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theme/theme5.xml" ContentType="application/vnd.openxmlformats-officedocument.theme+xml"/>
  <Override PartName="/ppt/slideLayouts/slideLayout1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bookmarkIdSeed="9">
  <p:sldMasterIdLst>
    <p:sldMasterId id="2147483660" r:id="rId1"/>
    <p:sldMasterId id="2147483831" r:id="rId2"/>
    <p:sldMasterId id="2147484026" r:id="rId3"/>
    <p:sldMasterId id="2147484078" r:id="rId4"/>
    <p:sldMasterId id="2147484101" r:id="rId5"/>
    <p:sldMasterId id="2147484129" r:id="rId6"/>
  </p:sldMasterIdLst>
  <p:notesMasterIdLst>
    <p:notesMasterId r:id="rId155"/>
  </p:notesMasterIdLst>
  <p:sldIdLst>
    <p:sldId id="4598" r:id="rId7"/>
    <p:sldId id="4514" r:id="rId8"/>
    <p:sldId id="353" r:id="rId9"/>
    <p:sldId id="4513" r:id="rId10"/>
    <p:sldId id="3066" r:id="rId11"/>
    <p:sldId id="4520" r:id="rId12"/>
    <p:sldId id="4667" r:id="rId13"/>
    <p:sldId id="3140" r:id="rId14"/>
    <p:sldId id="4403" r:id="rId15"/>
    <p:sldId id="4696" r:id="rId16"/>
    <p:sldId id="732" r:id="rId17"/>
    <p:sldId id="4521" r:id="rId18"/>
    <p:sldId id="850" r:id="rId19"/>
    <p:sldId id="4398" r:id="rId20"/>
    <p:sldId id="4587" r:id="rId21"/>
    <p:sldId id="3175" r:id="rId22"/>
    <p:sldId id="851" r:id="rId23"/>
    <p:sldId id="4666" r:id="rId24"/>
    <p:sldId id="3110" r:id="rId25"/>
    <p:sldId id="3108" r:id="rId26"/>
    <p:sldId id="2283" r:id="rId27"/>
    <p:sldId id="3219" r:id="rId28"/>
    <p:sldId id="3069" r:id="rId29"/>
    <p:sldId id="4410" r:id="rId30"/>
    <p:sldId id="4411" r:id="rId31"/>
    <p:sldId id="4394" r:id="rId32"/>
    <p:sldId id="3183" r:id="rId33"/>
    <p:sldId id="4918" r:id="rId34"/>
    <p:sldId id="4917" r:id="rId35"/>
    <p:sldId id="3073" r:id="rId36"/>
    <p:sldId id="1590" r:id="rId37"/>
    <p:sldId id="3043" r:id="rId38"/>
    <p:sldId id="4390" r:id="rId39"/>
    <p:sldId id="4406" r:id="rId40"/>
    <p:sldId id="4588" r:id="rId41"/>
    <p:sldId id="4534" r:id="rId42"/>
    <p:sldId id="4654" r:id="rId43"/>
    <p:sldId id="4653" r:id="rId44"/>
    <p:sldId id="4582" r:id="rId45"/>
    <p:sldId id="4681" r:id="rId46"/>
    <p:sldId id="4690" r:id="rId47"/>
    <p:sldId id="4685" r:id="rId48"/>
    <p:sldId id="4697" r:id="rId49"/>
    <p:sldId id="4668" r:id="rId50"/>
    <p:sldId id="4669" r:id="rId51"/>
    <p:sldId id="4670" r:id="rId52"/>
    <p:sldId id="4671" r:id="rId53"/>
    <p:sldId id="4655" r:id="rId54"/>
    <p:sldId id="4672" r:id="rId55"/>
    <p:sldId id="4673" r:id="rId56"/>
    <p:sldId id="4674" r:id="rId57"/>
    <p:sldId id="4579" r:id="rId58"/>
    <p:sldId id="4675" r:id="rId59"/>
    <p:sldId id="4676" r:id="rId60"/>
    <p:sldId id="4677" r:id="rId61"/>
    <p:sldId id="4605" r:id="rId62"/>
    <p:sldId id="4532" r:id="rId63"/>
    <p:sldId id="8411" r:id="rId64"/>
    <p:sldId id="4612" r:id="rId65"/>
    <p:sldId id="4624" r:id="rId66"/>
    <p:sldId id="4678" r:id="rId67"/>
    <p:sldId id="4680" r:id="rId68"/>
    <p:sldId id="4572" r:id="rId69"/>
    <p:sldId id="268" r:id="rId70"/>
    <p:sldId id="279" r:id="rId71"/>
    <p:sldId id="3891" r:id="rId72"/>
    <p:sldId id="4900" r:id="rId73"/>
    <p:sldId id="8409" r:id="rId74"/>
    <p:sldId id="4913" r:id="rId75"/>
    <p:sldId id="4909" r:id="rId76"/>
    <p:sldId id="4914" r:id="rId77"/>
    <p:sldId id="8410" r:id="rId78"/>
    <p:sldId id="4915" r:id="rId79"/>
    <p:sldId id="4899" r:id="rId80"/>
    <p:sldId id="4745" r:id="rId81"/>
    <p:sldId id="4912" r:id="rId82"/>
    <p:sldId id="4916" r:id="rId83"/>
    <p:sldId id="4903" r:id="rId84"/>
    <p:sldId id="4896" r:id="rId85"/>
    <p:sldId id="4904" r:id="rId86"/>
    <p:sldId id="4905" r:id="rId87"/>
    <p:sldId id="4907" r:id="rId88"/>
    <p:sldId id="4700" r:id="rId89"/>
    <p:sldId id="1557" r:id="rId90"/>
    <p:sldId id="264" r:id="rId91"/>
    <p:sldId id="4292" r:id="rId92"/>
    <p:sldId id="4293" r:id="rId93"/>
    <p:sldId id="4294" r:id="rId94"/>
    <p:sldId id="4499" r:id="rId95"/>
    <p:sldId id="4645" r:id="rId96"/>
    <p:sldId id="4652" r:id="rId97"/>
    <p:sldId id="4692" r:id="rId98"/>
    <p:sldId id="4574" r:id="rId99"/>
    <p:sldId id="4702" r:id="rId100"/>
    <p:sldId id="4713" r:id="rId101"/>
    <p:sldId id="3056" r:id="rId102"/>
    <p:sldId id="4528" r:id="rId103"/>
    <p:sldId id="4505" r:id="rId104"/>
    <p:sldId id="4608" r:id="rId105"/>
    <p:sldId id="4682" r:id="rId106"/>
    <p:sldId id="4529" r:id="rId107"/>
    <p:sldId id="4560" r:id="rId108"/>
    <p:sldId id="4530" r:id="rId109"/>
    <p:sldId id="4531" r:id="rId110"/>
    <p:sldId id="4629" r:id="rId111"/>
    <p:sldId id="4699" r:id="rId112"/>
    <p:sldId id="2503" r:id="rId113"/>
    <p:sldId id="2516" r:id="rId114"/>
    <p:sldId id="4591" r:id="rId115"/>
    <p:sldId id="4592" r:id="rId116"/>
    <p:sldId id="4600" r:id="rId117"/>
    <p:sldId id="4599" r:id="rId118"/>
    <p:sldId id="4596" r:id="rId119"/>
    <p:sldId id="4601" r:id="rId120"/>
    <p:sldId id="4593" r:id="rId121"/>
    <p:sldId id="1886" r:id="rId122"/>
    <p:sldId id="4658" r:id="rId123"/>
    <p:sldId id="4659" r:id="rId124"/>
    <p:sldId id="4660" r:id="rId125"/>
    <p:sldId id="4661" r:id="rId126"/>
    <p:sldId id="1576" r:id="rId127"/>
    <p:sldId id="4938" r:id="rId128"/>
    <p:sldId id="4733" r:id="rId129"/>
    <p:sldId id="4635" r:id="rId130"/>
    <p:sldId id="4414" r:id="rId131"/>
    <p:sldId id="4509" r:id="rId132"/>
    <p:sldId id="4545" r:id="rId133"/>
    <p:sldId id="4628" r:id="rId134"/>
    <p:sldId id="4626" r:id="rId135"/>
    <p:sldId id="4426" r:id="rId136"/>
    <p:sldId id="4627" r:id="rId137"/>
    <p:sldId id="4663" r:id="rId138"/>
    <p:sldId id="4664" r:id="rId139"/>
    <p:sldId id="4683" r:id="rId140"/>
    <p:sldId id="4380" r:id="rId141"/>
    <p:sldId id="4701" r:id="rId142"/>
    <p:sldId id="4712" r:id="rId143"/>
    <p:sldId id="4734" r:id="rId144"/>
    <p:sldId id="4710" r:id="rId145"/>
    <p:sldId id="3854" r:id="rId146"/>
    <p:sldId id="4691" r:id="rId147"/>
    <p:sldId id="4709" r:id="rId148"/>
    <p:sldId id="4714" r:id="rId149"/>
    <p:sldId id="4695" r:id="rId150"/>
    <p:sldId id="4716" r:id="rId151"/>
    <p:sldId id="4717" r:id="rId152"/>
    <p:sldId id="4718" r:id="rId153"/>
    <p:sldId id="4721" r:id="rId1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0FB5175-9630-4F10-A9CE-8FA49C5ACCC2}">
          <p14:sldIdLst>
            <p14:sldId id="4598"/>
            <p14:sldId id="4514"/>
            <p14:sldId id="353"/>
            <p14:sldId id="4513"/>
            <p14:sldId id="3066"/>
            <p14:sldId id="4520"/>
            <p14:sldId id="4667"/>
            <p14:sldId id="3140"/>
            <p14:sldId id="4403"/>
          </p14:sldIdLst>
        </p14:section>
        <p14:section name="Main Menu" id="{EA759656-4F7E-4EB0-8817-22FFB2C94018}">
          <p14:sldIdLst>
            <p14:sldId id="4696"/>
          </p14:sldIdLst>
        </p14:section>
        <p14:section name="Security Transformation" id="{DAD2AEFE-210A-40E0-84B8-E274D775BAC0}">
          <p14:sldIdLst>
            <p14:sldId id="732"/>
            <p14:sldId id="4521"/>
            <p14:sldId id="850"/>
            <p14:sldId id="4398"/>
            <p14:sldId id="4587"/>
          </p14:sldIdLst>
        </p14:section>
        <p14:section name="Shared Responsibility and Key Strategies" id="{71805AD4-C342-49A2-904A-5B4D248033E5}">
          <p14:sldIdLst>
            <p14:sldId id="3175"/>
            <p14:sldId id="851"/>
            <p14:sldId id="4666"/>
            <p14:sldId id="3110"/>
            <p14:sldId id="3108"/>
          </p14:sldIdLst>
        </p14:section>
        <p14:section name="Azure Ecosystem" id="{9AD5EB94-5636-4D99-9176-5499FC2CDDFD}">
          <p14:sldIdLst>
            <p14:sldId id="2283"/>
          </p14:sldIdLst>
        </p14:section>
        <p14:section name="Microsoft Security Practices" id="{D465B3EA-CE57-4424-990A-93DFCE67B25D}">
          <p14:sldIdLst>
            <p14:sldId id="3219"/>
            <p14:sldId id="3069"/>
            <p14:sldId id="4410"/>
            <p14:sldId id="4411"/>
            <p14:sldId id="4394"/>
            <p14:sldId id="3183"/>
            <p14:sldId id="4918"/>
            <p14:sldId id="4917"/>
            <p14:sldId id="3073"/>
            <p14:sldId id="1590"/>
            <p14:sldId id="3043"/>
          </p14:sldIdLst>
        </p14:section>
        <p14:section name="Component &amp; Model Reference" id="{6555EE05-CF2D-4F93-871D-C35EC28F353A}">
          <p14:sldIdLst>
            <p14:sldId id="4390"/>
            <p14:sldId id="4406"/>
            <p14:sldId id="4588"/>
            <p14:sldId id="4534"/>
            <p14:sldId id="4654"/>
            <p14:sldId id="4653"/>
            <p14:sldId id="4582"/>
            <p14:sldId id="4681"/>
          </p14:sldIdLst>
        </p14:section>
        <p14:section name="Core Service Permissions" id="{40C4EE0A-E022-409A-BC79-1ED00BE60235}">
          <p14:sldIdLst>
            <p14:sldId id="4690"/>
          </p14:sldIdLst>
        </p14:section>
        <p14:section name="Segment Subscription Permissions" id="{77EDB327-7A22-4130-AB2D-225C7EF742EC}">
          <p14:sldIdLst>
            <p14:sldId id="4685"/>
          </p14:sldIdLst>
        </p14:section>
        <p14:section name="Governance, Risk, &amp; Compliance" id="{00E9A297-36C2-4F0D-B0DA-DD3002D44388}">
          <p14:sldIdLst>
            <p14:sldId id="4697"/>
            <p14:sldId id="4668"/>
            <p14:sldId id="4669"/>
            <p14:sldId id="4670"/>
            <p14:sldId id="4671"/>
            <p14:sldId id="4655"/>
            <p14:sldId id="4672"/>
            <p14:sldId id="4673"/>
            <p14:sldId id="4674"/>
            <p14:sldId id="4579"/>
            <p14:sldId id="4675"/>
            <p14:sldId id="4676"/>
            <p14:sldId id="4677"/>
            <p14:sldId id="4605"/>
            <p14:sldId id="4532"/>
            <p14:sldId id="8411"/>
            <p14:sldId id="4612"/>
            <p14:sldId id="4624"/>
            <p14:sldId id="4678"/>
            <p14:sldId id="4680"/>
            <p14:sldId id="4572"/>
            <p14:sldId id="268"/>
            <p14:sldId id="279"/>
            <p14:sldId id="3891"/>
          </p14:sldIdLst>
        </p14:section>
        <p14:section name="Security Operations" id="{C432D617-69FB-410C-A645-89C34F27B1CE}">
          <p14:sldIdLst>
            <p14:sldId id="4900"/>
            <p14:sldId id="8409"/>
            <p14:sldId id="4913"/>
            <p14:sldId id="4909"/>
            <p14:sldId id="4914"/>
            <p14:sldId id="8410"/>
            <p14:sldId id="4915"/>
            <p14:sldId id="4899"/>
            <p14:sldId id="4745"/>
            <p14:sldId id="4912"/>
            <p14:sldId id="4916"/>
            <p14:sldId id="4903"/>
            <p14:sldId id="4896"/>
            <p14:sldId id="4904"/>
            <p14:sldId id="4905"/>
            <p14:sldId id="4907"/>
          </p14:sldIdLst>
        </p14:section>
        <p14:section name="Identity and Access management" id="{CF55F33A-7359-43FB-80E1-B36F54B45679}">
          <p14:sldIdLst>
            <p14:sldId id="4700"/>
            <p14:sldId id="1557"/>
            <p14:sldId id="264"/>
            <p14:sldId id="4292"/>
            <p14:sldId id="4293"/>
            <p14:sldId id="4294"/>
            <p14:sldId id="4499"/>
            <p14:sldId id="4645"/>
            <p14:sldId id="4652"/>
            <p14:sldId id="4692"/>
            <p14:sldId id="4574"/>
          </p14:sldIdLst>
        </p14:section>
        <p14:section name="Administration" id="{092DDF35-1B08-4400-ACC8-31E49C8A04C4}">
          <p14:sldIdLst>
            <p14:sldId id="4702"/>
            <p14:sldId id="4713"/>
            <p14:sldId id="3056"/>
            <p14:sldId id="4528"/>
            <p14:sldId id="4505"/>
            <p14:sldId id="4608"/>
            <p14:sldId id="4682"/>
            <p14:sldId id="4529"/>
            <p14:sldId id="4560"/>
            <p14:sldId id="4530"/>
            <p14:sldId id="4531"/>
            <p14:sldId id="4629"/>
          </p14:sldIdLst>
        </p14:section>
        <p14:section name="Network Security &amp; Containment" id="{C3494CF7-DF40-49FA-BEEB-0F05A0C81D25}">
          <p14:sldIdLst>
            <p14:sldId id="4699"/>
            <p14:sldId id="2503"/>
            <p14:sldId id="2516"/>
            <p14:sldId id="4591"/>
            <p14:sldId id="4592"/>
            <p14:sldId id="4600"/>
            <p14:sldId id="4599"/>
            <p14:sldId id="4596"/>
            <p14:sldId id="4601"/>
            <p14:sldId id="4593"/>
            <p14:sldId id="1886"/>
            <p14:sldId id="4658"/>
            <p14:sldId id="4659"/>
            <p14:sldId id="4660"/>
            <p14:sldId id="4661"/>
            <p14:sldId id="1576"/>
            <p14:sldId id="4938"/>
            <p14:sldId id="4733"/>
            <p14:sldId id="4635"/>
            <p14:sldId id="4414"/>
            <p14:sldId id="4509"/>
            <p14:sldId id="4545"/>
            <p14:sldId id="4628"/>
            <p14:sldId id="4626"/>
            <p14:sldId id="4426"/>
            <p14:sldId id="4627"/>
            <p14:sldId id="4663"/>
            <p14:sldId id="4664"/>
          </p14:sldIdLst>
        </p14:section>
        <p14:section name="Network Security - PaaS" id="{85269E6C-D94C-4318-9B69-9DC3DBB5B6A9}">
          <p14:sldIdLst>
            <p14:sldId id="4683"/>
          </p14:sldIdLst>
        </p14:section>
        <p14:section name="Network Security - IaaS" id="{3B3D968C-BDAE-4610-B4A7-342CF971FBA8}">
          <p14:sldIdLst>
            <p14:sldId id="4380"/>
          </p14:sldIdLst>
        </p14:section>
        <p14:section name="Information Protection &amp; Storage" id="{D60DB64B-55D3-4B2B-B964-49F6E934FC4F}">
          <p14:sldIdLst>
            <p14:sldId id="4701"/>
            <p14:sldId id="4712"/>
            <p14:sldId id="4734"/>
            <p14:sldId id="4710"/>
            <p14:sldId id="3854"/>
            <p14:sldId id="4691"/>
            <p14:sldId id="4709"/>
            <p14:sldId id="4714"/>
          </p14:sldIdLst>
        </p14:section>
        <p14:section name="Azure Security Center Demo" id="{3000C434-8524-49CD-BA01-BCDE4171BD8E}">
          <p14:sldIdLst>
            <p14:sldId id="4695"/>
          </p14:sldIdLst>
        </p14:section>
        <p14:section name="CIS Azure Benchmarks" id="{9AAE2650-D621-44E7-BD56-2E4A3FCF67B7}">
          <p14:sldIdLst>
            <p14:sldId id="4716"/>
            <p14:sldId id="4717"/>
            <p14:sldId id="4718"/>
            <p14:sldId id="472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8" name="Author" initials="A" lastIdx="9"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6969"/>
    <a:srgbClr val="FFFFEB"/>
    <a:srgbClr val="EAEAEA"/>
    <a:srgbClr val="0078D4"/>
    <a:srgbClr val="737373"/>
    <a:srgbClr val="002050"/>
    <a:srgbClr val="7F7F7F"/>
    <a:srgbClr val="FFFFFF"/>
    <a:srgbClr val="000000"/>
    <a:srgbClr val="3393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63C028-E831-4603-9678-898FB5113426}" v="90" dt="2019-10-15T14:23:28.3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55" autoAdjust="0"/>
    <p:restoredTop sz="87055" autoAdjust="0"/>
  </p:normalViewPr>
  <p:slideViewPr>
    <p:cSldViewPr snapToGrid="0">
      <p:cViewPr varScale="1">
        <p:scale>
          <a:sx n="58" d="100"/>
          <a:sy n="58" d="100"/>
        </p:scale>
        <p:origin x="996" y="28"/>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theme" Target="theme/theme1.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slideMaster" Target="slideMasters/slideMaster5.xml"/><Relationship Id="rId95" Type="http://schemas.openxmlformats.org/officeDocument/2006/relationships/slide" Target="slides/slide89.xml"/><Relationship Id="rId160" Type="http://schemas.openxmlformats.org/officeDocument/2006/relationships/tableStyles" Target="tableStyles.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40" Type="http://schemas.openxmlformats.org/officeDocument/2006/relationships/slide" Target="slides/slide134.xml"/><Relationship Id="rId145" Type="http://schemas.openxmlformats.org/officeDocument/2006/relationships/slide" Target="slides/slide139.xml"/><Relationship Id="rId16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51" Type="http://schemas.openxmlformats.org/officeDocument/2006/relationships/slide" Target="slides/slide145.xml"/><Relationship Id="rId156" Type="http://schemas.openxmlformats.org/officeDocument/2006/relationships/commentAuthors" Target="commentAuthors.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presProps" Target="presProps.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4" Type="http://schemas.openxmlformats.org/officeDocument/2006/relationships/slideMaster" Target="slideMasters/slideMaster4.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notesMaster" Target="notesMasters/notesMaster1.xml"/></Relationships>
</file>

<file path=ppt/diagrams/_rels/data4.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469.png"/><Relationship Id="rId1" Type="http://schemas.openxmlformats.org/officeDocument/2006/relationships/image" Target="../media/image468.png"/></Relationships>
</file>

<file path=ppt/diagrams/_rels/drawing4.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469.png"/><Relationship Id="rId1" Type="http://schemas.openxmlformats.org/officeDocument/2006/relationships/image" Target="../media/image46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6C50E2-EF1E-4C7A-AF85-A0E8C85ED391}"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C3067FC6-C393-45B0-B9B4-61DA14157B0E}">
      <dgm:prSet phldrT="[Text]"/>
      <dgm:spPr/>
      <dgm:t>
        <a:bodyPr/>
        <a:lstStyle/>
        <a:p>
          <a:r>
            <a:rPr lang="en-US" dirty="0"/>
            <a:t>Name</a:t>
          </a:r>
        </a:p>
      </dgm:t>
    </dgm:pt>
    <dgm:pt modelId="{0DD655D3-FBDD-427D-918F-0E06AD86001A}" type="parTrans" cxnId="{528A60E7-857F-422F-A3DD-98857DD2D13C}">
      <dgm:prSet/>
      <dgm:spPr/>
      <dgm:t>
        <a:bodyPr/>
        <a:lstStyle/>
        <a:p>
          <a:endParaRPr lang="en-US"/>
        </a:p>
      </dgm:t>
    </dgm:pt>
    <dgm:pt modelId="{003CA83E-07E2-4FAD-BC60-B3D2F6F1657A}" type="sibTrans" cxnId="{528A60E7-857F-422F-A3DD-98857DD2D13C}">
      <dgm:prSet/>
      <dgm:spPr/>
      <dgm:t>
        <a:bodyPr/>
        <a:lstStyle/>
        <a:p>
          <a:endParaRPr lang="en-US"/>
        </a:p>
      </dgm:t>
    </dgm:pt>
    <dgm:pt modelId="{6BBEE4C3-F8F6-47FC-9EFB-D89DF37FD307}">
      <dgm:prSet/>
      <dgm:spPr/>
      <dgm:t>
        <a:bodyPr/>
        <a:lstStyle/>
        <a:p>
          <a:r>
            <a:rPr lang="en-US" dirty="0"/>
            <a:t>Role</a:t>
          </a:r>
        </a:p>
      </dgm:t>
    </dgm:pt>
    <dgm:pt modelId="{0E71A33A-9988-40C1-BE6E-53B582C0CF1D}" type="parTrans" cxnId="{3ED160C1-F007-4856-A82F-EDCCE1E2A04E}">
      <dgm:prSet/>
      <dgm:spPr/>
      <dgm:t>
        <a:bodyPr/>
        <a:lstStyle/>
        <a:p>
          <a:endParaRPr lang="en-US"/>
        </a:p>
      </dgm:t>
    </dgm:pt>
    <dgm:pt modelId="{633A7AC2-DA38-40AE-8EBA-6AED31D4266C}" type="sibTrans" cxnId="{3ED160C1-F007-4856-A82F-EDCCE1E2A04E}">
      <dgm:prSet/>
      <dgm:spPr/>
      <dgm:t>
        <a:bodyPr/>
        <a:lstStyle/>
        <a:p>
          <a:endParaRPr lang="en-US"/>
        </a:p>
      </dgm:t>
    </dgm:pt>
    <dgm:pt modelId="{22E8C501-3EFF-4F04-83D8-DC05D966DCA7}">
      <dgm:prSet/>
      <dgm:spPr/>
      <dgm:t>
        <a:bodyPr/>
        <a:lstStyle/>
        <a:p>
          <a:r>
            <a:rPr lang="en-US" dirty="0"/>
            <a:t>Expectations for today</a:t>
          </a:r>
        </a:p>
      </dgm:t>
    </dgm:pt>
    <dgm:pt modelId="{32F10253-3CF9-45DC-8E19-9B0B3D8545CF}" type="parTrans" cxnId="{9F1F149C-5268-4DE3-9FE2-12E2979330F2}">
      <dgm:prSet/>
      <dgm:spPr/>
      <dgm:t>
        <a:bodyPr/>
        <a:lstStyle/>
        <a:p>
          <a:endParaRPr lang="en-US"/>
        </a:p>
      </dgm:t>
    </dgm:pt>
    <dgm:pt modelId="{5A813B2F-A919-4A45-B03B-86501AF43F0D}" type="sibTrans" cxnId="{9F1F149C-5268-4DE3-9FE2-12E2979330F2}">
      <dgm:prSet/>
      <dgm:spPr/>
      <dgm:t>
        <a:bodyPr/>
        <a:lstStyle/>
        <a:p>
          <a:endParaRPr lang="en-US"/>
        </a:p>
      </dgm:t>
    </dgm:pt>
    <dgm:pt modelId="{F84472BA-E04C-4F44-B382-A8CFCE727389}" type="pres">
      <dgm:prSet presAssocID="{706C50E2-EF1E-4C7A-AF85-A0E8C85ED391}" presName="Name0" presStyleCnt="0">
        <dgm:presLayoutVars>
          <dgm:dir/>
          <dgm:resizeHandles val="exact"/>
        </dgm:presLayoutVars>
      </dgm:prSet>
      <dgm:spPr/>
    </dgm:pt>
    <dgm:pt modelId="{097042ED-2B2B-42F9-8C18-FE71408D23BF}" type="pres">
      <dgm:prSet presAssocID="{C3067FC6-C393-45B0-B9B4-61DA14157B0E}" presName="node" presStyleLbl="node1" presStyleIdx="0" presStyleCnt="3">
        <dgm:presLayoutVars>
          <dgm:bulletEnabled val="1"/>
        </dgm:presLayoutVars>
      </dgm:prSet>
      <dgm:spPr/>
    </dgm:pt>
    <dgm:pt modelId="{AECE2D6F-FBD1-4703-A4DE-A7E45E8702A5}" type="pres">
      <dgm:prSet presAssocID="{003CA83E-07E2-4FAD-BC60-B3D2F6F1657A}" presName="sibTrans" presStyleCnt="0"/>
      <dgm:spPr/>
    </dgm:pt>
    <dgm:pt modelId="{4132424F-9FC2-4CF0-B6DD-2B0A53A5D86C}" type="pres">
      <dgm:prSet presAssocID="{6BBEE4C3-F8F6-47FC-9EFB-D89DF37FD307}" presName="node" presStyleLbl="node1" presStyleIdx="1" presStyleCnt="3">
        <dgm:presLayoutVars>
          <dgm:bulletEnabled val="1"/>
        </dgm:presLayoutVars>
      </dgm:prSet>
      <dgm:spPr/>
    </dgm:pt>
    <dgm:pt modelId="{CAB26C21-C9CA-4A6E-9EBA-91C8C23175B9}" type="pres">
      <dgm:prSet presAssocID="{633A7AC2-DA38-40AE-8EBA-6AED31D4266C}" presName="sibTrans" presStyleCnt="0"/>
      <dgm:spPr/>
    </dgm:pt>
    <dgm:pt modelId="{1CB10B9E-F151-4BDA-8C06-9C4E22B8488F}" type="pres">
      <dgm:prSet presAssocID="{22E8C501-3EFF-4F04-83D8-DC05D966DCA7}" presName="node" presStyleLbl="node1" presStyleIdx="2" presStyleCnt="3">
        <dgm:presLayoutVars>
          <dgm:bulletEnabled val="1"/>
        </dgm:presLayoutVars>
      </dgm:prSet>
      <dgm:spPr/>
    </dgm:pt>
  </dgm:ptLst>
  <dgm:cxnLst>
    <dgm:cxn modelId="{C556AC4C-2D86-4B30-97D4-DC56739ECD99}" type="presOf" srcId="{C3067FC6-C393-45B0-B9B4-61DA14157B0E}" destId="{097042ED-2B2B-42F9-8C18-FE71408D23BF}" srcOrd="0" destOrd="0" presId="urn:microsoft.com/office/officeart/2005/8/layout/hList6"/>
    <dgm:cxn modelId="{9B5A6673-F173-4411-AE4B-81599BC40514}" type="presOf" srcId="{22E8C501-3EFF-4F04-83D8-DC05D966DCA7}" destId="{1CB10B9E-F151-4BDA-8C06-9C4E22B8488F}" srcOrd="0" destOrd="0" presId="urn:microsoft.com/office/officeart/2005/8/layout/hList6"/>
    <dgm:cxn modelId="{9F1F149C-5268-4DE3-9FE2-12E2979330F2}" srcId="{706C50E2-EF1E-4C7A-AF85-A0E8C85ED391}" destId="{22E8C501-3EFF-4F04-83D8-DC05D966DCA7}" srcOrd="2" destOrd="0" parTransId="{32F10253-3CF9-45DC-8E19-9B0B3D8545CF}" sibTransId="{5A813B2F-A919-4A45-B03B-86501AF43F0D}"/>
    <dgm:cxn modelId="{63D756C0-A990-421C-B9BD-8944EF9F0BD7}" type="presOf" srcId="{706C50E2-EF1E-4C7A-AF85-A0E8C85ED391}" destId="{F84472BA-E04C-4F44-B382-A8CFCE727389}" srcOrd="0" destOrd="0" presId="urn:microsoft.com/office/officeart/2005/8/layout/hList6"/>
    <dgm:cxn modelId="{3ED160C1-F007-4856-A82F-EDCCE1E2A04E}" srcId="{706C50E2-EF1E-4C7A-AF85-A0E8C85ED391}" destId="{6BBEE4C3-F8F6-47FC-9EFB-D89DF37FD307}" srcOrd="1" destOrd="0" parTransId="{0E71A33A-9988-40C1-BE6E-53B582C0CF1D}" sibTransId="{633A7AC2-DA38-40AE-8EBA-6AED31D4266C}"/>
    <dgm:cxn modelId="{528A60E7-857F-422F-A3DD-98857DD2D13C}" srcId="{706C50E2-EF1E-4C7A-AF85-A0E8C85ED391}" destId="{C3067FC6-C393-45B0-B9B4-61DA14157B0E}" srcOrd="0" destOrd="0" parTransId="{0DD655D3-FBDD-427D-918F-0E06AD86001A}" sibTransId="{003CA83E-07E2-4FAD-BC60-B3D2F6F1657A}"/>
    <dgm:cxn modelId="{1EB5B5F6-3E29-4BC6-A034-FB01648FEA82}" type="presOf" srcId="{6BBEE4C3-F8F6-47FC-9EFB-D89DF37FD307}" destId="{4132424F-9FC2-4CF0-B6DD-2B0A53A5D86C}" srcOrd="0" destOrd="0" presId="urn:microsoft.com/office/officeart/2005/8/layout/hList6"/>
    <dgm:cxn modelId="{86F907C7-0198-461A-96F3-39D23CC1B07F}" type="presParOf" srcId="{F84472BA-E04C-4F44-B382-A8CFCE727389}" destId="{097042ED-2B2B-42F9-8C18-FE71408D23BF}" srcOrd="0" destOrd="0" presId="urn:microsoft.com/office/officeart/2005/8/layout/hList6"/>
    <dgm:cxn modelId="{9C26FB16-D739-404D-9988-C337ADA75B0D}" type="presParOf" srcId="{F84472BA-E04C-4F44-B382-A8CFCE727389}" destId="{AECE2D6F-FBD1-4703-A4DE-A7E45E8702A5}" srcOrd="1" destOrd="0" presId="urn:microsoft.com/office/officeart/2005/8/layout/hList6"/>
    <dgm:cxn modelId="{C015D33E-4AA5-4C47-B228-1916B5D76497}" type="presParOf" srcId="{F84472BA-E04C-4F44-B382-A8CFCE727389}" destId="{4132424F-9FC2-4CF0-B6DD-2B0A53A5D86C}" srcOrd="2" destOrd="0" presId="urn:microsoft.com/office/officeart/2005/8/layout/hList6"/>
    <dgm:cxn modelId="{2DD1959F-687B-4EA4-AEA5-EEAAAFA628C0}" type="presParOf" srcId="{F84472BA-E04C-4F44-B382-A8CFCE727389}" destId="{CAB26C21-C9CA-4A6E-9EBA-91C8C23175B9}" srcOrd="3" destOrd="0" presId="urn:microsoft.com/office/officeart/2005/8/layout/hList6"/>
    <dgm:cxn modelId="{36DE4DD5-60A8-4668-AB8E-20D10C91A80B}" type="presParOf" srcId="{F84472BA-E04C-4F44-B382-A8CFCE727389}" destId="{1CB10B9E-F151-4BDA-8C06-9C4E22B8488F}"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B96C6A4-0F16-4708-848F-C40C175E3868}" type="doc">
      <dgm:prSet loTypeId="urn:microsoft.com/office/officeart/2005/8/layout/chevron1" loCatId="process" qsTypeId="urn:microsoft.com/office/officeart/2005/8/quickstyle/simple1" qsCatId="simple" csTypeId="urn:microsoft.com/office/officeart/2005/8/colors/accent3_2" csCatId="accent3" phldr="1"/>
      <dgm:spPr/>
    </dgm:pt>
    <dgm:pt modelId="{6B035CE4-E4A6-4AFA-9FC6-3CEA01478631}">
      <dgm:prSet phldrT="[Text]" custT="1"/>
      <dgm:spPr>
        <a:solidFill>
          <a:schemeClr val="accent1"/>
        </a:solidFill>
        <a:ln w="6350">
          <a:solidFill>
            <a:schemeClr val="bg1"/>
          </a:solidFill>
        </a:ln>
      </dgm:spPr>
      <dgm:t>
        <a:bodyPr/>
        <a:lstStyle/>
        <a:p>
          <a:r>
            <a:rPr lang="en-US" sz="1600" b="0" dirty="0">
              <a:gradFill>
                <a:gsLst>
                  <a:gs pos="2917">
                    <a:schemeClr val="bg1"/>
                  </a:gs>
                  <a:gs pos="100000">
                    <a:schemeClr val="bg1"/>
                  </a:gs>
                </a:gsLst>
                <a:lin ang="5400000" scaled="0"/>
              </a:gradFill>
              <a:latin typeface="+mj-lt"/>
            </a:rPr>
            <a:t>IDENTIFY</a:t>
          </a:r>
        </a:p>
      </dgm:t>
    </dgm:pt>
    <dgm:pt modelId="{4AE88085-9685-455D-837A-5F0387C1990E}" type="parTrans" cxnId="{54A004A1-9455-4310-B378-0262DBE1E38B}">
      <dgm:prSet/>
      <dgm:spPr/>
      <dgm:t>
        <a:bodyPr/>
        <a:lstStyle/>
        <a:p>
          <a:endParaRPr lang="en-US" sz="1100" b="1"/>
        </a:p>
      </dgm:t>
    </dgm:pt>
    <dgm:pt modelId="{618A3753-D29E-44CB-8880-40458370E41D}" type="sibTrans" cxnId="{54A004A1-9455-4310-B378-0262DBE1E38B}">
      <dgm:prSet/>
      <dgm:spPr/>
      <dgm:t>
        <a:bodyPr/>
        <a:lstStyle/>
        <a:p>
          <a:endParaRPr lang="en-US" sz="1100" b="1"/>
        </a:p>
      </dgm:t>
    </dgm:pt>
    <dgm:pt modelId="{1815B59E-C107-4300-823E-ED65C901040D}">
      <dgm:prSet phldrT="[Text]" custT="1"/>
      <dgm:spPr>
        <a:solidFill>
          <a:schemeClr val="accent2"/>
        </a:solidFill>
        <a:ln w="6350" cap="flat" cmpd="sng" algn="ctr">
          <a:solidFill>
            <a:schemeClr val="bg1"/>
          </a:solidFill>
          <a:prstDash val="solid"/>
        </a:ln>
        <a:effectLst/>
      </dgm:spPr>
      <dgm:t>
        <a:bodyPr spcFirstLastPara="0" vert="horz" wrap="square" lIns="96012" tIns="32004" rIns="32004" bIns="32004" numCol="1" spcCol="1270" anchor="ctr" anchorCtr="0"/>
        <a:lstStyle/>
        <a:p>
          <a:pPr marL="0" lvl="0" indent="0" algn="ctr" defTabSz="1066800">
            <a:lnSpc>
              <a:spcPct val="90000"/>
            </a:lnSpc>
            <a:spcBef>
              <a:spcPct val="0"/>
            </a:spcBef>
            <a:spcAft>
              <a:spcPct val="35000"/>
            </a:spcAft>
            <a:buNone/>
          </a:pPr>
          <a:r>
            <a:rPr lang="en-US" sz="1600" b="0" kern="1200" dirty="0">
              <a:gradFill>
                <a:gsLst>
                  <a:gs pos="2917">
                    <a:srgbClr val="FFFFFF"/>
                  </a:gs>
                  <a:gs pos="100000">
                    <a:srgbClr val="FFFFFF"/>
                  </a:gs>
                </a:gsLst>
                <a:lin ang="5400000" scaled="0"/>
              </a:gradFill>
              <a:latin typeface="Segoe UI Semibold"/>
              <a:ea typeface="+mn-ea"/>
              <a:cs typeface="+mn-cs"/>
            </a:rPr>
            <a:t>RESPOND</a:t>
          </a:r>
        </a:p>
      </dgm:t>
    </dgm:pt>
    <dgm:pt modelId="{2CE1AEC4-47FE-4620-B6EB-12D7C989C512}" type="parTrans" cxnId="{BA4431A8-5F64-432B-9156-B581FA4F77E0}">
      <dgm:prSet/>
      <dgm:spPr/>
      <dgm:t>
        <a:bodyPr/>
        <a:lstStyle/>
        <a:p>
          <a:endParaRPr lang="en-US" sz="1100" b="1"/>
        </a:p>
      </dgm:t>
    </dgm:pt>
    <dgm:pt modelId="{58A8828E-D671-4B45-898F-EE31C56FE81F}" type="sibTrans" cxnId="{BA4431A8-5F64-432B-9156-B581FA4F77E0}">
      <dgm:prSet/>
      <dgm:spPr/>
      <dgm:t>
        <a:bodyPr/>
        <a:lstStyle/>
        <a:p>
          <a:endParaRPr lang="en-US" sz="1100" b="1"/>
        </a:p>
      </dgm:t>
    </dgm:pt>
    <dgm:pt modelId="{E57673E3-7E6C-4525-BECA-456FEE7CFEDF}">
      <dgm:prSet phldrT="[Text]" custT="1"/>
      <dgm:spPr>
        <a:solidFill>
          <a:schemeClr val="accent2"/>
        </a:solidFill>
        <a:ln w="6350" cap="flat" cmpd="sng" algn="ctr">
          <a:solidFill>
            <a:schemeClr val="bg1"/>
          </a:solidFill>
          <a:prstDash val="solid"/>
        </a:ln>
        <a:effectLst/>
      </dgm:spPr>
      <dgm:t>
        <a:bodyPr spcFirstLastPara="0" vert="horz" wrap="square" lIns="96012" tIns="32004" rIns="32004" bIns="32004" numCol="1" spcCol="1270" anchor="ctr" anchorCtr="0"/>
        <a:lstStyle/>
        <a:p>
          <a:pPr marL="0" lvl="0" indent="0" algn="ctr" defTabSz="1066800">
            <a:lnSpc>
              <a:spcPct val="90000"/>
            </a:lnSpc>
            <a:spcBef>
              <a:spcPct val="0"/>
            </a:spcBef>
            <a:spcAft>
              <a:spcPct val="35000"/>
            </a:spcAft>
            <a:buNone/>
          </a:pPr>
          <a:r>
            <a:rPr lang="en-US" sz="1600" b="0" kern="1200" dirty="0">
              <a:gradFill>
                <a:gsLst>
                  <a:gs pos="2917">
                    <a:srgbClr val="FFFFFF"/>
                  </a:gs>
                  <a:gs pos="100000">
                    <a:srgbClr val="FFFFFF"/>
                  </a:gs>
                </a:gsLst>
                <a:lin ang="5400000" scaled="0"/>
              </a:gradFill>
              <a:latin typeface="Segoe UI Semibold"/>
              <a:ea typeface="+mn-ea"/>
              <a:cs typeface="+mn-cs"/>
            </a:rPr>
            <a:t>RECOVER</a:t>
          </a:r>
        </a:p>
      </dgm:t>
    </dgm:pt>
    <dgm:pt modelId="{B3337CF2-D06F-4C0D-AA06-66BB81398837}" type="parTrans" cxnId="{6B0A849C-B1A5-4A9C-841D-2EE0ED4BAD77}">
      <dgm:prSet/>
      <dgm:spPr/>
      <dgm:t>
        <a:bodyPr/>
        <a:lstStyle/>
        <a:p>
          <a:endParaRPr lang="en-US" sz="1100" b="1"/>
        </a:p>
      </dgm:t>
    </dgm:pt>
    <dgm:pt modelId="{E8C0F4B0-005C-402F-BCE1-207A4E887533}" type="sibTrans" cxnId="{6B0A849C-B1A5-4A9C-841D-2EE0ED4BAD77}">
      <dgm:prSet/>
      <dgm:spPr/>
      <dgm:t>
        <a:bodyPr/>
        <a:lstStyle/>
        <a:p>
          <a:endParaRPr lang="en-US" sz="1100" b="1"/>
        </a:p>
      </dgm:t>
    </dgm:pt>
    <dgm:pt modelId="{F0A94013-2B0C-43DF-81DD-CCD81B7708C1}">
      <dgm:prSet phldrT="[Text]" custT="1"/>
      <dgm:spPr>
        <a:gradFill rotWithShape="0">
          <a:gsLst>
            <a:gs pos="26000">
              <a:srgbClr val="002050"/>
            </a:gs>
            <a:gs pos="11000">
              <a:schemeClr val="accent1"/>
            </a:gs>
            <a:gs pos="0">
              <a:schemeClr val="accent1"/>
            </a:gs>
          </a:gsLst>
          <a:lin ang="0" scaled="0"/>
        </a:gradFill>
        <a:ln w="6350" cap="flat" cmpd="sng" algn="ctr">
          <a:solidFill>
            <a:srgbClr val="FFFFFF"/>
          </a:solidFill>
          <a:prstDash val="solid"/>
        </a:ln>
        <a:effectLst/>
      </dgm:spPr>
      <dgm:t>
        <a:bodyPr spcFirstLastPara="0" vert="horz" wrap="square" lIns="96012" tIns="32004" rIns="32004" bIns="32004" numCol="1" spcCol="1270" anchor="ctr" anchorCtr="0"/>
        <a:lstStyle/>
        <a:p>
          <a:pPr marL="0" lvl="0" indent="0" algn="ctr" defTabSz="1066800">
            <a:lnSpc>
              <a:spcPct val="90000"/>
            </a:lnSpc>
            <a:spcBef>
              <a:spcPct val="0"/>
            </a:spcBef>
            <a:spcAft>
              <a:spcPct val="35000"/>
            </a:spcAft>
            <a:buNone/>
          </a:pPr>
          <a:r>
            <a:rPr lang="en-US" sz="1600" b="0" kern="1200" dirty="0">
              <a:gradFill>
                <a:gsLst>
                  <a:gs pos="2917">
                    <a:srgbClr val="FFFFFF"/>
                  </a:gs>
                  <a:gs pos="100000">
                    <a:srgbClr val="FFFFFF"/>
                  </a:gs>
                </a:gsLst>
                <a:lin ang="5400000" scaled="0"/>
              </a:gradFill>
              <a:latin typeface="Segoe UI Semibold"/>
              <a:ea typeface="+mn-ea"/>
              <a:cs typeface="+mn-cs"/>
            </a:rPr>
            <a:t>DETECT</a:t>
          </a:r>
        </a:p>
      </dgm:t>
    </dgm:pt>
    <dgm:pt modelId="{E2B8F41E-1EAB-4798-8363-68487B26A03E}" type="parTrans" cxnId="{E788ED1D-4F3D-4A48-9306-B4365A3FAA36}">
      <dgm:prSet/>
      <dgm:spPr/>
      <dgm:t>
        <a:bodyPr/>
        <a:lstStyle/>
        <a:p>
          <a:endParaRPr lang="en-US" b="1"/>
        </a:p>
      </dgm:t>
    </dgm:pt>
    <dgm:pt modelId="{A420ED8F-CEF7-4D06-AE2B-20B613E99E45}" type="sibTrans" cxnId="{E788ED1D-4F3D-4A48-9306-B4365A3FAA36}">
      <dgm:prSet/>
      <dgm:spPr/>
      <dgm:t>
        <a:bodyPr/>
        <a:lstStyle/>
        <a:p>
          <a:endParaRPr lang="en-US" b="1"/>
        </a:p>
      </dgm:t>
    </dgm:pt>
    <dgm:pt modelId="{3530225B-6CB3-41F8-927F-5C613177C4BD}">
      <dgm:prSet phldrT="[Text]" custT="1"/>
      <dgm:spPr>
        <a:solidFill>
          <a:schemeClr val="accent1"/>
        </a:solidFill>
        <a:ln w="6350">
          <a:solidFill>
            <a:schemeClr val="bg1"/>
          </a:solidFill>
        </a:ln>
      </dgm:spPr>
      <dgm:t>
        <a:bodyPr/>
        <a:lstStyle/>
        <a:p>
          <a:r>
            <a:rPr lang="en-US" sz="1600" b="0" dirty="0">
              <a:gradFill>
                <a:gsLst>
                  <a:gs pos="2917">
                    <a:schemeClr val="bg1"/>
                  </a:gs>
                  <a:gs pos="100000">
                    <a:schemeClr val="bg1"/>
                  </a:gs>
                </a:gsLst>
                <a:lin ang="5400000" scaled="0"/>
              </a:gradFill>
              <a:latin typeface="Segoe UI Semibold"/>
              <a:ea typeface="+mn-ea"/>
              <a:cs typeface="+mn-cs"/>
            </a:rPr>
            <a:t>PROTECT</a:t>
          </a:r>
        </a:p>
      </dgm:t>
    </dgm:pt>
    <dgm:pt modelId="{09ACFA2B-1C3B-48A0-8B54-FF167D6B6B36}" type="parTrans" cxnId="{3B604F8B-2C8A-4823-9D7F-BE831D905470}">
      <dgm:prSet/>
      <dgm:spPr/>
      <dgm:t>
        <a:bodyPr/>
        <a:lstStyle/>
        <a:p>
          <a:endParaRPr lang="en-US"/>
        </a:p>
      </dgm:t>
    </dgm:pt>
    <dgm:pt modelId="{79495DBE-5F6B-448F-97B8-5EA183B9786A}" type="sibTrans" cxnId="{3B604F8B-2C8A-4823-9D7F-BE831D905470}">
      <dgm:prSet/>
      <dgm:spPr/>
      <dgm:t>
        <a:bodyPr/>
        <a:lstStyle/>
        <a:p>
          <a:endParaRPr lang="en-US"/>
        </a:p>
      </dgm:t>
    </dgm:pt>
    <dgm:pt modelId="{5D6413FB-4F3B-4918-8FA8-A78028D918CE}" type="pres">
      <dgm:prSet presAssocID="{4B96C6A4-0F16-4708-848F-C40C175E3868}" presName="Name0" presStyleCnt="0">
        <dgm:presLayoutVars>
          <dgm:dir/>
          <dgm:animLvl val="lvl"/>
          <dgm:resizeHandles val="exact"/>
        </dgm:presLayoutVars>
      </dgm:prSet>
      <dgm:spPr/>
    </dgm:pt>
    <dgm:pt modelId="{2F1C99CB-C1B7-49C3-A891-E5AC75421E2C}" type="pres">
      <dgm:prSet presAssocID="{6B035CE4-E4A6-4AFA-9FC6-3CEA01478631}" presName="parTxOnly" presStyleLbl="node1" presStyleIdx="0" presStyleCnt="5">
        <dgm:presLayoutVars>
          <dgm:chMax val="0"/>
          <dgm:chPref val="0"/>
          <dgm:bulletEnabled val="1"/>
        </dgm:presLayoutVars>
      </dgm:prSet>
      <dgm:spPr/>
    </dgm:pt>
    <dgm:pt modelId="{4E46E23B-697D-4878-8766-13C4D5CB20D5}" type="pres">
      <dgm:prSet presAssocID="{618A3753-D29E-44CB-8880-40458370E41D}" presName="parTxOnlySpace" presStyleCnt="0"/>
      <dgm:spPr/>
    </dgm:pt>
    <dgm:pt modelId="{B42E8C63-D164-478B-AC91-E5CA78EB0C70}" type="pres">
      <dgm:prSet presAssocID="{3530225B-6CB3-41F8-927F-5C613177C4BD}" presName="parTxOnly" presStyleLbl="node1" presStyleIdx="1" presStyleCnt="5">
        <dgm:presLayoutVars>
          <dgm:chMax val="0"/>
          <dgm:chPref val="0"/>
          <dgm:bulletEnabled val="1"/>
        </dgm:presLayoutVars>
      </dgm:prSet>
      <dgm:spPr/>
    </dgm:pt>
    <dgm:pt modelId="{D8B35A0B-6F40-4E9F-ABDC-3D6F822FE5F7}" type="pres">
      <dgm:prSet presAssocID="{79495DBE-5F6B-448F-97B8-5EA183B9786A}" presName="parTxOnlySpace" presStyleCnt="0"/>
      <dgm:spPr/>
    </dgm:pt>
    <dgm:pt modelId="{40135FD0-805C-4946-A90A-4B57DDBAED91}" type="pres">
      <dgm:prSet presAssocID="{F0A94013-2B0C-43DF-81DD-CCD81B7708C1}" presName="parTxOnly" presStyleLbl="node1" presStyleIdx="2" presStyleCnt="5">
        <dgm:presLayoutVars>
          <dgm:chMax val="0"/>
          <dgm:chPref val="0"/>
          <dgm:bulletEnabled val="1"/>
        </dgm:presLayoutVars>
      </dgm:prSet>
      <dgm:spPr>
        <a:xfrm>
          <a:off x="4256423" y="0"/>
          <a:ext cx="2363204" cy="353892"/>
        </a:xfrm>
        <a:prstGeom prst="chevron">
          <a:avLst/>
        </a:prstGeom>
      </dgm:spPr>
    </dgm:pt>
    <dgm:pt modelId="{F571F177-D446-4612-9C3B-A104B12464BF}" type="pres">
      <dgm:prSet presAssocID="{A420ED8F-CEF7-4D06-AE2B-20B613E99E45}" presName="parTxOnlySpace" presStyleCnt="0"/>
      <dgm:spPr/>
    </dgm:pt>
    <dgm:pt modelId="{87C30A0D-9059-465B-B0EA-50311CEC4042}" type="pres">
      <dgm:prSet presAssocID="{1815B59E-C107-4300-823E-ED65C901040D}" presName="parTxOnly" presStyleLbl="node1" presStyleIdx="3" presStyleCnt="5">
        <dgm:presLayoutVars>
          <dgm:chMax val="0"/>
          <dgm:chPref val="0"/>
          <dgm:bulletEnabled val="1"/>
        </dgm:presLayoutVars>
      </dgm:prSet>
      <dgm:spPr>
        <a:xfrm>
          <a:off x="3497011" y="0"/>
          <a:ext cx="3882027" cy="678299"/>
        </a:xfrm>
        <a:prstGeom prst="chevron">
          <a:avLst/>
        </a:prstGeom>
      </dgm:spPr>
    </dgm:pt>
    <dgm:pt modelId="{D199D938-6282-4F1B-9B5B-3075622C42E0}" type="pres">
      <dgm:prSet presAssocID="{58A8828E-D671-4B45-898F-EE31C56FE81F}" presName="parTxOnlySpace" presStyleCnt="0"/>
      <dgm:spPr/>
    </dgm:pt>
    <dgm:pt modelId="{B63B05C8-FE96-496B-9FB2-5043EB48F844}" type="pres">
      <dgm:prSet presAssocID="{E57673E3-7E6C-4525-BECA-456FEE7CFEDF}" presName="parTxOnly" presStyleLbl="node1" presStyleIdx="4" presStyleCnt="5">
        <dgm:presLayoutVars>
          <dgm:chMax val="0"/>
          <dgm:chPref val="0"/>
          <dgm:bulletEnabled val="1"/>
        </dgm:presLayoutVars>
      </dgm:prSet>
      <dgm:spPr>
        <a:xfrm>
          <a:off x="6990836" y="0"/>
          <a:ext cx="3882027" cy="678299"/>
        </a:xfrm>
        <a:prstGeom prst="chevron">
          <a:avLst/>
        </a:prstGeom>
      </dgm:spPr>
    </dgm:pt>
  </dgm:ptLst>
  <dgm:cxnLst>
    <dgm:cxn modelId="{E788ED1D-4F3D-4A48-9306-B4365A3FAA36}" srcId="{4B96C6A4-0F16-4708-848F-C40C175E3868}" destId="{F0A94013-2B0C-43DF-81DD-CCD81B7708C1}" srcOrd="2" destOrd="0" parTransId="{E2B8F41E-1EAB-4798-8363-68487B26A03E}" sibTransId="{A420ED8F-CEF7-4D06-AE2B-20B613E99E45}"/>
    <dgm:cxn modelId="{7B6DD03E-0877-405D-9B8B-6D266B96FB82}" type="presOf" srcId="{4B96C6A4-0F16-4708-848F-C40C175E3868}" destId="{5D6413FB-4F3B-4918-8FA8-A78028D918CE}" srcOrd="0" destOrd="0" presId="urn:microsoft.com/office/officeart/2005/8/layout/chevron1"/>
    <dgm:cxn modelId="{2FB97966-95E9-42D7-A447-DE721F4CDA34}" type="presOf" srcId="{6B035CE4-E4A6-4AFA-9FC6-3CEA01478631}" destId="{2F1C99CB-C1B7-49C3-A891-E5AC75421E2C}" srcOrd="0" destOrd="0" presId="urn:microsoft.com/office/officeart/2005/8/layout/chevron1"/>
    <dgm:cxn modelId="{7356A853-E83E-455A-9CE6-DCA5014A0DC7}" type="presOf" srcId="{F0A94013-2B0C-43DF-81DD-CCD81B7708C1}" destId="{40135FD0-805C-4946-A90A-4B57DDBAED91}" srcOrd="0" destOrd="0" presId="urn:microsoft.com/office/officeart/2005/8/layout/chevron1"/>
    <dgm:cxn modelId="{3B604F8B-2C8A-4823-9D7F-BE831D905470}" srcId="{4B96C6A4-0F16-4708-848F-C40C175E3868}" destId="{3530225B-6CB3-41F8-927F-5C613177C4BD}" srcOrd="1" destOrd="0" parTransId="{09ACFA2B-1C3B-48A0-8B54-FF167D6B6B36}" sibTransId="{79495DBE-5F6B-448F-97B8-5EA183B9786A}"/>
    <dgm:cxn modelId="{380D9F95-763F-4106-9DA4-9DDDC9250968}" type="presOf" srcId="{3530225B-6CB3-41F8-927F-5C613177C4BD}" destId="{B42E8C63-D164-478B-AC91-E5CA78EB0C70}" srcOrd="0" destOrd="0" presId="urn:microsoft.com/office/officeart/2005/8/layout/chevron1"/>
    <dgm:cxn modelId="{6B0A849C-B1A5-4A9C-841D-2EE0ED4BAD77}" srcId="{4B96C6A4-0F16-4708-848F-C40C175E3868}" destId="{E57673E3-7E6C-4525-BECA-456FEE7CFEDF}" srcOrd="4" destOrd="0" parTransId="{B3337CF2-D06F-4C0D-AA06-66BB81398837}" sibTransId="{E8C0F4B0-005C-402F-BCE1-207A4E887533}"/>
    <dgm:cxn modelId="{54A004A1-9455-4310-B378-0262DBE1E38B}" srcId="{4B96C6A4-0F16-4708-848F-C40C175E3868}" destId="{6B035CE4-E4A6-4AFA-9FC6-3CEA01478631}" srcOrd="0" destOrd="0" parTransId="{4AE88085-9685-455D-837A-5F0387C1990E}" sibTransId="{618A3753-D29E-44CB-8880-40458370E41D}"/>
    <dgm:cxn modelId="{BA4431A8-5F64-432B-9156-B581FA4F77E0}" srcId="{4B96C6A4-0F16-4708-848F-C40C175E3868}" destId="{1815B59E-C107-4300-823E-ED65C901040D}" srcOrd="3" destOrd="0" parTransId="{2CE1AEC4-47FE-4620-B6EB-12D7C989C512}" sibTransId="{58A8828E-D671-4B45-898F-EE31C56FE81F}"/>
    <dgm:cxn modelId="{BA085EC1-5F68-4D46-8A39-93B8E2D97A65}" type="presOf" srcId="{E57673E3-7E6C-4525-BECA-456FEE7CFEDF}" destId="{B63B05C8-FE96-496B-9FB2-5043EB48F844}" srcOrd="0" destOrd="0" presId="urn:microsoft.com/office/officeart/2005/8/layout/chevron1"/>
    <dgm:cxn modelId="{1DAE65ED-C0CF-4071-B578-D4F0534960E3}" type="presOf" srcId="{1815B59E-C107-4300-823E-ED65C901040D}" destId="{87C30A0D-9059-465B-B0EA-50311CEC4042}" srcOrd="0" destOrd="0" presId="urn:microsoft.com/office/officeart/2005/8/layout/chevron1"/>
    <dgm:cxn modelId="{F37AD14E-323A-44A8-86C2-FD1A47FCFEE2}" type="presParOf" srcId="{5D6413FB-4F3B-4918-8FA8-A78028D918CE}" destId="{2F1C99CB-C1B7-49C3-A891-E5AC75421E2C}" srcOrd="0" destOrd="0" presId="urn:microsoft.com/office/officeart/2005/8/layout/chevron1"/>
    <dgm:cxn modelId="{F501B370-3E45-4E1F-9560-96C1B5B59328}" type="presParOf" srcId="{5D6413FB-4F3B-4918-8FA8-A78028D918CE}" destId="{4E46E23B-697D-4878-8766-13C4D5CB20D5}" srcOrd="1" destOrd="0" presId="urn:microsoft.com/office/officeart/2005/8/layout/chevron1"/>
    <dgm:cxn modelId="{EA9B0C30-979C-4FBD-A10F-79AC9012B930}" type="presParOf" srcId="{5D6413FB-4F3B-4918-8FA8-A78028D918CE}" destId="{B42E8C63-D164-478B-AC91-E5CA78EB0C70}" srcOrd="2" destOrd="0" presId="urn:microsoft.com/office/officeart/2005/8/layout/chevron1"/>
    <dgm:cxn modelId="{1F4C992A-3ECA-4A2A-9DAE-A06F354A34F7}" type="presParOf" srcId="{5D6413FB-4F3B-4918-8FA8-A78028D918CE}" destId="{D8B35A0B-6F40-4E9F-ABDC-3D6F822FE5F7}" srcOrd="3" destOrd="0" presId="urn:microsoft.com/office/officeart/2005/8/layout/chevron1"/>
    <dgm:cxn modelId="{4950866D-7869-48FA-8496-7327A5BC9D38}" type="presParOf" srcId="{5D6413FB-4F3B-4918-8FA8-A78028D918CE}" destId="{40135FD0-805C-4946-A90A-4B57DDBAED91}" srcOrd="4" destOrd="0" presId="urn:microsoft.com/office/officeart/2005/8/layout/chevron1"/>
    <dgm:cxn modelId="{CA83775E-BA54-421B-9EE5-69DB991E520A}" type="presParOf" srcId="{5D6413FB-4F3B-4918-8FA8-A78028D918CE}" destId="{F571F177-D446-4612-9C3B-A104B12464BF}" srcOrd="5" destOrd="0" presId="urn:microsoft.com/office/officeart/2005/8/layout/chevron1"/>
    <dgm:cxn modelId="{87D2982D-CDDE-4A6F-9410-34C612EC49EA}" type="presParOf" srcId="{5D6413FB-4F3B-4918-8FA8-A78028D918CE}" destId="{87C30A0D-9059-465B-B0EA-50311CEC4042}" srcOrd="6" destOrd="0" presId="urn:microsoft.com/office/officeart/2005/8/layout/chevron1"/>
    <dgm:cxn modelId="{C2F9207B-EC51-4381-96C5-A6BB55F8E0B8}" type="presParOf" srcId="{5D6413FB-4F3B-4918-8FA8-A78028D918CE}" destId="{D199D938-6282-4F1B-9B5B-3075622C42E0}" srcOrd="7" destOrd="0" presId="urn:microsoft.com/office/officeart/2005/8/layout/chevron1"/>
    <dgm:cxn modelId="{78E53507-A42F-4AAA-837C-376DD11D6740}" type="presParOf" srcId="{5D6413FB-4F3B-4918-8FA8-A78028D918CE}" destId="{B63B05C8-FE96-496B-9FB2-5043EB48F844}" srcOrd="8" destOrd="0" presId="urn:microsoft.com/office/officeart/2005/8/layout/chevron1"/>
  </dgm:cxnLst>
  <dgm:bg>
    <a:noFill/>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047D9A-8800-412E-849A-1392D466C5B2}" type="doc">
      <dgm:prSet loTypeId="urn:microsoft.com/office/officeart/2005/8/layout/hList1" loCatId="list" qsTypeId="urn:microsoft.com/office/officeart/2005/8/quickstyle/simple1" qsCatId="simple" csTypeId="urn:microsoft.com/office/officeart/2005/8/colors/colorful3" csCatId="colorful" phldr="1"/>
      <dgm:spPr/>
    </dgm:pt>
    <dgm:pt modelId="{E48ED499-CF97-4842-8E73-23A5148249CB}">
      <dgm:prSet phldrT="[Text]"/>
      <dgm:spPr>
        <a:solidFill>
          <a:schemeClr val="bg1">
            <a:lumMod val="50000"/>
          </a:schemeClr>
        </a:solidFill>
        <a:ln>
          <a:solidFill>
            <a:schemeClr val="bg1">
              <a:lumMod val="50000"/>
            </a:schemeClr>
          </a:solidFill>
        </a:ln>
      </dgm:spPr>
      <dgm:t>
        <a:bodyPr/>
        <a:lstStyle/>
        <a:p>
          <a:r>
            <a:rPr lang="en-US" dirty="0"/>
            <a:t>Enhanced Security Workstation</a:t>
          </a:r>
        </a:p>
      </dgm:t>
    </dgm:pt>
    <dgm:pt modelId="{08D049A1-502D-45AD-9680-1F5814B1B0F5}" type="parTrans" cxnId="{3E9C980E-F3DB-419C-B502-0F6F897AD723}">
      <dgm:prSet/>
      <dgm:spPr/>
      <dgm:t>
        <a:bodyPr/>
        <a:lstStyle/>
        <a:p>
          <a:endParaRPr lang="en-US"/>
        </a:p>
      </dgm:t>
    </dgm:pt>
    <dgm:pt modelId="{BFD1134B-3B19-4294-B3B2-58C87E794ADE}" type="sibTrans" cxnId="{3E9C980E-F3DB-419C-B502-0F6F897AD723}">
      <dgm:prSet/>
      <dgm:spPr/>
      <dgm:t>
        <a:bodyPr/>
        <a:lstStyle/>
        <a:p>
          <a:endParaRPr lang="en-US"/>
        </a:p>
      </dgm:t>
    </dgm:pt>
    <dgm:pt modelId="{C2C2910D-72C5-4617-B4BF-5DD42F1F080A}">
      <dgm:prSet phldrT="[Text]"/>
      <dgm:spPr/>
      <dgm:t>
        <a:bodyPr/>
        <a:lstStyle/>
        <a:p>
          <a:r>
            <a:rPr lang="en-US" b="0" i="1" dirty="0">
              <a:gradFill>
                <a:gsLst>
                  <a:gs pos="0">
                    <a:schemeClr val="tx1"/>
                  </a:gs>
                  <a:gs pos="100000">
                    <a:schemeClr val="tx1"/>
                  </a:gs>
                </a:gsLst>
                <a:lin ang="5400000" scaled="1"/>
              </a:gradFill>
              <a:latin typeface="+mn-lt"/>
              <a:ea typeface="+mn-ea"/>
              <a:cs typeface="+mn-cs"/>
            </a:rPr>
            <a:t>Low Security </a:t>
          </a:r>
          <a:br>
            <a:rPr lang="en-US" b="0" i="1" dirty="0">
              <a:gradFill>
                <a:gsLst>
                  <a:gs pos="0">
                    <a:schemeClr val="tx1"/>
                  </a:gs>
                  <a:gs pos="100000">
                    <a:schemeClr val="tx1"/>
                  </a:gs>
                </a:gsLst>
                <a:lin ang="5400000" scaled="1"/>
              </a:gradFill>
              <a:latin typeface="+mn-lt"/>
              <a:ea typeface="+mn-ea"/>
              <a:cs typeface="+mn-cs"/>
            </a:rPr>
          </a:br>
          <a:r>
            <a:rPr lang="en-US" b="0" i="1" dirty="0">
              <a:gradFill>
                <a:gsLst>
                  <a:gs pos="0">
                    <a:schemeClr val="tx1"/>
                  </a:gs>
                  <a:gs pos="100000">
                    <a:schemeClr val="tx1"/>
                  </a:gs>
                </a:gsLst>
                <a:lin ang="5400000" scaled="1"/>
              </a:gradFill>
              <a:latin typeface="+mn-lt"/>
              <a:ea typeface="+mn-ea"/>
              <a:cs typeface="+mn-cs"/>
            </a:rPr>
            <a:t>Plus…</a:t>
          </a:r>
          <a:endParaRPr lang="en-US" dirty="0"/>
        </a:p>
      </dgm:t>
    </dgm:pt>
    <dgm:pt modelId="{ACA52563-7FD4-4B32-AC88-7C1203863F2F}" type="parTrans" cxnId="{FE3F1D92-9F82-4AAE-862B-12EC1B4F3DEF}">
      <dgm:prSet/>
      <dgm:spPr/>
      <dgm:t>
        <a:bodyPr/>
        <a:lstStyle/>
        <a:p>
          <a:endParaRPr lang="en-US"/>
        </a:p>
      </dgm:t>
    </dgm:pt>
    <dgm:pt modelId="{C50022F5-243A-41C5-8ACD-05D5D1FF3D92}" type="sibTrans" cxnId="{FE3F1D92-9F82-4AAE-862B-12EC1B4F3DEF}">
      <dgm:prSet/>
      <dgm:spPr/>
      <dgm:t>
        <a:bodyPr/>
        <a:lstStyle/>
        <a:p>
          <a:endParaRPr lang="en-US"/>
        </a:p>
      </dgm:t>
    </dgm:pt>
    <dgm:pt modelId="{8936400C-78D1-45D5-9959-2FAF8922A4F2}">
      <dgm:prSet phldrT="[Text]"/>
      <dgm:spPr>
        <a:solidFill>
          <a:srgbClr val="E61404"/>
        </a:solidFill>
      </dgm:spPr>
      <dgm:t>
        <a:bodyPr/>
        <a:lstStyle/>
        <a:p>
          <a:r>
            <a:rPr lang="en-US" dirty="0"/>
            <a:t>Secured Workstation –aka PAW</a:t>
          </a:r>
        </a:p>
      </dgm:t>
    </dgm:pt>
    <dgm:pt modelId="{8E931BE2-866C-4FF0-B25B-D2B85CAEC1B0}" type="parTrans" cxnId="{D7DF3BCA-872F-4DF7-8F79-3559AB7CCC50}">
      <dgm:prSet/>
      <dgm:spPr/>
      <dgm:t>
        <a:bodyPr/>
        <a:lstStyle/>
        <a:p>
          <a:endParaRPr lang="en-US"/>
        </a:p>
      </dgm:t>
    </dgm:pt>
    <dgm:pt modelId="{23F7FED6-7427-4E4D-B644-54CFA773802A}" type="sibTrans" cxnId="{D7DF3BCA-872F-4DF7-8F79-3559AB7CCC50}">
      <dgm:prSet/>
      <dgm:spPr/>
      <dgm:t>
        <a:bodyPr/>
        <a:lstStyle/>
        <a:p>
          <a:endParaRPr lang="en-US"/>
        </a:p>
      </dgm:t>
    </dgm:pt>
    <dgm:pt modelId="{4137BA31-86A6-488F-AF36-96F9F30C225D}">
      <dgm:prSet phldrT="[Text]"/>
      <dgm:spPr/>
      <dgm:t>
        <a:bodyPr/>
        <a:lstStyle/>
        <a:p>
          <a:r>
            <a:rPr lang="en-US" b="0" i="1" dirty="0">
              <a:gradFill>
                <a:gsLst>
                  <a:gs pos="0">
                    <a:schemeClr val="tx1"/>
                  </a:gs>
                  <a:gs pos="100000">
                    <a:schemeClr val="tx1"/>
                  </a:gs>
                </a:gsLst>
                <a:lin ang="5400000" scaled="1"/>
              </a:gradFill>
              <a:latin typeface="+mn-lt"/>
              <a:ea typeface="+mn-ea"/>
              <a:cs typeface="+mn-cs"/>
            </a:rPr>
            <a:t>High Security </a:t>
          </a:r>
          <a:br>
            <a:rPr lang="en-US" b="0" i="1" dirty="0">
              <a:gradFill>
                <a:gsLst>
                  <a:gs pos="0">
                    <a:schemeClr val="tx1"/>
                  </a:gs>
                  <a:gs pos="100000">
                    <a:schemeClr val="tx1"/>
                  </a:gs>
                </a:gsLst>
                <a:lin ang="5400000" scaled="1"/>
              </a:gradFill>
              <a:latin typeface="+mn-lt"/>
              <a:ea typeface="+mn-ea"/>
              <a:cs typeface="+mn-cs"/>
            </a:rPr>
          </a:br>
          <a:r>
            <a:rPr lang="en-US" b="0" i="1" dirty="0">
              <a:gradFill>
                <a:gsLst>
                  <a:gs pos="0">
                    <a:schemeClr val="tx1"/>
                  </a:gs>
                  <a:gs pos="100000">
                    <a:schemeClr val="tx1"/>
                  </a:gs>
                </a:gsLst>
                <a:lin ang="5400000" scaled="1"/>
              </a:gradFill>
              <a:latin typeface="+mn-lt"/>
              <a:ea typeface="+mn-ea"/>
              <a:cs typeface="+mn-cs"/>
            </a:rPr>
            <a:t>Plus…</a:t>
          </a:r>
          <a:endParaRPr lang="en-US" dirty="0"/>
        </a:p>
      </dgm:t>
    </dgm:pt>
    <dgm:pt modelId="{B321ED6A-08B5-4E52-9EEA-992B3282E2CC}" type="parTrans" cxnId="{8432B031-D0A3-4755-BD08-7096E349CA41}">
      <dgm:prSet/>
      <dgm:spPr/>
      <dgm:t>
        <a:bodyPr/>
        <a:lstStyle/>
        <a:p>
          <a:endParaRPr lang="en-US"/>
        </a:p>
      </dgm:t>
    </dgm:pt>
    <dgm:pt modelId="{4EDBA243-A31E-4CD2-A044-CA170AADAD91}" type="sibTrans" cxnId="{8432B031-D0A3-4755-BD08-7096E349CA41}">
      <dgm:prSet/>
      <dgm:spPr/>
      <dgm:t>
        <a:bodyPr/>
        <a:lstStyle/>
        <a:p>
          <a:endParaRPr lang="en-US"/>
        </a:p>
      </dgm:t>
    </dgm:pt>
    <dgm:pt modelId="{500D5B6A-B25B-48D2-BABB-AC8546D4189F}">
      <dgm:prSet phldrT="[Text]"/>
      <dgm:spPr/>
      <dgm:t>
        <a:bodyPr/>
        <a:lstStyle/>
        <a:p>
          <a:r>
            <a:rPr lang="en-US" dirty="0"/>
            <a:t>Specialized Workstation</a:t>
          </a:r>
        </a:p>
      </dgm:t>
    </dgm:pt>
    <dgm:pt modelId="{8236120D-5956-41DD-B350-A204FF472DAC}" type="parTrans" cxnId="{25AEFADA-2848-4714-ABB3-F824413649EC}">
      <dgm:prSet/>
      <dgm:spPr/>
      <dgm:t>
        <a:bodyPr/>
        <a:lstStyle/>
        <a:p>
          <a:endParaRPr lang="en-US"/>
        </a:p>
      </dgm:t>
    </dgm:pt>
    <dgm:pt modelId="{00932AC4-B4F5-4194-886A-B374E24A4448}" type="sibTrans" cxnId="{25AEFADA-2848-4714-ABB3-F824413649EC}">
      <dgm:prSet/>
      <dgm:spPr/>
      <dgm:t>
        <a:bodyPr/>
        <a:lstStyle/>
        <a:p>
          <a:endParaRPr lang="en-US"/>
        </a:p>
      </dgm:t>
    </dgm:pt>
    <dgm:pt modelId="{55F91F42-38FA-4229-AFAE-8E6E822B1819}">
      <dgm:prSet phldrT="[Text]"/>
      <dgm:spPr/>
      <dgm:t>
        <a:bodyPr/>
        <a:lstStyle/>
        <a:p>
          <a:r>
            <a:rPr lang="en-US" b="0" i="1" dirty="0">
              <a:gradFill>
                <a:gsLst>
                  <a:gs pos="0">
                    <a:schemeClr val="tx1"/>
                  </a:gs>
                  <a:gs pos="100000">
                    <a:schemeClr val="tx1"/>
                  </a:gs>
                </a:gsLst>
                <a:lin ang="5400000" scaled="1"/>
              </a:gradFill>
              <a:latin typeface="+mn-lt"/>
              <a:ea typeface="+mn-ea"/>
              <a:cs typeface="+mn-cs"/>
            </a:rPr>
            <a:t>High Security </a:t>
          </a:r>
          <a:br>
            <a:rPr lang="en-US" b="0" i="1" dirty="0">
              <a:gradFill>
                <a:gsLst>
                  <a:gs pos="0">
                    <a:schemeClr val="tx1"/>
                  </a:gs>
                  <a:gs pos="100000">
                    <a:schemeClr val="tx1"/>
                  </a:gs>
                </a:gsLst>
                <a:lin ang="5400000" scaled="1"/>
              </a:gradFill>
              <a:latin typeface="+mn-lt"/>
              <a:ea typeface="+mn-ea"/>
              <a:cs typeface="+mn-cs"/>
            </a:rPr>
          </a:br>
          <a:r>
            <a:rPr lang="en-US" b="0" i="1" dirty="0">
              <a:gradFill>
                <a:gsLst>
                  <a:gs pos="0">
                    <a:schemeClr val="tx1"/>
                  </a:gs>
                  <a:gs pos="100000">
                    <a:schemeClr val="tx1"/>
                  </a:gs>
                </a:gsLst>
                <a:lin ang="5400000" scaled="1"/>
              </a:gradFill>
              <a:latin typeface="+mn-lt"/>
              <a:ea typeface="+mn-ea"/>
              <a:cs typeface="+mn-cs"/>
            </a:rPr>
            <a:t>Plus…</a:t>
          </a:r>
          <a:endParaRPr lang="en-US" dirty="0"/>
        </a:p>
      </dgm:t>
    </dgm:pt>
    <dgm:pt modelId="{EF42E7A0-F0AF-4B43-B095-9BFDC34A6DCF}" type="parTrans" cxnId="{329B6C7F-B74F-4465-AACB-62C2A0696CD7}">
      <dgm:prSet/>
      <dgm:spPr/>
      <dgm:t>
        <a:bodyPr/>
        <a:lstStyle/>
        <a:p>
          <a:endParaRPr lang="en-US"/>
        </a:p>
      </dgm:t>
    </dgm:pt>
    <dgm:pt modelId="{D0DAB77F-0546-49B3-80E0-36708942C1FB}" type="sibTrans" cxnId="{329B6C7F-B74F-4465-AACB-62C2A0696CD7}">
      <dgm:prSet/>
      <dgm:spPr/>
      <dgm:t>
        <a:bodyPr/>
        <a:lstStyle/>
        <a:p>
          <a:endParaRPr lang="en-US"/>
        </a:p>
      </dgm:t>
    </dgm:pt>
    <dgm:pt modelId="{053D2623-120B-474A-8BB9-ECE1C743E68F}">
      <dgm:prSet phldrT="[Text]"/>
      <dgm:spPr>
        <a:solidFill>
          <a:srgbClr val="EE9900"/>
        </a:solidFill>
      </dgm:spPr>
      <dgm:t>
        <a:bodyPr/>
        <a:lstStyle/>
        <a:p>
          <a:r>
            <a:rPr lang="en-US" dirty="0"/>
            <a:t>High Security Workstation</a:t>
          </a:r>
        </a:p>
      </dgm:t>
    </dgm:pt>
    <dgm:pt modelId="{45C3F9A7-AF6A-40D0-8479-B103E02C1AD6}" type="parTrans" cxnId="{E098F65C-7372-454A-80FD-DDF16BCC4D50}">
      <dgm:prSet/>
      <dgm:spPr/>
      <dgm:t>
        <a:bodyPr/>
        <a:lstStyle/>
        <a:p>
          <a:endParaRPr lang="en-US"/>
        </a:p>
      </dgm:t>
    </dgm:pt>
    <dgm:pt modelId="{7845A48C-65BE-4BE3-9BF8-269D907A7E4C}" type="sibTrans" cxnId="{E098F65C-7372-454A-80FD-DDF16BCC4D50}">
      <dgm:prSet/>
      <dgm:spPr/>
      <dgm:t>
        <a:bodyPr/>
        <a:lstStyle/>
        <a:p>
          <a:endParaRPr lang="en-US"/>
        </a:p>
      </dgm:t>
    </dgm:pt>
    <dgm:pt modelId="{51910981-B27F-43A0-BDDA-D2C273205D16}">
      <dgm:prSet phldrT="[Text]"/>
      <dgm:spPr/>
      <dgm:t>
        <a:bodyPr/>
        <a:lstStyle/>
        <a:p>
          <a:r>
            <a:rPr lang="en-US" b="0" i="1" noProof="0" dirty="0">
              <a:gradFill>
                <a:gsLst>
                  <a:gs pos="0">
                    <a:schemeClr val="tx1"/>
                  </a:gs>
                  <a:gs pos="100000">
                    <a:schemeClr val="tx1"/>
                  </a:gs>
                </a:gsLst>
                <a:lin ang="5400000" scaled="1"/>
              </a:gradFill>
              <a:latin typeface="+mn-lt"/>
              <a:ea typeface="+mn-ea"/>
              <a:cs typeface="+mn-cs"/>
            </a:rPr>
            <a:t>Enhanced Security</a:t>
          </a:r>
          <a:br>
            <a:rPr lang="en-US" b="0" i="1" noProof="0" dirty="0">
              <a:gradFill>
                <a:gsLst>
                  <a:gs pos="0">
                    <a:schemeClr val="tx1"/>
                  </a:gs>
                  <a:gs pos="100000">
                    <a:schemeClr val="tx1"/>
                  </a:gs>
                </a:gsLst>
                <a:lin ang="5400000" scaled="1"/>
              </a:gradFill>
              <a:latin typeface="+mn-lt"/>
              <a:ea typeface="+mn-ea"/>
              <a:cs typeface="+mn-cs"/>
            </a:rPr>
          </a:br>
          <a:r>
            <a:rPr lang="en-US" b="0" i="1" noProof="0" dirty="0">
              <a:gradFill>
                <a:gsLst>
                  <a:gs pos="0">
                    <a:schemeClr val="tx1"/>
                  </a:gs>
                  <a:gs pos="100000">
                    <a:schemeClr val="tx1"/>
                  </a:gs>
                </a:gsLst>
                <a:lin ang="5400000" scaled="1"/>
              </a:gradFill>
              <a:latin typeface="+mn-lt"/>
              <a:ea typeface="+mn-ea"/>
              <a:cs typeface="+mn-cs"/>
            </a:rPr>
            <a:t>Plus…</a:t>
          </a:r>
          <a:endParaRPr lang="en-US" dirty="0"/>
        </a:p>
      </dgm:t>
    </dgm:pt>
    <dgm:pt modelId="{7D7917E6-A12A-460A-9A89-79FA87491F62}" type="parTrans" cxnId="{D73DC981-9FD6-41A5-97FF-FEB2DE16B6FD}">
      <dgm:prSet/>
      <dgm:spPr/>
      <dgm:t>
        <a:bodyPr/>
        <a:lstStyle/>
        <a:p>
          <a:endParaRPr lang="en-US"/>
        </a:p>
      </dgm:t>
    </dgm:pt>
    <dgm:pt modelId="{F7B758B2-BB30-4B26-A42E-F02976C47912}" type="sibTrans" cxnId="{D73DC981-9FD6-41A5-97FF-FEB2DE16B6FD}">
      <dgm:prSet/>
      <dgm:spPr/>
      <dgm:t>
        <a:bodyPr/>
        <a:lstStyle/>
        <a:p>
          <a:endParaRPr lang="en-US"/>
        </a:p>
      </dgm:t>
    </dgm:pt>
    <dgm:pt modelId="{960EDFB4-E5D9-4AC1-87E1-819F9F9270E3}">
      <dgm:prSet phldrT="[Text]"/>
      <dgm:spPr/>
      <dgm:t>
        <a:bodyPr/>
        <a:lstStyle/>
        <a:p>
          <a:r>
            <a:rPr lang="en-US" dirty="0"/>
            <a:t>Low Security Workstation</a:t>
          </a:r>
        </a:p>
      </dgm:t>
    </dgm:pt>
    <dgm:pt modelId="{60C108AB-6128-46E8-B9AA-55780393E79B}" type="parTrans" cxnId="{DC27D0A7-A9A7-43DA-A63F-0A6D19E9D7DF}">
      <dgm:prSet/>
      <dgm:spPr/>
      <dgm:t>
        <a:bodyPr/>
        <a:lstStyle/>
        <a:p>
          <a:endParaRPr lang="en-US"/>
        </a:p>
      </dgm:t>
    </dgm:pt>
    <dgm:pt modelId="{BBF273B0-44B7-4E61-B142-06E602314E1E}" type="sibTrans" cxnId="{DC27D0A7-A9A7-43DA-A63F-0A6D19E9D7DF}">
      <dgm:prSet/>
      <dgm:spPr/>
      <dgm:t>
        <a:bodyPr/>
        <a:lstStyle/>
        <a:p>
          <a:endParaRPr lang="en-US"/>
        </a:p>
      </dgm:t>
    </dgm:pt>
    <dgm:pt modelId="{07C2C255-E00C-46FC-BCD5-29B7438C00F8}">
      <dgm:prSet phldrT="[Text]"/>
      <dgm:spPr/>
      <dgm:t>
        <a:bodyPr/>
        <a:lstStyle/>
        <a:p>
          <a:r>
            <a:rPr lang="en-US" b="1" dirty="0">
              <a:gradFill>
                <a:gsLst>
                  <a:gs pos="0">
                    <a:schemeClr val="tx1"/>
                  </a:gs>
                  <a:gs pos="100000">
                    <a:schemeClr val="tx1"/>
                  </a:gs>
                </a:gsLst>
                <a:lin ang="5400000" scaled="1"/>
              </a:gradFill>
            </a:rPr>
            <a:t>Productivity Apps</a:t>
          </a:r>
          <a:endParaRPr lang="en-US" dirty="0"/>
        </a:p>
      </dgm:t>
    </dgm:pt>
    <dgm:pt modelId="{447A1A17-E6B7-4B09-93F6-5DB459086648}" type="parTrans" cxnId="{B31FF06D-AC82-402E-8855-28EBBA21C04D}">
      <dgm:prSet/>
      <dgm:spPr/>
      <dgm:t>
        <a:bodyPr/>
        <a:lstStyle/>
        <a:p>
          <a:endParaRPr lang="en-US"/>
        </a:p>
      </dgm:t>
    </dgm:pt>
    <dgm:pt modelId="{F3470C51-2B42-4209-944C-0C698C15C492}" type="sibTrans" cxnId="{B31FF06D-AC82-402E-8855-28EBBA21C04D}">
      <dgm:prSet/>
      <dgm:spPr/>
      <dgm:t>
        <a:bodyPr/>
        <a:lstStyle/>
        <a:p>
          <a:endParaRPr lang="en-US"/>
        </a:p>
      </dgm:t>
    </dgm:pt>
    <dgm:pt modelId="{9BF1EAB5-FCA0-4F33-B573-F587CBBA2E43}">
      <dgm:prSet/>
      <dgm:spPr/>
      <dgm:t>
        <a:bodyPr/>
        <a:lstStyle/>
        <a:p>
          <a:r>
            <a:rPr lang="en-US" b="1">
              <a:gradFill>
                <a:gsLst>
                  <a:gs pos="0">
                    <a:schemeClr val="tx1"/>
                  </a:gs>
                  <a:gs pos="100000">
                    <a:schemeClr val="tx1"/>
                  </a:gs>
                </a:gsLst>
                <a:lin ang="5400000" scaled="1"/>
              </a:gradFill>
              <a:latin typeface="+mn-lt"/>
              <a:ea typeface="+mn-ea"/>
              <a:cs typeface="+mn-cs"/>
            </a:rPr>
            <a:t>Application and browser activity monitored</a:t>
          </a:r>
          <a:endParaRPr lang="en-US" b="1" dirty="0">
            <a:gradFill>
              <a:gsLst>
                <a:gs pos="0">
                  <a:schemeClr val="tx1"/>
                </a:gs>
                <a:gs pos="100000">
                  <a:schemeClr val="tx1"/>
                </a:gs>
              </a:gsLst>
              <a:lin ang="5400000" scaled="1"/>
            </a:gradFill>
            <a:latin typeface="+mn-lt"/>
            <a:ea typeface="+mn-ea"/>
            <a:cs typeface="+mn-cs"/>
          </a:endParaRPr>
        </a:p>
      </dgm:t>
    </dgm:pt>
    <dgm:pt modelId="{E33A5187-BF24-48CA-996D-A847763976CE}" type="parTrans" cxnId="{DB3F0F1F-5F65-4AB1-910E-B6A83626AC0B}">
      <dgm:prSet/>
      <dgm:spPr/>
      <dgm:t>
        <a:bodyPr/>
        <a:lstStyle/>
        <a:p>
          <a:endParaRPr lang="en-US"/>
        </a:p>
      </dgm:t>
    </dgm:pt>
    <dgm:pt modelId="{B0AFE90D-3D32-49B9-BBCD-C4862DDF5E37}" type="sibTrans" cxnId="{DB3F0F1F-5F65-4AB1-910E-B6A83626AC0B}">
      <dgm:prSet/>
      <dgm:spPr/>
      <dgm:t>
        <a:bodyPr/>
        <a:lstStyle/>
        <a:p>
          <a:endParaRPr lang="en-US"/>
        </a:p>
      </dgm:t>
    </dgm:pt>
    <dgm:pt modelId="{5DF63C9E-AD22-4B8C-B0F2-71AAF5A7CF76}">
      <dgm:prSet/>
      <dgm:spPr/>
      <dgm:t>
        <a:bodyPr/>
        <a:lstStyle/>
        <a:p>
          <a:r>
            <a:rPr lang="en-US" b="1">
              <a:gradFill>
                <a:gsLst>
                  <a:gs pos="0">
                    <a:schemeClr val="tx1"/>
                  </a:gs>
                  <a:gs pos="100000">
                    <a:schemeClr val="tx1"/>
                  </a:gs>
                </a:gsLst>
                <a:lin ang="5400000" scaled="1"/>
              </a:gradFill>
              <a:latin typeface="+mn-lt"/>
              <a:ea typeface="+mn-ea"/>
              <a:cs typeface="+mn-cs"/>
            </a:rPr>
            <a:t>User Managed policies</a:t>
          </a:r>
          <a:endParaRPr lang="en-US" b="1" dirty="0">
            <a:gradFill>
              <a:gsLst>
                <a:gs pos="0">
                  <a:schemeClr val="tx1"/>
                </a:gs>
                <a:gs pos="100000">
                  <a:schemeClr val="tx1"/>
                </a:gs>
              </a:gsLst>
              <a:lin ang="5400000" scaled="1"/>
            </a:gradFill>
            <a:latin typeface="+mn-lt"/>
            <a:ea typeface="+mn-ea"/>
            <a:cs typeface="+mn-cs"/>
          </a:endParaRPr>
        </a:p>
      </dgm:t>
    </dgm:pt>
    <dgm:pt modelId="{6A690597-2A2F-46B2-BC84-D50532463A11}" type="parTrans" cxnId="{B8D0FAAF-48E8-4E0D-A2D9-7F833020E185}">
      <dgm:prSet/>
      <dgm:spPr/>
      <dgm:t>
        <a:bodyPr/>
        <a:lstStyle/>
        <a:p>
          <a:endParaRPr lang="en-US"/>
        </a:p>
      </dgm:t>
    </dgm:pt>
    <dgm:pt modelId="{C3805CC0-06B3-442E-892B-88A66D2C7158}" type="sibTrans" cxnId="{B8D0FAAF-48E8-4E0D-A2D9-7F833020E185}">
      <dgm:prSet/>
      <dgm:spPr/>
      <dgm:t>
        <a:bodyPr/>
        <a:lstStyle/>
        <a:p>
          <a:endParaRPr lang="en-US"/>
        </a:p>
      </dgm:t>
    </dgm:pt>
    <dgm:pt modelId="{D2BD380F-A377-4ECB-A461-A25DF044EF7E}">
      <dgm:prSet/>
      <dgm:spPr/>
      <dgm:t>
        <a:bodyPr/>
        <a:lstStyle/>
        <a:p>
          <a:r>
            <a:rPr lang="en-US" b="1" dirty="0">
              <a:gradFill>
                <a:gsLst>
                  <a:gs pos="0">
                    <a:schemeClr val="tx1"/>
                  </a:gs>
                  <a:gs pos="100000">
                    <a:schemeClr val="tx1"/>
                  </a:gs>
                </a:gsLst>
                <a:lin ang="5400000" scaled="1"/>
              </a:gradFill>
              <a:latin typeface="+mn-lt"/>
              <a:ea typeface="+mn-ea"/>
              <a:cs typeface="+mn-cs"/>
            </a:rPr>
            <a:t>Antivirus</a:t>
          </a:r>
        </a:p>
      </dgm:t>
    </dgm:pt>
    <dgm:pt modelId="{5EE68561-75DF-476F-88B6-16354E92C087}" type="parTrans" cxnId="{9725CD40-3EF1-4619-BCB8-E1D052BF115A}">
      <dgm:prSet/>
      <dgm:spPr/>
      <dgm:t>
        <a:bodyPr/>
        <a:lstStyle/>
        <a:p>
          <a:endParaRPr lang="en-US"/>
        </a:p>
      </dgm:t>
    </dgm:pt>
    <dgm:pt modelId="{B7B26360-A8F4-409D-9021-A290463660A5}" type="sibTrans" cxnId="{9725CD40-3EF1-4619-BCB8-E1D052BF115A}">
      <dgm:prSet/>
      <dgm:spPr/>
      <dgm:t>
        <a:bodyPr/>
        <a:lstStyle/>
        <a:p>
          <a:endParaRPr lang="en-US"/>
        </a:p>
      </dgm:t>
    </dgm:pt>
    <dgm:pt modelId="{72249D5C-CE2B-4FF8-BBF8-86DA11821DE9}">
      <dgm:prSet/>
      <dgm:spPr/>
      <dgm:t>
        <a:bodyPr/>
        <a:lstStyle/>
        <a:p>
          <a:r>
            <a:rPr lang="en-US" b="1" dirty="0">
              <a:gradFill>
                <a:gsLst>
                  <a:gs pos="0">
                    <a:schemeClr val="tx1"/>
                  </a:gs>
                  <a:gs pos="100000">
                    <a:schemeClr val="tx1"/>
                  </a:gs>
                </a:gsLst>
                <a:lin ang="5400000" scaled="1"/>
              </a:gradFill>
              <a:latin typeface="+mn-lt"/>
              <a:ea typeface="+mn-ea"/>
              <a:cs typeface="+mn-cs"/>
            </a:rPr>
            <a:t>Centrally </a:t>
          </a:r>
          <a:br>
            <a:rPr lang="en-US" b="1" dirty="0">
              <a:gradFill>
                <a:gsLst>
                  <a:gs pos="0">
                    <a:schemeClr val="tx1"/>
                  </a:gs>
                  <a:gs pos="100000">
                    <a:schemeClr val="tx1"/>
                  </a:gs>
                </a:gsLst>
                <a:lin ang="5400000" scaled="1"/>
              </a:gradFill>
              <a:latin typeface="+mn-lt"/>
              <a:ea typeface="+mn-ea"/>
              <a:cs typeface="+mn-cs"/>
            </a:rPr>
          </a:br>
          <a:r>
            <a:rPr lang="en-US" b="1" dirty="0">
              <a:gradFill>
                <a:gsLst>
                  <a:gs pos="0">
                    <a:schemeClr val="tx1"/>
                  </a:gs>
                  <a:gs pos="100000">
                    <a:schemeClr val="tx1"/>
                  </a:gs>
                </a:gsLst>
                <a:lin ang="5400000" scaled="1"/>
              </a:gradFill>
              <a:latin typeface="+mn-lt"/>
              <a:ea typeface="+mn-ea"/>
              <a:cs typeface="+mn-cs"/>
            </a:rPr>
            <a:t>Managed Policies</a:t>
          </a:r>
        </a:p>
      </dgm:t>
    </dgm:pt>
    <dgm:pt modelId="{30B711FE-4F79-41AF-BA69-DC75EF87C7CB}" type="parTrans" cxnId="{2A204E3D-775D-4598-8849-BDC2FA0D52C0}">
      <dgm:prSet/>
      <dgm:spPr/>
      <dgm:t>
        <a:bodyPr/>
        <a:lstStyle/>
        <a:p>
          <a:endParaRPr lang="en-US"/>
        </a:p>
      </dgm:t>
    </dgm:pt>
    <dgm:pt modelId="{2FD2287E-96C8-41CF-B353-A71757A7F93C}" type="sibTrans" cxnId="{2A204E3D-775D-4598-8849-BDC2FA0D52C0}">
      <dgm:prSet/>
      <dgm:spPr/>
      <dgm:t>
        <a:bodyPr/>
        <a:lstStyle/>
        <a:p>
          <a:endParaRPr lang="en-US"/>
        </a:p>
      </dgm:t>
    </dgm:pt>
    <dgm:pt modelId="{11C4F727-08D5-4821-9868-2B46D5665D37}">
      <dgm:prSet/>
      <dgm:spPr/>
      <dgm:t>
        <a:bodyPr/>
        <a:lstStyle/>
        <a:p>
          <a:r>
            <a:rPr lang="en-US" b="1" dirty="0">
              <a:gradFill>
                <a:gsLst>
                  <a:gs pos="0">
                    <a:schemeClr val="tx1"/>
                  </a:gs>
                  <a:gs pos="100000">
                    <a:schemeClr val="tx1"/>
                  </a:gs>
                </a:gsLst>
                <a:lin ang="5400000" scaled="1"/>
              </a:gradFill>
              <a:latin typeface="+mn-lt"/>
              <a:ea typeface="+mn-ea"/>
              <a:cs typeface="+mn-cs"/>
            </a:rPr>
            <a:t>Defender ATP</a:t>
          </a:r>
        </a:p>
      </dgm:t>
    </dgm:pt>
    <dgm:pt modelId="{0870BE78-723D-44F1-A833-501595C1C128}" type="parTrans" cxnId="{D80C5DCF-3D58-4C79-87C3-884E2B22CB57}">
      <dgm:prSet/>
      <dgm:spPr/>
      <dgm:t>
        <a:bodyPr/>
        <a:lstStyle/>
        <a:p>
          <a:endParaRPr lang="en-US"/>
        </a:p>
      </dgm:t>
    </dgm:pt>
    <dgm:pt modelId="{E454D9EA-732B-46A2-97F3-6C800BC839ED}" type="sibTrans" cxnId="{D80C5DCF-3D58-4C79-87C3-884E2B22CB57}">
      <dgm:prSet/>
      <dgm:spPr/>
      <dgm:t>
        <a:bodyPr/>
        <a:lstStyle/>
        <a:p>
          <a:endParaRPr lang="en-US"/>
        </a:p>
      </dgm:t>
    </dgm:pt>
    <dgm:pt modelId="{7C947BE9-0C9E-4439-8C82-477C9E750389}">
      <dgm:prSet/>
      <dgm:spPr/>
      <dgm:t>
        <a:bodyPr/>
        <a:lstStyle/>
        <a:p>
          <a:r>
            <a:rPr lang="en-US" b="1" noProof="0" dirty="0">
              <a:gradFill>
                <a:gsLst>
                  <a:gs pos="0">
                    <a:schemeClr val="tx1"/>
                  </a:gs>
                  <a:gs pos="100000">
                    <a:schemeClr val="tx1"/>
                  </a:gs>
                </a:gsLst>
                <a:lin ang="5400000" scaled="1"/>
              </a:gradFill>
              <a:latin typeface="+mn-lt"/>
              <a:ea typeface="+mn-ea"/>
              <a:cs typeface="+mn-cs"/>
            </a:rPr>
            <a:t>No Local Admin</a:t>
          </a:r>
        </a:p>
      </dgm:t>
    </dgm:pt>
    <dgm:pt modelId="{A932E925-81FC-40F8-9173-E9BD4D626939}" type="parTrans" cxnId="{4888E09A-6420-469C-9912-784A1AB78105}">
      <dgm:prSet/>
      <dgm:spPr/>
      <dgm:t>
        <a:bodyPr/>
        <a:lstStyle/>
        <a:p>
          <a:endParaRPr lang="en-US"/>
        </a:p>
      </dgm:t>
    </dgm:pt>
    <dgm:pt modelId="{09797621-78AD-4861-94B7-44B90106C809}" type="sibTrans" cxnId="{4888E09A-6420-469C-9912-784A1AB78105}">
      <dgm:prSet/>
      <dgm:spPr/>
      <dgm:t>
        <a:bodyPr/>
        <a:lstStyle/>
        <a:p>
          <a:endParaRPr lang="en-US"/>
        </a:p>
      </dgm:t>
    </dgm:pt>
    <dgm:pt modelId="{C9FCC98A-9D6B-4F98-8349-A3A269EC570E}">
      <dgm:prSet/>
      <dgm:spPr/>
      <dgm:t>
        <a:bodyPr/>
        <a:lstStyle/>
        <a:p>
          <a:r>
            <a:rPr lang="en-US" b="1">
              <a:gradFill>
                <a:gsLst>
                  <a:gs pos="0">
                    <a:schemeClr val="tx1"/>
                  </a:gs>
                  <a:gs pos="100000">
                    <a:schemeClr val="tx1"/>
                  </a:gs>
                </a:gsLst>
                <a:lin ang="5400000" scaled="1"/>
              </a:gradFill>
              <a:latin typeface="+mn-lt"/>
              <a:ea typeface="+mn-ea"/>
              <a:cs typeface="+mn-cs"/>
            </a:rPr>
            <a:t>Restricted applications</a:t>
          </a:r>
          <a:endParaRPr lang="en-US" b="1" dirty="0">
            <a:gradFill>
              <a:gsLst>
                <a:gs pos="0">
                  <a:schemeClr val="tx1"/>
                </a:gs>
                <a:gs pos="100000">
                  <a:schemeClr val="tx1"/>
                </a:gs>
              </a:gsLst>
              <a:lin ang="5400000" scaled="1"/>
            </a:gradFill>
            <a:latin typeface="+mn-lt"/>
            <a:ea typeface="+mn-ea"/>
            <a:cs typeface="+mn-cs"/>
          </a:endParaRPr>
        </a:p>
      </dgm:t>
    </dgm:pt>
    <dgm:pt modelId="{1D06BDE1-BCF7-4B98-8F2B-5E9134841226}" type="parTrans" cxnId="{E1D94FF1-9157-4248-B311-2C402C0D8E2A}">
      <dgm:prSet/>
      <dgm:spPr/>
      <dgm:t>
        <a:bodyPr/>
        <a:lstStyle/>
        <a:p>
          <a:endParaRPr lang="en-US"/>
        </a:p>
      </dgm:t>
    </dgm:pt>
    <dgm:pt modelId="{79D4590E-1D22-4476-BC4E-4859119A06A4}" type="sibTrans" cxnId="{E1D94FF1-9157-4248-B311-2C402C0D8E2A}">
      <dgm:prSet/>
      <dgm:spPr/>
      <dgm:t>
        <a:bodyPr/>
        <a:lstStyle/>
        <a:p>
          <a:endParaRPr lang="en-US"/>
        </a:p>
      </dgm:t>
    </dgm:pt>
    <dgm:pt modelId="{260D1908-062A-4137-BEBC-4433ACF2B377}">
      <dgm:prSet/>
      <dgm:spPr/>
      <dgm:t>
        <a:bodyPr/>
        <a:lstStyle/>
        <a:p>
          <a:r>
            <a:rPr lang="en-US" b="1" dirty="0">
              <a:gradFill>
                <a:gsLst>
                  <a:gs pos="0">
                    <a:schemeClr val="tx1"/>
                  </a:gs>
                  <a:gs pos="100000">
                    <a:schemeClr val="tx1"/>
                  </a:gs>
                </a:gsLst>
                <a:lin ang="5400000" scaled="1"/>
              </a:gradFill>
              <a:latin typeface="+mn-lt"/>
              <a:ea typeface="+mn-ea"/>
              <a:cs typeface="+mn-cs"/>
            </a:rPr>
            <a:t>Restricted browsing</a:t>
          </a:r>
        </a:p>
      </dgm:t>
    </dgm:pt>
    <dgm:pt modelId="{C3350264-6B5C-4708-A760-F75B76416D6C}" type="parTrans" cxnId="{64A98BEA-9DE9-43DA-8115-1B702E3FD6AA}">
      <dgm:prSet/>
      <dgm:spPr/>
      <dgm:t>
        <a:bodyPr/>
        <a:lstStyle/>
        <a:p>
          <a:endParaRPr lang="en-US"/>
        </a:p>
      </dgm:t>
    </dgm:pt>
    <dgm:pt modelId="{B8A8E0D8-46CB-4533-B8FF-D1F462DBEFD5}" type="sibTrans" cxnId="{64A98BEA-9DE9-43DA-8115-1B702E3FD6AA}">
      <dgm:prSet/>
      <dgm:spPr/>
      <dgm:t>
        <a:bodyPr/>
        <a:lstStyle/>
        <a:p>
          <a:endParaRPr lang="en-US"/>
        </a:p>
      </dgm:t>
    </dgm:pt>
    <dgm:pt modelId="{DB993777-D839-42EC-8F35-CD2967CB53FC}">
      <dgm:prSet/>
      <dgm:spPr/>
      <dgm:t>
        <a:bodyPr/>
        <a:lstStyle/>
        <a:p>
          <a:r>
            <a:rPr lang="en-US" b="1">
              <a:gradFill>
                <a:gsLst>
                  <a:gs pos="0">
                    <a:schemeClr val="tx1"/>
                  </a:gs>
                  <a:gs pos="100000">
                    <a:schemeClr val="tx1"/>
                  </a:gs>
                </a:gsLst>
                <a:lin ang="5400000" scaled="1"/>
              </a:gradFill>
              <a:latin typeface="+mn-lt"/>
              <a:ea typeface="+mn-ea"/>
              <a:cs typeface="+mn-cs"/>
            </a:rPr>
            <a:t>No productivity applications</a:t>
          </a:r>
          <a:endParaRPr lang="en-US" b="1" dirty="0">
            <a:gradFill>
              <a:gsLst>
                <a:gs pos="0">
                  <a:schemeClr val="tx1"/>
                </a:gs>
                <a:gs pos="100000">
                  <a:schemeClr val="tx1"/>
                </a:gs>
              </a:gsLst>
              <a:lin ang="5400000" scaled="1"/>
            </a:gradFill>
            <a:latin typeface="+mn-lt"/>
            <a:ea typeface="+mn-ea"/>
            <a:cs typeface="+mn-cs"/>
          </a:endParaRPr>
        </a:p>
      </dgm:t>
    </dgm:pt>
    <dgm:pt modelId="{49467372-BDEF-4301-A9CC-A9A6D687BE31}" type="parTrans" cxnId="{3197E14D-7E98-49A8-94D3-D7FEC75AFE6F}">
      <dgm:prSet/>
      <dgm:spPr/>
      <dgm:t>
        <a:bodyPr/>
        <a:lstStyle/>
        <a:p>
          <a:endParaRPr lang="en-US"/>
        </a:p>
      </dgm:t>
    </dgm:pt>
    <dgm:pt modelId="{CC56567C-CB17-427E-AC9F-08F2EF6002A1}" type="sibTrans" cxnId="{3197E14D-7E98-49A8-94D3-D7FEC75AFE6F}">
      <dgm:prSet/>
      <dgm:spPr/>
      <dgm:t>
        <a:bodyPr/>
        <a:lstStyle/>
        <a:p>
          <a:endParaRPr lang="en-US"/>
        </a:p>
      </dgm:t>
    </dgm:pt>
    <dgm:pt modelId="{B53EA604-F815-455B-8D2A-EB6E8CB59184}">
      <dgm:prSet/>
      <dgm:spPr/>
      <dgm:t>
        <a:bodyPr/>
        <a:lstStyle/>
        <a:p>
          <a:r>
            <a:rPr lang="en-US" b="1" dirty="0">
              <a:gradFill>
                <a:gsLst>
                  <a:gs pos="0">
                    <a:schemeClr val="tx1"/>
                  </a:gs>
                  <a:gs pos="100000">
                    <a:schemeClr val="tx1"/>
                  </a:gs>
                </a:gsLst>
                <a:lin ang="5400000" scaled="1"/>
              </a:gradFill>
              <a:latin typeface="+mn-lt"/>
              <a:ea typeface="+mn-ea"/>
              <a:cs typeface="+mn-cs"/>
            </a:rPr>
            <a:t>Restricted browsing</a:t>
          </a:r>
        </a:p>
      </dgm:t>
    </dgm:pt>
    <dgm:pt modelId="{CCE71203-97F6-496A-81EA-A99E103C411A}" type="parTrans" cxnId="{33AB6449-E55B-4C65-A94F-2814077268A9}">
      <dgm:prSet/>
      <dgm:spPr/>
      <dgm:t>
        <a:bodyPr/>
        <a:lstStyle/>
        <a:p>
          <a:endParaRPr lang="en-US"/>
        </a:p>
      </dgm:t>
    </dgm:pt>
    <dgm:pt modelId="{CBA1FDE0-4AF9-4234-9202-AA4C5039DC8A}" type="sibTrans" cxnId="{33AB6449-E55B-4C65-A94F-2814077268A9}">
      <dgm:prSet/>
      <dgm:spPr/>
      <dgm:t>
        <a:bodyPr/>
        <a:lstStyle/>
        <a:p>
          <a:endParaRPr lang="en-US"/>
        </a:p>
      </dgm:t>
    </dgm:pt>
    <dgm:pt modelId="{42C85C62-828F-4971-B9B3-7768C0AF70F4}">
      <dgm:prSet/>
      <dgm:spPr/>
      <dgm:t>
        <a:bodyPr/>
        <a:lstStyle/>
        <a:p>
          <a:r>
            <a:rPr lang="en-US" b="1" dirty="0">
              <a:gradFill>
                <a:gsLst>
                  <a:gs pos="0">
                    <a:schemeClr val="tx1"/>
                  </a:gs>
                  <a:gs pos="100000">
                    <a:schemeClr val="tx1"/>
                  </a:gs>
                </a:gsLst>
                <a:lin ang="5400000" scaled="1"/>
              </a:gradFill>
              <a:latin typeface="+mn-lt"/>
              <a:ea typeface="+mn-ea"/>
              <a:cs typeface="+mn-cs"/>
            </a:rPr>
            <a:t>Separate identity</a:t>
          </a:r>
        </a:p>
      </dgm:t>
    </dgm:pt>
    <dgm:pt modelId="{3274AAD8-37E2-4F20-94CF-458A0EF364F1}" type="parTrans" cxnId="{76072D17-7FA4-4C64-A8D7-4797E78CC34E}">
      <dgm:prSet/>
      <dgm:spPr/>
      <dgm:t>
        <a:bodyPr/>
        <a:lstStyle/>
        <a:p>
          <a:endParaRPr lang="en-US"/>
        </a:p>
      </dgm:t>
    </dgm:pt>
    <dgm:pt modelId="{39E188A0-01E2-4DB3-8A16-3A71156D7BE7}" type="sibTrans" cxnId="{76072D17-7FA4-4C64-A8D7-4797E78CC34E}">
      <dgm:prSet/>
      <dgm:spPr/>
      <dgm:t>
        <a:bodyPr/>
        <a:lstStyle/>
        <a:p>
          <a:endParaRPr lang="en-US"/>
        </a:p>
      </dgm:t>
    </dgm:pt>
    <dgm:pt modelId="{B092CD53-0D5A-4275-9245-25CAF29C00D1}" type="pres">
      <dgm:prSet presAssocID="{83047D9A-8800-412E-849A-1392D466C5B2}" presName="Name0" presStyleCnt="0">
        <dgm:presLayoutVars>
          <dgm:dir/>
          <dgm:animLvl val="lvl"/>
          <dgm:resizeHandles val="exact"/>
        </dgm:presLayoutVars>
      </dgm:prSet>
      <dgm:spPr/>
    </dgm:pt>
    <dgm:pt modelId="{39B4C970-86B2-412F-9226-52659BDD819E}" type="pres">
      <dgm:prSet presAssocID="{960EDFB4-E5D9-4AC1-87E1-819F9F9270E3}" presName="composite" presStyleCnt="0"/>
      <dgm:spPr/>
    </dgm:pt>
    <dgm:pt modelId="{85963850-BB8D-4069-8E7B-9FFACA3FC656}" type="pres">
      <dgm:prSet presAssocID="{960EDFB4-E5D9-4AC1-87E1-819F9F9270E3}" presName="parTx" presStyleLbl="alignNode1" presStyleIdx="0" presStyleCnt="5">
        <dgm:presLayoutVars>
          <dgm:chMax val="0"/>
          <dgm:chPref val="0"/>
          <dgm:bulletEnabled val="1"/>
        </dgm:presLayoutVars>
      </dgm:prSet>
      <dgm:spPr/>
    </dgm:pt>
    <dgm:pt modelId="{07BA70DF-E658-4B3F-B223-3DAB4C34C38D}" type="pres">
      <dgm:prSet presAssocID="{960EDFB4-E5D9-4AC1-87E1-819F9F9270E3}" presName="desTx" presStyleLbl="alignAccFollowNode1" presStyleIdx="0" presStyleCnt="5" custLinFactNeighborY="0">
        <dgm:presLayoutVars>
          <dgm:bulletEnabled val="1"/>
        </dgm:presLayoutVars>
      </dgm:prSet>
      <dgm:spPr/>
    </dgm:pt>
    <dgm:pt modelId="{0882CF87-0069-4260-9756-1EA478E25FF3}" type="pres">
      <dgm:prSet presAssocID="{BBF273B0-44B7-4E61-B142-06E602314E1E}" presName="space" presStyleCnt="0"/>
      <dgm:spPr/>
    </dgm:pt>
    <dgm:pt modelId="{8EDE62B4-31E6-4738-85BA-AE8F8BEA9A1E}" type="pres">
      <dgm:prSet presAssocID="{E48ED499-CF97-4842-8E73-23A5148249CB}" presName="composite" presStyleCnt="0"/>
      <dgm:spPr/>
    </dgm:pt>
    <dgm:pt modelId="{A8514E44-431A-4559-BE1A-70350570F4D0}" type="pres">
      <dgm:prSet presAssocID="{E48ED499-CF97-4842-8E73-23A5148249CB}" presName="parTx" presStyleLbl="alignNode1" presStyleIdx="1" presStyleCnt="5">
        <dgm:presLayoutVars>
          <dgm:chMax val="0"/>
          <dgm:chPref val="0"/>
          <dgm:bulletEnabled val="1"/>
        </dgm:presLayoutVars>
      </dgm:prSet>
      <dgm:spPr/>
    </dgm:pt>
    <dgm:pt modelId="{EC8C6FB4-68EA-4FE7-BA87-038DC99ADFA6}" type="pres">
      <dgm:prSet presAssocID="{E48ED499-CF97-4842-8E73-23A5148249CB}" presName="desTx" presStyleLbl="alignAccFollowNode1" presStyleIdx="1" presStyleCnt="5">
        <dgm:presLayoutVars>
          <dgm:bulletEnabled val="1"/>
        </dgm:presLayoutVars>
      </dgm:prSet>
      <dgm:spPr/>
    </dgm:pt>
    <dgm:pt modelId="{2CF1A7D9-8C12-4CB2-B01A-03930DD88FEB}" type="pres">
      <dgm:prSet presAssocID="{BFD1134B-3B19-4294-B3B2-58C87E794ADE}" presName="space" presStyleCnt="0"/>
      <dgm:spPr/>
    </dgm:pt>
    <dgm:pt modelId="{74855464-DAC4-4FC5-AA13-C2CC6DFF909A}" type="pres">
      <dgm:prSet presAssocID="{053D2623-120B-474A-8BB9-ECE1C743E68F}" presName="composite" presStyleCnt="0"/>
      <dgm:spPr/>
    </dgm:pt>
    <dgm:pt modelId="{8D18E6E9-FCB2-40D0-99EA-BBC70E2C36BD}" type="pres">
      <dgm:prSet presAssocID="{053D2623-120B-474A-8BB9-ECE1C743E68F}" presName="parTx" presStyleLbl="alignNode1" presStyleIdx="2" presStyleCnt="5">
        <dgm:presLayoutVars>
          <dgm:chMax val="0"/>
          <dgm:chPref val="0"/>
          <dgm:bulletEnabled val="1"/>
        </dgm:presLayoutVars>
      </dgm:prSet>
      <dgm:spPr/>
    </dgm:pt>
    <dgm:pt modelId="{9B443EE3-6463-488A-83BF-8A0A4920C091}" type="pres">
      <dgm:prSet presAssocID="{053D2623-120B-474A-8BB9-ECE1C743E68F}" presName="desTx" presStyleLbl="alignAccFollowNode1" presStyleIdx="2" presStyleCnt="5">
        <dgm:presLayoutVars>
          <dgm:bulletEnabled val="1"/>
        </dgm:presLayoutVars>
      </dgm:prSet>
      <dgm:spPr/>
    </dgm:pt>
    <dgm:pt modelId="{BDF4CB3F-913D-487D-95BB-6A1464FCD953}" type="pres">
      <dgm:prSet presAssocID="{7845A48C-65BE-4BE3-9BF8-269D907A7E4C}" presName="space" presStyleCnt="0"/>
      <dgm:spPr/>
    </dgm:pt>
    <dgm:pt modelId="{228A3AEE-2BFB-4681-86DA-178FDF75A8A0}" type="pres">
      <dgm:prSet presAssocID="{500D5B6A-B25B-48D2-BABB-AC8546D4189F}" presName="composite" presStyleCnt="0"/>
      <dgm:spPr/>
    </dgm:pt>
    <dgm:pt modelId="{EA4B6D95-959A-496C-AFFF-9A82C4E62991}" type="pres">
      <dgm:prSet presAssocID="{500D5B6A-B25B-48D2-BABB-AC8546D4189F}" presName="parTx" presStyleLbl="alignNode1" presStyleIdx="3" presStyleCnt="5">
        <dgm:presLayoutVars>
          <dgm:chMax val="0"/>
          <dgm:chPref val="0"/>
          <dgm:bulletEnabled val="1"/>
        </dgm:presLayoutVars>
      </dgm:prSet>
      <dgm:spPr/>
    </dgm:pt>
    <dgm:pt modelId="{396FB722-C03E-4C1A-84B2-A2BC2E42FD5A}" type="pres">
      <dgm:prSet presAssocID="{500D5B6A-B25B-48D2-BABB-AC8546D4189F}" presName="desTx" presStyleLbl="alignAccFollowNode1" presStyleIdx="3" presStyleCnt="5">
        <dgm:presLayoutVars>
          <dgm:bulletEnabled val="1"/>
        </dgm:presLayoutVars>
      </dgm:prSet>
      <dgm:spPr/>
    </dgm:pt>
    <dgm:pt modelId="{50CFA268-229D-46AD-80F6-459F7F8F92C9}" type="pres">
      <dgm:prSet presAssocID="{00932AC4-B4F5-4194-886A-B374E24A4448}" presName="space" presStyleCnt="0"/>
      <dgm:spPr/>
    </dgm:pt>
    <dgm:pt modelId="{C6E68700-7020-4530-B0C8-617BA18D4663}" type="pres">
      <dgm:prSet presAssocID="{8936400C-78D1-45D5-9959-2FAF8922A4F2}" presName="composite" presStyleCnt="0"/>
      <dgm:spPr/>
    </dgm:pt>
    <dgm:pt modelId="{198A29AF-8EAE-4EC1-8785-582FE236487F}" type="pres">
      <dgm:prSet presAssocID="{8936400C-78D1-45D5-9959-2FAF8922A4F2}" presName="parTx" presStyleLbl="alignNode1" presStyleIdx="4" presStyleCnt="5">
        <dgm:presLayoutVars>
          <dgm:chMax val="0"/>
          <dgm:chPref val="0"/>
          <dgm:bulletEnabled val="1"/>
        </dgm:presLayoutVars>
      </dgm:prSet>
      <dgm:spPr/>
    </dgm:pt>
    <dgm:pt modelId="{0FAF9578-A95B-49D7-94FA-76E015BF619C}" type="pres">
      <dgm:prSet presAssocID="{8936400C-78D1-45D5-9959-2FAF8922A4F2}" presName="desTx" presStyleLbl="alignAccFollowNode1" presStyleIdx="4" presStyleCnt="5">
        <dgm:presLayoutVars>
          <dgm:bulletEnabled val="1"/>
        </dgm:presLayoutVars>
      </dgm:prSet>
      <dgm:spPr/>
    </dgm:pt>
  </dgm:ptLst>
  <dgm:cxnLst>
    <dgm:cxn modelId="{5318D807-FD47-4B3A-9105-F07D4BA1001D}" type="presOf" srcId="{260D1908-062A-4137-BEBC-4433ACF2B377}" destId="{396FB722-C03E-4C1A-84B2-A2BC2E42FD5A}" srcOrd="0" destOrd="2" presId="urn:microsoft.com/office/officeart/2005/8/layout/hList1"/>
    <dgm:cxn modelId="{3E9C980E-F3DB-419C-B502-0F6F897AD723}" srcId="{83047D9A-8800-412E-849A-1392D466C5B2}" destId="{E48ED499-CF97-4842-8E73-23A5148249CB}" srcOrd="1" destOrd="0" parTransId="{08D049A1-502D-45AD-9680-1F5814B1B0F5}" sibTransId="{BFD1134B-3B19-4294-B3B2-58C87E794ADE}"/>
    <dgm:cxn modelId="{A3172413-2D15-409B-8AC9-982CB8A5F9EE}" type="presOf" srcId="{83047D9A-8800-412E-849A-1392D466C5B2}" destId="{B092CD53-0D5A-4275-9245-25CAF29C00D1}" srcOrd="0" destOrd="0" presId="urn:microsoft.com/office/officeart/2005/8/layout/hList1"/>
    <dgm:cxn modelId="{76072D17-7FA4-4C64-A8D7-4797E78CC34E}" srcId="{8936400C-78D1-45D5-9959-2FAF8922A4F2}" destId="{42C85C62-828F-4971-B9B3-7768C0AF70F4}" srcOrd="3" destOrd="0" parTransId="{3274AAD8-37E2-4F20-94CF-458A0EF364F1}" sibTransId="{39E188A0-01E2-4DB3-8A16-3A71156D7BE7}"/>
    <dgm:cxn modelId="{DB3F0F1F-5F65-4AB1-910E-B6A83626AC0B}" srcId="{960EDFB4-E5D9-4AC1-87E1-819F9F9270E3}" destId="{9BF1EAB5-FCA0-4F33-B573-F587CBBA2E43}" srcOrd="1" destOrd="0" parTransId="{E33A5187-BF24-48CA-996D-A847763976CE}" sibTransId="{B0AFE90D-3D32-49B9-BBCD-C4862DDF5E37}"/>
    <dgm:cxn modelId="{402ECD28-38FE-45F0-934A-A1FC9E7FC1C9}" type="presOf" srcId="{C2C2910D-72C5-4617-B4BF-5DD42F1F080A}" destId="{EC8C6FB4-68EA-4FE7-BA87-038DC99ADFA6}" srcOrd="0" destOrd="0" presId="urn:microsoft.com/office/officeart/2005/8/layout/hList1"/>
    <dgm:cxn modelId="{B9FBF22A-B6DC-4D52-868E-E80209FCC98D}" type="presOf" srcId="{07C2C255-E00C-46FC-BCD5-29B7438C00F8}" destId="{07BA70DF-E658-4B3F-B223-3DAB4C34C38D}" srcOrd="0" destOrd="0" presId="urn:microsoft.com/office/officeart/2005/8/layout/hList1"/>
    <dgm:cxn modelId="{8432B031-D0A3-4755-BD08-7096E349CA41}" srcId="{8936400C-78D1-45D5-9959-2FAF8922A4F2}" destId="{4137BA31-86A6-488F-AF36-96F9F30C225D}" srcOrd="0" destOrd="0" parTransId="{B321ED6A-08B5-4E52-9EEA-992B3282E2CC}" sibTransId="{4EDBA243-A31E-4CD2-A044-CA170AADAD91}"/>
    <dgm:cxn modelId="{2A204E3D-775D-4598-8849-BDC2FA0D52C0}" srcId="{E48ED499-CF97-4842-8E73-23A5148249CB}" destId="{72249D5C-CE2B-4FF8-BBF8-86DA11821DE9}" srcOrd="1" destOrd="0" parTransId="{30B711FE-4F79-41AF-BA69-DC75EF87C7CB}" sibTransId="{2FD2287E-96C8-41CF-B353-A71757A7F93C}"/>
    <dgm:cxn modelId="{B273173F-EBDE-467C-9C30-3ED5132A5FAA}" type="presOf" srcId="{DB993777-D839-42EC-8F35-CD2967CB53FC}" destId="{0FAF9578-A95B-49D7-94FA-76E015BF619C}" srcOrd="0" destOrd="1" presId="urn:microsoft.com/office/officeart/2005/8/layout/hList1"/>
    <dgm:cxn modelId="{9725CD40-3EF1-4619-BCB8-E1D052BF115A}" srcId="{960EDFB4-E5D9-4AC1-87E1-819F9F9270E3}" destId="{D2BD380F-A377-4ECB-A461-A25DF044EF7E}" srcOrd="3" destOrd="0" parTransId="{5EE68561-75DF-476F-88B6-16354E92C087}" sibTransId="{B7B26360-A8F4-409D-9021-A290463660A5}"/>
    <dgm:cxn modelId="{E098F65C-7372-454A-80FD-DDF16BCC4D50}" srcId="{83047D9A-8800-412E-849A-1392D466C5B2}" destId="{053D2623-120B-474A-8BB9-ECE1C743E68F}" srcOrd="2" destOrd="0" parTransId="{45C3F9A7-AF6A-40D0-8479-B103E02C1AD6}" sibTransId="{7845A48C-65BE-4BE3-9BF8-269D907A7E4C}"/>
    <dgm:cxn modelId="{7ED45667-9608-47A0-B0A0-B144350E6722}" type="presOf" srcId="{11C4F727-08D5-4821-9868-2B46D5665D37}" destId="{EC8C6FB4-68EA-4FE7-BA87-038DC99ADFA6}" srcOrd="0" destOrd="2" presId="urn:microsoft.com/office/officeart/2005/8/layout/hList1"/>
    <dgm:cxn modelId="{38BC0069-3E11-438B-8AD7-25B500E3705D}" type="presOf" srcId="{C9FCC98A-9D6B-4F98-8349-A3A269EC570E}" destId="{396FB722-C03E-4C1A-84B2-A2BC2E42FD5A}" srcOrd="0" destOrd="1" presId="urn:microsoft.com/office/officeart/2005/8/layout/hList1"/>
    <dgm:cxn modelId="{33AB6449-E55B-4C65-A94F-2814077268A9}" srcId="{8936400C-78D1-45D5-9959-2FAF8922A4F2}" destId="{B53EA604-F815-455B-8D2A-EB6E8CB59184}" srcOrd="2" destOrd="0" parTransId="{CCE71203-97F6-496A-81EA-A99E103C411A}" sibTransId="{CBA1FDE0-4AF9-4234-9202-AA4C5039DC8A}"/>
    <dgm:cxn modelId="{52D26F49-5F9F-44BA-B909-EEBB85269F69}" type="presOf" srcId="{E48ED499-CF97-4842-8E73-23A5148249CB}" destId="{A8514E44-431A-4559-BE1A-70350570F4D0}" srcOrd="0" destOrd="0" presId="urn:microsoft.com/office/officeart/2005/8/layout/hList1"/>
    <dgm:cxn modelId="{A0C6116D-3AB7-4879-A2FE-C2D610CFB700}" type="presOf" srcId="{72249D5C-CE2B-4FF8-BBF8-86DA11821DE9}" destId="{EC8C6FB4-68EA-4FE7-BA87-038DC99ADFA6}" srcOrd="0" destOrd="1" presId="urn:microsoft.com/office/officeart/2005/8/layout/hList1"/>
    <dgm:cxn modelId="{E6FF3D4D-A787-4140-863F-915642BCC797}" type="presOf" srcId="{960EDFB4-E5D9-4AC1-87E1-819F9F9270E3}" destId="{85963850-BB8D-4069-8E7B-9FFACA3FC656}" srcOrd="0" destOrd="0" presId="urn:microsoft.com/office/officeart/2005/8/layout/hList1"/>
    <dgm:cxn modelId="{3197E14D-7E98-49A8-94D3-D7FEC75AFE6F}" srcId="{8936400C-78D1-45D5-9959-2FAF8922A4F2}" destId="{DB993777-D839-42EC-8F35-CD2967CB53FC}" srcOrd="1" destOrd="0" parTransId="{49467372-BDEF-4301-A9CC-A9A6D687BE31}" sibTransId="{CC56567C-CB17-427E-AC9F-08F2EF6002A1}"/>
    <dgm:cxn modelId="{B31FF06D-AC82-402E-8855-28EBBA21C04D}" srcId="{960EDFB4-E5D9-4AC1-87E1-819F9F9270E3}" destId="{07C2C255-E00C-46FC-BCD5-29B7438C00F8}" srcOrd="0" destOrd="0" parTransId="{447A1A17-E6B7-4B09-93F6-5DB459086648}" sibTransId="{F3470C51-2B42-4209-944C-0C698C15C492}"/>
    <dgm:cxn modelId="{929DD16E-F768-44BC-BEA9-3CCF46D607A2}" type="presOf" srcId="{4137BA31-86A6-488F-AF36-96F9F30C225D}" destId="{0FAF9578-A95B-49D7-94FA-76E015BF619C}" srcOrd="0" destOrd="0" presId="urn:microsoft.com/office/officeart/2005/8/layout/hList1"/>
    <dgm:cxn modelId="{86427D70-35C0-4437-8303-5659DC755758}" type="presOf" srcId="{053D2623-120B-474A-8BB9-ECE1C743E68F}" destId="{8D18E6E9-FCB2-40D0-99EA-BBC70E2C36BD}" srcOrd="0" destOrd="0" presId="urn:microsoft.com/office/officeart/2005/8/layout/hList1"/>
    <dgm:cxn modelId="{C97F0672-8DF6-4692-BCA5-59808368A8A0}" type="presOf" srcId="{5DF63C9E-AD22-4B8C-B0F2-71AAF5A7CF76}" destId="{07BA70DF-E658-4B3F-B223-3DAB4C34C38D}" srcOrd="0" destOrd="2" presId="urn:microsoft.com/office/officeart/2005/8/layout/hList1"/>
    <dgm:cxn modelId="{329B6C7F-B74F-4465-AACB-62C2A0696CD7}" srcId="{500D5B6A-B25B-48D2-BABB-AC8546D4189F}" destId="{55F91F42-38FA-4229-AFAE-8E6E822B1819}" srcOrd="0" destOrd="0" parTransId="{EF42E7A0-F0AF-4B43-B095-9BFDC34A6DCF}" sibTransId="{D0DAB77F-0546-49B3-80E0-36708942C1FB}"/>
    <dgm:cxn modelId="{D73DC981-9FD6-41A5-97FF-FEB2DE16B6FD}" srcId="{053D2623-120B-474A-8BB9-ECE1C743E68F}" destId="{51910981-B27F-43A0-BDDA-D2C273205D16}" srcOrd="0" destOrd="0" parTransId="{7D7917E6-A12A-460A-9A89-79FA87491F62}" sibTransId="{F7B758B2-BB30-4B26-A42E-F02976C47912}"/>
    <dgm:cxn modelId="{E3EC888A-474D-44DC-9454-962A3083451F}" type="presOf" srcId="{42C85C62-828F-4971-B9B3-7768C0AF70F4}" destId="{0FAF9578-A95B-49D7-94FA-76E015BF619C}" srcOrd="0" destOrd="3" presId="urn:microsoft.com/office/officeart/2005/8/layout/hList1"/>
    <dgm:cxn modelId="{4304B48B-1CF2-4341-B0A8-2378CFEA02E6}" type="presOf" srcId="{B53EA604-F815-455B-8D2A-EB6E8CB59184}" destId="{0FAF9578-A95B-49D7-94FA-76E015BF619C}" srcOrd="0" destOrd="2" presId="urn:microsoft.com/office/officeart/2005/8/layout/hList1"/>
    <dgm:cxn modelId="{FE3F1D92-9F82-4AAE-862B-12EC1B4F3DEF}" srcId="{E48ED499-CF97-4842-8E73-23A5148249CB}" destId="{C2C2910D-72C5-4617-B4BF-5DD42F1F080A}" srcOrd="0" destOrd="0" parTransId="{ACA52563-7FD4-4B32-AC88-7C1203863F2F}" sibTransId="{C50022F5-243A-41C5-8ACD-05D5D1FF3D92}"/>
    <dgm:cxn modelId="{4888E09A-6420-469C-9912-784A1AB78105}" srcId="{053D2623-120B-474A-8BB9-ECE1C743E68F}" destId="{7C947BE9-0C9E-4439-8C82-477C9E750389}" srcOrd="1" destOrd="0" parTransId="{A932E925-81FC-40F8-9173-E9BD4D626939}" sibTransId="{09797621-78AD-4861-94B7-44B90106C809}"/>
    <dgm:cxn modelId="{DC27D0A7-A9A7-43DA-A63F-0A6D19E9D7DF}" srcId="{83047D9A-8800-412E-849A-1392D466C5B2}" destId="{960EDFB4-E5D9-4AC1-87E1-819F9F9270E3}" srcOrd="0" destOrd="0" parTransId="{60C108AB-6128-46E8-B9AA-55780393E79B}" sibTransId="{BBF273B0-44B7-4E61-B142-06E602314E1E}"/>
    <dgm:cxn modelId="{B8D0FAAF-48E8-4E0D-A2D9-7F833020E185}" srcId="{960EDFB4-E5D9-4AC1-87E1-819F9F9270E3}" destId="{5DF63C9E-AD22-4B8C-B0F2-71AAF5A7CF76}" srcOrd="2" destOrd="0" parTransId="{6A690597-2A2F-46B2-BC84-D50532463A11}" sibTransId="{C3805CC0-06B3-442E-892B-88A66D2C7158}"/>
    <dgm:cxn modelId="{2E9123B1-EC2B-42E8-80EE-C06CD32F2834}" type="presOf" srcId="{9BF1EAB5-FCA0-4F33-B573-F587CBBA2E43}" destId="{07BA70DF-E658-4B3F-B223-3DAB4C34C38D}" srcOrd="0" destOrd="1" presId="urn:microsoft.com/office/officeart/2005/8/layout/hList1"/>
    <dgm:cxn modelId="{E9606FB8-5606-4534-8469-F6C9B58D7784}" type="presOf" srcId="{55F91F42-38FA-4229-AFAE-8E6E822B1819}" destId="{396FB722-C03E-4C1A-84B2-A2BC2E42FD5A}" srcOrd="0" destOrd="0" presId="urn:microsoft.com/office/officeart/2005/8/layout/hList1"/>
    <dgm:cxn modelId="{FC957DC3-73C8-4F4B-BD57-0C2483616AC2}" type="presOf" srcId="{7C947BE9-0C9E-4439-8C82-477C9E750389}" destId="{9B443EE3-6463-488A-83BF-8A0A4920C091}" srcOrd="0" destOrd="1" presId="urn:microsoft.com/office/officeart/2005/8/layout/hList1"/>
    <dgm:cxn modelId="{D7DF3BCA-872F-4DF7-8F79-3559AB7CCC50}" srcId="{83047D9A-8800-412E-849A-1392D466C5B2}" destId="{8936400C-78D1-45D5-9959-2FAF8922A4F2}" srcOrd="4" destOrd="0" parTransId="{8E931BE2-866C-4FF0-B25B-D2B85CAEC1B0}" sibTransId="{23F7FED6-7427-4E4D-B644-54CFA773802A}"/>
    <dgm:cxn modelId="{D80C5DCF-3D58-4C79-87C3-884E2B22CB57}" srcId="{E48ED499-CF97-4842-8E73-23A5148249CB}" destId="{11C4F727-08D5-4821-9868-2B46D5665D37}" srcOrd="2" destOrd="0" parTransId="{0870BE78-723D-44F1-A833-501595C1C128}" sibTransId="{E454D9EA-732B-46A2-97F3-6C800BC839ED}"/>
    <dgm:cxn modelId="{A9E43CD1-A2AC-4290-85F9-13FA710C4C1E}" type="presOf" srcId="{D2BD380F-A377-4ECB-A461-A25DF044EF7E}" destId="{07BA70DF-E658-4B3F-B223-3DAB4C34C38D}" srcOrd="0" destOrd="3" presId="urn:microsoft.com/office/officeart/2005/8/layout/hList1"/>
    <dgm:cxn modelId="{A4085AD2-D3F0-4DFF-AAB8-124A77893793}" type="presOf" srcId="{51910981-B27F-43A0-BDDA-D2C273205D16}" destId="{9B443EE3-6463-488A-83BF-8A0A4920C091}" srcOrd="0" destOrd="0" presId="urn:microsoft.com/office/officeart/2005/8/layout/hList1"/>
    <dgm:cxn modelId="{F90966D7-6323-4AA5-A77D-7756365E98E7}" type="presOf" srcId="{500D5B6A-B25B-48D2-BABB-AC8546D4189F}" destId="{EA4B6D95-959A-496C-AFFF-9A82C4E62991}" srcOrd="0" destOrd="0" presId="urn:microsoft.com/office/officeart/2005/8/layout/hList1"/>
    <dgm:cxn modelId="{25AEFADA-2848-4714-ABB3-F824413649EC}" srcId="{83047D9A-8800-412E-849A-1392D466C5B2}" destId="{500D5B6A-B25B-48D2-BABB-AC8546D4189F}" srcOrd="3" destOrd="0" parTransId="{8236120D-5956-41DD-B350-A204FF472DAC}" sibTransId="{00932AC4-B4F5-4194-886A-B374E24A4448}"/>
    <dgm:cxn modelId="{3E96C6E5-6D45-4B27-B46E-44FD2BC636B1}" type="presOf" srcId="{8936400C-78D1-45D5-9959-2FAF8922A4F2}" destId="{198A29AF-8EAE-4EC1-8785-582FE236487F}" srcOrd="0" destOrd="0" presId="urn:microsoft.com/office/officeart/2005/8/layout/hList1"/>
    <dgm:cxn modelId="{64A98BEA-9DE9-43DA-8115-1B702E3FD6AA}" srcId="{500D5B6A-B25B-48D2-BABB-AC8546D4189F}" destId="{260D1908-062A-4137-BEBC-4433ACF2B377}" srcOrd="2" destOrd="0" parTransId="{C3350264-6B5C-4708-A760-F75B76416D6C}" sibTransId="{B8A8E0D8-46CB-4533-B8FF-D1F462DBEFD5}"/>
    <dgm:cxn modelId="{E1D94FF1-9157-4248-B311-2C402C0D8E2A}" srcId="{500D5B6A-B25B-48D2-BABB-AC8546D4189F}" destId="{C9FCC98A-9D6B-4F98-8349-A3A269EC570E}" srcOrd="1" destOrd="0" parTransId="{1D06BDE1-BCF7-4B98-8F2B-5E9134841226}" sibTransId="{79D4590E-1D22-4476-BC4E-4859119A06A4}"/>
    <dgm:cxn modelId="{99CB7993-9507-4019-83A6-2D0C0D673640}" type="presParOf" srcId="{B092CD53-0D5A-4275-9245-25CAF29C00D1}" destId="{39B4C970-86B2-412F-9226-52659BDD819E}" srcOrd="0" destOrd="0" presId="urn:microsoft.com/office/officeart/2005/8/layout/hList1"/>
    <dgm:cxn modelId="{B6A0CCD3-6140-44D5-B256-3981A7B2A2A3}" type="presParOf" srcId="{39B4C970-86B2-412F-9226-52659BDD819E}" destId="{85963850-BB8D-4069-8E7B-9FFACA3FC656}" srcOrd="0" destOrd="0" presId="urn:microsoft.com/office/officeart/2005/8/layout/hList1"/>
    <dgm:cxn modelId="{D48A19DC-2E44-47C7-9816-CAF5A2D4437D}" type="presParOf" srcId="{39B4C970-86B2-412F-9226-52659BDD819E}" destId="{07BA70DF-E658-4B3F-B223-3DAB4C34C38D}" srcOrd="1" destOrd="0" presId="urn:microsoft.com/office/officeart/2005/8/layout/hList1"/>
    <dgm:cxn modelId="{3226402D-B14C-4670-BDA3-69999F564B5B}" type="presParOf" srcId="{B092CD53-0D5A-4275-9245-25CAF29C00D1}" destId="{0882CF87-0069-4260-9756-1EA478E25FF3}" srcOrd="1" destOrd="0" presId="urn:microsoft.com/office/officeart/2005/8/layout/hList1"/>
    <dgm:cxn modelId="{C5B3C7E1-5F9F-40A6-B917-AEBB7C3E9430}" type="presParOf" srcId="{B092CD53-0D5A-4275-9245-25CAF29C00D1}" destId="{8EDE62B4-31E6-4738-85BA-AE8F8BEA9A1E}" srcOrd="2" destOrd="0" presId="urn:microsoft.com/office/officeart/2005/8/layout/hList1"/>
    <dgm:cxn modelId="{D7B0298C-972C-4784-9BD4-582EBA7E01C1}" type="presParOf" srcId="{8EDE62B4-31E6-4738-85BA-AE8F8BEA9A1E}" destId="{A8514E44-431A-4559-BE1A-70350570F4D0}" srcOrd="0" destOrd="0" presId="urn:microsoft.com/office/officeart/2005/8/layout/hList1"/>
    <dgm:cxn modelId="{0C6FA256-8A1F-492C-ACCC-EEE3B7E521DD}" type="presParOf" srcId="{8EDE62B4-31E6-4738-85BA-AE8F8BEA9A1E}" destId="{EC8C6FB4-68EA-4FE7-BA87-038DC99ADFA6}" srcOrd="1" destOrd="0" presId="urn:microsoft.com/office/officeart/2005/8/layout/hList1"/>
    <dgm:cxn modelId="{070A3AFA-93C1-47B5-8B40-36EE88998A76}" type="presParOf" srcId="{B092CD53-0D5A-4275-9245-25CAF29C00D1}" destId="{2CF1A7D9-8C12-4CB2-B01A-03930DD88FEB}" srcOrd="3" destOrd="0" presId="urn:microsoft.com/office/officeart/2005/8/layout/hList1"/>
    <dgm:cxn modelId="{967F8EEA-1A2B-4E2A-A57B-0921E7C5D174}" type="presParOf" srcId="{B092CD53-0D5A-4275-9245-25CAF29C00D1}" destId="{74855464-DAC4-4FC5-AA13-C2CC6DFF909A}" srcOrd="4" destOrd="0" presId="urn:microsoft.com/office/officeart/2005/8/layout/hList1"/>
    <dgm:cxn modelId="{EB9B671E-6D73-4984-846E-40772647B82F}" type="presParOf" srcId="{74855464-DAC4-4FC5-AA13-C2CC6DFF909A}" destId="{8D18E6E9-FCB2-40D0-99EA-BBC70E2C36BD}" srcOrd="0" destOrd="0" presId="urn:microsoft.com/office/officeart/2005/8/layout/hList1"/>
    <dgm:cxn modelId="{4D5D179A-0CE1-4811-9F7F-4F94E0D08CDE}" type="presParOf" srcId="{74855464-DAC4-4FC5-AA13-C2CC6DFF909A}" destId="{9B443EE3-6463-488A-83BF-8A0A4920C091}" srcOrd="1" destOrd="0" presId="urn:microsoft.com/office/officeart/2005/8/layout/hList1"/>
    <dgm:cxn modelId="{AA85117C-55C9-4278-BFD2-F5A23DCC8A03}" type="presParOf" srcId="{B092CD53-0D5A-4275-9245-25CAF29C00D1}" destId="{BDF4CB3F-913D-487D-95BB-6A1464FCD953}" srcOrd="5" destOrd="0" presId="urn:microsoft.com/office/officeart/2005/8/layout/hList1"/>
    <dgm:cxn modelId="{1817382B-0217-4DCA-AA6A-21663C7DD72A}" type="presParOf" srcId="{B092CD53-0D5A-4275-9245-25CAF29C00D1}" destId="{228A3AEE-2BFB-4681-86DA-178FDF75A8A0}" srcOrd="6" destOrd="0" presId="urn:microsoft.com/office/officeart/2005/8/layout/hList1"/>
    <dgm:cxn modelId="{8DF46F4D-7F20-4111-9AC8-03CF86122186}" type="presParOf" srcId="{228A3AEE-2BFB-4681-86DA-178FDF75A8A0}" destId="{EA4B6D95-959A-496C-AFFF-9A82C4E62991}" srcOrd="0" destOrd="0" presId="urn:microsoft.com/office/officeart/2005/8/layout/hList1"/>
    <dgm:cxn modelId="{B5DDBFDA-94EA-47D1-B715-7F46BB783A0C}" type="presParOf" srcId="{228A3AEE-2BFB-4681-86DA-178FDF75A8A0}" destId="{396FB722-C03E-4C1A-84B2-A2BC2E42FD5A}" srcOrd="1" destOrd="0" presId="urn:microsoft.com/office/officeart/2005/8/layout/hList1"/>
    <dgm:cxn modelId="{48690065-1D92-4E68-912D-622A00230A84}" type="presParOf" srcId="{B092CD53-0D5A-4275-9245-25CAF29C00D1}" destId="{50CFA268-229D-46AD-80F6-459F7F8F92C9}" srcOrd="7" destOrd="0" presId="urn:microsoft.com/office/officeart/2005/8/layout/hList1"/>
    <dgm:cxn modelId="{335CC74B-BA83-46BC-A061-7C952B85C3C8}" type="presParOf" srcId="{B092CD53-0D5A-4275-9245-25CAF29C00D1}" destId="{C6E68700-7020-4530-B0C8-617BA18D4663}" srcOrd="8" destOrd="0" presId="urn:microsoft.com/office/officeart/2005/8/layout/hList1"/>
    <dgm:cxn modelId="{54C6A5FF-7FE0-476A-A26B-25371A0C34E2}" type="presParOf" srcId="{C6E68700-7020-4530-B0C8-617BA18D4663}" destId="{198A29AF-8EAE-4EC1-8785-582FE236487F}" srcOrd="0" destOrd="0" presId="urn:microsoft.com/office/officeart/2005/8/layout/hList1"/>
    <dgm:cxn modelId="{F99A252E-50A6-418F-B5E1-6BE6DDCBB015}" type="presParOf" srcId="{C6E68700-7020-4530-B0C8-617BA18D4663}" destId="{0FAF9578-A95B-49D7-94FA-76E015BF619C}"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F343313-65B1-44A0-B874-03CEEB694A78}" type="doc">
      <dgm:prSet loTypeId="urn:microsoft.com/office/officeart/2008/layout/CaptionedPictures" loCatId="picture" qsTypeId="urn:microsoft.com/office/officeart/2005/8/quickstyle/simple1" qsCatId="simple" csTypeId="urn:microsoft.com/office/officeart/2005/8/colors/accent1_2" csCatId="accent1" phldr="1"/>
      <dgm:spPr/>
      <dgm:t>
        <a:bodyPr/>
        <a:lstStyle/>
        <a:p>
          <a:endParaRPr lang="en-US"/>
        </a:p>
      </dgm:t>
    </dgm:pt>
    <dgm:pt modelId="{2501A51B-1E81-45CE-AC7D-D424F953B825}">
      <dgm:prSet phldrT="[Text]"/>
      <dgm:spPr/>
      <dgm:t>
        <a:bodyPr/>
        <a:lstStyle/>
        <a:p>
          <a:r>
            <a:rPr lang="en-US"/>
            <a:t>Topology</a:t>
          </a:r>
        </a:p>
      </dgm:t>
    </dgm:pt>
    <dgm:pt modelId="{72575F46-8E36-4A6C-8307-6135012E2D02}" type="parTrans" cxnId="{91DC5145-2270-4CCC-9A96-2D96D44EE28C}">
      <dgm:prSet/>
      <dgm:spPr/>
      <dgm:t>
        <a:bodyPr/>
        <a:lstStyle/>
        <a:p>
          <a:endParaRPr lang="en-US"/>
        </a:p>
      </dgm:t>
    </dgm:pt>
    <dgm:pt modelId="{AF724E74-C41F-4565-85B7-C6D4BD102471}" type="sibTrans" cxnId="{91DC5145-2270-4CCC-9A96-2D96D44EE28C}">
      <dgm:prSet/>
      <dgm:spPr/>
      <dgm:t>
        <a:bodyPr/>
        <a:lstStyle/>
        <a:p>
          <a:endParaRPr lang="en-US"/>
        </a:p>
      </dgm:t>
    </dgm:pt>
    <dgm:pt modelId="{E0B925A0-9D68-4949-A1CF-6011C4759D8D}">
      <dgm:prSet phldrT="[Text]"/>
      <dgm:spPr/>
      <dgm:t>
        <a:bodyPr/>
        <a:lstStyle/>
        <a:p>
          <a:r>
            <a:rPr lang="en-US" dirty="0"/>
            <a:t>Diagnostic Tools</a:t>
          </a:r>
        </a:p>
      </dgm:t>
    </dgm:pt>
    <dgm:pt modelId="{7855BA42-1A25-4F93-A807-7672480C8B86}" type="parTrans" cxnId="{B3AD35A7-0D48-430A-BCE6-C27BA87AF315}">
      <dgm:prSet/>
      <dgm:spPr/>
      <dgm:t>
        <a:bodyPr/>
        <a:lstStyle/>
        <a:p>
          <a:endParaRPr lang="en-US"/>
        </a:p>
      </dgm:t>
    </dgm:pt>
    <dgm:pt modelId="{1C6C6678-6B92-4C3D-9F09-57E1762973D0}" type="sibTrans" cxnId="{B3AD35A7-0D48-430A-BCE6-C27BA87AF315}">
      <dgm:prSet/>
      <dgm:spPr/>
      <dgm:t>
        <a:bodyPr/>
        <a:lstStyle/>
        <a:p>
          <a:endParaRPr lang="en-US"/>
        </a:p>
      </dgm:t>
    </dgm:pt>
    <dgm:pt modelId="{0AC30B07-8B9A-48E2-9A49-6B0F5261F85A}">
      <dgm:prSet phldrT="[Text]"/>
      <dgm:spPr/>
      <dgm:t>
        <a:bodyPr/>
        <a:lstStyle/>
        <a:p>
          <a:r>
            <a:rPr lang="en-US"/>
            <a:t>Flow Logs</a:t>
          </a:r>
        </a:p>
      </dgm:t>
    </dgm:pt>
    <dgm:pt modelId="{69E26049-CD23-44CA-92EF-1FF0C548658F}" type="parTrans" cxnId="{BF2B0B49-6C2E-4629-A6E7-B442495B6DA6}">
      <dgm:prSet/>
      <dgm:spPr/>
      <dgm:t>
        <a:bodyPr/>
        <a:lstStyle/>
        <a:p>
          <a:endParaRPr lang="en-US"/>
        </a:p>
      </dgm:t>
    </dgm:pt>
    <dgm:pt modelId="{A0B85E3C-35C5-49F0-AF7C-1023A0BEBC5F}" type="sibTrans" cxnId="{BF2B0B49-6C2E-4629-A6E7-B442495B6DA6}">
      <dgm:prSet/>
      <dgm:spPr/>
      <dgm:t>
        <a:bodyPr/>
        <a:lstStyle/>
        <a:p>
          <a:endParaRPr lang="en-US"/>
        </a:p>
      </dgm:t>
    </dgm:pt>
    <dgm:pt modelId="{660E7EFE-4A06-43E5-AD85-BC034951BB8A}" type="pres">
      <dgm:prSet presAssocID="{0F343313-65B1-44A0-B874-03CEEB694A78}" presName="Name0" presStyleCnt="0">
        <dgm:presLayoutVars>
          <dgm:chMax/>
          <dgm:chPref/>
          <dgm:dir/>
        </dgm:presLayoutVars>
      </dgm:prSet>
      <dgm:spPr/>
    </dgm:pt>
    <dgm:pt modelId="{6BB2074E-D61A-4C83-AFE6-93B7FA390E8A}" type="pres">
      <dgm:prSet presAssocID="{2501A51B-1E81-45CE-AC7D-D424F953B825}" presName="composite" presStyleCnt="0">
        <dgm:presLayoutVars>
          <dgm:chMax val="1"/>
          <dgm:chPref val="1"/>
        </dgm:presLayoutVars>
      </dgm:prSet>
      <dgm:spPr/>
    </dgm:pt>
    <dgm:pt modelId="{50D8324A-F72E-42B1-B592-AE82D2C83276}" type="pres">
      <dgm:prSet presAssocID="{2501A51B-1E81-45CE-AC7D-D424F953B825}" presName="Accent" presStyleLbl="trAlignAcc1" presStyleIdx="0" presStyleCnt="3" custLinFactNeighborX="12953" custLinFactNeighborY="755">
        <dgm:presLayoutVars>
          <dgm:chMax val="0"/>
          <dgm:chPref val="0"/>
        </dgm:presLayoutVars>
      </dgm:prSet>
      <dgm:spPr>
        <a:ln>
          <a:solidFill>
            <a:schemeClr val="accent6">
              <a:lumMod val="90000"/>
              <a:lumOff val="10000"/>
            </a:schemeClr>
          </a:solidFill>
        </a:ln>
      </dgm:spPr>
    </dgm:pt>
    <dgm:pt modelId="{4ED81565-1097-44E8-840B-E6B64788DE59}" type="pres">
      <dgm:prSet presAssocID="{2501A51B-1E81-45CE-AC7D-D424F953B825}" presName="Image" presStyleLbl="alignImgPlace1" presStyleIdx="0" presStyleCnt="3" custLinFactNeighborX="14392" custLinFactNeighborY="1161">
        <dgm:presLayoutVars>
          <dgm:chMax val="0"/>
          <dgm:chPref val="0"/>
        </dgm:presLayoutVars>
      </dgm:prSet>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E921E495-00AF-49C7-B0BB-25D7A6A81132}" type="pres">
      <dgm:prSet presAssocID="{2501A51B-1E81-45CE-AC7D-D424F953B825}" presName="ChildComposite" presStyleCnt="0"/>
      <dgm:spPr/>
    </dgm:pt>
    <dgm:pt modelId="{D9F22E7C-841B-4182-B110-FA3F9C38E1B7}" type="pres">
      <dgm:prSet presAssocID="{2501A51B-1E81-45CE-AC7D-D424F953B825}" presName="Child" presStyleLbl="node1" presStyleIdx="0" presStyleCnt="0">
        <dgm:presLayoutVars>
          <dgm:chMax val="0"/>
          <dgm:chPref val="0"/>
          <dgm:bulletEnabled val="1"/>
        </dgm:presLayoutVars>
      </dgm:prSet>
      <dgm:spPr/>
    </dgm:pt>
    <dgm:pt modelId="{14EE09D3-FA1D-4AAF-B20A-59C8499DA6DC}" type="pres">
      <dgm:prSet presAssocID="{2501A51B-1E81-45CE-AC7D-D424F953B825}" presName="Parent" presStyleLbl="revTx" presStyleIdx="0" presStyleCnt="3">
        <dgm:presLayoutVars>
          <dgm:chMax val="1"/>
          <dgm:chPref val="0"/>
          <dgm:bulletEnabled val="1"/>
        </dgm:presLayoutVars>
      </dgm:prSet>
      <dgm:spPr/>
    </dgm:pt>
    <dgm:pt modelId="{F1F7900A-0651-49DB-BB17-9EAE128DEBC1}" type="pres">
      <dgm:prSet presAssocID="{AF724E74-C41F-4565-85B7-C6D4BD102471}" presName="sibTrans" presStyleCnt="0"/>
      <dgm:spPr/>
    </dgm:pt>
    <dgm:pt modelId="{B77A072B-4D0C-46FF-B8EF-920ED1B78E3C}" type="pres">
      <dgm:prSet presAssocID="{E0B925A0-9D68-4949-A1CF-6011C4759D8D}" presName="composite" presStyleCnt="0">
        <dgm:presLayoutVars>
          <dgm:chMax val="1"/>
          <dgm:chPref val="1"/>
        </dgm:presLayoutVars>
      </dgm:prSet>
      <dgm:spPr/>
    </dgm:pt>
    <dgm:pt modelId="{00A94161-438D-4C02-A461-74B841AFE2E7}" type="pres">
      <dgm:prSet presAssocID="{E0B925A0-9D68-4949-A1CF-6011C4759D8D}" presName="Accent" presStyleLbl="trAlignAcc1" presStyleIdx="1" presStyleCnt="3" custLinFactNeighborX="5850" custLinFactNeighborY="-62">
        <dgm:presLayoutVars>
          <dgm:chMax val="0"/>
          <dgm:chPref val="0"/>
        </dgm:presLayoutVars>
      </dgm:prSet>
      <dgm:spPr>
        <a:ln>
          <a:solidFill>
            <a:schemeClr val="accent6">
              <a:lumMod val="90000"/>
              <a:lumOff val="10000"/>
            </a:schemeClr>
          </a:solidFill>
        </a:ln>
      </dgm:spPr>
    </dgm:pt>
    <dgm:pt modelId="{96FE7A39-05A4-495D-B34E-C032913D17E5}" type="pres">
      <dgm:prSet presAssocID="{E0B925A0-9D68-4949-A1CF-6011C4759D8D}" presName="Image" presStyleLbl="alignImgPlace1" presStyleIdx="1" presStyleCnt="3" custLinFactNeighborX="6500" custLinFactNeighborY="-96">
        <dgm:presLayoutVars>
          <dgm:chMax val="0"/>
          <dgm:chPref val="0"/>
        </dgm:presLayoutVars>
      </dgm:prSet>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t="3856" b="3856"/>
          </a:stretch>
        </a:blipFill>
      </dgm:spPr>
    </dgm:pt>
    <dgm:pt modelId="{67B1C02F-6F67-491C-9A22-A0E9219CD301}" type="pres">
      <dgm:prSet presAssocID="{E0B925A0-9D68-4949-A1CF-6011C4759D8D}" presName="ChildComposite" presStyleCnt="0"/>
      <dgm:spPr/>
    </dgm:pt>
    <dgm:pt modelId="{15620202-D3A4-41D2-B698-EB43826AC3AB}" type="pres">
      <dgm:prSet presAssocID="{E0B925A0-9D68-4949-A1CF-6011C4759D8D}" presName="Child" presStyleLbl="node1" presStyleIdx="0" presStyleCnt="0">
        <dgm:presLayoutVars>
          <dgm:chMax val="0"/>
          <dgm:chPref val="0"/>
          <dgm:bulletEnabled val="1"/>
        </dgm:presLayoutVars>
      </dgm:prSet>
      <dgm:spPr/>
    </dgm:pt>
    <dgm:pt modelId="{E8276BFC-B0FD-49B0-8485-EDBE4D572223}" type="pres">
      <dgm:prSet presAssocID="{E0B925A0-9D68-4949-A1CF-6011C4759D8D}" presName="Parent" presStyleLbl="revTx" presStyleIdx="1" presStyleCnt="3" custLinFactNeighborX="6500" custLinFactNeighborY="-231">
        <dgm:presLayoutVars>
          <dgm:chMax val="1"/>
          <dgm:chPref val="0"/>
          <dgm:bulletEnabled val="1"/>
        </dgm:presLayoutVars>
      </dgm:prSet>
      <dgm:spPr/>
    </dgm:pt>
    <dgm:pt modelId="{D1A34E18-F980-42F7-BCC5-B97FC3B36287}" type="pres">
      <dgm:prSet presAssocID="{1C6C6678-6B92-4C3D-9F09-57E1762973D0}" presName="sibTrans" presStyleCnt="0"/>
      <dgm:spPr/>
    </dgm:pt>
    <dgm:pt modelId="{7F375EC2-43C4-4406-883B-A25114D58D09}" type="pres">
      <dgm:prSet presAssocID="{0AC30B07-8B9A-48E2-9A49-6B0F5261F85A}" presName="composite" presStyleCnt="0">
        <dgm:presLayoutVars>
          <dgm:chMax val="1"/>
          <dgm:chPref val="1"/>
        </dgm:presLayoutVars>
      </dgm:prSet>
      <dgm:spPr/>
    </dgm:pt>
    <dgm:pt modelId="{B327438B-1056-45AF-B6C8-C11A8ACECB09}" type="pres">
      <dgm:prSet presAssocID="{0AC30B07-8B9A-48E2-9A49-6B0F5261F85A}" presName="Accent" presStyleLbl="trAlignAcc1" presStyleIdx="2" presStyleCnt="3">
        <dgm:presLayoutVars>
          <dgm:chMax val="0"/>
          <dgm:chPref val="0"/>
        </dgm:presLayoutVars>
      </dgm:prSet>
      <dgm:spPr>
        <a:ln>
          <a:solidFill>
            <a:schemeClr val="accent6">
              <a:lumMod val="90000"/>
              <a:lumOff val="10000"/>
            </a:schemeClr>
          </a:solidFill>
        </a:ln>
      </dgm:spPr>
    </dgm:pt>
    <dgm:pt modelId="{B51EF07F-B101-49C0-B871-6FBF0DA50C99}" type="pres">
      <dgm:prSet presAssocID="{0AC30B07-8B9A-48E2-9A49-6B0F5261F85A}" presName="Image" presStyleLbl="alignImgPlace1" presStyleIdx="2" presStyleCnt="3">
        <dgm:presLayoutVars>
          <dgm:chMax val="0"/>
          <dgm:chPref val="0"/>
        </dgm:presLayoutVars>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8A8DF693-5FE8-49DF-8FC9-8420D9849195}" type="pres">
      <dgm:prSet presAssocID="{0AC30B07-8B9A-48E2-9A49-6B0F5261F85A}" presName="ChildComposite" presStyleCnt="0"/>
      <dgm:spPr/>
    </dgm:pt>
    <dgm:pt modelId="{BB5E6C68-3309-42F1-A1D5-951D317B6917}" type="pres">
      <dgm:prSet presAssocID="{0AC30B07-8B9A-48E2-9A49-6B0F5261F85A}" presName="Child" presStyleLbl="node1" presStyleIdx="0" presStyleCnt="0">
        <dgm:presLayoutVars>
          <dgm:chMax val="0"/>
          <dgm:chPref val="0"/>
          <dgm:bulletEnabled val="1"/>
        </dgm:presLayoutVars>
      </dgm:prSet>
      <dgm:spPr/>
    </dgm:pt>
    <dgm:pt modelId="{3F85AF92-5A01-4650-B871-2B429885DD72}" type="pres">
      <dgm:prSet presAssocID="{0AC30B07-8B9A-48E2-9A49-6B0F5261F85A}" presName="Parent" presStyleLbl="revTx" presStyleIdx="2" presStyleCnt="3">
        <dgm:presLayoutVars>
          <dgm:chMax val="1"/>
          <dgm:chPref val="0"/>
          <dgm:bulletEnabled val="1"/>
        </dgm:presLayoutVars>
      </dgm:prSet>
      <dgm:spPr/>
    </dgm:pt>
  </dgm:ptLst>
  <dgm:cxnLst>
    <dgm:cxn modelId="{91DC5145-2270-4CCC-9A96-2D96D44EE28C}" srcId="{0F343313-65B1-44A0-B874-03CEEB694A78}" destId="{2501A51B-1E81-45CE-AC7D-D424F953B825}" srcOrd="0" destOrd="0" parTransId="{72575F46-8E36-4A6C-8307-6135012E2D02}" sibTransId="{AF724E74-C41F-4565-85B7-C6D4BD102471}"/>
    <dgm:cxn modelId="{BF2B0B49-6C2E-4629-A6E7-B442495B6DA6}" srcId="{0F343313-65B1-44A0-B874-03CEEB694A78}" destId="{0AC30B07-8B9A-48E2-9A49-6B0F5261F85A}" srcOrd="2" destOrd="0" parTransId="{69E26049-CD23-44CA-92EF-1FF0C548658F}" sibTransId="{A0B85E3C-35C5-49F0-AF7C-1023A0BEBC5F}"/>
    <dgm:cxn modelId="{D5DCE3A2-C3FE-4F44-9388-D13CB26EA78E}" type="presOf" srcId="{0AC30B07-8B9A-48E2-9A49-6B0F5261F85A}" destId="{3F85AF92-5A01-4650-B871-2B429885DD72}" srcOrd="0" destOrd="0" presId="urn:microsoft.com/office/officeart/2008/layout/CaptionedPictures"/>
    <dgm:cxn modelId="{B3AD35A7-0D48-430A-BCE6-C27BA87AF315}" srcId="{0F343313-65B1-44A0-B874-03CEEB694A78}" destId="{E0B925A0-9D68-4949-A1CF-6011C4759D8D}" srcOrd="1" destOrd="0" parTransId="{7855BA42-1A25-4F93-A807-7672480C8B86}" sibTransId="{1C6C6678-6B92-4C3D-9F09-57E1762973D0}"/>
    <dgm:cxn modelId="{0E8E3CD2-A798-4046-9B28-BC8FA4A1EE7A}" type="presOf" srcId="{2501A51B-1E81-45CE-AC7D-D424F953B825}" destId="{14EE09D3-FA1D-4AAF-B20A-59C8499DA6DC}" srcOrd="0" destOrd="0" presId="urn:microsoft.com/office/officeart/2008/layout/CaptionedPictures"/>
    <dgm:cxn modelId="{907CE1D7-81EB-4981-848F-34537E58E699}" type="presOf" srcId="{E0B925A0-9D68-4949-A1CF-6011C4759D8D}" destId="{E8276BFC-B0FD-49B0-8485-EDBE4D572223}" srcOrd="0" destOrd="0" presId="urn:microsoft.com/office/officeart/2008/layout/CaptionedPictures"/>
    <dgm:cxn modelId="{B7933DF4-184F-411E-A16F-AF8A635433ED}" type="presOf" srcId="{0F343313-65B1-44A0-B874-03CEEB694A78}" destId="{660E7EFE-4A06-43E5-AD85-BC034951BB8A}" srcOrd="0" destOrd="0" presId="urn:microsoft.com/office/officeart/2008/layout/CaptionedPictures"/>
    <dgm:cxn modelId="{D2FD6577-4086-40E5-8F5B-577548971794}" type="presParOf" srcId="{660E7EFE-4A06-43E5-AD85-BC034951BB8A}" destId="{6BB2074E-D61A-4C83-AFE6-93B7FA390E8A}" srcOrd="0" destOrd="0" presId="urn:microsoft.com/office/officeart/2008/layout/CaptionedPictures"/>
    <dgm:cxn modelId="{86608014-28EC-4CAB-9872-153856707268}" type="presParOf" srcId="{6BB2074E-D61A-4C83-AFE6-93B7FA390E8A}" destId="{50D8324A-F72E-42B1-B592-AE82D2C83276}" srcOrd="0" destOrd="0" presId="urn:microsoft.com/office/officeart/2008/layout/CaptionedPictures"/>
    <dgm:cxn modelId="{9E483942-5995-4BD2-B9FE-C0DD95AA479C}" type="presParOf" srcId="{6BB2074E-D61A-4C83-AFE6-93B7FA390E8A}" destId="{4ED81565-1097-44E8-840B-E6B64788DE59}" srcOrd="1" destOrd="0" presId="urn:microsoft.com/office/officeart/2008/layout/CaptionedPictures"/>
    <dgm:cxn modelId="{9D39931E-4211-42FB-B29E-D23D00524B9F}" type="presParOf" srcId="{6BB2074E-D61A-4C83-AFE6-93B7FA390E8A}" destId="{E921E495-00AF-49C7-B0BB-25D7A6A81132}" srcOrd="2" destOrd="0" presId="urn:microsoft.com/office/officeart/2008/layout/CaptionedPictures"/>
    <dgm:cxn modelId="{F4109D25-50C8-4AEA-984D-E4F0DE14FFAA}" type="presParOf" srcId="{E921E495-00AF-49C7-B0BB-25D7A6A81132}" destId="{D9F22E7C-841B-4182-B110-FA3F9C38E1B7}" srcOrd="0" destOrd="0" presId="urn:microsoft.com/office/officeart/2008/layout/CaptionedPictures"/>
    <dgm:cxn modelId="{1E4DA005-7005-4546-A919-062282CB8E95}" type="presParOf" srcId="{E921E495-00AF-49C7-B0BB-25D7A6A81132}" destId="{14EE09D3-FA1D-4AAF-B20A-59C8499DA6DC}" srcOrd="1" destOrd="0" presId="urn:microsoft.com/office/officeart/2008/layout/CaptionedPictures"/>
    <dgm:cxn modelId="{C56DFA75-D5C3-4258-B399-C12F05B9BCCF}" type="presParOf" srcId="{660E7EFE-4A06-43E5-AD85-BC034951BB8A}" destId="{F1F7900A-0651-49DB-BB17-9EAE128DEBC1}" srcOrd="1" destOrd="0" presId="urn:microsoft.com/office/officeart/2008/layout/CaptionedPictures"/>
    <dgm:cxn modelId="{35B1240D-DA20-4593-AD18-DB8E92D73B3D}" type="presParOf" srcId="{660E7EFE-4A06-43E5-AD85-BC034951BB8A}" destId="{B77A072B-4D0C-46FF-B8EF-920ED1B78E3C}" srcOrd="2" destOrd="0" presId="urn:microsoft.com/office/officeart/2008/layout/CaptionedPictures"/>
    <dgm:cxn modelId="{782A9B8F-DD92-4DEB-A0A1-F57374535D65}" type="presParOf" srcId="{B77A072B-4D0C-46FF-B8EF-920ED1B78E3C}" destId="{00A94161-438D-4C02-A461-74B841AFE2E7}" srcOrd="0" destOrd="0" presId="urn:microsoft.com/office/officeart/2008/layout/CaptionedPictures"/>
    <dgm:cxn modelId="{36CD0D9E-2F0D-4D73-B3EE-21E886946E56}" type="presParOf" srcId="{B77A072B-4D0C-46FF-B8EF-920ED1B78E3C}" destId="{96FE7A39-05A4-495D-B34E-C032913D17E5}" srcOrd="1" destOrd="0" presId="urn:microsoft.com/office/officeart/2008/layout/CaptionedPictures"/>
    <dgm:cxn modelId="{4B0781F5-6FA5-41A9-81CD-D5CBE9C87A4F}" type="presParOf" srcId="{B77A072B-4D0C-46FF-B8EF-920ED1B78E3C}" destId="{67B1C02F-6F67-491C-9A22-A0E9219CD301}" srcOrd="2" destOrd="0" presId="urn:microsoft.com/office/officeart/2008/layout/CaptionedPictures"/>
    <dgm:cxn modelId="{7D48242B-B7B5-4BFE-9C5A-887039AA4658}" type="presParOf" srcId="{67B1C02F-6F67-491C-9A22-A0E9219CD301}" destId="{15620202-D3A4-41D2-B698-EB43826AC3AB}" srcOrd="0" destOrd="0" presId="urn:microsoft.com/office/officeart/2008/layout/CaptionedPictures"/>
    <dgm:cxn modelId="{1938F5E3-5F23-4700-9432-6C67CC9C6F80}" type="presParOf" srcId="{67B1C02F-6F67-491C-9A22-A0E9219CD301}" destId="{E8276BFC-B0FD-49B0-8485-EDBE4D572223}" srcOrd="1" destOrd="0" presId="urn:microsoft.com/office/officeart/2008/layout/CaptionedPictures"/>
    <dgm:cxn modelId="{DE6277BE-E1C3-4658-9385-EEA785F1D24A}" type="presParOf" srcId="{660E7EFE-4A06-43E5-AD85-BC034951BB8A}" destId="{D1A34E18-F980-42F7-BCC5-B97FC3B36287}" srcOrd="3" destOrd="0" presId="urn:microsoft.com/office/officeart/2008/layout/CaptionedPictures"/>
    <dgm:cxn modelId="{D7184B5E-8972-4272-83A2-C7107335B897}" type="presParOf" srcId="{660E7EFE-4A06-43E5-AD85-BC034951BB8A}" destId="{7F375EC2-43C4-4406-883B-A25114D58D09}" srcOrd="4" destOrd="0" presId="urn:microsoft.com/office/officeart/2008/layout/CaptionedPictures"/>
    <dgm:cxn modelId="{82A07EFC-54FB-4770-9A82-2FB5DE5DAD81}" type="presParOf" srcId="{7F375EC2-43C4-4406-883B-A25114D58D09}" destId="{B327438B-1056-45AF-B6C8-C11A8ACECB09}" srcOrd="0" destOrd="0" presId="urn:microsoft.com/office/officeart/2008/layout/CaptionedPictures"/>
    <dgm:cxn modelId="{24E30025-E5FB-43A4-9DCA-A2F419A33015}" type="presParOf" srcId="{7F375EC2-43C4-4406-883B-A25114D58D09}" destId="{B51EF07F-B101-49C0-B871-6FBF0DA50C99}" srcOrd="1" destOrd="0" presId="urn:microsoft.com/office/officeart/2008/layout/CaptionedPictures"/>
    <dgm:cxn modelId="{F088A95B-CC0A-4771-A580-0633E31146B1}" type="presParOf" srcId="{7F375EC2-43C4-4406-883B-A25114D58D09}" destId="{8A8DF693-5FE8-49DF-8FC9-8420D9849195}" srcOrd="2" destOrd="0" presId="urn:microsoft.com/office/officeart/2008/layout/CaptionedPictures"/>
    <dgm:cxn modelId="{A4644750-D7EA-430F-8E1C-261297D332AA}" type="presParOf" srcId="{8A8DF693-5FE8-49DF-8FC9-8420D9849195}" destId="{BB5E6C68-3309-42F1-A1D5-951D317B6917}" srcOrd="0" destOrd="0" presId="urn:microsoft.com/office/officeart/2008/layout/CaptionedPictures"/>
    <dgm:cxn modelId="{8ED03E1D-AE65-4D1F-B9A6-1B81E52964D5}" type="presParOf" srcId="{8A8DF693-5FE8-49DF-8FC9-8420D9849195}" destId="{3F85AF92-5A01-4650-B871-2B429885DD72}" srcOrd="1" destOrd="0" presId="urn:microsoft.com/office/officeart/2008/layout/CaptionedPicture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7042ED-2B2B-42F9-8C18-FE71408D23BF}">
      <dsp:nvSpPr>
        <dsp:cNvPr id="0" name=""/>
        <dsp:cNvSpPr/>
      </dsp:nvSpPr>
      <dsp:spPr>
        <a:xfrm rot="16200000">
          <a:off x="-1418497" y="1419489"/>
          <a:ext cx="5418667" cy="2579687"/>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0" tIns="0" rIns="199368" bIns="0" numCol="1" spcCol="1270" anchor="ctr" anchorCtr="0">
          <a:noAutofit/>
        </a:bodyPr>
        <a:lstStyle/>
        <a:p>
          <a:pPr marL="0" lvl="0" indent="0" algn="ctr" defTabSz="1377950">
            <a:lnSpc>
              <a:spcPct val="90000"/>
            </a:lnSpc>
            <a:spcBef>
              <a:spcPct val="0"/>
            </a:spcBef>
            <a:spcAft>
              <a:spcPct val="35000"/>
            </a:spcAft>
            <a:buNone/>
          </a:pPr>
          <a:r>
            <a:rPr lang="en-US" sz="3100" kern="1200" dirty="0"/>
            <a:t>Name</a:t>
          </a:r>
        </a:p>
      </dsp:txBody>
      <dsp:txXfrm rot="5400000">
        <a:off x="993" y="1083732"/>
        <a:ext cx="2579687" cy="3251201"/>
      </dsp:txXfrm>
    </dsp:sp>
    <dsp:sp modelId="{4132424F-9FC2-4CF0-B6DD-2B0A53A5D86C}">
      <dsp:nvSpPr>
        <dsp:cNvPr id="0" name=""/>
        <dsp:cNvSpPr/>
      </dsp:nvSpPr>
      <dsp:spPr>
        <a:xfrm rot="16200000">
          <a:off x="1354666" y="1419489"/>
          <a:ext cx="5418667" cy="2579687"/>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0" tIns="0" rIns="199368" bIns="0" numCol="1" spcCol="1270" anchor="ctr" anchorCtr="0">
          <a:noAutofit/>
        </a:bodyPr>
        <a:lstStyle/>
        <a:p>
          <a:pPr marL="0" lvl="0" indent="0" algn="ctr" defTabSz="1377950">
            <a:lnSpc>
              <a:spcPct val="90000"/>
            </a:lnSpc>
            <a:spcBef>
              <a:spcPct val="0"/>
            </a:spcBef>
            <a:spcAft>
              <a:spcPct val="35000"/>
            </a:spcAft>
            <a:buNone/>
          </a:pPr>
          <a:r>
            <a:rPr lang="en-US" sz="3100" kern="1200" dirty="0"/>
            <a:t>Role</a:t>
          </a:r>
        </a:p>
      </dsp:txBody>
      <dsp:txXfrm rot="5400000">
        <a:off x="2774156" y="1083732"/>
        <a:ext cx="2579687" cy="3251201"/>
      </dsp:txXfrm>
    </dsp:sp>
    <dsp:sp modelId="{1CB10B9E-F151-4BDA-8C06-9C4E22B8488F}">
      <dsp:nvSpPr>
        <dsp:cNvPr id="0" name=""/>
        <dsp:cNvSpPr/>
      </dsp:nvSpPr>
      <dsp:spPr>
        <a:xfrm rot="16200000">
          <a:off x="4127830" y="1419489"/>
          <a:ext cx="5418667" cy="2579687"/>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0" tIns="0" rIns="199368" bIns="0" numCol="1" spcCol="1270" anchor="ctr" anchorCtr="0">
          <a:noAutofit/>
        </a:bodyPr>
        <a:lstStyle/>
        <a:p>
          <a:pPr marL="0" lvl="0" indent="0" algn="ctr" defTabSz="1377950">
            <a:lnSpc>
              <a:spcPct val="90000"/>
            </a:lnSpc>
            <a:spcBef>
              <a:spcPct val="0"/>
            </a:spcBef>
            <a:spcAft>
              <a:spcPct val="35000"/>
            </a:spcAft>
            <a:buNone/>
          </a:pPr>
          <a:r>
            <a:rPr lang="en-US" sz="3100" kern="1200" dirty="0"/>
            <a:t>Expectations for today</a:t>
          </a:r>
        </a:p>
      </dsp:txBody>
      <dsp:txXfrm rot="5400000">
        <a:off x="5547320" y="1083732"/>
        <a:ext cx="2579687" cy="32512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1C99CB-C1B7-49C3-A891-E5AC75421E2C}">
      <dsp:nvSpPr>
        <dsp:cNvPr id="0" name=""/>
        <dsp:cNvSpPr/>
      </dsp:nvSpPr>
      <dsp:spPr>
        <a:xfrm>
          <a:off x="2655" y="0"/>
          <a:ext cx="2363204" cy="353892"/>
        </a:xfrm>
        <a:prstGeom prst="chevron">
          <a:avLst/>
        </a:prstGeom>
        <a:solidFill>
          <a:schemeClr val="accent1"/>
        </a:solidFill>
        <a:ln w="63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0" kern="1200" dirty="0">
              <a:gradFill>
                <a:gsLst>
                  <a:gs pos="2917">
                    <a:schemeClr val="bg1"/>
                  </a:gs>
                  <a:gs pos="100000">
                    <a:schemeClr val="bg1"/>
                  </a:gs>
                </a:gsLst>
                <a:lin ang="5400000" scaled="0"/>
              </a:gradFill>
              <a:latin typeface="+mj-lt"/>
            </a:rPr>
            <a:t>IDENTIFY</a:t>
          </a:r>
        </a:p>
      </dsp:txBody>
      <dsp:txXfrm>
        <a:off x="179601" y="0"/>
        <a:ext cx="2009312" cy="353892"/>
      </dsp:txXfrm>
    </dsp:sp>
    <dsp:sp modelId="{B42E8C63-D164-478B-AC91-E5CA78EB0C70}">
      <dsp:nvSpPr>
        <dsp:cNvPr id="0" name=""/>
        <dsp:cNvSpPr/>
      </dsp:nvSpPr>
      <dsp:spPr>
        <a:xfrm>
          <a:off x="2129539" y="0"/>
          <a:ext cx="2363204" cy="353892"/>
        </a:xfrm>
        <a:prstGeom prst="chevron">
          <a:avLst/>
        </a:prstGeom>
        <a:solidFill>
          <a:schemeClr val="accent1"/>
        </a:solidFill>
        <a:ln w="63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0" kern="1200" dirty="0">
              <a:gradFill>
                <a:gsLst>
                  <a:gs pos="2917">
                    <a:schemeClr val="bg1"/>
                  </a:gs>
                  <a:gs pos="100000">
                    <a:schemeClr val="bg1"/>
                  </a:gs>
                </a:gsLst>
                <a:lin ang="5400000" scaled="0"/>
              </a:gradFill>
              <a:latin typeface="Segoe UI Semibold"/>
              <a:ea typeface="+mn-ea"/>
              <a:cs typeface="+mn-cs"/>
            </a:rPr>
            <a:t>PROTECT</a:t>
          </a:r>
        </a:p>
      </dsp:txBody>
      <dsp:txXfrm>
        <a:off x="2306485" y="0"/>
        <a:ext cx="2009312" cy="353892"/>
      </dsp:txXfrm>
    </dsp:sp>
    <dsp:sp modelId="{40135FD0-805C-4946-A90A-4B57DDBAED91}">
      <dsp:nvSpPr>
        <dsp:cNvPr id="0" name=""/>
        <dsp:cNvSpPr/>
      </dsp:nvSpPr>
      <dsp:spPr>
        <a:xfrm>
          <a:off x="4256423" y="0"/>
          <a:ext cx="2363204" cy="353892"/>
        </a:xfrm>
        <a:prstGeom prst="chevron">
          <a:avLst/>
        </a:prstGeom>
        <a:gradFill rotWithShape="0">
          <a:gsLst>
            <a:gs pos="26000">
              <a:srgbClr val="002050"/>
            </a:gs>
            <a:gs pos="11000">
              <a:schemeClr val="accent1"/>
            </a:gs>
            <a:gs pos="0">
              <a:schemeClr val="accent1"/>
            </a:gs>
          </a:gsLst>
          <a:lin ang="0" scaled="0"/>
        </a:gradFill>
        <a:ln w="6350" cap="flat" cmpd="sng" algn="ctr">
          <a:solidFill>
            <a:srgbClr val="FFFFF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1600" b="0" kern="1200" dirty="0">
              <a:gradFill>
                <a:gsLst>
                  <a:gs pos="2917">
                    <a:srgbClr val="FFFFFF"/>
                  </a:gs>
                  <a:gs pos="100000">
                    <a:srgbClr val="FFFFFF"/>
                  </a:gs>
                </a:gsLst>
                <a:lin ang="5400000" scaled="0"/>
              </a:gradFill>
              <a:latin typeface="Segoe UI Semibold"/>
              <a:ea typeface="+mn-ea"/>
              <a:cs typeface="+mn-cs"/>
            </a:rPr>
            <a:t>DETECT</a:t>
          </a:r>
        </a:p>
      </dsp:txBody>
      <dsp:txXfrm>
        <a:off x="4433369" y="0"/>
        <a:ext cx="2009312" cy="353892"/>
      </dsp:txXfrm>
    </dsp:sp>
    <dsp:sp modelId="{87C30A0D-9059-465B-B0EA-50311CEC4042}">
      <dsp:nvSpPr>
        <dsp:cNvPr id="0" name=""/>
        <dsp:cNvSpPr/>
      </dsp:nvSpPr>
      <dsp:spPr>
        <a:xfrm>
          <a:off x="6383307" y="0"/>
          <a:ext cx="2363204" cy="353892"/>
        </a:xfrm>
        <a:prstGeom prst="chevron">
          <a:avLst/>
        </a:prstGeom>
        <a:solidFill>
          <a:schemeClr val="accent2"/>
        </a:solidFill>
        <a:ln w="63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1600" b="0" kern="1200" dirty="0">
              <a:gradFill>
                <a:gsLst>
                  <a:gs pos="2917">
                    <a:srgbClr val="FFFFFF"/>
                  </a:gs>
                  <a:gs pos="100000">
                    <a:srgbClr val="FFFFFF"/>
                  </a:gs>
                </a:gsLst>
                <a:lin ang="5400000" scaled="0"/>
              </a:gradFill>
              <a:latin typeface="Segoe UI Semibold"/>
              <a:ea typeface="+mn-ea"/>
              <a:cs typeface="+mn-cs"/>
            </a:rPr>
            <a:t>RESPOND</a:t>
          </a:r>
        </a:p>
      </dsp:txBody>
      <dsp:txXfrm>
        <a:off x="6560253" y="0"/>
        <a:ext cx="2009312" cy="353892"/>
      </dsp:txXfrm>
    </dsp:sp>
    <dsp:sp modelId="{B63B05C8-FE96-496B-9FB2-5043EB48F844}">
      <dsp:nvSpPr>
        <dsp:cNvPr id="0" name=""/>
        <dsp:cNvSpPr/>
      </dsp:nvSpPr>
      <dsp:spPr>
        <a:xfrm>
          <a:off x="8510191" y="0"/>
          <a:ext cx="2363204" cy="353892"/>
        </a:xfrm>
        <a:prstGeom prst="chevron">
          <a:avLst/>
        </a:prstGeom>
        <a:solidFill>
          <a:schemeClr val="accent2"/>
        </a:solidFill>
        <a:ln w="63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1600" b="0" kern="1200" dirty="0">
              <a:gradFill>
                <a:gsLst>
                  <a:gs pos="2917">
                    <a:srgbClr val="FFFFFF"/>
                  </a:gs>
                  <a:gs pos="100000">
                    <a:srgbClr val="FFFFFF"/>
                  </a:gs>
                </a:gsLst>
                <a:lin ang="5400000" scaled="0"/>
              </a:gradFill>
              <a:latin typeface="Segoe UI Semibold"/>
              <a:ea typeface="+mn-ea"/>
              <a:cs typeface="+mn-cs"/>
            </a:rPr>
            <a:t>RECOVER</a:t>
          </a:r>
        </a:p>
      </dsp:txBody>
      <dsp:txXfrm>
        <a:off x="8687137" y="0"/>
        <a:ext cx="2009312" cy="3538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963850-BB8D-4069-8E7B-9FFACA3FC656}">
      <dsp:nvSpPr>
        <dsp:cNvPr id="0" name=""/>
        <dsp:cNvSpPr/>
      </dsp:nvSpPr>
      <dsp:spPr>
        <a:xfrm>
          <a:off x="3098" y="147715"/>
          <a:ext cx="1187721" cy="346904"/>
        </a:xfrm>
        <a:prstGeom prst="rect">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ctr" defTabSz="400050">
            <a:lnSpc>
              <a:spcPct val="90000"/>
            </a:lnSpc>
            <a:spcBef>
              <a:spcPct val="0"/>
            </a:spcBef>
            <a:spcAft>
              <a:spcPct val="35000"/>
            </a:spcAft>
            <a:buNone/>
          </a:pPr>
          <a:r>
            <a:rPr lang="en-US" sz="900" kern="1200" dirty="0"/>
            <a:t>Low Security Workstation</a:t>
          </a:r>
        </a:p>
      </dsp:txBody>
      <dsp:txXfrm>
        <a:off x="3098" y="147715"/>
        <a:ext cx="1187721" cy="346904"/>
      </dsp:txXfrm>
    </dsp:sp>
    <dsp:sp modelId="{07BA70DF-E658-4B3F-B223-3DAB4C34C38D}">
      <dsp:nvSpPr>
        <dsp:cNvPr id="0" name=""/>
        <dsp:cNvSpPr/>
      </dsp:nvSpPr>
      <dsp:spPr>
        <a:xfrm>
          <a:off x="3098" y="494619"/>
          <a:ext cx="1187721" cy="1161134"/>
        </a:xfrm>
        <a:prstGeom prst="rect">
          <a:avLst/>
        </a:prstGeom>
        <a:solidFill>
          <a:schemeClr val="accent3">
            <a:tint val="40000"/>
            <a:alpha val="90000"/>
            <a:hueOff val="0"/>
            <a:satOff val="0"/>
            <a:lumOff val="0"/>
            <a:alphaOff val="0"/>
          </a:schemeClr>
        </a:solidFill>
        <a:ln w="1079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r>
            <a:rPr lang="en-US" sz="900" b="1" kern="1200" dirty="0">
              <a:gradFill>
                <a:gsLst>
                  <a:gs pos="0">
                    <a:schemeClr val="tx1"/>
                  </a:gs>
                  <a:gs pos="100000">
                    <a:schemeClr val="tx1"/>
                  </a:gs>
                </a:gsLst>
                <a:lin ang="5400000" scaled="1"/>
              </a:gradFill>
            </a:rPr>
            <a:t>Productivity Apps</a:t>
          </a:r>
          <a:endParaRPr lang="en-US" sz="900" kern="1200" dirty="0"/>
        </a:p>
        <a:p>
          <a:pPr marL="57150" lvl="1" indent="-57150" algn="l" defTabSz="400050">
            <a:lnSpc>
              <a:spcPct val="90000"/>
            </a:lnSpc>
            <a:spcBef>
              <a:spcPct val="0"/>
            </a:spcBef>
            <a:spcAft>
              <a:spcPct val="15000"/>
            </a:spcAft>
            <a:buChar char="•"/>
          </a:pPr>
          <a:r>
            <a:rPr lang="en-US" sz="900" b="1" kern="1200">
              <a:gradFill>
                <a:gsLst>
                  <a:gs pos="0">
                    <a:schemeClr val="tx1"/>
                  </a:gs>
                  <a:gs pos="100000">
                    <a:schemeClr val="tx1"/>
                  </a:gs>
                </a:gsLst>
                <a:lin ang="5400000" scaled="1"/>
              </a:gradFill>
              <a:latin typeface="+mn-lt"/>
              <a:ea typeface="+mn-ea"/>
              <a:cs typeface="+mn-cs"/>
            </a:rPr>
            <a:t>Application and browser activity monitored</a:t>
          </a:r>
          <a:endParaRPr lang="en-US" sz="900" b="1" kern="1200" dirty="0">
            <a:gradFill>
              <a:gsLst>
                <a:gs pos="0">
                  <a:schemeClr val="tx1"/>
                </a:gs>
                <a:gs pos="100000">
                  <a:schemeClr val="tx1"/>
                </a:gs>
              </a:gsLst>
              <a:lin ang="5400000" scaled="1"/>
            </a:gradFill>
            <a:latin typeface="+mn-lt"/>
            <a:ea typeface="+mn-ea"/>
            <a:cs typeface="+mn-cs"/>
          </a:endParaRPr>
        </a:p>
        <a:p>
          <a:pPr marL="57150" lvl="1" indent="-57150" algn="l" defTabSz="400050">
            <a:lnSpc>
              <a:spcPct val="90000"/>
            </a:lnSpc>
            <a:spcBef>
              <a:spcPct val="0"/>
            </a:spcBef>
            <a:spcAft>
              <a:spcPct val="15000"/>
            </a:spcAft>
            <a:buChar char="•"/>
          </a:pPr>
          <a:r>
            <a:rPr lang="en-US" sz="900" b="1" kern="1200">
              <a:gradFill>
                <a:gsLst>
                  <a:gs pos="0">
                    <a:schemeClr val="tx1"/>
                  </a:gs>
                  <a:gs pos="100000">
                    <a:schemeClr val="tx1"/>
                  </a:gs>
                </a:gsLst>
                <a:lin ang="5400000" scaled="1"/>
              </a:gradFill>
              <a:latin typeface="+mn-lt"/>
              <a:ea typeface="+mn-ea"/>
              <a:cs typeface="+mn-cs"/>
            </a:rPr>
            <a:t>User Managed policies</a:t>
          </a:r>
          <a:endParaRPr lang="en-US" sz="900" b="1" kern="1200" dirty="0">
            <a:gradFill>
              <a:gsLst>
                <a:gs pos="0">
                  <a:schemeClr val="tx1"/>
                </a:gs>
                <a:gs pos="100000">
                  <a:schemeClr val="tx1"/>
                </a:gs>
              </a:gsLst>
              <a:lin ang="5400000" scaled="1"/>
            </a:gradFill>
            <a:latin typeface="+mn-lt"/>
            <a:ea typeface="+mn-ea"/>
            <a:cs typeface="+mn-cs"/>
          </a:endParaRPr>
        </a:p>
        <a:p>
          <a:pPr marL="57150" lvl="1" indent="-57150" algn="l" defTabSz="400050">
            <a:lnSpc>
              <a:spcPct val="90000"/>
            </a:lnSpc>
            <a:spcBef>
              <a:spcPct val="0"/>
            </a:spcBef>
            <a:spcAft>
              <a:spcPct val="15000"/>
            </a:spcAft>
            <a:buChar char="•"/>
          </a:pPr>
          <a:r>
            <a:rPr lang="en-US" sz="900" b="1" kern="1200" dirty="0">
              <a:gradFill>
                <a:gsLst>
                  <a:gs pos="0">
                    <a:schemeClr val="tx1"/>
                  </a:gs>
                  <a:gs pos="100000">
                    <a:schemeClr val="tx1"/>
                  </a:gs>
                </a:gsLst>
                <a:lin ang="5400000" scaled="1"/>
              </a:gradFill>
              <a:latin typeface="+mn-lt"/>
              <a:ea typeface="+mn-ea"/>
              <a:cs typeface="+mn-cs"/>
            </a:rPr>
            <a:t>Antivirus</a:t>
          </a:r>
        </a:p>
      </dsp:txBody>
      <dsp:txXfrm>
        <a:off x="3098" y="494619"/>
        <a:ext cx="1187721" cy="1161134"/>
      </dsp:txXfrm>
    </dsp:sp>
    <dsp:sp modelId="{A8514E44-431A-4559-BE1A-70350570F4D0}">
      <dsp:nvSpPr>
        <dsp:cNvPr id="0" name=""/>
        <dsp:cNvSpPr/>
      </dsp:nvSpPr>
      <dsp:spPr>
        <a:xfrm>
          <a:off x="1357100" y="147715"/>
          <a:ext cx="1187721" cy="346904"/>
        </a:xfrm>
        <a:prstGeom prst="rect">
          <a:avLst/>
        </a:prstGeom>
        <a:solidFill>
          <a:schemeClr val="bg1">
            <a:lumMod val="50000"/>
          </a:schemeClr>
        </a:solidFill>
        <a:ln w="10795" cap="flat" cmpd="sng" algn="ctr">
          <a:solidFill>
            <a:schemeClr val="bg1">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ctr" defTabSz="400050">
            <a:lnSpc>
              <a:spcPct val="90000"/>
            </a:lnSpc>
            <a:spcBef>
              <a:spcPct val="0"/>
            </a:spcBef>
            <a:spcAft>
              <a:spcPct val="35000"/>
            </a:spcAft>
            <a:buNone/>
          </a:pPr>
          <a:r>
            <a:rPr lang="en-US" sz="900" kern="1200" dirty="0"/>
            <a:t>Enhanced Security Workstation</a:t>
          </a:r>
        </a:p>
      </dsp:txBody>
      <dsp:txXfrm>
        <a:off x="1357100" y="147715"/>
        <a:ext cx="1187721" cy="346904"/>
      </dsp:txXfrm>
    </dsp:sp>
    <dsp:sp modelId="{EC8C6FB4-68EA-4FE7-BA87-038DC99ADFA6}">
      <dsp:nvSpPr>
        <dsp:cNvPr id="0" name=""/>
        <dsp:cNvSpPr/>
      </dsp:nvSpPr>
      <dsp:spPr>
        <a:xfrm>
          <a:off x="1357100" y="494619"/>
          <a:ext cx="1187721" cy="1161134"/>
        </a:xfrm>
        <a:prstGeom prst="rect">
          <a:avLst/>
        </a:prstGeom>
        <a:solidFill>
          <a:schemeClr val="accent3">
            <a:tint val="40000"/>
            <a:alpha val="90000"/>
            <a:hueOff val="-1736032"/>
            <a:satOff val="10631"/>
            <a:lumOff val="1206"/>
            <a:alphaOff val="0"/>
          </a:schemeClr>
        </a:solidFill>
        <a:ln w="10795" cap="flat" cmpd="sng" algn="ctr">
          <a:solidFill>
            <a:schemeClr val="accent3">
              <a:tint val="40000"/>
              <a:alpha val="90000"/>
              <a:hueOff val="-1736032"/>
              <a:satOff val="10631"/>
              <a:lumOff val="120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r>
            <a:rPr lang="en-US" sz="900" b="0" i="1" kern="1200" dirty="0">
              <a:gradFill>
                <a:gsLst>
                  <a:gs pos="0">
                    <a:schemeClr val="tx1"/>
                  </a:gs>
                  <a:gs pos="100000">
                    <a:schemeClr val="tx1"/>
                  </a:gs>
                </a:gsLst>
                <a:lin ang="5400000" scaled="1"/>
              </a:gradFill>
              <a:latin typeface="+mn-lt"/>
              <a:ea typeface="+mn-ea"/>
              <a:cs typeface="+mn-cs"/>
            </a:rPr>
            <a:t>Low Security </a:t>
          </a:r>
          <a:br>
            <a:rPr lang="en-US" sz="900" b="0" i="1" kern="1200" dirty="0">
              <a:gradFill>
                <a:gsLst>
                  <a:gs pos="0">
                    <a:schemeClr val="tx1"/>
                  </a:gs>
                  <a:gs pos="100000">
                    <a:schemeClr val="tx1"/>
                  </a:gs>
                </a:gsLst>
                <a:lin ang="5400000" scaled="1"/>
              </a:gradFill>
              <a:latin typeface="+mn-lt"/>
              <a:ea typeface="+mn-ea"/>
              <a:cs typeface="+mn-cs"/>
            </a:rPr>
          </a:br>
          <a:r>
            <a:rPr lang="en-US" sz="900" b="0" i="1" kern="1200" dirty="0">
              <a:gradFill>
                <a:gsLst>
                  <a:gs pos="0">
                    <a:schemeClr val="tx1"/>
                  </a:gs>
                  <a:gs pos="100000">
                    <a:schemeClr val="tx1"/>
                  </a:gs>
                </a:gsLst>
                <a:lin ang="5400000" scaled="1"/>
              </a:gradFill>
              <a:latin typeface="+mn-lt"/>
              <a:ea typeface="+mn-ea"/>
              <a:cs typeface="+mn-cs"/>
            </a:rPr>
            <a:t>Plus…</a:t>
          </a:r>
          <a:endParaRPr lang="en-US" sz="900" kern="1200" dirty="0"/>
        </a:p>
        <a:p>
          <a:pPr marL="57150" lvl="1" indent="-57150" algn="l" defTabSz="400050">
            <a:lnSpc>
              <a:spcPct val="90000"/>
            </a:lnSpc>
            <a:spcBef>
              <a:spcPct val="0"/>
            </a:spcBef>
            <a:spcAft>
              <a:spcPct val="15000"/>
            </a:spcAft>
            <a:buChar char="•"/>
          </a:pPr>
          <a:r>
            <a:rPr lang="en-US" sz="900" b="1" kern="1200" dirty="0">
              <a:gradFill>
                <a:gsLst>
                  <a:gs pos="0">
                    <a:schemeClr val="tx1"/>
                  </a:gs>
                  <a:gs pos="100000">
                    <a:schemeClr val="tx1"/>
                  </a:gs>
                </a:gsLst>
                <a:lin ang="5400000" scaled="1"/>
              </a:gradFill>
              <a:latin typeface="+mn-lt"/>
              <a:ea typeface="+mn-ea"/>
              <a:cs typeface="+mn-cs"/>
            </a:rPr>
            <a:t>Centrally </a:t>
          </a:r>
          <a:br>
            <a:rPr lang="en-US" sz="900" b="1" kern="1200" dirty="0">
              <a:gradFill>
                <a:gsLst>
                  <a:gs pos="0">
                    <a:schemeClr val="tx1"/>
                  </a:gs>
                  <a:gs pos="100000">
                    <a:schemeClr val="tx1"/>
                  </a:gs>
                </a:gsLst>
                <a:lin ang="5400000" scaled="1"/>
              </a:gradFill>
              <a:latin typeface="+mn-lt"/>
              <a:ea typeface="+mn-ea"/>
              <a:cs typeface="+mn-cs"/>
            </a:rPr>
          </a:br>
          <a:r>
            <a:rPr lang="en-US" sz="900" b="1" kern="1200" dirty="0">
              <a:gradFill>
                <a:gsLst>
                  <a:gs pos="0">
                    <a:schemeClr val="tx1"/>
                  </a:gs>
                  <a:gs pos="100000">
                    <a:schemeClr val="tx1"/>
                  </a:gs>
                </a:gsLst>
                <a:lin ang="5400000" scaled="1"/>
              </a:gradFill>
              <a:latin typeface="+mn-lt"/>
              <a:ea typeface="+mn-ea"/>
              <a:cs typeface="+mn-cs"/>
            </a:rPr>
            <a:t>Managed Policies</a:t>
          </a:r>
        </a:p>
        <a:p>
          <a:pPr marL="57150" lvl="1" indent="-57150" algn="l" defTabSz="400050">
            <a:lnSpc>
              <a:spcPct val="90000"/>
            </a:lnSpc>
            <a:spcBef>
              <a:spcPct val="0"/>
            </a:spcBef>
            <a:spcAft>
              <a:spcPct val="15000"/>
            </a:spcAft>
            <a:buChar char="•"/>
          </a:pPr>
          <a:r>
            <a:rPr lang="en-US" sz="900" b="1" kern="1200" dirty="0">
              <a:gradFill>
                <a:gsLst>
                  <a:gs pos="0">
                    <a:schemeClr val="tx1"/>
                  </a:gs>
                  <a:gs pos="100000">
                    <a:schemeClr val="tx1"/>
                  </a:gs>
                </a:gsLst>
                <a:lin ang="5400000" scaled="1"/>
              </a:gradFill>
              <a:latin typeface="+mn-lt"/>
              <a:ea typeface="+mn-ea"/>
              <a:cs typeface="+mn-cs"/>
            </a:rPr>
            <a:t>Defender ATP</a:t>
          </a:r>
        </a:p>
      </dsp:txBody>
      <dsp:txXfrm>
        <a:off x="1357100" y="494619"/>
        <a:ext cx="1187721" cy="1161134"/>
      </dsp:txXfrm>
    </dsp:sp>
    <dsp:sp modelId="{8D18E6E9-FCB2-40D0-99EA-BBC70E2C36BD}">
      <dsp:nvSpPr>
        <dsp:cNvPr id="0" name=""/>
        <dsp:cNvSpPr/>
      </dsp:nvSpPr>
      <dsp:spPr>
        <a:xfrm>
          <a:off x="2711103" y="147715"/>
          <a:ext cx="1187721" cy="346904"/>
        </a:xfrm>
        <a:prstGeom prst="rect">
          <a:avLst/>
        </a:prstGeom>
        <a:solidFill>
          <a:srgbClr val="EE9900"/>
        </a:solidFill>
        <a:ln w="10795" cap="flat" cmpd="sng" algn="ctr">
          <a:solidFill>
            <a:schemeClr val="accent3">
              <a:hueOff val="-3112048"/>
              <a:satOff val="10968"/>
              <a:lumOff val="745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ctr" defTabSz="400050">
            <a:lnSpc>
              <a:spcPct val="90000"/>
            </a:lnSpc>
            <a:spcBef>
              <a:spcPct val="0"/>
            </a:spcBef>
            <a:spcAft>
              <a:spcPct val="35000"/>
            </a:spcAft>
            <a:buNone/>
          </a:pPr>
          <a:r>
            <a:rPr lang="en-US" sz="900" kern="1200" dirty="0"/>
            <a:t>High Security Workstation</a:t>
          </a:r>
        </a:p>
      </dsp:txBody>
      <dsp:txXfrm>
        <a:off x="2711103" y="147715"/>
        <a:ext cx="1187721" cy="346904"/>
      </dsp:txXfrm>
    </dsp:sp>
    <dsp:sp modelId="{9B443EE3-6463-488A-83BF-8A0A4920C091}">
      <dsp:nvSpPr>
        <dsp:cNvPr id="0" name=""/>
        <dsp:cNvSpPr/>
      </dsp:nvSpPr>
      <dsp:spPr>
        <a:xfrm>
          <a:off x="2711103" y="494619"/>
          <a:ext cx="1187721" cy="1161134"/>
        </a:xfrm>
        <a:prstGeom prst="rect">
          <a:avLst/>
        </a:prstGeom>
        <a:solidFill>
          <a:schemeClr val="accent3">
            <a:tint val="40000"/>
            <a:alpha val="90000"/>
            <a:hueOff val="-3472064"/>
            <a:satOff val="21263"/>
            <a:lumOff val="2413"/>
            <a:alphaOff val="0"/>
          </a:schemeClr>
        </a:solidFill>
        <a:ln w="10795" cap="flat" cmpd="sng" algn="ctr">
          <a:solidFill>
            <a:schemeClr val="accent3">
              <a:tint val="40000"/>
              <a:alpha val="90000"/>
              <a:hueOff val="-3472064"/>
              <a:satOff val="21263"/>
              <a:lumOff val="241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r>
            <a:rPr lang="en-US" sz="900" b="0" i="1" kern="1200" noProof="0" dirty="0">
              <a:gradFill>
                <a:gsLst>
                  <a:gs pos="0">
                    <a:schemeClr val="tx1"/>
                  </a:gs>
                  <a:gs pos="100000">
                    <a:schemeClr val="tx1"/>
                  </a:gs>
                </a:gsLst>
                <a:lin ang="5400000" scaled="1"/>
              </a:gradFill>
              <a:latin typeface="+mn-lt"/>
              <a:ea typeface="+mn-ea"/>
              <a:cs typeface="+mn-cs"/>
            </a:rPr>
            <a:t>Enhanced Security</a:t>
          </a:r>
          <a:br>
            <a:rPr lang="en-US" sz="900" b="0" i="1" kern="1200" noProof="0" dirty="0">
              <a:gradFill>
                <a:gsLst>
                  <a:gs pos="0">
                    <a:schemeClr val="tx1"/>
                  </a:gs>
                  <a:gs pos="100000">
                    <a:schemeClr val="tx1"/>
                  </a:gs>
                </a:gsLst>
                <a:lin ang="5400000" scaled="1"/>
              </a:gradFill>
              <a:latin typeface="+mn-lt"/>
              <a:ea typeface="+mn-ea"/>
              <a:cs typeface="+mn-cs"/>
            </a:rPr>
          </a:br>
          <a:r>
            <a:rPr lang="en-US" sz="900" b="0" i="1" kern="1200" noProof="0" dirty="0">
              <a:gradFill>
                <a:gsLst>
                  <a:gs pos="0">
                    <a:schemeClr val="tx1"/>
                  </a:gs>
                  <a:gs pos="100000">
                    <a:schemeClr val="tx1"/>
                  </a:gs>
                </a:gsLst>
                <a:lin ang="5400000" scaled="1"/>
              </a:gradFill>
              <a:latin typeface="+mn-lt"/>
              <a:ea typeface="+mn-ea"/>
              <a:cs typeface="+mn-cs"/>
            </a:rPr>
            <a:t>Plus…</a:t>
          </a:r>
          <a:endParaRPr lang="en-US" sz="900" kern="1200" dirty="0"/>
        </a:p>
        <a:p>
          <a:pPr marL="57150" lvl="1" indent="-57150" algn="l" defTabSz="400050">
            <a:lnSpc>
              <a:spcPct val="90000"/>
            </a:lnSpc>
            <a:spcBef>
              <a:spcPct val="0"/>
            </a:spcBef>
            <a:spcAft>
              <a:spcPct val="15000"/>
            </a:spcAft>
            <a:buChar char="•"/>
          </a:pPr>
          <a:r>
            <a:rPr lang="en-US" sz="900" b="1" kern="1200" noProof="0" dirty="0">
              <a:gradFill>
                <a:gsLst>
                  <a:gs pos="0">
                    <a:schemeClr val="tx1"/>
                  </a:gs>
                  <a:gs pos="100000">
                    <a:schemeClr val="tx1"/>
                  </a:gs>
                </a:gsLst>
                <a:lin ang="5400000" scaled="1"/>
              </a:gradFill>
              <a:latin typeface="+mn-lt"/>
              <a:ea typeface="+mn-ea"/>
              <a:cs typeface="+mn-cs"/>
            </a:rPr>
            <a:t>No Local Admin</a:t>
          </a:r>
        </a:p>
      </dsp:txBody>
      <dsp:txXfrm>
        <a:off x="2711103" y="494619"/>
        <a:ext cx="1187721" cy="1161134"/>
      </dsp:txXfrm>
    </dsp:sp>
    <dsp:sp modelId="{EA4B6D95-959A-496C-AFFF-9A82C4E62991}">
      <dsp:nvSpPr>
        <dsp:cNvPr id="0" name=""/>
        <dsp:cNvSpPr/>
      </dsp:nvSpPr>
      <dsp:spPr>
        <a:xfrm>
          <a:off x="4065105" y="147715"/>
          <a:ext cx="1187721" cy="346904"/>
        </a:xfrm>
        <a:prstGeom prst="rect">
          <a:avLst/>
        </a:prstGeom>
        <a:solidFill>
          <a:schemeClr val="accent3">
            <a:hueOff val="-4668073"/>
            <a:satOff val="16453"/>
            <a:lumOff val="11176"/>
            <a:alphaOff val="0"/>
          </a:schemeClr>
        </a:solidFill>
        <a:ln w="10795" cap="flat" cmpd="sng" algn="ctr">
          <a:solidFill>
            <a:schemeClr val="accent3">
              <a:hueOff val="-4668073"/>
              <a:satOff val="16453"/>
              <a:lumOff val="1117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ctr" defTabSz="400050">
            <a:lnSpc>
              <a:spcPct val="90000"/>
            </a:lnSpc>
            <a:spcBef>
              <a:spcPct val="0"/>
            </a:spcBef>
            <a:spcAft>
              <a:spcPct val="35000"/>
            </a:spcAft>
            <a:buNone/>
          </a:pPr>
          <a:r>
            <a:rPr lang="en-US" sz="900" kern="1200" dirty="0"/>
            <a:t>Specialized Workstation</a:t>
          </a:r>
        </a:p>
      </dsp:txBody>
      <dsp:txXfrm>
        <a:off x="4065105" y="147715"/>
        <a:ext cx="1187721" cy="346904"/>
      </dsp:txXfrm>
    </dsp:sp>
    <dsp:sp modelId="{396FB722-C03E-4C1A-84B2-A2BC2E42FD5A}">
      <dsp:nvSpPr>
        <dsp:cNvPr id="0" name=""/>
        <dsp:cNvSpPr/>
      </dsp:nvSpPr>
      <dsp:spPr>
        <a:xfrm>
          <a:off x="4065105" y="494619"/>
          <a:ext cx="1187721" cy="1161134"/>
        </a:xfrm>
        <a:prstGeom prst="rect">
          <a:avLst/>
        </a:prstGeom>
        <a:solidFill>
          <a:schemeClr val="accent3">
            <a:tint val="40000"/>
            <a:alpha val="90000"/>
            <a:hueOff val="-5208096"/>
            <a:satOff val="31894"/>
            <a:lumOff val="3619"/>
            <a:alphaOff val="0"/>
          </a:schemeClr>
        </a:solidFill>
        <a:ln w="10795" cap="flat" cmpd="sng" algn="ctr">
          <a:solidFill>
            <a:schemeClr val="accent3">
              <a:tint val="40000"/>
              <a:alpha val="90000"/>
              <a:hueOff val="-5208096"/>
              <a:satOff val="31894"/>
              <a:lumOff val="361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r>
            <a:rPr lang="en-US" sz="900" b="0" i="1" kern="1200" dirty="0">
              <a:gradFill>
                <a:gsLst>
                  <a:gs pos="0">
                    <a:schemeClr val="tx1"/>
                  </a:gs>
                  <a:gs pos="100000">
                    <a:schemeClr val="tx1"/>
                  </a:gs>
                </a:gsLst>
                <a:lin ang="5400000" scaled="1"/>
              </a:gradFill>
              <a:latin typeface="+mn-lt"/>
              <a:ea typeface="+mn-ea"/>
              <a:cs typeface="+mn-cs"/>
            </a:rPr>
            <a:t>High Security </a:t>
          </a:r>
          <a:br>
            <a:rPr lang="en-US" sz="900" b="0" i="1" kern="1200" dirty="0">
              <a:gradFill>
                <a:gsLst>
                  <a:gs pos="0">
                    <a:schemeClr val="tx1"/>
                  </a:gs>
                  <a:gs pos="100000">
                    <a:schemeClr val="tx1"/>
                  </a:gs>
                </a:gsLst>
                <a:lin ang="5400000" scaled="1"/>
              </a:gradFill>
              <a:latin typeface="+mn-lt"/>
              <a:ea typeface="+mn-ea"/>
              <a:cs typeface="+mn-cs"/>
            </a:rPr>
          </a:br>
          <a:r>
            <a:rPr lang="en-US" sz="900" b="0" i="1" kern="1200" dirty="0">
              <a:gradFill>
                <a:gsLst>
                  <a:gs pos="0">
                    <a:schemeClr val="tx1"/>
                  </a:gs>
                  <a:gs pos="100000">
                    <a:schemeClr val="tx1"/>
                  </a:gs>
                </a:gsLst>
                <a:lin ang="5400000" scaled="1"/>
              </a:gradFill>
              <a:latin typeface="+mn-lt"/>
              <a:ea typeface="+mn-ea"/>
              <a:cs typeface="+mn-cs"/>
            </a:rPr>
            <a:t>Plus…</a:t>
          </a:r>
          <a:endParaRPr lang="en-US" sz="900" kern="1200" dirty="0"/>
        </a:p>
        <a:p>
          <a:pPr marL="57150" lvl="1" indent="-57150" algn="l" defTabSz="400050">
            <a:lnSpc>
              <a:spcPct val="90000"/>
            </a:lnSpc>
            <a:spcBef>
              <a:spcPct val="0"/>
            </a:spcBef>
            <a:spcAft>
              <a:spcPct val="15000"/>
            </a:spcAft>
            <a:buChar char="•"/>
          </a:pPr>
          <a:r>
            <a:rPr lang="en-US" sz="900" b="1" kern="1200">
              <a:gradFill>
                <a:gsLst>
                  <a:gs pos="0">
                    <a:schemeClr val="tx1"/>
                  </a:gs>
                  <a:gs pos="100000">
                    <a:schemeClr val="tx1"/>
                  </a:gs>
                </a:gsLst>
                <a:lin ang="5400000" scaled="1"/>
              </a:gradFill>
              <a:latin typeface="+mn-lt"/>
              <a:ea typeface="+mn-ea"/>
              <a:cs typeface="+mn-cs"/>
            </a:rPr>
            <a:t>Restricted applications</a:t>
          </a:r>
          <a:endParaRPr lang="en-US" sz="900" b="1" kern="1200" dirty="0">
            <a:gradFill>
              <a:gsLst>
                <a:gs pos="0">
                  <a:schemeClr val="tx1"/>
                </a:gs>
                <a:gs pos="100000">
                  <a:schemeClr val="tx1"/>
                </a:gs>
              </a:gsLst>
              <a:lin ang="5400000" scaled="1"/>
            </a:gradFill>
            <a:latin typeface="+mn-lt"/>
            <a:ea typeface="+mn-ea"/>
            <a:cs typeface="+mn-cs"/>
          </a:endParaRPr>
        </a:p>
        <a:p>
          <a:pPr marL="57150" lvl="1" indent="-57150" algn="l" defTabSz="400050">
            <a:lnSpc>
              <a:spcPct val="90000"/>
            </a:lnSpc>
            <a:spcBef>
              <a:spcPct val="0"/>
            </a:spcBef>
            <a:spcAft>
              <a:spcPct val="15000"/>
            </a:spcAft>
            <a:buChar char="•"/>
          </a:pPr>
          <a:r>
            <a:rPr lang="en-US" sz="900" b="1" kern="1200" dirty="0">
              <a:gradFill>
                <a:gsLst>
                  <a:gs pos="0">
                    <a:schemeClr val="tx1"/>
                  </a:gs>
                  <a:gs pos="100000">
                    <a:schemeClr val="tx1"/>
                  </a:gs>
                </a:gsLst>
                <a:lin ang="5400000" scaled="1"/>
              </a:gradFill>
              <a:latin typeface="+mn-lt"/>
              <a:ea typeface="+mn-ea"/>
              <a:cs typeface="+mn-cs"/>
            </a:rPr>
            <a:t>Restricted browsing</a:t>
          </a:r>
        </a:p>
      </dsp:txBody>
      <dsp:txXfrm>
        <a:off x="4065105" y="494619"/>
        <a:ext cx="1187721" cy="1161134"/>
      </dsp:txXfrm>
    </dsp:sp>
    <dsp:sp modelId="{198A29AF-8EAE-4EC1-8785-582FE236487F}">
      <dsp:nvSpPr>
        <dsp:cNvPr id="0" name=""/>
        <dsp:cNvSpPr/>
      </dsp:nvSpPr>
      <dsp:spPr>
        <a:xfrm>
          <a:off x="5419108" y="147715"/>
          <a:ext cx="1187721" cy="346904"/>
        </a:xfrm>
        <a:prstGeom prst="rect">
          <a:avLst/>
        </a:prstGeom>
        <a:solidFill>
          <a:srgbClr val="E61404"/>
        </a:solidFill>
        <a:ln w="10795" cap="flat" cmpd="sng" algn="ctr">
          <a:solidFill>
            <a:schemeClr val="accent3">
              <a:hueOff val="-6224097"/>
              <a:satOff val="21937"/>
              <a:lumOff val="1490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ctr" defTabSz="400050">
            <a:lnSpc>
              <a:spcPct val="90000"/>
            </a:lnSpc>
            <a:spcBef>
              <a:spcPct val="0"/>
            </a:spcBef>
            <a:spcAft>
              <a:spcPct val="35000"/>
            </a:spcAft>
            <a:buNone/>
          </a:pPr>
          <a:r>
            <a:rPr lang="en-US" sz="900" kern="1200" dirty="0"/>
            <a:t>Secured Workstation –aka PAW</a:t>
          </a:r>
        </a:p>
      </dsp:txBody>
      <dsp:txXfrm>
        <a:off x="5419108" y="147715"/>
        <a:ext cx="1187721" cy="346904"/>
      </dsp:txXfrm>
    </dsp:sp>
    <dsp:sp modelId="{0FAF9578-A95B-49D7-94FA-76E015BF619C}">
      <dsp:nvSpPr>
        <dsp:cNvPr id="0" name=""/>
        <dsp:cNvSpPr/>
      </dsp:nvSpPr>
      <dsp:spPr>
        <a:xfrm>
          <a:off x="5419108" y="494619"/>
          <a:ext cx="1187721" cy="1161134"/>
        </a:xfrm>
        <a:prstGeom prst="rect">
          <a:avLst/>
        </a:prstGeom>
        <a:solidFill>
          <a:schemeClr val="accent3">
            <a:tint val="40000"/>
            <a:alpha val="90000"/>
            <a:hueOff val="-6944128"/>
            <a:satOff val="42526"/>
            <a:lumOff val="4825"/>
            <a:alphaOff val="0"/>
          </a:schemeClr>
        </a:solidFill>
        <a:ln w="10795" cap="flat" cmpd="sng" algn="ctr">
          <a:solidFill>
            <a:schemeClr val="accent3">
              <a:tint val="40000"/>
              <a:alpha val="90000"/>
              <a:hueOff val="-6944128"/>
              <a:satOff val="42526"/>
              <a:lumOff val="482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r>
            <a:rPr lang="en-US" sz="900" b="0" i="1" kern="1200" dirty="0">
              <a:gradFill>
                <a:gsLst>
                  <a:gs pos="0">
                    <a:schemeClr val="tx1"/>
                  </a:gs>
                  <a:gs pos="100000">
                    <a:schemeClr val="tx1"/>
                  </a:gs>
                </a:gsLst>
                <a:lin ang="5400000" scaled="1"/>
              </a:gradFill>
              <a:latin typeface="+mn-lt"/>
              <a:ea typeface="+mn-ea"/>
              <a:cs typeface="+mn-cs"/>
            </a:rPr>
            <a:t>High Security </a:t>
          </a:r>
          <a:br>
            <a:rPr lang="en-US" sz="900" b="0" i="1" kern="1200" dirty="0">
              <a:gradFill>
                <a:gsLst>
                  <a:gs pos="0">
                    <a:schemeClr val="tx1"/>
                  </a:gs>
                  <a:gs pos="100000">
                    <a:schemeClr val="tx1"/>
                  </a:gs>
                </a:gsLst>
                <a:lin ang="5400000" scaled="1"/>
              </a:gradFill>
              <a:latin typeface="+mn-lt"/>
              <a:ea typeface="+mn-ea"/>
              <a:cs typeface="+mn-cs"/>
            </a:rPr>
          </a:br>
          <a:r>
            <a:rPr lang="en-US" sz="900" b="0" i="1" kern="1200" dirty="0">
              <a:gradFill>
                <a:gsLst>
                  <a:gs pos="0">
                    <a:schemeClr val="tx1"/>
                  </a:gs>
                  <a:gs pos="100000">
                    <a:schemeClr val="tx1"/>
                  </a:gs>
                </a:gsLst>
                <a:lin ang="5400000" scaled="1"/>
              </a:gradFill>
              <a:latin typeface="+mn-lt"/>
              <a:ea typeface="+mn-ea"/>
              <a:cs typeface="+mn-cs"/>
            </a:rPr>
            <a:t>Plus…</a:t>
          </a:r>
          <a:endParaRPr lang="en-US" sz="900" kern="1200" dirty="0"/>
        </a:p>
        <a:p>
          <a:pPr marL="57150" lvl="1" indent="-57150" algn="l" defTabSz="400050">
            <a:lnSpc>
              <a:spcPct val="90000"/>
            </a:lnSpc>
            <a:spcBef>
              <a:spcPct val="0"/>
            </a:spcBef>
            <a:spcAft>
              <a:spcPct val="15000"/>
            </a:spcAft>
            <a:buChar char="•"/>
          </a:pPr>
          <a:r>
            <a:rPr lang="en-US" sz="900" b="1" kern="1200">
              <a:gradFill>
                <a:gsLst>
                  <a:gs pos="0">
                    <a:schemeClr val="tx1"/>
                  </a:gs>
                  <a:gs pos="100000">
                    <a:schemeClr val="tx1"/>
                  </a:gs>
                </a:gsLst>
                <a:lin ang="5400000" scaled="1"/>
              </a:gradFill>
              <a:latin typeface="+mn-lt"/>
              <a:ea typeface="+mn-ea"/>
              <a:cs typeface="+mn-cs"/>
            </a:rPr>
            <a:t>No productivity applications</a:t>
          </a:r>
          <a:endParaRPr lang="en-US" sz="900" b="1" kern="1200" dirty="0">
            <a:gradFill>
              <a:gsLst>
                <a:gs pos="0">
                  <a:schemeClr val="tx1"/>
                </a:gs>
                <a:gs pos="100000">
                  <a:schemeClr val="tx1"/>
                </a:gs>
              </a:gsLst>
              <a:lin ang="5400000" scaled="1"/>
            </a:gradFill>
            <a:latin typeface="+mn-lt"/>
            <a:ea typeface="+mn-ea"/>
            <a:cs typeface="+mn-cs"/>
          </a:endParaRPr>
        </a:p>
        <a:p>
          <a:pPr marL="57150" lvl="1" indent="-57150" algn="l" defTabSz="400050">
            <a:lnSpc>
              <a:spcPct val="90000"/>
            </a:lnSpc>
            <a:spcBef>
              <a:spcPct val="0"/>
            </a:spcBef>
            <a:spcAft>
              <a:spcPct val="15000"/>
            </a:spcAft>
            <a:buChar char="•"/>
          </a:pPr>
          <a:r>
            <a:rPr lang="en-US" sz="900" b="1" kern="1200" dirty="0">
              <a:gradFill>
                <a:gsLst>
                  <a:gs pos="0">
                    <a:schemeClr val="tx1"/>
                  </a:gs>
                  <a:gs pos="100000">
                    <a:schemeClr val="tx1"/>
                  </a:gs>
                </a:gsLst>
                <a:lin ang="5400000" scaled="1"/>
              </a:gradFill>
              <a:latin typeface="+mn-lt"/>
              <a:ea typeface="+mn-ea"/>
              <a:cs typeface="+mn-cs"/>
            </a:rPr>
            <a:t>Restricted browsing</a:t>
          </a:r>
        </a:p>
        <a:p>
          <a:pPr marL="57150" lvl="1" indent="-57150" algn="l" defTabSz="400050">
            <a:lnSpc>
              <a:spcPct val="90000"/>
            </a:lnSpc>
            <a:spcBef>
              <a:spcPct val="0"/>
            </a:spcBef>
            <a:spcAft>
              <a:spcPct val="15000"/>
            </a:spcAft>
            <a:buChar char="•"/>
          </a:pPr>
          <a:r>
            <a:rPr lang="en-US" sz="900" b="1" kern="1200" dirty="0">
              <a:gradFill>
                <a:gsLst>
                  <a:gs pos="0">
                    <a:schemeClr val="tx1"/>
                  </a:gs>
                  <a:gs pos="100000">
                    <a:schemeClr val="tx1"/>
                  </a:gs>
                </a:gsLst>
                <a:lin ang="5400000" scaled="1"/>
              </a:gradFill>
              <a:latin typeface="+mn-lt"/>
              <a:ea typeface="+mn-ea"/>
              <a:cs typeface="+mn-cs"/>
            </a:rPr>
            <a:t>Separate identity</a:t>
          </a:r>
        </a:p>
      </dsp:txBody>
      <dsp:txXfrm>
        <a:off x="5419108" y="494619"/>
        <a:ext cx="1187721" cy="11611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D8324A-F72E-42B1-B592-AE82D2C83276}">
      <dsp:nvSpPr>
        <dsp:cNvPr id="0" name=""/>
        <dsp:cNvSpPr/>
      </dsp:nvSpPr>
      <dsp:spPr>
        <a:xfrm>
          <a:off x="436980" y="767108"/>
          <a:ext cx="3315779" cy="3900916"/>
        </a:xfrm>
        <a:prstGeom prst="rect">
          <a:avLst/>
        </a:prstGeom>
        <a:solidFill>
          <a:schemeClr val="lt1">
            <a:alpha val="40000"/>
            <a:hueOff val="0"/>
            <a:satOff val="0"/>
            <a:lumOff val="0"/>
            <a:alphaOff val="0"/>
          </a:schemeClr>
        </a:solidFill>
        <a:ln w="9525" cap="flat" cmpd="sng" algn="ctr">
          <a:solidFill>
            <a:schemeClr val="accent6">
              <a:lumMod val="90000"/>
              <a:lumOff val="10000"/>
            </a:schemeClr>
          </a:solidFill>
          <a:prstDash val="solid"/>
        </a:ln>
        <a:effectLst/>
      </dsp:spPr>
      <dsp:style>
        <a:lnRef idx="1">
          <a:scrgbClr r="0" g="0" b="0"/>
        </a:lnRef>
        <a:fillRef idx="1">
          <a:scrgbClr r="0" g="0" b="0"/>
        </a:fillRef>
        <a:effectRef idx="0">
          <a:scrgbClr r="0" g="0" b="0"/>
        </a:effectRef>
        <a:fontRef idx="minor"/>
      </dsp:style>
    </dsp:sp>
    <dsp:sp modelId="{4ED81565-1097-44E8-840B-E6B64788DE59}">
      <dsp:nvSpPr>
        <dsp:cNvPr id="0" name=""/>
        <dsp:cNvSpPr/>
      </dsp:nvSpPr>
      <dsp:spPr>
        <a:xfrm>
          <a:off x="602762" y="923131"/>
          <a:ext cx="2984201" cy="2535595"/>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4EE09D3-FA1D-4AAF-B20A-59C8499DA6DC}">
      <dsp:nvSpPr>
        <dsp:cNvPr id="0" name=""/>
        <dsp:cNvSpPr/>
      </dsp:nvSpPr>
      <dsp:spPr>
        <a:xfrm>
          <a:off x="173276" y="3429289"/>
          <a:ext cx="2984201" cy="10532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Topology</a:t>
          </a:r>
        </a:p>
      </dsp:txBody>
      <dsp:txXfrm>
        <a:off x="173276" y="3429289"/>
        <a:ext cx="2984201" cy="1053247"/>
      </dsp:txXfrm>
    </dsp:sp>
    <dsp:sp modelId="{00A94161-438D-4C02-A461-74B841AFE2E7}">
      <dsp:nvSpPr>
        <dsp:cNvPr id="0" name=""/>
        <dsp:cNvSpPr/>
      </dsp:nvSpPr>
      <dsp:spPr>
        <a:xfrm>
          <a:off x="4362795" y="735237"/>
          <a:ext cx="3315779" cy="3900916"/>
        </a:xfrm>
        <a:prstGeom prst="rect">
          <a:avLst/>
        </a:prstGeom>
        <a:solidFill>
          <a:schemeClr val="lt1">
            <a:alpha val="40000"/>
            <a:hueOff val="0"/>
            <a:satOff val="0"/>
            <a:lumOff val="0"/>
            <a:alphaOff val="0"/>
          </a:schemeClr>
        </a:solidFill>
        <a:ln w="9525" cap="flat" cmpd="sng" algn="ctr">
          <a:solidFill>
            <a:schemeClr val="accent6">
              <a:lumMod val="90000"/>
              <a:lumOff val="10000"/>
            </a:schemeClr>
          </a:solidFill>
          <a:prstDash val="solid"/>
        </a:ln>
        <a:effectLst/>
      </dsp:spPr>
      <dsp:style>
        <a:lnRef idx="1">
          <a:scrgbClr r="0" g="0" b="0"/>
        </a:lnRef>
        <a:fillRef idx="1">
          <a:scrgbClr r="0" g="0" b="0"/>
        </a:fillRef>
        <a:effectRef idx="0">
          <a:scrgbClr r="0" g="0" b="0"/>
        </a:effectRef>
        <a:fontRef idx="minor"/>
      </dsp:style>
    </dsp:sp>
    <dsp:sp modelId="{96FE7A39-05A4-495D-B34E-C032913D17E5}">
      <dsp:nvSpPr>
        <dsp:cNvPr id="0" name=""/>
        <dsp:cNvSpPr/>
      </dsp:nvSpPr>
      <dsp:spPr>
        <a:xfrm>
          <a:off x="4528584" y="891259"/>
          <a:ext cx="2984201" cy="2535595"/>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t="3856" b="3856"/>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8276BFC-B0FD-49B0-8485-EDBE4D572223}">
      <dsp:nvSpPr>
        <dsp:cNvPr id="0" name=""/>
        <dsp:cNvSpPr/>
      </dsp:nvSpPr>
      <dsp:spPr>
        <a:xfrm>
          <a:off x="4528584" y="3426856"/>
          <a:ext cx="2984201" cy="10532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Diagnostic Tools</a:t>
          </a:r>
        </a:p>
      </dsp:txBody>
      <dsp:txXfrm>
        <a:off x="4528584" y="3426856"/>
        <a:ext cx="2984201" cy="1053247"/>
      </dsp:txXfrm>
    </dsp:sp>
    <dsp:sp modelId="{B327438B-1056-45AF-B6C8-C11A8ACECB09}">
      <dsp:nvSpPr>
        <dsp:cNvPr id="0" name=""/>
        <dsp:cNvSpPr/>
      </dsp:nvSpPr>
      <dsp:spPr>
        <a:xfrm>
          <a:off x="8330158" y="737656"/>
          <a:ext cx="3315779" cy="3900916"/>
        </a:xfrm>
        <a:prstGeom prst="rect">
          <a:avLst/>
        </a:prstGeom>
        <a:solidFill>
          <a:schemeClr val="lt1">
            <a:alpha val="40000"/>
            <a:hueOff val="0"/>
            <a:satOff val="0"/>
            <a:lumOff val="0"/>
            <a:alphaOff val="0"/>
          </a:schemeClr>
        </a:solidFill>
        <a:ln w="9525" cap="flat" cmpd="sng" algn="ctr">
          <a:solidFill>
            <a:schemeClr val="accent6">
              <a:lumMod val="90000"/>
              <a:lumOff val="10000"/>
            </a:schemeClr>
          </a:solidFill>
          <a:prstDash val="solid"/>
        </a:ln>
        <a:effectLst/>
      </dsp:spPr>
      <dsp:style>
        <a:lnRef idx="1">
          <a:scrgbClr r="0" g="0" b="0"/>
        </a:lnRef>
        <a:fillRef idx="1">
          <a:scrgbClr r="0" g="0" b="0"/>
        </a:fillRef>
        <a:effectRef idx="0">
          <a:scrgbClr r="0" g="0" b="0"/>
        </a:effectRef>
        <a:fontRef idx="minor"/>
      </dsp:style>
    </dsp:sp>
    <dsp:sp modelId="{B51EF07F-B101-49C0-B871-6FBF0DA50C99}">
      <dsp:nvSpPr>
        <dsp:cNvPr id="0" name=""/>
        <dsp:cNvSpPr/>
      </dsp:nvSpPr>
      <dsp:spPr>
        <a:xfrm>
          <a:off x="8495947" y="893693"/>
          <a:ext cx="2984201" cy="2535595"/>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F85AF92-5A01-4650-B871-2B429885DD72}">
      <dsp:nvSpPr>
        <dsp:cNvPr id="0" name=""/>
        <dsp:cNvSpPr/>
      </dsp:nvSpPr>
      <dsp:spPr>
        <a:xfrm>
          <a:off x="8495947" y="3429289"/>
          <a:ext cx="2984201" cy="10532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Flow Logs</a:t>
          </a:r>
        </a:p>
      </dsp:txBody>
      <dsp:txXfrm>
        <a:off x="8495947" y="3429289"/>
        <a:ext cx="2984201" cy="1053247"/>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6B85A9-20A0-4859-A583-B1321F3384C0}" type="datetimeFigureOut">
              <a:rPr lang="en-US" smtClean="0"/>
              <a:t>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302D6C-3BD7-4FB0-974C-93A758E24AAF}" type="slidenum">
              <a:rPr lang="en-US" smtClean="0"/>
              <a:t>‹#›</a:t>
            </a:fld>
            <a:endParaRPr lang="en-US"/>
          </a:p>
        </p:txBody>
      </p:sp>
    </p:spTree>
    <p:extLst>
      <p:ext uri="{BB962C8B-B14F-4D97-AF65-F5344CB8AC3E}">
        <p14:creationId xmlns:p14="http://schemas.microsoft.com/office/powerpoint/2010/main" val="33506497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828D7B-2F82-4E8B-AB08-BDCA710BFF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1B4094A0-20CF-44CB-B3EB-2FC4D4491751}"/>
              </a:ext>
            </a:extLst>
          </p:cNvPr>
          <p:cNvSpPr>
            <a:spLocks noGrp="1"/>
          </p:cNvSpPr>
          <p:nvPr>
            <p:ph type="body" idx="1"/>
          </p:nvPr>
        </p:nvSpPr>
        <p:spPr/>
        <p:txBody>
          <a:bodyPr/>
          <a:lstStyle/>
          <a:p>
            <a:pPr lvl="0" defTabSz="914099" eaLnBrk="0" hangingPunct="0">
              <a:defRPr/>
            </a:pPr>
            <a:endParaRPr lang="en-US" dirty="0"/>
          </a:p>
        </p:txBody>
      </p:sp>
    </p:spTree>
    <p:extLst>
      <p:ext uri="{BB962C8B-B14F-4D97-AF65-F5344CB8AC3E}">
        <p14:creationId xmlns:p14="http://schemas.microsoft.com/office/powerpoint/2010/main" val="2413652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049">
              <a:lnSpc>
                <a:spcPct val="100000"/>
              </a:lnSpc>
              <a:spcBef>
                <a:spcPts val="1000"/>
              </a:spcBef>
              <a:buFont typeface="Arial" panose="020B0604020202020204" pitchFamily="34" charset="0"/>
              <a:buNone/>
            </a:pPr>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2/3/2020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333266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932472" fontAlgn="base">
              <a:spcBef>
                <a:spcPct val="0"/>
              </a:spcBef>
              <a:spcAft>
                <a:spcPct val="0"/>
              </a:spcAft>
            </a:pPr>
            <a:endParaRPr lang="en-US" dirty="0"/>
          </a:p>
        </p:txBody>
      </p:sp>
      <p:sp>
        <p:nvSpPr>
          <p:cNvPr id="4" name="Slide Number Placeholder 3"/>
          <p:cNvSpPr>
            <a:spLocks noGrp="1"/>
          </p:cNvSpPr>
          <p:nvPr>
            <p:ph type="sldNum" sz="quarter" idx="5"/>
          </p:nvPr>
        </p:nvSpPr>
        <p:spPr/>
        <p:txBody>
          <a:bodyPr/>
          <a:lstStyle/>
          <a:p>
            <a:fld id="{44302D6C-3BD7-4FB0-974C-93A758E24AAF}" type="slidenum">
              <a:rPr lang="en-US" smtClean="0"/>
              <a:t>122</a:t>
            </a:fld>
            <a:endParaRPr lang="en-US"/>
          </a:p>
        </p:txBody>
      </p:sp>
    </p:spTree>
    <p:extLst>
      <p:ext uri="{BB962C8B-B14F-4D97-AF65-F5344CB8AC3E}">
        <p14:creationId xmlns:p14="http://schemas.microsoft.com/office/powerpoint/2010/main" val="213690051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823291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302D6C-3BD7-4FB0-974C-93A758E24AAF}" type="slidenum">
              <a:rPr lang="en-US" smtClean="0"/>
              <a:t>125</a:t>
            </a:fld>
            <a:endParaRPr lang="en-US"/>
          </a:p>
        </p:txBody>
      </p:sp>
    </p:spTree>
    <p:extLst>
      <p:ext uri="{BB962C8B-B14F-4D97-AF65-F5344CB8AC3E}">
        <p14:creationId xmlns:p14="http://schemas.microsoft.com/office/powerpoint/2010/main" val="396685835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02D6C-3BD7-4FB0-974C-93A758E24AAF}" type="slidenum">
              <a:rPr lang="en-US" smtClean="0"/>
              <a:t>126</a:t>
            </a:fld>
            <a:endParaRPr lang="en-US"/>
          </a:p>
        </p:txBody>
      </p:sp>
    </p:spTree>
    <p:extLst>
      <p:ext uri="{BB962C8B-B14F-4D97-AF65-F5344CB8AC3E}">
        <p14:creationId xmlns:p14="http://schemas.microsoft.com/office/powerpoint/2010/main" val="120859030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4302D6C-3BD7-4FB0-974C-93A758E24AAF}" type="slidenum">
              <a:rPr lang="en-US" smtClean="0"/>
              <a:t>127</a:t>
            </a:fld>
            <a:endParaRPr lang="en-US"/>
          </a:p>
        </p:txBody>
      </p:sp>
    </p:spTree>
    <p:extLst>
      <p:ext uri="{BB962C8B-B14F-4D97-AF65-F5344CB8AC3E}">
        <p14:creationId xmlns:p14="http://schemas.microsoft.com/office/powerpoint/2010/main" val="135265456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02D6C-3BD7-4FB0-974C-93A758E24AAF}" type="slidenum">
              <a:rPr lang="en-US" smtClean="0"/>
              <a:t>129</a:t>
            </a:fld>
            <a:endParaRPr lang="en-US"/>
          </a:p>
        </p:txBody>
      </p:sp>
    </p:spTree>
    <p:extLst>
      <p:ext uri="{BB962C8B-B14F-4D97-AF65-F5344CB8AC3E}">
        <p14:creationId xmlns:p14="http://schemas.microsoft.com/office/powerpoint/2010/main" val="8914308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302D6C-3BD7-4FB0-974C-93A758E24AAF}" type="slidenum">
              <a:rPr lang="en-US" smtClean="0"/>
              <a:t>130</a:t>
            </a:fld>
            <a:endParaRPr lang="en-US"/>
          </a:p>
        </p:txBody>
      </p:sp>
    </p:spTree>
    <p:extLst>
      <p:ext uri="{BB962C8B-B14F-4D97-AF65-F5344CB8AC3E}">
        <p14:creationId xmlns:p14="http://schemas.microsoft.com/office/powerpoint/2010/main" val="110369576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302D6C-3BD7-4FB0-974C-93A758E24AAF}" type="slidenum">
              <a:rPr lang="en-US" smtClean="0"/>
              <a:t>131</a:t>
            </a:fld>
            <a:endParaRPr lang="en-US"/>
          </a:p>
        </p:txBody>
      </p:sp>
    </p:spTree>
    <p:extLst>
      <p:ext uri="{BB962C8B-B14F-4D97-AF65-F5344CB8AC3E}">
        <p14:creationId xmlns:p14="http://schemas.microsoft.com/office/powerpoint/2010/main" val="99158117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302D6C-3BD7-4FB0-974C-93A758E24AAF}" type="slidenum">
              <a:rPr lang="en-US" smtClean="0"/>
              <a:t>132</a:t>
            </a:fld>
            <a:endParaRPr lang="en-US"/>
          </a:p>
        </p:txBody>
      </p:sp>
    </p:spTree>
    <p:extLst>
      <p:ext uri="{BB962C8B-B14F-4D97-AF65-F5344CB8AC3E}">
        <p14:creationId xmlns:p14="http://schemas.microsoft.com/office/powerpoint/2010/main" val="73791907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80069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D00BE-E982-480C-A073-CE614B204A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99591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02D6C-3BD7-4FB0-974C-93A758E24AAF}" type="slidenum">
              <a:rPr lang="en-US" smtClean="0"/>
              <a:t>135</a:t>
            </a:fld>
            <a:endParaRPr lang="en-US"/>
          </a:p>
        </p:txBody>
      </p:sp>
    </p:spTree>
    <p:extLst>
      <p:ext uri="{BB962C8B-B14F-4D97-AF65-F5344CB8AC3E}">
        <p14:creationId xmlns:p14="http://schemas.microsoft.com/office/powerpoint/2010/main" val="24407855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101253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57"/>
              </a:spcAft>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50C75D-0DAD-45F4-A765-068F33531408}"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2/3/2020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Header Placeholder 5"/>
          <p:cNvSpPr>
            <a:spLocks noGrp="1"/>
          </p:cNvSpPr>
          <p:nvPr>
            <p:ph type="hd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Sarah Fender 100-level Azure Security deck</a:t>
            </a:r>
          </a:p>
        </p:txBody>
      </p:sp>
    </p:spTree>
    <p:extLst>
      <p:ext uri="{BB962C8B-B14F-4D97-AF65-F5344CB8AC3E}">
        <p14:creationId xmlns:p14="http://schemas.microsoft.com/office/powerpoint/2010/main" val="303934242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00" y="744538"/>
            <a:ext cx="6618288" cy="3722687"/>
          </a:xfrm>
          <a:prstGeom prst="rect">
            <a:avLst/>
          </a:prstGeom>
        </p:spPr>
      </p:sp>
      <p:sp>
        <p:nvSpPr>
          <p:cNvPr id="4" name="Date Placeholder 3"/>
          <p:cNvSpPr>
            <a:spLocks noGrp="1"/>
          </p:cNvSpPr>
          <p:nvPr>
            <p:ph type="dt" idx="10"/>
          </p:nvPr>
        </p:nvSpPr>
        <p:spPr>
          <a:xfrm>
            <a:off x="3777607" y="0"/>
            <a:ext cx="2889938"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2/3/2020 12:11 PM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002178" y="9430091"/>
            <a:ext cx="665366"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F1EE9E6B-CB22-4C19-A35E-039173633AC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86644812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2/3/2020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018897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02D6C-3BD7-4FB0-974C-93A758E24AAF}" type="slidenum">
              <a:rPr lang="en-US" smtClean="0"/>
              <a:t>141</a:t>
            </a:fld>
            <a:endParaRPr lang="en-US"/>
          </a:p>
        </p:txBody>
      </p:sp>
    </p:spTree>
    <p:extLst>
      <p:ext uri="{BB962C8B-B14F-4D97-AF65-F5344CB8AC3E}">
        <p14:creationId xmlns:p14="http://schemas.microsoft.com/office/powerpoint/2010/main" val="196616314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377390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178253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302D6C-3BD7-4FB0-974C-93A758E24AAF}" type="slidenum">
              <a:rPr lang="en-US" smtClean="0"/>
              <a:t>146</a:t>
            </a:fld>
            <a:endParaRPr lang="en-US"/>
          </a:p>
        </p:txBody>
      </p:sp>
    </p:spTree>
    <p:extLst>
      <p:ext uri="{BB962C8B-B14F-4D97-AF65-F5344CB8AC3E}">
        <p14:creationId xmlns:p14="http://schemas.microsoft.com/office/powerpoint/2010/main" val="391485388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0F4D281B-861F-4978-B5DC-1A5866769F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8845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0894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defTabSz="914400" eaLnBrk="1" fontAlgn="auto" latinLnBrk="0" hangingPunct="1">
              <a:lnSpc>
                <a:spcPct val="100000"/>
              </a:lnSpc>
              <a:spcBef>
                <a:spcPts val="0"/>
              </a:spcBef>
              <a:spcAft>
                <a:spcPts val="0"/>
              </a:spcAft>
              <a:buClrTx/>
              <a:buSzTx/>
              <a:tabLst/>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279451-DC3F-4DFF-8F6E-8CFEB00E94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85655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24FE22-94F8-4D93-820B-89FCE526CE4F}" type="slidenum">
              <a:rPr lang="en-US" smtClean="0"/>
              <a:t>14</a:t>
            </a:fld>
            <a:endParaRPr lang="en-US"/>
          </a:p>
        </p:txBody>
      </p:sp>
    </p:spTree>
    <p:extLst>
      <p:ext uri="{BB962C8B-B14F-4D97-AF65-F5344CB8AC3E}">
        <p14:creationId xmlns:p14="http://schemas.microsoft.com/office/powerpoint/2010/main" val="1472738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96369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828D7B-2F82-4E8B-AB08-BDCA710BFF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40744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defTabSz="914400" eaLnBrk="1" fontAlgn="auto" latinLnBrk="0" hangingPunct="1">
              <a:lnSpc>
                <a:spcPct val="100000"/>
              </a:lnSpc>
              <a:spcBef>
                <a:spcPts val="0"/>
              </a:spcBef>
              <a:spcAft>
                <a:spcPts val="0"/>
              </a:spcAft>
              <a:buClrTx/>
              <a:buSzTx/>
              <a:buAutoNum type="arabicPeriod"/>
              <a:tabLst/>
            </a:pPr>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2/3/2020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4918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4302D6C-3BD7-4FB0-974C-93A758E24AAF}" type="slidenum">
              <a:rPr lang="en-US" smtClean="0"/>
              <a:t>18</a:t>
            </a:fld>
            <a:endParaRPr lang="en-US"/>
          </a:p>
        </p:txBody>
      </p:sp>
    </p:spTree>
    <p:extLst>
      <p:ext uri="{BB962C8B-B14F-4D97-AF65-F5344CB8AC3E}">
        <p14:creationId xmlns:p14="http://schemas.microsoft.com/office/powerpoint/2010/main" val="36967629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049" rtl="0" eaLnBrk="1" fontAlgn="auto" latinLnBrk="0" hangingPunct="1">
              <a:lnSpc>
                <a:spcPct val="100000"/>
              </a:lnSpc>
              <a:spcBef>
                <a:spcPts val="1000"/>
              </a:spcBef>
              <a:spcAft>
                <a:spcPts val="0"/>
              </a:spcAft>
              <a:buClrTx/>
              <a:buSzTx/>
              <a:buFont typeface="Arial" panose="020B0604020202020204" pitchFamily="34" charset="0"/>
              <a:buNone/>
              <a:tabLst/>
              <a:defRPr/>
            </a:pPr>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2/3/2020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227109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828D7B-2F82-4E8B-AB08-BDCA710BFF13}"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12347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049">
              <a:lnSpc>
                <a:spcPct val="100000"/>
              </a:lnSpc>
              <a:spcBef>
                <a:spcPts val="1000"/>
              </a:spcBef>
              <a:buFont typeface="Arial" panose="020B0604020202020204" pitchFamily="34" charset="0"/>
              <a:buNone/>
            </a:pPr>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2/3/2020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43416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9CDF2885-C677-6341-835A-E92F0BF51509}" type="slidenum">
              <a:rPr lang="en-US" smtClean="0"/>
              <a:t>21</a:t>
            </a:fld>
            <a:endParaRPr lang="en-US"/>
          </a:p>
        </p:txBody>
      </p:sp>
      <p:sp>
        <p:nvSpPr>
          <p:cNvPr id="3" name="Notes Placeholder 2">
            <a:extLst>
              <a:ext uri="{FF2B5EF4-FFF2-40B4-BE49-F238E27FC236}">
                <a16:creationId xmlns:a16="http://schemas.microsoft.com/office/drawing/2014/main" id="{17C56C44-A18F-4520-9556-91759B34E92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649945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920BE-33EE-4E29-B1F0-63D2335835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19286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25042A-7F1D-F947-8AC5-1DC5194A3EA7}"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82148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735D0F-15CB-5241-8DA7-9EC6F9751AD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261037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98F9C3-D859-47DA-A01B-B71096340230}"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71249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02645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solidFill>
                <a:schemeClr val="bg2"/>
              </a:solidFill>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24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24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C422A18-75DA-4265-9C69-E4E69C55F1C9}"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2/3/2020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41911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980F55-CE2B-4E44-B628-FCCF0390BB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12470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980F55-CE2B-4E44-B628-FCCF0390BB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8868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EF4E8F-1818-4F98-BAAC-750DA1EFC1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34358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27D9BA-86A1-451D-9C76-97EDCED4A2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7404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27D9BA-86A1-451D-9C76-97EDCED4A2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4547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27D9BA-86A1-451D-9C76-97EDCED4A2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18958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02D6C-3BD7-4FB0-974C-93A758E24AAF}" type="slidenum">
              <a:rPr lang="en-US" smtClean="0"/>
              <a:t>33</a:t>
            </a:fld>
            <a:endParaRPr lang="en-US"/>
          </a:p>
        </p:txBody>
      </p:sp>
    </p:spTree>
    <p:extLst>
      <p:ext uri="{BB962C8B-B14F-4D97-AF65-F5344CB8AC3E}">
        <p14:creationId xmlns:p14="http://schemas.microsoft.com/office/powerpoint/2010/main" val="24626108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02D6C-3BD7-4FB0-974C-93A758E24AAF}" type="slidenum">
              <a:rPr lang="en-US" smtClean="0"/>
              <a:t>34</a:t>
            </a:fld>
            <a:endParaRPr lang="en-US"/>
          </a:p>
        </p:txBody>
      </p:sp>
    </p:spTree>
    <p:extLst>
      <p:ext uri="{BB962C8B-B14F-4D97-AF65-F5344CB8AC3E}">
        <p14:creationId xmlns:p14="http://schemas.microsoft.com/office/powerpoint/2010/main" val="36983898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02D6C-3BD7-4FB0-974C-93A758E24AAF}" type="slidenum">
              <a:rPr lang="en-US" smtClean="0"/>
              <a:t>35</a:t>
            </a:fld>
            <a:endParaRPr lang="en-US"/>
          </a:p>
        </p:txBody>
      </p:sp>
    </p:spTree>
    <p:extLst>
      <p:ext uri="{BB962C8B-B14F-4D97-AF65-F5344CB8AC3E}">
        <p14:creationId xmlns:p14="http://schemas.microsoft.com/office/powerpoint/2010/main" val="10206511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116531-1913-48F4-8397-EEA529364279}"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6123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62463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67669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547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61230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2/3/2020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6833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1086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93807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76983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11120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02D6C-3BD7-4FB0-974C-93A758E24AAF}" type="slidenum">
              <a:rPr lang="en-US" smtClean="0"/>
              <a:t>48</a:t>
            </a:fld>
            <a:endParaRPr lang="en-US"/>
          </a:p>
        </p:txBody>
      </p:sp>
    </p:spTree>
    <p:extLst>
      <p:ext uri="{BB962C8B-B14F-4D97-AF65-F5344CB8AC3E}">
        <p14:creationId xmlns:p14="http://schemas.microsoft.com/office/powerpoint/2010/main" val="29435111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14086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06028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02D6C-3BD7-4FB0-974C-93A758E24AAF}" type="slidenum">
              <a:rPr lang="en-US" smtClean="0"/>
              <a:t>51</a:t>
            </a:fld>
            <a:endParaRPr lang="en-US"/>
          </a:p>
        </p:txBody>
      </p:sp>
    </p:spTree>
    <p:extLst>
      <p:ext uri="{BB962C8B-B14F-4D97-AF65-F5344CB8AC3E}">
        <p14:creationId xmlns:p14="http://schemas.microsoft.com/office/powerpoint/2010/main" val="27045831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8B86E9-9D56-49E1-AE9B-29D1D0D69419}" type="slidenum">
              <a:rPr lang="en-US" smtClean="0"/>
              <a:t>52</a:t>
            </a:fld>
            <a:endParaRPr lang="en-US"/>
          </a:p>
        </p:txBody>
      </p:sp>
    </p:spTree>
    <p:extLst>
      <p:ext uri="{BB962C8B-B14F-4D97-AF65-F5344CB8AC3E}">
        <p14:creationId xmlns:p14="http://schemas.microsoft.com/office/powerpoint/2010/main" val="2342679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D00BE-E982-480C-A073-CE614B204A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50387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53696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02D6C-3BD7-4FB0-974C-93A758E24AAF}" type="slidenum">
              <a:rPr lang="en-US" smtClean="0"/>
              <a:t>58</a:t>
            </a:fld>
            <a:endParaRPr lang="en-US"/>
          </a:p>
        </p:txBody>
      </p:sp>
    </p:spTree>
    <p:extLst>
      <p:ext uri="{BB962C8B-B14F-4D97-AF65-F5344CB8AC3E}">
        <p14:creationId xmlns:p14="http://schemas.microsoft.com/office/powerpoint/2010/main" val="14359889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4302D6C-3BD7-4FB0-974C-93A758E24AAF}" type="slidenum">
              <a:rPr lang="en-US" smtClean="0"/>
              <a:t>59</a:t>
            </a:fld>
            <a:endParaRPr lang="en-US"/>
          </a:p>
        </p:txBody>
      </p:sp>
    </p:spTree>
    <p:extLst>
      <p:ext uri="{BB962C8B-B14F-4D97-AF65-F5344CB8AC3E}">
        <p14:creationId xmlns:p14="http://schemas.microsoft.com/office/powerpoint/2010/main" val="4251029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18506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4302D6C-3BD7-4FB0-974C-93A758E24AAF}" type="slidenum">
              <a:rPr lang="en-US" smtClean="0"/>
              <a:t>62</a:t>
            </a:fld>
            <a:endParaRPr lang="en-US"/>
          </a:p>
        </p:txBody>
      </p:sp>
    </p:spTree>
    <p:extLst>
      <p:ext uri="{BB962C8B-B14F-4D97-AF65-F5344CB8AC3E}">
        <p14:creationId xmlns:p14="http://schemas.microsoft.com/office/powerpoint/2010/main" val="36396810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13071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00356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24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a:xfrm>
            <a:off x="1" y="8831581"/>
            <a:ext cx="6052311" cy="361896"/>
          </a:xfrm>
          <a:prstGeom prst="rect">
            <a:avLst/>
          </a:prstGeom>
        </p:spPr>
        <p:txBody>
          <a:bodyPr lIns="91425" tIns="45712" rIns="91425" bIns="45712"/>
          <a:lstStyle/>
          <a:p>
            <a:pPr marL="0" marR="0" lvl="0" indent="0" algn="l" defTabSz="93104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104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248" rtl="0" eaLnBrk="1" fontAlgn="auto" latinLnBrk="0" hangingPunct="1">
              <a:lnSpc>
                <a:spcPct val="100000"/>
              </a:lnSpc>
              <a:spcBef>
                <a:spcPts val="0"/>
              </a:spcBef>
              <a:spcAft>
                <a:spcPts val="0"/>
              </a:spcAft>
              <a:buClrTx/>
              <a:buSzTx/>
              <a:buFontTx/>
              <a:buNone/>
              <a:tabLst/>
              <a:defRPr/>
            </a:pPr>
            <a:fld id="{C79BAED7-DAEE-4D8E-9E13-02B552A7FA7D}" type="datetime1">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14248" rtl="0" eaLnBrk="1" fontAlgn="auto" latinLnBrk="0" hangingPunct="1">
                <a:lnSpc>
                  <a:spcPct val="100000"/>
                </a:lnSpc>
                <a:spcBef>
                  <a:spcPts val="0"/>
                </a:spcBef>
                <a:spcAft>
                  <a:spcPts val="0"/>
                </a:spcAft>
                <a:buClrTx/>
                <a:buSzTx/>
                <a:buFontTx/>
                <a:buNone/>
                <a:tabLst/>
                <a:defRPr/>
              </a:pPr>
              <a:t>2/3/2020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24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14248" rtl="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2618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828D7B-2F82-4E8B-AB08-BDCA710BFF13}" type="slidenum">
              <a:rPr lang="en-US" smtClean="0"/>
              <a:t>69</a:t>
            </a:fld>
            <a:endParaRPr lang="en-US"/>
          </a:p>
        </p:txBody>
      </p:sp>
    </p:spTree>
    <p:extLst>
      <p:ext uri="{BB962C8B-B14F-4D97-AF65-F5344CB8AC3E}">
        <p14:creationId xmlns:p14="http://schemas.microsoft.com/office/powerpoint/2010/main" val="15402075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828D7B-2F82-4E8B-AB08-BDCA710BFF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930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4056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7B7AE6-B881-4C3E-866E-29B0F2F384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77702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AEFD55-7B77-402E-B857-1FE834A257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91433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 lvl="0" indent="0" defTabSz="914400">
              <a:spcBef>
                <a:spcPts val="0"/>
              </a:spcBef>
              <a:spcAft>
                <a:spcPts val="300"/>
              </a:spcAft>
              <a:buSzTx/>
              <a:buFont typeface="Arial" panose="020B0604020202020204" pitchFamily="34" charset="0"/>
              <a:buNone/>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91381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02D6C-3BD7-4FB0-974C-93A758E24AAF}" type="slidenum">
              <a:rPr lang="en-US" smtClean="0"/>
              <a:t>74</a:t>
            </a:fld>
            <a:endParaRPr lang="en-US"/>
          </a:p>
        </p:txBody>
      </p:sp>
    </p:spTree>
    <p:extLst>
      <p:ext uri="{BB962C8B-B14F-4D97-AF65-F5344CB8AC3E}">
        <p14:creationId xmlns:p14="http://schemas.microsoft.com/office/powerpoint/2010/main" val="22752111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31877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23781D-01B7-4438-A979-A25524D4D3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78217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34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80568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02D6C-3BD7-4FB0-974C-93A758E24AAF}" type="slidenum">
              <a:rPr lang="en-US" smtClean="0"/>
              <a:t>79</a:t>
            </a:fld>
            <a:endParaRPr lang="en-US"/>
          </a:p>
        </p:txBody>
      </p:sp>
    </p:spTree>
    <p:extLst>
      <p:ext uri="{BB962C8B-B14F-4D97-AF65-F5344CB8AC3E}">
        <p14:creationId xmlns:p14="http://schemas.microsoft.com/office/powerpoint/2010/main" val="21769384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4302D6C-3BD7-4FB0-974C-93A758E24AAF}" type="slidenum">
              <a:rPr lang="en-US" smtClean="0"/>
              <a:t>80</a:t>
            </a:fld>
            <a:endParaRPr lang="en-US"/>
          </a:p>
        </p:txBody>
      </p:sp>
    </p:spTree>
    <p:extLst>
      <p:ext uri="{BB962C8B-B14F-4D97-AF65-F5344CB8AC3E}">
        <p14:creationId xmlns:p14="http://schemas.microsoft.com/office/powerpoint/2010/main" val="494090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6462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2/3/2020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76996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07FD452C-3976-4C22-91EC-4C063165F04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092234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2/3/2020 12:11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7689241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872C82-BA38-4431-80D5-ADB6588417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847E5645-8700-4A50-8ABF-5FF2EC3E2D78}"/>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677934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02D6C-3BD7-4FB0-974C-93A758E24AAF}" type="slidenum">
              <a:rPr lang="en-US" smtClean="0"/>
              <a:t>87</a:t>
            </a:fld>
            <a:endParaRPr lang="en-US"/>
          </a:p>
        </p:txBody>
      </p:sp>
    </p:spTree>
    <p:extLst>
      <p:ext uri="{BB962C8B-B14F-4D97-AF65-F5344CB8AC3E}">
        <p14:creationId xmlns:p14="http://schemas.microsoft.com/office/powerpoint/2010/main" val="363426126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302D6C-3BD7-4FB0-974C-93A758E24AAF}" type="slidenum">
              <a:rPr lang="en-US" smtClean="0"/>
              <a:t>89</a:t>
            </a:fld>
            <a:endParaRPr lang="en-US"/>
          </a:p>
        </p:txBody>
      </p:sp>
    </p:spTree>
    <p:extLst>
      <p:ext uri="{BB962C8B-B14F-4D97-AF65-F5344CB8AC3E}">
        <p14:creationId xmlns:p14="http://schemas.microsoft.com/office/powerpoint/2010/main" val="342575475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02D6C-3BD7-4FB0-974C-93A758E24AAF}" type="slidenum">
              <a:rPr lang="en-US" smtClean="0"/>
              <a:t>93</a:t>
            </a:fld>
            <a:endParaRPr lang="en-US"/>
          </a:p>
        </p:txBody>
      </p:sp>
    </p:spTree>
    <p:extLst>
      <p:ext uri="{BB962C8B-B14F-4D97-AF65-F5344CB8AC3E}">
        <p14:creationId xmlns:p14="http://schemas.microsoft.com/office/powerpoint/2010/main" val="211416436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02D6C-3BD7-4FB0-974C-93A758E24AAF}" type="slidenum">
              <a:rPr lang="en-US" smtClean="0"/>
              <a:t>95</a:t>
            </a:fld>
            <a:endParaRPr lang="en-US"/>
          </a:p>
        </p:txBody>
      </p:sp>
    </p:spTree>
    <p:extLst>
      <p:ext uri="{BB962C8B-B14F-4D97-AF65-F5344CB8AC3E}">
        <p14:creationId xmlns:p14="http://schemas.microsoft.com/office/powerpoint/2010/main" val="383404681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82079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02D6C-3BD7-4FB0-974C-93A758E24AAF}" type="slidenum">
              <a:rPr lang="en-US" smtClean="0"/>
              <a:t>98</a:t>
            </a:fld>
            <a:endParaRPr lang="en-US"/>
          </a:p>
        </p:txBody>
      </p:sp>
    </p:spTree>
    <p:extLst>
      <p:ext uri="{BB962C8B-B14F-4D97-AF65-F5344CB8AC3E}">
        <p14:creationId xmlns:p14="http://schemas.microsoft.com/office/powerpoint/2010/main" val="275480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828D7B-2F82-4E8B-AB08-BDCA710BFF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47539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173479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62289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02D6C-3BD7-4FB0-974C-93A758E24AAF}" type="slidenum">
              <a:rPr lang="en-US" smtClean="0"/>
              <a:t>102</a:t>
            </a:fld>
            <a:endParaRPr lang="en-US"/>
          </a:p>
        </p:txBody>
      </p:sp>
    </p:spTree>
    <p:extLst>
      <p:ext uri="{BB962C8B-B14F-4D97-AF65-F5344CB8AC3E}">
        <p14:creationId xmlns:p14="http://schemas.microsoft.com/office/powerpoint/2010/main" val="97512557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116059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489444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02D6C-3BD7-4FB0-974C-93A758E24AAF}" type="slidenum">
              <a:rPr lang="en-US" smtClean="0"/>
              <a:t>107</a:t>
            </a:fld>
            <a:endParaRPr lang="en-US"/>
          </a:p>
        </p:txBody>
      </p:sp>
    </p:spTree>
    <p:extLst>
      <p:ext uri="{BB962C8B-B14F-4D97-AF65-F5344CB8AC3E}">
        <p14:creationId xmlns:p14="http://schemas.microsoft.com/office/powerpoint/2010/main" val="271516587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2/3/2020 12:11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486443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02D6C-3BD7-4FB0-974C-93A758E24AAF}" type="slidenum">
              <a:rPr lang="en-US" smtClean="0"/>
              <a:t>109</a:t>
            </a:fld>
            <a:endParaRPr lang="en-US"/>
          </a:p>
        </p:txBody>
      </p:sp>
    </p:spTree>
    <p:extLst>
      <p:ext uri="{BB962C8B-B14F-4D97-AF65-F5344CB8AC3E}">
        <p14:creationId xmlns:p14="http://schemas.microsoft.com/office/powerpoint/2010/main" val="101339361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02D6C-3BD7-4FB0-974C-93A758E24AAF}" type="slidenum">
              <a:rPr lang="en-US" smtClean="0"/>
              <a:t>110</a:t>
            </a:fld>
            <a:endParaRPr lang="en-US"/>
          </a:p>
        </p:txBody>
      </p:sp>
    </p:spTree>
    <p:extLst>
      <p:ext uri="{BB962C8B-B14F-4D97-AF65-F5344CB8AC3E}">
        <p14:creationId xmlns:p14="http://schemas.microsoft.com/office/powerpoint/2010/main" val="319869137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02D6C-3BD7-4FB0-974C-93A758E24AAF}" type="slidenum">
              <a:rPr lang="en-US" smtClean="0"/>
              <a:t>111</a:t>
            </a:fld>
            <a:endParaRPr lang="en-US"/>
          </a:p>
        </p:txBody>
      </p:sp>
    </p:spTree>
    <p:extLst>
      <p:ext uri="{BB962C8B-B14F-4D97-AF65-F5344CB8AC3E}">
        <p14:creationId xmlns:p14="http://schemas.microsoft.com/office/powerpoint/2010/main" val="4846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02D6C-3BD7-4FB0-974C-93A758E24AAF}" type="slidenum">
              <a:rPr lang="en-US" smtClean="0"/>
              <a:t>9</a:t>
            </a:fld>
            <a:endParaRPr lang="en-US"/>
          </a:p>
        </p:txBody>
      </p:sp>
    </p:spTree>
    <p:extLst>
      <p:ext uri="{BB962C8B-B14F-4D97-AF65-F5344CB8AC3E}">
        <p14:creationId xmlns:p14="http://schemas.microsoft.com/office/powerpoint/2010/main" val="14755170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02D6C-3BD7-4FB0-974C-93A758E24AAF}" type="slidenum">
              <a:rPr lang="en-US" smtClean="0"/>
              <a:t>112</a:t>
            </a:fld>
            <a:endParaRPr lang="en-US"/>
          </a:p>
        </p:txBody>
      </p:sp>
    </p:spTree>
    <p:extLst>
      <p:ext uri="{BB962C8B-B14F-4D97-AF65-F5344CB8AC3E}">
        <p14:creationId xmlns:p14="http://schemas.microsoft.com/office/powerpoint/2010/main" val="344126536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2/3/2020 12:11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183411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02D6C-3BD7-4FB0-974C-93A758E24AAF}" type="slidenum">
              <a:rPr lang="en-US" smtClean="0"/>
              <a:t>114</a:t>
            </a:fld>
            <a:endParaRPr lang="en-US"/>
          </a:p>
        </p:txBody>
      </p:sp>
    </p:spTree>
    <p:extLst>
      <p:ext uri="{BB962C8B-B14F-4D97-AF65-F5344CB8AC3E}">
        <p14:creationId xmlns:p14="http://schemas.microsoft.com/office/powerpoint/2010/main" val="94119561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005074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083950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2/3/2020 12:11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299337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740481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828D7B-2F82-4E8B-AB08-BDCA710BFF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989032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164524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2/3/2020 12:11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121</a:t>
            </a:fld>
            <a:endParaRPr lang="en-US"/>
          </a:p>
        </p:txBody>
      </p:sp>
    </p:spTree>
    <p:extLst>
      <p:ext uri="{BB962C8B-B14F-4D97-AF65-F5344CB8AC3E}">
        <p14:creationId xmlns:p14="http://schemas.microsoft.com/office/powerpoint/2010/main" val="14348099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oleObject" Target="../embeddings/oleObject1.bin"/></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06753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30"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31373112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4" name="Content Placeholder 3"/>
          <p:cNvSpPr>
            <a:spLocks noGrp="1"/>
          </p:cNvSpPr>
          <p:nvPr>
            <p:ph sz="quarter" idx="10" hasCustomPrompt="1"/>
          </p:nvPr>
        </p:nvSpPr>
        <p:spPr>
          <a:xfrm>
            <a:off x="337063" y="1189178"/>
            <a:ext cx="11655078" cy="851323"/>
          </a:xfrm>
        </p:spPr>
        <p:txBody>
          <a:bodyPr/>
          <a:lstStyle>
            <a:lvl1pPr>
              <a:defRPr/>
            </a:lvl1pPr>
            <a:lvl2pPr>
              <a:defRPr/>
            </a:lvl2pPr>
            <a:lvl3pPr>
              <a:defRPr/>
            </a:lvl3pPr>
            <a:lvl4pPr>
              <a:defRPr sz="980" b="0"/>
            </a:lvl4pPr>
            <a:lvl5pPr>
              <a:defRPr sz="980" b="0"/>
            </a:lvl5pPr>
          </a:lstStyle>
          <a:p>
            <a:pPr lvl="0"/>
            <a:r>
              <a:rPr lang="en-US"/>
              <a:t>Subheading text style</a:t>
            </a:r>
          </a:p>
          <a:p>
            <a:pPr lvl="1"/>
            <a:r>
              <a:rPr lang="en-US"/>
              <a:t>Paragraph title text style</a:t>
            </a:r>
          </a:p>
          <a:p>
            <a:pPr lvl="2"/>
            <a:r>
              <a:rPr lang="en-US"/>
              <a:t>Body text style</a:t>
            </a:r>
          </a:p>
        </p:txBody>
      </p:sp>
    </p:spTree>
    <p:extLst>
      <p:ext uri="{BB962C8B-B14F-4D97-AF65-F5344CB8AC3E}">
        <p14:creationId xmlns:p14="http://schemas.microsoft.com/office/powerpoint/2010/main" val="428601899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690917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3674134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295692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EB2E7-37D9-4B52-A6C5-3C7FCBF94DF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CC5060B-C15D-4277-9F53-BC25D7DD52C3}"/>
              </a:ext>
            </a:extLst>
          </p:cNvPr>
          <p:cNvSpPr>
            <a:spLocks noGrp="1"/>
          </p:cNvSpPr>
          <p:nvPr>
            <p:ph type="dt" sz="half" idx="10"/>
          </p:nvPr>
        </p:nvSpPr>
        <p:spPr/>
        <p:txBody>
          <a:bodyPr/>
          <a:lstStyle/>
          <a:p>
            <a:fld id="{51590DE4-0580-4AA9-85AB-8B30164C050A}" type="datetimeFigureOut">
              <a:rPr lang="en-US" smtClean="0"/>
              <a:t>2/3/2020</a:t>
            </a:fld>
            <a:endParaRPr lang="en-US"/>
          </a:p>
        </p:txBody>
      </p:sp>
      <p:sp>
        <p:nvSpPr>
          <p:cNvPr id="4" name="Footer Placeholder 3">
            <a:extLst>
              <a:ext uri="{FF2B5EF4-FFF2-40B4-BE49-F238E27FC236}">
                <a16:creationId xmlns:a16="http://schemas.microsoft.com/office/drawing/2014/main" id="{33F93B8F-D195-46DA-B191-E6163BB874B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C7583A-B268-429A-9881-A4CB9C917499}"/>
              </a:ext>
            </a:extLst>
          </p:cNvPr>
          <p:cNvSpPr>
            <a:spLocks noGrp="1"/>
          </p:cNvSpPr>
          <p:nvPr>
            <p:ph type="sldNum" sz="quarter" idx="12"/>
          </p:nvPr>
        </p:nvSpPr>
        <p:spPr/>
        <p:txBody>
          <a:bodyPr/>
          <a:lstStyle/>
          <a:p>
            <a:fld id="{3218787D-55FB-4CF9-B749-5B3975DD181C}" type="slidenum">
              <a:rPr lang="en-US" smtClean="0"/>
              <a:t>‹#›</a:t>
            </a:fld>
            <a:endParaRPr lang="en-US"/>
          </a:p>
        </p:txBody>
      </p:sp>
    </p:spTree>
    <p:extLst>
      <p:ext uri="{BB962C8B-B14F-4D97-AF65-F5344CB8AC3E}">
        <p14:creationId xmlns:p14="http://schemas.microsoft.com/office/powerpoint/2010/main" val="1732809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ection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Section title </a:t>
            </a:r>
          </a:p>
        </p:txBody>
      </p:sp>
      <p:grpSp>
        <p:nvGrpSpPr>
          <p:cNvPr id="8" name="Group 7">
            <a:extLst>
              <a:ext uri="{FF2B5EF4-FFF2-40B4-BE49-F238E27FC236}">
                <a16:creationId xmlns:a16="http://schemas.microsoft.com/office/drawing/2014/main" id="{0C904686-1582-4110-8932-0DA530CDB97B}"/>
              </a:ext>
            </a:extLst>
          </p:cNvPr>
          <p:cNvGrpSpPr/>
          <p:nvPr userDrawn="1"/>
        </p:nvGrpSpPr>
        <p:grpSpPr>
          <a:xfrm>
            <a:off x="7608892" y="1405230"/>
            <a:ext cx="3222616" cy="3703096"/>
            <a:chOff x="7578734" y="1512789"/>
            <a:chExt cx="3222616" cy="3703096"/>
          </a:xfrm>
        </p:grpSpPr>
        <p:grpSp>
          <p:nvGrpSpPr>
            <p:cNvPr id="10" name="Group 9">
              <a:extLst>
                <a:ext uri="{FF2B5EF4-FFF2-40B4-BE49-F238E27FC236}">
                  <a16:creationId xmlns:a16="http://schemas.microsoft.com/office/drawing/2014/main" id="{9C865DBD-317F-442F-B394-977884445547}"/>
                </a:ext>
              </a:extLst>
            </p:cNvPr>
            <p:cNvGrpSpPr/>
            <p:nvPr/>
          </p:nvGrpSpPr>
          <p:grpSpPr>
            <a:xfrm>
              <a:off x="7578734" y="1512789"/>
              <a:ext cx="3222616" cy="3703096"/>
              <a:chOff x="7830194" y="1899080"/>
              <a:chExt cx="2518414" cy="2893903"/>
            </a:xfrm>
          </p:grpSpPr>
          <p:sp>
            <p:nvSpPr>
              <p:cNvPr id="12" name="Oval 11">
                <a:extLst>
                  <a:ext uri="{FF2B5EF4-FFF2-40B4-BE49-F238E27FC236}">
                    <a16:creationId xmlns:a16="http://schemas.microsoft.com/office/drawing/2014/main" id="{A76E8D15-F1DA-4A78-9BF9-47CAC847D0DF}"/>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13" name="Graphic 7">
                <a:extLst>
                  <a:ext uri="{FF2B5EF4-FFF2-40B4-BE49-F238E27FC236}">
                    <a16:creationId xmlns:a16="http://schemas.microsoft.com/office/drawing/2014/main" id="{B64B2ADD-47A5-4B19-9B54-50FCFF49A3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4" name="TextBox 8">
                <a:extLst>
                  <a:ext uri="{FF2B5EF4-FFF2-40B4-BE49-F238E27FC236}">
                    <a16:creationId xmlns:a16="http://schemas.microsoft.com/office/drawing/2014/main" id="{A0EB55C6-8F14-40AA-97C8-48121E93750F}"/>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gradFill>
                      <a:gsLst>
                        <a:gs pos="2917">
                          <a:schemeClr val="tx1">
                            <a:alpha val="20000"/>
                          </a:schemeClr>
                        </a:gs>
                        <a:gs pos="30000">
                          <a:schemeClr val="tx1">
                            <a:alpha val="20000"/>
                          </a:schemeClr>
                        </a:gs>
                      </a:gsLst>
                      <a:lin ang="5400000" scaled="0"/>
                    </a:gradFill>
                  </a:rPr>
                  <a:t>N</a:t>
                </a:r>
              </a:p>
            </p:txBody>
          </p:sp>
        </p:grpSp>
        <p:sp>
          <p:nvSpPr>
            <p:cNvPr id="11" name="key">
              <a:extLst>
                <a:ext uri="{FF2B5EF4-FFF2-40B4-BE49-F238E27FC236}">
                  <a16:creationId xmlns:a16="http://schemas.microsoft.com/office/drawing/2014/main" id="{55D14D35-FB4B-48D8-BA1B-5B586056D506}"/>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spTree>
    <p:extLst>
      <p:ext uri="{BB962C8B-B14F-4D97-AF65-F5344CB8AC3E}">
        <p14:creationId xmlns:p14="http://schemas.microsoft.com/office/powerpoint/2010/main" val="1892785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26425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77583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6752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69287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84722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120281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551955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69771"/>
          </a:xfrm>
        </p:spPr>
        <p:txBody>
          <a:bodyPr/>
          <a:lstStyle>
            <a:lvl1pPr marL="0" indent="0">
              <a:buNone/>
              <a:defRPr sz="3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Tree>
    <p:extLst>
      <p:ext uri="{BB962C8B-B14F-4D97-AF65-F5344CB8AC3E}">
        <p14:creationId xmlns:p14="http://schemas.microsoft.com/office/powerpoint/2010/main" val="222115022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3.xml"/><Relationship Id="rId1"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4.xml"/><Relationship Id="rId1" Type="http://schemas.openxmlformats.org/officeDocument/2006/relationships/slideLayout" Target="../slideLayouts/slideLayout13.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5.xml"/><Relationship Id="rId1" Type="http://schemas.openxmlformats.org/officeDocument/2006/relationships/slideLayout" Target="../slideLayouts/slideLayout14.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2"/>
          <a:stretch>
            <a:fillRect/>
          </a:stretch>
        </p:blipFill>
        <p:spPr>
          <a:xfrm rot="5400000">
            <a:off x="9288988" y="2942644"/>
            <a:ext cx="6858000" cy="972712"/>
          </a:xfrm>
          <a:prstGeom prst="rect">
            <a:avLst/>
          </a:prstGeom>
        </p:spPr>
      </p:pic>
    </p:spTree>
    <p:extLst>
      <p:ext uri="{BB962C8B-B14F-4D97-AF65-F5344CB8AC3E}">
        <p14:creationId xmlns:p14="http://schemas.microsoft.com/office/powerpoint/2010/main" val="773058599"/>
      </p:ext>
    </p:extLst>
  </p:cSld>
  <p:clrMap bg1="lt1" tx1="dk1" bg2="lt2" tx2="dk2" accent1="accent1" accent2="accent2" accent3="accent3" accent4="accent4" accent5="accent5" accent6="accent6" hlink="hlink" folHlink="folHlink"/>
  <p:sldLayoutIdLst>
    <p:sldLayoutId id="2147483663" r:id="rId1"/>
    <p:sldLayoutId id="2147484058" r:id="rId2"/>
    <p:sldLayoutId id="2147483668" r:id="rId3"/>
    <p:sldLayoutId id="2147483669" r:id="rId4"/>
    <p:sldLayoutId id="2147483670" r:id="rId5"/>
    <p:sldLayoutId id="2147483671" r:id="rId6"/>
    <p:sldLayoutId id="2147483672" r:id="rId7"/>
    <p:sldLayoutId id="2147483679" r:id="rId8"/>
    <p:sldLayoutId id="2147483681" r:id="rId9"/>
    <p:sldLayoutId id="2147483856" r:id="rId10"/>
  </p:sldLayoutIdLst>
  <p:transition>
    <p:fade/>
  </p:transition>
  <p:hf sldNum="0" hdr="0" ftr="0" dt="0"/>
  <p:txStyles>
    <p:title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Title text style</a:t>
            </a:r>
          </a:p>
        </p:txBody>
      </p:sp>
      <p:sp>
        <p:nvSpPr>
          <p:cNvPr id="4" name="Text Placeholder 3"/>
          <p:cNvSpPr>
            <a:spLocks noGrp="1"/>
          </p:cNvSpPr>
          <p:nvPr>
            <p:ph type="body" idx="1"/>
          </p:nvPr>
        </p:nvSpPr>
        <p:spPr>
          <a:xfrm>
            <a:off x="269240" y="1189177"/>
            <a:ext cx="11653521" cy="1237253"/>
          </a:xfrm>
          <a:prstGeom prst="rect">
            <a:avLst/>
          </a:prstGeom>
        </p:spPr>
        <p:txBody>
          <a:bodyPr vert="horz" wrap="square" lIns="146304" tIns="91440" rIns="146304" bIns="91440" rtlCol="0">
            <a:spAutoFit/>
          </a:bodyPr>
          <a:lstStyle/>
          <a:p>
            <a:pPr lvl="0"/>
            <a:r>
              <a:rPr lang="en-US"/>
              <a:t>Subheading text style</a:t>
            </a:r>
          </a:p>
          <a:p>
            <a:pPr lvl="1"/>
            <a:r>
              <a:rPr lang="en-US"/>
              <a:t>Paragraph title text style</a:t>
            </a:r>
          </a:p>
          <a:p>
            <a:pPr marL="840191" marR="0" lvl="2" indent="-280064" algn="l" defTabSz="914180" rtl="0" eaLnBrk="1" fontAlgn="auto" latinLnBrk="0" hangingPunct="1">
              <a:lnSpc>
                <a:spcPct val="90000"/>
              </a:lnSpc>
              <a:spcBef>
                <a:spcPct val="20000"/>
              </a:spcBef>
              <a:spcAft>
                <a:spcPts val="0"/>
              </a:spcAft>
              <a:buClrTx/>
              <a:buSzPct val="90000"/>
              <a:tabLst/>
              <a:defRPr/>
            </a:pPr>
            <a:r>
              <a:rPr lang="en-US"/>
              <a:t>Body text style</a:t>
            </a:r>
          </a:p>
          <a:p>
            <a:pPr lvl="2"/>
            <a:endParaRPr lang="en-US"/>
          </a:p>
          <a:p>
            <a:pPr lvl="2"/>
            <a:endParaRPr lang="en-US"/>
          </a:p>
        </p:txBody>
      </p:sp>
    </p:spTree>
    <p:extLst>
      <p:ext uri="{BB962C8B-B14F-4D97-AF65-F5344CB8AC3E}">
        <p14:creationId xmlns:p14="http://schemas.microsoft.com/office/powerpoint/2010/main" val="1540977984"/>
      </p:ext>
    </p:extLst>
  </p:cSld>
  <p:clrMap bg1="lt1" tx1="dk1" bg2="lt2" tx2="dk2" accent1="accent1" accent2="accent2" accent3="accent3" accent4="accent4" accent5="accent5" accent6="accent6" hlink="hlink" folHlink="folHlink"/>
  <p:sldLayoutIdLst>
    <p:sldLayoutId id="2147483836" r:id="rId1"/>
  </p:sldLayoutIdLst>
  <p:transition>
    <p:fade/>
  </p:transition>
  <p:txStyles>
    <p:titleStyle>
      <a:lvl1pPr algn="l" defTabSz="914180" rtl="0" eaLnBrk="1" latinLnBrk="0" hangingPunct="1">
        <a:lnSpc>
          <a:spcPct val="90000"/>
        </a:lnSpc>
        <a:spcBef>
          <a:spcPct val="0"/>
        </a:spcBef>
        <a:buNone/>
        <a:defRPr lang="en-US" sz="2940" b="0" kern="1200" cap="none" spc="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p:titleStyle>
    <p:bodyStyle>
      <a:lvl1pPr marL="0" marR="0" indent="0" algn="l" defTabSz="914180" rtl="0" eaLnBrk="1" fontAlgn="auto" latinLnBrk="0" hangingPunct="1">
        <a:lnSpc>
          <a:spcPct val="100000"/>
        </a:lnSpc>
        <a:spcBef>
          <a:spcPts val="0"/>
        </a:spcBef>
        <a:spcAft>
          <a:spcPts val="588"/>
        </a:spcAft>
        <a:buClrTx/>
        <a:buSzPct val="90000"/>
        <a:buFont typeface="Arial" panose="020B0604020202020204" pitchFamily="34" charset="0"/>
        <a:buNone/>
        <a:tabLst/>
        <a:defRPr sz="1372"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72574" marR="0" indent="-236498" algn="l" defTabSz="914180" rtl="0" eaLnBrk="1" fontAlgn="auto" latinLnBrk="0" hangingPunct="1">
        <a:lnSpc>
          <a:spcPct val="100000"/>
        </a:lnSpc>
        <a:spcBef>
          <a:spcPts val="0"/>
        </a:spcBef>
        <a:spcAft>
          <a:spcPts val="588"/>
        </a:spcAft>
        <a:buClrTx/>
        <a:buSzPct val="90000"/>
        <a:buFont typeface="Arial" pitchFamily="34" charset="0"/>
        <a:buChar char="•"/>
        <a:tabLst/>
        <a:defRPr sz="980" b="0" kern="1200" spc="0" baseline="0">
          <a:gradFill>
            <a:gsLst>
              <a:gs pos="1250">
                <a:schemeClr val="tx1"/>
              </a:gs>
              <a:gs pos="100000">
                <a:schemeClr val="tx1"/>
              </a:gs>
            </a:gsLst>
            <a:lin ang="5400000" scaled="0"/>
          </a:gradFill>
          <a:latin typeface="Segoe UI Semibold"/>
          <a:ea typeface="+mn-ea"/>
          <a:cs typeface="Segoe UI Semibold"/>
        </a:defRPr>
      </a:lvl2pPr>
      <a:lvl3pPr marL="840191" marR="0" indent="-280064" algn="l" defTabSz="914180" rtl="0" eaLnBrk="1" fontAlgn="auto" latinLnBrk="0" hangingPunct="1">
        <a:lnSpc>
          <a:spcPct val="100000"/>
        </a:lnSpc>
        <a:spcBef>
          <a:spcPts val="0"/>
        </a:spcBef>
        <a:spcAft>
          <a:spcPts val="588"/>
        </a:spcAft>
        <a:buClrTx/>
        <a:buSzPct val="90000"/>
        <a:buFont typeface="Arial" panose="020B0604020202020204" pitchFamily="34" charset="0"/>
        <a:buChar char="•"/>
        <a:tabLst/>
        <a:defRPr sz="980" b="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372" kern="1200" spc="0" baseline="0">
          <a:solidFill>
            <a:schemeClr val="tx1">
              <a:lumMod val="75000"/>
            </a:schemeClr>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372" kern="1200" spc="0" baseline="0">
          <a:solidFill>
            <a:schemeClr val="tx1">
              <a:lumMod val="75000"/>
            </a:schemeClr>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stretch>
            <a:fillRect/>
          </a:stretch>
        </p:blipFill>
        <p:spPr>
          <a:xfrm rot="5400000">
            <a:off x="9288988" y="2942644"/>
            <a:ext cx="6858000" cy="972712"/>
          </a:xfrm>
          <a:prstGeom prst="rect">
            <a:avLst/>
          </a:prstGeom>
        </p:spPr>
      </p:pic>
    </p:spTree>
    <p:extLst>
      <p:ext uri="{BB962C8B-B14F-4D97-AF65-F5344CB8AC3E}">
        <p14:creationId xmlns:p14="http://schemas.microsoft.com/office/powerpoint/2010/main" val="2303437622"/>
      </p:ext>
    </p:extLst>
  </p:cSld>
  <p:clrMap bg1="lt1" tx1="dk1" bg2="lt2" tx2="dk2" accent1="accent1" accent2="accent2" accent3="accent3" accent4="accent4" accent5="accent5" accent6="accent6" hlink="hlink" folHlink="folHlink"/>
  <p:sldLayoutIdLst>
    <p:sldLayoutId id="2147484038" r:id="rId1"/>
  </p:sldLayoutIdLst>
  <p:transition>
    <p:fade/>
  </p:transition>
  <p:hf sldNum="0" hdr="0" ftr="0" dt="0"/>
  <p:txStyles>
    <p:title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1355392567"/>
      </p:ext>
    </p:extLst>
  </p:cSld>
  <p:clrMap bg1="lt1" tx1="dk1" bg2="lt2" tx2="dk2" accent1="accent1" accent2="accent2" accent3="accent3" accent4="accent4" accent5="accent5" accent6="accent6" hlink="hlink" folHlink="folHlink"/>
  <p:sldLayoutIdLst>
    <p:sldLayoutId id="2147484089" r:id="rId1"/>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stretch>
            <a:fillRect/>
          </a:stretch>
        </p:blipFill>
        <p:spPr>
          <a:xfrm rot="5400000">
            <a:off x="9288989" y="2942644"/>
            <a:ext cx="6858000" cy="972712"/>
          </a:xfrm>
          <a:prstGeom prst="rect">
            <a:avLst/>
          </a:prstGeom>
        </p:spPr>
      </p:pic>
    </p:spTree>
    <p:extLst>
      <p:ext uri="{BB962C8B-B14F-4D97-AF65-F5344CB8AC3E}">
        <p14:creationId xmlns:p14="http://schemas.microsoft.com/office/powerpoint/2010/main" val="4259738773"/>
      </p:ext>
    </p:extLst>
  </p:cSld>
  <p:clrMap bg1="lt1" tx1="dk1" bg2="lt2" tx2="dk2" accent1="accent1" accent2="accent2" accent3="accent3" accent4="accent4" accent5="accent5" accent6="accent6" hlink="hlink" folHlink="folHlink"/>
  <p:sldLayoutIdLst>
    <p:sldLayoutId id="2147484113" r:id="rId1"/>
  </p:sldLayoutIdLst>
  <p:transition>
    <p:fade/>
  </p:transition>
  <p:hf sldNum="0" hdr="0" ftr="0" dt="0"/>
  <p:txStyles>
    <p:titleStyle>
      <a:lvl1pPr algn="l" defTabSz="932540"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0" marR="0" indent="-228550" algn="l" defTabSz="93254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01" marR="0" indent="-228550" algn="l" defTabSz="93254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82" marR="0" indent="-199981" algn="l" defTabSz="93254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81" marR="0" indent="-180935" algn="l" defTabSz="93254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17" marR="0" indent="-168238" algn="l" defTabSz="93254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483" indent="-233136" algn="l" defTabSz="93254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754" indent="-233136" algn="l" defTabSz="93254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023" indent="-233136" algn="l" defTabSz="93254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295" indent="-233136" algn="l" defTabSz="93254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40" rtl="0" eaLnBrk="1" latinLnBrk="0" hangingPunct="1">
        <a:defRPr sz="1800" kern="1200">
          <a:solidFill>
            <a:schemeClr val="tx1"/>
          </a:solidFill>
          <a:latin typeface="+mn-lt"/>
          <a:ea typeface="+mn-ea"/>
          <a:cs typeface="+mn-cs"/>
        </a:defRPr>
      </a:lvl1pPr>
      <a:lvl2pPr marL="466270" algn="l" defTabSz="932540" rtl="0" eaLnBrk="1" latinLnBrk="0" hangingPunct="1">
        <a:defRPr sz="1800" kern="1200">
          <a:solidFill>
            <a:schemeClr val="tx1"/>
          </a:solidFill>
          <a:latin typeface="+mn-lt"/>
          <a:ea typeface="+mn-ea"/>
          <a:cs typeface="+mn-cs"/>
        </a:defRPr>
      </a:lvl2pPr>
      <a:lvl3pPr marL="932540" algn="l" defTabSz="932540" rtl="0" eaLnBrk="1" latinLnBrk="0" hangingPunct="1">
        <a:defRPr sz="1800" kern="1200">
          <a:solidFill>
            <a:schemeClr val="tx1"/>
          </a:solidFill>
          <a:latin typeface="+mn-lt"/>
          <a:ea typeface="+mn-ea"/>
          <a:cs typeface="+mn-cs"/>
        </a:defRPr>
      </a:lvl3pPr>
      <a:lvl4pPr marL="1398810" algn="l" defTabSz="932540" rtl="0" eaLnBrk="1" latinLnBrk="0" hangingPunct="1">
        <a:defRPr sz="1800" kern="1200">
          <a:solidFill>
            <a:schemeClr val="tx1"/>
          </a:solidFill>
          <a:latin typeface="+mn-lt"/>
          <a:ea typeface="+mn-ea"/>
          <a:cs typeface="+mn-cs"/>
        </a:defRPr>
      </a:lvl4pPr>
      <a:lvl5pPr marL="1865079" algn="l" defTabSz="932540" rtl="0" eaLnBrk="1" latinLnBrk="0" hangingPunct="1">
        <a:defRPr sz="1800" kern="1200">
          <a:solidFill>
            <a:schemeClr val="tx1"/>
          </a:solidFill>
          <a:latin typeface="+mn-lt"/>
          <a:ea typeface="+mn-ea"/>
          <a:cs typeface="+mn-cs"/>
        </a:defRPr>
      </a:lvl5pPr>
      <a:lvl6pPr marL="2331350" algn="l" defTabSz="932540" rtl="0" eaLnBrk="1" latinLnBrk="0" hangingPunct="1">
        <a:defRPr sz="1800" kern="1200">
          <a:solidFill>
            <a:schemeClr val="tx1"/>
          </a:solidFill>
          <a:latin typeface="+mn-lt"/>
          <a:ea typeface="+mn-ea"/>
          <a:cs typeface="+mn-cs"/>
        </a:defRPr>
      </a:lvl6pPr>
      <a:lvl7pPr marL="2797619" algn="l" defTabSz="932540" rtl="0" eaLnBrk="1" latinLnBrk="0" hangingPunct="1">
        <a:defRPr sz="1800" kern="1200">
          <a:solidFill>
            <a:schemeClr val="tx1"/>
          </a:solidFill>
          <a:latin typeface="+mn-lt"/>
          <a:ea typeface="+mn-ea"/>
          <a:cs typeface="+mn-cs"/>
        </a:defRPr>
      </a:lvl7pPr>
      <a:lvl8pPr marL="3263889" algn="l" defTabSz="932540" rtl="0" eaLnBrk="1" latinLnBrk="0" hangingPunct="1">
        <a:defRPr sz="1800" kern="1200">
          <a:solidFill>
            <a:schemeClr val="tx1"/>
          </a:solidFill>
          <a:latin typeface="+mn-lt"/>
          <a:ea typeface="+mn-ea"/>
          <a:cs typeface="+mn-cs"/>
        </a:defRPr>
      </a:lvl8pPr>
      <a:lvl9pPr marL="3730159" algn="l" defTabSz="93254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38A32A-68A5-49C3-8D3A-343BDB60A3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3A726B2-C1C2-4F97-B906-CC6ED4A9F1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3F73AC-7447-4660-821B-6A7B150EAE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590DE4-0580-4AA9-85AB-8B30164C050A}" type="datetimeFigureOut">
              <a:rPr lang="en-US" smtClean="0"/>
              <a:t>2/3/2020</a:t>
            </a:fld>
            <a:endParaRPr lang="en-US"/>
          </a:p>
        </p:txBody>
      </p:sp>
      <p:sp>
        <p:nvSpPr>
          <p:cNvPr id="5" name="Footer Placeholder 4">
            <a:extLst>
              <a:ext uri="{FF2B5EF4-FFF2-40B4-BE49-F238E27FC236}">
                <a16:creationId xmlns:a16="http://schemas.microsoft.com/office/drawing/2014/main" id="{53833A19-AC82-4DFD-9BF9-152A69A158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D7CF396-9C2C-4B94-A3F5-73B53B69C5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18787D-55FB-4CF9-B749-5B3975DD181C}" type="slidenum">
              <a:rPr lang="en-US" smtClean="0"/>
              <a:t>‹#›</a:t>
            </a:fld>
            <a:endParaRPr lang="en-US"/>
          </a:p>
        </p:txBody>
      </p:sp>
    </p:spTree>
    <p:extLst>
      <p:ext uri="{BB962C8B-B14F-4D97-AF65-F5344CB8AC3E}">
        <p14:creationId xmlns:p14="http://schemas.microsoft.com/office/powerpoint/2010/main" val="1221944250"/>
      </p:ext>
    </p:extLst>
  </p:cSld>
  <p:clrMap bg1="lt1" tx1="dk1" bg2="lt2" tx2="dk2" accent1="accent1" accent2="accent2" accent3="accent3" accent4="accent4" accent5="accent5" accent6="accent6" hlink="hlink" folHlink="folHlink"/>
  <p:sldLayoutIdLst>
    <p:sldLayoutId id="214748413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13" Type="http://schemas.openxmlformats.org/officeDocument/2006/relationships/slide" Target="slide136.xml"/><Relationship Id="rId18" Type="http://schemas.openxmlformats.org/officeDocument/2006/relationships/image" Target="../media/image18.png"/><Relationship Id="rId26" Type="http://schemas.openxmlformats.org/officeDocument/2006/relationships/image" Target="../media/image380.png"/><Relationship Id="rId21" Type="http://schemas.openxmlformats.org/officeDocument/2006/relationships/image" Target="../media/image19.png"/><Relationship Id="rId34" Type="http://schemas.openxmlformats.org/officeDocument/2006/relationships/slide" Target="slide21.xml"/><Relationship Id="rId7" Type="http://schemas.openxmlformats.org/officeDocument/2006/relationships/slide" Target="slide83.xml"/><Relationship Id="rId12" Type="http://schemas.openxmlformats.org/officeDocument/2006/relationships/image" Target="../media/image16.png"/><Relationship Id="rId17" Type="http://schemas.openxmlformats.org/officeDocument/2006/relationships/image" Target="../media/image351.png"/><Relationship Id="rId25" Type="http://schemas.openxmlformats.org/officeDocument/2006/relationships/slide" Target="slide144.xml"/><Relationship Id="rId33" Type="http://schemas.openxmlformats.org/officeDocument/2006/relationships/image" Target="../media/image23.png"/><Relationship Id="rId38" Type="http://schemas.openxmlformats.org/officeDocument/2006/relationships/image" Target="../media/image420.png"/><Relationship Id="rId2" Type="http://schemas.openxmlformats.org/officeDocument/2006/relationships/notesSlide" Target="../notesSlides/notesSlide10.xml"/><Relationship Id="rId16" Type="http://schemas.openxmlformats.org/officeDocument/2006/relationships/slide" Target="slide33.xml"/><Relationship Id="rId20" Type="http://schemas.openxmlformats.org/officeDocument/2006/relationships/image" Target="../media/image3610.png"/><Relationship Id="rId29" Type="http://schemas.openxmlformats.org/officeDocument/2006/relationships/image" Target="../media/image393.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337.png"/><Relationship Id="rId24" Type="http://schemas.openxmlformats.org/officeDocument/2006/relationships/image" Target="../media/image20.png"/><Relationship Id="rId32" Type="http://schemas.openxmlformats.org/officeDocument/2006/relationships/image" Target="../media/image402.png"/><Relationship Id="rId37" Type="http://schemas.openxmlformats.org/officeDocument/2006/relationships/slide" Target="slide67.xml"/><Relationship Id="rId5" Type="http://schemas.openxmlformats.org/officeDocument/2006/relationships/image" Target="../media/image313.png"/><Relationship Id="rId15" Type="http://schemas.openxmlformats.org/officeDocument/2006/relationships/image" Target="../media/image17.png"/><Relationship Id="rId23" Type="http://schemas.openxmlformats.org/officeDocument/2006/relationships/image" Target="../media/image370.png"/><Relationship Id="rId28" Type="http://schemas.openxmlformats.org/officeDocument/2006/relationships/slide" Target="slide94.xml"/><Relationship Id="rId36" Type="http://schemas.openxmlformats.org/officeDocument/2006/relationships/image" Target="../media/image24.png"/><Relationship Id="rId10" Type="http://schemas.openxmlformats.org/officeDocument/2006/relationships/slide" Target="slide106.xml"/><Relationship Id="rId19" Type="http://schemas.openxmlformats.org/officeDocument/2006/relationships/slide" Target="slide11.xml"/><Relationship Id="rId31" Type="http://schemas.openxmlformats.org/officeDocument/2006/relationships/slide" Target="slide22.xml"/><Relationship Id="rId4" Type="http://schemas.openxmlformats.org/officeDocument/2006/relationships/slide" Target="slide43.xml"/><Relationship Id="rId9" Type="http://schemas.openxmlformats.org/officeDocument/2006/relationships/image" Target="../media/image15.png"/><Relationship Id="rId14" Type="http://schemas.openxmlformats.org/officeDocument/2006/relationships/image" Target="../media/image341.png"/><Relationship Id="rId22" Type="http://schemas.openxmlformats.org/officeDocument/2006/relationships/slide" Target="slide16.xml"/><Relationship Id="rId27" Type="http://schemas.openxmlformats.org/officeDocument/2006/relationships/image" Target="../media/image21.png"/><Relationship Id="rId30" Type="http://schemas.openxmlformats.org/officeDocument/2006/relationships/image" Target="../media/image22.png"/><Relationship Id="rId35" Type="http://schemas.openxmlformats.org/officeDocument/2006/relationships/image" Target="../media/image412.png"/><Relationship Id="rId8" Type="http://schemas.openxmlformats.org/officeDocument/2006/relationships/image" Target="../media/image320.png"/><Relationship Id="rId3" Type="http://schemas.openxmlformats.org/officeDocument/2006/relationships/image" Target="../media/image13.png"/></Relationships>
</file>

<file path=ppt/slides/_rels/slide10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0.xml"/><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112.emf"/><Relationship Id="rId4" Type="http://schemas.openxmlformats.org/officeDocument/2006/relationships/image" Target="../media/image11.svg"/></Relationships>
</file>

<file path=ppt/slides/_rels/slide10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hyperlink" Target="https://channel9.msdn.com/events/Ignite/Microsoft-Ignite-Orlando-2017/BRK3016" TargetMode="External"/><Relationship Id="rId7" Type="http://schemas.openxmlformats.org/officeDocument/2006/relationships/image" Target="../media/image10.png"/><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hyperlink" Target="https://docs.microsoft.com/en-us/azure/active-directory/authentication/howto-mfa-userstates" TargetMode="External"/><Relationship Id="rId5" Type="http://schemas.openxmlformats.org/officeDocument/2006/relationships/hyperlink" Target="https://docs.microsoft.com/en-us/azure/active-directory/authentication/howto-authentication-phone-sign-in" TargetMode="External"/><Relationship Id="rId4" Type="http://schemas.openxmlformats.org/officeDocument/2006/relationships/hyperlink" Target="http://aka.ms/HelloForBusiness" TargetMode="External"/></Relationships>
</file>

<file path=ppt/slides/_rels/slide102.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image" Target="../media/image10.png"/><Relationship Id="rId7" Type="http://schemas.openxmlformats.org/officeDocument/2006/relationships/diagramData" Target="../diagrams/data3.xml"/><Relationship Id="rId2" Type="http://schemas.openxmlformats.org/officeDocument/2006/relationships/notesSlide" Target="../notesSlides/notesSlide82.xml"/><Relationship Id="rId1" Type="http://schemas.openxmlformats.org/officeDocument/2006/relationships/slideLayout" Target="../slideLayouts/slideLayout7.xml"/><Relationship Id="rId6" Type="http://schemas.openxmlformats.org/officeDocument/2006/relationships/hyperlink" Target="http://aka.ms/secureworkstation" TargetMode="External"/><Relationship Id="rId11" Type="http://schemas.microsoft.com/office/2007/relationships/diagramDrawing" Target="../diagrams/drawing3.xml"/><Relationship Id="rId5" Type="http://schemas.openxmlformats.org/officeDocument/2006/relationships/hyperlink" Target="http://aka.ms/SWoverview" TargetMode="External"/><Relationship Id="rId10" Type="http://schemas.openxmlformats.org/officeDocument/2006/relationships/diagramColors" Target="../diagrams/colors3.xml"/><Relationship Id="rId4" Type="http://schemas.openxmlformats.org/officeDocument/2006/relationships/image" Target="../media/image11.svg"/><Relationship Id="rId9" Type="http://schemas.openxmlformats.org/officeDocument/2006/relationships/diagramQuickStyle" Target="../diagrams/quickStyle3.xml"/></Relationships>
</file>

<file path=ppt/slides/_rels/slide103.xml.rels><?xml version="1.0" encoding="UTF-8" standalone="yes"?>
<Relationships xmlns="http://schemas.openxmlformats.org/package/2006/relationships"><Relationship Id="rId8" Type="http://schemas.openxmlformats.org/officeDocument/2006/relationships/hyperlink" Target="https://docs.microsoft.com/en-us/azure/active-directory/conditional-access/overview" TargetMode="External"/><Relationship Id="rId3" Type="http://schemas.openxmlformats.org/officeDocument/2006/relationships/hyperlink" Target="https://docs.microsoft.com/en-us/azure/role-based-access-control/conditional-access-azure-management" TargetMode="External"/><Relationship Id="rId7" Type="http://schemas.openxmlformats.org/officeDocument/2006/relationships/image" Target="../media/image403.png"/><Relationship Id="rId2" Type="http://schemas.openxmlformats.org/officeDocument/2006/relationships/notesSlide" Target="../notesSlides/notesSlide83.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hyperlink" Target="https://docs.microsoft.com/en-us/windows/security/threat-protection/windows-defender-atp/conditional-access-windows-defender-advanced-threat-protection" TargetMode="External"/></Relationships>
</file>

<file path=ppt/slides/_rels/slide104.xml.rels><?xml version="1.0" encoding="UTF-8" standalone="yes"?>
<Relationships xmlns="http://schemas.openxmlformats.org/package/2006/relationships"><Relationship Id="rId3" Type="http://schemas.openxmlformats.org/officeDocument/2006/relationships/hyperlink" Target="https://docs.microsoft.com/en-us/azure/active-directory/role-based-access-built-in-roles" TargetMode="External"/><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hyperlink" Target="https://docs.microsoft.com/en-us/azure/active-directory/role-based-access-control-custom-roles" TargetMode="External"/></Relationships>
</file>

<file path=ppt/slides/_rels/slide105.xml.rels><?xml version="1.0" encoding="UTF-8" standalone="yes"?>
<Relationships xmlns="http://schemas.openxmlformats.org/package/2006/relationships"><Relationship Id="rId2" Type="http://schemas.openxmlformats.org/officeDocument/2006/relationships/hyperlink" Target="https://docs.microsoft.com/en-us/office365/securitycompliance/attack-simulator" TargetMode="Externa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hyperlink" Target="https://docs.microsoft.com/en-us/azure/architecture/security/network-security-containment"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notesSlide" Target="../notesSlides/notesSlide85.xml"/><Relationship Id="rId1" Type="http://schemas.openxmlformats.org/officeDocument/2006/relationships/slideLayout" Target="../slideLayouts/slideLayout7.xml"/><Relationship Id="rId5" Type="http://schemas.openxmlformats.org/officeDocument/2006/relationships/image" Target="NULL"/><Relationship Id="rId4" Type="http://schemas.openxmlformats.org/officeDocument/2006/relationships/slide" Target="NULL"/></Relationships>
</file>

<file path=ppt/slides/_rels/slide108.xml.rels><?xml version="1.0" encoding="UTF-8" standalone="yes"?>
<Relationships xmlns="http://schemas.openxmlformats.org/package/2006/relationships"><Relationship Id="rId8" Type="http://schemas.openxmlformats.org/officeDocument/2006/relationships/image" Target="../media/image410.png"/><Relationship Id="rId3" Type="http://schemas.openxmlformats.org/officeDocument/2006/relationships/image" Target="../media/image405.png"/><Relationship Id="rId7" Type="http://schemas.openxmlformats.org/officeDocument/2006/relationships/image" Target="../media/image409.png"/><Relationship Id="rId2" Type="http://schemas.openxmlformats.org/officeDocument/2006/relationships/notesSlide" Target="../notesSlides/notesSlide86.xml"/><Relationship Id="rId1" Type="http://schemas.openxmlformats.org/officeDocument/2006/relationships/slideLayout" Target="../slideLayouts/slideLayout7.xml"/><Relationship Id="rId6" Type="http://schemas.openxmlformats.org/officeDocument/2006/relationships/image" Target="../media/image408.png"/><Relationship Id="rId5" Type="http://schemas.openxmlformats.org/officeDocument/2006/relationships/image" Target="../media/image407.png"/><Relationship Id="rId4" Type="http://schemas.openxmlformats.org/officeDocument/2006/relationships/image" Target="../media/image406.png"/><Relationship Id="rId9" Type="http://schemas.openxmlformats.org/officeDocument/2006/relationships/image" Target="../media/image411.svg"/></Relationships>
</file>

<file path=ppt/slides/_rels/slide109.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notesSlide" Target="../notesSlides/notesSlide88.xml"/><Relationship Id="rId1" Type="http://schemas.openxmlformats.org/officeDocument/2006/relationships/slideLayout" Target="../slideLayouts/slideLayout10.xml"/><Relationship Id="rId5" Type="http://schemas.openxmlformats.org/officeDocument/2006/relationships/image" Target="../media/image415.svg"/><Relationship Id="rId4" Type="http://schemas.openxmlformats.org/officeDocument/2006/relationships/image" Target="../media/image414.png"/></Relationships>
</file>

<file path=ppt/slides/_rels/slide111.xml.rels><?xml version="1.0" encoding="UTF-8" standalone="yes"?>
<Relationships xmlns="http://schemas.openxmlformats.org/package/2006/relationships"><Relationship Id="rId3" Type="http://schemas.openxmlformats.org/officeDocument/2006/relationships/image" Target="../media/image414.png"/><Relationship Id="rId7" Type="http://schemas.openxmlformats.org/officeDocument/2006/relationships/image" Target="NULL"/><Relationship Id="rId2" Type="http://schemas.openxmlformats.org/officeDocument/2006/relationships/notesSlide" Target="../notesSlides/notesSlide89.xml"/><Relationship Id="rId1" Type="http://schemas.openxmlformats.org/officeDocument/2006/relationships/slideLayout" Target="../slideLayouts/slideLayout10.xml"/><Relationship Id="rId6" Type="http://schemas.openxmlformats.org/officeDocument/2006/relationships/slide" Target="NULL"/><Relationship Id="rId5" Type="http://schemas.openxmlformats.org/officeDocument/2006/relationships/image" Target="../media/image416.png"/><Relationship Id="rId4" Type="http://schemas.openxmlformats.org/officeDocument/2006/relationships/image" Target="../media/image415.svg"/></Relationships>
</file>

<file path=ppt/slides/_rels/slide112.xml.rels><?xml version="1.0" encoding="UTF-8" standalone="yes"?>
<Relationships xmlns="http://schemas.openxmlformats.org/package/2006/relationships"><Relationship Id="rId3" Type="http://schemas.openxmlformats.org/officeDocument/2006/relationships/image" Target="../media/image414.png"/><Relationship Id="rId7" Type="http://schemas.openxmlformats.org/officeDocument/2006/relationships/image" Target="NULL"/><Relationship Id="rId2" Type="http://schemas.openxmlformats.org/officeDocument/2006/relationships/notesSlide" Target="../notesSlides/notesSlide90.xml"/><Relationship Id="rId1" Type="http://schemas.openxmlformats.org/officeDocument/2006/relationships/slideLayout" Target="../slideLayouts/slideLayout10.xml"/><Relationship Id="rId6" Type="http://schemas.openxmlformats.org/officeDocument/2006/relationships/slide" Target="NULL"/><Relationship Id="rId5" Type="http://schemas.openxmlformats.org/officeDocument/2006/relationships/image" Target="../media/image417.png"/><Relationship Id="rId4" Type="http://schemas.openxmlformats.org/officeDocument/2006/relationships/image" Target="../media/image415.svg"/></Relationships>
</file>

<file path=ppt/slides/_rels/slide113.xml.rels><?xml version="1.0" encoding="UTF-8" standalone="yes"?>
<Relationships xmlns="http://schemas.openxmlformats.org/package/2006/relationships"><Relationship Id="rId8" Type="http://schemas.microsoft.com/office/2007/relationships/hdphoto" Target="../media/hdphoto9.wdp"/><Relationship Id="rId13" Type="http://schemas.openxmlformats.org/officeDocument/2006/relationships/image" Target="../media/image426.png"/><Relationship Id="rId3" Type="http://schemas.openxmlformats.org/officeDocument/2006/relationships/image" Target="../media/image418.tiff"/><Relationship Id="rId7" Type="http://schemas.openxmlformats.org/officeDocument/2006/relationships/image" Target="../media/image423.png"/><Relationship Id="rId12" Type="http://schemas.microsoft.com/office/2007/relationships/hdphoto" Target="../media/hdphoto11.wdp"/><Relationship Id="rId2" Type="http://schemas.openxmlformats.org/officeDocument/2006/relationships/notesSlide" Target="../notesSlides/notesSlide91.xml"/><Relationship Id="rId1" Type="http://schemas.openxmlformats.org/officeDocument/2006/relationships/slideLayout" Target="../slideLayouts/slideLayout7.xml"/><Relationship Id="rId6" Type="http://schemas.openxmlformats.org/officeDocument/2006/relationships/image" Target="../media/image422.svg"/><Relationship Id="rId11" Type="http://schemas.openxmlformats.org/officeDocument/2006/relationships/image" Target="../media/image425.png"/><Relationship Id="rId5" Type="http://schemas.openxmlformats.org/officeDocument/2006/relationships/image" Target="../media/image421.png"/><Relationship Id="rId15" Type="http://schemas.openxmlformats.org/officeDocument/2006/relationships/image" Target="../media/image427.png"/><Relationship Id="rId10" Type="http://schemas.microsoft.com/office/2007/relationships/hdphoto" Target="../media/hdphoto10.wdp"/><Relationship Id="rId4" Type="http://schemas.openxmlformats.org/officeDocument/2006/relationships/image" Target="../media/image419.png"/><Relationship Id="rId9" Type="http://schemas.openxmlformats.org/officeDocument/2006/relationships/image" Target="../media/image424.png"/><Relationship Id="rId14" Type="http://schemas.microsoft.com/office/2007/relationships/hdphoto" Target="../media/hdphoto12.wdp"/></Relationships>
</file>

<file path=ppt/slides/_rels/slide114.xml.rels><?xml version="1.0" encoding="UTF-8" standalone="yes"?>
<Relationships xmlns="http://schemas.openxmlformats.org/package/2006/relationships"><Relationship Id="rId3" Type="http://schemas.openxmlformats.org/officeDocument/2006/relationships/image" Target="../media/image414.png"/><Relationship Id="rId2" Type="http://schemas.openxmlformats.org/officeDocument/2006/relationships/notesSlide" Target="../notesSlides/notesSlide92.xml"/><Relationship Id="rId1" Type="http://schemas.openxmlformats.org/officeDocument/2006/relationships/slideLayout" Target="../slideLayouts/slideLayout10.xml"/><Relationship Id="rId4" Type="http://schemas.openxmlformats.org/officeDocument/2006/relationships/image" Target="../media/image415.svg"/></Relationships>
</file>

<file path=ppt/slides/_rels/slide115.xml.rels><?xml version="1.0" encoding="UTF-8" standalone="yes"?>
<Relationships xmlns="http://schemas.openxmlformats.org/package/2006/relationships"><Relationship Id="rId8" Type="http://schemas.openxmlformats.org/officeDocument/2006/relationships/image" Target="../media/image429.png"/><Relationship Id="rId13" Type="http://schemas.openxmlformats.org/officeDocument/2006/relationships/image" Target="NULL"/><Relationship Id="rId3" Type="http://schemas.openxmlformats.org/officeDocument/2006/relationships/image" Target="../media/image414.png"/><Relationship Id="rId7" Type="http://schemas.openxmlformats.org/officeDocument/2006/relationships/image" Target="NULL"/><Relationship Id="rId12" Type="http://schemas.openxmlformats.org/officeDocument/2006/relationships/slide" Target="NULL"/><Relationship Id="rId2" Type="http://schemas.openxmlformats.org/officeDocument/2006/relationships/notesSlide" Target="../notesSlides/notesSlide93.xml"/><Relationship Id="rId1" Type="http://schemas.openxmlformats.org/officeDocument/2006/relationships/slideLayout" Target="../slideLayouts/slideLayout3.xml"/><Relationship Id="rId6" Type="http://schemas.openxmlformats.org/officeDocument/2006/relationships/slide" Target="NULL"/><Relationship Id="rId11" Type="http://schemas.openxmlformats.org/officeDocument/2006/relationships/image" Target="../media/image430.png"/><Relationship Id="rId5" Type="http://schemas.openxmlformats.org/officeDocument/2006/relationships/image" Target="../media/image428.png"/><Relationship Id="rId10" Type="http://schemas.openxmlformats.org/officeDocument/2006/relationships/image" Target="NULL"/><Relationship Id="rId4" Type="http://schemas.openxmlformats.org/officeDocument/2006/relationships/image" Target="../media/image415.svg"/><Relationship Id="rId9" Type="http://schemas.openxmlformats.org/officeDocument/2006/relationships/slide" Target="NULL"/></Relationships>
</file>

<file path=ppt/slides/_rels/slide116.xml.rels><?xml version="1.0" encoding="UTF-8" standalone="yes"?>
<Relationships xmlns="http://schemas.openxmlformats.org/package/2006/relationships"><Relationship Id="rId3" Type="http://schemas.openxmlformats.org/officeDocument/2006/relationships/image" Target="../media/image431.png"/><Relationship Id="rId7" Type="http://schemas.openxmlformats.org/officeDocument/2006/relationships/hyperlink" Target="https://docs.microsoft.com/en-us/azure/firewall/" TargetMode="External"/><Relationship Id="rId2" Type="http://schemas.openxmlformats.org/officeDocument/2006/relationships/notesSlide" Target="../notesSlides/notesSlide94.xml"/><Relationship Id="rId1" Type="http://schemas.openxmlformats.org/officeDocument/2006/relationships/slideLayout" Target="../slideLayouts/slideLayout7.xml"/><Relationship Id="rId6" Type="http://schemas.openxmlformats.org/officeDocument/2006/relationships/image" Target="../media/image434.svg"/><Relationship Id="rId5" Type="http://schemas.openxmlformats.org/officeDocument/2006/relationships/image" Target="../media/image433.png"/><Relationship Id="rId4" Type="http://schemas.openxmlformats.org/officeDocument/2006/relationships/image" Target="../media/image432.svg"/></Relationships>
</file>

<file path=ppt/slides/_rels/slide117.xml.rels><?xml version="1.0" encoding="UTF-8" standalone="yes"?>
<Relationships xmlns="http://schemas.openxmlformats.org/package/2006/relationships"><Relationship Id="rId3" Type="http://schemas.openxmlformats.org/officeDocument/2006/relationships/image" Target="../media/image435.png"/><Relationship Id="rId2" Type="http://schemas.openxmlformats.org/officeDocument/2006/relationships/notesSlide" Target="../notesSlides/notesSlide95.xml"/><Relationship Id="rId1" Type="http://schemas.openxmlformats.org/officeDocument/2006/relationships/slideLayout" Target="../slideLayouts/slideLayout4.xml"/><Relationship Id="rId4" Type="http://schemas.openxmlformats.org/officeDocument/2006/relationships/image" Target="../media/image436.svg"/></Relationships>
</file>

<file path=ppt/slides/_rels/slide118.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hyperlink" Target="https://docs.microsoft.com/en-us/azure/architecture/reference-architectures/hybrid-networking/shared-services" TargetMode="External"/><Relationship Id="rId7" Type="http://schemas.openxmlformats.org/officeDocument/2006/relationships/image" Target="../media/image407.png"/><Relationship Id="rId2" Type="http://schemas.openxmlformats.org/officeDocument/2006/relationships/notesSlide" Target="../notesSlides/notesSlide96.xml"/><Relationship Id="rId1" Type="http://schemas.openxmlformats.org/officeDocument/2006/relationships/slideLayout" Target="../slideLayouts/slideLayout3.xml"/><Relationship Id="rId6" Type="http://schemas.openxmlformats.org/officeDocument/2006/relationships/image" Target="../media/image439.png"/><Relationship Id="rId5" Type="http://schemas.openxmlformats.org/officeDocument/2006/relationships/image" Target="../media/image438.png"/><Relationship Id="rId4" Type="http://schemas.openxmlformats.org/officeDocument/2006/relationships/image" Target="../media/image437.emf"/><Relationship Id="rId9" Type="http://schemas.openxmlformats.org/officeDocument/2006/relationships/image" Target="../media/image441.png"/></Relationships>
</file>

<file path=ppt/slides/_rels/slide119.xml.rels><?xml version="1.0" encoding="UTF-8" standalone="yes"?>
<Relationships xmlns="http://schemas.openxmlformats.org/package/2006/relationships"><Relationship Id="rId13" Type="http://schemas.openxmlformats.org/officeDocument/2006/relationships/image" Target="../media/image446.svg"/><Relationship Id="rId18" Type="http://schemas.openxmlformats.org/officeDocument/2006/relationships/image" Target="../media/image449.svg"/><Relationship Id="rId26" Type="http://schemas.openxmlformats.org/officeDocument/2006/relationships/image" Target="NULL"/><Relationship Id="rId3" Type="http://schemas.openxmlformats.org/officeDocument/2006/relationships/image" Target="../media/image442.png"/><Relationship Id="rId21" Type="http://schemas.openxmlformats.org/officeDocument/2006/relationships/slide" Target="NULL"/><Relationship Id="rId34" Type="http://schemas.openxmlformats.org/officeDocument/2006/relationships/image" Target="NULL"/><Relationship Id="rId7" Type="http://schemas.openxmlformats.org/officeDocument/2006/relationships/image" Target="../media/image107.png"/><Relationship Id="rId12" Type="http://schemas.openxmlformats.org/officeDocument/2006/relationships/image" Target="../media/image445.png"/><Relationship Id="rId17" Type="http://schemas.openxmlformats.org/officeDocument/2006/relationships/image" Target="../media/image448.png"/><Relationship Id="rId25" Type="http://schemas.openxmlformats.org/officeDocument/2006/relationships/image" Target="../media/image453.png"/><Relationship Id="rId33" Type="http://schemas.openxmlformats.org/officeDocument/2006/relationships/image" Target="../media/image457.png"/><Relationship Id="rId2" Type="http://schemas.openxmlformats.org/officeDocument/2006/relationships/notesSlide" Target="../notesSlides/notesSlide97.xml"/><Relationship Id="rId16" Type="http://schemas.openxmlformats.org/officeDocument/2006/relationships/image" Target="NULL"/><Relationship Id="rId20" Type="http://schemas.openxmlformats.org/officeDocument/2006/relationships/image" Target="../media/image451.png"/><Relationship Id="rId29" Type="http://schemas.openxmlformats.org/officeDocument/2006/relationships/image" Target="../media/image455.png"/><Relationship Id="rId1" Type="http://schemas.openxmlformats.org/officeDocument/2006/relationships/slideLayout" Target="../slideLayouts/slideLayout7.xml"/><Relationship Id="rId6" Type="http://schemas.openxmlformats.org/officeDocument/2006/relationships/image" Target="../media/image444.svg"/><Relationship Id="rId11" Type="http://schemas.openxmlformats.org/officeDocument/2006/relationships/image" Target="../media/image131.png"/><Relationship Id="rId24" Type="http://schemas.openxmlformats.org/officeDocument/2006/relationships/image" Target="NULL"/><Relationship Id="rId32" Type="http://schemas.openxmlformats.org/officeDocument/2006/relationships/image" Target="NULL"/><Relationship Id="rId5" Type="http://schemas.openxmlformats.org/officeDocument/2006/relationships/image" Target="../media/image66.png"/><Relationship Id="rId15" Type="http://schemas.openxmlformats.org/officeDocument/2006/relationships/slide" Target="NULL"/><Relationship Id="rId23" Type="http://schemas.openxmlformats.org/officeDocument/2006/relationships/image" Target="../media/image452.png"/><Relationship Id="rId28" Type="http://schemas.openxmlformats.org/officeDocument/2006/relationships/image" Target="NULL"/><Relationship Id="rId10" Type="http://schemas.openxmlformats.org/officeDocument/2006/relationships/image" Target="../media/image51.png"/><Relationship Id="rId19" Type="http://schemas.openxmlformats.org/officeDocument/2006/relationships/image" Target="../media/image450.png"/><Relationship Id="rId31" Type="http://schemas.openxmlformats.org/officeDocument/2006/relationships/image" Target="../media/image456.png"/><Relationship Id="rId4" Type="http://schemas.openxmlformats.org/officeDocument/2006/relationships/image" Target="../media/image443.svg"/><Relationship Id="rId9" Type="http://schemas.openxmlformats.org/officeDocument/2006/relationships/image" Target="../media/image171.png"/><Relationship Id="rId14" Type="http://schemas.openxmlformats.org/officeDocument/2006/relationships/image" Target="../media/image447.png"/><Relationship Id="rId22" Type="http://schemas.openxmlformats.org/officeDocument/2006/relationships/image" Target="NULL"/><Relationship Id="rId27" Type="http://schemas.openxmlformats.org/officeDocument/2006/relationships/image" Target="../media/image454.png"/><Relationship Id="rId30" Type="http://schemas.openxmlformats.org/officeDocument/2006/relationships/image" Target="NULL"/><Relationship Id="rId35" Type="http://schemas.openxmlformats.org/officeDocument/2006/relationships/image" Target="../media/image458.png"/><Relationship Id="rId8" Type="http://schemas.openxmlformats.org/officeDocument/2006/relationships/image" Target="../media/image108.emf"/></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436.png"/><Relationship Id="rId4" Type="http://schemas.openxmlformats.org/officeDocument/2006/relationships/slide" Target="slide10.xml"/></Relationships>
</file>

<file path=ppt/slides/_rels/slide120.xml.rels><?xml version="1.0" encoding="UTF-8" standalone="yes"?>
<Relationships xmlns="http://schemas.openxmlformats.org/package/2006/relationships"><Relationship Id="rId13" Type="http://schemas.openxmlformats.org/officeDocument/2006/relationships/image" Target="../media/image462.svg"/><Relationship Id="rId18" Type="http://schemas.openxmlformats.org/officeDocument/2006/relationships/image" Target="../media/image467.png"/><Relationship Id="rId3" Type="http://schemas.openxmlformats.org/officeDocument/2006/relationships/image" Target="../media/image459.png"/><Relationship Id="rId12" Type="http://schemas.openxmlformats.org/officeDocument/2006/relationships/image" Target="../media/image461.png"/><Relationship Id="rId17" Type="http://schemas.openxmlformats.org/officeDocument/2006/relationships/image" Target="../media/image466.svg"/><Relationship Id="rId2" Type="http://schemas.openxmlformats.org/officeDocument/2006/relationships/notesSlide" Target="../notesSlides/notesSlide98.xml"/><Relationship Id="rId16" Type="http://schemas.openxmlformats.org/officeDocument/2006/relationships/image" Target="../media/image465.png"/><Relationship Id="rId1" Type="http://schemas.openxmlformats.org/officeDocument/2006/relationships/slideLayout" Target="../slideLayouts/slideLayout7.xml"/><Relationship Id="rId6" Type="http://schemas.openxmlformats.org/officeDocument/2006/relationships/image" Target="../media/image460.png"/><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media/image464.svg"/><Relationship Id="rId10" Type="http://schemas.openxmlformats.org/officeDocument/2006/relationships/slide" Target="NULL"/><Relationship Id="rId19" Type="http://schemas.openxmlformats.org/officeDocument/2006/relationships/image" Target="NULL"/><Relationship Id="rId4" Type="http://schemas.openxmlformats.org/officeDocument/2006/relationships/slide" Target="NULL"/><Relationship Id="rId14" Type="http://schemas.openxmlformats.org/officeDocument/2006/relationships/image" Target="../media/image463.png"/></Relationships>
</file>

<file path=ppt/slides/_rels/slide12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9.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2.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hyperlink" Target="https://aka.ms/AzServiceEndpoint" TargetMode="External"/><Relationship Id="rId2" Type="http://schemas.openxmlformats.org/officeDocument/2006/relationships/notesSlide" Target="../notesSlides/notesSlide101.xml"/><Relationship Id="rId1" Type="http://schemas.openxmlformats.org/officeDocument/2006/relationships/slideLayout" Target="../slideLayouts/slideLayout7.xml"/><Relationship Id="rId5" Type="http://schemas.openxmlformats.org/officeDocument/2006/relationships/hyperlink" Target="https://aka.ms/AzServiceVNET" TargetMode="External"/><Relationship Id="rId4" Type="http://schemas.openxmlformats.org/officeDocument/2006/relationships/image" Target="../media/image471.png"/></Relationships>
</file>

<file path=ppt/slides/_rels/slide124.xml.rels><?xml version="1.0" encoding="UTF-8" standalone="yes"?>
<Relationships xmlns="http://schemas.openxmlformats.org/package/2006/relationships"><Relationship Id="rId8" Type="http://schemas.openxmlformats.org/officeDocument/2006/relationships/hyperlink" Target="https://www.netscout.com/technology-partners/microsoft/azure-vtap" TargetMode="External"/><Relationship Id="rId3" Type="http://schemas.openxmlformats.org/officeDocument/2006/relationships/hyperlink" Target="https://docs.microsoft.com/en-us/azure/virtual-network/virtual-network-tap-overview#virtual-network-tap-partner-solutions" TargetMode="External"/><Relationship Id="rId7" Type="http://schemas.openxmlformats.org/officeDocument/2006/relationships/hyperlink" Target="https://www.fidelissecurity.com/technology-partners/microsoft-azure" TargetMode="External"/><Relationship Id="rId2" Type="http://schemas.openxmlformats.org/officeDocument/2006/relationships/image" Target="../media/image472.png"/><Relationship Id="rId1" Type="http://schemas.openxmlformats.org/officeDocument/2006/relationships/slideLayout" Target="../slideLayouts/slideLayout7.xml"/><Relationship Id="rId6" Type="http://schemas.openxmlformats.org/officeDocument/2006/relationships/hyperlink" Target="https://blog.gigamon.com/2018/09/13/why-microsofts-new-vtap-service-works-even-better-with-gigasecure-for-azure" TargetMode="External"/><Relationship Id="rId5" Type="http://schemas.openxmlformats.org/officeDocument/2006/relationships/hyperlink" Target="https://www.flowmon.com/blog/azure-vtap" TargetMode="External"/><Relationship Id="rId4" Type="http://schemas.openxmlformats.org/officeDocument/2006/relationships/hyperlink" Target="https://www.bigswitch.com/products/big-monitoring-fabric/public-cloud/microsoft-azure" TargetMode="External"/><Relationship Id="rId9" Type="http://schemas.openxmlformats.org/officeDocument/2006/relationships/hyperlink" Target="https://www.rsa.com/azure" TargetMode="External"/></Relationships>
</file>

<file path=ppt/slides/_rels/slide125.xml.rels><?xml version="1.0" encoding="UTF-8" standalone="yes"?>
<Relationships xmlns="http://schemas.openxmlformats.org/package/2006/relationships"><Relationship Id="rId3" Type="http://schemas.openxmlformats.org/officeDocument/2006/relationships/image" Target="../media/image473.png"/><Relationship Id="rId2" Type="http://schemas.openxmlformats.org/officeDocument/2006/relationships/notesSlide" Target="../notesSlides/notesSlide102.xml"/><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media/image474.png"/><Relationship Id="rId4" Type="http://schemas.openxmlformats.org/officeDocument/2006/relationships/image" Target="NULL"/></Relationships>
</file>

<file path=ppt/slides/_rels/slide126.xml.rels><?xml version="1.0" encoding="UTF-8" standalone="yes"?>
<Relationships xmlns="http://schemas.openxmlformats.org/package/2006/relationships"><Relationship Id="rId8" Type="http://schemas.openxmlformats.org/officeDocument/2006/relationships/hyperlink" Target="https://aka.ms/laps" TargetMode="External"/><Relationship Id="rId3" Type="http://schemas.openxmlformats.org/officeDocument/2006/relationships/image" Target="../media/image10.png"/><Relationship Id="rId7" Type="http://schemas.openxmlformats.org/officeDocument/2006/relationships/hyperlink" Target="https://docs.microsoft.com/en-us/azure/active-directory/privileged-identity-management/pim-configure" TargetMode="External"/><Relationship Id="rId2" Type="http://schemas.openxmlformats.org/officeDocument/2006/relationships/notesSlide" Target="../notesSlides/notesSlide103.xml"/><Relationship Id="rId1" Type="http://schemas.openxmlformats.org/officeDocument/2006/relationships/slideLayout" Target="../slideLayouts/slideLayout7.xml"/><Relationship Id="rId6" Type="http://schemas.openxmlformats.org/officeDocument/2006/relationships/hyperlink" Target="https://docs.microsoft.com/en-us/azure/security-center/security-center-just-in-time" TargetMode="External"/><Relationship Id="rId5" Type="http://schemas.openxmlformats.org/officeDocument/2006/relationships/hyperlink" Target="https://cloudblogs.microsoft.com/microsoftsecure/2018/06/14/building-zero-trust-networks-with-microsoft-365/" TargetMode="External"/><Relationship Id="rId4" Type="http://schemas.openxmlformats.org/officeDocument/2006/relationships/image" Target="../media/image11.svg"/></Relationships>
</file>

<file path=ppt/slides/_rels/slide127.xml.rels><?xml version="1.0" encoding="UTF-8" standalone="yes"?>
<Relationships xmlns="http://schemas.openxmlformats.org/package/2006/relationships"><Relationship Id="rId8" Type="http://schemas.openxmlformats.org/officeDocument/2006/relationships/image" Target="../media/image476.png"/><Relationship Id="rId3" Type="http://schemas.openxmlformats.org/officeDocument/2006/relationships/image" Target="../media/image10.png"/><Relationship Id="rId7" Type="http://schemas.openxmlformats.org/officeDocument/2006/relationships/image" Target="NULL"/><Relationship Id="rId2" Type="http://schemas.openxmlformats.org/officeDocument/2006/relationships/notesSlide" Target="../notesSlides/notesSlide104.xml"/><Relationship Id="rId1" Type="http://schemas.openxmlformats.org/officeDocument/2006/relationships/slideLayout" Target="../slideLayouts/slideLayout7.xml"/><Relationship Id="rId6" Type="http://schemas.openxmlformats.org/officeDocument/2006/relationships/slide" Target="NULL"/><Relationship Id="rId5" Type="http://schemas.openxmlformats.org/officeDocument/2006/relationships/image" Target="../media/image475.png"/><Relationship Id="rId4" Type="http://schemas.openxmlformats.org/officeDocument/2006/relationships/image" Target="../media/image11.svg"/><Relationship Id="rId9" Type="http://schemas.openxmlformats.org/officeDocument/2006/relationships/image" Target="NULL"/></Relationships>
</file>

<file path=ppt/slides/_rels/slide12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hyperlink" Target="https://docs.microsoft.com/en-us/azure/expressroute/expressroute-introduction" TargetMode="External"/><Relationship Id="rId4" Type="http://schemas.openxmlformats.org/officeDocument/2006/relationships/image" Target="../media/image477.png"/></Relationships>
</file>

<file path=ppt/slides/_rels/slide1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5.xml"/><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13.xml.rels><?xml version="1.0" encoding="UTF-8" standalone="yes"?>
<Relationships xmlns="http://schemas.openxmlformats.org/package/2006/relationships"><Relationship Id="rId13" Type="http://schemas.openxmlformats.org/officeDocument/2006/relationships/image" Target="../media/image36.emf"/><Relationship Id="rId18" Type="http://schemas.openxmlformats.org/officeDocument/2006/relationships/image" Target="../media/image41.png"/><Relationship Id="rId26" Type="http://schemas.openxmlformats.org/officeDocument/2006/relationships/hyperlink" Target="https://blogs.office.com/2013/10/28/office-365-compliance-controls-data-loss-prevention/" TargetMode="External"/><Relationship Id="rId3" Type="http://schemas.openxmlformats.org/officeDocument/2006/relationships/image" Target="../media/image26.emf"/><Relationship Id="rId21" Type="http://schemas.openxmlformats.org/officeDocument/2006/relationships/image" Target="../media/image44.png"/><Relationship Id="rId34" Type="http://schemas.openxmlformats.org/officeDocument/2006/relationships/image" Target="../media/image55.svg"/><Relationship Id="rId7" Type="http://schemas.openxmlformats.org/officeDocument/2006/relationships/image" Target="../media/image30.png"/><Relationship Id="rId12" Type="http://schemas.openxmlformats.org/officeDocument/2006/relationships/image" Target="../media/image35.emf"/><Relationship Id="rId17" Type="http://schemas.openxmlformats.org/officeDocument/2006/relationships/image" Target="../media/image40.emf"/><Relationship Id="rId25" Type="http://schemas.openxmlformats.org/officeDocument/2006/relationships/image" Target="../media/image47.png"/><Relationship Id="rId33" Type="http://schemas.openxmlformats.org/officeDocument/2006/relationships/image" Target="../media/image54.png"/><Relationship Id="rId2" Type="http://schemas.openxmlformats.org/officeDocument/2006/relationships/notesSlide" Target="../notesSlides/notesSlide13.xml"/><Relationship Id="rId16" Type="http://schemas.openxmlformats.org/officeDocument/2006/relationships/image" Target="../media/image39.emf"/><Relationship Id="rId20" Type="http://schemas.openxmlformats.org/officeDocument/2006/relationships/image" Target="../media/image43.png"/><Relationship Id="rId29"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emf"/><Relationship Id="rId24" Type="http://schemas.microsoft.com/office/2007/relationships/hdphoto" Target="../media/hdphoto1.wdp"/><Relationship Id="rId32" Type="http://schemas.openxmlformats.org/officeDocument/2006/relationships/image" Target="../media/image53.png"/><Relationship Id="rId5" Type="http://schemas.openxmlformats.org/officeDocument/2006/relationships/image" Target="../media/image28.png"/><Relationship Id="rId15" Type="http://schemas.openxmlformats.org/officeDocument/2006/relationships/image" Target="../media/image38.emf"/><Relationship Id="rId23" Type="http://schemas.openxmlformats.org/officeDocument/2006/relationships/image" Target="../media/image46.png"/><Relationship Id="rId28" Type="http://schemas.openxmlformats.org/officeDocument/2006/relationships/image" Target="../media/image49.png"/><Relationship Id="rId10" Type="http://schemas.openxmlformats.org/officeDocument/2006/relationships/image" Target="../media/image33.emf"/><Relationship Id="rId19" Type="http://schemas.openxmlformats.org/officeDocument/2006/relationships/image" Target="../media/image42.png"/><Relationship Id="rId31" Type="http://schemas.openxmlformats.org/officeDocument/2006/relationships/image" Target="../media/image52.png"/><Relationship Id="rId4" Type="http://schemas.openxmlformats.org/officeDocument/2006/relationships/image" Target="../media/image27.emf"/><Relationship Id="rId9" Type="http://schemas.openxmlformats.org/officeDocument/2006/relationships/image" Target="../media/image32.emf"/><Relationship Id="rId14" Type="http://schemas.openxmlformats.org/officeDocument/2006/relationships/image" Target="../media/image37.emf"/><Relationship Id="rId22" Type="http://schemas.openxmlformats.org/officeDocument/2006/relationships/image" Target="../media/image45.png"/><Relationship Id="rId27" Type="http://schemas.openxmlformats.org/officeDocument/2006/relationships/image" Target="../media/image48.png"/><Relationship Id="rId30" Type="http://schemas.openxmlformats.org/officeDocument/2006/relationships/image" Target="../media/image51.png"/><Relationship Id="rId8" Type="http://schemas.openxmlformats.org/officeDocument/2006/relationships/image" Target="../media/image31.png"/></Relationships>
</file>

<file path=ppt/slides/_rels/slide130.xml.rels><?xml version="1.0" encoding="UTF-8" standalone="yes"?>
<Relationships xmlns="http://schemas.openxmlformats.org/package/2006/relationships"><Relationship Id="rId3" Type="http://schemas.openxmlformats.org/officeDocument/2006/relationships/hyperlink" Target="https://docs.microsoft.com/en-us/azure/virtual-network/security-overview#application-security-groups" TargetMode="External"/><Relationship Id="rId2" Type="http://schemas.openxmlformats.org/officeDocument/2006/relationships/notesSlide" Target="../notesSlides/notesSlide106.xml"/><Relationship Id="rId1" Type="http://schemas.openxmlformats.org/officeDocument/2006/relationships/slideLayout" Target="../slideLayouts/slideLayout7.xml"/><Relationship Id="rId6" Type="http://schemas.openxmlformats.org/officeDocument/2006/relationships/hyperlink" Target="https://docs.microsoft.com/en-us/azure/network-watcher/network-watcher-nsg-auditing-powershell" TargetMode="External"/><Relationship Id="rId5" Type="http://schemas.openxmlformats.org/officeDocument/2006/relationships/image" Target="../media/image11.svg"/><Relationship Id="rId4" Type="http://schemas.openxmlformats.org/officeDocument/2006/relationships/image" Target="../media/image10.png"/></Relationships>
</file>

<file path=ppt/slides/_rels/slide131.xml.rels><?xml version="1.0" encoding="UTF-8" standalone="yes"?>
<Relationships xmlns="http://schemas.openxmlformats.org/package/2006/relationships"><Relationship Id="rId3" Type="http://schemas.openxmlformats.org/officeDocument/2006/relationships/hyperlink" Target="https://docs.microsoft.com/en-us/azure/virtual-network/ddos-protection-overview" TargetMode="External"/><Relationship Id="rId7" Type="http://schemas.openxmlformats.org/officeDocument/2006/relationships/image" Target="NULL"/><Relationship Id="rId2" Type="http://schemas.openxmlformats.org/officeDocument/2006/relationships/notesSlide" Target="../notesSlides/notesSlide107.xml"/><Relationship Id="rId1" Type="http://schemas.openxmlformats.org/officeDocument/2006/relationships/slideLayout" Target="../slideLayouts/slideLayout7.xml"/><Relationship Id="rId6" Type="http://schemas.openxmlformats.org/officeDocument/2006/relationships/image" Target="../media/image479.png"/><Relationship Id="rId5" Type="http://schemas.openxmlformats.org/officeDocument/2006/relationships/image" Target="NULL"/><Relationship Id="rId4" Type="http://schemas.openxmlformats.org/officeDocument/2006/relationships/image" Target="../media/image478.png"/></Relationships>
</file>

<file path=ppt/slides/_rels/slide13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480.png"/><Relationship Id="rId7" Type="http://schemas.openxmlformats.org/officeDocument/2006/relationships/image" Target="../media/image10.png"/><Relationship Id="rId2" Type="http://schemas.openxmlformats.org/officeDocument/2006/relationships/notesSlide" Target="../notesSlides/notesSlide108.xml"/><Relationship Id="rId1" Type="http://schemas.openxmlformats.org/officeDocument/2006/relationships/slideLayout" Target="../slideLayouts/slideLayout7.xml"/><Relationship Id="rId6" Type="http://schemas.openxmlformats.org/officeDocument/2006/relationships/hyperlink" Target="https://docs.microsoft.com/en-us/azure/vpn-gateway/vpn-gateway-forced-tunneling-rm" TargetMode="External"/><Relationship Id="rId5" Type="http://schemas.openxmlformats.org/officeDocument/2006/relationships/hyperlink" Target="https://docs.microsoft.com/en-us/azure/expressroute/expressroute-faqs" TargetMode="External"/><Relationship Id="rId10" Type="http://schemas.openxmlformats.org/officeDocument/2006/relationships/image" Target="../media/image482.svg"/><Relationship Id="rId4" Type="http://schemas.openxmlformats.org/officeDocument/2006/relationships/image" Target="../media/image108.emf"/><Relationship Id="rId9" Type="http://schemas.openxmlformats.org/officeDocument/2006/relationships/image" Target="../media/image481.png"/></Relationships>
</file>

<file path=ppt/slides/_rels/slide133.xml.rels><?xml version="1.0" encoding="UTF-8" standalone="yes"?>
<Relationships xmlns="http://schemas.openxmlformats.org/package/2006/relationships"><Relationship Id="rId8" Type="http://schemas.openxmlformats.org/officeDocument/2006/relationships/slide" Target="NULL"/><Relationship Id="rId3" Type="http://schemas.openxmlformats.org/officeDocument/2006/relationships/hyperlink" Target="https://docs.microsoft.com/en-us/azure/virtual-network/virtual-network-tap-overview" TargetMode="External"/><Relationship Id="rId2" Type="http://schemas.openxmlformats.org/officeDocument/2006/relationships/hyperlink" Target="https://docs.microsoft.com/en-us/azure/azure-monitor/overview" TargetMode="External"/><Relationship Id="rId1" Type="http://schemas.openxmlformats.org/officeDocument/2006/relationships/slideLayout" Target="../slideLayouts/slideLayout7.xml"/><Relationship Id="rId6" Type="http://schemas.openxmlformats.org/officeDocument/2006/relationships/image" Target="../media/image483.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NULL"/></Relationships>
</file>

<file path=ppt/slides/_rels/slide134.xml.rels><?xml version="1.0" encoding="UTF-8" standalone="yes"?>
<Relationships xmlns="http://schemas.openxmlformats.org/package/2006/relationships"><Relationship Id="rId3" Type="http://schemas.openxmlformats.org/officeDocument/2006/relationships/image" Target="../media/image484.png"/><Relationship Id="rId2" Type="http://schemas.openxmlformats.org/officeDocument/2006/relationships/notesSlide" Target="../notesSlides/notesSlide109.xml"/><Relationship Id="rId1" Type="http://schemas.openxmlformats.org/officeDocument/2006/relationships/slideLayout" Target="../slideLayouts/slideLayout7.xml"/><Relationship Id="rId5" Type="http://schemas.openxmlformats.org/officeDocument/2006/relationships/image" Target="../media/image486.jpg"/><Relationship Id="rId4" Type="http://schemas.openxmlformats.org/officeDocument/2006/relationships/image" Target="../media/image485.svg"/></Relationships>
</file>

<file path=ppt/slides/_rels/slide135.xml.rels><?xml version="1.0" encoding="UTF-8" standalone="yes"?>
<Relationships xmlns="http://schemas.openxmlformats.org/package/2006/relationships"><Relationship Id="rId3" Type="http://schemas.openxmlformats.org/officeDocument/2006/relationships/image" Target="../media/image486.jp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hyperlink" Target="https://docs.microsoft.com/en-us/azure/architecture/security/storage-data-encryption" TargetMode="Externa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hyperlink" Target="https://azure.microsoft.com/en-us/blog/sosp-paper-windows-azure-storage-a-highly-available-cloud-storage-service-with-strong-consistency/" TargetMode="External"/><Relationship Id="rId2" Type="http://schemas.openxmlformats.org/officeDocument/2006/relationships/notesSlide" Target="../notesSlides/notesSlide111.xml"/><Relationship Id="rId1" Type="http://schemas.openxmlformats.org/officeDocument/2006/relationships/slideLayout" Target="../slideLayouts/slideLayout7.xml"/><Relationship Id="rId6" Type="http://schemas.openxmlformats.org/officeDocument/2006/relationships/image" Target="../media/image488.png"/><Relationship Id="rId5" Type="http://schemas.openxmlformats.org/officeDocument/2006/relationships/image" Target="../media/image487.png"/><Relationship Id="rId4" Type="http://schemas.openxmlformats.org/officeDocument/2006/relationships/hyperlink" Target="https://docs.microsoft.com/en-us/azure/virtual-machines/windows/managed-disks-overview" TargetMode="External"/></Relationships>
</file>

<file path=ppt/slides/_rels/slide138.xml.rels><?xml version="1.0" encoding="UTF-8" standalone="yes"?>
<Relationships xmlns="http://schemas.openxmlformats.org/package/2006/relationships"><Relationship Id="rId8" Type="http://schemas.openxmlformats.org/officeDocument/2006/relationships/image" Target="../media/image493.png"/><Relationship Id="rId3" Type="http://schemas.openxmlformats.org/officeDocument/2006/relationships/image" Target="../media/image489.png"/><Relationship Id="rId7" Type="http://schemas.openxmlformats.org/officeDocument/2006/relationships/image" Target="../media/image492.svg"/><Relationship Id="rId2" Type="http://schemas.openxmlformats.org/officeDocument/2006/relationships/notesSlide" Target="../notesSlides/notesSlide112.xml"/><Relationship Id="rId1" Type="http://schemas.openxmlformats.org/officeDocument/2006/relationships/slideLayout" Target="../slideLayouts/slideLayout7.xml"/><Relationship Id="rId6" Type="http://schemas.openxmlformats.org/officeDocument/2006/relationships/image" Target="../media/image491.png"/><Relationship Id="rId11" Type="http://schemas.openxmlformats.org/officeDocument/2006/relationships/image" Target="../media/image112.emf"/><Relationship Id="rId5" Type="http://schemas.openxmlformats.org/officeDocument/2006/relationships/hyperlink" Target="https://docs.microsoft.com/en-us/azure/storage/common/storage-network-security" TargetMode="External"/><Relationship Id="rId10" Type="http://schemas.openxmlformats.org/officeDocument/2006/relationships/image" Target="../media/image495.png"/><Relationship Id="rId4" Type="http://schemas.openxmlformats.org/officeDocument/2006/relationships/image" Target="../media/image490.svg"/><Relationship Id="rId9" Type="http://schemas.openxmlformats.org/officeDocument/2006/relationships/image" Target="../media/image494.svg"/></Relationships>
</file>

<file path=ppt/slides/_rels/slide139.xml.rels><?xml version="1.0" encoding="UTF-8" standalone="yes"?>
<Relationships xmlns="http://schemas.openxmlformats.org/package/2006/relationships"><Relationship Id="rId8" Type="http://schemas.openxmlformats.org/officeDocument/2006/relationships/image" Target="../media/image498.png"/><Relationship Id="rId13" Type="http://schemas.openxmlformats.org/officeDocument/2006/relationships/image" Target="../media/image503.png"/><Relationship Id="rId3" Type="http://schemas.openxmlformats.org/officeDocument/2006/relationships/hyperlink" Target="https://docs.microsoft.com/en-us/azure/storage/common/storage-advanced-threat-protection" TargetMode="External"/><Relationship Id="rId7" Type="http://schemas.openxmlformats.org/officeDocument/2006/relationships/image" Target="../media/image497.png"/><Relationship Id="rId12" Type="http://schemas.openxmlformats.org/officeDocument/2006/relationships/image" Target="../media/image502.svg"/><Relationship Id="rId2" Type="http://schemas.openxmlformats.org/officeDocument/2006/relationships/notesSlide" Target="../notesSlides/notesSlide113.xml"/><Relationship Id="rId16" Type="http://schemas.openxmlformats.org/officeDocument/2006/relationships/image" Target="../media/image506.svg"/><Relationship Id="rId1" Type="http://schemas.openxmlformats.org/officeDocument/2006/relationships/slideLayout" Target="../slideLayouts/slideLayout7.xml"/><Relationship Id="rId6" Type="http://schemas.openxmlformats.org/officeDocument/2006/relationships/image" Target="NULL"/><Relationship Id="rId11" Type="http://schemas.openxmlformats.org/officeDocument/2006/relationships/image" Target="../media/image501.png"/><Relationship Id="rId5" Type="http://schemas.openxmlformats.org/officeDocument/2006/relationships/slide" Target="NULL"/><Relationship Id="rId15" Type="http://schemas.openxmlformats.org/officeDocument/2006/relationships/image" Target="../media/image505.png"/><Relationship Id="rId10" Type="http://schemas.openxmlformats.org/officeDocument/2006/relationships/image" Target="../media/image500.svg"/><Relationship Id="rId4" Type="http://schemas.openxmlformats.org/officeDocument/2006/relationships/image" Target="../media/image496.png"/><Relationship Id="rId9" Type="http://schemas.openxmlformats.org/officeDocument/2006/relationships/image" Target="../media/image499.png"/><Relationship Id="rId14" Type="http://schemas.openxmlformats.org/officeDocument/2006/relationships/image" Target="../media/image504.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hyperlink" Target="https://docs.microsoft.com/en-us/azure/security-center/security-center-alerts-data-services#azure-storage" TargetMode="External"/><Relationship Id="rId2" Type="http://schemas.openxmlformats.org/officeDocument/2006/relationships/notesSlide" Target="../notesSlides/notesSlide114.xml"/><Relationship Id="rId1" Type="http://schemas.openxmlformats.org/officeDocument/2006/relationships/slideLayout" Target="../slideLayouts/slideLayout7.xml"/><Relationship Id="rId4" Type="http://schemas.openxmlformats.org/officeDocument/2006/relationships/image" Target="../media/image507.png"/></Relationships>
</file>

<file path=ppt/slides/_rels/slide141.xml.rels><?xml version="1.0" encoding="UTF-8" standalone="yes"?>
<Relationships xmlns="http://schemas.openxmlformats.org/package/2006/relationships"><Relationship Id="rId8" Type="http://schemas.openxmlformats.org/officeDocument/2006/relationships/hyperlink" Target="https://docs.microsoft.com/en-us/azure/security/azure-security-disk-encryption-overview" TargetMode="External"/><Relationship Id="rId3" Type="http://schemas.openxmlformats.org/officeDocument/2006/relationships/hyperlink" Target="https://docs.microsoft.com/en-us/sql/relational-databases/security/encryption/transparent-data-encryption" TargetMode="External"/><Relationship Id="rId7" Type="http://schemas.openxmlformats.org/officeDocument/2006/relationships/hyperlink" Target="https://docs.microsoft.com/en-us/azure/backup/backup-azure-vms-encryption" TargetMode="External"/><Relationship Id="rId12" Type="http://schemas.openxmlformats.org/officeDocument/2006/relationships/image" Target="NULL"/><Relationship Id="rId2" Type="http://schemas.openxmlformats.org/officeDocument/2006/relationships/notesSlide" Target="../notesSlides/notesSlide115.xml"/><Relationship Id="rId1" Type="http://schemas.openxmlformats.org/officeDocument/2006/relationships/slideLayout" Target="../slideLayouts/slideLayout7.xml"/><Relationship Id="rId6" Type="http://schemas.openxmlformats.org/officeDocument/2006/relationships/hyperlink" Target="https://docs.microsoft.com/en-us/azure/backup/backup-azure-backup-faq#encryption" TargetMode="External"/><Relationship Id="rId11" Type="http://schemas.openxmlformats.org/officeDocument/2006/relationships/image" Target="../media/image508.png"/><Relationship Id="rId5" Type="http://schemas.openxmlformats.org/officeDocument/2006/relationships/hyperlink" Target="https://docs.microsoft.com/en-us/azure/hdinsight/domain-joined/apache-domain-joined-introduction#encryption" TargetMode="External"/><Relationship Id="rId10" Type="http://schemas.openxmlformats.org/officeDocument/2006/relationships/hyperlink" Target="https://docs.microsoft.com/en-us/azure/storage/common/storage-service-encryption" TargetMode="External"/><Relationship Id="rId4" Type="http://schemas.openxmlformats.org/officeDocument/2006/relationships/hyperlink" Target="https://docs.microsoft.com/en-us/sql/relational-databases/security/encryption/always-encrypted-database-engine" TargetMode="External"/><Relationship Id="rId9" Type="http://schemas.openxmlformats.org/officeDocument/2006/relationships/hyperlink" Target="https://docs.microsoft.com/en-us/azure/information-protection/what-is-information-protection" TargetMode="External"/></Relationships>
</file>

<file path=ppt/slides/_rels/slide142.xml.rels><?xml version="1.0" encoding="UTF-8" standalone="yes"?>
<Relationships xmlns="http://schemas.openxmlformats.org/package/2006/relationships"><Relationship Id="rId8" Type="http://schemas.openxmlformats.org/officeDocument/2006/relationships/image" Target="../media/image514.svg"/><Relationship Id="rId13" Type="http://schemas.openxmlformats.org/officeDocument/2006/relationships/image" Target="../media/image519.png"/><Relationship Id="rId3" Type="http://schemas.openxmlformats.org/officeDocument/2006/relationships/image" Target="../media/image509.png"/><Relationship Id="rId7" Type="http://schemas.openxmlformats.org/officeDocument/2006/relationships/image" Target="../media/image513.png"/><Relationship Id="rId12" Type="http://schemas.openxmlformats.org/officeDocument/2006/relationships/image" Target="../media/image518.svg"/><Relationship Id="rId2" Type="http://schemas.openxmlformats.org/officeDocument/2006/relationships/notesSlide" Target="../notesSlides/notesSlide116.xml"/><Relationship Id="rId16" Type="http://schemas.openxmlformats.org/officeDocument/2006/relationships/image" Target="../media/image522.svg"/><Relationship Id="rId1" Type="http://schemas.openxmlformats.org/officeDocument/2006/relationships/slideLayout" Target="../slideLayouts/slideLayout4.xml"/><Relationship Id="rId6" Type="http://schemas.openxmlformats.org/officeDocument/2006/relationships/image" Target="../media/image512.svg"/><Relationship Id="rId11" Type="http://schemas.openxmlformats.org/officeDocument/2006/relationships/image" Target="../media/image517.png"/><Relationship Id="rId5" Type="http://schemas.openxmlformats.org/officeDocument/2006/relationships/image" Target="../media/image511.png"/><Relationship Id="rId15" Type="http://schemas.openxmlformats.org/officeDocument/2006/relationships/image" Target="../media/image521.png"/><Relationship Id="rId10" Type="http://schemas.openxmlformats.org/officeDocument/2006/relationships/image" Target="../media/image516.svg"/><Relationship Id="rId4" Type="http://schemas.openxmlformats.org/officeDocument/2006/relationships/image" Target="../media/image510.svg"/><Relationship Id="rId9" Type="http://schemas.openxmlformats.org/officeDocument/2006/relationships/image" Target="../media/image515.png"/><Relationship Id="rId14" Type="http://schemas.openxmlformats.org/officeDocument/2006/relationships/image" Target="../media/image520.svg"/></Relationships>
</file>

<file path=ppt/slides/_rels/slide143.xml.rels><?xml version="1.0" encoding="UTF-8" standalone="yes"?>
<Relationships xmlns="http://schemas.openxmlformats.org/package/2006/relationships"><Relationship Id="rId8" Type="http://schemas.openxmlformats.org/officeDocument/2006/relationships/image" Target="../media/image108.emf"/><Relationship Id="rId3" Type="http://schemas.openxmlformats.org/officeDocument/2006/relationships/hyperlink" Target="https://docs.microsoft.com/en-us/azure/security/azure-security-disk-encryption-overview" TargetMode="External"/><Relationship Id="rId7" Type="http://schemas.openxmlformats.org/officeDocument/2006/relationships/image" Target="../media/image11.svg"/><Relationship Id="rId2" Type="http://schemas.openxmlformats.org/officeDocument/2006/relationships/notesSlide" Target="../notesSlides/notesSlide117.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hyperlink" Target="https://docs.microsoft.com/en-us/azure/storage/common/storage-auth-aad" TargetMode="External"/><Relationship Id="rId4" Type="http://schemas.openxmlformats.org/officeDocument/2006/relationships/hyperlink" Target="https://docs.microsoft.com/en-us/azure/security/azure-security-encryption-atrest" TargetMode="External"/></Relationships>
</file>

<file path=ppt/slides/_rels/slide144.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7.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24.jpeg"/><Relationship Id="rId2" Type="http://schemas.openxmlformats.org/officeDocument/2006/relationships/image" Target="../media/image52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525.jpeg"/><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openxmlformats.org/officeDocument/2006/relationships/hyperlink" Target="https://azure.microsoft.com/en-us/resources/cis-microsoft-azure-foundations-security-benchmark/" TargetMode="External"/></Relationships>
</file>

<file path=ppt/slides/_rels/slide147.xml.rels><?xml version="1.0" encoding="UTF-8" standalone="yes"?>
<Relationships xmlns="http://schemas.openxmlformats.org/package/2006/relationships"><Relationship Id="rId2" Type="http://schemas.openxmlformats.org/officeDocument/2006/relationships/image" Target="../media/image526.JP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27.png"/><Relationship Id="rId2" Type="http://schemas.openxmlformats.org/officeDocument/2006/relationships/notesSlide" Target="../notesSlides/notesSlide119.xml"/><Relationship Id="rId1" Type="http://schemas.openxmlformats.org/officeDocument/2006/relationships/slideLayout" Target="../slideLayouts/slideLayout7.xml"/><Relationship Id="rId4" Type="http://schemas.openxmlformats.org/officeDocument/2006/relationships/image" Target="NULL"/></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57.svg"/></Relationships>
</file>

<file path=ppt/slides/_rels/slide16.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slides/_rels/slide17.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67.svg"/><Relationship Id="rId11" Type="http://schemas.openxmlformats.org/officeDocument/2006/relationships/image" Target="../media/image880.png"/><Relationship Id="rId5" Type="http://schemas.openxmlformats.org/officeDocument/2006/relationships/image" Target="../media/image66.png"/><Relationship Id="rId10" Type="http://schemas.openxmlformats.org/officeDocument/2006/relationships/slide" Target="slide10.xml"/><Relationship Id="rId4" Type="http://schemas.openxmlformats.org/officeDocument/2006/relationships/image" Target="../media/image65.svg"/><Relationship Id="rId9" Type="http://schemas.openxmlformats.org/officeDocument/2006/relationships/image" Target="../media/image7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hyperlink" Target="https://products.office.com/en-us/business/office-365-for-business-support-options"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880.png"/><Relationship Id="rId5" Type="http://schemas.openxmlformats.org/officeDocument/2006/relationships/slide" Target="slide10.xml"/><Relationship Id="rId4" Type="http://schemas.openxmlformats.org/officeDocument/2006/relationships/image" Target="../media/image7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880.png"/><Relationship Id="rId4" Type="http://schemas.openxmlformats.org/officeDocument/2006/relationships/slide" Target="slide10.xml"/></Relationships>
</file>

<file path=ppt/slides/_rels/slide2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slides/_rels/slide22.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75.jpg"/><Relationship Id="rId7" Type="http://schemas.openxmlformats.org/officeDocument/2006/relationships/slide" Target="NUL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svg"/><Relationship Id="rId4" Type="http://schemas.openxmlformats.org/officeDocument/2006/relationships/image" Target="../media/image76.png"/></Relationships>
</file>

<file path=ppt/slides/_rels/slide23.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82.emf"/><Relationship Id="rId5" Type="http://schemas.openxmlformats.org/officeDocument/2006/relationships/image" Target="../media/image81.emf"/><Relationship Id="rId4" Type="http://schemas.openxmlformats.org/officeDocument/2006/relationships/image" Target="../media/image80.emf"/></Relationships>
</file>

<file path=ppt/slides/_rels/slide2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25.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hyperlink" Target="https://www.microsoft.com/TrustCenter" TargetMode="External"/><Relationship Id="rId7" Type="http://schemas.openxmlformats.org/officeDocument/2006/relationships/image" Target="../media/image89.jpe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hyperlink" Target="https://www.microsoft.com/en-us/WindowsForBusiness/windows-atp" TargetMode="External"/><Relationship Id="rId4" Type="http://schemas.openxmlformats.org/officeDocument/2006/relationships/image" Target="../media/image87.png"/><Relationship Id="rId9" Type="http://schemas.openxmlformats.org/officeDocument/2006/relationships/image" Target="../media/image91.png"/></Relationships>
</file>

<file path=ppt/slides/_rels/slide26.xml.rels><?xml version="1.0" encoding="UTF-8" standalone="yes"?>
<Relationships xmlns="http://schemas.openxmlformats.org/package/2006/relationships"><Relationship Id="rId8" Type="http://schemas.openxmlformats.org/officeDocument/2006/relationships/hyperlink" Target="https://azure.microsoft.com/en-us/resources/cis-microsoft-azure-foundations-security-benchmark/" TargetMode="External"/><Relationship Id="rId3" Type="http://schemas.openxmlformats.org/officeDocument/2006/relationships/image" Target="../media/image92.jpeg"/><Relationship Id="rId7" Type="http://schemas.openxmlformats.org/officeDocument/2006/relationships/hyperlink" Target="https://www.microsoft.com/en-us/trustcenter/compliance/csa-self-assessment"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hyperlink" Target="https://servicetrust.microsoft.com/" TargetMode="External"/><Relationship Id="rId5" Type="http://schemas.openxmlformats.org/officeDocument/2006/relationships/hyperlink" Target="https://docs.microsoft.com/en-us/azure/security/azure-security-infrastructure" TargetMode="External"/><Relationship Id="rId4" Type="http://schemas.openxmlformats.org/officeDocument/2006/relationships/image" Target="../media/image93.png"/><Relationship Id="rId9" Type="http://schemas.openxmlformats.org/officeDocument/2006/relationships/hyperlink" Target="https://docs.microsoft.com/en-us/azure/architecture/aws-professional"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17" Type="http://schemas.openxmlformats.org/officeDocument/2006/relationships/hyperlink" Target="https://azure.microsoft.com/en-us/blog/security-and-compliance-in-azure-stack/" TargetMode="External"/><Relationship Id="rId21" Type="http://schemas.openxmlformats.org/officeDocument/2006/relationships/hyperlink" Target="https://docs.microsoft.com/en-us/azure/active-directory/" TargetMode="External"/><Relationship Id="rId42" Type="http://schemas.openxmlformats.org/officeDocument/2006/relationships/image" Target="../media/image111.png"/><Relationship Id="rId63" Type="http://schemas.openxmlformats.org/officeDocument/2006/relationships/hyperlink" Target="https://docs.microsoft.com/en-us/azure/active-directory-b2c/" TargetMode="External"/><Relationship Id="rId84" Type="http://schemas.openxmlformats.org/officeDocument/2006/relationships/image" Target="../media/image127.png"/><Relationship Id="rId16" Type="http://schemas.openxmlformats.org/officeDocument/2006/relationships/hyperlink" Target="https://blogs.office.com/2015/04/21/announcing-customer-lockbox-for-office-365/" TargetMode="External"/><Relationship Id="rId107" Type="http://schemas.openxmlformats.org/officeDocument/2006/relationships/hyperlink" Target="https://docs.microsoft.com/en-us/windows/security/threat-protection/windows-defender-atp/secure-score-dashboard-windows-defender-advanced-threat-protection" TargetMode="External"/><Relationship Id="rId11" Type="http://schemas.openxmlformats.org/officeDocument/2006/relationships/image" Target="../media/image49.png"/><Relationship Id="rId32" Type="http://schemas.openxmlformats.org/officeDocument/2006/relationships/image" Target="../media/image106.png"/><Relationship Id="rId37" Type="http://schemas.openxmlformats.org/officeDocument/2006/relationships/hyperlink" Target="https://developer.microsoft.com/en-us/windows/iot" TargetMode="External"/><Relationship Id="rId53" Type="http://schemas.openxmlformats.org/officeDocument/2006/relationships/hyperlink" Target="https://aka.ms/graphsecuritydocs" TargetMode="External"/><Relationship Id="rId58" Type="http://schemas.openxmlformats.org/officeDocument/2006/relationships/image" Target="../media/image115.png"/><Relationship Id="rId74" Type="http://schemas.openxmlformats.org/officeDocument/2006/relationships/hyperlink" Target="https://docs.microsoft.com/en-us/information-protection/get-started/requirements-applications" TargetMode="External"/><Relationship Id="rId79" Type="http://schemas.openxmlformats.org/officeDocument/2006/relationships/image" Target="../media/image125.png"/><Relationship Id="rId102" Type="http://schemas.openxmlformats.org/officeDocument/2006/relationships/image" Target="../media/image132.png"/><Relationship Id="rId123" Type="http://schemas.openxmlformats.org/officeDocument/2006/relationships/hyperlink" Target="https://aka.ms/AzureSentinel" TargetMode="External"/><Relationship Id="rId128" Type="http://schemas.openxmlformats.org/officeDocument/2006/relationships/hyperlink" Target="https://msdn.microsoft.com/en-us/library/dn948096.aspx" TargetMode="External"/><Relationship Id="rId5" Type="http://schemas.openxmlformats.org/officeDocument/2006/relationships/image" Target="../media/image97.png"/><Relationship Id="rId90" Type="http://schemas.openxmlformats.org/officeDocument/2006/relationships/image" Target="../media/image129.png"/><Relationship Id="rId95" Type="http://schemas.openxmlformats.org/officeDocument/2006/relationships/hyperlink" Target="https://docs.microsoft.com/en-us/azure/azure-policy/azure-policy-introduction" TargetMode="External"/><Relationship Id="rId22" Type="http://schemas.openxmlformats.org/officeDocument/2006/relationships/hyperlink" Target="https://aka.ms/cyberpaw" TargetMode="External"/><Relationship Id="rId27" Type="http://schemas.openxmlformats.org/officeDocument/2006/relationships/hyperlink" Target="https://azure.microsoft.com/en-us/marketplace/" TargetMode="External"/><Relationship Id="rId43" Type="http://schemas.openxmlformats.org/officeDocument/2006/relationships/image" Target="../media/image112.emf"/><Relationship Id="rId48" Type="http://schemas.openxmlformats.org/officeDocument/2006/relationships/hyperlink" Target="https://docs.microsoft.com/en-us/azure/security-center/security-center-monitoring" TargetMode="External"/><Relationship Id="rId64" Type="http://schemas.openxmlformats.org/officeDocument/2006/relationships/hyperlink" Target="https://docs.microsoft.com/en-us/azure/active-directory/active-directory-b2b-what-is-azure-ad-b2b" TargetMode="External"/><Relationship Id="rId69" Type="http://schemas.openxmlformats.org/officeDocument/2006/relationships/hyperlink" Target="http://www.iiconsortium.org/pdf/SMM_Description_and_Intended_Use_2018-04-09.pdf" TargetMode="External"/><Relationship Id="rId113" Type="http://schemas.openxmlformats.org/officeDocument/2006/relationships/hyperlink" Target="https://aka.ms/STP" TargetMode="External"/><Relationship Id="rId118" Type="http://schemas.openxmlformats.org/officeDocument/2006/relationships/hyperlink" Target="http://aka.ms/pam" TargetMode="External"/><Relationship Id="rId134" Type="http://schemas.openxmlformats.org/officeDocument/2006/relationships/hyperlink" Target="https://docs.microsoft.com/en-us/windows/security/threat-protection/windows-defender-atp/microsoft-threat-experts" TargetMode="External"/><Relationship Id="rId80" Type="http://schemas.openxmlformats.org/officeDocument/2006/relationships/hyperlink" Target="https://blogs.technet.microsoft.com/enterprisemobility/2015/09/08/sealpath-brings-rms-protection-to-autocad/" TargetMode="External"/><Relationship Id="rId85" Type="http://schemas.openxmlformats.org/officeDocument/2006/relationships/hyperlink" Target="https://docs.microsoft.com/en-us/azure/virtual-network/security-overview" TargetMode="External"/><Relationship Id="rId12" Type="http://schemas.openxmlformats.org/officeDocument/2006/relationships/image" Target="../media/image101.png"/><Relationship Id="rId17" Type="http://schemas.openxmlformats.org/officeDocument/2006/relationships/hyperlink" Target="https://support.office.com/en-us/article/Introducing-the-Office-365-Secure-Score-c9e7160f-2c34-4bd0-a548-5ddcc862eaef" TargetMode="External"/><Relationship Id="rId33" Type="http://schemas.openxmlformats.org/officeDocument/2006/relationships/image" Target="../media/image107.png"/><Relationship Id="rId38" Type="http://schemas.openxmlformats.org/officeDocument/2006/relationships/hyperlink" Target="https://www.microsoft.com/en-us/iot-central/" TargetMode="External"/><Relationship Id="rId59" Type="http://schemas.openxmlformats.org/officeDocument/2006/relationships/hyperlink" Target="https://docs.microsoft.com/en-us/azure/active-directory/active-directory-privileged-identity-management-configure" TargetMode="External"/><Relationship Id="rId103" Type="http://schemas.openxmlformats.org/officeDocument/2006/relationships/hyperlink" Target="https://www.microsoft.com/en-us/WindowsForBusiness/windows-atp" TargetMode="External"/><Relationship Id="rId108" Type="http://schemas.openxmlformats.org/officeDocument/2006/relationships/hyperlink" Target="https://docs.microsoft.com/en-us/windows/security/threat-protection/windows-defender-atp/threat-analytics-dashboard-windows-defender-advanced-threat-protection" TargetMode="External"/><Relationship Id="rId124" Type="http://schemas.openxmlformats.org/officeDocument/2006/relationships/hyperlink" Target="https://docs.microsoft.com/en-us/azure/active-directory/active-directory-conditional-access-azure-portal" TargetMode="External"/><Relationship Id="rId129" Type="http://schemas.openxmlformats.org/officeDocument/2006/relationships/hyperlink" Target="https://azure.microsoft.com/en-us/blog/introducing-sql-information-protection-for-azure-sql-database-and-on-premises-sql-server/" TargetMode="External"/><Relationship Id="rId54" Type="http://schemas.openxmlformats.org/officeDocument/2006/relationships/hyperlink" Target="https://www.microsoft.com/en-us/security/threat-protection" TargetMode="External"/><Relationship Id="rId70" Type="http://schemas.openxmlformats.org/officeDocument/2006/relationships/hyperlink" Target="https://azure.microsoft.com/en-us/blog/introducing-microsoft-azure-sphere-secure-and-power-the-intelligent-edge/" TargetMode="External"/><Relationship Id="rId75" Type="http://schemas.openxmlformats.org/officeDocument/2006/relationships/image" Target="../media/image121.jpg"/><Relationship Id="rId91" Type="http://schemas.openxmlformats.org/officeDocument/2006/relationships/hyperlink" Target="https://docs.microsoft.com/en-us/azure/security/azure-security-disk-encryption" TargetMode="External"/><Relationship Id="rId96" Type="http://schemas.openxmlformats.org/officeDocument/2006/relationships/hyperlink" Target="https://azure.microsoft.com/en-us/blog/azure-confidential-computing/" TargetMode="External"/><Relationship Id="rId1" Type="http://schemas.openxmlformats.org/officeDocument/2006/relationships/slideLayout" Target="../slideLayouts/slideLayout11.xml"/><Relationship Id="rId6" Type="http://schemas.openxmlformats.org/officeDocument/2006/relationships/image" Target="../media/image98.svg"/><Relationship Id="rId23" Type="http://schemas.openxmlformats.org/officeDocument/2006/relationships/hyperlink" Target="https://docs.microsoft.com/en-us/azure-advanced-threat-protection/" TargetMode="External"/><Relationship Id="rId28" Type="http://schemas.openxmlformats.org/officeDocument/2006/relationships/image" Target="../media/image102.png"/><Relationship Id="rId49" Type="http://schemas.openxmlformats.org/officeDocument/2006/relationships/hyperlink" Target="https://docs.microsoft.com/en-us/windows/security/threat-protection/windows-defender-atp/windows-defender-advanced-threat-protection" TargetMode="External"/><Relationship Id="rId114" Type="http://schemas.openxmlformats.org/officeDocument/2006/relationships/hyperlink" Target="https://www.microsoft.com/trustcenter" TargetMode="External"/><Relationship Id="rId119" Type="http://schemas.openxmlformats.org/officeDocument/2006/relationships/hyperlink" Target="https://www.microsoft.com/security/blog/2019/01/17/windows-defender-atp-integrates-with-microsoft-information-protection-to-discover-protect-and-monitor-sensitive-data-on-windows-devices/" TargetMode="External"/><Relationship Id="rId44" Type="http://schemas.openxmlformats.org/officeDocument/2006/relationships/image" Target="../media/image113.png"/><Relationship Id="rId60" Type="http://schemas.openxmlformats.org/officeDocument/2006/relationships/hyperlink" Target="https://docs.microsoft.com/en-us/windows/security/identity-protection/hello-for-business/hello-identity-verification" TargetMode="External"/><Relationship Id="rId65" Type="http://schemas.openxmlformats.org/officeDocument/2006/relationships/image" Target="../media/image117.png"/><Relationship Id="rId81" Type="http://schemas.openxmlformats.org/officeDocument/2006/relationships/image" Target="../media/image126.png"/><Relationship Id="rId86" Type="http://schemas.openxmlformats.org/officeDocument/2006/relationships/hyperlink" Target="https://docs.microsoft.com/en-us/azure/application-gateway/application-gateway-web-application-firewall-overview" TargetMode="External"/><Relationship Id="rId130" Type="http://schemas.openxmlformats.org/officeDocument/2006/relationships/hyperlink" Target="https://blogs.office.com/2013/10/28/office-365-compliance-controls-data-loss-prevention/" TargetMode="External"/><Relationship Id="rId135" Type="http://schemas.openxmlformats.org/officeDocument/2006/relationships/hyperlink" Target="https://www.microsoft.com/en-us/microsoftservices/campaigns/cybersecurity-protection.aspx#stage-3" TargetMode="External"/><Relationship Id="rId13" Type="http://schemas.openxmlformats.org/officeDocument/2006/relationships/image" Target="../media/image51.png"/><Relationship Id="rId18" Type="http://schemas.openxmlformats.org/officeDocument/2006/relationships/hyperlink" Target="https://aka.ms/SPARoadmap" TargetMode="External"/><Relationship Id="rId39" Type="http://schemas.openxmlformats.org/officeDocument/2006/relationships/hyperlink" Target="https://aka.ms/MCRA" TargetMode="External"/><Relationship Id="rId109" Type="http://schemas.openxmlformats.org/officeDocument/2006/relationships/hyperlink" Target="https://www.microsoft.com/en-us/cloud-platform/windows-server-security" TargetMode="External"/><Relationship Id="rId34" Type="http://schemas.openxmlformats.org/officeDocument/2006/relationships/image" Target="../media/image108.emf"/><Relationship Id="rId50" Type="http://schemas.openxmlformats.org/officeDocument/2006/relationships/hyperlink" Target="https://support.office.com/en-us/article/Office-365-ATP-for-SharePoint-OneDrive-and-Microsoft-Teams-26261670-db33-4c53-b125-af0662c34607" TargetMode="External"/><Relationship Id="rId55" Type="http://schemas.openxmlformats.org/officeDocument/2006/relationships/hyperlink" Target="https://aka.ms/SIEMConnect" TargetMode="External"/><Relationship Id="rId76" Type="http://schemas.openxmlformats.org/officeDocument/2006/relationships/image" Target="../media/image122.png"/><Relationship Id="rId97" Type="http://schemas.openxmlformats.org/officeDocument/2006/relationships/image" Target="../media/image131.png"/><Relationship Id="rId104" Type="http://schemas.openxmlformats.org/officeDocument/2006/relationships/image" Target="../media/image133.jpeg"/><Relationship Id="rId120" Type="http://schemas.openxmlformats.org/officeDocument/2006/relationships/hyperlink" Target="https://docs.microsoft.com/en-us/azure/firewall/overview" TargetMode="External"/><Relationship Id="rId125" Type="http://schemas.openxmlformats.org/officeDocument/2006/relationships/image" Target="../media/image138.png"/><Relationship Id="rId7" Type="http://schemas.openxmlformats.org/officeDocument/2006/relationships/image" Target="../media/image99.png"/><Relationship Id="rId71" Type="http://schemas.openxmlformats.org/officeDocument/2006/relationships/image" Target="../media/image120.png"/><Relationship Id="rId92" Type="http://schemas.openxmlformats.org/officeDocument/2006/relationships/hyperlink" Target="https://docs.microsoft.com/en-us/azure/virtual-network/ddos-protection-overview" TargetMode="External"/><Relationship Id="rId2" Type="http://schemas.openxmlformats.org/officeDocument/2006/relationships/notesSlide" Target="../notesSlides/notesSlide28.xml"/><Relationship Id="rId29" Type="http://schemas.openxmlformats.org/officeDocument/2006/relationships/image" Target="../media/image103.png"/><Relationship Id="rId24" Type="http://schemas.openxmlformats.org/officeDocument/2006/relationships/hyperlink" Target="https://azure.microsoft.com/en-us/services/security-center/" TargetMode="External"/><Relationship Id="rId40" Type="http://schemas.openxmlformats.org/officeDocument/2006/relationships/hyperlink" Target="https://aka.ms/mcra-mva" TargetMode="External"/><Relationship Id="rId45" Type="http://schemas.openxmlformats.org/officeDocument/2006/relationships/hyperlink" Target="https://www.microsoft.com/en-us/cloud-platform/microsoft-intune" TargetMode="External"/><Relationship Id="rId66" Type="http://schemas.openxmlformats.org/officeDocument/2006/relationships/hyperlink" Target="https://docs.microsoft.com/en-us/azure/iot-hub/iot-hub-security-architecture" TargetMode="External"/><Relationship Id="rId87" Type="http://schemas.openxmlformats.org/officeDocument/2006/relationships/image" Target="../media/image128.png"/><Relationship Id="rId110" Type="http://schemas.openxmlformats.org/officeDocument/2006/relationships/hyperlink" Target="https://azure.microsoft.com/en-us/services/expressroute/" TargetMode="External"/><Relationship Id="rId115" Type="http://schemas.openxmlformats.org/officeDocument/2006/relationships/hyperlink" Target="https://www.microsoft.com/security/intelligence" TargetMode="External"/><Relationship Id="rId131" Type="http://schemas.openxmlformats.org/officeDocument/2006/relationships/hyperlink" Target="https://support.office.com/en-us/article/Manage-data-governance-in-Office-365-48064107-fed2-4db0-9e5c-aa5ddd5ccb09" TargetMode="External"/><Relationship Id="rId61" Type="http://schemas.openxmlformats.org/officeDocument/2006/relationships/image" Target="../media/image116.jpeg"/><Relationship Id="rId82" Type="http://schemas.openxmlformats.org/officeDocument/2006/relationships/hyperlink" Target="https://docs.microsoft.com/en-us/azure/information-protection/deploy-use/deploy-aip-scanner" TargetMode="External"/><Relationship Id="rId19" Type="http://schemas.openxmlformats.org/officeDocument/2006/relationships/hyperlink" Target="https://aka.ms/O365SecRoadmap" TargetMode="External"/><Relationship Id="rId14" Type="http://schemas.openxmlformats.org/officeDocument/2006/relationships/image" Target="../media/image52.png"/><Relationship Id="rId30" Type="http://schemas.openxmlformats.org/officeDocument/2006/relationships/image" Target="../media/image104.png"/><Relationship Id="rId35" Type="http://schemas.openxmlformats.org/officeDocument/2006/relationships/image" Target="../media/image109.png"/><Relationship Id="rId56" Type="http://schemas.openxmlformats.org/officeDocument/2006/relationships/hyperlink" Target="https://docs.microsoft.com/en-us/azure/security-center/security-center-adaptive-application" TargetMode="External"/><Relationship Id="rId77" Type="http://schemas.openxmlformats.org/officeDocument/2006/relationships/image" Target="../media/image123.png"/><Relationship Id="rId100" Type="http://schemas.openxmlformats.org/officeDocument/2006/relationships/hyperlink" Target="https://www.microsoft.com/en-us/WindowsForBusiness/Windows-security" TargetMode="External"/><Relationship Id="rId105" Type="http://schemas.openxmlformats.org/officeDocument/2006/relationships/image" Target="../media/image134.png"/><Relationship Id="rId126" Type="http://schemas.openxmlformats.org/officeDocument/2006/relationships/hyperlink" Target="https://docs.microsoft.com/en-us/azure/sql-database/sql-database-threat-detection" TargetMode="External"/><Relationship Id="rId8" Type="http://schemas.openxmlformats.org/officeDocument/2006/relationships/image" Target="../media/image100.svg"/><Relationship Id="rId51" Type="http://schemas.openxmlformats.org/officeDocument/2006/relationships/hyperlink" Target="https://www.microsoft.com/en-us/cloud-platform/cloud-app-security" TargetMode="External"/><Relationship Id="rId72" Type="http://schemas.openxmlformats.org/officeDocument/2006/relationships/hyperlink" Target="https://www.microsoft.com/en-us/cloud-platform/azure-information-protection" TargetMode="External"/><Relationship Id="rId93" Type="http://schemas.openxmlformats.org/officeDocument/2006/relationships/hyperlink" Target="https://azure.microsoft.com/en-us/services/site-recovery/" TargetMode="External"/><Relationship Id="rId98" Type="http://schemas.openxmlformats.org/officeDocument/2006/relationships/hyperlink" Target="https://technet.microsoft.com/en-us/itpro/windows/keep-secure/windows-10-security-guide" TargetMode="External"/><Relationship Id="rId121" Type="http://schemas.openxmlformats.org/officeDocument/2006/relationships/image" Target="../media/image136.png"/><Relationship Id="rId3" Type="http://schemas.openxmlformats.org/officeDocument/2006/relationships/image" Target="../media/image95.png"/><Relationship Id="rId25" Type="http://schemas.openxmlformats.org/officeDocument/2006/relationships/hyperlink" Target="https://aka.ms/ESAE" TargetMode="External"/><Relationship Id="rId46" Type="http://schemas.openxmlformats.org/officeDocument/2006/relationships/hyperlink" Target="https://docs.microsoft.com/en-us/azure/security-center/security-center-intro" TargetMode="External"/><Relationship Id="rId67" Type="http://schemas.openxmlformats.org/officeDocument/2006/relationships/image" Target="../media/image118.png"/><Relationship Id="rId116" Type="http://schemas.openxmlformats.org/officeDocument/2006/relationships/hyperlink" Target="https://technet.microsoft.com/en-us/windows-server-docs/security/guarded-fabric-shielded-vm/guarded-fabric-and-shielded-vms" TargetMode="External"/><Relationship Id="rId20" Type="http://schemas.openxmlformats.org/officeDocument/2006/relationships/hyperlink" Target="http://aka.ms/rapidattack" TargetMode="External"/><Relationship Id="rId41" Type="http://schemas.openxmlformats.org/officeDocument/2006/relationships/hyperlink" Target="https://aka.ms/cyberstrategies" TargetMode="External"/><Relationship Id="rId62" Type="http://schemas.openxmlformats.org/officeDocument/2006/relationships/hyperlink" Target="https://docs.microsoft.com/en-us/azure/active-directory/active-directory-identityprotection" TargetMode="External"/><Relationship Id="rId83" Type="http://schemas.openxmlformats.org/officeDocument/2006/relationships/hyperlink" Target="https://docs.microsoft.com/en-us/azure/key-vault/key-vault-overview" TargetMode="External"/><Relationship Id="rId88" Type="http://schemas.openxmlformats.org/officeDocument/2006/relationships/hyperlink" Target="https://docs.microsoft.com/en-us/azure/security/azure-security-antimalware" TargetMode="External"/><Relationship Id="rId111" Type="http://schemas.openxmlformats.org/officeDocument/2006/relationships/image" Target="../media/image135.png"/><Relationship Id="rId132" Type="http://schemas.openxmlformats.org/officeDocument/2006/relationships/hyperlink" Target="Simplifies%20the%20eDiscovery%20process%20and%20helps%20analyze%20unstructured%20data%20within%20Office%20365,%20efficiently%20review%20documents,%20and%20make%20scope%20reduction%20decisions%20for%20eDiscovery." TargetMode="External"/><Relationship Id="rId15" Type="http://schemas.openxmlformats.org/officeDocument/2006/relationships/image" Target="../media/image53.png"/><Relationship Id="rId36" Type="http://schemas.openxmlformats.org/officeDocument/2006/relationships/image" Target="../media/image110.svg"/><Relationship Id="rId57" Type="http://schemas.openxmlformats.org/officeDocument/2006/relationships/hyperlink" Target="https://docs.microsoft.com/en-us/azure/active-directory/authentication/multi-factor-authentication" TargetMode="External"/><Relationship Id="rId106" Type="http://schemas.openxmlformats.org/officeDocument/2006/relationships/image" Target="../media/image41.png"/><Relationship Id="rId127" Type="http://schemas.openxmlformats.org/officeDocument/2006/relationships/image" Target="../media/image139.png"/><Relationship Id="rId10" Type="http://schemas.openxmlformats.org/officeDocument/2006/relationships/image" Target="../media/image48.png"/><Relationship Id="rId31" Type="http://schemas.openxmlformats.org/officeDocument/2006/relationships/image" Target="../media/image105.png"/><Relationship Id="rId52" Type="http://schemas.openxmlformats.org/officeDocument/2006/relationships/image" Target="../media/image114.png"/><Relationship Id="rId73" Type="http://schemas.openxmlformats.org/officeDocument/2006/relationships/hyperlink" Target="https://blogs.technet.microsoft.com/enterprisemobility/2016/08/10/azure-information-protection-with-hyok-hold-your-own-key/" TargetMode="External"/><Relationship Id="rId78" Type="http://schemas.openxmlformats.org/officeDocument/2006/relationships/image" Target="../media/image124.png"/><Relationship Id="rId94" Type="http://schemas.openxmlformats.org/officeDocument/2006/relationships/image" Target="../media/image130.png"/><Relationship Id="rId99" Type="http://schemas.openxmlformats.org/officeDocument/2006/relationships/image" Target="../media/image36.emf"/><Relationship Id="rId101" Type="http://schemas.openxmlformats.org/officeDocument/2006/relationships/hyperlink" Target="https://docs.microsoft.com/en-us/windows/deployment/windows-10-pro-in-s-mode" TargetMode="External"/><Relationship Id="rId122" Type="http://schemas.openxmlformats.org/officeDocument/2006/relationships/image" Target="../media/image137.svg"/><Relationship Id="rId4" Type="http://schemas.openxmlformats.org/officeDocument/2006/relationships/image" Target="../media/image96.svg"/><Relationship Id="rId9" Type="http://schemas.openxmlformats.org/officeDocument/2006/relationships/hyperlink" Target="https://docs.microsoft.com/en-us/sccm/" TargetMode="External"/><Relationship Id="rId26" Type="http://schemas.openxmlformats.org/officeDocument/2006/relationships/hyperlink" Target="http://aka.ms/cyberpaw" TargetMode="External"/><Relationship Id="rId47" Type="http://schemas.openxmlformats.org/officeDocument/2006/relationships/hyperlink" Target="https://docs.microsoft.com/en-us/azure/security-center/security-center-just-in-time" TargetMode="External"/><Relationship Id="rId68" Type="http://schemas.openxmlformats.org/officeDocument/2006/relationships/image" Target="../media/image119.svg"/><Relationship Id="rId89" Type="http://schemas.openxmlformats.org/officeDocument/2006/relationships/image" Target="../media/image88.png"/><Relationship Id="rId112" Type="http://schemas.openxmlformats.org/officeDocument/2006/relationships/hyperlink" Target="http://www.microsoft.com/SDL" TargetMode="External"/><Relationship Id="rId133" Type="http://schemas.openxmlformats.org/officeDocument/2006/relationships/image" Target="../media/image140.png"/></Relationships>
</file>

<file path=ppt/slides/_rels/slide29.xml.rels><?xml version="1.0" encoding="UTF-8" standalone="yes"?>
<Relationships xmlns="http://schemas.openxmlformats.org/package/2006/relationships"><Relationship Id="rId117" Type="http://schemas.openxmlformats.org/officeDocument/2006/relationships/hyperlink" Target="https://technet.microsoft.com/en-us/windows-server-docs/security/guarded-fabric-shielded-vm/guarded-fabric-and-shielded-vms" TargetMode="External"/><Relationship Id="rId21" Type="http://schemas.openxmlformats.org/officeDocument/2006/relationships/hyperlink" Target="https://docs.microsoft.com/en-us/azure/active-directory/" TargetMode="External"/><Relationship Id="rId42" Type="http://schemas.openxmlformats.org/officeDocument/2006/relationships/image" Target="../media/image111.png"/><Relationship Id="rId63" Type="http://schemas.openxmlformats.org/officeDocument/2006/relationships/image" Target="../media/image116.jpeg"/><Relationship Id="rId84" Type="http://schemas.openxmlformats.org/officeDocument/2006/relationships/hyperlink" Target="https://docs.microsoft.com/en-us/azure/information-protection/deploy-use/deploy-aip-scanner" TargetMode="External"/><Relationship Id="rId16" Type="http://schemas.openxmlformats.org/officeDocument/2006/relationships/hyperlink" Target="https://blogs.office.com/2015/04/21/announcing-customer-lockbox-for-office-365/" TargetMode="External"/><Relationship Id="rId107" Type="http://schemas.openxmlformats.org/officeDocument/2006/relationships/image" Target="../media/image134.png"/><Relationship Id="rId11" Type="http://schemas.openxmlformats.org/officeDocument/2006/relationships/image" Target="../media/image49.png"/><Relationship Id="rId32" Type="http://schemas.openxmlformats.org/officeDocument/2006/relationships/image" Target="../media/image106.png"/><Relationship Id="rId37" Type="http://schemas.openxmlformats.org/officeDocument/2006/relationships/hyperlink" Target="https://developer.microsoft.com/en-us/windows/iot" TargetMode="External"/><Relationship Id="rId53" Type="http://schemas.openxmlformats.org/officeDocument/2006/relationships/hyperlink" Target="https://www.microsoft.com/en-us/cloud-platform/cloud-app-security" TargetMode="External"/><Relationship Id="rId58" Type="http://schemas.openxmlformats.org/officeDocument/2006/relationships/hyperlink" Target="https://docs.microsoft.com/en-us/azure/security-center/security-center-adaptive-application" TargetMode="External"/><Relationship Id="rId74" Type="http://schemas.openxmlformats.org/officeDocument/2006/relationships/hyperlink" Target="https://www.microsoft.com/en-us/cloud-platform/azure-information-protection" TargetMode="External"/><Relationship Id="rId79" Type="http://schemas.openxmlformats.org/officeDocument/2006/relationships/image" Target="../media/image123.png"/><Relationship Id="rId102" Type="http://schemas.openxmlformats.org/officeDocument/2006/relationships/hyperlink" Target="https://www.microsoft.com/en-us/WindowsForBusiness/Windows-security" TargetMode="External"/><Relationship Id="rId123" Type="http://schemas.openxmlformats.org/officeDocument/2006/relationships/image" Target="../media/image137.svg"/><Relationship Id="rId128" Type="http://schemas.openxmlformats.org/officeDocument/2006/relationships/image" Target="../media/image139.png"/><Relationship Id="rId5" Type="http://schemas.openxmlformats.org/officeDocument/2006/relationships/image" Target="../media/image97.png"/><Relationship Id="rId90" Type="http://schemas.openxmlformats.org/officeDocument/2006/relationships/hyperlink" Target="https://docs.microsoft.com/en-us/azure/security/azure-security-antimalware" TargetMode="External"/><Relationship Id="rId95" Type="http://schemas.openxmlformats.org/officeDocument/2006/relationships/hyperlink" Target="https://azure.microsoft.com/en-us/services/site-recovery/" TargetMode="External"/><Relationship Id="rId22" Type="http://schemas.openxmlformats.org/officeDocument/2006/relationships/hyperlink" Target="https://aka.ms/cyberpaw" TargetMode="External"/><Relationship Id="rId27" Type="http://schemas.openxmlformats.org/officeDocument/2006/relationships/hyperlink" Target="https://azure.microsoft.com/en-us/marketplace/" TargetMode="External"/><Relationship Id="rId43" Type="http://schemas.openxmlformats.org/officeDocument/2006/relationships/image" Target="../media/image112.emf"/><Relationship Id="rId48" Type="http://schemas.openxmlformats.org/officeDocument/2006/relationships/hyperlink" Target="https://docs.microsoft.com/en-us/azure/security-center/security-center-monitoring" TargetMode="External"/><Relationship Id="rId64" Type="http://schemas.openxmlformats.org/officeDocument/2006/relationships/hyperlink" Target="https://docs.microsoft.com/en-us/azure/active-directory/active-directory-identityprotection" TargetMode="External"/><Relationship Id="rId69" Type="http://schemas.openxmlformats.org/officeDocument/2006/relationships/image" Target="../media/image118.png"/><Relationship Id="rId113" Type="http://schemas.openxmlformats.org/officeDocument/2006/relationships/hyperlink" Target="http://www.microsoft.com/SDL" TargetMode="External"/><Relationship Id="rId118" Type="http://schemas.openxmlformats.org/officeDocument/2006/relationships/hyperlink" Target="https://azure.microsoft.com/en-us/blog/security-and-compliance-in-azure-stack/" TargetMode="External"/><Relationship Id="rId134" Type="http://schemas.openxmlformats.org/officeDocument/2006/relationships/image" Target="../media/image140.png"/><Relationship Id="rId80" Type="http://schemas.openxmlformats.org/officeDocument/2006/relationships/image" Target="../media/image124.png"/><Relationship Id="rId85" Type="http://schemas.openxmlformats.org/officeDocument/2006/relationships/hyperlink" Target="https://docs.microsoft.com/en-us/azure/key-vault/key-vault-overview" TargetMode="External"/><Relationship Id="rId12" Type="http://schemas.openxmlformats.org/officeDocument/2006/relationships/image" Target="../media/image101.png"/><Relationship Id="rId17" Type="http://schemas.openxmlformats.org/officeDocument/2006/relationships/hyperlink" Target="https://support.office.com/en-us/article/Introducing-the-Office-365-Secure-Score-c9e7160f-2c34-4bd0-a548-5ddcc862eaef" TargetMode="External"/><Relationship Id="rId33" Type="http://schemas.openxmlformats.org/officeDocument/2006/relationships/image" Target="../media/image107.png"/><Relationship Id="rId38" Type="http://schemas.openxmlformats.org/officeDocument/2006/relationships/hyperlink" Target="https://www.microsoft.com/en-us/iot-central/" TargetMode="External"/><Relationship Id="rId59" Type="http://schemas.openxmlformats.org/officeDocument/2006/relationships/hyperlink" Target="https://docs.microsoft.com/en-us/azure/active-directory/authentication/multi-factor-authentication" TargetMode="External"/><Relationship Id="rId103" Type="http://schemas.openxmlformats.org/officeDocument/2006/relationships/hyperlink" Target="https://docs.microsoft.com/en-us/windows/deployment/windows-10-pro-in-s-mode" TargetMode="External"/><Relationship Id="rId108" Type="http://schemas.openxmlformats.org/officeDocument/2006/relationships/hyperlink" Target="https://docs.microsoft.com/en-us/windows/security/threat-protection/windows-defender-atp/secure-score-dashboard-windows-defender-advanced-threat-protection" TargetMode="External"/><Relationship Id="rId124" Type="http://schemas.openxmlformats.org/officeDocument/2006/relationships/hyperlink" Target="https://aka.ms/AzureSentinel" TargetMode="External"/><Relationship Id="rId129" Type="http://schemas.openxmlformats.org/officeDocument/2006/relationships/hyperlink" Target="https://msdn.microsoft.com/en-us/library/dn948096.aspx" TargetMode="External"/><Relationship Id="rId54" Type="http://schemas.openxmlformats.org/officeDocument/2006/relationships/image" Target="../media/image114.png"/><Relationship Id="rId70" Type="http://schemas.openxmlformats.org/officeDocument/2006/relationships/image" Target="../media/image119.svg"/><Relationship Id="rId75" Type="http://schemas.openxmlformats.org/officeDocument/2006/relationships/hyperlink" Target="https://blogs.technet.microsoft.com/enterprisemobility/2016/08/10/azure-information-protection-with-hyok-hold-your-own-key/" TargetMode="External"/><Relationship Id="rId91" Type="http://schemas.openxmlformats.org/officeDocument/2006/relationships/image" Target="../media/image88.png"/><Relationship Id="rId96" Type="http://schemas.openxmlformats.org/officeDocument/2006/relationships/image" Target="../media/image130.png"/><Relationship Id="rId1" Type="http://schemas.openxmlformats.org/officeDocument/2006/relationships/slideLayout" Target="../slideLayouts/slideLayout11.xml"/><Relationship Id="rId6" Type="http://schemas.openxmlformats.org/officeDocument/2006/relationships/image" Target="../media/image98.svg"/><Relationship Id="rId23" Type="http://schemas.openxmlformats.org/officeDocument/2006/relationships/hyperlink" Target="https://docs.microsoft.com/en-us/azure-advanced-threat-protection/" TargetMode="External"/><Relationship Id="rId28" Type="http://schemas.openxmlformats.org/officeDocument/2006/relationships/image" Target="../media/image102.png"/><Relationship Id="rId49" Type="http://schemas.openxmlformats.org/officeDocument/2006/relationships/hyperlink" Target="https://docs.microsoft.com/en-us/windows/security/threat-protection/windows-defender-atp/microsoft-threat-experts" TargetMode="External"/><Relationship Id="rId114" Type="http://schemas.openxmlformats.org/officeDocument/2006/relationships/hyperlink" Target="https://aka.ms/STP" TargetMode="External"/><Relationship Id="rId119" Type="http://schemas.openxmlformats.org/officeDocument/2006/relationships/hyperlink" Target="http://aka.ms/pam" TargetMode="External"/><Relationship Id="rId44" Type="http://schemas.openxmlformats.org/officeDocument/2006/relationships/image" Target="../media/image113.png"/><Relationship Id="rId60" Type="http://schemas.openxmlformats.org/officeDocument/2006/relationships/image" Target="../media/image115.png"/><Relationship Id="rId65" Type="http://schemas.openxmlformats.org/officeDocument/2006/relationships/hyperlink" Target="https://docs.microsoft.com/en-us/azure/active-directory-b2c/" TargetMode="External"/><Relationship Id="rId81" Type="http://schemas.openxmlformats.org/officeDocument/2006/relationships/image" Target="../media/image125.png"/><Relationship Id="rId86" Type="http://schemas.openxmlformats.org/officeDocument/2006/relationships/image" Target="../media/image127.png"/><Relationship Id="rId130" Type="http://schemas.openxmlformats.org/officeDocument/2006/relationships/hyperlink" Target="https://azure.microsoft.com/en-us/blog/introducing-sql-information-protection-for-azure-sql-database-and-on-premises-sql-server/" TargetMode="External"/><Relationship Id="rId13" Type="http://schemas.openxmlformats.org/officeDocument/2006/relationships/image" Target="../media/image51.png"/><Relationship Id="rId18" Type="http://schemas.openxmlformats.org/officeDocument/2006/relationships/hyperlink" Target="https://aka.ms/SPARoadmap" TargetMode="External"/><Relationship Id="rId39" Type="http://schemas.openxmlformats.org/officeDocument/2006/relationships/hyperlink" Target="https://aka.ms/MCRA" TargetMode="External"/><Relationship Id="rId109" Type="http://schemas.openxmlformats.org/officeDocument/2006/relationships/hyperlink" Target="https://docs.microsoft.com/en-us/windows/security/threat-protection/windows-defender-atp/threat-analytics-dashboard-windows-defender-advanced-threat-protection" TargetMode="External"/><Relationship Id="rId34" Type="http://schemas.openxmlformats.org/officeDocument/2006/relationships/image" Target="../media/image108.emf"/><Relationship Id="rId50" Type="http://schemas.openxmlformats.org/officeDocument/2006/relationships/hyperlink" Target="https://www.microsoft.com/en-us/microsoftservices/campaigns/cybersecurity-protection.aspx#stage-3" TargetMode="External"/><Relationship Id="rId55" Type="http://schemas.openxmlformats.org/officeDocument/2006/relationships/hyperlink" Target="https://aka.ms/graphsecuritydocs" TargetMode="External"/><Relationship Id="rId76" Type="http://schemas.openxmlformats.org/officeDocument/2006/relationships/hyperlink" Target="https://docs.microsoft.com/en-us/information-protection/get-started/requirements-applications" TargetMode="External"/><Relationship Id="rId97" Type="http://schemas.openxmlformats.org/officeDocument/2006/relationships/hyperlink" Target="https://docs.microsoft.com/en-us/azure/azure-policy/azure-policy-introduction" TargetMode="External"/><Relationship Id="rId104" Type="http://schemas.openxmlformats.org/officeDocument/2006/relationships/image" Target="../media/image41.png"/><Relationship Id="rId120" Type="http://schemas.openxmlformats.org/officeDocument/2006/relationships/hyperlink" Target="https://www.microsoft.com/security/blog/2019/01/17/windows-defender-atp-integrates-with-microsoft-information-protection-to-discover-protect-and-monitor-sensitive-data-on-windows-devices/" TargetMode="External"/><Relationship Id="rId125" Type="http://schemas.openxmlformats.org/officeDocument/2006/relationships/hyperlink" Target="https://docs.microsoft.com/en-us/azure/active-directory/active-directory-conditional-access-azure-portal" TargetMode="External"/><Relationship Id="rId7" Type="http://schemas.openxmlformats.org/officeDocument/2006/relationships/image" Target="../media/image99.png"/><Relationship Id="rId71" Type="http://schemas.openxmlformats.org/officeDocument/2006/relationships/hyperlink" Target="http://www.iiconsortium.org/pdf/SMM_Description_and_Intended_Use_2018-04-09.pdf" TargetMode="External"/><Relationship Id="rId92" Type="http://schemas.openxmlformats.org/officeDocument/2006/relationships/image" Target="../media/image129.png"/><Relationship Id="rId2" Type="http://schemas.openxmlformats.org/officeDocument/2006/relationships/notesSlide" Target="../notesSlides/notesSlide29.xml"/><Relationship Id="rId29" Type="http://schemas.openxmlformats.org/officeDocument/2006/relationships/image" Target="../media/image103.png"/><Relationship Id="rId24" Type="http://schemas.openxmlformats.org/officeDocument/2006/relationships/hyperlink" Target="https://azure.microsoft.com/en-us/services/security-center/" TargetMode="External"/><Relationship Id="rId40" Type="http://schemas.openxmlformats.org/officeDocument/2006/relationships/hyperlink" Target="https://aka.ms/mcra-mva" TargetMode="External"/><Relationship Id="rId45" Type="http://schemas.openxmlformats.org/officeDocument/2006/relationships/hyperlink" Target="https://www.microsoft.com/en-us/cloud-platform/microsoft-intune" TargetMode="External"/><Relationship Id="rId66" Type="http://schemas.openxmlformats.org/officeDocument/2006/relationships/hyperlink" Target="https://docs.microsoft.com/en-us/azure/active-directory/active-directory-b2b-what-is-azure-ad-b2b" TargetMode="External"/><Relationship Id="rId87" Type="http://schemas.openxmlformats.org/officeDocument/2006/relationships/hyperlink" Target="https://docs.microsoft.com/en-us/azure/virtual-network/security-overview" TargetMode="External"/><Relationship Id="rId110" Type="http://schemas.openxmlformats.org/officeDocument/2006/relationships/hyperlink" Target="https://www.microsoft.com/en-us/cloud-platform/windows-server-security" TargetMode="External"/><Relationship Id="rId115" Type="http://schemas.openxmlformats.org/officeDocument/2006/relationships/hyperlink" Target="https://www.microsoft.com/trustcenter" TargetMode="External"/><Relationship Id="rId131" Type="http://schemas.openxmlformats.org/officeDocument/2006/relationships/hyperlink" Target="https://blogs.office.com/2013/10/28/office-365-compliance-controls-data-loss-prevention/" TargetMode="External"/><Relationship Id="rId61" Type="http://schemas.openxmlformats.org/officeDocument/2006/relationships/hyperlink" Target="https://docs.microsoft.com/en-us/azure/active-directory/active-directory-privileged-identity-management-configure" TargetMode="External"/><Relationship Id="rId82" Type="http://schemas.openxmlformats.org/officeDocument/2006/relationships/hyperlink" Target="https://blogs.technet.microsoft.com/enterprisemobility/2015/09/08/sealpath-brings-rms-protection-to-autocad/" TargetMode="External"/><Relationship Id="rId19" Type="http://schemas.openxmlformats.org/officeDocument/2006/relationships/hyperlink" Target="https://aka.ms/O365SecRoadmap" TargetMode="External"/><Relationship Id="rId14" Type="http://schemas.openxmlformats.org/officeDocument/2006/relationships/image" Target="../media/image52.png"/><Relationship Id="rId30" Type="http://schemas.openxmlformats.org/officeDocument/2006/relationships/image" Target="../media/image104.png"/><Relationship Id="rId35" Type="http://schemas.openxmlformats.org/officeDocument/2006/relationships/image" Target="../media/image109.png"/><Relationship Id="rId56" Type="http://schemas.openxmlformats.org/officeDocument/2006/relationships/hyperlink" Target="https://www.microsoft.com/en-us/security/threat-protection" TargetMode="External"/><Relationship Id="rId77" Type="http://schemas.openxmlformats.org/officeDocument/2006/relationships/image" Target="../media/image121.jpg"/><Relationship Id="rId100" Type="http://schemas.openxmlformats.org/officeDocument/2006/relationships/hyperlink" Target="https://technet.microsoft.com/en-us/itpro/windows/keep-secure/windows-10-security-guide" TargetMode="External"/><Relationship Id="rId105" Type="http://schemas.openxmlformats.org/officeDocument/2006/relationships/hyperlink" Target="https://www.microsoft.com/en-us/WindowsForBusiness/windows-atp" TargetMode="External"/><Relationship Id="rId126" Type="http://schemas.openxmlformats.org/officeDocument/2006/relationships/image" Target="../media/image138.png"/><Relationship Id="rId8" Type="http://schemas.openxmlformats.org/officeDocument/2006/relationships/image" Target="../media/image100.svg"/><Relationship Id="rId51" Type="http://schemas.openxmlformats.org/officeDocument/2006/relationships/hyperlink" Target="https://docs.microsoft.com/en-us/windows/security/threat-protection/windows-defender-atp/windows-defender-advanced-threat-protection" TargetMode="External"/><Relationship Id="rId72" Type="http://schemas.openxmlformats.org/officeDocument/2006/relationships/hyperlink" Target="https://azure.microsoft.com/en-us/blog/introducing-microsoft-azure-sphere-secure-and-power-the-intelligent-edge/" TargetMode="External"/><Relationship Id="rId93" Type="http://schemas.openxmlformats.org/officeDocument/2006/relationships/hyperlink" Target="https://docs.microsoft.com/en-us/azure/security/azure-security-disk-encryption" TargetMode="External"/><Relationship Id="rId98" Type="http://schemas.openxmlformats.org/officeDocument/2006/relationships/hyperlink" Target="https://azure.microsoft.com/en-us/blog/azure-confidential-computing/" TargetMode="External"/><Relationship Id="rId121" Type="http://schemas.openxmlformats.org/officeDocument/2006/relationships/hyperlink" Target="https://docs.microsoft.com/en-us/azure/firewall/overview" TargetMode="External"/><Relationship Id="rId3" Type="http://schemas.openxmlformats.org/officeDocument/2006/relationships/image" Target="../media/image95.png"/><Relationship Id="rId25" Type="http://schemas.openxmlformats.org/officeDocument/2006/relationships/hyperlink" Target="https://aka.ms/ESAE" TargetMode="External"/><Relationship Id="rId46" Type="http://schemas.openxmlformats.org/officeDocument/2006/relationships/hyperlink" Target="https://docs.microsoft.com/en-us/azure/security-center/security-center-intro" TargetMode="External"/><Relationship Id="rId67" Type="http://schemas.openxmlformats.org/officeDocument/2006/relationships/image" Target="../media/image117.png"/><Relationship Id="rId116" Type="http://schemas.openxmlformats.org/officeDocument/2006/relationships/hyperlink" Target="https://www.microsoft.com/security/intelligence" TargetMode="External"/><Relationship Id="rId20" Type="http://schemas.openxmlformats.org/officeDocument/2006/relationships/hyperlink" Target="http://aka.ms/rapidattack" TargetMode="External"/><Relationship Id="rId41" Type="http://schemas.openxmlformats.org/officeDocument/2006/relationships/hyperlink" Target="https://aka.ms/cyberstrategies" TargetMode="External"/><Relationship Id="rId62" Type="http://schemas.openxmlformats.org/officeDocument/2006/relationships/hyperlink" Target="https://docs.microsoft.com/en-us/windows/security/identity-protection/hello-for-business/hello-identity-verification" TargetMode="External"/><Relationship Id="rId83" Type="http://schemas.openxmlformats.org/officeDocument/2006/relationships/image" Target="../media/image126.png"/><Relationship Id="rId88" Type="http://schemas.openxmlformats.org/officeDocument/2006/relationships/hyperlink" Target="https://docs.microsoft.com/en-us/azure/application-gateway/application-gateway-web-application-firewall-overview" TargetMode="External"/><Relationship Id="rId111" Type="http://schemas.openxmlformats.org/officeDocument/2006/relationships/hyperlink" Target="https://azure.microsoft.com/en-us/services/expressroute/" TargetMode="External"/><Relationship Id="rId132" Type="http://schemas.openxmlformats.org/officeDocument/2006/relationships/hyperlink" Target="https://support.office.com/en-us/article/Manage-data-governance-in-Office-365-48064107-fed2-4db0-9e5c-aa5ddd5ccb09" TargetMode="External"/><Relationship Id="rId15" Type="http://schemas.openxmlformats.org/officeDocument/2006/relationships/image" Target="../media/image53.png"/><Relationship Id="rId36" Type="http://schemas.openxmlformats.org/officeDocument/2006/relationships/image" Target="../media/image110.svg"/><Relationship Id="rId57" Type="http://schemas.openxmlformats.org/officeDocument/2006/relationships/hyperlink" Target="https://aka.ms/SIEMConnect" TargetMode="External"/><Relationship Id="rId106" Type="http://schemas.openxmlformats.org/officeDocument/2006/relationships/image" Target="../media/image133.jpeg"/><Relationship Id="rId127" Type="http://schemas.openxmlformats.org/officeDocument/2006/relationships/hyperlink" Target="https://docs.microsoft.com/en-us/azure/sql-database/sql-database-threat-detection" TargetMode="External"/><Relationship Id="rId10" Type="http://schemas.openxmlformats.org/officeDocument/2006/relationships/image" Target="../media/image48.png"/><Relationship Id="rId31" Type="http://schemas.openxmlformats.org/officeDocument/2006/relationships/image" Target="../media/image105.png"/><Relationship Id="rId52" Type="http://schemas.openxmlformats.org/officeDocument/2006/relationships/hyperlink" Target="https://support.office.com/en-us/article/Office-365-ATP-for-SharePoint-OneDrive-and-Microsoft-Teams-26261670-db33-4c53-b125-af0662c34607" TargetMode="External"/><Relationship Id="rId73" Type="http://schemas.openxmlformats.org/officeDocument/2006/relationships/image" Target="../media/image120.png"/><Relationship Id="rId78" Type="http://schemas.openxmlformats.org/officeDocument/2006/relationships/image" Target="../media/image122.png"/><Relationship Id="rId94" Type="http://schemas.openxmlformats.org/officeDocument/2006/relationships/hyperlink" Target="https://docs.microsoft.com/en-us/azure/virtual-network/ddos-protection-overview" TargetMode="External"/><Relationship Id="rId99" Type="http://schemas.openxmlformats.org/officeDocument/2006/relationships/image" Target="../media/image131.png"/><Relationship Id="rId101" Type="http://schemas.openxmlformats.org/officeDocument/2006/relationships/image" Target="../media/image36.emf"/><Relationship Id="rId122" Type="http://schemas.openxmlformats.org/officeDocument/2006/relationships/image" Target="../media/image136.png"/><Relationship Id="rId4" Type="http://schemas.openxmlformats.org/officeDocument/2006/relationships/image" Target="../media/image96.svg"/><Relationship Id="rId9" Type="http://schemas.openxmlformats.org/officeDocument/2006/relationships/hyperlink" Target="https://docs.microsoft.com/en-us/sccm/" TargetMode="External"/><Relationship Id="rId26" Type="http://schemas.openxmlformats.org/officeDocument/2006/relationships/hyperlink" Target="http://aka.ms/cyberpaw" TargetMode="External"/><Relationship Id="rId47" Type="http://schemas.openxmlformats.org/officeDocument/2006/relationships/hyperlink" Target="https://docs.microsoft.com/en-us/azure/security-center/security-center-just-in-time" TargetMode="External"/><Relationship Id="rId68" Type="http://schemas.openxmlformats.org/officeDocument/2006/relationships/hyperlink" Target="https://docs.microsoft.com/en-us/azure/iot-hub/iot-hub-security-architecture" TargetMode="External"/><Relationship Id="rId89" Type="http://schemas.openxmlformats.org/officeDocument/2006/relationships/image" Target="../media/image128.png"/><Relationship Id="rId112" Type="http://schemas.openxmlformats.org/officeDocument/2006/relationships/image" Target="../media/image135.png"/><Relationship Id="rId133" Type="http://schemas.openxmlformats.org/officeDocument/2006/relationships/hyperlink" Target="Simplifies%20the%20eDiscovery%20process%20and%20helps%20analyze%20unstructured%20data%20within%20Office%20365,%20efficiently%20review%20documents,%20and%20make%20scope%20reduction%20decisions%20for%20eDiscovery." TargetMode="Externa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3" Type="http://schemas.openxmlformats.org/officeDocument/2006/relationships/image" Target="../media/image106.png"/><Relationship Id="rId18" Type="http://schemas.openxmlformats.org/officeDocument/2006/relationships/hyperlink" Target="https://docs.microsoft.com/en-us/azure/key-vault/key-vault-overview" TargetMode="External"/><Relationship Id="rId26" Type="http://schemas.openxmlformats.org/officeDocument/2006/relationships/hyperlink" Target="https://docs.microsoft.com/en-us/azure/security/azure-security-disk-encryption" TargetMode="External"/><Relationship Id="rId39" Type="http://schemas.openxmlformats.org/officeDocument/2006/relationships/image" Target="../media/image107.png"/><Relationship Id="rId21" Type="http://schemas.openxmlformats.org/officeDocument/2006/relationships/hyperlink" Target="https://docs.microsoft.com/en-us/azure/application-gateway/application-gateway-web-application-firewall-overview" TargetMode="External"/><Relationship Id="rId34" Type="http://schemas.openxmlformats.org/officeDocument/2006/relationships/image" Target="../media/image96.svg"/><Relationship Id="rId42" Type="http://schemas.openxmlformats.org/officeDocument/2006/relationships/image" Target="../media/image110.svg"/><Relationship Id="rId47" Type="http://schemas.openxmlformats.org/officeDocument/2006/relationships/hyperlink" Target="https://azure.microsoft.com/en-us/blog/security-and-compliance-in-azure-stack/" TargetMode="External"/><Relationship Id="rId7" Type="http://schemas.openxmlformats.org/officeDocument/2006/relationships/hyperlink" Target="http://aka.ms/cyberpaw" TargetMode="External"/><Relationship Id="rId2" Type="http://schemas.openxmlformats.org/officeDocument/2006/relationships/notesSlide" Target="../notesSlides/notesSlide30.xml"/><Relationship Id="rId16" Type="http://schemas.openxmlformats.org/officeDocument/2006/relationships/hyperlink" Target="https://msdn.microsoft.com/en-us/library/dn948096.aspx" TargetMode="External"/><Relationship Id="rId29"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hyperlink" Target="https://azure.microsoft.com/en-us/services/security-center/" TargetMode="External"/><Relationship Id="rId11" Type="http://schemas.openxmlformats.org/officeDocument/2006/relationships/image" Target="../media/image104.png"/><Relationship Id="rId24" Type="http://schemas.openxmlformats.org/officeDocument/2006/relationships/image" Target="../media/image88.png"/><Relationship Id="rId32" Type="http://schemas.openxmlformats.org/officeDocument/2006/relationships/image" Target="../media/image131.png"/><Relationship Id="rId37" Type="http://schemas.openxmlformats.org/officeDocument/2006/relationships/image" Target="../media/image66.png"/><Relationship Id="rId40" Type="http://schemas.openxmlformats.org/officeDocument/2006/relationships/image" Target="../media/image108.emf"/><Relationship Id="rId45" Type="http://schemas.openxmlformats.org/officeDocument/2006/relationships/image" Target="../media/image135.png"/><Relationship Id="rId5" Type="http://schemas.openxmlformats.org/officeDocument/2006/relationships/hyperlink" Target="http://www.microsoft.com/SDL" TargetMode="External"/><Relationship Id="rId15" Type="http://schemas.openxmlformats.org/officeDocument/2006/relationships/hyperlink" Target="https://azure.microsoft.com/en-us/services/key-vault/" TargetMode="External"/><Relationship Id="rId23" Type="http://schemas.openxmlformats.org/officeDocument/2006/relationships/hyperlink" Target="https://docs.microsoft.com/en-us/azure/security/azure-security-antimalware" TargetMode="External"/><Relationship Id="rId28" Type="http://schemas.openxmlformats.org/officeDocument/2006/relationships/hyperlink" Target="https://azure.microsoft.com/en-us/services/site-recovery/" TargetMode="External"/><Relationship Id="rId36" Type="http://schemas.openxmlformats.org/officeDocument/2006/relationships/image" Target="../media/image98.svg"/><Relationship Id="rId10" Type="http://schemas.openxmlformats.org/officeDocument/2006/relationships/image" Target="../media/image103.png"/><Relationship Id="rId19" Type="http://schemas.openxmlformats.org/officeDocument/2006/relationships/image" Target="../media/image127.png"/><Relationship Id="rId31" Type="http://schemas.openxmlformats.org/officeDocument/2006/relationships/hyperlink" Target="https://azure.microsoft.com/en-us/blog/azure-confidential-computing/" TargetMode="External"/><Relationship Id="rId44" Type="http://schemas.openxmlformats.org/officeDocument/2006/relationships/hyperlink" Target="https://azure.microsoft.com/en-us/services/expressroute/" TargetMode="External"/><Relationship Id="rId4" Type="http://schemas.openxmlformats.org/officeDocument/2006/relationships/hyperlink" Target="https://www.microsoft.com/en-us/microsoftservices/campaigns/cybersecurity-protection.aspx#stage-1" TargetMode="External"/><Relationship Id="rId9" Type="http://schemas.openxmlformats.org/officeDocument/2006/relationships/image" Target="../media/image102.png"/><Relationship Id="rId14" Type="http://schemas.openxmlformats.org/officeDocument/2006/relationships/hyperlink" Target="https://www.microsoft.com/en-us/TrustCenter/Security/default.aspx" TargetMode="External"/><Relationship Id="rId22" Type="http://schemas.openxmlformats.org/officeDocument/2006/relationships/image" Target="../media/image128.png"/><Relationship Id="rId27" Type="http://schemas.openxmlformats.org/officeDocument/2006/relationships/hyperlink" Target="https://docs.microsoft.com/en-us/azure/virtual-network/ddos-protection-overview" TargetMode="External"/><Relationship Id="rId30" Type="http://schemas.openxmlformats.org/officeDocument/2006/relationships/hyperlink" Target="https://docs.microsoft.com/en-us/azure/azure-policy/azure-policy-introduction" TargetMode="External"/><Relationship Id="rId35" Type="http://schemas.openxmlformats.org/officeDocument/2006/relationships/image" Target="../media/image64.png"/><Relationship Id="rId43" Type="http://schemas.openxmlformats.org/officeDocument/2006/relationships/hyperlink" Target="https://www.microsoft.com/en-us/cloud-platform/windows-server-security" TargetMode="External"/><Relationship Id="rId48" Type="http://schemas.openxmlformats.org/officeDocument/2006/relationships/image" Target="../media/image111.png"/><Relationship Id="rId8" Type="http://schemas.openxmlformats.org/officeDocument/2006/relationships/hyperlink" Target="https://azure.microsoft.com/en-us/marketplace/" TargetMode="External"/><Relationship Id="rId3" Type="http://schemas.openxmlformats.org/officeDocument/2006/relationships/image" Target="../media/image141.png"/><Relationship Id="rId12" Type="http://schemas.openxmlformats.org/officeDocument/2006/relationships/image" Target="../media/image105.png"/><Relationship Id="rId17" Type="http://schemas.openxmlformats.org/officeDocument/2006/relationships/hyperlink" Target="https://blogs.technet.microsoft.com/cbernier/2015/12/02/microsoft-intune-and-apple-mac-management/" TargetMode="External"/><Relationship Id="rId25" Type="http://schemas.openxmlformats.org/officeDocument/2006/relationships/image" Target="../media/image129.png"/><Relationship Id="rId33" Type="http://schemas.openxmlformats.org/officeDocument/2006/relationships/image" Target="../media/image142.png"/><Relationship Id="rId38" Type="http://schemas.openxmlformats.org/officeDocument/2006/relationships/image" Target="../media/image100.svg"/><Relationship Id="rId46" Type="http://schemas.openxmlformats.org/officeDocument/2006/relationships/hyperlink" Target="https://technet.microsoft.com/en-us/windows-server-docs/security/guarded-fabric-shielded-vm/guarded-fabric-and-shielded-vms" TargetMode="External"/><Relationship Id="rId20" Type="http://schemas.openxmlformats.org/officeDocument/2006/relationships/hyperlink" Target="https://docs.microsoft.com/en-us/azure/virtual-network/security-overview" TargetMode="External"/><Relationship Id="rId41" Type="http://schemas.openxmlformats.org/officeDocument/2006/relationships/image" Target="../media/image143.png"/></Relationships>
</file>

<file path=ppt/slides/_rels/slide31.xml.rels><?xml version="1.0" encoding="UTF-8" standalone="yes"?>
<Relationships xmlns="http://schemas.openxmlformats.org/package/2006/relationships"><Relationship Id="rId8" Type="http://schemas.openxmlformats.org/officeDocument/2006/relationships/hyperlink" Target="https://aka.ms/graphsecuritydocs" TargetMode="External"/><Relationship Id="rId13" Type="http://schemas.openxmlformats.org/officeDocument/2006/relationships/image" Target="../media/image111.png"/><Relationship Id="rId18" Type="http://schemas.openxmlformats.org/officeDocument/2006/relationships/image" Target="../media/image131.png"/><Relationship Id="rId3" Type="http://schemas.openxmlformats.org/officeDocument/2006/relationships/hyperlink" Target="https://docs.microsoft.com/en-us/azure/security-center/security-center-intro" TargetMode="External"/><Relationship Id="rId7" Type="http://schemas.openxmlformats.org/officeDocument/2006/relationships/hyperlink" Target="https://www.microsoft.com/en-us/cloud-platform/cloud-app-security" TargetMode="External"/><Relationship Id="rId12" Type="http://schemas.openxmlformats.org/officeDocument/2006/relationships/image" Target="../media/image141.png"/><Relationship Id="rId17" Type="http://schemas.openxmlformats.org/officeDocument/2006/relationships/hyperlink" Target="https://aka.ms/AzureSentinel" TargetMode="External"/><Relationship Id="rId2" Type="http://schemas.openxmlformats.org/officeDocument/2006/relationships/notesSlide" Target="../notesSlides/notesSlide31.xml"/><Relationship Id="rId16" Type="http://schemas.openxmlformats.org/officeDocument/2006/relationships/hyperlink" Target="https://www.microsoft.com/en-us/microsoftservices/campaigns/cybersecurity-protection.aspx#stage-3" TargetMode="External"/><Relationship Id="rId1" Type="http://schemas.openxmlformats.org/officeDocument/2006/relationships/slideLayout" Target="../slideLayouts/slideLayout7.xml"/><Relationship Id="rId6" Type="http://schemas.openxmlformats.org/officeDocument/2006/relationships/hyperlink" Target="https://docs.microsoft.com/en-us/azure-advanced-threat-protection/" TargetMode="External"/><Relationship Id="rId11" Type="http://schemas.openxmlformats.org/officeDocument/2006/relationships/image" Target="../media/image113.png"/><Relationship Id="rId5" Type="http://schemas.openxmlformats.org/officeDocument/2006/relationships/hyperlink" Target="https://support.office.com/en-us/article/Office-365-ATP-for-SharePoint-OneDrive-and-Microsoft-Teams-26261670-db33-4c53-b125-af0662c34607" TargetMode="External"/><Relationship Id="rId15" Type="http://schemas.openxmlformats.org/officeDocument/2006/relationships/hyperlink" Target="https://docs.microsoft.com/en-us/windows/security/threat-protection/windows-defender-atp/microsoft-threat-experts" TargetMode="External"/><Relationship Id="rId10" Type="http://schemas.openxmlformats.org/officeDocument/2006/relationships/hyperlink" Target="https://aka.ms/SIEMConnect" TargetMode="External"/><Relationship Id="rId4" Type="http://schemas.openxmlformats.org/officeDocument/2006/relationships/hyperlink" Target="https://docs.microsoft.com/en-us/windows/security/threat-protection/windows-defender-atp/windows-defender-advanced-threat-protection" TargetMode="External"/><Relationship Id="rId9" Type="http://schemas.openxmlformats.org/officeDocument/2006/relationships/hyperlink" Target="https://www.microsoft.com/en-us/security/threat-protection" TargetMode="External"/><Relationship Id="rId14" Type="http://schemas.openxmlformats.org/officeDocument/2006/relationships/hyperlink" Target="https://www.microsoft.com/security/intelligence" TargetMode="External"/></Relationships>
</file>

<file path=ppt/slides/_rels/slide32.xml.rels><?xml version="1.0" encoding="UTF-8" standalone="yes"?>
<Relationships xmlns="http://schemas.openxmlformats.org/package/2006/relationships"><Relationship Id="rId13" Type="http://schemas.openxmlformats.org/officeDocument/2006/relationships/hyperlink" Target="https://docs.microsoft.com/en-us/azure/active-directory/active-directory-identityprotection" TargetMode="External"/><Relationship Id="rId18" Type="http://schemas.openxmlformats.org/officeDocument/2006/relationships/hyperlink" Target="http://aka.ms/cyberpaw" TargetMode="External"/><Relationship Id="rId26" Type="http://schemas.openxmlformats.org/officeDocument/2006/relationships/image" Target="../media/image147.png"/><Relationship Id="rId21" Type="http://schemas.openxmlformats.org/officeDocument/2006/relationships/hyperlink" Target="http://aka.ms/rapidattack" TargetMode="External"/><Relationship Id="rId34" Type="http://schemas.openxmlformats.org/officeDocument/2006/relationships/image" Target="../media/image154.png"/><Relationship Id="rId7" Type="http://schemas.openxmlformats.org/officeDocument/2006/relationships/hyperlink" Target="http://aka.ms/pam" TargetMode="External"/><Relationship Id="rId12" Type="http://schemas.openxmlformats.org/officeDocument/2006/relationships/image" Target="../media/image138.png"/><Relationship Id="rId17" Type="http://schemas.openxmlformats.org/officeDocument/2006/relationships/hyperlink" Target="https://www.microsoft.com/en-us/microsoftservices/campaigns/cybersecurity-protection.aspx#stage-1" TargetMode="External"/><Relationship Id="rId25" Type="http://schemas.openxmlformats.org/officeDocument/2006/relationships/image" Target="../media/image41.png"/><Relationship Id="rId33" Type="http://schemas.openxmlformats.org/officeDocument/2006/relationships/image" Target="../media/image153.png"/><Relationship Id="rId2" Type="http://schemas.openxmlformats.org/officeDocument/2006/relationships/notesSlide" Target="../notesSlides/notesSlide32.xml"/><Relationship Id="rId16" Type="http://schemas.openxmlformats.org/officeDocument/2006/relationships/image" Target="../media/image113.png"/><Relationship Id="rId20" Type="http://schemas.openxmlformats.org/officeDocument/2006/relationships/hyperlink" Target="https://aka.ms/O365SecRoadmap" TargetMode="External"/><Relationship Id="rId29" Type="http://schemas.openxmlformats.org/officeDocument/2006/relationships/hyperlink" Target="https://www.microsoft.com/security/intelligence" TargetMode="External"/><Relationship Id="rId1" Type="http://schemas.openxmlformats.org/officeDocument/2006/relationships/slideLayout" Target="../slideLayouts/slideLayout7.xml"/><Relationship Id="rId6" Type="http://schemas.openxmlformats.org/officeDocument/2006/relationships/image" Target="../media/image115.png"/><Relationship Id="rId11" Type="http://schemas.openxmlformats.org/officeDocument/2006/relationships/hyperlink" Target="https://azure.microsoft.com/en-us/documentation/articles/active-directory-conditional-access/" TargetMode="External"/><Relationship Id="rId24" Type="http://schemas.openxmlformats.org/officeDocument/2006/relationships/image" Target="../media/image108.emf"/><Relationship Id="rId32" Type="http://schemas.openxmlformats.org/officeDocument/2006/relationships/image" Target="../media/image152.png"/><Relationship Id="rId37" Type="http://schemas.openxmlformats.org/officeDocument/2006/relationships/image" Target="../media/image157.png"/><Relationship Id="rId5" Type="http://schemas.openxmlformats.org/officeDocument/2006/relationships/hyperlink" Target="https://azure.microsoft.com/en-us/documentation/articles/multi-factor-authentication/" TargetMode="External"/><Relationship Id="rId15" Type="http://schemas.openxmlformats.org/officeDocument/2006/relationships/hyperlink" Target="http://www.microsoft.com/ata" TargetMode="External"/><Relationship Id="rId23" Type="http://schemas.openxmlformats.org/officeDocument/2006/relationships/image" Target="../media/image146.png"/><Relationship Id="rId28" Type="http://schemas.openxmlformats.org/officeDocument/2006/relationships/image" Target="../media/image149.png"/><Relationship Id="rId36" Type="http://schemas.openxmlformats.org/officeDocument/2006/relationships/image" Target="../media/image156.png"/><Relationship Id="rId10" Type="http://schemas.openxmlformats.org/officeDocument/2006/relationships/image" Target="../media/image116.jpeg"/><Relationship Id="rId19" Type="http://schemas.openxmlformats.org/officeDocument/2006/relationships/hyperlink" Target="https://aka.ms/sparoadmap" TargetMode="External"/><Relationship Id="rId31" Type="http://schemas.openxmlformats.org/officeDocument/2006/relationships/image" Target="../media/image151.png"/><Relationship Id="rId4" Type="http://schemas.openxmlformats.org/officeDocument/2006/relationships/image" Target="../media/image111.png"/><Relationship Id="rId9" Type="http://schemas.openxmlformats.org/officeDocument/2006/relationships/hyperlink" Target="https://technet.microsoft.com/en-us/itpro/windows/keep-secure/manage-identity-verification-using-microsoft-passport" TargetMode="External"/><Relationship Id="rId14" Type="http://schemas.openxmlformats.org/officeDocument/2006/relationships/image" Target="../media/image112.emf"/><Relationship Id="rId22" Type="http://schemas.openxmlformats.org/officeDocument/2006/relationships/image" Target="../media/image145.png"/><Relationship Id="rId27" Type="http://schemas.openxmlformats.org/officeDocument/2006/relationships/image" Target="../media/image148.png"/><Relationship Id="rId30" Type="http://schemas.openxmlformats.org/officeDocument/2006/relationships/image" Target="../media/image150.png"/><Relationship Id="rId35" Type="http://schemas.openxmlformats.org/officeDocument/2006/relationships/image" Target="../media/image155.png"/><Relationship Id="rId8" Type="http://schemas.openxmlformats.org/officeDocument/2006/relationships/hyperlink" Target="https://azure.microsoft.com/en-us/documentation/articles/active-directory-privileged-identity-management-configure/" TargetMode="External"/><Relationship Id="rId3" Type="http://schemas.openxmlformats.org/officeDocument/2006/relationships/image" Target="../media/image14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59.svg"/></Relationships>
</file>

<file path=ppt/slides/_rels/slide35.xml.rels><?xml version="1.0" encoding="UTF-8" standalone="yes"?>
<Relationships xmlns="http://schemas.openxmlformats.org/package/2006/relationships"><Relationship Id="rId8" Type="http://schemas.openxmlformats.org/officeDocument/2006/relationships/image" Target="../media/image162.svg"/><Relationship Id="rId3" Type="http://schemas.openxmlformats.org/officeDocument/2006/relationships/hyperlink" Target="https://portal.azure.com/" TargetMode="External"/><Relationship Id="rId7" Type="http://schemas.openxmlformats.org/officeDocument/2006/relationships/image" Target="../media/image161.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hyperlink" Target="https://docs.microsoft.com/en-us/azure/governance/management-groups/" TargetMode="External"/><Relationship Id="rId5" Type="http://schemas.openxmlformats.org/officeDocument/2006/relationships/image" Target="../media/image160.png"/><Relationship Id="rId10" Type="http://schemas.openxmlformats.org/officeDocument/2006/relationships/image" Target="NULL"/><Relationship Id="rId4" Type="http://schemas.openxmlformats.org/officeDocument/2006/relationships/hyperlink" Target="https://ea.azure.com/" TargetMode="External"/><Relationship Id="rId9" Type="http://schemas.openxmlformats.org/officeDocument/2006/relationships/image" Target="../media/image163.png"/></Relationships>
</file>

<file path=ppt/slides/_rels/slide3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37.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image" Target="../media/image162.svg"/><Relationship Id="rId3" Type="http://schemas.openxmlformats.org/officeDocument/2006/relationships/image" Target="../media/image112.emf"/><Relationship Id="rId21" Type="http://schemas.openxmlformats.org/officeDocument/2006/relationships/image" Target="../media/image170.png"/><Relationship Id="rId7" Type="http://schemas.openxmlformats.org/officeDocument/2006/relationships/image" Target="NULL"/><Relationship Id="rId12" Type="http://schemas.openxmlformats.org/officeDocument/2006/relationships/image" Target="../media/image161.png"/><Relationship Id="rId2" Type="http://schemas.openxmlformats.org/officeDocument/2006/relationships/notesSlide" Target="../notesSlides/notesSlide37.xml"/><Relationship Id="rId20" Type="http://schemas.openxmlformats.org/officeDocument/2006/relationships/image" Target="NULL"/><Relationship Id="rId1" Type="http://schemas.openxmlformats.org/officeDocument/2006/relationships/slideLayout" Target="../slideLayouts/slideLayout7.xml"/><Relationship Id="rId6" Type="http://schemas.openxmlformats.org/officeDocument/2006/relationships/slide" Target="NULL"/><Relationship Id="rId11" Type="http://schemas.openxmlformats.org/officeDocument/2006/relationships/hyperlink" Target="https://docs.microsoft.com/en-us/azure/governance/management-groups/" TargetMode="External"/><Relationship Id="rId5" Type="http://schemas.openxmlformats.org/officeDocument/2006/relationships/image" Target="../media/image166.png"/><Relationship Id="rId10" Type="http://schemas.openxmlformats.org/officeDocument/2006/relationships/image" Target="../media/image117.png"/><Relationship Id="rId19" Type="http://schemas.openxmlformats.org/officeDocument/2006/relationships/slide" Target="NULL"/><Relationship Id="rId4" Type="http://schemas.openxmlformats.org/officeDocument/2006/relationships/image" Target="../media/image113.png"/><Relationship Id="rId9" Type="http://schemas.openxmlformats.org/officeDocument/2006/relationships/image" Target="../media/image168.svg"/><Relationship Id="rId14" Type="http://schemas.openxmlformats.org/officeDocument/2006/relationships/image" Target="../media/image169.png"/><Relationship Id="rId22" Type="http://schemas.openxmlformats.org/officeDocument/2006/relationships/image" Target="NULL"/></Relationships>
</file>

<file path=ppt/slides/_rels/slide38.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173.png"/><Relationship Id="rId3" Type="http://schemas.openxmlformats.org/officeDocument/2006/relationships/image" Target="../media/image112.emf"/><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171.png"/><Relationship Id="rId11" Type="http://schemas.openxmlformats.org/officeDocument/2006/relationships/image" Target="../media/image52.png"/><Relationship Id="rId5" Type="http://schemas.openxmlformats.org/officeDocument/2006/relationships/hyperlink" Target="https://docs.microsoft.com/en-us/azure/role-based-access-control/built-in-roles" TargetMode="External"/><Relationship Id="rId10" Type="http://schemas.openxmlformats.org/officeDocument/2006/relationships/image" Target="../media/image51.png"/><Relationship Id="rId4" Type="http://schemas.openxmlformats.org/officeDocument/2006/relationships/image" Target="../media/image113.png"/><Relationship Id="rId9" Type="http://schemas.openxmlformats.org/officeDocument/2006/relationships/image" Target="../media/image172.png"/></Relationships>
</file>

<file path=ppt/slides/_rels/slide39.xml.rels><?xml version="1.0" encoding="UTF-8" standalone="yes"?>
<Relationships xmlns="http://schemas.openxmlformats.org/package/2006/relationships"><Relationship Id="rId3" Type="http://schemas.openxmlformats.org/officeDocument/2006/relationships/hyperlink" Target="https://aka.ms/MyASIS" TargetMode="External"/><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175.png"/><Relationship Id="rId4" Type="http://schemas.openxmlformats.org/officeDocument/2006/relationships/image" Target="../media/image17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71.png"/><Relationship Id="rId5" Type="http://schemas.openxmlformats.org/officeDocument/2006/relationships/image" Target="../media/image9.png"/><Relationship Id="rId4" Type="http://schemas.openxmlformats.org/officeDocument/2006/relationships/image" Target="../media/image8.svg"/></Relationships>
</file>

<file path=ppt/slides/_rels/slide4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microsoft.com/office/2007/relationships/hdphoto" Target="../media/hdphoto2.wdp"/></Relationships>
</file>

<file path=ppt/slides/_rels/slide41.xml.rels><?xml version="1.0" encoding="UTF-8" standalone="yes"?>
<Relationships xmlns="http://schemas.openxmlformats.org/package/2006/relationships"><Relationship Id="rId8" Type="http://schemas.openxmlformats.org/officeDocument/2006/relationships/image" Target="../media/image182.png"/><Relationship Id="rId13" Type="http://schemas.openxmlformats.org/officeDocument/2006/relationships/image" Target="../media/image187.svg"/><Relationship Id="rId3" Type="http://schemas.openxmlformats.org/officeDocument/2006/relationships/image" Target="../media/image177.png"/><Relationship Id="rId7" Type="http://schemas.openxmlformats.org/officeDocument/2006/relationships/image" Target="../media/image181.png"/><Relationship Id="rId12" Type="http://schemas.openxmlformats.org/officeDocument/2006/relationships/image" Target="../media/image186.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180.svg"/><Relationship Id="rId11" Type="http://schemas.openxmlformats.org/officeDocument/2006/relationships/image" Target="../media/image185.svg"/><Relationship Id="rId5" Type="http://schemas.openxmlformats.org/officeDocument/2006/relationships/image" Target="../media/image179.png"/><Relationship Id="rId10" Type="http://schemas.openxmlformats.org/officeDocument/2006/relationships/image" Target="../media/image184.png"/><Relationship Id="rId4" Type="http://schemas.openxmlformats.org/officeDocument/2006/relationships/image" Target="../media/image178.svg"/><Relationship Id="rId9" Type="http://schemas.openxmlformats.org/officeDocument/2006/relationships/image" Target="../media/image183.svg"/></Relationships>
</file>

<file path=ppt/slides/_rels/slide42.xml.rels><?xml version="1.0" encoding="UTF-8" standalone="yes"?>
<Relationships xmlns="http://schemas.openxmlformats.org/package/2006/relationships"><Relationship Id="rId8" Type="http://schemas.openxmlformats.org/officeDocument/2006/relationships/image" Target="../media/image184.png"/><Relationship Id="rId13" Type="http://schemas.openxmlformats.org/officeDocument/2006/relationships/image" Target="../media/image180.svg"/><Relationship Id="rId3" Type="http://schemas.openxmlformats.org/officeDocument/2006/relationships/image" Target="../media/image177.png"/><Relationship Id="rId7" Type="http://schemas.openxmlformats.org/officeDocument/2006/relationships/image" Target="../media/image183.svg"/><Relationship Id="rId12" Type="http://schemas.openxmlformats.org/officeDocument/2006/relationships/image" Target="../media/image179.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182.png"/><Relationship Id="rId11" Type="http://schemas.openxmlformats.org/officeDocument/2006/relationships/image" Target="../media/image187.svg"/><Relationship Id="rId5" Type="http://schemas.openxmlformats.org/officeDocument/2006/relationships/image" Target="../media/image181.png"/><Relationship Id="rId10" Type="http://schemas.openxmlformats.org/officeDocument/2006/relationships/image" Target="../media/image186.png"/><Relationship Id="rId4" Type="http://schemas.openxmlformats.org/officeDocument/2006/relationships/image" Target="../media/image178.svg"/><Relationship Id="rId9" Type="http://schemas.openxmlformats.org/officeDocument/2006/relationships/image" Target="../media/image185.svg"/></Relationships>
</file>

<file path=ppt/slides/_rels/slide43.xml.rels><?xml version="1.0" encoding="UTF-8" standalone="yes"?>
<Relationships xmlns="http://schemas.openxmlformats.org/package/2006/relationships"><Relationship Id="rId2" Type="http://schemas.openxmlformats.org/officeDocument/2006/relationships/hyperlink" Target="https://docs.microsoft.com/en-us/azure/architecture/security/governance"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hyperlink" Target="https://docs.microsoft.com/en-us/azure/governance/" TargetMode="External"/><Relationship Id="rId4" Type="http://schemas.openxmlformats.org/officeDocument/2006/relationships/image" Target="../media/image189.png"/></Relationships>
</file>

<file path=ppt/slides/_rels/slide45.xml.rels><?xml version="1.0" encoding="UTF-8" standalone="yes"?>
<Relationships xmlns="http://schemas.openxmlformats.org/package/2006/relationships"><Relationship Id="rId3" Type="http://schemas.openxmlformats.org/officeDocument/2006/relationships/hyperlink" Target="http://aka.ms/magicbutton" TargetMode="External"/><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90.png"/><Relationship Id="rId7" Type="http://schemas.openxmlformats.org/officeDocument/2006/relationships/image" Target="../media/image191.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hyperlink" Target="https://docs.microsoft.com/en-us/azure/governance/management-groups/" TargetMode="External"/><Relationship Id="rId5" Type="http://schemas.openxmlformats.org/officeDocument/2006/relationships/hyperlink" Target="https://docs.microsoft.com/en-us/azure/azure-resource-manager/resource-group-using-tags" TargetMode="External"/><Relationship Id="rId4" Type="http://schemas.openxmlformats.org/officeDocument/2006/relationships/hyperlink" Target="https://docs.microsoft.com/en-us/azure/governance/policy/overview" TargetMode="External"/><Relationship Id="rId9" Type="http://schemas.openxmlformats.org/officeDocument/2006/relationships/image" Target="NULL"/></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hyperlink" Target="https://docs.microsoft.com/en-us/azure/security-center/security-center-apply-system-updates" TargetMode="External"/><Relationship Id="rId7" Type="http://schemas.openxmlformats.org/officeDocument/2006/relationships/image" Target="../media/image10.png"/><Relationship Id="rId12" Type="http://schemas.openxmlformats.org/officeDocument/2006/relationships/image" Target="../media/image195.sv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hyperlink" Target="https://docs.microsoft.com/en-us/azure/security-center/security-center-just-in-time" TargetMode="External"/><Relationship Id="rId11" Type="http://schemas.openxmlformats.org/officeDocument/2006/relationships/image" Target="../media/image194.png"/><Relationship Id="rId5" Type="http://schemas.openxmlformats.org/officeDocument/2006/relationships/hyperlink" Target="https://docs.microsoft.com/en-us/azure/security-center/security-center-restrict-access-through-internet-facing-endpoints" TargetMode="External"/><Relationship Id="rId10" Type="http://schemas.openxmlformats.org/officeDocument/2006/relationships/image" Target="../media/image193.svg"/><Relationship Id="rId4" Type="http://schemas.openxmlformats.org/officeDocument/2006/relationships/hyperlink" Target="https://docs.microsoft.com/en-us/azure/automation/automation-update-management" TargetMode="External"/><Relationship Id="rId9" Type="http://schemas.openxmlformats.org/officeDocument/2006/relationships/image" Target="../media/image192.png"/></Relationships>
</file>

<file path=ppt/slides/_rels/slide51.xml.rels><?xml version="1.0" encoding="UTF-8" standalone="yes"?>
<Relationships xmlns="http://schemas.openxmlformats.org/package/2006/relationships"><Relationship Id="rId3" Type="http://schemas.openxmlformats.org/officeDocument/2006/relationships/image" Target="../media/image196.png"/><Relationship Id="rId7" Type="http://schemas.openxmlformats.org/officeDocument/2006/relationships/image" Target="../media/image11.sv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NULL"/><Relationship Id="rId4" Type="http://schemas.openxmlformats.org/officeDocument/2006/relationships/slide" Target="NULL"/></Relationships>
</file>

<file path=ppt/slides/_rels/slide52.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97.emf"/><Relationship Id="rId7" Type="http://schemas.microsoft.com/office/2007/relationships/hdphoto" Target="../media/hdphoto4.wdp"/><Relationship Id="rId2" Type="http://schemas.openxmlformats.org/officeDocument/2006/relationships/notesSlide" Target="../notesSlides/notesSlide49.xml"/><Relationship Id="rId1" Type="http://schemas.openxmlformats.org/officeDocument/2006/relationships/slideLayout" Target="../slideLayouts/slideLayout9.xml"/><Relationship Id="rId6" Type="http://schemas.openxmlformats.org/officeDocument/2006/relationships/image" Target="../media/image199.png"/><Relationship Id="rId5" Type="http://schemas.microsoft.com/office/2007/relationships/hdphoto" Target="../media/hdphoto3.wdp"/><Relationship Id="rId10" Type="http://schemas.openxmlformats.org/officeDocument/2006/relationships/image" Target="../media/image201.emf"/><Relationship Id="rId4" Type="http://schemas.openxmlformats.org/officeDocument/2006/relationships/image" Target="../media/image198.png"/><Relationship Id="rId9" Type="http://schemas.microsoft.com/office/2007/relationships/hdphoto" Target="../media/hdphoto5.wdp"/></Relationships>
</file>

<file path=ppt/slides/_rels/slide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docs.microsoft.com/en-us/azure/active-directory/governance/create-access-review" TargetMode="External"/><Relationship Id="rId1" Type="http://schemas.openxmlformats.org/officeDocument/2006/relationships/slideLayout" Target="../slideLayouts/slideLayout7.xml"/><Relationship Id="rId5" Type="http://schemas.openxmlformats.org/officeDocument/2006/relationships/image" Target="../media/image202.png"/><Relationship Id="rId4" Type="http://schemas.openxmlformats.org/officeDocument/2006/relationships/image" Target="../media/image11.svg"/></Relationships>
</file>

<file path=ppt/slides/_rels/slide54.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hyperlink" Target="https://docs.microsoft.com/en-us/azure/security-center/security-center-recommendations" TargetMode="External"/><Relationship Id="rId7" Type="http://schemas.openxmlformats.org/officeDocument/2006/relationships/image" Target="../media/image11.svg"/><Relationship Id="rId2" Type="http://schemas.openxmlformats.org/officeDocument/2006/relationships/hyperlink" Target="https://docs.microsoft.com/en-us/azure/security-center/security-center-secure-score" TargetMode="Externa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NULL"/><Relationship Id="rId4" Type="http://schemas.openxmlformats.org/officeDocument/2006/relationships/image" Target="../media/image203.png"/><Relationship Id="rId9" Type="http://schemas.openxmlformats.org/officeDocument/2006/relationships/image" Target="NULL"/></Relationships>
</file>

<file path=ppt/slides/_rels/slide55.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hyperlink" Target="https://docs.microsoft.com/en-us/azure/security-center/security-center-remediate-recommendations" TargetMode="External"/><Relationship Id="rId7" Type="http://schemas.openxmlformats.org/officeDocument/2006/relationships/slide" Target="NULL"/><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209.png"/><Relationship Id="rId11" Type="http://schemas.openxmlformats.org/officeDocument/2006/relationships/image" Target="NULL"/><Relationship Id="rId5" Type="http://schemas.openxmlformats.org/officeDocument/2006/relationships/image" Target="../media/image11.svg"/><Relationship Id="rId10" Type="http://schemas.openxmlformats.org/officeDocument/2006/relationships/slide" Target="NULL"/><Relationship Id="rId4" Type="http://schemas.openxmlformats.org/officeDocument/2006/relationships/image" Target="../media/image10.png"/><Relationship Id="rId9" Type="http://schemas.openxmlformats.org/officeDocument/2006/relationships/image" Target="../media/image210.png"/></Relationships>
</file>

<file path=ppt/slides/_rels/slide58.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hyperlink" Target="http://aka.ms/sentinelipsetup" TargetMode="External"/><Relationship Id="rId7" Type="http://schemas.openxmlformats.org/officeDocument/2006/relationships/image" Target="../media/image10.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hyperlink" Target="https://support.microsoft.com/en-us/help/2871997/microsoft-security-advisory-update-to-improve-credentials-protection-a" TargetMode="External"/><Relationship Id="rId5" Type="http://schemas.openxmlformats.org/officeDocument/2006/relationships/hyperlink" Target="https://docs.microsoft.com/en-us/windows/security/threat-protection/security-policy-settings/network-security-restrict-ntlm-ntlm-authentication-in-this-domain" TargetMode="External"/><Relationship Id="rId10" Type="http://schemas.openxmlformats.org/officeDocument/2006/relationships/image" Target="../media/image212.jpeg"/><Relationship Id="rId4" Type="http://schemas.openxmlformats.org/officeDocument/2006/relationships/hyperlink" Target="https://support.microsoft.com/en-us/help/2696547/detect-enable-disable-smbv1-smbv2-smbv3-in-windows-and-windows-server" TargetMode="External"/><Relationship Id="rId9" Type="http://schemas.openxmlformats.org/officeDocument/2006/relationships/image" Target="../media/image211.png"/></Relationships>
</file>

<file path=ppt/slides/_rels/slide59.xml.rels><?xml version="1.0" encoding="UTF-8" standalone="yes"?>
<Relationships xmlns="http://schemas.openxmlformats.org/package/2006/relationships"><Relationship Id="rId3" Type="http://schemas.openxmlformats.org/officeDocument/2006/relationships/hyperlink" Target="https://docs.microsoft.com/en-us/azure/security-center/security-center-compliance-dashboard" TargetMode="External"/><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213.png"/><Relationship Id="rId5" Type="http://schemas.openxmlformats.org/officeDocument/2006/relationships/hyperlink" Target="https://docs.microsoft.com/en-us/azure/governance/blueprints/samples/" TargetMode="External"/><Relationship Id="rId4" Type="http://schemas.openxmlformats.org/officeDocument/2006/relationships/hyperlink" Target="https://docs.microsoft.com/en-us/azure/governance/blueprint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60.xml.rels><?xml version="1.0" encoding="UTF-8" standalone="yes"?>
<Relationships xmlns="http://schemas.openxmlformats.org/package/2006/relationships"><Relationship Id="rId3" Type="http://schemas.openxmlformats.org/officeDocument/2006/relationships/slide" Target="NULL"/><Relationship Id="rId2" Type="http://schemas.openxmlformats.org/officeDocument/2006/relationships/image" Target="../media/image214.png"/><Relationship Id="rId1" Type="http://schemas.openxmlformats.org/officeDocument/2006/relationships/slideLayout" Target="../slideLayouts/slideLayout7.xml"/><Relationship Id="rId6" Type="http://schemas.openxmlformats.org/officeDocument/2006/relationships/hyperlink" Target="https://docs.microsoft.com/en-us/azure/security-center/security-center-compliance-dashboard" TargetMode="External"/><Relationship Id="rId5" Type="http://schemas.openxmlformats.org/officeDocument/2006/relationships/hyperlink" Target="https://www.cisecurity.org/benchmark/azure/" TargetMode="External"/><Relationship Id="rId4" Type="http://schemas.openxmlformats.org/officeDocument/2006/relationships/image" Target="NULL"/></Relationships>
</file>

<file path=ppt/slides/_rels/slide6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hyperlink" Target="https://docs.microsoft.com/en-us/azure/governance/policy/tutorials/create-and-manage" TargetMode="External"/><Relationship Id="rId7" Type="http://schemas.openxmlformats.org/officeDocument/2006/relationships/image" Target="../media/image216.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slide" Target="NULL"/><Relationship Id="rId10" Type="http://schemas.openxmlformats.org/officeDocument/2006/relationships/image" Target="NULL"/><Relationship Id="rId4" Type="http://schemas.openxmlformats.org/officeDocument/2006/relationships/image" Target="../media/image215.png"/><Relationship Id="rId9" Type="http://schemas.openxmlformats.org/officeDocument/2006/relationships/image" Target="../media/image217.png"/></Relationships>
</file>

<file path=ppt/slides/_rels/slide62.xml.rels><?xml version="1.0" encoding="UTF-8" standalone="yes"?>
<Relationships xmlns="http://schemas.openxmlformats.org/package/2006/relationships"><Relationship Id="rId3" Type="http://schemas.openxmlformats.org/officeDocument/2006/relationships/hyperlink" Target="https://docs.microsoft.com/en-us/azure/dedicated-hsm/" TargetMode="External"/><Relationship Id="rId7" Type="http://schemas.openxmlformats.org/officeDocument/2006/relationships/hyperlink" Target="https://docs.microsoft.com/en-us/azure/security/fundamentals/customer-lockbox-overview" TargetMode="External"/><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hyperlink" Target="https://azure.microsoft.com/en-us/blog/azure-confidential-computing/" TargetMode="External"/><Relationship Id="rId5" Type="http://schemas.openxmlformats.org/officeDocument/2006/relationships/image" Target="../media/image11.svg"/><Relationship Id="rId4" Type="http://schemas.openxmlformats.org/officeDocument/2006/relationships/image" Target="../media/image10.png"/></Relationships>
</file>

<file path=ppt/slides/_rels/slide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docs.microsoft.com/en-us/azure/active-directory/reports-monitoring/concept-risk-events" TargetMode="External"/><Relationship Id="rId1" Type="http://schemas.openxmlformats.org/officeDocument/2006/relationships/slideLayout" Target="../slideLayouts/slideLayout7.xml"/><Relationship Id="rId5" Type="http://schemas.openxmlformats.org/officeDocument/2006/relationships/hyperlink" Target="https://technet.microsoft.com/en-us/mt784683" TargetMode="External"/><Relationship Id="rId4" Type="http://schemas.openxmlformats.org/officeDocument/2006/relationships/image" Target="../media/image11.svg"/></Relationships>
</file>

<file path=ppt/slides/_rels/slide64.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218.png"/><Relationship Id="rId7" Type="http://schemas.openxmlformats.org/officeDocument/2006/relationships/image" Target="../media/image222.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221.png"/><Relationship Id="rId11" Type="http://schemas.openxmlformats.org/officeDocument/2006/relationships/image" Target="../media/image225.png"/><Relationship Id="rId5" Type="http://schemas.openxmlformats.org/officeDocument/2006/relationships/image" Target="../media/image220.png"/><Relationship Id="rId10" Type="http://schemas.openxmlformats.org/officeDocument/2006/relationships/image" Target="../media/image224.svg"/><Relationship Id="rId4" Type="http://schemas.openxmlformats.org/officeDocument/2006/relationships/image" Target="../media/image219.png"/><Relationship Id="rId9" Type="http://schemas.openxmlformats.org/officeDocument/2006/relationships/image" Target="../media/image223.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hyperlink" Target="https://docs.microsoft.com/en-us/azure/governance/policy/samples/" TargetMode="Externa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hyperlink" Target="https://docs.microsoft.com/en-us/azure/architecture/security/security-operations"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57.xml"/><Relationship Id="rId1" Type="http://schemas.openxmlformats.org/officeDocument/2006/relationships/slideLayout" Target="../slideLayouts/slideLayout14.xml"/><Relationship Id="rId6" Type="http://schemas.openxmlformats.org/officeDocument/2006/relationships/image" Target="../media/image229.jpeg"/><Relationship Id="rId5" Type="http://schemas.openxmlformats.org/officeDocument/2006/relationships/image" Target="../media/image228.svg"/><Relationship Id="rId4" Type="http://schemas.openxmlformats.org/officeDocument/2006/relationships/image" Target="../media/image227.png"/></Relationships>
</file>

<file path=ppt/slides/_rels/slide69.xml.rels><?xml version="1.0" encoding="UTF-8" standalone="yes"?>
<Relationships xmlns="http://schemas.openxmlformats.org/package/2006/relationships"><Relationship Id="rId8" Type="http://schemas.openxmlformats.org/officeDocument/2006/relationships/image" Target="../media/image230.png"/><Relationship Id="rId13" Type="http://schemas.openxmlformats.org/officeDocument/2006/relationships/image" Target="../media/image235.png"/><Relationship Id="rId3" Type="http://schemas.openxmlformats.org/officeDocument/2006/relationships/hyperlink" Target="https://docs.microsoft.com/en-us/azure/azure-monitor/platform/stream-monitoring-data-event-hubs" TargetMode="External"/><Relationship Id="rId7" Type="http://schemas.openxmlformats.org/officeDocument/2006/relationships/hyperlink" Target="https://docs.microsoft.com/en-us/cloud-app-security/siem" TargetMode="External"/><Relationship Id="rId12" Type="http://schemas.openxmlformats.org/officeDocument/2006/relationships/image" Target="../media/image234.png"/><Relationship Id="rId2" Type="http://schemas.openxmlformats.org/officeDocument/2006/relationships/notesSlide" Target="../notesSlides/notesSlide58.xml"/><Relationship Id="rId16" Type="http://schemas.openxmlformats.org/officeDocument/2006/relationships/image" Target="../media/image238.png"/><Relationship Id="rId1" Type="http://schemas.openxmlformats.org/officeDocument/2006/relationships/slideLayout" Target="../slideLayouts/slideLayout7.xml"/><Relationship Id="rId6" Type="http://schemas.openxmlformats.org/officeDocument/2006/relationships/hyperlink" Target="https://docs.microsoft.com/en-us/windows/security/threat-protection/windows-defender-atp/enable-siem-integration-windows-defender-advanced-threat-protection" TargetMode="External"/><Relationship Id="rId11" Type="http://schemas.openxmlformats.org/officeDocument/2006/relationships/image" Target="../media/image233.png"/><Relationship Id="rId5" Type="http://schemas.openxmlformats.org/officeDocument/2006/relationships/hyperlink" Target="https://docs.microsoft.com/en-us/azure-advanced-threat-protection/cef-format-sa" TargetMode="External"/><Relationship Id="rId15" Type="http://schemas.openxmlformats.org/officeDocument/2006/relationships/image" Target="../media/image237.png"/><Relationship Id="rId10" Type="http://schemas.openxmlformats.org/officeDocument/2006/relationships/image" Target="../media/image232.png"/><Relationship Id="rId4" Type="http://schemas.openxmlformats.org/officeDocument/2006/relationships/hyperlink" Target="https://docs.microsoft.com/en-us/office365/securitycompliance/siem-integration-with-office-365-ti" TargetMode="External"/><Relationship Id="rId9" Type="http://schemas.openxmlformats.org/officeDocument/2006/relationships/image" Target="../media/image231.png"/><Relationship Id="rId14" Type="http://schemas.openxmlformats.org/officeDocument/2006/relationships/image" Target="../media/image236.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svg"/></Relationships>
</file>

<file path=ppt/slides/_rels/slide70.xml.rels><?xml version="1.0" encoding="UTF-8" standalone="yes"?>
<Relationships xmlns="http://schemas.openxmlformats.org/package/2006/relationships"><Relationship Id="rId3" Type="http://schemas.openxmlformats.org/officeDocument/2006/relationships/hyperlink" Target="http://aka.ms/graphsecurityapi" TargetMode="External"/><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230.png"/><Relationship Id="rId4" Type="http://schemas.openxmlformats.org/officeDocument/2006/relationships/hyperlink" Target="https://aka.ms/graphsecuritydocs"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image" Target="NULL"/><Relationship Id="rId4" Type="http://schemas.openxmlformats.org/officeDocument/2006/relationships/image" Target="../media/image239.png"/></Relationships>
</file>

<file path=ppt/slides/_rels/slide72.xml.rels><?xml version="1.0" encoding="UTF-8" standalone="yes"?>
<Relationships xmlns="http://schemas.openxmlformats.org/package/2006/relationships"><Relationship Id="rId26" Type="http://schemas.openxmlformats.org/officeDocument/2006/relationships/image" Target="../media/image255.jpeg"/><Relationship Id="rId21" Type="http://schemas.openxmlformats.org/officeDocument/2006/relationships/image" Target="../media/image251.png"/><Relationship Id="rId42" Type="http://schemas.openxmlformats.org/officeDocument/2006/relationships/image" Target="../media/image49.png"/><Relationship Id="rId47" Type="http://schemas.openxmlformats.org/officeDocument/2006/relationships/image" Target="../media/image269.jpg"/><Relationship Id="rId63" Type="http://schemas.openxmlformats.org/officeDocument/2006/relationships/image" Target="../media/image276.png"/><Relationship Id="rId68" Type="http://schemas.openxmlformats.org/officeDocument/2006/relationships/image" Target="../media/image281.png"/><Relationship Id="rId84" Type="http://schemas.openxmlformats.org/officeDocument/2006/relationships/image" Target="../media/image295.png"/><Relationship Id="rId89" Type="http://schemas.openxmlformats.org/officeDocument/2006/relationships/image" Target="../media/image300.png"/><Relationship Id="rId16" Type="http://schemas.openxmlformats.org/officeDocument/2006/relationships/image" Target="../media/image247.png"/><Relationship Id="rId11" Type="http://schemas.openxmlformats.org/officeDocument/2006/relationships/image" Target="../media/image242.png"/><Relationship Id="rId32" Type="http://schemas.openxmlformats.org/officeDocument/2006/relationships/image" Target="../media/image261.jpeg"/><Relationship Id="rId37" Type="http://schemas.openxmlformats.org/officeDocument/2006/relationships/image" Target="../media/image264.jpeg"/><Relationship Id="rId53" Type="http://schemas.openxmlformats.org/officeDocument/2006/relationships/image" Target="../media/image274.png"/><Relationship Id="rId58" Type="http://schemas.openxmlformats.org/officeDocument/2006/relationships/hyperlink" Target="https://docs.microsoft.com/en-us/windows/security/threat-protection/windows-defender-atp/windows-defender-advanced-threat-protection" TargetMode="External"/><Relationship Id="rId74" Type="http://schemas.openxmlformats.org/officeDocument/2006/relationships/image" Target="../media/image287.png"/><Relationship Id="rId79" Type="http://schemas.openxmlformats.org/officeDocument/2006/relationships/image" Target="../media/image290.png"/><Relationship Id="rId5" Type="http://schemas.openxmlformats.org/officeDocument/2006/relationships/image" Target="../media/image240.jpeg"/><Relationship Id="rId14" Type="http://schemas.openxmlformats.org/officeDocument/2006/relationships/image" Target="../media/image245.png"/><Relationship Id="rId22" Type="http://schemas.openxmlformats.org/officeDocument/2006/relationships/image" Target="../media/image112.emf"/><Relationship Id="rId27" Type="http://schemas.openxmlformats.org/officeDocument/2006/relationships/image" Target="../media/image256.jpeg"/><Relationship Id="rId30" Type="http://schemas.openxmlformats.org/officeDocument/2006/relationships/image" Target="../media/image259.png"/><Relationship Id="rId35" Type="http://schemas.openxmlformats.org/officeDocument/2006/relationships/image" Target="../media/image140.png"/><Relationship Id="rId43" Type="http://schemas.openxmlformats.org/officeDocument/2006/relationships/image" Target="../media/image53.png"/><Relationship Id="rId48" Type="http://schemas.openxmlformats.org/officeDocument/2006/relationships/image" Target="../media/image270.png"/><Relationship Id="rId56" Type="http://schemas.openxmlformats.org/officeDocument/2006/relationships/hyperlink" Target="https://docs.microsoft.com/en-us/azure-advanced-threat-protection/" TargetMode="External"/><Relationship Id="rId64" Type="http://schemas.openxmlformats.org/officeDocument/2006/relationships/image" Target="../media/image277.png"/><Relationship Id="rId69" Type="http://schemas.openxmlformats.org/officeDocument/2006/relationships/image" Target="../media/image282.png"/><Relationship Id="rId77" Type="http://schemas.openxmlformats.org/officeDocument/2006/relationships/hyperlink" Target="https://aka.ms/AzureSentinel" TargetMode="External"/><Relationship Id="rId8" Type="http://schemas.openxmlformats.org/officeDocument/2006/relationships/image" Target="../media/image124.png"/><Relationship Id="rId51" Type="http://schemas.openxmlformats.org/officeDocument/2006/relationships/image" Target="../media/image273.svg"/><Relationship Id="rId72" Type="http://schemas.openxmlformats.org/officeDocument/2006/relationships/image" Target="../media/image285.png"/><Relationship Id="rId80" Type="http://schemas.openxmlformats.org/officeDocument/2006/relationships/image" Target="../media/image291.png"/><Relationship Id="rId85" Type="http://schemas.openxmlformats.org/officeDocument/2006/relationships/image" Target="../media/image296.png"/><Relationship Id="rId3" Type="http://schemas.openxmlformats.org/officeDocument/2006/relationships/hyperlink" Target="https://aka.ms/ITSOC" TargetMode="External"/><Relationship Id="rId12" Type="http://schemas.openxmlformats.org/officeDocument/2006/relationships/image" Target="../media/image243.png"/><Relationship Id="rId17" Type="http://schemas.openxmlformats.org/officeDocument/2006/relationships/image" Target="../media/image248.png"/><Relationship Id="rId25" Type="http://schemas.openxmlformats.org/officeDocument/2006/relationships/image" Target="../media/image254.jpeg"/><Relationship Id="rId33" Type="http://schemas.openxmlformats.org/officeDocument/2006/relationships/image" Target="../media/image131.png"/><Relationship Id="rId38" Type="http://schemas.openxmlformats.org/officeDocument/2006/relationships/image" Target="../media/image48.png"/><Relationship Id="rId46" Type="http://schemas.openxmlformats.org/officeDocument/2006/relationships/image" Target="../media/image268.png"/><Relationship Id="rId59" Type="http://schemas.openxmlformats.org/officeDocument/2006/relationships/image" Target="../media/image133.jpeg"/><Relationship Id="rId67" Type="http://schemas.openxmlformats.org/officeDocument/2006/relationships/image" Target="../media/image280.png"/><Relationship Id="rId20" Type="http://schemas.openxmlformats.org/officeDocument/2006/relationships/image" Target="../media/image250.png"/><Relationship Id="rId41" Type="http://schemas.openxmlformats.org/officeDocument/2006/relationships/image" Target="../media/image52.png"/><Relationship Id="rId54" Type="http://schemas.openxmlformats.org/officeDocument/2006/relationships/image" Target="../media/image275.svg"/><Relationship Id="rId62" Type="http://schemas.openxmlformats.org/officeDocument/2006/relationships/hyperlink" Target="https://support.office.com/en-us/article/Office-365-ATP-for-SharePoint-OneDrive-and-Microsoft-Teams-26261670-db33-4c53-b125-af0662c34607" TargetMode="External"/><Relationship Id="rId70" Type="http://schemas.openxmlformats.org/officeDocument/2006/relationships/image" Target="../media/image283.png"/><Relationship Id="rId75" Type="http://schemas.openxmlformats.org/officeDocument/2006/relationships/image" Target="../media/image288.png"/><Relationship Id="rId83" Type="http://schemas.openxmlformats.org/officeDocument/2006/relationships/image" Target="../media/image294.png"/><Relationship Id="rId88" Type="http://schemas.openxmlformats.org/officeDocument/2006/relationships/image" Target="../media/image299.png"/><Relationship Id="rId1" Type="http://schemas.openxmlformats.org/officeDocument/2006/relationships/slideLayout" Target="../slideLayouts/slideLayout15.xml"/><Relationship Id="rId6" Type="http://schemas.openxmlformats.org/officeDocument/2006/relationships/image" Target="../media/image241.png"/><Relationship Id="rId15" Type="http://schemas.openxmlformats.org/officeDocument/2006/relationships/image" Target="../media/image246.png"/><Relationship Id="rId23" Type="http://schemas.openxmlformats.org/officeDocument/2006/relationships/image" Target="../media/image252.jpeg"/><Relationship Id="rId28" Type="http://schemas.openxmlformats.org/officeDocument/2006/relationships/image" Target="../media/image257.png"/><Relationship Id="rId36" Type="http://schemas.openxmlformats.org/officeDocument/2006/relationships/image" Target="../media/image263.png"/><Relationship Id="rId49" Type="http://schemas.openxmlformats.org/officeDocument/2006/relationships/hyperlink" Target="https://docs.microsoft.com/en-us/windows/security/threat-protection/windows-defender-atp/microsoft-threat-experts" TargetMode="External"/><Relationship Id="rId57" Type="http://schemas.openxmlformats.org/officeDocument/2006/relationships/hyperlink" Target="https://www.microsoft.com/en-us/cloud-platform/cloud-app-security" TargetMode="External"/><Relationship Id="rId10" Type="http://schemas.openxmlformats.org/officeDocument/2006/relationships/hyperlink" Target="https://blogs.technet.microsoft.com/enterprisemobility/2015/09/08/sealpath-brings-rms-protection-to-autocad/" TargetMode="External"/><Relationship Id="rId31" Type="http://schemas.openxmlformats.org/officeDocument/2006/relationships/image" Target="../media/image260.png"/><Relationship Id="rId44" Type="http://schemas.openxmlformats.org/officeDocument/2006/relationships/image" Target="../media/image266.png"/><Relationship Id="rId52" Type="http://schemas.openxmlformats.org/officeDocument/2006/relationships/hyperlink" Target="https://www.microsoft.com/en-us/microsoftservices/campaigns/cybersecurity-protection.aspx#stage-3" TargetMode="External"/><Relationship Id="rId60" Type="http://schemas.openxmlformats.org/officeDocument/2006/relationships/hyperlink" Target="https://docs.microsoft.com/en-us/azure/security-center/security-center-intro" TargetMode="External"/><Relationship Id="rId65" Type="http://schemas.openxmlformats.org/officeDocument/2006/relationships/image" Target="../media/image278.png"/><Relationship Id="rId73" Type="http://schemas.openxmlformats.org/officeDocument/2006/relationships/image" Target="../media/image286.png"/><Relationship Id="rId78" Type="http://schemas.openxmlformats.org/officeDocument/2006/relationships/image" Target="../media/image230.png"/><Relationship Id="rId81" Type="http://schemas.openxmlformats.org/officeDocument/2006/relationships/image" Target="../media/image292.png"/><Relationship Id="rId86" Type="http://schemas.openxmlformats.org/officeDocument/2006/relationships/image" Target="../media/image297.png"/><Relationship Id="rId4" Type="http://schemas.openxmlformats.org/officeDocument/2006/relationships/hyperlink" Target="https://docs.microsoft.com/en-us/information-protection/get-started/requirements-applications" TargetMode="External"/><Relationship Id="rId9" Type="http://schemas.openxmlformats.org/officeDocument/2006/relationships/image" Target="../media/image125.png"/><Relationship Id="rId13" Type="http://schemas.openxmlformats.org/officeDocument/2006/relationships/image" Target="../media/image244.gif"/><Relationship Id="rId18" Type="http://schemas.openxmlformats.org/officeDocument/2006/relationships/image" Target="../media/image113.png"/><Relationship Id="rId39" Type="http://schemas.openxmlformats.org/officeDocument/2006/relationships/image" Target="../media/image265.png"/><Relationship Id="rId34" Type="http://schemas.openxmlformats.org/officeDocument/2006/relationships/image" Target="../media/image262.jpeg"/><Relationship Id="rId50" Type="http://schemas.openxmlformats.org/officeDocument/2006/relationships/image" Target="../media/image272.png"/><Relationship Id="rId55" Type="http://schemas.openxmlformats.org/officeDocument/2006/relationships/hyperlink" Target="https://docs.microsoft.com/en-us/azure/active-directory/active-directory-conditional-access-azure-portal" TargetMode="External"/><Relationship Id="rId76" Type="http://schemas.openxmlformats.org/officeDocument/2006/relationships/image" Target="../media/image289.jpeg"/><Relationship Id="rId7" Type="http://schemas.openxmlformats.org/officeDocument/2006/relationships/image" Target="../media/image123.png"/><Relationship Id="rId71" Type="http://schemas.openxmlformats.org/officeDocument/2006/relationships/image" Target="../media/image284.png"/><Relationship Id="rId2" Type="http://schemas.openxmlformats.org/officeDocument/2006/relationships/notesSlide" Target="../notesSlides/notesSlide61.xml"/><Relationship Id="rId29" Type="http://schemas.openxmlformats.org/officeDocument/2006/relationships/image" Target="../media/image258.png"/><Relationship Id="rId24" Type="http://schemas.openxmlformats.org/officeDocument/2006/relationships/image" Target="../media/image253.png"/><Relationship Id="rId40" Type="http://schemas.openxmlformats.org/officeDocument/2006/relationships/image" Target="../media/image51.png"/><Relationship Id="rId45" Type="http://schemas.openxmlformats.org/officeDocument/2006/relationships/image" Target="../media/image267.jpeg"/><Relationship Id="rId66" Type="http://schemas.openxmlformats.org/officeDocument/2006/relationships/image" Target="../media/image279.png"/><Relationship Id="rId87" Type="http://schemas.openxmlformats.org/officeDocument/2006/relationships/image" Target="../media/image298.png"/><Relationship Id="rId61" Type="http://schemas.openxmlformats.org/officeDocument/2006/relationships/image" Target="../media/image114.png"/><Relationship Id="rId82" Type="http://schemas.openxmlformats.org/officeDocument/2006/relationships/image" Target="../media/image293.png"/><Relationship Id="rId19" Type="http://schemas.openxmlformats.org/officeDocument/2006/relationships/image" Target="../media/image249.png"/></Relationships>
</file>

<file path=ppt/slides/_rels/slide73.xml.rels><?xml version="1.0" encoding="UTF-8" standalone="yes"?>
<Relationships xmlns="http://schemas.openxmlformats.org/package/2006/relationships"><Relationship Id="rId13" Type="http://schemas.openxmlformats.org/officeDocument/2006/relationships/image" Target="NULL"/><Relationship Id="rId18" Type="http://schemas.openxmlformats.org/officeDocument/2006/relationships/image" Target="../media/image303.png"/><Relationship Id="rId26" Type="http://schemas.openxmlformats.org/officeDocument/2006/relationships/image" Target="../media/image306.png"/><Relationship Id="rId3" Type="http://schemas.openxmlformats.org/officeDocument/2006/relationships/diagramData" Target="../diagrams/data2.xml"/><Relationship Id="rId21" Type="http://schemas.openxmlformats.org/officeDocument/2006/relationships/image" Target="../media/image49.png"/><Relationship Id="rId34" Type="http://schemas.openxmlformats.org/officeDocument/2006/relationships/image" Target="NULL"/><Relationship Id="rId7" Type="http://schemas.microsoft.com/office/2007/relationships/diagramDrawing" Target="../diagrams/drawing2.xml"/><Relationship Id="rId12" Type="http://schemas.openxmlformats.org/officeDocument/2006/relationships/slide" Target="NULL"/><Relationship Id="rId17" Type="http://schemas.openxmlformats.org/officeDocument/2006/relationships/image" Target="../media/image108.emf"/><Relationship Id="rId25" Type="http://schemas.openxmlformats.org/officeDocument/2006/relationships/image" Target="../media/image305.png"/><Relationship Id="rId33" Type="http://schemas.openxmlformats.org/officeDocument/2006/relationships/image" Target="../media/image311.png"/><Relationship Id="rId38" Type="http://schemas.openxmlformats.org/officeDocument/2006/relationships/image" Target="../media/image315.svg"/><Relationship Id="rId2" Type="http://schemas.openxmlformats.org/officeDocument/2006/relationships/notesSlide" Target="../notesSlides/notesSlide62.xml"/><Relationship Id="rId16" Type="http://schemas.openxmlformats.org/officeDocument/2006/relationships/image" Target="../media/image302.png"/><Relationship Id="rId20" Type="http://schemas.openxmlformats.org/officeDocument/2006/relationships/image" Target="../media/image48.png"/><Relationship Id="rId29" Type="http://schemas.openxmlformats.org/officeDocument/2006/relationships/image" Target="../media/image309.png"/><Relationship Id="rId1" Type="http://schemas.openxmlformats.org/officeDocument/2006/relationships/slideLayout" Target="../slideLayouts/slideLayout7.xml"/><Relationship Id="rId6" Type="http://schemas.openxmlformats.org/officeDocument/2006/relationships/diagramColors" Target="../diagrams/colors2.xml"/><Relationship Id="rId24" Type="http://schemas.openxmlformats.org/officeDocument/2006/relationships/image" Target="../media/image53.png"/><Relationship Id="rId32" Type="http://schemas.openxmlformats.org/officeDocument/2006/relationships/image" Target="NULL"/><Relationship Id="rId37" Type="http://schemas.openxmlformats.org/officeDocument/2006/relationships/image" Target="../media/image314.png"/><Relationship Id="rId5" Type="http://schemas.openxmlformats.org/officeDocument/2006/relationships/diagramQuickStyle" Target="../diagrams/quickStyle2.xml"/><Relationship Id="rId15" Type="http://schemas.openxmlformats.org/officeDocument/2006/relationships/image" Target="../media/image112.emf"/><Relationship Id="rId23" Type="http://schemas.openxmlformats.org/officeDocument/2006/relationships/image" Target="../media/image52.png"/><Relationship Id="rId28" Type="http://schemas.openxmlformats.org/officeDocument/2006/relationships/image" Target="../media/image308.png"/><Relationship Id="rId36" Type="http://schemas.openxmlformats.org/officeDocument/2006/relationships/image" Target="../media/image313.svg"/><Relationship Id="rId19" Type="http://schemas.openxmlformats.org/officeDocument/2006/relationships/image" Target="../media/image51.png"/><Relationship Id="rId31" Type="http://schemas.openxmlformats.org/officeDocument/2006/relationships/slide" Target="NULL"/><Relationship Id="rId4" Type="http://schemas.openxmlformats.org/officeDocument/2006/relationships/diagramLayout" Target="../diagrams/layout2.xml"/><Relationship Id="rId14" Type="http://schemas.openxmlformats.org/officeDocument/2006/relationships/image" Target="../media/image113.png"/><Relationship Id="rId22" Type="http://schemas.openxmlformats.org/officeDocument/2006/relationships/image" Target="../media/image304.png"/><Relationship Id="rId27" Type="http://schemas.openxmlformats.org/officeDocument/2006/relationships/image" Target="../media/image307.png"/><Relationship Id="rId30" Type="http://schemas.openxmlformats.org/officeDocument/2006/relationships/image" Target="../media/image310.png"/><Relationship Id="rId35" Type="http://schemas.openxmlformats.org/officeDocument/2006/relationships/image" Target="../media/image312.png"/><Relationship Id="rId8" Type="http://schemas.openxmlformats.org/officeDocument/2006/relationships/image" Target="../media/image301.png"/></Relationships>
</file>

<file path=ppt/slides/_rels/slide74.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317.svg"/></Relationships>
</file>

<file path=ppt/slides/_rels/slide76.xml.rels><?xml version="1.0" encoding="UTF-8" standalone="yes"?>
<Relationships xmlns="http://schemas.openxmlformats.org/package/2006/relationships"><Relationship Id="rId8" Type="http://schemas.openxmlformats.org/officeDocument/2006/relationships/image" Target="../media/image323.png"/><Relationship Id="rId13" Type="http://schemas.openxmlformats.org/officeDocument/2006/relationships/image" Target="../media/image328.png"/><Relationship Id="rId18" Type="http://schemas.openxmlformats.org/officeDocument/2006/relationships/image" Target="../media/image230.png"/><Relationship Id="rId3" Type="http://schemas.openxmlformats.org/officeDocument/2006/relationships/image" Target="../media/image318.png"/><Relationship Id="rId7" Type="http://schemas.openxmlformats.org/officeDocument/2006/relationships/image" Target="../media/image322.png"/><Relationship Id="rId12" Type="http://schemas.openxmlformats.org/officeDocument/2006/relationships/image" Target="../media/image327.png"/><Relationship Id="rId17" Type="http://schemas.openxmlformats.org/officeDocument/2006/relationships/image" Target="../media/image332.png"/><Relationship Id="rId2" Type="http://schemas.openxmlformats.org/officeDocument/2006/relationships/notesSlide" Target="../notesSlides/notesSlide65.xml"/><Relationship Id="rId16" Type="http://schemas.openxmlformats.org/officeDocument/2006/relationships/image" Target="../media/image331.emf"/><Relationship Id="rId1" Type="http://schemas.openxmlformats.org/officeDocument/2006/relationships/slideLayout" Target="../slideLayouts/slideLayout13.xml"/><Relationship Id="rId6" Type="http://schemas.openxmlformats.org/officeDocument/2006/relationships/image" Target="../media/image321.emf"/><Relationship Id="rId11" Type="http://schemas.openxmlformats.org/officeDocument/2006/relationships/image" Target="../media/image326.png"/><Relationship Id="rId5" Type="http://schemas.openxmlformats.org/officeDocument/2006/relationships/image" Target="../media/image320.emf"/><Relationship Id="rId15" Type="http://schemas.openxmlformats.org/officeDocument/2006/relationships/image" Target="../media/image330.svg"/><Relationship Id="rId10" Type="http://schemas.openxmlformats.org/officeDocument/2006/relationships/image" Target="../media/image325.png"/><Relationship Id="rId4" Type="http://schemas.openxmlformats.org/officeDocument/2006/relationships/image" Target="../media/image319.png"/><Relationship Id="rId9" Type="http://schemas.openxmlformats.org/officeDocument/2006/relationships/image" Target="../media/image324.png"/><Relationship Id="rId14" Type="http://schemas.openxmlformats.org/officeDocument/2006/relationships/image" Target="../media/image329.png"/></Relationships>
</file>

<file path=ppt/slides/_rels/slide77.xml.rels><?xml version="1.0" encoding="UTF-8" standalone="yes"?>
<Relationships xmlns="http://schemas.openxmlformats.org/package/2006/relationships"><Relationship Id="rId8" Type="http://schemas.openxmlformats.org/officeDocument/2006/relationships/hyperlink" Target="https://docs.microsoft.com/en-us/azure/security-center/security-center-get-started" TargetMode="External"/><Relationship Id="rId3" Type="http://schemas.openxmlformats.org/officeDocument/2006/relationships/image" Target="../media/image10.png"/><Relationship Id="rId7" Type="http://schemas.openxmlformats.org/officeDocument/2006/relationships/hyperlink" Target="https://cloudblogs.microsoft.com/microsoftsecure/2018/12/03/insights-from-the-mitre-attack-based-evaluation-of-windows-defender-atp/" TargetMode="External"/><Relationship Id="rId12" Type="http://schemas.openxmlformats.org/officeDocument/2006/relationships/image" Target="../media/image336.pn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hyperlink" Target="https://www.microsoft.com/en-us/security/operations/intelligence" TargetMode="External"/><Relationship Id="rId11" Type="http://schemas.openxmlformats.org/officeDocument/2006/relationships/image" Target="../media/image335.png"/><Relationship Id="rId5" Type="http://schemas.openxmlformats.org/officeDocument/2006/relationships/hyperlink" Target="https://docs.microsoft.com/en-us/azure/security-center/security-center-alerts-type" TargetMode="External"/><Relationship Id="rId10" Type="http://schemas.openxmlformats.org/officeDocument/2006/relationships/image" Target="../media/image334.png"/><Relationship Id="rId4" Type="http://schemas.openxmlformats.org/officeDocument/2006/relationships/image" Target="../media/image11.svg"/><Relationship Id="rId9" Type="http://schemas.openxmlformats.org/officeDocument/2006/relationships/image" Target="../media/image333.png"/></Relationships>
</file>

<file path=ppt/slides/_rels/slide78.xml.rels><?xml version="1.0" encoding="UTF-8" standalone="yes"?>
<Relationships xmlns="http://schemas.openxmlformats.org/package/2006/relationships"><Relationship Id="rId8" Type="http://schemas.openxmlformats.org/officeDocument/2006/relationships/slide" Target="NULL"/><Relationship Id="rId3" Type="http://schemas.openxmlformats.org/officeDocument/2006/relationships/hyperlink" Target="https://docs.microsoft.com/en-us/azure/security/azure-log-audit" TargetMode="External"/><Relationship Id="rId7" Type="http://schemas.openxmlformats.org/officeDocument/2006/relationships/image" Target="../media/image339.png"/><Relationship Id="rId12" Type="http://schemas.openxmlformats.org/officeDocument/2006/relationships/image" Target="NULL"/><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hyperlink" Target="https://docs.microsoft.com/en-us/azure/azure-monitor/overview" TargetMode="External"/><Relationship Id="rId11" Type="http://schemas.openxmlformats.org/officeDocument/2006/relationships/slide" Target="NULL"/><Relationship Id="rId5" Type="http://schemas.openxmlformats.org/officeDocument/2006/relationships/hyperlink" Target="https://docs.microsoft.com/en-us/azure/security-center/security-center-export-data-to-siem" TargetMode="External"/><Relationship Id="rId10" Type="http://schemas.openxmlformats.org/officeDocument/2006/relationships/image" Target="../media/image340.png"/><Relationship Id="rId4" Type="http://schemas.openxmlformats.org/officeDocument/2006/relationships/image" Target="../media/image338.png"/><Relationship Id="rId9" Type="http://schemas.openxmlformats.org/officeDocument/2006/relationships/image" Target="NULL"/></Relationships>
</file>

<file path=ppt/slides/_rels/slide79.xml.rels><?xml version="1.0" encoding="UTF-8" standalone="yes"?>
<Relationships xmlns="http://schemas.openxmlformats.org/package/2006/relationships"><Relationship Id="rId3" Type="http://schemas.openxmlformats.org/officeDocument/2006/relationships/hyperlink" Target="https://www.microsoft.com/security/blog/2018/08/30/building-the-security-operations-center-of-tomorrow-harnessing-the-law-of-data-gravity/" TargetMode="External"/><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hyperlink" Target="https://aka.ms/graphsecuritydocs" TargetMode="External"/><Relationship Id="rId5" Type="http://schemas.openxmlformats.org/officeDocument/2006/relationships/image" Target="../media/image11.sv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8" Type="http://schemas.openxmlformats.org/officeDocument/2006/relationships/hyperlink" Target="https://docs.microsoft.com/en-us/azure/virtual-network/virtual-network-nsg-manage-log" TargetMode="External"/><Relationship Id="rId13" Type="http://schemas.openxmlformats.org/officeDocument/2006/relationships/image" Target="../media/image342.png"/><Relationship Id="rId3" Type="http://schemas.openxmlformats.org/officeDocument/2006/relationships/hyperlink" Target="https://docs.microsoft.com/en-us/azure/azure-resource-manager/resource-group-audit" TargetMode="External"/><Relationship Id="rId7" Type="http://schemas.openxmlformats.org/officeDocument/2006/relationships/hyperlink" Target="https://docs.microsoft.com/en-us/graph/security-siemintegration" TargetMode="External"/><Relationship Id="rId12" Type="http://schemas.openxmlformats.org/officeDocument/2006/relationships/hyperlink" Target="https://docs.microsoft.com/en-us/azure/azure-monitor/overview" TargetMode="External"/><Relationship Id="rId2" Type="http://schemas.openxmlformats.org/officeDocument/2006/relationships/notesSlide" Target="../notesSlides/notesSlide69.xml"/><Relationship Id="rId1" Type="http://schemas.openxmlformats.org/officeDocument/2006/relationships/slideLayout" Target="../slideLayouts/slideLayout7.xml"/><Relationship Id="rId6" Type="http://schemas.openxmlformats.org/officeDocument/2006/relationships/hyperlink" Target="https://docs.microsoft.com/en-us/azure/active-directory/reports-monitoring/howto-analyze-activity-logs-log-analytics" TargetMode="External"/><Relationship Id="rId11" Type="http://schemas.openxmlformats.org/officeDocument/2006/relationships/hyperlink" Target="https://docs.microsoft.com/en-us/windows-server/identity/ad-fs/troubleshooting/ad-fs-tshoot-logging" TargetMode="External"/><Relationship Id="rId5" Type="http://schemas.openxmlformats.org/officeDocument/2006/relationships/hyperlink" Target="https://docs.microsoft.com/en-us/azure/active-directory/reports-monitoring/howto-integrate-activity-logs-with-arcsight" TargetMode="External"/><Relationship Id="rId10" Type="http://schemas.openxmlformats.org/officeDocument/2006/relationships/hyperlink" Target="https://docs.microsoft.com/en-us/azure/azure-monitor/insights/azure-key-vault" TargetMode="External"/><Relationship Id="rId4" Type="http://schemas.openxmlformats.org/officeDocument/2006/relationships/hyperlink" Target="https://docs.microsoft.com/en-us/azure/active-directory/reports-monitoring/howto-integrate-activity-logs-with-sumologic" TargetMode="External"/><Relationship Id="rId9" Type="http://schemas.openxmlformats.org/officeDocument/2006/relationships/hyperlink" Target="https://docs.microsoft.com/en-us/azure/key-vault/key-vault-logging" TargetMode="External"/><Relationship Id="rId14" Type="http://schemas.openxmlformats.org/officeDocument/2006/relationships/image" Target="NULL"/></Relationships>
</file>

<file path=ppt/slides/_rels/slide81.xml.rels><?xml version="1.0" encoding="UTF-8" standalone="yes"?>
<Relationships xmlns="http://schemas.openxmlformats.org/package/2006/relationships"><Relationship Id="rId8" Type="http://schemas.openxmlformats.org/officeDocument/2006/relationships/image" Target="../media/image348.svg"/><Relationship Id="rId13" Type="http://schemas.openxmlformats.org/officeDocument/2006/relationships/image" Target="../media/image354.png"/><Relationship Id="rId18" Type="http://schemas.openxmlformats.org/officeDocument/2006/relationships/image" Target="../media/image359.svg"/><Relationship Id="rId3" Type="http://schemas.openxmlformats.org/officeDocument/2006/relationships/image" Target="../media/image343.png"/><Relationship Id="rId21" Type="http://schemas.openxmlformats.org/officeDocument/2006/relationships/image" Target="../media/image362.jpeg"/><Relationship Id="rId7" Type="http://schemas.openxmlformats.org/officeDocument/2006/relationships/image" Target="../media/image347.png"/><Relationship Id="rId12" Type="http://schemas.openxmlformats.org/officeDocument/2006/relationships/image" Target="../media/image353.svg"/><Relationship Id="rId17" Type="http://schemas.openxmlformats.org/officeDocument/2006/relationships/image" Target="../media/image358.png"/><Relationship Id="rId2" Type="http://schemas.openxmlformats.org/officeDocument/2006/relationships/notesSlide" Target="../notesSlides/notesSlide70.xml"/><Relationship Id="rId16" Type="http://schemas.openxmlformats.org/officeDocument/2006/relationships/image" Target="../media/image357.svg"/><Relationship Id="rId20" Type="http://schemas.openxmlformats.org/officeDocument/2006/relationships/image" Target="../media/image361.svg"/><Relationship Id="rId1" Type="http://schemas.openxmlformats.org/officeDocument/2006/relationships/slideLayout" Target="../slideLayouts/slideLayout7.xml"/><Relationship Id="rId6" Type="http://schemas.openxmlformats.org/officeDocument/2006/relationships/image" Target="../media/image346.svg"/><Relationship Id="rId11" Type="http://schemas.openxmlformats.org/officeDocument/2006/relationships/image" Target="../media/image352.png"/><Relationship Id="rId24" Type="http://schemas.openxmlformats.org/officeDocument/2006/relationships/hyperlink" Target="https://docs.microsoft.com/en-us/azure/azure-monitor/overview" TargetMode="External"/><Relationship Id="rId5" Type="http://schemas.openxmlformats.org/officeDocument/2006/relationships/image" Target="../media/image345.png"/><Relationship Id="rId15" Type="http://schemas.openxmlformats.org/officeDocument/2006/relationships/image" Target="../media/image356.png"/><Relationship Id="rId23" Type="http://schemas.openxmlformats.org/officeDocument/2006/relationships/image" Target="../media/image364.svg"/><Relationship Id="rId10" Type="http://schemas.openxmlformats.org/officeDocument/2006/relationships/image" Target="../media/image350.svg"/><Relationship Id="rId19" Type="http://schemas.openxmlformats.org/officeDocument/2006/relationships/image" Target="../media/image360.png"/><Relationship Id="rId4" Type="http://schemas.openxmlformats.org/officeDocument/2006/relationships/image" Target="../media/image344.svg"/><Relationship Id="rId9" Type="http://schemas.openxmlformats.org/officeDocument/2006/relationships/image" Target="../media/image349.png"/><Relationship Id="rId14" Type="http://schemas.openxmlformats.org/officeDocument/2006/relationships/image" Target="../media/image355.svg"/><Relationship Id="rId22" Type="http://schemas.openxmlformats.org/officeDocument/2006/relationships/image" Target="../media/image363.png"/></Relationships>
</file>

<file path=ppt/slides/_rels/slide8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docs.microsoft.com/en-us/azure/active-directory/reports-monitoring/howto-integrate-activity-logs-with-sumologic" TargetMode="External"/><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83.xml.rels><?xml version="1.0" encoding="UTF-8" standalone="yes"?>
<Relationships xmlns="http://schemas.openxmlformats.org/package/2006/relationships"><Relationship Id="rId2" Type="http://schemas.openxmlformats.org/officeDocument/2006/relationships/hyperlink" Target="https://docs.microsoft.com/en-us/azure/architecture/security/identity"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375.png"/><Relationship Id="rId18" Type="http://schemas.openxmlformats.org/officeDocument/2006/relationships/image" Target="../media/image379.emf"/><Relationship Id="rId3" Type="http://schemas.openxmlformats.org/officeDocument/2006/relationships/image" Target="../media/image365.png"/><Relationship Id="rId7" Type="http://schemas.openxmlformats.org/officeDocument/2006/relationships/image" Target="../media/image369.png"/><Relationship Id="rId12" Type="http://schemas.microsoft.com/office/2007/relationships/hdphoto" Target="../media/hdphoto7.wdp"/><Relationship Id="rId17" Type="http://schemas.openxmlformats.org/officeDocument/2006/relationships/image" Target="../media/image378.png"/><Relationship Id="rId2" Type="http://schemas.openxmlformats.org/officeDocument/2006/relationships/notesSlide" Target="../notesSlides/notesSlide71.xml"/><Relationship Id="rId16" Type="http://schemas.microsoft.com/office/2007/relationships/hdphoto" Target="../media/hdphoto8.wdp"/><Relationship Id="rId1" Type="http://schemas.openxmlformats.org/officeDocument/2006/relationships/slideLayout" Target="../slideLayouts/slideLayout7.xml"/><Relationship Id="rId6" Type="http://schemas.openxmlformats.org/officeDocument/2006/relationships/image" Target="../media/image368.png"/><Relationship Id="rId11" Type="http://schemas.openxmlformats.org/officeDocument/2006/relationships/image" Target="../media/image374.png"/><Relationship Id="rId5" Type="http://schemas.openxmlformats.org/officeDocument/2006/relationships/image" Target="../media/image367.png"/><Relationship Id="rId15" Type="http://schemas.openxmlformats.org/officeDocument/2006/relationships/image" Target="../media/image377.png"/><Relationship Id="rId10" Type="http://schemas.openxmlformats.org/officeDocument/2006/relationships/image" Target="../media/image373.png"/><Relationship Id="rId4" Type="http://schemas.openxmlformats.org/officeDocument/2006/relationships/image" Target="../media/image366.jpg"/><Relationship Id="rId9" Type="http://schemas.openxmlformats.org/officeDocument/2006/relationships/image" Target="../media/image372.png"/><Relationship Id="rId14" Type="http://schemas.openxmlformats.org/officeDocument/2006/relationships/image" Target="../media/image376.png"/></Relationships>
</file>

<file path=ppt/slides/_rels/slide85.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72.xml"/><Relationship Id="rId1" Type="http://schemas.openxmlformats.org/officeDocument/2006/relationships/slideLayout" Target="../slideLayouts/slideLayout6.xml"/><Relationship Id="rId4" Type="http://schemas.openxmlformats.org/officeDocument/2006/relationships/hyperlink" Target="https://docs.microsoft.com/en-us/azure/active-directory/managed-identities-azure-resources/overview"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notesSlide" Target="../notesSlides/notesSlide73.xml"/><Relationship Id="rId1" Type="http://schemas.openxmlformats.org/officeDocument/2006/relationships/slideLayout" Target="../slideLayouts/slideLayout6.xml"/><Relationship Id="rId6" Type="http://schemas.openxmlformats.org/officeDocument/2006/relationships/image" Target="NULL"/><Relationship Id="rId5" Type="http://schemas.openxmlformats.org/officeDocument/2006/relationships/slide" Target="NULL"/><Relationship Id="rId4" Type="http://schemas.openxmlformats.org/officeDocument/2006/relationships/image" Target="../media/image382.png"/></Relationships>
</file>

<file path=ppt/slides/_rels/slide87.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notesSlide" Target="../notesSlides/notesSlide74.xml"/><Relationship Id="rId1" Type="http://schemas.openxmlformats.org/officeDocument/2006/relationships/slideLayout" Target="../slideLayouts/slideLayout3.xml"/><Relationship Id="rId4" Type="http://schemas.openxmlformats.org/officeDocument/2006/relationships/image" Target="NULL"/></Relationships>
</file>

<file path=ppt/slides/_rels/slide88.xml.rels><?xml version="1.0" encoding="UTF-8" standalone="yes"?>
<Relationships xmlns="http://schemas.openxmlformats.org/package/2006/relationships"><Relationship Id="rId2" Type="http://schemas.openxmlformats.org/officeDocument/2006/relationships/image" Target="../media/image384.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hyperlink" Target="https://docs.microsoft.com/en-us/azure/active-directory/connect/active-directory-aadconnect" TargetMode="External"/><Relationship Id="rId2" Type="http://schemas.openxmlformats.org/officeDocument/2006/relationships/notesSlide" Target="../notesSlides/notesSlide75.xml"/><Relationship Id="rId1" Type="http://schemas.openxmlformats.org/officeDocument/2006/relationships/slideLayout" Target="../slideLayouts/slideLayout7.xml"/><Relationship Id="rId6" Type="http://schemas.openxmlformats.org/officeDocument/2006/relationships/hyperlink" Target="https://docs.microsoft.com/en-us/azure/active-directory-b2c/" TargetMode="External"/><Relationship Id="rId5" Type="http://schemas.openxmlformats.org/officeDocument/2006/relationships/hyperlink" Target="https://docs.microsoft.com/en-us/azure/active-directory/b2b/" TargetMode="External"/><Relationship Id="rId4" Type="http://schemas.openxmlformats.org/officeDocument/2006/relationships/hyperlink" Target="https://docs.microsoft.com/en-us/azure/active-directory/"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hyperlink" Target="https://www.youtube.com/watch?v=wGk0J4z90GI" TargetMode="External"/><Relationship Id="rId2" Type="http://schemas.openxmlformats.org/officeDocument/2006/relationships/hyperlink" Target="https://techcommunity.microsoft.com/t5/Azure-Active-Directory-Identity/Azure-AD-Conditional-Access-support-for-blocking-legacy-auth-is/ba-p/245417" TargetMode="Externa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hyperlink" Target="https://docs.microsoft.com/azure/active-directory/connect/active-directory-aadconnectsync-implement-password-hash-synchronization" TargetMode="External"/><Relationship Id="rId1" Type="http://schemas.openxmlformats.org/officeDocument/2006/relationships/slideLayout" Target="../slideLayouts/slideLayout7.xml"/><Relationship Id="rId5" Type="http://schemas.openxmlformats.org/officeDocument/2006/relationships/image" Target="../media/image112.emf"/><Relationship Id="rId4" Type="http://schemas.openxmlformats.org/officeDocument/2006/relationships/image" Target="../media/image386.png"/></Relationships>
</file>

<file path=ppt/slides/_rels/slide92.xml.rels><?xml version="1.0" encoding="UTF-8" standalone="yes"?>
<Relationships xmlns="http://schemas.openxmlformats.org/package/2006/relationships"><Relationship Id="rId8" Type="http://schemas.openxmlformats.org/officeDocument/2006/relationships/hyperlink" Target="https://docs.microsoft.com/en-us/azure/active-directory/reports-monitoring/concept-user-at-risk" TargetMode="External"/><Relationship Id="rId3" Type="http://schemas.openxmlformats.org/officeDocument/2006/relationships/hyperlink" Target="https://pages.nist.gov/800-63-3/sp800-63b.html" TargetMode="External"/><Relationship Id="rId7" Type="http://schemas.openxmlformats.org/officeDocument/2006/relationships/hyperlink" Target="https://docs.microsoft.com/en-us/azure/active-directory/identity-protection/overview" TargetMode="External"/><Relationship Id="rId2" Type="http://schemas.openxmlformats.org/officeDocument/2006/relationships/hyperlink" Target="https://www.microsoft.com/en-us/research/publication/password-guidance/" TargetMode="External"/><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hyperlink" Target="https://developer.microsoft.com/graph/docs/api-reference/beta/resources/identityriskevent" TargetMode="External"/><Relationship Id="rId5" Type="http://schemas.openxmlformats.org/officeDocument/2006/relationships/image" Target="../media/image10.png"/><Relationship Id="rId10" Type="http://schemas.openxmlformats.org/officeDocument/2006/relationships/hyperlink" Target="https://docs.microsoft.com/en-us/azure/active-directory/active-directory-identityprotection" TargetMode="External"/><Relationship Id="rId4" Type="http://schemas.openxmlformats.org/officeDocument/2006/relationships/hyperlink" Target="https://aka.ms/PasswordlessDocs" TargetMode="External"/><Relationship Id="rId9" Type="http://schemas.openxmlformats.org/officeDocument/2006/relationships/hyperlink" Target="https://docs.microsoft.com/en-us/azure/active-directory/reports-monitoring/concept-risky-sign-ins" TargetMode="External"/></Relationships>
</file>

<file path=ppt/slides/_rels/slide93.xml.rels><?xml version="1.0" encoding="UTF-8" standalone="yes"?>
<Relationships xmlns="http://schemas.openxmlformats.org/package/2006/relationships"><Relationship Id="rId3" Type="http://schemas.openxmlformats.org/officeDocument/2006/relationships/hyperlink" Target="https://docs.microsoft.com/en-us/azure/virtual-machines/linux/login-using-aad" TargetMode="External"/><Relationship Id="rId2" Type="http://schemas.openxmlformats.org/officeDocument/2006/relationships/notesSlide" Target="../notesSlides/notesSlide76.xml"/><Relationship Id="rId1" Type="http://schemas.openxmlformats.org/officeDocument/2006/relationships/slideLayout" Target="../slideLayouts/slideLayout7.xml"/><Relationship Id="rId6" Type="http://schemas.openxmlformats.org/officeDocument/2006/relationships/hyperlink" Target="https://docs.microsoft.com/en-us/azure/active-directory/authentication/concept-password-ban-bad-on-premises" TargetMode="External"/><Relationship Id="rId5" Type="http://schemas.openxmlformats.org/officeDocument/2006/relationships/image" Target="../media/image11.svg"/><Relationship Id="rId4" Type="http://schemas.openxmlformats.org/officeDocument/2006/relationships/image" Target="../media/image10.png"/></Relationships>
</file>

<file path=ppt/slides/_rels/slide94.xml.rels><?xml version="1.0" encoding="UTF-8" standalone="yes"?>
<Relationships xmlns="http://schemas.openxmlformats.org/package/2006/relationships"><Relationship Id="rId2" Type="http://schemas.openxmlformats.org/officeDocument/2006/relationships/hyperlink" Target="https://docs.microsoft.com/en-us/azure/architecture/security/critical-impact-accounts"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NULL"/></Relationships>
</file>

<file path=ppt/slides/_rels/slide96.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392.sv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391.png"/><Relationship Id="rId2" Type="http://schemas.openxmlformats.org/officeDocument/2006/relationships/image" Target="../media/image48.png"/><Relationship Id="rId16" Type="http://schemas.openxmlformats.org/officeDocument/2006/relationships/image" Target="../media/image395.png"/><Relationship Id="rId1" Type="http://schemas.openxmlformats.org/officeDocument/2006/relationships/slideLayout" Target="../slideLayouts/slideLayout12.xml"/><Relationship Id="rId6" Type="http://schemas.openxmlformats.org/officeDocument/2006/relationships/image" Target="../media/image52.png"/><Relationship Id="rId11" Type="http://schemas.openxmlformats.org/officeDocument/2006/relationships/image" Target="../media/image390.png"/><Relationship Id="rId5" Type="http://schemas.openxmlformats.org/officeDocument/2006/relationships/image" Target="../media/image51.png"/><Relationship Id="rId15" Type="http://schemas.openxmlformats.org/officeDocument/2006/relationships/image" Target="../media/image394.png"/><Relationship Id="rId10" Type="http://schemas.openxmlformats.org/officeDocument/2006/relationships/image" Target="../media/image389.png"/><Relationship Id="rId4" Type="http://schemas.openxmlformats.org/officeDocument/2006/relationships/image" Target="../media/image388.png"/><Relationship Id="rId9" Type="http://schemas.openxmlformats.org/officeDocument/2006/relationships/image" Target="../media/image140.png"/><Relationship Id="rId14" Type="http://schemas.openxmlformats.org/officeDocument/2006/relationships/image" Target="../media/image113.png"/></Relationships>
</file>

<file path=ppt/slides/_rels/slide97.xml.rels><?xml version="1.0" encoding="UTF-8" standalone="yes"?>
<Relationships xmlns="http://schemas.openxmlformats.org/package/2006/relationships"><Relationship Id="rId8" Type="http://schemas.openxmlformats.org/officeDocument/2006/relationships/image" Target="../media/image398.png"/><Relationship Id="rId3" Type="http://schemas.openxmlformats.org/officeDocument/2006/relationships/image" Target="../media/image10.png"/><Relationship Id="rId7" Type="http://schemas.openxmlformats.org/officeDocument/2006/relationships/image" Target="../media/image397.svg"/><Relationship Id="rId2" Type="http://schemas.openxmlformats.org/officeDocument/2006/relationships/notesSlide" Target="../notesSlides/notesSlide78.xml"/><Relationship Id="rId1" Type="http://schemas.openxmlformats.org/officeDocument/2006/relationships/slideLayout" Target="../slideLayouts/slideLayout7.xml"/><Relationship Id="rId6" Type="http://schemas.openxmlformats.org/officeDocument/2006/relationships/image" Target="../media/image396.png"/><Relationship Id="rId5" Type="http://schemas.openxmlformats.org/officeDocument/2006/relationships/hyperlink" Target="https://docs.microsoft.com/en-us/azure/active-directory/active-directory-b2b-what-is-azure-ad-b2b" TargetMode="External"/><Relationship Id="rId4" Type="http://schemas.openxmlformats.org/officeDocument/2006/relationships/image" Target="../media/image11.svg"/><Relationship Id="rId9" Type="http://schemas.openxmlformats.org/officeDocument/2006/relationships/image" Target="../media/image119.svg"/></Relationships>
</file>

<file path=ppt/slides/_rels/slide9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9.xml"/><Relationship Id="rId1" Type="http://schemas.openxmlformats.org/officeDocument/2006/relationships/slideLayout" Target="../slideLayouts/slideLayout7.xml"/><Relationship Id="rId5" Type="http://schemas.openxmlformats.org/officeDocument/2006/relationships/hyperlink" Target="https://docs.microsoft.com/en-us/office365/admin/subscriptions-and-billing/assign-licenses-to-users?view=o365-worldwide&amp;tabs=One" TargetMode="External"/><Relationship Id="rId4" Type="http://schemas.openxmlformats.org/officeDocument/2006/relationships/image" Target="../media/image11.svg"/></Relationships>
</file>

<file path=ppt/slides/_rels/slide99.xml.rels><?xml version="1.0" encoding="UTF-8" standalone="yes"?>
<Relationships xmlns="http://schemas.openxmlformats.org/package/2006/relationships"><Relationship Id="rId3" Type="http://schemas.openxmlformats.org/officeDocument/2006/relationships/image" Target="../media/image399.png"/><Relationship Id="rId2" Type="http://schemas.openxmlformats.org/officeDocument/2006/relationships/hyperlink" Target="https://docs.microsoft.com/en-us/azure/active-directory/users-groups-roles/directory-emergency-access" TargetMode="External"/><Relationship Id="rId1" Type="http://schemas.openxmlformats.org/officeDocument/2006/relationships/slideLayout" Target="../slideLayouts/slideLayout7.xml"/><Relationship Id="rId6" Type="http://schemas.openxmlformats.org/officeDocument/2006/relationships/image" Target="../media/image402.svg"/><Relationship Id="rId5" Type="http://schemas.openxmlformats.org/officeDocument/2006/relationships/image" Target="../media/image401.png"/><Relationship Id="rId4" Type="http://schemas.openxmlformats.org/officeDocument/2006/relationships/image" Target="../media/image40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199" y="2979779"/>
            <a:ext cx="11129579" cy="553998"/>
          </a:xfrm>
        </p:spPr>
        <p:txBody>
          <a:bodyPr/>
          <a:lstStyle/>
          <a:p>
            <a:pPr lvl="0" fontAlgn="ctr"/>
            <a:r>
              <a:rPr lang="en-US" dirty="0"/>
              <a:t>Azure Security Compass</a:t>
            </a:r>
          </a:p>
        </p:txBody>
      </p:sp>
      <p:sp>
        <p:nvSpPr>
          <p:cNvPr id="5" name="Text Placeholder 4"/>
          <p:cNvSpPr>
            <a:spLocks noGrp="1"/>
          </p:cNvSpPr>
          <p:nvPr>
            <p:ph type="body" sz="quarter" idx="12"/>
          </p:nvPr>
        </p:nvSpPr>
        <p:spPr>
          <a:xfrm>
            <a:off x="584200" y="3962401"/>
            <a:ext cx="6628130" cy="307777"/>
          </a:xfrm>
        </p:spPr>
        <p:txBody>
          <a:bodyPr/>
          <a:lstStyle/>
          <a:p>
            <a:r>
              <a:rPr lang="en-US" dirty="0"/>
              <a:t>Cybersecurity Solutions Group</a:t>
            </a:r>
          </a:p>
        </p:txBody>
      </p:sp>
      <p:grpSp>
        <p:nvGrpSpPr>
          <p:cNvPr id="11" name="Group 10">
            <a:extLst>
              <a:ext uri="{FF2B5EF4-FFF2-40B4-BE49-F238E27FC236}">
                <a16:creationId xmlns:a16="http://schemas.microsoft.com/office/drawing/2014/main" id="{796C6633-572F-4F73-A653-DA40685698C8}"/>
              </a:ext>
            </a:extLst>
          </p:cNvPr>
          <p:cNvGrpSpPr/>
          <p:nvPr/>
        </p:nvGrpSpPr>
        <p:grpSpPr>
          <a:xfrm>
            <a:off x="7608892" y="1405230"/>
            <a:ext cx="3222616" cy="3703096"/>
            <a:chOff x="7578734" y="1512789"/>
            <a:chExt cx="3222616" cy="3703096"/>
          </a:xfrm>
        </p:grpSpPr>
        <p:grpSp>
          <p:nvGrpSpPr>
            <p:cNvPr id="12" name="Group 11">
              <a:extLst>
                <a:ext uri="{FF2B5EF4-FFF2-40B4-BE49-F238E27FC236}">
                  <a16:creationId xmlns:a16="http://schemas.microsoft.com/office/drawing/2014/main" id="{7927CAB5-B8DA-4936-8334-4C4EFCFAE2BC}"/>
                </a:ext>
              </a:extLst>
            </p:cNvPr>
            <p:cNvGrpSpPr/>
            <p:nvPr/>
          </p:nvGrpSpPr>
          <p:grpSpPr>
            <a:xfrm>
              <a:off x="7578734" y="1512789"/>
              <a:ext cx="3222616" cy="3703096"/>
              <a:chOff x="7830194" y="1899080"/>
              <a:chExt cx="2518414" cy="2893903"/>
            </a:xfrm>
          </p:grpSpPr>
          <p:sp>
            <p:nvSpPr>
              <p:cNvPr id="16" name="Oval 15">
                <a:extLst>
                  <a:ext uri="{FF2B5EF4-FFF2-40B4-BE49-F238E27FC236}">
                    <a16:creationId xmlns:a16="http://schemas.microsoft.com/office/drawing/2014/main" id="{2F228489-9DE6-42E5-8A77-2AD36FF88802}"/>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17" name="Graphic 7">
                <a:extLst>
                  <a:ext uri="{FF2B5EF4-FFF2-40B4-BE49-F238E27FC236}">
                    <a16:creationId xmlns:a16="http://schemas.microsoft.com/office/drawing/2014/main" id="{F8D9989C-3374-4C3D-9979-974D52FCB3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8" name="TextBox 8">
                <a:extLst>
                  <a:ext uri="{FF2B5EF4-FFF2-40B4-BE49-F238E27FC236}">
                    <a16:creationId xmlns:a16="http://schemas.microsoft.com/office/drawing/2014/main" id="{E9A78F85-7EC0-459D-BF95-1393B98E7CB2}"/>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gradFill>
                      <a:gsLst>
                        <a:gs pos="2917">
                          <a:schemeClr val="tx1">
                            <a:alpha val="20000"/>
                          </a:schemeClr>
                        </a:gs>
                        <a:gs pos="30000">
                          <a:schemeClr val="tx1">
                            <a:alpha val="20000"/>
                          </a:schemeClr>
                        </a:gs>
                      </a:gsLst>
                      <a:lin ang="5400000" scaled="0"/>
                    </a:gradFill>
                  </a:rPr>
                  <a:t>N</a:t>
                </a:r>
              </a:p>
            </p:txBody>
          </p:sp>
        </p:grpSp>
        <p:sp>
          <p:nvSpPr>
            <p:cNvPr id="13" name="key">
              <a:extLst>
                <a:ext uri="{FF2B5EF4-FFF2-40B4-BE49-F238E27FC236}">
                  <a16:creationId xmlns:a16="http://schemas.microsoft.com/office/drawing/2014/main" id="{7102F9EC-CCCF-4556-92C3-B061A41D7297}"/>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sp>
        <p:nvSpPr>
          <p:cNvPr id="2" name="TextBox 1">
            <a:extLst>
              <a:ext uri="{FF2B5EF4-FFF2-40B4-BE49-F238E27FC236}">
                <a16:creationId xmlns:a16="http://schemas.microsoft.com/office/drawing/2014/main" id="{B7D3C52A-CE4A-454D-A89C-3265334BF16E}"/>
              </a:ext>
            </a:extLst>
          </p:cNvPr>
          <p:cNvSpPr txBox="1"/>
          <p:nvPr/>
        </p:nvSpPr>
        <p:spPr>
          <a:xfrm>
            <a:off x="8957097" y="6431348"/>
            <a:ext cx="3090461" cy="276999"/>
          </a:xfrm>
          <a:prstGeom prst="rect">
            <a:avLst/>
          </a:prstGeom>
          <a:noFill/>
        </p:spPr>
        <p:txBody>
          <a:bodyPr wrap="none" lIns="0" tIns="0" rIns="0" bIns="0" rtlCol="0">
            <a:spAutoFit/>
          </a:bodyPr>
          <a:lstStyle/>
          <a:p>
            <a:pPr algn="l"/>
            <a:r>
              <a:rPr lang="en-US" sz="1800" dirty="0">
                <a:solidFill>
                  <a:srgbClr val="3393DD"/>
                </a:solidFill>
              </a:rPr>
              <a:t>Version 1.1 – September 2019</a:t>
            </a:r>
          </a:p>
        </p:txBody>
      </p:sp>
      <p:sp>
        <p:nvSpPr>
          <p:cNvPr id="14" name="TextBox 13">
            <a:extLst>
              <a:ext uri="{FF2B5EF4-FFF2-40B4-BE49-F238E27FC236}">
                <a16:creationId xmlns:a16="http://schemas.microsoft.com/office/drawing/2014/main" id="{43DF0C58-2FBE-4F81-A39C-4D27160B5C9D}"/>
              </a:ext>
            </a:extLst>
          </p:cNvPr>
          <p:cNvSpPr txBox="1"/>
          <p:nvPr/>
        </p:nvSpPr>
        <p:spPr>
          <a:xfrm>
            <a:off x="270297" y="6431348"/>
            <a:ext cx="3845989" cy="276999"/>
          </a:xfrm>
          <a:prstGeom prst="rect">
            <a:avLst/>
          </a:prstGeom>
          <a:noFill/>
        </p:spPr>
        <p:txBody>
          <a:bodyPr wrap="none" lIns="0" tIns="0" rIns="0" bIns="0" rtlCol="0">
            <a:spAutoFit/>
          </a:bodyPr>
          <a:lstStyle/>
          <a:p>
            <a:pPr algn="l"/>
            <a:r>
              <a:rPr lang="en-US" sz="1800" u="sng" dirty="0">
                <a:solidFill>
                  <a:srgbClr val="3393DD"/>
                </a:solidFill>
              </a:rPr>
              <a:t>https://aka.ms/AzureSecurityCompass</a:t>
            </a:r>
          </a:p>
        </p:txBody>
      </p:sp>
    </p:spTree>
    <p:extLst>
      <p:ext uri="{BB962C8B-B14F-4D97-AF65-F5344CB8AC3E}">
        <p14:creationId xmlns:p14="http://schemas.microsoft.com/office/powerpoint/2010/main" val="4031933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007E644-82BF-4CFE-81CF-B5FB4B525C73}"/>
              </a:ext>
            </a:extLst>
          </p:cNvPr>
          <p:cNvGrpSpPr/>
          <p:nvPr/>
        </p:nvGrpSpPr>
        <p:grpSpPr>
          <a:xfrm>
            <a:off x="3475275" y="1145548"/>
            <a:ext cx="8500938" cy="5442800"/>
            <a:chOff x="3475275" y="1145548"/>
            <a:chExt cx="8500938" cy="5442800"/>
          </a:xfrm>
        </p:grpSpPr>
        <p:sp>
          <p:nvSpPr>
            <p:cNvPr id="76" name="Rectangle: Rounded Corners 75">
              <a:extLst>
                <a:ext uri="{FF2B5EF4-FFF2-40B4-BE49-F238E27FC236}">
                  <a16:creationId xmlns:a16="http://schemas.microsoft.com/office/drawing/2014/main" id="{3EC06452-9CB2-4BCC-9D28-903656698780}"/>
                </a:ext>
              </a:extLst>
            </p:cNvPr>
            <p:cNvSpPr/>
            <p:nvPr/>
          </p:nvSpPr>
          <p:spPr bwMode="auto">
            <a:xfrm>
              <a:off x="3475275" y="1259510"/>
              <a:ext cx="8500938" cy="5328838"/>
            </a:xfrm>
            <a:prstGeom prst="roundRect">
              <a:avLst>
                <a:gd name="adj" fmla="val 0"/>
              </a:avLst>
            </a:prstGeom>
            <a:solidFill>
              <a:schemeClr val="bg1">
                <a:lumMod val="95000"/>
                <a:alpha val="81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Rectangle 76">
              <a:extLst>
                <a:ext uri="{FF2B5EF4-FFF2-40B4-BE49-F238E27FC236}">
                  <a16:creationId xmlns:a16="http://schemas.microsoft.com/office/drawing/2014/main" id="{EC9D7811-5EB2-4E92-822C-0E4B19E867F9}"/>
                </a:ext>
              </a:extLst>
            </p:cNvPr>
            <p:cNvSpPr/>
            <p:nvPr/>
          </p:nvSpPr>
          <p:spPr bwMode="auto">
            <a:xfrm>
              <a:off x="3475275" y="1145548"/>
              <a:ext cx="8500938" cy="450077"/>
            </a:xfrm>
            <a:prstGeom prst="rect">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600" b="1" i="0" u="none" strike="noStrike" kern="0" cap="all" spc="0" normalizeH="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Security Guidance</a:t>
              </a:r>
            </a:p>
          </p:txBody>
        </p:sp>
      </p:grpSp>
      <p:sp>
        <p:nvSpPr>
          <p:cNvPr id="6" name="Title 5"/>
          <p:cNvSpPr>
            <a:spLocks noGrp="1"/>
          </p:cNvSpPr>
          <p:nvPr>
            <p:ph type="title"/>
          </p:nvPr>
        </p:nvSpPr>
        <p:spPr>
          <a:xfrm>
            <a:off x="449331" y="300353"/>
            <a:ext cx="11018520" cy="553998"/>
          </a:xfrm>
        </p:spPr>
        <p:txBody>
          <a:bodyPr/>
          <a:lstStyle/>
          <a:p>
            <a:r>
              <a:rPr lang="en-US" dirty="0"/>
              <a:t>Azure Security Compass</a:t>
            </a:r>
          </a:p>
        </p:txBody>
      </p:sp>
      <mc:AlternateContent xmlns:mc="http://schemas.openxmlformats.org/markup-compatibility/2006" xmlns:psez="http://schemas.microsoft.com/office/powerpoint/2016/sectionzoom">
        <mc:Choice Requires="psez">
          <p:graphicFrame>
            <p:nvGraphicFramePr>
              <p:cNvPr id="105" name="Section Zoom 104">
                <a:extLst>
                  <a:ext uri="{FF2B5EF4-FFF2-40B4-BE49-F238E27FC236}">
                    <a16:creationId xmlns:a16="http://schemas.microsoft.com/office/drawing/2014/main" id="{BCA039BD-AC77-422B-974F-1DF324EAC225}"/>
                  </a:ext>
                </a:extLst>
              </p:cNvPr>
              <p:cNvGraphicFramePr>
                <a:graphicFrameLocks noChangeAspect="1"/>
              </p:cNvGraphicFramePr>
              <p:nvPr>
                <p:extLst>
                  <p:ext uri="{D42A27DB-BD31-4B8C-83A1-F6EECF244321}">
                    <p14:modId xmlns:p14="http://schemas.microsoft.com/office/powerpoint/2010/main" val="1673783167"/>
                  </p:ext>
                </p:extLst>
              </p:nvPr>
            </p:nvGraphicFramePr>
            <p:xfrm>
              <a:off x="4289391" y="3401878"/>
              <a:ext cx="1806609" cy="1016218"/>
            </p:xfrm>
            <a:graphic>
              <a:graphicData uri="http://schemas.microsoft.com/office/powerpoint/2016/sectionzoom">
                <psez:sectionZm>
                  <psez:sectionZmObj sectionId="{00E9A297-36C2-4F0D-B0DA-DD3002D44388}">
                    <psez:zmPr id="{C7A59E53-9BB6-4C30-A441-AAC30BBCCE2F}" transitionDur="1000">
                      <p166:blipFill xmlns:p166="http://schemas.microsoft.com/office/powerpoint/2016/6/main">
                        <a:blip r:embed="rId3"/>
                        <a:stretch>
                          <a:fillRect/>
                        </a:stretch>
                      </p166:blipFill>
                      <p166:spPr xmlns:p166="http://schemas.microsoft.com/office/powerpoint/2016/6/main">
                        <a:xfrm>
                          <a:off x="0" y="0"/>
                          <a:ext cx="1806609" cy="1016218"/>
                        </a:xfrm>
                        <a:prstGeom prst="rect">
                          <a:avLst/>
                        </a:prstGeom>
                        <a:solidFill>
                          <a:schemeClr val="accent1"/>
                        </a:solidFill>
                        <a:ln>
                          <a:noFill/>
                          <a:headEnd type="none" w="med" len="med"/>
                          <a:tailEnd type="none" w="med" len="med"/>
                        </a:ln>
                        <a:effectLst>
                          <a:outerShdw blurRad="190500" dist="38100" dir="2700000" algn="ctr" rotWithShape="0">
                            <a:prstClr val="black">
                              <a:alpha val="25000"/>
                            </a:prstClr>
                          </a:outerShdw>
                        </a:effectLst>
                      </p166:spPr>
                    </psez:zmPr>
                  </psez:sectionZmObj>
                </psez:sectionZm>
              </a:graphicData>
            </a:graphic>
          </p:graphicFrame>
        </mc:Choice>
        <mc:Fallback xmlns="">
          <p:pic>
            <p:nvPicPr>
              <p:cNvPr id="105" name="Section Zoom 104">
                <a:hlinkClick r:id="rId4" action="ppaction://hlinksldjump"/>
                <a:extLst>
                  <a:ext uri="{FF2B5EF4-FFF2-40B4-BE49-F238E27FC236}">
                    <a16:creationId xmlns:a16="http://schemas.microsoft.com/office/drawing/2014/main" id="{BCA039BD-AC77-422B-974F-1DF324EAC225}"/>
                  </a:ext>
                </a:extLst>
              </p:cNvPr>
              <p:cNvPicPr>
                <a:picLocks noGrp="1" noRot="1" noChangeAspect="1" noMove="1" noResize="1" noEditPoints="1" noAdjustHandles="1" noChangeArrowheads="1" noChangeShapeType="1"/>
              </p:cNvPicPr>
              <p:nvPr/>
            </p:nvPicPr>
            <p:blipFill>
              <a:blip r:embed="rId5"/>
              <a:stretch>
                <a:fillRect/>
              </a:stretch>
            </p:blipFill>
            <p:spPr>
              <a:xfrm>
                <a:off x="4289391" y="3401878"/>
                <a:ext cx="1806609" cy="1016218"/>
              </a:xfrm>
              <a:prstGeom prst="rect">
                <a:avLst/>
              </a:prstGeom>
              <a:solidFill>
                <a:schemeClr val="accent1"/>
              </a:solidFill>
              <a:ln>
                <a:noFill/>
                <a:headEnd type="none" w="med" len="med"/>
                <a:tailEnd type="none" w="med" len="med"/>
              </a:ln>
              <a:effectLst>
                <a:outerShdw blurRad="190500" dist="38100" dir="2700000" algn="ctr" rotWithShape="0">
                  <a:prstClr val="black">
                    <a:alpha val="25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106" name="Section Zoom 105">
                <a:extLst>
                  <a:ext uri="{FF2B5EF4-FFF2-40B4-BE49-F238E27FC236}">
                    <a16:creationId xmlns:a16="http://schemas.microsoft.com/office/drawing/2014/main" id="{F8195400-8758-4DA8-BCFA-845AC32985A1}"/>
                  </a:ext>
                </a:extLst>
              </p:cNvPr>
              <p:cNvGraphicFramePr>
                <a:graphicFrameLocks noChangeAspect="1"/>
              </p:cNvGraphicFramePr>
              <p:nvPr>
                <p:extLst>
                  <p:ext uri="{D42A27DB-BD31-4B8C-83A1-F6EECF244321}">
                    <p14:modId xmlns:p14="http://schemas.microsoft.com/office/powerpoint/2010/main" val="1647141991"/>
                  </p:ext>
                </p:extLst>
              </p:nvPr>
            </p:nvGraphicFramePr>
            <p:xfrm>
              <a:off x="9448053" y="3401878"/>
              <a:ext cx="1806609" cy="1016218"/>
            </p:xfrm>
            <a:graphic>
              <a:graphicData uri="http://schemas.microsoft.com/office/powerpoint/2016/sectionzoom">
                <psez:sectionZm>
                  <psez:sectionZmObj sectionId="{CF55F33A-7359-43FB-80E1-B36F54B45679}">
                    <psez:zmPr id="{1B32A1B5-888D-4002-9441-F45EF6B38462}" transitionDur="1000">
                      <p166:blipFill xmlns:p166="http://schemas.microsoft.com/office/powerpoint/2016/6/main">
                        <a:blip r:embed="rId6"/>
                        <a:stretch>
                          <a:fillRect/>
                        </a:stretch>
                      </p166:blipFill>
                      <p166:spPr xmlns:p166="http://schemas.microsoft.com/office/powerpoint/2016/6/main">
                        <a:xfrm>
                          <a:off x="0" y="0"/>
                          <a:ext cx="1806609" cy="1016218"/>
                        </a:xfrm>
                        <a:prstGeom prst="rect">
                          <a:avLst/>
                        </a:prstGeom>
                        <a:solidFill>
                          <a:schemeClr val="accent1"/>
                        </a:solidFill>
                        <a:ln>
                          <a:noFill/>
                          <a:headEnd type="none" w="med" len="med"/>
                          <a:tailEnd type="none" w="med" len="med"/>
                        </a:ln>
                        <a:effectLst>
                          <a:outerShdw blurRad="190500" dist="38100" dir="2700000" algn="ctr" rotWithShape="0">
                            <a:prstClr val="black">
                              <a:alpha val="25000"/>
                            </a:prstClr>
                          </a:outerShdw>
                        </a:effectLst>
                      </p166:spPr>
                    </psez:zmPr>
                  </psez:sectionZmObj>
                </psez:sectionZm>
              </a:graphicData>
            </a:graphic>
          </p:graphicFrame>
        </mc:Choice>
        <mc:Fallback xmlns="">
          <p:pic>
            <p:nvPicPr>
              <p:cNvPr id="106" name="Section Zoom 105">
                <a:hlinkClick r:id="rId7" action="ppaction://hlinksldjump"/>
                <a:extLst>
                  <a:ext uri="{FF2B5EF4-FFF2-40B4-BE49-F238E27FC236}">
                    <a16:creationId xmlns:a16="http://schemas.microsoft.com/office/drawing/2014/main" id="{F8195400-8758-4DA8-BCFA-845AC32985A1}"/>
                  </a:ext>
                </a:extLst>
              </p:cNvPr>
              <p:cNvPicPr>
                <a:picLocks noGrp="1" noRot="1" noChangeAspect="1" noMove="1" noResize="1" noEditPoints="1" noAdjustHandles="1" noChangeArrowheads="1" noChangeShapeType="1"/>
              </p:cNvPicPr>
              <p:nvPr/>
            </p:nvPicPr>
            <p:blipFill>
              <a:blip r:embed="rId8"/>
              <a:stretch>
                <a:fillRect/>
              </a:stretch>
            </p:blipFill>
            <p:spPr>
              <a:xfrm>
                <a:off x="9448053" y="3401878"/>
                <a:ext cx="1806609" cy="1016218"/>
              </a:xfrm>
              <a:prstGeom prst="rect">
                <a:avLst/>
              </a:prstGeom>
              <a:solidFill>
                <a:schemeClr val="accent1"/>
              </a:solidFill>
              <a:ln>
                <a:noFill/>
                <a:headEnd type="none" w="med" len="med"/>
                <a:tailEnd type="none" w="med" len="med"/>
              </a:ln>
              <a:effectLst>
                <a:outerShdw blurRad="190500" dist="38100" dir="2700000" algn="ctr" rotWithShape="0">
                  <a:prstClr val="black">
                    <a:alpha val="25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108" name="Section Zoom 107">
                <a:extLst>
                  <a:ext uri="{FF2B5EF4-FFF2-40B4-BE49-F238E27FC236}">
                    <a16:creationId xmlns:a16="http://schemas.microsoft.com/office/drawing/2014/main" id="{093848B0-E564-46E1-916B-D78FFBCF8306}"/>
                  </a:ext>
                </a:extLst>
              </p:cNvPr>
              <p:cNvGraphicFramePr>
                <a:graphicFrameLocks noChangeAspect="1"/>
              </p:cNvGraphicFramePr>
              <p:nvPr>
                <p:extLst>
                  <p:ext uri="{D42A27DB-BD31-4B8C-83A1-F6EECF244321}">
                    <p14:modId xmlns:p14="http://schemas.microsoft.com/office/powerpoint/2010/main" val="3543628918"/>
                  </p:ext>
                </p:extLst>
              </p:nvPr>
            </p:nvGraphicFramePr>
            <p:xfrm>
              <a:off x="4289391" y="4981763"/>
              <a:ext cx="1806609" cy="1016218"/>
            </p:xfrm>
            <a:graphic>
              <a:graphicData uri="http://schemas.microsoft.com/office/powerpoint/2016/sectionzoom">
                <psez:sectionZm>
                  <psez:sectionZmObj sectionId="{C3494CF7-DF40-49FA-BEEB-0F05A0C81D25}">
                    <psez:zmPr id="{90756CA8-073A-4142-B867-1F878FABF32F}" transitionDur="1000">
                      <p166:blipFill xmlns:p166="http://schemas.microsoft.com/office/powerpoint/2016/6/main">
                        <a:blip r:embed="rId9"/>
                        <a:stretch>
                          <a:fillRect/>
                        </a:stretch>
                      </p166:blipFill>
                      <p166:spPr xmlns:p166="http://schemas.microsoft.com/office/powerpoint/2016/6/main">
                        <a:xfrm>
                          <a:off x="0" y="0"/>
                          <a:ext cx="1806609" cy="1016218"/>
                        </a:xfrm>
                        <a:prstGeom prst="rect">
                          <a:avLst/>
                        </a:prstGeom>
                        <a:solidFill>
                          <a:schemeClr val="accent1"/>
                        </a:solidFill>
                        <a:ln>
                          <a:noFill/>
                          <a:headEnd type="none" w="med" len="med"/>
                          <a:tailEnd type="none" w="med" len="med"/>
                        </a:ln>
                        <a:effectLst>
                          <a:outerShdw blurRad="190500" dist="38100" dir="2700000" algn="ctr" rotWithShape="0">
                            <a:prstClr val="black">
                              <a:alpha val="25000"/>
                            </a:prstClr>
                          </a:outerShdw>
                        </a:effectLst>
                      </p166:spPr>
                    </psez:zmPr>
                  </psez:sectionZmObj>
                </psez:sectionZm>
              </a:graphicData>
            </a:graphic>
          </p:graphicFrame>
        </mc:Choice>
        <mc:Fallback xmlns="">
          <p:pic>
            <p:nvPicPr>
              <p:cNvPr id="108" name="Section Zoom 107">
                <a:hlinkClick r:id="rId10" action="ppaction://hlinksldjump"/>
                <a:extLst>
                  <a:ext uri="{FF2B5EF4-FFF2-40B4-BE49-F238E27FC236}">
                    <a16:creationId xmlns:a16="http://schemas.microsoft.com/office/drawing/2014/main" id="{093848B0-E564-46E1-916B-D78FFBCF8306}"/>
                  </a:ext>
                </a:extLst>
              </p:cNvPr>
              <p:cNvPicPr>
                <a:picLocks noGrp="1" noRot="1" noChangeAspect="1" noMove="1" noResize="1" noEditPoints="1" noAdjustHandles="1" noChangeArrowheads="1" noChangeShapeType="1"/>
              </p:cNvPicPr>
              <p:nvPr/>
            </p:nvPicPr>
            <p:blipFill>
              <a:blip r:embed="rId11"/>
              <a:stretch>
                <a:fillRect/>
              </a:stretch>
            </p:blipFill>
            <p:spPr>
              <a:xfrm>
                <a:off x="4289391" y="4981763"/>
                <a:ext cx="1806609" cy="1016218"/>
              </a:xfrm>
              <a:prstGeom prst="rect">
                <a:avLst/>
              </a:prstGeom>
              <a:solidFill>
                <a:schemeClr val="accent1"/>
              </a:solidFill>
              <a:ln>
                <a:noFill/>
                <a:headEnd type="none" w="med" len="med"/>
                <a:tailEnd type="none" w="med" len="med"/>
              </a:ln>
              <a:effectLst>
                <a:outerShdw blurRad="190500" dist="38100" dir="2700000" algn="ctr" rotWithShape="0">
                  <a:prstClr val="black">
                    <a:alpha val="25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110" name="Section Zoom 109">
                <a:extLst>
                  <a:ext uri="{FF2B5EF4-FFF2-40B4-BE49-F238E27FC236}">
                    <a16:creationId xmlns:a16="http://schemas.microsoft.com/office/drawing/2014/main" id="{8924472E-6A69-44E9-B1F8-267648919F01}"/>
                  </a:ext>
                </a:extLst>
              </p:cNvPr>
              <p:cNvGraphicFramePr>
                <a:graphicFrameLocks noChangeAspect="1"/>
              </p:cNvGraphicFramePr>
              <p:nvPr>
                <p:extLst>
                  <p:ext uri="{D42A27DB-BD31-4B8C-83A1-F6EECF244321}">
                    <p14:modId xmlns:p14="http://schemas.microsoft.com/office/powerpoint/2010/main" val="2303086264"/>
                  </p:ext>
                </p:extLst>
              </p:nvPr>
            </p:nvGraphicFramePr>
            <p:xfrm>
              <a:off x="9448053" y="4981763"/>
              <a:ext cx="1806609" cy="1016218"/>
            </p:xfrm>
            <a:graphic>
              <a:graphicData uri="http://schemas.microsoft.com/office/powerpoint/2016/sectionzoom">
                <psez:sectionZm>
                  <psez:sectionZmObj sectionId="{D60DB64B-55D3-4B2B-B964-49F6E934FC4F}">
                    <psez:zmPr id="{0E55BDCB-BED4-4F5F-AEB8-75AAFAE8ED9B}" transitionDur="1000">
                      <p166:blipFill xmlns:p166="http://schemas.microsoft.com/office/powerpoint/2016/6/main">
                        <a:blip r:embed="rId12"/>
                        <a:stretch>
                          <a:fillRect/>
                        </a:stretch>
                      </p166:blipFill>
                      <p166:spPr xmlns:p166="http://schemas.microsoft.com/office/powerpoint/2016/6/main">
                        <a:xfrm>
                          <a:off x="0" y="0"/>
                          <a:ext cx="1806609" cy="1016218"/>
                        </a:xfrm>
                        <a:prstGeom prst="rect">
                          <a:avLst/>
                        </a:prstGeom>
                        <a:solidFill>
                          <a:schemeClr val="accent1"/>
                        </a:solidFill>
                        <a:ln>
                          <a:noFill/>
                          <a:headEnd type="none" w="med" len="med"/>
                          <a:tailEnd type="none" w="med" len="med"/>
                        </a:ln>
                        <a:effectLst>
                          <a:outerShdw blurRad="190500" dist="38100" dir="2700000" algn="ctr" rotWithShape="0">
                            <a:prstClr val="black">
                              <a:alpha val="25000"/>
                            </a:prstClr>
                          </a:outerShdw>
                        </a:effectLst>
                      </p166:spPr>
                    </psez:zmPr>
                  </psez:sectionZmObj>
                </psez:sectionZm>
              </a:graphicData>
            </a:graphic>
          </p:graphicFrame>
        </mc:Choice>
        <mc:Fallback xmlns="">
          <p:pic>
            <p:nvPicPr>
              <p:cNvPr id="110" name="Section Zoom 109">
                <a:hlinkClick r:id="rId13" action="ppaction://hlinksldjump"/>
                <a:extLst>
                  <a:ext uri="{FF2B5EF4-FFF2-40B4-BE49-F238E27FC236}">
                    <a16:creationId xmlns:a16="http://schemas.microsoft.com/office/drawing/2014/main" id="{8924472E-6A69-44E9-B1F8-267648919F01}"/>
                  </a:ext>
                </a:extLst>
              </p:cNvPr>
              <p:cNvPicPr>
                <a:picLocks noGrp="1" noRot="1" noChangeAspect="1" noMove="1" noResize="1" noEditPoints="1" noAdjustHandles="1" noChangeArrowheads="1" noChangeShapeType="1"/>
              </p:cNvPicPr>
              <p:nvPr/>
            </p:nvPicPr>
            <p:blipFill>
              <a:blip r:embed="rId14"/>
              <a:stretch>
                <a:fillRect/>
              </a:stretch>
            </p:blipFill>
            <p:spPr>
              <a:xfrm>
                <a:off x="9448053" y="4981763"/>
                <a:ext cx="1806609" cy="1016218"/>
              </a:xfrm>
              <a:prstGeom prst="rect">
                <a:avLst/>
              </a:prstGeom>
              <a:solidFill>
                <a:schemeClr val="accent1"/>
              </a:solidFill>
              <a:ln>
                <a:noFill/>
                <a:headEnd type="none" w="med" len="med"/>
                <a:tailEnd type="none" w="med" len="med"/>
              </a:ln>
              <a:effectLst>
                <a:outerShdw blurRad="190500" dist="38100" dir="2700000" algn="ctr" rotWithShape="0">
                  <a:prstClr val="black">
                    <a:alpha val="25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111" name="Section Zoom 110">
                <a:extLst>
                  <a:ext uri="{FF2B5EF4-FFF2-40B4-BE49-F238E27FC236}">
                    <a16:creationId xmlns:a16="http://schemas.microsoft.com/office/drawing/2014/main" id="{FF066D72-8035-4C96-8D4E-CF26E62BF0E7}"/>
                  </a:ext>
                </a:extLst>
              </p:cNvPr>
              <p:cNvGraphicFramePr>
                <a:graphicFrameLocks noChangeAspect="1"/>
              </p:cNvGraphicFramePr>
              <p:nvPr/>
            </p:nvGraphicFramePr>
            <p:xfrm>
              <a:off x="3900587" y="1795968"/>
              <a:ext cx="1874809" cy="1054581"/>
            </p:xfrm>
            <a:graphic>
              <a:graphicData uri="http://schemas.microsoft.com/office/powerpoint/2016/sectionzoom">
                <psez:sectionZm>
                  <psez:sectionZmObj sectionId="{6555EE05-CF2D-4F93-871D-C35EC28F353A}">
                    <psez:zmPr id="{59BD0CB0-A13C-47E5-87B3-7E61C16B4A47}" transitionDur="1000">
                      <p166:blipFill xmlns:p166="http://schemas.microsoft.com/office/powerpoint/2016/6/main">
                        <a:blip r:embed="rId15"/>
                        <a:stretch>
                          <a:fillRect/>
                        </a:stretch>
                      </p166:blipFill>
                      <p166:spPr xmlns:p166="http://schemas.microsoft.com/office/powerpoint/2016/6/main">
                        <a:xfrm>
                          <a:off x="0" y="0"/>
                          <a:ext cx="1874809" cy="1054581"/>
                        </a:xfrm>
                        <a:prstGeom prst="rect">
                          <a:avLst/>
                        </a:prstGeom>
                        <a:solidFill>
                          <a:schemeClr val="accent1"/>
                        </a:solidFill>
                        <a:ln>
                          <a:noFill/>
                          <a:headEnd type="none" w="med" len="med"/>
                          <a:tailEnd type="none" w="med" len="med"/>
                        </a:ln>
                        <a:effectLst>
                          <a:outerShdw blurRad="190500" dist="38100" dir="2700000" algn="ctr" rotWithShape="0">
                            <a:prstClr val="black">
                              <a:alpha val="25000"/>
                            </a:prstClr>
                          </a:outerShdw>
                        </a:effectLst>
                      </p166:spPr>
                    </psez:zmPr>
                  </psez:sectionZmObj>
                </psez:sectionZm>
              </a:graphicData>
            </a:graphic>
          </p:graphicFrame>
        </mc:Choice>
        <mc:Fallback xmlns="">
          <p:pic>
            <p:nvPicPr>
              <p:cNvPr id="111" name="Section Zoom 110">
                <a:hlinkClick r:id="rId16" action="ppaction://hlinksldjump"/>
                <a:extLst>
                  <a:ext uri="{FF2B5EF4-FFF2-40B4-BE49-F238E27FC236}">
                    <a16:creationId xmlns:a16="http://schemas.microsoft.com/office/drawing/2014/main" id="{FF066D72-8035-4C96-8D4E-CF26E62BF0E7}"/>
                  </a:ext>
                </a:extLst>
              </p:cNvPr>
              <p:cNvPicPr>
                <a:picLocks noGrp="1" noRot="1" noChangeAspect="1" noMove="1" noResize="1" noEditPoints="1" noAdjustHandles="1" noChangeArrowheads="1" noChangeShapeType="1"/>
              </p:cNvPicPr>
              <p:nvPr/>
            </p:nvPicPr>
            <p:blipFill>
              <a:blip r:embed="rId17"/>
              <a:stretch>
                <a:fillRect/>
              </a:stretch>
            </p:blipFill>
            <p:spPr>
              <a:xfrm>
                <a:off x="3900587" y="1795968"/>
                <a:ext cx="1874809" cy="1054581"/>
              </a:xfrm>
              <a:prstGeom prst="rect">
                <a:avLst/>
              </a:prstGeom>
              <a:solidFill>
                <a:schemeClr val="accent1"/>
              </a:solidFill>
              <a:ln>
                <a:noFill/>
                <a:headEnd type="none" w="med" len="med"/>
                <a:tailEnd type="none" w="med" len="med"/>
              </a:ln>
              <a:effectLst>
                <a:outerShdw blurRad="190500" dist="38100" dir="2700000" algn="ctr" rotWithShape="0">
                  <a:prstClr val="black">
                    <a:alpha val="25000"/>
                  </a:prstClr>
                </a:outerShdw>
              </a:effectLst>
            </p:spPr>
          </p:pic>
        </mc:Fallback>
      </mc:AlternateContent>
      <p:sp>
        <p:nvSpPr>
          <p:cNvPr id="112" name="Rectangle: Rounded Corners 111">
            <a:extLst>
              <a:ext uri="{FF2B5EF4-FFF2-40B4-BE49-F238E27FC236}">
                <a16:creationId xmlns:a16="http://schemas.microsoft.com/office/drawing/2014/main" id="{16CA7C5C-873C-44DC-9BE8-F6C78FFB7C05}"/>
              </a:ext>
            </a:extLst>
          </p:cNvPr>
          <p:cNvSpPr/>
          <p:nvPr/>
        </p:nvSpPr>
        <p:spPr bwMode="auto">
          <a:xfrm>
            <a:off x="449332" y="1259508"/>
            <a:ext cx="2247284" cy="5328840"/>
          </a:xfrm>
          <a:prstGeom prst="roundRect">
            <a:avLst>
              <a:gd name="adj" fmla="val 0"/>
            </a:avLst>
          </a:prstGeom>
          <a:solidFill>
            <a:schemeClr val="bg1">
              <a:lumMod val="95000"/>
              <a:alpha val="81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112">
            <a:extLst>
              <a:ext uri="{FF2B5EF4-FFF2-40B4-BE49-F238E27FC236}">
                <a16:creationId xmlns:a16="http://schemas.microsoft.com/office/drawing/2014/main" id="{1FB7F0E3-6329-4B5B-8D60-834B1CF81F39}"/>
              </a:ext>
            </a:extLst>
          </p:cNvPr>
          <p:cNvSpPr/>
          <p:nvPr/>
        </p:nvSpPr>
        <p:spPr bwMode="auto">
          <a:xfrm>
            <a:off x="449332" y="1145548"/>
            <a:ext cx="2247284" cy="450077"/>
          </a:xfrm>
          <a:prstGeom prst="rect">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BASICS</a:t>
            </a:r>
          </a:p>
        </p:txBody>
      </p:sp>
      <p:sp>
        <p:nvSpPr>
          <p:cNvPr id="126" name="TextBox 125">
            <a:extLst>
              <a:ext uri="{FF2B5EF4-FFF2-40B4-BE49-F238E27FC236}">
                <a16:creationId xmlns:a16="http://schemas.microsoft.com/office/drawing/2014/main" id="{1EBFD286-B77A-4322-9905-3CB4624C1090}"/>
              </a:ext>
            </a:extLst>
          </p:cNvPr>
          <p:cNvSpPr txBox="1"/>
          <p:nvPr/>
        </p:nvSpPr>
        <p:spPr>
          <a:xfrm>
            <a:off x="5802811" y="2082099"/>
            <a:ext cx="4027201" cy="664797"/>
          </a:xfrm>
          <a:prstGeom prst="rect">
            <a:avLst/>
          </a:prstGeom>
          <a:noFill/>
          <a:effectLst/>
        </p:spPr>
        <p:txBody>
          <a:bodyPr wrap="square" lIns="182880" tIns="146304" rIns="182880" bIns="146304" rtlCol="0" anchor="ctr">
            <a:spAutoFit/>
          </a:bodyPr>
          <a:lstStyle>
            <a:defPPr>
              <a:defRPr lang="en-US"/>
            </a:defPPr>
            <a:lvl1pPr lvl="0" algn="ctr" defTabSz="914367">
              <a:spcBef>
                <a:spcPct val="0"/>
              </a:spcBef>
              <a:spcAft>
                <a:spcPts val="2353"/>
              </a:spcAft>
              <a:defRPr sz="1000" b="1" kern="0" cap="all" spc="118">
                <a:ln w="3175">
                  <a:noFill/>
                </a:ln>
                <a:gradFill>
                  <a:gsLst>
                    <a:gs pos="0">
                      <a:schemeClr val="tx1"/>
                    </a:gs>
                    <a:gs pos="100000">
                      <a:schemeClr val="tx1"/>
                    </a:gs>
                  </a:gsLst>
                  <a:lin ang="5400000" scaled="1"/>
                </a:gradFill>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2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Components </a:t>
            </a:r>
            <a:br>
              <a:rPr kumimoji="0" lang="en-US" sz="12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br>
            <a:r>
              <a:rPr kumimoji="0" lang="en-US" sz="12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&amp; Models</a:t>
            </a:r>
          </a:p>
        </p:txBody>
      </p:sp>
      <p:sp>
        <p:nvSpPr>
          <p:cNvPr id="130" name="TextBox 129">
            <a:extLst>
              <a:ext uri="{FF2B5EF4-FFF2-40B4-BE49-F238E27FC236}">
                <a16:creationId xmlns:a16="http://schemas.microsoft.com/office/drawing/2014/main" id="{024538E4-651B-49D9-A676-483E370A7E96}"/>
              </a:ext>
            </a:extLst>
          </p:cNvPr>
          <p:cNvSpPr txBox="1"/>
          <p:nvPr/>
        </p:nvSpPr>
        <p:spPr>
          <a:xfrm>
            <a:off x="451086" y="2389676"/>
            <a:ext cx="2171067" cy="603242"/>
          </a:xfrm>
          <a:prstGeom prst="rect">
            <a:avLst/>
          </a:prstGeom>
          <a:noFill/>
          <a:effectLst/>
        </p:spPr>
        <p:txBody>
          <a:bodyPr wrap="square" lIns="182880" tIns="146304" rIns="182880" bIns="146304" rtlCol="0" anchor="ctr">
            <a:spAutoFit/>
          </a:bodyPr>
          <a:lstStyle>
            <a:defPPr>
              <a:defRPr lang="en-US"/>
            </a:defPPr>
            <a:lvl1pPr lvl="0" algn="ctr" defTabSz="914367">
              <a:spcBef>
                <a:spcPct val="0"/>
              </a:spcBef>
              <a:spcAft>
                <a:spcPts val="2353"/>
              </a:spcAft>
              <a:defRPr sz="1000" b="1" kern="0" cap="all" spc="118">
                <a:ln w="3175">
                  <a:noFill/>
                </a:ln>
                <a:gradFill>
                  <a:gsLst>
                    <a:gs pos="0">
                      <a:schemeClr val="tx1"/>
                    </a:gs>
                    <a:gs pos="100000">
                      <a:schemeClr val="tx1"/>
                    </a:gs>
                  </a:gsLst>
                  <a:lin ang="5400000" scaled="1"/>
                </a:gradFill>
                <a:latin typeface="Segoe UI"/>
                <a:ea typeface="Segoe UI Black" pitchFamily="34"/>
                <a:cs typeface="Segoe UI Black" pitchFamily="34"/>
              </a:defRPr>
            </a:lvl1pPr>
          </a:lstStyle>
          <a:p>
            <a:pPr marL="0" marR="0" lvl="0" indent="0" algn="ctr" defTabSz="914367" rtl="0" eaLnBrk="1" fontAlgn="auto" latinLnBrk="0" hangingPunct="1">
              <a:lnSpc>
                <a:spcPct val="100000"/>
              </a:lnSpc>
              <a:spcBef>
                <a:spcPct val="0"/>
              </a:spcBef>
              <a:spcAft>
                <a:spcPts val="2353"/>
              </a:spcAft>
              <a:buClrTx/>
              <a:buSzTx/>
              <a:buFontTx/>
              <a:buNone/>
              <a:tabLst/>
              <a:defRPr/>
            </a:pPr>
            <a:r>
              <a:rPr kumimoji="0" lang="en-US" sz="10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Transforming Tools, Skills, &amp; Practices</a:t>
            </a:r>
          </a:p>
        </p:txBody>
      </p:sp>
      <mc:AlternateContent xmlns:mc="http://schemas.openxmlformats.org/markup-compatibility/2006" xmlns:psez="http://schemas.microsoft.com/office/powerpoint/2016/sectionzoom">
        <mc:Choice Requires="psez">
          <p:graphicFrame>
            <p:nvGraphicFramePr>
              <p:cNvPr id="131" name="Section Zoom 130">
                <a:extLst>
                  <a:ext uri="{FF2B5EF4-FFF2-40B4-BE49-F238E27FC236}">
                    <a16:creationId xmlns:a16="http://schemas.microsoft.com/office/drawing/2014/main" id="{872B9F2F-9BEF-4636-AB3E-3775314F435A}"/>
                  </a:ext>
                </a:extLst>
              </p:cNvPr>
              <p:cNvGraphicFramePr>
                <a:graphicFrameLocks noChangeAspect="1"/>
              </p:cNvGraphicFramePr>
              <p:nvPr/>
            </p:nvGraphicFramePr>
            <p:xfrm>
              <a:off x="1073323" y="1862476"/>
              <a:ext cx="926592" cy="521208"/>
            </p:xfrm>
            <a:graphic>
              <a:graphicData uri="http://schemas.microsoft.com/office/powerpoint/2016/sectionzoom">
                <psez:sectionZm>
                  <psez:sectionZmObj sectionId="{DAD2AEFE-210A-40E0-84B8-E274D775BAC0}">
                    <psez:zmPr id="{D1F3BAD8-EC71-422A-8188-468E134FD12F}" transitionDur="1000">
                      <p166:blipFill xmlns:p166="http://schemas.microsoft.com/office/powerpoint/2016/6/main">
                        <a:blip r:embed="rId18"/>
                        <a:stretch>
                          <a:fillRect/>
                        </a:stretch>
                      </p166:blipFill>
                      <p166:spPr xmlns:p166="http://schemas.microsoft.com/office/powerpoint/2016/6/main">
                        <a:xfrm>
                          <a:off x="0" y="0"/>
                          <a:ext cx="926592" cy="521208"/>
                        </a:xfrm>
                        <a:prstGeom prst="rect">
                          <a:avLst/>
                        </a:prstGeom>
                        <a:solidFill>
                          <a:schemeClr val="accent1"/>
                        </a:solidFill>
                        <a:ln>
                          <a:noFill/>
                          <a:headEnd type="none" w="med" len="med"/>
                          <a:tailEnd type="none" w="med" len="med"/>
                        </a:ln>
                        <a:effectLst>
                          <a:outerShdw blurRad="190500" dist="38100" dir="2700000" algn="ctr" rotWithShape="0">
                            <a:prstClr val="black">
                              <a:alpha val="25000"/>
                            </a:prstClr>
                          </a:outerShdw>
                        </a:effectLst>
                      </p166:spPr>
                    </psez:zmPr>
                  </psez:sectionZmObj>
                </psez:sectionZm>
              </a:graphicData>
            </a:graphic>
          </p:graphicFrame>
        </mc:Choice>
        <mc:Fallback xmlns="">
          <p:pic>
            <p:nvPicPr>
              <p:cNvPr id="131" name="Section Zoom 130">
                <a:hlinkClick r:id="rId19" action="ppaction://hlinksldjump"/>
                <a:extLst>
                  <a:ext uri="{FF2B5EF4-FFF2-40B4-BE49-F238E27FC236}">
                    <a16:creationId xmlns:a16="http://schemas.microsoft.com/office/drawing/2014/main" id="{872B9F2F-9BEF-4636-AB3E-3775314F435A}"/>
                  </a:ext>
                </a:extLst>
              </p:cNvPr>
              <p:cNvPicPr>
                <a:picLocks noGrp="1" noRot="1" noChangeAspect="1" noMove="1" noResize="1" noEditPoints="1" noAdjustHandles="1" noChangeArrowheads="1" noChangeShapeType="1"/>
              </p:cNvPicPr>
              <p:nvPr/>
            </p:nvPicPr>
            <p:blipFill>
              <a:blip r:embed="rId20"/>
              <a:stretch>
                <a:fillRect/>
              </a:stretch>
            </p:blipFill>
            <p:spPr>
              <a:xfrm>
                <a:off x="1073323" y="1862476"/>
                <a:ext cx="926592" cy="521208"/>
              </a:xfrm>
              <a:prstGeom prst="rect">
                <a:avLst/>
              </a:prstGeom>
              <a:solidFill>
                <a:schemeClr val="accent1"/>
              </a:solidFill>
              <a:ln>
                <a:noFill/>
                <a:headEnd type="none" w="med" len="med"/>
                <a:tailEnd type="none" w="med" len="med"/>
              </a:ln>
              <a:effectLst>
                <a:outerShdw blurRad="190500" dist="38100" dir="2700000" algn="ctr" rotWithShape="0">
                  <a:prstClr val="black">
                    <a:alpha val="25000"/>
                  </a:prstClr>
                </a:outerShdw>
              </a:effectLst>
            </p:spPr>
          </p:pic>
        </mc:Fallback>
      </mc:AlternateContent>
      <p:sp>
        <p:nvSpPr>
          <p:cNvPr id="132" name="TextBox 131">
            <a:extLst>
              <a:ext uri="{FF2B5EF4-FFF2-40B4-BE49-F238E27FC236}">
                <a16:creationId xmlns:a16="http://schemas.microsoft.com/office/drawing/2014/main" id="{B0DE9F9B-F9FD-47CB-827C-7E034A7D1ADB}"/>
              </a:ext>
            </a:extLst>
          </p:cNvPr>
          <p:cNvSpPr txBox="1"/>
          <p:nvPr/>
        </p:nvSpPr>
        <p:spPr>
          <a:xfrm>
            <a:off x="372237" y="3570147"/>
            <a:ext cx="2328763" cy="603242"/>
          </a:xfrm>
          <a:prstGeom prst="rect">
            <a:avLst/>
          </a:prstGeom>
          <a:noFill/>
          <a:effectLst/>
        </p:spPr>
        <p:txBody>
          <a:bodyPr wrap="square" lIns="182880" tIns="146304" rIns="182880" bIns="146304" rtlCol="0" anchor="ctr">
            <a:spAutoFit/>
          </a:bodyPr>
          <a:lstStyle>
            <a:defPPr>
              <a:defRPr lang="en-US"/>
            </a:defPPr>
            <a:lvl1pPr lvl="0" algn="ctr" defTabSz="914367">
              <a:spcBef>
                <a:spcPct val="0"/>
              </a:spcBef>
              <a:spcAft>
                <a:spcPts val="2353"/>
              </a:spcAft>
              <a:defRPr sz="1000" b="1" kern="0" cap="all" spc="118">
                <a:ln w="3175">
                  <a:noFill/>
                </a:ln>
                <a:gradFill>
                  <a:gsLst>
                    <a:gs pos="0">
                      <a:schemeClr val="tx1"/>
                    </a:gs>
                    <a:gs pos="100000">
                      <a:schemeClr val="tx1"/>
                    </a:gs>
                  </a:gsLst>
                  <a:lin ang="5400000" scaled="1"/>
                </a:gradFill>
                <a:latin typeface="Segoe UI"/>
                <a:ea typeface="Segoe UI Black" pitchFamily="34"/>
                <a:cs typeface="Segoe UI Black" pitchFamily="34"/>
              </a:defRPr>
            </a:lvl1pPr>
          </a:lstStyle>
          <a:p>
            <a:pPr marL="0" marR="0" lvl="0" indent="0" algn="ctr" defTabSz="914367" rtl="0" eaLnBrk="1" fontAlgn="auto" latinLnBrk="0" hangingPunct="1">
              <a:lnSpc>
                <a:spcPct val="100000"/>
              </a:lnSpc>
              <a:spcBef>
                <a:spcPct val="0"/>
              </a:spcBef>
              <a:spcAft>
                <a:spcPts val="2353"/>
              </a:spcAft>
              <a:buClrTx/>
              <a:buSzTx/>
              <a:buFontTx/>
              <a:buNone/>
              <a:tabLst/>
              <a:defRPr/>
            </a:pPr>
            <a:r>
              <a:rPr kumimoji="0" lang="en-US" sz="10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Strategies &amp; </a:t>
            </a:r>
            <a:br>
              <a:rPr kumimoji="0" lang="en-US" sz="10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br>
            <a:r>
              <a:rPr kumimoji="0" lang="en-US" sz="10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Threats Evolve</a:t>
            </a:r>
          </a:p>
        </p:txBody>
      </p:sp>
      <mc:AlternateContent xmlns:mc="http://schemas.openxmlformats.org/markup-compatibility/2006" xmlns:psez="http://schemas.microsoft.com/office/powerpoint/2016/sectionzoom">
        <mc:Choice Requires="psez">
          <p:graphicFrame>
            <p:nvGraphicFramePr>
              <p:cNvPr id="133" name="Section Zoom 132">
                <a:extLst>
                  <a:ext uri="{FF2B5EF4-FFF2-40B4-BE49-F238E27FC236}">
                    <a16:creationId xmlns:a16="http://schemas.microsoft.com/office/drawing/2014/main" id="{5813F167-DCD8-4A89-BF0E-2D29791DD594}"/>
                  </a:ext>
                </a:extLst>
              </p:cNvPr>
              <p:cNvGraphicFramePr>
                <a:graphicFrameLocks noChangeAspect="1"/>
              </p:cNvGraphicFramePr>
              <p:nvPr/>
            </p:nvGraphicFramePr>
            <p:xfrm>
              <a:off x="1073321" y="3079931"/>
              <a:ext cx="926592" cy="521208"/>
            </p:xfrm>
            <a:graphic>
              <a:graphicData uri="http://schemas.microsoft.com/office/powerpoint/2016/sectionzoom">
                <psez:sectionZm>
                  <psez:sectionZmObj sectionId="{71805AD4-C342-49A2-904A-5B4D248033E5}">
                    <psez:zmPr id="{78B09BBB-B27A-428F-A72B-5D07A709079B}" transitionDur="1000">
                      <p166:blipFill xmlns:p166="http://schemas.microsoft.com/office/powerpoint/2016/6/main">
                        <a:blip r:embed="rId21"/>
                        <a:stretch>
                          <a:fillRect/>
                        </a:stretch>
                      </p166:blipFill>
                      <p166:spPr xmlns:p166="http://schemas.microsoft.com/office/powerpoint/2016/6/main">
                        <a:xfrm>
                          <a:off x="0" y="0"/>
                          <a:ext cx="926592" cy="521208"/>
                        </a:xfrm>
                        <a:prstGeom prst="rect">
                          <a:avLst/>
                        </a:prstGeom>
                        <a:solidFill>
                          <a:schemeClr val="accent1"/>
                        </a:solidFill>
                        <a:ln>
                          <a:noFill/>
                          <a:headEnd type="none" w="med" len="med"/>
                          <a:tailEnd type="none" w="med" len="med"/>
                        </a:ln>
                        <a:effectLst>
                          <a:outerShdw blurRad="190500" dist="38100" dir="2700000" algn="ctr" rotWithShape="0">
                            <a:prstClr val="black">
                              <a:alpha val="25000"/>
                            </a:prstClr>
                          </a:outerShdw>
                        </a:effectLst>
                      </p166:spPr>
                    </psez:zmPr>
                  </psez:sectionZmObj>
                </psez:sectionZm>
              </a:graphicData>
            </a:graphic>
          </p:graphicFrame>
        </mc:Choice>
        <mc:Fallback xmlns="">
          <p:pic>
            <p:nvPicPr>
              <p:cNvPr id="133" name="Section Zoom 132">
                <a:hlinkClick r:id="rId22" action="ppaction://hlinksldjump"/>
                <a:extLst>
                  <a:ext uri="{FF2B5EF4-FFF2-40B4-BE49-F238E27FC236}">
                    <a16:creationId xmlns:a16="http://schemas.microsoft.com/office/drawing/2014/main" id="{5813F167-DCD8-4A89-BF0E-2D29791DD594}"/>
                  </a:ext>
                </a:extLst>
              </p:cNvPr>
              <p:cNvPicPr>
                <a:picLocks noGrp="1" noRot="1" noChangeAspect="1" noMove="1" noResize="1" noEditPoints="1" noAdjustHandles="1" noChangeArrowheads="1" noChangeShapeType="1"/>
              </p:cNvPicPr>
              <p:nvPr/>
            </p:nvPicPr>
            <p:blipFill>
              <a:blip r:embed="rId23"/>
              <a:stretch>
                <a:fillRect/>
              </a:stretch>
            </p:blipFill>
            <p:spPr>
              <a:xfrm>
                <a:off x="1073321" y="3079931"/>
                <a:ext cx="926592" cy="521208"/>
              </a:xfrm>
              <a:prstGeom prst="rect">
                <a:avLst/>
              </a:prstGeom>
              <a:solidFill>
                <a:schemeClr val="accent1"/>
              </a:solidFill>
              <a:ln>
                <a:noFill/>
                <a:headEnd type="none" w="med" len="med"/>
                <a:tailEnd type="none" w="med" len="med"/>
              </a:ln>
              <a:effectLst>
                <a:outerShdw blurRad="190500" dist="38100" dir="2700000" algn="ctr" rotWithShape="0">
                  <a:prstClr val="black">
                    <a:alpha val="25000"/>
                  </a:prstClr>
                </a:outerShdw>
              </a:effectLst>
            </p:spPr>
          </p:pic>
        </mc:Fallback>
      </mc:AlternateContent>
      <p:sp>
        <p:nvSpPr>
          <p:cNvPr id="134" name="Rectangle 133">
            <a:extLst>
              <a:ext uri="{FF2B5EF4-FFF2-40B4-BE49-F238E27FC236}">
                <a16:creationId xmlns:a16="http://schemas.microsoft.com/office/drawing/2014/main" id="{48D5E343-0543-4001-87E1-A2D1F0581383}"/>
              </a:ext>
            </a:extLst>
          </p:cNvPr>
          <p:cNvSpPr/>
          <p:nvPr/>
        </p:nvSpPr>
        <p:spPr>
          <a:xfrm>
            <a:off x="498821" y="6046783"/>
            <a:ext cx="2075597" cy="624786"/>
          </a:xfrm>
          <a:prstGeom prst="rect">
            <a:avLst/>
          </a:prstGeom>
        </p:spPr>
        <p:txBody>
          <a:bodyPr wrap="square" tIns="146304" bIns="146304">
            <a:spAutoFit/>
          </a:bodyPr>
          <a:lstStyle/>
          <a:p>
            <a:pPr marL="0" marR="0" lvl="0" indent="0" algn="ctr" defTabSz="914367" rtl="0" eaLnBrk="1" fontAlgn="ctr" latinLnBrk="0" hangingPunct="1">
              <a:lnSpc>
                <a:spcPct val="107000"/>
              </a:lnSpc>
              <a:spcBef>
                <a:spcPct val="0"/>
              </a:spcBef>
              <a:spcAft>
                <a:spcPts val="2353"/>
              </a:spcAft>
              <a:buClrTx/>
              <a:buSzPts val="1000"/>
              <a:buFontTx/>
              <a:buNone/>
              <a:tabLst>
                <a:tab pos="457200" algn="l"/>
              </a:tabLst>
              <a:defRPr/>
            </a:pPr>
            <a:r>
              <a:rPr kumimoji="0" lang="en-US" sz="10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cs typeface="+mn-cs"/>
              </a:rPr>
              <a:t>Microsoft Security Practices</a:t>
            </a:r>
            <a:endParaRPr kumimoji="0" lang="en-US" sz="1000" b="1" i="0" u="none" strike="noStrike" kern="0" cap="all" spc="118" normalizeH="0" baseline="0" noProof="0" dirty="0">
              <a:ln w="3175">
                <a:noFill/>
              </a:ln>
              <a:gradFill>
                <a:gsLst>
                  <a:gs pos="0">
                    <a:srgbClr val="1A1A1A"/>
                  </a:gs>
                  <a:gs pos="100000">
                    <a:srgbClr val="1A1A1A"/>
                  </a:gs>
                </a:gsLst>
                <a:lin ang="5400000" scaled="1"/>
              </a:gradFill>
              <a:effectLst/>
              <a:highlight>
                <a:srgbClr val="FFFF00"/>
              </a:highlight>
              <a:uLnTx/>
              <a:uFillTx/>
              <a:latin typeface="Segoe UI"/>
              <a:ea typeface="Segoe UI Black" pitchFamily="34"/>
              <a:cs typeface="+mn-cs"/>
            </a:endParaRPr>
          </a:p>
        </p:txBody>
      </p:sp>
      <p:sp>
        <p:nvSpPr>
          <p:cNvPr id="136" name="Rectangle 135">
            <a:extLst>
              <a:ext uri="{FF2B5EF4-FFF2-40B4-BE49-F238E27FC236}">
                <a16:creationId xmlns:a16="http://schemas.microsoft.com/office/drawing/2014/main" id="{9D5193D5-4705-436F-BE0A-E84435BF02D6}"/>
              </a:ext>
            </a:extLst>
          </p:cNvPr>
          <p:cNvSpPr/>
          <p:nvPr/>
        </p:nvSpPr>
        <p:spPr>
          <a:xfrm>
            <a:off x="839654" y="4774486"/>
            <a:ext cx="1435265" cy="624786"/>
          </a:xfrm>
          <a:prstGeom prst="rect">
            <a:avLst/>
          </a:prstGeom>
        </p:spPr>
        <p:txBody>
          <a:bodyPr wrap="none" tIns="146304" bIns="146304">
            <a:spAutoFit/>
          </a:bodyPr>
          <a:lstStyle/>
          <a:p>
            <a:pPr marL="0" marR="0" lvl="0" indent="0" algn="ctr" defTabSz="914367" rtl="0" eaLnBrk="1" fontAlgn="ctr" latinLnBrk="0" hangingPunct="1">
              <a:lnSpc>
                <a:spcPct val="107000"/>
              </a:lnSpc>
              <a:spcBef>
                <a:spcPct val="0"/>
              </a:spcBef>
              <a:spcAft>
                <a:spcPts val="2353"/>
              </a:spcAft>
              <a:buClrTx/>
              <a:buSzPts val="1000"/>
              <a:buFontTx/>
              <a:buNone/>
              <a:tabLst>
                <a:tab pos="457200" algn="l"/>
              </a:tabLst>
              <a:defRPr/>
            </a:pPr>
            <a:r>
              <a:rPr kumimoji="0" lang="en-US" sz="10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cs typeface="+mn-cs"/>
              </a:rPr>
              <a:t>Azure regions </a:t>
            </a:r>
            <a:br>
              <a:rPr kumimoji="0" lang="en-US" sz="10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cs typeface="+mn-cs"/>
              </a:rPr>
            </a:br>
            <a:r>
              <a:rPr kumimoji="0" lang="en-US" sz="10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cs typeface="+mn-cs"/>
              </a:rPr>
              <a:t>&amp; services</a:t>
            </a:r>
          </a:p>
        </p:txBody>
      </p:sp>
      <p:sp>
        <p:nvSpPr>
          <p:cNvPr id="138" name="TextBox 137">
            <a:extLst>
              <a:ext uri="{FF2B5EF4-FFF2-40B4-BE49-F238E27FC236}">
                <a16:creationId xmlns:a16="http://schemas.microsoft.com/office/drawing/2014/main" id="{63081A7B-CFBA-4787-A83B-3DC50E4090E1}"/>
              </a:ext>
            </a:extLst>
          </p:cNvPr>
          <p:cNvSpPr txBox="1"/>
          <p:nvPr/>
        </p:nvSpPr>
        <p:spPr>
          <a:xfrm>
            <a:off x="9448053" y="5896197"/>
            <a:ext cx="1806609" cy="618631"/>
          </a:xfrm>
          <a:prstGeom prst="rect">
            <a:avLst/>
          </a:prstGeom>
          <a:noFill/>
          <a:effectLst/>
        </p:spPr>
        <p:txBody>
          <a:bodyPr wrap="square" lIns="182880" tIns="146304" rIns="182880" bIns="146304" rtlCol="0" anchor="ctr">
            <a:spAutoFit/>
          </a:bodyPr>
          <a:lstStyle>
            <a:defPPr>
              <a:defRPr lang="en-US"/>
            </a:defPPr>
            <a:lvl1pPr lvl="0" algn="ctr" defTabSz="914367">
              <a:spcBef>
                <a:spcPct val="0"/>
              </a:spcBef>
              <a:spcAft>
                <a:spcPts val="2353"/>
              </a:spcAft>
              <a:defRPr sz="1000" b="1" kern="0" cap="all" spc="118">
                <a:ln w="3175">
                  <a:noFill/>
                </a:ln>
                <a:gradFill>
                  <a:gsLst>
                    <a:gs pos="0">
                      <a:schemeClr val="tx1"/>
                    </a:gs>
                    <a:gs pos="100000">
                      <a:schemeClr val="tx1"/>
                    </a:gs>
                  </a:gsLst>
                  <a:lin ang="5400000" scaled="1"/>
                </a:gradFill>
                <a:latin typeface="Segoe UI"/>
                <a:ea typeface="Segoe UI Black" pitchFamily="34"/>
                <a:cs typeface="Segoe UI Black" pitchFamily="34"/>
              </a:defRPr>
            </a:lvl1pPr>
          </a:lstStyle>
          <a:p>
            <a:pPr marL="0" marR="0" lvl="0" indent="0" algn="ctr" defTabSz="914367" rtl="0" eaLnBrk="1" fontAlgn="auto" latinLnBrk="0" hangingPunct="1">
              <a:lnSpc>
                <a:spcPct val="100000"/>
              </a:lnSpc>
              <a:spcBef>
                <a:spcPct val="0"/>
              </a:spcBef>
              <a:spcAft>
                <a:spcPts val="2353"/>
              </a:spcAft>
              <a:buClrTx/>
              <a:buSzTx/>
              <a:buFontTx/>
              <a:buNone/>
              <a:tabLst/>
              <a:defRPr/>
            </a:pPr>
            <a:r>
              <a:rPr kumimoji="0" lang="en-US" sz="105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Info protection &amp; Storage</a:t>
            </a:r>
          </a:p>
        </p:txBody>
      </p:sp>
      <p:sp>
        <p:nvSpPr>
          <p:cNvPr id="139" name="TextBox 138">
            <a:extLst>
              <a:ext uri="{FF2B5EF4-FFF2-40B4-BE49-F238E27FC236}">
                <a16:creationId xmlns:a16="http://schemas.microsoft.com/office/drawing/2014/main" id="{8CC0B7E7-BF2A-4302-BEF2-54FD20004B23}"/>
              </a:ext>
            </a:extLst>
          </p:cNvPr>
          <p:cNvSpPr txBox="1"/>
          <p:nvPr/>
        </p:nvSpPr>
        <p:spPr>
          <a:xfrm>
            <a:off x="4289391" y="5937369"/>
            <a:ext cx="1806609" cy="618631"/>
          </a:xfrm>
          <a:prstGeom prst="rect">
            <a:avLst/>
          </a:prstGeom>
          <a:noFill/>
          <a:effectLst/>
        </p:spPr>
        <p:txBody>
          <a:bodyPr wrap="square" lIns="182880" tIns="146304" rIns="182880" bIns="146304" rtlCol="0" anchor="ctr">
            <a:spAutoFit/>
          </a:bodyPr>
          <a:lstStyle>
            <a:defPPr>
              <a:defRPr lang="en-US"/>
            </a:defPPr>
            <a:lvl1pPr lvl="0" algn="ctr" defTabSz="914367">
              <a:spcBef>
                <a:spcPct val="0"/>
              </a:spcBef>
              <a:spcAft>
                <a:spcPts val="2353"/>
              </a:spcAft>
              <a:defRPr sz="1000" b="1" kern="0" cap="all" spc="118">
                <a:ln w="3175">
                  <a:noFill/>
                </a:ln>
                <a:gradFill>
                  <a:gsLst>
                    <a:gs pos="0">
                      <a:schemeClr val="tx1"/>
                    </a:gs>
                    <a:gs pos="100000">
                      <a:schemeClr val="tx1"/>
                    </a:gs>
                  </a:gsLst>
                  <a:lin ang="5400000" scaled="1"/>
                </a:gradFill>
                <a:latin typeface="Segoe UI"/>
                <a:ea typeface="Segoe UI Black" pitchFamily="34"/>
                <a:cs typeface="Segoe UI Black" pitchFamily="34"/>
              </a:defRPr>
            </a:lvl1pPr>
          </a:lstStyle>
          <a:p>
            <a:pPr marL="0" marR="0" lvl="0" indent="0" algn="ctr" defTabSz="914367" rtl="0" eaLnBrk="1" fontAlgn="auto" latinLnBrk="0" hangingPunct="1">
              <a:lnSpc>
                <a:spcPct val="100000"/>
              </a:lnSpc>
              <a:spcBef>
                <a:spcPct val="0"/>
              </a:spcBef>
              <a:spcAft>
                <a:spcPts val="2353"/>
              </a:spcAft>
              <a:buClrTx/>
              <a:buSzTx/>
              <a:buFontTx/>
              <a:buNone/>
              <a:tabLst/>
              <a:defRPr/>
            </a:pPr>
            <a:r>
              <a:rPr kumimoji="0" lang="en-US" sz="1050" b="1" i="0" u="none" strike="noStrike" kern="0" cap="all" spc="118" normalizeH="0" baseline="0" noProof="0" dirty="0">
                <a:ln w="3175">
                  <a:noFill/>
                </a:ln>
                <a:solidFill>
                  <a:schemeClr val="bg1">
                    <a:lumMod val="50000"/>
                  </a:schemeClr>
                </a:solidFill>
                <a:effectLst/>
                <a:uLnTx/>
                <a:uFillTx/>
                <a:latin typeface="Segoe UI"/>
                <a:ea typeface="Segoe UI Black" pitchFamily="34"/>
              </a:rPr>
              <a:t>Network </a:t>
            </a:r>
            <a:br>
              <a:rPr kumimoji="0" lang="en-US" sz="105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br>
            <a:r>
              <a:rPr kumimoji="0" lang="en-US" sz="105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Containment</a:t>
            </a:r>
          </a:p>
        </p:txBody>
      </p:sp>
      <p:sp>
        <p:nvSpPr>
          <p:cNvPr id="140" name="TextBox 139">
            <a:extLst>
              <a:ext uri="{FF2B5EF4-FFF2-40B4-BE49-F238E27FC236}">
                <a16:creationId xmlns:a16="http://schemas.microsoft.com/office/drawing/2014/main" id="{88EEA40B-35ED-474F-A0BE-DD9777A93E8C}"/>
              </a:ext>
            </a:extLst>
          </p:cNvPr>
          <p:cNvSpPr txBox="1"/>
          <p:nvPr/>
        </p:nvSpPr>
        <p:spPr>
          <a:xfrm>
            <a:off x="9448053" y="4418818"/>
            <a:ext cx="1806609" cy="457048"/>
          </a:xfrm>
          <a:prstGeom prst="rect">
            <a:avLst/>
          </a:prstGeom>
          <a:noFill/>
          <a:effectLst/>
        </p:spPr>
        <p:txBody>
          <a:bodyPr wrap="square" lIns="182880" tIns="146304" rIns="182880" bIns="146304" rtlCol="0" anchor="ctr">
            <a:spAutoFit/>
          </a:bodyPr>
          <a:lstStyle>
            <a:defPPr>
              <a:defRPr lang="en-US"/>
            </a:defPPr>
            <a:lvl1pPr lvl="0" algn="ctr" defTabSz="914367">
              <a:spcBef>
                <a:spcPct val="0"/>
              </a:spcBef>
              <a:spcAft>
                <a:spcPts val="2353"/>
              </a:spcAft>
              <a:defRPr sz="1000" b="1" kern="0" cap="all" spc="118">
                <a:ln w="3175">
                  <a:noFill/>
                </a:ln>
                <a:gradFill>
                  <a:gsLst>
                    <a:gs pos="0">
                      <a:schemeClr val="tx1"/>
                    </a:gs>
                    <a:gs pos="100000">
                      <a:schemeClr val="tx1"/>
                    </a:gs>
                  </a:gsLst>
                  <a:lin ang="5400000" scaled="1"/>
                </a:gradFill>
                <a:latin typeface="Segoe UI"/>
                <a:ea typeface="Segoe UI Black" pitchFamily="34"/>
                <a:cs typeface="Segoe UI Black" pitchFamily="34"/>
              </a:defRPr>
            </a:lvl1pPr>
          </a:lstStyle>
          <a:p>
            <a:pPr marL="0" marR="0" lvl="0" indent="0" algn="ctr" defTabSz="914367" rtl="0" eaLnBrk="1" fontAlgn="ctr" latinLnBrk="0" hangingPunct="1">
              <a:lnSpc>
                <a:spcPct val="100000"/>
              </a:lnSpc>
              <a:spcBef>
                <a:spcPct val="0"/>
              </a:spcBef>
              <a:spcAft>
                <a:spcPts val="2353"/>
              </a:spcAft>
              <a:buClrTx/>
              <a:buSzTx/>
              <a:buFontTx/>
              <a:buNone/>
              <a:tabLst/>
              <a:defRPr/>
            </a:pPr>
            <a:r>
              <a:rPr kumimoji="0" lang="en-US" sz="105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Identity</a:t>
            </a:r>
          </a:p>
        </p:txBody>
      </p:sp>
      <p:sp>
        <p:nvSpPr>
          <p:cNvPr id="142" name="TextBox 141">
            <a:extLst>
              <a:ext uri="{FF2B5EF4-FFF2-40B4-BE49-F238E27FC236}">
                <a16:creationId xmlns:a16="http://schemas.microsoft.com/office/drawing/2014/main" id="{429AF312-DA80-4FD8-9F54-CD766E9A78F5}"/>
              </a:ext>
            </a:extLst>
          </p:cNvPr>
          <p:cNvSpPr txBox="1"/>
          <p:nvPr/>
        </p:nvSpPr>
        <p:spPr>
          <a:xfrm>
            <a:off x="6849455" y="5962107"/>
            <a:ext cx="1806609" cy="457048"/>
          </a:xfrm>
          <a:prstGeom prst="rect">
            <a:avLst/>
          </a:prstGeom>
          <a:noFill/>
          <a:effectLst/>
        </p:spPr>
        <p:txBody>
          <a:bodyPr wrap="square" lIns="182880" tIns="146304" rIns="182880" bIns="146304" rtlCol="0" anchor="ctr">
            <a:spAutoFit/>
          </a:bodyPr>
          <a:lstStyle>
            <a:defPPr>
              <a:defRPr lang="en-US"/>
            </a:defPPr>
            <a:lvl1pPr lvl="0" algn="ctr" defTabSz="914367">
              <a:spcBef>
                <a:spcPct val="0"/>
              </a:spcBef>
              <a:spcAft>
                <a:spcPts val="2353"/>
              </a:spcAft>
              <a:defRPr sz="1000" b="1" kern="0" cap="all" spc="118">
                <a:ln w="3175">
                  <a:noFill/>
                </a:ln>
                <a:gradFill>
                  <a:gsLst>
                    <a:gs pos="0">
                      <a:schemeClr val="tx1"/>
                    </a:gs>
                    <a:gs pos="100000">
                      <a:schemeClr val="tx1"/>
                    </a:gs>
                  </a:gsLst>
                  <a:lin ang="5400000" scaled="1"/>
                </a:gradFill>
                <a:latin typeface="Segoe UI"/>
                <a:ea typeface="Segoe UI Black" pitchFamily="34"/>
                <a:cs typeface="Segoe UI Black" pitchFamily="34"/>
              </a:defRPr>
            </a:lvl1pPr>
          </a:lstStyle>
          <a:p>
            <a:pPr marL="0" marR="0" lvl="0" indent="0" algn="ctr" defTabSz="914367" rtl="0" eaLnBrk="1" fontAlgn="ctr" latinLnBrk="0" hangingPunct="1">
              <a:lnSpc>
                <a:spcPct val="100000"/>
              </a:lnSpc>
              <a:spcBef>
                <a:spcPct val="0"/>
              </a:spcBef>
              <a:spcAft>
                <a:spcPts val="2353"/>
              </a:spcAft>
              <a:buClrTx/>
              <a:buSzTx/>
              <a:buFontTx/>
              <a:buNone/>
              <a:tabLst/>
              <a:defRPr/>
            </a:pPr>
            <a:r>
              <a:rPr kumimoji="0" lang="en-US" sz="105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Administration</a:t>
            </a:r>
          </a:p>
        </p:txBody>
      </p:sp>
      <p:sp>
        <p:nvSpPr>
          <p:cNvPr id="143" name="TextBox 142">
            <a:extLst>
              <a:ext uri="{FF2B5EF4-FFF2-40B4-BE49-F238E27FC236}">
                <a16:creationId xmlns:a16="http://schemas.microsoft.com/office/drawing/2014/main" id="{8EE7A3A4-17B6-4532-BF1A-BBD6C6DDE16E}"/>
              </a:ext>
            </a:extLst>
          </p:cNvPr>
          <p:cNvSpPr txBox="1"/>
          <p:nvPr/>
        </p:nvSpPr>
        <p:spPr>
          <a:xfrm>
            <a:off x="4215507" y="4351264"/>
            <a:ext cx="1954376" cy="618631"/>
          </a:xfrm>
          <a:prstGeom prst="rect">
            <a:avLst/>
          </a:prstGeom>
          <a:noFill/>
          <a:effectLst/>
        </p:spPr>
        <p:txBody>
          <a:bodyPr wrap="square" lIns="182880" tIns="146304" rIns="182880" bIns="146304" rtlCol="0" anchor="ctr">
            <a:spAutoFit/>
          </a:bodyPr>
          <a:lstStyle>
            <a:defPPr>
              <a:defRPr lang="en-US"/>
            </a:defPPr>
            <a:lvl1pPr lvl="0" algn="ctr" defTabSz="914367">
              <a:spcBef>
                <a:spcPct val="0"/>
              </a:spcBef>
              <a:spcAft>
                <a:spcPts val="2353"/>
              </a:spcAft>
              <a:defRPr sz="1000" b="1" kern="0" cap="all" spc="118">
                <a:ln w="3175">
                  <a:noFill/>
                </a:ln>
                <a:gradFill>
                  <a:gsLst>
                    <a:gs pos="0">
                      <a:schemeClr val="tx1"/>
                    </a:gs>
                    <a:gs pos="100000">
                      <a:schemeClr val="tx1"/>
                    </a:gs>
                  </a:gsLst>
                  <a:lin ang="5400000" scaled="1"/>
                </a:gradFill>
                <a:latin typeface="Segoe UI"/>
                <a:ea typeface="Segoe UI Black" pitchFamily="34"/>
                <a:cs typeface="Segoe UI Black" pitchFamily="34"/>
              </a:defRPr>
            </a:lvl1pPr>
          </a:lstStyle>
          <a:p>
            <a:pPr marL="0" marR="0" lvl="0" indent="0" algn="ctr" defTabSz="914367" rtl="0" eaLnBrk="1" fontAlgn="ctr" latinLnBrk="0" hangingPunct="1">
              <a:lnSpc>
                <a:spcPct val="100000"/>
              </a:lnSpc>
              <a:spcBef>
                <a:spcPct val="0"/>
              </a:spcBef>
              <a:spcAft>
                <a:spcPts val="2353"/>
              </a:spcAft>
              <a:buClrTx/>
              <a:buSzTx/>
              <a:buFontTx/>
              <a:buNone/>
              <a:tabLst/>
              <a:defRPr/>
            </a:pPr>
            <a:r>
              <a:rPr kumimoji="0" lang="en-US" sz="105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Governance, Risk, &amp; Compliance </a:t>
            </a:r>
          </a:p>
        </p:txBody>
      </p:sp>
      <mc:AlternateContent xmlns:mc="http://schemas.openxmlformats.org/markup-compatibility/2006" xmlns:psez="http://schemas.microsoft.com/office/powerpoint/2016/sectionzoom">
        <mc:Choice Requires="psez">
          <p:graphicFrame>
            <p:nvGraphicFramePr>
              <p:cNvPr id="145" name="Section Zoom 144">
                <a:extLst>
                  <a:ext uri="{FF2B5EF4-FFF2-40B4-BE49-F238E27FC236}">
                    <a16:creationId xmlns:a16="http://schemas.microsoft.com/office/drawing/2014/main" id="{2283A8D8-082A-4A0D-9EA0-158EEEAAD9C5}"/>
                  </a:ext>
                </a:extLst>
              </p:cNvPr>
              <p:cNvGraphicFramePr>
                <a:graphicFrameLocks noChangeAspect="1"/>
              </p:cNvGraphicFramePr>
              <p:nvPr/>
            </p:nvGraphicFramePr>
            <p:xfrm>
              <a:off x="9593040" y="1794977"/>
              <a:ext cx="1874811" cy="1054581"/>
            </p:xfrm>
            <a:graphic>
              <a:graphicData uri="http://schemas.microsoft.com/office/powerpoint/2016/sectionzoom">
                <psez:sectionZm>
                  <psez:sectionZmObj sectionId="{3000C434-8524-49CD-BA01-BCDE4171BD8E}">
                    <psez:zmPr id="{259B8468-52C1-4D5F-AEE8-51892ECF5F45}" transitionDur="1000">
                      <p166:blipFill xmlns:p166="http://schemas.microsoft.com/office/powerpoint/2016/6/main">
                        <a:blip r:embed="rId24"/>
                        <a:stretch>
                          <a:fillRect/>
                        </a:stretch>
                      </p166:blipFill>
                      <p166:spPr xmlns:p166="http://schemas.microsoft.com/office/powerpoint/2016/6/main">
                        <a:xfrm>
                          <a:off x="0" y="0"/>
                          <a:ext cx="1874811" cy="1054581"/>
                        </a:xfrm>
                        <a:prstGeom prst="rect">
                          <a:avLst/>
                        </a:prstGeom>
                        <a:solidFill>
                          <a:schemeClr val="accent1"/>
                        </a:solidFill>
                        <a:ln>
                          <a:noFill/>
                          <a:headEnd type="none" w="med" len="med"/>
                          <a:tailEnd type="none" w="med" len="med"/>
                        </a:ln>
                        <a:effectLst>
                          <a:outerShdw blurRad="190500" dist="38100" dir="2700000" algn="ctr" rotWithShape="0">
                            <a:prstClr val="black">
                              <a:alpha val="25000"/>
                            </a:prstClr>
                          </a:outerShdw>
                        </a:effectLst>
                      </p166:spPr>
                    </psez:zmPr>
                  </psez:sectionZmObj>
                </psez:sectionZm>
              </a:graphicData>
            </a:graphic>
          </p:graphicFrame>
        </mc:Choice>
        <mc:Fallback xmlns="">
          <p:pic>
            <p:nvPicPr>
              <p:cNvPr id="145" name="Section Zoom 144">
                <a:hlinkClick r:id="rId25" action="ppaction://hlinksldjump"/>
                <a:extLst>
                  <a:ext uri="{FF2B5EF4-FFF2-40B4-BE49-F238E27FC236}">
                    <a16:creationId xmlns:a16="http://schemas.microsoft.com/office/drawing/2014/main" id="{2283A8D8-082A-4A0D-9EA0-158EEEAAD9C5}"/>
                  </a:ext>
                </a:extLst>
              </p:cNvPr>
              <p:cNvPicPr>
                <a:picLocks noGrp="1" noRot="1" noChangeAspect="1" noMove="1" noResize="1" noEditPoints="1" noAdjustHandles="1" noChangeArrowheads="1" noChangeShapeType="1"/>
              </p:cNvPicPr>
              <p:nvPr/>
            </p:nvPicPr>
            <p:blipFill>
              <a:blip r:embed="rId26"/>
              <a:stretch>
                <a:fillRect/>
              </a:stretch>
            </p:blipFill>
            <p:spPr>
              <a:xfrm>
                <a:off x="9593040" y="1794977"/>
                <a:ext cx="1874811" cy="1054581"/>
              </a:xfrm>
              <a:prstGeom prst="rect">
                <a:avLst/>
              </a:prstGeom>
              <a:solidFill>
                <a:schemeClr val="accent1"/>
              </a:solidFill>
              <a:ln>
                <a:noFill/>
                <a:headEnd type="none" w="med" len="med"/>
                <a:tailEnd type="none" w="med" len="med"/>
              </a:ln>
              <a:effectLst>
                <a:outerShdw blurRad="190500" dist="38100" dir="2700000" algn="ctr" rotWithShape="0">
                  <a:prstClr val="black">
                    <a:alpha val="25000"/>
                  </a:prstClr>
                </a:outerShdw>
              </a:effectLst>
            </p:spPr>
          </p:pic>
        </mc:Fallback>
      </mc:AlternateContent>
      <p:sp>
        <p:nvSpPr>
          <p:cNvPr id="146" name="TextBox 145">
            <a:extLst>
              <a:ext uri="{FF2B5EF4-FFF2-40B4-BE49-F238E27FC236}">
                <a16:creationId xmlns:a16="http://schemas.microsoft.com/office/drawing/2014/main" id="{1F77AE8E-4204-4F2C-BC11-2A93E15D4278}"/>
              </a:ext>
            </a:extLst>
          </p:cNvPr>
          <p:cNvSpPr txBox="1"/>
          <p:nvPr/>
        </p:nvSpPr>
        <p:spPr>
          <a:xfrm>
            <a:off x="7718229" y="2057657"/>
            <a:ext cx="1874811" cy="664797"/>
          </a:xfrm>
          <a:prstGeom prst="rect">
            <a:avLst/>
          </a:prstGeom>
          <a:noFill/>
          <a:effectLst/>
        </p:spPr>
        <p:txBody>
          <a:bodyPr wrap="square" lIns="182880" tIns="146304" rIns="182880" bIns="146304" rtlCol="0" anchor="ctr">
            <a:spAutoFit/>
          </a:bodyPr>
          <a:lstStyle>
            <a:defPPr>
              <a:defRPr lang="en-US"/>
            </a:defPPr>
            <a:lvl1pPr lvl="0" algn="ctr" defTabSz="914367">
              <a:spcBef>
                <a:spcPct val="0"/>
              </a:spcBef>
              <a:spcAft>
                <a:spcPts val="2353"/>
              </a:spcAft>
              <a:defRPr sz="1000" b="1" kern="0" cap="all" spc="118">
                <a:ln w="3175">
                  <a:noFill/>
                </a:ln>
                <a:gradFill>
                  <a:gsLst>
                    <a:gs pos="0">
                      <a:schemeClr val="tx1"/>
                    </a:gs>
                    <a:gs pos="100000">
                      <a:schemeClr val="tx1"/>
                    </a:gs>
                  </a:gsLst>
                  <a:lin ang="5400000" scaled="1"/>
                </a:gradFill>
                <a:latin typeface="Segoe UI"/>
                <a:ea typeface="Segoe UI Black" pitchFamily="34"/>
                <a:cs typeface="Segoe UI Black" pitchFamily="34"/>
              </a:defRPr>
            </a:lvl1pPr>
          </a:lstStyle>
          <a:p>
            <a:pPr algn="r">
              <a:defRPr/>
            </a:pPr>
            <a:r>
              <a:rPr lang="en-US" sz="1200" dirty="0">
                <a:gradFill>
                  <a:gsLst>
                    <a:gs pos="0">
                      <a:srgbClr val="1A1A1A"/>
                    </a:gs>
                    <a:gs pos="100000">
                      <a:srgbClr val="1A1A1A"/>
                    </a:gs>
                  </a:gsLst>
                  <a:lin ang="5400000" scaled="1"/>
                </a:gradFill>
              </a:rPr>
              <a:t>Azure Security Center (ASC)</a:t>
            </a:r>
          </a:p>
        </p:txBody>
      </p:sp>
      <p:cxnSp>
        <p:nvCxnSpPr>
          <p:cNvPr id="147" name="Straight Connector 146">
            <a:extLst>
              <a:ext uri="{FF2B5EF4-FFF2-40B4-BE49-F238E27FC236}">
                <a16:creationId xmlns:a16="http://schemas.microsoft.com/office/drawing/2014/main" id="{7433E072-6B59-49CC-AEB7-0798D7516E09}"/>
              </a:ext>
            </a:extLst>
          </p:cNvPr>
          <p:cNvCxnSpPr>
            <a:cxnSpLocks/>
          </p:cNvCxnSpPr>
          <p:nvPr/>
        </p:nvCxnSpPr>
        <p:spPr>
          <a:xfrm>
            <a:off x="3855942" y="3119277"/>
            <a:ext cx="7611909" cy="0"/>
          </a:xfrm>
          <a:prstGeom prst="line">
            <a:avLst/>
          </a:prstGeom>
          <a:ln w="15875">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ez="http://schemas.microsoft.com/office/powerpoint/2016/sectionzoom">
        <mc:Choice Requires="psez">
          <p:graphicFrame>
            <p:nvGraphicFramePr>
              <p:cNvPr id="66" name="Section Zoom 65">
                <a:extLst>
                  <a:ext uri="{FF2B5EF4-FFF2-40B4-BE49-F238E27FC236}">
                    <a16:creationId xmlns:a16="http://schemas.microsoft.com/office/drawing/2014/main" id="{8F14E2E1-9FDC-4219-9FA3-173EDAFD57AF}"/>
                  </a:ext>
                </a:extLst>
              </p:cNvPr>
              <p:cNvGraphicFramePr>
                <a:graphicFrameLocks noChangeAspect="1"/>
              </p:cNvGraphicFramePr>
              <p:nvPr>
                <p:extLst>
                  <p:ext uri="{D42A27DB-BD31-4B8C-83A1-F6EECF244321}">
                    <p14:modId xmlns:p14="http://schemas.microsoft.com/office/powerpoint/2010/main" val="444539387"/>
                  </p:ext>
                </p:extLst>
              </p:nvPr>
            </p:nvGraphicFramePr>
            <p:xfrm>
              <a:off x="6849455" y="4960807"/>
              <a:ext cx="1806609" cy="1016218"/>
            </p:xfrm>
            <a:graphic>
              <a:graphicData uri="http://schemas.microsoft.com/office/powerpoint/2016/sectionzoom">
                <psez:sectionZm>
                  <psez:sectionZmObj sectionId="{092DDF35-1B08-4400-ACC8-31E49C8A04C4}">
                    <psez:zmPr id="{13B6A038-0661-46C3-9515-AFBA8F105FBA}" transitionDur="1000">
                      <p166:blipFill xmlns:p166="http://schemas.microsoft.com/office/powerpoint/2016/6/main">
                        <a:blip r:embed="rId27"/>
                        <a:stretch>
                          <a:fillRect/>
                        </a:stretch>
                      </p166:blipFill>
                      <p166:spPr xmlns:p166="http://schemas.microsoft.com/office/powerpoint/2016/6/main">
                        <a:xfrm>
                          <a:off x="0" y="0"/>
                          <a:ext cx="1806609" cy="1016218"/>
                        </a:xfrm>
                        <a:prstGeom prst="rect">
                          <a:avLst/>
                        </a:prstGeom>
                        <a:solidFill>
                          <a:schemeClr val="accent1"/>
                        </a:solidFill>
                        <a:ln>
                          <a:noFill/>
                          <a:headEnd type="none" w="med" len="med"/>
                          <a:tailEnd type="none" w="med" len="med"/>
                        </a:ln>
                        <a:effectLst>
                          <a:outerShdw blurRad="190500" dist="38100" dir="2700000" algn="ctr" rotWithShape="0">
                            <a:prstClr val="black">
                              <a:alpha val="25000"/>
                            </a:prstClr>
                          </a:outerShdw>
                        </a:effectLst>
                      </p166:spPr>
                    </psez:zmPr>
                  </psez:sectionZmObj>
                </psez:sectionZm>
              </a:graphicData>
            </a:graphic>
          </p:graphicFrame>
        </mc:Choice>
        <mc:Fallback xmlns="">
          <p:pic>
            <p:nvPicPr>
              <p:cNvPr id="66" name="Section Zoom 65">
                <a:hlinkClick r:id="rId28" action="ppaction://hlinksldjump"/>
                <a:extLst>
                  <a:ext uri="{FF2B5EF4-FFF2-40B4-BE49-F238E27FC236}">
                    <a16:creationId xmlns:a16="http://schemas.microsoft.com/office/drawing/2014/main" id="{8F14E2E1-9FDC-4219-9FA3-173EDAFD57AF}"/>
                  </a:ext>
                </a:extLst>
              </p:cNvPr>
              <p:cNvPicPr>
                <a:picLocks noGrp="1" noRot="1" noChangeAspect="1" noMove="1" noResize="1" noEditPoints="1" noAdjustHandles="1" noChangeArrowheads="1" noChangeShapeType="1"/>
              </p:cNvPicPr>
              <p:nvPr/>
            </p:nvPicPr>
            <p:blipFill>
              <a:blip r:embed="rId29"/>
              <a:stretch>
                <a:fillRect/>
              </a:stretch>
            </p:blipFill>
            <p:spPr>
              <a:xfrm>
                <a:off x="6849455" y="4960807"/>
                <a:ext cx="1806609" cy="1016218"/>
              </a:xfrm>
              <a:prstGeom prst="rect">
                <a:avLst/>
              </a:prstGeom>
              <a:solidFill>
                <a:schemeClr val="accent1"/>
              </a:solidFill>
              <a:ln>
                <a:noFill/>
                <a:headEnd type="none" w="med" len="med"/>
                <a:tailEnd type="none" w="med" len="med"/>
              </a:ln>
              <a:effectLst>
                <a:outerShdw blurRad="190500" dist="38100" dir="2700000" algn="ctr" rotWithShape="0">
                  <a:prstClr val="black">
                    <a:alpha val="25000"/>
                  </a:prstClr>
                </a:outerShdw>
              </a:effectLst>
            </p:spPr>
          </p:pic>
        </mc:Fallback>
      </mc:AlternateContent>
      <p:sp>
        <p:nvSpPr>
          <p:cNvPr id="67" name="TextBox 66">
            <a:extLst>
              <a:ext uri="{FF2B5EF4-FFF2-40B4-BE49-F238E27FC236}">
                <a16:creationId xmlns:a16="http://schemas.microsoft.com/office/drawing/2014/main" id="{B3565D2E-757E-4032-8E9C-5C267A44397D}"/>
              </a:ext>
            </a:extLst>
          </p:cNvPr>
          <p:cNvSpPr txBox="1"/>
          <p:nvPr/>
        </p:nvSpPr>
        <p:spPr>
          <a:xfrm>
            <a:off x="6849455" y="4357734"/>
            <a:ext cx="1806609" cy="618631"/>
          </a:xfrm>
          <a:prstGeom prst="rect">
            <a:avLst/>
          </a:prstGeom>
          <a:noFill/>
          <a:effectLst/>
        </p:spPr>
        <p:txBody>
          <a:bodyPr wrap="square" lIns="182880" tIns="146304" rIns="182880" bIns="146304" rtlCol="0" anchor="ctr">
            <a:spAutoFit/>
          </a:bodyPr>
          <a:lstStyle>
            <a:defPPr>
              <a:defRPr lang="en-US"/>
            </a:defPPr>
            <a:lvl1pPr lvl="0" algn="ctr" defTabSz="914367">
              <a:spcBef>
                <a:spcPct val="0"/>
              </a:spcBef>
              <a:spcAft>
                <a:spcPts val="2353"/>
              </a:spcAft>
              <a:defRPr sz="1000" b="1" kern="0" cap="all" spc="118">
                <a:ln w="3175">
                  <a:noFill/>
                </a:ln>
                <a:gradFill>
                  <a:gsLst>
                    <a:gs pos="0">
                      <a:schemeClr val="tx1"/>
                    </a:gs>
                    <a:gs pos="100000">
                      <a:schemeClr val="tx1"/>
                    </a:gs>
                  </a:gsLst>
                  <a:lin ang="5400000" scaled="1"/>
                </a:gradFill>
                <a:latin typeface="Segoe UI"/>
                <a:ea typeface="Segoe UI Black" pitchFamily="34"/>
                <a:cs typeface="Segoe UI Black" pitchFamily="34"/>
              </a:defRPr>
            </a:lvl1pPr>
          </a:lstStyle>
          <a:p>
            <a:pPr marL="0" marR="0" lvl="0" indent="0" algn="ctr" defTabSz="914367" rtl="0" eaLnBrk="1" fontAlgn="auto" latinLnBrk="0" hangingPunct="1">
              <a:lnSpc>
                <a:spcPct val="100000"/>
              </a:lnSpc>
              <a:spcBef>
                <a:spcPct val="0"/>
              </a:spcBef>
              <a:spcAft>
                <a:spcPts val="2353"/>
              </a:spcAft>
              <a:buClrTx/>
              <a:buSzTx/>
              <a:buFontTx/>
              <a:buNone/>
              <a:tabLst/>
              <a:defRPr/>
            </a:pPr>
            <a:r>
              <a:rPr kumimoji="0" lang="en-US" sz="105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Security </a:t>
            </a:r>
            <a:br>
              <a:rPr kumimoji="0" lang="en-US" sz="105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br>
            <a:r>
              <a:rPr kumimoji="0" lang="en-US" sz="105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Operations</a:t>
            </a:r>
          </a:p>
        </p:txBody>
      </p:sp>
      <mc:AlternateContent xmlns:mc="http://schemas.openxmlformats.org/markup-compatibility/2006" xmlns:psez="http://schemas.microsoft.com/office/powerpoint/2016/sectionzoom">
        <mc:Choice Requires="psez">
          <p:graphicFrame>
            <p:nvGraphicFramePr>
              <p:cNvPr id="73" name="Section Zoom 72">
                <a:extLst>
                  <a:ext uri="{FF2B5EF4-FFF2-40B4-BE49-F238E27FC236}">
                    <a16:creationId xmlns:a16="http://schemas.microsoft.com/office/drawing/2014/main" id="{11FC2488-5A8D-469B-AE20-249BCA07EB55}"/>
                  </a:ext>
                </a:extLst>
              </p:cNvPr>
              <p:cNvGraphicFramePr>
                <a:graphicFrameLocks noChangeAspect="1"/>
              </p:cNvGraphicFramePr>
              <p:nvPr/>
            </p:nvGraphicFramePr>
            <p:xfrm>
              <a:off x="1073322" y="5525985"/>
              <a:ext cx="926591" cy="521207"/>
            </p:xfrm>
            <a:graphic>
              <a:graphicData uri="http://schemas.microsoft.com/office/powerpoint/2016/sectionzoom">
                <psez:sectionZm>
                  <psez:sectionZmObj sectionId="{D465B3EA-CE57-4424-990A-93DFCE67B25D}">
                    <psez:zmPr id="{4F525596-04E3-4309-9185-DB616437FE88}" transitionDur="1000">
                      <p166:blipFill xmlns:p166="http://schemas.microsoft.com/office/powerpoint/2016/6/main">
                        <a:blip r:embed="rId30"/>
                        <a:stretch>
                          <a:fillRect/>
                        </a:stretch>
                      </p166:blipFill>
                      <p166:spPr xmlns:p166="http://schemas.microsoft.com/office/powerpoint/2016/6/main">
                        <a:xfrm>
                          <a:off x="0" y="0"/>
                          <a:ext cx="926591" cy="521207"/>
                        </a:xfrm>
                        <a:prstGeom prst="rect">
                          <a:avLst/>
                        </a:prstGeom>
                        <a:solidFill>
                          <a:schemeClr val="accent1"/>
                        </a:solidFill>
                        <a:ln>
                          <a:noFill/>
                          <a:headEnd type="none" w="med" len="med"/>
                          <a:tailEnd type="none" w="med" len="med"/>
                        </a:ln>
                        <a:effectLst>
                          <a:outerShdw blurRad="190500" dist="38100" dir="2700000" algn="ctr" rotWithShape="0">
                            <a:prstClr val="black">
                              <a:alpha val="25000"/>
                            </a:prstClr>
                          </a:outerShdw>
                        </a:effectLst>
                      </p166:spPr>
                    </psez:zmPr>
                  </psez:sectionZmObj>
                </psez:sectionZm>
              </a:graphicData>
            </a:graphic>
          </p:graphicFrame>
        </mc:Choice>
        <mc:Fallback xmlns="">
          <p:pic>
            <p:nvPicPr>
              <p:cNvPr id="73" name="Section Zoom 72">
                <a:hlinkClick r:id="rId31" action="ppaction://hlinksldjump"/>
                <a:extLst>
                  <a:ext uri="{FF2B5EF4-FFF2-40B4-BE49-F238E27FC236}">
                    <a16:creationId xmlns:a16="http://schemas.microsoft.com/office/drawing/2014/main" id="{11FC2488-5A8D-469B-AE20-249BCA07EB55}"/>
                  </a:ext>
                </a:extLst>
              </p:cNvPr>
              <p:cNvPicPr>
                <a:picLocks noGrp="1" noRot="1" noChangeAspect="1" noMove="1" noResize="1" noEditPoints="1" noAdjustHandles="1" noChangeArrowheads="1" noChangeShapeType="1"/>
              </p:cNvPicPr>
              <p:nvPr/>
            </p:nvPicPr>
            <p:blipFill>
              <a:blip r:embed="rId32"/>
              <a:stretch>
                <a:fillRect/>
              </a:stretch>
            </p:blipFill>
            <p:spPr>
              <a:xfrm>
                <a:off x="1073322" y="5525985"/>
                <a:ext cx="926591" cy="521207"/>
              </a:xfrm>
              <a:prstGeom prst="rect">
                <a:avLst/>
              </a:prstGeom>
              <a:solidFill>
                <a:schemeClr val="accent1"/>
              </a:solidFill>
              <a:ln>
                <a:noFill/>
                <a:headEnd type="none" w="med" len="med"/>
                <a:tailEnd type="none" w="med" len="med"/>
              </a:ln>
              <a:effectLst>
                <a:outerShdw blurRad="190500" dist="38100" dir="2700000" algn="ctr" rotWithShape="0">
                  <a:prstClr val="black">
                    <a:alpha val="25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3" name="Section Zoom 2">
                <a:extLst>
                  <a:ext uri="{FF2B5EF4-FFF2-40B4-BE49-F238E27FC236}">
                    <a16:creationId xmlns:a16="http://schemas.microsoft.com/office/drawing/2014/main" id="{F0EE65FB-6C78-4870-969E-A1B7881687B2}"/>
                  </a:ext>
                </a:extLst>
              </p:cNvPr>
              <p:cNvGraphicFramePr>
                <a:graphicFrameLocks noChangeAspect="1"/>
              </p:cNvGraphicFramePr>
              <p:nvPr/>
            </p:nvGraphicFramePr>
            <p:xfrm>
              <a:off x="1093990" y="4303919"/>
              <a:ext cx="926592" cy="521208"/>
            </p:xfrm>
            <a:graphic>
              <a:graphicData uri="http://schemas.microsoft.com/office/powerpoint/2016/sectionzoom">
                <psez:sectionZm>
                  <psez:sectionZmObj sectionId="{9AD5EB94-5636-4D99-9176-5499FC2CDDFD}">
                    <psez:zmPr id="{9EF99F97-DC3D-4772-91D1-9A9D32F13BB5}" transitionDur="1000">
                      <p166:blipFill xmlns:p166="http://schemas.microsoft.com/office/powerpoint/2016/6/main">
                        <a:blip r:embed="rId33"/>
                        <a:stretch>
                          <a:fillRect/>
                        </a:stretch>
                      </p166:blipFill>
                      <p166:spPr xmlns:p166="http://schemas.microsoft.com/office/powerpoint/2016/6/main">
                        <a:xfrm>
                          <a:off x="0" y="0"/>
                          <a:ext cx="926592" cy="521208"/>
                        </a:xfrm>
                        <a:prstGeom prst="rect">
                          <a:avLst/>
                        </a:prstGeom>
                        <a:solidFill>
                          <a:schemeClr val="accent1"/>
                        </a:solidFill>
                        <a:ln>
                          <a:noFill/>
                          <a:headEnd type="none" w="med" len="med"/>
                          <a:tailEnd type="none" w="med" len="med"/>
                        </a:ln>
                        <a:effectLst>
                          <a:outerShdw blurRad="190500" dist="38100" dir="2700000" algn="ctr" rotWithShape="0">
                            <a:prstClr val="black">
                              <a:alpha val="25000"/>
                            </a:prstClr>
                          </a:outerShdw>
                        </a:effectLst>
                      </p166:spPr>
                    </psez:zmPr>
                  </psez:sectionZmObj>
                </psez:sectionZm>
              </a:graphicData>
            </a:graphic>
          </p:graphicFrame>
        </mc:Choice>
        <mc:Fallback xmlns="">
          <p:pic>
            <p:nvPicPr>
              <p:cNvPr id="3" name="Section Zoom 2">
                <a:hlinkClick r:id="rId34" action="ppaction://hlinksldjump"/>
                <a:extLst>
                  <a:ext uri="{FF2B5EF4-FFF2-40B4-BE49-F238E27FC236}">
                    <a16:creationId xmlns:a16="http://schemas.microsoft.com/office/drawing/2014/main" id="{F0EE65FB-6C78-4870-969E-A1B7881687B2}"/>
                  </a:ext>
                </a:extLst>
              </p:cNvPr>
              <p:cNvPicPr>
                <a:picLocks noGrp="1" noRot="1" noChangeAspect="1" noMove="1" noResize="1" noEditPoints="1" noAdjustHandles="1" noChangeArrowheads="1" noChangeShapeType="1"/>
              </p:cNvPicPr>
              <p:nvPr/>
            </p:nvPicPr>
            <p:blipFill>
              <a:blip r:embed="rId35"/>
              <a:stretch>
                <a:fillRect/>
              </a:stretch>
            </p:blipFill>
            <p:spPr>
              <a:xfrm>
                <a:off x="1093990" y="4303919"/>
                <a:ext cx="926592" cy="521208"/>
              </a:xfrm>
              <a:prstGeom prst="rect">
                <a:avLst/>
              </a:prstGeom>
              <a:solidFill>
                <a:schemeClr val="accent1"/>
              </a:solidFill>
              <a:ln>
                <a:noFill/>
                <a:headEnd type="none" w="med" len="med"/>
                <a:tailEnd type="none" w="med" len="med"/>
              </a:ln>
              <a:effectLst>
                <a:outerShdw blurRad="190500" dist="38100" dir="2700000" algn="ctr" rotWithShape="0">
                  <a:prstClr val="black">
                    <a:alpha val="25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107" name="Section Zoom 106">
                <a:extLst>
                  <a:ext uri="{FF2B5EF4-FFF2-40B4-BE49-F238E27FC236}">
                    <a16:creationId xmlns:a16="http://schemas.microsoft.com/office/drawing/2014/main" id="{66B20B00-7D66-4111-B749-E4247FFE29A3}"/>
                  </a:ext>
                </a:extLst>
              </p:cNvPr>
              <p:cNvGraphicFramePr>
                <a:graphicFrameLocks noChangeAspect="1"/>
              </p:cNvGraphicFramePr>
              <p:nvPr>
                <p:extLst>
                  <p:ext uri="{D42A27DB-BD31-4B8C-83A1-F6EECF244321}">
                    <p14:modId xmlns:p14="http://schemas.microsoft.com/office/powerpoint/2010/main" val="4260891615"/>
                  </p:ext>
                </p:extLst>
              </p:nvPr>
            </p:nvGraphicFramePr>
            <p:xfrm>
              <a:off x="6849455" y="3401878"/>
              <a:ext cx="1806609" cy="1016218"/>
            </p:xfrm>
            <a:graphic>
              <a:graphicData uri="http://schemas.microsoft.com/office/powerpoint/2016/sectionzoom">
                <psez:sectionZm>
                  <psez:sectionZmObj sectionId="{C432D617-69FB-410C-A645-89C34F27B1CE}">
                    <psez:zmPr id="{B871BB6F-F959-4499-8A1C-04EC99CDDA75}" transitionDur="1000">
                      <p166:blipFill xmlns:p166="http://schemas.microsoft.com/office/powerpoint/2016/6/main">
                        <a:blip r:embed="rId36"/>
                        <a:stretch>
                          <a:fillRect/>
                        </a:stretch>
                      </p166:blipFill>
                      <p166:spPr xmlns:p166="http://schemas.microsoft.com/office/powerpoint/2016/6/main">
                        <a:xfrm>
                          <a:off x="0" y="0"/>
                          <a:ext cx="1806609" cy="1016218"/>
                        </a:xfrm>
                        <a:prstGeom prst="rect">
                          <a:avLst/>
                        </a:prstGeom>
                        <a:solidFill>
                          <a:schemeClr val="accent1"/>
                        </a:solidFill>
                        <a:ln>
                          <a:noFill/>
                          <a:headEnd type="none" w="med" len="med"/>
                          <a:tailEnd type="none" w="med" len="med"/>
                        </a:ln>
                        <a:effectLst>
                          <a:outerShdw blurRad="190500" dist="38100" dir="2700000" algn="ctr" rotWithShape="0">
                            <a:prstClr val="black">
                              <a:alpha val="25000"/>
                            </a:prstClr>
                          </a:outerShdw>
                        </a:effectLst>
                      </p166:spPr>
                    </psez:zmPr>
                  </psez:sectionZmObj>
                </psez:sectionZm>
              </a:graphicData>
            </a:graphic>
          </p:graphicFrame>
        </mc:Choice>
        <mc:Fallback xmlns="">
          <p:pic>
            <p:nvPicPr>
              <p:cNvPr id="107" name="Section Zoom 106">
                <a:hlinkClick r:id="rId37" action="ppaction://hlinksldjump"/>
                <a:extLst>
                  <a:ext uri="{FF2B5EF4-FFF2-40B4-BE49-F238E27FC236}">
                    <a16:creationId xmlns:a16="http://schemas.microsoft.com/office/drawing/2014/main" id="{66B20B00-7D66-4111-B749-E4247FFE29A3}"/>
                  </a:ext>
                </a:extLst>
              </p:cNvPr>
              <p:cNvPicPr>
                <a:picLocks noGrp="1" noRot="1" noChangeAspect="1" noMove="1" noResize="1" noEditPoints="1" noAdjustHandles="1" noChangeArrowheads="1" noChangeShapeType="1"/>
              </p:cNvPicPr>
              <p:nvPr/>
            </p:nvPicPr>
            <p:blipFill>
              <a:blip r:embed="rId38"/>
              <a:stretch>
                <a:fillRect/>
              </a:stretch>
            </p:blipFill>
            <p:spPr>
              <a:xfrm>
                <a:off x="6849455" y="3401878"/>
                <a:ext cx="1806609" cy="1016218"/>
              </a:xfrm>
              <a:prstGeom prst="rect">
                <a:avLst/>
              </a:prstGeom>
              <a:solidFill>
                <a:schemeClr val="accent1"/>
              </a:solidFill>
              <a:ln>
                <a:noFill/>
                <a:headEnd type="none" w="med" len="med"/>
                <a:tailEnd type="none" w="med" len="med"/>
              </a:ln>
              <a:effectLst>
                <a:outerShdw blurRad="190500" dist="38100" dir="2700000" algn="ctr" rotWithShape="0">
                  <a:prstClr val="black">
                    <a:alpha val="25000"/>
                  </a:prstClr>
                </a:outerShdw>
              </a:effectLst>
            </p:spPr>
          </p:pic>
        </mc:Fallback>
      </mc:AlternateContent>
    </p:spTree>
    <p:extLst>
      <p:ext uri="{BB962C8B-B14F-4D97-AF65-F5344CB8AC3E}">
        <p14:creationId xmlns:p14="http://schemas.microsoft.com/office/powerpoint/2010/main" val="1660631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DE897-0B9B-4899-91AA-FAE9C21C7C11}"/>
              </a:ext>
            </a:extLst>
          </p:cNvPr>
          <p:cNvSpPr>
            <a:spLocks noGrp="1"/>
          </p:cNvSpPr>
          <p:nvPr>
            <p:ph type="title"/>
          </p:nvPr>
        </p:nvSpPr>
        <p:spPr>
          <a:xfrm>
            <a:off x="588263" y="457201"/>
            <a:ext cx="11018520" cy="553998"/>
          </a:xfrm>
        </p:spPr>
        <p:txBody>
          <a:bodyPr/>
          <a:lstStyle/>
          <a:p>
            <a:r>
              <a:rPr lang="en-US" dirty="0">
                <a:gradFill>
                  <a:gsLst>
                    <a:gs pos="1250">
                      <a:srgbClr val="1A1A1A"/>
                    </a:gs>
                    <a:gs pos="100000">
                      <a:srgbClr val="1A1A1A"/>
                    </a:gs>
                  </a:gsLst>
                  <a:lin ang="5400000" scaled="0"/>
                </a:gradFill>
              </a:rPr>
              <a:t>Admin – Attack Pivot Risk</a:t>
            </a:r>
            <a:endParaRPr lang="en-US" dirty="0">
              <a:solidFill>
                <a:srgbClr val="107C10"/>
              </a:solidFill>
            </a:endParaRPr>
          </a:p>
        </p:txBody>
      </p:sp>
      <p:sp>
        <p:nvSpPr>
          <p:cNvPr id="3" name="Text Placeholder 3">
            <a:extLst>
              <a:ext uri="{FF2B5EF4-FFF2-40B4-BE49-F238E27FC236}">
                <a16:creationId xmlns:a16="http://schemas.microsoft.com/office/drawing/2014/main" id="{45DE8B98-5B59-43B7-AD99-57FA315977F8}"/>
              </a:ext>
            </a:extLst>
          </p:cNvPr>
          <p:cNvSpPr txBox="1">
            <a:spLocks/>
          </p:cNvSpPr>
          <p:nvPr/>
        </p:nvSpPr>
        <p:spPr>
          <a:xfrm>
            <a:off x="581013" y="1688033"/>
            <a:ext cx="5303520" cy="1434706"/>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r>
              <a:rPr kumimoji="0" lang="en-US" sz="1400" b="1" i="0" u="none" strike="noStrike" kern="1200" cap="all" spc="0" normalizeH="0" baseline="0" noProof="0" dirty="0">
                <a:ln>
                  <a:noFill/>
                </a:ln>
                <a:gradFill>
                  <a:gsLst>
                    <a:gs pos="1250">
                      <a:srgbClr val="107C10"/>
                    </a:gs>
                    <a:gs pos="100000">
                      <a:srgbClr val="107C10"/>
                    </a:gs>
                  </a:gsLst>
                  <a:lin ang="5400000" scaled="0"/>
                </a:gradFill>
                <a:effectLst/>
                <a:uLnTx/>
                <a:uFillTx/>
                <a:latin typeface="Segoe UI" panose="020B0502040204020203" pitchFamily="34" charset="0"/>
                <a:ea typeface="+mn-ea"/>
                <a:cs typeface="Segoe UI" panose="020B0502040204020203" pitchFamily="34" charset="0"/>
              </a:rPr>
              <a:t>Critical Impact Admin - Account</a:t>
            </a:r>
          </a:p>
          <a:p>
            <a:pPr marL="137160" marR="0" lvl="1" indent="-137160" algn="l" defTabSz="932719" rtl="0" eaLnBrk="1" fontAlgn="auto" latinLnBrk="0" hangingPunct="1">
              <a:lnSpc>
                <a:spcPct val="100000"/>
              </a:lnSpc>
              <a:spcBef>
                <a:spcPct val="20000"/>
              </a:spcBef>
              <a:spcAft>
                <a:spcPts val="600"/>
              </a:spcAft>
              <a:buClrTx/>
              <a:buSzPct val="90000"/>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For critical impact accounts, carefully choose the account type and directory</a:t>
            </a: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highlight>
                <a:srgbClr val="FFFF00"/>
              </a:highlight>
              <a:uLnTx/>
              <a:uFillTx/>
              <a:latin typeface="Segoe UI"/>
              <a:ea typeface="+mn-ea"/>
              <a:cs typeface="+mn-cs"/>
            </a:endParaRPr>
          </a:p>
        </p:txBody>
      </p:sp>
      <p:sp>
        <p:nvSpPr>
          <p:cNvPr id="33" name="Text Placeholder 3">
            <a:extLst>
              <a:ext uri="{FF2B5EF4-FFF2-40B4-BE49-F238E27FC236}">
                <a16:creationId xmlns:a16="http://schemas.microsoft.com/office/drawing/2014/main" id="{B9904E27-A941-479A-B07C-9B1D84EBE1CF}"/>
              </a:ext>
            </a:extLst>
          </p:cNvPr>
          <p:cNvSpPr txBox="1">
            <a:spLocks/>
          </p:cNvSpPr>
          <p:nvPr/>
        </p:nvSpPr>
        <p:spPr>
          <a:xfrm>
            <a:off x="6051081" y="1688033"/>
            <a:ext cx="5303520" cy="1434706"/>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lvl="0" indent="0" algn="ctr" defTabSz="914400" fontAlgn="base">
              <a:spcBef>
                <a:spcPts val="0"/>
              </a:spcBef>
              <a:spcAft>
                <a:spcPts val="600"/>
              </a:spcAft>
              <a:buSzTx/>
              <a:buNone/>
              <a:defRPr/>
            </a:pPr>
            <a:r>
              <a:rPr lang="en-US" sz="1400" b="1" cap="all" dirty="0">
                <a:gradFill>
                  <a:gsLst>
                    <a:gs pos="1250">
                      <a:srgbClr val="107C10"/>
                    </a:gs>
                    <a:gs pos="100000">
                      <a:srgbClr val="107C10"/>
                    </a:gs>
                  </a:gsLst>
                  <a:lin ang="5400000" scaled="0"/>
                </a:gradFill>
                <a:latin typeface="Segoe UI" panose="020B0502040204020203" pitchFamily="34" charset="0"/>
                <a:cs typeface="Segoe UI" panose="020B0502040204020203" pitchFamily="34" charset="0"/>
              </a:rPr>
              <a:t>Critical Impact Admin - </a:t>
            </a:r>
            <a:r>
              <a:rPr kumimoji="0" lang="en-US" sz="1400" b="1" i="0" u="none" strike="noStrike" kern="1200" cap="all" spc="0" normalizeH="0" baseline="0" noProof="0" dirty="0">
                <a:ln>
                  <a:noFill/>
                </a:ln>
                <a:gradFill>
                  <a:gsLst>
                    <a:gs pos="1250">
                      <a:srgbClr val="107C10"/>
                    </a:gs>
                    <a:gs pos="100000">
                      <a:srgbClr val="107C10"/>
                    </a:gs>
                  </a:gsLst>
                  <a:lin ang="5400000" scaled="0"/>
                </a:gradFill>
                <a:effectLst/>
                <a:uLnTx/>
                <a:uFillTx/>
                <a:latin typeface="Segoe UI" panose="020B0502040204020203" pitchFamily="34" charset="0"/>
                <a:ea typeface="+mn-ea"/>
                <a:cs typeface="Segoe UI" panose="020B0502040204020203" pitchFamily="34" charset="0"/>
              </a:rPr>
              <a:t>Workstation</a:t>
            </a:r>
          </a:p>
          <a:p>
            <a:pPr marL="137160" marR="0" lvl="1" indent="-137160" algn="l" defTabSz="932719" rtl="0" eaLnBrk="1" fontAlgn="auto" latinLnBrk="0" hangingPunct="1">
              <a:lnSpc>
                <a:spcPct val="100000"/>
              </a:lnSpc>
              <a:spcBef>
                <a:spcPct val="20000"/>
              </a:spcBef>
              <a:spcAft>
                <a:spcPts val="600"/>
              </a:spcAft>
              <a:buClrTx/>
              <a:buSzPct val="90000"/>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For critical impact accounts, choose whether the admin workstation they use will be managed by cloud services or existing on-premises processes </a:t>
            </a: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highlight>
                <a:srgbClr val="FFFF00"/>
              </a:highlight>
              <a:uLnTx/>
              <a:uFillTx/>
              <a:latin typeface="Segoe UI"/>
              <a:ea typeface="+mn-ea"/>
              <a:cs typeface="+mn-cs"/>
            </a:endParaRPr>
          </a:p>
        </p:txBody>
      </p:sp>
      <p:grpSp>
        <p:nvGrpSpPr>
          <p:cNvPr id="43" name="Group 42">
            <a:extLst>
              <a:ext uri="{FF2B5EF4-FFF2-40B4-BE49-F238E27FC236}">
                <a16:creationId xmlns:a16="http://schemas.microsoft.com/office/drawing/2014/main" id="{44CF17F8-16D6-4169-A357-4107BE07A7F4}"/>
              </a:ext>
            </a:extLst>
          </p:cNvPr>
          <p:cNvGrpSpPr/>
          <p:nvPr/>
        </p:nvGrpSpPr>
        <p:grpSpPr>
          <a:xfrm>
            <a:off x="8246087" y="1389406"/>
            <a:ext cx="602792" cy="602792"/>
            <a:chOff x="5808240" y="1529109"/>
            <a:chExt cx="602792" cy="602792"/>
          </a:xfrm>
        </p:grpSpPr>
        <p:sp>
          <p:nvSpPr>
            <p:cNvPr id="44" name="Oval 43">
              <a:extLst>
                <a:ext uri="{FF2B5EF4-FFF2-40B4-BE49-F238E27FC236}">
                  <a16:creationId xmlns:a16="http://schemas.microsoft.com/office/drawing/2014/main" id="{5B512056-28EA-4513-9A5A-77341986F4CE}"/>
                </a:ext>
              </a:extLst>
            </p:cNvPr>
            <p:cNvSpPr/>
            <p:nvPr/>
          </p:nvSpPr>
          <p:spPr bwMode="auto">
            <a:xfrm>
              <a:off x="5808240" y="1529109"/>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5" name="Group 44">
              <a:extLst>
                <a:ext uri="{FF2B5EF4-FFF2-40B4-BE49-F238E27FC236}">
                  <a16:creationId xmlns:a16="http://schemas.microsoft.com/office/drawing/2014/main" id="{73856246-7B66-4AD3-8F7F-927C19D4BBF9}"/>
                </a:ext>
              </a:extLst>
            </p:cNvPr>
            <p:cNvGrpSpPr/>
            <p:nvPr/>
          </p:nvGrpSpPr>
          <p:grpSpPr>
            <a:xfrm>
              <a:off x="5920810" y="1621414"/>
              <a:ext cx="377651" cy="377651"/>
              <a:chOff x="3525723" y="2983289"/>
              <a:chExt cx="487297" cy="487297"/>
            </a:xfrm>
          </p:grpSpPr>
          <p:sp>
            <p:nvSpPr>
              <p:cNvPr id="46" name="Oval 45">
                <a:extLst>
                  <a:ext uri="{FF2B5EF4-FFF2-40B4-BE49-F238E27FC236}">
                    <a16:creationId xmlns:a16="http://schemas.microsoft.com/office/drawing/2014/main" id="{87E7F847-8C87-4F07-BA0A-9B9273E9EF01}"/>
                  </a:ext>
                </a:extLst>
              </p:cNvPr>
              <p:cNvSpPr/>
              <p:nvPr/>
            </p:nvSpPr>
            <p:spPr bwMode="auto">
              <a:xfrm>
                <a:off x="3525723" y="2983289"/>
                <a:ext cx="487297" cy="487297"/>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7" name="Group 46">
                <a:extLst>
                  <a:ext uri="{FF2B5EF4-FFF2-40B4-BE49-F238E27FC236}">
                    <a16:creationId xmlns:a16="http://schemas.microsoft.com/office/drawing/2014/main" id="{29AAF1C0-B204-43F2-95AB-23BDA55B51E7}"/>
                  </a:ext>
                </a:extLst>
              </p:cNvPr>
              <p:cNvGrpSpPr/>
              <p:nvPr/>
            </p:nvGrpSpPr>
            <p:grpSpPr>
              <a:xfrm>
                <a:off x="3535105" y="3089766"/>
                <a:ext cx="468533" cy="322907"/>
                <a:chOff x="3490013" y="3245958"/>
                <a:chExt cx="468533" cy="322907"/>
              </a:xfrm>
            </p:grpSpPr>
            <p:pic>
              <p:nvPicPr>
                <p:cNvPr id="48" name="Graphic 71" descr="Line Arrow: Counterclockwise curve">
                  <a:extLst>
                    <a:ext uri="{FF2B5EF4-FFF2-40B4-BE49-F238E27FC236}">
                      <a16:creationId xmlns:a16="http://schemas.microsoft.com/office/drawing/2014/main" id="{E5D90921-B07F-4B87-8007-C835BC00444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21398" flipH="1">
                  <a:off x="3637008" y="3247328"/>
                  <a:ext cx="321538" cy="321537"/>
                </a:xfrm>
                <a:prstGeom prst="rect">
                  <a:avLst/>
                </a:prstGeom>
              </p:spPr>
            </p:pic>
            <p:pic>
              <p:nvPicPr>
                <p:cNvPr id="49" name="Graphic 72" descr="Line Arrow: Counterclockwise curve">
                  <a:extLst>
                    <a:ext uri="{FF2B5EF4-FFF2-40B4-BE49-F238E27FC236}">
                      <a16:creationId xmlns:a16="http://schemas.microsoft.com/office/drawing/2014/main" id="{B04E37A9-F5EA-48C2-A42A-EEC35EDABE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278602">
                  <a:off x="3490013" y="3245958"/>
                  <a:ext cx="321538" cy="321537"/>
                </a:xfrm>
                <a:prstGeom prst="rect">
                  <a:avLst/>
                </a:prstGeom>
              </p:spPr>
            </p:pic>
          </p:grpSp>
        </p:grpSp>
      </p:grpSp>
      <p:grpSp>
        <p:nvGrpSpPr>
          <p:cNvPr id="50" name="Group 49">
            <a:extLst>
              <a:ext uri="{FF2B5EF4-FFF2-40B4-BE49-F238E27FC236}">
                <a16:creationId xmlns:a16="http://schemas.microsoft.com/office/drawing/2014/main" id="{87C90E12-2443-47FD-A2C9-B03916AD361D}"/>
              </a:ext>
            </a:extLst>
          </p:cNvPr>
          <p:cNvGrpSpPr/>
          <p:nvPr/>
        </p:nvGrpSpPr>
        <p:grpSpPr>
          <a:xfrm>
            <a:off x="2885657" y="1389406"/>
            <a:ext cx="602792" cy="602792"/>
            <a:chOff x="5808240" y="1529109"/>
            <a:chExt cx="602792" cy="602792"/>
          </a:xfrm>
        </p:grpSpPr>
        <p:sp>
          <p:nvSpPr>
            <p:cNvPr id="51" name="Oval 50">
              <a:extLst>
                <a:ext uri="{FF2B5EF4-FFF2-40B4-BE49-F238E27FC236}">
                  <a16:creationId xmlns:a16="http://schemas.microsoft.com/office/drawing/2014/main" id="{54DA4946-33B6-4E6F-A409-B150450B5220}"/>
                </a:ext>
              </a:extLst>
            </p:cNvPr>
            <p:cNvSpPr/>
            <p:nvPr/>
          </p:nvSpPr>
          <p:spPr bwMode="auto">
            <a:xfrm>
              <a:off x="5808240" y="1529109"/>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BC3CB999-FB53-48AC-A481-CB744B88FFC1}"/>
                </a:ext>
              </a:extLst>
            </p:cNvPr>
            <p:cNvGrpSpPr/>
            <p:nvPr/>
          </p:nvGrpSpPr>
          <p:grpSpPr>
            <a:xfrm>
              <a:off x="5920810" y="1621414"/>
              <a:ext cx="377651" cy="377651"/>
              <a:chOff x="3525723" y="2983289"/>
              <a:chExt cx="487297" cy="487297"/>
            </a:xfrm>
          </p:grpSpPr>
          <p:sp>
            <p:nvSpPr>
              <p:cNvPr id="53" name="Oval 52">
                <a:extLst>
                  <a:ext uri="{FF2B5EF4-FFF2-40B4-BE49-F238E27FC236}">
                    <a16:creationId xmlns:a16="http://schemas.microsoft.com/office/drawing/2014/main" id="{DA2EE4A5-FF58-4892-8F72-12C451CA39F8}"/>
                  </a:ext>
                </a:extLst>
              </p:cNvPr>
              <p:cNvSpPr/>
              <p:nvPr/>
            </p:nvSpPr>
            <p:spPr bwMode="auto">
              <a:xfrm>
                <a:off x="3525723" y="2983289"/>
                <a:ext cx="487297" cy="487297"/>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4" name="Group 53">
                <a:extLst>
                  <a:ext uri="{FF2B5EF4-FFF2-40B4-BE49-F238E27FC236}">
                    <a16:creationId xmlns:a16="http://schemas.microsoft.com/office/drawing/2014/main" id="{2DEE777C-EC85-436E-9409-CE6A8E0875B7}"/>
                  </a:ext>
                </a:extLst>
              </p:cNvPr>
              <p:cNvGrpSpPr/>
              <p:nvPr/>
            </p:nvGrpSpPr>
            <p:grpSpPr>
              <a:xfrm>
                <a:off x="3535105" y="3089766"/>
                <a:ext cx="468533" cy="322907"/>
                <a:chOff x="3490013" y="3245958"/>
                <a:chExt cx="468533" cy="322907"/>
              </a:xfrm>
            </p:grpSpPr>
            <p:pic>
              <p:nvPicPr>
                <p:cNvPr id="55" name="Graphic 71" descr="Line Arrow: Counterclockwise curve">
                  <a:extLst>
                    <a:ext uri="{FF2B5EF4-FFF2-40B4-BE49-F238E27FC236}">
                      <a16:creationId xmlns:a16="http://schemas.microsoft.com/office/drawing/2014/main" id="{559D9539-D65C-48FD-A142-84D3B5A4CB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21398" flipH="1">
                  <a:off x="3637008" y="3247328"/>
                  <a:ext cx="321538" cy="321537"/>
                </a:xfrm>
                <a:prstGeom prst="rect">
                  <a:avLst/>
                </a:prstGeom>
              </p:spPr>
            </p:pic>
            <p:pic>
              <p:nvPicPr>
                <p:cNvPr id="56" name="Graphic 72" descr="Line Arrow: Counterclockwise curve">
                  <a:extLst>
                    <a:ext uri="{FF2B5EF4-FFF2-40B4-BE49-F238E27FC236}">
                      <a16:creationId xmlns:a16="http://schemas.microsoft.com/office/drawing/2014/main" id="{4CDE108B-26FB-4E0A-88AB-1AA2769B75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278602">
                  <a:off x="3490013" y="3245958"/>
                  <a:ext cx="321538" cy="321537"/>
                </a:xfrm>
                <a:prstGeom prst="rect">
                  <a:avLst/>
                </a:prstGeom>
              </p:spPr>
            </p:pic>
          </p:grpSp>
        </p:grpSp>
      </p:grpSp>
      <p:sp>
        <p:nvSpPr>
          <p:cNvPr id="89" name="Arrow: Pentagon 88">
            <a:extLst>
              <a:ext uri="{FF2B5EF4-FFF2-40B4-BE49-F238E27FC236}">
                <a16:creationId xmlns:a16="http://schemas.microsoft.com/office/drawing/2014/main" id="{B20A0063-B08A-4381-A955-837BDE82C62B}"/>
              </a:ext>
            </a:extLst>
          </p:cNvPr>
          <p:cNvSpPr/>
          <p:nvPr/>
        </p:nvSpPr>
        <p:spPr bwMode="auto">
          <a:xfrm flipH="1">
            <a:off x="8736308" y="296665"/>
            <a:ext cx="3108500" cy="553997"/>
          </a:xfrm>
          <a:prstGeom prst="homePlate">
            <a:avLst>
              <a:gd name="adj" fmla="val 0"/>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182880" tIns="274320" rIns="182880" bIns="274320" rtlCol="0" anchor="ctr">
            <a:noAutofit/>
          </a:bodyPr>
          <a:lstStyle/>
          <a:p>
            <a:pPr lvl="0" defTabSz="932719">
              <a:spcBef>
                <a:spcPct val="20000"/>
              </a:spcBef>
              <a:buSzPct val="90000"/>
              <a:defRPr/>
            </a:pPr>
            <a:r>
              <a:rPr lang="en-US" sz="1200" b="1" dirty="0">
                <a:gradFill>
                  <a:gsLst>
                    <a:gs pos="1250">
                      <a:schemeClr val="accent3"/>
                    </a:gs>
                    <a:gs pos="100000">
                      <a:srgbClr val="107C10"/>
                    </a:gs>
                  </a:gsLst>
                  <a:lin ang="5400000" scaled="0"/>
                </a:gradFill>
              </a:rPr>
              <a:t>See identity section for converse guidance “Don’t Synch AD Admins”</a:t>
            </a:r>
          </a:p>
        </p:txBody>
      </p:sp>
      <p:sp>
        <p:nvSpPr>
          <p:cNvPr id="4" name="Rectangle 3">
            <a:extLst>
              <a:ext uri="{FF2B5EF4-FFF2-40B4-BE49-F238E27FC236}">
                <a16:creationId xmlns:a16="http://schemas.microsoft.com/office/drawing/2014/main" id="{1385AA8D-64F9-4CC2-88B3-6E6D84406903}"/>
              </a:ext>
            </a:extLst>
          </p:cNvPr>
          <p:cNvSpPr/>
          <p:nvPr/>
        </p:nvSpPr>
        <p:spPr>
          <a:xfrm>
            <a:off x="581012" y="3238983"/>
            <a:ext cx="10773575" cy="898878"/>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Leveraging existing management and identity de/provisioning processes can decrease some risk, but can also create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risk of an attacker compromising an on-premises account and pivoting to the cloud. You may choose a different strategy for different roles (e.g. IT admins vs. business unit admins)</a:t>
            </a:r>
          </a:p>
        </p:txBody>
      </p:sp>
      <p:sp>
        <p:nvSpPr>
          <p:cNvPr id="15" name="Text Placeholder 3">
            <a:extLst>
              <a:ext uri="{FF2B5EF4-FFF2-40B4-BE49-F238E27FC236}">
                <a16:creationId xmlns:a16="http://schemas.microsoft.com/office/drawing/2014/main" id="{BDA654AA-28F2-45DE-852A-5AC2BB82D15B}"/>
              </a:ext>
            </a:extLst>
          </p:cNvPr>
          <p:cNvSpPr txBox="1">
            <a:spLocks/>
          </p:cNvSpPr>
          <p:nvPr/>
        </p:nvSpPr>
        <p:spPr>
          <a:xfrm>
            <a:off x="581013" y="4415558"/>
            <a:ext cx="5303520" cy="1097280"/>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182880" rIns="228600" bIns="182880" rtlCol="0" anchor="ctr">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1" indent="0" algn="l" defTabSz="914400" rtl="0" eaLnBrk="1" fontAlgn="auto" latinLnBrk="0" hangingPunct="1">
              <a:lnSpc>
                <a:spcPct val="100000"/>
              </a:lnSpc>
              <a:spcBef>
                <a:spcPts val="0"/>
              </a:spcBef>
              <a:spcAft>
                <a:spcPts val="300"/>
              </a:spcAft>
              <a:buClrTx/>
              <a:buSzTx/>
              <a:buFont typeface="Wingdings" panose="05000000000000000000" pitchFamily="2" charset="2"/>
              <a:buNone/>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Native Azure AD Accounts </a:t>
            </a:r>
          </a:p>
          <a:p>
            <a:pPr marL="0" marR="0" lvl="1" indent="0" algn="l" defTabSz="914400" rtl="0" eaLnBrk="1" fontAlgn="auto" latinLnBrk="0" hangingPunct="1">
              <a:lnSpc>
                <a:spcPct val="100000"/>
              </a:lnSpc>
              <a:spcBef>
                <a:spcPts val="0"/>
              </a:spcBef>
              <a:spcAft>
                <a:spcPts val="300"/>
              </a:spcAft>
              <a:buClrTx/>
              <a:buSzTx/>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Create Native Azure AD Accounts that are not synchronized with on-premises Active Directory</a:t>
            </a:r>
          </a:p>
        </p:txBody>
      </p:sp>
      <p:sp>
        <p:nvSpPr>
          <p:cNvPr id="41" name="Text Placeholder 3">
            <a:extLst>
              <a:ext uri="{FF2B5EF4-FFF2-40B4-BE49-F238E27FC236}">
                <a16:creationId xmlns:a16="http://schemas.microsoft.com/office/drawing/2014/main" id="{8E275ABA-1248-4F05-9C42-81321C89754F}"/>
              </a:ext>
            </a:extLst>
          </p:cNvPr>
          <p:cNvSpPr txBox="1">
            <a:spLocks/>
          </p:cNvSpPr>
          <p:nvPr/>
        </p:nvSpPr>
        <p:spPr>
          <a:xfrm>
            <a:off x="6051081" y="4415558"/>
            <a:ext cx="5303520" cy="1097280"/>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182880" rIns="228600" bIns="182880" rtlCol="0" anchor="ctr">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1" indent="0" algn="r" defTabSz="914400" rtl="0" eaLnBrk="1" fontAlgn="auto" latinLnBrk="0" hangingPunct="1">
              <a:lnSpc>
                <a:spcPct val="100000"/>
              </a:lnSpc>
              <a:spcBef>
                <a:spcPts val="0"/>
              </a:spcBef>
              <a:spcAft>
                <a:spcPts val="300"/>
              </a:spcAft>
              <a:buClrTx/>
              <a:buSzTx/>
              <a:buFont typeface="Wingdings" panose="05000000000000000000" pitchFamily="2" charset="2"/>
              <a:buNone/>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Native Cloud Management &amp; Protection</a:t>
            </a:r>
          </a:p>
          <a:p>
            <a:pPr marL="137160" marR="0" lvl="1" indent="-137160" algn="r"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Join to Azure AD &amp; Manage/Patch with Intune/other</a:t>
            </a:r>
          </a:p>
          <a:p>
            <a:pPr marL="137160" marR="0" lvl="1" indent="-137160" algn="r"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Protect and Monitor with Windows Defender ATP/other</a:t>
            </a: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highlight>
                <a:srgbClr val="FFFF00"/>
              </a:highlight>
              <a:uLnTx/>
              <a:uFillTx/>
              <a:latin typeface="Segoe UI"/>
              <a:ea typeface="+mn-ea"/>
              <a:cs typeface="+mn-cs"/>
            </a:endParaRPr>
          </a:p>
        </p:txBody>
      </p:sp>
      <p:sp>
        <p:nvSpPr>
          <p:cNvPr id="14" name="Text Placeholder 3">
            <a:extLst>
              <a:ext uri="{FF2B5EF4-FFF2-40B4-BE49-F238E27FC236}">
                <a16:creationId xmlns:a16="http://schemas.microsoft.com/office/drawing/2014/main" id="{BEE50306-AB3C-4EF9-831D-F6985908EA9D}"/>
              </a:ext>
            </a:extLst>
          </p:cNvPr>
          <p:cNvSpPr txBox="1">
            <a:spLocks/>
          </p:cNvSpPr>
          <p:nvPr/>
        </p:nvSpPr>
        <p:spPr>
          <a:xfrm>
            <a:off x="581013" y="5636779"/>
            <a:ext cx="5303520" cy="789398"/>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182880" rIns="228600" bIns="182880" rtlCol="0" anchor="ctr">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1" indent="0" algn="l" defTabSz="914400" rtl="0" eaLnBrk="1" fontAlgn="auto" latinLnBrk="0" hangingPunct="1">
              <a:lnSpc>
                <a:spcPct val="100000"/>
              </a:lnSpc>
              <a:spcBef>
                <a:spcPts val="0"/>
              </a:spcBef>
              <a:spcAft>
                <a:spcPts val="300"/>
              </a:spcAft>
              <a:buClrTx/>
              <a:buSzTx/>
              <a:buFont typeface="Wingdings" panose="05000000000000000000" pitchFamily="2" charset="2"/>
              <a:buNone/>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Synchronize from On Premises Active Directory</a:t>
            </a:r>
          </a:p>
          <a:p>
            <a:pPr marL="0" marR="0" lvl="1" indent="0" algn="l" defTabSz="914400" rtl="0" eaLnBrk="1" fontAlgn="auto" latinLnBrk="0" hangingPunct="1">
              <a:lnSpc>
                <a:spcPct val="100000"/>
              </a:lnSpc>
              <a:spcBef>
                <a:spcPts val="0"/>
              </a:spcBef>
              <a:spcAft>
                <a:spcPts val="300"/>
              </a:spcAft>
              <a:buClrTx/>
              <a:buSzTx/>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Leverage existing administrative roles </a:t>
            </a:r>
          </a:p>
        </p:txBody>
      </p:sp>
      <p:sp>
        <p:nvSpPr>
          <p:cNvPr id="40" name="Text Placeholder 3">
            <a:extLst>
              <a:ext uri="{FF2B5EF4-FFF2-40B4-BE49-F238E27FC236}">
                <a16:creationId xmlns:a16="http://schemas.microsoft.com/office/drawing/2014/main" id="{349C8DCC-030A-4479-902E-D52F2D4CAD91}"/>
              </a:ext>
            </a:extLst>
          </p:cNvPr>
          <p:cNvSpPr txBox="1">
            <a:spLocks/>
          </p:cNvSpPr>
          <p:nvPr/>
        </p:nvSpPr>
        <p:spPr>
          <a:xfrm>
            <a:off x="6051081" y="5636779"/>
            <a:ext cx="5303520" cy="789398"/>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182880" rIns="228600" bIns="182880" rtlCol="0" anchor="ctr">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1" indent="0" algn="r" defTabSz="914400" rtl="0" eaLnBrk="1" fontAlgn="auto" latinLnBrk="0" hangingPunct="1">
              <a:lnSpc>
                <a:spcPct val="100000"/>
              </a:lnSpc>
              <a:spcBef>
                <a:spcPts val="0"/>
              </a:spcBef>
              <a:spcAft>
                <a:spcPts val="300"/>
              </a:spcAft>
              <a:buClrTx/>
              <a:buSzTx/>
              <a:buFont typeface="Wingdings" panose="05000000000000000000" pitchFamily="2" charset="2"/>
              <a:buNone/>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Manage with Existing Systems</a:t>
            </a:r>
          </a:p>
          <a:p>
            <a:pPr marL="0" marR="0" lvl="1" indent="0" algn="r" defTabSz="914400" rtl="0" eaLnBrk="1" fontAlgn="auto" latinLnBrk="0" hangingPunct="1">
              <a:lnSpc>
                <a:spcPct val="100000"/>
              </a:lnSpc>
              <a:spcBef>
                <a:spcPts val="0"/>
              </a:spcBef>
              <a:spcAft>
                <a:spcPts val="300"/>
              </a:spcAft>
              <a:buClrTx/>
              <a:buSzTx/>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Join AD domain &amp; leverage existing management/security</a:t>
            </a:r>
          </a:p>
        </p:txBody>
      </p:sp>
      <p:sp>
        <p:nvSpPr>
          <p:cNvPr id="29" name="Arrow: Pentagon 28">
            <a:extLst>
              <a:ext uri="{FF2B5EF4-FFF2-40B4-BE49-F238E27FC236}">
                <a16:creationId xmlns:a16="http://schemas.microsoft.com/office/drawing/2014/main" id="{AF6BAF01-ED37-4EA2-A400-BC62BB6369ED}"/>
              </a:ext>
            </a:extLst>
          </p:cNvPr>
          <p:cNvSpPr/>
          <p:nvPr/>
        </p:nvSpPr>
        <p:spPr bwMode="auto">
          <a:xfrm flipH="1">
            <a:off x="4834855" y="4415558"/>
            <a:ext cx="2265905" cy="323335"/>
          </a:xfrm>
          <a:prstGeom prst="homePlate">
            <a:avLst>
              <a:gd name="adj" fmla="val 0"/>
            </a:avLst>
          </a:prstGeom>
          <a:solidFill>
            <a:schemeClr val="bg1"/>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91440" tIns="91440" rIns="91440" bIns="91440" rtlCol="0" anchor="ctr">
            <a:noAutofit/>
          </a:bodyPr>
          <a:lstStyle/>
          <a:p>
            <a:pPr marL="0" marR="0" lvl="0" indent="0" algn="ctr" defTabSz="932719" rtl="0" eaLnBrk="1" fontAlgn="auto" latinLnBrk="0" hangingPunct="1">
              <a:lnSpc>
                <a:spcPct val="100000"/>
              </a:lnSpc>
              <a:spcBef>
                <a:spcPct val="20000"/>
              </a:spcBef>
              <a:spcAft>
                <a:spcPts val="0"/>
              </a:spcAft>
              <a:buClrTx/>
              <a:buSzPct val="90000"/>
              <a:buFontTx/>
              <a:buNone/>
              <a:tabLst/>
              <a:defRPr/>
            </a:pPr>
            <a:r>
              <a:rPr kumimoji="0" lang="en-US" sz="1100" b="1" i="0" u="none" strike="noStrike" kern="1200" cap="none" spc="0" normalizeH="0" baseline="0" noProof="0" dirty="0">
                <a:ln>
                  <a:noFill/>
                </a:ln>
                <a:gradFill>
                  <a:gsLst>
                    <a:gs pos="1250">
                      <a:schemeClr val="accent1"/>
                    </a:gs>
                    <a:gs pos="100000">
                      <a:schemeClr val="accent1"/>
                    </a:gs>
                  </a:gsLst>
                  <a:lin ang="5400000" scaled="0"/>
                </a:gradFill>
                <a:effectLst/>
                <a:uLnTx/>
                <a:uFillTx/>
                <a:latin typeface="Segoe UI"/>
                <a:ea typeface="+mn-ea"/>
                <a:cs typeface="+mn-cs"/>
              </a:rPr>
              <a:t>DEFAULT RECOMMENDATION</a:t>
            </a:r>
          </a:p>
        </p:txBody>
      </p:sp>
      <p:pic>
        <p:nvPicPr>
          <p:cNvPr id="27" name="Picture 26">
            <a:extLst>
              <a:ext uri="{FF2B5EF4-FFF2-40B4-BE49-F238E27FC236}">
                <a16:creationId xmlns:a16="http://schemas.microsoft.com/office/drawing/2014/main" id="{631EA0D0-A866-4839-8ADF-8F7A2748EA73}"/>
              </a:ext>
            </a:extLst>
          </p:cNvPr>
          <p:cNvPicPr>
            <a:picLocks noChangeAspect="1"/>
          </p:cNvPicPr>
          <p:nvPr/>
        </p:nvPicPr>
        <p:blipFill>
          <a:blip r:embed="rId5">
            <a:duotone>
              <a:schemeClr val="accent1">
                <a:shade val="45000"/>
                <a:satMod val="135000"/>
              </a:schemeClr>
              <a:prstClr val="white"/>
            </a:duotone>
            <a:lum bright="-20000" contrast="40000"/>
          </a:blip>
          <a:stretch>
            <a:fillRect/>
          </a:stretch>
        </p:blipFill>
        <p:spPr>
          <a:xfrm>
            <a:off x="5650366" y="4792286"/>
            <a:ext cx="634882" cy="634885"/>
          </a:xfrm>
          <a:prstGeom prst="rect">
            <a:avLst/>
          </a:prstGeom>
        </p:spPr>
      </p:pic>
      <p:sp>
        <p:nvSpPr>
          <p:cNvPr id="42" name="TextBox 41">
            <a:extLst>
              <a:ext uri="{FF2B5EF4-FFF2-40B4-BE49-F238E27FC236}">
                <a16:creationId xmlns:a16="http://schemas.microsoft.com/office/drawing/2014/main" id="{E8BE51E2-63EB-45B8-A1BD-7E5DA015E538}"/>
              </a:ext>
            </a:extLst>
          </p:cNvPr>
          <p:cNvSpPr txBox="1"/>
          <p:nvPr/>
        </p:nvSpPr>
        <p:spPr>
          <a:xfrm>
            <a:off x="588263" y="1039499"/>
            <a:ext cx="2769476" cy="246221"/>
          </a:xfrm>
          <a:prstGeom prst="rect">
            <a:avLst/>
          </a:prstGeom>
          <a:noFill/>
        </p:spPr>
        <p:txBody>
          <a:bodyPr wrap="none" lIns="0" tIns="0" rIns="0" bIns="0" rtlCol="0">
            <a:spAutoFit/>
          </a:bodyPr>
          <a:lstStyle/>
          <a:p>
            <a:r>
              <a:rPr lang="en-US" sz="1600" b="1" kern="0" cap="all" spc="118" dirty="0">
                <a:ln w="3175">
                  <a:noFill/>
                </a:ln>
                <a:gradFill>
                  <a:gsLst>
                    <a:gs pos="1250">
                      <a:schemeClr val="accent3"/>
                    </a:gs>
                    <a:gs pos="100000">
                      <a:schemeClr val="accent3"/>
                    </a:gs>
                  </a:gsLst>
                  <a:lin ang="5400000" scaled="0"/>
                </a:gradFill>
                <a:ea typeface="Segoe UI Black" pitchFamily="34"/>
                <a:cs typeface="Segoe UI" pitchFamily="34" charset="0"/>
              </a:rPr>
              <a:t>Critical Best Practice</a:t>
            </a:r>
            <a:endParaRPr lang="en-US" sz="1600" b="1" kern="0" cap="all" spc="118" dirty="0">
              <a:ln w="3175">
                <a:noFill/>
              </a:ln>
              <a:gradFill>
                <a:gsLst>
                  <a:gs pos="1250">
                    <a:schemeClr val="accent3"/>
                  </a:gs>
                  <a:gs pos="100000">
                    <a:schemeClr val="accent3"/>
                  </a:gs>
                </a:gsLst>
                <a:lin ang="5400000" scaled="0"/>
              </a:gradFill>
              <a:latin typeface="Segoe UI"/>
              <a:ea typeface="Segoe UI Black" pitchFamily="34"/>
              <a:cs typeface="Segoe UI" pitchFamily="34" charset="0"/>
            </a:endParaRPr>
          </a:p>
        </p:txBody>
      </p:sp>
      <p:grpSp>
        <p:nvGrpSpPr>
          <p:cNvPr id="6" name="Group 5">
            <a:extLst>
              <a:ext uri="{FF2B5EF4-FFF2-40B4-BE49-F238E27FC236}">
                <a16:creationId xmlns:a16="http://schemas.microsoft.com/office/drawing/2014/main" id="{3867A213-C870-45AC-81CB-A0D63888A5BE}"/>
              </a:ext>
            </a:extLst>
          </p:cNvPr>
          <p:cNvGrpSpPr/>
          <p:nvPr/>
        </p:nvGrpSpPr>
        <p:grpSpPr>
          <a:xfrm>
            <a:off x="5444372" y="5731649"/>
            <a:ext cx="1061655" cy="593549"/>
            <a:chOff x="5444372" y="5799493"/>
            <a:chExt cx="1061655" cy="593549"/>
          </a:xfrm>
        </p:grpSpPr>
        <p:sp>
          <p:nvSpPr>
            <p:cNvPr id="5" name="Isosceles Triangle 4">
              <a:extLst>
                <a:ext uri="{FF2B5EF4-FFF2-40B4-BE49-F238E27FC236}">
                  <a16:creationId xmlns:a16="http://schemas.microsoft.com/office/drawing/2014/main" id="{B57CB5B4-40C3-4030-805C-E113BA345B03}"/>
                </a:ext>
              </a:extLst>
            </p:cNvPr>
            <p:cNvSpPr/>
            <p:nvPr/>
          </p:nvSpPr>
          <p:spPr bwMode="auto">
            <a:xfrm>
              <a:off x="5444372" y="5799493"/>
              <a:ext cx="1061655" cy="593549"/>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7">
              <a:extLst>
                <a:ext uri="{FF2B5EF4-FFF2-40B4-BE49-F238E27FC236}">
                  <a16:creationId xmlns:a16="http://schemas.microsoft.com/office/drawing/2014/main" id="{32E2684A-C865-479D-A80E-5E9BEF0C91B7}"/>
                </a:ext>
              </a:extLst>
            </p:cNvPr>
            <p:cNvPicPr>
              <a:picLocks noChangeAspect="1"/>
            </p:cNvPicPr>
            <p:nvPr/>
          </p:nvPicPr>
          <p:blipFill>
            <a:blip r:embed="rId6"/>
            <a:stretch>
              <a:fillRect/>
            </a:stretch>
          </p:blipFill>
          <p:spPr>
            <a:xfrm>
              <a:off x="5626042" y="5873225"/>
              <a:ext cx="698314" cy="465544"/>
            </a:xfrm>
            <a:prstGeom prst="rect">
              <a:avLst/>
            </a:prstGeom>
          </p:spPr>
        </p:pic>
      </p:grpSp>
    </p:spTree>
    <p:extLst>
      <p:ext uri="{BB962C8B-B14F-4D97-AF65-F5344CB8AC3E}">
        <p14:creationId xmlns:p14="http://schemas.microsoft.com/office/powerpoint/2010/main" val="1636937933"/>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70B4BB-582B-4A8D-86F5-221DA1FB4526}"/>
              </a:ext>
            </a:extLst>
          </p:cNvPr>
          <p:cNvSpPr>
            <a:spLocks noGrp="1"/>
          </p:cNvSpPr>
          <p:nvPr>
            <p:ph type="title"/>
          </p:nvPr>
        </p:nvSpPr>
        <p:spPr>
          <a:xfrm>
            <a:off x="588263" y="457201"/>
            <a:ext cx="11018520" cy="800219"/>
          </a:xfrm>
        </p:spPr>
        <p:txBody>
          <a:bodyPr/>
          <a:lstStyle/>
          <a:p>
            <a:r>
              <a:rPr lang="en-US" dirty="0">
                <a:gradFill>
                  <a:gsLst>
                    <a:gs pos="1250">
                      <a:srgbClr val="1A1A1A"/>
                    </a:gs>
                    <a:gs pos="100000">
                      <a:srgbClr val="1A1A1A"/>
                    </a:gs>
                  </a:gsLst>
                  <a:lin ang="5400000" scaled="0"/>
                </a:gradFill>
              </a:rPr>
              <a:t>Administration – Account protection</a:t>
            </a:r>
            <a:br>
              <a:rPr lang="en-US" dirty="0">
                <a:gradFill>
                  <a:gsLst>
                    <a:gs pos="1250">
                      <a:srgbClr val="1A1A1A"/>
                    </a:gs>
                    <a:gs pos="100000">
                      <a:srgbClr val="1A1A1A"/>
                    </a:gs>
                  </a:gsLst>
                  <a:lin ang="5400000" scaled="0"/>
                </a:gradFill>
              </a:rPr>
            </a:br>
            <a:r>
              <a:rPr lang="en-US" sz="1600" kern="0" cap="all" spc="118" dirty="0">
                <a:gradFill>
                  <a:gsLst>
                    <a:gs pos="1250">
                      <a:schemeClr val="accent3"/>
                    </a:gs>
                    <a:gs pos="100000">
                      <a:schemeClr val="accent3"/>
                    </a:gs>
                  </a:gsLst>
                  <a:lin ang="5400000" scaled="0"/>
                </a:gradFill>
                <a:latin typeface="Segoe UI"/>
                <a:ea typeface="Segoe UI Black" pitchFamily="34"/>
              </a:rPr>
              <a:t>Critical Best Practices</a:t>
            </a:r>
          </a:p>
        </p:txBody>
      </p:sp>
      <p:sp>
        <p:nvSpPr>
          <p:cNvPr id="25" name="Text Placeholder 3">
            <a:extLst>
              <a:ext uri="{FF2B5EF4-FFF2-40B4-BE49-F238E27FC236}">
                <a16:creationId xmlns:a16="http://schemas.microsoft.com/office/drawing/2014/main" id="{BDE3C6D4-594B-4958-9F0B-86739B7C395B}"/>
              </a:ext>
            </a:extLst>
          </p:cNvPr>
          <p:cNvSpPr txBox="1">
            <a:spLocks/>
          </p:cNvSpPr>
          <p:nvPr/>
        </p:nvSpPr>
        <p:spPr>
          <a:xfrm>
            <a:off x="7613377" y="1834833"/>
            <a:ext cx="3842447" cy="3530010"/>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lang="en-US" sz="1400" b="1" cap="all" dirty="0">
                <a:gradFill>
                  <a:gsLst>
                    <a:gs pos="1250">
                      <a:schemeClr val="accent3"/>
                    </a:gs>
                    <a:gs pos="100000">
                      <a:schemeClr val="accent3"/>
                    </a:gs>
                  </a:gsLst>
                  <a:lin ang="5400000" scaled="0"/>
                </a:gradFill>
                <a:latin typeface="Segoe UI" panose="020B0502040204020203" pitchFamily="34" charset="0"/>
                <a:cs typeface="Segoe UI" panose="020B0502040204020203" pitchFamily="34" charset="0"/>
              </a:rPr>
              <a:t>No Standing Access</a:t>
            </a:r>
            <a:endParaRPr kumimoji="0" lang="en-US" sz="1400" b="1" i="0" u="none" strike="noStrike" kern="1200" cap="all" spc="0" normalizeH="0" noProof="0" dirty="0">
              <a:ln>
                <a:noFill/>
              </a:ln>
              <a:gradFill>
                <a:gsLst>
                  <a:gs pos="1250">
                    <a:srgbClr val="1A1A1A"/>
                  </a:gs>
                  <a:gs pos="100000">
                    <a:srgbClr val="1A1A1A"/>
                  </a:gs>
                </a:gsLst>
                <a:lin ang="5400000" scaled="0"/>
              </a:gradFill>
              <a:effectLst/>
              <a:uLnTx/>
              <a:uFillTx/>
              <a:latin typeface="Segoe UI"/>
              <a:ea typeface="+mn-ea"/>
              <a:cs typeface="+mn-cs"/>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No standing access for critical impact admins</a:t>
            </a: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Why – </a:t>
            </a:r>
            <a:r>
              <a:rPr lang="en-US" sz="1400" dirty="0">
                <a:gradFill>
                  <a:gsLst>
                    <a:gs pos="1250">
                      <a:srgbClr val="1A1A1A"/>
                    </a:gs>
                    <a:gs pos="100000">
                      <a:srgbClr val="1A1A1A"/>
                    </a:gs>
                  </a:gsLst>
                  <a:lin ang="5400000" scaled="0"/>
                </a:gradFill>
              </a:rPr>
              <a:t>Permanent privileges increase business risk by increasing attack surface of accounts (time)</a:t>
            </a:r>
          </a:p>
          <a:p>
            <a:pPr marL="137160" lvl="1" indent="-137160" defTabSz="914400">
              <a:spcBef>
                <a:spcPts val="0"/>
              </a:spcBef>
              <a:spcAft>
                <a:spcPts val="600"/>
              </a:spcAft>
              <a:buSzTx/>
              <a:buFont typeface="Arial" panose="020B0604020202020204" pitchFamily="34" charset="0"/>
              <a:buChar char="•"/>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p>
          <a:p>
            <a:pPr marL="337180" lvl="2" indent="-137160" defTabSz="914400">
              <a:spcBef>
                <a:spcPts val="0"/>
              </a:spcBef>
              <a:spcAft>
                <a:spcPts val="600"/>
              </a:spcAft>
              <a:buSzTx/>
              <a:buFont typeface="Arial" panose="020B0604020202020204" pitchFamily="34" charset="0"/>
              <a:buChar char="•"/>
              <a:defRPr/>
            </a:pPr>
            <a:r>
              <a:rPr lang="en-US" sz="1200" b="1" dirty="0">
                <a:gradFill>
                  <a:gsLst>
                    <a:gs pos="1250">
                      <a:srgbClr val="1A1A1A"/>
                    </a:gs>
                    <a:gs pos="100000">
                      <a:srgbClr val="1A1A1A"/>
                    </a:gs>
                  </a:gsLst>
                  <a:lin ang="5400000" scaled="0"/>
                </a:gradFill>
              </a:rPr>
              <a:t>Just in Time - </a:t>
            </a:r>
            <a:r>
              <a:rPr lang="en-US" sz="1200" dirty="0">
                <a:gradFill>
                  <a:gsLst>
                    <a:gs pos="1250">
                      <a:srgbClr val="1A1A1A"/>
                    </a:gs>
                    <a:gs pos="100000">
                      <a:srgbClr val="1A1A1A"/>
                    </a:gs>
                  </a:gsLst>
                  <a:lin ang="5400000" scaled="0"/>
                </a:gradFill>
              </a:rPr>
              <a:t>Enable Azure AD PIM or 3rd party solution) for all of these accounts</a:t>
            </a:r>
          </a:p>
          <a:p>
            <a:pPr marL="337180" lvl="2" indent="-137160" defTabSz="914400">
              <a:spcBef>
                <a:spcPts val="0"/>
              </a:spcBef>
              <a:spcAft>
                <a:spcPts val="600"/>
              </a:spcAft>
              <a:buSzTx/>
              <a:buFont typeface="Arial" panose="020B0604020202020204" pitchFamily="34" charset="0"/>
              <a:buChar char="•"/>
              <a:defRPr/>
            </a:pPr>
            <a:r>
              <a:rPr lang="en-US" sz="1200" b="1" dirty="0">
                <a:gradFill>
                  <a:gsLst>
                    <a:gs pos="1250">
                      <a:srgbClr val="1A1A1A"/>
                    </a:gs>
                    <a:gs pos="100000">
                      <a:srgbClr val="1A1A1A"/>
                    </a:gs>
                  </a:gsLst>
                  <a:lin ang="5400000" scaled="0"/>
                </a:gradFill>
              </a:rPr>
              <a:t>Break glass – </a:t>
            </a:r>
            <a:r>
              <a:rPr lang="en-US" sz="1200" dirty="0">
                <a:gradFill>
                  <a:gsLst>
                    <a:gs pos="1250">
                      <a:srgbClr val="1A1A1A"/>
                    </a:gs>
                    <a:gs pos="100000">
                      <a:srgbClr val="1A1A1A"/>
                    </a:gs>
                  </a:gsLst>
                  <a:lin ang="5400000" scaled="0"/>
                </a:gradFill>
              </a:rPr>
              <a:t>Process for accounts (preferred for low use accounts like global admin)</a:t>
            </a:r>
          </a:p>
        </p:txBody>
      </p:sp>
      <p:sp>
        <p:nvSpPr>
          <p:cNvPr id="40" name="Text Placeholder 3">
            <a:extLst>
              <a:ext uri="{FF2B5EF4-FFF2-40B4-BE49-F238E27FC236}">
                <a16:creationId xmlns:a16="http://schemas.microsoft.com/office/drawing/2014/main" id="{A83CB4EF-DD1B-4EED-8EEE-8FB7B9349B8E}"/>
              </a:ext>
            </a:extLst>
          </p:cNvPr>
          <p:cNvSpPr txBox="1">
            <a:spLocks/>
          </p:cNvSpPr>
          <p:nvPr/>
        </p:nvSpPr>
        <p:spPr>
          <a:xfrm>
            <a:off x="588262" y="1825589"/>
            <a:ext cx="6409437" cy="3611115"/>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lang="en-US" sz="1400" b="1" cap="all" dirty="0">
                <a:gradFill>
                  <a:gsLst>
                    <a:gs pos="1250">
                      <a:schemeClr val="accent3"/>
                    </a:gs>
                    <a:gs pos="100000">
                      <a:schemeClr val="accent3"/>
                    </a:gs>
                  </a:gsLst>
                  <a:lin ang="5400000" scaled="0"/>
                </a:gradFill>
                <a:latin typeface="Segoe UI" panose="020B0502040204020203" pitchFamily="34" charset="0"/>
                <a:cs typeface="Segoe UI" panose="020B0502040204020203" pitchFamily="34" charset="0"/>
              </a:rPr>
              <a:t>Passwordless Or Multi-factor Authentication For Admins</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Require all critical impact admins to be passwordless (preferred) or require MFA. </a:t>
            </a: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Why – </a:t>
            </a:r>
            <a:r>
              <a:rPr lang="en-US" sz="1400" dirty="0">
                <a:gradFill>
                  <a:gsLst>
                    <a:gs pos="1250">
                      <a:srgbClr val="1A1A1A"/>
                    </a:gs>
                    <a:gs pos="100000">
                      <a:srgbClr val="1A1A1A"/>
                    </a:gs>
                  </a:gsLst>
                  <a:lin ang="5400000" scaled="0"/>
                </a:gradFill>
              </a:rPr>
              <a:t>Passwords cannot protect accounts against common attacks. </a:t>
            </a:r>
            <a:br>
              <a:rPr lang="en-US" sz="1400" dirty="0">
                <a:gradFill>
                  <a:gsLst>
                    <a:gs pos="1250">
                      <a:srgbClr val="1A1A1A"/>
                    </a:gs>
                    <a:gs pos="100000">
                      <a:srgbClr val="1A1A1A"/>
                    </a:gs>
                  </a:gsLst>
                  <a:lin ang="5400000" scaled="0"/>
                </a:gradFill>
              </a:rPr>
            </a:br>
            <a:r>
              <a:rPr lang="en-US" sz="1050" dirty="0">
                <a:gradFill>
                  <a:gsLst>
                    <a:gs pos="1250">
                      <a:srgbClr val="1A1A1A"/>
                    </a:gs>
                    <a:gs pos="100000">
                      <a:srgbClr val="1A1A1A"/>
                    </a:gs>
                  </a:gsLst>
                  <a:lin ang="5400000" scaled="0"/>
                </a:gradFill>
                <a:hlinkClick r:id="rId3"/>
              </a:rPr>
              <a:t>https://channel9.msdn.com/events/Ignite/Microsoft-Ignite-Orlando-2017/BRK3016</a:t>
            </a:r>
            <a:r>
              <a:rPr lang="en-US" sz="1050" dirty="0">
                <a:gradFill>
                  <a:gsLst>
                    <a:gs pos="1250">
                      <a:srgbClr val="1A1A1A"/>
                    </a:gs>
                    <a:gs pos="100000">
                      <a:srgbClr val="1A1A1A"/>
                    </a:gs>
                  </a:gsLst>
                  <a:lin ang="5400000" scaled="0"/>
                </a:gradFill>
              </a:rPr>
              <a:t> </a:t>
            </a:r>
            <a:endParaRPr lang="en-US" sz="1050" dirty="0">
              <a:gradFill>
                <a:gsLst>
                  <a:gs pos="1250">
                    <a:srgbClr val="1A1A1A"/>
                  </a:gs>
                  <a:gs pos="100000">
                    <a:srgbClr val="1A1A1A"/>
                  </a:gs>
                </a:gsLst>
                <a:lin ang="5400000" scaled="0"/>
              </a:gradFill>
              <a:highlight>
                <a:srgbClr val="FFFF00"/>
              </a:highlight>
            </a:endParaRP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How </a:t>
            </a:r>
            <a:r>
              <a:rPr lang="en-US" sz="1400" dirty="0">
                <a:gradFill>
                  <a:gsLst>
                    <a:gs pos="1250">
                      <a:srgbClr val="1A1A1A"/>
                    </a:gs>
                    <a:gs pos="100000">
                      <a:srgbClr val="1A1A1A"/>
                    </a:gs>
                  </a:gsLst>
                  <a:lin ang="5400000" scaled="0"/>
                </a:gradFill>
              </a:rPr>
              <a:t>– </a:t>
            </a:r>
          </a:p>
          <a:p>
            <a:pPr marL="337180" lvl="2" indent="-137160" defTabSz="914400">
              <a:spcBef>
                <a:spcPts val="0"/>
              </a:spcBef>
              <a:spcAft>
                <a:spcPts val="600"/>
              </a:spcAft>
              <a:buSzTx/>
              <a:buFont typeface="Arial" panose="020B0604020202020204" pitchFamily="34" charset="0"/>
              <a:buChar char="•"/>
              <a:defRPr/>
            </a:pPr>
            <a:r>
              <a:rPr lang="en-US" sz="1200" b="1" dirty="0">
                <a:gradFill>
                  <a:gsLst>
                    <a:gs pos="1250">
                      <a:srgbClr val="1A1A1A"/>
                    </a:gs>
                    <a:gs pos="100000">
                      <a:srgbClr val="1A1A1A"/>
                    </a:gs>
                  </a:gsLst>
                  <a:lin ang="5400000" scaled="0"/>
                </a:gradFill>
              </a:rPr>
              <a:t>Passwordless (Windows Hello)</a:t>
            </a:r>
            <a:br>
              <a:rPr lang="en-US" sz="1000" dirty="0">
                <a:gradFill>
                  <a:gsLst>
                    <a:gs pos="1250">
                      <a:srgbClr val="1A1A1A"/>
                    </a:gs>
                    <a:gs pos="100000">
                      <a:srgbClr val="1A1A1A"/>
                    </a:gs>
                  </a:gsLst>
                  <a:lin ang="5400000" scaled="0"/>
                </a:gradFill>
              </a:rPr>
            </a:br>
            <a:r>
              <a:rPr lang="en-US" sz="1000" dirty="0">
                <a:hlinkClick r:id="rId4"/>
              </a:rPr>
              <a:t>http://aka.ms/HelloForBusiness</a:t>
            </a:r>
            <a:endParaRPr lang="en-US" sz="1000" dirty="0">
              <a:gradFill>
                <a:gsLst>
                  <a:gs pos="1250">
                    <a:srgbClr val="1A1A1A"/>
                  </a:gs>
                  <a:gs pos="100000">
                    <a:srgbClr val="1A1A1A"/>
                  </a:gs>
                </a:gsLst>
                <a:lin ang="5400000" scaled="0"/>
              </a:gradFill>
            </a:endParaRPr>
          </a:p>
          <a:p>
            <a:pPr marL="337180" lvl="2" indent="-137160" defTabSz="914400">
              <a:spcBef>
                <a:spcPts val="0"/>
              </a:spcBef>
              <a:spcAft>
                <a:spcPts val="600"/>
              </a:spcAft>
              <a:buSzTx/>
              <a:buFont typeface="Arial" panose="020B0604020202020204" pitchFamily="34" charset="0"/>
              <a:buChar char="•"/>
              <a:defRPr/>
            </a:pPr>
            <a:r>
              <a:rPr lang="en-US" sz="1200" b="1" dirty="0">
                <a:gradFill>
                  <a:gsLst>
                    <a:gs pos="1250">
                      <a:srgbClr val="1A1A1A"/>
                    </a:gs>
                    <a:gs pos="100000">
                      <a:srgbClr val="1A1A1A"/>
                    </a:gs>
                  </a:gsLst>
                  <a:lin ang="5400000" scaled="0"/>
                </a:gradFill>
              </a:rPr>
              <a:t>Passwordless (Authenticator App)</a:t>
            </a:r>
            <a:br>
              <a:rPr lang="en-US" sz="1000" dirty="0">
                <a:gradFill>
                  <a:gsLst>
                    <a:gs pos="1250">
                      <a:srgbClr val="1A1A1A"/>
                    </a:gs>
                    <a:gs pos="100000">
                      <a:srgbClr val="1A1A1A"/>
                    </a:gs>
                  </a:gsLst>
                  <a:lin ang="5400000" scaled="0"/>
                </a:gradFill>
              </a:rPr>
            </a:br>
            <a:r>
              <a:rPr lang="en-US" sz="1000" dirty="0">
                <a:gradFill>
                  <a:gsLst>
                    <a:gs pos="1250">
                      <a:srgbClr val="1A1A1A"/>
                    </a:gs>
                    <a:gs pos="100000">
                      <a:srgbClr val="1A1A1A"/>
                    </a:gs>
                  </a:gsLst>
                  <a:lin ang="5400000" scaled="0"/>
                </a:gradFill>
                <a:hlinkClick r:id="rId5"/>
              </a:rPr>
              <a:t>https://docs.microsoft.com/en-us/azure/active-directory/authentication/howto-authentication-phone-sign-in</a:t>
            </a:r>
            <a:r>
              <a:rPr lang="en-US" sz="1000" dirty="0">
                <a:gradFill>
                  <a:gsLst>
                    <a:gs pos="1250">
                      <a:srgbClr val="1A1A1A"/>
                    </a:gs>
                    <a:gs pos="100000">
                      <a:srgbClr val="1A1A1A"/>
                    </a:gs>
                  </a:gsLst>
                  <a:lin ang="5400000" scaled="0"/>
                </a:gradFill>
              </a:rPr>
              <a:t> </a:t>
            </a:r>
          </a:p>
          <a:p>
            <a:pPr marL="337180" lvl="2" indent="-137160" defTabSz="914400">
              <a:spcBef>
                <a:spcPts val="0"/>
              </a:spcBef>
              <a:spcAft>
                <a:spcPts val="600"/>
              </a:spcAft>
              <a:buSzTx/>
              <a:buFont typeface="Arial" panose="020B0604020202020204" pitchFamily="34" charset="0"/>
              <a:buChar char="•"/>
              <a:defRPr/>
            </a:pPr>
            <a:r>
              <a:rPr lang="en-US" sz="1200" b="1" dirty="0">
                <a:gradFill>
                  <a:gsLst>
                    <a:gs pos="1250">
                      <a:srgbClr val="1A1A1A"/>
                    </a:gs>
                    <a:gs pos="100000">
                      <a:srgbClr val="1A1A1A"/>
                    </a:gs>
                  </a:gsLst>
                  <a:lin ang="5400000" scaled="0"/>
                </a:gradFill>
              </a:rPr>
              <a:t>Multifactor Authentication </a:t>
            </a:r>
            <a:br>
              <a:rPr lang="en-US" sz="1000" dirty="0">
                <a:gradFill>
                  <a:gsLst>
                    <a:gs pos="1250">
                      <a:srgbClr val="1A1A1A"/>
                    </a:gs>
                    <a:gs pos="100000">
                      <a:srgbClr val="1A1A1A"/>
                    </a:gs>
                  </a:gsLst>
                  <a:lin ang="5400000" scaled="0"/>
                </a:gradFill>
              </a:rPr>
            </a:br>
            <a:r>
              <a:rPr lang="en-US" sz="1000" dirty="0">
                <a:gradFill>
                  <a:gsLst>
                    <a:gs pos="1250">
                      <a:srgbClr val="1A1A1A"/>
                    </a:gs>
                    <a:gs pos="100000">
                      <a:srgbClr val="1A1A1A"/>
                    </a:gs>
                  </a:gsLst>
                  <a:lin ang="5400000" scaled="0"/>
                </a:gradFill>
                <a:hlinkClick r:id="rId6"/>
              </a:rPr>
              <a:t>https://docs.microsoft.com/en-us/azure/active-directory/authentication/howto-mfa-userstates</a:t>
            </a:r>
            <a:r>
              <a:rPr lang="en-US" sz="1000" dirty="0">
                <a:gradFill>
                  <a:gsLst>
                    <a:gs pos="1250">
                      <a:srgbClr val="1A1A1A"/>
                    </a:gs>
                    <a:gs pos="100000">
                      <a:srgbClr val="1A1A1A"/>
                    </a:gs>
                  </a:gsLst>
                  <a:lin ang="5400000" scaled="0"/>
                </a:gradFill>
              </a:rPr>
              <a:t> </a:t>
            </a:r>
          </a:p>
          <a:p>
            <a:pPr marL="337180" lvl="2" indent="-137160" defTabSz="914400">
              <a:spcBef>
                <a:spcPts val="0"/>
              </a:spcBef>
              <a:spcAft>
                <a:spcPts val="600"/>
              </a:spcAft>
              <a:buSzTx/>
              <a:buFont typeface="Arial" panose="020B0604020202020204" pitchFamily="34" charset="0"/>
              <a:buChar char="•"/>
              <a:defRPr/>
            </a:pPr>
            <a:r>
              <a:rPr lang="en-US" sz="1200" b="1" dirty="0">
                <a:gradFill>
                  <a:gsLst>
                    <a:gs pos="1250">
                      <a:srgbClr val="1A1A1A"/>
                    </a:gs>
                    <a:gs pos="100000">
                      <a:srgbClr val="1A1A1A"/>
                    </a:gs>
                  </a:gsLst>
                  <a:lin ang="5400000" scaled="0"/>
                </a:gradFill>
              </a:rPr>
              <a:t>3rd Party MFA Solution</a:t>
            </a:r>
          </a:p>
        </p:txBody>
      </p:sp>
      <p:grpSp>
        <p:nvGrpSpPr>
          <p:cNvPr id="50" name="Group 49">
            <a:extLst>
              <a:ext uri="{FF2B5EF4-FFF2-40B4-BE49-F238E27FC236}">
                <a16:creationId xmlns:a16="http://schemas.microsoft.com/office/drawing/2014/main" id="{DBC6E683-ABC9-4029-8F16-B4C2838E1868}"/>
              </a:ext>
            </a:extLst>
          </p:cNvPr>
          <p:cNvGrpSpPr/>
          <p:nvPr/>
        </p:nvGrpSpPr>
        <p:grpSpPr>
          <a:xfrm>
            <a:off x="3491584" y="1533437"/>
            <a:ext cx="602792" cy="602792"/>
            <a:chOff x="2135900" y="1524193"/>
            <a:chExt cx="602792" cy="602792"/>
          </a:xfrm>
        </p:grpSpPr>
        <p:sp>
          <p:nvSpPr>
            <p:cNvPr id="51" name="Oval 50">
              <a:extLst>
                <a:ext uri="{FF2B5EF4-FFF2-40B4-BE49-F238E27FC236}">
                  <a16:creationId xmlns:a16="http://schemas.microsoft.com/office/drawing/2014/main" id="{DA8C0A0A-5243-4D45-9999-DA966466C883}"/>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8E9744A7-3EB6-49EC-B8C2-DCE4AA3FBC7C}"/>
                </a:ext>
              </a:extLst>
            </p:cNvPr>
            <p:cNvGrpSpPr/>
            <p:nvPr/>
          </p:nvGrpSpPr>
          <p:grpSpPr>
            <a:xfrm>
              <a:off x="2214565" y="1584488"/>
              <a:ext cx="445462" cy="384019"/>
              <a:chOff x="1031412" y="1905042"/>
              <a:chExt cx="565643" cy="487623"/>
            </a:xfrm>
          </p:grpSpPr>
          <p:sp>
            <p:nvSpPr>
              <p:cNvPr id="53" name="Isosceles Triangle 52">
                <a:extLst>
                  <a:ext uri="{FF2B5EF4-FFF2-40B4-BE49-F238E27FC236}">
                    <a16:creationId xmlns:a16="http://schemas.microsoft.com/office/drawing/2014/main" id="{F30AD6C4-17CE-41D3-B5A1-974D5B3AA346}"/>
                  </a:ext>
                </a:extLst>
              </p:cNvPr>
              <p:cNvSpPr/>
              <p:nvPr/>
            </p:nvSpPr>
            <p:spPr bwMode="auto">
              <a:xfrm>
                <a:off x="1031412" y="1905042"/>
                <a:ext cx="565643" cy="487623"/>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4" name="Straight Arrow Connector 53">
                <a:extLst>
                  <a:ext uri="{FF2B5EF4-FFF2-40B4-BE49-F238E27FC236}">
                    <a16:creationId xmlns:a16="http://schemas.microsoft.com/office/drawing/2014/main" id="{59080535-4255-4929-8E86-3FF2A3F03AE3}"/>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5ADD1E73-1B47-45B2-9AE4-98E65698CC76}"/>
              </a:ext>
            </a:extLst>
          </p:cNvPr>
          <p:cNvGrpSpPr/>
          <p:nvPr/>
        </p:nvGrpSpPr>
        <p:grpSpPr>
          <a:xfrm>
            <a:off x="9233204" y="1533437"/>
            <a:ext cx="602792" cy="602792"/>
            <a:chOff x="2135900" y="1524193"/>
            <a:chExt cx="602792" cy="602792"/>
          </a:xfrm>
        </p:grpSpPr>
        <p:sp>
          <p:nvSpPr>
            <p:cNvPr id="61" name="Oval 60">
              <a:extLst>
                <a:ext uri="{FF2B5EF4-FFF2-40B4-BE49-F238E27FC236}">
                  <a16:creationId xmlns:a16="http://schemas.microsoft.com/office/drawing/2014/main" id="{84F108A0-8C54-46B9-8874-67EF28603CCE}"/>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2" name="Group 61">
              <a:extLst>
                <a:ext uri="{FF2B5EF4-FFF2-40B4-BE49-F238E27FC236}">
                  <a16:creationId xmlns:a16="http://schemas.microsoft.com/office/drawing/2014/main" id="{04C6638A-F716-4605-B3BD-7E02A94D052C}"/>
                </a:ext>
              </a:extLst>
            </p:cNvPr>
            <p:cNvGrpSpPr/>
            <p:nvPr/>
          </p:nvGrpSpPr>
          <p:grpSpPr>
            <a:xfrm>
              <a:off x="2214565" y="1584488"/>
              <a:ext cx="445462" cy="384019"/>
              <a:chOff x="1031412" y="1905042"/>
              <a:chExt cx="565643" cy="487623"/>
            </a:xfrm>
          </p:grpSpPr>
          <p:sp>
            <p:nvSpPr>
              <p:cNvPr id="63" name="Isosceles Triangle 62">
                <a:extLst>
                  <a:ext uri="{FF2B5EF4-FFF2-40B4-BE49-F238E27FC236}">
                    <a16:creationId xmlns:a16="http://schemas.microsoft.com/office/drawing/2014/main" id="{9E7856A4-E514-4988-81DA-D529B83F5D0A}"/>
                  </a:ext>
                </a:extLst>
              </p:cNvPr>
              <p:cNvSpPr/>
              <p:nvPr/>
            </p:nvSpPr>
            <p:spPr bwMode="auto">
              <a:xfrm>
                <a:off x="1031412" y="1905042"/>
                <a:ext cx="565643" cy="487623"/>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64" name="Straight Arrow Connector 63">
                <a:extLst>
                  <a:ext uri="{FF2B5EF4-FFF2-40B4-BE49-F238E27FC236}">
                    <a16:creationId xmlns:a16="http://schemas.microsoft.com/office/drawing/2014/main" id="{8F7D29D5-DE6E-4969-8F2A-9B054FEAE049}"/>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
        <p:nvSpPr>
          <p:cNvPr id="34" name="Text Placeholder 3">
            <a:extLst>
              <a:ext uri="{FF2B5EF4-FFF2-40B4-BE49-F238E27FC236}">
                <a16:creationId xmlns:a16="http://schemas.microsoft.com/office/drawing/2014/main" id="{B8E6B719-E35D-4A81-AC74-BB847506097B}"/>
              </a:ext>
            </a:extLst>
          </p:cNvPr>
          <p:cNvSpPr txBox="1">
            <a:spLocks/>
          </p:cNvSpPr>
          <p:nvPr/>
        </p:nvSpPr>
        <p:spPr>
          <a:xfrm>
            <a:off x="720550" y="5723675"/>
            <a:ext cx="10496900" cy="584775"/>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182880" rIns="228600" bIns="182880" rtlCol="0" anchor="ctr" anchorCtr="0">
            <a:sp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lvl="1" indent="0">
              <a:spcAft>
                <a:spcPts val="600"/>
              </a:spcAft>
              <a:buNone/>
              <a:defRPr/>
            </a:pPr>
            <a:r>
              <a:rPr lang="en-US" sz="1400" b="1" dirty="0">
                <a:gradFill>
                  <a:gsLst>
                    <a:gs pos="1250">
                      <a:srgbClr val="1A1A1A"/>
                    </a:gs>
                    <a:gs pos="100000">
                      <a:srgbClr val="1A1A1A"/>
                    </a:gs>
                  </a:gsLst>
                  <a:lin ang="5400000" scaled="0"/>
                </a:gradFill>
                <a:latin typeface="Segoe UI"/>
              </a:rPr>
              <a:t>Note: </a:t>
            </a:r>
            <a:r>
              <a:rPr lang="en-US" sz="1400" dirty="0">
                <a:gradFill>
                  <a:gsLst>
                    <a:gs pos="1250">
                      <a:srgbClr val="1A1A1A"/>
                    </a:gs>
                    <a:gs pos="100000">
                      <a:srgbClr val="1A1A1A"/>
                    </a:gs>
                  </a:gsLst>
                  <a:lin ang="5400000" scaled="0"/>
                </a:gradFill>
                <a:latin typeface="Segoe UI"/>
              </a:rPr>
              <a:t>Text Message based MFA is now relatively inexpensive for attackers to bypass, so focus on passwordless &amp; stronger MFA</a:t>
            </a: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grpSp>
        <p:nvGrpSpPr>
          <p:cNvPr id="31" name="Group 30">
            <a:extLst>
              <a:ext uri="{FF2B5EF4-FFF2-40B4-BE49-F238E27FC236}">
                <a16:creationId xmlns:a16="http://schemas.microsoft.com/office/drawing/2014/main" id="{DB33F106-B5F9-454E-A96E-7710D1A0B50F}"/>
              </a:ext>
            </a:extLst>
          </p:cNvPr>
          <p:cNvGrpSpPr/>
          <p:nvPr/>
        </p:nvGrpSpPr>
        <p:grpSpPr>
          <a:xfrm>
            <a:off x="8487220" y="359924"/>
            <a:ext cx="3269885" cy="748552"/>
            <a:chOff x="8487220" y="359924"/>
            <a:chExt cx="3269885" cy="748552"/>
          </a:xfrm>
        </p:grpSpPr>
        <p:sp>
          <p:nvSpPr>
            <p:cNvPr id="32" name="TextBox 31">
              <a:extLst>
                <a:ext uri="{FF2B5EF4-FFF2-40B4-BE49-F238E27FC236}">
                  <a16:creationId xmlns:a16="http://schemas.microsoft.com/office/drawing/2014/main" id="{084F41D4-03CC-46F8-8137-F8BF16B4589D}"/>
                </a:ext>
              </a:extLst>
            </p:cNvPr>
            <p:cNvSpPr txBox="1"/>
            <p:nvPr/>
          </p:nvSpPr>
          <p:spPr>
            <a:xfrm>
              <a:off x="8896278" y="500914"/>
              <a:ext cx="1807524"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BEST PRACTICE</a:t>
              </a:r>
            </a:p>
          </p:txBody>
        </p:sp>
        <p:sp>
          <p:nvSpPr>
            <p:cNvPr id="33" name="Rectangle 32">
              <a:extLst>
                <a:ext uri="{FF2B5EF4-FFF2-40B4-BE49-F238E27FC236}">
                  <a16:creationId xmlns:a16="http://schemas.microsoft.com/office/drawing/2014/main" id="{A0B603AC-24AA-4D4B-9145-9322EB5180FD}"/>
                </a:ext>
              </a:extLst>
            </p:cNvPr>
            <p:cNvSpPr/>
            <p:nvPr/>
          </p:nvSpPr>
          <p:spPr bwMode="auto">
            <a:xfrm>
              <a:off x="8487220" y="359924"/>
              <a:ext cx="3254406" cy="748552"/>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DD579028-3A98-4269-8D0F-8A66C7297BA0}"/>
                </a:ext>
              </a:extLst>
            </p:cNvPr>
            <p:cNvSpPr txBox="1"/>
            <p:nvPr/>
          </p:nvSpPr>
          <p:spPr>
            <a:xfrm>
              <a:off x="10776084" y="500914"/>
              <a:ext cx="981021"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CHOICE</a:t>
              </a:r>
            </a:p>
          </p:txBody>
        </p:sp>
        <p:grpSp>
          <p:nvGrpSpPr>
            <p:cNvPr id="46" name="Group 45">
              <a:extLst>
                <a:ext uri="{FF2B5EF4-FFF2-40B4-BE49-F238E27FC236}">
                  <a16:creationId xmlns:a16="http://schemas.microsoft.com/office/drawing/2014/main" id="{59367C12-F071-42BE-A9B6-586B812AE4DD}"/>
                </a:ext>
              </a:extLst>
            </p:cNvPr>
            <p:cNvGrpSpPr/>
            <p:nvPr/>
          </p:nvGrpSpPr>
          <p:grpSpPr>
            <a:xfrm>
              <a:off x="8662463" y="571696"/>
              <a:ext cx="374887" cy="323178"/>
              <a:chOff x="1031412" y="1905042"/>
              <a:chExt cx="565643" cy="487623"/>
            </a:xfrm>
          </p:grpSpPr>
          <p:sp>
            <p:nvSpPr>
              <p:cNvPr id="57" name="Isosceles Triangle 56">
                <a:extLst>
                  <a:ext uri="{FF2B5EF4-FFF2-40B4-BE49-F238E27FC236}">
                    <a16:creationId xmlns:a16="http://schemas.microsoft.com/office/drawing/2014/main" id="{4E842B05-10AC-474E-8306-C7C1A3C98C28}"/>
                  </a:ext>
                </a:extLst>
              </p:cNvPr>
              <p:cNvSpPr/>
              <p:nvPr/>
            </p:nvSpPr>
            <p:spPr bwMode="auto">
              <a:xfrm>
                <a:off x="1031412" y="1905042"/>
                <a:ext cx="565643" cy="487623"/>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58" name="Straight Arrow Connector 57">
                <a:extLst>
                  <a:ext uri="{FF2B5EF4-FFF2-40B4-BE49-F238E27FC236}">
                    <a16:creationId xmlns:a16="http://schemas.microsoft.com/office/drawing/2014/main" id="{90B2BDCF-84C5-4FF5-B604-D26EED583361}"/>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7839368A-7150-4456-AFE0-3F2FAF439F97}"/>
                </a:ext>
              </a:extLst>
            </p:cNvPr>
            <p:cNvGrpSpPr/>
            <p:nvPr/>
          </p:nvGrpSpPr>
          <p:grpSpPr>
            <a:xfrm>
              <a:off x="10566738" y="582445"/>
              <a:ext cx="301680" cy="301680"/>
              <a:chOff x="3525723" y="2983289"/>
              <a:chExt cx="487297" cy="487297"/>
            </a:xfrm>
          </p:grpSpPr>
          <p:sp>
            <p:nvSpPr>
              <p:cNvPr id="48" name="Oval 47">
                <a:extLst>
                  <a:ext uri="{FF2B5EF4-FFF2-40B4-BE49-F238E27FC236}">
                    <a16:creationId xmlns:a16="http://schemas.microsoft.com/office/drawing/2014/main" id="{189EB2DE-7D85-4EB7-95F2-5C530C85D45B}"/>
                  </a:ext>
                </a:extLst>
              </p:cNvPr>
              <p:cNvSpPr/>
              <p:nvPr/>
            </p:nvSpPr>
            <p:spPr bwMode="auto">
              <a:xfrm>
                <a:off x="3525723" y="2983289"/>
                <a:ext cx="487297" cy="487297"/>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9" name="Group 48">
                <a:extLst>
                  <a:ext uri="{FF2B5EF4-FFF2-40B4-BE49-F238E27FC236}">
                    <a16:creationId xmlns:a16="http://schemas.microsoft.com/office/drawing/2014/main" id="{3F528DCF-55C9-4DFA-A08E-D640BF88139D}"/>
                  </a:ext>
                </a:extLst>
              </p:cNvPr>
              <p:cNvGrpSpPr/>
              <p:nvPr/>
            </p:nvGrpSpPr>
            <p:grpSpPr>
              <a:xfrm>
                <a:off x="3535105" y="3089766"/>
                <a:ext cx="468533" cy="322907"/>
                <a:chOff x="3490013" y="3245958"/>
                <a:chExt cx="468533" cy="322907"/>
              </a:xfrm>
            </p:grpSpPr>
            <p:pic>
              <p:nvPicPr>
                <p:cNvPr id="55" name="Graphic 54" descr="Line Arrow: Counterclockwise curve">
                  <a:extLst>
                    <a:ext uri="{FF2B5EF4-FFF2-40B4-BE49-F238E27FC236}">
                      <a16:creationId xmlns:a16="http://schemas.microsoft.com/office/drawing/2014/main" id="{BE613480-BAD6-4B2E-8AE4-D057E7B8A1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321398" flipH="1">
                  <a:off x="3637008" y="3247328"/>
                  <a:ext cx="321538" cy="321537"/>
                </a:xfrm>
                <a:prstGeom prst="rect">
                  <a:avLst/>
                </a:prstGeom>
              </p:spPr>
            </p:pic>
            <p:pic>
              <p:nvPicPr>
                <p:cNvPr id="56" name="Graphic 55" descr="Line Arrow: Counterclockwise curve">
                  <a:extLst>
                    <a:ext uri="{FF2B5EF4-FFF2-40B4-BE49-F238E27FC236}">
                      <a16:creationId xmlns:a16="http://schemas.microsoft.com/office/drawing/2014/main" id="{E732397D-AFF0-482D-8193-5C2DF3BE302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0278602">
                  <a:off x="3490013" y="3245958"/>
                  <a:ext cx="321538" cy="321537"/>
                </a:xfrm>
                <a:prstGeom prst="rect">
                  <a:avLst/>
                </a:prstGeom>
              </p:spPr>
            </p:pic>
          </p:grpSp>
        </p:grpSp>
      </p:grpSp>
    </p:spTree>
    <p:extLst>
      <p:ext uri="{BB962C8B-B14F-4D97-AF65-F5344CB8AC3E}">
        <p14:creationId xmlns:p14="http://schemas.microsoft.com/office/powerpoint/2010/main" val="2052955475"/>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AF646-413C-48F6-9EB5-3C2DB3829E44}"/>
              </a:ext>
            </a:extLst>
          </p:cNvPr>
          <p:cNvSpPr>
            <a:spLocks noGrp="1"/>
          </p:cNvSpPr>
          <p:nvPr>
            <p:ph type="title"/>
          </p:nvPr>
        </p:nvSpPr>
        <p:spPr>
          <a:xfrm>
            <a:off x="588263" y="457201"/>
            <a:ext cx="11018520" cy="800219"/>
          </a:xfrm>
        </p:spPr>
        <p:txBody>
          <a:bodyPr/>
          <a:lstStyle/>
          <a:p>
            <a:r>
              <a:rPr lang="en-US" dirty="0">
                <a:gradFill>
                  <a:gsLst>
                    <a:gs pos="1250">
                      <a:srgbClr val="1A1A1A"/>
                    </a:gs>
                    <a:gs pos="100000">
                      <a:srgbClr val="1A1A1A"/>
                    </a:gs>
                  </a:gsLst>
                  <a:lin ang="5400000" scaled="0"/>
                </a:gradFill>
              </a:rPr>
              <a:t>Admin – Workstation Security</a:t>
            </a:r>
            <a:br>
              <a:rPr lang="en-US" dirty="0">
                <a:gradFill>
                  <a:gsLst>
                    <a:gs pos="1250">
                      <a:srgbClr val="1A1A1A"/>
                    </a:gs>
                    <a:gs pos="100000">
                      <a:srgbClr val="1A1A1A"/>
                    </a:gs>
                  </a:gsLst>
                  <a:lin ang="5400000" scaled="0"/>
                </a:gradFill>
              </a:rPr>
            </a:br>
            <a:r>
              <a:rPr lang="en-US" sz="1600" kern="0" cap="all" spc="118" dirty="0">
                <a:solidFill>
                  <a:srgbClr val="107C10"/>
                </a:solidFill>
                <a:latin typeface="Segoe UI"/>
                <a:ea typeface="Segoe UI Black" pitchFamily="34"/>
              </a:rPr>
              <a:t>Critical Best Practices</a:t>
            </a:r>
            <a:endParaRPr lang="en-US" dirty="0"/>
          </a:p>
        </p:txBody>
      </p:sp>
      <p:sp>
        <p:nvSpPr>
          <p:cNvPr id="3" name="Text Placeholder 3">
            <a:extLst>
              <a:ext uri="{FF2B5EF4-FFF2-40B4-BE49-F238E27FC236}">
                <a16:creationId xmlns:a16="http://schemas.microsoft.com/office/drawing/2014/main" id="{E95D9968-7418-4CC6-ABA3-7EA227809EF0}"/>
              </a:ext>
            </a:extLst>
          </p:cNvPr>
          <p:cNvSpPr txBox="1">
            <a:spLocks/>
          </p:cNvSpPr>
          <p:nvPr/>
        </p:nvSpPr>
        <p:spPr>
          <a:xfrm>
            <a:off x="351778" y="1804304"/>
            <a:ext cx="3566160" cy="4741090"/>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lvl="0" indent="0" algn="ctr" defTabSz="914400" fontAlgn="base">
              <a:spcBef>
                <a:spcPts val="0"/>
              </a:spcBef>
              <a:spcAft>
                <a:spcPts val="600"/>
              </a:spcAft>
              <a:buSzTx/>
              <a:buNone/>
              <a:defRPr/>
            </a:pPr>
            <a:r>
              <a:rPr lang="en-US" sz="1400" b="1" cap="all" dirty="0">
                <a:solidFill>
                  <a:srgbClr val="107C10"/>
                </a:solidFill>
                <a:latin typeface="Segoe UI" panose="020B0502040204020203" pitchFamily="34" charset="0"/>
                <a:cs typeface="Segoe UI" panose="020B0502040204020203" pitchFamily="34" charset="0"/>
              </a:rPr>
              <a:t>Admin Workstation Security</a:t>
            </a:r>
          </a:p>
          <a:p>
            <a:pPr marL="137160" lvl="1" indent="-137160" defTabSz="914400">
              <a:spcBef>
                <a:spcPts val="0"/>
              </a:spcBef>
              <a:spcAft>
                <a:spcPts val="600"/>
              </a:spcAft>
              <a:buSzTx/>
              <a:buFont typeface="Arial" panose="020B0604020202020204" pitchFamily="34" charset="0"/>
              <a:buChar char="•"/>
              <a:defRPr/>
            </a:pPr>
            <a:endParaRPr lang="en-US" sz="1400" b="1" dirty="0">
              <a:gradFill>
                <a:gsLst>
                  <a:gs pos="1250">
                    <a:srgbClr val="1A1A1A"/>
                  </a:gs>
                  <a:gs pos="100000">
                    <a:srgbClr val="1A1A1A"/>
                  </a:gs>
                </a:gsLst>
                <a:lin ang="5400000" scaled="0"/>
              </a:gradFill>
              <a:highlight>
                <a:srgbClr val="FFFF00"/>
              </a:highlight>
            </a:endParaRP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What </a:t>
            </a:r>
            <a:r>
              <a:rPr lang="en-US" sz="1400" dirty="0">
                <a:gradFill>
                  <a:gsLst>
                    <a:gs pos="1250">
                      <a:srgbClr val="1A1A1A"/>
                    </a:gs>
                    <a:gs pos="100000">
                      <a:srgbClr val="1A1A1A"/>
                    </a:gs>
                  </a:gsLst>
                  <a:lin ang="5400000" scaled="0"/>
                </a:gradFill>
              </a:rPr>
              <a:t>– For critical impact admins,  choose what admin workstation security level to start with (and when you will progress to full admin workstations)</a:t>
            </a: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Why </a:t>
            </a:r>
            <a:r>
              <a:rPr lang="en-US" sz="1400" dirty="0">
                <a:gradFill>
                  <a:gsLst>
                    <a:gs pos="1250">
                      <a:srgbClr val="1A1A1A"/>
                    </a:gs>
                    <a:gs pos="100000">
                      <a:srgbClr val="1A1A1A"/>
                    </a:gs>
                  </a:gsLst>
                  <a:lin ang="5400000" scaled="0"/>
                </a:gradFill>
              </a:rPr>
              <a:t>– Attack vectors that use browsing and email (like phishing) are cheap and common. Isolating critical impact admins from these will significantly lower your risk of a major incident </a:t>
            </a: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How </a:t>
            </a:r>
            <a:r>
              <a:rPr lang="en-US" sz="1400" dirty="0">
                <a:gradFill>
                  <a:gsLst>
                    <a:gs pos="1250">
                      <a:srgbClr val="1A1A1A"/>
                    </a:gs>
                    <a:gs pos="100000">
                      <a:srgbClr val="1A1A1A"/>
                    </a:gs>
                  </a:gsLst>
                  <a:lin ang="5400000" scaled="0"/>
                </a:gradFill>
              </a:rPr>
              <a:t>– Choose level of admin workstation security (using either Microsoft security capabilities or equivalent from 3</a:t>
            </a:r>
            <a:r>
              <a:rPr lang="en-US" sz="1400" baseline="30000" dirty="0">
                <a:gradFill>
                  <a:gsLst>
                    <a:gs pos="1250">
                      <a:srgbClr val="1A1A1A"/>
                    </a:gs>
                    <a:gs pos="100000">
                      <a:srgbClr val="1A1A1A"/>
                    </a:gs>
                  </a:gsLst>
                  <a:lin ang="5400000" scaled="0"/>
                </a:gradFill>
              </a:rPr>
              <a:t>rd</a:t>
            </a:r>
            <a:r>
              <a:rPr lang="en-US" sz="1400" dirty="0">
                <a:gradFill>
                  <a:gsLst>
                    <a:gs pos="1250">
                      <a:srgbClr val="1A1A1A"/>
                    </a:gs>
                    <a:gs pos="100000">
                      <a:srgbClr val="1A1A1A"/>
                    </a:gs>
                  </a:gsLst>
                  <a:lin ang="5400000" scaled="0"/>
                </a:gradFill>
              </a:rPr>
              <a:t> party security providers)</a:t>
            </a:r>
            <a:endParaRPr lang="en-US" sz="1600" dirty="0">
              <a:gradFill>
                <a:gsLst>
                  <a:gs pos="1250">
                    <a:srgbClr val="D73B01"/>
                  </a:gs>
                  <a:gs pos="100000">
                    <a:srgbClr val="D73B01"/>
                  </a:gs>
                </a:gsLst>
                <a:lin ang="5400000" scaled="0"/>
              </a:gradFill>
              <a:highlight>
                <a:srgbClr val="FFFF00"/>
              </a:highlight>
              <a:latin typeface="Segoe UI Semibold"/>
              <a:cs typeface="Segoe UI Semibold" panose="020B0702040204020203" pitchFamily="34" charset="0"/>
            </a:endParaRPr>
          </a:p>
        </p:txBody>
      </p:sp>
      <p:grpSp>
        <p:nvGrpSpPr>
          <p:cNvPr id="6" name="Group 5">
            <a:extLst>
              <a:ext uri="{FF2B5EF4-FFF2-40B4-BE49-F238E27FC236}">
                <a16:creationId xmlns:a16="http://schemas.microsoft.com/office/drawing/2014/main" id="{86737196-9D1A-4034-8BC7-E6656685BBE1}"/>
              </a:ext>
            </a:extLst>
          </p:cNvPr>
          <p:cNvGrpSpPr/>
          <p:nvPr/>
        </p:nvGrpSpPr>
        <p:grpSpPr>
          <a:xfrm>
            <a:off x="1784080" y="1499968"/>
            <a:ext cx="602792" cy="602792"/>
            <a:chOff x="5808240" y="1529109"/>
            <a:chExt cx="602792" cy="602792"/>
          </a:xfrm>
        </p:grpSpPr>
        <p:sp>
          <p:nvSpPr>
            <p:cNvPr id="7" name="Oval 6">
              <a:extLst>
                <a:ext uri="{FF2B5EF4-FFF2-40B4-BE49-F238E27FC236}">
                  <a16:creationId xmlns:a16="http://schemas.microsoft.com/office/drawing/2014/main" id="{CDD50876-EE8C-4ADB-BB75-A3A476B8B55A}"/>
                </a:ext>
              </a:extLst>
            </p:cNvPr>
            <p:cNvSpPr/>
            <p:nvPr/>
          </p:nvSpPr>
          <p:spPr bwMode="auto">
            <a:xfrm>
              <a:off x="5808240" y="1529109"/>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7">
              <a:extLst>
                <a:ext uri="{FF2B5EF4-FFF2-40B4-BE49-F238E27FC236}">
                  <a16:creationId xmlns:a16="http://schemas.microsoft.com/office/drawing/2014/main" id="{8BE56090-0EDC-4A7D-93B1-D5B5972AE78C}"/>
                </a:ext>
              </a:extLst>
            </p:cNvPr>
            <p:cNvGrpSpPr/>
            <p:nvPr/>
          </p:nvGrpSpPr>
          <p:grpSpPr>
            <a:xfrm>
              <a:off x="5920810" y="1621414"/>
              <a:ext cx="377651" cy="377651"/>
              <a:chOff x="3525723" y="2983289"/>
              <a:chExt cx="487297" cy="487297"/>
            </a:xfrm>
          </p:grpSpPr>
          <p:sp>
            <p:nvSpPr>
              <p:cNvPr id="9" name="Oval 8">
                <a:extLst>
                  <a:ext uri="{FF2B5EF4-FFF2-40B4-BE49-F238E27FC236}">
                    <a16:creationId xmlns:a16="http://schemas.microsoft.com/office/drawing/2014/main" id="{DB8FD6AD-2A71-41D8-9178-A09E95E73C2D}"/>
                  </a:ext>
                </a:extLst>
              </p:cNvPr>
              <p:cNvSpPr/>
              <p:nvPr/>
            </p:nvSpPr>
            <p:spPr bwMode="auto">
              <a:xfrm>
                <a:off x="3525723" y="2983289"/>
                <a:ext cx="487297" cy="487297"/>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0" name="Group 9">
                <a:extLst>
                  <a:ext uri="{FF2B5EF4-FFF2-40B4-BE49-F238E27FC236}">
                    <a16:creationId xmlns:a16="http://schemas.microsoft.com/office/drawing/2014/main" id="{049AA65A-FA70-43E4-973D-F5090094E392}"/>
                  </a:ext>
                </a:extLst>
              </p:cNvPr>
              <p:cNvGrpSpPr/>
              <p:nvPr/>
            </p:nvGrpSpPr>
            <p:grpSpPr>
              <a:xfrm>
                <a:off x="3535105" y="3089766"/>
                <a:ext cx="468533" cy="322907"/>
                <a:chOff x="3490013" y="3245958"/>
                <a:chExt cx="468533" cy="322907"/>
              </a:xfrm>
            </p:grpSpPr>
            <p:pic>
              <p:nvPicPr>
                <p:cNvPr id="11" name="Graphic 71" descr="Line Arrow: Counterclockwise curve">
                  <a:extLst>
                    <a:ext uri="{FF2B5EF4-FFF2-40B4-BE49-F238E27FC236}">
                      <a16:creationId xmlns:a16="http://schemas.microsoft.com/office/drawing/2014/main" id="{9A2E4A1A-A0A9-4DA2-9C3C-7F34B31B5E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21398" flipH="1">
                  <a:off x="3637008" y="3247328"/>
                  <a:ext cx="321538" cy="321537"/>
                </a:xfrm>
                <a:prstGeom prst="rect">
                  <a:avLst/>
                </a:prstGeom>
              </p:spPr>
            </p:pic>
            <p:pic>
              <p:nvPicPr>
                <p:cNvPr id="12" name="Graphic 72" descr="Line Arrow: Counterclockwise curve">
                  <a:extLst>
                    <a:ext uri="{FF2B5EF4-FFF2-40B4-BE49-F238E27FC236}">
                      <a16:creationId xmlns:a16="http://schemas.microsoft.com/office/drawing/2014/main" id="{2F1B633D-8BE0-4811-9EA0-6179EE8D4F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278602">
                  <a:off x="3490013" y="3245958"/>
                  <a:ext cx="321538" cy="321537"/>
                </a:xfrm>
                <a:prstGeom prst="rect">
                  <a:avLst/>
                </a:prstGeom>
              </p:spPr>
            </p:pic>
          </p:grpSp>
        </p:grpSp>
      </p:grpSp>
      <p:sp>
        <p:nvSpPr>
          <p:cNvPr id="14" name="Rectangle 13">
            <a:extLst>
              <a:ext uri="{FF2B5EF4-FFF2-40B4-BE49-F238E27FC236}">
                <a16:creationId xmlns:a16="http://schemas.microsoft.com/office/drawing/2014/main" id="{394E808F-1BD0-4703-A8DD-AC6C41EA06D7}"/>
              </a:ext>
            </a:extLst>
          </p:cNvPr>
          <p:cNvSpPr/>
          <p:nvPr/>
        </p:nvSpPr>
        <p:spPr>
          <a:xfrm>
            <a:off x="8027974" y="4929412"/>
            <a:ext cx="3943344" cy="1162161"/>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182880" tIns="274320" rIns="228600" bIns="274320" rtlCol="0" anchor="ctr">
            <a:noAutofit/>
          </a:bodyPr>
          <a:lstStyle/>
          <a:p>
            <a:pPr marL="285750" indent="-285750" defTabSz="932719">
              <a:spcBef>
                <a:spcPct val="20000"/>
              </a:spcBef>
              <a:buSzPct val="90000"/>
            </a:pPr>
            <a:r>
              <a:rPr lang="en-US" sz="1600" b="1" dirty="0">
                <a:gradFill>
                  <a:gsLst>
                    <a:gs pos="1250">
                      <a:srgbClr val="0D0D0D"/>
                    </a:gs>
                    <a:gs pos="100000">
                      <a:srgbClr val="0D0D0D"/>
                    </a:gs>
                  </a:gsLst>
                  <a:lin ang="5400000" scaled="0"/>
                </a:gradFill>
                <a:latin typeface="Segoe UI" panose="020B0502040204020203" pitchFamily="34" charset="0"/>
                <a:cs typeface="Segoe UI" panose="020B0502040204020203" pitchFamily="34" charset="0"/>
              </a:rPr>
              <a:t>Secure Workstation Documentation </a:t>
            </a:r>
          </a:p>
          <a:p>
            <a:pPr marL="285750" indent="-285750" defTabSz="932719">
              <a:spcBef>
                <a:spcPct val="20000"/>
              </a:spcBef>
              <a:buSzPct val="90000"/>
            </a:pPr>
            <a:r>
              <a:rPr lang="en-US" sz="1200" b="1" dirty="0">
                <a:gradFill>
                  <a:gsLst>
                    <a:gs pos="1250">
                      <a:srgbClr val="0D0D0D"/>
                    </a:gs>
                    <a:gs pos="100000">
                      <a:srgbClr val="0D0D0D"/>
                    </a:gs>
                  </a:gsLst>
                  <a:lin ang="5400000" scaled="0"/>
                </a:gradFill>
                <a:latin typeface="Segoe UI" panose="020B0502040204020203" pitchFamily="34" charset="0"/>
                <a:cs typeface="Segoe UI" panose="020B0502040204020203" pitchFamily="34" charset="0"/>
              </a:rPr>
              <a:t>Overview- </a:t>
            </a:r>
            <a:r>
              <a:rPr lang="en-US" sz="1200" i="1" dirty="0">
                <a:gradFill>
                  <a:gsLst>
                    <a:gs pos="1250">
                      <a:srgbClr val="0D0D0D"/>
                    </a:gs>
                    <a:gs pos="100000">
                      <a:srgbClr val="0D0D0D"/>
                    </a:gs>
                  </a:gsLst>
                  <a:lin ang="5400000" scaled="0"/>
                </a:gradFill>
                <a:latin typeface="Segoe UI" panose="020B0502040204020203" pitchFamily="34" charset="0"/>
                <a:cs typeface="Segoe UI" panose="020B0502040204020203" pitchFamily="34" charset="0"/>
                <a:hlinkClick r:id="rId5"/>
              </a:rPr>
              <a:t>http://aka.ms/SWoverview</a:t>
            </a:r>
            <a:r>
              <a:rPr lang="en-US" sz="1200" i="1" dirty="0">
                <a:gradFill>
                  <a:gsLst>
                    <a:gs pos="1250">
                      <a:srgbClr val="0D0D0D"/>
                    </a:gs>
                    <a:gs pos="100000">
                      <a:srgbClr val="0D0D0D"/>
                    </a:gs>
                  </a:gsLst>
                  <a:lin ang="5400000" scaled="0"/>
                </a:gradFill>
                <a:latin typeface="Segoe UI" panose="020B0502040204020203" pitchFamily="34" charset="0"/>
                <a:cs typeface="Segoe UI" panose="020B0502040204020203" pitchFamily="34" charset="0"/>
              </a:rPr>
              <a:t> </a:t>
            </a:r>
          </a:p>
          <a:p>
            <a:pPr marL="285750" indent="-285750" defTabSz="932719">
              <a:spcBef>
                <a:spcPct val="20000"/>
              </a:spcBef>
              <a:buSzPct val="90000"/>
            </a:pPr>
            <a:r>
              <a:rPr lang="en-US" sz="1200" b="1" dirty="0">
                <a:gradFill>
                  <a:gsLst>
                    <a:gs pos="1250">
                      <a:srgbClr val="0D0D0D"/>
                    </a:gs>
                    <a:gs pos="100000">
                      <a:srgbClr val="0D0D0D"/>
                    </a:gs>
                  </a:gsLst>
                  <a:lin ang="5400000" scaled="0"/>
                </a:gradFill>
                <a:latin typeface="Segoe UI" panose="020B0502040204020203" pitchFamily="34" charset="0"/>
                <a:cs typeface="Segoe UI" panose="020B0502040204020203" pitchFamily="34" charset="0"/>
              </a:rPr>
              <a:t>Implementation - </a:t>
            </a:r>
            <a:r>
              <a:rPr lang="en-US" sz="1200" i="1" dirty="0">
                <a:gradFill>
                  <a:gsLst>
                    <a:gs pos="1250">
                      <a:srgbClr val="0D0D0D"/>
                    </a:gs>
                    <a:gs pos="100000">
                      <a:srgbClr val="0D0D0D"/>
                    </a:gs>
                  </a:gsLst>
                  <a:lin ang="5400000" scaled="0"/>
                </a:gradFill>
                <a:latin typeface="Segoe UI" panose="020B0502040204020203" pitchFamily="34" charset="0"/>
                <a:cs typeface="Segoe UI" panose="020B0502040204020203" pitchFamily="34" charset="0"/>
                <a:hlinkClick r:id="rId6"/>
              </a:rPr>
              <a:t>http://aka.ms/secureworkstation</a:t>
            </a:r>
            <a:r>
              <a:rPr lang="en-US" sz="1200" i="1" dirty="0">
                <a:gradFill>
                  <a:gsLst>
                    <a:gs pos="1250">
                      <a:srgbClr val="0D0D0D"/>
                    </a:gs>
                    <a:gs pos="100000">
                      <a:srgbClr val="0D0D0D"/>
                    </a:gs>
                  </a:gsLst>
                  <a:lin ang="5400000" scaled="0"/>
                </a:gradFill>
                <a:latin typeface="Segoe UI" panose="020B0502040204020203" pitchFamily="34" charset="0"/>
                <a:cs typeface="Segoe UI" panose="020B0502040204020203" pitchFamily="34" charset="0"/>
              </a:rPr>
              <a:t> </a:t>
            </a:r>
          </a:p>
        </p:txBody>
      </p:sp>
      <p:grpSp>
        <p:nvGrpSpPr>
          <p:cNvPr id="5" name="Group 4">
            <a:extLst>
              <a:ext uri="{FF2B5EF4-FFF2-40B4-BE49-F238E27FC236}">
                <a16:creationId xmlns:a16="http://schemas.microsoft.com/office/drawing/2014/main" id="{ADE25181-BD7F-40A1-AB47-7BF0BFC08A42}"/>
              </a:ext>
            </a:extLst>
          </p:cNvPr>
          <p:cNvGrpSpPr/>
          <p:nvPr/>
        </p:nvGrpSpPr>
        <p:grpSpPr>
          <a:xfrm>
            <a:off x="4372648" y="4838217"/>
            <a:ext cx="3354791" cy="1046158"/>
            <a:chOff x="4317597" y="4756366"/>
            <a:chExt cx="3699139" cy="1153540"/>
          </a:xfrm>
        </p:grpSpPr>
        <p:grpSp>
          <p:nvGrpSpPr>
            <p:cNvPr id="418" name="Group 417">
              <a:extLst>
                <a:ext uri="{FF2B5EF4-FFF2-40B4-BE49-F238E27FC236}">
                  <a16:creationId xmlns:a16="http://schemas.microsoft.com/office/drawing/2014/main" id="{70B4A176-4B04-44D1-889F-674B6E9619F5}"/>
                </a:ext>
              </a:extLst>
            </p:cNvPr>
            <p:cNvGrpSpPr/>
            <p:nvPr/>
          </p:nvGrpSpPr>
          <p:grpSpPr>
            <a:xfrm>
              <a:off x="5868219" y="4756366"/>
              <a:ext cx="2148517" cy="1153540"/>
              <a:chOff x="4502781" y="1520891"/>
              <a:chExt cx="2751445" cy="1477253"/>
            </a:xfrm>
          </p:grpSpPr>
          <p:grpSp>
            <p:nvGrpSpPr>
              <p:cNvPr id="114" name="Group 113">
                <a:extLst>
                  <a:ext uri="{FF2B5EF4-FFF2-40B4-BE49-F238E27FC236}">
                    <a16:creationId xmlns:a16="http://schemas.microsoft.com/office/drawing/2014/main" id="{061A5EFB-B9E5-4A42-8E32-4AE01AE508D2}"/>
                  </a:ext>
                </a:extLst>
              </p:cNvPr>
              <p:cNvGrpSpPr/>
              <p:nvPr/>
            </p:nvGrpSpPr>
            <p:grpSpPr>
              <a:xfrm>
                <a:off x="5981073" y="2111132"/>
                <a:ext cx="1273153" cy="721109"/>
                <a:chOff x="4368890" y="3984870"/>
                <a:chExt cx="902576" cy="511215"/>
              </a:xfrm>
            </p:grpSpPr>
            <p:grpSp>
              <p:nvGrpSpPr>
                <p:cNvPr id="115" name="Group 24">
                  <a:extLst>
                    <a:ext uri="{FF2B5EF4-FFF2-40B4-BE49-F238E27FC236}">
                      <a16:creationId xmlns:a16="http://schemas.microsoft.com/office/drawing/2014/main" id="{8425EC5E-52C8-4630-9EE2-090A8985A78D}"/>
                    </a:ext>
                  </a:extLst>
                </p:cNvPr>
                <p:cNvGrpSpPr>
                  <a:grpSpLocks noChangeAspect="1"/>
                </p:cNvGrpSpPr>
                <p:nvPr/>
              </p:nvGrpSpPr>
              <p:grpSpPr bwMode="auto">
                <a:xfrm>
                  <a:off x="4368890" y="3984870"/>
                  <a:ext cx="902576" cy="511215"/>
                  <a:chOff x="1577" y="2835"/>
                  <a:chExt cx="738" cy="418"/>
                </a:xfrm>
              </p:grpSpPr>
              <p:sp>
                <p:nvSpPr>
                  <p:cNvPr id="132" name="AutoShape 23">
                    <a:extLst>
                      <a:ext uri="{FF2B5EF4-FFF2-40B4-BE49-F238E27FC236}">
                        <a16:creationId xmlns:a16="http://schemas.microsoft.com/office/drawing/2014/main" id="{29454840-4EAC-4F87-8CEE-38BCBDA0AB20}"/>
                      </a:ext>
                    </a:extLst>
                  </p:cNvPr>
                  <p:cNvSpPr>
                    <a:spLocks noChangeAspect="1" noChangeArrowheads="1" noTextEdit="1"/>
                  </p:cNvSpPr>
                  <p:nvPr/>
                </p:nvSpPr>
                <p:spPr bwMode="auto">
                  <a:xfrm>
                    <a:off x="1577" y="2835"/>
                    <a:ext cx="738" cy="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33" name="Rectangle 25">
                    <a:extLst>
                      <a:ext uri="{FF2B5EF4-FFF2-40B4-BE49-F238E27FC236}">
                        <a16:creationId xmlns:a16="http://schemas.microsoft.com/office/drawing/2014/main" id="{AB8C9351-7840-464B-91C0-A36009257055}"/>
                      </a:ext>
                    </a:extLst>
                  </p:cNvPr>
                  <p:cNvSpPr>
                    <a:spLocks noChangeArrowheads="1"/>
                  </p:cNvSpPr>
                  <p:nvPr/>
                </p:nvSpPr>
                <p:spPr bwMode="auto">
                  <a:xfrm>
                    <a:off x="1669" y="2831"/>
                    <a:ext cx="563" cy="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34" name="Oval 26">
                    <a:extLst>
                      <a:ext uri="{FF2B5EF4-FFF2-40B4-BE49-F238E27FC236}">
                        <a16:creationId xmlns:a16="http://schemas.microsoft.com/office/drawing/2014/main" id="{DF36769B-234E-4F51-8B9A-CB24FC149F07}"/>
                      </a:ext>
                    </a:extLst>
                  </p:cNvPr>
                  <p:cNvSpPr>
                    <a:spLocks noChangeArrowheads="1"/>
                  </p:cNvSpPr>
                  <p:nvPr/>
                </p:nvSpPr>
                <p:spPr bwMode="auto">
                  <a:xfrm>
                    <a:off x="1944" y="2839"/>
                    <a:ext cx="13" cy="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35" name="Rectangle 27">
                    <a:extLst>
                      <a:ext uri="{FF2B5EF4-FFF2-40B4-BE49-F238E27FC236}">
                        <a16:creationId xmlns:a16="http://schemas.microsoft.com/office/drawing/2014/main" id="{F5C22975-F6CF-4A23-BA01-F68C241E848E}"/>
                      </a:ext>
                    </a:extLst>
                  </p:cNvPr>
                  <p:cNvSpPr>
                    <a:spLocks noChangeArrowheads="1"/>
                  </p:cNvSpPr>
                  <p:nvPr/>
                </p:nvSpPr>
                <p:spPr bwMode="auto">
                  <a:xfrm>
                    <a:off x="1690" y="2860"/>
                    <a:ext cx="525" cy="342"/>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36" name="Freeform 28">
                    <a:extLst>
                      <a:ext uri="{FF2B5EF4-FFF2-40B4-BE49-F238E27FC236}">
                        <a16:creationId xmlns:a16="http://schemas.microsoft.com/office/drawing/2014/main" id="{75CFD810-87DE-4D4A-A4FD-CA70E0637694}"/>
                      </a:ext>
                    </a:extLst>
                  </p:cNvPr>
                  <p:cNvSpPr>
                    <a:spLocks/>
                  </p:cNvSpPr>
                  <p:nvPr/>
                </p:nvSpPr>
                <p:spPr bwMode="auto">
                  <a:xfrm>
                    <a:off x="1581" y="3223"/>
                    <a:ext cx="730" cy="30"/>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grpSp>
              <p:nvGrpSpPr>
                <p:cNvPr id="116" name="Group 15">
                  <a:extLst>
                    <a:ext uri="{FF2B5EF4-FFF2-40B4-BE49-F238E27FC236}">
                      <a16:creationId xmlns:a16="http://schemas.microsoft.com/office/drawing/2014/main" id="{0A557E2F-840B-49F3-A8B9-79AC0050A658}"/>
                    </a:ext>
                  </a:extLst>
                </p:cNvPr>
                <p:cNvGrpSpPr>
                  <a:grpSpLocks noChangeAspect="1"/>
                </p:cNvGrpSpPr>
                <p:nvPr/>
              </p:nvGrpSpPr>
              <p:grpSpPr bwMode="auto">
                <a:xfrm>
                  <a:off x="4668838" y="4087813"/>
                  <a:ext cx="387350" cy="301625"/>
                  <a:chOff x="2941" y="2575"/>
                  <a:chExt cx="244" cy="190"/>
                </a:xfrm>
              </p:grpSpPr>
              <p:sp>
                <p:nvSpPr>
                  <p:cNvPr id="117" name="AutoShape 14">
                    <a:extLst>
                      <a:ext uri="{FF2B5EF4-FFF2-40B4-BE49-F238E27FC236}">
                        <a16:creationId xmlns:a16="http://schemas.microsoft.com/office/drawing/2014/main" id="{43E9B4C9-E89C-4B45-82B7-8695EE1E97B1}"/>
                      </a:ext>
                    </a:extLst>
                  </p:cNvPr>
                  <p:cNvSpPr>
                    <a:spLocks noChangeAspect="1" noChangeArrowheads="1" noTextEdit="1"/>
                  </p:cNvSpPr>
                  <p:nvPr/>
                </p:nvSpPr>
                <p:spPr bwMode="auto">
                  <a:xfrm>
                    <a:off x="2941" y="2575"/>
                    <a:ext cx="244"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18" name="Rectangle 16">
                    <a:extLst>
                      <a:ext uri="{FF2B5EF4-FFF2-40B4-BE49-F238E27FC236}">
                        <a16:creationId xmlns:a16="http://schemas.microsoft.com/office/drawing/2014/main" id="{9DA4534D-9CA2-4000-86D7-E71991735918}"/>
                      </a:ext>
                    </a:extLst>
                  </p:cNvPr>
                  <p:cNvSpPr>
                    <a:spLocks noChangeArrowheads="1"/>
                  </p:cNvSpPr>
                  <p:nvPr/>
                </p:nvSpPr>
                <p:spPr bwMode="auto">
                  <a:xfrm>
                    <a:off x="3000" y="2604"/>
                    <a:ext cx="148" cy="1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19" name="Freeform 17">
                    <a:extLst>
                      <a:ext uri="{FF2B5EF4-FFF2-40B4-BE49-F238E27FC236}">
                        <a16:creationId xmlns:a16="http://schemas.microsoft.com/office/drawing/2014/main" id="{99434FD8-D8ED-494A-995D-EA26B8C1AE51}"/>
                      </a:ext>
                    </a:extLst>
                  </p:cNvPr>
                  <p:cNvSpPr>
                    <a:spLocks noEditPoints="1"/>
                  </p:cNvSpPr>
                  <p:nvPr/>
                </p:nvSpPr>
                <p:spPr bwMode="auto">
                  <a:xfrm>
                    <a:off x="2940" y="2575"/>
                    <a:ext cx="213" cy="169"/>
                  </a:xfrm>
                  <a:custGeom>
                    <a:avLst/>
                    <a:gdLst>
                      <a:gd name="T0" fmla="*/ 392 w 392"/>
                      <a:gd name="T1" fmla="*/ 14 h 313"/>
                      <a:gd name="T2" fmla="*/ 392 w 392"/>
                      <a:gd name="T3" fmla="*/ 298 h 313"/>
                      <a:gd name="T4" fmla="*/ 378 w 392"/>
                      <a:gd name="T5" fmla="*/ 313 h 313"/>
                      <a:gd name="T6" fmla="*/ 15 w 392"/>
                      <a:gd name="T7" fmla="*/ 313 h 313"/>
                      <a:gd name="T8" fmla="*/ 0 w 392"/>
                      <a:gd name="T9" fmla="*/ 298 h 313"/>
                      <a:gd name="T10" fmla="*/ 0 w 392"/>
                      <a:gd name="T11" fmla="*/ 14 h 313"/>
                      <a:gd name="T12" fmla="*/ 15 w 392"/>
                      <a:gd name="T13" fmla="*/ 0 h 313"/>
                      <a:gd name="T14" fmla="*/ 378 w 392"/>
                      <a:gd name="T15" fmla="*/ 0 h 313"/>
                      <a:gd name="T16" fmla="*/ 392 w 392"/>
                      <a:gd name="T17" fmla="*/ 14 h 313"/>
                      <a:gd name="T18" fmla="*/ 383 w 392"/>
                      <a:gd name="T19" fmla="*/ 53 h 313"/>
                      <a:gd name="T20" fmla="*/ 10 w 392"/>
                      <a:gd name="T21" fmla="*/ 53 h 313"/>
                      <a:gd name="T22" fmla="*/ 10 w 392"/>
                      <a:gd name="T23" fmla="*/ 299 h 313"/>
                      <a:gd name="T24" fmla="*/ 383 w 392"/>
                      <a:gd name="T25" fmla="*/ 299 h 313"/>
                      <a:gd name="T26" fmla="*/ 383 w 392"/>
                      <a:gd name="T27" fmla="*/ 53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2" h="313">
                        <a:moveTo>
                          <a:pt x="392" y="14"/>
                        </a:moveTo>
                        <a:cubicBezTo>
                          <a:pt x="392" y="298"/>
                          <a:pt x="392" y="298"/>
                          <a:pt x="392" y="298"/>
                        </a:cubicBezTo>
                        <a:cubicBezTo>
                          <a:pt x="392" y="310"/>
                          <a:pt x="390" y="313"/>
                          <a:pt x="378" y="313"/>
                        </a:cubicBezTo>
                        <a:cubicBezTo>
                          <a:pt x="15" y="313"/>
                          <a:pt x="15" y="313"/>
                          <a:pt x="15" y="313"/>
                        </a:cubicBezTo>
                        <a:cubicBezTo>
                          <a:pt x="3" y="313"/>
                          <a:pt x="0" y="310"/>
                          <a:pt x="0" y="298"/>
                        </a:cubicBezTo>
                        <a:cubicBezTo>
                          <a:pt x="0" y="14"/>
                          <a:pt x="0" y="14"/>
                          <a:pt x="0" y="14"/>
                        </a:cubicBezTo>
                        <a:cubicBezTo>
                          <a:pt x="0" y="2"/>
                          <a:pt x="3" y="0"/>
                          <a:pt x="15" y="0"/>
                        </a:cubicBezTo>
                        <a:cubicBezTo>
                          <a:pt x="378" y="0"/>
                          <a:pt x="378" y="0"/>
                          <a:pt x="378" y="0"/>
                        </a:cubicBezTo>
                        <a:cubicBezTo>
                          <a:pt x="390" y="0"/>
                          <a:pt x="392" y="2"/>
                          <a:pt x="392" y="14"/>
                        </a:cubicBezTo>
                        <a:moveTo>
                          <a:pt x="383" y="53"/>
                        </a:moveTo>
                        <a:cubicBezTo>
                          <a:pt x="10" y="53"/>
                          <a:pt x="10" y="53"/>
                          <a:pt x="10" y="53"/>
                        </a:cubicBezTo>
                        <a:cubicBezTo>
                          <a:pt x="10" y="299"/>
                          <a:pt x="10" y="299"/>
                          <a:pt x="10" y="299"/>
                        </a:cubicBezTo>
                        <a:cubicBezTo>
                          <a:pt x="383" y="299"/>
                          <a:pt x="383" y="299"/>
                          <a:pt x="383" y="299"/>
                        </a:cubicBezTo>
                        <a:lnTo>
                          <a:pt x="383" y="53"/>
                        </a:lnTo>
                        <a:close/>
                      </a:path>
                    </a:pathLst>
                  </a:custGeom>
                  <a:solidFill>
                    <a:srgbClr val="B4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20" name="Rectangle 18">
                    <a:extLst>
                      <a:ext uri="{FF2B5EF4-FFF2-40B4-BE49-F238E27FC236}">
                        <a16:creationId xmlns:a16="http://schemas.microsoft.com/office/drawing/2014/main" id="{3B8D45D2-C30D-4979-B1C5-F82342E3D45B}"/>
                      </a:ext>
                    </a:extLst>
                  </p:cNvPr>
                  <p:cNvSpPr>
                    <a:spLocks noChangeArrowheads="1"/>
                  </p:cNvSpPr>
                  <p:nvPr/>
                </p:nvSpPr>
                <p:spPr bwMode="auto">
                  <a:xfrm>
                    <a:off x="2946" y="2583"/>
                    <a:ext cx="203" cy="10"/>
                  </a:xfrm>
                  <a:prstGeom prst="rect">
                    <a:avLst/>
                  </a:prstGeom>
                  <a:solidFill>
                    <a:srgbClr val="DBDC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21" name="Rectangle 19">
                    <a:extLst>
                      <a:ext uri="{FF2B5EF4-FFF2-40B4-BE49-F238E27FC236}">
                        <a16:creationId xmlns:a16="http://schemas.microsoft.com/office/drawing/2014/main" id="{203080CF-D643-45FC-BEF3-D587C9C4ACBD}"/>
                      </a:ext>
                    </a:extLst>
                  </p:cNvPr>
                  <p:cNvSpPr>
                    <a:spLocks noChangeArrowheads="1"/>
                  </p:cNvSpPr>
                  <p:nvPr/>
                </p:nvSpPr>
                <p:spPr bwMode="auto">
                  <a:xfrm>
                    <a:off x="2946" y="2604"/>
                    <a:ext cx="54" cy="132"/>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22" name="Freeform 20">
                    <a:extLst>
                      <a:ext uri="{FF2B5EF4-FFF2-40B4-BE49-F238E27FC236}">
                        <a16:creationId xmlns:a16="http://schemas.microsoft.com/office/drawing/2014/main" id="{A59FAE14-E28D-4951-96EF-007724D3D600}"/>
                      </a:ext>
                    </a:extLst>
                  </p:cNvPr>
                  <p:cNvSpPr>
                    <a:spLocks/>
                  </p:cNvSpPr>
                  <p:nvPr/>
                </p:nvSpPr>
                <p:spPr bwMode="auto">
                  <a:xfrm>
                    <a:off x="2954" y="2619"/>
                    <a:ext cx="35" cy="4"/>
                  </a:xfrm>
                  <a:custGeom>
                    <a:avLst/>
                    <a:gdLst>
                      <a:gd name="T0" fmla="*/ 60 w 64"/>
                      <a:gd name="T1" fmla="*/ 7 h 7"/>
                      <a:gd name="T2" fmla="*/ 3 w 64"/>
                      <a:gd name="T3" fmla="*/ 7 h 7"/>
                      <a:gd name="T4" fmla="*/ 0 w 64"/>
                      <a:gd name="T5" fmla="*/ 3 h 7"/>
                      <a:gd name="T6" fmla="*/ 3 w 64"/>
                      <a:gd name="T7" fmla="*/ 0 h 7"/>
                      <a:gd name="T8" fmla="*/ 60 w 64"/>
                      <a:gd name="T9" fmla="*/ 0 h 7"/>
                      <a:gd name="T10" fmla="*/ 64 w 64"/>
                      <a:gd name="T11" fmla="*/ 3 h 7"/>
                      <a:gd name="T12" fmla="*/ 60 w 6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4" h="7">
                        <a:moveTo>
                          <a:pt x="60" y="7"/>
                        </a:moveTo>
                        <a:cubicBezTo>
                          <a:pt x="3" y="7"/>
                          <a:pt x="3" y="7"/>
                          <a:pt x="3" y="7"/>
                        </a:cubicBezTo>
                        <a:cubicBezTo>
                          <a:pt x="2" y="7"/>
                          <a:pt x="0" y="5"/>
                          <a:pt x="0" y="3"/>
                        </a:cubicBezTo>
                        <a:cubicBezTo>
                          <a:pt x="0" y="1"/>
                          <a:pt x="2" y="0"/>
                          <a:pt x="3" y="0"/>
                        </a:cubicBezTo>
                        <a:cubicBezTo>
                          <a:pt x="60" y="0"/>
                          <a:pt x="60" y="0"/>
                          <a:pt x="60" y="0"/>
                        </a:cubicBezTo>
                        <a:cubicBezTo>
                          <a:pt x="62" y="0"/>
                          <a:pt x="64" y="1"/>
                          <a:pt x="64" y="3"/>
                        </a:cubicBezTo>
                        <a:cubicBezTo>
                          <a:pt x="64" y="5"/>
                          <a:pt x="62" y="7"/>
                          <a:pt x="60" y="7"/>
                        </a:cubicBezTo>
                      </a:path>
                    </a:pathLst>
                  </a:custGeom>
                  <a:solidFill>
                    <a:srgbClr val="B4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23" name="Freeform 21">
                    <a:extLst>
                      <a:ext uri="{FF2B5EF4-FFF2-40B4-BE49-F238E27FC236}">
                        <a16:creationId xmlns:a16="http://schemas.microsoft.com/office/drawing/2014/main" id="{EF7B6BB4-EFEC-4352-99EE-D3467DB2EE3F}"/>
                      </a:ext>
                    </a:extLst>
                  </p:cNvPr>
                  <p:cNvSpPr>
                    <a:spLocks/>
                  </p:cNvSpPr>
                  <p:nvPr/>
                </p:nvSpPr>
                <p:spPr bwMode="auto">
                  <a:xfrm>
                    <a:off x="2954" y="2632"/>
                    <a:ext cx="39" cy="4"/>
                  </a:xfrm>
                  <a:custGeom>
                    <a:avLst/>
                    <a:gdLst>
                      <a:gd name="T0" fmla="*/ 69 w 72"/>
                      <a:gd name="T1" fmla="*/ 7 h 7"/>
                      <a:gd name="T2" fmla="*/ 3 w 72"/>
                      <a:gd name="T3" fmla="*/ 7 h 7"/>
                      <a:gd name="T4" fmla="*/ 0 w 72"/>
                      <a:gd name="T5" fmla="*/ 4 h 7"/>
                      <a:gd name="T6" fmla="*/ 3 w 72"/>
                      <a:gd name="T7" fmla="*/ 0 h 7"/>
                      <a:gd name="T8" fmla="*/ 69 w 72"/>
                      <a:gd name="T9" fmla="*/ 0 h 7"/>
                      <a:gd name="T10" fmla="*/ 72 w 72"/>
                      <a:gd name="T11" fmla="*/ 4 h 7"/>
                      <a:gd name="T12" fmla="*/ 69 w 72"/>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72" h="7">
                        <a:moveTo>
                          <a:pt x="69" y="7"/>
                        </a:moveTo>
                        <a:cubicBezTo>
                          <a:pt x="3" y="7"/>
                          <a:pt x="3" y="7"/>
                          <a:pt x="3" y="7"/>
                        </a:cubicBezTo>
                        <a:cubicBezTo>
                          <a:pt x="2" y="7"/>
                          <a:pt x="0" y="6"/>
                          <a:pt x="0" y="4"/>
                        </a:cubicBezTo>
                        <a:cubicBezTo>
                          <a:pt x="0" y="2"/>
                          <a:pt x="2" y="0"/>
                          <a:pt x="3" y="0"/>
                        </a:cubicBezTo>
                        <a:cubicBezTo>
                          <a:pt x="69" y="0"/>
                          <a:pt x="69" y="0"/>
                          <a:pt x="69" y="0"/>
                        </a:cubicBezTo>
                        <a:cubicBezTo>
                          <a:pt x="71" y="0"/>
                          <a:pt x="72" y="2"/>
                          <a:pt x="72" y="4"/>
                        </a:cubicBezTo>
                        <a:cubicBezTo>
                          <a:pt x="72" y="6"/>
                          <a:pt x="71" y="7"/>
                          <a:pt x="69" y="7"/>
                        </a:cubicBezTo>
                      </a:path>
                    </a:pathLst>
                  </a:custGeom>
                  <a:solidFill>
                    <a:srgbClr val="B4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24" name="Freeform 22">
                    <a:extLst>
                      <a:ext uri="{FF2B5EF4-FFF2-40B4-BE49-F238E27FC236}">
                        <a16:creationId xmlns:a16="http://schemas.microsoft.com/office/drawing/2014/main" id="{8CCC2133-863A-4E1E-B9C5-EB4D99551444}"/>
                      </a:ext>
                    </a:extLst>
                  </p:cNvPr>
                  <p:cNvSpPr>
                    <a:spLocks/>
                  </p:cNvSpPr>
                  <p:nvPr/>
                </p:nvSpPr>
                <p:spPr bwMode="auto">
                  <a:xfrm>
                    <a:off x="2954" y="2644"/>
                    <a:ext cx="30" cy="4"/>
                  </a:xfrm>
                  <a:custGeom>
                    <a:avLst/>
                    <a:gdLst>
                      <a:gd name="T0" fmla="*/ 53 w 56"/>
                      <a:gd name="T1" fmla="*/ 7 h 7"/>
                      <a:gd name="T2" fmla="*/ 3 w 56"/>
                      <a:gd name="T3" fmla="*/ 7 h 7"/>
                      <a:gd name="T4" fmla="*/ 0 w 56"/>
                      <a:gd name="T5" fmla="*/ 4 h 7"/>
                      <a:gd name="T6" fmla="*/ 3 w 56"/>
                      <a:gd name="T7" fmla="*/ 0 h 7"/>
                      <a:gd name="T8" fmla="*/ 53 w 56"/>
                      <a:gd name="T9" fmla="*/ 0 h 7"/>
                      <a:gd name="T10" fmla="*/ 56 w 56"/>
                      <a:gd name="T11" fmla="*/ 4 h 7"/>
                      <a:gd name="T12" fmla="*/ 53 w 5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3" y="7"/>
                        </a:moveTo>
                        <a:cubicBezTo>
                          <a:pt x="3" y="7"/>
                          <a:pt x="3" y="7"/>
                          <a:pt x="3" y="7"/>
                        </a:cubicBezTo>
                        <a:cubicBezTo>
                          <a:pt x="2" y="7"/>
                          <a:pt x="0" y="6"/>
                          <a:pt x="0" y="4"/>
                        </a:cubicBezTo>
                        <a:cubicBezTo>
                          <a:pt x="0" y="2"/>
                          <a:pt x="2" y="0"/>
                          <a:pt x="3" y="0"/>
                        </a:cubicBezTo>
                        <a:cubicBezTo>
                          <a:pt x="53" y="0"/>
                          <a:pt x="53" y="0"/>
                          <a:pt x="53" y="0"/>
                        </a:cubicBezTo>
                        <a:cubicBezTo>
                          <a:pt x="55" y="0"/>
                          <a:pt x="56" y="2"/>
                          <a:pt x="56" y="4"/>
                        </a:cubicBezTo>
                        <a:cubicBezTo>
                          <a:pt x="56" y="6"/>
                          <a:pt x="55" y="7"/>
                          <a:pt x="53" y="7"/>
                        </a:cubicBezTo>
                      </a:path>
                    </a:pathLst>
                  </a:custGeom>
                  <a:solidFill>
                    <a:srgbClr val="B4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25" name="Freeform 23">
                    <a:extLst>
                      <a:ext uri="{FF2B5EF4-FFF2-40B4-BE49-F238E27FC236}">
                        <a16:creationId xmlns:a16="http://schemas.microsoft.com/office/drawing/2014/main" id="{4444FA0C-8E3A-4833-B83B-58B2DB2177FD}"/>
                      </a:ext>
                    </a:extLst>
                  </p:cNvPr>
                  <p:cNvSpPr>
                    <a:spLocks/>
                  </p:cNvSpPr>
                  <p:nvPr/>
                </p:nvSpPr>
                <p:spPr bwMode="auto">
                  <a:xfrm>
                    <a:off x="2954" y="2658"/>
                    <a:ext cx="35" cy="4"/>
                  </a:xfrm>
                  <a:custGeom>
                    <a:avLst/>
                    <a:gdLst>
                      <a:gd name="T0" fmla="*/ 60 w 64"/>
                      <a:gd name="T1" fmla="*/ 7 h 7"/>
                      <a:gd name="T2" fmla="*/ 3 w 64"/>
                      <a:gd name="T3" fmla="*/ 7 h 7"/>
                      <a:gd name="T4" fmla="*/ 0 w 64"/>
                      <a:gd name="T5" fmla="*/ 4 h 7"/>
                      <a:gd name="T6" fmla="*/ 3 w 64"/>
                      <a:gd name="T7" fmla="*/ 0 h 7"/>
                      <a:gd name="T8" fmla="*/ 60 w 64"/>
                      <a:gd name="T9" fmla="*/ 0 h 7"/>
                      <a:gd name="T10" fmla="*/ 64 w 64"/>
                      <a:gd name="T11" fmla="*/ 4 h 7"/>
                      <a:gd name="T12" fmla="*/ 60 w 6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4" h="7">
                        <a:moveTo>
                          <a:pt x="60" y="7"/>
                        </a:moveTo>
                        <a:cubicBezTo>
                          <a:pt x="3" y="7"/>
                          <a:pt x="3" y="7"/>
                          <a:pt x="3" y="7"/>
                        </a:cubicBezTo>
                        <a:cubicBezTo>
                          <a:pt x="2" y="7"/>
                          <a:pt x="0" y="5"/>
                          <a:pt x="0" y="4"/>
                        </a:cubicBezTo>
                        <a:cubicBezTo>
                          <a:pt x="0" y="2"/>
                          <a:pt x="2" y="0"/>
                          <a:pt x="3" y="0"/>
                        </a:cubicBezTo>
                        <a:cubicBezTo>
                          <a:pt x="60" y="0"/>
                          <a:pt x="60" y="0"/>
                          <a:pt x="60" y="0"/>
                        </a:cubicBezTo>
                        <a:cubicBezTo>
                          <a:pt x="62" y="0"/>
                          <a:pt x="64" y="2"/>
                          <a:pt x="64" y="4"/>
                        </a:cubicBezTo>
                        <a:cubicBezTo>
                          <a:pt x="64" y="5"/>
                          <a:pt x="62" y="7"/>
                          <a:pt x="60" y="7"/>
                        </a:cubicBezTo>
                      </a:path>
                    </a:pathLst>
                  </a:custGeom>
                  <a:solidFill>
                    <a:srgbClr val="B4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26" name="Freeform 24">
                    <a:extLst>
                      <a:ext uri="{FF2B5EF4-FFF2-40B4-BE49-F238E27FC236}">
                        <a16:creationId xmlns:a16="http://schemas.microsoft.com/office/drawing/2014/main" id="{C351902A-3C99-459D-AFC8-4BEEFA979C25}"/>
                      </a:ext>
                    </a:extLst>
                  </p:cNvPr>
                  <p:cNvSpPr>
                    <a:spLocks/>
                  </p:cNvSpPr>
                  <p:nvPr/>
                </p:nvSpPr>
                <p:spPr bwMode="auto">
                  <a:xfrm>
                    <a:off x="2954" y="2670"/>
                    <a:ext cx="39" cy="4"/>
                  </a:xfrm>
                  <a:custGeom>
                    <a:avLst/>
                    <a:gdLst>
                      <a:gd name="T0" fmla="*/ 69 w 72"/>
                      <a:gd name="T1" fmla="*/ 7 h 7"/>
                      <a:gd name="T2" fmla="*/ 3 w 72"/>
                      <a:gd name="T3" fmla="*/ 7 h 7"/>
                      <a:gd name="T4" fmla="*/ 0 w 72"/>
                      <a:gd name="T5" fmla="*/ 4 h 7"/>
                      <a:gd name="T6" fmla="*/ 3 w 72"/>
                      <a:gd name="T7" fmla="*/ 0 h 7"/>
                      <a:gd name="T8" fmla="*/ 69 w 72"/>
                      <a:gd name="T9" fmla="*/ 0 h 7"/>
                      <a:gd name="T10" fmla="*/ 72 w 72"/>
                      <a:gd name="T11" fmla="*/ 4 h 7"/>
                      <a:gd name="T12" fmla="*/ 69 w 72"/>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72" h="7">
                        <a:moveTo>
                          <a:pt x="69" y="7"/>
                        </a:moveTo>
                        <a:cubicBezTo>
                          <a:pt x="3" y="7"/>
                          <a:pt x="3" y="7"/>
                          <a:pt x="3" y="7"/>
                        </a:cubicBezTo>
                        <a:cubicBezTo>
                          <a:pt x="2" y="7"/>
                          <a:pt x="0" y="6"/>
                          <a:pt x="0" y="4"/>
                        </a:cubicBezTo>
                        <a:cubicBezTo>
                          <a:pt x="0" y="2"/>
                          <a:pt x="2" y="0"/>
                          <a:pt x="3" y="0"/>
                        </a:cubicBezTo>
                        <a:cubicBezTo>
                          <a:pt x="69" y="0"/>
                          <a:pt x="69" y="0"/>
                          <a:pt x="69" y="0"/>
                        </a:cubicBezTo>
                        <a:cubicBezTo>
                          <a:pt x="71" y="0"/>
                          <a:pt x="72" y="2"/>
                          <a:pt x="72" y="4"/>
                        </a:cubicBezTo>
                        <a:cubicBezTo>
                          <a:pt x="72" y="6"/>
                          <a:pt x="71" y="7"/>
                          <a:pt x="69" y="7"/>
                        </a:cubicBezTo>
                      </a:path>
                    </a:pathLst>
                  </a:custGeom>
                  <a:solidFill>
                    <a:srgbClr val="B4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27" name="Freeform 25">
                    <a:extLst>
                      <a:ext uri="{FF2B5EF4-FFF2-40B4-BE49-F238E27FC236}">
                        <a16:creationId xmlns:a16="http://schemas.microsoft.com/office/drawing/2014/main" id="{BF390D88-804D-40CA-BC82-5FEA00D3C298}"/>
                      </a:ext>
                    </a:extLst>
                  </p:cNvPr>
                  <p:cNvSpPr>
                    <a:spLocks/>
                  </p:cNvSpPr>
                  <p:nvPr/>
                </p:nvSpPr>
                <p:spPr bwMode="auto">
                  <a:xfrm>
                    <a:off x="2954" y="2683"/>
                    <a:ext cx="30" cy="4"/>
                  </a:xfrm>
                  <a:custGeom>
                    <a:avLst/>
                    <a:gdLst>
                      <a:gd name="T0" fmla="*/ 53 w 56"/>
                      <a:gd name="T1" fmla="*/ 7 h 7"/>
                      <a:gd name="T2" fmla="*/ 3 w 56"/>
                      <a:gd name="T3" fmla="*/ 7 h 7"/>
                      <a:gd name="T4" fmla="*/ 0 w 56"/>
                      <a:gd name="T5" fmla="*/ 3 h 7"/>
                      <a:gd name="T6" fmla="*/ 3 w 56"/>
                      <a:gd name="T7" fmla="*/ 0 h 7"/>
                      <a:gd name="T8" fmla="*/ 53 w 56"/>
                      <a:gd name="T9" fmla="*/ 0 h 7"/>
                      <a:gd name="T10" fmla="*/ 56 w 56"/>
                      <a:gd name="T11" fmla="*/ 3 h 7"/>
                      <a:gd name="T12" fmla="*/ 53 w 5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3" y="7"/>
                        </a:moveTo>
                        <a:cubicBezTo>
                          <a:pt x="3" y="7"/>
                          <a:pt x="3" y="7"/>
                          <a:pt x="3" y="7"/>
                        </a:cubicBezTo>
                        <a:cubicBezTo>
                          <a:pt x="2" y="7"/>
                          <a:pt x="0" y="5"/>
                          <a:pt x="0" y="3"/>
                        </a:cubicBezTo>
                        <a:cubicBezTo>
                          <a:pt x="0" y="1"/>
                          <a:pt x="2" y="0"/>
                          <a:pt x="3" y="0"/>
                        </a:cubicBezTo>
                        <a:cubicBezTo>
                          <a:pt x="53" y="0"/>
                          <a:pt x="53" y="0"/>
                          <a:pt x="53" y="0"/>
                        </a:cubicBezTo>
                        <a:cubicBezTo>
                          <a:pt x="55" y="0"/>
                          <a:pt x="56" y="1"/>
                          <a:pt x="56" y="3"/>
                        </a:cubicBezTo>
                        <a:cubicBezTo>
                          <a:pt x="56" y="5"/>
                          <a:pt x="55" y="7"/>
                          <a:pt x="53" y="7"/>
                        </a:cubicBezTo>
                      </a:path>
                    </a:pathLst>
                  </a:custGeom>
                  <a:solidFill>
                    <a:srgbClr val="B4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28" name="Freeform 26">
                    <a:extLst>
                      <a:ext uri="{FF2B5EF4-FFF2-40B4-BE49-F238E27FC236}">
                        <a16:creationId xmlns:a16="http://schemas.microsoft.com/office/drawing/2014/main" id="{3BECA5D1-7066-40C0-8DF7-81E8B2572DB3}"/>
                      </a:ext>
                    </a:extLst>
                  </p:cNvPr>
                  <p:cNvSpPr>
                    <a:spLocks/>
                  </p:cNvSpPr>
                  <p:nvPr/>
                </p:nvSpPr>
                <p:spPr bwMode="auto">
                  <a:xfrm>
                    <a:off x="3033" y="2656"/>
                    <a:ext cx="151" cy="109"/>
                  </a:xfrm>
                  <a:custGeom>
                    <a:avLst/>
                    <a:gdLst>
                      <a:gd name="T0" fmla="*/ 280 w 280"/>
                      <a:gd name="T1" fmla="*/ 190 h 200"/>
                      <a:gd name="T2" fmla="*/ 270 w 280"/>
                      <a:gd name="T3" fmla="*/ 200 h 200"/>
                      <a:gd name="T4" fmla="*/ 10 w 280"/>
                      <a:gd name="T5" fmla="*/ 200 h 200"/>
                      <a:gd name="T6" fmla="*/ 0 w 280"/>
                      <a:gd name="T7" fmla="*/ 190 h 200"/>
                      <a:gd name="T8" fmla="*/ 0 w 280"/>
                      <a:gd name="T9" fmla="*/ 10 h 200"/>
                      <a:gd name="T10" fmla="*/ 10 w 280"/>
                      <a:gd name="T11" fmla="*/ 0 h 200"/>
                      <a:gd name="T12" fmla="*/ 270 w 280"/>
                      <a:gd name="T13" fmla="*/ 0 h 200"/>
                      <a:gd name="T14" fmla="*/ 280 w 280"/>
                      <a:gd name="T15" fmla="*/ 10 h 200"/>
                      <a:gd name="T16" fmla="*/ 280 w 280"/>
                      <a:gd name="T17" fmla="*/ 19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0" h="200">
                        <a:moveTo>
                          <a:pt x="280" y="190"/>
                        </a:moveTo>
                        <a:cubicBezTo>
                          <a:pt x="280" y="196"/>
                          <a:pt x="276" y="200"/>
                          <a:pt x="270" y="200"/>
                        </a:cubicBezTo>
                        <a:cubicBezTo>
                          <a:pt x="10" y="200"/>
                          <a:pt x="10" y="200"/>
                          <a:pt x="10" y="200"/>
                        </a:cubicBezTo>
                        <a:cubicBezTo>
                          <a:pt x="4" y="200"/>
                          <a:pt x="0" y="196"/>
                          <a:pt x="0" y="190"/>
                        </a:cubicBezTo>
                        <a:cubicBezTo>
                          <a:pt x="0" y="10"/>
                          <a:pt x="0" y="10"/>
                          <a:pt x="0" y="10"/>
                        </a:cubicBezTo>
                        <a:cubicBezTo>
                          <a:pt x="0" y="4"/>
                          <a:pt x="4" y="0"/>
                          <a:pt x="10" y="0"/>
                        </a:cubicBezTo>
                        <a:cubicBezTo>
                          <a:pt x="270" y="0"/>
                          <a:pt x="270" y="0"/>
                          <a:pt x="270" y="0"/>
                        </a:cubicBezTo>
                        <a:cubicBezTo>
                          <a:pt x="276" y="0"/>
                          <a:pt x="280" y="4"/>
                          <a:pt x="280" y="10"/>
                        </a:cubicBezTo>
                        <a:lnTo>
                          <a:pt x="280" y="19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29" name="Freeform 27">
                    <a:extLst>
                      <a:ext uri="{FF2B5EF4-FFF2-40B4-BE49-F238E27FC236}">
                        <a16:creationId xmlns:a16="http://schemas.microsoft.com/office/drawing/2014/main" id="{D7723BF7-410A-402E-89FB-236C5CEC3A0A}"/>
                      </a:ext>
                    </a:extLst>
                  </p:cNvPr>
                  <p:cNvSpPr>
                    <a:spLocks/>
                  </p:cNvSpPr>
                  <p:nvPr/>
                </p:nvSpPr>
                <p:spPr bwMode="auto">
                  <a:xfrm>
                    <a:off x="3033" y="2703"/>
                    <a:ext cx="76" cy="19"/>
                  </a:xfrm>
                  <a:custGeom>
                    <a:avLst/>
                    <a:gdLst>
                      <a:gd name="T0" fmla="*/ 0 w 76"/>
                      <a:gd name="T1" fmla="*/ 0 h 19"/>
                      <a:gd name="T2" fmla="*/ 21 w 76"/>
                      <a:gd name="T3" fmla="*/ 0 h 19"/>
                      <a:gd name="T4" fmla="*/ 22 w 76"/>
                      <a:gd name="T5" fmla="*/ 0 h 19"/>
                      <a:gd name="T6" fmla="*/ 22 w 76"/>
                      <a:gd name="T7" fmla="*/ 1 h 19"/>
                      <a:gd name="T8" fmla="*/ 22 w 76"/>
                      <a:gd name="T9" fmla="*/ 19 h 19"/>
                      <a:gd name="T10" fmla="*/ 51 w 76"/>
                      <a:gd name="T11" fmla="*/ 19 h 19"/>
                      <a:gd name="T12" fmla="*/ 51 w 76"/>
                      <a:gd name="T13" fmla="*/ 1 h 19"/>
                      <a:gd name="T14" fmla="*/ 51 w 76"/>
                      <a:gd name="T15" fmla="*/ 0 h 19"/>
                      <a:gd name="T16" fmla="*/ 76 w 76"/>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9">
                        <a:moveTo>
                          <a:pt x="0" y="0"/>
                        </a:moveTo>
                        <a:lnTo>
                          <a:pt x="21" y="0"/>
                        </a:lnTo>
                        <a:lnTo>
                          <a:pt x="22" y="0"/>
                        </a:lnTo>
                        <a:lnTo>
                          <a:pt x="22" y="1"/>
                        </a:lnTo>
                        <a:lnTo>
                          <a:pt x="22" y="19"/>
                        </a:lnTo>
                        <a:lnTo>
                          <a:pt x="51" y="19"/>
                        </a:lnTo>
                        <a:lnTo>
                          <a:pt x="51" y="1"/>
                        </a:lnTo>
                        <a:lnTo>
                          <a:pt x="51" y="0"/>
                        </a:lnTo>
                        <a:lnTo>
                          <a:pt x="76" y="0"/>
                        </a:lnTo>
                      </a:path>
                    </a:pathLst>
                  </a:custGeom>
                  <a:noFill/>
                  <a:ln w="1111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30" name="Freeform 28">
                    <a:extLst>
                      <a:ext uri="{FF2B5EF4-FFF2-40B4-BE49-F238E27FC236}">
                        <a16:creationId xmlns:a16="http://schemas.microsoft.com/office/drawing/2014/main" id="{CF50C213-5466-4B4E-9D14-D53299172C9E}"/>
                      </a:ext>
                    </a:extLst>
                  </p:cNvPr>
                  <p:cNvSpPr>
                    <a:spLocks/>
                  </p:cNvSpPr>
                  <p:nvPr/>
                </p:nvSpPr>
                <p:spPr bwMode="auto">
                  <a:xfrm>
                    <a:off x="3109" y="2703"/>
                    <a:ext cx="75" cy="19"/>
                  </a:xfrm>
                  <a:custGeom>
                    <a:avLst/>
                    <a:gdLst>
                      <a:gd name="T0" fmla="*/ 75 w 75"/>
                      <a:gd name="T1" fmla="*/ 0 h 19"/>
                      <a:gd name="T2" fmla="*/ 54 w 75"/>
                      <a:gd name="T3" fmla="*/ 0 h 19"/>
                      <a:gd name="T4" fmla="*/ 53 w 75"/>
                      <a:gd name="T5" fmla="*/ 0 h 19"/>
                      <a:gd name="T6" fmla="*/ 53 w 75"/>
                      <a:gd name="T7" fmla="*/ 1 h 19"/>
                      <a:gd name="T8" fmla="*/ 53 w 75"/>
                      <a:gd name="T9" fmla="*/ 19 h 19"/>
                      <a:gd name="T10" fmla="*/ 24 w 75"/>
                      <a:gd name="T11" fmla="*/ 19 h 19"/>
                      <a:gd name="T12" fmla="*/ 24 w 75"/>
                      <a:gd name="T13" fmla="*/ 1 h 19"/>
                      <a:gd name="T14" fmla="*/ 24 w 75"/>
                      <a:gd name="T15" fmla="*/ 0 h 19"/>
                      <a:gd name="T16" fmla="*/ 0 w 75"/>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9">
                        <a:moveTo>
                          <a:pt x="75" y="0"/>
                        </a:moveTo>
                        <a:lnTo>
                          <a:pt x="54" y="0"/>
                        </a:lnTo>
                        <a:lnTo>
                          <a:pt x="53" y="0"/>
                        </a:lnTo>
                        <a:lnTo>
                          <a:pt x="53" y="1"/>
                        </a:lnTo>
                        <a:lnTo>
                          <a:pt x="53" y="19"/>
                        </a:lnTo>
                        <a:lnTo>
                          <a:pt x="24" y="19"/>
                        </a:lnTo>
                        <a:lnTo>
                          <a:pt x="24" y="1"/>
                        </a:lnTo>
                        <a:lnTo>
                          <a:pt x="24" y="0"/>
                        </a:lnTo>
                        <a:lnTo>
                          <a:pt x="0" y="0"/>
                        </a:lnTo>
                      </a:path>
                    </a:pathLst>
                  </a:custGeom>
                  <a:noFill/>
                  <a:ln w="1111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31" name="Freeform 29">
                    <a:extLst>
                      <a:ext uri="{FF2B5EF4-FFF2-40B4-BE49-F238E27FC236}">
                        <a16:creationId xmlns:a16="http://schemas.microsoft.com/office/drawing/2014/main" id="{6454E238-D9AC-4F90-8191-8D82FD3B3020}"/>
                      </a:ext>
                    </a:extLst>
                  </p:cNvPr>
                  <p:cNvSpPr>
                    <a:spLocks/>
                  </p:cNvSpPr>
                  <p:nvPr/>
                </p:nvSpPr>
                <p:spPr bwMode="auto">
                  <a:xfrm>
                    <a:off x="3087" y="2637"/>
                    <a:ext cx="45" cy="30"/>
                  </a:xfrm>
                  <a:custGeom>
                    <a:avLst/>
                    <a:gdLst>
                      <a:gd name="T0" fmla="*/ 84 w 84"/>
                      <a:gd name="T1" fmla="*/ 45 h 56"/>
                      <a:gd name="T2" fmla="*/ 74 w 84"/>
                      <a:gd name="T3" fmla="*/ 56 h 56"/>
                      <a:gd name="T4" fmla="*/ 11 w 84"/>
                      <a:gd name="T5" fmla="*/ 56 h 56"/>
                      <a:gd name="T6" fmla="*/ 0 w 84"/>
                      <a:gd name="T7" fmla="*/ 45 h 56"/>
                      <a:gd name="T8" fmla="*/ 0 w 84"/>
                      <a:gd name="T9" fmla="*/ 10 h 56"/>
                      <a:gd name="T10" fmla="*/ 11 w 84"/>
                      <a:gd name="T11" fmla="*/ 0 h 56"/>
                      <a:gd name="T12" fmla="*/ 74 w 84"/>
                      <a:gd name="T13" fmla="*/ 0 h 56"/>
                      <a:gd name="T14" fmla="*/ 84 w 84"/>
                      <a:gd name="T15" fmla="*/ 10 h 56"/>
                      <a:gd name="T16" fmla="*/ 84 w 84"/>
                      <a:gd name="T17"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56">
                        <a:moveTo>
                          <a:pt x="84" y="45"/>
                        </a:moveTo>
                        <a:cubicBezTo>
                          <a:pt x="84" y="50"/>
                          <a:pt x="81" y="56"/>
                          <a:pt x="74" y="56"/>
                        </a:cubicBezTo>
                        <a:cubicBezTo>
                          <a:pt x="11" y="56"/>
                          <a:pt x="11" y="56"/>
                          <a:pt x="11" y="56"/>
                        </a:cubicBezTo>
                        <a:cubicBezTo>
                          <a:pt x="4" y="56"/>
                          <a:pt x="0" y="50"/>
                          <a:pt x="0" y="45"/>
                        </a:cubicBezTo>
                        <a:cubicBezTo>
                          <a:pt x="0" y="10"/>
                          <a:pt x="0" y="10"/>
                          <a:pt x="0" y="10"/>
                        </a:cubicBezTo>
                        <a:cubicBezTo>
                          <a:pt x="0" y="4"/>
                          <a:pt x="4" y="0"/>
                          <a:pt x="11" y="0"/>
                        </a:cubicBezTo>
                        <a:cubicBezTo>
                          <a:pt x="74" y="0"/>
                          <a:pt x="74" y="0"/>
                          <a:pt x="74" y="0"/>
                        </a:cubicBezTo>
                        <a:cubicBezTo>
                          <a:pt x="81" y="0"/>
                          <a:pt x="84" y="4"/>
                          <a:pt x="84" y="10"/>
                        </a:cubicBezTo>
                        <a:lnTo>
                          <a:pt x="84" y="45"/>
                        </a:lnTo>
                        <a:close/>
                      </a:path>
                    </a:pathLst>
                  </a:custGeom>
                  <a:noFill/>
                  <a:ln w="14288" cap="flat">
                    <a:solidFill>
                      <a:srgbClr val="E8112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grpSp>
          <p:sp>
            <p:nvSpPr>
              <p:cNvPr id="333" name="AutoShape 23">
                <a:extLst>
                  <a:ext uri="{FF2B5EF4-FFF2-40B4-BE49-F238E27FC236}">
                    <a16:creationId xmlns:a16="http://schemas.microsoft.com/office/drawing/2014/main" id="{34E949B2-719D-438F-999B-11230026D01F}"/>
                  </a:ext>
                </a:extLst>
              </p:cNvPr>
              <p:cNvSpPr>
                <a:spLocks noChangeAspect="1" noChangeArrowheads="1" noTextEdit="1"/>
              </p:cNvSpPr>
              <p:nvPr/>
            </p:nvSpPr>
            <p:spPr bwMode="auto">
              <a:xfrm>
                <a:off x="4502781" y="2100141"/>
                <a:ext cx="1273153" cy="721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334" name="Rectangle 25">
                <a:extLst>
                  <a:ext uri="{FF2B5EF4-FFF2-40B4-BE49-F238E27FC236}">
                    <a16:creationId xmlns:a16="http://schemas.microsoft.com/office/drawing/2014/main" id="{58431C0B-3033-4F37-BD0A-F96773B2D9FC}"/>
                  </a:ext>
                </a:extLst>
              </p:cNvPr>
              <p:cNvSpPr>
                <a:spLocks noChangeArrowheads="1"/>
              </p:cNvSpPr>
              <p:nvPr/>
            </p:nvSpPr>
            <p:spPr bwMode="auto">
              <a:xfrm>
                <a:off x="4613086" y="2111132"/>
                <a:ext cx="971254" cy="66935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335" name="Rectangle 27">
                <a:extLst>
                  <a:ext uri="{FF2B5EF4-FFF2-40B4-BE49-F238E27FC236}">
                    <a16:creationId xmlns:a16="http://schemas.microsoft.com/office/drawing/2014/main" id="{1F199F80-176C-45F2-A513-8EB2F1D323EC}"/>
                  </a:ext>
                </a:extLst>
              </p:cNvPr>
              <p:cNvSpPr>
                <a:spLocks noChangeArrowheads="1"/>
              </p:cNvSpPr>
              <p:nvPr/>
            </p:nvSpPr>
            <p:spPr bwMode="auto">
              <a:xfrm>
                <a:off x="4638263" y="2170106"/>
                <a:ext cx="905697" cy="589998"/>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336" name="Freeform 28">
                <a:extLst>
                  <a:ext uri="{FF2B5EF4-FFF2-40B4-BE49-F238E27FC236}">
                    <a16:creationId xmlns:a16="http://schemas.microsoft.com/office/drawing/2014/main" id="{5A13FC3B-EFA8-4946-9AF1-122DAABB1783}"/>
                  </a:ext>
                </a:extLst>
              </p:cNvPr>
              <p:cNvSpPr>
                <a:spLocks/>
              </p:cNvSpPr>
              <p:nvPr/>
            </p:nvSpPr>
            <p:spPr bwMode="auto">
              <a:xfrm>
                <a:off x="4507577" y="2769496"/>
                <a:ext cx="1259342" cy="51754"/>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nvGrpSpPr>
              <p:cNvPr id="337" name="Group 4">
                <a:extLst>
                  <a:ext uri="{FF2B5EF4-FFF2-40B4-BE49-F238E27FC236}">
                    <a16:creationId xmlns:a16="http://schemas.microsoft.com/office/drawing/2014/main" id="{E37EC873-5F5B-4C8E-A9B8-B2306FB2A09F}"/>
                  </a:ext>
                </a:extLst>
              </p:cNvPr>
              <p:cNvGrpSpPr>
                <a:grpSpLocks noChangeAspect="1"/>
              </p:cNvGrpSpPr>
              <p:nvPr/>
            </p:nvGrpSpPr>
            <p:grpSpPr bwMode="auto">
              <a:xfrm>
                <a:off x="4767140" y="2250838"/>
                <a:ext cx="592529" cy="431734"/>
                <a:chOff x="4423" y="993"/>
                <a:chExt cx="737" cy="537"/>
              </a:xfrm>
            </p:grpSpPr>
            <p:sp>
              <p:nvSpPr>
                <p:cNvPr id="338" name="AutoShape 3">
                  <a:extLst>
                    <a:ext uri="{FF2B5EF4-FFF2-40B4-BE49-F238E27FC236}">
                      <a16:creationId xmlns:a16="http://schemas.microsoft.com/office/drawing/2014/main" id="{C7A61247-AF8D-443C-A30E-0B6AD4253249}"/>
                    </a:ext>
                  </a:extLst>
                </p:cNvPr>
                <p:cNvSpPr>
                  <a:spLocks noChangeAspect="1" noChangeArrowheads="1" noTextEdit="1"/>
                </p:cNvSpPr>
                <p:nvPr/>
              </p:nvSpPr>
              <p:spPr bwMode="auto">
                <a:xfrm>
                  <a:off x="4423" y="993"/>
                  <a:ext cx="737" cy="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339" name="Freeform 5">
                  <a:extLst>
                    <a:ext uri="{FF2B5EF4-FFF2-40B4-BE49-F238E27FC236}">
                      <a16:creationId xmlns:a16="http://schemas.microsoft.com/office/drawing/2014/main" id="{DB2D0FB1-D757-4B76-B8A8-4A251DAAD312}"/>
                    </a:ext>
                  </a:extLst>
                </p:cNvPr>
                <p:cNvSpPr>
                  <a:spLocks/>
                </p:cNvSpPr>
                <p:nvPr/>
              </p:nvSpPr>
              <p:spPr bwMode="auto">
                <a:xfrm>
                  <a:off x="4423" y="994"/>
                  <a:ext cx="737" cy="536"/>
                </a:xfrm>
                <a:custGeom>
                  <a:avLst/>
                  <a:gdLst>
                    <a:gd name="T0" fmla="*/ 762 w 792"/>
                    <a:gd name="T1" fmla="*/ 0 h 578"/>
                    <a:gd name="T2" fmla="*/ 30 w 792"/>
                    <a:gd name="T3" fmla="*/ 0 h 578"/>
                    <a:gd name="T4" fmla="*/ 0 w 792"/>
                    <a:gd name="T5" fmla="*/ 30 h 578"/>
                    <a:gd name="T6" fmla="*/ 0 w 792"/>
                    <a:gd name="T7" fmla="*/ 548 h 578"/>
                    <a:gd name="T8" fmla="*/ 30 w 792"/>
                    <a:gd name="T9" fmla="*/ 578 h 578"/>
                    <a:gd name="T10" fmla="*/ 762 w 792"/>
                    <a:gd name="T11" fmla="*/ 578 h 578"/>
                    <a:gd name="T12" fmla="*/ 792 w 792"/>
                    <a:gd name="T13" fmla="*/ 548 h 578"/>
                    <a:gd name="T14" fmla="*/ 792 w 792"/>
                    <a:gd name="T15" fmla="*/ 30 h 578"/>
                    <a:gd name="T16" fmla="*/ 762 w 792"/>
                    <a:gd name="T17" fmla="*/ 0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2" h="578">
                      <a:moveTo>
                        <a:pt x="762" y="0"/>
                      </a:moveTo>
                      <a:cubicBezTo>
                        <a:pt x="30" y="0"/>
                        <a:pt x="30" y="0"/>
                        <a:pt x="30" y="0"/>
                      </a:cubicBezTo>
                      <a:cubicBezTo>
                        <a:pt x="5" y="0"/>
                        <a:pt x="0" y="5"/>
                        <a:pt x="0" y="30"/>
                      </a:cubicBezTo>
                      <a:cubicBezTo>
                        <a:pt x="0" y="548"/>
                        <a:pt x="0" y="548"/>
                        <a:pt x="0" y="548"/>
                      </a:cubicBezTo>
                      <a:cubicBezTo>
                        <a:pt x="0" y="573"/>
                        <a:pt x="5" y="578"/>
                        <a:pt x="30" y="578"/>
                      </a:cubicBezTo>
                      <a:cubicBezTo>
                        <a:pt x="762" y="578"/>
                        <a:pt x="762" y="578"/>
                        <a:pt x="762" y="578"/>
                      </a:cubicBezTo>
                      <a:cubicBezTo>
                        <a:pt x="787" y="578"/>
                        <a:pt x="792" y="573"/>
                        <a:pt x="792" y="548"/>
                      </a:cubicBezTo>
                      <a:cubicBezTo>
                        <a:pt x="792" y="30"/>
                        <a:pt x="792" y="30"/>
                        <a:pt x="792" y="30"/>
                      </a:cubicBezTo>
                      <a:cubicBezTo>
                        <a:pt x="792" y="5"/>
                        <a:pt x="787" y="0"/>
                        <a:pt x="762"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340" name="Oval 6">
                  <a:extLst>
                    <a:ext uri="{FF2B5EF4-FFF2-40B4-BE49-F238E27FC236}">
                      <a16:creationId xmlns:a16="http://schemas.microsoft.com/office/drawing/2014/main" id="{B85C0B4C-E9C2-4A46-8D33-544B0E8A253C}"/>
                    </a:ext>
                  </a:extLst>
                </p:cNvPr>
                <p:cNvSpPr>
                  <a:spLocks noChangeArrowheads="1"/>
                </p:cNvSpPr>
                <p:nvPr/>
              </p:nvSpPr>
              <p:spPr bwMode="auto">
                <a:xfrm>
                  <a:off x="4443" y="1008"/>
                  <a:ext cx="74" cy="73"/>
                </a:xfrm>
                <a:prstGeom prst="ellipse">
                  <a:avLst/>
                </a:pr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341" name="Freeform 7">
                  <a:extLst>
                    <a:ext uri="{FF2B5EF4-FFF2-40B4-BE49-F238E27FC236}">
                      <a16:creationId xmlns:a16="http://schemas.microsoft.com/office/drawing/2014/main" id="{3E3AA125-21F5-4BC9-A0CB-ED1DD3F0904D}"/>
                    </a:ext>
                  </a:extLst>
                </p:cNvPr>
                <p:cNvSpPr>
                  <a:spLocks/>
                </p:cNvSpPr>
                <p:nvPr/>
              </p:nvSpPr>
              <p:spPr bwMode="auto">
                <a:xfrm>
                  <a:off x="4458" y="1029"/>
                  <a:ext cx="44" cy="32"/>
                </a:xfrm>
                <a:custGeom>
                  <a:avLst/>
                  <a:gdLst>
                    <a:gd name="T0" fmla="*/ 15 w 44"/>
                    <a:gd name="T1" fmla="*/ 11 h 32"/>
                    <a:gd name="T2" fmla="*/ 27 w 44"/>
                    <a:gd name="T3" fmla="*/ 0 h 32"/>
                    <a:gd name="T4" fmla="*/ 17 w 44"/>
                    <a:gd name="T5" fmla="*/ 0 h 32"/>
                    <a:gd name="T6" fmla="*/ 0 w 44"/>
                    <a:gd name="T7" fmla="*/ 16 h 32"/>
                    <a:gd name="T8" fmla="*/ 17 w 44"/>
                    <a:gd name="T9" fmla="*/ 32 h 32"/>
                    <a:gd name="T10" fmla="*/ 27 w 44"/>
                    <a:gd name="T11" fmla="*/ 32 h 32"/>
                    <a:gd name="T12" fmla="*/ 15 w 44"/>
                    <a:gd name="T13" fmla="*/ 20 h 32"/>
                    <a:gd name="T14" fmla="*/ 44 w 44"/>
                    <a:gd name="T15" fmla="*/ 20 h 32"/>
                    <a:gd name="T16" fmla="*/ 44 w 44"/>
                    <a:gd name="T17" fmla="*/ 11 h 32"/>
                    <a:gd name="T18" fmla="*/ 15 w 44"/>
                    <a:gd name="T19" fmla="*/ 1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2">
                      <a:moveTo>
                        <a:pt x="15" y="11"/>
                      </a:moveTo>
                      <a:lnTo>
                        <a:pt x="27" y="0"/>
                      </a:lnTo>
                      <a:lnTo>
                        <a:pt x="17" y="0"/>
                      </a:lnTo>
                      <a:lnTo>
                        <a:pt x="0" y="16"/>
                      </a:lnTo>
                      <a:lnTo>
                        <a:pt x="17" y="32"/>
                      </a:lnTo>
                      <a:lnTo>
                        <a:pt x="27" y="32"/>
                      </a:lnTo>
                      <a:lnTo>
                        <a:pt x="15" y="20"/>
                      </a:lnTo>
                      <a:lnTo>
                        <a:pt x="44" y="20"/>
                      </a:lnTo>
                      <a:lnTo>
                        <a:pt x="44" y="11"/>
                      </a:lnTo>
                      <a:lnTo>
                        <a:pt x="15"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342" name="Rectangle 8">
                  <a:extLst>
                    <a:ext uri="{FF2B5EF4-FFF2-40B4-BE49-F238E27FC236}">
                      <a16:creationId xmlns:a16="http://schemas.microsoft.com/office/drawing/2014/main" id="{B415771A-DC1B-4361-937A-909B99D9A857}"/>
                    </a:ext>
                  </a:extLst>
                </p:cNvPr>
                <p:cNvSpPr>
                  <a:spLocks noChangeArrowheads="1"/>
                </p:cNvSpPr>
                <p:nvPr/>
              </p:nvSpPr>
              <p:spPr bwMode="auto">
                <a:xfrm>
                  <a:off x="4441" y="1095"/>
                  <a:ext cx="701" cy="410"/>
                </a:xfrm>
                <a:prstGeom prst="rect">
                  <a:avLst/>
                </a:prstGeom>
                <a:solidFill>
                  <a:srgbClr val="289F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343" name="Rectangle 9">
                  <a:extLst>
                    <a:ext uri="{FF2B5EF4-FFF2-40B4-BE49-F238E27FC236}">
                      <a16:creationId xmlns:a16="http://schemas.microsoft.com/office/drawing/2014/main" id="{80B021A1-3496-4E93-AC31-06CC677BE18A}"/>
                    </a:ext>
                  </a:extLst>
                </p:cNvPr>
                <p:cNvSpPr>
                  <a:spLocks noChangeArrowheads="1"/>
                </p:cNvSpPr>
                <p:nvPr/>
              </p:nvSpPr>
              <p:spPr bwMode="auto">
                <a:xfrm>
                  <a:off x="4528" y="1021"/>
                  <a:ext cx="614" cy="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344" name="Freeform 10">
                  <a:extLst>
                    <a:ext uri="{FF2B5EF4-FFF2-40B4-BE49-F238E27FC236}">
                      <a16:creationId xmlns:a16="http://schemas.microsoft.com/office/drawing/2014/main" id="{5A0453BD-49E2-42EB-97EA-7E9BAB2E81F1}"/>
                    </a:ext>
                  </a:extLst>
                </p:cNvPr>
                <p:cNvSpPr>
                  <a:spLocks noEditPoints="1"/>
                </p:cNvSpPr>
                <p:nvPr/>
              </p:nvSpPr>
              <p:spPr bwMode="auto">
                <a:xfrm>
                  <a:off x="4692" y="1238"/>
                  <a:ext cx="28" cy="135"/>
                </a:xfrm>
                <a:custGeom>
                  <a:avLst/>
                  <a:gdLst>
                    <a:gd name="T0" fmla="*/ 15 w 30"/>
                    <a:gd name="T1" fmla="*/ 30 h 146"/>
                    <a:gd name="T2" fmla="*/ 4 w 30"/>
                    <a:gd name="T3" fmla="*/ 26 h 146"/>
                    <a:gd name="T4" fmla="*/ 0 w 30"/>
                    <a:gd name="T5" fmla="*/ 15 h 146"/>
                    <a:gd name="T6" fmla="*/ 4 w 30"/>
                    <a:gd name="T7" fmla="*/ 4 h 146"/>
                    <a:gd name="T8" fmla="*/ 15 w 30"/>
                    <a:gd name="T9" fmla="*/ 0 h 146"/>
                    <a:gd name="T10" fmla="*/ 26 w 30"/>
                    <a:gd name="T11" fmla="*/ 4 h 146"/>
                    <a:gd name="T12" fmla="*/ 30 w 30"/>
                    <a:gd name="T13" fmla="*/ 15 h 146"/>
                    <a:gd name="T14" fmla="*/ 26 w 30"/>
                    <a:gd name="T15" fmla="*/ 26 h 146"/>
                    <a:gd name="T16" fmla="*/ 15 w 30"/>
                    <a:gd name="T17" fmla="*/ 30 h 146"/>
                    <a:gd name="T18" fmla="*/ 15 w 30"/>
                    <a:gd name="T19" fmla="*/ 146 h 146"/>
                    <a:gd name="T20" fmla="*/ 4 w 30"/>
                    <a:gd name="T21" fmla="*/ 142 h 146"/>
                    <a:gd name="T22" fmla="*/ 0 w 30"/>
                    <a:gd name="T23" fmla="*/ 131 h 146"/>
                    <a:gd name="T24" fmla="*/ 4 w 30"/>
                    <a:gd name="T25" fmla="*/ 120 h 146"/>
                    <a:gd name="T26" fmla="*/ 15 w 30"/>
                    <a:gd name="T27" fmla="*/ 115 h 146"/>
                    <a:gd name="T28" fmla="*/ 26 w 30"/>
                    <a:gd name="T29" fmla="*/ 120 h 146"/>
                    <a:gd name="T30" fmla="*/ 30 w 30"/>
                    <a:gd name="T31" fmla="*/ 131 h 146"/>
                    <a:gd name="T32" fmla="*/ 26 w 30"/>
                    <a:gd name="T33" fmla="*/ 142 h 146"/>
                    <a:gd name="T34" fmla="*/ 15 w 30"/>
                    <a:gd name="T35"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146">
                      <a:moveTo>
                        <a:pt x="15" y="30"/>
                      </a:moveTo>
                      <a:cubicBezTo>
                        <a:pt x="11" y="30"/>
                        <a:pt x="7" y="29"/>
                        <a:pt x="4" y="26"/>
                      </a:cubicBezTo>
                      <a:cubicBezTo>
                        <a:pt x="1" y="23"/>
                        <a:pt x="0" y="19"/>
                        <a:pt x="0" y="15"/>
                      </a:cubicBezTo>
                      <a:cubicBezTo>
                        <a:pt x="0" y="11"/>
                        <a:pt x="1" y="7"/>
                        <a:pt x="4" y="4"/>
                      </a:cubicBezTo>
                      <a:cubicBezTo>
                        <a:pt x="7" y="1"/>
                        <a:pt x="11" y="0"/>
                        <a:pt x="15" y="0"/>
                      </a:cubicBezTo>
                      <a:cubicBezTo>
                        <a:pt x="19" y="0"/>
                        <a:pt x="23" y="1"/>
                        <a:pt x="26" y="4"/>
                      </a:cubicBezTo>
                      <a:cubicBezTo>
                        <a:pt x="29" y="7"/>
                        <a:pt x="30" y="11"/>
                        <a:pt x="30" y="15"/>
                      </a:cubicBezTo>
                      <a:cubicBezTo>
                        <a:pt x="30" y="19"/>
                        <a:pt x="29" y="23"/>
                        <a:pt x="26" y="26"/>
                      </a:cubicBezTo>
                      <a:cubicBezTo>
                        <a:pt x="23" y="29"/>
                        <a:pt x="19" y="30"/>
                        <a:pt x="15" y="30"/>
                      </a:cubicBezTo>
                      <a:close/>
                      <a:moveTo>
                        <a:pt x="15" y="146"/>
                      </a:moveTo>
                      <a:cubicBezTo>
                        <a:pt x="11" y="146"/>
                        <a:pt x="7" y="145"/>
                        <a:pt x="4" y="142"/>
                      </a:cubicBezTo>
                      <a:cubicBezTo>
                        <a:pt x="1" y="139"/>
                        <a:pt x="0" y="135"/>
                        <a:pt x="0" y="131"/>
                      </a:cubicBezTo>
                      <a:cubicBezTo>
                        <a:pt x="0" y="127"/>
                        <a:pt x="1" y="123"/>
                        <a:pt x="4" y="120"/>
                      </a:cubicBezTo>
                      <a:cubicBezTo>
                        <a:pt x="7" y="117"/>
                        <a:pt x="11" y="115"/>
                        <a:pt x="15" y="115"/>
                      </a:cubicBezTo>
                      <a:cubicBezTo>
                        <a:pt x="19" y="115"/>
                        <a:pt x="23" y="117"/>
                        <a:pt x="26" y="120"/>
                      </a:cubicBezTo>
                      <a:cubicBezTo>
                        <a:pt x="29" y="123"/>
                        <a:pt x="30" y="127"/>
                        <a:pt x="30" y="131"/>
                      </a:cubicBezTo>
                      <a:cubicBezTo>
                        <a:pt x="30" y="135"/>
                        <a:pt x="29" y="139"/>
                        <a:pt x="26" y="142"/>
                      </a:cubicBezTo>
                      <a:cubicBezTo>
                        <a:pt x="23" y="145"/>
                        <a:pt x="19" y="146"/>
                        <a:pt x="15" y="1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345" name="Rectangle 11">
                  <a:extLst>
                    <a:ext uri="{FF2B5EF4-FFF2-40B4-BE49-F238E27FC236}">
                      <a16:creationId xmlns:a16="http://schemas.microsoft.com/office/drawing/2014/main" id="{E9D9FEEA-06E8-4AC8-953C-54C9742228F7}"/>
                    </a:ext>
                  </a:extLst>
                </p:cNvPr>
                <p:cNvSpPr>
                  <a:spLocks noChangeArrowheads="1"/>
                </p:cNvSpPr>
                <p:nvPr/>
              </p:nvSpPr>
              <p:spPr bwMode="auto">
                <a:xfrm>
                  <a:off x="4759" y="1290"/>
                  <a:ext cx="70" cy="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346" name="Freeform 12">
                  <a:extLst>
                    <a:ext uri="{FF2B5EF4-FFF2-40B4-BE49-F238E27FC236}">
                      <a16:creationId xmlns:a16="http://schemas.microsoft.com/office/drawing/2014/main" id="{E5BDD121-0C31-4A7C-BABC-7FC17762277C}"/>
                    </a:ext>
                  </a:extLst>
                </p:cNvPr>
                <p:cNvSpPr>
                  <a:spLocks/>
                </p:cNvSpPr>
                <p:nvPr/>
              </p:nvSpPr>
              <p:spPr bwMode="auto">
                <a:xfrm>
                  <a:off x="4854" y="1189"/>
                  <a:ext cx="58" cy="223"/>
                </a:xfrm>
                <a:custGeom>
                  <a:avLst/>
                  <a:gdLst>
                    <a:gd name="T0" fmla="*/ 21 w 63"/>
                    <a:gd name="T1" fmla="*/ 241 h 241"/>
                    <a:gd name="T2" fmla="*/ 1 w 63"/>
                    <a:gd name="T3" fmla="*/ 241 h 241"/>
                    <a:gd name="T4" fmla="*/ 43 w 63"/>
                    <a:gd name="T5" fmla="*/ 121 h 241"/>
                    <a:gd name="T6" fmla="*/ 0 w 63"/>
                    <a:gd name="T7" fmla="*/ 0 h 241"/>
                    <a:gd name="T8" fmla="*/ 21 w 63"/>
                    <a:gd name="T9" fmla="*/ 0 h 241"/>
                    <a:gd name="T10" fmla="*/ 63 w 63"/>
                    <a:gd name="T11" fmla="*/ 121 h 241"/>
                    <a:gd name="T12" fmla="*/ 21 w 63"/>
                    <a:gd name="T13" fmla="*/ 241 h 241"/>
                  </a:gdLst>
                  <a:ahLst/>
                  <a:cxnLst>
                    <a:cxn ang="0">
                      <a:pos x="T0" y="T1"/>
                    </a:cxn>
                    <a:cxn ang="0">
                      <a:pos x="T2" y="T3"/>
                    </a:cxn>
                    <a:cxn ang="0">
                      <a:pos x="T4" y="T5"/>
                    </a:cxn>
                    <a:cxn ang="0">
                      <a:pos x="T6" y="T7"/>
                    </a:cxn>
                    <a:cxn ang="0">
                      <a:pos x="T8" y="T9"/>
                    </a:cxn>
                    <a:cxn ang="0">
                      <a:pos x="T10" y="T11"/>
                    </a:cxn>
                    <a:cxn ang="0">
                      <a:pos x="T12" y="T13"/>
                    </a:cxn>
                  </a:cxnLst>
                  <a:rect l="0" t="0" r="r" b="b"/>
                  <a:pathLst>
                    <a:path w="63" h="241">
                      <a:moveTo>
                        <a:pt x="21" y="241"/>
                      </a:moveTo>
                      <a:cubicBezTo>
                        <a:pt x="1" y="241"/>
                        <a:pt x="1" y="241"/>
                        <a:pt x="1" y="241"/>
                      </a:cubicBezTo>
                      <a:cubicBezTo>
                        <a:pt x="29" y="207"/>
                        <a:pt x="43" y="167"/>
                        <a:pt x="43" y="121"/>
                      </a:cubicBezTo>
                      <a:cubicBezTo>
                        <a:pt x="43" y="75"/>
                        <a:pt x="29" y="34"/>
                        <a:pt x="0" y="0"/>
                      </a:cubicBezTo>
                      <a:cubicBezTo>
                        <a:pt x="21" y="0"/>
                        <a:pt x="21" y="0"/>
                        <a:pt x="21" y="0"/>
                      </a:cubicBezTo>
                      <a:cubicBezTo>
                        <a:pt x="49" y="33"/>
                        <a:pt x="63" y="74"/>
                        <a:pt x="63" y="121"/>
                      </a:cubicBezTo>
                      <a:cubicBezTo>
                        <a:pt x="63" y="169"/>
                        <a:pt x="49" y="208"/>
                        <a:pt x="2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grpSp>
            <p:nvGrpSpPr>
              <p:cNvPr id="392" name="Group 4">
                <a:extLst>
                  <a:ext uri="{FF2B5EF4-FFF2-40B4-BE49-F238E27FC236}">
                    <a16:creationId xmlns:a16="http://schemas.microsoft.com/office/drawing/2014/main" id="{921FD9C4-EE63-4065-B194-DB82905DBE51}"/>
                  </a:ext>
                </a:extLst>
              </p:cNvPr>
              <p:cNvGrpSpPr>
                <a:grpSpLocks noChangeAspect="1"/>
              </p:cNvGrpSpPr>
              <p:nvPr/>
            </p:nvGrpSpPr>
            <p:grpSpPr bwMode="auto">
              <a:xfrm>
                <a:off x="5221017" y="1792010"/>
                <a:ext cx="397221" cy="245457"/>
                <a:chOff x="912" y="2039"/>
                <a:chExt cx="814" cy="503"/>
              </a:xfrm>
            </p:grpSpPr>
            <p:sp>
              <p:nvSpPr>
                <p:cNvPr id="393" name="AutoShape 3">
                  <a:extLst>
                    <a:ext uri="{FF2B5EF4-FFF2-40B4-BE49-F238E27FC236}">
                      <a16:creationId xmlns:a16="http://schemas.microsoft.com/office/drawing/2014/main" id="{26E616CE-90DB-488F-9763-168548C07CA5}"/>
                    </a:ext>
                  </a:extLst>
                </p:cNvPr>
                <p:cNvSpPr>
                  <a:spLocks noChangeAspect="1" noChangeArrowheads="1" noTextEdit="1"/>
                </p:cNvSpPr>
                <p:nvPr/>
              </p:nvSpPr>
              <p:spPr bwMode="auto">
                <a:xfrm>
                  <a:off x="912" y="2039"/>
                  <a:ext cx="814"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394" name="Freeform 5">
                  <a:extLst>
                    <a:ext uri="{FF2B5EF4-FFF2-40B4-BE49-F238E27FC236}">
                      <a16:creationId xmlns:a16="http://schemas.microsoft.com/office/drawing/2014/main" id="{78E7066B-4D2F-43D6-9BEE-8699657E006B}"/>
                    </a:ext>
                  </a:extLst>
                </p:cNvPr>
                <p:cNvSpPr>
                  <a:spLocks/>
                </p:cNvSpPr>
                <p:nvPr/>
              </p:nvSpPr>
              <p:spPr bwMode="auto">
                <a:xfrm>
                  <a:off x="908" y="2043"/>
                  <a:ext cx="814" cy="503"/>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395" name="Rectangle 6">
                  <a:extLst>
                    <a:ext uri="{FF2B5EF4-FFF2-40B4-BE49-F238E27FC236}">
                      <a16:creationId xmlns:a16="http://schemas.microsoft.com/office/drawing/2014/main" id="{C8B07A44-2CD5-48C0-BCD4-FDA264BE74AB}"/>
                    </a:ext>
                  </a:extLst>
                </p:cNvPr>
                <p:cNvSpPr>
                  <a:spLocks noChangeArrowheads="1"/>
                </p:cNvSpPr>
                <p:nvPr/>
              </p:nvSpPr>
              <p:spPr bwMode="auto">
                <a:xfrm>
                  <a:off x="997" y="2109"/>
                  <a:ext cx="203" cy="2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396" name="Freeform 7">
                  <a:extLst>
                    <a:ext uri="{FF2B5EF4-FFF2-40B4-BE49-F238E27FC236}">
                      <a16:creationId xmlns:a16="http://schemas.microsoft.com/office/drawing/2014/main" id="{BE93F5A4-1017-4783-98E4-133D53246703}"/>
                    </a:ext>
                  </a:extLst>
                </p:cNvPr>
                <p:cNvSpPr>
                  <a:spLocks/>
                </p:cNvSpPr>
                <p:nvPr/>
              </p:nvSpPr>
              <p:spPr bwMode="auto">
                <a:xfrm>
                  <a:off x="1293" y="2100"/>
                  <a:ext cx="372" cy="17"/>
                </a:xfrm>
                <a:custGeom>
                  <a:avLst/>
                  <a:gdLst>
                    <a:gd name="T0" fmla="*/ 89 w 92"/>
                    <a:gd name="T1" fmla="*/ 4 h 4"/>
                    <a:gd name="T2" fmla="*/ 2 w 92"/>
                    <a:gd name="T3" fmla="*/ 4 h 4"/>
                    <a:gd name="T4" fmla="*/ 0 w 92"/>
                    <a:gd name="T5" fmla="*/ 2 h 4"/>
                    <a:gd name="T6" fmla="*/ 2 w 92"/>
                    <a:gd name="T7" fmla="*/ 0 h 4"/>
                    <a:gd name="T8" fmla="*/ 89 w 92"/>
                    <a:gd name="T9" fmla="*/ 0 h 4"/>
                    <a:gd name="T10" fmla="*/ 92 w 92"/>
                    <a:gd name="T11" fmla="*/ 2 h 4"/>
                    <a:gd name="T12" fmla="*/ 89 w 9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92" h="4">
                      <a:moveTo>
                        <a:pt x="89" y="4"/>
                      </a:moveTo>
                      <a:cubicBezTo>
                        <a:pt x="2" y="4"/>
                        <a:pt x="2" y="4"/>
                        <a:pt x="2" y="4"/>
                      </a:cubicBezTo>
                      <a:cubicBezTo>
                        <a:pt x="1" y="4"/>
                        <a:pt x="0" y="3"/>
                        <a:pt x="0" y="2"/>
                      </a:cubicBezTo>
                      <a:cubicBezTo>
                        <a:pt x="0" y="1"/>
                        <a:pt x="1" y="0"/>
                        <a:pt x="2" y="0"/>
                      </a:cubicBezTo>
                      <a:cubicBezTo>
                        <a:pt x="89" y="0"/>
                        <a:pt x="89" y="0"/>
                        <a:pt x="89" y="0"/>
                      </a:cubicBezTo>
                      <a:cubicBezTo>
                        <a:pt x="91" y="0"/>
                        <a:pt x="92" y="1"/>
                        <a:pt x="92" y="2"/>
                      </a:cubicBezTo>
                      <a:cubicBezTo>
                        <a:pt x="92" y="3"/>
                        <a:pt x="91" y="4"/>
                        <a:pt x="8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397" name="Freeform 8">
                  <a:extLst>
                    <a:ext uri="{FF2B5EF4-FFF2-40B4-BE49-F238E27FC236}">
                      <a16:creationId xmlns:a16="http://schemas.microsoft.com/office/drawing/2014/main" id="{2C65097F-70FB-456E-8DC2-3367DBF7B528}"/>
                    </a:ext>
                  </a:extLst>
                </p:cNvPr>
                <p:cNvSpPr>
                  <a:spLocks/>
                </p:cNvSpPr>
                <p:nvPr/>
              </p:nvSpPr>
              <p:spPr bwMode="auto">
                <a:xfrm>
                  <a:off x="1293" y="2166"/>
                  <a:ext cx="372" cy="16"/>
                </a:xfrm>
                <a:custGeom>
                  <a:avLst/>
                  <a:gdLst>
                    <a:gd name="T0" fmla="*/ 89 w 92"/>
                    <a:gd name="T1" fmla="*/ 4 h 4"/>
                    <a:gd name="T2" fmla="*/ 2 w 92"/>
                    <a:gd name="T3" fmla="*/ 4 h 4"/>
                    <a:gd name="T4" fmla="*/ 0 w 92"/>
                    <a:gd name="T5" fmla="*/ 2 h 4"/>
                    <a:gd name="T6" fmla="*/ 2 w 92"/>
                    <a:gd name="T7" fmla="*/ 0 h 4"/>
                    <a:gd name="T8" fmla="*/ 89 w 92"/>
                    <a:gd name="T9" fmla="*/ 0 h 4"/>
                    <a:gd name="T10" fmla="*/ 92 w 92"/>
                    <a:gd name="T11" fmla="*/ 2 h 4"/>
                    <a:gd name="T12" fmla="*/ 89 w 9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92" h="4">
                      <a:moveTo>
                        <a:pt x="89" y="4"/>
                      </a:moveTo>
                      <a:cubicBezTo>
                        <a:pt x="2" y="4"/>
                        <a:pt x="2" y="4"/>
                        <a:pt x="2" y="4"/>
                      </a:cubicBezTo>
                      <a:cubicBezTo>
                        <a:pt x="1" y="4"/>
                        <a:pt x="0" y="3"/>
                        <a:pt x="0" y="2"/>
                      </a:cubicBezTo>
                      <a:cubicBezTo>
                        <a:pt x="0" y="1"/>
                        <a:pt x="1" y="0"/>
                        <a:pt x="2" y="0"/>
                      </a:cubicBezTo>
                      <a:cubicBezTo>
                        <a:pt x="89" y="0"/>
                        <a:pt x="89" y="0"/>
                        <a:pt x="89" y="0"/>
                      </a:cubicBezTo>
                      <a:cubicBezTo>
                        <a:pt x="91" y="0"/>
                        <a:pt x="92" y="1"/>
                        <a:pt x="92" y="2"/>
                      </a:cubicBezTo>
                      <a:cubicBezTo>
                        <a:pt x="92" y="3"/>
                        <a:pt x="91" y="4"/>
                        <a:pt x="8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398" name="Freeform 9">
                  <a:extLst>
                    <a:ext uri="{FF2B5EF4-FFF2-40B4-BE49-F238E27FC236}">
                      <a16:creationId xmlns:a16="http://schemas.microsoft.com/office/drawing/2014/main" id="{C8E0CA40-A0C2-4390-A080-B7F44C76DB42}"/>
                    </a:ext>
                  </a:extLst>
                </p:cNvPr>
                <p:cNvSpPr>
                  <a:spLocks/>
                </p:cNvSpPr>
                <p:nvPr/>
              </p:nvSpPr>
              <p:spPr bwMode="auto">
                <a:xfrm>
                  <a:off x="1293" y="2280"/>
                  <a:ext cx="372" cy="21"/>
                </a:xfrm>
                <a:custGeom>
                  <a:avLst/>
                  <a:gdLst>
                    <a:gd name="T0" fmla="*/ 89 w 92"/>
                    <a:gd name="T1" fmla="*/ 5 h 5"/>
                    <a:gd name="T2" fmla="*/ 2 w 92"/>
                    <a:gd name="T3" fmla="*/ 5 h 5"/>
                    <a:gd name="T4" fmla="*/ 0 w 92"/>
                    <a:gd name="T5" fmla="*/ 3 h 5"/>
                    <a:gd name="T6" fmla="*/ 2 w 92"/>
                    <a:gd name="T7" fmla="*/ 0 h 5"/>
                    <a:gd name="T8" fmla="*/ 89 w 92"/>
                    <a:gd name="T9" fmla="*/ 0 h 5"/>
                    <a:gd name="T10" fmla="*/ 92 w 92"/>
                    <a:gd name="T11" fmla="*/ 3 h 5"/>
                    <a:gd name="T12" fmla="*/ 89 w 92"/>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92" h="5">
                      <a:moveTo>
                        <a:pt x="89" y="5"/>
                      </a:moveTo>
                      <a:cubicBezTo>
                        <a:pt x="2" y="5"/>
                        <a:pt x="2" y="5"/>
                        <a:pt x="2" y="5"/>
                      </a:cubicBezTo>
                      <a:cubicBezTo>
                        <a:pt x="1" y="5"/>
                        <a:pt x="0" y="4"/>
                        <a:pt x="0" y="3"/>
                      </a:cubicBezTo>
                      <a:cubicBezTo>
                        <a:pt x="0" y="1"/>
                        <a:pt x="1" y="0"/>
                        <a:pt x="2" y="0"/>
                      </a:cubicBezTo>
                      <a:cubicBezTo>
                        <a:pt x="89" y="0"/>
                        <a:pt x="89" y="0"/>
                        <a:pt x="89" y="0"/>
                      </a:cubicBezTo>
                      <a:cubicBezTo>
                        <a:pt x="91" y="0"/>
                        <a:pt x="92" y="1"/>
                        <a:pt x="92" y="3"/>
                      </a:cubicBezTo>
                      <a:cubicBezTo>
                        <a:pt x="92" y="4"/>
                        <a:pt x="91" y="5"/>
                        <a:pt x="89"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399" name="Freeform 10">
                  <a:extLst>
                    <a:ext uri="{FF2B5EF4-FFF2-40B4-BE49-F238E27FC236}">
                      <a16:creationId xmlns:a16="http://schemas.microsoft.com/office/drawing/2014/main" id="{B40D424D-16C6-47D2-AD41-D17EAA1C6A8D}"/>
                    </a:ext>
                  </a:extLst>
                </p:cNvPr>
                <p:cNvSpPr>
                  <a:spLocks/>
                </p:cNvSpPr>
                <p:nvPr/>
              </p:nvSpPr>
              <p:spPr bwMode="auto">
                <a:xfrm>
                  <a:off x="1293" y="2346"/>
                  <a:ext cx="372" cy="16"/>
                </a:xfrm>
                <a:custGeom>
                  <a:avLst/>
                  <a:gdLst>
                    <a:gd name="T0" fmla="*/ 89 w 92"/>
                    <a:gd name="T1" fmla="*/ 4 h 4"/>
                    <a:gd name="T2" fmla="*/ 2 w 92"/>
                    <a:gd name="T3" fmla="*/ 4 h 4"/>
                    <a:gd name="T4" fmla="*/ 0 w 92"/>
                    <a:gd name="T5" fmla="*/ 2 h 4"/>
                    <a:gd name="T6" fmla="*/ 2 w 92"/>
                    <a:gd name="T7" fmla="*/ 0 h 4"/>
                    <a:gd name="T8" fmla="*/ 89 w 92"/>
                    <a:gd name="T9" fmla="*/ 0 h 4"/>
                    <a:gd name="T10" fmla="*/ 92 w 92"/>
                    <a:gd name="T11" fmla="*/ 2 h 4"/>
                    <a:gd name="T12" fmla="*/ 89 w 9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92" h="4">
                      <a:moveTo>
                        <a:pt x="89" y="4"/>
                      </a:moveTo>
                      <a:cubicBezTo>
                        <a:pt x="2" y="4"/>
                        <a:pt x="2" y="4"/>
                        <a:pt x="2" y="4"/>
                      </a:cubicBezTo>
                      <a:cubicBezTo>
                        <a:pt x="1" y="4"/>
                        <a:pt x="0" y="3"/>
                        <a:pt x="0" y="2"/>
                      </a:cubicBezTo>
                      <a:cubicBezTo>
                        <a:pt x="0" y="1"/>
                        <a:pt x="1" y="0"/>
                        <a:pt x="2" y="0"/>
                      </a:cubicBezTo>
                      <a:cubicBezTo>
                        <a:pt x="89" y="0"/>
                        <a:pt x="89" y="0"/>
                        <a:pt x="89" y="0"/>
                      </a:cubicBezTo>
                      <a:cubicBezTo>
                        <a:pt x="91" y="0"/>
                        <a:pt x="92" y="1"/>
                        <a:pt x="92" y="2"/>
                      </a:cubicBezTo>
                      <a:cubicBezTo>
                        <a:pt x="92" y="3"/>
                        <a:pt x="91" y="4"/>
                        <a:pt x="8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400" name="Freeform 11">
                  <a:extLst>
                    <a:ext uri="{FF2B5EF4-FFF2-40B4-BE49-F238E27FC236}">
                      <a16:creationId xmlns:a16="http://schemas.microsoft.com/office/drawing/2014/main" id="{7DBDC963-D0A5-4CAC-B09D-DB47C1DAC113}"/>
                    </a:ext>
                  </a:extLst>
                </p:cNvPr>
                <p:cNvSpPr>
                  <a:spLocks/>
                </p:cNvSpPr>
                <p:nvPr/>
              </p:nvSpPr>
              <p:spPr bwMode="auto">
                <a:xfrm>
                  <a:off x="989" y="2411"/>
                  <a:ext cx="676" cy="16"/>
                </a:xfrm>
                <a:custGeom>
                  <a:avLst/>
                  <a:gdLst>
                    <a:gd name="T0" fmla="*/ 164 w 167"/>
                    <a:gd name="T1" fmla="*/ 4 h 4"/>
                    <a:gd name="T2" fmla="*/ 2 w 167"/>
                    <a:gd name="T3" fmla="*/ 4 h 4"/>
                    <a:gd name="T4" fmla="*/ 0 w 167"/>
                    <a:gd name="T5" fmla="*/ 2 h 4"/>
                    <a:gd name="T6" fmla="*/ 2 w 167"/>
                    <a:gd name="T7" fmla="*/ 0 h 4"/>
                    <a:gd name="T8" fmla="*/ 164 w 167"/>
                    <a:gd name="T9" fmla="*/ 0 h 4"/>
                    <a:gd name="T10" fmla="*/ 167 w 167"/>
                    <a:gd name="T11" fmla="*/ 2 h 4"/>
                    <a:gd name="T12" fmla="*/ 164 w 167"/>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67" h="4">
                      <a:moveTo>
                        <a:pt x="164" y="4"/>
                      </a:moveTo>
                      <a:cubicBezTo>
                        <a:pt x="2" y="4"/>
                        <a:pt x="2" y="4"/>
                        <a:pt x="2" y="4"/>
                      </a:cubicBezTo>
                      <a:cubicBezTo>
                        <a:pt x="1" y="4"/>
                        <a:pt x="0" y="3"/>
                        <a:pt x="0" y="2"/>
                      </a:cubicBezTo>
                      <a:cubicBezTo>
                        <a:pt x="0" y="1"/>
                        <a:pt x="1" y="0"/>
                        <a:pt x="2" y="0"/>
                      </a:cubicBezTo>
                      <a:cubicBezTo>
                        <a:pt x="164" y="0"/>
                        <a:pt x="164" y="0"/>
                        <a:pt x="164" y="0"/>
                      </a:cubicBezTo>
                      <a:cubicBezTo>
                        <a:pt x="166" y="0"/>
                        <a:pt x="167" y="1"/>
                        <a:pt x="167" y="2"/>
                      </a:cubicBezTo>
                      <a:cubicBezTo>
                        <a:pt x="167" y="3"/>
                        <a:pt x="166" y="4"/>
                        <a:pt x="16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401" name="Freeform 12">
                  <a:extLst>
                    <a:ext uri="{FF2B5EF4-FFF2-40B4-BE49-F238E27FC236}">
                      <a16:creationId xmlns:a16="http://schemas.microsoft.com/office/drawing/2014/main" id="{722B4BC2-7FBB-4C22-B510-54DC411903DB}"/>
                    </a:ext>
                  </a:extLst>
                </p:cNvPr>
                <p:cNvSpPr>
                  <a:spLocks/>
                </p:cNvSpPr>
                <p:nvPr/>
              </p:nvSpPr>
              <p:spPr bwMode="auto">
                <a:xfrm>
                  <a:off x="989" y="2472"/>
                  <a:ext cx="676" cy="21"/>
                </a:xfrm>
                <a:custGeom>
                  <a:avLst/>
                  <a:gdLst>
                    <a:gd name="T0" fmla="*/ 164 w 167"/>
                    <a:gd name="T1" fmla="*/ 5 h 5"/>
                    <a:gd name="T2" fmla="*/ 2 w 167"/>
                    <a:gd name="T3" fmla="*/ 5 h 5"/>
                    <a:gd name="T4" fmla="*/ 0 w 167"/>
                    <a:gd name="T5" fmla="*/ 2 h 5"/>
                    <a:gd name="T6" fmla="*/ 2 w 167"/>
                    <a:gd name="T7" fmla="*/ 0 h 5"/>
                    <a:gd name="T8" fmla="*/ 164 w 167"/>
                    <a:gd name="T9" fmla="*/ 0 h 5"/>
                    <a:gd name="T10" fmla="*/ 167 w 167"/>
                    <a:gd name="T11" fmla="*/ 2 h 5"/>
                    <a:gd name="T12" fmla="*/ 164 w 167"/>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67" h="5">
                      <a:moveTo>
                        <a:pt x="164" y="5"/>
                      </a:moveTo>
                      <a:cubicBezTo>
                        <a:pt x="2" y="5"/>
                        <a:pt x="2" y="5"/>
                        <a:pt x="2" y="5"/>
                      </a:cubicBezTo>
                      <a:cubicBezTo>
                        <a:pt x="1" y="5"/>
                        <a:pt x="0" y="4"/>
                        <a:pt x="0" y="2"/>
                      </a:cubicBezTo>
                      <a:cubicBezTo>
                        <a:pt x="0" y="1"/>
                        <a:pt x="1" y="0"/>
                        <a:pt x="2" y="0"/>
                      </a:cubicBezTo>
                      <a:cubicBezTo>
                        <a:pt x="164" y="0"/>
                        <a:pt x="164" y="0"/>
                        <a:pt x="164" y="0"/>
                      </a:cubicBezTo>
                      <a:cubicBezTo>
                        <a:pt x="166" y="0"/>
                        <a:pt x="167" y="1"/>
                        <a:pt x="167" y="2"/>
                      </a:cubicBezTo>
                      <a:cubicBezTo>
                        <a:pt x="167" y="4"/>
                        <a:pt x="166" y="5"/>
                        <a:pt x="164"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402" name="Oval 13">
                  <a:extLst>
                    <a:ext uri="{FF2B5EF4-FFF2-40B4-BE49-F238E27FC236}">
                      <a16:creationId xmlns:a16="http://schemas.microsoft.com/office/drawing/2014/main" id="{D7A56DB6-2C44-4631-990D-860614016D39}"/>
                    </a:ext>
                  </a:extLst>
                </p:cNvPr>
                <p:cNvSpPr>
                  <a:spLocks noChangeArrowheads="1"/>
                </p:cNvSpPr>
                <p:nvPr/>
              </p:nvSpPr>
              <p:spPr bwMode="auto">
                <a:xfrm>
                  <a:off x="1062" y="2158"/>
                  <a:ext cx="73" cy="7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403" name="Freeform 14">
                  <a:extLst>
                    <a:ext uri="{FF2B5EF4-FFF2-40B4-BE49-F238E27FC236}">
                      <a16:creationId xmlns:a16="http://schemas.microsoft.com/office/drawing/2014/main" id="{2E826A79-529F-4605-B482-2A14B9F3F19A}"/>
                    </a:ext>
                  </a:extLst>
                </p:cNvPr>
                <p:cNvSpPr>
                  <a:spLocks/>
                </p:cNvSpPr>
                <p:nvPr/>
              </p:nvSpPr>
              <p:spPr bwMode="auto">
                <a:xfrm>
                  <a:off x="1042" y="2248"/>
                  <a:ext cx="113" cy="106"/>
                </a:xfrm>
                <a:custGeom>
                  <a:avLst/>
                  <a:gdLst>
                    <a:gd name="T0" fmla="*/ 28 w 28"/>
                    <a:gd name="T1" fmla="*/ 26 h 26"/>
                    <a:gd name="T2" fmla="*/ 28 w 28"/>
                    <a:gd name="T3" fmla="*/ 9 h 26"/>
                    <a:gd name="T4" fmla="*/ 19 w 28"/>
                    <a:gd name="T5" fmla="*/ 0 h 26"/>
                    <a:gd name="T6" fmla="*/ 9 w 28"/>
                    <a:gd name="T7" fmla="*/ 0 h 26"/>
                    <a:gd name="T8" fmla="*/ 0 w 28"/>
                    <a:gd name="T9" fmla="*/ 9 h 26"/>
                    <a:gd name="T10" fmla="*/ 0 w 28"/>
                    <a:gd name="T11" fmla="*/ 26 h 26"/>
                    <a:gd name="T12" fmla="*/ 28 w 28"/>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28" h="26">
                      <a:moveTo>
                        <a:pt x="28" y="26"/>
                      </a:moveTo>
                      <a:cubicBezTo>
                        <a:pt x="28" y="9"/>
                        <a:pt x="28" y="9"/>
                        <a:pt x="28" y="9"/>
                      </a:cubicBezTo>
                      <a:cubicBezTo>
                        <a:pt x="28" y="4"/>
                        <a:pt x="24" y="0"/>
                        <a:pt x="19" y="0"/>
                      </a:cubicBezTo>
                      <a:cubicBezTo>
                        <a:pt x="9" y="0"/>
                        <a:pt x="9" y="0"/>
                        <a:pt x="9" y="0"/>
                      </a:cubicBezTo>
                      <a:cubicBezTo>
                        <a:pt x="4" y="0"/>
                        <a:pt x="0" y="4"/>
                        <a:pt x="0" y="9"/>
                      </a:cubicBezTo>
                      <a:cubicBezTo>
                        <a:pt x="0" y="26"/>
                        <a:pt x="0" y="26"/>
                        <a:pt x="0" y="26"/>
                      </a:cubicBezTo>
                      <a:lnTo>
                        <a:pt x="28" y="2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grpSp>
            <p:nvGrpSpPr>
              <p:cNvPr id="404" name="Group 4">
                <a:extLst>
                  <a:ext uri="{FF2B5EF4-FFF2-40B4-BE49-F238E27FC236}">
                    <a16:creationId xmlns:a16="http://schemas.microsoft.com/office/drawing/2014/main" id="{E87EF7D4-0DB8-4618-99CB-4CED1A1CE2C5}"/>
                  </a:ext>
                </a:extLst>
              </p:cNvPr>
              <p:cNvGrpSpPr>
                <a:grpSpLocks noChangeAspect="1"/>
              </p:cNvGrpSpPr>
              <p:nvPr/>
            </p:nvGrpSpPr>
            <p:grpSpPr bwMode="auto">
              <a:xfrm>
                <a:off x="6836289" y="1802528"/>
                <a:ext cx="405795" cy="250756"/>
                <a:chOff x="912" y="2039"/>
                <a:chExt cx="814" cy="503"/>
              </a:xfrm>
            </p:grpSpPr>
            <p:sp>
              <p:nvSpPr>
                <p:cNvPr id="405" name="AutoShape 3">
                  <a:extLst>
                    <a:ext uri="{FF2B5EF4-FFF2-40B4-BE49-F238E27FC236}">
                      <a16:creationId xmlns:a16="http://schemas.microsoft.com/office/drawing/2014/main" id="{5D231FB2-E91F-4965-9D9F-66B32C2E7333}"/>
                    </a:ext>
                  </a:extLst>
                </p:cNvPr>
                <p:cNvSpPr>
                  <a:spLocks noChangeAspect="1" noChangeArrowheads="1" noTextEdit="1"/>
                </p:cNvSpPr>
                <p:nvPr/>
              </p:nvSpPr>
              <p:spPr bwMode="auto">
                <a:xfrm>
                  <a:off x="912" y="2039"/>
                  <a:ext cx="814"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406" name="Freeform 5">
                  <a:extLst>
                    <a:ext uri="{FF2B5EF4-FFF2-40B4-BE49-F238E27FC236}">
                      <a16:creationId xmlns:a16="http://schemas.microsoft.com/office/drawing/2014/main" id="{E540241B-3008-4B9E-BA5C-4E11D032B537}"/>
                    </a:ext>
                  </a:extLst>
                </p:cNvPr>
                <p:cNvSpPr>
                  <a:spLocks/>
                </p:cNvSpPr>
                <p:nvPr/>
              </p:nvSpPr>
              <p:spPr bwMode="auto">
                <a:xfrm>
                  <a:off x="908" y="2043"/>
                  <a:ext cx="814" cy="503"/>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407" name="Rectangle 6">
                  <a:extLst>
                    <a:ext uri="{FF2B5EF4-FFF2-40B4-BE49-F238E27FC236}">
                      <a16:creationId xmlns:a16="http://schemas.microsoft.com/office/drawing/2014/main" id="{019D580F-6676-4EB6-8670-69390C79EE3B}"/>
                    </a:ext>
                  </a:extLst>
                </p:cNvPr>
                <p:cNvSpPr>
                  <a:spLocks noChangeArrowheads="1"/>
                </p:cNvSpPr>
                <p:nvPr/>
              </p:nvSpPr>
              <p:spPr bwMode="auto">
                <a:xfrm>
                  <a:off x="997" y="2109"/>
                  <a:ext cx="203" cy="2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408" name="Freeform 7">
                  <a:extLst>
                    <a:ext uri="{FF2B5EF4-FFF2-40B4-BE49-F238E27FC236}">
                      <a16:creationId xmlns:a16="http://schemas.microsoft.com/office/drawing/2014/main" id="{0285C170-A37E-4A63-9C56-9401F867CE7F}"/>
                    </a:ext>
                  </a:extLst>
                </p:cNvPr>
                <p:cNvSpPr>
                  <a:spLocks/>
                </p:cNvSpPr>
                <p:nvPr/>
              </p:nvSpPr>
              <p:spPr bwMode="auto">
                <a:xfrm>
                  <a:off x="1293" y="2100"/>
                  <a:ext cx="372" cy="17"/>
                </a:xfrm>
                <a:custGeom>
                  <a:avLst/>
                  <a:gdLst>
                    <a:gd name="T0" fmla="*/ 89 w 92"/>
                    <a:gd name="T1" fmla="*/ 4 h 4"/>
                    <a:gd name="T2" fmla="*/ 2 w 92"/>
                    <a:gd name="T3" fmla="*/ 4 h 4"/>
                    <a:gd name="T4" fmla="*/ 0 w 92"/>
                    <a:gd name="T5" fmla="*/ 2 h 4"/>
                    <a:gd name="T6" fmla="*/ 2 w 92"/>
                    <a:gd name="T7" fmla="*/ 0 h 4"/>
                    <a:gd name="T8" fmla="*/ 89 w 92"/>
                    <a:gd name="T9" fmla="*/ 0 h 4"/>
                    <a:gd name="T10" fmla="*/ 92 w 92"/>
                    <a:gd name="T11" fmla="*/ 2 h 4"/>
                    <a:gd name="T12" fmla="*/ 89 w 9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92" h="4">
                      <a:moveTo>
                        <a:pt x="89" y="4"/>
                      </a:moveTo>
                      <a:cubicBezTo>
                        <a:pt x="2" y="4"/>
                        <a:pt x="2" y="4"/>
                        <a:pt x="2" y="4"/>
                      </a:cubicBezTo>
                      <a:cubicBezTo>
                        <a:pt x="1" y="4"/>
                        <a:pt x="0" y="3"/>
                        <a:pt x="0" y="2"/>
                      </a:cubicBezTo>
                      <a:cubicBezTo>
                        <a:pt x="0" y="1"/>
                        <a:pt x="1" y="0"/>
                        <a:pt x="2" y="0"/>
                      </a:cubicBezTo>
                      <a:cubicBezTo>
                        <a:pt x="89" y="0"/>
                        <a:pt x="89" y="0"/>
                        <a:pt x="89" y="0"/>
                      </a:cubicBezTo>
                      <a:cubicBezTo>
                        <a:pt x="91" y="0"/>
                        <a:pt x="92" y="1"/>
                        <a:pt x="92" y="2"/>
                      </a:cubicBezTo>
                      <a:cubicBezTo>
                        <a:pt x="92" y="3"/>
                        <a:pt x="91" y="4"/>
                        <a:pt x="8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409" name="Freeform 8">
                  <a:extLst>
                    <a:ext uri="{FF2B5EF4-FFF2-40B4-BE49-F238E27FC236}">
                      <a16:creationId xmlns:a16="http://schemas.microsoft.com/office/drawing/2014/main" id="{9127B606-30F1-409C-8AEA-4B0F3EE845C8}"/>
                    </a:ext>
                  </a:extLst>
                </p:cNvPr>
                <p:cNvSpPr>
                  <a:spLocks/>
                </p:cNvSpPr>
                <p:nvPr/>
              </p:nvSpPr>
              <p:spPr bwMode="auto">
                <a:xfrm>
                  <a:off x="1293" y="2166"/>
                  <a:ext cx="372" cy="16"/>
                </a:xfrm>
                <a:custGeom>
                  <a:avLst/>
                  <a:gdLst>
                    <a:gd name="T0" fmla="*/ 89 w 92"/>
                    <a:gd name="T1" fmla="*/ 4 h 4"/>
                    <a:gd name="T2" fmla="*/ 2 w 92"/>
                    <a:gd name="T3" fmla="*/ 4 h 4"/>
                    <a:gd name="T4" fmla="*/ 0 w 92"/>
                    <a:gd name="T5" fmla="*/ 2 h 4"/>
                    <a:gd name="T6" fmla="*/ 2 w 92"/>
                    <a:gd name="T7" fmla="*/ 0 h 4"/>
                    <a:gd name="T8" fmla="*/ 89 w 92"/>
                    <a:gd name="T9" fmla="*/ 0 h 4"/>
                    <a:gd name="T10" fmla="*/ 92 w 92"/>
                    <a:gd name="T11" fmla="*/ 2 h 4"/>
                    <a:gd name="T12" fmla="*/ 89 w 9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92" h="4">
                      <a:moveTo>
                        <a:pt x="89" y="4"/>
                      </a:moveTo>
                      <a:cubicBezTo>
                        <a:pt x="2" y="4"/>
                        <a:pt x="2" y="4"/>
                        <a:pt x="2" y="4"/>
                      </a:cubicBezTo>
                      <a:cubicBezTo>
                        <a:pt x="1" y="4"/>
                        <a:pt x="0" y="3"/>
                        <a:pt x="0" y="2"/>
                      </a:cubicBezTo>
                      <a:cubicBezTo>
                        <a:pt x="0" y="1"/>
                        <a:pt x="1" y="0"/>
                        <a:pt x="2" y="0"/>
                      </a:cubicBezTo>
                      <a:cubicBezTo>
                        <a:pt x="89" y="0"/>
                        <a:pt x="89" y="0"/>
                        <a:pt x="89" y="0"/>
                      </a:cubicBezTo>
                      <a:cubicBezTo>
                        <a:pt x="91" y="0"/>
                        <a:pt x="92" y="1"/>
                        <a:pt x="92" y="2"/>
                      </a:cubicBezTo>
                      <a:cubicBezTo>
                        <a:pt x="92" y="3"/>
                        <a:pt x="91" y="4"/>
                        <a:pt x="8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410" name="Freeform 9">
                  <a:extLst>
                    <a:ext uri="{FF2B5EF4-FFF2-40B4-BE49-F238E27FC236}">
                      <a16:creationId xmlns:a16="http://schemas.microsoft.com/office/drawing/2014/main" id="{75C5E8E1-D3C4-4C93-A0B7-8BF453281459}"/>
                    </a:ext>
                  </a:extLst>
                </p:cNvPr>
                <p:cNvSpPr>
                  <a:spLocks/>
                </p:cNvSpPr>
                <p:nvPr/>
              </p:nvSpPr>
              <p:spPr bwMode="auto">
                <a:xfrm>
                  <a:off x="1293" y="2280"/>
                  <a:ext cx="372" cy="21"/>
                </a:xfrm>
                <a:custGeom>
                  <a:avLst/>
                  <a:gdLst>
                    <a:gd name="T0" fmla="*/ 89 w 92"/>
                    <a:gd name="T1" fmla="*/ 5 h 5"/>
                    <a:gd name="T2" fmla="*/ 2 w 92"/>
                    <a:gd name="T3" fmla="*/ 5 h 5"/>
                    <a:gd name="T4" fmla="*/ 0 w 92"/>
                    <a:gd name="T5" fmla="*/ 3 h 5"/>
                    <a:gd name="T6" fmla="*/ 2 w 92"/>
                    <a:gd name="T7" fmla="*/ 0 h 5"/>
                    <a:gd name="T8" fmla="*/ 89 w 92"/>
                    <a:gd name="T9" fmla="*/ 0 h 5"/>
                    <a:gd name="T10" fmla="*/ 92 w 92"/>
                    <a:gd name="T11" fmla="*/ 3 h 5"/>
                    <a:gd name="T12" fmla="*/ 89 w 92"/>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92" h="5">
                      <a:moveTo>
                        <a:pt x="89" y="5"/>
                      </a:moveTo>
                      <a:cubicBezTo>
                        <a:pt x="2" y="5"/>
                        <a:pt x="2" y="5"/>
                        <a:pt x="2" y="5"/>
                      </a:cubicBezTo>
                      <a:cubicBezTo>
                        <a:pt x="1" y="5"/>
                        <a:pt x="0" y="4"/>
                        <a:pt x="0" y="3"/>
                      </a:cubicBezTo>
                      <a:cubicBezTo>
                        <a:pt x="0" y="1"/>
                        <a:pt x="1" y="0"/>
                        <a:pt x="2" y="0"/>
                      </a:cubicBezTo>
                      <a:cubicBezTo>
                        <a:pt x="89" y="0"/>
                        <a:pt x="89" y="0"/>
                        <a:pt x="89" y="0"/>
                      </a:cubicBezTo>
                      <a:cubicBezTo>
                        <a:pt x="91" y="0"/>
                        <a:pt x="92" y="1"/>
                        <a:pt x="92" y="3"/>
                      </a:cubicBezTo>
                      <a:cubicBezTo>
                        <a:pt x="92" y="4"/>
                        <a:pt x="91" y="5"/>
                        <a:pt x="89"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411" name="Freeform 10">
                  <a:extLst>
                    <a:ext uri="{FF2B5EF4-FFF2-40B4-BE49-F238E27FC236}">
                      <a16:creationId xmlns:a16="http://schemas.microsoft.com/office/drawing/2014/main" id="{7979998C-ADCD-4F89-8222-3BC687C0E396}"/>
                    </a:ext>
                  </a:extLst>
                </p:cNvPr>
                <p:cNvSpPr>
                  <a:spLocks/>
                </p:cNvSpPr>
                <p:nvPr/>
              </p:nvSpPr>
              <p:spPr bwMode="auto">
                <a:xfrm>
                  <a:off x="1293" y="2346"/>
                  <a:ext cx="372" cy="16"/>
                </a:xfrm>
                <a:custGeom>
                  <a:avLst/>
                  <a:gdLst>
                    <a:gd name="T0" fmla="*/ 89 w 92"/>
                    <a:gd name="T1" fmla="*/ 4 h 4"/>
                    <a:gd name="T2" fmla="*/ 2 w 92"/>
                    <a:gd name="T3" fmla="*/ 4 h 4"/>
                    <a:gd name="T4" fmla="*/ 0 w 92"/>
                    <a:gd name="T5" fmla="*/ 2 h 4"/>
                    <a:gd name="T6" fmla="*/ 2 w 92"/>
                    <a:gd name="T7" fmla="*/ 0 h 4"/>
                    <a:gd name="T8" fmla="*/ 89 w 92"/>
                    <a:gd name="T9" fmla="*/ 0 h 4"/>
                    <a:gd name="T10" fmla="*/ 92 w 92"/>
                    <a:gd name="T11" fmla="*/ 2 h 4"/>
                    <a:gd name="T12" fmla="*/ 89 w 9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92" h="4">
                      <a:moveTo>
                        <a:pt x="89" y="4"/>
                      </a:moveTo>
                      <a:cubicBezTo>
                        <a:pt x="2" y="4"/>
                        <a:pt x="2" y="4"/>
                        <a:pt x="2" y="4"/>
                      </a:cubicBezTo>
                      <a:cubicBezTo>
                        <a:pt x="1" y="4"/>
                        <a:pt x="0" y="3"/>
                        <a:pt x="0" y="2"/>
                      </a:cubicBezTo>
                      <a:cubicBezTo>
                        <a:pt x="0" y="1"/>
                        <a:pt x="1" y="0"/>
                        <a:pt x="2" y="0"/>
                      </a:cubicBezTo>
                      <a:cubicBezTo>
                        <a:pt x="89" y="0"/>
                        <a:pt x="89" y="0"/>
                        <a:pt x="89" y="0"/>
                      </a:cubicBezTo>
                      <a:cubicBezTo>
                        <a:pt x="91" y="0"/>
                        <a:pt x="92" y="1"/>
                        <a:pt x="92" y="2"/>
                      </a:cubicBezTo>
                      <a:cubicBezTo>
                        <a:pt x="92" y="3"/>
                        <a:pt x="91" y="4"/>
                        <a:pt x="8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412" name="Freeform 11">
                  <a:extLst>
                    <a:ext uri="{FF2B5EF4-FFF2-40B4-BE49-F238E27FC236}">
                      <a16:creationId xmlns:a16="http://schemas.microsoft.com/office/drawing/2014/main" id="{50D341FD-2468-47B5-908D-00E22005F097}"/>
                    </a:ext>
                  </a:extLst>
                </p:cNvPr>
                <p:cNvSpPr>
                  <a:spLocks/>
                </p:cNvSpPr>
                <p:nvPr/>
              </p:nvSpPr>
              <p:spPr bwMode="auto">
                <a:xfrm>
                  <a:off x="989" y="2411"/>
                  <a:ext cx="676" cy="16"/>
                </a:xfrm>
                <a:custGeom>
                  <a:avLst/>
                  <a:gdLst>
                    <a:gd name="T0" fmla="*/ 164 w 167"/>
                    <a:gd name="T1" fmla="*/ 4 h 4"/>
                    <a:gd name="T2" fmla="*/ 2 w 167"/>
                    <a:gd name="T3" fmla="*/ 4 h 4"/>
                    <a:gd name="T4" fmla="*/ 0 w 167"/>
                    <a:gd name="T5" fmla="*/ 2 h 4"/>
                    <a:gd name="T6" fmla="*/ 2 w 167"/>
                    <a:gd name="T7" fmla="*/ 0 h 4"/>
                    <a:gd name="T8" fmla="*/ 164 w 167"/>
                    <a:gd name="T9" fmla="*/ 0 h 4"/>
                    <a:gd name="T10" fmla="*/ 167 w 167"/>
                    <a:gd name="T11" fmla="*/ 2 h 4"/>
                    <a:gd name="T12" fmla="*/ 164 w 167"/>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67" h="4">
                      <a:moveTo>
                        <a:pt x="164" y="4"/>
                      </a:moveTo>
                      <a:cubicBezTo>
                        <a:pt x="2" y="4"/>
                        <a:pt x="2" y="4"/>
                        <a:pt x="2" y="4"/>
                      </a:cubicBezTo>
                      <a:cubicBezTo>
                        <a:pt x="1" y="4"/>
                        <a:pt x="0" y="3"/>
                        <a:pt x="0" y="2"/>
                      </a:cubicBezTo>
                      <a:cubicBezTo>
                        <a:pt x="0" y="1"/>
                        <a:pt x="1" y="0"/>
                        <a:pt x="2" y="0"/>
                      </a:cubicBezTo>
                      <a:cubicBezTo>
                        <a:pt x="164" y="0"/>
                        <a:pt x="164" y="0"/>
                        <a:pt x="164" y="0"/>
                      </a:cubicBezTo>
                      <a:cubicBezTo>
                        <a:pt x="166" y="0"/>
                        <a:pt x="167" y="1"/>
                        <a:pt x="167" y="2"/>
                      </a:cubicBezTo>
                      <a:cubicBezTo>
                        <a:pt x="167" y="3"/>
                        <a:pt x="166" y="4"/>
                        <a:pt x="16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413" name="Freeform 12">
                  <a:extLst>
                    <a:ext uri="{FF2B5EF4-FFF2-40B4-BE49-F238E27FC236}">
                      <a16:creationId xmlns:a16="http://schemas.microsoft.com/office/drawing/2014/main" id="{214B30EC-2B31-4E6E-97BC-EAD77DA330B8}"/>
                    </a:ext>
                  </a:extLst>
                </p:cNvPr>
                <p:cNvSpPr>
                  <a:spLocks/>
                </p:cNvSpPr>
                <p:nvPr/>
              </p:nvSpPr>
              <p:spPr bwMode="auto">
                <a:xfrm>
                  <a:off x="989" y="2472"/>
                  <a:ext cx="676" cy="21"/>
                </a:xfrm>
                <a:custGeom>
                  <a:avLst/>
                  <a:gdLst>
                    <a:gd name="T0" fmla="*/ 164 w 167"/>
                    <a:gd name="T1" fmla="*/ 5 h 5"/>
                    <a:gd name="T2" fmla="*/ 2 w 167"/>
                    <a:gd name="T3" fmla="*/ 5 h 5"/>
                    <a:gd name="T4" fmla="*/ 0 w 167"/>
                    <a:gd name="T5" fmla="*/ 2 h 5"/>
                    <a:gd name="T6" fmla="*/ 2 w 167"/>
                    <a:gd name="T7" fmla="*/ 0 h 5"/>
                    <a:gd name="T8" fmla="*/ 164 w 167"/>
                    <a:gd name="T9" fmla="*/ 0 h 5"/>
                    <a:gd name="T10" fmla="*/ 167 w 167"/>
                    <a:gd name="T11" fmla="*/ 2 h 5"/>
                    <a:gd name="T12" fmla="*/ 164 w 167"/>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67" h="5">
                      <a:moveTo>
                        <a:pt x="164" y="5"/>
                      </a:moveTo>
                      <a:cubicBezTo>
                        <a:pt x="2" y="5"/>
                        <a:pt x="2" y="5"/>
                        <a:pt x="2" y="5"/>
                      </a:cubicBezTo>
                      <a:cubicBezTo>
                        <a:pt x="1" y="5"/>
                        <a:pt x="0" y="4"/>
                        <a:pt x="0" y="2"/>
                      </a:cubicBezTo>
                      <a:cubicBezTo>
                        <a:pt x="0" y="1"/>
                        <a:pt x="1" y="0"/>
                        <a:pt x="2" y="0"/>
                      </a:cubicBezTo>
                      <a:cubicBezTo>
                        <a:pt x="164" y="0"/>
                        <a:pt x="164" y="0"/>
                        <a:pt x="164" y="0"/>
                      </a:cubicBezTo>
                      <a:cubicBezTo>
                        <a:pt x="166" y="0"/>
                        <a:pt x="167" y="1"/>
                        <a:pt x="167" y="2"/>
                      </a:cubicBezTo>
                      <a:cubicBezTo>
                        <a:pt x="167" y="4"/>
                        <a:pt x="166" y="5"/>
                        <a:pt x="164"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414" name="Oval 13">
                  <a:extLst>
                    <a:ext uri="{FF2B5EF4-FFF2-40B4-BE49-F238E27FC236}">
                      <a16:creationId xmlns:a16="http://schemas.microsoft.com/office/drawing/2014/main" id="{A1066003-46C4-48A7-8C07-198A10737F75}"/>
                    </a:ext>
                  </a:extLst>
                </p:cNvPr>
                <p:cNvSpPr>
                  <a:spLocks noChangeArrowheads="1"/>
                </p:cNvSpPr>
                <p:nvPr/>
              </p:nvSpPr>
              <p:spPr bwMode="auto">
                <a:xfrm>
                  <a:off x="1062" y="2158"/>
                  <a:ext cx="73" cy="7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415" name="Freeform 14">
                  <a:extLst>
                    <a:ext uri="{FF2B5EF4-FFF2-40B4-BE49-F238E27FC236}">
                      <a16:creationId xmlns:a16="http://schemas.microsoft.com/office/drawing/2014/main" id="{3E279429-3655-4159-AE71-2D59C7A92867}"/>
                    </a:ext>
                  </a:extLst>
                </p:cNvPr>
                <p:cNvSpPr>
                  <a:spLocks/>
                </p:cNvSpPr>
                <p:nvPr/>
              </p:nvSpPr>
              <p:spPr bwMode="auto">
                <a:xfrm>
                  <a:off x="1042" y="2248"/>
                  <a:ext cx="113" cy="106"/>
                </a:xfrm>
                <a:custGeom>
                  <a:avLst/>
                  <a:gdLst>
                    <a:gd name="T0" fmla="*/ 28 w 28"/>
                    <a:gd name="T1" fmla="*/ 26 h 26"/>
                    <a:gd name="T2" fmla="*/ 28 w 28"/>
                    <a:gd name="T3" fmla="*/ 9 h 26"/>
                    <a:gd name="T4" fmla="*/ 19 w 28"/>
                    <a:gd name="T5" fmla="*/ 0 h 26"/>
                    <a:gd name="T6" fmla="*/ 9 w 28"/>
                    <a:gd name="T7" fmla="*/ 0 h 26"/>
                    <a:gd name="T8" fmla="*/ 0 w 28"/>
                    <a:gd name="T9" fmla="*/ 9 h 26"/>
                    <a:gd name="T10" fmla="*/ 0 w 28"/>
                    <a:gd name="T11" fmla="*/ 26 h 26"/>
                    <a:gd name="T12" fmla="*/ 28 w 28"/>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28" h="26">
                      <a:moveTo>
                        <a:pt x="28" y="26"/>
                      </a:moveTo>
                      <a:cubicBezTo>
                        <a:pt x="28" y="9"/>
                        <a:pt x="28" y="9"/>
                        <a:pt x="28" y="9"/>
                      </a:cubicBezTo>
                      <a:cubicBezTo>
                        <a:pt x="28" y="4"/>
                        <a:pt x="24" y="0"/>
                        <a:pt x="19" y="0"/>
                      </a:cubicBezTo>
                      <a:cubicBezTo>
                        <a:pt x="9" y="0"/>
                        <a:pt x="9" y="0"/>
                        <a:pt x="9" y="0"/>
                      </a:cubicBezTo>
                      <a:cubicBezTo>
                        <a:pt x="4" y="0"/>
                        <a:pt x="0" y="4"/>
                        <a:pt x="0" y="9"/>
                      </a:cubicBezTo>
                      <a:cubicBezTo>
                        <a:pt x="0" y="26"/>
                        <a:pt x="0" y="26"/>
                        <a:pt x="0" y="26"/>
                      </a:cubicBezTo>
                      <a:lnTo>
                        <a:pt x="28" y="2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cxnSp>
            <p:nvCxnSpPr>
              <p:cNvPr id="416" name="Straight Connector 415">
                <a:extLst>
                  <a:ext uri="{FF2B5EF4-FFF2-40B4-BE49-F238E27FC236}">
                    <a16:creationId xmlns:a16="http://schemas.microsoft.com/office/drawing/2014/main" id="{64D2393B-0381-4FC0-84A5-2CFFF77C6DD9}"/>
                  </a:ext>
                </a:extLst>
              </p:cNvPr>
              <p:cNvCxnSpPr>
                <a:cxnSpLocks/>
              </p:cNvCxnSpPr>
              <p:nvPr/>
            </p:nvCxnSpPr>
            <p:spPr>
              <a:xfrm>
                <a:off x="5873958" y="1520891"/>
                <a:ext cx="0" cy="1477253"/>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54" name="Group 453">
              <a:extLst>
                <a:ext uri="{FF2B5EF4-FFF2-40B4-BE49-F238E27FC236}">
                  <a16:creationId xmlns:a16="http://schemas.microsoft.com/office/drawing/2014/main" id="{D91F2B25-6F57-4031-ACBB-17E89F4826BB}"/>
                </a:ext>
              </a:extLst>
            </p:cNvPr>
            <p:cNvGrpSpPr/>
            <p:nvPr/>
          </p:nvGrpSpPr>
          <p:grpSpPr>
            <a:xfrm>
              <a:off x="4317597" y="4945815"/>
              <a:ext cx="1049037" cy="814848"/>
              <a:chOff x="4596009" y="2011518"/>
              <a:chExt cx="1364944" cy="1060231"/>
            </a:xfrm>
          </p:grpSpPr>
          <p:sp>
            <p:nvSpPr>
              <p:cNvPr id="245" name="AutoShape 23">
                <a:extLst>
                  <a:ext uri="{FF2B5EF4-FFF2-40B4-BE49-F238E27FC236}">
                    <a16:creationId xmlns:a16="http://schemas.microsoft.com/office/drawing/2014/main" id="{9C1D0EB0-5955-4AB6-B18E-51A2C3747B36}"/>
                  </a:ext>
                </a:extLst>
              </p:cNvPr>
              <p:cNvSpPr>
                <a:spLocks noChangeAspect="1" noChangeArrowheads="1" noTextEdit="1"/>
              </p:cNvSpPr>
              <p:nvPr/>
            </p:nvSpPr>
            <p:spPr bwMode="auto">
              <a:xfrm>
                <a:off x="4687800" y="2350640"/>
                <a:ext cx="1273153" cy="721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46" name="Rectangle 25">
                <a:extLst>
                  <a:ext uri="{FF2B5EF4-FFF2-40B4-BE49-F238E27FC236}">
                    <a16:creationId xmlns:a16="http://schemas.microsoft.com/office/drawing/2014/main" id="{F0BA0337-B573-48A1-9688-5067EBD7927E}"/>
                  </a:ext>
                </a:extLst>
              </p:cNvPr>
              <p:cNvSpPr>
                <a:spLocks noChangeArrowheads="1"/>
              </p:cNvSpPr>
              <p:nvPr/>
            </p:nvSpPr>
            <p:spPr bwMode="auto">
              <a:xfrm>
                <a:off x="4798105" y="2361631"/>
                <a:ext cx="971254" cy="66935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47" name="Rectangle 27">
                <a:extLst>
                  <a:ext uri="{FF2B5EF4-FFF2-40B4-BE49-F238E27FC236}">
                    <a16:creationId xmlns:a16="http://schemas.microsoft.com/office/drawing/2014/main" id="{A167E759-018B-4B40-BD23-CD258167A024}"/>
                  </a:ext>
                </a:extLst>
              </p:cNvPr>
              <p:cNvSpPr>
                <a:spLocks noChangeArrowheads="1"/>
              </p:cNvSpPr>
              <p:nvPr/>
            </p:nvSpPr>
            <p:spPr bwMode="auto">
              <a:xfrm>
                <a:off x="4823282" y="2420605"/>
                <a:ext cx="905697" cy="589998"/>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latin typeface="Segoe UI"/>
                </a:endParaRPr>
              </a:p>
            </p:txBody>
          </p:sp>
          <p:sp>
            <p:nvSpPr>
              <p:cNvPr id="248" name="Freeform 28">
                <a:extLst>
                  <a:ext uri="{FF2B5EF4-FFF2-40B4-BE49-F238E27FC236}">
                    <a16:creationId xmlns:a16="http://schemas.microsoft.com/office/drawing/2014/main" id="{C5399FB7-6852-469A-95EE-855DF2E94D7F}"/>
                  </a:ext>
                </a:extLst>
              </p:cNvPr>
              <p:cNvSpPr>
                <a:spLocks/>
              </p:cNvSpPr>
              <p:nvPr/>
            </p:nvSpPr>
            <p:spPr bwMode="auto">
              <a:xfrm>
                <a:off x="4692596" y="3019995"/>
                <a:ext cx="1259342" cy="51754"/>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nvGrpSpPr>
              <p:cNvPr id="263" name="Group 4">
                <a:extLst>
                  <a:ext uri="{FF2B5EF4-FFF2-40B4-BE49-F238E27FC236}">
                    <a16:creationId xmlns:a16="http://schemas.microsoft.com/office/drawing/2014/main" id="{21D1561E-6F10-4D94-8506-DE3952C52675}"/>
                  </a:ext>
                </a:extLst>
              </p:cNvPr>
              <p:cNvGrpSpPr>
                <a:grpSpLocks noChangeAspect="1"/>
              </p:cNvGrpSpPr>
              <p:nvPr/>
            </p:nvGrpSpPr>
            <p:grpSpPr bwMode="auto">
              <a:xfrm>
                <a:off x="4596009" y="2040481"/>
                <a:ext cx="397221" cy="245457"/>
                <a:chOff x="912" y="2039"/>
                <a:chExt cx="814" cy="503"/>
              </a:xfrm>
            </p:grpSpPr>
            <p:sp>
              <p:nvSpPr>
                <p:cNvPr id="264" name="AutoShape 3">
                  <a:extLst>
                    <a:ext uri="{FF2B5EF4-FFF2-40B4-BE49-F238E27FC236}">
                      <a16:creationId xmlns:a16="http://schemas.microsoft.com/office/drawing/2014/main" id="{C4111E5B-3296-4D35-A319-202D9B1879EB}"/>
                    </a:ext>
                  </a:extLst>
                </p:cNvPr>
                <p:cNvSpPr>
                  <a:spLocks noChangeAspect="1" noChangeArrowheads="1" noTextEdit="1"/>
                </p:cNvSpPr>
                <p:nvPr/>
              </p:nvSpPr>
              <p:spPr bwMode="auto">
                <a:xfrm>
                  <a:off x="912" y="2039"/>
                  <a:ext cx="814"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65" name="Freeform 5">
                  <a:extLst>
                    <a:ext uri="{FF2B5EF4-FFF2-40B4-BE49-F238E27FC236}">
                      <a16:creationId xmlns:a16="http://schemas.microsoft.com/office/drawing/2014/main" id="{4A097319-F4EF-46F1-83D1-3939B6A198E0}"/>
                    </a:ext>
                  </a:extLst>
                </p:cNvPr>
                <p:cNvSpPr>
                  <a:spLocks/>
                </p:cNvSpPr>
                <p:nvPr/>
              </p:nvSpPr>
              <p:spPr bwMode="auto">
                <a:xfrm>
                  <a:off x="908" y="2043"/>
                  <a:ext cx="814" cy="503"/>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66" name="Rectangle 6">
                  <a:extLst>
                    <a:ext uri="{FF2B5EF4-FFF2-40B4-BE49-F238E27FC236}">
                      <a16:creationId xmlns:a16="http://schemas.microsoft.com/office/drawing/2014/main" id="{123574E9-BD27-4BA2-B207-4581836C86B6}"/>
                    </a:ext>
                  </a:extLst>
                </p:cNvPr>
                <p:cNvSpPr>
                  <a:spLocks noChangeArrowheads="1"/>
                </p:cNvSpPr>
                <p:nvPr/>
              </p:nvSpPr>
              <p:spPr bwMode="auto">
                <a:xfrm>
                  <a:off x="997" y="2109"/>
                  <a:ext cx="203" cy="2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67" name="Freeform 7">
                  <a:extLst>
                    <a:ext uri="{FF2B5EF4-FFF2-40B4-BE49-F238E27FC236}">
                      <a16:creationId xmlns:a16="http://schemas.microsoft.com/office/drawing/2014/main" id="{2A64846E-1FE2-4412-ADB7-F5FEF888AFFB}"/>
                    </a:ext>
                  </a:extLst>
                </p:cNvPr>
                <p:cNvSpPr>
                  <a:spLocks/>
                </p:cNvSpPr>
                <p:nvPr/>
              </p:nvSpPr>
              <p:spPr bwMode="auto">
                <a:xfrm>
                  <a:off x="1293" y="2100"/>
                  <a:ext cx="372" cy="17"/>
                </a:xfrm>
                <a:custGeom>
                  <a:avLst/>
                  <a:gdLst>
                    <a:gd name="T0" fmla="*/ 89 w 92"/>
                    <a:gd name="T1" fmla="*/ 4 h 4"/>
                    <a:gd name="T2" fmla="*/ 2 w 92"/>
                    <a:gd name="T3" fmla="*/ 4 h 4"/>
                    <a:gd name="T4" fmla="*/ 0 w 92"/>
                    <a:gd name="T5" fmla="*/ 2 h 4"/>
                    <a:gd name="T6" fmla="*/ 2 w 92"/>
                    <a:gd name="T7" fmla="*/ 0 h 4"/>
                    <a:gd name="T8" fmla="*/ 89 w 92"/>
                    <a:gd name="T9" fmla="*/ 0 h 4"/>
                    <a:gd name="T10" fmla="*/ 92 w 92"/>
                    <a:gd name="T11" fmla="*/ 2 h 4"/>
                    <a:gd name="T12" fmla="*/ 89 w 9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92" h="4">
                      <a:moveTo>
                        <a:pt x="89" y="4"/>
                      </a:moveTo>
                      <a:cubicBezTo>
                        <a:pt x="2" y="4"/>
                        <a:pt x="2" y="4"/>
                        <a:pt x="2" y="4"/>
                      </a:cubicBezTo>
                      <a:cubicBezTo>
                        <a:pt x="1" y="4"/>
                        <a:pt x="0" y="3"/>
                        <a:pt x="0" y="2"/>
                      </a:cubicBezTo>
                      <a:cubicBezTo>
                        <a:pt x="0" y="1"/>
                        <a:pt x="1" y="0"/>
                        <a:pt x="2" y="0"/>
                      </a:cubicBezTo>
                      <a:cubicBezTo>
                        <a:pt x="89" y="0"/>
                        <a:pt x="89" y="0"/>
                        <a:pt x="89" y="0"/>
                      </a:cubicBezTo>
                      <a:cubicBezTo>
                        <a:pt x="91" y="0"/>
                        <a:pt x="92" y="1"/>
                        <a:pt x="92" y="2"/>
                      </a:cubicBezTo>
                      <a:cubicBezTo>
                        <a:pt x="92" y="3"/>
                        <a:pt x="91" y="4"/>
                        <a:pt x="8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68" name="Freeform 8">
                  <a:extLst>
                    <a:ext uri="{FF2B5EF4-FFF2-40B4-BE49-F238E27FC236}">
                      <a16:creationId xmlns:a16="http://schemas.microsoft.com/office/drawing/2014/main" id="{93895989-68B5-45C9-B737-A56FA6F898EB}"/>
                    </a:ext>
                  </a:extLst>
                </p:cNvPr>
                <p:cNvSpPr>
                  <a:spLocks/>
                </p:cNvSpPr>
                <p:nvPr/>
              </p:nvSpPr>
              <p:spPr bwMode="auto">
                <a:xfrm>
                  <a:off x="1293" y="2166"/>
                  <a:ext cx="372" cy="16"/>
                </a:xfrm>
                <a:custGeom>
                  <a:avLst/>
                  <a:gdLst>
                    <a:gd name="T0" fmla="*/ 89 w 92"/>
                    <a:gd name="T1" fmla="*/ 4 h 4"/>
                    <a:gd name="T2" fmla="*/ 2 w 92"/>
                    <a:gd name="T3" fmla="*/ 4 h 4"/>
                    <a:gd name="T4" fmla="*/ 0 w 92"/>
                    <a:gd name="T5" fmla="*/ 2 h 4"/>
                    <a:gd name="T6" fmla="*/ 2 w 92"/>
                    <a:gd name="T7" fmla="*/ 0 h 4"/>
                    <a:gd name="T8" fmla="*/ 89 w 92"/>
                    <a:gd name="T9" fmla="*/ 0 h 4"/>
                    <a:gd name="T10" fmla="*/ 92 w 92"/>
                    <a:gd name="T11" fmla="*/ 2 h 4"/>
                    <a:gd name="T12" fmla="*/ 89 w 9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92" h="4">
                      <a:moveTo>
                        <a:pt x="89" y="4"/>
                      </a:moveTo>
                      <a:cubicBezTo>
                        <a:pt x="2" y="4"/>
                        <a:pt x="2" y="4"/>
                        <a:pt x="2" y="4"/>
                      </a:cubicBezTo>
                      <a:cubicBezTo>
                        <a:pt x="1" y="4"/>
                        <a:pt x="0" y="3"/>
                        <a:pt x="0" y="2"/>
                      </a:cubicBezTo>
                      <a:cubicBezTo>
                        <a:pt x="0" y="1"/>
                        <a:pt x="1" y="0"/>
                        <a:pt x="2" y="0"/>
                      </a:cubicBezTo>
                      <a:cubicBezTo>
                        <a:pt x="89" y="0"/>
                        <a:pt x="89" y="0"/>
                        <a:pt x="89" y="0"/>
                      </a:cubicBezTo>
                      <a:cubicBezTo>
                        <a:pt x="91" y="0"/>
                        <a:pt x="92" y="1"/>
                        <a:pt x="92" y="2"/>
                      </a:cubicBezTo>
                      <a:cubicBezTo>
                        <a:pt x="92" y="3"/>
                        <a:pt x="91" y="4"/>
                        <a:pt x="8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69" name="Freeform 9">
                  <a:extLst>
                    <a:ext uri="{FF2B5EF4-FFF2-40B4-BE49-F238E27FC236}">
                      <a16:creationId xmlns:a16="http://schemas.microsoft.com/office/drawing/2014/main" id="{D27C8FB0-6F17-45E2-9889-9621E205E1DF}"/>
                    </a:ext>
                  </a:extLst>
                </p:cNvPr>
                <p:cNvSpPr>
                  <a:spLocks/>
                </p:cNvSpPr>
                <p:nvPr/>
              </p:nvSpPr>
              <p:spPr bwMode="auto">
                <a:xfrm>
                  <a:off x="1293" y="2280"/>
                  <a:ext cx="372" cy="21"/>
                </a:xfrm>
                <a:custGeom>
                  <a:avLst/>
                  <a:gdLst>
                    <a:gd name="T0" fmla="*/ 89 w 92"/>
                    <a:gd name="T1" fmla="*/ 5 h 5"/>
                    <a:gd name="T2" fmla="*/ 2 w 92"/>
                    <a:gd name="T3" fmla="*/ 5 h 5"/>
                    <a:gd name="T4" fmla="*/ 0 w 92"/>
                    <a:gd name="T5" fmla="*/ 3 h 5"/>
                    <a:gd name="T6" fmla="*/ 2 w 92"/>
                    <a:gd name="T7" fmla="*/ 0 h 5"/>
                    <a:gd name="T8" fmla="*/ 89 w 92"/>
                    <a:gd name="T9" fmla="*/ 0 h 5"/>
                    <a:gd name="T10" fmla="*/ 92 w 92"/>
                    <a:gd name="T11" fmla="*/ 3 h 5"/>
                    <a:gd name="T12" fmla="*/ 89 w 92"/>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92" h="5">
                      <a:moveTo>
                        <a:pt x="89" y="5"/>
                      </a:moveTo>
                      <a:cubicBezTo>
                        <a:pt x="2" y="5"/>
                        <a:pt x="2" y="5"/>
                        <a:pt x="2" y="5"/>
                      </a:cubicBezTo>
                      <a:cubicBezTo>
                        <a:pt x="1" y="5"/>
                        <a:pt x="0" y="4"/>
                        <a:pt x="0" y="3"/>
                      </a:cubicBezTo>
                      <a:cubicBezTo>
                        <a:pt x="0" y="1"/>
                        <a:pt x="1" y="0"/>
                        <a:pt x="2" y="0"/>
                      </a:cubicBezTo>
                      <a:cubicBezTo>
                        <a:pt x="89" y="0"/>
                        <a:pt x="89" y="0"/>
                        <a:pt x="89" y="0"/>
                      </a:cubicBezTo>
                      <a:cubicBezTo>
                        <a:pt x="91" y="0"/>
                        <a:pt x="92" y="1"/>
                        <a:pt x="92" y="3"/>
                      </a:cubicBezTo>
                      <a:cubicBezTo>
                        <a:pt x="92" y="4"/>
                        <a:pt x="91" y="5"/>
                        <a:pt x="89"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70" name="Freeform 10">
                  <a:extLst>
                    <a:ext uri="{FF2B5EF4-FFF2-40B4-BE49-F238E27FC236}">
                      <a16:creationId xmlns:a16="http://schemas.microsoft.com/office/drawing/2014/main" id="{CC67D594-ED7D-4CCA-B1EC-0B160AF98BAD}"/>
                    </a:ext>
                  </a:extLst>
                </p:cNvPr>
                <p:cNvSpPr>
                  <a:spLocks/>
                </p:cNvSpPr>
                <p:nvPr/>
              </p:nvSpPr>
              <p:spPr bwMode="auto">
                <a:xfrm>
                  <a:off x="1293" y="2346"/>
                  <a:ext cx="372" cy="16"/>
                </a:xfrm>
                <a:custGeom>
                  <a:avLst/>
                  <a:gdLst>
                    <a:gd name="T0" fmla="*/ 89 w 92"/>
                    <a:gd name="T1" fmla="*/ 4 h 4"/>
                    <a:gd name="T2" fmla="*/ 2 w 92"/>
                    <a:gd name="T3" fmla="*/ 4 h 4"/>
                    <a:gd name="T4" fmla="*/ 0 w 92"/>
                    <a:gd name="T5" fmla="*/ 2 h 4"/>
                    <a:gd name="T6" fmla="*/ 2 w 92"/>
                    <a:gd name="T7" fmla="*/ 0 h 4"/>
                    <a:gd name="T8" fmla="*/ 89 w 92"/>
                    <a:gd name="T9" fmla="*/ 0 h 4"/>
                    <a:gd name="T10" fmla="*/ 92 w 92"/>
                    <a:gd name="T11" fmla="*/ 2 h 4"/>
                    <a:gd name="T12" fmla="*/ 89 w 9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92" h="4">
                      <a:moveTo>
                        <a:pt x="89" y="4"/>
                      </a:moveTo>
                      <a:cubicBezTo>
                        <a:pt x="2" y="4"/>
                        <a:pt x="2" y="4"/>
                        <a:pt x="2" y="4"/>
                      </a:cubicBezTo>
                      <a:cubicBezTo>
                        <a:pt x="1" y="4"/>
                        <a:pt x="0" y="3"/>
                        <a:pt x="0" y="2"/>
                      </a:cubicBezTo>
                      <a:cubicBezTo>
                        <a:pt x="0" y="1"/>
                        <a:pt x="1" y="0"/>
                        <a:pt x="2" y="0"/>
                      </a:cubicBezTo>
                      <a:cubicBezTo>
                        <a:pt x="89" y="0"/>
                        <a:pt x="89" y="0"/>
                        <a:pt x="89" y="0"/>
                      </a:cubicBezTo>
                      <a:cubicBezTo>
                        <a:pt x="91" y="0"/>
                        <a:pt x="92" y="1"/>
                        <a:pt x="92" y="2"/>
                      </a:cubicBezTo>
                      <a:cubicBezTo>
                        <a:pt x="92" y="3"/>
                        <a:pt x="91" y="4"/>
                        <a:pt x="8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71" name="Freeform 11">
                  <a:extLst>
                    <a:ext uri="{FF2B5EF4-FFF2-40B4-BE49-F238E27FC236}">
                      <a16:creationId xmlns:a16="http://schemas.microsoft.com/office/drawing/2014/main" id="{40122948-DAE5-4B4B-96D2-F0A19549E36E}"/>
                    </a:ext>
                  </a:extLst>
                </p:cNvPr>
                <p:cNvSpPr>
                  <a:spLocks/>
                </p:cNvSpPr>
                <p:nvPr/>
              </p:nvSpPr>
              <p:spPr bwMode="auto">
                <a:xfrm>
                  <a:off x="989" y="2411"/>
                  <a:ext cx="676" cy="16"/>
                </a:xfrm>
                <a:custGeom>
                  <a:avLst/>
                  <a:gdLst>
                    <a:gd name="T0" fmla="*/ 164 w 167"/>
                    <a:gd name="T1" fmla="*/ 4 h 4"/>
                    <a:gd name="T2" fmla="*/ 2 w 167"/>
                    <a:gd name="T3" fmla="*/ 4 h 4"/>
                    <a:gd name="T4" fmla="*/ 0 w 167"/>
                    <a:gd name="T5" fmla="*/ 2 h 4"/>
                    <a:gd name="T6" fmla="*/ 2 w 167"/>
                    <a:gd name="T7" fmla="*/ 0 h 4"/>
                    <a:gd name="T8" fmla="*/ 164 w 167"/>
                    <a:gd name="T9" fmla="*/ 0 h 4"/>
                    <a:gd name="T10" fmla="*/ 167 w 167"/>
                    <a:gd name="T11" fmla="*/ 2 h 4"/>
                    <a:gd name="T12" fmla="*/ 164 w 167"/>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67" h="4">
                      <a:moveTo>
                        <a:pt x="164" y="4"/>
                      </a:moveTo>
                      <a:cubicBezTo>
                        <a:pt x="2" y="4"/>
                        <a:pt x="2" y="4"/>
                        <a:pt x="2" y="4"/>
                      </a:cubicBezTo>
                      <a:cubicBezTo>
                        <a:pt x="1" y="4"/>
                        <a:pt x="0" y="3"/>
                        <a:pt x="0" y="2"/>
                      </a:cubicBezTo>
                      <a:cubicBezTo>
                        <a:pt x="0" y="1"/>
                        <a:pt x="1" y="0"/>
                        <a:pt x="2" y="0"/>
                      </a:cubicBezTo>
                      <a:cubicBezTo>
                        <a:pt x="164" y="0"/>
                        <a:pt x="164" y="0"/>
                        <a:pt x="164" y="0"/>
                      </a:cubicBezTo>
                      <a:cubicBezTo>
                        <a:pt x="166" y="0"/>
                        <a:pt x="167" y="1"/>
                        <a:pt x="167" y="2"/>
                      </a:cubicBezTo>
                      <a:cubicBezTo>
                        <a:pt x="167" y="3"/>
                        <a:pt x="166" y="4"/>
                        <a:pt x="16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72" name="Freeform 12">
                  <a:extLst>
                    <a:ext uri="{FF2B5EF4-FFF2-40B4-BE49-F238E27FC236}">
                      <a16:creationId xmlns:a16="http://schemas.microsoft.com/office/drawing/2014/main" id="{A01E01D8-FAF1-4854-B713-CD8F0932483B}"/>
                    </a:ext>
                  </a:extLst>
                </p:cNvPr>
                <p:cNvSpPr>
                  <a:spLocks/>
                </p:cNvSpPr>
                <p:nvPr/>
              </p:nvSpPr>
              <p:spPr bwMode="auto">
                <a:xfrm>
                  <a:off x="989" y="2472"/>
                  <a:ext cx="676" cy="21"/>
                </a:xfrm>
                <a:custGeom>
                  <a:avLst/>
                  <a:gdLst>
                    <a:gd name="T0" fmla="*/ 164 w 167"/>
                    <a:gd name="T1" fmla="*/ 5 h 5"/>
                    <a:gd name="T2" fmla="*/ 2 w 167"/>
                    <a:gd name="T3" fmla="*/ 5 h 5"/>
                    <a:gd name="T4" fmla="*/ 0 w 167"/>
                    <a:gd name="T5" fmla="*/ 2 h 5"/>
                    <a:gd name="T6" fmla="*/ 2 w 167"/>
                    <a:gd name="T7" fmla="*/ 0 h 5"/>
                    <a:gd name="T8" fmla="*/ 164 w 167"/>
                    <a:gd name="T9" fmla="*/ 0 h 5"/>
                    <a:gd name="T10" fmla="*/ 167 w 167"/>
                    <a:gd name="T11" fmla="*/ 2 h 5"/>
                    <a:gd name="T12" fmla="*/ 164 w 167"/>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67" h="5">
                      <a:moveTo>
                        <a:pt x="164" y="5"/>
                      </a:moveTo>
                      <a:cubicBezTo>
                        <a:pt x="2" y="5"/>
                        <a:pt x="2" y="5"/>
                        <a:pt x="2" y="5"/>
                      </a:cubicBezTo>
                      <a:cubicBezTo>
                        <a:pt x="1" y="5"/>
                        <a:pt x="0" y="4"/>
                        <a:pt x="0" y="2"/>
                      </a:cubicBezTo>
                      <a:cubicBezTo>
                        <a:pt x="0" y="1"/>
                        <a:pt x="1" y="0"/>
                        <a:pt x="2" y="0"/>
                      </a:cubicBezTo>
                      <a:cubicBezTo>
                        <a:pt x="164" y="0"/>
                        <a:pt x="164" y="0"/>
                        <a:pt x="164" y="0"/>
                      </a:cubicBezTo>
                      <a:cubicBezTo>
                        <a:pt x="166" y="0"/>
                        <a:pt x="167" y="1"/>
                        <a:pt x="167" y="2"/>
                      </a:cubicBezTo>
                      <a:cubicBezTo>
                        <a:pt x="167" y="4"/>
                        <a:pt x="166" y="5"/>
                        <a:pt x="164"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73" name="Oval 13">
                  <a:extLst>
                    <a:ext uri="{FF2B5EF4-FFF2-40B4-BE49-F238E27FC236}">
                      <a16:creationId xmlns:a16="http://schemas.microsoft.com/office/drawing/2014/main" id="{FA2AA300-8F51-41E1-A22A-B30BC067926C}"/>
                    </a:ext>
                  </a:extLst>
                </p:cNvPr>
                <p:cNvSpPr>
                  <a:spLocks noChangeArrowheads="1"/>
                </p:cNvSpPr>
                <p:nvPr/>
              </p:nvSpPr>
              <p:spPr bwMode="auto">
                <a:xfrm>
                  <a:off x="1062" y="2158"/>
                  <a:ext cx="73" cy="7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74" name="Freeform 14">
                  <a:extLst>
                    <a:ext uri="{FF2B5EF4-FFF2-40B4-BE49-F238E27FC236}">
                      <a16:creationId xmlns:a16="http://schemas.microsoft.com/office/drawing/2014/main" id="{60416DF7-FBDE-49E6-BFEE-68784D446CC1}"/>
                    </a:ext>
                  </a:extLst>
                </p:cNvPr>
                <p:cNvSpPr>
                  <a:spLocks/>
                </p:cNvSpPr>
                <p:nvPr/>
              </p:nvSpPr>
              <p:spPr bwMode="auto">
                <a:xfrm>
                  <a:off x="1042" y="2248"/>
                  <a:ext cx="113" cy="106"/>
                </a:xfrm>
                <a:custGeom>
                  <a:avLst/>
                  <a:gdLst>
                    <a:gd name="T0" fmla="*/ 28 w 28"/>
                    <a:gd name="T1" fmla="*/ 26 h 26"/>
                    <a:gd name="T2" fmla="*/ 28 w 28"/>
                    <a:gd name="T3" fmla="*/ 9 h 26"/>
                    <a:gd name="T4" fmla="*/ 19 w 28"/>
                    <a:gd name="T5" fmla="*/ 0 h 26"/>
                    <a:gd name="T6" fmla="*/ 9 w 28"/>
                    <a:gd name="T7" fmla="*/ 0 h 26"/>
                    <a:gd name="T8" fmla="*/ 0 w 28"/>
                    <a:gd name="T9" fmla="*/ 9 h 26"/>
                    <a:gd name="T10" fmla="*/ 0 w 28"/>
                    <a:gd name="T11" fmla="*/ 26 h 26"/>
                    <a:gd name="T12" fmla="*/ 28 w 28"/>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28" h="26">
                      <a:moveTo>
                        <a:pt x="28" y="26"/>
                      </a:moveTo>
                      <a:cubicBezTo>
                        <a:pt x="28" y="9"/>
                        <a:pt x="28" y="9"/>
                        <a:pt x="28" y="9"/>
                      </a:cubicBezTo>
                      <a:cubicBezTo>
                        <a:pt x="28" y="4"/>
                        <a:pt x="24" y="0"/>
                        <a:pt x="19" y="0"/>
                      </a:cubicBezTo>
                      <a:cubicBezTo>
                        <a:pt x="9" y="0"/>
                        <a:pt x="9" y="0"/>
                        <a:pt x="9" y="0"/>
                      </a:cubicBezTo>
                      <a:cubicBezTo>
                        <a:pt x="4" y="0"/>
                        <a:pt x="0" y="4"/>
                        <a:pt x="0" y="9"/>
                      </a:cubicBezTo>
                      <a:cubicBezTo>
                        <a:pt x="0" y="26"/>
                        <a:pt x="0" y="26"/>
                        <a:pt x="0" y="26"/>
                      </a:cubicBezTo>
                      <a:lnTo>
                        <a:pt x="28" y="2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grpSp>
            <p:nvGrpSpPr>
              <p:cNvPr id="275" name="Group 4">
                <a:extLst>
                  <a:ext uri="{FF2B5EF4-FFF2-40B4-BE49-F238E27FC236}">
                    <a16:creationId xmlns:a16="http://schemas.microsoft.com/office/drawing/2014/main" id="{A92816CA-5595-47DD-A0D2-8EE8E6E7852D}"/>
                  </a:ext>
                </a:extLst>
              </p:cNvPr>
              <p:cNvGrpSpPr>
                <a:grpSpLocks noChangeAspect="1"/>
              </p:cNvGrpSpPr>
              <p:nvPr/>
            </p:nvGrpSpPr>
            <p:grpSpPr bwMode="auto">
              <a:xfrm>
                <a:off x="5526081" y="2011518"/>
                <a:ext cx="405795" cy="250756"/>
                <a:chOff x="912" y="2039"/>
                <a:chExt cx="814" cy="503"/>
              </a:xfrm>
            </p:grpSpPr>
            <p:sp>
              <p:nvSpPr>
                <p:cNvPr id="276" name="AutoShape 3">
                  <a:extLst>
                    <a:ext uri="{FF2B5EF4-FFF2-40B4-BE49-F238E27FC236}">
                      <a16:creationId xmlns:a16="http://schemas.microsoft.com/office/drawing/2014/main" id="{7BECC707-F303-4B2C-8C05-3FB4DFDF6FEB}"/>
                    </a:ext>
                  </a:extLst>
                </p:cNvPr>
                <p:cNvSpPr>
                  <a:spLocks noChangeAspect="1" noChangeArrowheads="1" noTextEdit="1"/>
                </p:cNvSpPr>
                <p:nvPr/>
              </p:nvSpPr>
              <p:spPr bwMode="auto">
                <a:xfrm>
                  <a:off x="912" y="2039"/>
                  <a:ext cx="814"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77" name="Freeform 5">
                  <a:extLst>
                    <a:ext uri="{FF2B5EF4-FFF2-40B4-BE49-F238E27FC236}">
                      <a16:creationId xmlns:a16="http://schemas.microsoft.com/office/drawing/2014/main" id="{B36E27F2-487C-4F01-94DE-8F07EEECB611}"/>
                    </a:ext>
                  </a:extLst>
                </p:cNvPr>
                <p:cNvSpPr>
                  <a:spLocks/>
                </p:cNvSpPr>
                <p:nvPr/>
              </p:nvSpPr>
              <p:spPr bwMode="auto">
                <a:xfrm>
                  <a:off x="908" y="2043"/>
                  <a:ext cx="814" cy="503"/>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78" name="Rectangle 6">
                  <a:extLst>
                    <a:ext uri="{FF2B5EF4-FFF2-40B4-BE49-F238E27FC236}">
                      <a16:creationId xmlns:a16="http://schemas.microsoft.com/office/drawing/2014/main" id="{A9C54F46-D186-4ABD-8AEC-6B70764BCC0C}"/>
                    </a:ext>
                  </a:extLst>
                </p:cNvPr>
                <p:cNvSpPr>
                  <a:spLocks noChangeArrowheads="1"/>
                </p:cNvSpPr>
                <p:nvPr/>
              </p:nvSpPr>
              <p:spPr bwMode="auto">
                <a:xfrm>
                  <a:off x="997" y="2109"/>
                  <a:ext cx="203" cy="2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79" name="Freeform 7">
                  <a:extLst>
                    <a:ext uri="{FF2B5EF4-FFF2-40B4-BE49-F238E27FC236}">
                      <a16:creationId xmlns:a16="http://schemas.microsoft.com/office/drawing/2014/main" id="{39281608-BA5F-4458-9A56-DC2DC5B10C88}"/>
                    </a:ext>
                  </a:extLst>
                </p:cNvPr>
                <p:cNvSpPr>
                  <a:spLocks/>
                </p:cNvSpPr>
                <p:nvPr/>
              </p:nvSpPr>
              <p:spPr bwMode="auto">
                <a:xfrm>
                  <a:off x="1293" y="2100"/>
                  <a:ext cx="372" cy="17"/>
                </a:xfrm>
                <a:custGeom>
                  <a:avLst/>
                  <a:gdLst>
                    <a:gd name="T0" fmla="*/ 89 w 92"/>
                    <a:gd name="T1" fmla="*/ 4 h 4"/>
                    <a:gd name="T2" fmla="*/ 2 w 92"/>
                    <a:gd name="T3" fmla="*/ 4 h 4"/>
                    <a:gd name="T4" fmla="*/ 0 w 92"/>
                    <a:gd name="T5" fmla="*/ 2 h 4"/>
                    <a:gd name="T6" fmla="*/ 2 w 92"/>
                    <a:gd name="T7" fmla="*/ 0 h 4"/>
                    <a:gd name="T8" fmla="*/ 89 w 92"/>
                    <a:gd name="T9" fmla="*/ 0 h 4"/>
                    <a:gd name="T10" fmla="*/ 92 w 92"/>
                    <a:gd name="T11" fmla="*/ 2 h 4"/>
                    <a:gd name="T12" fmla="*/ 89 w 9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92" h="4">
                      <a:moveTo>
                        <a:pt x="89" y="4"/>
                      </a:moveTo>
                      <a:cubicBezTo>
                        <a:pt x="2" y="4"/>
                        <a:pt x="2" y="4"/>
                        <a:pt x="2" y="4"/>
                      </a:cubicBezTo>
                      <a:cubicBezTo>
                        <a:pt x="1" y="4"/>
                        <a:pt x="0" y="3"/>
                        <a:pt x="0" y="2"/>
                      </a:cubicBezTo>
                      <a:cubicBezTo>
                        <a:pt x="0" y="1"/>
                        <a:pt x="1" y="0"/>
                        <a:pt x="2" y="0"/>
                      </a:cubicBezTo>
                      <a:cubicBezTo>
                        <a:pt x="89" y="0"/>
                        <a:pt x="89" y="0"/>
                        <a:pt x="89" y="0"/>
                      </a:cubicBezTo>
                      <a:cubicBezTo>
                        <a:pt x="91" y="0"/>
                        <a:pt x="92" y="1"/>
                        <a:pt x="92" y="2"/>
                      </a:cubicBezTo>
                      <a:cubicBezTo>
                        <a:pt x="92" y="3"/>
                        <a:pt x="91" y="4"/>
                        <a:pt x="8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80" name="Freeform 8">
                  <a:extLst>
                    <a:ext uri="{FF2B5EF4-FFF2-40B4-BE49-F238E27FC236}">
                      <a16:creationId xmlns:a16="http://schemas.microsoft.com/office/drawing/2014/main" id="{90D0892B-6AB7-4532-BAA7-F5424B408286}"/>
                    </a:ext>
                  </a:extLst>
                </p:cNvPr>
                <p:cNvSpPr>
                  <a:spLocks/>
                </p:cNvSpPr>
                <p:nvPr/>
              </p:nvSpPr>
              <p:spPr bwMode="auto">
                <a:xfrm>
                  <a:off x="1293" y="2166"/>
                  <a:ext cx="372" cy="16"/>
                </a:xfrm>
                <a:custGeom>
                  <a:avLst/>
                  <a:gdLst>
                    <a:gd name="T0" fmla="*/ 89 w 92"/>
                    <a:gd name="T1" fmla="*/ 4 h 4"/>
                    <a:gd name="T2" fmla="*/ 2 w 92"/>
                    <a:gd name="T3" fmla="*/ 4 h 4"/>
                    <a:gd name="T4" fmla="*/ 0 w 92"/>
                    <a:gd name="T5" fmla="*/ 2 h 4"/>
                    <a:gd name="T6" fmla="*/ 2 w 92"/>
                    <a:gd name="T7" fmla="*/ 0 h 4"/>
                    <a:gd name="T8" fmla="*/ 89 w 92"/>
                    <a:gd name="T9" fmla="*/ 0 h 4"/>
                    <a:gd name="T10" fmla="*/ 92 w 92"/>
                    <a:gd name="T11" fmla="*/ 2 h 4"/>
                    <a:gd name="T12" fmla="*/ 89 w 9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92" h="4">
                      <a:moveTo>
                        <a:pt x="89" y="4"/>
                      </a:moveTo>
                      <a:cubicBezTo>
                        <a:pt x="2" y="4"/>
                        <a:pt x="2" y="4"/>
                        <a:pt x="2" y="4"/>
                      </a:cubicBezTo>
                      <a:cubicBezTo>
                        <a:pt x="1" y="4"/>
                        <a:pt x="0" y="3"/>
                        <a:pt x="0" y="2"/>
                      </a:cubicBezTo>
                      <a:cubicBezTo>
                        <a:pt x="0" y="1"/>
                        <a:pt x="1" y="0"/>
                        <a:pt x="2" y="0"/>
                      </a:cubicBezTo>
                      <a:cubicBezTo>
                        <a:pt x="89" y="0"/>
                        <a:pt x="89" y="0"/>
                        <a:pt x="89" y="0"/>
                      </a:cubicBezTo>
                      <a:cubicBezTo>
                        <a:pt x="91" y="0"/>
                        <a:pt x="92" y="1"/>
                        <a:pt x="92" y="2"/>
                      </a:cubicBezTo>
                      <a:cubicBezTo>
                        <a:pt x="92" y="3"/>
                        <a:pt x="91" y="4"/>
                        <a:pt x="8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81" name="Freeform 9">
                  <a:extLst>
                    <a:ext uri="{FF2B5EF4-FFF2-40B4-BE49-F238E27FC236}">
                      <a16:creationId xmlns:a16="http://schemas.microsoft.com/office/drawing/2014/main" id="{D1DE75F9-A1C7-4207-8B4E-0736191A801D}"/>
                    </a:ext>
                  </a:extLst>
                </p:cNvPr>
                <p:cNvSpPr>
                  <a:spLocks/>
                </p:cNvSpPr>
                <p:nvPr/>
              </p:nvSpPr>
              <p:spPr bwMode="auto">
                <a:xfrm>
                  <a:off x="1293" y="2280"/>
                  <a:ext cx="372" cy="21"/>
                </a:xfrm>
                <a:custGeom>
                  <a:avLst/>
                  <a:gdLst>
                    <a:gd name="T0" fmla="*/ 89 w 92"/>
                    <a:gd name="T1" fmla="*/ 5 h 5"/>
                    <a:gd name="T2" fmla="*/ 2 w 92"/>
                    <a:gd name="T3" fmla="*/ 5 h 5"/>
                    <a:gd name="T4" fmla="*/ 0 w 92"/>
                    <a:gd name="T5" fmla="*/ 3 h 5"/>
                    <a:gd name="T6" fmla="*/ 2 w 92"/>
                    <a:gd name="T7" fmla="*/ 0 h 5"/>
                    <a:gd name="T8" fmla="*/ 89 w 92"/>
                    <a:gd name="T9" fmla="*/ 0 h 5"/>
                    <a:gd name="T10" fmla="*/ 92 w 92"/>
                    <a:gd name="T11" fmla="*/ 3 h 5"/>
                    <a:gd name="T12" fmla="*/ 89 w 92"/>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92" h="5">
                      <a:moveTo>
                        <a:pt x="89" y="5"/>
                      </a:moveTo>
                      <a:cubicBezTo>
                        <a:pt x="2" y="5"/>
                        <a:pt x="2" y="5"/>
                        <a:pt x="2" y="5"/>
                      </a:cubicBezTo>
                      <a:cubicBezTo>
                        <a:pt x="1" y="5"/>
                        <a:pt x="0" y="4"/>
                        <a:pt x="0" y="3"/>
                      </a:cubicBezTo>
                      <a:cubicBezTo>
                        <a:pt x="0" y="1"/>
                        <a:pt x="1" y="0"/>
                        <a:pt x="2" y="0"/>
                      </a:cubicBezTo>
                      <a:cubicBezTo>
                        <a:pt x="89" y="0"/>
                        <a:pt x="89" y="0"/>
                        <a:pt x="89" y="0"/>
                      </a:cubicBezTo>
                      <a:cubicBezTo>
                        <a:pt x="91" y="0"/>
                        <a:pt x="92" y="1"/>
                        <a:pt x="92" y="3"/>
                      </a:cubicBezTo>
                      <a:cubicBezTo>
                        <a:pt x="92" y="4"/>
                        <a:pt x="91" y="5"/>
                        <a:pt x="89"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82" name="Freeform 10">
                  <a:extLst>
                    <a:ext uri="{FF2B5EF4-FFF2-40B4-BE49-F238E27FC236}">
                      <a16:creationId xmlns:a16="http://schemas.microsoft.com/office/drawing/2014/main" id="{99E9F135-57FC-4A95-9CAF-6B8CEC730BC1}"/>
                    </a:ext>
                  </a:extLst>
                </p:cNvPr>
                <p:cNvSpPr>
                  <a:spLocks/>
                </p:cNvSpPr>
                <p:nvPr/>
              </p:nvSpPr>
              <p:spPr bwMode="auto">
                <a:xfrm>
                  <a:off x="1293" y="2346"/>
                  <a:ext cx="372" cy="16"/>
                </a:xfrm>
                <a:custGeom>
                  <a:avLst/>
                  <a:gdLst>
                    <a:gd name="T0" fmla="*/ 89 w 92"/>
                    <a:gd name="T1" fmla="*/ 4 h 4"/>
                    <a:gd name="T2" fmla="*/ 2 w 92"/>
                    <a:gd name="T3" fmla="*/ 4 h 4"/>
                    <a:gd name="T4" fmla="*/ 0 w 92"/>
                    <a:gd name="T5" fmla="*/ 2 h 4"/>
                    <a:gd name="T6" fmla="*/ 2 w 92"/>
                    <a:gd name="T7" fmla="*/ 0 h 4"/>
                    <a:gd name="T8" fmla="*/ 89 w 92"/>
                    <a:gd name="T9" fmla="*/ 0 h 4"/>
                    <a:gd name="T10" fmla="*/ 92 w 92"/>
                    <a:gd name="T11" fmla="*/ 2 h 4"/>
                    <a:gd name="T12" fmla="*/ 89 w 9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92" h="4">
                      <a:moveTo>
                        <a:pt x="89" y="4"/>
                      </a:moveTo>
                      <a:cubicBezTo>
                        <a:pt x="2" y="4"/>
                        <a:pt x="2" y="4"/>
                        <a:pt x="2" y="4"/>
                      </a:cubicBezTo>
                      <a:cubicBezTo>
                        <a:pt x="1" y="4"/>
                        <a:pt x="0" y="3"/>
                        <a:pt x="0" y="2"/>
                      </a:cubicBezTo>
                      <a:cubicBezTo>
                        <a:pt x="0" y="1"/>
                        <a:pt x="1" y="0"/>
                        <a:pt x="2" y="0"/>
                      </a:cubicBezTo>
                      <a:cubicBezTo>
                        <a:pt x="89" y="0"/>
                        <a:pt x="89" y="0"/>
                        <a:pt x="89" y="0"/>
                      </a:cubicBezTo>
                      <a:cubicBezTo>
                        <a:pt x="91" y="0"/>
                        <a:pt x="92" y="1"/>
                        <a:pt x="92" y="2"/>
                      </a:cubicBezTo>
                      <a:cubicBezTo>
                        <a:pt x="92" y="3"/>
                        <a:pt x="91" y="4"/>
                        <a:pt x="8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83" name="Freeform 11">
                  <a:extLst>
                    <a:ext uri="{FF2B5EF4-FFF2-40B4-BE49-F238E27FC236}">
                      <a16:creationId xmlns:a16="http://schemas.microsoft.com/office/drawing/2014/main" id="{DA81672E-3EF8-4034-960F-9EAC62D3F510}"/>
                    </a:ext>
                  </a:extLst>
                </p:cNvPr>
                <p:cNvSpPr>
                  <a:spLocks/>
                </p:cNvSpPr>
                <p:nvPr/>
              </p:nvSpPr>
              <p:spPr bwMode="auto">
                <a:xfrm>
                  <a:off x="989" y="2411"/>
                  <a:ext cx="676" cy="16"/>
                </a:xfrm>
                <a:custGeom>
                  <a:avLst/>
                  <a:gdLst>
                    <a:gd name="T0" fmla="*/ 164 w 167"/>
                    <a:gd name="T1" fmla="*/ 4 h 4"/>
                    <a:gd name="T2" fmla="*/ 2 w 167"/>
                    <a:gd name="T3" fmla="*/ 4 h 4"/>
                    <a:gd name="T4" fmla="*/ 0 w 167"/>
                    <a:gd name="T5" fmla="*/ 2 h 4"/>
                    <a:gd name="T6" fmla="*/ 2 w 167"/>
                    <a:gd name="T7" fmla="*/ 0 h 4"/>
                    <a:gd name="T8" fmla="*/ 164 w 167"/>
                    <a:gd name="T9" fmla="*/ 0 h 4"/>
                    <a:gd name="T10" fmla="*/ 167 w 167"/>
                    <a:gd name="T11" fmla="*/ 2 h 4"/>
                    <a:gd name="T12" fmla="*/ 164 w 167"/>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67" h="4">
                      <a:moveTo>
                        <a:pt x="164" y="4"/>
                      </a:moveTo>
                      <a:cubicBezTo>
                        <a:pt x="2" y="4"/>
                        <a:pt x="2" y="4"/>
                        <a:pt x="2" y="4"/>
                      </a:cubicBezTo>
                      <a:cubicBezTo>
                        <a:pt x="1" y="4"/>
                        <a:pt x="0" y="3"/>
                        <a:pt x="0" y="2"/>
                      </a:cubicBezTo>
                      <a:cubicBezTo>
                        <a:pt x="0" y="1"/>
                        <a:pt x="1" y="0"/>
                        <a:pt x="2" y="0"/>
                      </a:cubicBezTo>
                      <a:cubicBezTo>
                        <a:pt x="164" y="0"/>
                        <a:pt x="164" y="0"/>
                        <a:pt x="164" y="0"/>
                      </a:cubicBezTo>
                      <a:cubicBezTo>
                        <a:pt x="166" y="0"/>
                        <a:pt x="167" y="1"/>
                        <a:pt x="167" y="2"/>
                      </a:cubicBezTo>
                      <a:cubicBezTo>
                        <a:pt x="167" y="3"/>
                        <a:pt x="166" y="4"/>
                        <a:pt x="16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84" name="Freeform 12">
                  <a:extLst>
                    <a:ext uri="{FF2B5EF4-FFF2-40B4-BE49-F238E27FC236}">
                      <a16:creationId xmlns:a16="http://schemas.microsoft.com/office/drawing/2014/main" id="{5A223DBA-E95F-4ED1-87EB-CE366D565059}"/>
                    </a:ext>
                  </a:extLst>
                </p:cNvPr>
                <p:cNvSpPr>
                  <a:spLocks/>
                </p:cNvSpPr>
                <p:nvPr/>
              </p:nvSpPr>
              <p:spPr bwMode="auto">
                <a:xfrm>
                  <a:off x="989" y="2472"/>
                  <a:ext cx="676" cy="21"/>
                </a:xfrm>
                <a:custGeom>
                  <a:avLst/>
                  <a:gdLst>
                    <a:gd name="T0" fmla="*/ 164 w 167"/>
                    <a:gd name="T1" fmla="*/ 5 h 5"/>
                    <a:gd name="T2" fmla="*/ 2 w 167"/>
                    <a:gd name="T3" fmla="*/ 5 h 5"/>
                    <a:gd name="T4" fmla="*/ 0 w 167"/>
                    <a:gd name="T5" fmla="*/ 2 h 5"/>
                    <a:gd name="T6" fmla="*/ 2 w 167"/>
                    <a:gd name="T7" fmla="*/ 0 h 5"/>
                    <a:gd name="T8" fmla="*/ 164 w 167"/>
                    <a:gd name="T9" fmla="*/ 0 h 5"/>
                    <a:gd name="T10" fmla="*/ 167 w 167"/>
                    <a:gd name="T11" fmla="*/ 2 h 5"/>
                    <a:gd name="T12" fmla="*/ 164 w 167"/>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67" h="5">
                      <a:moveTo>
                        <a:pt x="164" y="5"/>
                      </a:moveTo>
                      <a:cubicBezTo>
                        <a:pt x="2" y="5"/>
                        <a:pt x="2" y="5"/>
                        <a:pt x="2" y="5"/>
                      </a:cubicBezTo>
                      <a:cubicBezTo>
                        <a:pt x="1" y="5"/>
                        <a:pt x="0" y="4"/>
                        <a:pt x="0" y="2"/>
                      </a:cubicBezTo>
                      <a:cubicBezTo>
                        <a:pt x="0" y="1"/>
                        <a:pt x="1" y="0"/>
                        <a:pt x="2" y="0"/>
                      </a:cubicBezTo>
                      <a:cubicBezTo>
                        <a:pt x="164" y="0"/>
                        <a:pt x="164" y="0"/>
                        <a:pt x="164" y="0"/>
                      </a:cubicBezTo>
                      <a:cubicBezTo>
                        <a:pt x="166" y="0"/>
                        <a:pt x="167" y="1"/>
                        <a:pt x="167" y="2"/>
                      </a:cubicBezTo>
                      <a:cubicBezTo>
                        <a:pt x="167" y="4"/>
                        <a:pt x="166" y="5"/>
                        <a:pt x="164"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85" name="Oval 13">
                  <a:extLst>
                    <a:ext uri="{FF2B5EF4-FFF2-40B4-BE49-F238E27FC236}">
                      <a16:creationId xmlns:a16="http://schemas.microsoft.com/office/drawing/2014/main" id="{C661975F-1629-48D5-97AE-C39BEDF6C79A}"/>
                    </a:ext>
                  </a:extLst>
                </p:cNvPr>
                <p:cNvSpPr>
                  <a:spLocks noChangeArrowheads="1"/>
                </p:cNvSpPr>
                <p:nvPr/>
              </p:nvSpPr>
              <p:spPr bwMode="auto">
                <a:xfrm>
                  <a:off x="1062" y="2158"/>
                  <a:ext cx="73" cy="7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86" name="Freeform 14">
                  <a:extLst>
                    <a:ext uri="{FF2B5EF4-FFF2-40B4-BE49-F238E27FC236}">
                      <a16:creationId xmlns:a16="http://schemas.microsoft.com/office/drawing/2014/main" id="{6494DCDD-5EB0-4835-A782-912CDCFB481B}"/>
                    </a:ext>
                  </a:extLst>
                </p:cNvPr>
                <p:cNvSpPr>
                  <a:spLocks/>
                </p:cNvSpPr>
                <p:nvPr/>
              </p:nvSpPr>
              <p:spPr bwMode="auto">
                <a:xfrm>
                  <a:off x="1042" y="2248"/>
                  <a:ext cx="113" cy="106"/>
                </a:xfrm>
                <a:custGeom>
                  <a:avLst/>
                  <a:gdLst>
                    <a:gd name="T0" fmla="*/ 28 w 28"/>
                    <a:gd name="T1" fmla="*/ 26 h 26"/>
                    <a:gd name="T2" fmla="*/ 28 w 28"/>
                    <a:gd name="T3" fmla="*/ 9 h 26"/>
                    <a:gd name="T4" fmla="*/ 19 w 28"/>
                    <a:gd name="T5" fmla="*/ 0 h 26"/>
                    <a:gd name="T6" fmla="*/ 9 w 28"/>
                    <a:gd name="T7" fmla="*/ 0 h 26"/>
                    <a:gd name="T8" fmla="*/ 0 w 28"/>
                    <a:gd name="T9" fmla="*/ 9 h 26"/>
                    <a:gd name="T10" fmla="*/ 0 w 28"/>
                    <a:gd name="T11" fmla="*/ 26 h 26"/>
                    <a:gd name="T12" fmla="*/ 28 w 28"/>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28" h="26">
                      <a:moveTo>
                        <a:pt x="28" y="26"/>
                      </a:moveTo>
                      <a:cubicBezTo>
                        <a:pt x="28" y="9"/>
                        <a:pt x="28" y="9"/>
                        <a:pt x="28" y="9"/>
                      </a:cubicBezTo>
                      <a:cubicBezTo>
                        <a:pt x="28" y="4"/>
                        <a:pt x="24" y="0"/>
                        <a:pt x="19" y="0"/>
                      </a:cubicBezTo>
                      <a:cubicBezTo>
                        <a:pt x="9" y="0"/>
                        <a:pt x="9" y="0"/>
                        <a:pt x="9" y="0"/>
                      </a:cubicBezTo>
                      <a:cubicBezTo>
                        <a:pt x="4" y="0"/>
                        <a:pt x="0" y="4"/>
                        <a:pt x="0" y="9"/>
                      </a:cubicBezTo>
                      <a:cubicBezTo>
                        <a:pt x="0" y="26"/>
                        <a:pt x="0" y="26"/>
                        <a:pt x="0" y="26"/>
                      </a:cubicBezTo>
                      <a:lnTo>
                        <a:pt x="28" y="2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grpSp>
            <p:nvGrpSpPr>
              <p:cNvPr id="451" name="Group 450">
                <a:extLst>
                  <a:ext uri="{FF2B5EF4-FFF2-40B4-BE49-F238E27FC236}">
                    <a16:creationId xmlns:a16="http://schemas.microsoft.com/office/drawing/2014/main" id="{DF3F271A-A377-49F0-8C0C-10CC3E7A12D4}"/>
                  </a:ext>
                </a:extLst>
              </p:cNvPr>
              <p:cNvGrpSpPr/>
              <p:nvPr/>
            </p:nvGrpSpPr>
            <p:grpSpPr>
              <a:xfrm>
                <a:off x="4673145" y="2318935"/>
                <a:ext cx="632413" cy="358196"/>
                <a:chOff x="6616363" y="1845615"/>
                <a:chExt cx="1273153" cy="721109"/>
              </a:xfrm>
            </p:grpSpPr>
            <p:sp>
              <p:nvSpPr>
                <p:cNvPr id="419" name="AutoShape 23">
                  <a:extLst>
                    <a:ext uri="{FF2B5EF4-FFF2-40B4-BE49-F238E27FC236}">
                      <a16:creationId xmlns:a16="http://schemas.microsoft.com/office/drawing/2014/main" id="{0203793F-6C28-49F3-B299-65DF934DC7FF}"/>
                    </a:ext>
                  </a:extLst>
                </p:cNvPr>
                <p:cNvSpPr>
                  <a:spLocks noChangeAspect="1" noChangeArrowheads="1" noTextEdit="1"/>
                </p:cNvSpPr>
                <p:nvPr/>
              </p:nvSpPr>
              <p:spPr bwMode="auto">
                <a:xfrm>
                  <a:off x="6616363" y="1845615"/>
                  <a:ext cx="1273153" cy="721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420" name="Rectangle 25">
                  <a:extLst>
                    <a:ext uri="{FF2B5EF4-FFF2-40B4-BE49-F238E27FC236}">
                      <a16:creationId xmlns:a16="http://schemas.microsoft.com/office/drawing/2014/main" id="{94397DD8-52A0-494D-A1D1-BC149E6B7BAC}"/>
                    </a:ext>
                  </a:extLst>
                </p:cNvPr>
                <p:cNvSpPr>
                  <a:spLocks noChangeArrowheads="1"/>
                </p:cNvSpPr>
                <p:nvPr/>
              </p:nvSpPr>
              <p:spPr bwMode="auto">
                <a:xfrm>
                  <a:off x="6726668" y="1856606"/>
                  <a:ext cx="971254" cy="66935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421" name="Rectangle 27">
                  <a:extLst>
                    <a:ext uri="{FF2B5EF4-FFF2-40B4-BE49-F238E27FC236}">
                      <a16:creationId xmlns:a16="http://schemas.microsoft.com/office/drawing/2014/main" id="{944C56B5-99F9-426C-A20D-F74DB9A75B21}"/>
                    </a:ext>
                  </a:extLst>
                </p:cNvPr>
                <p:cNvSpPr>
                  <a:spLocks noChangeArrowheads="1"/>
                </p:cNvSpPr>
                <p:nvPr/>
              </p:nvSpPr>
              <p:spPr bwMode="auto">
                <a:xfrm>
                  <a:off x="6751845" y="1915580"/>
                  <a:ext cx="905697" cy="589998"/>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422" name="Freeform 28">
                  <a:extLst>
                    <a:ext uri="{FF2B5EF4-FFF2-40B4-BE49-F238E27FC236}">
                      <a16:creationId xmlns:a16="http://schemas.microsoft.com/office/drawing/2014/main" id="{1F9A200D-E623-4434-8929-BC149CC1EC30}"/>
                    </a:ext>
                  </a:extLst>
                </p:cNvPr>
                <p:cNvSpPr>
                  <a:spLocks/>
                </p:cNvSpPr>
                <p:nvPr/>
              </p:nvSpPr>
              <p:spPr bwMode="auto">
                <a:xfrm>
                  <a:off x="6621159" y="2514970"/>
                  <a:ext cx="1259342" cy="51754"/>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grpSp>
            <p:nvGrpSpPr>
              <p:cNvPr id="423" name="Group 4">
                <a:extLst>
                  <a:ext uri="{FF2B5EF4-FFF2-40B4-BE49-F238E27FC236}">
                    <a16:creationId xmlns:a16="http://schemas.microsoft.com/office/drawing/2014/main" id="{80B3B31B-CFBA-448E-9971-E8B5A97DDEDB}"/>
                  </a:ext>
                </a:extLst>
              </p:cNvPr>
              <p:cNvGrpSpPr>
                <a:grpSpLocks noChangeAspect="1"/>
              </p:cNvGrpSpPr>
              <p:nvPr/>
            </p:nvGrpSpPr>
            <p:grpSpPr bwMode="auto">
              <a:xfrm>
                <a:off x="4786200" y="2379983"/>
                <a:ext cx="344746" cy="251192"/>
                <a:chOff x="4423" y="993"/>
                <a:chExt cx="737" cy="537"/>
              </a:xfrm>
            </p:grpSpPr>
            <p:sp>
              <p:nvSpPr>
                <p:cNvPr id="424" name="AutoShape 3">
                  <a:extLst>
                    <a:ext uri="{FF2B5EF4-FFF2-40B4-BE49-F238E27FC236}">
                      <a16:creationId xmlns:a16="http://schemas.microsoft.com/office/drawing/2014/main" id="{819063FB-3C35-4226-9EEC-7B8E7BC3D4D8}"/>
                    </a:ext>
                  </a:extLst>
                </p:cNvPr>
                <p:cNvSpPr>
                  <a:spLocks noChangeAspect="1" noChangeArrowheads="1" noTextEdit="1"/>
                </p:cNvSpPr>
                <p:nvPr/>
              </p:nvSpPr>
              <p:spPr bwMode="auto">
                <a:xfrm>
                  <a:off x="4423" y="993"/>
                  <a:ext cx="737" cy="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425" name="Freeform 5">
                  <a:extLst>
                    <a:ext uri="{FF2B5EF4-FFF2-40B4-BE49-F238E27FC236}">
                      <a16:creationId xmlns:a16="http://schemas.microsoft.com/office/drawing/2014/main" id="{E4D53E3A-8B40-472A-A05E-14B57A8C3BD0}"/>
                    </a:ext>
                  </a:extLst>
                </p:cNvPr>
                <p:cNvSpPr>
                  <a:spLocks/>
                </p:cNvSpPr>
                <p:nvPr/>
              </p:nvSpPr>
              <p:spPr bwMode="auto">
                <a:xfrm>
                  <a:off x="4423" y="994"/>
                  <a:ext cx="737" cy="536"/>
                </a:xfrm>
                <a:custGeom>
                  <a:avLst/>
                  <a:gdLst>
                    <a:gd name="T0" fmla="*/ 762 w 792"/>
                    <a:gd name="T1" fmla="*/ 0 h 578"/>
                    <a:gd name="T2" fmla="*/ 30 w 792"/>
                    <a:gd name="T3" fmla="*/ 0 h 578"/>
                    <a:gd name="T4" fmla="*/ 0 w 792"/>
                    <a:gd name="T5" fmla="*/ 30 h 578"/>
                    <a:gd name="T6" fmla="*/ 0 w 792"/>
                    <a:gd name="T7" fmla="*/ 548 h 578"/>
                    <a:gd name="T8" fmla="*/ 30 w 792"/>
                    <a:gd name="T9" fmla="*/ 578 h 578"/>
                    <a:gd name="T10" fmla="*/ 762 w 792"/>
                    <a:gd name="T11" fmla="*/ 578 h 578"/>
                    <a:gd name="T12" fmla="*/ 792 w 792"/>
                    <a:gd name="T13" fmla="*/ 548 h 578"/>
                    <a:gd name="T14" fmla="*/ 792 w 792"/>
                    <a:gd name="T15" fmla="*/ 30 h 578"/>
                    <a:gd name="T16" fmla="*/ 762 w 792"/>
                    <a:gd name="T17" fmla="*/ 0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2" h="578">
                      <a:moveTo>
                        <a:pt x="762" y="0"/>
                      </a:moveTo>
                      <a:cubicBezTo>
                        <a:pt x="30" y="0"/>
                        <a:pt x="30" y="0"/>
                        <a:pt x="30" y="0"/>
                      </a:cubicBezTo>
                      <a:cubicBezTo>
                        <a:pt x="5" y="0"/>
                        <a:pt x="0" y="5"/>
                        <a:pt x="0" y="30"/>
                      </a:cubicBezTo>
                      <a:cubicBezTo>
                        <a:pt x="0" y="548"/>
                        <a:pt x="0" y="548"/>
                        <a:pt x="0" y="548"/>
                      </a:cubicBezTo>
                      <a:cubicBezTo>
                        <a:pt x="0" y="573"/>
                        <a:pt x="5" y="578"/>
                        <a:pt x="30" y="578"/>
                      </a:cubicBezTo>
                      <a:cubicBezTo>
                        <a:pt x="762" y="578"/>
                        <a:pt x="762" y="578"/>
                        <a:pt x="762" y="578"/>
                      </a:cubicBezTo>
                      <a:cubicBezTo>
                        <a:pt x="787" y="578"/>
                        <a:pt x="792" y="573"/>
                        <a:pt x="792" y="548"/>
                      </a:cubicBezTo>
                      <a:cubicBezTo>
                        <a:pt x="792" y="30"/>
                        <a:pt x="792" y="30"/>
                        <a:pt x="792" y="30"/>
                      </a:cubicBezTo>
                      <a:cubicBezTo>
                        <a:pt x="792" y="5"/>
                        <a:pt x="787" y="0"/>
                        <a:pt x="762"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426" name="Oval 6">
                  <a:extLst>
                    <a:ext uri="{FF2B5EF4-FFF2-40B4-BE49-F238E27FC236}">
                      <a16:creationId xmlns:a16="http://schemas.microsoft.com/office/drawing/2014/main" id="{15311C89-8354-47D2-B03C-082AF3725BB6}"/>
                    </a:ext>
                  </a:extLst>
                </p:cNvPr>
                <p:cNvSpPr>
                  <a:spLocks noChangeArrowheads="1"/>
                </p:cNvSpPr>
                <p:nvPr/>
              </p:nvSpPr>
              <p:spPr bwMode="auto">
                <a:xfrm>
                  <a:off x="4443" y="1008"/>
                  <a:ext cx="74" cy="73"/>
                </a:xfrm>
                <a:prstGeom prst="ellipse">
                  <a:avLst/>
                </a:pr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427" name="Freeform 7">
                  <a:extLst>
                    <a:ext uri="{FF2B5EF4-FFF2-40B4-BE49-F238E27FC236}">
                      <a16:creationId xmlns:a16="http://schemas.microsoft.com/office/drawing/2014/main" id="{E72F7A6A-1EED-4176-901B-504E27A8B54B}"/>
                    </a:ext>
                  </a:extLst>
                </p:cNvPr>
                <p:cNvSpPr>
                  <a:spLocks/>
                </p:cNvSpPr>
                <p:nvPr/>
              </p:nvSpPr>
              <p:spPr bwMode="auto">
                <a:xfrm>
                  <a:off x="4458" y="1029"/>
                  <a:ext cx="44" cy="32"/>
                </a:xfrm>
                <a:custGeom>
                  <a:avLst/>
                  <a:gdLst>
                    <a:gd name="T0" fmla="*/ 15 w 44"/>
                    <a:gd name="T1" fmla="*/ 11 h 32"/>
                    <a:gd name="T2" fmla="*/ 27 w 44"/>
                    <a:gd name="T3" fmla="*/ 0 h 32"/>
                    <a:gd name="T4" fmla="*/ 17 w 44"/>
                    <a:gd name="T5" fmla="*/ 0 h 32"/>
                    <a:gd name="T6" fmla="*/ 0 w 44"/>
                    <a:gd name="T7" fmla="*/ 16 h 32"/>
                    <a:gd name="T8" fmla="*/ 17 w 44"/>
                    <a:gd name="T9" fmla="*/ 32 h 32"/>
                    <a:gd name="T10" fmla="*/ 27 w 44"/>
                    <a:gd name="T11" fmla="*/ 32 h 32"/>
                    <a:gd name="T12" fmla="*/ 15 w 44"/>
                    <a:gd name="T13" fmla="*/ 20 h 32"/>
                    <a:gd name="T14" fmla="*/ 44 w 44"/>
                    <a:gd name="T15" fmla="*/ 20 h 32"/>
                    <a:gd name="T16" fmla="*/ 44 w 44"/>
                    <a:gd name="T17" fmla="*/ 11 h 32"/>
                    <a:gd name="T18" fmla="*/ 15 w 44"/>
                    <a:gd name="T19" fmla="*/ 1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2">
                      <a:moveTo>
                        <a:pt x="15" y="11"/>
                      </a:moveTo>
                      <a:lnTo>
                        <a:pt x="27" y="0"/>
                      </a:lnTo>
                      <a:lnTo>
                        <a:pt x="17" y="0"/>
                      </a:lnTo>
                      <a:lnTo>
                        <a:pt x="0" y="16"/>
                      </a:lnTo>
                      <a:lnTo>
                        <a:pt x="17" y="32"/>
                      </a:lnTo>
                      <a:lnTo>
                        <a:pt x="27" y="32"/>
                      </a:lnTo>
                      <a:lnTo>
                        <a:pt x="15" y="20"/>
                      </a:lnTo>
                      <a:lnTo>
                        <a:pt x="44" y="20"/>
                      </a:lnTo>
                      <a:lnTo>
                        <a:pt x="44" y="11"/>
                      </a:lnTo>
                      <a:lnTo>
                        <a:pt x="15"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428" name="Rectangle 8">
                  <a:extLst>
                    <a:ext uri="{FF2B5EF4-FFF2-40B4-BE49-F238E27FC236}">
                      <a16:creationId xmlns:a16="http://schemas.microsoft.com/office/drawing/2014/main" id="{7D63C111-CF6A-483D-AF96-4859713A41B5}"/>
                    </a:ext>
                  </a:extLst>
                </p:cNvPr>
                <p:cNvSpPr>
                  <a:spLocks noChangeArrowheads="1"/>
                </p:cNvSpPr>
                <p:nvPr/>
              </p:nvSpPr>
              <p:spPr bwMode="auto">
                <a:xfrm>
                  <a:off x="4441" y="1095"/>
                  <a:ext cx="701" cy="410"/>
                </a:xfrm>
                <a:prstGeom prst="rect">
                  <a:avLst/>
                </a:prstGeom>
                <a:solidFill>
                  <a:srgbClr val="289F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429" name="Rectangle 9">
                  <a:extLst>
                    <a:ext uri="{FF2B5EF4-FFF2-40B4-BE49-F238E27FC236}">
                      <a16:creationId xmlns:a16="http://schemas.microsoft.com/office/drawing/2014/main" id="{31EC6F32-0279-4EDF-88F4-0F34DB2524B4}"/>
                    </a:ext>
                  </a:extLst>
                </p:cNvPr>
                <p:cNvSpPr>
                  <a:spLocks noChangeArrowheads="1"/>
                </p:cNvSpPr>
                <p:nvPr/>
              </p:nvSpPr>
              <p:spPr bwMode="auto">
                <a:xfrm>
                  <a:off x="4528" y="1021"/>
                  <a:ext cx="614" cy="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430" name="Freeform 10">
                  <a:extLst>
                    <a:ext uri="{FF2B5EF4-FFF2-40B4-BE49-F238E27FC236}">
                      <a16:creationId xmlns:a16="http://schemas.microsoft.com/office/drawing/2014/main" id="{58CFE102-4C06-4317-AF1E-85071EE21579}"/>
                    </a:ext>
                  </a:extLst>
                </p:cNvPr>
                <p:cNvSpPr>
                  <a:spLocks noEditPoints="1"/>
                </p:cNvSpPr>
                <p:nvPr/>
              </p:nvSpPr>
              <p:spPr bwMode="auto">
                <a:xfrm>
                  <a:off x="4692" y="1238"/>
                  <a:ext cx="28" cy="135"/>
                </a:xfrm>
                <a:custGeom>
                  <a:avLst/>
                  <a:gdLst>
                    <a:gd name="T0" fmla="*/ 15 w 30"/>
                    <a:gd name="T1" fmla="*/ 30 h 146"/>
                    <a:gd name="T2" fmla="*/ 4 w 30"/>
                    <a:gd name="T3" fmla="*/ 26 h 146"/>
                    <a:gd name="T4" fmla="*/ 0 w 30"/>
                    <a:gd name="T5" fmla="*/ 15 h 146"/>
                    <a:gd name="T6" fmla="*/ 4 w 30"/>
                    <a:gd name="T7" fmla="*/ 4 h 146"/>
                    <a:gd name="T8" fmla="*/ 15 w 30"/>
                    <a:gd name="T9" fmla="*/ 0 h 146"/>
                    <a:gd name="T10" fmla="*/ 26 w 30"/>
                    <a:gd name="T11" fmla="*/ 4 h 146"/>
                    <a:gd name="T12" fmla="*/ 30 w 30"/>
                    <a:gd name="T13" fmla="*/ 15 h 146"/>
                    <a:gd name="T14" fmla="*/ 26 w 30"/>
                    <a:gd name="T15" fmla="*/ 26 h 146"/>
                    <a:gd name="T16" fmla="*/ 15 w 30"/>
                    <a:gd name="T17" fmla="*/ 30 h 146"/>
                    <a:gd name="T18" fmla="*/ 15 w 30"/>
                    <a:gd name="T19" fmla="*/ 146 h 146"/>
                    <a:gd name="T20" fmla="*/ 4 w 30"/>
                    <a:gd name="T21" fmla="*/ 142 h 146"/>
                    <a:gd name="T22" fmla="*/ 0 w 30"/>
                    <a:gd name="T23" fmla="*/ 131 h 146"/>
                    <a:gd name="T24" fmla="*/ 4 w 30"/>
                    <a:gd name="T25" fmla="*/ 120 h 146"/>
                    <a:gd name="T26" fmla="*/ 15 w 30"/>
                    <a:gd name="T27" fmla="*/ 115 h 146"/>
                    <a:gd name="T28" fmla="*/ 26 w 30"/>
                    <a:gd name="T29" fmla="*/ 120 h 146"/>
                    <a:gd name="T30" fmla="*/ 30 w 30"/>
                    <a:gd name="T31" fmla="*/ 131 h 146"/>
                    <a:gd name="T32" fmla="*/ 26 w 30"/>
                    <a:gd name="T33" fmla="*/ 142 h 146"/>
                    <a:gd name="T34" fmla="*/ 15 w 30"/>
                    <a:gd name="T35"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146">
                      <a:moveTo>
                        <a:pt x="15" y="30"/>
                      </a:moveTo>
                      <a:cubicBezTo>
                        <a:pt x="11" y="30"/>
                        <a:pt x="7" y="29"/>
                        <a:pt x="4" y="26"/>
                      </a:cubicBezTo>
                      <a:cubicBezTo>
                        <a:pt x="1" y="23"/>
                        <a:pt x="0" y="19"/>
                        <a:pt x="0" y="15"/>
                      </a:cubicBezTo>
                      <a:cubicBezTo>
                        <a:pt x="0" y="11"/>
                        <a:pt x="1" y="7"/>
                        <a:pt x="4" y="4"/>
                      </a:cubicBezTo>
                      <a:cubicBezTo>
                        <a:pt x="7" y="1"/>
                        <a:pt x="11" y="0"/>
                        <a:pt x="15" y="0"/>
                      </a:cubicBezTo>
                      <a:cubicBezTo>
                        <a:pt x="19" y="0"/>
                        <a:pt x="23" y="1"/>
                        <a:pt x="26" y="4"/>
                      </a:cubicBezTo>
                      <a:cubicBezTo>
                        <a:pt x="29" y="7"/>
                        <a:pt x="30" y="11"/>
                        <a:pt x="30" y="15"/>
                      </a:cubicBezTo>
                      <a:cubicBezTo>
                        <a:pt x="30" y="19"/>
                        <a:pt x="29" y="23"/>
                        <a:pt x="26" y="26"/>
                      </a:cubicBezTo>
                      <a:cubicBezTo>
                        <a:pt x="23" y="29"/>
                        <a:pt x="19" y="30"/>
                        <a:pt x="15" y="30"/>
                      </a:cubicBezTo>
                      <a:close/>
                      <a:moveTo>
                        <a:pt x="15" y="146"/>
                      </a:moveTo>
                      <a:cubicBezTo>
                        <a:pt x="11" y="146"/>
                        <a:pt x="7" y="145"/>
                        <a:pt x="4" y="142"/>
                      </a:cubicBezTo>
                      <a:cubicBezTo>
                        <a:pt x="1" y="139"/>
                        <a:pt x="0" y="135"/>
                        <a:pt x="0" y="131"/>
                      </a:cubicBezTo>
                      <a:cubicBezTo>
                        <a:pt x="0" y="127"/>
                        <a:pt x="1" y="123"/>
                        <a:pt x="4" y="120"/>
                      </a:cubicBezTo>
                      <a:cubicBezTo>
                        <a:pt x="7" y="117"/>
                        <a:pt x="11" y="115"/>
                        <a:pt x="15" y="115"/>
                      </a:cubicBezTo>
                      <a:cubicBezTo>
                        <a:pt x="19" y="115"/>
                        <a:pt x="23" y="117"/>
                        <a:pt x="26" y="120"/>
                      </a:cubicBezTo>
                      <a:cubicBezTo>
                        <a:pt x="29" y="123"/>
                        <a:pt x="30" y="127"/>
                        <a:pt x="30" y="131"/>
                      </a:cubicBezTo>
                      <a:cubicBezTo>
                        <a:pt x="30" y="135"/>
                        <a:pt x="29" y="139"/>
                        <a:pt x="26" y="142"/>
                      </a:cubicBezTo>
                      <a:cubicBezTo>
                        <a:pt x="23" y="145"/>
                        <a:pt x="19" y="146"/>
                        <a:pt x="15" y="1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431" name="Rectangle 11">
                  <a:extLst>
                    <a:ext uri="{FF2B5EF4-FFF2-40B4-BE49-F238E27FC236}">
                      <a16:creationId xmlns:a16="http://schemas.microsoft.com/office/drawing/2014/main" id="{8891CC91-0CA4-4CE3-9808-638586369AC8}"/>
                    </a:ext>
                  </a:extLst>
                </p:cNvPr>
                <p:cNvSpPr>
                  <a:spLocks noChangeArrowheads="1"/>
                </p:cNvSpPr>
                <p:nvPr/>
              </p:nvSpPr>
              <p:spPr bwMode="auto">
                <a:xfrm>
                  <a:off x="4759" y="1290"/>
                  <a:ext cx="70" cy="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432" name="Freeform 12">
                  <a:extLst>
                    <a:ext uri="{FF2B5EF4-FFF2-40B4-BE49-F238E27FC236}">
                      <a16:creationId xmlns:a16="http://schemas.microsoft.com/office/drawing/2014/main" id="{56CE0AD9-9437-4D16-83E7-5B4729A21F2C}"/>
                    </a:ext>
                  </a:extLst>
                </p:cNvPr>
                <p:cNvSpPr>
                  <a:spLocks/>
                </p:cNvSpPr>
                <p:nvPr/>
              </p:nvSpPr>
              <p:spPr bwMode="auto">
                <a:xfrm>
                  <a:off x="4854" y="1189"/>
                  <a:ext cx="58" cy="223"/>
                </a:xfrm>
                <a:custGeom>
                  <a:avLst/>
                  <a:gdLst>
                    <a:gd name="T0" fmla="*/ 21 w 63"/>
                    <a:gd name="T1" fmla="*/ 241 h 241"/>
                    <a:gd name="T2" fmla="*/ 1 w 63"/>
                    <a:gd name="T3" fmla="*/ 241 h 241"/>
                    <a:gd name="T4" fmla="*/ 43 w 63"/>
                    <a:gd name="T5" fmla="*/ 121 h 241"/>
                    <a:gd name="T6" fmla="*/ 0 w 63"/>
                    <a:gd name="T7" fmla="*/ 0 h 241"/>
                    <a:gd name="T8" fmla="*/ 21 w 63"/>
                    <a:gd name="T9" fmla="*/ 0 h 241"/>
                    <a:gd name="T10" fmla="*/ 63 w 63"/>
                    <a:gd name="T11" fmla="*/ 121 h 241"/>
                    <a:gd name="T12" fmla="*/ 21 w 63"/>
                    <a:gd name="T13" fmla="*/ 241 h 241"/>
                  </a:gdLst>
                  <a:ahLst/>
                  <a:cxnLst>
                    <a:cxn ang="0">
                      <a:pos x="T0" y="T1"/>
                    </a:cxn>
                    <a:cxn ang="0">
                      <a:pos x="T2" y="T3"/>
                    </a:cxn>
                    <a:cxn ang="0">
                      <a:pos x="T4" y="T5"/>
                    </a:cxn>
                    <a:cxn ang="0">
                      <a:pos x="T6" y="T7"/>
                    </a:cxn>
                    <a:cxn ang="0">
                      <a:pos x="T8" y="T9"/>
                    </a:cxn>
                    <a:cxn ang="0">
                      <a:pos x="T10" y="T11"/>
                    </a:cxn>
                    <a:cxn ang="0">
                      <a:pos x="T12" y="T13"/>
                    </a:cxn>
                  </a:cxnLst>
                  <a:rect l="0" t="0" r="r" b="b"/>
                  <a:pathLst>
                    <a:path w="63" h="241">
                      <a:moveTo>
                        <a:pt x="21" y="241"/>
                      </a:moveTo>
                      <a:cubicBezTo>
                        <a:pt x="1" y="241"/>
                        <a:pt x="1" y="241"/>
                        <a:pt x="1" y="241"/>
                      </a:cubicBezTo>
                      <a:cubicBezTo>
                        <a:pt x="29" y="207"/>
                        <a:pt x="43" y="167"/>
                        <a:pt x="43" y="121"/>
                      </a:cubicBezTo>
                      <a:cubicBezTo>
                        <a:pt x="43" y="75"/>
                        <a:pt x="29" y="34"/>
                        <a:pt x="0" y="0"/>
                      </a:cubicBezTo>
                      <a:cubicBezTo>
                        <a:pt x="21" y="0"/>
                        <a:pt x="21" y="0"/>
                        <a:pt x="21" y="0"/>
                      </a:cubicBezTo>
                      <a:cubicBezTo>
                        <a:pt x="49" y="33"/>
                        <a:pt x="63" y="74"/>
                        <a:pt x="63" y="121"/>
                      </a:cubicBezTo>
                      <a:cubicBezTo>
                        <a:pt x="63" y="169"/>
                        <a:pt x="49" y="208"/>
                        <a:pt x="2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grpSp>
        <p:sp>
          <p:nvSpPr>
            <p:cNvPr id="453" name="TextBox 452">
              <a:extLst>
                <a:ext uri="{FF2B5EF4-FFF2-40B4-BE49-F238E27FC236}">
                  <a16:creationId xmlns:a16="http://schemas.microsoft.com/office/drawing/2014/main" id="{8DD2CE49-6716-46D9-BE3B-47C486B8EFF5}"/>
                </a:ext>
              </a:extLst>
            </p:cNvPr>
            <p:cNvSpPr txBox="1"/>
            <p:nvPr/>
          </p:nvSpPr>
          <p:spPr>
            <a:xfrm>
              <a:off x="5460041" y="5387997"/>
              <a:ext cx="602792" cy="276999"/>
            </a:xfrm>
            <a:prstGeom prst="rect">
              <a:avLst/>
            </a:prstGeom>
            <a:noFill/>
          </p:spPr>
          <p:txBody>
            <a:bodyPr wrap="square" lIns="0" tIns="0" rIns="0" bIns="0" rtlCol="0">
              <a:spAutoFit/>
            </a:bodyPr>
            <a:lstStyle/>
            <a:p>
              <a:pPr algn="l"/>
              <a:r>
                <a:rPr lang="en-US" sz="1800" b="1" i="1" dirty="0">
                  <a:gradFill>
                    <a:gsLst>
                      <a:gs pos="2917">
                        <a:schemeClr val="tx1"/>
                      </a:gs>
                      <a:gs pos="30000">
                        <a:schemeClr val="tx1"/>
                      </a:gs>
                    </a:gsLst>
                    <a:lin ang="5400000" scaled="0"/>
                  </a:gradFill>
                </a:rPr>
                <a:t>OR</a:t>
              </a:r>
            </a:p>
          </p:txBody>
        </p:sp>
      </p:grpSp>
      <p:sp>
        <p:nvSpPr>
          <p:cNvPr id="455" name="TextBox 454">
            <a:extLst>
              <a:ext uri="{FF2B5EF4-FFF2-40B4-BE49-F238E27FC236}">
                <a16:creationId xmlns:a16="http://schemas.microsoft.com/office/drawing/2014/main" id="{330D2CE8-29F2-485A-B0E2-36CD0464BDED}"/>
              </a:ext>
            </a:extLst>
          </p:cNvPr>
          <p:cNvSpPr txBox="1"/>
          <p:nvPr/>
        </p:nvSpPr>
        <p:spPr>
          <a:xfrm>
            <a:off x="4196881" y="5879597"/>
            <a:ext cx="1469305" cy="246221"/>
          </a:xfrm>
          <a:prstGeom prst="rect">
            <a:avLst/>
          </a:prstGeom>
          <a:noFill/>
        </p:spPr>
        <p:txBody>
          <a:bodyPr wrap="square" lIns="0" tIns="0" rIns="0" bIns="0" rtlCol="0">
            <a:spAutoFit/>
          </a:bodyPr>
          <a:lstStyle/>
          <a:p>
            <a:pPr algn="l"/>
            <a:r>
              <a:rPr lang="en-US" sz="1600" i="1" dirty="0">
                <a:gradFill>
                  <a:gsLst>
                    <a:gs pos="2917">
                      <a:schemeClr val="tx1"/>
                    </a:gs>
                    <a:gs pos="30000">
                      <a:schemeClr val="tx1"/>
                    </a:gs>
                  </a:gsLst>
                  <a:lin ang="5400000" scaled="0"/>
                </a:gradFill>
              </a:rPr>
              <a:t>Virtualization</a:t>
            </a:r>
          </a:p>
        </p:txBody>
      </p:sp>
      <p:sp>
        <p:nvSpPr>
          <p:cNvPr id="456" name="TextBox 455">
            <a:extLst>
              <a:ext uri="{FF2B5EF4-FFF2-40B4-BE49-F238E27FC236}">
                <a16:creationId xmlns:a16="http://schemas.microsoft.com/office/drawing/2014/main" id="{674B6472-34CA-47AC-958F-4D2D605521D9}"/>
              </a:ext>
            </a:extLst>
          </p:cNvPr>
          <p:cNvSpPr txBox="1"/>
          <p:nvPr/>
        </p:nvSpPr>
        <p:spPr>
          <a:xfrm>
            <a:off x="5666186" y="5888369"/>
            <a:ext cx="2208885" cy="246221"/>
          </a:xfrm>
          <a:prstGeom prst="rect">
            <a:avLst/>
          </a:prstGeom>
          <a:noFill/>
        </p:spPr>
        <p:txBody>
          <a:bodyPr wrap="square" lIns="0" tIns="0" rIns="0" bIns="0" rtlCol="0">
            <a:spAutoFit/>
          </a:bodyPr>
          <a:lstStyle/>
          <a:p>
            <a:pPr algn="ctr"/>
            <a:r>
              <a:rPr lang="en-US" sz="1600" i="1" dirty="0">
                <a:gradFill>
                  <a:gsLst>
                    <a:gs pos="2917">
                      <a:schemeClr val="tx1"/>
                    </a:gs>
                    <a:gs pos="30000">
                      <a:schemeClr val="tx1"/>
                    </a:gs>
                  </a:gsLst>
                  <a:lin ang="5400000" scaled="0"/>
                </a:gradFill>
              </a:rPr>
              <a:t>Physical Separation</a:t>
            </a:r>
          </a:p>
        </p:txBody>
      </p:sp>
      <p:grpSp>
        <p:nvGrpSpPr>
          <p:cNvPr id="4" name="Group 3">
            <a:extLst>
              <a:ext uri="{FF2B5EF4-FFF2-40B4-BE49-F238E27FC236}">
                <a16:creationId xmlns:a16="http://schemas.microsoft.com/office/drawing/2014/main" id="{C9C37F5C-FC7C-4D4A-BCAD-0D24F9921E56}"/>
              </a:ext>
            </a:extLst>
          </p:cNvPr>
          <p:cNvGrpSpPr/>
          <p:nvPr/>
        </p:nvGrpSpPr>
        <p:grpSpPr>
          <a:xfrm>
            <a:off x="4122755" y="1958078"/>
            <a:ext cx="7810485" cy="2749706"/>
            <a:chOff x="4221856" y="1829144"/>
            <a:chExt cx="8044420" cy="2749706"/>
          </a:xfrm>
        </p:grpSpPr>
        <p:sp>
          <p:nvSpPr>
            <p:cNvPr id="184" name="Rectangle 183">
              <a:extLst>
                <a:ext uri="{FF2B5EF4-FFF2-40B4-BE49-F238E27FC236}">
                  <a16:creationId xmlns:a16="http://schemas.microsoft.com/office/drawing/2014/main" id="{BB85041E-75C0-46C4-91EA-640884DEF6B3}"/>
                </a:ext>
              </a:extLst>
            </p:cNvPr>
            <p:cNvSpPr/>
            <p:nvPr/>
          </p:nvSpPr>
          <p:spPr>
            <a:xfrm>
              <a:off x="5407717" y="1829145"/>
              <a:ext cx="6858559" cy="1063574"/>
            </a:xfrm>
            <a:prstGeom prst="rect">
              <a:avLst/>
            </a:prstGeom>
            <a:solidFill>
              <a:srgbClr val="4472C4">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a:t>
              </a:r>
            </a:p>
          </p:txBody>
        </p:sp>
        <p:graphicFrame>
          <p:nvGraphicFramePr>
            <p:cNvPr id="185" name="Diagram 184">
              <a:extLst>
                <a:ext uri="{FF2B5EF4-FFF2-40B4-BE49-F238E27FC236}">
                  <a16:creationId xmlns:a16="http://schemas.microsoft.com/office/drawing/2014/main" id="{21DA04D3-E399-4660-BE42-2462993490C3}"/>
                </a:ext>
              </a:extLst>
            </p:cNvPr>
            <p:cNvGraphicFramePr/>
            <p:nvPr>
              <p:extLst>
                <p:ext uri="{D42A27DB-BD31-4B8C-83A1-F6EECF244321}">
                  <p14:modId xmlns:p14="http://schemas.microsoft.com/office/powerpoint/2010/main" val="2054112963"/>
                </p:ext>
              </p:extLst>
            </p:nvPr>
          </p:nvGraphicFramePr>
          <p:xfrm>
            <a:off x="5404436" y="2775380"/>
            <a:ext cx="6807905" cy="180347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6" name="Rectangle 185">
              <a:extLst>
                <a:ext uri="{FF2B5EF4-FFF2-40B4-BE49-F238E27FC236}">
                  <a16:creationId xmlns:a16="http://schemas.microsoft.com/office/drawing/2014/main" id="{C8991B0A-1DEA-4E24-8A41-3A66AAE5623A}"/>
                </a:ext>
              </a:extLst>
            </p:cNvPr>
            <p:cNvSpPr/>
            <p:nvPr/>
          </p:nvSpPr>
          <p:spPr>
            <a:xfrm>
              <a:off x="4221856" y="3267524"/>
              <a:ext cx="1128645" cy="117947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SECURITY CONTROLS</a:t>
              </a:r>
            </a:p>
          </p:txBody>
        </p:sp>
        <p:sp>
          <p:nvSpPr>
            <p:cNvPr id="187" name="Rectangle 186">
              <a:extLst>
                <a:ext uri="{FF2B5EF4-FFF2-40B4-BE49-F238E27FC236}">
                  <a16:creationId xmlns:a16="http://schemas.microsoft.com/office/drawing/2014/main" id="{4ED53815-CEA4-4B61-94A1-AC29FDE24822}"/>
                </a:ext>
              </a:extLst>
            </p:cNvPr>
            <p:cNvSpPr/>
            <p:nvPr/>
          </p:nvSpPr>
          <p:spPr>
            <a:xfrm>
              <a:off x="4221856" y="2917900"/>
              <a:ext cx="1128645" cy="35634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PROFILES </a:t>
              </a:r>
            </a:p>
          </p:txBody>
        </p:sp>
        <p:sp>
          <p:nvSpPr>
            <p:cNvPr id="190" name="Arrow: Pentagon 189">
              <a:extLst>
                <a:ext uri="{FF2B5EF4-FFF2-40B4-BE49-F238E27FC236}">
                  <a16:creationId xmlns:a16="http://schemas.microsoft.com/office/drawing/2014/main" id="{B4823DA8-2FC7-497B-9DA9-995AEB25AAF6}"/>
                </a:ext>
              </a:extLst>
            </p:cNvPr>
            <p:cNvSpPr/>
            <p:nvPr/>
          </p:nvSpPr>
          <p:spPr bwMode="auto">
            <a:xfrm>
              <a:off x="5420894" y="1886581"/>
              <a:ext cx="2563258" cy="274320"/>
            </a:xfrm>
            <a:prstGeom prst="homePlate">
              <a:avLst/>
            </a:prstGeom>
            <a:gradFill flip="none" rotWithShape="1">
              <a:gsLst>
                <a:gs pos="0">
                  <a:srgbClr val="7F7F7F"/>
                </a:gs>
                <a:gs pos="98230">
                  <a:srgbClr val="A9BEE4"/>
                </a:gs>
                <a:gs pos="70000">
                  <a:srgbClr val="107C10"/>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12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USERS</a:t>
              </a:r>
            </a:p>
          </p:txBody>
        </p:sp>
        <p:sp>
          <p:nvSpPr>
            <p:cNvPr id="191" name="Arrow: Pentagon 190">
              <a:extLst>
                <a:ext uri="{FF2B5EF4-FFF2-40B4-BE49-F238E27FC236}">
                  <a16:creationId xmlns:a16="http://schemas.microsoft.com/office/drawing/2014/main" id="{71C4048F-B800-4E23-8B8A-C4375A54D2F3}"/>
                </a:ext>
              </a:extLst>
            </p:cNvPr>
            <p:cNvSpPr/>
            <p:nvPr/>
          </p:nvSpPr>
          <p:spPr bwMode="auto">
            <a:xfrm>
              <a:off x="6810031" y="2218216"/>
              <a:ext cx="3179999" cy="274320"/>
            </a:xfrm>
            <a:prstGeom prst="homePlate">
              <a:avLst/>
            </a:prstGeom>
            <a:gradFill>
              <a:gsLst>
                <a:gs pos="0">
                  <a:srgbClr val="B1AA09"/>
                </a:gs>
                <a:gs pos="98230">
                  <a:srgbClr val="7F7F7F">
                    <a:alpha val="57000"/>
                  </a:srgbClr>
                </a:gs>
                <a:gs pos="70000">
                  <a:srgbClr val="EE9900"/>
                </a:gs>
              </a:gsLst>
              <a:lin ang="10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12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DEVELOPERS</a:t>
              </a:r>
            </a:p>
          </p:txBody>
        </p:sp>
        <p:sp>
          <p:nvSpPr>
            <p:cNvPr id="192" name="Arrow: Pentagon 191">
              <a:extLst>
                <a:ext uri="{FF2B5EF4-FFF2-40B4-BE49-F238E27FC236}">
                  <a16:creationId xmlns:a16="http://schemas.microsoft.com/office/drawing/2014/main" id="{C713270D-4163-4CFF-A6E2-4FA0274FEF04}"/>
                </a:ext>
              </a:extLst>
            </p:cNvPr>
            <p:cNvSpPr/>
            <p:nvPr/>
          </p:nvSpPr>
          <p:spPr bwMode="auto">
            <a:xfrm>
              <a:off x="8773681" y="2549851"/>
              <a:ext cx="3438660" cy="274320"/>
            </a:xfrm>
            <a:prstGeom prst="homePlate">
              <a:avLst/>
            </a:prstGeom>
            <a:gradFill>
              <a:gsLst>
                <a:gs pos="0">
                  <a:srgbClr val="A70000"/>
                </a:gs>
                <a:gs pos="98230">
                  <a:srgbClr val="EE9900">
                    <a:alpha val="36000"/>
                  </a:srgbClr>
                </a:gs>
                <a:gs pos="70000">
                  <a:srgbClr val="FF2F2F"/>
                </a:gs>
              </a:gsLst>
              <a:lin ang="10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12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IT OPERATIONS / ADMINS</a:t>
              </a:r>
            </a:p>
          </p:txBody>
        </p:sp>
        <p:sp>
          <p:nvSpPr>
            <p:cNvPr id="193" name="Rectangle 192">
              <a:extLst>
                <a:ext uri="{FF2B5EF4-FFF2-40B4-BE49-F238E27FC236}">
                  <a16:creationId xmlns:a16="http://schemas.microsoft.com/office/drawing/2014/main" id="{92BD9A70-D0BB-48E5-A05B-497C45CB99E4}"/>
                </a:ext>
              </a:extLst>
            </p:cNvPr>
            <p:cNvSpPr/>
            <p:nvPr/>
          </p:nvSpPr>
          <p:spPr>
            <a:xfrm>
              <a:off x="4221856" y="1829144"/>
              <a:ext cx="1128645" cy="1063574"/>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gradFill>
                    <a:gsLst>
                      <a:gs pos="0">
                        <a:schemeClr val="bg1"/>
                      </a:gs>
                      <a:gs pos="100000">
                        <a:schemeClr val="bg1"/>
                      </a:gs>
                    </a:gsLst>
                    <a:lin ang="5400000" scaled="1"/>
                  </a:gradFill>
                </a:rPr>
                <a:t>ROLES</a:t>
              </a:r>
              <a:r>
                <a:rPr lang="en-US" sz="1400" dirty="0"/>
                <a:t> </a:t>
              </a:r>
            </a:p>
          </p:txBody>
        </p:sp>
      </p:grpSp>
    </p:spTree>
    <p:extLst>
      <p:ext uri="{BB962C8B-B14F-4D97-AF65-F5344CB8AC3E}">
        <p14:creationId xmlns:p14="http://schemas.microsoft.com/office/powerpoint/2010/main" val="17522553"/>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70B4BB-582B-4A8D-86F5-221DA1FB4526}"/>
              </a:ext>
            </a:extLst>
          </p:cNvPr>
          <p:cNvSpPr>
            <a:spLocks noGrp="1"/>
          </p:cNvSpPr>
          <p:nvPr>
            <p:ph type="title"/>
          </p:nvPr>
        </p:nvSpPr>
        <p:spPr>
          <a:xfrm>
            <a:off x="588263" y="457201"/>
            <a:ext cx="11018520" cy="800219"/>
          </a:xfrm>
        </p:spPr>
        <p:txBody>
          <a:bodyPr/>
          <a:lstStyle/>
          <a:p>
            <a:r>
              <a:rPr lang="en-US" dirty="0">
                <a:gradFill>
                  <a:gsLst>
                    <a:gs pos="1250">
                      <a:srgbClr val="1A1A1A"/>
                    </a:gs>
                    <a:gs pos="100000">
                      <a:srgbClr val="1A1A1A"/>
                    </a:gs>
                  </a:gsLst>
                  <a:lin ang="5400000" scaled="0"/>
                </a:gradFill>
              </a:rPr>
              <a:t>Admin – Conditional access</a:t>
            </a:r>
            <a:br>
              <a:rPr lang="en-US" dirty="0">
                <a:gradFill>
                  <a:gsLst>
                    <a:gs pos="1250">
                      <a:srgbClr val="1A1A1A"/>
                    </a:gs>
                    <a:gs pos="100000">
                      <a:srgbClr val="1A1A1A"/>
                    </a:gs>
                  </a:gsLst>
                  <a:lin ang="5400000" scaled="0"/>
                </a:gradFill>
              </a:rPr>
            </a:br>
            <a:r>
              <a:rPr lang="en-US" sz="1600" kern="0" cap="all" spc="118" dirty="0">
                <a:gradFill>
                  <a:gsLst>
                    <a:gs pos="1250">
                      <a:srgbClr val="107C10"/>
                    </a:gs>
                    <a:gs pos="100000">
                      <a:srgbClr val="107C10"/>
                    </a:gs>
                  </a:gsLst>
                  <a:lin ang="5400000" scaled="0"/>
                </a:gradFill>
                <a:latin typeface="Segoe UI"/>
                <a:ea typeface="Segoe UI Black" pitchFamily="34"/>
              </a:rPr>
              <a:t>Critical Best Practice</a:t>
            </a:r>
          </a:p>
        </p:txBody>
      </p:sp>
      <p:sp>
        <p:nvSpPr>
          <p:cNvPr id="25" name="Text Placeholder 3">
            <a:extLst>
              <a:ext uri="{FF2B5EF4-FFF2-40B4-BE49-F238E27FC236}">
                <a16:creationId xmlns:a16="http://schemas.microsoft.com/office/drawing/2014/main" id="{BDE3C6D4-594B-4958-9F0B-86739B7C395B}"/>
              </a:ext>
            </a:extLst>
          </p:cNvPr>
          <p:cNvSpPr txBox="1">
            <a:spLocks/>
          </p:cNvSpPr>
          <p:nvPr/>
        </p:nvSpPr>
        <p:spPr>
          <a:xfrm>
            <a:off x="588262" y="1825589"/>
            <a:ext cx="4250437" cy="4397411"/>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ctr" defTabSz="914400" fontAlgn="base">
              <a:spcBef>
                <a:spcPts val="0"/>
              </a:spcBef>
              <a:spcAft>
                <a:spcPts val="1600"/>
              </a:spcAft>
              <a:buSzTx/>
              <a:buNone/>
              <a:defRPr/>
            </a:pPr>
            <a:r>
              <a:rPr lang="en-US" sz="1400" b="1" cap="all" dirty="0">
                <a:gradFill>
                  <a:gsLst>
                    <a:gs pos="1250">
                      <a:schemeClr val="accent3"/>
                    </a:gs>
                    <a:gs pos="100000">
                      <a:schemeClr val="accent3"/>
                    </a:gs>
                  </a:gsLst>
                  <a:lin ang="5400000" scaled="0"/>
                </a:gradFill>
                <a:latin typeface="Segoe UI" panose="020B0502040204020203" pitchFamily="34" charset="0"/>
                <a:cs typeface="Segoe UI" panose="020B0502040204020203" pitchFamily="34" charset="0"/>
              </a:rPr>
              <a:t>Enforce Access Security</a:t>
            </a:r>
            <a:endParaRPr kumimoji="0" lang="en-US" sz="1400" b="1" i="0" u="none" strike="noStrike" kern="1200" cap="all" spc="0" normalizeH="0" noProof="0" dirty="0">
              <a:ln>
                <a:noFill/>
              </a:ln>
              <a:gradFill>
                <a:gsLst>
                  <a:gs pos="1250">
                    <a:srgbClr val="1A1A1A"/>
                  </a:gs>
                  <a:gs pos="100000">
                    <a:srgbClr val="1A1A1A"/>
                  </a:gs>
                </a:gsLst>
                <a:lin ang="5400000" scaled="0"/>
              </a:gradFill>
              <a:effectLst/>
              <a:uLnTx/>
              <a:uFillTx/>
              <a:latin typeface="Segoe UI"/>
              <a:ea typeface="+mn-ea"/>
              <a:cs typeface="+mn-cs"/>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Choose security requirements to enforce for admins managing </a:t>
            </a:r>
            <a:r>
              <a:rPr lang="en-US" sz="1400" dirty="0">
                <a:gradFill>
                  <a:gsLst>
                    <a:gs pos="1250">
                      <a:srgbClr val="1A1A1A"/>
                    </a:gs>
                    <a:gs pos="100000">
                      <a:srgbClr val="1A1A1A"/>
                    </a:gs>
                  </a:gsLst>
                  <a:lin ang="5400000" scaled="0"/>
                </a:gradFill>
                <a:latin typeface="Segoe UI"/>
              </a:rPr>
              <a:t>Azure</a:t>
            </a: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Attackers compromising Azure Admin accounts can cause significant harm. Conditional Access can significantly reduce that risk by enforcing security hygiene before allowing access to Azure management</a:t>
            </a:r>
          </a:p>
          <a:p>
            <a:pPr marL="137160" lvl="1" indent="-137160" defTabSz="914400">
              <a:spcBef>
                <a:spcPts val="0"/>
              </a:spcBef>
              <a:spcAft>
                <a:spcPts val="600"/>
              </a:spcAft>
              <a:buSzTx/>
              <a:buFont typeface="Arial" panose="020B0604020202020204" pitchFamily="34" charset="0"/>
              <a:buChar char="•"/>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r>
              <a:rPr lang="en-US" sz="1400" dirty="0">
                <a:gradFill>
                  <a:gsLst>
                    <a:gs pos="1250">
                      <a:srgbClr val="1A1A1A"/>
                    </a:gs>
                    <a:gs pos="100000">
                      <a:srgbClr val="1A1A1A"/>
                    </a:gs>
                  </a:gsLst>
                  <a:lin ang="5400000" scaled="0"/>
                </a:gradFill>
              </a:rPr>
              <a:t>Configure </a:t>
            </a:r>
            <a:r>
              <a:rPr lang="en-US" sz="1400" dirty="0">
                <a:gradFill>
                  <a:gsLst>
                    <a:gs pos="1250">
                      <a:srgbClr val="1A1A1A"/>
                    </a:gs>
                    <a:gs pos="100000">
                      <a:srgbClr val="1A1A1A"/>
                    </a:gs>
                  </a:gsLst>
                  <a:lin ang="5400000" scaled="0"/>
                </a:gradFill>
                <a:hlinkClick r:id="rId3"/>
              </a:rPr>
              <a:t>Conditional Access policy for Azure management </a:t>
            </a:r>
            <a:r>
              <a:rPr lang="en-US" sz="1400" dirty="0">
                <a:gradFill>
                  <a:gsLst>
                    <a:gs pos="1250">
                      <a:srgbClr val="1A1A1A"/>
                    </a:gs>
                    <a:gs pos="100000">
                      <a:srgbClr val="1A1A1A"/>
                    </a:gs>
                  </a:gsLst>
                  <a:lin ang="5400000" scaled="0"/>
                </a:gradFill>
              </a:rPr>
              <a:t>that meets your organizations risk appetite and operational needs</a:t>
            </a:r>
          </a:p>
          <a:p>
            <a:pPr marL="337180" lvl="2" indent="-137160" defTabSz="914400">
              <a:spcBef>
                <a:spcPts val="0"/>
              </a:spcBef>
              <a:spcAft>
                <a:spcPts val="600"/>
              </a:spcAft>
              <a:buSzTx/>
              <a:buFont typeface="Arial" panose="020B0604020202020204" pitchFamily="34" charset="0"/>
              <a:buChar char="•"/>
              <a:defRPr/>
            </a:pPr>
            <a:r>
              <a:rPr lang="en-US" sz="1000" b="1" dirty="0">
                <a:gradFill>
                  <a:gsLst>
                    <a:gs pos="1250">
                      <a:srgbClr val="1A1A1A"/>
                    </a:gs>
                    <a:gs pos="100000">
                      <a:srgbClr val="1A1A1A"/>
                    </a:gs>
                  </a:gsLst>
                  <a:lin ang="5400000" scaled="0"/>
                </a:gradFill>
              </a:rPr>
              <a:t>Require Multifactor Authentication </a:t>
            </a:r>
            <a:r>
              <a:rPr lang="en-US" sz="1000" dirty="0">
                <a:gradFill>
                  <a:gsLst>
                    <a:gs pos="1250">
                      <a:srgbClr val="1A1A1A"/>
                    </a:gs>
                    <a:gs pos="100000">
                      <a:srgbClr val="1A1A1A"/>
                    </a:gs>
                  </a:gsLst>
                  <a:lin ang="5400000" scaled="0"/>
                </a:gradFill>
              </a:rPr>
              <a:t>and/or connection from designated work network</a:t>
            </a:r>
          </a:p>
          <a:p>
            <a:pPr marL="337180" lvl="2" indent="-137160" defTabSz="914400">
              <a:spcBef>
                <a:spcPts val="0"/>
              </a:spcBef>
              <a:spcAft>
                <a:spcPts val="600"/>
              </a:spcAft>
              <a:buSzTx/>
              <a:buFont typeface="Arial" panose="020B0604020202020204" pitchFamily="34" charset="0"/>
              <a:buChar char="•"/>
              <a:defRPr/>
            </a:pPr>
            <a:r>
              <a:rPr lang="en-US" sz="1000" b="1" dirty="0">
                <a:gradFill>
                  <a:gsLst>
                    <a:gs pos="1250">
                      <a:srgbClr val="1A1A1A"/>
                    </a:gs>
                    <a:gs pos="100000">
                      <a:srgbClr val="1A1A1A"/>
                    </a:gs>
                  </a:gsLst>
                  <a:lin ang="5400000" scaled="0"/>
                </a:gradFill>
              </a:rPr>
              <a:t>Require Device </a:t>
            </a:r>
            <a:r>
              <a:rPr lang="en-US" sz="1000" b="1" dirty="0">
                <a:gradFill>
                  <a:gsLst>
                    <a:gs pos="1250">
                      <a:srgbClr val="1A1A1A"/>
                    </a:gs>
                    <a:gs pos="100000">
                      <a:srgbClr val="1A1A1A"/>
                    </a:gs>
                  </a:gsLst>
                  <a:lin ang="5400000" scaled="0"/>
                </a:gradFill>
                <a:hlinkClick r:id="rId4"/>
              </a:rPr>
              <a:t>integrity with Windows Defender ATP </a:t>
            </a:r>
            <a:r>
              <a:rPr lang="en-US" sz="1000" dirty="0">
                <a:gradFill>
                  <a:gsLst>
                    <a:gs pos="1250">
                      <a:srgbClr val="1A1A1A"/>
                    </a:gs>
                    <a:gs pos="100000">
                      <a:srgbClr val="1A1A1A"/>
                    </a:gs>
                  </a:gsLst>
                  <a:lin ang="5400000" scaled="0"/>
                </a:gradFill>
              </a:rPr>
              <a:t>(Strong Assurance)</a:t>
            </a:r>
            <a:endParaRPr kumimoji="0" lang="en-US" sz="1600"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p:txBody>
      </p:sp>
      <p:grpSp>
        <p:nvGrpSpPr>
          <p:cNvPr id="67" name="Group 66">
            <a:extLst>
              <a:ext uri="{FF2B5EF4-FFF2-40B4-BE49-F238E27FC236}">
                <a16:creationId xmlns:a16="http://schemas.microsoft.com/office/drawing/2014/main" id="{44CF17F8-16D6-4169-A357-4107BE07A7F4}"/>
              </a:ext>
            </a:extLst>
          </p:cNvPr>
          <p:cNvGrpSpPr/>
          <p:nvPr/>
        </p:nvGrpSpPr>
        <p:grpSpPr>
          <a:xfrm>
            <a:off x="2412084" y="1524193"/>
            <a:ext cx="602792" cy="602792"/>
            <a:chOff x="5808240" y="1529109"/>
            <a:chExt cx="602792" cy="602792"/>
          </a:xfrm>
        </p:grpSpPr>
        <p:sp>
          <p:nvSpPr>
            <p:cNvPr id="68" name="Oval 67">
              <a:extLst>
                <a:ext uri="{FF2B5EF4-FFF2-40B4-BE49-F238E27FC236}">
                  <a16:creationId xmlns:a16="http://schemas.microsoft.com/office/drawing/2014/main" id="{5B512056-28EA-4513-9A5A-77341986F4CE}"/>
                </a:ext>
              </a:extLst>
            </p:cNvPr>
            <p:cNvSpPr/>
            <p:nvPr/>
          </p:nvSpPr>
          <p:spPr bwMode="auto">
            <a:xfrm>
              <a:off x="5808240" y="1529109"/>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9" name="Group 68">
              <a:extLst>
                <a:ext uri="{FF2B5EF4-FFF2-40B4-BE49-F238E27FC236}">
                  <a16:creationId xmlns:a16="http://schemas.microsoft.com/office/drawing/2014/main" id="{73856246-7B66-4AD3-8F7F-927C19D4BBF9}"/>
                </a:ext>
              </a:extLst>
            </p:cNvPr>
            <p:cNvGrpSpPr/>
            <p:nvPr/>
          </p:nvGrpSpPr>
          <p:grpSpPr>
            <a:xfrm>
              <a:off x="5920810" y="1621414"/>
              <a:ext cx="377651" cy="377651"/>
              <a:chOff x="3525723" y="2983289"/>
              <a:chExt cx="487297" cy="487297"/>
            </a:xfrm>
          </p:grpSpPr>
          <p:sp>
            <p:nvSpPr>
              <p:cNvPr id="70" name="Oval 69">
                <a:extLst>
                  <a:ext uri="{FF2B5EF4-FFF2-40B4-BE49-F238E27FC236}">
                    <a16:creationId xmlns:a16="http://schemas.microsoft.com/office/drawing/2014/main" id="{87E7F847-8C87-4F07-BA0A-9B9273E9EF01}"/>
                  </a:ext>
                </a:extLst>
              </p:cNvPr>
              <p:cNvSpPr/>
              <p:nvPr/>
            </p:nvSpPr>
            <p:spPr bwMode="auto">
              <a:xfrm>
                <a:off x="3525723" y="2983289"/>
                <a:ext cx="487297" cy="487297"/>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71" name="Group 70">
                <a:extLst>
                  <a:ext uri="{FF2B5EF4-FFF2-40B4-BE49-F238E27FC236}">
                    <a16:creationId xmlns:a16="http://schemas.microsoft.com/office/drawing/2014/main" id="{29AAF1C0-B204-43F2-95AB-23BDA55B51E7}"/>
                  </a:ext>
                </a:extLst>
              </p:cNvPr>
              <p:cNvGrpSpPr/>
              <p:nvPr/>
            </p:nvGrpSpPr>
            <p:grpSpPr>
              <a:xfrm>
                <a:off x="3535105" y="3089766"/>
                <a:ext cx="468533" cy="322907"/>
                <a:chOff x="3490013" y="3245958"/>
                <a:chExt cx="468533" cy="322907"/>
              </a:xfrm>
            </p:grpSpPr>
            <p:pic>
              <p:nvPicPr>
                <p:cNvPr id="72" name="Graphic 71" descr="Line Arrow: Counterclockwise curve">
                  <a:extLst>
                    <a:ext uri="{FF2B5EF4-FFF2-40B4-BE49-F238E27FC236}">
                      <a16:creationId xmlns:a16="http://schemas.microsoft.com/office/drawing/2014/main" id="{E5D90921-B07F-4B87-8007-C835BC00444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321398" flipH="1">
                  <a:off x="3637008" y="3247328"/>
                  <a:ext cx="321538" cy="321537"/>
                </a:xfrm>
                <a:prstGeom prst="rect">
                  <a:avLst/>
                </a:prstGeom>
              </p:spPr>
            </p:pic>
            <p:pic>
              <p:nvPicPr>
                <p:cNvPr id="73" name="Graphic 72" descr="Line Arrow: Counterclockwise curve">
                  <a:extLst>
                    <a:ext uri="{FF2B5EF4-FFF2-40B4-BE49-F238E27FC236}">
                      <a16:creationId xmlns:a16="http://schemas.microsoft.com/office/drawing/2014/main" id="{B04E37A9-F5EA-48C2-A42A-EEC35EDABE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0278602">
                  <a:off x="3490013" y="3245958"/>
                  <a:ext cx="321538" cy="321537"/>
                </a:xfrm>
                <a:prstGeom prst="rect">
                  <a:avLst/>
                </a:prstGeom>
              </p:spPr>
            </p:pic>
          </p:grpSp>
        </p:grpSp>
      </p:grpSp>
      <p:grpSp>
        <p:nvGrpSpPr>
          <p:cNvPr id="24" name="Group 23">
            <a:extLst>
              <a:ext uri="{FF2B5EF4-FFF2-40B4-BE49-F238E27FC236}">
                <a16:creationId xmlns:a16="http://schemas.microsoft.com/office/drawing/2014/main" id="{F800061C-B286-420A-A325-DC7BC6EC80EA}"/>
              </a:ext>
            </a:extLst>
          </p:cNvPr>
          <p:cNvGrpSpPr/>
          <p:nvPr/>
        </p:nvGrpSpPr>
        <p:grpSpPr>
          <a:xfrm>
            <a:off x="8487220" y="359924"/>
            <a:ext cx="3269885" cy="748552"/>
            <a:chOff x="8487220" y="359924"/>
            <a:chExt cx="3269885" cy="748552"/>
          </a:xfrm>
        </p:grpSpPr>
        <p:sp>
          <p:nvSpPr>
            <p:cNvPr id="26" name="TextBox 25">
              <a:extLst>
                <a:ext uri="{FF2B5EF4-FFF2-40B4-BE49-F238E27FC236}">
                  <a16:creationId xmlns:a16="http://schemas.microsoft.com/office/drawing/2014/main" id="{E5830105-0B3E-4096-AA03-ECA0BFE3283E}"/>
                </a:ext>
              </a:extLst>
            </p:cNvPr>
            <p:cNvSpPr txBox="1"/>
            <p:nvPr/>
          </p:nvSpPr>
          <p:spPr>
            <a:xfrm>
              <a:off x="8896278" y="500914"/>
              <a:ext cx="1807524"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BEST PRACTICE</a:t>
              </a:r>
            </a:p>
          </p:txBody>
        </p:sp>
        <p:sp>
          <p:nvSpPr>
            <p:cNvPr id="27" name="Rectangle 26">
              <a:extLst>
                <a:ext uri="{FF2B5EF4-FFF2-40B4-BE49-F238E27FC236}">
                  <a16:creationId xmlns:a16="http://schemas.microsoft.com/office/drawing/2014/main" id="{102E382E-4F18-41A2-9523-FDC69918DC2E}"/>
                </a:ext>
              </a:extLst>
            </p:cNvPr>
            <p:cNvSpPr/>
            <p:nvPr/>
          </p:nvSpPr>
          <p:spPr bwMode="auto">
            <a:xfrm>
              <a:off x="8487220" y="359924"/>
              <a:ext cx="3254406" cy="748552"/>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90219CB2-390A-4E42-937A-71A386A5E4E7}"/>
                </a:ext>
              </a:extLst>
            </p:cNvPr>
            <p:cNvSpPr txBox="1"/>
            <p:nvPr/>
          </p:nvSpPr>
          <p:spPr>
            <a:xfrm>
              <a:off x="10776084" y="500914"/>
              <a:ext cx="981021"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CHOICE</a:t>
              </a:r>
            </a:p>
          </p:txBody>
        </p:sp>
        <p:grpSp>
          <p:nvGrpSpPr>
            <p:cNvPr id="29" name="Group 28">
              <a:extLst>
                <a:ext uri="{FF2B5EF4-FFF2-40B4-BE49-F238E27FC236}">
                  <a16:creationId xmlns:a16="http://schemas.microsoft.com/office/drawing/2014/main" id="{D2E9DF6A-3265-452D-A60A-4966832659D5}"/>
                </a:ext>
              </a:extLst>
            </p:cNvPr>
            <p:cNvGrpSpPr/>
            <p:nvPr/>
          </p:nvGrpSpPr>
          <p:grpSpPr>
            <a:xfrm>
              <a:off x="8662463" y="571696"/>
              <a:ext cx="374887" cy="323178"/>
              <a:chOff x="1031412" y="1905042"/>
              <a:chExt cx="565643" cy="487623"/>
            </a:xfrm>
          </p:grpSpPr>
          <p:sp>
            <p:nvSpPr>
              <p:cNvPr id="36" name="Isosceles Triangle 35">
                <a:extLst>
                  <a:ext uri="{FF2B5EF4-FFF2-40B4-BE49-F238E27FC236}">
                    <a16:creationId xmlns:a16="http://schemas.microsoft.com/office/drawing/2014/main" id="{ECFEDFB3-9757-40C0-9881-DFD3047D9423}"/>
                  </a:ext>
                </a:extLst>
              </p:cNvPr>
              <p:cNvSpPr/>
              <p:nvPr/>
            </p:nvSpPr>
            <p:spPr bwMode="auto">
              <a:xfrm>
                <a:off x="1031412" y="1905042"/>
                <a:ext cx="565643" cy="487623"/>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40" name="Straight Arrow Connector 39">
                <a:extLst>
                  <a:ext uri="{FF2B5EF4-FFF2-40B4-BE49-F238E27FC236}">
                    <a16:creationId xmlns:a16="http://schemas.microsoft.com/office/drawing/2014/main" id="{C593D771-C4AB-478A-9060-4850872BAF5F}"/>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08B2D701-E23F-4F51-8922-D0936C1280CB}"/>
                </a:ext>
              </a:extLst>
            </p:cNvPr>
            <p:cNvGrpSpPr/>
            <p:nvPr/>
          </p:nvGrpSpPr>
          <p:grpSpPr>
            <a:xfrm>
              <a:off x="10566738" y="582445"/>
              <a:ext cx="301680" cy="301680"/>
              <a:chOff x="3525723" y="2983289"/>
              <a:chExt cx="487297" cy="487297"/>
            </a:xfrm>
          </p:grpSpPr>
          <p:sp>
            <p:nvSpPr>
              <p:cNvPr id="31" name="Oval 30">
                <a:extLst>
                  <a:ext uri="{FF2B5EF4-FFF2-40B4-BE49-F238E27FC236}">
                    <a16:creationId xmlns:a16="http://schemas.microsoft.com/office/drawing/2014/main" id="{E42C36CA-98BA-42CC-9A53-374CB162BBF0}"/>
                  </a:ext>
                </a:extLst>
              </p:cNvPr>
              <p:cNvSpPr/>
              <p:nvPr/>
            </p:nvSpPr>
            <p:spPr bwMode="auto">
              <a:xfrm>
                <a:off x="3525723" y="2983289"/>
                <a:ext cx="487297" cy="487297"/>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2" name="Group 31">
                <a:extLst>
                  <a:ext uri="{FF2B5EF4-FFF2-40B4-BE49-F238E27FC236}">
                    <a16:creationId xmlns:a16="http://schemas.microsoft.com/office/drawing/2014/main" id="{69DF6998-58F6-482F-88E2-A35B4EE2304A}"/>
                  </a:ext>
                </a:extLst>
              </p:cNvPr>
              <p:cNvGrpSpPr/>
              <p:nvPr/>
            </p:nvGrpSpPr>
            <p:grpSpPr>
              <a:xfrm>
                <a:off x="3535105" y="3089766"/>
                <a:ext cx="468533" cy="322907"/>
                <a:chOff x="3490013" y="3245958"/>
                <a:chExt cx="468533" cy="322907"/>
              </a:xfrm>
            </p:grpSpPr>
            <p:pic>
              <p:nvPicPr>
                <p:cNvPr id="33" name="Graphic 32" descr="Line Arrow: Counterclockwise curve">
                  <a:extLst>
                    <a:ext uri="{FF2B5EF4-FFF2-40B4-BE49-F238E27FC236}">
                      <a16:creationId xmlns:a16="http://schemas.microsoft.com/office/drawing/2014/main" id="{285C6304-EEAB-481B-8D03-EDE0CE83F1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321398" flipH="1">
                  <a:off x="3637008" y="3247328"/>
                  <a:ext cx="321538" cy="321537"/>
                </a:xfrm>
                <a:prstGeom prst="rect">
                  <a:avLst/>
                </a:prstGeom>
              </p:spPr>
            </p:pic>
            <p:pic>
              <p:nvPicPr>
                <p:cNvPr id="34" name="Graphic 33" descr="Line Arrow: Counterclockwise curve">
                  <a:extLst>
                    <a:ext uri="{FF2B5EF4-FFF2-40B4-BE49-F238E27FC236}">
                      <a16:creationId xmlns:a16="http://schemas.microsoft.com/office/drawing/2014/main" id="{836091F1-E509-4AEA-A350-226B7B3291A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0278602">
                  <a:off x="3490013" y="3245958"/>
                  <a:ext cx="321538" cy="321537"/>
                </a:xfrm>
                <a:prstGeom prst="rect">
                  <a:avLst/>
                </a:prstGeom>
              </p:spPr>
            </p:pic>
          </p:grpSp>
        </p:grpSp>
      </p:grpSp>
      <p:pic>
        <p:nvPicPr>
          <p:cNvPr id="7" name="Picture 6" descr="A screenshot of a cell phone&#10;&#10;Description automatically generated">
            <a:extLst>
              <a:ext uri="{FF2B5EF4-FFF2-40B4-BE49-F238E27FC236}">
                <a16:creationId xmlns:a16="http://schemas.microsoft.com/office/drawing/2014/main" id="{68365C06-FC87-4111-B8D5-087F08164E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33497" y="2231989"/>
            <a:ext cx="6523608" cy="2746411"/>
          </a:xfrm>
          <a:prstGeom prst="rect">
            <a:avLst/>
          </a:prstGeom>
        </p:spPr>
      </p:pic>
      <p:sp>
        <p:nvSpPr>
          <p:cNvPr id="8" name="Rectangle 7">
            <a:extLst>
              <a:ext uri="{FF2B5EF4-FFF2-40B4-BE49-F238E27FC236}">
                <a16:creationId xmlns:a16="http://schemas.microsoft.com/office/drawing/2014/main" id="{382FEB03-444B-4A77-89FB-E40A1A25EE69}"/>
              </a:ext>
            </a:extLst>
          </p:cNvPr>
          <p:cNvSpPr/>
          <p:nvPr/>
        </p:nvSpPr>
        <p:spPr>
          <a:xfrm>
            <a:off x="5661105" y="5240139"/>
            <a:ext cx="6096000" cy="861774"/>
          </a:xfrm>
          <a:prstGeom prst="rect">
            <a:avLst/>
          </a:prstGeom>
        </p:spPr>
        <p:txBody>
          <a:bodyPr>
            <a:spAutoFit/>
          </a:bodyPr>
          <a:lstStyle/>
          <a:p>
            <a:r>
              <a:rPr lang="en-US" dirty="0"/>
              <a:t>More information on Conditional Access:</a:t>
            </a:r>
          </a:p>
          <a:p>
            <a:pPr lvl="1"/>
            <a:r>
              <a:rPr lang="en-US" sz="1600" dirty="0">
                <a:hlinkClick r:id="rId8"/>
              </a:rPr>
              <a:t>https://docs.microsoft.com/en-us/azure/active-directory/conditional-access/overview</a:t>
            </a:r>
            <a:r>
              <a:rPr lang="en-US" sz="1600" dirty="0"/>
              <a:t> </a:t>
            </a:r>
          </a:p>
        </p:txBody>
      </p:sp>
    </p:spTree>
    <p:extLst>
      <p:ext uri="{BB962C8B-B14F-4D97-AF65-F5344CB8AC3E}">
        <p14:creationId xmlns:p14="http://schemas.microsoft.com/office/powerpoint/2010/main" val="810802194"/>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70B4BB-582B-4A8D-86F5-221DA1FB4526}"/>
              </a:ext>
            </a:extLst>
          </p:cNvPr>
          <p:cNvSpPr>
            <a:spLocks noGrp="1"/>
          </p:cNvSpPr>
          <p:nvPr>
            <p:ph type="title"/>
          </p:nvPr>
        </p:nvSpPr>
        <p:spPr>
          <a:xfrm>
            <a:off x="588263" y="457201"/>
            <a:ext cx="11018520" cy="800219"/>
          </a:xfrm>
        </p:spPr>
        <p:txBody>
          <a:bodyPr/>
          <a:lstStyle/>
          <a:p>
            <a:r>
              <a:rPr lang="en-US" dirty="0">
                <a:gradFill>
                  <a:gsLst>
                    <a:gs pos="1250">
                      <a:srgbClr val="1A1A1A"/>
                    </a:gs>
                    <a:gs pos="100000">
                      <a:srgbClr val="1A1A1A"/>
                    </a:gs>
                  </a:gsLst>
                  <a:lin ang="5400000" scaled="0"/>
                </a:gradFill>
              </a:rPr>
              <a:t>Admin – Simplify Permissions</a:t>
            </a:r>
            <a:br>
              <a:rPr lang="en-US" dirty="0">
                <a:gradFill>
                  <a:gsLst>
                    <a:gs pos="1250">
                      <a:srgbClr val="1A1A1A"/>
                    </a:gs>
                    <a:gs pos="100000">
                      <a:srgbClr val="1A1A1A"/>
                    </a:gs>
                  </a:gsLst>
                  <a:lin ang="5400000" scaled="0"/>
                </a:gradFill>
              </a:rPr>
            </a:br>
            <a:r>
              <a:rPr lang="en-US" sz="1600" kern="0" cap="all" spc="118" dirty="0">
                <a:gradFill>
                  <a:gsLst>
                    <a:gs pos="1250">
                      <a:srgbClr val="107C10"/>
                    </a:gs>
                    <a:gs pos="100000">
                      <a:srgbClr val="107C10"/>
                    </a:gs>
                  </a:gsLst>
                  <a:lin ang="5400000" scaled="0"/>
                </a:gradFill>
                <a:latin typeface="Segoe UI"/>
                <a:ea typeface="Segoe UI Black" pitchFamily="34"/>
              </a:rPr>
              <a:t>Critical Best Practices</a:t>
            </a:r>
          </a:p>
        </p:txBody>
      </p:sp>
      <p:sp>
        <p:nvSpPr>
          <p:cNvPr id="25" name="Text Placeholder 3">
            <a:extLst>
              <a:ext uri="{FF2B5EF4-FFF2-40B4-BE49-F238E27FC236}">
                <a16:creationId xmlns:a16="http://schemas.microsoft.com/office/drawing/2014/main" id="{BDE3C6D4-594B-4958-9F0B-86739B7C395B}"/>
              </a:ext>
            </a:extLst>
          </p:cNvPr>
          <p:cNvSpPr txBox="1">
            <a:spLocks/>
          </p:cNvSpPr>
          <p:nvPr/>
        </p:nvSpPr>
        <p:spPr>
          <a:xfrm>
            <a:off x="588263" y="1656093"/>
            <a:ext cx="3566160" cy="4672584"/>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lvl="0" indent="0" algn="ctr" defTabSz="914400" fontAlgn="base">
              <a:spcBef>
                <a:spcPts val="0"/>
              </a:spcBef>
              <a:spcAft>
                <a:spcPts val="1600"/>
              </a:spcAft>
              <a:buSzTx/>
              <a:buNone/>
              <a:defRPr/>
            </a:pPr>
            <a:r>
              <a:rPr lang="en-US" sz="1400" b="1" cap="all" dirty="0">
                <a:gradFill>
                  <a:gsLst>
                    <a:gs pos="1250">
                      <a:schemeClr val="accent3"/>
                    </a:gs>
                    <a:gs pos="100000">
                      <a:schemeClr val="accent3"/>
                    </a:gs>
                  </a:gsLst>
                  <a:lin ang="5400000" scaled="0"/>
                </a:gradFill>
                <a:latin typeface="Segoe UI" panose="020B0502040204020203" pitchFamily="34" charset="0"/>
                <a:cs typeface="Segoe UI" panose="020B0502040204020203" pitchFamily="34" charset="0"/>
              </a:rPr>
              <a:t>USE BUILT IN ROLES</a:t>
            </a:r>
          </a:p>
          <a:p>
            <a:pPr marL="137160" lvl="1" indent="-137160" defTabSz="914400">
              <a:spcBef>
                <a:spcPts val="0"/>
              </a:spcBef>
              <a:spcAft>
                <a:spcPts val="600"/>
              </a:spcAft>
              <a:buSzTx/>
              <a:buFont typeface="Arial" panose="020B0604020202020204" pitchFamily="34" charset="0"/>
              <a:buChar char="•"/>
              <a:defRPr/>
            </a:pPr>
            <a:r>
              <a:rPr lang="en-US" sz="1600" b="1" dirty="0">
                <a:gradFill>
                  <a:gsLst>
                    <a:gs pos="1250">
                      <a:srgbClr val="1A1A1A"/>
                    </a:gs>
                    <a:gs pos="100000">
                      <a:srgbClr val="1A1A1A"/>
                    </a:gs>
                  </a:gsLst>
                  <a:lin ang="5400000" scaled="0"/>
                </a:gradFill>
                <a:latin typeface="Segoe UI"/>
              </a:rPr>
              <a:t>What – </a:t>
            </a:r>
            <a:r>
              <a:rPr lang="en-US" sz="1600" dirty="0">
                <a:gradFill>
                  <a:gsLst>
                    <a:gs pos="1250">
                      <a:srgbClr val="1A1A1A"/>
                    </a:gs>
                    <a:gs pos="100000">
                      <a:srgbClr val="1A1A1A"/>
                    </a:gs>
                  </a:gsLst>
                  <a:lin ang="5400000" scaled="0"/>
                </a:gradFill>
                <a:latin typeface="Segoe UI"/>
              </a:rPr>
              <a:t>Use built-in roles for assigning permissions</a:t>
            </a:r>
            <a:endPar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amp;quot"/>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rPr>
              <a:t>Why </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rPr>
              <a:t>– Customization leads to complexity</a:t>
            </a:r>
            <a:r>
              <a:rPr kumimoji="0" lang="en-US" sz="1600" b="0" i="0" u="none" strike="noStrike" kern="1200" cap="none" spc="0" normalizeH="0" noProof="0" dirty="0">
                <a:ln>
                  <a:noFill/>
                </a:ln>
                <a:gradFill>
                  <a:gsLst>
                    <a:gs pos="1250">
                      <a:srgbClr val="1A1A1A"/>
                    </a:gs>
                    <a:gs pos="100000">
                      <a:srgbClr val="1A1A1A"/>
                    </a:gs>
                  </a:gsLst>
                  <a:lin ang="5400000" scaled="0"/>
                </a:gradFill>
                <a:effectLst/>
                <a:uLnTx/>
                <a:uFillTx/>
                <a:latin typeface="Segoe UI"/>
              </a:rPr>
              <a:t> that inhibits human understanding, security, automation, and governance. </a:t>
            </a:r>
            <a:endPar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ndParaRPr>
          </a:p>
          <a:p>
            <a:pPr marL="137160" lvl="1" indent="-137160" defTabSz="914400">
              <a:spcBef>
                <a:spcPts val="0"/>
              </a:spcBef>
              <a:spcAft>
                <a:spcPts val="600"/>
              </a:spcAft>
              <a:buSzTx/>
              <a:buFont typeface="Arial" panose="020B0604020202020204" pitchFamily="34" charset="0"/>
              <a:buChar char="•"/>
              <a:defRPr/>
            </a:pPr>
            <a:r>
              <a:rPr kumimoji="0" lang="en-US" sz="16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rPr>
              <a:t>How </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rPr>
              <a:t>– </a:t>
            </a:r>
            <a:r>
              <a:rPr lang="en-US" sz="1600" dirty="0">
                <a:gradFill>
                  <a:gsLst>
                    <a:gs pos="1250">
                      <a:srgbClr val="1A1A1A"/>
                    </a:gs>
                    <a:gs pos="100000">
                      <a:srgbClr val="1A1A1A"/>
                    </a:gs>
                  </a:gsLst>
                  <a:lin ang="5400000" scaled="0"/>
                </a:gradFill>
              </a:rPr>
              <a:t>Evaluate the </a:t>
            </a:r>
            <a:r>
              <a:rPr lang="en-US" sz="1600" dirty="0">
                <a:gradFill>
                  <a:gsLst>
                    <a:gs pos="1250">
                      <a:srgbClr val="1A1A1A"/>
                    </a:gs>
                    <a:gs pos="100000">
                      <a:srgbClr val="1A1A1A"/>
                    </a:gs>
                  </a:gsLst>
                  <a:lin ang="5400000" scaled="0"/>
                </a:gradFill>
                <a:hlinkClick r:id="rId3"/>
              </a:rPr>
              <a:t>built-in roles </a:t>
            </a:r>
            <a:r>
              <a:rPr lang="en-US" sz="1600" dirty="0">
                <a:gradFill>
                  <a:gsLst>
                    <a:gs pos="1250">
                      <a:srgbClr val="1A1A1A"/>
                    </a:gs>
                    <a:gs pos="100000">
                      <a:srgbClr val="1A1A1A"/>
                    </a:gs>
                  </a:gsLst>
                  <a:lin ang="5400000" scaled="0"/>
                </a:gradFill>
              </a:rPr>
              <a:t>designed to cover most common scenarios.</a:t>
            </a:r>
          </a:p>
          <a:p>
            <a:pPr marL="0" lvl="1" indent="0" defTabSz="914400">
              <a:spcBef>
                <a:spcPts val="0"/>
              </a:spcBef>
              <a:spcAft>
                <a:spcPts val="600"/>
              </a:spcAft>
              <a:buSzTx/>
              <a:buNone/>
              <a:defRPr/>
            </a:pPr>
            <a:endParaRPr lang="en-US" sz="900" dirty="0">
              <a:gradFill>
                <a:gsLst>
                  <a:gs pos="1250">
                    <a:srgbClr val="1A1A1A"/>
                  </a:gs>
                  <a:gs pos="100000">
                    <a:srgbClr val="1A1A1A"/>
                  </a:gs>
                </a:gsLst>
                <a:lin ang="5400000" scaled="0"/>
              </a:gradFill>
              <a:hlinkClick r:id="rId4"/>
            </a:endParaRPr>
          </a:p>
          <a:p>
            <a:pPr marL="109538" lvl="1" indent="0" defTabSz="914400">
              <a:spcBef>
                <a:spcPts val="0"/>
              </a:spcBef>
              <a:spcAft>
                <a:spcPts val="600"/>
              </a:spcAft>
              <a:buSzTx/>
              <a:buNone/>
              <a:defRPr/>
            </a:pPr>
            <a:r>
              <a:rPr lang="en-US" sz="1600" i="1" dirty="0">
                <a:gradFill>
                  <a:gsLst>
                    <a:gs pos="1250">
                      <a:srgbClr val="1A1A1A"/>
                    </a:gs>
                    <a:gs pos="100000">
                      <a:srgbClr val="1A1A1A"/>
                    </a:gs>
                  </a:gsLst>
                  <a:lin ang="5400000" scaled="0"/>
                </a:gradFill>
                <a:hlinkClick r:id="rId4"/>
              </a:rPr>
              <a:t>Custom roles</a:t>
            </a:r>
            <a:r>
              <a:rPr lang="en-US" sz="1600" i="1" dirty="0">
                <a:gradFill>
                  <a:gsLst>
                    <a:gs pos="1250">
                      <a:srgbClr val="1A1A1A"/>
                    </a:gs>
                    <a:gs pos="100000">
                      <a:srgbClr val="1A1A1A"/>
                    </a:gs>
                  </a:gsLst>
                  <a:lin ang="5400000" scaled="0"/>
                </a:gradFill>
              </a:rPr>
              <a:t> are a powerful and sometimes useful capability, but they should be reserved for cases when built in roles won’t work</a:t>
            </a:r>
            <a:endParaRPr kumimoji="0" lang="en-US" sz="1600" b="0" i="1" u="none" strike="noStrike" kern="1200" cap="none" spc="0" normalizeH="0" baseline="0" noProof="0" dirty="0">
              <a:ln>
                <a:noFill/>
              </a:ln>
              <a:gradFill>
                <a:gsLst>
                  <a:gs pos="1250">
                    <a:srgbClr val="1A1A1A"/>
                  </a:gs>
                  <a:gs pos="100000">
                    <a:srgbClr val="1A1A1A"/>
                  </a:gs>
                </a:gsLst>
                <a:lin ang="5400000" scaled="0"/>
              </a:gradFill>
              <a:effectLst/>
              <a:uLnTx/>
              <a:uFillTx/>
            </a:endParaRPr>
          </a:p>
          <a:p>
            <a:pPr marL="0" marR="0" lvl="0" indent="0" algn="l"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endParaRPr kumimoji="0" lang="en-US" sz="1600" b="0"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p:txBody>
      </p:sp>
      <p:sp>
        <p:nvSpPr>
          <p:cNvPr id="40" name="Text Placeholder 3">
            <a:extLst>
              <a:ext uri="{FF2B5EF4-FFF2-40B4-BE49-F238E27FC236}">
                <a16:creationId xmlns:a16="http://schemas.microsoft.com/office/drawing/2014/main" id="{A83CB4EF-DD1B-4EED-8EEE-8FB7B9349B8E}"/>
              </a:ext>
            </a:extLst>
          </p:cNvPr>
          <p:cNvSpPr txBox="1">
            <a:spLocks/>
          </p:cNvSpPr>
          <p:nvPr/>
        </p:nvSpPr>
        <p:spPr>
          <a:xfrm>
            <a:off x="4341359" y="1656093"/>
            <a:ext cx="7415746" cy="4672584"/>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lang="en-US" sz="1400" b="1" cap="all" dirty="0">
                <a:gradFill>
                  <a:gsLst>
                    <a:gs pos="1250">
                      <a:schemeClr val="accent3"/>
                    </a:gs>
                    <a:gs pos="100000">
                      <a:schemeClr val="accent3"/>
                    </a:gs>
                  </a:gsLst>
                  <a:lin ang="5400000" scaled="0"/>
                </a:gradFill>
                <a:latin typeface="Segoe UI" panose="020B0502040204020203" pitchFamily="34" charset="0"/>
                <a:cs typeface="Segoe UI" panose="020B0502040204020203" pitchFamily="34" charset="0"/>
              </a:rPr>
              <a:t>Avoid Granular and Custom Permissions</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rPr>
              <a:t>What </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rPr>
              <a:t>– Avoid permissions specifically referencing resources or users</a:t>
            </a:r>
          </a:p>
          <a:p>
            <a:pPr marL="137160" lvl="1" indent="-137160" defTabSz="914400">
              <a:spcBef>
                <a:spcPts val="0"/>
              </a:spcBef>
              <a:spcAft>
                <a:spcPts val="600"/>
              </a:spcAft>
              <a:buSzTx/>
              <a:buFont typeface="Arial" panose="020B0604020202020204" pitchFamily="34" charset="0"/>
              <a:buChar char="•"/>
              <a:defRPr/>
            </a:pPr>
            <a:r>
              <a:rPr kumimoji="0" lang="en-US" sz="16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rPr>
              <a:t>Why </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rPr>
              <a:t>– Specific permissions create unneeded complexity and confusion, accumulating into a “legacy” configuration that </a:t>
            </a:r>
            <a:r>
              <a:rPr lang="en-US" sz="1600" dirty="0">
                <a:gradFill>
                  <a:gsLst>
                    <a:gs pos="1250">
                      <a:srgbClr val="1A1A1A"/>
                    </a:gs>
                    <a:gs pos="100000">
                      <a:srgbClr val="1A1A1A"/>
                    </a:gs>
                  </a:gsLst>
                  <a:lin ang="5400000" scaled="0"/>
                </a:gradFill>
              </a:rPr>
              <a:t>is difficult to fix (without fear of “breaking something”)</a:t>
            </a:r>
            <a:endPar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ndParaRPr>
          </a:p>
          <a:p>
            <a:pPr marL="137160" lvl="1" indent="-137160" defTabSz="914400">
              <a:spcBef>
                <a:spcPts val="0"/>
              </a:spcBef>
              <a:spcAft>
                <a:spcPts val="600"/>
              </a:spcAft>
              <a:buSzTx/>
              <a:buFont typeface="Arial" panose="020B0604020202020204" pitchFamily="34" charset="0"/>
              <a:buChar char="•"/>
              <a:defRPr/>
            </a:pPr>
            <a:r>
              <a:rPr kumimoji="0" lang="en-US" sz="16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rPr>
              <a:t>How </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rPr>
              <a:t>– </a:t>
            </a: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ndParaRPr>
          </a:p>
          <a:p>
            <a:pPr marL="519113" lvl="2" indent="0" defTabSz="914400">
              <a:spcBef>
                <a:spcPts val="0"/>
              </a:spcBef>
              <a:spcAft>
                <a:spcPts val="600"/>
              </a:spcAft>
              <a:buSzTx/>
              <a:buNone/>
              <a:defRPr/>
            </a:pPr>
            <a:r>
              <a:rPr lang="en-US" b="1" dirty="0">
                <a:gradFill>
                  <a:gsLst>
                    <a:gs pos="1250">
                      <a:srgbClr val="1A1A1A"/>
                    </a:gs>
                    <a:gs pos="100000">
                      <a:srgbClr val="1A1A1A"/>
                    </a:gs>
                  </a:gsLst>
                  <a:lin ang="5400000" scaled="0"/>
                </a:gradFill>
              </a:rPr>
              <a:t>Avoid Resource specific permissions – </a:t>
            </a:r>
            <a:r>
              <a:rPr lang="en-US" dirty="0">
                <a:gradFill>
                  <a:gsLst>
                    <a:gs pos="1250">
                      <a:srgbClr val="1A1A1A"/>
                    </a:gs>
                    <a:gs pos="100000">
                      <a:srgbClr val="1A1A1A"/>
                    </a:gs>
                  </a:gsLst>
                  <a:lin ang="5400000" scaled="0"/>
                </a:gradFill>
              </a:rPr>
              <a:t>Instead, you should use </a:t>
            </a:r>
          </a:p>
          <a:p>
            <a:pPr marL="742950" lvl="3" indent="0" defTabSz="914400">
              <a:spcBef>
                <a:spcPts val="0"/>
              </a:spcBef>
              <a:spcAft>
                <a:spcPts val="600"/>
              </a:spcAft>
              <a:buSzTx/>
              <a:buNone/>
              <a:defRPr/>
            </a:pPr>
            <a:r>
              <a:rPr lang="en-US" sz="1200" b="1" dirty="0">
                <a:gradFill>
                  <a:gsLst>
                    <a:gs pos="1250">
                      <a:srgbClr val="1A1A1A"/>
                    </a:gs>
                    <a:gs pos="100000">
                      <a:srgbClr val="1A1A1A"/>
                    </a:gs>
                  </a:gsLst>
                  <a:lin ang="5400000" scaled="0"/>
                </a:gradFill>
              </a:rPr>
              <a:t>Management Groups </a:t>
            </a:r>
            <a:r>
              <a:rPr lang="en-US" sz="1200" dirty="0">
                <a:gradFill>
                  <a:gsLst>
                    <a:gs pos="1250">
                      <a:srgbClr val="1A1A1A"/>
                    </a:gs>
                    <a:gs pos="100000">
                      <a:srgbClr val="1A1A1A"/>
                    </a:gs>
                  </a:gsLst>
                  <a:lin ang="5400000" scaled="0"/>
                </a:gradFill>
              </a:rPr>
              <a:t>for enterprise wide permissions </a:t>
            </a:r>
          </a:p>
          <a:p>
            <a:pPr marL="742950" lvl="3" indent="0" defTabSz="914400">
              <a:spcBef>
                <a:spcPts val="0"/>
              </a:spcBef>
              <a:spcAft>
                <a:spcPts val="600"/>
              </a:spcAft>
              <a:buSzTx/>
              <a:buNone/>
              <a:defRPr/>
            </a:pPr>
            <a:r>
              <a:rPr lang="en-US" sz="1200" b="1" dirty="0">
                <a:gradFill>
                  <a:gsLst>
                    <a:gs pos="1250">
                      <a:srgbClr val="1A1A1A"/>
                    </a:gs>
                    <a:gs pos="100000">
                      <a:srgbClr val="1A1A1A"/>
                    </a:gs>
                  </a:gsLst>
                  <a:lin ang="5400000" scaled="0"/>
                </a:gradFill>
              </a:rPr>
              <a:t>Resource groups </a:t>
            </a:r>
            <a:r>
              <a:rPr lang="en-US" sz="1200" dirty="0">
                <a:gradFill>
                  <a:gsLst>
                    <a:gs pos="1250">
                      <a:srgbClr val="1A1A1A"/>
                    </a:gs>
                    <a:gs pos="100000">
                      <a:srgbClr val="1A1A1A"/>
                    </a:gs>
                  </a:gsLst>
                  <a:lin ang="5400000" scaled="0"/>
                </a:gradFill>
              </a:rPr>
              <a:t>for permissions within subscriptions</a:t>
            </a:r>
          </a:p>
          <a:p>
            <a:pPr marL="742950" lvl="3" indent="0" defTabSz="914400">
              <a:spcBef>
                <a:spcPts val="0"/>
              </a:spcBef>
              <a:spcAft>
                <a:spcPts val="600"/>
              </a:spcAft>
              <a:buSzTx/>
              <a:buNone/>
              <a:defRPr/>
            </a:pPr>
            <a:endParaRPr lang="en-US" sz="1050" dirty="0">
              <a:gradFill>
                <a:gsLst>
                  <a:gs pos="1250">
                    <a:srgbClr val="1A1A1A"/>
                  </a:gs>
                  <a:gs pos="100000">
                    <a:srgbClr val="1A1A1A"/>
                  </a:gs>
                </a:gsLst>
                <a:lin ang="5400000" scaled="0"/>
              </a:gradFill>
            </a:endParaRPr>
          </a:p>
          <a:p>
            <a:pPr marL="514350" lvl="1" indent="0" defTabSz="914400">
              <a:spcBef>
                <a:spcPts val="0"/>
              </a:spcBef>
              <a:spcAft>
                <a:spcPts val="600"/>
              </a:spcAft>
              <a:buSzTx/>
              <a:buNone/>
              <a:defRPr/>
            </a:pPr>
            <a:r>
              <a:rPr lang="en-US" sz="1600" b="1" dirty="0">
                <a:gradFill>
                  <a:gsLst>
                    <a:gs pos="1250">
                      <a:srgbClr val="1A1A1A"/>
                    </a:gs>
                    <a:gs pos="100000">
                      <a:srgbClr val="1A1A1A"/>
                    </a:gs>
                  </a:gsLst>
                  <a:lin ang="5400000" scaled="0"/>
                </a:gradFill>
              </a:rPr>
              <a:t>Avoid user specific permissions</a:t>
            </a:r>
            <a:r>
              <a:rPr lang="en-US" sz="1400" b="1" dirty="0">
                <a:gradFill>
                  <a:gsLst>
                    <a:gs pos="1250">
                      <a:srgbClr val="1A1A1A"/>
                    </a:gs>
                    <a:gs pos="100000">
                      <a:srgbClr val="1A1A1A"/>
                    </a:gs>
                  </a:gsLst>
                  <a:lin ang="5400000" scaled="0"/>
                </a:gradFill>
              </a:rPr>
              <a:t> – </a:t>
            </a:r>
            <a:r>
              <a:rPr lang="en-US" sz="1400" dirty="0">
                <a:gradFill>
                  <a:gsLst>
                    <a:gs pos="1250">
                      <a:srgbClr val="1A1A1A"/>
                    </a:gs>
                    <a:gs pos="100000">
                      <a:srgbClr val="1A1A1A"/>
                    </a:gs>
                  </a:gsLst>
                  <a:lin ang="5400000" scaled="0"/>
                </a:gradFill>
              </a:rPr>
              <a:t>Instead, you should </a:t>
            </a:r>
          </a:p>
          <a:p>
            <a:pPr marL="742950" lvl="3" indent="0" defTabSz="914400">
              <a:spcBef>
                <a:spcPts val="0"/>
              </a:spcBef>
              <a:spcAft>
                <a:spcPts val="600"/>
              </a:spcAft>
              <a:buSzTx/>
              <a:buNone/>
              <a:defRPr/>
            </a:pPr>
            <a:r>
              <a:rPr lang="en-US" sz="1200" b="1" dirty="0">
                <a:gradFill>
                  <a:gsLst>
                    <a:gs pos="1250">
                      <a:srgbClr val="1A1A1A"/>
                    </a:gs>
                    <a:gs pos="100000">
                      <a:srgbClr val="1A1A1A"/>
                    </a:gs>
                  </a:gsLst>
                  <a:lin ang="5400000" scaled="0"/>
                </a:gradFill>
              </a:rPr>
              <a:t>Assign access to groups in Azure AD. </a:t>
            </a:r>
          </a:p>
          <a:p>
            <a:pPr marL="742950" lvl="3" indent="0" defTabSz="914400">
              <a:spcBef>
                <a:spcPts val="0"/>
              </a:spcBef>
              <a:spcAft>
                <a:spcPts val="600"/>
              </a:spcAft>
              <a:buSzTx/>
              <a:buNone/>
              <a:defRPr/>
            </a:pPr>
            <a:r>
              <a:rPr lang="en-US" sz="1050" dirty="0">
                <a:gradFill>
                  <a:gsLst>
                    <a:gs pos="1250">
                      <a:srgbClr val="1A1A1A"/>
                    </a:gs>
                    <a:gs pos="100000">
                      <a:srgbClr val="1A1A1A"/>
                    </a:gs>
                  </a:gsLst>
                  <a:lin ang="5400000" scaled="0"/>
                </a:gradFill>
              </a:rPr>
              <a:t>If there isn’t an appropriate group, work with the identity team to create one</a:t>
            </a:r>
          </a:p>
          <a:p>
            <a:pPr marL="742950" lvl="3" indent="0" defTabSz="914400">
              <a:spcBef>
                <a:spcPts val="0"/>
              </a:spcBef>
              <a:spcAft>
                <a:spcPts val="600"/>
              </a:spcAft>
              <a:buSzTx/>
              <a:buNone/>
              <a:defRPr/>
            </a:pPr>
            <a:r>
              <a:rPr lang="en-US" sz="1050" dirty="0">
                <a:gradFill>
                  <a:gsLst>
                    <a:gs pos="1250">
                      <a:srgbClr val="1A1A1A"/>
                    </a:gs>
                    <a:gs pos="100000">
                      <a:srgbClr val="1A1A1A"/>
                    </a:gs>
                  </a:gsLst>
                  <a:lin ang="5400000" scaled="0"/>
                </a:gradFill>
              </a:rPr>
              <a:t>This allows you to add and remove group members externally to Azure and ensure permissions are current, while also allowing the group to be used for other purposes such as mailing lists.</a:t>
            </a:r>
          </a:p>
          <a:p>
            <a:pPr marL="742950" lvl="3" indent="0" defTabSz="914400">
              <a:spcBef>
                <a:spcPts val="0"/>
              </a:spcBef>
              <a:spcAft>
                <a:spcPts val="600"/>
              </a:spcAft>
              <a:buSzTx/>
              <a:buNone/>
              <a:defRPr/>
            </a:pPr>
            <a:endParaRPr lang="en-US" sz="1000" dirty="0">
              <a:gradFill>
                <a:gsLst>
                  <a:gs pos="1250">
                    <a:srgbClr val="1A1A1A"/>
                  </a:gs>
                  <a:gs pos="100000">
                    <a:srgbClr val="1A1A1A"/>
                  </a:gs>
                </a:gsLst>
                <a:lin ang="5400000" scaled="0"/>
              </a:gradFill>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ndParaRPr>
          </a:p>
          <a:p>
            <a:pPr marL="0" marR="0" lvl="0" indent="0" algn="l"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endParaRPr kumimoji="0" lang="en-US" sz="1600" b="0"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cs typeface="Segoe UI Semibold" panose="020B0702040204020203" pitchFamily="34" charset="0"/>
            </a:endParaRPr>
          </a:p>
        </p:txBody>
      </p:sp>
      <p:grpSp>
        <p:nvGrpSpPr>
          <p:cNvPr id="50" name="Group 49">
            <a:extLst>
              <a:ext uri="{FF2B5EF4-FFF2-40B4-BE49-F238E27FC236}">
                <a16:creationId xmlns:a16="http://schemas.microsoft.com/office/drawing/2014/main" id="{DBC6E683-ABC9-4029-8F16-B4C2838E1868}"/>
              </a:ext>
            </a:extLst>
          </p:cNvPr>
          <p:cNvGrpSpPr/>
          <p:nvPr/>
        </p:nvGrpSpPr>
        <p:grpSpPr>
          <a:xfrm>
            <a:off x="7747836" y="1354697"/>
            <a:ext cx="602792" cy="602792"/>
            <a:chOff x="2135900" y="1524193"/>
            <a:chExt cx="602792" cy="602792"/>
          </a:xfrm>
        </p:grpSpPr>
        <p:sp>
          <p:nvSpPr>
            <p:cNvPr id="51" name="Oval 50">
              <a:extLst>
                <a:ext uri="{FF2B5EF4-FFF2-40B4-BE49-F238E27FC236}">
                  <a16:creationId xmlns:a16="http://schemas.microsoft.com/office/drawing/2014/main" id="{DA8C0A0A-5243-4D45-9999-DA966466C883}"/>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8E9744A7-3EB6-49EC-B8C2-DCE4AA3FBC7C}"/>
                </a:ext>
              </a:extLst>
            </p:cNvPr>
            <p:cNvGrpSpPr/>
            <p:nvPr/>
          </p:nvGrpSpPr>
          <p:grpSpPr>
            <a:xfrm>
              <a:off x="2214565" y="1584488"/>
              <a:ext cx="445462" cy="384019"/>
              <a:chOff x="1031412" y="1905042"/>
              <a:chExt cx="565643" cy="487623"/>
            </a:xfrm>
          </p:grpSpPr>
          <p:sp>
            <p:nvSpPr>
              <p:cNvPr id="53" name="Isosceles Triangle 52">
                <a:extLst>
                  <a:ext uri="{FF2B5EF4-FFF2-40B4-BE49-F238E27FC236}">
                    <a16:creationId xmlns:a16="http://schemas.microsoft.com/office/drawing/2014/main" id="{F30AD6C4-17CE-41D3-B5A1-974D5B3AA346}"/>
                  </a:ext>
                </a:extLst>
              </p:cNvPr>
              <p:cNvSpPr/>
              <p:nvPr/>
            </p:nvSpPr>
            <p:spPr bwMode="auto">
              <a:xfrm>
                <a:off x="1031412" y="1905042"/>
                <a:ext cx="565643" cy="487623"/>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4" name="Straight Arrow Connector 53">
                <a:extLst>
                  <a:ext uri="{FF2B5EF4-FFF2-40B4-BE49-F238E27FC236}">
                    <a16:creationId xmlns:a16="http://schemas.microsoft.com/office/drawing/2014/main" id="{59080535-4255-4929-8E86-3FF2A3F03AE3}"/>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grpSp>
        <p:nvGrpSpPr>
          <p:cNvPr id="2" name="Group 1">
            <a:extLst>
              <a:ext uri="{FF2B5EF4-FFF2-40B4-BE49-F238E27FC236}">
                <a16:creationId xmlns:a16="http://schemas.microsoft.com/office/drawing/2014/main" id="{734AB925-24F2-4ADE-845E-F2FFABC78E24}"/>
              </a:ext>
            </a:extLst>
          </p:cNvPr>
          <p:cNvGrpSpPr/>
          <p:nvPr/>
        </p:nvGrpSpPr>
        <p:grpSpPr>
          <a:xfrm>
            <a:off x="2069947" y="1354697"/>
            <a:ext cx="602792" cy="602792"/>
            <a:chOff x="5808240" y="1529109"/>
            <a:chExt cx="602792" cy="602792"/>
          </a:xfrm>
        </p:grpSpPr>
        <p:sp>
          <p:nvSpPr>
            <p:cNvPr id="36" name="Oval 35">
              <a:extLst>
                <a:ext uri="{FF2B5EF4-FFF2-40B4-BE49-F238E27FC236}">
                  <a16:creationId xmlns:a16="http://schemas.microsoft.com/office/drawing/2014/main" id="{7043C7AD-2276-40C5-AAA9-F131B7CFA992}"/>
                </a:ext>
              </a:extLst>
            </p:cNvPr>
            <p:cNvSpPr/>
            <p:nvPr/>
          </p:nvSpPr>
          <p:spPr bwMode="auto">
            <a:xfrm>
              <a:off x="5808240" y="1529109"/>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47">
              <a:extLst>
                <a:ext uri="{FF2B5EF4-FFF2-40B4-BE49-F238E27FC236}">
                  <a16:creationId xmlns:a16="http://schemas.microsoft.com/office/drawing/2014/main" id="{80FF9532-DBC6-49A2-9081-CADCA34B6E96}"/>
                </a:ext>
              </a:extLst>
            </p:cNvPr>
            <p:cNvSpPr/>
            <p:nvPr/>
          </p:nvSpPr>
          <p:spPr bwMode="auto">
            <a:xfrm>
              <a:off x="5884214" y="1582444"/>
              <a:ext cx="445462" cy="384019"/>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49" name="Straight Arrow Connector 48">
              <a:extLst>
                <a:ext uri="{FF2B5EF4-FFF2-40B4-BE49-F238E27FC236}">
                  <a16:creationId xmlns:a16="http://schemas.microsoft.com/office/drawing/2014/main" id="{C7C37E30-1E35-425D-A1D8-072D6AD7B981}"/>
                </a:ext>
              </a:extLst>
            </p:cNvPr>
            <p:cNvCxnSpPr>
              <a:cxnSpLocks/>
            </p:cNvCxnSpPr>
            <p:nvPr/>
          </p:nvCxnSpPr>
          <p:spPr>
            <a:xfrm flipV="1">
              <a:off x="6106945" y="1724454"/>
              <a:ext cx="0" cy="194094"/>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sp>
        <p:nvSpPr>
          <p:cNvPr id="4" name="&quot;Not Allowed&quot; Symbol 3">
            <a:extLst>
              <a:ext uri="{FF2B5EF4-FFF2-40B4-BE49-F238E27FC236}">
                <a16:creationId xmlns:a16="http://schemas.microsoft.com/office/drawing/2014/main" id="{9A6394F7-C306-4E00-8B56-87C77122F5F2}"/>
              </a:ext>
            </a:extLst>
          </p:cNvPr>
          <p:cNvSpPr/>
          <p:nvPr/>
        </p:nvSpPr>
        <p:spPr bwMode="auto">
          <a:xfrm>
            <a:off x="4800405" y="3804098"/>
            <a:ext cx="242211" cy="242211"/>
          </a:xfrm>
          <a:prstGeom prst="noSmoking">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Right 4">
            <a:extLst>
              <a:ext uri="{FF2B5EF4-FFF2-40B4-BE49-F238E27FC236}">
                <a16:creationId xmlns:a16="http://schemas.microsoft.com/office/drawing/2014/main" id="{55E197C5-8DA9-4E80-A73A-6F61317A9CC9}"/>
              </a:ext>
            </a:extLst>
          </p:cNvPr>
          <p:cNvSpPr/>
          <p:nvPr/>
        </p:nvSpPr>
        <p:spPr bwMode="auto">
          <a:xfrm>
            <a:off x="5005388" y="4156283"/>
            <a:ext cx="260321" cy="128944"/>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Arrow: Right 34">
            <a:extLst>
              <a:ext uri="{FF2B5EF4-FFF2-40B4-BE49-F238E27FC236}">
                <a16:creationId xmlns:a16="http://schemas.microsoft.com/office/drawing/2014/main" id="{E6F45602-D55E-4037-97A4-69972BB61245}"/>
              </a:ext>
            </a:extLst>
          </p:cNvPr>
          <p:cNvSpPr/>
          <p:nvPr/>
        </p:nvSpPr>
        <p:spPr bwMode="auto">
          <a:xfrm>
            <a:off x="5006711" y="4420903"/>
            <a:ext cx="260321" cy="128944"/>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quot;Not Allowed&quot; Symbol 36">
            <a:extLst>
              <a:ext uri="{FF2B5EF4-FFF2-40B4-BE49-F238E27FC236}">
                <a16:creationId xmlns:a16="http://schemas.microsoft.com/office/drawing/2014/main" id="{E87EDC47-3538-4096-B1E9-E95608D78983}"/>
              </a:ext>
            </a:extLst>
          </p:cNvPr>
          <p:cNvSpPr/>
          <p:nvPr/>
        </p:nvSpPr>
        <p:spPr bwMode="auto">
          <a:xfrm>
            <a:off x="4800406" y="4890466"/>
            <a:ext cx="242211" cy="242211"/>
          </a:xfrm>
          <a:prstGeom prst="noSmoking">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Arrow: Right 37">
            <a:extLst>
              <a:ext uri="{FF2B5EF4-FFF2-40B4-BE49-F238E27FC236}">
                <a16:creationId xmlns:a16="http://schemas.microsoft.com/office/drawing/2014/main" id="{86959E92-D9FC-4D99-AE2F-AEB13D942A37}"/>
              </a:ext>
            </a:extLst>
          </p:cNvPr>
          <p:cNvSpPr/>
          <p:nvPr/>
        </p:nvSpPr>
        <p:spPr bwMode="auto">
          <a:xfrm>
            <a:off x="5005388" y="5237495"/>
            <a:ext cx="260321" cy="128944"/>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014460"/>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650EA-7336-4575-B56B-43A45B8C61B6}"/>
              </a:ext>
            </a:extLst>
          </p:cNvPr>
          <p:cNvSpPr>
            <a:spLocks noGrp="1"/>
          </p:cNvSpPr>
          <p:nvPr>
            <p:ph type="title"/>
          </p:nvPr>
        </p:nvSpPr>
        <p:spPr>
          <a:xfrm>
            <a:off x="588263" y="457201"/>
            <a:ext cx="11018520" cy="800219"/>
          </a:xfrm>
        </p:spPr>
        <p:txBody>
          <a:bodyPr/>
          <a:lstStyle/>
          <a:p>
            <a:r>
              <a:rPr lang="en-US" dirty="0">
                <a:gradFill>
                  <a:gsLst>
                    <a:gs pos="1250">
                      <a:srgbClr val="1A1A1A"/>
                    </a:gs>
                    <a:gs pos="100000">
                      <a:srgbClr val="1A1A1A"/>
                    </a:gs>
                  </a:gsLst>
                  <a:lin ang="5400000" scaled="0"/>
                </a:gradFill>
              </a:rPr>
              <a:t>Admin – Account Lifecycle</a:t>
            </a:r>
            <a:br>
              <a:rPr lang="en-US" dirty="0">
                <a:gradFill>
                  <a:gsLst>
                    <a:gs pos="1250">
                      <a:srgbClr val="1A1A1A"/>
                    </a:gs>
                    <a:gs pos="100000">
                      <a:srgbClr val="1A1A1A"/>
                    </a:gs>
                  </a:gsLst>
                  <a:lin ang="5400000" scaled="0"/>
                </a:gradFill>
              </a:rPr>
            </a:br>
            <a:r>
              <a:rPr lang="en-US" sz="1600" kern="0" cap="all" spc="118" dirty="0">
                <a:gradFill>
                  <a:gsLst>
                    <a:gs pos="1250">
                      <a:srgbClr val="696969"/>
                    </a:gs>
                    <a:gs pos="100000">
                      <a:srgbClr val="696969"/>
                    </a:gs>
                  </a:gsLst>
                  <a:lin ang="5400000" scaled="0"/>
                </a:gradFill>
                <a:latin typeface="Segoe UI"/>
                <a:ea typeface="Segoe UI Black" pitchFamily="34"/>
              </a:rPr>
              <a:t>General Guidance</a:t>
            </a:r>
            <a:endParaRPr lang="en-US" dirty="0"/>
          </a:p>
        </p:txBody>
      </p:sp>
      <p:sp>
        <p:nvSpPr>
          <p:cNvPr id="3" name="Text Placeholder 3">
            <a:extLst>
              <a:ext uri="{FF2B5EF4-FFF2-40B4-BE49-F238E27FC236}">
                <a16:creationId xmlns:a16="http://schemas.microsoft.com/office/drawing/2014/main" id="{101018E1-A846-4F8A-80A1-5D7D58346CBD}"/>
              </a:ext>
            </a:extLst>
          </p:cNvPr>
          <p:cNvSpPr txBox="1">
            <a:spLocks/>
          </p:cNvSpPr>
          <p:nvPr/>
        </p:nvSpPr>
        <p:spPr>
          <a:xfrm>
            <a:off x="1051973" y="2251160"/>
            <a:ext cx="10088053" cy="1516666"/>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115888" lvl="1" indent="0">
              <a:spcAft>
                <a:spcPts val="600"/>
              </a:spcAft>
              <a:buNone/>
              <a:defRPr/>
            </a:pPr>
            <a:r>
              <a:rPr lang="en-US" sz="1800" b="1" dirty="0">
                <a:gradFill>
                  <a:gsLst>
                    <a:gs pos="2917">
                      <a:srgbClr val="1A1A1A"/>
                    </a:gs>
                    <a:gs pos="100000">
                      <a:srgbClr val="1A1A1A"/>
                    </a:gs>
                  </a:gsLst>
                  <a:lin ang="5400000" scaled="0"/>
                </a:gradFill>
              </a:rPr>
              <a:t>Automatic deprovisioning</a:t>
            </a:r>
          </a:p>
          <a:p>
            <a:pPr marL="115888" lvl="1" indent="0">
              <a:spcAft>
                <a:spcPts val="600"/>
              </a:spcAft>
              <a:buNone/>
              <a:defRPr/>
            </a:pPr>
            <a:r>
              <a:rPr lang="en-US" sz="1800" dirty="0">
                <a:gradFill>
                  <a:gsLst>
                    <a:gs pos="2917">
                      <a:srgbClr val="1A1A1A"/>
                    </a:gs>
                    <a:gs pos="100000">
                      <a:srgbClr val="1A1A1A"/>
                    </a:gs>
                  </a:gsLst>
                  <a:lin ang="5400000" scaled="0"/>
                </a:gradFill>
              </a:rPr>
              <a:t>Ensure you have a process for disabling or deleting administrative accounts when admin personnel leave the organization (or leave administrative positions)</a:t>
            </a:r>
          </a:p>
          <a:p>
            <a:pPr marL="115888" lvl="1" indent="0">
              <a:spcAft>
                <a:spcPts val="600"/>
              </a:spcAft>
              <a:buNone/>
              <a:defRPr/>
            </a:pPr>
            <a:r>
              <a:rPr lang="en-US" sz="1800" dirty="0">
                <a:gradFill>
                  <a:gsLst>
                    <a:gs pos="2917">
                      <a:srgbClr val="1A1A1A"/>
                    </a:gs>
                    <a:gs pos="100000">
                      <a:srgbClr val="1A1A1A"/>
                    </a:gs>
                  </a:gsLst>
                  <a:lin ang="5400000" scaled="0"/>
                </a:gradFill>
              </a:rPr>
              <a:t>See also “Regularly Review Critical Access” in </a:t>
            </a:r>
            <a:r>
              <a:rPr lang="en-US" sz="1800" i="1" dirty="0">
                <a:gradFill>
                  <a:gsLst>
                    <a:gs pos="2917">
                      <a:srgbClr val="1A1A1A"/>
                    </a:gs>
                    <a:gs pos="100000">
                      <a:srgbClr val="1A1A1A"/>
                    </a:gs>
                  </a:gsLst>
                  <a:lin ang="5400000" scaled="0"/>
                </a:gradFill>
              </a:rPr>
              <a:t>Governance, Risk, and Compliance </a:t>
            </a:r>
            <a:r>
              <a:rPr lang="en-US" sz="1800" dirty="0">
                <a:gradFill>
                  <a:gsLst>
                    <a:gs pos="2917">
                      <a:srgbClr val="1A1A1A"/>
                    </a:gs>
                    <a:gs pos="100000">
                      <a:srgbClr val="1A1A1A"/>
                    </a:gs>
                  </a:gsLst>
                  <a:lin ang="5400000" scaled="0"/>
                </a:gradFill>
              </a:rPr>
              <a:t>section</a:t>
            </a:r>
          </a:p>
        </p:txBody>
      </p:sp>
      <p:grpSp>
        <p:nvGrpSpPr>
          <p:cNvPr id="4" name="Group 3">
            <a:extLst>
              <a:ext uri="{FF2B5EF4-FFF2-40B4-BE49-F238E27FC236}">
                <a16:creationId xmlns:a16="http://schemas.microsoft.com/office/drawing/2014/main" id="{5D55B810-5A72-45F2-B3FD-CA1782CF3DB0}"/>
              </a:ext>
            </a:extLst>
          </p:cNvPr>
          <p:cNvGrpSpPr/>
          <p:nvPr/>
        </p:nvGrpSpPr>
        <p:grpSpPr>
          <a:xfrm>
            <a:off x="754641" y="2642024"/>
            <a:ext cx="602792" cy="602792"/>
            <a:chOff x="2135900" y="1524193"/>
            <a:chExt cx="602792" cy="602792"/>
          </a:xfrm>
        </p:grpSpPr>
        <p:sp>
          <p:nvSpPr>
            <p:cNvPr id="5" name="Oval 4">
              <a:extLst>
                <a:ext uri="{FF2B5EF4-FFF2-40B4-BE49-F238E27FC236}">
                  <a16:creationId xmlns:a16="http://schemas.microsoft.com/office/drawing/2014/main" id="{1FDFEA04-1F8A-4C0F-AD6F-795520F5FCF9}"/>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03BDC305-B00F-4084-B500-275E4E9F77BD}"/>
                </a:ext>
              </a:extLst>
            </p:cNvPr>
            <p:cNvGrpSpPr/>
            <p:nvPr/>
          </p:nvGrpSpPr>
          <p:grpSpPr>
            <a:xfrm>
              <a:off x="2214565" y="1584488"/>
              <a:ext cx="445462" cy="384019"/>
              <a:chOff x="1031412" y="1905042"/>
              <a:chExt cx="565643" cy="487623"/>
            </a:xfrm>
          </p:grpSpPr>
          <p:sp>
            <p:nvSpPr>
              <p:cNvPr id="7" name="Isosceles Triangle 6">
                <a:extLst>
                  <a:ext uri="{FF2B5EF4-FFF2-40B4-BE49-F238E27FC236}">
                    <a16:creationId xmlns:a16="http://schemas.microsoft.com/office/drawing/2014/main" id="{835B681A-4824-48AF-8CD5-95E676954E36}"/>
                  </a:ext>
                </a:extLst>
              </p:cNvPr>
              <p:cNvSpPr/>
              <p:nvPr/>
            </p:nvSpPr>
            <p:spPr bwMode="auto">
              <a:xfrm>
                <a:off x="1031412" y="1905042"/>
                <a:ext cx="565643" cy="487623"/>
              </a:xfrm>
              <a:prstGeom prst="triangl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7D7AB3FE-CA6F-49DB-8FC4-D5AFB41356A4}"/>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
        <p:nvSpPr>
          <p:cNvPr id="10" name="Text Placeholder 3">
            <a:extLst>
              <a:ext uri="{FF2B5EF4-FFF2-40B4-BE49-F238E27FC236}">
                <a16:creationId xmlns:a16="http://schemas.microsoft.com/office/drawing/2014/main" id="{B785DE23-D150-43E4-8556-E06D1991961B}"/>
              </a:ext>
            </a:extLst>
          </p:cNvPr>
          <p:cNvSpPr txBox="1">
            <a:spLocks/>
          </p:cNvSpPr>
          <p:nvPr/>
        </p:nvSpPr>
        <p:spPr>
          <a:xfrm>
            <a:off x="1056034" y="3917394"/>
            <a:ext cx="10088053" cy="1600420"/>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115888" lvl="1" indent="0">
              <a:spcAft>
                <a:spcPts val="600"/>
              </a:spcAft>
              <a:buNone/>
              <a:defRPr/>
            </a:pPr>
            <a:r>
              <a:rPr lang="en-US" sz="1800" b="1" dirty="0">
                <a:gradFill>
                  <a:gsLst>
                    <a:gs pos="2917">
                      <a:srgbClr val="1A1A1A"/>
                    </a:gs>
                    <a:gs pos="100000">
                      <a:srgbClr val="1A1A1A"/>
                    </a:gs>
                  </a:gsLst>
                  <a:lin ang="5400000" scaled="0"/>
                </a:gradFill>
              </a:rPr>
              <a:t>Attack Simulation</a:t>
            </a:r>
          </a:p>
          <a:p>
            <a:pPr marL="115888" lvl="1" indent="0">
              <a:spcAft>
                <a:spcPts val="600"/>
              </a:spcAft>
              <a:buNone/>
              <a:defRPr/>
            </a:pPr>
            <a:r>
              <a:rPr lang="en-US" sz="1800" dirty="0">
                <a:gradFill>
                  <a:gsLst>
                    <a:gs pos="2917">
                      <a:srgbClr val="1A1A1A"/>
                    </a:gs>
                    <a:gs pos="100000">
                      <a:srgbClr val="1A1A1A"/>
                    </a:gs>
                  </a:gsLst>
                  <a:lin ang="5400000" scaled="0"/>
                </a:gradFill>
              </a:rPr>
              <a:t>Regularly test administrative users using current attack techniques to educate and empower them. You can use Office 365 Attack Simulation capabilities or a 3</a:t>
            </a:r>
            <a:r>
              <a:rPr lang="en-US" sz="1800" baseline="30000" dirty="0">
                <a:gradFill>
                  <a:gsLst>
                    <a:gs pos="2917">
                      <a:srgbClr val="1A1A1A"/>
                    </a:gs>
                    <a:gs pos="100000">
                      <a:srgbClr val="1A1A1A"/>
                    </a:gs>
                  </a:gsLst>
                  <a:lin ang="5400000" scaled="0"/>
                </a:gradFill>
              </a:rPr>
              <a:t>rd</a:t>
            </a:r>
            <a:r>
              <a:rPr lang="en-US" sz="1800" dirty="0">
                <a:gradFill>
                  <a:gsLst>
                    <a:gs pos="2917">
                      <a:srgbClr val="1A1A1A"/>
                    </a:gs>
                    <a:gs pos="100000">
                      <a:srgbClr val="1A1A1A"/>
                    </a:gs>
                  </a:gsLst>
                  <a:lin ang="5400000" scaled="0"/>
                </a:gradFill>
              </a:rPr>
              <a:t> party offering</a:t>
            </a:r>
          </a:p>
          <a:p>
            <a:pPr marL="315908" lvl="2" indent="0">
              <a:spcAft>
                <a:spcPts val="600"/>
              </a:spcAft>
              <a:buNone/>
              <a:defRPr/>
            </a:pPr>
            <a:r>
              <a:rPr lang="en-US" sz="1400" dirty="0">
                <a:hlinkClick r:id="rId2"/>
              </a:rPr>
              <a:t>https://docs.microsoft.com/en-us/office365/securitycompliance/attack-simulator</a:t>
            </a:r>
            <a:endParaRPr lang="en-US" sz="1800" dirty="0">
              <a:gradFill>
                <a:gsLst>
                  <a:gs pos="2917">
                    <a:srgbClr val="1A1A1A"/>
                  </a:gs>
                  <a:gs pos="100000">
                    <a:srgbClr val="1A1A1A"/>
                  </a:gs>
                </a:gsLst>
                <a:lin ang="5400000" scaled="0"/>
              </a:gradFill>
              <a:highlight>
                <a:srgbClr val="FFFF00"/>
              </a:highlight>
            </a:endParaRPr>
          </a:p>
        </p:txBody>
      </p:sp>
      <p:grpSp>
        <p:nvGrpSpPr>
          <p:cNvPr id="11" name="Group 10">
            <a:extLst>
              <a:ext uri="{FF2B5EF4-FFF2-40B4-BE49-F238E27FC236}">
                <a16:creationId xmlns:a16="http://schemas.microsoft.com/office/drawing/2014/main" id="{0BB2F7D5-E8C1-438B-B48B-05D1120F9602}"/>
              </a:ext>
            </a:extLst>
          </p:cNvPr>
          <p:cNvGrpSpPr/>
          <p:nvPr/>
        </p:nvGrpSpPr>
        <p:grpSpPr>
          <a:xfrm>
            <a:off x="746517" y="4341424"/>
            <a:ext cx="602792" cy="602792"/>
            <a:chOff x="2135900" y="1524193"/>
            <a:chExt cx="602792" cy="602792"/>
          </a:xfrm>
        </p:grpSpPr>
        <p:sp>
          <p:nvSpPr>
            <p:cNvPr id="12" name="Oval 11">
              <a:extLst>
                <a:ext uri="{FF2B5EF4-FFF2-40B4-BE49-F238E27FC236}">
                  <a16:creationId xmlns:a16="http://schemas.microsoft.com/office/drawing/2014/main" id="{19795F97-3AEA-4383-B4EA-422A211DF467}"/>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5FDC824B-F42A-4823-B5A8-C5A2ED1637F2}"/>
                </a:ext>
              </a:extLst>
            </p:cNvPr>
            <p:cNvGrpSpPr/>
            <p:nvPr/>
          </p:nvGrpSpPr>
          <p:grpSpPr>
            <a:xfrm>
              <a:off x="2214565" y="1584488"/>
              <a:ext cx="445462" cy="384019"/>
              <a:chOff x="1031412" y="1905042"/>
              <a:chExt cx="565643" cy="487623"/>
            </a:xfrm>
          </p:grpSpPr>
          <p:sp>
            <p:nvSpPr>
              <p:cNvPr id="14" name="Isosceles Triangle 13">
                <a:extLst>
                  <a:ext uri="{FF2B5EF4-FFF2-40B4-BE49-F238E27FC236}">
                    <a16:creationId xmlns:a16="http://schemas.microsoft.com/office/drawing/2014/main" id="{41F94B30-6642-4BFB-87A7-14C863D84DC0}"/>
                  </a:ext>
                </a:extLst>
              </p:cNvPr>
              <p:cNvSpPr/>
              <p:nvPr/>
            </p:nvSpPr>
            <p:spPr bwMode="auto">
              <a:xfrm>
                <a:off x="1031412" y="1905042"/>
                <a:ext cx="565643" cy="487623"/>
              </a:xfrm>
              <a:prstGeom prst="triangl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 name="Straight Arrow Connector 14">
                <a:extLst>
                  <a:ext uri="{FF2B5EF4-FFF2-40B4-BE49-F238E27FC236}">
                    <a16:creationId xmlns:a16="http://schemas.microsoft.com/office/drawing/2014/main" id="{B46D8134-9D3A-4833-8C88-F6134BF46505}"/>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362477284"/>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3F9E923-C896-4803-947F-E59E35DC6795}"/>
              </a:ext>
            </a:extLst>
          </p:cNvPr>
          <p:cNvSpPr/>
          <p:nvPr/>
        </p:nvSpPr>
        <p:spPr bwMode="auto">
          <a:xfrm>
            <a:off x="297180" y="262890"/>
            <a:ext cx="2377440" cy="994410"/>
          </a:xfrm>
          <a:prstGeom prst="rect">
            <a:avLst/>
          </a:prstGeom>
          <a:solidFill>
            <a:srgbClr val="0078D4">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4">
            <a:extLst>
              <a:ext uri="{FF2B5EF4-FFF2-40B4-BE49-F238E27FC236}">
                <a16:creationId xmlns:a16="http://schemas.microsoft.com/office/drawing/2014/main" id="{FE40CF6A-8C6E-415D-B719-A8E283ADAB8D}"/>
              </a:ext>
            </a:extLst>
          </p:cNvPr>
          <p:cNvSpPr>
            <a:spLocks noGrp="1"/>
          </p:cNvSpPr>
          <p:nvPr>
            <p:ph type="title"/>
          </p:nvPr>
        </p:nvSpPr>
        <p:spPr/>
        <p:txBody>
          <a:bodyPr/>
          <a:lstStyle/>
          <a:p>
            <a:r>
              <a:rPr lang="en-US" dirty="0"/>
              <a:t>Network Security &amp; Containment</a:t>
            </a:r>
          </a:p>
        </p:txBody>
      </p:sp>
      <p:sp>
        <p:nvSpPr>
          <p:cNvPr id="4" name="TextBox 3">
            <a:extLst>
              <a:ext uri="{FF2B5EF4-FFF2-40B4-BE49-F238E27FC236}">
                <a16:creationId xmlns:a16="http://schemas.microsoft.com/office/drawing/2014/main" id="{A773CA16-A0CA-4514-93E2-1D19C62B233D}"/>
              </a:ext>
            </a:extLst>
          </p:cNvPr>
          <p:cNvSpPr txBox="1"/>
          <p:nvPr/>
        </p:nvSpPr>
        <p:spPr>
          <a:xfrm>
            <a:off x="584200" y="5383357"/>
            <a:ext cx="8486490" cy="984885"/>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wrap="none" lIns="91440" tIns="91440" rIns="91440" bIns="91440" rtlCol="0">
            <a:spAutoFit/>
          </a:bodyPr>
          <a:lstStyle/>
          <a:p>
            <a:r>
              <a:rPr lang="en-US" dirty="0">
                <a:solidFill>
                  <a:sysClr val="windowText" lastClr="000000"/>
                </a:solidFill>
                <a:latin typeface="+mj-lt"/>
              </a:rPr>
              <a:t>Architecture guidance on this topic can be found at</a:t>
            </a:r>
          </a:p>
          <a:p>
            <a:endParaRPr lang="en-US" dirty="0">
              <a:solidFill>
                <a:sysClr val="windowText" lastClr="000000"/>
              </a:solidFill>
            </a:endParaRPr>
          </a:p>
          <a:p>
            <a:r>
              <a:rPr lang="en-US" sz="1600" dirty="0">
                <a:gradFill>
                  <a:gsLst>
                    <a:gs pos="2917">
                      <a:schemeClr val="tx1"/>
                    </a:gs>
                    <a:gs pos="30000">
                      <a:schemeClr val="tx1"/>
                    </a:gs>
                  </a:gsLst>
                  <a:lin ang="5400000" scaled="0"/>
                </a:gradFill>
                <a:hlinkClick r:id="rId2"/>
              </a:rPr>
              <a:t>https://docs.microsoft.com/en-us/azure/architecture/security/network-security-containment</a:t>
            </a:r>
            <a:r>
              <a:rPr lang="en-US" sz="16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880485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Top Corners Rounded 132">
            <a:extLst>
              <a:ext uri="{FF2B5EF4-FFF2-40B4-BE49-F238E27FC236}">
                <a16:creationId xmlns:a16="http://schemas.microsoft.com/office/drawing/2014/main" id="{423606B3-BE30-41AA-B5C3-95E8C5404863}"/>
              </a:ext>
            </a:extLst>
          </p:cNvPr>
          <p:cNvSpPr/>
          <p:nvPr/>
        </p:nvSpPr>
        <p:spPr bwMode="auto">
          <a:xfrm rot="16200000">
            <a:off x="2195554" y="-141247"/>
            <a:ext cx="2034333" cy="5694106"/>
          </a:xfrm>
          <a:prstGeom prst="round2SameRect">
            <a:avLst>
              <a:gd name="adj1" fmla="val 0"/>
              <a:gd name="adj2" fmla="val 0"/>
            </a:avLst>
          </a:prstGeom>
          <a:solidFill>
            <a:schemeClr val="bg1"/>
          </a:solidFill>
          <a:ln>
            <a:noFill/>
            <a:headEnd type="none" w="med" len="med"/>
            <a:tailEnd type="none" w="med" len="med"/>
          </a:ln>
          <a:effectLst>
            <a:outerShdw blurRad="190500" dist="38100" dir="2700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D83B01"/>
              </a:solidFill>
              <a:effectLst/>
              <a:uLnTx/>
              <a:uFillTx/>
              <a:latin typeface="Segoe UI"/>
              <a:ea typeface="+mn-ea"/>
              <a:cs typeface="+mn-cs"/>
            </a:endParaRPr>
          </a:p>
        </p:txBody>
      </p:sp>
      <p:sp>
        <p:nvSpPr>
          <p:cNvPr id="130" name="Rectangle: Top Corners Rounded 129">
            <a:extLst>
              <a:ext uri="{FF2B5EF4-FFF2-40B4-BE49-F238E27FC236}">
                <a16:creationId xmlns:a16="http://schemas.microsoft.com/office/drawing/2014/main" id="{79EE35BF-B556-4CD8-B034-27F0F24AC79F}"/>
              </a:ext>
            </a:extLst>
          </p:cNvPr>
          <p:cNvSpPr/>
          <p:nvPr/>
        </p:nvSpPr>
        <p:spPr bwMode="auto">
          <a:xfrm rot="16200000">
            <a:off x="7968404" y="-165410"/>
            <a:ext cx="2034333" cy="5742432"/>
          </a:xfrm>
          <a:prstGeom prst="round2SameRect">
            <a:avLst>
              <a:gd name="adj1" fmla="val 0"/>
              <a:gd name="adj2" fmla="val 0"/>
            </a:avLst>
          </a:prstGeom>
          <a:solidFill>
            <a:schemeClr val="bg1"/>
          </a:solidFill>
          <a:ln>
            <a:noFill/>
            <a:headEnd type="none" w="med" len="med"/>
            <a:tailEnd type="none" w="med" len="med"/>
          </a:ln>
          <a:effectLst>
            <a:outerShdw blurRad="190500" dist="38100" dir="2700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dirty="0">
              <a:solidFill>
                <a:srgbClr val="D83B01"/>
              </a:solidFill>
              <a:latin typeface="Segoe UI"/>
            </a:endParaRPr>
          </a:p>
        </p:txBody>
      </p:sp>
      <p:sp>
        <p:nvSpPr>
          <p:cNvPr id="14" name="Oval 13">
            <a:extLst>
              <a:ext uri="{FF2B5EF4-FFF2-40B4-BE49-F238E27FC236}">
                <a16:creationId xmlns:a16="http://schemas.microsoft.com/office/drawing/2014/main" id="{FE8AAA27-549D-4CEA-AA83-017A06AEDCA4}"/>
              </a:ext>
            </a:extLst>
          </p:cNvPr>
          <p:cNvSpPr/>
          <p:nvPr/>
        </p:nvSpPr>
        <p:spPr bwMode="auto">
          <a:xfrm>
            <a:off x="4029777" y="1688641"/>
            <a:ext cx="4127107" cy="4127107"/>
          </a:xfrm>
          <a:prstGeom prst="ellipse">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6" name="Title 85">
            <a:extLst>
              <a:ext uri="{FF2B5EF4-FFF2-40B4-BE49-F238E27FC236}">
                <a16:creationId xmlns:a16="http://schemas.microsoft.com/office/drawing/2014/main" id="{727AB67D-7E74-41B5-894C-204C3DA58FB5}"/>
              </a:ext>
            </a:extLst>
          </p:cNvPr>
          <p:cNvSpPr>
            <a:spLocks noGrp="1"/>
          </p:cNvSpPr>
          <p:nvPr>
            <p:ph type="title"/>
          </p:nvPr>
        </p:nvSpPr>
        <p:spPr>
          <a:xfrm>
            <a:off x="588263" y="457200"/>
            <a:ext cx="11018520" cy="553998"/>
          </a:xfrm>
        </p:spPr>
        <p:txBody>
          <a:bodyPr/>
          <a:lstStyle/>
          <a:p>
            <a:r>
              <a:rPr lang="en-US" dirty="0"/>
              <a:t>Azure Networking Services</a:t>
            </a:r>
          </a:p>
        </p:txBody>
      </p:sp>
      <p:grpSp>
        <p:nvGrpSpPr>
          <p:cNvPr id="90" name="Group 8">
            <a:extLst>
              <a:ext uri="{FF2B5EF4-FFF2-40B4-BE49-F238E27FC236}">
                <a16:creationId xmlns:a16="http://schemas.microsoft.com/office/drawing/2014/main" id="{98406BF5-1C05-4D8C-A882-71B9CE69BCA4}"/>
              </a:ext>
            </a:extLst>
          </p:cNvPr>
          <p:cNvGrpSpPr>
            <a:grpSpLocks noChangeAspect="1"/>
          </p:cNvGrpSpPr>
          <p:nvPr/>
        </p:nvGrpSpPr>
        <p:grpSpPr bwMode="auto">
          <a:xfrm>
            <a:off x="4918466" y="2723129"/>
            <a:ext cx="874908" cy="597744"/>
            <a:chOff x="2230" y="937"/>
            <a:chExt cx="524" cy="358"/>
          </a:xfrm>
        </p:grpSpPr>
        <p:sp>
          <p:nvSpPr>
            <p:cNvPr id="92" name="Oval 9">
              <a:extLst>
                <a:ext uri="{FF2B5EF4-FFF2-40B4-BE49-F238E27FC236}">
                  <a16:creationId xmlns:a16="http://schemas.microsoft.com/office/drawing/2014/main" id="{AD0A62CD-77BC-4A8D-889D-E3076DBF6A87}"/>
                </a:ext>
              </a:extLst>
            </p:cNvPr>
            <p:cNvSpPr>
              <a:spLocks noChangeArrowheads="1"/>
            </p:cNvSpPr>
            <p:nvPr/>
          </p:nvSpPr>
          <p:spPr bwMode="auto">
            <a:xfrm>
              <a:off x="2313" y="937"/>
              <a:ext cx="358" cy="358"/>
            </a:xfrm>
            <a:prstGeom prst="ellipse">
              <a:avLst/>
            </a:prstGeom>
            <a:noFill/>
            <a:ln w="31750" cap="flat">
              <a:solidFill>
                <a:srgbClr val="00827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93" name="Oval 10">
              <a:extLst>
                <a:ext uri="{FF2B5EF4-FFF2-40B4-BE49-F238E27FC236}">
                  <a16:creationId xmlns:a16="http://schemas.microsoft.com/office/drawing/2014/main" id="{02959604-55E6-450B-A8CD-7DE8442AAFF8}"/>
                </a:ext>
              </a:extLst>
            </p:cNvPr>
            <p:cNvSpPr>
              <a:spLocks noChangeArrowheads="1"/>
            </p:cNvSpPr>
            <p:nvPr/>
          </p:nvSpPr>
          <p:spPr bwMode="auto">
            <a:xfrm>
              <a:off x="2403" y="937"/>
              <a:ext cx="178" cy="358"/>
            </a:xfrm>
            <a:prstGeom prst="ellipse">
              <a:avLst/>
            </a:prstGeom>
            <a:noFill/>
            <a:ln w="31750" cap="flat">
              <a:solidFill>
                <a:srgbClr val="00827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94" name="Line 11">
              <a:extLst>
                <a:ext uri="{FF2B5EF4-FFF2-40B4-BE49-F238E27FC236}">
                  <a16:creationId xmlns:a16="http://schemas.microsoft.com/office/drawing/2014/main" id="{8E635CE6-52BD-416E-B28A-3EB7E17A38E8}"/>
                </a:ext>
              </a:extLst>
            </p:cNvPr>
            <p:cNvSpPr>
              <a:spLocks noChangeShapeType="1"/>
            </p:cNvSpPr>
            <p:nvPr/>
          </p:nvSpPr>
          <p:spPr bwMode="auto">
            <a:xfrm>
              <a:off x="2492" y="937"/>
              <a:ext cx="0" cy="358"/>
            </a:xfrm>
            <a:prstGeom prst="line">
              <a:avLst/>
            </a:prstGeom>
            <a:noFill/>
            <a:ln w="31750" cap="flat">
              <a:solidFill>
                <a:srgbClr val="00827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95" name="Freeform 12">
              <a:extLst>
                <a:ext uri="{FF2B5EF4-FFF2-40B4-BE49-F238E27FC236}">
                  <a16:creationId xmlns:a16="http://schemas.microsoft.com/office/drawing/2014/main" id="{8C0062EC-FA9E-44EA-9272-4D62770EEC9C}"/>
                </a:ext>
              </a:extLst>
            </p:cNvPr>
            <p:cNvSpPr>
              <a:spLocks/>
            </p:cNvSpPr>
            <p:nvPr/>
          </p:nvSpPr>
          <p:spPr bwMode="auto">
            <a:xfrm>
              <a:off x="2230" y="1035"/>
              <a:ext cx="422" cy="0"/>
            </a:xfrm>
            <a:custGeom>
              <a:avLst/>
              <a:gdLst>
                <a:gd name="T0" fmla="*/ 422 w 422"/>
                <a:gd name="T1" fmla="*/ 102 w 422"/>
                <a:gd name="T2" fmla="*/ 0 w 422"/>
              </a:gdLst>
              <a:ahLst/>
              <a:cxnLst>
                <a:cxn ang="0">
                  <a:pos x="T0" y="0"/>
                </a:cxn>
                <a:cxn ang="0">
                  <a:pos x="T1" y="0"/>
                </a:cxn>
                <a:cxn ang="0">
                  <a:pos x="T2" y="0"/>
                </a:cxn>
              </a:cxnLst>
              <a:rect l="0" t="0" r="r" b="b"/>
              <a:pathLst>
                <a:path w="422">
                  <a:moveTo>
                    <a:pt x="422" y="0"/>
                  </a:moveTo>
                  <a:lnTo>
                    <a:pt x="102" y="0"/>
                  </a:lnTo>
                  <a:lnTo>
                    <a:pt x="0" y="0"/>
                  </a:lnTo>
                </a:path>
              </a:pathLst>
            </a:custGeom>
            <a:noFill/>
            <a:ln w="31750" cap="flat">
              <a:solidFill>
                <a:srgbClr val="00827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96" name="Line 13">
              <a:extLst>
                <a:ext uri="{FF2B5EF4-FFF2-40B4-BE49-F238E27FC236}">
                  <a16:creationId xmlns:a16="http://schemas.microsoft.com/office/drawing/2014/main" id="{7400E127-3B7C-467A-9D74-8858AD95DB10}"/>
                </a:ext>
              </a:extLst>
            </p:cNvPr>
            <p:cNvSpPr>
              <a:spLocks noChangeShapeType="1"/>
            </p:cNvSpPr>
            <p:nvPr/>
          </p:nvSpPr>
          <p:spPr bwMode="auto">
            <a:xfrm flipH="1">
              <a:off x="2332" y="1198"/>
              <a:ext cx="320" cy="0"/>
            </a:xfrm>
            <a:prstGeom prst="line">
              <a:avLst/>
            </a:prstGeom>
            <a:noFill/>
            <a:ln w="31750" cap="flat">
              <a:solidFill>
                <a:srgbClr val="00827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97" name="Line 14">
              <a:extLst>
                <a:ext uri="{FF2B5EF4-FFF2-40B4-BE49-F238E27FC236}">
                  <a16:creationId xmlns:a16="http://schemas.microsoft.com/office/drawing/2014/main" id="{5AAA284A-237E-45A4-9D07-4F3F1157C5ED}"/>
                </a:ext>
              </a:extLst>
            </p:cNvPr>
            <p:cNvSpPr>
              <a:spLocks noChangeShapeType="1"/>
            </p:cNvSpPr>
            <p:nvPr/>
          </p:nvSpPr>
          <p:spPr bwMode="auto">
            <a:xfrm>
              <a:off x="2313" y="1116"/>
              <a:ext cx="358" cy="0"/>
            </a:xfrm>
            <a:prstGeom prst="line">
              <a:avLst/>
            </a:prstGeom>
            <a:noFill/>
            <a:ln w="31750" cap="flat">
              <a:solidFill>
                <a:srgbClr val="00827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98" name="Line 15">
              <a:extLst>
                <a:ext uri="{FF2B5EF4-FFF2-40B4-BE49-F238E27FC236}">
                  <a16:creationId xmlns:a16="http://schemas.microsoft.com/office/drawing/2014/main" id="{4FBBE82B-A7AD-44DA-BB18-8C58187FBB68}"/>
                </a:ext>
              </a:extLst>
            </p:cNvPr>
            <p:cNvSpPr>
              <a:spLocks noChangeShapeType="1"/>
            </p:cNvSpPr>
            <p:nvPr/>
          </p:nvSpPr>
          <p:spPr bwMode="auto">
            <a:xfrm flipH="1">
              <a:off x="2652" y="1198"/>
              <a:ext cx="102" cy="0"/>
            </a:xfrm>
            <a:prstGeom prst="line">
              <a:avLst/>
            </a:prstGeom>
            <a:noFill/>
            <a:ln w="31750" cap="flat">
              <a:solidFill>
                <a:srgbClr val="008272"/>
              </a:solidFill>
              <a:prstDash val="solid"/>
              <a:miter lim="800000"/>
              <a:headEnd type="oval"/>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16" name="Group 29">
            <a:extLst>
              <a:ext uri="{FF2B5EF4-FFF2-40B4-BE49-F238E27FC236}">
                <a16:creationId xmlns:a16="http://schemas.microsoft.com/office/drawing/2014/main" id="{12B74E6D-94FB-439D-A77D-9055C5DF605A}"/>
              </a:ext>
            </a:extLst>
          </p:cNvPr>
          <p:cNvGrpSpPr>
            <a:grpSpLocks noChangeAspect="1"/>
          </p:cNvGrpSpPr>
          <p:nvPr/>
        </p:nvGrpSpPr>
        <p:grpSpPr bwMode="auto">
          <a:xfrm>
            <a:off x="6468152" y="2683520"/>
            <a:ext cx="597934" cy="645706"/>
            <a:chOff x="3646" y="1949"/>
            <a:chExt cx="388" cy="419"/>
          </a:xfrm>
        </p:grpSpPr>
        <p:sp>
          <p:nvSpPr>
            <p:cNvPr id="118" name="Freeform 30">
              <a:extLst>
                <a:ext uri="{FF2B5EF4-FFF2-40B4-BE49-F238E27FC236}">
                  <a16:creationId xmlns:a16="http://schemas.microsoft.com/office/drawing/2014/main" id="{8678A97F-19E1-4D94-83CC-BDBC29C6BF64}"/>
                </a:ext>
              </a:extLst>
            </p:cNvPr>
            <p:cNvSpPr>
              <a:spLocks/>
            </p:cNvSpPr>
            <p:nvPr/>
          </p:nvSpPr>
          <p:spPr bwMode="auto">
            <a:xfrm>
              <a:off x="3646" y="1949"/>
              <a:ext cx="388" cy="419"/>
            </a:xfrm>
            <a:custGeom>
              <a:avLst/>
              <a:gdLst>
                <a:gd name="T0" fmla="*/ 145 w 284"/>
                <a:gd name="T1" fmla="*/ 306 h 307"/>
                <a:gd name="T2" fmla="*/ 142 w 284"/>
                <a:gd name="T3" fmla="*/ 307 h 307"/>
                <a:gd name="T4" fmla="*/ 139 w 284"/>
                <a:gd name="T5" fmla="*/ 306 h 307"/>
                <a:gd name="T6" fmla="*/ 0 w 284"/>
                <a:gd name="T7" fmla="*/ 64 h 307"/>
                <a:gd name="T8" fmla="*/ 0 w 284"/>
                <a:gd name="T9" fmla="*/ 64 h 307"/>
                <a:gd name="T10" fmla="*/ 142 w 284"/>
                <a:gd name="T11" fmla="*/ 0 h 307"/>
                <a:gd name="T12" fmla="*/ 284 w 284"/>
                <a:gd name="T13" fmla="*/ 64 h 307"/>
                <a:gd name="T14" fmla="*/ 284 w 284"/>
                <a:gd name="T15" fmla="*/ 64 h 307"/>
                <a:gd name="T16" fmla="*/ 145 w 284"/>
                <a:gd name="T17" fmla="*/ 306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4" h="307">
                  <a:moveTo>
                    <a:pt x="145" y="306"/>
                  </a:moveTo>
                  <a:cubicBezTo>
                    <a:pt x="142" y="307"/>
                    <a:pt x="142" y="307"/>
                    <a:pt x="142" y="307"/>
                  </a:cubicBezTo>
                  <a:cubicBezTo>
                    <a:pt x="139" y="306"/>
                    <a:pt x="139" y="306"/>
                    <a:pt x="139" y="306"/>
                  </a:cubicBezTo>
                  <a:cubicBezTo>
                    <a:pt x="53" y="255"/>
                    <a:pt x="0" y="163"/>
                    <a:pt x="0" y="64"/>
                  </a:cubicBezTo>
                  <a:cubicBezTo>
                    <a:pt x="0" y="64"/>
                    <a:pt x="0" y="64"/>
                    <a:pt x="0" y="64"/>
                  </a:cubicBezTo>
                  <a:cubicBezTo>
                    <a:pt x="142" y="0"/>
                    <a:pt x="142" y="0"/>
                    <a:pt x="142" y="0"/>
                  </a:cubicBezTo>
                  <a:cubicBezTo>
                    <a:pt x="284" y="64"/>
                    <a:pt x="284" y="64"/>
                    <a:pt x="284" y="64"/>
                  </a:cubicBezTo>
                  <a:cubicBezTo>
                    <a:pt x="284" y="64"/>
                    <a:pt x="284" y="64"/>
                    <a:pt x="284" y="64"/>
                  </a:cubicBezTo>
                  <a:cubicBezTo>
                    <a:pt x="284" y="163"/>
                    <a:pt x="231" y="255"/>
                    <a:pt x="145" y="306"/>
                  </a:cubicBezTo>
                  <a:close/>
                </a:path>
              </a:pathLst>
            </a:custGeom>
            <a:noFill/>
            <a:ln w="31750" cap="flat">
              <a:solidFill>
                <a:srgbClr val="00827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9" name="Freeform 31">
              <a:extLst>
                <a:ext uri="{FF2B5EF4-FFF2-40B4-BE49-F238E27FC236}">
                  <a16:creationId xmlns:a16="http://schemas.microsoft.com/office/drawing/2014/main" id="{90AD8DA9-A98F-4DF2-8967-FCD42854CDF3}"/>
                </a:ext>
              </a:extLst>
            </p:cNvPr>
            <p:cNvSpPr>
              <a:spLocks/>
            </p:cNvSpPr>
            <p:nvPr/>
          </p:nvSpPr>
          <p:spPr bwMode="auto">
            <a:xfrm>
              <a:off x="3765" y="2075"/>
              <a:ext cx="179" cy="127"/>
            </a:xfrm>
            <a:custGeom>
              <a:avLst/>
              <a:gdLst>
                <a:gd name="T0" fmla="*/ 179 w 179"/>
                <a:gd name="T1" fmla="*/ 0 h 127"/>
                <a:gd name="T2" fmla="*/ 52 w 179"/>
                <a:gd name="T3" fmla="*/ 127 h 127"/>
                <a:gd name="T4" fmla="*/ 0 w 179"/>
                <a:gd name="T5" fmla="*/ 76 h 127"/>
              </a:gdLst>
              <a:ahLst/>
              <a:cxnLst>
                <a:cxn ang="0">
                  <a:pos x="T0" y="T1"/>
                </a:cxn>
                <a:cxn ang="0">
                  <a:pos x="T2" y="T3"/>
                </a:cxn>
                <a:cxn ang="0">
                  <a:pos x="T4" y="T5"/>
                </a:cxn>
              </a:cxnLst>
              <a:rect l="0" t="0" r="r" b="b"/>
              <a:pathLst>
                <a:path w="179" h="127">
                  <a:moveTo>
                    <a:pt x="179" y="0"/>
                  </a:moveTo>
                  <a:lnTo>
                    <a:pt x="52" y="127"/>
                  </a:lnTo>
                  <a:lnTo>
                    <a:pt x="0" y="76"/>
                  </a:lnTo>
                </a:path>
              </a:pathLst>
            </a:custGeom>
            <a:noFill/>
            <a:ln w="31750" cap="flat">
              <a:solidFill>
                <a:srgbClr val="00827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5" name="TextBox 4">
            <a:extLst>
              <a:ext uri="{FF2B5EF4-FFF2-40B4-BE49-F238E27FC236}">
                <a16:creationId xmlns:a16="http://schemas.microsoft.com/office/drawing/2014/main" id="{F393155B-8580-4ADD-AA1D-9057B443F95E}"/>
              </a:ext>
            </a:extLst>
          </p:cNvPr>
          <p:cNvSpPr txBox="1"/>
          <p:nvPr/>
        </p:nvSpPr>
        <p:spPr>
          <a:xfrm>
            <a:off x="622748" y="1874810"/>
            <a:ext cx="3879804" cy="1661993"/>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rPr>
              <a:t>Virtual Network </a:t>
            </a:r>
            <a:endPar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rPr>
              <a:t>Virtual WAN</a:t>
            </a:r>
            <a:endPar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rPr>
              <a:t>ExpressRoute</a:t>
            </a:r>
            <a:endPar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rPr>
              <a:t>VPN</a:t>
            </a:r>
            <a:endPar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rPr>
              <a:t>DNS</a:t>
            </a:r>
            <a:endPar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cs typeface="Segoe UI"/>
            </a:endParaRPr>
          </a:p>
        </p:txBody>
      </p:sp>
      <p:sp>
        <p:nvSpPr>
          <p:cNvPr id="62" name="TextBox 61">
            <a:extLst>
              <a:ext uri="{FF2B5EF4-FFF2-40B4-BE49-F238E27FC236}">
                <a16:creationId xmlns:a16="http://schemas.microsoft.com/office/drawing/2014/main" id="{9FB0B697-0086-469F-A375-5421F3D4FA23}"/>
              </a:ext>
            </a:extLst>
          </p:cNvPr>
          <p:cNvSpPr txBox="1"/>
          <p:nvPr/>
        </p:nvSpPr>
        <p:spPr>
          <a:xfrm>
            <a:off x="8575720" y="1899535"/>
            <a:ext cx="3002903" cy="1661993"/>
          </a:xfrm>
          <a:prstGeom prst="rect">
            <a:avLst/>
          </a:prstGeom>
        </p:spPr>
        <p:txBody>
          <a:bodyPr wrap="square" tIns="0" bIns="0" anchor="t">
            <a:spAutoFit/>
          </a:bodyPr>
          <a:lstStyle>
            <a:defPPr>
              <a:defRPr lang="en-US"/>
            </a:defPPr>
            <a:lvl1pPr marR="0" lvl="0" indent="0" algn="r" fontAlgn="auto">
              <a:lnSpc>
                <a:spcPct val="100000"/>
              </a:lnSpc>
              <a:spcBef>
                <a:spcPts val="0"/>
              </a:spcBef>
              <a:spcAft>
                <a:spcPts val="0"/>
              </a:spcAft>
              <a:buClrTx/>
              <a:buSzTx/>
              <a:buFontTx/>
              <a:buNone/>
              <a:tabLst/>
              <a:defRPr kumimoji="0" sz="1200" b="1" i="0" u="none" strike="noStrike" cap="none" spc="0" normalizeH="0" baseline="0">
                <a:ln>
                  <a:noFill/>
                </a:ln>
                <a:gradFill>
                  <a:gsLst>
                    <a:gs pos="0">
                      <a:srgbClr val="008272"/>
                    </a:gs>
                    <a:gs pos="100000">
                      <a:srgbClr val="008272"/>
                    </a:gs>
                  </a:gsLst>
                  <a:lin ang="5400000" scaled="1"/>
                </a:gradFill>
                <a:effectLst/>
                <a:uLnTx/>
                <a:uFillTx/>
                <a:latin typeface="Segoe UI"/>
              </a:defRPr>
            </a:lvl1pPr>
          </a:lstStyle>
          <a:p>
            <a:r>
              <a:rPr lang="en-US" dirty="0"/>
              <a:t>DDoS Protection</a:t>
            </a:r>
          </a:p>
          <a:p>
            <a:endParaRPr lang="en-US" dirty="0"/>
          </a:p>
          <a:p>
            <a:r>
              <a:rPr lang="en-US" dirty="0"/>
              <a:t>Firewall</a:t>
            </a:r>
          </a:p>
          <a:p>
            <a:endParaRPr lang="en-US" dirty="0"/>
          </a:p>
          <a:p>
            <a:r>
              <a:rPr lang="en-US" dirty="0"/>
              <a:t>Network Security Groups</a:t>
            </a:r>
          </a:p>
          <a:p>
            <a:endParaRPr lang="en-US" dirty="0"/>
          </a:p>
          <a:p>
            <a:r>
              <a:rPr lang="en-US" dirty="0"/>
              <a:t>Web Application Firewall</a:t>
            </a:r>
          </a:p>
          <a:p>
            <a:endParaRPr lang="en-US" dirty="0"/>
          </a:p>
          <a:p>
            <a:r>
              <a:rPr lang="en-US" dirty="0"/>
              <a:t>Virtual Network Endpoints</a:t>
            </a:r>
          </a:p>
        </p:txBody>
      </p:sp>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3B8C3F75-6A6E-4186-8F3E-CC54DDF703BF}"/>
                  </a:ext>
                </a:extLst>
              </p:cNvPr>
              <p:cNvGraphicFramePr>
                <a:graphicFrameLocks noChangeAspect="1"/>
              </p:cNvGraphicFramePr>
              <p:nvPr/>
            </p:nvGraphicFramePr>
            <p:xfrm>
              <a:off x="8808154" y="1934751"/>
              <a:ext cx="2861056" cy="1609344"/>
            </p:xfrm>
            <a:graphic>
              <a:graphicData uri="http://schemas.microsoft.com/office/powerpoint/2016/slidezoom">
                <pslz:sldZm>
                  <pslz:sldZmObj sldId="2516" cId="2207903855">
                    <pslz:zmPr id="{185DE78B-0BFA-45AB-8C76-D85EAB0132F5}" returnToParent="0" transitionDur="1000">
                      <p166:blipFill xmlns:p166="http://schemas.microsoft.com/office/powerpoint/2016/6/main">
                        <a:blip r:embed="rId3"/>
                        <a:stretch>
                          <a:fillRect/>
                        </a:stretch>
                      </p166:blipFill>
                      <p166:spPr xmlns:p166="http://schemas.microsoft.com/office/powerpoint/2016/6/main">
                        <a:xfrm>
                          <a:off x="0" y="0"/>
                          <a:ext cx="2861056" cy="1609344"/>
                        </a:xfrm>
                        <a:prstGeom prst="rect">
                          <a:avLst/>
                        </a:prstGeom>
                        <a:solidFill>
                          <a:schemeClr val="accent1"/>
                        </a:solidFill>
                        <a:ln w="3175">
                          <a:solidFill>
                            <a:prstClr val="ltGray"/>
                          </a:solidFill>
                          <a:headEnd type="none" w="med" len="med"/>
                          <a:tailEnd type="none" w="med" len="med"/>
                        </a:ln>
                        <a:effectLst/>
                      </p166:spPr>
                    </pslz:zmPr>
                  </pslz:sldZmObj>
                </pslz:sldZm>
              </a:graphicData>
            </a:graphic>
          </p:graphicFrame>
        </mc:Choice>
        <mc:Fallback xmlns="">
          <p:pic>
            <p:nvPicPr>
              <p:cNvPr id="9" name="Slide Zoom 8">
                <a:hlinkClick r:id="rId4" action="ppaction://hlinksldjump"/>
                <a:extLst>
                  <a:ext uri="{FF2B5EF4-FFF2-40B4-BE49-F238E27FC236}">
                    <a16:creationId xmlns:a16="http://schemas.microsoft.com/office/drawing/2014/main" id="{3B8C3F75-6A6E-4186-8F3E-CC54DDF703BF}"/>
                  </a:ext>
                </a:extLst>
              </p:cNvPr>
              <p:cNvPicPr>
                <a:picLocks noGrp="1" noRot="1" noChangeAspect="1" noMove="1" noResize="1" noEditPoints="1" noAdjustHandles="1" noChangeArrowheads="1" noChangeShapeType="1"/>
              </p:cNvPicPr>
              <p:nvPr/>
            </p:nvPicPr>
            <p:blipFill>
              <a:blip r:embed="rId5"/>
              <a:stretch>
                <a:fillRect/>
              </a:stretch>
            </p:blipFill>
            <p:spPr>
              <a:xfrm>
                <a:off x="8808154" y="1934751"/>
                <a:ext cx="2861056" cy="1609344"/>
              </a:xfrm>
              <a:prstGeom prst="rect">
                <a:avLst/>
              </a:prstGeom>
              <a:solidFill>
                <a:schemeClr val="accent1"/>
              </a:solidFill>
              <a:ln w="3175">
                <a:solidFill>
                  <a:prstClr val="ltGray"/>
                </a:solidFill>
                <a:headEnd type="none" w="med" len="med"/>
                <a:tailEnd type="none" w="med" len="med"/>
              </a:ln>
              <a:effectLst/>
            </p:spPr>
          </p:pic>
        </mc:Fallback>
      </mc:AlternateContent>
      <p:sp>
        <p:nvSpPr>
          <p:cNvPr id="63" name="Rectangle: Top Corners Rounded 62">
            <a:extLst>
              <a:ext uri="{FF2B5EF4-FFF2-40B4-BE49-F238E27FC236}">
                <a16:creationId xmlns:a16="http://schemas.microsoft.com/office/drawing/2014/main" id="{768E32B9-5719-4706-859E-00BD45A01DAC}"/>
              </a:ext>
            </a:extLst>
          </p:cNvPr>
          <p:cNvSpPr/>
          <p:nvPr/>
        </p:nvSpPr>
        <p:spPr bwMode="auto">
          <a:xfrm rot="16200000">
            <a:off x="2202743" y="1957846"/>
            <a:ext cx="2034333" cy="5679729"/>
          </a:xfrm>
          <a:prstGeom prst="round2SameRect">
            <a:avLst>
              <a:gd name="adj1" fmla="val 0"/>
              <a:gd name="adj2" fmla="val 0"/>
            </a:avLst>
          </a:prstGeom>
          <a:solidFill>
            <a:schemeClr val="bg1"/>
          </a:solidFill>
          <a:ln>
            <a:noFill/>
            <a:headEnd type="none" w="med" len="med"/>
            <a:tailEnd type="none" w="med" len="med"/>
          </a:ln>
          <a:effectLst>
            <a:outerShdw blurRad="190500" dist="38100" dir="2700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dirty="0">
              <a:solidFill>
                <a:srgbClr val="D83B01"/>
              </a:solidFill>
              <a:latin typeface="Segoe UI"/>
            </a:endParaRPr>
          </a:p>
        </p:txBody>
      </p:sp>
      <p:sp>
        <p:nvSpPr>
          <p:cNvPr id="131" name="Rectangle: Top Corners Rounded 130">
            <a:extLst>
              <a:ext uri="{FF2B5EF4-FFF2-40B4-BE49-F238E27FC236}">
                <a16:creationId xmlns:a16="http://schemas.microsoft.com/office/drawing/2014/main" id="{109BD284-FD8D-4F01-8425-B033240C83C6}"/>
              </a:ext>
            </a:extLst>
          </p:cNvPr>
          <p:cNvSpPr/>
          <p:nvPr/>
        </p:nvSpPr>
        <p:spPr bwMode="auto">
          <a:xfrm rot="5400000" flipH="1">
            <a:off x="8046321" y="1858082"/>
            <a:ext cx="1898814" cy="5756440"/>
          </a:xfrm>
          <a:prstGeom prst="round2SameRect">
            <a:avLst>
              <a:gd name="adj1" fmla="val 0"/>
              <a:gd name="adj2" fmla="val 0"/>
            </a:avLst>
          </a:prstGeom>
          <a:solidFill>
            <a:schemeClr val="bg1"/>
          </a:solidFill>
          <a:ln>
            <a:noFill/>
            <a:headEnd type="none" w="med" len="med"/>
            <a:tailEnd type="none" w="med" len="med"/>
          </a:ln>
          <a:effectLst>
            <a:outerShdw blurRad="190500" dist="38100" dir="2700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dirty="0">
              <a:solidFill>
                <a:srgbClr val="D83B01"/>
              </a:solidFill>
              <a:latin typeface="Segoe UI"/>
            </a:endParaRPr>
          </a:p>
        </p:txBody>
      </p:sp>
      <p:grpSp>
        <p:nvGrpSpPr>
          <p:cNvPr id="121" name="Group 34">
            <a:extLst>
              <a:ext uri="{FF2B5EF4-FFF2-40B4-BE49-F238E27FC236}">
                <a16:creationId xmlns:a16="http://schemas.microsoft.com/office/drawing/2014/main" id="{B1FFFE74-B755-4C7E-B5E8-F69092607E7B}"/>
              </a:ext>
            </a:extLst>
          </p:cNvPr>
          <p:cNvGrpSpPr>
            <a:grpSpLocks noChangeAspect="1"/>
          </p:cNvGrpSpPr>
          <p:nvPr/>
        </p:nvGrpSpPr>
        <p:grpSpPr bwMode="auto">
          <a:xfrm>
            <a:off x="6448219" y="4253259"/>
            <a:ext cx="635358" cy="498784"/>
            <a:chOff x="6903" y="2644"/>
            <a:chExt cx="428" cy="336"/>
          </a:xfrm>
        </p:grpSpPr>
        <p:sp>
          <p:nvSpPr>
            <p:cNvPr id="123" name="Rectangle 35">
              <a:extLst>
                <a:ext uri="{FF2B5EF4-FFF2-40B4-BE49-F238E27FC236}">
                  <a16:creationId xmlns:a16="http://schemas.microsoft.com/office/drawing/2014/main" id="{B4162C1F-7208-4D03-8EE5-D962B78CB795}"/>
                </a:ext>
              </a:extLst>
            </p:cNvPr>
            <p:cNvSpPr>
              <a:spLocks noChangeArrowheads="1"/>
            </p:cNvSpPr>
            <p:nvPr/>
          </p:nvSpPr>
          <p:spPr bwMode="auto">
            <a:xfrm>
              <a:off x="6903" y="2644"/>
              <a:ext cx="428" cy="336"/>
            </a:xfrm>
            <a:prstGeom prst="rect">
              <a:avLst/>
            </a:prstGeom>
            <a:noFill/>
            <a:ln w="31750" cap="flat">
              <a:solidFill>
                <a:srgbClr val="00827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4" name="Line 36">
              <a:extLst>
                <a:ext uri="{FF2B5EF4-FFF2-40B4-BE49-F238E27FC236}">
                  <a16:creationId xmlns:a16="http://schemas.microsoft.com/office/drawing/2014/main" id="{9A94981C-3057-43EA-931A-8B51F757BC81}"/>
                </a:ext>
              </a:extLst>
            </p:cNvPr>
            <p:cNvSpPr>
              <a:spLocks noChangeShapeType="1"/>
            </p:cNvSpPr>
            <p:nvPr/>
          </p:nvSpPr>
          <p:spPr bwMode="auto">
            <a:xfrm>
              <a:off x="6903" y="2707"/>
              <a:ext cx="428" cy="0"/>
            </a:xfrm>
            <a:prstGeom prst="line">
              <a:avLst/>
            </a:prstGeom>
            <a:noFill/>
            <a:ln w="31750" cap="flat">
              <a:solidFill>
                <a:srgbClr val="00827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5" name="Line 37">
              <a:extLst>
                <a:ext uri="{FF2B5EF4-FFF2-40B4-BE49-F238E27FC236}">
                  <a16:creationId xmlns:a16="http://schemas.microsoft.com/office/drawing/2014/main" id="{CB1A3D0A-A122-41F3-972E-F51E5AFDF103}"/>
                </a:ext>
              </a:extLst>
            </p:cNvPr>
            <p:cNvSpPr>
              <a:spLocks noChangeShapeType="1"/>
            </p:cNvSpPr>
            <p:nvPr/>
          </p:nvSpPr>
          <p:spPr bwMode="auto">
            <a:xfrm>
              <a:off x="6947" y="2931"/>
              <a:ext cx="306" cy="0"/>
            </a:xfrm>
            <a:prstGeom prst="line">
              <a:avLst/>
            </a:prstGeom>
            <a:noFill/>
            <a:ln w="31750" cap="flat">
              <a:solidFill>
                <a:srgbClr val="00827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6" name="Line 38">
              <a:extLst>
                <a:ext uri="{FF2B5EF4-FFF2-40B4-BE49-F238E27FC236}">
                  <a16:creationId xmlns:a16="http://schemas.microsoft.com/office/drawing/2014/main" id="{E7C45AA2-6CC1-407F-90D0-83E76A55804E}"/>
                </a:ext>
              </a:extLst>
            </p:cNvPr>
            <p:cNvSpPr>
              <a:spLocks noChangeShapeType="1"/>
            </p:cNvSpPr>
            <p:nvPr/>
          </p:nvSpPr>
          <p:spPr bwMode="auto">
            <a:xfrm>
              <a:off x="6947" y="2887"/>
              <a:ext cx="212" cy="0"/>
            </a:xfrm>
            <a:prstGeom prst="line">
              <a:avLst/>
            </a:prstGeom>
            <a:noFill/>
            <a:ln w="31750" cap="flat">
              <a:solidFill>
                <a:srgbClr val="00827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7" name="Line 39">
              <a:extLst>
                <a:ext uri="{FF2B5EF4-FFF2-40B4-BE49-F238E27FC236}">
                  <a16:creationId xmlns:a16="http://schemas.microsoft.com/office/drawing/2014/main" id="{DF64447B-0141-43A3-BF30-CF363B6558E5}"/>
                </a:ext>
              </a:extLst>
            </p:cNvPr>
            <p:cNvSpPr>
              <a:spLocks noChangeShapeType="1"/>
            </p:cNvSpPr>
            <p:nvPr/>
          </p:nvSpPr>
          <p:spPr bwMode="auto">
            <a:xfrm flipV="1">
              <a:off x="6947" y="2760"/>
              <a:ext cx="66" cy="66"/>
            </a:xfrm>
            <a:prstGeom prst="line">
              <a:avLst/>
            </a:prstGeom>
            <a:noFill/>
            <a:ln w="31750" cap="flat">
              <a:solidFill>
                <a:srgbClr val="008272"/>
              </a:solidFill>
              <a:prstDash val="solid"/>
              <a:miter lim="800000"/>
              <a:headEnd/>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8" name="Line 40">
              <a:extLst>
                <a:ext uri="{FF2B5EF4-FFF2-40B4-BE49-F238E27FC236}">
                  <a16:creationId xmlns:a16="http://schemas.microsoft.com/office/drawing/2014/main" id="{A9B25481-D5A2-4196-B7F3-94299D95F902}"/>
                </a:ext>
              </a:extLst>
            </p:cNvPr>
            <p:cNvSpPr>
              <a:spLocks noChangeShapeType="1"/>
            </p:cNvSpPr>
            <p:nvPr/>
          </p:nvSpPr>
          <p:spPr bwMode="auto">
            <a:xfrm flipH="1" flipV="1">
              <a:off x="7013" y="2760"/>
              <a:ext cx="65" cy="66"/>
            </a:xfrm>
            <a:prstGeom prst="line">
              <a:avLst/>
            </a:prstGeom>
            <a:noFill/>
            <a:ln w="31750" cap="flat">
              <a:solidFill>
                <a:srgbClr val="008272"/>
              </a:solidFill>
              <a:prstDash val="solid"/>
              <a:miter lim="800000"/>
              <a:headEnd type="oval" w="sm" len="sm"/>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9" name="Line 41">
              <a:extLst>
                <a:ext uri="{FF2B5EF4-FFF2-40B4-BE49-F238E27FC236}">
                  <a16:creationId xmlns:a16="http://schemas.microsoft.com/office/drawing/2014/main" id="{F4B01DC5-0EF2-4148-8C3C-4DBAE9157DC6}"/>
                </a:ext>
              </a:extLst>
            </p:cNvPr>
            <p:cNvSpPr>
              <a:spLocks noChangeShapeType="1"/>
            </p:cNvSpPr>
            <p:nvPr/>
          </p:nvSpPr>
          <p:spPr bwMode="auto">
            <a:xfrm flipV="1">
              <a:off x="7078" y="2760"/>
              <a:ext cx="66" cy="66"/>
            </a:xfrm>
            <a:prstGeom prst="line">
              <a:avLst/>
            </a:prstGeom>
            <a:noFill/>
            <a:ln w="31750" cap="flat">
              <a:solidFill>
                <a:srgbClr val="008272"/>
              </a:solidFill>
              <a:prstDash val="solid"/>
              <a:miter lim="800000"/>
              <a:headEnd/>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2" name="Rectangle 1">
            <a:extLst>
              <a:ext uri="{FF2B5EF4-FFF2-40B4-BE49-F238E27FC236}">
                <a16:creationId xmlns:a16="http://schemas.microsoft.com/office/drawing/2014/main" id="{F31EA206-83D1-4756-BC9F-1AE53CC0AE7C}"/>
              </a:ext>
            </a:extLst>
          </p:cNvPr>
          <p:cNvSpPr/>
          <p:nvPr/>
        </p:nvSpPr>
        <p:spPr>
          <a:xfrm>
            <a:off x="8154520" y="3859139"/>
            <a:ext cx="3514690" cy="1754326"/>
          </a:xfrm>
          <a:prstGeom prst="rect">
            <a:avLst/>
          </a:prstGeom>
        </p:spPr>
        <p:txBody>
          <a:bodyPr wrap="square"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rPr>
              <a:t>CDN</a:t>
            </a:r>
            <a:endPar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cs typeface="Segoe UI"/>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cs typeface="Segoe UI"/>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rPr>
              <a:t>Front Door</a:t>
            </a:r>
            <a:endPar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cs typeface="Segoe UI"/>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cs typeface="Segoe UI"/>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rPr>
              <a:t>Traffic Manager</a:t>
            </a:r>
            <a:endPar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cs typeface="Segoe UI"/>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cs typeface="Segoe UI"/>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rPr>
              <a:t>Application Gateway</a:t>
            </a:r>
            <a:endPar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cs typeface="Segoe UI"/>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cs typeface="Segoe UI"/>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cs typeface="+mn-cs"/>
              </a:rPr>
              <a:t>Load Balancer</a:t>
            </a:r>
          </a:p>
        </p:txBody>
      </p:sp>
      <p:sp>
        <p:nvSpPr>
          <p:cNvPr id="61" name="TextBox 60">
            <a:extLst>
              <a:ext uri="{FF2B5EF4-FFF2-40B4-BE49-F238E27FC236}">
                <a16:creationId xmlns:a16="http://schemas.microsoft.com/office/drawing/2014/main" id="{1DEE650C-72FC-4E14-BBCA-CA7CFCB6F90E}"/>
              </a:ext>
            </a:extLst>
          </p:cNvPr>
          <p:cNvSpPr txBox="1"/>
          <p:nvPr/>
        </p:nvSpPr>
        <p:spPr>
          <a:xfrm>
            <a:off x="570091" y="4089971"/>
            <a:ext cx="3749268" cy="1292662"/>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rPr>
              <a:t>Network Watcher</a:t>
            </a:r>
            <a:endPar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rPr>
              <a:t>ExpressRoute Monitor</a:t>
            </a:r>
            <a:endPar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rPr>
              <a:t>Azure Monitor</a:t>
            </a:r>
            <a:endPar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rPr>
              <a:t>Virtual Network TAP</a:t>
            </a:r>
            <a:endPar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cs typeface="Segoe UI"/>
            </a:endParaRPr>
          </a:p>
        </p:txBody>
      </p:sp>
      <p:grpSp>
        <p:nvGrpSpPr>
          <p:cNvPr id="141" name="Group 140">
            <a:extLst>
              <a:ext uri="{FF2B5EF4-FFF2-40B4-BE49-F238E27FC236}">
                <a16:creationId xmlns:a16="http://schemas.microsoft.com/office/drawing/2014/main" id="{AA754290-DB63-429B-BCC8-F0AD5FD33F7C}"/>
              </a:ext>
            </a:extLst>
          </p:cNvPr>
          <p:cNvGrpSpPr/>
          <p:nvPr/>
        </p:nvGrpSpPr>
        <p:grpSpPr>
          <a:xfrm>
            <a:off x="3896111" y="1562044"/>
            <a:ext cx="4399777" cy="4399776"/>
            <a:chOff x="3896111" y="1747271"/>
            <a:chExt cx="4399777" cy="4399776"/>
          </a:xfrm>
        </p:grpSpPr>
        <p:sp>
          <p:nvSpPr>
            <p:cNvPr id="4" name="Arc 3">
              <a:extLst>
                <a:ext uri="{FF2B5EF4-FFF2-40B4-BE49-F238E27FC236}">
                  <a16:creationId xmlns:a16="http://schemas.microsoft.com/office/drawing/2014/main" id="{C5A968B7-452E-48DD-A589-80606A4D6A6C}"/>
                </a:ext>
              </a:extLst>
            </p:cNvPr>
            <p:cNvSpPr/>
            <p:nvPr/>
          </p:nvSpPr>
          <p:spPr>
            <a:xfrm flipH="1">
              <a:off x="4204720" y="2042926"/>
              <a:ext cx="3782561" cy="3782561"/>
            </a:xfrm>
            <a:prstGeom prst="arc">
              <a:avLst>
                <a:gd name="adj1" fmla="val 19509"/>
                <a:gd name="adj2" fmla="val 0"/>
              </a:avLst>
            </a:prstGeom>
            <a:ln w="377825">
              <a:solidFill>
                <a:schemeClr val="tx1"/>
              </a:solidFill>
              <a:headEnd type="none" w="sm" len="sm"/>
              <a:tailEnd type="none" w="lg" len="med"/>
            </a:ln>
            <a:effectLst>
              <a:outerShdw blurRad="190500" dist="38100" dir="2700000" sx="101000" sy="101000" algn="tl"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F3B6453D-1212-4924-ACAF-B246854B9507}"/>
                </a:ext>
              </a:extLst>
            </p:cNvPr>
            <p:cNvGrpSpPr/>
            <p:nvPr/>
          </p:nvGrpSpPr>
          <p:grpSpPr>
            <a:xfrm>
              <a:off x="7678674" y="3638552"/>
              <a:ext cx="617214" cy="617214"/>
              <a:chOff x="7359650" y="2791459"/>
              <a:chExt cx="764540" cy="764540"/>
            </a:xfrm>
          </p:grpSpPr>
          <p:sp>
            <p:nvSpPr>
              <p:cNvPr id="13" name="Oval 12">
                <a:extLst>
                  <a:ext uri="{FF2B5EF4-FFF2-40B4-BE49-F238E27FC236}">
                    <a16:creationId xmlns:a16="http://schemas.microsoft.com/office/drawing/2014/main" id="{FA80EE16-3526-4D5C-B54D-D82A32775D27}"/>
                  </a:ext>
                </a:extLst>
              </p:cNvPr>
              <p:cNvSpPr/>
              <p:nvPr/>
            </p:nvSpPr>
            <p:spPr bwMode="auto">
              <a:xfrm>
                <a:off x="7359650" y="2791459"/>
                <a:ext cx="764540" cy="764540"/>
              </a:xfrm>
              <a:prstGeom prst="ellipse">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1" name="Freeform 5">
                <a:extLst>
                  <a:ext uri="{FF2B5EF4-FFF2-40B4-BE49-F238E27FC236}">
                    <a16:creationId xmlns:a16="http://schemas.microsoft.com/office/drawing/2014/main" id="{6931AA3C-0D47-42F8-9660-449B7613CE5C}"/>
                  </a:ext>
                </a:extLst>
              </p:cNvPr>
              <p:cNvSpPr>
                <a:spLocks/>
              </p:cNvSpPr>
              <p:nvPr/>
            </p:nvSpPr>
            <p:spPr bwMode="auto">
              <a:xfrm rot="13500000">
                <a:off x="7610675" y="2964267"/>
                <a:ext cx="262488" cy="260550"/>
              </a:xfrm>
              <a:custGeom>
                <a:avLst/>
                <a:gdLst>
                  <a:gd name="T0" fmla="*/ 0 w 271"/>
                  <a:gd name="T1" fmla="*/ 269 h 269"/>
                  <a:gd name="T2" fmla="*/ 0 w 271"/>
                  <a:gd name="T3" fmla="*/ 0 h 269"/>
                  <a:gd name="T4" fmla="*/ 271 w 271"/>
                  <a:gd name="T5" fmla="*/ 0 h 269"/>
                </a:gdLst>
                <a:ahLst/>
                <a:cxnLst>
                  <a:cxn ang="0">
                    <a:pos x="T0" y="T1"/>
                  </a:cxn>
                  <a:cxn ang="0">
                    <a:pos x="T2" y="T3"/>
                  </a:cxn>
                  <a:cxn ang="0">
                    <a:pos x="T4" y="T5"/>
                  </a:cxn>
                </a:cxnLst>
                <a:rect l="0" t="0" r="r" b="b"/>
                <a:pathLst>
                  <a:path w="271" h="269">
                    <a:moveTo>
                      <a:pt x="0" y="269"/>
                    </a:moveTo>
                    <a:lnTo>
                      <a:pt x="0" y="0"/>
                    </a:lnTo>
                    <a:lnTo>
                      <a:pt x="271" y="0"/>
                    </a:lnTo>
                  </a:path>
                </a:pathLst>
              </a:custGeom>
              <a:noFill/>
              <a:ln w="793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23" name="Group 22">
              <a:extLst>
                <a:ext uri="{FF2B5EF4-FFF2-40B4-BE49-F238E27FC236}">
                  <a16:creationId xmlns:a16="http://schemas.microsoft.com/office/drawing/2014/main" id="{797A3D95-A0FB-4029-BBDD-8ED5536A50EA}"/>
                </a:ext>
              </a:extLst>
            </p:cNvPr>
            <p:cNvGrpSpPr/>
            <p:nvPr/>
          </p:nvGrpSpPr>
          <p:grpSpPr>
            <a:xfrm rot="10800000">
              <a:off x="3896111" y="3638550"/>
              <a:ext cx="617216" cy="617216"/>
              <a:chOff x="7359650" y="2791459"/>
              <a:chExt cx="764540" cy="764540"/>
            </a:xfrm>
          </p:grpSpPr>
          <p:sp>
            <p:nvSpPr>
              <p:cNvPr id="24" name="Oval 23">
                <a:extLst>
                  <a:ext uri="{FF2B5EF4-FFF2-40B4-BE49-F238E27FC236}">
                    <a16:creationId xmlns:a16="http://schemas.microsoft.com/office/drawing/2014/main" id="{682B23B8-3C45-4571-B500-12D3CD57145D}"/>
                  </a:ext>
                </a:extLst>
              </p:cNvPr>
              <p:cNvSpPr/>
              <p:nvPr/>
            </p:nvSpPr>
            <p:spPr bwMode="auto">
              <a:xfrm>
                <a:off x="7359650" y="2791459"/>
                <a:ext cx="764540" cy="764540"/>
              </a:xfrm>
              <a:prstGeom prst="ellipse">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5" name="Freeform 5">
                <a:extLst>
                  <a:ext uri="{FF2B5EF4-FFF2-40B4-BE49-F238E27FC236}">
                    <a16:creationId xmlns:a16="http://schemas.microsoft.com/office/drawing/2014/main" id="{EB1EB322-AFB1-4A99-BC48-0B7FA9CA4BF0}"/>
                  </a:ext>
                </a:extLst>
              </p:cNvPr>
              <p:cNvSpPr>
                <a:spLocks/>
              </p:cNvSpPr>
              <p:nvPr/>
            </p:nvSpPr>
            <p:spPr bwMode="auto">
              <a:xfrm rot="13500000">
                <a:off x="7610675" y="2964267"/>
                <a:ext cx="262488" cy="260550"/>
              </a:xfrm>
              <a:custGeom>
                <a:avLst/>
                <a:gdLst>
                  <a:gd name="T0" fmla="*/ 0 w 271"/>
                  <a:gd name="T1" fmla="*/ 269 h 269"/>
                  <a:gd name="T2" fmla="*/ 0 w 271"/>
                  <a:gd name="T3" fmla="*/ 0 h 269"/>
                  <a:gd name="T4" fmla="*/ 271 w 271"/>
                  <a:gd name="T5" fmla="*/ 0 h 269"/>
                </a:gdLst>
                <a:ahLst/>
                <a:cxnLst>
                  <a:cxn ang="0">
                    <a:pos x="T0" y="T1"/>
                  </a:cxn>
                  <a:cxn ang="0">
                    <a:pos x="T2" y="T3"/>
                  </a:cxn>
                  <a:cxn ang="0">
                    <a:pos x="T4" y="T5"/>
                  </a:cxn>
                </a:cxnLst>
                <a:rect l="0" t="0" r="r" b="b"/>
                <a:pathLst>
                  <a:path w="271" h="269">
                    <a:moveTo>
                      <a:pt x="0" y="269"/>
                    </a:moveTo>
                    <a:lnTo>
                      <a:pt x="0" y="0"/>
                    </a:lnTo>
                    <a:lnTo>
                      <a:pt x="271" y="0"/>
                    </a:lnTo>
                  </a:path>
                </a:pathLst>
              </a:custGeom>
              <a:noFill/>
              <a:ln w="793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BF81B167-237A-4CFE-842A-E0ABBB134BD4}"/>
                </a:ext>
              </a:extLst>
            </p:cNvPr>
            <p:cNvGrpSpPr/>
            <p:nvPr/>
          </p:nvGrpSpPr>
          <p:grpSpPr>
            <a:xfrm rot="5400000">
              <a:off x="5787392" y="5529832"/>
              <a:ext cx="617214" cy="617216"/>
              <a:chOff x="7359650" y="2791459"/>
              <a:chExt cx="764540" cy="764540"/>
            </a:xfrm>
          </p:grpSpPr>
          <p:sp>
            <p:nvSpPr>
              <p:cNvPr id="32" name="Oval 31">
                <a:extLst>
                  <a:ext uri="{FF2B5EF4-FFF2-40B4-BE49-F238E27FC236}">
                    <a16:creationId xmlns:a16="http://schemas.microsoft.com/office/drawing/2014/main" id="{2FE06DE8-16E9-4184-9329-7D9FFC772034}"/>
                  </a:ext>
                </a:extLst>
              </p:cNvPr>
              <p:cNvSpPr/>
              <p:nvPr/>
            </p:nvSpPr>
            <p:spPr bwMode="auto">
              <a:xfrm>
                <a:off x="7359650" y="2791459"/>
                <a:ext cx="764540" cy="764540"/>
              </a:xfrm>
              <a:prstGeom prst="ellipse">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 name="Freeform 5">
                <a:extLst>
                  <a:ext uri="{FF2B5EF4-FFF2-40B4-BE49-F238E27FC236}">
                    <a16:creationId xmlns:a16="http://schemas.microsoft.com/office/drawing/2014/main" id="{DA2F925A-9007-4547-BF5C-EDC34AB6BC16}"/>
                  </a:ext>
                </a:extLst>
              </p:cNvPr>
              <p:cNvSpPr>
                <a:spLocks/>
              </p:cNvSpPr>
              <p:nvPr/>
            </p:nvSpPr>
            <p:spPr bwMode="auto">
              <a:xfrm rot="13500000">
                <a:off x="7610675" y="2964267"/>
                <a:ext cx="262488" cy="260550"/>
              </a:xfrm>
              <a:custGeom>
                <a:avLst/>
                <a:gdLst>
                  <a:gd name="T0" fmla="*/ 0 w 271"/>
                  <a:gd name="T1" fmla="*/ 269 h 269"/>
                  <a:gd name="T2" fmla="*/ 0 w 271"/>
                  <a:gd name="T3" fmla="*/ 0 h 269"/>
                  <a:gd name="T4" fmla="*/ 271 w 271"/>
                  <a:gd name="T5" fmla="*/ 0 h 269"/>
                </a:gdLst>
                <a:ahLst/>
                <a:cxnLst>
                  <a:cxn ang="0">
                    <a:pos x="T0" y="T1"/>
                  </a:cxn>
                  <a:cxn ang="0">
                    <a:pos x="T2" y="T3"/>
                  </a:cxn>
                  <a:cxn ang="0">
                    <a:pos x="T4" y="T5"/>
                  </a:cxn>
                </a:cxnLst>
                <a:rect l="0" t="0" r="r" b="b"/>
                <a:pathLst>
                  <a:path w="271" h="269">
                    <a:moveTo>
                      <a:pt x="0" y="269"/>
                    </a:moveTo>
                    <a:lnTo>
                      <a:pt x="0" y="0"/>
                    </a:lnTo>
                    <a:lnTo>
                      <a:pt x="271" y="0"/>
                    </a:lnTo>
                  </a:path>
                </a:pathLst>
              </a:custGeom>
              <a:noFill/>
              <a:ln w="793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29" name="Group 28">
              <a:extLst>
                <a:ext uri="{FF2B5EF4-FFF2-40B4-BE49-F238E27FC236}">
                  <a16:creationId xmlns:a16="http://schemas.microsoft.com/office/drawing/2014/main" id="{B685C80C-EBBD-4067-AF01-C49D5F30DA6B}"/>
                </a:ext>
              </a:extLst>
            </p:cNvPr>
            <p:cNvGrpSpPr/>
            <p:nvPr/>
          </p:nvGrpSpPr>
          <p:grpSpPr>
            <a:xfrm rot="16200000">
              <a:off x="5787392" y="1747272"/>
              <a:ext cx="617216" cy="617214"/>
              <a:chOff x="7359650" y="2791459"/>
              <a:chExt cx="764540" cy="764540"/>
            </a:xfrm>
          </p:grpSpPr>
          <p:sp>
            <p:nvSpPr>
              <p:cNvPr id="30" name="Oval 29">
                <a:extLst>
                  <a:ext uri="{FF2B5EF4-FFF2-40B4-BE49-F238E27FC236}">
                    <a16:creationId xmlns:a16="http://schemas.microsoft.com/office/drawing/2014/main" id="{98AB1A9F-94D5-4910-8C61-C91408C19EB8}"/>
                  </a:ext>
                </a:extLst>
              </p:cNvPr>
              <p:cNvSpPr/>
              <p:nvPr/>
            </p:nvSpPr>
            <p:spPr bwMode="auto">
              <a:xfrm>
                <a:off x="7359650" y="2791459"/>
                <a:ext cx="764540" cy="764540"/>
              </a:xfrm>
              <a:prstGeom prst="ellipse">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1" name="Freeform 5">
                <a:extLst>
                  <a:ext uri="{FF2B5EF4-FFF2-40B4-BE49-F238E27FC236}">
                    <a16:creationId xmlns:a16="http://schemas.microsoft.com/office/drawing/2014/main" id="{0ACE34E9-A91F-4771-AAD8-9B17161AE24B}"/>
                  </a:ext>
                </a:extLst>
              </p:cNvPr>
              <p:cNvSpPr>
                <a:spLocks/>
              </p:cNvSpPr>
              <p:nvPr/>
            </p:nvSpPr>
            <p:spPr bwMode="auto">
              <a:xfrm rot="13500000">
                <a:off x="7610675" y="2964267"/>
                <a:ext cx="262488" cy="260550"/>
              </a:xfrm>
              <a:custGeom>
                <a:avLst/>
                <a:gdLst>
                  <a:gd name="T0" fmla="*/ 0 w 271"/>
                  <a:gd name="T1" fmla="*/ 269 h 269"/>
                  <a:gd name="T2" fmla="*/ 0 w 271"/>
                  <a:gd name="T3" fmla="*/ 0 h 269"/>
                  <a:gd name="T4" fmla="*/ 271 w 271"/>
                  <a:gd name="T5" fmla="*/ 0 h 269"/>
                </a:gdLst>
                <a:ahLst/>
                <a:cxnLst>
                  <a:cxn ang="0">
                    <a:pos x="T0" y="T1"/>
                  </a:cxn>
                  <a:cxn ang="0">
                    <a:pos x="T2" y="T3"/>
                  </a:cxn>
                  <a:cxn ang="0">
                    <a:pos x="T4" y="T5"/>
                  </a:cxn>
                </a:cxnLst>
                <a:rect l="0" t="0" r="r" b="b"/>
                <a:pathLst>
                  <a:path w="271" h="269">
                    <a:moveTo>
                      <a:pt x="0" y="269"/>
                    </a:moveTo>
                    <a:lnTo>
                      <a:pt x="0" y="0"/>
                    </a:lnTo>
                    <a:lnTo>
                      <a:pt x="271" y="0"/>
                    </a:lnTo>
                  </a:path>
                </a:pathLst>
              </a:custGeom>
              <a:noFill/>
              <a:ln w="793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37" name="Rectangle 36">
              <a:extLst>
                <a:ext uri="{FF2B5EF4-FFF2-40B4-BE49-F238E27FC236}">
                  <a16:creationId xmlns:a16="http://schemas.microsoft.com/office/drawing/2014/main" id="{F15DFDAF-46D6-4364-8169-0EB282B19704}"/>
                </a:ext>
              </a:extLst>
            </p:cNvPr>
            <p:cNvSpPr/>
            <p:nvPr/>
          </p:nvSpPr>
          <p:spPr>
            <a:xfrm rot="2700000">
              <a:off x="4203117" y="2078072"/>
              <a:ext cx="3765446" cy="3749642"/>
            </a:xfrm>
            <a:prstGeom prst="rect">
              <a:avLst/>
            </a:prstGeom>
            <a:noFill/>
            <a:effectLst/>
          </p:spPr>
          <p:txBody>
            <a:bodyPr wrap="none" lIns="91440" tIns="45720" rIns="91440" bIns="45720">
              <a:prstTxWarp prst="textArchUp">
                <a:avLst>
                  <a:gd name="adj" fmla="val 14063950"/>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gradFill>
                    <a:gsLst>
                      <a:gs pos="40075">
                        <a:srgbClr val="FFFFFF"/>
                      </a:gs>
                      <a:gs pos="30000">
                        <a:srgbClr val="FFFFFF"/>
                      </a:gs>
                    </a:gsLst>
                    <a:lin ang="5400000" scaled="0"/>
                  </a:gradFill>
                  <a:effectLst/>
                  <a:uLnTx/>
                  <a:uFillTx/>
                  <a:latin typeface="Segoe UI Semibold"/>
                  <a:ea typeface="+mn-ea"/>
                  <a:cs typeface="+mn-cs"/>
                </a:rPr>
                <a:t>Protect</a:t>
              </a:r>
            </a:p>
          </p:txBody>
        </p:sp>
        <p:sp>
          <p:nvSpPr>
            <p:cNvPr id="36" name="Rectangle 35">
              <a:extLst>
                <a:ext uri="{FF2B5EF4-FFF2-40B4-BE49-F238E27FC236}">
                  <a16:creationId xmlns:a16="http://schemas.microsoft.com/office/drawing/2014/main" id="{AD144743-0F1A-4C76-98D8-15B7CA23A17E}"/>
                </a:ext>
              </a:extLst>
            </p:cNvPr>
            <p:cNvSpPr/>
            <p:nvPr/>
          </p:nvSpPr>
          <p:spPr>
            <a:xfrm rot="18900000">
              <a:off x="4219317" y="2100038"/>
              <a:ext cx="3773577" cy="3757740"/>
            </a:xfrm>
            <a:prstGeom prst="rect">
              <a:avLst/>
            </a:prstGeom>
            <a:noFill/>
            <a:effectLst/>
          </p:spPr>
          <p:txBody>
            <a:bodyPr wrap="none" lIns="91440" tIns="45720" rIns="91440" bIns="45720">
              <a:prstTxWarp prst="textArchUp">
                <a:avLst>
                  <a:gd name="adj" fmla="val 14063950"/>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gradFill>
                    <a:gsLst>
                      <a:gs pos="40075">
                        <a:srgbClr val="FFFFFF"/>
                      </a:gs>
                      <a:gs pos="30000">
                        <a:srgbClr val="FFFFFF"/>
                      </a:gs>
                    </a:gsLst>
                    <a:lin ang="5400000" scaled="0"/>
                  </a:gradFill>
                  <a:effectLst/>
                  <a:uLnTx/>
                  <a:uFillTx/>
                  <a:latin typeface="Segoe UI Semibold"/>
                  <a:ea typeface="+mn-ea"/>
                  <a:cs typeface="+mn-cs"/>
                </a:rPr>
                <a:t>Connect</a:t>
              </a:r>
            </a:p>
          </p:txBody>
        </p:sp>
        <p:sp>
          <p:nvSpPr>
            <p:cNvPr id="38" name="Rectangle 37">
              <a:extLst>
                <a:ext uri="{FF2B5EF4-FFF2-40B4-BE49-F238E27FC236}">
                  <a16:creationId xmlns:a16="http://schemas.microsoft.com/office/drawing/2014/main" id="{9C677879-F1BA-4887-A38A-8596AF3DD4D6}"/>
                </a:ext>
              </a:extLst>
            </p:cNvPr>
            <p:cNvSpPr/>
            <p:nvPr/>
          </p:nvSpPr>
          <p:spPr>
            <a:xfrm rot="18900000">
              <a:off x="4185039" y="2051739"/>
              <a:ext cx="3842106" cy="3825982"/>
            </a:xfrm>
            <a:prstGeom prst="rect">
              <a:avLst/>
            </a:prstGeom>
            <a:noFill/>
            <a:effectLst/>
          </p:spPr>
          <p:txBody>
            <a:bodyPr wrap="none" lIns="91440" tIns="45720" rIns="91440" bIns="4572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gradFill>
                    <a:gsLst>
                      <a:gs pos="40075">
                        <a:srgbClr val="FFFFFF"/>
                      </a:gs>
                      <a:gs pos="30000">
                        <a:srgbClr val="FFFFFF"/>
                      </a:gs>
                    </a:gsLst>
                    <a:lin ang="5400000" scaled="0"/>
                  </a:gradFill>
                  <a:effectLst/>
                  <a:uLnTx/>
                  <a:uFillTx/>
                  <a:latin typeface="Segoe UI Semibold"/>
                  <a:ea typeface="+mn-ea"/>
                  <a:cs typeface="+mn-cs"/>
                </a:rPr>
                <a:t>Deliver</a:t>
              </a:r>
            </a:p>
          </p:txBody>
        </p:sp>
        <p:sp>
          <p:nvSpPr>
            <p:cNvPr id="40" name="Rectangle 39">
              <a:extLst>
                <a:ext uri="{FF2B5EF4-FFF2-40B4-BE49-F238E27FC236}">
                  <a16:creationId xmlns:a16="http://schemas.microsoft.com/office/drawing/2014/main" id="{8A0B52DB-46B8-4EC1-9773-4AA3F88C5E3D}"/>
                </a:ext>
              </a:extLst>
            </p:cNvPr>
            <p:cNvSpPr/>
            <p:nvPr/>
          </p:nvSpPr>
          <p:spPr>
            <a:xfrm rot="2700000">
              <a:off x="4168146" y="2120841"/>
              <a:ext cx="3745981" cy="3730261"/>
            </a:xfrm>
            <a:prstGeom prst="rect">
              <a:avLst/>
            </a:prstGeom>
            <a:noFill/>
            <a:effectLst/>
          </p:spPr>
          <p:txBody>
            <a:bodyPr wrap="none" lIns="91440" tIns="45720" rIns="91440" bIns="4572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gradFill>
                    <a:gsLst>
                      <a:gs pos="40075">
                        <a:srgbClr val="FFFFFF"/>
                      </a:gs>
                      <a:gs pos="30000">
                        <a:srgbClr val="FFFFFF"/>
                      </a:gs>
                    </a:gsLst>
                    <a:lin ang="5400000" scaled="0"/>
                  </a:gradFill>
                  <a:effectLst/>
                  <a:uLnTx/>
                  <a:uFillTx/>
                  <a:latin typeface="Segoe UI Semibold"/>
                  <a:ea typeface="+mn-ea"/>
                  <a:cs typeface="+mn-cs"/>
                </a:rPr>
                <a:t>Monitor</a:t>
              </a:r>
            </a:p>
          </p:txBody>
        </p:sp>
      </p:grpSp>
      <p:grpSp>
        <p:nvGrpSpPr>
          <p:cNvPr id="110" name="Group 109">
            <a:extLst>
              <a:ext uri="{FF2B5EF4-FFF2-40B4-BE49-F238E27FC236}">
                <a16:creationId xmlns:a16="http://schemas.microsoft.com/office/drawing/2014/main" id="{95C568B0-DA4A-4858-AF9A-0572111B7523}"/>
              </a:ext>
            </a:extLst>
          </p:cNvPr>
          <p:cNvGrpSpPr/>
          <p:nvPr/>
        </p:nvGrpSpPr>
        <p:grpSpPr>
          <a:xfrm>
            <a:off x="5044745" y="4220086"/>
            <a:ext cx="643330" cy="531914"/>
            <a:chOff x="247610" y="3008512"/>
            <a:chExt cx="1074277" cy="888229"/>
          </a:xfrm>
        </p:grpSpPr>
        <p:sp>
          <p:nvSpPr>
            <p:cNvPr id="102" name="Freeform 19">
              <a:extLst>
                <a:ext uri="{FF2B5EF4-FFF2-40B4-BE49-F238E27FC236}">
                  <a16:creationId xmlns:a16="http://schemas.microsoft.com/office/drawing/2014/main" id="{286FB9B7-D765-486B-8D74-70C421422FEA}"/>
                </a:ext>
              </a:extLst>
            </p:cNvPr>
            <p:cNvSpPr>
              <a:spLocks/>
            </p:cNvSpPr>
            <p:nvPr/>
          </p:nvSpPr>
          <p:spPr bwMode="auto">
            <a:xfrm>
              <a:off x="247610" y="3008512"/>
              <a:ext cx="1074277" cy="888229"/>
            </a:xfrm>
            <a:custGeom>
              <a:avLst/>
              <a:gdLst>
                <a:gd name="T0" fmla="*/ 31 w 262"/>
                <a:gd name="T1" fmla="*/ 216 h 216"/>
                <a:gd name="T2" fmla="*/ 0 w 262"/>
                <a:gd name="T3" fmla="*/ 131 h 216"/>
                <a:gd name="T4" fmla="*/ 131 w 262"/>
                <a:gd name="T5" fmla="*/ 0 h 216"/>
                <a:gd name="T6" fmla="*/ 262 w 262"/>
                <a:gd name="T7" fmla="*/ 131 h 216"/>
                <a:gd name="T8" fmla="*/ 231 w 262"/>
                <a:gd name="T9" fmla="*/ 216 h 216"/>
              </a:gdLst>
              <a:ahLst/>
              <a:cxnLst>
                <a:cxn ang="0">
                  <a:pos x="T0" y="T1"/>
                </a:cxn>
                <a:cxn ang="0">
                  <a:pos x="T2" y="T3"/>
                </a:cxn>
                <a:cxn ang="0">
                  <a:pos x="T4" y="T5"/>
                </a:cxn>
                <a:cxn ang="0">
                  <a:pos x="T6" y="T7"/>
                </a:cxn>
                <a:cxn ang="0">
                  <a:pos x="T8" y="T9"/>
                </a:cxn>
              </a:cxnLst>
              <a:rect l="0" t="0" r="r" b="b"/>
              <a:pathLst>
                <a:path w="262" h="216">
                  <a:moveTo>
                    <a:pt x="31" y="216"/>
                  </a:moveTo>
                  <a:cubicBezTo>
                    <a:pt x="12" y="193"/>
                    <a:pt x="0" y="163"/>
                    <a:pt x="0" y="131"/>
                  </a:cubicBezTo>
                  <a:cubicBezTo>
                    <a:pt x="0" y="59"/>
                    <a:pt x="59" y="0"/>
                    <a:pt x="131" y="0"/>
                  </a:cubicBezTo>
                  <a:cubicBezTo>
                    <a:pt x="203" y="0"/>
                    <a:pt x="262" y="59"/>
                    <a:pt x="262" y="131"/>
                  </a:cubicBezTo>
                  <a:cubicBezTo>
                    <a:pt x="262" y="163"/>
                    <a:pt x="250" y="193"/>
                    <a:pt x="231" y="216"/>
                  </a:cubicBezTo>
                </a:path>
              </a:pathLst>
            </a:custGeom>
            <a:noFill/>
            <a:ln w="31750" cap="flat">
              <a:solidFill>
                <a:srgbClr val="00827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03" name="Line 20">
              <a:extLst>
                <a:ext uri="{FF2B5EF4-FFF2-40B4-BE49-F238E27FC236}">
                  <a16:creationId xmlns:a16="http://schemas.microsoft.com/office/drawing/2014/main" id="{D1753FE5-B27E-4829-863F-E74F3047DDF5}"/>
                </a:ext>
              </a:extLst>
            </p:cNvPr>
            <p:cNvSpPr>
              <a:spLocks noChangeShapeType="1"/>
            </p:cNvSpPr>
            <p:nvPr/>
          </p:nvSpPr>
          <p:spPr bwMode="auto">
            <a:xfrm flipV="1">
              <a:off x="784750" y="3488886"/>
              <a:ext cx="252668" cy="209804"/>
            </a:xfrm>
            <a:prstGeom prst="line">
              <a:avLst/>
            </a:prstGeom>
            <a:noFill/>
            <a:ln w="31750" cap="flat">
              <a:solidFill>
                <a:srgbClr val="008272"/>
              </a:solidFill>
              <a:prstDash val="solid"/>
              <a:miter lim="800000"/>
              <a:headEnd type="oval"/>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05" name="Line 22">
              <a:extLst>
                <a:ext uri="{FF2B5EF4-FFF2-40B4-BE49-F238E27FC236}">
                  <a16:creationId xmlns:a16="http://schemas.microsoft.com/office/drawing/2014/main" id="{7D2E70E7-06B2-489E-AED8-2583B1025AEA}"/>
                </a:ext>
              </a:extLst>
            </p:cNvPr>
            <p:cNvSpPr>
              <a:spLocks noChangeShapeType="1"/>
            </p:cNvSpPr>
            <p:nvPr/>
          </p:nvSpPr>
          <p:spPr bwMode="auto">
            <a:xfrm>
              <a:off x="784749" y="3008512"/>
              <a:ext cx="0" cy="132034"/>
            </a:xfrm>
            <a:prstGeom prst="line">
              <a:avLst/>
            </a:prstGeom>
            <a:noFill/>
            <a:ln w="31750" cap="flat">
              <a:solidFill>
                <a:srgbClr val="00827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06" name="Line 23">
              <a:extLst>
                <a:ext uri="{FF2B5EF4-FFF2-40B4-BE49-F238E27FC236}">
                  <a16:creationId xmlns:a16="http://schemas.microsoft.com/office/drawing/2014/main" id="{962701BE-2ADA-4F9B-9F3B-9575192B0BEC}"/>
                </a:ext>
              </a:extLst>
            </p:cNvPr>
            <p:cNvSpPr>
              <a:spLocks noChangeShapeType="1"/>
            </p:cNvSpPr>
            <p:nvPr/>
          </p:nvSpPr>
          <p:spPr bwMode="auto">
            <a:xfrm flipH="1">
              <a:off x="1072823" y="3164552"/>
              <a:ext cx="93024" cy="96025"/>
            </a:xfrm>
            <a:prstGeom prst="line">
              <a:avLst/>
            </a:prstGeom>
            <a:noFill/>
            <a:ln w="31750" cap="flat">
              <a:solidFill>
                <a:srgbClr val="00827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07" name="Line 24">
              <a:extLst>
                <a:ext uri="{FF2B5EF4-FFF2-40B4-BE49-F238E27FC236}">
                  <a16:creationId xmlns:a16="http://schemas.microsoft.com/office/drawing/2014/main" id="{43DE498A-CEF2-4FB7-9D5E-9F7F39E91FBF}"/>
                </a:ext>
              </a:extLst>
            </p:cNvPr>
            <p:cNvSpPr>
              <a:spLocks noChangeShapeType="1"/>
            </p:cNvSpPr>
            <p:nvPr/>
          </p:nvSpPr>
          <p:spPr bwMode="auto">
            <a:xfrm flipH="1">
              <a:off x="1192854" y="3518644"/>
              <a:ext cx="129033" cy="0"/>
            </a:xfrm>
            <a:prstGeom prst="line">
              <a:avLst/>
            </a:prstGeom>
            <a:noFill/>
            <a:ln w="31750" cap="flat">
              <a:solidFill>
                <a:srgbClr val="00827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08" name="Line 25">
              <a:extLst>
                <a:ext uri="{FF2B5EF4-FFF2-40B4-BE49-F238E27FC236}">
                  <a16:creationId xmlns:a16="http://schemas.microsoft.com/office/drawing/2014/main" id="{EF3737BA-7A2C-449A-AF04-32D2C6F3B410}"/>
                </a:ext>
              </a:extLst>
            </p:cNvPr>
            <p:cNvSpPr>
              <a:spLocks noChangeShapeType="1"/>
            </p:cNvSpPr>
            <p:nvPr/>
          </p:nvSpPr>
          <p:spPr bwMode="auto">
            <a:xfrm flipH="1">
              <a:off x="247610" y="3518644"/>
              <a:ext cx="129033" cy="0"/>
            </a:xfrm>
            <a:prstGeom prst="line">
              <a:avLst/>
            </a:prstGeom>
            <a:noFill/>
            <a:ln w="31750" cap="flat">
              <a:solidFill>
                <a:srgbClr val="00827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09" name="Line 26">
              <a:extLst>
                <a:ext uri="{FF2B5EF4-FFF2-40B4-BE49-F238E27FC236}">
                  <a16:creationId xmlns:a16="http://schemas.microsoft.com/office/drawing/2014/main" id="{D84C5C98-8164-464E-A1BB-A5857D1E04AD}"/>
                </a:ext>
              </a:extLst>
            </p:cNvPr>
            <p:cNvSpPr>
              <a:spLocks noChangeShapeType="1"/>
            </p:cNvSpPr>
            <p:nvPr/>
          </p:nvSpPr>
          <p:spPr bwMode="auto">
            <a:xfrm>
              <a:off x="403650" y="3164552"/>
              <a:ext cx="93024" cy="96025"/>
            </a:xfrm>
            <a:prstGeom prst="line">
              <a:avLst/>
            </a:prstGeom>
            <a:noFill/>
            <a:ln w="31750" cap="flat">
              <a:solidFill>
                <a:srgbClr val="00827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2066155146"/>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Rounded Corners 73">
            <a:extLst>
              <a:ext uri="{FF2B5EF4-FFF2-40B4-BE49-F238E27FC236}">
                <a16:creationId xmlns:a16="http://schemas.microsoft.com/office/drawing/2014/main" id="{6DFD4E13-FBC0-4752-8E68-1723A0E0361C}"/>
              </a:ext>
            </a:extLst>
          </p:cNvPr>
          <p:cNvSpPr/>
          <p:nvPr/>
        </p:nvSpPr>
        <p:spPr bwMode="auto">
          <a:xfrm>
            <a:off x="10305307" y="1458888"/>
            <a:ext cx="1071640" cy="700292"/>
          </a:xfrm>
          <a:prstGeom prst="roundRect">
            <a:avLst>
              <a:gd name="adj" fmla="val 0"/>
            </a:avLst>
          </a:prstGeom>
          <a:solidFill>
            <a:schemeClr val="bg1"/>
          </a:solidFill>
          <a:ln>
            <a:noFill/>
            <a:headEnd type="none" w="med" len="med"/>
            <a:tailEnd type="none" w="med" len="med"/>
          </a:ln>
          <a:effectLst>
            <a:outerShdw blurRad="190500" dist="38100" dir="2700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400" rIns="137160" bIns="91440" numCol="1" spcCol="0" rtlCol="0" fromWordArt="0" anchor="t" anchorCtr="0" forceAA="0" compatLnSpc="1">
            <a:prstTxWarp prst="textNoShape">
              <a:avLst/>
            </a:prstTxWarp>
            <a:noAutofit/>
          </a:bodyPr>
          <a:lstStyle/>
          <a:p>
            <a:pPr defTabSz="932472" fontAlgn="base">
              <a:spcBef>
                <a:spcPct val="0"/>
              </a:spcBef>
              <a:spcAft>
                <a:spcPct val="0"/>
              </a:spcAft>
            </a:pPr>
            <a:endParaRPr lang="en-US" sz="1200" dirty="0">
              <a:gradFill>
                <a:gsLst>
                  <a:gs pos="100000">
                    <a:schemeClr val="tx1"/>
                  </a:gs>
                  <a:gs pos="0">
                    <a:schemeClr val="tx1"/>
                  </a:gs>
                </a:gsLst>
                <a:lin ang="5400000" scaled="0"/>
              </a:gradFill>
            </a:endParaRPr>
          </a:p>
        </p:txBody>
      </p:sp>
      <p:sp>
        <p:nvSpPr>
          <p:cNvPr id="2" name="Title 1">
            <a:extLst>
              <a:ext uri="{FF2B5EF4-FFF2-40B4-BE49-F238E27FC236}">
                <a16:creationId xmlns:a16="http://schemas.microsoft.com/office/drawing/2014/main" id="{EA0CC193-DD94-42EA-B7F2-D07334725DA8}"/>
              </a:ext>
            </a:extLst>
          </p:cNvPr>
          <p:cNvSpPr>
            <a:spLocks noGrp="1"/>
          </p:cNvSpPr>
          <p:nvPr>
            <p:ph type="title"/>
          </p:nvPr>
        </p:nvSpPr>
        <p:spPr/>
        <p:txBody>
          <a:bodyPr/>
          <a:lstStyle/>
          <a:p>
            <a:r>
              <a:rPr lang="en-US" dirty="0"/>
              <a:t>Network protection services</a:t>
            </a:r>
          </a:p>
        </p:txBody>
      </p:sp>
      <p:grpSp>
        <p:nvGrpSpPr>
          <p:cNvPr id="37" name="Group 36">
            <a:extLst>
              <a:ext uri="{FF2B5EF4-FFF2-40B4-BE49-F238E27FC236}">
                <a16:creationId xmlns:a16="http://schemas.microsoft.com/office/drawing/2014/main" id="{235A99FF-958C-4518-A347-6AA820B74C12}"/>
              </a:ext>
            </a:extLst>
          </p:cNvPr>
          <p:cNvGrpSpPr/>
          <p:nvPr/>
        </p:nvGrpSpPr>
        <p:grpSpPr>
          <a:xfrm>
            <a:off x="594592" y="2233800"/>
            <a:ext cx="1737360" cy="2743200"/>
            <a:chOff x="304715" y="1771345"/>
            <a:chExt cx="1737360" cy="2743200"/>
          </a:xfrm>
        </p:grpSpPr>
        <p:sp>
          <p:nvSpPr>
            <p:cNvPr id="3" name="Rectangle: Rounded Corners 2">
              <a:extLst>
                <a:ext uri="{FF2B5EF4-FFF2-40B4-BE49-F238E27FC236}">
                  <a16:creationId xmlns:a16="http://schemas.microsoft.com/office/drawing/2014/main" id="{CE864608-4B05-44CA-96D8-601A9A36F073}"/>
                </a:ext>
              </a:extLst>
            </p:cNvPr>
            <p:cNvSpPr/>
            <p:nvPr/>
          </p:nvSpPr>
          <p:spPr bwMode="auto">
            <a:xfrm>
              <a:off x="304715" y="1771345"/>
              <a:ext cx="1737360" cy="2743200"/>
            </a:xfrm>
            <a:prstGeom prst="roundRect">
              <a:avLst>
                <a:gd name="adj" fmla="val 0"/>
              </a:avLst>
            </a:prstGeom>
            <a:solidFill>
              <a:schemeClr val="bg1"/>
            </a:solidFill>
            <a:ln>
              <a:noFill/>
              <a:headEnd type="none" w="med" len="med"/>
              <a:tailEnd type="none" w="med" len="med"/>
            </a:ln>
            <a:effectLst>
              <a:outerShdw blurRad="190500" dist="38100" dir="2700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400" rIns="13716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200" dirty="0">
                  <a:gradFill>
                    <a:gsLst>
                      <a:gs pos="100000">
                        <a:schemeClr val="tx1"/>
                      </a:gs>
                      <a:gs pos="0">
                        <a:schemeClr val="tx1"/>
                      </a:gs>
                    </a:gsLst>
                    <a:lin ang="5400000" scaled="0"/>
                  </a:gradFill>
                </a:rPr>
                <a:t>DDOS protection tuned to your application </a:t>
              </a:r>
              <a:br>
                <a:rPr lang="en-US" sz="1200" dirty="0">
                  <a:gradFill>
                    <a:gsLst>
                      <a:gs pos="100000">
                        <a:schemeClr val="tx1"/>
                      </a:gs>
                      <a:gs pos="0">
                        <a:schemeClr val="tx1"/>
                      </a:gs>
                    </a:gsLst>
                    <a:lin ang="5400000" scaled="0"/>
                  </a:gradFill>
                </a:rPr>
              </a:br>
              <a:r>
                <a:rPr lang="en-US" sz="1200" dirty="0">
                  <a:gradFill>
                    <a:gsLst>
                      <a:gs pos="100000">
                        <a:schemeClr val="tx1"/>
                      </a:gs>
                      <a:gs pos="0">
                        <a:schemeClr val="tx1"/>
                      </a:gs>
                    </a:gsLst>
                    <a:lin ang="5400000" scaled="0"/>
                  </a:gradFill>
                </a:rPr>
                <a:t>traffic patterns</a:t>
              </a:r>
            </a:p>
          </p:txBody>
        </p:sp>
        <p:sp>
          <p:nvSpPr>
            <p:cNvPr id="13" name="Rectangle: Rounded Corners 12">
              <a:extLst>
                <a:ext uri="{FF2B5EF4-FFF2-40B4-BE49-F238E27FC236}">
                  <a16:creationId xmlns:a16="http://schemas.microsoft.com/office/drawing/2014/main" id="{CBF6A940-63ED-43B2-B29A-9FFE438F9D5A}"/>
                </a:ext>
              </a:extLst>
            </p:cNvPr>
            <p:cNvSpPr/>
            <p:nvPr/>
          </p:nvSpPr>
          <p:spPr bwMode="auto">
            <a:xfrm>
              <a:off x="304715" y="1771345"/>
              <a:ext cx="1737360" cy="765104"/>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500" dirty="0">
                  <a:gradFill>
                    <a:gsLst>
                      <a:gs pos="40075">
                        <a:srgbClr val="FFFFFF"/>
                      </a:gs>
                      <a:gs pos="30000">
                        <a:srgbClr val="FFFFFF"/>
                      </a:gs>
                    </a:gsLst>
                    <a:lin ang="5400000" scaled="0"/>
                  </a:gradFill>
                  <a:latin typeface="+mj-lt"/>
                </a:rPr>
                <a:t>DDoS </a:t>
              </a:r>
              <a:br>
                <a:rPr lang="en-US" sz="1500" dirty="0">
                  <a:gradFill>
                    <a:gsLst>
                      <a:gs pos="40075">
                        <a:srgbClr val="FFFFFF"/>
                      </a:gs>
                      <a:gs pos="30000">
                        <a:srgbClr val="FFFFFF"/>
                      </a:gs>
                    </a:gsLst>
                    <a:lin ang="5400000" scaled="0"/>
                  </a:gradFill>
                  <a:latin typeface="+mj-lt"/>
                </a:rPr>
              </a:br>
              <a:r>
                <a:rPr lang="en-US" sz="1500" dirty="0">
                  <a:gradFill>
                    <a:gsLst>
                      <a:gs pos="40075">
                        <a:srgbClr val="FFFFFF"/>
                      </a:gs>
                      <a:gs pos="30000">
                        <a:srgbClr val="FFFFFF"/>
                      </a:gs>
                    </a:gsLst>
                    <a:lin ang="5400000" scaled="0"/>
                  </a:gradFill>
                  <a:latin typeface="+mj-lt"/>
                </a:rPr>
                <a:t>protection</a:t>
              </a:r>
            </a:p>
          </p:txBody>
        </p:sp>
      </p:grpSp>
      <p:grpSp>
        <p:nvGrpSpPr>
          <p:cNvPr id="35" name="Group 34">
            <a:extLst>
              <a:ext uri="{FF2B5EF4-FFF2-40B4-BE49-F238E27FC236}">
                <a16:creationId xmlns:a16="http://schemas.microsoft.com/office/drawing/2014/main" id="{029E0E38-3E82-45E0-B186-BA53D5BB31C8}"/>
              </a:ext>
            </a:extLst>
          </p:cNvPr>
          <p:cNvGrpSpPr/>
          <p:nvPr/>
        </p:nvGrpSpPr>
        <p:grpSpPr>
          <a:xfrm>
            <a:off x="2474896" y="2233800"/>
            <a:ext cx="1737360" cy="2743200"/>
            <a:chOff x="2271347" y="1771345"/>
            <a:chExt cx="1737360" cy="2743200"/>
          </a:xfrm>
        </p:grpSpPr>
        <p:sp>
          <p:nvSpPr>
            <p:cNvPr id="4" name="Rectangle: Rounded Corners 3">
              <a:extLst>
                <a:ext uri="{FF2B5EF4-FFF2-40B4-BE49-F238E27FC236}">
                  <a16:creationId xmlns:a16="http://schemas.microsoft.com/office/drawing/2014/main" id="{C1B6301F-FAD5-4F8C-9C3F-CA4FF1B96C30}"/>
                </a:ext>
              </a:extLst>
            </p:cNvPr>
            <p:cNvSpPr/>
            <p:nvPr/>
          </p:nvSpPr>
          <p:spPr bwMode="auto">
            <a:xfrm>
              <a:off x="2271347" y="1771345"/>
              <a:ext cx="1737360" cy="2743200"/>
            </a:xfrm>
            <a:prstGeom prst="roundRect">
              <a:avLst>
                <a:gd name="adj" fmla="val 0"/>
              </a:avLst>
            </a:prstGeom>
            <a:solidFill>
              <a:schemeClr val="bg1"/>
            </a:solidFill>
            <a:ln>
              <a:noFill/>
              <a:headEnd type="none" w="med" len="med"/>
              <a:tailEnd type="none" w="med" len="med"/>
            </a:ln>
            <a:effectLst>
              <a:outerShdw blurRad="190500" dist="38100" dir="2700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400" rIns="13716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200" dirty="0">
                  <a:gradFill>
                    <a:gsLst>
                      <a:gs pos="100000">
                        <a:schemeClr val="tx1"/>
                      </a:gs>
                      <a:gs pos="0">
                        <a:schemeClr val="tx1"/>
                      </a:gs>
                    </a:gsLst>
                    <a:lin ang="5400000" scaled="0"/>
                  </a:gradFill>
                </a:rPr>
                <a:t>Centralized inbound web application protection from common exploits </a:t>
              </a:r>
              <a:br>
                <a:rPr lang="en-US" sz="1200" dirty="0">
                  <a:gradFill>
                    <a:gsLst>
                      <a:gs pos="100000">
                        <a:schemeClr val="tx1"/>
                      </a:gs>
                      <a:gs pos="0">
                        <a:schemeClr val="tx1"/>
                      </a:gs>
                    </a:gsLst>
                    <a:lin ang="5400000" scaled="0"/>
                  </a:gradFill>
                </a:rPr>
              </a:br>
              <a:r>
                <a:rPr lang="en-US" sz="1200" dirty="0">
                  <a:gradFill>
                    <a:gsLst>
                      <a:gs pos="100000">
                        <a:schemeClr val="tx1"/>
                      </a:gs>
                      <a:gs pos="0">
                        <a:schemeClr val="tx1"/>
                      </a:gs>
                    </a:gsLst>
                    <a:lin ang="5400000" scaled="0"/>
                  </a:gradFill>
                </a:rPr>
                <a:t>and vulnerabilities</a:t>
              </a:r>
            </a:p>
            <a:p>
              <a:pPr defTabSz="932472" fontAlgn="base">
                <a:spcBef>
                  <a:spcPct val="0"/>
                </a:spcBef>
                <a:spcAft>
                  <a:spcPct val="0"/>
                </a:spcAft>
              </a:pPr>
              <a:endParaRPr lang="en-US" sz="1200" dirty="0">
                <a:gradFill>
                  <a:gsLst>
                    <a:gs pos="100000">
                      <a:schemeClr val="tx1"/>
                    </a:gs>
                    <a:gs pos="0">
                      <a:schemeClr val="tx1"/>
                    </a:gs>
                  </a:gsLst>
                  <a:lin ang="5400000" scaled="0"/>
                </a:gradFill>
              </a:endParaRPr>
            </a:p>
          </p:txBody>
        </p:sp>
        <p:sp>
          <p:nvSpPr>
            <p:cNvPr id="14" name="Rectangle: Rounded Corners 13">
              <a:extLst>
                <a:ext uri="{FF2B5EF4-FFF2-40B4-BE49-F238E27FC236}">
                  <a16:creationId xmlns:a16="http://schemas.microsoft.com/office/drawing/2014/main" id="{B641C9E6-DCBC-4A5D-A8AF-58D583770464}"/>
                </a:ext>
              </a:extLst>
            </p:cNvPr>
            <p:cNvSpPr/>
            <p:nvPr/>
          </p:nvSpPr>
          <p:spPr bwMode="auto">
            <a:xfrm>
              <a:off x="2271347" y="1771345"/>
              <a:ext cx="1737360" cy="765104"/>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500" dirty="0">
                  <a:gradFill>
                    <a:gsLst>
                      <a:gs pos="40075">
                        <a:srgbClr val="FFFFFF"/>
                      </a:gs>
                      <a:gs pos="30000">
                        <a:srgbClr val="FFFFFF"/>
                      </a:gs>
                    </a:gsLst>
                    <a:lin ang="5400000" scaled="0"/>
                  </a:gradFill>
                  <a:latin typeface="+mj-lt"/>
                </a:rPr>
                <a:t>Web Application Firewall</a:t>
              </a:r>
            </a:p>
          </p:txBody>
        </p:sp>
      </p:grpSp>
      <p:grpSp>
        <p:nvGrpSpPr>
          <p:cNvPr id="31" name="Group 30">
            <a:extLst>
              <a:ext uri="{FF2B5EF4-FFF2-40B4-BE49-F238E27FC236}">
                <a16:creationId xmlns:a16="http://schemas.microsoft.com/office/drawing/2014/main" id="{D3BE230E-46CB-42CA-B46E-B5414EF5BD45}"/>
              </a:ext>
            </a:extLst>
          </p:cNvPr>
          <p:cNvGrpSpPr/>
          <p:nvPr/>
        </p:nvGrpSpPr>
        <p:grpSpPr>
          <a:xfrm>
            <a:off x="8096765" y="2233800"/>
            <a:ext cx="1737360" cy="2743200"/>
            <a:chOff x="8157254" y="1771345"/>
            <a:chExt cx="1737360" cy="2743200"/>
          </a:xfrm>
        </p:grpSpPr>
        <p:sp>
          <p:nvSpPr>
            <p:cNvPr id="7" name="Rectangle: Rounded Corners 6">
              <a:extLst>
                <a:ext uri="{FF2B5EF4-FFF2-40B4-BE49-F238E27FC236}">
                  <a16:creationId xmlns:a16="http://schemas.microsoft.com/office/drawing/2014/main" id="{471AFB7C-38F2-4FD0-A9BB-DF9EA4FDCFFD}"/>
                </a:ext>
              </a:extLst>
            </p:cNvPr>
            <p:cNvSpPr/>
            <p:nvPr/>
          </p:nvSpPr>
          <p:spPr bwMode="auto">
            <a:xfrm>
              <a:off x="8157254" y="1771345"/>
              <a:ext cx="1737360" cy="2743200"/>
            </a:xfrm>
            <a:prstGeom prst="roundRect">
              <a:avLst>
                <a:gd name="adj" fmla="val 0"/>
              </a:avLst>
            </a:prstGeom>
            <a:solidFill>
              <a:schemeClr val="bg1"/>
            </a:solidFill>
            <a:ln>
              <a:noFill/>
              <a:headEnd type="none" w="med" len="med"/>
              <a:tailEnd type="none" w="med" len="med"/>
            </a:ln>
            <a:effectLst>
              <a:outerShdw blurRad="190500" dist="38100" dir="2700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400" rIns="137160" bIns="91440" numCol="1" spcCol="0" rtlCol="0" fromWordArt="0" anchor="t" anchorCtr="0" forceAA="0" compatLnSpc="1">
              <a:prstTxWarp prst="textNoShape">
                <a:avLst/>
              </a:prstTxWarp>
              <a:noAutofit/>
            </a:bodyPr>
            <a:lstStyle/>
            <a:p>
              <a:pPr lvl="0" defTabSz="932472" fontAlgn="base">
                <a:spcBef>
                  <a:spcPct val="0"/>
                </a:spcBef>
                <a:spcAft>
                  <a:spcPct val="0"/>
                </a:spcAft>
                <a:defRPr/>
              </a:pPr>
              <a:r>
                <a:rPr lang="en-US" sz="1200" dirty="0">
                  <a:gradFill>
                    <a:gsLst>
                      <a:gs pos="100000">
                        <a:schemeClr val="tx1"/>
                      </a:gs>
                      <a:gs pos="0">
                        <a:schemeClr val="tx1"/>
                      </a:gs>
                    </a:gsLst>
                    <a:lin ang="5400000" scaled="0"/>
                  </a:gradFill>
                </a:rPr>
                <a:t>Restrict access</a:t>
              </a:r>
              <a:br>
                <a:rPr lang="en-US" sz="1200" dirty="0">
                  <a:gradFill>
                    <a:gsLst>
                      <a:gs pos="100000">
                        <a:schemeClr val="tx1"/>
                      </a:gs>
                      <a:gs pos="0">
                        <a:schemeClr val="tx1"/>
                      </a:gs>
                    </a:gsLst>
                    <a:lin ang="5400000" scaled="0"/>
                  </a:gradFill>
                </a:rPr>
              </a:br>
              <a:r>
                <a:rPr lang="en-US" sz="1200" dirty="0">
                  <a:gradFill>
                    <a:gsLst>
                      <a:gs pos="100000">
                        <a:schemeClr val="tx1"/>
                      </a:gs>
                      <a:gs pos="0">
                        <a:schemeClr val="tx1"/>
                      </a:gs>
                    </a:gsLst>
                    <a:lin ang="5400000" scaled="0"/>
                  </a:gradFill>
                </a:rPr>
                <a:t>to Azure service resources (PaaS) </a:t>
              </a:r>
              <a:br>
                <a:rPr lang="en-US" sz="1200" dirty="0">
                  <a:gradFill>
                    <a:gsLst>
                      <a:gs pos="100000">
                        <a:schemeClr val="tx1"/>
                      </a:gs>
                      <a:gs pos="0">
                        <a:schemeClr val="tx1"/>
                      </a:gs>
                    </a:gsLst>
                    <a:lin ang="5400000" scaled="0"/>
                  </a:gradFill>
                </a:rPr>
              </a:br>
              <a:r>
                <a:rPr lang="en-US" sz="1200" dirty="0">
                  <a:gradFill>
                    <a:gsLst>
                      <a:gs pos="100000">
                        <a:schemeClr val="tx1"/>
                      </a:gs>
                      <a:gs pos="0">
                        <a:schemeClr val="tx1"/>
                      </a:gs>
                    </a:gsLst>
                    <a:lin ang="5400000" scaled="0"/>
                  </a:gradFill>
                </a:rPr>
                <a:t>to only your </a:t>
              </a:r>
              <a:br>
                <a:rPr lang="en-US" sz="1200" dirty="0">
                  <a:gradFill>
                    <a:gsLst>
                      <a:gs pos="100000">
                        <a:schemeClr val="tx1"/>
                      </a:gs>
                      <a:gs pos="0">
                        <a:schemeClr val="tx1"/>
                      </a:gs>
                    </a:gsLst>
                    <a:lin ang="5400000" scaled="0"/>
                  </a:gradFill>
                </a:rPr>
              </a:br>
              <a:r>
                <a:rPr lang="en-US" sz="1200" dirty="0">
                  <a:gradFill>
                    <a:gsLst>
                      <a:gs pos="100000">
                        <a:schemeClr val="tx1"/>
                      </a:gs>
                      <a:gs pos="0">
                        <a:schemeClr val="tx1"/>
                      </a:gs>
                    </a:gsLst>
                    <a:lin ang="5400000" scaled="0"/>
                  </a:gradFill>
                </a:rPr>
                <a:t>Virtual Network</a:t>
              </a:r>
            </a:p>
          </p:txBody>
        </p:sp>
        <p:sp>
          <p:nvSpPr>
            <p:cNvPr id="15" name="Rectangle: Rounded Corners 14">
              <a:extLst>
                <a:ext uri="{FF2B5EF4-FFF2-40B4-BE49-F238E27FC236}">
                  <a16:creationId xmlns:a16="http://schemas.microsoft.com/office/drawing/2014/main" id="{58819690-C3C8-465A-93CD-E953DCB2F1A0}"/>
                </a:ext>
              </a:extLst>
            </p:cNvPr>
            <p:cNvSpPr/>
            <p:nvPr/>
          </p:nvSpPr>
          <p:spPr bwMode="auto">
            <a:xfrm>
              <a:off x="8157254" y="1771345"/>
              <a:ext cx="1737360" cy="765104"/>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500" dirty="0">
                  <a:gradFill>
                    <a:gsLst>
                      <a:gs pos="40075">
                        <a:srgbClr val="FFFFFF"/>
                      </a:gs>
                      <a:gs pos="30000">
                        <a:srgbClr val="FFFFFF"/>
                      </a:gs>
                    </a:gsLst>
                    <a:lin ang="5400000" scaled="0"/>
                  </a:gradFill>
                  <a:latin typeface="+mj-lt"/>
                </a:rPr>
                <a:t>Service </a:t>
              </a:r>
              <a:br>
                <a:rPr lang="en-US" sz="1500" dirty="0">
                  <a:gradFill>
                    <a:gsLst>
                      <a:gs pos="40075">
                        <a:srgbClr val="FFFFFF"/>
                      </a:gs>
                      <a:gs pos="30000">
                        <a:srgbClr val="FFFFFF"/>
                      </a:gs>
                    </a:gsLst>
                    <a:lin ang="5400000" scaled="0"/>
                  </a:gradFill>
                  <a:latin typeface="+mj-lt"/>
                </a:rPr>
              </a:br>
              <a:r>
                <a:rPr lang="en-US" sz="1500" dirty="0">
                  <a:gradFill>
                    <a:gsLst>
                      <a:gs pos="40075">
                        <a:srgbClr val="FFFFFF"/>
                      </a:gs>
                      <a:gs pos="30000">
                        <a:srgbClr val="FFFFFF"/>
                      </a:gs>
                    </a:gsLst>
                    <a:lin ang="5400000" scaled="0"/>
                  </a:gradFill>
                  <a:latin typeface="+mj-lt"/>
                </a:rPr>
                <a:t>Endpoints</a:t>
              </a:r>
            </a:p>
          </p:txBody>
        </p:sp>
      </p:grpSp>
      <p:grpSp>
        <p:nvGrpSpPr>
          <p:cNvPr id="33" name="Group 32">
            <a:extLst>
              <a:ext uri="{FF2B5EF4-FFF2-40B4-BE49-F238E27FC236}">
                <a16:creationId xmlns:a16="http://schemas.microsoft.com/office/drawing/2014/main" id="{AB4F0A0A-FB83-459D-B9B3-105978459A55}"/>
              </a:ext>
            </a:extLst>
          </p:cNvPr>
          <p:cNvGrpSpPr/>
          <p:nvPr/>
        </p:nvGrpSpPr>
        <p:grpSpPr>
          <a:xfrm>
            <a:off x="4350578" y="2233800"/>
            <a:ext cx="1737360" cy="2743200"/>
            <a:chOff x="4226387" y="1771345"/>
            <a:chExt cx="1737360" cy="2743200"/>
          </a:xfrm>
        </p:grpSpPr>
        <p:sp>
          <p:nvSpPr>
            <p:cNvPr id="5" name="Rectangle: Rounded Corners 4">
              <a:extLst>
                <a:ext uri="{FF2B5EF4-FFF2-40B4-BE49-F238E27FC236}">
                  <a16:creationId xmlns:a16="http://schemas.microsoft.com/office/drawing/2014/main" id="{E86FCC08-EF3A-451D-A9EC-38D582E14EEC}"/>
                </a:ext>
              </a:extLst>
            </p:cNvPr>
            <p:cNvSpPr/>
            <p:nvPr/>
          </p:nvSpPr>
          <p:spPr bwMode="auto">
            <a:xfrm>
              <a:off x="4226387" y="1771345"/>
              <a:ext cx="1737360" cy="2743200"/>
            </a:xfrm>
            <a:prstGeom prst="roundRect">
              <a:avLst>
                <a:gd name="adj" fmla="val 0"/>
              </a:avLst>
            </a:prstGeom>
            <a:solidFill>
              <a:schemeClr val="bg1"/>
            </a:solidFill>
            <a:ln>
              <a:noFill/>
              <a:headEnd type="none" w="med" len="med"/>
              <a:tailEnd type="none" w="med" len="med"/>
            </a:ln>
            <a:effectLst>
              <a:outerShdw blurRad="190500" dist="38100" dir="2700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400" rIns="13716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200" dirty="0">
                  <a:gradFill>
                    <a:gsLst>
                      <a:gs pos="100000">
                        <a:schemeClr val="tx1"/>
                      </a:gs>
                      <a:gs pos="0">
                        <a:schemeClr val="tx1"/>
                      </a:gs>
                    </a:gsLst>
                    <a:lin ang="5400000" scaled="0"/>
                  </a:gradFill>
                </a:rPr>
                <a:t>Centralized outbound and inbound (non-HTTP/S) network and application </a:t>
              </a:r>
              <a:br>
                <a:rPr lang="en-US" sz="1200" dirty="0">
                  <a:gradFill>
                    <a:gsLst>
                      <a:gs pos="100000">
                        <a:schemeClr val="tx1"/>
                      </a:gs>
                      <a:gs pos="0">
                        <a:schemeClr val="tx1"/>
                      </a:gs>
                    </a:gsLst>
                    <a:lin ang="5400000" scaled="0"/>
                  </a:gradFill>
                </a:rPr>
              </a:br>
              <a:r>
                <a:rPr lang="en-US" sz="1200" dirty="0">
                  <a:gradFill>
                    <a:gsLst>
                      <a:gs pos="100000">
                        <a:schemeClr val="tx1"/>
                      </a:gs>
                      <a:gs pos="0">
                        <a:schemeClr val="tx1"/>
                      </a:gs>
                    </a:gsLst>
                    <a:lin ang="5400000" scaled="0"/>
                  </a:gradFill>
                </a:rPr>
                <a:t>(L3-L7) filtering</a:t>
              </a:r>
            </a:p>
            <a:p>
              <a:pPr defTabSz="932472" fontAlgn="base">
                <a:spcBef>
                  <a:spcPct val="0"/>
                </a:spcBef>
                <a:spcAft>
                  <a:spcPct val="0"/>
                </a:spcAft>
              </a:pPr>
              <a:endParaRPr lang="en-US" sz="1200" dirty="0">
                <a:gradFill>
                  <a:gsLst>
                    <a:gs pos="100000">
                      <a:schemeClr val="tx1"/>
                    </a:gs>
                    <a:gs pos="0">
                      <a:schemeClr val="tx1"/>
                    </a:gs>
                  </a:gsLst>
                  <a:lin ang="5400000" scaled="0"/>
                </a:gradFill>
              </a:endParaRPr>
            </a:p>
          </p:txBody>
        </p:sp>
        <p:sp>
          <p:nvSpPr>
            <p:cNvPr id="16" name="Rectangle: Rounded Corners 15">
              <a:extLst>
                <a:ext uri="{FF2B5EF4-FFF2-40B4-BE49-F238E27FC236}">
                  <a16:creationId xmlns:a16="http://schemas.microsoft.com/office/drawing/2014/main" id="{D3EFBAB1-53F9-49F8-A021-B5EE418A0663}"/>
                </a:ext>
              </a:extLst>
            </p:cNvPr>
            <p:cNvSpPr/>
            <p:nvPr/>
          </p:nvSpPr>
          <p:spPr bwMode="auto">
            <a:xfrm>
              <a:off x="4226387" y="1771345"/>
              <a:ext cx="1737360" cy="765104"/>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500" dirty="0">
                  <a:gradFill>
                    <a:gsLst>
                      <a:gs pos="40075">
                        <a:srgbClr val="FFFFFF"/>
                      </a:gs>
                      <a:gs pos="30000">
                        <a:srgbClr val="FFFFFF"/>
                      </a:gs>
                    </a:gsLst>
                    <a:lin ang="5400000" scaled="0"/>
                  </a:gradFill>
                  <a:latin typeface="+mj-lt"/>
                </a:rPr>
                <a:t>Azure </a:t>
              </a:r>
              <a:br>
                <a:rPr lang="en-US" sz="1500" dirty="0">
                  <a:gradFill>
                    <a:gsLst>
                      <a:gs pos="40075">
                        <a:srgbClr val="FFFFFF"/>
                      </a:gs>
                      <a:gs pos="30000">
                        <a:srgbClr val="FFFFFF"/>
                      </a:gs>
                    </a:gsLst>
                    <a:lin ang="5400000" scaled="0"/>
                  </a:gradFill>
                  <a:latin typeface="+mj-lt"/>
                </a:rPr>
              </a:br>
              <a:r>
                <a:rPr lang="en-US" sz="1500" dirty="0">
                  <a:gradFill>
                    <a:gsLst>
                      <a:gs pos="40075">
                        <a:srgbClr val="FFFFFF"/>
                      </a:gs>
                      <a:gs pos="30000">
                        <a:srgbClr val="FFFFFF"/>
                      </a:gs>
                    </a:gsLst>
                    <a:lin ang="5400000" scaled="0"/>
                  </a:gradFill>
                  <a:latin typeface="+mj-lt"/>
                </a:rPr>
                <a:t>Firewall</a:t>
              </a:r>
            </a:p>
          </p:txBody>
        </p:sp>
      </p:grpSp>
      <p:grpSp>
        <p:nvGrpSpPr>
          <p:cNvPr id="32" name="Group 31">
            <a:extLst>
              <a:ext uri="{FF2B5EF4-FFF2-40B4-BE49-F238E27FC236}">
                <a16:creationId xmlns:a16="http://schemas.microsoft.com/office/drawing/2014/main" id="{80E9FC11-DBBB-4AB8-893C-E3909FA2D27B}"/>
              </a:ext>
            </a:extLst>
          </p:cNvPr>
          <p:cNvGrpSpPr/>
          <p:nvPr/>
        </p:nvGrpSpPr>
        <p:grpSpPr>
          <a:xfrm>
            <a:off x="6221083" y="2233800"/>
            <a:ext cx="1737360" cy="2743200"/>
            <a:chOff x="6193019" y="1771345"/>
            <a:chExt cx="1737360" cy="2743200"/>
          </a:xfrm>
        </p:grpSpPr>
        <p:sp>
          <p:nvSpPr>
            <p:cNvPr id="6" name="Rectangle: Rounded Corners 5">
              <a:extLst>
                <a:ext uri="{FF2B5EF4-FFF2-40B4-BE49-F238E27FC236}">
                  <a16:creationId xmlns:a16="http://schemas.microsoft.com/office/drawing/2014/main" id="{A27DB005-CCCC-431A-BE8C-B4BD29288B77}"/>
                </a:ext>
              </a:extLst>
            </p:cNvPr>
            <p:cNvSpPr/>
            <p:nvPr/>
          </p:nvSpPr>
          <p:spPr bwMode="auto">
            <a:xfrm>
              <a:off x="6193019" y="1771345"/>
              <a:ext cx="1737360" cy="2743200"/>
            </a:xfrm>
            <a:prstGeom prst="roundRect">
              <a:avLst>
                <a:gd name="adj" fmla="val 0"/>
              </a:avLst>
            </a:prstGeom>
            <a:solidFill>
              <a:schemeClr val="bg1"/>
            </a:solidFill>
            <a:ln>
              <a:noFill/>
              <a:headEnd type="none" w="med" len="med"/>
              <a:tailEnd type="none" w="med" len="med"/>
            </a:ln>
            <a:effectLst>
              <a:outerShdw blurRad="190500" dist="38100" dir="2700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400" rIns="13716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200" dirty="0">
                  <a:gradFill>
                    <a:gsLst>
                      <a:gs pos="100000">
                        <a:schemeClr val="tx1"/>
                      </a:gs>
                      <a:gs pos="0">
                        <a:schemeClr val="tx1"/>
                      </a:gs>
                    </a:gsLst>
                    <a:lin ang="5400000" scaled="0"/>
                  </a:gradFill>
                </a:rPr>
                <a:t>Distributed inbound </a:t>
              </a:r>
              <a:br>
                <a:rPr lang="en-US" sz="1200" dirty="0">
                  <a:gradFill>
                    <a:gsLst>
                      <a:gs pos="100000">
                        <a:schemeClr val="tx1"/>
                      </a:gs>
                      <a:gs pos="0">
                        <a:schemeClr val="tx1"/>
                      </a:gs>
                    </a:gsLst>
                    <a:lin ang="5400000" scaled="0"/>
                  </a:gradFill>
                </a:rPr>
              </a:br>
              <a:r>
                <a:rPr lang="en-US" sz="1200" dirty="0">
                  <a:gradFill>
                    <a:gsLst>
                      <a:gs pos="100000">
                        <a:schemeClr val="tx1"/>
                      </a:gs>
                      <a:gs pos="0">
                        <a:schemeClr val="tx1"/>
                      </a:gs>
                    </a:gsLst>
                    <a:lin ang="5400000" scaled="0"/>
                  </a:gradFill>
                </a:rPr>
                <a:t>and outbound network (L3-L4) traffic filtering on VM, Container </a:t>
              </a:r>
              <a:br>
                <a:rPr lang="en-US" sz="1200" dirty="0">
                  <a:gradFill>
                    <a:gsLst>
                      <a:gs pos="100000">
                        <a:schemeClr val="tx1"/>
                      </a:gs>
                      <a:gs pos="0">
                        <a:schemeClr val="tx1"/>
                      </a:gs>
                    </a:gsLst>
                    <a:lin ang="5400000" scaled="0"/>
                  </a:gradFill>
                </a:rPr>
              </a:br>
              <a:r>
                <a:rPr lang="en-US" sz="1200" dirty="0">
                  <a:gradFill>
                    <a:gsLst>
                      <a:gs pos="100000">
                        <a:schemeClr val="tx1"/>
                      </a:gs>
                      <a:gs pos="0">
                        <a:schemeClr val="tx1"/>
                      </a:gs>
                    </a:gsLst>
                    <a:lin ang="5400000" scaled="0"/>
                  </a:gradFill>
                </a:rPr>
                <a:t>or subnet</a:t>
              </a:r>
            </a:p>
            <a:p>
              <a:pPr defTabSz="932472" fontAlgn="base">
                <a:spcBef>
                  <a:spcPct val="0"/>
                </a:spcBef>
                <a:spcAft>
                  <a:spcPct val="0"/>
                </a:spcAft>
              </a:pPr>
              <a:endParaRPr lang="en-US" sz="1200" dirty="0">
                <a:gradFill>
                  <a:gsLst>
                    <a:gs pos="100000">
                      <a:schemeClr val="tx1"/>
                    </a:gs>
                    <a:gs pos="0">
                      <a:schemeClr val="tx1"/>
                    </a:gs>
                  </a:gsLst>
                  <a:lin ang="5400000" scaled="0"/>
                </a:gradFill>
              </a:endParaRPr>
            </a:p>
          </p:txBody>
        </p:sp>
        <p:sp>
          <p:nvSpPr>
            <p:cNvPr id="17" name="Rectangle: Rounded Corners 16">
              <a:extLst>
                <a:ext uri="{FF2B5EF4-FFF2-40B4-BE49-F238E27FC236}">
                  <a16:creationId xmlns:a16="http://schemas.microsoft.com/office/drawing/2014/main" id="{6FB1E5B7-7643-467D-9009-03C9ADC02BEB}"/>
                </a:ext>
              </a:extLst>
            </p:cNvPr>
            <p:cNvSpPr/>
            <p:nvPr/>
          </p:nvSpPr>
          <p:spPr bwMode="auto">
            <a:xfrm>
              <a:off x="6193019" y="1771345"/>
              <a:ext cx="1737360" cy="765104"/>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500" dirty="0">
                  <a:gradFill>
                    <a:gsLst>
                      <a:gs pos="40075">
                        <a:srgbClr val="FFFFFF"/>
                      </a:gs>
                      <a:gs pos="30000">
                        <a:srgbClr val="FFFFFF"/>
                      </a:gs>
                    </a:gsLst>
                    <a:lin ang="5400000" scaled="0"/>
                  </a:gradFill>
                  <a:latin typeface="+mj-lt"/>
                </a:rPr>
                <a:t>Network </a:t>
              </a:r>
              <a:br>
                <a:rPr lang="en-US" sz="1500" dirty="0">
                  <a:gradFill>
                    <a:gsLst>
                      <a:gs pos="40075">
                        <a:srgbClr val="FFFFFF"/>
                      </a:gs>
                      <a:gs pos="30000">
                        <a:srgbClr val="FFFFFF"/>
                      </a:gs>
                    </a:gsLst>
                    <a:lin ang="5400000" scaled="0"/>
                  </a:gradFill>
                  <a:latin typeface="+mj-lt"/>
                </a:rPr>
              </a:br>
              <a:r>
                <a:rPr lang="en-US" sz="1500" dirty="0">
                  <a:gradFill>
                    <a:gsLst>
                      <a:gs pos="40075">
                        <a:srgbClr val="FFFFFF"/>
                      </a:gs>
                      <a:gs pos="30000">
                        <a:srgbClr val="FFFFFF"/>
                      </a:gs>
                    </a:gsLst>
                    <a:lin ang="5400000" scaled="0"/>
                  </a:gradFill>
                  <a:latin typeface="+mj-lt"/>
                </a:rPr>
                <a:t>Security Groups</a:t>
              </a:r>
            </a:p>
          </p:txBody>
        </p:sp>
      </p:grpSp>
      <p:sp>
        <p:nvSpPr>
          <p:cNvPr id="8" name="Left Brace 7">
            <a:extLst>
              <a:ext uri="{FF2B5EF4-FFF2-40B4-BE49-F238E27FC236}">
                <a16:creationId xmlns:a16="http://schemas.microsoft.com/office/drawing/2014/main" id="{8332F74E-3890-47E4-A5FD-56079CD98AEE}"/>
              </a:ext>
            </a:extLst>
          </p:cNvPr>
          <p:cNvSpPr/>
          <p:nvPr/>
        </p:nvSpPr>
        <p:spPr>
          <a:xfrm rot="16200000">
            <a:off x="7874171" y="3550963"/>
            <a:ext cx="307776" cy="3612135"/>
          </a:xfrm>
          <a:prstGeom prst="leftBrace">
            <a:avLst>
              <a:gd name="adj1" fmla="val 8333"/>
              <a:gd name="adj2" fmla="val 50354"/>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4" name="Left Brace 33">
            <a:extLst>
              <a:ext uri="{FF2B5EF4-FFF2-40B4-BE49-F238E27FC236}">
                <a16:creationId xmlns:a16="http://schemas.microsoft.com/office/drawing/2014/main" id="{6DA13022-B48D-4D66-9739-370C892596FA}"/>
              </a:ext>
            </a:extLst>
          </p:cNvPr>
          <p:cNvSpPr/>
          <p:nvPr/>
        </p:nvSpPr>
        <p:spPr>
          <a:xfrm rot="16200000">
            <a:off x="3190738" y="2606999"/>
            <a:ext cx="301059" cy="5493346"/>
          </a:xfrm>
          <a:prstGeom prst="leftBrace">
            <a:avLst>
              <a:gd name="adj1" fmla="val 8333"/>
              <a:gd name="adj2" fmla="val 50354"/>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67528CAC-1D5C-4769-AB8C-353051FBDADF}"/>
              </a:ext>
            </a:extLst>
          </p:cNvPr>
          <p:cNvSpPr txBox="1"/>
          <p:nvPr/>
        </p:nvSpPr>
        <p:spPr>
          <a:xfrm>
            <a:off x="7434146" y="5656984"/>
            <a:ext cx="1271182" cy="2308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gradFill>
                  <a:gsLst>
                    <a:gs pos="40000">
                      <a:schemeClr val="tx2"/>
                    </a:gs>
                    <a:gs pos="100000">
                      <a:srgbClr val="073859"/>
                    </a:gs>
                  </a:gsLst>
                  <a:lin ang="4800000" scaled="0"/>
                </a:gradFill>
                <a:effectLst/>
                <a:uLnTx/>
                <a:uFillTx/>
                <a:latin typeface="Segoe UI"/>
                <a:ea typeface="+mn-ea"/>
                <a:cs typeface="+mn-cs"/>
              </a:rPr>
              <a:t>Segmentation</a:t>
            </a:r>
          </a:p>
        </p:txBody>
      </p:sp>
      <p:sp>
        <p:nvSpPr>
          <p:cNvPr id="36" name="TextBox 35">
            <a:extLst>
              <a:ext uri="{FF2B5EF4-FFF2-40B4-BE49-F238E27FC236}">
                <a16:creationId xmlns:a16="http://schemas.microsoft.com/office/drawing/2014/main" id="{124CF303-CCC3-4185-A5C0-ABCFC93342A1}"/>
              </a:ext>
            </a:extLst>
          </p:cNvPr>
          <p:cNvSpPr txBox="1"/>
          <p:nvPr/>
        </p:nvSpPr>
        <p:spPr>
          <a:xfrm>
            <a:off x="2362538" y="5628266"/>
            <a:ext cx="2095189" cy="2308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gradFill>
                  <a:gsLst>
                    <a:gs pos="40000">
                      <a:schemeClr val="tx2"/>
                    </a:gs>
                    <a:gs pos="100000">
                      <a:srgbClr val="073859"/>
                    </a:gs>
                  </a:gsLst>
                  <a:lin ang="4800000" scaled="0"/>
                </a:gradFill>
                <a:effectLst/>
                <a:uLnTx/>
                <a:uFillTx/>
                <a:latin typeface="Segoe UI"/>
                <a:ea typeface="+mn-ea"/>
                <a:cs typeface="+mn-cs"/>
              </a:rPr>
              <a:t>Application protection </a:t>
            </a:r>
          </a:p>
        </p:txBody>
      </p:sp>
      <p:sp>
        <p:nvSpPr>
          <p:cNvPr id="26" name="Rectangle 25">
            <a:extLst>
              <a:ext uri="{FF2B5EF4-FFF2-40B4-BE49-F238E27FC236}">
                <a16:creationId xmlns:a16="http://schemas.microsoft.com/office/drawing/2014/main" id="{2A088219-5889-4885-8A12-9D631E309CEE}"/>
              </a:ext>
            </a:extLst>
          </p:cNvPr>
          <p:cNvSpPr/>
          <p:nvPr/>
        </p:nvSpPr>
        <p:spPr>
          <a:xfrm>
            <a:off x="10305307" y="5664678"/>
            <a:ext cx="1071640" cy="2308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gradFill>
                  <a:gsLst>
                    <a:gs pos="40000">
                      <a:schemeClr val="tx2"/>
                    </a:gs>
                    <a:gs pos="100000">
                      <a:srgbClr val="073859"/>
                    </a:gs>
                  </a:gsLst>
                  <a:lin ang="4800000" scaled="0"/>
                </a:gradFill>
                <a:effectLst/>
                <a:uLnTx/>
                <a:uFillTx/>
                <a:latin typeface="Segoe UI"/>
                <a:ea typeface="+mn-ea"/>
                <a:cs typeface="+mn-cs"/>
              </a:rPr>
              <a:t>And more…</a:t>
            </a:r>
          </a:p>
        </p:txBody>
      </p:sp>
      <p:grpSp>
        <p:nvGrpSpPr>
          <p:cNvPr id="39" name="Group 38">
            <a:extLst>
              <a:ext uri="{FF2B5EF4-FFF2-40B4-BE49-F238E27FC236}">
                <a16:creationId xmlns:a16="http://schemas.microsoft.com/office/drawing/2014/main" id="{A2CA8997-6CDF-421E-A924-F2AB92CAD5E7}"/>
              </a:ext>
            </a:extLst>
          </p:cNvPr>
          <p:cNvGrpSpPr/>
          <p:nvPr/>
        </p:nvGrpSpPr>
        <p:grpSpPr>
          <a:xfrm>
            <a:off x="10379282" y="1555563"/>
            <a:ext cx="923690" cy="535089"/>
            <a:chOff x="6109711" y="3090710"/>
            <a:chExt cx="627485" cy="363499"/>
          </a:xfrm>
        </p:grpSpPr>
        <p:pic>
          <p:nvPicPr>
            <p:cNvPr id="44" name="Picture 43">
              <a:extLst>
                <a:ext uri="{FF2B5EF4-FFF2-40B4-BE49-F238E27FC236}">
                  <a16:creationId xmlns:a16="http://schemas.microsoft.com/office/drawing/2014/main" id="{DDFA22B2-B2F7-40D2-9180-07A5E5870CD6}"/>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6110502" y="3310834"/>
              <a:ext cx="143375" cy="143375"/>
            </a:xfrm>
            <a:prstGeom prst="rect">
              <a:avLst/>
            </a:prstGeom>
          </p:spPr>
        </p:pic>
        <p:pic>
          <p:nvPicPr>
            <p:cNvPr id="45" name="Picture 44">
              <a:extLst>
                <a:ext uri="{FF2B5EF4-FFF2-40B4-BE49-F238E27FC236}">
                  <a16:creationId xmlns:a16="http://schemas.microsoft.com/office/drawing/2014/main" id="{73CE3E65-477F-4FBE-9BA0-0B8C2E15DD97}"/>
                </a:ext>
              </a:extLst>
            </p:cNvPr>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6335864" y="3281630"/>
              <a:ext cx="140760" cy="140760"/>
            </a:xfrm>
            <a:prstGeom prst="rect">
              <a:avLst/>
            </a:prstGeom>
          </p:spPr>
        </p:pic>
        <p:pic>
          <p:nvPicPr>
            <p:cNvPr id="46" name="Picture 45">
              <a:extLst>
                <a:ext uri="{FF2B5EF4-FFF2-40B4-BE49-F238E27FC236}">
                  <a16:creationId xmlns:a16="http://schemas.microsoft.com/office/drawing/2014/main" id="{B6F40BC3-F790-481C-8D42-B5DB8F67A3F3}"/>
                </a:ext>
              </a:extLst>
            </p:cNvPr>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6109711" y="3096167"/>
              <a:ext cx="144712" cy="144712"/>
            </a:xfrm>
            <a:prstGeom prst="rect">
              <a:avLst/>
            </a:prstGeom>
          </p:spPr>
        </p:pic>
        <p:pic>
          <p:nvPicPr>
            <p:cNvPr id="47" name="Picture 46">
              <a:extLst>
                <a:ext uri="{FF2B5EF4-FFF2-40B4-BE49-F238E27FC236}">
                  <a16:creationId xmlns:a16="http://schemas.microsoft.com/office/drawing/2014/main" id="{04ED4108-D84C-4256-9AE5-DD6687317FAD}"/>
                </a:ext>
              </a:extLst>
            </p:cNvPr>
            <p:cNvPicPr>
              <a:picLocks noChangeAspect="1"/>
            </p:cNvPicPr>
            <p:nvPr/>
          </p:nvPicPr>
          <p:blipFill>
            <a:blip r:embed="rId6">
              <a:grayscl/>
              <a:extLst>
                <a:ext uri="{28A0092B-C50C-407E-A947-70E740481C1C}">
                  <a14:useLocalDpi xmlns:a14="http://schemas.microsoft.com/office/drawing/2010/main" val="0"/>
                </a:ext>
              </a:extLst>
            </a:blip>
            <a:stretch>
              <a:fillRect/>
            </a:stretch>
          </p:blipFill>
          <p:spPr>
            <a:xfrm>
              <a:off x="6325693" y="3090710"/>
              <a:ext cx="143375" cy="143375"/>
            </a:xfrm>
            <a:prstGeom prst="rect">
              <a:avLst/>
            </a:prstGeom>
          </p:spPr>
        </p:pic>
        <p:grpSp>
          <p:nvGrpSpPr>
            <p:cNvPr id="48" name="Group 47">
              <a:extLst>
                <a:ext uri="{FF2B5EF4-FFF2-40B4-BE49-F238E27FC236}">
                  <a16:creationId xmlns:a16="http://schemas.microsoft.com/office/drawing/2014/main" id="{21F0F00A-276B-48B9-86CB-C60CF89A4B4C}"/>
                </a:ext>
              </a:extLst>
            </p:cNvPr>
            <p:cNvGrpSpPr/>
            <p:nvPr/>
          </p:nvGrpSpPr>
          <p:grpSpPr>
            <a:xfrm>
              <a:off x="6548524" y="3342843"/>
              <a:ext cx="188672" cy="45740"/>
              <a:chOff x="1287209" y="960836"/>
              <a:chExt cx="418504" cy="101463"/>
            </a:xfrm>
            <a:solidFill>
              <a:schemeClr val="tx1">
                <a:lumMod val="65000"/>
                <a:lumOff val="35000"/>
              </a:schemeClr>
            </a:solidFill>
          </p:grpSpPr>
          <p:sp>
            <p:nvSpPr>
              <p:cNvPr id="50" name="Oval 49">
                <a:extLst>
                  <a:ext uri="{FF2B5EF4-FFF2-40B4-BE49-F238E27FC236}">
                    <a16:creationId xmlns:a16="http://schemas.microsoft.com/office/drawing/2014/main" id="{AF8C4398-F1DB-4D9C-AE11-A703C9F2F30E}"/>
                  </a:ext>
                </a:extLst>
              </p:cNvPr>
              <p:cNvSpPr/>
              <p:nvPr/>
            </p:nvSpPr>
            <p:spPr bwMode="auto">
              <a:xfrm>
                <a:off x="1287209" y="960836"/>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DC53FFCC-298C-47C6-957B-F279971FA3FA}"/>
                  </a:ext>
                </a:extLst>
              </p:cNvPr>
              <p:cNvSpPr/>
              <p:nvPr/>
            </p:nvSpPr>
            <p:spPr bwMode="auto">
              <a:xfrm>
                <a:off x="1445754" y="960845"/>
                <a:ext cx="101414" cy="10141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313289F8-921E-4AEA-B450-1018B3C444FC}"/>
                  </a:ext>
                </a:extLst>
              </p:cNvPr>
              <p:cNvSpPr/>
              <p:nvPr/>
            </p:nvSpPr>
            <p:spPr bwMode="auto">
              <a:xfrm>
                <a:off x="1604299" y="960883"/>
                <a:ext cx="101414"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49" name="Picture 48">
              <a:extLst>
                <a:ext uri="{FF2B5EF4-FFF2-40B4-BE49-F238E27FC236}">
                  <a16:creationId xmlns:a16="http://schemas.microsoft.com/office/drawing/2014/main" id="{37A96D7A-2490-4850-A8FA-466255984E92}"/>
                </a:ext>
              </a:extLst>
            </p:cNvPr>
            <p:cNvPicPr>
              <a:picLocks noChangeAspect="1"/>
            </p:cNvPicPr>
            <p:nvPr/>
          </p:nvPicPr>
          <p:blipFill>
            <a:blip r:embed="rId7">
              <a:grayscl/>
              <a:extLst>
                <a:ext uri="{28A0092B-C50C-407E-A947-70E740481C1C}">
                  <a14:useLocalDpi xmlns:a14="http://schemas.microsoft.com/office/drawing/2010/main" val="0"/>
                </a:ext>
              </a:extLst>
            </a:blip>
            <a:stretch>
              <a:fillRect/>
            </a:stretch>
          </p:blipFill>
          <p:spPr>
            <a:xfrm>
              <a:off x="6574513" y="3095267"/>
              <a:ext cx="140332" cy="140332"/>
            </a:xfrm>
            <a:prstGeom prst="rect">
              <a:avLst/>
            </a:prstGeom>
          </p:spPr>
        </p:pic>
      </p:grpSp>
      <p:grpSp>
        <p:nvGrpSpPr>
          <p:cNvPr id="62" name="Group 61">
            <a:extLst>
              <a:ext uri="{FF2B5EF4-FFF2-40B4-BE49-F238E27FC236}">
                <a16:creationId xmlns:a16="http://schemas.microsoft.com/office/drawing/2014/main" id="{FA073D88-99D7-4A8F-988C-B4F09C3A355C}"/>
              </a:ext>
            </a:extLst>
          </p:cNvPr>
          <p:cNvGrpSpPr/>
          <p:nvPr/>
        </p:nvGrpSpPr>
        <p:grpSpPr>
          <a:xfrm>
            <a:off x="9972447" y="2233800"/>
            <a:ext cx="1737360" cy="2743200"/>
            <a:chOff x="10121489" y="1771345"/>
            <a:chExt cx="1737360" cy="2743200"/>
          </a:xfrm>
        </p:grpSpPr>
        <p:sp>
          <p:nvSpPr>
            <p:cNvPr id="59" name="Rectangle: Rounded Corners 58">
              <a:extLst>
                <a:ext uri="{FF2B5EF4-FFF2-40B4-BE49-F238E27FC236}">
                  <a16:creationId xmlns:a16="http://schemas.microsoft.com/office/drawing/2014/main" id="{A98FA7E1-88A8-4B12-9CF0-51B52CAE7AE3}"/>
                </a:ext>
              </a:extLst>
            </p:cNvPr>
            <p:cNvSpPr/>
            <p:nvPr/>
          </p:nvSpPr>
          <p:spPr bwMode="auto">
            <a:xfrm>
              <a:off x="10121489" y="1771345"/>
              <a:ext cx="1737360" cy="2743200"/>
            </a:xfrm>
            <a:prstGeom prst="roundRect">
              <a:avLst>
                <a:gd name="adj" fmla="val 0"/>
              </a:avLst>
            </a:prstGeom>
            <a:solidFill>
              <a:schemeClr val="bg1"/>
            </a:solidFill>
            <a:ln>
              <a:noFill/>
              <a:headEnd type="none" w="med" len="med"/>
              <a:tailEnd type="none" w="med" len="med"/>
            </a:ln>
            <a:effectLst>
              <a:outerShdw blurRad="190500" dist="38100" dir="2700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400" rIns="13716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200" dirty="0">
                  <a:gradFill>
                    <a:gsLst>
                      <a:gs pos="100000">
                        <a:schemeClr val="tx1"/>
                      </a:gs>
                      <a:gs pos="0">
                        <a:schemeClr val="tx1"/>
                      </a:gs>
                    </a:gsLst>
                    <a:lin ang="5400000" scaled="0"/>
                  </a:gradFill>
                </a:rPr>
                <a:t>Leverage your existing skillsets, processes, and licenses by adding technologies from the Azure Marketplace</a:t>
              </a:r>
            </a:p>
          </p:txBody>
        </p:sp>
        <p:sp>
          <p:nvSpPr>
            <p:cNvPr id="54" name="Rectangle: Rounded Corners 53">
              <a:extLst>
                <a:ext uri="{FF2B5EF4-FFF2-40B4-BE49-F238E27FC236}">
                  <a16:creationId xmlns:a16="http://schemas.microsoft.com/office/drawing/2014/main" id="{FBAD1DEA-00AF-4CA3-AB66-48868D02700E}"/>
                </a:ext>
              </a:extLst>
            </p:cNvPr>
            <p:cNvSpPr/>
            <p:nvPr/>
          </p:nvSpPr>
          <p:spPr bwMode="auto">
            <a:xfrm>
              <a:off x="10121489" y="1771345"/>
              <a:ext cx="1737360" cy="765104"/>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lang="en-US" sz="1500" dirty="0">
                  <a:gradFill>
                    <a:gsLst>
                      <a:gs pos="40075">
                        <a:srgbClr val="FFFFFF"/>
                      </a:gs>
                      <a:gs pos="30000">
                        <a:srgbClr val="FFFFFF"/>
                      </a:gs>
                    </a:gsLst>
                    <a:lin ang="5400000" scaled="0"/>
                  </a:gradFill>
                  <a:latin typeface="+mj-lt"/>
                </a:rPr>
                <a:t>Security </a:t>
              </a:r>
              <a:br>
                <a:rPr lang="en-US" sz="1500" dirty="0">
                  <a:gradFill>
                    <a:gsLst>
                      <a:gs pos="40075">
                        <a:srgbClr val="FFFFFF"/>
                      </a:gs>
                      <a:gs pos="30000">
                        <a:srgbClr val="FFFFFF"/>
                      </a:gs>
                    </a:gsLst>
                    <a:lin ang="5400000" scaled="0"/>
                  </a:gradFill>
                  <a:latin typeface="+mj-lt"/>
                </a:rPr>
              </a:br>
              <a:r>
                <a:rPr lang="en-US" sz="1500" dirty="0">
                  <a:gradFill>
                    <a:gsLst>
                      <a:gs pos="40075">
                        <a:srgbClr val="FFFFFF"/>
                      </a:gs>
                      <a:gs pos="30000">
                        <a:srgbClr val="FFFFFF"/>
                      </a:gs>
                    </a:gsLst>
                    <a:lin ang="5400000" scaled="0"/>
                  </a:gradFill>
                  <a:latin typeface="+mj-lt"/>
                </a:rPr>
                <a:t>Appliances</a:t>
              </a:r>
            </a:p>
          </p:txBody>
        </p:sp>
      </p:grpSp>
      <p:grpSp>
        <p:nvGrpSpPr>
          <p:cNvPr id="68" name="Group 67">
            <a:extLst>
              <a:ext uri="{FF2B5EF4-FFF2-40B4-BE49-F238E27FC236}">
                <a16:creationId xmlns:a16="http://schemas.microsoft.com/office/drawing/2014/main" id="{BD40FDBA-ACC1-4022-8B02-733990814C0E}"/>
              </a:ext>
            </a:extLst>
          </p:cNvPr>
          <p:cNvGrpSpPr/>
          <p:nvPr/>
        </p:nvGrpSpPr>
        <p:grpSpPr>
          <a:xfrm>
            <a:off x="1196721" y="1522114"/>
            <a:ext cx="533103" cy="567578"/>
            <a:chOff x="-1628634" y="1131553"/>
            <a:chExt cx="533103" cy="567578"/>
          </a:xfrm>
        </p:grpSpPr>
        <p:sp>
          <p:nvSpPr>
            <p:cNvPr id="61" name="Shield_EA18">
              <a:extLst>
                <a:ext uri="{FF2B5EF4-FFF2-40B4-BE49-F238E27FC236}">
                  <a16:creationId xmlns:a16="http://schemas.microsoft.com/office/drawing/2014/main" id="{1F978BAA-1579-44F4-A3FF-B83853F12EA2}"/>
                </a:ext>
              </a:extLst>
            </p:cNvPr>
            <p:cNvSpPr>
              <a:spLocks noChangeAspect="1"/>
            </p:cNvSpPr>
            <p:nvPr/>
          </p:nvSpPr>
          <p:spPr bwMode="auto">
            <a:xfrm>
              <a:off x="-1628634" y="1131553"/>
              <a:ext cx="533103" cy="56757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nvGrpSpPr>
            <p:cNvPr id="67" name="Group 66">
              <a:extLst>
                <a:ext uri="{FF2B5EF4-FFF2-40B4-BE49-F238E27FC236}">
                  <a16:creationId xmlns:a16="http://schemas.microsoft.com/office/drawing/2014/main" id="{8C095AE0-2DFE-4957-BF17-808253014DD7}"/>
                </a:ext>
              </a:extLst>
            </p:cNvPr>
            <p:cNvGrpSpPr/>
            <p:nvPr/>
          </p:nvGrpSpPr>
          <p:grpSpPr>
            <a:xfrm>
              <a:off x="-1469143" y="1232163"/>
              <a:ext cx="214121" cy="340959"/>
              <a:chOff x="-1481581" y="1216001"/>
              <a:chExt cx="214121" cy="340959"/>
            </a:xfrm>
          </p:grpSpPr>
          <p:sp>
            <p:nvSpPr>
              <p:cNvPr id="58" name="Database_EFC7">
                <a:extLst>
                  <a:ext uri="{FF2B5EF4-FFF2-40B4-BE49-F238E27FC236}">
                    <a16:creationId xmlns:a16="http://schemas.microsoft.com/office/drawing/2014/main" id="{844401F2-AEAC-4BEA-BE39-DFE111273208}"/>
                  </a:ext>
                </a:extLst>
              </p:cNvPr>
              <p:cNvSpPr>
                <a:spLocks noChangeAspect="1" noEditPoints="1"/>
              </p:cNvSpPr>
              <p:nvPr/>
            </p:nvSpPr>
            <p:spPr bwMode="auto">
              <a:xfrm>
                <a:off x="-1480071" y="1489661"/>
                <a:ext cx="212611" cy="6729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4" name="Database_EFC7">
                <a:extLst>
                  <a:ext uri="{FF2B5EF4-FFF2-40B4-BE49-F238E27FC236}">
                    <a16:creationId xmlns:a16="http://schemas.microsoft.com/office/drawing/2014/main" id="{661577CE-9827-42AE-804B-8BA8EF1553EE}"/>
                  </a:ext>
                </a:extLst>
              </p:cNvPr>
              <p:cNvSpPr>
                <a:spLocks noChangeAspect="1" noEditPoints="1"/>
              </p:cNvSpPr>
              <p:nvPr/>
            </p:nvSpPr>
            <p:spPr bwMode="auto">
              <a:xfrm>
                <a:off x="-1480071" y="1398441"/>
                <a:ext cx="212611" cy="6729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5" name="Database_EFC7">
                <a:extLst>
                  <a:ext uri="{FF2B5EF4-FFF2-40B4-BE49-F238E27FC236}">
                    <a16:creationId xmlns:a16="http://schemas.microsoft.com/office/drawing/2014/main" id="{88FFDF76-4769-4CA0-9DF8-17A3B9EAC935}"/>
                  </a:ext>
                </a:extLst>
              </p:cNvPr>
              <p:cNvSpPr>
                <a:spLocks noChangeAspect="1" noEditPoints="1"/>
              </p:cNvSpPr>
              <p:nvPr/>
            </p:nvSpPr>
            <p:spPr bwMode="auto">
              <a:xfrm>
                <a:off x="-1480072" y="1307221"/>
                <a:ext cx="212611" cy="6729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6" name="Database_EFC7">
                <a:extLst>
                  <a:ext uri="{FF2B5EF4-FFF2-40B4-BE49-F238E27FC236}">
                    <a16:creationId xmlns:a16="http://schemas.microsoft.com/office/drawing/2014/main" id="{D520F548-8137-4BE3-ACF2-2A1C66F7BE52}"/>
                  </a:ext>
                </a:extLst>
              </p:cNvPr>
              <p:cNvSpPr>
                <a:spLocks noChangeAspect="1" noEditPoints="1"/>
              </p:cNvSpPr>
              <p:nvPr/>
            </p:nvSpPr>
            <p:spPr bwMode="auto">
              <a:xfrm>
                <a:off x="-1481581" y="1216001"/>
                <a:ext cx="212611" cy="6729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1" name="Group 90">
            <a:extLst>
              <a:ext uri="{FF2B5EF4-FFF2-40B4-BE49-F238E27FC236}">
                <a16:creationId xmlns:a16="http://schemas.microsoft.com/office/drawing/2014/main" id="{57351984-7012-497C-B9E3-1768156F0805}"/>
              </a:ext>
            </a:extLst>
          </p:cNvPr>
          <p:cNvGrpSpPr/>
          <p:nvPr/>
        </p:nvGrpSpPr>
        <p:grpSpPr>
          <a:xfrm>
            <a:off x="4894982" y="1569832"/>
            <a:ext cx="648552" cy="472142"/>
            <a:chOff x="4648345" y="1150151"/>
            <a:chExt cx="648552" cy="472142"/>
          </a:xfrm>
        </p:grpSpPr>
        <p:sp>
          <p:nvSpPr>
            <p:cNvPr id="70" name="cloud">
              <a:extLst>
                <a:ext uri="{FF2B5EF4-FFF2-40B4-BE49-F238E27FC236}">
                  <a16:creationId xmlns:a16="http://schemas.microsoft.com/office/drawing/2014/main" id="{5EA5B113-754D-4046-9F00-D21F2C0AB7A1}"/>
                </a:ext>
              </a:extLst>
            </p:cNvPr>
            <p:cNvSpPr>
              <a:spLocks noChangeAspect="1"/>
            </p:cNvSpPr>
            <p:nvPr/>
          </p:nvSpPr>
          <p:spPr bwMode="auto">
            <a:xfrm>
              <a:off x="4864529" y="1150151"/>
              <a:ext cx="432368" cy="27546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pic>
          <p:nvPicPr>
            <p:cNvPr id="69" name="Graphic 68">
              <a:extLst>
                <a:ext uri="{FF2B5EF4-FFF2-40B4-BE49-F238E27FC236}">
                  <a16:creationId xmlns:a16="http://schemas.microsoft.com/office/drawing/2014/main" id="{2C55D9EF-32E4-4F7E-A8FB-870C9C9B616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48345" y="1299462"/>
              <a:ext cx="432368" cy="322831"/>
            </a:xfrm>
            <a:prstGeom prst="rect">
              <a:avLst/>
            </a:prstGeom>
          </p:spPr>
        </p:pic>
      </p:grpSp>
      <p:grpSp>
        <p:nvGrpSpPr>
          <p:cNvPr id="90" name="Group 89">
            <a:extLst>
              <a:ext uri="{FF2B5EF4-FFF2-40B4-BE49-F238E27FC236}">
                <a16:creationId xmlns:a16="http://schemas.microsoft.com/office/drawing/2014/main" id="{098080EC-E260-4D8C-B29D-9C2792353EDB}"/>
              </a:ext>
            </a:extLst>
          </p:cNvPr>
          <p:cNvGrpSpPr/>
          <p:nvPr/>
        </p:nvGrpSpPr>
        <p:grpSpPr>
          <a:xfrm>
            <a:off x="3021960" y="1484287"/>
            <a:ext cx="643233" cy="643233"/>
            <a:chOff x="2806869" y="-780185"/>
            <a:chExt cx="757681" cy="757681"/>
          </a:xfrm>
        </p:grpSpPr>
        <p:sp>
          <p:nvSpPr>
            <p:cNvPr id="72" name="Freeform: Shape 71">
              <a:extLst>
                <a:ext uri="{FF2B5EF4-FFF2-40B4-BE49-F238E27FC236}">
                  <a16:creationId xmlns:a16="http://schemas.microsoft.com/office/drawing/2014/main" id="{018911F0-8B49-41B2-B898-A79D327916D5}"/>
                </a:ext>
              </a:extLst>
            </p:cNvPr>
            <p:cNvSpPr/>
            <p:nvPr/>
          </p:nvSpPr>
          <p:spPr>
            <a:xfrm rot="10800000">
              <a:off x="2806869" y="-780185"/>
              <a:ext cx="757681" cy="757681"/>
            </a:xfrm>
            <a:custGeom>
              <a:avLst/>
              <a:gdLst>
                <a:gd name="connsiteX0" fmla="*/ 274693 w 542925"/>
                <a:gd name="connsiteY0" fmla="*/ 11349 h 542925"/>
                <a:gd name="connsiteX1" fmla="*/ 538036 w 542925"/>
                <a:gd name="connsiteY1" fmla="*/ 274693 h 542925"/>
                <a:gd name="connsiteX2" fmla="*/ 274693 w 542925"/>
                <a:gd name="connsiteY2" fmla="*/ 538036 h 542925"/>
                <a:gd name="connsiteX3" fmla="*/ 11349 w 542925"/>
                <a:gd name="connsiteY3" fmla="*/ 274693 h 542925"/>
              </a:gdLst>
              <a:ahLst/>
              <a:cxnLst>
                <a:cxn ang="0">
                  <a:pos x="connsiteX0" y="connsiteY0"/>
                </a:cxn>
                <a:cxn ang="0">
                  <a:pos x="connsiteX1" y="connsiteY1"/>
                </a:cxn>
                <a:cxn ang="0">
                  <a:pos x="connsiteX2" y="connsiteY2"/>
                </a:cxn>
                <a:cxn ang="0">
                  <a:pos x="connsiteX3" y="connsiteY3"/>
                </a:cxn>
              </a:cxnLst>
              <a:rect l="l" t="t" r="r" b="b"/>
              <a:pathLst>
                <a:path w="542925" h="542925">
                  <a:moveTo>
                    <a:pt x="274693" y="11349"/>
                  </a:moveTo>
                  <a:lnTo>
                    <a:pt x="538036" y="274693"/>
                  </a:lnTo>
                  <a:lnTo>
                    <a:pt x="274693" y="538036"/>
                  </a:lnTo>
                  <a:lnTo>
                    <a:pt x="11349" y="274693"/>
                  </a:lnTo>
                  <a:close/>
                </a:path>
              </a:pathLst>
            </a:custGeom>
            <a:noFill/>
            <a:ln w="22225" cap="sq">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86" name="Group 85">
              <a:extLst>
                <a:ext uri="{FF2B5EF4-FFF2-40B4-BE49-F238E27FC236}">
                  <a16:creationId xmlns:a16="http://schemas.microsoft.com/office/drawing/2014/main" id="{7FDF7083-3EAD-4A26-834E-808F31EEE956}"/>
                </a:ext>
              </a:extLst>
            </p:cNvPr>
            <p:cNvGrpSpPr/>
            <p:nvPr/>
          </p:nvGrpSpPr>
          <p:grpSpPr>
            <a:xfrm rot="-19260000">
              <a:off x="3265126" y="-515418"/>
              <a:ext cx="187568" cy="204619"/>
              <a:chOff x="3265126" y="-515418"/>
              <a:chExt cx="187568" cy="204619"/>
            </a:xfrm>
          </p:grpSpPr>
          <p:sp>
            <p:nvSpPr>
              <p:cNvPr id="79" name="Freeform: Shape 78">
                <a:extLst>
                  <a:ext uri="{FF2B5EF4-FFF2-40B4-BE49-F238E27FC236}">
                    <a16:creationId xmlns:a16="http://schemas.microsoft.com/office/drawing/2014/main" id="{F2DE6A4E-AB3E-4FA5-911E-9A779D008BE6}"/>
                  </a:ext>
                </a:extLst>
              </p:cNvPr>
              <p:cNvSpPr/>
              <p:nvPr/>
            </p:nvSpPr>
            <p:spPr>
              <a:xfrm>
                <a:off x="3333333" y="-515418"/>
                <a:ext cx="119361" cy="204619"/>
              </a:xfrm>
              <a:custGeom>
                <a:avLst/>
                <a:gdLst>
                  <a:gd name="connsiteX0" fmla="*/ 14367 w 119361"/>
                  <a:gd name="connsiteY0" fmla="*/ 14367 h 204619"/>
                  <a:gd name="connsiteX1" fmla="*/ 111561 w 119361"/>
                  <a:gd name="connsiteY1" fmla="*/ 108151 h 204619"/>
                  <a:gd name="connsiteX2" fmla="*/ 14367 w 119361"/>
                  <a:gd name="connsiteY2" fmla="*/ 203639 h 204619"/>
                </a:gdLst>
                <a:ahLst/>
                <a:cxnLst>
                  <a:cxn ang="0">
                    <a:pos x="connsiteX0" y="connsiteY0"/>
                  </a:cxn>
                  <a:cxn ang="0">
                    <a:pos x="connsiteX1" y="connsiteY1"/>
                  </a:cxn>
                  <a:cxn ang="0">
                    <a:pos x="connsiteX2" y="connsiteY2"/>
                  </a:cxn>
                </a:cxnLst>
                <a:rect l="l" t="t" r="r" b="b"/>
                <a:pathLst>
                  <a:path w="119361" h="204619">
                    <a:moveTo>
                      <a:pt x="14367" y="14367"/>
                    </a:moveTo>
                    <a:lnTo>
                      <a:pt x="111561" y="108151"/>
                    </a:lnTo>
                    <a:lnTo>
                      <a:pt x="14367" y="203639"/>
                    </a:lnTo>
                  </a:path>
                </a:pathLst>
              </a:custGeom>
              <a:noFill/>
              <a:ln w="22225" cap="sq">
                <a:solidFill>
                  <a:schemeClr val="tx1"/>
                </a:solid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CB98789D-BFC5-4052-A7CF-571DD8CB7815}"/>
                  </a:ext>
                </a:extLst>
              </p:cNvPr>
              <p:cNvSpPr/>
              <p:nvPr/>
            </p:nvSpPr>
            <p:spPr>
              <a:xfrm>
                <a:off x="3265126" y="-421634"/>
                <a:ext cx="170516" cy="17052"/>
              </a:xfrm>
              <a:custGeom>
                <a:avLst/>
                <a:gdLst>
                  <a:gd name="connsiteX0" fmla="*/ 166126 w 170515"/>
                  <a:gd name="connsiteY0" fmla="*/ 14367 h 17051"/>
                  <a:gd name="connsiteX1" fmla="*/ 14367 w 170515"/>
                  <a:gd name="connsiteY1" fmla="*/ 14367 h 17051"/>
                </a:gdLst>
                <a:ahLst/>
                <a:cxnLst>
                  <a:cxn ang="0">
                    <a:pos x="connsiteX0" y="connsiteY0"/>
                  </a:cxn>
                  <a:cxn ang="0">
                    <a:pos x="connsiteX1" y="connsiteY1"/>
                  </a:cxn>
                </a:cxnLst>
                <a:rect l="l" t="t" r="r" b="b"/>
                <a:pathLst>
                  <a:path w="170515" h="17051">
                    <a:moveTo>
                      <a:pt x="166126" y="14367"/>
                    </a:moveTo>
                    <a:lnTo>
                      <a:pt x="14367" y="14367"/>
                    </a:lnTo>
                  </a:path>
                </a:pathLst>
              </a:custGeom>
              <a:ln w="22225" cap="sq">
                <a:solidFill>
                  <a:schemeClr val="tx1"/>
                </a:solidFill>
                <a:prstDash val="solid"/>
                <a:miter/>
              </a:ln>
            </p:spPr>
            <p:txBody>
              <a:bodyPr rtlCol="0" anchor="ctr"/>
              <a:lstStyle/>
              <a:p>
                <a:endParaRPr lang="en-US" dirty="0"/>
              </a:p>
            </p:txBody>
          </p:sp>
        </p:grpSp>
        <p:grpSp>
          <p:nvGrpSpPr>
            <p:cNvPr id="85" name="Group 84">
              <a:extLst>
                <a:ext uri="{FF2B5EF4-FFF2-40B4-BE49-F238E27FC236}">
                  <a16:creationId xmlns:a16="http://schemas.microsoft.com/office/drawing/2014/main" id="{FFDF6D86-2A46-461E-A8A7-440D08E56076}"/>
                </a:ext>
              </a:extLst>
            </p:cNvPr>
            <p:cNvGrpSpPr/>
            <p:nvPr/>
          </p:nvGrpSpPr>
          <p:grpSpPr>
            <a:xfrm rot="19252554">
              <a:off x="2912158" y="-515418"/>
              <a:ext cx="180747" cy="204619"/>
              <a:chOff x="2912158" y="-515418"/>
              <a:chExt cx="180747" cy="204619"/>
            </a:xfrm>
          </p:grpSpPr>
          <p:sp>
            <p:nvSpPr>
              <p:cNvPr id="81" name="Freeform: Shape 80">
                <a:extLst>
                  <a:ext uri="{FF2B5EF4-FFF2-40B4-BE49-F238E27FC236}">
                    <a16:creationId xmlns:a16="http://schemas.microsoft.com/office/drawing/2014/main" id="{B0A26D22-50B8-4DB5-95F4-538552CE72B2}"/>
                  </a:ext>
                </a:extLst>
              </p:cNvPr>
              <p:cNvSpPr/>
              <p:nvPr/>
            </p:nvSpPr>
            <p:spPr>
              <a:xfrm>
                <a:off x="2912158" y="-515418"/>
                <a:ext cx="119361" cy="204619"/>
              </a:xfrm>
              <a:custGeom>
                <a:avLst/>
                <a:gdLst>
                  <a:gd name="connsiteX0" fmla="*/ 108151 w 119361"/>
                  <a:gd name="connsiteY0" fmla="*/ 14367 h 204619"/>
                  <a:gd name="connsiteX1" fmla="*/ 14367 w 119361"/>
                  <a:gd name="connsiteY1" fmla="*/ 108151 h 204619"/>
                  <a:gd name="connsiteX2" fmla="*/ 108151 w 119361"/>
                  <a:gd name="connsiteY2" fmla="*/ 203639 h 204619"/>
                </a:gdLst>
                <a:ahLst/>
                <a:cxnLst>
                  <a:cxn ang="0">
                    <a:pos x="connsiteX0" y="connsiteY0"/>
                  </a:cxn>
                  <a:cxn ang="0">
                    <a:pos x="connsiteX1" y="connsiteY1"/>
                  </a:cxn>
                  <a:cxn ang="0">
                    <a:pos x="connsiteX2" y="connsiteY2"/>
                  </a:cxn>
                </a:cxnLst>
                <a:rect l="l" t="t" r="r" b="b"/>
                <a:pathLst>
                  <a:path w="119361" h="204619">
                    <a:moveTo>
                      <a:pt x="108151" y="14367"/>
                    </a:moveTo>
                    <a:lnTo>
                      <a:pt x="14367" y="108151"/>
                    </a:lnTo>
                    <a:lnTo>
                      <a:pt x="108151" y="203639"/>
                    </a:lnTo>
                  </a:path>
                </a:pathLst>
              </a:custGeom>
              <a:noFill/>
              <a:ln w="22225" cap="sq">
                <a:solidFill>
                  <a:schemeClr val="tx1"/>
                </a:solid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C2D35E33-5260-4AA5-8443-0E76CFF86536}"/>
                  </a:ext>
                </a:extLst>
              </p:cNvPr>
              <p:cNvSpPr/>
              <p:nvPr/>
            </p:nvSpPr>
            <p:spPr>
              <a:xfrm>
                <a:off x="2922389" y="-421634"/>
                <a:ext cx="170516" cy="17052"/>
              </a:xfrm>
              <a:custGeom>
                <a:avLst/>
                <a:gdLst>
                  <a:gd name="connsiteX0" fmla="*/ 14367 w 170515"/>
                  <a:gd name="connsiteY0" fmla="*/ 14367 h 17051"/>
                  <a:gd name="connsiteX1" fmla="*/ 167831 w 170515"/>
                  <a:gd name="connsiteY1" fmla="*/ 14367 h 17051"/>
                </a:gdLst>
                <a:ahLst/>
                <a:cxnLst>
                  <a:cxn ang="0">
                    <a:pos x="connsiteX0" y="connsiteY0"/>
                  </a:cxn>
                  <a:cxn ang="0">
                    <a:pos x="connsiteX1" y="connsiteY1"/>
                  </a:cxn>
                </a:cxnLst>
                <a:rect l="l" t="t" r="r" b="b"/>
                <a:pathLst>
                  <a:path w="170515" h="17051">
                    <a:moveTo>
                      <a:pt x="14367" y="14367"/>
                    </a:moveTo>
                    <a:lnTo>
                      <a:pt x="167831" y="14367"/>
                    </a:lnTo>
                  </a:path>
                </a:pathLst>
              </a:custGeom>
              <a:ln w="22225" cap="sq">
                <a:solidFill>
                  <a:schemeClr val="tx1"/>
                </a:solidFill>
                <a:prstDash val="solid"/>
                <a:miter/>
              </a:ln>
            </p:spPr>
            <p:txBody>
              <a:bodyPr rtlCol="0" anchor="ctr"/>
              <a:lstStyle/>
              <a:p>
                <a:endParaRPr lang="en-US" dirty="0"/>
              </a:p>
            </p:txBody>
          </p:sp>
        </p:grpSp>
        <p:sp>
          <p:nvSpPr>
            <p:cNvPr id="83" name="Freeform: Shape 82">
              <a:extLst>
                <a:ext uri="{FF2B5EF4-FFF2-40B4-BE49-F238E27FC236}">
                  <a16:creationId xmlns:a16="http://schemas.microsoft.com/office/drawing/2014/main" id="{69995375-8747-46DB-A215-4587125A5B71}"/>
                </a:ext>
              </a:extLst>
            </p:cNvPr>
            <p:cNvSpPr/>
            <p:nvPr/>
          </p:nvSpPr>
          <p:spPr>
            <a:xfrm>
              <a:off x="3075854" y="-257939"/>
              <a:ext cx="204619" cy="119361"/>
            </a:xfrm>
            <a:custGeom>
              <a:avLst/>
              <a:gdLst>
                <a:gd name="connsiteX0" fmla="*/ 14367 w 204619"/>
                <a:gd name="connsiteY0" fmla="*/ 14367 h 119361"/>
                <a:gd name="connsiteX1" fmla="*/ 108151 w 204619"/>
                <a:gd name="connsiteY1" fmla="*/ 108151 h 119361"/>
                <a:gd name="connsiteX2" fmla="*/ 203640 w 204619"/>
                <a:gd name="connsiteY2" fmla="*/ 14367 h 119361"/>
              </a:gdLst>
              <a:ahLst/>
              <a:cxnLst>
                <a:cxn ang="0">
                  <a:pos x="connsiteX0" y="connsiteY0"/>
                </a:cxn>
                <a:cxn ang="0">
                  <a:pos x="connsiteX1" y="connsiteY1"/>
                </a:cxn>
                <a:cxn ang="0">
                  <a:pos x="connsiteX2" y="connsiteY2"/>
                </a:cxn>
              </a:cxnLst>
              <a:rect l="l" t="t" r="r" b="b"/>
              <a:pathLst>
                <a:path w="204619" h="119361">
                  <a:moveTo>
                    <a:pt x="14367" y="14367"/>
                  </a:moveTo>
                  <a:lnTo>
                    <a:pt x="108151" y="108151"/>
                  </a:lnTo>
                  <a:lnTo>
                    <a:pt x="203640" y="14367"/>
                  </a:lnTo>
                </a:path>
              </a:pathLst>
            </a:custGeom>
            <a:noFill/>
            <a:ln w="22225" cap="sq">
              <a:solidFill>
                <a:schemeClr val="tx1"/>
              </a:solid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B83DE6DF-2C99-4EAA-86C8-ABD40E18D5CD}"/>
                </a:ext>
              </a:extLst>
            </p:cNvPr>
            <p:cNvSpPr/>
            <p:nvPr/>
          </p:nvSpPr>
          <p:spPr>
            <a:xfrm>
              <a:off x="3169638" y="-424796"/>
              <a:ext cx="17052" cy="274320"/>
            </a:xfrm>
            <a:custGeom>
              <a:avLst/>
              <a:gdLst>
                <a:gd name="connsiteX0" fmla="*/ 14367 w 17051"/>
                <a:gd name="connsiteY0" fmla="*/ 166126 h 170515"/>
                <a:gd name="connsiteX1" fmla="*/ 14367 w 17051"/>
                <a:gd name="connsiteY1" fmla="*/ 14367 h 170515"/>
              </a:gdLst>
              <a:ahLst/>
              <a:cxnLst>
                <a:cxn ang="0">
                  <a:pos x="connsiteX0" y="connsiteY0"/>
                </a:cxn>
                <a:cxn ang="0">
                  <a:pos x="connsiteX1" y="connsiteY1"/>
                </a:cxn>
              </a:cxnLst>
              <a:rect l="l" t="t" r="r" b="b"/>
              <a:pathLst>
                <a:path w="17051" h="170515">
                  <a:moveTo>
                    <a:pt x="14367" y="166126"/>
                  </a:moveTo>
                  <a:lnTo>
                    <a:pt x="14367" y="14367"/>
                  </a:lnTo>
                </a:path>
              </a:pathLst>
            </a:custGeom>
            <a:ln w="22225" cap="sq">
              <a:solidFill>
                <a:schemeClr val="tx1"/>
              </a:solidFill>
              <a:prstDash val="solid"/>
              <a:miter/>
            </a:ln>
          </p:spPr>
          <p:txBody>
            <a:bodyPr rtlCol="0" anchor="ctr"/>
            <a:lstStyle/>
            <a:p>
              <a:endParaRPr lang="en-US" dirty="0"/>
            </a:p>
          </p:txBody>
        </p:sp>
        <p:sp>
          <p:nvSpPr>
            <p:cNvPr id="89" name="globe_2">
              <a:extLst>
                <a:ext uri="{FF2B5EF4-FFF2-40B4-BE49-F238E27FC236}">
                  <a16:creationId xmlns:a16="http://schemas.microsoft.com/office/drawing/2014/main" id="{9D1FB318-9BDA-4113-9EA6-66FD50C98D94}"/>
                </a:ext>
              </a:extLst>
            </p:cNvPr>
            <p:cNvSpPr>
              <a:spLocks noChangeAspect="1" noEditPoints="1"/>
            </p:cNvSpPr>
            <p:nvPr/>
          </p:nvSpPr>
          <p:spPr bwMode="auto">
            <a:xfrm>
              <a:off x="3083020" y="-651339"/>
              <a:ext cx="204619" cy="20461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92" name="Graphic 1387">
            <a:extLst>
              <a:ext uri="{FF2B5EF4-FFF2-40B4-BE49-F238E27FC236}">
                <a16:creationId xmlns:a16="http://schemas.microsoft.com/office/drawing/2014/main" id="{10336EAE-0A30-4C8E-8E88-E116DBF94F3D}"/>
              </a:ext>
            </a:extLst>
          </p:cNvPr>
          <p:cNvGrpSpPr/>
          <p:nvPr/>
        </p:nvGrpSpPr>
        <p:grpSpPr>
          <a:xfrm>
            <a:off x="6873579" y="1501462"/>
            <a:ext cx="432369" cy="608883"/>
            <a:chOff x="6000749" y="3293341"/>
            <a:chExt cx="187643" cy="264248"/>
          </a:xfrm>
        </p:grpSpPr>
        <p:sp>
          <p:nvSpPr>
            <p:cNvPr id="93" name="Freeform: Shape 92">
              <a:extLst>
                <a:ext uri="{FF2B5EF4-FFF2-40B4-BE49-F238E27FC236}">
                  <a16:creationId xmlns:a16="http://schemas.microsoft.com/office/drawing/2014/main" id="{49EC6C42-EEEC-46BB-A27D-BCD234FD2C0B}"/>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noFill/>
            <a:ln w="22225" cap="sq">
              <a:solidFill>
                <a:schemeClr val="tx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100000">
                        <a:schemeClr val="tx1"/>
                      </a:gs>
                      <a:gs pos="0">
                        <a:schemeClr val="tx1"/>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94" name="Freeform: Shape 93">
              <a:extLst>
                <a:ext uri="{FF2B5EF4-FFF2-40B4-BE49-F238E27FC236}">
                  <a16:creationId xmlns:a16="http://schemas.microsoft.com/office/drawing/2014/main" id="{1DC96C4E-0132-45C9-AFC8-CF33051C1B4F}"/>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05" name="Group 104">
            <a:extLst>
              <a:ext uri="{FF2B5EF4-FFF2-40B4-BE49-F238E27FC236}">
                <a16:creationId xmlns:a16="http://schemas.microsoft.com/office/drawing/2014/main" id="{1B26A161-2918-4A33-BBBD-E1F1F2F5BF87}"/>
              </a:ext>
            </a:extLst>
          </p:cNvPr>
          <p:cNvGrpSpPr/>
          <p:nvPr/>
        </p:nvGrpSpPr>
        <p:grpSpPr>
          <a:xfrm>
            <a:off x="8626677" y="1518157"/>
            <a:ext cx="677537" cy="575493"/>
            <a:chOff x="8334694" y="1459236"/>
            <a:chExt cx="760800" cy="646216"/>
          </a:xfrm>
        </p:grpSpPr>
        <p:sp>
          <p:nvSpPr>
            <p:cNvPr id="100" name="bot_3">
              <a:extLst>
                <a:ext uri="{FF2B5EF4-FFF2-40B4-BE49-F238E27FC236}">
                  <a16:creationId xmlns:a16="http://schemas.microsoft.com/office/drawing/2014/main" id="{20531E23-D01D-4822-A9F6-155770CBF91E}"/>
                </a:ext>
              </a:extLst>
            </p:cNvPr>
            <p:cNvSpPr>
              <a:spLocks noChangeAspect="1" noEditPoints="1"/>
            </p:cNvSpPr>
            <p:nvPr/>
          </p:nvSpPr>
          <p:spPr bwMode="auto">
            <a:xfrm>
              <a:off x="8595949" y="1459236"/>
              <a:ext cx="499545" cy="358426"/>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98" name="cloud">
              <a:extLst>
                <a:ext uri="{FF2B5EF4-FFF2-40B4-BE49-F238E27FC236}">
                  <a16:creationId xmlns:a16="http://schemas.microsoft.com/office/drawing/2014/main" id="{C034F6E3-F853-431E-9FFA-F38B4307FB6F}"/>
                </a:ext>
              </a:extLst>
            </p:cNvPr>
            <p:cNvSpPr>
              <a:spLocks noChangeAspect="1"/>
            </p:cNvSpPr>
            <p:nvPr/>
          </p:nvSpPr>
          <p:spPr bwMode="auto">
            <a:xfrm>
              <a:off x="8334694" y="1721539"/>
              <a:ext cx="602598" cy="383913"/>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EAEAEA"/>
            </a:solidFill>
            <a:ln w="2222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cxnSp>
          <p:nvCxnSpPr>
            <p:cNvPr id="102" name="Straight Connector 101">
              <a:extLst>
                <a:ext uri="{FF2B5EF4-FFF2-40B4-BE49-F238E27FC236}">
                  <a16:creationId xmlns:a16="http://schemas.microsoft.com/office/drawing/2014/main" id="{498E7FB0-12FC-4A57-87A8-4310CAE774BB}"/>
                </a:ext>
              </a:extLst>
            </p:cNvPr>
            <p:cNvCxnSpPr>
              <a:cxnSpLocks/>
              <a:endCxn id="103" idx="0"/>
            </p:cNvCxnSpPr>
            <p:nvPr/>
          </p:nvCxnSpPr>
          <p:spPr>
            <a:xfrm>
              <a:off x="8783445" y="1669307"/>
              <a:ext cx="0" cy="252470"/>
            </a:xfrm>
            <a:prstGeom prst="line">
              <a:avLst/>
            </a:prstGeom>
            <a:ln w="222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3" name="Oval 102">
              <a:extLst>
                <a:ext uri="{FF2B5EF4-FFF2-40B4-BE49-F238E27FC236}">
                  <a16:creationId xmlns:a16="http://schemas.microsoft.com/office/drawing/2014/main" id="{F3752416-20E7-44A3-BFB5-6D6A143A25D9}"/>
                </a:ext>
              </a:extLst>
            </p:cNvPr>
            <p:cNvSpPr/>
            <p:nvPr/>
          </p:nvSpPr>
          <p:spPr bwMode="auto">
            <a:xfrm>
              <a:off x="8758585" y="1921777"/>
              <a:ext cx="49720" cy="49720"/>
            </a:xfrm>
            <a:prstGeom prst="ellipse">
              <a:avLst/>
            </a:pr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err="1">
                <a:solidFill>
                  <a:srgbClr val="1A1A1A"/>
                </a:solidFill>
                <a:latin typeface="Segoe UI"/>
              </a:endParaRPr>
            </a:p>
          </p:txBody>
        </p:sp>
      </p:grpSp>
    </p:spTree>
    <p:extLst>
      <p:ext uri="{BB962C8B-B14F-4D97-AF65-F5344CB8AC3E}">
        <p14:creationId xmlns:p14="http://schemas.microsoft.com/office/powerpoint/2010/main" val="2207903855"/>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6" name="Picture 75">
            <a:extLst>
              <a:ext uri="{FF2B5EF4-FFF2-40B4-BE49-F238E27FC236}">
                <a16:creationId xmlns:a16="http://schemas.microsoft.com/office/drawing/2014/main" id="{84EB8F64-5A13-414B-AECC-B6DA9AD0966F}"/>
              </a:ext>
            </a:extLst>
          </p:cNvPr>
          <p:cNvPicPr>
            <a:picLocks noChangeAspect="1"/>
          </p:cNvPicPr>
          <p:nvPr/>
        </p:nvPicPr>
        <p:blipFill>
          <a:blip r:embed="rId3"/>
          <a:stretch>
            <a:fillRect/>
          </a:stretch>
        </p:blipFill>
        <p:spPr>
          <a:xfrm>
            <a:off x="825500" y="2766383"/>
            <a:ext cx="3749365" cy="2194750"/>
          </a:xfrm>
          <a:prstGeom prst="rect">
            <a:avLst/>
          </a:prstGeom>
        </p:spPr>
      </p:pic>
      <p:sp>
        <p:nvSpPr>
          <p:cNvPr id="204" name="Rectangle 203">
            <a:extLst>
              <a:ext uri="{FF2B5EF4-FFF2-40B4-BE49-F238E27FC236}">
                <a16:creationId xmlns:a16="http://schemas.microsoft.com/office/drawing/2014/main" id="{9C7392C6-B8F1-4309-A098-C1026A8C458B}"/>
              </a:ext>
            </a:extLst>
          </p:cNvPr>
          <p:cNvSpPr/>
          <p:nvPr/>
        </p:nvSpPr>
        <p:spPr bwMode="auto">
          <a:xfrm>
            <a:off x="752763" y="2331506"/>
            <a:ext cx="4425754" cy="2992219"/>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5E645429-A550-498C-9493-1FB320D0D659}"/>
              </a:ext>
            </a:extLst>
          </p:cNvPr>
          <p:cNvSpPr>
            <a:spLocks noGrp="1"/>
          </p:cNvSpPr>
          <p:nvPr>
            <p:ph type="title"/>
          </p:nvPr>
        </p:nvSpPr>
        <p:spPr/>
        <p:txBody>
          <a:bodyPr/>
          <a:lstStyle/>
          <a:p>
            <a:r>
              <a:rPr lang="en-US" dirty="0"/>
              <a:t>Physical vs. Software Defined Networking</a:t>
            </a:r>
          </a:p>
        </p:txBody>
      </p:sp>
      <p:sp>
        <p:nvSpPr>
          <p:cNvPr id="4" name="Rectangle 3">
            <a:extLst>
              <a:ext uri="{FF2B5EF4-FFF2-40B4-BE49-F238E27FC236}">
                <a16:creationId xmlns:a16="http://schemas.microsoft.com/office/drawing/2014/main" id="{41207F40-D7C2-42D1-9C63-BBB0F3AF9BB2}"/>
              </a:ext>
            </a:extLst>
          </p:cNvPr>
          <p:cNvSpPr/>
          <p:nvPr/>
        </p:nvSpPr>
        <p:spPr bwMode="auto">
          <a:xfrm>
            <a:off x="1900990" y="3594196"/>
            <a:ext cx="412205" cy="411480"/>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dirty="0">
                <a:ln>
                  <a:noFill/>
                </a:ln>
                <a:noFill/>
                <a:effectLst/>
                <a:uLnTx/>
                <a:uFillTx/>
                <a:latin typeface="Segoe UI Semibold" panose="020B0702040204020203" pitchFamily="34" charset="0"/>
                <a:ea typeface="+mn-ea"/>
                <a:cs typeface="Segoe UI Semibold" panose="020B0702040204020203" pitchFamily="34" charset="0"/>
              </a:rPr>
              <a:t>2</a:t>
            </a:r>
          </a:p>
        </p:txBody>
      </p:sp>
      <p:sp>
        <p:nvSpPr>
          <p:cNvPr id="5" name="Rectangle 4">
            <a:extLst>
              <a:ext uri="{FF2B5EF4-FFF2-40B4-BE49-F238E27FC236}">
                <a16:creationId xmlns:a16="http://schemas.microsoft.com/office/drawing/2014/main" id="{671ABCBA-9C3C-4FF6-86E8-5889D03614BD}"/>
              </a:ext>
            </a:extLst>
          </p:cNvPr>
          <p:cNvSpPr/>
          <p:nvPr/>
        </p:nvSpPr>
        <p:spPr bwMode="auto">
          <a:xfrm>
            <a:off x="3639331" y="2941823"/>
            <a:ext cx="412205" cy="194436"/>
          </a:xfrm>
          <a:prstGeom prst="rect">
            <a:avLst/>
          </a:prstGeom>
          <a:solidFill>
            <a:schemeClr val="bg2"/>
          </a:solidFill>
          <a:ln>
            <a:solidFill>
              <a:schemeClr val="accent5">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noFill/>
              <a:effectLst/>
              <a:uLnTx/>
              <a:uFillTx/>
              <a:latin typeface="Segoe UI"/>
              <a:ea typeface="+mn-ea"/>
              <a:cs typeface="+mn-cs"/>
            </a:endParaRPr>
          </a:p>
        </p:txBody>
      </p:sp>
      <p:sp>
        <p:nvSpPr>
          <p:cNvPr id="6" name="Rectangle 5">
            <a:extLst>
              <a:ext uri="{FF2B5EF4-FFF2-40B4-BE49-F238E27FC236}">
                <a16:creationId xmlns:a16="http://schemas.microsoft.com/office/drawing/2014/main" id="{5F58FD95-2A7D-42B2-A382-26C8C1DDA1EE}"/>
              </a:ext>
            </a:extLst>
          </p:cNvPr>
          <p:cNvSpPr/>
          <p:nvPr/>
        </p:nvSpPr>
        <p:spPr bwMode="auto">
          <a:xfrm>
            <a:off x="3584031" y="4474044"/>
            <a:ext cx="412205" cy="194436"/>
          </a:xfrm>
          <a:prstGeom prst="rect">
            <a:avLst/>
          </a:prstGeom>
          <a:solidFill>
            <a:schemeClr val="bg2"/>
          </a:solidFill>
          <a:ln>
            <a:solidFill>
              <a:schemeClr val="accent5">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noFill/>
                <a:effectLst/>
                <a:uLnTx/>
                <a:uFillTx/>
                <a:latin typeface="Segoe UI"/>
                <a:ea typeface="+mn-ea"/>
                <a:cs typeface="+mn-cs"/>
              </a:rPr>
              <a:t>5</a:t>
            </a:r>
          </a:p>
        </p:txBody>
      </p:sp>
      <p:sp>
        <p:nvSpPr>
          <p:cNvPr id="7" name="Oval 6">
            <a:extLst>
              <a:ext uri="{FF2B5EF4-FFF2-40B4-BE49-F238E27FC236}">
                <a16:creationId xmlns:a16="http://schemas.microsoft.com/office/drawing/2014/main" id="{AC9C7F62-E5F4-46B9-9395-829774D10C95}"/>
              </a:ext>
            </a:extLst>
          </p:cNvPr>
          <p:cNvSpPr/>
          <p:nvPr/>
        </p:nvSpPr>
        <p:spPr bwMode="auto">
          <a:xfrm>
            <a:off x="3234236" y="4835242"/>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700C9B8B-405C-4AFA-9007-E5F5AD4137F8}"/>
              </a:ext>
            </a:extLst>
          </p:cNvPr>
          <p:cNvSpPr/>
          <p:nvPr/>
        </p:nvSpPr>
        <p:spPr bwMode="auto">
          <a:xfrm>
            <a:off x="3386636" y="4835242"/>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5008F6BD-FD1C-4096-8728-0F8CB3F72826}"/>
              </a:ext>
            </a:extLst>
          </p:cNvPr>
          <p:cNvSpPr/>
          <p:nvPr/>
        </p:nvSpPr>
        <p:spPr bwMode="auto">
          <a:xfrm>
            <a:off x="3539036" y="4835242"/>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4B766EF4-01A2-49C1-AB0E-C2E51ED21C5D}"/>
              </a:ext>
            </a:extLst>
          </p:cNvPr>
          <p:cNvSpPr/>
          <p:nvPr/>
        </p:nvSpPr>
        <p:spPr bwMode="auto">
          <a:xfrm>
            <a:off x="3691436" y="4835242"/>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1D092E5C-D824-4EA8-B3CE-2396BAD03C55}"/>
              </a:ext>
            </a:extLst>
          </p:cNvPr>
          <p:cNvSpPr/>
          <p:nvPr/>
        </p:nvSpPr>
        <p:spPr bwMode="auto">
          <a:xfrm>
            <a:off x="3843836" y="4835242"/>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F5AC74AE-DB94-43B0-B157-727743C997C3}"/>
              </a:ext>
            </a:extLst>
          </p:cNvPr>
          <p:cNvSpPr/>
          <p:nvPr/>
        </p:nvSpPr>
        <p:spPr bwMode="auto">
          <a:xfrm>
            <a:off x="3996236" y="4835242"/>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22AA7412-6690-40E5-B384-F6F2805D3002}"/>
              </a:ext>
            </a:extLst>
          </p:cNvPr>
          <p:cNvSpPr/>
          <p:nvPr/>
        </p:nvSpPr>
        <p:spPr bwMode="auto">
          <a:xfrm>
            <a:off x="4148636" y="4835242"/>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E2B28442-1DD9-4BD6-8105-2F42C9A7649C}"/>
              </a:ext>
            </a:extLst>
          </p:cNvPr>
          <p:cNvSpPr/>
          <p:nvPr/>
        </p:nvSpPr>
        <p:spPr bwMode="auto">
          <a:xfrm>
            <a:off x="4301036" y="4835242"/>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528E942C-C627-4FBD-ABEE-CCE691DCBC7C}"/>
              </a:ext>
            </a:extLst>
          </p:cNvPr>
          <p:cNvSpPr/>
          <p:nvPr/>
        </p:nvSpPr>
        <p:spPr bwMode="auto">
          <a:xfrm>
            <a:off x="4455034" y="4835242"/>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EB26813A-7AAD-4CA0-98C8-CCFD03E8606C}"/>
              </a:ext>
            </a:extLst>
          </p:cNvPr>
          <p:cNvSpPr/>
          <p:nvPr/>
        </p:nvSpPr>
        <p:spPr bwMode="auto">
          <a:xfrm>
            <a:off x="3234236" y="3305734"/>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8D208570-71B4-4CD8-96D2-76F2791007F4}"/>
              </a:ext>
            </a:extLst>
          </p:cNvPr>
          <p:cNvSpPr/>
          <p:nvPr/>
        </p:nvSpPr>
        <p:spPr bwMode="auto">
          <a:xfrm>
            <a:off x="3386636" y="3305734"/>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4EDCE60B-3EB7-472C-934A-8A5C21CCBC87}"/>
              </a:ext>
            </a:extLst>
          </p:cNvPr>
          <p:cNvSpPr/>
          <p:nvPr/>
        </p:nvSpPr>
        <p:spPr bwMode="auto">
          <a:xfrm>
            <a:off x="3539036" y="3305734"/>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F978B90C-DF61-4F9A-9B69-7F0F9222EB81}"/>
              </a:ext>
            </a:extLst>
          </p:cNvPr>
          <p:cNvSpPr/>
          <p:nvPr/>
        </p:nvSpPr>
        <p:spPr bwMode="auto">
          <a:xfrm>
            <a:off x="3691436" y="3305734"/>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14AE1708-6B6F-4605-A6D8-5537DFE85021}"/>
              </a:ext>
            </a:extLst>
          </p:cNvPr>
          <p:cNvSpPr/>
          <p:nvPr/>
        </p:nvSpPr>
        <p:spPr bwMode="auto">
          <a:xfrm>
            <a:off x="3843836" y="3305734"/>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F18D75E3-04EA-4E97-84CF-7A5FA29F33C4}"/>
              </a:ext>
            </a:extLst>
          </p:cNvPr>
          <p:cNvSpPr/>
          <p:nvPr/>
        </p:nvSpPr>
        <p:spPr bwMode="auto">
          <a:xfrm>
            <a:off x="3996236" y="3305734"/>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BE4F8C78-28CA-494C-87E6-6C241AA39867}"/>
              </a:ext>
            </a:extLst>
          </p:cNvPr>
          <p:cNvSpPr/>
          <p:nvPr/>
        </p:nvSpPr>
        <p:spPr bwMode="auto">
          <a:xfrm>
            <a:off x="4148636" y="3305734"/>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CC05D833-85BA-4BD9-AE51-F85686C7BFCB}"/>
              </a:ext>
            </a:extLst>
          </p:cNvPr>
          <p:cNvSpPr/>
          <p:nvPr/>
        </p:nvSpPr>
        <p:spPr bwMode="auto">
          <a:xfrm>
            <a:off x="4301036" y="3305734"/>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2E6D36E5-B79A-4EE0-9456-1B91A79B47C6}"/>
              </a:ext>
            </a:extLst>
          </p:cNvPr>
          <p:cNvSpPr/>
          <p:nvPr/>
        </p:nvSpPr>
        <p:spPr bwMode="auto">
          <a:xfrm>
            <a:off x="4455034" y="3305734"/>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6" name="Straight Connector 25">
            <a:extLst>
              <a:ext uri="{FF2B5EF4-FFF2-40B4-BE49-F238E27FC236}">
                <a16:creationId xmlns:a16="http://schemas.microsoft.com/office/drawing/2014/main" id="{F06726B1-B923-4B2A-9672-CDE5F4438887}"/>
              </a:ext>
            </a:extLst>
          </p:cNvPr>
          <p:cNvCxnSpPr>
            <a:cxnSpLocks/>
            <a:stCxn id="4" idx="3"/>
            <a:endCxn id="5" idx="1"/>
          </p:cNvCxnSpPr>
          <p:nvPr/>
        </p:nvCxnSpPr>
        <p:spPr>
          <a:xfrm flipV="1">
            <a:off x="2313195" y="3039041"/>
            <a:ext cx="1326136" cy="76089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8D5743-DE23-49F4-BC44-8A3BF4F6795B}"/>
              </a:ext>
            </a:extLst>
          </p:cNvPr>
          <p:cNvCxnSpPr>
            <a:cxnSpLocks/>
            <a:stCxn id="4" idx="3"/>
            <a:endCxn id="6" idx="1"/>
          </p:cNvCxnSpPr>
          <p:nvPr/>
        </p:nvCxnSpPr>
        <p:spPr>
          <a:xfrm>
            <a:off x="2313195" y="3799936"/>
            <a:ext cx="1270836" cy="77132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EE100A5-E830-481C-8E4F-EF581ED525D1}"/>
              </a:ext>
            </a:extLst>
          </p:cNvPr>
          <p:cNvCxnSpPr>
            <a:cxnSpLocks/>
          </p:cNvCxnSpPr>
          <p:nvPr/>
        </p:nvCxnSpPr>
        <p:spPr>
          <a:xfrm>
            <a:off x="825500" y="3827616"/>
            <a:ext cx="107549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F860B604-7E95-4B41-A202-01EA3C78F1FC}"/>
              </a:ext>
            </a:extLst>
          </p:cNvPr>
          <p:cNvSpPr/>
          <p:nvPr/>
        </p:nvSpPr>
        <p:spPr bwMode="auto">
          <a:xfrm>
            <a:off x="1887693" y="4474044"/>
            <a:ext cx="412205" cy="194436"/>
          </a:xfrm>
          <a:prstGeom prst="rect">
            <a:avLst/>
          </a:prstGeom>
          <a:solidFill>
            <a:schemeClr val="bg2"/>
          </a:solidFill>
          <a:ln>
            <a:solidFill>
              <a:schemeClr val="accent5">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noFill/>
                <a:effectLst/>
                <a:uLnTx/>
                <a:uFillTx/>
                <a:latin typeface="Segoe UI"/>
                <a:ea typeface="+mn-ea"/>
                <a:cs typeface="+mn-cs"/>
              </a:rPr>
              <a:t>4</a:t>
            </a:r>
          </a:p>
        </p:txBody>
      </p:sp>
      <p:sp>
        <p:nvSpPr>
          <p:cNvPr id="35" name="Oval 34">
            <a:extLst>
              <a:ext uri="{FF2B5EF4-FFF2-40B4-BE49-F238E27FC236}">
                <a16:creationId xmlns:a16="http://schemas.microsoft.com/office/drawing/2014/main" id="{CD42AD22-91E8-448B-8C38-582C39F4A564}"/>
              </a:ext>
            </a:extLst>
          </p:cNvPr>
          <p:cNvSpPr/>
          <p:nvPr/>
        </p:nvSpPr>
        <p:spPr bwMode="auto">
          <a:xfrm>
            <a:off x="1537898" y="4835242"/>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6798288E-8F58-4714-96B0-D0238A95F83D}"/>
              </a:ext>
            </a:extLst>
          </p:cNvPr>
          <p:cNvSpPr/>
          <p:nvPr/>
        </p:nvSpPr>
        <p:spPr bwMode="auto">
          <a:xfrm>
            <a:off x="1690298" y="4835242"/>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7D3B6105-F1BB-43A6-A9D1-C865BEAF0275}"/>
              </a:ext>
            </a:extLst>
          </p:cNvPr>
          <p:cNvSpPr/>
          <p:nvPr/>
        </p:nvSpPr>
        <p:spPr bwMode="auto">
          <a:xfrm>
            <a:off x="1842698" y="4835242"/>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72686672-59F4-4E65-BF7B-3997EC844E87}"/>
              </a:ext>
            </a:extLst>
          </p:cNvPr>
          <p:cNvSpPr/>
          <p:nvPr/>
        </p:nvSpPr>
        <p:spPr bwMode="auto">
          <a:xfrm>
            <a:off x="1995098" y="4835242"/>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BC0B06E1-C368-4AE0-AB63-DB7E405C0B9E}"/>
              </a:ext>
            </a:extLst>
          </p:cNvPr>
          <p:cNvSpPr/>
          <p:nvPr/>
        </p:nvSpPr>
        <p:spPr bwMode="auto">
          <a:xfrm>
            <a:off x="2147498" y="4835242"/>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6BEFAE15-53B6-4C5F-9E81-5271DB206704}"/>
              </a:ext>
            </a:extLst>
          </p:cNvPr>
          <p:cNvSpPr/>
          <p:nvPr/>
        </p:nvSpPr>
        <p:spPr bwMode="auto">
          <a:xfrm>
            <a:off x="2299898" y="4835242"/>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9178B294-933C-44E4-9DB0-6BA1B1115774}"/>
              </a:ext>
            </a:extLst>
          </p:cNvPr>
          <p:cNvSpPr/>
          <p:nvPr/>
        </p:nvSpPr>
        <p:spPr bwMode="auto">
          <a:xfrm>
            <a:off x="2452298" y="4835242"/>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3B14FD40-DBAC-4142-9683-3ABF855B32AB}"/>
              </a:ext>
            </a:extLst>
          </p:cNvPr>
          <p:cNvSpPr/>
          <p:nvPr/>
        </p:nvSpPr>
        <p:spPr bwMode="auto">
          <a:xfrm>
            <a:off x="2604698" y="4835242"/>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CD8713D8-0AFE-42BA-9A9A-F9FFAE606891}"/>
              </a:ext>
            </a:extLst>
          </p:cNvPr>
          <p:cNvSpPr/>
          <p:nvPr/>
        </p:nvSpPr>
        <p:spPr bwMode="auto">
          <a:xfrm>
            <a:off x="2757098" y="4835242"/>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21C9FD89-1764-472E-BDB7-66308D097521}"/>
              </a:ext>
            </a:extLst>
          </p:cNvPr>
          <p:cNvCxnSpPr>
            <a:cxnSpLocks/>
            <a:stCxn id="4" idx="2"/>
            <a:endCxn id="34" idx="0"/>
          </p:cNvCxnSpPr>
          <p:nvPr/>
        </p:nvCxnSpPr>
        <p:spPr>
          <a:xfrm flipH="1">
            <a:off x="2093796" y="4005676"/>
            <a:ext cx="0" cy="46836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983385D7-A717-48C7-8290-6206CEAEDDB2}"/>
              </a:ext>
            </a:extLst>
          </p:cNvPr>
          <p:cNvGrpSpPr/>
          <p:nvPr/>
        </p:nvGrpSpPr>
        <p:grpSpPr>
          <a:xfrm>
            <a:off x="3290603" y="3136259"/>
            <a:ext cx="1220798" cy="169475"/>
            <a:chOff x="3290603" y="3136259"/>
            <a:chExt cx="1220798" cy="169475"/>
          </a:xfrm>
        </p:grpSpPr>
        <p:cxnSp>
          <p:nvCxnSpPr>
            <p:cNvPr id="132" name="Straight Connector 131">
              <a:extLst>
                <a:ext uri="{FF2B5EF4-FFF2-40B4-BE49-F238E27FC236}">
                  <a16:creationId xmlns:a16="http://schemas.microsoft.com/office/drawing/2014/main" id="{D8272CA6-7083-479A-BC98-C214E0F69CC7}"/>
                </a:ext>
              </a:extLst>
            </p:cNvPr>
            <p:cNvCxnSpPr>
              <a:stCxn id="5" idx="2"/>
              <a:endCxn id="16" idx="0"/>
            </p:cNvCxnSpPr>
            <p:nvPr/>
          </p:nvCxnSpPr>
          <p:spPr>
            <a:xfrm flipH="1">
              <a:off x="3290603" y="3136259"/>
              <a:ext cx="554831" cy="169475"/>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50D4526-89C9-4B2F-A95E-40E3C6D56AD8}"/>
                </a:ext>
              </a:extLst>
            </p:cNvPr>
            <p:cNvCxnSpPr>
              <a:cxnSpLocks/>
              <a:stCxn id="5" idx="2"/>
              <a:endCxn id="17" idx="0"/>
            </p:cNvCxnSpPr>
            <p:nvPr/>
          </p:nvCxnSpPr>
          <p:spPr>
            <a:xfrm flipH="1">
              <a:off x="3443003" y="3136259"/>
              <a:ext cx="402431" cy="169475"/>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C03517B-8B47-4860-8DE8-0349275A6341}"/>
                </a:ext>
              </a:extLst>
            </p:cNvPr>
            <p:cNvCxnSpPr>
              <a:cxnSpLocks/>
              <a:stCxn id="5" idx="2"/>
              <a:endCxn id="18" idx="0"/>
            </p:cNvCxnSpPr>
            <p:nvPr/>
          </p:nvCxnSpPr>
          <p:spPr>
            <a:xfrm flipH="1">
              <a:off x="3595403" y="3136259"/>
              <a:ext cx="250031" cy="169475"/>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832BAD75-B05A-46AA-AAE2-8FDAF0511048}"/>
                </a:ext>
              </a:extLst>
            </p:cNvPr>
            <p:cNvCxnSpPr>
              <a:cxnSpLocks/>
              <a:stCxn id="5" idx="2"/>
              <a:endCxn id="19" idx="0"/>
            </p:cNvCxnSpPr>
            <p:nvPr/>
          </p:nvCxnSpPr>
          <p:spPr>
            <a:xfrm flipH="1">
              <a:off x="3747803" y="3136259"/>
              <a:ext cx="97631" cy="169475"/>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146EEC3-F97D-4670-8B11-3D2A8C55EA9D}"/>
                </a:ext>
              </a:extLst>
            </p:cNvPr>
            <p:cNvCxnSpPr>
              <a:cxnSpLocks/>
              <a:stCxn id="5" idx="2"/>
              <a:endCxn id="20" idx="0"/>
            </p:cNvCxnSpPr>
            <p:nvPr/>
          </p:nvCxnSpPr>
          <p:spPr>
            <a:xfrm>
              <a:off x="3845434" y="3136259"/>
              <a:ext cx="54769" cy="169475"/>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4A951C1-8FF1-4E22-9D1C-91380BA3666E}"/>
                </a:ext>
              </a:extLst>
            </p:cNvPr>
            <p:cNvCxnSpPr>
              <a:cxnSpLocks/>
              <a:stCxn id="5" idx="2"/>
              <a:endCxn id="21" idx="0"/>
            </p:cNvCxnSpPr>
            <p:nvPr/>
          </p:nvCxnSpPr>
          <p:spPr>
            <a:xfrm>
              <a:off x="3845434" y="3136259"/>
              <a:ext cx="207169" cy="169475"/>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D500BEA5-EA17-4587-AC8A-A3A9FE32E658}"/>
                </a:ext>
              </a:extLst>
            </p:cNvPr>
            <p:cNvCxnSpPr>
              <a:cxnSpLocks/>
              <a:stCxn id="5" idx="2"/>
              <a:endCxn id="22" idx="0"/>
            </p:cNvCxnSpPr>
            <p:nvPr/>
          </p:nvCxnSpPr>
          <p:spPr>
            <a:xfrm>
              <a:off x="3845434" y="3136259"/>
              <a:ext cx="359569" cy="169475"/>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F1D8ADB-6362-4427-BE55-6A92DACED7CB}"/>
                </a:ext>
              </a:extLst>
            </p:cNvPr>
            <p:cNvCxnSpPr>
              <a:cxnSpLocks/>
              <a:stCxn id="5" idx="2"/>
              <a:endCxn id="23" idx="0"/>
            </p:cNvCxnSpPr>
            <p:nvPr/>
          </p:nvCxnSpPr>
          <p:spPr>
            <a:xfrm>
              <a:off x="3845434" y="3136259"/>
              <a:ext cx="511969" cy="169475"/>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53850A88-097A-4C42-B843-937ED8ACA242}"/>
                </a:ext>
              </a:extLst>
            </p:cNvPr>
            <p:cNvCxnSpPr>
              <a:cxnSpLocks/>
              <a:stCxn id="5" idx="2"/>
              <a:endCxn id="24" idx="0"/>
            </p:cNvCxnSpPr>
            <p:nvPr/>
          </p:nvCxnSpPr>
          <p:spPr>
            <a:xfrm>
              <a:off x="3845434" y="3136259"/>
              <a:ext cx="665967" cy="169475"/>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1" name="Text Placeholder 1">
            <a:extLst>
              <a:ext uri="{FF2B5EF4-FFF2-40B4-BE49-F238E27FC236}">
                <a16:creationId xmlns:a16="http://schemas.microsoft.com/office/drawing/2014/main" id="{D8883091-F41E-4A93-8C97-42A9F27E1A58}"/>
              </a:ext>
            </a:extLst>
          </p:cNvPr>
          <p:cNvSpPr txBox="1">
            <a:spLocks/>
          </p:cNvSpPr>
          <p:nvPr/>
        </p:nvSpPr>
        <p:spPr>
          <a:xfrm>
            <a:off x="1692447" y="1263951"/>
            <a:ext cx="1729448" cy="276999"/>
          </a:xfrm>
          <a:prstGeom prst="rect">
            <a:avLst/>
          </a:prstGeom>
          <a:noFill/>
        </p:spPr>
        <p:txBody>
          <a:bodyPr wrap="non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500" b="1" i="0" u="none" strike="noStrike" cap="none" spc="0" normalizeH="0" baseline="0">
                <a:ln>
                  <a:noFill/>
                </a:ln>
                <a:gradFill>
                  <a:gsLst>
                    <a:gs pos="40000">
                      <a:schemeClr val="tx2"/>
                    </a:gs>
                    <a:gs pos="100000">
                      <a:srgbClr val="073859"/>
                    </a:gs>
                  </a:gsLst>
                  <a:lin ang="4800000" scaled="0"/>
                </a:gradFill>
                <a:effectLst/>
                <a:uLnTx/>
                <a:uFillTx/>
                <a:latin typeface="Segoe UI"/>
              </a:defRPr>
            </a:lvl1pPr>
            <a:lvl2pPr marL="228594"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189"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783"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377"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40000">
                      <a:srgbClr val="0078D4"/>
                    </a:gs>
                    <a:gs pos="100000">
                      <a:srgbClr val="0078D4"/>
                    </a:gs>
                  </a:gsLst>
                  <a:lin ang="4800000" scaled="0"/>
                </a:gradFill>
                <a:effectLst/>
                <a:uLnTx/>
                <a:uFillTx/>
                <a:latin typeface="Segoe UI"/>
                <a:ea typeface="+mn-ea"/>
                <a:cs typeface="+mn-cs"/>
              </a:rPr>
              <a:t>Intercept points</a:t>
            </a:r>
          </a:p>
        </p:txBody>
      </p:sp>
      <p:grpSp>
        <p:nvGrpSpPr>
          <p:cNvPr id="68" name="Graphic 1387">
            <a:extLst>
              <a:ext uri="{FF2B5EF4-FFF2-40B4-BE49-F238E27FC236}">
                <a16:creationId xmlns:a16="http://schemas.microsoft.com/office/drawing/2014/main" id="{6093D1BA-5DBE-4B95-B059-E434596E35EB}"/>
              </a:ext>
            </a:extLst>
          </p:cNvPr>
          <p:cNvGrpSpPr/>
          <p:nvPr/>
        </p:nvGrpSpPr>
        <p:grpSpPr>
          <a:xfrm>
            <a:off x="3477895" y="2766383"/>
            <a:ext cx="227125" cy="319848"/>
            <a:chOff x="6000749" y="3293341"/>
            <a:chExt cx="187643" cy="264248"/>
          </a:xfrm>
        </p:grpSpPr>
        <p:sp>
          <p:nvSpPr>
            <p:cNvPr id="69" name="Freeform: Shape 68">
              <a:extLst>
                <a:ext uri="{FF2B5EF4-FFF2-40B4-BE49-F238E27FC236}">
                  <a16:creationId xmlns:a16="http://schemas.microsoft.com/office/drawing/2014/main" id="{4F7E32F2-7694-4FB8-8EFA-DEA2F208365E}"/>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NSG</a:t>
              </a:r>
            </a:p>
          </p:txBody>
        </p:sp>
        <p:sp>
          <p:nvSpPr>
            <p:cNvPr id="70" name="Freeform: Shape 69">
              <a:extLst>
                <a:ext uri="{FF2B5EF4-FFF2-40B4-BE49-F238E27FC236}">
                  <a16:creationId xmlns:a16="http://schemas.microsoft.com/office/drawing/2014/main" id="{B083C57F-C198-4080-A5AE-C2AF2A997A38}"/>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71" name="Graphic 1387">
            <a:extLst>
              <a:ext uri="{FF2B5EF4-FFF2-40B4-BE49-F238E27FC236}">
                <a16:creationId xmlns:a16="http://schemas.microsoft.com/office/drawing/2014/main" id="{8D59C3CA-F5F1-4A69-BA05-ED909587F536}"/>
              </a:ext>
            </a:extLst>
          </p:cNvPr>
          <p:cNvGrpSpPr/>
          <p:nvPr/>
        </p:nvGrpSpPr>
        <p:grpSpPr>
          <a:xfrm>
            <a:off x="3481840" y="4254541"/>
            <a:ext cx="227125" cy="319848"/>
            <a:chOff x="6000749" y="3293341"/>
            <a:chExt cx="187643" cy="264248"/>
          </a:xfrm>
        </p:grpSpPr>
        <p:sp>
          <p:nvSpPr>
            <p:cNvPr id="72" name="Freeform: Shape 71">
              <a:extLst>
                <a:ext uri="{FF2B5EF4-FFF2-40B4-BE49-F238E27FC236}">
                  <a16:creationId xmlns:a16="http://schemas.microsoft.com/office/drawing/2014/main" id="{8260F18B-1624-4F6A-BFC3-75441C4A5985}"/>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NSG</a:t>
              </a:r>
            </a:p>
          </p:txBody>
        </p:sp>
        <p:sp>
          <p:nvSpPr>
            <p:cNvPr id="73" name="Freeform: Shape 72">
              <a:extLst>
                <a:ext uri="{FF2B5EF4-FFF2-40B4-BE49-F238E27FC236}">
                  <a16:creationId xmlns:a16="http://schemas.microsoft.com/office/drawing/2014/main" id="{68CFA4B8-59FC-4E58-8DE4-10BFA32D1F70}"/>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78" name="Group 77">
            <a:extLst>
              <a:ext uri="{FF2B5EF4-FFF2-40B4-BE49-F238E27FC236}">
                <a16:creationId xmlns:a16="http://schemas.microsoft.com/office/drawing/2014/main" id="{7F004809-71E8-44B9-B312-FCE8EC78DB51}"/>
              </a:ext>
            </a:extLst>
          </p:cNvPr>
          <p:cNvGrpSpPr/>
          <p:nvPr/>
        </p:nvGrpSpPr>
        <p:grpSpPr>
          <a:xfrm>
            <a:off x="3261997" y="4668480"/>
            <a:ext cx="1219200" cy="169475"/>
            <a:chOff x="3292201" y="3136259"/>
            <a:chExt cx="1219200" cy="169475"/>
          </a:xfrm>
        </p:grpSpPr>
        <p:cxnSp>
          <p:nvCxnSpPr>
            <p:cNvPr id="79" name="Straight Connector 78">
              <a:extLst>
                <a:ext uri="{FF2B5EF4-FFF2-40B4-BE49-F238E27FC236}">
                  <a16:creationId xmlns:a16="http://schemas.microsoft.com/office/drawing/2014/main" id="{8C4C9C34-3E5E-4569-A7EC-3D070AB59168}"/>
                </a:ext>
              </a:extLst>
            </p:cNvPr>
            <p:cNvCxnSpPr/>
            <p:nvPr/>
          </p:nvCxnSpPr>
          <p:spPr>
            <a:xfrm flipH="1">
              <a:off x="3292201" y="3136259"/>
              <a:ext cx="553233" cy="169475"/>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0B5C65C-0495-4624-A00D-6DA7DA9AC7DF}"/>
                </a:ext>
              </a:extLst>
            </p:cNvPr>
            <p:cNvCxnSpPr>
              <a:cxnSpLocks/>
            </p:cNvCxnSpPr>
            <p:nvPr/>
          </p:nvCxnSpPr>
          <p:spPr>
            <a:xfrm flipH="1">
              <a:off x="3444601" y="3136259"/>
              <a:ext cx="400833" cy="169475"/>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99184E2C-3A3F-4E4C-89BE-ECAE17B1CEEC}"/>
                </a:ext>
              </a:extLst>
            </p:cNvPr>
            <p:cNvCxnSpPr>
              <a:cxnSpLocks/>
            </p:cNvCxnSpPr>
            <p:nvPr/>
          </p:nvCxnSpPr>
          <p:spPr>
            <a:xfrm flipH="1">
              <a:off x="3597001" y="3136259"/>
              <a:ext cx="248433" cy="169475"/>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C730982-CE15-4FD4-8D5C-66D96459D987}"/>
                </a:ext>
              </a:extLst>
            </p:cNvPr>
            <p:cNvCxnSpPr>
              <a:cxnSpLocks/>
            </p:cNvCxnSpPr>
            <p:nvPr/>
          </p:nvCxnSpPr>
          <p:spPr>
            <a:xfrm flipH="1">
              <a:off x="3749401" y="3136259"/>
              <a:ext cx="96033" cy="169475"/>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C73CE47-C8F2-4865-8DFA-A0DBD7DC0E0E}"/>
                </a:ext>
              </a:extLst>
            </p:cNvPr>
            <p:cNvCxnSpPr>
              <a:cxnSpLocks/>
            </p:cNvCxnSpPr>
            <p:nvPr/>
          </p:nvCxnSpPr>
          <p:spPr>
            <a:xfrm>
              <a:off x="3845434" y="3136259"/>
              <a:ext cx="56367" cy="169475"/>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691F509-4683-4A7D-ABA9-BA0DD288A204}"/>
                </a:ext>
              </a:extLst>
            </p:cNvPr>
            <p:cNvCxnSpPr>
              <a:cxnSpLocks/>
            </p:cNvCxnSpPr>
            <p:nvPr/>
          </p:nvCxnSpPr>
          <p:spPr>
            <a:xfrm>
              <a:off x="3845434" y="3136259"/>
              <a:ext cx="208767" cy="169475"/>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CF35F943-C391-4C2E-8B70-969ECD16E851}"/>
                </a:ext>
              </a:extLst>
            </p:cNvPr>
            <p:cNvCxnSpPr>
              <a:cxnSpLocks/>
            </p:cNvCxnSpPr>
            <p:nvPr/>
          </p:nvCxnSpPr>
          <p:spPr>
            <a:xfrm>
              <a:off x="3845434" y="3136259"/>
              <a:ext cx="361167" cy="169475"/>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50CA05D-7D7C-47F2-9DDE-E757DA418AC1}"/>
                </a:ext>
              </a:extLst>
            </p:cNvPr>
            <p:cNvCxnSpPr>
              <a:cxnSpLocks/>
            </p:cNvCxnSpPr>
            <p:nvPr/>
          </p:nvCxnSpPr>
          <p:spPr>
            <a:xfrm>
              <a:off x="3845434" y="3136259"/>
              <a:ext cx="513567" cy="169475"/>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8411CD7-061E-4BE5-9F08-2BFFABEFDC3B}"/>
                </a:ext>
              </a:extLst>
            </p:cNvPr>
            <p:cNvCxnSpPr>
              <a:cxnSpLocks/>
            </p:cNvCxnSpPr>
            <p:nvPr/>
          </p:nvCxnSpPr>
          <p:spPr>
            <a:xfrm>
              <a:off x="3845434" y="3136259"/>
              <a:ext cx="665967" cy="169475"/>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88" name="Graphic 1387">
            <a:extLst>
              <a:ext uri="{FF2B5EF4-FFF2-40B4-BE49-F238E27FC236}">
                <a16:creationId xmlns:a16="http://schemas.microsoft.com/office/drawing/2014/main" id="{97A253F4-3B06-49C2-875A-E72CA25F79D7}"/>
              </a:ext>
            </a:extLst>
          </p:cNvPr>
          <p:cNvGrpSpPr/>
          <p:nvPr/>
        </p:nvGrpSpPr>
        <p:grpSpPr>
          <a:xfrm>
            <a:off x="1800072" y="4249115"/>
            <a:ext cx="227125" cy="319848"/>
            <a:chOff x="6000749" y="3293341"/>
            <a:chExt cx="187643" cy="264248"/>
          </a:xfrm>
        </p:grpSpPr>
        <p:sp>
          <p:nvSpPr>
            <p:cNvPr id="89" name="Freeform: Shape 88">
              <a:extLst>
                <a:ext uri="{FF2B5EF4-FFF2-40B4-BE49-F238E27FC236}">
                  <a16:creationId xmlns:a16="http://schemas.microsoft.com/office/drawing/2014/main" id="{4F52EC7D-1D7E-4073-A3A7-D079B1C64122}"/>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NSG</a:t>
              </a:r>
            </a:p>
          </p:txBody>
        </p:sp>
        <p:sp>
          <p:nvSpPr>
            <p:cNvPr id="90" name="Freeform: Shape 89">
              <a:extLst>
                <a:ext uri="{FF2B5EF4-FFF2-40B4-BE49-F238E27FC236}">
                  <a16:creationId xmlns:a16="http://schemas.microsoft.com/office/drawing/2014/main" id="{1C55A111-8081-4EF4-8674-9D66862E2384}"/>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91" name="Group 90">
            <a:extLst>
              <a:ext uri="{FF2B5EF4-FFF2-40B4-BE49-F238E27FC236}">
                <a16:creationId xmlns:a16="http://schemas.microsoft.com/office/drawing/2014/main" id="{FBC30BA7-E4FB-47CB-B6B9-B57760844F73}"/>
              </a:ext>
            </a:extLst>
          </p:cNvPr>
          <p:cNvGrpSpPr/>
          <p:nvPr/>
        </p:nvGrpSpPr>
        <p:grpSpPr>
          <a:xfrm>
            <a:off x="1556820" y="4675211"/>
            <a:ext cx="1219200" cy="169475"/>
            <a:chOff x="3292201" y="3136259"/>
            <a:chExt cx="1219200" cy="169475"/>
          </a:xfrm>
        </p:grpSpPr>
        <p:cxnSp>
          <p:nvCxnSpPr>
            <p:cNvPr id="92" name="Straight Connector 91">
              <a:extLst>
                <a:ext uri="{FF2B5EF4-FFF2-40B4-BE49-F238E27FC236}">
                  <a16:creationId xmlns:a16="http://schemas.microsoft.com/office/drawing/2014/main" id="{87E54A6A-7EF3-4782-922B-603EA13AB4FA}"/>
                </a:ext>
              </a:extLst>
            </p:cNvPr>
            <p:cNvCxnSpPr/>
            <p:nvPr/>
          </p:nvCxnSpPr>
          <p:spPr>
            <a:xfrm flipH="1">
              <a:off x="3292201" y="3136259"/>
              <a:ext cx="553233" cy="169475"/>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1B676BA-5332-47F0-BD62-FD84335FCEAC}"/>
                </a:ext>
              </a:extLst>
            </p:cNvPr>
            <p:cNvCxnSpPr>
              <a:cxnSpLocks/>
            </p:cNvCxnSpPr>
            <p:nvPr/>
          </p:nvCxnSpPr>
          <p:spPr>
            <a:xfrm flipH="1">
              <a:off x="3444601" y="3136259"/>
              <a:ext cx="400833" cy="169475"/>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544E206-FC5D-406B-91C5-3D0576297E99}"/>
                </a:ext>
              </a:extLst>
            </p:cNvPr>
            <p:cNvCxnSpPr>
              <a:cxnSpLocks/>
            </p:cNvCxnSpPr>
            <p:nvPr/>
          </p:nvCxnSpPr>
          <p:spPr>
            <a:xfrm flipH="1">
              <a:off x="3597001" y="3136259"/>
              <a:ext cx="248433" cy="169475"/>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909612F-65E8-4F8C-85CF-C9C09921733D}"/>
                </a:ext>
              </a:extLst>
            </p:cNvPr>
            <p:cNvCxnSpPr>
              <a:cxnSpLocks/>
            </p:cNvCxnSpPr>
            <p:nvPr/>
          </p:nvCxnSpPr>
          <p:spPr>
            <a:xfrm flipH="1">
              <a:off x="3749401" y="3136259"/>
              <a:ext cx="96033" cy="169475"/>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B939B22-C558-426B-B933-A8BA9D4A27DB}"/>
                </a:ext>
              </a:extLst>
            </p:cNvPr>
            <p:cNvCxnSpPr>
              <a:cxnSpLocks/>
            </p:cNvCxnSpPr>
            <p:nvPr/>
          </p:nvCxnSpPr>
          <p:spPr>
            <a:xfrm>
              <a:off x="3845434" y="3136259"/>
              <a:ext cx="56367" cy="169475"/>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625926B9-64A2-467C-877B-A692E16DD64D}"/>
                </a:ext>
              </a:extLst>
            </p:cNvPr>
            <p:cNvCxnSpPr>
              <a:cxnSpLocks/>
            </p:cNvCxnSpPr>
            <p:nvPr/>
          </p:nvCxnSpPr>
          <p:spPr>
            <a:xfrm>
              <a:off x="3845434" y="3136259"/>
              <a:ext cx="208767" cy="169475"/>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6600406-0C6E-4462-A749-AF84AF6A0EF3}"/>
                </a:ext>
              </a:extLst>
            </p:cNvPr>
            <p:cNvCxnSpPr>
              <a:cxnSpLocks/>
            </p:cNvCxnSpPr>
            <p:nvPr/>
          </p:nvCxnSpPr>
          <p:spPr>
            <a:xfrm>
              <a:off x="3845434" y="3136259"/>
              <a:ext cx="361167" cy="169475"/>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9A19150-6A10-4CF8-8258-456B7D32B022}"/>
                </a:ext>
              </a:extLst>
            </p:cNvPr>
            <p:cNvCxnSpPr>
              <a:cxnSpLocks/>
            </p:cNvCxnSpPr>
            <p:nvPr/>
          </p:nvCxnSpPr>
          <p:spPr>
            <a:xfrm>
              <a:off x="3845434" y="3136259"/>
              <a:ext cx="513567" cy="169475"/>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3F1618C-FAA7-4C09-A930-EE286AD98EEE}"/>
                </a:ext>
              </a:extLst>
            </p:cNvPr>
            <p:cNvCxnSpPr>
              <a:cxnSpLocks/>
            </p:cNvCxnSpPr>
            <p:nvPr/>
          </p:nvCxnSpPr>
          <p:spPr>
            <a:xfrm>
              <a:off x="3845434" y="3136259"/>
              <a:ext cx="665967" cy="169475"/>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44031259-E371-416E-8F5E-D1DB2258ED7B}"/>
              </a:ext>
            </a:extLst>
          </p:cNvPr>
          <p:cNvGrpSpPr/>
          <p:nvPr/>
        </p:nvGrpSpPr>
        <p:grpSpPr>
          <a:xfrm>
            <a:off x="1719135" y="3136292"/>
            <a:ext cx="629336" cy="886261"/>
            <a:chOff x="1639540" y="3123810"/>
            <a:chExt cx="465257" cy="655197"/>
          </a:xfrm>
        </p:grpSpPr>
        <p:grpSp>
          <p:nvGrpSpPr>
            <p:cNvPr id="62" name="Graphic 1387">
              <a:extLst>
                <a:ext uri="{FF2B5EF4-FFF2-40B4-BE49-F238E27FC236}">
                  <a16:creationId xmlns:a16="http://schemas.microsoft.com/office/drawing/2014/main" id="{ECA45348-FF52-4DC8-9887-0CF17C4FB4E3}"/>
                </a:ext>
              </a:extLst>
            </p:cNvPr>
            <p:cNvGrpSpPr/>
            <p:nvPr/>
          </p:nvGrpSpPr>
          <p:grpSpPr>
            <a:xfrm>
              <a:off x="1639540" y="3123810"/>
              <a:ext cx="465257" cy="655197"/>
              <a:chOff x="6000749" y="3293341"/>
              <a:chExt cx="187643" cy="264248"/>
            </a:xfrm>
          </p:grpSpPr>
          <p:sp>
            <p:nvSpPr>
              <p:cNvPr id="63" name="Freeform: Shape 62">
                <a:extLst>
                  <a:ext uri="{FF2B5EF4-FFF2-40B4-BE49-F238E27FC236}">
                    <a16:creationId xmlns:a16="http://schemas.microsoft.com/office/drawing/2014/main" id="{B5ECF374-D4E3-4750-812F-B937FC93E898}"/>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noFill/>
                    <a:effectLst/>
                    <a:uLnTx/>
                    <a:uFillTx/>
                    <a:latin typeface="Segoe UI" panose="020B0502040204020203" pitchFamily="34" charset="0"/>
                    <a:ea typeface="+mn-ea"/>
                    <a:cs typeface="Segoe UI" panose="020B0502040204020203" pitchFamily="34" charset="0"/>
                  </a:rPr>
                  <a:t>1</a:t>
                </a:r>
              </a:p>
            </p:txBody>
          </p:sp>
          <p:sp>
            <p:nvSpPr>
              <p:cNvPr id="64" name="Freeform: Shape 63">
                <a:extLst>
                  <a:ext uri="{FF2B5EF4-FFF2-40B4-BE49-F238E27FC236}">
                    <a16:creationId xmlns:a16="http://schemas.microsoft.com/office/drawing/2014/main" id="{0BB38037-68DF-4D9E-9D07-924841F410C2}"/>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no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436818D1-F359-43A3-B099-8B477EF53BA0}"/>
                </a:ext>
              </a:extLst>
            </p:cNvPr>
            <p:cNvGrpSpPr/>
            <p:nvPr/>
          </p:nvGrpSpPr>
          <p:grpSpPr>
            <a:xfrm>
              <a:off x="1807949" y="3549825"/>
              <a:ext cx="129308" cy="129308"/>
              <a:chOff x="1800072" y="3549825"/>
              <a:chExt cx="129308" cy="129308"/>
            </a:xfrm>
          </p:grpSpPr>
          <p:sp>
            <p:nvSpPr>
              <p:cNvPr id="55" name="Oval 54">
                <a:extLst>
                  <a:ext uri="{FF2B5EF4-FFF2-40B4-BE49-F238E27FC236}">
                    <a16:creationId xmlns:a16="http://schemas.microsoft.com/office/drawing/2014/main" id="{E45DA688-0B44-4D3B-975A-EF559F94EE64}"/>
                  </a:ext>
                </a:extLst>
              </p:cNvPr>
              <p:cNvSpPr/>
              <p:nvPr/>
            </p:nvSpPr>
            <p:spPr bwMode="auto">
              <a:xfrm>
                <a:off x="1800072" y="3549825"/>
                <a:ext cx="129308" cy="1293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F69899A2-3DBF-4244-BF5B-16F109BE0328}"/>
                  </a:ext>
                </a:extLst>
              </p:cNvPr>
              <p:cNvSpPr/>
              <p:nvPr/>
            </p:nvSpPr>
            <p:spPr bwMode="auto">
              <a:xfrm>
                <a:off x="1833952" y="3583705"/>
                <a:ext cx="61548" cy="6154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84" name="Group 383">
            <a:extLst>
              <a:ext uri="{FF2B5EF4-FFF2-40B4-BE49-F238E27FC236}">
                <a16:creationId xmlns:a16="http://schemas.microsoft.com/office/drawing/2014/main" id="{27EC20E5-EB44-41B5-9C4C-9A1E7A3BD208}"/>
              </a:ext>
            </a:extLst>
          </p:cNvPr>
          <p:cNvGrpSpPr/>
          <p:nvPr/>
        </p:nvGrpSpPr>
        <p:grpSpPr>
          <a:xfrm>
            <a:off x="321945" y="3639916"/>
            <a:ext cx="509755" cy="609199"/>
            <a:chOff x="5625520" y="1595947"/>
            <a:chExt cx="509755" cy="609199"/>
          </a:xfrm>
        </p:grpSpPr>
        <p:sp>
          <p:nvSpPr>
            <p:cNvPr id="385" name="globe_2">
              <a:extLst>
                <a:ext uri="{FF2B5EF4-FFF2-40B4-BE49-F238E27FC236}">
                  <a16:creationId xmlns:a16="http://schemas.microsoft.com/office/drawing/2014/main" id="{74413D24-EBB4-4ADF-A316-09B1EDCE3757}"/>
                </a:ext>
              </a:extLst>
            </p:cNvPr>
            <p:cNvSpPr>
              <a:spLocks noChangeAspect="1" noEditPoints="1"/>
            </p:cNvSpPr>
            <p:nvPr/>
          </p:nvSpPr>
          <p:spPr bwMode="auto">
            <a:xfrm>
              <a:off x="5704456" y="1595947"/>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86" name="TextBox 385">
              <a:extLst>
                <a:ext uri="{FF2B5EF4-FFF2-40B4-BE49-F238E27FC236}">
                  <a16:creationId xmlns:a16="http://schemas.microsoft.com/office/drawing/2014/main" id="{0EA196EC-B343-420A-AF3A-202F1A75E9FC}"/>
                </a:ext>
              </a:extLst>
            </p:cNvPr>
            <p:cNvSpPr txBox="1"/>
            <p:nvPr/>
          </p:nvSpPr>
          <p:spPr>
            <a:xfrm>
              <a:off x="5625520" y="2043563"/>
              <a:ext cx="509755" cy="161583"/>
            </a:xfrm>
            <a:prstGeom prst="rect">
              <a:avLst/>
            </a:prstGeom>
            <a:noFill/>
          </p:spPr>
          <p:txBody>
            <a:bodyPr wrap="non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gradFill>
                    <a:gsLst>
                      <a:gs pos="40000">
                        <a:srgbClr val="0078D4"/>
                      </a:gs>
                      <a:gs pos="100000">
                        <a:srgbClr val="0078D4"/>
                      </a:gs>
                    </a:gsLst>
                    <a:lin ang="4800000" scaled="0"/>
                  </a:gradFill>
                  <a:effectLst/>
                  <a:uLnTx/>
                  <a:uFillTx/>
                  <a:latin typeface="Segoe UI"/>
                  <a:ea typeface="+mn-ea"/>
                  <a:cs typeface="+mn-cs"/>
                </a:rPr>
                <a:t>Internet</a:t>
              </a:r>
            </a:p>
          </p:txBody>
        </p:sp>
      </p:grpSp>
      <p:sp>
        <p:nvSpPr>
          <p:cNvPr id="387" name="Text Placeholder 1">
            <a:extLst>
              <a:ext uri="{FF2B5EF4-FFF2-40B4-BE49-F238E27FC236}">
                <a16:creationId xmlns:a16="http://schemas.microsoft.com/office/drawing/2014/main" id="{28054B13-2E15-4025-8E56-6038909C6E84}"/>
              </a:ext>
            </a:extLst>
          </p:cNvPr>
          <p:cNvSpPr txBox="1">
            <a:spLocks/>
          </p:cNvSpPr>
          <p:nvPr/>
        </p:nvSpPr>
        <p:spPr>
          <a:xfrm>
            <a:off x="7318645" y="1263951"/>
            <a:ext cx="3074111" cy="276999"/>
          </a:xfrm>
          <a:prstGeom prst="rect">
            <a:avLst/>
          </a:prstGeom>
          <a:noFill/>
        </p:spPr>
        <p:txBody>
          <a:bodyPr vert="horz" wrap="none" lIns="0" tIns="0" rIns="0" bIns="0" rtlCol="0">
            <a:sp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buSzTx/>
              <a:buFont typeface="Wingdings" panose="05000000000000000000" pitchFamily="2" charset="2"/>
              <a:buNone/>
            </a:pPr>
            <a:r>
              <a:rPr lang="en-US" sz="1800" b="1" dirty="0">
                <a:gradFill>
                  <a:gsLst>
                    <a:gs pos="40000">
                      <a:schemeClr val="accent1"/>
                    </a:gs>
                    <a:gs pos="100000">
                      <a:schemeClr val="accent1"/>
                    </a:gs>
                  </a:gsLst>
                  <a:lin ang="4800000" scaled="0"/>
                </a:gradFill>
                <a:latin typeface="Segoe UI"/>
                <a:cs typeface="+mn-cs"/>
              </a:rPr>
              <a:t>Controls on groups of assets</a:t>
            </a:r>
          </a:p>
        </p:txBody>
      </p:sp>
      <p:cxnSp>
        <p:nvCxnSpPr>
          <p:cNvPr id="388" name="Straight Arrow Connector 387">
            <a:extLst>
              <a:ext uri="{FF2B5EF4-FFF2-40B4-BE49-F238E27FC236}">
                <a16:creationId xmlns:a16="http://schemas.microsoft.com/office/drawing/2014/main" id="{8A1C7A36-503F-4E4B-99B8-D81C3836134D}"/>
              </a:ext>
            </a:extLst>
          </p:cNvPr>
          <p:cNvCxnSpPr>
            <a:cxnSpLocks/>
          </p:cNvCxnSpPr>
          <p:nvPr/>
        </p:nvCxnSpPr>
        <p:spPr>
          <a:xfrm>
            <a:off x="3561347" y="1402450"/>
            <a:ext cx="3603331" cy="0"/>
          </a:xfrm>
          <a:prstGeom prst="straightConnector1">
            <a:avLst/>
          </a:prstGeom>
          <a:ln w="25400">
            <a:solidFill>
              <a:srgbClr val="0078D4"/>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248743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FDF3918-4AB3-47F3-B53A-8D2266ED79DE}"/>
              </a:ext>
            </a:extLst>
          </p:cNvPr>
          <p:cNvGrpSpPr/>
          <p:nvPr/>
        </p:nvGrpSpPr>
        <p:grpSpPr>
          <a:xfrm>
            <a:off x="2837897" y="1397726"/>
            <a:ext cx="6787471" cy="4716350"/>
            <a:chOff x="4441420" y="1314450"/>
            <a:chExt cx="7494467" cy="5207614"/>
          </a:xfrm>
        </p:grpSpPr>
        <p:grpSp>
          <p:nvGrpSpPr>
            <p:cNvPr id="22" name="Group 21">
              <a:extLst>
                <a:ext uri="{FF2B5EF4-FFF2-40B4-BE49-F238E27FC236}">
                  <a16:creationId xmlns:a16="http://schemas.microsoft.com/office/drawing/2014/main" id="{D220703F-D561-4D07-9AA2-ED6905C80EBB}"/>
                </a:ext>
              </a:extLst>
            </p:cNvPr>
            <p:cNvGrpSpPr/>
            <p:nvPr/>
          </p:nvGrpSpPr>
          <p:grpSpPr>
            <a:xfrm>
              <a:off x="4540821" y="1333500"/>
              <a:ext cx="7395066" cy="4917983"/>
              <a:chOff x="740592" y="466914"/>
              <a:chExt cx="9356970" cy="6222719"/>
            </a:xfrm>
          </p:grpSpPr>
          <p:sp>
            <p:nvSpPr>
              <p:cNvPr id="28" name="Oval 27">
                <a:extLst>
                  <a:ext uri="{FF2B5EF4-FFF2-40B4-BE49-F238E27FC236}">
                    <a16:creationId xmlns:a16="http://schemas.microsoft.com/office/drawing/2014/main" id="{692A86C6-7943-4050-B51B-70DD0DB55061}"/>
                  </a:ext>
                </a:extLst>
              </p:cNvPr>
              <p:cNvSpPr/>
              <p:nvPr/>
            </p:nvSpPr>
            <p:spPr bwMode="auto">
              <a:xfrm>
                <a:off x="4804592" y="2937608"/>
                <a:ext cx="965200" cy="96520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209176D9-FC6E-4121-8ACA-B392381C2CDA}"/>
                  </a:ext>
                </a:extLst>
              </p:cNvPr>
              <p:cNvSpPr/>
              <p:nvPr/>
            </p:nvSpPr>
            <p:spPr bwMode="auto">
              <a:xfrm>
                <a:off x="5109392" y="1807308"/>
                <a:ext cx="355600" cy="355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2756AD84-8A38-44FC-AED0-FC3D81365379}"/>
                  </a:ext>
                </a:extLst>
              </p:cNvPr>
              <p:cNvSpPr/>
              <p:nvPr/>
            </p:nvSpPr>
            <p:spPr bwMode="auto">
              <a:xfrm>
                <a:off x="3255192" y="2277208"/>
                <a:ext cx="355600" cy="355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804EF23A-7272-4B75-ABDC-85D438FF50E6}"/>
                  </a:ext>
                </a:extLst>
              </p:cNvPr>
              <p:cNvSpPr/>
              <p:nvPr/>
            </p:nvSpPr>
            <p:spPr bwMode="auto">
              <a:xfrm>
                <a:off x="3636192" y="918308"/>
                <a:ext cx="711200" cy="711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8679BA00-EA04-4D33-AF0C-9185B72444E2}"/>
                  </a:ext>
                </a:extLst>
              </p:cNvPr>
              <p:cNvSpPr/>
              <p:nvPr/>
            </p:nvSpPr>
            <p:spPr bwMode="auto">
              <a:xfrm>
                <a:off x="3991792" y="486508"/>
                <a:ext cx="711200" cy="711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84D4CCBD-8B68-47E8-9475-AFAB8D629033}"/>
                  </a:ext>
                </a:extLst>
              </p:cNvPr>
              <p:cNvSpPr/>
              <p:nvPr/>
            </p:nvSpPr>
            <p:spPr bwMode="auto">
              <a:xfrm>
                <a:off x="3643449" y="466914"/>
                <a:ext cx="591094" cy="59109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186953E1-80D7-4B40-8FFE-656541268651}"/>
                  </a:ext>
                </a:extLst>
              </p:cNvPr>
              <p:cNvSpPr/>
              <p:nvPr/>
            </p:nvSpPr>
            <p:spPr bwMode="auto">
              <a:xfrm>
                <a:off x="2939143" y="809088"/>
                <a:ext cx="797197" cy="7971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A7609604-1889-4085-BE67-3ED9A3F07807}"/>
                  </a:ext>
                </a:extLst>
              </p:cNvPr>
              <p:cNvSpPr/>
              <p:nvPr/>
            </p:nvSpPr>
            <p:spPr bwMode="auto">
              <a:xfrm>
                <a:off x="2480492" y="2315308"/>
                <a:ext cx="279400" cy="279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4E4C405D-B443-408C-BC1D-98D50C03D89D}"/>
                  </a:ext>
                </a:extLst>
              </p:cNvPr>
              <p:cNvSpPr/>
              <p:nvPr/>
            </p:nvSpPr>
            <p:spPr bwMode="auto">
              <a:xfrm>
                <a:off x="2134661" y="3078958"/>
                <a:ext cx="279400" cy="279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E6A52F87-D04C-4C5C-8980-FCAFC2C59AAA}"/>
                  </a:ext>
                </a:extLst>
              </p:cNvPr>
              <p:cNvSpPr/>
              <p:nvPr/>
            </p:nvSpPr>
            <p:spPr bwMode="auto">
              <a:xfrm>
                <a:off x="1566092" y="1439008"/>
                <a:ext cx="711200" cy="711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3BD883D8-AC3F-4C55-A8DF-BBAB7A4A9285}"/>
                  </a:ext>
                </a:extLst>
              </p:cNvPr>
              <p:cNvSpPr/>
              <p:nvPr/>
            </p:nvSpPr>
            <p:spPr bwMode="auto">
              <a:xfrm>
                <a:off x="740592" y="905608"/>
                <a:ext cx="635000" cy="635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9" name="Connector: Elbow 38">
                <a:extLst>
                  <a:ext uri="{FF2B5EF4-FFF2-40B4-BE49-F238E27FC236}">
                    <a16:creationId xmlns:a16="http://schemas.microsoft.com/office/drawing/2014/main" id="{1F699CA4-CD29-4288-8241-905DACCBE031}"/>
                  </a:ext>
                </a:extLst>
              </p:cNvPr>
              <p:cNvCxnSpPr>
                <a:stCxn id="30" idx="6"/>
                <a:endCxn id="28" idx="0"/>
              </p:cNvCxnSpPr>
              <p:nvPr/>
            </p:nvCxnSpPr>
            <p:spPr>
              <a:xfrm>
                <a:off x="3610792" y="2455008"/>
                <a:ext cx="1676400" cy="4826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296D944-F5BC-4E9E-895E-6C69D1A04158}"/>
                  </a:ext>
                </a:extLst>
              </p:cNvPr>
              <p:cNvCxnSpPr>
                <a:stCxn id="29" idx="4"/>
                <a:endCxn id="28" idx="0"/>
              </p:cNvCxnSpPr>
              <p:nvPr/>
            </p:nvCxnSpPr>
            <p:spPr>
              <a:xfrm>
                <a:off x="5287192" y="2162908"/>
                <a:ext cx="0" cy="774700"/>
              </a:xfrm>
              <a:prstGeom prst="straightConnector1">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8D906901-0DAC-4C0A-BE38-54A2D55F1689}"/>
                  </a:ext>
                </a:extLst>
              </p:cNvPr>
              <p:cNvCxnSpPr>
                <a:stCxn id="31" idx="6"/>
                <a:endCxn id="29" idx="0"/>
              </p:cNvCxnSpPr>
              <p:nvPr/>
            </p:nvCxnSpPr>
            <p:spPr>
              <a:xfrm>
                <a:off x="4347392" y="1273908"/>
                <a:ext cx="939800" cy="5334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8118FC4-FF93-4785-A72A-E67CE2FABA26}"/>
                  </a:ext>
                </a:extLst>
              </p:cNvPr>
              <p:cNvCxnSpPr>
                <a:stCxn id="31" idx="4"/>
                <a:endCxn id="28" idx="0"/>
              </p:cNvCxnSpPr>
              <p:nvPr/>
            </p:nvCxnSpPr>
            <p:spPr>
              <a:xfrm rot="16200000" flipH="1">
                <a:off x="3985442" y="1635858"/>
                <a:ext cx="1308100" cy="1295400"/>
              </a:xfrm>
              <a:prstGeom prst="bentConnector3">
                <a:avLst>
                  <a:gd name="adj1" fmla="val 50000"/>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A6FD7789-053B-4865-B6C5-D77C0BB3E626}"/>
                  </a:ext>
                </a:extLst>
              </p:cNvPr>
              <p:cNvCxnSpPr>
                <a:stCxn id="31" idx="4"/>
                <a:endCxn id="30" idx="0"/>
              </p:cNvCxnSpPr>
              <p:nvPr/>
            </p:nvCxnSpPr>
            <p:spPr>
              <a:xfrm rot="5400000">
                <a:off x="3388542" y="1673958"/>
                <a:ext cx="647700" cy="558800"/>
              </a:xfrm>
              <a:prstGeom prst="bentConnector3">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A7504CA3-B55F-48CD-B691-259EE7D0DE1C}"/>
                  </a:ext>
                </a:extLst>
              </p:cNvPr>
              <p:cNvCxnSpPr>
                <a:stCxn id="37" idx="6"/>
                <a:endCxn id="30" idx="0"/>
              </p:cNvCxnSpPr>
              <p:nvPr/>
            </p:nvCxnSpPr>
            <p:spPr>
              <a:xfrm>
                <a:off x="2277292" y="1794608"/>
                <a:ext cx="1155700" cy="4826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829436AE-3342-458E-ADAD-022497CF8F1D}"/>
                  </a:ext>
                </a:extLst>
              </p:cNvPr>
              <p:cNvCxnSpPr>
                <a:stCxn id="38" idx="6"/>
                <a:endCxn id="37" idx="0"/>
              </p:cNvCxnSpPr>
              <p:nvPr/>
            </p:nvCxnSpPr>
            <p:spPr>
              <a:xfrm>
                <a:off x="1375592" y="1223108"/>
                <a:ext cx="546100" cy="2159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F4720529-736D-4298-9F5B-D52B675C7849}"/>
                  </a:ext>
                </a:extLst>
              </p:cNvPr>
              <p:cNvCxnSpPr>
                <a:stCxn id="30" idx="4"/>
                <a:endCxn id="28" idx="1"/>
              </p:cNvCxnSpPr>
              <p:nvPr/>
            </p:nvCxnSpPr>
            <p:spPr>
              <a:xfrm rot="16200000" flipH="1">
                <a:off x="3966392" y="2099408"/>
                <a:ext cx="446150" cy="1512950"/>
              </a:xfrm>
              <a:prstGeom prst="bentConnector3">
                <a:avLst>
                  <a:gd name="adj1" fmla="val 5175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02C92B94-35F3-4A3F-87D0-FF72DEE4696E}"/>
                  </a:ext>
                </a:extLst>
              </p:cNvPr>
              <p:cNvCxnSpPr>
                <a:stCxn id="35" idx="4"/>
                <a:endCxn id="28" idx="1"/>
              </p:cNvCxnSpPr>
              <p:nvPr/>
            </p:nvCxnSpPr>
            <p:spPr>
              <a:xfrm rot="16200000" flipH="1">
                <a:off x="3540942" y="1673958"/>
                <a:ext cx="484250" cy="2325750"/>
              </a:xfrm>
              <a:prstGeom prst="bentConnector3">
                <a:avLst>
                  <a:gd name="adj1" fmla="val 55554"/>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D54A7473-32CD-4A4D-B7C2-E6F42C88A33A}"/>
                  </a:ext>
                </a:extLst>
              </p:cNvPr>
              <p:cNvCxnSpPr>
                <a:stCxn id="36" idx="0"/>
                <a:endCxn id="28" idx="1"/>
              </p:cNvCxnSpPr>
              <p:nvPr/>
            </p:nvCxnSpPr>
            <p:spPr>
              <a:xfrm rot="5400000" flipH="1" flipV="1">
                <a:off x="3610151" y="1743168"/>
                <a:ext cx="12700" cy="2671581"/>
              </a:xfrm>
              <a:prstGeom prst="bentConnector3">
                <a:avLst>
                  <a:gd name="adj1" fmla="val 1712976"/>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595FABC8-7DEC-4CA2-9813-69AF4650E917}"/>
                  </a:ext>
                </a:extLst>
              </p:cNvPr>
              <p:cNvCxnSpPr>
                <a:cxnSpLocks/>
                <a:stCxn id="37" idx="4"/>
                <a:endCxn id="28" idx="1"/>
              </p:cNvCxnSpPr>
              <p:nvPr/>
            </p:nvCxnSpPr>
            <p:spPr>
              <a:xfrm rot="16200000" flipH="1">
                <a:off x="2969442" y="1102458"/>
                <a:ext cx="928750" cy="3024250"/>
              </a:xfrm>
              <a:prstGeom prst="bentConnector3">
                <a:avLst>
                  <a:gd name="adj1" fmla="val 76928"/>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70CD7E6A-D6F4-4219-8757-708B1AE3803F}"/>
                  </a:ext>
                </a:extLst>
              </p:cNvPr>
              <p:cNvSpPr/>
              <p:nvPr/>
            </p:nvSpPr>
            <p:spPr bwMode="auto">
              <a:xfrm>
                <a:off x="6092345" y="914316"/>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11CA50F7-F59C-4D9A-AD74-F5AA67CD8DAE}"/>
                  </a:ext>
                </a:extLst>
              </p:cNvPr>
              <p:cNvSpPr/>
              <p:nvPr/>
            </p:nvSpPr>
            <p:spPr bwMode="auto">
              <a:xfrm>
                <a:off x="8313030" y="1345391"/>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24320632-6CFA-4394-843F-3A23803EEDFD}"/>
                  </a:ext>
                </a:extLst>
              </p:cNvPr>
              <p:cNvSpPr/>
              <p:nvPr/>
            </p:nvSpPr>
            <p:spPr bwMode="auto">
              <a:xfrm>
                <a:off x="7359078" y="1671600"/>
                <a:ext cx="296091" cy="296091"/>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CCFFCDB6-A8B2-4ECC-B125-24B1360D1ABF}"/>
                  </a:ext>
                </a:extLst>
              </p:cNvPr>
              <p:cNvSpPr/>
              <p:nvPr/>
            </p:nvSpPr>
            <p:spPr bwMode="auto">
              <a:xfrm>
                <a:off x="8678790" y="992693"/>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3A053BBA-BC32-455D-AB07-4C9E95BBE0CF}"/>
                  </a:ext>
                </a:extLst>
              </p:cNvPr>
              <p:cNvSpPr/>
              <p:nvPr/>
            </p:nvSpPr>
            <p:spPr bwMode="auto">
              <a:xfrm>
                <a:off x="9475624" y="1593585"/>
                <a:ext cx="478609" cy="47860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FEFB34F9-9AC7-4360-9EF1-5103E11BCB7E}"/>
                  </a:ext>
                </a:extLst>
              </p:cNvPr>
              <p:cNvSpPr/>
              <p:nvPr/>
            </p:nvSpPr>
            <p:spPr bwMode="auto">
              <a:xfrm>
                <a:off x="8848607" y="2429608"/>
                <a:ext cx="478609" cy="47860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05EC8281-1BCE-486E-AD07-43F7B47E8F7A}"/>
                  </a:ext>
                </a:extLst>
              </p:cNvPr>
              <p:cNvSpPr/>
              <p:nvPr/>
            </p:nvSpPr>
            <p:spPr bwMode="auto">
              <a:xfrm>
                <a:off x="9462562" y="2677803"/>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253C6E52-441F-4435-89D6-D757DD17CF78}"/>
                  </a:ext>
                </a:extLst>
              </p:cNvPr>
              <p:cNvSpPr/>
              <p:nvPr/>
            </p:nvSpPr>
            <p:spPr bwMode="auto">
              <a:xfrm>
                <a:off x="7359078" y="2599063"/>
                <a:ext cx="296091" cy="296091"/>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8E319B09-9797-42B0-8C30-DA64655EF286}"/>
                  </a:ext>
                </a:extLst>
              </p:cNvPr>
              <p:cNvSpPr/>
              <p:nvPr/>
            </p:nvSpPr>
            <p:spPr bwMode="auto">
              <a:xfrm>
                <a:off x="8848607" y="3357071"/>
                <a:ext cx="478609" cy="47860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9" name="Connector: Elbow 58">
                <a:extLst>
                  <a:ext uri="{FF2B5EF4-FFF2-40B4-BE49-F238E27FC236}">
                    <a16:creationId xmlns:a16="http://schemas.microsoft.com/office/drawing/2014/main" id="{BF7B3886-039A-40CF-ADF6-95B2C0B4B855}"/>
                  </a:ext>
                </a:extLst>
              </p:cNvPr>
              <p:cNvCxnSpPr>
                <a:cxnSpLocks/>
                <a:stCxn id="50" idx="4"/>
                <a:endCxn id="28" idx="7"/>
              </p:cNvCxnSpPr>
              <p:nvPr/>
            </p:nvCxnSpPr>
            <p:spPr>
              <a:xfrm rot="5400000">
                <a:off x="5254323" y="1923436"/>
                <a:ext cx="1529642" cy="781403"/>
              </a:xfrm>
              <a:prstGeom prst="bentConnector3">
                <a:avLst>
                  <a:gd name="adj1" fmla="val 50000"/>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800CFD29-11D5-4889-91EB-6C0C28D5B3D4}"/>
                  </a:ext>
                </a:extLst>
              </p:cNvPr>
              <p:cNvCxnSpPr>
                <a:stCxn id="52" idx="6"/>
                <a:endCxn id="51" idx="2"/>
              </p:cNvCxnSpPr>
              <p:nvPr/>
            </p:nvCxnSpPr>
            <p:spPr>
              <a:xfrm flipV="1">
                <a:off x="7655169" y="1662891"/>
                <a:ext cx="657861" cy="156755"/>
              </a:xfrm>
              <a:prstGeom prst="bentConnector3">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5FB6614E-14B4-4349-B62D-4685825E1731}"/>
                  </a:ext>
                </a:extLst>
              </p:cNvPr>
              <p:cNvCxnSpPr>
                <a:cxnSpLocks/>
                <a:stCxn id="51" idx="4"/>
                <a:endCxn id="28" idx="7"/>
              </p:cNvCxnSpPr>
              <p:nvPr/>
            </p:nvCxnSpPr>
            <p:spPr>
              <a:xfrm rot="5400000">
                <a:off x="6580203" y="1028630"/>
                <a:ext cx="1098567" cy="3002088"/>
              </a:xfrm>
              <a:prstGeom prst="bentConnector3">
                <a:avLst>
                  <a:gd name="adj1" fmla="val 30792"/>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F021FB0A-46BB-4E3C-A3A7-9FCE81F6E31A}"/>
                  </a:ext>
                </a:extLst>
              </p:cNvPr>
              <p:cNvCxnSpPr>
                <a:stCxn id="54" idx="0"/>
                <a:endCxn id="53" idx="6"/>
              </p:cNvCxnSpPr>
              <p:nvPr/>
            </p:nvCxnSpPr>
            <p:spPr>
              <a:xfrm rot="16200000" flipV="1">
                <a:off x="9372664" y="1251319"/>
                <a:ext cx="283392" cy="401139"/>
              </a:xfrm>
              <a:prstGeom prst="bentConnector2">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6067FAF2-5AD8-49B7-A34F-24C4E8CC5BD9}"/>
                  </a:ext>
                </a:extLst>
              </p:cNvPr>
              <p:cNvCxnSpPr>
                <a:stCxn id="54" idx="4"/>
                <a:endCxn id="28" idx="7"/>
              </p:cNvCxnSpPr>
              <p:nvPr/>
            </p:nvCxnSpPr>
            <p:spPr>
              <a:xfrm rot="5400000">
                <a:off x="7168304" y="532333"/>
                <a:ext cx="1006764" cy="4086487"/>
              </a:xfrm>
              <a:prstGeom prst="bentConnector3">
                <a:avLst>
                  <a:gd name="adj1" fmla="val 23218"/>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8E4947E8-76E2-44F3-A4F2-CDAC811799B6}"/>
                  </a:ext>
                </a:extLst>
              </p:cNvPr>
              <p:cNvCxnSpPr>
                <a:cxnSpLocks/>
                <a:stCxn id="55" idx="2"/>
              </p:cNvCxnSpPr>
              <p:nvPr/>
            </p:nvCxnSpPr>
            <p:spPr>
              <a:xfrm rot="10800000">
                <a:off x="7854463" y="2321171"/>
                <a:ext cx="994145" cy="347743"/>
              </a:xfrm>
              <a:prstGeom prst="bentConnector3">
                <a:avLst/>
              </a:prstGeom>
              <a:ln w="38100">
                <a:solidFill>
                  <a:schemeClr val="tx1"/>
                </a:solidFill>
                <a:headEnd type="none" w="lg" len="med"/>
                <a:tailEnd type="none" w="sm" len="sm"/>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EB89D794-1292-4FD2-9C77-B33C9BF91F77}"/>
                  </a:ext>
                </a:extLst>
              </p:cNvPr>
              <p:cNvCxnSpPr>
                <a:stCxn id="57" idx="4"/>
                <a:endCxn id="28" idx="6"/>
              </p:cNvCxnSpPr>
              <p:nvPr/>
            </p:nvCxnSpPr>
            <p:spPr>
              <a:xfrm rot="5400000">
                <a:off x="6375931" y="2289015"/>
                <a:ext cx="525054" cy="1737332"/>
              </a:xfrm>
              <a:prstGeom prst="bentConnector2">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46C001EC-7C1D-44E7-AB4A-D06C64A2E9F6}"/>
                  </a:ext>
                </a:extLst>
              </p:cNvPr>
              <p:cNvCxnSpPr>
                <a:stCxn id="56" idx="2"/>
                <a:endCxn id="28" idx="6"/>
              </p:cNvCxnSpPr>
              <p:nvPr/>
            </p:nvCxnSpPr>
            <p:spPr>
              <a:xfrm rot="10800000" flipV="1">
                <a:off x="5769792" y="2995302"/>
                <a:ext cx="3692770" cy="424905"/>
              </a:xfrm>
              <a:prstGeom prst="bentConnector3">
                <a:avLst>
                  <a:gd name="adj1" fmla="val 36984"/>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1D5148A9-A86F-44D4-9DE4-BB34C1BF8F21}"/>
                  </a:ext>
                </a:extLst>
              </p:cNvPr>
              <p:cNvCxnSpPr>
                <a:stCxn id="58" idx="2"/>
                <a:endCxn id="28" idx="6"/>
              </p:cNvCxnSpPr>
              <p:nvPr/>
            </p:nvCxnSpPr>
            <p:spPr>
              <a:xfrm rot="10800000">
                <a:off x="5769793" y="3420208"/>
                <a:ext cx="3078815" cy="176168"/>
              </a:xfrm>
              <a:prstGeom prst="bentConnector3">
                <a:avLst>
                  <a:gd name="adj1" fmla="val 15350"/>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D87D33ED-DD5B-45D4-B4BF-E979F936BD3A}"/>
                  </a:ext>
                </a:extLst>
              </p:cNvPr>
              <p:cNvSpPr/>
              <p:nvPr/>
            </p:nvSpPr>
            <p:spPr bwMode="auto">
              <a:xfrm>
                <a:off x="1098620" y="3880534"/>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91429868-D05D-46DC-8000-DA6902207993}"/>
                  </a:ext>
                </a:extLst>
              </p:cNvPr>
              <p:cNvSpPr/>
              <p:nvPr/>
            </p:nvSpPr>
            <p:spPr bwMode="auto">
              <a:xfrm>
                <a:off x="1098620" y="4970780"/>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Oval 69">
                <a:extLst>
                  <a:ext uri="{FF2B5EF4-FFF2-40B4-BE49-F238E27FC236}">
                    <a16:creationId xmlns:a16="http://schemas.microsoft.com/office/drawing/2014/main" id="{A4A41B59-05C1-4F2C-9A78-23FECCBF2173}"/>
                  </a:ext>
                </a:extLst>
              </p:cNvPr>
              <p:cNvSpPr/>
              <p:nvPr/>
            </p:nvSpPr>
            <p:spPr bwMode="auto">
              <a:xfrm>
                <a:off x="1309636" y="3224043"/>
                <a:ext cx="401934" cy="40193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C090A8EE-1290-43E5-905E-8F8AA2EC4823}"/>
                  </a:ext>
                </a:extLst>
              </p:cNvPr>
              <p:cNvSpPr/>
              <p:nvPr/>
            </p:nvSpPr>
            <p:spPr bwMode="auto">
              <a:xfrm>
                <a:off x="2270929" y="4560474"/>
                <a:ext cx="401934" cy="40193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DC87E7A6-B580-4FBD-8DF8-356B1280E80C}"/>
                  </a:ext>
                </a:extLst>
              </p:cNvPr>
              <p:cNvSpPr/>
              <p:nvPr/>
            </p:nvSpPr>
            <p:spPr bwMode="auto">
              <a:xfrm>
                <a:off x="2821913" y="3751581"/>
                <a:ext cx="401934" cy="40193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3" name="Connector: Elbow 72">
                <a:extLst>
                  <a:ext uri="{FF2B5EF4-FFF2-40B4-BE49-F238E27FC236}">
                    <a16:creationId xmlns:a16="http://schemas.microsoft.com/office/drawing/2014/main" id="{EC69D31A-71DC-4A08-9E9A-50A25064E37F}"/>
                  </a:ext>
                </a:extLst>
              </p:cNvPr>
              <p:cNvCxnSpPr>
                <a:stCxn id="69" idx="6"/>
                <a:endCxn id="28" idx="2"/>
              </p:cNvCxnSpPr>
              <p:nvPr/>
            </p:nvCxnSpPr>
            <p:spPr>
              <a:xfrm flipV="1">
                <a:off x="1895817" y="3420208"/>
                <a:ext cx="2908775" cy="1949171"/>
              </a:xfrm>
              <a:prstGeom prst="bentConnector3">
                <a:avLst>
                  <a:gd name="adj1" fmla="val 5667"/>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DE013537-789C-4F48-A33C-F36C67FB0F61}"/>
                  </a:ext>
                </a:extLst>
              </p:cNvPr>
              <p:cNvCxnSpPr>
                <a:stCxn id="68" idx="6"/>
                <a:endCxn id="28" idx="2"/>
              </p:cNvCxnSpPr>
              <p:nvPr/>
            </p:nvCxnSpPr>
            <p:spPr>
              <a:xfrm flipV="1">
                <a:off x="1895817" y="3420208"/>
                <a:ext cx="2908775" cy="858925"/>
              </a:xfrm>
              <a:prstGeom prst="bentConnector3">
                <a:avLst>
                  <a:gd name="adj1" fmla="val 5667"/>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5392752F-B17E-40B2-83B4-8849DC625E58}"/>
                  </a:ext>
                </a:extLst>
              </p:cNvPr>
              <p:cNvCxnSpPr>
                <a:stCxn id="70" idx="6"/>
                <a:endCxn id="28" idx="2"/>
              </p:cNvCxnSpPr>
              <p:nvPr/>
            </p:nvCxnSpPr>
            <p:spPr>
              <a:xfrm flipV="1">
                <a:off x="1711570" y="3420208"/>
                <a:ext cx="3093022" cy="4802"/>
              </a:xfrm>
              <a:prstGeom prst="straightConnector1">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BF43A7C1-4BD4-497C-9834-FE1011E366FA}"/>
                  </a:ext>
                </a:extLst>
              </p:cNvPr>
              <p:cNvCxnSpPr>
                <a:stCxn id="71" idx="0"/>
                <a:endCxn id="28" idx="2"/>
              </p:cNvCxnSpPr>
              <p:nvPr/>
            </p:nvCxnSpPr>
            <p:spPr>
              <a:xfrm rot="5400000" flipH="1" flipV="1">
                <a:off x="3068111" y="2823993"/>
                <a:ext cx="1140266" cy="2332696"/>
              </a:xfrm>
              <a:prstGeom prst="bentConnector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222F79A4-E5F5-4D56-9D83-FE64659B7135}"/>
                  </a:ext>
                </a:extLst>
              </p:cNvPr>
              <p:cNvCxnSpPr>
                <a:stCxn id="72" idx="0"/>
                <a:endCxn id="28" idx="2"/>
              </p:cNvCxnSpPr>
              <p:nvPr/>
            </p:nvCxnSpPr>
            <p:spPr>
              <a:xfrm rot="5400000" flipH="1" flipV="1">
                <a:off x="3748050" y="2695039"/>
                <a:ext cx="331373" cy="1781712"/>
              </a:xfrm>
              <a:prstGeom prst="bentConnector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5BEBCE2F-D843-4B47-A63F-2C1DB2B022C1}"/>
                  </a:ext>
                </a:extLst>
              </p:cNvPr>
              <p:cNvSpPr/>
              <p:nvPr/>
            </p:nvSpPr>
            <p:spPr bwMode="auto">
              <a:xfrm>
                <a:off x="3270181" y="4365646"/>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9" name="Connector: Elbow 78">
                <a:extLst>
                  <a:ext uri="{FF2B5EF4-FFF2-40B4-BE49-F238E27FC236}">
                    <a16:creationId xmlns:a16="http://schemas.microsoft.com/office/drawing/2014/main" id="{695C013C-A36B-4637-ABFA-CBF6A255821A}"/>
                  </a:ext>
                </a:extLst>
              </p:cNvPr>
              <p:cNvCxnSpPr>
                <a:cxnSpLocks/>
                <a:stCxn id="78" idx="0"/>
                <a:endCxn id="28" idx="3"/>
              </p:cNvCxnSpPr>
              <p:nvPr/>
            </p:nvCxnSpPr>
            <p:spPr>
              <a:xfrm rot="5400000" flipH="1" flipV="1">
                <a:off x="4005267" y="3424971"/>
                <a:ext cx="604188" cy="1277162"/>
              </a:xfrm>
              <a:prstGeom prst="bentConnector3">
                <a:avLst>
                  <a:gd name="adj1" fmla="val 50000"/>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2703DD99-A1CB-434F-A88C-D3472BFBC956}"/>
                  </a:ext>
                </a:extLst>
              </p:cNvPr>
              <p:cNvSpPr/>
              <p:nvPr/>
            </p:nvSpPr>
            <p:spPr bwMode="auto">
              <a:xfrm>
                <a:off x="2426679" y="5139397"/>
                <a:ext cx="461664" cy="46166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036D8418-5A08-4E12-8B7F-86AE441F6147}"/>
                  </a:ext>
                </a:extLst>
              </p:cNvPr>
              <p:cNvSpPr/>
              <p:nvPr/>
            </p:nvSpPr>
            <p:spPr bwMode="auto">
              <a:xfrm>
                <a:off x="3669323" y="5621131"/>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CC3D0713-BDCB-4A21-86D8-F6B2CC6467A8}"/>
                  </a:ext>
                </a:extLst>
              </p:cNvPr>
              <p:cNvSpPr/>
              <p:nvPr/>
            </p:nvSpPr>
            <p:spPr bwMode="auto">
              <a:xfrm>
                <a:off x="3384621" y="6010255"/>
                <a:ext cx="461664" cy="46166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281862DD-4939-4A46-AAA2-A64C73ED4C2C}"/>
                  </a:ext>
                </a:extLst>
              </p:cNvPr>
              <p:cNvSpPr/>
              <p:nvPr/>
            </p:nvSpPr>
            <p:spPr bwMode="auto">
              <a:xfrm>
                <a:off x="3863592" y="6227969"/>
                <a:ext cx="461664" cy="46166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135FD42A-FFAC-449F-96BC-7ABE9F3BAFBD}"/>
                  </a:ext>
                </a:extLst>
              </p:cNvPr>
              <p:cNvSpPr/>
              <p:nvPr/>
            </p:nvSpPr>
            <p:spPr bwMode="auto">
              <a:xfrm>
                <a:off x="2745993" y="6082826"/>
                <a:ext cx="316522" cy="316522"/>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5" name="Connector: Elbow 84">
                <a:extLst>
                  <a:ext uri="{FF2B5EF4-FFF2-40B4-BE49-F238E27FC236}">
                    <a16:creationId xmlns:a16="http://schemas.microsoft.com/office/drawing/2014/main" id="{C5AEA60D-678E-460D-8021-2A20E6061F55}"/>
                  </a:ext>
                </a:extLst>
              </p:cNvPr>
              <p:cNvCxnSpPr>
                <a:stCxn id="28" idx="3"/>
                <a:endCxn id="81" idx="0"/>
              </p:cNvCxnSpPr>
              <p:nvPr/>
            </p:nvCxnSpPr>
            <p:spPr>
              <a:xfrm rot="5400000">
                <a:off x="3577096" y="4252284"/>
                <a:ext cx="1859673" cy="878020"/>
              </a:xfrm>
              <a:prstGeom prst="bentConnector3">
                <a:avLst>
                  <a:gd name="adj1" fmla="val 8668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43E53697-952F-4504-BB1B-E3A440E6F02C}"/>
                  </a:ext>
                </a:extLst>
              </p:cNvPr>
              <p:cNvCxnSpPr>
                <a:stCxn id="84" idx="6"/>
                <a:endCxn id="82" idx="2"/>
              </p:cNvCxnSpPr>
              <p:nvPr/>
            </p:nvCxnSpPr>
            <p:spPr>
              <a:xfrm>
                <a:off x="3062515" y="6241087"/>
                <a:ext cx="322106" cy="0"/>
              </a:xfrm>
              <a:prstGeom prst="straightConnector1">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B7509025-DD9B-43C5-8C28-8971E8BB0BA5}"/>
                  </a:ext>
                </a:extLst>
              </p:cNvPr>
              <p:cNvCxnSpPr>
                <a:stCxn id="80" idx="6"/>
                <a:endCxn id="28" idx="3"/>
              </p:cNvCxnSpPr>
              <p:nvPr/>
            </p:nvCxnSpPr>
            <p:spPr>
              <a:xfrm flipV="1">
                <a:off x="2888343" y="3761458"/>
                <a:ext cx="2057599" cy="1608771"/>
              </a:xfrm>
              <a:prstGeom prst="bentConnector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859E0F28-2656-44BF-A20B-AAB98A4B67BA}"/>
                  </a:ext>
                </a:extLst>
              </p:cNvPr>
              <p:cNvSpPr/>
              <p:nvPr/>
            </p:nvSpPr>
            <p:spPr bwMode="auto">
              <a:xfrm>
                <a:off x="5550012" y="4927599"/>
                <a:ext cx="797197" cy="797197"/>
              </a:xfrm>
              <a:prstGeom prst="ellipse">
                <a:avLst/>
              </a:prstGeom>
              <a:solidFill>
                <a:schemeClr val="bg2">
                  <a:lumMod val="9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Oval 88">
                <a:extLst>
                  <a:ext uri="{FF2B5EF4-FFF2-40B4-BE49-F238E27FC236}">
                    <a16:creationId xmlns:a16="http://schemas.microsoft.com/office/drawing/2014/main" id="{B09107C4-F49F-4A8B-A45C-3ED1CAD4051B}"/>
                  </a:ext>
                </a:extLst>
              </p:cNvPr>
              <p:cNvSpPr/>
              <p:nvPr/>
            </p:nvSpPr>
            <p:spPr bwMode="auto">
              <a:xfrm>
                <a:off x="5550012" y="5820773"/>
                <a:ext cx="797197" cy="797197"/>
              </a:xfrm>
              <a:prstGeom prst="ellipse">
                <a:avLst/>
              </a:prstGeom>
              <a:solidFill>
                <a:schemeClr val="bg2">
                  <a:lumMod val="9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0" name="Connector: Elbow 89">
                <a:extLst>
                  <a:ext uri="{FF2B5EF4-FFF2-40B4-BE49-F238E27FC236}">
                    <a16:creationId xmlns:a16="http://schemas.microsoft.com/office/drawing/2014/main" id="{D28743CB-6D52-4004-BAA4-FA759680F8AB}"/>
                  </a:ext>
                </a:extLst>
              </p:cNvPr>
              <p:cNvCxnSpPr>
                <a:stCxn id="28" idx="4"/>
                <a:endCxn id="88" idx="2"/>
              </p:cNvCxnSpPr>
              <p:nvPr/>
            </p:nvCxnSpPr>
            <p:spPr>
              <a:xfrm rot="16200000" flipH="1">
                <a:off x="4706907" y="4483093"/>
                <a:ext cx="1423390" cy="262820"/>
              </a:xfrm>
              <a:prstGeom prst="bentConnector2">
                <a:avLst/>
              </a:prstGeom>
              <a:ln w="38100">
                <a:solidFill>
                  <a:schemeClr val="accent5"/>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DB90CB01-F812-41F2-A25F-6F4E6A1F4DEE}"/>
                  </a:ext>
                </a:extLst>
              </p:cNvPr>
              <p:cNvCxnSpPr>
                <a:stCxn id="89" idx="2"/>
                <a:endCxn id="28" idx="4"/>
              </p:cNvCxnSpPr>
              <p:nvPr/>
            </p:nvCxnSpPr>
            <p:spPr>
              <a:xfrm rot="10800000">
                <a:off x="5287192" y="3902808"/>
                <a:ext cx="262820" cy="2316564"/>
              </a:xfrm>
              <a:prstGeom prst="bentConnector2">
                <a:avLst/>
              </a:prstGeom>
              <a:ln w="38100">
                <a:solidFill>
                  <a:schemeClr val="accent5"/>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C7281992-F578-47FB-BAF5-5B9054DDCB2E}"/>
                  </a:ext>
                </a:extLst>
              </p:cNvPr>
              <p:cNvSpPr/>
              <p:nvPr/>
            </p:nvSpPr>
            <p:spPr bwMode="auto">
              <a:xfrm>
                <a:off x="6781800" y="3681967"/>
                <a:ext cx="797197" cy="797197"/>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8EBAAC3F-E834-44C0-8B05-ECD40566D1BD}"/>
                  </a:ext>
                </a:extLst>
              </p:cNvPr>
              <p:cNvSpPr/>
              <p:nvPr/>
            </p:nvSpPr>
            <p:spPr bwMode="auto">
              <a:xfrm>
                <a:off x="6352792" y="4200379"/>
                <a:ext cx="423928" cy="423928"/>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F71F77FC-1816-46D1-BA39-9029F687F1E7}"/>
                  </a:ext>
                </a:extLst>
              </p:cNvPr>
              <p:cNvSpPr/>
              <p:nvPr/>
            </p:nvSpPr>
            <p:spPr bwMode="auto">
              <a:xfrm>
                <a:off x="6720115" y="5115980"/>
                <a:ext cx="797197" cy="797197"/>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C3350E7F-63B8-494F-8200-F3B098F70012}"/>
                  </a:ext>
                </a:extLst>
              </p:cNvPr>
              <p:cNvSpPr/>
              <p:nvPr/>
            </p:nvSpPr>
            <p:spPr bwMode="auto">
              <a:xfrm>
                <a:off x="7428522" y="4380229"/>
                <a:ext cx="797197" cy="797197"/>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Oval 95">
                <a:extLst>
                  <a:ext uri="{FF2B5EF4-FFF2-40B4-BE49-F238E27FC236}">
                    <a16:creationId xmlns:a16="http://schemas.microsoft.com/office/drawing/2014/main" id="{A403CA0D-93CE-4F74-BCB3-E767DEDBE018}"/>
                  </a:ext>
                </a:extLst>
              </p:cNvPr>
              <p:cNvSpPr/>
              <p:nvPr/>
            </p:nvSpPr>
            <p:spPr bwMode="auto">
              <a:xfrm>
                <a:off x="8595672" y="4343532"/>
                <a:ext cx="481985" cy="48198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Oval 96">
                <a:extLst>
                  <a:ext uri="{FF2B5EF4-FFF2-40B4-BE49-F238E27FC236}">
                    <a16:creationId xmlns:a16="http://schemas.microsoft.com/office/drawing/2014/main" id="{3C9424E9-E36C-4B79-940E-78F975AF10C9}"/>
                  </a:ext>
                </a:extLst>
              </p:cNvPr>
              <p:cNvSpPr/>
              <p:nvPr/>
            </p:nvSpPr>
            <p:spPr bwMode="auto">
              <a:xfrm>
                <a:off x="8676751" y="3846508"/>
                <a:ext cx="351135" cy="35113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8" name="Connector: Elbow 97">
                <a:extLst>
                  <a:ext uri="{FF2B5EF4-FFF2-40B4-BE49-F238E27FC236}">
                    <a16:creationId xmlns:a16="http://schemas.microsoft.com/office/drawing/2014/main" id="{EF54F5EA-68AF-4067-A1F0-E601D272CE3B}"/>
                  </a:ext>
                </a:extLst>
              </p:cNvPr>
              <p:cNvCxnSpPr>
                <a:stCxn id="28" idx="5"/>
                <a:endCxn id="92" idx="2"/>
              </p:cNvCxnSpPr>
              <p:nvPr/>
            </p:nvCxnSpPr>
            <p:spPr>
              <a:xfrm rot="16200000" flipH="1">
                <a:off x="6045567" y="3344333"/>
                <a:ext cx="319108" cy="1153358"/>
              </a:xfrm>
              <a:prstGeom prst="bentConnector2">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C3BD9C8B-2D63-46BC-97A7-14689B4718A0}"/>
                  </a:ext>
                </a:extLst>
              </p:cNvPr>
              <p:cNvCxnSpPr>
                <a:stCxn id="28" idx="5"/>
                <a:endCxn id="93" idx="2"/>
              </p:cNvCxnSpPr>
              <p:nvPr/>
            </p:nvCxnSpPr>
            <p:spPr>
              <a:xfrm rot="16200000" flipH="1">
                <a:off x="5665175" y="3724725"/>
                <a:ext cx="650885" cy="724350"/>
              </a:xfrm>
              <a:prstGeom prst="bentConnector2">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AC71AEBD-E14F-416A-A45F-8E866A50FEAC}"/>
                  </a:ext>
                </a:extLst>
              </p:cNvPr>
              <p:cNvCxnSpPr>
                <a:cxnSpLocks/>
                <a:stCxn id="28" idx="5"/>
                <a:endCxn id="94" idx="0"/>
              </p:cNvCxnSpPr>
              <p:nvPr/>
            </p:nvCxnSpPr>
            <p:spPr>
              <a:xfrm rot="16200000" flipH="1">
                <a:off x="5696317" y="3693583"/>
                <a:ext cx="1354522" cy="1490272"/>
              </a:xfrm>
              <a:prstGeom prst="bentConnector3">
                <a:avLst>
                  <a:gd name="adj1" fmla="val 75717"/>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E01C2776-EDCA-4CA8-9DE1-73243C732A16}"/>
                  </a:ext>
                </a:extLst>
              </p:cNvPr>
              <p:cNvCxnSpPr>
                <a:cxnSpLocks/>
                <a:stCxn id="28" idx="5"/>
                <a:endCxn id="95" idx="2"/>
              </p:cNvCxnSpPr>
              <p:nvPr/>
            </p:nvCxnSpPr>
            <p:spPr>
              <a:xfrm rot="16200000" flipH="1">
                <a:off x="6019797" y="3370103"/>
                <a:ext cx="1017370" cy="1800080"/>
              </a:xfrm>
              <a:prstGeom prst="bentConnector2">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84443D39-60AB-4FEC-9AA7-680875DA2DB8}"/>
                  </a:ext>
                </a:extLst>
              </p:cNvPr>
              <p:cNvCxnSpPr>
                <a:stCxn id="92" idx="6"/>
                <a:endCxn id="96" idx="2"/>
              </p:cNvCxnSpPr>
              <p:nvPr/>
            </p:nvCxnSpPr>
            <p:spPr>
              <a:xfrm>
                <a:off x="7578997" y="4080566"/>
                <a:ext cx="1016675" cy="503959"/>
              </a:xfrm>
              <a:prstGeom prst="bentConnector3">
                <a:avLst>
                  <a:gd name="adj1" fmla="val 78553"/>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3" name="Connector: Elbow 102">
                <a:extLst>
                  <a:ext uri="{FF2B5EF4-FFF2-40B4-BE49-F238E27FC236}">
                    <a16:creationId xmlns:a16="http://schemas.microsoft.com/office/drawing/2014/main" id="{FA4B604C-108B-4F17-8C2F-B6DE95019084}"/>
                  </a:ext>
                </a:extLst>
              </p:cNvPr>
              <p:cNvCxnSpPr>
                <a:stCxn id="92" idx="6"/>
                <a:endCxn id="97" idx="2"/>
              </p:cNvCxnSpPr>
              <p:nvPr/>
            </p:nvCxnSpPr>
            <p:spPr>
              <a:xfrm flipV="1">
                <a:off x="7578997" y="4022076"/>
                <a:ext cx="1097754" cy="58490"/>
              </a:xfrm>
              <a:prstGeom prst="bentConnector3">
                <a:avLst>
                  <a:gd name="adj1" fmla="val 72477"/>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A46B3F3E-77EB-4E64-921A-7D059DAF2CB9}"/>
                  </a:ext>
                </a:extLst>
              </p:cNvPr>
              <p:cNvSpPr/>
              <p:nvPr/>
            </p:nvSpPr>
            <p:spPr bwMode="auto">
              <a:xfrm>
                <a:off x="5156200" y="25146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310433D3-4208-42A3-A476-FD7602F0F0CB}"/>
                  </a:ext>
                </a:extLst>
              </p:cNvPr>
              <p:cNvSpPr/>
              <p:nvPr/>
            </p:nvSpPr>
            <p:spPr bwMode="auto">
              <a:xfrm>
                <a:off x="5511800" y="26289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Oval 105">
                <a:extLst>
                  <a:ext uri="{FF2B5EF4-FFF2-40B4-BE49-F238E27FC236}">
                    <a16:creationId xmlns:a16="http://schemas.microsoft.com/office/drawing/2014/main" id="{CD8CB325-813A-438F-A825-1425E47299D5}"/>
                  </a:ext>
                </a:extLst>
              </p:cNvPr>
              <p:cNvSpPr/>
              <p:nvPr/>
            </p:nvSpPr>
            <p:spPr bwMode="auto">
              <a:xfrm>
                <a:off x="5943600" y="32893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Oval 106">
                <a:extLst>
                  <a:ext uri="{FF2B5EF4-FFF2-40B4-BE49-F238E27FC236}">
                    <a16:creationId xmlns:a16="http://schemas.microsoft.com/office/drawing/2014/main" id="{C973B459-C6BA-4616-A4E3-5684E4D033F2}"/>
                  </a:ext>
                </a:extLst>
              </p:cNvPr>
              <p:cNvSpPr/>
              <p:nvPr/>
            </p:nvSpPr>
            <p:spPr bwMode="auto">
              <a:xfrm>
                <a:off x="5524500" y="39497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0CF600A0-9FD3-4ED7-94E3-7C8742B6DEB7}"/>
                  </a:ext>
                </a:extLst>
              </p:cNvPr>
              <p:cNvSpPr/>
              <p:nvPr/>
            </p:nvSpPr>
            <p:spPr bwMode="auto">
              <a:xfrm>
                <a:off x="5168900" y="41402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B3EBE969-2834-412C-A5BE-482619A92858}"/>
                  </a:ext>
                </a:extLst>
              </p:cNvPr>
              <p:cNvSpPr/>
              <p:nvPr/>
            </p:nvSpPr>
            <p:spPr bwMode="auto">
              <a:xfrm>
                <a:off x="4800600" y="43180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8684051F-034C-4CCF-B6CE-D83AE774E182}"/>
                  </a:ext>
                </a:extLst>
              </p:cNvPr>
              <p:cNvSpPr/>
              <p:nvPr/>
            </p:nvSpPr>
            <p:spPr bwMode="auto">
              <a:xfrm>
                <a:off x="4432300" y="39751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FF51F5E3-60B8-433B-B5C0-9B7B82726585}"/>
                  </a:ext>
                </a:extLst>
              </p:cNvPr>
              <p:cNvSpPr/>
              <p:nvPr/>
            </p:nvSpPr>
            <p:spPr bwMode="auto">
              <a:xfrm>
                <a:off x="4191000" y="33020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59FBD008-9407-4C3D-ACC7-32EE62F4AA4F}"/>
                  </a:ext>
                </a:extLst>
              </p:cNvPr>
              <p:cNvSpPr/>
              <p:nvPr/>
            </p:nvSpPr>
            <p:spPr bwMode="auto">
              <a:xfrm>
                <a:off x="4546600" y="27305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3" name="TextBox 22">
              <a:extLst>
                <a:ext uri="{FF2B5EF4-FFF2-40B4-BE49-F238E27FC236}">
                  <a16:creationId xmlns:a16="http://schemas.microsoft.com/office/drawing/2014/main" id="{CDE4B136-CE5C-4DEE-97A2-9C126A496628}"/>
                </a:ext>
              </a:extLst>
            </p:cNvPr>
            <p:cNvSpPr txBox="1"/>
            <p:nvPr/>
          </p:nvSpPr>
          <p:spPr>
            <a:xfrm>
              <a:off x="4581525" y="1371600"/>
              <a:ext cx="1890333" cy="17841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2917">
                        <a:srgbClr val="0078D4"/>
                      </a:gs>
                      <a:gs pos="31000">
                        <a:srgbClr val="0078D4"/>
                      </a:gs>
                    </a:gsLst>
                    <a:lin ang="5400000" scaled="0"/>
                  </a:gradFill>
                  <a:effectLst/>
                  <a:uLnTx/>
                  <a:uFillTx/>
                  <a:latin typeface="Segoe UI"/>
                  <a:ea typeface="+mn-ea"/>
                  <a:cs typeface="+mn-cs"/>
                </a:rPr>
                <a:t>ATTACKS AGAINST THE PC</a:t>
              </a:r>
            </a:p>
          </p:txBody>
        </p:sp>
        <p:sp>
          <p:nvSpPr>
            <p:cNvPr id="24" name="TextBox 23">
              <a:extLst>
                <a:ext uri="{FF2B5EF4-FFF2-40B4-BE49-F238E27FC236}">
                  <a16:creationId xmlns:a16="http://schemas.microsoft.com/office/drawing/2014/main" id="{E29B73FE-80A2-4196-B317-1C5550A6DDB3}"/>
                </a:ext>
              </a:extLst>
            </p:cNvPr>
            <p:cNvSpPr txBox="1"/>
            <p:nvPr/>
          </p:nvSpPr>
          <p:spPr>
            <a:xfrm>
              <a:off x="9467850" y="1314450"/>
              <a:ext cx="2453185" cy="35682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ATTACKS AGAINST </a:t>
              </a:r>
              <a:br>
                <a:rPr kumimoji="0" lang="en-US" sz="105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05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THE EMPLOYEES AND CUSTOMERS</a:t>
              </a:r>
            </a:p>
          </p:txBody>
        </p:sp>
        <p:sp>
          <p:nvSpPr>
            <p:cNvPr id="25" name="TextBox 24">
              <a:extLst>
                <a:ext uri="{FF2B5EF4-FFF2-40B4-BE49-F238E27FC236}">
                  <a16:creationId xmlns:a16="http://schemas.microsoft.com/office/drawing/2014/main" id="{4692224E-129E-4E45-B7F8-448BCFE49034}"/>
                </a:ext>
              </a:extLst>
            </p:cNvPr>
            <p:cNvSpPr txBox="1"/>
            <p:nvPr/>
          </p:nvSpPr>
          <p:spPr>
            <a:xfrm>
              <a:off x="4441420" y="5705475"/>
              <a:ext cx="1283233" cy="356826"/>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2917">
                        <a:srgbClr val="737373"/>
                      </a:gs>
                      <a:gs pos="31000">
                        <a:srgbClr val="737373"/>
                      </a:gs>
                    </a:gsLst>
                    <a:lin ang="5400000" scaled="0"/>
                  </a:gradFill>
                  <a:effectLst/>
                  <a:uLnTx/>
                  <a:uFillTx/>
                  <a:latin typeface="Segoe UI"/>
                  <a:ea typeface="+mn-ea"/>
                  <a:cs typeface="+mn-cs"/>
                </a:rPr>
                <a:t>ATTACKER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2917">
                        <a:srgbClr val="737373"/>
                      </a:gs>
                      <a:gs pos="31000">
                        <a:srgbClr val="737373"/>
                      </a:gs>
                    </a:gsLst>
                    <a:lin ang="5400000" scaled="0"/>
                  </a:gradFill>
                  <a:effectLst/>
                  <a:uLnTx/>
                  <a:uFillTx/>
                  <a:latin typeface="Segoe UI"/>
                  <a:ea typeface="+mn-ea"/>
                  <a:cs typeface="+mn-cs"/>
                </a:rPr>
                <a:t>INFRASTRUCTURE</a:t>
              </a:r>
            </a:p>
          </p:txBody>
        </p:sp>
        <p:sp>
          <p:nvSpPr>
            <p:cNvPr id="26" name="TextBox 25">
              <a:extLst>
                <a:ext uri="{FF2B5EF4-FFF2-40B4-BE49-F238E27FC236}">
                  <a16:creationId xmlns:a16="http://schemas.microsoft.com/office/drawing/2014/main" id="{016CE5F5-D853-4765-81A6-FA8F4ECC5DC3}"/>
                </a:ext>
              </a:extLst>
            </p:cNvPr>
            <p:cNvSpPr txBox="1"/>
            <p:nvPr/>
          </p:nvSpPr>
          <p:spPr>
            <a:xfrm>
              <a:off x="7867650" y="6343650"/>
              <a:ext cx="1810685" cy="17841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COLLECTIVE KNOWLEDGE</a:t>
              </a:r>
            </a:p>
          </p:txBody>
        </p:sp>
        <p:sp>
          <p:nvSpPr>
            <p:cNvPr id="27" name="TextBox 26">
              <a:extLst>
                <a:ext uri="{FF2B5EF4-FFF2-40B4-BE49-F238E27FC236}">
                  <a16:creationId xmlns:a16="http://schemas.microsoft.com/office/drawing/2014/main" id="{A94AC5D1-5BF2-4B42-A27A-3B9B0C105AD5}"/>
                </a:ext>
              </a:extLst>
            </p:cNvPr>
            <p:cNvSpPr txBox="1"/>
            <p:nvPr/>
          </p:nvSpPr>
          <p:spPr>
            <a:xfrm>
              <a:off x="10182225" y="5248275"/>
              <a:ext cx="1276153" cy="35682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2917">
                        <a:srgbClr val="00BCF2"/>
                      </a:gs>
                      <a:gs pos="30000">
                        <a:srgbClr val="00BCF2"/>
                      </a:gs>
                    </a:gsLst>
                    <a:lin ang="5400000" scaled="0"/>
                  </a:gradFill>
                  <a:effectLst/>
                  <a:uLnTx/>
                  <a:uFillTx/>
                  <a:latin typeface="Segoe UI"/>
                  <a:ea typeface="+mn-ea"/>
                  <a:cs typeface="+mn-cs"/>
                </a:rPr>
                <a:t>SERVICES AIDING </a:t>
              </a:r>
              <a:br>
                <a:rPr kumimoji="0" lang="en-US" sz="1050" b="1" i="0" u="none" strike="noStrike" kern="1200" cap="none" spc="0" normalizeH="0" baseline="0" noProof="0" dirty="0">
                  <a:ln>
                    <a:noFill/>
                  </a:ln>
                  <a:gradFill>
                    <a:gsLst>
                      <a:gs pos="2917">
                        <a:srgbClr val="00BCF2"/>
                      </a:gs>
                      <a:gs pos="30000">
                        <a:srgbClr val="00BCF2"/>
                      </a:gs>
                    </a:gsLst>
                    <a:lin ang="5400000" scaled="0"/>
                  </a:gradFill>
                  <a:effectLst/>
                  <a:uLnTx/>
                  <a:uFillTx/>
                  <a:latin typeface="Segoe UI"/>
                  <a:ea typeface="+mn-ea"/>
                  <a:cs typeface="+mn-cs"/>
                </a:rPr>
              </a:br>
              <a:r>
                <a:rPr kumimoji="0" lang="en-US" sz="1050" b="1" i="0" u="none" strike="noStrike" kern="1200" cap="none" spc="0" normalizeH="0" baseline="0" noProof="0" dirty="0">
                  <a:ln>
                    <a:noFill/>
                  </a:ln>
                  <a:gradFill>
                    <a:gsLst>
                      <a:gs pos="2917">
                        <a:srgbClr val="00BCF2"/>
                      </a:gs>
                      <a:gs pos="30000">
                        <a:srgbClr val="00BCF2"/>
                      </a:gs>
                    </a:gsLst>
                    <a:lin ang="5400000" scaled="0"/>
                  </a:gradFill>
                  <a:effectLst/>
                  <a:uLnTx/>
                  <a:uFillTx/>
                  <a:latin typeface="Segoe UI"/>
                  <a:ea typeface="+mn-ea"/>
                  <a:cs typeface="+mn-cs"/>
                </a:rPr>
                <a:t>THE “CASH OUT”</a:t>
              </a:r>
            </a:p>
          </p:txBody>
        </p:sp>
      </p:grpSp>
      <p:sp>
        <p:nvSpPr>
          <p:cNvPr id="2" name="Title 1"/>
          <p:cNvSpPr>
            <a:spLocks noGrp="1"/>
          </p:cNvSpPr>
          <p:nvPr>
            <p:ph type="title"/>
          </p:nvPr>
        </p:nvSpPr>
        <p:spPr>
          <a:xfrm>
            <a:off x="588263" y="457201"/>
            <a:ext cx="11018520" cy="553998"/>
          </a:xfrm>
          <a:noFill/>
        </p:spPr>
        <p:txBody>
          <a:bodyPr/>
          <a:lstStyle/>
          <a:p>
            <a:r>
              <a:rPr lang="en-US" dirty="0"/>
              <a:t>Attack services are inexpensive</a:t>
            </a:r>
          </a:p>
        </p:txBody>
      </p:sp>
      <p:sp>
        <p:nvSpPr>
          <p:cNvPr id="12" name="Rectangle 11">
            <a:extLst>
              <a:ext uri="{FF2B5EF4-FFF2-40B4-BE49-F238E27FC236}">
                <a16:creationId xmlns:a16="http://schemas.microsoft.com/office/drawing/2014/main" id="{2F4A4371-2F02-4752-9009-7DB8B00339B7}"/>
              </a:ext>
            </a:extLst>
          </p:cNvPr>
          <p:cNvSpPr/>
          <p:nvPr/>
        </p:nvSpPr>
        <p:spPr>
          <a:xfrm>
            <a:off x="443609" y="2394421"/>
            <a:ext cx="2795525" cy="89018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a:ea typeface="+mn-ea"/>
                <a:cs typeface="+mn-cs"/>
              </a:rPr>
              <a:t>Loads (compromised device) </a:t>
            </a:r>
            <a:r>
              <a:rPr kumimoji="0" lang="en-US" sz="1400" b="0" i="0" u="none" strike="noStrike" kern="1200" cap="none" spc="0" normalizeH="0" baseline="0" noProof="0" dirty="0">
                <a:ln>
                  <a:noFill/>
                </a:ln>
                <a:solidFill>
                  <a:srgbClr val="1A1A1A"/>
                </a:solidFill>
                <a:effectLst/>
                <a:uLnTx/>
                <a:uFillTx/>
                <a:latin typeface="Segoe UI"/>
                <a:ea typeface="+mn-ea"/>
                <a:cs typeface="+mn-cs"/>
              </a:rPr>
              <a:t>average price ranges</a:t>
            </a:r>
            <a:endParaRPr kumimoji="0" lang="en-US" sz="1400" b="1" i="0" u="none" strike="noStrike" kern="1200" cap="none" spc="0" normalizeH="0" baseline="0" noProof="0" dirty="0">
              <a:ln>
                <a:noFill/>
              </a:ln>
              <a:solidFill>
                <a:srgbClr val="1A1A1A"/>
              </a:solidFill>
              <a:effectLst/>
              <a:uLnTx/>
              <a:uFillTx/>
              <a:latin typeface="Segoe UI"/>
              <a:ea typeface="+mn-ea"/>
              <a:cs typeface="+mn-cs"/>
            </a:endParaRPr>
          </a:p>
          <a:p>
            <a:pPr marL="174625" marR="0" lvl="1"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1A1A1A"/>
                </a:solidFill>
                <a:effectLst/>
                <a:uLnTx/>
                <a:uFillTx/>
                <a:latin typeface="Segoe UI"/>
                <a:ea typeface="+mn-ea"/>
                <a:cs typeface="+mn-cs"/>
              </a:rPr>
              <a:t>PC</a:t>
            </a:r>
            <a:r>
              <a:rPr kumimoji="0" lang="en-US" sz="1400" b="0" i="0" u="none" strike="noStrike" kern="1200" cap="none" spc="0" normalizeH="0" baseline="0" noProof="0" dirty="0">
                <a:ln>
                  <a:noFill/>
                </a:ln>
                <a:solidFill>
                  <a:srgbClr val="1A1A1A"/>
                </a:solidFill>
                <a:effectLst/>
                <a:uLnTx/>
                <a:uFillTx/>
                <a:latin typeface="Segoe UI"/>
                <a:ea typeface="+mn-ea"/>
                <a:cs typeface="+mn-cs"/>
              </a:rPr>
              <a:t> - $0.13 to $0.89</a:t>
            </a:r>
          </a:p>
          <a:p>
            <a:pPr marL="174625" marR="0" lvl="1"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1A1A1A"/>
                </a:solidFill>
                <a:effectLst/>
                <a:uLnTx/>
                <a:uFillTx/>
                <a:latin typeface="Segoe UI"/>
                <a:ea typeface="+mn-ea"/>
                <a:cs typeface="+mn-cs"/>
              </a:rPr>
              <a:t>Mobile</a:t>
            </a:r>
            <a:r>
              <a:rPr kumimoji="0" lang="en-US" sz="1400" b="0" i="0" u="none" strike="noStrike" kern="1200" cap="none" spc="0" normalizeH="0" baseline="0" noProof="0" dirty="0">
                <a:ln>
                  <a:noFill/>
                </a:ln>
                <a:solidFill>
                  <a:srgbClr val="1A1A1A"/>
                </a:solidFill>
                <a:effectLst/>
                <a:uLnTx/>
                <a:uFillTx/>
                <a:latin typeface="Segoe UI"/>
                <a:ea typeface="+mn-ea"/>
                <a:cs typeface="+mn-cs"/>
              </a:rPr>
              <a:t> - from $0.82 to $2.78</a:t>
            </a:r>
          </a:p>
        </p:txBody>
      </p:sp>
      <p:sp>
        <p:nvSpPr>
          <p:cNvPr id="13" name="Rectangle 12">
            <a:extLst>
              <a:ext uri="{FF2B5EF4-FFF2-40B4-BE49-F238E27FC236}">
                <a16:creationId xmlns:a16="http://schemas.microsoft.com/office/drawing/2014/main" id="{ECC9FB6D-7E40-48A9-8E6B-99E5EEC2573F}"/>
              </a:ext>
            </a:extLst>
          </p:cNvPr>
          <p:cNvSpPr/>
          <p:nvPr/>
        </p:nvSpPr>
        <p:spPr>
          <a:xfrm>
            <a:off x="9932762" y="2847540"/>
            <a:ext cx="2146663" cy="399070"/>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a:ea typeface="+mn-ea"/>
                <a:cs typeface="+mn-cs"/>
              </a:rPr>
              <a:t>Spearphishing services </a:t>
            </a:r>
            <a:br>
              <a:rPr kumimoji="0" lang="en-US" sz="1400" b="1" i="0" u="none" strike="noStrike" kern="1200" cap="none" spc="0" normalizeH="0" baseline="0" noProof="0" dirty="0">
                <a:ln>
                  <a:noFill/>
                </a:ln>
                <a:solidFill>
                  <a:srgbClr val="1A1A1A"/>
                </a:solidFill>
                <a:effectLst/>
                <a:uLnTx/>
                <a:uFillTx/>
                <a:latin typeface="Segoe UI"/>
                <a:ea typeface="+mn-ea"/>
                <a:cs typeface="+mn-cs"/>
              </a:rPr>
            </a:br>
            <a:r>
              <a:rPr kumimoji="0" lang="en-US" sz="1400" b="0" i="0" u="none" strike="noStrike" kern="1200" cap="none" spc="0" normalizeH="0" baseline="0" noProof="0" dirty="0">
                <a:ln>
                  <a:noFill/>
                </a:ln>
                <a:solidFill>
                  <a:srgbClr val="1A1A1A"/>
                </a:solidFill>
                <a:effectLst/>
                <a:uLnTx/>
                <a:uFillTx/>
                <a:latin typeface="Segoe UI"/>
                <a:ea typeface="+mn-ea"/>
                <a:cs typeface="+mn-cs"/>
              </a:rPr>
              <a:t>range from $100 to $1,000 per successful account take over </a:t>
            </a:r>
          </a:p>
        </p:txBody>
      </p:sp>
      <p:sp>
        <p:nvSpPr>
          <p:cNvPr id="14" name="Rectangle 13">
            <a:extLst>
              <a:ext uri="{FF2B5EF4-FFF2-40B4-BE49-F238E27FC236}">
                <a16:creationId xmlns:a16="http://schemas.microsoft.com/office/drawing/2014/main" id="{A09B1988-9EF3-4E7C-8651-B75EC2C948F6}"/>
              </a:ext>
            </a:extLst>
          </p:cNvPr>
          <p:cNvSpPr/>
          <p:nvPr/>
        </p:nvSpPr>
        <p:spPr>
          <a:xfrm>
            <a:off x="508110" y="1383987"/>
            <a:ext cx="1772162" cy="778224"/>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a:ea typeface="+mn-ea"/>
                <a:cs typeface="+mn-cs"/>
              </a:rPr>
              <a:t>0days</a:t>
            </a:r>
            <a:r>
              <a:rPr kumimoji="0" lang="en-US" sz="1400" b="0" i="0" u="none" strike="noStrike" kern="1200" cap="none" spc="0" normalizeH="0" baseline="0" noProof="0" dirty="0">
                <a:ln>
                  <a:noFill/>
                </a:ln>
                <a:solidFill>
                  <a:srgbClr val="1A1A1A"/>
                </a:solidFill>
                <a:effectLst/>
                <a:uLnTx/>
                <a:uFillTx/>
                <a:latin typeface="Segoe UI"/>
                <a:ea typeface="+mn-ea"/>
                <a:cs typeface="+mn-cs"/>
              </a:rPr>
              <a:t> price range varies from $5,000 to $350,000</a:t>
            </a:r>
          </a:p>
        </p:txBody>
      </p:sp>
      <p:sp>
        <p:nvSpPr>
          <p:cNvPr id="16" name="Rectangle 15">
            <a:extLst>
              <a:ext uri="{FF2B5EF4-FFF2-40B4-BE49-F238E27FC236}">
                <a16:creationId xmlns:a16="http://schemas.microsoft.com/office/drawing/2014/main" id="{290CD01B-E172-433E-A70E-F201F283C4C1}"/>
              </a:ext>
            </a:extLst>
          </p:cNvPr>
          <p:cNvSpPr/>
          <p:nvPr/>
        </p:nvSpPr>
        <p:spPr>
          <a:xfrm>
            <a:off x="8902689" y="240146"/>
            <a:ext cx="2901405"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a:ea typeface="+mn-ea"/>
                <a:cs typeface="+mn-cs"/>
              </a:rPr>
              <a:t>Ransomware: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$66 upfront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A1A1A"/>
                </a:solidFill>
                <a:effectLst/>
                <a:uLnTx/>
                <a:uFillTx/>
                <a:latin typeface="Segoe UI"/>
                <a:ea typeface="+mn-ea"/>
                <a:cs typeface="+mn-cs"/>
              </a:rPr>
              <a: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30% of the profit (affiliate model)</a:t>
            </a:r>
          </a:p>
        </p:txBody>
      </p:sp>
      <p:sp>
        <p:nvSpPr>
          <p:cNvPr id="17" name="Rectangle 16">
            <a:extLst>
              <a:ext uri="{FF2B5EF4-FFF2-40B4-BE49-F238E27FC236}">
                <a16:creationId xmlns:a16="http://schemas.microsoft.com/office/drawing/2014/main" id="{F4971F52-1055-4D0E-B13C-59071D3089E0}"/>
              </a:ext>
            </a:extLst>
          </p:cNvPr>
          <p:cNvSpPr/>
          <p:nvPr/>
        </p:nvSpPr>
        <p:spPr>
          <a:xfrm>
            <a:off x="491590" y="5191783"/>
            <a:ext cx="2313467" cy="625944"/>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lvl="0">
              <a:defRPr/>
            </a:pPr>
            <a:r>
              <a:rPr lang="en-US" sz="1400" b="1" dirty="0">
                <a:solidFill>
                  <a:srgbClr val="1A1A1A"/>
                </a:solidFill>
              </a:rPr>
              <a:t>Proxy </a:t>
            </a:r>
            <a:r>
              <a:rPr lang="en-US" sz="1400" dirty="0">
                <a:solidFill>
                  <a:srgbClr val="1A1A1A"/>
                </a:solidFill>
              </a:rPr>
              <a:t>services to evade IP geolocation prices vary </a:t>
            </a:r>
          </a:p>
          <a:p>
            <a:pPr lvl="0">
              <a:defRPr/>
            </a:pPr>
            <a:r>
              <a:rPr lang="en-US" sz="1400" dirty="0">
                <a:solidFill>
                  <a:srgbClr val="1A1A1A"/>
                </a:solidFill>
              </a:rPr>
              <a:t>As low as $100 per week for 100,000 proxies.</a:t>
            </a:r>
          </a:p>
        </p:txBody>
      </p:sp>
      <p:sp>
        <p:nvSpPr>
          <p:cNvPr id="18" name="Rectangle 17">
            <a:extLst>
              <a:ext uri="{FF2B5EF4-FFF2-40B4-BE49-F238E27FC236}">
                <a16:creationId xmlns:a16="http://schemas.microsoft.com/office/drawing/2014/main" id="{4E216787-80C8-404D-9D4B-59B55110D477}"/>
              </a:ext>
            </a:extLst>
          </p:cNvPr>
          <p:cNvSpPr/>
          <p:nvPr/>
        </p:nvSpPr>
        <p:spPr>
          <a:xfrm>
            <a:off x="443402" y="3774888"/>
            <a:ext cx="2091399" cy="1032267"/>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a:ea typeface="+mn-ea"/>
                <a:cs typeface="+mn-cs"/>
              </a:rPr>
              <a:t>Denial of Service (DOS) </a:t>
            </a:r>
            <a:r>
              <a:rPr kumimoji="0" lang="en-US" sz="1400" b="0" i="0" u="none" strike="noStrike" kern="1200" cap="none" spc="0" normalizeH="0" baseline="0" noProof="0" dirty="0">
                <a:ln>
                  <a:noFill/>
                </a:ln>
                <a:solidFill>
                  <a:srgbClr val="1A1A1A"/>
                </a:solidFill>
                <a:effectLst/>
                <a:uLnTx/>
                <a:uFillTx/>
                <a:latin typeface="Segoe UI"/>
                <a:ea typeface="+mn-ea"/>
                <a:cs typeface="+mn-cs"/>
              </a:rPr>
              <a:t>average prices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day: $102.05</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week: $327.00</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month: $766.67</a:t>
            </a:r>
          </a:p>
        </p:txBody>
      </p:sp>
      <p:sp>
        <p:nvSpPr>
          <p:cNvPr id="20" name="Rectangle 19">
            <a:extLst>
              <a:ext uri="{FF2B5EF4-FFF2-40B4-BE49-F238E27FC236}">
                <a16:creationId xmlns:a16="http://schemas.microsoft.com/office/drawing/2014/main" id="{11B24BD6-2CF3-43F6-8E99-1DF80637CA55}"/>
              </a:ext>
            </a:extLst>
          </p:cNvPr>
          <p:cNvSpPr/>
          <p:nvPr/>
        </p:nvSpPr>
        <p:spPr>
          <a:xfrm>
            <a:off x="9677054" y="4349830"/>
            <a:ext cx="2387063" cy="774080"/>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a:ea typeface="+mn-ea"/>
                <a:cs typeface="+mn-cs"/>
              </a:rPr>
              <a:t>Compromised accounts </a:t>
            </a:r>
            <a:br>
              <a:rPr kumimoji="0" lang="en-US" sz="1400" b="1" i="0" u="none" strike="noStrike" kern="1200" cap="none" spc="0" normalizeH="0" baseline="0" noProof="0" dirty="0">
                <a:ln>
                  <a:noFill/>
                </a:ln>
                <a:solidFill>
                  <a:srgbClr val="1A1A1A"/>
                </a:solidFill>
                <a:effectLst/>
                <a:uLnTx/>
                <a:uFillTx/>
                <a:latin typeface="Segoe UI"/>
                <a:ea typeface="+mn-ea"/>
                <a:cs typeface="+mn-cs"/>
              </a:rPr>
            </a:br>
            <a:r>
              <a:rPr kumimoji="0" lang="en-US" sz="1400" b="0" i="0" u="none" strike="noStrike" kern="1200" cap="none" spc="0" normalizeH="0" baseline="0" noProof="0" dirty="0">
                <a:ln>
                  <a:noFill/>
                </a:ln>
                <a:solidFill>
                  <a:srgbClr val="1A1A1A"/>
                </a:solidFill>
                <a:effectLst/>
                <a:uLnTx/>
                <a:uFillTx/>
                <a:latin typeface="Segoe UI"/>
                <a:ea typeface="+mn-ea"/>
                <a:cs typeface="+mn-cs"/>
              </a:rPr>
              <a:t>As low as $150 for 400M. Averages $0.97 per 1k.</a:t>
            </a:r>
          </a:p>
        </p:txBody>
      </p:sp>
      <p:cxnSp>
        <p:nvCxnSpPr>
          <p:cNvPr id="4" name="Straight Connector 3">
            <a:extLst>
              <a:ext uri="{FF2B5EF4-FFF2-40B4-BE49-F238E27FC236}">
                <a16:creationId xmlns:a16="http://schemas.microsoft.com/office/drawing/2014/main" id="{9B1F3A6E-6E91-4727-83EC-414C134C9C7E}"/>
              </a:ext>
            </a:extLst>
          </p:cNvPr>
          <p:cNvCxnSpPr>
            <a:cxnSpLocks/>
            <a:endCxn id="38" idx="2"/>
          </p:cNvCxnSpPr>
          <p:nvPr/>
        </p:nvCxnSpPr>
        <p:spPr>
          <a:xfrm>
            <a:off x="2116049" y="1575192"/>
            <a:ext cx="811872" cy="38104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03AE463-0DCD-4AE7-B9F7-23666C383D9C}"/>
              </a:ext>
            </a:extLst>
          </p:cNvPr>
          <p:cNvCxnSpPr>
            <a:cxnSpLocks/>
          </p:cNvCxnSpPr>
          <p:nvPr/>
        </p:nvCxnSpPr>
        <p:spPr>
          <a:xfrm flipV="1">
            <a:off x="3031081" y="2471192"/>
            <a:ext cx="370717" cy="5413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2915BF5F-FE1C-4C19-A70B-A67B6812A299}"/>
              </a:ext>
            </a:extLst>
          </p:cNvPr>
          <p:cNvCxnSpPr>
            <a:cxnSpLocks/>
          </p:cNvCxnSpPr>
          <p:nvPr/>
        </p:nvCxnSpPr>
        <p:spPr>
          <a:xfrm flipV="1">
            <a:off x="2151880" y="3572152"/>
            <a:ext cx="1089753" cy="30214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330D5C62-CD7A-4F1D-B67D-FFFF70446F96}"/>
              </a:ext>
            </a:extLst>
          </p:cNvPr>
          <p:cNvCxnSpPr>
            <a:cxnSpLocks/>
          </p:cNvCxnSpPr>
          <p:nvPr/>
        </p:nvCxnSpPr>
        <p:spPr>
          <a:xfrm flipV="1">
            <a:off x="2583316" y="4383703"/>
            <a:ext cx="555649" cy="60565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50C0B72C-9E97-430C-AE19-4217130D34C3}"/>
              </a:ext>
            </a:extLst>
          </p:cNvPr>
          <p:cNvCxnSpPr>
            <a:cxnSpLocks/>
            <a:stCxn id="16" idx="1"/>
          </p:cNvCxnSpPr>
          <p:nvPr/>
        </p:nvCxnSpPr>
        <p:spPr>
          <a:xfrm flipH="1">
            <a:off x="5919203" y="780498"/>
            <a:ext cx="2983486" cy="73331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4199577-CD2A-42C7-9399-94DC41B2FADA}"/>
              </a:ext>
            </a:extLst>
          </p:cNvPr>
          <p:cNvCxnSpPr>
            <a:cxnSpLocks/>
            <a:stCxn id="13" idx="1"/>
          </p:cNvCxnSpPr>
          <p:nvPr/>
        </p:nvCxnSpPr>
        <p:spPr>
          <a:xfrm flipH="1" flipV="1">
            <a:off x="9609325" y="2647127"/>
            <a:ext cx="323437" cy="39994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279D81A-E718-4A23-983A-3B83C1A45DCA}"/>
              </a:ext>
            </a:extLst>
          </p:cNvPr>
          <p:cNvCxnSpPr>
            <a:cxnSpLocks/>
          </p:cNvCxnSpPr>
          <p:nvPr/>
        </p:nvCxnSpPr>
        <p:spPr>
          <a:xfrm flipH="1" flipV="1">
            <a:off x="9498564" y="3526064"/>
            <a:ext cx="356980" cy="73181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979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left)">
                                      <p:cBhvr>
                                        <p:cTn id="24" dur="500"/>
                                        <p:tgtEl>
                                          <p:spTgt spid="18"/>
                                        </p:tgtEl>
                                      </p:cBhvr>
                                    </p:animEffect>
                                  </p:childTnLst>
                                </p:cTn>
                              </p:par>
                            </p:childTnLst>
                          </p:cTn>
                        </p:par>
                        <p:par>
                          <p:cTn id="25" fill="hold">
                            <p:stCondLst>
                              <p:cond delay="500"/>
                            </p:stCondLst>
                            <p:childTnLst>
                              <p:par>
                                <p:cTn id="26" presetID="30" presetClass="emph" presetSubtype="0" fill="hold" grpId="1" nodeType="afterEffect">
                                  <p:stCondLst>
                                    <p:cond delay="0"/>
                                  </p:stCondLst>
                                  <p:childTnLst>
                                    <p:animClr clrSpc="hsl" dir="cw">
                                      <p:cBhvr override="childStyle">
                                        <p:cTn id="27" dur="500" fill="hold"/>
                                        <p:tgtEl>
                                          <p:spTgt spid="14"/>
                                        </p:tgtEl>
                                        <p:attrNameLst>
                                          <p:attrName>style.color</p:attrName>
                                        </p:attrNameLst>
                                      </p:cBhvr>
                                      <p:by>
                                        <p:hsl h="0" s="12549" l="25098"/>
                                      </p:by>
                                    </p:animClr>
                                    <p:animClr clrSpc="hsl" dir="cw">
                                      <p:cBhvr>
                                        <p:cTn id="28" dur="500" fill="hold"/>
                                        <p:tgtEl>
                                          <p:spTgt spid="14"/>
                                        </p:tgtEl>
                                        <p:attrNameLst>
                                          <p:attrName>fillcolor</p:attrName>
                                        </p:attrNameLst>
                                      </p:cBhvr>
                                      <p:by>
                                        <p:hsl h="0" s="12549" l="25098"/>
                                      </p:by>
                                    </p:animClr>
                                    <p:animClr clrSpc="hsl" dir="cw">
                                      <p:cBhvr>
                                        <p:cTn id="29" dur="500" fill="hold"/>
                                        <p:tgtEl>
                                          <p:spTgt spid="14"/>
                                        </p:tgtEl>
                                        <p:attrNameLst>
                                          <p:attrName>stroke.color</p:attrName>
                                        </p:attrNameLst>
                                      </p:cBhvr>
                                      <p:by>
                                        <p:hsl h="0" s="12549" l="25098"/>
                                      </p:by>
                                    </p:animClr>
                                    <p:set>
                                      <p:cBhvr>
                                        <p:cTn id="30" dur="500" fill="hold"/>
                                        <p:tgtEl>
                                          <p:spTgt spid="14"/>
                                        </p:tgtEl>
                                        <p:attrNameLst>
                                          <p:attrName>fill.type</p:attrName>
                                        </p:attrNameLst>
                                      </p:cBhvr>
                                      <p:to>
                                        <p:strVal val="solid"/>
                                      </p:to>
                                    </p:set>
                                  </p:childTnLst>
                                </p:cTn>
                              </p:par>
                              <p:par>
                                <p:cTn id="31" presetID="30" presetClass="emph" presetSubtype="0" fill="hold" grpId="1" nodeType="withEffect">
                                  <p:stCondLst>
                                    <p:cond delay="0"/>
                                  </p:stCondLst>
                                  <p:childTnLst>
                                    <p:animClr clrSpc="hsl" dir="cw">
                                      <p:cBhvr override="childStyle">
                                        <p:cTn id="32" dur="500" fill="hold"/>
                                        <p:tgtEl>
                                          <p:spTgt spid="12"/>
                                        </p:tgtEl>
                                        <p:attrNameLst>
                                          <p:attrName>style.color</p:attrName>
                                        </p:attrNameLst>
                                      </p:cBhvr>
                                      <p:by>
                                        <p:hsl h="0" s="12549" l="25098"/>
                                      </p:by>
                                    </p:animClr>
                                    <p:animClr clrSpc="hsl" dir="cw">
                                      <p:cBhvr>
                                        <p:cTn id="33" dur="500" fill="hold"/>
                                        <p:tgtEl>
                                          <p:spTgt spid="12"/>
                                        </p:tgtEl>
                                        <p:attrNameLst>
                                          <p:attrName>fillcolor</p:attrName>
                                        </p:attrNameLst>
                                      </p:cBhvr>
                                      <p:by>
                                        <p:hsl h="0" s="12549" l="25098"/>
                                      </p:by>
                                    </p:animClr>
                                    <p:animClr clrSpc="hsl" dir="cw">
                                      <p:cBhvr>
                                        <p:cTn id="34" dur="500" fill="hold"/>
                                        <p:tgtEl>
                                          <p:spTgt spid="12"/>
                                        </p:tgtEl>
                                        <p:attrNameLst>
                                          <p:attrName>stroke.color</p:attrName>
                                        </p:attrNameLst>
                                      </p:cBhvr>
                                      <p:by>
                                        <p:hsl h="0" s="12549" l="25098"/>
                                      </p:by>
                                    </p:animClr>
                                    <p:set>
                                      <p:cBhvr>
                                        <p:cTn id="35" dur="500" fill="hold"/>
                                        <p:tgtEl>
                                          <p:spTgt spid="12"/>
                                        </p:tgtEl>
                                        <p:attrNameLst>
                                          <p:attrName>fill.type</p:attrName>
                                        </p:attrNameLst>
                                      </p:cBhvr>
                                      <p:to>
                                        <p:strVal val="solid"/>
                                      </p:to>
                                    </p:set>
                                  </p:childTnLst>
                                </p:cTn>
                              </p:par>
                              <p:par>
                                <p:cTn id="36" presetID="22" presetClass="entr" presetSubtype="8" fill="hold" nodeType="withEffect">
                                  <p:stCondLst>
                                    <p:cond delay="0"/>
                                  </p:stCondLst>
                                  <p:childTnLst>
                                    <p:set>
                                      <p:cBhvr>
                                        <p:cTn id="37" dur="1" fill="hold">
                                          <p:stCondLst>
                                            <p:cond delay="0"/>
                                          </p:stCondLst>
                                        </p:cTn>
                                        <p:tgtEl>
                                          <p:spTgt spid="114"/>
                                        </p:tgtEl>
                                        <p:attrNameLst>
                                          <p:attrName>style.visibility</p:attrName>
                                        </p:attrNameLst>
                                      </p:cBhvr>
                                      <p:to>
                                        <p:strVal val="visible"/>
                                      </p:to>
                                    </p:set>
                                    <p:animEffect transition="in" filter="wipe(left)">
                                      <p:cBhvr>
                                        <p:cTn id="38" dur="500"/>
                                        <p:tgtEl>
                                          <p:spTgt spid="114"/>
                                        </p:tgtEl>
                                      </p:cBhvr>
                                    </p:animEffect>
                                  </p:childTnLst>
                                </p:cTn>
                              </p:par>
                            </p:childTnLst>
                          </p:cTn>
                        </p:par>
                        <p:par>
                          <p:cTn id="39" fill="hold">
                            <p:stCondLst>
                              <p:cond delay="1000"/>
                            </p:stCondLst>
                            <p:childTnLst>
                              <p:par>
                                <p:cTn id="40" presetID="22" presetClass="entr" presetSubtype="8"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par>
                          <p:cTn id="43" fill="hold">
                            <p:stCondLst>
                              <p:cond delay="1500"/>
                            </p:stCondLst>
                            <p:childTnLst>
                              <p:par>
                                <p:cTn id="44" presetID="22" presetClass="entr" presetSubtype="8" fill="hold" nodeType="afterEffect">
                                  <p:stCondLst>
                                    <p:cond delay="0"/>
                                  </p:stCondLst>
                                  <p:childTnLst>
                                    <p:set>
                                      <p:cBhvr>
                                        <p:cTn id="45" dur="1" fill="hold">
                                          <p:stCondLst>
                                            <p:cond delay="0"/>
                                          </p:stCondLst>
                                        </p:cTn>
                                        <p:tgtEl>
                                          <p:spTgt spid="116"/>
                                        </p:tgtEl>
                                        <p:attrNameLst>
                                          <p:attrName>style.visibility</p:attrName>
                                        </p:attrNameLst>
                                      </p:cBhvr>
                                      <p:to>
                                        <p:strVal val="visible"/>
                                      </p:to>
                                    </p:set>
                                    <p:animEffect transition="in" filter="wipe(left)">
                                      <p:cBhvr>
                                        <p:cTn id="46" dur="500"/>
                                        <p:tgtEl>
                                          <p:spTgt spid="116"/>
                                        </p:tgtEl>
                                      </p:cBhvr>
                                    </p:animEffect>
                                  </p:childTnLst>
                                </p:cTn>
                              </p:par>
                            </p:childTnLst>
                          </p:cTn>
                        </p:par>
                      </p:childTnLst>
                    </p:cTn>
                  </p:par>
                  <p:par>
                    <p:cTn id="47" fill="hold">
                      <p:stCondLst>
                        <p:cond delay="indefinite"/>
                      </p:stCondLst>
                      <p:childTnLst>
                        <p:par>
                          <p:cTn id="48" fill="hold">
                            <p:stCondLst>
                              <p:cond delay="0"/>
                            </p:stCondLst>
                            <p:childTnLst>
                              <p:par>
                                <p:cTn id="49" presetID="30" presetClass="emph" presetSubtype="0" fill="hold" grpId="1" nodeType="clickEffect">
                                  <p:stCondLst>
                                    <p:cond delay="0"/>
                                  </p:stCondLst>
                                  <p:childTnLst>
                                    <p:animClr clrSpc="hsl" dir="cw">
                                      <p:cBhvr override="childStyle">
                                        <p:cTn id="50" dur="500" fill="hold"/>
                                        <p:tgtEl>
                                          <p:spTgt spid="18"/>
                                        </p:tgtEl>
                                        <p:attrNameLst>
                                          <p:attrName>style.color</p:attrName>
                                        </p:attrNameLst>
                                      </p:cBhvr>
                                      <p:by>
                                        <p:hsl h="0" s="12549" l="25098"/>
                                      </p:by>
                                    </p:animClr>
                                    <p:animClr clrSpc="hsl" dir="cw">
                                      <p:cBhvr>
                                        <p:cTn id="51" dur="500" fill="hold"/>
                                        <p:tgtEl>
                                          <p:spTgt spid="18"/>
                                        </p:tgtEl>
                                        <p:attrNameLst>
                                          <p:attrName>fillcolor</p:attrName>
                                        </p:attrNameLst>
                                      </p:cBhvr>
                                      <p:by>
                                        <p:hsl h="0" s="12549" l="25098"/>
                                      </p:by>
                                    </p:animClr>
                                    <p:animClr clrSpc="hsl" dir="cw">
                                      <p:cBhvr>
                                        <p:cTn id="52" dur="500" fill="hold"/>
                                        <p:tgtEl>
                                          <p:spTgt spid="18"/>
                                        </p:tgtEl>
                                        <p:attrNameLst>
                                          <p:attrName>stroke.color</p:attrName>
                                        </p:attrNameLst>
                                      </p:cBhvr>
                                      <p:by>
                                        <p:hsl h="0" s="12549" l="25098"/>
                                      </p:by>
                                    </p:animClr>
                                    <p:set>
                                      <p:cBhvr>
                                        <p:cTn id="53" dur="500" fill="hold"/>
                                        <p:tgtEl>
                                          <p:spTgt spid="18"/>
                                        </p:tgtEl>
                                        <p:attrNameLst>
                                          <p:attrName>fill.type</p:attrName>
                                        </p:attrNameLst>
                                      </p:cBhvr>
                                      <p:to>
                                        <p:strVal val="solid"/>
                                      </p:to>
                                    </p:set>
                                  </p:childTnLst>
                                </p:cTn>
                              </p:par>
                              <p:par>
                                <p:cTn id="54" presetID="30" presetClass="emph" presetSubtype="0" fill="hold" grpId="1" nodeType="withEffect">
                                  <p:stCondLst>
                                    <p:cond delay="0"/>
                                  </p:stCondLst>
                                  <p:childTnLst>
                                    <p:animClr clrSpc="hsl" dir="cw">
                                      <p:cBhvr override="childStyle">
                                        <p:cTn id="55" dur="500" fill="hold"/>
                                        <p:tgtEl>
                                          <p:spTgt spid="17"/>
                                        </p:tgtEl>
                                        <p:attrNameLst>
                                          <p:attrName>style.color</p:attrName>
                                        </p:attrNameLst>
                                      </p:cBhvr>
                                      <p:by>
                                        <p:hsl h="0" s="12549" l="25098"/>
                                      </p:by>
                                    </p:animClr>
                                    <p:animClr clrSpc="hsl" dir="cw">
                                      <p:cBhvr>
                                        <p:cTn id="56" dur="500" fill="hold"/>
                                        <p:tgtEl>
                                          <p:spTgt spid="17"/>
                                        </p:tgtEl>
                                        <p:attrNameLst>
                                          <p:attrName>fillcolor</p:attrName>
                                        </p:attrNameLst>
                                      </p:cBhvr>
                                      <p:by>
                                        <p:hsl h="0" s="12549" l="25098"/>
                                      </p:by>
                                    </p:animClr>
                                    <p:animClr clrSpc="hsl" dir="cw">
                                      <p:cBhvr>
                                        <p:cTn id="57" dur="500" fill="hold"/>
                                        <p:tgtEl>
                                          <p:spTgt spid="17"/>
                                        </p:tgtEl>
                                        <p:attrNameLst>
                                          <p:attrName>stroke.color</p:attrName>
                                        </p:attrNameLst>
                                      </p:cBhvr>
                                      <p:by>
                                        <p:hsl h="0" s="12549" l="25098"/>
                                      </p:by>
                                    </p:animClr>
                                    <p:set>
                                      <p:cBhvr>
                                        <p:cTn id="58" dur="500" fill="hold"/>
                                        <p:tgtEl>
                                          <p:spTgt spid="17"/>
                                        </p:tgtEl>
                                        <p:attrNameLst>
                                          <p:attrName>fill.type</p:attrName>
                                        </p:attrNameLst>
                                      </p:cBhvr>
                                      <p:to>
                                        <p:strVal val="solid"/>
                                      </p:to>
                                    </p:set>
                                  </p:childTnLst>
                                </p:cTn>
                              </p:par>
                              <p:par>
                                <p:cTn id="59" presetID="22" presetClass="entr" presetSubtype="8"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wipe(left)">
                                      <p:cBhvr>
                                        <p:cTn id="61" dur="500"/>
                                        <p:tgtEl>
                                          <p:spTgt spid="16"/>
                                        </p:tgtEl>
                                      </p:cBhvr>
                                    </p:animEffect>
                                  </p:childTnLst>
                                </p:cTn>
                              </p:par>
                            </p:childTnLst>
                          </p:cTn>
                        </p:par>
                        <p:par>
                          <p:cTn id="62" fill="hold">
                            <p:stCondLst>
                              <p:cond delay="500"/>
                            </p:stCondLst>
                            <p:childTnLst>
                              <p:par>
                                <p:cTn id="63" presetID="22" presetClass="entr" presetSubtype="2" fill="hold" nodeType="afterEffect">
                                  <p:stCondLst>
                                    <p:cond delay="0"/>
                                  </p:stCondLst>
                                  <p:childTnLst>
                                    <p:set>
                                      <p:cBhvr>
                                        <p:cTn id="64" dur="1" fill="hold">
                                          <p:stCondLst>
                                            <p:cond delay="0"/>
                                          </p:stCondLst>
                                        </p:cTn>
                                        <p:tgtEl>
                                          <p:spTgt spid="129"/>
                                        </p:tgtEl>
                                        <p:attrNameLst>
                                          <p:attrName>style.visibility</p:attrName>
                                        </p:attrNameLst>
                                      </p:cBhvr>
                                      <p:to>
                                        <p:strVal val="visible"/>
                                      </p:to>
                                    </p:set>
                                    <p:animEffect transition="in" filter="wipe(right)">
                                      <p:cBhvr>
                                        <p:cTn id="65" dur="500"/>
                                        <p:tgtEl>
                                          <p:spTgt spid="129"/>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wipe(left)">
                                      <p:cBhvr>
                                        <p:cTn id="70" dur="500"/>
                                        <p:tgtEl>
                                          <p:spTgt spid="13"/>
                                        </p:tgtEl>
                                      </p:cBhvr>
                                    </p:animEffect>
                                  </p:childTnLst>
                                </p:cTn>
                              </p:par>
                              <p:par>
                                <p:cTn id="71" presetID="30" presetClass="emph" presetSubtype="0" fill="hold" grpId="1" nodeType="withEffect">
                                  <p:stCondLst>
                                    <p:cond delay="0"/>
                                  </p:stCondLst>
                                  <p:childTnLst>
                                    <p:animClr clrSpc="hsl" dir="cw">
                                      <p:cBhvr override="childStyle">
                                        <p:cTn id="72" dur="500" fill="hold"/>
                                        <p:tgtEl>
                                          <p:spTgt spid="16"/>
                                        </p:tgtEl>
                                        <p:attrNameLst>
                                          <p:attrName>style.color</p:attrName>
                                        </p:attrNameLst>
                                      </p:cBhvr>
                                      <p:by>
                                        <p:hsl h="0" s="12549" l="25098"/>
                                      </p:by>
                                    </p:animClr>
                                    <p:animClr clrSpc="hsl" dir="cw">
                                      <p:cBhvr>
                                        <p:cTn id="73" dur="500" fill="hold"/>
                                        <p:tgtEl>
                                          <p:spTgt spid="16"/>
                                        </p:tgtEl>
                                        <p:attrNameLst>
                                          <p:attrName>fillcolor</p:attrName>
                                        </p:attrNameLst>
                                      </p:cBhvr>
                                      <p:by>
                                        <p:hsl h="0" s="12549" l="25098"/>
                                      </p:by>
                                    </p:animClr>
                                    <p:animClr clrSpc="hsl" dir="cw">
                                      <p:cBhvr>
                                        <p:cTn id="74" dur="500" fill="hold"/>
                                        <p:tgtEl>
                                          <p:spTgt spid="16"/>
                                        </p:tgtEl>
                                        <p:attrNameLst>
                                          <p:attrName>stroke.color</p:attrName>
                                        </p:attrNameLst>
                                      </p:cBhvr>
                                      <p:by>
                                        <p:hsl h="0" s="12549" l="25098"/>
                                      </p:by>
                                    </p:animClr>
                                    <p:set>
                                      <p:cBhvr>
                                        <p:cTn id="75" dur="500" fill="hold"/>
                                        <p:tgtEl>
                                          <p:spTgt spid="16"/>
                                        </p:tgtEl>
                                        <p:attrNameLst>
                                          <p:attrName>fill.type</p:attrName>
                                        </p:attrNameLst>
                                      </p:cBhvr>
                                      <p:to>
                                        <p:strVal val="solid"/>
                                      </p:to>
                                    </p:set>
                                  </p:childTnLst>
                                </p:cTn>
                              </p:par>
                            </p:childTnLst>
                          </p:cTn>
                        </p:par>
                        <p:par>
                          <p:cTn id="76" fill="hold">
                            <p:stCondLst>
                              <p:cond delay="500"/>
                            </p:stCondLst>
                            <p:childTnLst>
                              <p:par>
                                <p:cTn id="77" presetID="22" presetClass="entr" presetSubtype="2" fill="hold" nodeType="afterEffect">
                                  <p:stCondLst>
                                    <p:cond delay="0"/>
                                  </p:stCondLst>
                                  <p:childTnLst>
                                    <p:set>
                                      <p:cBhvr>
                                        <p:cTn id="78" dur="1" fill="hold">
                                          <p:stCondLst>
                                            <p:cond delay="0"/>
                                          </p:stCondLst>
                                        </p:cTn>
                                        <p:tgtEl>
                                          <p:spTgt spid="131"/>
                                        </p:tgtEl>
                                        <p:attrNameLst>
                                          <p:attrName>style.visibility</p:attrName>
                                        </p:attrNameLst>
                                      </p:cBhvr>
                                      <p:to>
                                        <p:strVal val="visible"/>
                                      </p:to>
                                    </p:set>
                                    <p:animEffect transition="in" filter="wipe(right)">
                                      <p:cBhvr>
                                        <p:cTn id="79" dur="500"/>
                                        <p:tgtEl>
                                          <p:spTgt spid="131"/>
                                        </p:tgtEl>
                                      </p:cBhvr>
                                    </p:animEffect>
                                  </p:childTnLst>
                                </p:cTn>
                              </p:par>
                            </p:childTnLst>
                          </p:cTn>
                        </p:par>
                        <p:par>
                          <p:cTn id="80" fill="hold">
                            <p:stCondLst>
                              <p:cond delay="1000"/>
                            </p:stCondLst>
                            <p:childTnLst>
                              <p:par>
                                <p:cTn id="81" presetID="22" presetClass="entr" presetSubtype="1" fill="hold" grpId="0" nodeType="after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wipe(up)">
                                      <p:cBhvr>
                                        <p:cTn id="83" dur="500"/>
                                        <p:tgtEl>
                                          <p:spTgt spid="20"/>
                                        </p:tgtEl>
                                      </p:cBhvr>
                                    </p:animEffect>
                                  </p:childTnLst>
                                </p:cTn>
                              </p:par>
                            </p:childTnLst>
                          </p:cTn>
                        </p:par>
                        <p:par>
                          <p:cTn id="84" fill="hold">
                            <p:stCondLst>
                              <p:cond delay="1500"/>
                            </p:stCondLst>
                            <p:childTnLst>
                              <p:par>
                                <p:cTn id="85" presetID="22" presetClass="entr" presetSubtype="2" fill="hold" nodeType="afterEffect">
                                  <p:stCondLst>
                                    <p:cond delay="0"/>
                                  </p:stCondLst>
                                  <p:childTnLst>
                                    <p:set>
                                      <p:cBhvr>
                                        <p:cTn id="86" dur="1" fill="hold">
                                          <p:stCondLst>
                                            <p:cond delay="0"/>
                                          </p:stCondLst>
                                        </p:cTn>
                                        <p:tgtEl>
                                          <p:spTgt spid="133"/>
                                        </p:tgtEl>
                                        <p:attrNameLst>
                                          <p:attrName>style.visibility</p:attrName>
                                        </p:attrNameLst>
                                      </p:cBhvr>
                                      <p:to>
                                        <p:strVal val="visible"/>
                                      </p:to>
                                    </p:set>
                                    <p:animEffect transition="in" filter="wipe(right)">
                                      <p:cBhvr>
                                        <p:cTn id="8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4" grpId="0"/>
      <p:bldP spid="14" grpId="1"/>
      <p:bldP spid="16" grpId="0"/>
      <p:bldP spid="16" grpId="1"/>
      <p:bldP spid="17" grpId="0"/>
      <p:bldP spid="17" grpId="1"/>
      <p:bldP spid="18" grpId="0"/>
      <p:bldP spid="18" grpId="1"/>
      <p:bldP spid="20" grpId="0"/>
    </p:bld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5" name="Picture 214">
            <a:extLst>
              <a:ext uri="{FF2B5EF4-FFF2-40B4-BE49-F238E27FC236}">
                <a16:creationId xmlns:a16="http://schemas.microsoft.com/office/drawing/2014/main" id="{C003CCE1-B949-4EB5-86BB-FA3E687AC199}"/>
              </a:ext>
            </a:extLst>
          </p:cNvPr>
          <p:cNvPicPr>
            <a:picLocks noChangeAspect="1"/>
          </p:cNvPicPr>
          <p:nvPr/>
        </p:nvPicPr>
        <p:blipFill>
          <a:blip r:embed="rId3"/>
          <a:stretch>
            <a:fillRect/>
          </a:stretch>
        </p:blipFill>
        <p:spPr>
          <a:xfrm>
            <a:off x="832164" y="2749316"/>
            <a:ext cx="2944543" cy="1723635"/>
          </a:xfrm>
          <a:prstGeom prst="rect">
            <a:avLst/>
          </a:prstGeom>
        </p:spPr>
      </p:pic>
      <p:sp>
        <p:nvSpPr>
          <p:cNvPr id="28" name="Rectangle 27">
            <a:extLst>
              <a:ext uri="{FF2B5EF4-FFF2-40B4-BE49-F238E27FC236}">
                <a16:creationId xmlns:a16="http://schemas.microsoft.com/office/drawing/2014/main" id="{ECBBF984-C8CF-4C0E-8827-9C268F8B09C9}"/>
              </a:ext>
            </a:extLst>
          </p:cNvPr>
          <p:cNvSpPr/>
          <p:nvPr/>
        </p:nvSpPr>
        <p:spPr bwMode="auto">
          <a:xfrm>
            <a:off x="498757" y="2360729"/>
            <a:ext cx="3541521" cy="2394396"/>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a:extLst>
              <a:ext uri="{FF2B5EF4-FFF2-40B4-BE49-F238E27FC236}">
                <a16:creationId xmlns:a16="http://schemas.microsoft.com/office/drawing/2014/main" id="{4BA6649A-FD97-4F73-9B5A-F78ABA830150}"/>
              </a:ext>
            </a:extLst>
          </p:cNvPr>
          <p:cNvSpPr/>
          <p:nvPr/>
        </p:nvSpPr>
        <p:spPr bwMode="auto">
          <a:xfrm>
            <a:off x="9001112" y="4337324"/>
            <a:ext cx="2133430" cy="9144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117" name="Rectangle 116">
            <a:extLst>
              <a:ext uri="{FF2B5EF4-FFF2-40B4-BE49-F238E27FC236}">
                <a16:creationId xmlns:a16="http://schemas.microsoft.com/office/drawing/2014/main" id="{6412A171-241C-4548-A085-814CDAA2E543}"/>
              </a:ext>
            </a:extLst>
          </p:cNvPr>
          <p:cNvSpPr/>
          <p:nvPr/>
        </p:nvSpPr>
        <p:spPr bwMode="auto">
          <a:xfrm>
            <a:off x="9002212" y="3138155"/>
            <a:ext cx="2133430" cy="9144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115" name="Rectangle 114">
            <a:extLst>
              <a:ext uri="{FF2B5EF4-FFF2-40B4-BE49-F238E27FC236}">
                <a16:creationId xmlns:a16="http://schemas.microsoft.com/office/drawing/2014/main" id="{BAD0A5D0-06A1-4A28-8ED0-F8571DE30FC9}"/>
              </a:ext>
            </a:extLst>
          </p:cNvPr>
          <p:cNvSpPr/>
          <p:nvPr/>
        </p:nvSpPr>
        <p:spPr bwMode="auto">
          <a:xfrm>
            <a:off x="7164677" y="4337324"/>
            <a:ext cx="1602974" cy="9144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3" name="Title 2">
            <a:extLst>
              <a:ext uri="{FF2B5EF4-FFF2-40B4-BE49-F238E27FC236}">
                <a16:creationId xmlns:a16="http://schemas.microsoft.com/office/drawing/2014/main" id="{5E645429-A550-498C-9493-1FB320D0D659}"/>
              </a:ext>
            </a:extLst>
          </p:cNvPr>
          <p:cNvSpPr>
            <a:spLocks noGrp="1"/>
          </p:cNvSpPr>
          <p:nvPr>
            <p:ph type="title"/>
          </p:nvPr>
        </p:nvSpPr>
        <p:spPr/>
        <p:txBody>
          <a:bodyPr/>
          <a:lstStyle/>
          <a:p>
            <a:r>
              <a:rPr lang="en-US" dirty="0"/>
              <a:t>Physical vs. Software Defined Networking</a:t>
            </a:r>
          </a:p>
        </p:txBody>
      </p:sp>
      <p:sp>
        <p:nvSpPr>
          <p:cNvPr id="64" name="Oval 63">
            <a:extLst>
              <a:ext uri="{FF2B5EF4-FFF2-40B4-BE49-F238E27FC236}">
                <a16:creationId xmlns:a16="http://schemas.microsoft.com/office/drawing/2014/main" id="{ED4B80C4-FF7A-44CB-B3C5-6B69FD1FFBCB}"/>
              </a:ext>
            </a:extLst>
          </p:cNvPr>
          <p:cNvSpPr/>
          <p:nvPr/>
        </p:nvSpPr>
        <p:spPr bwMode="auto">
          <a:xfrm>
            <a:off x="9376789" y="4962493"/>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EB51FC13-501D-48E5-B7F8-D8AB74196A07}"/>
              </a:ext>
            </a:extLst>
          </p:cNvPr>
          <p:cNvSpPr/>
          <p:nvPr/>
        </p:nvSpPr>
        <p:spPr bwMode="auto">
          <a:xfrm>
            <a:off x="9529189" y="4962493"/>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54BB7C2C-0FC0-4668-9396-7F251CD6A20F}"/>
              </a:ext>
            </a:extLst>
          </p:cNvPr>
          <p:cNvSpPr/>
          <p:nvPr/>
        </p:nvSpPr>
        <p:spPr bwMode="auto">
          <a:xfrm>
            <a:off x="9681589" y="4962493"/>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A3C51888-633C-457A-B70A-18D84A731B53}"/>
              </a:ext>
            </a:extLst>
          </p:cNvPr>
          <p:cNvSpPr/>
          <p:nvPr/>
        </p:nvSpPr>
        <p:spPr bwMode="auto">
          <a:xfrm>
            <a:off x="9833989" y="4962493"/>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Oval 67">
            <a:extLst>
              <a:ext uri="{FF2B5EF4-FFF2-40B4-BE49-F238E27FC236}">
                <a16:creationId xmlns:a16="http://schemas.microsoft.com/office/drawing/2014/main" id="{9585E4AC-62B7-4381-92FC-5295C54493DB}"/>
              </a:ext>
            </a:extLst>
          </p:cNvPr>
          <p:cNvSpPr/>
          <p:nvPr/>
        </p:nvSpPr>
        <p:spPr bwMode="auto">
          <a:xfrm>
            <a:off x="9986389" y="4962493"/>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187C3D1C-42A8-42AA-8839-005A3DA5CFC6}"/>
              </a:ext>
            </a:extLst>
          </p:cNvPr>
          <p:cNvSpPr/>
          <p:nvPr/>
        </p:nvSpPr>
        <p:spPr bwMode="auto">
          <a:xfrm>
            <a:off x="10138789" y="4962493"/>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Oval 69">
            <a:extLst>
              <a:ext uri="{FF2B5EF4-FFF2-40B4-BE49-F238E27FC236}">
                <a16:creationId xmlns:a16="http://schemas.microsoft.com/office/drawing/2014/main" id="{8BDE0F3A-9C7A-45E4-A6F3-A3752DF1B81F}"/>
              </a:ext>
            </a:extLst>
          </p:cNvPr>
          <p:cNvSpPr/>
          <p:nvPr/>
        </p:nvSpPr>
        <p:spPr bwMode="auto">
          <a:xfrm>
            <a:off x="10291189" y="4962493"/>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F82220DC-3CDA-48CC-9206-9F80ED340E70}"/>
              </a:ext>
            </a:extLst>
          </p:cNvPr>
          <p:cNvSpPr/>
          <p:nvPr/>
        </p:nvSpPr>
        <p:spPr bwMode="auto">
          <a:xfrm>
            <a:off x="10443589" y="4962493"/>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20810A01-6F76-48EC-A04F-6739EA310E5F}"/>
              </a:ext>
            </a:extLst>
          </p:cNvPr>
          <p:cNvSpPr/>
          <p:nvPr/>
        </p:nvSpPr>
        <p:spPr bwMode="auto">
          <a:xfrm>
            <a:off x="10595989" y="4962493"/>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A305F238-B832-417D-8AD8-FD0AB4CE2874}"/>
              </a:ext>
            </a:extLst>
          </p:cNvPr>
          <p:cNvSpPr/>
          <p:nvPr/>
        </p:nvSpPr>
        <p:spPr bwMode="auto">
          <a:xfrm>
            <a:off x="9376789" y="3728581"/>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FB5D7FE7-895D-4E30-8357-6576924F7173}"/>
              </a:ext>
            </a:extLst>
          </p:cNvPr>
          <p:cNvSpPr/>
          <p:nvPr/>
        </p:nvSpPr>
        <p:spPr bwMode="auto">
          <a:xfrm>
            <a:off x="9529189" y="3728581"/>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AEEE6788-D9FA-4B83-A765-7C8DE84C833B}"/>
              </a:ext>
            </a:extLst>
          </p:cNvPr>
          <p:cNvSpPr/>
          <p:nvPr/>
        </p:nvSpPr>
        <p:spPr bwMode="auto">
          <a:xfrm>
            <a:off x="9681589" y="3728581"/>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9B60857A-B719-4DA3-B3EA-32C6F6CB37B0}"/>
              </a:ext>
            </a:extLst>
          </p:cNvPr>
          <p:cNvSpPr/>
          <p:nvPr/>
        </p:nvSpPr>
        <p:spPr bwMode="auto">
          <a:xfrm>
            <a:off x="9833989" y="3728581"/>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CA9C2B2B-76AC-4AF6-A3AA-0B05F1090A68}"/>
              </a:ext>
            </a:extLst>
          </p:cNvPr>
          <p:cNvSpPr/>
          <p:nvPr/>
        </p:nvSpPr>
        <p:spPr bwMode="auto">
          <a:xfrm>
            <a:off x="9986389" y="3728581"/>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911700C9-B5BE-4CED-B60A-C56B2E6AE00A}"/>
              </a:ext>
            </a:extLst>
          </p:cNvPr>
          <p:cNvSpPr/>
          <p:nvPr/>
        </p:nvSpPr>
        <p:spPr bwMode="auto">
          <a:xfrm>
            <a:off x="10138789" y="3728581"/>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C36F29E3-3A95-40CD-96A4-D962C4A957DD}"/>
              </a:ext>
            </a:extLst>
          </p:cNvPr>
          <p:cNvSpPr/>
          <p:nvPr/>
        </p:nvSpPr>
        <p:spPr bwMode="auto">
          <a:xfrm>
            <a:off x="10291189" y="3728581"/>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CE203235-42CD-4B77-9F16-9255FAFE8904}"/>
              </a:ext>
            </a:extLst>
          </p:cNvPr>
          <p:cNvSpPr/>
          <p:nvPr/>
        </p:nvSpPr>
        <p:spPr bwMode="auto">
          <a:xfrm>
            <a:off x="10443589" y="3728581"/>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BF1CAF61-594D-4ECB-B560-865EE10DE0CF}"/>
              </a:ext>
            </a:extLst>
          </p:cNvPr>
          <p:cNvSpPr/>
          <p:nvPr/>
        </p:nvSpPr>
        <p:spPr bwMode="auto">
          <a:xfrm>
            <a:off x="10595989" y="3728581"/>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Oval 85">
            <a:extLst>
              <a:ext uri="{FF2B5EF4-FFF2-40B4-BE49-F238E27FC236}">
                <a16:creationId xmlns:a16="http://schemas.microsoft.com/office/drawing/2014/main" id="{3DCFAE8E-139A-4D65-8C93-FCA6568E120E}"/>
              </a:ext>
            </a:extLst>
          </p:cNvPr>
          <p:cNvSpPr/>
          <p:nvPr/>
        </p:nvSpPr>
        <p:spPr bwMode="auto">
          <a:xfrm>
            <a:off x="7279766" y="4962493"/>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Oval 86">
            <a:extLst>
              <a:ext uri="{FF2B5EF4-FFF2-40B4-BE49-F238E27FC236}">
                <a16:creationId xmlns:a16="http://schemas.microsoft.com/office/drawing/2014/main" id="{24937B7F-AB9B-4EC0-951A-16BECCF34F4F}"/>
              </a:ext>
            </a:extLst>
          </p:cNvPr>
          <p:cNvSpPr/>
          <p:nvPr/>
        </p:nvSpPr>
        <p:spPr bwMode="auto">
          <a:xfrm>
            <a:off x="7432166" y="4962493"/>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Oval 87">
            <a:extLst>
              <a:ext uri="{FF2B5EF4-FFF2-40B4-BE49-F238E27FC236}">
                <a16:creationId xmlns:a16="http://schemas.microsoft.com/office/drawing/2014/main" id="{FFED118A-6CF8-409F-9334-069DB0C7F873}"/>
              </a:ext>
            </a:extLst>
          </p:cNvPr>
          <p:cNvSpPr/>
          <p:nvPr/>
        </p:nvSpPr>
        <p:spPr bwMode="auto">
          <a:xfrm>
            <a:off x="7584566" y="4962493"/>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Oval 88">
            <a:extLst>
              <a:ext uri="{FF2B5EF4-FFF2-40B4-BE49-F238E27FC236}">
                <a16:creationId xmlns:a16="http://schemas.microsoft.com/office/drawing/2014/main" id="{12F929F0-E87A-4D7F-AB05-75538EBF0B7E}"/>
              </a:ext>
            </a:extLst>
          </p:cNvPr>
          <p:cNvSpPr/>
          <p:nvPr/>
        </p:nvSpPr>
        <p:spPr bwMode="auto">
          <a:xfrm>
            <a:off x="7736966" y="4962493"/>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256D004A-BE98-4D7B-9372-AF7208713E8B}"/>
              </a:ext>
            </a:extLst>
          </p:cNvPr>
          <p:cNvSpPr/>
          <p:nvPr/>
        </p:nvSpPr>
        <p:spPr bwMode="auto">
          <a:xfrm>
            <a:off x="7889366" y="4962493"/>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Oval 90">
            <a:extLst>
              <a:ext uri="{FF2B5EF4-FFF2-40B4-BE49-F238E27FC236}">
                <a16:creationId xmlns:a16="http://schemas.microsoft.com/office/drawing/2014/main" id="{F3A6B3E8-0ECB-4EC2-B349-A7370657F611}"/>
              </a:ext>
            </a:extLst>
          </p:cNvPr>
          <p:cNvSpPr/>
          <p:nvPr/>
        </p:nvSpPr>
        <p:spPr bwMode="auto">
          <a:xfrm>
            <a:off x="8041766" y="4962493"/>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82423544-3360-44D3-B93E-6CE099AA20FE}"/>
              </a:ext>
            </a:extLst>
          </p:cNvPr>
          <p:cNvSpPr/>
          <p:nvPr/>
        </p:nvSpPr>
        <p:spPr bwMode="auto">
          <a:xfrm>
            <a:off x="8194166" y="4962493"/>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64328116-153F-4387-84FF-FBD4742C75C1}"/>
              </a:ext>
            </a:extLst>
          </p:cNvPr>
          <p:cNvSpPr/>
          <p:nvPr/>
        </p:nvSpPr>
        <p:spPr bwMode="auto">
          <a:xfrm>
            <a:off x="8346566" y="4962493"/>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9A0DC713-512B-4E01-9944-9AC52CA35094}"/>
              </a:ext>
            </a:extLst>
          </p:cNvPr>
          <p:cNvSpPr/>
          <p:nvPr/>
        </p:nvSpPr>
        <p:spPr bwMode="auto">
          <a:xfrm>
            <a:off x="8498966" y="4962493"/>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a:extLst>
              <a:ext uri="{FF2B5EF4-FFF2-40B4-BE49-F238E27FC236}">
                <a16:creationId xmlns:a16="http://schemas.microsoft.com/office/drawing/2014/main" id="{47543466-1AE7-4F74-8728-8FD346558EFC}"/>
              </a:ext>
            </a:extLst>
          </p:cNvPr>
          <p:cNvSpPr/>
          <p:nvPr/>
        </p:nvSpPr>
        <p:spPr bwMode="auto">
          <a:xfrm>
            <a:off x="6737495" y="2359555"/>
            <a:ext cx="4619718" cy="3234195"/>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noFill/>
                <a:effectLst/>
                <a:uLnTx/>
                <a:uFillTx/>
                <a:latin typeface="Segoe UI Semibold" panose="020B0702040204020203" pitchFamily="34" charset="0"/>
                <a:ea typeface="+mn-ea"/>
                <a:cs typeface="Segoe UI Semibold" panose="020B0702040204020203" pitchFamily="34" charset="0"/>
              </a:rPr>
              <a:t>2</a:t>
            </a:r>
          </a:p>
        </p:txBody>
      </p:sp>
      <p:sp>
        <p:nvSpPr>
          <p:cNvPr id="108" name="Rectangle 107">
            <a:extLst>
              <a:ext uri="{FF2B5EF4-FFF2-40B4-BE49-F238E27FC236}">
                <a16:creationId xmlns:a16="http://schemas.microsoft.com/office/drawing/2014/main" id="{065D8846-403F-4BD7-A634-7D61FA2867FA}"/>
              </a:ext>
            </a:extLst>
          </p:cNvPr>
          <p:cNvSpPr/>
          <p:nvPr/>
        </p:nvSpPr>
        <p:spPr bwMode="auto">
          <a:xfrm>
            <a:off x="10594834" y="5440527"/>
            <a:ext cx="550289" cy="29479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noFill/>
                <a:effectLst/>
                <a:uLnTx/>
                <a:uFillTx/>
                <a:latin typeface="Segoe UI"/>
                <a:ea typeface="+mn-ea"/>
                <a:cs typeface="+mn-cs"/>
              </a:rPr>
              <a:t>6</a:t>
            </a:r>
          </a:p>
        </p:txBody>
      </p:sp>
      <p:sp>
        <p:nvSpPr>
          <p:cNvPr id="29" name="TextBox 28">
            <a:extLst>
              <a:ext uri="{FF2B5EF4-FFF2-40B4-BE49-F238E27FC236}">
                <a16:creationId xmlns:a16="http://schemas.microsoft.com/office/drawing/2014/main" id="{897B0DD5-B48F-46CA-A625-BED514B264AA}"/>
              </a:ext>
            </a:extLst>
          </p:cNvPr>
          <p:cNvSpPr txBox="1"/>
          <p:nvPr/>
        </p:nvSpPr>
        <p:spPr>
          <a:xfrm>
            <a:off x="8317784" y="2467459"/>
            <a:ext cx="1358834"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Virtual Network</a:t>
            </a:r>
          </a:p>
        </p:txBody>
      </p:sp>
      <p:sp>
        <p:nvSpPr>
          <p:cNvPr id="83" name="bot_3">
            <a:extLst>
              <a:ext uri="{FF2B5EF4-FFF2-40B4-BE49-F238E27FC236}">
                <a16:creationId xmlns:a16="http://schemas.microsoft.com/office/drawing/2014/main" id="{C20D24B4-7F1F-4637-9FD5-CBBC2D909A59}"/>
              </a:ext>
            </a:extLst>
          </p:cNvPr>
          <p:cNvSpPr>
            <a:spLocks noChangeAspect="1" noEditPoints="1"/>
          </p:cNvSpPr>
          <p:nvPr/>
        </p:nvSpPr>
        <p:spPr bwMode="auto">
          <a:xfrm>
            <a:off x="10701522" y="5467058"/>
            <a:ext cx="336912" cy="241736"/>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84" name="Graphic 1387">
            <a:extLst>
              <a:ext uri="{FF2B5EF4-FFF2-40B4-BE49-F238E27FC236}">
                <a16:creationId xmlns:a16="http://schemas.microsoft.com/office/drawing/2014/main" id="{EB173152-7ED2-41B8-89BA-499EF26FF1FB}"/>
              </a:ext>
            </a:extLst>
          </p:cNvPr>
          <p:cNvGrpSpPr/>
          <p:nvPr/>
        </p:nvGrpSpPr>
        <p:grpSpPr>
          <a:xfrm>
            <a:off x="7064132" y="4153103"/>
            <a:ext cx="227125" cy="319848"/>
            <a:chOff x="6000749" y="3293341"/>
            <a:chExt cx="187643" cy="264248"/>
          </a:xfrm>
        </p:grpSpPr>
        <p:sp>
          <p:nvSpPr>
            <p:cNvPr id="85" name="Freeform: Shape 84">
              <a:extLst>
                <a:ext uri="{FF2B5EF4-FFF2-40B4-BE49-F238E27FC236}">
                  <a16:creationId xmlns:a16="http://schemas.microsoft.com/office/drawing/2014/main" id="{7DAA56C4-D1ED-4DE4-9252-13F9391811D3}"/>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95" name="Freeform: Shape 94">
              <a:extLst>
                <a:ext uri="{FF2B5EF4-FFF2-40B4-BE49-F238E27FC236}">
                  <a16:creationId xmlns:a16="http://schemas.microsoft.com/office/drawing/2014/main" id="{37CB9EE5-501F-4EC3-9946-C9FB5A4558E7}"/>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24" name="Graphic 1387">
            <a:extLst>
              <a:ext uri="{FF2B5EF4-FFF2-40B4-BE49-F238E27FC236}">
                <a16:creationId xmlns:a16="http://schemas.microsoft.com/office/drawing/2014/main" id="{63EA2384-E5EE-48BE-BD9D-45052613D269}"/>
              </a:ext>
            </a:extLst>
          </p:cNvPr>
          <p:cNvGrpSpPr/>
          <p:nvPr/>
        </p:nvGrpSpPr>
        <p:grpSpPr>
          <a:xfrm>
            <a:off x="8900798" y="4153103"/>
            <a:ext cx="227125" cy="319848"/>
            <a:chOff x="6000749" y="3293341"/>
            <a:chExt cx="187643" cy="264248"/>
          </a:xfrm>
        </p:grpSpPr>
        <p:sp>
          <p:nvSpPr>
            <p:cNvPr id="125" name="Freeform: Shape 124">
              <a:extLst>
                <a:ext uri="{FF2B5EF4-FFF2-40B4-BE49-F238E27FC236}">
                  <a16:creationId xmlns:a16="http://schemas.microsoft.com/office/drawing/2014/main" id="{054C3BB6-20E4-4B67-9B97-9251ADAF7944}"/>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126" name="Freeform: Shape 125">
              <a:extLst>
                <a:ext uri="{FF2B5EF4-FFF2-40B4-BE49-F238E27FC236}">
                  <a16:creationId xmlns:a16="http://schemas.microsoft.com/office/drawing/2014/main" id="{38D68A3A-1F47-4AA2-9EF5-0C46482AC8BD}"/>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27" name="Graphic 1387">
            <a:extLst>
              <a:ext uri="{FF2B5EF4-FFF2-40B4-BE49-F238E27FC236}">
                <a16:creationId xmlns:a16="http://schemas.microsoft.com/office/drawing/2014/main" id="{434E96A0-EB8D-452B-9BCE-5D2FA050A9E1}"/>
              </a:ext>
            </a:extLst>
          </p:cNvPr>
          <p:cNvGrpSpPr/>
          <p:nvPr/>
        </p:nvGrpSpPr>
        <p:grpSpPr>
          <a:xfrm>
            <a:off x="8900798" y="2937907"/>
            <a:ext cx="227125" cy="319848"/>
            <a:chOff x="6000749" y="3293341"/>
            <a:chExt cx="187643" cy="264248"/>
          </a:xfrm>
        </p:grpSpPr>
        <p:sp>
          <p:nvSpPr>
            <p:cNvPr id="128" name="Freeform: Shape 127">
              <a:extLst>
                <a:ext uri="{FF2B5EF4-FFF2-40B4-BE49-F238E27FC236}">
                  <a16:creationId xmlns:a16="http://schemas.microsoft.com/office/drawing/2014/main" id="{07BD243E-A9A7-4253-978E-90305BDCDDE5}"/>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129" name="Freeform: Shape 128">
              <a:extLst>
                <a:ext uri="{FF2B5EF4-FFF2-40B4-BE49-F238E27FC236}">
                  <a16:creationId xmlns:a16="http://schemas.microsoft.com/office/drawing/2014/main" id="{43ED457A-7FA8-4496-9975-70214357A0FE}"/>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02" name="Speech Bubble: Rectangle 101">
            <a:extLst>
              <a:ext uri="{FF2B5EF4-FFF2-40B4-BE49-F238E27FC236}">
                <a16:creationId xmlns:a16="http://schemas.microsoft.com/office/drawing/2014/main" id="{0ECB440B-C5E5-4BD2-836D-4D88F036D269}"/>
              </a:ext>
            </a:extLst>
          </p:cNvPr>
          <p:cNvSpPr/>
          <p:nvPr/>
        </p:nvSpPr>
        <p:spPr bwMode="auto">
          <a:xfrm>
            <a:off x="5193915" y="4248487"/>
            <a:ext cx="1262468" cy="599756"/>
          </a:xfrm>
          <a:prstGeom prst="wedgeRectCallout">
            <a:avLst>
              <a:gd name="adj1" fmla="val 98254"/>
              <a:gd name="adj2" fmla="val -27136"/>
            </a:avLst>
          </a:prstGeom>
          <a:solidFill>
            <a:schemeClr val="bg1"/>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gradFill>
                  <a:gsLst>
                    <a:gs pos="40000">
                      <a:srgbClr val="0078D4"/>
                    </a:gs>
                    <a:gs pos="100000">
                      <a:srgbClr val="0078D4"/>
                    </a:gs>
                  </a:gsLst>
                  <a:lin ang="4800000" scaled="0"/>
                </a:gradFill>
                <a:effectLst/>
                <a:uLnTx/>
                <a:uFillTx/>
                <a:latin typeface="Segoe UI"/>
                <a:ea typeface="+mn-ea"/>
                <a:cs typeface="+mn-cs"/>
              </a:rPr>
              <a:t>Network Security Group (NSG)</a:t>
            </a:r>
          </a:p>
        </p:txBody>
      </p:sp>
      <p:grpSp>
        <p:nvGrpSpPr>
          <p:cNvPr id="144" name="Group 143">
            <a:extLst>
              <a:ext uri="{FF2B5EF4-FFF2-40B4-BE49-F238E27FC236}">
                <a16:creationId xmlns:a16="http://schemas.microsoft.com/office/drawing/2014/main" id="{38C36BE8-EB47-41F0-8DC2-8752634CCD85}"/>
              </a:ext>
            </a:extLst>
          </p:cNvPr>
          <p:cNvGrpSpPr/>
          <p:nvPr/>
        </p:nvGrpSpPr>
        <p:grpSpPr>
          <a:xfrm>
            <a:off x="6518947" y="2030592"/>
            <a:ext cx="648552" cy="472142"/>
            <a:chOff x="4648345" y="1150151"/>
            <a:chExt cx="648552" cy="472142"/>
          </a:xfrm>
        </p:grpSpPr>
        <p:sp>
          <p:nvSpPr>
            <p:cNvPr id="145" name="cloud">
              <a:extLst>
                <a:ext uri="{FF2B5EF4-FFF2-40B4-BE49-F238E27FC236}">
                  <a16:creationId xmlns:a16="http://schemas.microsoft.com/office/drawing/2014/main" id="{F35E755C-44D8-4A17-A8A9-D944AD870327}"/>
                </a:ext>
              </a:extLst>
            </p:cNvPr>
            <p:cNvSpPr>
              <a:spLocks noChangeAspect="1"/>
            </p:cNvSpPr>
            <p:nvPr/>
          </p:nvSpPr>
          <p:spPr bwMode="auto">
            <a:xfrm>
              <a:off x="4864529" y="1150151"/>
              <a:ext cx="432368" cy="27546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2222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pic>
          <p:nvPicPr>
            <p:cNvPr id="146" name="Graphic 145">
              <a:extLst>
                <a:ext uri="{FF2B5EF4-FFF2-40B4-BE49-F238E27FC236}">
                  <a16:creationId xmlns:a16="http://schemas.microsoft.com/office/drawing/2014/main" id="{49296396-1B0D-4059-B240-3F22788A77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48345" y="1299462"/>
              <a:ext cx="432368" cy="322831"/>
            </a:xfrm>
            <a:prstGeom prst="rect">
              <a:avLst/>
            </a:prstGeom>
          </p:spPr>
        </p:pic>
      </p:grpSp>
      <p:grpSp>
        <p:nvGrpSpPr>
          <p:cNvPr id="99" name="Group 98">
            <a:extLst>
              <a:ext uri="{FF2B5EF4-FFF2-40B4-BE49-F238E27FC236}">
                <a16:creationId xmlns:a16="http://schemas.microsoft.com/office/drawing/2014/main" id="{CD9E08A1-8FC8-45DA-9068-EFDABF72AD9E}"/>
              </a:ext>
            </a:extLst>
          </p:cNvPr>
          <p:cNvGrpSpPr/>
          <p:nvPr/>
        </p:nvGrpSpPr>
        <p:grpSpPr>
          <a:xfrm>
            <a:off x="6486058" y="1843361"/>
            <a:ext cx="465257" cy="655197"/>
            <a:chOff x="1639540" y="3123810"/>
            <a:chExt cx="465257" cy="655197"/>
          </a:xfrm>
          <a:noFill/>
        </p:grpSpPr>
        <p:grpSp>
          <p:nvGrpSpPr>
            <p:cNvPr id="104" name="Graphic 1387">
              <a:extLst>
                <a:ext uri="{FF2B5EF4-FFF2-40B4-BE49-F238E27FC236}">
                  <a16:creationId xmlns:a16="http://schemas.microsoft.com/office/drawing/2014/main" id="{1FFEF1D3-9BE6-4165-9EE4-7EAB2A4CFCD6}"/>
                </a:ext>
              </a:extLst>
            </p:cNvPr>
            <p:cNvGrpSpPr/>
            <p:nvPr/>
          </p:nvGrpSpPr>
          <p:grpSpPr>
            <a:xfrm>
              <a:off x="1639540" y="3123810"/>
              <a:ext cx="465257" cy="655197"/>
              <a:chOff x="6000749" y="3293341"/>
              <a:chExt cx="187643" cy="264248"/>
            </a:xfrm>
            <a:grpFill/>
          </p:grpSpPr>
          <p:sp>
            <p:nvSpPr>
              <p:cNvPr id="111" name="Freeform: Shape 110">
                <a:extLst>
                  <a:ext uri="{FF2B5EF4-FFF2-40B4-BE49-F238E27FC236}">
                    <a16:creationId xmlns:a16="http://schemas.microsoft.com/office/drawing/2014/main" id="{A5AB98F7-D50A-4780-9F8C-340A7102B995}"/>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grpFill/>
              <a:ln w="22225" cap="sq">
                <a:no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noFill/>
                    <a:effectLst/>
                    <a:uLnTx/>
                    <a:uFillTx/>
                    <a:latin typeface="Segoe UI" panose="020B0502040204020203" pitchFamily="34" charset="0"/>
                    <a:ea typeface="+mn-ea"/>
                    <a:cs typeface="Segoe UI" panose="020B0502040204020203" pitchFamily="34" charset="0"/>
                  </a:rPr>
                  <a:t>1</a:t>
                </a:r>
              </a:p>
            </p:txBody>
          </p:sp>
          <p:sp>
            <p:nvSpPr>
              <p:cNvPr id="112" name="Freeform: Shape 111">
                <a:extLst>
                  <a:ext uri="{FF2B5EF4-FFF2-40B4-BE49-F238E27FC236}">
                    <a16:creationId xmlns:a16="http://schemas.microsoft.com/office/drawing/2014/main" id="{EB0D136B-C847-4CD1-B7CD-0CF7A748C8FE}"/>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grpFill/>
              <a:ln w="22225" cap="sq">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noFill/>
                  <a:effectLst/>
                  <a:uLnTx/>
                  <a:uFillTx/>
                  <a:latin typeface="Segoe UI"/>
                  <a:ea typeface="+mn-ea"/>
                  <a:cs typeface="+mn-cs"/>
                </a:endParaRPr>
              </a:p>
            </p:txBody>
          </p:sp>
        </p:grpSp>
        <p:grpSp>
          <p:nvGrpSpPr>
            <p:cNvPr id="106" name="Group 105">
              <a:extLst>
                <a:ext uri="{FF2B5EF4-FFF2-40B4-BE49-F238E27FC236}">
                  <a16:creationId xmlns:a16="http://schemas.microsoft.com/office/drawing/2014/main" id="{0820C6F9-6DE2-44E3-A41F-51E3581B0CC9}"/>
                </a:ext>
              </a:extLst>
            </p:cNvPr>
            <p:cNvGrpSpPr/>
            <p:nvPr/>
          </p:nvGrpSpPr>
          <p:grpSpPr>
            <a:xfrm>
              <a:off x="1807949" y="3549825"/>
              <a:ext cx="129308" cy="129308"/>
              <a:chOff x="1800072" y="3549825"/>
              <a:chExt cx="129308" cy="129308"/>
            </a:xfrm>
            <a:grpFill/>
          </p:grpSpPr>
          <p:sp>
            <p:nvSpPr>
              <p:cNvPr id="109" name="Oval 108">
                <a:extLst>
                  <a:ext uri="{FF2B5EF4-FFF2-40B4-BE49-F238E27FC236}">
                    <a16:creationId xmlns:a16="http://schemas.microsoft.com/office/drawing/2014/main" id="{7F642E6D-47FD-47B9-AB27-FD186DE47702}"/>
                  </a:ext>
                </a:extLst>
              </p:cNvPr>
              <p:cNvSpPr/>
              <p:nvPr/>
            </p:nvSpPr>
            <p:spPr bwMode="auto">
              <a:xfrm>
                <a:off x="1800072" y="3549825"/>
                <a:ext cx="129308" cy="12930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BCB89727-7E52-4BE1-A1CC-CB5C6818660B}"/>
                  </a:ext>
                </a:extLst>
              </p:cNvPr>
              <p:cNvSpPr/>
              <p:nvPr/>
            </p:nvSpPr>
            <p:spPr bwMode="auto">
              <a:xfrm>
                <a:off x="1833952" y="3583705"/>
                <a:ext cx="61548" cy="6154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32" name="Group 231">
            <a:extLst>
              <a:ext uri="{FF2B5EF4-FFF2-40B4-BE49-F238E27FC236}">
                <a16:creationId xmlns:a16="http://schemas.microsoft.com/office/drawing/2014/main" id="{4A2D73AC-33E4-48F3-A17A-7B6D3451F2C4}"/>
              </a:ext>
            </a:extLst>
          </p:cNvPr>
          <p:cNvGrpSpPr/>
          <p:nvPr/>
        </p:nvGrpSpPr>
        <p:grpSpPr>
          <a:xfrm>
            <a:off x="4615573" y="2204308"/>
            <a:ext cx="509755" cy="609199"/>
            <a:chOff x="5625520" y="1595947"/>
            <a:chExt cx="509755" cy="609199"/>
          </a:xfrm>
        </p:grpSpPr>
        <p:sp>
          <p:nvSpPr>
            <p:cNvPr id="233" name="globe_2">
              <a:extLst>
                <a:ext uri="{FF2B5EF4-FFF2-40B4-BE49-F238E27FC236}">
                  <a16:creationId xmlns:a16="http://schemas.microsoft.com/office/drawing/2014/main" id="{BAE9B214-622B-445A-B9C2-D688595E8AB7}"/>
                </a:ext>
              </a:extLst>
            </p:cNvPr>
            <p:cNvSpPr>
              <a:spLocks noChangeAspect="1" noEditPoints="1"/>
            </p:cNvSpPr>
            <p:nvPr/>
          </p:nvSpPr>
          <p:spPr bwMode="auto">
            <a:xfrm>
              <a:off x="5704456" y="1595947"/>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34" name="TextBox 233">
              <a:extLst>
                <a:ext uri="{FF2B5EF4-FFF2-40B4-BE49-F238E27FC236}">
                  <a16:creationId xmlns:a16="http://schemas.microsoft.com/office/drawing/2014/main" id="{0EC4134E-4F46-4256-8B1E-CE2B3D739B1C}"/>
                </a:ext>
              </a:extLst>
            </p:cNvPr>
            <p:cNvSpPr txBox="1"/>
            <p:nvPr/>
          </p:nvSpPr>
          <p:spPr>
            <a:xfrm>
              <a:off x="5625520" y="2043563"/>
              <a:ext cx="509755" cy="161583"/>
            </a:xfrm>
            <a:prstGeom prst="rect">
              <a:avLst/>
            </a:prstGeom>
            <a:noFill/>
          </p:spPr>
          <p:txBody>
            <a:bodyPr wrap="non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gradFill>
                    <a:gsLst>
                      <a:gs pos="40000">
                        <a:srgbClr val="0078D4"/>
                      </a:gs>
                      <a:gs pos="100000">
                        <a:srgbClr val="0078D4"/>
                      </a:gs>
                    </a:gsLst>
                    <a:lin ang="4800000" scaled="0"/>
                  </a:gradFill>
                  <a:effectLst/>
                  <a:uLnTx/>
                  <a:uFillTx/>
                  <a:latin typeface="Segoe UI"/>
                  <a:ea typeface="+mn-ea"/>
                  <a:cs typeface="+mn-cs"/>
                </a:rPr>
                <a:t>Internet</a:t>
              </a:r>
            </a:p>
          </p:txBody>
        </p:sp>
      </p:grpSp>
      <p:sp>
        <p:nvSpPr>
          <p:cNvPr id="237" name="Rectangle 236">
            <a:extLst>
              <a:ext uri="{FF2B5EF4-FFF2-40B4-BE49-F238E27FC236}">
                <a16:creationId xmlns:a16="http://schemas.microsoft.com/office/drawing/2014/main" id="{3534BFCE-AB06-45EB-80C2-A63A880CD617}"/>
              </a:ext>
            </a:extLst>
          </p:cNvPr>
          <p:cNvSpPr/>
          <p:nvPr/>
        </p:nvSpPr>
        <p:spPr bwMode="auto">
          <a:xfrm>
            <a:off x="6853426" y="2564806"/>
            <a:ext cx="811638" cy="347873"/>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Firewall Subnet</a:t>
            </a:r>
          </a:p>
        </p:txBody>
      </p:sp>
      <p:sp>
        <p:nvSpPr>
          <p:cNvPr id="238" name="Text Placeholder 1">
            <a:extLst>
              <a:ext uri="{FF2B5EF4-FFF2-40B4-BE49-F238E27FC236}">
                <a16:creationId xmlns:a16="http://schemas.microsoft.com/office/drawing/2014/main" id="{F9B55E4E-D4F5-4192-AF74-A4578C44FE87}"/>
              </a:ext>
            </a:extLst>
          </p:cNvPr>
          <p:cNvSpPr txBox="1">
            <a:spLocks/>
          </p:cNvSpPr>
          <p:nvPr/>
        </p:nvSpPr>
        <p:spPr>
          <a:xfrm>
            <a:off x="1692447" y="1263951"/>
            <a:ext cx="1729448" cy="276999"/>
          </a:xfrm>
          <a:prstGeom prst="rect">
            <a:avLst/>
          </a:prstGeom>
          <a:noFill/>
        </p:spPr>
        <p:txBody>
          <a:bodyPr wrap="non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500" b="1" i="0" u="none" strike="noStrike" cap="none" spc="0" normalizeH="0" baseline="0">
                <a:ln>
                  <a:noFill/>
                </a:ln>
                <a:gradFill>
                  <a:gsLst>
                    <a:gs pos="40000">
                      <a:schemeClr val="tx2"/>
                    </a:gs>
                    <a:gs pos="100000">
                      <a:srgbClr val="073859"/>
                    </a:gs>
                  </a:gsLst>
                  <a:lin ang="4800000" scaled="0"/>
                </a:gradFill>
                <a:effectLst/>
                <a:uLnTx/>
                <a:uFillTx/>
                <a:latin typeface="Segoe UI"/>
              </a:defRPr>
            </a:lvl1pPr>
            <a:lvl2pPr marL="228594"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189"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783"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377"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40000">
                      <a:srgbClr val="0078D4"/>
                    </a:gs>
                    <a:gs pos="100000">
                      <a:srgbClr val="0078D4"/>
                    </a:gs>
                  </a:gsLst>
                  <a:lin ang="4800000" scaled="0"/>
                </a:gradFill>
                <a:effectLst/>
                <a:uLnTx/>
                <a:uFillTx/>
                <a:latin typeface="Segoe UI"/>
                <a:ea typeface="+mn-ea"/>
                <a:cs typeface="+mn-cs"/>
              </a:rPr>
              <a:t>Intercept points</a:t>
            </a:r>
          </a:p>
        </p:txBody>
      </p:sp>
      <p:sp>
        <p:nvSpPr>
          <p:cNvPr id="239" name="Text Placeholder 1">
            <a:extLst>
              <a:ext uri="{FF2B5EF4-FFF2-40B4-BE49-F238E27FC236}">
                <a16:creationId xmlns:a16="http://schemas.microsoft.com/office/drawing/2014/main" id="{88D6FD0C-D708-40CD-9445-783AB50657D1}"/>
              </a:ext>
            </a:extLst>
          </p:cNvPr>
          <p:cNvSpPr txBox="1">
            <a:spLocks/>
          </p:cNvSpPr>
          <p:nvPr/>
        </p:nvSpPr>
        <p:spPr>
          <a:xfrm>
            <a:off x="7318645" y="1263951"/>
            <a:ext cx="3074111" cy="276999"/>
          </a:xfrm>
          <a:prstGeom prst="rect">
            <a:avLst/>
          </a:prstGeom>
          <a:noFill/>
        </p:spPr>
        <p:txBody>
          <a:bodyPr vert="horz" wrap="none" lIns="0" tIns="0" rIns="0" bIns="0" rtlCol="0">
            <a:sp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buSzTx/>
              <a:buFont typeface="Wingdings" panose="05000000000000000000" pitchFamily="2" charset="2"/>
              <a:buNone/>
            </a:pPr>
            <a:r>
              <a:rPr lang="en-US" sz="1800" b="1" dirty="0">
                <a:gradFill>
                  <a:gsLst>
                    <a:gs pos="40000">
                      <a:schemeClr val="accent1"/>
                    </a:gs>
                    <a:gs pos="100000">
                      <a:schemeClr val="accent1"/>
                    </a:gs>
                  </a:gsLst>
                  <a:lin ang="4800000" scaled="0"/>
                </a:gradFill>
                <a:latin typeface="Segoe UI"/>
                <a:cs typeface="+mn-cs"/>
              </a:rPr>
              <a:t>Controls on groups of assets</a:t>
            </a:r>
          </a:p>
        </p:txBody>
      </p:sp>
      <p:cxnSp>
        <p:nvCxnSpPr>
          <p:cNvPr id="240" name="Straight Arrow Connector 239">
            <a:extLst>
              <a:ext uri="{FF2B5EF4-FFF2-40B4-BE49-F238E27FC236}">
                <a16:creationId xmlns:a16="http://schemas.microsoft.com/office/drawing/2014/main" id="{05931124-EB65-465B-A4F9-4688F8372303}"/>
              </a:ext>
            </a:extLst>
          </p:cNvPr>
          <p:cNvCxnSpPr>
            <a:cxnSpLocks/>
          </p:cNvCxnSpPr>
          <p:nvPr/>
        </p:nvCxnSpPr>
        <p:spPr>
          <a:xfrm>
            <a:off x="3561347" y="1402450"/>
            <a:ext cx="3603331" cy="0"/>
          </a:xfrm>
          <a:prstGeom prst="straightConnector1">
            <a:avLst/>
          </a:prstGeom>
          <a:ln w="25400">
            <a:solidFill>
              <a:schemeClr val="tx2">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8" name="Speech Bubble: Rectangle 327">
            <a:extLst>
              <a:ext uri="{FF2B5EF4-FFF2-40B4-BE49-F238E27FC236}">
                <a16:creationId xmlns:a16="http://schemas.microsoft.com/office/drawing/2014/main" id="{4B67CA63-8846-4DCB-A4EC-8AFDAA70365B}"/>
              </a:ext>
            </a:extLst>
          </p:cNvPr>
          <p:cNvSpPr/>
          <p:nvPr/>
        </p:nvSpPr>
        <p:spPr bwMode="auto">
          <a:xfrm>
            <a:off x="5328798" y="1798853"/>
            <a:ext cx="1138702" cy="376871"/>
          </a:xfrm>
          <a:prstGeom prst="wedgeRectCallout">
            <a:avLst>
              <a:gd name="adj1" fmla="val 62736"/>
              <a:gd name="adj2" fmla="val 47359"/>
            </a:avLst>
          </a:prstGeom>
          <a:solidFill>
            <a:schemeClr val="bg1"/>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gradFill>
                  <a:gsLst>
                    <a:gs pos="40000">
                      <a:srgbClr val="0078D4"/>
                    </a:gs>
                    <a:gs pos="100000">
                      <a:srgbClr val="0078D4"/>
                    </a:gs>
                  </a:gsLst>
                  <a:lin ang="4800000" scaled="0"/>
                </a:gradFill>
                <a:effectLst/>
                <a:uLnTx/>
                <a:uFillTx/>
                <a:latin typeface="Segoe UI"/>
                <a:ea typeface="+mn-ea"/>
                <a:cs typeface="+mn-cs"/>
              </a:rPr>
              <a:t>Azure Firewall</a:t>
            </a:r>
          </a:p>
        </p:txBody>
      </p:sp>
      <p:cxnSp>
        <p:nvCxnSpPr>
          <p:cNvPr id="329" name="Straight Connector 328">
            <a:extLst>
              <a:ext uri="{FF2B5EF4-FFF2-40B4-BE49-F238E27FC236}">
                <a16:creationId xmlns:a16="http://schemas.microsoft.com/office/drawing/2014/main" id="{6FA13FCC-4168-4AC5-B3E8-4AA3EB2B5538}"/>
              </a:ext>
            </a:extLst>
          </p:cNvPr>
          <p:cNvCxnSpPr>
            <a:cxnSpLocks/>
          </p:cNvCxnSpPr>
          <p:nvPr/>
        </p:nvCxnSpPr>
        <p:spPr>
          <a:xfrm>
            <a:off x="5945026" y="2394561"/>
            <a:ext cx="573921" cy="407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0" name="Rectangle 329">
            <a:extLst>
              <a:ext uri="{FF2B5EF4-FFF2-40B4-BE49-F238E27FC236}">
                <a16:creationId xmlns:a16="http://schemas.microsoft.com/office/drawing/2014/main" id="{89F27532-3F66-4C93-9FD9-33B57D4F1630}"/>
              </a:ext>
            </a:extLst>
          </p:cNvPr>
          <p:cNvSpPr/>
          <p:nvPr/>
        </p:nvSpPr>
        <p:spPr bwMode="auto">
          <a:xfrm>
            <a:off x="5800725" y="2268535"/>
            <a:ext cx="576059" cy="288030"/>
          </a:xfrm>
          <a:prstGeom prst="rect">
            <a:avLst/>
          </a:prstGeom>
          <a:solidFill>
            <a:schemeClr val="accent1">
              <a:lumMod val="60000"/>
              <a:lumOff val="40000"/>
            </a:schemeClr>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schemeClr val="bg1"/>
                </a:solidFill>
                <a:effectLst/>
                <a:uLnTx/>
                <a:uFillTx/>
                <a:latin typeface="Segoe UI"/>
                <a:ea typeface="+mn-ea"/>
                <a:cs typeface="+mn-cs"/>
              </a:rPr>
              <a:t>Public IP</a:t>
            </a:r>
          </a:p>
        </p:txBody>
      </p:sp>
    </p:spTree>
    <p:extLst>
      <p:ext uri="{BB962C8B-B14F-4D97-AF65-F5344CB8AC3E}">
        <p14:creationId xmlns:p14="http://schemas.microsoft.com/office/powerpoint/2010/main" val="2576934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37"/>
                                        </p:tgtEl>
                                        <p:attrNameLst>
                                          <p:attrName>style.visibility</p:attrName>
                                        </p:attrNameLst>
                                      </p:cBhvr>
                                      <p:to>
                                        <p:strVal val="visible"/>
                                      </p:to>
                                    </p:set>
                                    <p:animEffect transition="in" filter="fade">
                                      <p:cBhvr>
                                        <p:cTn id="10" dur="5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237"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C38CF-6EE4-401D-8C5C-9DCA840E6710}"/>
              </a:ext>
            </a:extLst>
          </p:cNvPr>
          <p:cNvSpPr>
            <a:spLocks noGrp="1"/>
          </p:cNvSpPr>
          <p:nvPr>
            <p:ph type="title"/>
          </p:nvPr>
        </p:nvSpPr>
        <p:spPr/>
        <p:txBody>
          <a:bodyPr/>
          <a:lstStyle/>
          <a:p>
            <a:r>
              <a:rPr lang="en-US" dirty="0"/>
              <a:t>Web App Firewalls</a:t>
            </a:r>
          </a:p>
        </p:txBody>
      </p:sp>
      <p:sp>
        <p:nvSpPr>
          <p:cNvPr id="3" name="Rectangle 2">
            <a:extLst>
              <a:ext uri="{FF2B5EF4-FFF2-40B4-BE49-F238E27FC236}">
                <a16:creationId xmlns:a16="http://schemas.microsoft.com/office/drawing/2014/main" id="{8D7E47F8-B666-4946-AF61-9748957691A8}"/>
              </a:ext>
            </a:extLst>
          </p:cNvPr>
          <p:cNvSpPr/>
          <p:nvPr/>
        </p:nvSpPr>
        <p:spPr>
          <a:xfrm>
            <a:off x="8284583" y="320772"/>
            <a:ext cx="3465877" cy="307777"/>
          </a:xfrm>
          <a:prstGeom prst="rect">
            <a:avLst/>
          </a:prstGeom>
          <a:solidFill>
            <a:schemeClr val="bg1"/>
          </a:solidFill>
        </p:spPr>
        <p:txBody>
          <a:bodyPr wrap="square">
            <a:spAutoFit/>
          </a:bodyPr>
          <a:lstStyle/>
          <a:p>
            <a:endParaRPr lang="en-US" sz="1400" b="1" dirty="0">
              <a:highlight>
                <a:srgbClr val="FFFF00"/>
              </a:highlight>
            </a:endParaRPr>
          </a:p>
        </p:txBody>
      </p:sp>
      <p:sp>
        <p:nvSpPr>
          <p:cNvPr id="103" name="Rectangle 102">
            <a:extLst>
              <a:ext uri="{FF2B5EF4-FFF2-40B4-BE49-F238E27FC236}">
                <a16:creationId xmlns:a16="http://schemas.microsoft.com/office/drawing/2014/main" id="{03308121-AA14-4B00-B64F-B2400B82AEF5}"/>
              </a:ext>
            </a:extLst>
          </p:cNvPr>
          <p:cNvSpPr/>
          <p:nvPr/>
        </p:nvSpPr>
        <p:spPr bwMode="auto">
          <a:xfrm>
            <a:off x="9001112" y="5019911"/>
            <a:ext cx="2133430" cy="9144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104" name="Rectangle 103">
            <a:extLst>
              <a:ext uri="{FF2B5EF4-FFF2-40B4-BE49-F238E27FC236}">
                <a16:creationId xmlns:a16="http://schemas.microsoft.com/office/drawing/2014/main" id="{09F20269-66DE-4981-ADDA-50024E9524A7}"/>
              </a:ext>
            </a:extLst>
          </p:cNvPr>
          <p:cNvSpPr/>
          <p:nvPr/>
        </p:nvSpPr>
        <p:spPr bwMode="auto">
          <a:xfrm>
            <a:off x="9002212" y="2980851"/>
            <a:ext cx="2133430" cy="9144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105" name="Rectangle 104">
            <a:extLst>
              <a:ext uri="{FF2B5EF4-FFF2-40B4-BE49-F238E27FC236}">
                <a16:creationId xmlns:a16="http://schemas.microsoft.com/office/drawing/2014/main" id="{6995E9BF-44C3-4C6C-9F3A-C50064EA37E2}"/>
              </a:ext>
            </a:extLst>
          </p:cNvPr>
          <p:cNvSpPr/>
          <p:nvPr/>
        </p:nvSpPr>
        <p:spPr bwMode="auto">
          <a:xfrm>
            <a:off x="7164677" y="5019911"/>
            <a:ext cx="1602974" cy="9144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106" name="Oval 105">
            <a:extLst>
              <a:ext uri="{FF2B5EF4-FFF2-40B4-BE49-F238E27FC236}">
                <a16:creationId xmlns:a16="http://schemas.microsoft.com/office/drawing/2014/main" id="{33685559-7279-4599-A448-F0583305B47A}"/>
              </a:ext>
            </a:extLst>
          </p:cNvPr>
          <p:cNvSpPr/>
          <p:nvPr/>
        </p:nvSpPr>
        <p:spPr bwMode="auto">
          <a:xfrm>
            <a:off x="93767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Oval 106">
            <a:extLst>
              <a:ext uri="{FF2B5EF4-FFF2-40B4-BE49-F238E27FC236}">
                <a16:creationId xmlns:a16="http://schemas.microsoft.com/office/drawing/2014/main" id="{F1586C27-ED3F-4124-AEE9-27816DBE8B92}"/>
              </a:ext>
            </a:extLst>
          </p:cNvPr>
          <p:cNvSpPr/>
          <p:nvPr/>
        </p:nvSpPr>
        <p:spPr bwMode="auto">
          <a:xfrm>
            <a:off x="95291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B006A058-2ED1-4DE4-A9E5-8698E2DADF82}"/>
              </a:ext>
            </a:extLst>
          </p:cNvPr>
          <p:cNvSpPr/>
          <p:nvPr/>
        </p:nvSpPr>
        <p:spPr bwMode="auto">
          <a:xfrm>
            <a:off x="96815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C65B199A-F3A0-4D8E-A634-985D7FA2AAE6}"/>
              </a:ext>
            </a:extLst>
          </p:cNvPr>
          <p:cNvSpPr/>
          <p:nvPr/>
        </p:nvSpPr>
        <p:spPr bwMode="auto">
          <a:xfrm>
            <a:off x="98339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68DF510F-9223-4CCE-9C51-52CE10BCD64D}"/>
              </a:ext>
            </a:extLst>
          </p:cNvPr>
          <p:cNvSpPr/>
          <p:nvPr/>
        </p:nvSpPr>
        <p:spPr bwMode="auto">
          <a:xfrm>
            <a:off x="99863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F0E695EB-80C6-489C-A433-92A45F54F0EB}"/>
              </a:ext>
            </a:extLst>
          </p:cNvPr>
          <p:cNvSpPr/>
          <p:nvPr/>
        </p:nvSpPr>
        <p:spPr bwMode="auto">
          <a:xfrm>
            <a:off x="101387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D1D7B459-53BE-4AF6-9812-656500771917}"/>
              </a:ext>
            </a:extLst>
          </p:cNvPr>
          <p:cNvSpPr/>
          <p:nvPr/>
        </p:nvSpPr>
        <p:spPr bwMode="auto">
          <a:xfrm>
            <a:off x="102911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Oval 112">
            <a:extLst>
              <a:ext uri="{FF2B5EF4-FFF2-40B4-BE49-F238E27FC236}">
                <a16:creationId xmlns:a16="http://schemas.microsoft.com/office/drawing/2014/main" id="{AF1F4368-8ED8-4DAC-BC4D-CE1F4C026F55}"/>
              </a:ext>
            </a:extLst>
          </p:cNvPr>
          <p:cNvSpPr/>
          <p:nvPr/>
        </p:nvSpPr>
        <p:spPr bwMode="auto">
          <a:xfrm>
            <a:off x="104435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C662F5E8-A7C6-4A06-A0E5-8F5B16DE3A89}"/>
              </a:ext>
            </a:extLst>
          </p:cNvPr>
          <p:cNvSpPr/>
          <p:nvPr/>
        </p:nvSpPr>
        <p:spPr bwMode="auto">
          <a:xfrm>
            <a:off x="105959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92257F5F-0AE2-48B6-920B-54B76D8886D8}"/>
              </a:ext>
            </a:extLst>
          </p:cNvPr>
          <p:cNvSpPr/>
          <p:nvPr/>
        </p:nvSpPr>
        <p:spPr bwMode="auto">
          <a:xfrm>
            <a:off x="93767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47E8DA0E-1345-4F34-B92B-845D1A695185}"/>
              </a:ext>
            </a:extLst>
          </p:cNvPr>
          <p:cNvSpPr/>
          <p:nvPr/>
        </p:nvSpPr>
        <p:spPr bwMode="auto">
          <a:xfrm>
            <a:off x="95291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88AEC2B1-B24C-4265-8B26-EAB1FE899957}"/>
              </a:ext>
            </a:extLst>
          </p:cNvPr>
          <p:cNvSpPr/>
          <p:nvPr/>
        </p:nvSpPr>
        <p:spPr bwMode="auto">
          <a:xfrm>
            <a:off x="96815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Oval 117">
            <a:extLst>
              <a:ext uri="{FF2B5EF4-FFF2-40B4-BE49-F238E27FC236}">
                <a16:creationId xmlns:a16="http://schemas.microsoft.com/office/drawing/2014/main" id="{AF9BEDA5-C21A-4001-B9BD-0FA6A96FA357}"/>
              </a:ext>
            </a:extLst>
          </p:cNvPr>
          <p:cNvSpPr/>
          <p:nvPr/>
        </p:nvSpPr>
        <p:spPr bwMode="auto">
          <a:xfrm>
            <a:off x="98339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Oval 118">
            <a:extLst>
              <a:ext uri="{FF2B5EF4-FFF2-40B4-BE49-F238E27FC236}">
                <a16:creationId xmlns:a16="http://schemas.microsoft.com/office/drawing/2014/main" id="{581A3F56-02EB-46F7-ABD4-1B9FD38F3475}"/>
              </a:ext>
            </a:extLst>
          </p:cNvPr>
          <p:cNvSpPr/>
          <p:nvPr/>
        </p:nvSpPr>
        <p:spPr bwMode="auto">
          <a:xfrm>
            <a:off x="99863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366C49A7-43B0-453E-AFB6-BAD94C483717}"/>
              </a:ext>
            </a:extLst>
          </p:cNvPr>
          <p:cNvSpPr/>
          <p:nvPr/>
        </p:nvSpPr>
        <p:spPr bwMode="auto">
          <a:xfrm>
            <a:off x="101387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Oval 120">
            <a:extLst>
              <a:ext uri="{FF2B5EF4-FFF2-40B4-BE49-F238E27FC236}">
                <a16:creationId xmlns:a16="http://schemas.microsoft.com/office/drawing/2014/main" id="{E1C27EE0-D662-4B07-B759-32CE75BC8D78}"/>
              </a:ext>
            </a:extLst>
          </p:cNvPr>
          <p:cNvSpPr/>
          <p:nvPr/>
        </p:nvSpPr>
        <p:spPr bwMode="auto">
          <a:xfrm>
            <a:off x="102911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Oval 121">
            <a:extLst>
              <a:ext uri="{FF2B5EF4-FFF2-40B4-BE49-F238E27FC236}">
                <a16:creationId xmlns:a16="http://schemas.microsoft.com/office/drawing/2014/main" id="{A657CEDA-21D8-4C4C-96D7-4A199797E7FA}"/>
              </a:ext>
            </a:extLst>
          </p:cNvPr>
          <p:cNvSpPr/>
          <p:nvPr/>
        </p:nvSpPr>
        <p:spPr bwMode="auto">
          <a:xfrm>
            <a:off x="104435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Oval 122">
            <a:extLst>
              <a:ext uri="{FF2B5EF4-FFF2-40B4-BE49-F238E27FC236}">
                <a16:creationId xmlns:a16="http://schemas.microsoft.com/office/drawing/2014/main" id="{CC1D273E-3C6A-4667-BF62-BBDC2E733741}"/>
              </a:ext>
            </a:extLst>
          </p:cNvPr>
          <p:cNvSpPr/>
          <p:nvPr/>
        </p:nvSpPr>
        <p:spPr bwMode="auto">
          <a:xfrm>
            <a:off x="105959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Oval 123">
            <a:extLst>
              <a:ext uri="{FF2B5EF4-FFF2-40B4-BE49-F238E27FC236}">
                <a16:creationId xmlns:a16="http://schemas.microsoft.com/office/drawing/2014/main" id="{C9B1ADEE-3E0C-4EA6-BD97-5C37CFBB771E}"/>
              </a:ext>
            </a:extLst>
          </p:cNvPr>
          <p:cNvSpPr/>
          <p:nvPr/>
        </p:nvSpPr>
        <p:spPr bwMode="auto">
          <a:xfrm>
            <a:off x="72797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Oval 124">
            <a:extLst>
              <a:ext uri="{FF2B5EF4-FFF2-40B4-BE49-F238E27FC236}">
                <a16:creationId xmlns:a16="http://schemas.microsoft.com/office/drawing/2014/main" id="{2CBBBCA8-D97B-4B65-899E-F5B1C5BA62C2}"/>
              </a:ext>
            </a:extLst>
          </p:cNvPr>
          <p:cNvSpPr/>
          <p:nvPr/>
        </p:nvSpPr>
        <p:spPr bwMode="auto">
          <a:xfrm>
            <a:off x="74321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Oval 125">
            <a:extLst>
              <a:ext uri="{FF2B5EF4-FFF2-40B4-BE49-F238E27FC236}">
                <a16:creationId xmlns:a16="http://schemas.microsoft.com/office/drawing/2014/main" id="{75814969-330E-4D26-9DAE-D6A9F7E7A9D9}"/>
              </a:ext>
            </a:extLst>
          </p:cNvPr>
          <p:cNvSpPr/>
          <p:nvPr/>
        </p:nvSpPr>
        <p:spPr bwMode="auto">
          <a:xfrm>
            <a:off x="75845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Oval 126">
            <a:extLst>
              <a:ext uri="{FF2B5EF4-FFF2-40B4-BE49-F238E27FC236}">
                <a16:creationId xmlns:a16="http://schemas.microsoft.com/office/drawing/2014/main" id="{C0A6890D-1187-46DB-94C5-6D6C081964F2}"/>
              </a:ext>
            </a:extLst>
          </p:cNvPr>
          <p:cNvSpPr/>
          <p:nvPr/>
        </p:nvSpPr>
        <p:spPr bwMode="auto">
          <a:xfrm>
            <a:off x="77369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1E70A41E-6B03-47CE-9E5C-462A06173DFE}"/>
              </a:ext>
            </a:extLst>
          </p:cNvPr>
          <p:cNvSpPr/>
          <p:nvPr/>
        </p:nvSpPr>
        <p:spPr bwMode="auto">
          <a:xfrm>
            <a:off x="78893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Oval 128">
            <a:extLst>
              <a:ext uri="{FF2B5EF4-FFF2-40B4-BE49-F238E27FC236}">
                <a16:creationId xmlns:a16="http://schemas.microsoft.com/office/drawing/2014/main" id="{A987C8F5-71BA-4345-9A00-99352514CE3F}"/>
              </a:ext>
            </a:extLst>
          </p:cNvPr>
          <p:cNvSpPr/>
          <p:nvPr/>
        </p:nvSpPr>
        <p:spPr bwMode="auto">
          <a:xfrm>
            <a:off x="80417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25DFC11E-F1E8-4192-8495-70854C048BC9}"/>
              </a:ext>
            </a:extLst>
          </p:cNvPr>
          <p:cNvSpPr/>
          <p:nvPr/>
        </p:nvSpPr>
        <p:spPr bwMode="auto">
          <a:xfrm>
            <a:off x="81941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F17170EA-8AD2-4033-946F-67FA92D1EA09}"/>
              </a:ext>
            </a:extLst>
          </p:cNvPr>
          <p:cNvSpPr/>
          <p:nvPr/>
        </p:nvSpPr>
        <p:spPr bwMode="auto">
          <a:xfrm>
            <a:off x="83465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E9F0EE67-CA04-434E-B015-E60F0B84E551}"/>
              </a:ext>
            </a:extLst>
          </p:cNvPr>
          <p:cNvSpPr/>
          <p:nvPr/>
        </p:nvSpPr>
        <p:spPr bwMode="auto">
          <a:xfrm>
            <a:off x="84989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Rectangle 132">
            <a:extLst>
              <a:ext uri="{FF2B5EF4-FFF2-40B4-BE49-F238E27FC236}">
                <a16:creationId xmlns:a16="http://schemas.microsoft.com/office/drawing/2014/main" id="{FB254CE7-AB44-4EE6-B3E8-8CF76DA8C893}"/>
              </a:ext>
            </a:extLst>
          </p:cNvPr>
          <p:cNvSpPr/>
          <p:nvPr/>
        </p:nvSpPr>
        <p:spPr bwMode="auto">
          <a:xfrm>
            <a:off x="6737495" y="2359555"/>
            <a:ext cx="4619718" cy="3914809"/>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noFill/>
                <a:effectLst/>
                <a:uLnTx/>
                <a:uFillTx/>
                <a:latin typeface="Segoe UI Semibold" panose="020B0702040204020203" pitchFamily="34" charset="0"/>
                <a:ea typeface="+mn-ea"/>
                <a:cs typeface="Segoe UI Semibold" panose="020B0702040204020203" pitchFamily="34" charset="0"/>
              </a:rPr>
              <a:t>2</a:t>
            </a:r>
          </a:p>
        </p:txBody>
      </p:sp>
      <p:sp>
        <p:nvSpPr>
          <p:cNvPr id="134" name="Rectangle 133">
            <a:extLst>
              <a:ext uri="{FF2B5EF4-FFF2-40B4-BE49-F238E27FC236}">
                <a16:creationId xmlns:a16="http://schemas.microsoft.com/office/drawing/2014/main" id="{495636EC-B6ED-4C30-8E6A-23E706B6DA52}"/>
              </a:ext>
            </a:extLst>
          </p:cNvPr>
          <p:cNvSpPr/>
          <p:nvPr/>
        </p:nvSpPr>
        <p:spPr bwMode="auto">
          <a:xfrm>
            <a:off x="10594834" y="6123114"/>
            <a:ext cx="550289" cy="29479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noFill/>
                <a:effectLst/>
                <a:uLnTx/>
                <a:uFillTx/>
                <a:latin typeface="Segoe UI"/>
                <a:ea typeface="+mn-ea"/>
                <a:cs typeface="+mn-cs"/>
              </a:rPr>
              <a:t>6</a:t>
            </a:r>
          </a:p>
        </p:txBody>
      </p:sp>
      <p:sp>
        <p:nvSpPr>
          <p:cNvPr id="135" name="TextBox 134">
            <a:extLst>
              <a:ext uri="{FF2B5EF4-FFF2-40B4-BE49-F238E27FC236}">
                <a16:creationId xmlns:a16="http://schemas.microsoft.com/office/drawing/2014/main" id="{27F5CE47-9041-44D4-9EEC-9165024EA42D}"/>
              </a:ext>
            </a:extLst>
          </p:cNvPr>
          <p:cNvSpPr txBox="1"/>
          <p:nvPr/>
        </p:nvSpPr>
        <p:spPr>
          <a:xfrm>
            <a:off x="8317784" y="2467459"/>
            <a:ext cx="1358834"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Virtual Network</a:t>
            </a:r>
          </a:p>
        </p:txBody>
      </p:sp>
      <p:sp>
        <p:nvSpPr>
          <p:cNvPr id="136" name="bot_3">
            <a:extLst>
              <a:ext uri="{FF2B5EF4-FFF2-40B4-BE49-F238E27FC236}">
                <a16:creationId xmlns:a16="http://schemas.microsoft.com/office/drawing/2014/main" id="{C440C2C9-171C-4A4B-B56A-25A8E4580F2A}"/>
              </a:ext>
            </a:extLst>
          </p:cNvPr>
          <p:cNvSpPr>
            <a:spLocks noChangeAspect="1" noEditPoints="1"/>
          </p:cNvSpPr>
          <p:nvPr/>
        </p:nvSpPr>
        <p:spPr bwMode="auto">
          <a:xfrm>
            <a:off x="10701522" y="6149645"/>
            <a:ext cx="336912" cy="241736"/>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137" name="Graphic 1387">
            <a:extLst>
              <a:ext uri="{FF2B5EF4-FFF2-40B4-BE49-F238E27FC236}">
                <a16:creationId xmlns:a16="http://schemas.microsoft.com/office/drawing/2014/main" id="{18C8D23A-7FA1-4B4E-801E-BD3A1CE0C0CC}"/>
              </a:ext>
            </a:extLst>
          </p:cNvPr>
          <p:cNvGrpSpPr/>
          <p:nvPr/>
        </p:nvGrpSpPr>
        <p:grpSpPr>
          <a:xfrm>
            <a:off x="7064132" y="4835690"/>
            <a:ext cx="227125" cy="319848"/>
            <a:chOff x="6000749" y="3293341"/>
            <a:chExt cx="187643" cy="264248"/>
          </a:xfrm>
        </p:grpSpPr>
        <p:sp>
          <p:nvSpPr>
            <p:cNvPr id="138" name="Freeform: Shape 137">
              <a:extLst>
                <a:ext uri="{FF2B5EF4-FFF2-40B4-BE49-F238E27FC236}">
                  <a16:creationId xmlns:a16="http://schemas.microsoft.com/office/drawing/2014/main" id="{8353BB73-4A96-4AB0-993A-9FE291BFC68E}"/>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139" name="Freeform: Shape 138">
              <a:extLst>
                <a:ext uri="{FF2B5EF4-FFF2-40B4-BE49-F238E27FC236}">
                  <a16:creationId xmlns:a16="http://schemas.microsoft.com/office/drawing/2014/main" id="{6BFAB4C2-6958-4728-A8FD-157C3C5E9251}"/>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46" name="Graphic 1387">
            <a:extLst>
              <a:ext uri="{FF2B5EF4-FFF2-40B4-BE49-F238E27FC236}">
                <a16:creationId xmlns:a16="http://schemas.microsoft.com/office/drawing/2014/main" id="{4A13F749-D45C-419D-81DF-221EC74A6834}"/>
              </a:ext>
            </a:extLst>
          </p:cNvPr>
          <p:cNvGrpSpPr/>
          <p:nvPr/>
        </p:nvGrpSpPr>
        <p:grpSpPr>
          <a:xfrm>
            <a:off x="8900798" y="4835690"/>
            <a:ext cx="227125" cy="319848"/>
            <a:chOff x="6000749" y="3293341"/>
            <a:chExt cx="187643" cy="264248"/>
          </a:xfrm>
        </p:grpSpPr>
        <p:sp>
          <p:nvSpPr>
            <p:cNvPr id="147" name="Freeform: Shape 146">
              <a:extLst>
                <a:ext uri="{FF2B5EF4-FFF2-40B4-BE49-F238E27FC236}">
                  <a16:creationId xmlns:a16="http://schemas.microsoft.com/office/drawing/2014/main" id="{2ACA0C3A-B90F-47B9-A59C-CDDF9B8975DA}"/>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148" name="Freeform: Shape 147">
              <a:extLst>
                <a:ext uri="{FF2B5EF4-FFF2-40B4-BE49-F238E27FC236}">
                  <a16:creationId xmlns:a16="http://schemas.microsoft.com/office/drawing/2014/main" id="{1B24F9FB-3082-45BC-9EAD-8C8160F81B7D}"/>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49" name="Graphic 1387">
            <a:extLst>
              <a:ext uri="{FF2B5EF4-FFF2-40B4-BE49-F238E27FC236}">
                <a16:creationId xmlns:a16="http://schemas.microsoft.com/office/drawing/2014/main" id="{8945D863-C045-4D18-AD06-E01ACB71F89F}"/>
              </a:ext>
            </a:extLst>
          </p:cNvPr>
          <p:cNvGrpSpPr/>
          <p:nvPr/>
        </p:nvGrpSpPr>
        <p:grpSpPr>
          <a:xfrm>
            <a:off x="8900798" y="2780603"/>
            <a:ext cx="227125" cy="319848"/>
            <a:chOff x="6000749" y="3293341"/>
            <a:chExt cx="187643" cy="264248"/>
          </a:xfrm>
        </p:grpSpPr>
        <p:sp>
          <p:nvSpPr>
            <p:cNvPr id="150" name="Freeform: Shape 149">
              <a:extLst>
                <a:ext uri="{FF2B5EF4-FFF2-40B4-BE49-F238E27FC236}">
                  <a16:creationId xmlns:a16="http://schemas.microsoft.com/office/drawing/2014/main" id="{C9B16895-CE00-4A8E-BAAA-E8739BDC23E0}"/>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151" name="Freeform: Shape 150">
              <a:extLst>
                <a:ext uri="{FF2B5EF4-FFF2-40B4-BE49-F238E27FC236}">
                  <a16:creationId xmlns:a16="http://schemas.microsoft.com/office/drawing/2014/main" id="{B42BE395-E645-4290-AA43-ED9A74E9C74E}"/>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52" name="Speech Bubble: Rectangle 151">
            <a:extLst>
              <a:ext uri="{FF2B5EF4-FFF2-40B4-BE49-F238E27FC236}">
                <a16:creationId xmlns:a16="http://schemas.microsoft.com/office/drawing/2014/main" id="{07A125BF-8C24-4BAD-98D1-0C8E79D6DC1C}"/>
              </a:ext>
            </a:extLst>
          </p:cNvPr>
          <p:cNvSpPr/>
          <p:nvPr/>
        </p:nvSpPr>
        <p:spPr bwMode="auto">
          <a:xfrm>
            <a:off x="5193915" y="4931074"/>
            <a:ext cx="1262468" cy="599756"/>
          </a:xfrm>
          <a:prstGeom prst="wedgeRectCallout">
            <a:avLst>
              <a:gd name="adj1" fmla="val 98254"/>
              <a:gd name="adj2" fmla="val -27136"/>
            </a:avLst>
          </a:prstGeom>
          <a:solidFill>
            <a:schemeClr val="bg1"/>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gradFill>
                  <a:gsLst>
                    <a:gs pos="40000">
                      <a:srgbClr val="0078D4"/>
                    </a:gs>
                    <a:gs pos="100000">
                      <a:srgbClr val="0078D4"/>
                    </a:gs>
                  </a:gsLst>
                  <a:lin ang="4800000" scaled="0"/>
                </a:gradFill>
                <a:effectLst/>
                <a:uLnTx/>
                <a:uFillTx/>
                <a:latin typeface="Segoe UI"/>
                <a:ea typeface="+mn-ea"/>
                <a:cs typeface="+mn-cs"/>
              </a:rPr>
              <a:t>Network Security Group (NSG)</a:t>
            </a:r>
          </a:p>
        </p:txBody>
      </p:sp>
      <p:grpSp>
        <p:nvGrpSpPr>
          <p:cNvPr id="153" name="Group 152">
            <a:extLst>
              <a:ext uri="{FF2B5EF4-FFF2-40B4-BE49-F238E27FC236}">
                <a16:creationId xmlns:a16="http://schemas.microsoft.com/office/drawing/2014/main" id="{84F6F048-14CD-43D9-B7F3-C42293B64BB0}"/>
              </a:ext>
            </a:extLst>
          </p:cNvPr>
          <p:cNvGrpSpPr/>
          <p:nvPr/>
        </p:nvGrpSpPr>
        <p:grpSpPr>
          <a:xfrm>
            <a:off x="6518947" y="2030592"/>
            <a:ext cx="648552" cy="472142"/>
            <a:chOff x="4648345" y="1150151"/>
            <a:chExt cx="648552" cy="472142"/>
          </a:xfrm>
        </p:grpSpPr>
        <p:sp>
          <p:nvSpPr>
            <p:cNvPr id="154" name="cloud">
              <a:extLst>
                <a:ext uri="{FF2B5EF4-FFF2-40B4-BE49-F238E27FC236}">
                  <a16:creationId xmlns:a16="http://schemas.microsoft.com/office/drawing/2014/main" id="{50ABC001-443A-4A0F-B481-598107DFA7FF}"/>
                </a:ext>
              </a:extLst>
            </p:cNvPr>
            <p:cNvSpPr>
              <a:spLocks noChangeAspect="1"/>
            </p:cNvSpPr>
            <p:nvPr/>
          </p:nvSpPr>
          <p:spPr bwMode="auto">
            <a:xfrm>
              <a:off x="4864529" y="1150151"/>
              <a:ext cx="432368" cy="27546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2222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pic>
          <p:nvPicPr>
            <p:cNvPr id="155" name="Graphic 154">
              <a:extLst>
                <a:ext uri="{FF2B5EF4-FFF2-40B4-BE49-F238E27FC236}">
                  <a16:creationId xmlns:a16="http://schemas.microsoft.com/office/drawing/2014/main" id="{52A5F06B-AEAC-43DA-8473-CC6AA6CF3F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48345" y="1299462"/>
              <a:ext cx="432368" cy="322831"/>
            </a:xfrm>
            <a:prstGeom prst="rect">
              <a:avLst/>
            </a:prstGeom>
          </p:spPr>
        </p:pic>
      </p:grpSp>
      <p:grpSp>
        <p:nvGrpSpPr>
          <p:cNvPr id="157" name="Group 156">
            <a:extLst>
              <a:ext uri="{FF2B5EF4-FFF2-40B4-BE49-F238E27FC236}">
                <a16:creationId xmlns:a16="http://schemas.microsoft.com/office/drawing/2014/main" id="{053018B5-0033-4F7A-93F0-542095F32F0B}"/>
              </a:ext>
            </a:extLst>
          </p:cNvPr>
          <p:cNvGrpSpPr/>
          <p:nvPr/>
        </p:nvGrpSpPr>
        <p:grpSpPr>
          <a:xfrm>
            <a:off x="6486058" y="1843361"/>
            <a:ext cx="465257" cy="655197"/>
            <a:chOff x="1639540" y="3123810"/>
            <a:chExt cx="465257" cy="655197"/>
          </a:xfrm>
          <a:noFill/>
        </p:grpSpPr>
        <p:grpSp>
          <p:nvGrpSpPr>
            <p:cNvPr id="158" name="Graphic 1387">
              <a:extLst>
                <a:ext uri="{FF2B5EF4-FFF2-40B4-BE49-F238E27FC236}">
                  <a16:creationId xmlns:a16="http://schemas.microsoft.com/office/drawing/2014/main" id="{A31B6908-D9B7-42ED-A4C9-B7D1CBE8DC32}"/>
                </a:ext>
              </a:extLst>
            </p:cNvPr>
            <p:cNvGrpSpPr/>
            <p:nvPr/>
          </p:nvGrpSpPr>
          <p:grpSpPr>
            <a:xfrm>
              <a:off x="1639540" y="3123810"/>
              <a:ext cx="465257" cy="655197"/>
              <a:chOff x="6000749" y="3293341"/>
              <a:chExt cx="187643" cy="264248"/>
            </a:xfrm>
            <a:grpFill/>
          </p:grpSpPr>
          <p:sp>
            <p:nvSpPr>
              <p:cNvPr id="162" name="Freeform: Shape 161">
                <a:extLst>
                  <a:ext uri="{FF2B5EF4-FFF2-40B4-BE49-F238E27FC236}">
                    <a16:creationId xmlns:a16="http://schemas.microsoft.com/office/drawing/2014/main" id="{D6B7B446-9662-4445-B172-43DFFC69EEDC}"/>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grpFill/>
              <a:ln w="22225" cap="sq">
                <a:no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noFill/>
                    <a:effectLst/>
                    <a:uLnTx/>
                    <a:uFillTx/>
                    <a:latin typeface="Segoe UI" panose="020B0502040204020203" pitchFamily="34" charset="0"/>
                    <a:ea typeface="+mn-ea"/>
                    <a:cs typeface="Segoe UI" panose="020B0502040204020203" pitchFamily="34" charset="0"/>
                  </a:rPr>
                  <a:t>1</a:t>
                </a:r>
              </a:p>
            </p:txBody>
          </p:sp>
          <p:sp>
            <p:nvSpPr>
              <p:cNvPr id="163" name="Freeform: Shape 162">
                <a:extLst>
                  <a:ext uri="{FF2B5EF4-FFF2-40B4-BE49-F238E27FC236}">
                    <a16:creationId xmlns:a16="http://schemas.microsoft.com/office/drawing/2014/main" id="{CDC4670E-AEEF-452F-A750-E1761D1BB38D}"/>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grpFill/>
              <a:ln w="22225" cap="sq">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noFill/>
                  <a:effectLst/>
                  <a:uLnTx/>
                  <a:uFillTx/>
                  <a:latin typeface="Segoe UI"/>
                  <a:ea typeface="+mn-ea"/>
                  <a:cs typeface="+mn-cs"/>
                </a:endParaRPr>
              </a:p>
            </p:txBody>
          </p:sp>
        </p:grpSp>
        <p:grpSp>
          <p:nvGrpSpPr>
            <p:cNvPr id="159" name="Group 158">
              <a:extLst>
                <a:ext uri="{FF2B5EF4-FFF2-40B4-BE49-F238E27FC236}">
                  <a16:creationId xmlns:a16="http://schemas.microsoft.com/office/drawing/2014/main" id="{7BB9BD87-344C-4734-A497-9351C96BF48E}"/>
                </a:ext>
              </a:extLst>
            </p:cNvPr>
            <p:cNvGrpSpPr/>
            <p:nvPr/>
          </p:nvGrpSpPr>
          <p:grpSpPr>
            <a:xfrm>
              <a:off x="1807949" y="3549825"/>
              <a:ext cx="129308" cy="129308"/>
              <a:chOff x="1800072" y="3549825"/>
              <a:chExt cx="129308" cy="129308"/>
            </a:xfrm>
            <a:grpFill/>
          </p:grpSpPr>
          <p:sp>
            <p:nvSpPr>
              <p:cNvPr id="160" name="Oval 159">
                <a:extLst>
                  <a:ext uri="{FF2B5EF4-FFF2-40B4-BE49-F238E27FC236}">
                    <a16:creationId xmlns:a16="http://schemas.microsoft.com/office/drawing/2014/main" id="{27741314-DD05-44F5-8112-96A3A7968696}"/>
                  </a:ext>
                </a:extLst>
              </p:cNvPr>
              <p:cNvSpPr/>
              <p:nvPr/>
            </p:nvSpPr>
            <p:spPr bwMode="auto">
              <a:xfrm>
                <a:off x="1800072" y="3549825"/>
                <a:ext cx="129308" cy="12930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Oval 160">
                <a:extLst>
                  <a:ext uri="{FF2B5EF4-FFF2-40B4-BE49-F238E27FC236}">
                    <a16:creationId xmlns:a16="http://schemas.microsoft.com/office/drawing/2014/main" id="{3193FC59-D4E4-45FB-A86F-F61769E9B9AE}"/>
                  </a:ext>
                </a:extLst>
              </p:cNvPr>
              <p:cNvSpPr/>
              <p:nvPr/>
            </p:nvSpPr>
            <p:spPr bwMode="auto">
              <a:xfrm>
                <a:off x="1833952" y="3583705"/>
                <a:ext cx="61548" cy="6154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64" name="Group 163">
            <a:extLst>
              <a:ext uri="{FF2B5EF4-FFF2-40B4-BE49-F238E27FC236}">
                <a16:creationId xmlns:a16="http://schemas.microsoft.com/office/drawing/2014/main" id="{DCD3BEB5-5F35-4116-8942-849EAFE573B1}"/>
              </a:ext>
            </a:extLst>
          </p:cNvPr>
          <p:cNvGrpSpPr/>
          <p:nvPr/>
        </p:nvGrpSpPr>
        <p:grpSpPr>
          <a:xfrm>
            <a:off x="4615573" y="2204308"/>
            <a:ext cx="509755" cy="609199"/>
            <a:chOff x="5625520" y="1595947"/>
            <a:chExt cx="509755" cy="609199"/>
          </a:xfrm>
        </p:grpSpPr>
        <p:sp>
          <p:nvSpPr>
            <p:cNvPr id="165" name="globe_2">
              <a:extLst>
                <a:ext uri="{FF2B5EF4-FFF2-40B4-BE49-F238E27FC236}">
                  <a16:creationId xmlns:a16="http://schemas.microsoft.com/office/drawing/2014/main" id="{457ABFD6-963E-4274-895C-CC0B98E0FB5C}"/>
                </a:ext>
              </a:extLst>
            </p:cNvPr>
            <p:cNvSpPr>
              <a:spLocks noChangeAspect="1" noEditPoints="1"/>
            </p:cNvSpPr>
            <p:nvPr/>
          </p:nvSpPr>
          <p:spPr bwMode="auto">
            <a:xfrm>
              <a:off x="5704456" y="1595947"/>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6" name="TextBox 165">
              <a:extLst>
                <a:ext uri="{FF2B5EF4-FFF2-40B4-BE49-F238E27FC236}">
                  <a16:creationId xmlns:a16="http://schemas.microsoft.com/office/drawing/2014/main" id="{1FFC1E78-29C8-4F57-81CD-232E07FD202F}"/>
                </a:ext>
              </a:extLst>
            </p:cNvPr>
            <p:cNvSpPr txBox="1"/>
            <p:nvPr/>
          </p:nvSpPr>
          <p:spPr>
            <a:xfrm>
              <a:off x="5625520" y="2043563"/>
              <a:ext cx="509755" cy="161583"/>
            </a:xfrm>
            <a:prstGeom prst="rect">
              <a:avLst/>
            </a:prstGeom>
            <a:noFill/>
          </p:spPr>
          <p:txBody>
            <a:bodyPr wrap="non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gradFill>
                    <a:gsLst>
                      <a:gs pos="40000">
                        <a:srgbClr val="0078D4"/>
                      </a:gs>
                      <a:gs pos="100000">
                        <a:srgbClr val="0078D4"/>
                      </a:gs>
                    </a:gsLst>
                    <a:lin ang="4800000" scaled="0"/>
                  </a:gradFill>
                  <a:effectLst/>
                  <a:uLnTx/>
                  <a:uFillTx/>
                  <a:latin typeface="Segoe UI"/>
                  <a:ea typeface="+mn-ea"/>
                  <a:cs typeface="+mn-cs"/>
                </a:rPr>
                <a:t>Internet</a:t>
              </a:r>
            </a:p>
          </p:txBody>
        </p:sp>
      </p:grpSp>
      <p:sp>
        <p:nvSpPr>
          <p:cNvPr id="180" name="Rectangle 179">
            <a:extLst>
              <a:ext uri="{FF2B5EF4-FFF2-40B4-BE49-F238E27FC236}">
                <a16:creationId xmlns:a16="http://schemas.microsoft.com/office/drawing/2014/main" id="{C4BDEC48-557C-4A15-A60A-7455BAA82BB8}"/>
              </a:ext>
            </a:extLst>
          </p:cNvPr>
          <p:cNvSpPr/>
          <p:nvPr/>
        </p:nvSpPr>
        <p:spPr bwMode="auto">
          <a:xfrm>
            <a:off x="6853426" y="2564806"/>
            <a:ext cx="811638" cy="347873"/>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Firewall Subnet</a:t>
            </a:r>
          </a:p>
        </p:txBody>
      </p:sp>
      <p:grpSp>
        <p:nvGrpSpPr>
          <p:cNvPr id="184" name="Group 183">
            <a:extLst>
              <a:ext uri="{FF2B5EF4-FFF2-40B4-BE49-F238E27FC236}">
                <a16:creationId xmlns:a16="http://schemas.microsoft.com/office/drawing/2014/main" id="{B1EAD681-310A-46D5-8426-C25709A80002}"/>
              </a:ext>
            </a:extLst>
          </p:cNvPr>
          <p:cNvGrpSpPr/>
          <p:nvPr/>
        </p:nvGrpSpPr>
        <p:grpSpPr>
          <a:xfrm>
            <a:off x="9082856" y="3247910"/>
            <a:ext cx="287356" cy="287356"/>
            <a:chOff x="2806869" y="-780185"/>
            <a:chExt cx="757681" cy="757681"/>
          </a:xfrm>
        </p:grpSpPr>
        <p:sp>
          <p:nvSpPr>
            <p:cNvPr id="185" name="Freeform: Shape 184">
              <a:extLst>
                <a:ext uri="{FF2B5EF4-FFF2-40B4-BE49-F238E27FC236}">
                  <a16:creationId xmlns:a16="http://schemas.microsoft.com/office/drawing/2014/main" id="{2BA0D7E9-C11E-4874-9DE3-A48B4654AF31}"/>
                </a:ext>
              </a:extLst>
            </p:cNvPr>
            <p:cNvSpPr/>
            <p:nvPr/>
          </p:nvSpPr>
          <p:spPr>
            <a:xfrm rot="10800000">
              <a:off x="2806869" y="-780185"/>
              <a:ext cx="757681" cy="757681"/>
            </a:xfrm>
            <a:custGeom>
              <a:avLst/>
              <a:gdLst>
                <a:gd name="connsiteX0" fmla="*/ 274693 w 542925"/>
                <a:gd name="connsiteY0" fmla="*/ 11349 h 542925"/>
                <a:gd name="connsiteX1" fmla="*/ 538036 w 542925"/>
                <a:gd name="connsiteY1" fmla="*/ 274693 h 542925"/>
                <a:gd name="connsiteX2" fmla="*/ 274693 w 542925"/>
                <a:gd name="connsiteY2" fmla="*/ 538036 h 542925"/>
                <a:gd name="connsiteX3" fmla="*/ 11349 w 542925"/>
                <a:gd name="connsiteY3" fmla="*/ 274693 h 542925"/>
              </a:gdLst>
              <a:ahLst/>
              <a:cxnLst>
                <a:cxn ang="0">
                  <a:pos x="connsiteX0" y="connsiteY0"/>
                </a:cxn>
                <a:cxn ang="0">
                  <a:pos x="connsiteX1" y="connsiteY1"/>
                </a:cxn>
                <a:cxn ang="0">
                  <a:pos x="connsiteX2" y="connsiteY2"/>
                </a:cxn>
                <a:cxn ang="0">
                  <a:pos x="connsiteX3" y="connsiteY3"/>
                </a:cxn>
              </a:cxnLst>
              <a:rect l="l" t="t" r="r" b="b"/>
              <a:pathLst>
                <a:path w="542925" h="542925">
                  <a:moveTo>
                    <a:pt x="274693" y="11349"/>
                  </a:moveTo>
                  <a:lnTo>
                    <a:pt x="538036" y="274693"/>
                  </a:lnTo>
                  <a:lnTo>
                    <a:pt x="274693" y="538036"/>
                  </a:lnTo>
                  <a:lnTo>
                    <a:pt x="11349" y="274693"/>
                  </a:lnTo>
                  <a:close/>
                </a:path>
              </a:pathLst>
            </a:custGeom>
            <a:solidFill>
              <a:schemeClr val="tx1"/>
            </a:solidFill>
            <a:ln w="9525" cap="sq">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186" name="Group 185">
              <a:extLst>
                <a:ext uri="{FF2B5EF4-FFF2-40B4-BE49-F238E27FC236}">
                  <a16:creationId xmlns:a16="http://schemas.microsoft.com/office/drawing/2014/main" id="{5E288BDD-8C4F-4BD2-907D-05F87C3B56FB}"/>
                </a:ext>
              </a:extLst>
            </p:cNvPr>
            <p:cNvGrpSpPr/>
            <p:nvPr/>
          </p:nvGrpSpPr>
          <p:grpSpPr>
            <a:xfrm rot="-19260000">
              <a:off x="3265126" y="-515418"/>
              <a:ext cx="187568" cy="204619"/>
              <a:chOff x="3265126" y="-515418"/>
              <a:chExt cx="187568" cy="204619"/>
            </a:xfrm>
          </p:grpSpPr>
          <p:sp>
            <p:nvSpPr>
              <p:cNvPr id="193" name="Freeform: Shape 192">
                <a:extLst>
                  <a:ext uri="{FF2B5EF4-FFF2-40B4-BE49-F238E27FC236}">
                    <a16:creationId xmlns:a16="http://schemas.microsoft.com/office/drawing/2014/main" id="{820D0206-03FB-437C-BB37-1AC6E62309E1}"/>
                  </a:ext>
                </a:extLst>
              </p:cNvPr>
              <p:cNvSpPr/>
              <p:nvPr/>
            </p:nvSpPr>
            <p:spPr>
              <a:xfrm>
                <a:off x="3333333" y="-515418"/>
                <a:ext cx="119361" cy="204619"/>
              </a:xfrm>
              <a:custGeom>
                <a:avLst/>
                <a:gdLst>
                  <a:gd name="connsiteX0" fmla="*/ 14367 w 119361"/>
                  <a:gd name="connsiteY0" fmla="*/ 14367 h 204619"/>
                  <a:gd name="connsiteX1" fmla="*/ 111561 w 119361"/>
                  <a:gd name="connsiteY1" fmla="*/ 108151 h 204619"/>
                  <a:gd name="connsiteX2" fmla="*/ 14367 w 119361"/>
                  <a:gd name="connsiteY2" fmla="*/ 203639 h 204619"/>
                </a:gdLst>
                <a:ahLst/>
                <a:cxnLst>
                  <a:cxn ang="0">
                    <a:pos x="connsiteX0" y="connsiteY0"/>
                  </a:cxn>
                  <a:cxn ang="0">
                    <a:pos x="connsiteX1" y="connsiteY1"/>
                  </a:cxn>
                  <a:cxn ang="0">
                    <a:pos x="connsiteX2" y="connsiteY2"/>
                  </a:cxn>
                </a:cxnLst>
                <a:rect l="l" t="t" r="r" b="b"/>
                <a:pathLst>
                  <a:path w="119361" h="204619">
                    <a:moveTo>
                      <a:pt x="14367" y="14367"/>
                    </a:moveTo>
                    <a:lnTo>
                      <a:pt x="111561" y="108151"/>
                    </a:lnTo>
                    <a:lnTo>
                      <a:pt x="14367" y="203639"/>
                    </a:lnTo>
                  </a:path>
                </a:pathLst>
              </a:custGeom>
              <a:noFill/>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FB4E7F69-EE64-4656-BF17-3B3C2CA259B2}"/>
                  </a:ext>
                </a:extLst>
              </p:cNvPr>
              <p:cNvSpPr/>
              <p:nvPr/>
            </p:nvSpPr>
            <p:spPr>
              <a:xfrm>
                <a:off x="3265126" y="-421634"/>
                <a:ext cx="170516" cy="17052"/>
              </a:xfrm>
              <a:custGeom>
                <a:avLst/>
                <a:gdLst>
                  <a:gd name="connsiteX0" fmla="*/ 166126 w 170515"/>
                  <a:gd name="connsiteY0" fmla="*/ 14367 h 17051"/>
                  <a:gd name="connsiteX1" fmla="*/ 14367 w 170515"/>
                  <a:gd name="connsiteY1" fmla="*/ 14367 h 17051"/>
                </a:gdLst>
                <a:ahLst/>
                <a:cxnLst>
                  <a:cxn ang="0">
                    <a:pos x="connsiteX0" y="connsiteY0"/>
                  </a:cxn>
                  <a:cxn ang="0">
                    <a:pos x="connsiteX1" y="connsiteY1"/>
                  </a:cxn>
                </a:cxnLst>
                <a:rect l="l" t="t" r="r" b="b"/>
                <a:pathLst>
                  <a:path w="170515" h="17051">
                    <a:moveTo>
                      <a:pt x="166126" y="14367"/>
                    </a:moveTo>
                    <a:lnTo>
                      <a:pt x="14367" y="14367"/>
                    </a:lnTo>
                  </a:path>
                </a:pathLst>
              </a:custGeom>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87" name="Group 186">
              <a:extLst>
                <a:ext uri="{FF2B5EF4-FFF2-40B4-BE49-F238E27FC236}">
                  <a16:creationId xmlns:a16="http://schemas.microsoft.com/office/drawing/2014/main" id="{EF6DCCCF-2D7D-4E3A-A336-5FBDD3FF7FC8}"/>
                </a:ext>
              </a:extLst>
            </p:cNvPr>
            <p:cNvGrpSpPr/>
            <p:nvPr/>
          </p:nvGrpSpPr>
          <p:grpSpPr>
            <a:xfrm rot="19252554">
              <a:off x="2912158" y="-515418"/>
              <a:ext cx="180747" cy="204619"/>
              <a:chOff x="2912158" y="-515418"/>
              <a:chExt cx="180747" cy="204619"/>
            </a:xfrm>
          </p:grpSpPr>
          <p:sp>
            <p:nvSpPr>
              <p:cNvPr id="191" name="Freeform: Shape 190">
                <a:extLst>
                  <a:ext uri="{FF2B5EF4-FFF2-40B4-BE49-F238E27FC236}">
                    <a16:creationId xmlns:a16="http://schemas.microsoft.com/office/drawing/2014/main" id="{7B22F27E-09AF-4246-A2EA-27E435399CB5}"/>
                  </a:ext>
                </a:extLst>
              </p:cNvPr>
              <p:cNvSpPr/>
              <p:nvPr/>
            </p:nvSpPr>
            <p:spPr>
              <a:xfrm>
                <a:off x="2912158" y="-515418"/>
                <a:ext cx="119361" cy="204619"/>
              </a:xfrm>
              <a:custGeom>
                <a:avLst/>
                <a:gdLst>
                  <a:gd name="connsiteX0" fmla="*/ 108151 w 119361"/>
                  <a:gd name="connsiteY0" fmla="*/ 14367 h 204619"/>
                  <a:gd name="connsiteX1" fmla="*/ 14367 w 119361"/>
                  <a:gd name="connsiteY1" fmla="*/ 108151 h 204619"/>
                  <a:gd name="connsiteX2" fmla="*/ 108151 w 119361"/>
                  <a:gd name="connsiteY2" fmla="*/ 203639 h 204619"/>
                </a:gdLst>
                <a:ahLst/>
                <a:cxnLst>
                  <a:cxn ang="0">
                    <a:pos x="connsiteX0" y="connsiteY0"/>
                  </a:cxn>
                  <a:cxn ang="0">
                    <a:pos x="connsiteX1" y="connsiteY1"/>
                  </a:cxn>
                  <a:cxn ang="0">
                    <a:pos x="connsiteX2" y="connsiteY2"/>
                  </a:cxn>
                </a:cxnLst>
                <a:rect l="l" t="t" r="r" b="b"/>
                <a:pathLst>
                  <a:path w="119361" h="204619">
                    <a:moveTo>
                      <a:pt x="108151" y="14367"/>
                    </a:moveTo>
                    <a:lnTo>
                      <a:pt x="14367" y="108151"/>
                    </a:lnTo>
                    <a:lnTo>
                      <a:pt x="108151" y="203639"/>
                    </a:lnTo>
                  </a:path>
                </a:pathLst>
              </a:custGeom>
              <a:noFill/>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2" name="Freeform: Shape 191">
                <a:extLst>
                  <a:ext uri="{FF2B5EF4-FFF2-40B4-BE49-F238E27FC236}">
                    <a16:creationId xmlns:a16="http://schemas.microsoft.com/office/drawing/2014/main" id="{5AFE5F8C-BCC8-46F3-9E17-43991683E887}"/>
                  </a:ext>
                </a:extLst>
              </p:cNvPr>
              <p:cNvSpPr/>
              <p:nvPr/>
            </p:nvSpPr>
            <p:spPr>
              <a:xfrm>
                <a:off x="2922389" y="-421634"/>
                <a:ext cx="170516" cy="17052"/>
              </a:xfrm>
              <a:custGeom>
                <a:avLst/>
                <a:gdLst>
                  <a:gd name="connsiteX0" fmla="*/ 14367 w 170515"/>
                  <a:gd name="connsiteY0" fmla="*/ 14367 h 17051"/>
                  <a:gd name="connsiteX1" fmla="*/ 167831 w 170515"/>
                  <a:gd name="connsiteY1" fmla="*/ 14367 h 17051"/>
                </a:gdLst>
                <a:ahLst/>
                <a:cxnLst>
                  <a:cxn ang="0">
                    <a:pos x="connsiteX0" y="connsiteY0"/>
                  </a:cxn>
                  <a:cxn ang="0">
                    <a:pos x="connsiteX1" y="connsiteY1"/>
                  </a:cxn>
                </a:cxnLst>
                <a:rect l="l" t="t" r="r" b="b"/>
                <a:pathLst>
                  <a:path w="170515" h="17051">
                    <a:moveTo>
                      <a:pt x="14367" y="14367"/>
                    </a:moveTo>
                    <a:lnTo>
                      <a:pt x="167831" y="14367"/>
                    </a:lnTo>
                  </a:path>
                </a:pathLst>
              </a:custGeom>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88" name="Freeform: Shape 187">
              <a:extLst>
                <a:ext uri="{FF2B5EF4-FFF2-40B4-BE49-F238E27FC236}">
                  <a16:creationId xmlns:a16="http://schemas.microsoft.com/office/drawing/2014/main" id="{6F5A00CF-812D-4AFD-87E8-BBD636588818}"/>
                </a:ext>
              </a:extLst>
            </p:cNvPr>
            <p:cNvSpPr/>
            <p:nvPr/>
          </p:nvSpPr>
          <p:spPr>
            <a:xfrm>
              <a:off x="3075854" y="-257939"/>
              <a:ext cx="204619" cy="119361"/>
            </a:xfrm>
            <a:custGeom>
              <a:avLst/>
              <a:gdLst>
                <a:gd name="connsiteX0" fmla="*/ 14367 w 204619"/>
                <a:gd name="connsiteY0" fmla="*/ 14367 h 119361"/>
                <a:gd name="connsiteX1" fmla="*/ 108151 w 204619"/>
                <a:gd name="connsiteY1" fmla="*/ 108151 h 119361"/>
                <a:gd name="connsiteX2" fmla="*/ 203640 w 204619"/>
                <a:gd name="connsiteY2" fmla="*/ 14367 h 119361"/>
              </a:gdLst>
              <a:ahLst/>
              <a:cxnLst>
                <a:cxn ang="0">
                  <a:pos x="connsiteX0" y="connsiteY0"/>
                </a:cxn>
                <a:cxn ang="0">
                  <a:pos x="connsiteX1" y="connsiteY1"/>
                </a:cxn>
                <a:cxn ang="0">
                  <a:pos x="connsiteX2" y="connsiteY2"/>
                </a:cxn>
              </a:cxnLst>
              <a:rect l="l" t="t" r="r" b="b"/>
              <a:pathLst>
                <a:path w="204619" h="119361">
                  <a:moveTo>
                    <a:pt x="14367" y="14367"/>
                  </a:moveTo>
                  <a:lnTo>
                    <a:pt x="108151" y="108151"/>
                  </a:lnTo>
                  <a:lnTo>
                    <a:pt x="203640" y="14367"/>
                  </a:lnTo>
                </a:path>
              </a:pathLst>
            </a:custGeom>
            <a:noFill/>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F68C71D2-6AEC-4E42-8B53-0C9F0970A6C6}"/>
                </a:ext>
              </a:extLst>
            </p:cNvPr>
            <p:cNvSpPr/>
            <p:nvPr/>
          </p:nvSpPr>
          <p:spPr>
            <a:xfrm>
              <a:off x="3169638" y="-424796"/>
              <a:ext cx="17052" cy="274320"/>
            </a:xfrm>
            <a:custGeom>
              <a:avLst/>
              <a:gdLst>
                <a:gd name="connsiteX0" fmla="*/ 14367 w 17051"/>
                <a:gd name="connsiteY0" fmla="*/ 166126 h 170515"/>
                <a:gd name="connsiteX1" fmla="*/ 14367 w 17051"/>
                <a:gd name="connsiteY1" fmla="*/ 14367 h 170515"/>
              </a:gdLst>
              <a:ahLst/>
              <a:cxnLst>
                <a:cxn ang="0">
                  <a:pos x="connsiteX0" y="connsiteY0"/>
                </a:cxn>
                <a:cxn ang="0">
                  <a:pos x="connsiteX1" y="connsiteY1"/>
                </a:cxn>
              </a:cxnLst>
              <a:rect l="l" t="t" r="r" b="b"/>
              <a:pathLst>
                <a:path w="17051" h="170515">
                  <a:moveTo>
                    <a:pt x="14367" y="166126"/>
                  </a:moveTo>
                  <a:lnTo>
                    <a:pt x="14367" y="14367"/>
                  </a:lnTo>
                </a:path>
              </a:pathLst>
            </a:custGeom>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0" name="globe_2">
              <a:extLst>
                <a:ext uri="{FF2B5EF4-FFF2-40B4-BE49-F238E27FC236}">
                  <a16:creationId xmlns:a16="http://schemas.microsoft.com/office/drawing/2014/main" id="{0F0B85D2-A8A8-4204-8DA3-FD7CEBBD8453}"/>
                </a:ext>
              </a:extLst>
            </p:cNvPr>
            <p:cNvSpPr>
              <a:spLocks noChangeAspect="1" noEditPoints="1"/>
            </p:cNvSpPr>
            <p:nvPr/>
          </p:nvSpPr>
          <p:spPr bwMode="auto">
            <a:xfrm>
              <a:off x="3083020" y="-651339"/>
              <a:ext cx="204619" cy="20461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cxnSp>
        <p:nvCxnSpPr>
          <p:cNvPr id="198" name="Straight Arrow Connector 197">
            <a:extLst>
              <a:ext uri="{FF2B5EF4-FFF2-40B4-BE49-F238E27FC236}">
                <a16:creationId xmlns:a16="http://schemas.microsoft.com/office/drawing/2014/main" id="{87CCB506-F413-4314-957A-5A4BBA530140}"/>
              </a:ext>
            </a:extLst>
          </p:cNvPr>
          <p:cNvCxnSpPr>
            <a:cxnSpLocks/>
          </p:cNvCxnSpPr>
          <p:nvPr/>
        </p:nvCxnSpPr>
        <p:spPr>
          <a:xfrm flipH="1">
            <a:off x="6433859" y="3391588"/>
            <a:ext cx="2663339" cy="0"/>
          </a:xfrm>
          <a:prstGeom prst="straightConnector1">
            <a:avLst/>
          </a:prstGeom>
          <a:ln w="15875">
            <a:solidFill>
              <a:schemeClr val="accent5"/>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3B9138C3-4298-431B-939C-0C3DD9491CFD}"/>
              </a:ext>
            </a:extLst>
          </p:cNvPr>
          <p:cNvSpPr/>
          <p:nvPr/>
        </p:nvSpPr>
        <p:spPr bwMode="auto">
          <a:xfrm>
            <a:off x="5795155" y="3253506"/>
            <a:ext cx="576059" cy="288030"/>
          </a:xfrm>
          <a:prstGeom prst="rect">
            <a:avLst/>
          </a:prstGeom>
          <a:solidFill>
            <a:schemeClr val="accent1">
              <a:lumMod val="60000"/>
              <a:lumOff val="40000"/>
            </a:schemeClr>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schemeClr val="bg1"/>
                </a:solidFill>
                <a:effectLst/>
                <a:uLnTx/>
                <a:uFillTx/>
                <a:latin typeface="Segoe UI"/>
                <a:ea typeface="+mn-ea"/>
                <a:cs typeface="+mn-cs"/>
              </a:rPr>
              <a:t>Public IP</a:t>
            </a:r>
          </a:p>
        </p:txBody>
      </p:sp>
      <p:sp>
        <p:nvSpPr>
          <p:cNvPr id="201" name="Speech Bubble: Rectangle 200">
            <a:extLst>
              <a:ext uri="{FF2B5EF4-FFF2-40B4-BE49-F238E27FC236}">
                <a16:creationId xmlns:a16="http://schemas.microsoft.com/office/drawing/2014/main" id="{0E2A6596-2C9D-42AB-B960-26D1B6544F66}"/>
              </a:ext>
            </a:extLst>
          </p:cNvPr>
          <p:cNvSpPr/>
          <p:nvPr/>
        </p:nvSpPr>
        <p:spPr bwMode="auto">
          <a:xfrm>
            <a:off x="7978469" y="3604829"/>
            <a:ext cx="1248065" cy="442952"/>
          </a:xfrm>
          <a:prstGeom prst="wedgeRectCallout">
            <a:avLst>
              <a:gd name="adj1" fmla="val 42441"/>
              <a:gd name="adj2" fmla="val -82952"/>
            </a:avLst>
          </a:prstGeom>
          <a:solidFill>
            <a:schemeClr val="bg1"/>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gradFill>
                  <a:gsLst>
                    <a:gs pos="40000">
                      <a:srgbClr val="0078D4"/>
                    </a:gs>
                    <a:gs pos="100000">
                      <a:srgbClr val="0078D4"/>
                    </a:gs>
                  </a:gsLst>
                  <a:lin ang="4800000" scaled="0"/>
                </a:gradFill>
                <a:effectLst/>
                <a:uLnTx/>
                <a:uFillTx/>
                <a:latin typeface="Segoe UI"/>
                <a:ea typeface="+mn-ea"/>
                <a:cs typeface="+mn-cs"/>
              </a:rPr>
              <a:t>Web Application Firewall</a:t>
            </a:r>
          </a:p>
        </p:txBody>
      </p:sp>
      <p:sp>
        <p:nvSpPr>
          <p:cNvPr id="205" name="Speech Bubble: Rectangle 204">
            <a:extLst>
              <a:ext uri="{FF2B5EF4-FFF2-40B4-BE49-F238E27FC236}">
                <a16:creationId xmlns:a16="http://schemas.microsoft.com/office/drawing/2014/main" id="{DBA7CDB3-DCBB-4082-B650-E0FDCDF4E029}"/>
              </a:ext>
            </a:extLst>
          </p:cNvPr>
          <p:cNvSpPr/>
          <p:nvPr/>
        </p:nvSpPr>
        <p:spPr bwMode="auto">
          <a:xfrm>
            <a:off x="5328798" y="1798853"/>
            <a:ext cx="1138702" cy="376871"/>
          </a:xfrm>
          <a:prstGeom prst="wedgeRectCallout">
            <a:avLst>
              <a:gd name="adj1" fmla="val 62736"/>
              <a:gd name="adj2" fmla="val 47359"/>
            </a:avLst>
          </a:prstGeom>
          <a:solidFill>
            <a:schemeClr val="bg1"/>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gradFill>
                  <a:gsLst>
                    <a:gs pos="40000">
                      <a:srgbClr val="0078D4"/>
                    </a:gs>
                    <a:gs pos="100000">
                      <a:srgbClr val="0078D4"/>
                    </a:gs>
                  </a:gsLst>
                  <a:lin ang="4800000" scaled="0"/>
                </a:gradFill>
                <a:effectLst/>
                <a:uLnTx/>
                <a:uFillTx/>
                <a:latin typeface="Segoe UI"/>
                <a:ea typeface="+mn-ea"/>
                <a:cs typeface="+mn-cs"/>
              </a:rPr>
              <a:t>Azure Firewall</a:t>
            </a:r>
          </a:p>
        </p:txBody>
      </p:sp>
      <p:cxnSp>
        <p:nvCxnSpPr>
          <p:cNvPr id="207" name="Straight Connector 206">
            <a:extLst>
              <a:ext uri="{FF2B5EF4-FFF2-40B4-BE49-F238E27FC236}">
                <a16:creationId xmlns:a16="http://schemas.microsoft.com/office/drawing/2014/main" id="{7ED8498E-4001-4B63-9228-4E9C9AE10F93}"/>
              </a:ext>
            </a:extLst>
          </p:cNvPr>
          <p:cNvCxnSpPr>
            <a:cxnSpLocks/>
          </p:cNvCxnSpPr>
          <p:nvPr/>
        </p:nvCxnSpPr>
        <p:spPr>
          <a:xfrm>
            <a:off x="5945026" y="2394561"/>
            <a:ext cx="573921" cy="407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0" name="Rectangle 199">
            <a:extLst>
              <a:ext uri="{FF2B5EF4-FFF2-40B4-BE49-F238E27FC236}">
                <a16:creationId xmlns:a16="http://schemas.microsoft.com/office/drawing/2014/main" id="{5B50ED3A-EC52-4C2D-8E52-4EC352E63F04}"/>
              </a:ext>
            </a:extLst>
          </p:cNvPr>
          <p:cNvSpPr/>
          <p:nvPr/>
        </p:nvSpPr>
        <p:spPr bwMode="auto">
          <a:xfrm>
            <a:off x="5800725" y="2268535"/>
            <a:ext cx="576059" cy="288030"/>
          </a:xfrm>
          <a:prstGeom prst="rect">
            <a:avLst/>
          </a:prstGeom>
          <a:solidFill>
            <a:schemeClr val="accent1">
              <a:lumMod val="60000"/>
              <a:lumOff val="40000"/>
            </a:schemeClr>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schemeClr val="bg1"/>
                </a:solidFill>
                <a:effectLst/>
                <a:uLnTx/>
                <a:uFillTx/>
                <a:latin typeface="Segoe UI"/>
                <a:ea typeface="+mn-ea"/>
                <a:cs typeface="+mn-cs"/>
              </a:rPr>
              <a:t>Public IP</a:t>
            </a:r>
          </a:p>
        </p:txBody>
      </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5A7237CE-49AD-457E-AB33-4662834CAD35}"/>
                  </a:ext>
                </a:extLst>
              </p:cNvPr>
              <p:cNvGraphicFramePr>
                <a:graphicFrameLocks noChangeAspect="1"/>
              </p:cNvGraphicFramePr>
              <p:nvPr>
                <p:extLst>
                  <p:ext uri="{D42A27DB-BD31-4B8C-83A1-F6EECF244321}">
                    <p14:modId xmlns:p14="http://schemas.microsoft.com/office/powerpoint/2010/main" val="3645294002"/>
                  </p:ext>
                </p:extLst>
              </p:nvPr>
            </p:nvGraphicFramePr>
            <p:xfrm>
              <a:off x="776460" y="3571277"/>
              <a:ext cx="3048000" cy="1714500"/>
            </p:xfrm>
            <a:graphic>
              <a:graphicData uri="http://schemas.microsoft.com/office/powerpoint/2016/slidezoom">
                <pslz:sldZm>
                  <pslz:sldZmObj sldId="4658" cId="3789271985">
                    <pslz:zmPr id="{EC44300C-DA6C-46E4-B5ED-9F7AD6575615}"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6" name="Slide Zoom 5">
                <a:hlinkClick r:id="rId6" action="ppaction://hlinksldjump"/>
                <a:extLst>
                  <a:ext uri="{FF2B5EF4-FFF2-40B4-BE49-F238E27FC236}">
                    <a16:creationId xmlns:a16="http://schemas.microsoft.com/office/drawing/2014/main" id="{5A7237CE-49AD-457E-AB33-4662834CAD35}"/>
                  </a:ext>
                </a:extLst>
              </p:cNvPr>
              <p:cNvPicPr>
                <a:picLocks noGrp="1" noRot="1" noChangeAspect="1" noMove="1" noResize="1" noEditPoints="1" noAdjustHandles="1" noChangeArrowheads="1" noChangeShapeType="1"/>
              </p:cNvPicPr>
              <p:nvPr/>
            </p:nvPicPr>
            <p:blipFill>
              <a:blip r:embed="rId7"/>
              <a:stretch>
                <a:fillRect/>
              </a:stretch>
            </p:blipFill>
            <p:spPr>
              <a:xfrm>
                <a:off x="776460" y="3571277"/>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655829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4"/>
                                        </p:tgtEl>
                                        <p:attrNameLst>
                                          <p:attrName>style.visibility</p:attrName>
                                        </p:attrNameLst>
                                      </p:cBhvr>
                                      <p:to>
                                        <p:strVal val="visible"/>
                                      </p:to>
                                    </p:set>
                                    <p:animEffect transition="in" filter="fade">
                                      <p:cBhvr>
                                        <p:cTn id="7" dur="500"/>
                                        <p:tgtEl>
                                          <p:spTgt spid="18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1"/>
                                        </p:tgtEl>
                                        <p:attrNameLst>
                                          <p:attrName>style.visibility</p:attrName>
                                        </p:attrNameLst>
                                      </p:cBhvr>
                                      <p:to>
                                        <p:strVal val="visible"/>
                                      </p:to>
                                    </p:set>
                                    <p:animEffect transition="in" filter="fade">
                                      <p:cBhvr>
                                        <p:cTn id="10" dur="500"/>
                                        <p:tgtEl>
                                          <p:spTgt spid="201"/>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198"/>
                                        </p:tgtEl>
                                        <p:attrNameLst>
                                          <p:attrName>style.visibility</p:attrName>
                                        </p:attrNameLst>
                                      </p:cBhvr>
                                      <p:to>
                                        <p:strVal val="visible"/>
                                      </p:to>
                                    </p:set>
                                    <p:animEffect transition="in" filter="wipe(right)">
                                      <p:cBhvr>
                                        <p:cTn id="14" dur="500"/>
                                        <p:tgtEl>
                                          <p:spTgt spid="19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9"/>
                                        </p:tgtEl>
                                        <p:attrNameLst>
                                          <p:attrName>style.visibility</p:attrName>
                                        </p:attrNameLst>
                                      </p:cBhvr>
                                      <p:to>
                                        <p:strVal val="visible"/>
                                      </p:to>
                                    </p:set>
                                    <p:animEffect transition="in" filter="fade">
                                      <p:cBhvr>
                                        <p:cTn id="17" dur="500"/>
                                        <p:tgtEl>
                                          <p:spTgt spid="19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animBg="1"/>
      <p:bldP spid="201"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4BA6649A-FD97-4F73-9B5A-F78ABA830150}"/>
              </a:ext>
            </a:extLst>
          </p:cNvPr>
          <p:cNvSpPr/>
          <p:nvPr/>
        </p:nvSpPr>
        <p:spPr bwMode="auto">
          <a:xfrm>
            <a:off x="9001112" y="5019911"/>
            <a:ext cx="2133430" cy="9144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117" name="Rectangle 116">
            <a:extLst>
              <a:ext uri="{FF2B5EF4-FFF2-40B4-BE49-F238E27FC236}">
                <a16:creationId xmlns:a16="http://schemas.microsoft.com/office/drawing/2014/main" id="{6412A171-241C-4548-A085-814CDAA2E543}"/>
              </a:ext>
            </a:extLst>
          </p:cNvPr>
          <p:cNvSpPr/>
          <p:nvPr/>
        </p:nvSpPr>
        <p:spPr bwMode="auto">
          <a:xfrm>
            <a:off x="9002212" y="2980851"/>
            <a:ext cx="2133430" cy="9144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115" name="Rectangle 114">
            <a:extLst>
              <a:ext uri="{FF2B5EF4-FFF2-40B4-BE49-F238E27FC236}">
                <a16:creationId xmlns:a16="http://schemas.microsoft.com/office/drawing/2014/main" id="{BAD0A5D0-06A1-4A28-8ED0-F8571DE30FC9}"/>
              </a:ext>
            </a:extLst>
          </p:cNvPr>
          <p:cNvSpPr/>
          <p:nvPr/>
        </p:nvSpPr>
        <p:spPr bwMode="auto">
          <a:xfrm>
            <a:off x="7164677" y="5019911"/>
            <a:ext cx="1602974" cy="9144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3" name="Title 2">
            <a:extLst>
              <a:ext uri="{FF2B5EF4-FFF2-40B4-BE49-F238E27FC236}">
                <a16:creationId xmlns:a16="http://schemas.microsoft.com/office/drawing/2014/main" id="{5E645429-A550-498C-9493-1FB320D0D659}"/>
              </a:ext>
            </a:extLst>
          </p:cNvPr>
          <p:cNvSpPr>
            <a:spLocks noGrp="1"/>
          </p:cNvSpPr>
          <p:nvPr>
            <p:ph type="title"/>
          </p:nvPr>
        </p:nvSpPr>
        <p:spPr>
          <a:xfrm>
            <a:off x="588263" y="457201"/>
            <a:ext cx="11018520" cy="830997"/>
          </a:xfrm>
        </p:spPr>
        <p:txBody>
          <a:bodyPr/>
          <a:lstStyle/>
          <a:p>
            <a:r>
              <a:rPr lang="en-US" dirty="0"/>
              <a:t>Distributed Denial of Service (DDoS) protection</a:t>
            </a:r>
            <a:br>
              <a:rPr lang="en-US" dirty="0"/>
            </a:br>
            <a:r>
              <a:rPr lang="en-US" sz="1800" spc="0" dirty="0">
                <a:ln>
                  <a:noFill/>
                </a:ln>
                <a:gradFill>
                  <a:gsLst>
                    <a:gs pos="40000">
                      <a:srgbClr val="0078D4"/>
                    </a:gs>
                    <a:gs pos="100000">
                      <a:srgbClr val="0078D4"/>
                    </a:gs>
                  </a:gsLst>
                  <a:lin ang="4800000" scaled="0"/>
                </a:gradFill>
                <a:latin typeface="Segoe UI"/>
                <a:cs typeface="+mn-cs"/>
              </a:rPr>
              <a:t>Basic Protection Built in + Available Advanced Protection</a:t>
            </a:r>
          </a:p>
        </p:txBody>
      </p:sp>
      <p:sp>
        <p:nvSpPr>
          <p:cNvPr id="64" name="Oval 63">
            <a:extLst>
              <a:ext uri="{FF2B5EF4-FFF2-40B4-BE49-F238E27FC236}">
                <a16:creationId xmlns:a16="http://schemas.microsoft.com/office/drawing/2014/main" id="{ED4B80C4-FF7A-44CB-B3C5-6B69FD1FFBCB}"/>
              </a:ext>
            </a:extLst>
          </p:cNvPr>
          <p:cNvSpPr/>
          <p:nvPr/>
        </p:nvSpPr>
        <p:spPr bwMode="auto">
          <a:xfrm>
            <a:off x="93767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EB51FC13-501D-48E5-B7F8-D8AB74196A07}"/>
              </a:ext>
            </a:extLst>
          </p:cNvPr>
          <p:cNvSpPr/>
          <p:nvPr/>
        </p:nvSpPr>
        <p:spPr bwMode="auto">
          <a:xfrm>
            <a:off x="95291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54BB7C2C-0FC0-4668-9396-7F251CD6A20F}"/>
              </a:ext>
            </a:extLst>
          </p:cNvPr>
          <p:cNvSpPr/>
          <p:nvPr/>
        </p:nvSpPr>
        <p:spPr bwMode="auto">
          <a:xfrm>
            <a:off x="96815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A3C51888-633C-457A-B70A-18D84A731B53}"/>
              </a:ext>
            </a:extLst>
          </p:cNvPr>
          <p:cNvSpPr/>
          <p:nvPr/>
        </p:nvSpPr>
        <p:spPr bwMode="auto">
          <a:xfrm>
            <a:off x="98339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Oval 67">
            <a:extLst>
              <a:ext uri="{FF2B5EF4-FFF2-40B4-BE49-F238E27FC236}">
                <a16:creationId xmlns:a16="http://schemas.microsoft.com/office/drawing/2014/main" id="{9585E4AC-62B7-4381-92FC-5295C54493DB}"/>
              </a:ext>
            </a:extLst>
          </p:cNvPr>
          <p:cNvSpPr/>
          <p:nvPr/>
        </p:nvSpPr>
        <p:spPr bwMode="auto">
          <a:xfrm>
            <a:off x="99863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187C3D1C-42A8-42AA-8839-005A3DA5CFC6}"/>
              </a:ext>
            </a:extLst>
          </p:cNvPr>
          <p:cNvSpPr/>
          <p:nvPr/>
        </p:nvSpPr>
        <p:spPr bwMode="auto">
          <a:xfrm>
            <a:off x="101387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Oval 69">
            <a:extLst>
              <a:ext uri="{FF2B5EF4-FFF2-40B4-BE49-F238E27FC236}">
                <a16:creationId xmlns:a16="http://schemas.microsoft.com/office/drawing/2014/main" id="{8BDE0F3A-9C7A-45E4-A6F3-A3752DF1B81F}"/>
              </a:ext>
            </a:extLst>
          </p:cNvPr>
          <p:cNvSpPr/>
          <p:nvPr/>
        </p:nvSpPr>
        <p:spPr bwMode="auto">
          <a:xfrm>
            <a:off x="102911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F82220DC-3CDA-48CC-9206-9F80ED340E70}"/>
              </a:ext>
            </a:extLst>
          </p:cNvPr>
          <p:cNvSpPr/>
          <p:nvPr/>
        </p:nvSpPr>
        <p:spPr bwMode="auto">
          <a:xfrm>
            <a:off x="104435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20810A01-6F76-48EC-A04F-6739EA310E5F}"/>
              </a:ext>
            </a:extLst>
          </p:cNvPr>
          <p:cNvSpPr/>
          <p:nvPr/>
        </p:nvSpPr>
        <p:spPr bwMode="auto">
          <a:xfrm>
            <a:off x="105959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A305F238-B832-417D-8AD8-FD0AB4CE2874}"/>
              </a:ext>
            </a:extLst>
          </p:cNvPr>
          <p:cNvSpPr/>
          <p:nvPr/>
        </p:nvSpPr>
        <p:spPr bwMode="auto">
          <a:xfrm>
            <a:off x="93767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FB5D7FE7-895D-4E30-8357-6576924F7173}"/>
              </a:ext>
            </a:extLst>
          </p:cNvPr>
          <p:cNvSpPr/>
          <p:nvPr/>
        </p:nvSpPr>
        <p:spPr bwMode="auto">
          <a:xfrm>
            <a:off x="95291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AEEE6788-D9FA-4B83-A765-7C8DE84C833B}"/>
              </a:ext>
            </a:extLst>
          </p:cNvPr>
          <p:cNvSpPr/>
          <p:nvPr/>
        </p:nvSpPr>
        <p:spPr bwMode="auto">
          <a:xfrm>
            <a:off x="96815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9B60857A-B719-4DA3-B3EA-32C6F6CB37B0}"/>
              </a:ext>
            </a:extLst>
          </p:cNvPr>
          <p:cNvSpPr/>
          <p:nvPr/>
        </p:nvSpPr>
        <p:spPr bwMode="auto">
          <a:xfrm>
            <a:off x="98339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CA9C2B2B-76AC-4AF6-A3AA-0B05F1090A68}"/>
              </a:ext>
            </a:extLst>
          </p:cNvPr>
          <p:cNvSpPr/>
          <p:nvPr/>
        </p:nvSpPr>
        <p:spPr bwMode="auto">
          <a:xfrm>
            <a:off x="99863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911700C9-B5BE-4CED-B60A-C56B2E6AE00A}"/>
              </a:ext>
            </a:extLst>
          </p:cNvPr>
          <p:cNvSpPr/>
          <p:nvPr/>
        </p:nvSpPr>
        <p:spPr bwMode="auto">
          <a:xfrm>
            <a:off x="101387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C36F29E3-3A95-40CD-96A4-D962C4A957DD}"/>
              </a:ext>
            </a:extLst>
          </p:cNvPr>
          <p:cNvSpPr/>
          <p:nvPr/>
        </p:nvSpPr>
        <p:spPr bwMode="auto">
          <a:xfrm>
            <a:off x="102911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CE203235-42CD-4B77-9F16-9255FAFE8904}"/>
              </a:ext>
            </a:extLst>
          </p:cNvPr>
          <p:cNvSpPr/>
          <p:nvPr/>
        </p:nvSpPr>
        <p:spPr bwMode="auto">
          <a:xfrm>
            <a:off x="104435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BF1CAF61-594D-4ECB-B560-865EE10DE0CF}"/>
              </a:ext>
            </a:extLst>
          </p:cNvPr>
          <p:cNvSpPr/>
          <p:nvPr/>
        </p:nvSpPr>
        <p:spPr bwMode="auto">
          <a:xfrm>
            <a:off x="105959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Oval 85">
            <a:extLst>
              <a:ext uri="{FF2B5EF4-FFF2-40B4-BE49-F238E27FC236}">
                <a16:creationId xmlns:a16="http://schemas.microsoft.com/office/drawing/2014/main" id="{3DCFAE8E-139A-4D65-8C93-FCA6568E120E}"/>
              </a:ext>
            </a:extLst>
          </p:cNvPr>
          <p:cNvSpPr/>
          <p:nvPr/>
        </p:nvSpPr>
        <p:spPr bwMode="auto">
          <a:xfrm>
            <a:off x="72797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Oval 86">
            <a:extLst>
              <a:ext uri="{FF2B5EF4-FFF2-40B4-BE49-F238E27FC236}">
                <a16:creationId xmlns:a16="http://schemas.microsoft.com/office/drawing/2014/main" id="{24937B7F-AB9B-4EC0-951A-16BECCF34F4F}"/>
              </a:ext>
            </a:extLst>
          </p:cNvPr>
          <p:cNvSpPr/>
          <p:nvPr/>
        </p:nvSpPr>
        <p:spPr bwMode="auto">
          <a:xfrm>
            <a:off x="74321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Oval 87">
            <a:extLst>
              <a:ext uri="{FF2B5EF4-FFF2-40B4-BE49-F238E27FC236}">
                <a16:creationId xmlns:a16="http://schemas.microsoft.com/office/drawing/2014/main" id="{FFED118A-6CF8-409F-9334-069DB0C7F873}"/>
              </a:ext>
            </a:extLst>
          </p:cNvPr>
          <p:cNvSpPr/>
          <p:nvPr/>
        </p:nvSpPr>
        <p:spPr bwMode="auto">
          <a:xfrm>
            <a:off x="75845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Oval 88">
            <a:extLst>
              <a:ext uri="{FF2B5EF4-FFF2-40B4-BE49-F238E27FC236}">
                <a16:creationId xmlns:a16="http://schemas.microsoft.com/office/drawing/2014/main" id="{12F929F0-E87A-4D7F-AB05-75538EBF0B7E}"/>
              </a:ext>
            </a:extLst>
          </p:cNvPr>
          <p:cNvSpPr/>
          <p:nvPr/>
        </p:nvSpPr>
        <p:spPr bwMode="auto">
          <a:xfrm>
            <a:off x="77369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256D004A-BE98-4D7B-9372-AF7208713E8B}"/>
              </a:ext>
            </a:extLst>
          </p:cNvPr>
          <p:cNvSpPr/>
          <p:nvPr/>
        </p:nvSpPr>
        <p:spPr bwMode="auto">
          <a:xfrm>
            <a:off x="78893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Oval 90">
            <a:extLst>
              <a:ext uri="{FF2B5EF4-FFF2-40B4-BE49-F238E27FC236}">
                <a16:creationId xmlns:a16="http://schemas.microsoft.com/office/drawing/2014/main" id="{F3A6B3E8-0ECB-4EC2-B349-A7370657F611}"/>
              </a:ext>
            </a:extLst>
          </p:cNvPr>
          <p:cNvSpPr/>
          <p:nvPr/>
        </p:nvSpPr>
        <p:spPr bwMode="auto">
          <a:xfrm>
            <a:off x="80417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82423544-3360-44D3-B93E-6CE099AA20FE}"/>
              </a:ext>
            </a:extLst>
          </p:cNvPr>
          <p:cNvSpPr/>
          <p:nvPr/>
        </p:nvSpPr>
        <p:spPr bwMode="auto">
          <a:xfrm>
            <a:off x="81941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64328116-153F-4387-84FF-FBD4742C75C1}"/>
              </a:ext>
            </a:extLst>
          </p:cNvPr>
          <p:cNvSpPr/>
          <p:nvPr/>
        </p:nvSpPr>
        <p:spPr bwMode="auto">
          <a:xfrm>
            <a:off x="83465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9A0DC713-512B-4E01-9944-9AC52CA35094}"/>
              </a:ext>
            </a:extLst>
          </p:cNvPr>
          <p:cNvSpPr/>
          <p:nvPr/>
        </p:nvSpPr>
        <p:spPr bwMode="auto">
          <a:xfrm>
            <a:off x="84989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a:extLst>
              <a:ext uri="{FF2B5EF4-FFF2-40B4-BE49-F238E27FC236}">
                <a16:creationId xmlns:a16="http://schemas.microsoft.com/office/drawing/2014/main" id="{47543466-1AE7-4F74-8728-8FD346558EFC}"/>
              </a:ext>
            </a:extLst>
          </p:cNvPr>
          <p:cNvSpPr/>
          <p:nvPr/>
        </p:nvSpPr>
        <p:spPr bwMode="auto">
          <a:xfrm>
            <a:off x="6737495" y="2359555"/>
            <a:ext cx="4619718" cy="3914809"/>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noFill/>
                <a:effectLst/>
                <a:uLnTx/>
                <a:uFillTx/>
                <a:latin typeface="Segoe UI Semibold" panose="020B0702040204020203" pitchFamily="34" charset="0"/>
                <a:ea typeface="+mn-ea"/>
                <a:cs typeface="Segoe UI Semibold" panose="020B0702040204020203" pitchFamily="34" charset="0"/>
              </a:rPr>
              <a:t>2</a:t>
            </a:r>
          </a:p>
        </p:txBody>
      </p:sp>
      <p:sp>
        <p:nvSpPr>
          <p:cNvPr id="108" name="Rectangle 107">
            <a:extLst>
              <a:ext uri="{FF2B5EF4-FFF2-40B4-BE49-F238E27FC236}">
                <a16:creationId xmlns:a16="http://schemas.microsoft.com/office/drawing/2014/main" id="{065D8846-403F-4BD7-A634-7D61FA2867FA}"/>
              </a:ext>
            </a:extLst>
          </p:cNvPr>
          <p:cNvSpPr/>
          <p:nvPr/>
        </p:nvSpPr>
        <p:spPr bwMode="auto">
          <a:xfrm>
            <a:off x="10594834" y="6123114"/>
            <a:ext cx="550289" cy="29479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noFill/>
                <a:effectLst/>
                <a:uLnTx/>
                <a:uFillTx/>
                <a:latin typeface="Segoe UI"/>
                <a:ea typeface="+mn-ea"/>
                <a:cs typeface="+mn-cs"/>
              </a:rPr>
              <a:t>6</a:t>
            </a:r>
          </a:p>
        </p:txBody>
      </p:sp>
      <p:sp>
        <p:nvSpPr>
          <p:cNvPr id="29" name="TextBox 28">
            <a:extLst>
              <a:ext uri="{FF2B5EF4-FFF2-40B4-BE49-F238E27FC236}">
                <a16:creationId xmlns:a16="http://schemas.microsoft.com/office/drawing/2014/main" id="{897B0DD5-B48F-46CA-A625-BED514B264AA}"/>
              </a:ext>
            </a:extLst>
          </p:cNvPr>
          <p:cNvSpPr txBox="1"/>
          <p:nvPr/>
        </p:nvSpPr>
        <p:spPr>
          <a:xfrm>
            <a:off x="8317784" y="2467459"/>
            <a:ext cx="1358834"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Virtual Network</a:t>
            </a:r>
          </a:p>
        </p:txBody>
      </p:sp>
      <p:sp>
        <p:nvSpPr>
          <p:cNvPr id="83" name="bot_3">
            <a:extLst>
              <a:ext uri="{FF2B5EF4-FFF2-40B4-BE49-F238E27FC236}">
                <a16:creationId xmlns:a16="http://schemas.microsoft.com/office/drawing/2014/main" id="{C20D24B4-7F1F-4637-9FD5-CBBC2D909A59}"/>
              </a:ext>
            </a:extLst>
          </p:cNvPr>
          <p:cNvSpPr>
            <a:spLocks noChangeAspect="1" noEditPoints="1"/>
          </p:cNvSpPr>
          <p:nvPr/>
        </p:nvSpPr>
        <p:spPr bwMode="auto">
          <a:xfrm>
            <a:off x="10701522" y="6149645"/>
            <a:ext cx="336912" cy="241736"/>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84" name="Graphic 1387">
            <a:extLst>
              <a:ext uri="{FF2B5EF4-FFF2-40B4-BE49-F238E27FC236}">
                <a16:creationId xmlns:a16="http://schemas.microsoft.com/office/drawing/2014/main" id="{EB173152-7ED2-41B8-89BA-499EF26FF1FB}"/>
              </a:ext>
            </a:extLst>
          </p:cNvPr>
          <p:cNvGrpSpPr/>
          <p:nvPr/>
        </p:nvGrpSpPr>
        <p:grpSpPr>
          <a:xfrm>
            <a:off x="7064132" y="4835690"/>
            <a:ext cx="227125" cy="319848"/>
            <a:chOff x="6000749" y="3293341"/>
            <a:chExt cx="187643" cy="264248"/>
          </a:xfrm>
        </p:grpSpPr>
        <p:sp>
          <p:nvSpPr>
            <p:cNvPr id="85" name="Freeform: Shape 84">
              <a:extLst>
                <a:ext uri="{FF2B5EF4-FFF2-40B4-BE49-F238E27FC236}">
                  <a16:creationId xmlns:a16="http://schemas.microsoft.com/office/drawing/2014/main" id="{7DAA56C4-D1ED-4DE4-9252-13F9391811D3}"/>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95" name="Freeform: Shape 94">
              <a:extLst>
                <a:ext uri="{FF2B5EF4-FFF2-40B4-BE49-F238E27FC236}">
                  <a16:creationId xmlns:a16="http://schemas.microsoft.com/office/drawing/2014/main" id="{37CB9EE5-501F-4EC3-9946-C9FB5A4558E7}"/>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1A1A1A"/>
                </a:solidFill>
                <a:effectLst/>
                <a:uLnTx/>
                <a:uFillTx/>
                <a:latin typeface="Segoe UI"/>
                <a:ea typeface="+mn-ea"/>
                <a:cs typeface="+mn-cs"/>
              </a:endParaRPr>
            </a:p>
          </p:txBody>
        </p:sp>
      </p:grpSp>
      <p:cxnSp>
        <p:nvCxnSpPr>
          <p:cNvPr id="119" name="Straight Connector 118">
            <a:extLst>
              <a:ext uri="{FF2B5EF4-FFF2-40B4-BE49-F238E27FC236}">
                <a16:creationId xmlns:a16="http://schemas.microsoft.com/office/drawing/2014/main" id="{4A75C351-7067-40AA-B382-6175EA872161}"/>
              </a:ext>
            </a:extLst>
          </p:cNvPr>
          <p:cNvCxnSpPr>
            <a:cxnSpLocks/>
          </p:cNvCxnSpPr>
          <p:nvPr/>
        </p:nvCxnSpPr>
        <p:spPr>
          <a:xfrm>
            <a:off x="5945026" y="2394561"/>
            <a:ext cx="573921" cy="407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4" name="Graphic 1387">
            <a:extLst>
              <a:ext uri="{FF2B5EF4-FFF2-40B4-BE49-F238E27FC236}">
                <a16:creationId xmlns:a16="http://schemas.microsoft.com/office/drawing/2014/main" id="{63EA2384-E5EE-48BE-BD9D-45052613D269}"/>
              </a:ext>
            </a:extLst>
          </p:cNvPr>
          <p:cNvGrpSpPr/>
          <p:nvPr/>
        </p:nvGrpSpPr>
        <p:grpSpPr>
          <a:xfrm>
            <a:off x="8900798" y="4835690"/>
            <a:ext cx="227125" cy="319848"/>
            <a:chOff x="6000749" y="3293341"/>
            <a:chExt cx="187643" cy="264248"/>
          </a:xfrm>
        </p:grpSpPr>
        <p:sp>
          <p:nvSpPr>
            <p:cNvPr id="125" name="Freeform: Shape 124">
              <a:extLst>
                <a:ext uri="{FF2B5EF4-FFF2-40B4-BE49-F238E27FC236}">
                  <a16:creationId xmlns:a16="http://schemas.microsoft.com/office/drawing/2014/main" id="{054C3BB6-20E4-4B67-9B97-9251ADAF7944}"/>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126" name="Freeform: Shape 125">
              <a:extLst>
                <a:ext uri="{FF2B5EF4-FFF2-40B4-BE49-F238E27FC236}">
                  <a16:creationId xmlns:a16="http://schemas.microsoft.com/office/drawing/2014/main" id="{38D68A3A-1F47-4AA2-9EF5-0C46482AC8BD}"/>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27" name="Graphic 1387">
            <a:extLst>
              <a:ext uri="{FF2B5EF4-FFF2-40B4-BE49-F238E27FC236}">
                <a16:creationId xmlns:a16="http://schemas.microsoft.com/office/drawing/2014/main" id="{434E96A0-EB8D-452B-9BCE-5D2FA050A9E1}"/>
              </a:ext>
            </a:extLst>
          </p:cNvPr>
          <p:cNvGrpSpPr/>
          <p:nvPr/>
        </p:nvGrpSpPr>
        <p:grpSpPr>
          <a:xfrm>
            <a:off x="8900798" y="2780603"/>
            <a:ext cx="227125" cy="319848"/>
            <a:chOff x="6000749" y="3293341"/>
            <a:chExt cx="187643" cy="264248"/>
          </a:xfrm>
        </p:grpSpPr>
        <p:sp>
          <p:nvSpPr>
            <p:cNvPr id="128" name="Freeform: Shape 127">
              <a:extLst>
                <a:ext uri="{FF2B5EF4-FFF2-40B4-BE49-F238E27FC236}">
                  <a16:creationId xmlns:a16="http://schemas.microsoft.com/office/drawing/2014/main" id="{07BD243E-A9A7-4253-978E-90305BDCDDE5}"/>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129" name="Freeform: Shape 128">
              <a:extLst>
                <a:ext uri="{FF2B5EF4-FFF2-40B4-BE49-F238E27FC236}">
                  <a16:creationId xmlns:a16="http://schemas.microsoft.com/office/drawing/2014/main" id="{43ED457A-7FA8-4496-9975-70214357A0FE}"/>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02" name="Speech Bubble: Rectangle 101">
            <a:extLst>
              <a:ext uri="{FF2B5EF4-FFF2-40B4-BE49-F238E27FC236}">
                <a16:creationId xmlns:a16="http://schemas.microsoft.com/office/drawing/2014/main" id="{0ECB440B-C5E5-4BD2-836D-4D88F036D269}"/>
              </a:ext>
            </a:extLst>
          </p:cNvPr>
          <p:cNvSpPr/>
          <p:nvPr/>
        </p:nvSpPr>
        <p:spPr bwMode="auto">
          <a:xfrm>
            <a:off x="5193915" y="4931074"/>
            <a:ext cx="1262468" cy="599756"/>
          </a:xfrm>
          <a:prstGeom prst="wedgeRectCallout">
            <a:avLst>
              <a:gd name="adj1" fmla="val 98254"/>
              <a:gd name="adj2" fmla="val -27136"/>
            </a:avLst>
          </a:prstGeom>
          <a:solidFill>
            <a:schemeClr val="bg1"/>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gradFill>
                  <a:gsLst>
                    <a:gs pos="40000">
                      <a:srgbClr val="0078D4"/>
                    </a:gs>
                    <a:gs pos="100000">
                      <a:srgbClr val="0078D4"/>
                    </a:gs>
                  </a:gsLst>
                  <a:lin ang="4800000" scaled="0"/>
                </a:gradFill>
                <a:effectLst/>
                <a:uLnTx/>
                <a:uFillTx/>
                <a:latin typeface="Segoe UI"/>
                <a:ea typeface="+mn-ea"/>
                <a:cs typeface="+mn-cs"/>
              </a:rPr>
              <a:t>Network Security Group (NSG)</a:t>
            </a:r>
          </a:p>
        </p:txBody>
      </p:sp>
      <p:grpSp>
        <p:nvGrpSpPr>
          <p:cNvPr id="144" name="Group 143">
            <a:extLst>
              <a:ext uri="{FF2B5EF4-FFF2-40B4-BE49-F238E27FC236}">
                <a16:creationId xmlns:a16="http://schemas.microsoft.com/office/drawing/2014/main" id="{38C36BE8-EB47-41F0-8DC2-8752634CCD85}"/>
              </a:ext>
            </a:extLst>
          </p:cNvPr>
          <p:cNvGrpSpPr/>
          <p:nvPr/>
        </p:nvGrpSpPr>
        <p:grpSpPr>
          <a:xfrm>
            <a:off x="6518947" y="2030592"/>
            <a:ext cx="648552" cy="472142"/>
            <a:chOff x="4648345" y="1150151"/>
            <a:chExt cx="648552" cy="472142"/>
          </a:xfrm>
        </p:grpSpPr>
        <p:sp>
          <p:nvSpPr>
            <p:cNvPr id="145" name="cloud">
              <a:extLst>
                <a:ext uri="{FF2B5EF4-FFF2-40B4-BE49-F238E27FC236}">
                  <a16:creationId xmlns:a16="http://schemas.microsoft.com/office/drawing/2014/main" id="{F35E755C-44D8-4A17-A8A9-D944AD870327}"/>
                </a:ext>
              </a:extLst>
            </p:cNvPr>
            <p:cNvSpPr>
              <a:spLocks noChangeAspect="1"/>
            </p:cNvSpPr>
            <p:nvPr/>
          </p:nvSpPr>
          <p:spPr bwMode="auto">
            <a:xfrm>
              <a:off x="4864529" y="1150151"/>
              <a:ext cx="432368" cy="27546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2222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pic>
          <p:nvPicPr>
            <p:cNvPr id="146" name="Graphic 145">
              <a:extLst>
                <a:ext uri="{FF2B5EF4-FFF2-40B4-BE49-F238E27FC236}">
                  <a16:creationId xmlns:a16="http://schemas.microsoft.com/office/drawing/2014/main" id="{49296396-1B0D-4059-B240-3F22788A77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48345" y="1299462"/>
              <a:ext cx="432368" cy="322831"/>
            </a:xfrm>
            <a:prstGeom prst="rect">
              <a:avLst/>
            </a:prstGeom>
          </p:spPr>
        </p:pic>
      </p:grpSp>
      <p:sp>
        <p:nvSpPr>
          <p:cNvPr id="31" name="Speech Bubble: Rectangle 30">
            <a:extLst>
              <a:ext uri="{FF2B5EF4-FFF2-40B4-BE49-F238E27FC236}">
                <a16:creationId xmlns:a16="http://schemas.microsoft.com/office/drawing/2014/main" id="{97A88E1C-D9BA-40F7-A2E9-5F8DE7381F07}"/>
              </a:ext>
            </a:extLst>
          </p:cNvPr>
          <p:cNvSpPr/>
          <p:nvPr/>
        </p:nvSpPr>
        <p:spPr bwMode="auto">
          <a:xfrm>
            <a:off x="5328798" y="1798853"/>
            <a:ext cx="1138702" cy="376871"/>
          </a:xfrm>
          <a:prstGeom prst="wedgeRectCallout">
            <a:avLst>
              <a:gd name="adj1" fmla="val 62736"/>
              <a:gd name="adj2" fmla="val 47359"/>
            </a:avLst>
          </a:prstGeom>
          <a:solidFill>
            <a:schemeClr val="bg1"/>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gradFill>
                  <a:gsLst>
                    <a:gs pos="40000">
                      <a:srgbClr val="0078D4"/>
                    </a:gs>
                    <a:gs pos="100000">
                      <a:srgbClr val="0078D4"/>
                    </a:gs>
                  </a:gsLst>
                  <a:lin ang="4800000" scaled="0"/>
                </a:gradFill>
                <a:effectLst/>
                <a:uLnTx/>
                <a:uFillTx/>
                <a:latin typeface="Segoe UI"/>
                <a:ea typeface="+mn-ea"/>
                <a:cs typeface="+mn-cs"/>
              </a:rPr>
              <a:t>Azure Firewall</a:t>
            </a:r>
          </a:p>
        </p:txBody>
      </p:sp>
      <p:grpSp>
        <p:nvGrpSpPr>
          <p:cNvPr id="99" name="Group 98">
            <a:extLst>
              <a:ext uri="{FF2B5EF4-FFF2-40B4-BE49-F238E27FC236}">
                <a16:creationId xmlns:a16="http://schemas.microsoft.com/office/drawing/2014/main" id="{CD9E08A1-8FC8-45DA-9068-EFDABF72AD9E}"/>
              </a:ext>
            </a:extLst>
          </p:cNvPr>
          <p:cNvGrpSpPr/>
          <p:nvPr/>
        </p:nvGrpSpPr>
        <p:grpSpPr>
          <a:xfrm>
            <a:off x="6486058" y="1843361"/>
            <a:ext cx="465257" cy="655197"/>
            <a:chOff x="1639540" y="3123810"/>
            <a:chExt cx="465257" cy="655197"/>
          </a:xfrm>
          <a:noFill/>
        </p:grpSpPr>
        <p:grpSp>
          <p:nvGrpSpPr>
            <p:cNvPr id="104" name="Graphic 1387">
              <a:extLst>
                <a:ext uri="{FF2B5EF4-FFF2-40B4-BE49-F238E27FC236}">
                  <a16:creationId xmlns:a16="http://schemas.microsoft.com/office/drawing/2014/main" id="{1FFEF1D3-9BE6-4165-9EE4-7EAB2A4CFCD6}"/>
                </a:ext>
              </a:extLst>
            </p:cNvPr>
            <p:cNvGrpSpPr/>
            <p:nvPr/>
          </p:nvGrpSpPr>
          <p:grpSpPr>
            <a:xfrm>
              <a:off x="1639540" y="3123810"/>
              <a:ext cx="465257" cy="655197"/>
              <a:chOff x="6000749" y="3293341"/>
              <a:chExt cx="187643" cy="264248"/>
            </a:xfrm>
            <a:grpFill/>
          </p:grpSpPr>
          <p:sp>
            <p:nvSpPr>
              <p:cNvPr id="111" name="Freeform: Shape 110">
                <a:extLst>
                  <a:ext uri="{FF2B5EF4-FFF2-40B4-BE49-F238E27FC236}">
                    <a16:creationId xmlns:a16="http://schemas.microsoft.com/office/drawing/2014/main" id="{A5AB98F7-D50A-4780-9F8C-340A7102B995}"/>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grpFill/>
              <a:ln w="22225" cap="sq">
                <a:no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noFill/>
                    <a:effectLst/>
                    <a:uLnTx/>
                    <a:uFillTx/>
                    <a:latin typeface="Segoe UI" panose="020B0502040204020203" pitchFamily="34" charset="0"/>
                    <a:ea typeface="+mn-ea"/>
                    <a:cs typeface="Segoe UI" panose="020B0502040204020203" pitchFamily="34" charset="0"/>
                  </a:rPr>
                  <a:t>1</a:t>
                </a:r>
              </a:p>
            </p:txBody>
          </p:sp>
          <p:sp>
            <p:nvSpPr>
              <p:cNvPr id="112" name="Freeform: Shape 111">
                <a:extLst>
                  <a:ext uri="{FF2B5EF4-FFF2-40B4-BE49-F238E27FC236}">
                    <a16:creationId xmlns:a16="http://schemas.microsoft.com/office/drawing/2014/main" id="{EB0D136B-C847-4CD1-B7CD-0CF7A748C8FE}"/>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grpFill/>
              <a:ln w="22225" cap="sq">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noFill/>
                  <a:effectLst/>
                  <a:uLnTx/>
                  <a:uFillTx/>
                  <a:latin typeface="Segoe UI"/>
                  <a:ea typeface="+mn-ea"/>
                  <a:cs typeface="+mn-cs"/>
                </a:endParaRPr>
              </a:p>
            </p:txBody>
          </p:sp>
        </p:grpSp>
        <p:grpSp>
          <p:nvGrpSpPr>
            <p:cNvPr id="106" name="Group 105">
              <a:extLst>
                <a:ext uri="{FF2B5EF4-FFF2-40B4-BE49-F238E27FC236}">
                  <a16:creationId xmlns:a16="http://schemas.microsoft.com/office/drawing/2014/main" id="{0820C6F9-6DE2-44E3-A41F-51E3581B0CC9}"/>
                </a:ext>
              </a:extLst>
            </p:cNvPr>
            <p:cNvGrpSpPr/>
            <p:nvPr/>
          </p:nvGrpSpPr>
          <p:grpSpPr>
            <a:xfrm>
              <a:off x="1807949" y="3549825"/>
              <a:ext cx="129308" cy="129308"/>
              <a:chOff x="1800072" y="3549825"/>
              <a:chExt cx="129308" cy="129308"/>
            </a:xfrm>
            <a:grpFill/>
          </p:grpSpPr>
          <p:sp>
            <p:nvSpPr>
              <p:cNvPr id="109" name="Oval 108">
                <a:extLst>
                  <a:ext uri="{FF2B5EF4-FFF2-40B4-BE49-F238E27FC236}">
                    <a16:creationId xmlns:a16="http://schemas.microsoft.com/office/drawing/2014/main" id="{7F642E6D-47FD-47B9-AB27-FD186DE47702}"/>
                  </a:ext>
                </a:extLst>
              </p:cNvPr>
              <p:cNvSpPr/>
              <p:nvPr/>
            </p:nvSpPr>
            <p:spPr bwMode="auto">
              <a:xfrm>
                <a:off x="1800072" y="3549825"/>
                <a:ext cx="129308" cy="12930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BCB89727-7E52-4BE1-A1CC-CB5C6818660B}"/>
                  </a:ext>
                </a:extLst>
              </p:cNvPr>
              <p:cNvSpPr/>
              <p:nvPr/>
            </p:nvSpPr>
            <p:spPr bwMode="auto">
              <a:xfrm>
                <a:off x="1833952" y="3583705"/>
                <a:ext cx="61548" cy="6154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32" name="Group 231">
            <a:extLst>
              <a:ext uri="{FF2B5EF4-FFF2-40B4-BE49-F238E27FC236}">
                <a16:creationId xmlns:a16="http://schemas.microsoft.com/office/drawing/2014/main" id="{4A2D73AC-33E4-48F3-A17A-7B6D3451F2C4}"/>
              </a:ext>
            </a:extLst>
          </p:cNvPr>
          <p:cNvGrpSpPr/>
          <p:nvPr/>
        </p:nvGrpSpPr>
        <p:grpSpPr>
          <a:xfrm>
            <a:off x="4615573" y="2204308"/>
            <a:ext cx="509755" cy="609199"/>
            <a:chOff x="5625520" y="1595947"/>
            <a:chExt cx="509755" cy="609199"/>
          </a:xfrm>
        </p:grpSpPr>
        <p:sp>
          <p:nvSpPr>
            <p:cNvPr id="233" name="globe_2">
              <a:extLst>
                <a:ext uri="{FF2B5EF4-FFF2-40B4-BE49-F238E27FC236}">
                  <a16:creationId xmlns:a16="http://schemas.microsoft.com/office/drawing/2014/main" id="{BAE9B214-622B-445A-B9C2-D688595E8AB7}"/>
                </a:ext>
              </a:extLst>
            </p:cNvPr>
            <p:cNvSpPr>
              <a:spLocks noChangeAspect="1" noEditPoints="1"/>
            </p:cNvSpPr>
            <p:nvPr/>
          </p:nvSpPr>
          <p:spPr bwMode="auto">
            <a:xfrm>
              <a:off x="5704456" y="1595947"/>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34" name="TextBox 233">
              <a:extLst>
                <a:ext uri="{FF2B5EF4-FFF2-40B4-BE49-F238E27FC236}">
                  <a16:creationId xmlns:a16="http://schemas.microsoft.com/office/drawing/2014/main" id="{0EC4134E-4F46-4256-8B1E-CE2B3D739B1C}"/>
                </a:ext>
              </a:extLst>
            </p:cNvPr>
            <p:cNvSpPr txBox="1"/>
            <p:nvPr/>
          </p:nvSpPr>
          <p:spPr>
            <a:xfrm>
              <a:off x="5625520" y="2043563"/>
              <a:ext cx="509755" cy="161583"/>
            </a:xfrm>
            <a:prstGeom prst="rect">
              <a:avLst/>
            </a:prstGeom>
            <a:noFill/>
          </p:spPr>
          <p:txBody>
            <a:bodyPr wrap="non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gradFill>
                    <a:gsLst>
                      <a:gs pos="40000">
                        <a:srgbClr val="0078D4"/>
                      </a:gs>
                      <a:gs pos="100000">
                        <a:srgbClr val="0078D4"/>
                      </a:gs>
                    </a:gsLst>
                    <a:lin ang="4800000" scaled="0"/>
                  </a:gradFill>
                  <a:effectLst/>
                  <a:uLnTx/>
                  <a:uFillTx/>
                  <a:latin typeface="Segoe UI"/>
                  <a:ea typeface="+mn-ea"/>
                  <a:cs typeface="+mn-cs"/>
                </a:rPr>
                <a:t>Internet</a:t>
              </a:r>
            </a:p>
          </p:txBody>
        </p:sp>
      </p:grpSp>
      <p:sp>
        <p:nvSpPr>
          <p:cNvPr id="237" name="Rectangle 236">
            <a:extLst>
              <a:ext uri="{FF2B5EF4-FFF2-40B4-BE49-F238E27FC236}">
                <a16:creationId xmlns:a16="http://schemas.microsoft.com/office/drawing/2014/main" id="{3534BFCE-AB06-45EB-80C2-A63A880CD617}"/>
              </a:ext>
            </a:extLst>
          </p:cNvPr>
          <p:cNvSpPr/>
          <p:nvPr/>
        </p:nvSpPr>
        <p:spPr bwMode="auto">
          <a:xfrm>
            <a:off x="6853426" y="2564806"/>
            <a:ext cx="811638" cy="347873"/>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Firewall Subnet</a:t>
            </a:r>
          </a:p>
        </p:txBody>
      </p:sp>
      <p:grpSp>
        <p:nvGrpSpPr>
          <p:cNvPr id="97" name="Group 96">
            <a:extLst>
              <a:ext uri="{FF2B5EF4-FFF2-40B4-BE49-F238E27FC236}">
                <a16:creationId xmlns:a16="http://schemas.microsoft.com/office/drawing/2014/main" id="{270CB97A-55BF-46EC-8877-6972B0E28864}"/>
              </a:ext>
            </a:extLst>
          </p:cNvPr>
          <p:cNvGrpSpPr/>
          <p:nvPr/>
        </p:nvGrpSpPr>
        <p:grpSpPr>
          <a:xfrm>
            <a:off x="9096303" y="3255882"/>
            <a:ext cx="287356" cy="287356"/>
            <a:chOff x="2806869" y="-780185"/>
            <a:chExt cx="757681" cy="757681"/>
          </a:xfrm>
        </p:grpSpPr>
        <p:sp>
          <p:nvSpPr>
            <p:cNvPr id="98" name="Freeform: Shape 97">
              <a:extLst>
                <a:ext uri="{FF2B5EF4-FFF2-40B4-BE49-F238E27FC236}">
                  <a16:creationId xmlns:a16="http://schemas.microsoft.com/office/drawing/2014/main" id="{92E17723-403B-4A17-AD94-D7EE50023551}"/>
                </a:ext>
              </a:extLst>
            </p:cNvPr>
            <p:cNvSpPr/>
            <p:nvPr/>
          </p:nvSpPr>
          <p:spPr>
            <a:xfrm rot="10800000">
              <a:off x="2806869" y="-780185"/>
              <a:ext cx="757681" cy="757681"/>
            </a:xfrm>
            <a:custGeom>
              <a:avLst/>
              <a:gdLst>
                <a:gd name="connsiteX0" fmla="*/ 274693 w 542925"/>
                <a:gd name="connsiteY0" fmla="*/ 11349 h 542925"/>
                <a:gd name="connsiteX1" fmla="*/ 538036 w 542925"/>
                <a:gd name="connsiteY1" fmla="*/ 274693 h 542925"/>
                <a:gd name="connsiteX2" fmla="*/ 274693 w 542925"/>
                <a:gd name="connsiteY2" fmla="*/ 538036 h 542925"/>
                <a:gd name="connsiteX3" fmla="*/ 11349 w 542925"/>
                <a:gd name="connsiteY3" fmla="*/ 274693 h 542925"/>
              </a:gdLst>
              <a:ahLst/>
              <a:cxnLst>
                <a:cxn ang="0">
                  <a:pos x="connsiteX0" y="connsiteY0"/>
                </a:cxn>
                <a:cxn ang="0">
                  <a:pos x="connsiteX1" y="connsiteY1"/>
                </a:cxn>
                <a:cxn ang="0">
                  <a:pos x="connsiteX2" y="connsiteY2"/>
                </a:cxn>
                <a:cxn ang="0">
                  <a:pos x="connsiteX3" y="connsiteY3"/>
                </a:cxn>
              </a:cxnLst>
              <a:rect l="l" t="t" r="r" b="b"/>
              <a:pathLst>
                <a:path w="542925" h="542925">
                  <a:moveTo>
                    <a:pt x="274693" y="11349"/>
                  </a:moveTo>
                  <a:lnTo>
                    <a:pt x="538036" y="274693"/>
                  </a:lnTo>
                  <a:lnTo>
                    <a:pt x="274693" y="538036"/>
                  </a:lnTo>
                  <a:lnTo>
                    <a:pt x="11349" y="274693"/>
                  </a:lnTo>
                  <a:close/>
                </a:path>
              </a:pathLst>
            </a:custGeom>
            <a:solidFill>
              <a:schemeClr val="tx1"/>
            </a:solidFill>
            <a:ln w="9525" cap="sq">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100" name="Group 99">
              <a:extLst>
                <a:ext uri="{FF2B5EF4-FFF2-40B4-BE49-F238E27FC236}">
                  <a16:creationId xmlns:a16="http://schemas.microsoft.com/office/drawing/2014/main" id="{B0DE3BD5-909B-45F2-AD2A-F4F659435364}"/>
                </a:ext>
              </a:extLst>
            </p:cNvPr>
            <p:cNvGrpSpPr/>
            <p:nvPr/>
          </p:nvGrpSpPr>
          <p:grpSpPr>
            <a:xfrm rot="-19260000">
              <a:off x="3265126" y="-515418"/>
              <a:ext cx="187568" cy="204619"/>
              <a:chOff x="3265126" y="-515418"/>
              <a:chExt cx="187568" cy="204619"/>
            </a:xfrm>
          </p:grpSpPr>
          <p:sp>
            <p:nvSpPr>
              <p:cNvPr id="134" name="Freeform: Shape 133">
                <a:extLst>
                  <a:ext uri="{FF2B5EF4-FFF2-40B4-BE49-F238E27FC236}">
                    <a16:creationId xmlns:a16="http://schemas.microsoft.com/office/drawing/2014/main" id="{D8872BDA-FD22-4DF4-AB26-2ABC73A16863}"/>
                  </a:ext>
                </a:extLst>
              </p:cNvPr>
              <p:cNvSpPr/>
              <p:nvPr/>
            </p:nvSpPr>
            <p:spPr>
              <a:xfrm>
                <a:off x="3333333" y="-515418"/>
                <a:ext cx="119361" cy="204619"/>
              </a:xfrm>
              <a:custGeom>
                <a:avLst/>
                <a:gdLst>
                  <a:gd name="connsiteX0" fmla="*/ 14367 w 119361"/>
                  <a:gd name="connsiteY0" fmla="*/ 14367 h 204619"/>
                  <a:gd name="connsiteX1" fmla="*/ 111561 w 119361"/>
                  <a:gd name="connsiteY1" fmla="*/ 108151 h 204619"/>
                  <a:gd name="connsiteX2" fmla="*/ 14367 w 119361"/>
                  <a:gd name="connsiteY2" fmla="*/ 203639 h 204619"/>
                </a:gdLst>
                <a:ahLst/>
                <a:cxnLst>
                  <a:cxn ang="0">
                    <a:pos x="connsiteX0" y="connsiteY0"/>
                  </a:cxn>
                  <a:cxn ang="0">
                    <a:pos x="connsiteX1" y="connsiteY1"/>
                  </a:cxn>
                  <a:cxn ang="0">
                    <a:pos x="connsiteX2" y="connsiteY2"/>
                  </a:cxn>
                </a:cxnLst>
                <a:rect l="l" t="t" r="r" b="b"/>
                <a:pathLst>
                  <a:path w="119361" h="204619">
                    <a:moveTo>
                      <a:pt x="14367" y="14367"/>
                    </a:moveTo>
                    <a:lnTo>
                      <a:pt x="111561" y="108151"/>
                    </a:lnTo>
                    <a:lnTo>
                      <a:pt x="14367" y="203639"/>
                    </a:lnTo>
                  </a:path>
                </a:pathLst>
              </a:custGeom>
              <a:noFill/>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B6647C61-CA6F-4165-94B3-AAB2E247F9BE}"/>
                  </a:ext>
                </a:extLst>
              </p:cNvPr>
              <p:cNvSpPr/>
              <p:nvPr/>
            </p:nvSpPr>
            <p:spPr>
              <a:xfrm>
                <a:off x="3265126" y="-421634"/>
                <a:ext cx="170516" cy="17052"/>
              </a:xfrm>
              <a:custGeom>
                <a:avLst/>
                <a:gdLst>
                  <a:gd name="connsiteX0" fmla="*/ 166126 w 170515"/>
                  <a:gd name="connsiteY0" fmla="*/ 14367 h 17051"/>
                  <a:gd name="connsiteX1" fmla="*/ 14367 w 170515"/>
                  <a:gd name="connsiteY1" fmla="*/ 14367 h 17051"/>
                </a:gdLst>
                <a:ahLst/>
                <a:cxnLst>
                  <a:cxn ang="0">
                    <a:pos x="connsiteX0" y="connsiteY0"/>
                  </a:cxn>
                  <a:cxn ang="0">
                    <a:pos x="connsiteX1" y="connsiteY1"/>
                  </a:cxn>
                </a:cxnLst>
                <a:rect l="l" t="t" r="r" b="b"/>
                <a:pathLst>
                  <a:path w="170515" h="17051">
                    <a:moveTo>
                      <a:pt x="166126" y="14367"/>
                    </a:moveTo>
                    <a:lnTo>
                      <a:pt x="14367" y="14367"/>
                    </a:lnTo>
                  </a:path>
                </a:pathLst>
              </a:custGeom>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13" name="Group 112">
              <a:extLst>
                <a:ext uri="{FF2B5EF4-FFF2-40B4-BE49-F238E27FC236}">
                  <a16:creationId xmlns:a16="http://schemas.microsoft.com/office/drawing/2014/main" id="{A4F82711-1A72-48CA-9188-69F59914AB1C}"/>
                </a:ext>
              </a:extLst>
            </p:cNvPr>
            <p:cNvGrpSpPr/>
            <p:nvPr/>
          </p:nvGrpSpPr>
          <p:grpSpPr>
            <a:xfrm rot="19252554">
              <a:off x="2912158" y="-515418"/>
              <a:ext cx="180747" cy="204619"/>
              <a:chOff x="2912158" y="-515418"/>
              <a:chExt cx="180747" cy="204619"/>
            </a:xfrm>
          </p:grpSpPr>
          <p:sp>
            <p:nvSpPr>
              <p:cNvPr id="132" name="Freeform: Shape 131">
                <a:extLst>
                  <a:ext uri="{FF2B5EF4-FFF2-40B4-BE49-F238E27FC236}">
                    <a16:creationId xmlns:a16="http://schemas.microsoft.com/office/drawing/2014/main" id="{F65F55D9-461B-42BC-82B2-B156AB8715E7}"/>
                  </a:ext>
                </a:extLst>
              </p:cNvPr>
              <p:cNvSpPr/>
              <p:nvPr/>
            </p:nvSpPr>
            <p:spPr>
              <a:xfrm>
                <a:off x="2912158" y="-515418"/>
                <a:ext cx="119361" cy="204619"/>
              </a:xfrm>
              <a:custGeom>
                <a:avLst/>
                <a:gdLst>
                  <a:gd name="connsiteX0" fmla="*/ 108151 w 119361"/>
                  <a:gd name="connsiteY0" fmla="*/ 14367 h 204619"/>
                  <a:gd name="connsiteX1" fmla="*/ 14367 w 119361"/>
                  <a:gd name="connsiteY1" fmla="*/ 108151 h 204619"/>
                  <a:gd name="connsiteX2" fmla="*/ 108151 w 119361"/>
                  <a:gd name="connsiteY2" fmla="*/ 203639 h 204619"/>
                </a:gdLst>
                <a:ahLst/>
                <a:cxnLst>
                  <a:cxn ang="0">
                    <a:pos x="connsiteX0" y="connsiteY0"/>
                  </a:cxn>
                  <a:cxn ang="0">
                    <a:pos x="connsiteX1" y="connsiteY1"/>
                  </a:cxn>
                  <a:cxn ang="0">
                    <a:pos x="connsiteX2" y="connsiteY2"/>
                  </a:cxn>
                </a:cxnLst>
                <a:rect l="l" t="t" r="r" b="b"/>
                <a:pathLst>
                  <a:path w="119361" h="204619">
                    <a:moveTo>
                      <a:pt x="108151" y="14367"/>
                    </a:moveTo>
                    <a:lnTo>
                      <a:pt x="14367" y="108151"/>
                    </a:lnTo>
                    <a:lnTo>
                      <a:pt x="108151" y="203639"/>
                    </a:lnTo>
                  </a:path>
                </a:pathLst>
              </a:custGeom>
              <a:noFill/>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DB46F148-3F92-4AA7-A761-780CDC88122A}"/>
                  </a:ext>
                </a:extLst>
              </p:cNvPr>
              <p:cNvSpPr/>
              <p:nvPr/>
            </p:nvSpPr>
            <p:spPr>
              <a:xfrm>
                <a:off x="2922389" y="-421634"/>
                <a:ext cx="170516" cy="17052"/>
              </a:xfrm>
              <a:custGeom>
                <a:avLst/>
                <a:gdLst>
                  <a:gd name="connsiteX0" fmla="*/ 14367 w 170515"/>
                  <a:gd name="connsiteY0" fmla="*/ 14367 h 17051"/>
                  <a:gd name="connsiteX1" fmla="*/ 167831 w 170515"/>
                  <a:gd name="connsiteY1" fmla="*/ 14367 h 17051"/>
                </a:gdLst>
                <a:ahLst/>
                <a:cxnLst>
                  <a:cxn ang="0">
                    <a:pos x="connsiteX0" y="connsiteY0"/>
                  </a:cxn>
                  <a:cxn ang="0">
                    <a:pos x="connsiteX1" y="connsiteY1"/>
                  </a:cxn>
                </a:cxnLst>
                <a:rect l="l" t="t" r="r" b="b"/>
                <a:pathLst>
                  <a:path w="170515" h="17051">
                    <a:moveTo>
                      <a:pt x="14367" y="14367"/>
                    </a:moveTo>
                    <a:lnTo>
                      <a:pt x="167831" y="14367"/>
                    </a:lnTo>
                  </a:path>
                </a:pathLst>
              </a:custGeom>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14" name="Freeform: Shape 113">
              <a:extLst>
                <a:ext uri="{FF2B5EF4-FFF2-40B4-BE49-F238E27FC236}">
                  <a16:creationId xmlns:a16="http://schemas.microsoft.com/office/drawing/2014/main" id="{AECF863B-E890-4A91-B8E9-034A0740E533}"/>
                </a:ext>
              </a:extLst>
            </p:cNvPr>
            <p:cNvSpPr/>
            <p:nvPr/>
          </p:nvSpPr>
          <p:spPr>
            <a:xfrm>
              <a:off x="3075854" y="-257939"/>
              <a:ext cx="204619" cy="119361"/>
            </a:xfrm>
            <a:custGeom>
              <a:avLst/>
              <a:gdLst>
                <a:gd name="connsiteX0" fmla="*/ 14367 w 204619"/>
                <a:gd name="connsiteY0" fmla="*/ 14367 h 119361"/>
                <a:gd name="connsiteX1" fmla="*/ 108151 w 204619"/>
                <a:gd name="connsiteY1" fmla="*/ 108151 h 119361"/>
                <a:gd name="connsiteX2" fmla="*/ 203640 w 204619"/>
                <a:gd name="connsiteY2" fmla="*/ 14367 h 119361"/>
              </a:gdLst>
              <a:ahLst/>
              <a:cxnLst>
                <a:cxn ang="0">
                  <a:pos x="connsiteX0" y="connsiteY0"/>
                </a:cxn>
                <a:cxn ang="0">
                  <a:pos x="connsiteX1" y="connsiteY1"/>
                </a:cxn>
                <a:cxn ang="0">
                  <a:pos x="connsiteX2" y="connsiteY2"/>
                </a:cxn>
              </a:cxnLst>
              <a:rect l="l" t="t" r="r" b="b"/>
              <a:pathLst>
                <a:path w="204619" h="119361">
                  <a:moveTo>
                    <a:pt x="14367" y="14367"/>
                  </a:moveTo>
                  <a:lnTo>
                    <a:pt x="108151" y="108151"/>
                  </a:lnTo>
                  <a:lnTo>
                    <a:pt x="203640" y="14367"/>
                  </a:lnTo>
                </a:path>
              </a:pathLst>
            </a:custGeom>
            <a:noFill/>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44C997CB-16A5-42DB-9234-EE3A3E00A95C}"/>
                </a:ext>
              </a:extLst>
            </p:cNvPr>
            <p:cNvSpPr/>
            <p:nvPr/>
          </p:nvSpPr>
          <p:spPr>
            <a:xfrm>
              <a:off x="3169638" y="-424796"/>
              <a:ext cx="17052" cy="274320"/>
            </a:xfrm>
            <a:custGeom>
              <a:avLst/>
              <a:gdLst>
                <a:gd name="connsiteX0" fmla="*/ 14367 w 17051"/>
                <a:gd name="connsiteY0" fmla="*/ 166126 h 170515"/>
                <a:gd name="connsiteX1" fmla="*/ 14367 w 17051"/>
                <a:gd name="connsiteY1" fmla="*/ 14367 h 170515"/>
              </a:gdLst>
              <a:ahLst/>
              <a:cxnLst>
                <a:cxn ang="0">
                  <a:pos x="connsiteX0" y="connsiteY0"/>
                </a:cxn>
                <a:cxn ang="0">
                  <a:pos x="connsiteX1" y="connsiteY1"/>
                </a:cxn>
              </a:cxnLst>
              <a:rect l="l" t="t" r="r" b="b"/>
              <a:pathLst>
                <a:path w="17051" h="170515">
                  <a:moveTo>
                    <a:pt x="14367" y="166126"/>
                  </a:moveTo>
                  <a:lnTo>
                    <a:pt x="14367" y="14367"/>
                  </a:lnTo>
                </a:path>
              </a:pathLst>
            </a:custGeom>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1" name="globe_2">
              <a:extLst>
                <a:ext uri="{FF2B5EF4-FFF2-40B4-BE49-F238E27FC236}">
                  <a16:creationId xmlns:a16="http://schemas.microsoft.com/office/drawing/2014/main" id="{38594669-67DB-4E63-9AB5-64F2344440C8}"/>
                </a:ext>
              </a:extLst>
            </p:cNvPr>
            <p:cNvSpPr>
              <a:spLocks noChangeAspect="1" noEditPoints="1"/>
            </p:cNvSpPr>
            <p:nvPr/>
          </p:nvSpPr>
          <p:spPr bwMode="auto">
            <a:xfrm>
              <a:off x="3083020" y="-651339"/>
              <a:ext cx="204619" cy="20461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cxnSp>
        <p:nvCxnSpPr>
          <p:cNvPr id="140" name="Straight Arrow Connector 139">
            <a:extLst>
              <a:ext uri="{FF2B5EF4-FFF2-40B4-BE49-F238E27FC236}">
                <a16:creationId xmlns:a16="http://schemas.microsoft.com/office/drawing/2014/main" id="{BCBF2CF0-2491-4C93-9412-0C80909AF9D7}"/>
              </a:ext>
            </a:extLst>
          </p:cNvPr>
          <p:cNvCxnSpPr>
            <a:cxnSpLocks/>
          </p:cNvCxnSpPr>
          <p:nvPr/>
        </p:nvCxnSpPr>
        <p:spPr>
          <a:xfrm flipH="1">
            <a:off x="6433859" y="3391588"/>
            <a:ext cx="2663339" cy="0"/>
          </a:xfrm>
          <a:prstGeom prst="straightConnector1">
            <a:avLst/>
          </a:prstGeom>
          <a:ln w="15875">
            <a:solidFill>
              <a:schemeClr val="accent5"/>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1" name="Rectangle 140">
            <a:extLst>
              <a:ext uri="{FF2B5EF4-FFF2-40B4-BE49-F238E27FC236}">
                <a16:creationId xmlns:a16="http://schemas.microsoft.com/office/drawing/2014/main" id="{C44C7A6A-AEDC-4433-9FF4-BD569B7B970D}"/>
              </a:ext>
            </a:extLst>
          </p:cNvPr>
          <p:cNvSpPr/>
          <p:nvPr/>
        </p:nvSpPr>
        <p:spPr bwMode="auto">
          <a:xfrm>
            <a:off x="5795155" y="3253506"/>
            <a:ext cx="576059" cy="288030"/>
          </a:xfrm>
          <a:prstGeom prst="rect">
            <a:avLst/>
          </a:prstGeom>
          <a:solidFill>
            <a:schemeClr val="accent1">
              <a:lumMod val="60000"/>
              <a:lumOff val="40000"/>
            </a:schemeClr>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schemeClr val="bg1"/>
                </a:solidFill>
                <a:effectLst/>
                <a:uLnTx/>
                <a:uFillTx/>
                <a:latin typeface="Segoe UI"/>
                <a:ea typeface="+mn-ea"/>
                <a:cs typeface="+mn-cs"/>
              </a:rPr>
              <a:t>Public IP</a:t>
            </a:r>
          </a:p>
        </p:txBody>
      </p:sp>
      <p:sp>
        <p:nvSpPr>
          <p:cNvPr id="142" name="Rectangle 141">
            <a:extLst>
              <a:ext uri="{FF2B5EF4-FFF2-40B4-BE49-F238E27FC236}">
                <a16:creationId xmlns:a16="http://schemas.microsoft.com/office/drawing/2014/main" id="{39D6070F-A015-4246-82B7-54E7442FA468}"/>
              </a:ext>
            </a:extLst>
          </p:cNvPr>
          <p:cNvSpPr/>
          <p:nvPr/>
        </p:nvSpPr>
        <p:spPr bwMode="auto">
          <a:xfrm>
            <a:off x="5800725" y="2268535"/>
            <a:ext cx="576059" cy="288030"/>
          </a:xfrm>
          <a:prstGeom prst="rect">
            <a:avLst/>
          </a:prstGeom>
          <a:solidFill>
            <a:schemeClr val="accent1">
              <a:lumMod val="60000"/>
              <a:lumOff val="40000"/>
            </a:schemeClr>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schemeClr val="bg1"/>
                </a:solidFill>
                <a:effectLst/>
                <a:uLnTx/>
                <a:uFillTx/>
                <a:latin typeface="Segoe UI"/>
                <a:ea typeface="+mn-ea"/>
                <a:cs typeface="+mn-cs"/>
              </a:rPr>
              <a:t>Public IP</a:t>
            </a:r>
          </a:p>
        </p:txBody>
      </p:sp>
      <p:sp>
        <p:nvSpPr>
          <p:cNvPr id="143" name="Speech Bubble: Rectangle 142">
            <a:extLst>
              <a:ext uri="{FF2B5EF4-FFF2-40B4-BE49-F238E27FC236}">
                <a16:creationId xmlns:a16="http://schemas.microsoft.com/office/drawing/2014/main" id="{3B584E75-A60C-4918-ADF7-46521F35A107}"/>
              </a:ext>
            </a:extLst>
          </p:cNvPr>
          <p:cNvSpPr/>
          <p:nvPr/>
        </p:nvSpPr>
        <p:spPr bwMode="auto">
          <a:xfrm>
            <a:off x="7978469" y="3604829"/>
            <a:ext cx="1248065" cy="442952"/>
          </a:xfrm>
          <a:prstGeom prst="wedgeRectCallout">
            <a:avLst>
              <a:gd name="adj1" fmla="val 42441"/>
              <a:gd name="adj2" fmla="val -82952"/>
            </a:avLst>
          </a:prstGeom>
          <a:solidFill>
            <a:schemeClr val="bg1"/>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gradFill>
                  <a:gsLst>
                    <a:gs pos="40000">
                      <a:srgbClr val="0078D4"/>
                    </a:gs>
                    <a:gs pos="100000">
                      <a:srgbClr val="0078D4"/>
                    </a:gs>
                  </a:gsLst>
                  <a:lin ang="4800000" scaled="0"/>
                </a:gradFill>
                <a:effectLst/>
                <a:uLnTx/>
                <a:uFillTx/>
                <a:latin typeface="Segoe UI"/>
                <a:ea typeface="+mn-ea"/>
                <a:cs typeface="+mn-cs"/>
              </a:rPr>
              <a:t>Web Application Firewall</a:t>
            </a:r>
          </a:p>
        </p:txBody>
      </p:sp>
      <p:grpSp>
        <p:nvGrpSpPr>
          <p:cNvPr id="17" name="Group 16">
            <a:extLst>
              <a:ext uri="{FF2B5EF4-FFF2-40B4-BE49-F238E27FC236}">
                <a16:creationId xmlns:a16="http://schemas.microsoft.com/office/drawing/2014/main" id="{DD850ADB-C526-4832-90C2-E37A368E8092}"/>
              </a:ext>
            </a:extLst>
          </p:cNvPr>
          <p:cNvGrpSpPr/>
          <p:nvPr/>
        </p:nvGrpSpPr>
        <p:grpSpPr>
          <a:xfrm>
            <a:off x="5571778" y="2592246"/>
            <a:ext cx="312670" cy="650718"/>
            <a:chOff x="5571778" y="2592246"/>
            <a:chExt cx="312670" cy="650718"/>
          </a:xfrm>
        </p:grpSpPr>
        <p:grpSp>
          <p:nvGrpSpPr>
            <p:cNvPr id="456" name="Group 23">
              <a:extLst>
                <a:ext uri="{FF2B5EF4-FFF2-40B4-BE49-F238E27FC236}">
                  <a16:creationId xmlns:a16="http://schemas.microsoft.com/office/drawing/2014/main" id="{EAFE117D-8147-4DFF-B280-6168A4F989AF}"/>
                </a:ext>
              </a:extLst>
            </p:cNvPr>
            <p:cNvGrpSpPr>
              <a:grpSpLocks noChangeAspect="1"/>
            </p:cNvGrpSpPr>
            <p:nvPr/>
          </p:nvGrpSpPr>
          <p:grpSpPr bwMode="auto">
            <a:xfrm>
              <a:off x="5571778" y="2745481"/>
              <a:ext cx="312670" cy="342928"/>
              <a:chOff x="2150" y="3010"/>
              <a:chExt cx="310" cy="340"/>
            </a:xfrm>
          </p:grpSpPr>
          <p:sp>
            <p:nvSpPr>
              <p:cNvPr id="457" name="Freeform 24">
                <a:extLst>
                  <a:ext uri="{FF2B5EF4-FFF2-40B4-BE49-F238E27FC236}">
                    <a16:creationId xmlns:a16="http://schemas.microsoft.com/office/drawing/2014/main" id="{987625FC-904C-4650-977D-3779C19DEE81}"/>
                  </a:ext>
                </a:extLst>
              </p:cNvPr>
              <p:cNvSpPr>
                <a:spLocks/>
              </p:cNvSpPr>
              <p:nvPr/>
            </p:nvSpPr>
            <p:spPr bwMode="auto">
              <a:xfrm>
                <a:off x="2150" y="3010"/>
                <a:ext cx="310" cy="340"/>
              </a:xfrm>
              <a:custGeom>
                <a:avLst/>
                <a:gdLst>
                  <a:gd name="T0" fmla="*/ 74 w 148"/>
                  <a:gd name="T1" fmla="*/ 0 h 163"/>
                  <a:gd name="T2" fmla="*/ 148 w 148"/>
                  <a:gd name="T3" fmla="*/ 26 h 163"/>
                  <a:gd name="T4" fmla="*/ 148 w 148"/>
                  <a:gd name="T5" fmla="*/ 99 h 163"/>
                  <a:gd name="T6" fmla="*/ 74 w 148"/>
                  <a:gd name="T7" fmla="*/ 163 h 163"/>
                  <a:gd name="T8" fmla="*/ 0 w 148"/>
                  <a:gd name="T9" fmla="*/ 99 h 163"/>
                  <a:gd name="T10" fmla="*/ 0 w 148"/>
                  <a:gd name="T11" fmla="*/ 26 h 163"/>
                  <a:gd name="T12" fmla="*/ 74 w 148"/>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148" h="163">
                    <a:moveTo>
                      <a:pt x="74" y="0"/>
                    </a:moveTo>
                    <a:cubicBezTo>
                      <a:pt x="74" y="0"/>
                      <a:pt x="99" y="26"/>
                      <a:pt x="148" y="26"/>
                    </a:cubicBezTo>
                    <a:cubicBezTo>
                      <a:pt x="148" y="99"/>
                      <a:pt x="148" y="99"/>
                      <a:pt x="148" y="99"/>
                    </a:cubicBezTo>
                    <a:cubicBezTo>
                      <a:pt x="148" y="132"/>
                      <a:pt x="74" y="163"/>
                      <a:pt x="74" y="163"/>
                    </a:cubicBezTo>
                    <a:cubicBezTo>
                      <a:pt x="74" y="163"/>
                      <a:pt x="0" y="132"/>
                      <a:pt x="0" y="99"/>
                    </a:cubicBezTo>
                    <a:cubicBezTo>
                      <a:pt x="0" y="26"/>
                      <a:pt x="0" y="26"/>
                      <a:pt x="0" y="26"/>
                    </a:cubicBezTo>
                    <a:cubicBezTo>
                      <a:pt x="49" y="26"/>
                      <a:pt x="74" y="0"/>
                      <a:pt x="74" y="0"/>
                    </a:cubicBezTo>
                    <a:close/>
                  </a:path>
                </a:pathLst>
              </a:custGeom>
              <a:noFill/>
              <a:ln w="1905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8" name="Freeform 25">
                <a:extLst>
                  <a:ext uri="{FF2B5EF4-FFF2-40B4-BE49-F238E27FC236}">
                    <a16:creationId xmlns:a16="http://schemas.microsoft.com/office/drawing/2014/main" id="{A3213CDC-15A0-4AD9-B152-492102DBA004}"/>
                  </a:ext>
                </a:extLst>
              </p:cNvPr>
              <p:cNvSpPr>
                <a:spLocks noEditPoints="1"/>
              </p:cNvSpPr>
              <p:nvPr/>
            </p:nvSpPr>
            <p:spPr bwMode="auto">
              <a:xfrm>
                <a:off x="2240" y="3106"/>
                <a:ext cx="130" cy="210"/>
              </a:xfrm>
              <a:custGeom>
                <a:avLst/>
                <a:gdLst>
                  <a:gd name="T0" fmla="*/ 0 w 130"/>
                  <a:gd name="T1" fmla="*/ 210 h 210"/>
                  <a:gd name="T2" fmla="*/ 0 w 130"/>
                  <a:gd name="T3" fmla="*/ 0 h 210"/>
                  <a:gd name="T4" fmla="*/ 130 w 130"/>
                  <a:gd name="T5" fmla="*/ 0 h 210"/>
                  <a:gd name="T6" fmla="*/ 130 w 130"/>
                  <a:gd name="T7" fmla="*/ 114 h 210"/>
                  <a:gd name="T8" fmla="*/ 130 w 130"/>
                  <a:gd name="T9" fmla="*/ 114 h 210"/>
                  <a:gd name="T10" fmla="*/ 130 w 130"/>
                  <a:gd name="T11" fmla="*/ 210 h 210"/>
                  <a:gd name="T12" fmla="*/ 27 w 130"/>
                  <a:gd name="T13" fmla="*/ 39 h 210"/>
                  <a:gd name="T14" fmla="*/ 103 w 130"/>
                  <a:gd name="T15" fmla="*/ 39 h 210"/>
                  <a:gd name="T16" fmla="*/ 27 w 130"/>
                  <a:gd name="T17" fmla="*/ 166 h 210"/>
                  <a:gd name="T18" fmla="*/ 103 w 130"/>
                  <a:gd name="T19" fmla="*/ 166 h 210"/>
                  <a:gd name="T20" fmla="*/ 27 w 130"/>
                  <a:gd name="T21" fmla="*/ 202 h 210"/>
                  <a:gd name="T22" fmla="*/ 103 w 130"/>
                  <a:gd name="T23"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210">
                    <a:moveTo>
                      <a:pt x="0" y="210"/>
                    </a:moveTo>
                    <a:lnTo>
                      <a:pt x="0" y="0"/>
                    </a:lnTo>
                    <a:lnTo>
                      <a:pt x="130" y="0"/>
                    </a:lnTo>
                    <a:lnTo>
                      <a:pt x="130" y="114"/>
                    </a:lnTo>
                    <a:moveTo>
                      <a:pt x="130" y="114"/>
                    </a:moveTo>
                    <a:lnTo>
                      <a:pt x="130" y="210"/>
                    </a:lnTo>
                    <a:moveTo>
                      <a:pt x="27" y="39"/>
                    </a:moveTo>
                    <a:lnTo>
                      <a:pt x="103" y="39"/>
                    </a:lnTo>
                    <a:moveTo>
                      <a:pt x="27" y="166"/>
                    </a:moveTo>
                    <a:lnTo>
                      <a:pt x="103" y="166"/>
                    </a:lnTo>
                    <a:moveTo>
                      <a:pt x="27" y="202"/>
                    </a:moveTo>
                    <a:lnTo>
                      <a:pt x="103" y="202"/>
                    </a:lnTo>
                  </a:path>
                </a:pathLst>
              </a:custGeom>
              <a:noFill/>
              <a:ln w="1905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cxnSp>
          <p:nvCxnSpPr>
            <p:cNvPr id="460" name="Straight Connector 459">
              <a:extLst>
                <a:ext uri="{FF2B5EF4-FFF2-40B4-BE49-F238E27FC236}">
                  <a16:creationId xmlns:a16="http://schemas.microsoft.com/office/drawing/2014/main" id="{194EDA52-8E38-4B76-A5BF-F12CD6FCEE09}"/>
                </a:ext>
              </a:extLst>
            </p:cNvPr>
            <p:cNvCxnSpPr>
              <a:cxnSpLocks/>
            </p:cNvCxnSpPr>
            <p:nvPr/>
          </p:nvCxnSpPr>
          <p:spPr>
            <a:xfrm flipV="1">
              <a:off x="5793673" y="2592246"/>
              <a:ext cx="75279" cy="153235"/>
            </a:xfrm>
            <a:prstGeom prst="line">
              <a:avLst/>
            </a:prstGeom>
            <a:ln w="15875">
              <a:solidFill>
                <a:srgbClr val="107C1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12A23CCB-0AA4-42D3-9103-5706D014CF1F}"/>
                </a:ext>
              </a:extLst>
            </p:cNvPr>
            <p:cNvCxnSpPr>
              <a:cxnSpLocks/>
            </p:cNvCxnSpPr>
            <p:nvPr/>
          </p:nvCxnSpPr>
          <p:spPr>
            <a:xfrm>
              <a:off x="5793022" y="3089729"/>
              <a:ext cx="75279" cy="153235"/>
            </a:xfrm>
            <a:prstGeom prst="line">
              <a:avLst/>
            </a:prstGeom>
            <a:ln w="15875">
              <a:solidFill>
                <a:srgbClr val="107C1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61" name="Speech Bubble: Rectangle 460">
            <a:extLst>
              <a:ext uri="{FF2B5EF4-FFF2-40B4-BE49-F238E27FC236}">
                <a16:creationId xmlns:a16="http://schemas.microsoft.com/office/drawing/2014/main" id="{451539C0-B76E-4D9B-A6EB-E211C08DA27C}"/>
              </a:ext>
            </a:extLst>
          </p:cNvPr>
          <p:cNvSpPr/>
          <p:nvPr/>
        </p:nvSpPr>
        <p:spPr bwMode="auto">
          <a:xfrm>
            <a:off x="4266152" y="3020650"/>
            <a:ext cx="1208596" cy="376871"/>
          </a:xfrm>
          <a:prstGeom prst="wedgeRectCallout">
            <a:avLst>
              <a:gd name="adj1" fmla="val 57849"/>
              <a:gd name="adj2" fmla="val -49693"/>
            </a:avLst>
          </a:prstGeom>
          <a:solidFill>
            <a:schemeClr val="bg1"/>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r>
              <a:rPr lang="en-US" sz="1050" b="1" dirty="0">
                <a:gradFill>
                  <a:gsLst>
                    <a:gs pos="40000">
                      <a:srgbClr val="0078D4"/>
                    </a:gs>
                    <a:gs pos="100000">
                      <a:srgbClr val="0078D4"/>
                    </a:gs>
                  </a:gsLst>
                  <a:lin ang="4800000" scaled="0"/>
                </a:gradFill>
                <a:latin typeface="Segoe UI"/>
              </a:rPr>
              <a:t>DDoS Protection</a:t>
            </a:r>
          </a:p>
        </p:txBody>
      </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41797AE7-7A99-4595-8EC9-16DC936E1894}"/>
                  </a:ext>
                </a:extLst>
              </p:cNvPr>
              <p:cNvGraphicFramePr>
                <a:graphicFrameLocks noChangeAspect="1"/>
              </p:cNvGraphicFramePr>
              <p:nvPr>
                <p:extLst>
                  <p:ext uri="{D42A27DB-BD31-4B8C-83A1-F6EECF244321}">
                    <p14:modId xmlns:p14="http://schemas.microsoft.com/office/powerpoint/2010/main" val="1443494936"/>
                  </p:ext>
                </p:extLst>
              </p:nvPr>
            </p:nvGraphicFramePr>
            <p:xfrm>
              <a:off x="776460" y="3816330"/>
              <a:ext cx="3048000" cy="1714500"/>
            </p:xfrm>
            <a:graphic>
              <a:graphicData uri="http://schemas.microsoft.com/office/powerpoint/2016/slidezoom">
                <pslz:sldZm>
                  <pslz:sldZmObj sldId="4596" cId="303959496">
                    <pslz:zmPr id="{D7EB27EB-222D-4068-A543-7ED236B5A285}"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4" name="Slide Zoom 3">
                <a:hlinkClick r:id="rId6" action="ppaction://hlinksldjump"/>
                <a:extLst>
                  <a:ext uri="{FF2B5EF4-FFF2-40B4-BE49-F238E27FC236}">
                    <a16:creationId xmlns:a16="http://schemas.microsoft.com/office/drawing/2014/main" id="{41797AE7-7A99-4595-8EC9-16DC936E1894}"/>
                  </a:ext>
                </a:extLst>
              </p:cNvPr>
              <p:cNvPicPr>
                <a:picLocks noGrp="1" noRot="1" noChangeAspect="1" noMove="1" noResize="1" noEditPoints="1" noAdjustHandles="1" noChangeArrowheads="1" noChangeShapeType="1"/>
              </p:cNvPicPr>
              <p:nvPr/>
            </p:nvPicPr>
            <p:blipFill>
              <a:blip r:embed="rId7"/>
              <a:stretch>
                <a:fillRect/>
              </a:stretch>
            </p:blipFill>
            <p:spPr>
              <a:xfrm>
                <a:off x="776460" y="3816330"/>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713176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ircle(out)">
                                      <p:cBhvr>
                                        <p:cTn id="7" dur="75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1"/>
                                        </p:tgtEl>
                                        <p:attrNameLst>
                                          <p:attrName>style.visibility</p:attrName>
                                        </p:attrNameLst>
                                      </p:cBhvr>
                                      <p:to>
                                        <p:strVal val="visible"/>
                                      </p:to>
                                    </p:set>
                                    <p:animEffect transition="in" filter="fade">
                                      <p:cBhvr>
                                        <p:cTn id="10" dur="500"/>
                                        <p:tgtEl>
                                          <p:spTgt spid="461"/>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 grpId="0" animBg="1"/>
    </p:bld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1"/>
            <a:ext cx="11018520" cy="553999"/>
          </a:xfrm>
        </p:spPr>
        <p:txBody>
          <a:bodyPr/>
          <a:lstStyle/>
          <a:p>
            <a:r>
              <a:rPr lang="en-US" dirty="0"/>
              <a:t>Azure DDOS Protection</a:t>
            </a:r>
          </a:p>
        </p:txBody>
      </p:sp>
      <p:sp>
        <p:nvSpPr>
          <p:cNvPr id="81" name="Rectangle: Rounded Corners 80">
            <a:extLst>
              <a:ext uri="{FF2B5EF4-FFF2-40B4-BE49-F238E27FC236}">
                <a16:creationId xmlns:a16="http://schemas.microsoft.com/office/drawing/2014/main" id="{32D78A17-2BFD-4000-80ED-34BE6182B6E2}"/>
              </a:ext>
            </a:extLst>
          </p:cNvPr>
          <p:cNvSpPr/>
          <p:nvPr/>
        </p:nvSpPr>
        <p:spPr bwMode="auto">
          <a:xfrm>
            <a:off x="616822" y="5334901"/>
            <a:ext cx="5212080" cy="1156839"/>
          </a:xfrm>
          <a:prstGeom prst="roundRect">
            <a:avLst>
              <a:gd name="adj" fmla="val 0"/>
            </a:avLst>
          </a:prstGeom>
          <a:solidFill>
            <a:schemeClr val="bg1"/>
          </a:solidFill>
          <a:ln>
            <a:noFill/>
            <a:headEnd type="none" w="med" len="med"/>
            <a:tailEnd type="none" w="med" len="med"/>
          </a:ln>
          <a:effectLst>
            <a:outerShdw blurRad="190500" dist="38100" dir="2700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91440" numCol="1" spcCol="0" rtlCol="0" fromWordArt="0" anchor="t" anchorCtr="0" forceAA="0" compatLnSpc="1">
            <a:prstTxWarp prst="textNoShape">
              <a:avLst/>
            </a:prstTxWarp>
            <a:noAutofit/>
          </a:bodyPr>
          <a:lstStyle/>
          <a:p>
            <a:pPr defTabSz="932472" fontAlgn="base">
              <a:spcBef>
                <a:spcPct val="0"/>
              </a:spcBef>
              <a:spcAft>
                <a:spcPts val="900"/>
              </a:spcAft>
            </a:pPr>
            <a:r>
              <a:rPr lang="en-US" sz="1400" b="1" dirty="0">
                <a:gradFill>
                  <a:gsLst>
                    <a:gs pos="0">
                      <a:schemeClr val="tx1"/>
                    </a:gs>
                    <a:gs pos="100000">
                      <a:schemeClr val="tx1"/>
                    </a:gs>
                  </a:gsLst>
                  <a:lin ang="5400000" scaled="0"/>
                </a:gradFill>
              </a:rPr>
              <a:t>Always on L3/L4 attack protection</a:t>
            </a:r>
          </a:p>
          <a:p>
            <a:pPr defTabSz="932472" fontAlgn="base">
              <a:spcBef>
                <a:spcPct val="0"/>
              </a:spcBef>
              <a:spcAft>
                <a:spcPts val="900"/>
              </a:spcAft>
            </a:pPr>
            <a:r>
              <a:rPr lang="en-US" sz="1400" b="1" dirty="0">
                <a:gradFill>
                  <a:gsLst>
                    <a:gs pos="0">
                      <a:schemeClr val="tx1"/>
                    </a:gs>
                    <a:gs pos="100000">
                      <a:schemeClr val="tx1"/>
                    </a:gs>
                  </a:gsLst>
                  <a:lin ang="5400000" scaled="0"/>
                </a:gradFill>
              </a:rPr>
              <a:t>Deployed today in all Azure regions</a:t>
            </a:r>
          </a:p>
          <a:p>
            <a:pPr defTabSz="932472" fontAlgn="base">
              <a:spcBef>
                <a:spcPct val="0"/>
              </a:spcBef>
              <a:spcAft>
                <a:spcPts val="900"/>
              </a:spcAft>
            </a:pPr>
            <a:r>
              <a:rPr lang="en-US" sz="1400" b="1" dirty="0">
                <a:gradFill>
                  <a:gsLst>
                    <a:gs pos="0">
                      <a:schemeClr val="tx1"/>
                    </a:gs>
                    <a:gs pos="100000">
                      <a:schemeClr val="tx1"/>
                    </a:gs>
                  </a:gsLst>
                  <a:lin ang="5400000" scaled="0"/>
                </a:gradFill>
              </a:rPr>
              <a:t>No additional charge and available to all Azure Customers</a:t>
            </a:r>
          </a:p>
        </p:txBody>
      </p:sp>
      <p:sp>
        <p:nvSpPr>
          <p:cNvPr id="82" name="Rectangle: Rounded Corners 81">
            <a:extLst>
              <a:ext uri="{FF2B5EF4-FFF2-40B4-BE49-F238E27FC236}">
                <a16:creationId xmlns:a16="http://schemas.microsoft.com/office/drawing/2014/main" id="{D9750EFF-ACF4-4CC7-9AEC-6AF1F2F833CE}"/>
              </a:ext>
            </a:extLst>
          </p:cNvPr>
          <p:cNvSpPr/>
          <p:nvPr/>
        </p:nvSpPr>
        <p:spPr bwMode="auto">
          <a:xfrm>
            <a:off x="576664" y="2643764"/>
            <a:ext cx="5212080" cy="1434537"/>
          </a:xfrm>
          <a:prstGeom prst="roundRect">
            <a:avLst>
              <a:gd name="adj" fmla="val 0"/>
            </a:avLst>
          </a:prstGeom>
          <a:solidFill>
            <a:schemeClr val="bg1"/>
          </a:solidFill>
          <a:ln>
            <a:noFill/>
            <a:headEnd type="none" w="med" len="med"/>
            <a:tailEnd type="none" w="med" len="med"/>
          </a:ln>
          <a:effectLst>
            <a:outerShdw blurRad="190500" dist="38100" dir="2700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91440" numCol="1" spcCol="0" rtlCol="0" fromWordArt="0" anchor="t" anchorCtr="0" forceAA="0" compatLnSpc="1">
            <a:prstTxWarp prst="textNoShape">
              <a:avLst/>
            </a:prstTxWarp>
            <a:noAutofit/>
          </a:bodyPr>
          <a:lstStyle/>
          <a:p>
            <a:pPr defTabSz="932472" fontAlgn="base">
              <a:spcBef>
                <a:spcPct val="0"/>
              </a:spcBef>
              <a:spcAft>
                <a:spcPts val="900"/>
              </a:spcAft>
            </a:pPr>
            <a:r>
              <a:rPr lang="en-US" sz="1400" b="1" dirty="0">
                <a:gradFill>
                  <a:gsLst>
                    <a:gs pos="0">
                      <a:schemeClr val="tx1"/>
                    </a:gs>
                    <a:gs pos="100000">
                      <a:schemeClr val="tx1"/>
                    </a:gs>
                  </a:gsLst>
                  <a:lin ang="5400000" scaled="0"/>
                </a:gradFill>
              </a:rPr>
              <a:t>Tuned to your apps</a:t>
            </a:r>
          </a:p>
          <a:p>
            <a:pPr defTabSz="932472" fontAlgn="base">
              <a:spcBef>
                <a:spcPct val="0"/>
              </a:spcBef>
              <a:spcAft>
                <a:spcPts val="900"/>
              </a:spcAft>
            </a:pPr>
            <a:r>
              <a:rPr lang="en-US" sz="1400" b="1" dirty="0">
                <a:gradFill>
                  <a:gsLst>
                    <a:gs pos="0">
                      <a:schemeClr val="tx1"/>
                    </a:gs>
                    <a:gs pos="100000">
                      <a:schemeClr val="tx1"/>
                    </a:gs>
                  </a:gsLst>
                  <a:lin ang="5400000" scaled="0"/>
                </a:gradFill>
              </a:rPr>
              <a:t>Logging, alerting and telemetry via Azure Monitor</a:t>
            </a:r>
          </a:p>
          <a:p>
            <a:pPr defTabSz="932472" fontAlgn="base">
              <a:spcBef>
                <a:spcPct val="0"/>
              </a:spcBef>
              <a:spcAft>
                <a:spcPts val="900"/>
              </a:spcAft>
            </a:pPr>
            <a:r>
              <a:rPr lang="en-US" sz="1400" b="1" dirty="0">
                <a:gradFill>
                  <a:gsLst>
                    <a:gs pos="0">
                      <a:schemeClr val="tx1"/>
                    </a:gs>
                    <a:gs pos="100000">
                      <a:schemeClr val="tx1"/>
                    </a:gs>
                  </a:gsLst>
                  <a:lin ang="5400000" scaled="0"/>
                </a:gradFill>
              </a:rPr>
              <a:t>L7 Protection via Web App Firewall (WAF)</a:t>
            </a:r>
          </a:p>
          <a:p>
            <a:pPr defTabSz="932472" fontAlgn="base">
              <a:spcBef>
                <a:spcPct val="0"/>
              </a:spcBef>
              <a:spcAft>
                <a:spcPts val="900"/>
              </a:spcAft>
            </a:pPr>
            <a:r>
              <a:rPr lang="en-US" sz="1400" b="1" dirty="0">
                <a:gradFill>
                  <a:gsLst>
                    <a:gs pos="0">
                      <a:schemeClr val="tx1"/>
                    </a:gs>
                    <a:gs pos="100000">
                      <a:schemeClr val="tx1"/>
                    </a:gs>
                  </a:gsLst>
                  <a:lin ang="5400000" scaled="0"/>
                </a:gradFill>
              </a:rPr>
              <a:t>Availability Guarantee and Rapid Response Support</a:t>
            </a:r>
          </a:p>
        </p:txBody>
      </p:sp>
      <p:grpSp>
        <p:nvGrpSpPr>
          <p:cNvPr id="86" name="Group 85">
            <a:extLst>
              <a:ext uri="{FF2B5EF4-FFF2-40B4-BE49-F238E27FC236}">
                <a16:creationId xmlns:a16="http://schemas.microsoft.com/office/drawing/2014/main" id="{E763216F-07CF-458B-9220-AD5A1CAD1F1F}"/>
              </a:ext>
            </a:extLst>
          </p:cNvPr>
          <p:cNvGrpSpPr/>
          <p:nvPr/>
        </p:nvGrpSpPr>
        <p:grpSpPr>
          <a:xfrm>
            <a:off x="653178" y="4363340"/>
            <a:ext cx="1380238" cy="887889"/>
            <a:chOff x="624619" y="1486769"/>
            <a:chExt cx="1380238" cy="887889"/>
          </a:xfrm>
        </p:grpSpPr>
        <p:sp>
          <p:nvSpPr>
            <p:cNvPr id="87" name="cloud">
              <a:extLst>
                <a:ext uri="{FF2B5EF4-FFF2-40B4-BE49-F238E27FC236}">
                  <a16:creationId xmlns:a16="http://schemas.microsoft.com/office/drawing/2014/main" id="{09C11C28-BFA8-4615-A945-EA422001861B}"/>
                </a:ext>
              </a:extLst>
            </p:cNvPr>
            <p:cNvSpPr>
              <a:spLocks noChangeAspect="1"/>
            </p:cNvSpPr>
            <p:nvPr/>
          </p:nvSpPr>
          <p:spPr bwMode="auto">
            <a:xfrm>
              <a:off x="624619" y="1486769"/>
              <a:ext cx="1358321" cy="865383"/>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 name="Shield_EA18">
              <a:extLst>
                <a:ext uri="{FF2B5EF4-FFF2-40B4-BE49-F238E27FC236}">
                  <a16:creationId xmlns:a16="http://schemas.microsoft.com/office/drawing/2014/main" id="{52A068A0-A96B-4457-8A84-5C87C6F1DF99}"/>
                </a:ext>
              </a:extLst>
            </p:cNvPr>
            <p:cNvSpPr>
              <a:spLocks noChangeAspect="1"/>
            </p:cNvSpPr>
            <p:nvPr/>
          </p:nvSpPr>
          <p:spPr bwMode="auto">
            <a:xfrm>
              <a:off x="826659" y="1916855"/>
              <a:ext cx="264829" cy="281955"/>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bg1"/>
            </a:solidFill>
            <a:ln w="19050"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89" name="TextBox 88">
              <a:extLst>
                <a:ext uri="{FF2B5EF4-FFF2-40B4-BE49-F238E27FC236}">
                  <a16:creationId xmlns:a16="http://schemas.microsoft.com/office/drawing/2014/main" id="{93FF4560-9B58-4850-9B42-E67D97B6D17E}"/>
                </a:ext>
              </a:extLst>
            </p:cNvPr>
            <p:cNvSpPr txBox="1"/>
            <p:nvPr/>
          </p:nvSpPr>
          <p:spPr>
            <a:xfrm>
              <a:off x="1005051" y="1808002"/>
              <a:ext cx="999806" cy="566656"/>
            </a:xfrm>
            <a:prstGeom prst="rect">
              <a:avLst/>
            </a:prstGeom>
            <a:noFill/>
          </p:spPr>
          <p:txBody>
            <a:bodyPr wrap="square" lIns="179285" tIns="143428" rIns="179285" bIns="143428" rtlCol="0">
              <a:spAutoFit/>
            </a:bodyPr>
            <a:lstStyle/>
            <a:p>
              <a:pPr marL="0" marR="0" lvl="0" indent="0" defTabSz="914400"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Basic</a:t>
              </a:r>
            </a:p>
          </p:txBody>
        </p:sp>
      </p:grpSp>
      <p:grpSp>
        <p:nvGrpSpPr>
          <p:cNvPr id="90" name="Group 89">
            <a:extLst>
              <a:ext uri="{FF2B5EF4-FFF2-40B4-BE49-F238E27FC236}">
                <a16:creationId xmlns:a16="http://schemas.microsoft.com/office/drawing/2014/main" id="{BDDF7A5C-065A-4991-A6BC-05B7C58256CC}"/>
              </a:ext>
            </a:extLst>
          </p:cNvPr>
          <p:cNvGrpSpPr/>
          <p:nvPr/>
        </p:nvGrpSpPr>
        <p:grpSpPr>
          <a:xfrm>
            <a:off x="576664" y="1392637"/>
            <a:ext cx="2082549" cy="1167455"/>
            <a:chOff x="6200805" y="1207203"/>
            <a:chExt cx="2082549" cy="1167455"/>
          </a:xfrm>
        </p:grpSpPr>
        <p:sp>
          <p:nvSpPr>
            <p:cNvPr id="91" name="Freeform 6">
              <a:extLst>
                <a:ext uri="{FF2B5EF4-FFF2-40B4-BE49-F238E27FC236}">
                  <a16:creationId xmlns:a16="http://schemas.microsoft.com/office/drawing/2014/main" id="{1A44803F-E15B-40D7-9A1C-5FC629247CB7}"/>
                </a:ext>
              </a:extLst>
            </p:cNvPr>
            <p:cNvSpPr>
              <a:spLocks/>
            </p:cNvSpPr>
            <p:nvPr/>
          </p:nvSpPr>
          <p:spPr bwMode="auto">
            <a:xfrm>
              <a:off x="6200805" y="1207203"/>
              <a:ext cx="2075884" cy="1144949"/>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2"/>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 name="TextBox 91">
              <a:extLst>
                <a:ext uri="{FF2B5EF4-FFF2-40B4-BE49-F238E27FC236}">
                  <a16:creationId xmlns:a16="http://schemas.microsoft.com/office/drawing/2014/main" id="{1FE24827-6415-4AB3-BEA9-5BDD053A7A87}"/>
                </a:ext>
              </a:extLst>
            </p:cNvPr>
            <p:cNvSpPr txBox="1"/>
            <p:nvPr/>
          </p:nvSpPr>
          <p:spPr>
            <a:xfrm>
              <a:off x="6654719" y="1808002"/>
              <a:ext cx="1628635" cy="566656"/>
            </a:xfrm>
            <a:prstGeom prst="rect">
              <a:avLst/>
            </a:prstGeom>
            <a:noFill/>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Standard</a:t>
              </a:r>
            </a:p>
          </p:txBody>
        </p:sp>
        <p:sp>
          <p:nvSpPr>
            <p:cNvPr id="93" name="Shield_EA18">
              <a:extLst>
                <a:ext uri="{FF2B5EF4-FFF2-40B4-BE49-F238E27FC236}">
                  <a16:creationId xmlns:a16="http://schemas.microsoft.com/office/drawing/2014/main" id="{19073C4B-C78C-453D-AF02-8FDA99A12940}"/>
                </a:ext>
              </a:extLst>
            </p:cNvPr>
            <p:cNvSpPr>
              <a:spLocks noChangeAspect="1"/>
            </p:cNvSpPr>
            <p:nvPr/>
          </p:nvSpPr>
          <p:spPr bwMode="auto">
            <a:xfrm>
              <a:off x="6440234" y="1799764"/>
              <a:ext cx="378870" cy="403371"/>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bg1"/>
            </a:solidFill>
            <a:ln w="19050"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94" name="Group 93">
            <a:extLst>
              <a:ext uri="{FF2B5EF4-FFF2-40B4-BE49-F238E27FC236}">
                <a16:creationId xmlns:a16="http://schemas.microsoft.com/office/drawing/2014/main" id="{4F1B33A4-AF16-4673-B6A2-A546F80099FB}"/>
              </a:ext>
            </a:extLst>
          </p:cNvPr>
          <p:cNvGrpSpPr/>
          <p:nvPr/>
        </p:nvGrpSpPr>
        <p:grpSpPr>
          <a:xfrm>
            <a:off x="6391659" y="1486769"/>
            <a:ext cx="5537636" cy="5017233"/>
            <a:chOff x="6535535" y="1289623"/>
            <a:chExt cx="5538421" cy="5017945"/>
          </a:xfrm>
        </p:grpSpPr>
        <p:sp>
          <p:nvSpPr>
            <p:cNvPr id="95" name="Rectangle 94">
              <a:extLst>
                <a:ext uri="{FF2B5EF4-FFF2-40B4-BE49-F238E27FC236}">
                  <a16:creationId xmlns:a16="http://schemas.microsoft.com/office/drawing/2014/main" id="{CBB4C485-A1D2-4A77-B5CC-AF111B96D3B0}"/>
                </a:ext>
              </a:extLst>
            </p:cNvPr>
            <p:cNvSpPr/>
            <p:nvPr/>
          </p:nvSpPr>
          <p:spPr bwMode="auto">
            <a:xfrm>
              <a:off x="6535535" y="1289623"/>
              <a:ext cx="5538421" cy="5017945"/>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sp>
          <p:nvSpPr>
            <p:cNvPr id="96" name="Rectangle 95">
              <a:extLst>
                <a:ext uri="{FF2B5EF4-FFF2-40B4-BE49-F238E27FC236}">
                  <a16:creationId xmlns:a16="http://schemas.microsoft.com/office/drawing/2014/main" id="{8741EC3B-C55F-4B07-B409-E7EFD0864FFE}"/>
                </a:ext>
              </a:extLst>
            </p:cNvPr>
            <p:cNvSpPr/>
            <p:nvPr/>
          </p:nvSpPr>
          <p:spPr bwMode="auto">
            <a:xfrm>
              <a:off x="8794840" y="3060996"/>
              <a:ext cx="1426464" cy="1355261"/>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br>
                <a:rPr lang="en-US" sz="1400" kern="0">
                  <a:solidFill>
                    <a:srgbClr val="2F2F2F"/>
                  </a:solidFill>
                  <a:latin typeface="Segoe UI Semibold" panose="020B0702040204020203" pitchFamily="34" charset="0"/>
                  <a:cs typeface="Segoe UI Semibold" panose="020B0702040204020203" pitchFamily="34" charset="0"/>
                </a:rPr>
              </a:br>
              <a:endParaRPr lang="en-US" sz="1400" kern="0">
                <a:solidFill>
                  <a:srgbClr val="2F2F2F"/>
                </a:solidFill>
                <a:latin typeface="Segoe UI Semibold" panose="020B0702040204020203" pitchFamily="34" charset="0"/>
                <a:cs typeface="Segoe UI Semibold" panose="020B0702040204020203" pitchFamily="34" charset="0"/>
              </a:endParaRPr>
            </a:p>
          </p:txBody>
        </p:sp>
        <p:sp>
          <p:nvSpPr>
            <p:cNvPr id="97" name="Rectangle 96">
              <a:extLst>
                <a:ext uri="{FF2B5EF4-FFF2-40B4-BE49-F238E27FC236}">
                  <a16:creationId xmlns:a16="http://schemas.microsoft.com/office/drawing/2014/main" id="{90C39FC8-A230-465E-9A8A-01E521730FC2}"/>
                </a:ext>
              </a:extLst>
            </p:cNvPr>
            <p:cNvSpPr/>
            <p:nvPr/>
          </p:nvSpPr>
          <p:spPr bwMode="auto">
            <a:xfrm>
              <a:off x="6746433" y="1953948"/>
              <a:ext cx="876111" cy="1464377"/>
            </a:xfrm>
            <a:prstGeom prst="rect">
              <a:avLst/>
            </a:prstGeom>
            <a:noFill/>
            <a:ln w="19050" cap="flat" cmpd="sng" algn="ctr">
              <a:solidFill>
                <a:schemeClr val="accent5"/>
              </a:solidFill>
              <a:prstDash val="dash"/>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225">
                <a:lnSpc>
                  <a:spcPct val="90000"/>
                </a:lnSpc>
                <a:spcAft>
                  <a:spcPct val="0"/>
                </a:spcAft>
                <a:defRPr/>
              </a:pPr>
              <a:r>
                <a:rPr lang="en-US" sz="1100" b="1" kern="0">
                  <a:gradFill>
                    <a:gsLst>
                      <a:gs pos="15190">
                        <a:srgbClr val="353535"/>
                      </a:gs>
                      <a:gs pos="43000">
                        <a:srgbClr val="353535"/>
                      </a:gs>
                    </a:gsLst>
                    <a:lin ang="5400000" scaled="0"/>
                  </a:gradFill>
                  <a:latin typeface="Segoe UI Semibold"/>
                  <a:cs typeface="Segoe UI" panose="020B0502040204020203" pitchFamily="34" charset="0"/>
                </a:rPr>
                <a:t>Spoke 1</a:t>
              </a:r>
            </a:p>
          </p:txBody>
        </p:sp>
        <p:sp>
          <p:nvSpPr>
            <p:cNvPr id="98" name="Rectangle 97">
              <a:extLst>
                <a:ext uri="{FF2B5EF4-FFF2-40B4-BE49-F238E27FC236}">
                  <a16:creationId xmlns:a16="http://schemas.microsoft.com/office/drawing/2014/main" id="{8AB63B63-871A-4189-BDB0-42737475E984}"/>
                </a:ext>
              </a:extLst>
            </p:cNvPr>
            <p:cNvSpPr/>
            <p:nvPr/>
          </p:nvSpPr>
          <p:spPr bwMode="auto">
            <a:xfrm>
              <a:off x="6746434" y="3547008"/>
              <a:ext cx="876110" cy="1464377"/>
            </a:xfrm>
            <a:prstGeom prst="rect">
              <a:avLst/>
            </a:prstGeom>
            <a:noFill/>
            <a:ln w="19050" cap="flat" cmpd="sng" algn="ctr">
              <a:solidFill>
                <a:schemeClr val="accent5"/>
              </a:solidFill>
              <a:prstDash val="dash"/>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225">
                <a:lnSpc>
                  <a:spcPct val="90000"/>
                </a:lnSpc>
                <a:spcAft>
                  <a:spcPct val="0"/>
                </a:spcAft>
                <a:defRPr/>
              </a:pPr>
              <a:r>
                <a:rPr lang="en-US" sz="1100" b="1" kern="0">
                  <a:gradFill>
                    <a:gsLst>
                      <a:gs pos="15190">
                        <a:srgbClr val="353535"/>
                      </a:gs>
                      <a:gs pos="43000">
                        <a:srgbClr val="353535"/>
                      </a:gs>
                    </a:gsLst>
                    <a:lin ang="5400000" scaled="0"/>
                  </a:gradFill>
                  <a:latin typeface="Segoe UI Semibold"/>
                  <a:cs typeface="Segoe UI" panose="020B0502040204020203" pitchFamily="34" charset="0"/>
                </a:rPr>
                <a:t>Spoke2</a:t>
              </a:r>
            </a:p>
          </p:txBody>
        </p:sp>
        <p:sp>
          <p:nvSpPr>
            <p:cNvPr id="99" name="TextBox 98">
              <a:extLst>
                <a:ext uri="{FF2B5EF4-FFF2-40B4-BE49-F238E27FC236}">
                  <a16:creationId xmlns:a16="http://schemas.microsoft.com/office/drawing/2014/main" id="{70980685-19A8-4C6E-BB4D-A4508C1DCDC7}"/>
                </a:ext>
              </a:extLst>
            </p:cNvPr>
            <p:cNvSpPr txBox="1"/>
            <p:nvPr/>
          </p:nvSpPr>
          <p:spPr>
            <a:xfrm>
              <a:off x="8577310" y="2866482"/>
              <a:ext cx="1252600" cy="152371"/>
            </a:xfrm>
            <a:prstGeom prst="rect">
              <a:avLst/>
            </a:prstGeom>
            <a:noFill/>
          </p:spPr>
          <p:txBody>
            <a:bodyPr wrap="square" lIns="0" tIns="0" rIns="0" bIns="0" rtlCol="0">
              <a:spAutoFit/>
            </a:bodyPr>
            <a:lstStyle/>
            <a:p>
              <a:pPr defTabSz="914225">
                <a:lnSpc>
                  <a:spcPct val="90000"/>
                </a:lnSpc>
                <a:defRPr/>
              </a:pPr>
              <a:r>
                <a:rPr lang="en-US" sz="1100" b="1" kern="0">
                  <a:gradFill>
                    <a:gsLst>
                      <a:gs pos="15190">
                        <a:srgbClr val="353535"/>
                      </a:gs>
                      <a:gs pos="43000">
                        <a:srgbClr val="353535"/>
                      </a:gs>
                    </a:gsLst>
                    <a:lin ang="5400000" scaled="0"/>
                  </a:gradFill>
                  <a:latin typeface="Segoe UI Semibold"/>
                  <a:cs typeface="Segoe UI" panose="020B0502040204020203" pitchFamily="34" charset="0"/>
                </a:rPr>
                <a:t>Central </a:t>
              </a:r>
              <a:r>
                <a:rPr lang="en-US" sz="1100" b="1" kern="0" err="1">
                  <a:gradFill>
                    <a:gsLst>
                      <a:gs pos="15190">
                        <a:srgbClr val="353535"/>
                      </a:gs>
                      <a:gs pos="43000">
                        <a:srgbClr val="353535"/>
                      </a:gs>
                    </a:gsLst>
                    <a:lin ang="5400000" scaled="0"/>
                  </a:gradFill>
                  <a:latin typeface="Segoe UI Semibold"/>
                  <a:cs typeface="Segoe UI" panose="020B0502040204020203" pitchFamily="34" charset="0"/>
                </a:rPr>
                <a:t>VNet</a:t>
              </a:r>
              <a:endParaRPr lang="en-US" sz="1100" b="1" kern="0">
                <a:gradFill>
                  <a:gsLst>
                    <a:gs pos="15190">
                      <a:srgbClr val="353535"/>
                    </a:gs>
                    <a:gs pos="43000">
                      <a:srgbClr val="353535"/>
                    </a:gs>
                  </a:gsLst>
                  <a:lin ang="5400000" scaled="0"/>
                </a:gradFill>
                <a:latin typeface="Segoe UI Semibold"/>
                <a:cs typeface="Segoe UI" panose="020B0502040204020203" pitchFamily="34" charset="0"/>
              </a:endParaRPr>
            </a:p>
          </p:txBody>
        </p:sp>
        <p:sp>
          <p:nvSpPr>
            <p:cNvPr id="100" name="TextBox 99">
              <a:extLst>
                <a:ext uri="{FF2B5EF4-FFF2-40B4-BE49-F238E27FC236}">
                  <a16:creationId xmlns:a16="http://schemas.microsoft.com/office/drawing/2014/main" id="{54DDF9AB-6338-4EE5-8918-50D40C8722EC}"/>
                </a:ext>
              </a:extLst>
            </p:cNvPr>
            <p:cNvSpPr txBox="1"/>
            <p:nvPr/>
          </p:nvSpPr>
          <p:spPr>
            <a:xfrm>
              <a:off x="6558687" y="5140068"/>
              <a:ext cx="1247134" cy="145445"/>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050" b="0" i="0" u="none" strike="noStrike" cap="none" spc="0" normalizeH="0" baseline="0">
                  <a:ln>
                    <a:noFill/>
                  </a:ln>
                  <a:solidFill>
                    <a:srgbClr val="0070C0"/>
                  </a:solidFill>
                  <a:effectLst/>
                  <a:uLnTx/>
                  <a:uFillTx/>
                  <a:latin typeface="Segoe UI"/>
                </a:defRPr>
              </a:lvl1pPr>
            </a:lstStyle>
            <a:p>
              <a:pPr defTabSz="914225">
                <a:defRPr/>
              </a:pPr>
              <a:r>
                <a:rPr lang="en-US">
                  <a:latin typeface="Segoe UI Semibold"/>
                </a:rPr>
                <a:t>Spoke </a:t>
              </a:r>
              <a:r>
                <a:rPr lang="en-US" err="1">
                  <a:latin typeface="Segoe UI Semibold"/>
                </a:rPr>
                <a:t>VNets</a:t>
              </a:r>
              <a:endParaRPr lang="en-US">
                <a:latin typeface="Segoe UI Semibold"/>
              </a:endParaRPr>
            </a:p>
          </p:txBody>
        </p:sp>
        <p:cxnSp>
          <p:nvCxnSpPr>
            <p:cNvPr id="101" name="Straight Arrow Connector 100">
              <a:extLst>
                <a:ext uri="{FF2B5EF4-FFF2-40B4-BE49-F238E27FC236}">
                  <a16:creationId xmlns:a16="http://schemas.microsoft.com/office/drawing/2014/main" id="{51222F11-E5E7-4256-A6C3-18BA7804CBF6}"/>
                </a:ext>
              </a:extLst>
            </p:cNvPr>
            <p:cNvCxnSpPr>
              <a:cxnSpLocks/>
            </p:cNvCxnSpPr>
            <p:nvPr/>
          </p:nvCxnSpPr>
          <p:spPr>
            <a:xfrm>
              <a:off x="10321983" y="3562135"/>
              <a:ext cx="1002189" cy="13423"/>
            </a:xfrm>
            <a:prstGeom prst="straightConnector1">
              <a:avLst/>
            </a:prstGeom>
            <a:ln w="19050">
              <a:solidFill>
                <a:srgbClr val="107C10"/>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6EACCF9C-3BCF-4352-898F-087DE3AFD749}"/>
                </a:ext>
              </a:extLst>
            </p:cNvPr>
            <p:cNvCxnSpPr>
              <a:cxnSpLocks/>
            </p:cNvCxnSpPr>
            <p:nvPr/>
          </p:nvCxnSpPr>
          <p:spPr>
            <a:xfrm>
              <a:off x="10321983" y="3798596"/>
              <a:ext cx="1002189" cy="0"/>
            </a:xfrm>
            <a:prstGeom prst="straightConnector1">
              <a:avLst/>
            </a:prstGeom>
            <a:ln w="19050">
              <a:solidFill>
                <a:srgbClr val="E81123"/>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03" name="Cross 102">
              <a:extLst>
                <a:ext uri="{FF2B5EF4-FFF2-40B4-BE49-F238E27FC236}">
                  <a16:creationId xmlns:a16="http://schemas.microsoft.com/office/drawing/2014/main" id="{1FF84D30-3564-4E56-A9C2-207965B2BB34}"/>
                </a:ext>
              </a:extLst>
            </p:cNvPr>
            <p:cNvSpPr/>
            <p:nvPr/>
          </p:nvSpPr>
          <p:spPr>
            <a:xfrm rot="2700000">
              <a:off x="10665778" y="3656648"/>
              <a:ext cx="314598" cy="283896"/>
            </a:xfrm>
            <a:prstGeom prst="plus">
              <a:avLst>
                <a:gd name="adj" fmla="val 33130"/>
              </a:avLst>
            </a:prstGeom>
            <a:solidFill>
              <a:srgbClr val="E81123"/>
            </a:solidFill>
            <a:ln w="50800" cap="flat" cmpd="sng" algn="ctr">
              <a:solidFill>
                <a:schemeClr val="bg1"/>
              </a:solidFill>
              <a:prstDash val="solid"/>
            </a:ln>
            <a:effectLst/>
          </p:spPr>
          <p:txBody>
            <a:bodyPr rtlCol="0" anchor="ctr"/>
            <a:lstStyle/>
            <a:p>
              <a:pPr algn="ctr" defTabSz="914192">
                <a:defRPr/>
              </a:pPr>
              <a:endParaRPr lang="en-IE" sz="1765" kern="0">
                <a:solidFill>
                  <a:srgbClr val="FFFFFF"/>
                </a:solidFill>
                <a:latin typeface="Segoe UI Semilight"/>
              </a:endParaRPr>
            </a:p>
          </p:txBody>
        </p:sp>
        <p:sp>
          <p:nvSpPr>
            <p:cNvPr id="104" name="Freeform: Shape 68">
              <a:extLst>
                <a:ext uri="{FF2B5EF4-FFF2-40B4-BE49-F238E27FC236}">
                  <a16:creationId xmlns:a16="http://schemas.microsoft.com/office/drawing/2014/main" id="{AD036161-856C-40FC-9B28-33CB19F63A3D}"/>
                </a:ext>
              </a:extLst>
            </p:cNvPr>
            <p:cNvSpPr/>
            <p:nvPr/>
          </p:nvSpPr>
          <p:spPr bwMode="auto">
            <a:xfrm flipV="1">
              <a:off x="10820051" y="4021632"/>
              <a:ext cx="175307" cy="1116669"/>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US" sz="1400">
                <a:solidFill>
                  <a:srgbClr val="FFFFFF"/>
                </a:solidFill>
                <a:latin typeface="Segoe UI"/>
              </a:endParaRPr>
            </a:p>
          </p:txBody>
        </p:sp>
        <p:sp>
          <p:nvSpPr>
            <p:cNvPr id="105" name="TextBox 104">
              <a:extLst>
                <a:ext uri="{FF2B5EF4-FFF2-40B4-BE49-F238E27FC236}">
                  <a16:creationId xmlns:a16="http://schemas.microsoft.com/office/drawing/2014/main" id="{AD6CA726-1C80-4916-8598-9CB0DC7A3DA7}"/>
                </a:ext>
              </a:extLst>
            </p:cNvPr>
            <p:cNvSpPr txBox="1"/>
            <p:nvPr/>
          </p:nvSpPr>
          <p:spPr>
            <a:xfrm>
              <a:off x="8278334" y="1469723"/>
              <a:ext cx="2325426" cy="290890"/>
            </a:xfrm>
            <a:prstGeom prst="rect">
              <a:avLst/>
            </a:prstGeom>
            <a:noFill/>
          </p:spPr>
          <p:txBody>
            <a:bodyPr wrap="square" lIns="0" tIns="0" rIns="0" bIns="0" rtlCol="0">
              <a:spAutoFit/>
            </a:bodyPr>
            <a:lstStyle/>
            <a:p>
              <a:pPr algn="ctr" defTabSz="914225">
                <a:lnSpc>
                  <a:spcPct val="90000"/>
                </a:lnSpc>
                <a:spcAft>
                  <a:spcPts val="600"/>
                </a:spcAft>
                <a:defRPr/>
              </a:pPr>
              <a:r>
                <a:rPr lang="en-US" sz="1050">
                  <a:gradFill>
                    <a:gsLst>
                      <a:gs pos="2917">
                        <a:srgbClr val="2F2F2F"/>
                      </a:gs>
                      <a:gs pos="30000">
                        <a:srgbClr val="2F2F2F"/>
                      </a:gs>
                    </a:gsLst>
                    <a:lin ang="5400000" scaled="0"/>
                  </a:gradFill>
                  <a:latin typeface="Segoe UI Semibold"/>
                </a:rPr>
                <a:t>L3-L4 DDoS mitigation policies tuned to your application’s traffic profile</a:t>
              </a:r>
            </a:p>
          </p:txBody>
        </p:sp>
        <p:sp>
          <p:nvSpPr>
            <p:cNvPr id="106" name="Freeform: Shape 68">
              <a:extLst>
                <a:ext uri="{FF2B5EF4-FFF2-40B4-BE49-F238E27FC236}">
                  <a16:creationId xmlns:a16="http://schemas.microsoft.com/office/drawing/2014/main" id="{5573FC68-CA69-4F46-BD1A-48E2DD4A6F30}"/>
                </a:ext>
              </a:extLst>
            </p:cNvPr>
            <p:cNvSpPr/>
            <p:nvPr/>
          </p:nvSpPr>
          <p:spPr bwMode="auto">
            <a:xfrm rot="10800000" flipV="1">
              <a:off x="10607864" y="2522570"/>
              <a:ext cx="227124" cy="937323"/>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US" sz="1400">
                <a:solidFill>
                  <a:srgbClr val="FFFFFF"/>
                </a:solidFill>
                <a:latin typeface="Segoe UI"/>
              </a:endParaRPr>
            </a:p>
          </p:txBody>
        </p:sp>
        <p:sp>
          <p:nvSpPr>
            <p:cNvPr id="107" name="TextBox 106">
              <a:extLst>
                <a:ext uri="{FF2B5EF4-FFF2-40B4-BE49-F238E27FC236}">
                  <a16:creationId xmlns:a16="http://schemas.microsoft.com/office/drawing/2014/main" id="{8896AEE0-7244-4F2A-81AD-E37CED8A48B4}"/>
                </a:ext>
              </a:extLst>
            </p:cNvPr>
            <p:cNvSpPr txBox="1"/>
            <p:nvPr/>
          </p:nvSpPr>
          <p:spPr>
            <a:xfrm>
              <a:off x="9818649" y="5221307"/>
              <a:ext cx="2114678" cy="290890"/>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defTabSz="914225">
                <a:defRPr/>
              </a:pPr>
              <a:r>
                <a:rPr lang="en-US" sz="1050">
                  <a:latin typeface="Segoe UI Semibold"/>
                </a:rPr>
                <a:t>Blocks malicious traffic from internet </a:t>
              </a:r>
            </a:p>
          </p:txBody>
        </p:sp>
        <p:sp>
          <p:nvSpPr>
            <p:cNvPr id="108" name="TextBox 107">
              <a:extLst>
                <a:ext uri="{FF2B5EF4-FFF2-40B4-BE49-F238E27FC236}">
                  <a16:creationId xmlns:a16="http://schemas.microsoft.com/office/drawing/2014/main" id="{A45D1020-21E6-4EBC-8DE3-840104E92B55}"/>
                </a:ext>
              </a:extLst>
            </p:cNvPr>
            <p:cNvSpPr txBox="1"/>
            <p:nvPr/>
          </p:nvSpPr>
          <p:spPr>
            <a:xfrm>
              <a:off x="10258835" y="1902777"/>
              <a:ext cx="1152306" cy="581781"/>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defTabSz="914225">
                <a:defRPr/>
              </a:pPr>
              <a:r>
                <a:rPr lang="en-US" sz="1050">
                  <a:latin typeface="Segoe UI Semibold"/>
                </a:rPr>
                <a:t>Application performance and availability is guaranteed</a:t>
              </a:r>
            </a:p>
          </p:txBody>
        </p:sp>
        <p:cxnSp>
          <p:nvCxnSpPr>
            <p:cNvPr id="109" name="Straight Connector 108">
              <a:extLst>
                <a:ext uri="{FF2B5EF4-FFF2-40B4-BE49-F238E27FC236}">
                  <a16:creationId xmlns:a16="http://schemas.microsoft.com/office/drawing/2014/main" id="{88DFF44C-6A04-491E-834E-058F90349CDD}"/>
                </a:ext>
              </a:extLst>
            </p:cNvPr>
            <p:cNvCxnSpPr>
              <a:cxnSpLocks/>
            </p:cNvCxnSpPr>
            <p:nvPr/>
          </p:nvCxnSpPr>
          <p:spPr>
            <a:xfrm flipV="1">
              <a:off x="9454309" y="1792769"/>
              <a:ext cx="0" cy="1293248"/>
            </a:xfrm>
            <a:prstGeom prst="line">
              <a:avLst/>
            </a:pr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nvGrpSpPr>
            <p:cNvPr id="110" name="Group 109">
              <a:extLst>
                <a:ext uri="{FF2B5EF4-FFF2-40B4-BE49-F238E27FC236}">
                  <a16:creationId xmlns:a16="http://schemas.microsoft.com/office/drawing/2014/main" id="{4856C097-4106-4E52-86CF-FC6FFE2E0B3A}"/>
                </a:ext>
              </a:extLst>
            </p:cNvPr>
            <p:cNvGrpSpPr/>
            <p:nvPr/>
          </p:nvGrpSpPr>
          <p:grpSpPr>
            <a:xfrm>
              <a:off x="6955976" y="2393885"/>
              <a:ext cx="457022" cy="871109"/>
              <a:chOff x="6395339" y="2399977"/>
              <a:chExt cx="542945" cy="946857"/>
            </a:xfrm>
          </p:grpSpPr>
          <p:grpSp>
            <p:nvGrpSpPr>
              <p:cNvPr id="139" name="Group 25">
                <a:extLst>
                  <a:ext uri="{FF2B5EF4-FFF2-40B4-BE49-F238E27FC236}">
                    <a16:creationId xmlns:a16="http://schemas.microsoft.com/office/drawing/2014/main" id="{F5115BC9-DAFA-477A-92FE-4FC646166C05}"/>
                  </a:ext>
                </a:extLst>
              </p:cNvPr>
              <p:cNvGrpSpPr>
                <a:grpSpLocks noChangeAspect="1"/>
              </p:cNvGrpSpPr>
              <p:nvPr/>
            </p:nvGrpSpPr>
            <p:grpSpPr bwMode="auto">
              <a:xfrm>
                <a:off x="6395339" y="2399977"/>
                <a:ext cx="542945" cy="420915"/>
                <a:chOff x="3689" y="2040"/>
                <a:chExt cx="307" cy="238"/>
              </a:xfrm>
            </p:grpSpPr>
            <p:sp>
              <p:nvSpPr>
                <p:cNvPr id="146" name="Freeform 26">
                  <a:extLst>
                    <a:ext uri="{FF2B5EF4-FFF2-40B4-BE49-F238E27FC236}">
                      <a16:creationId xmlns:a16="http://schemas.microsoft.com/office/drawing/2014/main" id="{78AB4DA8-AF29-4D7D-AC19-578D3A1AC61E}"/>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47" name="Freeform 27">
                  <a:extLst>
                    <a:ext uri="{FF2B5EF4-FFF2-40B4-BE49-F238E27FC236}">
                      <a16:creationId xmlns:a16="http://schemas.microsoft.com/office/drawing/2014/main" id="{8DED6363-665B-4EFD-99A9-312F6701D8EA}"/>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48" name="Freeform 28">
                  <a:extLst>
                    <a:ext uri="{FF2B5EF4-FFF2-40B4-BE49-F238E27FC236}">
                      <a16:creationId xmlns:a16="http://schemas.microsoft.com/office/drawing/2014/main" id="{FBC8756C-6013-4FA2-BC12-A49C36C7443E}"/>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49" name="Line 29">
                  <a:extLst>
                    <a:ext uri="{FF2B5EF4-FFF2-40B4-BE49-F238E27FC236}">
                      <a16:creationId xmlns:a16="http://schemas.microsoft.com/office/drawing/2014/main" id="{715F9AAF-ED4C-42E5-BBC0-E6BE4C2D88BE}"/>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50" name="Freeform 30">
                  <a:extLst>
                    <a:ext uri="{FF2B5EF4-FFF2-40B4-BE49-F238E27FC236}">
                      <a16:creationId xmlns:a16="http://schemas.microsoft.com/office/drawing/2014/main" id="{0C6D5B2F-FC5D-4949-AA5A-E1E8EB05244D}"/>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grpSp>
          <p:grpSp>
            <p:nvGrpSpPr>
              <p:cNvPr id="140" name="Group 25">
                <a:extLst>
                  <a:ext uri="{FF2B5EF4-FFF2-40B4-BE49-F238E27FC236}">
                    <a16:creationId xmlns:a16="http://schemas.microsoft.com/office/drawing/2014/main" id="{15FE264A-48F7-4F5D-ABA6-DC8865E07E20}"/>
                  </a:ext>
                </a:extLst>
              </p:cNvPr>
              <p:cNvGrpSpPr>
                <a:grpSpLocks noChangeAspect="1"/>
              </p:cNvGrpSpPr>
              <p:nvPr/>
            </p:nvGrpSpPr>
            <p:grpSpPr bwMode="auto">
              <a:xfrm>
                <a:off x="6395339" y="2925919"/>
                <a:ext cx="542945" cy="420915"/>
                <a:chOff x="3689" y="2040"/>
                <a:chExt cx="307" cy="238"/>
              </a:xfrm>
            </p:grpSpPr>
            <p:sp>
              <p:nvSpPr>
                <p:cNvPr id="141" name="Freeform 26">
                  <a:extLst>
                    <a:ext uri="{FF2B5EF4-FFF2-40B4-BE49-F238E27FC236}">
                      <a16:creationId xmlns:a16="http://schemas.microsoft.com/office/drawing/2014/main" id="{D408C52E-0151-4509-8D66-89A5786AFCA6}"/>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42" name="Freeform 27">
                  <a:extLst>
                    <a:ext uri="{FF2B5EF4-FFF2-40B4-BE49-F238E27FC236}">
                      <a16:creationId xmlns:a16="http://schemas.microsoft.com/office/drawing/2014/main" id="{473F38CB-AEEE-47CB-9A47-44B2173B1A7C}"/>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43" name="Freeform 28">
                  <a:extLst>
                    <a:ext uri="{FF2B5EF4-FFF2-40B4-BE49-F238E27FC236}">
                      <a16:creationId xmlns:a16="http://schemas.microsoft.com/office/drawing/2014/main" id="{8A31EF57-C0D3-4CD4-8B3D-068CC0C55A49}"/>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44" name="Line 29">
                  <a:extLst>
                    <a:ext uri="{FF2B5EF4-FFF2-40B4-BE49-F238E27FC236}">
                      <a16:creationId xmlns:a16="http://schemas.microsoft.com/office/drawing/2014/main" id="{702924D0-A539-4C3E-A00E-56A33DA3BD43}"/>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45" name="Freeform 30">
                  <a:extLst>
                    <a:ext uri="{FF2B5EF4-FFF2-40B4-BE49-F238E27FC236}">
                      <a16:creationId xmlns:a16="http://schemas.microsoft.com/office/drawing/2014/main" id="{4BCB90F5-8C1A-4FD9-AD53-515B390521DA}"/>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grpSp>
        </p:grpSp>
        <p:grpSp>
          <p:nvGrpSpPr>
            <p:cNvPr id="111" name="Group 110">
              <a:extLst>
                <a:ext uri="{FF2B5EF4-FFF2-40B4-BE49-F238E27FC236}">
                  <a16:creationId xmlns:a16="http://schemas.microsoft.com/office/drawing/2014/main" id="{9B523C5D-5D5B-4D80-8BB0-9A30DBE8F6C4}"/>
                </a:ext>
              </a:extLst>
            </p:cNvPr>
            <p:cNvGrpSpPr/>
            <p:nvPr/>
          </p:nvGrpSpPr>
          <p:grpSpPr>
            <a:xfrm>
              <a:off x="6960964" y="4004858"/>
              <a:ext cx="457022" cy="871109"/>
              <a:chOff x="6395339" y="2399977"/>
              <a:chExt cx="542945" cy="946857"/>
            </a:xfrm>
          </p:grpSpPr>
          <p:grpSp>
            <p:nvGrpSpPr>
              <p:cNvPr id="127" name="Group 25">
                <a:extLst>
                  <a:ext uri="{FF2B5EF4-FFF2-40B4-BE49-F238E27FC236}">
                    <a16:creationId xmlns:a16="http://schemas.microsoft.com/office/drawing/2014/main" id="{944FD9E0-C685-4E6D-9CFF-8DC9F299F622}"/>
                  </a:ext>
                </a:extLst>
              </p:cNvPr>
              <p:cNvGrpSpPr>
                <a:grpSpLocks noChangeAspect="1"/>
              </p:cNvGrpSpPr>
              <p:nvPr/>
            </p:nvGrpSpPr>
            <p:grpSpPr bwMode="auto">
              <a:xfrm>
                <a:off x="6395339" y="2399977"/>
                <a:ext cx="542945" cy="420915"/>
                <a:chOff x="3689" y="2040"/>
                <a:chExt cx="307" cy="238"/>
              </a:xfrm>
            </p:grpSpPr>
            <p:sp>
              <p:nvSpPr>
                <p:cNvPr id="134" name="Freeform 26">
                  <a:extLst>
                    <a:ext uri="{FF2B5EF4-FFF2-40B4-BE49-F238E27FC236}">
                      <a16:creationId xmlns:a16="http://schemas.microsoft.com/office/drawing/2014/main" id="{111C6F9C-D9C9-4679-810E-232854967A6C}"/>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35" name="Freeform 27">
                  <a:extLst>
                    <a:ext uri="{FF2B5EF4-FFF2-40B4-BE49-F238E27FC236}">
                      <a16:creationId xmlns:a16="http://schemas.microsoft.com/office/drawing/2014/main" id="{6D8041CC-782A-4288-BA29-8F4460F0804B}"/>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36" name="Freeform 28">
                  <a:extLst>
                    <a:ext uri="{FF2B5EF4-FFF2-40B4-BE49-F238E27FC236}">
                      <a16:creationId xmlns:a16="http://schemas.microsoft.com/office/drawing/2014/main" id="{D9BB970C-5341-400C-A2E2-97493A9589E6}"/>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37" name="Line 29">
                  <a:extLst>
                    <a:ext uri="{FF2B5EF4-FFF2-40B4-BE49-F238E27FC236}">
                      <a16:creationId xmlns:a16="http://schemas.microsoft.com/office/drawing/2014/main" id="{9BC913B4-CED7-4EA1-9610-8276E0012A11}"/>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38" name="Freeform 30">
                  <a:extLst>
                    <a:ext uri="{FF2B5EF4-FFF2-40B4-BE49-F238E27FC236}">
                      <a16:creationId xmlns:a16="http://schemas.microsoft.com/office/drawing/2014/main" id="{E0104AE3-98FC-4A20-8791-57C0EFEB7B52}"/>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grpSp>
          <p:grpSp>
            <p:nvGrpSpPr>
              <p:cNvPr id="128" name="Group 25">
                <a:extLst>
                  <a:ext uri="{FF2B5EF4-FFF2-40B4-BE49-F238E27FC236}">
                    <a16:creationId xmlns:a16="http://schemas.microsoft.com/office/drawing/2014/main" id="{99DC5556-DDCB-45B2-A576-EEE50D8866AB}"/>
                  </a:ext>
                </a:extLst>
              </p:cNvPr>
              <p:cNvGrpSpPr>
                <a:grpSpLocks noChangeAspect="1"/>
              </p:cNvGrpSpPr>
              <p:nvPr/>
            </p:nvGrpSpPr>
            <p:grpSpPr bwMode="auto">
              <a:xfrm>
                <a:off x="6395339" y="2925919"/>
                <a:ext cx="542945" cy="420915"/>
                <a:chOff x="3689" y="2040"/>
                <a:chExt cx="307" cy="238"/>
              </a:xfrm>
            </p:grpSpPr>
            <p:sp>
              <p:nvSpPr>
                <p:cNvPr id="129" name="Freeform 26">
                  <a:extLst>
                    <a:ext uri="{FF2B5EF4-FFF2-40B4-BE49-F238E27FC236}">
                      <a16:creationId xmlns:a16="http://schemas.microsoft.com/office/drawing/2014/main" id="{944200FF-82A1-4F58-B074-F7BCC966533C}"/>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30" name="Freeform 27">
                  <a:extLst>
                    <a:ext uri="{FF2B5EF4-FFF2-40B4-BE49-F238E27FC236}">
                      <a16:creationId xmlns:a16="http://schemas.microsoft.com/office/drawing/2014/main" id="{D1950198-2213-4EED-B73F-54C330794202}"/>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31" name="Freeform 28">
                  <a:extLst>
                    <a:ext uri="{FF2B5EF4-FFF2-40B4-BE49-F238E27FC236}">
                      <a16:creationId xmlns:a16="http://schemas.microsoft.com/office/drawing/2014/main" id="{705E3A62-F9BC-48DE-AD62-74DA5BCB72CE}"/>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32" name="Line 29">
                  <a:extLst>
                    <a:ext uri="{FF2B5EF4-FFF2-40B4-BE49-F238E27FC236}">
                      <a16:creationId xmlns:a16="http://schemas.microsoft.com/office/drawing/2014/main" id="{43AE84B1-7F6D-49CA-B275-AC0347EDD37C}"/>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33" name="Freeform 30">
                  <a:extLst>
                    <a:ext uri="{FF2B5EF4-FFF2-40B4-BE49-F238E27FC236}">
                      <a16:creationId xmlns:a16="http://schemas.microsoft.com/office/drawing/2014/main" id="{A12F6660-A3D3-4288-AB10-51AA27C5472F}"/>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grpSp>
        </p:grpSp>
        <p:sp>
          <p:nvSpPr>
            <p:cNvPr id="112" name="Freeform: Shape 111">
              <a:extLst>
                <a:ext uri="{FF2B5EF4-FFF2-40B4-BE49-F238E27FC236}">
                  <a16:creationId xmlns:a16="http://schemas.microsoft.com/office/drawing/2014/main" id="{CAF6A851-38A7-4E1B-BEB5-6C73E0E8925A}"/>
                </a:ext>
              </a:extLst>
            </p:cNvPr>
            <p:cNvSpPr/>
            <p:nvPr/>
          </p:nvSpPr>
          <p:spPr bwMode="auto">
            <a:xfrm>
              <a:off x="7723223" y="3792093"/>
              <a:ext cx="966969" cy="390619"/>
            </a:xfrm>
            <a:custGeom>
              <a:avLst/>
              <a:gdLst>
                <a:gd name="connsiteX0" fmla="*/ 929640 w 929640"/>
                <a:gd name="connsiteY0" fmla="*/ 0 h 441960"/>
                <a:gd name="connsiteX1" fmla="*/ 464820 w 929640"/>
                <a:gd name="connsiteY1" fmla="*/ 0 h 441960"/>
                <a:gd name="connsiteX2" fmla="*/ 464820 w 929640"/>
                <a:gd name="connsiteY2" fmla="*/ 441960 h 441960"/>
                <a:gd name="connsiteX3" fmla="*/ 0 w 929640"/>
                <a:gd name="connsiteY3" fmla="*/ 441960 h 441960"/>
              </a:gdLst>
              <a:ahLst/>
              <a:cxnLst>
                <a:cxn ang="0">
                  <a:pos x="connsiteX0" y="connsiteY0"/>
                </a:cxn>
                <a:cxn ang="0">
                  <a:pos x="connsiteX1" y="connsiteY1"/>
                </a:cxn>
                <a:cxn ang="0">
                  <a:pos x="connsiteX2" y="connsiteY2"/>
                </a:cxn>
                <a:cxn ang="0">
                  <a:pos x="connsiteX3" y="connsiteY3"/>
                </a:cxn>
              </a:cxnLst>
              <a:rect l="l" t="t" r="r" b="b"/>
              <a:pathLst>
                <a:path w="929640" h="441960">
                  <a:moveTo>
                    <a:pt x="929640" y="0"/>
                  </a:moveTo>
                  <a:lnTo>
                    <a:pt x="464820" y="0"/>
                  </a:lnTo>
                  <a:lnTo>
                    <a:pt x="464820" y="441960"/>
                  </a:lnTo>
                  <a:lnTo>
                    <a:pt x="0" y="441960"/>
                  </a:lnTo>
                </a:path>
              </a:pathLst>
            </a:custGeom>
            <a:ln w="19050">
              <a:solidFill>
                <a:srgbClr val="5C2D91"/>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400" kern="0">
                <a:solidFill>
                  <a:srgbClr val="2F2F2F"/>
                </a:solidFill>
                <a:latin typeface="Segoe UI Semibold" panose="020B0702040204020203" pitchFamily="34" charset="0"/>
                <a:cs typeface="Segoe UI Semibold" panose="020B0702040204020203" pitchFamily="34" charset="0"/>
              </a:endParaRPr>
            </a:p>
          </p:txBody>
        </p:sp>
        <p:sp>
          <p:nvSpPr>
            <p:cNvPr id="113" name="Freeform: Shape 112">
              <a:extLst>
                <a:ext uri="{FF2B5EF4-FFF2-40B4-BE49-F238E27FC236}">
                  <a16:creationId xmlns:a16="http://schemas.microsoft.com/office/drawing/2014/main" id="{584A35DA-55FD-474D-8277-9B4A759E7842}"/>
                </a:ext>
              </a:extLst>
            </p:cNvPr>
            <p:cNvSpPr/>
            <p:nvPr/>
          </p:nvSpPr>
          <p:spPr bwMode="auto">
            <a:xfrm flipH="1">
              <a:off x="7723223" y="2720839"/>
              <a:ext cx="966969" cy="845250"/>
            </a:xfrm>
            <a:custGeom>
              <a:avLst/>
              <a:gdLst>
                <a:gd name="connsiteX0" fmla="*/ 929640 w 929640"/>
                <a:gd name="connsiteY0" fmla="*/ 0 h 441960"/>
                <a:gd name="connsiteX1" fmla="*/ 464820 w 929640"/>
                <a:gd name="connsiteY1" fmla="*/ 0 h 441960"/>
                <a:gd name="connsiteX2" fmla="*/ 464820 w 929640"/>
                <a:gd name="connsiteY2" fmla="*/ 441960 h 441960"/>
                <a:gd name="connsiteX3" fmla="*/ 0 w 929640"/>
                <a:gd name="connsiteY3" fmla="*/ 441960 h 441960"/>
              </a:gdLst>
              <a:ahLst/>
              <a:cxnLst>
                <a:cxn ang="0">
                  <a:pos x="connsiteX0" y="connsiteY0"/>
                </a:cxn>
                <a:cxn ang="0">
                  <a:pos x="connsiteX1" y="connsiteY1"/>
                </a:cxn>
                <a:cxn ang="0">
                  <a:pos x="connsiteX2" y="connsiteY2"/>
                </a:cxn>
                <a:cxn ang="0">
                  <a:pos x="connsiteX3" y="connsiteY3"/>
                </a:cxn>
              </a:cxnLst>
              <a:rect l="l" t="t" r="r" b="b"/>
              <a:pathLst>
                <a:path w="929640" h="441960">
                  <a:moveTo>
                    <a:pt x="929640" y="0"/>
                  </a:moveTo>
                  <a:lnTo>
                    <a:pt x="464820" y="0"/>
                  </a:lnTo>
                  <a:lnTo>
                    <a:pt x="464820" y="441960"/>
                  </a:lnTo>
                  <a:lnTo>
                    <a:pt x="0" y="441960"/>
                  </a:lnTo>
                </a:path>
              </a:pathLst>
            </a:custGeom>
            <a:ln w="19050">
              <a:solidFill>
                <a:srgbClr val="5C2D91"/>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400" kern="0">
                <a:solidFill>
                  <a:srgbClr val="2F2F2F"/>
                </a:solidFill>
                <a:latin typeface="Segoe UI Semibold" panose="020B0702040204020203" pitchFamily="34" charset="0"/>
                <a:cs typeface="Segoe UI Semibold" panose="020B0702040204020203" pitchFamily="34" charset="0"/>
              </a:endParaRPr>
            </a:p>
          </p:txBody>
        </p:sp>
        <p:sp>
          <p:nvSpPr>
            <p:cNvPr id="114" name="Oval 113">
              <a:extLst>
                <a:ext uri="{FF2B5EF4-FFF2-40B4-BE49-F238E27FC236}">
                  <a16:creationId xmlns:a16="http://schemas.microsoft.com/office/drawing/2014/main" id="{6965C4BE-A85B-42EB-B4D2-45E069875BE0}"/>
                </a:ext>
              </a:extLst>
            </p:cNvPr>
            <p:cNvSpPr/>
            <p:nvPr/>
          </p:nvSpPr>
          <p:spPr bwMode="auto">
            <a:xfrm>
              <a:off x="11427879" y="3341886"/>
              <a:ext cx="609600" cy="666272"/>
            </a:xfrm>
            <a:prstGeom prst="ellipse">
              <a:avLst/>
            </a:prstGeom>
            <a:noFill/>
            <a:ln w="19050" cap="flat">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grpSp>
          <p:nvGrpSpPr>
            <p:cNvPr id="115" name="Group 114">
              <a:extLst>
                <a:ext uri="{FF2B5EF4-FFF2-40B4-BE49-F238E27FC236}">
                  <a16:creationId xmlns:a16="http://schemas.microsoft.com/office/drawing/2014/main" id="{C236AADF-1747-4DBA-84EF-8869DC43E207}"/>
                </a:ext>
              </a:extLst>
            </p:cNvPr>
            <p:cNvGrpSpPr/>
            <p:nvPr/>
          </p:nvGrpSpPr>
          <p:grpSpPr>
            <a:xfrm>
              <a:off x="11558573" y="3488728"/>
              <a:ext cx="348212" cy="369308"/>
              <a:chOff x="11105601" y="3231122"/>
              <a:chExt cx="348212" cy="337894"/>
            </a:xfrm>
          </p:grpSpPr>
          <p:sp>
            <p:nvSpPr>
              <p:cNvPr id="125" name="globe_2">
                <a:extLst>
                  <a:ext uri="{FF2B5EF4-FFF2-40B4-BE49-F238E27FC236}">
                    <a16:creationId xmlns:a16="http://schemas.microsoft.com/office/drawing/2014/main" id="{83A230C7-BDFF-4B6B-BAD8-E8970C93BCA6}"/>
                  </a:ext>
                </a:extLst>
              </p:cNvPr>
              <p:cNvSpPr>
                <a:spLocks noChangeAspect="1" noEditPoints="1"/>
              </p:cNvSpPr>
              <p:nvPr/>
            </p:nvSpPr>
            <p:spPr bwMode="auto">
              <a:xfrm>
                <a:off x="11105601" y="3231122"/>
                <a:ext cx="348212" cy="33789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400">
                  <a:gradFill>
                    <a:gsLst>
                      <a:gs pos="0">
                        <a:srgbClr val="505050"/>
                      </a:gs>
                      <a:gs pos="100000">
                        <a:srgbClr val="505050"/>
                      </a:gs>
                    </a:gsLst>
                  </a:gradFill>
                  <a:latin typeface="Segoe UI"/>
                </a:endParaRPr>
              </a:p>
            </p:txBody>
          </p:sp>
          <p:cxnSp>
            <p:nvCxnSpPr>
              <p:cNvPr id="126" name="Straight Connector 125">
                <a:extLst>
                  <a:ext uri="{FF2B5EF4-FFF2-40B4-BE49-F238E27FC236}">
                    <a16:creationId xmlns:a16="http://schemas.microsoft.com/office/drawing/2014/main" id="{5C8271F0-5542-4B7A-A5B5-A9B898BEC45A}"/>
                  </a:ext>
                </a:extLst>
              </p:cNvPr>
              <p:cNvCxnSpPr>
                <a:stCxn id="125" idx="1"/>
                <a:endCxn id="125" idx="3"/>
              </p:cNvCxnSpPr>
              <p:nvPr/>
            </p:nvCxnSpPr>
            <p:spPr>
              <a:xfrm>
                <a:off x="11280227" y="3231122"/>
                <a:ext cx="0" cy="337894"/>
              </a:xfrm>
              <a:prstGeom prst="line">
                <a:avLst/>
              </a:prstGeom>
              <a:noFill/>
              <a:ln w="19050" cap="flat">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116" name="TextBox 115">
              <a:extLst>
                <a:ext uri="{FF2B5EF4-FFF2-40B4-BE49-F238E27FC236}">
                  <a16:creationId xmlns:a16="http://schemas.microsoft.com/office/drawing/2014/main" id="{C090B8BA-3308-4438-A241-0198E5F71DA6}"/>
                </a:ext>
              </a:extLst>
            </p:cNvPr>
            <p:cNvSpPr txBox="1"/>
            <p:nvPr/>
          </p:nvSpPr>
          <p:spPr>
            <a:xfrm>
              <a:off x="8304302" y="4448454"/>
              <a:ext cx="2841105" cy="184692"/>
            </a:xfrm>
            <a:prstGeom prst="rect">
              <a:avLst/>
            </a:prstGeom>
            <a:noFill/>
          </p:spPr>
          <p:txBody>
            <a:bodyPr wrap="square" lIns="0" tIns="0" rIns="0" bIns="0" rtlCol="0">
              <a:spAutoFit/>
            </a:bodyPr>
            <a:lstStyle/>
            <a:p>
              <a:pPr defTabSz="914192">
                <a:defRPr/>
              </a:pPr>
              <a:r>
                <a:rPr lang="en-US" sz="1200" b="1">
                  <a:gradFill>
                    <a:gsLst>
                      <a:gs pos="2917">
                        <a:srgbClr val="1A1A1A"/>
                      </a:gs>
                      <a:gs pos="30000">
                        <a:srgbClr val="1A1A1A"/>
                      </a:gs>
                    </a:gsLst>
                    <a:lin ang="5400000" scaled="0"/>
                  </a:gradFill>
                  <a:latin typeface="Segoe UI"/>
                </a:rPr>
                <a:t>Azure DDoS Protection Standard</a:t>
              </a:r>
            </a:p>
          </p:txBody>
        </p:sp>
        <p:pic>
          <p:nvPicPr>
            <p:cNvPr id="117" name="Picture 116">
              <a:extLst>
                <a:ext uri="{FF2B5EF4-FFF2-40B4-BE49-F238E27FC236}">
                  <a16:creationId xmlns:a16="http://schemas.microsoft.com/office/drawing/2014/main" id="{DBF405B8-35C1-469A-8AFF-F0A5E7D029AD}"/>
                </a:ext>
              </a:extLst>
            </p:cNvPr>
            <p:cNvPicPr>
              <a:picLocks noChangeAspect="1"/>
            </p:cNvPicPr>
            <p:nvPr/>
          </p:nvPicPr>
          <p:blipFill>
            <a:blip r:embed="rId3"/>
            <a:stretch>
              <a:fillRect/>
            </a:stretch>
          </p:blipFill>
          <p:spPr>
            <a:xfrm>
              <a:off x="9319106" y="3372990"/>
              <a:ext cx="1395400" cy="730260"/>
            </a:xfrm>
            <a:prstGeom prst="rect">
              <a:avLst/>
            </a:prstGeom>
          </p:spPr>
        </p:pic>
        <p:pic>
          <p:nvPicPr>
            <p:cNvPr id="118" name="Picture 117">
              <a:extLst>
                <a:ext uri="{FF2B5EF4-FFF2-40B4-BE49-F238E27FC236}">
                  <a16:creationId xmlns:a16="http://schemas.microsoft.com/office/drawing/2014/main" id="{60AD5A45-20C1-4CCB-A3D2-30F7F9322A9A}"/>
                </a:ext>
              </a:extLst>
            </p:cNvPr>
            <p:cNvPicPr>
              <a:picLocks noChangeAspect="1"/>
            </p:cNvPicPr>
            <p:nvPr/>
          </p:nvPicPr>
          <p:blipFill>
            <a:blip r:embed="rId4"/>
            <a:stretch>
              <a:fillRect/>
            </a:stretch>
          </p:blipFill>
          <p:spPr>
            <a:xfrm>
              <a:off x="7661567" y="5354026"/>
              <a:ext cx="2057250" cy="758702"/>
            </a:xfrm>
            <a:prstGeom prst="rect">
              <a:avLst/>
            </a:prstGeom>
          </p:spPr>
        </p:pic>
        <p:pic>
          <p:nvPicPr>
            <p:cNvPr id="119" name="Graphic 118">
              <a:extLst>
                <a:ext uri="{FF2B5EF4-FFF2-40B4-BE49-F238E27FC236}">
                  <a16:creationId xmlns:a16="http://schemas.microsoft.com/office/drawing/2014/main" id="{6B0FADB9-C088-423E-89EB-E60E86E03D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91812" y="3873440"/>
              <a:ext cx="377105" cy="377105"/>
            </a:xfrm>
            <a:prstGeom prst="rect">
              <a:avLst/>
            </a:prstGeom>
          </p:spPr>
        </p:pic>
        <p:pic>
          <p:nvPicPr>
            <p:cNvPr id="120" name="VM">
              <a:extLst>
                <a:ext uri="{FF2B5EF4-FFF2-40B4-BE49-F238E27FC236}">
                  <a16:creationId xmlns:a16="http://schemas.microsoft.com/office/drawing/2014/main" id="{A0C83639-0606-4FF5-B8EA-169C06077BE6}"/>
                </a:ext>
              </a:extLst>
            </p:cNvPr>
            <p:cNvPicPr>
              <a:picLocks noChangeAspect="1"/>
            </p:cNvPicPr>
            <p:nvPr/>
          </p:nvPicPr>
          <p:blipFill>
            <a:blip r:embed="rId7">
              <a:duotone>
                <a:schemeClr val="accent1">
                  <a:shade val="45000"/>
                  <a:satMod val="135000"/>
                </a:schemeClr>
                <a:prstClr val="white"/>
              </a:duotone>
              <a:extLst>
                <a:ext uri="{BEBA8EAE-BF5A-486C-A8C5-ECC9F3942E4B}">
                  <a14:imgProps xmlns:a14="http://schemas.microsoft.com/office/drawing/2010/main">
                    <a14:imgLayer r:embed="rId8">
                      <a14:imgEffect>
                        <a14:saturation sat="0"/>
                      </a14:imgEffect>
                      <a14:imgEffect>
                        <a14:brightnessContrast contrast="100000"/>
                      </a14:imgEffect>
                    </a14:imgLayer>
                  </a14:imgProps>
                </a:ext>
              </a:extLst>
            </a:blip>
            <a:stretch>
              <a:fillRect/>
            </a:stretch>
          </p:blipFill>
          <p:spPr>
            <a:xfrm>
              <a:off x="9307929" y="3171496"/>
              <a:ext cx="346870" cy="335910"/>
            </a:xfrm>
            <a:prstGeom prst="rect">
              <a:avLst/>
            </a:prstGeom>
          </p:spPr>
        </p:pic>
        <p:pic>
          <p:nvPicPr>
            <p:cNvPr id="121" name="Load Balancer">
              <a:extLst>
                <a:ext uri="{FF2B5EF4-FFF2-40B4-BE49-F238E27FC236}">
                  <a16:creationId xmlns:a16="http://schemas.microsoft.com/office/drawing/2014/main" id="{A578DF1A-AB35-4275-9027-711771C02B6B}"/>
                </a:ext>
              </a:extLst>
            </p:cNvPr>
            <p:cNvPicPr>
              <a:picLocks noChangeAspect="1"/>
            </p:cNvPicPr>
            <p:nvPr/>
          </p:nvPicPr>
          <p:blipFill>
            <a:blip r:embed="rId9">
              <a:duotone>
                <a:schemeClr val="accent5">
                  <a:shade val="45000"/>
                  <a:satMod val="135000"/>
                </a:schemeClr>
                <a:prstClr val="white"/>
              </a:duotone>
              <a:extLst>
                <a:ext uri="{BEBA8EAE-BF5A-486C-A8C5-ECC9F3942E4B}">
                  <a14:imgProps xmlns:a14="http://schemas.microsoft.com/office/drawing/2010/main">
                    <a14:imgLayer r:embed="rId10">
                      <a14:imgEffect>
                        <a14:saturation sat="0"/>
                      </a14:imgEffect>
                      <a14:imgEffect>
                        <a14:brightnessContrast contrast="100000"/>
                      </a14:imgEffect>
                    </a14:imgLayer>
                  </a14:imgProps>
                </a:ext>
              </a:extLst>
            </a:blip>
            <a:stretch>
              <a:fillRect/>
            </a:stretch>
          </p:blipFill>
          <p:spPr>
            <a:xfrm>
              <a:off x="9306996" y="3570412"/>
              <a:ext cx="346870" cy="335910"/>
            </a:xfrm>
            <a:prstGeom prst="rect">
              <a:avLst/>
            </a:prstGeom>
          </p:spPr>
        </p:pic>
        <p:pic>
          <p:nvPicPr>
            <p:cNvPr id="122" name="AppGW" descr="Image result for application gateway logo">
              <a:extLst>
                <a:ext uri="{FF2B5EF4-FFF2-40B4-BE49-F238E27FC236}">
                  <a16:creationId xmlns:a16="http://schemas.microsoft.com/office/drawing/2014/main" id="{1AC74E7B-CC22-462C-A3F9-0EDAA7214C56}"/>
                </a:ext>
              </a:extLst>
            </p:cNvPr>
            <p:cNvPicPr>
              <a:picLocks noChangeAspect="1" noChangeArrowheads="1"/>
            </p:cNvPicPr>
            <p:nvPr/>
          </p:nvPicPr>
          <p:blipFill rotWithShape="1">
            <a:blip r:embed="rId11" cstate="print">
              <a:duotone>
                <a:schemeClr val="accent5">
                  <a:shade val="45000"/>
                  <a:satMod val="135000"/>
                </a:schemeClr>
                <a:prstClr val="white"/>
              </a:duotone>
              <a:extLst>
                <a:ext uri="{BEBA8EAE-BF5A-486C-A8C5-ECC9F3942E4B}">
                  <a14:imgProps xmlns:a14="http://schemas.microsoft.com/office/drawing/2010/main">
                    <a14:imgLayer r:embed="rId12">
                      <a14:imgEffect>
                        <a14:saturation sat="0"/>
                      </a14:imgEffect>
                      <a14:imgEffect>
                        <a14:brightnessContrast contrast="100000"/>
                      </a14:imgEffect>
                    </a14:imgLayer>
                  </a14:imgProps>
                </a:ext>
                <a:ext uri="{28A0092B-C50C-407E-A947-70E740481C1C}">
                  <a14:useLocalDpi xmlns:a14="http://schemas.microsoft.com/office/drawing/2010/main" val="0"/>
                </a:ext>
              </a:extLst>
            </a:blip>
            <a:srcRect/>
            <a:stretch/>
          </p:blipFill>
          <p:spPr bwMode="auto">
            <a:xfrm>
              <a:off x="9253653" y="3953190"/>
              <a:ext cx="401312" cy="335910"/>
            </a:xfrm>
            <a:prstGeom prst="rect">
              <a:avLst/>
            </a:prstGeom>
            <a:extLst>
              <a:ext uri="{909E8E84-426E-40DD-AFC4-6F175D3DCCD1}">
                <a14:hiddenFill xmlns:a14="http://schemas.microsoft.com/office/drawing/2010/main">
                  <a:solidFill>
                    <a:srgbClr val="FFFFFF"/>
                  </a:solidFill>
                </a14:hiddenFill>
              </a:ext>
            </a:extLst>
          </p:spPr>
        </p:pic>
        <p:pic>
          <p:nvPicPr>
            <p:cNvPr id="123" name="Picture 122">
              <a:extLst>
                <a:ext uri="{FF2B5EF4-FFF2-40B4-BE49-F238E27FC236}">
                  <a16:creationId xmlns:a16="http://schemas.microsoft.com/office/drawing/2014/main" id="{1600AD14-E5E6-4331-80FD-008FD80C75CD}"/>
                </a:ext>
              </a:extLst>
            </p:cNvPr>
            <p:cNvPicPr>
              <a:picLocks noChangeAspect="1"/>
            </p:cNvPicPr>
            <p:nvPr/>
          </p:nvPicPr>
          <p:blipFill>
            <a:blip r:embed="rId13">
              <a:biLevel thresh="75000"/>
              <a:extLst>
                <a:ext uri="{BEBA8EAE-BF5A-486C-A8C5-ECC9F3942E4B}">
                  <a14:imgProps xmlns:a14="http://schemas.microsoft.com/office/drawing/2010/main">
                    <a14:imgLayer r:embed="rId14">
                      <a14:imgEffect>
                        <a14:saturation sat="346000"/>
                      </a14:imgEffect>
                      <a14:imgEffect>
                        <a14:brightnessContrast bright="-40000"/>
                      </a14:imgEffect>
                    </a14:imgLayer>
                  </a14:imgProps>
                </a:ext>
              </a:extLst>
            </a:blip>
            <a:stretch>
              <a:fillRect/>
            </a:stretch>
          </p:blipFill>
          <p:spPr>
            <a:xfrm>
              <a:off x="8925644" y="3192762"/>
              <a:ext cx="335953" cy="325338"/>
            </a:xfrm>
            <a:prstGeom prst="rect">
              <a:avLst/>
            </a:prstGeom>
          </p:spPr>
        </p:pic>
        <p:pic>
          <p:nvPicPr>
            <p:cNvPr id="124" name="Picture 123">
              <a:extLst>
                <a:ext uri="{FF2B5EF4-FFF2-40B4-BE49-F238E27FC236}">
                  <a16:creationId xmlns:a16="http://schemas.microsoft.com/office/drawing/2014/main" id="{DFC3CD00-02FE-4CDD-8FDA-9D0598A8F5AE}"/>
                </a:ext>
              </a:extLst>
            </p:cNvPr>
            <p:cNvPicPr>
              <a:picLocks noChangeAspect="1"/>
            </p:cNvPicPr>
            <p:nvPr/>
          </p:nvPicPr>
          <p:blipFill>
            <a:blip r:embed="rId15"/>
            <a:stretch>
              <a:fillRect/>
            </a:stretch>
          </p:blipFill>
          <p:spPr>
            <a:xfrm>
              <a:off x="8916826" y="3550297"/>
              <a:ext cx="331226" cy="331226"/>
            </a:xfrm>
            <a:prstGeom prst="rect">
              <a:avLst/>
            </a:prstGeom>
          </p:spPr>
        </p:pic>
      </p:grpSp>
    </p:spTree>
    <p:extLst>
      <p:ext uri="{BB962C8B-B14F-4D97-AF65-F5344CB8AC3E}">
        <p14:creationId xmlns:p14="http://schemas.microsoft.com/office/powerpoint/2010/main" val="303959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4BA6649A-FD97-4F73-9B5A-F78ABA830150}"/>
              </a:ext>
            </a:extLst>
          </p:cNvPr>
          <p:cNvSpPr/>
          <p:nvPr/>
        </p:nvSpPr>
        <p:spPr bwMode="auto">
          <a:xfrm>
            <a:off x="9001112" y="5019911"/>
            <a:ext cx="2133430" cy="9144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117" name="Rectangle 116">
            <a:extLst>
              <a:ext uri="{FF2B5EF4-FFF2-40B4-BE49-F238E27FC236}">
                <a16:creationId xmlns:a16="http://schemas.microsoft.com/office/drawing/2014/main" id="{6412A171-241C-4548-A085-814CDAA2E543}"/>
              </a:ext>
            </a:extLst>
          </p:cNvPr>
          <p:cNvSpPr/>
          <p:nvPr/>
        </p:nvSpPr>
        <p:spPr bwMode="auto">
          <a:xfrm>
            <a:off x="9002212" y="2980851"/>
            <a:ext cx="2133430" cy="9144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115" name="Rectangle 114">
            <a:extLst>
              <a:ext uri="{FF2B5EF4-FFF2-40B4-BE49-F238E27FC236}">
                <a16:creationId xmlns:a16="http://schemas.microsoft.com/office/drawing/2014/main" id="{BAD0A5D0-06A1-4A28-8ED0-F8571DE30FC9}"/>
              </a:ext>
            </a:extLst>
          </p:cNvPr>
          <p:cNvSpPr/>
          <p:nvPr/>
        </p:nvSpPr>
        <p:spPr bwMode="auto">
          <a:xfrm>
            <a:off x="7164677" y="5019911"/>
            <a:ext cx="1602974" cy="9144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3" name="Title 2">
            <a:extLst>
              <a:ext uri="{FF2B5EF4-FFF2-40B4-BE49-F238E27FC236}">
                <a16:creationId xmlns:a16="http://schemas.microsoft.com/office/drawing/2014/main" id="{5E645429-A550-498C-9493-1FB320D0D659}"/>
              </a:ext>
            </a:extLst>
          </p:cNvPr>
          <p:cNvSpPr>
            <a:spLocks noGrp="1"/>
          </p:cNvSpPr>
          <p:nvPr>
            <p:ph type="title"/>
          </p:nvPr>
        </p:nvSpPr>
        <p:spPr>
          <a:xfrm>
            <a:off x="588263" y="457201"/>
            <a:ext cx="11018520" cy="830997"/>
          </a:xfrm>
        </p:spPr>
        <p:txBody>
          <a:bodyPr/>
          <a:lstStyle/>
          <a:p>
            <a:r>
              <a:rPr lang="en-US" dirty="0"/>
              <a:t>Connecting to On Premises Resources</a:t>
            </a:r>
            <a:br>
              <a:rPr lang="en-US" dirty="0"/>
            </a:br>
            <a:r>
              <a:rPr lang="en-US" sz="1800" spc="0" dirty="0">
                <a:ln>
                  <a:noFill/>
                </a:ln>
                <a:gradFill>
                  <a:gsLst>
                    <a:gs pos="40000">
                      <a:srgbClr val="0078D4"/>
                    </a:gs>
                    <a:gs pos="100000">
                      <a:srgbClr val="0078D4"/>
                    </a:gs>
                  </a:gsLst>
                  <a:lin ang="4800000" scaled="0"/>
                </a:gradFill>
                <a:latin typeface="Segoe UI"/>
                <a:cs typeface="+mn-cs"/>
              </a:rPr>
              <a:t>ExpressRoute or VPN provides connectivity</a:t>
            </a:r>
          </a:p>
        </p:txBody>
      </p:sp>
      <p:sp>
        <p:nvSpPr>
          <p:cNvPr id="64" name="Oval 63">
            <a:extLst>
              <a:ext uri="{FF2B5EF4-FFF2-40B4-BE49-F238E27FC236}">
                <a16:creationId xmlns:a16="http://schemas.microsoft.com/office/drawing/2014/main" id="{ED4B80C4-FF7A-44CB-B3C5-6B69FD1FFBCB}"/>
              </a:ext>
            </a:extLst>
          </p:cNvPr>
          <p:cNvSpPr/>
          <p:nvPr/>
        </p:nvSpPr>
        <p:spPr bwMode="auto">
          <a:xfrm>
            <a:off x="93767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EB51FC13-501D-48E5-B7F8-D8AB74196A07}"/>
              </a:ext>
            </a:extLst>
          </p:cNvPr>
          <p:cNvSpPr/>
          <p:nvPr/>
        </p:nvSpPr>
        <p:spPr bwMode="auto">
          <a:xfrm>
            <a:off x="95291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54BB7C2C-0FC0-4668-9396-7F251CD6A20F}"/>
              </a:ext>
            </a:extLst>
          </p:cNvPr>
          <p:cNvSpPr/>
          <p:nvPr/>
        </p:nvSpPr>
        <p:spPr bwMode="auto">
          <a:xfrm>
            <a:off x="96815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A3C51888-633C-457A-B70A-18D84A731B53}"/>
              </a:ext>
            </a:extLst>
          </p:cNvPr>
          <p:cNvSpPr/>
          <p:nvPr/>
        </p:nvSpPr>
        <p:spPr bwMode="auto">
          <a:xfrm>
            <a:off x="98339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Oval 67">
            <a:extLst>
              <a:ext uri="{FF2B5EF4-FFF2-40B4-BE49-F238E27FC236}">
                <a16:creationId xmlns:a16="http://schemas.microsoft.com/office/drawing/2014/main" id="{9585E4AC-62B7-4381-92FC-5295C54493DB}"/>
              </a:ext>
            </a:extLst>
          </p:cNvPr>
          <p:cNvSpPr/>
          <p:nvPr/>
        </p:nvSpPr>
        <p:spPr bwMode="auto">
          <a:xfrm>
            <a:off x="99863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187C3D1C-42A8-42AA-8839-005A3DA5CFC6}"/>
              </a:ext>
            </a:extLst>
          </p:cNvPr>
          <p:cNvSpPr/>
          <p:nvPr/>
        </p:nvSpPr>
        <p:spPr bwMode="auto">
          <a:xfrm>
            <a:off x="101387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Oval 69">
            <a:extLst>
              <a:ext uri="{FF2B5EF4-FFF2-40B4-BE49-F238E27FC236}">
                <a16:creationId xmlns:a16="http://schemas.microsoft.com/office/drawing/2014/main" id="{8BDE0F3A-9C7A-45E4-A6F3-A3752DF1B81F}"/>
              </a:ext>
            </a:extLst>
          </p:cNvPr>
          <p:cNvSpPr/>
          <p:nvPr/>
        </p:nvSpPr>
        <p:spPr bwMode="auto">
          <a:xfrm>
            <a:off x="102911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F82220DC-3CDA-48CC-9206-9F80ED340E70}"/>
              </a:ext>
            </a:extLst>
          </p:cNvPr>
          <p:cNvSpPr/>
          <p:nvPr/>
        </p:nvSpPr>
        <p:spPr bwMode="auto">
          <a:xfrm>
            <a:off x="104435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20810A01-6F76-48EC-A04F-6739EA310E5F}"/>
              </a:ext>
            </a:extLst>
          </p:cNvPr>
          <p:cNvSpPr/>
          <p:nvPr/>
        </p:nvSpPr>
        <p:spPr bwMode="auto">
          <a:xfrm>
            <a:off x="105959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A305F238-B832-417D-8AD8-FD0AB4CE2874}"/>
              </a:ext>
            </a:extLst>
          </p:cNvPr>
          <p:cNvSpPr/>
          <p:nvPr/>
        </p:nvSpPr>
        <p:spPr bwMode="auto">
          <a:xfrm>
            <a:off x="93767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FB5D7FE7-895D-4E30-8357-6576924F7173}"/>
              </a:ext>
            </a:extLst>
          </p:cNvPr>
          <p:cNvSpPr/>
          <p:nvPr/>
        </p:nvSpPr>
        <p:spPr bwMode="auto">
          <a:xfrm>
            <a:off x="95291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AEEE6788-D9FA-4B83-A765-7C8DE84C833B}"/>
              </a:ext>
            </a:extLst>
          </p:cNvPr>
          <p:cNvSpPr/>
          <p:nvPr/>
        </p:nvSpPr>
        <p:spPr bwMode="auto">
          <a:xfrm>
            <a:off x="96815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9B60857A-B719-4DA3-B3EA-32C6F6CB37B0}"/>
              </a:ext>
            </a:extLst>
          </p:cNvPr>
          <p:cNvSpPr/>
          <p:nvPr/>
        </p:nvSpPr>
        <p:spPr bwMode="auto">
          <a:xfrm>
            <a:off x="98339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CA9C2B2B-76AC-4AF6-A3AA-0B05F1090A68}"/>
              </a:ext>
            </a:extLst>
          </p:cNvPr>
          <p:cNvSpPr/>
          <p:nvPr/>
        </p:nvSpPr>
        <p:spPr bwMode="auto">
          <a:xfrm>
            <a:off x="99863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911700C9-B5BE-4CED-B60A-C56B2E6AE00A}"/>
              </a:ext>
            </a:extLst>
          </p:cNvPr>
          <p:cNvSpPr/>
          <p:nvPr/>
        </p:nvSpPr>
        <p:spPr bwMode="auto">
          <a:xfrm>
            <a:off x="101387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C36F29E3-3A95-40CD-96A4-D962C4A957DD}"/>
              </a:ext>
            </a:extLst>
          </p:cNvPr>
          <p:cNvSpPr/>
          <p:nvPr/>
        </p:nvSpPr>
        <p:spPr bwMode="auto">
          <a:xfrm>
            <a:off x="102911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CE203235-42CD-4B77-9F16-9255FAFE8904}"/>
              </a:ext>
            </a:extLst>
          </p:cNvPr>
          <p:cNvSpPr/>
          <p:nvPr/>
        </p:nvSpPr>
        <p:spPr bwMode="auto">
          <a:xfrm>
            <a:off x="104435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BF1CAF61-594D-4ECB-B560-865EE10DE0CF}"/>
              </a:ext>
            </a:extLst>
          </p:cNvPr>
          <p:cNvSpPr/>
          <p:nvPr/>
        </p:nvSpPr>
        <p:spPr bwMode="auto">
          <a:xfrm>
            <a:off x="105959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Oval 85">
            <a:extLst>
              <a:ext uri="{FF2B5EF4-FFF2-40B4-BE49-F238E27FC236}">
                <a16:creationId xmlns:a16="http://schemas.microsoft.com/office/drawing/2014/main" id="{3DCFAE8E-139A-4D65-8C93-FCA6568E120E}"/>
              </a:ext>
            </a:extLst>
          </p:cNvPr>
          <p:cNvSpPr/>
          <p:nvPr/>
        </p:nvSpPr>
        <p:spPr bwMode="auto">
          <a:xfrm>
            <a:off x="72797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Oval 86">
            <a:extLst>
              <a:ext uri="{FF2B5EF4-FFF2-40B4-BE49-F238E27FC236}">
                <a16:creationId xmlns:a16="http://schemas.microsoft.com/office/drawing/2014/main" id="{24937B7F-AB9B-4EC0-951A-16BECCF34F4F}"/>
              </a:ext>
            </a:extLst>
          </p:cNvPr>
          <p:cNvSpPr/>
          <p:nvPr/>
        </p:nvSpPr>
        <p:spPr bwMode="auto">
          <a:xfrm>
            <a:off x="74321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Oval 87">
            <a:extLst>
              <a:ext uri="{FF2B5EF4-FFF2-40B4-BE49-F238E27FC236}">
                <a16:creationId xmlns:a16="http://schemas.microsoft.com/office/drawing/2014/main" id="{FFED118A-6CF8-409F-9334-069DB0C7F873}"/>
              </a:ext>
            </a:extLst>
          </p:cNvPr>
          <p:cNvSpPr/>
          <p:nvPr/>
        </p:nvSpPr>
        <p:spPr bwMode="auto">
          <a:xfrm>
            <a:off x="75845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Oval 88">
            <a:extLst>
              <a:ext uri="{FF2B5EF4-FFF2-40B4-BE49-F238E27FC236}">
                <a16:creationId xmlns:a16="http://schemas.microsoft.com/office/drawing/2014/main" id="{12F929F0-E87A-4D7F-AB05-75538EBF0B7E}"/>
              </a:ext>
            </a:extLst>
          </p:cNvPr>
          <p:cNvSpPr/>
          <p:nvPr/>
        </p:nvSpPr>
        <p:spPr bwMode="auto">
          <a:xfrm>
            <a:off x="77369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256D004A-BE98-4D7B-9372-AF7208713E8B}"/>
              </a:ext>
            </a:extLst>
          </p:cNvPr>
          <p:cNvSpPr/>
          <p:nvPr/>
        </p:nvSpPr>
        <p:spPr bwMode="auto">
          <a:xfrm>
            <a:off x="78893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Oval 90">
            <a:extLst>
              <a:ext uri="{FF2B5EF4-FFF2-40B4-BE49-F238E27FC236}">
                <a16:creationId xmlns:a16="http://schemas.microsoft.com/office/drawing/2014/main" id="{F3A6B3E8-0ECB-4EC2-B349-A7370657F611}"/>
              </a:ext>
            </a:extLst>
          </p:cNvPr>
          <p:cNvSpPr/>
          <p:nvPr/>
        </p:nvSpPr>
        <p:spPr bwMode="auto">
          <a:xfrm>
            <a:off x="80417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82423544-3360-44D3-B93E-6CE099AA20FE}"/>
              </a:ext>
            </a:extLst>
          </p:cNvPr>
          <p:cNvSpPr/>
          <p:nvPr/>
        </p:nvSpPr>
        <p:spPr bwMode="auto">
          <a:xfrm>
            <a:off x="81941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64328116-153F-4387-84FF-FBD4742C75C1}"/>
              </a:ext>
            </a:extLst>
          </p:cNvPr>
          <p:cNvSpPr/>
          <p:nvPr/>
        </p:nvSpPr>
        <p:spPr bwMode="auto">
          <a:xfrm>
            <a:off x="83465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9A0DC713-512B-4E01-9944-9AC52CA35094}"/>
              </a:ext>
            </a:extLst>
          </p:cNvPr>
          <p:cNvSpPr/>
          <p:nvPr/>
        </p:nvSpPr>
        <p:spPr bwMode="auto">
          <a:xfrm>
            <a:off x="84989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a:extLst>
              <a:ext uri="{FF2B5EF4-FFF2-40B4-BE49-F238E27FC236}">
                <a16:creationId xmlns:a16="http://schemas.microsoft.com/office/drawing/2014/main" id="{47543466-1AE7-4F74-8728-8FD346558EFC}"/>
              </a:ext>
            </a:extLst>
          </p:cNvPr>
          <p:cNvSpPr/>
          <p:nvPr/>
        </p:nvSpPr>
        <p:spPr bwMode="auto">
          <a:xfrm>
            <a:off x="6737495" y="2359555"/>
            <a:ext cx="4619718" cy="3914809"/>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noFill/>
                <a:effectLst/>
                <a:uLnTx/>
                <a:uFillTx/>
                <a:latin typeface="Segoe UI Semibold" panose="020B0702040204020203" pitchFamily="34" charset="0"/>
                <a:ea typeface="+mn-ea"/>
                <a:cs typeface="Segoe UI Semibold" panose="020B0702040204020203" pitchFamily="34" charset="0"/>
              </a:rPr>
              <a:t>2</a:t>
            </a:r>
          </a:p>
        </p:txBody>
      </p:sp>
      <p:sp>
        <p:nvSpPr>
          <p:cNvPr id="108" name="Rectangle 107">
            <a:extLst>
              <a:ext uri="{FF2B5EF4-FFF2-40B4-BE49-F238E27FC236}">
                <a16:creationId xmlns:a16="http://schemas.microsoft.com/office/drawing/2014/main" id="{065D8846-403F-4BD7-A634-7D61FA2867FA}"/>
              </a:ext>
            </a:extLst>
          </p:cNvPr>
          <p:cNvSpPr/>
          <p:nvPr/>
        </p:nvSpPr>
        <p:spPr bwMode="auto">
          <a:xfrm>
            <a:off x="10594834" y="6123114"/>
            <a:ext cx="550289" cy="29479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noFill/>
                <a:effectLst/>
                <a:uLnTx/>
                <a:uFillTx/>
                <a:latin typeface="Segoe UI"/>
                <a:ea typeface="+mn-ea"/>
                <a:cs typeface="+mn-cs"/>
              </a:rPr>
              <a:t>6</a:t>
            </a:r>
          </a:p>
        </p:txBody>
      </p:sp>
      <p:sp>
        <p:nvSpPr>
          <p:cNvPr id="29" name="TextBox 28">
            <a:extLst>
              <a:ext uri="{FF2B5EF4-FFF2-40B4-BE49-F238E27FC236}">
                <a16:creationId xmlns:a16="http://schemas.microsoft.com/office/drawing/2014/main" id="{897B0DD5-B48F-46CA-A625-BED514B264AA}"/>
              </a:ext>
            </a:extLst>
          </p:cNvPr>
          <p:cNvSpPr txBox="1"/>
          <p:nvPr/>
        </p:nvSpPr>
        <p:spPr>
          <a:xfrm>
            <a:off x="8317784" y="2467459"/>
            <a:ext cx="1358834"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Virtual Network</a:t>
            </a:r>
          </a:p>
        </p:txBody>
      </p:sp>
      <p:sp>
        <p:nvSpPr>
          <p:cNvPr id="83" name="bot_3">
            <a:extLst>
              <a:ext uri="{FF2B5EF4-FFF2-40B4-BE49-F238E27FC236}">
                <a16:creationId xmlns:a16="http://schemas.microsoft.com/office/drawing/2014/main" id="{C20D24B4-7F1F-4637-9FD5-CBBC2D909A59}"/>
              </a:ext>
            </a:extLst>
          </p:cNvPr>
          <p:cNvSpPr>
            <a:spLocks noChangeAspect="1" noEditPoints="1"/>
          </p:cNvSpPr>
          <p:nvPr/>
        </p:nvSpPr>
        <p:spPr bwMode="auto">
          <a:xfrm>
            <a:off x="10701522" y="6149645"/>
            <a:ext cx="336912" cy="241736"/>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84" name="Graphic 1387">
            <a:extLst>
              <a:ext uri="{FF2B5EF4-FFF2-40B4-BE49-F238E27FC236}">
                <a16:creationId xmlns:a16="http://schemas.microsoft.com/office/drawing/2014/main" id="{EB173152-7ED2-41B8-89BA-499EF26FF1FB}"/>
              </a:ext>
            </a:extLst>
          </p:cNvPr>
          <p:cNvGrpSpPr/>
          <p:nvPr/>
        </p:nvGrpSpPr>
        <p:grpSpPr>
          <a:xfrm>
            <a:off x="7064132" y="4835690"/>
            <a:ext cx="227125" cy="319848"/>
            <a:chOff x="6000749" y="3293341"/>
            <a:chExt cx="187643" cy="264248"/>
          </a:xfrm>
        </p:grpSpPr>
        <p:sp>
          <p:nvSpPr>
            <p:cNvPr id="85" name="Freeform: Shape 84">
              <a:extLst>
                <a:ext uri="{FF2B5EF4-FFF2-40B4-BE49-F238E27FC236}">
                  <a16:creationId xmlns:a16="http://schemas.microsoft.com/office/drawing/2014/main" id="{7DAA56C4-D1ED-4DE4-9252-13F9391811D3}"/>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95" name="Freeform: Shape 94">
              <a:extLst>
                <a:ext uri="{FF2B5EF4-FFF2-40B4-BE49-F238E27FC236}">
                  <a16:creationId xmlns:a16="http://schemas.microsoft.com/office/drawing/2014/main" id="{37CB9EE5-501F-4EC3-9946-C9FB5A4558E7}"/>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05" name="Rectangle 104">
            <a:extLst>
              <a:ext uri="{FF2B5EF4-FFF2-40B4-BE49-F238E27FC236}">
                <a16:creationId xmlns:a16="http://schemas.microsoft.com/office/drawing/2014/main" id="{F3DB0492-AF8B-4C56-8349-9FC9D108A659}"/>
              </a:ext>
            </a:extLst>
          </p:cNvPr>
          <p:cNvSpPr/>
          <p:nvPr/>
        </p:nvSpPr>
        <p:spPr bwMode="auto">
          <a:xfrm>
            <a:off x="7165943" y="4124029"/>
            <a:ext cx="1601707" cy="611113"/>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Gateway Subnet</a:t>
            </a:r>
          </a:p>
        </p:txBody>
      </p:sp>
      <p:sp>
        <p:nvSpPr>
          <p:cNvPr id="118" name="TextBox 117">
            <a:extLst>
              <a:ext uri="{FF2B5EF4-FFF2-40B4-BE49-F238E27FC236}">
                <a16:creationId xmlns:a16="http://schemas.microsoft.com/office/drawing/2014/main" id="{BEE24D59-FE31-4F49-8AF7-87879BBCABA0}"/>
              </a:ext>
            </a:extLst>
          </p:cNvPr>
          <p:cNvSpPr txBox="1"/>
          <p:nvPr/>
        </p:nvSpPr>
        <p:spPr>
          <a:xfrm>
            <a:off x="7944820" y="4411148"/>
            <a:ext cx="569066" cy="215444"/>
          </a:xfrm>
          <a:prstGeom prst="rect">
            <a:avLst/>
          </a:prstGeom>
          <a:noFill/>
        </p:spPr>
        <p:txBody>
          <a:bodyPr wrap="non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gradFill>
                  <a:gsLst>
                    <a:gs pos="93805">
                      <a:srgbClr val="002050"/>
                    </a:gs>
                    <a:gs pos="79646">
                      <a:srgbClr val="002050"/>
                    </a:gs>
                  </a:gsLst>
                  <a:lin ang="5400000" scaled="0"/>
                </a:gradFill>
                <a:effectLst/>
                <a:uLnTx/>
                <a:uFillTx/>
                <a:latin typeface="Segoe UI"/>
                <a:ea typeface="+mn-ea"/>
                <a:cs typeface="+mn-cs"/>
              </a:rPr>
              <a:t>ExpressRoute</a:t>
            </a:r>
            <a:br>
              <a:rPr kumimoji="0" lang="en-US" sz="700" b="1" i="0" u="none" strike="noStrike" kern="1200" cap="none" spc="0" normalizeH="0" baseline="0" noProof="0" dirty="0">
                <a:ln>
                  <a:noFill/>
                </a:ln>
                <a:gradFill>
                  <a:gsLst>
                    <a:gs pos="93805">
                      <a:srgbClr val="002050"/>
                    </a:gs>
                    <a:gs pos="79646">
                      <a:srgbClr val="002050"/>
                    </a:gs>
                  </a:gsLst>
                  <a:lin ang="5400000" scaled="0"/>
                </a:gradFill>
                <a:effectLst/>
                <a:uLnTx/>
                <a:uFillTx/>
                <a:latin typeface="Segoe UI"/>
                <a:ea typeface="+mn-ea"/>
                <a:cs typeface="+mn-cs"/>
              </a:rPr>
            </a:br>
            <a:r>
              <a:rPr kumimoji="0" lang="en-US" sz="700" b="1" i="0" u="none" strike="noStrike" kern="1200" cap="none" spc="0" normalizeH="0" baseline="0" noProof="0" dirty="0">
                <a:ln>
                  <a:noFill/>
                </a:ln>
                <a:gradFill>
                  <a:gsLst>
                    <a:gs pos="93805">
                      <a:srgbClr val="002050"/>
                    </a:gs>
                    <a:gs pos="79646">
                      <a:srgbClr val="002050"/>
                    </a:gs>
                  </a:gsLst>
                  <a:lin ang="5400000" scaled="0"/>
                </a:gradFill>
                <a:effectLst/>
                <a:uLnTx/>
                <a:uFillTx/>
                <a:latin typeface="Segoe UI"/>
                <a:ea typeface="+mn-ea"/>
                <a:cs typeface="+mn-cs"/>
              </a:rPr>
              <a:t> Gateway</a:t>
            </a:r>
          </a:p>
        </p:txBody>
      </p:sp>
      <p:cxnSp>
        <p:nvCxnSpPr>
          <p:cNvPr id="119" name="Straight Connector 118">
            <a:extLst>
              <a:ext uri="{FF2B5EF4-FFF2-40B4-BE49-F238E27FC236}">
                <a16:creationId xmlns:a16="http://schemas.microsoft.com/office/drawing/2014/main" id="{4A75C351-7067-40AA-B382-6175EA872161}"/>
              </a:ext>
            </a:extLst>
          </p:cNvPr>
          <p:cNvCxnSpPr>
            <a:cxnSpLocks/>
          </p:cNvCxnSpPr>
          <p:nvPr/>
        </p:nvCxnSpPr>
        <p:spPr>
          <a:xfrm>
            <a:off x="5945026" y="2394561"/>
            <a:ext cx="573921" cy="407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885F019E-44C2-450D-9C8E-232AE24644EB}"/>
              </a:ext>
            </a:extLst>
          </p:cNvPr>
          <p:cNvGrpSpPr/>
          <p:nvPr/>
        </p:nvGrpSpPr>
        <p:grpSpPr>
          <a:xfrm>
            <a:off x="7591350" y="4368114"/>
            <a:ext cx="291232" cy="291232"/>
            <a:chOff x="2662557" y="4401577"/>
            <a:chExt cx="167800" cy="167800"/>
          </a:xfrm>
        </p:grpSpPr>
        <p:sp>
          <p:nvSpPr>
            <p:cNvPr id="103" name="Oval 102">
              <a:extLst>
                <a:ext uri="{FF2B5EF4-FFF2-40B4-BE49-F238E27FC236}">
                  <a16:creationId xmlns:a16="http://schemas.microsoft.com/office/drawing/2014/main" id="{F6EE1802-3F5C-4982-A11A-E5AE134D7786}"/>
                </a:ext>
              </a:extLst>
            </p:cNvPr>
            <p:cNvSpPr/>
            <p:nvPr/>
          </p:nvSpPr>
          <p:spPr bwMode="auto">
            <a:xfrm>
              <a:off x="2662557" y="4401577"/>
              <a:ext cx="167800" cy="167800"/>
            </a:xfrm>
            <a:prstGeom prst="ellipse">
              <a:avLst/>
            </a:prstGeom>
            <a:solidFill>
              <a:schemeClr val="accent1">
                <a:lumMod val="5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Freeform: Shape 119">
              <a:extLst>
                <a:ext uri="{FF2B5EF4-FFF2-40B4-BE49-F238E27FC236}">
                  <a16:creationId xmlns:a16="http://schemas.microsoft.com/office/drawing/2014/main" id="{923C0CF3-2E44-4226-9461-C1C6F45E2453}"/>
                </a:ext>
              </a:extLst>
            </p:cNvPr>
            <p:cNvSpPr/>
            <p:nvPr/>
          </p:nvSpPr>
          <p:spPr>
            <a:xfrm>
              <a:off x="2676072" y="4414987"/>
              <a:ext cx="135906" cy="135906"/>
            </a:xfrm>
            <a:custGeom>
              <a:avLst/>
              <a:gdLst>
                <a:gd name="connsiteX0" fmla="*/ 32103 w 135905"/>
                <a:gd name="connsiteY0" fmla="*/ 92695 h 135905"/>
                <a:gd name="connsiteX1" fmla="*/ 10019 w 135905"/>
                <a:gd name="connsiteY1" fmla="*/ 70610 h 135905"/>
                <a:gd name="connsiteX2" fmla="*/ 32103 w 135905"/>
                <a:gd name="connsiteY2" fmla="*/ 48525 h 135905"/>
                <a:gd name="connsiteX3" fmla="*/ 12850 w 135905"/>
                <a:gd name="connsiteY3" fmla="*/ 70044 h 135905"/>
                <a:gd name="connsiteX4" fmla="*/ 48525 w 135905"/>
                <a:gd name="connsiteY4" fmla="*/ 70044 h 135905"/>
                <a:gd name="connsiteX5" fmla="*/ 92695 w 135905"/>
                <a:gd name="connsiteY5" fmla="*/ 114779 h 135905"/>
                <a:gd name="connsiteX6" fmla="*/ 70610 w 135905"/>
                <a:gd name="connsiteY6" fmla="*/ 92695 h 135905"/>
                <a:gd name="connsiteX7" fmla="*/ 48525 w 135905"/>
                <a:gd name="connsiteY7" fmla="*/ 114779 h 135905"/>
                <a:gd name="connsiteX8" fmla="*/ 70610 w 135905"/>
                <a:gd name="connsiteY8" fmla="*/ 94960 h 135905"/>
                <a:gd name="connsiteX9" fmla="*/ 70610 w 135905"/>
                <a:gd name="connsiteY9" fmla="*/ 130635 h 135905"/>
                <a:gd name="connsiteX10" fmla="*/ 108550 w 135905"/>
                <a:gd name="connsiteY10" fmla="*/ 92695 h 135905"/>
                <a:gd name="connsiteX11" fmla="*/ 130635 w 135905"/>
                <a:gd name="connsiteY11" fmla="*/ 70610 h 135905"/>
                <a:gd name="connsiteX12" fmla="*/ 108550 w 135905"/>
                <a:gd name="connsiteY12" fmla="*/ 48525 h 135905"/>
                <a:gd name="connsiteX13" fmla="*/ 128370 w 135905"/>
                <a:gd name="connsiteY13" fmla="*/ 70044 h 135905"/>
                <a:gd name="connsiteX14" fmla="*/ 92695 w 135905"/>
                <a:gd name="connsiteY14" fmla="*/ 70044 h 135905"/>
                <a:gd name="connsiteX15" fmla="*/ 48525 w 135905"/>
                <a:gd name="connsiteY15" fmla="*/ 25874 h 135905"/>
                <a:gd name="connsiteX16" fmla="*/ 70610 w 135905"/>
                <a:gd name="connsiteY16" fmla="*/ 47959 h 135905"/>
                <a:gd name="connsiteX17" fmla="*/ 92695 w 135905"/>
                <a:gd name="connsiteY17" fmla="*/ 25874 h 135905"/>
                <a:gd name="connsiteX18" fmla="*/ 70610 w 135905"/>
                <a:gd name="connsiteY18" fmla="*/ 45128 h 135905"/>
                <a:gd name="connsiteX19" fmla="*/ 70610 w 135905"/>
                <a:gd name="connsiteY19" fmla="*/ 10019 h 13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905" h="135905">
                  <a:moveTo>
                    <a:pt x="32103" y="92695"/>
                  </a:moveTo>
                  <a:lnTo>
                    <a:pt x="10019" y="70610"/>
                  </a:lnTo>
                  <a:lnTo>
                    <a:pt x="32103" y="48525"/>
                  </a:lnTo>
                  <a:moveTo>
                    <a:pt x="12850" y="70044"/>
                  </a:moveTo>
                  <a:lnTo>
                    <a:pt x="48525" y="70044"/>
                  </a:lnTo>
                  <a:moveTo>
                    <a:pt x="92695" y="114779"/>
                  </a:moveTo>
                  <a:lnTo>
                    <a:pt x="70610" y="92695"/>
                  </a:lnTo>
                  <a:lnTo>
                    <a:pt x="48525" y="114779"/>
                  </a:lnTo>
                  <a:moveTo>
                    <a:pt x="70610" y="94960"/>
                  </a:moveTo>
                  <a:lnTo>
                    <a:pt x="70610" y="130635"/>
                  </a:lnTo>
                  <a:moveTo>
                    <a:pt x="108550" y="92695"/>
                  </a:moveTo>
                  <a:lnTo>
                    <a:pt x="130635" y="70610"/>
                  </a:lnTo>
                  <a:lnTo>
                    <a:pt x="108550" y="48525"/>
                  </a:lnTo>
                  <a:moveTo>
                    <a:pt x="128370" y="70044"/>
                  </a:moveTo>
                  <a:lnTo>
                    <a:pt x="92695" y="70044"/>
                  </a:lnTo>
                  <a:moveTo>
                    <a:pt x="48525" y="25874"/>
                  </a:moveTo>
                  <a:lnTo>
                    <a:pt x="70610" y="47959"/>
                  </a:lnTo>
                  <a:lnTo>
                    <a:pt x="92695" y="25874"/>
                  </a:lnTo>
                  <a:moveTo>
                    <a:pt x="70610" y="45128"/>
                  </a:moveTo>
                  <a:lnTo>
                    <a:pt x="70610" y="10019"/>
                  </a:lnTo>
                </a:path>
              </a:pathLst>
            </a:custGeom>
            <a:noFill/>
            <a:ln w="19050" cap="sq">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24" name="Graphic 1387">
            <a:extLst>
              <a:ext uri="{FF2B5EF4-FFF2-40B4-BE49-F238E27FC236}">
                <a16:creationId xmlns:a16="http://schemas.microsoft.com/office/drawing/2014/main" id="{63EA2384-E5EE-48BE-BD9D-45052613D269}"/>
              </a:ext>
            </a:extLst>
          </p:cNvPr>
          <p:cNvGrpSpPr/>
          <p:nvPr/>
        </p:nvGrpSpPr>
        <p:grpSpPr>
          <a:xfrm>
            <a:off x="8900798" y="4835690"/>
            <a:ext cx="227125" cy="319848"/>
            <a:chOff x="6000749" y="3293341"/>
            <a:chExt cx="187643" cy="264248"/>
          </a:xfrm>
        </p:grpSpPr>
        <p:sp>
          <p:nvSpPr>
            <p:cNvPr id="125" name="Freeform: Shape 124">
              <a:extLst>
                <a:ext uri="{FF2B5EF4-FFF2-40B4-BE49-F238E27FC236}">
                  <a16:creationId xmlns:a16="http://schemas.microsoft.com/office/drawing/2014/main" id="{054C3BB6-20E4-4B67-9B97-9251ADAF7944}"/>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126" name="Freeform: Shape 125">
              <a:extLst>
                <a:ext uri="{FF2B5EF4-FFF2-40B4-BE49-F238E27FC236}">
                  <a16:creationId xmlns:a16="http://schemas.microsoft.com/office/drawing/2014/main" id="{38D68A3A-1F47-4AA2-9EF5-0C46482AC8BD}"/>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27" name="Graphic 1387">
            <a:extLst>
              <a:ext uri="{FF2B5EF4-FFF2-40B4-BE49-F238E27FC236}">
                <a16:creationId xmlns:a16="http://schemas.microsoft.com/office/drawing/2014/main" id="{434E96A0-EB8D-452B-9BCE-5D2FA050A9E1}"/>
              </a:ext>
            </a:extLst>
          </p:cNvPr>
          <p:cNvGrpSpPr/>
          <p:nvPr/>
        </p:nvGrpSpPr>
        <p:grpSpPr>
          <a:xfrm>
            <a:off x="8900798" y="2780603"/>
            <a:ext cx="227125" cy="319848"/>
            <a:chOff x="6000749" y="3293341"/>
            <a:chExt cx="187643" cy="264248"/>
          </a:xfrm>
        </p:grpSpPr>
        <p:sp>
          <p:nvSpPr>
            <p:cNvPr id="128" name="Freeform: Shape 127">
              <a:extLst>
                <a:ext uri="{FF2B5EF4-FFF2-40B4-BE49-F238E27FC236}">
                  <a16:creationId xmlns:a16="http://schemas.microsoft.com/office/drawing/2014/main" id="{07BD243E-A9A7-4253-978E-90305BDCDDE5}"/>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129" name="Freeform: Shape 128">
              <a:extLst>
                <a:ext uri="{FF2B5EF4-FFF2-40B4-BE49-F238E27FC236}">
                  <a16:creationId xmlns:a16="http://schemas.microsoft.com/office/drawing/2014/main" id="{43ED457A-7FA8-4496-9975-70214357A0FE}"/>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02" name="Speech Bubble: Rectangle 101">
            <a:extLst>
              <a:ext uri="{FF2B5EF4-FFF2-40B4-BE49-F238E27FC236}">
                <a16:creationId xmlns:a16="http://schemas.microsoft.com/office/drawing/2014/main" id="{0ECB440B-C5E5-4BD2-836D-4D88F036D269}"/>
              </a:ext>
            </a:extLst>
          </p:cNvPr>
          <p:cNvSpPr/>
          <p:nvPr/>
        </p:nvSpPr>
        <p:spPr bwMode="auto">
          <a:xfrm>
            <a:off x="5193915" y="4931074"/>
            <a:ext cx="1262468" cy="599756"/>
          </a:xfrm>
          <a:prstGeom prst="wedgeRectCallout">
            <a:avLst>
              <a:gd name="adj1" fmla="val 98254"/>
              <a:gd name="adj2" fmla="val -27136"/>
            </a:avLst>
          </a:prstGeom>
          <a:solidFill>
            <a:schemeClr val="bg1"/>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gradFill>
                  <a:gsLst>
                    <a:gs pos="40000">
                      <a:srgbClr val="0078D4"/>
                    </a:gs>
                    <a:gs pos="100000">
                      <a:srgbClr val="0078D4"/>
                    </a:gs>
                  </a:gsLst>
                  <a:lin ang="4800000" scaled="0"/>
                </a:gradFill>
                <a:effectLst/>
                <a:uLnTx/>
                <a:uFillTx/>
                <a:latin typeface="Segoe UI"/>
                <a:ea typeface="+mn-ea"/>
                <a:cs typeface="+mn-cs"/>
              </a:rPr>
              <a:t>Network Security Group (NSG)</a:t>
            </a:r>
          </a:p>
        </p:txBody>
      </p:sp>
      <p:grpSp>
        <p:nvGrpSpPr>
          <p:cNvPr id="144" name="Group 143">
            <a:extLst>
              <a:ext uri="{FF2B5EF4-FFF2-40B4-BE49-F238E27FC236}">
                <a16:creationId xmlns:a16="http://schemas.microsoft.com/office/drawing/2014/main" id="{38C36BE8-EB47-41F0-8DC2-8752634CCD85}"/>
              </a:ext>
            </a:extLst>
          </p:cNvPr>
          <p:cNvGrpSpPr/>
          <p:nvPr/>
        </p:nvGrpSpPr>
        <p:grpSpPr>
          <a:xfrm>
            <a:off x="6518947" y="2030592"/>
            <a:ext cx="648552" cy="472142"/>
            <a:chOff x="4648345" y="1150151"/>
            <a:chExt cx="648552" cy="472142"/>
          </a:xfrm>
        </p:grpSpPr>
        <p:sp>
          <p:nvSpPr>
            <p:cNvPr id="145" name="cloud">
              <a:extLst>
                <a:ext uri="{FF2B5EF4-FFF2-40B4-BE49-F238E27FC236}">
                  <a16:creationId xmlns:a16="http://schemas.microsoft.com/office/drawing/2014/main" id="{F35E755C-44D8-4A17-A8A9-D944AD870327}"/>
                </a:ext>
              </a:extLst>
            </p:cNvPr>
            <p:cNvSpPr>
              <a:spLocks noChangeAspect="1"/>
            </p:cNvSpPr>
            <p:nvPr/>
          </p:nvSpPr>
          <p:spPr bwMode="auto">
            <a:xfrm>
              <a:off x="4864529" y="1150151"/>
              <a:ext cx="432368" cy="27546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2222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pic>
          <p:nvPicPr>
            <p:cNvPr id="146" name="Graphic 145">
              <a:extLst>
                <a:ext uri="{FF2B5EF4-FFF2-40B4-BE49-F238E27FC236}">
                  <a16:creationId xmlns:a16="http://schemas.microsoft.com/office/drawing/2014/main" id="{49296396-1B0D-4059-B240-3F22788A77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48345" y="1299462"/>
              <a:ext cx="432368" cy="322831"/>
            </a:xfrm>
            <a:prstGeom prst="rect">
              <a:avLst/>
            </a:prstGeom>
          </p:spPr>
        </p:pic>
      </p:grpSp>
      <p:sp>
        <p:nvSpPr>
          <p:cNvPr id="31" name="Speech Bubble: Rectangle 30">
            <a:extLst>
              <a:ext uri="{FF2B5EF4-FFF2-40B4-BE49-F238E27FC236}">
                <a16:creationId xmlns:a16="http://schemas.microsoft.com/office/drawing/2014/main" id="{97A88E1C-D9BA-40F7-A2E9-5F8DE7381F07}"/>
              </a:ext>
            </a:extLst>
          </p:cNvPr>
          <p:cNvSpPr/>
          <p:nvPr/>
        </p:nvSpPr>
        <p:spPr bwMode="auto">
          <a:xfrm>
            <a:off x="5328798" y="1798853"/>
            <a:ext cx="1138702" cy="376871"/>
          </a:xfrm>
          <a:prstGeom prst="wedgeRectCallout">
            <a:avLst>
              <a:gd name="adj1" fmla="val 62736"/>
              <a:gd name="adj2" fmla="val 47359"/>
            </a:avLst>
          </a:prstGeom>
          <a:solidFill>
            <a:schemeClr val="bg1"/>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gradFill>
                  <a:gsLst>
                    <a:gs pos="40000">
                      <a:srgbClr val="0078D4"/>
                    </a:gs>
                    <a:gs pos="100000">
                      <a:srgbClr val="0078D4"/>
                    </a:gs>
                  </a:gsLst>
                  <a:lin ang="4800000" scaled="0"/>
                </a:gradFill>
                <a:effectLst/>
                <a:uLnTx/>
                <a:uFillTx/>
                <a:latin typeface="Segoe UI"/>
                <a:ea typeface="+mn-ea"/>
                <a:cs typeface="+mn-cs"/>
              </a:rPr>
              <a:t>Azure Firewall</a:t>
            </a:r>
          </a:p>
        </p:txBody>
      </p:sp>
      <p:grpSp>
        <p:nvGrpSpPr>
          <p:cNvPr id="99" name="Group 98">
            <a:extLst>
              <a:ext uri="{FF2B5EF4-FFF2-40B4-BE49-F238E27FC236}">
                <a16:creationId xmlns:a16="http://schemas.microsoft.com/office/drawing/2014/main" id="{CD9E08A1-8FC8-45DA-9068-EFDABF72AD9E}"/>
              </a:ext>
            </a:extLst>
          </p:cNvPr>
          <p:cNvGrpSpPr/>
          <p:nvPr/>
        </p:nvGrpSpPr>
        <p:grpSpPr>
          <a:xfrm>
            <a:off x="6486058" y="1843361"/>
            <a:ext cx="465257" cy="655197"/>
            <a:chOff x="1639540" y="3123810"/>
            <a:chExt cx="465257" cy="655197"/>
          </a:xfrm>
          <a:noFill/>
        </p:grpSpPr>
        <p:grpSp>
          <p:nvGrpSpPr>
            <p:cNvPr id="104" name="Graphic 1387">
              <a:extLst>
                <a:ext uri="{FF2B5EF4-FFF2-40B4-BE49-F238E27FC236}">
                  <a16:creationId xmlns:a16="http://schemas.microsoft.com/office/drawing/2014/main" id="{1FFEF1D3-9BE6-4165-9EE4-7EAB2A4CFCD6}"/>
                </a:ext>
              </a:extLst>
            </p:cNvPr>
            <p:cNvGrpSpPr/>
            <p:nvPr/>
          </p:nvGrpSpPr>
          <p:grpSpPr>
            <a:xfrm>
              <a:off x="1639540" y="3123810"/>
              <a:ext cx="465257" cy="655197"/>
              <a:chOff x="6000749" y="3293341"/>
              <a:chExt cx="187643" cy="264248"/>
            </a:xfrm>
            <a:grpFill/>
          </p:grpSpPr>
          <p:sp>
            <p:nvSpPr>
              <p:cNvPr id="111" name="Freeform: Shape 110">
                <a:extLst>
                  <a:ext uri="{FF2B5EF4-FFF2-40B4-BE49-F238E27FC236}">
                    <a16:creationId xmlns:a16="http://schemas.microsoft.com/office/drawing/2014/main" id="{A5AB98F7-D50A-4780-9F8C-340A7102B995}"/>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grpFill/>
              <a:ln w="22225" cap="sq">
                <a:no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noFill/>
                    <a:effectLst/>
                    <a:uLnTx/>
                    <a:uFillTx/>
                    <a:latin typeface="Segoe UI" panose="020B0502040204020203" pitchFamily="34" charset="0"/>
                    <a:ea typeface="+mn-ea"/>
                    <a:cs typeface="Segoe UI" panose="020B0502040204020203" pitchFamily="34" charset="0"/>
                  </a:rPr>
                  <a:t>1</a:t>
                </a:r>
              </a:p>
            </p:txBody>
          </p:sp>
          <p:sp>
            <p:nvSpPr>
              <p:cNvPr id="112" name="Freeform: Shape 111">
                <a:extLst>
                  <a:ext uri="{FF2B5EF4-FFF2-40B4-BE49-F238E27FC236}">
                    <a16:creationId xmlns:a16="http://schemas.microsoft.com/office/drawing/2014/main" id="{EB0D136B-C847-4CD1-B7CD-0CF7A748C8FE}"/>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grpFill/>
              <a:ln w="22225" cap="sq">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noFill/>
                  <a:effectLst/>
                  <a:uLnTx/>
                  <a:uFillTx/>
                  <a:latin typeface="Segoe UI"/>
                  <a:ea typeface="+mn-ea"/>
                  <a:cs typeface="+mn-cs"/>
                </a:endParaRPr>
              </a:p>
            </p:txBody>
          </p:sp>
        </p:grpSp>
        <p:grpSp>
          <p:nvGrpSpPr>
            <p:cNvPr id="106" name="Group 105">
              <a:extLst>
                <a:ext uri="{FF2B5EF4-FFF2-40B4-BE49-F238E27FC236}">
                  <a16:creationId xmlns:a16="http://schemas.microsoft.com/office/drawing/2014/main" id="{0820C6F9-6DE2-44E3-A41F-51E3581B0CC9}"/>
                </a:ext>
              </a:extLst>
            </p:cNvPr>
            <p:cNvGrpSpPr/>
            <p:nvPr/>
          </p:nvGrpSpPr>
          <p:grpSpPr>
            <a:xfrm>
              <a:off x="1807949" y="3549825"/>
              <a:ext cx="129308" cy="129308"/>
              <a:chOff x="1800072" y="3549825"/>
              <a:chExt cx="129308" cy="129308"/>
            </a:xfrm>
            <a:grpFill/>
          </p:grpSpPr>
          <p:sp>
            <p:nvSpPr>
              <p:cNvPr id="109" name="Oval 108">
                <a:extLst>
                  <a:ext uri="{FF2B5EF4-FFF2-40B4-BE49-F238E27FC236}">
                    <a16:creationId xmlns:a16="http://schemas.microsoft.com/office/drawing/2014/main" id="{7F642E6D-47FD-47B9-AB27-FD186DE47702}"/>
                  </a:ext>
                </a:extLst>
              </p:cNvPr>
              <p:cNvSpPr/>
              <p:nvPr/>
            </p:nvSpPr>
            <p:spPr bwMode="auto">
              <a:xfrm>
                <a:off x="1800072" y="3549825"/>
                <a:ext cx="129308" cy="12930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BCB89727-7E52-4BE1-A1CC-CB5C6818660B}"/>
                  </a:ext>
                </a:extLst>
              </p:cNvPr>
              <p:cNvSpPr/>
              <p:nvPr/>
            </p:nvSpPr>
            <p:spPr bwMode="auto">
              <a:xfrm>
                <a:off x="1833952" y="3583705"/>
                <a:ext cx="61548" cy="6154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32" name="Group 231">
            <a:extLst>
              <a:ext uri="{FF2B5EF4-FFF2-40B4-BE49-F238E27FC236}">
                <a16:creationId xmlns:a16="http://schemas.microsoft.com/office/drawing/2014/main" id="{4A2D73AC-33E4-48F3-A17A-7B6D3451F2C4}"/>
              </a:ext>
            </a:extLst>
          </p:cNvPr>
          <p:cNvGrpSpPr/>
          <p:nvPr/>
        </p:nvGrpSpPr>
        <p:grpSpPr>
          <a:xfrm>
            <a:off x="4615573" y="2204308"/>
            <a:ext cx="509755" cy="609199"/>
            <a:chOff x="5625520" y="1595947"/>
            <a:chExt cx="509755" cy="609199"/>
          </a:xfrm>
        </p:grpSpPr>
        <p:sp>
          <p:nvSpPr>
            <p:cNvPr id="233" name="globe_2">
              <a:extLst>
                <a:ext uri="{FF2B5EF4-FFF2-40B4-BE49-F238E27FC236}">
                  <a16:creationId xmlns:a16="http://schemas.microsoft.com/office/drawing/2014/main" id="{BAE9B214-622B-445A-B9C2-D688595E8AB7}"/>
                </a:ext>
              </a:extLst>
            </p:cNvPr>
            <p:cNvSpPr>
              <a:spLocks noChangeAspect="1" noEditPoints="1"/>
            </p:cNvSpPr>
            <p:nvPr/>
          </p:nvSpPr>
          <p:spPr bwMode="auto">
            <a:xfrm>
              <a:off x="5704456" y="1595947"/>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34" name="TextBox 233">
              <a:extLst>
                <a:ext uri="{FF2B5EF4-FFF2-40B4-BE49-F238E27FC236}">
                  <a16:creationId xmlns:a16="http://schemas.microsoft.com/office/drawing/2014/main" id="{0EC4134E-4F46-4256-8B1E-CE2B3D739B1C}"/>
                </a:ext>
              </a:extLst>
            </p:cNvPr>
            <p:cNvSpPr txBox="1"/>
            <p:nvPr/>
          </p:nvSpPr>
          <p:spPr>
            <a:xfrm>
              <a:off x="5625520" y="2043563"/>
              <a:ext cx="509755" cy="161583"/>
            </a:xfrm>
            <a:prstGeom prst="rect">
              <a:avLst/>
            </a:prstGeom>
            <a:noFill/>
          </p:spPr>
          <p:txBody>
            <a:bodyPr wrap="non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gradFill>
                    <a:gsLst>
                      <a:gs pos="40000">
                        <a:srgbClr val="0078D4"/>
                      </a:gs>
                      <a:gs pos="100000">
                        <a:srgbClr val="0078D4"/>
                      </a:gs>
                    </a:gsLst>
                    <a:lin ang="4800000" scaled="0"/>
                  </a:gradFill>
                  <a:effectLst/>
                  <a:uLnTx/>
                  <a:uFillTx/>
                  <a:latin typeface="Segoe UI"/>
                  <a:ea typeface="+mn-ea"/>
                  <a:cs typeface="+mn-cs"/>
                </a:rPr>
                <a:t>Internet</a:t>
              </a:r>
            </a:p>
          </p:txBody>
        </p:sp>
      </p:grpSp>
      <p:grpSp>
        <p:nvGrpSpPr>
          <p:cNvPr id="18" name="Group 17">
            <a:extLst>
              <a:ext uri="{FF2B5EF4-FFF2-40B4-BE49-F238E27FC236}">
                <a16:creationId xmlns:a16="http://schemas.microsoft.com/office/drawing/2014/main" id="{B18F2339-C115-4159-AEDC-40ADE2BA716A}"/>
              </a:ext>
            </a:extLst>
          </p:cNvPr>
          <p:cNvGrpSpPr/>
          <p:nvPr/>
        </p:nvGrpSpPr>
        <p:grpSpPr>
          <a:xfrm>
            <a:off x="4712357" y="4338632"/>
            <a:ext cx="2876971" cy="323165"/>
            <a:chOff x="4708398" y="3405416"/>
            <a:chExt cx="2876971" cy="323165"/>
          </a:xfrm>
        </p:grpSpPr>
        <p:cxnSp>
          <p:nvCxnSpPr>
            <p:cNvPr id="218" name="Straight Connector 217">
              <a:extLst>
                <a:ext uri="{FF2B5EF4-FFF2-40B4-BE49-F238E27FC236}">
                  <a16:creationId xmlns:a16="http://schemas.microsoft.com/office/drawing/2014/main" id="{DB727FB3-C4D5-472D-8548-0408EA6C7076}"/>
                </a:ext>
              </a:extLst>
            </p:cNvPr>
            <p:cNvCxnSpPr>
              <a:cxnSpLocks/>
            </p:cNvCxnSpPr>
            <p:nvPr/>
          </p:nvCxnSpPr>
          <p:spPr>
            <a:xfrm flipH="1">
              <a:off x="5567363" y="3562375"/>
              <a:ext cx="1049273" cy="0"/>
            </a:xfrm>
            <a:prstGeom prst="line">
              <a:avLst/>
            </a:prstGeom>
            <a:ln w="31750">
              <a:solidFill>
                <a:schemeClr val="accent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F4F36444-F5A9-400A-B6D5-B1BB92FDABDD}"/>
                </a:ext>
              </a:extLst>
            </p:cNvPr>
            <p:cNvCxnSpPr>
              <a:cxnSpLocks/>
            </p:cNvCxnSpPr>
            <p:nvPr/>
          </p:nvCxnSpPr>
          <p:spPr>
            <a:xfrm flipH="1">
              <a:off x="7080421" y="3575652"/>
              <a:ext cx="504948" cy="0"/>
            </a:xfrm>
            <a:prstGeom prst="line">
              <a:avLst/>
            </a:prstGeom>
            <a:ln w="31750">
              <a:solidFill>
                <a:schemeClr val="accent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20" name="Group 18">
              <a:extLst>
                <a:ext uri="{FF2B5EF4-FFF2-40B4-BE49-F238E27FC236}">
                  <a16:creationId xmlns:a16="http://schemas.microsoft.com/office/drawing/2014/main" id="{BDB2A9DC-722D-481C-BB26-3EB835E889BD}"/>
                </a:ext>
              </a:extLst>
            </p:cNvPr>
            <p:cNvGrpSpPr>
              <a:grpSpLocks noChangeAspect="1"/>
            </p:cNvGrpSpPr>
            <p:nvPr/>
          </p:nvGrpSpPr>
          <p:grpSpPr bwMode="auto">
            <a:xfrm>
              <a:off x="6463541" y="3446373"/>
              <a:ext cx="616879" cy="239510"/>
              <a:chOff x="3161" y="1877"/>
              <a:chExt cx="443" cy="172"/>
            </a:xfrm>
            <a:solidFill>
              <a:schemeClr val="accent1">
                <a:lumMod val="60000"/>
                <a:lumOff val="40000"/>
              </a:schemeClr>
            </a:solidFill>
          </p:grpSpPr>
          <p:sp>
            <p:nvSpPr>
              <p:cNvPr id="221" name="Oval 19">
                <a:extLst>
                  <a:ext uri="{FF2B5EF4-FFF2-40B4-BE49-F238E27FC236}">
                    <a16:creationId xmlns:a16="http://schemas.microsoft.com/office/drawing/2014/main" id="{6E4C1988-05CE-4085-8C5C-6ABF9D5D32D1}"/>
                  </a:ext>
                </a:extLst>
              </p:cNvPr>
              <p:cNvSpPr>
                <a:spLocks noChangeArrowheads="1"/>
              </p:cNvSpPr>
              <p:nvPr/>
            </p:nvSpPr>
            <p:spPr bwMode="auto">
              <a:xfrm>
                <a:off x="3533" y="1877"/>
                <a:ext cx="71" cy="172"/>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22" name="Freeform 20">
                <a:extLst>
                  <a:ext uri="{FF2B5EF4-FFF2-40B4-BE49-F238E27FC236}">
                    <a16:creationId xmlns:a16="http://schemas.microsoft.com/office/drawing/2014/main" id="{2187ABBA-51D9-4B24-9A68-F31475C03C9E}"/>
                  </a:ext>
                </a:extLst>
              </p:cNvPr>
              <p:cNvSpPr>
                <a:spLocks/>
              </p:cNvSpPr>
              <p:nvPr/>
            </p:nvSpPr>
            <p:spPr bwMode="auto">
              <a:xfrm>
                <a:off x="3161" y="1877"/>
                <a:ext cx="391" cy="172"/>
              </a:xfrm>
              <a:custGeom>
                <a:avLst/>
                <a:gdLst>
                  <a:gd name="T0" fmla="*/ 17 w 188"/>
                  <a:gd name="T1" fmla="*/ 0 h 81"/>
                  <a:gd name="T2" fmla="*/ 0 w 188"/>
                  <a:gd name="T3" fmla="*/ 40 h 81"/>
                  <a:gd name="T4" fmla="*/ 17 w 188"/>
                  <a:gd name="T5" fmla="*/ 81 h 81"/>
                  <a:gd name="T6" fmla="*/ 188 w 188"/>
                  <a:gd name="T7" fmla="*/ 81 h 81"/>
                  <a:gd name="T8" fmla="*/ 171 w 188"/>
                  <a:gd name="T9" fmla="*/ 40 h 81"/>
                  <a:gd name="T10" fmla="*/ 188 w 188"/>
                  <a:gd name="T11" fmla="*/ 0 h 81"/>
                  <a:gd name="T12" fmla="*/ 17 w 188"/>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188" h="81">
                    <a:moveTo>
                      <a:pt x="17" y="0"/>
                    </a:moveTo>
                    <a:cubicBezTo>
                      <a:pt x="8" y="0"/>
                      <a:pt x="0" y="18"/>
                      <a:pt x="0" y="40"/>
                    </a:cubicBezTo>
                    <a:cubicBezTo>
                      <a:pt x="0" y="62"/>
                      <a:pt x="8" y="81"/>
                      <a:pt x="17" y="81"/>
                    </a:cubicBezTo>
                    <a:cubicBezTo>
                      <a:pt x="188" y="81"/>
                      <a:pt x="188" y="81"/>
                      <a:pt x="188" y="81"/>
                    </a:cubicBezTo>
                    <a:cubicBezTo>
                      <a:pt x="179" y="81"/>
                      <a:pt x="171" y="62"/>
                      <a:pt x="171" y="40"/>
                    </a:cubicBezTo>
                    <a:cubicBezTo>
                      <a:pt x="171" y="18"/>
                      <a:pt x="179" y="0"/>
                      <a:pt x="188" y="0"/>
                    </a:cubicBezTo>
                    <a:lnTo>
                      <a:pt x="17" y="0"/>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223" name="Group 222">
              <a:extLst>
                <a:ext uri="{FF2B5EF4-FFF2-40B4-BE49-F238E27FC236}">
                  <a16:creationId xmlns:a16="http://schemas.microsoft.com/office/drawing/2014/main" id="{2F0D2C5F-F4F9-479C-BFA5-987A41EC1157}"/>
                </a:ext>
              </a:extLst>
            </p:cNvPr>
            <p:cNvGrpSpPr/>
            <p:nvPr/>
          </p:nvGrpSpPr>
          <p:grpSpPr>
            <a:xfrm>
              <a:off x="6628538" y="3476019"/>
              <a:ext cx="199633" cy="108321"/>
              <a:chOff x="3232051" y="1565154"/>
              <a:chExt cx="866078" cy="469934"/>
            </a:xfrm>
            <a:solidFill>
              <a:schemeClr val="accent1">
                <a:lumMod val="50000"/>
              </a:schemeClr>
            </a:solidFill>
          </p:grpSpPr>
          <p:sp>
            <p:nvSpPr>
              <p:cNvPr id="224" name="Isosceles Triangle 223">
                <a:extLst>
                  <a:ext uri="{FF2B5EF4-FFF2-40B4-BE49-F238E27FC236}">
                    <a16:creationId xmlns:a16="http://schemas.microsoft.com/office/drawing/2014/main" id="{7BE5502B-9D23-40C1-B24C-E31B0FC59AD0}"/>
                  </a:ext>
                </a:extLst>
              </p:cNvPr>
              <p:cNvSpPr/>
              <p:nvPr/>
            </p:nvSpPr>
            <p:spPr bwMode="auto">
              <a:xfrm>
                <a:off x="3292414" y="1625783"/>
                <a:ext cx="742152" cy="348676"/>
              </a:xfrm>
              <a:prstGeom prst="triangl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25" name="Oval 224">
                <a:extLst>
                  <a:ext uri="{FF2B5EF4-FFF2-40B4-BE49-F238E27FC236}">
                    <a16:creationId xmlns:a16="http://schemas.microsoft.com/office/drawing/2014/main" id="{D57374DA-82A5-48FE-9B23-E3D3DDD241C4}"/>
                  </a:ext>
                </a:extLst>
              </p:cNvPr>
              <p:cNvSpPr/>
              <p:nvPr/>
            </p:nvSpPr>
            <p:spPr bwMode="auto">
              <a:xfrm>
                <a:off x="3602861" y="1565154"/>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26" name="Oval 225">
                <a:extLst>
                  <a:ext uri="{FF2B5EF4-FFF2-40B4-BE49-F238E27FC236}">
                    <a16:creationId xmlns:a16="http://schemas.microsoft.com/office/drawing/2014/main" id="{8A73BD20-A140-4CF5-A7B6-03C7F1B6FCFE}"/>
                  </a:ext>
                </a:extLst>
              </p:cNvPr>
              <p:cNvSpPr/>
              <p:nvPr/>
            </p:nvSpPr>
            <p:spPr bwMode="auto">
              <a:xfrm>
                <a:off x="3976871" y="1913830"/>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27" name="Oval 226">
                <a:extLst>
                  <a:ext uri="{FF2B5EF4-FFF2-40B4-BE49-F238E27FC236}">
                    <a16:creationId xmlns:a16="http://schemas.microsoft.com/office/drawing/2014/main" id="{4079DCF7-3AB0-45F8-8252-8FBF995E1F5E}"/>
                  </a:ext>
                </a:extLst>
              </p:cNvPr>
              <p:cNvSpPr/>
              <p:nvPr/>
            </p:nvSpPr>
            <p:spPr bwMode="auto">
              <a:xfrm>
                <a:off x="3232051" y="1913830"/>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28" name="TextBox 227">
              <a:extLst>
                <a:ext uri="{FF2B5EF4-FFF2-40B4-BE49-F238E27FC236}">
                  <a16:creationId xmlns:a16="http://schemas.microsoft.com/office/drawing/2014/main" id="{86C0FDE4-80D9-4E5F-B36A-D37E7C6C04F8}"/>
                </a:ext>
              </a:extLst>
            </p:cNvPr>
            <p:cNvSpPr txBox="1"/>
            <p:nvPr/>
          </p:nvSpPr>
          <p:spPr>
            <a:xfrm>
              <a:off x="6524773" y="3596826"/>
              <a:ext cx="407163" cy="76944"/>
            </a:xfrm>
            <a:prstGeom prst="rect">
              <a:avLst/>
            </a:prstGeom>
            <a:solidFill>
              <a:schemeClr val="accent1">
                <a:lumMod val="50000"/>
              </a:schemeClr>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a:ea typeface="+mn-ea"/>
                  <a:cs typeface="+mn-cs"/>
                </a:rPr>
                <a:t>ExpressRoute</a:t>
              </a:r>
            </a:p>
          </p:txBody>
        </p:sp>
        <p:sp>
          <p:nvSpPr>
            <p:cNvPr id="235" name="TextBox 234">
              <a:extLst>
                <a:ext uri="{FF2B5EF4-FFF2-40B4-BE49-F238E27FC236}">
                  <a16:creationId xmlns:a16="http://schemas.microsoft.com/office/drawing/2014/main" id="{D3621EE9-944F-43E7-A0BA-C621AD91AD0E}"/>
                </a:ext>
              </a:extLst>
            </p:cNvPr>
            <p:cNvSpPr txBox="1"/>
            <p:nvPr/>
          </p:nvSpPr>
          <p:spPr>
            <a:xfrm>
              <a:off x="4708398" y="3405416"/>
              <a:ext cx="819134" cy="323165"/>
            </a:xfrm>
            <a:prstGeom prst="rect">
              <a:avLst/>
            </a:prstGeom>
            <a:noFill/>
          </p:spPr>
          <p:txBody>
            <a:bodyPr wrap="non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3C6A"/>
                  </a:solidFill>
                  <a:effectLst/>
                  <a:uLnTx/>
                  <a:uFillTx/>
                  <a:latin typeface="Segoe UI"/>
                  <a:ea typeface="+mn-ea"/>
                  <a:cs typeface="+mn-cs"/>
                </a:rPr>
                <a:t>On Premises </a:t>
              </a:r>
              <a:br>
                <a:rPr kumimoji="0" lang="en-US" sz="1050" b="1" i="0" u="none" strike="noStrike" kern="1200" cap="none" spc="0" normalizeH="0" baseline="0" noProof="0" dirty="0">
                  <a:ln>
                    <a:noFill/>
                  </a:ln>
                  <a:solidFill>
                    <a:srgbClr val="003C6A"/>
                  </a:solidFill>
                  <a:effectLst/>
                  <a:uLnTx/>
                  <a:uFillTx/>
                  <a:latin typeface="Segoe UI"/>
                  <a:ea typeface="+mn-ea"/>
                  <a:cs typeface="+mn-cs"/>
                </a:rPr>
              </a:br>
              <a:r>
                <a:rPr kumimoji="0" lang="en-US" sz="1050" b="1" i="0" u="none" strike="noStrike" kern="1200" cap="none" spc="0" normalizeH="0" baseline="0" noProof="0" dirty="0">
                  <a:ln>
                    <a:noFill/>
                  </a:ln>
                  <a:solidFill>
                    <a:srgbClr val="003C6A"/>
                  </a:solidFill>
                  <a:effectLst/>
                  <a:uLnTx/>
                  <a:uFillTx/>
                  <a:latin typeface="Segoe UI"/>
                  <a:ea typeface="+mn-ea"/>
                  <a:cs typeface="+mn-cs"/>
                </a:rPr>
                <a:t>Network(s)</a:t>
              </a:r>
            </a:p>
          </p:txBody>
        </p:sp>
      </p:grpSp>
      <p:sp>
        <p:nvSpPr>
          <p:cNvPr id="237" name="Rectangle 236">
            <a:extLst>
              <a:ext uri="{FF2B5EF4-FFF2-40B4-BE49-F238E27FC236}">
                <a16:creationId xmlns:a16="http://schemas.microsoft.com/office/drawing/2014/main" id="{3534BFCE-AB06-45EB-80C2-A63A880CD617}"/>
              </a:ext>
            </a:extLst>
          </p:cNvPr>
          <p:cNvSpPr/>
          <p:nvPr/>
        </p:nvSpPr>
        <p:spPr bwMode="auto">
          <a:xfrm>
            <a:off x="6853426" y="2564806"/>
            <a:ext cx="811638" cy="347873"/>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Firewall Subnet</a:t>
            </a:r>
          </a:p>
        </p:txBody>
      </p:sp>
      <p:grpSp>
        <p:nvGrpSpPr>
          <p:cNvPr id="121" name="Graphic 1387">
            <a:extLst>
              <a:ext uri="{FF2B5EF4-FFF2-40B4-BE49-F238E27FC236}">
                <a16:creationId xmlns:a16="http://schemas.microsoft.com/office/drawing/2014/main" id="{9EA205AD-77CC-48F7-80F1-764CBBF5B892}"/>
              </a:ext>
            </a:extLst>
          </p:cNvPr>
          <p:cNvGrpSpPr/>
          <p:nvPr/>
        </p:nvGrpSpPr>
        <p:grpSpPr>
          <a:xfrm>
            <a:off x="7063740" y="3915510"/>
            <a:ext cx="227125" cy="319848"/>
            <a:chOff x="6000749" y="3293341"/>
            <a:chExt cx="187643" cy="264248"/>
          </a:xfrm>
        </p:grpSpPr>
        <p:sp>
          <p:nvSpPr>
            <p:cNvPr id="122" name="Freeform: Shape 121">
              <a:extLst>
                <a:ext uri="{FF2B5EF4-FFF2-40B4-BE49-F238E27FC236}">
                  <a16:creationId xmlns:a16="http://schemas.microsoft.com/office/drawing/2014/main" id="{C62204D8-FF1D-4889-AF15-D55E956B5FD1}"/>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123" name="Freeform: Shape 122">
              <a:extLst>
                <a:ext uri="{FF2B5EF4-FFF2-40B4-BE49-F238E27FC236}">
                  <a16:creationId xmlns:a16="http://schemas.microsoft.com/office/drawing/2014/main" id="{F6A3CE97-77FA-4420-A820-12F247461888}"/>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97" name="Group 96">
            <a:extLst>
              <a:ext uri="{FF2B5EF4-FFF2-40B4-BE49-F238E27FC236}">
                <a16:creationId xmlns:a16="http://schemas.microsoft.com/office/drawing/2014/main" id="{270CB97A-55BF-46EC-8877-6972B0E28864}"/>
              </a:ext>
            </a:extLst>
          </p:cNvPr>
          <p:cNvGrpSpPr/>
          <p:nvPr/>
        </p:nvGrpSpPr>
        <p:grpSpPr>
          <a:xfrm>
            <a:off x="9096303" y="3255882"/>
            <a:ext cx="287356" cy="287356"/>
            <a:chOff x="2806869" y="-780185"/>
            <a:chExt cx="757681" cy="757681"/>
          </a:xfrm>
        </p:grpSpPr>
        <p:sp>
          <p:nvSpPr>
            <p:cNvPr id="98" name="Freeform: Shape 97">
              <a:extLst>
                <a:ext uri="{FF2B5EF4-FFF2-40B4-BE49-F238E27FC236}">
                  <a16:creationId xmlns:a16="http://schemas.microsoft.com/office/drawing/2014/main" id="{92E17723-403B-4A17-AD94-D7EE50023551}"/>
                </a:ext>
              </a:extLst>
            </p:cNvPr>
            <p:cNvSpPr/>
            <p:nvPr/>
          </p:nvSpPr>
          <p:spPr>
            <a:xfrm rot="10800000">
              <a:off x="2806869" y="-780185"/>
              <a:ext cx="757681" cy="757681"/>
            </a:xfrm>
            <a:custGeom>
              <a:avLst/>
              <a:gdLst>
                <a:gd name="connsiteX0" fmla="*/ 274693 w 542925"/>
                <a:gd name="connsiteY0" fmla="*/ 11349 h 542925"/>
                <a:gd name="connsiteX1" fmla="*/ 538036 w 542925"/>
                <a:gd name="connsiteY1" fmla="*/ 274693 h 542925"/>
                <a:gd name="connsiteX2" fmla="*/ 274693 w 542925"/>
                <a:gd name="connsiteY2" fmla="*/ 538036 h 542925"/>
                <a:gd name="connsiteX3" fmla="*/ 11349 w 542925"/>
                <a:gd name="connsiteY3" fmla="*/ 274693 h 542925"/>
              </a:gdLst>
              <a:ahLst/>
              <a:cxnLst>
                <a:cxn ang="0">
                  <a:pos x="connsiteX0" y="connsiteY0"/>
                </a:cxn>
                <a:cxn ang="0">
                  <a:pos x="connsiteX1" y="connsiteY1"/>
                </a:cxn>
                <a:cxn ang="0">
                  <a:pos x="connsiteX2" y="connsiteY2"/>
                </a:cxn>
                <a:cxn ang="0">
                  <a:pos x="connsiteX3" y="connsiteY3"/>
                </a:cxn>
              </a:cxnLst>
              <a:rect l="l" t="t" r="r" b="b"/>
              <a:pathLst>
                <a:path w="542925" h="542925">
                  <a:moveTo>
                    <a:pt x="274693" y="11349"/>
                  </a:moveTo>
                  <a:lnTo>
                    <a:pt x="538036" y="274693"/>
                  </a:lnTo>
                  <a:lnTo>
                    <a:pt x="274693" y="538036"/>
                  </a:lnTo>
                  <a:lnTo>
                    <a:pt x="11349" y="274693"/>
                  </a:lnTo>
                  <a:close/>
                </a:path>
              </a:pathLst>
            </a:custGeom>
            <a:solidFill>
              <a:schemeClr val="tx1"/>
            </a:solidFill>
            <a:ln w="9525" cap="sq">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100" name="Group 99">
              <a:extLst>
                <a:ext uri="{FF2B5EF4-FFF2-40B4-BE49-F238E27FC236}">
                  <a16:creationId xmlns:a16="http://schemas.microsoft.com/office/drawing/2014/main" id="{B0DE3BD5-909B-45F2-AD2A-F4F659435364}"/>
                </a:ext>
              </a:extLst>
            </p:cNvPr>
            <p:cNvGrpSpPr/>
            <p:nvPr/>
          </p:nvGrpSpPr>
          <p:grpSpPr>
            <a:xfrm rot="-19260000">
              <a:off x="3265126" y="-515418"/>
              <a:ext cx="187568" cy="204619"/>
              <a:chOff x="3265126" y="-515418"/>
              <a:chExt cx="187568" cy="204619"/>
            </a:xfrm>
          </p:grpSpPr>
          <p:sp>
            <p:nvSpPr>
              <p:cNvPr id="134" name="Freeform: Shape 133">
                <a:extLst>
                  <a:ext uri="{FF2B5EF4-FFF2-40B4-BE49-F238E27FC236}">
                    <a16:creationId xmlns:a16="http://schemas.microsoft.com/office/drawing/2014/main" id="{D8872BDA-FD22-4DF4-AB26-2ABC73A16863}"/>
                  </a:ext>
                </a:extLst>
              </p:cNvPr>
              <p:cNvSpPr/>
              <p:nvPr/>
            </p:nvSpPr>
            <p:spPr>
              <a:xfrm>
                <a:off x="3333333" y="-515418"/>
                <a:ext cx="119361" cy="204619"/>
              </a:xfrm>
              <a:custGeom>
                <a:avLst/>
                <a:gdLst>
                  <a:gd name="connsiteX0" fmla="*/ 14367 w 119361"/>
                  <a:gd name="connsiteY0" fmla="*/ 14367 h 204619"/>
                  <a:gd name="connsiteX1" fmla="*/ 111561 w 119361"/>
                  <a:gd name="connsiteY1" fmla="*/ 108151 h 204619"/>
                  <a:gd name="connsiteX2" fmla="*/ 14367 w 119361"/>
                  <a:gd name="connsiteY2" fmla="*/ 203639 h 204619"/>
                </a:gdLst>
                <a:ahLst/>
                <a:cxnLst>
                  <a:cxn ang="0">
                    <a:pos x="connsiteX0" y="connsiteY0"/>
                  </a:cxn>
                  <a:cxn ang="0">
                    <a:pos x="connsiteX1" y="connsiteY1"/>
                  </a:cxn>
                  <a:cxn ang="0">
                    <a:pos x="connsiteX2" y="connsiteY2"/>
                  </a:cxn>
                </a:cxnLst>
                <a:rect l="l" t="t" r="r" b="b"/>
                <a:pathLst>
                  <a:path w="119361" h="204619">
                    <a:moveTo>
                      <a:pt x="14367" y="14367"/>
                    </a:moveTo>
                    <a:lnTo>
                      <a:pt x="111561" y="108151"/>
                    </a:lnTo>
                    <a:lnTo>
                      <a:pt x="14367" y="203639"/>
                    </a:lnTo>
                  </a:path>
                </a:pathLst>
              </a:custGeom>
              <a:noFill/>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B6647C61-CA6F-4165-94B3-AAB2E247F9BE}"/>
                  </a:ext>
                </a:extLst>
              </p:cNvPr>
              <p:cNvSpPr/>
              <p:nvPr/>
            </p:nvSpPr>
            <p:spPr>
              <a:xfrm>
                <a:off x="3265126" y="-421634"/>
                <a:ext cx="170516" cy="17052"/>
              </a:xfrm>
              <a:custGeom>
                <a:avLst/>
                <a:gdLst>
                  <a:gd name="connsiteX0" fmla="*/ 166126 w 170515"/>
                  <a:gd name="connsiteY0" fmla="*/ 14367 h 17051"/>
                  <a:gd name="connsiteX1" fmla="*/ 14367 w 170515"/>
                  <a:gd name="connsiteY1" fmla="*/ 14367 h 17051"/>
                </a:gdLst>
                <a:ahLst/>
                <a:cxnLst>
                  <a:cxn ang="0">
                    <a:pos x="connsiteX0" y="connsiteY0"/>
                  </a:cxn>
                  <a:cxn ang="0">
                    <a:pos x="connsiteX1" y="connsiteY1"/>
                  </a:cxn>
                </a:cxnLst>
                <a:rect l="l" t="t" r="r" b="b"/>
                <a:pathLst>
                  <a:path w="170515" h="17051">
                    <a:moveTo>
                      <a:pt x="166126" y="14367"/>
                    </a:moveTo>
                    <a:lnTo>
                      <a:pt x="14367" y="14367"/>
                    </a:lnTo>
                  </a:path>
                </a:pathLst>
              </a:custGeom>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13" name="Group 112">
              <a:extLst>
                <a:ext uri="{FF2B5EF4-FFF2-40B4-BE49-F238E27FC236}">
                  <a16:creationId xmlns:a16="http://schemas.microsoft.com/office/drawing/2014/main" id="{A4F82711-1A72-48CA-9188-69F59914AB1C}"/>
                </a:ext>
              </a:extLst>
            </p:cNvPr>
            <p:cNvGrpSpPr/>
            <p:nvPr/>
          </p:nvGrpSpPr>
          <p:grpSpPr>
            <a:xfrm rot="19252554">
              <a:off x="2912158" y="-515418"/>
              <a:ext cx="180747" cy="204619"/>
              <a:chOff x="2912158" y="-515418"/>
              <a:chExt cx="180747" cy="204619"/>
            </a:xfrm>
          </p:grpSpPr>
          <p:sp>
            <p:nvSpPr>
              <p:cNvPr id="132" name="Freeform: Shape 131">
                <a:extLst>
                  <a:ext uri="{FF2B5EF4-FFF2-40B4-BE49-F238E27FC236}">
                    <a16:creationId xmlns:a16="http://schemas.microsoft.com/office/drawing/2014/main" id="{F65F55D9-461B-42BC-82B2-B156AB8715E7}"/>
                  </a:ext>
                </a:extLst>
              </p:cNvPr>
              <p:cNvSpPr/>
              <p:nvPr/>
            </p:nvSpPr>
            <p:spPr>
              <a:xfrm>
                <a:off x="2912158" y="-515418"/>
                <a:ext cx="119361" cy="204619"/>
              </a:xfrm>
              <a:custGeom>
                <a:avLst/>
                <a:gdLst>
                  <a:gd name="connsiteX0" fmla="*/ 108151 w 119361"/>
                  <a:gd name="connsiteY0" fmla="*/ 14367 h 204619"/>
                  <a:gd name="connsiteX1" fmla="*/ 14367 w 119361"/>
                  <a:gd name="connsiteY1" fmla="*/ 108151 h 204619"/>
                  <a:gd name="connsiteX2" fmla="*/ 108151 w 119361"/>
                  <a:gd name="connsiteY2" fmla="*/ 203639 h 204619"/>
                </a:gdLst>
                <a:ahLst/>
                <a:cxnLst>
                  <a:cxn ang="0">
                    <a:pos x="connsiteX0" y="connsiteY0"/>
                  </a:cxn>
                  <a:cxn ang="0">
                    <a:pos x="connsiteX1" y="connsiteY1"/>
                  </a:cxn>
                  <a:cxn ang="0">
                    <a:pos x="connsiteX2" y="connsiteY2"/>
                  </a:cxn>
                </a:cxnLst>
                <a:rect l="l" t="t" r="r" b="b"/>
                <a:pathLst>
                  <a:path w="119361" h="204619">
                    <a:moveTo>
                      <a:pt x="108151" y="14367"/>
                    </a:moveTo>
                    <a:lnTo>
                      <a:pt x="14367" y="108151"/>
                    </a:lnTo>
                    <a:lnTo>
                      <a:pt x="108151" y="203639"/>
                    </a:lnTo>
                  </a:path>
                </a:pathLst>
              </a:custGeom>
              <a:noFill/>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DB46F148-3F92-4AA7-A761-780CDC88122A}"/>
                  </a:ext>
                </a:extLst>
              </p:cNvPr>
              <p:cNvSpPr/>
              <p:nvPr/>
            </p:nvSpPr>
            <p:spPr>
              <a:xfrm>
                <a:off x="2922389" y="-421634"/>
                <a:ext cx="170516" cy="17052"/>
              </a:xfrm>
              <a:custGeom>
                <a:avLst/>
                <a:gdLst>
                  <a:gd name="connsiteX0" fmla="*/ 14367 w 170515"/>
                  <a:gd name="connsiteY0" fmla="*/ 14367 h 17051"/>
                  <a:gd name="connsiteX1" fmla="*/ 167831 w 170515"/>
                  <a:gd name="connsiteY1" fmla="*/ 14367 h 17051"/>
                </a:gdLst>
                <a:ahLst/>
                <a:cxnLst>
                  <a:cxn ang="0">
                    <a:pos x="connsiteX0" y="connsiteY0"/>
                  </a:cxn>
                  <a:cxn ang="0">
                    <a:pos x="connsiteX1" y="connsiteY1"/>
                  </a:cxn>
                </a:cxnLst>
                <a:rect l="l" t="t" r="r" b="b"/>
                <a:pathLst>
                  <a:path w="170515" h="17051">
                    <a:moveTo>
                      <a:pt x="14367" y="14367"/>
                    </a:moveTo>
                    <a:lnTo>
                      <a:pt x="167831" y="14367"/>
                    </a:lnTo>
                  </a:path>
                </a:pathLst>
              </a:custGeom>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14" name="Freeform: Shape 113">
              <a:extLst>
                <a:ext uri="{FF2B5EF4-FFF2-40B4-BE49-F238E27FC236}">
                  <a16:creationId xmlns:a16="http://schemas.microsoft.com/office/drawing/2014/main" id="{AECF863B-E890-4A91-B8E9-034A0740E533}"/>
                </a:ext>
              </a:extLst>
            </p:cNvPr>
            <p:cNvSpPr/>
            <p:nvPr/>
          </p:nvSpPr>
          <p:spPr>
            <a:xfrm>
              <a:off x="3075854" y="-257939"/>
              <a:ext cx="204619" cy="119361"/>
            </a:xfrm>
            <a:custGeom>
              <a:avLst/>
              <a:gdLst>
                <a:gd name="connsiteX0" fmla="*/ 14367 w 204619"/>
                <a:gd name="connsiteY0" fmla="*/ 14367 h 119361"/>
                <a:gd name="connsiteX1" fmla="*/ 108151 w 204619"/>
                <a:gd name="connsiteY1" fmla="*/ 108151 h 119361"/>
                <a:gd name="connsiteX2" fmla="*/ 203640 w 204619"/>
                <a:gd name="connsiteY2" fmla="*/ 14367 h 119361"/>
              </a:gdLst>
              <a:ahLst/>
              <a:cxnLst>
                <a:cxn ang="0">
                  <a:pos x="connsiteX0" y="connsiteY0"/>
                </a:cxn>
                <a:cxn ang="0">
                  <a:pos x="connsiteX1" y="connsiteY1"/>
                </a:cxn>
                <a:cxn ang="0">
                  <a:pos x="connsiteX2" y="connsiteY2"/>
                </a:cxn>
              </a:cxnLst>
              <a:rect l="l" t="t" r="r" b="b"/>
              <a:pathLst>
                <a:path w="204619" h="119361">
                  <a:moveTo>
                    <a:pt x="14367" y="14367"/>
                  </a:moveTo>
                  <a:lnTo>
                    <a:pt x="108151" y="108151"/>
                  </a:lnTo>
                  <a:lnTo>
                    <a:pt x="203640" y="14367"/>
                  </a:lnTo>
                </a:path>
              </a:pathLst>
            </a:custGeom>
            <a:noFill/>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44C997CB-16A5-42DB-9234-EE3A3E00A95C}"/>
                </a:ext>
              </a:extLst>
            </p:cNvPr>
            <p:cNvSpPr/>
            <p:nvPr/>
          </p:nvSpPr>
          <p:spPr>
            <a:xfrm>
              <a:off x="3169638" y="-424796"/>
              <a:ext cx="17052" cy="274320"/>
            </a:xfrm>
            <a:custGeom>
              <a:avLst/>
              <a:gdLst>
                <a:gd name="connsiteX0" fmla="*/ 14367 w 17051"/>
                <a:gd name="connsiteY0" fmla="*/ 166126 h 170515"/>
                <a:gd name="connsiteX1" fmla="*/ 14367 w 17051"/>
                <a:gd name="connsiteY1" fmla="*/ 14367 h 170515"/>
              </a:gdLst>
              <a:ahLst/>
              <a:cxnLst>
                <a:cxn ang="0">
                  <a:pos x="connsiteX0" y="connsiteY0"/>
                </a:cxn>
                <a:cxn ang="0">
                  <a:pos x="connsiteX1" y="connsiteY1"/>
                </a:cxn>
              </a:cxnLst>
              <a:rect l="l" t="t" r="r" b="b"/>
              <a:pathLst>
                <a:path w="17051" h="170515">
                  <a:moveTo>
                    <a:pt x="14367" y="166126"/>
                  </a:moveTo>
                  <a:lnTo>
                    <a:pt x="14367" y="14367"/>
                  </a:lnTo>
                </a:path>
              </a:pathLst>
            </a:custGeom>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1" name="globe_2">
              <a:extLst>
                <a:ext uri="{FF2B5EF4-FFF2-40B4-BE49-F238E27FC236}">
                  <a16:creationId xmlns:a16="http://schemas.microsoft.com/office/drawing/2014/main" id="{38594669-67DB-4E63-9AB5-64F2344440C8}"/>
                </a:ext>
              </a:extLst>
            </p:cNvPr>
            <p:cNvSpPr>
              <a:spLocks noChangeAspect="1" noEditPoints="1"/>
            </p:cNvSpPr>
            <p:nvPr/>
          </p:nvSpPr>
          <p:spPr bwMode="auto">
            <a:xfrm>
              <a:off x="3083020" y="-651339"/>
              <a:ext cx="204619" cy="20461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cxnSp>
        <p:nvCxnSpPr>
          <p:cNvPr id="140" name="Straight Arrow Connector 139">
            <a:extLst>
              <a:ext uri="{FF2B5EF4-FFF2-40B4-BE49-F238E27FC236}">
                <a16:creationId xmlns:a16="http://schemas.microsoft.com/office/drawing/2014/main" id="{BCBF2CF0-2491-4C93-9412-0C80909AF9D7}"/>
              </a:ext>
            </a:extLst>
          </p:cNvPr>
          <p:cNvCxnSpPr>
            <a:cxnSpLocks/>
          </p:cNvCxnSpPr>
          <p:nvPr/>
        </p:nvCxnSpPr>
        <p:spPr>
          <a:xfrm flipH="1">
            <a:off x="6433859" y="3391588"/>
            <a:ext cx="2663339" cy="0"/>
          </a:xfrm>
          <a:prstGeom prst="straightConnector1">
            <a:avLst/>
          </a:prstGeom>
          <a:ln w="15875">
            <a:solidFill>
              <a:schemeClr val="accent5"/>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1" name="Rectangle 140">
            <a:extLst>
              <a:ext uri="{FF2B5EF4-FFF2-40B4-BE49-F238E27FC236}">
                <a16:creationId xmlns:a16="http://schemas.microsoft.com/office/drawing/2014/main" id="{C44C7A6A-AEDC-4433-9FF4-BD569B7B970D}"/>
              </a:ext>
            </a:extLst>
          </p:cNvPr>
          <p:cNvSpPr/>
          <p:nvPr/>
        </p:nvSpPr>
        <p:spPr bwMode="auto">
          <a:xfrm>
            <a:off x="5795155" y="3253506"/>
            <a:ext cx="576059" cy="288030"/>
          </a:xfrm>
          <a:prstGeom prst="rect">
            <a:avLst/>
          </a:prstGeom>
          <a:solidFill>
            <a:schemeClr val="accent1">
              <a:lumMod val="60000"/>
              <a:lumOff val="40000"/>
            </a:schemeClr>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schemeClr val="bg1"/>
                </a:solidFill>
                <a:effectLst/>
                <a:uLnTx/>
                <a:uFillTx/>
                <a:latin typeface="Segoe UI"/>
                <a:ea typeface="+mn-ea"/>
                <a:cs typeface="+mn-cs"/>
              </a:rPr>
              <a:t>Public IP</a:t>
            </a:r>
          </a:p>
        </p:txBody>
      </p:sp>
      <p:sp>
        <p:nvSpPr>
          <p:cNvPr id="142" name="Rectangle 141">
            <a:extLst>
              <a:ext uri="{FF2B5EF4-FFF2-40B4-BE49-F238E27FC236}">
                <a16:creationId xmlns:a16="http://schemas.microsoft.com/office/drawing/2014/main" id="{39D6070F-A015-4246-82B7-54E7442FA468}"/>
              </a:ext>
            </a:extLst>
          </p:cNvPr>
          <p:cNvSpPr/>
          <p:nvPr/>
        </p:nvSpPr>
        <p:spPr bwMode="auto">
          <a:xfrm>
            <a:off x="5800725" y="2268535"/>
            <a:ext cx="576059" cy="288030"/>
          </a:xfrm>
          <a:prstGeom prst="rect">
            <a:avLst/>
          </a:prstGeom>
          <a:solidFill>
            <a:schemeClr val="accent1">
              <a:lumMod val="60000"/>
              <a:lumOff val="40000"/>
            </a:schemeClr>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schemeClr val="bg1"/>
                </a:solidFill>
                <a:effectLst/>
                <a:uLnTx/>
                <a:uFillTx/>
                <a:latin typeface="Segoe UI"/>
                <a:ea typeface="+mn-ea"/>
                <a:cs typeface="+mn-cs"/>
              </a:rPr>
              <a:t>Public IP</a:t>
            </a:r>
          </a:p>
        </p:txBody>
      </p:sp>
      <p:sp>
        <p:nvSpPr>
          <p:cNvPr id="143" name="Speech Bubble: Rectangle 142">
            <a:extLst>
              <a:ext uri="{FF2B5EF4-FFF2-40B4-BE49-F238E27FC236}">
                <a16:creationId xmlns:a16="http://schemas.microsoft.com/office/drawing/2014/main" id="{3B584E75-A60C-4918-ADF7-46521F35A107}"/>
              </a:ext>
            </a:extLst>
          </p:cNvPr>
          <p:cNvSpPr/>
          <p:nvPr/>
        </p:nvSpPr>
        <p:spPr bwMode="auto">
          <a:xfrm>
            <a:off x="7978469" y="3604829"/>
            <a:ext cx="1248065" cy="442952"/>
          </a:xfrm>
          <a:prstGeom prst="wedgeRectCallout">
            <a:avLst>
              <a:gd name="adj1" fmla="val 42441"/>
              <a:gd name="adj2" fmla="val -82952"/>
            </a:avLst>
          </a:prstGeom>
          <a:solidFill>
            <a:schemeClr val="bg1"/>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gradFill>
                  <a:gsLst>
                    <a:gs pos="40000">
                      <a:srgbClr val="0078D4"/>
                    </a:gs>
                    <a:gs pos="100000">
                      <a:srgbClr val="0078D4"/>
                    </a:gs>
                  </a:gsLst>
                  <a:lin ang="4800000" scaled="0"/>
                </a:gradFill>
                <a:effectLst/>
                <a:uLnTx/>
                <a:uFillTx/>
                <a:latin typeface="Segoe UI"/>
                <a:ea typeface="+mn-ea"/>
                <a:cs typeface="+mn-cs"/>
              </a:rPr>
              <a:t>Web Application Firewall</a:t>
            </a:r>
          </a:p>
        </p:txBody>
      </p:sp>
      <p:sp>
        <p:nvSpPr>
          <p:cNvPr id="461" name="Speech Bubble: Rectangle 460">
            <a:extLst>
              <a:ext uri="{FF2B5EF4-FFF2-40B4-BE49-F238E27FC236}">
                <a16:creationId xmlns:a16="http://schemas.microsoft.com/office/drawing/2014/main" id="{451539C0-B76E-4D9B-A6EB-E211C08DA27C}"/>
              </a:ext>
            </a:extLst>
          </p:cNvPr>
          <p:cNvSpPr/>
          <p:nvPr/>
        </p:nvSpPr>
        <p:spPr bwMode="auto">
          <a:xfrm>
            <a:off x="4266152" y="3020650"/>
            <a:ext cx="1208596" cy="376871"/>
          </a:xfrm>
          <a:prstGeom prst="wedgeRectCallout">
            <a:avLst>
              <a:gd name="adj1" fmla="val 57849"/>
              <a:gd name="adj2" fmla="val -49693"/>
            </a:avLst>
          </a:prstGeom>
          <a:solidFill>
            <a:schemeClr val="bg1"/>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r>
              <a:rPr lang="en-US" sz="1050" b="1" dirty="0">
                <a:gradFill>
                  <a:gsLst>
                    <a:gs pos="40000">
                      <a:srgbClr val="0078D4"/>
                    </a:gs>
                    <a:gs pos="100000">
                      <a:srgbClr val="0078D4"/>
                    </a:gs>
                  </a:gsLst>
                  <a:lin ang="4800000" scaled="0"/>
                </a:gradFill>
                <a:latin typeface="Segoe UI"/>
              </a:rPr>
              <a:t>DDoS Protection</a:t>
            </a:r>
          </a:p>
        </p:txBody>
      </p:sp>
      <p:grpSp>
        <p:nvGrpSpPr>
          <p:cNvPr id="459" name="Group 458">
            <a:extLst>
              <a:ext uri="{FF2B5EF4-FFF2-40B4-BE49-F238E27FC236}">
                <a16:creationId xmlns:a16="http://schemas.microsoft.com/office/drawing/2014/main" id="{AE1F036A-BCAB-4966-B3D4-D03ABA05B266}"/>
              </a:ext>
            </a:extLst>
          </p:cNvPr>
          <p:cNvGrpSpPr/>
          <p:nvPr/>
        </p:nvGrpSpPr>
        <p:grpSpPr>
          <a:xfrm>
            <a:off x="5571778" y="2592246"/>
            <a:ext cx="312670" cy="650718"/>
            <a:chOff x="5571778" y="2592246"/>
            <a:chExt cx="312670" cy="650718"/>
          </a:xfrm>
        </p:grpSpPr>
        <p:grpSp>
          <p:nvGrpSpPr>
            <p:cNvPr id="463" name="Group 23">
              <a:extLst>
                <a:ext uri="{FF2B5EF4-FFF2-40B4-BE49-F238E27FC236}">
                  <a16:creationId xmlns:a16="http://schemas.microsoft.com/office/drawing/2014/main" id="{DC2630CA-368D-402F-BC44-CF69F926699E}"/>
                </a:ext>
              </a:extLst>
            </p:cNvPr>
            <p:cNvGrpSpPr>
              <a:grpSpLocks noChangeAspect="1"/>
            </p:cNvGrpSpPr>
            <p:nvPr/>
          </p:nvGrpSpPr>
          <p:grpSpPr bwMode="auto">
            <a:xfrm>
              <a:off x="5571778" y="2745481"/>
              <a:ext cx="312670" cy="342928"/>
              <a:chOff x="2150" y="3010"/>
              <a:chExt cx="310" cy="340"/>
            </a:xfrm>
          </p:grpSpPr>
          <p:sp>
            <p:nvSpPr>
              <p:cNvPr id="466" name="Freeform 24">
                <a:extLst>
                  <a:ext uri="{FF2B5EF4-FFF2-40B4-BE49-F238E27FC236}">
                    <a16:creationId xmlns:a16="http://schemas.microsoft.com/office/drawing/2014/main" id="{FCD38475-C05D-4E08-8B9D-6ABC8262C51E}"/>
                  </a:ext>
                </a:extLst>
              </p:cNvPr>
              <p:cNvSpPr>
                <a:spLocks/>
              </p:cNvSpPr>
              <p:nvPr/>
            </p:nvSpPr>
            <p:spPr bwMode="auto">
              <a:xfrm>
                <a:off x="2150" y="3010"/>
                <a:ext cx="310" cy="340"/>
              </a:xfrm>
              <a:custGeom>
                <a:avLst/>
                <a:gdLst>
                  <a:gd name="T0" fmla="*/ 74 w 148"/>
                  <a:gd name="T1" fmla="*/ 0 h 163"/>
                  <a:gd name="T2" fmla="*/ 148 w 148"/>
                  <a:gd name="T3" fmla="*/ 26 h 163"/>
                  <a:gd name="T4" fmla="*/ 148 w 148"/>
                  <a:gd name="T5" fmla="*/ 99 h 163"/>
                  <a:gd name="T6" fmla="*/ 74 w 148"/>
                  <a:gd name="T7" fmla="*/ 163 h 163"/>
                  <a:gd name="T8" fmla="*/ 0 w 148"/>
                  <a:gd name="T9" fmla="*/ 99 h 163"/>
                  <a:gd name="T10" fmla="*/ 0 w 148"/>
                  <a:gd name="T11" fmla="*/ 26 h 163"/>
                  <a:gd name="T12" fmla="*/ 74 w 148"/>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148" h="163">
                    <a:moveTo>
                      <a:pt x="74" y="0"/>
                    </a:moveTo>
                    <a:cubicBezTo>
                      <a:pt x="74" y="0"/>
                      <a:pt x="99" y="26"/>
                      <a:pt x="148" y="26"/>
                    </a:cubicBezTo>
                    <a:cubicBezTo>
                      <a:pt x="148" y="99"/>
                      <a:pt x="148" y="99"/>
                      <a:pt x="148" y="99"/>
                    </a:cubicBezTo>
                    <a:cubicBezTo>
                      <a:pt x="148" y="132"/>
                      <a:pt x="74" y="163"/>
                      <a:pt x="74" y="163"/>
                    </a:cubicBezTo>
                    <a:cubicBezTo>
                      <a:pt x="74" y="163"/>
                      <a:pt x="0" y="132"/>
                      <a:pt x="0" y="99"/>
                    </a:cubicBezTo>
                    <a:cubicBezTo>
                      <a:pt x="0" y="26"/>
                      <a:pt x="0" y="26"/>
                      <a:pt x="0" y="26"/>
                    </a:cubicBezTo>
                    <a:cubicBezTo>
                      <a:pt x="49" y="26"/>
                      <a:pt x="74" y="0"/>
                      <a:pt x="74" y="0"/>
                    </a:cubicBezTo>
                    <a:close/>
                  </a:path>
                </a:pathLst>
              </a:custGeom>
              <a:noFill/>
              <a:ln w="1905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7" name="Freeform 25">
                <a:extLst>
                  <a:ext uri="{FF2B5EF4-FFF2-40B4-BE49-F238E27FC236}">
                    <a16:creationId xmlns:a16="http://schemas.microsoft.com/office/drawing/2014/main" id="{61C7C70E-0861-4EB5-A479-32AD24F92C23}"/>
                  </a:ext>
                </a:extLst>
              </p:cNvPr>
              <p:cNvSpPr>
                <a:spLocks noEditPoints="1"/>
              </p:cNvSpPr>
              <p:nvPr/>
            </p:nvSpPr>
            <p:spPr bwMode="auto">
              <a:xfrm>
                <a:off x="2240" y="3106"/>
                <a:ext cx="130" cy="210"/>
              </a:xfrm>
              <a:custGeom>
                <a:avLst/>
                <a:gdLst>
                  <a:gd name="T0" fmla="*/ 0 w 130"/>
                  <a:gd name="T1" fmla="*/ 210 h 210"/>
                  <a:gd name="T2" fmla="*/ 0 w 130"/>
                  <a:gd name="T3" fmla="*/ 0 h 210"/>
                  <a:gd name="T4" fmla="*/ 130 w 130"/>
                  <a:gd name="T5" fmla="*/ 0 h 210"/>
                  <a:gd name="T6" fmla="*/ 130 w 130"/>
                  <a:gd name="T7" fmla="*/ 114 h 210"/>
                  <a:gd name="T8" fmla="*/ 130 w 130"/>
                  <a:gd name="T9" fmla="*/ 114 h 210"/>
                  <a:gd name="T10" fmla="*/ 130 w 130"/>
                  <a:gd name="T11" fmla="*/ 210 h 210"/>
                  <a:gd name="T12" fmla="*/ 27 w 130"/>
                  <a:gd name="T13" fmla="*/ 39 h 210"/>
                  <a:gd name="T14" fmla="*/ 103 w 130"/>
                  <a:gd name="T15" fmla="*/ 39 h 210"/>
                  <a:gd name="T16" fmla="*/ 27 w 130"/>
                  <a:gd name="T17" fmla="*/ 166 h 210"/>
                  <a:gd name="T18" fmla="*/ 103 w 130"/>
                  <a:gd name="T19" fmla="*/ 166 h 210"/>
                  <a:gd name="T20" fmla="*/ 27 w 130"/>
                  <a:gd name="T21" fmla="*/ 202 h 210"/>
                  <a:gd name="T22" fmla="*/ 103 w 130"/>
                  <a:gd name="T23"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210">
                    <a:moveTo>
                      <a:pt x="0" y="210"/>
                    </a:moveTo>
                    <a:lnTo>
                      <a:pt x="0" y="0"/>
                    </a:lnTo>
                    <a:lnTo>
                      <a:pt x="130" y="0"/>
                    </a:lnTo>
                    <a:lnTo>
                      <a:pt x="130" y="114"/>
                    </a:lnTo>
                    <a:moveTo>
                      <a:pt x="130" y="114"/>
                    </a:moveTo>
                    <a:lnTo>
                      <a:pt x="130" y="210"/>
                    </a:lnTo>
                    <a:moveTo>
                      <a:pt x="27" y="39"/>
                    </a:moveTo>
                    <a:lnTo>
                      <a:pt x="103" y="39"/>
                    </a:lnTo>
                    <a:moveTo>
                      <a:pt x="27" y="166"/>
                    </a:moveTo>
                    <a:lnTo>
                      <a:pt x="103" y="166"/>
                    </a:lnTo>
                    <a:moveTo>
                      <a:pt x="27" y="202"/>
                    </a:moveTo>
                    <a:lnTo>
                      <a:pt x="103" y="202"/>
                    </a:lnTo>
                  </a:path>
                </a:pathLst>
              </a:custGeom>
              <a:noFill/>
              <a:ln w="1905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cxnSp>
          <p:nvCxnSpPr>
            <p:cNvPr id="464" name="Straight Connector 463">
              <a:extLst>
                <a:ext uri="{FF2B5EF4-FFF2-40B4-BE49-F238E27FC236}">
                  <a16:creationId xmlns:a16="http://schemas.microsoft.com/office/drawing/2014/main" id="{4B07010E-7C9F-461E-A41B-B57E22CBF404}"/>
                </a:ext>
              </a:extLst>
            </p:cNvPr>
            <p:cNvCxnSpPr>
              <a:cxnSpLocks/>
            </p:cNvCxnSpPr>
            <p:nvPr/>
          </p:nvCxnSpPr>
          <p:spPr>
            <a:xfrm flipV="1">
              <a:off x="5793673" y="2592246"/>
              <a:ext cx="75279" cy="153235"/>
            </a:xfrm>
            <a:prstGeom prst="line">
              <a:avLst/>
            </a:prstGeom>
            <a:ln w="15875">
              <a:solidFill>
                <a:srgbClr val="107C1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CB7B301D-7B19-44DE-BFF7-E287ED22BB18}"/>
                </a:ext>
              </a:extLst>
            </p:cNvPr>
            <p:cNvCxnSpPr>
              <a:cxnSpLocks/>
            </p:cNvCxnSpPr>
            <p:nvPr/>
          </p:nvCxnSpPr>
          <p:spPr>
            <a:xfrm>
              <a:off x="5793022" y="3089729"/>
              <a:ext cx="75279" cy="153235"/>
            </a:xfrm>
            <a:prstGeom prst="line">
              <a:avLst/>
            </a:prstGeom>
            <a:ln w="15875">
              <a:solidFill>
                <a:srgbClr val="107C1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47354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right)">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71ED63E-C9AD-4532-899C-35C438BD159E}"/>
              </a:ext>
            </a:extLst>
          </p:cNvPr>
          <p:cNvGrpSpPr/>
          <p:nvPr/>
        </p:nvGrpSpPr>
        <p:grpSpPr>
          <a:xfrm>
            <a:off x="6620596" y="1538175"/>
            <a:ext cx="4983142" cy="5023781"/>
            <a:chOff x="6620596" y="1538175"/>
            <a:chExt cx="4983142" cy="5023781"/>
          </a:xfrm>
        </p:grpSpPr>
        <p:sp>
          <p:nvSpPr>
            <p:cNvPr id="374" name="Rectangle 373">
              <a:extLst>
                <a:ext uri="{FF2B5EF4-FFF2-40B4-BE49-F238E27FC236}">
                  <a16:creationId xmlns:a16="http://schemas.microsoft.com/office/drawing/2014/main" id="{FC40DE02-A8D8-459E-9814-68C2D4DD8652}"/>
                </a:ext>
              </a:extLst>
            </p:cNvPr>
            <p:cNvSpPr/>
            <p:nvPr/>
          </p:nvSpPr>
          <p:spPr bwMode="auto">
            <a:xfrm>
              <a:off x="6620596" y="1538175"/>
              <a:ext cx="4983142" cy="5023781"/>
            </a:xfrm>
            <a:prstGeom prst="rect">
              <a:avLst/>
            </a:prstGeom>
            <a:solidFill>
              <a:srgbClr val="FFFBA3"/>
            </a:solidFill>
            <a:ln w="19050">
              <a:no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t>Core Services Subscription</a:t>
              </a:r>
            </a:p>
          </p:txBody>
        </p:sp>
        <p:sp>
          <p:nvSpPr>
            <p:cNvPr id="376" name="Freeform: Shape 375">
              <a:extLst>
                <a:ext uri="{FF2B5EF4-FFF2-40B4-BE49-F238E27FC236}">
                  <a16:creationId xmlns:a16="http://schemas.microsoft.com/office/drawing/2014/main" id="{15DDEE2C-E0A7-4B5D-AFE4-596999B7B106}"/>
                </a:ext>
              </a:extLst>
            </p:cNvPr>
            <p:cNvSpPr/>
            <p:nvPr/>
          </p:nvSpPr>
          <p:spPr>
            <a:xfrm>
              <a:off x="10016465" y="1679028"/>
              <a:ext cx="182880" cy="182880"/>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229" name="Rectangle 228">
            <a:extLst>
              <a:ext uri="{FF2B5EF4-FFF2-40B4-BE49-F238E27FC236}">
                <a16:creationId xmlns:a16="http://schemas.microsoft.com/office/drawing/2014/main" id="{6AF0917C-AEC8-433E-98FE-ED538C7EC704}"/>
              </a:ext>
            </a:extLst>
          </p:cNvPr>
          <p:cNvSpPr/>
          <p:nvPr/>
        </p:nvSpPr>
        <p:spPr bwMode="auto">
          <a:xfrm>
            <a:off x="6737495" y="2359555"/>
            <a:ext cx="4619718" cy="3914809"/>
          </a:xfrm>
          <a:prstGeom prst="rect">
            <a:avLst/>
          </a:prstGeom>
          <a:solidFill>
            <a:schemeClr val="bg1"/>
          </a:solid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noFill/>
                <a:effectLst/>
                <a:uLnTx/>
                <a:uFillTx/>
                <a:latin typeface="Segoe UI Semibold" panose="020B0702040204020203" pitchFamily="34" charset="0"/>
                <a:ea typeface="+mn-ea"/>
                <a:cs typeface="Segoe UI Semibold" panose="020B0702040204020203" pitchFamily="34" charset="0"/>
              </a:rPr>
              <a:t>2</a:t>
            </a:r>
          </a:p>
        </p:txBody>
      </p:sp>
      <p:sp>
        <p:nvSpPr>
          <p:cNvPr id="3" name="Title 2">
            <a:extLst>
              <a:ext uri="{FF2B5EF4-FFF2-40B4-BE49-F238E27FC236}">
                <a16:creationId xmlns:a16="http://schemas.microsoft.com/office/drawing/2014/main" id="{5E645429-A550-498C-9493-1FB320D0D659}"/>
              </a:ext>
            </a:extLst>
          </p:cNvPr>
          <p:cNvSpPr>
            <a:spLocks noGrp="1"/>
          </p:cNvSpPr>
          <p:nvPr>
            <p:ph type="title"/>
          </p:nvPr>
        </p:nvSpPr>
        <p:spPr>
          <a:xfrm>
            <a:off x="375188" y="399017"/>
            <a:ext cx="11018520" cy="492443"/>
          </a:xfrm>
        </p:spPr>
        <p:txBody>
          <a:bodyPr/>
          <a:lstStyle/>
          <a:p>
            <a:r>
              <a:rPr lang="en-US" sz="3200" dirty="0"/>
              <a:t>Reference Configuration with Native Controls</a:t>
            </a:r>
          </a:p>
        </p:txBody>
      </p:sp>
      <p:sp>
        <p:nvSpPr>
          <p:cNvPr id="230" name="Rectangle 229">
            <a:extLst>
              <a:ext uri="{FF2B5EF4-FFF2-40B4-BE49-F238E27FC236}">
                <a16:creationId xmlns:a16="http://schemas.microsoft.com/office/drawing/2014/main" id="{9DA76BEE-1D8B-47EC-BB86-681AB3310CD0}"/>
              </a:ext>
            </a:extLst>
          </p:cNvPr>
          <p:cNvSpPr/>
          <p:nvPr/>
        </p:nvSpPr>
        <p:spPr bwMode="auto">
          <a:xfrm>
            <a:off x="10594834" y="6123114"/>
            <a:ext cx="550289" cy="29479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noFill/>
                <a:effectLst/>
                <a:uLnTx/>
                <a:uFillTx/>
                <a:latin typeface="Segoe UI"/>
                <a:ea typeface="+mn-ea"/>
                <a:cs typeface="+mn-cs"/>
              </a:rPr>
              <a:t>6</a:t>
            </a:r>
          </a:p>
        </p:txBody>
      </p:sp>
      <p:sp>
        <p:nvSpPr>
          <p:cNvPr id="231" name="TextBox 230">
            <a:extLst>
              <a:ext uri="{FF2B5EF4-FFF2-40B4-BE49-F238E27FC236}">
                <a16:creationId xmlns:a16="http://schemas.microsoft.com/office/drawing/2014/main" id="{19240852-08B0-4E93-BB2F-99F14B3CA6FF}"/>
              </a:ext>
            </a:extLst>
          </p:cNvPr>
          <p:cNvSpPr txBox="1"/>
          <p:nvPr/>
        </p:nvSpPr>
        <p:spPr>
          <a:xfrm>
            <a:off x="8317784" y="2467459"/>
            <a:ext cx="1358834"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Virtual Network</a:t>
            </a:r>
          </a:p>
        </p:txBody>
      </p:sp>
      <p:sp>
        <p:nvSpPr>
          <p:cNvPr id="232" name="bot_3">
            <a:extLst>
              <a:ext uri="{FF2B5EF4-FFF2-40B4-BE49-F238E27FC236}">
                <a16:creationId xmlns:a16="http://schemas.microsoft.com/office/drawing/2014/main" id="{2E1F894E-079C-41F1-A553-8D8CE3F8846B}"/>
              </a:ext>
            </a:extLst>
          </p:cNvPr>
          <p:cNvSpPr>
            <a:spLocks noChangeAspect="1" noEditPoints="1"/>
          </p:cNvSpPr>
          <p:nvPr/>
        </p:nvSpPr>
        <p:spPr bwMode="auto">
          <a:xfrm>
            <a:off x="10701522" y="6149645"/>
            <a:ext cx="336912" cy="241736"/>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36" name="Rectangle 235">
            <a:extLst>
              <a:ext uri="{FF2B5EF4-FFF2-40B4-BE49-F238E27FC236}">
                <a16:creationId xmlns:a16="http://schemas.microsoft.com/office/drawing/2014/main" id="{E1B0CBD5-D3FA-4190-A0BC-4A2782F18EF9}"/>
              </a:ext>
            </a:extLst>
          </p:cNvPr>
          <p:cNvSpPr/>
          <p:nvPr/>
        </p:nvSpPr>
        <p:spPr bwMode="auto">
          <a:xfrm>
            <a:off x="7165943" y="4124029"/>
            <a:ext cx="1601707" cy="611113"/>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Gateway Subnet</a:t>
            </a:r>
          </a:p>
        </p:txBody>
      </p:sp>
      <p:sp>
        <p:nvSpPr>
          <p:cNvPr id="268" name="TextBox 267">
            <a:extLst>
              <a:ext uri="{FF2B5EF4-FFF2-40B4-BE49-F238E27FC236}">
                <a16:creationId xmlns:a16="http://schemas.microsoft.com/office/drawing/2014/main" id="{2C13EE4B-0F22-4C86-8FB6-6C5898CB1AB8}"/>
              </a:ext>
            </a:extLst>
          </p:cNvPr>
          <p:cNvSpPr txBox="1"/>
          <p:nvPr/>
        </p:nvSpPr>
        <p:spPr>
          <a:xfrm>
            <a:off x="7944820" y="4411148"/>
            <a:ext cx="569066" cy="215444"/>
          </a:xfrm>
          <a:prstGeom prst="rect">
            <a:avLst/>
          </a:prstGeom>
          <a:noFill/>
        </p:spPr>
        <p:txBody>
          <a:bodyPr wrap="non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gradFill>
                  <a:gsLst>
                    <a:gs pos="93805">
                      <a:srgbClr val="002050"/>
                    </a:gs>
                    <a:gs pos="79646">
                      <a:srgbClr val="002050"/>
                    </a:gs>
                  </a:gsLst>
                  <a:lin ang="5400000" scaled="0"/>
                </a:gradFill>
                <a:effectLst/>
                <a:uLnTx/>
                <a:uFillTx/>
                <a:latin typeface="Segoe UI"/>
                <a:ea typeface="+mn-ea"/>
                <a:cs typeface="+mn-cs"/>
              </a:rPr>
              <a:t>ExpressRoute</a:t>
            </a:r>
            <a:br>
              <a:rPr kumimoji="0" lang="en-US" sz="700" b="1" i="0" u="none" strike="noStrike" kern="1200" cap="none" spc="0" normalizeH="0" baseline="0" noProof="0" dirty="0">
                <a:ln>
                  <a:noFill/>
                </a:ln>
                <a:gradFill>
                  <a:gsLst>
                    <a:gs pos="93805">
                      <a:srgbClr val="002050"/>
                    </a:gs>
                    <a:gs pos="79646">
                      <a:srgbClr val="002050"/>
                    </a:gs>
                  </a:gsLst>
                  <a:lin ang="5400000" scaled="0"/>
                </a:gradFill>
                <a:effectLst/>
                <a:uLnTx/>
                <a:uFillTx/>
                <a:latin typeface="Segoe UI"/>
                <a:ea typeface="+mn-ea"/>
                <a:cs typeface="+mn-cs"/>
              </a:rPr>
            </a:br>
            <a:r>
              <a:rPr kumimoji="0" lang="en-US" sz="700" b="1" i="0" u="none" strike="noStrike" kern="1200" cap="none" spc="0" normalizeH="0" baseline="0" noProof="0" dirty="0">
                <a:ln>
                  <a:noFill/>
                </a:ln>
                <a:gradFill>
                  <a:gsLst>
                    <a:gs pos="93805">
                      <a:srgbClr val="002050"/>
                    </a:gs>
                    <a:gs pos="79646">
                      <a:srgbClr val="002050"/>
                    </a:gs>
                  </a:gsLst>
                  <a:lin ang="5400000" scaled="0"/>
                </a:gradFill>
                <a:effectLst/>
                <a:uLnTx/>
                <a:uFillTx/>
                <a:latin typeface="Segoe UI"/>
                <a:ea typeface="+mn-ea"/>
                <a:cs typeface="+mn-cs"/>
              </a:rPr>
              <a:t> Gateway</a:t>
            </a:r>
          </a:p>
        </p:txBody>
      </p:sp>
      <p:cxnSp>
        <p:nvCxnSpPr>
          <p:cNvPr id="270" name="Straight Connector 269">
            <a:extLst>
              <a:ext uri="{FF2B5EF4-FFF2-40B4-BE49-F238E27FC236}">
                <a16:creationId xmlns:a16="http://schemas.microsoft.com/office/drawing/2014/main" id="{0771C0B6-4213-42DB-BACA-4FAB44D54519}"/>
              </a:ext>
            </a:extLst>
          </p:cNvPr>
          <p:cNvCxnSpPr>
            <a:cxnSpLocks/>
          </p:cNvCxnSpPr>
          <p:nvPr/>
        </p:nvCxnSpPr>
        <p:spPr>
          <a:xfrm>
            <a:off x="5945026" y="2394561"/>
            <a:ext cx="573921" cy="407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71" name="Group 270">
            <a:extLst>
              <a:ext uri="{FF2B5EF4-FFF2-40B4-BE49-F238E27FC236}">
                <a16:creationId xmlns:a16="http://schemas.microsoft.com/office/drawing/2014/main" id="{0B54F64B-AC0A-4E8A-97DD-6A990FE48AF5}"/>
              </a:ext>
            </a:extLst>
          </p:cNvPr>
          <p:cNvGrpSpPr/>
          <p:nvPr/>
        </p:nvGrpSpPr>
        <p:grpSpPr>
          <a:xfrm>
            <a:off x="7591350" y="4368114"/>
            <a:ext cx="291232" cy="291232"/>
            <a:chOff x="2662557" y="4401577"/>
            <a:chExt cx="167800" cy="167800"/>
          </a:xfrm>
        </p:grpSpPr>
        <p:sp>
          <p:nvSpPr>
            <p:cNvPr id="272" name="Oval 271">
              <a:extLst>
                <a:ext uri="{FF2B5EF4-FFF2-40B4-BE49-F238E27FC236}">
                  <a16:creationId xmlns:a16="http://schemas.microsoft.com/office/drawing/2014/main" id="{D596146B-57EC-4E90-A4F7-810E7B2975B3}"/>
                </a:ext>
              </a:extLst>
            </p:cNvPr>
            <p:cNvSpPr/>
            <p:nvPr/>
          </p:nvSpPr>
          <p:spPr bwMode="auto">
            <a:xfrm>
              <a:off x="2662557" y="4401577"/>
              <a:ext cx="167800" cy="167800"/>
            </a:xfrm>
            <a:prstGeom prst="ellipse">
              <a:avLst/>
            </a:prstGeom>
            <a:solidFill>
              <a:schemeClr val="accent1">
                <a:lumMod val="5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Freeform: Shape 276">
              <a:extLst>
                <a:ext uri="{FF2B5EF4-FFF2-40B4-BE49-F238E27FC236}">
                  <a16:creationId xmlns:a16="http://schemas.microsoft.com/office/drawing/2014/main" id="{4027191A-FA9A-4E4D-A7FD-33F62A93B8B3}"/>
                </a:ext>
              </a:extLst>
            </p:cNvPr>
            <p:cNvSpPr/>
            <p:nvPr/>
          </p:nvSpPr>
          <p:spPr>
            <a:xfrm>
              <a:off x="2676072" y="4414987"/>
              <a:ext cx="135906" cy="135906"/>
            </a:xfrm>
            <a:custGeom>
              <a:avLst/>
              <a:gdLst>
                <a:gd name="connsiteX0" fmla="*/ 32103 w 135905"/>
                <a:gd name="connsiteY0" fmla="*/ 92695 h 135905"/>
                <a:gd name="connsiteX1" fmla="*/ 10019 w 135905"/>
                <a:gd name="connsiteY1" fmla="*/ 70610 h 135905"/>
                <a:gd name="connsiteX2" fmla="*/ 32103 w 135905"/>
                <a:gd name="connsiteY2" fmla="*/ 48525 h 135905"/>
                <a:gd name="connsiteX3" fmla="*/ 12850 w 135905"/>
                <a:gd name="connsiteY3" fmla="*/ 70044 h 135905"/>
                <a:gd name="connsiteX4" fmla="*/ 48525 w 135905"/>
                <a:gd name="connsiteY4" fmla="*/ 70044 h 135905"/>
                <a:gd name="connsiteX5" fmla="*/ 92695 w 135905"/>
                <a:gd name="connsiteY5" fmla="*/ 114779 h 135905"/>
                <a:gd name="connsiteX6" fmla="*/ 70610 w 135905"/>
                <a:gd name="connsiteY6" fmla="*/ 92695 h 135905"/>
                <a:gd name="connsiteX7" fmla="*/ 48525 w 135905"/>
                <a:gd name="connsiteY7" fmla="*/ 114779 h 135905"/>
                <a:gd name="connsiteX8" fmla="*/ 70610 w 135905"/>
                <a:gd name="connsiteY8" fmla="*/ 94960 h 135905"/>
                <a:gd name="connsiteX9" fmla="*/ 70610 w 135905"/>
                <a:gd name="connsiteY9" fmla="*/ 130635 h 135905"/>
                <a:gd name="connsiteX10" fmla="*/ 108550 w 135905"/>
                <a:gd name="connsiteY10" fmla="*/ 92695 h 135905"/>
                <a:gd name="connsiteX11" fmla="*/ 130635 w 135905"/>
                <a:gd name="connsiteY11" fmla="*/ 70610 h 135905"/>
                <a:gd name="connsiteX12" fmla="*/ 108550 w 135905"/>
                <a:gd name="connsiteY12" fmla="*/ 48525 h 135905"/>
                <a:gd name="connsiteX13" fmla="*/ 128370 w 135905"/>
                <a:gd name="connsiteY13" fmla="*/ 70044 h 135905"/>
                <a:gd name="connsiteX14" fmla="*/ 92695 w 135905"/>
                <a:gd name="connsiteY14" fmla="*/ 70044 h 135905"/>
                <a:gd name="connsiteX15" fmla="*/ 48525 w 135905"/>
                <a:gd name="connsiteY15" fmla="*/ 25874 h 135905"/>
                <a:gd name="connsiteX16" fmla="*/ 70610 w 135905"/>
                <a:gd name="connsiteY16" fmla="*/ 47959 h 135905"/>
                <a:gd name="connsiteX17" fmla="*/ 92695 w 135905"/>
                <a:gd name="connsiteY17" fmla="*/ 25874 h 135905"/>
                <a:gd name="connsiteX18" fmla="*/ 70610 w 135905"/>
                <a:gd name="connsiteY18" fmla="*/ 45128 h 135905"/>
                <a:gd name="connsiteX19" fmla="*/ 70610 w 135905"/>
                <a:gd name="connsiteY19" fmla="*/ 10019 h 13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905" h="135905">
                  <a:moveTo>
                    <a:pt x="32103" y="92695"/>
                  </a:moveTo>
                  <a:lnTo>
                    <a:pt x="10019" y="70610"/>
                  </a:lnTo>
                  <a:lnTo>
                    <a:pt x="32103" y="48525"/>
                  </a:lnTo>
                  <a:moveTo>
                    <a:pt x="12850" y="70044"/>
                  </a:moveTo>
                  <a:lnTo>
                    <a:pt x="48525" y="70044"/>
                  </a:lnTo>
                  <a:moveTo>
                    <a:pt x="92695" y="114779"/>
                  </a:moveTo>
                  <a:lnTo>
                    <a:pt x="70610" y="92695"/>
                  </a:lnTo>
                  <a:lnTo>
                    <a:pt x="48525" y="114779"/>
                  </a:lnTo>
                  <a:moveTo>
                    <a:pt x="70610" y="94960"/>
                  </a:moveTo>
                  <a:lnTo>
                    <a:pt x="70610" y="130635"/>
                  </a:lnTo>
                  <a:moveTo>
                    <a:pt x="108550" y="92695"/>
                  </a:moveTo>
                  <a:lnTo>
                    <a:pt x="130635" y="70610"/>
                  </a:lnTo>
                  <a:lnTo>
                    <a:pt x="108550" y="48525"/>
                  </a:lnTo>
                  <a:moveTo>
                    <a:pt x="128370" y="70044"/>
                  </a:moveTo>
                  <a:lnTo>
                    <a:pt x="92695" y="70044"/>
                  </a:lnTo>
                  <a:moveTo>
                    <a:pt x="48525" y="25874"/>
                  </a:moveTo>
                  <a:lnTo>
                    <a:pt x="70610" y="47959"/>
                  </a:lnTo>
                  <a:lnTo>
                    <a:pt x="92695" y="25874"/>
                  </a:lnTo>
                  <a:moveTo>
                    <a:pt x="70610" y="45128"/>
                  </a:moveTo>
                  <a:lnTo>
                    <a:pt x="70610" y="10019"/>
                  </a:lnTo>
                </a:path>
              </a:pathLst>
            </a:custGeom>
            <a:noFill/>
            <a:ln w="19050" cap="sq">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315" name="Speech Bubble: Rectangle 314">
            <a:extLst>
              <a:ext uri="{FF2B5EF4-FFF2-40B4-BE49-F238E27FC236}">
                <a16:creationId xmlns:a16="http://schemas.microsoft.com/office/drawing/2014/main" id="{5068DAB3-FB7D-4BBF-979F-2B6B430CDEA6}"/>
              </a:ext>
            </a:extLst>
          </p:cNvPr>
          <p:cNvSpPr/>
          <p:nvPr/>
        </p:nvSpPr>
        <p:spPr bwMode="auto">
          <a:xfrm>
            <a:off x="5193915" y="4931074"/>
            <a:ext cx="1262468" cy="599756"/>
          </a:xfrm>
          <a:prstGeom prst="wedgeRectCallout">
            <a:avLst>
              <a:gd name="adj1" fmla="val 98254"/>
              <a:gd name="adj2" fmla="val -27136"/>
            </a:avLst>
          </a:prstGeom>
          <a:solidFill>
            <a:schemeClr val="bg1"/>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gradFill>
                  <a:gsLst>
                    <a:gs pos="40000">
                      <a:srgbClr val="0078D4"/>
                    </a:gs>
                    <a:gs pos="100000">
                      <a:srgbClr val="0078D4"/>
                    </a:gs>
                  </a:gsLst>
                  <a:lin ang="4800000" scaled="0"/>
                </a:gradFill>
                <a:effectLst/>
                <a:uLnTx/>
                <a:uFillTx/>
                <a:latin typeface="Segoe UI"/>
                <a:ea typeface="+mn-ea"/>
                <a:cs typeface="+mn-cs"/>
              </a:rPr>
              <a:t>Network Security Group (NSG)</a:t>
            </a:r>
          </a:p>
        </p:txBody>
      </p:sp>
      <p:grpSp>
        <p:nvGrpSpPr>
          <p:cNvPr id="316" name="Group 315">
            <a:extLst>
              <a:ext uri="{FF2B5EF4-FFF2-40B4-BE49-F238E27FC236}">
                <a16:creationId xmlns:a16="http://schemas.microsoft.com/office/drawing/2014/main" id="{02A9B97A-0236-4743-8D72-4CD09A822BB8}"/>
              </a:ext>
            </a:extLst>
          </p:cNvPr>
          <p:cNvGrpSpPr/>
          <p:nvPr/>
        </p:nvGrpSpPr>
        <p:grpSpPr>
          <a:xfrm>
            <a:off x="6518947" y="2030592"/>
            <a:ext cx="648552" cy="472142"/>
            <a:chOff x="4648345" y="1150151"/>
            <a:chExt cx="648552" cy="472142"/>
          </a:xfrm>
        </p:grpSpPr>
        <p:sp>
          <p:nvSpPr>
            <p:cNvPr id="317" name="cloud">
              <a:extLst>
                <a:ext uri="{FF2B5EF4-FFF2-40B4-BE49-F238E27FC236}">
                  <a16:creationId xmlns:a16="http://schemas.microsoft.com/office/drawing/2014/main" id="{8A39A6B3-9790-4240-9254-856B3CBEE45B}"/>
                </a:ext>
              </a:extLst>
            </p:cNvPr>
            <p:cNvSpPr>
              <a:spLocks noChangeAspect="1"/>
            </p:cNvSpPr>
            <p:nvPr/>
          </p:nvSpPr>
          <p:spPr bwMode="auto">
            <a:xfrm>
              <a:off x="4864529" y="1150151"/>
              <a:ext cx="432368" cy="27546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2222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pic>
          <p:nvPicPr>
            <p:cNvPr id="318" name="Graphic 317">
              <a:extLst>
                <a:ext uri="{FF2B5EF4-FFF2-40B4-BE49-F238E27FC236}">
                  <a16:creationId xmlns:a16="http://schemas.microsoft.com/office/drawing/2014/main" id="{CE3A0016-9A43-414D-B9CB-50E1B95918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48345" y="1299462"/>
              <a:ext cx="432368" cy="322831"/>
            </a:xfrm>
            <a:prstGeom prst="rect">
              <a:avLst/>
            </a:prstGeom>
          </p:spPr>
        </p:pic>
      </p:grpSp>
      <p:sp>
        <p:nvSpPr>
          <p:cNvPr id="319" name="Speech Bubble: Rectangle 318">
            <a:extLst>
              <a:ext uri="{FF2B5EF4-FFF2-40B4-BE49-F238E27FC236}">
                <a16:creationId xmlns:a16="http://schemas.microsoft.com/office/drawing/2014/main" id="{2526E083-C0EF-4A07-84B1-F99AF82EACCC}"/>
              </a:ext>
            </a:extLst>
          </p:cNvPr>
          <p:cNvSpPr/>
          <p:nvPr/>
        </p:nvSpPr>
        <p:spPr bwMode="auto">
          <a:xfrm>
            <a:off x="5328798" y="1798853"/>
            <a:ext cx="1138702" cy="376871"/>
          </a:xfrm>
          <a:prstGeom prst="wedgeRectCallout">
            <a:avLst>
              <a:gd name="adj1" fmla="val 62736"/>
              <a:gd name="adj2" fmla="val 47359"/>
            </a:avLst>
          </a:prstGeom>
          <a:solidFill>
            <a:schemeClr val="bg1"/>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gradFill>
                  <a:gsLst>
                    <a:gs pos="40000">
                      <a:srgbClr val="0078D4"/>
                    </a:gs>
                    <a:gs pos="100000">
                      <a:srgbClr val="0078D4"/>
                    </a:gs>
                  </a:gsLst>
                  <a:lin ang="4800000" scaled="0"/>
                </a:gradFill>
                <a:effectLst/>
                <a:uLnTx/>
                <a:uFillTx/>
                <a:latin typeface="Segoe UI"/>
                <a:ea typeface="+mn-ea"/>
                <a:cs typeface="+mn-cs"/>
              </a:rPr>
              <a:t>Azure Firewall</a:t>
            </a:r>
          </a:p>
        </p:txBody>
      </p:sp>
      <p:grpSp>
        <p:nvGrpSpPr>
          <p:cNvPr id="320" name="Group 319">
            <a:extLst>
              <a:ext uri="{FF2B5EF4-FFF2-40B4-BE49-F238E27FC236}">
                <a16:creationId xmlns:a16="http://schemas.microsoft.com/office/drawing/2014/main" id="{DE156C44-1895-428E-AAD1-421012D913A4}"/>
              </a:ext>
            </a:extLst>
          </p:cNvPr>
          <p:cNvGrpSpPr/>
          <p:nvPr/>
        </p:nvGrpSpPr>
        <p:grpSpPr>
          <a:xfrm>
            <a:off x="6486058" y="1843361"/>
            <a:ext cx="465257" cy="655197"/>
            <a:chOff x="1639540" y="3123810"/>
            <a:chExt cx="465257" cy="655197"/>
          </a:xfrm>
          <a:noFill/>
        </p:grpSpPr>
        <p:grpSp>
          <p:nvGrpSpPr>
            <p:cNvPr id="321" name="Graphic 1387">
              <a:extLst>
                <a:ext uri="{FF2B5EF4-FFF2-40B4-BE49-F238E27FC236}">
                  <a16:creationId xmlns:a16="http://schemas.microsoft.com/office/drawing/2014/main" id="{2C9403B9-80BD-4B2F-A752-FE55F68CD822}"/>
                </a:ext>
              </a:extLst>
            </p:cNvPr>
            <p:cNvGrpSpPr/>
            <p:nvPr/>
          </p:nvGrpSpPr>
          <p:grpSpPr>
            <a:xfrm>
              <a:off x="1639540" y="3123810"/>
              <a:ext cx="465257" cy="655197"/>
              <a:chOff x="6000749" y="3293341"/>
              <a:chExt cx="187643" cy="264248"/>
            </a:xfrm>
            <a:grpFill/>
          </p:grpSpPr>
          <p:sp>
            <p:nvSpPr>
              <p:cNvPr id="325" name="Freeform: Shape 324">
                <a:extLst>
                  <a:ext uri="{FF2B5EF4-FFF2-40B4-BE49-F238E27FC236}">
                    <a16:creationId xmlns:a16="http://schemas.microsoft.com/office/drawing/2014/main" id="{B764803F-CFCC-4B71-BE6D-41AC60761CA3}"/>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grpFill/>
              <a:ln w="22225" cap="sq">
                <a:no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noFill/>
                    <a:effectLst/>
                    <a:uLnTx/>
                    <a:uFillTx/>
                    <a:latin typeface="Segoe UI" panose="020B0502040204020203" pitchFamily="34" charset="0"/>
                    <a:ea typeface="+mn-ea"/>
                    <a:cs typeface="Segoe UI" panose="020B0502040204020203" pitchFamily="34" charset="0"/>
                  </a:rPr>
                  <a:t>1</a:t>
                </a:r>
              </a:p>
            </p:txBody>
          </p:sp>
          <p:sp>
            <p:nvSpPr>
              <p:cNvPr id="326" name="Freeform: Shape 325">
                <a:extLst>
                  <a:ext uri="{FF2B5EF4-FFF2-40B4-BE49-F238E27FC236}">
                    <a16:creationId xmlns:a16="http://schemas.microsoft.com/office/drawing/2014/main" id="{33688631-5657-4A8F-A2DB-E29CF8BED9C9}"/>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grpFill/>
              <a:ln w="22225" cap="sq">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noFill/>
                  <a:effectLst/>
                  <a:uLnTx/>
                  <a:uFillTx/>
                  <a:latin typeface="Segoe UI"/>
                  <a:ea typeface="+mn-ea"/>
                  <a:cs typeface="+mn-cs"/>
                </a:endParaRPr>
              </a:p>
            </p:txBody>
          </p:sp>
        </p:grpSp>
        <p:grpSp>
          <p:nvGrpSpPr>
            <p:cNvPr id="322" name="Group 321">
              <a:extLst>
                <a:ext uri="{FF2B5EF4-FFF2-40B4-BE49-F238E27FC236}">
                  <a16:creationId xmlns:a16="http://schemas.microsoft.com/office/drawing/2014/main" id="{F3D885E7-816F-4908-8B9D-2C12A691BFC6}"/>
                </a:ext>
              </a:extLst>
            </p:cNvPr>
            <p:cNvGrpSpPr/>
            <p:nvPr/>
          </p:nvGrpSpPr>
          <p:grpSpPr>
            <a:xfrm>
              <a:off x="1807949" y="3549825"/>
              <a:ext cx="129308" cy="129308"/>
              <a:chOff x="1800072" y="3549825"/>
              <a:chExt cx="129308" cy="129308"/>
            </a:xfrm>
            <a:grpFill/>
          </p:grpSpPr>
          <p:sp>
            <p:nvSpPr>
              <p:cNvPr id="323" name="Oval 322">
                <a:extLst>
                  <a:ext uri="{FF2B5EF4-FFF2-40B4-BE49-F238E27FC236}">
                    <a16:creationId xmlns:a16="http://schemas.microsoft.com/office/drawing/2014/main" id="{FA282D94-0A73-43D7-BA95-6F6965F28ABA}"/>
                  </a:ext>
                </a:extLst>
              </p:cNvPr>
              <p:cNvSpPr/>
              <p:nvPr/>
            </p:nvSpPr>
            <p:spPr bwMode="auto">
              <a:xfrm>
                <a:off x="1800072" y="3549825"/>
                <a:ext cx="129308" cy="12930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4" name="Oval 323">
                <a:extLst>
                  <a:ext uri="{FF2B5EF4-FFF2-40B4-BE49-F238E27FC236}">
                    <a16:creationId xmlns:a16="http://schemas.microsoft.com/office/drawing/2014/main" id="{C3056AD0-A32E-4394-9515-AA502D7670B2}"/>
                  </a:ext>
                </a:extLst>
              </p:cNvPr>
              <p:cNvSpPr/>
              <p:nvPr/>
            </p:nvSpPr>
            <p:spPr bwMode="auto">
              <a:xfrm>
                <a:off x="1833952" y="3583705"/>
                <a:ext cx="61548" cy="6154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27" name="Group 326">
            <a:extLst>
              <a:ext uri="{FF2B5EF4-FFF2-40B4-BE49-F238E27FC236}">
                <a16:creationId xmlns:a16="http://schemas.microsoft.com/office/drawing/2014/main" id="{5139610B-3237-476D-A7A9-1EACB2F429B0}"/>
              </a:ext>
            </a:extLst>
          </p:cNvPr>
          <p:cNvGrpSpPr/>
          <p:nvPr/>
        </p:nvGrpSpPr>
        <p:grpSpPr>
          <a:xfrm>
            <a:off x="4615573" y="2204308"/>
            <a:ext cx="509755" cy="609199"/>
            <a:chOff x="5625520" y="1595947"/>
            <a:chExt cx="509755" cy="609199"/>
          </a:xfrm>
        </p:grpSpPr>
        <p:sp>
          <p:nvSpPr>
            <p:cNvPr id="328" name="globe_2">
              <a:extLst>
                <a:ext uri="{FF2B5EF4-FFF2-40B4-BE49-F238E27FC236}">
                  <a16:creationId xmlns:a16="http://schemas.microsoft.com/office/drawing/2014/main" id="{83B2C9EB-31C7-4AB4-855C-EA5FAD4597E7}"/>
                </a:ext>
              </a:extLst>
            </p:cNvPr>
            <p:cNvSpPr>
              <a:spLocks noChangeAspect="1" noEditPoints="1"/>
            </p:cNvSpPr>
            <p:nvPr/>
          </p:nvSpPr>
          <p:spPr bwMode="auto">
            <a:xfrm>
              <a:off x="5704456" y="1595947"/>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29" name="TextBox 328">
              <a:extLst>
                <a:ext uri="{FF2B5EF4-FFF2-40B4-BE49-F238E27FC236}">
                  <a16:creationId xmlns:a16="http://schemas.microsoft.com/office/drawing/2014/main" id="{BD843B76-95DA-41FA-94BE-4376B1AC1BB7}"/>
                </a:ext>
              </a:extLst>
            </p:cNvPr>
            <p:cNvSpPr txBox="1"/>
            <p:nvPr/>
          </p:nvSpPr>
          <p:spPr>
            <a:xfrm>
              <a:off x="5625520" y="2043563"/>
              <a:ext cx="509755" cy="161583"/>
            </a:xfrm>
            <a:prstGeom prst="rect">
              <a:avLst/>
            </a:prstGeom>
            <a:noFill/>
          </p:spPr>
          <p:txBody>
            <a:bodyPr wrap="non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gradFill>
                    <a:gsLst>
                      <a:gs pos="40000">
                        <a:srgbClr val="0078D4"/>
                      </a:gs>
                      <a:gs pos="100000">
                        <a:srgbClr val="0078D4"/>
                      </a:gs>
                    </a:gsLst>
                    <a:lin ang="4800000" scaled="0"/>
                  </a:gradFill>
                  <a:effectLst/>
                  <a:uLnTx/>
                  <a:uFillTx/>
                  <a:latin typeface="Segoe UI"/>
                  <a:ea typeface="+mn-ea"/>
                  <a:cs typeface="+mn-cs"/>
                </a:rPr>
                <a:t>Internet</a:t>
              </a:r>
            </a:p>
          </p:txBody>
        </p:sp>
      </p:grpSp>
      <p:grpSp>
        <p:nvGrpSpPr>
          <p:cNvPr id="330" name="Group 329">
            <a:extLst>
              <a:ext uri="{FF2B5EF4-FFF2-40B4-BE49-F238E27FC236}">
                <a16:creationId xmlns:a16="http://schemas.microsoft.com/office/drawing/2014/main" id="{87D503C8-11DB-4758-AA84-3BC172BFDA5A}"/>
              </a:ext>
            </a:extLst>
          </p:cNvPr>
          <p:cNvGrpSpPr/>
          <p:nvPr/>
        </p:nvGrpSpPr>
        <p:grpSpPr>
          <a:xfrm>
            <a:off x="4712357" y="4338632"/>
            <a:ext cx="2876971" cy="323165"/>
            <a:chOff x="4708398" y="3405416"/>
            <a:chExt cx="2876971" cy="323165"/>
          </a:xfrm>
        </p:grpSpPr>
        <p:cxnSp>
          <p:nvCxnSpPr>
            <p:cNvPr id="331" name="Straight Connector 330">
              <a:extLst>
                <a:ext uri="{FF2B5EF4-FFF2-40B4-BE49-F238E27FC236}">
                  <a16:creationId xmlns:a16="http://schemas.microsoft.com/office/drawing/2014/main" id="{EC139F06-776F-49DB-BA06-557A6A34BE27}"/>
                </a:ext>
              </a:extLst>
            </p:cNvPr>
            <p:cNvCxnSpPr>
              <a:cxnSpLocks/>
            </p:cNvCxnSpPr>
            <p:nvPr/>
          </p:nvCxnSpPr>
          <p:spPr>
            <a:xfrm flipH="1">
              <a:off x="5567363" y="3562375"/>
              <a:ext cx="1049273" cy="0"/>
            </a:xfrm>
            <a:prstGeom prst="line">
              <a:avLst/>
            </a:prstGeom>
            <a:ln w="31750">
              <a:solidFill>
                <a:schemeClr val="accent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748CBF41-DA05-41AE-A6B6-8F472B4F3010}"/>
                </a:ext>
              </a:extLst>
            </p:cNvPr>
            <p:cNvCxnSpPr>
              <a:cxnSpLocks/>
            </p:cNvCxnSpPr>
            <p:nvPr/>
          </p:nvCxnSpPr>
          <p:spPr>
            <a:xfrm flipH="1">
              <a:off x="7080421" y="3575652"/>
              <a:ext cx="504948" cy="0"/>
            </a:xfrm>
            <a:prstGeom prst="line">
              <a:avLst/>
            </a:prstGeom>
            <a:ln w="31750">
              <a:solidFill>
                <a:schemeClr val="accent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33" name="Group 18">
              <a:extLst>
                <a:ext uri="{FF2B5EF4-FFF2-40B4-BE49-F238E27FC236}">
                  <a16:creationId xmlns:a16="http://schemas.microsoft.com/office/drawing/2014/main" id="{A616C04E-79E1-49E2-A993-32CDAAF8C5D1}"/>
                </a:ext>
              </a:extLst>
            </p:cNvPr>
            <p:cNvGrpSpPr>
              <a:grpSpLocks noChangeAspect="1"/>
            </p:cNvGrpSpPr>
            <p:nvPr/>
          </p:nvGrpSpPr>
          <p:grpSpPr bwMode="auto">
            <a:xfrm>
              <a:off x="6463541" y="3446373"/>
              <a:ext cx="616879" cy="239510"/>
              <a:chOff x="3161" y="1877"/>
              <a:chExt cx="443" cy="172"/>
            </a:xfrm>
            <a:solidFill>
              <a:schemeClr val="accent1">
                <a:lumMod val="60000"/>
                <a:lumOff val="40000"/>
              </a:schemeClr>
            </a:solidFill>
          </p:grpSpPr>
          <p:sp>
            <p:nvSpPr>
              <p:cNvPr id="341" name="Oval 19">
                <a:extLst>
                  <a:ext uri="{FF2B5EF4-FFF2-40B4-BE49-F238E27FC236}">
                    <a16:creationId xmlns:a16="http://schemas.microsoft.com/office/drawing/2014/main" id="{DEE8321A-F10B-4B0D-B328-CA54DCED403A}"/>
                  </a:ext>
                </a:extLst>
              </p:cNvPr>
              <p:cNvSpPr>
                <a:spLocks noChangeArrowheads="1"/>
              </p:cNvSpPr>
              <p:nvPr/>
            </p:nvSpPr>
            <p:spPr bwMode="auto">
              <a:xfrm>
                <a:off x="3533" y="1877"/>
                <a:ext cx="71" cy="172"/>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42" name="Freeform 20">
                <a:extLst>
                  <a:ext uri="{FF2B5EF4-FFF2-40B4-BE49-F238E27FC236}">
                    <a16:creationId xmlns:a16="http://schemas.microsoft.com/office/drawing/2014/main" id="{E81DC4D9-4402-492B-8BCE-4ADEE8B0A779}"/>
                  </a:ext>
                </a:extLst>
              </p:cNvPr>
              <p:cNvSpPr>
                <a:spLocks/>
              </p:cNvSpPr>
              <p:nvPr/>
            </p:nvSpPr>
            <p:spPr bwMode="auto">
              <a:xfrm>
                <a:off x="3161" y="1877"/>
                <a:ext cx="391" cy="172"/>
              </a:xfrm>
              <a:custGeom>
                <a:avLst/>
                <a:gdLst>
                  <a:gd name="T0" fmla="*/ 17 w 188"/>
                  <a:gd name="T1" fmla="*/ 0 h 81"/>
                  <a:gd name="T2" fmla="*/ 0 w 188"/>
                  <a:gd name="T3" fmla="*/ 40 h 81"/>
                  <a:gd name="T4" fmla="*/ 17 w 188"/>
                  <a:gd name="T5" fmla="*/ 81 h 81"/>
                  <a:gd name="T6" fmla="*/ 188 w 188"/>
                  <a:gd name="T7" fmla="*/ 81 h 81"/>
                  <a:gd name="T8" fmla="*/ 171 w 188"/>
                  <a:gd name="T9" fmla="*/ 40 h 81"/>
                  <a:gd name="T10" fmla="*/ 188 w 188"/>
                  <a:gd name="T11" fmla="*/ 0 h 81"/>
                  <a:gd name="T12" fmla="*/ 17 w 188"/>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188" h="81">
                    <a:moveTo>
                      <a:pt x="17" y="0"/>
                    </a:moveTo>
                    <a:cubicBezTo>
                      <a:pt x="8" y="0"/>
                      <a:pt x="0" y="18"/>
                      <a:pt x="0" y="40"/>
                    </a:cubicBezTo>
                    <a:cubicBezTo>
                      <a:pt x="0" y="62"/>
                      <a:pt x="8" y="81"/>
                      <a:pt x="17" y="81"/>
                    </a:cubicBezTo>
                    <a:cubicBezTo>
                      <a:pt x="188" y="81"/>
                      <a:pt x="188" y="81"/>
                      <a:pt x="188" y="81"/>
                    </a:cubicBezTo>
                    <a:cubicBezTo>
                      <a:pt x="179" y="81"/>
                      <a:pt x="171" y="62"/>
                      <a:pt x="171" y="40"/>
                    </a:cubicBezTo>
                    <a:cubicBezTo>
                      <a:pt x="171" y="18"/>
                      <a:pt x="179" y="0"/>
                      <a:pt x="188" y="0"/>
                    </a:cubicBezTo>
                    <a:lnTo>
                      <a:pt x="17" y="0"/>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334" name="Group 333">
              <a:extLst>
                <a:ext uri="{FF2B5EF4-FFF2-40B4-BE49-F238E27FC236}">
                  <a16:creationId xmlns:a16="http://schemas.microsoft.com/office/drawing/2014/main" id="{0D4F19CD-B196-4F4A-8B71-1DC4C4D2CC62}"/>
                </a:ext>
              </a:extLst>
            </p:cNvPr>
            <p:cNvGrpSpPr/>
            <p:nvPr/>
          </p:nvGrpSpPr>
          <p:grpSpPr>
            <a:xfrm>
              <a:off x="6628538" y="3476019"/>
              <a:ext cx="199633" cy="108321"/>
              <a:chOff x="3232051" y="1565154"/>
              <a:chExt cx="866078" cy="469934"/>
            </a:xfrm>
            <a:solidFill>
              <a:schemeClr val="accent1">
                <a:lumMod val="50000"/>
              </a:schemeClr>
            </a:solidFill>
          </p:grpSpPr>
          <p:sp>
            <p:nvSpPr>
              <p:cNvPr id="337" name="Isosceles Triangle 336">
                <a:extLst>
                  <a:ext uri="{FF2B5EF4-FFF2-40B4-BE49-F238E27FC236}">
                    <a16:creationId xmlns:a16="http://schemas.microsoft.com/office/drawing/2014/main" id="{27B36000-3A6E-4DA1-B893-80D6AB483A95}"/>
                  </a:ext>
                </a:extLst>
              </p:cNvPr>
              <p:cNvSpPr/>
              <p:nvPr/>
            </p:nvSpPr>
            <p:spPr bwMode="auto">
              <a:xfrm>
                <a:off x="3292414" y="1625783"/>
                <a:ext cx="742152" cy="348676"/>
              </a:xfrm>
              <a:prstGeom prst="triangl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8" name="Oval 337">
                <a:extLst>
                  <a:ext uri="{FF2B5EF4-FFF2-40B4-BE49-F238E27FC236}">
                    <a16:creationId xmlns:a16="http://schemas.microsoft.com/office/drawing/2014/main" id="{149D2DA1-210C-4194-8011-26EC21F93772}"/>
                  </a:ext>
                </a:extLst>
              </p:cNvPr>
              <p:cNvSpPr/>
              <p:nvPr/>
            </p:nvSpPr>
            <p:spPr bwMode="auto">
              <a:xfrm>
                <a:off x="3602861" y="1565154"/>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9" name="Oval 338">
                <a:extLst>
                  <a:ext uri="{FF2B5EF4-FFF2-40B4-BE49-F238E27FC236}">
                    <a16:creationId xmlns:a16="http://schemas.microsoft.com/office/drawing/2014/main" id="{9AE41B15-2109-4F6F-833C-28A8CCDB4CAF}"/>
                  </a:ext>
                </a:extLst>
              </p:cNvPr>
              <p:cNvSpPr/>
              <p:nvPr/>
            </p:nvSpPr>
            <p:spPr bwMode="auto">
              <a:xfrm>
                <a:off x="3976871" y="1913830"/>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40" name="Oval 339">
                <a:extLst>
                  <a:ext uri="{FF2B5EF4-FFF2-40B4-BE49-F238E27FC236}">
                    <a16:creationId xmlns:a16="http://schemas.microsoft.com/office/drawing/2014/main" id="{F931FD5C-8BAD-4772-9671-9B9F91237771}"/>
                  </a:ext>
                </a:extLst>
              </p:cNvPr>
              <p:cNvSpPr/>
              <p:nvPr/>
            </p:nvSpPr>
            <p:spPr bwMode="auto">
              <a:xfrm>
                <a:off x="3232051" y="1913830"/>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335" name="TextBox 334">
              <a:extLst>
                <a:ext uri="{FF2B5EF4-FFF2-40B4-BE49-F238E27FC236}">
                  <a16:creationId xmlns:a16="http://schemas.microsoft.com/office/drawing/2014/main" id="{07815FCC-4D1B-47C4-8653-9EB198D9A49F}"/>
                </a:ext>
              </a:extLst>
            </p:cNvPr>
            <p:cNvSpPr txBox="1"/>
            <p:nvPr/>
          </p:nvSpPr>
          <p:spPr>
            <a:xfrm>
              <a:off x="6524773" y="3596826"/>
              <a:ext cx="407163" cy="76944"/>
            </a:xfrm>
            <a:prstGeom prst="rect">
              <a:avLst/>
            </a:prstGeom>
            <a:solidFill>
              <a:schemeClr val="accent1">
                <a:lumMod val="50000"/>
              </a:schemeClr>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a:ea typeface="+mn-ea"/>
                  <a:cs typeface="+mn-cs"/>
                </a:rPr>
                <a:t>ExpressRoute</a:t>
              </a:r>
            </a:p>
          </p:txBody>
        </p:sp>
        <p:sp>
          <p:nvSpPr>
            <p:cNvPr id="336" name="TextBox 335">
              <a:extLst>
                <a:ext uri="{FF2B5EF4-FFF2-40B4-BE49-F238E27FC236}">
                  <a16:creationId xmlns:a16="http://schemas.microsoft.com/office/drawing/2014/main" id="{32228A64-E00A-4BAD-BA87-99FCD5A2B230}"/>
                </a:ext>
              </a:extLst>
            </p:cNvPr>
            <p:cNvSpPr txBox="1"/>
            <p:nvPr/>
          </p:nvSpPr>
          <p:spPr>
            <a:xfrm>
              <a:off x="4708398" y="3405416"/>
              <a:ext cx="819134" cy="323165"/>
            </a:xfrm>
            <a:prstGeom prst="rect">
              <a:avLst/>
            </a:prstGeom>
            <a:noFill/>
          </p:spPr>
          <p:txBody>
            <a:bodyPr wrap="non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3C6A"/>
                  </a:solidFill>
                  <a:effectLst/>
                  <a:uLnTx/>
                  <a:uFillTx/>
                  <a:latin typeface="Segoe UI"/>
                  <a:ea typeface="+mn-ea"/>
                  <a:cs typeface="+mn-cs"/>
                </a:rPr>
                <a:t>On Premises </a:t>
              </a:r>
              <a:br>
                <a:rPr kumimoji="0" lang="en-US" sz="1050" b="1" i="0" u="none" strike="noStrike" kern="1200" cap="none" spc="0" normalizeH="0" baseline="0" noProof="0" dirty="0">
                  <a:ln>
                    <a:noFill/>
                  </a:ln>
                  <a:solidFill>
                    <a:srgbClr val="003C6A"/>
                  </a:solidFill>
                  <a:effectLst/>
                  <a:uLnTx/>
                  <a:uFillTx/>
                  <a:latin typeface="Segoe UI"/>
                  <a:ea typeface="+mn-ea"/>
                  <a:cs typeface="+mn-cs"/>
                </a:rPr>
              </a:br>
              <a:r>
                <a:rPr kumimoji="0" lang="en-US" sz="1050" b="1" i="0" u="none" strike="noStrike" kern="1200" cap="none" spc="0" normalizeH="0" baseline="0" noProof="0" dirty="0">
                  <a:ln>
                    <a:noFill/>
                  </a:ln>
                  <a:solidFill>
                    <a:srgbClr val="003C6A"/>
                  </a:solidFill>
                  <a:effectLst/>
                  <a:uLnTx/>
                  <a:uFillTx/>
                  <a:latin typeface="Segoe UI"/>
                  <a:ea typeface="+mn-ea"/>
                  <a:cs typeface="+mn-cs"/>
                </a:rPr>
                <a:t>Network(s)</a:t>
              </a:r>
            </a:p>
          </p:txBody>
        </p:sp>
      </p:grpSp>
      <p:sp>
        <p:nvSpPr>
          <p:cNvPr id="343" name="Rectangle 342">
            <a:extLst>
              <a:ext uri="{FF2B5EF4-FFF2-40B4-BE49-F238E27FC236}">
                <a16:creationId xmlns:a16="http://schemas.microsoft.com/office/drawing/2014/main" id="{30C07CBD-D724-472B-B16D-EF36BA3F59EC}"/>
              </a:ext>
            </a:extLst>
          </p:cNvPr>
          <p:cNvSpPr/>
          <p:nvPr/>
        </p:nvSpPr>
        <p:spPr bwMode="auto">
          <a:xfrm>
            <a:off x="6853426" y="2564806"/>
            <a:ext cx="811638" cy="347873"/>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Firewall Subnet</a:t>
            </a:r>
          </a:p>
        </p:txBody>
      </p:sp>
      <p:grpSp>
        <p:nvGrpSpPr>
          <p:cNvPr id="344" name="Graphic 1387">
            <a:extLst>
              <a:ext uri="{FF2B5EF4-FFF2-40B4-BE49-F238E27FC236}">
                <a16:creationId xmlns:a16="http://schemas.microsoft.com/office/drawing/2014/main" id="{6742C942-1B31-4BDF-A00F-816DF0079E7E}"/>
              </a:ext>
            </a:extLst>
          </p:cNvPr>
          <p:cNvGrpSpPr/>
          <p:nvPr/>
        </p:nvGrpSpPr>
        <p:grpSpPr>
          <a:xfrm>
            <a:off x="7063740" y="3915510"/>
            <a:ext cx="227125" cy="319848"/>
            <a:chOff x="6000749" y="3293341"/>
            <a:chExt cx="187643" cy="264248"/>
          </a:xfrm>
        </p:grpSpPr>
        <p:sp>
          <p:nvSpPr>
            <p:cNvPr id="345" name="Freeform: Shape 344">
              <a:extLst>
                <a:ext uri="{FF2B5EF4-FFF2-40B4-BE49-F238E27FC236}">
                  <a16:creationId xmlns:a16="http://schemas.microsoft.com/office/drawing/2014/main" id="{B74EB719-DBBF-4259-9D20-55B2792FC9B4}"/>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346" name="Freeform: Shape 345">
              <a:extLst>
                <a:ext uri="{FF2B5EF4-FFF2-40B4-BE49-F238E27FC236}">
                  <a16:creationId xmlns:a16="http://schemas.microsoft.com/office/drawing/2014/main" id="{58776CB9-D124-42A0-A609-1312B2C448C2}"/>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360" name="Rectangle 359">
            <a:extLst>
              <a:ext uri="{FF2B5EF4-FFF2-40B4-BE49-F238E27FC236}">
                <a16:creationId xmlns:a16="http://schemas.microsoft.com/office/drawing/2014/main" id="{1661BA4E-99D8-4B61-9287-D8BDFFCF3C0E}"/>
              </a:ext>
            </a:extLst>
          </p:cNvPr>
          <p:cNvSpPr/>
          <p:nvPr/>
        </p:nvSpPr>
        <p:spPr bwMode="auto">
          <a:xfrm>
            <a:off x="5800725" y="2268535"/>
            <a:ext cx="576059" cy="288030"/>
          </a:xfrm>
          <a:prstGeom prst="rect">
            <a:avLst/>
          </a:prstGeom>
          <a:solidFill>
            <a:schemeClr val="accent1">
              <a:lumMod val="60000"/>
              <a:lumOff val="40000"/>
            </a:schemeClr>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schemeClr val="bg1"/>
                </a:solidFill>
                <a:effectLst/>
                <a:uLnTx/>
                <a:uFillTx/>
                <a:latin typeface="Segoe UI"/>
                <a:ea typeface="+mn-ea"/>
                <a:cs typeface="+mn-cs"/>
              </a:rPr>
              <a:t>Public IP</a:t>
            </a:r>
          </a:p>
        </p:txBody>
      </p:sp>
      <p:sp>
        <p:nvSpPr>
          <p:cNvPr id="362" name="Speech Bubble: Rectangle 361">
            <a:extLst>
              <a:ext uri="{FF2B5EF4-FFF2-40B4-BE49-F238E27FC236}">
                <a16:creationId xmlns:a16="http://schemas.microsoft.com/office/drawing/2014/main" id="{95B9E6D2-B2CE-4049-81D3-332708D50AF6}"/>
              </a:ext>
            </a:extLst>
          </p:cNvPr>
          <p:cNvSpPr/>
          <p:nvPr/>
        </p:nvSpPr>
        <p:spPr bwMode="auto">
          <a:xfrm>
            <a:off x="4266152" y="3020650"/>
            <a:ext cx="1208596" cy="376871"/>
          </a:xfrm>
          <a:prstGeom prst="wedgeRectCallout">
            <a:avLst>
              <a:gd name="adj1" fmla="val 57849"/>
              <a:gd name="adj2" fmla="val -49693"/>
            </a:avLst>
          </a:prstGeom>
          <a:solidFill>
            <a:schemeClr val="bg1"/>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r>
              <a:rPr lang="en-US" sz="1050" b="1" dirty="0">
                <a:gradFill>
                  <a:gsLst>
                    <a:gs pos="40000">
                      <a:srgbClr val="0078D4"/>
                    </a:gs>
                    <a:gs pos="100000">
                      <a:srgbClr val="0078D4"/>
                    </a:gs>
                  </a:gsLst>
                  <a:lin ang="4800000" scaled="0"/>
                </a:gradFill>
                <a:latin typeface="Segoe UI"/>
              </a:rPr>
              <a:t>DDoS Protection</a:t>
            </a:r>
          </a:p>
        </p:txBody>
      </p:sp>
      <p:grpSp>
        <p:nvGrpSpPr>
          <p:cNvPr id="363" name="Group 362">
            <a:extLst>
              <a:ext uri="{FF2B5EF4-FFF2-40B4-BE49-F238E27FC236}">
                <a16:creationId xmlns:a16="http://schemas.microsoft.com/office/drawing/2014/main" id="{0560B6AA-11DE-45CE-B5A1-40A3EE341202}"/>
              </a:ext>
            </a:extLst>
          </p:cNvPr>
          <p:cNvGrpSpPr/>
          <p:nvPr/>
        </p:nvGrpSpPr>
        <p:grpSpPr>
          <a:xfrm>
            <a:off x="5571778" y="2592246"/>
            <a:ext cx="312670" cy="650718"/>
            <a:chOff x="5571778" y="2592246"/>
            <a:chExt cx="312670" cy="650718"/>
          </a:xfrm>
        </p:grpSpPr>
        <p:grpSp>
          <p:nvGrpSpPr>
            <p:cNvPr id="364" name="Group 23">
              <a:extLst>
                <a:ext uri="{FF2B5EF4-FFF2-40B4-BE49-F238E27FC236}">
                  <a16:creationId xmlns:a16="http://schemas.microsoft.com/office/drawing/2014/main" id="{612A1E10-3502-4A7D-AD04-AF20B13B2628}"/>
                </a:ext>
              </a:extLst>
            </p:cNvPr>
            <p:cNvGrpSpPr>
              <a:grpSpLocks noChangeAspect="1"/>
            </p:cNvGrpSpPr>
            <p:nvPr/>
          </p:nvGrpSpPr>
          <p:grpSpPr bwMode="auto">
            <a:xfrm>
              <a:off x="5571778" y="2745481"/>
              <a:ext cx="312670" cy="342928"/>
              <a:chOff x="2150" y="3010"/>
              <a:chExt cx="310" cy="340"/>
            </a:xfrm>
          </p:grpSpPr>
          <p:sp>
            <p:nvSpPr>
              <p:cNvPr id="367" name="Freeform 24">
                <a:extLst>
                  <a:ext uri="{FF2B5EF4-FFF2-40B4-BE49-F238E27FC236}">
                    <a16:creationId xmlns:a16="http://schemas.microsoft.com/office/drawing/2014/main" id="{46DCBA9E-04E7-4B24-88F6-D23FDFF462A2}"/>
                  </a:ext>
                </a:extLst>
              </p:cNvPr>
              <p:cNvSpPr>
                <a:spLocks/>
              </p:cNvSpPr>
              <p:nvPr/>
            </p:nvSpPr>
            <p:spPr bwMode="auto">
              <a:xfrm>
                <a:off x="2150" y="3010"/>
                <a:ext cx="310" cy="340"/>
              </a:xfrm>
              <a:custGeom>
                <a:avLst/>
                <a:gdLst>
                  <a:gd name="T0" fmla="*/ 74 w 148"/>
                  <a:gd name="T1" fmla="*/ 0 h 163"/>
                  <a:gd name="T2" fmla="*/ 148 w 148"/>
                  <a:gd name="T3" fmla="*/ 26 h 163"/>
                  <a:gd name="T4" fmla="*/ 148 w 148"/>
                  <a:gd name="T5" fmla="*/ 99 h 163"/>
                  <a:gd name="T6" fmla="*/ 74 w 148"/>
                  <a:gd name="T7" fmla="*/ 163 h 163"/>
                  <a:gd name="T8" fmla="*/ 0 w 148"/>
                  <a:gd name="T9" fmla="*/ 99 h 163"/>
                  <a:gd name="T10" fmla="*/ 0 w 148"/>
                  <a:gd name="T11" fmla="*/ 26 h 163"/>
                  <a:gd name="T12" fmla="*/ 74 w 148"/>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148" h="163">
                    <a:moveTo>
                      <a:pt x="74" y="0"/>
                    </a:moveTo>
                    <a:cubicBezTo>
                      <a:pt x="74" y="0"/>
                      <a:pt x="99" y="26"/>
                      <a:pt x="148" y="26"/>
                    </a:cubicBezTo>
                    <a:cubicBezTo>
                      <a:pt x="148" y="99"/>
                      <a:pt x="148" y="99"/>
                      <a:pt x="148" y="99"/>
                    </a:cubicBezTo>
                    <a:cubicBezTo>
                      <a:pt x="148" y="132"/>
                      <a:pt x="74" y="163"/>
                      <a:pt x="74" y="163"/>
                    </a:cubicBezTo>
                    <a:cubicBezTo>
                      <a:pt x="74" y="163"/>
                      <a:pt x="0" y="132"/>
                      <a:pt x="0" y="99"/>
                    </a:cubicBezTo>
                    <a:cubicBezTo>
                      <a:pt x="0" y="26"/>
                      <a:pt x="0" y="26"/>
                      <a:pt x="0" y="26"/>
                    </a:cubicBezTo>
                    <a:cubicBezTo>
                      <a:pt x="49" y="26"/>
                      <a:pt x="74" y="0"/>
                      <a:pt x="74" y="0"/>
                    </a:cubicBezTo>
                    <a:close/>
                  </a:path>
                </a:pathLst>
              </a:custGeom>
              <a:noFill/>
              <a:ln w="1905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68" name="Freeform 25">
                <a:extLst>
                  <a:ext uri="{FF2B5EF4-FFF2-40B4-BE49-F238E27FC236}">
                    <a16:creationId xmlns:a16="http://schemas.microsoft.com/office/drawing/2014/main" id="{E8E6B282-1BA9-4D84-97F3-5EA0893E28D5}"/>
                  </a:ext>
                </a:extLst>
              </p:cNvPr>
              <p:cNvSpPr>
                <a:spLocks noEditPoints="1"/>
              </p:cNvSpPr>
              <p:nvPr/>
            </p:nvSpPr>
            <p:spPr bwMode="auto">
              <a:xfrm>
                <a:off x="2240" y="3106"/>
                <a:ext cx="130" cy="210"/>
              </a:xfrm>
              <a:custGeom>
                <a:avLst/>
                <a:gdLst>
                  <a:gd name="T0" fmla="*/ 0 w 130"/>
                  <a:gd name="T1" fmla="*/ 210 h 210"/>
                  <a:gd name="T2" fmla="*/ 0 w 130"/>
                  <a:gd name="T3" fmla="*/ 0 h 210"/>
                  <a:gd name="T4" fmla="*/ 130 w 130"/>
                  <a:gd name="T5" fmla="*/ 0 h 210"/>
                  <a:gd name="T6" fmla="*/ 130 w 130"/>
                  <a:gd name="T7" fmla="*/ 114 h 210"/>
                  <a:gd name="T8" fmla="*/ 130 w 130"/>
                  <a:gd name="T9" fmla="*/ 114 h 210"/>
                  <a:gd name="T10" fmla="*/ 130 w 130"/>
                  <a:gd name="T11" fmla="*/ 210 h 210"/>
                  <a:gd name="T12" fmla="*/ 27 w 130"/>
                  <a:gd name="T13" fmla="*/ 39 h 210"/>
                  <a:gd name="T14" fmla="*/ 103 w 130"/>
                  <a:gd name="T15" fmla="*/ 39 h 210"/>
                  <a:gd name="T16" fmla="*/ 27 w 130"/>
                  <a:gd name="T17" fmla="*/ 166 h 210"/>
                  <a:gd name="T18" fmla="*/ 103 w 130"/>
                  <a:gd name="T19" fmla="*/ 166 h 210"/>
                  <a:gd name="T20" fmla="*/ 27 w 130"/>
                  <a:gd name="T21" fmla="*/ 202 h 210"/>
                  <a:gd name="T22" fmla="*/ 103 w 130"/>
                  <a:gd name="T23"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210">
                    <a:moveTo>
                      <a:pt x="0" y="210"/>
                    </a:moveTo>
                    <a:lnTo>
                      <a:pt x="0" y="0"/>
                    </a:lnTo>
                    <a:lnTo>
                      <a:pt x="130" y="0"/>
                    </a:lnTo>
                    <a:lnTo>
                      <a:pt x="130" y="114"/>
                    </a:lnTo>
                    <a:moveTo>
                      <a:pt x="130" y="114"/>
                    </a:moveTo>
                    <a:lnTo>
                      <a:pt x="130" y="210"/>
                    </a:lnTo>
                    <a:moveTo>
                      <a:pt x="27" y="39"/>
                    </a:moveTo>
                    <a:lnTo>
                      <a:pt x="103" y="39"/>
                    </a:lnTo>
                    <a:moveTo>
                      <a:pt x="27" y="166"/>
                    </a:moveTo>
                    <a:lnTo>
                      <a:pt x="103" y="166"/>
                    </a:lnTo>
                    <a:moveTo>
                      <a:pt x="27" y="202"/>
                    </a:moveTo>
                    <a:lnTo>
                      <a:pt x="103" y="202"/>
                    </a:lnTo>
                  </a:path>
                </a:pathLst>
              </a:custGeom>
              <a:noFill/>
              <a:ln w="1905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cxnSp>
          <p:nvCxnSpPr>
            <p:cNvPr id="365" name="Straight Connector 364">
              <a:extLst>
                <a:ext uri="{FF2B5EF4-FFF2-40B4-BE49-F238E27FC236}">
                  <a16:creationId xmlns:a16="http://schemas.microsoft.com/office/drawing/2014/main" id="{A2E83D6F-E812-41A0-B8B9-9644CF064E8E}"/>
                </a:ext>
              </a:extLst>
            </p:cNvPr>
            <p:cNvCxnSpPr>
              <a:cxnSpLocks/>
            </p:cNvCxnSpPr>
            <p:nvPr/>
          </p:nvCxnSpPr>
          <p:spPr>
            <a:xfrm flipV="1">
              <a:off x="5793673" y="2592246"/>
              <a:ext cx="75279" cy="153235"/>
            </a:xfrm>
            <a:prstGeom prst="line">
              <a:avLst/>
            </a:prstGeom>
            <a:ln w="15875">
              <a:solidFill>
                <a:srgbClr val="107C1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43B20309-06F5-4014-97E6-4FB441B8710C}"/>
                </a:ext>
              </a:extLst>
            </p:cNvPr>
            <p:cNvCxnSpPr>
              <a:cxnSpLocks/>
            </p:cNvCxnSpPr>
            <p:nvPr/>
          </p:nvCxnSpPr>
          <p:spPr>
            <a:xfrm>
              <a:off x="5793022" y="3089729"/>
              <a:ext cx="75279" cy="153235"/>
            </a:xfrm>
            <a:prstGeom prst="line">
              <a:avLst/>
            </a:prstGeom>
            <a:ln w="15875">
              <a:solidFill>
                <a:srgbClr val="107C1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60BAE5C5-7152-488C-97C8-148E0E6D4730}"/>
              </a:ext>
            </a:extLst>
          </p:cNvPr>
          <p:cNvGrpSpPr/>
          <p:nvPr/>
        </p:nvGrpSpPr>
        <p:grpSpPr>
          <a:xfrm>
            <a:off x="6637532" y="1199585"/>
            <a:ext cx="4949271" cy="276999"/>
            <a:chOff x="6637532" y="1199585"/>
            <a:chExt cx="4949271" cy="276999"/>
          </a:xfrm>
        </p:grpSpPr>
        <p:cxnSp>
          <p:nvCxnSpPr>
            <p:cNvPr id="372" name="Straight Connector 371">
              <a:extLst>
                <a:ext uri="{FF2B5EF4-FFF2-40B4-BE49-F238E27FC236}">
                  <a16:creationId xmlns:a16="http://schemas.microsoft.com/office/drawing/2014/main" id="{1B22777C-F4FF-4E92-982A-F7056BE47926}"/>
                </a:ext>
              </a:extLst>
            </p:cNvPr>
            <p:cNvCxnSpPr>
              <a:cxnSpLocks/>
            </p:cNvCxnSpPr>
            <p:nvPr/>
          </p:nvCxnSpPr>
          <p:spPr>
            <a:xfrm>
              <a:off x="6637532" y="1329254"/>
              <a:ext cx="4949271" cy="0"/>
            </a:xfrm>
            <a:prstGeom prst="line">
              <a:avLst/>
            </a:prstGeom>
            <a:ln w="12700">
              <a:solidFill>
                <a:srgbClr val="0078D4"/>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373" name="TextBox 372">
              <a:extLst>
                <a:ext uri="{FF2B5EF4-FFF2-40B4-BE49-F238E27FC236}">
                  <a16:creationId xmlns:a16="http://schemas.microsoft.com/office/drawing/2014/main" id="{21BE0B09-6FBA-4806-9C02-3221592DB99C}"/>
                </a:ext>
              </a:extLst>
            </p:cNvPr>
            <p:cNvSpPr txBox="1"/>
            <p:nvPr/>
          </p:nvSpPr>
          <p:spPr>
            <a:xfrm>
              <a:off x="8483059" y="1199585"/>
              <a:ext cx="1258216" cy="276999"/>
            </a:xfrm>
            <a:prstGeom prst="rect">
              <a:avLst/>
            </a:prstGeom>
            <a:solidFill>
              <a:schemeClr val="bg1"/>
            </a:solidFill>
          </p:spPr>
          <p:txBody>
            <a:bodyPr wrap="square" lIns="0" rIns="0" rtlCol="0" anchor="ctr">
              <a:spAutoFit/>
            </a:bodyPr>
            <a:lstStyle>
              <a:defPPr>
                <a:defRPr lang="en-US"/>
              </a:defPPr>
              <a:lvl1pPr marR="0" lvl="0" indent="0" algn="ctr" fontAlgn="auto">
                <a:lnSpc>
                  <a:spcPct val="100000"/>
                </a:lnSpc>
                <a:spcBef>
                  <a:spcPts val="0"/>
                </a:spcBef>
                <a:spcAft>
                  <a:spcPts val="0"/>
                </a:spcAft>
                <a:buClrTx/>
                <a:buSzTx/>
                <a:buFontTx/>
                <a:buNone/>
                <a:tabLst/>
                <a:defRPr sz="1000" b="1">
                  <a:solidFill>
                    <a:schemeClr val="bg1">
                      <a:lumMod val="50000"/>
                    </a:schemeClr>
                  </a:solidFill>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Core Services</a:t>
              </a:r>
            </a:p>
          </p:txBody>
        </p:sp>
      </p:grpSp>
      <p:sp>
        <p:nvSpPr>
          <p:cNvPr id="116" name="Text Placeholder 1">
            <a:extLst>
              <a:ext uri="{FF2B5EF4-FFF2-40B4-BE49-F238E27FC236}">
                <a16:creationId xmlns:a16="http://schemas.microsoft.com/office/drawing/2014/main" id="{F8B25A78-DB31-4208-A9F3-CC9E38F2F93A}"/>
              </a:ext>
            </a:extLst>
          </p:cNvPr>
          <p:cNvSpPr txBox="1">
            <a:spLocks/>
          </p:cNvSpPr>
          <p:nvPr/>
        </p:nvSpPr>
        <p:spPr>
          <a:xfrm>
            <a:off x="375188" y="974847"/>
            <a:ext cx="6501716" cy="246221"/>
          </a:xfrm>
          <a:prstGeom prst="rect">
            <a:avLst/>
          </a:prstGeom>
          <a:noFill/>
        </p:spPr>
        <p:txBody>
          <a:bodyPr wrap="non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500" b="1" i="0" u="none" strike="noStrike" cap="none" spc="0" normalizeH="0" baseline="0">
                <a:ln>
                  <a:noFill/>
                </a:ln>
                <a:gradFill>
                  <a:gsLst>
                    <a:gs pos="40000">
                      <a:schemeClr val="tx2"/>
                    </a:gs>
                    <a:gs pos="100000">
                      <a:srgbClr val="073859"/>
                    </a:gs>
                  </a:gsLst>
                  <a:lin ang="4800000" scaled="0"/>
                </a:gradFill>
                <a:effectLst/>
                <a:uLnTx/>
                <a:uFillTx/>
                <a:latin typeface="Segoe UI"/>
              </a:defRPr>
            </a:lvl1pPr>
            <a:lvl2pPr marL="228594"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189"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783"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377"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40000">
                      <a:srgbClr val="0078D4"/>
                    </a:gs>
                    <a:gs pos="100000">
                      <a:srgbClr val="0078D4"/>
                    </a:gs>
                  </a:gsLst>
                  <a:lin ang="4800000" scaled="0"/>
                </a:gradFill>
                <a:effectLst/>
                <a:uLnTx/>
                <a:uFillTx/>
                <a:latin typeface="Segoe UI"/>
                <a:ea typeface="+mn-ea"/>
                <a:cs typeface="+mn-cs"/>
              </a:rPr>
              <a:t>Azure Firewall + Application Gateway with Web App Firewall (WAF)</a:t>
            </a:r>
          </a:p>
        </p:txBody>
      </p:sp>
      <p:sp>
        <p:nvSpPr>
          <p:cNvPr id="117" name="Rectangle 116">
            <a:extLst>
              <a:ext uri="{FF2B5EF4-FFF2-40B4-BE49-F238E27FC236}">
                <a16:creationId xmlns:a16="http://schemas.microsoft.com/office/drawing/2014/main" id="{3817E2E4-20D5-4FD4-A5D9-99E4EF4F307A}"/>
              </a:ext>
            </a:extLst>
          </p:cNvPr>
          <p:cNvSpPr/>
          <p:nvPr/>
        </p:nvSpPr>
        <p:spPr bwMode="auto">
          <a:xfrm>
            <a:off x="9001112" y="5019911"/>
            <a:ext cx="2133430" cy="9144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118" name="Rectangle 117">
            <a:extLst>
              <a:ext uri="{FF2B5EF4-FFF2-40B4-BE49-F238E27FC236}">
                <a16:creationId xmlns:a16="http://schemas.microsoft.com/office/drawing/2014/main" id="{1185FBCE-C812-4CF8-8DBA-DFF5121F58FF}"/>
              </a:ext>
            </a:extLst>
          </p:cNvPr>
          <p:cNvSpPr/>
          <p:nvPr/>
        </p:nvSpPr>
        <p:spPr bwMode="auto">
          <a:xfrm>
            <a:off x="9002212" y="2980851"/>
            <a:ext cx="2133430" cy="9144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119" name="Rectangle 118">
            <a:extLst>
              <a:ext uri="{FF2B5EF4-FFF2-40B4-BE49-F238E27FC236}">
                <a16:creationId xmlns:a16="http://schemas.microsoft.com/office/drawing/2014/main" id="{700E12E8-EE38-4D27-BA7B-64444ABF17A4}"/>
              </a:ext>
            </a:extLst>
          </p:cNvPr>
          <p:cNvSpPr/>
          <p:nvPr/>
        </p:nvSpPr>
        <p:spPr bwMode="auto">
          <a:xfrm>
            <a:off x="7164677" y="5019911"/>
            <a:ext cx="1602974" cy="9144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120" name="Oval 119">
            <a:extLst>
              <a:ext uri="{FF2B5EF4-FFF2-40B4-BE49-F238E27FC236}">
                <a16:creationId xmlns:a16="http://schemas.microsoft.com/office/drawing/2014/main" id="{A5834A3B-58A1-4524-9A94-C3CCAE5AF415}"/>
              </a:ext>
            </a:extLst>
          </p:cNvPr>
          <p:cNvSpPr/>
          <p:nvPr/>
        </p:nvSpPr>
        <p:spPr bwMode="auto">
          <a:xfrm>
            <a:off x="93767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Oval 120">
            <a:extLst>
              <a:ext uri="{FF2B5EF4-FFF2-40B4-BE49-F238E27FC236}">
                <a16:creationId xmlns:a16="http://schemas.microsoft.com/office/drawing/2014/main" id="{15F8B9E0-B0FD-4CC6-9060-DABCB229C79B}"/>
              </a:ext>
            </a:extLst>
          </p:cNvPr>
          <p:cNvSpPr/>
          <p:nvPr/>
        </p:nvSpPr>
        <p:spPr bwMode="auto">
          <a:xfrm>
            <a:off x="95291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Oval 121">
            <a:extLst>
              <a:ext uri="{FF2B5EF4-FFF2-40B4-BE49-F238E27FC236}">
                <a16:creationId xmlns:a16="http://schemas.microsoft.com/office/drawing/2014/main" id="{ED0E3059-B46E-4193-BF4B-9D6CF97B25A9}"/>
              </a:ext>
            </a:extLst>
          </p:cNvPr>
          <p:cNvSpPr/>
          <p:nvPr/>
        </p:nvSpPr>
        <p:spPr bwMode="auto">
          <a:xfrm>
            <a:off x="96815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Oval 122">
            <a:extLst>
              <a:ext uri="{FF2B5EF4-FFF2-40B4-BE49-F238E27FC236}">
                <a16:creationId xmlns:a16="http://schemas.microsoft.com/office/drawing/2014/main" id="{CBF20283-BE1F-4B17-85AC-FC1FD00A4950}"/>
              </a:ext>
            </a:extLst>
          </p:cNvPr>
          <p:cNvSpPr/>
          <p:nvPr/>
        </p:nvSpPr>
        <p:spPr bwMode="auto">
          <a:xfrm>
            <a:off x="98339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Oval 123">
            <a:extLst>
              <a:ext uri="{FF2B5EF4-FFF2-40B4-BE49-F238E27FC236}">
                <a16:creationId xmlns:a16="http://schemas.microsoft.com/office/drawing/2014/main" id="{8A84A9D8-3209-4019-B98E-6029E13A10C9}"/>
              </a:ext>
            </a:extLst>
          </p:cNvPr>
          <p:cNvSpPr/>
          <p:nvPr/>
        </p:nvSpPr>
        <p:spPr bwMode="auto">
          <a:xfrm>
            <a:off x="99863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Oval 124">
            <a:extLst>
              <a:ext uri="{FF2B5EF4-FFF2-40B4-BE49-F238E27FC236}">
                <a16:creationId xmlns:a16="http://schemas.microsoft.com/office/drawing/2014/main" id="{0513203B-1E43-4FE5-9344-945A5D03326F}"/>
              </a:ext>
            </a:extLst>
          </p:cNvPr>
          <p:cNvSpPr/>
          <p:nvPr/>
        </p:nvSpPr>
        <p:spPr bwMode="auto">
          <a:xfrm>
            <a:off x="101387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Oval 125">
            <a:extLst>
              <a:ext uri="{FF2B5EF4-FFF2-40B4-BE49-F238E27FC236}">
                <a16:creationId xmlns:a16="http://schemas.microsoft.com/office/drawing/2014/main" id="{F0C84C0D-A909-4433-BFA2-31E9488E44BA}"/>
              </a:ext>
            </a:extLst>
          </p:cNvPr>
          <p:cNvSpPr/>
          <p:nvPr/>
        </p:nvSpPr>
        <p:spPr bwMode="auto">
          <a:xfrm>
            <a:off x="102911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Oval 126">
            <a:extLst>
              <a:ext uri="{FF2B5EF4-FFF2-40B4-BE49-F238E27FC236}">
                <a16:creationId xmlns:a16="http://schemas.microsoft.com/office/drawing/2014/main" id="{26E74B6B-5E8A-445A-AE4C-7E587369402E}"/>
              </a:ext>
            </a:extLst>
          </p:cNvPr>
          <p:cNvSpPr/>
          <p:nvPr/>
        </p:nvSpPr>
        <p:spPr bwMode="auto">
          <a:xfrm>
            <a:off x="104435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0DB9547D-5AA9-4C23-9F9B-C934A3E054BB}"/>
              </a:ext>
            </a:extLst>
          </p:cNvPr>
          <p:cNvSpPr/>
          <p:nvPr/>
        </p:nvSpPr>
        <p:spPr bwMode="auto">
          <a:xfrm>
            <a:off x="105959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Oval 128">
            <a:extLst>
              <a:ext uri="{FF2B5EF4-FFF2-40B4-BE49-F238E27FC236}">
                <a16:creationId xmlns:a16="http://schemas.microsoft.com/office/drawing/2014/main" id="{291BE4D3-7110-4B63-985D-CA897464D7AA}"/>
              </a:ext>
            </a:extLst>
          </p:cNvPr>
          <p:cNvSpPr/>
          <p:nvPr/>
        </p:nvSpPr>
        <p:spPr bwMode="auto">
          <a:xfrm>
            <a:off x="93767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3655A258-9A00-493D-B738-83EE37B557FF}"/>
              </a:ext>
            </a:extLst>
          </p:cNvPr>
          <p:cNvSpPr/>
          <p:nvPr/>
        </p:nvSpPr>
        <p:spPr bwMode="auto">
          <a:xfrm>
            <a:off x="95291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F419DC9B-6765-4E21-9D2B-991AB9F27198}"/>
              </a:ext>
            </a:extLst>
          </p:cNvPr>
          <p:cNvSpPr/>
          <p:nvPr/>
        </p:nvSpPr>
        <p:spPr bwMode="auto">
          <a:xfrm>
            <a:off x="96815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54776163-772C-4249-B88D-78970F243C9C}"/>
              </a:ext>
            </a:extLst>
          </p:cNvPr>
          <p:cNvSpPr/>
          <p:nvPr/>
        </p:nvSpPr>
        <p:spPr bwMode="auto">
          <a:xfrm>
            <a:off x="98339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Oval 132">
            <a:extLst>
              <a:ext uri="{FF2B5EF4-FFF2-40B4-BE49-F238E27FC236}">
                <a16:creationId xmlns:a16="http://schemas.microsoft.com/office/drawing/2014/main" id="{84F6A104-C8CB-48F2-BD49-00FA97254B3E}"/>
              </a:ext>
            </a:extLst>
          </p:cNvPr>
          <p:cNvSpPr/>
          <p:nvPr/>
        </p:nvSpPr>
        <p:spPr bwMode="auto">
          <a:xfrm>
            <a:off x="99863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Oval 133">
            <a:extLst>
              <a:ext uri="{FF2B5EF4-FFF2-40B4-BE49-F238E27FC236}">
                <a16:creationId xmlns:a16="http://schemas.microsoft.com/office/drawing/2014/main" id="{6C0131D2-ABD5-45AB-8066-597DA24A3773}"/>
              </a:ext>
            </a:extLst>
          </p:cNvPr>
          <p:cNvSpPr/>
          <p:nvPr/>
        </p:nvSpPr>
        <p:spPr bwMode="auto">
          <a:xfrm>
            <a:off x="101387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Oval 134">
            <a:extLst>
              <a:ext uri="{FF2B5EF4-FFF2-40B4-BE49-F238E27FC236}">
                <a16:creationId xmlns:a16="http://schemas.microsoft.com/office/drawing/2014/main" id="{9081155F-790D-4766-A029-E7741B883EC5}"/>
              </a:ext>
            </a:extLst>
          </p:cNvPr>
          <p:cNvSpPr/>
          <p:nvPr/>
        </p:nvSpPr>
        <p:spPr bwMode="auto">
          <a:xfrm>
            <a:off x="102911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Oval 135">
            <a:extLst>
              <a:ext uri="{FF2B5EF4-FFF2-40B4-BE49-F238E27FC236}">
                <a16:creationId xmlns:a16="http://schemas.microsoft.com/office/drawing/2014/main" id="{BFF58A44-360D-473C-AEAA-F2BAFAB115B1}"/>
              </a:ext>
            </a:extLst>
          </p:cNvPr>
          <p:cNvSpPr/>
          <p:nvPr/>
        </p:nvSpPr>
        <p:spPr bwMode="auto">
          <a:xfrm>
            <a:off x="104435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Oval 136">
            <a:extLst>
              <a:ext uri="{FF2B5EF4-FFF2-40B4-BE49-F238E27FC236}">
                <a16:creationId xmlns:a16="http://schemas.microsoft.com/office/drawing/2014/main" id="{C845EE8F-D55A-4E1F-9AB3-2001411585A8}"/>
              </a:ext>
            </a:extLst>
          </p:cNvPr>
          <p:cNvSpPr/>
          <p:nvPr/>
        </p:nvSpPr>
        <p:spPr bwMode="auto">
          <a:xfrm>
            <a:off x="105959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Oval 137">
            <a:extLst>
              <a:ext uri="{FF2B5EF4-FFF2-40B4-BE49-F238E27FC236}">
                <a16:creationId xmlns:a16="http://schemas.microsoft.com/office/drawing/2014/main" id="{1B821E33-412B-4022-84C6-5EC5D374EAE8}"/>
              </a:ext>
            </a:extLst>
          </p:cNvPr>
          <p:cNvSpPr/>
          <p:nvPr/>
        </p:nvSpPr>
        <p:spPr bwMode="auto">
          <a:xfrm>
            <a:off x="72797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Oval 138">
            <a:extLst>
              <a:ext uri="{FF2B5EF4-FFF2-40B4-BE49-F238E27FC236}">
                <a16:creationId xmlns:a16="http://schemas.microsoft.com/office/drawing/2014/main" id="{D9D96744-C4F8-4575-BCFF-EBCE1C18A8F3}"/>
              </a:ext>
            </a:extLst>
          </p:cNvPr>
          <p:cNvSpPr/>
          <p:nvPr/>
        </p:nvSpPr>
        <p:spPr bwMode="auto">
          <a:xfrm>
            <a:off x="74321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Oval 139">
            <a:extLst>
              <a:ext uri="{FF2B5EF4-FFF2-40B4-BE49-F238E27FC236}">
                <a16:creationId xmlns:a16="http://schemas.microsoft.com/office/drawing/2014/main" id="{183E4AD1-9619-48AB-9D6B-69A306F7CC80}"/>
              </a:ext>
            </a:extLst>
          </p:cNvPr>
          <p:cNvSpPr/>
          <p:nvPr/>
        </p:nvSpPr>
        <p:spPr bwMode="auto">
          <a:xfrm>
            <a:off x="75845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Oval 140">
            <a:extLst>
              <a:ext uri="{FF2B5EF4-FFF2-40B4-BE49-F238E27FC236}">
                <a16:creationId xmlns:a16="http://schemas.microsoft.com/office/drawing/2014/main" id="{50D115FF-66D4-43B8-BD23-389B9FA6B3AF}"/>
              </a:ext>
            </a:extLst>
          </p:cNvPr>
          <p:cNvSpPr/>
          <p:nvPr/>
        </p:nvSpPr>
        <p:spPr bwMode="auto">
          <a:xfrm>
            <a:off x="77369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Oval 141">
            <a:extLst>
              <a:ext uri="{FF2B5EF4-FFF2-40B4-BE49-F238E27FC236}">
                <a16:creationId xmlns:a16="http://schemas.microsoft.com/office/drawing/2014/main" id="{10E00EDD-260A-45A4-8F23-AD5395D928B0}"/>
              </a:ext>
            </a:extLst>
          </p:cNvPr>
          <p:cNvSpPr/>
          <p:nvPr/>
        </p:nvSpPr>
        <p:spPr bwMode="auto">
          <a:xfrm>
            <a:off x="78893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Oval 142">
            <a:extLst>
              <a:ext uri="{FF2B5EF4-FFF2-40B4-BE49-F238E27FC236}">
                <a16:creationId xmlns:a16="http://schemas.microsoft.com/office/drawing/2014/main" id="{0E63318E-E8C9-4FCB-AEE6-BDB1ACA0E49F}"/>
              </a:ext>
            </a:extLst>
          </p:cNvPr>
          <p:cNvSpPr/>
          <p:nvPr/>
        </p:nvSpPr>
        <p:spPr bwMode="auto">
          <a:xfrm>
            <a:off x="80417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Oval 143">
            <a:extLst>
              <a:ext uri="{FF2B5EF4-FFF2-40B4-BE49-F238E27FC236}">
                <a16:creationId xmlns:a16="http://schemas.microsoft.com/office/drawing/2014/main" id="{EB7AF755-773E-4EED-ADA9-67FF7661951B}"/>
              </a:ext>
            </a:extLst>
          </p:cNvPr>
          <p:cNvSpPr/>
          <p:nvPr/>
        </p:nvSpPr>
        <p:spPr bwMode="auto">
          <a:xfrm>
            <a:off x="81941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Oval 144">
            <a:extLst>
              <a:ext uri="{FF2B5EF4-FFF2-40B4-BE49-F238E27FC236}">
                <a16:creationId xmlns:a16="http://schemas.microsoft.com/office/drawing/2014/main" id="{396216AE-FE5C-46FB-A8EA-7A00B12EB020}"/>
              </a:ext>
            </a:extLst>
          </p:cNvPr>
          <p:cNvSpPr/>
          <p:nvPr/>
        </p:nvSpPr>
        <p:spPr bwMode="auto">
          <a:xfrm>
            <a:off x="83465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Oval 145">
            <a:extLst>
              <a:ext uri="{FF2B5EF4-FFF2-40B4-BE49-F238E27FC236}">
                <a16:creationId xmlns:a16="http://schemas.microsoft.com/office/drawing/2014/main" id="{E6713CAD-C7CC-4A26-99F4-E79F372262F0}"/>
              </a:ext>
            </a:extLst>
          </p:cNvPr>
          <p:cNvSpPr/>
          <p:nvPr/>
        </p:nvSpPr>
        <p:spPr bwMode="auto">
          <a:xfrm>
            <a:off x="84989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7" name="Graphic 1387">
            <a:extLst>
              <a:ext uri="{FF2B5EF4-FFF2-40B4-BE49-F238E27FC236}">
                <a16:creationId xmlns:a16="http://schemas.microsoft.com/office/drawing/2014/main" id="{D1CF7269-A925-4AD1-BA6B-AFFCB77BA713}"/>
              </a:ext>
            </a:extLst>
          </p:cNvPr>
          <p:cNvGrpSpPr/>
          <p:nvPr/>
        </p:nvGrpSpPr>
        <p:grpSpPr>
          <a:xfrm>
            <a:off x="7064132" y="4835690"/>
            <a:ext cx="227125" cy="319848"/>
            <a:chOff x="6000749" y="3293341"/>
            <a:chExt cx="187643" cy="264248"/>
          </a:xfrm>
        </p:grpSpPr>
        <p:sp>
          <p:nvSpPr>
            <p:cNvPr id="148" name="Freeform: Shape 147">
              <a:extLst>
                <a:ext uri="{FF2B5EF4-FFF2-40B4-BE49-F238E27FC236}">
                  <a16:creationId xmlns:a16="http://schemas.microsoft.com/office/drawing/2014/main" id="{279BF53E-592E-4AE3-9CE5-F391634121D0}"/>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149" name="Freeform: Shape 148">
              <a:extLst>
                <a:ext uri="{FF2B5EF4-FFF2-40B4-BE49-F238E27FC236}">
                  <a16:creationId xmlns:a16="http://schemas.microsoft.com/office/drawing/2014/main" id="{03F3EDFF-7EFD-4B74-A0EC-F60824C50CEF}"/>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50" name="Graphic 1387">
            <a:extLst>
              <a:ext uri="{FF2B5EF4-FFF2-40B4-BE49-F238E27FC236}">
                <a16:creationId xmlns:a16="http://schemas.microsoft.com/office/drawing/2014/main" id="{90371019-3F75-45BC-88A9-45F88E748DCF}"/>
              </a:ext>
            </a:extLst>
          </p:cNvPr>
          <p:cNvGrpSpPr/>
          <p:nvPr/>
        </p:nvGrpSpPr>
        <p:grpSpPr>
          <a:xfrm>
            <a:off x="8900798" y="4835690"/>
            <a:ext cx="227125" cy="319848"/>
            <a:chOff x="6000749" y="3293341"/>
            <a:chExt cx="187643" cy="264248"/>
          </a:xfrm>
        </p:grpSpPr>
        <p:sp>
          <p:nvSpPr>
            <p:cNvPr id="151" name="Freeform: Shape 150">
              <a:extLst>
                <a:ext uri="{FF2B5EF4-FFF2-40B4-BE49-F238E27FC236}">
                  <a16:creationId xmlns:a16="http://schemas.microsoft.com/office/drawing/2014/main" id="{55AAD793-6AE9-4B11-983B-CD3334B61BDF}"/>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152" name="Freeform: Shape 151">
              <a:extLst>
                <a:ext uri="{FF2B5EF4-FFF2-40B4-BE49-F238E27FC236}">
                  <a16:creationId xmlns:a16="http://schemas.microsoft.com/office/drawing/2014/main" id="{9AEDED6D-2F25-41A4-9D65-619D936E1F94}"/>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53" name="Graphic 1387">
            <a:extLst>
              <a:ext uri="{FF2B5EF4-FFF2-40B4-BE49-F238E27FC236}">
                <a16:creationId xmlns:a16="http://schemas.microsoft.com/office/drawing/2014/main" id="{69C8500F-F6E4-42C6-9ECE-577A59B38353}"/>
              </a:ext>
            </a:extLst>
          </p:cNvPr>
          <p:cNvGrpSpPr/>
          <p:nvPr/>
        </p:nvGrpSpPr>
        <p:grpSpPr>
          <a:xfrm>
            <a:off x="8900798" y="2780603"/>
            <a:ext cx="227125" cy="319848"/>
            <a:chOff x="6000749" y="3293341"/>
            <a:chExt cx="187643" cy="264248"/>
          </a:xfrm>
        </p:grpSpPr>
        <p:sp>
          <p:nvSpPr>
            <p:cNvPr id="154" name="Freeform: Shape 153">
              <a:extLst>
                <a:ext uri="{FF2B5EF4-FFF2-40B4-BE49-F238E27FC236}">
                  <a16:creationId xmlns:a16="http://schemas.microsoft.com/office/drawing/2014/main" id="{93F7041F-DF67-4489-9FBF-AEA3E25BCB47}"/>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155" name="Freeform: Shape 154">
              <a:extLst>
                <a:ext uri="{FF2B5EF4-FFF2-40B4-BE49-F238E27FC236}">
                  <a16:creationId xmlns:a16="http://schemas.microsoft.com/office/drawing/2014/main" id="{0C27C1C4-F6AD-4CC1-A81F-F691F6A47AFF}"/>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347" name="Group 346">
            <a:extLst>
              <a:ext uri="{FF2B5EF4-FFF2-40B4-BE49-F238E27FC236}">
                <a16:creationId xmlns:a16="http://schemas.microsoft.com/office/drawing/2014/main" id="{EF679B08-2445-4362-B285-323B7B5E0E62}"/>
              </a:ext>
            </a:extLst>
          </p:cNvPr>
          <p:cNvGrpSpPr/>
          <p:nvPr/>
        </p:nvGrpSpPr>
        <p:grpSpPr>
          <a:xfrm>
            <a:off x="9096303" y="3255882"/>
            <a:ext cx="287356" cy="287356"/>
            <a:chOff x="2806869" y="-780185"/>
            <a:chExt cx="757681" cy="757681"/>
          </a:xfrm>
        </p:grpSpPr>
        <p:sp>
          <p:nvSpPr>
            <p:cNvPr id="348" name="Freeform: Shape 347">
              <a:extLst>
                <a:ext uri="{FF2B5EF4-FFF2-40B4-BE49-F238E27FC236}">
                  <a16:creationId xmlns:a16="http://schemas.microsoft.com/office/drawing/2014/main" id="{07062584-21AA-4D8F-B43C-A19D1D7418CF}"/>
                </a:ext>
              </a:extLst>
            </p:cNvPr>
            <p:cNvSpPr/>
            <p:nvPr/>
          </p:nvSpPr>
          <p:spPr>
            <a:xfrm rot="10800000">
              <a:off x="2806869" y="-780185"/>
              <a:ext cx="757681" cy="757681"/>
            </a:xfrm>
            <a:custGeom>
              <a:avLst/>
              <a:gdLst>
                <a:gd name="connsiteX0" fmla="*/ 274693 w 542925"/>
                <a:gd name="connsiteY0" fmla="*/ 11349 h 542925"/>
                <a:gd name="connsiteX1" fmla="*/ 538036 w 542925"/>
                <a:gd name="connsiteY1" fmla="*/ 274693 h 542925"/>
                <a:gd name="connsiteX2" fmla="*/ 274693 w 542925"/>
                <a:gd name="connsiteY2" fmla="*/ 538036 h 542925"/>
                <a:gd name="connsiteX3" fmla="*/ 11349 w 542925"/>
                <a:gd name="connsiteY3" fmla="*/ 274693 h 542925"/>
              </a:gdLst>
              <a:ahLst/>
              <a:cxnLst>
                <a:cxn ang="0">
                  <a:pos x="connsiteX0" y="connsiteY0"/>
                </a:cxn>
                <a:cxn ang="0">
                  <a:pos x="connsiteX1" y="connsiteY1"/>
                </a:cxn>
                <a:cxn ang="0">
                  <a:pos x="connsiteX2" y="connsiteY2"/>
                </a:cxn>
                <a:cxn ang="0">
                  <a:pos x="connsiteX3" y="connsiteY3"/>
                </a:cxn>
              </a:cxnLst>
              <a:rect l="l" t="t" r="r" b="b"/>
              <a:pathLst>
                <a:path w="542925" h="542925">
                  <a:moveTo>
                    <a:pt x="274693" y="11349"/>
                  </a:moveTo>
                  <a:lnTo>
                    <a:pt x="538036" y="274693"/>
                  </a:lnTo>
                  <a:lnTo>
                    <a:pt x="274693" y="538036"/>
                  </a:lnTo>
                  <a:lnTo>
                    <a:pt x="11349" y="274693"/>
                  </a:lnTo>
                  <a:close/>
                </a:path>
              </a:pathLst>
            </a:custGeom>
            <a:solidFill>
              <a:schemeClr val="tx1"/>
            </a:solidFill>
            <a:ln w="9525" cap="sq">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349" name="Group 348">
              <a:extLst>
                <a:ext uri="{FF2B5EF4-FFF2-40B4-BE49-F238E27FC236}">
                  <a16:creationId xmlns:a16="http://schemas.microsoft.com/office/drawing/2014/main" id="{E3BBBC9A-FB77-4569-984B-6E81520626AD}"/>
                </a:ext>
              </a:extLst>
            </p:cNvPr>
            <p:cNvGrpSpPr/>
            <p:nvPr/>
          </p:nvGrpSpPr>
          <p:grpSpPr>
            <a:xfrm rot="-19260000">
              <a:off x="3265126" y="-515418"/>
              <a:ext cx="187568" cy="204619"/>
              <a:chOff x="3265126" y="-515418"/>
              <a:chExt cx="187568" cy="204619"/>
            </a:xfrm>
          </p:grpSpPr>
          <p:sp>
            <p:nvSpPr>
              <p:cNvPr id="356" name="Freeform: Shape 355">
                <a:extLst>
                  <a:ext uri="{FF2B5EF4-FFF2-40B4-BE49-F238E27FC236}">
                    <a16:creationId xmlns:a16="http://schemas.microsoft.com/office/drawing/2014/main" id="{185C543C-1C0E-4189-BE45-02F3497FB29F}"/>
                  </a:ext>
                </a:extLst>
              </p:cNvPr>
              <p:cNvSpPr/>
              <p:nvPr/>
            </p:nvSpPr>
            <p:spPr>
              <a:xfrm>
                <a:off x="3333333" y="-515418"/>
                <a:ext cx="119361" cy="204619"/>
              </a:xfrm>
              <a:custGeom>
                <a:avLst/>
                <a:gdLst>
                  <a:gd name="connsiteX0" fmla="*/ 14367 w 119361"/>
                  <a:gd name="connsiteY0" fmla="*/ 14367 h 204619"/>
                  <a:gd name="connsiteX1" fmla="*/ 111561 w 119361"/>
                  <a:gd name="connsiteY1" fmla="*/ 108151 h 204619"/>
                  <a:gd name="connsiteX2" fmla="*/ 14367 w 119361"/>
                  <a:gd name="connsiteY2" fmla="*/ 203639 h 204619"/>
                </a:gdLst>
                <a:ahLst/>
                <a:cxnLst>
                  <a:cxn ang="0">
                    <a:pos x="connsiteX0" y="connsiteY0"/>
                  </a:cxn>
                  <a:cxn ang="0">
                    <a:pos x="connsiteX1" y="connsiteY1"/>
                  </a:cxn>
                  <a:cxn ang="0">
                    <a:pos x="connsiteX2" y="connsiteY2"/>
                  </a:cxn>
                </a:cxnLst>
                <a:rect l="l" t="t" r="r" b="b"/>
                <a:pathLst>
                  <a:path w="119361" h="204619">
                    <a:moveTo>
                      <a:pt x="14367" y="14367"/>
                    </a:moveTo>
                    <a:lnTo>
                      <a:pt x="111561" y="108151"/>
                    </a:lnTo>
                    <a:lnTo>
                      <a:pt x="14367" y="203639"/>
                    </a:lnTo>
                  </a:path>
                </a:pathLst>
              </a:custGeom>
              <a:noFill/>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57" name="Freeform: Shape 356">
                <a:extLst>
                  <a:ext uri="{FF2B5EF4-FFF2-40B4-BE49-F238E27FC236}">
                    <a16:creationId xmlns:a16="http://schemas.microsoft.com/office/drawing/2014/main" id="{779A4FDE-6A2D-48B0-B449-13EB392CC353}"/>
                  </a:ext>
                </a:extLst>
              </p:cNvPr>
              <p:cNvSpPr/>
              <p:nvPr/>
            </p:nvSpPr>
            <p:spPr>
              <a:xfrm>
                <a:off x="3265126" y="-421634"/>
                <a:ext cx="170516" cy="17052"/>
              </a:xfrm>
              <a:custGeom>
                <a:avLst/>
                <a:gdLst>
                  <a:gd name="connsiteX0" fmla="*/ 166126 w 170515"/>
                  <a:gd name="connsiteY0" fmla="*/ 14367 h 17051"/>
                  <a:gd name="connsiteX1" fmla="*/ 14367 w 170515"/>
                  <a:gd name="connsiteY1" fmla="*/ 14367 h 17051"/>
                </a:gdLst>
                <a:ahLst/>
                <a:cxnLst>
                  <a:cxn ang="0">
                    <a:pos x="connsiteX0" y="connsiteY0"/>
                  </a:cxn>
                  <a:cxn ang="0">
                    <a:pos x="connsiteX1" y="connsiteY1"/>
                  </a:cxn>
                </a:cxnLst>
                <a:rect l="l" t="t" r="r" b="b"/>
                <a:pathLst>
                  <a:path w="170515" h="17051">
                    <a:moveTo>
                      <a:pt x="166126" y="14367"/>
                    </a:moveTo>
                    <a:lnTo>
                      <a:pt x="14367" y="14367"/>
                    </a:lnTo>
                  </a:path>
                </a:pathLst>
              </a:custGeom>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350" name="Group 349">
              <a:extLst>
                <a:ext uri="{FF2B5EF4-FFF2-40B4-BE49-F238E27FC236}">
                  <a16:creationId xmlns:a16="http://schemas.microsoft.com/office/drawing/2014/main" id="{F6182582-F76C-40E0-BF5A-53469BD86B31}"/>
                </a:ext>
              </a:extLst>
            </p:cNvPr>
            <p:cNvGrpSpPr/>
            <p:nvPr/>
          </p:nvGrpSpPr>
          <p:grpSpPr>
            <a:xfrm rot="19252554">
              <a:off x="2912158" y="-515418"/>
              <a:ext cx="180747" cy="204619"/>
              <a:chOff x="2912158" y="-515418"/>
              <a:chExt cx="180747" cy="204619"/>
            </a:xfrm>
          </p:grpSpPr>
          <p:sp>
            <p:nvSpPr>
              <p:cNvPr id="354" name="Freeform: Shape 353">
                <a:extLst>
                  <a:ext uri="{FF2B5EF4-FFF2-40B4-BE49-F238E27FC236}">
                    <a16:creationId xmlns:a16="http://schemas.microsoft.com/office/drawing/2014/main" id="{7C777741-4EC0-49E6-AC1A-CDA5409F0BEC}"/>
                  </a:ext>
                </a:extLst>
              </p:cNvPr>
              <p:cNvSpPr/>
              <p:nvPr/>
            </p:nvSpPr>
            <p:spPr>
              <a:xfrm>
                <a:off x="2912158" y="-515418"/>
                <a:ext cx="119361" cy="204619"/>
              </a:xfrm>
              <a:custGeom>
                <a:avLst/>
                <a:gdLst>
                  <a:gd name="connsiteX0" fmla="*/ 108151 w 119361"/>
                  <a:gd name="connsiteY0" fmla="*/ 14367 h 204619"/>
                  <a:gd name="connsiteX1" fmla="*/ 14367 w 119361"/>
                  <a:gd name="connsiteY1" fmla="*/ 108151 h 204619"/>
                  <a:gd name="connsiteX2" fmla="*/ 108151 w 119361"/>
                  <a:gd name="connsiteY2" fmla="*/ 203639 h 204619"/>
                </a:gdLst>
                <a:ahLst/>
                <a:cxnLst>
                  <a:cxn ang="0">
                    <a:pos x="connsiteX0" y="connsiteY0"/>
                  </a:cxn>
                  <a:cxn ang="0">
                    <a:pos x="connsiteX1" y="connsiteY1"/>
                  </a:cxn>
                  <a:cxn ang="0">
                    <a:pos x="connsiteX2" y="connsiteY2"/>
                  </a:cxn>
                </a:cxnLst>
                <a:rect l="l" t="t" r="r" b="b"/>
                <a:pathLst>
                  <a:path w="119361" h="204619">
                    <a:moveTo>
                      <a:pt x="108151" y="14367"/>
                    </a:moveTo>
                    <a:lnTo>
                      <a:pt x="14367" y="108151"/>
                    </a:lnTo>
                    <a:lnTo>
                      <a:pt x="108151" y="203639"/>
                    </a:lnTo>
                  </a:path>
                </a:pathLst>
              </a:custGeom>
              <a:noFill/>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55" name="Freeform: Shape 354">
                <a:extLst>
                  <a:ext uri="{FF2B5EF4-FFF2-40B4-BE49-F238E27FC236}">
                    <a16:creationId xmlns:a16="http://schemas.microsoft.com/office/drawing/2014/main" id="{F819B1E6-41E4-44DF-A9D2-3CD75094244A}"/>
                  </a:ext>
                </a:extLst>
              </p:cNvPr>
              <p:cNvSpPr/>
              <p:nvPr/>
            </p:nvSpPr>
            <p:spPr>
              <a:xfrm>
                <a:off x="2922389" y="-421634"/>
                <a:ext cx="170516" cy="17052"/>
              </a:xfrm>
              <a:custGeom>
                <a:avLst/>
                <a:gdLst>
                  <a:gd name="connsiteX0" fmla="*/ 14367 w 170515"/>
                  <a:gd name="connsiteY0" fmla="*/ 14367 h 17051"/>
                  <a:gd name="connsiteX1" fmla="*/ 167831 w 170515"/>
                  <a:gd name="connsiteY1" fmla="*/ 14367 h 17051"/>
                </a:gdLst>
                <a:ahLst/>
                <a:cxnLst>
                  <a:cxn ang="0">
                    <a:pos x="connsiteX0" y="connsiteY0"/>
                  </a:cxn>
                  <a:cxn ang="0">
                    <a:pos x="connsiteX1" y="connsiteY1"/>
                  </a:cxn>
                </a:cxnLst>
                <a:rect l="l" t="t" r="r" b="b"/>
                <a:pathLst>
                  <a:path w="170515" h="17051">
                    <a:moveTo>
                      <a:pt x="14367" y="14367"/>
                    </a:moveTo>
                    <a:lnTo>
                      <a:pt x="167831" y="14367"/>
                    </a:lnTo>
                  </a:path>
                </a:pathLst>
              </a:custGeom>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351" name="Freeform: Shape 350">
              <a:extLst>
                <a:ext uri="{FF2B5EF4-FFF2-40B4-BE49-F238E27FC236}">
                  <a16:creationId xmlns:a16="http://schemas.microsoft.com/office/drawing/2014/main" id="{6364CAB8-17ED-4D2F-83AC-D89DA251C9DF}"/>
                </a:ext>
              </a:extLst>
            </p:cNvPr>
            <p:cNvSpPr/>
            <p:nvPr/>
          </p:nvSpPr>
          <p:spPr>
            <a:xfrm>
              <a:off x="3075854" y="-257939"/>
              <a:ext cx="204619" cy="119361"/>
            </a:xfrm>
            <a:custGeom>
              <a:avLst/>
              <a:gdLst>
                <a:gd name="connsiteX0" fmla="*/ 14367 w 204619"/>
                <a:gd name="connsiteY0" fmla="*/ 14367 h 119361"/>
                <a:gd name="connsiteX1" fmla="*/ 108151 w 204619"/>
                <a:gd name="connsiteY1" fmla="*/ 108151 h 119361"/>
                <a:gd name="connsiteX2" fmla="*/ 203640 w 204619"/>
                <a:gd name="connsiteY2" fmla="*/ 14367 h 119361"/>
              </a:gdLst>
              <a:ahLst/>
              <a:cxnLst>
                <a:cxn ang="0">
                  <a:pos x="connsiteX0" y="connsiteY0"/>
                </a:cxn>
                <a:cxn ang="0">
                  <a:pos x="connsiteX1" y="connsiteY1"/>
                </a:cxn>
                <a:cxn ang="0">
                  <a:pos x="connsiteX2" y="connsiteY2"/>
                </a:cxn>
              </a:cxnLst>
              <a:rect l="l" t="t" r="r" b="b"/>
              <a:pathLst>
                <a:path w="204619" h="119361">
                  <a:moveTo>
                    <a:pt x="14367" y="14367"/>
                  </a:moveTo>
                  <a:lnTo>
                    <a:pt x="108151" y="108151"/>
                  </a:lnTo>
                  <a:lnTo>
                    <a:pt x="203640" y="14367"/>
                  </a:lnTo>
                </a:path>
              </a:pathLst>
            </a:custGeom>
            <a:noFill/>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52" name="Freeform: Shape 351">
              <a:extLst>
                <a:ext uri="{FF2B5EF4-FFF2-40B4-BE49-F238E27FC236}">
                  <a16:creationId xmlns:a16="http://schemas.microsoft.com/office/drawing/2014/main" id="{1D973027-1FDB-42D5-BABF-87461B5586F1}"/>
                </a:ext>
              </a:extLst>
            </p:cNvPr>
            <p:cNvSpPr/>
            <p:nvPr/>
          </p:nvSpPr>
          <p:spPr>
            <a:xfrm>
              <a:off x="3169638" y="-424796"/>
              <a:ext cx="17052" cy="274320"/>
            </a:xfrm>
            <a:custGeom>
              <a:avLst/>
              <a:gdLst>
                <a:gd name="connsiteX0" fmla="*/ 14367 w 17051"/>
                <a:gd name="connsiteY0" fmla="*/ 166126 h 170515"/>
                <a:gd name="connsiteX1" fmla="*/ 14367 w 17051"/>
                <a:gd name="connsiteY1" fmla="*/ 14367 h 170515"/>
              </a:gdLst>
              <a:ahLst/>
              <a:cxnLst>
                <a:cxn ang="0">
                  <a:pos x="connsiteX0" y="connsiteY0"/>
                </a:cxn>
                <a:cxn ang="0">
                  <a:pos x="connsiteX1" y="connsiteY1"/>
                </a:cxn>
              </a:cxnLst>
              <a:rect l="l" t="t" r="r" b="b"/>
              <a:pathLst>
                <a:path w="17051" h="170515">
                  <a:moveTo>
                    <a:pt x="14367" y="166126"/>
                  </a:moveTo>
                  <a:lnTo>
                    <a:pt x="14367" y="14367"/>
                  </a:lnTo>
                </a:path>
              </a:pathLst>
            </a:custGeom>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53" name="globe_2">
              <a:extLst>
                <a:ext uri="{FF2B5EF4-FFF2-40B4-BE49-F238E27FC236}">
                  <a16:creationId xmlns:a16="http://schemas.microsoft.com/office/drawing/2014/main" id="{7AE1D643-62CF-4F64-9E66-F5C50AB29CF3}"/>
                </a:ext>
              </a:extLst>
            </p:cNvPr>
            <p:cNvSpPr>
              <a:spLocks noChangeAspect="1" noEditPoints="1"/>
            </p:cNvSpPr>
            <p:nvPr/>
          </p:nvSpPr>
          <p:spPr bwMode="auto">
            <a:xfrm>
              <a:off x="3083020" y="-651339"/>
              <a:ext cx="204619" cy="20461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cxnSp>
        <p:nvCxnSpPr>
          <p:cNvPr id="358" name="Straight Arrow Connector 357">
            <a:extLst>
              <a:ext uri="{FF2B5EF4-FFF2-40B4-BE49-F238E27FC236}">
                <a16:creationId xmlns:a16="http://schemas.microsoft.com/office/drawing/2014/main" id="{29B1065C-84E3-427F-9ABB-CB2685930B39}"/>
              </a:ext>
            </a:extLst>
          </p:cNvPr>
          <p:cNvCxnSpPr>
            <a:cxnSpLocks/>
          </p:cNvCxnSpPr>
          <p:nvPr/>
        </p:nvCxnSpPr>
        <p:spPr>
          <a:xfrm flipH="1">
            <a:off x="6433859" y="3391588"/>
            <a:ext cx="2663339" cy="0"/>
          </a:xfrm>
          <a:prstGeom prst="straightConnector1">
            <a:avLst/>
          </a:prstGeom>
          <a:ln w="15875">
            <a:solidFill>
              <a:schemeClr val="accent5"/>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9" name="Rectangle 358">
            <a:extLst>
              <a:ext uri="{FF2B5EF4-FFF2-40B4-BE49-F238E27FC236}">
                <a16:creationId xmlns:a16="http://schemas.microsoft.com/office/drawing/2014/main" id="{FF75C9B0-8253-46F5-8CF8-A66EE850B394}"/>
              </a:ext>
            </a:extLst>
          </p:cNvPr>
          <p:cNvSpPr/>
          <p:nvPr/>
        </p:nvSpPr>
        <p:spPr bwMode="auto">
          <a:xfrm>
            <a:off x="5795155" y="3253506"/>
            <a:ext cx="576059" cy="288030"/>
          </a:xfrm>
          <a:prstGeom prst="rect">
            <a:avLst/>
          </a:prstGeom>
          <a:solidFill>
            <a:schemeClr val="accent1">
              <a:lumMod val="60000"/>
              <a:lumOff val="40000"/>
            </a:schemeClr>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schemeClr val="bg1"/>
                </a:solidFill>
                <a:effectLst/>
                <a:uLnTx/>
                <a:uFillTx/>
                <a:latin typeface="Segoe UI"/>
                <a:ea typeface="+mn-ea"/>
                <a:cs typeface="+mn-cs"/>
              </a:rPr>
              <a:t>Public IP</a:t>
            </a:r>
          </a:p>
        </p:txBody>
      </p:sp>
      <p:sp>
        <p:nvSpPr>
          <p:cNvPr id="361" name="Speech Bubble: Rectangle 360">
            <a:extLst>
              <a:ext uri="{FF2B5EF4-FFF2-40B4-BE49-F238E27FC236}">
                <a16:creationId xmlns:a16="http://schemas.microsoft.com/office/drawing/2014/main" id="{D4AF64F2-F926-4AAD-9A9C-FDD8ADB7AB87}"/>
              </a:ext>
            </a:extLst>
          </p:cNvPr>
          <p:cNvSpPr/>
          <p:nvPr/>
        </p:nvSpPr>
        <p:spPr bwMode="auto">
          <a:xfrm>
            <a:off x="7978469" y="3604829"/>
            <a:ext cx="1248065" cy="442952"/>
          </a:xfrm>
          <a:prstGeom prst="wedgeRectCallout">
            <a:avLst>
              <a:gd name="adj1" fmla="val 42441"/>
              <a:gd name="adj2" fmla="val -82952"/>
            </a:avLst>
          </a:prstGeom>
          <a:solidFill>
            <a:schemeClr val="bg1"/>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gradFill>
                  <a:gsLst>
                    <a:gs pos="40000">
                      <a:srgbClr val="0078D4"/>
                    </a:gs>
                    <a:gs pos="100000">
                      <a:srgbClr val="0078D4"/>
                    </a:gs>
                  </a:gsLst>
                  <a:lin ang="4800000" scaled="0"/>
                </a:gradFill>
                <a:effectLst/>
                <a:uLnTx/>
                <a:uFillTx/>
                <a:latin typeface="Segoe UI"/>
                <a:ea typeface="+mn-ea"/>
                <a:cs typeface="+mn-cs"/>
              </a:rPr>
              <a:t>Web Application Firewall</a:t>
            </a:r>
          </a:p>
        </p:txBody>
      </p:sp>
      <mc:AlternateContent xmlns:mc="http://schemas.openxmlformats.org/markup-compatibility/2006" xmlns:pslz="http://schemas.microsoft.com/office/powerpoint/2016/slidezoom">
        <mc:Choice Requires="pslz">
          <p:graphicFrame>
            <p:nvGraphicFramePr>
              <p:cNvPr id="113" name="Slide Zoom 112">
                <a:extLst>
                  <a:ext uri="{FF2B5EF4-FFF2-40B4-BE49-F238E27FC236}">
                    <a16:creationId xmlns:a16="http://schemas.microsoft.com/office/drawing/2014/main" id="{36EFF0DA-727C-4B8D-88C0-6090A9583C28}"/>
                  </a:ext>
                </a:extLst>
              </p:cNvPr>
              <p:cNvGraphicFramePr>
                <a:graphicFrameLocks noChangeAspect="1"/>
              </p:cNvGraphicFramePr>
              <p:nvPr>
                <p:extLst>
                  <p:ext uri="{D42A27DB-BD31-4B8C-83A1-F6EECF244321}">
                    <p14:modId xmlns:p14="http://schemas.microsoft.com/office/powerpoint/2010/main" val="1078982099"/>
                  </p:ext>
                </p:extLst>
              </p:nvPr>
            </p:nvGraphicFramePr>
            <p:xfrm>
              <a:off x="927306" y="1658951"/>
              <a:ext cx="2604324" cy="1464932"/>
            </p:xfrm>
            <a:graphic>
              <a:graphicData uri="http://schemas.microsoft.com/office/powerpoint/2016/slidezoom">
                <pslz:sldZm>
                  <pslz:sldZmObj sldId="1886" cId="3837325542">
                    <pslz:zmPr id="{6514B273-FA52-42F8-AFA8-69943BF651DB}" transitionDur="1000">
                      <p166:blipFill xmlns:p166="http://schemas.microsoft.com/office/powerpoint/2016/6/main">
                        <a:blip r:embed="rId5"/>
                        <a:stretch>
                          <a:fillRect/>
                        </a:stretch>
                      </p166:blipFill>
                      <p166:spPr xmlns:p166="http://schemas.microsoft.com/office/powerpoint/2016/6/main">
                        <a:xfrm>
                          <a:off x="0" y="0"/>
                          <a:ext cx="2604324" cy="1464932"/>
                        </a:xfrm>
                        <a:prstGeom prst="rect">
                          <a:avLst/>
                        </a:prstGeom>
                        <a:ln w="3175">
                          <a:solidFill>
                            <a:prstClr val="ltGray"/>
                          </a:solidFill>
                        </a:ln>
                      </p166:spPr>
                    </pslz:zmPr>
                  </pslz:sldZmObj>
                </pslz:sldZm>
              </a:graphicData>
            </a:graphic>
          </p:graphicFrame>
        </mc:Choice>
        <mc:Fallback xmlns="">
          <p:pic>
            <p:nvPicPr>
              <p:cNvPr id="113" name="Slide Zoom 112">
                <a:hlinkClick r:id="rId6" action="ppaction://hlinksldjump"/>
                <a:extLst>
                  <a:ext uri="{FF2B5EF4-FFF2-40B4-BE49-F238E27FC236}">
                    <a16:creationId xmlns:a16="http://schemas.microsoft.com/office/drawing/2014/main" id="{36EFF0DA-727C-4B8D-88C0-6090A9583C28}"/>
                  </a:ext>
                </a:extLst>
              </p:cNvPr>
              <p:cNvPicPr>
                <a:picLocks noGrp="1" noRot="1" noChangeAspect="1" noMove="1" noResize="1" noEditPoints="1" noAdjustHandles="1" noChangeArrowheads="1" noChangeShapeType="1"/>
              </p:cNvPicPr>
              <p:nvPr/>
            </p:nvPicPr>
            <p:blipFill>
              <a:blip r:embed="rId7"/>
              <a:stretch>
                <a:fillRect/>
              </a:stretch>
            </p:blipFill>
            <p:spPr>
              <a:xfrm>
                <a:off x="927306" y="1658951"/>
                <a:ext cx="2604324" cy="1464932"/>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15" name="Slide Zoom 114">
                <a:extLst>
                  <a:ext uri="{FF2B5EF4-FFF2-40B4-BE49-F238E27FC236}">
                    <a16:creationId xmlns:a16="http://schemas.microsoft.com/office/drawing/2014/main" id="{85DA6409-DFE3-428D-828C-25A319773729}"/>
                  </a:ext>
                </a:extLst>
              </p:cNvPr>
              <p:cNvGraphicFramePr>
                <a:graphicFrameLocks noChangeAspect="1"/>
              </p:cNvGraphicFramePr>
              <p:nvPr>
                <p:extLst>
                  <p:ext uri="{D42A27DB-BD31-4B8C-83A1-F6EECF244321}">
                    <p14:modId xmlns:p14="http://schemas.microsoft.com/office/powerpoint/2010/main" val="367802344"/>
                  </p:ext>
                </p:extLst>
              </p:nvPr>
            </p:nvGraphicFramePr>
            <p:xfrm>
              <a:off x="927306" y="4912614"/>
              <a:ext cx="2604324" cy="1464932"/>
            </p:xfrm>
            <a:graphic>
              <a:graphicData uri="http://schemas.microsoft.com/office/powerpoint/2016/slidezoom">
                <pslz:sldZm>
                  <pslz:sldZmObj sldId="4596" cId="303959496">
                    <pslz:zmPr id="{D7EB27EB-222D-4068-A543-7ED236B5A285}" transitionDur="1000">
                      <p166:blipFill xmlns:p166="http://schemas.microsoft.com/office/powerpoint/2016/6/main">
                        <a:blip r:embed="rId8"/>
                        <a:stretch>
                          <a:fillRect/>
                        </a:stretch>
                      </p166:blipFill>
                      <p166:spPr xmlns:p166="http://schemas.microsoft.com/office/powerpoint/2016/6/main">
                        <a:xfrm>
                          <a:off x="0" y="0"/>
                          <a:ext cx="2604324" cy="1464932"/>
                        </a:xfrm>
                        <a:prstGeom prst="rect">
                          <a:avLst/>
                        </a:prstGeom>
                        <a:ln w="3175">
                          <a:solidFill>
                            <a:prstClr val="ltGray"/>
                          </a:solidFill>
                        </a:ln>
                      </p166:spPr>
                    </pslz:zmPr>
                  </pslz:sldZmObj>
                </pslz:sldZm>
              </a:graphicData>
            </a:graphic>
          </p:graphicFrame>
        </mc:Choice>
        <mc:Fallback xmlns="">
          <p:pic>
            <p:nvPicPr>
              <p:cNvPr id="115" name="Slide Zoom 114">
                <a:hlinkClick r:id="rId9" action="ppaction://hlinksldjump"/>
                <a:extLst>
                  <a:ext uri="{FF2B5EF4-FFF2-40B4-BE49-F238E27FC236}">
                    <a16:creationId xmlns:a16="http://schemas.microsoft.com/office/drawing/2014/main" id="{85DA6409-DFE3-428D-828C-25A319773729}"/>
                  </a:ext>
                </a:extLst>
              </p:cNvPr>
              <p:cNvPicPr>
                <a:picLocks noGrp="1" noRot="1" noChangeAspect="1" noMove="1" noResize="1" noEditPoints="1" noAdjustHandles="1" noChangeArrowheads="1" noChangeShapeType="1"/>
              </p:cNvPicPr>
              <p:nvPr/>
            </p:nvPicPr>
            <p:blipFill>
              <a:blip r:embed="rId10"/>
              <a:stretch>
                <a:fillRect/>
              </a:stretch>
            </p:blipFill>
            <p:spPr>
              <a:xfrm>
                <a:off x="927306" y="4912614"/>
                <a:ext cx="2604324" cy="1464932"/>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56" name="Slide Zoom 155">
                <a:extLst>
                  <a:ext uri="{FF2B5EF4-FFF2-40B4-BE49-F238E27FC236}">
                    <a16:creationId xmlns:a16="http://schemas.microsoft.com/office/drawing/2014/main" id="{B92CE616-9E33-4804-B2D1-A7E9EF184448}"/>
                  </a:ext>
                </a:extLst>
              </p:cNvPr>
              <p:cNvGraphicFramePr>
                <a:graphicFrameLocks noChangeAspect="1"/>
              </p:cNvGraphicFramePr>
              <p:nvPr>
                <p:extLst>
                  <p:ext uri="{D42A27DB-BD31-4B8C-83A1-F6EECF244321}">
                    <p14:modId xmlns:p14="http://schemas.microsoft.com/office/powerpoint/2010/main" val="2689015450"/>
                  </p:ext>
                </p:extLst>
              </p:nvPr>
            </p:nvGraphicFramePr>
            <p:xfrm>
              <a:off x="943115" y="3263748"/>
              <a:ext cx="2604324" cy="1464932"/>
            </p:xfrm>
            <a:graphic>
              <a:graphicData uri="http://schemas.microsoft.com/office/powerpoint/2016/slidezoom">
                <pslz:sldZm>
                  <pslz:sldZmObj sldId="4658" cId="3789271985">
                    <pslz:zmPr id="{EC44300C-DA6C-46E4-B5ED-9F7AD6575615}" transitionDur="1000">
                      <p166:blipFill xmlns:p166="http://schemas.microsoft.com/office/powerpoint/2016/6/main">
                        <a:blip r:embed="rId11"/>
                        <a:stretch>
                          <a:fillRect/>
                        </a:stretch>
                      </p166:blipFill>
                      <p166:spPr xmlns:p166="http://schemas.microsoft.com/office/powerpoint/2016/6/main">
                        <a:xfrm>
                          <a:off x="0" y="0"/>
                          <a:ext cx="2604324" cy="1464932"/>
                        </a:xfrm>
                        <a:prstGeom prst="rect">
                          <a:avLst/>
                        </a:prstGeom>
                        <a:ln w="3175">
                          <a:solidFill>
                            <a:prstClr val="ltGray"/>
                          </a:solidFill>
                        </a:ln>
                      </p166:spPr>
                    </pslz:zmPr>
                  </pslz:sldZmObj>
                </pslz:sldZm>
              </a:graphicData>
            </a:graphic>
          </p:graphicFrame>
        </mc:Choice>
        <mc:Fallback xmlns="">
          <p:pic>
            <p:nvPicPr>
              <p:cNvPr id="156" name="Slide Zoom 155">
                <a:hlinkClick r:id="rId12" action="ppaction://hlinksldjump"/>
                <a:extLst>
                  <a:ext uri="{FF2B5EF4-FFF2-40B4-BE49-F238E27FC236}">
                    <a16:creationId xmlns:a16="http://schemas.microsoft.com/office/drawing/2014/main" id="{B92CE616-9E33-4804-B2D1-A7E9EF184448}"/>
                  </a:ext>
                </a:extLst>
              </p:cNvPr>
              <p:cNvPicPr>
                <a:picLocks noGrp="1" noRot="1" noChangeAspect="1" noMove="1" noResize="1" noEditPoints="1" noAdjustHandles="1" noChangeArrowheads="1" noChangeShapeType="1"/>
              </p:cNvPicPr>
              <p:nvPr/>
            </p:nvPicPr>
            <p:blipFill>
              <a:blip r:embed="rId13"/>
              <a:stretch>
                <a:fillRect/>
              </a:stretch>
            </p:blipFill>
            <p:spPr>
              <a:xfrm>
                <a:off x="943115" y="3263748"/>
                <a:ext cx="2604324" cy="1464932"/>
              </a:xfrm>
              <a:prstGeom prst="rect">
                <a:avLst/>
              </a:prstGeom>
              <a:ln w="3175">
                <a:solidFill>
                  <a:prstClr val="ltGray"/>
                </a:solidFill>
              </a:ln>
            </p:spPr>
          </p:pic>
        </mc:Fallback>
      </mc:AlternateContent>
    </p:spTree>
    <p:extLst>
      <p:ext uri="{BB962C8B-B14F-4D97-AF65-F5344CB8AC3E}">
        <p14:creationId xmlns:p14="http://schemas.microsoft.com/office/powerpoint/2010/main" val="313620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3"/>
                                        </p:tgtEl>
                                        <p:attrNameLst>
                                          <p:attrName>style.visibility</p:attrName>
                                        </p:attrNameLst>
                                      </p:cBhvr>
                                      <p:to>
                                        <p:strVal val="visible"/>
                                      </p:to>
                                    </p:set>
                                    <p:animEffect transition="in" filter="fade">
                                      <p:cBhvr>
                                        <p:cTn id="15" dur="500"/>
                                        <p:tgtEl>
                                          <p:spTgt spid="11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6"/>
                                        </p:tgtEl>
                                        <p:attrNameLst>
                                          <p:attrName>style.visibility</p:attrName>
                                        </p:attrNameLst>
                                      </p:cBhvr>
                                      <p:to>
                                        <p:strVal val="visible"/>
                                      </p:to>
                                    </p:set>
                                    <p:animEffect transition="in" filter="fade">
                                      <p:cBhvr>
                                        <p:cTn id="19" dur="500"/>
                                        <p:tgtEl>
                                          <p:spTgt spid="15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5"/>
                                        </p:tgtEl>
                                        <p:attrNameLst>
                                          <p:attrName>style.visibility</p:attrName>
                                        </p:attrNameLst>
                                      </p:cBhvr>
                                      <p:to>
                                        <p:strVal val="visible"/>
                                      </p:to>
                                    </p:set>
                                    <p:animEffect transition="in" filter="fade">
                                      <p:cBhvr>
                                        <p:cTn id="23"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1F41B7B-C49A-41D8-9729-4191A91A8EF4}"/>
              </a:ext>
            </a:extLst>
          </p:cNvPr>
          <p:cNvSpPr>
            <a:spLocks noGrp="1"/>
          </p:cNvSpPr>
          <p:nvPr>
            <p:ph type="title"/>
          </p:nvPr>
        </p:nvSpPr>
        <p:spPr>
          <a:xfrm>
            <a:off x="588263" y="457201"/>
            <a:ext cx="11018520" cy="553998"/>
          </a:xfrm>
        </p:spPr>
        <p:txBody>
          <a:bodyPr/>
          <a:lstStyle/>
          <a:p>
            <a:r>
              <a:rPr lang="en-US" dirty="0"/>
              <a:t>Azure Firewall</a:t>
            </a:r>
          </a:p>
        </p:txBody>
      </p:sp>
      <p:sp>
        <p:nvSpPr>
          <p:cNvPr id="78" name="Text Placeholder 3">
            <a:extLst>
              <a:ext uri="{FF2B5EF4-FFF2-40B4-BE49-F238E27FC236}">
                <a16:creationId xmlns:a16="http://schemas.microsoft.com/office/drawing/2014/main" id="{1BB7DC71-9527-44A9-B718-44D5F8D59FAF}"/>
              </a:ext>
            </a:extLst>
          </p:cNvPr>
          <p:cNvSpPr txBox="1">
            <a:spLocks/>
          </p:cNvSpPr>
          <p:nvPr/>
        </p:nvSpPr>
        <p:spPr>
          <a:xfrm>
            <a:off x="588264" y="2371256"/>
            <a:ext cx="4552525" cy="3828740"/>
          </a:xfrm>
          <a:prstGeom prst="rect">
            <a:avLst/>
          </a:prstGeom>
        </p:spPr>
        <p:txBody>
          <a:bodyPr vert="horz" wrap="square" lIns="0" tIns="0" rIns="0" bIns="0" rtlCol="0">
            <a:sp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600" b="1" dirty="0">
                <a:latin typeface="+mn-lt"/>
              </a:rPr>
              <a:t>Central governance of all traffic flows</a:t>
            </a:r>
          </a:p>
          <a:p>
            <a:pPr marL="190500" indent="-190500">
              <a:buFont typeface="Arial" panose="020B0604020202020204" pitchFamily="34" charset="0"/>
              <a:buChar char="•"/>
            </a:pPr>
            <a:r>
              <a:rPr lang="en-US" sz="1400" dirty="0">
                <a:latin typeface="+mn-lt"/>
              </a:rPr>
              <a:t>Built-in high availability and auto scale</a:t>
            </a:r>
          </a:p>
          <a:p>
            <a:pPr marL="190500" indent="-190500">
              <a:buFont typeface="Arial" panose="020B0604020202020204" pitchFamily="34" charset="0"/>
              <a:buChar char="•"/>
            </a:pPr>
            <a:r>
              <a:rPr lang="en-US" sz="1400" dirty="0">
                <a:latin typeface="+mn-lt"/>
              </a:rPr>
              <a:t>Network and application traffic filtering</a:t>
            </a:r>
          </a:p>
          <a:p>
            <a:pPr marL="190500" indent="-190500">
              <a:buFont typeface="Arial" panose="020B0604020202020204" pitchFamily="34" charset="0"/>
              <a:buChar char="•"/>
            </a:pPr>
            <a:r>
              <a:rPr lang="en-US" sz="1400" dirty="0">
                <a:latin typeface="+mn-lt"/>
              </a:rPr>
              <a:t>Centralized policy across VNets and subscriptions</a:t>
            </a:r>
          </a:p>
          <a:p>
            <a:pPr marL="0" indent="0">
              <a:spcBef>
                <a:spcPts val="1800"/>
              </a:spcBef>
              <a:buFont typeface="Wingdings" panose="05000000000000000000" pitchFamily="2" charset="2"/>
              <a:buNone/>
            </a:pPr>
            <a:r>
              <a:rPr lang="en-US" sz="1600" b="1" dirty="0">
                <a:latin typeface="+mn-lt"/>
              </a:rPr>
              <a:t>Complete VNET protection</a:t>
            </a:r>
          </a:p>
          <a:p>
            <a:pPr marL="190500" indent="-190500">
              <a:buFont typeface="Arial" panose="020B0604020202020204" pitchFamily="34" charset="0"/>
              <a:buChar char="•"/>
            </a:pPr>
            <a:r>
              <a:rPr lang="en-US" sz="1400" dirty="0">
                <a:latin typeface="+mn-lt"/>
              </a:rPr>
              <a:t>Filter Outbound, Inbound, Spoke-Spoke &amp; Hybrid Connections traffic (VPN and ExpressRoute) </a:t>
            </a:r>
          </a:p>
          <a:p>
            <a:pPr marL="190500" indent="-190500">
              <a:buFont typeface="Arial" panose="020B0604020202020204" pitchFamily="34" charset="0"/>
              <a:buChar char="•"/>
            </a:pPr>
            <a:r>
              <a:rPr lang="en-US" sz="1400" dirty="0">
                <a:latin typeface="+mn-lt"/>
              </a:rPr>
              <a:t>Threat intelligence-based filtering to alert/deny traffic from/to known malicious IP addresses and domains.</a:t>
            </a:r>
          </a:p>
          <a:p>
            <a:pPr marL="0" indent="0">
              <a:spcBef>
                <a:spcPts val="1800"/>
              </a:spcBef>
              <a:buFont typeface="Wingdings" panose="05000000000000000000" pitchFamily="2" charset="2"/>
              <a:buNone/>
            </a:pPr>
            <a:r>
              <a:rPr lang="en-US" sz="1600" b="1" dirty="0">
                <a:latin typeface="+mn-lt"/>
              </a:rPr>
              <a:t>Centralized logging</a:t>
            </a:r>
          </a:p>
          <a:p>
            <a:pPr marL="190500" indent="-190500">
              <a:buFont typeface="Arial" panose="020B0604020202020204" pitchFamily="34" charset="0"/>
              <a:buChar char="•"/>
            </a:pPr>
            <a:r>
              <a:rPr lang="en-US" sz="1400" dirty="0">
                <a:latin typeface="+mn-lt"/>
              </a:rPr>
              <a:t>Archive logs to a storage account, stream events to your Event Hub, or send them to Log Analytics or Security Integration and Event Management (SIEM) system of choice</a:t>
            </a:r>
          </a:p>
        </p:txBody>
      </p:sp>
      <p:sp>
        <p:nvSpPr>
          <p:cNvPr id="82" name="Rectangle 81">
            <a:extLst>
              <a:ext uri="{FF2B5EF4-FFF2-40B4-BE49-F238E27FC236}">
                <a16:creationId xmlns:a16="http://schemas.microsoft.com/office/drawing/2014/main" id="{19A5B2AE-71BF-4788-90C0-9012FEFD4F86}"/>
              </a:ext>
            </a:extLst>
          </p:cNvPr>
          <p:cNvSpPr/>
          <p:nvPr/>
        </p:nvSpPr>
        <p:spPr>
          <a:xfrm>
            <a:off x="588263" y="1380423"/>
            <a:ext cx="7563343"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rPr>
              <a:t>Cloud native stateful Firewall as a service</a:t>
            </a:r>
          </a:p>
        </p:txBody>
      </p:sp>
      <p:sp>
        <p:nvSpPr>
          <p:cNvPr id="83" name="TextBox 82">
            <a:extLst>
              <a:ext uri="{FF2B5EF4-FFF2-40B4-BE49-F238E27FC236}">
                <a16:creationId xmlns:a16="http://schemas.microsoft.com/office/drawing/2014/main" id="{F95C4B84-4F54-40A6-AF78-0CD1FFC92EDC}"/>
              </a:ext>
            </a:extLst>
          </p:cNvPr>
          <p:cNvSpPr txBox="1"/>
          <p:nvPr/>
        </p:nvSpPr>
        <p:spPr>
          <a:xfrm>
            <a:off x="588263" y="1780533"/>
            <a:ext cx="5521842"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Semibold"/>
                <a:ea typeface="+mn-ea"/>
                <a:cs typeface="+mn-cs"/>
              </a:rPr>
              <a:t>A first among public cloud providers</a:t>
            </a:r>
          </a:p>
        </p:txBody>
      </p:sp>
      <p:grpSp>
        <p:nvGrpSpPr>
          <p:cNvPr id="86" name="Group 85">
            <a:extLst>
              <a:ext uri="{FF2B5EF4-FFF2-40B4-BE49-F238E27FC236}">
                <a16:creationId xmlns:a16="http://schemas.microsoft.com/office/drawing/2014/main" id="{6D244014-C9B3-40D1-B95D-D91000646AE2}"/>
              </a:ext>
            </a:extLst>
          </p:cNvPr>
          <p:cNvGrpSpPr/>
          <p:nvPr/>
        </p:nvGrpSpPr>
        <p:grpSpPr>
          <a:xfrm>
            <a:off x="3674526" y="396770"/>
            <a:ext cx="831346" cy="605215"/>
            <a:chOff x="4648345" y="1150151"/>
            <a:chExt cx="648552" cy="472142"/>
          </a:xfrm>
        </p:grpSpPr>
        <p:sp>
          <p:nvSpPr>
            <p:cNvPr id="88" name="cloud">
              <a:extLst>
                <a:ext uri="{FF2B5EF4-FFF2-40B4-BE49-F238E27FC236}">
                  <a16:creationId xmlns:a16="http://schemas.microsoft.com/office/drawing/2014/main" id="{E9562448-CB3F-4F9C-8071-99E16288AA72}"/>
                </a:ext>
              </a:extLst>
            </p:cNvPr>
            <p:cNvSpPr>
              <a:spLocks noChangeAspect="1"/>
            </p:cNvSpPr>
            <p:nvPr/>
          </p:nvSpPr>
          <p:spPr bwMode="auto">
            <a:xfrm>
              <a:off x="4864529" y="1150151"/>
              <a:ext cx="432368" cy="27546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2222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pic>
          <p:nvPicPr>
            <p:cNvPr id="117" name="Graphic 116">
              <a:extLst>
                <a:ext uri="{FF2B5EF4-FFF2-40B4-BE49-F238E27FC236}">
                  <a16:creationId xmlns:a16="http://schemas.microsoft.com/office/drawing/2014/main" id="{1A1DD1A9-786B-4ADC-B4F0-075989066B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48345" y="1299462"/>
              <a:ext cx="432368" cy="322831"/>
            </a:xfrm>
            <a:prstGeom prst="rect">
              <a:avLst/>
            </a:prstGeom>
          </p:spPr>
        </p:pic>
      </p:grpSp>
      <p:sp>
        <p:nvSpPr>
          <p:cNvPr id="118" name="Rectangle 117">
            <a:extLst>
              <a:ext uri="{FF2B5EF4-FFF2-40B4-BE49-F238E27FC236}">
                <a16:creationId xmlns:a16="http://schemas.microsoft.com/office/drawing/2014/main" id="{0EF15FFA-0A7D-44D8-AA0B-699622E79AD7}"/>
              </a:ext>
            </a:extLst>
          </p:cNvPr>
          <p:cNvSpPr/>
          <p:nvPr/>
        </p:nvSpPr>
        <p:spPr bwMode="auto">
          <a:xfrm>
            <a:off x="5967843" y="1305025"/>
            <a:ext cx="5695899" cy="5017945"/>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0" name="Rectangle 119">
            <a:extLst>
              <a:ext uri="{FF2B5EF4-FFF2-40B4-BE49-F238E27FC236}">
                <a16:creationId xmlns:a16="http://schemas.microsoft.com/office/drawing/2014/main" id="{EB571593-B3E3-4655-B126-FA1ECFDDFE3E}"/>
              </a:ext>
            </a:extLst>
          </p:cNvPr>
          <p:cNvSpPr/>
          <p:nvPr/>
        </p:nvSpPr>
        <p:spPr bwMode="auto">
          <a:xfrm>
            <a:off x="8203996" y="2815759"/>
            <a:ext cx="1426464" cy="1558905"/>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br>
              <a:rPr kumimoji="0" lang="en-US" sz="1400" b="0" i="0" u="none" strike="noStrike" kern="0" cap="none" spc="0" normalizeH="0" baseline="0" noProof="0" dirty="0">
                <a:ln>
                  <a:noFill/>
                </a:ln>
                <a:solidFill>
                  <a:srgbClr val="2F2F2F"/>
                </a:solidFill>
                <a:effectLst/>
                <a:uLnTx/>
                <a:uFillTx/>
                <a:latin typeface="Segoe UI Semibold" panose="020B0702040204020203" pitchFamily="34" charset="0"/>
                <a:ea typeface="+mn-ea"/>
                <a:cs typeface="Segoe UI Semibold" panose="020B0702040204020203" pitchFamily="34" charset="0"/>
              </a:rPr>
            </a:br>
            <a:endParaRPr kumimoji="0" lang="en-US" sz="1400" b="0" i="0" u="none" strike="noStrike" kern="0" cap="none" spc="0" normalizeH="0" baseline="0" noProof="0" dirty="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121" name="TextBox 120">
            <a:extLst>
              <a:ext uri="{FF2B5EF4-FFF2-40B4-BE49-F238E27FC236}">
                <a16:creationId xmlns:a16="http://schemas.microsoft.com/office/drawing/2014/main" id="{5E7CBEE0-0DF6-41FA-AF3D-FA97E76170F7}"/>
              </a:ext>
            </a:extLst>
          </p:cNvPr>
          <p:cNvSpPr txBox="1"/>
          <p:nvPr/>
        </p:nvSpPr>
        <p:spPr>
          <a:xfrm>
            <a:off x="8290928" y="2898483"/>
            <a:ext cx="1252600" cy="1523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dirty="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Central VNet</a:t>
            </a:r>
          </a:p>
        </p:txBody>
      </p:sp>
      <p:cxnSp>
        <p:nvCxnSpPr>
          <p:cNvPr id="122" name="Straight Arrow Connector 121">
            <a:extLst>
              <a:ext uri="{FF2B5EF4-FFF2-40B4-BE49-F238E27FC236}">
                <a16:creationId xmlns:a16="http://schemas.microsoft.com/office/drawing/2014/main" id="{866C5E4C-4784-436F-8DFF-936F1DE47C58}"/>
              </a:ext>
            </a:extLst>
          </p:cNvPr>
          <p:cNvCxnSpPr>
            <a:cxnSpLocks/>
          </p:cNvCxnSpPr>
          <p:nvPr/>
        </p:nvCxnSpPr>
        <p:spPr>
          <a:xfrm>
            <a:off x="9731139" y="3520542"/>
            <a:ext cx="1002189" cy="0"/>
          </a:xfrm>
          <a:prstGeom prst="straightConnector1">
            <a:avLst/>
          </a:prstGeom>
          <a:ln w="19050">
            <a:solidFill>
              <a:srgbClr val="107C10"/>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0623F304-8A6D-4B8C-8FEB-A9140666B2D7}"/>
              </a:ext>
            </a:extLst>
          </p:cNvPr>
          <p:cNvCxnSpPr>
            <a:cxnSpLocks/>
          </p:cNvCxnSpPr>
          <p:nvPr/>
        </p:nvCxnSpPr>
        <p:spPr>
          <a:xfrm>
            <a:off x="9731139" y="3757003"/>
            <a:ext cx="1002189" cy="0"/>
          </a:xfrm>
          <a:prstGeom prst="straightConnector1">
            <a:avLst/>
          </a:prstGeom>
          <a:ln w="19050">
            <a:solidFill>
              <a:srgbClr val="E81123"/>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24" name="Freeform: Shape 68">
            <a:extLst>
              <a:ext uri="{FF2B5EF4-FFF2-40B4-BE49-F238E27FC236}">
                <a16:creationId xmlns:a16="http://schemas.microsoft.com/office/drawing/2014/main" id="{D36DF612-56F6-4A28-BA84-64BB8429D314}"/>
              </a:ext>
            </a:extLst>
          </p:cNvPr>
          <p:cNvSpPr/>
          <p:nvPr/>
        </p:nvSpPr>
        <p:spPr bwMode="auto">
          <a:xfrm flipV="1">
            <a:off x="10229207" y="3980039"/>
            <a:ext cx="175307" cy="1116669"/>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5" name="TextBox 124">
            <a:extLst>
              <a:ext uri="{FF2B5EF4-FFF2-40B4-BE49-F238E27FC236}">
                <a16:creationId xmlns:a16="http://schemas.microsoft.com/office/drawing/2014/main" id="{055887EA-8D2B-4CA6-AA8C-1E60F9B4DCB8}"/>
              </a:ext>
            </a:extLst>
          </p:cNvPr>
          <p:cNvSpPr txBox="1"/>
          <p:nvPr/>
        </p:nvSpPr>
        <p:spPr>
          <a:xfrm>
            <a:off x="8133052" y="1498028"/>
            <a:ext cx="1938866" cy="158944"/>
          </a:xfrm>
          <a:prstGeom prst="rect">
            <a:avLst/>
          </a:prstGeom>
          <a:noFill/>
        </p:spPr>
        <p:txBody>
          <a:bodyPr wrap="square" lIns="0" tIns="0" rIns="0" bIns="0" rtlCol="0">
            <a:spAutoFit/>
          </a:bodyPr>
          <a:lstStyle/>
          <a:p>
            <a:pPr marL="0" marR="0" lvl="0" indent="0" algn="ctr" defTabSz="914400" rtl="0" eaLnBrk="1" fontAlgn="auto" latinLnBrk="0" hangingPunct="1">
              <a:lnSpc>
                <a:spcPct val="97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bold"/>
                <a:ea typeface="+mn-ea"/>
                <a:cs typeface="+mn-cs"/>
              </a:rPr>
              <a:t>L3-L7 Connectivity Policies</a:t>
            </a:r>
          </a:p>
        </p:txBody>
      </p:sp>
      <p:sp>
        <p:nvSpPr>
          <p:cNvPr id="126" name="Freeform: Shape 68">
            <a:extLst>
              <a:ext uri="{FF2B5EF4-FFF2-40B4-BE49-F238E27FC236}">
                <a16:creationId xmlns:a16="http://schemas.microsoft.com/office/drawing/2014/main" id="{3D7FA30F-8A75-4425-B728-771D658F24D9}"/>
              </a:ext>
            </a:extLst>
          </p:cNvPr>
          <p:cNvSpPr/>
          <p:nvPr/>
        </p:nvSpPr>
        <p:spPr bwMode="auto">
          <a:xfrm rot="10800000" flipV="1">
            <a:off x="10017020" y="2866275"/>
            <a:ext cx="227124" cy="552025"/>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7" name="TextBox 126">
            <a:extLst>
              <a:ext uri="{FF2B5EF4-FFF2-40B4-BE49-F238E27FC236}">
                <a16:creationId xmlns:a16="http://schemas.microsoft.com/office/drawing/2014/main" id="{8E5F2185-6DA2-4E0B-BD86-15C32B100959}"/>
              </a:ext>
            </a:extLst>
          </p:cNvPr>
          <p:cNvSpPr txBox="1"/>
          <p:nvPr/>
        </p:nvSpPr>
        <p:spPr>
          <a:xfrm>
            <a:off x="9587769" y="2307411"/>
            <a:ext cx="2114678" cy="476833"/>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7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bold"/>
                <a:ea typeface="+mn-ea"/>
                <a:cs typeface="+mn-cs"/>
              </a:rPr>
              <a:t>NAT, Network and Application traffic filtering rules allows Inbound/Outbound access </a:t>
            </a:r>
          </a:p>
        </p:txBody>
      </p:sp>
      <p:sp>
        <p:nvSpPr>
          <p:cNvPr id="128" name="TextBox 127">
            <a:extLst>
              <a:ext uri="{FF2B5EF4-FFF2-40B4-BE49-F238E27FC236}">
                <a16:creationId xmlns:a16="http://schemas.microsoft.com/office/drawing/2014/main" id="{AA2C68CB-FF09-46B3-BA0B-2291A02600BD}"/>
              </a:ext>
            </a:extLst>
          </p:cNvPr>
          <p:cNvSpPr txBox="1"/>
          <p:nvPr/>
        </p:nvSpPr>
        <p:spPr>
          <a:xfrm>
            <a:off x="9689070" y="5157082"/>
            <a:ext cx="1080274" cy="31341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7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bold"/>
                <a:ea typeface="+mn-ea"/>
                <a:cs typeface="+mn-cs"/>
              </a:rPr>
              <a:t>Traffic is denied by default</a:t>
            </a:r>
          </a:p>
        </p:txBody>
      </p:sp>
      <p:sp>
        <p:nvSpPr>
          <p:cNvPr id="129" name="TextBox 128">
            <a:extLst>
              <a:ext uri="{FF2B5EF4-FFF2-40B4-BE49-F238E27FC236}">
                <a16:creationId xmlns:a16="http://schemas.microsoft.com/office/drawing/2014/main" id="{575A2C04-6F8B-465A-A135-4CA66ACB82AF}"/>
              </a:ext>
            </a:extLst>
          </p:cNvPr>
          <p:cNvSpPr txBox="1"/>
          <p:nvPr/>
        </p:nvSpPr>
        <p:spPr>
          <a:xfrm>
            <a:off x="8359727" y="5978184"/>
            <a:ext cx="1115002"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0070C0"/>
                </a:solidFill>
                <a:effectLst/>
                <a:uLnTx/>
                <a:uFillTx/>
                <a:latin typeface="Segoe UI Semibold"/>
                <a:ea typeface="+mn-ea"/>
                <a:cs typeface="+mn-cs"/>
              </a:rPr>
              <a:t>On-Premises</a:t>
            </a:r>
          </a:p>
        </p:txBody>
      </p:sp>
      <p:sp>
        <p:nvSpPr>
          <p:cNvPr id="132" name="TextBox 131">
            <a:extLst>
              <a:ext uri="{FF2B5EF4-FFF2-40B4-BE49-F238E27FC236}">
                <a16:creationId xmlns:a16="http://schemas.microsoft.com/office/drawing/2014/main" id="{43353397-ADBD-49F2-951C-061A43EFB44F}"/>
              </a:ext>
            </a:extLst>
          </p:cNvPr>
          <p:cNvSpPr txBox="1"/>
          <p:nvPr/>
        </p:nvSpPr>
        <p:spPr>
          <a:xfrm>
            <a:off x="7271912" y="5167108"/>
            <a:ext cx="1329950" cy="31788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7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bold"/>
                <a:ea typeface="+mn-ea"/>
                <a:cs typeface="+mn-cs"/>
              </a:rPr>
              <a:t>Azure to On-</a:t>
            </a:r>
            <a:r>
              <a:rPr kumimoji="0" lang="en-US" sz="1050" b="0" i="0" u="none" strike="noStrike" kern="1200" cap="none" spc="0" normalizeH="0" baseline="0" noProof="0" dirty="0" err="1">
                <a:ln>
                  <a:noFill/>
                </a:ln>
                <a:gradFill>
                  <a:gsLst>
                    <a:gs pos="2917">
                      <a:srgbClr val="2F2F2F"/>
                    </a:gs>
                    <a:gs pos="30000">
                      <a:srgbClr val="2F2F2F"/>
                    </a:gs>
                  </a:gsLst>
                  <a:lin ang="5400000" scaled="0"/>
                </a:gradFill>
                <a:effectLst/>
                <a:uLnTx/>
                <a:uFillTx/>
                <a:latin typeface="Segoe UI Semibold"/>
                <a:ea typeface="+mn-ea"/>
                <a:cs typeface="+mn-cs"/>
              </a:rPr>
              <a:t>Prem</a:t>
            </a:r>
            <a:r>
              <a:rPr kumimoji="0" lang="en-US" sz="1050" b="0"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bold"/>
                <a:ea typeface="+mn-ea"/>
                <a:cs typeface="+mn-cs"/>
              </a:rPr>
              <a:t> traffic filtering</a:t>
            </a:r>
          </a:p>
        </p:txBody>
      </p:sp>
      <p:grpSp>
        <p:nvGrpSpPr>
          <p:cNvPr id="133" name="Group 132">
            <a:extLst>
              <a:ext uri="{FF2B5EF4-FFF2-40B4-BE49-F238E27FC236}">
                <a16:creationId xmlns:a16="http://schemas.microsoft.com/office/drawing/2014/main" id="{25988D27-8EEC-4224-B16F-4B631DBEEC58}"/>
              </a:ext>
            </a:extLst>
          </p:cNvPr>
          <p:cNvGrpSpPr/>
          <p:nvPr/>
        </p:nvGrpSpPr>
        <p:grpSpPr>
          <a:xfrm>
            <a:off x="8638165" y="5379594"/>
            <a:ext cx="548640" cy="548640"/>
            <a:chOff x="7497411" y="5482913"/>
            <a:chExt cx="840140" cy="840138"/>
          </a:xfrm>
        </p:grpSpPr>
        <p:grpSp>
          <p:nvGrpSpPr>
            <p:cNvPr id="134" name="Group 14">
              <a:extLst>
                <a:ext uri="{FF2B5EF4-FFF2-40B4-BE49-F238E27FC236}">
                  <a16:creationId xmlns:a16="http://schemas.microsoft.com/office/drawing/2014/main" id="{9D67A73C-E889-4CCE-8FE0-EA15FBE7328F}"/>
                </a:ext>
              </a:extLst>
            </p:cNvPr>
            <p:cNvGrpSpPr>
              <a:grpSpLocks noChangeAspect="1"/>
            </p:cNvGrpSpPr>
            <p:nvPr/>
          </p:nvGrpSpPr>
          <p:grpSpPr bwMode="auto">
            <a:xfrm>
              <a:off x="7697436" y="5701112"/>
              <a:ext cx="440090" cy="403738"/>
              <a:chOff x="4676" y="4145"/>
              <a:chExt cx="339" cy="311"/>
            </a:xfrm>
          </p:grpSpPr>
          <p:sp>
            <p:nvSpPr>
              <p:cNvPr id="136" name="Rectangle 15">
                <a:extLst>
                  <a:ext uri="{FF2B5EF4-FFF2-40B4-BE49-F238E27FC236}">
                    <a16:creationId xmlns:a16="http://schemas.microsoft.com/office/drawing/2014/main" id="{1B9FB9A5-5E9C-475B-A7CF-1DD018CEF353}"/>
                  </a:ext>
                </a:extLst>
              </p:cNvPr>
              <p:cNvSpPr>
                <a:spLocks noChangeArrowheads="1"/>
              </p:cNvSpPr>
              <p:nvPr/>
            </p:nvSpPr>
            <p:spPr bwMode="auto">
              <a:xfrm>
                <a:off x="4745" y="4145"/>
                <a:ext cx="199" cy="311"/>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7" name="Line 16">
                <a:extLst>
                  <a:ext uri="{FF2B5EF4-FFF2-40B4-BE49-F238E27FC236}">
                    <a16:creationId xmlns:a16="http://schemas.microsoft.com/office/drawing/2014/main" id="{8669B33E-C373-4C3A-BF00-757F6D96C5F4}"/>
                  </a:ext>
                </a:extLst>
              </p:cNvPr>
              <p:cNvSpPr>
                <a:spLocks noChangeShapeType="1"/>
              </p:cNvSpPr>
              <p:nvPr/>
            </p:nvSpPr>
            <p:spPr bwMode="auto">
              <a:xfrm>
                <a:off x="4676" y="4456"/>
                <a:ext cx="33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8" name="Rectangle 17">
                <a:extLst>
                  <a:ext uri="{FF2B5EF4-FFF2-40B4-BE49-F238E27FC236}">
                    <a16:creationId xmlns:a16="http://schemas.microsoft.com/office/drawing/2014/main" id="{74C7D0A3-0932-4207-928F-D6D1DA48BFE7}"/>
                  </a:ext>
                </a:extLst>
              </p:cNvPr>
              <p:cNvSpPr>
                <a:spLocks noChangeArrowheads="1"/>
              </p:cNvSpPr>
              <p:nvPr/>
            </p:nvSpPr>
            <p:spPr bwMode="auto">
              <a:xfrm>
                <a:off x="4779" y="4179"/>
                <a:ext cx="50"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9" name="Rectangle 18">
                <a:extLst>
                  <a:ext uri="{FF2B5EF4-FFF2-40B4-BE49-F238E27FC236}">
                    <a16:creationId xmlns:a16="http://schemas.microsoft.com/office/drawing/2014/main" id="{489EAACA-16EE-4D29-8A4F-64E964E0938D}"/>
                  </a:ext>
                </a:extLst>
              </p:cNvPr>
              <p:cNvSpPr>
                <a:spLocks noChangeArrowheads="1"/>
              </p:cNvSpPr>
              <p:nvPr/>
            </p:nvSpPr>
            <p:spPr bwMode="auto">
              <a:xfrm>
                <a:off x="4862" y="4179"/>
                <a:ext cx="48"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0" name="Rectangle 19">
                <a:extLst>
                  <a:ext uri="{FF2B5EF4-FFF2-40B4-BE49-F238E27FC236}">
                    <a16:creationId xmlns:a16="http://schemas.microsoft.com/office/drawing/2014/main" id="{F7CE8BB7-F494-4143-AA5D-BAA3C5A69411}"/>
                  </a:ext>
                </a:extLst>
              </p:cNvPr>
              <p:cNvSpPr>
                <a:spLocks noChangeArrowheads="1"/>
              </p:cNvSpPr>
              <p:nvPr/>
            </p:nvSpPr>
            <p:spPr bwMode="auto">
              <a:xfrm>
                <a:off x="4779" y="4262"/>
                <a:ext cx="50"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1" name="Rectangle 20">
                <a:extLst>
                  <a:ext uri="{FF2B5EF4-FFF2-40B4-BE49-F238E27FC236}">
                    <a16:creationId xmlns:a16="http://schemas.microsoft.com/office/drawing/2014/main" id="{4802774E-B3D5-4CCA-BE8B-6D51E543ED7F}"/>
                  </a:ext>
                </a:extLst>
              </p:cNvPr>
              <p:cNvSpPr>
                <a:spLocks noChangeArrowheads="1"/>
              </p:cNvSpPr>
              <p:nvPr/>
            </p:nvSpPr>
            <p:spPr bwMode="auto">
              <a:xfrm>
                <a:off x="4862" y="4262"/>
                <a:ext cx="48"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2" name="Rectangle 21">
                <a:extLst>
                  <a:ext uri="{FF2B5EF4-FFF2-40B4-BE49-F238E27FC236}">
                    <a16:creationId xmlns:a16="http://schemas.microsoft.com/office/drawing/2014/main" id="{9F4BF650-2BF2-49CE-950D-D155F0224E71}"/>
                  </a:ext>
                </a:extLst>
              </p:cNvPr>
              <p:cNvSpPr>
                <a:spLocks noChangeArrowheads="1"/>
              </p:cNvSpPr>
              <p:nvPr/>
            </p:nvSpPr>
            <p:spPr bwMode="auto">
              <a:xfrm>
                <a:off x="4804" y="4379"/>
                <a:ext cx="83" cy="77"/>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3" name="Line 22">
                <a:extLst>
                  <a:ext uri="{FF2B5EF4-FFF2-40B4-BE49-F238E27FC236}">
                    <a16:creationId xmlns:a16="http://schemas.microsoft.com/office/drawing/2014/main" id="{CCED0377-1237-44DA-A49D-38F96BAE13FD}"/>
                  </a:ext>
                </a:extLst>
              </p:cNvPr>
              <p:cNvSpPr>
                <a:spLocks noChangeShapeType="1"/>
              </p:cNvSpPr>
              <p:nvPr/>
            </p:nvSpPr>
            <p:spPr bwMode="auto">
              <a:xfrm>
                <a:off x="4846" y="4379"/>
                <a:ext cx="0" cy="7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35" name="Oval 134">
              <a:extLst>
                <a:ext uri="{FF2B5EF4-FFF2-40B4-BE49-F238E27FC236}">
                  <a16:creationId xmlns:a16="http://schemas.microsoft.com/office/drawing/2014/main" id="{5943CCDB-5E85-45DF-9301-C6C4329C0140}"/>
                </a:ext>
              </a:extLst>
            </p:cNvPr>
            <p:cNvSpPr/>
            <p:nvPr/>
          </p:nvSpPr>
          <p:spPr bwMode="auto">
            <a:xfrm>
              <a:off x="7497411" y="5482913"/>
              <a:ext cx="840140" cy="840138"/>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44" name="Freeform: Shape 143">
            <a:extLst>
              <a:ext uri="{FF2B5EF4-FFF2-40B4-BE49-F238E27FC236}">
                <a16:creationId xmlns:a16="http://schemas.microsoft.com/office/drawing/2014/main" id="{EB93A53B-5696-4BBF-8532-D4A8F546D48E}"/>
              </a:ext>
            </a:extLst>
          </p:cNvPr>
          <p:cNvSpPr/>
          <p:nvPr/>
        </p:nvSpPr>
        <p:spPr bwMode="auto">
          <a:xfrm>
            <a:off x="7945940" y="4845833"/>
            <a:ext cx="966969" cy="252641"/>
          </a:xfrm>
          <a:custGeom>
            <a:avLst/>
            <a:gdLst>
              <a:gd name="connsiteX0" fmla="*/ 944880 w 944880"/>
              <a:gd name="connsiteY0" fmla="*/ 0 h 137160"/>
              <a:gd name="connsiteX1" fmla="*/ 0 w 944880"/>
              <a:gd name="connsiteY1" fmla="*/ 0 h 137160"/>
              <a:gd name="connsiteX2" fmla="*/ 0 w 944880"/>
              <a:gd name="connsiteY2" fmla="*/ 137160 h 137160"/>
            </a:gdLst>
            <a:ahLst/>
            <a:cxnLst>
              <a:cxn ang="0">
                <a:pos x="connsiteX0" y="connsiteY0"/>
              </a:cxn>
              <a:cxn ang="0">
                <a:pos x="connsiteX1" y="connsiteY1"/>
              </a:cxn>
              <a:cxn ang="0">
                <a:pos x="connsiteX2" y="connsiteY2"/>
              </a:cxn>
            </a:cxnLst>
            <a:rect l="l" t="t" r="r" b="b"/>
            <a:pathLst>
              <a:path w="944880" h="137160">
                <a:moveTo>
                  <a:pt x="944880" y="0"/>
                </a:moveTo>
                <a:lnTo>
                  <a:pt x="0" y="0"/>
                </a:lnTo>
                <a:lnTo>
                  <a:pt x="0" y="13716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145" name="Straight Connector 144">
            <a:extLst>
              <a:ext uri="{FF2B5EF4-FFF2-40B4-BE49-F238E27FC236}">
                <a16:creationId xmlns:a16="http://schemas.microsoft.com/office/drawing/2014/main" id="{F1CDD7A1-1F66-4F04-92DC-F0ECF55653C3}"/>
              </a:ext>
            </a:extLst>
          </p:cNvPr>
          <p:cNvCxnSpPr>
            <a:cxnSpLocks/>
          </p:cNvCxnSpPr>
          <p:nvPr/>
        </p:nvCxnSpPr>
        <p:spPr>
          <a:xfrm>
            <a:off x="8917228" y="4413844"/>
            <a:ext cx="0" cy="946128"/>
          </a:xfrm>
          <a:prstGeom prst="line">
            <a:avLst/>
          </a:prstGeom>
          <a:ln w="19050">
            <a:solidFill>
              <a:schemeClr val="accent2"/>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45CC694A-137A-438F-AE6D-AF84C097796F}"/>
              </a:ext>
            </a:extLst>
          </p:cNvPr>
          <p:cNvCxnSpPr>
            <a:cxnSpLocks/>
          </p:cNvCxnSpPr>
          <p:nvPr/>
        </p:nvCxnSpPr>
        <p:spPr>
          <a:xfrm flipH="1" flipV="1">
            <a:off x="8359727" y="1736725"/>
            <a:ext cx="1828" cy="1079034"/>
          </a:xfrm>
          <a:prstGeom prst="line">
            <a:avLst/>
          </a:pr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nvGrpSpPr>
          <p:cNvPr id="147" name="Group 146">
            <a:extLst>
              <a:ext uri="{FF2B5EF4-FFF2-40B4-BE49-F238E27FC236}">
                <a16:creationId xmlns:a16="http://schemas.microsoft.com/office/drawing/2014/main" id="{FC6859F5-1427-4BC1-9AEE-18E34F559F9C}"/>
              </a:ext>
            </a:extLst>
          </p:cNvPr>
          <p:cNvGrpSpPr/>
          <p:nvPr/>
        </p:nvGrpSpPr>
        <p:grpSpPr>
          <a:xfrm>
            <a:off x="6103983" y="1912355"/>
            <a:ext cx="1247134" cy="3331544"/>
            <a:chOff x="6103983" y="1912355"/>
            <a:chExt cx="1247134" cy="3331544"/>
          </a:xfrm>
        </p:grpSpPr>
        <p:sp>
          <p:nvSpPr>
            <p:cNvPr id="148" name="Rectangle 147">
              <a:extLst>
                <a:ext uri="{FF2B5EF4-FFF2-40B4-BE49-F238E27FC236}">
                  <a16:creationId xmlns:a16="http://schemas.microsoft.com/office/drawing/2014/main" id="{39022409-9028-44BE-9D4A-AB1D6B0BA7E6}"/>
                </a:ext>
              </a:extLst>
            </p:cNvPr>
            <p:cNvSpPr/>
            <p:nvPr/>
          </p:nvSpPr>
          <p:spPr bwMode="auto">
            <a:xfrm>
              <a:off x="6291729" y="1912355"/>
              <a:ext cx="876111" cy="1464377"/>
            </a:xfrm>
            <a:prstGeom prst="rect">
              <a:avLst/>
            </a:prstGeom>
            <a:noFill/>
            <a:ln w="19050" cap="flat" cmpd="sng" algn="ctr">
              <a:solidFill>
                <a:schemeClr val="accent5"/>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100" b="1" i="0" u="none" strike="noStrike" kern="0" cap="none" spc="0" normalizeH="0" baseline="0" noProof="0" dirty="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Spoke 1</a:t>
              </a:r>
            </a:p>
          </p:txBody>
        </p:sp>
        <p:sp>
          <p:nvSpPr>
            <p:cNvPr id="149" name="Rectangle 148">
              <a:extLst>
                <a:ext uri="{FF2B5EF4-FFF2-40B4-BE49-F238E27FC236}">
                  <a16:creationId xmlns:a16="http://schemas.microsoft.com/office/drawing/2014/main" id="{89DE6309-E99F-427A-9153-4646FB86CDFE}"/>
                </a:ext>
              </a:extLst>
            </p:cNvPr>
            <p:cNvSpPr/>
            <p:nvPr/>
          </p:nvSpPr>
          <p:spPr bwMode="auto">
            <a:xfrm>
              <a:off x="6291730" y="3505415"/>
              <a:ext cx="876110" cy="1464377"/>
            </a:xfrm>
            <a:prstGeom prst="rect">
              <a:avLst/>
            </a:prstGeom>
            <a:noFill/>
            <a:ln w="19050" cap="flat" cmpd="sng" algn="ctr">
              <a:solidFill>
                <a:schemeClr val="accent5"/>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100" b="1" i="0" u="none" strike="noStrike" kern="0" cap="none" spc="0" normalizeH="0" baseline="0" noProof="0" dirty="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Spoke2</a:t>
              </a:r>
            </a:p>
          </p:txBody>
        </p:sp>
        <p:sp>
          <p:nvSpPr>
            <p:cNvPr id="150" name="TextBox 149">
              <a:extLst>
                <a:ext uri="{FF2B5EF4-FFF2-40B4-BE49-F238E27FC236}">
                  <a16:creationId xmlns:a16="http://schemas.microsoft.com/office/drawing/2014/main" id="{D07F01C5-6F69-40C9-9C62-A174EAC3DA8E}"/>
                </a:ext>
              </a:extLst>
            </p:cNvPr>
            <p:cNvSpPr txBox="1"/>
            <p:nvPr/>
          </p:nvSpPr>
          <p:spPr>
            <a:xfrm>
              <a:off x="6103983" y="5098475"/>
              <a:ext cx="1247134" cy="145424"/>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050" b="0" i="0" u="none" strike="noStrike" cap="none" spc="0" normalizeH="0" baseline="0">
                  <a:ln>
                    <a:noFill/>
                  </a:ln>
                  <a:solidFill>
                    <a:srgbClr val="0070C0"/>
                  </a:soli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0070C0"/>
                  </a:solidFill>
                  <a:effectLst/>
                  <a:uLnTx/>
                  <a:uFillTx/>
                  <a:latin typeface="Segoe UI Semibold"/>
                  <a:ea typeface="+mn-ea"/>
                  <a:cs typeface="+mn-cs"/>
                </a:rPr>
                <a:t>Spoke VNets</a:t>
              </a:r>
            </a:p>
          </p:txBody>
        </p:sp>
        <p:grpSp>
          <p:nvGrpSpPr>
            <p:cNvPr id="151" name="Group 150">
              <a:extLst>
                <a:ext uri="{FF2B5EF4-FFF2-40B4-BE49-F238E27FC236}">
                  <a16:creationId xmlns:a16="http://schemas.microsoft.com/office/drawing/2014/main" id="{6BB7AF1D-A01E-42CC-B6F1-BFCEEEDE5EBF}"/>
                </a:ext>
              </a:extLst>
            </p:cNvPr>
            <p:cNvGrpSpPr/>
            <p:nvPr/>
          </p:nvGrpSpPr>
          <p:grpSpPr>
            <a:xfrm>
              <a:off x="6501272" y="2352292"/>
              <a:ext cx="457022" cy="871109"/>
              <a:chOff x="6395339" y="2399977"/>
              <a:chExt cx="542945" cy="946857"/>
            </a:xfrm>
          </p:grpSpPr>
          <p:grpSp>
            <p:nvGrpSpPr>
              <p:cNvPr id="165" name="Group 25">
                <a:extLst>
                  <a:ext uri="{FF2B5EF4-FFF2-40B4-BE49-F238E27FC236}">
                    <a16:creationId xmlns:a16="http://schemas.microsoft.com/office/drawing/2014/main" id="{044B1A97-9D74-46FD-A27D-4D3A941C401B}"/>
                  </a:ext>
                </a:extLst>
              </p:cNvPr>
              <p:cNvGrpSpPr>
                <a:grpSpLocks noChangeAspect="1"/>
              </p:cNvGrpSpPr>
              <p:nvPr/>
            </p:nvGrpSpPr>
            <p:grpSpPr bwMode="auto">
              <a:xfrm>
                <a:off x="6395339" y="2399977"/>
                <a:ext cx="542945" cy="420915"/>
                <a:chOff x="3689" y="2040"/>
                <a:chExt cx="307" cy="238"/>
              </a:xfrm>
            </p:grpSpPr>
            <p:sp>
              <p:nvSpPr>
                <p:cNvPr id="172" name="Freeform 26">
                  <a:extLst>
                    <a:ext uri="{FF2B5EF4-FFF2-40B4-BE49-F238E27FC236}">
                      <a16:creationId xmlns:a16="http://schemas.microsoft.com/office/drawing/2014/main" id="{F7E03D6C-775D-4BA8-A845-C3869B0F210F}"/>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3" name="Freeform 27">
                  <a:extLst>
                    <a:ext uri="{FF2B5EF4-FFF2-40B4-BE49-F238E27FC236}">
                      <a16:creationId xmlns:a16="http://schemas.microsoft.com/office/drawing/2014/main" id="{761967EE-B54B-453F-A7E2-CC7FB32D0190}"/>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4" name="Freeform 28">
                  <a:extLst>
                    <a:ext uri="{FF2B5EF4-FFF2-40B4-BE49-F238E27FC236}">
                      <a16:creationId xmlns:a16="http://schemas.microsoft.com/office/drawing/2014/main" id="{4C1FCE47-ED14-427B-8AAD-91ED26B33B52}"/>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5" name="Line 29">
                  <a:extLst>
                    <a:ext uri="{FF2B5EF4-FFF2-40B4-BE49-F238E27FC236}">
                      <a16:creationId xmlns:a16="http://schemas.microsoft.com/office/drawing/2014/main" id="{5E069894-0BAF-46A1-8DCD-969BFE773AB0}"/>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6" name="Freeform 30">
                  <a:extLst>
                    <a:ext uri="{FF2B5EF4-FFF2-40B4-BE49-F238E27FC236}">
                      <a16:creationId xmlns:a16="http://schemas.microsoft.com/office/drawing/2014/main" id="{310CB8C0-7E4D-495F-9AE9-52479C360343}"/>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66" name="Group 25">
                <a:extLst>
                  <a:ext uri="{FF2B5EF4-FFF2-40B4-BE49-F238E27FC236}">
                    <a16:creationId xmlns:a16="http://schemas.microsoft.com/office/drawing/2014/main" id="{69E6A2F9-77DD-4417-AA46-F6DFD2B63E9A}"/>
                  </a:ext>
                </a:extLst>
              </p:cNvPr>
              <p:cNvGrpSpPr>
                <a:grpSpLocks noChangeAspect="1"/>
              </p:cNvGrpSpPr>
              <p:nvPr/>
            </p:nvGrpSpPr>
            <p:grpSpPr bwMode="auto">
              <a:xfrm>
                <a:off x="6395339" y="2925919"/>
                <a:ext cx="542945" cy="420915"/>
                <a:chOff x="3689" y="2040"/>
                <a:chExt cx="307" cy="238"/>
              </a:xfrm>
            </p:grpSpPr>
            <p:sp>
              <p:nvSpPr>
                <p:cNvPr id="167" name="Freeform 26">
                  <a:extLst>
                    <a:ext uri="{FF2B5EF4-FFF2-40B4-BE49-F238E27FC236}">
                      <a16:creationId xmlns:a16="http://schemas.microsoft.com/office/drawing/2014/main" id="{3AE1E1C0-BC63-4263-BAFC-57400F9325FA}"/>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8" name="Freeform 27">
                  <a:extLst>
                    <a:ext uri="{FF2B5EF4-FFF2-40B4-BE49-F238E27FC236}">
                      <a16:creationId xmlns:a16="http://schemas.microsoft.com/office/drawing/2014/main" id="{13EE3139-717A-4043-8DDD-DA23D9271AB7}"/>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9" name="Freeform 28">
                  <a:extLst>
                    <a:ext uri="{FF2B5EF4-FFF2-40B4-BE49-F238E27FC236}">
                      <a16:creationId xmlns:a16="http://schemas.microsoft.com/office/drawing/2014/main" id="{953BA56A-D22B-4761-B4C9-864C3F45D3F1}"/>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0" name="Line 29">
                  <a:extLst>
                    <a:ext uri="{FF2B5EF4-FFF2-40B4-BE49-F238E27FC236}">
                      <a16:creationId xmlns:a16="http://schemas.microsoft.com/office/drawing/2014/main" id="{F30BD9D2-EBDD-4752-8CF0-785A0C71C6CC}"/>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1" name="Freeform 30">
                  <a:extLst>
                    <a:ext uri="{FF2B5EF4-FFF2-40B4-BE49-F238E27FC236}">
                      <a16:creationId xmlns:a16="http://schemas.microsoft.com/office/drawing/2014/main" id="{CD843AD0-DBDA-4A2D-81D1-E4B6EFDD3C9C}"/>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152" name="Group 151">
              <a:extLst>
                <a:ext uri="{FF2B5EF4-FFF2-40B4-BE49-F238E27FC236}">
                  <a16:creationId xmlns:a16="http://schemas.microsoft.com/office/drawing/2014/main" id="{55420223-BE69-4328-9AD0-37E7F121216C}"/>
                </a:ext>
              </a:extLst>
            </p:cNvPr>
            <p:cNvGrpSpPr/>
            <p:nvPr/>
          </p:nvGrpSpPr>
          <p:grpSpPr>
            <a:xfrm>
              <a:off x="6506260" y="3963265"/>
              <a:ext cx="457022" cy="871109"/>
              <a:chOff x="6395339" y="2399977"/>
              <a:chExt cx="542945" cy="946857"/>
            </a:xfrm>
          </p:grpSpPr>
          <p:grpSp>
            <p:nvGrpSpPr>
              <p:cNvPr id="153" name="Group 25">
                <a:extLst>
                  <a:ext uri="{FF2B5EF4-FFF2-40B4-BE49-F238E27FC236}">
                    <a16:creationId xmlns:a16="http://schemas.microsoft.com/office/drawing/2014/main" id="{2C010960-7D43-44EC-966D-80B9AD006726}"/>
                  </a:ext>
                </a:extLst>
              </p:cNvPr>
              <p:cNvGrpSpPr>
                <a:grpSpLocks noChangeAspect="1"/>
              </p:cNvGrpSpPr>
              <p:nvPr/>
            </p:nvGrpSpPr>
            <p:grpSpPr bwMode="auto">
              <a:xfrm>
                <a:off x="6395339" y="2399977"/>
                <a:ext cx="542945" cy="420915"/>
                <a:chOff x="3689" y="2040"/>
                <a:chExt cx="307" cy="238"/>
              </a:xfrm>
            </p:grpSpPr>
            <p:sp>
              <p:nvSpPr>
                <p:cNvPr id="160" name="Freeform 26">
                  <a:extLst>
                    <a:ext uri="{FF2B5EF4-FFF2-40B4-BE49-F238E27FC236}">
                      <a16:creationId xmlns:a16="http://schemas.microsoft.com/office/drawing/2014/main" id="{82E75F95-91E1-42ED-98C4-656E9A4B6E6C}"/>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1" name="Freeform 27">
                  <a:extLst>
                    <a:ext uri="{FF2B5EF4-FFF2-40B4-BE49-F238E27FC236}">
                      <a16:creationId xmlns:a16="http://schemas.microsoft.com/office/drawing/2014/main" id="{BE579DB7-67D5-4C51-A0B1-C50A625B86F7}"/>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2" name="Freeform 28">
                  <a:extLst>
                    <a:ext uri="{FF2B5EF4-FFF2-40B4-BE49-F238E27FC236}">
                      <a16:creationId xmlns:a16="http://schemas.microsoft.com/office/drawing/2014/main" id="{6038DAEF-677F-4DDC-8732-FB2DC5DFBAA9}"/>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3" name="Line 29">
                  <a:extLst>
                    <a:ext uri="{FF2B5EF4-FFF2-40B4-BE49-F238E27FC236}">
                      <a16:creationId xmlns:a16="http://schemas.microsoft.com/office/drawing/2014/main" id="{BE4D3204-2B4A-4857-89FC-FA511267DFAA}"/>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4" name="Freeform 30">
                  <a:extLst>
                    <a:ext uri="{FF2B5EF4-FFF2-40B4-BE49-F238E27FC236}">
                      <a16:creationId xmlns:a16="http://schemas.microsoft.com/office/drawing/2014/main" id="{7AD4FA7D-D950-4F07-AA61-31CD45F6BDE9}"/>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54" name="Group 25">
                <a:extLst>
                  <a:ext uri="{FF2B5EF4-FFF2-40B4-BE49-F238E27FC236}">
                    <a16:creationId xmlns:a16="http://schemas.microsoft.com/office/drawing/2014/main" id="{8F87078B-43EB-4236-A068-04C2E53E6E6B}"/>
                  </a:ext>
                </a:extLst>
              </p:cNvPr>
              <p:cNvGrpSpPr>
                <a:grpSpLocks noChangeAspect="1"/>
              </p:cNvGrpSpPr>
              <p:nvPr/>
            </p:nvGrpSpPr>
            <p:grpSpPr bwMode="auto">
              <a:xfrm>
                <a:off x="6395339" y="2925919"/>
                <a:ext cx="542945" cy="420915"/>
                <a:chOff x="3689" y="2040"/>
                <a:chExt cx="307" cy="238"/>
              </a:xfrm>
            </p:grpSpPr>
            <p:sp>
              <p:nvSpPr>
                <p:cNvPr id="155" name="Freeform 26">
                  <a:extLst>
                    <a:ext uri="{FF2B5EF4-FFF2-40B4-BE49-F238E27FC236}">
                      <a16:creationId xmlns:a16="http://schemas.microsoft.com/office/drawing/2014/main" id="{16B7CC41-BFE2-4304-8067-69AA3C80354F}"/>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56" name="Freeform 27">
                  <a:extLst>
                    <a:ext uri="{FF2B5EF4-FFF2-40B4-BE49-F238E27FC236}">
                      <a16:creationId xmlns:a16="http://schemas.microsoft.com/office/drawing/2014/main" id="{A643A7EE-E2D7-424E-BDD2-6A2D2F9FDBA3}"/>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57" name="Freeform 28">
                  <a:extLst>
                    <a:ext uri="{FF2B5EF4-FFF2-40B4-BE49-F238E27FC236}">
                      <a16:creationId xmlns:a16="http://schemas.microsoft.com/office/drawing/2014/main" id="{E1A516FA-114D-43C5-80C2-AE33B21B3AE9}"/>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58" name="Line 29">
                  <a:extLst>
                    <a:ext uri="{FF2B5EF4-FFF2-40B4-BE49-F238E27FC236}">
                      <a16:creationId xmlns:a16="http://schemas.microsoft.com/office/drawing/2014/main" id="{33C2567E-A89E-44FC-B85E-09DFD8870108}"/>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59" name="Freeform 30">
                  <a:extLst>
                    <a:ext uri="{FF2B5EF4-FFF2-40B4-BE49-F238E27FC236}">
                      <a16:creationId xmlns:a16="http://schemas.microsoft.com/office/drawing/2014/main" id="{194BDB1C-3FBB-4A46-8CD8-DAFB686C0A5D}"/>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grpSp>
      <p:sp>
        <p:nvSpPr>
          <p:cNvPr id="177" name="Freeform: Shape 176">
            <a:extLst>
              <a:ext uri="{FF2B5EF4-FFF2-40B4-BE49-F238E27FC236}">
                <a16:creationId xmlns:a16="http://schemas.microsoft.com/office/drawing/2014/main" id="{484924B0-5207-4C0F-8239-67A4FBEFAFEE}"/>
              </a:ext>
            </a:extLst>
          </p:cNvPr>
          <p:cNvSpPr/>
          <p:nvPr/>
        </p:nvSpPr>
        <p:spPr bwMode="auto">
          <a:xfrm>
            <a:off x="7280163" y="3750500"/>
            <a:ext cx="819185" cy="390619"/>
          </a:xfrm>
          <a:custGeom>
            <a:avLst/>
            <a:gdLst>
              <a:gd name="connsiteX0" fmla="*/ 929640 w 929640"/>
              <a:gd name="connsiteY0" fmla="*/ 0 h 441960"/>
              <a:gd name="connsiteX1" fmla="*/ 464820 w 929640"/>
              <a:gd name="connsiteY1" fmla="*/ 0 h 441960"/>
              <a:gd name="connsiteX2" fmla="*/ 464820 w 929640"/>
              <a:gd name="connsiteY2" fmla="*/ 441960 h 441960"/>
              <a:gd name="connsiteX3" fmla="*/ 0 w 929640"/>
              <a:gd name="connsiteY3" fmla="*/ 441960 h 441960"/>
            </a:gdLst>
            <a:ahLst/>
            <a:cxnLst>
              <a:cxn ang="0">
                <a:pos x="connsiteX0" y="connsiteY0"/>
              </a:cxn>
              <a:cxn ang="0">
                <a:pos x="connsiteX1" y="connsiteY1"/>
              </a:cxn>
              <a:cxn ang="0">
                <a:pos x="connsiteX2" y="connsiteY2"/>
              </a:cxn>
              <a:cxn ang="0">
                <a:pos x="connsiteX3" y="connsiteY3"/>
              </a:cxn>
            </a:cxnLst>
            <a:rect l="l" t="t" r="r" b="b"/>
            <a:pathLst>
              <a:path w="929640" h="441960">
                <a:moveTo>
                  <a:pt x="929640" y="0"/>
                </a:moveTo>
                <a:lnTo>
                  <a:pt x="464820" y="0"/>
                </a:lnTo>
                <a:lnTo>
                  <a:pt x="464820" y="441960"/>
                </a:lnTo>
                <a:lnTo>
                  <a:pt x="0" y="441960"/>
                </a:lnTo>
              </a:path>
            </a:pathLst>
          </a:custGeom>
          <a:ln w="19050">
            <a:solidFill>
              <a:srgbClr val="5C2D91"/>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178" name="Freeform: Shape 177">
            <a:extLst>
              <a:ext uri="{FF2B5EF4-FFF2-40B4-BE49-F238E27FC236}">
                <a16:creationId xmlns:a16="http://schemas.microsoft.com/office/drawing/2014/main" id="{CC7C3C74-6190-4AFD-B2E9-5CD79A6F0212}"/>
              </a:ext>
            </a:extLst>
          </p:cNvPr>
          <p:cNvSpPr/>
          <p:nvPr/>
        </p:nvSpPr>
        <p:spPr bwMode="auto">
          <a:xfrm flipH="1">
            <a:off x="7280162" y="2679246"/>
            <a:ext cx="819185" cy="845250"/>
          </a:xfrm>
          <a:custGeom>
            <a:avLst/>
            <a:gdLst>
              <a:gd name="connsiteX0" fmla="*/ 929640 w 929640"/>
              <a:gd name="connsiteY0" fmla="*/ 0 h 441960"/>
              <a:gd name="connsiteX1" fmla="*/ 464820 w 929640"/>
              <a:gd name="connsiteY1" fmla="*/ 0 h 441960"/>
              <a:gd name="connsiteX2" fmla="*/ 464820 w 929640"/>
              <a:gd name="connsiteY2" fmla="*/ 441960 h 441960"/>
              <a:gd name="connsiteX3" fmla="*/ 0 w 929640"/>
              <a:gd name="connsiteY3" fmla="*/ 441960 h 441960"/>
            </a:gdLst>
            <a:ahLst/>
            <a:cxnLst>
              <a:cxn ang="0">
                <a:pos x="connsiteX0" y="connsiteY0"/>
              </a:cxn>
              <a:cxn ang="0">
                <a:pos x="connsiteX1" y="connsiteY1"/>
              </a:cxn>
              <a:cxn ang="0">
                <a:pos x="connsiteX2" y="connsiteY2"/>
              </a:cxn>
              <a:cxn ang="0">
                <a:pos x="connsiteX3" y="connsiteY3"/>
              </a:cxn>
            </a:cxnLst>
            <a:rect l="l" t="t" r="r" b="b"/>
            <a:pathLst>
              <a:path w="929640" h="441960">
                <a:moveTo>
                  <a:pt x="929640" y="0"/>
                </a:moveTo>
                <a:lnTo>
                  <a:pt x="464820" y="0"/>
                </a:lnTo>
                <a:lnTo>
                  <a:pt x="464820" y="441960"/>
                </a:lnTo>
                <a:lnTo>
                  <a:pt x="0" y="441960"/>
                </a:lnTo>
              </a:path>
            </a:pathLst>
          </a:custGeom>
          <a:ln w="19050">
            <a:solidFill>
              <a:srgbClr val="5C2D91"/>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grpSp>
        <p:nvGrpSpPr>
          <p:cNvPr id="179" name="Group 178">
            <a:extLst>
              <a:ext uri="{FF2B5EF4-FFF2-40B4-BE49-F238E27FC236}">
                <a16:creationId xmlns:a16="http://schemas.microsoft.com/office/drawing/2014/main" id="{DA7CB66B-2672-43E7-9AF1-52FE2DA3F67D}"/>
              </a:ext>
            </a:extLst>
          </p:cNvPr>
          <p:cNvGrpSpPr/>
          <p:nvPr/>
        </p:nvGrpSpPr>
        <p:grpSpPr>
          <a:xfrm>
            <a:off x="10804370" y="3367346"/>
            <a:ext cx="548640" cy="548640"/>
            <a:chOff x="11035292" y="3473378"/>
            <a:chExt cx="667512" cy="666272"/>
          </a:xfrm>
        </p:grpSpPr>
        <p:sp>
          <p:nvSpPr>
            <p:cNvPr id="180" name="Oval 179">
              <a:extLst>
                <a:ext uri="{FF2B5EF4-FFF2-40B4-BE49-F238E27FC236}">
                  <a16:creationId xmlns:a16="http://schemas.microsoft.com/office/drawing/2014/main" id="{CF55D760-7B74-441B-8A0C-81B8FF081D32}"/>
                </a:ext>
              </a:extLst>
            </p:cNvPr>
            <p:cNvSpPr/>
            <p:nvPr/>
          </p:nvSpPr>
          <p:spPr bwMode="auto">
            <a:xfrm>
              <a:off x="11035292" y="3473378"/>
              <a:ext cx="667512" cy="666272"/>
            </a:xfrm>
            <a:prstGeom prst="ellips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181" name="Group 180">
              <a:extLst>
                <a:ext uri="{FF2B5EF4-FFF2-40B4-BE49-F238E27FC236}">
                  <a16:creationId xmlns:a16="http://schemas.microsoft.com/office/drawing/2014/main" id="{7994D1EC-4771-4338-AB53-AF7DE9ED2690}"/>
                </a:ext>
              </a:extLst>
            </p:cNvPr>
            <p:cNvGrpSpPr/>
            <p:nvPr/>
          </p:nvGrpSpPr>
          <p:grpSpPr>
            <a:xfrm>
              <a:off x="11186168" y="3621860"/>
              <a:ext cx="365760" cy="369308"/>
              <a:chOff x="11105601" y="3231122"/>
              <a:chExt cx="348212" cy="337894"/>
            </a:xfrm>
          </p:grpSpPr>
          <p:sp>
            <p:nvSpPr>
              <p:cNvPr id="182" name="globe_2">
                <a:extLst>
                  <a:ext uri="{FF2B5EF4-FFF2-40B4-BE49-F238E27FC236}">
                    <a16:creationId xmlns:a16="http://schemas.microsoft.com/office/drawing/2014/main" id="{2CDE2335-67CA-41E3-A398-6146D1CDD301}"/>
                  </a:ext>
                </a:extLst>
              </p:cNvPr>
              <p:cNvSpPr>
                <a:spLocks noChangeAspect="1" noEditPoints="1"/>
              </p:cNvSpPr>
              <p:nvPr/>
            </p:nvSpPr>
            <p:spPr bwMode="auto">
              <a:xfrm>
                <a:off x="11105601" y="3231122"/>
                <a:ext cx="348212" cy="33789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cxnSp>
            <p:nvCxnSpPr>
              <p:cNvPr id="183" name="Straight Connector 182">
                <a:extLst>
                  <a:ext uri="{FF2B5EF4-FFF2-40B4-BE49-F238E27FC236}">
                    <a16:creationId xmlns:a16="http://schemas.microsoft.com/office/drawing/2014/main" id="{B6A4FEF5-8855-4B41-9C77-833030AD88FA}"/>
                  </a:ext>
                </a:extLst>
              </p:cNvPr>
              <p:cNvCxnSpPr>
                <a:stCxn id="182" idx="1"/>
                <a:endCxn id="182" idx="3"/>
              </p:cNvCxnSpPr>
              <p:nvPr/>
            </p:nvCxnSpPr>
            <p:spPr>
              <a:xfrm>
                <a:off x="11280227" y="3231122"/>
                <a:ext cx="0" cy="337894"/>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sp>
        <p:nvSpPr>
          <p:cNvPr id="184" name="TextBox 183">
            <a:extLst>
              <a:ext uri="{FF2B5EF4-FFF2-40B4-BE49-F238E27FC236}">
                <a16:creationId xmlns:a16="http://schemas.microsoft.com/office/drawing/2014/main" id="{3F1CF933-F2DB-488A-A34F-34D1096E17B8}"/>
              </a:ext>
            </a:extLst>
          </p:cNvPr>
          <p:cNvSpPr txBox="1"/>
          <p:nvPr/>
        </p:nvSpPr>
        <p:spPr>
          <a:xfrm>
            <a:off x="8314328" y="4058923"/>
            <a:ext cx="1205801"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Azure Firewall</a:t>
            </a:r>
          </a:p>
        </p:txBody>
      </p:sp>
      <p:grpSp>
        <p:nvGrpSpPr>
          <p:cNvPr id="185" name="Group 184">
            <a:extLst>
              <a:ext uri="{FF2B5EF4-FFF2-40B4-BE49-F238E27FC236}">
                <a16:creationId xmlns:a16="http://schemas.microsoft.com/office/drawing/2014/main" id="{32199BB8-B3B2-4971-8F29-22DE2E6327EA}"/>
              </a:ext>
            </a:extLst>
          </p:cNvPr>
          <p:cNvGrpSpPr/>
          <p:nvPr/>
        </p:nvGrpSpPr>
        <p:grpSpPr>
          <a:xfrm>
            <a:off x="8452459" y="3338160"/>
            <a:ext cx="831346" cy="605215"/>
            <a:chOff x="4648345" y="1150151"/>
            <a:chExt cx="648552" cy="472142"/>
          </a:xfrm>
        </p:grpSpPr>
        <p:sp>
          <p:nvSpPr>
            <p:cNvPr id="186" name="cloud">
              <a:extLst>
                <a:ext uri="{FF2B5EF4-FFF2-40B4-BE49-F238E27FC236}">
                  <a16:creationId xmlns:a16="http://schemas.microsoft.com/office/drawing/2014/main" id="{918A8D54-FED0-4538-8DD5-EEE32E14E8A7}"/>
                </a:ext>
              </a:extLst>
            </p:cNvPr>
            <p:cNvSpPr>
              <a:spLocks noChangeAspect="1"/>
            </p:cNvSpPr>
            <p:nvPr/>
          </p:nvSpPr>
          <p:spPr bwMode="auto">
            <a:xfrm>
              <a:off x="4864529" y="1150151"/>
              <a:ext cx="432368" cy="27546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pic>
          <p:nvPicPr>
            <p:cNvPr id="187" name="Graphic 186">
              <a:extLst>
                <a:ext uri="{FF2B5EF4-FFF2-40B4-BE49-F238E27FC236}">
                  <a16:creationId xmlns:a16="http://schemas.microsoft.com/office/drawing/2014/main" id="{BBC37D84-123D-4623-9C64-D50A3E4A14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48345" y="1299462"/>
              <a:ext cx="432368" cy="322831"/>
            </a:xfrm>
            <a:prstGeom prst="rect">
              <a:avLst/>
            </a:prstGeom>
          </p:spPr>
        </p:pic>
      </p:grpSp>
      <p:sp>
        <p:nvSpPr>
          <p:cNvPr id="188" name="plus">
            <a:extLst>
              <a:ext uri="{FF2B5EF4-FFF2-40B4-BE49-F238E27FC236}">
                <a16:creationId xmlns:a16="http://schemas.microsoft.com/office/drawing/2014/main" id="{FACE5857-2BC6-46C8-A5C6-D1D4A6EDE859}"/>
              </a:ext>
            </a:extLst>
          </p:cNvPr>
          <p:cNvSpPr>
            <a:spLocks noChangeAspect="1" noEditPoints="1"/>
          </p:cNvSpPr>
          <p:nvPr/>
        </p:nvSpPr>
        <p:spPr bwMode="auto">
          <a:xfrm rot="2700000">
            <a:off x="10139340" y="3653518"/>
            <a:ext cx="209608" cy="209608"/>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44450" cap="sq">
            <a:solidFill>
              <a:srgbClr val="E8112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lin ang="5400000" scaled="1"/>
              </a:gradFill>
            </a:endParaRPr>
          </a:p>
        </p:txBody>
      </p:sp>
      <p:sp>
        <p:nvSpPr>
          <p:cNvPr id="2" name="Rectangle 1">
            <a:extLst>
              <a:ext uri="{FF2B5EF4-FFF2-40B4-BE49-F238E27FC236}">
                <a16:creationId xmlns:a16="http://schemas.microsoft.com/office/drawing/2014/main" id="{9D881A96-8261-44F7-96CC-FE22156DB970}"/>
              </a:ext>
            </a:extLst>
          </p:cNvPr>
          <p:cNvSpPr/>
          <p:nvPr/>
        </p:nvSpPr>
        <p:spPr>
          <a:xfrm>
            <a:off x="383733" y="6160344"/>
            <a:ext cx="4674613" cy="338554"/>
          </a:xfrm>
          <a:prstGeom prst="rect">
            <a:avLst/>
          </a:prstGeom>
        </p:spPr>
        <p:txBody>
          <a:bodyPr wrap="none">
            <a:spAutoFit/>
          </a:bodyPr>
          <a:lstStyle/>
          <a:p>
            <a:r>
              <a:rPr lang="en-US" sz="1600" dirty="0">
                <a:hlinkClick r:id="rId7"/>
              </a:rPr>
              <a:t>https://docs.microsoft.com/en-us/azure/firewall/</a:t>
            </a:r>
            <a:r>
              <a:rPr lang="en-US" sz="1600" dirty="0"/>
              <a:t>  </a:t>
            </a:r>
          </a:p>
        </p:txBody>
      </p:sp>
      <p:sp>
        <p:nvSpPr>
          <p:cNvPr id="5" name="Rectangle 4">
            <a:extLst>
              <a:ext uri="{FF2B5EF4-FFF2-40B4-BE49-F238E27FC236}">
                <a16:creationId xmlns:a16="http://schemas.microsoft.com/office/drawing/2014/main" id="{9075FD8F-6837-4FF9-B4F7-674E7301BB94}"/>
              </a:ext>
            </a:extLst>
          </p:cNvPr>
          <p:cNvSpPr/>
          <p:nvPr/>
        </p:nvSpPr>
        <p:spPr>
          <a:xfrm>
            <a:off x="8773301" y="1785771"/>
            <a:ext cx="2231247" cy="405752"/>
          </a:xfrm>
          <a:prstGeom prst="rect">
            <a:avLst/>
          </a:prstGeom>
        </p:spPr>
        <p:txBody>
          <a:bodyPr wrap="square">
            <a:spAutoFit/>
          </a:bodyPr>
          <a:lstStyle/>
          <a:p>
            <a:pPr>
              <a:lnSpc>
                <a:spcPct val="97000"/>
              </a:lnSpc>
              <a:spcAft>
                <a:spcPts val="600"/>
              </a:spcAft>
              <a:defRPr/>
            </a:pPr>
            <a:r>
              <a:rPr lang="en-US" sz="1050" dirty="0">
                <a:gradFill>
                  <a:gsLst>
                    <a:gs pos="2917">
                      <a:srgbClr val="2F2F2F"/>
                    </a:gs>
                    <a:gs pos="30000">
                      <a:srgbClr val="2F2F2F"/>
                    </a:gs>
                  </a:gsLst>
                  <a:lin ang="5400000" scaled="0"/>
                </a:gradFill>
                <a:latin typeface="Segoe UI Semibold"/>
              </a:rPr>
              <a:t>Microsoft Threat Intelligence </a:t>
            </a:r>
            <a:br>
              <a:rPr lang="en-US" sz="1050" dirty="0">
                <a:gradFill>
                  <a:gsLst>
                    <a:gs pos="2917">
                      <a:srgbClr val="2F2F2F"/>
                    </a:gs>
                    <a:gs pos="30000">
                      <a:srgbClr val="2F2F2F"/>
                    </a:gs>
                  </a:gsLst>
                  <a:lin ang="5400000" scaled="0"/>
                </a:gradFill>
                <a:latin typeface="Segoe UI Semibold"/>
              </a:rPr>
            </a:br>
            <a:r>
              <a:rPr lang="en-US" sz="1050" dirty="0">
                <a:gradFill>
                  <a:gsLst>
                    <a:gs pos="2917">
                      <a:srgbClr val="2F2F2F"/>
                    </a:gs>
                    <a:gs pos="30000">
                      <a:srgbClr val="2F2F2F"/>
                    </a:gs>
                  </a:gsLst>
                  <a:lin ang="5400000" scaled="0"/>
                </a:gradFill>
                <a:latin typeface="Segoe UI Semibold"/>
              </a:rPr>
              <a:t>Known malicious IPS and FQDNs </a:t>
            </a:r>
          </a:p>
        </p:txBody>
      </p:sp>
      <p:cxnSp>
        <p:nvCxnSpPr>
          <p:cNvPr id="81" name="Straight Connector 80">
            <a:extLst>
              <a:ext uri="{FF2B5EF4-FFF2-40B4-BE49-F238E27FC236}">
                <a16:creationId xmlns:a16="http://schemas.microsoft.com/office/drawing/2014/main" id="{EA8C1FA5-D146-4D15-A6CB-F4F0B4F8E9F3}"/>
              </a:ext>
            </a:extLst>
          </p:cNvPr>
          <p:cNvCxnSpPr>
            <a:cxnSpLocks/>
          </p:cNvCxnSpPr>
          <p:nvPr/>
        </p:nvCxnSpPr>
        <p:spPr>
          <a:xfrm flipV="1">
            <a:off x="8911637" y="2240720"/>
            <a:ext cx="0" cy="602249"/>
          </a:xfrm>
          <a:prstGeom prst="line">
            <a:avLst/>
          </a:pr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837325542"/>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8ACB4D82-FF58-4E28-9353-23AB73F607C3}"/>
              </a:ext>
            </a:extLst>
          </p:cNvPr>
          <p:cNvSpPr/>
          <p:nvPr/>
        </p:nvSpPr>
        <p:spPr bwMode="auto">
          <a:xfrm>
            <a:off x="5967843" y="1305025"/>
            <a:ext cx="5695899" cy="5017945"/>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 name="Text Placeholder 2">
            <a:extLst>
              <a:ext uri="{FF2B5EF4-FFF2-40B4-BE49-F238E27FC236}">
                <a16:creationId xmlns:a16="http://schemas.microsoft.com/office/drawing/2014/main" id="{33A1CDAE-AB64-4E8C-9F83-73FBAC3FED0C}"/>
              </a:ext>
            </a:extLst>
          </p:cNvPr>
          <p:cNvSpPr>
            <a:spLocks noGrp="1"/>
          </p:cNvSpPr>
          <p:nvPr>
            <p:ph type="body" sz="quarter" idx="10"/>
          </p:nvPr>
        </p:nvSpPr>
        <p:spPr>
          <a:xfrm>
            <a:off x="588263" y="1414375"/>
            <a:ext cx="4225589" cy="2059025"/>
          </a:xfrm>
        </p:spPr>
        <p:txBody>
          <a:bodyPr vert="horz" wrap="square" lIns="0" tIns="0" rIns="0" bIns="0" rtlCol="0">
            <a:spAutoFit/>
          </a:bodyPr>
          <a:lstStyle/>
          <a:p>
            <a:pPr marL="0" indent="0">
              <a:spcAft>
                <a:spcPts val="600"/>
              </a:spcAft>
              <a:buNone/>
            </a:pPr>
            <a:r>
              <a:rPr lang="en-US" sz="2000" b="1" dirty="0">
                <a:latin typeface="Segoe UI"/>
                <a:cs typeface="+mn-cs"/>
              </a:rPr>
              <a:t>Web application protection</a:t>
            </a:r>
          </a:p>
          <a:p>
            <a:pPr>
              <a:buFont typeface="Arial" panose="020B0604020202020204" pitchFamily="34" charset="0"/>
              <a:buChar char="•"/>
            </a:pPr>
            <a:r>
              <a:rPr lang="en-US" sz="1600" dirty="0">
                <a:latin typeface="+mn-lt"/>
              </a:rPr>
              <a:t>Protects your application against prevalent X-Site Scripting and SQL Injection attacks</a:t>
            </a:r>
          </a:p>
          <a:p>
            <a:pPr>
              <a:buFont typeface="Arial" panose="020B0604020202020204" pitchFamily="34" charset="0"/>
              <a:buChar char="•"/>
            </a:pPr>
            <a:r>
              <a:rPr lang="en-US" sz="1600" dirty="0">
                <a:latin typeface="+mn-lt"/>
              </a:rPr>
              <a:t>Blocks threats based on OWASP core rule sets 3.0 or 2.2.9</a:t>
            </a:r>
          </a:p>
          <a:p>
            <a:pPr>
              <a:buFont typeface="Arial" panose="020B0604020202020204" pitchFamily="34" charset="0"/>
              <a:buChar char="•"/>
            </a:pPr>
            <a:r>
              <a:rPr lang="en-US" sz="1600" dirty="0">
                <a:latin typeface="+mn-lt"/>
              </a:rPr>
              <a:t>Integrated with Azure Security Center</a:t>
            </a:r>
          </a:p>
          <a:p>
            <a:pPr>
              <a:buFont typeface="Arial" panose="020B0604020202020204" pitchFamily="34" charset="0"/>
              <a:buChar char="•"/>
            </a:pPr>
            <a:r>
              <a:rPr lang="en-US" sz="1600" dirty="0">
                <a:latin typeface="+mn-lt"/>
              </a:rPr>
              <a:t>Real-time logging with Azure Monitor</a:t>
            </a:r>
          </a:p>
        </p:txBody>
      </p:sp>
      <p:sp>
        <p:nvSpPr>
          <p:cNvPr id="2" name="Title 1">
            <a:extLst>
              <a:ext uri="{FF2B5EF4-FFF2-40B4-BE49-F238E27FC236}">
                <a16:creationId xmlns:a16="http://schemas.microsoft.com/office/drawing/2014/main" id="{990ECCF9-375D-4FCB-B4A7-96CA1132524F}"/>
              </a:ext>
            </a:extLst>
          </p:cNvPr>
          <p:cNvSpPr>
            <a:spLocks noGrp="1"/>
          </p:cNvSpPr>
          <p:nvPr>
            <p:ph type="title"/>
          </p:nvPr>
        </p:nvSpPr>
        <p:spPr>
          <a:xfrm>
            <a:off x="588263" y="457201"/>
            <a:ext cx="11018520" cy="1107996"/>
          </a:xfrm>
        </p:spPr>
        <p:txBody>
          <a:bodyPr/>
          <a:lstStyle/>
          <a:p>
            <a:r>
              <a:rPr lang="en-US" dirty="0"/>
              <a:t>Web Application Firewall</a:t>
            </a:r>
            <a:br>
              <a:rPr lang="en-US" dirty="0"/>
            </a:br>
            <a:endParaRPr lang="en-US" dirty="0"/>
          </a:p>
        </p:txBody>
      </p:sp>
      <p:sp>
        <p:nvSpPr>
          <p:cNvPr id="91" name="people_12">
            <a:extLst>
              <a:ext uri="{FF2B5EF4-FFF2-40B4-BE49-F238E27FC236}">
                <a16:creationId xmlns:a16="http://schemas.microsoft.com/office/drawing/2014/main" id="{8E400DB4-EDC8-4EFC-B98D-F2F7CE42DD2C}"/>
              </a:ext>
            </a:extLst>
          </p:cNvPr>
          <p:cNvSpPr>
            <a:spLocks noChangeAspect="1" noEditPoints="1"/>
          </p:cNvSpPr>
          <p:nvPr/>
        </p:nvSpPr>
        <p:spPr bwMode="auto">
          <a:xfrm>
            <a:off x="6330460" y="2079328"/>
            <a:ext cx="420277" cy="35857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25400"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92" name="Rectangle 91">
            <a:extLst>
              <a:ext uri="{FF2B5EF4-FFF2-40B4-BE49-F238E27FC236}">
                <a16:creationId xmlns:a16="http://schemas.microsoft.com/office/drawing/2014/main" id="{5256E9F5-9CE0-4772-AF2B-76B366D584A2}"/>
              </a:ext>
            </a:extLst>
          </p:cNvPr>
          <p:cNvSpPr/>
          <p:nvPr/>
        </p:nvSpPr>
        <p:spPr bwMode="auto">
          <a:xfrm>
            <a:off x="7906025" y="1683231"/>
            <a:ext cx="1195232" cy="3472578"/>
          </a:xfrm>
          <a:prstGeom prst="rect">
            <a:avLst/>
          </a:prstGeom>
          <a:noFill/>
          <a:ln w="19050" cap="flat" cmpd="sng" algn="ctr">
            <a:solidFill>
              <a:srgbClr val="00BCF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a:lnSpc>
                <a:spcPct val="90000"/>
              </a:lnSpc>
              <a:defRPr/>
            </a:pPr>
            <a:r>
              <a:rPr lang="en-US" sz="1400" b="1" kern="0" dirty="0">
                <a:gradFill>
                  <a:gsLst>
                    <a:gs pos="15190">
                      <a:srgbClr val="353535"/>
                    </a:gs>
                    <a:gs pos="43000">
                      <a:srgbClr val="353535"/>
                    </a:gs>
                  </a:gsLst>
                  <a:lin ang="5400000" scaled="0"/>
                </a:gradFill>
                <a:latin typeface="Segoe UI Semibold"/>
                <a:cs typeface="Segoe UI" panose="020B0502040204020203" pitchFamily="34" charset="0"/>
              </a:rPr>
              <a:t>App</a:t>
            </a:r>
            <a:br>
              <a:rPr lang="en-US" sz="1400" b="1" kern="0" dirty="0">
                <a:gradFill>
                  <a:gsLst>
                    <a:gs pos="15190">
                      <a:srgbClr val="353535"/>
                    </a:gs>
                    <a:gs pos="43000">
                      <a:srgbClr val="353535"/>
                    </a:gs>
                  </a:gsLst>
                  <a:lin ang="5400000" scaled="0"/>
                </a:gradFill>
                <a:latin typeface="Segoe UI Semibold"/>
                <a:cs typeface="Segoe UI" panose="020B0502040204020203" pitchFamily="34" charset="0"/>
              </a:rPr>
            </a:br>
            <a:r>
              <a:rPr lang="en-US" sz="1400" b="1" kern="0" dirty="0">
                <a:gradFill>
                  <a:gsLst>
                    <a:gs pos="15190">
                      <a:srgbClr val="353535"/>
                    </a:gs>
                    <a:gs pos="43000">
                      <a:srgbClr val="353535"/>
                    </a:gs>
                  </a:gsLst>
                  <a:lin ang="5400000" scaled="0"/>
                </a:gradFill>
                <a:latin typeface="Segoe UI Semibold"/>
                <a:cs typeface="Segoe UI" panose="020B0502040204020203" pitchFamily="34" charset="0"/>
              </a:rPr>
              <a:t>Gateway</a:t>
            </a:r>
          </a:p>
        </p:txBody>
      </p:sp>
      <p:sp>
        <p:nvSpPr>
          <p:cNvPr id="95" name="TextBox 94">
            <a:extLst>
              <a:ext uri="{FF2B5EF4-FFF2-40B4-BE49-F238E27FC236}">
                <a16:creationId xmlns:a16="http://schemas.microsoft.com/office/drawing/2014/main" id="{AA64E614-5A5E-437E-B544-F7C7FAA6D1FC}"/>
              </a:ext>
            </a:extLst>
          </p:cNvPr>
          <p:cNvSpPr txBox="1"/>
          <p:nvPr/>
        </p:nvSpPr>
        <p:spPr>
          <a:xfrm>
            <a:off x="9388180" y="2479420"/>
            <a:ext cx="964650" cy="156710"/>
          </a:xfrm>
          <a:prstGeom prst="rect">
            <a:avLst/>
          </a:prstGeom>
          <a:noFill/>
        </p:spPr>
        <p:txBody>
          <a:bodyPr wrap="square" lIns="0" tIns="0" rIns="0" bIns="0" rtlCol="0">
            <a:spAutoFit/>
          </a:bodyPr>
          <a:lstStyle>
            <a:defPPr>
              <a:defRPr lang="en-US"/>
            </a:defPPr>
            <a:lvl1pPr marR="0" lvl="0" indent="0" algn="ctr" fontAlgn="auto">
              <a:lnSpc>
                <a:spcPct val="97000"/>
              </a:lnSpc>
              <a:spcBef>
                <a:spcPts val="0"/>
              </a:spcBef>
              <a:spcAft>
                <a:spcPts val="600"/>
              </a:spcAft>
              <a:buClrTx/>
              <a:buSzTx/>
              <a:buFontTx/>
              <a:buNone/>
              <a:tabLst/>
              <a:defRPr kumimoji="0" sz="1050" b="0" i="0" u="none" strike="noStrike" cap="none" spc="0" normalizeH="0" baseline="0">
                <a:ln>
                  <a:noFill/>
                </a:ln>
                <a:gradFill>
                  <a:gsLst>
                    <a:gs pos="2917">
                      <a:srgbClr val="2F2F2F"/>
                    </a:gs>
                    <a:gs pos="30000">
                      <a:srgbClr val="2F2F2F"/>
                    </a:gs>
                  </a:gsLst>
                  <a:lin ang="5400000" scaled="0"/>
                </a:gradFill>
                <a:effectLst/>
                <a:uLnTx/>
                <a:uFillTx/>
                <a:latin typeface="Segoe UI Semibold"/>
              </a:defRPr>
            </a:lvl1pPr>
          </a:lstStyle>
          <a:p>
            <a:r>
              <a:rPr lang="en-US" dirty="0"/>
              <a:t>Valid request</a:t>
            </a:r>
          </a:p>
        </p:txBody>
      </p:sp>
      <p:grpSp>
        <p:nvGrpSpPr>
          <p:cNvPr id="7" name="Group 6">
            <a:extLst>
              <a:ext uri="{FF2B5EF4-FFF2-40B4-BE49-F238E27FC236}">
                <a16:creationId xmlns:a16="http://schemas.microsoft.com/office/drawing/2014/main" id="{1F7940F1-D178-4C86-98E9-C2F8AB091845}"/>
              </a:ext>
            </a:extLst>
          </p:cNvPr>
          <p:cNvGrpSpPr/>
          <p:nvPr/>
        </p:nvGrpSpPr>
        <p:grpSpPr>
          <a:xfrm>
            <a:off x="9101257" y="2785731"/>
            <a:ext cx="1317457" cy="1593060"/>
            <a:chOff x="9084065" y="2636156"/>
            <a:chExt cx="1492992" cy="1593060"/>
          </a:xfrm>
        </p:grpSpPr>
        <p:cxnSp>
          <p:nvCxnSpPr>
            <p:cNvPr id="94" name="Connector: Elbow 108">
              <a:extLst>
                <a:ext uri="{FF2B5EF4-FFF2-40B4-BE49-F238E27FC236}">
                  <a16:creationId xmlns:a16="http://schemas.microsoft.com/office/drawing/2014/main" id="{184DB908-9CA0-4CD2-91CF-585012171A61}"/>
                </a:ext>
              </a:extLst>
            </p:cNvPr>
            <p:cNvCxnSpPr>
              <a:cxnSpLocks/>
              <a:stCxn id="92" idx="3"/>
              <a:endCxn id="63" idx="1"/>
            </p:cNvCxnSpPr>
            <p:nvPr/>
          </p:nvCxnSpPr>
          <p:spPr>
            <a:xfrm flipV="1">
              <a:off x="9084065" y="2636156"/>
              <a:ext cx="1492991" cy="633789"/>
            </a:xfrm>
            <a:prstGeom prst="bentConnector3">
              <a:avLst/>
            </a:prstGeom>
            <a:ln w="19050">
              <a:solidFill>
                <a:srgbClr val="00BCF2"/>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96" name="Connector: Elbow 136">
              <a:extLst>
                <a:ext uri="{FF2B5EF4-FFF2-40B4-BE49-F238E27FC236}">
                  <a16:creationId xmlns:a16="http://schemas.microsoft.com/office/drawing/2014/main" id="{E79108C2-8594-4A4B-B4A1-A99A3706C61D}"/>
                </a:ext>
              </a:extLst>
            </p:cNvPr>
            <p:cNvCxnSpPr>
              <a:cxnSpLocks/>
              <a:stCxn id="92" idx="3"/>
              <a:endCxn id="64" idx="1"/>
            </p:cNvCxnSpPr>
            <p:nvPr/>
          </p:nvCxnSpPr>
          <p:spPr>
            <a:xfrm>
              <a:off x="9084065" y="3269945"/>
              <a:ext cx="1492992" cy="959271"/>
            </a:xfrm>
            <a:prstGeom prst="bentConnector3">
              <a:avLst/>
            </a:prstGeom>
            <a:ln w="19050">
              <a:solidFill>
                <a:srgbClr val="00BCF2"/>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grpSp>
      <p:sp>
        <p:nvSpPr>
          <p:cNvPr id="97" name="TextBox 96">
            <a:extLst>
              <a:ext uri="{FF2B5EF4-FFF2-40B4-BE49-F238E27FC236}">
                <a16:creationId xmlns:a16="http://schemas.microsoft.com/office/drawing/2014/main" id="{CFA6C92E-0BF1-49AD-A118-3CF906BD0177}"/>
              </a:ext>
            </a:extLst>
          </p:cNvPr>
          <p:cNvSpPr txBox="1"/>
          <p:nvPr/>
        </p:nvSpPr>
        <p:spPr>
          <a:xfrm>
            <a:off x="9388180" y="4556284"/>
            <a:ext cx="964650" cy="156710"/>
          </a:xfrm>
          <a:prstGeom prst="rect">
            <a:avLst/>
          </a:prstGeom>
          <a:noFill/>
        </p:spPr>
        <p:txBody>
          <a:bodyPr wrap="square" lIns="0" tIns="0" rIns="0" bIns="0" rtlCol="0">
            <a:spAutoFit/>
          </a:bodyPr>
          <a:lstStyle>
            <a:defPPr>
              <a:defRPr lang="en-US"/>
            </a:defPPr>
            <a:lvl1pPr marR="0" lvl="0" indent="0" algn="ctr" fontAlgn="auto">
              <a:lnSpc>
                <a:spcPct val="97000"/>
              </a:lnSpc>
              <a:spcBef>
                <a:spcPts val="0"/>
              </a:spcBef>
              <a:spcAft>
                <a:spcPts val="600"/>
              </a:spcAft>
              <a:buClrTx/>
              <a:buSzTx/>
              <a:buFontTx/>
              <a:buNone/>
              <a:tabLst/>
              <a:defRPr kumimoji="0" sz="1050" b="0" i="0" u="none" strike="noStrike" cap="none" spc="0" normalizeH="0" baseline="0">
                <a:ln>
                  <a:noFill/>
                </a:ln>
                <a:gradFill>
                  <a:gsLst>
                    <a:gs pos="2917">
                      <a:srgbClr val="2F2F2F"/>
                    </a:gs>
                    <a:gs pos="30000">
                      <a:srgbClr val="2F2F2F"/>
                    </a:gs>
                  </a:gsLst>
                  <a:lin ang="5400000" scaled="0"/>
                </a:gradFill>
                <a:effectLst/>
                <a:uLnTx/>
                <a:uFillTx/>
                <a:latin typeface="Segoe UI Semibold"/>
              </a:defRPr>
            </a:lvl1pPr>
          </a:lstStyle>
          <a:p>
            <a:r>
              <a:rPr lang="en-US" dirty="0"/>
              <a:t>Valid request</a:t>
            </a:r>
          </a:p>
        </p:txBody>
      </p:sp>
      <p:sp>
        <p:nvSpPr>
          <p:cNvPr id="98" name="TextBox 97">
            <a:extLst>
              <a:ext uri="{FF2B5EF4-FFF2-40B4-BE49-F238E27FC236}">
                <a16:creationId xmlns:a16="http://schemas.microsoft.com/office/drawing/2014/main" id="{F44AD0D8-559B-4953-A51F-70E4300B7813}"/>
              </a:ext>
            </a:extLst>
          </p:cNvPr>
          <p:cNvSpPr txBox="1"/>
          <p:nvPr/>
        </p:nvSpPr>
        <p:spPr>
          <a:xfrm>
            <a:off x="8021316" y="4791120"/>
            <a:ext cx="964650" cy="193899"/>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1100" b="1" i="0" u="none" strike="noStrike" kern="0" cap="none" spc="0" normalizeH="0" baseline="0">
                <a:ln>
                  <a:noFill/>
                </a:ln>
                <a:gradFill>
                  <a:gsLst>
                    <a:gs pos="15190">
                      <a:srgbClr val="353535"/>
                    </a:gs>
                    <a:gs pos="43000">
                      <a:srgbClr val="353535"/>
                    </a:gs>
                  </a:gsLst>
                  <a:lin ang="5400000" scaled="0"/>
                </a:gradFill>
                <a:effectLst/>
                <a:uLnTx/>
                <a:uFillTx/>
                <a:latin typeface="Segoe UI Semibold"/>
                <a:cs typeface="Segoe UI" panose="020B0502040204020203" pitchFamily="34" charset="0"/>
              </a:defRPr>
            </a:lvl1pPr>
          </a:lstStyle>
          <a:p>
            <a:r>
              <a:rPr lang="en-US" sz="1400" dirty="0"/>
              <a:t>L7 LB</a:t>
            </a:r>
          </a:p>
        </p:txBody>
      </p:sp>
      <p:sp>
        <p:nvSpPr>
          <p:cNvPr id="100" name="TextBox 99">
            <a:extLst>
              <a:ext uri="{FF2B5EF4-FFF2-40B4-BE49-F238E27FC236}">
                <a16:creationId xmlns:a16="http://schemas.microsoft.com/office/drawing/2014/main" id="{AC7F73CE-4CB9-485B-A7B7-2CAE6DEE34B1}"/>
              </a:ext>
            </a:extLst>
          </p:cNvPr>
          <p:cNvSpPr txBox="1"/>
          <p:nvPr/>
        </p:nvSpPr>
        <p:spPr>
          <a:xfrm>
            <a:off x="8021316" y="3335146"/>
            <a:ext cx="964650" cy="193899"/>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1100" b="1" i="0" u="none" strike="noStrike" kern="0" cap="none" spc="0" normalizeH="0" baseline="0">
                <a:ln>
                  <a:noFill/>
                </a:ln>
                <a:gradFill>
                  <a:gsLst>
                    <a:gs pos="15190">
                      <a:srgbClr val="353535"/>
                    </a:gs>
                    <a:gs pos="43000">
                      <a:srgbClr val="353535"/>
                    </a:gs>
                  </a:gsLst>
                  <a:lin ang="5400000" scaled="0"/>
                </a:gradFill>
                <a:effectLst/>
                <a:uLnTx/>
                <a:uFillTx/>
                <a:latin typeface="Segoe UI Semibold"/>
                <a:cs typeface="Segoe UI" panose="020B0502040204020203" pitchFamily="34" charset="0"/>
              </a:defRPr>
            </a:lvl1pPr>
          </a:lstStyle>
          <a:p>
            <a:r>
              <a:rPr lang="en-US" sz="1400" dirty="0"/>
              <a:t>WAF</a:t>
            </a:r>
          </a:p>
        </p:txBody>
      </p:sp>
      <p:cxnSp>
        <p:nvCxnSpPr>
          <p:cNvPr id="101" name="Straight Arrow Connector 100">
            <a:extLst>
              <a:ext uri="{FF2B5EF4-FFF2-40B4-BE49-F238E27FC236}">
                <a16:creationId xmlns:a16="http://schemas.microsoft.com/office/drawing/2014/main" id="{290AE78F-4983-404B-8147-58FA1A2983B9}"/>
              </a:ext>
            </a:extLst>
          </p:cNvPr>
          <p:cNvCxnSpPr>
            <a:cxnSpLocks/>
          </p:cNvCxnSpPr>
          <p:nvPr/>
        </p:nvCxnSpPr>
        <p:spPr>
          <a:xfrm>
            <a:off x="6843383" y="2238446"/>
            <a:ext cx="914400" cy="0"/>
          </a:xfrm>
          <a:prstGeom prst="straightConnector1">
            <a:avLst/>
          </a:prstGeom>
          <a:noFill/>
          <a:ln w="25400" cap="flat" cmpd="sng" algn="ctr">
            <a:solidFill>
              <a:srgbClr val="E81123"/>
            </a:solidFill>
            <a:prstDash val="solid"/>
            <a:headEnd type="arrow" w="med" len="sm"/>
            <a:tailEnd type="arrow" w="med" len="sm"/>
          </a:ln>
          <a:effectLst/>
        </p:spPr>
      </p:cxnSp>
      <p:cxnSp>
        <p:nvCxnSpPr>
          <p:cNvPr id="102" name="Straight Arrow Connector 101">
            <a:extLst>
              <a:ext uri="{FF2B5EF4-FFF2-40B4-BE49-F238E27FC236}">
                <a16:creationId xmlns:a16="http://schemas.microsoft.com/office/drawing/2014/main" id="{3B486420-BCC7-4A7B-8841-844030FC92E0}"/>
              </a:ext>
            </a:extLst>
          </p:cNvPr>
          <p:cNvCxnSpPr>
            <a:cxnSpLocks/>
          </p:cNvCxnSpPr>
          <p:nvPr/>
        </p:nvCxnSpPr>
        <p:spPr>
          <a:xfrm>
            <a:off x="6838592" y="3419520"/>
            <a:ext cx="914400" cy="0"/>
          </a:xfrm>
          <a:prstGeom prst="straightConnector1">
            <a:avLst/>
          </a:prstGeom>
          <a:noFill/>
          <a:ln w="19050" cap="flat" cmpd="sng" algn="ctr">
            <a:solidFill>
              <a:srgbClr val="00BCF2"/>
            </a:solidFill>
            <a:prstDash val="solid"/>
            <a:headEnd type="arrow" w="med" len="sm"/>
            <a:tailEnd type="arrow" w="med" len="sm"/>
          </a:ln>
          <a:effectLst/>
        </p:spPr>
      </p:cxnSp>
      <p:cxnSp>
        <p:nvCxnSpPr>
          <p:cNvPr id="103" name="Straight Arrow Connector 102">
            <a:extLst>
              <a:ext uri="{FF2B5EF4-FFF2-40B4-BE49-F238E27FC236}">
                <a16:creationId xmlns:a16="http://schemas.microsoft.com/office/drawing/2014/main" id="{2F4BC33C-B3BB-4AF8-B6C4-12B2E562075B}"/>
              </a:ext>
            </a:extLst>
          </p:cNvPr>
          <p:cNvCxnSpPr>
            <a:cxnSpLocks/>
          </p:cNvCxnSpPr>
          <p:nvPr/>
        </p:nvCxnSpPr>
        <p:spPr>
          <a:xfrm>
            <a:off x="6843383" y="4589518"/>
            <a:ext cx="914400" cy="0"/>
          </a:xfrm>
          <a:prstGeom prst="straightConnector1">
            <a:avLst/>
          </a:prstGeom>
          <a:noFill/>
          <a:ln w="25400" cap="flat" cmpd="sng" algn="ctr">
            <a:solidFill>
              <a:srgbClr val="E81123"/>
            </a:solidFill>
            <a:prstDash val="solid"/>
            <a:headEnd type="arrow" w="med" len="sm"/>
            <a:tailEnd type="arrow" w="med" len="sm"/>
          </a:ln>
          <a:effectLst/>
        </p:spPr>
      </p:cxnSp>
      <p:sp>
        <p:nvSpPr>
          <p:cNvPr id="104" name="people_12">
            <a:extLst>
              <a:ext uri="{FF2B5EF4-FFF2-40B4-BE49-F238E27FC236}">
                <a16:creationId xmlns:a16="http://schemas.microsoft.com/office/drawing/2014/main" id="{800EDC7C-F5F7-4172-B737-21C46EF31D0B}"/>
              </a:ext>
            </a:extLst>
          </p:cNvPr>
          <p:cNvSpPr>
            <a:spLocks noChangeAspect="1" noEditPoints="1"/>
          </p:cNvSpPr>
          <p:nvPr/>
        </p:nvSpPr>
        <p:spPr bwMode="auto">
          <a:xfrm>
            <a:off x="6330460" y="3258910"/>
            <a:ext cx="420277" cy="35857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25400"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105" name="people_12">
            <a:extLst>
              <a:ext uri="{FF2B5EF4-FFF2-40B4-BE49-F238E27FC236}">
                <a16:creationId xmlns:a16="http://schemas.microsoft.com/office/drawing/2014/main" id="{D120E4B3-471C-421A-A66A-F9D05474D835}"/>
              </a:ext>
            </a:extLst>
          </p:cNvPr>
          <p:cNvSpPr>
            <a:spLocks noChangeAspect="1" noEditPoints="1"/>
          </p:cNvSpPr>
          <p:nvPr/>
        </p:nvSpPr>
        <p:spPr bwMode="auto">
          <a:xfrm>
            <a:off x="6330460" y="4419169"/>
            <a:ext cx="420277" cy="35857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25400"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106" name="TextBox 105">
            <a:extLst>
              <a:ext uri="{FF2B5EF4-FFF2-40B4-BE49-F238E27FC236}">
                <a16:creationId xmlns:a16="http://schemas.microsoft.com/office/drawing/2014/main" id="{FD89ED64-C4F0-476D-A4AC-D5336C48EBDF}"/>
              </a:ext>
            </a:extLst>
          </p:cNvPr>
          <p:cNvSpPr txBox="1"/>
          <p:nvPr/>
        </p:nvSpPr>
        <p:spPr>
          <a:xfrm>
            <a:off x="6708753" y="4783770"/>
            <a:ext cx="1150114" cy="156710"/>
          </a:xfrm>
          <a:prstGeom prst="rect">
            <a:avLst/>
          </a:prstGeom>
          <a:noFill/>
        </p:spPr>
        <p:txBody>
          <a:bodyPr wrap="square" lIns="0" tIns="0" rIns="0" bIns="0" rtlCol="0">
            <a:spAutoFit/>
          </a:bodyPr>
          <a:lstStyle>
            <a:defPPr>
              <a:defRPr lang="en-US"/>
            </a:defPPr>
            <a:lvl1pPr marR="0" lvl="0" indent="0" algn="ctr" fontAlgn="auto">
              <a:lnSpc>
                <a:spcPct val="97000"/>
              </a:lnSpc>
              <a:spcBef>
                <a:spcPts val="0"/>
              </a:spcBef>
              <a:spcAft>
                <a:spcPts val="600"/>
              </a:spcAft>
              <a:buClrTx/>
              <a:buSzTx/>
              <a:buFontTx/>
              <a:buNone/>
              <a:tabLst/>
              <a:defRPr kumimoji="0" sz="1050" b="0" i="0" u="none" strike="noStrike" cap="none" spc="0" normalizeH="0" baseline="0">
                <a:ln>
                  <a:noFill/>
                </a:ln>
                <a:gradFill>
                  <a:gsLst>
                    <a:gs pos="2917">
                      <a:srgbClr val="2F2F2F"/>
                    </a:gs>
                    <a:gs pos="30000">
                      <a:srgbClr val="2F2F2F"/>
                    </a:gs>
                  </a:gsLst>
                  <a:lin ang="5400000" scaled="0"/>
                </a:gradFill>
                <a:effectLst/>
                <a:uLnTx/>
                <a:uFillTx/>
                <a:latin typeface="Segoe UI Semibold"/>
              </a:defRPr>
            </a:lvl1pPr>
          </a:lstStyle>
          <a:p>
            <a:r>
              <a:rPr lang="en-US" dirty="0"/>
              <a:t>SQL injection</a:t>
            </a:r>
          </a:p>
        </p:txBody>
      </p:sp>
      <p:sp>
        <p:nvSpPr>
          <p:cNvPr id="107" name="TextBox 106">
            <a:extLst>
              <a:ext uri="{FF2B5EF4-FFF2-40B4-BE49-F238E27FC236}">
                <a16:creationId xmlns:a16="http://schemas.microsoft.com/office/drawing/2014/main" id="{C76635FF-A12F-4103-9F27-BE8AF3E773E3}"/>
              </a:ext>
            </a:extLst>
          </p:cNvPr>
          <p:cNvSpPr txBox="1"/>
          <p:nvPr/>
        </p:nvSpPr>
        <p:spPr>
          <a:xfrm>
            <a:off x="6708753" y="3568070"/>
            <a:ext cx="1150114" cy="156710"/>
          </a:xfrm>
          <a:prstGeom prst="rect">
            <a:avLst/>
          </a:prstGeom>
          <a:noFill/>
        </p:spPr>
        <p:txBody>
          <a:bodyPr wrap="square" lIns="0" tIns="0" rIns="0" bIns="0" rtlCol="0">
            <a:spAutoFit/>
          </a:bodyPr>
          <a:lstStyle>
            <a:defPPr>
              <a:defRPr lang="en-US"/>
            </a:defPPr>
            <a:lvl1pPr marR="0" lvl="0" indent="0" algn="ctr" fontAlgn="auto">
              <a:lnSpc>
                <a:spcPct val="97000"/>
              </a:lnSpc>
              <a:spcBef>
                <a:spcPts val="0"/>
              </a:spcBef>
              <a:spcAft>
                <a:spcPts val="600"/>
              </a:spcAft>
              <a:buClrTx/>
              <a:buSzTx/>
              <a:buFontTx/>
              <a:buNone/>
              <a:tabLst/>
              <a:defRPr kumimoji="0" sz="1050" b="0" i="0" u="none" strike="noStrike" cap="none" spc="0" normalizeH="0" baseline="0">
                <a:ln>
                  <a:noFill/>
                </a:ln>
                <a:gradFill>
                  <a:gsLst>
                    <a:gs pos="2917">
                      <a:srgbClr val="2F2F2F"/>
                    </a:gs>
                    <a:gs pos="30000">
                      <a:srgbClr val="2F2F2F"/>
                    </a:gs>
                  </a:gsLst>
                  <a:lin ang="5400000" scaled="0"/>
                </a:gradFill>
                <a:effectLst/>
                <a:uLnTx/>
                <a:uFillTx/>
                <a:latin typeface="Segoe UI Semibold"/>
              </a:defRPr>
            </a:lvl1pPr>
          </a:lstStyle>
          <a:p>
            <a:r>
              <a:rPr lang="en-US" dirty="0"/>
              <a:t>Valid request</a:t>
            </a:r>
          </a:p>
        </p:txBody>
      </p:sp>
      <p:sp>
        <p:nvSpPr>
          <p:cNvPr id="108" name="TextBox 107">
            <a:extLst>
              <a:ext uri="{FF2B5EF4-FFF2-40B4-BE49-F238E27FC236}">
                <a16:creationId xmlns:a16="http://schemas.microsoft.com/office/drawing/2014/main" id="{2A8C2EF2-53DE-478F-9D97-D7F555C6D77B}"/>
              </a:ext>
            </a:extLst>
          </p:cNvPr>
          <p:cNvSpPr txBox="1"/>
          <p:nvPr/>
        </p:nvSpPr>
        <p:spPr>
          <a:xfrm>
            <a:off x="6708753" y="2447408"/>
            <a:ext cx="1150114" cy="156710"/>
          </a:xfrm>
          <a:prstGeom prst="rect">
            <a:avLst/>
          </a:prstGeom>
          <a:noFill/>
        </p:spPr>
        <p:txBody>
          <a:bodyPr wrap="square" lIns="0" tIns="0" rIns="0" bIns="0" rtlCol="0">
            <a:spAutoFit/>
          </a:bodyPr>
          <a:lstStyle>
            <a:defPPr>
              <a:defRPr lang="en-US"/>
            </a:defPPr>
            <a:lvl1pPr marR="0" lvl="0" indent="0" algn="ctr" fontAlgn="auto">
              <a:lnSpc>
                <a:spcPct val="97000"/>
              </a:lnSpc>
              <a:spcBef>
                <a:spcPts val="0"/>
              </a:spcBef>
              <a:spcAft>
                <a:spcPts val="600"/>
              </a:spcAft>
              <a:buClrTx/>
              <a:buSzTx/>
              <a:buFontTx/>
              <a:buNone/>
              <a:tabLst/>
              <a:defRPr kumimoji="0" sz="1050" b="0" i="0" u="none" strike="noStrike" cap="none" spc="0" normalizeH="0" baseline="0">
                <a:ln>
                  <a:noFill/>
                </a:ln>
                <a:gradFill>
                  <a:gsLst>
                    <a:gs pos="2917">
                      <a:srgbClr val="2F2F2F"/>
                    </a:gs>
                    <a:gs pos="30000">
                      <a:srgbClr val="2F2F2F"/>
                    </a:gs>
                  </a:gsLst>
                  <a:lin ang="5400000" scaled="0"/>
                </a:gradFill>
                <a:effectLst/>
                <a:uLnTx/>
                <a:uFillTx/>
                <a:latin typeface="Segoe UI Semibold"/>
              </a:defRPr>
            </a:lvl1pPr>
          </a:lstStyle>
          <a:p>
            <a:r>
              <a:rPr lang="en-US" dirty="0"/>
              <a:t>XSS attack</a:t>
            </a:r>
          </a:p>
        </p:txBody>
      </p:sp>
      <p:sp>
        <p:nvSpPr>
          <p:cNvPr id="111" name="Text Placeholder 2">
            <a:extLst>
              <a:ext uri="{FF2B5EF4-FFF2-40B4-BE49-F238E27FC236}">
                <a16:creationId xmlns:a16="http://schemas.microsoft.com/office/drawing/2014/main" id="{33A1CDAE-AB64-4E8C-9F83-73FBAC3FED0C}"/>
              </a:ext>
            </a:extLst>
          </p:cNvPr>
          <p:cNvSpPr txBox="1">
            <a:spLocks/>
          </p:cNvSpPr>
          <p:nvPr/>
        </p:nvSpPr>
        <p:spPr>
          <a:xfrm>
            <a:off x="588263" y="3786891"/>
            <a:ext cx="5058613" cy="2536079"/>
          </a:xfrm>
          <a:prstGeom prst="rect">
            <a:avLst/>
          </a:prstGeom>
          <a:solidFill>
            <a:schemeClr val="bg1"/>
          </a:solidFill>
          <a:effectLst>
            <a:outerShdw blurRad="190500" dist="38100" dir="2700000" sx="101000" sy="101000" algn="ctr" rotWithShape="0">
              <a:prstClr val="black">
                <a:alpha val="25000"/>
              </a:prstClr>
            </a:outerShdw>
          </a:effectLst>
        </p:spPr>
        <p:txBody>
          <a:bodyPr vert="horz" wrap="square" lIns="182880" tIns="182880" rIns="182880" bIns="182880" rtlCol="0">
            <a:spAutoFit/>
          </a:bodyPr>
          <a:lstStyle>
            <a:lvl1pPr marR="0" indent="0" defTabSz="932719" fontAlgn="auto">
              <a:lnSpc>
                <a:spcPct val="100000"/>
              </a:lnSpc>
              <a:spcBef>
                <a:spcPct val="20000"/>
              </a:spcBef>
              <a:spcAft>
                <a:spcPts val="0"/>
              </a:spcAft>
              <a:buClrTx/>
              <a:buSzPct val="90000"/>
              <a:buFont typeface="Wingdings" panose="05000000000000000000" pitchFamily="2" charset="2"/>
              <a:buNone/>
              <a:tabLst/>
              <a:defRPr sz="1600" b="1" spc="0" baseline="0">
                <a:gradFill>
                  <a:gsLst>
                    <a:gs pos="1250">
                      <a:schemeClr val="tx1"/>
                    </a:gs>
                    <a:gs pos="100000">
                      <a:schemeClr val="tx1"/>
                    </a:gs>
                  </a:gsLst>
                  <a:lin ang="5400000" scaled="0"/>
                </a:gradFill>
                <a:cs typeface="Segoe UI Semilight" panose="020B0402040204020203" pitchFamily="34" charset="0"/>
              </a:defRPr>
            </a:lvl1pPr>
            <a:lvl2pPr marL="457189" marR="0" indent="-228594" defTabSz="932719"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09" marR="0" indent="-200020" defTabSz="932719"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42" marR="0" indent="-180970" defTabSz="932719"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13" marR="0" indent="-168270" defTabSz="932719"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4976" indent="-233181" defTabSz="932719">
              <a:spcBef>
                <a:spcPct val="20000"/>
              </a:spcBef>
              <a:buFont typeface="Arial" pitchFamily="34" charset="0"/>
              <a:buChar char="•"/>
              <a:defRPr sz="2000"/>
            </a:lvl6pPr>
            <a:lvl7pPr marL="3031336" indent="-233181" defTabSz="932719">
              <a:spcBef>
                <a:spcPct val="20000"/>
              </a:spcBef>
              <a:buFont typeface="Arial" pitchFamily="34" charset="0"/>
              <a:buChar char="•"/>
              <a:defRPr sz="2000"/>
            </a:lvl7pPr>
            <a:lvl8pPr marL="3497695" indent="-233181" defTabSz="932719">
              <a:spcBef>
                <a:spcPct val="20000"/>
              </a:spcBef>
              <a:buFont typeface="Arial" pitchFamily="34" charset="0"/>
              <a:buChar char="•"/>
              <a:defRPr sz="2000"/>
            </a:lvl8pPr>
            <a:lvl9pPr marL="3964056" indent="-233181" defTabSz="932719">
              <a:spcBef>
                <a:spcPct val="20000"/>
              </a:spcBef>
              <a:buFont typeface="Arial" pitchFamily="34" charset="0"/>
              <a:buChar char="•"/>
              <a:defRPr sz="2000"/>
            </a:lvl9pPr>
          </a:lstStyle>
          <a:p>
            <a:r>
              <a:rPr lang="en-US" dirty="0"/>
              <a:t>High availability and scalability </a:t>
            </a:r>
            <a:r>
              <a:rPr lang="en-US" b="0" dirty="0"/>
              <a:t>built in and managed by platform</a:t>
            </a:r>
          </a:p>
          <a:p>
            <a:r>
              <a:rPr lang="en-US" dirty="0"/>
              <a:t>Layer 7 load balancing URL path</a:t>
            </a:r>
            <a:r>
              <a:rPr lang="en-US" b="0" dirty="0"/>
              <a:t>, host based, round robin, session affinity, redirection</a:t>
            </a:r>
          </a:p>
          <a:p>
            <a:r>
              <a:rPr lang="en-US" dirty="0"/>
              <a:t>Centralized SSL management </a:t>
            </a:r>
            <a:r>
              <a:rPr lang="en-US" b="0" dirty="0"/>
              <a:t>SSL offload and SSL policy </a:t>
            </a:r>
          </a:p>
          <a:p>
            <a:r>
              <a:rPr lang="en-US" dirty="0"/>
              <a:t>Public or ILB </a:t>
            </a:r>
            <a:r>
              <a:rPr lang="en-US" b="0" dirty="0"/>
              <a:t>public internal or hybrid </a:t>
            </a:r>
          </a:p>
          <a:p>
            <a:r>
              <a:rPr lang="en-US" dirty="0"/>
              <a:t>Rich diagnostics </a:t>
            </a:r>
            <a:r>
              <a:rPr lang="en-US" b="0" dirty="0"/>
              <a:t>Azure monitor, Log analytics</a:t>
            </a:r>
          </a:p>
        </p:txBody>
      </p:sp>
      <p:sp>
        <p:nvSpPr>
          <p:cNvPr id="39" name="Cylinder 88">
            <a:extLst>
              <a:ext uri="{FF2B5EF4-FFF2-40B4-BE49-F238E27FC236}">
                <a16:creationId xmlns:a16="http://schemas.microsoft.com/office/drawing/2014/main" id="{D9B684F5-B507-4732-A129-B9BD8F198C7E}"/>
              </a:ext>
            </a:extLst>
          </p:cNvPr>
          <p:cNvSpPr/>
          <p:nvPr/>
        </p:nvSpPr>
        <p:spPr bwMode="auto">
          <a:xfrm rot="16200000">
            <a:off x="8408294" y="5502048"/>
            <a:ext cx="190694" cy="626101"/>
          </a:xfrm>
          <a:prstGeom prst="can">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1"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a:ea typeface="Segoe UI" pitchFamily="34" charset="0"/>
                <a:cs typeface="Segoe UI" pitchFamily="34" charset="0"/>
              </a:rPr>
              <a:t>VPN</a:t>
            </a:r>
          </a:p>
        </p:txBody>
      </p:sp>
      <p:cxnSp>
        <p:nvCxnSpPr>
          <p:cNvPr id="40" name="Straight Arrow Connector 39">
            <a:extLst>
              <a:ext uri="{FF2B5EF4-FFF2-40B4-BE49-F238E27FC236}">
                <a16:creationId xmlns:a16="http://schemas.microsoft.com/office/drawing/2014/main" id="{0A95940B-4AA9-4C88-B086-DEB4CC5FC63A}"/>
              </a:ext>
            </a:extLst>
          </p:cNvPr>
          <p:cNvCxnSpPr>
            <a:cxnSpLocks/>
            <a:endCxn id="39" idx="4"/>
          </p:cNvCxnSpPr>
          <p:nvPr/>
        </p:nvCxnSpPr>
        <p:spPr>
          <a:xfrm flipH="1">
            <a:off x="8503642" y="5155809"/>
            <a:ext cx="5120" cy="563943"/>
          </a:xfrm>
          <a:prstGeom prst="straightConnector1">
            <a:avLst/>
          </a:prstGeom>
          <a:ln w="22225" cap="rnd">
            <a:solidFill>
              <a:srgbClr val="00BCF2"/>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C2D8D27-5B6A-4A4A-91BB-B88781F50B53}"/>
              </a:ext>
            </a:extLst>
          </p:cNvPr>
          <p:cNvCxnSpPr>
            <a:cxnSpLocks/>
            <a:stCxn id="39" idx="3"/>
          </p:cNvCxnSpPr>
          <p:nvPr/>
        </p:nvCxnSpPr>
        <p:spPr>
          <a:xfrm>
            <a:off x="8816692" y="5815099"/>
            <a:ext cx="455968" cy="4732"/>
          </a:xfrm>
          <a:prstGeom prst="straightConnector1">
            <a:avLst/>
          </a:prstGeom>
          <a:ln w="22225" cap="rnd">
            <a:solidFill>
              <a:srgbClr val="00BCF2"/>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5DACC90D-6B17-4829-B25E-882AB82B3CB0}"/>
              </a:ext>
            </a:extLst>
          </p:cNvPr>
          <p:cNvGrpSpPr/>
          <p:nvPr/>
        </p:nvGrpSpPr>
        <p:grpSpPr>
          <a:xfrm>
            <a:off x="5772992" y="426582"/>
            <a:ext cx="643233" cy="643233"/>
            <a:chOff x="2806869" y="-780185"/>
            <a:chExt cx="757681" cy="757681"/>
          </a:xfrm>
        </p:grpSpPr>
        <p:sp>
          <p:nvSpPr>
            <p:cNvPr id="49" name="Freeform: Shape 48">
              <a:extLst>
                <a:ext uri="{FF2B5EF4-FFF2-40B4-BE49-F238E27FC236}">
                  <a16:creationId xmlns:a16="http://schemas.microsoft.com/office/drawing/2014/main" id="{C8832B47-B44E-461C-8D53-8A999818C672}"/>
                </a:ext>
              </a:extLst>
            </p:cNvPr>
            <p:cNvSpPr/>
            <p:nvPr/>
          </p:nvSpPr>
          <p:spPr>
            <a:xfrm rot="10800000">
              <a:off x="2806869" y="-780185"/>
              <a:ext cx="757681" cy="757681"/>
            </a:xfrm>
            <a:custGeom>
              <a:avLst/>
              <a:gdLst>
                <a:gd name="connsiteX0" fmla="*/ 274693 w 542925"/>
                <a:gd name="connsiteY0" fmla="*/ 11349 h 542925"/>
                <a:gd name="connsiteX1" fmla="*/ 538036 w 542925"/>
                <a:gd name="connsiteY1" fmla="*/ 274693 h 542925"/>
                <a:gd name="connsiteX2" fmla="*/ 274693 w 542925"/>
                <a:gd name="connsiteY2" fmla="*/ 538036 h 542925"/>
                <a:gd name="connsiteX3" fmla="*/ 11349 w 542925"/>
                <a:gd name="connsiteY3" fmla="*/ 274693 h 542925"/>
              </a:gdLst>
              <a:ahLst/>
              <a:cxnLst>
                <a:cxn ang="0">
                  <a:pos x="connsiteX0" y="connsiteY0"/>
                </a:cxn>
                <a:cxn ang="0">
                  <a:pos x="connsiteX1" y="connsiteY1"/>
                </a:cxn>
                <a:cxn ang="0">
                  <a:pos x="connsiteX2" y="connsiteY2"/>
                </a:cxn>
                <a:cxn ang="0">
                  <a:pos x="connsiteX3" y="connsiteY3"/>
                </a:cxn>
              </a:cxnLst>
              <a:rect l="l" t="t" r="r" b="b"/>
              <a:pathLst>
                <a:path w="542925" h="542925">
                  <a:moveTo>
                    <a:pt x="274693" y="11349"/>
                  </a:moveTo>
                  <a:lnTo>
                    <a:pt x="538036" y="274693"/>
                  </a:lnTo>
                  <a:lnTo>
                    <a:pt x="274693" y="538036"/>
                  </a:lnTo>
                  <a:lnTo>
                    <a:pt x="11349" y="274693"/>
                  </a:lnTo>
                  <a:close/>
                </a:path>
              </a:pathLst>
            </a:custGeom>
            <a:solidFill>
              <a:schemeClr val="accent1"/>
            </a:solidFill>
            <a:ln w="22225" cap="sq">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50" name="Group 49">
              <a:extLst>
                <a:ext uri="{FF2B5EF4-FFF2-40B4-BE49-F238E27FC236}">
                  <a16:creationId xmlns:a16="http://schemas.microsoft.com/office/drawing/2014/main" id="{6ADDC668-AEB1-4C2B-8B26-34BDD694B8AA}"/>
                </a:ext>
              </a:extLst>
            </p:cNvPr>
            <p:cNvGrpSpPr/>
            <p:nvPr/>
          </p:nvGrpSpPr>
          <p:grpSpPr>
            <a:xfrm rot="-19260000">
              <a:off x="3265126" y="-515418"/>
              <a:ext cx="187568" cy="204619"/>
              <a:chOff x="3265126" y="-515418"/>
              <a:chExt cx="187568" cy="204619"/>
            </a:xfrm>
          </p:grpSpPr>
          <p:sp>
            <p:nvSpPr>
              <p:cNvPr id="57" name="Freeform: Shape 56">
                <a:extLst>
                  <a:ext uri="{FF2B5EF4-FFF2-40B4-BE49-F238E27FC236}">
                    <a16:creationId xmlns:a16="http://schemas.microsoft.com/office/drawing/2014/main" id="{F9763036-E8D2-4360-B832-E710D4B5E3B5}"/>
                  </a:ext>
                </a:extLst>
              </p:cNvPr>
              <p:cNvSpPr/>
              <p:nvPr/>
            </p:nvSpPr>
            <p:spPr>
              <a:xfrm>
                <a:off x="3333333" y="-515418"/>
                <a:ext cx="119361" cy="204619"/>
              </a:xfrm>
              <a:custGeom>
                <a:avLst/>
                <a:gdLst>
                  <a:gd name="connsiteX0" fmla="*/ 14367 w 119361"/>
                  <a:gd name="connsiteY0" fmla="*/ 14367 h 204619"/>
                  <a:gd name="connsiteX1" fmla="*/ 111561 w 119361"/>
                  <a:gd name="connsiteY1" fmla="*/ 108151 h 204619"/>
                  <a:gd name="connsiteX2" fmla="*/ 14367 w 119361"/>
                  <a:gd name="connsiteY2" fmla="*/ 203639 h 204619"/>
                </a:gdLst>
                <a:ahLst/>
                <a:cxnLst>
                  <a:cxn ang="0">
                    <a:pos x="connsiteX0" y="connsiteY0"/>
                  </a:cxn>
                  <a:cxn ang="0">
                    <a:pos x="connsiteX1" y="connsiteY1"/>
                  </a:cxn>
                  <a:cxn ang="0">
                    <a:pos x="connsiteX2" y="connsiteY2"/>
                  </a:cxn>
                </a:cxnLst>
                <a:rect l="l" t="t" r="r" b="b"/>
                <a:pathLst>
                  <a:path w="119361" h="204619">
                    <a:moveTo>
                      <a:pt x="14367" y="14367"/>
                    </a:moveTo>
                    <a:lnTo>
                      <a:pt x="111561" y="108151"/>
                    </a:lnTo>
                    <a:lnTo>
                      <a:pt x="14367" y="203639"/>
                    </a:lnTo>
                  </a:path>
                </a:pathLst>
              </a:custGeom>
              <a:noFill/>
              <a:ln w="22225" cap="sq">
                <a:solidFill>
                  <a:schemeClr val="bg1"/>
                </a:solid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64F2DCA7-2751-4694-BEBD-BCA088128614}"/>
                  </a:ext>
                </a:extLst>
              </p:cNvPr>
              <p:cNvSpPr/>
              <p:nvPr/>
            </p:nvSpPr>
            <p:spPr>
              <a:xfrm>
                <a:off x="3265126" y="-421634"/>
                <a:ext cx="170516" cy="17052"/>
              </a:xfrm>
              <a:custGeom>
                <a:avLst/>
                <a:gdLst>
                  <a:gd name="connsiteX0" fmla="*/ 166126 w 170515"/>
                  <a:gd name="connsiteY0" fmla="*/ 14367 h 17051"/>
                  <a:gd name="connsiteX1" fmla="*/ 14367 w 170515"/>
                  <a:gd name="connsiteY1" fmla="*/ 14367 h 17051"/>
                </a:gdLst>
                <a:ahLst/>
                <a:cxnLst>
                  <a:cxn ang="0">
                    <a:pos x="connsiteX0" y="connsiteY0"/>
                  </a:cxn>
                  <a:cxn ang="0">
                    <a:pos x="connsiteX1" y="connsiteY1"/>
                  </a:cxn>
                </a:cxnLst>
                <a:rect l="l" t="t" r="r" b="b"/>
                <a:pathLst>
                  <a:path w="170515" h="17051">
                    <a:moveTo>
                      <a:pt x="166126" y="14367"/>
                    </a:moveTo>
                    <a:lnTo>
                      <a:pt x="14367" y="14367"/>
                    </a:lnTo>
                  </a:path>
                </a:pathLst>
              </a:custGeom>
              <a:ln w="22225" cap="sq">
                <a:solidFill>
                  <a:schemeClr val="bg1"/>
                </a:solidFill>
                <a:prstDash val="solid"/>
                <a:miter/>
              </a:ln>
            </p:spPr>
            <p:txBody>
              <a:bodyPr rtlCol="0" anchor="ctr"/>
              <a:lstStyle/>
              <a:p>
                <a:endParaRPr lang="en-US" dirty="0"/>
              </a:p>
            </p:txBody>
          </p:sp>
        </p:grpSp>
        <p:grpSp>
          <p:nvGrpSpPr>
            <p:cNvPr id="51" name="Group 50">
              <a:extLst>
                <a:ext uri="{FF2B5EF4-FFF2-40B4-BE49-F238E27FC236}">
                  <a16:creationId xmlns:a16="http://schemas.microsoft.com/office/drawing/2014/main" id="{9A596FC3-D716-4DA5-839B-A161A486E28C}"/>
                </a:ext>
              </a:extLst>
            </p:cNvPr>
            <p:cNvGrpSpPr/>
            <p:nvPr/>
          </p:nvGrpSpPr>
          <p:grpSpPr>
            <a:xfrm rot="19252554">
              <a:off x="2912158" y="-515418"/>
              <a:ext cx="180747" cy="204619"/>
              <a:chOff x="2912158" y="-515418"/>
              <a:chExt cx="180747" cy="204619"/>
            </a:xfrm>
          </p:grpSpPr>
          <p:sp>
            <p:nvSpPr>
              <p:cNvPr id="55" name="Freeform: Shape 54">
                <a:extLst>
                  <a:ext uri="{FF2B5EF4-FFF2-40B4-BE49-F238E27FC236}">
                    <a16:creationId xmlns:a16="http://schemas.microsoft.com/office/drawing/2014/main" id="{03E26CF6-2533-4248-B821-F18D70B94A2A}"/>
                  </a:ext>
                </a:extLst>
              </p:cNvPr>
              <p:cNvSpPr/>
              <p:nvPr/>
            </p:nvSpPr>
            <p:spPr>
              <a:xfrm>
                <a:off x="2912158" y="-515418"/>
                <a:ext cx="119361" cy="204619"/>
              </a:xfrm>
              <a:custGeom>
                <a:avLst/>
                <a:gdLst>
                  <a:gd name="connsiteX0" fmla="*/ 108151 w 119361"/>
                  <a:gd name="connsiteY0" fmla="*/ 14367 h 204619"/>
                  <a:gd name="connsiteX1" fmla="*/ 14367 w 119361"/>
                  <a:gd name="connsiteY1" fmla="*/ 108151 h 204619"/>
                  <a:gd name="connsiteX2" fmla="*/ 108151 w 119361"/>
                  <a:gd name="connsiteY2" fmla="*/ 203639 h 204619"/>
                </a:gdLst>
                <a:ahLst/>
                <a:cxnLst>
                  <a:cxn ang="0">
                    <a:pos x="connsiteX0" y="connsiteY0"/>
                  </a:cxn>
                  <a:cxn ang="0">
                    <a:pos x="connsiteX1" y="connsiteY1"/>
                  </a:cxn>
                  <a:cxn ang="0">
                    <a:pos x="connsiteX2" y="connsiteY2"/>
                  </a:cxn>
                </a:cxnLst>
                <a:rect l="l" t="t" r="r" b="b"/>
                <a:pathLst>
                  <a:path w="119361" h="204619">
                    <a:moveTo>
                      <a:pt x="108151" y="14367"/>
                    </a:moveTo>
                    <a:lnTo>
                      <a:pt x="14367" y="108151"/>
                    </a:lnTo>
                    <a:lnTo>
                      <a:pt x="108151" y="203639"/>
                    </a:lnTo>
                  </a:path>
                </a:pathLst>
              </a:custGeom>
              <a:noFill/>
              <a:ln w="22225" cap="sq">
                <a:solidFill>
                  <a:schemeClr val="bg1"/>
                </a:solid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7A90200A-96BD-4453-8F5E-536B41EA6A2E}"/>
                  </a:ext>
                </a:extLst>
              </p:cNvPr>
              <p:cNvSpPr/>
              <p:nvPr/>
            </p:nvSpPr>
            <p:spPr>
              <a:xfrm>
                <a:off x="2922389" y="-421634"/>
                <a:ext cx="170516" cy="17052"/>
              </a:xfrm>
              <a:custGeom>
                <a:avLst/>
                <a:gdLst>
                  <a:gd name="connsiteX0" fmla="*/ 14367 w 170515"/>
                  <a:gd name="connsiteY0" fmla="*/ 14367 h 17051"/>
                  <a:gd name="connsiteX1" fmla="*/ 167831 w 170515"/>
                  <a:gd name="connsiteY1" fmla="*/ 14367 h 17051"/>
                </a:gdLst>
                <a:ahLst/>
                <a:cxnLst>
                  <a:cxn ang="0">
                    <a:pos x="connsiteX0" y="connsiteY0"/>
                  </a:cxn>
                  <a:cxn ang="0">
                    <a:pos x="connsiteX1" y="connsiteY1"/>
                  </a:cxn>
                </a:cxnLst>
                <a:rect l="l" t="t" r="r" b="b"/>
                <a:pathLst>
                  <a:path w="170515" h="17051">
                    <a:moveTo>
                      <a:pt x="14367" y="14367"/>
                    </a:moveTo>
                    <a:lnTo>
                      <a:pt x="167831" y="14367"/>
                    </a:lnTo>
                  </a:path>
                </a:pathLst>
              </a:custGeom>
              <a:ln w="22225" cap="sq">
                <a:solidFill>
                  <a:schemeClr val="bg1"/>
                </a:solidFill>
                <a:prstDash val="solid"/>
                <a:miter/>
              </a:ln>
            </p:spPr>
            <p:txBody>
              <a:bodyPr rtlCol="0" anchor="ctr"/>
              <a:lstStyle/>
              <a:p>
                <a:endParaRPr lang="en-US" dirty="0"/>
              </a:p>
            </p:txBody>
          </p:sp>
        </p:grpSp>
        <p:sp>
          <p:nvSpPr>
            <p:cNvPr id="52" name="Freeform: Shape 51">
              <a:extLst>
                <a:ext uri="{FF2B5EF4-FFF2-40B4-BE49-F238E27FC236}">
                  <a16:creationId xmlns:a16="http://schemas.microsoft.com/office/drawing/2014/main" id="{D11FE97D-5CEB-4181-B864-05371FAD1F99}"/>
                </a:ext>
              </a:extLst>
            </p:cNvPr>
            <p:cNvSpPr/>
            <p:nvPr/>
          </p:nvSpPr>
          <p:spPr>
            <a:xfrm>
              <a:off x="3075854" y="-257939"/>
              <a:ext cx="204619" cy="119361"/>
            </a:xfrm>
            <a:custGeom>
              <a:avLst/>
              <a:gdLst>
                <a:gd name="connsiteX0" fmla="*/ 14367 w 204619"/>
                <a:gd name="connsiteY0" fmla="*/ 14367 h 119361"/>
                <a:gd name="connsiteX1" fmla="*/ 108151 w 204619"/>
                <a:gd name="connsiteY1" fmla="*/ 108151 h 119361"/>
                <a:gd name="connsiteX2" fmla="*/ 203640 w 204619"/>
                <a:gd name="connsiteY2" fmla="*/ 14367 h 119361"/>
              </a:gdLst>
              <a:ahLst/>
              <a:cxnLst>
                <a:cxn ang="0">
                  <a:pos x="connsiteX0" y="connsiteY0"/>
                </a:cxn>
                <a:cxn ang="0">
                  <a:pos x="connsiteX1" y="connsiteY1"/>
                </a:cxn>
                <a:cxn ang="0">
                  <a:pos x="connsiteX2" y="connsiteY2"/>
                </a:cxn>
              </a:cxnLst>
              <a:rect l="l" t="t" r="r" b="b"/>
              <a:pathLst>
                <a:path w="204619" h="119361">
                  <a:moveTo>
                    <a:pt x="14367" y="14367"/>
                  </a:moveTo>
                  <a:lnTo>
                    <a:pt x="108151" y="108151"/>
                  </a:lnTo>
                  <a:lnTo>
                    <a:pt x="203640" y="14367"/>
                  </a:lnTo>
                </a:path>
              </a:pathLst>
            </a:custGeom>
            <a:noFill/>
            <a:ln w="22225" cap="sq">
              <a:solidFill>
                <a:schemeClr val="bg1"/>
              </a:solid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3318223E-4541-4958-9A6B-9D0DE486AFDC}"/>
                </a:ext>
              </a:extLst>
            </p:cNvPr>
            <p:cNvSpPr/>
            <p:nvPr/>
          </p:nvSpPr>
          <p:spPr>
            <a:xfrm>
              <a:off x="3169638" y="-424796"/>
              <a:ext cx="17052" cy="274320"/>
            </a:xfrm>
            <a:custGeom>
              <a:avLst/>
              <a:gdLst>
                <a:gd name="connsiteX0" fmla="*/ 14367 w 17051"/>
                <a:gd name="connsiteY0" fmla="*/ 166126 h 170515"/>
                <a:gd name="connsiteX1" fmla="*/ 14367 w 17051"/>
                <a:gd name="connsiteY1" fmla="*/ 14367 h 170515"/>
              </a:gdLst>
              <a:ahLst/>
              <a:cxnLst>
                <a:cxn ang="0">
                  <a:pos x="connsiteX0" y="connsiteY0"/>
                </a:cxn>
                <a:cxn ang="0">
                  <a:pos x="connsiteX1" y="connsiteY1"/>
                </a:cxn>
              </a:cxnLst>
              <a:rect l="l" t="t" r="r" b="b"/>
              <a:pathLst>
                <a:path w="17051" h="170515">
                  <a:moveTo>
                    <a:pt x="14367" y="166126"/>
                  </a:moveTo>
                  <a:lnTo>
                    <a:pt x="14367" y="14367"/>
                  </a:lnTo>
                </a:path>
              </a:pathLst>
            </a:custGeom>
            <a:ln w="22225" cap="sq">
              <a:solidFill>
                <a:schemeClr val="bg1"/>
              </a:solidFill>
              <a:prstDash val="solid"/>
              <a:miter/>
            </a:ln>
          </p:spPr>
          <p:txBody>
            <a:bodyPr rtlCol="0" anchor="ctr"/>
            <a:lstStyle/>
            <a:p>
              <a:endParaRPr lang="en-US" dirty="0"/>
            </a:p>
          </p:txBody>
        </p:sp>
        <p:sp>
          <p:nvSpPr>
            <p:cNvPr id="54" name="globe_2">
              <a:extLst>
                <a:ext uri="{FF2B5EF4-FFF2-40B4-BE49-F238E27FC236}">
                  <a16:creationId xmlns:a16="http://schemas.microsoft.com/office/drawing/2014/main" id="{969D294C-571A-4B96-80AC-3931CBF455E0}"/>
                </a:ext>
              </a:extLst>
            </p:cNvPr>
            <p:cNvSpPr>
              <a:spLocks noChangeAspect="1" noEditPoints="1"/>
            </p:cNvSpPr>
            <p:nvPr/>
          </p:nvSpPr>
          <p:spPr bwMode="auto">
            <a:xfrm>
              <a:off x="3083020" y="-651339"/>
              <a:ext cx="204619" cy="20461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sp>
        <p:nvSpPr>
          <p:cNvPr id="64" name="Rectangle 63">
            <a:extLst>
              <a:ext uri="{FF2B5EF4-FFF2-40B4-BE49-F238E27FC236}">
                <a16:creationId xmlns:a16="http://schemas.microsoft.com/office/drawing/2014/main" id="{ADF99C36-7611-4124-8949-EB06F1BC5AA7}"/>
              </a:ext>
            </a:extLst>
          </p:cNvPr>
          <p:cNvSpPr/>
          <p:nvPr/>
        </p:nvSpPr>
        <p:spPr bwMode="auto">
          <a:xfrm>
            <a:off x="10418714" y="3646602"/>
            <a:ext cx="876110" cy="1464377"/>
          </a:xfrm>
          <a:prstGeom prst="rect">
            <a:avLst/>
          </a:prstGeom>
          <a:noFill/>
          <a:ln w="19050" cap="flat" cmpd="sng" algn="ctr">
            <a:solidFill>
              <a:srgbClr val="00BCF2"/>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ct val="0"/>
              </a:spcAft>
              <a:buClrTx/>
              <a:buSzTx/>
              <a:buFontTx/>
              <a:buNone/>
              <a:tabLst/>
              <a:defRPr/>
            </a:pPr>
            <a:r>
              <a:rPr kumimoji="0" lang="en-US" sz="1100" b="1" i="0" u="none" strike="noStrike" kern="0" cap="none" spc="0" normalizeH="0" baseline="0" noProof="0" dirty="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Site 2</a:t>
            </a:r>
          </a:p>
        </p:txBody>
      </p:sp>
      <p:grpSp>
        <p:nvGrpSpPr>
          <p:cNvPr id="4" name="Group 3">
            <a:extLst>
              <a:ext uri="{FF2B5EF4-FFF2-40B4-BE49-F238E27FC236}">
                <a16:creationId xmlns:a16="http://schemas.microsoft.com/office/drawing/2014/main" id="{AB358059-AAF0-4CD9-A1D5-944A19D9A065}"/>
              </a:ext>
            </a:extLst>
          </p:cNvPr>
          <p:cNvGrpSpPr/>
          <p:nvPr/>
        </p:nvGrpSpPr>
        <p:grpSpPr>
          <a:xfrm>
            <a:off x="10418713" y="2053542"/>
            <a:ext cx="876111" cy="1464377"/>
            <a:chOff x="10418713" y="2053542"/>
            <a:chExt cx="876111" cy="1464377"/>
          </a:xfrm>
        </p:grpSpPr>
        <p:sp>
          <p:nvSpPr>
            <p:cNvPr id="63" name="Rectangle 62">
              <a:extLst>
                <a:ext uri="{FF2B5EF4-FFF2-40B4-BE49-F238E27FC236}">
                  <a16:creationId xmlns:a16="http://schemas.microsoft.com/office/drawing/2014/main" id="{4D283210-83A7-4A83-B2F8-AFDB0068B616}"/>
                </a:ext>
              </a:extLst>
            </p:cNvPr>
            <p:cNvSpPr/>
            <p:nvPr/>
          </p:nvSpPr>
          <p:spPr bwMode="auto">
            <a:xfrm>
              <a:off x="10418713" y="2053542"/>
              <a:ext cx="876111" cy="1464377"/>
            </a:xfrm>
            <a:prstGeom prst="rect">
              <a:avLst/>
            </a:prstGeom>
            <a:noFill/>
            <a:ln w="19050" cap="flat" cmpd="sng" algn="ctr">
              <a:solidFill>
                <a:srgbClr val="00BCF2"/>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ct val="0"/>
                </a:spcAft>
                <a:buClrTx/>
                <a:buSzTx/>
                <a:buFontTx/>
                <a:buNone/>
                <a:tabLst/>
                <a:defRPr/>
              </a:pPr>
              <a:r>
                <a:rPr kumimoji="0" lang="en-US" sz="1100" b="1" i="0" u="none" strike="noStrike" kern="0" cap="none" spc="0" normalizeH="0" baseline="0" noProof="0" dirty="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Site 1</a:t>
              </a:r>
            </a:p>
          </p:txBody>
        </p:sp>
        <p:grpSp>
          <p:nvGrpSpPr>
            <p:cNvPr id="66" name="Group 65">
              <a:extLst>
                <a:ext uri="{FF2B5EF4-FFF2-40B4-BE49-F238E27FC236}">
                  <a16:creationId xmlns:a16="http://schemas.microsoft.com/office/drawing/2014/main" id="{C458E5FA-EE2B-4E4C-B351-1CFE3A9B56C1}"/>
                </a:ext>
              </a:extLst>
            </p:cNvPr>
            <p:cNvGrpSpPr/>
            <p:nvPr/>
          </p:nvGrpSpPr>
          <p:grpSpPr>
            <a:xfrm>
              <a:off x="10628256" y="2493479"/>
              <a:ext cx="457022" cy="871109"/>
              <a:chOff x="6395339" y="2399977"/>
              <a:chExt cx="542945" cy="946857"/>
            </a:xfrm>
          </p:grpSpPr>
          <p:grpSp>
            <p:nvGrpSpPr>
              <p:cNvPr id="112" name="Group 25">
                <a:extLst>
                  <a:ext uri="{FF2B5EF4-FFF2-40B4-BE49-F238E27FC236}">
                    <a16:creationId xmlns:a16="http://schemas.microsoft.com/office/drawing/2014/main" id="{F436A1A0-40B2-468E-847D-0D90940DC1BD}"/>
                  </a:ext>
                </a:extLst>
              </p:cNvPr>
              <p:cNvGrpSpPr>
                <a:grpSpLocks noChangeAspect="1"/>
              </p:cNvGrpSpPr>
              <p:nvPr/>
            </p:nvGrpSpPr>
            <p:grpSpPr bwMode="auto">
              <a:xfrm>
                <a:off x="6395339" y="2399977"/>
                <a:ext cx="542945" cy="420915"/>
                <a:chOff x="3689" y="2040"/>
                <a:chExt cx="307" cy="238"/>
              </a:xfrm>
            </p:grpSpPr>
            <p:sp>
              <p:nvSpPr>
                <p:cNvPr id="119" name="Freeform 26">
                  <a:extLst>
                    <a:ext uri="{FF2B5EF4-FFF2-40B4-BE49-F238E27FC236}">
                      <a16:creationId xmlns:a16="http://schemas.microsoft.com/office/drawing/2014/main" id="{9C229C18-62A4-4D78-AFD2-1919415FB5D9}"/>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0" name="Freeform 27">
                  <a:extLst>
                    <a:ext uri="{FF2B5EF4-FFF2-40B4-BE49-F238E27FC236}">
                      <a16:creationId xmlns:a16="http://schemas.microsoft.com/office/drawing/2014/main" id="{063D7504-BA38-4FD2-900B-BCB0C963E39D}"/>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1" name="Freeform 28">
                  <a:extLst>
                    <a:ext uri="{FF2B5EF4-FFF2-40B4-BE49-F238E27FC236}">
                      <a16:creationId xmlns:a16="http://schemas.microsoft.com/office/drawing/2014/main" id="{A4104D82-69A6-423E-99CA-EB265DFF178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2" name="Line 29">
                  <a:extLst>
                    <a:ext uri="{FF2B5EF4-FFF2-40B4-BE49-F238E27FC236}">
                      <a16:creationId xmlns:a16="http://schemas.microsoft.com/office/drawing/2014/main" id="{FE72B28A-C47B-4BF4-874D-A6DE001EE9D0}"/>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3" name="Freeform 30">
                  <a:extLst>
                    <a:ext uri="{FF2B5EF4-FFF2-40B4-BE49-F238E27FC236}">
                      <a16:creationId xmlns:a16="http://schemas.microsoft.com/office/drawing/2014/main" id="{04C50956-BD20-438A-B7F5-36D212390048}"/>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13" name="Group 25">
                <a:extLst>
                  <a:ext uri="{FF2B5EF4-FFF2-40B4-BE49-F238E27FC236}">
                    <a16:creationId xmlns:a16="http://schemas.microsoft.com/office/drawing/2014/main" id="{2C3210B8-6021-4EA5-AE60-D99BF6820D82}"/>
                  </a:ext>
                </a:extLst>
              </p:cNvPr>
              <p:cNvGrpSpPr>
                <a:grpSpLocks noChangeAspect="1"/>
              </p:cNvGrpSpPr>
              <p:nvPr/>
            </p:nvGrpSpPr>
            <p:grpSpPr bwMode="auto">
              <a:xfrm>
                <a:off x="6395339" y="2925919"/>
                <a:ext cx="542945" cy="420915"/>
                <a:chOff x="3689" y="2040"/>
                <a:chExt cx="307" cy="238"/>
              </a:xfrm>
            </p:grpSpPr>
            <p:sp>
              <p:nvSpPr>
                <p:cNvPr id="114" name="Freeform 26">
                  <a:extLst>
                    <a:ext uri="{FF2B5EF4-FFF2-40B4-BE49-F238E27FC236}">
                      <a16:creationId xmlns:a16="http://schemas.microsoft.com/office/drawing/2014/main" id="{5D765984-EBFE-476C-BE6F-CFA9548216DC}"/>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5" name="Freeform 27">
                  <a:extLst>
                    <a:ext uri="{FF2B5EF4-FFF2-40B4-BE49-F238E27FC236}">
                      <a16:creationId xmlns:a16="http://schemas.microsoft.com/office/drawing/2014/main" id="{0877449A-15AD-4258-B63E-490EE68CD044}"/>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6" name="Freeform 28">
                  <a:extLst>
                    <a:ext uri="{FF2B5EF4-FFF2-40B4-BE49-F238E27FC236}">
                      <a16:creationId xmlns:a16="http://schemas.microsoft.com/office/drawing/2014/main" id="{5E298C31-B268-48E7-AA81-767F1974023B}"/>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7" name="Line 29">
                  <a:extLst>
                    <a:ext uri="{FF2B5EF4-FFF2-40B4-BE49-F238E27FC236}">
                      <a16:creationId xmlns:a16="http://schemas.microsoft.com/office/drawing/2014/main" id="{68BD1FF1-EA24-444E-97BD-71C93E3EC5B2}"/>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8" name="Freeform 30">
                  <a:extLst>
                    <a:ext uri="{FF2B5EF4-FFF2-40B4-BE49-F238E27FC236}">
                      <a16:creationId xmlns:a16="http://schemas.microsoft.com/office/drawing/2014/main" id="{26E0BA06-5631-4C24-AFC9-15D5E1D83A75}"/>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grpSp>
      <p:grpSp>
        <p:nvGrpSpPr>
          <p:cNvPr id="67" name="Group 66">
            <a:extLst>
              <a:ext uri="{FF2B5EF4-FFF2-40B4-BE49-F238E27FC236}">
                <a16:creationId xmlns:a16="http://schemas.microsoft.com/office/drawing/2014/main" id="{8599F588-60B3-4647-B0F1-32A25490384D}"/>
              </a:ext>
            </a:extLst>
          </p:cNvPr>
          <p:cNvGrpSpPr/>
          <p:nvPr/>
        </p:nvGrpSpPr>
        <p:grpSpPr>
          <a:xfrm>
            <a:off x="10633244" y="4104452"/>
            <a:ext cx="457022" cy="871109"/>
            <a:chOff x="6395339" y="2399977"/>
            <a:chExt cx="542945" cy="946857"/>
          </a:xfrm>
        </p:grpSpPr>
        <p:grpSp>
          <p:nvGrpSpPr>
            <p:cNvPr id="68" name="Group 25">
              <a:extLst>
                <a:ext uri="{FF2B5EF4-FFF2-40B4-BE49-F238E27FC236}">
                  <a16:creationId xmlns:a16="http://schemas.microsoft.com/office/drawing/2014/main" id="{A9419E17-6ACD-438A-99B6-E03D94AD2CEB}"/>
                </a:ext>
              </a:extLst>
            </p:cNvPr>
            <p:cNvGrpSpPr>
              <a:grpSpLocks noChangeAspect="1"/>
            </p:cNvGrpSpPr>
            <p:nvPr/>
          </p:nvGrpSpPr>
          <p:grpSpPr bwMode="auto">
            <a:xfrm>
              <a:off x="6395339" y="2399977"/>
              <a:ext cx="542945" cy="420915"/>
              <a:chOff x="3689" y="2040"/>
              <a:chExt cx="307" cy="238"/>
            </a:xfrm>
          </p:grpSpPr>
          <p:sp>
            <p:nvSpPr>
              <p:cNvPr id="82" name="Freeform 26">
                <a:extLst>
                  <a:ext uri="{FF2B5EF4-FFF2-40B4-BE49-F238E27FC236}">
                    <a16:creationId xmlns:a16="http://schemas.microsoft.com/office/drawing/2014/main" id="{238CC8E7-983E-486B-8211-8A1258A00272}"/>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83" name="Freeform 27">
                <a:extLst>
                  <a:ext uri="{FF2B5EF4-FFF2-40B4-BE49-F238E27FC236}">
                    <a16:creationId xmlns:a16="http://schemas.microsoft.com/office/drawing/2014/main" id="{93536491-A39C-4737-98B0-19A1F608710E}"/>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84" name="Freeform 28">
                <a:extLst>
                  <a:ext uri="{FF2B5EF4-FFF2-40B4-BE49-F238E27FC236}">
                    <a16:creationId xmlns:a16="http://schemas.microsoft.com/office/drawing/2014/main" id="{A8CFA450-77E3-4E85-AD79-B46773674D3B}"/>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85" name="Line 29">
                <a:extLst>
                  <a:ext uri="{FF2B5EF4-FFF2-40B4-BE49-F238E27FC236}">
                    <a16:creationId xmlns:a16="http://schemas.microsoft.com/office/drawing/2014/main" id="{F70B8AAF-938B-496A-A00A-BCC44B40A13B}"/>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86" name="Freeform 30">
                <a:extLst>
                  <a:ext uri="{FF2B5EF4-FFF2-40B4-BE49-F238E27FC236}">
                    <a16:creationId xmlns:a16="http://schemas.microsoft.com/office/drawing/2014/main" id="{5BD54781-4077-4FAA-B10C-8A04ABD2FAED}"/>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69" name="Group 25">
              <a:extLst>
                <a:ext uri="{FF2B5EF4-FFF2-40B4-BE49-F238E27FC236}">
                  <a16:creationId xmlns:a16="http://schemas.microsoft.com/office/drawing/2014/main" id="{CF823B0F-D71E-4E59-96E4-9B7A4BD222C3}"/>
                </a:ext>
              </a:extLst>
            </p:cNvPr>
            <p:cNvGrpSpPr>
              <a:grpSpLocks noChangeAspect="1"/>
            </p:cNvGrpSpPr>
            <p:nvPr/>
          </p:nvGrpSpPr>
          <p:grpSpPr bwMode="auto">
            <a:xfrm>
              <a:off x="6395339" y="2925919"/>
              <a:ext cx="542945" cy="420915"/>
              <a:chOff x="3689" y="2040"/>
              <a:chExt cx="307" cy="238"/>
            </a:xfrm>
          </p:grpSpPr>
          <p:sp>
            <p:nvSpPr>
              <p:cNvPr id="70" name="Freeform 26">
                <a:extLst>
                  <a:ext uri="{FF2B5EF4-FFF2-40B4-BE49-F238E27FC236}">
                    <a16:creationId xmlns:a16="http://schemas.microsoft.com/office/drawing/2014/main" id="{19459B52-6CBA-4D1A-9A3E-CAE2171C9F58}"/>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71" name="Freeform 27">
                <a:extLst>
                  <a:ext uri="{FF2B5EF4-FFF2-40B4-BE49-F238E27FC236}">
                    <a16:creationId xmlns:a16="http://schemas.microsoft.com/office/drawing/2014/main" id="{C470EDCD-4027-4F55-8E62-17E929C3A22B}"/>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72" name="Freeform 28">
                <a:extLst>
                  <a:ext uri="{FF2B5EF4-FFF2-40B4-BE49-F238E27FC236}">
                    <a16:creationId xmlns:a16="http://schemas.microsoft.com/office/drawing/2014/main" id="{151AE075-B312-4E88-855B-10BD4F8AF6AE}"/>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74" name="Line 29">
                <a:extLst>
                  <a:ext uri="{FF2B5EF4-FFF2-40B4-BE49-F238E27FC236}">
                    <a16:creationId xmlns:a16="http://schemas.microsoft.com/office/drawing/2014/main" id="{250544B5-9B2C-4AA3-85A3-2700F447EC82}"/>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75" name="Freeform 30">
                <a:extLst>
                  <a:ext uri="{FF2B5EF4-FFF2-40B4-BE49-F238E27FC236}">
                    <a16:creationId xmlns:a16="http://schemas.microsoft.com/office/drawing/2014/main" id="{9D4E8C5A-87A0-41AD-88B7-FAA1111E6A96}"/>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124" name="Group 123">
            <a:extLst>
              <a:ext uri="{FF2B5EF4-FFF2-40B4-BE49-F238E27FC236}">
                <a16:creationId xmlns:a16="http://schemas.microsoft.com/office/drawing/2014/main" id="{FF951D3D-02D3-4ABF-A85C-040BB39A851F}"/>
              </a:ext>
            </a:extLst>
          </p:cNvPr>
          <p:cNvGrpSpPr/>
          <p:nvPr/>
        </p:nvGrpSpPr>
        <p:grpSpPr>
          <a:xfrm>
            <a:off x="8118658" y="3908774"/>
            <a:ext cx="811207" cy="811207"/>
            <a:chOff x="2806869" y="-780185"/>
            <a:chExt cx="757681" cy="757681"/>
          </a:xfrm>
        </p:grpSpPr>
        <p:sp>
          <p:nvSpPr>
            <p:cNvPr id="125" name="Freeform: Shape 124">
              <a:extLst>
                <a:ext uri="{FF2B5EF4-FFF2-40B4-BE49-F238E27FC236}">
                  <a16:creationId xmlns:a16="http://schemas.microsoft.com/office/drawing/2014/main" id="{CA81883A-AE22-4674-8340-9CB6F1B1CD9C}"/>
                </a:ext>
              </a:extLst>
            </p:cNvPr>
            <p:cNvSpPr/>
            <p:nvPr/>
          </p:nvSpPr>
          <p:spPr>
            <a:xfrm rot="10800000">
              <a:off x="2806869" y="-780185"/>
              <a:ext cx="757681" cy="757681"/>
            </a:xfrm>
            <a:custGeom>
              <a:avLst/>
              <a:gdLst>
                <a:gd name="connsiteX0" fmla="*/ 274693 w 542925"/>
                <a:gd name="connsiteY0" fmla="*/ 11349 h 542925"/>
                <a:gd name="connsiteX1" fmla="*/ 538036 w 542925"/>
                <a:gd name="connsiteY1" fmla="*/ 274693 h 542925"/>
                <a:gd name="connsiteX2" fmla="*/ 274693 w 542925"/>
                <a:gd name="connsiteY2" fmla="*/ 538036 h 542925"/>
                <a:gd name="connsiteX3" fmla="*/ 11349 w 542925"/>
                <a:gd name="connsiteY3" fmla="*/ 274693 h 542925"/>
              </a:gdLst>
              <a:ahLst/>
              <a:cxnLst>
                <a:cxn ang="0">
                  <a:pos x="connsiteX0" y="connsiteY0"/>
                </a:cxn>
                <a:cxn ang="0">
                  <a:pos x="connsiteX1" y="connsiteY1"/>
                </a:cxn>
                <a:cxn ang="0">
                  <a:pos x="connsiteX2" y="connsiteY2"/>
                </a:cxn>
                <a:cxn ang="0">
                  <a:pos x="connsiteX3" y="connsiteY3"/>
                </a:cxn>
              </a:cxnLst>
              <a:rect l="l" t="t" r="r" b="b"/>
              <a:pathLst>
                <a:path w="542925" h="542925">
                  <a:moveTo>
                    <a:pt x="274693" y="11349"/>
                  </a:moveTo>
                  <a:lnTo>
                    <a:pt x="538036" y="274693"/>
                  </a:lnTo>
                  <a:lnTo>
                    <a:pt x="274693" y="538036"/>
                  </a:lnTo>
                  <a:lnTo>
                    <a:pt x="11349" y="274693"/>
                  </a:lnTo>
                  <a:close/>
                </a:path>
              </a:pathLst>
            </a:custGeom>
            <a:solidFill>
              <a:schemeClr val="accent1"/>
            </a:solidFill>
            <a:ln w="22225" cap="sq">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126" name="Group 125">
              <a:extLst>
                <a:ext uri="{FF2B5EF4-FFF2-40B4-BE49-F238E27FC236}">
                  <a16:creationId xmlns:a16="http://schemas.microsoft.com/office/drawing/2014/main" id="{3983178D-35D1-46E6-B8F7-FF0F24179449}"/>
                </a:ext>
              </a:extLst>
            </p:cNvPr>
            <p:cNvGrpSpPr/>
            <p:nvPr/>
          </p:nvGrpSpPr>
          <p:grpSpPr>
            <a:xfrm rot="-19260000">
              <a:off x="3265126" y="-515418"/>
              <a:ext cx="187568" cy="204619"/>
              <a:chOff x="3265126" y="-515418"/>
              <a:chExt cx="187568" cy="204619"/>
            </a:xfrm>
          </p:grpSpPr>
          <p:sp>
            <p:nvSpPr>
              <p:cNvPr id="133" name="Freeform: Shape 132">
                <a:extLst>
                  <a:ext uri="{FF2B5EF4-FFF2-40B4-BE49-F238E27FC236}">
                    <a16:creationId xmlns:a16="http://schemas.microsoft.com/office/drawing/2014/main" id="{9195FD97-511E-4F36-9CA1-46FABF234C8E}"/>
                  </a:ext>
                </a:extLst>
              </p:cNvPr>
              <p:cNvSpPr/>
              <p:nvPr/>
            </p:nvSpPr>
            <p:spPr>
              <a:xfrm>
                <a:off x="3333333" y="-515418"/>
                <a:ext cx="119361" cy="204619"/>
              </a:xfrm>
              <a:custGeom>
                <a:avLst/>
                <a:gdLst>
                  <a:gd name="connsiteX0" fmla="*/ 14367 w 119361"/>
                  <a:gd name="connsiteY0" fmla="*/ 14367 h 204619"/>
                  <a:gd name="connsiteX1" fmla="*/ 111561 w 119361"/>
                  <a:gd name="connsiteY1" fmla="*/ 108151 h 204619"/>
                  <a:gd name="connsiteX2" fmla="*/ 14367 w 119361"/>
                  <a:gd name="connsiteY2" fmla="*/ 203639 h 204619"/>
                </a:gdLst>
                <a:ahLst/>
                <a:cxnLst>
                  <a:cxn ang="0">
                    <a:pos x="connsiteX0" y="connsiteY0"/>
                  </a:cxn>
                  <a:cxn ang="0">
                    <a:pos x="connsiteX1" y="connsiteY1"/>
                  </a:cxn>
                  <a:cxn ang="0">
                    <a:pos x="connsiteX2" y="connsiteY2"/>
                  </a:cxn>
                </a:cxnLst>
                <a:rect l="l" t="t" r="r" b="b"/>
                <a:pathLst>
                  <a:path w="119361" h="204619">
                    <a:moveTo>
                      <a:pt x="14367" y="14367"/>
                    </a:moveTo>
                    <a:lnTo>
                      <a:pt x="111561" y="108151"/>
                    </a:lnTo>
                    <a:lnTo>
                      <a:pt x="14367" y="203639"/>
                    </a:lnTo>
                  </a:path>
                </a:pathLst>
              </a:custGeom>
              <a:noFill/>
              <a:ln w="22225" cap="sq">
                <a:solidFill>
                  <a:schemeClr val="bg1"/>
                </a:solid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D2C123CA-87E4-45A3-867E-126DD1E8B343}"/>
                  </a:ext>
                </a:extLst>
              </p:cNvPr>
              <p:cNvSpPr/>
              <p:nvPr/>
            </p:nvSpPr>
            <p:spPr>
              <a:xfrm>
                <a:off x="3265126" y="-421634"/>
                <a:ext cx="170516" cy="17052"/>
              </a:xfrm>
              <a:custGeom>
                <a:avLst/>
                <a:gdLst>
                  <a:gd name="connsiteX0" fmla="*/ 166126 w 170515"/>
                  <a:gd name="connsiteY0" fmla="*/ 14367 h 17051"/>
                  <a:gd name="connsiteX1" fmla="*/ 14367 w 170515"/>
                  <a:gd name="connsiteY1" fmla="*/ 14367 h 17051"/>
                </a:gdLst>
                <a:ahLst/>
                <a:cxnLst>
                  <a:cxn ang="0">
                    <a:pos x="connsiteX0" y="connsiteY0"/>
                  </a:cxn>
                  <a:cxn ang="0">
                    <a:pos x="connsiteX1" y="connsiteY1"/>
                  </a:cxn>
                </a:cxnLst>
                <a:rect l="l" t="t" r="r" b="b"/>
                <a:pathLst>
                  <a:path w="170515" h="17051">
                    <a:moveTo>
                      <a:pt x="166126" y="14367"/>
                    </a:moveTo>
                    <a:lnTo>
                      <a:pt x="14367" y="14367"/>
                    </a:lnTo>
                  </a:path>
                </a:pathLst>
              </a:custGeom>
              <a:ln w="22225" cap="sq">
                <a:solidFill>
                  <a:schemeClr val="bg1"/>
                </a:solidFill>
                <a:prstDash val="solid"/>
                <a:miter/>
              </a:ln>
            </p:spPr>
            <p:txBody>
              <a:bodyPr rtlCol="0" anchor="ctr"/>
              <a:lstStyle/>
              <a:p>
                <a:endParaRPr lang="en-US" dirty="0"/>
              </a:p>
            </p:txBody>
          </p:sp>
        </p:grpSp>
        <p:grpSp>
          <p:nvGrpSpPr>
            <p:cNvPr id="127" name="Group 126">
              <a:extLst>
                <a:ext uri="{FF2B5EF4-FFF2-40B4-BE49-F238E27FC236}">
                  <a16:creationId xmlns:a16="http://schemas.microsoft.com/office/drawing/2014/main" id="{31554E1E-D78A-4B70-8F1E-CDAC934368E0}"/>
                </a:ext>
              </a:extLst>
            </p:cNvPr>
            <p:cNvGrpSpPr/>
            <p:nvPr/>
          </p:nvGrpSpPr>
          <p:grpSpPr>
            <a:xfrm rot="19252554">
              <a:off x="2912158" y="-515418"/>
              <a:ext cx="180747" cy="204619"/>
              <a:chOff x="2912158" y="-515418"/>
              <a:chExt cx="180747" cy="204619"/>
            </a:xfrm>
          </p:grpSpPr>
          <p:sp>
            <p:nvSpPr>
              <p:cNvPr id="131" name="Freeform: Shape 130">
                <a:extLst>
                  <a:ext uri="{FF2B5EF4-FFF2-40B4-BE49-F238E27FC236}">
                    <a16:creationId xmlns:a16="http://schemas.microsoft.com/office/drawing/2014/main" id="{957F7F8B-A12B-4775-AF4C-30E478DEF733}"/>
                  </a:ext>
                </a:extLst>
              </p:cNvPr>
              <p:cNvSpPr/>
              <p:nvPr/>
            </p:nvSpPr>
            <p:spPr>
              <a:xfrm>
                <a:off x="2912158" y="-515418"/>
                <a:ext cx="119361" cy="204619"/>
              </a:xfrm>
              <a:custGeom>
                <a:avLst/>
                <a:gdLst>
                  <a:gd name="connsiteX0" fmla="*/ 108151 w 119361"/>
                  <a:gd name="connsiteY0" fmla="*/ 14367 h 204619"/>
                  <a:gd name="connsiteX1" fmla="*/ 14367 w 119361"/>
                  <a:gd name="connsiteY1" fmla="*/ 108151 h 204619"/>
                  <a:gd name="connsiteX2" fmla="*/ 108151 w 119361"/>
                  <a:gd name="connsiteY2" fmla="*/ 203639 h 204619"/>
                </a:gdLst>
                <a:ahLst/>
                <a:cxnLst>
                  <a:cxn ang="0">
                    <a:pos x="connsiteX0" y="connsiteY0"/>
                  </a:cxn>
                  <a:cxn ang="0">
                    <a:pos x="connsiteX1" y="connsiteY1"/>
                  </a:cxn>
                  <a:cxn ang="0">
                    <a:pos x="connsiteX2" y="connsiteY2"/>
                  </a:cxn>
                </a:cxnLst>
                <a:rect l="l" t="t" r="r" b="b"/>
                <a:pathLst>
                  <a:path w="119361" h="204619">
                    <a:moveTo>
                      <a:pt x="108151" y="14367"/>
                    </a:moveTo>
                    <a:lnTo>
                      <a:pt x="14367" y="108151"/>
                    </a:lnTo>
                    <a:lnTo>
                      <a:pt x="108151" y="203639"/>
                    </a:lnTo>
                  </a:path>
                </a:pathLst>
              </a:custGeom>
              <a:noFill/>
              <a:ln w="22225" cap="sq">
                <a:solidFill>
                  <a:schemeClr val="bg1"/>
                </a:solid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32722138-647B-41C4-AB1A-51926B3ACAAA}"/>
                  </a:ext>
                </a:extLst>
              </p:cNvPr>
              <p:cNvSpPr/>
              <p:nvPr/>
            </p:nvSpPr>
            <p:spPr>
              <a:xfrm>
                <a:off x="2922389" y="-421634"/>
                <a:ext cx="170516" cy="17052"/>
              </a:xfrm>
              <a:custGeom>
                <a:avLst/>
                <a:gdLst>
                  <a:gd name="connsiteX0" fmla="*/ 14367 w 170515"/>
                  <a:gd name="connsiteY0" fmla="*/ 14367 h 17051"/>
                  <a:gd name="connsiteX1" fmla="*/ 167831 w 170515"/>
                  <a:gd name="connsiteY1" fmla="*/ 14367 h 17051"/>
                </a:gdLst>
                <a:ahLst/>
                <a:cxnLst>
                  <a:cxn ang="0">
                    <a:pos x="connsiteX0" y="connsiteY0"/>
                  </a:cxn>
                  <a:cxn ang="0">
                    <a:pos x="connsiteX1" y="connsiteY1"/>
                  </a:cxn>
                </a:cxnLst>
                <a:rect l="l" t="t" r="r" b="b"/>
                <a:pathLst>
                  <a:path w="170515" h="17051">
                    <a:moveTo>
                      <a:pt x="14367" y="14367"/>
                    </a:moveTo>
                    <a:lnTo>
                      <a:pt x="167831" y="14367"/>
                    </a:lnTo>
                  </a:path>
                </a:pathLst>
              </a:custGeom>
              <a:ln w="22225" cap="sq">
                <a:solidFill>
                  <a:schemeClr val="bg1"/>
                </a:solidFill>
                <a:prstDash val="solid"/>
                <a:miter/>
              </a:ln>
            </p:spPr>
            <p:txBody>
              <a:bodyPr rtlCol="0" anchor="ctr"/>
              <a:lstStyle/>
              <a:p>
                <a:endParaRPr lang="en-US" dirty="0"/>
              </a:p>
            </p:txBody>
          </p:sp>
        </p:grpSp>
        <p:sp>
          <p:nvSpPr>
            <p:cNvPr id="128" name="Freeform: Shape 127">
              <a:extLst>
                <a:ext uri="{FF2B5EF4-FFF2-40B4-BE49-F238E27FC236}">
                  <a16:creationId xmlns:a16="http://schemas.microsoft.com/office/drawing/2014/main" id="{F7ECEFC5-7E32-471B-9159-CE4CE731059C}"/>
                </a:ext>
              </a:extLst>
            </p:cNvPr>
            <p:cNvSpPr/>
            <p:nvPr/>
          </p:nvSpPr>
          <p:spPr>
            <a:xfrm>
              <a:off x="3075854" y="-257939"/>
              <a:ext cx="204619" cy="119361"/>
            </a:xfrm>
            <a:custGeom>
              <a:avLst/>
              <a:gdLst>
                <a:gd name="connsiteX0" fmla="*/ 14367 w 204619"/>
                <a:gd name="connsiteY0" fmla="*/ 14367 h 119361"/>
                <a:gd name="connsiteX1" fmla="*/ 108151 w 204619"/>
                <a:gd name="connsiteY1" fmla="*/ 108151 h 119361"/>
                <a:gd name="connsiteX2" fmla="*/ 203640 w 204619"/>
                <a:gd name="connsiteY2" fmla="*/ 14367 h 119361"/>
              </a:gdLst>
              <a:ahLst/>
              <a:cxnLst>
                <a:cxn ang="0">
                  <a:pos x="connsiteX0" y="connsiteY0"/>
                </a:cxn>
                <a:cxn ang="0">
                  <a:pos x="connsiteX1" y="connsiteY1"/>
                </a:cxn>
                <a:cxn ang="0">
                  <a:pos x="connsiteX2" y="connsiteY2"/>
                </a:cxn>
              </a:cxnLst>
              <a:rect l="l" t="t" r="r" b="b"/>
              <a:pathLst>
                <a:path w="204619" h="119361">
                  <a:moveTo>
                    <a:pt x="14367" y="14367"/>
                  </a:moveTo>
                  <a:lnTo>
                    <a:pt x="108151" y="108151"/>
                  </a:lnTo>
                  <a:lnTo>
                    <a:pt x="203640" y="14367"/>
                  </a:lnTo>
                </a:path>
              </a:pathLst>
            </a:custGeom>
            <a:noFill/>
            <a:ln w="22225" cap="sq">
              <a:solidFill>
                <a:schemeClr val="bg1"/>
              </a:solid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EFAE93D5-25D1-4CCC-86E7-41FBB89B2FD8}"/>
                </a:ext>
              </a:extLst>
            </p:cNvPr>
            <p:cNvSpPr/>
            <p:nvPr/>
          </p:nvSpPr>
          <p:spPr>
            <a:xfrm>
              <a:off x="3169638" y="-424796"/>
              <a:ext cx="17052" cy="274320"/>
            </a:xfrm>
            <a:custGeom>
              <a:avLst/>
              <a:gdLst>
                <a:gd name="connsiteX0" fmla="*/ 14367 w 17051"/>
                <a:gd name="connsiteY0" fmla="*/ 166126 h 170515"/>
                <a:gd name="connsiteX1" fmla="*/ 14367 w 17051"/>
                <a:gd name="connsiteY1" fmla="*/ 14367 h 170515"/>
              </a:gdLst>
              <a:ahLst/>
              <a:cxnLst>
                <a:cxn ang="0">
                  <a:pos x="connsiteX0" y="connsiteY0"/>
                </a:cxn>
                <a:cxn ang="0">
                  <a:pos x="connsiteX1" y="connsiteY1"/>
                </a:cxn>
              </a:cxnLst>
              <a:rect l="l" t="t" r="r" b="b"/>
              <a:pathLst>
                <a:path w="17051" h="170515">
                  <a:moveTo>
                    <a:pt x="14367" y="166126"/>
                  </a:moveTo>
                  <a:lnTo>
                    <a:pt x="14367" y="14367"/>
                  </a:lnTo>
                </a:path>
              </a:pathLst>
            </a:custGeom>
            <a:ln w="22225" cap="sq">
              <a:solidFill>
                <a:schemeClr val="bg1"/>
              </a:solidFill>
              <a:prstDash val="solid"/>
              <a:miter/>
            </a:ln>
          </p:spPr>
          <p:txBody>
            <a:bodyPr rtlCol="0" anchor="ctr"/>
            <a:lstStyle/>
            <a:p>
              <a:endParaRPr lang="en-US" dirty="0"/>
            </a:p>
          </p:txBody>
        </p:sp>
        <p:sp>
          <p:nvSpPr>
            <p:cNvPr id="130" name="globe_2">
              <a:extLst>
                <a:ext uri="{FF2B5EF4-FFF2-40B4-BE49-F238E27FC236}">
                  <a16:creationId xmlns:a16="http://schemas.microsoft.com/office/drawing/2014/main" id="{FAB81057-072E-4F3B-A152-67E39D6D2A4F}"/>
                </a:ext>
              </a:extLst>
            </p:cNvPr>
            <p:cNvSpPr>
              <a:spLocks noChangeAspect="1" noEditPoints="1"/>
            </p:cNvSpPr>
            <p:nvPr/>
          </p:nvSpPr>
          <p:spPr bwMode="auto">
            <a:xfrm>
              <a:off x="3083020" y="-651339"/>
              <a:ext cx="204619" cy="20461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pic>
        <p:nvPicPr>
          <p:cNvPr id="135" name="Graphic 134">
            <a:extLst>
              <a:ext uri="{FF2B5EF4-FFF2-40B4-BE49-F238E27FC236}">
                <a16:creationId xmlns:a16="http://schemas.microsoft.com/office/drawing/2014/main" id="{1C8DE527-0F3A-452C-BAAB-3B9EA56560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73395" y="2293973"/>
            <a:ext cx="830985" cy="620462"/>
          </a:xfrm>
          <a:prstGeom prst="rect">
            <a:avLst/>
          </a:prstGeom>
        </p:spPr>
      </p:pic>
      <p:sp>
        <p:nvSpPr>
          <p:cNvPr id="136" name="TextBox 135">
            <a:extLst>
              <a:ext uri="{FF2B5EF4-FFF2-40B4-BE49-F238E27FC236}">
                <a16:creationId xmlns:a16="http://schemas.microsoft.com/office/drawing/2014/main" id="{B3C6A529-9CA1-4232-BB7E-FACD76BA2FB1}"/>
              </a:ext>
            </a:extLst>
          </p:cNvPr>
          <p:cNvSpPr txBox="1"/>
          <p:nvPr/>
        </p:nvSpPr>
        <p:spPr>
          <a:xfrm>
            <a:off x="8988365" y="6121920"/>
            <a:ext cx="1115002"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0070C0"/>
                </a:solidFill>
                <a:effectLst/>
                <a:uLnTx/>
                <a:uFillTx/>
                <a:latin typeface="Segoe UI Semibold"/>
                <a:ea typeface="+mn-ea"/>
                <a:cs typeface="+mn-cs"/>
              </a:rPr>
              <a:t>On-Premises</a:t>
            </a:r>
          </a:p>
        </p:txBody>
      </p:sp>
      <p:grpSp>
        <p:nvGrpSpPr>
          <p:cNvPr id="137" name="Group 136">
            <a:extLst>
              <a:ext uri="{FF2B5EF4-FFF2-40B4-BE49-F238E27FC236}">
                <a16:creationId xmlns:a16="http://schemas.microsoft.com/office/drawing/2014/main" id="{E9B6D0DA-F73A-4B26-A9B2-42B13BEECC59}"/>
              </a:ext>
            </a:extLst>
          </p:cNvPr>
          <p:cNvGrpSpPr/>
          <p:nvPr/>
        </p:nvGrpSpPr>
        <p:grpSpPr>
          <a:xfrm>
            <a:off x="9266803" y="5523330"/>
            <a:ext cx="548640" cy="548640"/>
            <a:chOff x="7497411" y="5482913"/>
            <a:chExt cx="840140" cy="840138"/>
          </a:xfrm>
        </p:grpSpPr>
        <p:grpSp>
          <p:nvGrpSpPr>
            <p:cNvPr id="138" name="Group 14">
              <a:extLst>
                <a:ext uri="{FF2B5EF4-FFF2-40B4-BE49-F238E27FC236}">
                  <a16:creationId xmlns:a16="http://schemas.microsoft.com/office/drawing/2014/main" id="{6FEE8A9C-4A68-40DB-A09A-B674A38A2DB0}"/>
                </a:ext>
              </a:extLst>
            </p:cNvPr>
            <p:cNvGrpSpPr>
              <a:grpSpLocks noChangeAspect="1"/>
            </p:cNvGrpSpPr>
            <p:nvPr/>
          </p:nvGrpSpPr>
          <p:grpSpPr bwMode="auto">
            <a:xfrm>
              <a:off x="7697436" y="5701112"/>
              <a:ext cx="440090" cy="403738"/>
              <a:chOff x="4676" y="4145"/>
              <a:chExt cx="339" cy="311"/>
            </a:xfrm>
          </p:grpSpPr>
          <p:sp>
            <p:nvSpPr>
              <p:cNvPr id="140" name="Rectangle 15">
                <a:extLst>
                  <a:ext uri="{FF2B5EF4-FFF2-40B4-BE49-F238E27FC236}">
                    <a16:creationId xmlns:a16="http://schemas.microsoft.com/office/drawing/2014/main" id="{24043F75-B242-49A7-B0F5-28E4CE023AD8}"/>
                  </a:ext>
                </a:extLst>
              </p:cNvPr>
              <p:cNvSpPr>
                <a:spLocks noChangeArrowheads="1"/>
              </p:cNvSpPr>
              <p:nvPr/>
            </p:nvSpPr>
            <p:spPr bwMode="auto">
              <a:xfrm>
                <a:off x="4745" y="4145"/>
                <a:ext cx="199" cy="311"/>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1" name="Line 16">
                <a:extLst>
                  <a:ext uri="{FF2B5EF4-FFF2-40B4-BE49-F238E27FC236}">
                    <a16:creationId xmlns:a16="http://schemas.microsoft.com/office/drawing/2014/main" id="{D317CF75-F0A3-414D-AD7F-426B2F3381D9}"/>
                  </a:ext>
                </a:extLst>
              </p:cNvPr>
              <p:cNvSpPr>
                <a:spLocks noChangeShapeType="1"/>
              </p:cNvSpPr>
              <p:nvPr/>
            </p:nvSpPr>
            <p:spPr bwMode="auto">
              <a:xfrm>
                <a:off x="4676" y="4456"/>
                <a:ext cx="33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2" name="Rectangle 17">
                <a:extLst>
                  <a:ext uri="{FF2B5EF4-FFF2-40B4-BE49-F238E27FC236}">
                    <a16:creationId xmlns:a16="http://schemas.microsoft.com/office/drawing/2014/main" id="{C1F7934F-33CA-4FCF-B9B3-49E5C900ED73}"/>
                  </a:ext>
                </a:extLst>
              </p:cNvPr>
              <p:cNvSpPr>
                <a:spLocks noChangeArrowheads="1"/>
              </p:cNvSpPr>
              <p:nvPr/>
            </p:nvSpPr>
            <p:spPr bwMode="auto">
              <a:xfrm>
                <a:off x="4779" y="4179"/>
                <a:ext cx="50"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3" name="Rectangle 18">
                <a:extLst>
                  <a:ext uri="{FF2B5EF4-FFF2-40B4-BE49-F238E27FC236}">
                    <a16:creationId xmlns:a16="http://schemas.microsoft.com/office/drawing/2014/main" id="{1E995C26-C1AE-4842-9E78-21B9568F3E61}"/>
                  </a:ext>
                </a:extLst>
              </p:cNvPr>
              <p:cNvSpPr>
                <a:spLocks noChangeArrowheads="1"/>
              </p:cNvSpPr>
              <p:nvPr/>
            </p:nvSpPr>
            <p:spPr bwMode="auto">
              <a:xfrm>
                <a:off x="4862" y="4179"/>
                <a:ext cx="48"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4" name="Rectangle 19">
                <a:extLst>
                  <a:ext uri="{FF2B5EF4-FFF2-40B4-BE49-F238E27FC236}">
                    <a16:creationId xmlns:a16="http://schemas.microsoft.com/office/drawing/2014/main" id="{89508EC8-DFAB-4D80-8F97-B6078BB2B858}"/>
                  </a:ext>
                </a:extLst>
              </p:cNvPr>
              <p:cNvSpPr>
                <a:spLocks noChangeArrowheads="1"/>
              </p:cNvSpPr>
              <p:nvPr/>
            </p:nvSpPr>
            <p:spPr bwMode="auto">
              <a:xfrm>
                <a:off x="4779" y="4262"/>
                <a:ext cx="50"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5" name="Rectangle 20">
                <a:extLst>
                  <a:ext uri="{FF2B5EF4-FFF2-40B4-BE49-F238E27FC236}">
                    <a16:creationId xmlns:a16="http://schemas.microsoft.com/office/drawing/2014/main" id="{675B949E-1E6E-4A9F-B3AB-D32B22219739}"/>
                  </a:ext>
                </a:extLst>
              </p:cNvPr>
              <p:cNvSpPr>
                <a:spLocks noChangeArrowheads="1"/>
              </p:cNvSpPr>
              <p:nvPr/>
            </p:nvSpPr>
            <p:spPr bwMode="auto">
              <a:xfrm>
                <a:off x="4862" y="4262"/>
                <a:ext cx="48"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6" name="Rectangle 21">
                <a:extLst>
                  <a:ext uri="{FF2B5EF4-FFF2-40B4-BE49-F238E27FC236}">
                    <a16:creationId xmlns:a16="http://schemas.microsoft.com/office/drawing/2014/main" id="{384BB584-C490-4C9D-BB0A-6A222A5E34E0}"/>
                  </a:ext>
                </a:extLst>
              </p:cNvPr>
              <p:cNvSpPr>
                <a:spLocks noChangeArrowheads="1"/>
              </p:cNvSpPr>
              <p:nvPr/>
            </p:nvSpPr>
            <p:spPr bwMode="auto">
              <a:xfrm>
                <a:off x="4804" y="4379"/>
                <a:ext cx="83" cy="77"/>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7" name="Line 22">
                <a:extLst>
                  <a:ext uri="{FF2B5EF4-FFF2-40B4-BE49-F238E27FC236}">
                    <a16:creationId xmlns:a16="http://schemas.microsoft.com/office/drawing/2014/main" id="{86C993B2-19E3-41C4-958F-682CC227A5AC}"/>
                  </a:ext>
                </a:extLst>
              </p:cNvPr>
              <p:cNvSpPr>
                <a:spLocks noChangeShapeType="1"/>
              </p:cNvSpPr>
              <p:nvPr/>
            </p:nvSpPr>
            <p:spPr bwMode="auto">
              <a:xfrm>
                <a:off x="4846" y="4379"/>
                <a:ext cx="0" cy="7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39" name="Oval 138">
              <a:extLst>
                <a:ext uri="{FF2B5EF4-FFF2-40B4-BE49-F238E27FC236}">
                  <a16:creationId xmlns:a16="http://schemas.microsoft.com/office/drawing/2014/main" id="{CE097AC9-5E5A-4432-8300-17A17A00A00D}"/>
                </a:ext>
              </a:extLst>
            </p:cNvPr>
            <p:cNvSpPr/>
            <p:nvPr/>
          </p:nvSpPr>
          <p:spPr bwMode="auto">
            <a:xfrm>
              <a:off x="7497411" y="5482913"/>
              <a:ext cx="840140" cy="840138"/>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48" name="plus">
            <a:extLst>
              <a:ext uri="{FF2B5EF4-FFF2-40B4-BE49-F238E27FC236}">
                <a16:creationId xmlns:a16="http://schemas.microsoft.com/office/drawing/2014/main" id="{0FA2AC59-2EB8-455B-BA8F-81D82B0F5F0D}"/>
              </a:ext>
            </a:extLst>
          </p:cNvPr>
          <p:cNvSpPr>
            <a:spLocks noChangeAspect="1" noEditPoints="1"/>
          </p:cNvSpPr>
          <p:nvPr/>
        </p:nvSpPr>
        <p:spPr bwMode="auto">
          <a:xfrm rot="2700000">
            <a:off x="7183796" y="4484714"/>
            <a:ext cx="209608" cy="209608"/>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44450" cap="sq">
            <a:solidFill>
              <a:srgbClr val="E8112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lin ang="5400000" scaled="1"/>
              </a:gradFill>
            </a:endParaRPr>
          </a:p>
        </p:txBody>
      </p:sp>
      <p:sp>
        <p:nvSpPr>
          <p:cNvPr id="149" name="plus">
            <a:extLst>
              <a:ext uri="{FF2B5EF4-FFF2-40B4-BE49-F238E27FC236}">
                <a16:creationId xmlns:a16="http://schemas.microsoft.com/office/drawing/2014/main" id="{FEA7BB2A-40FA-483D-992B-A10A8AF4546F}"/>
              </a:ext>
            </a:extLst>
          </p:cNvPr>
          <p:cNvSpPr>
            <a:spLocks noChangeAspect="1" noEditPoints="1"/>
          </p:cNvSpPr>
          <p:nvPr/>
        </p:nvSpPr>
        <p:spPr bwMode="auto">
          <a:xfrm rot="2700000">
            <a:off x="7183796" y="2133643"/>
            <a:ext cx="209608" cy="209608"/>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44450" cap="sq">
            <a:solidFill>
              <a:srgbClr val="E8112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lin ang="5400000" scaled="1"/>
              </a:gradFill>
            </a:endParaRPr>
          </a:p>
        </p:txBody>
      </p:sp>
      <p:sp>
        <p:nvSpPr>
          <p:cNvPr id="14" name="Rectangle 13">
            <a:extLst>
              <a:ext uri="{FF2B5EF4-FFF2-40B4-BE49-F238E27FC236}">
                <a16:creationId xmlns:a16="http://schemas.microsoft.com/office/drawing/2014/main" id="{A4C16A1B-7DF7-484F-A7FB-E83D0AFC1029}"/>
              </a:ext>
            </a:extLst>
          </p:cNvPr>
          <p:cNvSpPr/>
          <p:nvPr/>
        </p:nvSpPr>
        <p:spPr bwMode="auto">
          <a:xfrm>
            <a:off x="6167874" y="1602043"/>
            <a:ext cx="5306910" cy="3798638"/>
          </a:xfrm>
          <a:prstGeom prst="rect">
            <a:avLst/>
          </a:prstGeom>
          <a:noFill/>
          <a:ln w="19050" cap="flat" cmpd="sng" algn="ctr">
            <a:solidFill>
              <a:schemeClr val="accent5"/>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spcAft>
                <a:spcPct val="0"/>
              </a:spcAft>
            </a:pPr>
            <a:endParaRPr lang="en-US" sz="1100" b="1" kern="0" dirty="0" err="1">
              <a:gradFill>
                <a:gsLst>
                  <a:gs pos="15190">
                    <a:srgbClr val="353535"/>
                  </a:gs>
                  <a:gs pos="43000">
                    <a:srgbClr val="353535"/>
                  </a:gs>
                </a:gsLst>
                <a:lin ang="5400000" scaled="0"/>
              </a:gradFill>
              <a:latin typeface="Segoe UI Semibold"/>
              <a:cs typeface="Segoe UI" panose="020B0502040204020203" pitchFamily="34" charset="0"/>
            </a:endParaRPr>
          </a:p>
        </p:txBody>
      </p:sp>
    </p:spTree>
    <p:extLst>
      <p:ext uri="{BB962C8B-B14F-4D97-AF65-F5344CB8AC3E}">
        <p14:creationId xmlns:p14="http://schemas.microsoft.com/office/powerpoint/2010/main" val="3789271985"/>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9" name="Text Placeholder 3">
            <a:extLst>
              <a:ext uri="{FF2B5EF4-FFF2-40B4-BE49-F238E27FC236}">
                <a16:creationId xmlns:a16="http://schemas.microsoft.com/office/drawing/2014/main" id="{7B76F754-04C4-4207-9E4B-AD3E36CDD3E3}"/>
              </a:ext>
            </a:extLst>
          </p:cNvPr>
          <p:cNvSpPr txBox="1">
            <a:spLocks/>
          </p:cNvSpPr>
          <p:nvPr/>
        </p:nvSpPr>
        <p:spPr>
          <a:xfrm>
            <a:off x="378838" y="1681269"/>
            <a:ext cx="3137353" cy="4253042"/>
          </a:xfrm>
          <a:prstGeom prst="rect">
            <a:avLst/>
          </a:prstGeom>
          <a:no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11887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1" indent="0" algn="l" defTabSz="914400" rtl="0" eaLnBrk="1" fontAlgn="auto" latinLnBrk="0" hangingPunct="1">
              <a:lnSpc>
                <a:spcPct val="100000"/>
              </a:lnSpc>
              <a:spcBef>
                <a:spcPts val="0"/>
              </a:spcBef>
              <a:spcAft>
                <a:spcPts val="1000"/>
              </a:spcAft>
              <a:buClrTx/>
              <a:buSzTx/>
              <a:buFont typeface="Wingdings" panose="05000000000000000000" pitchFamily="2" charset="2"/>
              <a:buNone/>
              <a:tabLst/>
              <a:defRPr/>
            </a:pPr>
            <a:r>
              <a:rPr kumimoji="0" lang="en-US" sz="14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Popular Next Generation Firewalls available in Azure Marketplace</a:t>
            </a:r>
          </a:p>
          <a:p>
            <a:pPr marL="0" marR="0" lvl="1" indent="0" algn="l" defTabSz="914400" rtl="0" eaLnBrk="1" fontAlgn="auto" latinLnBrk="0" hangingPunct="1">
              <a:lnSpc>
                <a:spcPct val="100000"/>
              </a:lnSpc>
              <a:spcBef>
                <a:spcPts val="0"/>
              </a:spcBef>
              <a:spcAft>
                <a:spcPts val="1000"/>
              </a:spcAft>
              <a:buClrTx/>
              <a:buSzTx/>
              <a:buFont typeface="Wingdings" panose="05000000000000000000" pitchFamily="2" charset="2"/>
              <a:buNone/>
              <a:tabLst/>
              <a:defRPr/>
            </a:pPr>
            <a:r>
              <a:rPr kumimoji="0" lang="en-US" sz="14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Load balancer enables scalability and availability</a:t>
            </a:r>
          </a:p>
          <a:p>
            <a:pPr marL="0" marR="0" lvl="1" indent="0" algn="l" defTabSz="914400" rtl="0" eaLnBrk="1" fontAlgn="auto" latinLnBrk="0" hangingPunct="1">
              <a:lnSpc>
                <a:spcPct val="100000"/>
              </a:lnSpc>
              <a:spcBef>
                <a:spcPts val="0"/>
              </a:spcBef>
              <a:spcAft>
                <a:spcPts val="1000"/>
              </a:spcAft>
              <a:buClrTx/>
              <a:buSzTx/>
              <a:buFont typeface="Wingdings" panose="05000000000000000000" pitchFamily="2" charset="2"/>
              <a:buNone/>
              <a:tabLst/>
              <a:defRPr/>
            </a:pPr>
            <a:r>
              <a:rPr kumimoji="0" lang="en-US" sz="14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DDoS Protection Standard can be applied to public IP addresses.</a:t>
            </a:r>
          </a:p>
          <a:p>
            <a:pPr marL="0" marR="0" lvl="1" indent="0" algn="l" defTabSz="914400" rtl="0" eaLnBrk="1" fontAlgn="auto" latinLnBrk="0" hangingPunct="1">
              <a:lnSpc>
                <a:spcPct val="100000"/>
              </a:lnSpc>
              <a:spcBef>
                <a:spcPts val="0"/>
              </a:spcBef>
              <a:spcAft>
                <a:spcPts val="1000"/>
              </a:spcAft>
              <a:buClrTx/>
              <a:buSzTx/>
              <a:buFont typeface="Wingdings" panose="05000000000000000000" pitchFamily="2" charset="2"/>
              <a:buNone/>
              <a:tabLst/>
              <a:defRPr/>
            </a:pPr>
            <a:r>
              <a:rPr kumimoji="0" lang="en-US" sz="14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More Information online</a:t>
            </a:r>
          </a:p>
          <a:p>
            <a:pPr marL="0" marR="0" lvl="1" indent="0" algn="l" defTabSz="914400" rtl="0" eaLnBrk="1" fontAlgn="auto" latinLnBrk="0" hangingPunct="1">
              <a:lnSpc>
                <a:spcPct val="100000"/>
              </a:lnSpc>
              <a:spcBef>
                <a:spcPts val="0"/>
              </a:spcBef>
              <a:spcAft>
                <a:spcPts val="1000"/>
              </a:spcAft>
              <a:buClrTx/>
              <a:buSzTx/>
              <a:buFont typeface="Wingdings" panose="05000000000000000000" pitchFamily="2" charset="2"/>
              <a:buNone/>
              <a:tabLst/>
              <a:defRPr/>
            </a:pPr>
            <a:r>
              <a:rPr kumimoji="0" lang="en-US" sz="12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hlinkClick r:id="rId3"/>
              </a:rPr>
              <a:t>https://docs.microsoft.com/en-us/azure/architecture/reference-architectures/hybrid-networking/shared-services</a:t>
            </a:r>
            <a:r>
              <a:rPr kumimoji="0" lang="en-US" sz="12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 </a:t>
            </a:r>
          </a:p>
          <a:p>
            <a:pPr marL="0" marR="0" lvl="1" indent="0" algn="l" defTabSz="914400" rtl="0" eaLnBrk="1" fontAlgn="auto" latinLnBrk="0" hangingPunct="1">
              <a:lnSpc>
                <a:spcPct val="100000"/>
              </a:lnSpc>
              <a:spcBef>
                <a:spcPts val="0"/>
              </a:spcBef>
              <a:spcAft>
                <a:spcPts val="1000"/>
              </a:spcAft>
              <a:buClrTx/>
              <a:buSzTx/>
              <a:buFont typeface="Wingdings" panose="05000000000000000000" pitchFamily="2" charset="2"/>
              <a:buNone/>
              <a:tabLst/>
              <a:defRPr/>
            </a:pPr>
            <a:endParaRPr kumimoji="0" lang="en-US" sz="14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endParaRPr>
          </a:p>
          <a:p>
            <a:pPr marL="0" marR="0" lvl="1" indent="0" algn="l" defTabSz="914400" rtl="0" eaLnBrk="1" fontAlgn="auto" latinLnBrk="0" hangingPunct="1">
              <a:lnSpc>
                <a:spcPct val="100000"/>
              </a:lnSpc>
              <a:spcBef>
                <a:spcPts val="0"/>
              </a:spcBef>
              <a:spcAft>
                <a:spcPts val="1000"/>
              </a:spcAft>
              <a:buClrTx/>
              <a:buSzTx/>
              <a:buFont typeface="Wingdings" panose="05000000000000000000" pitchFamily="2" charset="2"/>
              <a:buNone/>
              <a:tabLst/>
              <a:defRPr/>
            </a:pPr>
            <a:endParaRPr kumimoji="0" lang="en-US" sz="14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endParaRPr>
          </a:p>
          <a:p>
            <a:pPr marL="0" marR="0" lvl="1" indent="0" algn="l" defTabSz="914400" rtl="0" eaLnBrk="1" fontAlgn="auto" latinLnBrk="0" hangingPunct="1">
              <a:lnSpc>
                <a:spcPct val="100000"/>
              </a:lnSpc>
              <a:spcBef>
                <a:spcPts val="0"/>
              </a:spcBef>
              <a:spcAft>
                <a:spcPts val="1000"/>
              </a:spcAft>
              <a:buClrTx/>
              <a:buSzTx/>
              <a:buFont typeface="Wingdings" panose="05000000000000000000" pitchFamily="2" charset="2"/>
              <a:buNone/>
              <a:tabLst/>
              <a:defRPr/>
            </a:pPr>
            <a:endParaRPr kumimoji="0" lang="en-US" sz="14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endParaRPr>
          </a:p>
        </p:txBody>
      </p:sp>
      <p:grpSp>
        <p:nvGrpSpPr>
          <p:cNvPr id="8" name="Group 7">
            <a:extLst>
              <a:ext uri="{FF2B5EF4-FFF2-40B4-BE49-F238E27FC236}">
                <a16:creationId xmlns:a16="http://schemas.microsoft.com/office/drawing/2014/main" id="{C71ED63E-C9AD-4532-899C-35C438BD159E}"/>
              </a:ext>
            </a:extLst>
          </p:cNvPr>
          <p:cNvGrpSpPr/>
          <p:nvPr/>
        </p:nvGrpSpPr>
        <p:grpSpPr>
          <a:xfrm>
            <a:off x="5694594" y="1538175"/>
            <a:ext cx="5909143" cy="5023781"/>
            <a:chOff x="6620596" y="1538175"/>
            <a:chExt cx="4983142" cy="5023781"/>
          </a:xfrm>
        </p:grpSpPr>
        <p:sp>
          <p:nvSpPr>
            <p:cNvPr id="374" name="Rectangle 373">
              <a:extLst>
                <a:ext uri="{FF2B5EF4-FFF2-40B4-BE49-F238E27FC236}">
                  <a16:creationId xmlns:a16="http://schemas.microsoft.com/office/drawing/2014/main" id="{FC40DE02-A8D8-459E-9814-68C2D4DD8652}"/>
                </a:ext>
              </a:extLst>
            </p:cNvPr>
            <p:cNvSpPr/>
            <p:nvPr/>
          </p:nvSpPr>
          <p:spPr bwMode="auto">
            <a:xfrm>
              <a:off x="6620596" y="1538175"/>
              <a:ext cx="4983142" cy="5023781"/>
            </a:xfrm>
            <a:prstGeom prst="rect">
              <a:avLst/>
            </a:prstGeom>
            <a:solidFill>
              <a:srgbClr val="FFFBA3"/>
            </a:solidFill>
            <a:ln w="19050">
              <a:no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t>Core Services Subscription</a:t>
              </a:r>
            </a:p>
          </p:txBody>
        </p:sp>
        <p:sp>
          <p:nvSpPr>
            <p:cNvPr id="376" name="Freeform: Shape 375">
              <a:extLst>
                <a:ext uri="{FF2B5EF4-FFF2-40B4-BE49-F238E27FC236}">
                  <a16:creationId xmlns:a16="http://schemas.microsoft.com/office/drawing/2014/main" id="{15DDEE2C-E0A7-4B5D-AFE4-596999B7B106}"/>
                </a:ext>
              </a:extLst>
            </p:cNvPr>
            <p:cNvSpPr/>
            <p:nvPr/>
          </p:nvSpPr>
          <p:spPr>
            <a:xfrm>
              <a:off x="9857913" y="1657321"/>
              <a:ext cx="182880" cy="219456"/>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229" name="Rectangle 228">
            <a:extLst>
              <a:ext uri="{FF2B5EF4-FFF2-40B4-BE49-F238E27FC236}">
                <a16:creationId xmlns:a16="http://schemas.microsoft.com/office/drawing/2014/main" id="{6AF0917C-AEC8-433E-98FE-ED538C7EC704}"/>
              </a:ext>
            </a:extLst>
          </p:cNvPr>
          <p:cNvSpPr/>
          <p:nvPr/>
        </p:nvSpPr>
        <p:spPr bwMode="auto">
          <a:xfrm>
            <a:off x="6737495" y="2359555"/>
            <a:ext cx="4619718" cy="3914809"/>
          </a:xfrm>
          <a:prstGeom prst="rect">
            <a:avLst/>
          </a:prstGeom>
          <a:solidFill>
            <a:schemeClr val="bg1"/>
          </a:solid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noFill/>
                <a:effectLst/>
                <a:uLnTx/>
                <a:uFillTx/>
                <a:latin typeface="Segoe UI Semibold" panose="020B0702040204020203" pitchFamily="34" charset="0"/>
                <a:ea typeface="+mn-ea"/>
                <a:cs typeface="Segoe UI Semibold" panose="020B0702040204020203" pitchFamily="34" charset="0"/>
              </a:rPr>
              <a:t>2</a:t>
            </a:r>
          </a:p>
        </p:txBody>
      </p:sp>
      <p:sp>
        <p:nvSpPr>
          <p:cNvPr id="199" name="Rectangle 198">
            <a:extLst>
              <a:ext uri="{FF2B5EF4-FFF2-40B4-BE49-F238E27FC236}">
                <a16:creationId xmlns:a16="http://schemas.microsoft.com/office/drawing/2014/main" id="{23F158C4-4A5B-4B9E-B7E9-8D7A7AFF9D08}"/>
              </a:ext>
            </a:extLst>
          </p:cNvPr>
          <p:cNvSpPr/>
          <p:nvPr/>
        </p:nvSpPr>
        <p:spPr bwMode="auto">
          <a:xfrm>
            <a:off x="9001112" y="5019911"/>
            <a:ext cx="2133430" cy="9144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200" name="Rectangle 199">
            <a:extLst>
              <a:ext uri="{FF2B5EF4-FFF2-40B4-BE49-F238E27FC236}">
                <a16:creationId xmlns:a16="http://schemas.microsoft.com/office/drawing/2014/main" id="{253B3DA5-320B-4074-817F-3F71869A193C}"/>
              </a:ext>
            </a:extLst>
          </p:cNvPr>
          <p:cNvSpPr/>
          <p:nvPr/>
        </p:nvSpPr>
        <p:spPr bwMode="auto">
          <a:xfrm>
            <a:off x="9002212" y="2980851"/>
            <a:ext cx="2133430" cy="9144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201" name="Rectangle 200">
            <a:extLst>
              <a:ext uri="{FF2B5EF4-FFF2-40B4-BE49-F238E27FC236}">
                <a16:creationId xmlns:a16="http://schemas.microsoft.com/office/drawing/2014/main" id="{8ECCCE9D-317A-4247-94A8-DAF24C41C7FC}"/>
              </a:ext>
            </a:extLst>
          </p:cNvPr>
          <p:cNvSpPr/>
          <p:nvPr/>
        </p:nvSpPr>
        <p:spPr bwMode="auto">
          <a:xfrm>
            <a:off x="7164677" y="5019911"/>
            <a:ext cx="1602974" cy="9144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202" name="Oval 201">
            <a:extLst>
              <a:ext uri="{FF2B5EF4-FFF2-40B4-BE49-F238E27FC236}">
                <a16:creationId xmlns:a16="http://schemas.microsoft.com/office/drawing/2014/main" id="{A3056F4B-8F21-4F15-90DB-F0EF08C3D485}"/>
              </a:ext>
            </a:extLst>
          </p:cNvPr>
          <p:cNvSpPr/>
          <p:nvPr/>
        </p:nvSpPr>
        <p:spPr bwMode="auto">
          <a:xfrm>
            <a:off x="93767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Oval 202">
            <a:extLst>
              <a:ext uri="{FF2B5EF4-FFF2-40B4-BE49-F238E27FC236}">
                <a16:creationId xmlns:a16="http://schemas.microsoft.com/office/drawing/2014/main" id="{9DAD8DD7-41AC-46E6-BC20-8DD8F2A3F007}"/>
              </a:ext>
            </a:extLst>
          </p:cNvPr>
          <p:cNvSpPr/>
          <p:nvPr/>
        </p:nvSpPr>
        <p:spPr bwMode="auto">
          <a:xfrm>
            <a:off x="95291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4" name="Oval 203">
            <a:extLst>
              <a:ext uri="{FF2B5EF4-FFF2-40B4-BE49-F238E27FC236}">
                <a16:creationId xmlns:a16="http://schemas.microsoft.com/office/drawing/2014/main" id="{AC1E9B16-04C0-44D4-83C5-EBC484A22E66}"/>
              </a:ext>
            </a:extLst>
          </p:cNvPr>
          <p:cNvSpPr/>
          <p:nvPr/>
        </p:nvSpPr>
        <p:spPr bwMode="auto">
          <a:xfrm>
            <a:off x="96815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Oval 204">
            <a:extLst>
              <a:ext uri="{FF2B5EF4-FFF2-40B4-BE49-F238E27FC236}">
                <a16:creationId xmlns:a16="http://schemas.microsoft.com/office/drawing/2014/main" id="{8681EEAD-19EB-400E-A433-10D14AF9AE93}"/>
              </a:ext>
            </a:extLst>
          </p:cNvPr>
          <p:cNvSpPr/>
          <p:nvPr/>
        </p:nvSpPr>
        <p:spPr bwMode="auto">
          <a:xfrm>
            <a:off x="98339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Oval 205">
            <a:extLst>
              <a:ext uri="{FF2B5EF4-FFF2-40B4-BE49-F238E27FC236}">
                <a16:creationId xmlns:a16="http://schemas.microsoft.com/office/drawing/2014/main" id="{4547C8AC-F2A5-4371-A7F6-C9565F20CE44}"/>
              </a:ext>
            </a:extLst>
          </p:cNvPr>
          <p:cNvSpPr/>
          <p:nvPr/>
        </p:nvSpPr>
        <p:spPr bwMode="auto">
          <a:xfrm>
            <a:off x="99863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Oval 206">
            <a:extLst>
              <a:ext uri="{FF2B5EF4-FFF2-40B4-BE49-F238E27FC236}">
                <a16:creationId xmlns:a16="http://schemas.microsoft.com/office/drawing/2014/main" id="{67114A07-D438-408B-9483-B69D532FCFDC}"/>
              </a:ext>
            </a:extLst>
          </p:cNvPr>
          <p:cNvSpPr/>
          <p:nvPr/>
        </p:nvSpPr>
        <p:spPr bwMode="auto">
          <a:xfrm>
            <a:off x="101387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Oval 207">
            <a:extLst>
              <a:ext uri="{FF2B5EF4-FFF2-40B4-BE49-F238E27FC236}">
                <a16:creationId xmlns:a16="http://schemas.microsoft.com/office/drawing/2014/main" id="{85F8E936-544F-456D-B300-BF4DB392BC58}"/>
              </a:ext>
            </a:extLst>
          </p:cNvPr>
          <p:cNvSpPr/>
          <p:nvPr/>
        </p:nvSpPr>
        <p:spPr bwMode="auto">
          <a:xfrm>
            <a:off x="102911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Oval 208">
            <a:extLst>
              <a:ext uri="{FF2B5EF4-FFF2-40B4-BE49-F238E27FC236}">
                <a16:creationId xmlns:a16="http://schemas.microsoft.com/office/drawing/2014/main" id="{4CD85D50-4CE8-4CAD-8357-B557A6AAFB42}"/>
              </a:ext>
            </a:extLst>
          </p:cNvPr>
          <p:cNvSpPr/>
          <p:nvPr/>
        </p:nvSpPr>
        <p:spPr bwMode="auto">
          <a:xfrm>
            <a:off x="104435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Oval 209">
            <a:extLst>
              <a:ext uri="{FF2B5EF4-FFF2-40B4-BE49-F238E27FC236}">
                <a16:creationId xmlns:a16="http://schemas.microsoft.com/office/drawing/2014/main" id="{9B8EBB44-3265-4275-9D74-FF62DDA9D432}"/>
              </a:ext>
            </a:extLst>
          </p:cNvPr>
          <p:cNvSpPr/>
          <p:nvPr/>
        </p:nvSpPr>
        <p:spPr bwMode="auto">
          <a:xfrm>
            <a:off x="105959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Oval 210">
            <a:extLst>
              <a:ext uri="{FF2B5EF4-FFF2-40B4-BE49-F238E27FC236}">
                <a16:creationId xmlns:a16="http://schemas.microsoft.com/office/drawing/2014/main" id="{E61DE0F2-BC2B-4404-9807-F74B0A5A6C25}"/>
              </a:ext>
            </a:extLst>
          </p:cNvPr>
          <p:cNvSpPr/>
          <p:nvPr/>
        </p:nvSpPr>
        <p:spPr bwMode="auto">
          <a:xfrm>
            <a:off x="93767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Oval 211">
            <a:extLst>
              <a:ext uri="{FF2B5EF4-FFF2-40B4-BE49-F238E27FC236}">
                <a16:creationId xmlns:a16="http://schemas.microsoft.com/office/drawing/2014/main" id="{030D42DC-EA3E-48EF-A290-8C7644C92036}"/>
              </a:ext>
            </a:extLst>
          </p:cNvPr>
          <p:cNvSpPr/>
          <p:nvPr/>
        </p:nvSpPr>
        <p:spPr bwMode="auto">
          <a:xfrm>
            <a:off x="95291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3" name="Oval 212">
            <a:extLst>
              <a:ext uri="{FF2B5EF4-FFF2-40B4-BE49-F238E27FC236}">
                <a16:creationId xmlns:a16="http://schemas.microsoft.com/office/drawing/2014/main" id="{7E4551E2-900E-4E8D-B0D7-96C57B8BE6A9}"/>
              </a:ext>
            </a:extLst>
          </p:cNvPr>
          <p:cNvSpPr/>
          <p:nvPr/>
        </p:nvSpPr>
        <p:spPr bwMode="auto">
          <a:xfrm>
            <a:off x="96815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Oval 213">
            <a:extLst>
              <a:ext uri="{FF2B5EF4-FFF2-40B4-BE49-F238E27FC236}">
                <a16:creationId xmlns:a16="http://schemas.microsoft.com/office/drawing/2014/main" id="{B388F00B-5495-4B1B-93A3-355938CA3279}"/>
              </a:ext>
            </a:extLst>
          </p:cNvPr>
          <p:cNvSpPr/>
          <p:nvPr/>
        </p:nvSpPr>
        <p:spPr bwMode="auto">
          <a:xfrm>
            <a:off x="98339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Oval 214">
            <a:extLst>
              <a:ext uri="{FF2B5EF4-FFF2-40B4-BE49-F238E27FC236}">
                <a16:creationId xmlns:a16="http://schemas.microsoft.com/office/drawing/2014/main" id="{1E112AB0-CFA0-4CC9-AC7D-8FEB7AD7302E}"/>
              </a:ext>
            </a:extLst>
          </p:cNvPr>
          <p:cNvSpPr/>
          <p:nvPr/>
        </p:nvSpPr>
        <p:spPr bwMode="auto">
          <a:xfrm>
            <a:off x="99863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Oval 215">
            <a:extLst>
              <a:ext uri="{FF2B5EF4-FFF2-40B4-BE49-F238E27FC236}">
                <a16:creationId xmlns:a16="http://schemas.microsoft.com/office/drawing/2014/main" id="{55FDACED-E74B-4415-97D5-F096650348A3}"/>
              </a:ext>
            </a:extLst>
          </p:cNvPr>
          <p:cNvSpPr/>
          <p:nvPr/>
        </p:nvSpPr>
        <p:spPr bwMode="auto">
          <a:xfrm>
            <a:off x="101387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Oval 216">
            <a:extLst>
              <a:ext uri="{FF2B5EF4-FFF2-40B4-BE49-F238E27FC236}">
                <a16:creationId xmlns:a16="http://schemas.microsoft.com/office/drawing/2014/main" id="{5AF96B13-E87D-4021-B923-C726B214A8EE}"/>
              </a:ext>
            </a:extLst>
          </p:cNvPr>
          <p:cNvSpPr/>
          <p:nvPr/>
        </p:nvSpPr>
        <p:spPr bwMode="auto">
          <a:xfrm>
            <a:off x="102911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Oval 217">
            <a:extLst>
              <a:ext uri="{FF2B5EF4-FFF2-40B4-BE49-F238E27FC236}">
                <a16:creationId xmlns:a16="http://schemas.microsoft.com/office/drawing/2014/main" id="{D7F10FDE-E05D-4591-9C7D-CCB7089EC1BA}"/>
              </a:ext>
            </a:extLst>
          </p:cNvPr>
          <p:cNvSpPr/>
          <p:nvPr/>
        </p:nvSpPr>
        <p:spPr bwMode="auto">
          <a:xfrm>
            <a:off x="104435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9" name="Oval 218">
            <a:extLst>
              <a:ext uri="{FF2B5EF4-FFF2-40B4-BE49-F238E27FC236}">
                <a16:creationId xmlns:a16="http://schemas.microsoft.com/office/drawing/2014/main" id="{5B7639C5-4677-4FDF-B777-2F5E0E41C451}"/>
              </a:ext>
            </a:extLst>
          </p:cNvPr>
          <p:cNvSpPr/>
          <p:nvPr/>
        </p:nvSpPr>
        <p:spPr bwMode="auto">
          <a:xfrm>
            <a:off x="105959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0" name="Oval 219">
            <a:extLst>
              <a:ext uri="{FF2B5EF4-FFF2-40B4-BE49-F238E27FC236}">
                <a16:creationId xmlns:a16="http://schemas.microsoft.com/office/drawing/2014/main" id="{5C270928-5330-4911-B5F7-5672204B3546}"/>
              </a:ext>
            </a:extLst>
          </p:cNvPr>
          <p:cNvSpPr/>
          <p:nvPr/>
        </p:nvSpPr>
        <p:spPr bwMode="auto">
          <a:xfrm>
            <a:off x="72797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Oval 220">
            <a:extLst>
              <a:ext uri="{FF2B5EF4-FFF2-40B4-BE49-F238E27FC236}">
                <a16:creationId xmlns:a16="http://schemas.microsoft.com/office/drawing/2014/main" id="{ADC23F71-4BE5-4CBB-8049-8386C87D4CE0}"/>
              </a:ext>
            </a:extLst>
          </p:cNvPr>
          <p:cNvSpPr/>
          <p:nvPr/>
        </p:nvSpPr>
        <p:spPr bwMode="auto">
          <a:xfrm>
            <a:off x="74321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Oval 221">
            <a:extLst>
              <a:ext uri="{FF2B5EF4-FFF2-40B4-BE49-F238E27FC236}">
                <a16:creationId xmlns:a16="http://schemas.microsoft.com/office/drawing/2014/main" id="{722A958A-EBD6-4A05-AD9E-CD667838D193}"/>
              </a:ext>
            </a:extLst>
          </p:cNvPr>
          <p:cNvSpPr/>
          <p:nvPr/>
        </p:nvSpPr>
        <p:spPr bwMode="auto">
          <a:xfrm>
            <a:off x="75845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Oval 222">
            <a:extLst>
              <a:ext uri="{FF2B5EF4-FFF2-40B4-BE49-F238E27FC236}">
                <a16:creationId xmlns:a16="http://schemas.microsoft.com/office/drawing/2014/main" id="{1DAAB723-3D1E-4EAC-8764-3016C4F34D6E}"/>
              </a:ext>
            </a:extLst>
          </p:cNvPr>
          <p:cNvSpPr/>
          <p:nvPr/>
        </p:nvSpPr>
        <p:spPr bwMode="auto">
          <a:xfrm>
            <a:off x="77369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Oval 223">
            <a:extLst>
              <a:ext uri="{FF2B5EF4-FFF2-40B4-BE49-F238E27FC236}">
                <a16:creationId xmlns:a16="http://schemas.microsoft.com/office/drawing/2014/main" id="{D5005B5E-D665-4860-A074-300D5406206D}"/>
              </a:ext>
            </a:extLst>
          </p:cNvPr>
          <p:cNvSpPr/>
          <p:nvPr/>
        </p:nvSpPr>
        <p:spPr bwMode="auto">
          <a:xfrm>
            <a:off x="78893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Oval 224">
            <a:extLst>
              <a:ext uri="{FF2B5EF4-FFF2-40B4-BE49-F238E27FC236}">
                <a16:creationId xmlns:a16="http://schemas.microsoft.com/office/drawing/2014/main" id="{BDDDE0CA-2FA0-478C-8959-B29CB8F80C97}"/>
              </a:ext>
            </a:extLst>
          </p:cNvPr>
          <p:cNvSpPr/>
          <p:nvPr/>
        </p:nvSpPr>
        <p:spPr bwMode="auto">
          <a:xfrm>
            <a:off x="80417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B7972B51-A932-4413-AA17-E34015CCDD61}"/>
              </a:ext>
            </a:extLst>
          </p:cNvPr>
          <p:cNvSpPr/>
          <p:nvPr/>
        </p:nvSpPr>
        <p:spPr bwMode="auto">
          <a:xfrm>
            <a:off x="81941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Oval 226">
            <a:extLst>
              <a:ext uri="{FF2B5EF4-FFF2-40B4-BE49-F238E27FC236}">
                <a16:creationId xmlns:a16="http://schemas.microsoft.com/office/drawing/2014/main" id="{8EF60585-9E8C-4E54-83D2-1B23E646A254}"/>
              </a:ext>
            </a:extLst>
          </p:cNvPr>
          <p:cNvSpPr/>
          <p:nvPr/>
        </p:nvSpPr>
        <p:spPr bwMode="auto">
          <a:xfrm>
            <a:off x="83465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Oval 227">
            <a:extLst>
              <a:ext uri="{FF2B5EF4-FFF2-40B4-BE49-F238E27FC236}">
                <a16:creationId xmlns:a16="http://schemas.microsoft.com/office/drawing/2014/main" id="{2217A69C-0E46-4148-AF5C-21BC357EFAC5}"/>
              </a:ext>
            </a:extLst>
          </p:cNvPr>
          <p:cNvSpPr/>
          <p:nvPr/>
        </p:nvSpPr>
        <p:spPr bwMode="auto">
          <a:xfrm>
            <a:off x="84989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Rectangle 229">
            <a:extLst>
              <a:ext uri="{FF2B5EF4-FFF2-40B4-BE49-F238E27FC236}">
                <a16:creationId xmlns:a16="http://schemas.microsoft.com/office/drawing/2014/main" id="{9DA76BEE-1D8B-47EC-BB86-681AB3310CD0}"/>
              </a:ext>
            </a:extLst>
          </p:cNvPr>
          <p:cNvSpPr/>
          <p:nvPr/>
        </p:nvSpPr>
        <p:spPr bwMode="auto">
          <a:xfrm>
            <a:off x="10594834" y="6123115"/>
            <a:ext cx="550289" cy="299116"/>
          </a:xfrm>
          <a:prstGeom prst="rect">
            <a:avLst/>
          </a:prstGeom>
          <a:gradFill>
            <a:gsLst>
              <a:gs pos="49000">
                <a:schemeClr val="bg1"/>
              </a:gs>
              <a:gs pos="50000">
                <a:srgbClr val="FFFBA3"/>
              </a:gs>
            </a:gsLst>
            <a:lin ang="5400000" scaled="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noFill/>
                <a:effectLst/>
                <a:uLnTx/>
                <a:uFillTx/>
                <a:latin typeface="Segoe UI"/>
                <a:ea typeface="+mn-ea"/>
                <a:cs typeface="+mn-cs"/>
              </a:rPr>
              <a:t>6</a:t>
            </a:r>
          </a:p>
        </p:txBody>
      </p:sp>
      <p:sp>
        <p:nvSpPr>
          <p:cNvPr id="231" name="TextBox 230">
            <a:extLst>
              <a:ext uri="{FF2B5EF4-FFF2-40B4-BE49-F238E27FC236}">
                <a16:creationId xmlns:a16="http://schemas.microsoft.com/office/drawing/2014/main" id="{19240852-08B0-4E93-BB2F-99F14B3CA6FF}"/>
              </a:ext>
            </a:extLst>
          </p:cNvPr>
          <p:cNvSpPr txBox="1"/>
          <p:nvPr/>
        </p:nvSpPr>
        <p:spPr>
          <a:xfrm>
            <a:off x="8317784" y="2467459"/>
            <a:ext cx="1358834"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Virtual Network</a:t>
            </a:r>
          </a:p>
        </p:txBody>
      </p:sp>
      <p:sp>
        <p:nvSpPr>
          <p:cNvPr id="232" name="bot_3">
            <a:extLst>
              <a:ext uri="{FF2B5EF4-FFF2-40B4-BE49-F238E27FC236}">
                <a16:creationId xmlns:a16="http://schemas.microsoft.com/office/drawing/2014/main" id="{2E1F894E-079C-41F1-A553-8D8CE3F8846B}"/>
              </a:ext>
            </a:extLst>
          </p:cNvPr>
          <p:cNvSpPr>
            <a:spLocks noChangeAspect="1" noEditPoints="1"/>
          </p:cNvSpPr>
          <p:nvPr/>
        </p:nvSpPr>
        <p:spPr bwMode="auto">
          <a:xfrm>
            <a:off x="10701522" y="6149645"/>
            <a:ext cx="336912" cy="241736"/>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233" name="Graphic 1387">
            <a:extLst>
              <a:ext uri="{FF2B5EF4-FFF2-40B4-BE49-F238E27FC236}">
                <a16:creationId xmlns:a16="http://schemas.microsoft.com/office/drawing/2014/main" id="{8528C029-1F72-47AC-86A8-D0DF7FC06E24}"/>
              </a:ext>
            </a:extLst>
          </p:cNvPr>
          <p:cNvGrpSpPr/>
          <p:nvPr/>
        </p:nvGrpSpPr>
        <p:grpSpPr>
          <a:xfrm>
            <a:off x="7064132" y="4835690"/>
            <a:ext cx="227125" cy="319848"/>
            <a:chOff x="6000749" y="3293341"/>
            <a:chExt cx="187643" cy="264248"/>
          </a:xfrm>
        </p:grpSpPr>
        <p:sp>
          <p:nvSpPr>
            <p:cNvPr id="234" name="Freeform: Shape 233">
              <a:extLst>
                <a:ext uri="{FF2B5EF4-FFF2-40B4-BE49-F238E27FC236}">
                  <a16:creationId xmlns:a16="http://schemas.microsoft.com/office/drawing/2014/main" id="{93D1896C-0B57-4635-9211-D2759A4FD14A}"/>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235" name="Freeform: Shape 234">
              <a:extLst>
                <a:ext uri="{FF2B5EF4-FFF2-40B4-BE49-F238E27FC236}">
                  <a16:creationId xmlns:a16="http://schemas.microsoft.com/office/drawing/2014/main" id="{7E21EE15-9B5D-4505-BFC0-1A33507C6F71}"/>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236" name="Rectangle 235">
            <a:extLst>
              <a:ext uri="{FF2B5EF4-FFF2-40B4-BE49-F238E27FC236}">
                <a16:creationId xmlns:a16="http://schemas.microsoft.com/office/drawing/2014/main" id="{E1B0CBD5-D3FA-4190-A0BC-4A2782F18EF9}"/>
              </a:ext>
            </a:extLst>
          </p:cNvPr>
          <p:cNvSpPr/>
          <p:nvPr/>
        </p:nvSpPr>
        <p:spPr bwMode="auto">
          <a:xfrm>
            <a:off x="7165943" y="4124029"/>
            <a:ext cx="1601707" cy="611113"/>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Gateway Subnet</a:t>
            </a:r>
          </a:p>
        </p:txBody>
      </p:sp>
      <p:sp>
        <p:nvSpPr>
          <p:cNvPr id="268" name="TextBox 267">
            <a:extLst>
              <a:ext uri="{FF2B5EF4-FFF2-40B4-BE49-F238E27FC236}">
                <a16:creationId xmlns:a16="http://schemas.microsoft.com/office/drawing/2014/main" id="{2C13EE4B-0F22-4C86-8FB6-6C5898CB1AB8}"/>
              </a:ext>
            </a:extLst>
          </p:cNvPr>
          <p:cNvSpPr txBox="1"/>
          <p:nvPr/>
        </p:nvSpPr>
        <p:spPr>
          <a:xfrm>
            <a:off x="7944820" y="4411148"/>
            <a:ext cx="569066"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gradFill>
                  <a:gsLst>
                    <a:gs pos="93805">
                      <a:srgbClr val="002050"/>
                    </a:gs>
                    <a:gs pos="79646">
                      <a:srgbClr val="002050"/>
                    </a:gs>
                  </a:gsLst>
                  <a:lin ang="5400000" scaled="0"/>
                </a:gradFill>
                <a:effectLst/>
                <a:uLnTx/>
                <a:uFillTx/>
                <a:latin typeface="Segoe UI"/>
                <a:ea typeface="+mn-ea"/>
                <a:cs typeface="+mn-cs"/>
              </a:rPr>
              <a:t>ExpressRoute</a:t>
            </a:r>
            <a:br>
              <a:rPr kumimoji="0" lang="en-US" sz="700" b="1" i="0" u="none" strike="noStrike" kern="1200" cap="none" spc="0" normalizeH="0" baseline="0" noProof="0" dirty="0">
                <a:ln>
                  <a:noFill/>
                </a:ln>
                <a:gradFill>
                  <a:gsLst>
                    <a:gs pos="93805">
                      <a:srgbClr val="002050"/>
                    </a:gs>
                    <a:gs pos="79646">
                      <a:srgbClr val="002050"/>
                    </a:gs>
                  </a:gsLst>
                  <a:lin ang="5400000" scaled="0"/>
                </a:gradFill>
                <a:effectLst/>
                <a:uLnTx/>
                <a:uFillTx/>
                <a:latin typeface="Segoe UI"/>
                <a:ea typeface="+mn-ea"/>
                <a:cs typeface="+mn-cs"/>
              </a:rPr>
            </a:br>
            <a:r>
              <a:rPr kumimoji="0" lang="en-US" sz="700" b="1" i="0" u="none" strike="noStrike" kern="1200" cap="none" spc="0" normalizeH="0" baseline="0" noProof="0" dirty="0">
                <a:ln>
                  <a:noFill/>
                </a:ln>
                <a:gradFill>
                  <a:gsLst>
                    <a:gs pos="93805">
                      <a:srgbClr val="002050"/>
                    </a:gs>
                    <a:gs pos="79646">
                      <a:srgbClr val="002050"/>
                    </a:gs>
                  </a:gsLst>
                  <a:lin ang="5400000" scaled="0"/>
                </a:gradFill>
                <a:effectLst/>
                <a:uLnTx/>
                <a:uFillTx/>
                <a:latin typeface="Segoe UI"/>
                <a:ea typeface="+mn-ea"/>
                <a:cs typeface="+mn-cs"/>
              </a:rPr>
              <a:t> Gateway</a:t>
            </a:r>
          </a:p>
        </p:txBody>
      </p:sp>
      <p:cxnSp>
        <p:nvCxnSpPr>
          <p:cNvPr id="270" name="Straight Connector 269">
            <a:extLst>
              <a:ext uri="{FF2B5EF4-FFF2-40B4-BE49-F238E27FC236}">
                <a16:creationId xmlns:a16="http://schemas.microsoft.com/office/drawing/2014/main" id="{0771C0B6-4213-42DB-BACA-4FAB44D54519}"/>
              </a:ext>
            </a:extLst>
          </p:cNvPr>
          <p:cNvCxnSpPr>
            <a:cxnSpLocks/>
            <a:stCxn id="164" idx="3"/>
            <a:endCxn id="119" idx="3"/>
          </p:cNvCxnSpPr>
          <p:nvPr/>
        </p:nvCxnSpPr>
        <p:spPr>
          <a:xfrm flipH="1">
            <a:off x="5975193" y="2669492"/>
            <a:ext cx="26374" cy="587985"/>
          </a:xfrm>
          <a:prstGeom prst="bentConnector3">
            <a:avLst>
              <a:gd name="adj1" fmla="val 930435"/>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71" name="Group 270">
            <a:extLst>
              <a:ext uri="{FF2B5EF4-FFF2-40B4-BE49-F238E27FC236}">
                <a16:creationId xmlns:a16="http://schemas.microsoft.com/office/drawing/2014/main" id="{0B54F64B-AC0A-4E8A-97DD-6A990FE48AF5}"/>
              </a:ext>
            </a:extLst>
          </p:cNvPr>
          <p:cNvGrpSpPr/>
          <p:nvPr/>
        </p:nvGrpSpPr>
        <p:grpSpPr>
          <a:xfrm>
            <a:off x="7591350" y="4368114"/>
            <a:ext cx="291232" cy="291232"/>
            <a:chOff x="2662557" y="4401577"/>
            <a:chExt cx="167800" cy="167800"/>
          </a:xfrm>
        </p:grpSpPr>
        <p:sp>
          <p:nvSpPr>
            <p:cNvPr id="272" name="Oval 271">
              <a:extLst>
                <a:ext uri="{FF2B5EF4-FFF2-40B4-BE49-F238E27FC236}">
                  <a16:creationId xmlns:a16="http://schemas.microsoft.com/office/drawing/2014/main" id="{D596146B-57EC-4E90-A4F7-810E7B2975B3}"/>
                </a:ext>
              </a:extLst>
            </p:cNvPr>
            <p:cNvSpPr/>
            <p:nvPr/>
          </p:nvSpPr>
          <p:spPr bwMode="auto">
            <a:xfrm>
              <a:off x="2662557" y="4401577"/>
              <a:ext cx="167800" cy="167800"/>
            </a:xfrm>
            <a:prstGeom prst="ellipse">
              <a:avLst/>
            </a:prstGeom>
            <a:solidFill>
              <a:schemeClr val="accent1">
                <a:lumMod val="5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Freeform: Shape 276">
              <a:extLst>
                <a:ext uri="{FF2B5EF4-FFF2-40B4-BE49-F238E27FC236}">
                  <a16:creationId xmlns:a16="http://schemas.microsoft.com/office/drawing/2014/main" id="{4027191A-FA9A-4E4D-A7FD-33F62A93B8B3}"/>
                </a:ext>
              </a:extLst>
            </p:cNvPr>
            <p:cNvSpPr/>
            <p:nvPr/>
          </p:nvSpPr>
          <p:spPr>
            <a:xfrm>
              <a:off x="2676072" y="4414987"/>
              <a:ext cx="135906" cy="135906"/>
            </a:xfrm>
            <a:custGeom>
              <a:avLst/>
              <a:gdLst>
                <a:gd name="connsiteX0" fmla="*/ 32103 w 135905"/>
                <a:gd name="connsiteY0" fmla="*/ 92695 h 135905"/>
                <a:gd name="connsiteX1" fmla="*/ 10019 w 135905"/>
                <a:gd name="connsiteY1" fmla="*/ 70610 h 135905"/>
                <a:gd name="connsiteX2" fmla="*/ 32103 w 135905"/>
                <a:gd name="connsiteY2" fmla="*/ 48525 h 135905"/>
                <a:gd name="connsiteX3" fmla="*/ 12850 w 135905"/>
                <a:gd name="connsiteY3" fmla="*/ 70044 h 135905"/>
                <a:gd name="connsiteX4" fmla="*/ 48525 w 135905"/>
                <a:gd name="connsiteY4" fmla="*/ 70044 h 135905"/>
                <a:gd name="connsiteX5" fmla="*/ 92695 w 135905"/>
                <a:gd name="connsiteY5" fmla="*/ 114779 h 135905"/>
                <a:gd name="connsiteX6" fmla="*/ 70610 w 135905"/>
                <a:gd name="connsiteY6" fmla="*/ 92695 h 135905"/>
                <a:gd name="connsiteX7" fmla="*/ 48525 w 135905"/>
                <a:gd name="connsiteY7" fmla="*/ 114779 h 135905"/>
                <a:gd name="connsiteX8" fmla="*/ 70610 w 135905"/>
                <a:gd name="connsiteY8" fmla="*/ 94960 h 135905"/>
                <a:gd name="connsiteX9" fmla="*/ 70610 w 135905"/>
                <a:gd name="connsiteY9" fmla="*/ 130635 h 135905"/>
                <a:gd name="connsiteX10" fmla="*/ 108550 w 135905"/>
                <a:gd name="connsiteY10" fmla="*/ 92695 h 135905"/>
                <a:gd name="connsiteX11" fmla="*/ 130635 w 135905"/>
                <a:gd name="connsiteY11" fmla="*/ 70610 h 135905"/>
                <a:gd name="connsiteX12" fmla="*/ 108550 w 135905"/>
                <a:gd name="connsiteY12" fmla="*/ 48525 h 135905"/>
                <a:gd name="connsiteX13" fmla="*/ 128370 w 135905"/>
                <a:gd name="connsiteY13" fmla="*/ 70044 h 135905"/>
                <a:gd name="connsiteX14" fmla="*/ 92695 w 135905"/>
                <a:gd name="connsiteY14" fmla="*/ 70044 h 135905"/>
                <a:gd name="connsiteX15" fmla="*/ 48525 w 135905"/>
                <a:gd name="connsiteY15" fmla="*/ 25874 h 135905"/>
                <a:gd name="connsiteX16" fmla="*/ 70610 w 135905"/>
                <a:gd name="connsiteY16" fmla="*/ 47959 h 135905"/>
                <a:gd name="connsiteX17" fmla="*/ 92695 w 135905"/>
                <a:gd name="connsiteY17" fmla="*/ 25874 h 135905"/>
                <a:gd name="connsiteX18" fmla="*/ 70610 w 135905"/>
                <a:gd name="connsiteY18" fmla="*/ 45128 h 135905"/>
                <a:gd name="connsiteX19" fmla="*/ 70610 w 135905"/>
                <a:gd name="connsiteY19" fmla="*/ 10019 h 13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905" h="135905">
                  <a:moveTo>
                    <a:pt x="32103" y="92695"/>
                  </a:moveTo>
                  <a:lnTo>
                    <a:pt x="10019" y="70610"/>
                  </a:lnTo>
                  <a:lnTo>
                    <a:pt x="32103" y="48525"/>
                  </a:lnTo>
                  <a:moveTo>
                    <a:pt x="12850" y="70044"/>
                  </a:moveTo>
                  <a:lnTo>
                    <a:pt x="48525" y="70044"/>
                  </a:lnTo>
                  <a:moveTo>
                    <a:pt x="92695" y="114779"/>
                  </a:moveTo>
                  <a:lnTo>
                    <a:pt x="70610" y="92695"/>
                  </a:lnTo>
                  <a:lnTo>
                    <a:pt x="48525" y="114779"/>
                  </a:lnTo>
                  <a:moveTo>
                    <a:pt x="70610" y="94960"/>
                  </a:moveTo>
                  <a:lnTo>
                    <a:pt x="70610" y="130635"/>
                  </a:lnTo>
                  <a:moveTo>
                    <a:pt x="108550" y="92695"/>
                  </a:moveTo>
                  <a:lnTo>
                    <a:pt x="130635" y="70610"/>
                  </a:lnTo>
                  <a:lnTo>
                    <a:pt x="108550" y="48525"/>
                  </a:lnTo>
                  <a:moveTo>
                    <a:pt x="128370" y="70044"/>
                  </a:moveTo>
                  <a:lnTo>
                    <a:pt x="92695" y="70044"/>
                  </a:lnTo>
                  <a:moveTo>
                    <a:pt x="48525" y="25874"/>
                  </a:moveTo>
                  <a:lnTo>
                    <a:pt x="70610" y="47959"/>
                  </a:lnTo>
                  <a:lnTo>
                    <a:pt x="92695" y="25874"/>
                  </a:lnTo>
                  <a:moveTo>
                    <a:pt x="70610" y="45128"/>
                  </a:moveTo>
                  <a:lnTo>
                    <a:pt x="70610" y="10019"/>
                  </a:lnTo>
                </a:path>
              </a:pathLst>
            </a:custGeom>
            <a:noFill/>
            <a:ln w="19050" cap="sq">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278" name="Graphic 1387">
            <a:extLst>
              <a:ext uri="{FF2B5EF4-FFF2-40B4-BE49-F238E27FC236}">
                <a16:creationId xmlns:a16="http://schemas.microsoft.com/office/drawing/2014/main" id="{3F6B2432-F6FF-4236-98E3-EB22CFE4D78E}"/>
              </a:ext>
            </a:extLst>
          </p:cNvPr>
          <p:cNvGrpSpPr/>
          <p:nvPr/>
        </p:nvGrpSpPr>
        <p:grpSpPr>
          <a:xfrm>
            <a:off x="8900798" y="4835690"/>
            <a:ext cx="227125" cy="319848"/>
            <a:chOff x="6000749" y="3293341"/>
            <a:chExt cx="187643" cy="264248"/>
          </a:xfrm>
        </p:grpSpPr>
        <p:sp>
          <p:nvSpPr>
            <p:cNvPr id="279" name="Freeform: Shape 278">
              <a:extLst>
                <a:ext uri="{FF2B5EF4-FFF2-40B4-BE49-F238E27FC236}">
                  <a16:creationId xmlns:a16="http://schemas.microsoft.com/office/drawing/2014/main" id="{932DBC71-02AB-4DB8-90E6-56C2E13F2050}"/>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280" name="Freeform: Shape 279">
              <a:extLst>
                <a:ext uri="{FF2B5EF4-FFF2-40B4-BE49-F238E27FC236}">
                  <a16:creationId xmlns:a16="http://schemas.microsoft.com/office/drawing/2014/main" id="{5C517A39-2428-49E8-9279-37973970931E}"/>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281" name="Graphic 1387">
            <a:extLst>
              <a:ext uri="{FF2B5EF4-FFF2-40B4-BE49-F238E27FC236}">
                <a16:creationId xmlns:a16="http://schemas.microsoft.com/office/drawing/2014/main" id="{EA8BB1BB-A23C-465D-86AB-463D2E0BE269}"/>
              </a:ext>
            </a:extLst>
          </p:cNvPr>
          <p:cNvGrpSpPr/>
          <p:nvPr/>
        </p:nvGrpSpPr>
        <p:grpSpPr>
          <a:xfrm>
            <a:off x="8900798" y="2780603"/>
            <a:ext cx="227125" cy="319848"/>
            <a:chOff x="6000749" y="3293341"/>
            <a:chExt cx="187643" cy="264248"/>
          </a:xfrm>
        </p:grpSpPr>
        <p:sp>
          <p:nvSpPr>
            <p:cNvPr id="282" name="Freeform: Shape 281">
              <a:extLst>
                <a:ext uri="{FF2B5EF4-FFF2-40B4-BE49-F238E27FC236}">
                  <a16:creationId xmlns:a16="http://schemas.microsoft.com/office/drawing/2014/main" id="{D9F9E922-8107-4C0E-9A91-0BD1BAE82D10}"/>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314" name="Freeform: Shape 313">
              <a:extLst>
                <a:ext uri="{FF2B5EF4-FFF2-40B4-BE49-F238E27FC236}">
                  <a16:creationId xmlns:a16="http://schemas.microsoft.com/office/drawing/2014/main" id="{E01FBC8A-B9E8-4CAA-82CF-2AE706C87083}"/>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315" name="Speech Bubble: Rectangle 314">
            <a:extLst>
              <a:ext uri="{FF2B5EF4-FFF2-40B4-BE49-F238E27FC236}">
                <a16:creationId xmlns:a16="http://schemas.microsoft.com/office/drawing/2014/main" id="{5068DAB3-FB7D-4BBF-979F-2B6B430CDEA6}"/>
              </a:ext>
            </a:extLst>
          </p:cNvPr>
          <p:cNvSpPr/>
          <p:nvPr/>
        </p:nvSpPr>
        <p:spPr bwMode="auto">
          <a:xfrm>
            <a:off x="5193915" y="4931074"/>
            <a:ext cx="1262468" cy="599756"/>
          </a:xfrm>
          <a:prstGeom prst="wedgeRectCallout">
            <a:avLst>
              <a:gd name="adj1" fmla="val 98254"/>
              <a:gd name="adj2" fmla="val -27136"/>
            </a:avLst>
          </a:prstGeom>
          <a:solidFill>
            <a:schemeClr val="bg1"/>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gradFill>
                  <a:gsLst>
                    <a:gs pos="40000">
                      <a:srgbClr val="0078D4"/>
                    </a:gs>
                    <a:gs pos="100000">
                      <a:srgbClr val="0078D4"/>
                    </a:gs>
                  </a:gsLst>
                  <a:lin ang="4800000" scaled="0"/>
                </a:gradFill>
                <a:effectLst/>
                <a:uLnTx/>
                <a:uFillTx/>
                <a:latin typeface="Segoe UI"/>
                <a:ea typeface="+mn-ea"/>
                <a:cs typeface="+mn-cs"/>
              </a:rPr>
              <a:t>Network Security Group (NSG)</a:t>
            </a:r>
          </a:p>
        </p:txBody>
      </p:sp>
      <p:grpSp>
        <p:nvGrpSpPr>
          <p:cNvPr id="320" name="Group 319">
            <a:extLst>
              <a:ext uri="{FF2B5EF4-FFF2-40B4-BE49-F238E27FC236}">
                <a16:creationId xmlns:a16="http://schemas.microsoft.com/office/drawing/2014/main" id="{DE156C44-1895-428E-AAD1-421012D913A4}"/>
              </a:ext>
            </a:extLst>
          </p:cNvPr>
          <p:cNvGrpSpPr/>
          <p:nvPr/>
        </p:nvGrpSpPr>
        <p:grpSpPr>
          <a:xfrm>
            <a:off x="6486058" y="1843361"/>
            <a:ext cx="465257" cy="655197"/>
            <a:chOff x="1639540" y="3123810"/>
            <a:chExt cx="465257" cy="655197"/>
          </a:xfrm>
          <a:noFill/>
        </p:grpSpPr>
        <p:grpSp>
          <p:nvGrpSpPr>
            <p:cNvPr id="321" name="Graphic 1387">
              <a:extLst>
                <a:ext uri="{FF2B5EF4-FFF2-40B4-BE49-F238E27FC236}">
                  <a16:creationId xmlns:a16="http://schemas.microsoft.com/office/drawing/2014/main" id="{2C9403B9-80BD-4B2F-A752-FE55F68CD822}"/>
                </a:ext>
              </a:extLst>
            </p:cNvPr>
            <p:cNvGrpSpPr/>
            <p:nvPr/>
          </p:nvGrpSpPr>
          <p:grpSpPr>
            <a:xfrm>
              <a:off x="1639540" y="3123810"/>
              <a:ext cx="465257" cy="655197"/>
              <a:chOff x="6000749" y="3293341"/>
              <a:chExt cx="187643" cy="264248"/>
            </a:xfrm>
            <a:grpFill/>
          </p:grpSpPr>
          <p:sp>
            <p:nvSpPr>
              <p:cNvPr id="325" name="Freeform: Shape 324">
                <a:extLst>
                  <a:ext uri="{FF2B5EF4-FFF2-40B4-BE49-F238E27FC236}">
                    <a16:creationId xmlns:a16="http://schemas.microsoft.com/office/drawing/2014/main" id="{B764803F-CFCC-4B71-BE6D-41AC60761CA3}"/>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grpFill/>
              <a:ln w="22225" cap="sq">
                <a:no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noFill/>
                    <a:effectLst/>
                    <a:uLnTx/>
                    <a:uFillTx/>
                    <a:latin typeface="Segoe UI" panose="020B0502040204020203" pitchFamily="34" charset="0"/>
                    <a:ea typeface="+mn-ea"/>
                    <a:cs typeface="Segoe UI" panose="020B0502040204020203" pitchFamily="34" charset="0"/>
                  </a:rPr>
                  <a:t>1</a:t>
                </a:r>
              </a:p>
            </p:txBody>
          </p:sp>
          <p:sp>
            <p:nvSpPr>
              <p:cNvPr id="326" name="Freeform: Shape 325">
                <a:extLst>
                  <a:ext uri="{FF2B5EF4-FFF2-40B4-BE49-F238E27FC236}">
                    <a16:creationId xmlns:a16="http://schemas.microsoft.com/office/drawing/2014/main" id="{33688631-5657-4A8F-A2DB-E29CF8BED9C9}"/>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grpFill/>
              <a:ln w="22225" cap="sq">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noFill/>
                  <a:effectLst/>
                  <a:uLnTx/>
                  <a:uFillTx/>
                  <a:latin typeface="Segoe UI"/>
                  <a:ea typeface="+mn-ea"/>
                  <a:cs typeface="+mn-cs"/>
                </a:endParaRPr>
              </a:p>
            </p:txBody>
          </p:sp>
        </p:grpSp>
        <p:grpSp>
          <p:nvGrpSpPr>
            <p:cNvPr id="322" name="Group 321">
              <a:extLst>
                <a:ext uri="{FF2B5EF4-FFF2-40B4-BE49-F238E27FC236}">
                  <a16:creationId xmlns:a16="http://schemas.microsoft.com/office/drawing/2014/main" id="{F3D885E7-816F-4908-8B9D-2C12A691BFC6}"/>
                </a:ext>
              </a:extLst>
            </p:cNvPr>
            <p:cNvGrpSpPr/>
            <p:nvPr/>
          </p:nvGrpSpPr>
          <p:grpSpPr>
            <a:xfrm>
              <a:off x="1807949" y="3549825"/>
              <a:ext cx="129308" cy="129308"/>
              <a:chOff x="1800072" y="3549825"/>
              <a:chExt cx="129308" cy="129308"/>
            </a:xfrm>
            <a:grpFill/>
          </p:grpSpPr>
          <p:sp>
            <p:nvSpPr>
              <p:cNvPr id="323" name="Oval 322">
                <a:extLst>
                  <a:ext uri="{FF2B5EF4-FFF2-40B4-BE49-F238E27FC236}">
                    <a16:creationId xmlns:a16="http://schemas.microsoft.com/office/drawing/2014/main" id="{FA282D94-0A73-43D7-BA95-6F6965F28ABA}"/>
                  </a:ext>
                </a:extLst>
              </p:cNvPr>
              <p:cNvSpPr/>
              <p:nvPr/>
            </p:nvSpPr>
            <p:spPr bwMode="auto">
              <a:xfrm>
                <a:off x="1800072" y="3549825"/>
                <a:ext cx="129308" cy="12930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4" name="Oval 323">
                <a:extLst>
                  <a:ext uri="{FF2B5EF4-FFF2-40B4-BE49-F238E27FC236}">
                    <a16:creationId xmlns:a16="http://schemas.microsoft.com/office/drawing/2014/main" id="{C3056AD0-A32E-4394-9515-AA502D7670B2}"/>
                  </a:ext>
                </a:extLst>
              </p:cNvPr>
              <p:cNvSpPr/>
              <p:nvPr/>
            </p:nvSpPr>
            <p:spPr bwMode="auto">
              <a:xfrm>
                <a:off x="1833952" y="3583705"/>
                <a:ext cx="61548" cy="6154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27" name="Group 326">
            <a:extLst>
              <a:ext uri="{FF2B5EF4-FFF2-40B4-BE49-F238E27FC236}">
                <a16:creationId xmlns:a16="http://schemas.microsoft.com/office/drawing/2014/main" id="{5139610B-3237-476D-A7A9-1EACB2F429B0}"/>
              </a:ext>
            </a:extLst>
          </p:cNvPr>
          <p:cNvGrpSpPr/>
          <p:nvPr/>
        </p:nvGrpSpPr>
        <p:grpSpPr>
          <a:xfrm>
            <a:off x="4615573" y="2204308"/>
            <a:ext cx="509755" cy="574031"/>
            <a:chOff x="5625520" y="1595947"/>
            <a:chExt cx="509755" cy="574031"/>
          </a:xfrm>
        </p:grpSpPr>
        <p:sp>
          <p:nvSpPr>
            <p:cNvPr id="328" name="globe_2">
              <a:extLst>
                <a:ext uri="{FF2B5EF4-FFF2-40B4-BE49-F238E27FC236}">
                  <a16:creationId xmlns:a16="http://schemas.microsoft.com/office/drawing/2014/main" id="{83B2C9EB-31C7-4AB4-855C-EA5FAD4597E7}"/>
                </a:ext>
              </a:extLst>
            </p:cNvPr>
            <p:cNvSpPr>
              <a:spLocks noChangeAspect="1" noEditPoints="1"/>
            </p:cNvSpPr>
            <p:nvPr/>
          </p:nvSpPr>
          <p:spPr bwMode="auto">
            <a:xfrm>
              <a:off x="5704456" y="1595947"/>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29" name="TextBox 328">
              <a:extLst>
                <a:ext uri="{FF2B5EF4-FFF2-40B4-BE49-F238E27FC236}">
                  <a16:creationId xmlns:a16="http://schemas.microsoft.com/office/drawing/2014/main" id="{BD843B76-95DA-41FA-94BE-4376B1AC1BB7}"/>
                </a:ext>
              </a:extLst>
            </p:cNvPr>
            <p:cNvSpPr txBox="1"/>
            <p:nvPr/>
          </p:nvSpPr>
          <p:spPr>
            <a:xfrm>
              <a:off x="5625520" y="2008395"/>
              <a:ext cx="509755" cy="161583"/>
            </a:xfrm>
            <a:prstGeom prst="rect">
              <a:avLst/>
            </a:prstGeom>
            <a:noFill/>
          </p:spPr>
          <p:txBody>
            <a:bodyPr wrap="non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gradFill>
                    <a:gsLst>
                      <a:gs pos="40000">
                        <a:srgbClr val="0078D4"/>
                      </a:gs>
                      <a:gs pos="100000">
                        <a:srgbClr val="0078D4"/>
                      </a:gs>
                    </a:gsLst>
                    <a:lin ang="4800000" scaled="0"/>
                  </a:gradFill>
                  <a:effectLst/>
                  <a:uLnTx/>
                  <a:uFillTx/>
                  <a:latin typeface="Segoe UI"/>
                  <a:ea typeface="+mn-ea"/>
                  <a:cs typeface="+mn-cs"/>
                </a:rPr>
                <a:t>Internet</a:t>
              </a:r>
            </a:p>
          </p:txBody>
        </p:sp>
      </p:grpSp>
      <p:grpSp>
        <p:nvGrpSpPr>
          <p:cNvPr id="330" name="Group 329">
            <a:extLst>
              <a:ext uri="{FF2B5EF4-FFF2-40B4-BE49-F238E27FC236}">
                <a16:creationId xmlns:a16="http://schemas.microsoft.com/office/drawing/2014/main" id="{87D503C8-11DB-4758-AA84-3BC172BFDA5A}"/>
              </a:ext>
            </a:extLst>
          </p:cNvPr>
          <p:cNvGrpSpPr/>
          <p:nvPr/>
        </p:nvGrpSpPr>
        <p:grpSpPr>
          <a:xfrm>
            <a:off x="4712357" y="4338632"/>
            <a:ext cx="2876971" cy="323165"/>
            <a:chOff x="4708398" y="3405416"/>
            <a:chExt cx="2876971" cy="323165"/>
          </a:xfrm>
        </p:grpSpPr>
        <p:cxnSp>
          <p:nvCxnSpPr>
            <p:cNvPr id="331" name="Straight Connector 330">
              <a:extLst>
                <a:ext uri="{FF2B5EF4-FFF2-40B4-BE49-F238E27FC236}">
                  <a16:creationId xmlns:a16="http://schemas.microsoft.com/office/drawing/2014/main" id="{EC139F06-776F-49DB-BA06-557A6A34BE27}"/>
                </a:ext>
              </a:extLst>
            </p:cNvPr>
            <p:cNvCxnSpPr>
              <a:cxnSpLocks/>
            </p:cNvCxnSpPr>
            <p:nvPr/>
          </p:nvCxnSpPr>
          <p:spPr>
            <a:xfrm flipH="1">
              <a:off x="5567363" y="3562375"/>
              <a:ext cx="1049273" cy="0"/>
            </a:xfrm>
            <a:prstGeom prst="line">
              <a:avLst/>
            </a:prstGeom>
            <a:ln w="31750">
              <a:solidFill>
                <a:schemeClr val="accent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748CBF41-DA05-41AE-A6B6-8F472B4F3010}"/>
                </a:ext>
              </a:extLst>
            </p:cNvPr>
            <p:cNvCxnSpPr>
              <a:cxnSpLocks/>
            </p:cNvCxnSpPr>
            <p:nvPr/>
          </p:nvCxnSpPr>
          <p:spPr>
            <a:xfrm flipH="1">
              <a:off x="7080421" y="3575652"/>
              <a:ext cx="504948" cy="0"/>
            </a:xfrm>
            <a:prstGeom prst="line">
              <a:avLst/>
            </a:prstGeom>
            <a:ln w="31750">
              <a:solidFill>
                <a:schemeClr val="accent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33" name="Group 18">
              <a:extLst>
                <a:ext uri="{FF2B5EF4-FFF2-40B4-BE49-F238E27FC236}">
                  <a16:creationId xmlns:a16="http://schemas.microsoft.com/office/drawing/2014/main" id="{A616C04E-79E1-49E2-A993-32CDAAF8C5D1}"/>
                </a:ext>
              </a:extLst>
            </p:cNvPr>
            <p:cNvGrpSpPr>
              <a:grpSpLocks noChangeAspect="1"/>
            </p:cNvGrpSpPr>
            <p:nvPr/>
          </p:nvGrpSpPr>
          <p:grpSpPr bwMode="auto">
            <a:xfrm>
              <a:off x="6463541" y="3446373"/>
              <a:ext cx="616879" cy="239510"/>
              <a:chOff x="3161" y="1877"/>
              <a:chExt cx="443" cy="172"/>
            </a:xfrm>
            <a:solidFill>
              <a:schemeClr val="accent1">
                <a:lumMod val="60000"/>
                <a:lumOff val="40000"/>
              </a:schemeClr>
            </a:solidFill>
          </p:grpSpPr>
          <p:sp>
            <p:nvSpPr>
              <p:cNvPr id="341" name="Oval 19">
                <a:extLst>
                  <a:ext uri="{FF2B5EF4-FFF2-40B4-BE49-F238E27FC236}">
                    <a16:creationId xmlns:a16="http://schemas.microsoft.com/office/drawing/2014/main" id="{DEE8321A-F10B-4B0D-B328-CA54DCED403A}"/>
                  </a:ext>
                </a:extLst>
              </p:cNvPr>
              <p:cNvSpPr>
                <a:spLocks noChangeArrowheads="1"/>
              </p:cNvSpPr>
              <p:nvPr/>
            </p:nvSpPr>
            <p:spPr bwMode="auto">
              <a:xfrm>
                <a:off x="3533" y="1877"/>
                <a:ext cx="71" cy="172"/>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42" name="Freeform 20">
                <a:extLst>
                  <a:ext uri="{FF2B5EF4-FFF2-40B4-BE49-F238E27FC236}">
                    <a16:creationId xmlns:a16="http://schemas.microsoft.com/office/drawing/2014/main" id="{E81DC4D9-4402-492B-8BCE-4ADEE8B0A779}"/>
                  </a:ext>
                </a:extLst>
              </p:cNvPr>
              <p:cNvSpPr>
                <a:spLocks/>
              </p:cNvSpPr>
              <p:nvPr/>
            </p:nvSpPr>
            <p:spPr bwMode="auto">
              <a:xfrm>
                <a:off x="3161" y="1877"/>
                <a:ext cx="391" cy="172"/>
              </a:xfrm>
              <a:custGeom>
                <a:avLst/>
                <a:gdLst>
                  <a:gd name="T0" fmla="*/ 17 w 188"/>
                  <a:gd name="T1" fmla="*/ 0 h 81"/>
                  <a:gd name="T2" fmla="*/ 0 w 188"/>
                  <a:gd name="T3" fmla="*/ 40 h 81"/>
                  <a:gd name="T4" fmla="*/ 17 w 188"/>
                  <a:gd name="T5" fmla="*/ 81 h 81"/>
                  <a:gd name="T6" fmla="*/ 188 w 188"/>
                  <a:gd name="T7" fmla="*/ 81 h 81"/>
                  <a:gd name="T8" fmla="*/ 171 w 188"/>
                  <a:gd name="T9" fmla="*/ 40 h 81"/>
                  <a:gd name="T10" fmla="*/ 188 w 188"/>
                  <a:gd name="T11" fmla="*/ 0 h 81"/>
                  <a:gd name="T12" fmla="*/ 17 w 188"/>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188" h="81">
                    <a:moveTo>
                      <a:pt x="17" y="0"/>
                    </a:moveTo>
                    <a:cubicBezTo>
                      <a:pt x="8" y="0"/>
                      <a:pt x="0" y="18"/>
                      <a:pt x="0" y="40"/>
                    </a:cubicBezTo>
                    <a:cubicBezTo>
                      <a:pt x="0" y="62"/>
                      <a:pt x="8" y="81"/>
                      <a:pt x="17" y="81"/>
                    </a:cubicBezTo>
                    <a:cubicBezTo>
                      <a:pt x="188" y="81"/>
                      <a:pt x="188" y="81"/>
                      <a:pt x="188" y="81"/>
                    </a:cubicBezTo>
                    <a:cubicBezTo>
                      <a:pt x="179" y="81"/>
                      <a:pt x="171" y="62"/>
                      <a:pt x="171" y="40"/>
                    </a:cubicBezTo>
                    <a:cubicBezTo>
                      <a:pt x="171" y="18"/>
                      <a:pt x="179" y="0"/>
                      <a:pt x="188" y="0"/>
                    </a:cubicBezTo>
                    <a:lnTo>
                      <a:pt x="17" y="0"/>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334" name="Group 333">
              <a:extLst>
                <a:ext uri="{FF2B5EF4-FFF2-40B4-BE49-F238E27FC236}">
                  <a16:creationId xmlns:a16="http://schemas.microsoft.com/office/drawing/2014/main" id="{0D4F19CD-B196-4F4A-8B71-1DC4C4D2CC62}"/>
                </a:ext>
              </a:extLst>
            </p:cNvPr>
            <p:cNvGrpSpPr/>
            <p:nvPr/>
          </p:nvGrpSpPr>
          <p:grpSpPr>
            <a:xfrm>
              <a:off x="6628538" y="3476019"/>
              <a:ext cx="199633" cy="108321"/>
              <a:chOff x="3232051" y="1565154"/>
              <a:chExt cx="866078" cy="469934"/>
            </a:xfrm>
            <a:solidFill>
              <a:schemeClr val="accent1">
                <a:lumMod val="50000"/>
              </a:schemeClr>
            </a:solidFill>
          </p:grpSpPr>
          <p:sp>
            <p:nvSpPr>
              <p:cNvPr id="337" name="Isosceles Triangle 336">
                <a:extLst>
                  <a:ext uri="{FF2B5EF4-FFF2-40B4-BE49-F238E27FC236}">
                    <a16:creationId xmlns:a16="http://schemas.microsoft.com/office/drawing/2014/main" id="{27B36000-3A6E-4DA1-B893-80D6AB483A95}"/>
                  </a:ext>
                </a:extLst>
              </p:cNvPr>
              <p:cNvSpPr/>
              <p:nvPr/>
            </p:nvSpPr>
            <p:spPr bwMode="auto">
              <a:xfrm>
                <a:off x="3292414" y="1625783"/>
                <a:ext cx="742152" cy="348676"/>
              </a:xfrm>
              <a:prstGeom prst="triangl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8" name="Oval 337">
                <a:extLst>
                  <a:ext uri="{FF2B5EF4-FFF2-40B4-BE49-F238E27FC236}">
                    <a16:creationId xmlns:a16="http://schemas.microsoft.com/office/drawing/2014/main" id="{149D2DA1-210C-4194-8011-26EC21F93772}"/>
                  </a:ext>
                </a:extLst>
              </p:cNvPr>
              <p:cNvSpPr/>
              <p:nvPr/>
            </p:nvSpPr>
            <p:spPr bwMode="auto">
              <a:xfrm>
                <a:off x="3602861" y="1565154"/>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9" name="Oval 338">
                <a:extLst>
                  <a:ext uri="{FF2B5EF4-FFF2-40B4-BE49-F238E27FC236}">
                    <a16:creationId xmlns:a16="http://schemas.microsoft.com/office/drawing/2014/main" id="{9AE41B15-2109-4F6F-833C-28A8CCDB4CAF}"/>
                  </a:ext>
                </a:extLst>
              </p:cNvPr>
              <p:cNvSpPr/>
              <p:nvPr/>
            </p:nvSpPr>
            <p:spPr bwMode="auto">
              <a:xfrm>
                <a:off x="3976871" y="1913830"/>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40" name="Oval 339">
                <a:extLst>
                  <a:ext uri="{FF2B5EF4-FFF2-40B4-BE49-F238E27FC236}">
                    <a16:creationId xmlns:a16="http://schemas.microsoft.com/office/drawing/2014/main" id="{F931FD5C-8BAD-4772-9671-9B9F91237771}"/>
                  </a:ext>
                </a:extLst>
              </p:cNvPr>
              <p:cNvSpPr/>
              <p:nvPr/>
            </p:nvSpPr>
            <p:spPr bwMode="auto">
              <a:xfrm>
                <a:off x="3232051" y="1913830"/>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335" name="TextBox 334">
              <a:extLst>
                <a:ext uri="{FF2B5EF4-FFF2-40B4-BE49-F238E27FC236}">
                  <a16:creationId xmlns:a16="http://schemas.microsoft.com/office/drawing/2014/main" id="{07815FCC-4D1B-47C4-8653-9EB198D9A49F}"/>
                </a:ext>
              </a:extLst>
            </p:cNvPr>
            <p:cNvSpPr txBox="1"/>
            <p:nvPr/>
          </p:nvSpPr>
          <p:spPr>
            <a:xfrm>
              <a:off x="6524773" y="3596826"/>
              <a:ext cx="407163" cy="76944"/>
            </a:xfrm>
            <a:prstGeom prst="rect">
              <a:avLst/>
            </a:prstGeom>
            <a:solidFill>
              <a:schemeClr val="accent1">
                <a:lumMod val="50000"/>
              </a:schemeClr>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a:ea typeface="+mn-ea"/>
                  <a:cs typeface="+mn-cs"/>
                </a:rPr>
                <a:t>ExpressRoute</a:t>
              </a:r>
            </a:p>
          </p:txBody>
        </p:sp>
        <p:sp>
          <p:nvSpPr>
            <p:cNvPr id="336" name="TextBox 335">
              <a:extLst>
                <a:ext uri="{FF2B5EF4-FFF2-40B4-BE49-F238E27FC236}">
                  <a16:creationId xmlns:a16="http://schemas.microsoft.com/office/drawing/2014/main" id="{32228A64-E00A-4BAD-BA87-99FCD5A2B230}"/>
                </a:ext>
              </a:extLst>
            </p:cNvPr>
            <p:cNvSpPr txBox="1"/>
            <p:nvPr/>
          </p:nvSpPr>
          <p:spPr>
            <a:xfrm>
              <a:off x="4708398" y="3405416"/>
              <a:ext cx="819134" cy="323165"/>
            </a:xfrm>
            <a:prstGeom prst="rect">
              <a:avLst/>
            </a:prstGeom>
            <a:noFill/>
          </p:spPr>
          <p:txBody>
            <a:bodyPr wrap="non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gradFill>
                    <a:gsLst>
                      <a:gs pos="0">
                        <a:srgbClr val="0078D4">
                          <a:lumMod val="50000"/>
                        </a:srgbClr>
                      </a:gs>
                      <a:gs pos="100000">
                        <a:srgbClr val="0078D4">
                          <a:lumMod val="50000"/>
                        </a:srgbClr>
                      </a:gs>
                    </a:gsLst>
                    <a:lin ang="5400000" scaled="0"/>
                  </a:gradFill>
                  <a:effectLst/>
                  <a:uLnTx/>
                  <a:uFillTx/>
                  <a:latin typeface="Segoe UI"/>
                  <a:ea typeface="+mn-ea"/>
                  <a:cs typeface="+mn-cs"/>
                </a:rPr>
                <a:t>On Premises </a:t>
              </a:r>
              <a:br>
                <a:rPr kumimoji="0" lang="en-US" sz="1050" b="1" i="0" u="none" strike="noStrike" kern="1200" cap="none" spc="0" normalizeH="0" baseline="0" noProof="0" dirty="0">
                  <a:ln>
                    <a:noFill/>
                  </a:ln>
                  <a:gradFill>
                    <a:gsLst>
                      <a:gs pos="0">
                        <a:srgbClr val="0078D4">
                          <a:lumMod val="50000"/>
                        </a:srgbClr>
                      </a:gs>
                      <a:gs pos="100000">
                        <a:srgbClr val="0078D4">
                          <a:lumMod val="50000"/>
                        </a:srgbClr>
                      </a:gs>
                    </a:gsLst>
                    <a:lin ang="5400000" scaled="0"/>
                  </a:gradFill>
                  <a:effectLst/>
                  <a:uLnTx/>
                  <a:uFillTx/>
                  <a:latin typeface="Segoe UI"/>
                  <a:ea typeface="+mn-ea"/>
                  <a:cs typeface="+mn-cs"/>
                </a:rPr>
              </a:br>
              <a:r>
                <a:rPr kumimoji="0" lang="en-US" sz="1050" b="1" i="0" u="none" strike="noStrike" kern="1200" cap="none" spc="0" normalizeH="0" baseline="0" noProof="0" dirty="0">
                  <a:ln>
                    <a:noFill/>
                  </a:ln>
                  <a:gradFill>
                    <a:gsLst>
                      <a:gs pos="0">
                        <a:srgbClr val="0078D4">
                          <a:lumMod val="50000"/>
                        </a:srgbClr>
                      </a:gs>
                      <a:gs pos="100000">
                        <a:srgbClr val="0078D4">
                          <a:lumMod val="50000"/>
                        </a:srgbClr>
                      </a:gs>
                    </a:gsLst>
                    <a:lin ang="5400000" scaled="0"/>
                  </a:gradFill>
                  <a:effectLst/>
                  <a:uLnTx/>
                  <a:uFillTx/>
                  <a:latin typeface="Segoe UI"/>
                  <a:ea typeface="+mn-ea"/>
                  <a:cs typeface="+mn-cs"/>
                </a:rPr>
                <a:t>Network(s)</a:t>
              </a:r>
            </a:p>
          </p:txBody>
        </p:sp>
      </p:grpSp>
      <p:grpSp>
        <p:nvGrpSpPr>
          <p:cNvPr id="344" name="Graphic 1387">
            <a:extLst>
              <a:ext uri="{FF2B5EF4-FFF2-40B4-BE49-F238E27FC236}">
                <a16:creationId xmlns:a16="http://schemas.microsoft.com/office/drawing/2014/main" id="{6742C942-1B31-4BDF-A00F-816DF0079E7E}"/>
              </a:ext>
            </a:extLst>
          </p:cNvPr>
          <p:cNvGrpSpPr/>
          <p:nvPr/>
        </p:nvGrpSpPr>
        <p:grpSpPr>
          <a:xfrm>
            <a:off x="7063740" y="3915510"/>
            <a:ext cx="227125" cy="319848"/>
            <a:chOff x="6000749" y="3293341"/>
            <a:chExt cx="187643" cy="264248"/>
          </a:xfrm>
        </p:grpSpPr>
        <p:sp>
          <p:nvSpPr>
            <p:cNvPr id="345" name="Freeform: Shape 344">
              <a:extLst>
                <a:ext uri="{FF2B5EF4-FFF2-40B4-BE49-F238E27FC236}">
                  <a16:creationId xmlns:a16="http://schemas.microsoft.com/office/drawing/2014/main" id="{B74EB719-DBBF-4259-9D20-55B2792FC9B4}"/>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346" name="Freeform: Shape 345">
              <a:extLst>
                <a:ext uri="{FF2B5EF4-FFF2-40B4-BE49-F238E27FC236}">
                  <a16:creationId xmlns:a16="http://schemas.microsoft.com/office/drawing/2014/main" id="{58776CB9-D124-42A0-A609-1312B2C448C2}"/>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362" name="Speech Bubble: Rectangle 361">
            <a:extLst>
              <a:ext uri="{FF2B5EF4-FFF2-40B4-BE49-F238E27FC236}">
                <a16:creationId xmlns:a16="http://schemas.microsoft.com/office/drawing/2014/main" id="{95B9E6D2-B2CE-4049-81D3-332708D50AF6}"/>
              </a:ext>
            </a:extLst>
          </p:cNvPr>
          <p:cNvSpPr/>
          <p:nvPr/>
        </p:nvSpPr>
        <p:spPr bwMode="auto">
          <a:xfrm>
            <a:off x="3890935" y="3277592"/>
            <a:ext cx="1208596" cy="376871"/>
          </a:xfrm>
          <a:prstGeom prst="wedgeRectCallout">
            <a:avLst>
              <a:gd name="adj1" fmla="val 57849"/>
              <a:gd name="adj2" fmla="val -49693"/>
            </a:avLst>
          </a:prstGeom>
          <a:solidFill>
            <a:schemeClr val="bg1"/>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gradFill>
                  <a:gsLst>
                    <a:gs pos="40000">
                      <a:srgbClr val="0078D4"/>
                    </a:gs>
                    <a:gs pos="100000">
                      <a:srgbClr val="0078D4"/>
                    </a:gs>
                  </a:gsLst>
                  <a:lin ang="4800000" scaled="0"/>
                </a:gradFill>
                <a:effectLst/>
                <a:uLnTx/>
                <a:uFillTx/>
                <a:latin typeface="Segoe UI"/>
                <a:ea typeface="+mn-ea"/>
                <a:cs typeface="+mn-cs"/>
              </a:rPr>
              <a:t>DDoS Protection</a:t>
            </a:r>
          </a:p>
        </p:txBody>
      </p:sp>
      <p:grpSp>
        <p:nvGrpSpPr>
          <p:cNvPr id="363" name="Group 362">
            <a:extLst>
              <a:ext uri="{FF2B5EF4-FFF2-40B4-BE49-F238E27FC236}">
                <a16:creationId xmlns:a16="http://schemas.microsoft.com/office/drawing/2014/main" id="{0560B6AA-11DE-45CE-B5A1-40A3EE341202}"/>
              </a:ext>
            </a:extLst>
          </p:cNvPr>
          <p:cNvGrpSpPr/>
          <p:nvPr/>
        </p:nvGrpSpPr>
        <p:grpSpPr>
          <a:xfrm>
            <a:off x="5196561" y="2849188"/>
            <a:ext cx="312670" cy="650718"/>
            <a:chOff x="5571778" y="2592246"/>
            <a:chExt cx="312670" cy="650718"/>
          </a:xfrm>
        </p:grpSpPr>
        <p:grpSp>
          <p:nvGrpSpPr>
            <p:cNvPr id="364" name="Group 23">
              <a:extLst>
                <a:ext uri="{FF2B5EF4-FFF2-40B4-BE49-F238E27FC236}">
                  <a16:creationId xmlns:a16="http://schemas.microsoft.com/office/drawing/2014/main" id="{612A1E10-3502-4A7D-AD04-AF20B13B2628}"/>
                </a:ext>
              </a:extLst>
            </p:cNvPr>
            <p:cNvGrpSpPr>
              <a:grpSpLocks noChangeAspect="1"/>
            </p:cNvGrpSpPr>
            <p:nvPr/>
          </p:nvGrpSpPr>
          <p:grpSpPr bwMode="auto">
            <a:xfrm>
              <a:off x="5571778" y="2745481"/>
              <a:ext cx="312670" cy="342928"/>
              <a:chOff x="2150" y="3010"/>
              <a:chExt cx="310" cy="340"/>
            </a:xfrm>
          </p:grpSpPr>
          <p:sp>
            <p:nvSpPr>
              <p:cNvPr id="367" name="Freeform 24">
                <a:extLst>
                  <a:ext uri="{FF2B5EF4-FFF2-40B4-BE49-F238E27FC236}">
                    <a16:creationId xmlns:a16="http://schemas.microsoft.com/office/drawing/2014/main" id="{46DCBA9E-04E7-4B24-88F6-D23FDFF462A2}"/>
                  </a:ext>
                </a:extLst>
              </p:cNvPr>
              <p:cNvSpPr>
                <a:spLocks/>
              </p:cNvSpPr>
              <p:nvPr/>
            </p:nvSpPr>
            <p:spPr bwMode="auto">
              <a:xfrm>
                <a:off x="2150" y="3010"/>
                <a:ext cx="310" cy="340"/>
              </a:xfrm>
              <a:custGeom>
                <a:avLst/>
                <a:gdLst>
                  <a:gd name="T0" fmla="*/ 74 w 148"/>
                  <a:gd name="T1" fmla="*/ 0 h 163"/>
                  <a:gd name="T2" fmla="*/ 148 w 148"/>
                  <a:gd name="T3" fmla="*/ 26 h 163"/>
                  <a:gd name="T4" fmla="*/ 148 w 148"/>
                  <a:gd name="T5" fmla="*/ 99 h 163"/>
                  <a:gd name="T6" fmla="*/ 74 w 148"/>
                  <a:gd name="T7" fmla="*/ 163 h 163"/>
                  <a:gd name="T8" fmla="*/ 0 w 148"/>
                  <a:gd name="T9" fmla="*/ 99 h 163"/>
                  <a:gd name="T10" fmla="*/ 0 w 148"/>
                  <a:gd name="T11" fmla="*/ 26 h 163"/>
                  <a:gd name="T12" fmla="*/ 74 w 148"/>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148" h="163">
                    <a:moveTo>
                      <a:pt x="74" y="0"/>
                    </a:moveTo>
                    <a:cubicBezTo>
                      <a:pt x="74" y="0"/>
                      <a:pt x="99" y="26"/>
                      <a:pt x="148" y="26"/>
                    </a:cubicBezTo>
                    <a:cubicBezTo>
                      <a:pt x="148" y="99"/>
                      <a:pt x="148" y="99"/>
                      <a:pt x="148" y="99"/>
                    </a:cubicBezTo>
                    <a:cubicBezTo>
                      <a:pt x="148" y="132"/>
                      <a:pt x="74" y="163"/>
                      <a:pt x="74" y="163"/>
                    </a:cubicBezTo>
                    <a:cubicBezTo>
                      <a:pt x="74" y="163"/>
                      <a:pt x="0" y="132"/>
                      <a:pt x="0" y="99"/>
                    </a:cubicBezTo>
                    <a:cubicBezTo>
                      <a:pt x="0" y="26"/>
                      <a:pt x="0" y="26"/>
                      <a:pt x="0" y="26"/>
                    </a:cubicBezTo>
                    <a:cubicBezTo>
                      <a:pt x="49" y="26"/>
                      <a:pt x="74" y="0"/>
                      <a:pt x="74" y="0"/>
                    </a:cubicBezTo>
                    <a:close/>
                  </a:path>
                </a:pathLst>
              </a:custGeom>
              <a:noFill/>
              <a:ln w="1905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68" name="Freeform 25">
                <a:extLst>
                  <a:ext uri="{FF2B5EF4-FFF2-40B4-BE49-F238E27FC236}">
                    <a16:creationId xmlns:a16="http://schemas.microsoft.com/office/drawing/2014/main" id="{E8E6B282-1BA9-4D84-97F3-5EA0893E28D5}"/>
                  </a:ext>
                </a:extLst>
              </p:cNvPr>
              <p:cNvSpPr>
                <a:spLocks noEditPoints="1"/>
              </p:cNvSpPr>
              <p:nvPr/>
            </p:nvSpPr>
            <p:spPr bwMode="auto">
              <a:xfrm>
                <a:off x="2240" y="3106"/>
                <a:ext cx="130" cy="210"/>
              </a:xfrm>
              <a:custGeom>
                <a:avLst/>
                <a:gdLst>
                  <a:gd name="T0" fmla="*/ 0 w 130"/>
                  <a:gd name="T1" fmla="*/ 210 h 210"/>
                  <a:gd name="T2" fmla="*/ 0 w 130"/>
                  <a:gd name="T3" fmla="*/ 0 h 210"/>
                  <a:gd name="T4" fmla="*/ 130 w 130"/>
                  <a:gd name="T5" fmla="*/ 0 h 210"/>
                  <a:gd name="T6" fmla="*/ 130 w 130"/>
                  <a:gd name="T7" fmla="*/ 114 h 210"/>
                  <a:gd name="T8" fmla="*/ 130 w 130"/>
                  <a:gd name="T9" fmla="*/ 114 h 210"/>
                  <a:gd name="T10" fmla="*/ 130 w 130"/>
                  <a:gd name="T11" fmla="*/ 210 h 210"/>
                  <a:gd name="T12" fmla="*/ 27 w 130"/>
                  <a:gd name="T13" fmla="*/ 39 h 210"/>
                  <a:gd name="T14" fmla="*/ 103 w 130"/>
                  <a:gd name="T15" fmla="*/ 39 h 210"/>
                  <a:gd name="T16" fmla="*/ 27 w 130"/>
                  <a:gd name="T17" fmla="*/ 166 h 210"/>
                  <a:gd name="T18" fmla="*/ 103 w 130"/>
                  <a:gd name="T19" fmla="*/ 166 h 210"/>
                  <a:gd name="T20" fmla="*/ 27 w 130"/>
                  <a:gd name="T21" fmla="*/ 202 h 210"/>
                  <a:gd name="T22" fmla="*/ 103 w 130"/>
                  <a:gd name="T23"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210">
                    <a:moveTo>
                      <a:pt x="0" y="210"/>
                    </a:moveTo>
                    <a:lnTo>
                      <a:pt x="0" y="0"/>
                    </a:lnTo>
                    <a:lnTo>
                      <a:pt x="130" y="0"/>
                    </a:lnTo>
                    <a:lnTo>
                      <a:pt x="130" y="114"/>
                    </a:lnTo>
                    <a:moveTo>
                      <a:pt x="130" y="114"/>
                    </a:moveTo>
                    <a:lnTo>
                      <a:pt x="130" y="210"/>
                    </a:lnTo>
                    <a:moveTo>
                      <a:pt x="27" y="39"/>
                    </a:moveTo>
                    <a:lnTo>
                      <a:pt x="103" y="39"/>
                    </a:lnTo>
                    <a:moveTo>
                      <a:pt x="27" y="166"/>
                    </a:moveTo>
                    <a:lnTo>
                      <a:pt x="103" y="166"/>
                    </a:lnTo>
                    <a:moveTo>
                      <a:pt x="27" y="202"/>
                    </a:moveTo>
                    <a:lnTo>
                      <a:pt x="103" y="202"/>
                    </a:lnTo>
                  </a:path>
                </a:pathLst>
              </a:custGeom>
              <a:noFill/>
              <a:ln w="1905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cxnSp>
          <p:nvCxnSpPr>
            <p:cNvPr id="365" name="Straight Connector 364">
              <a:extLst>
                <a:ext uri="{FF2B5EF4-FFF2-40B4-BE49-F238E27FC236}">
                  <a16:creationId xmlns:a16="http://schemas.microsoft.com/office/drawing/2014/main" id="{A2E83D6F-E812-41A0-B8B9-9644CF064E8E}"/>
                </a:ext>
              </a:extLst>
            </p:cNvPr>
            <p:cNvCxnSpPr>
              <a:cxnSpLocks/>
            </p:cNvCxnSpPr>
            <p:nvPr/>
          </p:nvCxnSpPr>
          <p:spPr>
            <a:xfrm flipV="1">
              <a:off x="5793673" y="2592246"/>
              <a:ext cx="75279" cy="153235"/>
            </a:xfrm>
            <a:prstGeom prst="line">
              <a:avLst/>
            </a:prstGeom>
            <a:ln w="15875">
              <a:solidFill>
                <a:srgbClr val="107C1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43B20309-06F5-4014-97E6-4FB441B8710C}"/>
                </a:ext>
              </a:extLst>
            </p:cNvPr>
            <p:cNvCxnSpPr>
              <a:cxnSpLocks/>
            </p:cNvCxnSpPr>
            <p:nvPr/>
          </p:nvCxnSpPr>
          <p:spPr>
            <a:xfrm>
              <a:off x="5793022" y="3089729"/>
              <a:ext cx="75279" cy="153235"/>
            </a:xfrm>
            <a:prstGeom prst="line">
              <a:avLst/>
            </a:prstGeom>
            <a:ln w="15875">
              <a:no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60BAE5C5-7152-488C-97C8-148E0E6D4730}"/>
              </a:ext>
            </a:extLst>
          </p:cNvPr>
          <p:cNvGrpSpPr/>
          <p:nvPr/>
        </p:nvGrpSpPr>
        <p:grpSpPr>
          <a:xfrm>
            <a:off x="5694594" y="1199585"/>
            <a:ext cx="5892209" cy="276999"/>
            <a:chOff x="6637532" y="1199585"/>
            <a:chExt cx="4949271" cy="276999"/>
          </a:xfrm>
        </p:grpSpPr>
        <p:cxnSp>
          <p:nvCxnSpPr>
            <p:cNvPr id="372" name="Straight Connector 371">
              <a:extLst>
                <a:ext uri="{FF2B5EF4-FFF2-40B4-BE49-F238E27FC236}">
                  <a16:creationId xmlns:a16="http://schemas.microsoft.com/office/drawing/2014/main" id="{1B22777C-F4FF-4E92-982A-F7056BE47926}"/>
                </a:ext>
              </a:extLst>
            </p:cNvPr>
            <p:cNvCxnSpPr>
              <a:cxnSpLocks/>
            </p:cNvCxnSpPr>
            <p:nvPr/>
          </p:nvCxnSpPr>
          <p:spPr>
            <a:xfrm>
              <a:off x="6637532" y="1329254"/>
              <a:ext cx="4949271" cy="0"/>
            </a:xfrm>
            <a:prstGeom prst="line">
              <a:avLst/>
            </a:prstGeom>
            <a:ln w="12700">
              <a:solidFill>
                <a:srgbClr val="0078D4"/>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373" name="TextBox 372">
              <a:extLst>
                <a:ext uri="{FF2B5EF4-FFF2-40B4-BE49-F238E27FC236}">
                  <a16:creationId xmlns:a16="http://schemas.microsoft.com/office/drawing/2014/main" id="{21BE0B09-6FBA-4806-9C02-3221592DB99C}"/>
                </a:ext>
              </a:extLst>
            </p:cNvPr>
            <p:cNvSpPr txBox="1"/>
            <p:nvPr/>
          </p:nvSpPr>
          <p:spPr>
            <a:xfrm>
              <a:off x="8483059" y="1199585"/>
              <a:ext cx="1258216" cy="276999"/>
            </a:xfrm>
            <a:prstGeom prst="rect">
              <a:avLst/>
            </a:prstGeom>
            <a:solidFill>
              <a:schemeClr val="bg1"/>
            </a:solidFill>
          </p:spPr>
          <p:txBody>
            <a:bodyPr wrap="square" lIns="0" rIns="0" rtlCol="0" anchor="ctr">
              <a:spAutoFit/>
            </a:bodyPr>
            <a:lstStyle>
              <a:defPPr>
                <a:defRPr lang="en-US"/>
              </a:defPPr>
              <a:lvl1pPr marR="0" lvl="0" indent="0" algn="ctr" fontAlgn="auto">
                <a:lnSpc>
                  <a:spcPct val="100000"/>
                </a:lnSpc>
                <a:spcBef>
                  <a:spcPts val="0"/>
                </a:spcBef>
                <a:spcAft>
                  <a:spcPts val="0"/>
                </a:spcAft>
                <a:buClrTx/>
                <a:buSzTx/>
                <a:buFontTx/>
                <a:buNone/>
                <a:tabLst/>
                <a:defRPr sz="1000" b="1">
                  <a:solidFill>
                    <a:schemeClr val="bg1">
                      <a:lumMod val="50000"/>
                    </a:schemeClr>
                  </a:solidFill>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Core Services</a:t>
              </a:r>
            </a:p>
          </p:txBody>
        </p:sp>
      </p:grpSp>
      <p:grpSp>
        <p:nvGrpSpPr>
          <p:cNvPr id="118" name="Graphic 16">
            <a:extLst>
              <a:ext uri="{FF2B5EF4-FFF2-40B4-BE49-F238E27FC236}">
                <a16:creationId xmlns:a16="http://schemas.microsoft.com/office/drawing/2014/main" id="{34C75E50-6D6B-44DA-A654-FC45ACE7D9C8}"/>
              </a:ext>
            </a:extLst>
          </p:cNvPr>
          <p:cNvGrpSpPr/>
          <p:nvPr/>
        </p:nvGrpSpPr>
        <p:grpSpPr>
          <a:xfrm>
            <a:off x="5965092" y="3012986"/>
            <a:ext cx="483232" cy="483232"/>
            <a:chOff x="6459728" y="2588847"/>
            <a:chExt cx="594534" cy="594533"/>
          </a:xfrm>
        </p:grpSpPr>
        <p:sp>
          <p:nvSpPr>
            <p:cNvPr id="119" name="Freeform: Shape 118">
              <a:extLst>
                <a:ext uri="{FF2B5EF4-FFF2-40B4-BE49-F238E27FC236}">
                  <a16:creationId xmlns:a16="http://schemas.microsoft.com/office/drawing/2014/main" id="{E4C65F79-8408-455C-9DEA-C2A142B3CE28}"/>
                </a:ext>
              </a:extLst>
            </p:cNvPr>
            <p:cNvSpPr/>
            <p:nvPr/>
          </p:nvSpPr>
          <p:spPr>
            <a:xfrm>
              <a:off x="6459728" y="2588847"/>
              <a:ext cx="594534" cy="594533"/>
            </a:xfrm>
            <a:custGeom>
              <a:avLst/>
              <a:gdLst>
                <a:gd name="connsiteX0" fmla="*/ 274693 w 542925"/>
                <a:gd name="connsiteY0" fmla="*/ 11349 h 542925"/>
                <a:gd name="connsiteX1" fmla="*/ 538036 w 542925"/>
                <a:gd name="connsiteY1" fmla="*/ 274693 h 542925"/>
                <a:gd name="connsiteX2" fmla="*/ 274693 w 542925"/>
                <a:gd name="connsiteY2" fmla="*/ 538036 h 542925"/>
                <a:gd name="connsiteX3" fmla="*/ 11349 w 542925"/>
                <a:gd name="connsiteY3" fmla="*/ 274693 h 542925"/>
              </a:gdLst>
              <a:ahLst/>
              <a:cxnLst>
                <a:cxn ang="0">
                  <a:pos x="connsiteX0" y="connsiteY0"/>
                </a:cxn>
                <a:cxn ang="0">
                  <a:pos x="connsiteX1" y="connsiteY1"/>
                </a:cxn>
                <a:cxn ang="0">
                  <a:pos x="connsiteX2" y="connsiteY2"/>
                </a:cxn>
                <a:cxn ang="0">
                  <a:pos x="connsiteX3" y="connsiteY3"/>
                </a:cxn>
              </a:cxnLst>
              <a:rect l="l" t="t" r="r" b="b"/>
              <a:pathLst>
                <a:path w="542925" h="542925">
                  <a:moveTo>
                    <a:pt x="274693" y="11349"/>
                  </a:moveTo>
                  <a:lnTo>
                    <a:pt x="538036" y="274693"/>
                  </a:lnTo>
                  <a:lnTo>
                    <a:pt x="274693" y="538036"/>
                  </a:lnTo>
                  <a:lnTo>
                    <a:pt x="11349" y="274693"/>
                  </a:lnTo>
                  <a:close/>
                </a:path>
              </a:pathLst>
            </a:custGeom>
            <a:solidFill>
              <a:schemeClr val="accent1"/>
            </a:solidFill>
            <a:ln w="15240" cap="sq">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CC227EFA-EA0C-4E88-BD7C-785CB3B1BCB9}"/>
                </a:ext>
              </a:extLst>
            </p:cNvPr>
            <p:cNvSpPr/>
            <p:nvPr/>
          </p:nvSpPr>
          <p:spPr>
            <a:xfrm>
              <a:off x="6546894" y="2684119"/>
              <a:ext cx="409574" cy="342899"/>
            </a:xfrm>
            <a:custGeom>
              <a:avLst/>
              <a:gdLst>
                <a:gd name="connsiteX0" fmla="*/ 82320 w 409575"/>
                <a:gd name="connsiteY0" fmla="*/ 281393 h 342900"/>
                <a:gd name="connsiteX1" fmla="*/ 8025 w 409575"/>
                <a:gd name="connsiteY1" fmla="*/ 208050 h 342900"/>
                <a:gd name="connsiteX2" fmla="*/ 82320 w 409575"/>
                <a:gd name="connsiteY2" fmla="*/ 133755 h 342900"/>
                <a:gd name="connsiteX3" fmla="*/ 17550 w 409575"/>
                <a:gd name="connsiteY3" fmla="*/ 208050 h 342900"/>
                <a:gd name="connsiteX4" fmla="*/ 135660 w 409575"/>
                <a:gd name="connsiteY4" fmla="*/ 208050 h 342900"/>
                <a:gd name="connsiteX5" fmla="*/ 209955 w 409575"/>
                <a:gd name="connsiteY5" fmla="*/ 338543 h 342900"/>
                <a:gd name="connsiteX6" fmla="*/ 209955 w 409575"/>
                <a:gd name="connsiteY6" fmla="*/ 282345 h 342900"/>
                <a:gd name="connsiteX7" fmla="*/ 336638 w 409575"/>
                <a:gd name="connsiteY7" fmla="*/ 281393 h 342900"/>
                <a:gd name="connsiteX8" fmla="*/ 409980 w 409575"/>
                <a:gd name="connsiteY8" fmla="*/ 208050 h 342900"/>
                <a:gd name="connsiteX9" fmla="*/ 336638 w 409575"/>
                <a:gd name="connsiteY9" fmla="*/ 133755 h 342900"/>
                <a:gd name="connsiteX10" fmla="*/ 401408 w 409575"/>
                <a:gd name="connsiteY10" fmla="*/ 208050 h 342900"/>
                <a:gd name="connsiteX11" fmla="*/ 283298 w 409575"/>
                <a:gd name="connsiteY11" fmla="*/ 208050 h 342900"/>
                <a:gd name="connsiteX12" fmla="*/ 283298 w 409575"/>
                <a:gd name="connsiteY12" fmla="*/ 81368 h 342900"/>
                <a:gd name="connsiteX13" fmla="*/ 209955 w 409575"/>
                <a:gd name="connsiteY13" fmla="*/ 8025 h 342900"/>
                <a:gd name="connsiteX14" fmla="*/ 135660 w 409575"/>
                <a:gd name="connsiteY14" fmla="*/ 81368 h 342900"/>
                <a:gd name="connsiteX15" fmla="*/ 209955 w 409575"/>
                <a:gd name="connsiteY15" fmla="*/ 16598 h 342900"/>
                <a:gd name="connsiteX16" fmla="*/ 209955 w 409575"/>
                <a:gd name="connsiteY16" fmla="*/ 134708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9575" h="342900">
                  <a:moveTo>
                    <a:pt x="82320" y="281393"/>
                  </a:moveTo>
                  <a:lnTo>
                    <a:pt x="8025" y="208050"/>
                  </a:lnTo>
                  <a:lnTo>
                    <a:pt x="82320" y="133755"/>
                  </a:lnTo>
                  <a:moveTo>
                    <a:pt x="17550" y="208050"/>
                  </a:moveTo>
                  <a:lnTo>
                    <a:pt x="135660" y="208050"/>
                  </a:lnTo>
                  <a:moveTo>
                    <a:pt x="209955" y="338543"/>
                  </a:moveTo>
                  <a:lnTo>
                    <a:pt x="209955" y="282345"/>
                  </a:lnTo>
                  <a:moveTo>
                    <a:pt x="336638" y="281393"/>
                  </a:moveTo>
                  <a:lnTo>
                    <a:pt x="409980" y="208050"/>
                  </a:lnTo>
                  <a:lnTo>
                    <a:pt x="336638" y="133755"/>
                  </a:lnTo>
                  <a:moveTo>
                    <a:pt x="401408" y="208050"/>
                  </a:moveTo>
                  <a:lnTo>
                    <a:pt x="283298" y="208050"/>
                  </a:lnTo>
                  <a:moveTo>
                    <a:pt x="283298" y="81368"/>
                  </a:moveTo>
                  <a:lnTo>
                    <a:pt x="209955" y="8025"/>
                  </a:lnTo>
                  <a:lnTo>
                    <a:pt x="135660" y="81368"/>
                  </a:lnTo>
                  <a:moveTo>
                    <a:pt x="209955" y="16598"/>
                  </a:moveTo>
                  <a:lnTo>
                    <a:pt x="209955" y="134708"/>
                  </a:lnTo>
                </a:path>
              </a:pathLst>
            </a:custGeom>
            <a:noFill/>
            <a:ln w="15240"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EFF3D39B-1CF9-46FD-9A2E-997E158BF72F}"/>
                </a:ext>
              </a:extLst>
            </p:cNvPr>
            <p:cNvSpPr/>
            <p:nvPr/>
          </p:nvSpPr>
          <p:spPr>
            <a:xfrm>
              <a:off x="6675485" y="2815565"/>
              <a:ext cx="152400" cy="152400"/>
            </a:xfrm>
            <a:custGeom>
              <a:avLst/>
              <a:gdLst>
                <a:gd name="connsiteX0" fmla="*/ 148995 w 152400"/>
                <a:gd name="connsiteY0" fmla="*/ 78510 h 152400"/>
                <a:gd name="connsiteX1" fmla="*/ 78510 w 152400"/>
                <a:gd name="connsiteY1" fmla="*/ 148995 h 152400"/>
                <a:gd name="connsiteX2" fmla="*/ 8025 w 152400"/>
                <a:gd name="connsiteY2" fmla="*/ 78510 h 152400"/>
                <a:gd name="connsiteX3" fmla="*/ 78510 w 152400"/>
                <a:gd name="connsiteY3" fmla="*/ 8025 h 152400"/>
                <a:gd name="connsiteX4" fmla="*/ 148995 w 152400"/>
                <a:gd name="connsiteY4" fmla="*/ 7851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48995" y="78510"/>
                  </a:moveTo>
                  <a:cubicBezTo>
                    <a:pt x="148995" y="117438"/>
                    <a:pt x="117438" y="148995"/>
                    <a:pt x="78510" y="148995"/>
                  </a:cubicBezTo>
                  <a:cubicBezTo>
                    <a:pt x="39583" y="148995"/>
                    <a:pt x="8025" y="117438"/>
                    <a:pt x="8025" y="78510"/>
                  </a:cubicBezTo>
                  <a:cubicBezTo>
                    <a:pt x="8025" y="39583"/>
                    <a:pt x="39583" y="8025"/>
                    <a:pt x="78510" y="8025"/>
                  </a:cubicBezTo>
                  <a:cubicBezTo>
                    <a:pt x="117438" y="8025"/>
                    <a:pt x="148995" y="39583"/>
                    <a:pt x="148995" y="78510"/>
                  </a:cubicBezTo>
                  <a:close/>
                </a:path>
              </a:pathLst>
            </a:custGeom>
            <a:noFill/>
            <a:ln w="15240"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BA652150-24C5-4221-951D-AD7EF2A83485}"/>
                </a:ext>
              </a:extLst>
            </p:cNvPr>
            <p:cNvSpPr/>
            <p:nvPr/>
          </p:nvSpPr>
          <p:spPr>
            <a:xfrm>
              <a:off x="6705873" y="3013611"/>
              <a:ext cx="95251" cy="95251"/>
            </a:xfrm>
            <a:custGeom>
              <a:avLst/>
              <a:gdLst>
                <a:gd name="connsiteX0" fmla="*/ 89059 w 95250"/>
                <a:gd name="connsiteY0" fmla="*/ 48101 h 95250"/>
                <a:gd name="connsiteX1" fmla="*/ 48101 w 95250"/>
                <a:gd name="connsiteY1" fmla="*/ 89059 h 95250"/>
                <a:gd name="connsiteX2" fmla="*/ 7144 w 95250"/>
                <a:gd name="connsiteY2" fmla="*/ 48101 h 95250"/>
                <a:gd name="connsiteX3" fmla="*/ 48101 w 95250"/>
                <a:gd name="connsiteY3" fmla="*/ 7144 h 95250"/>
                <a:gd name="connsiteX4" fmla="*/ 89059 w 95250"/>
                <a:gd name="connsiteY4" fmla="*/ 4810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89059" y="48101"/>
                  </a:moveTo>
                  <a:cubicBezTo>
                    <a:pt x="89059" y="70721"/>
                    <a:pt x="70721" y="89059"/>
                    <a:pt x="48101" y="89059"/>
                  </a:cubicBezTo>
                  <a:cubicBezTo>
                    <a:pt x="25481" y="89059"/>
                    <a:pt x="7144" y="70721"/>
                    <a:pt x="7144" y="48101"/>
                  </a:cubicBezTo>
                  <a:cubicBezTo>
                    <a:pt x="7144" y="25481"/>
                    <a:pt x="25481" y="7144"/>
                    <a:pt x="48101" y="7144"/>
                  </a:cubicBezTo>
                  <a:cubicBezTo>
                    <a:pt x="70721" y="7144"/>
                    <a:pt x="89059" y="25481"/>
                    <a:pt x="89059" y="48101"/>
                  </a:cubicBezTo>
                  <a:close/>
                </a:path>
              </a:pathLst>
            </a:custGeom>
            <a:solidFill>
              <a:schemeClr val="bg1"/>
            </a:solidFill>
            <a:ln w="1524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23" name="Rectangle 122">
            <a:extLst>
              <a:ext uri="{FF2B5EF4-FFF2-40B4-BE49-F238E27FC236}">
                <a16:creationId xmlns:a16="http://schemas.microsoft.com/office/drawing/2014/main" id="{33E84BD1-6CAD-4C45-8FB2-340C1F9B23A7}"/>
              </a:ext>
            </a:extLst>
          </p:cNvPr>
          <p:cNvSpPr/>
          <p:nvPr/>
        </p:nvSpPr>
        <p:spPr bwMode="auto">
          <a:xfrm>
            <a:off x="7041357" y="2770382"/>
            <a:ext cx="508826" cy="101929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a:extLst>
              <a:ext uri="{FF2B5EF4-FFF2-40B4-BE49-F238E27FC236}">
                <a16:creationId xmlns:a16="http://schemas.microsoft.com/office/drawing/2014/main" id="{CD840199-5F77-4545-A022-4F0D714C9ED8}"/>
              </a:ext>
            </a:extLst>
          </p:cNvPr>
          <p:cNvSpPr/>
          <p:nvPr/>
        </p:nvSpPr>
        <p:spPr bwMode="auto">
          <a:xfrm>
            <a:off x="8130107" y="2770382"/>
            <a:ext cx="508826" cy="101929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5" name="Graphic 1387">
            <a:extLst>
              <a:ext uri="{FF2B5EF4-FFF2-40B4-BE49-F238E27FC236}">
                <a16:creationId xmlns:a16="http://schemas.microsoft.com/office/drawing/2014/main" id="{54AFC4AD-7187-4FF4-9933-171636B207FD}"/>
              </a:ext>
            </a:extLst>
          </p:cNvPr>
          <p:cNvGrpSpPr/>
          <p:nvPr/>
        </p:nvGrpSpPr>
        <p:grpSpPr>
          <a:xfrm>
            <a:off x="7113605" y="3505795"/>
            <a:ext cx="142197" cy="200248"/>
            <a:chOff x="6000749" y="3293341"/>
            <a:chExt cx="187643" cy="264248"/>
          </a:xfrm>
        </p:grpSpPr>
        <p:sp>
          <p:nvSpPr>
            <p:cNvPr id="126" name="Freeform: Shape 125">
              <a:extLst>
                <a:ext uri="{FF2B5EF4-FFF2-40B4-BE49-F238E27FC236}">
                  <a16:creationId xmlns:a16="http://schemas.microsoft.com/office/drawing/2014/main" id="{C59260A8-1C2C-4449-9BD1-5614A58F4305}"/>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127" name="Freeform: Shape 126">
              <a:extLst>
                <a:ext uri="{FF2B5EF4-FFF2-40B4-BE49-F238E27FC236}">
                  <a16:creationId xmlns:a16="http://schemas.microsoft.com/office/drawing/2014/main" id="{F5851252-1599-4BA3-A407-AD3FB7D8C9CA}"/>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28" name="Graphic 1387">
            <a:extLst>
              <a:ext uri="{FF2B5EF4-FFF2-40B4-BE49-F238E27FC236}">
                <a16:creationId xmlns:a16="http://schemas.microsoft.com/office/drawing/2014/main" id="{9316A852-799C-44F5-8DF7-D5E21D988D4E}"/>
              </a:ext>
            </a:extLst>
          </p:cNvPr>
          <p:cNvGrpSpPr/>
          <p:nvPr/>
        </p:nvGrpSpPr>
        <p:grpSpPr>
          <a:xfrm>
            <a:off x="8202082" y="3505795"/>
            <a:ext cx="142197" cy="200248"/>
            <a:chOff x="6000749" y="3293341"/>
            <a:chExt cx="187643" cy="264248"/>
          </a:xfrm>
        </p:grpSpPr>
        <p:sp>
          <p:nvSpPr>
            <p:cNvPr id="129" name="Freeform: Shape 128">
              <a:extLst>
                <a:ext uri="{FF2B5EF4-FFF2-40B4-BE49-F238E27FC236}">
                  <a16:creationId xmlns:a16="http://schemas.microsoft.com/office/drawing/2014/main" id="{F5690939-82B2-4B7B-A7A4-CAA5665A8B6B}"/>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130" name="Freeform: Shape 129">
              <a:extLst>
                <a:ext uri="{FF2B5EF4-FFF2-40B4-BE49-F238E27FC236}">
                  <a16:creationId xmlns:a16="http://schemas.microsoft.com/office/drawing/2014/main" id="{456B3064-0F41-4C4C-9BB4-23732419A802}"/>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srgbClr val="1A1A1A"/>
                </a:solidFill>
                <a:effectLst/>
                <a:uLnTx/>
                <a:uFillTx/>
                <a:latin typeface="Segoe UI"/>
                <a:ea typeface="+mn-ea"/>
                <a:cs typeface="+mn-cs"/>
              </a:endParaRPr>
            </a:p>
          </p:txBody>
        </p:sp>
      </p:grpSp>
      <p:cxnSp>
        <p:nvCxnSpPr>
          <p:cNvPr id="131" name="Straight Arrow Connector 130">
            <a:extLst>
              <a:ext uri="{FF2B5EF4-FFF2-40B4-BE49-F238E27FC236}">
                <a16:creationId xmlns:a16="http://schemas.microsoft.com/office/drawing/2014/main" id="{BA56D9C1-559E-4D08-B4FF-E2D59F9CCB71}"/>
              </a:ext>
            </a:extLst>
          </p:cNvPr>
          <p:cNvCxnSpPr>
            <a:cxnSpLocks/>
            <a:stCxn id="119" idx="1"/>
            <a:endCxn id="142" idx="1"/>
          </p:cNvCxnSpPr>
          <p:nvPr/>
        </p:nvCxnSpPr>
        <p:spPr>
          <a:xfrm flipV="1">
            <a:off x="6443973" y="3006468"/>
            <a:ext cx="1127557" cy="25100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DAFA7F35-170A-4D3F-853C-D794FC73B7C3}"/>
              </a:ext>
            </a:extLst>
          </p:cNvPr>
          <p:cNvCxnSpPr>
            <a:cxnSpLocks/>
            <a:stCxn id="119" idx="1"/>
            <a:endCxn id="144" idx="1"/>
          </p:cNvCxnSpPr>
          <p:nvPr/>
        </p:nvCxnSpPr>
        <p:spPr>
          <a:xfrm>
            <a:off x="6443973" y="3257477"/>
            <a:ext cx="1127557" cy="30841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28049D91-8179-4D15-A928-0B833C062812}"/>
              </a:ext>
            </a:extLst>
          </p:cNvPr>
          <p:cNvSpPr txBox="1"/>
          <p:nvPr/>
        </p:nvSpPr>
        <p:spPr>
          <a:xfrm>
            <a:off x="5867902" y="3524547"/>
            <a:ext cx="673261" cy="123111"/>
          </a:xfrm>
          <a:prstGeom prst="rect">
            <a:avLst/>
          </a:prstGeom>
          <a:noFill/>
        </p:spPr>
        <p:txBody>
          <a:bodyPr wrap="none" lIns="0" tIns="0" rIns="0" bIns="0" rtlCol="0">
            <a:spAutoFit/>
          </a:bodyPr>
          <a:lstStyle>
            <a:defPPr>
              <a:defRPr lang="en-US"/>
            </a:defPPr>
            <a:lvl1pPr algn="ctr" defTabSz="932472" fontAlgn="base">
              <a:spcBef>
                <a:spcPct val="0"/>
              </a:spcBef>
              <a:spcAft>
                <a:spcPct val="0"/>
              </a:spcAft>
              <a:defRPr sz="800" b="1">
                <a:gradFill>
                  <a:gsLst>
                    <a:gs pos="40000">
                      <a:schemeClr val="tx1"/>
                    </a:gs>
                    <a:gs pos="100000">
                      <a:schemeClr val="tx1"/>
                    </a:gs>
                  </a:gsLst>
                  <a:lin ang="4800000" scaled="0"/>
                </a:gradFill>
                <a:latin typeface="Segoe UI"/>
              </a:defRPr>
            </a:lvl1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40000">
                      <a:srgbClr val="1A1A1A"/>
                    </a:gs>
                    <a:gs pos="100000">
                      <a:srgbClr val="1A1A1A"/>
                    </a:gs>
                  </a:gsLst>
                  <a:lin ang="4800000" scaled="0"/>
                </a:gradFill>
                <a:effectLst/>
                <a:uLnTx/>
                <a:uFillTx/>
                <a:latin typeface="Segoe UI"/>
                <a:ea typeface="+mn-ea"/>
                <a:cs typeface="+mn-cs"/>
              </a:rPr>
              <a:t>Load balancer</a:t>
            </a:r>
          </a:p>
        </p:txBody>
      </p:sp>
      <p:sp>
        <p:nvSpPr>
          <p:cNvPr id="136" name="Rectangle 135">
            <a:extLst>
              <a:ext uri="{FF2B5EF4-FFF2-40B4-BE49-F238E27FC236}">
                <a16:creationId xmlns:a16="http://schemas.microsoft.com/office/drawing/2014/main" id="{957F2772-D627-4666-AF4C-80A88ED22711}"/>
              </a:ext>
            </a:extLst>
          </p:cNvPr>
          <p:cNvSpPr/>
          <p:nvPr/>
        </p:nvSpPr>
        <p:spPr bwMode="auto">
          <a:xfrm>
            <a:off x="7605627" y="2813507"/>
            <a:ext cx="467302" cy="942811"/>
          </a:xfrm>
          <a:prstGeom prst="rect">
            <a:avLst/>
          </a:prstGeom>
          <a:noFill/>
          <a:ln>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7" name="Group 136">
            <a:extLst>
              <a:ext uri="{FF2B5EF4-FFF2-40B4-BE49-F238E27FC236}">
                <a16:creationId xmlns:a16="http://schemas.microsoft.com/office/drawing/2014/main" id="{D7AADD53-399D-4D73-ABED-74C1924D58B2}"/>
              </a:ext>
            </a:extLst>
          </p:cNvPr>
          <p:cNvGrpSpPr/>
          <p:nvPr/>
        </p:nvGrpSpPr>
        <p:grpSpPr>
          <a:xfrm>
            <a:off x="7650688" y="2813508"/>
            <a:ext cx="381756" cy="381756"/>
            <a:chOff x="7573084" y="2372773"/>
            <a:chExt cx="450443" cy="450443"/>
          </a:xfrm>
        </p:grpSpPr>
        <p:pic>
          <p:nvPicPr>
            <p:cNvPr id="148" name="Picture 147">
              <a:extLst>
                <a:ext uri="{FF2B5EF4-FFF2-40B4-BE49-F238E27FC236}">
                  <a16:creationId xmlns:a16="http://schemas.microsoft.com/office/drawing/2014/main" id="{F6CB939F-6225-4756-85B5-43923040F6C2}"/>
                </a:ext>
              </a:extLst>
            </p:cNvPr>
            <p:cNvPicPr>
              <a:picLocks noChangeAspect="1"/>
            </p:cNvPicPr>
            <p:nvPr/>
          </p:nvPicPr>
          <p:blipFill>
            <a:blip r:embed="rId4"/>
            <a:stretch>
              <a:fillRect/>
            </a:stretch>
          </p:blipFill>
          <p:spPr>
            <a:xfrm>
              <a:off x="7573084" y="2372773"/>
              <a:ext cx="450443" cy="450443"/>
            </a:xfrm>
            <a:prstGeom prst="rect">
              <a:avLst/>
            </a:prstGeom>
          </p:spPr>
        </p:pic>
        <p:sp>
          <p:nvSpPr>
            <p:cNvPr id="149" name="Rectangle: Rounded Corners 148">
              <a:extLst>
                <a:ext uri="{FF2B5EF4-FFF2-40B4-BE49-F238E27FC236}">
                  <a16:creationId xmlns:a16="http://schemas.microsoft.com/office/drawing/2014/main" id="{E1CF9004-694A-4A18-AF66-1B7325F36E3A}"/>
                </a:ext>
              </a:extLst>
            </p:cNvPr>
            <p:cNvSpPr/>
            <p:nvPr/>
          </p:nvSpPr>
          <p:spPr bwMode="auto">
            <a:xfrm>
              <a:off x="7592575" y="2434733"/>
              <a:ext cx="411480" cy="213735"/>
            </a:xfrm>
            <a:prstGeom prst="roundRect">
              <a:avLst>
                <a:gd name="adj" fmla="val 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8" name="Group 137">
            <a:extLst>
              <a:ext uri="{FF2B5EF4-FFF2-40B4-BE49-F238E27FC236}">
                <a16:creationId xmlns:a16="http://schemas.microsoft.com/office/drawing/2014/main" id="{D04A0443-05E7-4279-9AF1-1040F762EFE3}"/>
              </a:ext>
            </a:extLst>
          </p:cNvPr>
          <p:cNvGrpSpPr/>
          <p:nvPr/>
        </p:nvGrpSpPr>
        <p:grpSpPr>
          <a:xfrm>
            <a:off x="7650681" y="3374562"/>
            <a:ext cx="381756" cy="381756"/>
            <a:chOff x="7573093" y="2775363"/>
            <a:chExt cx="450444" cy="450444"/>
          </a:xfrm>
        </p:grpSpPr>
        <p:pic>
          <p:nvPicPr>
            <p:cNvPr id="146" name="Picture 145">
              <a:extLst>
                <a:ext uri="{FF2B5EF4-FFF2-40B4-BE49-F238E27FC236}">
                  <a16:creationId xmlns:a16="http://schemas.microsoft.com/office/drawing/2014/main" id="{31C3D0C4-0DBC-44A2-8FB8-9A919B6D05CB}"/>
                </a:ext>
              </a:extLst>
            </p:cNvPr>
            <p:cNvPicPr>
              <a:picLocks noChangeAspect="1"/>
            </p:cNvPicPr>
            <p:nvPr/>
          </p:nvPicPr>
          <p:blipFill>
            <a:blip r:embed="rId4"/>
            <a:stretch>
              <a:fillRect/>
            </a:stretch>
          </p:blipFill>
          <p:spPr>
            <a:xfrm>
              <a:off x="7573093" y="2775363"/>
              <a:ext cx="450444" cy="450444"/>
            </a:xfrm>
            <a:prstGeom prst="rect">
              <a:avLst/>
            </a:prstGeom>
          </p:spPr>
        </p:pic>
        <p:sp>
          <p:nvSpPr>
            <p:cNvPr id="147" name="Rectangle: Rounded Corners 146">
              <a:extLst>
                <a:ext uri="{FF2B5EF4-FFF2-40B4-BE49-F238E27FC236}">
                  <a16:creationId xmlns:a16="http://schemas.microsoft.com/office/drawing/2014/main" id="{EBCE92F6-6525-40C2-8A0F-2F85F93E88F3}"/>
                </a:ext>
              </a:extLst>
            </p:cNvPr>
            <p:cNvSpPr/>
            <p:nvPr/>
          </p:nvSpPr>
          <p:spPr bwMode="auto">
            <a:xfrm>
              <a:off x="7592575" y="2838329"/>
              <a:ext cx="411480" cy="213735"/>
            </a:xfrm>
            <a:prstGeom prst="roundRect">
              <a:avLst>
                <a:gd name="adj" fmla="val 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9" name="TextBox 138">
            <a:extLst>
              <a:ext uri="{FF2B5EF4-FFF2-40B4-BE49-F238E27FC236}">
                <a16:creationId xmlns:a16="http://schemas.microsoft.com/office/drawing/2014/main" id="{68F00F12-DDD4-44E4-A299-CF37545B891B}"/>
              </a:ext>
            </a:extLst>
          </p:cNvPr>
          <p:cNvSpPr txBox="1"/>
          <p:nvPr/>
        </p:nvSpPr>
        <p:spPr>
          <a:xfrm>
            <a:off x="7716313" y="2884388"/>
            <a:ext cx="256117"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2917">
                      <a:srgbClr val="737373"/>
                    </a:gs>
                    <a:gs pos="30000">
                      <a:srgbClr val="737373"/>
                    </a:gs>
                  </a:gsLst>
                  <a:lin ang="5400000" scaled="0"/>
                </a:gradFill>
                <a:effectLst/>
                <a:uLnTx/>
                <a:uFillTx/>
                <a:latin typeface="Segoe UI"/>
                <a:ea typeface="+mn-ea"/>
                <a:cs typeface="+mn-cs"/>
              </a:rPr>
              <a:t>NVA</a:t>
            </a:r>
          </a:p>
        </p:txBody>
      </p:sp>
      <p:sp>
        <p:nvSpPr>
          <p:cNvPr id="140" name="TextBox 139">
            <a:extLst>
              <a:ext uri="{FF2B5EF4-FFF2-40B4-BE49-F238E27FC236}">
                <a16:creationId xmlns:a16="http://schemas.microsoft.com/office/drawing/2014/main" id="{8DF81BB0-9F66-4E57-BC27-B6C0E29B7C18}"/>
              </a:ext>
            </a:extLst>
          </p:cNvPr>
          <p:cNvSpPr txBox="1"/>
          <p:nvPr/>
        </p:nvSpPr>
        <p:spPr>
          <a:xfrm>
            <a:off x="7638444" y="3240833"/>
            <a:ext cx="386324" cy="130549"/>
          </a:xfrm>
          <a:prstGeom prst="rect">
            <a:avLst/>
          </a:prstGeom>
          <a:noFill/>
        </p:spPr>
        <p:txBody>
          <a:bodyPr wrap="none" lIns="0" tIns="0" rIns="0" bIns="0" rtlCol="0">
            <a:sp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2917">
                      <a:srgbClr val="0078D4"/>
                    </a:gs>
                    <a:gs pos="100000">
                      <a:srgbClr val="0078D4"/>
                    </a:gs>
                  </a:gsLst>
                  <a:lin ang="5400000" scaled="0"/>
                </a:gradFill>
                <a:effectLst/>
                <a:uLnTx/>
                <a:uFillTx/>
                <a:latin typeface="Segoe UI Semibold"/>
                <a:ea typeface="+mn-ea"/>
                <a:cs typeface="+mn-cs"/>
              </a:rPr>
              <a:t>Availability</a:t>
            </a:r>
            <a:br>
              <a:rPr kumimoji="0" lang="en-US" sz="600" b="0" i="0" u="none" strike="noStrike" kern="1200" cap="none" spc="0" normalizeH="0" baseline="0" noProof="0" dirty="0">
                <a:ln>
                  <a:noFill/>
                </a:ln>
                <a:gradFill>
                  <a:gsLst>
                    <a:gs pos="2917">
                      <a:srgbClr val="0078D4"/>
                    </a:gs>
                    <a:gs pos="100000">
                      <a:srgbClr val="0078D4"/>
                    </a:gs>
                  </a:gsLst>
                  <a:lin ang="5400000" scaled="0"/>
                </a:gradFill>
                <a:effectLst/>
                <a:uLnTx/>
                <a:uFillTx/>
                <a:latin typeface="Segoe UI Semibold"/>
                <a:ea typeface="+mn-ea"/>
                <a:cs typeface="+mn-cs"/>
              </a:rPr>
            </a:br>
            <a:r>
              <a:rPr kumimoji="0" lang="en-US" sz="600" b="0" i="0" u="none" strike="noStrike" kern="1200" cap="none" spc="0" normalizeH="0" baseline="0" noProof="0" dirty="0">
                <a:ln>
                  <a:noFill/>
                </a:ln>
                <a:gradFill>
                  <a:gsLst>
                    <a:gs pos="2917">
                      <a:srgbClr val="0078D4"/>
                    </a:gs>
                    <a:gs pos="100000">
                      <a:srgbClr val="0078D4"/>
                    </a:gs>
                  </a:gsLst>
                  <a:lin ang="5400000" scaled="0"/>
                </a:gradFill>
                <a:effectLst/>
                <a:uLnTx/>
                <a:uFillTx/>
                <a:latin typeface="Segoe UI Semibold"/>
                <a:ea typeface="+mn-ea"/>
                <a:cs typeface="+mn-cs"/>
              </a:rPr>
              <a:t>set</a:t>
            </a:r>
          </a:p>
        </p:txBody>
      </p:sp>
      <p:sp>
        <p:nvSpPr>
          <p:cNvPr id="141" name="TextBox 140">
            <a:extLst>
              <a:ext uri="{FF2B5EF4-FFF2-40B4-BE49-F238E27FC236}">
                <a16:creationId xmlns:a16="http://schemas.microsoft.com/office/drawing/2014/main" id="{980ECCA1-4EDE-49F9-AB3F-B1695CAE15C3}"/>
              </a:ext>
            </a:extLst>
          </p:cNvPr>
          <p:cNvSpPr txBox="1"/>
          <p:nvPr/>
        </p:nvSpPr>
        <p:spPr>
          <a:xfrm>
            <a:off x="7716313" y="3447520"/>
            <a:ext cx="256117"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2917">
                      <a:srgbClr val="737373"/>
                    </a:gs>
                    <a:gs pos="30000">
                      <a:srgbClr val="737373"/>
                    </a:gs>
                  </a:gsLst>
                  <a:lin ang="5400000" scaled="0"/>
                </a:gradFill>
                <a:effectLst/>
                <a:uLnTx/>
                <a:uFillTx/>
                <a:latin typeface="Segoe UI"/>
                <a:ea typeface="+mn-ea"/>
                <a:cs typeface="+mn-cs"/>
              </a:rPr>
              <a:t>NVA</a:t>
            </a:r>
          </a:p>
        </p:txBody>
      </p:sp>
      <p:sp>
        <p:nvSpPr>
          <p:cNvPr id="142" name="Rectangle 141">
            <a:extLst>
              <a:ext uri="{FF2B5EF4-FFF2-40B4-BE49-F238E27FC236}">
                <a16:creationId xmlns:a16="http://schemas.microsoft.com/office/drawing/2014/main" id="{A5508EDF-0D44-4A46-ABF1-11A741224058}"/>
              </a:ext>
            </a:extLst>
          </p:cNvPr>
          <p:cNvSpPr/>
          <p:nvPr/>
        </p:nvSpPr>
        <p:spPr bwMode="auto">
          <a:xfrm>
            <a:off x="7571530" y="2855592"/>
            <a:ext cx="79616" cy="3017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87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t>
            </a:r>
            <a:b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a:t>
            </a:r>
            <a:b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a:t>
            </a:r>
          </a:p>
        </p:txBody>
      </p:sp>
      <p:sp>
        <p:nvSpPr>
          <p:cNvPr id="143" name="Rectangle 142">
            <a:extLst>
              <a:ext uri="{FF2B5EF4-FFF2-40B4-BE49-F238E27FC236}">
                <a16:creationId xmlns:a16="http://schemas.microsoft.com/office/drawing/2014/main" id="{07B573BD-3D23-4280-A3BC-660652B2A861}"/>
              </a:ext>
            </a:extLst>
          </p:cNvPr>
          <p:cNvSpPr/>
          <p:nvPr/>
        </p:nvSpPr>
        <p:spPr bwMode="auto">
          <a:xfrm>
            <a:off x="8030393" y="2855592"/>
            <a:ext cx="79616" cy="3017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87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t>
            </a:r>
            <a:b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a:t>
            </a:r>
            <a:b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a:t>
            </a:r>
          </a:p>
        </p:txBody>
      </p:sp>
      <p:sp>
        <p:nvSpPr>
          <p:cNvPr id="144" name="Rectangle 143">
            <a:extLst>
              <a:ext uri="{FF2B5EF4-FFF2-40B4-BE49-F238E27FC236}">
                <a16:creationId xmlns:a16="http://schemas.microsoft.com/office/drawing/2014/main" id="{6365C458-80B3-45B1-A52D-41C44575E991}"/>
              </a:ext>
            </a:extLst>
          </p:cNvPr>
          <p:cNvSpPr/>
          <p:nvPr/>
        </p:nvSpPr>
        <p:spPr bwMode="auto">
          <a:xfrm>
            <a:off x="7571530" y="3415012"/>
            <a:ext cx="79616" cy="3017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87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t>
            </a:r>
            <a:b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a:t>
            </a:r>
            <a:b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a:t>
            </a:r>
          </a:p>
        </p:txBody>
      </p:sp>
      <p:sp>
        <p:nvSpPr>
          <p:cNvPr id="145" name="Rectangle 144">
            <a:extLst>
              <a:ext uri="{FF2B5EF4-FFF2-40B4-BE49-F238E27FC236}">
                <a16:creationId xmlns:a16="http://schemas.microsoft.com/office/drawing/2014/main" id="{D2FE49BD-35AF-42D1-A0A0-F7E4E11A3A69}"/>
              </a:ext>
            </a:extLst>
          </p:cNvPr>
          <p:cNvSpPr/>
          <p:nvPr/>
        </p:nvSpPr>
        <p:spPr bwMode="auto">
          <a:xfrm>
            <a:off x="8030393" y="3415012"/>
            <a:ext cx="79616" cy="3017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87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t>
            </a:r>
            <a:b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a:t>
            </a:r>
            <a:b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a:t>
            </a:r>
          </a:p>
        </p:txBody>
      </p:sp>
      <p:grpSp>
        <p:nvGrpSpPr>
          <p:cNvPr id="9" name="Group 8">
            <a:extLst>
              <a:ext uri="{FF2B5EF4-FFF2-40B4-BE49-F238E27FC236}">
                <a16:creationId xmlns:a16="http://schemas.microsoft.com/office/drawing/2014/main" id="{AE2DB77D-E749-4904-B320-7609E05364A8}"/>
              </a:ext>
            </a:extLst>
          </p:cNvPr>
          <p:cNvGrpSpPr/>
          <p:nvPr/>
        </p:nvGrpSpPr>
        <p:grpSpPr>
          <a:xfrm>
            <a:off x="613153" y="1788156"/>
            <a:ext cx="2952852" cy="792792"/>
            <a:chOff x="375188" y="1476584"/>
            <a:chExt cx="2952852" cy="792792"/>
          </a:xfrm>
        </p:grpSpPr>
        <p:sp>
          <p:nvSpPr>
            <p:cNvPr id="6" name="Rectangle 5">
              <a:extLst>
                <a:ext uri="{FF2B5EF4-FFF2-40B4-BE49-F238E27FC236}">
                  <a16:creationId xmlns:a16="http://schemas.microsoft.com/office/drawing/2014/main" id="{2354A062-7AEE-413C-9147-E956BA6C691C}"/>
                </a:ext>
              </a:extLst>
            </p:cNvPr>
            <p:cNvSpPr/>
            <p:nvPr/>
          </p:nvSpPr>
          <p:spPr bwMode="auto">
            <a:xfrm>
              <a:off x="375188" y="1476584"/>
              <a:ext cx="2952852" cy="792792"/>
            </a:xfrm>
            <a:prstGeom prst="rect">
              <a:avLst/>
            </a:prstGeom>
            <a:solidFill>
              <a:srgbClr val="EAEAEA"/>
            </a:solidFill>
            <a:ln>
              <a:noFill/>
              <a:headEnd type="none" w="med" len="med"/>
              <a:tailEnd type="none" w="med" len="med"/>
            </a:ln>
            <a:effectLst>
              <a:outerShdw blurRad="114300" dist="38100" dir="27000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03147E31-BBDB-416D-BE90-0CCF95730D28}"/>
                </a:ext>
              </a:extLst>
            </p:cNvPr>
            <p:cNvGrpSpPr/>
            <p:nvPr/>
          </p:nvGrpSpPr>
          <p:grpSpPr>
            <a:xfrm>
              <a:off x="461170" y="1684545"/>
              <a:ext cx="2755083" cy="376871"/>
              <a:chOff x="400857" y="2128366"/>
              <a:chExt cx="2755083" cy="376871"/>
            </a:xfrm>
          </p:grpSpPr>
          <p:pic>
            <p:nvPicPr>
              <p:cNvPr id="155" name="Picture 154">
                <a:extLst>
                  <a:ext uri="{FF2B5EF4-FFF2-40B4-BE49-F238E27FC236}">
                    <a16:creationId xmlns:a16="http://schemas.microsoft.com/office/drawing/2014/main" id="{4FF35394-87DE-4DC5-B45A-897188F5B82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10279" y="2130106"/>
                <a:ext cx="373390" cy="373389"/>
              </a:xfrm>
              <a:prstGeom prst="rect">
                <a:avLst/>
              </a:prstGeom>
            </p:spPr>
          </p:pic>
          <p:pic>
            <p:nvPicPr>
              <p:cNvPr id="156" name="Picture 155">
                <a:extLst>
                  <a:ext uri="{FF2B5EF4-FFF2-40B4-BE49-F238E27FC236}">
                    <a16:creationId xmlns:a16="http://schemas.microsoft.com/office/drawing/2014/main" id="{85797B97-8AF6-4E9F-87E7-87E0B7C9F8C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414901" y="2133512"/>
                <a:ext cx="366579" cy="366580"/>
              </a:xfrm>
              <a:prstGeom prst="rect">
                <a:avLst/>
              </a:prstGeom>
            </p:spPr>
          </p:pic>
          <p:pic>
            <p:nvPicPr>
              <p:cNvPr id="157" name="Picture 156">
                <a:extLst>
                  <a:ext uri="{FF2B5EF4-FFF2-40B4-BE49-F238E27FC236}">
                    <a16:creationId xmlns:a16="http://schemas.microsoft.com/office/drawing/2014/main" id="{D56E5FE7-8863-43CE-9573-E762DA3AAF6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00857" y="2128366"/>
                <a:ext cx="376871" cy="376871"/>
              </a:xfrm>
              <a:prstGeom prst="rect">
                <a:avLst/>
              </a:prstGeom>
            </p:spPr>
          </p:pic>
          <p:pic>
            <p:nvPicPr>
              <p:cNvPr id="158" name="Picture 157">
                <a:extLst>
                  <a:ext uri="{FF2B5EF4-FFF2-40B4-BE49-F238E27FC236}">
                    <a16:creationId xmlns:a16="http://schemas.microsoft.com/office/drawing/2014/main" id="{08F3B85B-DF20-43CB-975C-8C9D4C5AD37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08960" y="2130106"/>
                <a:ext cx="373390" cy="373389"/>
              </a:xfrm>
              <a:prstGeom prst="rect">
                <a:avLst/>
              </a:prstGeom>
            </p:spPr>
          </p:pic>
          <p:grpSp>
            <p:nvGrpSpPr>
              <p:cNvPr id="159" name="Group 158">
                <a:extLst>
                  <a:ext uri="{FF2B5EF4-FFF2-40B4-BE49-F238E27FC236}">
                    <a16:creationId xmlns:a16="http://schemas.microsoft.com/office/drawing/2014/main" id="{420FD7B9-90AF-4ABC-A93E-789BCD5467D3}"/>
                  </a:ext>
                </a:extLst>
              </p:cNvPr>
              <p:cNvGrpSpPr/>
              <p:nvPr/>
            </p:nvGrpSpPr>
            <p:grpSpPr>
              <a:xfrm>
                <a:off x="2878857" y="2290902"/>
                <a:ext cx="277083" cy="67175"/>
                <a:chOff x="1236065" y="960836"/>
                <a:chExt cx="418489" cy="101463"/>
              </a:xfrm>
              <a:solidFill>
                <a:schemeClr val="tx1">
                  <a:lumMod val="65000"/>
                  <a:lumOff val="35000"/>
                </a:schemeClr>
              </a:solidFill>
            </p:grpSpPr>
            <p:sp>
              <p:nvSpPr>
                <p:cNvPr id="161" name="Oval 160">
                  <a:extLst>
                    <a:ext uri="{FF2B5EF4-FFF2-40B4-BE49-F238E27FC236}">
                      <a16:creationId xmlns:a16="http://schemas.microsoft.com/office/drawing/2014/main" id="{60F20B84-9B5C-448C-8FCC-73D10064A982}"/>
                    </a:ext>
                  </a:extLst>
                </p:cNvPr>
                <p:cNvSpPr/>
                <p:nvPr/>
              </p:nvSpPr>
              <p:spPr bwMode="auto">
                <a:xfrm>
                  <a:off x="1236065" y="960836"/>
                  <a:ext cx="101413" cy="101415"/>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Oval 161">
                  <a:extLst>
                    <a:ext uri="{FF2B5EF4-FFF2-40B4-BE49-F238E27FC236}">
                      <a16:creationId xmlns:a16="http://schemas.microsoft.com/office/drawing/2014/main" id="{FC606920-7C6C-46CF-93F3-D24428B7743C}"/>
                    </a:ext>
                  </a:extLst>
                </p:cNvPr>
                <p:cNvSpPr/>
                <p:nvPr/>
              </p:nvSpPr>
              <p:spPr bwMode="auto">
                <a:xfrm>
                  <a:off x="1394608" y="960845"/>
                  <a:ext cx="101413" cy="10141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Oval 162">
                  <a:extLst>
                    <a:ext uri="{FF2B5EF4-FFF2-40B4-BE49-F238E27FC236}">
                      <a16:creationId xmlns:a16="http://schemas.microsoft.com/office/drawing/2014/main" id="{ABD31B9B-D8F3-45E7-810F-C2FE000BFDE4}"/>
                    </a:ext>
                  </a:extLst>
                </p:cNvPr>
                <p:cNvSpPr/>
                <p:nvPr/>
              </p:nvSpPr>
              <p:spPr bwMode="auto">
                <a:xfrm>
                  <a:off x="1553141" y="960883"/>
                  <a:ext cx="101413"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60" name="Picture 159">
                <a:extLst>
                  <a:ext uri="{FF2B5EF4-FFF2-40B4-BE49-F238E27FC236}">
                    <a16:creationId xmlns:a16="http://schemas.microsoft.com/office/drawing/2014/main" id="{810B84E2-4FA2-45B6-A3B2-3838B40E7915}"/>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413582" y="2134068"/>
                <a:ext cx="365465" cy="365465"/>
              </a:xfrm>
              <a:prstGeom prst="rect">
                <a:avLst/>
              </a:prstGeom>
            </p:spPr>
          </p:pic>
        </p:grpSp>
      </p:grpSp>
      <p:sp>
        <p:nvSpPr>
          <p:cNvPr id="164" name="Rectangle 163">
            <a:extLst>
              <a:ext uri="{FF2B5EF4-FFF2-40B4-BE49-F238E27FC236}">
                <a16:creationId xmlns:a16="http://schemas.microsoft.com/office/drawing/2014/main" id="{21A1B34C-78DE-4996-B2A5-A03DDDECB24C}"/>
              </a:ext>
            </a:extLst>
          </p:cNvPr>
          <p:cNvSpPr/>
          <p:nvPr/>
        </p:nvSpPr>
        <p:spPr bwMode="auto">
          <a:xfrm>
            <a:off x="5425508" y="2525477"/>
            <a:ext cx="576059" cy="288030"/>
          </a:xfrm>
          <a:prstGeom prst="rect">
            <a:avLst/>
          </a:prstGeom>
          <a:solidFill>
            <a:schemeClr val="accent1">
              <a:lumMod val="60000"/>
              <a:lumOff val="40000"/>
            </a:schemeClr>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gradFill>
                  <a:gsLst>
                    <a:gs pos="40000">
                      <a:srgbClr val="FFFFFF"/>
                    </a:gs>
                    <a:gs pos="100000">
                      <a:srgbClr val="FFFFFF"/>
                    </a:gs>
                  </a:gsLst>
                  <a:lin ang="4800000" scaled="0"/>
                </a:gradFill>
                <a:effectLst/>
                <a:uLnTx/>
                <a:uFillTx/>
                <a:latin typeface="Segoe UI"/>
                <a:ea typeface="+mn-ea"/>
                <a:cs typeface="+mn-cs"/>
              </a:rPr>
              <a:t>Public IP</a:t>
            </a:r>
          </a:p>
        </p:txBody>
      </p:sp>
      <p:sp>
        <p:nvSpPr>
          <p:cNvPr id="116" name="TextBox 115">
            <a:extLst>
              <a:ext uri="{FF2B5EF4-FFF2-40B4-BE49-F238E27FC236}">
                <a16:creationId xmlns:a16="http://schemas.microsoft.com/office/drawing/2014/main" id="{155582DD-4D3C-45BC-B7C2-1BF69F6BA9FD}"/>
              </a:ext>
            </a:extLst>
          </p:cNvPr>
          <p:cNvSpPr txBox="1"/>
          <p:nvPr/>
        </p:nvSpPr>
        <p:spPr>
          <a:xfrm>
            <a:off x="7116234" y="2787025"/>
            <a:ext cx="359073" cy="246221"/>
          </a:xfrm>
          <a:prstGeom prst="rect">
            <a:avLst/>
          </a:prstGeom>
          <a:noFill/>
        </p:spPr>
        <p:txBody>
          <a:bodyPr wrap="non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40000">
                      <a:srgbClr val="1A1A1A"/>
                    </a:gs>
                    <a:gs pos="100000">
                      <a:srgbClr val="1A1A1A"/>
                    </a:gs>
                  </a:gsLst>
                  <a:lin ang="4800000" scaled="0"/>
                </a:gradFill>
                <a:effectLst/>
                <a:uLnTx/>
                <a:uFillTx/>
                <a:latin typeface="Segoe UI"/>
                <a:ea typeface="+mn-ea"/>
                <a:cs typeface="+mn-cs"/>
              </a:rPr>
              <a:t>DMZ </a:t>
            </a:r>
            <a:br>
              <a:rPr kumimoji="0" lang="en-US" sz="800" b="1" i="0" u="none" strike="noStrike" kern="1200" cap="none" spc="0" normalizeH="0" baseline="0" noProof="0" dirty="0">
                <a:ln>
                  <a:noFill/>
                </a:ln>
                <a:gradFill>
                  <a:gsLst>
                    <a:gs pos="40000">
                      <a:srgbClr val="1A1A1A"/>
                    </a:gs>
                    <a:gs pos="100000">
                      <a:srgbClr val="1A1A1A"/>
                    </a:gs>
                  </a:gsLst>
                  <a:lin ang="4800000" scaled="0"/>
                </a:gradFill>
                <a:effectLst/>
                <a:uLnTx/>
                <a:uFillTx/>
                <a:latin typeface="Segoe UI"/>
                <a:ea typeface="+mn-ea"/>
                <a:cs typeface="+mn-cs"/>
              </a:rPr>
            </a:br>
            <a:r>
              <a:rPr kumimoji="0" lang="en-US" sz="800" b="1" i="0" u="none" strike="noStrike" kern="1200" cap="none" spc="0" normalizeH="0" baseline="0" noProof="0" dirty="0">
                <a:ln>
                  <a:noFill/>
                </a:ln>
                <a:gradFill>
                  <a:gsLst>
                    <a:gs pos="40000">
                      <a:srgbClr val="1A1A1A"/>
                    </a:gs>
                    <a:gs pos="100000">
                      <a:srgbClr val="1A1A1A"/>
                    </a:gs>
                  </a:gsLst>
                  <a:lin ang="4800000" scaled="0"/>
                </a:gradFill>
                <a:effectLst/>
                <a:uLnTx/>
                <a:uFillTx/>
                <a:latin typeface="Segoe UI"/>
                <a:ea typeface="+mn-ea"/>
                <a:cs typeface="+mn-cs"/>
              </a:rPr>
              <a:t>outside</a:t>
            </a:r>
          </a:p>
        </p:txBody>
      </p:sp>
      <p:sp>
        <p:nvSpPr>
          <p:cNvPr id="117" name="TextBox 116">
            <a:extLst>
              <a:ext uri="{FF2B5EF4-FFF2-40B4-BE49-F238E27FC236}">
                <a16:creationId xmlns:a16="http://schemas.microsoft.com/office/drawing/2014/main" id="{3EC6BFC3-D6DF-4B61-807C-8E16B06A18A2}"/>
              </a:ext>
            </a:extLst>
          </p:cNvPr>
          <p:cNvSpPr txBox="1"/>
          <p:nvPr/>
        </p:nvSpPr>
        <p:spPr>
          <a:xfrm>
            <a:off x="8241853" y="2787025"/>
            <a:ext cx="285335" cy="246221"/>
          </a:xfrm>
          <a:prstGeom prst="rect">
            <a:avLst/>
          </a:prstGeom>
          <a:noFill/>
        </p:spPr>
        <p:txBody>
          <a:bodyPr wrap="non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40000">
                      <a:srgbClr val="1A1A1A"/>
                    </a:gs>
                    <a:gs pos="100000">
                      <a:srgbClr val="1A1A1A"/>
                    </a:gs>
                  </a:gsLst>
                  <a:lin ang="4800000" scaled="0"/>
                </a:gradFill>
                <a:effectLst/>
                <a:uLnTx/>
                <a:uFillTx/>
                <a:latin typeface="Segoe UI"/>
                <a:ea typeface="+mn-ea"/>
                <a:cs typeface="+mn-cs"/>
              </a:rPr>
              <a:t>DMZ </a:t>
            </a:r>
            <a:br>
              <a:rPr kumimoji="0" lang="en-US" sz="800" b="1" i="0" u="none" strike="noStrike" kern="1200" cap="none" spc="0" normalizeH="0" baseline="0" noProof="0" dirty="0">
                <a:ln>
                  <a:noFill/>
                </a:ln>
                <a:gradFill>
                  <a:gsLst>
                    <a:gs pos="40000">
                      <a:srgbClr val="1A1A1A"/>
                    </a:gs>
                    <a:gs pos="100000">
                      <a:srgbClr val="1A1A1A"/>
                    </a:gs>
                  </a:gsLst>
                  <a:lin ang="4800000" scaled="0"/>
                </a:gradFill>
                <a:effectLst/>
                <a:uLnTx/>
                <a:uFillTx/>
                <a:latin typeface="Segoe UI"/>
                <a:ea typeface="+mn-ea"/>
                <a:cs typeface="+mn-cs"/>
              </a:rPr>
            </a:br>
            <a:r>
              <a:rPr kumimoji="0" lang="en-US" sz="800" b="1" i="0" u="none" strike="noStrike" kern="1200" cap="none" spc="0" normalizeH="0" baseline="0" noProof="0" dirty="0">
                <a:ln>
                  <a:noFill/>
                </a:ln>
                <a:gradFill>
                  <a:gsLst>
                    <a:gs pos="40000">
                      <a:srgbClr val="1A1A1A"/>
                    </a:gs>
                    <a:gs pos="100000">
                      <a:srgbClr val="1A1A1A"/>
                    </a:gs>
                  </a:gsLst>
                  <a:lin ang="4800000" scaled="0"/>
                </a:gradFill>
                <a:effectLst/>
                <a:uLnTx/>
                <a:uFillTx/>
                <a:latin typeface="Segoe UI"/>
                <a:ea typeface="+mn-ea"/>
                <a:cs typeface="+mn-cs"/>
              </a:rPr>
              <a:t>inside</a:t>
            </a:r>
          </a:p>
        </p:txBody>
      </p:sp>
      <p:sp>
        <p:nvSpPr>
          <p:cNvPr id="168" name="Text Placeholder 1">
            <a:extLst>
              <a:ext uri="{FF2B5EF4-FFF2-40B4-BE49-F238E27FC236}">
                <a16:creationId xmlns:a16="http://schemas.microsoft.com/office/drawing/2014/main" id="{C40A352D-EE3C-4E2C-BC05-2B22DD8047D2}"/>
              </a:ext>
            </a:extLst>
          </p:cNvPr>
          <p:cNvSpPr txBox="1">
            <a:spLocks/>
          </p:cNvSpPr>
          <p:nvPr/>
        </p:nvSpPr>
        <p:spPr>
          <a:xfrm>
            <a:off x="604305" y="1022414"/>
            <a:ext cx="5097293" cy="246221"/>
          </a:xfrm>
          <a:prstGeom prst="rect">
            <a:avLst/>
          </a:prstGeom>
          <a:noFill/>
        </p:spPr>
        <p:txBody>
          <a:bodyPr wrap="non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500" b="1" i="0" u="none" strike="noStrike" cap="none" spc="0" normalizeH="0" baseline="0">
                <a:ln>
                  <a:noFill/>
                </a:ln>
                <a:gradFill>
                  <a:gsLst>
                    <a:gs pos="40000">
                      <a:schemeClr val="tx2"/>
                    </a:gs>
                    <a:gs pos="100000">
                      <a:srgbClr val="073859"/>
                    </a:gs>
                  </a:gsLst>
                  <a:lin ang="4800000" scaled="0"/>
                </a:gradFill>
                <a:effectLst/>
                <a:uLnTx/>
                <a:uFillTx/>
                <a:latin typeface="Segoe UI"/>
              </a:defRPr>
            </a:lvl1pPr>
            <a:lvl2pPr marL="228594"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189"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783"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377"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40000">
                      <a:srgbClr val="0078D4"/>
                    </a:gs>
                    <a:gs pos="100000">
                      <a:srgbClr val="0078D4"/>
                    </a:gs>
                  </a:gsLst>
                  <a:lin ang="4800000" scaled="0"/>
                </a:gradFill>
                <a:effectLst/>
                <a:uLnTx/>
                <a:uFillTx/>
                <a:latin typeface="Segoe UI"/>
                <a:ea typeface="+mn-ea"/>
                <a:cs typeface="+mn-cs"/>
              </a:rPr>
              <a:t>Next Generation Firewall with Integrated WAF/Proxy</a:t>
            </a:r>
          </a:p>
        </p:txBody>
      </p:sp>
      <p:sp>
        <p:nvSpPr>
          <p:cNvPr id="2" name="Title 1">
            <a:extLst>
              <a:ext uri="{FF2B5EF4-FFF2-40B4-BE49-F238E27FC236}">
                <a16:creationId xmlns:a16="http://schemas.microsoft.com/office/drawing/2014/main" id="{08E52D3D-D60F-4371-B0F0-21A34867B1DE}"/>
              </a:ext>
            </a:extLst>
          </p:cNvPr>
          <p:cNvSpPr>
            <a:spLocks noGrp="1"/>
          </p:cNvSpPr>
          <p:nvPr>
            <p:ph type="title"/>
          </p:nvPr>
        </p:nvSpPr>
        <p:spPr>
          <a:xfrm>
            <a:off x="588263" y="457201"/>
            <a:ext cx="11018520" cy="553998"/>
          </a:xfrm>
        </p:spPr>
        <p:txBody>
          <a:bodyPr/>
          <a:lstStyle/>
          <a:p>
            <a:r>
              <a:rPr lang="en-US" dirty="0"/>
              <a:t>Reference Configuration with Virtual Appliance(s)</a:t>
            </a:r>
          </a:p>
        </p:txBody>
      </p:sp>
    </p:spTree>
    <p:extLst>
      <p:ext uri="{BB962C8B-B14F-4D97-AF65-F5344CB8AC3E}">
        <p14:creationId xmlns:p14="http://schemas.microsoft.com/office/powerpoint/2010/main" val="3892506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9"/>
                                        </p:tgtEl>
                                        <p:attrNameLst>
                                          <p:attrName>style.visibility</p:attrName>
                                        </p:attrNameLst>
                                      </p:cBhvr>
                                      <p:to>
                                        <p:strVal val="visible"/>
                                      </p:to>
                                    </p:set>
                                    <p:animEffect transition="in" filter="fade">
                                      <p:cBhvr>
                                        <p:cTn id="11" dur="500"/>
                                        <p:tgtEl>
                                          <p:spTgt spid="3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CBD7A3A-7852-47BD-8572-B4F8C0BB1BF8}"/>
              </a:ext>
            </a:extLst>
          </p:cNvPr>
          <p:cNvSpPr/>
          <p:nvPr/>
        </p:nvSpPr>
        <p:spPr bwMode="auto">
          <a:xfrm>
            <a:off x="6407351" y="4969181"/>
            <a:ext cx="1454747" cy="1343058"/>
          </a:xfrm>
          <a:prstGeom prst="rect">
            <a:avLst/>
          </a:prstGeom>
          <a:solidFill>
            <a:schemeClr val="bg1"/>
          </a:solidFill>
          <a:ln w="19050">
            <a:noFill/>
            <a:headEnd type="none" w="med" len="med"/>
            <a:tailEnd type="none" w="med" len="med"/>
          </a:ln>
          <a:effectLst>
            <a:outerShdw blurRad="190500" dist="25400" dir="2700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45720" rIns="18288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Segoe UI" pitchFamily="34" charset="0"/>
              <a:cs typeface="Segoe UI" pitchFamily="34" charset="0"/>
            </a:endParaRPr>
          </a:p>
        </p:txBody>
      </p:sp>
      <p:sp>
        <p:nvSpPr>
          <p:cNvPr id="342" name="Rectangle 341">
            <a:extLst>
              <a:ext uri="{FF2B5EF4-FFF2-40B4-BE49-F238E27FC236}">
                <a16:creationId xmlns:a16="http://schemas.microsoft.com/office/drawing/2014/main" id="{9E222453-A22F-4084-B69A-649997C612EE}"/>
              </a:ext>
            </a:extLst>
          </p:cNvPr>
          <p:cNvSpPr/>
          <p:nvPr/>
        </p:nvSpPr>
        <p:spPr bwMode="auto">
          <a:xfrm>
            <a:off x="6502663" y="5581918"/>
            <a:ext cx="1272270" cy="336556"/>
          </a:xfrm>
          <a:prstGeom prst="rect">
            <a:avLst/>
          </a:prstGeom>
          <a:solidFill>
            <a:schemeClr val="bg1"/>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18288"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t>Virtual Network</a:t>
            </a:r>
          </a:p>
        </p:txBody>
      </p:sp>
      <p:sp>
        <p:nvSpPr>
          <p:cNvPr id="324" name="TextBox 323">
            <a:extLst>
              <a:ext uri="{FF2B5EF4-FFF2-40B4-BE49-F238E27FC236}">
                <a16:creationId xmlns:a16="http://schemas.microsoft.com/office/drawing/2014/main" id="{9F5401B7-764E-4A46-8AE2-04E914E74357}"/>
              </a:ext>
            </a:extLst>
          </p:cNvPr>
          <p:cNvSpPr txBox="1"/>
          <p:nvPr/>
        </p:nvSpPr>
        <p:spPr>
          <a:xfrm>
            <a:off x="6502663" y="5321349"/>
            <a:ext cx="1272270" cy="189700"/>
          </a:xfrm>
          <a:prstGeom prst="rect">
            <a:avLst/>
          </a:prstGeom>
          <a:solidFill>
            <a:srgbClr val="FFFBA3"/>
          </a:solidFill>
          <a:ln w="19050">
            <a:solidFill>
              <a:schemeClr val="accent1"/>
            </a:solidFill>
            <a:prstDash val="sysDot"/>
          </a:ln>
        </p:spPr>
        <p:txBody>
          <a:bodyPr wrap="square" lIns="137160" tIns="45720" anchor="ctr" anchorCtr="0">
            <a:noAutofit/>
          </a:bodyPr>
          <a:lstStyle>
            <a:defPPr>
              <a:defRPr lang="en-US"/>
            </a:defPPr>
            <a:lvl1pPr lvl="0">
              <a:defRPr sz="1075" b="1">
                <a:gradFill>
                  <a:gsLst>
                    <a:gs pos="0">
                      <a:schemeClr val="bg1"/>
                    </a:gs>
                    <a:gs pos="100000">
                      <a:schemeClr val="bg1"/>
                    </a:gs>
                  </a:gsLst>
                  <a:lin ang="5400000" scaled="1"/>
                </a:gradFill>
                <a:latin typeface="Segoe"/>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a:ea typeface="+mn-ea"/>
                <a:cs typeface="+mn-cs"/>
              </a:rPr>
              <a:t>Subscription</a:t>
            </a:r>
          </a:p>
        </p:txBody>
      </p:sp>
      <p:sp>
        <p:nvSpPr>
          <p:cNvPr id="841" name="Rectangle 840">
            <a:extLst>
              <a:ext uri="{FF2B5EF4-FFF2-40B4-BE49-F238E27FC236}">
                <a16:creationId xmlns:a16="http://schemas.microsoft.com/office/drawing/2014/main" id="{80DB46DA-920A-40FB-85A0-ABFEA636077E}"/>
              </a:ext>
            </a:extLst>
          </p:cNvPr>
          <p:cNvSpPr/>
          <p:nvPr/>
        </p:nvSpPr>
        <p:spPr bwMode="auto">
          <a:xfrm>
            <a:off x="8039425" y="4871883"/>
            <a:ext cx="2057980" cy="1440356"/>
          </a:xfrm>
          <a:prstGeom prst="rect">
            <a:avLst/>
          </a:prstGeom>
          <a:solidFill>
            <a:srgbClr val="FFFBA3"/>
          </a:solidFill>
          <a:ln w="19050">
            <a:no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t>Application</a:t>
            </a:r>
          </a:p>
        </p:txBody>
      </p:sp>
      <p:sp>
        <p:nvSpPr>
          <p:cNvPr id="454" name="Rectangle 453">
            <a:extLst>
              <a:ext uri="{FF2B5EF4-FFF2-40B4-BE49-F238E27FC236}">
                <a16:creationId xmlns:a16="http://schemas.microsoft.com/office/drawing/2014/main" id="{6ABEF1B3-FDA1-46AE-876F-2A53395299A6}"/>
              </a:ext>
            </a:extLst>
          </p:cNvPr>
          <p:cNvSpPr/>
          <p:nvPr/>
        </p:nvSpPr>
        <p:spPr bwMode="auto">
          <a:xfrm>
            <a:off x="8112045" y="4977594"/>
            <a:ext cx="1898462" cy="1102457"/>
          </a:xfrm>
          <a:prstGeom prst="rect">
            <a:avLst/>
          </a:prstGeom>
          <a:solidFill>
            <a:schemeClr val="bg1"/>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p:sp>
        <p:nvSpPr>
          <p:cNvPr id="649" name="Rectangle 648">
            <a:extLst>
              <a:ext uri="{FF2B5EF4-FFF2-40B4-BE49-F238E27FC236}">
                <a16:creationId xmlns:a16="http://schemas.microsoft.com/office/drawing/2014/main" id="{C2744483-5D79-460A-B755-EC84472893EB}"/>
              </a:ext>
            </a:extLst>
          </p:cNvPr>
          <p:cNvSpPr/>
          <p:nvPr/>
        </p:nvSpPr>
        <p:spPr bwMode="auto">
          <a:xfrm>
            <a:off x="6405311" y="2625383"/>
            <a:ext cx="1460696" cy="1777680"/>
          </a:xfrm>
          <a:prstGeom prst="rect">
            <a:avLst/>
          </a:prstGeom>
          <a:solidFill>
            <a:srgbClr val="FFFBA3"/>
          </a:solidFill>
          <a:ln w="19050">
            <a:no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p:sp>
        <p:nvSpPr>
          <p:cNvPr id="411" name="Rectangle 410">
            <a:extLst>
              <a:ext uri="{FF2B5EF4-FFF2-40B4-BE49-F238E27FC236}">
                <a16:creationId xmlns:a16="http://schemas.microsoft.com/office/drawing/2014/main" id="{76BE9FAE-18CA-472F-9B84-F30349E2AF88}"/>
              </a:ext>
            </a:extLst>
          </p:cNvPr>
          <p:cNvSpPr/>
          <p:nvPr/>
        </p:nvSpPr>
        <p:spPr bwMode="auto">
          <a:xfrm>
            <a:off x="6502663" y="2935603"/>
            <a:ext cx="1274434" cy="1405601"/>
          </a:xfrm>
          <a:prstGeom prst="rect">
            <a:avLst/>
          </a:prstGeom>
          <a:solidFill>
            <a:schemeClr val="bg1"/>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p:sp>
        <p:nvSpPr>
          <p:cNvPr id="648" name="Rectangle 647">
            <a:extLst>
              <a:ext uri="{FF2B5EF4-FFF2-40B4-BE49-F238E27FC236}">
                <a16:creationId xmlns:a16="http://schemas.microsoft.com/office/drawing/2014/main" id="{239D0EC9-A7BE-4FE2-B568-8197508AA1B8}"/>
              </a:ext>
            </a:extLst>
          </p:cNvPr>
          <p:cNvSpPr/>
          <p:nvPr/>
        </p:nvSpPr>
        <p:spPr bwMode="auto">
          <a:xfrm>
            <a:off x="3022161" y="2623902"/>
            <a:ext cx="3194859" cy="3690739"/>
          </a:xfrm>
          <a:prstGeom prst="rect">
            <a:avLst/>
          </a:prstGeom>
          <a:solidFill>
            <a:srgbClr val="FFFBA3"/>
          </a:solidFill>
          <a:ln w="19050">
            <a:no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0" bIns="91440"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p:sp>
        <p:nvSpPr>
          <p:cNvPr id="301" name="Rectangle 300">
            <a:extLst>
              <a:ext uri="{FF2B5EF4-FFF2-40B4-BE49-F238E27FC236}">
                <a16:creationId xmlns:a16="http://schemas.microsoft.com/office/drawing/2014/main" id="{F01619D3-424B-45D8-AA0C-4CBDDEF3ECCC}"/>
              </a:ext>
            </a:extLst>
          </p:cNvPr>
          <p:cNvSpPr/>
          <p:nvPr/>
        </p:nvSpPr>
        <p:spPr bwMode="auto">
          <a:xfrm>
            <a:off x="3154009" y="3085613"/>
            <a:ext cx="2935882" cy="3135871"/>
          </a:xfrm>
          <a:custGeom>
            <a:avLst/>
            <a:gdLst>
              <a:gd name="connsiteX0" fmla="*/ 0 w 2935882"/>
              <a:gd name="connsiteY0" fmla="*/ 0 h 3144196"/>
              <a:gd name="connsiteX1" fmla="*/ 2935882 w 2935882"/>
              <a:gd name="connsiteY1" fmla="*/ 0 h 3144196"/>
              <a:gd name="connsiteX2" fmla="*/ 2935882 w 2935882"/>
              <a:gd name="connsiteY2" fmla="*/ 3144196 h 3144196"/>
              <a:gd name="connsiteX3" fmla="*/ 0 w 2935882"/>
              <a:gd name="connsiteY3" fmla="*/ 3144196 h 3144196"/>
              <a:gd name="connsiteX4" fmla="*/ 0 w 2935882"/>
              <a:gd name="connsiteY4" fmla="*/ 0 h 3144196"/>
              <a:gd name="connsiteX0" fmla="*/ 0 w 2935882"/>
              <a:gd name="connsiteY0" fmla="*/ 0 h 3144196"/>
              <a:gd name="connsiteX1" fmla="*/ 2935882 w 2935882"/>
              <a:gd name="connsiteY1" fmla="*/ 0 h 3144196"/>
              <a:gd name="connsiteX2" fmla="*/ 2935882 w 2935882"/>
              <a:gd name="connsiteY2" fmla="*/ 3144196 h 3144196"/>
              <a:gd name="connsiteX3" fmla="*/ 0 w 2935882"/>
              <a:gd name="connsiteY3" fmla="*/ 3144196 h 3144196"/>
              <a:gd name="connsiteX4" fmla="*/ 1941 w 2935882"/>
              <a:gd name="connsiteY4" fmla="*/ 796211 h 3144196"/>
              <a:gd name="connsiteX5" fmla="*/ 0 w 2935882"/>
              <a:gd name="connsiteY5" fmla="*/ 0 h 3144196"/>
              <a:gd name="connsiteX0" fmla="*/ 0 w 2935882"/>
              <a:gd name="connsiteY0" fmla="*/ 0 h 3144196"/>
              <a:gd name="connsiteX1" fmla="*/ 675041 w 2935882"/>
              <a:gd name="connsiteY1" fmla="*/ 2461 h 3144196"/>
              <a:gd name="connsiteX2" fmla="*/ 2935882 w 2935882"/>
              <a:gd name="connsiteY2" fmla="*/ 0 h 3144196"/>
              <a:gd name="connsiteX3" fmla="*/ 2935882 w 2935882"/>
              <a:gd name="connsiteY3" fmla="*/ 3144196 h 3144196"/>
              <a:gd name="connsiteX4" fmla="*/ 0 w 2935882"/>
              <a:gd name="connsiteY4" fmla="*/ 3144196 h 3144196"/>
              <a:gd name="connsiteX5" fmla="*/ 1941 w 2935882"/>
              <a:gd name="connsiteY5" fmla="*/ 796211 h 3144196"/>
              <a:gd name="connsiteX6" fmla="*/ 0 w 2935882"/>
              <a:gd name="connsiteY6" fmla="*/ 0 h 3144196"/>
              <a:gd name="connsiteX0" fmla="*/ 673100 w 2935882"/>
              <a:gd name="connsiteY0" fmla="*/ 806450 h 3144196"/>
              <a:gd name="connsiteX1" fmla="*/ 675041 w 2935882"/>
              <a:gd name="connsiteY1" fmla="*/ 2461 h 3144196"/>
              <a:gd name="connsiteX2" fmla="*/ 2935882 w 2935882"/>
              <a:gd name="connsiteY2" fmla="*/ 0 h 3144196"/>
              <a:gd name="connsiteX3" fmla="*/ 2935882 w 2935882"/>
              <a:gd name="connsiteY3" fmla="*/ 3144196 h 3144196"/>
              <a:gd name="connsiteX4" fmla="*/ 0 w 2935882"/>
              <a:gd name="connsiteY4" fmla="*/ 3144196 h 3144196"/>
              <a:gd name="connsiteX5" fmla="*/ 1941 w 2935882"/>
              <a:gd name="connsiteY5" fmla="*/ 796211 h 3144196"/>
              <a:gd name="connsiteX6" fmla="*/ 673100 w 2935882"/>
              <a:gd name="connsiteY6" fmla="*/ 806450 h 3144196"/>
              <a:gd name="connsiteX0" fmla="*/ 673100 w 2935882"/>
              <a:gd name="connsiteY0" fmla="*/ 796925 h 3144196"/>
              <a:gd name="connsiteX1" fmla="*/ 675041 w 2935882"/>
              <a:gd name="connsiteY1" fmla="*/ 2461 h 3144196"/>
              <a:gd name="connsiteX2" fmla="*/ 2935882 w 2935882"/>
              <a:gd name="connsiteY2" fmla="*/ 0 h 3144196"/>
              <a:gd name="connsiteX3" fmla="*/ 2935882 w 2935882"/>
              <a:gd name="connsiteY3" fmla="*/ 3144196 h 3144196"/>
              <a:gd name="connsiteX4" fmla="*/ 0 w 2935882"/>
              <a:gd name="connsiteY4" fmla="*/ 3144196 h 3144196"/>
              <a:gd name="connsiteX5" fmla="*/ 1941 w 2935882"/>
              <a:gd name="connsiteY5" fmla="*/ 796211 h 3144196"/>
              <a:gd name="connsiteX6" fmla="*/ 673100 w 2935882"/>
              <a:gd name="connsiteY6" fmla="*/ 796925 h 3144196"/>
              <a:gd name="connsiteX0" fmla="*/ 673100 w 2935882"/>
              <a:gd name="connsiteY0" fmla="*/ 796925 h 3144196"/>
              <a:gd name="connsiteX1" fmla="*/ 675041 w 2935882"/>
              <a:gd name="connsiteY1" fmla="*/ 2461 h 3144196"/>
              <a:gd name="connsiteX2" fmla="*/ 2935882 w 2935882"/>
              <a:gd name="connsiteY2" fmla="*/ 0 h 3144196"/>
              <a:gd name="connsiteX3" fmla="*/ 2932466 w 2935882"/>
              <a:gd name="connsiteY3" fmla="*/ 1404380 h 3144196"/>
              <a:gd name="connsiteX4" fmla="*/ 2935882 w 2935882"/>
              <a:gd name="connsiteY4" fmla="*/ 3144196 h 3144196"/>
              <a:gd name="connsiteX5" fmla="*/ 0 w 2935882"/>
              <a:gd name="connsiteY5" fmla="*/ 3144196 h 3144196"/>
              <a:gd name="connsiteX6" fmla="*/ 1941 w 2935882"/>
              <a:gd name="connsiteY6" fmla="*/ 796211 h 3144196"/>
              <a:gd name="connsiteX7" fmla="*/ 673100 w 2935882"/>
              <a:gd name="connsiteY7" fmla="*/ 796925 h 314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5882" h="3144196">
                <a:moveTo>
                  <a:pt x="673100" y="796925"/>
                </a:moveTo>
                <a:lnTo>
                  <a:pt x="675041" y="2461"/>
                </a:lnTo>
                <a:lnTo>
                  <a:pt x="2935882" y="0"/>
                </a:lnTo>
                <a:cubicBezTo>
                  <a:pt x="2934743" y="468127"/>
                  <a:pt x="2933605" y="936253"/>
                  <a:pt x="2932466" y="1404380"/>
                </a:cubicBezTo>
                <a:cubicBezTo>
                  <a:pt x="2933605" y="1984319"/>
                  <a:pt x="2934743" y="2564257"/>
                  <a:pt x="2935882" y="3144196"/>
                </a:cubicBezTo>
                <a:lnTo>
                  <a:pt x="0" y="3144196"/>
                </a:lnTo>
                <a:lnTo>
                  <a:pt x="1941" y="796211"/>
                </a:lnTo>
                <a:lnTo>
                  <a:pt x="673100" y="796925"/>
                </a:lnTo>
                <a:close/>
              </a:path>
            </a:pathLst>
          </a:custGeom>
          <a:solidFill>
            <a:schemeClr val="bg1"/>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E2B9D7D9-8D56-432C-AC36-5DA9013B9583}"/>
              </a:ext>
            </a:extLst>
          </p:cNvPr>
          <p:cNvSpPr>
            <a:spLocks noGrp="1"/>
          </p:cNvSpPr>
          <p:nvPr>
            <p:ph type="title"/>
          </p:nvPr>
        </p:nvSpPr>
        <p:spPr>
          <a:xfrm>
            <a:off x="588263" y="457201"/>
            <a:ext cx="11018520" cy="553998"/>
          </a:xfrm>
        </p:spPr>
        <p:txBody>
          <a:bodyPr/>
          <a:lstStyle/>
          <a:p>
            <a:r>
              <a:rPr lang="en-US" dirty="0">
                <a:gradFill>
                  <a:gsLst>
                    <a:gs pos="0">
                      <a:schemeClr val="tx1"/>
                    </a:gs>
                    <a:gs pos="100000">
                      <a:schemeClr val="tx1"/>
                    </a:gs>
                  </a:gsLst>
                  <a:lin ang="5400000" scaled="1"/>
                </a:gradFill>
              </a:rPr>
              <a:t>Reference Enterprise Design - Azure Network Security</a:t>
            </a:r>
            <a:endParaRPr lang="en-US" dirty="0"/>
          </a:p>
        </p:txBody>
      </p:sp>
      <p:cxnSp>
        <p:nvCxnSpPr>
          <p:cNvPr id="672" name="Straight Connector 671">
            <a:extLst>
              <a:ext uri="{FF2B5EF4-FFF2-40B4-BE49-F238E27FC236}">
                <a16:creationId xmlns:a16="http://schemas.microsoft.com/office/drawing/2014/main" id="{E694C33F-04C8-41A9-AD58-59D4FBBB9DC6}"/>
              </a:ext>
            </a:extLst>
          </p:cNvPr>
          <p:cNvCxnSpPr>
            <a:cxnSpLocks/>
          </p:cNvCxnSpPr>
          <p:nvPr/>
        </p:nvCxnSpPr>
        <p:spPr>
          <a:xfrm>
            <a:off x="6453890" y="2502270"/>
            <a:ext cx="5152893" cy="0"/>
          </a:xfrm>
          <a:prstGeom prst="line">
            <a:avLst/>
          </a:prstGeom>
          <a:ln w="12700">
            <a:solidFill>
              <a:srgbClr val="0078D4"/>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675" name="Rectangle 674">
            <a:extLst>
              <a:ext uri="{FF2B5EF4-FFF2-40B4-BE49-F238E27FC236}">
                <a16:creationId xmlns:a16="http://schemas.microsoft.com/office/drawing/2014/main" id="{ECC16FB0-DEB0-4AEC-B05E-84773AEBF967}"/>
              </a:ext>
            </a:extLst>
          </p:cNvPr>
          <p:cNvSpPr/>
          <p:nvPr/>
        </p:nvSpPr>
        <p:spPr bwMode="auto">
          <a:xfrm>
            <a:off x="939029" y="3120604"/>
            <a:ext cx="803509" cy="3172897"/>
          </a:xfrm>
          <a:prstGeom prst="rect">
            <a:avLst/>
          </a:prstGeom>
          <a:solidFill>
            <a:srgbClr val="FDEFC9"/>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6" name="Rectangle 675">
            <a:extLst>
              <a:ext uri="{FF2B5EF4-FFF2-40B4-BE49-F238E27FC236}">
                <a16:creationId xmlns:a16="http://schemas.microsoft.com/office/drawing/2014/main" id="{8A85B6BE-9E7F-46A8-B428-C06E9E97D582}"/>
              </a:ext>
            </a:extLst>
          </p:cNvPr>
          <p:cNvSpPr/>
          <p:nvPr/>
        </p:nvSpPr>
        <p:spPr bwMode="auto">
          <a:xfrm>
            <a:off x="1951558" y="3134358"/>
            <a:ext cx="805826" cy="3172304"/>
          </a:xfrm>
          <a:prstGeom prst="rect">
            <a:avLst/>
          </a:prstGeom>
          <a:solidFill>
            <a:schemeClr val="tx1">
              <a:lumMod val="10000"/>
              <a:lumOff val="9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78" name="Straight Connector 677">
            <a:extLst>
              <a:ext uri="{FF2B5EF4-FFF2-40B4-BE49-F238E27FC236}">
                <a16:creationId xmlns:a16="http://schemas.microsoft.com/office/drawing/2014/main" id="{FB886593-B29C-4FDA-B37C-6D7A3CC2FF01}"/>
              </a:ext>
            </a:extLst>
          </p:cNvPr>
          <p:cNvCxnSpPr>
            <a:cxnSpLocks/>
            <a:endCxn id="708" idx="0"/>
          </p:cNvCxnSpPr>
          <p:nvPr/>
        </p:nvCxnSpPr>
        <p:spPr>
          <a:xfrm flipH="1">
            <a:off x="2644960" y="3163242"/>
            <a:ext cx="1569" cy="2752852"/>
          </a:xfrm>
          <a:prstGeom prst="line">
            <a:avLst/>
          </a:prstGeom>
          <a:noFill/>
          <a:ln w="19050" cap="flat" cmpd="sng" algn="ctr">
            <a:solidFill>
              <a:srgbClr val="505050"/>
            </a:solidFill>
            <a:prstDash val="solid"/>
            <a:headEnd type="none"/>
            <a:tailEnd type="none"/>
          </a:ln>
          <a:effectLst/>
        </p:spPr>
      </p:cxnSp>
      <p:pic>
        <p:nvPicPr>
          <p:cNvPr id="679" name="Graphic 678">
            <a:extLst>
              <a:ext uri="{FF2B5EF4-FFF2-40B4-BE49-F238E27FC236}">
                <a16:creationId xmlns:a16="http://schemas.microsoft.com/office/drawing/2014/main" id="{F93C6101-4375-47A1-8CD9-6A92AE45D8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74390" y="3978792"/>
            <a:ext cx="155363" cy="144264"/>
          </a:xfrm>
          <a:prstGeom prst="rect">
            <a:avLst/>
          </a:prstGeom>
        </p:spPr>
      </p:pic>
      <p:sp>
        <p:nvSpPr>
          <p:cNvPr id="680" name="TextBox 679">
            <a:extLst>
              <a:ext uri="{FF2B5EF4-FFF2-40B4-BE49-F238E27FC236}">
                <a16:creationId xmlns:a16="http://schemas.microsoft.com/office/drawing/2014/main" id="{068A6D15-7842-4D07-8A87-71631622E985}"/>
              </a:ext>
            </a:extLst>
          </p:cNvPr>
          <p:cNvSpPr txBox="1"/>
          <p:nvPr/>
        </p:nvSpPr>
        <p:spPr>
          <a:xfrm>
            <a:off x="1849540" y="2363771"/>
            <a:ext cx="1114434" cy="430887"/>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1250">
                      <a:srgbClr val="1A1A1A">
                        <a:lumMod val="75000"/>
                        <a:lumOff val="25000"/>
                      </a:srgbClr>
                    </a:gs>
                    <a:gs pos="100000">
                      <a:srgbClr val="1A1A1A">
                        <a:lumMod val="75000"/>
                        <a:lumOff val="25000"/>
                      </a:srgbClr>
                    </a:gs>
                  </a:gsLst>
                  <a:lin ang="5400000" scaled="0"/>
                </a:gradFill>
                <a:effectLst/>
                <a:uLnTx/>
                <a:uFillTx/>
                <a:latin typeface="Segoe UI"/>
                <a:ea typeface="+mn-ea"/>
                <a:cs typeface="Segoe UI" panose="020B0502040204020203" pitchFamily="34" charset="0"/>
              </a:rPr>
              <a:t>On Premises</a:t>
            </a:r>
            <a:br>
              <a:rPr kumimoji="0" lang="en-US" sz="1050" b="1" i="0" u="none" strike="noStrike" kern="1200" cap="none" spc="0" normalizeH="0" baseline="0" noProof="0" dirty="0">
                <a:ln>
                  <a:noFill/>
                </a:ln>
                <a:gradFill>
                  <a:gsLst>
                    <a:gs pos="1250">
                      <a:srgbClr val="1A1A1A">
                        <a:lumMod val="75000"/>
                        <a:lumOff val="25000"/>
                      </a:srgbClr>
                    </a:gs>
                    <a:gs pos="100000">
                      <a:srgbClr val="1A1A1A">
                        <a:lumMod val="75000"/>
                        <a:lumOff val="25000"/>
                      </a:srgbClr>
                    </a:gs>
                  </a:gsLst>
                  <a:lin ang="5400000" scaled="0"/>
                </a:gradFill>
                <a:effectLst/>
                <a:uLnTx/>
                <a:uFillTx/>
                <a:latin typeface="Segoe UI"/>
                <a:ea typeface="+mn-ea"/>
                <a:cs typeface="Segoe UI" panose="020B0502040204020203" pitchFamily="34" charset="0"/>
              </a:rPr>
            </a:br>
            <a:r>
              <a:rPr kumimoji="0" lang="en-US" sz="1050" b="1" i="0" u="none" strike="noStrike" kern="1200" cap="none" spc="0" normalizeH="0" baseline="0" noProof="0" dirty="0">
                <a:ln>
                  <a:noFill/>
                </a:ln>
                <a:gradFill>
                  <a:gsLst>
                    <a:gs pos="1250">
                      <a:srgbClr val="1A1A1A">
                        <a:lumMod val="75000"/>
                        <a:lumOff val="25000"/>
                      </a:srgbClr>
                    </a:gs>
                    <a:gs pos="100000">
                      <a:srgbClr val="1A1A1A">
                        <a:lumMod val="75000"/>
                        <a:lumOff val="25000"/>
                      </a:srgbClr>
                    </a:gs>
                  </a:gsLst>
                  <a:lin ang="5400000" scaled="0"/>
                </a:gradFill>
                <a:effectLst/>
                <a:uLnTx/>
                <a:uFillTx/>
                <a:latin typeface="Segoe UI"/>
                <a:ea typeface="+mn-ea"/>
                <a:cs typeface="Segoe UI" panose="020B0502040204020203" pitchFamily="34" charset="0"/>
              </a:rPr>
              <a:t>Datacenter(s)</a:t>
            </a:r>
          </a:p>
        </p:txBody>
      </p:sp>
      <p:pic>
        <p:nvPicPr>
          <p:cNvPr id="682" name="Graphic 681">
            <a:extLst>
              <a:ext uri="{FF2B5EF4-FFF2-40B4-BE49-F238E27FC236}">
                <a16:creationId xmlns:a16="http://schemas.microsoft.com/office/drawing/2014/main" id="{F07282B9-1779-409B-B6F6-A88B227F00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55413" y="3231438"/>
            <a:ext cx="179094" cy="97688"/>
          </a:xfrm>
          <a:prstGeom prst="rect">
            <a:avLst/>
          </a:prstGeom>
        </p:spPr>
      </p:pic>
      <p:sp>
        <p:nvSpPr>
          <p:cNvPr id="683" name="Rectangle 682">
            <a:extLst>
              <a:ext uri="{FF2B5EF4-FFF2-40B4-BE49-F238E27FC236}">
                <a16:creationId xmlns:a16="http://schemas.microsoft.com/office/drawing/2014/main" id="{0C493BC1-BC51-4860-A7BE-95144FC3B860}"/>
              </a:ext>
            </a:extLst>
          </p:cNvPr>
          <p:cNvSpPr/>
          <p:nvPr/>
        </p:nvSpPr>
        <p:spPr>
          <a:xfrm>
            <a:off x="588263" y="1539379"/>
            <a:ext cx="11075671" cy="307777"/>
          </a:xfrm>
          <a:prstGeom prst="rect">
            <a:avLst/>
          </a:prstGeom>
          <a:solidFill>
            <a:srgbClr val="0078D7"/>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0">
                      <a:srgbClr val="FFFFFF"/>
                    </a:gs>
                    <a:gs pos="100000">
                      <a:srgbClr val="FFFFFF"/>
                    </a:gs>
                  </a:gsLst>
                  <a:lin ang="5400000" scaled="1"/>
                </a:gradFill>
                <a:effectLst/>
                <a:uLnTx/>
                <a:uFillTx/>
                <a:latin typeface="Segoe"/>
                <a:ea typeface="+mn-ea"/>
                <a:cs typeface="+mn-cs"/>
              </a:rPr>
              <a:t>Hybrid Cloud Infrastructure – Network Architecture</a:t>
            </a:r>
          </a:p>
        </p:txBody>
      </p:sp>
      <p:cxnSp>
        <p:nvCxnSpPr>
          <p:cNvPr id="684" name="Straight Connector 209">
            <a:extLst>
              <a:ext uri="{FF2B5EF4-FFF2-40B4-BE49-F238E27FC236}">
                <a16:creationId xmlns:a16="http://schemas.microsoft.com/office/drawing/2014/main" id="{4E4F95B1-407C-4C18-8F2C-64F9BDB8292A}"/>
              </a:ext>
            </a:extLst>
          </p:cNvPr>
          <p:cNvCxnSpPr>
            <a:cxnSpLocks/>
            <a:endCxn id="682" idx="0"/>
          </p:cNvCxnSpPr>
          <p:nvPr/>
        </p:nvCxnSpPr>
        <p:spPr>
          <a:xfrm rot="10800000" flipV="1">
            <a:off x="2644960" y="3064500"/>
            <a:ext cx="513256" cy="166938"/>
          </a:xfrm>
          <a:prstGeom prst="bentConnector2">
            <a:avLst/>
          </a:prstGeom>
          <a:solidFill>
            <a:srgbClr val="FFFFFF">
              <a:lumMod val="95000"/>
            </a:srgbClr>
          </a:solidFill>
          <a:ln w="31750" cap="flat" cmpd="sng" algn="ctr">
            <a:solidFill>
              <a:srgbClr val="505050"/>
            </a:solidFill>
            <a:prstDash val="solid"/>
          </a:ln>
          <a:effectLst/>
        </p:spPr>
      </p:cxnSp>
      <p:cxnSp>
        <p:nvCxnSpPr>
          <p:cNvPr id="685" name="Straight Connector 209">
            <a:extLst>
              <a:ext uri="{FF2B5EF4-FFF2-40B4-BE49-F238E27FC236}">
                <a16:creationId xmlns:a16="http://schemas.microsoft.com/office/drawing/2014/main" id="{287E4DB4-4A0B-420A-96AE-3F13187A3360}"/>
              </a:ext>
            </a:extLst>
          </p:cNvPr>
          <p:cNvCxnSpPr>
            <a:cxnSpLocks/>
            <a:endCxn id="687" idx="0"/>
          </p:cNvCxnSpPr>
          <p:nvPr/>
        </p:nvCxnSpPr>
        <p:spPr>
          <a:xfrm rot="10800000" flipV="1">
            <a:off x="1736086" y="3063752"/>
            <a:ext cx="1056145" cy="178383"/>
          </a:xfrm>
          <a:prstGeom prst="bentConnector2">
            <a:avLst/>
          </a:prstGeom>
          <a:solidFill>
            <a:srgbClr val="FFFFFF">
              <a:lumMod val="95000"/>
            </a:srgbClr>
          </a:solidFill>
          <a:ln w="31750" cap="flat" cmpd="sng" algn="ctr">
            <a:solidFill>
              <a:srgbClr val="505050"/>
            </a:solidFill>
            <a:prstDash val="solid"/>
          </a:ln>
          <a:effectLst/>
        </p:spPr>
      </p:cxnSp>
      <p:cxnSp>
        <p:nvCxnSpPr>
          <p:cNvPr id="686" name="Straight Connector 685">
            <a:extLst>
              <a:ext uri="{FF2B5EF4-FFF2-40B4-BE49-F238E27FC236}">
                <a16:creationId xmlns:a16="http://schemas.microsoft.com/office/drawing/2014/main" id="{88853F4C-2D2D-450B-A746-958427BA52C8}"/>
              </a:ext>
            </a:extLst>
          </p:cNvPr>
          <p:cNvCxnSpPr>
            <a:cxnSpLocks/>
            <a:endCxn id="719" idx="0"/>
          </p:cNvCxnSpPr>
          <p:nvPr/>
        </p:nvCxnSpPr>
        <p:spPr>
          <a:xfrm flipH="1">
            <a:off x="1727428" y="3171559"/>
            <a:ext cx="8658" cy="2763607"/>
          </a:xfrm>
          <a:prstGeom prst="line">
            <a:avLst/>
          </a:prstGeom>
          <a:noFill/>
          <a:ln w="19050" cap="flat" cmpd="sng" algn="ctr">
            <a:solidFill>
              <a:srgbClr val="505050"/>
            </a:solidFill>
            <a:prstDash val="solid"/>
            <a:headEnd type="none"/>
            <a:tailEnd type="none"/>
          </a:ln>
          <a:effectLst/>
        </p:spPr>
      </p:cxnSp>
      <p:pic>
        <p:nvPicPr>
          <p:cNvPr id="687" name="Graphic 686">
            <a:extLst>
              <a:ext uri="{FF2B5EF4-FFF2-40B4-BE49-F238E27FC236}">
                <a16:creationId xmlns:a16="http://schemas.microsoft.com/office/drawing/2014/main" id="{A74F0D9B-B42A-40F2-906D-FF7C79E1D9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46538" y="3242136"/>
            <a:ext cx="179094" cy="97688"/>
          </a:xfrm>
          <a:prstGeom prst="rect">
            <a:avLst/>
          </a:prstGeom>
        </p:spPr>
      </p:pic>
      <p:cxnSp>
        <p:nvCxnSpPr>
          <p:cNvPr id="688" name="Straight Connector 209">
            <a:extLst>
              <a:ext uri="{FF2B5EF4-FFF2-40B4-BE49-F238E27FC236}">
                <a16:creationId xmlns:a16="http://schemas.microsoft.com/office/drawing/2014/main" id="{E5086913-ECAC-4C1C-80BE-8D295084049C}"/>
              </a:ext>
            </a:extLst>
          </p:cNvPr>
          <p:cNvCxnSpPr>
            <a:cxnSpLocks/>
            <a:endCxn id="895" idx="0"/>
          </p:cNvCxnSpPr>
          <p:nvPr/>
        </p:nvCxnSpPr>
        <p:spPr>
          <a:xfrm rot="16200000" flipH="1">
            <a:off x="2547119" y="2623744"/>
            <a:ext cx="1043938" cy="165160"/>
          </a:xfrm>
          <a:prstGeom prst="bentConnector3">
            <a:avLst>
              <a:gd name="adj1" fmla="val 84444"/>
            </a:avLst>
          </a:prstGeom>
          <a:solidFill>
            <a:srgbClr val="FFFFFF">
              <a:lumMod val="95000"/>
            </a:srgbClr>
          </a:solidFill>
          <a:ln w="31750" cap="flat" cmpd="sng" algn="ctr">
            <a:solidFill>
              <a:srgbClr val="505050"/>
            </a:solidFill>
            <a:prstDash val="solid"/>
          </a:ln>
          <a:effectLst/>
        </p:spPr>
      </p:cxnSp>
      <p:sp>
        <p:nvSpPr>
          <p:cNvPr id="689" name="Rectangle 115">
            <a:extLst>
              <a:ext uri="{FF2B5EF4-FFF2-40B4-BE49-F238E27FC236}">
                <a16:creationId xmlns:a16="http://schemas.microsoft.com/office/drawing/2014/main" id="{E522362F-21E5-4593-A40E-B26D8F327C5B}"/>
              </a:ext>
            </a:extLst>
          </p:cNvPr>
          <p:cNvSpPr/>
          <p:nvPr/>
        </p:nvSpPr>
        <p:spPr bwMode="auto">
          <a:xfrm flipH="1">
            <a:off x="1285136" y="3889266"/>
            <a:ext cx="484900" cy="162260"/>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91" name="Group 690">
            <a:extLst>
              <a:ext uri="{FF2B5EF4-FFF2-40B4-BE49-F238E27FC236}">
                <a16:creationId xmlns:a16="http://schemas.microsoft.com/office/drawing/2014/main" id="{8B4C2B4B-8C42-4551-8D0E-F1A5D0FED44B}"/>
              </a:ext>
            </a:extLst>
          </p:cNvPr>
          <p:cNvGrpSpPr/>
          <p:nvPr/>
        </p:nvGrpSpPr>
        <p:grpSpPr>
          <a:xfrm>
            <a:off x="1222111" y="3600776"/>
            <a:ext cx="370338" cy="327772"/>
            <a:chOff x="4723767" y="3080378"/>
            <a:chExt cx="439858" cy="389301"/>
          </a:xfrm>
        </p:grpSpPr>
        <p:pic>
          <p:nvPicPr>
            <p:cNvPr id="692" name="Picture 691">
              <a:extLst>
                <a:ext uri="{FF2B5EF4-FFF2-40B4-BE49-F238E27FC236}">
                  <a16:creationId xmlns:a16="http://schemas.microsoft.com/office/drawing/2014/main" id="{EDF0F0E6-B4B1-4D87-A6BF-8C1EC3018359}"/>
                </a:ext>
              </a:extLst>
            </p:cNvPr>
            <p:cNvPicPr>
              <a:picLocks noChangeAspect="1"/>
            </p:cNvPicPr>
            <p:nvPr/>
          </p:nvPicPr>
          <p:blipFill rotWithShape="1">
            <a:blip r:embed="rId7"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93" name="Group 692">
              <a:extLst>
                <a:ext uri="{FF2B5EF4-FFF2-40B4-BE49-F238E27FC236}">
                  <a16:creationId xmlns:a16="http://schemas.microsoft.com/office/drawing/2014/main" id="{CFFAF3D7-A77D-43D8-8AC9-AEA9F9325724}"/>
                </a:ext>
              </a:extLst>
            </p:cNvPr>
            <p:cNvGrpSpPr/>
            <p:nvPr/>
          </p:nvGrpSpPr>
          <p:grpSpPr>
            <a:xfrm>
              <a:off x="4723767" y="3080378"/>
              <a:ext cx="439858" cy="389301"/>
              <a:chOff x="3131835" y="4047725"/>
              <a:chExt cx="439858" cy="389301"/>
            </a:xfrm>
          </p:grpSpPr>
          <p:grpSp>
            <p:nvGrpSpPr>
              <p:cNvPr id="694" name="Group 693">
                <a:extLst>
                  <a:ext uri="{FF2B5EF4-FFF2-40B4-BE49-F238E27FC236}">
                    <a16:creationId xmlns:a16="http://schemas.microsoft.com/office/drawing/2014/main" id="{AEDF1AF4-31FD-4734-B89A-168AE696F91A}"/>
                  </a:ext>
                </a:extLst>
              </p:cNvPr>
              <p:cNvGrpSpPr/>
              <p:nvPr/>
            </p:nvGrpSpPr>
            <p:grpSpPr>
              <a:xfrm>
                <a:off x="3131835" y="4047725"/>
                <a:ext cx="182560" cy="348911"/>
                <a:chOff x="2136298" y="4226790"/>
                <a:chExt cx="196678" cy="375893"/>
              </a:xfrm>
            </p:grpSpPr>
            <p:sp>
              <p:nvSpPr>
                <p:cNvPr id="698" name="Rectangle 697">
                  <a:extLst>
                    <a:ext uri="{FF2B5EF4-FFF2-40B4-BE49-F238E27FC236}">
                      <a16:creationId xmlns:a16="http://schemas.microsoft.com/office/drawing/2014/main" id="{F9DCE328-60D0-434B-82B2-E76F70DF6A37}"/>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9" name="server">
                  <a:extLst>
                    <a:ext uri="{FF2B5EF4-FFF2-40B4-BE49-F238E27FC236}">
                      <a16:creationId xmlns:a16="http://schemas.microsoft.com/office/drawing/2014/main" id="{CC27A0F8-A9BE-48F0-8B38-33D650945B10}"/>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95" name="Oval 694">
                <a:extLst>
                  <a:ext uri="{FF2B5EF4-FFF2-40B4-BE49-F238E27FC236}">
                    <a16:creationId xmlns:a16="http://schemas.microsoft.com/office/drawing/2014/main" id="{89257A5D-EFF4-4BEF-9AF7-910C206B1F43}"/>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96" name="Picture 695">
                <a:extLst>
                  <a:ext uri="{FF2B5EF4-FFF2-40B4-BE49-F238E27FC236}">
                    <a16:creationId xmlns:a16="http://schemas.microsoft.com/office/drawing/2014/main" id="{5760AED7-A7D8-4F4D-B777-9F131279D271}"/>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97" name="Freeform 6">
                <a:extLst>
                  <a:ext uri="{FF2B5EF4-FFF2-40B4-BE49-F238E27FC236}">
                    <a16:creationId xmlns:a16="http://schemas.microsoft.com/office/drawing/2014/main" id="{5CC3C959-206F-48BA-9F92-A4053F412A36}"/>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pic>
        <p:nvPicPr>
          <p:cNvPr id="700" name="Graphic 699">
            <a:extLst>
              <a:ext uri="{FF2B5EF4-FFF2-40B4-BE49-F238E27FC236}">
                <a16:creationId xmlns:a16="http://schemas.microsoft.com/office/drawing/2014/main" id="{C99E00C6-0F51-4CE4-A0DB-693F3F46FA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67167" y="3387626"/>
            <a:ext cx="155363" cy="144264"/>
          </a:xfrm>
          <a:prstGeom prst="rect">
            <a:avLst/>
          </a:prstGeom>
        </p:spPr>
      </p:pic>
      <p:pic>
        <p:nvPicPr>
          <p:cNvPr id="701" name="Graphic 700">
            <a:extLst>
              <a:ext uri="{FF2B5EF4-FFF2-40B4-BE49-F238E27FC236}">
                <a16:creationId xmlns:a16="http://schemas.microsoft.com/office/drawing/2014/main" id="{3CBB1407-0890-4CE8-978E-151A5CB8E9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62914" y="3378239"/>
            <a:ext cx="155363" cy="144264"/>
          </a:xfrm>
          <a:prstGeom prst="rect">
            <a:avLst/>
          </a:prstGeom>
        </p:spPr>
      </p:pic>
      <p:pic>
        <p:nvPicPr>
          <p:cNvPr id="702" name="Picture 701">
            <a:extLst>
              <a:ext uri="{FF2B5EF4-FFF2-40B4-BE49-F238E27FC236}">
                <a16:creationId xmlns:a16="http://schemas.microsoft.com/office/drawing/2014/main" id="{49C7B84D-2442-4C41-89C2-D784D3EE1F6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8037" y="2668874"/>
            <a:ext cx="270727" cy="161854"/>
          </a:xfrm>
          <a:prstGeom prst="rect">
            <a:avLst/>
          </a:prstGeom>
        </p:spPr>
      </p:pic>
      <p:pic>
        <p:nvPicPr>
          <p:cNvPr id="703" name="Picture 702">
            <a:extLst>
              <a:ext uri="{FF2B5EF4-FFF2-40B4-BE49-F238E27FC236}">
                <a16:creationId xmlns:a16="http://schemas.microsoft.com/office/drawing/2014/main" id="{46604443-CD8D-42B1-AE22-C44DEAFF3F5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3142" y="2655506"/>
            <a:ext cx="171394" cy="171395"/>
          </a:xfrm>
          <a:prstGeom prst="rect">
            <a:avLst/>
          </a:prstGeom>
        </p:spPr>
      </p:pic>
      <p:grpSp>
        <p:nvGrpSpPr>
          <p:cNvPr id="704" name="Group 703">
            <a:extLst>
              <a:ext uri="{FF2B5EF4-FFF2-40B4-BE49-F238E27FC236}">
                <a16:creationId xmlns:a16="http://schemas.microsoft.com/office/drawing/2014/main" id="{3C87B6A8-087B-460A-AC6F-66BEEBC04BD2}"/>
              </a:ext>
            </a:extLst>
          </p:cNvPr>
          <p:cNvGrpSpPr/>
          <p:nvPr/>
        </p:nvGrpSpPr>
        <p:grpSpPr>
          <a:xfrm>
            <a:off x="1426126" y="2726541"/>
            <a:ext cx="192587" cy="54842"/>
            <a:chOff x="1454423" y="2377021"/>
            <a:chExt cx="281044" cy="80032"/>
          </a:xfrm>
        </p:grpSpPr>
        <p:sp>
          <p:nvSpPr>
            <p:cNvPr id="705" name="Oval 704">
              <a:extLst>
                <a:ext uri="{FF2B5EF4-FFF2-40B4-BE49-F238E27FC236}">
                  <a16:creationId xmlns:a16="http://schemas.microsoft.com/office/drawing/2014/main" id="{3F61054E-072E-41E0-A98C-9AE917982168}"/>
                </a:ext>
              </a:extLst>
            </p:cNvPr>
            <p:cNvSpPr/>
            <p:nvPr/>
          </p:nvSpPr>
          <p:spPr bwMode="auto">
            <a:xfrm>
              <a:off x="1454423" y="2379373"/>
              <a:ext cx="77679" cy="77680"/>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737373"/>
                    </a:gs>
                    <a:gs pos="100000">
                      <a:srgbClr val="737373"/>
                    </a:gs>
                  </a:gsLst>
                  <a:lin ang="5400000" scaled="0"/>
                </a:gradFill>
                <a:effectLst/>
                <a:uLnTx/>
                <a:uFillTx/>
                <a:latin typeface="Segoe UI"/>
                <a:ea typeface="Segoe UI" pitchFamily="34" charset="0"/>
                <a:cs typeface="Segoe UI" pitchFamily="34" charset="0"/>
              </a:endParaRPr>
            </a:p>
          </p:txBody>
        </p:sp>
        <p:sp>
          <p:nvSpPr>
            <p:cNvPr id="706" name="Oval 705">
              <a:extLst>
                <a:ext uri="{FF2B5EF4-FFF2-40B4-BE49-F238E27FC236}">
                  <a16:creationId xmlns:a16="http://schemas.microsoft.com/office/drawing/2014/main" id="{3C559A8E-A989-4FE7-B63F-D791742944AC}"/>
                </a:ext>
              </a:extLst>
            </p:cNvPr>
            <p:cNvSpPr/>
            <p:nvPr/>
          </p:nvSpPr>
          <p:spPr bwMode="auto">
            <a:xfrm>
              <a:off x="1557826" y="2377021"/>
              <a:ext cx="77682" cy="77681"/>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737373"/>
                    </a:gs>
                    <a:gs pos="100000">
                      <a:srgbClr val="737373"/>
                    </a:gs>
                  </a:gsLst>
                  <a:lin ang="5400000" scaled="0"/>
                </a:gradFill>
                <a:effectLst/>
                <a:uLnTx/>
                <a:uFillTx/>
                <a:latin typeface="Segoe UI"/>
                <a:ea typeface="Segoe UI" pitchFamily="34" charset="0"/>
                <a:cs typeface="Segoe UI" pitchFamily="34" charset="0"/>
              </a:endParaRPr>
            </a:p>
          </p:txBody>
        </p:sp>
        <p:sp>
          <p:nvSpPr>
            <p:cNvPr id="707" name="Oval 706">
              <a:extLst>
                <a:ext uri="{FF2B5EF4-FFF2-40B4-BE49-F238E27FC236}">
                  <a16:creationId xmlns:a16="http://schemas.microsoft.com/office/drawing/2014/main" id="{8194AFE0-54C4-4F72-A70B-2869F560ACF5}"/>
                </a:ext>
              </a:extLst>
            </p:cNvPr>
            <p:cNvSpPr/>
            <p:nvPr/>
          </p:nvSpPr>
          <p:spPr bwMode="auto">
            <a:xfrm>
              <a:off x="1657785" y="2377021"/>
              <a:ext cx="77682" cy="7768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737373"/>
                    </a:gs>
                    <a:gs pos="100000">
                      <a:srgbClr val="737373"/>
                    </a:gs>
                  </a:gsLst>
                  <a:lin ang="5400000" scaled="0"/>
                </a:gradFill>
                <a:effectLst/>
                <a:uLnTx/>
                <a:uFillTx/>
                <a:latin typeface="Segoe UI"/>
                <a:ea typeface="Segoe UI" pitchFamily="34" charset="0"/>
                <a:cs typeface="Segoe UI" pitchFamily="34" charset="0"/>
              </a:endParaRPr>
            </a:p>
          </p:txBody>
        </p:sp>
      </p:grpSp>
      <p:pic>
        <p:nvPicPr>
          <p:cNvPr id="708" name="Graphic 707">
            <a:extLst>
              <a:ext uri="{FF2B5EF4-FFF2-40B4-BE49-F238E27FC236}">
                <a16:creationId xmlns:a16="http://schemas.microsoft.com/office/drawing/2014/main" id="{BE9883EE-1D59-49C6-9485-B1F0E4FA88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55413" y="5916094"/>
            <a:ext cx="179094" cy="97688"/>
          </a:xfrm>
          <a:prstGeom prst="rect">
            <a:avLst/>
          </a:prstGeom>
        </p:spPr>
      </p:pic>
      <p:sp>
        <p:nvSpPr>
          <p:cNvPr id="709" name="Rectangle 115">
            <a:extLst>
              <a:ext uri="{FF2B5EF4-FFF2-40B4-BE49-F238E27FC236}">
                <a16:creationId xmlns:a16="http://schemas.microsoft.com/office/drawing/2014/main" id="{CD0F93B6-5AD1-4F5E-A17C-7CA83A9B9B1C}"/>
              </a:ext>
            </a:extLst>
          </p:cNvPr>
          <p:cNvSpPr/>
          <p:nvPr/>
        </p:nvSpPr>
        <p:spPr bwMode="auto">
          <a:xfrm flipH="1">
            <a:off x="1310837" y="5832756"/>
            <a:ext cx="484900" cy="162260"/>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710" name="Group 709">
            <a:extLst>
              <a:ext uri="{FF2B5EF4-FFF2-40B4-BE49-F238E27FC236}">
                <a16:creationId xmlns:a16="http://schemas.microsoft.com/office/drawing/2014/main" id="{3644C3A1-2D38-4AD9-917D-281D0156EBBE}"/>
              </a:ext>
            </a:extLst>
          </p:cNvPr>
          <p:cNvGrpSpPr/>
          <p:nvPr/>
        </p:nvGrpSpPr>
        <p:grpSpPr>
          <a:xfrm>
            <a:off x="1228062" y="5602040"/>
            <a:ext cx="370338" cy="327772"/>
            <a:chOff x="4723767" y="3080378"/>
            <a:chExt cx="439858" cy="389301"/>
          </a:xfrm>
        </p:grpSpPr>
        <p:pic>
          <p:nvPicPr>
            <p:cNvPr id="711" name="Picture 710">
              <a:extLst>
                <a:ext uri="{FF2B5EF4-FFF2-40B4-BE49-F238E27FC236}">
                  <a16:creationId xmlns:a16="http://schemas.microsoft.com/office/drawing/2014/main" id="{D8831F1B-137D-4905-A025-670AC3BBCD78}"/>
                </a:ext>
              </a:extLst>
            </p:cNvPr>
            <p:cNvPicPr>
              <a:picLocks noChangeAspect="1"/>
            </p:cNvPicPr>
            <p:nvPr/>
          </p:nvPicPr>
          <p:blipFill rotWithShape="1">
            <a:blip r:embed="rId7"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12" name="Group 711">
              <a:extLst>
                <a:ext uri="{FF2B5EF4-FFF2-40B4-BE49-F238E27FC236}">
                  <a16:creationId xmlns:a16="http://schemas.microsoft.com/office/drawing/2014/main" id="{9F462870-6EF0-4E01-9215-1068381CFA37}"/>
                </a:ext>
              </a:extLst>
            </p:cNvPr>
            <p:cNvGrpSpPr/>
            <p:nvPr/>
          </p:nvGrpSpPr>
          <p:grpSpPr>
            <a:xfrm>
              <a:off x="4723767" y="3080378"/>
              <a:ext cx="439858" cy="389301"/>
              <a:chOff x="3131835" y="4047725"/>
              <a:chExt cx="439858" cy="389301"/>
            </a:xfrm>
          </p:grpSpPr>
          <p:grpSp>
            <p:nvGrpSpPr>
              <p:cNvPr id="713" name="Group 712">
                <a:extLst>
                  <a:ext uri="{FF2B5EF4-FFF2-40B4-BE49-F238E27FC236}">
                    <a16:creationId xmlns:a16="http://schemas.microsoft.com/office/drawing/2014/main" id="{75C8B7D0-4BC4-4450-AA69-5FCC1DE7CF75}"/>
                  </a:ext>
                </a:extLst>
              </p:cNvPr>
              <p:cNvGrpSpPr/>
              <p:nvPr/>
            </p:nvGrpSpPr>
            <p:grpSpPr>
              <a:xfrm>
                <a:off x="3131835" y="4047725"/>
                <a:ext cx="182560" cy="348911"/>
                <a:chOff x="2136298" y="4226790"/>
                <a:chExt cx="196678" cy="375893"/>
              </a:xfrm>
            </p:grpSpPr>
            <p:sp>
              <p:nvSpPr>
                <p:cNvPr id="717" name="Rectangle 716">
                  <a:extLst>
                    <a:ext uri="{FF2B5EF4-FFF2-40B4-BE49-F238E27FC236}">
                      <a16:creationId xmlns:a16="http://schemas.microsoft.com/office/drawing/2014/main" id="{1D9A8C82-D3A0-47C0-898D-AA25E4A5F1AA}"/>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8" name="server">
                  <a:extLst>
                    <a:ext uri="{FF2B5EF4-FFF2-40B4-BE49-F238E27FC236}">
                      <a16:creationId xmlns:a16="http://schemas.microsoft.com/office/drawing/2014/main" id="{7D4C33FC-1A90-42D5-947A-4CC4B50EA12C}"/>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14" name="Oval 713">
                <a:extLst>
                  <a:ext uri="{FF2B5EF4-FFF2-40B4-BE49-F238E27FC236}">
                    <a16:creationId xmlns:a16="http://schemas.microsoft.com/office/drawing/2014/main" id="{FCCE8004-6CE2-41C4-BC3F-62B9FF647E75}"/>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15" name="Picture 714">
                <a:extLst>
                  <a:ext uri="{FF2B5EF4-FFF2-40B4-BE49-F238E27FC236}">
                    <a16:creationId xmlns:a16="http://schemas.microsoft.com/office/drawing/2014/main" id="{E497BF27-8526-4450-88E1-7726B7CF7323}"/>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716" name="Freeform 6">
                <a:extLst>
                  <a:ext uri="{FF2B5EF4-FFF2-40B4-BE49-F238E27FC236}">
                    <a16:creationId xmlns:a16="http://schemas.microsoft.com/office/drawing/2014/main" id="{D88DB125-F86E-4F92-AFFD-30AEEBA9896E}"/>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pic>
        <p:nvPicPr>
          <p:cNvPr id="719" name="Graphic 718">
            <a:extLst>
              <a:ext uri="{FF2B5EF4-FFF2-40B4-BE49-F238E27FC236}">
                <a16:creationId xmlns:a16="http://schemas.microsoft.com/office/drawing/2014/main" id="{1B3DE4C6-1B1D-457A-BA15-22C0885B6B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37881" y="5935166"/>
            <a:ext cx="179094" cy="97688"/>
          </a:xfrm>
          <a:prstGeom prst="rect">
            <a:avLst/>
          </a:prstGeom>
        </p:spPr>
      </p:pic>
      <p:sp>
        <p:nvSpPr>
          <p:cNvPr id="721" name="TextBox 720">
            <a:extLst>
              <a:ext uri="{FF2B5EF4-FFF2-40B4-BE49-F238E27FC236}">
                <a16:creationId xmlns:a16="http://schemas.microsoft.com/office/drawing/2014/main" id="{6877988E-2B3E-4E74-B2E7-AF74F8B4E76D}"/>
              </a:ext>
            </a:extLst>
          </p:cNvPr>
          <p:cNvSpPr txBox="1"/>
          <p:nvPr/>
        </p:nvSpPr>
        <p:spPr>
          <a:xfrm>
            <a:off x="531988" y="2363771"/>
            <a:ext cx="1430669" cy="261610"/>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1250">
                      <a:srgbClr val="1A1A1A">
                        <a:lumMod val="75000"/>
                        <a:lumOff val="25000"/>
                      </a:srgbClr>
                    </a:gs>
                    <a:gs pos="100000">
                      <a:srgbClr val="1A1A1A">
                        <a:lumMod val="75000"/>
                        <a:lumOff val="25000"/>
                      </a:srgbClr>
                    </a:gs>
                  </a:gsLst>
                  <a:lin ang="5400000" scaled="0"/>
                </a:gradFill>
                <a:effectLst/>
                <a:uLnTx/>
                <a:uFillTx/>
                <a:latin typeface="Segoe UI"/>
                <a:ea typeface="+mn-ea"/>
                <a:cs typeface="Segoe UI" panose="020B0502040204020203" pitchFamily="34" charset="0"/>
              </a:rPr>
              <a:t>3rd party IaaS</a:t>
            </a:r>
          </a:p>
        </p:txBody>
      </p:sp>
      <p:grpSp>
        <p:nvGrpSpPr>
          <p:cNvPr id="722" name="Group 721">
            <a:extLst>
              <a:ext uri="{FF2B5EF4-FFF2-40B4-BE49-F238E27FC236}">
                <a16:creationId xmlns:a16="http://schemas.microsoft.com/office/drawing/2014/main" id="{64814DE1-B837-455C-82FB-9D583F4E709B}"/>
              </a:ext>
            </a:extLst>
          </p:cNvPr>
          <p:cNvGrpSpPr/>
          <p:nvPr/>
        </p:nvGrpSpPr>
        <p:grpSpPr>
          <a:xfrm>
            <a:off x="2112870" y="3890084"/>
            <a:ext cx="464380" cy="2090105"/>
            <a:chOff x="2040409" y="3278542"/>
            <a:chExt cx="1774817" cy="2090105"/>
          </a:xfrm>
        </p:grpSpPr>
        <p:sp>
          <p:nvSpPr>
            <p:cNvPr id="723" name="Rectangle 115">
              <a:extLst>
                <a:ext uri="{FF2B5EF4-FFF2-40B4-BE49-F238E27FC236}">
                  <a16:creationId xmlns:a16="http://schemas.microsoft.com/office/drawing/2014/main" id="{420C48C5-E87A-48C9-8C96-1A4BFE15E1C7}"/>
                </a:ext>
              </a:extLst>
            </p:cNvPr>
            <p:cNvSpPr/>
            <p:nvPr/>
          </p:nvSpPr>
          <p:spPr bwMode="auto">
            <a:xfrm flipH="1">
              <a:off x="2041288" y="3278542"/>
              <a:ext cx="1773938" cy="162260"/>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24" name="Rectangle 115">
              <a:extLst>
                <a:ext uri="{FF2B5EF4-FFF2-40B4-BE49-F238E27FC236}">
                  <a16:creationId xmlns:a16="http://schemas.microsoft.com/office/drawing/2014/main" id="{5063DB28-75E0-423E-AAB4-06CA6717F734}"/>
                </a:ext>
              </a:extLst>
            </p:cNvPr>
            <p:cNvSpPr/>
            <p:nvPr/>
          </p:nvSpPr>
          <p:spPr bwMode="auto">
            <a:xfrm flipH="1">
              <a:off x="2040409" y="5206387"/>
              <a:ext cx="1696097" cy="162260"/>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725" name="Group 724">
            <a:extLst>
              <a:ext uri="{FF2B5EF4-FFF2-40B4-BE49-F238E27FC236}">
                <a16:creationId xmlns:a16="http://schemas.microsoft.com/office/drawing/2014/main" id="{D7D481E4-2B69-45C9-B6DB-74F00589FFFD}"/>
              </a:ext>
            </a:extLst>
          </p:cNvPr>
          <p:cNvGrpSpPr/>
          <p:nvPr/>
        </p:nvGrpSpPr>
        <p:grpSpPr>
          <a:xfrm>
            <a:off x="5664329" y="1977134"/>
            <a:ext cx="2275522" cy="369332"/>
            <a:chOff x="5151508" y="1747300"/>
            <a:chExt cx="2275522" cy="369332"/>
          </a:xfrm>
        </p:grpSpPr>
        <p:sp>
          <p:nvSpPr>
            <p:cNvPr id="726" name="TextBox 550">
              <a:extLst>
                <a:ext uri="{FF2B5EF4-FFF2-40B4-BE49-F238E27FC236}">
                  <a16:creationId xmlns:a16="http://schemas.microsoft.com/office/drawing/2014/main" id="{EADF9AB3-E8B2-498C-AF57-6F2AF566C9EC}"/>
                </a:ext>
              </a:extLst>
            </p:cNvPr>
            <p:cNvSpPr txBox="1"/>
            <p:nvPr/>
          </p:nvSpPr>
          <p:spPr>
            <a:xfrm>
              <a:off x="5474791" y="1747300"/>
              <a:ext cx="195223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0078D7"/>
                      </a:gs>
                      <a:gs pos="100000">
                        <a:srgbClr val="0078D7"/>
                      </a:gs>
                    </a:gsLst>
                    <a:lin ang="5400000" scaled="1"/>
                  </a:gradFill>
                  <a:effectLst/>
                  <a:uLnTx/>
                  <a:uFillTx/>
                  <a:latin typeface="Segoe UI"/>
                  <a:ea typeface="+mn-ea"/>
                  <a:cs typeface="+mn-cs"/>
                </a:rPr>
                <a:t>Microsoft Azure</a:t>
              </a:r>
            </a:p>
          </p:txBody>
        </p:sp>
        <p:pic>
          <p:nvPicPr>
            <p:cNvPr id="727" name="Picture 726">
              <a:extLst>
                <a:ext uri="{FF2B5EF4-FFF2-40B4-BE49-F238E27FC236}">
                  <a16:creationId xmlns:a16="http://schemas.microsoft.com/office/drawing/2014/main" id="{8C7AFBFC-2236-412C-9C4A-6CFCBA87B1EE}"/>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51508" y="1803995"/>
              <a:ext cx="343240" cy="255943"/>
            </a:xfrm>
            <a:prstGeom prst="rect">
              <a:avLst/>
            </a:prstGeom>
          </p:spPr>
        </p:pic>
      </p:grpSp>
      <p:sp>
        <p:nvSpPr>
          <p:cNvPr id="728" name="cloud">
            <a:extLst>
              <a:ext uri="{FF2B5EF4-FFF2-40B4-BE49-F238E27FC236}">
                <a16:creationId xmlns:a16="http://schemas.microsoft.com/office/drawing/2014/main" id="{8282697F-FAE9-4A64-9F9A-82993F5A8C37}"/>
              </a:ext>
            </a:extLst>
          </p:cNvPr>
          <p:cNvSpPr>
            <a:spLocks noChangeAspect="1"/>
          </p:cNvSpPr>
          <p:nvPr/>
        </p:nvSpPr>
        <p:spPr bwMode="auto">
          <a:xfrm>
            <a:off x="2515896" y="1619356"/>
            <a:ext cx="1007295" cy="64174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a:solidFill>
              <a:schemeClr val="bg1">
                <a:lumMod val="85000"/>
              </a:schemeClr>
            </a:solidFill>
          </a:ln>
          <a:effectLst>
            <a:outerShdw blurRad="127000" dist="25400" dir="18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30" name="Rectangle 729">
            <a:extLst>
              <a:ext uri="{FF2B5EF4-FFF2-40B4-BE49-F238E27FC236}">
                <a16:creationId xmlns:a16="http://schemas.microsoft.com/office/drawing/2014/main" id="{4E55457E-38B9-472C-B8B9-1C33EB7CBDF1}"/>
              </a:ext>
            </a:extLst>
          </p:cNvPr>
          <p:cNvSpPr/>
          <p:nvPr/>
        </p:nvSpPr>
        <p:spPr bwMode="auto">
          <a:xfrm>
            <a:off x="3964123" y="2640500"/>
            <a:ext cx="1710610" cy="23083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Shared Services Segment</a:t>
            </a:r>
          </a:p>
        </p:txBody>
      </p:sp>
      <p:sp>
        <p:nvSpPr>
          <p:cNvPr id="731" name="Rectangle 730">
            <a:extLst>
              <a:ext uri="{FF2B5EF4-FFF2-40B4-BE49-F238E27FC236}">
                <a16:creationId xmlns:a16="http://schemas.microsoft.com/office/drawing/2014/main" id="{D228AA8E-B107-401D-801E-73C5656837F6}"/>
              </a:ext>
            </a:extLst>
          </p:cNvPr>
          <p:cNvSpPr/>
          <p:nvPr/>
        </p:nvSpPr>
        <p:spPr bwMode="auto">
          <a:xfrm>
            <a:off x="8039425" y="2915314"/>
            <a:ext cx="2057980" cy="1748794"/>
          </a:xfrm>
          <a:prstGeom prst="rect">
            <a:avLst/>
          </a:prstGeom>
          <a:solidFill>
            <a:srgbClr val="FFFBA3"/>
          </a:solidFill>
          <a:ln w="19050">
            <a:no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4008"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t>Organization</a:t>
            </a:r>
          </a:p>
        </p:txBody>
      </p:sp>
      <p:sp>
        <p:nvSpPr>
          <p:cNvPr id="733" name="TextBox 732">
            <a:extLst>
              <a:ext uri="{FF2B5EF4-FFF2-40B4-BE49-F238E27FC236}">
                <a16:creationId xmlns:a16="http://schemas.microsoft.com/office/drawing/2014/main" id="{EFD75A5E-4E31-4A20-BB78-9C23FD4B558F}"/>
              </a:ext>
            </a:extLst>
          </p:cNvPr>
          <p:cNvSpPr txBox="1"/>
          <p:nvPr/>
        </p:nvSpPr>
        <p:spPr>
          <a:xfrm>
            <a:off x="10383774" y="2596606"/>
            <a:ext cx="1276238" cy="331116"/>
          </a:xfrm>
          <a:prstGeom prst="rect">
            <a:avLst/>
          </a:prstGeom>
          <a:noFill/>
        </p:spPr>
        <p:txBody>
          <a:bodyPr wrap="square" lIns="45720" tIns="45720" rIns="45720" bIns="45720" rtlCol="0" anchor="t" anchorCtr="0">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0">
                      <a:srgbClr val="0078D4">
                        <a:lumMod val="50000"/>
                      </a:srgbClr>
                    </a:gs>
                    <a:gs pos="100000">
                      <a:srgbClr val="0078D4">
                        <a:lumMod val="50000"/>
                      </a:srgbClr>
                    </a:gs>
                  </a:gsLst>
                  <a:lin ang="5400000" scaled="1"/>
                </a:gradFill>
                <a:effectLst/>
                <a:uLnTx/>
                <a:uFillTx/>
                <a:latin typeface="Segoe UI"/>
                <a:ea typeface="+mn-ea"/>
                <a:cs typeface="+mn-cs"/>
              </a:rPr>
              <a:t>Development </a:t>
            </a:r>
            <a:br>
              <a:rPr kumimoji="0" lang="en-US" sz="800" b="1" i="0" u="none" strike="noStrike" kern="1200" cap="none" spc="0" normalizeH="0" baseline="0" noProof="0" dirty="0">
                <a:ln>
                  <a:noFill/>
                </a:ln>
                <a:gradFill>
                  <a:gsLst>
                    <a:gs pos="0">
                      <a:srgbClr val="0078D4">
                        <a:lumMod val="50000"/>
                      </a:srgbClr>
                    </a:gs>
                    <a:gs pos="100000">
                      <a:srgbClr val="0078D4">
                        <a:lumMod val="50000"/>
                      </a:srgbClr>
                    </a:gs>
                  </a:gsLst>
                  <a:lin ang="5400000" scaled="1"/>
                </a:gradFill>
                <a:effectLst/>
                <a:uLnTx/>
                <a:uFillTx/>
                <a:latin typeface="Segoe UI"/>
                <a:ea typeface="+mn-ea"/>
                <a:cs typeface="+mn-cs"/>
              </a:rPr>
            </a:br>
            <a:r>
              <a:rPr kumimoji="0" lang="en-US" sz="800" b="1" i="0" u="none" strike="noStrike" kern="1200" cap="none" spc="0" normalizeH="0" baseline="0" noProof="0" dirty="0">
                <a:ln>
                  <a:noFill/>
                </a:ln>
                <a:gradFill>
                  <a:gsLst>
                    <a:gs pos="0">
                      <a:srgbClr val="0078D4">
                        <a:lumMod val="50000"/>
                      </a:srgbClr>
                    </a:gs>
                    <a:gs pos="100000">
                      <a:srgbClr val="0078D4">
                        <a:lumMod val="50000"/>
                      </a:srgbClr>
                    </a:gs>
                  </a:gsLst>
                  <a:lin ang="5400000" scaled="1"/>
                </a:gradFill>
                <a:effectLst/>
                <a:uLnTx/>
                <a:uFillTx/>
                <a:latin typeface="Segoe UI"/>
                <a:ea typeface="+mn-ea"/>
                <a:cs typeface="+mn-cs"/>
              </a:rPr>
              <a:t>Stage Segments</a:t>
            </a:r>
          </a:p>
        </p:txBody>
      </p:sp>
      <p:grpSp>
        <p:nvGrpSpPr>
          <p:cNvPr id="734" name="Group 733">
            <a:extLst>
              <a:ext uri="{FF2B5EF4-FFF2-40B4-BE49-F238E27FC236}">
                <a16:creationId xmlns:a16="http://schemas.microsoft.com/office/drawing/2014/main" id="{7F4F0999-9379-4073-AA45-E28D2BBE3E2B}"/>
              </a:ext>
            </a:extLst>
          </p:cNvPr>
          <p:cNvGrpSpPr/>
          <p:nvPr/>
        </p:nvGrpSpPr>
        <p:grpSpPr>
          <a:xfrm>
            <a:off x="2039985" y="3584675"/>
            <a:ext cx="370338" cy="327772"/>
            <a:chOff x="4723767" y="3080378"/>
            <a:chExt cx="439858" cy="389301"/>
          </a:xfrm>
        </p:grpSpPr>
        <p:pic>
          <p:nvPicPr>
            <p:cNvPr id="735" name="Picture 734">
              <a:extLst>
                <a:ext uri="{FF2B5EF4-FFF2-40B4-BE49-F238E27FC236}">
                  <a16:creationId xmlns:a16="http://schemas.microsoft.com/office/drawing/2014/main" id="{9EAFEBED-3055-4477-B11E-8A872D464460}"/>
                </a:ext>
              </a:extLst>
            </p:cNvPr>
            <p:cNvPicPr>
              <a:picLocks noChangeAspect="1"/>
            </p:cNvPicPr>
            <p:nvPr/>
          </p:nvPicPr>
          <p:blipFill rotWithShape="1">
            <a:blip r:embed="rId7"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36" name="Group 735">
              <a:extLst>
                <a:ext uri="{FF2B5EF4-FFF2-40B4-BE49-F238E27FC236}">
                  <a16:creationId xmlns:a16="http://schemas.microsoft.com/office/drawing/2014/main" id="{7891B643-4C8D-49F2-92BC-4315891D3A7F}"/>
                </a:ext>
              </a:extLst>
            </p:cNvPr>
            <p:cNvGrpSpPr/>
            <p:nvPr/>
          </p:nvGrpSpPr>
          <p:grpSpPr>
            <a:xfrm>
              <a:off x="4723767" y="3080378"/>
              <a:ext cx="439858" cy="389301"/>
              <a:chOff x="3131835" y="4047725"/>
              <a:chExt cx="439858" cy="389301"/>
            </a:xfrm>
          </p:grpSpPr>
          <p:grpSp>
            <p:nvGrpSpPr>
              <p:cNvPr id="737" name="Group 736">
                <a:extLst>
                  <a:ext uri="{FF2B5EF4-FFF2-40B4-BE49-F238E27FC236}">
                    <a16:creationId xmlns:a16="http://schemas.microsoft.com/office/drawing/2014/main" id="{9B4F6E47-7B6A-45C4-AAF6-2B5810B38B07}"/>
                  </a:ext>
                </a:extLst>
              </p:cNvPr>
              <p:cNvGrpSpPr/>
              <p:nvPr/>
            </p:nvGrpSpPr>
            <p:grpSpPr>
              <a:xfrm>
                <a:off x="3131835" y="4047725"/>
                <a:ext cx="182560" cy="348911"/>
                <a:chOff x="2136298" y="4226790"/>
                <a:chExt cx="196678" cy="375893"/>
              </a:xfrm>
            </p:grpSpPr>
            <p:sp>
              <p:nvSpPr>
                <p:cNvPr id="741" name="Rectangle 740">
                  <a:extLst>
                    <a:ext uri="{FF2B5EF4-FFF2-40B4-BE49-F238E27FC236}">
                      <a16:creationId xmlns:a16="http://schemas.microsoft.com/office/drawing/2014/main" id="{8EA20B72-A365-4400-BD61-1A23EB5A3F1F}"/>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2" name="server">
                  <a:extLst>
                    <a:ext uri="{FF2B5EF4-FFF2-40B4-BE49-F238E27FC236}">
                      <a16:creationId xmlns:a16="http://schemas.microsoft.com/office/drawing/2014/main" id="{96FD4551-01AA-4110-9DF1-62DBA5CB8118}"/>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38" name="Oval 737">
                <a:extLst>
                  <a:ext uri="{FF2B5EF4-FFF2-40B4-BE49-F238E27FC236}">
                    <a16:creationId xmlns:a16="http://schemas.microsoft.com/office/drawing/2014/main" id="{8C6B8383-3A29-49CA-97A1-51C720D9B2EE}"/>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39" name="Picture 738">
                <a:extLst>
                  <a:ext uri="{FF2B5EF4-FFF2-40B4-BE49-F238E27FC236}">
                    <a16:creationId xmlns:a16="http://schemas.microsoft.com/office/drawing/2014/main" id="{6121A581-EC67-4BE7-B604-7B4A7694D72F}"/>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740" name="Freeform 6">
                <a:extLst>
                  <a:ext uri="{FF2B5EF4-FFF2-40B4-BE49-F238E27FC236}">
                    <a16:creationId xmlns:a16="http://schemas.microsoft.com/office/drawing/2014/main" id="{5472AD9D-AC11-4FDD-B22E-524C8EF1FC4D}"/>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743" name="Group 742">
            <a:extLst>
              <a:ext uri="{FF2B5EF4-FFF2-40B4-BE49-F238E27FC236}">
                <a16:creationId xmlns:a16="http://schemas.microsoft.com/office/drawing/2014/main" id="{778D87C4-5806-412C-B479-2F3998B668E8}"/>
              </a:ext>
            </a:extLst>
          </p:cNvPr>
          <p:cNvGrpSpPr/>
          <p:nvPr/>
        </p:nvGrpSpPr>
        <p:grpSpPr>
          <a:xfrm>
            <a:off x="2039107" y="5577947"/>
            <a:ext cx="370338" cy="327772"/>
            <a:chOff x="4723767" y="3080378"/>
            <a:chExt cx="439858" cy="389301"/>
          </a:xfrm>
        </p:grpSpPr>
        <p:pic>
          <p:nvPicPr>
            <p:cNvPr id="744" name="Picture 743">
              <a:extLst>
                <a:ext uri="{FF2B5EF4-FFF2-40B4-BE49-F238E27FC236}">
                  <a16:creationId xmlns:a16="http://schemas.microsoft.com/office/drawing/2014/main" id="{66340C8D-8F32-43EC-AE64-E9C890586635}"/>
                </a:ext>
              </a:extLst>
            </p:cNvPr>
            <p:cNvPicPr>
              <a:picLocks noChangeAspect="1"/>
            </p:cNvPicPr>
            <p:nvPr/>
          </p:nvPicPr>
          <p:blipFill rotWithShape="1">
            <a:blip r:embed="rId7"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45" name="Group 744">
              <a:extLst>
                <a:ext uri="{FF2B5EF4-FFF2-40B4-BE49-F238E27FC236}">
                  <a16:creationId xmlns:a16="http://schemas.microsoft.com/office/drawing/2014/main" id="{39186C70-A431-4AB2-AB60-A254839C22A4}"/>
                </a:ext>
              </a:extLst>
            </p:cNvPr>
            <p:cNvGrpSpPr/>
            <p:nvPr/>
          </p:nvGrpSpPr>
          <p:grpSpPr>
            <a:xfrm>
              <a:off x="4723767" y="3080378"/>
              <a:ext cx="439858" cy="389301"/>
              <a:chOff x="3131835" y="4047725"/>
              <a:chExt cx="439858" cy="389301"/>
            </a:xfrm>
          </p:grpSpPr>
          <p:grpSp>
            <p:nvGrpSpPr>
              <p:cNvPr id="746" name="Group 745">
                <a:extLst>
                  <a:ext uri="{FF2B5EF4-FFF2-40B4-BE49-F238E27FC236}">
                    <a16:creationId xmlns:a16="http://schemas.microsoft.com/office/drawing/2014/main" id="{CBF5AA67-8EFE-41F1-9F67-417309269D93}"/>
                  </a:ext>
                </a:extLst>
              </p:cNvPr>
              <p:cNvGrpSpPr/>
              <p:nvPr/>
            </p:nvGrpSpPr>
            <p:grpSpPr>
              <a:xfrm>
                <a:off x="3131835" y="4047725"/>
                <a:ext cx="182560" cy="348911"/>
                <a:chOff x="2136298" y="4226790"/>
                <a:chExt cx="196678" cy="375893"/>
              </a:xfrm>
            </p:grpSpPr>
            <p:sp>
              <p:nvSpPr>
                <p:cNvPr id="750" name="Rectangle 749">
                  <a:extLst>
                    <a:ext uri="{FF2B5EF4-FFF2-40B4-BE49-F238E27FC236}">
                      <a16:creationId xmlns:a16="http://schemas.microsoft.com/office/drawing/2014/main" id="{D7C7267E-1282-434C-B08E-9EEE14C0C94A}"/>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1" name="server">
                  <a:extLst>
                    <a:ext uri="{FF2B5EF4-FFF2-40B4-BE49-F238E27FC236}">
                      <a16:creationId xmlns:a16="http://schemas.microsoft.com/office/drawing/2014/main" id="{2600FDF8-4F96-479D-9853-B2ED5DA2E0B1}"/>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47" name="Oval 746">
                <a:extLst>
                  <a:ext uri="{FF2B5EF4-FFF2-40B4-BE49-F238E27FC236}">
                    <a16:creationId xmlns:a16="http://schemas.microsoft.com/office/drawing/2014/main" id="{C589B9B2-274C-4360-8BC5-D611689D3F69}"/>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8" name="Picture 747">
                <a:extLst>
                  <a:ext uri="{FF2B5EF4-FFF2-40B4-BE49-F238E27FC236}">
                    <a16:creationId xmlns:a16="http://schemas.microsoft.com/office/drawing/2014/main" id="{F1445943-7F40-408A-91AB-A28596C06104}"/>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749" name="Freeform 6">
                <a:extLst>
                  <a:ext uri="{FF2B5EF4-FFF2-40B4-BE49-F238E27FC236}">
                    <a16:creationId xmlns:a16="http://schemas.microsoft.com/office/drawing/2014/main" id="{DDAF1FC3-9697-437C-84F2-BBD6AF1BE2C1}"/>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759" name="TextBox 758">
            <a:extLst>
              <a:ext uri="{FF2B5EF4-FFF2-40B4-BE49-F238E27FC236}">
                <a16:creationId xmlns:a16="http://schemas.microsoft.com/office/drawing/2014/main" id="{476CCE5C-BE01-4321-9FA4-C38CCB45B80A}"/>
              </a:ext>
            </a:extLst>
          </p:cNvPr>
          <p:cNvSpPr txBox="1"/>
          <p:nvPr/>
        </p:nvSpPr>
        <p:spPr>
          <a:xfrm>
            <a:off x="3327905" y="3436826"/>
            <a:ext cx="454714" cy="61555"/>
          </a:xfrm>
          <a:prstGeom prst="rect">
            <a:avLst/>
          </a:prstGeom>
          <a:noFill/>
        </p:spPr>
        <p:txBody>
          <a:bodyPr wrap="square" lIns="0" tIns="0" rIns="0" bIns="0" rtlCol="0">
            <a:spAutoFit/>
          </a:bodyPr>
          <a:lstStyle>
            <a:defPPr>
              <a:defRPr lang="en-US"/>
            </a:defPPr>
            <a:lvl1pPr algn="ctr">
              <a:defRPr sz="700">
                <a:gradFill>
                  <a:gsLst>
                    <a:gs pos="2917">
                      <a:schemeClr val="tx1"/>
                    </a:gs>
                    <a:gs pos="30000">
                      <a:schemeClr val="tx1"/>
                    </a:gs>
                  </a:gsLst>
                  <a:lin ang="5400000" scaled="0"/>
                </a:gradFill>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0">
                      <a:srgbClr val="107C10"/>
                    </a:gs>
                    <a:gs pos="100000">
                      <a:srgbClr val="107C10"/>
                    </a:gs>
                  </a:gsLst>
                  <a:lin ang="5400000" scaled="1"/>
                </a:gradFill>
                <a:effectLst/>
                <a:uLnTx/>
                <a:uFillTx/>
                <a:latin typeface="Segoe UI"/>
                <a:ea typeface="+mn-ea"/>
                <a:cs typeface="+mn-cs"/>
              </a:rPr>
              <a:t>DDoS Mitigation</a:t>
            </a:r>
          </a:p>
        </p:txBody>
      </p:sp>
      <p:cxnSp>
        <p:nvCxnSpPr>
          <p:cNvPr id="760" name="Straight Connector 759">
            <a:extLst>
              <a:ext uri="{FF2B5EF4-FFF2-40B4-BE49-F238E27FC236}">
                <a16:creationId xmlns:a16="http://schemas.microsoft.com/office/drawing/2014/main" id="{43D07D92-5757-4B34-98C8-DA7FE78C8361}"/>
              </a:ext>
            </a:extLst>
          </p:cNvPr>
          <p:cNvCxnSpPr>
            <a:cxnSpLocks/>
            <a:stCxn id="895" idx="2"/>
            <a:endCxn id="844" idx="2"/>
          </p:cNvCxnSpPr>
          <p:nvPr/>
        </p:nvCxnSpPr>
        <p:spPr>
          <a:xfrm>
            <a:off x="3151668" y="3395586"/>
            <a:ext cx="6549" cy="581753"/>
          </a:xfrm>
          <a:prstGeom prst="line">
            <a:avLst/>
          </a:prstGeom>
          <a:ln w="1905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43" name="TextBox 842">
            <a:extLst>
              <a:ext uri="{FF2B5EF4-FFF2-40B4-BE49-F238E27FC236}">
                <a16:creationId xmlns:a16="http://schemas.microsoft.com/office/drawing/2014/main" id="{E6C079D5-12D1-4454-8E02-9D3E61064405}"/>
              </a:ext>
            </a:extLst>
          </p:cNvPr>
          <p:cNvSpPr txBox="1"/>
          <p:nvPr/>
        </p:nvSpPr>
        <p:spPr>
          <a:xfrm>
            <a:off x="3158216" y="2826586"/>
            <a:ext cx="760161" cy="369332"/>
          </a:xfrm>
          <a:prstGeom prst="rect">
            <a:avLst/>
          </a:prstGeom>
          <a:noFill/>
          <a:ln w="19050">
            <a:noFill/>
          </a:ln>
        </p:spPr>
        <p:txBody>
          <a:bodyPr wrap="square" lIns="45720" tIns="45720" rIns="45720" bIns="45720" rtlCol="0" anchor="t" anchorCtr="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Edge</a:t>
            </a:r>
            <a:br>
              <a:rPr kumimoji="0" lang="en-US" sz="900" b="1"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br>
            <a:r>
              <a:rPr kumimoji="0" lang="en-US" sz="900" b="1"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Security </a:t>
            </a:r>
            <a:endParaRPr kumimoji="0" lang="en-US" sz="1050" b="1"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Segoe UI" pitchFamily="34" charset="0"/>
              <a:cs typeface="Segoe UI" pitchFamily="34" charset="0"/>
            </a:endParaRPr>
          </a:p>
        </p:txBody>
      </p:sp>
      <p:pic>
        <p:nvPicPr>
          <p:cNvPr id="844" name="Graphic 843">
            <a:extLst>
              <a:ext uri="{FF2B5EF4-FFF2-40B4-BE49-F238E27FC236}">
                <a16:creationId xmlns:a16="http://schemas.microsoft.com/office/drawing/2014/main" id="{D1D369D3-EFB4-41F6-8A87-73A9C4ECFC9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059069" y="3793209"/>
            <a:ext cx="198296" cy="184130"/>
          </a:xfrm>
          <a:prstGeom prst="rect">
            <a:avLst/>
          </a:prstGeom>
        </p:spPr>
      </p:pic>
      <p:cxnSp>
        <p:nvCxnSpPr>
          <p:cNvPr id="850" name="Straight Connector 849">
            <a:extLst>
              <a:ext uri="{FF2B5EF4-FFF2-40B4-BE49-F238E27FC236}">
                <a16:creationId xmlns:a16="http://schemas.microsoft.com/office/drawing/2014/main" id="{F718D269-D04F-4FE4-8ADF-928DC119EA6A}"/>
              </a:ext>
            </a:extLst>
          </p:cNvPr>
          <p:cNvCxnSpPr>
            <a:cxnSpLocks/>
            <a:stCxn id="895" idx="3"/>
            <a:endCxn id="921" idx="1"/>
          </p:cNvCxnSpPr>
          <p:nvPr/>
        </p:nvCxnSpPr>
        <p:spPr>
          <a:xfrm flipV="1">
            <a:off x="3361239" y="3311939"/>
            <a:ext cx="87040" cy="1"/>
          </a:xfrm>
          <a:prstGeom prst="line">
            <a:avLst/>
          </a:prstGeom>
          <a:ln w="15875">
            <a:solidFill>
              <a:srgbClr val="107C1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3" name="Straight Connector 209">
            <a:extLst>
              <a:ext uri="{FF2B5EF4-FFF2-40B4-BE49-F238E27FC236}">
                <a16:creationId xmlns:a16="http://schemas.microsoft.com/office/drawing/2014/main" id="{6BCF2931-72C4-4B65-8D19-5D9524A2635E}"/>
              </a:ext>
            </a:extLst>
          </p:cNvPr>
          <p:cNvCxnSpPr>
            <a:cxnSpLocks/>
            <a:stCxn id="895" idx="2"/>
            <a:endCxn id="844" idx="0"/>
          </p:cNvCxnSpPr>
          <p:nvPr/>
        </p:nvCxnSpPr>
        <p:spPr>
          <a:xfrm rot="16200000" flipH="1">
            <a:off x="2956131" y="3591122"/>
            <a:ext cx="397623" cy="6549"/>
          </a:xfrm>
          <a:prstGeom prst="bentConnector3">
            <a:avLst>
              <a:gd name="adj1" fmla="val 50000"/>
            </a:avLst>
          </a:prstGeom>
          <a:solidFill>
            <a:srgbClr val="FFFFFF">
              <a:lumMod val="95000"/>
            </a:srgbClr>
          </a:solidFill>
          <a:ln w="38100" cap="flat" cmpd="sng" algn="ctr">
            <a:solidFill>
              <a:srgbClr val="505050"/>
            </a:solidFill>
            <a:prstDash val="solid"/>
          </a:ln>
          <a:effectLst/>
        </p:spPr>
      </p:cxnSp>
      <mc:AlternateContent xmlns:mc="http://schemas.openxmlformats.org/markup-compatibility/2006" xmlns:psez="http://schemas.microsoft.com/office/powerpoint/2016/sectionzoom">
        <mc:Choice Requires="psez">
          <p:graphicFrame>
            <p:nvGraphicFramePr>
              <p:cNvPr id="857" name="Section Zoom 856">
                <a:extLst>
                  <a:ext uri="{FF2B5EF4-FFF2-40B4-BE49-F238E27FC236}">
                    <a16:creationId xmlns:a16="http://schemas.microsoft.com/office/drawing/2014/main" id="{A120700C-1100-45F5-84A9-DEDCE8102A3A}"/>
                  </a:ext>
                </a:extLst>
              </p:cNvPr>
              <p:cNvGraphicFramePr>
                <a:graphicFrameLocks noChangeAspect="1"/>
              </p:cNvGraphicFramePr>
              <p:nvPr/>
            </p:nvGraphicFramePr>
            <p:xfrm>
              <a:off x="7133620" y="3441693"/>
              <a:ext cx="510315" cy="287052"/>
            </p:xfrm>
            <a:graphic>
              <a:graphicData uri="http://schemas.microsoft.com/office/powerpoint/2016/sectionzoom">
                <psez:sectionZm>
                  <psez:sectionZmObj sectionId="{85269E6C-D94C-4318-9B69-9DC3DBB5B6A9}">
                    <psez:zmPr id="{08D5400E-C7FC-48BB-897F-490FF4088084}" transitionDur="1000">
                      <p166:blipFill xmlns:p166="http://schemas.microsoft.com/office/powerpoint/2016/6/main">
                        <a:blip r:embed="rId14"/>
                        <a:stretch>
                          <a:fillRect/>
                        </a:stretch>
                      </p166:blipFill>
                      <p166:spPr xmlns:p166="http://schemas.microsoft.com/office/powerpoint/2016/6/main">
                        <a:xfrm>
                          <a:off x="0" y="0"/>
                          <a:ext cx="510315" cy="287052"/>
                        </a:xfrm>
                        <a:prstGeom prst="rect">
                          <a:avLst/>
                        </a:prstGeom>
                        <a:noFill/>
                        <a:ln w="19050" cap="flat" cmpd="sng" algn="ctr">
                          <a:solidFill>
                            <a:schemeClr val="accent3"/>
                          </a:solidFill>
                          <a:prstDash val="solid"/>
                        </a:ln>
                        <a:effectLst/>
                      </p166:spPr>
                    </psez:zmPr>
                  </psez:sectionZmObj>
                </psez:sectionZm>
              </a:graphicData>
            </a:graphic>
          </p:graphicFrame>
        </mc:Choice>
        <mc:Fallback xmlns="">
          <p:pic>
            <p:nvPicPr>
              <p:cNvPr id="857" name="Section Zoom 856">
                <a:hlinkClick r:id="rId15" action="ppaction://hlinksldjump"/>
                <a:extLst>
                  <a:ext uri="{FF2B5EF4-FFF2-40B4-BE49-F238E27FC236}">
                    <a16:creationId xmlns:a16="http://schemas.microsoft.com/office/drawing/2014/main" id="{A120700C-1100-45F5-84A9-DEDCE8102A3A}"/>
                  </a:ext>
                </a:extLst>
              </p:cNvPr>
              <p:cNvPicPr>
                <a:picLocks noGrp="1" noRot="1" noChangeAspect="1" noMove="1" noResize="1" noEditPoints="1" noAdjustHandles="1" noChangeArrowheads="1" noChangeShapeType="1"/>
              </p:cNvPicPr>
              <p:nvPr/>
            </p:nvPicPr>
            <p:blipFill>
              <a:blip r:embed="rId16"/>
              <a:stretch>
                <a:fillRect/>
              </a:stretch>
            </p:blipFill>
            <p:spPr>
              <a:xfrm>
                <a:off x="7133620" y="3441693"/>
                <a:ext cx="510315" cy="287052"/>
              </a:xfrm>
              <a:prstGeom prst="rect">
                <a:avLst/>
              </a:prstGeom>
              <a:noFill/>
              <a:ln w="19050" cap="flat" cmpd="sng" algn="ctr">
                <a:solidFill>
                  <a:schemeClr val="accent3"/>
                </a:solidFill>
                <a:prstDash val="solid"/>
              </a:ln>
              <a:effectLst/>
            </p:spPr>
          </p:pic>
        </mc:Fallback>
      </mc:AlternateContent>
      <mc:AlternateContent xmlns:mc="http://schemas.openxmlformats.org/markup-compatibility/2006" xmlns:psez="http://schemas.microsoft.com/office/powerpoint/2016/sectionzoom">
        <mc:Choice Requires="psez">
          <p:graphicFrame>
            <p:nvGraphicFramePr>
              <p:cNvPr id="859" name="Section Zoom 858">
                <a:extLst>
                  <a:ext uri="{FF2B5EF4-FFF2-40B4-BE49-F238E27FC236}">
                    <a16:creationId xmlns:a16="http://schemas.microsoft.com/office/drawing/2014/main" id="{4C6EEBED-FF79-4112-AFC8-49E0E7F5A789}"/>
                  </a:ext>
                </a:extLst>
              </p:cNvPr>
              <p:cNvGraphicFramePr>
                <a:graphicFrameLocks noChangeAspect="1"/>
              </p:cNvGraphicFramePr>
              <p:nvPr/>
            </p:nvGraphicFramePr>
            <p:xfrm>
              <a:off x="6641134" y="3055093"/>
              <a:ext cx="510315" cy="287052"/>
            </p:xfrm>
            <a:graphic>
              <a:graphicData uri="http://schemas.microsoft.com/office/powerpoint/2016/sectionzoom">
                <psez:sectionZm>
                  <psez:sectionZmObj sectionId="{85269E6C-D94C-4318-9B69-9DC3DBB5B6A9}">
                    <psez:zmPr id="{08D5400E-C7FC-48BB-897F-490FF4088084}" transitionDur="1000">
                      <p166:blipFill xmlns:p166="http://schemas.microsoft.com/office/powerpoint/2016/6/main">
                        <a:blip r:embed="rId14"/>
                        <a:stretch>
                          <a:fillRect/>
                        </a:stretch>
                      </p166:blipFill>
                      <p166:spPr xmlns:p166="http://schemas.microsoft.com/office/powerpoint/2016/6/main">
                        <a:xfrm>
                          <a:off x="0" y="0"/>
                          <a:ext cx="510315" cy="287052"/>
                        </a:xfrm>
                        <a:prstGeom prst="rect">
                          <a:avLst/>
                        </a:prstGeom>
                        <a:noFill/>
                        <a:ln w="19050" cap="flat" cmpd="sng" algn="ctr">
                          <a:solidFill>
                            <a:schemeClr val="accent3"/>
                          </a:solidFill>
                          <a:prstDash val="solid"/>
                        </a:ln>
                        <a:effectLst/>
                      </p166:spPr>
                    </psez:zmPr>
                  </psez:sectionZmObj>
                </psez:sectionZm>
              </a:graphicData>
            </a:graphic>
          </p:graphicFrame>
        </mc:Choice>
        <mc:Fallback xmlns="">
          <p:pic>
            <p:nvPicPr>
              <p:cNvPr id="859" name="Section Zoom 858">
                <a:hlinkClick r:id="rId15" action="ppaction://hlinksldjump"/>
                <a:extLst>
                  <a:ext uri="{FF2B5EF4-FFF2-40B4-BE49-F238E27FC236}">
                    <a16:creationId xmlns:a16="http://schemas.microsoft.com/office/drawing/2014/main" id="{4C6EEBED-FF79-4112-AFC8-49E0E7F5A789}"/>
                  </a:ext>
                </a:extLst>
              </p:cNvPr>
              <p:cNvPicPr>
                <a:picLocks noGrp="1" noRot="1" noChangeAspect="1" noMove="1" noResize="1" noEditPoints="1" noAdjustHandles="1" noChangeArrowheads="1" noChangeShapeType="1"/>
              </p:cNvPicPr>
              <p:nvPr/>
            </p:nvPicPr>
            <p:blipFill>
              <a:blip r:embed="rId16"/>
              <a:stretch>
                <a:fillRect/>
              </a:stretch>
            </p:blipFill>
            <p:spPr>
              <a:xfrm>
                <a:off x="6641134" y="3055093"/>
                <a:ext cx="510315" cy="287052"/>
              </a:xfrm>
              <a:prstGeom prst="rect">
                <a:avLst/>
              </a:prstGeom>
              <a:noFill/>
              <a:ln w="19050" cap="flat" cmpd="sng" algn="ctr">
                <a:solidFill>
                  <a:schemeClr val="accent3"/>
                </a:solidFill>
                <a:prstDash val="solid"/>
              </a:ln>
              <a:effectLst/>
            </p:spPr>
          </p:pic>
        </mc:Fallback>
      </mc:AlternateContent>
      <p:grpSp>
        <p:nvGrpSpPr>
          <p:cNvPr id="864" name="Group 863">
            <a:extLst>
              <a:ext uri="{FF2B5EF4-FFF2-40B4-BE49-F238E27FC236}">
                <a16:creationId xmlns:a16="http://schemas.microsoft.com/office/drawing/2014/main" id="{69C6F280-C0AB-4F48-8107-E6FD07E6A9B8}"/>
              </a:ext>
            </a:extLst>
          </p:cNvPr>
          <p:cNvGrpSpPr/>
          <p:nvPr/>
        </p:nvGrpSpPr>
        <p:grpSpPr>
          <a:xfrm>
            <a:off x="7045544" y="4189758"/>
            <a:ext cx="188672" cy="45719"/>
            <a:chOff x="6660452" y="3094221"/>
            <a:chExt cx="188672" cy="45719"/>
          </a:xfrm>
        </p:grpSpPr>
        <p:sp>
          <p:nvSpPr>
            <p:cNvPr id="865" name="Oval 864">
              <a:extLst>
                <a:ext uri="{FF2B5EF4-FFF2-40B4-BE49-F238E27FC236}">
                  <a16:creationId xmlns:a16="http://schemas.microsoft.com/office/drawing/2014/main" id="{569E6A35-F7C3-4B4E-8588-115D6F0C15AF}"/>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6" name="Oval 865">
              <a:extLst>
                <a:ext uri="{FF2B5EF4-FFF2-40B4-BE49-F238E27FC236}">
                  <a16:creationId xmlns:a16="http://schemas.microsoft.com/office/drawing/2014/main" id="{77BE00AF-873E-4E5A-A3D1-894932A41BF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7" name="Oval 866">
              <a:extLst>
                <a:ext uri="{FF2B5EF4-FFF2-40B4-BE49-F238E27FC236}">
                  <a16:creationId xmlns:a16="http://schemas.microsoft.com/office/drawing/2014/main" id="{BED90EC0-784F-4F6D-B1E5-173D229F5972}"/>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mc:AlternateContent xmlns:mc="http://schemas.openxmlformats.org/markup-compatibility/2006" xmlns:psez="http://schemas.microsoft.com/office/powerpoint/2016/sectionzoom">
        <mc:Choice Requires="psez">
          <p:graphicFrame>
            <p:nvGraphicFramePr>
              <p:cNvPr id="869" name="Section Zoom 868">
                <a:extLst>
                  <a:ext uri="{FF2B5EF4-FFF2-40B4-BE49-F238E27FC236}">
                    <a16:creationId xmlns:a16="http://schemas.microsoft.com/office/drawing/2014/main" id="{77F09232-27FA-434E-ADAA-7DFF65267290}"/>
                  </a:ext>
                </a:extLst>
              </p:cNvPr>
              <p:cNvGraphicFramePr>
                <a:graphicFrameLocks noChangeAspect="1"/>
              </p:cNvGraphicFramePr>
              <p:nvPr/>
            </p:nvGraphicFramePr>
            <p:xfrm>
              <a:off x="6681789" y="3828293"/>
              <a:ext cx="510315" cy="287052"/>
            </p:xfrm>
            <a:graphic>
              <a:graphicData uri="http://schemas.microsoft.com/office/powerpoint/2016/sectionzoom">
                <psez:sectionZm>
                  <psez:sectionZmObj sectionId="{85269E6C-D94C-4318-9B69-9DC3DBB5B6A9}">
                    <psez:zmPr id="{08D5400E-C7FC-48BB-897F-490FF4088084}" transitionDur="1000">
                      <p166:blipFill xmlns:p166="http://schemas.microsoft.com/office/powerpoint/2016/6/main">
                        <a:blip r:embed="rId14"/>
                        <a:stretch>
                          <a:fillRect/>
                        </a:stretch>
                      </p166:blipFill>
                      <p166:spPr xmlns:p166="http://schemas.microsoft.com/office/powerpoint/2016/6/main">
                        <a:xfrm>
                          <a:off x="0" y="0"/>
                          <a:ext cx="510315" cy="287052"/>
                        </a:xfrm>
                        <a:prstGeom prst="rect">
                          <a:avLst/>
                        </a:prstGeom>
                        <a:noFill/>
                        <a:ln w="19050" cap="flat" cmpd="sng" algn="ctr">
                          <a:solidFill>
                            <a:schemeClr val="accent3"/>
                          </a:solidFill>
                          <a:prstDash val="solid"/>
                        </a:ln>
                        <a:effectLst/>
                      </p166:spPr>
                    </psez:zmPr>
                  </psez:sectionZmObj>
                </psez:sectionZm>
              </a:graphicData>
            </a:graphic>
          </p:graphicFrame>
        </mc:Choice>
        <mc:Fallback xmlns="">
          <p:pic>
            <p:nvPicPr>
              <p:cNvPr id="869" name="Section Zoom 868">
                <a:hlinkClick r:id="rId15" action="ppaction://hlinksldjump"/>
                <a:extLst>
                  <a:ext uri="{FF2B5EF4-FFF2-40B4-BE49-F238E27FC236}">
                    <a16:creationId xmlns:a16="http://schemas.microsoft.com/office/drawing/2014/main" id="{77F09232-27FA-434E-ADAA-7DFF65267290}"/>
                  </a:ext>
                </a:extLst>
              </p:cNvPr>
              <p:cNvPicPr>
                <a:picLocks noGrp="1" noRot="1" noChangeAspect="1" noMove="1" noResize="1" noEditPoints="1" noAdjustHandles="1" noChangeArrowheads="1" noChangeShapeType="1"/>
              </p:cNvPicPr>
              <p:nvPr/>
            </p:nvPicPr>
            <p:blipFill>
              <a:blip r:embed="rId16"/>
              <a:stretch>
                <a:fillRect/>
              </a:stretch>
            </p:blipFill>
            <p:spPr>
              <a:xfrm>
                <a:off x="6681789" y="3828293"/>
                <a:ext cx="510315" cy="287052"/>
              </a:xfrm>
              <a:prstGeom prst="rect">
                <a:avLst/>
              </a:prstGeom>
              <a:noFill/>
              <a:ln w="19050" cap="flat" cmpd="sng" algn="ctr">
                <a:solidFill>
                  <a:schemeClr val="accent3"/>
                </a:solidFill>
                <a:prstDash val="solid"/>
              </a:ln>
              <a:effectLst/>
            </p:spPr>
          </p:pic>
        </mc:Fallback>
      </mc:AlternateContent>
      <p:sp>
        <p:nvSpPr>
          <p:cNvPr id="870" name="Rectangle 869">
            <a:extLst>
              <a:ext uri="{FF2B5EF4-FFF2-40B4-BE49-F238E27FC236}">
                <a16:creationId xmlns:a16="http://schemas.microsoft.com/office/drawing/2014/main" id="{E7012425-D1CA-483C-A3BD-8DE9D027C8BD}"/>
              </a:ext>
            </a:extLst>
          </p:cNvPr>
          <p:cNvSpPr/>
          <p:nvPr/>
        </p:nvSpPr>
        <p:spPr>
          <a:xfrm>
            <a:off x="3274126" y="3508498"/>
            <a:ext cx="528268" cy="21544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Load Balancer </a:t>
            </a:r>
            <a:r>
              <a:rPr kumimoji="0" lang="en-US" sz="400" b="1"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(Optional)</a:t>
            </a:r>
          </a:p>
        </p:txBody>
      </p:sp>
      <p:cxnSp>
        <p:nvCxnSpPr>
          <p:cNvPr id="886" name="Straight Connector 885">
            <a:extLst>
              <a:ext uri="{FF2B5EF4-FFF2-40B4-BE49-F238E27FC236}">
                <a16:creationId xmlns:a16="http://schemas.microsoft.com/office/drawing/2014/main" id="{266C0E5C-5C66-4D41-89F7-D636B36E9472}"/>
              </a:ext>
            </a:extLst>
          </p:cNvPr>
          <p:cNvCxnSpPr>
            <a:cxnSpLocks/>
          </p:cNvCxnSpPr>
          <p:nvPr/>
        </p:nvCxnSpPr>
        <p:spPr>
          <a:xfrm>
            <a:off x="3158216" y="2502270"/>
            <a:ext cx="3034211" cy="0"/>
          </a:xfrm>
          <a:prstGeom prst="line">
            <a:avLst/>
          </a:prstGeom>
          <a:ln w="12700">
            <a:solidFill>
              <a:srgbClr val="0078D4"/>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887" name="TextBox 886">
            <a:extLst>
              <a:ext uri="{FF2B5EF4-FFF2-40B4-BE49-F238E27FC236}">
                <a16:creationId xmlns:a16="http://schemas.microsoft.com/office/drawing/2014/main" id="{7A7A9C35-ACCE-4B91-9FCF-85584AECA86A}"/>
              </a:ext>
            </a:extLst>
          </p:cNvPr>
          <p:cNvSpPr txBox="1"/>
          <p:nvPr/>
        </p:nvSpPr>
        <p:spPr>
          <a:xfrm>
            <a:off x="4037692" y="2358272"/>
            <a:ext cx="1258216" cy="276999"/>
          </a:xfrm>
          <a:prstGeom prst="rect">
            <a:avLst/>
          </a:prstGeom>
          <a:solidFill>
            <a:schemeClr val="bg1"/>
          </a:solidFill>
        </p:spPr>
        <p:txBody>
          <a:bodyPr wrap="square" lIns="0" rIns="0" rtlCol="0" anchor="ctr">
            <a:spAutoFit/>
          </a:bodyPr>
          <a:lstStyle>
            <a:defPPr>
              <a:defRPr lang="en-US"/>
            </a:defPPr>
            <a:lvl1pPr marR="0" lvl="0" indent="0" algn="ctr" fontAlgn="auto">
              <a:lnSpc>
                <a:spcPct val="100000"/>
              </a:lnSpc>
              <a:spcBef>
                <a:spcPts val="0"/>
              </a:spcBef>
              <a:spcAft>
                <a:spcPts val="0"/>
              </a:spcAft>
              <a:buClrTx/>
              <a:buSzTx/>
              <a:buFontTx/>
              <a:buNone/>
              <a:tabLst/>
              <a:defRPr sz="1000" b="1">
                <a:solidFill>
                  <a:schemeClr val="bg1">
                    <a:lumMod val="50000"/>
                  </a:schemeClr>
                </a:solidFill>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Core Services</a:t>
            </a:r>
          </a:p>
        </p:txBody>
      </p:sp>
      <p:sp>
        <p:nvSpPr>
          <p:cNvPr id="896" name="Speech Bubble: Rectangle 895">
            <a:extLst>
              <a:ext uri="{FF2B5EF4-FFF2-40B4-BE49-F238E27FC236}">
                <a16:creationId xmlns:a16="http://schemas.microsoft.com/office/drawing/2014/main" id="{E88D57B5-CF4B-47B9-9575-664E1DA16FDC}"/>
              </a:ext>
            </a:extLst>
          </p:cNvPr>
          <p:cNvSpPr/>
          <p:nvPr/>
        </p:nvSpPr>
        <p:spPr bwMode="auto">
          <a:xfrm>
            <a:off x="6409810" y="4599830"/>
            <a:ext cx="1399407" cy="201168"/>
          </a:xfrm>
          <a:prstGeom prst="wedgeRectCallout">
            <a:avLst>
              <a:gd name="adj1" fmla="val -19913"/>
              <a:gd name="adj2" fmla="val -83745"/>
            </a:avLst>
          </a:prstGeom>
          <a:noFill/>
          <a:ln w="10795" cap="flat" cmpd="sng" algn="ctr">
            <a:solidFill>
              <a:schemeClr val="tx1"/>
            </a:solid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p>
            <a:pPr marL="0" marR="0" lvl="0" indent="0" algn="ctr" defTabSz="914400" rtl="0" eaLnBrk="1" fontAlgn="base" latinLnBrk="0" hangingPunct="1">
              <a:lnSpc>
                <a:spcPct val="100000"/>
              </a:lnSpc>
              <a:spcBef>
                <a:spcPts val="0"/>
              </a:spcBef>
              <a:spcAft>
                <a:spcPts val="600"/>
              </a:spcAft>
              <a:buClrTx/>
              <a:buSzTx/>
              <a:buFontTx/>
              <a:buNone/>
              <a:tabLst/>
              <a:defRPr/>
            </a:pPr>
            <a:r>
              <a:rPr kumimoji="0" lang="en-US" sz="700" b="1" i="0" u="none" strike="noStrike" kern="1200" cap="all"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VNET PEERING</a:t>
            </a:r>
          </a:p>
        </p:txBody>
      </p:sp>
      <p:grpSp>
        <p:nvGrpSpPr>
          <p:cNvPr id="897" name="Graphic 16">
            <a:extLst>
              <a:ext uri="{FF2B5EF4-FFF2-40B4-BE49-F238E27FC236}">
                <a16:creationId xmlns:a16="http://schemas.microsoft.com/office/drawing/2014/main" id="{FC143127-B3B3-409E-B800-9C5E32B55BDB}"/>
              </a:ext>
            </a:extLst>
          </p:cNvPr>
          <p:cNvGrpSpPr/>
          <p:nvPr/>
        </p:nvGrpSpPr>
        <p:grpSpPr>
          <a:xfrm>
            <a:off x="3057572" y="3498745"/>
            <a:ext cx="207634" cy="207634"/>
            <a:chOff x="6459728" y="2588847"/>
            <a:chExt cx="594534" cy="594533"/>
          </a:xfrm>
        </p:grpSpPr>
        <p:sp>
          <p:nvSpPr>
            <p:cNvPr id="898" name="Freeform: Shape 897">
              <a:extLst>
                <a:ext uri="{FF2B5EF4-FFF2-40B4-BE49-F238E27FC236}">
                  <a16:creationId xmlns:a16="http://schemas.microsoft.com/office/drawing/2014/main" id="{05A5621F-21B5-4A63-9D1B-CFCE6F3CA82C}"/>
                </a:ext>
              </a:extLst>
            </p:cNvPr>
            <p:cNvSpPr/>
            <p:nvPr/>
          </p:nvSpPr>
          <p:spPr>
            <a:xfrm>
              <a:off x="6459728" y="2588847"/>
              <a:ext cx="594534" cy="594533"/>
            </a:xfrm>
            <a:custGeom>
              <a:avLst/>
              <a:gdLst>
                <a:gd name="connsiteX0" fmla="*/ 274693 w 542925"/>
                <a:gd name="connsiteY0" fmla="*/ 11349 h 542925"/>
                <a:gd name="connsiteX1" fmla="*/ 538036 w 542925"/>
                <a:gd name="connsiteY1" fmla="*/ 274693 h 542925"/>
                <a:gd name="connsiteX2" fmla="*/ 274693 w 542925"/>
                <a:gd name="connsiteY2" fmla="*/ 538036 h 542925"/>
                <a:gd name="connsiteX3" fmla="*/ 11349 w 542925"/>
                <a:gd name="connsiteY3" fmla="*/ 274693 h 542925"/>
              </a:gdLst>
              <a:ahLst/>
              <a:cxnLst>
                <a:cxn ang="0">
                  <a:pos x="connsiteX0" y="connsiteY0"/>
                </a:cxn>
                <a:cxn ang="0">
                  <a:pos x="connsiteX1" y="connsiteY1"/>
                </a:cxn>
                <a:cxn ang="0">
                  <a:pos x="connsiteX2" y="connsiteY2"/>
                </a:cxn>
                <a:cxn ang="0">
                  <a:pos x="connsiteX3" y="connsiteY3"/>
                </a:cxn>
              </a:cxnLst>
              <a:rect l="l" t="t" r="r" b="b"/>
              <a:pathLst>
                <a:path w="542925" h="542925">
                  <a:moveTo>
                    <a:pt x="274693" y="11349"/>
                  </a:moveTo>
                  <a:lnTo>
                    <a:pt x="538036" y="274693"/>
                  </a:lnTo>
                  <a:lnTo>
                    <a:pt x="274693" y="538036"/>
                  </a:lnTo>
                  <a:lnTo>
                    <a:pt x="11349" y="274693"/>
                  </a:lnTo>
                  <a:close/>
                </a:path>
              </a:pathLst>
            </a:custGeom>
            <a:solidFill>
              <a:schemeClr val="accent1"/>
            </a:solidFill>
            <a:ln w="12700" cap="sq">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899" name="Freeform: Shape 898">
              <a:extLst>
                <a:ext uri="{FF2B5EF4-FFF2-40B4-BE49-F238E27FC236}">
                  <a16:creationId xmlns:a16="http://schemas.microsoft.com/office/drawing/2014/main" id="{AA6CC2BC-504D-479D-A682-CA7E8E2446F1}"/>
                </a:ext>
              </a:extLst>
            </p:cNvPr>
            <p:cNvSpPr/>
            <p:nvPr/>
          </p:nvSpPr>
          <p:spPr>
            <a:xfrm>
              <a:off x="6546894" y="2684119"/>
              <a:ext cx="409574" cy="342899"/>
            </a:xfrm>
            <a:custGeom>
              <a:avLst/>
              <a:gdLst>
                <a:gd name="connsiteX0" fmla="*/ 82320 w 409575"/>
                <a:gd name="connsiteY0" fmla="*/ 281393 h 342900"/>
                <a:gd name="connsiteX1" fmla="*/ 8025 w 409575"/>
                <a:gd name="connsiteY1" fmla="*/ 208050 h 342900"/>
                <a:gd name="connsiteX2" fmla="*/ 82320 w 409575"/>
                <a:gd name="connsiteY2" fmla="*/ 133755 h 342900"/>
                <a:gd name="connsiteX3" fmla="*/ 17550 w 409575"/>
                <a:gd name="connsiteY3" fmla="*/ 208050 h 342900"/>
                <a:gd name="connsiteX4" fmla="*/ 135660 w 409575"/>
                <a:gd name="connsiteY4" fmla="*/ 208050 h 342900"/>
                <a:gd name="connsiteX5" fmla="*/ 209955 w 409575"/>
                <a:gd name="connsiteY5" fmla="*/ 338543 h 342900"/>
                <a:gd name="connsiteX6" fmla="*/ 209955 w 409575"/>
                <a:gd name="connsiteY6" fmla="*/ 282345 h 342900"/>
                <a:gd name="connsiteX7" fmla="*/ 336638 w 409575"/>
                <a:gd name="connsiteY7" fmla="*/ 281393 h 342900"/>
                <a:gd name="connsiteX8" fmla="*/ 409980 w 409575"/>
                <a:gd name="connsiteY8" fmla="*/ 208050 h 342900"/>
                <a:gd name="connsiteX9" fmla="*/ 336638 w 409575"/>
                <a:gd name="connsiteY9" fmla="*/ 133755 h 342900"/>
                <a:gd name="connsiteX10" fmla="*/ 401408 w 409575"/>
                <a:gd name="connsiteY10" fmla="*/ 208050 h 342900"/>
                <a:gd name="connsiteX11" fmla="*/ 283298 w 409575"/>
                <a:gd name="connsiteY11" fmla="*/ 208050 h 342900"/>
                <a:gd name="connsiteX12" fmla="*/ 283298 w 409575"/>
                <a:gd name="connsiteY12" fmla="*/ 81368 h 342900"/>
                <a:gd name="connsiteX13" fmla="*/ 209955 w 409575"/>
                <a:gd name="connsiteY13" fmla="*/ 8025 h 342900"/>
                <a:gd name="connsiteX14" fmla="*/ 135660 w 409575"/>
                <a:gd name="connsiteY14" fmla="*/ 81368 h 342900"/>
                <a:gd name="connsiteX15" fmla="*/ 209955 w 409575"/>
                <a:gd name="connsiteY15" fmla="*/ 16598 h 342900"/>
                <a:gd name="connsiteX16" fmla="*/ 209955 w 409575"/>
                <a:gd name="connsiteY16" fmla="*/ 134708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9575" h="342900">
                  <a:moveTo>
                    <a:pt x="82320" y="281393"/>
                  </a:moveTo>
                  <a:lnTo>
                    <a:pt x="8025" y="208050"/>
                  </a:lnTo>
                  <a:lnTo>
                    <a:pt x="82320" y="133755"/>
                  </a:lnTo>
                  <a:moveTo>
                    <a:pt x="17550" y="208050"/>
                  </a:moveTo>
                  <a:lnTo>
                    <a:pt x="135660" y="208050"/>
                  </a:lnTo>
                  <a:moveTo>
                    <a:pt x="209955" y="338543"/>
                  </a:moveTo>
                  <a:lnTo>
                    <a:pt x="209955" y="282345"/>
                  </a:lnTo>
                  <a:moveTo>
                    <a:pt x="336638" y="281393"/>
                  </a:moveTo>
                  <a:lnTo>
                    <a:pt x="409980" y="208050"/>
                  </a:lnTo>
                  <a:lnTo>
                    <a:pt x="336638" y="133755"/>
                  </a:lnTo>
                  <a:moveTo>
                    <a:pt x="401408" y="208050"/>
                  </a:moveTo>
                  <a:lnTo>
                    <a:pt x="283298" y="208050"/>
                  </a:lnTo>
                  <a:moveTo>
                    <a:pt x="283298" y="81368"/>
                  </a:moveTo>
                  <a:lnTo>
                    <a:pt x="209955" y="8025"/>
                  </a:lnTo>
                  <a:lnTo>
                    <a:pt x="135660" y="81368"/>
                  </a:lnTo>
                  <a:moveTo>
                    <a:pt x="209955" y="16598"/>
                  </a:moveTo>
                  <a:lnTo>
                    <a:pt x="209955" y="134708"/>
                  </a:lnTo>
                </a:path>
              </a:pathLst>
            </a:custGeom>
            <a:noFill/>
            <a:ln w="12700"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900" name="Freeform: Shape 899">
              <a:extLst>
                <a:ext uri="{FF2B5EF4-FFF2-40B4-BE49-F238E27FC236}">
                  <a16:creationId xmlns:a16="http://schemas.microsoft.com/office/drawing/2014/main" id="{A3B53F2A-A3D3-40AF-B0D2-06A528313DDA}"/>
                </a:ext>
              </a:extLst>
            </p:cNvPr>
            <p:cNvSpPr/>
            <p:nvPr/>
          </p:nvSpPr>
          <p:spPr>
            <a:xfrm>
              <a:off x="6675485" y="2815565"/>
              <a:ext cx="152400" cy="152400"/>
            </a:xfrm>
            <a:custGeom>
              <a:avLst/>
              <a:gdLst>
                <a:gd name="connsiteX0" fmla="*/ 148995 w 152400"/>
                <a:gd name="connsiteY0" fmla="*/ 78510 h 152400"/>
                <a:gd name="connsiteX1" fmla="*/ 78510 w 152400"/>
                <a:gd name="connsiteY1" fmla="*/ 148995 h 152400"/>
                <a:gd name="connsiteX2" fmla="*/ 8025 w 152400"/>
                <a:gd name="connsiteY2" fmla="*/ 78510 h 152400"/>
                <a:gd name="connsiteX3" fmla="*/ 78510 w 152400"/>
                <a:gd name="connsiteY3" fmla="*/ 8025 h 152400"/>
                <a:gd name="connsiteX4" fmla="*/ 148995 w 152400"/>
                <a:gd name="connsiteY4" fmla="*/ 7851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48995" y="78510"/>
                  </a:moveTo>
                  <a:cubicBezTo>
                    <a:pt x="148995" y="117438"/>
                    <a:pt x="117438" y="148995"/>
                    <a:pt x="78510" y="148995"/>
                  </a:cubicBezTo>
                  <a:cubicBezTo>
                    <a:pt x="39583" y="148995"/>
                    <a:pt x="8025" y="117438"/>
                    <a:pt x="8025" y="78510"/>
                  </a:cubicBezTo>
                  <a:cubicBezTo>
                    <a:pt x="8025" y="39583"/>
                    <a:pt x="39583" y="8025"/>
                    <a:pt x="78510" y="8025"/>
                  </a:cubicBezTo>
                  <a:cubicBezTo>
                    <a:pt x="117438" y="8025"/>
                    <a:pt x="148995" y="39583"/>
                    <a:pt x="148995" y="78510"/>
                  </a:cubicBezTo>
                  <a:close/>
                </a:path>
              </a:pathLst>
            </a:custGeom>
            <a:noFill/>
            <a:ln w="12700"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901" name="Freeform: Shape 900">
              <a:extLst>
                <a:ext uri="{FF2B5EF4-FFF2-40B4-BE49-F238E27FC236}">
                  <a16:creationId xmlns:a16="http://schemas.microsoft.com/office/drawing/2014/main" id="{E8B6858F-D7B2-4BBA-8093-C21FE695FF0E}"/>
                </a:ext>
              </a:extLst>
            </p:cNvPr>
            <p:cNvSpPr/>
            <p:nvPr/>
          </p:nvSpPr>
          <p:spPr>
            <a:xfrm>
              <a:off x="6705873" y="3013611"/>
              <a:ext cx="95251" cy="95251"/>
            </a:xfrm>
            <a:custGeom>
              <a:avLst/>
              <a:gdLst>
                <a:gd name="connsiteX0" fmla="*/ 89059 w 95250"/>
                <a:gd name="connsiteY0" fmla="*/ 48101 h 95250"/>
                <a:gd name="connsiteX1" fmla="*/ 48101 w 95250"/>
                <a:gd name="connsiteY1" fmla="*/ 89059 h 95250"/>
                <a:gd name="connsiteX2" fmla="*/ 7144 w 95250"/>
                <a:gd name="connsiteY2" fmla="*/ 48101 h 95250"/>
                <a:gd name="connsiteX3" fmla="*/ 48101 w 95250"/>
                <a:gd name="connsiteY3" fmla="*/ 7144 h 95250"/>
                <a:gd name="connsiteX4" fmla="*/ 89059 w 95250"/>
                <a:gd name="connsiteY4" fmla="*/ 4810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89059" y="48101"/>
                  </a:moveTo>
                  <a:cubicBezTo>
                    <a:pt x="89059" y="70721"/>
                    <a:pt x="70721" y="89059"/>
                    <a:pt x="48101" y="89059"/>
                  </a:cubicBezTo>
                  <a:cubicBezTo>
                    <a:pt x="25481" y="89059"/>
                    <a:pt x="7144" y="70721"/>
                    <a:pt x="7144" y="48101"/>
                  </a:cubicBezTo>
                  <a:cubicBezTo>
                    <a:pt x="7144" y="25481"/>
                    <a:pt x="25481" y="7144"/>
                    <a:pt x="48101" y="7144"/>
                  </a:cubicBezTo>
                  <a:cubicBezTo>
                    <a:pt x="70721" y="7144"/>
                    <a:pt x="89059" y="25481"/>
                    <a:pt x="89059" y="48101"/>
                  </a:cubicBezTo>
                  <a:close/>
                </a:path>
              </a:pathLst>
            </a:custGeom>
            <a:solidFill>
              <a:schemeClr val="bg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pic>
        <p:nvPicPr>
          <p:cNvPr id="921" name="Graphic 920">
            <a:extLst>
              <a:ext uri="{FF2B5EF4-FFF2-40B4-BE49-F238E27FC236}">
                <a16:creationId xmlns:a16="http://schemas.microsoft.com/office/drawing/2014/main" id="{B0B01DD3-1D88-4D8D-BC72-E8F760B4A2A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448279" y="3197639"/>
            <a:ext cx="200025" cy="228600"/>
          </a:xfrm>
          <a:prstGeom prst="rect">
            <a:avLst/>
          </a:prstGeom>
        </p:spPr>
      </p:pic>
      <p:grpSp>
        <p:nvGrpSpPr>
          <p:cNvPr id="7" name="Group 6">
            <a:extLst>
              <a:ext uri="{FF2B5EF4-FFF2-40B4-BE49-F238E27FC236}">
                <a16:creationId xmlns:a16="http://schemas.microsoft.com/office/drawing/2014/main" id="{471D82F7-F1E3-4029-A043-972523F46E6F}"/>
              </a:ext>
            </a:extLst>
          </p:cNvPr>
          <p:cNvGrpSpPr/>
          <p:nvPr/>
        </p:nvGrpSpPr>
        <p:grpSpPr>
          <a:xfrm>
            <a:off x="3254344" y="4803944"/>
            <a:ext cx="1326051" cy="594360"/>
            <a:chOff x="3254344" y="4803944"/>
            <a:chExt cx="1326051" cy="594360"/>
          </a:xfrm>
        </p:grpSpPr>
        <p:sp>
          <p:nvSpPr>
            <p:cNvPr id="757" name="Rectangle 756">
              <a:extLst>
                <a:ext uri="{FF2B5EF4-FFF2-40B4-BE49-F238E27FC236}">
                  <a16:creationId xmlns:a16="http://schemas.microsoft.com/office/drawing/2014/main" id="{EEA3FC1E-8A9D-41E9-BAA8-6FCBD78443F4}"/>
                </a:ext>
              </a:extLst>
            </p:cNvPr>
            <p:cNvSpPr/>
            <p:nvPr/>
          </p:nvSpPr>
          <p:spPr bwMode="auto">
            <a:xfrm>
              <a:off x="3346799" y="4803944"/>
              <a:ext cx="1233596" cy="59436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endParaRPr>
            </a:p>
          </p:txBody>
        </p:sp>
        <p:grpSp>
          <p:nvGrpSpPr>
            <p:cNvPr id="752" name="Group 751">
              <a:extLst>
                <a:ext uri="{FF2B5EF4-FFF2-40B4-BE49-F238E27FC236}">
                  <a16:creationId xmlns:a16="http://schemas.microsoft.com/office/drawing/2014/main" id="{B040B64B-DEB0-448A-A1C2-06D70FC8C545}"/>
                </a:ext>
              </a:extLst>
            </p:cNvPr>
            <p:cNvGrpSpPr/>
            <p:nvPr/>
          </p:nvGrpSpPr>
          <p:grpSpPr>
            <a:xfrm>
              <a:off x="3673769" y="4970489"/>
              <a:ext cx="239003" cy="239004"/>
              <a:chOff x="3131835" y="4076726"/>
              <a:chExt cx="357993" cy="348910"/>
            </a:xfrm>
          </p:grpSpPr>
          <p:grpSp>
            <p:nvGrpSpPr>
              <p:cNvPr id="753" name="Group 752">
                <a:extLst>
                  <a:ext uri="{FF2B5EF4-FFF2-40B4-BE49-F238E27FC236}">
                    <a16:creationId xmlns:a16="http://schemas.microsoft.com/office/drawing/2014/main" id="{051AED46-AA37-400F-A171-0F31DA7850A4}"/>
                  </a:ext>
                </a:extLst>
              </p:cNvPr>
              <p:cNvGrpSpPr/>
              <p:nvPr/>
            </p:nvGrpSpPr>
            <p:grpSpPr>
              <a:xfrm>
                <a:off x="3131835" y="4076726"/>
                <a:ext cx="182560" cy="348910"/>
                <a:chOff x="2136298" y="4258038"/>
                <a:chExt cx="196678" cy="375892"/>
              </a:xfrm>
            </p:grpSpPr>
            <p:sp>
              <p:nvSpPr>
                <p:cNvPr id="755" name="Rectangle 754">
                  <a:extLst>
                    <a:ext uri="{FF2B5EF4-FFF2-40B4-BE49-F238E27FC236}">
                      <a16:creationId xmlns:a16="http://schemas.microsoft.com/office/drawing/2014/main" id="{301E7758-5833-4506-8C46-05154CCF8595}"/>
                    </a:ext>
                  </a:extLst>
                </p:cNvPr>
                <p:cNvSpPr/>
                <p:nvPr/>
              </p:nvSpPr>
              <p:spPr bwMode="auto">
                <a:xfrm>
                  <a:off x="2138190" y="4258038"/>
                  <a:ext cx="194786" cy="375892"/>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6" name="server">
                  <a:extLst>
                    <a:ext uri="{FF2B5EF4-FFF2-40B4-BE49-F238E27FC236}">
                      <a16:creationId xmlns:a16="http://schemas.microsoft.com/office/drawing/2014/main" id="{6718FEAE-AE37-4A19-B861-3E03FF597143}"/>
                    </a:ext>
                  </a:extLst>
                </p:cNvPr>
                <p:cNvSpPr>
                  <a:spLocks noChangeAspect="1" noEditPoints="1"/>
                </p:cNvSpPr>
                <p:nvPr/>
              </p:nvSpPr>
              <p:spPr bwMode="auto">
                <a:xfrm>
                  <a:off x="2136298" y="4266987"/>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754" name="Picture 753">
                <a:extLst>
                  <a:ext uri="{FF2B5EF4-FFF2-40B4-BE49-F238E27FC236}">
                    <a16:creationId xmlns:a16="http://schemas.microsoft.com/office/drawing/2014/main" id="{F21AB2BB-3082-49FB-86CE-B02B52A3F8D6}"/>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332522" y="4268430"/>
                <a:ext cx="157306" cy="137160"/>
              </a:xfrm>
              <a:prstGeom prst="rect">
                <a:avLst/>
              </a:prstGeom>
            </p:spPr>
          </p:pic>
        </p:grpSp>
        <p:sp>
          <p:nvSpPr>
            <p:cNvPr id="758" name="Rectangle 757">
              <a:extLst>
                <a:ext uri="{FF2B5EF4-FFF2-40B4-BE49-F238E27FC236}">
                  <a16:creationId xmlns:a16="http://schemas.microsoft.com/office/drawing/2014/main" id="{33D90D8E-BCF5-47C8-9AB8-10169992DF1C}"/>
                </a:ext>
              </a:extLst>
            </p:cNvPr>
            <p:cNvSpPr/>
            <p:nvPr/>
          </p:nvSpPr>
          <p:spPr bwMode="auto">
            <a:xfrm>
              <a:off x="3607285" y="4872963"/>
              <a:ext cx="712625" cy="798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Domain Controllers</a:t>
              </a:r>
            </a:p>
          </p:txBody>
        </p:sp>
        <p:grpSp>
          <p:nvGrpSpPr>
            <p:cNvPr id="781" name="Group 780">
              <a:extLst>
                <a:ext uri="{FF2B5EF4-FFF2-40B4-BE49-F238E27FC236}">
                  <a16:creationId xmlns:a16="http://schemas.microsoft.com/office/drawing/2014/main" id="{C8F00F26-674A-4652-8524-8932A594DDD5}"/>
                </a:ext>
              </a:extLst>
            </p:cNvPr>
            <p:cNvGrpSpPr/>
            <p:nvPr/>
          </p:nvGrpSpPr>
          <p:grpSpPr>
            <a:xfrm>
              <a:off x="4052501" y="4950504"/>
              <a:ext cx="239003" cy="258134"/>
              <a:chOff x="3131835" y="4047690"/>
              <a:chExt cx="357993" cy="376838"/>
            </a:xfrm>
          </p:grpSpPr>
          <p:grpSp>
            <p:nvGrpSpPr>
              <p:cNvPr id="782" name="Group 781">
                <a:extLst>
                  <a:ext uri="{FF2B5EF4-FFF2-40B4-BE49-F238E27FC236}">
                    <a16:creationId xmlns:a16="http://schemas.microsoft.com/office/drawing/2014/main" id="{618377F9-9B56-4839-B9D0-9C9BCAE0E758}"/>
                  </a:ext>
                </a:extLst>
              </p:cNvPr>
              <p:cNvGrpSpPr/>
              <p:nvPr/>
            </p:nvGrpSpPr>
            <p:grpSpPr>
              <a:xfrm>
                <a:off x="3131835" y="4047690"/>
                <a:ext cx="182560" cy="376838"/>
                <a:chOff x="2136298" y="4226790"/>
                <a:chExt cx="196678" cy="405983"/>
              </a:xfrm>
            </p:grpSpPr>
            <p:sp>
              <p:nvSpPr>
                <p:cNvPr id="784" name="Rectangle 783">
                  <a:extLst>
                    <a:ext uri="{FF2B5EF4-FFF2-40B4-BE49-F238E27FC236}">
                      <a16:creationId xmlns:a16="http://schemas.microsoft.com/office/drawing/2014/main" id="{16F73931-FFE7-484B-ACE6-B367174786D4}"/>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5" name="server">
                  <a:extLst>
                    <a:ext uri="{FF2B5EF4-FFF2-40B4-BE49-F238E27FC236}">
                      <a16:creationId xmlns:a16="http://schemas.microsoft.com/office/drawing/2014/main" id="{E3915E69-2F10-430C-B7DD-0B74F65D9C38}"/>
                    </a:ext>
                  </a:extLst>
                </p:cNvPr>
                <p:cNvSpPr>
                  <a:spLocks noChangeAspect="1" noEditPoints="1"/>
                </p:cNvSpPr>
                <p:nvPr/>
              </p:nvSpPr>
              <p:spPr bwMode="auto">
                <a:xfrm>
                  <a:off x="2136298" y="4267013"/>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783" name="Picture 782">
                <a:extLst>
                  <a:ext uri="{FF2B5EF4-FFF2-40B4-BE49-F238E27FC236}">
                    <a16:creationId xmlns:a16="http://schemas.microsoft.com/office/drawing/2014/main" id="{F4253929-E2E3-47E1-B8FA-AA136B1516DD}"/>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332522" y="4268453"/>
                <a:ext cx="157306" cy="137159"/>
              </a:xfrm>
              <a:prstGeom prst="rect">
                <a:avLst/>
              </a:prstGeom>
            </p:spPr>
          </p:pic>
        </p:grpSp>
        <p:grpSp>
          <p:nvGrpSpPr>
            <p:cNvPr id="786" name="Group 785">
              <a:extLst>
                <a:ext uri="{FF2B5EF4-FFF2-40B4-BE49-F238E27FC236}">
                  <a16:creationId xmlns:a16="http://schemas.microsoft.com/office/drawing/2014/main" id="{E0474798-0EDD-4261-BF33-91BF8D06F500}"/>
                </a:ext>
              </a:extLst>
            </p:cNvPr>
            <p:cNvGrpSpPr/>
            <p:nvPr/>
          </p:nvGrpSpPr>
          <p:grpSpPr>
            <a:xfrm>
              <a:off x="3872692" y="5247271"/>
              <a:ext cx="181809" cy="44056"/>
              <a:chOff x="6660452" y="3094221"/>
              <a:chExt cx="188672" cy="45719"/>
            </a:xfrm>
          </p:grpSpPr>
          <p:sp>
            <p:nvSpPr>
              <p:cNvPr id="787" name="Oval 786">
                <a:extLst>
                  <a:ext uri="{FF2B5EF4-FFF2-40B4-BE49-F238E27FC236}">
                    <a16:creationId xmlns:a16="http://schemas.microsoft.com/office/drawing/2014/main" id="{12D91B6E-F901-4117-8F44-9F5ABF1D40D8}"/>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8" name="Oval 787">
                <a:extLst>
                  <a:ext uri="{FF2B5EF4-FFF2-40B4-BE49-F238E27FC236}">
                    <a16:creationId xmlns:a16="http://schemas.microsoft.com/office/drawing/2014/main" id="{2C74CED6-75AD-4A1D-A49F-5F9F28BDC64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9" name="Oval 788">
                <a:extLst>
                  <a:ext uri="{FF2B5EF4-FFF2-40B4-BE49-F238E27FC236}">
                    <a16:creationId xmlns:a16="http://schemas.microsoft.com/office/drawing/2014/main" id="{F19EB0DD-E660-4EB9-95BF-F09912FBB834}"/>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28" name="Graphic 1387">
              <a:extLst>
                <a:ext uri="{FF2B5EF4-FFF2-40B4-BE49-F238E27FC236}">
                  <a16:creationId xmlns:a16="http://schemas.microsoft.com/office/drawing/2014/main" id="{55AF3578-BBF3-48DB-B374-5A36002A1FDE}"/>
                </a:ext>
              </a:extLst>
            </p:cNvPr>
            <p:cNvGrpSpPr/>
            <p:nvPr/>
          </p:nvGrpSpPr>
          <p:grpSpPr>
            <a:xfrm>
              <a:off x="3254344" y="5135015"/>
              <a:ext cx="180818" cy="254637"/>
              <a:chOff x="6000749" y="3293340"/>
              <a:chExt cx="187643" cy="264249"/>
            </a:xfrm>
          </p:grpSpPr>
          <p:sp>
            <p:nvSpPr>
              <p:cNvPr id="929" name="Freeform: Shape 928">
                <a:extLst>
                  <a:ext uri="{FF2B5EF4-FFF2-40B4-BE49-F238E27FC236}">
                    <a16:creationId xmlns:a16="http://schemas.microsoft.com/office/drawing/2014/main" id="{C9EC32AA-A620-4712-A5E4-41BC52B87058}"/>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10700" cap="sq">
                <a:solidFill>
                  <a:srgbClr val="0078D4"/>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931" name="Freeform: Shape 930">
                <a:extLst>
                  <a:ext uri="{FF2B5EF4-FFF2-40B4-BE49-F238E27FC236}">
                    <a16:creationId xmlns:a16="http://schemas.microsoft.com/office/drawing/2014/main" id="{8084C635-934A-4520-AF0A-E803626E2E08}"/>
                  </a:ext>
                </a:extLst>
              </p:cNvPr>
              <p:cNvSpPr/>
              <p:nvPr/>
            </p:nvSpPr>
            <p:spPr>
              <a:xfrm>
                <a:off x="6028919" y="3293340"/>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15875" cap="sq">
                <a:solidFill>
                  <a:srgbClr val="0078D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6" name="Group 5">
            <a:extLst>
              <a:ext uri="{FF2B5EF4-FFF2-40B4-BE49-F238E27FC236}">
                <a16:creationId xmlns:a16="http://schemas.microsoft.com/office/drawing/2014/main" id="{1204EBBF-878D-40D0-B926-97B1EFECAC62}"/>
              </a:ext>
            </a:extLst>
          </p:cNvPr>
          <p:cNvGrpSpPr/>
          <p:nvPr/>
        </p:nvGrpSpPr>
        <p:grpSpPr>
          <a:xfrm>
            <a:off x="3254344" y="5472738"/>
            <a:ext cx="1326051" cy="594360"/>
            <a:chOff x="3254344" y="5472738"/>
            <a:chExt cx="1326051" cy="594360"/>
          </a:xfrm>
        </p:grpSpPr>
        <p:sp>
          <p:nvSpPr>
            <p:cNvPr id="832" name="Rectangle 831">
              <a:extLst>
                <a:ext uri="{FF2B5EF4-FFF2-40B4-BE49-F238E27FC236}">
                  <a16:creationId xmlns:a16="http://schemas.microsoft.com/office/drawing/2014/main" id="{50F7D80A-E31A-49A2-9046-89A464619716}"/>
                </a:ext>
              </a:extLst>
            </p:cNvPr>
            <p:cNvSpPr/>
            <p:nvPr/>
          </p:nvSpPr>
          <p:spPr bwMode="auto">
            <a:xfrm>
              <a:off x="3346799" y="5472738"/>
              <a:ext cx="1233596" cy="59436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endParaRPr>
            </a:p>
          </p:txBody>
        </p:sp>
        <p:grpSp>
          <p:nvGrpSpPr>
            <p:cNvPr id="809" name="Group 808">
              <a:extLst>
                <a:ext uri="{FF2B5EF4-FFF2-40B4-BE49-F238E27FC236}">
                  <a16:creationId xmlns:a16="http://schemas.microsoft.com/office/drawing/2014/main" id="{A32E96D8-669D-4A3A-AB65-E9176F42BC92}"/>
                </a:ext>
              </a:extLst>
            </p:cNvPr>
            <p:cNvGrpSpPr/>
            <p:nvPr/>
          </p:nvGrpSpPr>
          <p:grpSpPr>
            <a:xfrm>
              <a:off x="3595875" y="5638046"/>
              <a:ext cx="278837" cy="246970"/>
              <a:chOff x="4723767" y="3080378"/>
              <a:chExt cx="439858" cy="389301"/>
            </a:xfrm>
          </p:grpSpPr>
          <p:pic>
            <p:nvPicPr>
              <p:cNvPr id="810" name="Picture 809">
                <a:extLst>
                  <a:ext uri="{FF2B5EF4-FFF2-40B4-BE49-F238E27FC236}">
                    <a16:creationId xmlns:a16="http://schemas.microsoft.com/office/drawing/2014/main" id="{59B9B85C-1311-4BA6-9C87-9B89803CDEAC}"/>
                  </a:ext>
                </a:extLst>
              </p:cNvPr>
              <p:cNvPicPr>
                <a:picLocks noChangeAspect="1"/>
              </p:cNvPicPr>
              <p:nvPr/>
            </p:nvPicPr>
            <p:blipFill rotWithShape="1">
              <a:blip r:embed="rId19"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811" name="Group 810">
                <a:extLst>
                  <a:ext uri="{FF2B5EF4-FFF2-40B4-BE49-F238E27FC236}">
                    <a16:creationId xmlns:a16="http://schemas.microsoft.com/office/drawing/2014/main" id="{6B05C2E7-3704-44E3-BC86-B62D6EDBA667}"/>
                  </a:ext>
                </a:extLst>
              </p:cNvPr>
              <p:cNvGrpSpPr/>
              <p:nvPr/>
            </p:nvGrpSpPr>
            <p:grpSpPr>
              <a:xfrm>
                <a:off x="4723767" y="3080378"/>
                <a:ext cx="439858" cy="389301"/>
                <a:chOff x="3131835" y="4047725"/>
                <a:chExt cx="439858" cy="389301"/>
              </a:xfrm>
            </p:grpSpPr>
            <p:grpSp>
              <p:nvGrpSpPr>
                <p:cNvPr id="812" name="Group 811">
                  <a:extLst>
                    <a:ext uri="{FF2B5EF4-FFF2-40B4-BE49-F238E27FC236}">
                      <a16:creationId xmlns:a16="http://schemas.microsoft.com/office/drawing/2014/main" id="{50325E5D-5F8B-4712-A065-B4246C0D9D42}"/>
                    </a:ext>
                  </a:extLst>
                </p:cNvPr>
                <p:cNvGrpSpPr/>
                <p:nvPr/>
              </p:nvGrpSpPr>
              <p:grpSpPr>
                <a:xfrm>
                  <a:off x="3131835" y="4047725"/>
                  <a:ext cx="182560" cy="348911"/>
                  <a:chOff x="2136298" y="4226790"/>
                  <a:chExt cx="196678" cy="375893"/>
                </a:xfrm>
              </p:grpSpPr>
              <p:sp>
                <p:nvSpPr>
                  <p:cNvPr id="821" name="Rectangle 820">
                    <a:extLst>
                      <a:ext uri="{FF2B5EF4-FFF2-40B4-BE49-F238E27FC236}">
                        <a16:creationId xmlns:a16="http://schemas.microsoft.com/office/drawing/2014/main" id="{B02BEE4A-E8DC-4C8C-B197-C397F52F6B65}"/>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1" name="server">
                    <a:extLst>
                      <a:ext uri="{FF2B5EF4-FFF2-40B4-BE49-F238E27FC236}">
                        <a16:creationId xmlns:a16="http://schemas.microsoft.com/office/drawing/2014/main" id="{C375FB3B-526D-45C3-827E-E7D8AECC4AB6}"/>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813" name="Oval 812">
                  <a:extLst>
                    <a:ext uri="{FF2B5EF4-FFF2-40B4-BE49-F238E27FC236}">
                      <a16:creationId xmlns:a16="http://schemas.microsoft.com/office/drawing/2014/main" id="{D2D82495-48D7-4B50-8FB6-12509CDA2027}"/>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15" name="Picture 814">
                  <a:extLst>
                    <a:ext uri="{FF2B5EF4-FFF2-40B4-BE49-F238E27FC236}">
                      <a16:creationId xmlns:a16="http://schemas.microsoft.com/office/drawing/2014/main" id="{42D33390-FAA3-449A-B223-7C82E99F68C1}"/>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816" name="Freeform 6">
                  <a:extLst>
                    <a:ext uri="{FF2B5EF4-FFF2-40B4-BE49-F238E27FC236}">
                      <a16:creationId xmlns:a16="http://schemas.microsoft.com/office/drawing/2014/main" id="{805A6C61-3E38-4836-B531-B621DE8334E2}"/>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833" name="Rectangle 832">
              <a:extLst>
                <a:ext uri="{FF2B5EF4-FFF2-40B4-BE49-F238E27FC236}">
                  <a16:creationId xmlns:a16="http://schemas.microsoft.com/office/drawing/2014/main" id="{0ACA04F4-42A7-457A-8C50-26A58D2E1F22}"/>
                </a:ext>
              </a:extLst>
            </p:cNvPr>
            <p:cNvSpPr/>
            <p:nvPr/>
          </p:nvSpPr>
          <p:spPr bwMode="auto">
            <a:xfrm>
              <a:off x="3503169" y="5539230"/>
              <a:ext cx="920854" cy="798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Enterprise Applications</a:t>
              </a:r>
            </a:p>
          </p:txBody>
        </p:sp>
        <p:grpSp>
          <p:nvGrpSpPr>
            <p:cNvPr id="834" name="Group 833">
              <a:extLst>
                <a:ext uri="{FF2B5EF4-FFF2-40B4-BE49-F238E27FC236}">
                  <a16:creationId xmlns:a16="http://schemas.microsoft.com/office/drawing/2014/main" id="{5D0E2318-3AD6-4313-9507-F0FF7D70C6D7}"/>
                </a:ext>
              </a:extLst>
            </p:cNvPr>
            <p:cNvGrpSpPr/>
            <p:nvPr/>
          </p:nvGrpSpPr>
          <p:grpSpPr>
            <a:xfrm>
              <a:off x="3834549" y="5946869"/>
              <a:ext cx="181809" cy="44056"/>
              <a:chOff x="6660452" y="3094221"/>
              <a:chExt cx="188672" cy="45719"/>
            </a:xfrm>
          </p:grpSpPr>
          <p:sp>
            <p:nvSpPr>
              <p:cNvPr id="835" name="Oval 834">
                <a:extLst>
                  <a:ext uri="{FF2B5EF4-FFF2-40B4-BE49-F238E27FC236}">
                    <a16:creationId xmlns:a16="http://schemas.microsoft.com/office/drawing/2014/main" id="{24EE18C5-FFFD-47A9-A962-4ABCACD1BE4B}"/>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8" name="Oval 837">
                <a:extLst>
                  <a:ext uri="{FF2B5EF4-FFF2-40B4-BE49-F238E27FC236}">
                    <a16:creationId xmlns:a16="http://schemas.microsoft.com/office/drawing/2014/main" id="{5CC86657-C701-40A5-940A-F17343BCBCDB}"/>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9" name="Oval 838">
                <a:extLst>
                  <a:ext uri="{FF2B5EF4-FFF2-40B4-BE49-F238E27FC236}">
                    <a16:creationId xmlns:a16="http://schemas.microsoft.com/office/drawing/2014/main" id="{E012E267-F0A4-49D5-8051-D0BBB3479B0E}"/>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mc:AlternateContent xmlns:mc="http://schemas.openxmlformats.org/markup-compatibility/2006" xmlns:psez="http://schemas.microsoft.com/office/powerpoint/2016/sectionzoom">
          <mc:Choice Requires="psez">
            <p:graphicFrame>
              <p:nvGraphicFramePr>
                <p:cNvPr id="889" name="Section Zoom 888">
                  <a:extLst>
                    <a:ext uri="{FF2B5EF4-FFF2-40B4-BE49-F238E27FC236}">
                      <a16:creationId xmlns:a16="http://schemas.microsoft.com/office/drawing/2014/main" id="{09952427-2D45-4AED-B4E0-8F041870AAC8}"/>
                    </a:ext>
                  </a:extLst>
                </p:cNvPr>
                <p:cNvGraphicFramePr>
                  <a:graphicFrameLocks noChangeAspect="1"/>
                </p:cNvGraphicFramePr>
                <p:nvPr/>
              </p:nvGraphicFramePr>
              <p:xfrm>
                <a:off x="4024514" y="5655632"/>
                <a:ext cx="372499" cy="209531"/>
              </p:xfrm>
              <a:graphic>
                <a:graphicData uri="http://schemas.microsoft.com/office/powerpoint/2016/sectionzoom">
                  <psez:sectionZm>
                    <psez:sectionZmObj sectionId="{3B3D968C-BDAE-4610-B4A7-342CF971FBA8}">
                      <psez:zmPr id="{70430AC5-BA49-4DE3-8AE5-3284D3ECA2F5}" transitionDur="1000">
                        <p166:blipFill xmlns:p166="http://schemas.microsoft.com/office/powerpoint/2016/6/main">
                          <a:blip r:embed="rId20"/>
                          <a:stretch>
                            <a:fillRect/>
                          </a:stretch>
                        </p166:blipFill>
                        <p166:spPr xmlns:p166="http://schemas.microsoft.com/office/powerpoint/2016/6/main">
                          <a:xfrm>
                            <a:off x="0" y="0"/>
                            <a:ext cx="372499" cy="209531"/>
                          </a:xfrm>
                          <a:prstGeom prst="rect">
                            <a:avLst/>
                          </a:prstGeom>
                          <a:ln w="19050">
                            <a:solidFill>
                              <a:srgbClr val="5C2D91"/>
                            </a:solidFill>
                          </a:ln>
                        </p166:spPr>
                      </psez:zmPr>
                    </psez:sectionZmObj>
                  </psez:sectionZm>
                </a:graphicData>
              </a:graphic>
            </p:graphicFrame>
          </mc:Choice>
          <mc:Fallback xmlns="">
            <p:pic>
              <p:nvPicPr>
                <p:cNvPr id="889" name="Section Zoom 888">
                  <a:hlinkClick r:id="rId21" action="ppaction://hlinksldjump"/>
                  <a:extLst>
                    <a:ext uri="{FF2B5EF4-FFF2-40B4-BE49-F238E27FC236}">
                      <a16:creationId xmlns:a16="http://schemas.microsoft.com/office/drawing/2014/main" id="{09952427-2D45-4AED-B4E0-8F041870AAC8}"/>
                    </a:ext>
                  </a:extLst>
                </p:cNvPr>
                <p:cNvPicPr>
                  <a:picLocks noGrp="1" noRot="1" noChangeAspect="1" noMove="1" noResize="1" noEditPoints="1" noAdjustHandles="1" noChangeArrowheads="1" noChangeShapeType="1"/>
                </p:cNvPicPr>
                <p:nvPr/>
              </p:nvPicPr>
              <p:blipFill>
                <a:blip r:embed="rId22"/>
                <a:stretch>
                  <a:fillRect/>
                </a:stretch>
              </p:blipFill>
              <p:spPr>
                <a:xfrm>
                  <a:off x="4024514" y="5655632"/>
                  <a:ext cx="372499" cy="209531"/>
                </a:xfrm>
                <a:prstGeom prst="rect">
                  <a:avLst/>
                </a:prstGeom>
                <a:ln w="19050">
                  <a:solidFill>
                    <a:srgbClr val="5C2D91"/>
                  </a:solidFill>
                </a:ln>
              </p:spPr>
            </p:pic>
          </mc:Fallback>
        </mc:AlternateContent>
        <p:grpSp>
          <p:nvGrpSpPr>
            <p:cNvPr id="932" name="Graphic 1387">
              <a:extLst>
                <a:ext uri="{FF2B5EF4-FFF2-40B4-BE49-F238E27FC236}">
                  <a16:creationId xmlns:a16="http://schemas.microsoft.com/office/drawing/2014/main" id="{4EE6B7F8-4A4E-4813-8175-25E822949B91}"/>
                </a:ext>
              </a:extLst>
            </p:cNvPr>
            <p:cNvGrpSpPr/>
            <p:nvPr/>
          </p:nvGrpSpPr>
          <p:grpSpPr>
            <a:xfrm>
              <a:off x="3254344" y="5805734"/>
              <a:ext cx="180818" cy="254637"/>
              <a:chOff x="6000749" y="3293340"/>
              <a:chExt cx="187643" cy="264249"/>
            </a:xfrm>
          </p:grpSpPr>
          <p:sp>
            <p:nvSpPr>
              <p:cNvPr id="933" name="Freeform: Shape 932">
                <a:extLst>
                  <a:ext uri="{FF2B5EF4-FFF2-40B4-BE49-F238E27FC236}">
                    <a16:creationId xmlns:a16="http://schemas.microsoft.com/office/drawing/2014/main" id="{203A37D6-5AAA-4C5E-AE72-3A8FC7B95A95}"/>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10700" cap="sq">
                <a:solidFill>
                  <a:srgbClr val="0078D4"/>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934" name="Freeform: Shape 933">
                <a:extLst>
                  <a:ext uri="{FF2B5EF4-FFF2-40B4-BE49-F238E27FC236}">
                    <a16:creationId xmlns:a16="http://schemas.microsoft.com/office/drawing/2014/main" id="{3E6B5C7E-1D3B-4FF5-9C57-2B83E4836B7D}"/>
                  </a:ext>
                </a:extLst>
              </p:cNvPr>
              <p:cNvSpPr/>
              <p:nvPr/>
            </p:nvSpPr>
            <p:spPr>
              <a:xfrm>
                <a:off x="6028919" y="3293340"/>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15875" cap="sq">
                <a:solidFill>
                  <a:srgbClr val="0078D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69B902AD-3E02-453A-B3DE-25A06A23870F}"/>
              </a:ext>
            </a:extLst>
          </p:cNvPr>
          <p:cNvGrpSpPr/>
          <p:nvPr/>
        </p:nvGrpSpPr>
        <p:grpSpPr>
          <a:xfrm>
            <a:off x="4628357" y="4803944"/>
            <a:ext cx="1321214" cy="594360"/>
            <a:chOff x="4628357" y="4803944"/>
            <a:chExt cx="1321214" cy="594360"/>
          </a:xfrm>
        </p:grpSpPr>
        <p:sp>
          <p:nvSpPr>
            <p:cNvPr id="779" name="Rectangle 778">
              <a:extLst>
                <a:ext uri="{FF2B5EF4-FFF2-40B4-BE49-F238E27FC236}">
                  <a16:creationId xmlns:a16="http://schemas.microsoft.com/office/drawing/2014/main" id="{F1262B67-260A-48F3-A46E-2C9085020DFB}"/>
                </a:ext>
              </a:extLst>
            </p:cNvPr>
            <p:cNvSpPr/>
            <p:nvPr/>
          </p:nvSpPr>
          <p:spPr bwMode="auto">
            <a:xfrm>
              <a:off x="4715975" y="4803944"/>
              <a:ext cx="1233596" cy="59436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endParaRPr>
            </a:p>
          </p:txBody>
        </p:sp>
        <p:grpSp>
          <p:nvGrpSpPr>
            <p:cNvPr id="761" name="Group 760">
              <a:extLst>
                <a:ext uri="{FF2B5EF4-FFF2-40B4-BE49-F238E27FC236}">
                  <a16:creationId xmlns:a16="http://schemas.microsoft.com/office/drawing/2014/main" id="{41DF0CF5-3E76-49B5-898D-7CF8FCF4C714}"/>
                </a:ext>
              </a:extLst>
            </p:cNvPr>
            <p:cNvGrpSpPr/>
            <p:nvPr/>
          </p:nvGrpSpPr>
          <p:grpSpPr>
            <a:xfrm>
              <a:off x="5002346" y="4962523"/>
              <a:ext cx="278837" cy="246970"/>
              <a:chOff x="4723767" y="3080378"/>
              <a:chExt cx="439858" cy="389301"/>
            </a:xfrm>
          </p:grpSpPr>
          <p:pic>
            <p:nvPicPr>
              <p:cNvPr id="762" name="Picture 761">
                <a:extLst>
                  <a:ext uri="{FF2B5EF4-FFF2-40B4-BE49-F238E27FC236}">
                    <a16:creationId xmlns:a16="http://schemas.microsoft.com/office/drawing/2014/main" id="{0602290F-5CEE-4022-954A-5B98FA4CF553}"/>
                  </a:ext>
                </a:extLst>
              </p:cNvPr>
              <p:cNvPicPr>
                <a:picLocks noChangeAspect="1"/>
              </p:cNvPicPr>
              <p:nvPr/>
            </p:nvPicPr>
            <p:blipFill rotWithShape="1">
              <a:blip r:embed="rId19"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63" name="Group 762">
                <a:extLst>
                  <a:ext uri="{FF2B5EF4-FFF2-40B4-BE49-F238E27FC236}">
                    <a16:creationId xmlns:a16="http://schemas.microsoft.com/office/drawing/2014/main" id="{D427628B-C04E-4E17-8095-787C2A5663AD}"/>
                  </a:ext>
                </a:extLst>
              </p:cNvPr>
              <p:cNvGrpSpPr/>
              <p:nvPr/>
            </p:nvGrpSpPr>
            <p:grpSpPr>
              <a:xfrm>
                <a:off x="4723767" y="3080378"/>
                <a:ext cx="439858" cy="389301"/>
                <a:chOff x="3131835" y="4047725"/>
                <a:chExt cx="439858" cy="389301"/>
              </a:xfrm>
            </p:grpSpPr>
            <p:grpSp>
              <p:nvGrpSpPr>
                <p:cNvPr id="764" name="Group 763">
                  <a:extLst>
                    <a:ext uri="{FF2B5EF4-FFF2-40B4-BE49-F238E27FC236}">
                      <a16:creationId xmlns:a16="http://schemas.microsoft.com/office/drawing/2014/main" id="{7A8BA099-771A-4E84-926B-9D6BC05F0C8E}"/>
                    </a:ext>
                  </a:extLst>
                </p:cNvPr>
                <p:cNvGrpSpPr/>
                <p:nvPr/>
              </p:nvGrpSpPr>
              <p:grpSpPr>
                <a:xfrm>
                  <a:off x="3131835" y="4047725"/>
                  <a:ext cx="182560" cy="348911"/>
                  <a:chOff x="2136298" y="4226790"/>
                  <a:chExt cx="196678" cy="375893"/>
                </a:xfrm>
              </p:grpSpPr>
              <p:sp>
                <p:nvSpPr>
                  <p:cNvPr id="768" name="Rectangle 767">
                    <a:extLst>
                      <a:ext uri="{FF2B5EF4-FFF2-40B4-BE49-F238E27FC236}">
                        <a16:creationId xmlns:a16="http://schemas.microsoft.com/office/drawing/2014/main" id="{D48D6DDA-FA2B-4FE1-A75A-B48E115019C9}"/>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9" name="server">
                    <a:extLst>
                      <a:ext uri="{FF2B5EF4-FFF2-40B4-BE49-F238E27FC236}">
                        <a16:creationId xmlns:a16="http://schemas.microsoft.com/office/drawing/2014/main" id="{EFBF7885-41F6-4AEE-A045-8980382548CE}"/>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65" name="Oval 764">
                  <a:extLst>
                    <a:ext uri="{FF2B5EF4-FFF2-40B4-BE49-F238E27FC236}">
                      <a16:creationId xmlns:a16="http://schemas.microsoft.com/office/drawing/2014/main" id="{0ACF6554-90C5-4560-8DCB-5148CD4AD5F1}"/>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66" name="Picture 765">
                  <a:extLst>
                    <a:ext uri="{FF2B5EF4-FFF2-40B4-BE49-F238E27FC236}">
                      <a16:creationId xmlns:a16="http://schemas.microsoft.com/office/drawing/2014/main" id="{67F66989-454C-4268-9BBC-2E0E72BAC2C9}"/>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767" name="Freeform 6">
                  <a:extLst>
                    <a:ext uri="{FF2B5EF4-FFF2-40B4-BE49-F238E27FC236}">
                      <a16:creationId xmlns:a16="http://schemas.microsoft.com/office/drawing/2014/main" id="{4802B38B-D4EF-4D95-949D-67E37A3332C8}"/>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770" name="Group 769">
              <a:extLst>
                <a:ext uri="{FF2B5EF4-FFF2-40B4-BE49-F238E27FC236}">
                  <a16:creationId xmlns:a16="http://schemas.microsoft.com/office/drawing/2014/main" id="{7F47D645-EB5A-4E11-AE57-DC45ABD94672}"/>
                </a:ext>
              </a:extLst>
            </p:cNvPr>
            <p:cNvGrpSpPr/>
            <p:nvPr/>
          </p:nvGrpSpPr>
          <p:grpSpPr>
            <a:xfrm>
              <a:off x="5446574" y="4962523"/>
              <a:ext cx="278837" cy="246970"/>
              <a:chOff x="4723767" y="3080378"/>
              <a:chExt cx="439858" cy="389301"/>
            </a:xfrm>
          </p:grpSpPr>
          <p:pic>
            <p:nvPicPr>
              <p:cNvPr id="771" name="Picture 770">
                <a:extLst>
                  <a:ext uri="{FF2B5EF4-FFF2-40B4-BE49-F238E27FC236}">
                    <a16:creationId xmlns:a16="http://schemas.microsoft.com/office/drawing/2014/main" id="{84B87B89-6BF8-45E8-BD0C-B88924C65FC9}"/>
                  </a:ext>
                </a:extLst>
              </p:cNvPr>
              <p:cNvPicPr>
                <a:picLocks noChangeAspect="1"/>
              </p:cNvPicPr>
              <p:nvPr/>
            </p:nvPicPr>
            <p:blipFill rotWithShape="1">
              <a:blip r:embed="rId19"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72" name="Group 771">
                <a:extLst>
                  <a:ext uri="{FF2B5EF4-FFF2-40B4-BE49-F238E27FC236}">
                    <a16:creationId xmlns:a16="http://schemas.microsoft.com/office/drawing/2014/main" id="{DC538799-0DAF-4C12-962B-9E03871D9C4F}"/>
                  </a:ext>
                </a:extLst>
              </p:cNvPr>
              <p:cNvGrpSpPr/>
              <p:nvPr/>
            </p:nvGrpSpPr>
            <p:grpSpPr>
              <a:xfrm>
                <a:off x="4723767" y="3080378"/>
                <a:ext cx="439858" cy="389301"/>
                <a:chOff x="3131835" y="4047725"/>
                <a:chExt cx="439858" cy="389301"/>
              </a:xfrm>
            </p:grpSpPr>
            <p:grpSp>
              <p:nvGrpSpPr>
                <p:cNvPr id="773" name="Group 772">
                  <a:extLst>
                    <a:ext uri="{FF2B5EF4-FFF2-40B4-BE49-F238E27FC236}">
                      <a16:creationId xmlns:a16="http://schemas.microsoft.com/office/drawing/2014/main" id="{08C0E0A8-63B9-4097-9CFA-88D2F318F224}"/>
                    </a:ext>
                  </a:extLst>
                </p:cNvPr>
                <p:cNvGrpSpPr/>
                <p:nvPr/>
              </p:nvGrpSpPr>
              <p:grpSpPr>
                <a:xfrm>
                  <a:off x="3131835" y="4047725"/>
                  <a:ext cx="182560" cy="348911"/>
                  <a:chOff x="2136298" y="4226790"/>
                  <a:chExt cx="196678" cy="375893"/>
                </a:xfrm>
              </p:grpSpPr>
              <p:sp>
                <p:nvSpPr>
                  <p:cNvPr id="777" name="Rectangle 776">
                    <a:extLst>
                      <a:ext uri="{FF2B5EF4-FFF2-40B4-BE49-F238E27FC236}">
                        <a16:creationId xmlns:a16="http://schemas.microsoft.com/office/drawing/2014/main" id="{AABA2B1F-7ED9-4A6E-BDC8-CBF9C22F383C}"/>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8" name="server">
                    <a:extLst>
                      <a:ext uri="{FF2B5EF4-FFF2-40B4-BE49-F238E27FC236}">
                        <a16:creationId xmlns:a16="http://schemas.microsoft.com/office/drawing/2014/main" id="{65FF35FB-5604-4737-9C6B-61873525C0EC}"/>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74" name="Oval 773">
                  <a:extLst>
                    <a:ext uri="{FF2B5EF4-FFF2-40B4-BE49-F238E27FC236}">
                      <a16:creationId xmlns:a16="http://schemas.microsoft.com/office/drawing/2014/main" id="{30518AA6-14CE-463F-847A-F7AE13F81DBC}"/>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75" name="Picture 774">
                  <a:extLst>
                    <a:ext uri="{FF2B5EF4-FFF2-40B4-BE49-F238E27FC236}">
                      <a16:creationId xmlns:a16="http://schemas.microsoft.com/office/drawing/2014/main" id="{29EE44CC-8EE0-40C3-A4E5-1CC83CB34644}"/>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776" name="Freeform 6">
                  <a:extLst>
                    <a:ext uri="{FF2B5EF4-FFF2-40B4-BE49-F238E27FC236}">
                      <a16:creationId xmlns:a16="http://schemas.microsoft.com/office/drawing/2014/main" id="{D97B5C3A-3A4B-46BE-8E44-AB3A8CB54EAC}"/>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780" name="Rectangle 779">
              <a:extLst>
                <a:ext uri="{FF2B5EF4-FFF2-40B4-BE49-F238E27FC236}">
                  <a16:creationId xmlns:a16="http://schemas.microsoft.com/office/drawing/2014/main" id="{7C5790F3-C96A-46CA-BE7C-0B8E95C4E3E9}"/>
                </a:ext>
              </a:extLst>
            </p:cNvPr>
            <p:cNvSpPr/>
            <p:nvPr/>
          </p:nvSpPr>
          <p:spPr bwMode="auto">
            <a:xfrm>
              <a:off x="4872347" y="4872963"/>
              <a:ext cx="920854" cy="798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Management &amp; Security</a:t>
              </a:r>
            </a:p>
          </p:txBody>
        </p:sp>
        <p:grpSp>
          <p:nvGrpSpPr>
            <p:cNvPr id="790" name="Group 789">
              <a:extLst>
                <a:ext uri="{FF2B5EF4-FFF2-40B4-BE49-F238E27FC236}">
                  <a16:creationId xmlns:a16="http://schemas.microsoft.com/office/drawing/2014/main" id="{A3AB6B68-D411-49A8-9B6A-EADDA24D22DB}"/>
                </a:ext>
              </a:extLst>
            </p:cNvPr>
            <p:cNvGrpSpPr/>
            <p:nvPr/>
          </p:nvGrpSpPr>
          <p:grpSpPr>
            <a:xfrm>
              <a:off x="5241868" y="5247271"/>
              <a:ext cx="181809" cy="44056"/>
              <a:chOff x="6660452" y="3094221"/>
              <a:chExt cx="188672" cy="45719"/>
            </a:xfrm>
          </p:grpSpPr>
          <p:sp>
            <p:nvSpPr>
              <p:cNvPr id="791" name="Oval 790">
                <a:extLst>
                  <a:ext uri="{FF2B5EF4-FFF2-40B4-BE49-F238E27FC236}">
                    <a16:creationId xmlns:a16="http://schemas.microsoft.com/office/drawing/2014/main" id="{1360D394-248B-4645-A2BA-262A21C39A01}"/>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2" name="Oval 791">
                <a:extLst>
                  <a:ext uri="{FF2B5EF4-FFF2-40B4-BE49-F238E27FC236}">
                    <a16:creationId xmlns:a16="http://schemas.microsoft.com/office/drawing/2014/main" id="{14C52699-DA37-4CB8-A24D-220428F1B767}"/>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3" name="Oval 792">
                <a:extLst>
                  <a:ext uri="{FF2B5EF4-FFF2-40B4-BE49-F238E27FC236}">
                    <a16:creationId xmlns:a16="http://schemas.microsoft.com/office/drawing/2014/main" id="{E4E904E4-0603-4576-9A9D-1022A1C46A31}"/>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36" name="Graphic 1387">
              <a:extLst>
                <a:ext uri="{FF2B5EF4-FFF2-40B4-BE49-F238E27FC236}">
                  <a16:creationId xmlns:a16="http://schemas.microsoft.com/office/drawing/2014/main" id="{3B4700FD-CDB8-44E7-8D0D-56F9EC89EBD5}"/>
                </a:ext>
              </a:extLst>
            </p:cNvPr>
            <p:cNvGrpSpPr/>
            <p:nvPr/>
          </p:nvGrpSpPr>
          <p:grpSpPr>
            <a:xfrm>
              <a:off x="4628357" y="5135015"/>
              <a:ext cx="180818" cy="254637"/>
              <a:chOff x="6000749" y="3293340"/>
              <a:chExt cx="187643" cy="264249"/>
            </a:xfrm>
          </p:grpSpPr>
          <p:sp>
            <p:nvSpPr>
              <p:cNvPr id="937" name="Freeform: Shape 936">
                <a:extLst>
                  <a:ext uri="{FF2B5EF4-FFF2-40B4-BE49-F238E27FC236}">
                    <a16:creationId xmlns:a16="http://schemas.microsoft.com/office/drawing/2014/main" id="{92B213F7-0B89-4CCF-B2CB-A309589C3CD1}"/>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10700" cap="sq">
                <a:solidFill>
                  <a:srgbClr val="0078D4"/>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938" name="Freeform: Shape 937">
                <a:extLst>
                  <a:ext uri="{FF2B5EF4-FFF2-40B4-BE49-F238E27FC236}">
                    <a16:creationId xmlns:a16="http://schemas.microsoft.com/office/drawing/2014/main" id="{741D081C-C9B8-4F47-B78B-5D2CA320202D}"/>
                  </a:ext>
                </a:extLst>
              </p:cNvPr>
              <p:cNvSpPr/>
              <p:nvPr/>
            </p:nvSpPr>
            <p:spPr>
              <a:xfrm>
                <a:off x="6028919" y="3293340"/>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15875" cap="sq">
                <a:solidFill>
                  <a:srgbClr val="0078D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5" name="Group 4">
            <a:extLst>
              <a:ext uri="{FF2B5EF4-FFF2-40B4-BE49-F238E27FC236}">
                <a16:creationId xmlns:a16="http://schemas.microsoft.com/office/drawing/2014/main" id="{5C64463B-7659-4427-A94B-5A1938D9CB53}"/>
              </a:ext>
            </a:extLst>
          </p:cNvPr>
          <p:cNvGrpSpPr/>
          <p:nvPr/>
        </p:nvGrpSpPr>
        <p:grpSpPr>
          <a:xfrm>
            <a:off x="4628357" y="5472738"/>
            <a:ext cx="1315185" cy="594360"/>
            <a:chOff x="4628357" y="5472738"/>
            <a:chExt cx="1315185" cy="594360"/>
          </a:xfrm>
        </p:grpSpPr>
        <p:sp>
          <p:nvSpPr>
            <p:cNvPr id="803" name="Rectangle 802">
              <a:extLst>
                <a:ext uri="{FF2B5EF4-FFF2-40B4-BE49-F238E27FC236}">
                  <a16:creationId xmlns:a16="http://schemas.microsoft.com/office/drawing/2014/main" id="{13667EB6-7FAC-467E-8FBC-B6A142E1D8F6}"/>
                </a:ext>
              </a:extLst>
            </p:cNvPr>
            <p:cNvSpPr/>
            <p:nvPr/>
          </p:nvSpPr>
          <p:spPr bwMode="auto">
            <a:xfrm>
              <a:off x="4709946" y="5472738"/>
              <a:ext cx="1233596" cy="59436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endParaRPr>
            </a:p>
          </p:txBody>
        </p:sp>
        <p:grpSp>
          <p:nvGrpSpPr>
            <p:cNvPr id="794" name="Group 793">
              <a:extLst>
                <a:ext uri="{FF2B5EF4-FFF2-40B4-BE49-F238E27FC236}">
                  <a16:creationId xmlns:a16="http://schemas.microsoft.com/office/drawing/2014/main" id="{91B02DA4-B789-4D91-8CF5-678632115BA0}"/>
                </a:ext>
              </a:extLst>
            </p:cNvPr>
            <p:cNvGrpSpPr/>
            <p:nvPr/>
          </p:nvGrpSpPr>
          <p:grpSpPr>
            <a:xfrm>
              <a:off x="5002346" y="5624058"/>
              <a:ext cx="278837" cy="246970"/>
              <a:chOff x="4723767" y="3080378"/>
              <a:chExt cx="439858" cy="389301"/>
            </a:xfrm>
          </p:grpSpPr>
          <p:pic>
            <p:nvPicPr>
              <p:cNvPr id="795" name="Picture 794">
                <a:extLst>
                  <a:ext uri="{FF2B5EF4-FFF2-40B4-BE49-F238E27FC236}">
                    <a16:creationId xmlns:a16="http://schemas.microsoft.com/office/drawing/2014/main" id="{A657CDA2-0FE0-4C8F-8FC5-F1BC4CC3BEE0}"/>
                  </a:ext>
                </a:extLst>
              </p:cNvPr>
              <p:cNvPicPr>
                <a:picLocks noChangeAspect="1"/>
              </p:cNvPicPr>
              <p:nvPr/>
            </p:nvPicPr>
            <p:blipFill rotWithShape="1">
              <a:blip r:embed="rId19"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96" name="Group 795">
                <a:extLst>
                  <a:ext uri="{FF2B5EF4-FFF2-40B4-BE49-F238E27FC236}">
                    <a16:creationId xmlns:a16="http://schemas.microsoft.com/office/drawing/2014/main" id="{168994CC-1FF3-4082-A832-78EEBC4344EF}"/>
                  </a:ext>
                </a:extLst>
              </p:cNvPr>
              <p:cNvGrpSpPr/>
              <p:nvPr/>
            </p:nvGrpSpPr>
            <p:grpSpPr>
              <a:xfrm>
                <a:off x="4723767" y="3080378"/>
                <a:ext cx="439858" cy="389301"/>
                <a:chOff x="3131835" y="4047725"/>
                <a:chExt cx="439858" cy="389301"/>
              </a:xfrm>
            </p:grpSpPr>
            <p:grpSp>
              <p:nvGrpSpPr>
                <p:cNvPr id="797" name="Group 796">
                  <a:extLst>
                    <a:ext uri="{FF2B5EF4-FFF2-40B4-BE49-F238E27FC236}">
                      <a16:creationId xmlns:a16="http://schemas.microsoft.com/office/drawing/2014/main" id="{08F7C4AC-1697-45A5-8823-CA9B3B6F937B}"/>
                    </a:ext>
                  </a:extLst>
                </p:cNvPr>
                <p:cNvGrpSpPr/>
                <p:nvPr/>
              </p:nvGrpSpPr>
              <p:grpSpPr>
                <a:xfrm>
                  <a:off x="3131835" y="4047725"/>
                  <a:ext cx="182560" cy="348911"/>
                  <a:chOff x="2136298" y="4226790"/>
                  <a:chExt cx="196678" cy="375893"/>
                </a:xfrm>
              </p:grpSpPr>
              <p:sp>
                <p:nvSpPr>
                  <p:cNvPr id="801" name="Rectangle 800">
                    <a:extLst>
                      <a:ext uri="{FF2B5EF4-FFF2-40B4-BE49-F238E27FC236}">
                        <a16:creationId xmlns:a16="http://schemas.microsoft.com/office/drawing/2014/main" id="{0A6B2324-90F9-492C-8EC2-BA50DFFBCF6F}"/>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2" name="server">
                    <a:extLst>
                      <a:ext uri="{FF2B5EF4-FFF2-40B4-BE49-F238E27FC236}">
                        <a16:creationId xmlns:a16="http://schemas.microsoft.com/office/drawing/2014/main" id="{86AA5345-49D0-4CD5-986D-C7D4EF81DF6E}"/>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98" name="Oval 797">
                  <a:extLst>
                    <a:ext uri="{FF2B5EF4-FFF2-40B4-BE49-F238E27FC236}">
                      <a16:creationId xmlns:a16="http://schemas.microsoft.com/office/drawing/2014/main" id="{3DD19589-D6DA-423A-8C46-693C0E13F1A1}"/>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99" name="Picture 798">
                  <a:extLst>
                    <a:ext uri="{FF2B5EF4-FFF2-40B4-BE49-F238E27FC236}">
                      <a16:creationId xmlns:a16="http://schemas.microsoft.com/office/drawing/2014/main" id="{34A527A1-C537-456D-8966-1C5561CCC15A}"/>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800" name="Freeform 6">
                  <a:extLst>
                    <a:ext uri="{FF2B5EF4-FFF2-40B4-BE49-F238E27FC236}">
                      <a16:creationId xmlns:a16="http://schemas.microsoft.com/office/drawing/2014/main" id="{1D73CE71-F910-4876-BC9A-009D60CE04AE}"/>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804" name="Rectangle 803">
              <a:extLst>
                <a:ext uri="{FF2B5EF4-FFF2-40B4-BE49-F238E27FC236}">
                  <a16:creationId xmlns:a16="http://schemas.microsoft.com/office/drawing/2014/main" id="{08D11896-5333-4052-9A1B-107B983F4480}"/>
                </a:ext>
              </a:extLst>
            </p:cNvPr>
            <p:cNvSpPr/>
            <p:nvPr/>
          </p:nvSpPr>
          <p:spPr bwMode="auto">
            <a:xfrm>
              <a:off x="4869836" y="5539230"/>
              <a:ext cx="913816" cy="798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Others as needed</a:t>
              </a:r>
            </a:p>
          </p:txBody>
        </p:sp>
        <p:grpSp>
          <p:nvGrpSpPr>
            <p:cNvPr id="805" name="Group 804">
              <a:extLst>
                <a:ext uri="{FF2B5EF4-FFF2-40B4-BE49-F238E27FC236}">
                  <a16:creationId xmlns:a16="http://schemas.microsoft.com/office/drawing/2014/main" id="{F8514701-052F-4208-8A27-BE2ED2A579D2}"/>
                </a:ext>
              </a:extLst>
            </p:cNvPr>
            <p:cNvGrpSpPr/>
            <p:nvPr/>
          </p:nvGrpSpPr>
          <p:grpSpPr>
            <a:xfrm>
              <a:off x="5235839" y="5936566"/>
              <a:ext cx="181809" cy="44056"/>
              <a:chOff x="6660452" y="3094221"/>
              <a:chExt cx="188672" cy="45719"/>
            </a:xfrm>
          </p:grpSpPr>
          <p:sp>
            <p:nvSpPr>
              <p:cNvPr id="806" name="Oval 805">
                <a:extLst>
                  <a:ext uri="{FF2B5EF4-FFF2-40B4-BE49-F238E27FC236}">
                    <a16:creationId xmlns:a16="http://schemas.microsoft.com/office/drawing/2014/main" id="{5BA18200-4313-4851-A406-AAD6C4C247CA}"/>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7" name="Oval 806">
                <a:extLst>
                  <a:ext uri="{FF2B5EF4-FFF2-40B4-BE49-F238E27FC236}">
                    <a16:creationId xmlns:a16="http://schemas.microsoft.com/office/drawing/2014/main" id="{80C81282-D17D-4B34-AA8C-5FBA3780FC23}"/>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8" name="Oval 807">
                <a:extLst>
                  <a:ext uri="{FF2B5EF4-FFF2-40B4-BE49-F238E27FC236}">
                    <a16:creationId xmlns:a16="http://schemas.microsoft.com/office/drawing/2014/main" id="{28D80200-4E5C-4F0D-B63A-E9C10D4D8248}"/>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mc:AlternateContent xmlns:mc="http://schemas.openxmlformats.org/markup-compatibility/2006" xmlns:psez="http://schemas.microsoft.com/office/powerpoint/2016/sectionzoom">
          <mc:Choice Requires="psez">
            <p:graphicFrame>
              <p:nvGraphicFramePr>
                <p:cNvPr id="890" name="Section Zoom 889">
                  <a:extLst>
                    <a:ext uri="{FF2B5EF4-FFF2-40B4-BE49-F238E27FC236}">
                      <a16:creationId xmlns:a16="http://schemas.microsoft.com/office/drawing/2014/main" id="{EB97CAB7-FC20-4474-8F86-950AD9F49069}"/>
                    </a:ext>
                  </a:extLst>
                </p:cNvPr>
                <p:cNvGraphicFramePr>
                  <a:graphicFrameLocks noChangeAspect="1"/>
                </p:cNvGraphicFramePr>
                <p:nvPr/>
              </p:nvGraphicFramePr>
              <p:xfrm>
                <a:off x="5359053" y="5655632"/>
                <a:ext cx="372499" cy="209531"/>
              </p:xfrm>
              <a:graphic>
                <a:graphicData uri="http://schemas.microsoft.com/office/powerpoint/2016/sectionzoom">
                  <psez:sectionZm>
                    <psez:sectionZmObj sectionId="{3B3D968C-BDAE-4610-B4A7-342CF971FBA8}">
                      <psez:zmPr id="{70430AC5-BA49-4DE3-8AE5-3284D3ECA2F5}" transitionDur="1000">
                        <p166:blipFill xmlns:p166="http://schemas.microsoft.com/office/powerpoint/2016/6/main">
                          <a:blip r:embed="rId20"/>
                          <a:stretch>
                            <a:fillRect/>
                          </a:stretch>
                        </p166:blipFill>
                        <p166:spPr xmlns:p166="http://schemas.microsoft.com/office/powerpoint/2016/6/main">
                          <a:xfrm>
                            <a:off x="0" y="0"/>
                            <a:ext cx="372499" cy="209531"/>
                          </a:xfrm>
                          <a:prstGeom prst="rect">
                            <a:avLst/>
                          </a:prstGeom>
                          <a:ln w="19050">
                            <a:solidFill>
                              <a:srgbClr val="5C2D91"/>
                            </a:solidFill>
                          </a:ln>
                        </p166:spPr>
                      </psez:zmPr>
                    </psez:sectionZmObj>
                  </psez:sectionZm>
                </a:graphicData>
              </a:graphic>
            </p:graphicFrame>
          </mc:Choice>
          <mc:Fallback xmlns="">
            <p:pic>
              <p:nvPicPr>
                <p:cNvPr id="890" name="Section Zoom 889">
                  <a:hlinkClick r:id="rId21" action="ppaction://hlinksldjump"/>
                  <a:extLst>
                    <a:ext uri="{FF2B5EF4-FFF2-40B4-BE49-F238E27FC236}">
                      <a16:creationId xmlns:a16="http://schemas.microsoft.com/office/drawing/2014/main" id="{EB97CAB7-FC20-4474-8F86-950AD9F49069}"/>
                    </a:ext>
                  </a:extLst>
                </p:cNvPr>
                <p:cNvPicPr>
                  <a:picLocks noGrp="1" noRot="1" noChangeAspect="1" noMove="1" noResize="1" noEditPoints="1" noAdjustHandles="1" noChangeArrowheads="1" noChangeShapeType="1"/>
                </p:cNvPicPr>
                <p:nvPr/>
              </p:nvPicPr>
              <p:blipFill>
                <a:blip r:embed="rId22"/>
                <a:stretch>
                  <a:fillRect/>
                </a:stretch>
              </p:blipFill>
              <p:spPr>
                <a:xfrm>
                  <a:off x="5359053" y="5655632"/>
                  <a:ext cx="372499" cy="209531"/>
                </a:xfrm>
                <a:prstGeom prst="rect">
                  <a:avLst/>
                </a:prstGeom>
                <a:ln w="19050">
                  <a:solidFill>
                    <a:srgbClr val="5C2D91"/>
                  </a:solidFill>
                </a:ln>
              </p:spPr>
            </p:pic>
          </mc:Fallback>
        </mc:AlternateContent>
        <p:grpSp>
          <p:nvGrpSpPr>
            <p:cNvPr id="939" name="Graphic 1387">
              <a:extLst>
                <a:ext uri="{FF2B5EF4-FFF2-40B4-BE49-F238E27FC236}">
                  <a16:creationId xmlns:a16="http://schemas.microsoft.com/office/drawing/2014/main" id="{2E696082-D6A3-4B24-BE96-B0BD81FF46FA}"/>
                </a:ext>
              </a:extLst>
            </p:cNvPr>
            <p:cNvGrpSpPr/>
            <p:nvPr/>
          </p:nvGrpSpPr>
          <p:grpSpPr>
            <a:xfrm>
              <a:off x="4628357" y="5805734"/>
              <a:ext cx="180818" cy="254637"/>
              <a:chOff x="6000749" y="3293340"/>
              <a:chExt cx="187643" cy="264249"/>
            </a:xfrm>
          </p:grpSpPr>
          <p:sp>
            <p:nvSpPr>
              <p:cNvPr id="940" name="Freeform: Shape 939">
                <a:extLst>
                  <a:ext uri="{FF2B5EF4-FFF2-40B4-BE49-F238E27FC236}">
                    <a16:creationId xmlns:a16="http://schemas.microsoft.com/office/drawing/2014/main" id="{0243FFE6-6A00-4B67-81BD-4A3AA10B10AF}"/>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10700" cap="sq">
                <a:solidFill>
                  <a:srgbClr val="0078D4"/>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942" name="Freeform: Shape 941">
                <a:extLst>
                  <a:ext uri="{FF2B5EF4-FFF2-40B4-BE49-F238E27FC236}">
                    <a16:creationId xmlns:a16="http://schemas.microsoft.com/office/drawing/2014/main" id="{2D9ADD7E-DB7C-48ED-B11B-F42292497DE5}"/>
                  </a:ext>
                </a:extLst>
              </p:cNvPr>
              <p:cNvSpPr/>
              <p:nvPr/>
            </p:nvSpPr>
            <p:spPr>
              <a:xfrm>
                <a:off x="6028919" y="3293340"/>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15875" cap="sq">
                <a:solidFill>
                  <a:srgbClr val="0078D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mc:AlternateContent xmlns:mc="http://schemas.openxmlformats.org/markup-compatibility/2006" xmlns:psez="http://schemas.microsoft.com/office/powerpoint/2016/sectionzoom">
        <mc:Choice Requires="psez">
          <p:graphicFrame>
            <p:nvGraphicFramePr>
              <p:cNvPr id="948" name="Section Zoom 947">
                <a:extLst>
                  <a:ext uri="{FF2B5EF4-FFF2-40B4-BE49-F238E27FC236}">
                    <a16:creationId xmlns:a16="http://schemas.microsoft.com/office/drawing/2014/main" id="{41270D04-3B13-4E82-97EF-E2F7B1031ADC}"/>
                  </a:ext>
                </a:extLst>
              </p:cNvPr>
              <p:cNvGraphicFramePr>
                <a:graphicFrameLocks noChangeAspect="1"/>
              </p:cNvGraphicFramePr>
              <p:nvPr/>
            </p:nvGraphicFramePr>
            <p:xfrm>
              <a:off x="8167197" y="5025902"/>
              <a:ext cx="1788159" cy="1005840"/>
            </p:xfrm>
            <a:graphic>
              <a:graphicData uri="http://schemas.microsoft.com/office/powerpoint/2016/sectionzoom">
                <psez:sectionZm>
                  <psez:sectionZmObj sectionId="{3B3D968C-BDAE-4610-B4A7-342CF971FBA8}">
                    <psez:zmPr id="{70430AC5-BA49-4DE3-8AE5-3284D3ECA2F5}" transitionDur="1000">
                      <p166:blipFill xmlns:p166="http://schemas.microsoft.com/office/powerpoint/2016/6/main">
                        <a:blip r:embed="rId23"/>
                        <a:stretch>
                          <a:fillRect/>
                        </a:stretch>
                      </p166:blipFill>
                      <p166:spPr xmlns:p166="http://schemas.microsoft.com/office/powerpoint/2016/6/main">
                        <a:xfrm>
                          <a:off x="0" y="0"/>
                          <a:ext cx="1788159" cy="1005840"/>
                        </a:xfrm>
                        <a:prstGeom prst="rect">
                          <a:avLst/>
                        </a:prstGeom>
                        <a:solidFill>
                          <a:srgbClr val="BDF7BD"/>
                        </a:solidFill>
                        <a:ln w="19050" cap="flat" cmpd="sng" algn="ctr">
                          <a:solidFill>
                            <a:srgbClr val="5C2D91"/>
                          </a:solidFill>
                          <a:prstDash val="solid"/>
                        </a:ln>
                        <a:effectLst/>
                      </p166:spPr>
                    </psez:zmPr>
                  </psez:sectionZmObj>
                </psez:sectionZm>
              </a:graphicData>
            </a:graphic>
          </p:graphicFrame>
        </mc:Choice>
        <mc:Fallback xmlns="">
          <p:pic>
            <p:nvPicPr>
              <p:cNvPr id="948" name="Section Zoom 947">
                <a:hlinkClick r:id="rId21" action="ppaction://hlinksldjump"/>
                <a:extLst>
                  <a:ext uri="{FF2B5EF4-FFF2-40B4-BE49-F238E27FC236}">
                    <a16:creationId xmlns:a16="http://schemas.microsoft.com/office/drawing/2014/main" id="{41270D04-3B13-4E82-97EF-E2F7B1031ADC}"/>
                  </a:ext>
                </a:extLst>
              </p:cNvPr>
              <p:cNvPicPr>
                <a:picLocks noGrp="1" noRot="1" noChangeAspect="1" noMove="1" noResize="1" noEditPoints="1" noAdjustHandles="1" noChangeArrowheads="1" noChangeShapeType="1"/>
              </p:cNvPicPr>
              <p:nvPr/>
            </p:nvPicPr>
            <p:blipFill>
              <a:blip r:embed="rId24"/>
              <a:stretch>
                <a:fillRect/>
              </a:stretch>
            </p:blipFill>
            <p:spPr>
              <a:xfrm>
                <a:off x="8167197" y="5025902"/>
                <a:ext cx="1788159" cy="1005840"/>
              </a:xfrm>
              <a:prstGeom prst="rect">
                <a:avLst/>
              </a:prstGeom>
              <a:solidFill>
                <a:srgbClr val="BDF7BD"/>
              </a:solidFill>
              <a:ln w="19050" cap="flat" cmpd="sng" algn="ctr">
                <a:solidFill>
                  <a:srgbClr val="5C2D91"/>
                </a:solidFill>
                <a:prstDash val="solid"/>
              </a:ln>
              <a:effectLst/>
            </p:spPr>
          </p:pic>
        </mc:Fallback>
      </mc:AlternateContent>
      <p:cxnSp>
        <p:nvCxnSpPr>
          <p:cNvPr id="950" name="Connector: Elbow 949">
            <a:extLst>
              <a:ext uri="{FF2B5EF4-FFF2-40B4-BE49-F238E27FC236}">
                <a16:creationId xmlns:a16="http://schemas.microsoft.com/office/drawing/2014/main" id="{480A2791-C5AA-4A0B-8A54-3D2F7386EF95}"/>
              </a:ext>
            </a:extLst>
          </p:cNvPr>
          <p:cNvCxnSpPr>
            <a:cxnSpLocks/>
            <a:stCxn id="345" idx="2"/>
            <a:endCxn id="301" idx="3"/>
          </p:cNvCxnSpPr>
          <p:nvPr/>
        </p:nvCxnSpPr>
        <p:spPr>
          <a:xfrm rot="5400000" flipH="1">
            <a:off x="7513309" y="3059442"/>
            <a:ext cx="125342" cy="2979009"/>
          </a:xfrm>
          <a:prstGeom prst="bentConnector4">
            <a:avLst>
              <a:gd name="adj1" fmla="val -130519"/>
              <a:gd name="adj2" fmla="val 37923"/>
            </a:avLst>
          </a:prstGeom>
          <a:solidFill>
            <a:srgbClr val="FFFFFF">
              <a:lumMod val="95000"/>
            </a:srgbClr>
          </a:solidFill>
          <a:ln w="31750" cap="flat" cmpd="sng" algn="ctr">
            <a:solidFill>
              <a:srgbClr val="505050"/>
            </a:solidFill>
            <a:prstDash val="solid"/>
          </a:ln>
          <a:effectLst/>
        </p:spPr>
      </p:cxnSp>
      <p:sp>
        <p:nvSpPr>
          <p:cNvPr id="4" name="Speech Bubble: Rectangle 3">
            <a:extLst>
              <a:ext uri="{FF2B5EF4-FFF2-40B4-BE49-F238E27FC236}">
                <a16:creationId xmlns:a16="http://schemas.microsoft.com/office/drawing/2014/main" id="{2A9C2CA9-D639-4A38-BDCF-9B5F417C3D7E}"/>
              </a:ext>
            </a:extLst>
          </p:cNvPr>
          <p:cNvSpPr/>
          <p:nvPr/>
        </p:nvSpPr>
        <p:spPr bwMode="auto">
          <a:xfrm>
            <a:off x="3017557" y="6431035"/>
            <a:ext cx="3174869" cy="201168"/>
          </a:xfrm>
          <a:prstGeom prst="wedgeRectCallout">
            <a:avLst>
              <a:gd name="adj1" fmla="val 22959"/>
              <a:gd name="adj2" fmla="val -89207"/>
            </a:avLst>
          </a:prstGeom>
          <a:noFill/>
          <a:ln w="10795" cap="flat" cmpd="sng" algn="ctr">
            <a:solidFill>
              <a:schemeClr val="tx1"/>
            </a:solid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p>
            <a:pPr marL="0" marR="0" lvl="0" indent="0" algn="ctr" defTabSz="914400" rtl="0" eaLnBrk="1" fontAlgn="base" latinLnBrk="0" hangingPunct="1">
              <a:lnSpc>
                <a:spcPct val="100000"/>
              </a:lnSpc>
              <a:spcBef>
                <a:spcPts val="0"/>
              </a:spcBef>
              <a:spcAft>
                <a:spcPts val="600"/>
              </a:spcAft>
              <a:buClrTx/>
              <a:buSzTx/>
              <a:buFontTx/>
              <a:buNone/>
              <a:tabLst/>
              <a:defRPr/>
            </a:pPr>
            <a:r>
              <a:rPr kumimoji="0" lang="en-US" sz="700" b="1" i="0" u="none" strike="noStrike" kern="1200" cap="all"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Hub </a:t>
            </a:r>
            <a:r>
              <a:rPr kumimoji="0" lang="en-US" sz="700" b="1" i="0" u="none" strike="noStrike" kern="1200" cap="all"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bold" panose="020B0702040204020203" pitchFamily="34" charset="0"/>
              </a:rPr>
              <a:t>– </a:t>
            </a:r>
            <a:r>
              <a:rPr kumimoji="0" lang="en-US" sz="700" b="0" i="1" u="none" strike="noStrike" kern="1200" cap="all"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bold" panose="020B0702040204020203" pitchFamily="34" charset="0"/>
              </a:rPr>
              <a:t>Shared Service Virtual Network</a:t>
            </a:r>
          </a:p>
        </p:txBody>
      </p:sp>
      <p:sp>
        <p:nvSpPr>
          <p:cNvPr id="304" name="Freeform: Shape 303">
            <a:extLst>
              <a:ext uri="{FF2B5EF4-FFF2-40B4-BE49-F238E27FC236}">
                <a16:creationId xmlns:a16="http://schemas.microsoft.com/office/drawing/2014/main" id="{6A0586B2-298E-4631-B75D-A606A17071B4}"/>
              </a:ext>
            </a:extLst>
          </p:cNvPr>
          <p:cNvSpPr/>
          <p:nvPr/>
        </p:nvSpPr>
        <p:spPr>
          <a:xfrm>
            <a:off x="7428777" y="2659729"/>
            <a:ext cx="182880" cy="182880"/>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05" name="Freeform: Shape 304">
            <a:extLst>
              <a:ext uri="{FF2B5EF4-FFF2-40B4-BE49-F238E27FC236}">
                <a16:creationId xmlns:a16="http://schemas.microsoft.com/office/drawing/2014/main" id="{F2213293-5AFE-4624-818F-62A5FA78BFAD}"/>
              </a:ext>
            </a:extLst>
          </p:cNvPr>
          <p:cNvSpPr/>
          <p:nvPr/>
        </p:nvSpPr>
        <p:spPr>
          <a:xfrm>
            <a:off x="5426601" y="2659729"/>
            <a:ext cx="182880" cy="182880"/>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949" name="Group 948">
            <a:extLst>
              <a:ext uri="{FF2B5EF4-FFF2-40B4-BE49-F238E27FC236}">
                <a16:creationId xmlns:a16="http://schemas.microsoft.com/office/drawing/2014/main" id="{F96AF2D3-1929-4711-93D6-C70955C52CFF}"/>
              </a:ext>
            </a:extLst>
          </p:cNvPr>
          <p:cNvGrpSpPr/>
          <p:nvPr/>
        </p:nvGrpSpPr>
        <p:grpSpPr>
          <a:xfrm>
            <a:off x="10383774" y="3132558"/>
            <a:ext cx="1280160" cy="869184"/>
            <a:chOff x="10383774" y="3132558"/>
            <a:chExt cx="1280160" cy="869184"/>
          </a:xfrm>
        </p:grpSpPr>
        <p:sp>
          <p:nvSpPr>
            <p:cNvPr id="650" name="Rectangle 649">
              <a:extLst>
                <a:ext uri="{FF2B5EF4-FFF2-40B4-BE49-F238E27FC236}">
                  <a16:creationId xmlns:a16="http://schemas.microsoft.com/office/drawing/2014/main" id="{52DF5A3C-FEC3-4AA0-BA29-01474E637B73}"/>
                </a:ext>
              </a:extLst>
            </p:cNvPr>
            <p:cNvSpPr/>
            <p:nvPr/>
          </p:nvSpPr>
          <p:spPr bwMode="auto">
            <a:xfrm>
              <a:off x="10383774" y="3132558"/>
              <a:ext cx="1280160" cy="869184"/>
            </a:xfrm>
            <a:prstGeom prst="rect">
              <a:avLst/>
            </a:prstGeom>
            <a:solidFill>
              <a:srgbClr val="FFFBA3"/>
            </a:solidFill>
            <a:ln w="19050">
              <a:no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t>Dev</a:t>
              </a:r>
            </a:p>
          </p:txBody>
        </p:sp>
        <p:sp>
          <p:nvSpPr>
            <p:cNvPr id="422" name="Rectangle 421">
              <a:extLst>
                <a:ext uri="{FF2B5EF4-FFF2-40B4-BE49-F238E27FC236}">
                  <a16:creationId xmlns:a16="http://schemas.microsoft.com/office/drawing/2014/main" id="{713868BC-DD22-445A-805F-F17CC872E3E1}"/>
                </a:ext>
              </a:extLst>
            </p:cNvPr>
            <p:cNvSpPr/>
            <p:nvPr/>
          </p:nvSpPr>
          <p:spPr bwMode="auto">
            <a:xfrm>
              <a:off x="10445708" y="3213489"/>
              <a:ext cx="1161076" cy="553293"/>
            </a:xfrm>
            <a:prstGeom prst="rect">
              <a:avLst/>
            </a:prstGeom>
            <a:solidFill>
              <a:schemeClr val="bg1"/>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mc:AlternateContent xmlns:mc="http://schemas.openxmlformats.org/markup-compatibility/2006" xmlns:psez="http://schemas.microsoft.com/office/powerpoint/2016/sectionzoom">
          <mc:Choice Requires="psez">
            <p:graphicFrame>
              <p:nvGraphicFramePr>
                <p:cNvPr id="651" name="Section Zoom 650">
                  <a:extLst>
                    <a:ext uri="{FF2B5EF4-FFF2-40B4-BE49-F238E27FC236}">
                      <a16:creationId xmlns:a16="http://schemas.microsoft.com/office/drawing/2014/main" id="{AD0F7486-BEC5-4CA5-8867-0D427EC2B7DD}"/>
                    </a:ext>
                  </a:extLst>
                </p:cNvPr>
                <p:cNvGraphicFramePr>
                  <a:graphicFrameLocks noChangeAspect="1"/>
                </p:cNvGraphicFramePr>
                <p:nvPr/>
              </p:nvGraphicFramePr>
              <p:xfrm>
                <a:off x="10545462" y="3315839"/>
                <a:ext cx="441960" cy="248603"/>
              </p:xfrm>
              <a:graphic>
                <a:graphicData uri="http://schemas.microsoft.com/office/powerpoint/2016/sectionzoom">
                  <psez:sectionZm>
                    <psez:sectionZmObj sectionId="{85269E6C-D94C-4318-9B69-9DC3DBB5B6A9}">
                      <psez:zmPr id="{08D5400E-C7FC-48BB-897F-490FF4088084}" transitionDur="1000">
                        <p166:blipFill xmlns:p166="http://schemas.microsoft.com/office/powerpoint/2016/6/main">
                          <a:blip r:embed="rId25"/>
                          <a:stretch>
                            <a:fillRect/>
                          </a:stretch>
                        </p166:blipFill>
                        <p166:spPr xmlns:p166="http://schemas.microsoft.com/office/powerpoint/2016/6/main">
                          <a:xfrm>
                            <a:off x="0" y="0"/>
                            <a:ext cx="441960" cy="248603"/>
                          </a:xfrm>
                          <a:prstGeom prst="rect">
                            <a:avLst/>
                          </a:prstGeom>
                          <a:solidFill>
                            <a:srgbClr val="BDF7BD"/>
                          </a:solidFill>
                          <a:ln w="19050" cap="flat" cmpd="sng" algn="ctr">
                            <a:solidFill>
                              <a:schemeClr val="accent3"/>
                            </a:solidFill>
                            <a:prstDash val="solid"/>
                          </a:ln>
                          <a:effectLst/>
                        </p166:spPr>
                      </psez:zmPr>
                    </psez:sectionZmObj>
                  </psez:sectionZm>
                </a:graphicData>
              </a:graphic>
            </p:graphicFrame>
          </mc:Choice>
          <mc:Fallback xmlns="">
            <p:pic>
              <p:nvPicPr>
                <p:cNvPr id="651" name="Section Zoom 650">
                  <a:hlinkClick r:id="rId15" action="ppaction://hlinksldjump"/>
                  <a:extLst>
                    <a:ext uri="{FF2B5EF4-FFF2-40B4-BE49-F238E27FC236}">
                      <a16:creationId xmlns:a16="http://schemas.microsoft.com/office/drawing/2014/main" id="{AD0F7486-BEC5-4CA5-8867-0D427EC2B7DD}"/>
                    </a:ext>
                  </a:extLst>
                </p:cNvPr>
                <p:cNvPicPr>
                  <a:picLocks noGrp="1" noRot="1" noChangeAspect="1" noMove="1" noResize="1" noEditPoints="1" noAdjustHandles="1" noChangeArrowheads="1" noChangeShapeType="1"/>
                </p:cNvPicPr>
                <p:nvPr/>
              </p:nvPicPr>
              <p:blipFill>
                <a:blip r:embed="rId26"/>
                <a:stretch>
                  <a:fillRect/>
                </a:stretch>
              </p:blipFill>
              <p:spPr>
                <a:xfrm>
                  <a:off x="10545462" y="3315839"/>
                  <a:ext cx="441960" cy="248603"/>
                </a:xfrm>
                <a:prstGeom prst="rect">
                  <a:avLst/>
                </a:prstGeom>
                <a:solidFill>
                  <a:srgbClr val="BDF7BD"/>
                </a:solidFill>
                <a:ln w="19050" cap="flat" cmpd="sng" algn="ctr">
                  <a:solidFill>
                    <a:schemeClr val="accent3"/>
                  </a:solidFill>
                  <a:prstDash val="solid"/>
                </a:ln>
                <a:effectLst/>
              </p:spPr>
            </p:pic>
          </mc:Fallback>
        </mc:AlternateContent>
        <mc:AlternateContent xmlns:mc="http://schemas.openxmlformats.org/markup-compatibility/2006" xmlns:psez="http://schemas.microsoft.com/office/powerpoint/2016/sectionzoom">
          <mc:Choice Requires="psez">
            <p:graphicFrame>
              <p:nvGraphicFramePr>
                <p:cNvPr id="652" name="Section Zoom 651">
                  <a:extLst>
                    <a:ext uri="{FF2B5EF4-FFF2-40B4-BE49-F238E27FC236}">
                      <a16:creationId xmlns:a16="http://schemas.microsoft.com/office/drawing/2014/main" id="{D41B1CA4-6D4B-4298-AA30-C148C8B9BB3D}"/>
                    </a:ext>
                  </a:extLst>
                </p:cNvPr>
                <p:cNvGraphicFramePr>
                  <a:graphicFrameLocks noChangeAspect="1"/>
                </p:cNvGraphicFramePr>
                <p:nvPr/>
              </p:nvGraphicFramePr>
              <p:xfrm>
                <a:off x="11090410" y="3315839"/>
                <a:ext cx="441959" cy="248602"/>
              </p:xfrm>
              <a:graphic>
                <a:graphicData uri="http://schemas.microsoft.com/office/powerpoint/2016/sectionzoom">
                  <psez:sectionZm>
                    <psez:sectionZmObj sectionId="{3B3D968C-BDAE-4610-B4A7-342CF971FBA8}">
                      <psez:zmPr id="{70430AC5-BA49-4DE3-8AE5-3284D3ECA2F5}" transitionDur="1000">
                        <p166:blipFill xmlns:p166="http://schemas.microsoft.com/office/powerpoint/2016/6/main">
                          <a:blip r:embed="rId27"/>
                          <a:stretch>
                            <a:fillRect/>
                          </a:stretch>
                        </p166:blipFill>
                        <p166:spPr xmlns:p166="http://schemas.microsoft.com/office/powerpoint/2016/6/main">
                          <a:xfrm>
                            <a:off x="0" y="0"/>
                            <a:ext cx="441959" cy="248602"/>
                          </a:xfrm>
                          <a:prstGeom prst="rect">
                            <a:avLst/>
                          </a:prstGeom>
                          <a:solidFill>
                            <a:srgbClr val="BDF7BD"/>
                          </a:solidFill>
                          <a:ln w="19050" cap="flat" cmpd="sng" algn="ctr">
                            <a:solidFill>
                              <a:srgbClr val="5C2D91"/>
                            </a:solidFill>
                            <a:prstDash val="solid"/>
                          </a:ln>
                          <a:effectLst/>
                        </p166:spPr>
                      </psez:zmPr>
                    </psez:sectionZmObj>
                  </psez:sectionZm>
                </a:graphicData>
              </a:graphic>
            </p:graphicFrame>
          </mc:Choice>
          <mc:Fallback xmlns="">
            <p:pic>
              <p:nvPicPr>
                <p:cNvPr id="652" name="Section Zoom 651">
                  <a:hlinkClick r:id="rId21" action="ppaction://hlinksldjump"/>
                  <a:extLst>
                    <a:ext uri="{FF2B5EF4-FFF2-40B4-BE49-F238E27FC236}">
                      <a16:creationId xmlns:a16="http://schemas.microsoft.com/office/drawing/2014/main" id="{D41B1CA4-6D4B-4298-AA30-C148C8B9BB3D}"/>
                    </a:ext>
                  </a:extLst>
                </p:cNvPr>
                <p:cNvPicPr>
                  <a:picLocks noGrp="1" noRot="1" noChangeAspect="1" noMove="1" noResize="1" noEditPoints="1" noAdjustHandles="1" noChangeArrowheads="1" noChangeShapeType="1"/>
                </p:cNvPicPr>
                <p:nvPr/>
              </p:nvPicPr>
              <p:blipFill>
                <a:blip r:embed="rId28"/>
                <a:stretch>
                  <a:fillRect/>
                </a:stretch>
              </p:blipFill>
              <p:spPr>
                <a:xfrm>
                  <a:off x="11090410" y="3315839"/>
                  <a:ext cx="441959" cy="248602"/>
                </a:xfrm>
                <a:prstGeom prst="rect">
                  <a:avLst/>
                </a:prstGeom>
                <a:solidFill>
                  <a:srgbClr val="BDF7BD"/>
                </a:solidFill>
                <a:ln w="19050" cap="flat" cmpd="sng" algn="ctr">
                  <a:solidFill>
                    <a:srgbClr val="5C2D91"/>
                  </a:solidFill>
                  <a:prstDash val="solid"/>
                </a:ln>
                <a:effectLst/>
              </p:spPr>
            </p:pic>
          </mc:Fallback>
        </mc:AlternateContent>
        <p:grpSp>
          <p:nvGrpSpPr>
            <p:cNvPr id="653" name="Group 652">
              <a:extLst>
                <a:ext uri="{FF2B5EF4-FFF2-40B4-BE49-F238E27FC236}">
                  <a16:creationId xmlns:a16="http://schemas.microsoft.com/office/drawing/2014/main" id="{6A5E2142-C884-4AB7-B94A-E3AE72B351DB}"/>
                </a:ext>
              </a:extLst>
            </p:cNvPr>
            <p:cNvGrpSpPr/>
            <p:nvPr/>
          </p:nvGrpSpPr>
          <p:grpSpPr>
            <a:xfrm>
              <a:off x="10952378" y="3658973"/>
              <a:ext cx="188672" cy="45719"/>
              <a:chOff x="6660452" y="3094221"/>
              <a:chExt cx="188672" cy="45719"/>
            </a:xfrm>
          </p:grpSpPr>
          <p:sp>
            <p:nvSpPr>
              <p:cNvPr id="654" name="Oval 653">
                <a:extLst>
                  <a:ext uri="{FF2B5EF4-FFF2-40B4-BE49-F238E27FC236}">
                    <a16:creationId xmlns:a16="http://schemas.microsoft.com/office/drawing/2014/main" id="{AA7F8B4E-9CFD-4400-A0FA-30A7AB2D540A}"/>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5" name="Oval 654">
                <a:extLst>
                  <a:ext uri="{FF2B5EF4-FFF2-40B4-BE49-F238E27FC236}">
                    <a16:creationId xmlns:a16="http://schemas.microsoft.com/office/drawing/2014/main" id="{E72A5E40-F6EC-4721-8187-FB592C006EF6}"/>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6" name="Oval 655">
                <a:extLst>
                  <a:ext uri="{FF2B5EF4-FFF2-40B4-BE49-F238E27FC236}">
                    <a16:creationId xmlns:a16="http://schemas.microsoft.com/office/drawing/2014/main" id="{10B7012C-562C-4311-9C4A-B74AB1CEE937}"/>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8" name="Freeform: Shape 307">
              <a:extLst>
                <a:ext uri="{FF2B5EF4-FFF2-40B4-BE49-F238E27FC236}">
                  <a16:creationId xmlns:a16="http://schemas.microsoft.com/office/drawing/2014/main" id="{A36B0A7F-1647-45D2-BBDC-76A824A08518}"/>
                </a:ext>
              </a:extLst>
            </p:cNvPr>
            <p:cNvSpPr/>
            <p:nvPr/>
          </p:nvSpPr>
          <p:spPr>
            <a:xfrm>
              <a:off x="11201331" y="3817237"/>
              <a:ext cx="129281" cy="129281"/>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312" name="Freeform: Shape 311">
            <a:extLst>
              <a:ext uri="{FF2B5EF4-FFF2-40B4-BE49-F238E27FC236}">
                <a16:creationId xmlns:a16="http://schemas.microsoft.com/office/drawing/2014/main" id="{2435215B-5493-4038-A735-BD048C082C79}"/>
              </a:ext>
            </a:extLst>
          </p:cNvPr>
          <p:cNvSpPr/>
          <p:nvPr/>
        </p:nvSpPr>
        <p:spPr>
          <a:xfrm>
            <a:off x="9445805" y="6107321"/>
            <a:ext cx="163005" cy="163005"/>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16" name="Speech Bubble: Rectangle 315">
            <a:extLst>
              <a:ext uri="{FF2B5EF4-FFF2-40B4-BE49-F238E27FC236}">
                <a16:creationId xmlns:a16="http://schemas.microsoft.com/office/drawing/2014/main" id="{F90A7D95-3A63-4CA1-9C58-165A34F91782}"/>
              </a:ext>
            </a:extLst>
          </p:cNvPr>
          <p:cNvSpPr/>
          <p:nvPr/>
        </p:nvSpPr>
        <p:spPr bwMode="auto">
          <a:xfrm>
            <a:off x="6405310" y="6431035"/>
            <a:ext cx="5258623" cy="201168"/>
          </a:xfrm>
          <a:prstGeom prst="wedgeRectCallout">
            <a:avLst>
              <a:gd name="adj1" fmla="val -20722"/>
              <a:gd name="adj2" fmla="val -27813"/>
            </a:avLst>
          </a:prstGeom>
          <a:noFill/>
          <a:ln w="10795" cap="flat" cmpd="sng" algn="ctr">
            <a:solidFill>
              <a:schemeClr val="tx1"/>
            </a:solid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p>
            <a:pPr marL="0" marR="0" lvl="0" indent="0" algn="ctr" defTabSz="914400" rtl="0" eaLnBrk="1" fontAlgn="base" latinLnBrk="0" hangingPunct="1">
              <a:lnSpc>
                <a:spcPct val="100000"/>
              </a:lnSpc>
              <a:spcBef>
                <a:spcPts val="0"/>
              </a:spcBef>
              <a:spcAft>
                <a:spcPts val="600"/>
              </a:spcAft>
              <a:buClrTx/>
              <a:buSzTx/>
              <a:buFontTx/>
              <a:buNone/>
              <a:tabLst/>
              <a:defRPr/>
            </a:pPr>
            <a:r>
              <a:rPr kumimoji="0" lang="en-US" sz="700" b="1" i="0" u="none" strike="noStrike" kern="1200" cap="all"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Spoke(s) </a:t>
            </a:r>
            <a:r>
              <a:rPr kumimoji="0" lang="en-US" sz="700" b="1" i="0" u="none" strike="noStrike" kern="1200" cap="all"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bold" panose="020B0702040204020203" pitchFamily="34" charset="0"/>
              </a:rPr>
              <a:t>- </a:t>
            </a:r>
            <a:r>
              <a:rPr kumimoji="0" lang="en-US" sz="700" b="0" i="1" u="none" strike="noStrike" kern="1200" cap="all"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bold" panose="020B0702040204020203" pitchFamily="34" charset="0"/>
              </a:rPr>
              <a:t>Aligned to Segment Model</a:t>
            </a:r>
            <a:endParaRPr kumimoji="0" lang="en-US" sz="700" b="0" i="1" u="none" strike="noStrike" kern="1200" cap="all" spc="0" normalizeH="0" baseline="0" noProof="0" dirty="0">
              <a:ln>
                <a:noFill/>
              </a:ln>
              <a:gradFill>
                <a:gsLst>
                  <a:gs pos="1250">
                    <a:srgbClr val="1A1A1A"/>
                  </a:gs>
                  <a:gs pos="100000">
                    <a:srgbClr val="1A1A1A"/>
                  </a:gs>
                </a:gsLst>
                <a:lin ang="5400000" scaled="0"/>
              </a:gradFill>
              <a:effectLst/>
              <a:highlight>
                <a:srgbClr val="FFFF00"/>
              </a:highlight>
              <a:uLnTx/>
              <a:uFillTx/>
              <a:latin typeface="Segoe UI Semibold"/>
              <a:ea typeface="+mn-ea"/>
              <a:cs typeface="Segoe UI Semibold" panose="020B0702040204020203" pitchFamily="34" charset="0"/>
            </a:endParaRPr>
          </a:p>
        </p:txBody>
      </p:sp>
      <p:grpSp>
        <p:nvGrpSpPr>
          <p:cNvPr id="327" name="Group 326">
            <a:extLst>
              <a:ext uri="{FF2B5EF4-FFF2-40B4-BE49-F238E27FC236}">
                <a16:creationId xmlns:a16="http://schemas.microsoft.com/office/drawing/2014/main" id="{47022DC0-B135-4FD4-898A-B141C9DE7B8D}"/>
              </a:ext>
            </a:extLst>
          </p:cNvPr>
          <p:cNvGrpSpPr/>
          <p:nvPr/>
        </p:nvGrpSpPr>
        <p:grpSpPr>
          <a:xfrm>
            <a:off x="6471433" y="6026393"/>
            <a:ext cx="130306" cy="190603"/>
            <a:chOff x="666557" y="2477604"/>
            <a:chExt cx="317693" cy="493712"/>
          </a:xfrm>
        </p:grpSpPr>
        <p:grpSp>
          <p:nvGrpSpPr>
            <p:cNvPr id="328" name="Group 21">
              <a:extLst>
                <a:ext uri="{FF2B5EF4-FFF2-40B4-BE49-F238E27FC236}">
                  <a16:creationId xmlns:a16="http://schemas.microsoft.com/office/drawing/2014/main" id="{03311EBA-4B85-48EC-8E26-1EB64A0420FE}"/>
                </a:ext>
              </a:extLst>
            </p:cNvPr>
            <p:cNvGrpSpPr>
              <a:grpSpLocks noChangeAspect="1"/>
            </p:cNvGrpSpPr>
            <p:nvPr/>
          </p:nvGrpSpPr>
          <p:grpSpPr bwMode="auto">
            <a:xfrm>
              <a:off x="666557" y="2477604"/>
              <a:ext cx="317693" cy="493712"/>
              <a:chOff x="458" y="1306"/>
              <a:chExt cx="222" cy="345"/>
            </a:xfrm>
          </p:grpSpPr>
          <p:sp>
            <p:nvSpPr>
              <p:cNvPr id="330" name="Rectangle 22">
                <a:extLst>
                  <a:ext uri="{FF2B5EF4-FFF2-40B4-BE49-F238E27FC236}">
                    <a16:creationId xmlns:a16="http://schemas.microsoft.com/office/drawing/2014/main" id="{47C18E68-2B57-4E36-B0F5-852CC3F36E91}"/>
                  </a:ext>
                </a:extLst>
              </p:cNvPr>
              <p:cNvSpPr>
                <a:spLocks noChangeArrowheads="1"/>
              </p:cNvSpPr>
              <p:nvPr/>
            </p:nvSpPr>
            <p:spPr bwMode="auto">
              <a:xfrm>
                <a:off x="458" y="1450"/>
                <a:ext cx="222" cy="201"/>
              </a:xfrm>
              <a:prstGeom prst="rect">
                <a:avLst/>
              </a:prstGeom>
              <a:solidFill>
                <a:srgbClr val="0078D4"/>
              </a:solid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331" name="Freeform 23">
                <a:extLst>
                  <a:ext uri="{FF2B5EF4-FFF2-40B4-BE49-F238E27FC236}">
                    <a16:creationId xmlns:a16="http://schemas.microsoft.com/office/drawing/2014/main" id="{EC0FE326-6E3B-4A2B-8602-53E8B3D76611}"/>
                  </a:ext>
                </a:extLst>
              </p:cNvPr>
              <p:cNvSpPr>
                <a:spLocks/>
              </p:cNvSpPr>
              <p:nvPr/>
            </p:nvSpPr>
            <p:spPr bwMode="auto">
              <a:xfrm>
                <a:off x="488" y="1306"/>
                <a:ext cx="162" cy="144"/>
              </a:xfrm>
              <a:custGeom>
                <a:avLst/>
                <a:gdLst>
                  <a:gd name="T0" fmla="*/ 0 w 77"/>
                  <a:gd name="T1" fmla="*/ 69 h 69"/>
                  <a:gd name="T2" fmla="*/ 0 w 77"/>
                  <a:gd name="T3" fmla="*/ 38 h 69"/>
                  <a:gd name="T4" fmla="*/ 38 w 77"/>
                  <a:gd name="T5" fmla="*/ 0 h 69"/>
                  <a:gd name="T6" fmla="*/ 38 w 77"/>
                  <a:gd name="T7" fmla="*/ 0 h 69"/>
                  <a:gd name="T8" fmla="*/ 77 w 77"/>
                  <a:gd name="T9" fmla="*/ 38 h 69"/>
                  <a:gd name="T10" fmla="*/ 77 w 77"/>
                  <a:gd name="T11" fmla="*/ 69 h 69"/>
                </a:gdLst>
                <a:ahLst/>
                <a:cxnLst>
                  <a:cxn ang="0">
                    <a:pos x="T0" y="T1"/>
                  </a:cxn>
                  <a:cxn ang="0">
                    <a:pos x="T2" y="T3"/>
                  </a:cxn>
                  <a:cxn ang="0">
                    <a:pos x="T4" y="T5"/>
                  </a:cxn>
                  <a:cxn ang="0">
                    <a:pos x="T6" y="T7"/>
                  </a:cxn>
                  <a:cxn ang="0">
                    <a:pos x="T8" y="T9"/>
                  </a:cxn>
                  <a:cxn ang="0">
                    <a:pos x="T10" y="T11"/>
                  </a:cxn>
                </a:cxnLst>
                <a:rect l="0" t="0" r="r" b="b"/>
                <a:pathLst>
                  <a:path w="77" h="69">
                    <a:moveTo>
                      <a:pt x="0" y="69"/>
                    </a:moveTo>
                    <a:cubicBezTo>
                      <a:pt x="0" y="38"/>
                      <a:pt x="0" y="38"/>
                      <a:pt x="0" y="38"/>
                    </a:cubicBezTo>
                    <a:cubicBezTo>
                      <a:pt x="0" y="17"/>
                      <a:pt x="17" y="0"/>
                      <a:pt x="38" y="0"/>
                    </a:cubicBezTo>
                    <a:cubicBezTo>
                      <a:pt x="38" y="0"/>
                      <a:pt x="38" y="0"/>
                      <a:pt x="38" y="0"/>
                    </a:cubicBezTo>
                    <a:cubicBezTo>
                      <a:pt x="59" y="0"/>
                      <a:pt x="77" y="17"/>
                      <a:pt x="77" y="38"/>
                    </a:cubicBezTo>
                    <a:cubicBezTo>
                      <a:pt x="77" y="69"/>
                      <a:pt x="77" y="69"/>
                      <a:pt x="77" y="69"/>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329" name="TextBox 328">
              <a:extLst>
                <a:ext uri="{FF2B5EF4-FFF2-40B4-BE49-F238E27FC236}">
                  <a16:creationId xmlns:a16="http://schemas.microsoft.com/office/drawing/2014/main" id="{779D7113-0F3D-4993-8A11-5B68709F68AF}"/>
                </a:ext>
              </a:extLst>
            </p:cNvPr>
            <p:cNvSpPr txBox="1"/>
            <p:nvPr/>
          </p:nvSpPr>
          <p:spPr>
            <a:xfrm>
              <a:off x="697352" y="2760072"/>
              <a:ext cx="256113" cy="158314"/>
            </a:xfrm>
            <a:prstGeom prst="rect">
              <a:avLst/>
            </a:prstGeom>
            <a:noFill/>
            <a:ln w="19050">
              <a:noFill/>
            </a:ln>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grpSp>
      <p:sp>
        <p:nvSpPr>
          <p:cNvPr id="332" name="Rectangle 331">
            <a:extLst>
              <a:ext uri="{FF2B5EF4-FFF2-40B4-BE49-F238E27FC236}">
                <a16:creationId xmlns:a16="http://schemas.microsoft.com/office/drawing/2014/main" id="{2E7AD0F1-9AD5-45E1-BDA9-BDA60C4F5E1D}"/>
              </a:ext>
            </a:extLst>
          </p:cNvPr>
          <p:cNvSpPr/>
          <p:nvPr/>
        </p:nvSpPr>
        <p:spPr bwMode="auto">
          <a:xfrm>
            <a:off x="6637917" y="6125551"/>
            <a:ext cx="1165012" cy="10485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91440"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Network Security Group</a:t>
            </a:r>
          </a:p>
        </p:txBody>
      </p:sp>
      <p:sp>
        <p:nvSpPr>
          <p:cNvPr id="325" name="Rectangle 324">
            <a:extLst>
              <a:ext uri="{FF2B5EF4-FFF2-40B4-BE49-F238E27FC236}">
                <a16:creationId xmlns:a16="http://schemas.microsoft.com/office/drawing/2014/main" id="{A0E0FDBF-B370-4216-83F3-A41CA0A876D5}"/>
              </a:ext>
            </a:extLst>
          </p:cNvPr>
          <p:cNvSpPr/>
          <p:nvPr/>
        </p:nvSpPr>
        <p:spPr bwMode="auto">
          <a:xfrm>
            <a:off x="6867897" y="5750824"/>
            <a:ext cx="851581" cy="138415"/>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344" name="Freeform: Shape 343">
            <a:extLst>
              <a:ext uri="{FF2B5EF4-FFF2-40B4-BE49-F238E27FC236}">
                <a16:creationId xmlns:a16="http://schemas.microsoft.com/office/drawing/2014/main" id="{771D3D6A-48DC-4420-9F90-83F2FBAC6697}"/>
              </a:ext>
            </a:extLst>
          </p:cNvPr>
          <p:cNvSpPr/>
          <p:nvPr/>
        </p:nvSpPr>
        <p:spPr>
          <a:xfrm>
            <a:off x="7341483" y="5368653"/>
            <a:ext cx="106479" cy="106479"/>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45" name="Rectangle 344">
            <a:extLst>
              <a:ext uri="{FF2B5EF4-FFF2-40B4-BE49-F238E27FC236}">
                <a16:creationId xmlns:a16="http://schemas.microsoft.com/office/drawing/2014/main" id="{BC1F4223-4A4C-446C-8F2E-36B070A887BA}"/>
              </a:ext>
            </a:extLst>
          </p:cNvPr>
          <p:cNvSpPr/>
          <p:nvPr/>
        </p:nvSpPr>
        <p:spPr bwMode="auto">
          <a:xfrm>
            <a:off x="8134830" y="3241115"/>
            <a:ext cx="1861307" cy="1370502"/>
          </a:xfrm>
          <a:prstGeom prst="rect">
            <a:avLst/>
          </a:prstGeom>
          <a:solidFill>
            <a:schemeClr val="bg1"/>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p:sp>
        <p:nvSpPr>
          <p:cNvPr id="732" name="TextBox 731">
            <a:extLst>
              <a:ext uri="{FF2B5EF4-FFF2-40B4-BE49-F238E27FC236}">
                <a16:creationId xmlns:a16="http://schemas.microsoft.com/office/drawing/2014/main" id="{17B53141-E9F6-4FF7-AE58-43B88BF96C01}"/>
              </a:ext>
            </a:extLst>
          </p:cNvPr>
          <p:cNvSpPr txBox="1"/>
          <p:nvPr/>
        </p:nvSpPr>
        <p:spPr>
          <a:xfrm>
            <a:off x="8197196" y="2665856"/>
            <a:ext cx="1789330" cy="215444"/>
          </a:xfrm>
          <a:prstGeom prst="rect">
            <a:avLst/>
          </a:prstGeom>
          <a:noFill/>
        </p:spPr>
        <p:txBody>
          <a:bodyPr wrap="square" lIns="45720" tIns="45720" rIns="4572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0">
                      <a:srgbClr val="0078D4">
                        <a:lumMod val="50000"/>
                      </a:srgbClr>
                    </a:gs>
                    <a:gs pos="100000">
                      <a:srgbClr val="0078D4">
                        <a:lumMod val="50000"/>
                      </a:srgbClr>
                    </a:gs>
                  </a:gsLst>
                  <a:lin ang="5400000" scaled="1"/>
                </a:gradFill>
                <a:effectLst/>
                <a:uLnTx/>
                <a:uFillTx/>
                <a:latin typeface="Segoe UI"/>
                <a:ea typeface="+mn-ea"/>
                <a:cs typeface="+mn-cs"/>
              </a:rPr>
              <a:t>Segment(s)</a:t>
            </a:r>
          </a:p>
        </p:txBody>
      </p:sp>
      <mc:AlternateContent xmlns:mc="http://schemas.openxmlformats.org/markup-compatibility/2006" xmlns:psez="http://schemas.microsoft.com/office/powerpoint/2016/sectionzoom">
        <mc:Choice Requires="psez">
          <p:graphicFrame>
            <p:nvGraphicFramePr>
              <p:cNvPr id="840" name="Section Zoom 839">
                <a:extLst>
                  <a:ext uri="{FF2B5EF4-FFF2-40B4-BE49-F238E27FC236}">
                    <a16:creationId xmlns:a16="http://schemas.microsoft.com/office/drawing/2014/main" id="{4F683124-CC6F-4E2D-B83A-98A3504D2D7A}"/>
                  </a:ext>
                </a:extLst>
              </p:cNvPr>
              <p:cNvGraphicFramePr>
                <a:graphicFrameLocks noChangeAspect="1"/>
              </p:cNvGraphicFramePr>
              <p:nvPr/>
            </p:nvGraphicFramePr>
            <p:xfrm>
              <a:off x="8372941" y="3329556"/>
              <a:ext cx="619791" cy="348633"/>
            </p:xfrm>
            <a:graphic>
              <a:graphicData uri="http://schemas.microsoft.com/office/powerpoint/2016/sectionzoom">
                <psez:sectionZm>
                  <psez:sectionZmObj sectionId="{85269E6C-D94C-4318-9B69-9DC3DBB5B6A9}">
                    <psez:zmPr id="{08D5400E-C7FC-48BB-897F-490FF4088084}" transitionDur="1000">
                      <p166:blipFill xmlns:p166="http://schemas.microsoft.com/office/powerpoint/2016/6/main">
                        <a:blip r:embed="rId29"/>
                        <a:stretch>
                          <a:fillRect/>
                        </a:stretch>
                      </p166:blipFill>
                      <p166:spPr xmlns:p166="http://schemas.microsoft.com/office/powerpoint/2016/6/main">
                        <a:xfrm>
                          <a:off x="0" y="0"/>
                          <a:ext cx="619791" cy="348633"/>
                        </a:xfrm>
                        <a:prstGeom prst="rect">
                          <a:avLst/>
                        </a:prstGeom>
                        <a:noFill/>
                        <a:ln w="19050" cap="flat" cmpd="sng" algn="ctr">
                          <a:solidFill>
                            <a:schemeClr val="accent3"/>
                          </a:solidFill>
                          <a:prstDash val="solid"/>
                        </a:ln>
                        <a:effectLst/>
                      </p166:spPr>
                    </psez:zmPr>
                  </psez:sectionZmObj>
                </psez:sectionZm>
              </a:graphicData>
            </a:graphic>
          </p:graphicFrame>
        </mc:Choice>
        <mc:Fallback xmlns="">
          <p:pic>
            <p:nvPicPr>
              <p:cNvPr id="840" name="Section Zoom 839">
                <a:hlinkClick r:id="rId15" action="ppaction://hlinksldjump"/>
                <a:extLst>
                  <a:ext uri="{FF2B5EF4-FFF2-40B4-BE49-F238E27FC236}">
                    <a16:creationId xmlns:a16="http://schemas.microsoft.com/office/drawing/2014/main" id="{4F683124-CC6F-4E2D-B83A-98A3504D2D7A}"/>
                  </a:ext>
                </a:extLst>
              </p:cNvPr>
              <p:cNvPicPr>
                <a:picLocks noGrp="1" noRot="1" noChangeAspect="1" noMove="1" noResize="1" noEditPoints="1" noAdjustHandles="1" noChangeArrowheads="1" noChangeShapeType="1"/>
              </p:cNvPicPr>
              <p:nvPr/>
            </p:nvPicPr>
            <p:blipFill>
              <a:blip r:embed="rId30"/>
              <a:stretch>
                <a:fillRect/>
              </a:stretch>
            </p:blipFill>
            <p:spPr>
              <a:xfrm>
                <a:off x="8372941" y="3329556"/>
                <a:ext cx="619791" cy="348633"/>
              </a:xfrm>
              <a:prstGeom prst="rect">
                <a:avLst/>
              </a:prstGeom>
              <a:noFill/>
              <a:ln w="19050" cap="flat" cmpd="sng" algn="ctr">
                <a:solidFill>
                  <a:schemeClr val="accent3"/>
                </a:solidFill>
                <a:prstDash val="solid"/>
              </a:ln>
              <a:effectLst/>
            </p:spPr>
          </p:pic>
        </mc:Fallback>
      </mc:AlternateContent>
      <p:sp>
        <p:nvSpPr>
          <p:cNvPr id="888" name="Rectangle 887">
            <a:extLst>
              <a:ext uri="{FF2B5EF4-FFF2-40B4-BE49-F238E27FC236}">
                <a16:creationId xmlns:a16="http://schemas.microsoft.com/office/drawing/2014/main" id="{9F89944B-5D87-4481-B4BA-0EAFB2EC268E}"/>
              </a:ext>
            </a:extLst>
          </p:cNvPr>
          <p:cNvSpPr/>
          <p:nvPr/>
        </p:nvSpPr>
        <p:spPr>
          <a:xfrm>
            <a:off x="8112121" y="2363771"/>
            <a:ext cx="1930994" cy="276999"/>
          </a:xfrm>
          <a:prstGeom prst="rect">
            <a:avLst/>
          </a:prstGeom>
          <a:solidFill>
            <a:schemeClr val="bg1"/>
          </a:solidFill>
        </p:spPr>
        <p:txBody>
          <a:bodyPr wrap="square" lIns="0" r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Additional Segment(s)</a:t>
            </a:r>
          </a:p>
        </p:txBody>
      </p:sp>
      <p:sp>
        <p:nvSpPr>
          <p:cNvPr id="307" name="Freeform: Shape 306">
            <a:extLst>
              <a:ext uri="{FF2B5EF4-FFF2-40B4-BE49-F238E27FC236}">
                <a16:creationId xmlns:a16="http://schemas.microsoft.com/office/drawing/2014/main" id="{E241DC4E-628C-4C2A-BF65-3181E012957F}"/>
              </a:ext>
            </a:extLst>
          </p:cNvPr>
          <p:cNvSpPr/>
          <p:nvPr/>
        </p:nvSpPr>
        <p:spPr>
          <a:xfrm>
            <a:off x="9459321" y="2952249"/>
            <a:ext cx="182880" cy="182880"/>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mc:AlternateContent xmlns:mc="http://schemas.openxmlformats.org/markup-compatibility/2006" xmlns:psez="http://schemas.microsoft.com/office/powerpoint/2016/sectionzoom">
        <mc:Choice Requires="psez">
          <p:graphicFrame>
            <p:nvGraphicFramePr>
              <p:cNvPr id="320" name="Section Zoom 319">
                <a:extLst>
                  <a:ext uri="{FF2B5EF4-FFF2-40B4-BE49-F238E27FC236}">
                    <a16:creationId xmlns:a16="http://schemas.microsoft.com/office/drawing/2014/main" id="{1AA474A3-708A-44DC-8FBA-57BB37438743}"/>
                  </a:ext>
                </a:extLst>
              </p:cNvPr>
              <p:cNvGraphicFramePr>
                <a:graphicFrameLocks noChangeAspect="1"/>
              </p:cNvGraphicFramePr>
              <p:nvPr/>
            </p:nvGraphicFramePr>
            <p:xfrm>
              <a:off x="9135278" y="3329556"/>
              <a:ext cx="619791" cy="348633"/>
            </p:xfrm>
            <a:graphic>
              <a:graphicData uri="http://schemas.microsoft.com/office/powerpoint/2016/sectionzoom">
                <psez:sectionZm>
                  <psez:sectionZmObj sectionId="{3B3D968C-BDAE-4610-B4A7-342CF971FBA8}">
                    <psez:zmPr id="{70430AC5-BA49-4DE3-8AE5-3284D3ECA2F5}" transitionDur="1000">
                      <p166:blipFill xmlns:p166="http://schemas.microsoft.com/office/powerpoint/2016/6/main">
                        <a:blip r:embed="rId31"/>
                        <a:stretch>
                          <a:fillRect/>
                        </a:stretch>
                      </p166:blipFill>
                      <p166:spPr xmlns:p166="http://schemas.microsoft.com/office/powerpoint/2016/6/main">
                        <a:xfrm>
                          <a:off x="0" y="0"/>
                          <a:ext cx="619791" cy="348633"/>
                        </a:xfrm>
                        <a:prstGeom prst="rect">
                          <a:avLst/>
                        </a:prstGeom>
                        <a:solidFill>
                          <a:srgbClr val="BDF7BD"/>
                        </a:solidFill>
                        <a:ln w="19050" cap="flat" cmpd="sng" algn="ctr">
                          <a:solidFill>
                            <a:srgbClr val="5C2D91"/>
                          </a:solidFill>
                          <a:prstDash val="solid"/>
                        </a:ln>
                        <a:effectLst/>
                      </p166:spPr>
                    </psez:zmPr>
                  </psez:sectionZmObj>
                </psez:sectionZm>
              </a:graphicData>
            </a:graphic>
          </p:graphicFrame>
        </mc:Choice>
        <mc:Fallback xmlns="">
          <p:pic>
            <p:nvPicPr>
              <p:cNvPr id="320" name="Section Zoom 319">
                <a:hlinkClick r:id="rId21" action="ppaction://hlinksldjump"/>
                <a:extLst>
                  <a:ext uri="{FF2B5EF4-FFF2-40B4-BE49-F238E27FC236}">
                    <a16:creationId xmlns:a16="http://schemas.microsoft.com/office/drawing/2014/main" id="{1AA474A3-708A-44DC-8FBA-57BB37438743}"/>
                  </a:ext>
                </a:extLst>
              </p:cNvPr>
              <p:cNvPicPr>
                <a:picLocks noGrp="1" noRot="1" noChangeAspect="1" noMove="1" noResize="1" noEditPoints="1" noAdjustHandles="1" noChangeArrowheads="1" noChangeShapeType="1"/>
              </p:cNvPicPr>
              <p:nvPr/>
            </p:nvPicPr>
            <p:blipFill>
              <a:blip r:embed="rId32"/>
              <a:stretch>
                <a:fillRect/>
              </a:stretch>
            </p:blipFill>
            <p:spPr>
              <a:xfrm>
                <a:off x="9135278" y="3329556"/>
                <a:ext cx="619791" cy="348633"/>
              </a:xfrm>
              <a:prstGeom prst="rect">
                <a:avLst/>
              </a:prstGeom>
              <a:solidFill>
                <a:srgbClr val="BDF7BD"/>
              </a:solidFill>
              <a:ln w="19050" cap="flat" cmpd="sng" algn="ctr">
                <a:solidFill>
                  <a:srgbClr val="5C2D91"/>
                </a:solidFill>
                <a:prstDash val="solid"/>
              </a:ln>
              <a:effectLst/>
            </p:spPr>
          </p:pic>
        </mc:Fallback>
      </mc:AlternateContent>
      <p:grpSp>
        <p:nvGrpSpPr>
          <p:cNvPr id="17" name="Group 16">
            <a:extLst>
              <a:ext uri="{FF2B5EF4-FFF2-40B4-BE49-F238E27FC236}">
                <a16:creationId xmlns:a16="http://schemas.microsoft.com/office/drawing/2014/main" id="{4BD510CA-32C4-4B58-8EF0-757F9BBF664B}"/>
              </a:ext>
            </a:extLst>
          </p:cNvPr>
          <p:cNvGrpSpPr/>
          <p:nvPr/>
        </p:nvGrpSpPr>
        <p:grpSpPr>
          <a:xfrm>
            <a:off x="8278886" y="3778739"/>
            <a:ext cx="754270" cy="338084"/>
            <a:chOff x="8278886" y="3753382"/>
            <a:chExt cx="754270" cy="338084"/>
          </a:xfrm>
        </p:grpSpPr>
        <p:sp>
          <p:nvSpPr>
            <p:cNvPr id="321" name="Rectangle 320">
              <a:extLst>
                <a:ext uri="{FF2B5EF4-FFF2-40B4-BE49-F238E27FC236}">
                  <a16:creationId xmlns:a16="http://schemas.microsoft.com/office/drawing/2014/main" id="{7461AE06-F110-45A6-B924-334AC9264CAE}"/>
                </a:ext>
              </a:extLst>
            </p:cNvPr>
            <p:cNvSpPr/>
            <p:nvPr/>
          </p:nvSpPr>
          <p:spPr bwMode="auto">
            <a:xfrm>
              <a:off x="8354818" y="3753382"/>
              <a:ext cx="678338" cy="290716"/>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endParaRPr>
            </a:p>
          </p:txBody>
        </p:sp>
        <p:grpSp>
          <p:nvGrpSpPr>
            <p:cNvPr id="322" name="Graphic 1387">
              <a:extLst>
                <a:ext uri="{FF2B5EF4-FFF2-40B4-BE49-F238E27FC236}">
                  <a16:creationId xmlns:a16="http://schemas.microsoft.com/office/drawing/2014/main" id="{C8C97036-7135-4F0F-93AA-958E2852F43F}"/>
                </a:ext>
              </a:extLst>
            </p:cNvPr>
            <p:cNvGrpSpPr/>
            <p:nvPr/>
          </p:nvGrpSpPr>
          <p:grpSpPr>
            <a:xfrm>
              <a:off x="8278886" y="3827217"/>
              <a:ext cx="187643" cy="264249"/>
              <a:chOff x="6000749" y="3293340"/>
              <a:chExt cx="187643" cy="264249"/>
            </a:xfrm>
          </p:grpSpPr>
          <p:sp>
            <p:nvSpPr>
              <p:cNvPr id="323" name="Freeform: Shape 322">
                <a:extLst>
                  <a:ext uri="{FF2B5EF4-FFF2-40B4-BE49-F238E27FC236}">
                    <a16:creationId xmlns:a16="http://schemas.microsoft.com/office/drawing/2014/main" id="{CB8BB5E7-2962-418C-8FAC-668A98D2000D}"/>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10700" cap="sq">
                <a:solidFill>
                  <a:srgbClr val="0078D4"/>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333" name="Freeform: Shape 332">
                <a:extLst>
                  <a:ext uri="{FF2B5EF4-FFF2-40B4-BE49-F238E27FC236}">
                    <a16:creationId xmlns:a16="http://schemas.microsoft.com/office/drawing/2014/main" id="{1A19298D-A34A-425B-A8A6-2711690EA8FC}"/>
                  </a:ext>
                </a:extLst>
              </p:cNvPr>
              <p:cNvSpPr/>
              <p:nvPr/>
            </p:nvSpPr>
            <p:spPr>
              <a:xfrm>
                <a:off x="6028919" y="3293340"/>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15875" cap="sq">
                <a:solidFill>
                  <a:srgbClr val="0078D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346" name="Group 345">
              <a:extLst>
                <a:ext uri="{FF2B5EF4-FFF2-40B4-BE49-F238E27FC236}">
                  <a16:creationId xmlns:a16="http://schemas.microsoft.com/office/drawing/2014/main" id="{4A6BBF63-E75F-4220-845D-B01F51B36252}"/>
                </a:ext>
              </a:extLst>
            </p:cNvPr>
            <p:cNvGrpSpPr/>
            <p:nvPr/>
          </p:nvGrpSpPr>
          <p:grpSpPr>
            <a:xfrm>
              <a:off x="8638879" y="3905530"/>
              <a:ext cx="188672" cy="45719"/>
              <a:chOff x="6660452" y="3094221"/>
              <a:chExt cx="188672" cy="45719"/>
            </a:xfrm>
          </p:grpSpPr>
          <p:sp>
            <p:nvSpPr>
              <p:cNvPr id="347" name="Oval 346">
                <a:extLst>
                  <a:ext uri="{FF2B5EF4-FFF2-40B4-BE49-F238E27FC236}">
                    <a16:creationId xmlns:a16="http://schemas.microsoft.com/office/drawing/2014/main" id="{64FE5FF1-48C1-4D00-91EB-7B2BEF83AFF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8" name="Oval 347">
                <a:extLst>
                  <a:ext uri="{FF2B5EF4-FFF2-40B4-BE49-F238E27FC236}">
                    <a16:creationId xmlns:a16="http://schemas.microsoft.com/office/drawing/2014/main" id="{148E9195-2852-4089-B22D-CD0D793EDDC2}"/>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9" name="Oval 348">
                <a:extLst>
                  <a:ext uri="{FF2B5EF4-FFF2-40B4-BE49-F238E27FC236}">
                    <a16:creationId xmlns:a16="http://schemas.microsoft.com/office/drawing/2014/main" id="{F6A7C433-3469-498D-BC8A-8F7FFE6D6A1E}"/>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6" name="Group 15">
            <a:extLst>
              <a:ext uri="{FF2B5EF4-FFF2-40B4-BE49-F238E27FC236}">
                <a16:creationId xmlns:a16="http://schemas.microsoft.com/office/drawing/2014/main" id="{AB730397-E256-424D-83D9-D2412D034870}"/>
              </a:ext>
            </a:extLst>
          </p:cNvPr>
          <p:cNvGrpSpPr/>
          <p:nvPr/>
        </p:nvGrpSpPr>
        <p:grpSpPr>
          <a:xfrm>
            <a:off x="9132296" y="3778739"/>
            <a:ext cx="754270" cy="338084"/>
            <a:chOff x="9132296" y="3753382"/>
            <a:chExt cx="754270" cy="338084"/>
          </a:xfrm>
        </p:grpSpPr>
        <p:sp>
          <p:nvSpPr>
            <p:cNvPr id="334" name="Rectangle 333">
              <a:extLst>
                <a:ext uri="{FF2B5EF4-FFF2-40B4-BE49-F238E27FC236}">
                  <a16:creationId xmlns:a16="http://schemas.microsoft.com/office/drawing/2014/main" id="{50284B13-9AE9-499D-B3EB-CDE1ECB7E7CB}"/>
                </a:ext>
              </a:extLst>
            </p:cNvPr>
            <p:cNvSpPr/>
            <p:nvPr/>
          </p:nvSpPr>
          <p:spPr bwMode="auto">
            <a:xfrm>
              <a:off x="9208228" y="3753382"/>
              <a:ext cx="678338" cy="290716"/>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endParaRPr>
            </a:p>
          </p:txBody>
        </p:sp>
        <p:grpSp>
          <p:nvGrpSpPr>
            <p:cNvPr id="335" name="Graphic 1387">
              <a:extLst>
                <a:ext uri="{FF2B5EF4-FFF2-40B4-BE49-F238E27FC236}">
                  <a16:creationId xmlns:a16="http://schemas.microsoft.com/office/drawing/2014/main" id="{9CBC9D6D-1463-4DE3-B302-671E6BD555AF}"/>
                </a:ext>
              </a:extLst>
            </p:cNvPr>
            <p:cNvGrpSpPr/>
            <p:nvPr/>
          </p:nvGrpSpPr>
          <p:grpSpPr>
            <a:xfrm>
              <a:off x="9132296" y="3827217"/>
              <a:ext cx="187643" cy="264249"/>
              <a:chOff x="6000749" y="3293340"/>
              <a:chExt cx="187643" cy="264249"/>
            </a:xfrm>
          </p:grpSpPr>
          <p:sp>
            <p:nvSpPr>
              <p:cNvPr id="336" name="Freeform: Shape 335">
                <a:extLst>
                  <a:ext uri="{FF2B5EF4-FFF2-40B4-BE49-F238E27FC236}">
                    <a16:creationId xmlns:a16="http://schemas.microsoft.com/office/drawing/2014/main" id="{EB2F57A3-428E-4487-8F97-50B1E5A1670F}"/>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10700" cap="sq">
                <a:solidFill>
                  <a:srgbClr val="0078D4"/>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337" name="Freeform: Shape 336">
                <a:extLst>
                  <a:ext uri="{FF2B5EF4-FFF2-40B4-BE49-F238E27FC236}">
                    <a16:creationId xmlns:a16="http://schemas.microsoft.com/office/drawing/2014/main" id="{5AD59EB1-494D-4D9F-89B5-09F5B4C75E1C}"/>
                  </a:ext>
                </a:extLst>
              </p:cNvPr>
              <p:cNvSpPr/>
              <p:nvPr/>
            </p:nvSpPr>
            <p:spPr>
              <a:xfrm>
                <a:off x="6028919" y="3293340"/>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15875" cap="sq">
                <a:solidFill>
                  <a:srgbClr val="0078D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350" name="Group 349">
              <a:extLst>
                <a:ext uri="{FF2B5EF4-FFF2-40B4-BE49-F238E27FC236}">
                  <a16:creationId xmlns:a16="http://schemas.microsoft.com/office/drawing/2014/main" id="{1F3338BF-6707-46DD-A467-D419F3303D27}"/>
                </a:ext>
              </a:extLst>
            </p:cNvPr>
            <p:cNvGrpSpPr/>
            <p:nvPr/>
          </p:nvGrpSpPr>
          <p:grpSpPr>
            <a:xfrm>
              <a:off x="9506302" y="3906602"/>
              <a:ext cx="188672" cy="45719"/>
              <a:chOff x="6660452" y="3094221"/>
              <a:chExt cx="188672" cy="45719"/>
            </a:xfrm>
          </p:grpSpPr>
          <p:sp>
            <p:nvSpPr>
              <p:cNvPr id="351" name="Oval 350">
                <a:extLst>
                  <a:ext uri="{FF2B5EF4-FFF2-40B4-BE49-F238E27FC236}">
                    <a16:creationId xmlns:a16="http://schemas.microsoft.com/office/drawing/2014/main" id="{BE264F00-E804-461A-9A55-DD7C720C21B5}"/>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2" name="Oval 351">
                <a:extLst>
                  <a:ext uri="{FF2B5EF4-FFF2-40B4-BE49-F238E27FC236}">
                    <a16:creationId xmlns:a16="http://schemas.microsoft.com/office/drawing/2014/main" id="{957ECF8F-631A-42CC-8BD5-45074DA761F3}"/>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3" name="Oval 352">
                <a:extLst>
                  <a:ext uri="{FF2B5EF4-FFF2-40B4-BE49-F238E27FC236}">
                    <a16:creationId xmlns:a16="http://schemas.microsoft.com/office/drawing/2014/main" id="{39486EDF-C5DE-419D-BE2F-A64E2DCC7D98}"/>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 name="Group 11">
            <a:extLst>
              <a:ext uri="{FF2B5EF4-FFF2-40B4-BE49-F238E27FC236}">
                <a16:creationId xmlns:a16="http://schemas.microsoft.com/office/drawing/2014/main" id="{0BE1D485-4C06-4250-9C6D-4BB4F1B5B8B9}"/>
              </a:ext>
            </a:extLst>
          </p:cNvPr>
          <p:cNvGrpSpPr/>
          <p:nvPr/>
        </p:nvGrpSpPr>
        <p:grpSpPr>
          <a:xfrm>
            <a:off x="8689012" y="4164847"/>
            <a:ext cx="754270" cy="338084"/>
            <a:chOff x="8580440" y="4162352"/>
            <a:chExt cx="754270" cy="338084"/>
          </a:xfrm>
        </p:grpSpPr>
        <p:sp>
          <p:nvSpPr>
            <p:cNvPr id="338" name="Rectangle 337">
              <a:extLst>
                <a:ext uri="{FF2B5EF4-FFF2-40B4-BE49-F238E27FC236}">
                  <a16:creationId xmlns:a16="http://schemas.microsoft.com/office/drawing/2014/main" id="{8CDD770F-277B-49AE-838E-53BD17687425}"/>
                </a:ext>
              </a:extLst>
            </p:cNvPr>
            <p:cNvSpPr/>
            <p:nvPr/>
          </p:nvSpPr>
          <p:spPr bwMode="auto">
            <a:xfrm>
              <a:off x="8656372" y="4162352"/>
              <a:ext cx="678338" cy="290716"/>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endParaRPr>
            </a:p>
          </p:txBody>
        </p:sp>
        <p:grpSp>
          <p:nvGrpSpPr>
            <p:cNvPr id="339" name="Graphic 1387">
              <a:extLst>
                <a:ext uri="{FF2B5EF4-FFF2-40B4-BE49-F238E27FC236}">
                  <a16:creationId xmlns:a16="http://schemas.microsoft.com/office/drawing/2014/main" id="{3BE23D03-3117-4A37-8089-F8C11FAD45DD}"/>
                </a:ext>
              </a:extLst>
            </p:cNvPr>
            <p:cNvGrpSpPr/>
            <p:nvPr/>
          </p:nvGrpSpPr>
          <p:grpSpPr>
            <a:xfrm>
              <a:off x="8580440" y="4236187"/>
              <a:ext cx="187643" cy="264249"/>
              <a:chOff x="6000749" y="3293340"/>
              <a:chExt cx="187643" cy="264249"/>
            </a:xfrm>
          </p:grpSpPr>
          <p:sp>
            <p:nvSpPr>
              <p:cNvPr id="340" name="Freeform: Shape 339">
                <a:extLst>
                  <a:ext uri="{FF2B5EF4-FFF2-40B4-BE49-F238E27FC236}">
                    <a16:creationId xmlns:a16="http://schemas.microsoft.com/office/drawing/2014/main" id="{843B03DE-310E-4205-B6D9-5112825FF52A}"/>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10700" cap="sq">
                <a:solidFill>
                  <a:srgbClr val="0078D4"/>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341" name="Freeform: Shape 340">
                <a:extLst>
                  <a:ext uri="{FF2B5EF4-FFF2-40B4-BE49-F238E27FC236}">
                    <a16:creationId xmlns:a16="http://schemas.microsoft.com/office/drawing/2014/main" id="{2548C820-F1F9-41AA-8E77-335C9780CA2D}"/>
                  </a:ext>
                </a:extLst>
              </p:cNvPr>
              <p:cNvSpPr/>
              <p:nvPr/>
            </p:nvSpPr>
            <p:spPr>
              <a:xfrm>
                <a:off x="6028919" y="3293340"/>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15875" cap="sq">
                <a:solidFill>
                  <a:srgbClr val="0078D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354" name="Group 353">
              <a:extLst>
                <a:ext uri="{FF2B5EF4-FFF2-40B4-BE49-F238E27FC236}">
                  <a16:creationId xmlns:a16="http://schemas.microsoft.com/office/drawing/2014/main" id="{C9721DEE-8822-4CBA-AFFD-54940AE87E52}"/>
                </a:ext>
              </a:extLst>
            </p:cNvPr>
            <p:cNvGrpSpPr/>
            <p:nvPr/>
          </p:nvGrpSpPr>
          <p:grpSpPr>
            <a:xfrm>
              <a:off x="8933993" y="4335053"/>
              <a:ext cx="188672" cy="45719"/>
              <a:chOff x="6660452" y="3094221"/>
              <a:chExt cx="188672" cy="45719"/>
            </a:xfrm>
          </p:grpSpPr>
          <p:sp>
            <p:nvSpPr>
              <p:cNvPr id="355" name="Oval 354">
                <a:extLst>
                  <a:ext uri="{FF2B5EF4-FFF2-40B4-BE49-F238E27FC236}">
                    <a16:creationId xmlns:a16="http://schemas.microsoft.com/office/drawing/2014/main" id="{AF9481AD-58B5-47ED-99C2-42D79EE23CF3}"/>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6" name="Oval 355">
                <a:extLst>
                  <a:ext uri="{FF2B5EF4-FFF2-40B4-BE49-F238E27FC236}">
                    <a16:creationId xmlns:a16="http://schemas.microsoft.com/office/drawing/2014/main" id="{2447F978-CC7C-4D01-B5E2-72C254497A75}"/>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7" name="Oval 356">
                <a:extLst>
                  <a:ext uri="{FF2B5EF4-FFF2-40B4-BE49-F238E27FC236}">
                    <a16:creationId xmlns:a16="http://schemas.microsoft.com/office/drawing/2014/main" id="{C93E8D6B-BF9D-4002-BA7B-8A8A206E0300}"/>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58" name="Rectangle 357">
            <a:extLst>
              <a:ext uri="{FF2B5EF4-FFF2-40B4-BE49-F238E27FC236}">
                <a16:creationId xmlns:a16="http://schemas.microsoft.com/office/drawing/2014/main" id="{ACF988B7-F2A4-41ED-9B55-356FBA53E9F4}"/>
              </a:ext>
            </a:extLst>
          </p:cNvPr>
          <p:cNvSpPr/>
          <p:nvPr/>
        </p:nvSpPr>
        <p:spPr>
          <a:xfrm>
            <a:off x="3116666" y="3858847"/>
            <a:ext cx="528268" cy="153888"/>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Firewall</a:t>
            </a:r>
          </a:p>
        </p:txBody>
      </p:sp>
      <p:cxnSp>
        <p:nvCxnSpPr>
          <p:cNvPr id="360" name="Connector: Elbow 359">
            <a:extLst>
              <a:ext uri="{FF2B5EF4-FFF2-40B4-BE49-F238E27FC236}">
                <a16:creationId xmlns:a16="http://schemas.microsoft.com/office/drawing/2014/main" id="{851847F1-24D8-472A-84F9-04D6610A5370}"/>
              </a:ext>
            </a:extLst>
          </p:cNvPr>
          <p:cNvCxnSpPr>
            <a:cxnSpLocks/>
            <a:stCxn id="411" idx="2"/>
            <a:endCxn id="301" idx="3"/>
          </p:cNvCxnSpPr>
          <p:nvPr/>
        </p:nvCxnSpPr>
        <p:spPr>
          <a:xfrm rot="5400000">
            <a:off x="6540643" y="3887037"/>
            <a:ext cx="145071" cy="1053405"/>
          </a:xfrm>
          <a:prstGeom prst="bentConnector2">
            <a:avLst/>
          </a:prstGeom>
          <a:solidFill>
            <a:srgbClr val="FFFFFF">
              <a:lumMod val="95000"/>
            </a:srgbClr>
          </a:solidFill>
          <a:ln w="31750" cap="flat" cmpd="sng" algn="ctr">
            <a:solidFill>
              <a:srgbClr val="505050"/>
            </a:solidFill>
            <a:prstDash val="solid"/>
          </a:ln>
          <a:effectLst/>
        </p:spPr>
      </p:cxnSp>
      <p:grpSp>
        <p:nvGrpSpPr>
          <p:cNvPr id="37" name="Group 36">
            <a:extLst>
              <a:ext uri="{FF2B5EF4-FFF2-40B4-BE49-F238E27FC236}">
                <a16:creationId xmlns:a16="http://schemas.microsoft.com/office/drawing/2014/main" id="{A8B04D3C-8742-4B38-AE44-128666BABB0E}"/>
              </a:ext>
            </a:extLst>
          </p:cNvPr>
          <p:cNvGrpSpPr/>
          <p:nvPr/>
        </p:nvGrpSpPr>
        <p:grpSpPr>
          <a:xfrm>
            <a:off x="4103151" y="3311016"/>
            <a:ext cx="1744610" cy="638662"/>
            <a:chOff x="4054677" y="3440647"/>
            <a:chExt cx="1744610" cy="638662"/>
          </a:xfrm>
        </p:grpSpPr>
        <p:grpSp>
          <p:nvGrpSpPr>
            <p:cNvPr id="35" name="Group 34">
              <a:extLst>
                <a:ext uri="{FF2B5EF4-FFF2-40B4-BE49-F238E27FC236}">
                  <a16:creationId xmlns:a16="http://schemas.microsoft.com/office/drawing/2014/main" id="{B90987C3-A86B-4808-A8CD-D91ADD51FE38}"/>
                </a:ext>
              </a:extLst>
            </p:cNvPr>
            <p:cNvGrpSpPr/>
            <p:nvPr/>
          </p:nvGrpSpPr>
          <p:grpSpPr>
            <a:xfrm>
              <a:off x="4054677" y="3440647"/>
              <a:ext cx="1744610" cy="638662"/>
              <a:chOff x="3978095" y="3448156"/>
              <a:chExt cx="1892020" cy="692626"/>
            </a:xfrm>
          </p:grpSpPr>
          <p:sp>
            <p:nvSpPr>
              <p:cNvPr id="902" name="Rectangle 901">
                <a:extLst>
                  <a:ext uri="{FF2B5EF4-FFF2-40B4-BE49-F238E27FC236}">
                    <a16:creationId xmlns:a16="http://schemas.microsoft.com/office/drawing/2014/main" id="{DB9C5ACA-36B2-4184-9AE2-692D27FE3C7D}"/>
                  </a:ext>
                </a:extLst>
              </p:cNvPr>
              <p:cNvSpPr/>
              <p:nvPr/>
            </p:nvSpPr>
            <p:spPr bwMode="auto">
              <a:xfrm>
                <a:off x="4069802" y="3448156"/>
                <a:ext cx="1800313" cy="63941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endParaRPr>
              </a:p>
            </p:txBody>
          </p:sp>
          <p:grpSp>
            <p:nvGrpSpPr>
              <p:cNvPr id="903" name="Group 902">
                <a:extLst>
                  <a:ext uri="{FF2B5EF4-FFF2-40B4-BE49-F238E27FC236}">
                    <a16:creationId xmlns:a16="http://schemas.microsoft.com/office/drawing/2014/main" id="{36896C54-767C-4E0B-AD22-CF49AAAA7D3F}"/>
                  </a:ext>
                </a:extLst>
              </p:cNvPr>
              <p:cNvGrpSpPr/>
              <p:nvPr/>
            </p:nvGrpSpPr>
            <p:grpSpPr>
              <a:xfrm>
                <a:off x="5493795" y="3889587"/>
                <a:ext cx="188672" cy="45719"/>
                <a:chOff x="6660452" y="3094221"/>
                <a:chExt cx="188672" cy="45719"/>
              </a:xfrm>
            </p:grpSpPr>
            <p:sp>
              <p:nvSpPr>
                <p:cNvPr id="904" name="Oval 903">
                  <a:extLst>
                    <a:ext uri="{FF2B5EF4-FFF2-40B4-BE49-F238E27FC236}">
                      <a16:creationId xmlns:a16="http://schemas.microsoft.com/office/drawing/2014/main" id="{CAFF694F-FFC7-4FA9-9E5B-101CD370059B}"/>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5" name="Oval 904">
                  <a:extLst>
                    <a:ext uri="{FF2B5EF4-FFF2-40B4-BE49-F238E27FC236}">
                      <a16:creationId xmlns:a16="http://schemas.microsoft.com/office/drawing/2014/main" id="{F8E40815-3B00-410D-B6E8-C501D06C9371}"/>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6" name="Oval 905">
                  <a:extLst>
                    <a:ext uri="{FF2B5EF4-FFF2-40B4-BE49-F238E27FC236}">
                      <a16:creationId xmlns:a16="http://schemas.microsoft.com/office/drawing/2014/main" id="{2B553CD6-9F40-4C04-A234-5D3CB75CDBDF}"/>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mc:AlternateContent xmlns:mc="http://schemas.openxmlformats.org/markup-compatibility/2006" xmlns:psez="http://schemas.microsoft.com/office/powerpoint/2016/sectionzoom">
            <mc:Choice Requires="psez">
              <p:graphicFrame>
                <p:nvGraphicFramePr>
                  <p:cNvPr id="908" name="Section Zoom 907">
                    <a:extLst>
                      <a:ext uri="{FF2B5EF4-FFF2-40B4-BE49-F238E27FC236}">
                        <a16:creationId xmlns:a16="http://schemas.microsoft.com/office/drawing/2014/main" id="{88C50959-70E9-48E2-BA25-4EE9D3FEFE9E}"/>
                      </a:ext>
                    </a:extLst>
                  </p:cNvPr>
                  <p:cNvGraphicFramePr>
                    <a:graphicFrameLocks noChangeAspect="1"/>
                  </p:cNvGraphicFramePr>
                  <p:nvPr/>
                </p:nvGraphicFramePr>
                <p:xfrm>
                  <a:off x="4821369" y="3668112"/>
                  <a:ext cx="487680" cy="274320"/>
                </p:xfrm>
                <a:graphic>
                  <a:graphicData uri="http://schemas.microsoft.com/office/powerpoint/2016/sectionzoom">
                    <psez:sectionZm>
                      <psez:sectionZmObj sectionId="{3B3D968C-BDAE-4610-B4A7-342CF971FBA8}">
                        <psez:zmPr id="{70430AC5-BA49-4DE3-8AE5-3284D3ECA2F5}" transitionDur="1000">
                          <p166:blipFill xmlns:p166="http://schemas.microsoft.com/office/powerpoint/2016/6/main">
                            <a:blip r:embed="rId33"/>
                            <a:stretch>
                              <a:fillRect/>
                            </a:stretch>
                          </p166:blipFill>
                          <p166:spPr xmlns:p166="http://schemas.microsoft.com/office/powerpoint/2016/6/main">
                            <a:xfrm>
                              <a:off x="0" y="0"/>
                              <a:ext cx="449684" cy="252947"/>
                            </a:xfrm>
                            <a:prstGeom prst="rect">
                              <a:avLst/>
                            </a:prstGeom>
                            <a:ln w="19050">
                              <a:solidFill>
                                <a:srgbClr val="5C2D91"/>
                              </a:solidFill>
                            </a:ln>
                          </p166:spPr>
                        </psez:zmPr>
                      </psez:sectionZmObj>
                    </psez:sectionZm>
                  </a:graphicData>
                </a:graphic>
              </p:graphicFrame>
            </mc:Choice>
            <mc:Fallback xmlns="">
              <p:pic>
                <p:nvPicPr>
                  <p:cNvPr id="908" name="Section Zoom 907">
                    <a:hlinkClick r:id="rId21" action="ppaction://hlinksldjump"/>
                    <a:extLst>
                      <a:ext uri="{FF2B5EF4-FFF2-40B4-BE49-F238E27FC236}">
                        <a16:creationId xmlns:a16="http://schemas.microsoft.com/office/drawing/2014/main" id="{88C50959-70E9-48E2-BA25-4EE9D3FEFE9E}"/>
                      </a:ext>
                    </a:extLst>
                  </p:cNvPr>
                  <p:cNvPicPr>
                    <a:picLocks noGrp="1" noRot="1" noChangeAspect="1" noMove="1" noResize="1" noEditPoints="1" noAdjustHandles="1" noChangeArrowheads="1" noChangeShapeType="1"/>
                  </p:cNvPicPr>
                  <p:nvPr/>
                </p:nvPicPr>
                <p:blipFill>
                  <a:blip r:embed="rId34"/>
                  <a:stretch>
                    <a:fillRect/>
                  </a:stretch>
                </p:blipFill>
                <p:spPr>
                  <a:xfrm>
                    <a:off x="4880724" y="3513835"/>
                    <a:ext cx="449684" cy="252947"/>
                  </a:xfrm>
                  <a:prstGeom prst="rect">
                    <a:avLst/>
                  </a:prstGeom>
                  <a:ln w="19050">
                    <a:solidFill>
                      <a:srgbClr val="5C2D91"/>
                    </a:solidFill>
                  </a:ln>
                </p:spPr>
              </p:pic>
            </mc:Fallback>
          </mc:AlternateContent>
          <p:grpSp>
            <p:nvGrpSpPr>
              <p:cNvPr id="909" name="Group 908">
                <a:extLst>
                  <a:ext uri="{FF2B5EF4-FFF2-40B4-BE49-F238E27FC236}">
                    <a16:creationId xmlns:a16="http://schemas.microsoft.com/office/drawing/2014/main" id="{763B8659-37A6-4736-8DF3-D0BBC6F09DF5}"/>
                  </a:ext>
                </a:extLst>
              </p:cNvPr>
              <p:cNvGrpSpPr/>
              <p:nvPr/>
            </p:nvGrpSpPr>
            <p:grpSpPr>
              <a:xfrm>
                <a:off x="4299861" y="3672476"/>
                <a:ext cx="318204" cy="281630"/>
                <a:chOff x="4723767" y="3080378"/>
                <a:chExt cx="439858" cy="389301"/>
              </a:xfrm>
            </p:grpSpPr>
            <p:pic>
              <p:nvPicPr>
                <p:cNvPr id="910" name="Picture 909">
                  <a:extLst>
                    <a:ext uri="{FF2B5EF4-FFF2-40B4-BE49-F238E27FC236}">
                      <a16:creationId xmlns:a16="http://schemas.microsoft.com/office/drawing/2014/main" id="{9F994939-6308-4773-8FA4-001ADF5D2AA6}"/>
                    </a:ext>
                  </a:extLst>
                </p:cNvPr>
                <p:cNvPicPr>
                  <a:picLocks noChangeAspect="1"/>
                </p:cNvPicPr>
                <p:nvPr/>
              </p:nvPicPr>
              <p:blipFill rotWithShape="1">
                <a:blip r:embed="rId35"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911" name="Group 910">
                  <a:extLst>
                    <a:ext uri="{FF2B5EF4-FFF2-40B4-BE49-F238E27FC236}">
                      <a16:creationId xmlns:a16="http://schemas.microsoft.com/office/drawing/2014/main" id="{00F17CC4-9CC1-4418-BFEE-F37499D3C74A}"/>
                    </a:ext>
                  </a:extLst>
                </p:cNvPr>
                <p:cNvGrpSpPr/>
                <p:nvPr/>
              </p:nvGrpSpPr>
              <p:grpSpPr>
                <a:xfrm>
                  <a:off x="4723767" y="3080378"/>
                  <a:ext cx="439858" cy="389301"/>
                  <a:chOff x="3131835" y="4047725"/>
                  <a:chExt cx="439858" cy="389301"/>
                </a:xfrm>
              </p:grpSpPr>
              <p:grpSp>
                <p:nvGrpSpPr>
                  <p:cNvPr id="912" name="Group 911">
                    <a:extLst>
                      <a:ext uri="{FF2B5EF4-FFF2-40B4-BE49-F238E27FC236}">
                        <a16:creationId xmlns:a16="http://schemas.microsoft.com/office/drawing/2014/main" id="{E6F689CD-2A7E-4E96-8092-CE4C56B9E641}"/>
                      </a:ext>
                    </a:extLst>
                  </p:cNvPr>
                  <p:cNvGrpSpPr/>
                  <p:nvPr/>
                </p:nvGrpSpPr>
                <p:grpSpPr>
                  <a:xfrm>
                    <a:off x="3131835" y="4047725"/>
                    <a:ext cx="182560" cy="348911"/>
                    <a:chOff x="2136298" y="4226790"/>
                    <a:chExt cx="196678" cy="375893"/>
                  </a:xfrm>
                </p:grpSpPr>
                <p:sp>
                  <p:nvSpPr>
                    <p:cNvPr id="916" name="Rectangle 915">
                      <a:extLst>
                        <a:ext uri="{FF2B5EF4-FFF2-40B4-BE49-F238E27FC236}">
                          <a16:creationId xmlns:a16="http://schemas.microsoft.com/office/drawing/2014/main" id="{D48B6D5E-6D82-4784-8FA1-7D38C7D54E99}"/>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7" name="server">
                      <a:extLst>
                        <a:ext uri="{FF2B5EF4-FFF2-40B4-BE49-F238E27FC236}">
                          <a16:creationId xmlns:a16="http://schemas.microsoft.com/office/drawing/2014/main" id="{05A41117-E02D-41BD-83F8-2BE7B4090014}"/>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913" name="Oval 912">
                    <a:extLst>
                      <a:ext uri="{FF2B5EF4-FFF2-40B4-BE49-F238E27FC236}">
                        <a16:creationId xmlns:a16="http://schemas.microsoft.com/office/drawing/2014/main" id="{DABC6779-EEAA-4A69-B4DA-9C793B507050}"/>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14" name="Picture 913">
                    <a:extLst>
                      <a:ext uri="{FF2B5EF4-FFF2-40B4-BE49-F238E27FC236}">
                        <a16:creationId xmlns:a16="http://schemas.microsoft.com/office/drawing/2014/main" id="{64C603D5-52F1-4373-82A0-7F68D46AFACD}"/>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915" name="Freeform 6">
                    <a:extLst>
                      <a:ext uri="{FF2B5EF4-FFF2-40B4-BE49-F238E27FC236}">
                        <a16:creationId xmlns:a16="http://schemas.microsoft.com/office/drawing/2014/main" id="{BAC73232-AC8B-4D0E-9DDF-3422C062B737}"/>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918" name="Graphic 1387">
                <a:extLst>
                  <a:ext uri="{FF2B5EF4-FFF2-40B4-BE49-F238E27FC236}">
                    <a16:creationId xmlns:a16="http://schemas.microsoft.com/office/drawing/2014/main" id="{931AA1C3-D3D5-4EC3-B95E-443FDC449398}"/>
                  </a:ext>
                </a:extLst>
              </p:cNvPr>
              <p:cNvGrpSpPr/>
              <p:nvPr/>
            </p:nvGrpSpPr>
            <p:grpSpPr>
              <a:xfrm>
                <a:off x="3978095" y="3876533"/>
                <a:ext cx="187643" cy="264249"/>
                <a:chOff x="6000749" y="3293340"/>
                <a:chExt cx="187643" cy="264249"/>
              </a:xfrm>
            </p:grpSpPr>
            <p:sp>
              <p:nvSpPr>
                <p:cNvPr id="919" name="Freeform: Shape 918">
                  <a:extLst>
                    <a:ext uri="{FF2B5EF4-FFF2-40B4-BE49-F238E27FC236}">
                      <a16:creationId xmlns:a16="http://schemas.microsoft.com/office/drawing/2014/main" id="{454D15FF-45D9-4586-AF96-012CB0781007}"/>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10700" cap="sq">
                  <a:solidFill>
                    <a:srgbClr val="0078D4"/>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920" name="Freeform: Shape 919">
                  <a:extLst>
                    <a:ext uri="{FF2B5EF4-FFF2-40B4-BE49-F238E27FC236}">
                      <a16:creationId xmlns:a16="http://schemas.microsoft.com/office/drawing/2014/main" id="{C1BA1355-EEDF-4FA7-98DA-2B1709A9A2A7}"/>
                    </a:ext>
                  </a:extLst>
                </p:cNvPr>
                <p:cNvSpPr/>
                <p:nvPr/>
              </p:nvSpPr>
              <p:spPr>
                <a:xfrm>
                  <a:off x="6028919" y="3293340"/>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15875" cap="sq">
                  <a:solidFill>
                    <a:srgbClr val="0078D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sp>
          <p:nvSpPr>
            <p:cNvPr id="907" name="Rectangle 906">
              <a:extLst>
                <a:ext uri="{FF2B5EF4-FFF2-40B4-BE49-F238E27FC236}">
                  <a16:creationId xmlns:a16="http://schemas.microsoft.com/office/drawing/2014/main" id="{6BD45BCE-2216-46EF-8177-7176DF4871BE}"/>
                </a:ext>
              </a:extLst>
            </p:cNvPr>
            <p:cNvSpPr/>
            <p:nvPr/>
          </p:nvSpPr>
          <p:spPr bwMode="auto">
            <a:xfrm>
              <a:off x="4512548" y="3472236"/>
              <a:ext cx="865989" cy="14070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gradFill>
                    <a:gsLst>
                      <a:gs pos="100000">
                        <a:srgbClr val="1A1A1A"/>
                      </a:gs>
                      <a:gs pos="0">
                        <a:srgbClr val="1A1A1A"/>
                      </a:gs>
                    </a:gsLst>
                    <a:lin ang="5400000" scaled="0"/>
                  </a:gradFill>
                  <a:effectLst/>
                  <a:uLnTx/>
                  <a:uFillTx/>
                  <a:latin typeface="Segoe UI"/>
                  <a:ea typeface="+mn-ea"/>
                  <a:cs typeface="+mn-cs"/>
                </a:rPr>
                <a:t>Extranet Applications</a:t>
              </a:r>
            </a:p>
          </p:txBody>
        </p:sp>
      </p:grpSp>
      <p:pic>
        <p:nvPicPr>
          <p:cNvPr id="390" name="Graphic 389">
            <a:extLst>
              <a:ext uri="{FF2B5EF4-FFF2-40B4-BE49-F238E27FC236}">
                <a16:creationId xmlns:a16="http://schemas.microsoft.com/office/drawing/2014/main" id="{F8D0A425-090A-4B46-A1C9-E98BFC9E72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61363" y="3978792"/>
            <a:ext cx="155363" cy="144264"/>
          </a:xfrm>
          <a:prstGeom prst="rect">
            <a:avLst/>
          </a:prstGeom>
        </p:spPr>
      </p:pic>
      <p:sp>
        <p:nvSpPr>
          <p:cNvPr id="674" name="Rectangle 673">
            <a:extLst>
              <a:ext uri="{FF2B5EF4-FFF2-40B4-BE49-F238E27FC236}">
                <a16:creationId xmlns:a16="http://schemas.microsoft.com/office/drawing/2014/main" id="{4B29D8AB-2FAC-4FD0-856F-359DEACBE7B2}"/>
              </a:ext>
            </a:extLst>
          </p:cNvPr>
          <p:cNvSpPr/>
          <p:nvPr/>
        </p:nvSpPr>
        <p:spPr>
          <a:xfrm rot="16200000">
            <a:off x="374775" y="3633851"/>
            <a:ext cx="790776"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0">
                      <a:srgbClr val="505050"/>
                    </a:gs>
                    <a:gs pos="100000">
                      <a:srgbClr val="505050"/>
                    </a:gs>
                  </a:gsLst>
                  <a:lin ang="5400000" scaled="1"/>
                </a:gradFill>
                <a:effectLst/>
                <a:uLnTx/>
                <a:uFillTx/>
                <a:latin typeface="Segoe"/>
                <a:ea typeface="+mn-ea"/>
                <a:cs typeface="+mn-cs"/>
              </a:rPr>
              <a:t>Extranet</a:t>
            </a:r>
          </a:p>
        </p:txBody>
      </p:sp>
      <p:sp>
        <p:nvSpPr>
          <p:cNvPr id="677" name="Rectangle 676">
            <a:extLst>
              <a:ext uri="{FF2B5EF4-FFF2-40B4-BE49-F238E27FC236}">
                <a16:creationId xmlns:a16="http://schemas.microsoft.com/office/drawing/2014/main" id="{B94E0E2D-8E95-4949-8131-F034AD89EBF5}"/>
              </a:ext>
            </a:extLst>
          </p:cNvPr>
          <p:cNvSpPr/>
          <p:nvPr/>
        </p:nvSpPr>
        <p:spPr>
          <a:xfrm rot="16200000">
            <a:off x="26033" y="5467658"/>
            <a:ext cx="1488260" cy="261610"/>
          </a:xfrm>
          <a:prstGeom prst="rect">
            <a:avLst/>
          </a:prstGeom>
          <a:noFill/>
        </p:spPr>
        <p:txBody>
          <a:bodyPr wrap="square"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gradFill>
                  <a:gsLst>
                    <a:gs pos="0">
                      <a:srgbClr val="505050"/>
                    </a:gs>
                    <a:gs pos="100000">
                      <a:srgbClr val="505050"/>
                    </a:gs>
                  </a:gsLst>
                  <a:lin ang="5400000" scaled="1"/>
                </a:gradFill>
                <a:effectLst/>
                <a:uLnTx/>
                <a:uFillTx/>
                <a:latin typeface="Segoe"/>
                <a:ea typeface="+mn-ea"/>
                <a:cs typeface="+mn-cs"/>
              </a:rPr>
              <a:t>Intranet</a:t>
            </a:r>
          </a:p>
        </p:txBody>
      </p:sp>
      <p:sp>
        <p:nvSpPr>
          <p:cNvPr id="842" name="Rectangle 841">
            <a:extLst>
              <a:ext uri="{FF2B5EF4-FFF2-40B4-BE49-F238E27FC236}">
                <a16:creationId xmlns:a16="http://schemas.microsoft.com/office/drawing/2014/main" id="{4BF614D6-4587-45D5-B9F2-E027F054EB83}"/>
              </a:ext>
            </a:extLst>
          </p:cNvPr>
          <p:cNvSpPr/>
          <p:nvPr/>
        </p:nvSpPr>
        <p:spPr bwMode="auto">
          <a:xfrm>
            <a:off x="938751" y="2943456"/>
            <a:ext cx="2032434" cy="3451005"/>
          </a:xfrm>
          <a:prstGeom prst="rect">
            <a:avLst/>
          </a:prstGeom>
          <a:solidFill>
            <a:srgbClr val="FFFFFF">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5" name="Rectangle 844">
            <a:extLst>
              <a:ext uri="{FF2B5EF4-FFF2-40B4-BE49-F238E27FC236}">
                <a16:creationId xmlns:a16="http://schemas.microsoft.com/office/drawing/2014/main" id="{2599C5A4-F5E2-49AB-97B1-47B78754B289}"/>
              </a:ext>
            </a:extLst>
          </p:cNvPr>
          <p:cNvSpPr/>
          <p:nvPr/>
        </p:nvSpPr>
        <p:spPr bwMode="auto">
          <a:xfrm>
            <a:off x="3484914" y="4253653"/>
            <a:ext cx="858509" cy="30148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endParaRPr>
          </a:p>
        </p:txBody>
      </p:sp>
      <p:sp>
        <p:nvSpPr>
          <p:cNvPr id="846" name="TextBox 845">
            <a:extLst>
              <a:ext uri="{FF2B5EF4-FFF2-40B4-BE49-F238E27FC236}">
                <a16:creationId xmlns:a16="http://schemas.microsoft.com/office/drawing/2014/main" id="{70BE51A7-E426-44F0-B65F-A917613314BE}"/>
              </a:ext>
            </a:extLst>
          </p:cNvPr>
          <p:cNvSpPr txBox="1"/>
          <p:nvPr/>
        </p:nvSpPr>
        <p:spPr>
          <a:xfrm>
            <a:off x="3752043" y="4304940"/>
            <a:ext cx="450444"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93805">
                      <a:srgbClr val="002050"/>
                    </a:gs>
                    <a:gs pos="0">
                      <a:srgbClr val="002050"/>
                    </a:gs>
                  </a:gsLst>
                  <a:lin ang="5400000" scaled="0"/>
                </a:gradFill>
                <a:effectLst/>
                <a:uLnTx/>
                <a:uFillTx/>
                <a:latin typeface="Segoe UI"/>
                <a:ea typeface="+mn-ea"/>
                <a:cs typeface="+mn-cs"/>
              </a:rPr>
              <a:t>ExpressRoute</a:t>
            </a:r>
            <a:br>
              <a:rPr kumimoji="0" lang="en-US" sz="600" b="0" i="0" u="none" strike="noStrike" kern="1200" cap="none" spc="0" normalizeH="0" baseline="0" noProof="0" dirty="0">
                <a:ln>
                  <a:noFill/>
                </a:ln>
                <a:gradFill>
                  <a:gsLst>
                    <a:gs pos="93805">
                      <a:srgbClr val="002050"/>
                    </a:gs>
                    <a:gs pos="0">
                      <a:srgbClr val="002050"/>
                    </a:gs>
                  </a:gsLst>
                  <a:lin ang="5400000" scaled="0"/>
                </a:gradFill>
                <a:effectLst/>
                <a:uLnTx/>
                <a:uFillTx/>
                <a:latin typeface="Segoe UI"/>
                <a:ea typeface="+mn-ea"/>
                <a:cs typeface="+mn-cs"/>
              </a:rPr>
            </a:br>
            <a:r>
              <a:rPr kumimoji="0" lang="en-US" sz="600" b="0" i="0" u="none" strike="noStrike" kern="1200" cap="none" spc="0" normalizeH="0" baseline="0" noProof="0" dirty="0">
                <a:ln>
                  <a:noFill/>
                </a:ln>
                <a:gradFill>
                  <a:gsLst>
                    <a:gs pos="93805">
                      <a:srgbClr val="002050"/>
                    </a:gs>
                    <a:gs pos="0">
                      <a:srgbClr val="002050"/>
                    </a:gs>
                  </a:gsLst>
                  <a:lin ang="5400000" scaled="0"/>
                </a:gradFill>
                <a:effectLst/>
                <a:uLnTx/>
                <a:uFillTx/>
                <a:latin typeface="Segoe UI"/>
                <a:ea typeface="+mn-ea"/>
                <a:cs typeface="+mn-cs"/>
              </a:rPr>
              <a:t>Gateway</a:t>
            </a:r>
          </a:p>
        </p:txBody>
      </p:sp>
      <p:sp>
        <p:nvSpPr>
          <p:cNvPr id="847" name="Rectangle 846">
            <a:extLst>
              <a:ext uri="{FF2B5EF4-FFF2-40B4-BE49-F238E27FC236}">
                <a16:creationId xmlns:a16="http://schemas.microsoft.com/office/drawing/2014/main" id="{B47DED29-5D77-4368-8529-6ACC764449E8}"/>
              </a:ext>
            </a:extLst>
          </p:cNvPr>
          <p:cNvSpPr/>
          <p:nvPr/>
        </p:nvSpPr>
        <p:spPr bwMode="auto">
          <a:xfrm>
            <a:off x="4382895" y="4354169"/>
            <a:ext cx="620730" cy="10045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Gateway subnet</a:t>
            </a:r>
          </a:p>
        </p:txBody>
      </p:sp>
      <p:sp>
        <p:nvSpPr>
          <p:cNvPr id="848" name="Rectangle 26">
            <a:extLst>
              <a:ext uri="{FF2B5EF4-FFF2-40B4-BE49-F238E27FC236}">
                <a16:creationId xmlns:a16="http://schemas.microsoft.com/office/drawing/2014/main" id="{B60D7E67-B543-441B-9515-17FFAFD4A306}"/>
              </a:ext>
            </a:extLst>
          </p:cNvPr>
          <p:cNvSpPr/>
          <p:nvPr/>
        </p:nvSpPr>
        <p:spPr bwMode="auto">
          <a:xfrm>
            <a:off x="598400" y="3169493"/>
            <a:ext cx="5423522" cy="927223"/>
          </a:xfrm>
          <a:custGeom>
            <a:avLst/>
            <a:gdLst>
              <a:gd name="connsiteX0" fmla="*/ 0 w 5793538"/>
              <a:gd name="connsiteY0" fmla="*/ 0 h 1077764"/>
              <a:gd name="connsiteX1" fmla="*/ 5793538 w 5793538"/>
              <a:gd name="connsiteY1" fmla="*/ 0 h 1077764"/>
              <a:gd name="connsiteX2" fmla="*/ 5793538 w 5793538"/>
              <a:gd name="connsiteY2" fmla="*/ 1077764 h 1077764"/>
              <a:gd name="connsiteX3" fmla="*/ 0 w 5793538"/>
              <a:gd name="connsiteY3" fmla="*/ 1077764 h 1077764"/>
              <a:gd name="connsiteX4" fmla="*/ 0 w 5793538"/>
              <a:gd name="connsiteY4" fmla="*/ 0 h 1077764"/>
              <a:gd name="connsiteX0" fmla="*/ 0 w 5793538"/>
              <a:gd name="connsiteY0" fmla="*/ 0 h 1077764"/>
              <a:gd name="connsiteX1" fmla="*/ 3238111 w 5793538"/>
              <a:gd name="connsiteY1" fmla="*/ 1592 h 1077764"/>
              <a:gd name="connsiteX2" fmla="*/ 5793538 w 5793538"/>
              <a:gd name="connsiteY2" fmla="*/ 0 h 1077764"/>
              <a:gd name="connsiteX3" fmla="*/ 5793538 w 5793538"/>
              <a:gd name="connsiteY3" fmla="*/ 1077764 h 1077764"/>
              <a:gd name="connsiteX4" fmla="*/ 0 w 5793538"/>
              <a:gd name="connsiteY4" fmla="*/ 1077764 h 1077764"/>
              <a:gd name="connsiteX5" fmla="*/ 0 w 5793538"/>
              <a:gd name="connsiteY5" fmla="*/ 0 h 1077764"/>
              <a:gd name="connsiteX0" fmla="*/ 0 w 5793538"/>
              <a:gd name="connsiteY0" fmla="*/ 4758 h 1082522"/>
              <a:gd name="connsiteX1" fmla="*/ 2272911 w 5793538"/>
              <a:gd name="connsiteY1" fmla="*/ 0 h 1082522"/>
              <a:gd name="connsiteX2" fmla="*/ 3238111 w 5793538"/>
              <a:gd name="connsiteY2" fmla="*/ 6350 h 1082522"/>
              <a:gd name="connsiteX3" fmla="*/ 5793538 w 5793538"/>
              <a:gd name="connsiteY3" fmla="*/ 4758 h 1082522"/>
              <a:gd name="connsiteX4" fmla="*/ 5793538 w 5793538"/>
              <a:gd name="connsiteY4" fmla="*/ 1082522 h 1082522"/>
              <a:gd name="connsiteX5" fmla="*/ 0 w 5793538"/>
              <a:gd name="connsiteY5" fmla="*/ 1082522 h 1082522"/>
              <a:gd name="connsiteX6" fmla="*/ 0 w 5793538"/>
              <a:gd name="connsiteY6" fmla="*/ 4758 h 1082522"/>
              <a:gd name="connsiteX0" fmla="*/ 0 w 5793538"/>
              <a:gd name="connsiteY0" fmla="*/ 4758 h 1082522"/>
              <a:gd name="connsiteX1" fmla="*/ 2272911 w 5793538"/>
              <a:gd name="connsiteY1" fmla="*/ 0 h 1082522"/>
              <a:gd name="connsiteX2" fmla="*/ 3111111 w 5793538"/>
              <a:gd name="connsiteY2" fmla="*/ 6350 h 1082522"/>
              <a:gd name="connsiteX3" fmla="*/ 3238111 w 5793538"/>
              <a:gd name="connsiteY3" fmla="*/ 6350 h 1082522"/>
              <a:gd name="connsiteX4" fmla="*/ 5793538 w 5793538"/>
              <a:gd name="connsiteY4" fmla="*/ 4758 h 1082522"/>
              <a:gd name="connsiteX5" fmla="*/ 5793538 w 5793538"/>
              <a:gd name="connsiteY5" fmla="*/ 1082522 h 1082522"/>
              <a:gd name="connsiteX6" fmla="*/ 0 w 5793538"/>
              <a:gd name="connsiteY6" fmla="*/ 1082522 h 1082522"/>
              <a:gd name="connsiteX7" fmla="*/ 0 w 5793538"/>
              <a:gd name="connsiteY7" fmla="*/ 4758 h 1082522"/>
              <a:gd name="connsiteX0" fmla="*/ 0 w 5793538"/>
              <a:gd name="connsiteY0" fmla="*/ 4758 h 1082522"/>
              <a:gd name="connsiteX1" fmla="*/ 2272911 w 5793538"/>
              <a:gd name="connsiteY1" fmla="*/ 0 h 1082522"/>
              <a:gd name="connsiteX2" fmla="*/ 2380861 w 5793538"/>
              <a:gd name="connsiteY2" fmla="*/ 0 h 1082522"/>
              <a:gd name="connsiteX3" fmla="*/ 3111111 w 5793538"/>
              <a:gd name="connsiteY3" fmla="*/ 6350 h 1082522"/>
              <a:gd name="connsiteX4" fmla="*/ 3238111 w 5793538"/>
              <a:gd name="connsiteY4" fmla="*/ 6350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272911 w 5793538"/>
              <a:gd name="connsiteY1" fmla="*/ 0 h 1082522"/>
              <a:gd name="connsiteX2" fmla="*/ 2380861 w 5793538"/>
              <a:gd name="connsiteY2" fmla="*/ 0 h 1082522"/>
              <a:gd name="connsiteX3" fmla="*/ 3244461 w 5793538"/>
              <a:gd name="connsiteY3" fmla="*/ 952500 h 1082522"/>
              <a:gd name="connsiteX4" fmla="*/ 3238111 w 5793538"/>
              <a:gd name="connsiteY4" fmla="*/ 6350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272911 w 5793538"/>
              <a:gd name="connsiteY1" fmla="*/ 0 h 1082522"/>
              <a:gd name="connsiteX2" fmla="*/ 2272911 w 5793538"/>
              <a:gd name="connsiteY2" fmla="*/ 952500 h 1082522"/>
              <a:gd name="connsiteX3" fmla="*/ 3244461 w 5793538"/>
              <a:gd name="connsiteY3" fmla="*/ 952500 h 1082522"/>
              <a:gd name="connsiteX4" fmla="*/ 3238111 w 5793538"/>
              <a:gd name="connsiteY4" fmla="*/ 6350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272911 w 5793538"/>
              <a:gd name="connsiteY1" fmla="*/ 0 h 1082522"/>
              <a:gd name="connsiteX2" fmla="*/ 2272911 w 5793538"/>
              <a:gd name="connsiteY2" fmla="*/ 952500 h 1082522"/>
              <a:gd name="connsiteX3" fmla="*/ 3244461 w 5793538"/>
              <a:gd name="connsiteY3" fmla="*/ 952500 h 1082522"/>
              <a:gd name="connsiteX4" fmla="*/ 3332334 w 5793538"/>
              <a:gd name="connsiteY4" fmla="*/ 6350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272911 w 5793538"/>
              <a:gd name="connsiteY1" fmla="*/ 0 h 1082522"/>
              <a:gd name="connsiteX2" fmla="*/ 2272911 w 5793538"/>
              <a:gd name="connsiteY2" fmla="*/ 952500 h 1082522"/>
              <a:gd name="connsiteX3" fmla="*/ 3315129 w 5793538"/>
              <a:gd name="connsiteY3" fmla="*/ 958251 h 1082522"/>
              <a:gd name="connsiteX4" fmla="*/ 3332334 w 5793538"/>
              <a:gd name="connsiteY4" fmla="*/ 6350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272911 w 5793538"/>
              <a:gd name="connsiteY1" fmla="*/ 0 h 1082522"/>
              <a:gd name="connsiteX2" fmla="*/ 2272911 w 5793538"/>
              <a:gd name="connsiteY2" fmla="*/ 952500 h 1082522"/>
              <a:gd name="connsiteX3" fmla="*/ 3326908 w 5793538"/>
              <a:gd name="connsiteY3" fmla="*/ 958251 h 1082522"/>
              <a:gd name="connsiteX4" fmla="*/ 3332334 w 5793538"/>
              <a:gd name="connsiteY4" fmla="*/ 6350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272911 w 5793538"/>
              <a:gd name="connsiteY1" fmla="*/ 0 h 1082522"/>
              <a:gd name="connsiteX2" fmla="*/ 2272911 w 5793538"/>
              <a:gd name="connsiteY2" fmla="*/ 952500 h 1082522"/>
              <a:gd name="connsiteX3" fmla="*/ 3451545 w 5793538"/>
              <a:gd name="connsiteY3" fmla="*/ 958251 h 1082522"/>
              <a:gd name="connsiteX4" fmla="*/ 3332334 w 5793538"/>
              <a:gd name="connsiteY4" fmla="*/ 6350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272911 w 5793538"/>
              <a:gd name="connsiteY1" fmla="*/ 0 h 1082522"/>
              <a:gd name="connsiteX2" fmla="*/ 2272911 w 5793538"/>
              <a:gd name="connsiteY2" fmla="*/ 952500 h 1082522"/>
              <a:gd name="connsiteX3" fmla="*/ 3451545 w 5793538"/>
              <a:gd name="connsiteY3" fmla="*/ 958251 h 1082522"/>
              <a:gd name="connsiteX4" fmla="*/ 3456971 w 5793538"/>
              <a:gd name="connsiteY4" fmla="*/ 6350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272911 w 5793538"/>
              <a:gd name="connsiteY1" fmla="*/ 0 h 1082522"/>
              <a:gd name="connsiteX2" fmla="*/ 2272911 w 5793538"/>
              <a:gd name="connsiteY2" fmla="*/ 952500 h 1082522"/>
              <a:gd name="connsiteX3" fmla="*/ 3573804 w 5793538"/>
              <a:gd name="connsiteY3" fmla="*/ 950631 h 1082522"/>
              <a:gd name="connsiteX4" fmla="*/ 3456971 w 5793538"/>
              <a:gd name="connsiteY4" fmla="*/ 6350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272911 w 5793538"/>
              <a:gd name="connsiteY1" fmla="*/ 0 h 1082522"/>
              <a:gd name="connsiteX2" fmla="*/ 2272911 w 5793538"/>
              <a:gd name="connsiteY2" fmla="*/ 952500 h 1082522"/>
              <a:gd name="connsiteX3" fmla="*/ 3573804 w 5793538"/>
              <a:gd name="connsiteY3" fmla="*/ 950631 h 1082522"/>
              <a:gd name="connsiteX4" fmla="*/ 3456971 w 5793538"/>
              <a:gd name="connsiteY4" fmla="*/ 6350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272911 w 5793538"/>
              <a:gd name="connsiteY1" fmla="*/ 0 h 1082522"/>
              <a:gd name="connsiteX2" fmla="*/ 2272911 w 5793538"/>
              <a:gd name="connsiteY2" fmla="*/ 952500 h 1082522"/>
              <a:gd name="connsiteX3" fmla="*/ 3573804 w 5793538"/>
              <a:gd name="connsiteY3" fmla="*/ 950631 h 1082522"/>
              <a:gd name="connsiteX4" fmla="*/ 3572438 w 5793538"/>
              <a:gd name="connsiteY4" fmla="*/ 3175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367152 w 5793538"/>
              <a:gd name="connsiteY1" fmla="*/ 0 h 1082522"/>
              <a:gd name="connsiteX2" fmla="*/ 2272911 w 5793538"/>
              <a:gd name="connsiteY2" fmla="*/ 952500 h 1082522"/>
              <a:gd name="connsiteX3" fmla="*/ 3573804 w 5793538"/>
              <a:gd name="connsiteY3" fmla="*/ 950631 h 1082522"/>
              <a:gd name="connsiteX4" fmla="*/ 3572438 w 5793538"/>
              <a:gd name="connsiteY4" fmla="*/ 3175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367152 w 5793538"/>
              <a:gd name="connsiteY1" fmla="*/ 0 h 1082522"/>
              <a:gd name="connsiteX2" fmla="*/ 2364605 w 5793538"/>
              <a:gd name="connsiteY2" fmla="*/ 949158 h 1082522"/>
              <a:gd name="connsiteX3" fmla="*/ 3573804 w 5793538"/>
              <a:gd name="connsiteY3" fmla="*/ 950631 h 1082522"/>
              <a:gd name="connsiteX4" fmla="*/ 3572438 w 5793538"/>
              <a:gd name="connsiteY4" fmla="*/ 3175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265793 h 1343557"/>
              <a:gd name="connsiteX1" fmla="*/ 2367152 w 5793538"/>
              <a:gd name="connsiteY1" fmla="*/ 261035 h 1343557"/>
              <a:gd name="connsiteX2" fmla="*/ 2364605 w 5793538"/>
              <a:gd name="connsiteY2" fmla="*/ 1210193 h 1343557"/>
              <a:gd name="connsiteX3" fmla="*/ 3573804 w 5793538"/>
              <a:gd name="connsiteY3" fmla="*/ 1211666 h 1343557"/>
              <a:gd name="connsiteX4" fmla="*/ 3572438 w 5793538"/>
              <a:gd name="connsiteY4" fmla="*/ 0 h 1343557"/>
              <a:gd name="connsiteX5" fmla="*/ 5793538 w 5793538"/>
              <a:gd name="connsiteY5" fmla="*/ 265793 h 1343557"/>
              <a:gd name="connsiteX6" fmla="*/ 5793538 w 5793538"/>
              <a:gd name="connsiteY6" fmla="*/ 1343557 h 1343557"/>
              <a:gd name="connsiteX7" fmla="*/ 0 w 5793538"/>
              <a:gd name="connsiteY7" fmla="*/ 1343557 h 1343557"/>
              <a:gd name="connsiteX8" fmla="*/ 0 w 5793538"/>
              <a:gd name="connsiteY8" fmla="*/ 265793 h 1343557"/>
              <a:gd name="connsiteX0" fmla="*/ 0 w 5798633"/>
              <a:gd name="connsiteY0" fmla="*/ 265793 h 1343557"/>
              <a:gd name="connsiteX1" fmla="*/ 2367152 w 5798633"/>
              <a:gd name="connsiteY1" fmla="*/ 261035 h 1343557"/>
              <a:gd name="connsiteX2" fmla="*/ 2364605 w 5798633"/>
              <a:gd name="connsiteY2" fmla="*/ 1210193 h 1343557"/>
              <a:gd name="connsiteX3" fmla="*/ 3573804 w 5798633"/>
              <a:gd name="connsiteY3" fmla="*/ 1211666 h 1343557"/>
              <a:gd name="connsiteX4" fmla="*/ 3572438 w 5798633"/>
              <a:gd name="connsiteY4" fmla="*/ 0 h 1343557"/>
              <a:gd name="connsiteX5" fmla="*/ 5798633 w 5798633"/>
              <a:gd name="connsiteY5" fmla="*/ 5468 h 1343557"/>
              <a:gd name="connsiteX6" fmla="*/ 5793538 w 5798633"/>
              <a:gd name="connsiteY6" fmla="*/ 1343557 h 1343557"/>
              <a:gd name="connsiteX7" fmla="*/ 0 w 5798633"/>
              <a:gd name="connsiteY7" fmla="*/ 1343557 h 1343557"/>
              <a:gd name="connsiteX8" fmla="*/ 0 w 5798633"/>
              <a:gd name="connsiteY8" fmla="*/ 265793 h 1343557"/>
              <a:gd name="connsiteX0" fmla="*/ 0 w 5798633"/>
              <a:gd name="connsiteY0" fmla="*/ 421211 h 1498975"/>
              <a:gd name="connsiteX1" fmla="*/ 2367152 w 5798633"/>
              <a:gd name="connsiteY1" fmla="*/ 416453 h 1498975"/>
              <a:gd name="connsiteX2" fmla="*/ 2364605 w 5798633"/>
              <a:gd name="connsiteY2" fmla="*/ 1365611 h 1498975"/>
              <a:gd name="connsiteX3" fmla="*/ 3573804 w 5798633"/>
              <a:gd name="connsiteY3" fmla="*/ 1367084 h 1498975"/>
              <a:gd name="connsiteX4" fmla="*/ 3572438 w 5798633"/>
              <a:gd name="connsiteY4" fmla="*/ 0 h 1498975"/>
              <a:gd name="connsiteX5" fmla="*/ 5798633 w 5798633"/>
              <a:gd name="connsiteY5" fmla="*/ 160886 h 1498975"/>
              <a:gd name="connsiteX6" fmla="*/ 5793538 w 5798633"/>
              <a:gd name="connsiteY6" fmla="*/ 1498975 h 1498975"/>
              <a:gd name="connsiteX7" fmla="*/ 0 w 5798633"/>
              <a:gd name="connsiteY7" fmla="*/ 1498975 h 1498975"/>
              <a:gd name="connsiteX8" fmla="*/ 0 w 5798633"/>
              <a:gd name="connsiteY8" fmla="*/ 421211 h 1498975"/>
              <a:gd name="connsiteX0" fmla="*/ 0 w 5801180"/>
              <a:gd name="connsiteY0" fmla="*/ 435170 h 1512934"/>
              <a:gd name="connsiteX1" fmla="*/ 2367152 w 5801180"/>
              <a:gd name="connsiteY1" fmla="*/ 430412 h 1512934"/>
              <a:gd name="connsiteX2" fmla="*/ 2364605 w 5801180"/>
              <a:gd name="connsiteY2" fmla="*/ 1379570 h 1512934"/>
              <a:gd name="connsiteX3" fmla="*/ 3573804 w 5801180"/>
              <a:gd name="connsiteY3" fmla="*/ 1381043 h 1512934"/>
              <a:gd name="connsiteX4" fmla="*/ 3572438 w 5801180"/>
              <a:gd name="connsiteY4" fmla="*/ 13959 h 1512934"/>
              <a:gd name="connsiteX5" fmla="*/ 5801180 w 5801180"/>
              <a:gd name="connsiteY5" fmla="*/ 0 h 1512934"/>
              <a:gd name="connsiteX6" fmla="*/ 5793538 w 5801180"/>
              <a:gd name="connsiteY6" fmla="*/ 1512934 h 1512934"/>
              <a:gd name="connsiteX7" fmla="*/ 0 w 5801180"/>
              <a:gd name="connsiteY7" fmla="*/ 1512934 h 1512934"/>
              <a:gd name="connsiteX8" fmla="*/ 0 w 5801180"/>
              <a:gd name="connsiteY8" fmla="*/ 435170 h 1512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01180" h="1512934">
                <a:moveTo>
                  <a:pt x="0" y="435170"/>
                </a:moveTo>
                <a:lnTo>
                  <a:pt x="2367152" y="430412"/>
                </a:lnTo>
                <a:lnTo>
                  <a:pt x="2364605" y="1379570"/>
                </a:lnTo>
                <a:lnTo>
                  <a:pt x="3573804" y="1381043"/>
                </a:lnTo>
                <a:cubicBezTo>
                  <a:pt x="3571687" y="1065660"/>
                  <a:pt x="3574555" y="329342"/>
                  <a:pt x="3572438" y="13959"/>
                </a:cubicBezTo>
                <a:lnTo>
                  <a:pt x="5801180" y="0"/>
                </a:lnTo>
                <a:cubicBezTo>
                  <a:pt x="5799482" y="446030"/>
                  <a:pt x="5795236" y="1066904"/>
                  <a:pt x="5793538" y="1512934"/>
                </a:cubicBezTo>
                <a:lnTo>
                  <a:pt x="0" y="1512934"/>
                </a:lnTo>
                <a:lnTo>
                  <a:pt x="0" y="435170"/>
                </a:lnTo>
                <a:close/>
              </a:path>
            </a:pathLst>
          </a:custGeom>
          <a:noFill/>
          <a:ln w="19050" cap="flat" cmpd="sng" algn="ctr">
            <a:solidFill>
              <a:schemeClr val="tx1">
                <a:lumMod val="50000"/>
                <a:lumOff val="50000"/>
              </a:schemeClr>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49" name="Rectangle 848">
            <a:extLst>
              <a:ext uri="{FF2B5EF4-FFF2-40B4-BE49-F238E27FC236}">
                <a16:creationId xmlns:a16="http://schemas.microsoft.com/office/drawing/2014/main" id="{D722058C-4DB7-4BD6-AABB-3C00F19F77C4}"/>
              </a:ext>
            </a:extLst>
          </p:cNvPr>
          <p:cNvSpPr/>
          <p:nvPr/>
        </p:nvSpPr>
        <p:spPr bwMode="auto">
          <a:xfrm>
            <a:off x="596995" y="4723942"/>
            <a:ext cx="5417781" cy="1429373"/>
          </a:xfrm>
          <a:prstGeom prst="rect">
            <a:avLst/>
          </a:prstGeom>
          <a:noFill/>
          <a:ln w="19050" cap="flat" cmpd="sng" algn="ctr">
            <a:solidFill>
              <a:schemeClr val="tx1">
                <a:lumMod val="50000"/>
                <a:lumOff val="50000"/>
              </a:schemeClr>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871" name="Straight Connector 870">
            <a:extLst>
              <a:ext uri="{FF2B5EF4-FFF2-40B4-BE49-F238E27FC236}">
                <a16:creationId xmlns:a16="http://schemas.microsoft.com/office/drawing/2014/main" id="{3A7454F7-3ED2-4A64-BFA9-DA6E3F1BD76F}"/>
              </a:ext>
            </a:extLst>
          </p:cNvPr>
          <p:cNvCxnSpPr>
            <a:cxnSpLocks/>
          </p:cNvCxnSpPr>
          <p:nvPr/>
        </p:nvCxnSpPr>
        <p:spPr>
          <a:xfrm flipH="1">
            <a:off x="2623327" y="4388714"/>
            <a:ext cx="308067" cy="0"/>
          </a:xfrm>
          <a:prstGeom prst="line">
            <a:avLst/>
          </a:prstGeom>
          <a:ln w="31750">
            <a:solidFill>
              <a:schemeClr val="accent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2" name="Straight Connector 871">
            <a:extLst>
              <a:ext uri="{FF2B5EF4-FFF2-40B4-BE49-F238E27FC236}">
                <a16:creationId xmlns:a16="http://schemas.microsoft.com/office/drawing/2014/main" id="{683B17CB-696D-4EA3-94EF-965B9F54F7CA}"/>
              </a:ext>
            </a:extLst>
          </p:cNvPr>
          <p:cNvCxnSpPr>
            <a:cxnSpLocks/>
            <a:stCxn id="927" idx="1"/>
            <a:endCxn id="874" idx="6"/>
          </p:cNvCxnSpPr>
          <p:nvPr/>
        </p:nvCxnSpPr>
        <p:spPr>
          <a:xfrm flipH="1">
            <a:off x="3394240" y="4395672"/>
            <a:ext cx="157929" cy="86"/>
          </a:xfrm>
          <a:prstGeom prst="line">
            <a:avLst/>
          </a:prstGeom>
          <a:ln w="31750">
            <a:solidFill>
              <a:schemeClr val="accent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73" name="Group 18">
            <a:extLst>
              <a:ext uri="{FF2B5EF4-FFF2-40B4-BE49-F238E27FC236}">
                <a16:creationId xmlns:a16="http://schemas.microsoft.com/office/drawing/2014/main" id="{CB107F4A-3141-4DBF-AEF2-C5DEDC743CF1}"/>
              </a:ext>
            </a:extLst>
          </p:cNvPr>
          <p:cNvGrpSpPr>
            <a:grpSpLocks noChangeAspect="1"/>
          </p:cNvGrpSpPr>
          <p:nvPr/>
        </p:nvGrpSpPr>
        <p:grpSpPr bwMode="auto">
          <a:xfrm>
            <a:off x="2777361" y="4276003"/>
            <a:ext cx="616879" cy="239510"/>
            <a:chOff x="3161" y="1877"/>
            <a:chExt cx="443" cy="172"/>
          </a:xfrm>
          <a:solidFill>
            <a:schemeClr val="accent1">
              <a:lumMod val="60000"/>
              <a:lumOff val="40000"/>
            </a:schemeClr>
          </a:solidFill>
        </p:grpSpPr>
        <p:sp>
          <p:nvSpPr>
            <p:cNvPr id="874" name="Oval 19">
              <a:extLst>
                <a:ext uri="{FF2B5EF4-FFF2-40B4-BE49-F238E27FC236}">
                  <a16:creationId xmlns:a16="http://schemas.microsoft.com/office/drawing/2014/main" id="{B96FCD74-0A3F-4C0E-8D79-553A77ABCFFA}"/>
                </a:ext>
              </a:extLst>
            </p:cNvPr>
            <p:cNvSpPr>
              <a:spLocks noChangeArrowheads="1"/>
            </p:cNvSpPr>
            <p:nvPr/>
          </p:nvSpPr>
          <p:spPr bwMode="auto">
            <a:xfrm>
              <a:off x="3533" y="1877"/>
              <a:ext cx="71" cy="172"/>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875" name="Freeform 20">
              <a:extLst>
                <a:ext uri="{FF2B5EF4-FFF2-40B4-BE49-F238E27FC236}">
                  <a16:creationId xmlns:a16="http://schemas.microsoft.com/office/drawing/2014/main" id="{7AC49A56-918A-4AAC-A402-0CE14B8F6617}"/>
                </a:ext>
              </a:extLst>
            </p:cNvPr>
            <p:cNvSpPr>
              <a:spLocks/>
            </p:cNvSpPr>
            <p:nvPr/>
          </p:nvSpPr>
          <p:spPr bwMode="auto">
            <a:xfrm>
              <a:off x="3161" y="1877"/>
              <a:ext cx="391" cy="172"/>
            </a:xfrm>
            <a:custGeom>
              <a:avLst/>
              <a:gdLst>
                <a:gd name="T0" fmla="*/ 17 w 188"/>
                <a:gd name="T1" fmla="*/ 0 h 81"/>
                <a:gd name="T2" fmla="*/ 0 w 188"/>
                <a:gd name="T3" fmla="*/ 40 h 81"/>
                <a:gd name="T4" fmla="*/ 17 w 188"/>
                <a:gd name="T5" fmla="*/ 81 h 81"/>
                <a:gd name="T6" fmla="*/ 188 w 188"/>
                <a:gd name="T7" fmla="*/ 81 h 81"/>
                <a:gd name="T8" fmla="*/ 171 w 188"/>
                <a:gd name="T9" fmla="*/ 40 h 81"/>
                <a:gd name="T10" fmla="*/ 188 w 188"/>
                <a:gd name="T11" fmla="*/ 0 h 81"/>
                <a:gd name="T12" fmla="*/ 17 w 188"/>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188" h="81">
                  <a:moveTo>
                    <a:pt x="17" y="0"/>
                  </a:moveTo>
                  <a:cubicBezTo>
                    <a:pt x="8" y="0"/>
                    <a:pt x="0" y="18"/>
                    <a:pt x="0" y="40"/>
                  </a:cubicBezTo>
                  <a:cubicBezTo>
                    <a:pt x="0" y="62"/>
                    <a:pt x="8" y="81"/>
                    <a:pt x="17" y="81"/>
                  </a:cubicBezTo>
                  <a:cubicBezTo>
                    <a:pt x="188" y="81"/>
                    <a:pt x="188" y="81"/>
                    <a:pt x="188" y="81"/>
                  </a:cubicBezTo>
                  <a:cubicBezTo>
                    <a:pt x="179" y="81"/>
                    <a:pt x="171" y="62"/>
                    <a:pt x="171" y="40"/>
                  </a:cubicBezTo>
                  <a:cubicBezTo>
                    <a:pt x="171" y="18"/>
                    <a:pt x="179" y="0"/>
                    <a:pt x="188" y="0"/>
                  </a:cubicBezTo>
                  <a:lnTo>
                    <a:pt x="17" y="0"/>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876" name="Group 875">
            <a:extLst>
              <a:ext uri="{FF2B5EF4-FFF2-40B4-BE49-F238E27FC236}">
                <a16:creationId xmlns:a16="http://schemas.microsoft.com/office/drawing/2014/main" id="{05E048F2-58BF-4988-99A2-8629EA8BE9D6}"/>
              </a:ext>
            </a:extLst>
          </p:cNvPr>
          <p:cNvGrpSpPr/>
          <p:nvPr/>
        </p:nvGrpSpPr>
        <p:grpSpPr>
          <a:xfrm>
            <a:off x="2942358" y="4305649"/>
            <a:ext cx="199633" cy="108321"/>
            <a:chOff x="3232051" y="1565154"/>
            <a:chExt cx="866078" cy="469934"/>
          </a:xfrm>
          <a:solidFill>
            <a:schemeClr val="accent1">
              <a:lumMod val="50000"/>
            </a:schemeClr>
          </a:solidFill>
        </p:grpSpPr>
        <p:sp>
          <p:nvSpPr>
            <p:cNvPr id="877" name="Isosceles Triangle 876">
              <a:extLst>
                <a:ext uri="{FF2B5EF4-FFF2-40B4-BE49-F238E27FC236}">
                  <a16:creationId xmlns:a16="http://schemas.microsoft.com/office/drawing/2014/main" id="{B74A445E-36D7-4183-8269-89122C0D6366}"/>
                </a:ext>
              </a:extLst>
            </p:cNvPr>
            <p:cNvSpPr/>
            <p:nvPr/>
          </p:nvSpPr>
          <p:spPr bwMode="auto">
            <a:xfrm>
              <a:off x="3292414" y="1625783"/>
              <a:ext cx="742152" cy="348676"/>
            </a:xfrm>
            <a:prstGeom prst="triangl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78" name="Oval 877">
              <a:extLst>
                <a:ext uri="{FF2B5EF4-FFF2-40B4-BE49-F238E27FC236}">
                  <a16:creationId xmlns:a16="http://schemas.microsoft.com/office/drawing/2014/main" id="{4E71278D-4F06-4C88-81CA-E40A288A6C51}"/>
                </a:ext>
              </a:extLst>
            </p:cNvPr>
            <p:cNvSpPr/>
            <p:nvPr/>
          </p:nvSpPr>
          <p:spPr bwMode="auto">
            <a:xfrm>
              <a:off x="3602861" y="1565154"/>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79" name="Oval 878">
              <a:extLst>
                <a:ext uri="{FF2B5EF4-FFF2-40B4-BE49-F238E27FC236}">
                  <a16:creationId xmlns:a16="http://schemas.microsoft.com/office/drawing/2014/main" id="{4D8D5ACB-FB7B-4A92-B17F-156EDF9EB27C}"/>
                </a:ext>
              </a:extLst>
            </p:cNvPr>
            <p:cNvSpPr/>
            <p:nvPr/>
          </p:nvSpPr>
          <p:spPr bwMode="auto">
            <a:xfrm>
              <a:off x="3976871" y="1913830"/>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80" name="Oval 879">
              <a:extLst>
                <a:ext uri="{FF2B5EF4-FFF2-40B4-BE49-F238E27FC236}">
                  <a16:creationId xmlns:a16="http://schemas.microsoft.com/office/drawing/2014/main" id="{9E98180D-6ABC-4EDC-BBF8-8C0FB7721AA1}"/>
                </a:ext>
              </a:extLst>
            </p:cNvPr>
            <p:cNvSpPr/>
            <p:nvPr/>
          </p:nvSpPr>
          <p:spPr bwMode="auto">
            <a:xfrm>
              <a:off x="3232051" y="1913830"/>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881" name="TextBox 880">
            <a:extLst>
              <a:ext uri="{FF2B5EF4-FFF2-40B4-BE49-F238E27FC236}">
                <a16:creationId xmlns:a16="http://schemas.microsoft.com/office/drawing/2014/main" id="{BAA085DC-95CC-49E7-84D5-653F4858D2C6}"/>
              </a:ext>
            </a:extLst>
          </p:cNvPr>
          <p:cNvSpPr txBox="1"/>
          <p:nvPr/>
        </p:nvSpPr>
        <p:spPr>
          <a:xfrm>
            <a:off x="2838593" y="4426456"/>
            <a:ext cx="407163" cy="76944"/>
          </a:xfrm>
          <a:prstGeom prst="rect">
            <a:avLst/>
          </a:prstGeom>
          <a:solidFill>
            <a:schemeClr val="accent1">
              <a:lumMod val="50000"/>
            </a:schemeClr>
          </a:solid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a:ea typeface="+mn-ea"/>
                <a:cs typeface="+mn-cs"/>
              </a:rPr>
              <a:t>ExpressRoute</a:t>
            </a:r>
          </a:p>
        </p:txBody>
      </p:sp>
      <p:grpSp>
        <p:nvGrpSpPr>
          <p:cNvPr id="922" name="Group 921">
            <a:extLst>
              <a:ext uri="{FF2B5EF4-FFF2-40B4-BE49-F238E27FC236}">
                <a16:creationId xmlns:a16="http://schemas.microsoft.com/office/drawing/2014/main" id="{DCA5A681-0BC9-401F-9CB6-145113404DCA}"/>
              </a:ext>
            </a:extLst>
          </p:cNvPr>
          <p:cNvGrpSpPr/>
          <p:nvPr/>
        </p:nvGrpSpPr>
        <p:grpSpPr>
          <a:xfrm>
            <a:off x="2559290" y="4310010"/>
            <a:ext cx="167800" cy="167800"/>
            <a:chOff x="2662557" y="4420807"/>
            <a:chExt cx="167800" cy="167800"/>
          </a:xfrm>
        </p:grpSpPr>
        <p:sp>
          <p:nvSpPr>
            <p:cNvPr id="923" name="Oval 922">
              <a:extLst>
                <a:ext uri="{FF2B5EF4-FFF2-40B4-BE49-F238E27FC236}">
                  <a16:creationId xmlns:a16="http://schemas.microsoft.com/office/drawing/2014/main" id="{A22952E2-A2C4-48B0-93E1-5FD1641E6368}"/>
                </a:ext>
              </a:extLst>
            </p:cNvPr>
            <p:cNvSpPr/>
            <p:nvPr/>
          </p:nvSpPr>
          <p:spPr bwMode="auto">
            <a:xfrm>
              <a:off x="2662557" y="4420807"/>
              <a:ext cx="167800" cy="167800"/>
            </a:xfrm>
            <a:prstGeom prst="ellipse">
              <a:avLst/>
            </a:prstGeom>
            <a:solidFill>
              <a:schemeClr val="accent1">
                <a:lumMod val="5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4" name="Freeform: Shape 923">
              <a:extLst>
                <a:ext uri="{FF2B5EF4-FFF2-40B4-BE49-F238E27FC236}">
                  <a16:creationId xmlns:a16="http://schemas.microsoft.com/office/drawing/2014/main" id="{098B36C8-F40F-4075-A324-36C4A3403811}"/>
                </a:ext>
              </a:extLst>
            </p:cNvPr>
            <p:cNvSpPr/>
            <p:nvPr/>
          </p:nvSpPr>
          <p:spPr>
            <a:xfrm>
              <a:off x="2673424" y="4434214"/>
              <a:ext cx="135906" cy="135906"/>
            </a:xfrm>
            <a:custGeom>
              <a:avLst/>
              <a:gdLst>
                <a:gd name="connsiteX0" fmla="*/ 32103 w 135905"/>
                <a:gd name="connsiteY0" fmla="*/ 92695 h 135905"/>
                <a:gd name="connsiteX1" fmla="*/ 10019 w 135905"/>
                <a:gd name="connsiteY1" fmla="*/ 70610 h 135905"/>
                <a:gd name="connsiteX2" fmla="*/ 32103 w 135905"/>
                <a:gd name="connsiteY2" fmla="*/ 48525 h 135905"/>
                <a:gd name="connsiteX3" fmla="*/ 12850 w 135905"/>
                <a:gd name="connsiteY3" fmla="*/ 70044 h 135905"/>
                <a:gd name="connsiteX4" fmla="*/ 48525 w 135905"/>
                <a:gd name="connsiteY4" fmla="*/ 70044 h 135905"/>
                <a:gd name="connsiteX5" fmla="*/ 92695 w 135905"/>
                <a:gd name="connsiteY5" fmla="*/ 114779 h 135905"/>
                <a:gd name="connsiteX6" fmla="*/ 70610 w 135905"/>
                <a:gd name="connsiteY6" fmla="*/ 92695 h 135905"/>
                <a:gd name="connsiteX7" fmla="*/ 48525 w 135905"/>
                <a:gd name="connsiteY7" fmla="*/ 114779 h 135905"/>
                <a:gd name="connsiteX8" fmla="*/ 70610 w 135905"/>
                <a:gd name="connsiteY8" fmla="*/ 94960 h 135905"/>
                <a:gd name="connsiteX9" fmla="*/ 70610 w 135905"/>
                <a:gd name="connsiteY9" fmla="*/ 130635 h 135905"/>
                <a:gd name="connsiteX10" fmla="*/ 108550 w 135905"/>
                <a:gd name="connsiteY10" fmla="*/ 92695 h 135905"/>
                <a:gd name="connsiteX11" fmla="*/ 130635 w 135905"/>
                <a:gd name="connsiteY11" fmla="*/ 70610 h 135905"/>
                <a:gd name="connsiteX12" fmla="*/ 108550 w 135905"/>
                <a:gd name="connsiteY12" fmla="*/ 48525 h 135905"/>
                <a:gd name="connsiteX13" fmla="*/ 128370 w 135905"/>
                <a:gd name="connsiteY13" fmla="*/ 70044 h 135905"/>
                <a:gd name="connsiteX14" fmla="*/ 92695 w 135905"/>
                <a:gd name="connsiteY14" fmla="*/ 70044 h 135905"/>
                <a:gd name="connsiteX15" fmla="*/ 48525 w 135905"/>
                <a:gd name="connsiteY15" fmla="*/ 25874 h 135905"/>
                <a:gd name="connsiteX16" fmla="*/ 70610 w 135905"/>
                <a:gd name="connsiteY16" fmla="*/ 47959 h 135905"/>
                <a:gd name="connsiteX17" fmla="*/ 92695 w 135905"/>
                <a:gd name="connsiteY17" fmla="*/ 25874 h 135905"/>
                <a:gd name="connsiteX18" fmla="*/ 70610 w 135905"/>
                <a:gd name="connsiteY18" fmla="*/ 45128 h 135905"/>
                <a:gd name="connsiteX19" fmla="*/ 70610 w 135905"/>
                <a:gd name="connsiteY19" fmla="*/ 10019 h 13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905" h="135905">
                  <a:moveTo>
                    <a:pt x="32103" y="92695"/>
                  </a:moveTo>
                  <a:lnTo>
                    <a:pt x="10019" y="70610"/>
                  </a:lnTo>
                  <a:lnTo>
                    <a:pt x="32103" y="48525"/>
                  </a:lnTo>
                  <a:moveTo>
                    <a:pt x="12850" y="70044"/>
                  </a:moveTo>
                  <a:lnTo>
                    <a:pt x="48525" y="70044"/>
                  </a:lnTo>
                  <a:moveTo>
                    <a:pt x="92695" y="114779"/>
                  </a:moveTo>
                  <a:lnTo>
                    <a:pt x="70610" y="92695"/>
                  </a:lnTo>
                  <a:lnTo>
                    <a:pt x="48525" y="114779"/>
                  </a:lnTo>
                  <a:moveTo>
                    <a:pt x="70610" y="94960"/>
                  </a:moveTo>
                  <a:lnTo>
                    <a:pt x="70610" y="130635"/>
                  </a:lnTo>
                  <a:moveTo>
                    <a:pt x="108550" y="92695"/>
                  </a:moveTo>
                  <a:lnTo>
                    <a:pt x="130635" y="70610"/>
                  </a:lnTo>
                  <a:lnTo>
                    <a:pt x="108550" y="48525"/>
                  </a:lnTo>
                  <a:moveTo>
                    <a:pt x="128370" y="70044"/>
                  </a:moveTo>
                  <a:lnTo>
                    <a:pt x="92695" y="70044"/>
                  </a:lnTo>
                  <a:moveTo>
                    <a:pt x="48525" y="25874"/>
                  </a:moveTo>
                  <a:lnTo>
                    <a:pt x="70610" y="47959"/>
                  </a:lnTo>
                  <a:lnTo>
                    <a:pt x="92695" y="25874"/>
                  </a:lnTo>
                  <a:moveTo>
                    <a:pt x="70610" y="45128"/>
                  </a:moveTo>
                  <a:lnTo>
                    <a:pt x="70610" y="10019"/>
                  </a:lnTo>
                </a:path>
              </a:pathLst>
            </a:custGeom>
            <a:noFill/>
            <a:ln w="9525" cap="sq">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925" name="Group 924">
            <a:extLst>
              <a:ext uri="{FF2B5EF4-FFF2-40B4-BE49-F238E27FC236}">
                <a16:creationId xmlns:a16="http://schemas.microsoft.com/office/drawing/2014/main" id="{E510ACDC-5AC2-4CAA-9DC6-8B6595A57825}"/>
              </a:ext>
            </a:extLst>
          </p:cNvPr>
          <p:cNvGrpSpPr/>
          <p:nvPr/>
        </p:nvGrpSpPr>
        <p:grpSpPr>
          <a:xfrm>
            <a:off x="3531283" y="4311654"/>
            <a:ext cx="167800" cy="167800"/>
            <a:chOff x="2662557" y="4420807"/>
            <a:chExt cx="167800" cy="167800"/>
          </a:xfrm>
        </p:grpSpPr>
        <p:sp>
          <p:nvSpPr>
            <p:cNvPr id="926" name="Oval 925">
              <a:extLst>
                <a:ext uri="{FF2B5EF4-FFF2-40B4-BE49-F238E27FC236}">
                  <a16:creationId xmlns:a16="http://schemas.microsoft.com/office/drawing/2014/main" id="{22606AB6-3A25-44AD-9BE2-4F29B591B6D2}"/>
                </a:ext>
              </a:extLst>
            </p:cNvPr>
            <p:cNvSpPr/>
            <p:nvPr/>
          </p:nvSpPr>
          <p:spPr bwMode="auto">
            <a:xfrm>
              <a:off x="2662557" y="4420807"/>
              <a:ext cx="167800" cy="167800"/>
            </a:xfrm>
            <a:prstGeom prst="ellipse">
              <a:avLst/>
            </a:prstGeom>
            <a:solidFill>
              <a:schemeClr val="accent1">
                <a:lumMod val="5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7" name="Freeform: Shape 926">
              <a:extLst>
                <a:ext uri="{FF2B5EF4-FFF2-40B4-BE49-F238E27FC236}">
                  <a16:creationId xmlns:a16="http://schemas.microsoft.com/office/drawing/2014/main" id="{8347BCB1-154F-41A0-955D-5D6438E9ADC1}"/>
                </a:ext>
              </a:extLst>
            </p:cNvPr>
            <p:cNvSpPr/>
            <p:nvPr/>
          </p:nvSpPr>
          <p:spPr>
            <a:xfrm>
              <a:off x="2673424" y="4434214"/>
              <a:ext cx="135906" cy="135906"/>
            </a:xfrm>
            <a:custGeom>
              <a:avLst/>
              <a:gdLst>
                <a:gd name="connsiteX0" fmla="*/ 32103 w 135905"/>
                <a:gd name="connsiteY0" fmla="*/ 92695 h 135905"/>
                <a:gd name="connsiteX1" fmla="*/ 10019 w 135905"/>
                <a:gd name="connsiteY1" fmla="*/ 70610 h 135905"/>
                <a:gd name="connsiteX2" fmla="*/ 32103 w 135905"/>
                <a:gd name="connsiteY2" fmla="*/ 48525 h 135905"/>
                <a:gd name="connsiteX3" fmla="*/ 12850 w 135905"/>
                <a:gd name="connsiteY3" fmla="*/ 70044 h 135905"/>
                <a:gd name="connsiteX4" fmla="*/ 48525 w 135905"/>
                <a:gd name="connsiteY4" fmla="*/ 70044 h 135905"/>
                <a:gd name="connsiteX5" fmla="*/ 92695 w 135905"/>
                <a:gd name="connsiteY5" fmla="*/ 114779 h 135905"/>
                <a:gd name="connsiteX6" fmla="*/ 70610 w 135905"/>
                <a:gd name="connsiteY6" fmla="*/ 92695 h 135905"/>
                <a:gd name="connsiteX7" fmla="*/ 48525 w 135905"/>
                <a:gd name="connsiteY7" fmla="*/ 114779 h 135905"/>
                <a:gd name="connsiteX8" fmla="*/ 70610 w 135905"/>
                <a:gd name="connsiteY8" fmla="*/ 94960 h 135905"/>
                <a:gd name="connsiteX9" fmla="*/ 70610 w 135905"/>
                <a:gd name="connsiteY9" fmla="*/ 130635 h 135905"/>
                <a:gd name="connsiteX10" fmla="*/ 108550 w 135905"/>
                <a:gd name="connsiteY10" fmla="*/ 92695 h 135905"/>
                <a:gd name="connsiteX11" fmla="*/ 130635 w 135905"/>
                <a:gd name="connsiteY11" fmla="*/ 70610 h 135905"/>
                <a:gd name="connsiteX12" fmla="*/ 108550 w 135905"/>
                <a:gd name="connsiteY12" fmla="*/ 48525 h 135905"/>
                <a:gd name="connsiteX13" fmla="*/ 128370 w 135905"/>
                <a:gd name="connsiteY13" fmla="*/ 70044 h 135905"/>
                <a:gd name="connsiteX14" fmla="*/ 92695 w 135905"/>
                <a:gd name="connsiteY14" fmla="*/ 70044 h 135905"/>
                <a:gd name="connsiteX15" fmla="*/ 48525 w 135905"/>
                <a:gd name="connsiteY15" fmla="*/ 25874 h 135905"/>
                <a:gd name="connsiteX16" fmla="*/ 70610 w 135905"/>
                <a:gd name="connsiteY16" fmla="*/ 47959 h 135905"/>
                <a:gd name="connsiteX17" fmla="*/ 92695 w 135905"/>
                <a:gd name="connsiteY17" fmla="*/ 25874 h 135905"/>
                <a:gd name="connsiteX18" fmla="*/ 70610 w 135905"/>
                <a:gd name="connsiteY18" fmla="*/ 45128 h 135905"/>
                <a:gd name="connsiteX19" fmla="*/ 70610 w 135905"/>
                <a:gd name="connsiteY19" fmla="*/ 10019 h 13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905" h="135905">
                  <a:moveTo>
                    <a:pt x="32103" y="92695"/>
                  </a:moveTo>
                  <a:lnTo>
                    <a:pt x="10019" y="70610"/>
                  </a:lnTo>
                  <a:lnTo>
                    <a:pt x="32103" y="48525"/>
                  </a:lnTo>
                  <a:moveTo>
                    <a:pt x="12850" y="70044"/>
                  </a:moveTo>
                  <a:lnTo>
                    <a:pt x="48525" y="70044"/>
                  </a:lnTo>
                  <a:moveTo>
                    <a:pt x="92695" y="114779"/>
                  </a:moveTo>
                  <a:lnTo>
                    <a:pt x="70610" y="92695"/>
                  </a:lnTo>
                  <a:lnTo>
                    <a:pt x="48525" y="114779"/>
                  </a:lnTo>
                  <a:moveTo>
                    <a:pt x="70610" y="94960"/>
                  </a:moveTo>
                  <a:lnTo>
                    <a:pt x="70610" y="130635"/>
                  </a:lnTo>
                  <a:moveTo>
                    <a:pt x="108550" y="92695"/>
                  </a:moveTo>
                  <a:lnTo>
                    <a:pt x="130635" y="70610"/>
                  </a:lnTo>
                  <a:lnTo>
                    <a:pt x="108550" y="48525"/>
                  </a:lnTo>
                  <a:moveTo>
                    <a:pt x="128370" y="70044"/>
                  </a:moveTo>
                  <a:lnTo>
                    <a:pt x="92695" y="70044"/>
                  </a:lnTo>
                  <a:moveTo>
                    <a:pt x="48525" y="25874"/>
                  </a:moveTo>
                  <a:lnTo>
                    <a:pt x="70610" y="47959"/>
                  </a:lnTo>
                  <a:lnTo>
                    <a:pt x="92695" y="25874"/>
                  </a:lnTo>
                  <a:moveTo>
                    <a:pt x="70610" y="45128"/>
                  </a:moveTo>
                  <a:lnTo>
                    <a:pt x="70610" y="10019"/>
                  </a:lnTo>
                </a:path>
              </a:pathLst>
            </a:custGeom>
            <a:noFill/>
            <a:ln w="9525" cap="sq">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cxnSp>
        <p:nvCxnSpPr>
          <p:cNvPr id="419" name="Connector: Elbow 418">
            <a:extLst>
              <a:ext uri="{FF2B5EF4-FFF2-40B4-BE49-F238E27FC236}">
                <a16:creationId xmlns:a16="http://schemas.microsoft.com/office/drawing/2014/main" id="{31D037C0-3373-4D07-BC32-847F29BF22C7}"/>
              </a:ext>
            </a:extLst>
          </p:cNvPr>
          <p:cNvCxnSpPr>
            <a:cxnSpLocks/>
            <a:stCxn id="454" idx="0"/>
            <a:endCxn id="345" idx="2"/>
          </p:cNvCxnSpPr>
          <p:nvPr/>
        </p:nvCxnSpPr>
        <p:spPr>
          <a:xfrm rot="5400000" flipH="1" flipV="1">
            <a:off x="8880392" y="4792502"/>
            <a:ext cx="365977" cy="4208"/>
          </a:xfrm>
          <a:prstGeom prst="bentConnector3">
            <a:avLst>
              <a:gd name="adj1" fmla="val 50000"/>
            </a:avLst>
          </a:prstGeom>
          <a:solidFill>
            <a:srgbClr val="FFFFFF">
              <a:lumMod val="95000"/>
            </a:srgbClr>
          </a:solidFill>
          <a:ln w="31750" cap="flat" cmpd="sng" algn="ctr">
            <a:solidFill>
              <a:srgbClr val="505050"/>
            </a:solidFill>
            <a:prstDash val="solid"/>
          </a:ln>
          <a:effectLst/>
        </p:spPr>
      </p:cxnSp>
      <p:grpSp>
        <p:nvGrpSpPr>
          <p:cNvPr id="433" name="Group 432">
            <a:extLst>
              <a:ext uri="{FF2B5EF4-FFF2-40B4-BE49-F238E27FC236}">
                <a16:creationId xmlns:a16="http://schemas.microsoft.com/office/drawing/2014/main" id="{DC8481E8-1282-4244-8BBE-B9D9904A1CC1}"/>
              </a:ext>
            </a:extLst>
          </p:cNvPr>
          <p:cNvGrpSpPr/>
          <p:nvPr/>
        </p:nvGrpSpPr>
        <p:grpSpPr>
          <a:xfrm>
            <a:off x="10383774" y="5437103"/>
            <a:ext cx="1280160" cy="869184"/>
            <a:chOff x="10536174" y="3284958"/>
            <a:chExt cx="1280160" cy="869184"/>
          </a:xfrm>
        </p:grpSpPr>
        <p:sp>
          <p:nvSpPr>
            <p:cNvPr id="434" name="Rectangle 433">
              <a:extLst>
                <a:ext uri="{FF2B5EF4-FFF2-40B4-BE49-F238E27FC236}">
                  <a16:creationId xmlns:a16="http://schemas.microsoft.com/office/drawing/2014/main" id="{3D070F5A-2392-4018-A59E-90650180FCD0}"/>
                </a:ext>
              </a:extLst>
            </p:cNvPr>
            <p:cNvSpPr/>
            <p:nvPr/>
          </p:nvSpPr>
          <p:spPr bwMode="auto">
            <a:xfrm>
              <a:off x="10536174" y="3284958"/>
              <a:ext cx="1280160" cy="869184"/>
            </a:xfrm>
            <a:prstGeom prst="rect">
              <a:avLst/>
            </a:prstGeom>
            <a:solidFill>
              <a:srgbClr val="FFFBA3"/>
            </a:solidFill>
            <a:ln w="19050">
              <a:no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t>Prod</a:t>
              </a:r>
            </a:p>
          </p:txBody>
        </p:sp>
        <p:sp>
          <p:nvSpPr>
            <p:cNvPr id="435" name="Rectangle 434">
              <a:extLst>
                <a:ext uri="{FF2B5EF4-FFF2-40B4-BE49-F238E27FC236}">
                  <a16:creationId xmlns:a16="http://schemas.microsoft.com/office/drawing/2014/main" id="{ECD9A9CA-A9F9-4989-BBB6-78210E93AD93}"/>
                </a:ext>
              </a:extLst>
            </p:cNvPr>
            <p:cNvSpPr/>
            <p:nvPr/>
          </p:nvSpPr>
          <p:spPr bwMode="auto">
            <a:xfrm>
              <a:off x="10598108" y="3365889"/>
              <a:ext cx="1161076" cy="553293"/>
            </a:xfrm>
            <a:prstGeom prst="rect">
              <a:avLst/>
            </a:prstGeom>
            <a:solidFill>
              <a:schemeClr val="bg1"/>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mc:AlternateContent xmlns:mc="http://schemas.openxmlformats.org/markup-compatibility/2006" xmlns:psez="http://schemas.microsoft.com/office/powerpoint/2016/sectionzoom">
          <mc:Choice Requires="psez">
            <p:graphicFrame>
              <p:nvGraphicFramePr>
                <p:cNvPr id="436" name="Section Zoom 435">
                  <a:extLst>
                    <a:ext uri="{FF2B5EF4-FFF2-40B4-BE49-F238E27FC236}">
                      <a16:creationId xmlns:a16="http://schemas.microsoft.com/office/drawing/2014/main" id="{AC9CE770-7A5C-4025-97C6-947EED514BDB}"/>
                    </a:ext>
                  </a:extLst>
                </p:cNvPr>
                <p:cNvGraphicFramePr>
                  <a:graphicFrameLocks noChangeAspect="1"/>
                </p:cNvGraphicFramePr>
                <p:nvPr/>
              </p:nvGraphicFramePr>
              <p:xfrm>
                <a:off x="10697862" y="3468239"/>
                <a:ext cx="441960" cy="248603"/>
              </p:xfrm>
              <a:graphic>
                <a:graphicData uri="http://schemas.microsoft.com/office/powerpoint/2016/sectionzoom">
                  <psez:sectionZm>
                    <psez:sectionZmObj sectionId="{85269E6C-D94C-4318-9B69-9DC3DBB5B6A9}">
                      <psez:zmPr id="{08D5400E-C7FC-48BB-897F-490FF4088084}" transitionDur="1000">
                        <p166:blipFill xmlns:p166="http://schemas.microsoft.com/office/powerpoint/2016/6/main">
                          <a:blip r:embed="rId25"/>
                          <a:stretch>
                            <a:fillRect/>
                          </a:stretch>
                        </p166:blipFill>
                        <p166:spPr xmlns:p166="http://schemas.microsoft.com/office/powerpoint/2016/6/main">
                          <a:xfrm>
                            <a:off x="0" y="0"/>
                            <a:ext cx="441960" cy="248603"/>
                          </a:xfrm>
                          <a:prstGeom prst="rect">
                            <a:avLst/>
                          </a:prstGeom>
                          <a:solidFill>
                            <a:srgbClr val="BDF7BD"/>
                          </a:solidFill>
                          <a:ln w="19050" cap="flat" cmpd="sng" algn="ctr">
                            <a:solidFill>
                              <a:schemeClr val="accent3"/>
                            </a:solidFill>
                            <a:prstDash val="solid"/>
                          </a:ln>
                          <a:effectLst/>
                        </p166:spPr>
                      </psez:zmPr>
                    </psez:sectionZmObj>
                  </psez:sectionZm>
                </a:graphicData>
              </a:graphic>
            </p:graphicFrame>
          </mc:Choice>
          <mc:Fallback xmlns="">
            <p:pic>
              <p:nvPicPr>
                <p:cNvPr id="436" name="Section Zoom 435">
                  <a:hlinkClick r:id="rId15" action="ppaction://hlinksldjump"/>
                  <a:extLst>
                    <a:ext uri="{FF2B5EF4-FFF2-40B4-BE49-F238E27FC236}">
                      <a16:creationId xmlns:a16="http://schemas.microsoft.com/office/drawing/2014/main" id="{AC9CE770-7A5C-4025-97C6-947EED514BDB}"/>
                    </a:ext>
                  </a:extLst>
                </p:cNvPr>
                <p:cNvPicPr>
                  <a:picLocks noGrp="1" noRot="1" noChangeAspect="1" noMove="1" noResize="1" noEditPoints="1" noAdjustHandles="1" noChangeArrowheads="1" noChangeShapeType="1"/>
                </p:cNvPicPr>
                <p:nvPr/>
              </p:nvPicPr>
              <p:blipFill>
                <a:blip r:embed="rId26"/>
                <a:stretch>
                  <a:fillRect/>
                </a:stretch>
              </p:blipFill>
              <p:spPr>
                <a:xfrm>
                  <a:off x="10545462" y="5620384"/>
                  <a:ext cx="441960" cy="248603"/>
                </a:xfrm>
                <a:prstGeom prst="rect">
                  <a:avLst/>
                </a:prstGeom>
                <a:solidFill>
                  <a:srgbClr val="BDF7BD"/>
                </a:solidFill>
                <a:ln w="19050" cap="flat" cmpd="sng" algn="ctr">
                  <a:solidFill>
                    <a:schemeClr val="accent3"/>
                  </a:solidFill>
                  <a:prstDash val="solid"/>
                </a:ln>
                <a:effectLst/>
              </p:spPr>
            </p:pic>
          </mc:Fallback>
        </mc:AlternateContent>
        <mc:AlternateContent xmlns:mc="http://schemas.openxmlformats.org/markup-compatibility/2006" xmlns:psez="http://schemas.microsoft.com/office/powerpoint/2016/sectionzoom">
          <mc:Choice Requires="psez">
            <p:graphicFrame>
              <p:nvGraphicFramePr>
                <p:cNvPr id="437" name="Section Zoom 436">
                  <a:extLst>
                    <a:ext uri="{FF2B5EF4-FFF2-40B4-BE49-F238E27FC236}">
                      <a16:creationId xmlns:a16="http://schemas.microsoft.com/office/drawing/2014/main" id="{32EF45FF-0E99-4A76-9503-23B3AA7509FD}"/>
                    </a:ext>
                  </a:extLst>
                </p:cNvPr>
                <p:cNvGraphicFramePr>
                  <a:graphicFrameLocks noChangeAspect="1"/>
                </p:cNvGraphicFramePr>
                <p:nvPr/>
              </p:nvGraphicFramePr>
              <p:xfrm>
                <a:off x="11242810" y="3468240"/>
                <a:ext cx="441959" cy="248602"/>
              </p:xfrm>
              <a:graphic>
                <a:graphicData uri="http://schemas.microsoft.com/office/powerpoint/2016/sectionzoom">
                  <psez:sectionZm>
                    <psez:sectionZmObj sectionId="{3B3D968C-BDAE-4610-B4A7-342CF971FBA8}">
                      <psez:zmPr id="{70430AC5-BA49-4DE3-8AE5-3284D3ECA2F5}" transitionDur="1000">
                        <p166:blipFill xmlns:p166="http://schemas.microsoft.com/office/powerpoint/2016/6/main">
                          <a:blip r:embed="rId27"/>
                          <a:stretch>
                            <a:fillRect/>
                          </a:stretch>
                        </p166:blipFill>
                        <p166:spPr xmlns:p166="http://schemas.microsoft.com/office/powerpoint/2016/6/main">
                          <a:xfrm>
                            <a:off x="0" y="0"/>
                            <a:ext cx="441959" cy="248602"/>
                          </a:xfrm>
                          <a:prstGeom prst="rect">
                            <a:avLst/>
                          </a:prstGeom>
                          <a:solidFill>
                            <a:srgbClr val="BDF7BD"/>
                          </a:solidFill>
                          <a:ln w="19050" cap="flat" cmpd="sng" algn="ctr">
                            <a:solidFill>
                              <a:srgbClr val="5C2D91"/>
                            </a:solidFill>
                            <a:prstDash val="solid"/>
                          </a:ln>
                          <a:effectLst/>
                        </p166:spPr>
                      </psez:zmPr>
                    </psez:sectionZmObj>
                  </psez:sectionZm>
                </a:graphicData>
              </a:graphic>
            </p:graphicFrame>
          </mc:Choice>
          <mc:Fallback xmlns="">
            <p:pic>
              <p:nvPicPr>
                <p:cNvPr id="437" name="Section Zoom 436">
                  <a:hlinkClick r:id="rId21" action="ppaction://hlinksldjump"/>
                  <a:extLst>
                    <a:ext uri="{FF2B5EF4-FFF2-40B4-BE49-F238E27FC236}">
                      <a16:creationId xmlns:a16="http://schemas.microsoft.com/office/drawing/2014/main" id="{32EF45FF-0E99-4A76-9503-23B3AA7509FD}"/>
                    </a:ext>
                  </a:extLst>
                </p:cNvPr>
                <p:cNvPicPr>
                  <a:picLocks noGrp="1" noRot="1" noChangeAspect="1" noMove="1" noResize="1" noEditPoints="1" noAdjustHandles="1" noChangeArrowheads="1" noChangeShapeType="1"/>
                </p:cNvPicPr>
                <p:nvPr/>
              </p:nvPicPr>
              <p:blipFill>
                <a:blip r:embed="rId28"/>
                <a:stretch>
                  <a:fillRect/>
                </a:stretch>
              </p:blipFill>
              <p:spPr>
                <a:xfrm>
                  <a:off x="11090410" y="5620385"/>
                  <a:ext cx="441959" cy="248602"/>
                </a:xfrm>
                <a:prstGeom prst="rect">
                  <a:avLst/>
                </a:prstGeom>
                <a:solidFill>
                  <a:srgbClr val="BDF7BD"/>
                </a:solidFill>
                <a:ln w="19050" cap="flat" cmpd="sng" algn="ctr">
                  <a:solidFill>
                    <a:srgbClr val="5C2D91"/>
                  </a:solidFill>
                  <a:prstDash val="solid"/>
                </a:ln>
                <a:effectLst/>
              </p:spPr>
            </p:pic>
          </mc:Fallback>
        </mc:AlternateContent>
        <p:grpSp>
          <p:nvGrpSpPr>
            <p:cNvPr id="438" name="Group 437">
              <a:extLst>
                <a:ext uri="{FF2B5EF4-FFF2-40B4-BE49-F238E27FC236}">
                  <a16:creationId xmlns:a16="http://schemas.microsoft.com/office/drawing/2014/main" id="{204FB923-5FE5-49D5-8FAF-919CCA5ECA20}"/>
                </a:ext>
              </a:extLst>
            </p:cNvPr>
            <p:cNvGrpSpPr/>
            <p:nvPr/>
          </p:nvGrpSpPr>
          <p:grpSpPr>
            <a:xfrm>
              <a:off x="11104778" y="3811373"/>
              <a:ext cx="188672" cy="45719"/>
              <a:chOff x="6660452" y="3094221"/>
              <a:chExt cx="188672" cy="45719"/>
            </a:xfrm>
          </p:grpSpPr>
          <p:sp>
            <p:nvSpPr>
              <p:cNvPr id="440" name="Oval 439">
                <a:extLst>
                  <a:ext uri="{FF2B5EF4-FFF2-40B4-BE49-F238E27FC236}">
                    <a16:creationId xmlns:a16="http://schemas.microsoft.com/office/drawing/2014/main" id="{527FC050-0743-4270-AEE6-8BE69A3FCFF7}"/>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1" name="Oval 440">
                <a:extLst>
                  <a:ext uri="{FF2B5EF4-FFF2-40B4-BE49-F238E27FC236}">
                    <a16:creationId xmlns:a16="http://schemas.microsoft.com/office/drawing/2014/main" id="{6841CDD3-119F-4475-8FA8-5C835494EB69}"/>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2" name="Oval 441">
                <a:extLst>
                  <a:ext uri="{FF2B5EF4-FFF2-40B4-BE49-F238E27FC236}">
                    <a16:creationId xmlns:a16="http://schemas.microsoft.com/office/drawing/2014/main" id="{6DE3216C-A9A7-4CDF-BC92-CE626910CC27}"/>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39" name="Freeform: Shape 438">
              <a:extLst>
                <a:ext uri="{FF2B5EF4-FFF2-40B4-BE49-F238E27FC236}">
                  <a16:creationId xmlns:a16="http://schemas.microsoft.com/office/drawing/2014/main" id="{B2C6DA52-A1C4-448B-82E2-DA32C66E46FA}"/>
                </a:ext>
              </a:extLst>
            </p:cNvPr>
            <p:cNvSpPr/>
            <p:nvPr/>
          </p:nvSpPr>
          <p:spPr>
            <a:xfrm>
              <a:off x="11353731" y="3969637"/>
              <a:ext cx="129281" cy="129281"/>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cxnSp>
        <p:nvCxnSpPr>
          <p:cNvPr id="444" name="Connector: Elbow 443">
            <a:extLst>
              <a:ext uri="{FF2B5EF4-FFF2-40B4-BE49-F238E27FC236}">
                <a16:creationId xmlns:a16="http://schemas.microsoft.com/office/drawing/2014/main" id="{83D1C543-728A-439F-9676-1A0CB8A62A75}"/>
              </a:ext>
            </a:extLst>
          </p:cNvPr>
          <p:cNvCxnSpPr>
            <a:cxnSpLocks/>
            <a:stCxn id="345" idx="2"/>
            <a:endCxn id="424" idx="3"/>
          </p:cNvCxnSpPr>
          <p:nvPr/>
        </p:nvCxnSpPr>
        <p:spPr>
          <a:xfrm rot="16200000" flipH="1">
            <a:off x="10324821" y="3352280"/>
            <a:ext cx="22626" cy="2541300"/>
          </a:xfrm>
          <a:prstGeom prst="bentConnector4">
            <a:avLst>
              <a:gd name="adj1" fmla="val 724149"/>
              <a:gd name="adj2" fmla="val 67898"/>
            </a:avLst>
          </a:prstGeom>
          <a:solidFill>
            <a:srgbClr val="FFFFFF">
              <a:lumMod val="95000"/>
            </a:srgbClr>
          </a:solidFill>
          <a:ln w="31750" cap="flat" cmpd="sng" algn="ctr">
            <a:solidFill>
              <a:srgbClr val="505050"/>
            </a:solidFill>
            <a:prstDash val="solid"/>
          </a:ln>
          <a:effectLst/>
        </p:spPr>
      </p:cxnSp>
      <p:cxnSp>
        <p:nvCxnSpPr>
          <p:cNvPr id="447" name="Connector: Elbow 446">
            <a:extLst>
              <a:ext uri="{FF2B5EF4-FFF2-40B4-BE49-F238E27FC236}">
                <a16:creationId xmlns:a16="http://schemas.microsoft.com/office/drawing/2014/main" id="{828CE1A5-54B2-473E-973A-063259D49871}"/>
              </a:ext>
            </a:extLst>
          </p:cNvPr>
          <p:cNvCxnSpPr>
            <a:cxnSpLocks/>
            <a:stCxn id="345" idx="2"/>
            <a:endCxn id="422" idx="1"/>
          </p:cNvCxnSpPr>
          <p:nvPr/>
        </p:nvCxnSpPr>
        <p:spPr>
          <a:xfrm rot="5400000" flipH="1" flipV="1">
            <a:off x="9194855" y="3360765"/>
            <a:ext cx="1121481" cy="1380224"/>
          </a:xfrm>
          <a:prstGeom prst="bentConnector4">
            <a:avLst>
              <a:gd name="adj1" fmla="val -14588"/>
              <a:gd name="adj2" fmla="val 83714"/>
            </a:avLst>
          </a:prstGeom>
          <a:solidFill>
            <a:srgbClr val="FFFFFF">
              <a:lumMod val="95000"/>
            </a:srgbClr>
          </a:solidFill>
          <a:ln w="31750" cap="flat" cmpd="sng" algn="ctr">
            <a:solidFill>
              <a:srgbClr val="505050"/>
            </a:solidFill>
            <a:prstDash val="solid"/>
          </a:ln>
          <a:effectLst/>
        </p:spPr>
      </p:cxnSp>
      <p:cxnSp>
        <p:nvCxnSpPr>
          <p:cNvPr id="450" name="Connector: Elbow 449">
            <a:extLst>
              <a:ext uri="{FF2B5EF4-FFF2-40B4-BE49-F238E27FC236}">
                <a16:creationId xmlns:a16="http://schemas.microsoft.com/office/drawing/2014/main" id="{87F59BF5-0CDD-4CD1-A79A-A732256FFAD5}"/>
              </a:ext>
            </a:extLst>
          </p:cNvPr>
          <p:cNvCxnSpPr>
            <a:cxnSpLocks/>
            <a:stCxn id="454" idx="0"/>
            <a:endCxn id="435" idx="1"/>
          </p:cNvCxnSpPr>
          <p:nvPr/>
        </p:nvCxnSpPr>
        <p:spPr>
          <a:xfrm rot="16200000" flipH="1">
            <a:off x="9344948" y="4693921"/>
            <a:ext cx="817087" cy="1384432"/>
          </a:xfrm>
          <a:prstGeom prst="bentConnector4">
            <a:avLst>
              <a:gd name="adj1" fmla="val -24493"/>
              <a:gd name="adj2" fmla="val 84282"/>
            </a:avLst>
          </a:prstGeom>
          <a:solidFill>
            <a:srgbClr val="FFFFFF">
              <a:lumMod val="95000"/>
            </a:srgbClr>
          </a:solidFill>
          <a:ln w="31750" cap="flat" cmpd="sng" algn="ctr">
            <a:solidFill>
              <a:srgbClr val="505050"/>
            </a:solidFill>
            <a:prstDash val="solid"/>
          </a:ln>
          <a:effectLst/>
        </p:spPr>
      </p:cxnSp>
      <p:grpSp>
        <p:nvGrpSpPr>
          <p:cNvPr id="941" name="Group 940">
            <a:extLst>
              <a:ext uri="{FF2B5EF4-FFF2-40B4-BE49-F238E27FC236}">
                <a16:creationId xmlns:a16="http://schemas.microsoft.com/office/drawing/2014/main" id="{1DAD5B40-C03D-4F04-B1A2-3A05FC60EA5D}"/>
              </a:ext>
            </a:extLst>
          </p:cNvPr>
          <p:cNvGrpSpPr/>
          <p:nvPr/>
        </p:nvGrpSpPr>
        <p:grpSpPr>
          <a:xfrm>
            <a:off x="10383774" y="4276665"/>
            <a:ext cx="1280160" cy="869184"/>
            <a:chOff x="10536174" y="3284958"/>
            <a:chExt cx="1280160" cy="869184"/>
          </a:xfrm>
        </p:grpSpPr>
        <p:sp>
          <p:nvSpPr>
            <p:cNvPr id="423" name="Rectangle 422">
              <a:extLst>
                <a:ext uri="{FF2B5EF4-FFF2-40B4-BE49-F238E27FC236}">
                  <a16:creationId xmlns:a16="http://schemas.microsoft.com/office/drawing/2014/main" id="{C614002A-CFCE-466B-95DB-A44CEF240937}"/>
                </a:ext>
              </a:extLst>
            </p:cNvPr>
            <p:cNvSpPr/>
            <p:nvPr/>
          </p:nvSpPr>
          <p:spPr bwMode="auto">
            <a:xfrm>
              <a:off x="10536174" y="3284958"/>
              <a:ext cx="1280160" cy="869184"/>
            </a:xfrm>
            <a:prstGeom prst="rect">
              <a:avLst/>
            </a:prstGeom>
            <a:solidFill>
              <a:srgbClr val="FFFBA3"/>
            </a:solidFill>
            <a:ln w="19050">
              <a:no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t>Test</a:t>
              </a:r>
            </a:p>
          </p:txBody>
        </p:sp>
        <p:sp>
          <p:nvSpPr>
            <p:cNvPr id="424" name="Rectangle 423">
              <a:extLst>
                <a:ext uri="{FF2B5EF4-FFF2-40B4-BE49-F238E27FC236}">
                  <a16:creationId xmlns:a16="http://schemas.microsoft.com/office/drawing/2014/main" id="{FDB1F131-68BC-4DDB-B5AD-0D1D5EA7BF2A}"/>
                </a:ext>
              </a:extLst>
            </p:cNvPr>
            <p:cNvSpPr/>
            <p:nvPr/>
          </p:nvSpPr>
          <p:spPr bwMode="auto">
            <a:xfrm>
              <a:off x="10598108" y="3365889"/>
              <a:ext cx="1161076" cy="553293"/>
            </a:xfrm>
            <a:prstGeom prst="rect">
              <a:avLst/>
            </a:prstGeom>
            <a:solidFill>
              <a:schemeClr val="bg1"/>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mc:AlternateContent xmlns:mc="http://schemas.openxmlformats.org/markup-compatibility/2006" xmlns:psez="http://schemas.microsoft.com/office/powerpoint/2016/sectionzoom">
          <mc:Choice Requires="psez">
            <p:graphicFrame>
              <p:nvGraphicFramePr>
                <p:cNvPr id="425" name="Section Zoom 424">
                  <a:extLst>
                    <a:ext uri="{FF2B5EF4-FFF2-40B4-BE49-F238E27FC236}">
                      <a16:creationId xmlns:a16="http://schemas.microsoft.com/office/drawing/2014/main" id="{C5FEAB27-E2E2-4BDB-968B-77DD857736C6}"/>
                    </a:ext>
                  </a:extLst>
                </p:cNvPr>
                <p:cNvGraphicFramePr>
                  <a:graphicFrameLocks noChangeAspect="1"/>
                </p:cNvGraphicFramePr>
                <p:nvPr/>
              </p:nvGraphicFramePr>
              <p:xfrm>
                <a:off x="10697862" y="3468239"/>
                <a:ext cx="441960" cy="248603"/>
              </p:xfrm>
              <a:graphic>
                <a:graphicData uri="http://schemas.microsoft.com/office/powerpoint/2016/sectionzoom">
                  <psez:sectionZm>
                    <psez:sectionZmObj sectionId="{85269E6C-D94C-4318-9B69-9DC3DBB5B6A9}">
                      <psez:zmPr id="{08D5400E-C7FC-48BB-897F-490FF4088084}" transitionDur="1000">
                        <p166:blipFill xmlns:p166="http://schemas.microsoft.com/office/powerpoint/2016/6/main">
                          <a:blip r:embed="rId25"/>
                          <a:stretch>
                            <a:fillRect/>
                          </a:stretch>
                        </p166:blipFill>
                        <p166:spPr xmlns:p166="http://schemas.microsoft.com/office/powerpoint/2016/6/main">
                          <a:xfrm>
                            <a:off x="0" y="0"/>
                            <a:ext cx="441960" cy="248603"/>
                          </a:xfrm>
                          <a:prstGeom prst="rect">
                            <a:avLst/>
                          </a:prstGeom>
                          <a:solidFill>
                            <a:srgbClr val="BDF7BD"/>
                          </a:solidFill>
                          <a:ln w="19050" cap="flat" cmpd="sng" algn="ctr">
                            <a:solidFill>
                              <a:schemeClr val="accent3"/>
                            </a:solidFill>
                            <a:prstDash val="solid"/>
                          </a:ln>
                          <a:effectLst/>
                        </p166:spPr>
                      </psez:zmPr>
                    </psez:sectionZmObj>
                  </psez:sectionZm>
                </a:graphicData>
              </a:graphic>
            </p:graphicFrame>
          </mc:Choice>
          <mc:Fallback xmlns="">
            <p:pic>
              <p:nvPicPr>
                <p:cNvPr id="425" name="Section Zoom 424">
                  <a:hlinkClick r:id="rId15" action="ppaction://hlinksldjump"/>
                  <a:extLst>
                    <a:ext uri="{FF2B5EF4-FFF2-40B4-BE49-F238E27FC236}">
                      <a16:creationId xmlns:a16="http://schemas.microsoft.com/office/drawing/2014/main" id="{C5FEAB27-E2E2-4BDB-968B-77DD857736C6}"/>
                    </a:ext>
                  </a:extLst>
                </p:cNvPr>
                <p:cNvPicPr>
                  <a:picLocks noGrp="1" noRot="1" noChangeAspect="1" noMove="1" noResize="1" noEditPoints="1" noAdjustHandles="1" noChangeArrowheads="1" noChangeShapeType="1"/>
                </p:cNvPicPr>
                <p:nvPr/>
              </p:nvPicPr>
              <p:blipFill>
                <a:blip r:embed="rId26"/>
                <a:stretch>
                  <a:fillRect/>
                </a:stretch>
              </p:blipFill>
              <p:spPr>
                <a:xfrm>
                  <a:off x="10545462" y="4459946"/>
                  <a:ext cx="441960" cy="248603"/>
                </a:xfrm>
                <a:prstGeom prst="rect">
                  <a:avLst/>
                </a:prstGeom>
                <a:solidFill>
                  <a:srgbClr val="BDF7BD"/>
                </a:solidFill>
                <a:ln w="19050" cap="flat" cmpd="sng" algn="ctr">
                  <a:solidFill>
                    <a:schemeClr val="accent3"/>
                  </a:solidFill>
                  <a:prstDash val="solid"/>
                </a:ln>
                <a:effectLst/>
              </p:spPr>
            </p:pic>
          </mc:Fallback>
        </mc:AlternateContent>
        <mc:AlternateContent xmlns:mc="http://schemas.openxmlformats.org/markup-compatibility/2006" xmlns:psez="http://schemas.microsoft.com/office/powerpoint/2016/sectionzoom">
          <mc:Choice Requires="psez">
            <p:graphicFrame>
              <p:nvGraphicFramePr>
                <p:cNvPr id="426" name="Section Zoom 425">
                  <a:extLst>
                    <a:ext uri="{FF2B5EF4-FFF2-40B4-BE49-F238E27FC236}">
                      <a16:creationId xmlns:a16="http://schemas.microsoft.com/office/drawing/2014/main" id="{698B7C43-BAED-4FB9-BCE2-6E4AC74DACD1}"/>
                    </a:ext>
                  </a:extLst>
                </p:cNvPr>
                <p:cNvGraphicFramePr>
                  <a:graphicFrameLocks noChangeAspect="1"/>
                </p:cNvGraphicFramePr>
                <p:nvPr/>
              </p:nvGraphicFramePr>
              <p:xfrm>
                <a:off x="11242810" y="3468240"/>
                <a:ext cx="441959" cy="248602"/>
              </p:xfrm>
              <a:graphic>
                <a:graphicData uri="http://schemas.microsoft.com/office/powerpoint/2016/sectionzoom">
                  <psez:sectionZm>
                    <psez:sectionZmObj sectionId="{3B3D968C-BDAE-4610-B4A7-342CF971FBA8}">
                      <psez:zmPr id="{70430AC5-BA49-4DE3-8AE5-3284D3ECA2F5}" transitionDur="1000">
                        <p166:blipFill xmlns:p166="http://schemas.microsoft.com/office/powerpoint/2016/6/main">
                          <a:blip r:embed="rId27"/>
                          <a:stretch>
                            <a:fillRect/>
                          </a:stretch>
                        </p166:blipFill>
                        <p166:spPr xmlns:p166="http://schemas.microsoft.com/office/powerpoint/2016/6/main">
                          <a:xfrm>
                            <a:off x="0" y="0"/>
                            <a:ext cx="441959" cy="248602"/>
                          </a:xfrm>
                          <a:prstGeom prst="rect">
                            <a:avLst/>
                          </a:prstGeom>
                          <a:solidFill>
                            <a:srgbClr val="BDF7BD"/>
                          </a:solidFill>
                          <a:ln w="19050" cap="flat" cmpd="sng" algn="ctr">
                            <a:solidFill>
                              <a:srgbClr val="5C2D91"/>
                            </a:solidFill>
                            <a:prstDash val="solid"/>
                          </a:ln>
                          <a:effectLst/>
                        </p166:spPr>
                      </psez:zmPr>
                    </psez:sectionZmObj>
                  </psez:sectionZm>
                </a:graphicData>
              </a:graphic>
            </p:graphicFrame>
          </mc:Choice>
          <mc:Fallback xmlns="">
            <p:pic>
              <p:nvPicPr>
                <p:cNvPr id="426" name="Section Zoom 425">
                  <a:hlinkClick r:id="rId21" action="ppaction://hlinksldjump"/>
                  <a:extLst>
                    <a:ext uri="{FF2B5EF4-FFF2-40B4-BE49-F238E27FC236}">
                      <a16:creationId xmlns:a16="http://schemas.microsoft.com/office/drawing/2014/main" id="{698B7C43-BAED-4FB9-BCE2-6E4AC74DACD1}"/>
                    </a:ext>
                  </a:extLst>
                </p:cNvPr>
                <p:cNvPicPr>
                  <a:picLocks noGrp="1" noRot="1" noChangeAspect="1" noMove="1" noResize="1" noEditPoints="1" noAdjustHandles="1" noChangeArrowheads="1" noChangeShapeType="1"/>
                </p:cNvPicPr>
                <p:nvPr/>
              </p:nvPicPr>
              <p:blipFill>
                <a:blip r:embed="rId28"/>
                <a:stretch>
                  <a:fillRect/>
                </a:stretch>
              </p:blipFill>
              <p:spPr>
                <a:xfrm>
                  <a:off x="11090410" y="4459947"/>
                  <a:ext cx="441959" cy="248602"/>
                </a:xfrm>
                <a:prstGeom prst="rect">
                  <a:avLst/>
                </a:prstGeom>
                <a:solidFill>
                  <a:srgbClr val="BDF7BD"/>
                </a:solidFill>
                <a:ln w="19050" cap="flat" cmpd="sng" algn="ctr">
                  <a:solidFill>
                    <a:srgbClr val="5C2D91"/>
                  </a:solidFill>
                  <a:prstDash val="solid"/>
                </a:ln>
                <a:effectLst/>
              </p:spPr>
            </p:pic>
          </mc:Fallback>
        </mc:AlternateContent>
        <p:grpSp>
          <p:nvGrpSpPr>
            <p:cNvPr id="427" name="Group 426">
              <a:extLst>
                <a:ext uri="{FF2B5EF4-FFF2-40B4-BE49-F238E27FC236}">
                  <a16:creationId xmlns:a16="http://schemas.microsoft.com/office/drawing/2014/main" id="{E37B877B-A381-4510-989D-C99694AA4C00}"/>
                </a:ext>
              </a:extLst>
            </p:cNvPr>
            <p:cNvGrpSpPr/>
            <p:nvPr/>
          </p:nvGrpSpPr>
          <p:grpSpPr>
            <a:xfrm>
              <a:off x="11104778" y="3811373"/>
              <a:ext cx="188672" cy="45719"/>
              <a:chOff x="6660452" y="3094221"/>
              <a:chExt cx="188672" cy="45719"/>
            </a:xfrm>
          </p:grpSpPr>
          <p:sp>
            <p:nvSpPr>
              <p:cNvPr id="428" name="Oval 427">
                <a:extLst>
                  <a:ext uri="{FF2B5EF4-FFF2-40B4-BE49-F238E27FC236}">
                    <a16:creationId xmlns:a16="http://schemas.microsoft.com/office/drawing/2014/main" id="{C38B6AED-F2EB-48B7-8759-498769E816E7}"/>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9" name="Oval 428">
                <a:extLst>
                  <a:ext uri="{FF2B5EF4-FFF2-40B4-BE49-F238E27FC236}">
                    <a16:creationId xmlns:a16="http://schemas.microsoft.com/office/drawing/2014/main" id="{7363ACCC-9868-4B69-B4B1-4B29D30E6711}"/>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0" name="Oval 429">
                <a:extLst>
                  <a:ext uri="{FF2B5EF4-FFF2-40B4-BE49-F238E27FC236}">
                    <a16:creationId xmlns:a16="http://schemas.microsoft.com/office/drawing/2014/main" id="{DC7C7C31-C423-41C3-ACFF-8A32D86B5B2C}"/>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31" name="Freeform: Shape 430">
              <a:extLst>
                <a:ext uri="{FF2B5EF4-FFF2-40B4-BE49-F238E27FC236}">
                  <a16:creationId xmlns:a16="http://schemas.microsoft.com/office/drawing/2014/main" id="{BCA7C680-EF25-4348-B389-120495294AA3}"/>
                </a:ext>
              </a:extLst>
            </p:cNvPr>
            <p:cNvSpPr/>
            <p:nvPr/>
          </p:nvSpPr>
          <p:spPr>
            <a:xfrm>
              <a:off x="11353731" y="3969637"/>
              <a:ext cx="129281" cy="129281"/>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895" name="TextBox 894">
            <a:extLst>
              <a:ext uri="{FF2B5EF4-FFF2-40B4-BE49-F238E27FC236}">
                <a16:creationId xmlns:a16="http://schemas.microsoft.com/office/drawing/2014/main" id="{E2F74473-CE3B-4EE1-B638-6C8FD8501330}"/>
              </a:ext>
            </a:extLst>
          </p:cNvPr>
          <p:cNvSpPr txBox="1"/>
          <p:nvPr/>
        </p:nvSpPr>
        <p:spPr>
          <a:xfrm>
            <a:off x="2942097" y="3228293"/>
            <a:ext cx="419142" cy="167293"/>
          </a:xfrm>
          <a:prstGeom prst="rect">
            <a:avLst/>
          </a:prstGeom>
          <a:solidFill>
            <a:schemeClr val="accent1">
              <a:lumMod val="60000"/>
              <a:lumOff val="40000"/>
            </a:schemeClr>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R="0" lvl="0" indent="0" algn="ctr" defTabSz="932472" fontAlgn="base">
              <a:lnSpc>
                <a:spcPct val="100000"/>
              </a:lnSpc>
              <a:spcBef>
                <a:spcPct val="0"/>
              </a:spcBef>
              <a:spcAft>
                <a:spcPct val="0"/>
              </a:spcAft>
              <a:buClrTx/>
              <a:buSzTx/>
              <a:buFontTx/>
              <a:buNone/>
              <a:tabLst/>
              <a:defRPr kumimoji="0" sz="900" b="1" i="0" u="none" strike="noStrike" cap="none" spc="0" normalizeH="0" baseline="0">
                <a:ln>
                  <a:noFill/>
                </a:ln>
                <a:solidFill>
                  <a:schemeClr val="bg1"/>
                </a:solidFill>
                <a:effectLst/>
                <a:uLnTx/>
                <a:uFillTx/>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a:ea typeface="+mn-ea"/>
                <a:cs typeface="+mn-cs"/>
              </a:rPr>
              <a:t>Public IP</a:t>
            </a:r>
          </a:p>
        </p:txBody>
      </p:sp>
      <p:sp>
        <p:nvSpPr>
          <p:cNvPr id="19" name="Rectangle 18">
            <a:extLst>
              <a:ext uri="{FF2B5EF4-FFF2-40B4-BE49-F238E27FC236}">
                <a16:creationId xmlns:a16="http://schemas.microsoft.com/office/drawing/2014/main" id="{87D3B9E5-77CD-46EE-B4DB-4AF4DC1A115D}"/>
              </a:ext>
            </a:extLst>
          </p:cNvPr>
          <p:cNvSpPr/>
          <p:nvPr/>
        </p:nvSpPr>
        <p:spPr bwMode="auto">
          <a:xfrm>
            <a:off x="6400849" y="4966496"/>
            <a:ext cx="1465158" cy="261610"/>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Legend</a:t>
            </a:r>
          </a:p>
        </p:txBody>
      </p:sp>
    </p:spTree>
    <p:extLst>
      <p:ext uri="{BB962C8B-B14F-4D97-AF65-F5344CB8AC3E}">
        <p14:creationId xmlns:p14="http://schemas.microsoft.com/office/powerpoint/2010/main" val="2405029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C998E77-B700-4A0B-8605-11300F5B652B}"/>
              </a:ext>
            </a:extLst>
          </p:cNvPr>
          <p:cNvGrpSpPr/>
          <p:nvPr/>
        </p:nvGrpSpPr>
        <p:grpSpPr>
          <a:xfrm>
            <a:off x="600805" y="3466943"/>
            <a:ext cx="11267493" cy="933966"/>
            <a:chOff x="600805" y="3346623"/>
            <a:chExt cx="11267493" cy="933966"/>
          </a:xfrm>
        </p:grpSpPr>
        <p:sp>
          <p:nvSpPr>
            <p:cNvPr id="99" name="Arrow: Pentagon 98">
              <a:extLst>
                <a:ext uri="{FF2B5EF4-FFF2-40B4-BE49-F238E27FC236}">
                  <a16:creationId xmlns:a16="http://schemas.microsoft.com/office/drawing/2014/main" id="{66B42080-ACBE-4819-9B6B-CAA348B1493F}"/>
                </a:ext>
              </a:extLst>
            </p:cNvPr>
            <p:cNvSpPr/>
            <p:nvPr/>
          </p:nvSpPr>
          <p:spPr bwMode="auto">
            <a:xfrm>
              <a:off x="600805" y="3346623"/>
              <a:ext cx="11267493" cy="933966"/>
            </a:xfrm>
            <a:prstGeom prst="homePlate">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0" tIns="274320" rIns="274320" bIns="2743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7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Roles, responsibilities, and skillsets will evolve</a:t>
              </a:r>
            </a:p>
          </p:txBody>
        </p:sp>
        <p:sp>
          <p:nvSpPr>
            <p:cNvPr id="43" name="people_4" title="Icon of a person">
              <a:extLst>
                <a:ext uri="{FF2B5EF4-FFF2-40B4-BE49-F238E27FC236}">
                  <a16:creationId xmlns:a16="http://schemas.microsoft.com/office/drawing/2014/main" id="{5D19FE01-5B2F-45C4-9874-902F4E775C06}"/>
                </a:ext>
              </a:extLst>
            </p:cNvPr>
            <p:cNvSpPr>
              <a:spLocks noChangeAspect="1" noEditPoints="1"/>
            </p:cNvSpPr>
            <p:nvPr/>
          </p:nvSpPr>
          <p:spPr bwMode="auto">
            <a:xfrm>
              <a:off x="900803" y="3665828"/>
              <a:ext cx="264367" cy="29555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7B9BA9F1-22CA-4242-B82B-551E4C1009B7}"/>
              </a:ext>
            </a:extLst>
          </p:cNvPr>
          <p:cNvGrpSpPr/>
          <p:nvPr/>
        </p:nvGrpSpPr>
        <p:grpSpPr>
          <a:xfrm>
            <a:off x="600805" y="4440857"/>
            <a:ext cx="11267493" cy="933966"/>
            <a:chOff x="600805" y="4418279"/>
            <a:chExt cx="11267493" cy="933966"/>
          </a:xfrm>
        </p:grpSpPr>
        <p:sp>
          <p:nvSpPr>
            <p:cNvPr id="98" name="Arrow: Pentagon 97">
              <a:extLst>
                <a:ext uri="{FF2B5EF4-FFF2-40B4-BE49-F238E27FC236}">
                  <a16:creationId xmlns:a16="http://schemas.microsoft.com/office/drawing/2014/main" id="{FC0375F4-98F3-4B67-B3B9-449469826918}"/>
                </a:ext>
              </a:extLst>
            </p:cNvPr>
            <p:cNvSpPr/>
            <p:nvPr/>
          </p:nvSpPr>
          <p:spPr bwMode="auto">
            <a:xfrm>
              <a:off x="600805" y="4418279"/>
              <a:ext cx="11267493" cy="933966"/>
            </a:xfrm>
            <a:prstGeom prst="homePlate">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0" tIns="274320" rIns="274320" bIns="2743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7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Controls, tools, and processes will evolve</a:t>
              </a:r>
            </a:p>
          </p:txBody>
        </p:sp>
        <p:sp>
          <p:nvSpPr>
            <p:cNvPr id="41" name="tool" title="Icon of a skrewdriver and wrench">
              <a:extLst>
                <a:ext uri="{FF2B5EF4-FFF2-40B4-BE49-F238E27FC236}">
                  <a16:creationId xmlns:a16="http://schemas.microsoft.com/office/drawing/2014/main" id="{1A3B8F70-C94D-4D5B-8999-25A0D1FD708E}"/>
                </a:ext>
              </a:extLst>
            </p:cNvPr>
            <p:cNvSpPr>
              <a:spLocks noChangeAspect="1" noEditPoints="1"/>
            </p:cNvSpPr>
            <p:nvPr/>
          </p:nvSpPr>
          <p:spPr bwMode="auto">
            <a:xfrm>
              <a:off x="903155" y="4702382"/>
              <a:ext cx="259662" cy="36576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90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9F304945-CC61-4147-8C41-BC5912B0470B}"/>
              </a:ext>
            </a:extLst>
          </p:cNvPr>
          <p:cNvGrpSpPr/>
          <p:nvPr/>
        </p:nvGrpSpPr>
        <p:grpSpPr>
          <a:xfrm>
            <a:off x="600805" y="2271708"/>
            <a:ext cx="11267493" cy="933966"/>
            <a:chOff x="600805" y="2271708"/>
            <a:chExt cx="11267493" cy="933966"/>
          </a:xfrm>
        </p:grpSpPr>
        <p:sp>
          <p:nvSpPr>
            <p:cNvPr id="5" name="Arrow: Pentagon 4">
              <a:extLst>
                <a:ext uri="{FF2B5EF4-FFF2-40B4-BE49-F238E27FC236}">
                  <a16:creationId xmlns:a16="http://schemas.microsoft.com/office/drawing/2014/main" id="{6419D0A7-3AA5-4625-9A05-76E5A0B11A6F}"/>
                </a:ext>
              </a:extLst>
            </p:cNvPr>
            <p:cNvSpPr/>
            <p:nvPr/>
          </p:nvSpPr>
          <p:spPr bwMode="auto">
            <a:xfrm>
              <a:off x="600805" y="2271708"/>
              <a:ext cx="11267493" cy="933966"/>
            </a:xfrm>
            <a:prstGeom prst="homePlate">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0" tIns="274320" rIns="274320" bIns="2743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7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Architectures change, but principles &amp; outcomes remain the same</a:t>
              </a:r>
            </a:p>
          </p:txBody>
        </p:sp>
        <p:sp>
          <p:nvSpPr>
            <p:cNvPr id="44" name="Relationship_F003" title="Icon of three boxes connected by lines">
              <a:extLst>
                <a:ext uri="{FF2B5EF4-FFF2-40B4-BE49-F238E27FC236}">
                  <a16:creationId xmlns:a16="http://schemas.microsoft.com/office/drawing/2014/main" id="{89230F8E-23C3-478D-8134-8B840FB4A2DA}"/>
                </a:ext>
              </a:extLst>
            </p:cNvPr>
            <p:cNvSpPr>
              <a:spLocks noChangeAspect="1" noEditPoints="1"/>
            </p:cNvSpPr>
            <p:nvPr/>
          </p:nvSpPr>
          <p:spPr bwMode="auto">
            <a:xfrm>
              <a:off x="862357" y="2582981"/>
              <a:ext cx="341259" cy="319185"/>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
        <p:nvSpPr>
          <p:cNvPr id="87" name="Rectangle 86">
            <a:extLst>
              <a:ext uri="{FF2B5EF4-FFF2-40B4-BE49-F238E27FC236}">
                <a16:creationId xmlns:a16="http://schemas.microsoft.com/office/drawing/2014/main" id="{B51C11C1-839E-4A86-9647-F7785EF08741}"/>
              </a:ext>
            </a:extLst>
          </p:cNvPr>
          <p:cNvSpPr/>
          <p:nvPr/>
        </p:nvSpPr>
        <p:spPr bwMode="auto">
          <a:xfrm>
            <a:off x="658003" y="5513551"/>
            <a:ext cx="10875993" cy="454037"/>
          </a:xfrm>
          <a:prstGeom prst="rect">
            <a:avLst/>
          </a:prstGeom>
          <a:no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0"/>
              </a:spcAft>
              <a:buClrTx/>
              <a:buSzTx/>
              <a:buFontTx/>
              <a:buNone/>
              <a:tabLst/>
              <a:defRPr/>
            </a:pPr>
            <a:r>
              <a:rPr kumimoji="0" lang="en-US" sz="18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Note: </a:t>
            </a: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Legacy ‘technical debt’ persists with legacy workloads/applications in IaaS</a:t>
            </a:r>
          </a:p>
        </p:txBody>
      </p:sp>
      <p:grpSp>
        <p:nvGrpSpPr>
          <p:cNvPr id="22" name="Group 21">
            <a:extLst>
              <a:ext uri="{FF2B5EF4-FFF2-40B4-BE49-F238E27FC236}">
                <a16:creationId xmlns:a16="http://schemas.microsoft.com/office/drawing/2014/main" id="{372551D7-5E24-4D3E-8216-1B2F50A30D7A}"/>
              </a:ext>
            </a:extLst>
          </p:cNvPr>
          <p:cNvGrpSpPr/>
          <p:nvPr/>
        </p:nvGrpSpPr>
        <p:grpSpPr>
          <a:xfrm>
            <a:off x="9732723" y="268906"/>
            <a:ext cx="2090080" cy="748552"/>
            <a:chOff x="9732723" y="268906"/>
            <a:chExt cx="2090080" cy="748552"/>
          </a:xfrm>
        </p:grpSpPr>
        <p:sp>
          <p:nvSpPr>
            <p:cNvPr id="23" name="TextBox 22">
              <a:extLst>
                <a:ext uri="{FF2B5EF4-FFF2-40B4-BE49-F238E27FC236}">
                  <a16:creationId xmlns:a16="http://schemas.microsoft.com/office/drawing/2014/main" id="{20415F7A-D2DD-414B-A182-01F9C37D5D2B}"/>
                </a:ext>
              </a:extLst>
            </p:cNvPr>
            <p:cNvSpPr txBox="1"/>
            <p:nvPr/>
          </p:nvSpPr>
          <p:spPr>
            <a:xfrm>
              <a:off x="10910557" y="310784"/>
              <a:ext cx="912246" cy="664797"/>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2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MAIN</a:t>
              </a:r>
              <a:br>
                <a:rPr kumimoji="0" lang="en-US" sz="12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br>
              <a:r>
                <a:rPr kumimoji="0" lang="en-US" sz="12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Menu</a:t>
              </a:r>
            </a:p>
          </p:txBody>
        </p:sp>
        <mc:AlternateContent xmlns:mc="http://schemas.openxmlformats.org/markup-compatibility/2006" xmlns:psez="http://schemas.microsoft.com/office/powerpoint/2016/sectionzoom">
          <mc:Choice Requires="psez">
            <p:graphicFrame>
              <p:nvGraphicFramePr>
                <p:cNvPr id="24" name="Section Zoom 23">
                  <a:extLst>
                    <a:ext uri="{FF2B5EF4-FFF2-40B4-BE49-F238E27FC236}">
                      <a16:creationId xmlns:a16="http://schemas.microsoft.com/office/drawing/2014/main" id="{00655471-F3B3-4016-A2FF-127CEF1E1DF0}"/>
                    </a:ext>
                  </a:extLst>
                </p:cNvPr>
                <p:cNvGraphicFramePr>
                  <a:graphicFrameLocks noChangeAspect="1"/>
                </p:cNvGraphicFramePr>
                <p:nvPr/>
              </p:nvGraphicFramePr>
              <p:xfrm>
                <a:off x="9935197" y="368862"/>
                <a:ext cx="975360" cy="548640"/>
              </p:xfrm>
              <a:graphic>
                <a:graphicData uri="http://schemas.microsoft.com/office/powerpoint/2016/sectionzoom">
                  <psez:sectionZm>
                    <psez:sectionZmObj sectionId="{EA759656-4F7E-4EB0-8817-22FFB2C94018}">
                      <psez:zmPr id="{BDD57864-D865-4E6B-A4B1-FDF06E0AEC17}" returnToParent="0" transitionDur="1000">
                        <p166:blipFill xmlns:p166="http://schemas.microsoft.com/office/powerpoint/2016/6/main">
                          <a:blip r:embed="rId3"/>
                          <a:stretch>
                            <a:fillRect/>
                          </a:stretch>
                        </p166:blipFill>
                        <p166:spPr xmlns:p166="http://schemas.microsoft.com/office/powerpoint/2016/6/main">
                          <a:xfrm>
                            <a:off x="0" y="0"/>
                            <a:ext cx="975360" cy="548640"/>
                          </a:xfrm>
                          <a:prstGeom prst="rect">
                            <a:avLst/>
                          </a:prstGeom>
                          <a:ln w="3175">
                            <a:solidFill>
                              <a:prstClr val="ltGray"/>
                            </a:solidFill>
                          </a:ln>
                          <a:effectLst>
                            <a:outerShdw blurRad="190500" dist="38100" dir="2700000" algn="ctr" rotWithShape="0">
                              <a:prstClr val="black">
                                <a:alpha val="25000"/>
                              </a:prstClr>
                            </a:outerShdw>
                          </a:effectLst>
                        </p166:spPr>
                      </psez:zmPr>
                    </psez:sectionZmObj>
                  </psez:sectionZm>
                </a:graphicData>
              </a:graphic>
            </p:graphicFrame>
          </mc:Choice>
          <mc:Fallback xmlns="">
            <p:pic>
              <p:nvPicPr>
                <p:cNvPr id="24" name="Section Zoom 23">
                  <a:hlinkClick r:id="rId4" action="ppaction://hlinksldjump"/>
                  <a:extLst>
                    <a:ext uri="{FF2B5EF4-FFF2-40B4-BE49-F238E27FC236}">
                      <a16:creationId xmlns:a16="http://schemas.microsoft.com/office/drawing/2014/main" id="{00655471-F3B3-4016-A2FF-127CEF1E1DF0}"/>
                    </a:ext>
                  </a:extLst>
                </p:cNvPr>
                <p:cNvPicPr>
                  <a:picLocks noGrp="1" noRot="1" noChangeAspect="1" noMove="1" noResize="1" noEditPoints="1" noAdjustHandles="1" noChangeArrowheads="1" noChangeShapeType="1"/>
                </p:cNvPicPr>
                <p:nvPr/>
              </p:nvPicPr>
              <p:blipFill>
                <a:blip r:embed="rId5"/>
                <a:stretch>
                  <a:fillRect/>
                </a:stretch>
              </p:blipFill>
              <p:spPr>
                <a:xfrm>
                  <a:off x="9935197" y="368862"/>
                  <a:ext cx="975360" cy="548640"/>
                </a:xfrm>
                <a:prstGeom prst="rect">
                  <a:avLst/>
                </a:prstGeom>
                <a:ln w="3175">
                  <a:solidFill>
                    <a:prstClr val="ltGray"/>
                  </a:solidFill>
                </a:ln>
                <a:effectLst>
                  <a:outerShdw blurRad="190500" dist="38100" dir="2700000" algn="ctr" rotWithShape="0">
                    <a:prstClr val="black">
                      <a:alpha val="25000"/>
                    </a:prstClr>
                  </a:outerShdw>
                </a:effectLst>
              </p:spPr>
            </p:pic>
          </mc:Fallback>
        </mc:AlternateContent>
        <p:sp>
          <p:nvSpPr>
            <p:cNvPr id="25" name="Rectangle 24">
              <a:extLst>
                <a:ext uri="{FF2B5EF4-FFF2-40B4-BE49-F238E27FC236}">
                  <a16:creationId xmlns:a16="http://schemas.microsoft.com/office/drawing/2014/main" id="{AA2CCD1B-0935-4C1A-8DB5-9A009155B9C1}"/>
                </a:ext>
              </a:extLst>
            </p:cNvPr>
            <p:cNvSpPr/>
            <p:nvPr/>
          </p:nvSpPr>
          <p:spPr bwMode="auto">
            <a:xfrm>
              <a:off x="9732723" y="268906"/>
              <a:ext cx="2008902" cy="748552"/>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AAE24C89-7D28-4627-B26B-1B0A43FC32A6}"/>
              </a:ext>
            </a:extLst>
          </p:cNvPr>
          <p:cNvSpPr>
            <a:spLocks noGrp="1"/>
          </p:cNvSpPr>
          <p:nvPr>
            <p:ph type="title"/>
          </p:nvPr>
        </p:nvSpPr>
        <p:spPr>
          <a:xfrm>
            <a:off x="676615" y="526072"/>
            <a:ext cx="11018520" cy="923330"/>
          </a:xfrm>
        </p:spPr>
        <p:txBody>
          <a:bodyPr/>
          <a:lstStyle/>
          <a:p>
            <a:r>
              <a:rPr lang="en-US" dirty="0"/>
              <a:t>Transforming from Legacy to Cloud</a:t>
            </a:r>
            <a:br>
              <a:rPr lang="en-US" dirty="0"/>
            </a:br>
            <a:r>
              <a:rPr lang="en-US" sz="2400" b="0" i="1" dirty="0">
                <a:solidFill>
                  <a:schemeClr val="tx1">
                    <a:lumMod val="75000"/>
                    <a:lumOff val="25000"/>
                  </a:schemeClr>
                </a:solidFill>
              </a:rPr>
              <a:t>Evolving architecture, tools, skills, &amp; practices</a:t>
            </a:r>
          </a:p>
        </p:txBody>
      </p:sp>
      <p:sp>
        <p:nvSpPr>
          <p:cNvPr id="4" name="Arc 3">
            <a:extLst>
              <a:ext uri="{FF2B5EF4-FFF2-40B4-BE49-F238E27FC236}">
                <a16:creationId xmlns:a16="http://schemas.microsoft.com/office/drawing/2014/main" id="{6B97EA90-AB17-4F0F-B5B9-954A72633147}"/>
              </a:ext>
            </a:extLst>
          </p:cNvPr>
          <p:cNvSpPr/>
          <p:nvPr/>
        </p:nvSpPr>
        <p:spPr>
          <a:xfrm>
            <a:off x="3712434" y="4196350"/>
            <a:ext cx="4767131" cy="2386583"/>
          </a:xfrm>
          <a:prstGeom prst="arc">
            <a:avLst>
              <a:gd name="adj1" fmla="val 1306416"/>
              <a:gd name="adj2" fmla="val 9267431"/>
            </a:avLst>
          </a:prstGeom>
          <a:ln>
            <a:solidFill>
              <a:schemeClr val="tx1">
                <a:lumMod val="75000"/>
                <a:lumOff val="25000"/>
              </a:schemeClr>
            </a:solidFill>
            <a:prstDash val="dash"/>
            <a:headEnd type="triangl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19" name="Group 18">
            <a:extLst>
              <a:ext uri="{FF2B5EF4-FFF2-40B4-BE49-F238E27FC236}">
                <a16:creationId xmlns:a16="http://schemas.microsoft.com/office/drawing/2014/main" id="{434B7FF4-33F6-4968-82AD-C680A93A6BF3}"/>
              </a:ext>
            </a:extLst>
          </p:cNvPr>
          <p:cNvGrpSpPr/>
          <p:nvPr/>
        </p:nvGrpSpPr>
        <p:grpSpPr>
          <a:xfrm>
            <a:off x="7927350" y="1133017"/>
            <a:ext cx="3836631" cy="1764096"/>
            <a:chOff x="7927350" y="1133017"/>
            <a:chExt cx="3836631" cy="1764096"/>
          </a:xfrm>
        </p:grpSpPr>
        <p:grpSp>
          <p:nvGrpSpPr>
            <p:cNvPr id="48" name="Group 47">
              <a:extLst>
                <a:ext uri="{FF2B5EF4-FFF2-40B4-BE49-F238E27FC236}">
                  <a16:creationId xmlns:a16="http://schemas.microsoft.com/office/drawing/2014/main" id="{A703AA67-8EFD-43AD-9380-3D3B1335CE22}"/>
                </a:ext>
              </a:extLst>
            </p:cNvPr>
            <p:cNvGrpSpPr/>
            <p:nvPr/>
          </p:nvGrpSpPr>
          <p:grpSpPr>
            <a:xfrm>
              <a:off x="7927350" y="1133017"/>
              <a:ext cx="3836631" cy="1764096"/>
              <a:chOff x="9180774" y="1741069"/>
              <a:chExt cx="2573186" cy="1183160"/>
            </a:xfrm>
          </p:grpSpPr>
          <p:sp>
            <p:nvSpPr>
              <p:cNvPr id="49" name="Freeform: Shape 48">
                <a:extLst>
                  <a:ext uri="{FF2B5EF4-FFF2-40B4-BE49-F238E27FC236}">
                    <a16:creationId xmlns:a16="http://schemas.microsoft.com/office/drawing/2014/main" id="{7E95E098-CE5C-4A38-A8D7-3AFDDE716053}"/>
                  </a:ext>
                </a:extLst>
              </p:cNvPr>
              <p:cNvSpPr/>
              <p:nvPr/>
            </p:nvSpPr>
            <p:spPr>
              <a:xfrm>
                <a:off x="9184943" y="1741069"/>
                <a:ext cx="2391670" cy="1183160"/>
              </a:xfrm>
              <a:custGeom>
                <a:avLst/>
                <a:gdLst>
                  <a:gd name="connsiteX0" fmla="*/ 2353151 w 2695575"/>
                  <a:gd name="connsiteY0" fmla="*/ 654844 h 1333500"/>
                  <a:gd name="connsiteX1" fmla="*/ 2222659 w 2695575"/>
                  <a:gd name="connsiteY1" fmla="*/ 681514 h 1333500"/>
                  <a:gd name="connsiteX2" fmla="*/ 2222659 w 2695575"/>
                  <a:gd name="connsiteY2" fmla="*/ 668179 h 1333500"/>
                  <a:gd name="connsiteX3" fmla="*/ 1552099 w 2695575"/>
                  <a:gd name="connsiteY3" fmla="*/ 7144 h 1333500"/>
                  <a:gd name="connsiteX4" fmla="*/ 905351 w 2695575"/>
                  <a:gd name="connsiteY4" fmla="*/ 502444 h 1333500"/>
                  <a:gd name="connsiteX5" fmla="*/ 516731 w 2695575"/>
                  <a:gd name="connsiteY5" fmla="*/ 326231 h 1333500"/>
                  <a:gd name="connsiteX6" fmla="*/ 7144 w 2695575"/>
                  <a:gd name="connsiteY6" fmla="*/ 824389 h 1333500"/>
                  <a:gd name="connsiteX7" fmla="*/ 516731 w 2695575"/>
                  <a:gd name="connsiteY7" fmla="*/ 1326356 h 1333500"/>
                  <a:gd name="connsiteX8" fmla="*/ 2354104 w 2695575"/>
                  <a:gd name="connsiteY8" fmla="*/ 1326356 h 1333500"/>
                  <a:gd name="connsiteX9" fmla="*/ 2695099 w 2695575"/>
                  <a:gd name="connsiteY9" fmla="*/ 990124 h 1333500"/>
                  <a:gd name="connsiteX10" fmla="*/ 2353151 w 2695575"/>
                  <a:gd name="connsiteY10" fmla="*/ 654844 h 13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95575" h="1333500">
                    <a:moveTo>
                      <a:pt x="2353151" y="654844"/>
                    </a:moveTo>
                    <a:cubicBezTo>
                      <a:pt x="2308384" y="654844"/>
                      <a:pt x="2263616" y="665321"/>
                      <a:pt x="2222659" y="681514"/>
                    </a:cubicBezTo>
                    <a:lnTo>
                      <a:pt x="2222659" y="668179"/>
                    </a:lnTo>
                    <a:cubicBezTo>
                      <a:pt x="2222659" y="301466"/>
                      <a:pt x="1923574" y="7144"/>
                      <a:pt x="1552099" y="7144"/>
                    </a:cubicBezTo>
                    <a:cubicBezTo>
                      <a:pt x="1238726" y="7144"/>
                      <a:pt x="977741" y="217646"/>
                      <a:pt x="905351" y="502444"/>
                    </a:cubicBezTo>
                    <a:cubicBezTo>
                      <a:pt x="812006" y="393859"/>
                      <a:pt x="671036" y="326231"/>
                      <a:pt x="516731" y="326231"/>
                    </a:cubicBezTo>
                    <a:cubicBezTo>
                      <a:pt x="233839" y="322421"/>
                      <a:pt x="7144" y="546259"/>
                      <a:pt x="7144" y="824389"/>
                    </a:cubicBezTo>
                    <a:cubicBezTo>
                      <a:pt x="7144" y="1102519"/>
                      <a:pt x="233839" y="1326356"/>
                      <a:pt x="516731" y="1326356"/>
                    </a:cubicBezTo>
                    <a:lnTo>
                      <a:pt x="2354104" y="1326356"/>
                    </a:lnTo>
                    <a:cubicBezTo>
                      <a:pt x="2543651" y="1326356"/>
                      <a:pt x="2695099" y="1176814"/>
                      <a:pt x="2695099" y="990124"/>
                    </a:cubicBezTo>
                    <a:cubicBezTo>
                      <a:pt x="2694146" y="804386"/>
                      <a:pt x="2538889" y="654844"/>
                      <a:pt x="2353151" y="654844"/>
                    </a:cubicBezTo>
                    <a:close/>
                  </a:path>
                </a:pathLst>
              </a:custGeom>
              <a:solidFill>
                <a:schemeClr val="accent1"/>
              </a:solid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gradFill>
                    <a:gsLst>
                      <a:gs pos="2000">
                        <a:srgbClr val="FFFFFF"/>
                      </a:gs>
                      <a:gs pos="100000">
                        <a:srgbClr val="FFFFFF"/>
                      </a:gs>
                    </a:gsLst>
                    <a:lin ang="5400000" scaled="1"/>
                  </a:gradFill>
                  <a:effectLst/>
                  <a:uLnTx/>
                  <a:uFillTx/>
                  <a:latin typeface="Segoe UI"/>
                  <a:ea typeface="+mn-ea"/>
                  <a:cs typeface="+mn-cs"/>
                </a:endParaRPr>
              </a:p>
            </p:txBody>
          </p:sp>
          <p:sp>
            <p:nvSpPr>
              <p:cNvPr id="50" name="TextBox 49">
                <a:extLst>
                  <a:ext uri="{FF2B5EF4-FFF2-40B4-BE49-F238E27FC236}">
                    <a16:creationId xmlns:a16="http://schemas.microsoft.com/office/drawing/2014/main" id="{97B18BA0-9D7E-492B-A08B-FEC27DB6F14B}"/>
                  </a:ext>
                </a:extLst>
              </p:cNvPr>
              <p:cNvSpPr txBox="1"/>
              <p:nvPr/>
            </p:nvSpPr>
            <p:spPr>
              <a:xfrm>
                <a:off x="9436426" y="2286717"/>
                <a:ext cx="564750" cy="175459"/>
              </a:xfrm>
              <a:prstGeom prst="rect">
                <a:avLst/>
              </a:prstGeom>
              <a:noFill/>
              <a:ln>
                <a:noFill/>
              </a:ln>
            </p:spPr>
            <p:txBody>
              <a:bodyPr wrap="square" rtlCol="0">
                <a:spAutoFit/>
              </a:bodyPr>
              <a:lstStyle>
                <a:defPPr>
                  <a:defRPr lang="en-US"/>
                </a:defPPr>
                <a:lvl1pPr>
                  <a:defRPr sz="9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500" cap="none" spc="0" normalizeH="0" baseline="0" noProof="0" dirty="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Forensics</a:t>
                </a:r>
              </a:p>
            </p:txBody>
          </p:sp>
          <p:sp>
            <p:nvSpPr>
              <p:cNvPr id="51" name="TextBox 50">
                <a:extLst>
                  <a:ext uri="{FF2B5EF4-FFF2-40B4-BE49-F238E27FC236}">
                    <a16:creationId xmlns:a16="http://schemas.microsoft.com/office/drawing/2014/main" id="{2FE8F8CE-E0D0-4EC8-9AAE-A4D404F494BE}"/>
                  </a:ext>
                </a:extLst>
              </p:cNvPr>
              <p:cNvSpPr txBox="1"/>
              <p:nvPr/>
            </p:nvSpPr>
            <p:spPr>
              <a:xfrm>
                <a:off x="10784654" y="2578027"/>
                <a:ext cx="582073" cy="154817"/>
              </a:xfrm>
              <a:prstGeom prst="rect">
                <a:avLst/>
              </a:prstGeom>
              <a:noFill/>
              <a:ln>
                <a:noFill/>
              </a:ln>
            </p:spPr>
            <p:txBody>
              <a:bodyPr wrap="square" rtlCol="0">
                <a:spAutoFit/>
              </a:bodyPr>
              <a:lstStyle>
                <a:defPPr>
                  <a:defRPr lang="en-US"/>
                </a:defPPr>
                <a:lvl1pPr>
                  <a:defRPr sz="9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500" cap="none" spc="0" normalizeH="0" baseline="0" noProof="0" dirty="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Firewalls</a:t>
                </a:r>
              </a:p>
            </p:txBody>
          </p:sp>
          <p:sp>
            <p:nvSpPr>
              <p:cNvPr id="52" name="TextBox 51">
                <a:extLst>
                  <a:ext uri="{FF2B5EF4-FFF2-40B4-BE49-F238E27FC236}">
                    <a16:creationId xmlns:a16="http://schemas.microsoft.com/office/drawing/2014/main" id="{0247BA8F-FBAC-4C8C-A7EB-D22389029E5F}"/>
                  </a:ext>
                </a:extLst>
              </p:cNvPr>
              <p:cNvSpPr txBox="1"/>
              <p:nvPr/>
            </p:nvSpPr>
            <p:spPr>
              <a:xfrm>
                <a:off x="9989340" y="2276396"/>
                <a:ext cx="1073696" cy="185780"/>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500" cap="none" spc="0" normalizeH="0" baseline="0" noProof="0" dirty="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Threat Protection</a:t>
                </a:r>
              </a:p>
            </p:txBody>
          </p:sp>
          <p:sp>
            <p:nvSpPr>
              <p:cNvPr id="53" name="TextBox 52">
                <a:extLst>
                  <a:ext uri="{FF2B5EF4-FFF2-40B4-BE49-F238E27FC236}">
                    <a16:creationId xmlns:a16="http://schemas.microsoft.com/office/drawing/2014/main" id="{7BF6E333-2D13-4B8D-BBD4-BF0801AB573A}"/>
                  </a:ext>
                </a:extLst>
              </p:cNvPr>
              <p:cNvSpPr txBox="1"/>
              <p:nvPr/>
            </p:nvSpPr>
            <p:spPr>
              <a:xfrm>
                <a:off x="11059493" y="2392584"/>
                <a:ext cx="525931" cy="206423"/>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500" cap="none" spc="0" normalizeH="0" baseline="0" noProof="0" dirty="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SIEM</a:t>
                </a:r>
              </a:p>
            </p:txBody>
          </p:sp>
          <p:sp>
            <p:nvSpPr>
              <p:cNvPr id="54" name="TextBox 53">
                <a:extLst>
                  <a:ext uri="{FF2B5EF4-FFF2-40B4-BE49-F238E27FC236}">
                    <a16:creationId xmlns:a16="http://schemas.microsoft.com/office/drawing/2014/main" id="{D5E7F49A-C772-49A4-AFF2-46955D0353D0}"/>
                  </a:ext>
                </a:extLst>
              </p:cNvPr>
              <p:cNvSpPr txBox="1"/>
              <p:nvPr/>
            </p:nvSpPr>
            <p:spPr>
              <a:xfrm>
                <a:off x="10380778" y="1746163"/>
                <a:ext cx="571015" cy="206423"/>
              </a:xfrm>
              <a:prstGeom prst="rect">
                <a:avLst/>
              </a:prstGeom>
              <a:noFill/>
              <a:ln>
                <a:noFill/>
              </a:ln>
            </p:spPr>
            <p:txBody>
              <a:bodyPr wrap="square" rtlCol="0">
                <a:spAutoFit/>
              </a:bodyPr>
              <a:lstStyle>
                <a:defPPr>
                  <a:defRPr lang="en-US"/>
                </a:defPPr>
                <a:lvl1pPr>
                  <a:defRPr sz="105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500" cap="none" spc="0" normalizeH="0" baseline="0" noProof="0" dirty="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Risk</a:t>
                </a:r>
              </a:p>
            </p:txBody>
          </p:sp>
          <p:sp>
            <p:nvSpPr>
              <p:cNvPr id="55" name="TextBox 54">
                <a:extLst>
                  <a:ext uri="{FF2B5EF4-FFF2-40B4-BE49-F238E27FC236}">
                    <a16:creationId xmlns:a16="http://schemas.microsoft.com/office/drawing/2014/main" id="{83626B52-362E-4677-9ED7-9E52A71B6C1B}"/>
                  </a:ext>
                </a:extLst>
              </p:cNvPr>
              <p:cNvSpPr txBox="1"/>
              <p:nvPr/>
            </p:nvSpPr>
            <p:spPr>
              <a:xfrm>
                <a:off x="10537693" y="1923637"/>
                <a:ext cx="561774" cy="154817"/>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500" cap="none" spc="0" normalizeH="0" baseline="0" noProof="0" dirty="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Sandboxing</a:t>
                </a:r>
              </a:p>
            </p:txBody>
          </p:sp>
          <p:sp>
            <p:nvSpPr>
              <p:cNvPr id="56" name="TextBox 55">
                <a:extLst>
                  <a:ext uri="{FF2B5EF4-FFF2-40B4-BE49-F238E27FC236}">
                    <a16:creationId xmlns:a16="http://schemas.microsoft.com/office/drawing/2014/main" id="{3EE3FD76-B744-4E94-9757-75FBA48DE94C}"/>
                  </a:ext>
                </a:extLst>
              </p:cNvPr>
              <p:cNvSpPr txBox="1"/>
              <p:nvPr/>
            </p:nvSpPr>
            <p:spPr>
              <a:xfrm>
                <a:off x="9384087" y="2548608"/>
                <a:ext cx="523217" cy="185780"/>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500" cap="none" spc="0" normalizeH="0" baseline="0" noProof="0" dirty="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WAFs</a:t>
                </a:r>
              </a:p>
            </p:txBody>
          </p:sp>
          <p:sp>
            <p:nvSpPr>
              <p:cNvPr id="58" name="TextBox 57">
                <a:extLst>
                  <a:ext uri="{FF2B5EF4-FFF2-40B4-BE49-F238E27FC236}">
                    <a16:creationId xmlns:a16="http://schemas.microsoft.com/office/drawing/2014/main" id="{C997124D-ED28-456B-9BE8-3B974C19BEA6}"/>
                  </a:ext>
                </a:extLst>
              </p:cNvPr>
              <p:cNvSpPr txBox="1"/>
              <p:nvPr/>
            </p:nvSpPr>
            <p:spPr>
              <a:xfrm>
                <a:off x="11171887" y="2552224"/>
                <a:ext cx="582073" cy="206423"/>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500" cap="none" spc="0" normalizeH="0" baseline="0" noProof="0" dirty="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TLS</a:t>
                </a:r>
              </a:p>
            </p:txBody>
          </p:sp>
          <p:sp>
            <p:nvSpPr>
              <p:cNvPr id="59" name="TextBox 58">
                <a:extLst>
                  <a:ext uri="{FF2B5EF4-FFF2-40B4-BE49-F238E27FC236}">
                    <a16:creationId xmlns:a16="http://schemas.microsoft.com/office/drawing/2014/main" id="{902F6643-03DA-48DE-A31C-3AC220C16438}"/>
                  </a:ext>
                </a:extLst>
              </p:cNvPr>
              <p:cNvSpPr txBox="1"/>
              <p:nvPr/>
            </p:nvSpPr>
            <p:spPr>
              <a:xfrm>
                <a:off x="9262503" y="2149871"/>
                <a:ext cx="708237" cy="175459"/>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500" cap="none" spc="0" normalizeH="0" baseline="0" noProof="0" dirty="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Encryption</a:t>
                </a:r>
              </a:p>
            </p:txBody>
          </p:sp>
          <p:sp>
            <p:nvSpPr>
              <p:cNvPr id="61" name="TextBox 60">
                <a:extLst>
                  <a:ext uri="{FF2B5EF4-FFF2-40B4-BE49-F238E27FC236}">
                    <a16:creationId xmlns:a16="http://schemas.microsoft.com/office/drawing/2014/main" id="{3F0ED873-85FE-42D8-A9E5-40FB22035958}"/>
                  </a:ext>
                </a:extLst>
              </p:cNvPr>
              <p:cNvSpPr txBox="1"/>
              <p:nvPr/>
            </p:nvSpPr>
            <p:spPr>
              <a:xfrm>
                <a:off x="9415364" y="2053844"/>
                <a:ext cx="436254" cy="144496"/>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500" cap="none" spc="0" normalizeH="0" baseline="0" noProof="0" dirty="0">
                    <a:ln>
                      <a:noFill/>
                    </a:ln>
                    <a:gradFill>
                      <a:gsLst>
                        <a:gs pos="2000">
                          <a:srgbClr val="FFFFFF"/>
                        </a:gs>
                        <a:gs pos="100000">
                          <a:srgbClr val="FFFFFF"/>
                        </a:gs>
                      </a:gsLst>
                      <a:lin ang="5400000" scaled="1"/>
                    </a:gradFill>
                    <a:effectLst/>
                    <a:uLnTx/>
                    <a:uFillTx/>
                    <a:latin typeface="Segoe UI"/>
                    <a:ea typeface="+mn-ea"/>
                    <a:cs typeface="Segoe UI" panose="020B0502040204020203" pitchFamily="34" charset="0"/>
                  </a:rPr>
                  <a:t>Scanning</a:t>
                </a:r>
              </a:p>
            </p:txBody>
          </p:sp>
          <p:sp>
            <p:nvSpPr>
              <p:cNvPr id="62" name="TextBox 61">
                <a:extLst>
                  <a:ext uri="{FF2B5EF4-FFF2-40B4-BE49-F238E27FC236}">
                    <a16:creationId xmlns:a16="http://schemas.microsoft.com/office/drawing/2014/main" id="{CC6295B7-585A-4B3C-8C58-65DAB97C44DF}"/>
                  </a:ext>
                </a:extLst>
              </p:cNvPr>
              <p:cNvSpPr txBox="1"/>
              <p:nvPr/>
            </p:nvSpPr>
            <p:spPr>
              <a:xfrm>
                <a:off x="10291151" y="2041717"/>
                <a:ext cx="693966" cy="144496"/>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500" cap="none" spc="0" normalizeH="0" baseline="0" noProof="0" dirty="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Segmentation</a:t>
                </a:r>
              </a:p>
            </p:txBody>
          </p:sp>
          <p:sp>
            <p:nvSpPr>
              <p:cNvPr id="63" name="TextBox 62">
                <a:extLst>
                  <a:ext uri="{FF2B5EF4-FFF2-40B4-BE49-F238E27FC236}">
                    <a16:creationId xmlns:a16="http://schemas.microsoft.com/office/drawing/2014/main" id="{DAEBF104-E87C-4535-9B76-EF4872F2B45D}"/>
                  </a:ext>
                </a:extLst>
              </p:cNvPr>
              <p:cNvSpPr txBox="1"/>
              <p:nvPr/>
            </p:nvSpPr>
            <p:spPr>
              <a:xfrm>
                <a:off x="10126909" y="1913317"/>
                <a:ext cx="472499" cy="165138"/>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500" cap="none" spc="0" normalizeH="0" baseline="0" noProof="0" dirty="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Patching</a:t>
                </a:r>
              </a:p>
            </p:txBody>
          </p:sp>
          <p:sp>
            <p:nvSpPr>
              <p:cNvPr id="64" name="TextBox 63">
                <a:extLst>
                  <a:ext uri="{FF2B5EF4-FFF2-40B4-BE49-F238E27FC236}">
                    <a16:creationId xmlns:a16="http://schemas.microsoft.com/office/drawing/2014/main" id="{8324171E-9A17-4374-ADA5-9BD734327009}"/>
                  </a:ext>
                </a:extLst>
              </p:cNvPr>
              <p:cNvSpPr txBox="1"/>
              <p:nvPr/>
            </p:nvSpPr>
            <p:spPr>
              <a:xfrm>
                <a:off x="10343599" y="2708911"/>
                <a:ext cx="1152751" cy="170299"/>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500" cap="none" spc="0" normalizeH="0" baseline="0" noProof="0" dirty="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Threat Intelligence</a:t>
                </a:r>
              </a:p>
            </p:txBody>
          </p:sp>
          <p:sp>
            <p:nvSpPr>
              <p:cNvPr id="65" name="TextBox 64">
                <a:extLst>
                  <a:ext uri="{FF2B5EF4-FFF2-40B4-BE49-F238E27FC236}">
                    <a16:creationId xmlns:a16="http://schemas.microsoft.com/office/drawing/2014/main" id="{C3D8A4FA-B49B-41BF-971A-5A63CF41AF3E}"/>
                  </a:ext>
                </a:extLst>
              </p:cNvPr>
              <p:cNvSpPr txBox="1"/>
              <p:nvPr/>
            </p:nvSpPr>
            <p:spPr>
              <a:xfrm>
                <a:off x="9180774" y="2420520"/>
                <a:ext cx="864483" cy="154817"/>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500" cap="none" spc="0" normalizeH="0" baseline="0" noProof="0" dirty="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Logging &amp; Analytics</a:t>
                </a:r>
              </a:p>
            </p:txBody>
          </p:sp>
          <p:sp>
            <p:nvSpPr>
              <p:cNvPr id="66" name="TextBox 65">
                <a:extLst>
                  <a:ext uri="{FF2B5EF4-FFF2-40B4-BE49-F238E27FC236}">
                    <a16:creationId xmlns:a16="http://schemas.microsoft.com/office/drawing/2014/main" id="{960E5190-E801-4D97-B67D-38F0FE8D0C1A}"/>
                  </a:ext>
                </a:extLst>
              </p:cNvPr>
              <p:cNvSpPr txBox="1"/>
              <p:nvPr/>
            </p:nvSpPr>
            <p:spPr>
              <a:xfrm>
                <a:off x="10140900" y="2435234"/>
                <a:ext cx="927403" cy="134175"/>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500" cap="none" spc="0" normalizeH="0" baseline="0" noProof="0" dirty="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Orchestration &amp; Automation</a:t>
                </a:r>
              </a:p>
            </p:txBody>
          </p:sp>
          <p:sp>
            <p:nvSpPr>
              <p:cNvPr id="68" name="TextBox 67">
                <a:extLst>
                  <a:ext uri="{FF2B5EF4-FFF2-40B4-BE49-F238E27FC236}">
                    <a16:creationId xmlns:a16="http://schemas.microsoft.com/office/drawing/2014/main" id="{DFF2B9A1-574E-4193-AAB6-95D6C7A1617B}"/>
                  </a:ext>
                </a:extLst>
              </p:cNvPr>
              <p:cNvSpPr txBox="1"/>
              <p:nvPr/>
            </p:nvSpPr>
            <p:spPr>
              <a:xfrm>
                <a:off x="9427639" y="2717782"/>
                <a:ext cx="963293" cy="154817"/>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500" cap="none" spc="0" normalizeH="0" baseline="0" noProof="0" dirty="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Information Protection</a:t>
                </a:r>
              </a:p>
            </p:txBody>
          </p:sp>
          <p:sp>
            <p:nvSpPr>
              <p:cNvPr id="70" name="TextBox 69">
                <a:extLst>
                  <a:ext uri="{FF2B5EF4-FFF2-40B4-BE49-F238E27FC236}">
                    <a16:creationId xmlns:a16="http://schemas.microsoft.com/office/drawing/2014/main" id="{88B52AFA-255C-414B-A367-8209B738F8AF}"/>
                  </a:ext>
                </a:extLst>
              </p:cNvPr>
              <p:cNvSpPr txBox="1"/>
              <p:nvPr/>
            </p:nvSpPr>
            <p:spPr>
              <a:xfrm>
                <a:off x="9805415" y="2564569"/>
                <a:ext cx="1025465" cy="144496"/>
              </a:xfrm>
              <a:prstGeom prst="rect">
                <a:avLst/>
              </a:prstGeom>
              <a:noFill/>
              <a:ln>
                <a:noFill/>
              </a:ln>
            </p:spPr>
            <p:txBody>
              <a:bodyPr wrap="square" rtlCol="0">
                <a:spAutoFit/>
              </a:bodyPr>
              <a:lstStyle>
                <a:defPPr>
                  <a:defRPr lang="en-US"/>
                </a:defPPr>
                <a:lvl1pPr>
                  <a:defRPr sz="7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500" cap="none" spc="0" normalizeH="0" baseline="0" noProof="0" dirty="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Vulnerability Management</a:t>
                </a:r>
              </a:p>
            </p:txBody>
          </p:sp>
        </p:grpSp>
        <p:sp>
          <p:nvSpPr>
            <p:cNvPr id="101" name="TextBox 100">
              <a:extLst>
                <a:ext uri="{FF2B5EF4-FFF2-40B4-BE49-F238E27FC236}">
                  <a16:creationId xmlns:a16="http://schemas.microsoft.com/office/drawing/2014/main" id="{9FA2C6DE-C1F1-44FE-85C3-883BFD44CC4A}"/>
                </a:ext>
              </a:extLst>
            </p:cNvPr>
            <p:cNvSpPr txBox="1"/>
            <p:nvPr/>
          </p:nvSpPr>
          <p:spPr>
            <a:xfrm>
              <a:off x="8883013" y="1757930"/>
              <a:ext cx="2091001" cy="246221"/>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5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Semibold" panose="020B0702040204020203" pitchFamily="34" charset="0"/>
                </a:rPr>
                <a:t>Secure Development Lifecycle</a:t>
              </a:r>
            </a:p>
          </p:txBody>
        </p:sp>
      </p:grpSp>
      <p:grpSp>
        <p:nvGrpSpPr>
          <p:cNvPr id="21" name="Group 4">
            <a:extLst>
              <a:ext uri="{FF2B5EF4-FFF2-40B4-BE49-F238E27FC236}">
                <a16:creationId xmlns:a16="http://schemas.microsoft.com/office/drawing/2014/main" id="{3FD94A89-CD67-462D-A5F9-B677AAC04844}"/>
              </a:ext>
            </a:extLst>
          </p:cNvPr>
          <p:cNvGrpSpPr>
            <a:grpSpLocks noChangeAspect="1"/>
          </p:cNvGrpSpPr>
          <p:nvPr/>
        </p:nvGrpSpPr>
        <p:grpSpPr bwMode="auto">
          <a:xfrm>
            <a:off x="4035421" y="5908676"/>
            <a:ext cx="336550" cy="541337"/>
            <a:chOff x="2542" y="3722"/>
            <a:chExt cx="212" cy="341"/>
          </a:xfrm>
        </p:grpSpPr>
        <p:sp>
          <p:nvSpPr>
            <p:cNvPr id="27" name="Freeform 5">
              <a:extLst>
                <a:ext uri="{FF2B5EF4-FFF2-40B4-BE49-F238E27FC236}">
                  <a16:creationId xmlns:a16="http://schemas.microsoft.com/office/drawing/2014/main" id="{19339C6A-0CE7-4786-B28E-49E482422A59}"/>
                </a:ext>
              </a:extLst>
            </p:cNvPr>
            <p:cNvSpPr>
              <a:spLocks/>
            </p:cNvSpPr>
            <p:nvPr/>
          </p:nvSpPr>
          <p:spPr bwMode="auto">
            <a:xfrm>
              <a:off x="2542" y="3763"/>
              <a:ext cx="42" cy="235"/>
            </a:xfrm>
            <a:custGeom>
              <a:avLst/>
              <a:gdLst>
                <a:gd name="T0" fmla="*/ 53 w 53"/>
                <a:gd name="T1" fmla="*/ 294 h 294"/>
                <a:gd name="T2" fmla="*/ 53 w 53"/>
                <a:gd name="T3" fmla="*/ 294 h 294"/>
                <a:gd name="T4" fmla="*/ 53 w 53"/>
                <a:gd name="T5" fmla="*/ 0 h 294"/>
                <a:gd name="T6" fmla="*/ 26 w 53"/>
                <a:gd name="T7" fmla="*/ 0 h 294"/>
                <a:gd name="T8" fmla="*/ 0 w 53"/>
                <a:gd name="T9" fmla="*/ 27 h 294"/>
                <a:gd name="T10" fmla="*/ 0 w 53"/>
                <a:gd name="T11" fmla="*/ 267 h 294"/>
                <a:gd name="T12" fmla="*/ 26 w 53"/>
                <a:gd name="T13" fmla="*/ 294 h 294"/>
                <a:gd name="T14" fmla="*/ 53 w 53"/>
                <a:gd name="T15" fmla="*/ 294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94">
                  <a:moveTo>
                    <a:pt x="53" y="294"/>
                  </a:moveTo>
                  <a:lnTo>
                    <a:pt x="53" y="294"/>
                  </a:lnTo>
                  <a:lnTo>
                    <a:pt x="53" y="0"/>
                  </a:lnTo>
                  <a:lnTo>
                    <a:pt x="26" y="0"/>
                  </a:lnTo>
                  <a:cubicBezTo>
                    <a:pt x="11" y="0"/>
                    <a:pt x="0" y="12"/>
                    <a:pt x="0" y="27"/>
                  </a:cubicBezTo>
                  <a:lnTo>
                    <a:pt x="0" y="267"/>
                  </a:lnTo>
                  <a:cubicBezTo>
                    <a:pt x="0" y="282"/>
                    <a:pt x="11" y="294"/>
                    <a:pt x="26" y="294"/>
                  </a:cubicBezTo>
                  <a:lnTo>
                    <a:pt x="53" y="294"/>
                  </a:lnTo>
                  <a:close/>
                </a:path>
              </a:pathLst>
            </a:custGeom>
            <a:solidFill>
              <a:srgbClr val="84542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8" name="Freeform 6">
              <a:extLst>
                <a:ext uri="{FF2B5EF4-FFF2-40B4-BE49-F238E27FC236}">
                  <a16:creationId xmlns:a16="http://schemas.microsoft.com/office/drawing/2014/main" id="{5C9E6F7E-EFEF-4708-A4DF-750199CBB631}"/>
                </a:ext>
              </a:extLst>
            </p:cNvPr>
            <p:cNvSpPr>
              <a:spLocks noEditPoints="1"/>
            </p:cNvSpPr>
            <p:nvPr/>
          </p:nvSpPr>
          <p:spPr bwMode="auto">
            <a:xfrm>
              <a:off x="2605" y="3722"/>
              <a:ext cx="85" cy="276"/>
            </a:xfrm>
            <a:custGeom>
              <a:avLst/>
              <a:gdLst>
                <a:gd name="T0" fmla="*/ 80 w 107"/>
                <a:gd name="T1" fmla="*/ 52 h 346"/>
                <a:gd name="T2" fmla="*/ 80 w 107"/>
                <a:gd name="T3" fmla="*/ 52 h 346"/>
                <a:gd name="T4" fmla="*/ 27 w 107"/>
                <a:gd name="T5" fmla="*/ 52 h 346"/>
                <a:gd name="T6" fmla="*/ 27 w 107"/>
                <a:gd name="T7" fmla="*/ 26 h 346"/>
                <a:gd name="T8" fmla="*/ 80 w 107"/>
                <a:gd name="T9" fmla="*/ 26 h 346"/>
                <a:gd name="T10" fmla="*/ 80 w 107"/>
                <a:gd name="T11" fmla="*/ 52 h 346"/>
                <a:gd name="T12" fmla="*/ 99 w 107"/>
                <a:gd name="T13" fmla="*/ 7 h 346"/>
                <a:gd name="T14" fmla="*/ 99 w 107"/>
                <a:gd name="T15" fmla="*/ 7 h 346"/>
                <a:gd name="T16" fmla="*/ 91 w 107"/>
                <a:gd name="T17" fmla="*/ 2 h 346"/>
                <a:gd name="T18" fmla="*/ 80 w 107"/>
                <a:gd name="T19" fmla="*/ 0 h 346"/>
                <a:gd name="T20" fmla="*/ 27 w 107"/>
                <a:gd name="T21" fmla="*/ 0 h 346"/>
                <a:gd name="T22" fmla="*/ 17 w 107"/>
                <a:gd name="T23" fmla="*/ 2 h 346"/>
                <a:gd name="T24" fmla="*/ 8 w 107"/>
                <a:gd name="T25" fmla="*/ 7 h 346"/>
                <a:gd name="T26" fmla="*/ 3 w 107"/>
                <a:gd name="T27" fmla="*/ 15 h 346"/>
                <a:gd name="T28" fmla="*/ 0 w 107"/>
                <a:gd name="T29" fmla="*/ 26 h 346"/>
                <a:gd name="T30" fmla="*/ 0 w 107"/>
                <a:gd name="T31" fmla="*/ 45 h 346"/>
                <a:gd name="T32" fmla="*/ 0 w 107"/>
                <a:gd name="T33" fmla="*/ 45 h 346"/>
                <a:gd name="T34" fmla="*/ 0 w 107"/>
                <a:gd name="T35" fmla="*/ 346 h 346"/>
                <a:gd name="T36" fmla="*/ 107 w 107"/>
                <a:gd name="T37" fmla="*/ 346 h 346"/>
                <a:gd name="T38" fmla="*/ 107 w 107"/>
                <a:gd name="T39" fmla="*/ 39 h 346"/>
                <a:gd name="T40" fmla="*/ 107 w 107"/>
                <a:gd name="T41" fmla="*/ 39 h 346"/>
                <a:gd name="T42" fmla="*/ 107 w 107"/>
                <a:gd name="T43" fmla="*/ 26 h 346"/>
                <a:gd name="T44" fmla="*/ 105 w 107"/>
                <a:gd name="T45" fmla="*/ 15 h 346"/>
                <a:gd name="T46" fmla="*/ 99 w 107"/>
                <a:gd name="T47" fmla="*/ 7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7" h="346">
                  <a:moveTo>
                    <a:pt x="80" y="52"/>
                  </a:moveTo>
                  <a:lnTo>
                    <a:pt x="80" y="52"/>
                  </a:lnTo>
                  <a:lnTo>
                    <a:pt x="27" y="52"/>
                  </a:lnTo>
                  <a:lnTo>
                    <a:pt x="27" y="26"/>
                  </a:lnTo>
                  <a:lnTo>
                    <a:pt x="80" y="26"/>
                  </a:lnTo>
                  <a:lnTo>
                    <a:pt x="80" y="52"/>
                  </a:lnTo>
                  <a:close/>
                  <a:moveTo>
                    <a:pt x="99" y="7"/>
                  </a:moveTo>
                  <a:lnTo>
                    <a:pt x="99" y="7"/>
                  </a:lnTo>
                  <a:cubicBezTo>
                    <a:pt x="97" y="4"/>
                    <a:pt x="94" y="3"/>
                    <a:pt x="91" y="2"/>
                  </a:cubicBezTo>
                  <a:cubicBezTo>
                    <a:pt x="88" y="1"/>
                    <a:pt x="84" y="0"/>
                    <a:pt x="80" y="0"/>
                  </a:cubicBezTo>
                  <a:lnTo>
                    <a:pt x="27" y="0"/>
                  </a:lnTo>
                  <a:cubicBezTo>
                    <a:pt x="23" y="0"/>
                    <a:pt x="20" y="1"/>
                    <a:pt x="17" y="2"/>
                  </a:cubicBezTo>
                  <a:cubicBezTo>
                    <a:pt x="14" y="3"/>
                    <a:pt x="11" y="4"/>
                    <a:pt x="8" y="7"/>
                  </a:cubicBezTo>
                  <a:cubicBezTo>
                    <a:pt x="6" y="9"/>
                    <a:pt x="4" y="12"/>
                    <a:pt x="3" y="15"/>
                  </a:cubicBezTo>
                  <a:cubicBezTo>
                    <a:pt x="1" y="18"/>
                    <a:pt x="0" y="22"/>
                    <a:pt x="0" y="26"/>
                  </a:cubicBezTo>
                  <a:lnTo>
                    <a:pt x="0" y="45"/>
                  </a:lnTo>
                  <a:lnTo>
                    <a:pt x="0" y="45"/>
                  </a:lnTo>
                  <a:lnTo>
                    <a:pt x="0" y="346"/>
                  </a:lnTo>
                  <a:lnTo>
                    <a:pt x="107" y="346"/>
                  </a:lnTo>
                  <a:lnTo>
                    <a:pt x="107" y="39"/>
                  </a:lnTo>
                  <a:lnTo>
                    <a:pt x="107" y="39"/>
                  </a:lnTo>
                  <a:lnTo>
                    <a:pt x="107" y="26"/>
                  </a:lnTo>
                  <a:cubicBezTo>
                    <a:pt x="107" y="22"/>
                    <a:pt x="106" y="18"/>
                    <a:pt x="105" y="15"/>
                  </a:cubicBezTo>
                  <a:cubicBezTo>
                    <a:pt x="104" y="12"/>
                    <a:pt x="102" y="9"/>
                    <a:pt x="99" y="7"/>
                  </a:cubicBezTo>
                  <a:close/>
                </a:path>
              </a:pathLst>
            </a:custGeom>
            <a:solidFill>
              <a:srgbClr val="84542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0" name="Freeform 7">
              <a:extLst>
                <a:ext uri="{FF2B5EF4-FFF2-40B4-BE49-F238E27FC236}">
                  <a16:creationId xmlns:a16="http://schemas.microsoft.com/office/drawing/2014/main" id="{D3E5ABA8-DEFC-40A8-BB04-465658D85CD2}"/>
                </a:ext>
              </a:extLst>
            </p:cNvPr>
            <p:cNvSpPr>
              <a:spLocks/>
            </p:cNvSpPr>
            <p:nvPr/>
          </p:nvSpPr>
          <p:spPr bwMode="auto">
            <a:xfrm>
              <a:off x="2712" y="3763"/>
              <a:ext cx="42" cy="235"/>
            </a:xfrm>
            <a:custGeom>
              <a:avLst/>
              <a:gdLst>
                <a:gd name="T0" fmla="*/ 27 w 53"/>
                <a:gd name="T1" fmla="*/ 0 h 294"/>
                <a:gd name="T2" fmla="*/ 27 w 53"/>
                <a:gd name="T3" fmla="*/ 0 h 294"/>
                <a:gd name="T4" fmla="*/ 0 w 53"/>
                <a:gd name="T5" fmla="*/ 0 h 294"/>
                <a:gd name="T6" fmla="*/ 0 w 53"/>
                <a:gd name="T7" fmla="*/ 294 h 294"/>
                <a:gd name="T8" fmla="*/ 27 w 53"/>
                <a:gd name="T9" fmla="*/ 294 h 294"/>
                <a:gd name="T10" fmla="*/ 53 w 53"/>
                <a:gd name="T11" fmla="*/ 267 h 294"/>
                <a:gd name="T12" fmla="*/ 53 w 53"/>
                <a:gd name="T13" fmla="*/ 27 h 294"/>
                <a:gd name="T14" fmla="*/ 27 w 53"/>
                <a:gd name="T15" fmla="*/ 0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94">
                  <a:moveTo>
                    <a:pt x="27" y="0"/>
                  </a:moveTo>
                  <a:lnTo>
                    <a:pt x="27" y="0"/>
                  </a:lnTo>
                  <a:lnTo>
                    <a:pt x="0" y="0"/>
                  </a:lnTo>
                  <a:lnTo>
                    <a:pt x="0" y="294"/>
                  </a:lnTo>
                  <a:lnTo>
                    <a:pt x="27" y="294"/>
                  </a:lnTo>
                  <a:cubicBezTo>
                    <a:pt x="41" y="294"/>
                    <a:pt x="53" y="282"/>
                    <a:pt x="53" y="267"/>
                  </a:cubicBezTo>
                  <a:lnTo>
                    <a:pt x="53" y="27"/>
                  </a:lnTo>
                  <a:cubicBezTo>
                    <a:pt x="53" y="12"/>
                    <a:pt x="41" y="0"/>
                    <a:pt x="27" y="0"/>
                  </a:cubicBezTo>
                  <a:close/>
                </a:path>
              </a:pathLst>
            </a:custGeom>
            <a:solidFill>
              <a:srgbClr val="84542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5" name="Freeform 8">
              <a:extLst>
                <a:ext uri="{FF2B5EF4-FFF2-40B4-BE49-F238E27FC236}">
                  <a16:creationId xmlns:a16="http://schemas.microsoft.com/office/drawing/2014/main" id="{B0BAD96C-AFF6-4C58-A8FC-9B931EAA5C83}"/>
                </a:ext>
              </a:extLst>
            </p:cNvPr>
            <p:cNvSpPr>
              <a:spLocks/>
            </p:cNvSpPr>
            <p:nvPr/>
          </p:nvSpPr>
          <p:spPr bwMode="auto">
            <a:xfrm>
              <a:off x="2550" y="4017"/>
              <a:ext cx="47" cy="46"/>
            </a:xfrm>
            <a:custGeom>
              <a:avLst/>
              <a:gdLst>
                <a:gd name="T0" fmla="*/ 11 w 59"/>
                <a:gd name="T1" fmla="*/ 10 h 58"/>
                <a:gd name="T2" fmla="*/ 11 w 59"/>
                <a:gd name="T3" fmla="*/ 10 h 58"/>
                <a:gd name="T4" fmla="*/ 11 w 59"/>
                <a:gd name="T5" fmla="*/ 48 h 58"/>
                <a:gd name="T6" fmla="*/ 48 w 59"/>
                <a:gd name="T7" fmla="*/ 48 h 58"/>
                <a:gd name="T8" fmla="*/ 48 w 59"/>
                <a:gd name="T9" fmla="*/ 10 h 58"/>
                <a:gd name="T10" fmla="*/ 11 w 59"/>
                <a:gd name="T11" fmla="*/ 10 h 58"/>
              </a:gdLst>
              <a:ahLst/>
              <a:cxnLst>
                <a:cxn ang="0">
                  <a:pos x="T0" y="T1"/>
                </a:cxn>
                <a:cxn ang="0">
                  <a:pos x="T2" y="T3"/>
                </a:cxn>
                <a:cxn ang="0">
                  <a:pos x="T4" y="T5"/>
                </a:cxn>
                <a:cxn ang="0">
                  <a:pos x="T6" y="T7"/>
                </a:cxn>
                <a:cxn ang="0">
                  <a:pos x="T8" y="T9"/>
                </a:cxn>
                <a:cxn ang="0">
                  <a:pos x="T10" y="T11"/>
                </a:cxn>
              </a:cxnLst>
              <a:rect l="0" t="0" r="r" b="b"/>
              <a:pathLst>
                <a:path w="59" h="58">
                  <a:moveTo>
                    <a:pt x="11" y="10"/>
                  </a:moveTo>
                  <a:lnTo>
                    <a:pt x="11" y="10"/>
                  </a:lnTo>
                  <a:cubicBezTo>
                    <a:pt x="0" y="20"/>
                    <a:pt x="0" y="37"/>
                    <a:pt x="11" y="48"/>
                  </a:cubicBezTo>
                  <a:cubicBezTo>
                    <a:pt x="21" y="58"/>
                    <a:pt x="38" y="58"/>
                    <a:pt x="48" y="48"/>
                  </a:cubicBezTo>
                  <a:cubicBezTo>
                    <a:pt x="59" y="37"/>
                    <a:pt x="59" y="20"/>
                    <a:pt x="48" y="10"/>
                  </a:cubicBezTo>
                  <a:cubicBezTo>
                    <a:pt x="38" y="0"/>
                    <a:pt x="21" y="0"/>
                    <a:pt x="11" y="10"/>
                  </a:cubicBezTo>
                  <a:close/>
                </a:path>
              </a:pathLst>
            </a:custGeom>
            <a:solidFill>
              <a:srgbClr val="2F2F2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8" name="Freeform 9">
              <a:extLst>
                <a:ext uri="{FF2B5EF4-FFF2-40B4-BE49-F238E27FC236}">
                  <a16:creationId xmlns:a16="http://schemas.microsoft.com/office/drawing/2014/main" id="{8067443F-3176-45FC-A36D-9A6B566D78DB}"/>
                </a:ext>
              </a:extLst>
            </p:cNvPr>
            <p:cNvSpPr>
              <a:spLocks/>
            </p:cNvSpPr>
            <p:nvPr/>
          </p:nvSpPr>
          <p:spPr bwMode="auto">
            <a:xfrm>
              <a:off x="2699" y="4017"/>
              <a:ext cx="46" cy="46"/>
            </a:xfrm>
            <a:custGeom>
              <a:avLst/>
              <a:gdLst>
                <a:gd name="T0" fmla="*/ 10 w 58"/>
                <a:gd name="T1" fmla="*/ 10 h 58"/>
                <a:gd name="T2" fmla="*/ 10 w 58"/>
                <a:gd name="T3" fmla="*/ 10 h 58"/>
                <a:gd name="T4" fmla="*/ 10 w 58"/>
                <a:gd name="T5" fmla="*/ 48 h 58"/>
                <a:gd name="T6" fmla="*/ 48 w 58"/>
                <a:gd name="T7" fmla="*/ 48 h 58"/>
                <a:gd name="T8" fmla="*/ 48 w 58"/>
                <a:gd name="T9" fmla="*/ 10 h 58"/>
                <a:gd name="T10" fmla="*/ 10 w 58"/>
                <a:gd name="T11" fmla="*/ 10 h 58"/>
              </a:gdLst>
              <a:ahLst/>
              <a:cxnLst>
                <a:cxn ang="0">
                  <a:pos x="T0" y="T1"/>
                </a:cxn>
                <a:cxn ang="0">
                  <a:pos x="T2" y="T3"/>
                </a:cxn>
                <a:cxn ang="0">
                  <a:pos x="T4" y="T5"/>
                </a:cxn>
                <a:cxn ang="0">
                  <a:pos x="T6" y="T7"/>
                </a:cxn>
                <a:cxn ang="0">
                  <a:pos x="T8" y="T9"/>
                </a:cxn>
                <a:cxn ang="0">
                  <a:pos x="T10" y="T11"/>
                </a:cxn>
              </a:cxnLst>
              <a:rect l="0" t="0" r="r" b="b"/>
              <a:pathLst>
                <a:path w="58" h="58">
                  <a:moveTo>
                    <a:pt x="10" y="10"/>
                  </a:moveTo>
                  <a:lnTo>
                    <a:pt x="10" y="10"/>
                  </a:lnTo>
                  <a:cubicBezTo>
                    <a:pt x="0" y="20"/>
                    <a:pt x="0" y="37"/>
                    <a:pt x="10" y="48"/>
                  </a:cubicBezTo>
                  <a:cubicBezTo>
                    <a:pt x="21" y="58"/>
                    <a:pt x="38" y="58"/>
                    <a:pt x="48" y="48"/>
                  </a:cubicBezTo>
                  <a:cubicBezTo>
                    <a:pt x="58" y="37"/>
                    <a:pt x="58" y="20"/>
                    <a:pt x="48" y="10"/>
                  </a:cubicBezTo>
                  <a:cubicBezTo>
                    <a:pt x="38" y="0"/>
                    <a:pt x="21" y="0"/>
                    <a:pt x="10" y="10"/>
                  </a:cubicBezTo>
                  <a:close/>
                </a:path>
              </a:pathLst>
            </a:custGeom>
            <a:solidFill>
              <a:srgbClr val="2F2F2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25" name="Group 124">
            <a:extLst>
              <a:ext uri="{FF2B5EF4-FFF2-40B4-BE49-F238E27FC236}">
                <a16:creationId xmlns:a16="http://schemas.microsoft.com/office/drawing/2014/main" id="{2497D499-118B-489E-A640-2C9383AB075F}"/>
              </a:ext>
            </a:extLst>
          </p:cNvPr>
          <p:cNvGrpSpPr/>
          <p:nvPr/>
        </p:nvGrpSpPr>
        <p:grpSpPr>
          <a:xfrm>
            <a:off x="9428777" y="3845515"/>
            <a:ext cx="1359352" cy="826022"/>
            <a:chOff x="9874676" y="4459924"/>
            <a:chExt cx="1359352" cy="826022"/>
          </a:xfrm>
        </p:grpSpPr>
        <p:sp>
          <p:nvSpPr>
            <p:cNvPr id="76" name="Rectangle 75">
              <a:extLst>
                <a:ext uri="{FF2B5EF4-FFF2-40B4-BE49-F238E27FC236}">
                  <a16:creationId xmlns:a16="http://schemas.microsoft.com/office/drawing/2014/main" id="{321836DF-4395-45B2-B798-560381E256AE}"/>
                </a:ext>
              </a:extLst>
            </p:cNvPr>
            <p:cNvSpPr/>
            <p:nvPr/>
          </p:nvSpPr>
          <p:spPr bwMode="auto">
            <a:xfrm>
              <a:off x="9874676" y="4920186"/>
              <a:ext cx="1359352" cy="365760"/>
            </a:xfrm>
            <a:prstGeom prst="rect">
              <a:avLst/>
            </a:prstGeom>
            <a:solidFill>
              <a:schemeClr val="accent3"/>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New</a:t>
              </a:r>
            </a:p>
          </p:txBody>
        </p:sp>
        <p:grpSp>
          <p:nvGrpSpPr>
            <p:cNvPr id="33" name="Graphic 31">
              <a:extLst>
                <a:ext uri="{FF2B5EF4-FFF2-40B4-BE49-F238E27FC236}">
                  <a16:creationId xmlns:a16="http://schemas.microsoft.com/office/drawing/2014/main" id="{807BB344-F0E0-417C-AFA5-8F879E56B4A5}"/>
                </a:ext>
              </a:extLst>
            </p:cNvPr>
            <p:cNvGrpSpPr/>
            <p:nvPr/>
          </p:nvGrpSpPr>
          <p:grpSpPr>
            <a:xfrm>
              <a:off x="10318742" y="4459924"/>
              <a:ext cx="469387" cy="466345"/>
              <a:chOff x="5423696" y="2707928"/>
              <a:chExt cx="1724987" cy="1713808"/>
            </a:xfrm>
          </p:grpSpPr>
          <p:sp>
            <p:nvSpPr>
              <p:cNvPr id="34" name="Freeform: Shape 33">
                <a:extLst>
                  <a:ext uri="{FF2B5EF4-FFF2-40B4-BE49-F238E27FC236}">
                    <a16:creationId xmlns:a16="http://schemas.microsoft.com/office/drawing/2014/main" id="{5715E6C6-5F26-4B15-ABFA-E5C09D93BCD0}"/>
                  </a:ext>
                </a:extLst>
              </p:cNvPr>
              <p:cNvSpPr/>
              <p:nvPr/>
            </p:nvSpPr>
            <p:spPr>
              <a:xfrm>
                <a:off x="5429351" y="3043788"/>
                <a:ext cx="961467" cy="848353"/>
              </a:xfrm>
              <a:custGeom>
                <a:avLst/>
                <a:gdLst>
                  <a:gd name="connsiteX0" fmla="*/ 759830 w 961467"/>
                  <a:gd name="connsiteY0" fmla="*/ 250818 h 848354"/>
                  <a:gd name="connsiteX1" fmla="*/ 250818 w 961467"/>
                  <a:gd name="connsiteY1" fmla="*/ 250818 h 848354"/>
                  <a:gd name="connsiteX2" fmla="*/ 250818 w 961467"/>
                  <a:gd name="connsiteY2" fmla="*/ 544914 h 848354"/>
                  <a:gd name="connsiteX3" fmla="*/ 358276 w 961467"/>
                  <a:gd name="connsiteY3" fmla="*/ 652372 h 848354"/>
                  <a:gd name="connsiteX4" fmla="*/ 759830 w 961467"/>
                  <a:gd name="connsiteY4" fmla="*/ 250818 h 848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467" h="848354">
                    <a:moveTo>
                      <a:pt x="759830" y="250818"/>
                    </a:moveTo>
                    <a:lnTo>
                      <a:pt x="250818" y="250818"/>
                    </a:lnTo>
                    <a:cubicBezTo>
                      <a:pt x="250818" y="544914"/>
                      <a:pt x="250818" y="544914"/>
                      <a:pt x="250818" y="544914"/>
                    </a:cubicBezTo>
                    <a:cubicBezTo>
                      <a:pt x="324342" y="618438"/>
                      <a:pt x="358276" y="652372"/>
                      <a:pt x="358276" y="652372"/>
                    </a:cubicBezTo>
                    <a:lnTo>
                      <a:pt x="759830" y="250818"/>
                    </a:lnTo>
                    <a:close/>
                  </a:path>
                </a:pathLst>
              </a:custGeom>
              <a:solidFill>
                <a:schemeClr val="accent3"/>
              </a:solidFill>
              <a:ln w="56322"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CB41285B-9506-4D77-810B-2B0A9C657CD9}"/>
                  </a:ext>
                </a:extLst>
              </p:cNvPr>
              <p:cNvSpPr/>
              <p:nvPr/>
            </p:nvSpPr>
            <p:spPr>
              <a:xfrm>
                <a:off x="6079757" y="3188794"/>
                <a:ext cx="622126" cy="622127"/>
              </a:xfrm>
              <a:custGeom>
                <a:avLst/>
                <a:gdLst>
                  <a:gd name="connsiteX0" fmla="*/ 250818 w 622126"/>
                  <a:gd name="connsiteY0" fmla="*/ 313030 h 622126"/>
                  <a:gd name="connsiteX1" fmla="*/ 313030 w 622126"/>
                  <a:gd name="connsiteY1" fmla="*/ 375243 h 622126"/>
                  <a:gd name="connsiteX2" fmla="*/ 375243 w 622126"/>
                  <a:gd name="connsiteY2" fmla="*/ 313030 h 622126"/>
                  <a:gd name="connsiteX3" fmla="*/ 313030 w 622126"/>
                  <a:gd name="connsiteY3" fmla="*/ 250818 h 622126"/>
                  <a:gd name="connsiteX4" fmla="*/ 250818 w 622126"/>
                  <a:gd name="connsiteY4" fmla="*/ 313030 h 622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126" h="622126">
                    <a:moveTo>
                      <a:pt x="250818" y="313030"/>
                    </a:moveTo>
                    <a:cubicBezTo>
                      <a:pt x="250818" y="346965"/>
                      <a:pt x="279096" y="375243"/>
                      <a:pt x="313030" y="375243"/>
                    </a:cubicBezTo>
                    <a:cubicBezTo>
                      <a:pt x="346964" y="375243"/>
                      <a:pt x="375243" y="346965"/>
                      <a:pt x="375243" y="313030"/>
                    </a:cubicBezTo>
                    <a:cubicBezTo>
                      <a:pt x="375243" y="279096"/>
                      <a:pt x="346964" y="250818"/>
                      <a:pt x="313030" y="250818"/>
                    </a:cubicBezTo>
                    <a:cubicBezTo>
                      <a:pt x="279096" y="250818"/>
                      <a:pt x="250818" y="279096"/>
                      <a:pt x="250818" y="313030"/>
                    </a:cubicBezTo>
                    <a:close/>
                  </a:path>
                </a:pathLst>
              </a:custGeom>
              <a:solidFill>
                <a:schemeClr val="accent3"/>
              </a:solidFill>
              <a:ln w="56322"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DAA67AF6-72AE-49B9-9404-D4ACBE81D137}"/>
                  </a:ext>
                </a:extLst>
              </p:cNvPr>
              <p:cNvSpPr/>
              <p:nvPr/>
            </p:nvSpPr>
            <p:spPr>
              <a:xfrm>
                <a:off x="5423696" y="3516825"/>
                <a:ext cx="904911" cy="904911"/>
              </a:xfrm>
              <a:custGeom>
                <a:avLst/>
                <a:gdLst>
                  <a:gd name="connsiteX0" fmla="*/ 358276 w 904910"/>
                  <a:gd name="connsiteY0" fmla="*/ 250818 h 904911"/>
                  <a:gd name="connsiteX1" fmla="*/ 250818 w 904910"/>
                  <a:gd name="connsiteY1" fmla="*/ 488357 h 904911"/>
                  <a:gd name="connsiteX2" fmla="*/ 426144 w 904910"/>
                  <a:gd name="connsiteY2" fmla="*/ 663684 h 904911"/>
                  <a:gd name="connsiteX3" fmla="*/ 663683 w 904910"/>
                  <a:gd name="connsiteY3" fmla="*/ 595815 h 904911"/>
                  <a:gd name="connsiteX4" fmla="*/ 669339 w 904910"/>
                  <a:gd name="connsiteY4" fmla="*/ 590159 h 904911"/>
                  <a:gd name="connsiteX5" fmla="*/ 669339 w 904910"/>
                  <a:gd name="connsiteY5" fmla="*/ 590159 h 904911"/>
                  <a:gd name="connsiteX6" fmla="*/ 358276 w 904910"/>
                  <a:gd name="connsiteY6" fmla="*/ 250818 h 90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910" h="904911">
                    <a:moveTo>
                      <a:pt x="358276" y="250818"/>
                    </a:moveTo>
                    <a:cubicBezTo>
                      <a:pt x="250818" y="488357"/>
                      <a:pt x="250818" y="488357"/>
                      <a:pt x="250818" y="488357"/>
                    </a:cubicBezTo>
                    <a:cubicBezTo>
                      <a:pt x="426144" y="663684"/>
                      <a:pt x="426144" y="663684"/>
                      <a:pt x="426144" y="663684"/>
                    </a:cubicBezTo>
                    <a:cubicBezTo>
                      <a:pt x="663683" y="595815"/>
                      <a:pt x="663683" y="595815"/>
                      <a:pt x="663683" y="595815"/>
                    </a:cubicBezTo>
                    <a:cubicBezTo>
                      <a:pt x="663683" y="595815"/>
                      <a:pt x="669339" y="590159"/>
                      <a:pt x="669339" y="590159"/>
                    </a:cubicBezTo>
                    <a:cubicBezTo>
                      <a:pt x="669339" y="590159"/>
                      <a:pt x="669339" y="590159"/>
                      <a:pt x="669339" y="590159"/>
                    </a:cubicBezTo>
                    <a:cubicBezTo>
                      <a:pt x="674994" y="590159"/>
                      <a:pt x="674994" y="590159"/>
                      <a:pt x="358276" y="250818"/>
                    </a:cubicBezTo>
                    <a:close/>
                  </a:path>
                </a:pathLst>
              </a:custGeom>
              <a:solidFill>
                <a:schemeClr val="accent3"/>
              </a:solidFill>
              <a:ln w="56322"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48FC3B1A-760B-4323-BDD4-920F21AC7EC3}"/>
                  </a:ext>
                </a:extLst>
              </p:cNvPr>
              <p:cNvSpPr/>
              <p:nvPr/>
            </p:nvSpPr>
            <p:spPr>
              <a:xfrm>
                <a:off x="5565089" y="2707928"/>
                <a:ext cx="1583594" cy="1583595"/>
              </a:xfrm>
              <a:custGeom>
                <a:avLst/>
                <a:gdLst>
                  <a:gd name="connsiteX0" fmla="*/ 861632 w 1583593"/>
                  <a:gd name="connsiteY0" fmla="*/ 426277 h 1583594"/>
                  <a:gd name="connsiteX1" fmla="*/ 250818 w 1583593"/>
                  <a:gd name="connsiteY1" fmla="*/ 1031436 h 1583594"/>
                  <a:gd name="connsiteX2" fmla="*/ 567536 w 1583593"/>
                  <a:gd name="connsiteY2" fmla="*/ 1370778 h 1583594"/>
                  <a:gd name="connsiteX3" fmla="*/ 567536 w 1583593"/>
                  <a:gd name="connsiteY3" fmla="*/ 1370778 h 1583594"/>
                  <a:gd name="connsiteX4" fmla="*/ 1206629 w 1583593"/>
                  <a:gd name="connsiteY4" fmla="*/ 748651 h 1583594"/>
                  <a:gd name="connsiteX5" fmla="*/ 1223597 w 1583593"/>
                  <a:gd name="connsiteY5" fmla="*/ 737340 h 1583594"/>
                  <a:gd name="connsiteX6" fmla="*/ 1387612 w 1583593"/>
                  <a:gd name="connsiteY6" fmla="*/ 250950 h 1583594"/>
                  <a:gd name="connsiteX7" fmla="*/ 861632 w 1583593"/>
                  <a:gd name="connsiteY7" fmla="*/ 426277 h 158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3593" h="1583594">
                    <a:moveTo>
                      <a:pt x="861632" y="426277"/>
                    </a:moveTo>
                    <a:cubicBezTo>
                      <a:pt x="669339" y="618570"/>
                      <a:pt x="250818" y="1031436"/>
                      <a:pt x="250818" y="1031436"/>
                    </a:cubicBezTo>
                    <a:cubicBezTo>
                      <a:pt x="567536" y="1370778"/>
                      <a:pt x="567536" y="1370778"/>
                      <a:pt x="567536" y="1370778"/>
                    </a:cubicBezTo>
                    <a:cubicBezTo>
                      <a:pt x="567536" y="1370778"/>
                      <a:pt x="567536" y="1370778"/>
                      <a:pt x="567536" y="1370778"/>
                    </a:cubicBezTo>
                    <a:cubicBezTo>
                      <a:pt x="1036959" y="912666"/>
                      <a:pt x="1167040" y="782585"/>
                      <a:pt x="1206629" y="748651"/>
                    </a:cubicBezTo>
                    <a:cubicBezTo>
                      <a:pt x="1223597" y="737340"/>
                      <a:pt x="1223597" y="737340"/>
                      <a:pt x="1223597" y="737340"/>
                    </a:cubicBezTo>
                    <a:cubicBezTo>
                      <a:pt x="1223597" y="737340"/>
                      <a:pt x="1370645" y="539390"/>
                      <a:pt x="1387612" y="250950"/>
                    </a:cubicBezTo>
                    <a:cubicBezTo>
                      <a:pt x="1387612" y="250950"/>
                      <a:pt x="1048270" y="239639"/>
                      <a:pt x="861632" y="426277"/>
                    </a:cubicBezTo>
                    <a:close/>
                  </a:path>
                </a:pathLst>
              </a:custGeom>
              <a:solidFill>
                <a:schemeClr val="accent3"/>
              </a:solidFill>
              <a:ln w="56322"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6492AE7E-4196-4941-8957-E404153A8012}"/>
                  </a:ext>
                </a:extLst>
              </p:cNvPr>
              <p:cNvSpPr/>
              <p:nvPr/>
            </p:nvSpPr>
            <p:spPr>
              <a:xfrm>
                <a:off x="6079757" y="3188794"/>
                <a:ext cx="622126" cy="622127"/>
              </a:xfrm>
              <a:custGeom>
                <a:avLst/>
                <a:gdLst>
                  <a:gd name="connsiteX0" fmla="*/ 313030 w 622126"/>
                  <a:gd name="connsiteY0" fmla="*/ 375243 h 622126"/>
                  <a:gd name="connsiteX1" fmla="*/ 250818 w 622126"/>
                  <a:gd name="connsiteY1" fmla="*/ 313030 h 622126"/>
                  <a:gd name="connsiteX2" fmla="*/ 313030 w 622126"/>
                  <a:gd name="connsiteY2" fmla="*/ 250818 h 622126"/>
                  <a:gd name="connsiteX3" fmla="*/ 375243 w 622126"/>
                  <a:gd name="connsiteY3" fmla="*/ 313030 h 622126"/>
                  <a:gd name="connsiteX4" fmla="*/ 313030 w 622126"/>
                  <a:gd name="connsiteY4" fmla="*/ 375243 h 622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126" h="622126">
                    <a:moveTo>
                      <a:pt x="313030" y="375243"/>
                    </a:moveTo>
                    <a:cubicBezTo>
                      <a:pt x="279096" y="375243"/>
                      <a:pt x="250818" y="346965"/>
                      <a:pt x="250818" y="313030"/>
                    </a:cubicBezTo>
                    <a:cubicBezTo>
                      <a:pt x="250818" y="279096"/>
                      <a:pt x="279096" y="250818"/>
                      <a:pt x="313030" y="250818"/>
                    </a:cubicBezTo>
                    <a:cubicBezTo>
                      <a:pt x="346964" y="250818"/>
                      <a:pt x="375243" y="279096"/>
                      <a:pt x="375243" y="313030"/>
                    </a:cubicBezTo>
                    <a:cubicBezTo>
                      <a:pt x="375243" y="346965"/>
                      <a:pt x="346964" y="375243"/>
                      <a:pt x="313030" y="375243"/>
                    </a:cubicBezTo>
                    <a:close/>
                  </a:path>
                </a:pathLst>
              </a:custGeom>
              <a:solidFill>
                <a:schemeClr val="bg1"/>
              </a:solidFill>
              <a:ln w="56322"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55BE03AA-CAFA-43F5-BFC1-1A74F06B3358}"/>
                  </a:ext>
                </a:extLst>
              </p:cNvPr>
              <p:cNvSpPr/>
              <p:nvPr/>
            </p:nvSpPr>
            <p:spPr>
              <a:xfrm>
                <a:off x="5927053" y="3460268"/>
                <a:ext cx="848354" cy="961468"/>
              </a:xfrm>
              <a:custGeom>
                <a:avLst/>
                <a:gdLst>
                  <a:gd name="connsiteX0" fmla="*/ 250818 w 848353"/>
                  <a:gd name="connsiteY0" fmla="*/ 652372 h 961468"/>
                  <a:gd name="connsiteX1" fmla="*/ 358276 w 848353"/>
                  <a:gd name="connsiteY1" fmla="*/ 759830 h 961468"/>
                  <a:gd name="connsiteX2" fmla="*/ 652372 w 848353"/>
                  <a:gd name="connsiteY2" fmla="*/ 759830 h 961468"/>
                  <a:gd name="connsiteX3" fmla="*/ 652372 w 848353"/>
                  <a:gd name="connsiteY3" fmla="*/ 250818 h 961468"/>
                  <a:gd name="connsiteX4" fmla="*/ 250818 w 848353"/>
                  <a:gd name="connsiteY4" fmla="*/ 652372 h 961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353" h="961468">
                    <a:moveTo>
                      <a:pt x="250818" y="652372"/>
                    </a:moveTo>
                    <a:cubicBezTo>
                      <a:pt x="250818" y="652372"/>
                      <a:pt x="284752" y="686306"/>
                      <a:pt x="358276" y="759830"/>
                    </a:cubicBezTo>
                    <a:cubicBezTo>
                      <a:pt x="358276" y="759830"/>
                      <a:pt x="358276" y="759830"/>
                      <a:pt x="652372" y="759830"/>
                    </a:cubicBezTo>
                    <a:lnTo>
                      <a:pt x="652372" y="250818"/>
                    </a:lnTo>
                    <a:lnTo>
                      <a:pt x="250818" y="652372"/>
                    </a:lnTo>
                    <a:close/>
                  </a:path>
                </a:pathLst>
              </a:custGeom>
              <a:solidFill>
                <a:schemeClr val="accent3"/>
              </a:solidFill>
              <a:ln w="56322" cap="flat">
                <a:noFill/>
                <a:prstDash val="solid"/>
                <a:miter/>
              </a:ln>
            </p:spPr>
            <p:txBody>
              <a:bodyPr rtlCol="0" anchor="ctr"/>
              <a:lstStyle/>
              <a:p>
                <a:endParaRPr lang="en-US" dirty="0"/>
              </a:p>
            </p:txBody>
          </p:sp>
        </p:grpSp>
      </p:grpSp>
      <p:grpSp>
        <p:nvGrpSpPr>
          <p:cNvPr id="124" name="Group 123">
            <a:extLst>
              <a:ext uri="{FF2B5EF4-FFF2-40B4-BE49-F238E27FC236}">
                <a16:creationId xmlns:a16="http://schemas.microsoft.com/office/drawing/2014/main" id="{67A94E43-2D31-4AAE-AC59-E0AB86A906F5}"/>
              </a:ext>
            </a:extLst>
          </p:cNvPr>
          <p:cNvGrpSpPr/>
          <p:nvPr/>
        </p:nvGrpSpPr>
        <p:grpSpPr>
          <a:xfrm>
            <a:off x="6532573" y="3932918"/>
            <a:ext cx="1359352" cy="738619"/>
            <a:chOff x="6978472" y="4547327"/>
            <a:chExt cx="1359352" cy="738619"/>
          </a:xfrm>
        </p:grpSpPr>
        <p:sp>
          <p:nvSpPr>
            <p:cNvPr id="71" name="Rectangle 70">
              <a:extLst>
                <a:ext uri="{FF2B5EF4-FFF2-40B4-BE49-F238E27FC236}">
                  <a16:creationId xmlns:a16="http://schemas.microsoft.com/office/drawing/2014/main" id="{7841BB81-E41C-4BE5-B1F7-BE5C21A97FCF}"/>
                </a:ext>
              </a:extLst>
            </p:cNvPr>
            <p:cNvSpPr/>
            <p:nvPr/>
          </p:nvSpPr>
          <p:spPr bwMode="auto">
            <a:xfrm>
              <a:off x="6978472" y="4920186"/>
              <a:ext cx="1359352" cy="365760"/>
            </a:xfrm>
            <a:prstGeom prst="rect">
              <a:avLst/>
            </a:prstGeom>
            <a:solidFill>
              <a:schemeClr val="accent5"/>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Same</a:t>
              </a:r>
            </a:p>
          </p:txBody>
        </p:sp>
        <p:grpSp>
          <p:nvGrpSpPr>
            <p:cNvPr id="57" name="Group 4">
              <a:extLst>
                <a:ext uri="{FF2B5EF4-FFF2-40B4-BE49-F238E27FC236}">
                  <a16:creationId xmlns:a16="http://schemas.microsoft.com/office/drawing/2014/main" id="{578ADF24-D2E0-42EF-BEBA-653127E44A38}"/>
                </a:ext>
              </a:extLst>
            </p:cNvPr>
            <p:cNvGrpSpPr>
              <a:grpSpLocks noChangeAspect="1"/>
            </p:cNvGrpSpPr>
            <p:nvPr/>
          </p:nvGrpSpPr>
          <p:grpSpPr bwMode="auto">
            <a:xfrm>
              <a:off x="7414218" y="4547327"/>
              <a:ext cx="419100" cy="328613"/>
              <a:chOff x="1553" y="2168"/>
              <a:chExt cx="264" cy="207"/>
            </a:xfrm>
            <a:solidFill>
              <a:schemeClr val="accent5"/>
            </a:solidFill>
          </p:grpSpPr>
          <p:sp>
            <p:nvSpPr>
              <p:cNvPr id="88" name="Freeform 5">
                <a:extLst>
                  <a:ext uri="{FF2B5EF4-FFF2-40B4-BE49-F238E27FC236}">
                    <a16:creationId xmlns:a16="http://schemas.microsoft.com/office/drawing/2014/main" id="{A7DE1D66-8AAD-4302-A94E-C5EFC9917085}"/>
                  </a:ext>
                </a:extLst>
              </p:cNvPr>
              <p:cNvSpPr>
                <a:spLocks noEditPoints="1"/>
              </p:cNvSpPr>
              <p:nvPr/>
            </p:nvSpPr>
            <p:spPr bwMode="auto">
              <a:xfrm>
                <a:off x="1569" y="2218"/>
                <a:ext cx="248" cy="124"/>
              </a:xfrm>
              <a:custGeom>
                <a:avLst/>
                <a:gdLst>
                  <a:gd name="T0" fmla="*/ 373 w 400"/>
                  <a:gd name="T1" fmla="*/ 54 h 200"/>
                  <a:gd name="T2" fmla="*/ 373 w 400"/>
                  <a:gd name="T3" fmla="*/ 54 h 200"/>
                  <a:gd name="T4" fmla="*/ 373 w 400"/>
                  <a:gd name="T5" fmla="*/ 80 h 200"/>
                  <a:gd name="T6" fmla="*/ 280 w 400"/>
                  <a:gd name="T7" fmla="*/ 80 h 200"/>
                  <a:gd name="T8" fmla="*/ 280 w 400"/>
                  <a:gd name="T9" fmla="*/ 27 h 200"/>
                  <a:gd name="T10" fmla="*/ 347 w 400"/>
                  <a:gd name="T11" fmla="*/ 27 h 200"/>
                  <a:gd name="T12" fmla="*/ 373 w 400"/>
                  <a:gd name="T13" fmla="*/ 54 h 200"/>
                  <a:gd name="T14" fmla="*/ 254 w 400"/>
                  <a:gd name="T15" fmla="*/ 0 h 200"/>
                  <a:gd name="T16" fmla="*/ 254 w 400"/>
                  <a:gd name="T17" fmla="*/ 0 h 200"/>
                  <a:gd name="T18" fmla="*/ 254 w 400"/>
                  <a:gd name="T19" fmla="*/ 110 h 200"/>
                  <a:gd name="T20" fmla="*/ 254 w 400"/>
                  <a:gd name="T21" fmla="*/ 137 h 200"/>
                  <a:gd name="T22" fmla="*/ 227 w 400"/>
                  <a:gd name="T23" fmla="*/ 137 h 200"/>
                  <a:gd name="T24" fmla="*/ 0 w 400"/>
                  <a:gd name="T25" fmla="*/ 137 h 200"/>
                  <a:gd name="T26" fmla="*/ 0 w 400"/>
                  <a:gd name="T27" fmla="*/ 200 h 200"/>
                  <a:gd name="T28" fmla="*/ 19 w 400"/>
                  <a:gd name="T29" fmla="*/ 200 h 200"/>
                  <a:gd name="T30" fmla="*/ 23 w 400"/>
                  <a:gd name="T31" fmla="*/ 186 h 200"/>
                  <a:gd name="T32" fmla="*/ 38 w 400"/>
                  <a:gd name="T33" fmla="*/ 165 h 200"/>
                  <a:gd name="T34" fmla="*/ 59 w 400"/>
                  <a:gd name="T35" fmla="*/ 151 h 200"/>
                  <a:gd name="T36" fmla="*/ 85 w 400"/>
                  <a:gd name="T37" fmla="*/ 146 h 200"/>
                  <a:gd name="T38" fmla="*/ 111 w 400"/>
                  <a:gd name="T39" fmla="*/ 151 h 200"/>
                  <a:gd name="T40" fmla="*/ 132 w 400"/>
                  <a:gd name="T41" fmla="*/ 165 h 200"/>
                  <a:gd name="T42" fmla="*/ 146 w 400"/>
                  <a:gd name="T43" fmla="*/ 186 h 200"/>
                  <a:gd name="T44" fmla="*/ 150 w 400"/>
                  <a:gd name="T45" fmla="*/ 200 h 200"/>
                  <a:gd name="T46" fmla="*/ 256 w 400"/>
                  <a:gd name="T47" fmla="*/ 200 h 200"/>
                  <a:gd name="T48" fmla="*/ 260 w 400"/>
                  <a:gd name="T49" fmla="*/ 186 h 200"/>
                  <a:gd name="T50" fmla="*/ 275 w 400"/>
                  <a:gd name="T51" fmla="*/ 165 h 200"/>
                  <a:gd name="T52" fmla="*/ 295 w 400"/>
                  <a:gd name="T53" fmla="*/ 151 h 200"/>
                  <a:gd name="T54" fmla="*/ 322 w 400"/>
                  <a:gd name="T55" fmla="*/ 146 h 200"/>
                  <a:gd name="T56" fmla="*/ 348 w 400"/>
                  <a:gd name="T57" fmla="*/ 151 h 200"/>
                  <a:gd name="T58" fmla="*/ 369 w 400"/>
                  <a:gd name="T59" fmla="*/ 165 h 200"/>
                  <a:gd name="T60" fmla="*/ 383 w 400"/>
                  <a:gd name="T61" fmla="*/ 186 h 200"/>
                  <a:gd name="T62" fmla="*/ 387 w 400"/>
                  <a:gd name="T63" fmla="*/ 200 h 200"/>
                  <a:gd name="T64" fmla="*/ 400 w 400"/>
                  <a:gd name="T65" fmla="*/ 186 h 200"/>
                  <a:gd name="T66" fmla="*/ 400 w 400"/>
                  <a:gd name="T67" fmla="*/ 53 h 200"/>
                  <a:gd name="T68" fmla="*/ 347 w 400"/>
                  <a:gd name="T69" fmla="*/ 0 h 200"/>
                  <a:gd name="T70" fmla="*/ 254 w 400"/>
                  <a:gd name="T71"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0" h="200">
                    <a:moveTo>
                      <a:pt x="373" y="54"/>
                    </a:moveTo>
                    <a:lnTo>
                      <a:pt x="373" y="54"/>
                    </a:lnTo>
                    <a:lnTo>
                      <a:pt x="373" y="80"/>
                    </a:lnTo>
                    <a:lnTo>
                      <a:pt x="280" y="80"/>
                    </a:lnTo>
                    <a:lnTo>
                      <a:pt x="280" y="27"/>
                    </a:lnTo>
                    <a:lnTo>
                      <a:pt x="347" y="27"/>
                    </a:lnTo>
                    <a:cubicBezTo>
                      <a:pt x="361" y="27"/>
                      <a:pt x="373" y="39"/>
                      <a:pt x="373" y="54"/>
                    </a:cubicBezTo>
                    <a:close/>
                    <a:moveTo>
                      <a:pt x="254" y="0"/>
                    </a:moveTo>
                    <a:lnTo>
                      <a:pt x="254" y="0"/>
                    </a:lnTo>
                    <a:lnTo>
                      <a:pt x="254" y="110"/>
                    </a:lnTo>
                    <a:lnTo>
                      <a:pt x="254" y="137"/>
                    </a:lnTo>
                    <a:lnTo>
                      <a:pt x="227" y="137"/>
                    </a:lnTo>
                    <a:lnTo>
                      <a:pt x="0" y="137"/>
                    </a:lnTo>
                    <a:lnTo>
                      <a:pt x="0" y="200"/>
                    </a:lnTo>
                    <a:lnTo>
                      <a:pt x="19" y="200"/>
                    </a:lnTo>
                    <a:cubicBezTo>
                      <a:pt x="20" y="195"/>
                      <a:pt x="22" y="191"/>
                      <a:pt x="23" y="186"/>
                    </a:cubicBezTo>
                    <a:cubicBezTo>
                      <a:pt x="27" y="178"/>
                      <a:pt x="32" y="171"/>
                      <a:pt x="38" y="165"/>
                    </a:cubicBezTo>
                    <a:cubicBezTo>
                      <a:pt x="44" y="159"/>
                      <a:pt x="51" y="155"/>
                      <a:pt x="59" y="151"/>
                    </a:cubicBezTo>
                    <a:cubicBezTo>
                      <a:pt x="67" y="148"/>
                      <a:pt x="76" y="146"/>
                      <a:pt x="85" y="146"/>
                    </a:cubicBezTo>
                    <a:cubicBezTo>
                      <a:pt x="94" y="146"/>
                      <a:pt x="103" y="148"/>
                      <a:pt x="111" y="151"/>
                    </a:cubicBezTo>
                    <a:cubicBezTo>
                      <a:pt x="119" y="155"/>
                      <a:pt x="126" y="159"/>
                      <a:pt x="132" y="165"/>
                    </a:cubicBezTo>
                    <a:cubicBezTo>
                      <a:pt x="138" y="171"/>
                      <a:pt x="143" y="178"/>
                      <a:pt x="146" y="186"/>
                    </a:cubicBezTo>
                    <a:cubicBezTo>
                      <a:pt x="148" y="191"/>
                      <a:pt x="149" y="195"/>
                      <a:pt x="150" y="200"/>
                    </a:cubicBezTo>
                    <a:lnTo>
                      <a:pt x="256" y="200"/>
                    </a:lnTo>
                    <a:cubicBezTo>
                      <a:pt x="257" y="195"/>
                      <a:pt x="258" y="191"/>
                      <a:pt x="260" y="186"/>
                    </a:cubicBezTo>
                    <a:cubicBezTo>
                      <a:pt x="264" y="178"/>
                      <a:pt x="268" y="171"/>
                      <a:pt x="275" y="165"/>
                    </a:cubicBezTo>
                    <a:cubicBezTo>
                      <a:pt x="281" y="159"/>
                      <a:pt x="288" y="155"/>
                      <a:pt x="295" y="151"/>
                    </a:cubicBezTo>
                    <a:cubicBezTo>
                      <a:pt x="304" y="148"/>
                      <a:pt x="312" y="146"/>
                      <a:pt x="322" y="146"/>
                    </a:cubicBezTo>
                    <a:cubicBezTo>
                      <a:pt x="331" y="146"/>
                      <a:pt x="340" y="148"/>
                      <a:pt x="348" y="151"/>
                    </a:cubicBezTo>
                    <a:cubicBezTo>
                      <a:pt x="356" y="155"/>
                      <a:pt x="363" y="159"/>
                      <a:pt x="369" y="165"/>
                    </a:cubicBezTo>
                    <a:cubicBezTo>
                      <a:pt x="375" y="171"/>
                      <a:pt x="380" y="178"/>
                      <a:pt x="383" y="186"/>
                    </a:cubicBezTo>
                    <a:cubicBezTo>
                      <a:pt x="385" y="191"/>
                      <a:pt x="386" y="195"/>
                      <a:pt x="387" y="200"/>
                    </a:cubicBezTo>
                    <a:cubicBezTo>
                      <a:pt x="394" y="199"/>
                      <a:pt x="400" y="193"/>
                      <a:pt x="400" y="186"/>
                    </a:cubicBezTo>
                    <a:lnTo>
                      <a:pt x="400" y="53"/>
                    </a:lnTo>
                    <a:cubicBezTo>
                      <a:pt x="400" y="24"/>
                      <a:pt x="376" y="0"/>
                      <a:pt x="347" y="0"/>
                    </a:cubicBezTo>
                    <a:lnTo>
                      <a:pt x="2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 name="Freeform 6">
                <a:extLst>
                  <a:ext uri="{FF2B5EF4-FFF2-40B4-BE49-F238E27FC236}">
                    <a16:creationId xmlns:a16="http://schemas.microsoft.com/office/drawing/2014/main" id="{E92EBF76-7E7F-45A8-8F6F-28B7C5CF6D73}"/>
                  </a:ext>
                </a:extLst>
              </p:cNvPr>
              <p:cNvSpPr>
                <a:spLocks/>
              </p:cNvSpPr>
              <p:nvPr/>
            </p:nvSpPr>
            <p:spPr bwMode="auto">
              <a:xfrm>
                <a:off x="1553" y="2168"/>
                <a:ext cx="157" cy="118"/>
              </a:xfrm>
              <a:custGeom>
                <a:avLst/>
                <a:gdLst>
                  <a:gd name="T0" fmla="*/ 253 w 253"/>
                  <a:gd name="T1" fmla="*/ 190 h 190"/>
                  <a:gd name="T2" fmla="*/ 253 w 253"/>
                  <a:gd name="T3" fmla="*/ 190 h 190"/>
                  <a:gd name="T4" fmla="*/ 253 w 253"/>
                  <a:gd name="T5" fmla="*/ 80 h 190"/>
                  <a:gd name="T6" fmla="*/ 253 w 253"/>
                  <a:gd name="T7" fmla="*/ 0 h 190"/>
                  <a:gd name="T8" fmla="*/ 0 w 253"/>
                  <a:gd name="T9" fmla="*/ 0 h 190"/>
                  <a:gd name="T10" fmla="*/ 0 w 253"/>
                  <a:gd name="T11" fmla="*/ 190 h 190"/>
                  <a:gd name="T12" fmla="*/ 26 w 253"/>
                  <a:gd name="T13" fmla="*/ 190 h 190"/>
                  <a:gd name="T14" fmla="*/ 253 w 253"/>
                  <a:gd name="T15" fmla="*/ 190 h 1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3" h="190">
                    <a:moveTo>
                      <a:pt x="253" y="190"/>
                    </a:moveTo>
                    <a:lnTo>
                      <a:pt x="253" y="190"/>
                    </a:lnTo>
                    <a:lnTo>
                      <a:pt x="253" y="80"/>
                    </a:lnTo>
                    <a:lnTo>
                      <a:pt x="253" y="0"/>
                    </a:lnTo>
                    <a:lnTo>
                      <a:pt x="0" y="0"/>
                    </a:lnTo>
                    <a:lnTo>
                      <a:pt x="0" y="190"/>
                    </a:lnTo>
                    <a:lnTo>
                      <a:pt x="26" y="190"/>
                    </a:lnTo>
                    <a:lnTo>
                      <a:pt x="253"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 name="Freeform 7">
                <a:extLst>
                  <a:ext uri="{FF2B5EF4-FFF2-40B4-BE49-F238E27FC236}">
                    <a16:creationId xmlns:a16="http://schemas.microsoft.com/office/drawing/2014/main" id="{5ECB7AC2-89AC-42E6-8A8B-38932DDF360C}"/>
                  </a:ext>
                </a:extLst>
              </p:cNvPr>
              <p:cNvSpPr>
                <a:spLocks/>
              </p:cNvSpPr>
              <p:nvPr/>
            </p:nvSpPr>
            <p:spPr bwMode="auto">
              <a:xfrm>
                <a:off x="1773" y="2339"/>
                <a:ext cx="1" cy="0"/>
              </a:xfrm>
              <a:custGeom>
                <a:avLst/>
                <a:gdLst>
                  <a:gd name="T0" fmla="*/ 0 w 2"/>
                  <a:gd name="T1" fmla="*/ 0 w 2"/>
                  <a:gd name="T2" fmla="*/ 2 w 2"/>
                  <a:gd name="T3" fmla="*/ 1 w 2"/>
                  <a:gd name="T4" fmla="*/ 0 w 2"/>
                </a:gdLst>
                <a:ahLst/>
                <a:cxnLst>
                  <a:cxn ang="0">
                    <a:pos x="T0" y="0"/>
                  </a:cxn>
                  <a:cxn ang="0">
                    <a:pos x="T1" y="0"/>
                  </a:cxn>
                  <a:cxn ang="0">
                    <a:pos x="T2" y="0"/>
                  </a:cxn>
                  <a:cxn ang="0">
                    <a:pos x="T3" y="0"/>
                  </a:cxn>
                  <a:cxn ang="0">
                    <a:pos x="T4" y="0"/>
                  </a:cxn>
                </a:cxnLst>
                <a:rect l="0" t="0" r="r" b="b"/>
                <a:pathLst>
                  <a:path w="2">
                    <a:moveTo>
                      <a:pt x="0" y="0"/>
                    </a:moveTo>
                    <a:lnTo>
                      <a:pt x="0" y="0"/>
                    </a:lnTo>
                    <a:cubicBezTo>
                      <a:pt x="0" y="0"/>
                      <a:pt x="1" y="0"/>
                      <a:pt x="2" y="0"/>
                    </a:cubicBezTo>
                    <a:cubicBezTo>
                      <a:pt x="1" y="0"/>
                      <a:pt x="1" y="0"/>
                      <a:pt x="1" y="0"/>
                    </a:cubicBezTo>
                    <a:cubicBezTo>
                      <a:pt x="1"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 name="Freeform 8">
                <a:extLst>
                  <a:ext uri="{FF2B5EF4-FFF2-40B4-BE49-F238E27FC236}">
                    <a16:creationId xmlns:a16="http://schemas.microsoft.com/office/drawing/2014/main" id="{75AE7F9A-0E81-4895-BFCA-8FB01860E57C}"/>
                  </a:ext>
                </a:extLst>
              </p:cNvPr>
              <p:cNvSpPr>
                <a:spLocks/>
              </p:cNvSpPr>
              <p:nvPr/>
            </p:nvSpPr>
            <p:spPr bwMode="auto">
              <a:xfrm>
                <a:off x="1768" y="2338"/>
                <a:ext cx="2" cy="0"/>
              </a:xfrm>
              <a:custGeom>
                <a:avLst/>
                <a:gdLst>
                  <a:gd name="T0" fmla="*/ 0 w 4"/>
                  <a:gd name="T1" fmla="*/ 0 w 4"/>
                  <a:gd name="T2" fmla="*/ 2 w 4"/>
                  <a:gd name="T3" fmla="*/ 4 w 4"/>
                  <a:gd name="T4" fmla="*/ 2 w 4"/>
                  <a:gd name="T5" fmla="*/ 0 w 4"/>
                </a:gdLst>
                <a:ahLst/>
                <a:cxnLst>
                  <a:cxn ang="0">
                    <a:pos x="T0" y="0"/>
                  </a:cxn>
                  <a:cxn ang="0">
                    <a:pos x="T1" y="0"/>
                  </a:cxn>
                  <a:cxn ang="0">
                    <a:pos x="T2" y="0"/>
                  </a:cxn>
                  <a:cxn ang="0">
                    <a:pos x="T3" y="0"/>
                  </a:cxn>
                  <a:cxn ang="0">
                    <a:pos x="T4" y="0"/>
                  </a:cxn>
                  <a:cxn ang="0">
                    <a:pos x="T5" y="0"/>
                  </a:cxn>
                </a:cxnLst>
                <a:rect l="0" t="0" r="r" b="b"/>
                <a:pathLst>
                  <a:path w="4">
                    <a:moveTo>
                      <a:pt x="0" y="0"/>
                    </a:moveTo>
                    <a:lnTo>
                      <a:pt x="0" y="0"/>
                    </a:lnTo>
                    <a:cubicBezTo>
                      <a:pt x="0" y="0"/>
                      <a:pt x="1" y="0"/>
                      <a:pt x="2" y="0"/>
                    </a:cubicBezTo>
                    <a:cubicBezTo>
                      <a:pt x="2" y="0"/>
                      <a:pt x="3" y="0"/>
                      <a:pt x="4" y="0"/>
                    </a:cubicBezTo>
                    <a:cubicBezTo>
                      <a:pt x="3" y="0"/>
                      <a:pt x="2" y="0"/>
                      <a:pt x="2" y="0"/>
                    </a:cubicBezTo>
                    <a:cubicBezTo>
                      <a:pt x="1"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 name="Freeform 9">
                <a:extLst>
                  <a:ext uri="{FF2B5EF4-FFF2-40B4-BE49-F238E27FC236}">
                    <a16:creationId xmlns:a16="http://schemas.microsoft.com/office/drawing/2014/main" id="{B879A44A-E496-41AC-A400-0D3B4B5E6A50}"/>
                  </a:ext>
                </a:extLst>
              </p:cNvPr>
              <p:cNvSpPr>
                <a:spLocks/>
              </p:cNvSpPr>
              <p:nvPr/>
            </p:nvSpPr>
            <p:spPr bwMode="auto">
              <a:xfrm>
                <a:off x="1764" y="2339"/>
                <a:ext cx="1"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cubicBezTo>
                      <a:pt x="0" y="0"/>
                      <a:pt x="1" y="0"/>
                      <a:pt x="2" y="0"/>
                    </a:cubicBezTo>
                    <a:cubicBezTo>
                      <a:pt x="1" y="0"/>
                      <a:pt x="1"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 name="Freeform 10">
                <a:extLst>
                  <a:ext uri="{FF2B5EF4-FFF2-40B4-BE49-F238E27FC236}">
                    <a16:creationId xmlns:a16="http://schemas.microsoft.com/office/drawing/2014/main" id="{5805472C-225F-4DDA-99E4-6A91D0124432}"/>
                  </a:ext>
                </a:extLst>
              </p:cNvPr>
              <p:cNvSpPr>
                <a:spLocks noEditPoints="1"/>
              </p:cNvSpPr>
              <p:nvPr/>
            </p:nvSpPr>
            <p:spPr bwMode="auto">
              <a:xfrm>
                <a:off x="1744" y="2325"/>
                <a:ext cx="50" cy="50"/>
              </a:xfrm>
              <a:custGeom>
                <a:avLst/>
                <a:gdLst>
                  <a:gd name="T0" fmla="*/ 40 w 80"/>
                  <a:gd name="T1" fmla="*/ 61 h 80"/>
                  <a:gd name="T2" fmla="*/ 40 w 80"/>
                  <a:gd name="T3" fmla="*/ 61 h 80"/>
                  <a:gd name="T4" fmla="*/ 20 w 80"/>
                  <a:gd name="T5" fmla="*/ 41 h 80"/>
                  <a:gd name="T6" fmla="*/ 25 w 80"/>
                  <a:gd name="T7" fmla="*/ 27 h 80"/>
                  <a:gd name="T8" fmla="*/ 24 w 80"/>
                  <a:gd name="T9" fmla="*/ 27 h 80"/>
                  <a:gd name="T10" fmla="*/ 26 w 80"/>
                  <a:gd name="T11" fmla="*/ 25 h 80"/>
                  <a:gd name="T12" fmla="*/ 32 w 80"/>
                  <a:gd name="T13" fmla="*/ 21 h 80"/>
                  <a:gd name="T14" fmla="*/ 40 w 80"/>
                  <a:gd name="T15" fmla="*/ 20 h 80"/>
                  <a:gd name="T16" fmla="*/ 47 w 80"/>
                  <a:gd name="T17" fmla="*/ 21 h 80"/>
                  <a:gd name="T18" fmla="*/ 54 w 80"/>
                  <a:gd name="T19" fmla="*/ 25 h 80"/>
                  <a:gd name="T20" fmla="*/ 55 w 80"/>
                  <a:gd name="T21" fmla="*/ 27 h 80"/>
                  <a:gd name="T22" fmla="*/ 54 w 80"/>
                  <a:gd name="T23" fmla="*/ 27 h 80"/>
                  <a:gd name="T24" fmla="*/ 60 w 80"/>
                  <a:gd name="T25" fmla="*/ 41 h 80"/>
                  <a:gd name="T26" fmla="*/ 40 w 80"/>
                  <a:gd name="T27" fmla="*/ 61 h 80"/>
                  <a:gd name="T28" fmla="*/ 68 w 80"/>
                  <a:gd name="T29" fmla="*/ 11 h 80"/>
                  <a:gd name="T30" fmla="*/ 68 w 80"/>
                  <a:gd name="T31" fmla="*/ 11 h 80"/>
                  <a:gd name="T32" fmla="*/ 55 w 80"/>
                  <a:gd name="T33" fmla="*/ 3 h 80"/>
                  <a:gd name="T34" fmla="*/ 40 w 80"/>
                  <a:gd name="T35" fmla="*/ 0 h 80"/>
                  <a:gd name="T36" fmla="*/ 24 w 80"/>
                  <a:gd name="T37" fmla="*/ 3 h 80"/>
                  <a:gd name="T38" fmla="*/ 11 w 80"/>
                  <a:gd name="T39" fmla="*/ 11 h 80"/>
                  <a:gd name="T40" fmla="*/ 3 w 80"/>
                  <a:gd name="T41" fmla="*/ 24 h 80"/>
                  <a:gd name="T42" fmla="*/ 2 w 80"/>
                  <a:gd name="T43" fmla="*/ 27 h 80"/>
                  <a:gd name="T44" fmla="*/ 0 w 80"/>
                  <a:gd name="T45" fmla="*/ 40 h 80"/>
                  <a:gd name="T46" fmla="*/ 3 w 80"/>
                  <a:gd name="T47" fmla="*/ 55 h 80"/>
                  <a:gd name="T48" fmla="*/ 5 w 80"/>
                  <a:gd name="T49" fmla="*/ 58 h 80"/>
                  <a:gd name="T50" fmla="*/ 11 w 80"/>
                  <a:gd name="T51" fmla="*/ 68 h 80"/>
                  <a:gd name="T52" fmla="*/ 24 w 80"/>
                  <a:gd name="T53" fmla="*/ 76 h 80"/>
                  <a:gd name="T54" fmla="*/ 40 w 80"/>
                  <a:gd name="T55" fmla="*/ 80 h 80"/>
                  <a:gd name="T56" fmla="*/ 55 w 80"/>
                  <a:gd name="T57" fmla="*/ 76 h 80"/>
                  <a:gd name="T58" fmla="*/ 68 w 80"/>
                  <a:gd name="T59" fmla="*/ 68 h 80"/>
                  <a:gd name="T60" fmla="*/ 75 w 80"/>
                  <a:gd name="T61" fmla="*/ 58 h 80"/>
                  <a:gd name="T62" fmla="*/ 77 w 80"/>
                  <a:gd name="T63" fmla="*/ 55 h 80"/>
                  <a:gd name="T64" fmla="*/ 80 w 80"/>
                  <a:gd name="T65" fmla="*/ 40 h 80"/>
                  <a:gd name="T66" fmla="*/ 77 w 80"/>
                  <a:gd name="T67" fmla="*/ 27 h 80"/>
                  <a:gd name="T68" fmla="*/ 77 w 80"/>
                  <a:gd name="T69" fmla="*/ 24 h 80"/>
                  <a:gd name="T70" fmla="*/ 68 w 80"/>
                  <a:gd name="T71" fmla="*/ 1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0" h="80">
                    <a:moveTo>
                      <a:pt x="40" y="61"/>
                    </a:moveTo>
                    <a:lnTo>
                      <a:pt x="40" y="61"/>
                    </a:lnTo>
                    <a:cubicBezTo>
                      <a:pt x="29" y="61"/>
                      <a:pt x="20" y="52"/>
                      <a:pt x="20" y="41"/>
                    </a:cubicBezTo>
                    <a:cubicBezTo>
                      <a:pt x="20" y="35"/>
                      <a:pt x="22" y="31"/>
                      <a:pt x="25" y="27"/>
                    </a:cubicBezTo>
                    <a:lnTo>
                      <a:pt x="24" y="27"/>
                    </a:lnTo>
                    <a:cubicBezTo>
                      <a:pt x="25" y="26"/>
                      <a:pt x="25" y="26"/>
                      <a:pt x="26" y="25"/>
                    </a:cubicBezTo>
                    <a:cubicBezTo>
                      <a:pt x="27" y="24"/>
                      <a:pt x="29" y="22"/>
                      <a:pt x="32" y="21"/>
                    </a:cubicBezTo>
                    <a:cubicBezTo>
                      <a:pt x="34" y="20"/>
                      <a:pt x="37" y="20"/>
                      <a:pt x="40" y="20"/>
                    </a:cubicBezTo>
                    <a:cubicBezTo>
                      <a:pt x="42" y="20"/>
                      <a:pt x="45" y="20"/>
                      <a:pt x="47" y="21"/>
                    </a:cubicBezTo>
                    <a:cubicBezTo>
                      <a:pt x="50" y="22"/>
                      <a:pt x="52" y="24"/>
                      <a:pt x="54" y="25"/>
                    </a:cubicBezTo>
                    <a:cubicBezTo>
                      <a:pt x="54" y="26"/>
                      <a:pt x="54" y="26"/>
                      <a:pt x="55" y="27"/>
                    </a:cubicBezTo>
                    <a:lnTo>
                      <a:pt x="54" y="27"/>
                    </a:lnTo>
                    <a:cubicBezTo>
                      <a:pt x="58" y="31"/>
                      <a:pt x="60" y="35"/>
                      <a:pt x="60" y="41"/>
                    </a:cubicBezTo>
                    <a:cubicBezTo>
                      <a:pt x="60" y="52"/>
                      <a:pt x="51" y="61"/>
                      <a:pt x="40" y="61"/>
                    </a:cubicBezTo>
                    <a:close/>
                    <a:moveTo>
                      <a:pt x="68" y="11"/>
                    </a:moveTo>
                    <a:lnTo>
                      <a:pt x="68" y="11"/>
                    </a:lnTo>
                    <a:cubicBezTo>
                      <a:pt x="64" y="8"/>
                      <a:pt x="60" y="5"/>
                      <a:pt x="55" y="3"/>
                    </a:cubicBezTo>
                    <a:cubicBezTo>
                      <a:pt x="50" y="1"/>
                      <a:pt x="45" y="0"/>
                      <a:pt x="40" y="0"/>
                    </a:cubicBezTo>
                    <a:cubicBezTo>
                      <a:pt x="34" y="0"/>
                      <a:pt x="29" y="1"/>
                      <a:pt x="24" y="3"/>
                    </a:cubicBezTo>
                    <a:cubicBezTo>
                      <a:pt x="19" y="5"/>
                      <a:pt x="15" y="8"/>
                      <a:pt x="11" y="11"/>
                    </a:cubicBezTo>
                    <a:cubicBezTo>
                      <a:pt x="8" y="15"/>
                      <a:pt x="5" y="19"/>
                      <a:pt x="3" y="24"/>
                    </a:cubicBezTo>
                    <a:cubicBezTo>
                      <a:pt x="2" y="25"/>
                      <a:pt x="2" y="26"/>
                      <a:pt x="2" y="27"/>
                    </a:cubicBezTo>
                    <a:cubicBezTo>
                      <a:pt x="0" y="31"/>
                      <a:pt x="0" y="35"/>
                      <a:pt x="0" y="40"/>
                    </a:cubicBezTo>
                    <a:cubicBezTo>
                      <a:pt x="0" y="45"/>
                      <a:pt x="1" y="50"/>
                      <a:pt x="3" y="55"/>
                    </a:cubicBezTo>
                    <a:cubicBezTo>
                      <a:pt x="3" y="56"/>
                      <a:pt x="4" y="57"/>
                      <a:pt x="5" y="58"/>
                    </a:cubicBezTo>
                    <a:cubicBezTo>
                      <a:pt x="6" y="62"/>
                      <a:pt x="9" y="65"/>
                      <a:pt x="11" y="68"/>
                    </a:cubicBezTo>
                    <a:cubicBezTo>
                      <a:pt x="15" y="71"/>
                      <a:pt x="19" y="74"/>
                      <a:pt x="24" y="76"/>
                    </a:cubicBezTo>
                    <a:cubicBezTo>
                      <a:pt x="29" y="78"/>
                      <a:pt x="34" y="80"/>
                      <a:pt x="40" y="80"/>
                    </a:cubicBezTo>
                    <a:cubicBezTo>
                      <a:pt x="45" y="80"/>
                      <a:pt x="50" y="78"/>
                      <a:pt x="55" y="76"/>
                    </a:cubicBezTo>
                    <a:cubicBezTo>
                      <a:pt x="60" y="74"/>
                      <a:pt x="64" y="71"/>
                      <a:pt x="68" y="68"/>
                    </a:cubicBezTo>
                    <a:cubicBezTo>
                      <a:pt x="71" y="65"/>
                      <a:pt x="73" y="62"/>
                      <a:pt x="75" y="58"/>
                    </a:cubicBezTo>
                    <a:cubicBezTo>
                      <a:pt x="75" y="57"/>
                      <a:pt x="76" y="56"/>
                      <a:pt x="77" y="55"/>
                    </a:cubicBezTo>
                    <a:cubicBezTo>
                      <a:pt x="79" y="50"/>
                      <a:pt x="80" y="45"/>
                      <a:pt x="80" y="40"/>
                    </a:cubicBezTo>
                    <a:cubicBezTo>
                      <a:pt x="80" y="35"/>
                      <a:pt x="79" y="31"/>
                      <a:pt x="77" y="27"/>
                    </a:cubicBezTo>
                    <a:cubicBezTo>
                      <a:pt x="77" y="26"/>
                      <a:pt x="77" y="25"/>
                      <a:pt x="77" y="24"/>
                    </a:cubicBezTo>
                    <a:cubicBezTo>
                      <a:pt x="74" y="19"/>
                      <a:pt x="72" y="15"/>
                      <a:pt x="6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 name="Freeform 11">
                <a:extLst>
                  <a:ext uri="{FF2B5EF4-FFF2-40B4-BE49-F238E27FC236}">
                    <a16:creationId xmlns:a16="http://schemas.microsoft.com/office/drawing/2014/main" id="{8DFC5990-D59C-4FFE-B4B3-9E5664415D4B}"/>
                  </a:ext>
                </a:extLst>
              </p:cNvPr>
              <p:cNvSpPr>
                <a:spLocks/>
              </p:cNvSpPr>
              <p:nvPr/>
            </p:nvSpPr>
            <p:spPr bwMode="auto">
              <a:xfrm>
                <a:off x="1759" y="2337"/>
                <a:ext cx="19" cy="5"/>
              </a:xfrm>
              <a:custGeom>
                <a:avLst/>
                <a:gdLst>
                  <a:gd name="T0" fmla="*/ 2 w 31"/>
                  <a:gd name="T1" fmla="*/ 6 h 7"/>
                  <a:gd name="T2" fmla="*/ 2 w 31"/>
                  <a:gd name="T3" fmla="*/ 6 h 7"/>
                  <a:gd name="T4" fmla="*/ 3 w 31"/>
                  <a:gd name="T5" fmla="*/ 6 h 7"/>
                  <a:gd name="T6" fmla="*/ 8 w 31"/>
                  <a:gd name="T7" fmla="*/ 2 h 7"/>
                  <a:gd name="T8" fmla="*/ 8 w 31"/>
                  <a:gd name="T9" fmla="*/ 2 h 7"/>
                  <a:gd name="T10" fmla="*/ 10 w 31"/>
                  <a:gd name="T11" fmla="*/ 2 h 7"/>
                  <a:gd name="T12" fmla="*/ 14 w 31"/>
                  <a:gd name="T13" fmla="*/ 1 h 7"/>
                  <a:gd name="T14" fmla="*/ 16 w 31"/>
                  <a:gd name="T15" fmla="*/ 1 h 7"/>
                  <a:gd name="T16" fmla="*/ 18 w 31"/>
                  <a:gd name="T17" fmla="*/ 1 h 7"/>
                  <a:gd name="T18" fmla="*/ 22 w 31"/>
                  <a:gd name="T19" fmla="*/ 2 h 7"/>
                  <a:gd name="T20" fmla="*/ 23 w 31"/>
                  <a:gd name="T21" fmla="*/ 2 h 7"/>
                  <a:gd name="T22" fmla="*/ 24 w 31"/>
                  <a:gd name="T23" fmla="*/ 2 h 7"/>
                  <a:gd name="T24" fmla="*/ 28 w 31"/>
                  <a:gd name="T25" fmla="*/ 6 h 7"/>
                  <a:gd name="T26" fmla="*/ 29 w 31"/>
                  <a:gd name="T27" fmla="*/ 6 h 7"/>
                  <a:gd name="T28" fmla="*/ 29 w 31"/>
                  <a:gd name="T29" fmla="*/ 6 h 7"/>
                  <a:gd name="T30" fmla="*/ 30 w 31"/>
                  <a:gd name="T31" fmla="*/ 7 h 7"/>
                  <a:gd name="T32" fmla="*/ 31 w 31"/>
                  <a:gd name="T33" fmla="*/ 7 h 7"/>
                  <a:gd name="T34" fmla="*/ 30 w 31"/>
                  <a:gd name="T35" fmla="*/ 5 h 7"/>
                  <a:gd name="T36" fmla="*/ 23 w 31"/>
                  <a:gd name="T37" fmla="*/ 1 h 7"/>
                  <a:gd name="T38" fmla="*/ 16 w 31"/>
                  <a:gd name="T39" fmla="*/ 0 h 7"/>
                  <a:gd name="T40" fmla="*/ 8 w 31"/>
                  <a:gd name="T41" fmla="*/ 1 h 7"/>
                  <a:gd name="T42" fmla="*/ 2 w 31"/>
                  <a:gd name="T43" fmla="*/ 5 h 7"/>
                  <a:gd name="T44" fmla="*/ 0 w 31"/>
                  <a:gd name="T45" fmla="*/ 7 h 7"/>
                  <a:gd name="T46" fmla="*/ 1 w 31"/>
                  <a:gd name="T47" fmla="*/ 7 h 7"/>
                  <a:gd name="T48" fmla="*/ 2 w 31"/>
                  <a:gd name="T49" fmla="*/ 6 h 7"/>
                  <a:gd name="T50" fmla="*/ 2 w 31"/>
                  <a:gd name="T51"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7">
                    <a:moveTo>
                      <a:pt x="2" y="6"/>
                    </a:moveTo>
                    <a:lnTo>
                      <a:pt x="2" y="6"/>
                    </a:lnTo>
                    <a:cubicBezTo>
                      <a:pt x="2" y="6"/>
                      <a:pt x="3" y="6"/>
                      <a:pt x="3" y="6"/>
                    </a:cubicBezTo>
                    <a:cubicBezTo>
                      <a:pt x="4" y="4"/>
                      <a:pt x="6" y="3"/>
                      <a:pt x="8" y="2"/>
                    </a:cubicBezTo>
                    <a:cubicBezTo>
                      <a:pt x="8" y="2"/>
                      <a:pt x="8" y="2"/>
                      <a:pt x="8" y="2"/>
                    </a:cubicBezTo>
                    <a:cubicBezTo>
                      <a:pt x="9" y="2"/>
                      <a:pt x="9" y="2"/>
                      <a:pt x="10" y="2"/>
                    </a:cubicBezTo>
                    <a:cubicBezTo>
                      <a:pt x="11" y="1"/>
                      <a:pt x="12" y="1"/>
                      <a:pt x="14" y="1"/>
                    </a:cubicBezTo>
                    <a:cubicBezTo>
                      <a:pt x="14" y="1"/>
                      <a:pt x="15" y="1"/>
                      <a:pt x="16" y="1"/>
                    </a:cubicBezTo>
                    <a:cubicBezTo>
                      <a:pt x="16" y="1"/>
                      <a:pt x="17" y="1"/>
                      <a:pt x="18" y="1"/>
                    </a:cubicBezTo>
                    <a:cubicBezTo>
                      <a:pt x="19" y="1"/>
                      <a:pt x="20" y="1"/>
                      <a:pt x="22" y="2"/>
                    </a:cubicBezTo>
                    <a:cubicBezTo>
                      <a:pt x="22" y="2"/>
                      <a:pt x="23" y="2"/>
                      <a:pt x="23" y="2"/>
                    </a:cubicBezTo>
                    <a:cubicBezTo>
                      <a:pt x="23" y="2"/>
                      <a:pt x="23" y="2"/>
                      <a:pt x="24" y="2"/>
                    </a:cubicBezTo>
                    <a:cubicBezTo>
                      <a:pt x="25" y="3"/>
                      <a:pt x="27" y="4"/>
                      <a:pt x="28" y="6"/>
                    </a:cubicBezTo>
                    <a:cubicBezTo>
                      <a:pt x="29" y="6"/>
                      <a:pt x="29" y="6"/>
                      <a:pt x="29" y="6"/>
                    </a:cubicBezTo>
                    <a:cubicBezTo>
                      <a:pt x="29" y="6"/>
                      <a:pt x="29" y="6"/>
                      <a:pt x="29" y="6"/>
                    </a:cubicBezTo>
                    <a:cubicBezTo>
                      <a:pt x="30" y="7"/>
                      <a:pt x="30" y="7"/>
                      <a:pt x="30" y="7"/>
                    </a:cubicBezTo>
                    <a:lnTo>
                      <a:pt x="31" y="7"/>
                    </a:lnTo>
                    <a:cubicBezTo>
                      <a:pt x="30" y="6"/>
                      <a:pt x="30" y="6"/>
                      <a:pt x="30" y="5"/>
                    </a:cubicBezTo>
                    <a:cubicBezTo>
                      <a:pt x="28" y="4"/>
                      <a:pt x="26" y="2"/>
                      <a:pt x="23" y="1"/>
                    </a:cubicBezTo>
                    <a:cubicBezTo>
                      <a:pt x="21" y="0"/>
                      <a:pt x="18" y="0"/>
                      <a:pt x="16" y="0"/>
                    </a:cubicBezTo>
                    <a:cubicBezTo>
                      <a:pt x="13" y="0"/>
                      <a:pt x="10" y="0"/>
                      <a:pt x="8" y="1"/>
                    </a:cubicBezTo>
                    <a:cubicBezTo>
                      <a:pt x="5" y="2"/>
                      <a:pt x="3" y="4"/>
                      <a:pt x="2" y="5"/>
                    </a:cubicBezTo>
                    <a:cubicBezTo>
                      <a:pt x="1" y="6"/>
                      <a:pt x="1" y="6"/>
                      <a:pt x="0" y="7"/>
                    </a:cubicBezTo>
                    <a:lnTo>
                      <a:pt x="1" y="7"/>
                    </a:lnTo>
                    <a:cubicBezTo>
                      <a:pt x="1" y="7"/>
                      <a:pt x="2" y="7"/>
                      <a:pt x="2" y="6"/>
                    </a:cubicBezTo>
                    <a:cubicBezTo>
                      <a:pt x="2" y="6"/>
                      <a:pt x="2" y="6"/>
                      <a:pt x="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Freeform 12">
                <a:extLst>
                  <a:ext uri="{FF2B5EF4-FFF2-40B4-BE49-F238E27FC236}">
                    <a16:creationId xmlns:a16="http://schemas.microsoft.com/office/drawing/2014/main" id="{640EAEC5-37D0-41B7-B8A1-2ED8188C6062}"/>
                  </a:ext>
                </a:extLst>
              </p:cNvPr>
              <p:cNvSpPr>
                <a:spLocks noEditPoints="1"/>
              </p:cNvSpPr>
              <p:nvPr/>
            </p:nvSpPr>
            <p:spPr bwMode="auto">
              <a:xfrm>
                <a:off x="1597" y="2325"/>
                <a:ext cx="50" cy="50"/>
              </a:xfrm>
              <a:custGeom>
                <a:avLst/>
                <a:gdLst>
                  <a:gd name="T0" fmla="*/ 40 w 80"/>
                  <a:gd name="T1" fmla="*/ 60 h 80"/>
                  <a:gd name="T2" fmla="*/ 40 w 80"/>
                  <a:gd name="T3" fmla="*/ 60 h 80"/>
                  <a:gd name="T4" fmla="*/ 20 w 80"/>
                  <a:gd name="T5" fmla="*/ 40 h 80"/>
                  <a:gd name="T6" fmla="*/ 40 w 80"/>
                  <a:gd name="T7" fmla="*/ 20 h 80"/>
                  <a:gd name="T8" fmla="*/ 60 w 80"/>
                  <a:gd name="T9" fmla="*/ 40 h 80"/>
                  <a:gd name="T10" fmla="*/ 40 w 80"/>
                  <a:gd name="T11" fmla="*/ 60 h 80"/>
                  <a:gd name="T12" fmla="*/ 68 w 80"/>
                  <a:gd name="T13" fmla="*/ 11 h 80"/>
                  <a:gd name="T14" fmla="*/ 68 w 80"/>
                  <a:gd name="T15" fmla="*/ 11 h 80"/>
                  <a:gd name="T16" fmla="*/ 55 w 80"/>
                  <a:gd name="T17" fmla="*/ 3 h 80"/>
                  <a:gd name="T18" fmla="*/ 40 w 80"/>
                  <a:gd name="T19" fmla="*/ 0 h 80"/>
                  <a:gd name="T20" fmla="*/ 24 w 80"/>
                  <a:gd name="T21" fmla="*/ 3 h 80"/>
                  <a:gd name="T22" fmla="*/ 12 w 80"/>
                  <a:gd name="T23" fmla="*/ 11 h 80"/>
                  <a:gd name="T24" fmla="*/ 3 w 80"/>
                  <a:gd name="T25" fmla="*/ 24 h 80"/>
                  <a:gd name="T26" fmla="*/ 2 w 80"/>
                  <a:gd name="T27" fmla="*/ 27 h 80"/>
                  <a:gd name="T28" fmla="*/ 0 w 80"/>
                  <a:gd name="T29" fmla="*/ 40 h 80"/>
                  <a:gd name="T30" fmla="*/ 3 w 80"/>
                  <a:gd name="T31" fmla="*/ 55 h 80"/>
                  <a:gd name="T32" fmla="*/ 5 w 80"/>
                  <a:gd name="T33" fmla="*/ 58 h 80"/>
                  <a:gd name="T34" fmla="*/ 12 w 80"/>
                  <a:gd name="T35" fmla="*/ 68 h 80"/>
                  <a:gd name="T36" fmla="*/ 24 w 80"/>
                  <a:gd name="T37" fmla="*/ 76 h 80"/>
                  <a:gd name="T38" fmla="*/ 40 w 80"/>
                  <a:gd name="T39" fmla="*/ 80 h 80"/>
                  <a:gd name="T40" fmla="*/ 55 w 80"/>
                  <a:gd name="T41" fmla="*/ 76 h 80"/>
                  <a:gd name="T42" fmla="*/ 68 w 80"/>
                  <a:gd name="T43" fmla="*/ 68 h 80"/>
                  <a:gd name="T44" fmla="*/ 75 w 80"/>
                  <a:gd name="T45" fmla="*/ 58 h 80"/>
                  <a:gd name="T46" fmla="*/ 77 w 80"/>
                  <a:gd name="T47" fmla="*/ 55 h 80"/>
                  <a:gd name="T48" fmla="*/ 80 w 80"/>
                  <a:gd name="T49" fmla="*/ 40 h 80"/>
                  <a:gd name="T50" fmla="*/ 78 w 80"/>
                  <a:gd name="T51" fmla="*/ 27 h 80"/>
                  <a:gd name="T52" fmla="*/ 77 w 80"/>
                  <a:gd name="T53" fmla="*/ 24 h 80"/>
                  <a:gd name="T54" fmla="*/ 68 w 80"/>
                  <a:gd name="T55" fmla="*/ 1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0" h="80">
                    <a:moveTo>
                      <a:pt x="40" y="60"/>
                    </a:moveTo>
                    <a:lnTo>
                      <a:pt x="40" y="60"/>
                    </a:lnTo>
                    <a:cubicBezTo>
                      <a:pt x="29" y="60"/>
                      <a:pt x="20" y="51"/>
                      <a:pt x="20" y="40"/>
                    </a:cubicBezTo>
                    <a:cubicBezTo>
                      <a:pt x="20" y="28"/>
                      <a:pt x="29" y="20"/>
                      <a:pt x="40" y="20"/>
                    </a:cubicBezTo>
                    <a:cubicBezTo>
                      <a:pt x="51" y="20"/>
                      <a:pt x="60" y="28"/>
                      <a:pt x="60" y="40"/>
                    </a:cubicBezTo>
                    <a:cubicBezTo>
                      <a:pt x="60" y="51"/>
                      <a:pt x="51" y="60"/>
                      <a:pt x="40" y="60"/>
                    </a:cubicBezTo>
                    <a:close/>
                    <a:moveTo>
                      <a:pt x="68" y="11"/>
                    </a:moveTo>
                    <a:lnTo>
                      <a:pt x="68" y="11"/>
                    </a:lnTo>
                    <a:cubicBezTo>
                      <a:pt x="64" y="8"/>
                      <a:pt x="60" y="5"/>
                      <a:pt x="55" y="3"/>
                    </a:cubicBezTo>
                    <a:cubicBezTo>
                      <a:pt x="51" y="1"/>
                      <a:pt x="45" y="0"/>
                      <a:pt x="40" y="0"/>
                    </a:cubicBezTo>
                    <a:cubicBezTo>
                      <a:pt x="34" y="0"/>
                      <a:pt x="29" y="1"/>
                      <a:pt x="24" y="3"/>
                    </a:cubicBezTo>
                    <a:cubicBezTo>
                      <a:pt x="19" y="5"/>
                      <a:pt x="15" y="8"/>
                      <a:pt x="12" y="11"/>
                    </a:cubicBezTo>
                    <a:cubicBezTo>
                      <a:pt x="8" y="15"/>
                      <a:pt x="5" y="19"/>
                      <a:pt x="3" y="24"/>
                    </a:cubicBezTo>
                    <a:cubicBezTo>
                      <a:pt x="3" y="25"/>
                      <a:pt x="2" y="26"/>
                      <a:pt x="2" y="27"/>
                    </a:cubicBezTo>
                    <a:cubicBezTo>
                      <a:pt x="1" y="31"/>
                      <a:pt x="0" y="35"/>
                      <a:pt x="0" y="40"/>
                    </a:cubicBezTo>
                    <a:cubicBezTo>
                      <a:pt x="0" y="45"/>
                      <a:pt x="1" y="50"/>
                      <a:pt x="3" y="55"/>
                    </a:cubicBezTo>
                    <a:cubicBezTo>
                      <a:pt x="3" y="56"/>
                      <a:pt x="4" y="57"/>
                      <a:pt x="5" y="58"/>
                    </a:cubicBezTo>
                    <a:cubicBezTo>
                      <a:pt x="7" y="62"/>
                      <a:pt x="9" y="65"/>
                      <a:pt x="12" y="68"/>
                    </a:cubicBezTo>
                    <a:cubicBezTo>
                      <a:pt x="15" y="71"/>
                      <a:pt x="19" y="74"/>
                      <a:pt x="24" y="76"/>
                    </a:cubicBezTo>
                    <a:cubicBezTo>
                      <a:pt x="29" y="78"/>
                      <a:pt x="34" y="80"/>
                      <a:pt x="40" y="80"/>
                    </a:cubicBezTo>
                    <a:cubicBezTo>
                      <a:pt x="45" y="80"/>
                      <a:pt x="51" y="78"/>
                      <a:pt x="55" y="76"/>
                    </a:cubicBezTo>
                    <a:cubicBezTo>
                      <a:pt x="60" y="74"/>
                      <a:pt x="64" y="71"/>
                      <a:pt x="68" y="68"/>
                    </a:cubicBezTo>
                    <a:cubicBezTo>
                      <a:pt x="71" y="65"/>
                      <a:pt x="73" y="62"/>
                      <a:pt x="75" y="58"/>
                    </a:cubicBezTo>
                    <a:cubicBezTo>
                      <a:pt x="75" y="57"/>
                      <a:pt x="76" y="56"/>
                      <a:pt x="77" y="55"/>
                    </a:cubicBezTo>
                    <a:cubicBezTo>
                      <a:pt x="79" y="50"/>
                      <a:pt x="80" y="45"/>
                      <a:pt x="80" y="40"/>
                    </a:cubicBezTo>
                    <a:cubicBezTo>
                      <a:pt x="80" y="35"/>
                      <a:pt x="79" y="31"/>
                      <a:pt x="78" y="27"/>
                    </a:cubicBezTo>
                    <a:cubicBezTo>
                      <a:pt x="77" y="26"/>
                      <a:pt x="77" y="25"/>
                      <a:pt x="77" y="24"/>
                    </a:cubicBezTo>
                    <a:cubicBezTo>
                      <a:pt x="75" y="19"/>
                      <a:pt x="72" y="15"/>
                      <a:pt x="6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 name="Freeform 13">
                <a:extLst>
                  <a:ext uri="{FF2B5EF4-FFF2-40B4-BE49-F238E27FC236}">
                    <a16:creationId xmlns:a16="http://schemas.microsoft.com/office/drawing/2014/main" id="{33F6FEBB-7EC1-4CB2-A2FD-A46DEB7EA68B}"/>
                  </a:ext>
                </a:extLst>
              </p:cNvPr>
              <p:cNvSpPr>
                <a:spLocks/>
              </p:cNvSpPr>
              <p:nvPr/>
            </p:nvSpPr>
            <p:spPr bwMode="auto">
              <a:xfrm>
                <a:off x="1608" y="2336"/>
                <a:ext cx="29" cy="29"/>
              </a:xfrm>
              <a:custGeom>
                <a:avLst/>
                <a:gdLst>
                  <a:gd name="T0" fmla="*/ 20 w 40"/>
                  <a:gd name="T1" fmla="*/ 0 h 40"/>
                  <a:gd name="T2" fmla="*/ 20 w 40"/>
                  <a:gd name="T3" fmla="*/ 0 h 40"/>
                  <a:gd name="T4" fmla="*/ 0 w 40"/>
                  <a:gd name="T5" fmla="*/ 20 h 40"/>
                  <a:gd name="T6" fmla="*/ 20 w 40"/>
                  <a:gd name="T7" fmla="*/ 40 h 40"/>
                  <a:gd name="T8" fmla="*/ 40 w 40"/>
                  <a:gd name="T9" fmla="*/ 20 h 40"/>
                  <a:gd name="T10" fmla="*/ 20 w 40"/>
                  <a:gd name="T11" fmla="*/ 0 h 40"/>
                </a:gdLst>
                <a:ahLst/>
                <a:cxnLst>
                  <a:cxn ang="0">
                    <a:pos x="T0" y="T1"/>
                  </a:cxn>
                  <a:cxn ang="0">
                    <a:pos x="T2" y="T3"/>
                  </a:cxn>
                  <a:cxn ang="0">
                    <a:pos x="T4" y="T5"/>
                  </a:cxn>
                  <a:cxn ang="0">
                    <a:pos x="T6" y="T7"/>
                  </a:cxn>
                  <a:cxn ang="0">
                    <a:pos x="T8" y="T9"/>
                  </a:cxn>
                  <a:cxn ang="0">
                    <a:pos x="T10" y="T11"/>
                  </a:cxn>
                </a:cxnLst>
                <a:rect l="0" t="0" r="r" b="b"/>
                <a:pathLst>
                  <a:path w="40" h="40">
                    <a:moveTo>
                      <a:pt x="20" y="0"/>
                    </a:moveTo>
                    <a:lnTo>
                      <a:pt x="20" y="0"/>
                    </a:lnTo>
                    <a:cubicBezTo>
                      <a:pt x="9" y="0"/>
                      <a:pt x="0" y="8"/>
                      <a:pt x="0" y="20"/>
                    </a:cubicBezTo>
                    <a:cubicBezTo>
                      <a:pt x="0" y="31"/>
                      <a:pt x="9" y="40"/>
                      <a:pt x="20" y="40"/>
                    </a:cubicBezTo>
                    <a:cubicBezTo>
                      <a:pt x="31" y="40"/>
                      <a:pt x="40" y="31"/>
                      <a:pt x="40" y="20"/>
                    </a:cubicBezTo>
                    <a:cubicBezTo>
                      <a:pt x="40" y="8"/>
                      <a:pt x="3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 name="Freeform 14">
                <a:extLst>
                  <a:ext uri="{FF2B5EF4-FFF2-40B4-BE49-F238E27FC236}">
                    <a16:creationId xmlns:a16="http://schemas.microsoft.com/office/drawing/2014/main" id="{2DE6BEEA-D269-485F-8A84-14F3987353E9}"/>
                  </a:ext>
                </a:extLst>
              </p:cNvPr>
              <p:cNvSpPr>
                <a:spLocks noEditPoints="1"/>
              </p:cNvSpPr>
              <p:nvPr/>
            </p:nvSpPr>
            <p:spPr bwMode="auto">
              <a:xfrm>
                <a:off x="1755" y="2336"/>
                <a:ext cx="29" cy="29"/>
              </a:xfrm>
              <a:custGeom>
                <a:avLst/>
                <a:gdLst>
                  <a:gd name="T0" fmla="*/ 25 w 40"/>
                  <a:gd name="T1" fmla="*/ 21 h 40"/>
                  <a:gd name="T2" fmla="*/ 25 w 40"/>
                  <a:gd name="T3" fmla="*/ 21 h 40"/>
                  <a:gd name="T4" fmla="*/ 24 w 40"/>
                  <a:gd name="T5" fmla="*/ 23 h 40"/>
                  <a:gd name="T6" fmla="*/ 22 w 40"/>
                  <a:gd name="T7" fmla="*/ 24 h 40"/>
                  <a:gd name="T8" fmla="*/ 20 w 40"/>
                  <a:gd name="T9" fmla="*/ 24 h 40"/>
                  <a:gd name="T10" fmla="*/ 18 w 40"/>
                  <a:gd name="T11" fmla="*/ 24 h 40"/>
                  <a:gd name="T12" fmla="*/ 16 w 40"/>
                  <a:gd name="T13" fmla="*/ 23 h 40"/>
                  <a:gd name="T14" fmla="*/ 14 w 40"/>
                  <a:gd name="T15" fmla="*/ 21 h 40"/>
                  <a:gd name="T16" fmla="*/ 14 w 40"/>
                  <a:gd name="T17" fmla="*/ 19 h 40"/>
                  <a:gd name="T18" fmla="*/ 14 w 40"/>
                  <a:gd name="T19" fmla="*/ 16 h 40"/>
                  <a:gd name="T20" fmla="*/ 16 w 40"/>
                  <a:gd name="T21" fmla="*/ 15 h 40"/>
                  <a:gd name="T22" fmla="*/ 18 w 40"/>
                  <a:gd name="T23" fmla="*/ 13 h 40"/>
                  <a:gd name="T24" fmla="*/ 20 w 40"/>
                  <a:gd name="T25" fmla="*/ 13 h 40"/>
                  <a:gd name="T26" fmla="*/ 22 w 40"/>
                  <a:gd name="T27" fmla="*/ 13 h 40"/>
                  <a:gd name="T28" fmla="*/ 24 w 40"/>
                  <a:gd name="T29" fmla="*/ 14 h 40"/>
                  <a:gd name="T30" fmla="*/ 25 w 40"/>
                  <a:gd name="T31" fmla="*/ 16 h 40"/>
                  <a:gd name="T32" fmla="*/ 25 w 40"/>
                  <a:gd name="T33" fmla="*/ 19 h 40"/>
                  <a:gd name="T34" fmla="*/ 25 w 40"/>
                  <a:gd name="T35" fmla="*/ 21 h 40"/>
                  <a:gd name="T36" fmla="*/ 34 w 40"/>
                  <a:gd name="T37" fmla="*/ 6 h 40"/>
                  <a:gd name="T38" fmla="*/ 34 w 40"/>
                  <a:gd name="T39" fmla="*/ 6 h 40"/>
                  <a:gd name="T40" fmla="*/ 33 w 40"/>
                  <a:gd name="T41" fmla="*/ 5 h 40"/>
                  <a:gd name="T42" fmla="*/ 32 w 40"/>
                  <a:gd name="T43" fmla="*/ 5 h 40"/>
                  <a:gd name="T44" fmla="*/ 28 w 40"/>
                  <a:gd name="T45" fmla="*/ 1 h 40"/>
                  <a:gd name="T46" fmla="*/ 26 w 40"/>
                  <a:gd name="T47" fmla="*/ 1 h 40"/>
                  <a:gd name="T48" fmla="*/ 22 w 40"/>
                  <a:gd name="T49" fmla="*/ 0 h 40"/>
                  <a:gd name="T50" fmla="*/ 20 w 40"/>
                  <a:gd name="T51" fmla="*/ 0 h 40"/>
                  <a:gd name="T52" fmla="*/ 18 w 40"/>
                  <a:gd name="T53" fmla="*/ 0 h 40"/>
                  <a:gd name="T54" fmla="*/ 14 w 40"/>
                  <a:gd name="T55" fmla="*/ 1 h 40"/>
                  <a:gd name="T56" fmla="*/ 12 w 40"/>
                  <a:gd name="T57" fmla="*/ 1 h 40"/>
                  <a:gd name="T58" fmla="*/ 7 w 40"/>
                  <a:gd name="T59" fmla="*/ 5 h 40"/>
                  <a:gd name="T60" fmla="*/ 6 w 40"/>
                  <a:gd name="T61" fmla="*/ 5 h 40"/>
                  <a:gd name="T62" fmla="*/ 6 w 40"/>
                  <a:gd name="T63" fmla="*/ 6 h 40"/>
                  <a:gd name="T64" fmla="*/ 5 w 40"/>
                  <a:gd name="T65" fmla="*/ 6 h 40"/>
                  <a:gd name="T66" fmla="*/ 0 w 40"/>
                  <a:gd name="T67" fmla="*/ 20 h 40"/>
                  <a:gd name="T68" fmla="*/ 20 w 40"/>
                  <a:gd name="T69" fmla="*/ 40 h 40"/>
                  <a:gd name="T70" fmla="*/ 40 w 40"/>
                  <a:gd name="T71" fmla="*/ 20 h 40"/>
                  <a:gd name="T72" fmla="*/ 34 w 40"/>
                  <a:gd name="T73" fmla="*/ 6 h 40"/>
                  <a:gd name="T74" fmla="*/ 34 w 40"/>
                  <a:gd name="T75"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 h="40">
                    <a:moveTo>
                      <a:pt x="25" y="21"/>
                    </a:moveTo>
                    <a:lnTo>
                      <a:pt x="25" y="21"/>
                    </a:lnTo>
                    <a:cubicBezTo>
                      <a:pt x="25" y="21"/>
                      <a:pt x="24" y="22"/>
                      <a:pt x="24" y="23"/>
                    </a:cubicBezTo>
                    <a:cubicBezTo>
                      <a:pt x="23" y="23"/>
                      <a:pt x="23" y="23"/>
                      <a:pt x="22" y="24"/>
                    </a:cubicBezTo>
                    <a:cubicBezTo>
                      <a:pt x="21" y="24"/>
                      <a:pt x="20" y="24"/>
                      <a:pt x="20" y="24"/>
                    </a:cubicBezTo>
                    <a:cubicBezTo>
                      <a:pt x="19" y="24"/>
                      <a:pt x="18" y="24"/>
                      <a:pt x="18" y="24"/>
                    </a:cubicBezTo>
                    <a:cubicBezTo>
                      <a:pt x="17" y="23"/>
                      <a:pt x="16" y="23"/>
                      <a:pt x="16" y="23"/>
                    </a:cubicBezTo>
                    <a:cubicBezTo>
                      <a:pt x="15" y="22"/>
                      <a:pt x="15" y="21"/>
                      <a:pt x="14" y="21"/>
                    </a:cubicBezTo>
                    <a:cubicBezTo>
                      <a:pt x="14" y="20"/>
                      <a:pt x="14" y="19"/>
                      <a:pt x="14" y="19"/>
                    </a:cubicBezTo>
                    <a:cubicBezTo>
                      <a:pt x="14" y="18"/>
                      <a:pt x="14" y="17"/>
                      <a:pt x="14" y="16"/>
                    </a:cubicBezTo>
                    <a:cubicBezTo>
                      <a:pt x="15" y="16"/>
                      <a:pt x="15" y="15"/>
                      <a:pt x="16" y="15"/>
                    </a:cubicBezTo>
                    <a:cubicBezTo>
                      <a:pt x="16" y="14"/>
                      <a:pt x="17" y="14"/>
                      <a:pt x="18" y="13"/>
                    </a:cubicBezTo>
                    <a:cubicBezTo>
                      <a:pt x="18" y="13"/>
                      <a:pt x="19" y="13"/>
                      <a:pt x="20" y="13"/>
                    </a:cubicBezTo>
                    <a:cubicBezTo>
                      <a:pt x="20" y="13"/>
                      <a:pt x="21" y="13"/>
                      <a:pt x="22" y="13"/>
                    </a:cubicBezTo>
                    <a:cubicBezTo>
                      <a:pt x="22" y="14"/>
                      <a:pt x="23" y="14"/>
                      <a:pt x="24" y="14"/>
                    </a:cubicBezTo>
                    <a:cubicBezTo>
                      <a:pt x="24" y="15"/>
                      <a:pt x="25" y="16"/>
                      <a:pt x="25" y="16"/>
                    </a:cubicBezTo>
                    <a:cubicBezTo>
                      <a:pt x="25" y="17"/>
                      <a:pt x="25" y="18"/>
                      <a:pt x="25" y="19"/>
                    </a:cubicBezTo>
                    <a:cubicBezTo>
                      <a:pt x="25" y="19"/>
                      <a:pt x="25" y="20"/>
                      <a:pt x="25" y="21"/>
                    </a:cubicBezTo>
                    <a:close/>
                    <a:moveTo>
                      <a:pt x="34" y="6"/>
                    </a:moveTo>
                    <a:lnTo>
                      <a:pt x="34" y="6"/>
                    </a:lnTo>
                    <a:cubicBezTo>
                      <a:pt x="33" y="6"/>
                      <a:pt x="33" y="6"/>
                      <a:pt x="33" y="5"/>
                    </a:cubicBezTo>
                    <a:cubicBezTo>
                      <a:pt x="33" y="5"/>
                      <a:pt x="33" y="5"/>
                      <a:pt x="32" y="5"/>
                    </a:cubicBezTo>
                    <a:cubicBezTo>
                      <a:pt x="31" y="3"/>
                      <a:pt x="29" y="2"/>
                      <a:pt x="28" y="1"/>
                    </a:cubicBezTo>
                    <a:cubicBezTo>
                      <a:pt x="27" y="1"/>
                      <a:pt x="26" y="1"/>
                      <a:pt x="26" y="1"/>
                    </a:cubicBezTo>
                    <a:cubicBezTo>
                      <a:pt x="24" y="0"/>
                      <a:pt x="23" y="0"/>
                      <a:pt x="22" y="0"/>
                    </a:cubicBezTo>
                    <a:cubicBezTo>
                      <a:pt x="21" y="0"/>
                      <a:pt x="20" y="0"/>
                      <a:pt x="20" y="0"/>
                    </a:cubicBezTo>
                    <a:cubicBezTo>
                      <a:pt x="19" y="0"/>
                      <a:pt x="18" y="0"/>
                      <a:pt x="18" y="0"/>
                    </a:cubicBezTo>
                    <a:cubicBezTo>
                      <a:pt x="16" y="0"/>
                      <a:pt x="15" y="0"/>
                      <a:pt x="14" y="1"/>
                    </a:cubicBezTo>
                    <a:cubicBezTo>
                      <a:pt x="13" y="1"/>
                      <a:pt x="12" y="1"/>
                      <a:pt x="12" y="1"/>
                    </a:cubicBezTo>
                    <a:cubicBezTo>
                      <a:pt x="10" y="2"/>
                      <a:pt x="8" y="3"/>
                      <a:pt x="7" y="5"/>
                    </a:cubicBezTo>
                    <a:cubicBezTo>
                      <a:pt x="7" y="5"/>
                      <a:pt x="6" y="5"/>
                      <a:pt x="6" y="5"/>
                    </a:cubicBezTo>
                    <a:cubicBezTo>
                      <a:pt x="6" y="6"/>
                      <a:pt x="6" y="6"/>
                      <a:pt x="6" y="6"/>
                    </a:cubicBezTo>
                    <a:lnTo>
                      <a:pt x="5" y="6"/>
                    </a:lnTo>
                    <a:cubicBezTo>
                      <a:pt x="2" y="10"/>
                      <a:pt x="0" y="14"/>
                      <a:pt x="0" y="20"/>
                    </a:cubicBezTo>
                    <a:cubicBezTo>
                      <a:pt x="0" y="31"/>
                      <a:pt x="9" y="40"/>
                      <a:pt x="20" y="40"/>
                    </a:cubicBezTo>
                    <a:cubicBezTo>
                      <a:pt x="31" y="40"/>
                      <a:pt x="40" y="31"/>
                      <a:pt x="40" y="20"/>
                    </a:cubicBezTo>
                    <a:cubicBezTo>
                      <a:pt x="40" y="14"/>
                      <a:pt x="38" y="10"/>
                      <a:pt x="34" y="6"/>
                    </a:cubicBezTo>
                    <a:lnTo>
                      <a:pt x="34"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 name="Freeform 15">
                <a:extLst>
                  <a:ext uri="{FF2B5EF4-FFF2-40B4-BE49-F238E27FC236}">
                    <a16:creationId xmlns:a16="http://schemas.microsoft.com/office/drawing/2014/main" id="{FD153BFC-162D-448C-8376-26000AC01D2C}"/>
                  </a:ext>
                </a:extLst>
              </p:cNvPr>
              <p:cNvSpPr>
                <a:spLocks/>
              </p:cNvSpPr>
              <p:nvPr/>
            </p:nvSpPr>
            <p:spPr bwMode="auto">
              <a:xfrm>
                <a:off x="1760" y="2341"/>
                <a:ext cx="0" cy="1"/>
              </a:xfrm>
              <a:custGeom>
                <a:avLst/>
                <a:gdLst>
                  <a:gd name="T0" fmla="*/ 1 w 1"/>
                  <a:gd name="T1" fmla="*/ 0 h 1"/>
                  <a:gd name="T2" fmla="*/ 1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0"/>
                    </a:lnTo>
                    <a:cubicBezTo>
                      <a:pt x="1" y="1"/>
                      <a:pt x="0" y="1"/>
                      <a:pt x="0" y="1"/>
                    </a:cubicBezTo>
                    <a:lnTo>
                      <a:pt x="1" y="1"/>
                    </a:lnTo>
                    <a:cubicBezTo>
                      <a:pt x="1" y="1"/>
                      <a:pt x="1" y="1"/>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 name="Freeform 16">
                <a:extLst>
                  <a:ext uri="{FF2B5EF4-FFF2-40B4-BE49-F238E27FC236}">
                    <a16:creationId xmlns:a16="http://schemas.microsoft.com/office/drawing/2014/main" id="{29A3C320-175B-475C-B06F-C43EE7EC88E7}"/>
                  </a:ext>
                </a:extLst>
              </p:cNvPr>
              <p:cNvSpPr>
                <a:spLocks/>
              </p:cNvSpPr>
              <p:nvPr/>
            </p:nvSpPr>
            <p:spPr bwMode="auto">
              <a:xfrm>
                <a:off x="1760" y="2341"/>
                <a:ext cx="1" cy="0"/>
              </a:xfrm>
              <a:custGeom>
                <a:avLst/>
                <a:gdLst>
                  <a:gd name="T0" fmla="*/ 0 w 1"/>
                  <a:gd name="T1" fmla="*/ 0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0" y="0"/>
                      <a:pt x="1" y="0"/>
                      <a:pt x="1" y="0"/>
                    </a:cubicBezTo>
                    <a:cubicBezTo>
                      <a:pt x="1"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 name="Freeform 17">
                <a:extLst>
                  <a:ext uri="{FF2B5EF4-FFF2-40B4-BE49-F238E27FC236}">
                    <a16:creationId xmlns:a16="http://schemas.microsoft.com/office/drawing/2014/main" id="{8C32DD56-1909-466A-BE76-5BDEC0DB8CA6}"/>
                  </a:ext>
                </a:extLst>
              </p:cNvPr>
              <p:cNvSpPr>
                <a:spLocks/>
              </p:cNvSpPr>
              <p:nvPr/>
            </p:nvSpPr>
            <p:spPr bwMode="auto">
              <a:xfrm>
                <a:off x="1777" y="2341"/>
                <a:ext cx="1" cy="1"/>
              </a:xfrm>
              <a:custGeom>
                <a:avLst/>
                <a:gdLst>
                  <a:gd name="T0" fmla="*/ 1 w 1"/>
                  <a:gd name="T1" fmla="*/ 1 h 1"/>
                  <a:gd name="T2" fmla="*/ 1 w 1"/>
                  <a:gd name="T3" fmla="*/ 1 h 1"/>
                  <a:gd name="T4" fmla="*/ 1 w 1"/>
                  <a:gd name="T5" fmla="*/ 1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1" y="1"/>
                    </a:lnTo>
                    <a:cubicBezTo>
                      <a:pt x="1" y="1"/>
                      <a:pt x="1" y="1"/>
                      <a:pt x="0" y="0"/>
                    </a:cubicBezTo>
                    <a:cubicBezTo>
                      <a:pt x="0" y="1"/>
                      <a:pt x="0" y="1"/>
                      <a:pt x="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Freeform 18">
                <a:extLst>
                  <a:ext uri="{FF2B5EF4-FFF2-40B4-BE49-F238E27FC236}">
                    <a16:creationId xmlns:a16="http://schemas.microsoft.com/office/drawing/2014/main" id="{8750735A-76AC-448F-BF11-8DAEA9B8D793}"/>
                  </a:ext>
                </a:extLst>
              </p:cNvPr>
              <p:cNvSpPr>
                <a:spLocks/>
              </p:cNvSpPr>
              <p:nvPr/>
            </p:nvSpPr>
            <p:spPr bwMode="auto">
              <a:xfrm>
                <a:off x="1776" y="2341"/>
                <a:ext cx="1"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1" y="0"/>
                      <a:pt x="1" y="0"/>
                      <a:pt x="1" y="0"/>
                    </a:cubicBezTo>
                    <a:cubicBezTo>
                      <a:pt x="1" y="0"/>
                      <a:pt x="1" y="0"/>
                      <a:pt x="1" y="0"/>
                    </a:cubicBezTo>
                    <a:cubicBezTo>
                      <a:pt x="1" y="0"/>
                      <a:pt x="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Freeform 19">
                <a:extLst>
                  <a:ext uri="{FF2B5EF4-FFF2-40B4-BE49-F238E27FC236}">
                    <a16:creationId xmlns:a16="http://schemas.microsoft.com/office/drawing/2014/main" id="{803EAD61-DD89-4869-9591-F6D09B0314C0}"/>
                  </a:ext>
                </a:extLst>
              </p:cNvPr>
              <p:cNvSpPr>
                <a:spLocks/>
              </p:cNvSpPr>
              <p:nvPr/>
            </p:nvSpPr>
            <p:spPr bwMode="auto">
              <a:xfrm>
                <a:off x="1764" y="2344"/>
                <a:ext cx="12" cy="12"/>
              </a:xfrm>
              <a:custGeom>
                <a:avLst/>
                <a:gdLst>
                  <a:gd name="T0" fmla="*/ 10 w 11"/>
                  <a:gd name="T1" fmla="*/ 1 h 11"/>
                  <a:gd name="T2" fmla="*/ 10 w 11"/>
                  <a:gd name="T3" fmla="*/ 1 h 11"/>
                  <a:gd name="T4" fmla="*/ 8 w 11"/>
                  <a:gd name="T5" fmla="*/ 0 h 11"/>
                  <a:gd name="T6" fmla="*/ 6 w 11"/>
                  <a:gd name="T7" fmla="*/ 0 h 11"/>
                  <a:gd name="T8" fmla="*/ 4 w 11"/>
                  <a:gd name="T9" fmla="*/ 0 h 11"/>
                  <a:gd name="T10" fmla="*/ 2 w 11"/>
                  <a:gd name="T11" fmla="*/ 2 h 11"/>
                  <a:gd name="T12" fmla="*/ 0 w 11"/>
                  <a:gd name="T13" fmla="*/ 3 h 11"/>
                  <a:gd name="T14" fmla="*/ 0 w 11"/>
                  <a:gd name="T15" fmla="*/ 6 h 11"/>
                  <a:gd name="T16" fmla="*/ 0 w 11"/>
                  <a:gd name="T17" fmla="*/ 8 h 11"/>
                  <a:gd name="T18" fmla="*/ 2 w 11"/>
                  <a:gd name="T19" fmla="*/ 10 h 11"/>
                  <a:gd name="T20" fmla="*/ 4 w 11"/>
                  <a:gd name="T21" fmla="*/ 11 h 11"/>
                  <a:gd name="T22" fmla="*/ 6 w 11"/>
                  <a:gd name="T23" fmla="*/ 11 h 11"/>
                  <a:gd name="T24" fmla="*/ 8 w 11"/>
                  <a:gd name="T25" fmla="*/ 11 h 11"/>
                  <a:gd name="T26" fmla="*/ 10 w 11"/>
                  <a:gd name="T27" fmla="*/ 10 h 11"/>
                  <a:gd name="T28" fmla="*/ 11 w 11"/>
                  <a:gd name="T29" fmla="*/ 8 h 11"/>
                  <a:gd name="T30" fmla="*/ 11 w 11"/>
                  <a:gd name="T31" fmla="*/ 6 h 11"/>
                  <a:gd name="T32" fmla="*/ 11 w 11"/>
                  <a:gd name="T33" fmla="*/ 3 h 11"/>
                  <a:gd name="T34" fmla="*/ 10 w 11"/>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11">
                    <a:moveTo>
                      <a:pt x="10" y="1"/>
                    </a:moveTo>
                    <a:lnTo>
                      <a:pt x="10" y="1"/>
                    </a:lnTo>
                    <a:cubicBezTo>
                      <a:pt x="9" y="1"/>
                      <a:pt x="9" y="1"/>
                      <a:pt x="8" y="0"/>
                    </a:cubicBezTo>
                    <a:cubicBezTo>
                      <a:pt x="7" y="0"/>
                      <a:pt x="6" y="0"/>
                      <a:pt x="6" y="0"/>
                    </a:cubicBezTo>
                    <a:cubicBezTo>
                      <a:pt x="5" y="0"/>
                      <a:pt x="4" y="0"/>
                      <a:pt x="4" y="0"/>
                    </a:cubicBezTo>
                    <a:cubicBezTo>
                      <a:pt x="3" y="1"/>
                      <a:pt x="2" y="1"/>
                      <a:pt x="2" y="2"/>
                    </a:cubicBezTo>
                    <a:cubicBezTo>
                      <a:pt x="1" y="2"/>
                      <a:pt x="1" y="3"/>
                      <a:pt x="0" y="3"/>
                    </a:cubicBezTo>
                    <a:cubicBezTo>
                      <a:pt x="0" y="4"/>
                      <a:pt x="0" y="5"/>
                      <a:pt x="0" y="6"/>
                    </a:cubicBezTo>
                    <a:cubicBezTo>
                      <a:pt x="0" y="6"/>
                      <a:pt x="0" y="7"/>
                      <a:pt x="0" y="8"/>
                    </a:cubicBezTo>
                    <a:cubicBezTo>
                      <a:pt x="1" y="8"/>
                      <a:pt x="1" y="9"/>
                      <a:pt x="2" y="10"/>
                    </a:cubicBezTo>
                    <a:cubicBezTo>
                      <a:pt x="2" y="10"/>
                      <a:pt x="3" y="10"/>
                      <a:pt x="4" y="11"/>
                    </a:cubicBezTo>
                    <a:cubicBezTo>
                      <a:pt x="4" y="11"/>
                      <a:pt x="5" y="11"/>
                      <a:pt x="6" y="11"/>
                    </a:cubicBezTo>
                    <a:cubicBezTo>
                      <a:pt x="6" y="11"/>
                      <a:pt x="7" y="11"/>
                      <a:pt x="8" y="11"/>
                    </a:cubicBezTo>
                    <a:cubicBezTo>
                      <a:pt x="9" y="10"/>
                      <a:pt x="9" y="10"/>
                      <a:pt x="10" y="10"/>
                    </a:cubicBezTo>
                    <a:cubicBezTo>
                      <a:pt x="10" y="9"/>
                      <a:pt x="11" y="8"/>
                      <a:pt x="11" y="8"/>
                    </a:cubicBezTo>
                    <a:cubicBezTo>
                      <a:pt x="11" y="7"/>
                      <a:pt x="11" y="6"/>
                      <a:pt x="11" y="6"/>
                    </a:cubicBezTo>
                    <a:cubicBezTo>
                      <a:pt x="11" y="5"/>
                      <a:pt x="11" y="4"/>
                      <a:pt x="11" y="3"/>
                    </a:cubicBezTo>
                    <a:cubicBezTo>
                      <a:pt x="11" y="3"/>
                      <a:pt x="10" y="2"/>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nvGrpSpPr>
          <p:cNvPr id="123" name="Group 122">
            <a:extLst>
              <a:ext uri="{FF2B5EF4-FFF2-40B4-BE49-F238E27FC236}">
                <a16:creationId xmlns:a16="http://schemas.microsoft.com/office/drawing/2014/main" id="{8EAE4D72-FD78-485E-BD9D-81309000C439}"/>
              </a:ext>
            </a:extLst>
          </p:cNvPr>
          <p:cNvGrpSpPr/>
          <p:nvPr/>
        </p:nvGrpSpPr>
        <p:grpSpPr>
          <a:xfrm>
            <a:off x="7980675" y="3900559"/>
            <a:ext cx="1359352" cy="770978"/>
            <a:chOff x="8426574" y="4514968"/>
            <a:chExt cx="1359352" cy="770978"/>
          </a:xfrm>
        </p:grpSpPr>
        <p:sp>
          <p:nvSpPr>
            <p:cNvPr id="79" name="Rectangle 78">
              <a:extLst>
                <a:ext uri="{FF2B5EF4-FFF2-40B4-BE49-F238E27FC236}">
                  <a16:creationId xmlns:a16="http://schemas.microsoft.com/office/drawing/2014/main" id="{127E9414-D531-4D31-AA86-C5A9CB362AC1}"/>
                </a:ext>
              </a:extLst>
            </p:cNvPr>
            <p:cNvSpPr/>
            <p:nvPr/>
          </p:nvSpPr>
          <p:spPr bwMode="auto">
            <a:xfrm>
              <a:off x="8426574" y="4920186"/>
              <a:ext cx="1359352" cy="365760"/>
            </a:xfrm>
            <a:prstGeom prst="rect">
              <a:avLst/>
            </a:prstGeom>
            <a:solidFill>
              <a:srgbClr val="FF8C00"/>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Changed</a:t>
              </a:r>
            </a:p>
          </p:txBody>
        </p:sp>
        <p:grpSp>
          <p:nvGrpSpPr>
            <p:cNvPr id="107" name="Group 4">
              <a:extLst>
                <a:ext uri="{FF2B5EF4-FFF2-40B4-BE49-F238E27FC236}">
                  <a16:creationId xmlns:a16="http://schemas.microsoft.com/office/drawing/2014/main" id="{864BA655-B43A-4173-B47C-747AE374A070}"/>
                </a:ext>
              </a:extLst>
            </p:cNvPr>
            <p:cNvGrpSpPr>
              <a:grpSpLocks noChangeAspect="1"/>
            </p:cNvGrpSpPr>
            <p:nvPr/>
          </p:nvGrpSpPr>
          <p:grpSpPr bwMode="auto">
            <a:xfrm>
              <a:off x="8882450" y="4514968"/>
              <a:ext cx="461174" cy="360991"/>
              <a:chOff x="1527" y="2148"/>
              <a:chExt cx="290" cy="227"/>
            </a:xfrm>
            <a:solidFill>
              <a:schemeClr val="accent5"/>
            </a:solidFill>
          </p:grpSpPr>
          <p:sp>
            <p:nvSpPr>
              <p:cNvPr id="108" name="Freeform 5">
                <a:extLst>
                  <a:ext uri="{FF2B5EF4-FFF2-40B4-BE49-F238E27FC236}">
                    <a16:creationId xmlns:a16="http://schemas.microsoft.com/office/drawing/2014/main" id="{F9C47924-3728-4158-8EC1-7B8C3C50CB3C}"/>
                  </a:ext>
                </a:extLst>
              </p:cNvPr>
              <p:cNvSpPr>
                <a:spLocks noEditPoints="1"/>
              </p:cNvSpPr>
              <p:nvPr/>
            </p:nvSpPr>
            <p:spPr bwMode="auto">
              <a:xfrm>
                <a:off x="1569" y="2218"/>
                <a:ext cx="248" cy="124"/>
              </a:xfrm>
              <a:custGeom>
                <a:avLst/>
                <a:gdLst>
                  <a:gd name="T0" fmla="*/ 373 w 400"/>
                  <a:gd name="T1" fmla="*/ 54 h 200"/>
                  <a:gd name="T2" fmla="*/ 373 w 400"/>
                  <a:gd name="T3" fmla="*/ 54 h 200"/>
                  <a:gd name="T4" fmla="*/ 373 w 400"/>
                  <a:gd name="T5" fmla="*/ 80 h 200"/>
                  <a:gd name="T6" fmla="*/ 280 w 400"/>
                  <a:gd name="T7" fmla="*/ 80 h 200"/>
                  <a:gd name="T8" fmla="*/ 280 w 400"/>
                  <a:gd name="T9" fmla="*/ 27 h 200"/>
                  <a:gd name="T10" fmla="*/ 347 w 400"/>
                  <a:gd name="T11" fmla="*/ 27 h 200"/>
                  <a:gd name="T12" fmla="*/ 373 w 400"/>
                  <a:gd name="T13" fmla="*/ 54 h 200"/>
                  <a:gd name="T14" fmla="*/ 254 w 400"/>
                  <a:gd name="T15" fmla="*/ 0 h 200"/>
                  <a:gd name="T16" fmla="*/ 254 w 400"/>
                  <a:gd name="T17" fmla="*/ 0 h 200"/>
                  <a:gd name="T18" fmla="*/ 254 w 400"/>
                  <a:gd name="T19" fmla="*/ 110 h 200"/>
                  <a:gd name="T20" fmla="*/ 254 w 400"/>
                  <a:gd name="T21" fmla="*/ 137 h 200"/>
                  <a:gd name="T22" fmla="*/ 227 w 400"/>
                  <a:gd name="T23" fmla="*/ 137 h 200"/>
                  <a:gd name="T24" fmla="*/ 0 w 400"/>
                  <a:gd name="T25" fmla="*/ 137 h 200"/>
                  <a:gd name="T26" fmla="*/ 0 w 400"/>
                  <a:gd name="T27" fmla="*/ 200 h 200"/>
                  <a:gd name="T28" fmla="*/ 19 w 400"/>
                  <a:gd name="T29" fmla="*/ 200 h 200"/>
                  <a:gd name="T30" fmla="*/ 23 w 400"/>
                  <a:gd name="T31" fmla="*/ 186 h 200"/>
                  <a:gd name="T32" fmla="*/ 38 w 400"/>
                  <a:gd name="T33" fmla="*/ 165 h 200"/>
                  <a:gd name="T34" fmla="*/ 59 w 400"/>
                  <a:gd name="T35" fmla="*/ 151 h 200"/>
                  <a:gd name="T36" fmla="*/ 85 w 400"/>
                  <a:gd name="T37" fmla="*/ 146 h 200"/>
                  <a:gd name="T38" fmla="*/ 111 w 400"/>
                  <a:gd name="T39" fmla="*/ 151 h 200"/>
                  <a:gd name="T40" fmla="*/ 132 w 400"/>
                  <a:gd name="T41" fmla="*/ 165 h 200"/>
                  <a:gd name="T42" fmla="*/ 146 w 400"/>
                  <a:gd name="T43" fmla="*/ 186 h 200"/>
                  <a:gd name="T44" fmla="*/ 150 w 400"/>
                  <a:gd name="T45" fmla="*/ 200 h 200"/>
                  <a:gd name="T46" fmla="*/ 256 w 400"/>
                  <a:gd name="T47" fmla="*/ 200 h 200"/>
                  <a:gd name="T48" fmla="*/ 260 w 400"/>
                  <a:gd name="T49" fmla="*/ 186 h 200"/>
                  <a:gd name="T50" fmla="*/ 275 w 400"/>
                  <a:gd name="T51" fmla="*/ 165 h 200"/>
                  <a:gd name="T52" fmla="*/ 295 w 400"/>
                  <a:gd name="T53" fmla="*/ 151 h 200"/>
                  <a:gd name="T54" fmla="*/ 322 w 400"/>
                  <a:gd name="T55" fmla="*/ 146 h 200"/>
                  <a:gd name="T56" fmla="*/ 348 w 400"/>
                  <a:gd name="T57" fmla="*/ 151 h 200"/>
                  <a:gd name="T58" fmla="*/ 369 w 400"/>
                  <a:gd name="T59" fmla="*/ 165 h 200"/>
                  <a:gd name="T60" fmla="*/ 383 w 400"/>
                  <a:gd name="T61" fmla="*/ 186 h 200"/>
                  <a:gd name="T62" fmla="*/ 387 w 400"/>
                  <a:gd name="T63" fmla="*/ 200 h 200"/>
                  <a:gd name="T64" fmla="*/ 400 w 400"/>
                  <a:gd name="T65" fmla="*/ 186 h 200"/>
                  <a:gd name="T66" fmla="*/ 400 w 400"/>
                  <a:gd name="T67" fmla="*/ 53 h 200"/>
                  <a:gd name="T68" fmla="*/ 347 w 400"/>
                  <a:gd name="T69" fmla="*/ 0 h 200"/>
                  <a:gd name="T70" fmla="*/ 254 w 400"/>
                  <a:gd name="T71"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0" h="200">
                    <a:moveTo>
                      <a:pt x="373" y="54"/>
                    </a:moveTo>
                    <a:lnTo>
                      <a:pt x="373" y="54"/>
                    </a:lnTo>
                    <a:lnTo>
                      <a:pt x="373" y="80"/>
                    </a:lnTo>
                    <a:lnTo>
                      <a:pt x="280" y="80"/>
                    </a:lnTo>
                    <a:lnTo>
                      <a:pt x="280" y="27"/>
                    </a:lnTo>
                    <a:lnTo>
                      <a:pt x="347" y="27"/>
                    </a:lnTo>
                    <a:cubicBezTo>
                      <a:pt x="361" y="27"/>
                      <a:pt x="373" y="39"/>
                      <a:pt x="373" y="54"/>
                    </a:cubicBezTo>
                    <a:close/>
                    <a:moveTo>
                      <a:pt x="254" y="0"/>
                    </a:moveTo>
                    <a:lnTo>
                      <a:pt x="254" y="0"/>
                    </a:lnTo>
                    <a:lnTo>
                      <a:pt x="254" y="110"/>
                    </a:lnTo>
                    <a:lnTo>
                      <a:pt x="254" y="137"/>
                    </a:lnTo>
                    <a:lnTo>
                      <a:pt x="227" y="137"/>
                    </a:lnTo>
                    <a:lnTo>
                      <a:pt x="0" y="137"/>
                    </a:lnTo>
                    <a:lnTo>
                      <a:pt x="0" y="200"/>
                    </a:lnTo>
                    <a:lnTo>
                      <a:pt x="19" y="200"/>
                    </a:lnTo>
                    <a:cubicBezTo>
                      <a:pt x="20" y="195"/>
                      <a:pt x="22" y="191"/>
                      <a:pt x="23" y="186"/>
                    </a:cubicBezTo>
                    <a:cubicBezTo>
                      <a:pt x="27" y="178"/>
                      <a:pt x="32" y="171"/>
                      <a:pt x="38" y="165"/>
                    </a:cubicBezTo>
                    <a:cubicBezTo>
                      <a:pt x="44" y="159"/>
                      <a:pt x="51" y="155"/>
                      <a:pt x="59" y="151"/>
                    </a:cubicBezTo>
                    <a:cubicBezTo>
                      <a:pt x="67" y="148"/>
                      <a:pt x="76" y="146"/>
                      <a:pt x="85" y="146"/>
                    </a:cubicBezTo>
                    <a:cubicBezTo>
                      <a:pt x="94" y="146"/>
                      <a:pt x="103" y="148"/>
                      <a:pt x="111" y="151"/>
                    </a:cubicBezTo>
                    <a:cubicBezTo>
                      <a:pt x="119" y="155"/>
                      <a:pt x="126" y="159"/>
                      <a:pt x="132" y="165"/>
                    </a:cubicBezTo>
                    <a:cubicBezTo>
                      <a:pt x="138" y="171"/>
                      <a:pt x="143" y="178"/>
                      <a:pt x="146" y="186"/>
                    </a:cubicBezTo>
                    <a:cubicBezTo>
                      <a:pt x="148" y="191"/>
                      <a:pt x="149" y="195"/>
                      <a:pt x="150" y="200"/>
                    </a:cubicBezTo>
                    <a:lnTo>
                      <a:pt x="256" y="200"/>
                    </a:lnTo>
                    <a:cubicBezTo>
                      <a:pt x="257" y="195"/>
                      <a:pt x="258" y="191"/>
                      <a:pt x="260" y="186"/>
                    </a:cubicBezTo>
                    <a:cubicBezTo>
                      <a:pt x="264" y="178"/>
                      <a:pt x="268" y="171"/>
                      <a:pt x="275" y="165"/>
                    </a:cubicBezTo>
                    <a:cubicBezTo>
                      <a:pt x="281" y="159"/>
                      <a:pt x="288" y="155"/>
                      <a:pt x="295" y="151"/>
                    </a:cubicBezTo>
                    <a:cubicBezTo>
                      <a:pt x="304" y="148"/>
                      <a:pt x="312" y="146"/>
                      <a:pt x="322" y="146"/>
                    </a:cubicBezTo>
                    <a:cubicBezTo>
                      <a:pt x="331" y="146"/>
                      <a:pt x="340" y="148"/>
                      <a:pt x="348" y="151"/>
                    </a:cubicBezTo>
                    <a:cubicBezTo>
                      <a:pt x="356" y="155"/>
                      <a:pt x="363" y="159"/>
                      <a:pt x="369" y="165"/>
                    </a:cubicBezTo>
                    <a:cubicBezTo>
                      <a:pt x="375" y="171"/>
                      <a:pt x="380" y="178"/>
                      <a:pt x="383" y="186"/>
                    </a:cubicBezTo>
                    <a:cubicBezTo>
                      <a:pt x="385" y="191"/>
                      <a:pt x="386" y="195"/>
                      <a:pt x="387" y="200"/>
                    </a:cubicBezTo>
                    <a:cubicBezTo>
                      <a:pt x="394" y="199"/>
                      <a:pt x="400" y="193"/>
                      <a:pt x="400" y="186"/>
                    </a:cubicBezTo>
                    <a:lnTo>
                      <a:pt x="400" y="53"/>
                    </a:lnTo>
                    <a:cubicBezTo>
                      <a:pt x="400" y="24"/>
                      <a:pt x="376" y="0"/>
                      <a:pt x="347" y="0"/>
                    </a:cubicBezTo>
                    <a:lnTo>
                      <a:pt x="2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 name="Freeform 6">
                <a:extLst>
                  <a:ext uri="{FF2B5EF4-FFF2-40B4-BE49-F238E27FC236}">
                    <a16:creationId xmlns:a16="http://schemas.microsoft.com/office/drawing/2014/main" id="{8C76AE73-3AF6-421A-9676-797DC1AABAB6}"/>
                  </a:ext>
                </a:extLst>
              </p:cNvPr>
              <p:cNvSpPr>
                <a:spLocks/>
              </p:cNvSpPr>
              <p:nvPr/>
            </p:nvSpPr>
            <p:spPr bwMode="auto">
              <a:xfrm>
                <a:off x="1527" y="2148"/>
                <a:ext cx="222" cy="138"/>
              </a:xfrm>
              <a:custGeom>
                <a:avLst/>
                <a:gdLst>
                  <a:gd name="T0" fmla="*/ 253 w 253"/>
                  <a:gd name="T1" fmla="*/ 190 h 190"/>
                  <a:gd name="T2" fmla="*/ 253 w 253"/>
                  <a:gd name="T3" fmla="*/ 190 h 190"/>
                  <a:gd name="T4" fmla="*/ 253 w 253"/>
                  <a:gd name="T5" fmla="*/ 80 h 190"/>
                  <a:gd name="T6" fmla="*/ 253 w 253"/>
                  <a:gd name="T7" fmla="*/ 0 h 190"/>
                  <a:gd name="T8" fmla="*/ 0 w 253"/>
                  <a:gd name="T9" fmla="*/ 0 h 190"/>
                  <a:gd name="T10" fmla="*/ 0 w 253"/>
                  <a:gd name="T11" fmla="*/ 190 h 190"/>
                  <a:gd name="T12" fmla="*/ 26 w 253"/>
                  <a:gd name="T13" fmla="*/ 190 h 190"/>
                  <a:gd name="T14" fmla="*/ 253 w 253"/>
                  <a:gd name="T15" fmla="*/ 190 h 190"/>
                  <a:gd name="connsiteX0" fmla="*/ 10098 w 10098"/>
                  <a:gd name="connsiteY0" fmla="*/ 10000 h 10000"/>
                  <a:gd name="connsiteX1" fmla="*/ 10098 w 10098"/>
                  <a:gd name="connsiteY1" fmla="*/ 10000 h 10000"/>
                  <a:gd name="connsiteX2" fmla="*/ 10098 w 10098"/>
                  <a:gd name="connsiteY2" fmla="*/ 4211 h 10000"/>
                  <a:gd name="connsiteX3" fmla="*/ 10098 w 10098"/>
                  <a:gd name="connsiteY3" fmla="*/ 0 h 10000"/>
                  <a:gd name="connsiteX4" fmla="*/ 98 w 10098"/>
                  <a:gd name="connsiteY4" fmla="*/ 0 h 10000"/>
                  <a:gd name="connsiteX5" fmla="*/ 0 w 10098"/>
                  <a:gd name="connsiteY5" fmla="*/ 7520 h 10000"/>
                  <a:gd name="connsiteX6" fmla="*/ 1126 w 10098"/>
                  <a:gd name="connsiteY6" fmla="*/ 10000 h 10000"/>
                  <a:gd name="connsiteX7" fmla="*/ 10098 w 10098"/>
                  <a:gd name="connsiteY7" fmla="*/ 10000 h 10000"/>
                  <a:gd name="connsiteX0" fmla="*/ 10098 w 10098"/>
                  <a:gd name="connsiteY0" fmla="*/ 10000 h 10000"/>
                  <a:gd name="connsiteX1" fmla="*/ 10098 w 10098"/>
                  <a:gd name="connsiteY1" fmla="*/ 10000 h 10000"/>
                  <a:gd name="connsiteX2" fmla="*/ 10098 w 10098"/>
                  <a:gd name="connsiteY2" fmla="*/ 3036 h 10000"/>
                  <a:gd name="connsiteX3" fmla="*/ 10098 w 10098"/>
                  <a:gd name="connsiteY3" fmla="*/ 0 h 10000"/>
                  <a:gd name="connsiteX4" fmla="*/ 98 w 10098"/>
                  <a:gd name="connsiteY4" fmla="*/ 0 h 10000"/>
                  <a:gd name="connsiteX5" fmla="*/ 0 w 10098"/>
                  <a:gd name="connsiteY5" fmla="*/ 7520 h 10000"/>
                  <a:gd name="connsiteX6" fmla="*/ 1126 w 10098"/>
                  <a:gd name="connsiteY6" fmla="*/ 10000 h 10000"/>
                  <a:gd name="connsiteX7" fmla="*/ 10098 w 10098"/>
                  <a:gd name="connsiteY7" fmla="*/ 10000 h 10000"/>
                  <a:gd name="connsiteX0" fmla="*/ 10098 w 10105"/>
                  <a:gd name="connsiteY0" fmla="*/ 10000 h 10000"/>
                  <a:gd name="connsiteX1" fmla="*/ 10098 w 10105"/>
                  <a:gd name="connsiteY1" fmla="*/ 10000 h 10000"/>
                  <a:gd name="connsiteX2" fmla="*/ 10105 w 10105"/>
                  <a:gd name="connsiteY2" fmla="*/ 7060 h 10000"/>
                  <a:gd name="connsiteX3" fmla="*/ 10098 w 10105"/>
                  <a:gd name="connsiteY3" fmla="*/ 3036 h 10000"/>
                  <a:gd name="connsiteX4" fmla="*/ 10098 w 10105"/>
                  <a:gd name="connsiteY4" fmla="*/ 0 h 10000"/>
                  <a:gd name="connsiteX5" fmla="*/ 98 w 10105"/>
                  <a:gd name="connsiteY5" fmla="*/ 0 h 10000"/>
                  <a:gd name="connsiteX6" fmla="*/ 0 w 10105"/>
                  <a:gd name="connsiteY6" fmla="*/ 7520 h 10000"/>
                  <a:gd name="connsiteX7" fmla="*/ 1126 w 10105"/>
                  <a:gd name="connsiteY7" fmla="*/ 10000 h 10000"/>
                  <a:gd name="connsiteX8" fmla="*/ 10098 w 10105"/>
                  <a:gd name="connsiteY8" fmla="*/ 10000 h 10000"/>
                  <a:gd name="connsiteX0" fmla="*/ 10098 w 10105"/>
                  <a:gd name="connsiteY0" fmla="*/ 10000 h 10000"/>
                  <a:gd name="connsiteX1" fmla="*/ 10098 w 10105"/>
                  <a:gd name="connsiteY1" fmla="*/ 10000 h 10000"/>
                  <a:gd name="connsiteX2" fmla="*/ 10105 w 10105"/>
                  <a:gd name="connsiteY2" fmla="*/ 4189 h 10000"/>
                  <a:gd name="connsiteX3" fmla="*/ 10098 w 10105"/>
                  <a:gd name="connsiteY3" fmla="*/ 3036 h 10000"/>
                  <a:gd name="connsiteX4" fmla="*/ 10098 w 10105"/>
                  <a:gd name="connsiteY4" fmla="*/ 0 h 10000"/>
                  <a:gd name="connsiteX5" fmla="*/ 98 w 10105"/>
                  <a:gd name="connsiteY5" fmla="*/ 0 h 10000"/>
                  <a:gd name="connsiteX6" fmla="*/ 0 w 10105"/>
                  <a:gd name="connsiteY6" fmla="*/ 7520 h 10000"/>
                  <a:gd name="connsiteX7" fmla="*/ 1126 w 10105"/>
                  <a:gd name="connsiteY7" fmla="*/ 10000 h 10000"/>
                  <a:gd name="connsiteX8" fmla="*/ 10098 w 10105"/>
                  <a:gd name="connsiteY8" fmla="*/ 10000 h 10000"/>
                  <a:gd name="connsiteX0" fmla="*/ 10038 w 10045"/>
                  <a:gd name="connsiteY0" fmla="*/ 10000 h 10000"/>
                  <a:gd name="connsiteX1" fmla="*/ 10038 w 10045"/>
                  <a:gd name="connsiteY1" fmla="*/ 10000 h 10000"/>
                  <a:gd name="connsiteX2" fmla="*/ 10045 w 10045"/>
                  <a:gd name="connsiteY2" fmla="*/ 4189 h 10000"/>
                  <a:gd name="connsiteX3" fmla="*/ 10038 w 10045"/>
                  <a:gd name="connsiteY3" fmla="*/ 3036 h 10000"/>
                  <a:gd name="connsiteX4" fmla="*/ 10038 w 10045"/>
                  <a:gd name="connsiteY4" fmla="*/ 0 h 10000"/>
                  <a:gd name="connsiteX5" fmla="*/ 38 w 10045"/>
                  <a:gd name="connsiteY5" fmla="*/ 0 h 10000"/>
                  <a:gd name="connsiteX6" fmla="*/ 0 w 10045"/>
                  <a:gd name="connsiteY6" fmla="*/ 7520 h 10000"/>
                  <a:gd name="connsiteX7" fmla="*/ 1066 w 10045"/>
                  <a:gd name="connsiteY7" fmla="*/ 10000 h 10000"/>
                  <a:gd name="connsiteX8" fmla="*/ 10038 w 10045"/>
                  <a:gd name="connsiteY8" fmla="*/ 10000 h 10000"/>
                  <a:gd name="connsiteX0" fmla="*/ 10038 w 10045"/>
                  <a:gd name="connsiteY0" fmla="*/ 10000 h 10000"/>
                  <a:gd name="connsiteX1" fmla="*/ 10038 w 10045"/>
                  <a:gd name="connsiteY1" fmla="*/ 10000 h 10000"/>
                  <a:gd name="connsiteX2" fmla="*/ 10045 w 10045"/>
                  <a:gd name="connsiteY2" fmla="*/ 4189 h 10000"/>
                  <a:gd name="connsiteX3" fmla="*/ 10038 w 10045"/>
                  <a:gd name="connsiteY3" fmla="*/ 3036 h 10000"/>
                  <a:gd name="connsiteX4" fmla="*/ 10038 w 10045"/>
                  <a:gd name="connsiteY4" fmla="*/ 0 h 10000"/>
                  <a:gd name="connsiteX5" fmla="*/ 38 w 10045"/>
                  <a:gd name="connsiteY5" fmla="*/ 0 h 10000"/>
                  <a:gd name="connsiteX6" fmla="*/ 0 w 10045"/>
                  <a:gd name="connsiteY6" fmla="*/ 7520 h 10000"/>
                  <a:gd name="connsiteX7" fmla="*/ 1066 w 10045"/>
                  <a:gd name="connsiteY7" fmla="*/ 10000 h 10000"/>
                  <a:gd name="connsiteX8" fmla="*/ 10038 w 10045"/>
                  <a:gd name="connsiteY8" fmla="*/ 10000 h 10000"/>
                  <a:gd name="connsiteX0" fmla="*/ 10008 w 10015"/>
                  <a:gd name="connsiteY0" fmla="*/ 10000 h 10000"/>
                  <a:gd name="connsiteX1" fmla="*/ 10008 w 10015"/>
                  <a:gd name="connsiteY1" fmla="*/ 10000 h 10000"/>
                  <a:gd name="connsiteX2" fmla="*/ 10015 w 10015"/>
                  <a:gd name="connsiteY2" fmla="*/ 4189 h 10000"/>
                  <a:gd name="connsiteX3" fmla="*/ 10008 w 10015"/>
                  <a:gd name="connsiteY3" fmla="*/ 3036 h 10000"/>
                  <a:gd name="connsiteX4" fmla="*/ 10008 w 10015"/>
                  <a:gd name="connsiteY4" fmla="*/ 0 h 10000"/>
                  <a:gd name="connsiteX5" fmla="*/ 8 w 10015"/>
                  <a:gd name="connsiteY5" fmla="*/ 0 h 10000"/>
                  <a:gd name="connsiteX6" fmla="*/ 30 w 10015"/>
                  <a:gd name="connsiteY6" fmla="*/ 7520 h 10000"/>
                  <a:gd name="connsiteX7" fmla="*/ 1036 w 10015"/>
                  <a:gd name="connsiteY7" fmla="*/ 10000 h 10000"/>
                  <a:gd name="connsiteX8" fmla="*/ 10008 w 10015"/>
                  <a:gd name="connsiteY8" fmla="*/ 10000 h 10000"/>
                  <a:gd name="connsiteX0" fmla="*/ 10038 w 10045"/>
                  <a:gd name="connsiteY0" fmla="*/ 10000 h 10000"/>
                  <a:gd name="connsiteX1" fmla="*/ 10038 w 10045"/>
                  <a:gd name="connsiteY1" fmla="*/ 10000 h 10000"/>
                  <a:gd name="connsiteX2" fmla="*/ 10045 w 10045"/>
                  <a:gd name="connsiteY2" fmla="*/ 4189 h 10000"/>
                  <a:gd name="connsiteX3" fmla="*/ 10038 w 10045"/>
                  <a:gd name="connsiteY3" fmla="*/ 3036 h 10000"/>
                  <a:gd name="connsiteX4" fmla="*/ 10038 w 10045"/>
                  <a:gd name="connsiteY4" fmla="*/ 0 h 10000"/>
                  <a:gd name="connsiteX5" fmla="*/ 38 w 10045"/>
                  <a:gd name="connsiteY5" fmla="*/ 0 h 10000"/>
                  <a:gd name="connsiteX6" fmla="*/ 0 w 10045"/>
                  <a:gd name="connsiteY6" fmla="*/ 7520 h 10000"/>
                  <a:gd name="connsiteX7" fmla="*/ 1066 w 10045"/>
                  <a:gd name="connsiteY7" fmla="*/ 10000 h 10000"/>
                  <a:gd name="connsiteX8" fmla="*/ 10038 w 10045"/>
                  <a:gd name="connsiteY8" fmla="*/ 10000 h 10000"/>
                  <a:gd name="connsiteX0" fmla="*/ 10038 w 10045"/>
                  <a:gd name="connsiteY0" fmla="*/ 10000 h 10000"/>
                  <a:gd name="connsiteX1" fmla="*/ 10038 w 10045"/>
                  <a:gd name="connsiteY1" fmla="*/ 10000 h 10000"/>
                  <a:gd name="connsiteX2" fmla="*/ 10045 w 10045"/>
                  <a:gd name="connsiteY2" fmla="*/ 3669 h 10000"/>
                  <a:gd name="connsiteX3" fmla="*/ 10038 w 10045"/>
                  <a:gd name="connsiteY3" fmla="*/ 3036 h 10000"/>
                  <a:gd name="connsiteX4" fmla="*/ 10038 w 10045"/>
                  <a:gd name="connsiteY4" fmla="*/ 0 h 10000"/>
                  <a:gd name="connsiteX5" fmla="*/ 38 w 10045"/>
                  <a:gd name="connsiteY5" fmla="*/ 0 h 10000"/>
                  <a:gd name="connsiteX6" fmla="*/ 0 w 10045"/>
                  <a:gd name="connsiteY6" fmla="*/ 7520 h 10000"/>
                  <a:gd name="connsiteX7" fmla="*/ 1066 w 10045"/>
                  <a:gd name="connsiteY7" fmla="*/ 10000 h 10000"/>
                  <a:gd name="connsiteX8" fmla="*/ 10038 w 10045"/>
                  <a:gd name="connsiteY8" fmla="*/ 10000 h 10000"/>
                  <a:gd name="connsiteX0" fmla="*/ 10038 w 12047"/>
                  <a:gd name="connsiteY0" fmla="*/ 10000 h 10000"/>
                  <a:gd name="connsiteX1" fmla="*/ 10038 w 12047"/>
                  <a:gd name="connsiteY1" fmla="*/ 10000 h 10000"/>
                  <a:gd name="connsiteX2" fmla="*/ 10045 w 12047"/>
                  <a:gd name="connsiteY2" fmla="*/ 3669 h 10000"/>
                  <a:gd name="connsiteX3" fmla="*/ 10038 w 12047"/>
                  <a:gd name="connsiteY3" fmla="*/ 3036 h 10000"/>
                  <a:gd name="connsiteX4" fmla="*/ 12047 w 12047"/>
                  <a:gd name="connsiteY4" fmla="*/ 40 h 10000"/>
                  <a:gd name="connsiteX5" fmla="*/ 38 w 12047"/>
                  <a:gd name="connsiteY5" fmla="*/ 0 h 10000"/>
                  <a:gd name="connsiteX6" fmla="*/ 0 w 12047"/>
                  <a:gd name="connsiteY6" fmla="*/ 7520 h 10000"/>
                  <a:gd name="connsiteX7" fmla="*/ 1066 w 12047"/>
                  <a:gd name="connsiteY7" fmla="*/ 10000 h 10000"/>
                  <a:gd name="connsiteX8" fmla="*/ 10038 w 12047"/>
                  <a:gd name="connsiteY8" fmla="*/ 10000 h 10000"/>
                  <a:gd name="connsiteX0" fmla="*/ 10038 w 12047"/>
                  <a:gd name="connsiteY0" fmla="*/ 10000 h 10000"/>
                  <a:gd name="connsiteX1" fmla="*/ 10038 w 12047"/>
                  <a:gd name="connsiteY1" fmla="*/ 10000 h 10000"/>
                  <a:gd name="connsiteX2" fmla="*/ 10045 w 12047"/>
                  <a:gd name="connsiteY2" fmla="*/ 3669 h 10000"/>
                  <a:gd name="connsiteX3" fmla="*/ 11992 w 12047"/>
                  <a:gd name="connsiteY3" fmla="*/ 2756 h 10000"/>
                  <a:gd name="connsiteX4" fmla="*/ 12047 w 12047"/>
                  <a:gd name="connsiteY4" fmla="*/ 40 h 10000"/>
                  <a:gd name="connsiteX5" fmla="*/ 38 w 12047"/>
                  <a:gd name="connsiteY5" fmla="*/ 0 h 10000"/>
                  <a:gd name="connsiteX6" fmla="*/ 0 w 12047"/>
                  <a:gd name="connsiteY6" fmla="*/ 7520 h 10000"/>
                  <a:gd name="connsiteX7" fmla="*/ 1066 w 12047"/>
                  <a:gd name="connsiteY7" fmla="*/ 10000 h 10000"/>
                  <a:gd name="connsiteX8" fmla="*/ 10038 w 12047"/>
                  <a:gd name="connsiteY8" fmla="*/ 10000 h 10000"/>
                  <a:gd name="connsiteX0" fmla="*/ 10038 w 12084"/>
                  <a:gd name="connsiteY0" fmla="*/ 10000 h 10000"/>
                  <a:gd name="connsiteX1" fmla="*/ 10038 w 12084"/>
                  <a:gd name="connsiteY1" fmla="*/ 10000 h 10000"/>
                  <a:gd name="connsiteX2" fmla="*/ 10045 w 12084"/>
                  <a:gd name="connsiteY2" fmla="*/ 3669 h 10000"/>
                  <a:gd name="connsiteX3" fmla="*/ 12082 w 12084"/>
                  <a:gd name="connsiteY3" fmla="*/ 2756 h 10000"/>
                  <a:gd name="connsiteX4" fmla="*/ 12047 w 12084"/>
                  <a:gd name="connsiteY4" fmla="*/ 40 h 10000"/>
                  <a:gd name="connsiteX5" fmla="*/ 38 w 12084"/>
                  <a:gd name="connsiteY5" fmla="*/ 0 h 10000"/>
                  <a:gd name="connsiteX6" fmla="*/ 0 w 12084"/>
                  <a:gd name="connsiteY6" fmla="*/ 7520 h 10000"/>
                  <a:gd name="connsiteX7" fmla="*/ 1066 w 12084"/>
                  <a:gd name="connsiteY7" fmla="*/ 10000 h 10000"/>
                  <a:gd name="connsiteX8" fmla="*/ 10038 w 12084"/>
                  <a:gd name="connsiteY8" fmla="*/ 10000 h 10000"/>
                  <a:gd name="connsiteX0" fmla="*/ 10038 w 12084"/>
                  <a:gd name="connsiteY0" fmla="*/ 10000 h 10000"/>
                  <a:gd name="connsiteX1" fmla="*/ 10038 w 12084"/>
                  <a:gd name="connsiteY1" fmla="*/ 10000 h 10000"/>
                  <a:gd name="connsiteX2" fmla="*/ 10045 w 12084"/>
                  <a:gd name="connsiteY2" fmla="*/ 3669 h 10000"/>
                  <a:gd name="connsiteX3" fmla="*/ 12082 w 12084"/>
                  <a:gd name="connsiteY3" fmla="*/ 2756 h 10000"/>
                  <a:gd name="connsiteX4" fmla="*/ 12047 w 12084"/>
                  <a:gd name="connsiteY4" fmla="*/ 40 h 10000"/>
                  <a:gd name="connsiteX5" fmla="*/ 38 w 12084"/>
                  <a:gd name="connsiteY5" fmla="*/ 0 h 10000"/>
                  <a:gd name="connsiteX6" fmla="*/ 0 w 12084"/>
                  <a:gd name="connsiteY6" fmla="*/ 7520 h 10000"/>
                  <a:gd name="connsiteX7" fmla="*/ 1066 w 12084"/>
                  <a:gd name="connsiteY7" fmla="*/ 10000 h 10000"/>
                  <a:gd name="connsiteX8" fmla="*/ 10038 w 12084"/>
                  <a:gd name="connsiteY8" fmla="*/ 10000 h 10000"/>
                  <a:gd name="connsiteX0" fmla="*/ 10038 w 12084"/>
                  <a:gd name="connsiteY0" fmla="*/ 10000 h 10000"/>
                  <a:gd name="connsiteX1" fmla="*/ 10038 w 12084"/>
                  <a:gd name="connsiteY1" fmla="*/ 10000 h 10000"/>
                  <a:gd name="connsiteX2" fmla="*/ 10045 w 12084"/>
                  <a:gd name="connsiteY2" fmla="*/ 3669 h 10000"/>
                  <a:gd name="connsiteX3" fmla="*/ 12082 w 12084"/>
                  <a:gd name="connsiteY3" fmla="*/ 2756 h 10000"/>
                  <a:gd name="connsiteX4" fmla="*/ 12047 w 12084"/>
                  <a:gd name="connsiteY4" fmla="*/ 40 h 10000"/>
                  <a:gd name="connsiteX5" fmla="*/ 38 w 12084"/>
                  <a:gd name="connsiteY5" fmla="*/ 0 h 10000"/>
                  <a:gd name="connsiteX6" fmla="*/ 0 w 12084"/>
                  <a:gd name="connsiteY6" fmla="*/ 7520 h 10000"/>
                  <a:gd name="connsiteX7" fmla="*/ 1066 w 12084"/>
                  <a:gd name="connsiteY7" fmla="*/ 10000 h 10000"/>
                  <a:gd name="connsiteX8" fmla="*/ 10038 w 12084"/>
                  <a:gd name="connsiteY8" fmla="*/ 10000 h 10000"/>
                  <a:gd name="connsiteX0" fmla="*/ 10038 w 12087"/>
                  <a:gd name="connsiteY0" fmla="*/ 10000 h 10000"/>
                  <a:gd name="connsiteX1" fmla="*/ 10038 w 12087"/>
                  <a:gd name="connsiteY1" fmla="*/ 10000 h 10000"/>
                  <a:gd name="connsiteX2" fmla="*/ 10045 w 12087"/>
                  <a:gd name="connsiteY2" fmla="*/ 3669 h 10000"/>
                  <a:gd name="connsiteX3" fmla="*/ 12082 w 12087"/>
                  <a:gd name="connsiteY3" fmla="*/ 2756 h 10000"/>
                  <a:gd name="connsiteX4" fmla="*/ 12047 w 12087"/>
                  <a:gd name="connsiteY4" fmla="*/ 40 h 10000"/>
                  <a:gd name="connsiteX5" fmla="*/ 38 w 12087"/>
                  <a:gd name="connsiteY5" fmla="*/ 0 h 10000"/>
                  <a:gd name="connsiteX6" fmla="*/ 0 w 12087"/>
                  <a:gd name="connsiteY6" fmla="*/ 7520 h 10000"/>
                  <a:gd name="connsiteX7" fmla="*/ 1066 w 12087"/>
                  <a:gd name="connsiteY7" fmla="*/ 10000 h 10000"/>
                  <a:gd name="connsiteX8" fmla="*/ 10038 w 12087"/>
                  <a:gd name="connsiteY8" fmla="*/ 10000 h 10000"/>
                  <a:gd name="connsiteX0" fmla="*/ 10038 w 12087"/>
                  <a:gd name="connsiteY0" fmla="*/ 10000 h 10000"/>
                  <a:gd name="connsiteX1" fmla="*/ 10038 w 12087"/>
                  <a:gd name="connsiteY1" fmla="*/ 10000 h 10000"/>
                  <a:gd name="connsiteX2" fmla="*/ 10045 w 12087"/>
                  <a:gd name="connsiteY2" fmla="*/ 3669 h 10000"/>
                  <a:gd name="connsiteX3" fmla="*/ 12082 w 12087"/>
                  <a:gd name="connsiteY3" fmla="*/ 2756 h 10000"/>
                  <a:gd name="connsiteX4" fmla="*/ 12047 w 12087"/>
                  <a:gd name="connsiteY4" fmla="*/ 40 h 10000"/>
                  <a:gd name="connsiteX5" fmla="*/ 38 w 12087"/>
                  <a:gd name="connsiteY5" fmla="*/ 0 h 10000"/>
                  <a:gd name="connsiteX6" fmla="*/ 0 w 12087"/>
                  <a:gd name="connsiteY6" fmla="*/ 7520 h 10000"/>
                  <a:gd name="connsiteX7" fmla="*/ 1066 w 12087"/>
                  <a:gd name="connsiteY7" fmla="*/ 10000 h 10000"/>
                  <a:gd name="connsiteX8" fmla="*/ 10038 w 12087"/>
                  <a:gd name="connsiteY8" fmla="*/ 10000 h 10000"/>
                  <a:gd name="connsiteX0" fmla="*/ 10038 w 12087"/>
                  <a:gd name="connsiteY0" fmla="*/ 10000 h 10000"/>
                  <a:gd name="connsiteX1" fmla="*/ 10038 w 12087"/>
                  <a:gd name="connsiteY1" fmla="*/ 10000 h 10000"/>
                  <a:gd name="connsiteX2" fmla="*/ 10045 w 12087"/>
                  <a:gd name="connsiteY2" fmla="*/ 3669 h 10000"/>
                  <a:gd name="connsiteX3" fmla="*/ 12082 w 12087"/>
                  <a:gd name="connsiteY3" fmla="*/ 3515 h 10000"/>
                  <a:gd name="connsiteX4" fmla="*/ 12047 w 12087"/>
                  <a:gd name="connsiteY4" fmla="*/ 40 h 10000"/>
                  <a:gd name="connsiteX5" fmla="*/ 38 w 12087"/>
                  <a:gd name="connsiteY5" fmla="*/ 0 h 10000"/>
                  <a:gd name="connsiteX6" fmla="*/ 0 w 12087"/>
                  <a:gd name="connsiteY6" fmla="*/ 7520 h 10000"/>
                  <a:gd name="connsiteX7" fmla="*/ 1066 w 12087"/>
                  <a:gd name="connsiteY7" fmla="*/ 10000 h 10000"/>
                  <a:gd name="connsiteX8" fmla="*/ 10038 w 12087"/>
                  <a:gd name="connsiteY8" fmla="*/ 10000 h 10000"/>
                  <a:gd name="connsiteX0" fmla="*/ 10038 w 12087"/>
                  <a:gd name="connsiteY0" fmla="*/ 10000 h 10000"/>
                  <a:gd name="connsiteX1" fmla="*/ 10038 w 12087"/>
                  <a:gd name="connsiteY1" fmla="*/ 10000 h 10000"/>
                  <a:gd name="connsiteX2" fmla="*/ 10045 w 12087"/>
                  <a:gd name="connsiteY2" fmla="*/ 3669 h 10000"/>
                  <a:gd name="connsiteX3" fmla="*/ 12082 w 12087"/>
                  <a:gd name="connsiteY3" fmla="*/ 3435 h 10000"/>
                  <a:gd name="connsiteX4" fmla="*/ 12047 w 12087"/>
                  <a:gd name="connsiteY4" fmla="*/ 40 h 10000"/>
                  <a:gd name="connsiteX5" fmla="*/ 38 w 12087"/>
                  <a:gd name="connsiteY5" fmla="*/ 0 h 10000"/>
                  <a:gd name="connsiteX6" fmla="*/ 0 w 12087"/>
                  <a:gd name="connsiteY6" fmla="*/ 7520 h 10000"/>
                  <a:gd name="connsiteX7" fmla="*/ 1066 w 12087"/>
                  <a:gd name="connsiteY7" fmla="*/ 10000 h 10000"/>
                  <a:gd name="connsiteX8" fmla="*/ 10038 w 12087"/>
                  <a:gd name="connsiteY8" fmla="*/ 10000 h 10000"/>
                  <a:gd name="connsiteX0" fmla="*/ 10038 w 12060"/>
                  <a:gd name="connsiteY0" fmla="*/ 10000 h 10000"/>
                  <a:gd name="connsiteX1" fmla="*/ 10038 w 12060"/>
                  <a:gd name="connsiteY1" fmla="*/ 10000 h 10000"/>
                  <a:gd name="connsiteX2" fmla="*/ 10045 w 12060"/>
                  <a:gd name="connsiteY2" fmla="*/ 3669 h 10000"/>
                  <a:gd name="connsiteX3" fmla="*/ 12052 w 12060"/>
                  <a:gd name="connsiteY3" fmla="*/ 3515 h 10000"/>
                  <a:gd name="connsiteX4" fmla="*/ 12047 w 12060"/>
                  <a:gd name="connsiteY4" fmla="*/ 40 h 10000"/>
                  <a:gd name="connsiteX5" fmla="*/ 38 w 12060"/>
                  <a:gd name="connsiteY5" fmla="*/ 0 h 10000"/>
                  <a:gd name="connsiteX6" fmla="*/ 0 w 12060"/>
                  <a:gd name="connsiteY6" fmla="*/ 7520 h 10000"/>
                  <a:gd name="connsiteX7" fmla="*/ 1066 w 12060"/>
                  <a:gd name="connsiteY7" fmla="*/ 10000 h 10000"/>
                  <a:gd name="connsiteX8" fmla="*/ 10038 w 12060"/>
                  <a:gd name="connsiteY8" fmla="*/ 10000 h 10000"/>
                  <a:gd name="connsiteX0" fmla="*/ 10038 w 12060"/>
                  <a:gd name="connsiteY0" fmla="*/ 10000 h 10000"/>
                  <a:gd name="connsiteX1" fmla="*/ 10038 w 12060"/>
                  <a:gd name="connsiteY1" fmla="*/ 10000 h 10000"/>
                  <a:gd name="connsiteX2" fmla="*/ 10045 w 12060"/>
                  <a:gd name="connsiteY2" fmla="*/ 3669 h 10000"/>
                  <a:gd name="connsiteX3" fmla="*/ 12052 w 12060"/>
                  <a:gd name="connsiteY3" fmla="*/ 3515 h 10000"/>
                  <a:gd name="connsiteX4" fmla="*/ 12047 w 12060"/>
                  <a:gd name="connsiteY4" fmla="*/ 40 h 10000"/>
                  <a:gd name="connsiteX5" fmla="*/ 38 w 12060"/>
                  <a:gd name="connsiteY5" fmla="*/ 0 h 10000"/>
                  <a:gd name="connsiteX6" fmla="*/ 0 w 12060"/>
                  <a:gd name="connsiteY6" fmla="*/ 7520 h 10000"/>
                  <a:gd name="connsiteX7" fmla="*/ 1066 w 12060"/>
                  <a:gd name="connsiteY7" fmla="*/ 10000 h 10000"/>
                  <a:gd name="connsiteX8" fmla="*/ 10038 w 12060"/>
                  <a:gd name="connsiteY8" fmla="*/ 10000 h 10000"/>
                  <a:gd name="connsiteX0" fmla="*/ 10038 w 12195"/>
                  <a:gd name="connsiteY0" fmla="*/ 10000 h 10000"/>
                  <a:gd name="connsiteX1" fmla="*/ 10038 w 12195"/>
                  <a:gd name="connsiteY1" fmla="*/ 10000 h 10000"/>
                  <a:gd name="connsiteX2" fmla="*/ 10045 w 12195"/>
                  <a:gd name="connsiteY2" fmla="*/ 3642 h 10000"/>
                  <a:gd name="connsiteX3" fmla="*/ 12052 w 12195"/>
                  <a:gd name="connsiteY3" fmla="*/ 3515 h 10000"/>
                  <a:gd name="connsiteX4" fmla="*/ 12047 w 12195"/>
                  <a:gd name="connsiteY4" fmla="*/ 40 h 10000"/>
                  <a:gd name="connsiteX5" fmla="*/ 38 w 12195"/>
                  <a:gd name="connsiteY5" fmla="*/ 0 h 10000"/>
                  <a:gd name="connsiteX6" fmla="*/ 0 w 12195"/>
                  <a:gd name="connsiteY6" fmla="*/ 7520 h 10000"/>
                  <a:gd name="connsiteX7" fmla="*/ 1066 w 12195"/>
                  <a:gd name="connsiteY7" fmla="*/ 10000 h 10000"/>
                  <a:gd name="connsiteX8" fmla="*/ 10038 w 12195"/>
                  <a:gd name="connsiteY8" fmla="*/ 10000 h 10000"/>
                  <a:gd name="connsiteX0" fmla="*/ 10038 w 12062"/>
                  <a:gd name="connsiteY0" fmla="*/ 10000 h 10000"/>
                  <a:gd name="connsiteX1" fmla="*/ 10038 w 12062"/>
                  <a:gd name="connsiteY1" fmla="*/ 10000 h 10000"/>
                  <a:gd name="connsiteX2" fmla="*/ 10045 w 12062"/>
                  <a:gd name="connsiteY2" fmla="*/ 3642 h 10000"/>
                  <a:gd name="connsiteX3" fmla="*/ 12052 w 12062"/>
                  <a:gd name="connsiteY3" fmla="*/ 3515 h 10000"/>
                  <a:gd name="connsiteX4" fmla="*/ 12047 w 12062"/>
                  <a:gd name="connsiteY4" fmla="*/ 40 h 10000"/>
                  <a:gd name="connsiteX5" fmla="*/ 38 w 12062"/>
                  <a:gd name="connsiteY5" fmla="*/ 0 h 10000"/>
                  <a:gd name="connsiteX6" fmla="*/ 0 w 12062"/>
                  <a:gd name="connsiteY6" fmla="*/ 7520 h 10000"/>
                  <a:gd name="connsiteX7" fmla="*/ 1066 w 12062"/>
                  <a:gd name="connsiteY7" fmla="*/ 10000 h 10000"/>
                  <a:gd name="connsiteX8" fmla="*/ 10038 w 12062"/>
                  <a:gd name="connsiteY8" fmla="*/ 10000 h 10000"/>
                  <a:gd name="connsiteX0" fmla="*/ 10038 w 12077"/>
                  <a:gd name="connsiteY0" fmla="*/ 10000 h 10000"/>
                  <a:gd name="connsiteX1" fmla="*/ 10038 w 12077"/>
                  <a:gd name="connsiteY1" fmla="*/ 10000 h 10000"/>
                  <a:gd name="connsiteX2" fmla="*/ 10045 w 12077"/>
                  <a:gd name="connsiteY2" fmla="*/ 3642 h 10000"/>
                  <a:gd name="connsiteX3" fmla="*/ 12052 w 12077"/>
                  <a:gd name="connsiteY3" fmla="*/ 3515 h 10000"/>
                  <a:gd name="connsiteX4" fmla="*/ 12047 w 12077"/>
                  <a:gd name="connsiteY4" fmla="*/ 40 h 10000"/>
                  <a:gd name="connsiteX5" fmla="*/ 38 w 12077"/>
                  <a:gd name="connsiteY5" fmla="*/ 0 h 10000"/>
                  <a:gd name="connsiteX6" fmla="*/ 0 w 12077"/>
                  <a:gd name="connsiteY6" fmla="*/ 7520 h 10000"/>
                  <a:gd name="connsiteX7" fmla="*/ 1066 w 12077"/>
                  <a:gd name="connsiteY7" fmla="*/ 10000 h 10000"/>
                  <a:gd name="connsiteX8" fmla="*/ 10038 w 12077"/>
                  <a:gd name="connsiteY8" fmla="*/ 10000 h 10000"/>
                  <a:gd name="connsiteX0" fmla="*/ 10038 w 12217"/>
                  <a:gd name="connsiteY0" fmla="*/ 10000 h 10000"/>
                  <a:gd name="connsiteX1" fmla="*/ 10038 w 12217"/>
                  <a:gd name="connsiteY1" fmla="*/ 10000 h 10000"/>
                  <a:gd name="connsiteX2" fmla="*/ 10045 w 12217"/>
                  <a:gd name="connsiteY2" fmla="*/ 3642 h 10000"/>
                  <a:gd name="connsiteX3" fmla="*/ 12052 w 12217"/>
                  <a:gd name="connsiteY3" fmla="*/ 3515 h 10000"/>
                  <a:gd name="connsiteX4" fmla="*/ 12047 w 12217"/>
                  <a:gd name="connsiteY4" fmla="*/ 40 h 10000"/>
                  <a:gd name="connsiteX5" fmla="*/ 9863 w 12217"/>
                  <a:gd name="connsiteY5" fmla="*/ 19 h 10000"/>
                  <a:gd name="connsiteX6" fmla="*/ 38 w 12217"/>
                  <a:gd name="connsiteY6" fmla="*/ 0 h 10000"/>
                  <a:gd name="connsiteX7" fmla="*/ 0 w 12217"/>
                  <a:gd name="connsiteY7" fmla="*/ 7520 h 10000"/>
                  <a:gd name="connsiteX8" fmla="*/ 1066 w 12217"/>
                  <a:gd name="connsiteY8" fmla="*/ 10000 h 10000"/>
                  <a:gd name="connsiteX9" fmla="*/ 10038 w 12217"/>
                  <a:gd name="connsiteY9" fmla="*/ 10000 h 10000"/>
                  <a:gd name="connsiteX0" fmla="*/ 10038 w 12217"/>
                  <a:gd name="connsiteY0" fmla="*/ 10000 h 10000"/>
                  <a:gd name="connsiteX1" fmla="*/ 10038 w 12217"/>
                  <a:gd name="connsiteY1" fmla="*/ 10000 h 10000"/>
                  <a:gd name="connsiteX2" fmla="*/ 10045 w 12217"/>
                  <a:gd name="connsiteY2" fmla="*/ 3642 h 10000"/>
                  <a:gd name="connsiteX3" fmla="*/ 12052 w 12217"/>
                  <a:gd name="connsiteY3" fmla="*/ 3515 h 10000"/>
                  <a:gd name="connsiteX4" fmla="*/ 12047 w 12217"/>
                  <a:gd name="connsiteY4" fmla="*/ 40 h 10000"/>
                  <a:gd name="connsiteX5" fmla="*/ 9863 w 12217"/>
                  <a:gd name="connsiteY5" fmla="*/ 19 h 10000"/>
                  <a:gd name="connsiteX6" fmla="*/ 9424 w 12217"/>
                  <a:gd name="connsiteY6" fmla="*/ 19 h 10000"/>
                  <a:gd name="connsiteX7" fmla="*/ 38 w 12217"/>
                  <a:gd name="connsiteY7" fmla="*/ 0 h 10000"/>
                  <a:gd name="connsiteX8" fmla="*/ 0 w 12217"/>
                  <a:gd name="connsiteY8" fmla="*/ 7520 h 10000"/>
                  <a:gd name="connsiteX9" fmla="*/ 1066 w 12217"/>
                  <a:gd name="connsiteY9" fmla="*/ 10000 h 10000"/>
                  <a:gd name="connsiteX10" fmla="*/ 10038 w 12217"/>
                  <a:gd name="connsiteY10" fmla="*/ 10000 h 10000"/>
                  <a:gd name="connsiteX0" fmla="*/ 10038 w 12217"/>
                  <a:gd name="connsiteY0" fmla="*/ 10000 h 10000"/>
                  <a:gd name="connsiteX1" fmla="*/ 10038 w 12217"/>
                  <a:gd name="connsiteY1" fmla="*/ 10000 h 10000"/>
                  <a:gd name="connsiteX2" fmla="*/ 10045 w 12217"/>
                  <a:gd name="connsiteY2" fmla="*/ 3642 h 10000"/>
                  <a:gd name="connsiteX3" fmla="*/ 12052 w 12217"/>
                  <a:gd name="connsiteY3" fmla="*/ 3515 h 10000"/>
                  <a:gd name="connsiteX4" fmla="*/ 12047 w 12217"/>
                  <a:gd name="connsiteY4" fmla="*/ 40 h 10000"/>
                  <a:gd name="connsiteX5" fmla="*/ 9863 w 12217"/>
                  <a:gd name="connsiteY5" fmla="*/ 19 h 10000"/>
                  <a:gd name="connsiteX6" fmla="*/ 8004 w 12217"/>
                  <a:gd name="connsiteY6" fmla="*/ 19 h 10000"/>
                  <a:gd name="connsiteX7" fmla="*/ 38 w 12217"/>
                  <a:gd name="connsiteY7" fmla="*/ 0 h 10000"/>
                  <a:gd name="connsiteX8" fmla="*/ 0 w 12217"/>
                  <a:gd name="connsiteY8" fmla="*/ 7520 h 10000"/>
                  <a:gd name="connsiteX9" fmla="*/ 1066 w 12217"/>
                  <a:gd name="connsiteY9" fmla="*/ 10000 h 10000"/>
                  <a:gd name="connsiteX10" fmla="*/ 10038 w 12217"/>
                  <a:gd name="connsiteY10" fmla="*/ 10000 h 10000"/>
                  <a:gd name="connsiteX0" fmla="*/ 10038 w 12282"/>
                  <a:gd name="connsiteY0" fmla="*/ 10708 h 10708"/>
                  <a:gd name="connsiteX1" fmla="*/ 10038 w 12282"/>
                  <a:gd name="connsiteY1" fmla="*/ 10708 h 10708"/>
                  <a:gd name="connsiteX2" fmla="*/ 10045 w 12282"/>
                  <a:gd name="connsiteY2" fmla="*/ 4350 h 10708"/>
                  <a:gd name="connsiteX3" fmla="*/ 12052 w 12282"/>
                  <a:gd name="connsiteY3" fmla="*/ 4223 h 10708"/>
                  <a:gd name="connsiteX4" fmla="*/ 11994 w 12282"/>
                  <a:gd name="connsiteY4" fmla="*/ 0 h 10708"/>
                  <a:gd name="connsiteX5" fmla="*/ 9863 w 12282"/>
                  <a:gd name="connsiteY5" fmla="*/ 727 h 10708"/>
                  <a:gd name="connsiteX6" fmla="*/ 8004 w 12282"/>
                  <a:gd name="connsiteY6" fmla="*/ 727 h 10708"/>
                  <a:gd name="connsiteX7" fmla="*/ 38 w 12282"/>
                  <a:gd name="connsiteY7" fmla="*/ 708 h 10708"/>
                  <a:gd name="connsiteX8" fmla="*/ 0 w 12282"/>
                  <a:gd name="connsiteY8" fmla="*/ 8228 h 10708"/>
                  <a:gd name="connsiteX9" fmla="*/ 1066 w 12282"/>
                  <a:gd name="connsiteY9" fmla="*/ 10708 h 10708"/>
                  <a:gd name="connsiteX10" fmla="*/ 10038 w 12282"/>
                  <a:gd name="connsiteY10" fmla="*/ 10708 h 10708"/>
                  <a:gd name="connsiteX0" fmla="*/ 10038 w 12185"/>
                  <a:gd name="connsiteY0" fmla="*/ 10708 h 10708"/>
                  <a:gd name="connsiteX1" fmla="*/ 10038 w 12185"/>
                  <a:gd name="connsiteY1" fmla="*/ 10708 h 10708"/>
                  <a:gd name="connsiteX2" fmla="*/ 10045 w 12185"/>
                  <a:gd name="connsiteY2" fmla="*/ 4350 h 10708"/>
                  <a:gd name="connsiteX3" fmla="*/ 12052 w 12185"/>
                  <a:gd name="connsiteY3" fmla="*/ 4223 h 10708"/>
                  <a:gd name="connsiteX4" fmla="*/ 11994 w 12185"/>
                  <a:gd name="connsiteY4" fmla="*/ 0 h 10708"/>
                  <a:gd name="connsiteX5" fmla="*/ 9863 w 12185"/>
                  <a:gd name="connsiteY5" fmla="*/ 727 h 10708"/>
                  <a:gd name="connsiteX6" fmla="*/ 8004 w 12185"/>
                  <a:gd name="connsiteY6" fmla="*/ 727 h 10708"/>
                  <a:gd name="connsiteX7" fmla="*/ 38 w 12185"/>
                  <a:gd name="connsiteY7" fmla="*/ 708 h 10708"/>
                  <a:gd name="connsiteX8" fmla="*/ 0 w 12185"/>
                  <a:gd name="connsiteY8" fmla="*/ 8228 h 10708"/>
                  <a:gd name="connsiteX9" fmla="*/ 1066 w 12185"/>
                  <a:gd name="connsiteY9" fmla="*/ 10708 h 10708"/>
                  <a:gd name="connsiteX10" fmla="*/ 10038 w 12185"/>
                  <a:gd name="connsiteY10" fmla="*/ 10708 h 10708"/>
                  <a:gd name="connsiteX0" fmla="*/ 10038 w 12058"/>
                  <a:gd name="connsiteY0" fmla="*/ 10708 h 10708"/>
                  <a:gd name="connsiteX1" fmla="*/ 10038 w 12058"/>
                  <a:gd name="connsiteY1" fmla="*/ 10708 h 10708"/>
                  <a:gd name="connsiteX2" fmla="*/ 10045 w 12058"/>
                  <a:gd name="connsiteY2" fmla="*/ 4350 h 10708"/>
                  <a:gd name="connsiteX3" fmla="*/ 12052 w 12058"/>
                  <a:gd name="connsiteY3" fmla="*/ 4223 h 10708"/>
                  <a:gd name="connsiteX4" fmla="*/ 11994 w 12058"/>
                  <a:gd name="connsiteY4" fmla="*/ 0 h 10708"/>
                  <a:gd name="connsiteX5" fmla="*/ 9863 w 12058"/>
                  <a:gd name="connsiteY5" fmla="*/ 727 h 10708"/>
                  <a:gd name="connsiteX6" fmla="*/ 8004 w 12058"/>
                  <a:gd name="connsiteY6" fmla="*/ 727 h 10708"/>
                  <a:gd name="connsiteX7" fmla="*/ 38 w 12058"/>
                  <a:gd name="connsiteY7" fmla="*/ 708 h 10708"/>
                  <a:gd name="connsiteX8" fmla="*/ 0 w 12058"/>
                  <a:gd name="connsiteY8" fmla="*/ 8228 h 10708"/>
                  <a:gd name="connsiteX9" fmla="*/ 1066 w 12058"/>
                  <a:gd name="connsiteY9" fmla="*/ 10708 h 10708"/>
                  <a:gd name="connsiteX10" fmla="*/ 10038 w 12058"/>
                  <a:gd name="connsiteY10" fmla="*/ 10708 h 10708"/>
                  <a:gd name="connsiteX0" fmla="*/ 10038 w 12058"/>
                  <a:gd name="connsiteY0" fmla="*/ 10729 h 10729"/>
                  <a:gd name="connsiteX1" fmla="*/ 10038 w 12058"/>
                  <a:gd name="connsiteY1" fmla="*/ 10729 h 10729"/>
                  <a:gd name="connsiteX2" fmla="*/ 10045 w 12058"/>
                  <a:gd name="connsiteY2" fmla="*/ 4371 h 10729"/>
                  <a:gd name="connsiteX3" fmla="*/ 12052 w 12058"/>
                  <a:gd name="connsiteY3" fmla="*/ 4244 h 10729"/>
                  <a:gd name="connsiteX4" fmla="*/ 11994 w 12058"/>
                  <a:gd name="connsiteY4" fmla="*/ 21 h 10729"/>
                  <a:gd name="connsiteX5" fmla="*/ 9793 w 12058"/>
                  <a:gd name="connsiteY5" fmla="*/ 0 h 10729"/>
                  <a:gd name="connsiteX6" fmla="*/ 8004 w 12058"/>
                  <a:gd name="connsiteY6" fmla="*/ 748 h 10729"/>
                  <a:gd name="connsiteX7" fmla="*/ 38 w 12058"/>
                  <a:gd name="connsiteY7" fmla="*/ 729 h 10729"/>
                  <a:gd name="connsiteX8" fmla="*/ 0 w 12058"/>
                  <a:gd name="connsiteY8" fmla="*/ 8249 h 10729"/>
                  <a:gd name="connsiteX9" fmla="*/ 1066 w 12058"/>
                  <a:gd name="connsiteY9" fmla="*/ 10729 h 10729"/>
                  <a:gd name="connsiteX10" fmla="*/ 10038 w 12058"/>
                  <a:gd name="connsiteY10" fmla="*/ 10729 h 10729"/>
                  <a:gd name="connsiteX0" fmla="*/ 10038 w 12058"/>
                  <a:gd name="connsiteY0" fmla="*/ 10729 h 10729"/>
                  <a:gd name="connsiteX1" fmla="*/ 10038 w 12058"/>
                  <a:gd name="connsiteY1" fmla="*/ 10729 h 10729"/>
                  <a:gd name="connsiteX2" fmla="*/ 10045 w 12058"/>
                  <a:gd name="connsiteY2" fmla="*/ 4371 h 10729"/>
                  <a:gd name="connsiteX3" fmla="*/ 12052 w 12058"/>
                  <a:gd name="connsiteY3" fmla="*/ 4244 h 10729"/>
                  <a:gd name="connsiteX4" fmla="*/ 11994 w 12058"/>
                  <a:gd name="connsiteY4" fmla="*/ 21 h 10729"/>
                  <a:gd name="connsiteX5" fmla="*/ 9793 w 12058"/>
                  <a:gd name="connsiteY5" fmla="*/ 0 h 10729"/>
                  <a:gd name="connsiteX6" fmla="*/ 8004 w 12058"/>
                  <a:gd name="connsiteY6" fmla="*/ 748 h 10729"/>
                  <a:gd name="connsiteX7" fmla="*/ 38 w 12058"/>
                  <a:gd name="connsiteY7" fmla="*/ 729 h 10729"/>
                  <a:gd name="connsiteX8" fmla="*/ 0 w 12058"/>
                  <a:gd name="connsiteY8" fmla="*/ 8249 h 10729"/>
                  <a:gd name="connsiteX9" fmla="*/ 1066 w 12058"/>
                  <a:gd name="connsiteY9" fmla="*/ 10729 h 10729"/>
                  <a:gd name="connsiteX10" fmla="*/ 10038 w 12058"/>
                  <a:gd name="connsiteY10" fmla="*/ 10729 h 10729"/>
                  <a:gd name="connsiteX0" fmla="*/ 10038 w 12026"/>
                  <a:gd name="connsiteY0" fmla="*/ 10729 h 10729"/>
                  <a:gd name="connsiteX1" fmla="*/ 10038 w 12026"/>
                  <a:gd name="connsiteY1" fmla="*/ 10729 h 10729"/>
                  <a:gd name="connsiteX2" fmla="*/ 10045 w 12026"/>
                  <a:gd name="connsiteY2" fmla="*/ 4371 h 10729"/>
                  <a:gd name="connsiteX3" fmla="*/ 12017 w 12026"/>
                  <a:gd name="connsiteY3" fmla="*/ 4337 h 10729"/>
                  <a:gd name="connsiteX4" fmla="*/ 11994 w 12026"/>
                  <a:gd name="connsiteY4" fmla="*/ 21 h 10729"/>
                  <a:gd name="connsiteX5" fmla="*/ 9793 w 12026"/>
                  <a:gd name="connsiteY5" fmla="*/ 0 h 10729"/>
                  <a:gd name="connsiteX6" fmla="*/ 8004 w 12026"/>
                  <a:gd name="connsiteY6" fmla="*/ 748 h 10729"/>
                  <a:gd name="connsiteX7" fmla="*/ 38 w 12026"/>
                  <a:gd name="connsiteY7" fmla="*/ 729 h 10729"/>
                  <a:gd name="connsiteX8" fmla="*/ 0 w 12026"/>
                  <a:gd name="connsiteY8" fmla="*/ 8249 h 10729"/>
                  <a:gd name="connsiteX9" fmla="*/ 1066 w 12026"/>
                  <a:gd name="connsiteY9" fmla="*/ 10729 h 10729"/>
                  <a:gd name="connsiteX10" fmla="*/ 10038 w 12026"/>
                  <a:gd name="connsiteY10" fmla="*/ 10729 h 10729"/>
                  <a:gd name="connsiteX0" fmla="*/ 10038 w 12026"/>
                  <a:gd name="connsiteY0" fmla="*/ 10729 h 10729"/>
                  <a:gd name="connsiteX1" fmla="*/ 10038 w 12026"/>
                  <a:gd name="connsiteY1" fmla="*/ 10729 h 10729"/>
                  <a:gd name="connsiteX2" fmla="*/ 10045 w 12026"/>
                  <a:gd name="connsiteY2" fmla="*/ 4371 h 10729"/>
                  <a:gd name="connsiteX3" fmla="*/ 12017 w 12026"/>
                  <a:gd name="connsiteY3" fmla="*/ 4337 h 10729"/>
                  <a:gd name="connsiteX4" fmla="*/ 11994 w 12026"/>
                  <a:gd name="connsiteY4" fmla="*/ 21 h 10729"/>
                  <a:gd name="connsiteX5" fmla="*/ 9793 w 12026"/>
                  <a:gd name="connsiteY5" fmla="*/ 0 h 10729"/>
                  <a:gd name="connsiteX6" fmla="*/ 8004 w 12026"/>
                  <a:gd name="connsiteY6" fmla="*/ 748 h 10729"/>
                  <a:gd name="connsiteX7" fmla="*/ 38 w 12026"/>
                  <a:gd name="connsiteY7" fmla="*/ 729 h 10729"/>
                  <a:gd name="connsiteX8" fmla="*/ 0 w 12026"/>
                  <a:gd name="connsiteY8" fmla="*/ 8249 h 10729"/>
                  <a:gd name="connsiteX9" fmla="*/ 1557 w 12026"/>
                  <a:gd name="connsiteY9" fmla="*/ 10729 h 10729"/>
                  <a:gd name="connsiteX10" fmla="*/ 10038 w 12026"/>
                  <a:gd name="connsiteY10" fmla="*/ 10729 h 1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26" h="10729">
                    <a:moveTo>
                      <a:pt x="10038" y="10729"/>
                    </a:moveTo>
                    <a:lnTo>
                      <a:pt x="10038" y="10729"/>
                    </a:lnTo>
                    <a:cubicBezTo>
                      <a:pt x="10040" y="9749"/>
                      <a:pt x="10043" y="5351"/>
                      <a:pt x="10045" y="4371"/>
                    </a:cubicBezTo>
                    <a:cubicBezTo>
                      <a:pt x="10002" y="4296"/>
                      <a:pt x="11990" y="4361"/>
                      <a:pt x="12017" y="4337"/>
                    </a:cubicBezTo>
                    <a:cubicBezTo>
                      <a:pt x="12044" y="4313"/>
                      <a:pt x="12008" y="581"/>
                      <a:pt x="11994" y="21"/>
                    </a:cubicBezTo>
                    <a:lnTo>
                      <a:pt x="9793" y="0"/>
                    </a:lnTo>
                    <a:lnTo>
                      <a:pt x="8004" y="748"/>
                    </a:lnTo>
                    <a:lnTo>
                      <a:pt x="38" y="729"/>
                    </a:lnTo>
                    <a:cubicBezTo>
                      <a:pt x="5" y="3236"/>
                      <a:pt x="33" y="5742"/>
                      <a:pt x="0" y="8249"/>
                    </a:cubicBezTo>
                    <a:lnTo>
                      <a:pt x="1557" y="10729"/>
                    </a:lnTo>
                    <a:lnTo>
                      <a:pt x="10038" y="10729"/>
                    </a:lnTo>
                    <a:close/>
                  </a:path>
                </a:pathLst>
              </a:custGeom>
              <a:solidFill>
                <a:srgbClr val="FF8C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 name="Freeform 7">
                <a:extLst>
                  <a:ext uri="{FF2B5EF4-FFF2-40B4-BE49-F238E27FC236}">
                    <a16:creationId xmlns:a16="http://schemas.microsoft.com/office/drawing/2014/main" id="{35E6DB33-9AF4-4869-BA81-510A1FD50234}"/>
                  </a:ext>
                </a:extLst>
              </p:cNvPr>
              <p:cNvSpPr>
                <a:spLocks/>
              </p:cNvSpPr>
              <p:nvPr/>
            </p:nvSpPr>
            <p:spPr bwMode="auto">
              <a:xfrm>
                <a:off x="1773" y="2339"/>
                <a:ext cx="1" cy="0"/>
              </a:xfrm>
              <a:custGeom>
                <a:avLst/>
                <a:gdLst>
                  <a:gd name="T0" fmla="*/ 0 w 2"/>
                  <a:gd name="T1" fmla="*/ 0 w 2"/>
                  <a:gd name="T2" fmla="*/ 2 w 2"/>
                  <a:gd name="T3" fmla="*/ 1 w 2"/>
                  <a:gd name="T4" fmla="*/ 0 w 2"/>
                </a:gdLst>
                <a:ahLst/>
                <a:cxnLst>
                  <a:cxn ang="0">
                    <a:pos x="T0" y="0"/>
                  </a:cxn>
                  <a:cxn ang="0">
                    <a:pos x="T1" y="0"/>
                  </a:cxn>
                  <a:cxn ang="0">
                    <a:pos x="T2" y="0"/>
                  </a:cxn>
                  <a:cxn ang="0">
                    <a:pos x="T3" y="0"/>
                  </a:cxn>
                  <a:cxn ang="0">
                    <a:pos x="T4" y="0"/>
                  </a:cxn>
                </a:cxnLst>
                <a:rect l="0" t="0" r="r" b="b"/>
                <a:pathLst>
                  <a:path w="2">
                    <a:moveTo>
                      <a:pt x="0" y="0"/>
                    </a:moveTo>
                    <a:lnTo>
                      <a:pt x="0" y="0"/>
                    </a:lnTo>
                    <a:cubicBezTo>
                      <a:pt x="0" y="0"/>
                      <a:pt x="1" y="0"/>
                      <a:pt x="2" y="0"/>
                    </a:cubicBezTo>
                    <a:cubicBezTo>
                      <a:pt x="1" y="0"/>
                      <a:pt x="1" y="0"/>
                      <a:pt x="1" y="0"/>
                    </a:cubicBezTo>
                    <a:cubicBezTo>
                      <a:pt x="1"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 name="Freeform 8">
                <a:extLst>
                  <a:ext uri="{FF2B5EF4-FFF2-40B4-BE49-F238E27FC236}">
                    <a16:creationId xmlns:a16="http://schemas.microsoft.com/office/drawing/2014/main" id="{C58CD97F-B153-44D9-9487-AE3D85C6C448}"/>
                  </a:ext>
                </a:extLst>
              </p:cNvPr>
              <p:cNvSpPr>
                <a:spLocks/>
              </p:cNvSpPr>
              <p:nvPr/>
            </p:nvSpPr>
            <p:spPr bwMode="auto">
              <a:xfrm>
                <a:off x="1768" y="2338"/>
                <a:ext cx="2" cy="0"/>
              </a:xfrm>
              <a:custGeom>
                <a:avLst/>
                <a:gdLst>
                  <a:gd name="T0" fmla="*/ 0 w 4"/>
                  <a:gd name="T1" fmla="*/ 0 w 4"/>
                  <a:gd name="T2" fmla="*/ 2 w 4"/>
                  <a:gd name="T3" fmla="*/ 4 w 4"/>
                  <a:gd name="T4" fmla="*/ 2 w 4"/>
                  <a:gd name="T5" fmla="*/ 0 w 4"/>
                </a:gdLst>
                <a:ahLst/>
                <a:cxnLst>
                  <a:cxn ang="0">
                    <a:pos x="T0" y="0"/>
                  </a:cxn>
                  <a:cxn ang="0">
                    <a:pos x="T1" y="0"/>
                  </a:cxn>
                  <a:cxn ang="0">
                    <a:pos x="T2" y="0"/>
                  </a:cxn>
                  <a:cxn ang="0">
                    <a:pos x="T3" y="0"/>
                  </a:cxn>
                  <a:cxn ang="0">
                    <a:pos x="T4" y="0"/>
                  </a:cxn>
                  <a:cxn ang="0">
                    <a:pos x="T5" y="0"/>
                  </a:cxn>
                </a:cxnLst>
                <a:rect l="0" t="0" r="r" b="b"/>
                <a:pathLst>
                  <a:path w="4">
                    <a:moveTo>
                      <a:pt x="0" y="0"/>
                    </a:moveTo>
                    <a:lnTo>
                      <a:pt x="0" y="0"/>
                    </a:lnTo>
                    <a:cubicBezTo>
                      <a:pt x="0" y="0"/>
                      <a:pt x="1" y="0"/>
                      <a:pt x="2" y="0"/>
                    </a:cubicBezTo>
                    <a:cubicBezTo>
                      <a:pt x="2" y="0"/>
                      <a:pt x="3" y="0"/>
                      <a:pt x="4" y="0"/>
                    </a:cubicBezTo>
                    <a:cubicBezTo>
                      <a:pt x="3" y="0"/>
                      <a:pt x="2" y="0"/>
                      <a:pt x="2" y="0"/>
                    </a:cubicBezTo>
                    <a:cubicBezTo>
                      <a:pt x="1"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 name="Freeform 9">
                <a:extLst>
                  <a:ext uri="{FF2B5EF4-FFF2-40B4-BE49-F238E27FC236}">
                    <a16:creationId xmlns:a16="http://schemas.microsoft.com/office/drawing/2014/main" id="{AF36B85E-0FA2-4F4D-A2AD-BA9A2E025161}"/>
                  </a:ext>
                </a:extLst>
              </p:cNvPr>
              <p:cNvSpPr>
                <a:spLocks/>
              </p:cNvSpPr>
              <p:nvPr/>
            </p:nvSpPr>
            <p:spPr bwMode="auto">
              <a:xfrm>
                <a:off x="1764" y="2339"/>
                <a:ext cx="1"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cubicBezTo>
                      <a:pt x="0" y="0"/>
                      <a:pt x="1" y="0"/>
                      <a:pt x="2" y="0"/>
                    </a:cubicBezTo>
                    <a:cubicBezTo>
                      <a:pt x="1" y="0"/>
                      <a:pt x="1"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 name="Freeform 10">
                <a:extLst>
                  <a:ext uri="{FF2B5EF4-FFF2-40B4-BE49-F238E27FC236}">
                    <a16:creationId xmlns:a16="http://schemas.microsoft.com/office/drawing/2014/main" id="{0694A652-D4DA-4B65-B668-C85EF34B22D1}"/>
                  </a:ext>
                </a:extLst>
              </p:cNvPr>
              <p:cNvSpPr>
                <a:spLocks noEditPoints="1"/>
              </p:cNvSpPr>
              <p:nvPr/>
            </p:nvSpPr>
            <p:spPr bwMode="auto">
              <a:xfrm>
                <a:off x="1744" y="2325"/>
                <a:ext cx="50" cy="50"/>
              </a:xfrm>
              <a:custGeom>
                <a:avLst/>
                <a:gdLst>
                  <a:gd name="T0" fmla="*/ 40 w 80"/>
                  <a:gd name="T1" fmla="*/ 61 h 80"/>
                  <a:gd name="T2" fmla="*/ 40 w 80"/>
                  <a:gd name="T3" fmla="*/ 61 h 80"/>
                  <a:gd name="T4" fmla="*/ 20 w 80"/>
                  <a:gd name="T5" fmla="*/ 41 h 80"/>
                  <a:gd name="T6" fmla="*/ 25 w 80"/>
                  <a:gd name="T7" fmla="*/ 27 h 80"/>
                  <a:gd name="T8" fmla="*/ 24 w 80"/>
                  <a:gd name="T9" fmla="*/ 27 h 80"/>
                  <a:gd name="T10" fmla="*/ 26 w 80"/>
                  <a:gd name="T11" fmla="*/ 25 h 80"/>
                  <a:gd name="T12" fmla="*/ 32 w 80"/>
                  <a:gd name="T13" fmla="*/ 21 h 80"/>
                  <a:gd name="T14" fmla="*/ 40 w 80"/>
                  <a:gd name="T15" fmla="*/ 20 h 80"/>
                  <a:gd name="T16" fmla="*/ 47 w 80"/>
                  <a:gd name="T17" fmla="*/ 21 h 80"/>
                  <a:gd name="T18" fmla="*/ 54 w 80"/>
                  <a:gd name="T19" fmla="*/ 25 h 80"/>
                  <a:gd name="T20" fmla="*/ 55 w 80"/>
                  <a:gd name="T21" fmla="*/ 27 h 80"/>
                  <a:gd name="T22" fmla="*/ 54 w 80"/>
                  <a:gd name="T23" fmla="*/ 27 h 80"/>
                  <a:gd name="T24" fmla="*/ 60 w 80"/>
                  <a:gd name="T25" fmla="*/ 41 h 80"/>
                  <a:gd name="T26" fmla="*/ 40 w 80"/>
                  <a:gd name="T27" fmla="*/ 61 h 80"/>
                  <a:gd name="T28" fmla="*/ 68 w 80"/>
                  <a:gd name="T29" fmla="*/ 11 h 80"/>
                  <a:gd name="T30" fmla="*/ 68 w 80"/>
                  <a:gd name="T31" fmla="*/ 11 h 80"/>
                  <a:gd name="T32" fmla="*/ 55 w 80"/>
                  <a:gd name="T33" fmla="*/ 3 h 80"/>
                  <a:gd name="T34" fmla="*/ 40 w 80"/>
                  <a:gd name="T35" fmla="*/ 0 h 80"/>
                  <a:gd name="T36" fmla="*/ 24 w 80"/>
                  <a:gd name="T37" fmla="*/ 3 h 80"/>
                  <a:gd name="T38" fmla="*/ 11 w 80"/>
                  <a:gd name="T39" fmla="*/ 11 h 80"/>
                  <a:gd name="T40" fmla="*/ 3 w 80"/>
                  <a:gd name="T41" fmla="*/ 24 h 80"/>
                  <a:gd name="T42" fmla="*/ 2 w 80"/>
                  <a:gd name="T43" fmla="*/ 27 h 80"/>
                  <a:gd name="T44" fmla="*/ 0 w 80"/>
                  <a:gd name="T45" fmla="*/ 40 h 80"/>
                  <a:gd name="T46" fmla="*/ 3 w 80"/>
                  <a:gd name="T47" fmla="*/ 55 h 80"/>
                  <a:gd name="T48" fmla="*/ 5 w 80"/>
                  <a:gd name="T49" fmla="*/ 58 h 80"/>
                  <a:gd name="T50" fmla="*/ 11 w 80"/>
                  <a:gd name="T51" fmla="*/ 68 h 80"/>
                  <a:gd name="T52" fmla="*/ 24 w 80"/>
                  <a:gd name="T53" fmla="*/ 76 h 80"/>
                  <a:gd name="T54" fmla="*/ 40 w 80"/>
                  <a:gd name="T55" fmla="*/ 80 h 80"/>
                  <a:gd name="T56" fmla="*/ 55 w 80"/>
                  <a:gd name="T57" fmla="*/ 76 h 80"/>
                  <a:gd name="T58" fmla="*/ 68 w 80"/>
                  <a:gd name="T59" fmla="*/ 68 h 80"/>
                  <a:gd name="T60" fmla="*/ 75 w 80"/>
                  <a:gd name="T61" fmla="*/ 58 h 80"/>
                  <a:gd name="T62" fmla="*/ 77 w 80"/>
                  <a:gd name="T63" fmla="*/ 55 h 80"/>
                  <a:gd name="T64" fmla="*/ 80 w 80"/>
                  <a:gd name="T65" fmla="*/ 40 h 80"/>
                  <a:gd name="T66" fmla="*/ 77 w 80"/>
                  <a:gd name="T67" fmla="*/ 27 h 80"/>
                  <a:gd name="T68" fmla="*/ 77 w 80"/>
                  <a:gd name="T69" fmla="*/ 24 h 80"/>
                  <a:gd name="T70" fmla="*/ 68 w 80"/>
                  <a:gd name="T71" fmla="*/ 1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0" h="80">
                    <a:moveTo>
                      <a:pt x="40" y="61"/>
                    </a:moveTo>
                    <a:lnTo>
                      <a:pt x="40" y="61"/>
                    </a:lnTo>
                    <a:cubicBezTo>
                      <a:pt x="29" y="61"/>
                      <a:pt x="20" y="52"/>
                      <a:pt x="20" y="41"/>
                    </a:cubicBezTo>
                    <a:cubicBezTo>
                      <a:pt x="20" y="35"/>
                      <a:pt x="22" y="31"/>
                      <a:pt x="25" y="27"/>
                    </a:cubicBezTo>
                    <a:lnTo>
                      <a:pt x="24" y="27"/>
                    </a:lnTo>
                    <a:cubicBezTo>
                      <a:pt x="25" y="26"/>
                      <a:pt x="25" y="26"/>
                      <a:pt x="26" y="25"/>
                    </a:cubicBezTo>
                    <a:cubicBezTo>
                      <a:pt x="27" y="24"/>
                      <a:pt x="29" y="22"/>
                      <a:pt x="32" y="21"/>
                    </a:cubicBezTo>
                    <a:cubicBezTo>
                      <a:pt x="34" y="20"/>
                      <a:pt x="37" y="20"/>
                      <a:pt x="40" y="20"/>
                    </a:cubicBezTo>
                    <a:cubicBezTo>
                      <a:pt x="42" y="20"/>
                      <a:pt x="45" y="20"/>
                      <a:pt x="47" y="21"/>
                    </a:cubicBezTo>
                    <a:cubicBezTo>
                      <a:pt x="50" y="22"/>
                      <a:pt x="52" y="24"/>
                      <a:pt x="54" y="25"/>
                    </a:cubicBezTo>
                    <a:cubicBezTo>
                      <a:pt x="54" y="26"/>
                      <a:pt x="54" y="26"/>
                      <a:pt x="55" y="27"/>
                    </a:cubicBezTo>
                    <a:lnTo>
                      <a:pt x="54" y="27"/>
                    </a:lnTo>
                    <a:cubicBezTo>
                      <a:pt x="58" y="31"/>
                      <a:pt x="60" y="35"/>
                      <a:pt x="60" y="41"/>
                    </a:cubicBezTo>
                    <a:cubicBezTo>
                      <a:pt x="60" y="52"/>
                      <a:pt x="51" y="61"/>
                      <a:pt x="40" y="61"/>
                    </a:cubicBezTo>
                    <a:close/>
                    <a:moveTo>
                      <a:pt x="68" y="11"/>
                    </a:moveTo>
                    <a:lnTo>
                      <a:pt x="68" y="11"/>
                    </a:lnTo>
                    <a:cubicBezTo>
                      <a:pt x="64" y="8"/>
                      <a:pt x="60" y="5"/>
                      <a:pt x="55" y="3"/>
                    </a:cubicBezTo>
                    <a:cubicBezTo>
                      <a:pt x="50" y="1"/>
                      <a:pt x="45" y="0"/>
                      <a:pt x="40" y="0"/>
                    </a:cubicBezTo>
                    <a:cubicBezTo>
                      <a:pt x="34" y="0"/>
                      <a:pt x="29" y="1"/>
                      <a:pt x="24" y="3"/>
                    </a:cubicBezTo>
                    <a:cubicBezTo>
                      <a:pt x="19" y="5"/>
                      <a:pt x="15" y="8"/>
                      <a:pt x="11" y="11"/>
                    </a:cubicBezTo>
                    <a:cubicBezTo>
                      <a:pt x="8" y="15"/>
                      <a:pt x="5" y="19"/>
                      <a:pt x="3" y="24"/>
                    </a:cubicBezTo>
                    <a:cubicBezTo>
                      <a:pt x="2" y="25"/>
                      <a:pt x="2" y="26"/>
                      <a:pt x="2" y="27"/>
                    </a:cubicBezTo>
                    <a:cubicBezTo>
                      <a:pt x="0" y="31"/>
                      <a:pt x="0" y="35"/>
                      <a:pt x="0" y="40"/>
                    </a:cubicBezTo>
                    <a:cubicBezTo>
                      <a:pt x="0" y="45"/>
                      <a:pt x="1" y="50"/>
                      <a:pt x="3" y="55"/>
                    </a:cubicBezTo>
                    <a:cubicBezTo>
                      <a:pt x="3" y="56"/>
                      <a:pt x="4" y="57"/>
                      <a:pt x="5" y="58"/>
                    </a:cubicBezTo>
                    <a:cubicBezTo>
                      <a:pt x="6" y="62"/>
                      <a:pt x="9" y="65"/>
                      <a:pt x="11" y="68"/>
                    </a:cubicBezTo>
                    <a:cubicBezTo>
                      <a:pt x="15" y="71"/>
                      <a:pt x="19" y="74"/>
                      <a:pt x="24" y="76"/>
                    </a:cubicBezTo>
                    <a:cubicBezTo>
                      <a:pt x="29" y="78"/>
                      <a:pt x="34" y="80"/>
                      <a:pt x="40" y="80"/>
                    </a:cubicBezTo>
                    <a:cubicBezTo>
                      <a:pt x="45" y="80"/>
                      <a:pt x="50" y="78"/>
                      <a:pt x="55" y="76"/>
                    </a:cubicBezTo>
                    <a:cubicBezTo>
                      <a:pt x="60" y="74"/>
                      <a:pt x="64" y="71"/>
                      <a:pt x="68" y="68"/>
                    </a:cubicBezTo>
                    <a:cubicBezTo>
                      <a:pt x="71" y="65"/>
                      <a:pt x="73" y="62"/>
                      <a:pt x="75" y="58"/>
                    </a:cubicBezTo>
                    <a:cubicBezTo>
                      <a:pt x="75" y="57"/>
                      <a:pt x="76" y="56"/>
                      <a:pt x="77" y="55"/>
                    </a:cubicBezTo>
                    <a:cubicBezTo>
                      <a:pt x="79" y="50"/>
                      <a:pt x="80" y="45"/>
                      <a:pt x="80" y="40"/>
                    </a:cubicBezTo>
                    <a:cubicBezTo>
                      <a:pt x="80" y="35"/>
                      <a:pt x="79" y="31"/>
                      <a:pt x="77" y="27"/>
                    </a:cubicBezTo>
                    <a:cubicBezTo>
                      <a:pt x="77" y="26"/>
                      <a:pt x="77" y="25"/>
                      <a:pt x="77" y="24"/>
                    </a:cubicBezTo>
                    <a:cubicBezTo>
                      <a:pt x="74" y="19"/>
                      <a:pt x="72" y="15"/>
                      <a:pt x="6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 name="Freeform 11">
                <a:extLst>
                  <a:ext uri="{FF2B5EF4-FFF2-40B4-BE49-F238E27FC236}">
                    <a16:creationId xmlns:a16="http://schemas.microsoft.com/office/drawing/2014/main" id="{3F972E91-FAAE-4102-BB66-B80808756F29}"/>
                  </a:ext>
                </a:extLst>
              </p:cNvPr>
              <p:cNvSpPr>
                <a:spLocks/>
              </p:cNvSpPr>
              <p:nvPr/>
            </p:nvSpPr>
            <p:spPr bwMode="auto">
              <a:xfrm>
                <a:off x="1759" y="2337"/>
                <a:ext cx="19" cy="5"/>
              </a:xfrm>
              <a:custGeom>
                <a:avLst/>
                <a:gdLst>
                  <a:gd name="T0" fmla="*/ 2 w 31"/>
                  <a:gd name="T1" fmla="*/ 6 h 7"/>
                  <a:gd name="T2" fmla="*/ 2 w 31"/>
                  <a:gd name="T3" fmla="*/ 6 h 7"/>
                  <a:gd name="T4" fmla="*/ 3 w 31"/>
                  <a:gd name="T5" fmla="*/ 6 h 7"/>
                  <a:gd name="T6" fmla="*/ 8 w 31"/>
                  <a:gd name="T7" fmla="*/ 2 h 7"/>
                  <a:gd name="T8" fmla="*/ 8 w 31"/>
                  <a:gd name="T9" fmla="*/ 2 h 7"/>
                  <a:gd name="T10" fmla="*/ 10 w 31"/>
                  <a:gd name="T11" fmla="*/ 2 h 7"/>
                  <a:gd name="T12" fmla="*/ 14 w 31"/>
                  <a:gd name="T13" fmla="*/ 1 h 7"/>
                  <a:gd name="T14" fmla="*/ 16 w 31"/>
                  <a:gd name="T15" fmla="*/ 1 h 7"/>
                  <a:gd name="T16" fmla="*/ 18 w 31"/>
                  <a:gd name="T17" fmla="*/ 1 h 7"/>
                  <a:gd name="T18" fmla="*/ 22 w 31"/>
                  <a:gd name="T19" fmla="*/ 2 h 7"/>
                  <a:gd name="T20" fmla="*/ 23 w 31"/>
                  <a:gd name="T21" fmla="*/ 2 h 7"/>
                  <a:gd name="T22" fmla="*/ 24 w 31"/>
                  <a:gd name="T23" fmla="*/ 2 h 7"/>
                  <a:gd name="T24" fmla="*/ 28 w 31"/>
                  <a:gd name="T25" fmla="*/ 6 h 7"/>
                  <a:gd name="T26" fmla="*/ 29 w 31"/>
                  <a:gd name="T27" fmla="*/ 6 h 7"/>
                  <a:gd name="T28" fmla="*/ 29 w 31"/>
                  <a:gd name="T29" fmla="*/ 6 h 7"/>
                  <a:gd name="T30" fmla="*/ 30 w 31"/>
                  <a:gd name="T31" fmla="*/ 7 h 7"/>
                  <a:gd name="T32" fmla="*/ 31 w 31"/>
                  <a:gd name="T33" fmla="*/ 7 h 7"/>
                  <a:gd name="T34" fmla="*/ 30 w 31"/>
                  <a:gd name="T35" fmla="*/ 5 h 7"/>
                  <a:gd name="T36" fmla="*/ 23 w 31"/>
                  <a:gd name="T37" fmla="*/ 1 h 7"/>
                  <a:gd name="T38" fmla="*/ 16 w 31"/>
                  <a:gd name="T39" fmla="*/ 0 h 7"/>
                  <a:gd name="T40" fmla="*/ 8 w 31"/>
                  <a:gd name="T41" fmla="*/ 1 h 7"/>
                  <a:gd name="T42" fmla="*/ 2 w 31"/>
                  <a:gd name="T43" fmla="*/ 5 h 7"/>
                  <a:gd name="T44" fmla="*/ 0 w 31"/>
                  <a:gd name="T45" fmla="*/ 7 h 7"/>
                  <a:gd name="T46" fmla="*/ 1 w 31"/>
                  <a:gd name="T47" fmla="*/ 7 h 7"/>
                  <a:gd name="T48" fmla="*/ 2 w 31"/>
                  <a:gd name="T49" fmla="*/ 6 h 7"/>
                  <a:gd name="T50" fmla="*/ 2 w 31"/>
                  <a:gd name="T51"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7">
                    <a:moveTo>
                      <a:pt x="2" y="6"/>
                    </a:moveTo>
                    <a:lnTo>
                      <a:pt x="2" y="6"/>
                    </a:lnTo>
                    <a:cubicBezTo>
                      <a:pt x="2" y="6"/>
                      <a:pt x="3" y="6"/>
                      <a:pt x="3" y="6"/>
                    </a:cubicBezTo>
                    <a:cubicBezTo>
                      <a:pt x="4" y="4"/>
                      <a:pt x="6" y="3"/>
                      <a:pt x="8" y="2"/>
                    </a:cubicBezTo>
                    <a:cubicBezTo>
                      <a:pt x="8" y="2"/>
                      <a:pt x="8" y="2"/>
                      <a:pt x="8" y="2"/>
                    </a:cubicBezTo>
                    <a:cubicBezTo>
                      <a:pt x="9" y="2"/>
                      <a:pt x="9" y="2"/>
                      <a:pt x="10" y="2"/>
                    </a:cubicBezTo>
                    <a:cubicBezTo>
                      <a:pt x="11" y="1"/>
                      <a:pt x="12" y="1"/>
                      <a:pt x="14" y="1"/>
                    </a:cubicBezTo>
                    <a:cubicBezTo>
                      <a:pt x="14" y="1"/>
                      <a:pt x="15" y="1"/>
                      <a:pt x="16" y="1"/>
                    </a:cubicBezTo>
                    <a:cubicBezTo>
                      <a:pt x="16" y="1"/>
                      <a:pt x="17" y="1"/>
                      <a:pt x="18" y="1"/>
                    </a:cubicBezTo>
                    <a:cubicBezTo>
                      <a:pt x="19" y="1"/>
                      <a:pt x="20" y="1"/>
                      <a:pt x="22" y="2"/>
                    </a:cubicBezTo>
                    <a:cubicBezTo>
                      <a:pt x="22" y="2"/>
                      <a:pt x="23" y="2"/>
                      <a:pt x="23" y="2"/>
                    </a:cubicBezTo>
                    <a:cubicBezTo>
                      <a:pt x="23" y="2"/>
                      <a:pt x="23" y="2"/>
                      <a:pt x="24" y="2"/>
                    </a:cubicBezTo>
                    <a:cubicBezTo>
                      <a:pt x="25" y="3"/>
                      <a:pt x="27" y="4"/>
                      <a:pt x="28" y="6"/>
                    </a:cubicBezTo>
                    <a:cubicBezTo>
                      <a:pt x="29" y="6"/>
                      <a:pt x="29" y="6"/>
                      <a:pt x="29" y="6"/>
                    </a:cubicBezTo>
                    <a:cubicBezTo>
                      <a:pt x="29" y="6"/>
                      <a:pt x="29" y="6"/>
                      <a:pt x="29" y="6"/>
                    </a:cubicBezTo>
                    <a:cubicBezTo>
                      <a:pt x="30" y="7"/>
                      <a:pt x="30" y="7"/>
                      <a:pt x="30" y="7"/>
                    </a:cubicBezTo>
                    <a:lnTo>
                      <a:pt x="31" y="7"/>
                    </a:lnTo>
                    <a:cubicBezTo>
                      <a:pt x="30" y="6"/>
                      <a:pt x="30" y="6"/>
                      <a:pt x="30" y="5"/>
                    </a:cubicBezTo>
                    <a:cubicBezTo>
                      <a:pt x="28" y="4"/>
                      <a:pt x="26" y="2"/>
                      <a:pt x="23" y="1"/>
                    </a:cubicBezTo>
                    <a:cubicBezTo>
                      <a:pt x="21" y="0"/>
                      <a:pt x="18" y="0"/>
                      <a:pt x="16" y="0"/>
                    </a:cubicBezTo>
                    <a:cubicBezTo>
                      <a:pt x="13" y="0"/>
                      <a:pt x="10" y="0"/>
                      <a:pt x="8" y="1"/>
                    </a:cubicBezTo>
                    <a:cubicBezTo>
                      <a:pt x="5" y="2"/>
                      <a:pt x="3" y="4"/>
                      <a:pt x="2" y="5"/>
                    </a:cubicBezTo>
                    <a:cubicBezTo>
                      <a:pt x="1" y="6"/>
                      <a:pt x="1" y="6"/>
                      <a:pt x="0" y="7"/>
                    </a:cubicBezTo>
                    <a:lnTo>
                      <a:pt x="1" y="7"/>
                    </a:lnTo>
                    <a:cubicBezTo>
                      <a:pt x="1" y="7"/>
                      <a:pt x="2" y="7"/>
                      <a:pt x="2" y="6"/>
                    </a:cubicBezTo>
                    <a:cubicBezTo>
                      <a:pt x="2" y="6"/>
                      <a:pt x="2" y="6"/>
                      <a:pt x="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 name="Freeform 12">
                <a:extLst>
                  <a:ext uri="{FF2B5EF4-FFF2-40B4-BE49-F238E27FC236}">
                    <a16:creationId xmlns:a16="http://schemas.microsoft.com/office/drawing/2014/main" id="{0BB3BEBD-7B5A-4B2A-86FD-4CFC5E910FDF}"/>
                  </a:ext>
                </a:extLst>
              </p:cNvPr>
              <p:cNvSpPr>
                <a:spLocks noEditPoints="1"/>
              </p:cNvSpPr>
              <p:nvPr/>
            </p:nvSpPr>
            <p:spPr bwMode="auto">
              <a:xfrm>
                <a:off x="1597" y="2325"/>
                <a:ext cx="50" cy="50"/>
              </a:xfrm>
              <a:custGeom>
                <a:avLst/>
                <a:gdLst>
                  <a:gd name="T0" fmla="*/ 40 w 80"/>
                  <a:gd name="T1" fmla="*/ 60 h 80"/>
                  <a:gd name="T2" fmla="*/ 40 w 80"/>
                  <a:gd name="T3" fmla="*/ 60 h 80"/>
                  <a:gd name="T4" fmla="*/ 20 w 80"/>
                  <a:gd name="T5" fmla="*/ 40 h 80"/>
                  <a:gd name="T6" fmla="*/ 40 w 80"/>
                  <a:gd name="T7" fmla="*/ 20 h 80"/>
                  <a:gd name="T8" fmla="*/ 60 w 80"/>
                  <a:gd name="T9" fmla="*/ 40 h 80"/>
                  <a:gd name="T10" fmla="*/ 40 w 80"/>
                  <a:gd name="T11" fmla="*/ 60 h 80"/>
                  <a:gd name="T12" fmla="*/ 68 w 80"/>
                  <a:gd name="T13" fmla="*/ 11 h 80"/>
                  <a:gd name="T14" fmla="*/ 68 w 80"/>
                  <a:gd name="T15" fmla="*/ 11 h 80"/>
                  <a:gd name="T16" fmla="*/ 55 w 80"/>
                  <a:gd name="T17" fmla="*/ 3 h 80"/>
                  <a:gd name="T18" fmla="*/ 40 w 80"/>
                  <a:gd name="T19" fmla="*/ 0 h 80"/>
                  <a:gd name="T20" fmla="*/ 24 w 80"/>
                  <a:gd name="T21" fmla="*/ 3 h 80"/>
                  <a:gd name="T22" fmla="*/ 12 w 80"/>
                  <a:gd name="T23" fmla="*/ 11 h 80"/>
                  <a:gd name="T24" fmla="*/ 3 w 80"/>
                  <a:gd name="T25" fmla="*/ 24 h 80"/>
                  <a:gd name="T26" fmla="*/ 2 w 80"/>
                  <a:gd name="T27" fmla="*/ 27 h 80"/>
                  <a:gd name="T28" fmla="*/ 0 w 80"/>
                  <a:gd name="T29" fmla="*/ 40 h 80"/>
                  <a:gd name="T30" fmla="*/ 3 w 80"/>
                  <a:gd name="T31" fmla="*/ 55 h 80"/>
                  <a:gd name="T32" fmla="*/ 5 w 80"/>
                  <a:gd name="T33" fmla="*/ 58 h 80"/>
                  <a:gd name="T34" fmla="*/ 12 w 80"/>
                  <a:gd name="T35" fmla="*/ 68 h 80"/>
                  <a:gd name="T36" fmla="*/ 24 w 80"/>
                  <a:gd name="T37" fmla="*/ 76 h 80"/>
                  <a:gd name="T38" fmla="*/ 40 w 80"/>
                  <a:gd name="T39" fmla="*/ 80 h 80"/>
                  <a:gd name="T40" fmla="*/ 55 w 80"/>
                  <a:gd name="T41" fmla="*/ 76 h 80"/>
                  <a:gd name="T42" fmla="*/ 68 w 80"/>
                  <a:gd name="T43" fmla="*/ 68 h 80"/>
                  <a:gd name="T44" fmla="*/ 75 w 80"/>
                  <a:gd name="T45" fmla="*/ 58 h 80"/>
                  <a:gd name="T46" fmla="*/ 77 w 80"/>
                  <a:gd name="T47" fmla="*/ 55 h 80"/>
                  <a:gd name="T48" fmla="*/ 80 w 80"/>
                  <a:gd name="T49" fmla="*/ 40 h 80"/>
                  <a:gd name="T50" fmla="*/ 78 w 80"/>
                  <a:gd name="T51" fmla="*/ 27 h 80"/>
                  <a:gd name="T52" fmla="*/ 77 w 80"/>
                  <a:gd name="T53" fmla="*/ 24 h 80"/>
                  <a:gd name="T54" fmla="*/ 68 w 80"/>
                  <a:gd name="T55" fmla="*/ 1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0" h="80">
                    <a:moveTo>
                      <a:pt x="40" y="60"/>
                    </a:moveTo>
                    <a:lnTo>
                      <a:pt x="40" y="60"/>
                    </a:lnTo>
                    <a:cubicBezTo>
                      <a:pt x="29" y="60"/>
                      <a:pt x="20" y="51"/>
                      <a:pt x="20" y="40"/>
                    </a:cubicBezTo>
                    <a:cubicBezTo>
                      <a:pt x="20" y="28"/>
                      <a:pt x="29" y="20"/>
                      <a:pt x="40" y="20"/>
                    </a:cubicBezTo>
                    <a:cubicBezTo>
                      <a:pt x="51" y="20"/>
                      <a:pt x="60" y="28"/>
                      <a:pt x="60" y="40"/>
                    </a:cubicBezTo>
                    <a:cubicBezTo>
                      <a:pt x="60" y="51"/>
                      <a:pt x="51" y="60"/>
                      <a:pt x="40" y="60"/>
                    </a:cubicBezTo>
                    <a:close/>
                    <a:moveTo>
                      <a:pt x="68" y="11"/>
                    </a:moveTo>
                    <a:lnTo>
                      <a:pt x="68" y="11"/>
                    </a:lnTo>
                    <a:cubicBezTo>
                      <a:pt x="64" y="8"/>
                      <a:pt x="60" y="5"/>
                      <a:pt x="55" y="3"/>
                    </a:cubicBezTo>
                    <a:cubicBezTo>
                      <a:pt x="51" y="1"/>
                      <a:pt x="45" y="0"/>
                      <a:pt x="40" y="0"/>
                    </a:cubicBezTo>
                    <a:cubicBezTo>
                      <a:pt x="34" y="0"/>
                      <a:pt x="29" y="1"/>
                      <a:pt x="24" y="3"/>
                    </a:cubicBezTo>
                    <a:cubicBezTo>
                      <a:pt x="19" y="5"/>
                      <a:pt x="15" y="8"/>
                      <a:pt x="12" y="11"/>
                    </a:cubicBezTo>
                    <a:cubicBezTo>
                      <a:pt x="8" y="15"/>
                      <a:pt x="5" y="19"/>
                      <a:pt x="3" y="24"/>
                    </a:cubicBezTo>
                    <a:cubicBezTo>
                      <a:pt x="3" y="25"/>
                      <a:pt x="2" y="26"/>
                      <a:pt x="2" y="27"/>
                    </a:cubicBezTo>
                    <a:cubicBezTo>
                      <a:pt x="1" y="31"/>
                      <a:pt x="0" y="35"/>
                      <a:pt x="0" y="40"/>
                    </a:cubicBezTo>
                    <a:cubicBezTo>
                      <a:pt x="0" y="45"/>
                      <a:pt x="1" y="50"/>
                      <a:pt x="3" y="55"/>
                    </a:cubicBezTo>
                    <a:cubicBezTo>
                      <a:pt x="3" y="56"/>
                      <a:pt x="4" y="57"/>
                      <a:pt x="5" y="58"/>
                    </a:cubicBezTo>
                    <a:cubicBezTo>
                      <a:pt x="7" y="62"/>
                      <a:pt x="9" y="65"/>
                      <a:pt x="12" y="68"/>
                    </a:cubicBezTo>
                    <a:cubicBezTo>
                      <a:pt x="15" y="71"/>
                      <a:pt x="19" y="74"/>
                      <a:pt x="24" y="76"/>
                    </a:cubicBezTo>
                    <a:cubicBezTo>
                      <a:pt x="29" y="78"/>
                      <a:pt x="34" y="80"/>
                      <a:pt x="40" y="80"/>
                    </a:cubicBezTo>
                    <a:cubicBezTo>
                      <a:pt x="45" y="80"/>
                      <a:pt x="51" y="78"/>
                      <a:pt x="55" y="76"/>
                    </a:cubicBezTo>
                    <a:cubicBezTo>
                      <a:pt x="60" y="74"/>
                      <a:pt x="64" y="71"/>
                      <a:pt x="68" y="68"/>
                    </a:cubicBezTo>
                    <a:cubicBezTo>
                      <a:pt x="71" y="65"/>
                      <a:pt x="73" y="62"/>
                      <a:pt x="75" y="58"/>
                    </a:cubicBezTo>
                    <a:cubicBezTo>
                      <a:pt x="75" y="57"/>
                      <a:pt x="76" y="56"/>
                      <a:pt x="77" y="55"/>
                    </a:cubicBezTo>
                    <a:cubicBezTo>
                      <a:pt x="79" y="50"/>
                      <a:pt x="80" y="45"/>
                      <a:pt x="80" y="40"/>
                    </a:cubicBezTo>
                    <a:cubicBezTo>
                      <a:pt x="80" y="35"/>
                      <a:pt x="79" y="31"/>
                      <a:pt x="78" y="27"/>
                    </a:cubicBezTo>
                    <a:cubicBezTo>
                      <a:pt x="77" y="26"/>
                      <a:pt x="77" y="25"/>
                      <a:pt x="77" y="24"/>
                    </a:cubicBezTo>
                    <a:cubicBezTo>
                      <a:pt x="75" y="19"/>
                      <a:pt x="72" y="15"/>
                      <a:pt x="6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 name="Freeform 13">
                <a:extLst>
                  <a:ext uri="{FF2B5EF4-FFF2-40B4-BE49-F238E27FC236}">
                    <a16:creationId xmlns:a16="http://schemas.microsoft.com/office/drawing/2014/main" id="{158F808E-C735-4E34-87D0-636D7F33CBAE}"/>
                  </a:ext>
                </a:extLst>
              </p:cNvPr>
              <p:cNvSpPr>
                <a:spLocks/>
              </p:cNvSpPr>
              <p:nvPr/>
            </p:nvSpPr>
            <p:spPr bwMode="auto">
              <a:xfrm>
                <a:off x="1607" y="2335"/>
                <a:ext cx="29" cy="29"/>
              </a:xfrm>
              <a:custGeom>
                <a:avLst/>
                <a:gdLst>
                  <a:gd name="T0" fmla="*/ 20 w 40"/>
                  <a:gd name="T1" fmla="*/ 0 h 40"/>
                  <a:gd name="T2" fmla="*/ 20 w 40"/>
                  <a:gd name="T3" fmla="*/ 0 h 40"/>
                  <a:gd name="T4" fmla="*/ 0 w 40"/>
                  <a:gd name="T5" fmla="*/ 20 h 40"/>
                  <a:gd name="T6" fmla="*/ 20 w 40"/>
                  <a:gd name="T7" fmla="*/ 40 h 40"/>
                  <a:gd name="T8" fmla="*/ 40 w 40"/>
                  <a:gd name="T9" fmla="*/ 20 h 40"/>
                  <a:gd name="T10" fmla="*/ 20 w 40"/>
                  <a:gd name="T11" fmla="*/ 0 h 40"/>
                </a:gdLst>
                <a:ahLst/>
                <a:cxnLst>
                  <a:cxn ang="0">
                    <a:pos x="T0" y="T1"/>
                  </a:cxn>
                  <a:cxn ang="0">
                    <a:pos x="T2" y="T3"/>
                  </a:cxn>
                  <a:cxn ang="0">
                    <a:pos x="T4" y="T5"/>
                  </a:cxn>
                  <a:cxn ang="0">
                    <a:pos x="T6" y="T7"/>
                  </a:cxn>
                  <a:cxn ang="0">
                    <a:pos x="T8" y="T9"/>
                  </a:cxn>
                  <a:cxn ang="0">
                    <a:pos x="T10" y="T11"/>
                  </a:cxn>
                </a:cxnLst>
                <a:rect l="0" t="0" r="r" b="b"/>
                <a:pathLst>
                  <a:path w="40" h="40">
                    <a:moveTo>
                      <a:pt x="20" y="0"/>
                    </a:moveTo>
                    <a:lnTo>
                      <a:pt x="20" y="0"/>
                    </a:lnTo>
                    <a:cubicBezTo>
                      <a:pt x="9" y="0"/>
                      <a:pt x="0" y="8"/>
                      <a:pt x="0" y="20"/>
                    </a:cubicBezTo>
                    <a:cubicBezTo>
                      <a:pt x="0" y="31"/>
                      <a:pt x="9" y="40"/>
                      <a:pt x="20" y="40"/>
                    </a:cubicBezTo>
                    <a:cubicBezTo>
                      <a:pt x="31" y="40"/>
                      <a:pt x="40" y="31"/>
                      <a:pt x="40" y="20"/>
                    </a:cubicBezTo>
                    <a:cubicBezTo>
                      <a:pt x="40" y="8"/>
                      <a:pt x="3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eeform 14">
                <a:extLst>
                  <a:ext uri="{FF2B5EF4-FFF2-40B4-BE49-F238E27FC236}">
                    <a16:creationId xmlns:a16="http://schemas.microsoft.com/office/drawing/2014/main" id="{7890F2AC-DF26-41E8-9F35-BF0396ED9FFA}"/>
                  </a:ext>
                </a:extLst>
              </p:cNvPr>
              <p:cNvSpPr>
                <a:spLocks noEditPoints="1"/>
              </p:cNvSpPr>
              <p:nvPr/>
            </p:nvSpPr>
            <p:spPr bwMode="auto">
              <a:xfrm>
                <a:off x="1755" y="2336"/>
                <a:ext cx="29" cy="29"/>
              </a:xfrm>
              <a:custGeom>
                <a:avLst/>
                <a:gdLst>
                  <a:gd name="T0" fmla="*/ 25 w 40"/>
                  <a:gd name="T1" fmla="*/ 21 h 40"/>
                  <a:gd name="T2" fmla="*/ 25 w 40"/>
                  <a:gd name="T3" fmla="*/ 21 h 40"/>
                  <a:gd name="T4" fmla="*/ 24 w 40"/>
                  <a:gd name="T5" fmla="*/ 23 h 40"/>
                  <a:gd name="T6" fmla="*/ 22 w 40"/>
                  <a:gd name="T7" fmla="*/ 24 h 40"/>
                  <a:gd name="T8" fmla="*/ 20 w 40"/>
                  <a:gd name="T9" fmla="*/ 24 h 40"/>
                  <a:gd name="T10" fmla="*/ 18 w 40"/>
                  <a:gd name="T11" fmla="*/ 24 h 40"/>
                  <a:gd name="T12" fmla="*/ 16 w 40"/>
                  <a:gd name="T13" fmla="*/ 23 h 40"/>
                  <a:gd name="T14" fmla="*/ 14 w 40"/>
                  <a:gd name="T15" fmla="*/ 21 h 40"/>
                  <a:gd name="T16" fmla="*/ 14 w 40"/>
                  <a:gd name="T17" fmla="*/ 19 h 40"/>
                  <a:gd name="T18" fmla="*/ 14 w 40"/>
                  <a:gd name="T19" fmla="*/ 16 h 40"/>
                  <a:gd name="T20" fmla="*/ 16 w 40"/>
                  <a:gd name="T21" fmla="*/ 15 h 40"/>
                  <a:gd name="T22" fmla="*/ 18 w 40"/>
                  <a:gd name="T23" fmla="*/ 13 h 40"/>
                  <a:gd name="T24" fmla="*/ 20 w 40"/>
                  <a:gd name="T25" fmla="*/ 13 h 40"/>
                  <a:gd name="T26" fmla="*/ 22 w 40"/>
                  <a:gd name="T27" fmla="*/ 13 h 40"/>
                  <a:gd name="T28" fmla="*/ 24 w 40"/>
                  <a:gd name="T29" fmla="*/ 14 h 40"/>
                  <a:gd name="T30" fmla="*/ 25 w 40"/>
                  <a:gd name="T31" fmla="*/ 16 h 40"/>
                  <a:gd name="T32" fmla="*/ 25 w 40"/>
                  <a:gd name="T33" fmla="*/ 19 h 40"/>
                  <a:gd name="T34" fmla="*/ 25 w 40"/>
                  <a:gd name="T35" fmla="*/ 21 h 40"/>
                  <a:gd name="T36" fmla="*/ 34 w 40"/>
                  <a:gd name="T37" fmla="*/ 6 h 40"/>
                  <a:gd name="T38" fmla="*/ 34 w 40"/>
                  <a:gd name="T39" fmla="*/ 6 h 40"/>
                  <a:gd name="T40" fmla="*/ 33 w 40"/>
                  <a:gd name="T41" fmla="*/ 5 h 40"/>
                  <a:gd name="T42" fmla="*/ 32 w 40"/>
                  <a:gd name="T43" fmla="*/ 5 h 40"/>
                  <a:gd name="T44" fmla="*/ 28 w 40"/>
                  <a:gd name="T45" fmla="*/ 1 h 40"/>
                  <a:gd name="T46" fmla="*/ 26 w 40"/>
                  <a:gd name="T47" fmla="*/ 1 h 40"/>
                  <a:gd name="T48" fmla="*/ 22 w 40"/>
                  <a:gd name="T49" fmla="*/ 0 h 40"/>
                  <a:gd name="T50" fmla="*/ 20 w 40"/>
                  <a:gd name="T51" fmla="*/ 0 h 40"/>
                  <a:gd name="T52" fmla="*/ 18 w 40"/>
                  <a:gd name="T53" fmla="*/ 0 h 40"/>
                  <a:gd name="T54" fmla="*/ 14 w 40"/>
                  <a:gd name="T55" fmla="*/ 1 h 40"/>
                  <a:gd name="T56" fmla="*/ 12 w 40"/>
                  <a:gd name="T57" fmla="*/ 1 h 40"/>
                  <a:gd name="T58" fmla="*/ 7 w 40"/>
                  <a:gd name="T59" fmla="*/ 5 h 40"/>
                  <a:gd name="T60" fmla="*/ 6 w 40"/>
                  <a:gd name="T61" fmla="*/ 5 h 40"/>
                  <a:gd name="T62" fmla="*/ 6 w 40"/>
                  <a:gd name="T63" fmla="*/ 6 h 40"/>
                  <a:gd name="T64" fmla="*/ 5 w 40"/>
                  <a:gd name="T65" fmla="*/ 6 h 40"/>
                  <a:gd name="T66" fmla="*/ 0 w 40"/>
                  <a:gd name="T67" fmla="*/ 20 h 40"/>
                  <a:gd name="T68" fmla="*/ 20 w 40"/>
                  <a:gd name="T69" fmla="*/ 40 h 40"/>
                  <a:gd name="T70" fmla="*/ 40 w 40"/>
                  <a:gd name="T71" fmla="*/ 20 h 40"/>
                  <a:gd name="T72" fmla="*/ 34 w 40"/>
                  <a:gd name="T73" fmla="*/ 6 h 40"/>
                  <a:gd name="T74" fmla="*/ 34 w 40"/>
                  <a:gd name="T75"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 h="40">
                    <a:moveTo>
                      <a:pt x="25" y="21"/>
                    </a:moveTo>
                    <a:lnTo>
                      <a:pt x="25" y="21"/>
                    </a:lnTo>
                    <a:cubicBezTo>
                      <a:pt x="25" y="21"/>
                      <a:pt x="24" y="22"/>
                      <a:pt x="24" y="23"/>
                    </a:cubicBezTo>
                    <a:cubicBezTo>
                      <a:pt x="23" y="23"/>
                      <a:pt x="23" y="23"/>
                      <a:pt x="22" y="24"/>
                    </a:cubicBezTo>
                    <a:cubicBezTo>
                      <a:pt x="21" y="24"/>
                      <a:pt x="20" y="24"/>
                      <a:pt x="20" y="24"/>
                    </a:cubicBezTo>
                    <a:cubicBezTo>
                      <a:pt x="19" y="24"/>
                      <a:pt x="18" y="24"/>
                      <a:pt x="18" y="24"/>
                    </a:cubicBezTo>
                    <a:cubicBezTo>
                      <a:pt x="17" y="23"/>
                      <a:pt x="16" y="23"/>
                      <a:pt x="16" y="23"/>
                    </a:cubicBezTo>
                    <a:cubicBezTo>
                      <a:pt x="15" y="22"/>
                      <a:pt x="15" y="21"/>
                      <a:pt x="14" y="21"/>
                    </a:cubicBezTo>
                    <a:cubicBezTo>
                      <a:pt x="14" y="20"/>
                      <a:pt x="14" y="19"/>
                      <a:pt x="14" y="19"/>
                    </a:cubicBezTo>
                    <a:cubicBezTo>
                      <a:pt x="14" y="18"/>
                      <a:pt x="14" y="17"/>
                      <a:pt x="14" y="16"/>
                    </a:cubicBezTo>
                    <a:cubicBezTo>
                      <a:pt x="15" y="16"/>
                      <a:pt x="15" y="15"/>
                      <a:pt x="16" y="15"/>
                    </a:cubicBezTo>
                    <a:cubicBezTo>
                      <a:pt x="16" y="14"/>
                      <a:pt x="17" y="14"/>
                      <a:pt x="18" y="13"/>
                    </a:cubicBezTo>
                    <a:cubicBezTo>
                      <a:pt x="18" y="13"/>
                      <a:pt x="19" y="13"/>
                      <a:pt x="20" y="13"/>
                    </a:cubicBezTo>
                    <a:cubicBezTo>
                      <a:pt x="20" y="13"/>
                      <a:pt x="21" y="13"/>
                      <a:pt x="22" y="13"/>
                    </a:cubicBezTo>
                    <a:cubicBezTo>
                      <a:pt x="22" y="14"/>
                      <a:pt x="23" y="14"/>
                      <a:pt x="24" y="14"/>
                    </a:cubicBezTo>
                    <a:cubicBezTo>
                      <a:pt x="24" y="15"/>
                      <a:pt x="25" y="16"/>
                      <a:pt x="25" y="16"/>
                    </a:cubicBezTo>
                    <a:cubicBezTo>
                      <a:pt x="25" y="17"/>
                      <a:pt x="25" y="18"/>
                      <a:pt x="25" y="19"/>
                    </a:cubicBezTo>
                    <a:cubicBezTo>
                      <a:pt x="25" y="19"/>
                      <a:pt x="25" y="20"/>
                      <a:pt x="25" y="21"/>
                    </a:cubicBezTo>
                    <a:close/>
                    <a:moveTo>
                      <a:pt x="34" y="6"/>
                    </a:moveTo>
                    <a:lnTo>
                      <a:pt x="34" y="6"/>
                    </a:lnTo>
                    <a:cubicBezTo>
                      <a:pt x="33" y="6"/>
                      <a:pt x="33" y="6"/>
                      <a:pt x="33" y="5"/>
                    </a:cubicBezTo>
                    <a:cubicBezTo>
                      <a:pt x="33" y="5"/>
                      <a:pt x="33" y="5"/>
                      <a:pt x="32" y="5"/>
                    </a:cubicBezTo>
                    <a:cubicBezTo>
                      <a:pt x="31" y="3"/>
                      <a:pt x="29" y="2"/>
                      <a:pt x="28" y="1"/>
                    </a:cubicBezTo>
                    <a:cubicBezTo>
                      <a:pt x="27" y="1"/>
                      <a:pt x="26" y="1"/>
                      <a:pt x="26" y="1"/>
                    </a:cubicBezTo>
                    <a:cubicBezTo>
                      <a:pt x="24" y="0"/>
                      <a:pt x="23" y="0"/>
                      <a:pt x="22" y="0"/>
                    </a:cubicBezTo>
                    <a:cubicBezTo>
                      <a:pt x="21" y="0"/>
                      <a:pt x="20" y="0"/>
                      <a:pt x="20" y="0"/>
                    </a:cubicBezTo>
                    <a:cubicBezTo>
                      <a:pt x="19" y="0"/>
                      <a:pt x="18" y="0"/>
                      <a:pt x="18" y="0"/>
                    </a:cubicBezTo>
                    <a:cubicBezTo>
                      <a:pt x="16" y="0"/>
                      <a:pt x="15" y="0"/>
                      <a:pt x="14" y="1"/>
                    </a:cubicBezTo>
                    <a:cubicBezTo>
                      <a:pt x="13" y="1"/>
                      <a:pt x="12" y="1"/>
                      <a:pt x="12" y="1"/>
                    </a:cubicBezTo>
                    <a:cubicBezTo>
                      <a:pt x="10" y="2"/>
                      <a:pt x="8" y="3"/>
                      <a:pt x="7" y="5"/>
                    </a:cubicBezTo>
                    <a:cubicBezTo>
                      <a:pt x="7" y="5"/>
                      <a:pt x="6" y="5"/>
                      <a:pt x="6" y="5"/>
                    </a:cubicBezTo>
                    <a:cubicBezTo>
                      <a:pt x="6" y="6"/>
                      <a:pt x="6" y="6"/>
                      <a:pt x="6" y="6"/>
                    </a:cubicBezTo>
                    <a:lnTo>
                      <a:pt x="5" y="6"/>
                    </a:lnTo>
                    <a:cubicBezTo>
                      <a:pt x="2" y="10"/>
                      <a:pt x="0" y="14"/>
                      <a:pt x="0" y="20"/>
                    </a:cubicBezTo>
                    <a:cubicBezTo>
                      <a:pt x="0" y="31"/>
                      <a:pt x="9" y="40"/>
                      <a:pt x="20" y="40"/>
                    </a:cubicBezTo>
                    <a:cubicBezTo>
                      <a:pt x="31" y="40"/>
                      <a:pt x="40" y="31"/>
                      <a:pt x="40" y="20"/>
                    </a:cubicBezTo>
                    <a:cubicBezTo>
                      <a:pt x="40" y="14"/>
                      <a:pt x="38" y="10"/>
                      <a:pt x="34" y="6"/>
                    </a:cubicBezTo>
                    <a:lnTo>
                      <a:pt x="34"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 name="Freeform 15">
                <a:extLst>
                  <a:ext uri="{FF2B5EF4-FFF2-40B4-BE49-F238E27FC236}">
                    <a16:creationId xmlns:a16="http://schemas.microsoft.com/office/drawing/2014/main" id="{6E7144D7-DEAB-493B-82D1-7473794BAE8D}"/>
                  </a:ext>
                </a:extLst>
              </p:cNvPr>
              <p:cNvSpPr>
                <a:spLocks/>
              </p:cNvSpPr>
              <p:nvPr/>
            </p:nvSpPr>
            <p:spPr bwMode="auto">
              <a:xfrm>
                <a:off x="1760" y="2341"/>
                <a:ext cx="0" cy="1"/>
              </a:xfrm>
              <a:custGeom>
                <a:avLst/>
                <a:gdLst>
                  <a:gd name="T0" fmla="*/ 1 w 1"/>
                  <a:gd name="T1" fmla="*/ 0 h 1"/>
                  <a:gd name="T2" fmla="*/ 1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0"/>
                    </a:lnTo>
                    <a:cubicBezTo>
                      <a:pt x="1" y="1"/>
                      <a:pt x="0" y="1"/>
                      <a:pt x="0" y="1"/>
                    </a:cubicBezTo>
                    <a:lnTo>
                      <a:pt x="1" y="1"/>
                    </a:lnTo>
                    <a:cubicBezTo>
                      <a:pt x="1" y="1"/>
                      <a:pt x="1" y="1"/>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16">
                <a:extLst>
                  <a:ext uri="{FF2B5EF4-FFF2-40B4-BE49-F238E27FC236}">
                    <a16:creationId xmlns:a16="http://schemas.microsoft.com/office/drawing/2014/main" id="{8FFABC78-C2E8-4740-A96E-81BB8543D83B}"/>
                  </a:ext>
                </a:extLst>
              </p:cNvPr>
              <p:cNvSpPr>
                <a:spLocks/>
              </p:cNvSpPr>
              <p:nvPr/>
            </p:nvSpPr>
            <p:spPr bwMode="auto">
              <a:xfrm>
                <a:off x="1760" y="2341"/>
                <a:ext cx="1" cy="0"/>
              </a:xfrm>
              <a:custGeom>
                <a:avLst/>
                <a:gdLst>
                  <a:gd name="T0" fmla="*/ 0 w 1"/>
                  <a:gd name="T1" fmla="*/ 0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0" y="0"/>
                      <a:pt x="1" y="0"/>
                      <a:pt x="1" y="0"/>
                    </a:cubicBezTo>
                    <a:cubicBezTo>
                      <a:pt x="1"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 name="Freeform 17">
                <a:extLst>
                  <a:ext uri="{FF2B5EF4-FFF2-40B4-BE49-F238E27FC236}">
                    <a16:creationId xmlns:a16="http://schemas.microsoft.com/office/drawing/2014/main" id="{310F3045-3FF7-4E1F-A915-F0C79C0D3E91}"/>
                  </a:ext>
                </a:extLst>
              </p:cNvPr>
              <p:cNvSpPr>
                <a:spLocks/>
              </p:cNvSpPr>
              <p:nvPr/>
            </p:nvSpPr>
            <p:spPr bwMode="auto">
              <a:xfrm>
                <a:off x="1777" y="2341"/>
                <a:ext cx="1" cy="1"/>
              </a:xfrm>
              <a:custGeom>
                <a:avLst/>
                <a:gdLst>
                  <a:gd name="T0" fmla="*/ 1 w 1"/>
                  <a:gd name="T1" fmla="*/ 1 h 1"/>
                  <a:gd name="T2" fmla="*/ 1 w 1"/>
                  <a:gd name="T3" fmla="*/ 1 h 1"/>
                  <a:gd name="T4" fmla="*/ 1 w 1"/>
                  <a:gd name="T5" fmla="*/ 1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1" y="1"/>
                    </a:lnTo>
                    <a:cubicBezTo>
                      <a:pt x="1" y="1"/>
                      <a:pt x="1" y="1"/>
                      <a:pt x="0" y="0"/>
                    </a:cubicBezTo>
                    <a:cubicBezTo>
                      <a:pt x="0" y="1"/>
                      <a:pt x="0" y="1"/>
                      <a:pt x="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18">
                <a:extLst>
                  <a:ext uri="{FF2B5EF4-FFF2-40B4-BE49-F238E27FC236}">
                    <a16:creationId xmlns:a16="http://schemas.microsoft.com/office/drawing/2014/main" id="{400FE151-228B-4D1C-B3CD-CD4DFC2723BC}"/>
                  </a:ext>
                </a:extLst>
              </p:cNvPr>
              <p:cNvSpPr>
                <a:spLocks/>
              </p:cNvSpPr>
              <p:nvPr/>
            </p:nvSpPr>
            <p:spPr bwMode="auto">
              <a:xfrm>
                <a:off x="1776" y="2341"/>
                <a:ext cx="1"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1" y="0"/>
                      <a:pt x="1" y="0"/>
                      <a:pt x="1" y="0"/>
                    </a:cubicBezTo>
                    <a:cubicBezTo>
                      <a:pt x="1" y="0"/>
                      <a:pt x="1" y="0"/>
                      <a:pt x="1" y="0"/>
                    </a:cubicBezTo>
                    <a:cubicBezTo>
                      <a:pt x="1" y="0"/>
                      <a:pt x="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 name="Freeform 19">
                <a:extLst>
                  <a:ext uri="{FF2B5EF4-FFF2-40B4-BE49-F238E27FC236}">
                    <a16:creationId xmlns:a16="http://schemas.microsoft.com/office/drawing/2014/main" id="{CE16E21F-AD08-40E8-B14A-22D3DD244C73}"/>
                  </a:ext>
                </a:extLst>
              </p:cNvPr>
              <p:cNvSpPr>
                <a:spLocks/>
              </p:cNvSpPr>
              <p:nvPr/>
            </p:nvSpPr>
            <p:spPr bwMode="auto">
              <a:xfrm>
                <a:off x="1764" y="2345"/>
                <a:ext cx="12" cy="11"/>
              </a:xfrm>
              <a:custGeom>
                <a:avLst/>
                <a:gdLst>
                  <a:gd name="T0" fmla="*/ 10 w 11"/>
                  <a:gd name="T1" fmla="*/ 1 h 11"/>
                  <a:gd name="T2" fmla="*/ 10 w 11"/>
                  <a:gd name="T3" fmla="*/ 1 h 11"/>
                  <a:gd name="T4" fmla="*/ 8 w 11"/>
                  <a:gd name="T5" fmla="*/ 0 h 11"/>
                  <a:gd name="T6" fmla="*/ 6 w 11"/>
                  <a:gd name="T7" fmla="*/ 0 h 11"/>
                  <a:gd name="T8" fmla="*/ 4 w 11"/>
                  <a:gd name="T9" fmla="*/ 0 h 11"/>
                  <a:gd name="T10" fmla="*/ 2 w 11"/>
                  <a:gd name="T11" fmla="*/ 2 h 11"/>
                  <a:gd name="T12" fmla="*/ 0 w 11"/>
                  <a:gd name="T13" fmla="*/ 3 h 11"/>
                  <a:gd name="T14" fmla="*/ 0 w 11"/>
                  <a:gd name="T15" fmla="*/ 6 h 11"/>
                  <a:gd name="T16" fmla="*/ 0 w 11"/>
                  <a:gd name="T17" fmla="*/ 8 h 11"/>
                  <a:gd name="T18" fmla="*/ 2 w 11"/>
                  <a:gd name="T19" fmla="*/ 10 h 11"/>
                  <a:gd name="T20" fmla="*/ 4 w 11"/>
                  <a:gd name="T21" fmla="*/ 11 h 11"/>
                  <a:gd name="T22" fmla="*/ 6 w 11"/>
                  <a:gd name="T23" fmla="*/ 11 h 11"/>
                  <a:gd name="T24" fmla="*/ 8 w 11"/>
                  <a:gd name="T25" fmla="*/ 11 h 11"/>
                  <a:gd name="T26" fmla="*/ 10 w 11"/>
                  <a:gd name="T27" fmla="*/ 10 h 11"/>
                  <a:gd name="T28" fmla="*/ 11 w 11"/>
                  <a:gd name="T29" fmla="*/ 8 h 11"/>
                  <a:gd name="T30" fmla="*/ 11 w 11"/>
                  <a:gd name="T31" fmla="*/ 6 h 11"/>
                  <a:gd name="T32" fmla="*/ 11 w 11"/>
                  <a:gd name="T33" fmla="*/ 3 h 11"/>
                  <a:gd name="T34" fmla="*/ 10 w 11"/>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11">
                    <a:moveTo>
                      <a:pt x="10" y="1"/>
                    </a:moveTo>
                    <a:lnTo>
                      <a:pt x="10" y="1"/>
                    </a:lnTo>
                    <a:cubicBezTo>
                      <a:pt x="9" y="1"/>
                      <a:pt x="9" y="1"/>
                      <a:pt x="8" y="0"/>
                    </a:cubicBezTo>
                    <a:cubicBezTo>
                      <a:pt x="7" y="0"/>
                      <a:pt x="6" y="0"/>
                      <a:pt x="6" y="0"/>
                    </a:cubicBezTo>
                    <a:cubicBezTo>
                      <a:pt x="5" y="0"/>
                      <a:pt x="4" y="0"/>
                      <a:pt x="4" y="0"/>
                    </a:cubicBezTo>
                    <a:cubicBezTo>
                      <a:pt x="3" y="1"/>
                      <a:pt x="2" y="1"/>
                      <a:pt x="2" y="2"/>
                    </a:cubicBezTo>
                    <a:cubicBezTo>
                      <a:pt x="1" y="2"/>
                      <a:pt x="1" y="3"/>
                      <a:pt x="0" y="3"/>
                    </a:cubicBezTo>
                    <a:cubicBezTo>
                      <a:pt x="0" y="4"/>
                      <a:pt x="0" y="5"/>
                      <a:pt x="0" y="6"/>
                    </a:cubicBezTo>
                    <a:cubicBezTo>
                      <a:pt x="0" y="6"/>
                      <a:pt x="0" y="7"/>
                      <a:pt x="0" y="8"/>
                    </a:cubicBezTo>
                    <a:cubicBezTo>
                      <a:pt x="1" y="8"/>
                      <a:pt x="1" y="9"/>
                      <a:pt x="2" y="10"/>
                    </a:cubicBezTo>
                    <a:cubicBezTo>
                      <a:pt x="2" y="10"/>
                      <a:pt x="3" y="10"/>
                      <a:pt x="4" y="11"/>
                    </a:cubicBezTo>
                    <a:cubicBezTo>
                      <a:pt x="4" y="11"/>
                      <a:pt x="5" y="11"/>
                      <a:pt x="6" y="11"/>
                    </a:cubicBezTo>
                    <a:cubicBezTo>
                      <a:pt x="6" y="11"/>
                      <a:pt x="7" y="11"/>
                      <a:pt x="8" y="11"/>
                    </a:cubicBezTo>
                    <a:cubicBezTo>
                      <a:pt x="9" y="10"/>
                      <a:pt x="9" y="10"/>
                      <a:pt x="10" y="10"/>
                    </a:cubicBezTo>
                    <a:cubicBezTo>
                      <a:pt x="10" y="9"/>
                      <a:pt x="11" y="8"/>
                      <a:pt x="11" y="8"/>
                    </a:cubicBezTo>
                    <a:cubicBezTo>
                      <a:pt x="11" y="7"/>
                      <a:pt x="11" y="6"/>
                      <a:pt x="11" y="6"/>
                    </a:cubicBezTo>
                    <a:cubicBezTo>
                      <a:pt x="11" y="5"/>
                      <a:pt x="11" y="4"/>
                      <a:pt x="11" y="3"/>
                    </a:cubicBezTo>
                    <a:cubicBezTo>
                      <a:pt x="11" y="3"/>
                      <a:pt x="10" y="2"/>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12263170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10" presetClass="entr" presetSubtype="0" fill="hold" nodeType="withEffect">
                                  <p:stCondLst>
                                    <p:cond delay="25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24"/>
                                        </p:tgtEl>
                                        <p:attrNameLst>
                                          <p:attrName>style.visibility</p:attrName>
                                        </p:attrNameLst>
                                      </p:cBhvr>
                                      <p:to>
                                        <p:strVal val="visible"/>
                                      </p:to>
                                    </p:set>
                                    <p:animEffect transition="in" filter="fade">
                                      <p:cBhvr>
                                        <p:cTn id="23" dur="500"/>
                                        <p:tgtEl>
                                          <p:spTgt spid="124"/>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123"/>
                                        </p:tgtEl>
                                        <p:attrNameLst>
                                          <p:attrName>style.visibility</p:attrName>
                                        </p:attrNameLst>
                                      </p:cBhvr>
                                      <p:to>
                                        <p:strVal val="visible"/>
                                      </p:to>
                                    </p:set>
                                    <p:animEffect transition="in" filter="fade">
                                      <p:cBhvr>
                                        <p:cTn id="27" dur="500"/>
                                        <p:tgtEl>
                                          <p:spTgt spid="123"/>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25"/>
                                        </p:tgtEl>
                                        <p:attrNameLst>
                                          <p:attrName>style.visibility</p:attrName>
                                        </p:attrNameLst>
                                      </p:cBhvr>
                                      <p:to>
                                        <p:strVal val="visible"/>
                                      </p:to>
                                    </p:set>
                                    <p:animEffect transition="in" filter="fade">
                                      <p:cBhvr>
                                        <p:cTn id="31" dur="500"/>
                                        <p:tgtEl>
                                          <p:spTgt spid="125"/>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87"/>
                                        </p:tgtEl>
                                        <p:attrNameLst>
                                          <p:attrName>style.visibility</p:attrName>
                                        </p:attrNameLst>
                                      </p:cBhvr>
                                      <p:to>
                                        <p:strVal val="visible"/>
                                      </p:to>
                                    </p:set>
                                    <p:animEffect transition="in" filter="fade">
                                      <p:cBhvr>
                                        <p:cTn id="35" dur="500"/>
                                        <p:tgtEl>
                                          <p:spTgt spid="87"/>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wipe(down)">
                                      <p:cBhvr>
                                        <p:cTn id="38" dur="500"/>
                                        <p:tgtEl>
                                          <p:spTgt spid="4"/>
                                        </p:tgtEl>
                                      </p:cBhvr>
                                    </p:animEffect>
                                  </p:childTnLst>
                                </p:cTn>
                              </p:par>
                              <p:par>
                                <p:cTn id="39" presetID="10"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4"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7" name="Connector: Elbow 286">
            <a:extLst>
              <a:ext uri="{FF2B5EF4-FFF2-40B4-BE49-F238E27FC236}">
                <a16:creationId xmlns:a16="http://schemas.microsoft.com/office/drawing/2014/main" id="{D723A45B-1832-4B93-9A0B-B7EA75918B73}"/>
              </a:ext>
            </a:extLst>
          </p:cNvPr>
          <p:cNvCxnSpPr>
            <a:cxnSpLocks/>
            <a:stCxn id="3" idx="2"/>
            <a:endCxn id="215" idx="0"/>
          </p:cNvCxnSpPr>
          <p:nvPr/>
        </p:nvCxnSpPr>
        <p:spPr>
          <a:xfrm rot="16200000" flipH="1">
            <a:off x="2910587" y="4378656"/>
            <a:ext cx="499515" cy="1192564"/>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2" name="Connector: Elbow 281">
            <a:extLst>
              <a:ext uri="{FF2B5EF4-FFF2-40B4-BE49-F238E27FC236}">
                <a16:creationId xmlns:a16="http://schemas.microsoft.com/office/drawing/2014/main" id="{F743A7D1-1871-43A7-941E-6507F60FE9E4}"/>
              </a:ext>
            </a:extLst>
          </p:cNvPr>
          <p:cNvCxnSpPr>
            <a:stCxn id="9" idx="2"/>
          </p:cNvCxnSpPr>
          <p:nvPr/>
        </p:nvCxnSpPr>
        <p:spPr>
          <a:xfrm rot="5400000">
            <a:off x="5303994" y="4768899"/>
            <a:ext cx="1024128" cy="936696"/>
          </a:xfrm>
          <a:prstGeom prst="bentConnector3">
            <a:avLst>
              <a:gd name="adj1" fmla="val 32445"/>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E772065E-389A-4FA5-8808-717CF23B8529}"/>
              </a:ext>
            </a:extLst>
          </p:cNvPr>
          <p:cNvCxnSpPr>
            <a:cxnSpLocks/>
            <a:stCxn id="9" idx="2"/>
          </p:cNvCxnSpPr>
          <p:nvPr/>
        </p:nvCxnSpPr>
        <p:spPr>
          <a:xfrm rot="16200000" flipH="1">
            <a:off x="6230222" y="4779367"/>
            <a:ext cx="1017429" cy="909060"/>
          </a:xfrm>
          <a:prstGeom prst="bentConnector3">
            <a:avLst>
              <a:gd name="adj1" fmla="val 32305"/>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1551306-68EF-456E-B420-E3263371E13E}"/>
              </a:ext>
            </a:extLst>
          </p:cNvPr>
          <p:cNvSpPr>
            <a:spLocks noGrp="1"/>
          </p:cNvSpPr>
          <p:nvPr>
            <p:ph type="title"/>
          </p:nvPr>
        </p:nvSpPr>
        <p:spPr/>
        <p:txBody>
          <a:bodyPr/>
          <a:lstStyle/>
          <a:p>
            <a:r>
              <a:rPr lang="en-US" dirty="0"/>
              <a:t>Network Visibility</a:t>
            </a:r>
          </a:p>
        </p:txBody>
      </p:sp>
      <p:sp>
        <p:nvSpPr>
          <p:cNvPr id="3" name="Rectangle 2">
            <a:extLst>
              <a:ext uri="{FF2B5EF4-FFF2-40B4-BE49-F238E27FC236}">
                <a16:creationId xmlns:a16="http://schemas.microsoft.com/office/drawing/2014/main" id="{F90C4ABD-FF6B-4E1F-8958-E526E4A7B857}"/>
              </a:ext>
            </a:extLst>
          </p:cNvPr>
          <p:cNvSpPr/>
          <p:nvPr/>
        </p:nvSpPr>
        <p:spPr bwMode="auto">
          <a:xfrm>
            <a:off x="946706" y="2644129"/>
            <a:ext cx="3234711" cy="2081052"/>
          </a:xfrm>
          <a:prstGeom prst="rect">
            <a:avLst/>
          </a:prstGeom>
          <a:solidFill>
            <a:schemeClr val="bg1"/>
          </a:solidFill>
          <a:ln>
            <a:noFill/>
            <a:headEnd type="none" w="med" len="med"/>
            <a:tailEnd type="none" w="med" len="med"/>
          </a:ln>
          <a:effectLst>
            <a:outerShdw blurRad="190500" dist="38100" dir="2700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37160" rIns="0" bIns="46637"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chemeClr val="accent1"/>
                    </a:gs>
                    <a:gs pos="100000">
                      <a:schemeClr val="accent1"/>
                    </a:gs>
                  </a:gsLst>
                  <a:lin ang="5400000" scaled="1"/>
                </a:gradFill>
                <a:effectLst/>
                <a:uLnTx/>
                <a:uFillTx/>
                <a:latin typeface="Segoe UI"/>
                <a:ea typeface="+mn-ea"/>
                <a:cs typeface="Segoe UI" pitchFamily="34" charset="0"/>
              </a:rPr>
              <a:t>Azure Monitor</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gradFill>
                  <a:gsLst>
                    <a:gs pos="0">
                      <a:schemeClr val="accent1"/>
                    </a:gs>
                    <a:gs pos="100000">
                      <a:schemeClr val="accent1"/>
                    </a:gs>
                  </a:gsLst>
                  <a:lin ang="5400000" scaled="1"/>
                </a:gradFill>
                <a:effectLst/>
                <a:uLnTx/>
                <a:uFillTx/>
                <a:latin typeface="Segoe UI"/>
                <a:ea typeface="+mn-ea"/>
                <a:cs typeface="Segoe UI" pitchFamily="34" charset="0"/>
              </a:rPr>
              <a:t>Log Aggregation</a:t>
            </a:r>
          </a:p>
        </p:txBody>
      </p:sp>
      <p:sp>
        <p:nvSpPr>
          <p:cNvPr id="8" name="Rectangle 7">
            <a:extLst>
              <a:ext uri="{FF2B5EF4-FFF2-40B4-BE49-F238E27FC236}">
                <a16:creationId xmlns:a16="http://schemas.microsoft.com/office/drawing/2014/main" id="{159A6867-C95A-4C6E-A0F9-76D75E0005BC}"/>
              </a:ext>
            </a:extLst>
          </p:cNvPr>
          <p:cNvSpPr/>
          <p:nvPr/>
        </p:nvSpPr>
        <p:spPr bwMode="auto">
          <a:xfrm>
            <a:off x="8377532" y="2644131"/>
            <a:ext cx="3234711" cy="2081052"/>
          </a:xfrm>
          <a:prstGeom prst="rect">
            <a:avLst/>
          </a:prstGeom>
          <a:solidFill>
            <a:schemeClr val="bg1"/>
          </a:solidFill>
          <a:ln>
            <a:noFill/>
            <a:headEnd type="none" w="med" len="med"/>
            <a:tailEnd type="none" w="med" len="med"/>
          </a:ln>
          <a:effectLst>
            <a:outerShdw blurRad="190500" dist="38100" dir="2700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37160" rIns="0" bIns="46637"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chemeClr val="accent1"/>
                    </a:gs>
                    <a:gs pos="100000">
                      <a:schemeClr val="accent1"/>
                    </a:gs>
                  </a:gsLst>
                  <a:lin ang="5400000" scaled="1"/>
                </a:gradFill>
                <a:effectLst/>
                <a:uLnTx/>
                <a:uFillTx/>
                <a:latin typeface="Segoe UI"/>
                <a:ea typeface="+mn-ea"/>
                <a:cs typeface="Segoe UI" pitchFamily="34" charset="0"/>
              </a:rPr>
              <a:t>Virtual Tap (Preview)</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gradFill>
                  <a:gsLst>
                    <a:gs pos="0">
                      <a:schemeClr val="accent1"/>
                    </a:gs>
                    <a:gs pos="100000">
                      <a:schemeClr val="accent1"/>
                    </a:gs>
                  </a:gsLst>
                  <a:lin ang="5400000" scaled="1"/>
                </a:gradFill>
                <a:effectLst/>
                <a:uLnTx/>
                <a:uFillTx/>
                <a:latin typeface="Segoe UI"/>
                <a:ea typeface="+mn-ea"/>
                <a:cs typeface="Segoe UI" pitchFamily="34" charset="0"/>
              </a:rPr>
              <a:t>Raw Traffic Access</a:t>
            </a:r>
          </a:p>
        </p:txBody>
      </p:sp>
      <p:sp>
        <p:nvSpPr>
          <p:cNvPr id="9" name="Rectangle 8">
            <a:extLst>
              <a:ext uri="{FF2B5EF4-FFF2-40B4-BE49-F238E27FC236}">
                <a16:creationId xmlns:a16="http://schemas.microsoft.com/office/drawing/2014/main" id="{D9AFA59D-D351-4B15-9E83-394062D07B5D}"/>
              </a:ext>
            </a:extLst>
          </p:cNvPr>
          <p:cNvSpPr/>
          <p:nvPr/>
        </p:nvSpPr>
        <p:spPr bwMode="auto">
          <a:xfrm>
            <a:off x="4667050" y="2644131"/>
            <a:ext cx="3234711" cy="2081052"/>
          </a:xfrm>
          <a:prstGeom prst="rect">
            <a:avLst/>
          </a:prstGeom>
          <a:solidFill>
            <a:schemeClr val="bg1"/>
          </a:solidFill>
          <a:ln>
            <a:noFill/>
            <a:headEnd type="none" w="med" len="med"/>
            <a:tailEnd type="none" w="med" len="med"/>
          </a:ln>
          <a:effectLst>
            <a:outerShdw blurRad="190500" dist="38100" dir="2700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37160" rIns="0" bIns="46637"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chemeClr val="accent1"/>
                    </a:gs>
                    <a:gs pos="100000">
                      <a:schemeClr val="accent1"/>
                    </a:gs>
                  </a:gsLst>
                  <a:lin ang="5400000" scaled="1"/>
                </a:gradFill>
                <a:effectLst/>
                <a:uLnTx/>
                <a:uFillTx/>
                <a:latin typeface="Segoe UI"/>
                <a:ea typeface="+mn-ea"/>
                <a:cs typeface="Segoe UI" pitchFamily="34" charset="0"/>
              </a:rPr>
              <a:t>Network Watcher</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gradFill>
                  <a:gsLst>
                    <a:gs pos="0">
                      <a:schemeClr val="accent1"/>
                    </a:gs>
                    <a:gs pos="100000">
                      <a:schemeClr val="accent1"/>
                    </a:gs>
                  </a:gsLst>
                  <a:lin ang="5400000" scaled="1"/>
                </a:gradFill>
                <a:effectLst/>
                <a:uLnTx/>
                <a:uFillTx/>
                <a:latin typeface="Segoe UI"/>
                <a:ea typeface="+mn-ea"/>
                <a:cs typeface="Segoe UI" pitchFamily="34" charset="0"/>
              </a:rPr>
              <a:t>Advanced Functions</a:t>
            </a:r>
          </a:p>
        </p:txBody>
      </p:sp>
      <p:sp>
        <p:nvSpPr>
          <p:cNvPr id="11" name="Rectangle 10">
            <a:extLst>
              <a:ext uri="{FF2B5EF4-FFF2-40B4-BE49-F238E27FC236}">
                <a16:creationId xmlns:a16="http://schemas.microsoft.com/office/drawing/2014/main" id="{0AF89124-97B2-4A61-958A-AAFBF65D2406}"/>
              </a:ext>
            </a:extLst>
          </p:cNvPr>
          <p:cNvSpPr/>
          <p:nvPr/>
        </p:nvSpPr>
        <p:spPr bwMode="auto">
          <a:xfrm>
            <a:off x="946706" y="1429564"/>
            <a:ext cx="3234711" cy="747630"/>
          </a:xfrm>
          <a:prstGeom prst="rect">
            <a:avLst/>
          </a:prstGeom>
          <a:solidFill>
            <a:schemeClr val="tx1">
              <a:lumMod val="75000"/>
              <a:lumOff val="25000"/>
            </a:schemeClr>
          </a:solidFill>
          <a:ln>
            <a:noFill/>
            <a:headEnd type="none" w="med" len="med"/>
            <a:tailEnd type="none" w="med" len="med"/>
          </a:ln>
          <a:effectLst>
            <a:outerShdw blurRad="190500" dist="38100" dir="2700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gradFill>
                  <a:gsLst>
                    <a:gs pos="0">
                      <a:schemeClr val="bg1"/>
                    </a:gs>
                    <a:gs pos="100000">
                      <a:schemeClr val="bg1"/>
                    </a:gs>
                  </a:gsLst>
                  <a:lin ang="5400000" scaled="1"/>
                </a:gradFill>
                <a:effectLst/>
                <a:uLnTx/>
                <a:uFillTx/>
                <a:latin typeface="Segoe UI"/>
                <a:ea typeface="+mn-ea"/>
                <a:cs typeface="Segoe UI" pitchFamily="34" charset="0"/>
              </a:rPr>
              <a:t>Security Information and Event Management (SIEM)</a:t>
            </a:r>
          </a:p>
        </p:txBody>
      </p:sp>
      <p:sp>
        <p:nvSpPr>
          <p:cNvPr id="32" name="Rectangle 31">
            <a:extLst>
              <a:ext uri="{FF2B5EF4-FFF2-40B4-BE49-F238E27FC236}">
                <a16:creationId xmlns:a16="http://schemas.microsoft.com/office/drawing/2014/main" id="{0C4A3CE2-C43D-4EB4-AEC1-E3C3FAD8AA71}"/>
              </a:ext>
            </a:extLst>
          </p:cNvPr>
          <p:cNvSpPr/>
          <p:nvPr/>
        </p:nvSpPr>
        <p:spPr bwMode="auto">
          <a:xfrm>
            <a:off x="8385193" y="1429564"/>
            <a:ext cx="3219389" cy="747630"/>
          </a:xfrm>
          <a:prstGeom prst="rect">
            <a:avLst/>
          </a:prstGeom>
          <a:solidFill>
            <a:schemeClr val="tx1">
              <a:lumMod val="75000"/>
              <a:lumOff val="25000"/>
            </a:schemeClr>
          </a:solidFill>
          <a:ln>
            <a:noFill/>
            <a:headEnd type="none" w="med" len="med"/>
            <a:tailEnd type="none" w="med" len="med"/>
          </a:ln>
          <a:effectLst>
            <a:outerShdw blurRad="190500" dist="38100" dir="2700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gradFill>
                  <a:gsLst>
                    <a:gs pos="0">
                      <a:schemeClr val="bg1"/>
                    </a:gs>
                    <a:gs pos="100000">
                      <a:schemeClr val="bg1"/>
                    </a:gs>
                  </a:gsLst>
                  <a:lin ang="5400000" scaled="1"/>
                </a:gradFill>
                <a:effectLst/>
                <a:uLnTx/>
                <a:uFillTx/>
                <a:latin typeface="Segoe UI"/>
                <a:ea typeface="+mn-ea"/>
                <a:cs typeface="Segoe UI" pitchFamily="34" charset="0"/>
              </a:rPr>
              <a:t>Analytics</a:t>
            </a:r>
          </a:p>
        </p:txBody>
      </p:sp>
      <p:grpSp>
        <p:nvGrpSpPr>
          <p:cNvPr id="238" name="Group 237">
            <a:extLst>
              <a:ext uri="{FF2B5EF4-FFF2-40B4-BE49-F238E27FC236}">
                <a16:creationId xmlns:a16="http://schemas.microsoft.com/office/drawing/2014/main" id="{5DDFFB51-F17E-41E5-BCFC-7E0C0253599E}"/>
              </a:ext>
            </a:extLst>
          </p:cNvPr>
          <p:cNvGrpSpPr/>
          <p:nvPr/>
        </p:nvGrpSpPr>
        <p:grpSpPr>
          <a:xfrm>
            <a:off x="8950309" y="5280376"/>
            <a:ext cx="2089157" cy="1003501"/>
            <a:chOff x="9351034" y="5350518"/>
            <a:chExt cx="2089157" cy="1003501"/>
          </a:xfrm>
        </p:grpSpPr>
        <p:sp>
          <p:nvSpPr>
            <p:cNvPr id="36" name="Rectangle 35">
              <a:extLst>
                <a:ext uri="{FF2B5EF4-FFF2-40B4-BE49-F238E27FC236}">
                  <a16:creationId xmlns:a16="http://schemas.microsoft.com/office/drawing/2014/main" id="{9F15E4B4-EEC5-4185-B86F-88148633DEB6}"/>
                </a:ext>
              </a:extLst>
            </p:cNvPr>
            <p:cNvSpPr/>
            <p:nvPr/>
          </p:nvSpPr>
          <p:spPr bwMode="auto">
            <a:xfrm>
              <a:off x="9351034" y="5350518"/>
              <a:ext cx="2089157" cy="882634"/>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noFill/>
                  <a:effectLst/>
                  <a:uLnTx/>
                  <a:uFillTx/>
                  <a:latin typeface="Segoe UI Semibold" panose="020B0702040204020203" pitchFamily="34" charset="0"/>
                  <a:ea typeface="+mn-ea"/>
                  <a:cs typeface="Segoe UI Semibold" panose="020B0702040204020203" pitchFamily="34" charset="0"/>
                </a:rPr>
                <a:t>2</a:t>
              </a:r>
            </a:p>
          </p:txBody>
        </p:sp>
        <p:sp>
          <p:nvSpPr>
            <p:cNvPr id="30" name="Rectangle 29">
              <a:extLst>
                <a:ext uri="{FF2B5EF4-FFF2-40B4-BE49-F238E27FC236}">
                  <a16:creationId xmlns:a16="http://schemas.microsoft.com/office/drawing/2014/main" id="{AE350BDE-985F-4B85-8485-4465D8502F31}"/>
                </a:ext>
              </a:extLst>
            </p:cNvPr>
            <p:cNvSpPr/>
            <p:nvPr/>
          </p:nvSpPr>
          <p:spPr bwMode="auto">
            <a:xfrm>
              <a:off x="10873225" y="6112283"/>
              <a:ext cx="388582" cy="241736"/>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Box 36">
              <a:extLst>
                <a:ext uri="{FF2B5EF4-FFF2-40B4-BE49-F238E27FC236}">
                  <a16:creationId xmlns:a16="http://schemas.microsoft.com/office/drawing/2014/main" id="{0200E7AC-46C4-4BFC-BD77-FBD95EFDC2C7}"/>
                </a:ext>
              </a:extLst>
            </p:cNvPr>
            <p:cNvSpPr txBox="1"/>
            <p:nvPr/>
          </p:nvSpPr>
          <p:spPr>
            <a:xfrm>
              <a:off x="9514391" y="5466962"/>
              <a:ext cx="1358834"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Virtual Network</a:t>
              </a:r>
            </a:p>
          </p:txBody>
        </p:sp>
        <p:sp>
          <p:nvSpPr>
            <p:cNvPr id="38" name="bot_3">
              <a:extLst>
                <a:ext uri="{FF2B5EF4-FFF2-40B4-BE49-F238E27FC236}">
                  <a16:creationId xmlns:a16="http://schemas.microsoft.com/office/drawing/2014/main" id="{213726E6-F5A7-4E53-A23C-B4D24CDA6296}"/>
                </a:ext>
              </a:extLst>
            </p:cNvPr>
            <p:cNvSpPr>
              <a:spLocks noChangeAspect="1" noEditPoints="1"/>
            </p:cNvSpPr>
            <p:nvPr/>
          </p:nvSpPr>
          <p:spPr bwMode="auto">
            <a:xfrm>
              <a:off x="10901653" y="6112283"/>
              <a:ext cx="336912" cy="241736"/>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mc:AlternateContent xmlns:mc="http://schemas.openxmlformats.org/markup-compatibility/2006" xmlns:pslz="http://schemas.microsoft.com/office/powerpoint/2016/slidezoom">
        <mc:Choice Requires="pslz">
          <p:graphicFrame>
            <p:nvGraphicFramePr>
              <p:cNvPr id="42" name="Slide Zoom 41">
                <a:extLst>
                  <a:ext uri="{FF2B5EF4-FFF2-40B4-BE49-F238E27FC236}">
                    <a16:creationId xmlns:a16="http://schemas.microsoft.com/office/drawing/2014/main" id="{0C270A92-1999-4130-82F8-D7BD41751322}"/>
                  </a:ext>
                </a:extLst>
              </p:cNvPr>
              <p:cNvGraphicFramePr>
                <a:graphicFrameLocks noChangeAspect="1"/>
              </p:cNvGraphicFramePr>
              <p:nvPr/>
            </p:nvGraphicFramePr>
            <p:xfrm>
              <a:off x="5288961" y="3377318"/>
              <a:ext cx="1981795" cy="1114760"/>
            </p:xfrm>
            <a:graphic>
              <a:graphicData uri="http://schemas.microsoft.com/office/powerpoint/2016/slidezoom">
                <pslz:sldZm>
                  <pslz:sldZmObj sldId="1576" cId="4067289026">
                    <pslz:zmPr id="{2EF5C494-D0C7-48DE-B266-38DF9F08ACEE}" transitionDur="1000">
                      <p166:blipFill xmlns:p166="http://schemas.microsoft.com/office/powerpoint/2016/6/main">
                        <a:blip r:embed="rId3"/>
                        <a:stretch>
                          <a:fillRect/>
                        </a:stretch>
                      </p166:blipFill>
                      <p166:spPr xmlns:p166="http://schemas.microsoft.com/office/powerpoint/2016/6/main">
                        <a:xfrm>
                          <a:off x="0" y="0"/>
                          <a:ext cx="1981795" cy="1114760"/>
                        </a:xfrm>
                        <a:prstGeom prst="rect">
                          <a:avLst/>
                        </a:prstGeom>
                        <a:ln w="3175">
                          <a:solidFill>
                            <a:prstClr val="ltGray"/>
                          </a:solidFill>
                        </a:ln>
                      </p166:spPr>
                    </pslz:zmPr>
                  </pslz:sldZmObj>
                </pslz:sldZm>
              </a:graphicData>
            </a:graphic>
          </p:graphicFrame>
        </mc:Choice>
        <mc:Fallback xmlns="">
          <p:pic>
            <p:nvPicPr>
              <p:cNvPr id="42" name="Slide Zoom 41">
                <a:hlinkClick r:id="rId4" action="ppaction://hlinksldjump"/>
                <a:extLst>
                  <a:ext uri="{FF2B5EF4-FFF2-40B4-BE49-F238E27FC236}">
                    <a16:creationId xmlns:a16="http://schemas.microsoft.com/office/drawing/2014/main" id="{0C270A92-1999-4130-82F8-D7BD41751322}"/>
                  </a:ext>
                </a:extLst>
              </p:cNvPr>
              <p:cNvPicPr>
                <a:picLocks noGrp="1" noRot="1" noChangeAspect="1" noMove="1" noResize="1" noEditPoints="1" noAdjustHandles="1" noChangeArrowheads="1" noChangeShapeType="1"/>
              </p:cNvPicPr>
              <p:nvPr/>
            </p:nvPicPr>
            <p:blipFill>
              <a:blip r:embed="rId5"/>
              <a:stretch>
                <a:fillRect/>
              </a:stretch>
            </p:blipFill>
            <p:spPr>
              <a:xfrm>
                <a:off x="5288961" y="3377318"/>
                <a:ext cx="1981795" cy="1114760"/>
              </a:xfrm>
              <a:prstGeom prst="rect">
                <a:avLst/>
              </a:prstGeom>
              <a:ln w="3175">
                <a:solidFill>
                  <a:prstClr val="ltGray"/>
                </a:solidFill>
              </a:ln>
            </p:spPr>
          </p:pic>
        </mc:Fallback>
      </mc:AlternateContent>
      <p:sp>
        <p:nvSpPr>
          <p:cNvPr id="43" name="Rectangle 42">
            <a:extLst>
              <a:ext uri="{FF2B5EF4-FFF2-40B4-BE49-F238E27FC236}">
                <a16:creationId xmlns:a16="http://schemas.microsoft.com/office/drawing/2014/main" id="{9B7C8A94-B082-463B-973B-4CBC3E07A711}"/>
              </a:ext>
            </a:extLst>
          </p:cNvPr>
          <p:cNvSpPr/>
          <p:nvPr/>
        </p:nvSpPr>
        <p:spPr bwMode="auto">
          <a:xfrm>
            <a:off x="4667050" y="1429564"/>
            <a:ext cx="3234711" cy="747630"/>
          </a:xfrm>
          <a:prstGeom prst="rect">
            <a:avLst/>
          </a:prstGeom>
          <a:solidFill>
            <a:schemeClr val="tx1">
              <a:lumMod val="75000"/>
              <a:lumOff val="25000"/>
            </a:schemeClr>
          </a:solidFill>
          <a:ln>
            <a:noFill/>
            <a:headEnd type="none" w="med" len="med"/>
            <a:tailEnd type="none" w="med" len="med"/>
          </a:ln>
          <a:effectLst>
            <a:outerShdw blurRad="190500" dist="38100" dir="2700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gradFill>
                  <a:gsLst>
                    <a:gs pos="0">
                      <a:schemeClr val="bg1"/>
                    </a:gs>
                    <a:gs pos="100000">
                      <a:schemeClr val="bg1"/>
                    </a:gs>
                  </a:gsLst>
                  <a:lin ang="5400000" scaled="1"/>
                </a:gradFill>
                <a:effectLst/>
                <a:uLnTx/>
                <a:uFillTx/>
                <a:latin typeface="Segoe UI"/>
                <a:ea typeface="+mn-ea"/>
                <a:cs typeface="Segoe UI" pitchFamily="34" charset="0"/>
              </a:rPr>
              <a:t>Investigation Workflow</a:t>
            </a:r>
          </a:p>
        </p:txBody>
      </p:sp>
      <mc:AlternateContent xmlns:mc="http://schemas.openxmlformats.org/markup-compatibility/2006" xmlns:pslz="http://schemas.microsoft.com/office/powerpoint/2016/slidezoom">
        <mc:Choice Requires="pslz">
          <p:graphicFrame>
            <p:nvGraphicFramePr>
              <p:cNvPr id="96" name="Slide Zoom 95">
                <a:extLst>
                  <a:ext uri="{FF2B5EF4-FFF2-40B4-BE49-F238E27FC236}">
                    <a16:creationId xmlns:a16="http://schemas.microsoft.com/office/drawing/2014/main" id="{CC8FB85F-7F55-4872-A32C-1434EC582CDD}"/>
                  </a:ext>
                </a:extLst>
              </p:cNvPr>
              <p:cNvGraphicFramePr>
                <a:graphicFrameLocks noChangeAspect="1"/>
              </p:cNvGraphicFramePr>
              <p:nvPr/>
            </p:nvGraphicFramePr>
            <p:xfrm>
              <a:off x="9093340" y="3377318"/>
              <a:ext cx="1981795" cy="1114760"/>
            </p:xfrm>
            <a:graphic>
              <a:graphicData uri="http://schemas.microsoft.com/office/powerpoint/2016/slidezoom">
                <pslz:sldZm>
                  <pslz:sldZmObj sldId="4635" cId="2571462323">
                    <pslz:zmPr id="{A1DC37A8-ED36-45ED-8001-C0456BA11C10}" transitionDur="1000">
                      <p166:blipFill xmlns:p166="http://schemas.microsoft.com/office/powerpoint/2016/6/main">
                        <a:blip r:embed="rId6"/>
                        <a:stretch>
                          <a:fillRect/>
                        </a:stretch>
                      </p166:blipFill>
                      <p166:spPr xmlns:p166="http://schemas.microsoft.com/office/powerpoint/2016/6/main">
                        <a:xfrm>
                          <a:off x="0" y="0"/>
                          <a:ext cx="1981795" cy="1114760"/>
                        </a:xfrm>
                        <a:prstGeom prst="rect">
                          <a:avLst/>
                        </a:prstGeom>
                        <a:ln w="3175">
                          <a:solidFill>
                            <a:prstClr val="ltGray"/>
                          </a:solidFill>
                        </a:ln>
                      </p166:spPr>
                    </pslz:zmPr>
                  </pslz:sldZmObj>
                </pslz:sldZm>
              </a:graphicData>
            </a:graphic>
          </p:graphicFrame>
        </mc:Choice>
        <mc:Fallback xmlns="">
          <p:pic>
            <p:nvPicPr>
              <p:cNvPr id="96" name="Slide Zoom 95">
                <a:hlinkClick r:id="rId10" action="ppaction://hlinksldjump"/>
                <a:extLst>
                  <a:ext uri="{FF2B5EF4-FFF2-40B4-BE49-F238E27FC236}">
                    <a16:creationId xmlns:a16="http://schemas.microsoft.com/office/drawing/2014/main" id="{CC8FB85F-7F55-4872-A32C-1434EC582CDD}"/>
                  </a:ext>
                </a:extLst>
              </p:cNvPr>
              <p:cNvPicPr>
                <a:picLocks noGrp="1" noRot="1" noChangeAspect="1" noMove="1" noResize="1" noEditPoints="1" noAdjustHandles="1" noChangeArrowheads="1" noChangeShapeType="1"/>
              </p:cNvPicPr>
              <p:nvPr/>
            </p:nvPicPr>
            <p:blipFill>
              <a:blip r:embed="rId11"/>
              <a:stretch>
                <a:fillRect/>
              </a:stretch>
            </p:blipFill>
            <p:spPr>
              <a:xfrm>
                <a:off x="9093340" y="3377318"/>
                <a:ext cx="1981795" cy="1114760"/>
              </a:xfrm>
              <a:prstGeom prst="rect">
                <a:avLst/>
              </a:prstGeom>
              <a:ln w="3175">
                <a:solidFill>
                  <a:prstClr val="ltGray"/>
                </a:solidFill>
              </a:ln>
            </p:spPr>
          </p:pic>
        </mc:Fallback>
      </mc:AlternateContent>
      <p:cxnSp>
        <p:nvCxnSpPr>
          <p:cNvPr id="22" name="Straight Connector 21">
            <a:extLst>
              <a:ext uri="{FF2B5EF4-FFF2-40B4-BE49-F238E27FC236}">
                <a16:creationId xmlns:a16="http://schemas.microsoft.com/office/drawing/2014/main" id="{B6D0F90E-1BC6-4CDE-A9D7-9B952816EFCF}"/>
              </a:ext>
            </a:extLst>
          </p:cNvPr>
          <p:cNvCxnSpPr>
            <a:stCxn id="11" idx="2"/>
            <a:endCxn id="3" idx="0"/>
          </p:cNvCxnSpPr>
          <p:nvPr/>
        </p:nvCxnSpPr>
        <p:spPr>
          <a:xfrm>
            <a:off x="2564062" y="2177194"/>
            <a:ext cx="0" cy="466935"/>
          </a:xfrm>
          <a:prstGeom prst="line">
            <a:avLst/>
          </a:prstGeom>
          <a:ln w="19050">
            <a:solidFill>
              <a:schemeClr val="tx1"/>
            </a:solidFill>
            <a:prstDash val="sys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D698F2D-4C09-4089-B81D-811AFAE7D6B8}"/>
              </a:ext>
            </a:extLst>
          </p:cNvPr>
          <p:cNvCxnSpPr>
            <a:cxnSpLocks/>
            <a:stCxn id="43" idx="2"/>
            <a:endCxn id="9" idx="0"/>
          </p:cNvCxnSpPr>
          <p:nvPr/>
        </p:nvCxnSpPr>
        <p:spPr>
          <a:xfrm>
            <a:off x="6284406" y="2177194"/>
            <a:ext cx="0" cy="466937"/>
          </a:xfrm>
          <a:prstGeom prst="line">
            <a:avLst/>
          </a:prstGeom>
          <a:ln w="19050">
            <a:solidFill>
              <a:schemeClr val="tx1"/>
            </a:solidFill>
            <a:prstDash val="sys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4F856234-C951-46F5-8D69-FD8DF17E97E0}"/>
              </a:ext>
            </a:extLst>
          </p:cNvPr>
          <p:cNvCxnSpPr>
            <a:cxnSpLocks/>
            <a:stCxn id="32" idx="2"/>
            <a:endCxn id="8" idx="0"/>
          </p:cNvCxnSpPr>
          <p:nvPr/>
        </p:nvCxnSpPr>
        <p:spPr>
          <a:xfrm>
            <a:off x="9994888" y="2177194"/>
            <a:ext cx="0" cy="466937"/>
          </a:xfrm>
          <a:prstGeom prst="line">
            <a:avLst/>
          </a:prstGeom>
          <a:ln w="19050">
            <a:solidFill>
              <a:schemeClr val="tx1"/>
            </a:solidFill>
            <a:prstDash val="sys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D62B469-5610-42BC-A037-42061AEEFBAB}"/>
              </a:ext>
            </a:extLst>
          </p:cNvPr>
          <p:cNvSpPr/>
          <p:nvPr/>
        </p:nvSpPr>
        <p:spPr bwMode="auto">
          <a:xfrm>
            <a:off x="245968" y="5926399"/>
            <a:ext cx="1803000" cy="4499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Segoe UI" pitchFamily="34" charset="0"/>
              </a:rPr>
              <a:t>NSG </a:t>
            </a:r>
            <a:br>
              <a:rPr kumimoji="0" lang="en-US" sz="14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Segoe UI" pitchFamily="34" charset="0"/>
              </a:rPr>
            </a:br>
            <a:r>
              <a:rPr kumimoji="0" lang="en-US" sz="14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Segoe UI" pitchFamily="34" charset="0"/>
              </a:rPr>
              <a:t>Diagnostic Logs</a:t>
            </a:r>
          </a:p>
        </p:txBody>
      </p:sp>
      <p:sp>
        <p:nvSpPr>
          <p:cNvPr id="6" name="Rectangle 5">
            <a:extLst>
              <a:ext uri="{FF2B5EF4-FFF2-40B4-BE49-F238E27FC236}">
                <a16:creationId xmlns:a16="http://schemas.microsoft.com/office/drawing/2014/main" id="{B3EF573B-8F8D-4CAA-82C4-7198B2150AB3}"/>
              </a:ext>
            </a:extLst>
          </p:cNvPr>
          <p:cNvSpPr/>
          <p:nvPr/>
        </p:nvSpPr>
        <p:spPr bwMode="auto">
          <a:xfrm>
            <a:off x="2890905" y="5907497"/>
            <a:ext cx="1613954" cy="4499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Segoe UI" pitchFamily="34" charset="0"/>
              </a:rPr>
              <a:t>Azure Firewall</a:t>
            </a:r>
          </a:p>
        </p:txBody>
      </p:sp>
      <p:cxnSp>
        <p:nvCxnSpPr>
          <p:cNvPr id="237" name="Straight Connector 236">
            <a:extLst>
              <a:ext uri="{FF2B5EF4-FFF2-40B4-BE49-F238E27FC236}">
                <a16:creationId xmlns:a16="http://schemas.microsoft.com/office/drawing/2014/main" id="{EB532FB9-0253-42A4-A2AB-DE8ACC3B9142}"/>
              </a:ext>
            </a:extLst>
          </p:cNvPr>
          <p:cNvCxnSpPr>
            <a:stCxn id="8" idx="2"/>
            <a:endCxn id="36" idx="0"/>
          </p:cNvCxnSpPr>
          <p:nvPr/>
        </p:nvCxnSpPr>
        <p:spPr>
          <a:xfrm>
            <a:off x="9994888" y="4725183"/>
            <a:ext cx="0" cy="555193"/>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A848ED1F-159A-44CC-83F2-2791067547B3}"/>
              </a:ext>
            </a:extLst>
          </p:cNvPr>
          <p:cNvGrpSpPr/>
          <p:nvPr/>
        </p:nvGrpSpPr>
        <p:grpSpPr>
          <a:xfrm>
            <a:off x="6150945" y="5165024"/>
            <a:ext cx="2089156" cy="1192378"/>
            <a:chOff x="6150945" y="5165024"/>
            <a:chExt cx="2089156" cy="1192378"/>
          </a:xfrm>
        </p:grpSpPr>
        <p:sp>
          <p:nvSpPr>
            <p:cNvPr id="10" name="Rectangle 9">
              <a:extLst>
                <a:ext uri="{FF2B5EF4-FFF2-40B4-BE49-F238E27FC236}">
                  <a16:creationId xmlns:a16="http://schemas.microsoft.com/office/drawing/2014/main" id="{65BE5699-E434-4B11-BB7B-6453A384B63F}"/>
                </a:ext>
              </a:extLst>
            </p:cNvPr>
            <p:cNvSpPr/>
            <p:nvPr/>
          </p:nvSpPr>
          <p:spPr bwMode="auto">
            <a:xfrm>
              <a:off x="6150945" y="5907497"/>
              <a:ext cx="2089156" cy="4499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Segoe UI" pitchFamily="34" charset="0"/>
                  <a:cs typeface="Segoe UI" pitchFamily="34" charset="0"/>
                </a:rPr>
                <a:t>Packet Capture </a:t>
              </a:r>
              <a:br>
                <a:rPr kumimoji="0" lang="en-US" sz="14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Segoe UI" pitchFamily="34" charset="0"/>
                  <a:cs typeface="Segoe UI" pitchFamily="34" charset="0"/>
                </a:rPr>
              </a:br>
              <a:r>
                <a:rPr kumimoji="0" lang="en-US" sz="1200"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Segoe UI" pitchFamily="34" charset="0"/>
                  <a:cs typeface="Segoe UI" pitchFamily="34" charset="0"/>
                </a:rPr>
                <a:t>(Point in Time) </a:t>
              </a:r>
              <a:endParaRPr kumimoji="0" lang="en-US" sz="1400"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Segoe UI" pitchFamily="34" charset="0"/>
                <a:cs typeface="Segoe UI" pitchFamily="34" charset="0"/>
              </a:endParaRPr>
            </a:p>
          </p:txBody>
        </p:sp>
        <p:grpSp>
          <p:nvGrpSpPr>
            <p:cNvPr id="48" name="Group 47">
              <a:extLst>
                <a:ext uri="{FF2B5EF4-FFF2-40B4-BE49-F238E27FC236}">
                  <a16:creationId xmlns:a16="http://schemas.microsoft.com/office/drawing/2014/main" id="{BAF8EB93-9813-4295-A1D7-17FA1821D202}"/>
                </a:ext>
              </a:extLst>
            </p:cNvPr>
            <p:cNvGrpSpPr/>
            <p:nvPr/>
          </p:nvGrpSpPr>
          <p:grpSpPr>
            <a:xfrm>
              <a:off x="6650579" y="5165024"/>
              <a:ext cx="1089889" cy="646023"/>
              <a:chOff x="7187495" y="5284464"/>
              <a:chExt cx="1168316" cy="692510"/>
            </a:xfrm>
          </p:grpSpPr>
          <p:sp>
            <p:nvSpPr>
              <p:cNvPr id="35" name="Freeform: Shape 34">
                <a:extLst>
                  <a:ext uri="{FF2B5EF4-FFF2-40B4-BE49-F238E27FC236}">
                    <a16:creationId xmlns:a16="http://schemas.microsoft.com/office/drawing/2014/main" id="{3014878A-AC70-4605-B8D6-D7E19645D398}"/>
                  </a:ext>
                </a:extLst>
              </p:cNvPr>
              <p:cNvSpPr/>
              <p:nvPr/>
            </p:nvSpPr>
            <p:spPr>
              <a:xfrm>
                <a:off x="7187495" y="5284464"/>
                <a:ext cx="1168316" cy="692510"/>
              </a:xfrm>
              <a:custGeom>
                <a:avLst/>
                <a:gdLst>
                  <a:gd name="connsiteX0" fmla="*/ 1066689 w 1168315"/>
                  <a:gd name="connsiteY0" fmla="*/ 626580 h 692510"/>
                  <a:gd name="connsiteX1" fmla="*/ 110794 w 1168315"/>
                  <a:gd name="connsiteY1" fmla="*/ 626580 h 692510"/>
                  <a:gd name="connsiteX2" fmla="*/ 110794 w 1168315"/>
                  <a:gd name="connsiteY2" fmla="*/ 80266 h 692510"/>
                  <a:gd name="connsiteX3" fmla="*/ 1066689 w 1168315"/>
                  <a:gd name="connsiteY3" fmla="*/ 80266 h 692510"/>
                  <a:gd name="connsiteX4" fmla="*/ 1066689 w 1168315"/>
                  <a:gd name="connsiteY4" fmla="*/ 626580 h 692510"/>
                  <a:gd name="connsiteX5" fmla="*/ 1066689 w 1168315"/>
                  <a:gd name="connsiteY5" fmla="*/ 626580 h 692510"/>
                  <a:gd name="connsiteX6" fmla="*/ 1066689 w 1168315"/>
                  <a:gd name="connsiteY6" fmla="*/ 626580 h 692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8315" h="692510">
                    <a:moveTo>
                      <a:pt x="1066689" y="626580"/>
                    </a:moveTo>
                    <a:cubicBezTo>
                      <a:pt x="110794" y="626580"/>
                      <a:pt x="110794" y="626580"/>
                      <a:pt x="110794" y="626580"/>
                    </a:cubicBezTo>
                    <a:cubicBezTo>
                      <a:pt x="110794" y="80266"/>
                      <a:pt x="110794" y="80266"/>
                      <a:pt x="110794" y="80266"/>
                    </a:cubicBezTo>
                    <a:cubicBezTo>
                      <a:pt x="1066689" y="80266"/>
                      <a:pt x="1066689" y="80266"/>
                      <a:pt x="1066689" y="80266"/>
                    </a:cubicBezTo>
                    <a:lnTo>
                      <a:pt x="1066689" y="626580"/>
                    </a:lnTo>
                    <a:lnTo>
                      <a:pt x="1066689" y="626580"/>
                    </a:lnTo>
                    <a:lnTo>
                      <a:pt x="1066689" y="626580"/>
                    </a:lnTo>
                    <a:close/>
                  </a:path>
                </a:pathLst>
              </a:custGeom>
              <a:solidFill>
                <a:schemeClr val="bg2"/>
              </a:solidFill>
              <a:ln w="19050" cap="sq">
                <a:solidFill>
                  <a:schemeClr val="tx1"/>
                </a:solid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42B6D8F9-4861-4D53-87E7-40FDCE316B2E}"/>
                  </a:ext>
                </a:extLst>
              </p:cNvPr>
              <p:cNvSpPr/>
              <p:nvPr/>
            </p:nvSpPr>
            <p:spPr>
              <a:xfrm>
                <a:off x="7277553" y="5403925"/>
                <a:ext cx="991298" cy="196040"/>
              </a:xfrm>
              <a:custGeom>
                <a:avLst/>
                <a:gdLst>
                  <a:gd name="connsiteX0" fmla="*/ 895203 w 991298"/>
                  <a:gd name="connsiteY0" fmla="*/ 109922 h 205188"/>
                  <a:gd name="connsiteX1" fmla="*/ 895203 w 991298"/>
                  <a:gd name="connsiteY1" fmla="*/ 71449 h 205188"/>
                  <a:gd name="connsiteX2" fmla="*/ 98624 w 991298"/>
                  <a:gd name="connsiteY2" fmla="*/ 71449 h 205188"/>
                  <a:gd name="connsiteX3" fmla="*/ 98624 w 991298"/>
                  <a:gd name="connsiteY3" fmla="*/ 145830 h 205188"/>
                  <a:gd name="connsiteX4" fmla="*/ 895203 w 991298"/>
                  <a:gd name="connsiteY4" fmla="*/ 145830 h 205188"/>
                  <a:gd name="connsiteX5" fmla="*/ 895203 w 991298"/>
                  <a:gd name="connsiteY5" fmla="*/ 109922 h 20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1298" h="205188">
                    <a:moveTo>
                      <a:pt x="895203" y="109922"/>
                    </a:moveTo>
                    <a:lnTo>
                      <a:pt x="895203" y="71449"/>
                    </a:lnTo>
                    <a:lnTo>
                      <a:pt x="98624" y="71449"/>
                    </a:lnTo>
                    <a:lnTo>
                      <a:pt x="98624" y="145830"/>
                    </a:lnTo>
                    <a:lnTo>
                      <a:pt x="895203" y="145830"/>
                    </a:lnTo>
                    <a:lnTo>
                      <a:pt x="895203" y="109922"/>
                    </a:lnTo>
                  </a:path>
                </a:pathLst>
              </a:custGeom>
              <a:noFill/>
              <a:ln w="19050" cap="sq">
                <a:solidFill>
                  <a:schemeClr val="tx1"/>
                </a:solid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ACFB87FB-BE95-4D0A-BBAD-866EC4CFB924}"/>
                  </a:ext>
                </a:extLst>
              </p:cNvPr>
              <p:cNvSpPr/>
              <p:nvPr/>
            </p:nvSpPr>
            <p:spPr>
              <a:xfrm>
                <a:off x="7279544" y="5692711"/>
                <a:ext cx="814281" cy="153891"/>
              </a:xfrm>
              <a:custGeom>
                <a:avLst/>
                <a:gdLst>
                  <a:gd name="connsiteX0" fmla="*/ 110794 w 814280"/>
                  <a:gd name="connsiteY0" fmla="*/ 80266 h 153891"/>
                  <a:gd name="connsiteX1" fmla="*/ 712654 w 814280"/>
                  <a:gd name="connsiteY1" fmla="*/ 80266 h 153891"/>
                </a:gdLst>
                <a:ahLst/>
                <a:cxnLst>
                  <a:cxn ang="0">
                    <a:pos x="connsiteX0" y="connsiteY0"/>
                  </a:cxn>
                  <a:cxn ang="0">
                    <a:pos x="connsiteX1" y="connsiteY1"/>
                  </a:cxn>
                </a:cxnLst>
                <a:rect l="l" t="t" r="r" b="b"/>
                <a:pathLst>
                  <a:path w="814280" h="153891">
                    <a:moveTo>
                      <a:pt x="110794" y="80266"/>
                    </a:moveTo>
                    <a:lnTo>
                      <a:pt x="712654" y="80266"/>
                    </a:lnTo>
                  </a:path>
                </a:pathLst>
              </a:custGeom>
              <a:noFill/>
              <a:ln w="19050" cap="sq">
                <a:solidFill>
                  <a:schemeClr val="tx1"/>
                </a:solid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2B4B5D66-2AE4-4C51-AD2B-143D87E6BE95}"/>
                  </a:ext>
                </a:extLst>
              </p:cNvPr>
              <p:cNvSpPr/>
              <p:nvPr/>
            </p:nvSpPr>
            <p:spPr>
              <a:xfrm>
                <a:off x="7279544" y="5749723"/>
                <a:ext cx="849684" cy="153891"/>
              </a:xfrm>
              <a:custGeom>
                <a:avLst/>
                <a:gdLst>
                  <a:gd name="connsiteX0" fmla="*/ 110794 w 849684"/>
                  <a:gd name="connsiteY0" fmla="*/ 80266 h 153891"/>
                  <a:gd name="connsiteX1" fmla="*/ 755138 w 849684"/>
                  <a:gd name="connsiteY1" fmla="*/ 80266 h 153891"/>
                </a:gdLst>
                <a:ahLst/>
                <a:cxnLst>
                  <a:cxn ang="0">
                    <a:pos x="connsiteX0" y="connsiteY0"/>
                  </a:cxn>
                  <a:cxn ang="0">
                    <a:pos x="connsiteX1" y="connsiteY1"/>
                  </a:cxn>
                </a:cxnLst>
                <a:rect l="l" t="t" r="r" b="b"/>
                <a:pathLst>
                  <a:path w="849684" h="153891">
                    <a:moveTo>
                      <a:pt x="110794" y="80266"/>
                    </a:moveTo>
                    <a:lnTo>
                      <a:pt x="755138" y="80266"/>
                    </a:lnTo>
                  </a:path>
                </a:pathLst>
              </a:custGeom>
              <a:noFill/>
              <a:ln w="19050" cap="sq">
                <a:solidFill>
                  <a:schemeClr val="tx1"/>
                </a:solid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D5094F75-E743-4E0B-8E79-35E0254C79E9}"/>
                  </a:ext>
                </a:extLst>
              </p:cNvPr>
              <p:cNvSpPr/>
              <p:nvPr/>
            </p:nvSpPr>
            <p:spPr>
              <a:xfrm>
                <a:off x="7277553" y="5547253"/>
                <a:ext cx="991298" cy="196040"/>
              </a:xfrm>
              <a:custGeom>
                <a:avLst/>
                <a:gdLst>
                  <a:gd name="connsiteX0" fmla="*/ 895203 w 991298"/>
                  <a:gd name="connsiteY0" fmla="*/ 107357 h 205188"/>
                  <a:gd name="connsiteX1" fmla="*/ 895203 w 991298"/>
                  <a:gd name="connsiteY1" fmla="*/ 71449 h 205188"/>
                  <a:gd name="connsiteX2" fmla="*/ 98624 w 991298"/>
                  <a:gd name="connsiteY2" fmla="*/ 71449 h 205188"/>
                  <a:gd name="connsiteX3" fmla="*/ 98624 w 991298"/>
                  <a:gd name="connsiteY3" fmla="*/ 143265 h 205188"/>
                  <a:gd name="connsiteX4" fmla="*/ 895203 w 991298"/>
                  <a:gd name="connsiteY4" fmla="*/ 143265 h 205188"/>
                  <a:gd name="connsiteX5" fmla="*/ 895203 w 991298"/>
                  <a:gd name="connsiteY5" fmla="*/ 107357 h 20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1298" h="205188">
                    <a:moveTo>
                      <a:pt x="895203" y="107357"/>
                    </a:moveTo>
                    <a:lnTo>
                      <a:pt x="895203" y="71449"/>
                    </a:lnTo>
                    <a:lnTo>
                      <a:pt x="98624" y="71449"/>
                    </a:lnTo>
                    <a:lnTo>
                      <a:pt x="98624" y="143265"/>
                    </a:lnTo>
                    <a:lnTo>
                      <a:pt x="895203" y="143265"/>
                    </a:lnTo>
                    <a:lnTo>
                      <a:pt x="895203" y="107357"/>
                    </a:lnTo>
                  </a:path>
                </a:pathLst>
              </a:custGeom>
              <a:noFill/>
              <a:ln w="19050" cap="sq">
                <a:solidFill>
                  <a:schemeClr val="tx1"/>
                </a:solidFill>
                <a:prstDash val="solid"/>
                <a:miter/>
              </a:ln>
            </p:spPr>
            <p:txBody>
              <a:bodyPr rtlCol="0" anchor="ctr"/>
              <a:lstStyle/>
              <a:p>
                <a:endParaRPr lang="en-US" dirty="0"/>
              </a:p>
            </p:txBody>
          </p:sp>
        </p:grpSp>
      </p:grpSp>
      <p:sp>
        <p:nvSpPr>
          <p:cNvPr id="5" name="Rectangle 4">
            <a:extLst>
              <a:ext uri="{FF2B5EF4-FFF2-40B4-BE49-F238E27FC236}">
                <a16:creationId xmlns:a16="http://schemas.microsoft.com/office/drawing/2014/main" id="{F12A9253-E9E6-46A8-A79C-C080348A9D31}"/>
              </a:ext>
            </a:extLst>
          </p:cNvPr>
          <p:cNvSpPr/>
          <p:nvPr/>
        </p:nvSpPr>
        <p:spPr bwMode="auto">
          <a:xfrm>
            <a:off x="1981078" y="5907497"/>
            <a:ext cx="847672" cy="4499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Segoe UI" pitchFamily="34" charset="0"/>
              </a:rPr>
              <a:t>WAF</a:t>
            </a:r>
          </a:p>
        </p:txBody>
      </p:sp>
      <p:pic>
        <p:nvPicPr>
          <p:cNvPr id="53" name="Graphic 52">
            <a:extLst>
              <a:ext uri="{FF2B5EF4-FFF2-40B4-BE49-F238E27FC236}">
                <a16:creationId xmlns:a16="http://schemas.microsoft.com/office/drawing/2014/main" id="{99D0895B-082E-42DE-91F4-378CCA656F5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048968" y="5224696"/>
            <a:ext cx="711892" cy="545784"/>
          </a:xfrm>
          <a:prstGeom prst="rect">
            <a:avLst/>
          </a:prstGeom>
        </p:spPr>
      </p:pic>
      <p:grpSp>
        <p:nvGrpSpPr>
          <p:cNvPr id="15" name="Group 14">
            <a:extLst>
              <a:ext uri="{FF2B5EF4-FFF2-40B4-BE49-F238E27FC236}">
                <a16:creationId xmlns:a16="http://schemas.microsoft.com/office/drawing/2014/main" id="{70FBFD12-7DF7-48C1-90D5-F1A57D03329B}"/>
              </a:ext>
            </a:extLst>
          </p:cNvPr>
          <p:cNvGrpSpPr/>
          <p:nvPr/>
        </p:nvGrpSpPr>
        <p:grpSpPr>
          <a:xfrm>
            <a:off x="4556774" y="5165024"/>
            <a:ext cx="1649603" cy="1192378"/>
            <a:chOff x="4556774" y="5165024"/>
            <a:chExt cx="1649603" cy="1192378"/>
          </a:xfrm>
        </p:grpSpPr>
        <p:sp>
          <p:nvSpPr>
            <p:cNvPr id="7" name="Rectangle 6">
              <a:extLst>
                <a:ext uri="{FF2B5EF4-FFF2-40B4-BE49-F238E27FC236}">
                  <a16:creationId xmlns:a16="http://schemas.microsoft.com/office/drawing/2014/main" id="{D654863F-3AB2-49CC-8777-78605EB51684}"/>
                </a:ext>
              </a:extLst>
            </p:cNvPr>
            <p:cNvSpPr/>
            <p:nvPr/>
          </p:nvSpPr>
          <p:spPr bwMode="auto">
            <a:xfrm>
              <a:off x="4556774" y="5907497"/>
              <a:ext cx="1649603" cy="4499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Segoe UI" pitchFamily="34" charset="0"/>
                </a:rPr>
                <a:t>NSG </a:t>
              </a:r>
              <a:br>
                <a:rPr kumimoji="0" lang="en-US" sz="14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Segoe UI" pitchFamily="34" charset="0"/>
                </a:rPr>
              </a:br>
              <a:r>
                <a:rPr kumimoji="0" lang="en-US" sz="14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Segoe UI" pitchFamily="34" charset="0"/>
                </a:rPr>
                <a:t>Flow Logs</a:t>
              </a:r>
            </a:p>
          </p:txBody>
        </p:sp>
        <p:grpSp>
          <p:nvGrpSpPr>
            <p:cNvPr id="55" name="Group 54">
              <a:extLst>
                <a:ext uri="{FF2B5EF4-FFF2-40B4-BE49-F238E27FC236}">
                  <a16:creationId xmlns:a16="http://schemas.microsoft.com/office/drawing/2014/main" id="{AEEB63E6-7734-459A-A4F0-227F59DF9318}"/>
                </a:ext>
              </a:extLst>
            </p:cNvPr>
            <p:cNvGrpSpPr/>
            <p:nvPr/>
          </p:nvGrpSpPr>
          <p:grpSpPr>
            <a:xfrm>
              <a:off x="4836631" y="5165024"/>
              <a:ext cx="1089889" cy="646023"/>
              <a:chOff x="4802405" y="5251672"/>
              <a:chExt cx="1089889" cy="646023"/>
            </a:xfrm>
          </p:grpSpPr>
          <p:sp>
            <p:nvSpPr>
              <p:cNvPr id="158" name="Freeform: Shape 157">
                <a:extLst>
                  <a:ext uri="{FF2B5EF4-FFF2-40B4-BE49-F238E27FC236}">
                    <a16:creationId xmlns:a16="http://schemas.microsoft.com/office/drawing/2014/main" id="{C4C2EF98-27BB-4831-8434-DC15144783AD}"/>
                  </a:ext>
                </a:extLst>
              </p:cNvPr>
              <p:cNvSpPr/>
              <p:nvPr/>
            </p:nvSpPr>
            <p:spPr>
              <a:xfrm>
                <a:off x="4802405" y="5251672"/>
                <a:ext cx="1089889" cy="646023"/>
              </a:xfrm>
              <a:custGeom>
                <a:avLst/>
                <a:gdLst>
                  <a:gd name="connsiteX0" fmla="*/ 1066689 w 1168315"/>
                  <a:gd name="connsiteY0" fmla="*/ 626580 h 692510"/>
                  <a:gd name="connsiteX1" fmla="*/ 110794 w 1168315"/>
                  <a:gd name="connsiteY1" fmla="*/ 626580 h 692510"/>
                  <a:gd name="connsiteX2" fmla="*/ 110794 w 1168315"/>
                  <a:gd name="connsiteY2" fmla="*/ 80266 h 692510"/>
                  <a:gd name="connsiteX3" fmla="*/ 1066689 w 1168315"/>
                  <a:gd name="connsiteY3" fmla="*/ 80266 h 692510"/>
                  <a:gd name="connsiteX4" fmla="*/ 1066689 w 1168315"/>
                  <a:gd name="connsiteY4" fmla="*/ 626580 h 692510"/>
                  <a:gd name="connsiteX5" fmla="*/ 1066689 w 1168315"/>
                  <a:gd name="connsiteY5" fmla="*/ 626580 h 692510"/>
                  <a:gd name="connsiteX6" fmla="*/ 1066689 w 1168315"/>
                  <a:gd name="connsiteY6" fmla="*/ 626580 h 692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8315" h="692510">
                    <a:moveTo>
                      <a:pt x="1066689" y="626580"/>
                    </a:moveTo>
                    <a:cubicBezTo>
                      <a:pt x="110794" y="626580"/>
                      <a:pt x="110794" y="626580"/>
                      <a:pt x="110794" y="626580"/>
                    </a:cubicBezTo>
                    <a:cubicBezTo>
                      <a:pt x="110794" y="80266"/>
                      <a:pt x="110794" y="80266"/>
                      <a:pt x="110794" y="80266"/>
                    </a:cubicBezTo>
                    <a:cubicBezTo>
                      <a:pt x="1066689" y="80266"/>
                      <a:pt x="1066689" y="80266"/>
                      <a:pt x="1066689" y="80266"/>
                    </a:cubicBezTo>
                    <a:lnTo>
                      <a:pt x="1066689" y="626580"/>
                    </a:lnTo>
                    <a:lnTo>
                      <a:pt x="1066689" y="626580"/>
                    </a:lnTo>
                    <a:lnTo>
                      <a:pt x="1066689" y="626580"/>
                    </a:lnTo>
                    <a:close/>
                  </a:path>
                </a:pathLst>
              </a:custGeom>
              <a:solidFill>
                <a:srgbClr val="EAEAEA"/>
              </a:solidFill>
              <a:ln w="19050" cap="sq">
                <a:solidFill>
                  <a:schemeClr val="tx1"/>
                </a:solidFill>
                <a:prstDash val="solid"/>
                <a:miter/>
              </a:ln>
            </p:spPr>
            <p:txBody>
              <a:bodyPr rtlCol="0" anchor="ctr"/>
              <a:lstStyle/>
              <a:p>
                <a:endParaRPr lang="en-US" dirty="0"/>
              </a:p>
            </p:txBody>
          </p:sp>
          <p:pic>
            <p:nvPicPr>
              <p:cNvPr id="54" name="Graphic 53">
                <a:extLst>
                  <a:ext uri="{FF2B5EF4-FFF2-40B4-BE49-F238E27FC236}">
                    <a16:creationId xmlns:a16="http://schemas.microsoft.com/office/drawing/2014/main" id="{B9A98DDD-6D38-40CA-B711-D7AF4150E0B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871579">
                <a:off x="5102208" y="5390878"/>
                <a:ext cx="564264" cy="409091"/>
              </a:xfrm>
              <a:prstGeom prst="rect">
                <a:avLst/>
              </a:prstGeom>
            </p:spPr>
          </p:pic>
        </p:grpSp>
      </p:grpSp>
      <p:cxnSp>
        <p:nvCxnSpPr>
          <p:cNvPr id="69" name="Connector: Elbow 68">
            <a:extLst>
              <a:ext uri="{FF2B5EF4-FFF2-40B4-BE49-F238E27FC236}">
                <a16:creationId xmlns:a16="http://schemas.microsoft.com/office/drawing/2014/main" id="{FEDD4273-A2BA-4920-9E83-878A25199E54}"/>
              </a:ext>
            </a:extLst>
          </p:cNvPr>
          <p:cNvCxnSpPr>
            <a:cxnSpLocks/>
          </p:cNvCxnSpPr>
          <p:nvPr/>
        </p:nvCxnSpPr>
        <p:spPr>
          <a:xfrm rot="5400000">
            <a:off x="1631374" y="4304557"/>
            <a:ext cx="512064" cy="1353312"/>
          </a:xfrm>
          <a:prstGeom prst="bentConnector3">
            <a:avLst>
              <a:gd name="adj1" fmla="val 48694"/>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B447E9D9-5C38-46E6-8068-5CCA0B6E197D}"/>
              </a:ext>
            </a:extLst>
          </p:cNvPr>
          <p:cNvCxnSpPr>
            <a:cxnSpLocks/>
            <a:endCxn id="53" idx="0"/>
          </p:cNvCxnSpPr>
          <p:nvPr/>
        </p:nvCxnSpPr>
        <p:spPr>
          <a:xfrm rot="5400000">
            <a:off x="2234731" y="4895364"/>
            <a:ext cx="499516" cy="159149"/>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14" name="Graphic 213">
            <a:extLst>
              <a:ext uri="{FF2B5EF4-FFF2-40B4-BE49-F238E27FC236}">
                <a16:creationId xmlns:a16="http://schemas.microsoft.com/office/drawing/2014/main" id="{EDB5EE44-CFF6-451A-BC58-900EB2411F0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32766" y="5224696"/>
            <a:ext cx="711892" cy="545784"/>
          </a:xfrm>
          <a:prstGeom prst="rect">
            <a:avLst/>
          </a:prstGeom>
        </p:spPr>
      </p:pic>
      <p:grpSp>
        <p:nvGrpSpPr>
          <p:cNvPr id="131" name="Graphic 1387">
            <a:extLst>
              <a:ext uri="{FF2B5EF4-FFF2-40B4-BE49-F238E27FC236}">
                <a16:creationId xmlns:a16="http://schemas.microsoft.com/office/drawing/2014/main" id="{ACE406A0-D4DC-4451-881E-EEBF429FD7B1}"/>
              </a:ext>
            </a:extLst>
          </p:cNvPr>
          <p:cNvGrpSpPr/>
          <p:nvPr/>
        </p:nvGrpSpPr>
        <p:grpSpPr>
          <a:xfrm>
            <a:off x="770416" y="5021498"/>
            <a:ext cx="249015" cy="363467"/>
            <a:chOff x="6000749" y="3265959"/>
            <a:chExt cx="187643" cy="273890"/>
          </a:xfrm>
          <a:solidFill>
            <a:srgbClr val="EAEAEA"/>
          </a:solidFill>
        </p:grpSpPr>
        <p:sp>
          <p:nvSpPr>
            <p:cNvPr id="132" name="Freeform: Shape 131">
              <a:extLst>
                <a:ext uri="{FF2B5EF4-FFF2-40B4-BE49-F238E27FC236}">
                  <a16:creationId xmlns:a16="http://schemas.microsoft.com/office/drawing/2014/main" id="{5581EA88-DEA7-4EFB-8877-620C8F58EA5A}"/>
                </a:ext>
              </a:extLst>
            </p:cNvPr>
            <p:cNvSpPr/>
            <p:nvPr/>
          </p:nvSpPr>
          <p:spPr>
            <a:xfrm>
              <a:off x="6000749" y="340364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grpFill/>
            <a:ln w="19050" cap="sq">
              <a:solidFill>
                <a:schemeClr val="tx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33" name="Freeform: Shape 132">
              <a:extLst>
                <a:ext uri="{FF2B5EF4-FFF2-40B4-BE49-F238E27FC236}">
                  <a16:creationId xmlns:a16="http://schemas.microsoft.com/office/drawing/2014/main" id="{DFE33B82-75CF-4FB1-89E8-EE4E0E0F0CDE}"/>
                </a:ext>
              </a:extLst>
            </p:cNvPr>
            <p:cNvSpPr/>
            <p:nvPr/>
          </p:nvSpPr>
          <p:spPr>
            <a:xfrm>
              <a:off x="6028919" y="3265959"/>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grpFill/>
            <a:ln w="19050" cap="sq">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A1A1A"/>
                </a:solidFill>
                <a:effectLst/>
                <a:uLnTx/>
                <a:uFillTx/>
                <a:latin typeface="Segoe UI"/>
                <a:ea typeface="+mn-ea"/>
                <a:cs typeface="+mn-cs"/>
              </a:endParaRPr>
            </a:p>
          </p:txBody>
        </p:sp>
      </p:grpSp>
      <p:pic>
        <p:nvPicPr>
          <p:cNvPr id="215" name="Graphic 214">
            <a:extLst>
              <a:ext uri="{FF2B5EF4-FFF2-40B4-BE49-F238E27FC236}">
                <a16:creationId xmlns:a16="http://schemas.microsoft.com/office/drawing/2014/main" id="{8B5E3D3F-E8AC-4EC4-B772-7595311AF0B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400680" y="5224696"/>
            <a:ext cx="711892" cy="545784"/>
          </a:xfrm>
          <a:prstGeom prst="rect">
            <a:avLst/>
          </a:prstGeom>
        </p:spPr>
      </p:pic>
      <p:grpSp>
        <p:nvGrpSpPr>
          <p:cNvPr id="134" name="Group 133">
            <a:extLst>
              <a:ext uri="{FF2B5EF4-FFF2-40B4-BE49-F238E27FC236}">
                <a16:creationId xmlns:a16="http://schemas.microsoft.com/office/drawing/2014/main" id="{F66C1F76-2CAF-4FCA-846D-FE19243554B0}"/>
              </a:ext>
            </a:extLst>
          </p:cNvPr>
          <p:cNvGrpSpPr/>
          <p:nvPr/>
        </p:nvGrpSpPr>
        <p:grpSpPr>
          <a:xfrm>
            <a:off x="3799078" y="5034898"/>
            <a:ext cx="555899" cy="404693"/>
            <a:chOff x="4648345" y="1130114"/>
            <a:chExt cx="648552" cy="472145"/>
          </a:xfrm>
          <a:noFill/>
        </p:grpSpPr>
        <p:sp>
          <p:nvSpPr>
            <p:cNvPr id="135" name="cloud">
              <a:extLst>
                <a:ext uri="{FF2B5EF4-FFF2-40B4-BE49-F238E27FC236}">
                  <a16:creationId xmlns:a16="http://schemas.microsoft.com/office/drawing/2014/main" id="{424BA9BF-B195-4B86-84A7-895E9C07A1F0}"/>
                </a:ext>
              </a:extLst>
            </p:cNvPr>
            <p:cNvSpPr>
              <a:spLocks noChangeAspect="1"/>
            </p:cNvSpPr>
            <p:nvPr/>
          </p:nvSpPr>
          <p:spPr bwMode="auto">
            <a:xfrm>
              <a:off x="4864529" y="1130114"/>
              <a:ext cx="432368" cy="27546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pic>
          <p:nvPicPr>
            <p:cNvPr id="136" name="Graphic 135">
              <a:extLst>
                <a:ext uri="{FF2B5EF4-FFF2-40B4-BE49-F238E27FC236}">
                  <a16:creationId xmlns:a16="http://schemas.microsoft.com/office/drawing/2014/main" id="{50466535-4427-45ED-B343-0E2E0EF80C2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648345" y="1279428"/>
              <a:ext cx="432368" cy="322831"/>
            </a:xfrm>
            <a:prstGeom prst="rect">
              <a:avLst/>
            </a:prstGeom>
          </p:spPr>
        </p:pic>
      </p:grpSp>
      <mc:AlternateContent xmlns:mc="http://schemas.openxmlformats.org/markup-compatibility/2006" xmlns:pslz="http://schemas.microsoft.com/office/powerpoint/2016/slidezoom">
        <mc:Choice Requires="pslz">
          <p:graphicFrame>
            <p:nvGraphicFramePr>
              <p:cNvPr id="56" name="Slide Zoom 55">
                <a:extLst>
                  <a:ext uri="{FF2B5EF4-FFF2-40B4-BE49-F238E27FC236}">
                    <a16:creationId xmlns:a16="http://schemas.microsoft.com/office/drawing/2014/main" id="{ABC1599C-492E-4FBE-9844-5990573108BC}"/>
                  </a:ext>
                </a:extLst>
              </p:cNvPr>
              <p:cNvGraphicFramePr>
                <a:graphicFrameLocks noChangeAspect="1"/>
              </p:cNvGraphicFramePr>
              <p:nvPr>
                <p:extLst>
                  <p:ext uri="{D42A27DB-BD31-4B8C-83A1-F6EECF244321}">
                    <p14:modId xmlns:p14="http://schemas.microsoft.com/office/powerpoint/2010/main" val="1181670683"/>
                  </p:ext>
                </p:extLst>
              </p:nvPr>
            </p:nvGraphicFramePr>
            <p:xfrm>
              <a:off x="1573163" y="3377318"/>
              <a:ext cx="1981795" cy="1114760"/>
            </p:xfrm>
            <a:graphic>
              <a:graphicData uri="http://schemas.microsoft.com/office/powerpoint/2016/slidezoom">
                <pslz:sldZm>
                  <pslz:sldZmObj sldId="4905" cId="349458932">
                    <pslz:zmPr id="{FC016E10-594A-43F2-97FE-5BE3E5922251}" transitionDur="1000">
                      <p166:blipFill xmlns:p166="http://schemas.microsoft.com/office/powerpoint/2016/6/main">
                        <a:blip r:embed="rId18"/>
                        <a:stretch>
                          <a:fillRect/>
                        </a:stretch>
                      </p166:blipFill>
                      <p166:spPr xmlns:p166="http://schemas.microsoft.com/office/powerpoint/2016/6/main">
                        <a:xfrm>
                          <a:off x="0" y="0"/>
                          <a:ext cx="1981795" cy="1114760"/>
                        </a:xfrm>
                        <a:prstGeom prst="rect">
                          <a:avLst/>
                        </a:prstGeom>
                        <a:ln w="3175">
                          <a:solidFill>
                            <a:prstClr val="ltGray"/>
                          </a:solidFill>
                        </a:ln>
                      </p166:spPr>
                    </pslz:zmPr>
                  </pslz:sldZmObj>
                </pslz:sldZm>
              </a:graphicData>
            </a:graphic>
          </p:graphicFrame>
        </mc:Choice>
        <mc:Fallback xmlns="">
          <p:pic>
            <p:nvPicPr>
              <p:cNvPr id="56" name="Slide Zoom 55">
                <a:extLst>
                  <a:ext uri="{FF2B5EF4-FFF2-40B4-BE49-F238E27FC236}">
                    <a16:creationId xmlns:a16="http://schemas.microsoft.com/office/drawing/2014/main" id="{ABC1599C-492E-4FBE-9844-5990573108BC}"/>
                  </a:ext>
                </a:extLst>
              </p:cNvPr>
              <p:cNvPicPr>
                <a:picLocks noGrp="1" noRot="1" noChangeAspect="1" noMove="1" noResize="1" noEditPoints="1" noAdjustHandles="1" noChangeArrowheads="1" noChangeShapeType="1"/>
              </p:cNvPicPr>
              <p:nvPr/>
            </p:nvPicPr>
            <p:blipFill>
              <a:blip r:embed="rId19"/>
              <a:stretch>
                <a:fillRect/>
              </a:stretch>
            </p:blipFill>
            <p:spPr>
              <a:xfrm>
                <a:off x="1573163" y="3377318"/>
                <a:ext cx="1981795" cy="1114760"/>
              </a:xfrm>
              <a:prstGeom prst="rect">
                <a:avLst/>
              </a:prstGeom>
              <a:ln w="3175">
                <a:solidFill>
                  <a:prstClr val="ltGray"/>
                </a:solidFill>
              </a:ln>
            </p:spPr>
          </p:pic>
        </mc:Fallback>
      </mc:AlternateContent>
    </p:spTree>
    <p:extLst>
      <p:ext uri="{BB962C8B-B14F-4D97-AF65-F5344CB8AC3E}">
        <p14:creationId xmlns:p14="http://schemas.microsoft.com/office/powerpoint/2010/main" val="592150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nodeType="withEffect">
                                  <p:stCondLst>
                                    <p:cond delay="0"/>
                                  </p:stCondLst>
                                  <p:childTnLst>
                                    <p:set>
                                      <p:cBhvr>
                                        <p:cTn id="18" dur="1" fill="hold">
                                          <p:stCondLst>
                                            <p:cond delay="0"/>
                                          </p:stCondLst>
                                        </p:cTn>
                                        <p:tgtEl>
                                          <p:spTgt spid="282"/>
                                        </p:tgtEl>
                                        <p:attrNameLst>
                                          <p:attrName>style.visibility</p:attrName>
                                        </p:attrNameLst>
                                      </p:cBhvr>
                                      <p:to>
                                        <p:strVal val="visible"/>
                                      </p:to>
                                    </p:set>
                                    <p:animEffect transition="in" filter="fade">
                                      <p:cBhvr>
                                        <p:cTn id="19" dur="500"/>
                                        <p:tgtEl>
                                          <p:spTgt spid="282"/>
                                        </p:tgtEl>
                                      </p:cBhvr>
                                    </p:animEffect>
                                  </p:childTnLst>
                                </p:cTn>
                              </p:par>
                              <p:par>
                                <p:cTn id="20" presetID="10"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124"/>
                                        </p:tgtEl>
                                        <p:attrNameLst>
                                          <p:attrName>style.visibility</p:attrName>
                                        </p:attrNameLst>
                                      </p:cBhvr>
                                      <p:to>
                                        <p:strVal val="visible"/>
                                      </p:to>
                                    </p:set>
                                    <p:animEffect transition="in" filter="fade">
                                      <p:cBhvr>
                                        <p:cTn id="28" dur="500"/>
                                        <p:tgtEl>
                                          <p:spTgt spid="124"/>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par>
                                <p:cTn id="36" presetID="10" presetClass="entr" presetSubtype="0" fill="hold" nodeType="withEffect">
                                  <p:stCondLst>
                                    <p:cond delay="0"/>
                                  </p:stCondLst>
                                  <p:childTnLst>
                                    <p:set>
                                      <p:cBhvr>
                                        <p:cTn id="37" dur="1" fill="hold">
                                          <p:stCondLst>
                                            <p:cond delay="0"/>
                                          </p:stCondLst>
                                        </p:cTn>
                                        <p:tgtEl>
                                          <p:spTgt spid="96"/>
                                        </p:tgtEl>
                                        <p:attrNameLst>
                                          <p:attrName>style.visibility</p:attrName>
                                        </p:attrNameLst>
                                      </p:cBhvr>
                                      <p:to>
                                        <p:strVal val="visible"/>
                                      </p:to>
                                    </p:set>
                                    <p:animEffect transition="in" filter="fade">
                                      <p:cBhvr>
                                        <p:cTn id="38" dur="500"/>
                                        <p:tgtEl>
                                          <p:spTgt spid="96"/>
                                        </p:tgtEl>
                                      </p:cBhvr>
                                    </p:animEffect>
                                  </p:childTnLst>
                                </p:cTn>
                              </p:par>
                              <p:par>
                                <p:cTn id="39" presetID="10" presetClass="entr" presetSubtype="0" fill="hold" nodeType="withEffect">
                                  <p:stCondLst>
                                    <p:cond delay="0"/>
                                  </p:stCondLst>
                                  <p:childTnLst>
                                    <p:set>
                                      <p:cBhvr>
                                        <p:cTn id="40" dur="1" fill="hold">
                                          <p:stCondLst>
                                            <p:cond delay="0"/>
                                          </p:stCondLst>
                                        </p:cTn>
                                        <p:tgtEl>
                                          <p:spTgt spid="128"/>
                                        </p:tgtEl>
                                        <p:attrNameLst>
                                          <p:attrName>style.visibility</p:attrName>
                                        </p:attrNameLst>
                                      </p:cBhvr>
                                      <p:to>
                                        <p:strVal val="visible"/>
                                      </p:to>
                                    </p:set>
                                    <p:animEffect transition="in" filter="fade">
                                      <p:cBhvr>
                                        <p:cTn id="41" dur="500"/>
                                        <p:tgtEl>
                                          <p:spTgt spid="128"/>
                                        </p:tgtEl>
                                      </p:cBhvr>
                                    </p:animEffect>
                                  </p:childTnLst>
                                </p:cTn>
                              </p:par>
                              <p:par>
                                <p:cTn id="42" presetID="10" presetClass="entr" presetSubtype="0" fill="hold" nodeType="withEffect">
                                  <p:stCondLst>
                                    <p:cond delay="0"/>
                                  </p:stCondLst>
                                  <p:childTnLst>
                                    <p:set>
                                      <p:cBhvr>
                                        <p:cTn id="43" dur="1" fill="hold">
                                          <p:stCondLst>
                                            <p:cond delay="0"/>
                                          </p:stCondLst>
                                        </p:cTn>
                                        <p:tgtEl>
                                          <p:spTgt spid="237"/>
                                        </p:tgtEl>
                                        <p:attrNameLst>
                                          <p:attrName>style.visibility</p:attrName>
                                        </p:attrNameLst>
                                      </p:cBhvr>
                                      <p:to>
                                        <p:strVal val="visible"/>
                                      </p:to>
                                    </p:set>
                                    <p:animEffect transition="in" filter="fade">
                                      <p:cBhvr>
                                        <p:cTn id="44" dur="500"/>
                                        <p:tgtEl>
                                          <p:spTgt spid="237"/>
                                        </p:tgtEl>
                                      </p:cBhvr>
                                    </p:animEffect>
                                  </p:childTnLst>
                                </p:cTn>
                              </p:par>
                              <p:par>
                                <p:cTn id="45" presetID="10" presetClass="entr" presetSubtype="0" fill="hold" nodeType="withEffect">
                                  <p:stCondLst>
                                    <p:cond delay="0"/>
                                  </p:stCondLst>
                                  <p:childTnLst>
                                    <p:set>
                                      <p:cBhvr>
                                        <p:cTn id="46" dur="1" fill="hold">
                                          <p:stCondLst>
                                            <p:cond delay="0"/>
                                          </p:stCondLst>
                                        </p:cTn>
                                        <p:tgtEl>
                                          <p:spTgt spid="238"/>
                                        </p:tgtEl>
                                        <p:attrNameLst>
                                          <p:attrName>style.visibility</p:attrName>
                                        </p:attrNameLst>
                                      </p:cBhvr>
                                      <p:to>
                                        <p:strVal val="visible"/>
                                      </p:to>
                                    </p:set>
                                    <p:animEffect transition="in" filter="fade">
                                      <p:cBhvr>
                                        <p:cTn id="47"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2" grpId="0" animBg="1"/>
      <p:bldP spid="43" grpId="0" animBg="1"/>
    </p:bld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FCA29-A8FF-43A7-9702-EDC3D8B99C33}"/>
              </a:ext>
            </a:extLst>
          </p:cNvPr>
          <p:cNvSpPr>
            <a:spLocks noGrp="1"/>
          </p:cNvSpPr>
          <p:nvPr>
            <p:ph type="title"/>
          </p:nvPr>
        </p:nvSpPr>
        <p:spPr/>
        <p:txBody>
          <a:bodyPr/>
          <a:lstStyle/>
          <a:p>
            <a:r>
              <a:rPr lang="en-US" dirty="0"/>
              <a:t>Network Watcher</a:t>
            </a:r>
            <a:endParaRPr lang="en-US" i="1" dirty="0"/>
          </a:p>
        </p:txBody>
      </p:sp>
      <p:graphicFrame>
        <p:nvGraphicFramePr>
          <p:cNvPr id="6" name="Diagram 5">
            <a:extLst>
              <a:ext uri="{FF2B5EF4-FFF2-40B4-BE49-F238E27FC236}">
                <a16:creationId xmlns:a16="http://schemas.microsoft.com/office/drawing/2014/main" id="{48755812-8A6D-41BC-A17B-2F7563B9327E}"/>
              </a:ext>
            </a:extLst>
          </p:cNvPr>
          <p:cNvGraphicFramePr/>
          <p:nvPr>
            <p:extLst>
              <p:ext uri="{D42A27DB-BD31-4B8C-83A1-F6EECF244321}">
                <p14:modId xmlns:p14="http://schemas.microsoft.com/office/powerpoint/2010/main" val="3140092667"/>
              </p:ext>
            </p:extLst>
          </p:nvPr>
        </p:nvGraphicFramePr>
        <p:xfrm>
          <a:off x="270130" y="1188282"/>
          <a:ext cx="11653425" cy="53762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1">
            <a:extLst>
              <a:ext uri="{FF2B5EF4-FFF2-40B4-BE49-F238E27FC236}">
                <a16:creationId xmlns:a16="http://schemas.microsoft.com/office/drawing/2014/main" id="{CE20F579-0B6B-4922-B27F-0BCD2FE5A37D}"/>
              </a:ext>
            </a:extLst>
          </p:cNvPr>
          <p:cNvSpPr txBox="1">
            <a:spLocks/>
          </p:cNvSpPr>
          <p:nvPr/>
        </p:nvSpPr>
        <p:spPr>
          <a:xfrm>
            <a:off x="484909" y="1033583"/>
            <a:ext cx="11438645"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136" i="1" dirty="0"/>
              <a:t>end to end insights into your network</a:t>
            </a:r>
            <a:endParaRPr lang="en-US" sz="4704" i="1" dirty="0"/>
          </a:p>
        </p:txBody>
      </p:sp>
    </p:spTree>
    <p:extLst>
      <p:ext uri="{BB962C8B-B14F-4D97-AF65-F5344CB8AC3E}">
        <p14:creationId xmlns:p14="http://schemas.microsoft.com/office/powerpoint/2010/main" val="4067289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44EDE27-1C26-4AC0-AE6D-D63510BC17AC}"/>
              </a:ext>
            </a:extLst>
          </p:cNvPr>
          <p:cNvGrpSpPr/>
          <p:nvPr/>
        </p:nvGrpSpPr>
        <p:grpSpPr>
          <a:xfrm>
            <a:off x="10618997" y="1429533"/>
            <a:ext cx="340609" cy="702869"/>
            <a:chOff x="7832601" y="1292093"/>
            <a:chExt cx="1508691" cy="2410800"/>
          </a:xfrm>
          <a:solidFill>
            <a:schemeClr val="bg1">
              <a:lumMod val="65000"/>
            </a:schemeClr>
          </a:solidFill>
        </p:grpSpPr>
        <p:sp>
          <p:nvSpPr>
            <p:cNvPr id="10" name="Rectangle 9">
              <a:extLst>
                <a:ext uri="{FF2B5EF4-FFF2-40B4-BE49-F238E27FC236}">
                  <a16:creationId xmlns:a16="http://schemas.microsoft.com/office/drawing/2014/main" id="{69A6406D-029D-4D1D-8ECD-C84D1A90C571}"/>
                </a:ext>
              </a:extLst>
            </p:cNvPr>
            <p:cNvSpPr/>
            <p:nvPr/>
          </p:nvSpPr>
          <p:spPr bwMode="auto">
            <a:xfrm>
              <a:off x="8100426" y="1489040"/>
              <a:ext cx="973041" cy="1514972"/>
            </a:xfrm>
            <a:prstGeom prst="rect">
              <a:avLst/>
            </a:prstGeom>
            <a:grpFill/>
            <a:ln w="2193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err="1">
                <a:solidFill>
                  <a:schemeClr val="tx1"/>
                </a:solidFill>
              </a:endParaRPr>
            </a:p>
          </p:txBody>
        </p:sp>
        <p:sp>
          <p:nvSpPr>
            <p:cNvPr id="185" name="Rectangle 184">
              <a:extLst>
                <a:ext uri="{FF2B5EF4-FFF2-40B4-BE49-F238E27FC236}">
                  <a16:creationId xmlns:a16="http://schemas.microsoft.com/office/drawing/2014/main" id="{7EC476F7-7748-407D-ABDF-D1365A4CDD48}"/>
                </a:ext>
              </a:extLst>
            </p:cNvPr>
            <p:cNvSpPr/>
            <p:nvPr/>
          </p:nvSpPr>
          <p:spPr bwMode="auto">
            <a:xfrm>
              <a:off x="7834668" y="3223605"/>
              <a:ext cx="1504557" cy="479288"/>
            </a:xfrm>
            <a:prstGeom prst="rect">
              <a:avLst/>
            </a:prstGeom>
            <a:grpFill/>
            <a:ln w="2193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err="1">
                <a:solidFill>
                  <a:schemeClr val="tx1"/>
                </a:solidFill>
              </a:endParaRPr>
            </a:p>
          </p:txBody>
        </p:sp>
        <p:sp>
          <p:nvSpPr>
            <p:cNvPr id="11" name="Isosceles Triangle 10">
              <a:extLst>
                <a:ext uri="{FF2B5EF4-FFF2-40B4-BE49-F238E27FC236}">
                  <a16:creationId xmlns:a16="http://schemas.microsoft.com/office/drawing/2014/main" id="{AB1354B3-AB2E-453A-BA2C-732831D04828}"/>
                </a:ext>
              </a:extLst>
            </p:cNvPr>
            <p:cNvSpPr/>
            <p:nvPr/>
          </p:nvSpPr>
          <p:spPr bwMode="auto">
            <a:xfrm>
              <a:off x="7832601" y="2512933"/>
              <a:ext cx="1508691" cy="715583"/>
            </a:xfrm>
            <a:prstGeom prst="triangle">
              <a:avLst/>
            </a:prstGeom>
            <a:grpFill/>
            <a:ln w="2193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err="1">
                <a:solidFill>
                  <a:schemeClr val="tx1"/>
                </a:solidFill>
              </a:endParaRPr>
            </a:p>
          </p:txBody>
        </p:sp>
        <p:sp>
          <p:nvSpPr>
            <p:cNvPr id="186" name="Rectangle 185">
              <a:extLst>
                <a:ext uri="{FF2B5EF4-FFF2-40B4-BE49-F238E27FC236}">
                  <a16:creationId xmlns:a16="http://schemas.microsoft.com/office/drawing/2014/main" id="{B4BECA65-1974-4B44-8AF6-9035EB2857EF}"/>
                </a:ext>
              </a:extLst>
            </p:cNvPr>
            <p:cNvSpPr/>
            <p:nvPr/>
          </p:nvSpPr>
          <p:spPr bwMode="auto">
            <a:xfrm>
              <a:off x="7976818" y="1292093"/>
              <a:ext cx="1220262" cy="205251"/>
            </a:xfrm>
            <a:prstGeom prst="rect">
              <a:avLst/>
            </a:prstGeom>
            <a:grpFill/>
            <a:ln w="2193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err="1">
                <a:solidFill>
                  <a:schemeClr val="tx1"/>
                </a:solidFill>
              </a:endParaRPr>
            </a:p>
          </p:txBody>
        </p:sp>
      </p:grpSp>
      <p:grpSp>
        <p:nvGrpSpPr>
          <p:cNvPr id="194" name="Group 193">
            <a:extLst>
              <a:ext uri="{FF2B5EF4-FFF2-40B4-BE49-F238E27FC236}">
                <a16:creationId xmlns:a16="http://schemas.microsoft.com/office/drawing/2014/main" id="{1014C92E-DEC9-427B-AB5F-ACEA96A3836A}"/>
              </a:ext>
            </a:extLst>
          </p:cNvPr>
          <p:cNvGrpSpPr/>
          <p:nvPr/>
        </p:nvGrpSpPr>
        <p:grpSpPr>
          <a:xfrm>
            <a:off x="7086974" y="1543035"/>
            <a:ext cx="285606" cy="589367"/>
            <a:chOff x="7832601" y="1292093"/>
            <a:chExt cx="1508691" cy="2410800"/>
          </a:xfrm>
          <a:solidFill>
            <a:schemeClr val="bg1">
              <a:lumMod val="65000"/>
            </a:schemeClr>
          </a:solidFill>
        </p:grpSpPr>
        <p:sp>
          <p:nvSpPr>
            <p:cNvPr id="195" name="Rectangle 194">
              <a:extLst>
                <a:ext uri="{FF2B5EF4-FFF2-40B4-BE49-F238E27FC236}">
                  <a16:creationId xmlns:a16="http://schemas.microsoft.com/office/drawing/2014/main" id="{9CB58F9D-522B-4B58-B30B-65E067C7F78B}"/>
                </a:ext>
              </a:extLst>
            </p:cNvPr>
            <p:cNvSpPr/>
            <p:nvPr/>
          </p:nvSpPr>
          <p:spPr bwMode="auto">
            <a:xfrm>
              <a:off x="8100426" y="1489040"/>
              <a:ext cx="973041" cy="1514972"/>
            </a:xfrm>
            <a:prstGeom prst="rect">
              <a:avLst/>
            </a:prstGeom>
            <a:grpFill/>
            <a:ln w="2193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err="1">
                <a:solidFill>
                  <a:schemeClr val="tx1"/>
                </a:solidFill>
              </a:endParaRPr>
            </a:p>
          </p:txBody>
        </p:sp>
        <p:sp>
          <p:nvSpPr>
            <p:cNvPr id="196" name="Rectangle 195">
              <a:extLst>
                <a:ext uri="{FF2B5EF4-FFF2-40B4-BE49-F238E27FC236}">
                  <a16:creationId xmlns:a16="http://schemas.microsoft.com/office/drawing/2014/main" id="{1100E9E5-795B-4888-A482-08A292DA9D50}"/>
                </a:ext>
              </a:extLst>
            </p:cNvPr>
            <p:cNvSpPr/>
            <p:nvPr/>
          </p:nvSpPr>
          <p:spPr bwMode="auto">
            <a:xfrm>
              <a:off x="7834668" y="3223605"/>
              <a:ext cx="1504557" cy="479288"/>
            </a:xfrm>
            <a:prstGeom prst="rect">
              <a:avLst/>
            </a:prstGeom>
            <a:grpFill/>
            <a:ln w="2193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err="1">
                <a:solidFill>
                  <a:schemeClr val="tx1"/>
                </a:solidFill>
              </a:endParaRPr>
            </a:p>
          </p:txBody>
        </p:sp>
        <p:sp>
          <p:nvSpPr>
            <p:cNvPr id="198" name="Isosceles Triangle 197">
              <a:extLst>
                <a:ext uri="{FF2B5EF4-FFF2-40B4-BE49-F238E27FC236}">
                  <a16:creationId xmlns:a16="http://schemas.microsoft.com/office/drawing/2014/main" id="{7797FBC3-4EF0-45F8-8398-F7AE8B2FC3F3}"/>
                </a:ext>
              </a:extLst>
            </p:cNvPr>
            <p:cNvSpPr/>
            <p:nvPr/>
          </p:nvSpPr>
          <p:spPr bwMode="auto">
            <a:xfrm>
              <a:off x="7832601" y="2512933"/>
              <a:ext cx="1508691" cy="715583"/>
            </a:xfrm>
            <a:prstGeom prst="triangle">
              <a:avLst/>
            </a:prstGeom>
            <a:grpFill/>
            <a:ln w="2193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err="1">
                <a:solidFill>
                  <a:schemeClr val="tx1"/>
                </a:solidFill>
              </a:endParaRPr>
            </a:p>
          </p:txBody>
        </p:sp>
        <p:sp>
          <p:nvSpPr>
            <p:cNvPr id="199" name="Rectangle 198">
              <a:extLst>
                <a:ext uri="{FF2B5EF4-FFF2-40B4-BE49-F238E27FC236}">
                  <a16:creationId xmlns:a16="http://schemas.microsoft.com/office/drawing/2014/main" id="{08F1E2F9-BBDD-4D06-BB4E-117D7F4864F0}"/>
                </a:ext>
              </a:extLst>
            </p:cNvPr>
            <p:cNvSpPr/>
            <p:nvPr/>
          </p:nvSpPr>
          <p:spPr bwMode="auto">
            <a:xfrm>
              <a:off x="7976818" y="1292093"/>
              <a:ext cx="1220262" cy="205251"/>
            </a:xfrm>
            <a:prstGeom prst="rect">
              <a:avLst/>
            </a:prstGeom>
            <a:grpFill/>
            <a:ln w="2193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err="1">
                <a:solidFill>
                  <a:schemeClr val="tx1"/>
                </a:solidFill>
              </a:endParaRPr>
            </a:p>
          </p:txBody>
        </p:sp>
      </p:grpSp>
      <p:sp>
        <p:nvSpPr>
          <p:cNvPr id="172" name="Rectangle 171">
            <a:extLst>
              <a:ext uri="{FF2B5EF4-FFF2-40B4-BE49-F238E27FC236}">
                <a16:creationId xmlns:a16="http://schemas.microsoft.com/office/drawing/2014/main" id="{9B7A4C5A-C1DE-44B8-B2C7-44CE017F88AE}"/>
              </a:ext>
            </a:extLst>
          </p:cNvPr>
          <p:cNvSpPr/>
          <p:nvPr/>
        </p:nvSpPr>
        <p:spPr bwMode="auto">
          <a:xfrm>
            <a:off x="3903134" y="2074511"/>
            <a:ext cx="7703649" cy="213918"/>
          </a:xfrm>
          <a:prstGeom prst="rect">
            <a:avLst/>
          </a:prstGeom>
          <a:solidFill>
            <a:schemeClr val="bg1">
              <a:lumMod val="65000"/>
            </a:schemeClr>
          </a:solidFill>
          <a:ln w="2193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err="1">
              <a:solidFill>
                <a:schemeClr val="tx1"/>
              </a:solidFill>
            </a:endParaRPr>
          </a:p>
        </p:txBody>
      </p:sp>
      <p:sp>
        <p:nvSpPr>
          <p:cNvPr id="177" name="Freeform: Shape 176">
            <a:extLst>
              <a:ext uri="{FF2B5EF4-FFF2-40B4-BE49-F238E27FC236}">
                <a16:creationId xmlns:a16="http://schemas.microsoft.com/office/drawing/2014/main" id="{E33B12E2-DBDB-4ACE-B086-A50FF6C68521}"/>
              </a:ext>
            </a:extLst>
          </p:cNvPr>
          <p:cNvSpPr/>
          <p:nvPr/>
        </p:nvSpPr>
        <p:spPr>
          <a:xfrm>
            <a:off x="5848769" y="2081947"/>
            <a:ext cx="5545820" cy="4155099"/>
          </a:xfrm>
          <a:custGeom>
            <a:avLst/>
            <a:gdLst>
              <a:gd name="connsiteX0" fmla="*/ 1199708 w 5545820"/>
              <a:gd name="connsiteY0" fmla="*/ 0 h 4177026"/>
              <a:gd name="connsiteX1" fmla="*/ 4368748 w 5545820"/>
              <a:gd name="connsiteY1" fmla="*/ 0 h 4177026"/>
              <a:gd name="connsiteX2" fmla="*/ 4368748 w 5545820"/>
              <a:gd name="connsiteY2" fmla="*/ 184035 h 4177026"/>
              <a:gd name="connsiteX3" fmla="*/ 5545820 w 5545820"/>
              <a:gd name="connsiteY3" fmla="*/ 184035 h 4177026"/>
              <a:gd name="connsiteX4" fmla="*/ 5545820 w 5545820"/>
              <a:gd name="connsiteY4" fmla="*/ 4177026 h 4177026"/>
              <a:gd name="connsiteX5" fmla="*/ 4368748 w 5545820"/>
              <a:gd name="connsiteY5" fmla="*/ 4177026 h 4177026"/>
              <a:gd name="connsiteX6" fmla="*/ 3558380 w 5545820"/>
              <a:gd name="connsiteY6" fmla="*/ 4177026 h 4177026"/>
              <a:gd name="connsiteX7" fmla="*/ 2010077 w 5545820"/>
              <a:gd name="connsiteY7" fmla="*/ 4177026 h 4177026"/>
              <a:gd name="connsiteX8" fmla="*/ 1199708 w 5545820"/>
              <a:gd name="connsiteY8" fmla="*/ 4177026 h 4177026"/>
              <a:gd name="connsiteX9" fmla="*/ 0 w 5545820"/>
              <a:gd name="connsiteY9" fmla="*/ 4177026 h 4177026"/>
              <a:gd name="connsiteX10" fmla="*/ 0 w 5545820"/>
              <a:gd name="connsiteY10" fmla="*/ 184035 h 4177026"/>
              <a:gd name="connsiteX11" fmla="*/ 1199708 w 5545820"/>
              <a:gd name="connsiteY11" fmla="*/ 184035 h 4177026"/>
              <a:gd name="connsiteX12" fmla="*/ 1199708 w 5545820"/>
              <a:gd name="connsiteY12" fmla="*/ 0 h 4177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45820" h="4177026">
                <a:moveTo>
                  <a:pt x="1199708" y="0"/>
                </a:moveTo>
                <a:lnTo>
                  <a:pt x="4368748" y="0"/>
                </a:lnTo>
                <a:lnTo>
                  <a:pt x="4368748" y="184035"/>
                </a:lnTo>
                <a:lnTo>
                  <a:pt x="5545820" y="184035"/>
                </a:lnTo>
                <a:lnTo>
                  <a:pt x="5545820" y="4177026"/>
                </a:lnTo>
                <a:lnTo>
                  <a:pt x="4368748" y="4177026"/>
                </a:lnTo>
                <a:lnTo>
                  <a:pt x="3558380" y="4177026"/>
                </a:lnTo>
                <a:lnTo>
                  <a:pt x="2010077" y="4177026"/>
                </a:lnTo>
                <a:lnTo>
                  <a:pt x="1199708" y="4177026"/>
                </a:lnTo>
                <a:lnTo>
                  <a:pt x="0" y="4177026"/>
                </a:lnTo>
                <a:lnTo>
                  <a:pt x="0" y="184035"/>
                </a:lnTo>
                <a:lnTo>
                  <a:pt x="1199708" y="184035"/>
                </a:lnTo>
                <a:lnTo>
                  <a:pt x="1199708" y="0"/>
                </a:lnTo>
                <a:close/>
              </a:path>
            </a:pathLst>
          </a:custGeom>
          <a:solidFill>
            <a:schemeClr val="bg1">
              <a:lumMod val="65000"/>
            </a:schemeClr>
          </a:solidFill>
          <a:ln w="21938" cap="flat">
            <a:noFill/>
            <a:prstDash val="solid"/>
            <a:miter/>
          </a:ln>
        </p:spPr>
        <p:txBody>
          <a:bodyPr wrap="square" rtlCol="0" anchor="ctr">
            <a:noAutofit/>
          </a:bodyPr>
          <a:lstStyle/>
          <a:p>
            <a:endParaRPr lang="en-US"/>
          </a:p>
        </p:txBody>
      </p:sp>
      <p:sp>
        <p:nvSpPr>
          <p:cNvPr id="9" name="Rectangle 8">
            <a:extLst>
              <a:ext uri="{FF2B5EF4-FFF2-40B4-BE49-F238E27FC236}">
                <a16:creationId xmlns:a16="http://schemas.microsoft.com/office/drawing/2014/main" id="{8954A0A7-053C-435E-90A8-6EE5E0842F15}"/>
              </a:ext>
            </a:extLst>
          </p:cNvPr>
          <p:cNvSpPr/>
          <p:nvPr/>
        </p:nvSpPr>
        <p:spPr bwMode="auto">
          <a:xfrm>
            <a:off x="4107624" y="2250322"/>
            <a:ext cx="2246119" cy="3986725"/>
          </a:xfrm>
          <a:prstGeom prst="rect">
            <a:avLst/>
          </a:prstGeom>
          <a:solidFill>
            <a:schemeClr val="bg1">
              <a:lumMod val="65000"/>
            </a:schemeClr>
          </a:solidFill>
          <a:ln w="2193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err="1">
              <a:solidFill>
                <a:schemeClr val="tx1"/>
              </a:solidFill>
            </a:endParaRPr>
          </a:p>
        </p:txBody>
      </p:sp>
      <p:cxnSp>
        <p:nvCxnSpPr>
          <p:cNvPr id="21" name="Connector: Elbow 20">
            <a:extLst>
              <a:ext uri="{FF2B5EF4-FFF2-40B4-BE49-F238E27FC236}">
                <a16:creationId xmlns:a16="http://schemas.microsoft.com/office/drawing/2014/main" id="{96C3990D-717E-47BA-935E-FCC88289FDA5}"/>
              </a:ext>
            </a:extLst>
          </p:cNvPr>
          <p:cNvCxnSpPr>
            <a:cxnSpLocks/>
          </p:cNvCxnSpPr>
          <p:nvPr/>
        </p:nvCxnSpPr>
        <p:spPr>
          <a:xfrm rot="10800000" flipH="1">
            <a:off x="4437269" y="3329354"/>
            <a:ext cx="4023360" cy="698334"/>
          </a:xfrm>
          <a:prstGeom prst="bentConnector3">
            <a:avLst>
              <a:gd name="adj1" fmla="val 142"/>
            </a:avLst>
          </a:prstGeom>
          <a:ln w="31750">
            <a:solidFill>
              <a:schemeClr val="accent1">
                <a:lumMod val="50000"/>
              </a:schemeClr>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sp>
        <p:nvSpPr>
          <p:cNvPr id="437" name="Rectangle 436">
            <a:extLst>
              <a:ext uri="{FF2B5EF4-FFF2-40B4-BE49-F238E27FC236}">
                <a16:creationId xmlns:a16="http://schemas.microsoft.com/office/drawing/2014/main" id="{F3732F8E-9832-4390-88CA-881C90E4A970}"/>
              </a:ext>
            </a:extLst>
          </p:cNvPr>
          <p:cNvSpPr/>
          <p:nvPr/>
        </p:nvSpPr>
        <p:spPr bwMode="auto">
          <a:xfrm>
            <a:off x="4834635" y="3489014"/>
            <a:ext cx="3023665" cy="13315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fontAlgn="base">
              <a:spcBef>
                <a:spcPct val="0"/>
              </a:spcBef>
              <a:spcAft>
                <a:spcPct val="0"/>
              </a:spcAft>
            </a:pPr>
            <a:r>
              <a:rPr lang="en-US" sz="1600" dirty="0">
                <a:gradFill>
                  <a:gsLst>
                    <a:gs pos="0">
                      <a:schemeClr val="bg1"/>
                    </a:gs>
                    <a:gs pos="60000">
                      <a:schemeClr val="bg1"/>
                    </a:gs>
                  </a:gsLst>
                  <a:lin ang="5400000" scaled="1"/>
                </a:gradFill>
                <a:latin typeface="+mj-lt"/>
              </a:rPr>
              <a:t>Azure Tenant</a:t>
            </a:r>
          </a:p>
        </p:txBody>
      </p:sp>
      <p:sp>
        <p:nvSpPr>
          <p:cNvPr id="435" name="Rectangle 434">
            <a:extLst>
              <a:ext uri="{FF2B5EF4-FFF2-40B4-BE49-F238E27FC236}">
                <a16:creationId xmlns:a16="http://schemas.microsoft.com/office/drawing/2014/main" id="{E94C0DFD-442C-48B8-B503-68337548709E}"/>
              </a:ext>
            </a:extLst>
          </p:cNvPr>
          <p:cNvSpPr/>
          <p:nvPr/>
        </p:nvSpPr>
        <p:spPr bwMode="auto">
          <a:xfrm>
            <a:off x="4955486" y="4328158"/>
            <a:ext cx="1796143" cy="389884"/>
          </a:xfrm>
          <a:prstGeom prst="rect">
            <a:avLst/>
          </a:prstGeom>
          <a:solidFill>
            <a:schemeClr val="bg1"/>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gradFill>
                  <a:gsLst>
                    <a:gs pos="0">
                      <a:schemeClr val="tx1"/>
                    </a:gs>
                    <a:gs pos="60000">
                      <a:schemeClr val="tx1"/>
                    </a:gs>
                  </a:gsLst>
                  <a:lin ang="5400000" scaled="1"/>
                </a:gradFill>
                <a:latin typeface="+mj-lt"/>
                <a:cs typeface="Segoe UI" pitchFamily="34" charset="0"/>
              </a:rPr>
              <a:t>IaaS App</a:t>
            </a:r>
          </a:p>
        </p:txBody>
      </p:sp>
      <p:sp>
        <p:nvSpPr>
          <p:cNvPr id="2" name="Title 1">
            <a:extLst>
              <a:ext uri="{FF2B5EF4-FFF2-40B4-BE49-F238E27FC236}">
                <a16:creationId xmlns:a16="http://schemas.microsoft.com/office/drawing/2014/main" id="{5AE83114-B015-48C9-9D1E-9F4E895B145F}"/>
              </a:ext>
            </a:extLst>
          </p:cNvPr>
          <p:cNvSpPr>
            <a:spLocks noGrp="1"/>
          </p:cNvSpPr>
          <p:nvPr>
            <p:ph type="title"/>
          </p:nvPr>
        </p:nvSpPr>
        <p:spPr>
          <a:xfrm>
            <a:off x="512063" y="337985"/>
            <a:ext cx="11018520" cy="553999"/>
          </a:xfrm>
        </p:spPr>
        <p:txBody>
          <a:bodyPr/>
          <a:lstStyle/>
          <a:p>
            <a:r>
              <a:rPr lang="en-US" dirty="0"/>
              <a:t>Accessing Azure Services</a:t>
            </a:r>
          </a:p>
        </p:txBody>
      </p:sp>
      <p:cxnSp>
        <p:nvCxnSpPr>
          <p:cNvPr id="467" name="Connector: Elbow 466">
            <a:extLst>
              <a:ext uri="{FF2B5EF4-FFF2-40B4-BE49-F238E27FC236}">
                <a16:creationId xmlns:a16="http://schemas.microsoft.com/office/drawing/2014/main" id="{8E008055-3C30-4B4B-A014-BA96978723C4}"/>
              </a:ext>
            </a:extLst>
          </p:cNvPr>
          <p:cNvCxnSpPr>
            <a:cxnSpLocks/>
            <a:stCxn id="3" idx="4"/>
          </p:cNvCxnSpPr>
          <p:nvPr/>
        </p:nvCxnSpPr>
        <p:spPr>
          <a:xfrm rot="16200000" flipH="1">
            <a:off x="5670883" y="1595630"/>
            <a:ext cx="956740" cy="886875"/>
          </a:xfrm>
          <a:prstGeom prst="bentConnector3">
            <a:avLst>
              <a:gd name="adj1" fmla="val 19510"/>
            </a:avLst>
          </a:prstGeom>
          <a:ln w="412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83A522DF-114F-45AD-A25B-BB913B3F7F73}"/>
              </a:ext>
            </a:extLst>
          </p:cNvPr>
          <p:cNvGrpSpPr/>
          <p:nvPr/>
        </p:nvGrpSpPr>
        <p:grpSpPr>
          <a:xfrm>
            <a:off x="8998696" y="2811000"/>
            <a:ext cx="2162159" cy="1528624"/>
            <a:chOff x="8795393" y="2250322"/>
            <a:chExt cx="2162159" cy="1528624"/>
          </a:xfrm>
        </p:grpSpPr>
        <p:sp>
          <p:nvSpPr>
            <p:cNvPr id="438" name="Rectangle 437">
              <a:extLst>
                <a:ext uri="{FF2B5EF4-FFF2-40B4-BE49-F238E27FC236}">
                  <a16:creationId xmlns:a16="http://schemas.microsoft.com/office/drawing/2014/main" id="{1D3CF135-2883-4AE0-A720-8812DF3180F2}"/>
                </a:ext>
              </a:extLst>
            </p:cNvPr>
            <p:cNvSpPr/>
            <p:nvPr/>
          </p:nvSpPr>
          <p:spPr bwMode="auto">
            <a:xfrm>
              <a:off x="8795393" y="2250322"/>
              <a:ext cx="2162159" cy="1528624"/>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dirty="0">
                  <a:gradFill>
                    <a:gsLst>
                      <a:gs pos="0">
                        <a:schemeClr val="tx1"/>
                      </a:gs>
                      <a:gs pos="60000">
                        <a:schemeClr val="tx1"/>
                      </a:gs>
                    </a:gsLst>
                    <a:lin ang="5400000" scaled="1"/>
                  </a:gradFill>
                  <a:latin typeface="+mj-lt"/>
                  <a:cs typeface="Segoe UI" pitchFamily="34" charset="0"/>
                </a:rPr>
                <a:t>Native PaaS Apps </a:t>
              </a:r>
              <a:br>
                <a:rPr lang="en-US" sz="1400" dirty="0">
                  <a:gradFill>
                    <a:gsLst>
                      <a:gs pos="0">
                        <a:schemeClr val="tx1"/>
                      </a:gs>
                      <a:gs pos="60000">
                        <a:schemeClr val="tx1"/>
                      </a:gs>
                    </a:gsLst>
                    <a:lin ang="5400000" scaled="1"/>
                  </a:gradFill>
                  <a:latin typeface="+mj-lt"/>
                  <a:cs typeface="Segoe UI" pitchFamily="34" charset="0"/>
                </a:rPr>
              </a:br>
              <a:r>
                <a:rPr lang="en-US" sz="1200" dirty="0">
                  <a:gradFill>
                    <a:gsLst>
                      <a:gs pos="0">
                        <a:schemeClr val="tx1"/>
                      </a:gs>
                      <a:gs pos="60000">
                        <a:schemeClr val="tx1"/>
                      </a:gs>
                    </a:gsLst>
                    <a:lin ang="5400000" scaled="1"/>
                  </a:gradFill>
                  <a:ea typeface="Segoe UI" pitchFamily="34" charset="0"/>
                  <a:cs typeface="Segoe UI" pitchFamily="34" charset="0"/>
                </a:rPr>
                <a:t>(App Service Web App, API, etc.)</a:t>
              </a:r>
              <a:endParaRPr lang="en-US" dirty="0">
                <a:gradFill>
                  <a:gsLst>
                    <a:gs pos="0">
                      <a:schemeClr val="tx1"/>
                    </a:gs>
                    <a:gs pos="60000">
                      <a:schemeClr val="tx1"/>
                    </a:gs>
                  </a:gsLst>
                  <a:lin ang="5400000" scaled="1"/>
                </a:gradFill>
                <a:ea typeface="Segoe UI" pitchFamily="34" charset="0"/>
                <a:cs typeface="Segoe UI" pitchFamily="34" charset="0"/>
              </a:endParaRPr>
            </a:p>
          </p:txBody>
        </p:sp>
        <p:grpSp>
          <p:nvGrpSpPr>
            <p:cNvPr id="478" name="Group 477">
              <a:extLst>
                <a:ext uri="{FF2B5EF4-FFF2-40B4-BE49-F238E27FC236}">
                  <a16:creationId xmlns:a16="http://schemas.microsoft.com/office/drawing/2014/main" id="{1671679B-BD27-4E2E-B0FE-C3FAF246092F}"/>
                </a:ext>
              </a:extLst>
            </p:cNvPr>
            <p:cNvGrpSpPr/>
            <p:nvPr/>
          </p:nvGrpSpPr>
          <p:grpSpPr>
            <a:xfrm>
              <a:off x="9332677" y="3107721"/>
              <a:ext cx="1087591" cy="569385"/>
              <a:chOff x="10313482" y="1625131"/>
              <a:chExt cx="1087591" cy="569385"/>
            </a:xfrm>
          </p:grpSpPr>
          <p:grpSp>
            <p:nvGrpSpPr>
              <p:cNvPr id="479" name="Group 478">
                <a:extLst>
                  <a:ext uri="{FF2B5EF4-FFF2-40B4-BE49-F238E27FC236}">
                    <a16:creationId xmlns:a16="http://schemas.microsoft.com/office/drawing/2014/main" id="{43BE9D62-D5C5-437A-BE39-EBCD6FF8D933}"/>
                  </a:ext>
                </a:extLst>
              </p:cNvPr>
              <p:cNvGrpSpPr/>
              <p:nvPr/>
            </p:nvGrpSpPr>
            <p:grpSpPr>
              <a:xfrm>
                <a:off x="10318056" y="1625131"/>
                <a:ext cx="318949" cy="263746"/>
                <a:chOff x="10160865" y="1625131"/>
                <a:chExt cx="318949" cy="263746"/>
              </a:xfrm>
            </p:grpSpPr>
            <p:sp>
              <p:nvSpPr>
                <p:cNvPr id="525" name="Rectangle: Rounded Corners 524">
                  <a:extLst>
                    <a:ext uri="{FF2B5EF4-FFF2-40B4-BE49-F238E27FC236}">
                      <a16:creationId xmlns:a16="http://schemas.microsoft.com/office/drawing/2014/main" id="{44309924-95E7-45DC-A1AD-E2BE205C22CF}"/>
                    </a:ext>
                  </a:extLst>
                </p:cNvPr>
                <p:cNvSpPr/>
                <p:nvPr/>
              </p:nvSpPr>
              <p:spPr bwMode="auto">
                <a:xfrm>
                  <a:off x="10160865" y="1625131"/>
                  <a:ext cx="318949" cy="263746"/>
                </a:xfrm>
                <a:prstGeom prst="roundRect">
                  <a:avLst>
                    <a:gd name="adj" fmla="val 630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dirty="0" err="1">
                    <a:gradFill>
                      <a:gsLst>
                        <a:gs pos="0">
                          <a:srgbClr val="FFFFFF"/>
                        </a:gs>
                        <a:gs pos="100000">
                          <a:srgbClr val="FFFFFF"/>
                        </a:gs>
                      </a:gsLst>
                      <a:lin ang="5400000" scaled="0"/>
                    </a:gradFill>
                    <a:latin typeface="Segoe UI"/>
                    <a:cs typeface="Segoe UI" pitchFamily="34" charset="0"/>
                  </a:endParaRPr>
                </a:p>
              </p:txBody>
            </p:sp>
            <p:grpSp>
              <p:nvGrpSpPr>
                <p:cNvPr id="526" name="Group 25">
                  <a:extLst>
                    <a:ext uri="{FF2B5EF4-FFF2-40B4-BE49-F238E27FC236}">
                      <a16:creationId xmlns:a16="http://schemas.microsoft.com/office/drawing/2014/main" id="{D3B05504-7391-4818-A288-76A0BFFFC7A9}"/>
                    </a:ext>
                  </a:extLst>
                </p:cNvPr>
                <p:cNvGrpSpPr>
                  <a:grpSpLocks noChangeAspect="1"/>
                </p:cNvGrpSpPr>
                <p:nvPr/>
              </p:nvGrpSpPr>
              <p:grpSpPr bwMode="auto">
                <a:xfrm>
                  <a:off x="10236130" y="1656669"/>
                  <a:ext cx="168419" cy="142704"/>
                  <a:chOff x="3689" y="2040"/>
                  <a:chExt cx="307" cy="238"/>
                </a:xfrm>
              </p:grpSpPr>
              <p:sp>
                <p:nvSpPr>
                  <p:cNvPr id="528" name="Freeform 26">
                    <a:extLst>
                      <a:ext uri="{FF2B5EF4-FFF2-40B4-BE49-F238E27FC236}">
                        <a16:creationId xmlns:a16="http://schemas.microsoft.com/office/drawing/2014/main" id="{8602D3A9-D4DF-44CD-8B49-8479A2F84CA5}"/>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29" name="Freeform 27">
                    <a:extLst>
                      <a:ext uri="{FF2B5EF4-FFF2-40B4-BE49-F238E27FC236}">
                        <a16:creationId xmlns:a16="http://schemas.microsoft.com/office/drawing/2014/main" id="{2C6A172C-7F6E-4E33-A5C7-E308B6ABE5E1}"/>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30" name="Freeform 28">
                    <a:extLst>
                      <a:ext uri="{FF2B5EF4-FFF2-40B4-BE49-F238E27FC236}">
                        <a16:creationId xmlns:a16="http://schemas.microsoft.com/office/drawing/2014/main" id="{D47B8D92-DD6E-4A9C-86FA-8D5FB28DC344}"/>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31" name="Line 29">
                    <a:extLst>
                      <a:ext uri="{FF2B5EF4-FFF2-40B4-BE49-F238E27FC236}">
                        <a16:creationId xmlns:a16="http://schemas.microsoft.com/office/drawing/2014/main" id="{45896DB1-854A-4CD9-A215-DF6B4F78488E}"/>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32" name="Freeform 30">
                    <a:extLst>
                      <a:ext uri="{FF2B5EF4-FFF2-40B4-BE49-F238E27FC236}">
                        <a16:creationId xmlns:a16="http://schemas.microsoft.com/office/drawing/2014/main" id="{9D9753E6-835D-4F66-90CF-CCB93E9A5CA9}"/>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527" name="TextBox 526">
                  <a:extLst>
                    <a:ext uri="{FF2B5EF4-FFF2-40B4-BE49-F238E27FC236}">
                      <a16:creationId xmlns:a16="http://schemas.microsoft.com/office/drawing/2014/main" id="{F99FE355-74CA-441D-8A64-CF9ACA7CAF93}"/>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480" name="Group 479">
                <a:extLst>
                  <a:ext uri="{FF2B5EF4-FFF2-40B4-BE49-F238E27FC236}">
                    <a16:creationId xmlns:a16="http://schemas.microsoft.com/office/drawing/2014/main" id="{4502AF3C-9D36-4490-8568-10B9665174DD}"/>
                  </a:ext>
                </a:extLst>
              </p:cNvPr>
              <p:cNvGrpSpPr/>
              <p:nvPr/>
            </p:nvGrpSpPr>
            <p:grpSpPr>
              <a:xfrm>
                <a:off x="10698969" y="1625131"/>
                <a:ext cx="318949" cy="263746"/>
                <a:chOff x="10160865" y="1625131"/>
                <a:chExt cx="318949" cy="263746"/>
              </a:xfrm>
            </p:grpSpPr>
            <p:sp>
              <p:nvSpPr>
                <p:cNvPr id="517" name="Rectangle: Rounded Corners 516">
                  <a:extLst>
                    <a:ext uri="{FF2B5EF4-FFF2-40B4-BE49-F238E27FC236}">
                      <a16:creationId xmlns:a16="http://schemas.microsoft.com/office/drawing/2014/main" id="{3633370F-4C96-44A9-A829-382BC05A3731}"/>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18" name="Group 25">
                  <a:extLst>
                    <a:ext uri="{FF2B5EF4-FFF2-40B4-BE49-F238E27FC236}">
                      <a16:creationId xmlns:a16="http://schemas.microsoft.com/office/drawing/2014/main" id="{2D8F6678-8D41-40F2-8B99-11C6521F26B9}"/>
                    </a:ext>
                  </a:extLst>
                </p:cNvPr>
                <p:cNvGrpSpPr>
                  <a:grpSpLocks noChangeAspect="1"/>
                </p:cNvGrpSpPr>
                <p:nvPr/>
              </p:nvGrpSpPr>
              <p:grpSpPr bwMode="auto">
                <a:xfrm>
                  <a:off x="10236130" y="1656669"/>
                  <a:ext cx="168419" cy="142704"/>
                  <a:chOff x="3689" y="2040"/>
                  <a:chExt cx="307" cy="238"/>
                </a:xfrm>
              </p:grpSpPr>
              <p:sp>
                <p:nvSpPr>
                  <p:cNvPr id="520" name="Freeform 26">
                    <a:extLst>
                      <a:ext uri="{FF2B5EF4-FFF2-40B4-BE49-F238E27FC236}">
                        <a16:creationId xmlns:a16="http://schemas.microsoft.com/office/drawing/2014/main" id="{114A784A-26A2-46BB-8E65-B27B88C4AAED}"/>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21" name="Freeform 27">
                    <a:extLst>
                      <a:ext uri="{FF2B5EF4-FFF2-40B4-BE49-F238E27FC236}">
                        <a16:creationId xmlns:a16="http://schemas.microsoft.com/office/drawing/2014/main" id="{B7A2922C-67B3-4FBF-8CEC-B16833FE16BB}"/>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22" name="Freeform 28">
                    <a:extLst>
                      <a:ext uri="{FF2B5EF4-FFF2-40B4-BE49-F238E27FC236}">
                        <a16:creationId xmlns:a16="http://schemas.microsoft.com/office/drawing/2014/main" id="{A47552A4-0A88-49ED-B2F7-59676E9064D8}"/>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23" name="Line 29">
                    <a:extLst>
                      <a:ext uri="{FF2B5EF4-FFF2-40B4-BE49-F238E27FC236}">
                        <a16:creationId xmlns:a16="http://schemas.microsoft.com/office/drawing/2014/main" id="{172A7AAB-31C7-4FAD-88E0-4D47D6184FBC}"/>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24" name="Freeform 30">
                    <a:extLst>
                      <a:ext uri="{FF2B5EF4-FFF2-40B4-BE49-F238E27FC236}">
                        <a16:creationId xmlns:a16="http://schemas.microsoft.com/office/drawing/2014/main" id="{0E34D5D8-F42D-48CF-8D86-439178D05CDA}"/>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519" name="TextBox 518">
                  <a:extLst>
                    <a:ext uri="{FF2B5EF4-FFF2-40B4-BE49-F238E27FC236}">
                      <a16:creationId xmlns:a16="http://schemas.microsoft.com/office/drawing/2014/main" id="{2FFCD1B6-1001-4260-96CB-A0B478A4F9B7}"/>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481" name="Group 480">
                <a:extLst>
                  <a:ext uri="{FF2B5EF4-FFF2-40B4-BE49-F238E27FC236}">
                    <a16:creationId xmlns:a16="http://schemas.microsoft.com/office/drawing/2014/main" id="{2A85E8DC-C8C0-492C-B08E-365472E39466}"/>
                  </a:ext>
                </a:extLst>
              </p:cNvPr>
              <p:cNvGrpSpPr/>
              <p:nvPr/>
            </p:nvGrpSpPr>
            <p:grpSpPr>
              <a:xfrm>
                <a:off x="11082124" y="1625131"/>
                <a:ext cx="318949" cy="263746"/>
                <a:chOff x="10160865" y="1625131"/>
                <a:chExt cx="318949" cy="263746"/>
              </a:xfrm>
            </p:grpSpPr>
            <p:sp>
              <p:nvSpPr>
                <p:cNvPr id="509" name="Rectangle: Rounded Corners 508">
                  <a:extLst>
                    <a:ext uri="{FF2B5EF4-FFF2-40B4-BE49-F238E27FC236}">
                      <a16:creationId xmlns:a16="http://schemas.microsoft.com/office/drawing/2014/main" id="{A25843CB-FDD7-4D58-9CED-994A2175EB98}"/>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dirty="0" err="1">
                    <a:gradFill>
                      <a:gsLst>
                        <a:gs pos="0">
                          <a:srgbClr val="FFFFFF"/>
                        </a:gs>
                        <a:gs pos="100000">
                          <a:srgbClr val="FFFFFF"/>
                        </a:gs>
                      </a:gsLst>
                      <a:lin ang="5400000" scaled="0"/>
                    </a:gradFill>
                    <a:latin typeface="Segoe UI"/>
                    <a:cs typeface="Segoe UI" pitchFamily="34" charset="0"/>
                  </a:endParaRPr>
                </a:p>
              </p:txBody>
            </p:sp>
            <p:grpSp>
              <p:nvGrpSpPr>
                <p:cNvPr id="510" name="Group 25">
                  <a:extLst>
                    <a:ext uri="{FF2B5EF4-FFF2-40B4-BE49-F238E27FC236}">
                      <a16:creationId xmlns:a16="http://schemas.microsoft.com/office/drawing/2014/main" id="{D24E4C3B-0A3A-462B-B790-2C9BF14143C7}"/>
                    </a:ext>
                  </a:extLst>
                </p:cNvPr>
                <p:cNvGrpSpPr>
                  <a:grpSpLocks noChangeAspect="1"/>
                </p:cNvGrpSpPr>
                <p:nvPr/>
              </p:nvGrpSpPr>
              <p:grpSpPr bwMode="auto">
                <a:xfrm>
                  <a:off x="10236130" y="1656669"/>
                  <a:ext cx="168419" cy="142704"/>
                  <a:chOff x="3689" y="2040"/>
                  <a:chExt cx="307" cy="238"/>
                </a:xfrm>
              </p:grpSpPr>
              <p:sp>
                <p:nvSpPr>
                  <p:cNvPr id="512" name="Freeform 26">
                    <a:extLst>
                      <a:ext uri="{FF2B5EF4-FFF2-40B4-BE49-F238E27FC236}">
                        <a16:creationId xmlns:a16="http://schemas.microsoft.com/office/drawing/2014/main" id="{E3662A2A-D60E-428C-AA29-16BFC318724D}"/>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13" name="Freeform 27">
                    <a:extLst>
                      <a:ext uri="{FF2B5EF4-FFF2-40B4-BE49-F238E27FC236}">
                        <a16:creationId xmlns:a16="http://schemas.microsoft.com/office/drawing/2014/main" id="{8B92DA98-DC56-4BB5-BFE6-34405A97B370}"/>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14" name="Freeform 28">
                    <a:extLst>
                      <a:ext uri="{FF2B5EF4-FFF2-40B4-BE49-F238E27FC236}">
                        <a16:creationId xmlns:a16="http://schemas.microsoft.com/office/drawing/2014/main" id="{71C0E13C-FDAF-4CD4-BE9B-96F06D7965F8}"/>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15" name="Line 29">
                    <a:extLst>
                      <a:ext uri="{FF2B5EF4-FFF2-40B4-BE49-F238E27FC236}">
                        <a16:creationId xmlns:a16="http://schemas.microsoft.com/office/drawing/2014/main" id="{6987EC0E-0D8E-4E7F-AC6B-1F96DF32CD7A}"/>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16" name="Freeform 30">
                    <a:extLst>
                      <a:ext uri="{FF2B5EF4-FFF2-40B4-BE49-F238E27FC236}">
                        <a16:creationId xmlns:a16="http://schemas.microsoft.com/office/drawing/2014/main" id="{B6B6E114-44DC-429E-83B6-AC08C657CFF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511" name="TextBox 510">
                  <a:extLst>
                    <a:ext uri="{FF2B5EF4-FFF2-40B4-BE49-F238E27FC236}">
                      <a16:creationId xmlns:a16="http://schemas.microsoft.com/office/drawing/2014/main" id="{0E94A66C-DB4B-43A3-8AD5-2CD18A5E6262}"/>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482" name="Group 481">
                <a:extLst>
                  <a:ext uri="{FF2B5EF4-FFF2-40B4-BE49-F238E27FC236}">
                    <a16:creationId xmlns:a16="http://schemas.microsoft.com/office/drawing/2014/main" id="{CCD6EC88-0BBD-4B11-ABB7-AF871758CF10}"/>
                  </a:ext>
                </a:extLst>
              </p:cNvPr>
              <p:cNvGrpSpPr/>
              <p:nvPr/>
            </p:nvGrpSpPr>
            <p:grpSpPr>
              <a:xfrm>
                <a:off x="10313482" y="1930770"/>
                <a:ext cx="318949" cy="263746"/>
                <a:chOff x="10160865" y="1625131"/>
                <a:chExt cx="318949" cy="263746"/>
              </a:xfrm>
            </p:grpSpPr>
            <p:sp>
              <p:nvSpPr>
                <p:cNvPr id="501" name="Rectangle: Rounded Corners 500">
                  <a:extLst>
                    <a:ext uri="{FF2B5EF4-FFF2-40B4-BE49-F238E27FC236}">
                      <a16:creationId xmlns:a16="http://schemas.microsoft.com/office/drawing/2014/main" id="{4C79B4A9-A64E-4157-BEDF-EFD2E8A949BB}"/>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2" name="Group 25">
                  <a:extLst>
                    <a:ext uri="{FF2B5EF4-FFF2-40B4-BE49-F238E27FC236}">
                      <a16:creationId xmlns:a16="http://schemas.microsoft.com/office/drawing/2014/main" id="{BF127810-6E53-4A4E-8B28-5D3D2BE04AB8}"/>
                    </a:ext>
                  </a:extLst>
                </p:cNvPr>
                <p:cNvGrpSpPr>
                  <a:grpSpLocks noChangeAspect="1"/>
                </p:cNvGrpSpPr>
                <p:nvPr/>
              </p:nvGrpSpPr>
              <p:grpSpPr bwMode="auto">
                <a:xfrm>
                  <a:off x="10236130" y="1656669"/>
                  <a:ext cx="168419" cy="142704"/>
                  <a:chOff x="3689" y="2040"/>
                  <a:chExt cx="307" cy="238"/>
                </a:xfrm>
              </p:grpSpPr>
              <p:sp>
                <p:nvSpPr>
                  <p:cNvPr id="504" name="Freeform 26">
                    <a:extLst>
                      <a:ext uri="{FF2B5EF4-FFF2-40B4-BE49-F238E27FC236}">
                        <a16:creationId xmlns:a16="http://schemas.microsoft.com/office/drawing/2014/main" id="{754886C3-1113-42E4-B6FE-CC2D1644B1D0}"/>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05" name="Freeform 27">
                    <a:extLst>
                      <a:ext uri="{FF2B5EF4-FFF2-40B4-BE49-F238E27FC236}">
                        <a16:creationId xmlns:a16="http://schemas.microsoft.com/office/drawing/2014/main" id="{1832CE23-0368-43A2-B930-2477E0AE2279}"/>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06" name="Freeform 28">
                    <a:extLst>
                      <a:ext uri="{FF2B5EF4-FFF2-40B4-BE49-F238E27FC236}">
                        <a16:creationId xmlns:a16="http://schemas.microsoft.com/office/drawing/2014/main" id="{B5CE4027-A3FB-4A4C-8CC5-CCF3AD57CF53}"/>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07" name="Line 29">
                    <a:extLst>
                      <a:ext uri="{FF2B5EF4-FFF2-40B4-BE49-F238E27FC236}">
                        <a16:creationId xmlns:a16="http://schemas.microsoft.com/office/drawing/2014/main" id="{42B9BFC4-0635-4669-8B87-98AABD462D17}"/>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08" name="Freeform 30">
                    <a:extLst>
                      <a:ext uri="{FF2B5EF4-FFF2-40B4-BE49-F238E27FC236}">
                        <a16:creationId xmlns:a16="http://schemas.microsoft.com/office/drawing/2014/main" id="{0E120BC1-9284-449F-9965-326425FA1EB3}"/>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503" name="TextBox 502">
                  <a:extLst>
                    <a:ext uri="{FF2B5EF4-FFF2-40B4-BE49-F238E27FC236}">
                      <a16:creationId xmlns:a16="http://schemas.microsoft.com/office/drawing/2014/main" id="{4EA98D68-D24A-43F7-8B54-AEF18C9BBE09}"/>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483" name="Group 482">
                <a:extLst>
                  <a:ext uri="{FF2B5EF4-FFF2-40B4-BE49-F238E27FC236}">
                    <a16:creationId xmlns:a16="http://schemas.microsoft.com/office/drawing/2014/main" id="{C231C714-E327-4305-9D0E-02C4A2C18443}"/>
                  </a:ext>
                </a:extLst>
              </p:cNvPr>
              <p:cNvGrpSpPr/>
              <p:nvPr/>
            </p:nvGrpSpPr>
            <p:grpSpPr>
              <a:xfrm>
                <a:off x="10694395" y="1930770"/>
                <a:ext cx="318949" cy="263746"/>
                <a:chOff x="10160865" y="1625131"/>
                <a:chExt cx="318949" cy="263746"/>
              </a:xfrm>
            </p:grpSpPr>
            <p:sp>
              <p:nvSpPr>
                <p:cNvPr id="493" name="Rectangle: Rounded Corners 492">
                  <a:extLst>
                    <a:ext uri="{FF2B5EF4-FFF2-40B4-BE49-F238E27FC236}">
                      <a16:creationId xmlns:a16="http://schemas.microsoft.com/office/drawing/2014/main" id="{3A5DFD3D-9728-42A3-AA51-867470F35A56}"/>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4" name="Group 25">
                  <a:extLst>
                    <a:ext uri="{FF2B5EF4-FFF2-40B4-BE49-F238E27FC236}">
                      <a16:creationId xmlns:a16="http://schemas.microsoft.com/office/drawing/2014/main" id="{87D3540D-A254-4F56-A4AF-D363116216A2}"/>
                    </a:ext>
                  </a:extLst>
                </p:cNvPr>
                <p:cNvGrpSpPr>
                  <a:grpSpLocks noChangeAspect="1"/>
                </p:cNvGrpSpPr>
                <p:nvPr/>
              </p:nvGrpSpPr>
              <p:grpSpPr bwMode="auto">
                <a:xfrm>
                  <a:off x="10236130" y="1656669"/>
                  <a:ext cx="168419" cy="142704"/>
                  <a:chOff x="3689" y="2040"/>
                  <a:chExt cx="307" cy="238"/>
                </a:xfrm>
              </p:grpSpPr>
              <p:sp>
                <p:nvSpPr>
                  <p:cNvPr id="496" name="Freeform 26">
                    <a:extLst>
                      <a:ext uri="{FF2B5EF4-FFF2-40B4-BE49-F238E27FC236}">
                        <a16:creationId xmlns:a16="http://schemas.microsoft.com/office/drawing/2014/main" id="{44AA96F2-B0A8-45BB-A9E1-11EFCA011CB4}"/>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97" name="Freeform 27">
                    <a:extLst>
                      <a:ext uri="{FF2B5EF4-FFF2-40B4-BE49-F238E27FC236}">
                        <a16:creationId xmlns:a16="http://schemas.microsoft.com/office/drawing/2014/main" id="{963F62C7-DFA1-47D1-879B-05DB0EDE01DD}"/>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98" name="Freeform 28">
                    <a:extLst>
                      <a:ext uri="{FF2B5EF4-FFF2-40B4-BE49-F238E27FC236}">
                        <a16:creationId xmlns:a16="http://schemas.microsoft.com/office/drawing/2014/main" id="{6FB14C5A-1598-4274-BD97-97B3EDF0D3DE}"/>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99" name="Line 29">
                    <a:extLst>
                      <a:ext uri="{FF2B5EF4-FFF2-40B4-BE49-F238E27FC236}">
                        <a16:creationId xmlns:a16="http://schemas.microsoft.com/office/drawing/2014/main" id="{4366CC5C-BD73-4666-8721-84383EED26F3}"/>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00" name="Freeform 30">
                    <a:extLst>
                      <a:ext uri="{FF2B5EF4-FFF2-40B4-BE49-F238E27FC236}">
                        <a16:creationId xmlns:a16="http://schemas.microsoft.com/office/drawing/2014/main" id="{0F4A2370-A466-47D6-AE6A-F29E59D931A0}"/>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495" name="TextBox 494">
                  <a:extLst>
                    <a:ext uri="{FF2B5EF4-FFF2-40B4-BE49-F238E27FC236}">
                      <a16:creationId xmlns:a16="http://schemas.microsoft.com/office/drawing/2014/main" id="{5DCFE28E-EB78-4B28-B901-E0834A20A7A0}"/>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484" name="Group 483">
                <a:extLst>
                  <a:ext uri="{FF2B5EF4-FFF2-40B4-BE49-F238E27FC236}">
                    <a16:creationId xmlns:a16="http://schemas.microsoft.com/office/drawing/2014/main" id="{2D3C67DE-824C-4E23-BBA7-C7B1C723DE1A}"/>
                  </a:ext>
                </a:extLst>
              </p:cNvPr>
              <p:cNvGrpSpPr/>
              <p:nvPr/>
            </p:nvGrpSpPr>
            <p:grpSpPr>
              <a:xfrm>
                <a:off x="11077550" y="1930770"/>
                <a:ext cx="318949" cy="263746"/>
                <a:chOff x="10160865" y="1625131"/>
                <a:chExt cx="318949" cy="263746"/>
              </a:xfrm>
            </p:grpSpPr>
            <p:sp>
              <p:nvSpPr>
                <p:cNvPr id="485" name="Rectangle: Rounded Corners 484">
                  <a:extLst>
                    <a:ext uri="{FF2B5EF4-FFF2-40B4-BE49-F238E27FC236}">
                      <a16:creationId xmlns:a16="http://schemas.microsoft.com/office/drawing/2014/main" id="{098ED911-090C-4C29-8F83-38C087FD3B9B}"/>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86" name="Group 25">
                  <a:extLst>
                    <a:ext uri="{FF2B5EF4-FFF2-40B4-BE49-F238E27FC236}">
                      <a16:creationId xmlns:a16="http://schemas.microsoft.com/office/drawing/2014/main" id="{6B42F687-4B13-45EC-BFEC-FE333F886E13}"/>
                    </a:ext>
                  </a:extLst>
                </p:cNvPr>
                <p:cNvGrpSpPr>
                  <a:grpSpLocks noChangeAspect="1"/>
                </p:cNvGrpSpPr>
                <p:nvPr/>
              </p:nvGrpSpPr>
              <p:grpSpPr bwMode="auto">
                <a:xfrm>
                  <a:off x="10236130" y="1656669"/>
                  <a:ext cx="168419" cy="142704"/>
                  <a:chOff x="3689" y="2040"/>
                  <a:chExt cx="307" cy="238"/>
                </a:xfrm>
              </p:grpSpPr>
              <p:sp>
                <p:nvSpPr>
                  <p:cNvPr id="488" name="Freeform 26">
                    <a:extLst>
                      <a:ext uri="{FF2B5EF4-FFF2-40B4-BE49-F238E27FC236}">
                        <a16:creationId xmlns:a16="http://schemas.microsoft.com/office/drawing/2014/main" id="{7A0E59AE-F020-4D7D-9C50-FBAA71DC26E0}"/>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89" name="Freeform 27">
                    <a:extLst>
                      <a:ext uri="{FF2B5EF4-FFF2-40B4-BE49-F238E27FC236}">
                        <a16:creationId xmlns:a16="http://schemas.microsoft.com/office/drawing/2014/main" id="{5A788423-BDCA-4131-ADA7-1A4B8AEB27A2}"/>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90" name="Freeform 28">
                    <a:extLst>
                      <a:ext uri="{FF2B5EF4-FFF2-40B4-BE49-F238E27FC236}">
                        <a16:creationId xmlns:a16="http://schemas.microsoft.com/office/drawing/2014/main" id="{3A3F5476-1C3B-4836-A7AC-EC279A0BF327}"/>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91" name="Line 29">
                    <a:extLst>
                      <a:ext uri="{FF2B5EF4-FFF2-40B4-BE49-F238E27FC236}">
                        <a16:creationId xmlns:a16="http://schemas.microsoft.com/office/drawing/2014/main" id="{7F862B9C-3046-4266-B108-634526AE0310}"/>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92" name="Freeform 30">
                    <a:extLst>
                      <a:ext uri="{FF2B5EF4-FFF2-40B4-BE49-F238E27FC236}">
                        <a16:creationId xmlns:a16="http://schemas.microsoft.com/office/drawing/2014/main" id="{075EC8AE-5F71-44DE-956F-E074B61CC46C}"/>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487" name="TextBox 486">
                  <a:extLst>
                    <a:ext uri="{FF2B5EF4-FFF2-40B4-BE49-F238E27FC236}">
                      <a16:creationId xmlns:a16="http://schemas.microsoft.com/office/drawing/2014/main" id="{6FC638C0-B338-4907-97D8-452A92EC00A8}"/>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grpSp>
      <p:grpSp>
        <p:nvGrpSpPr>
          <p:cNvPr id="19" name="Group 18">
            <a:extLst>
              <a:ext uri="{FF2B5EF4-FFF2-40B4-BE49-F238E27FC236}">
                <a16:creationId xmlns:a16="http://schemas.microsoft.com/office/drawing/2014/main" id="{53751153-7A14-42FB-9A5F-F2E4E258E3FA}"/>
              </a:ext>
            </a:extLst>
          </p:cNvPr>
          <p:cNvGrpSpPr/>
          <p:nvPr/>
        </p:nvGrpSpPr>
        <p:grpSpPr>
          <a:xfrm>
            <a:off x="8798153" y="4406695"/>
            <a:ext cx="2362702" cy="1528624"/>
            <a:chOff x="8560628" y="4000761"/>
            <a:chExt cx="2362702" cy="1528624"/>
          </a:xfrm>
        </p:grpSpPr>
        <p:grpSp>
          <p:nvGrpSpPr>
            <p:cNvPr id="17" name="Group 16">
              <a:extLst>
                <a:ext uri="{FF2B5EF4-FFF2-40B4-BE49-F238E27FC236}">
                  <a16:creationId xmlns:a16="http://schemas.microsoft.com/office/drawing/2014/main" id="{BA9E36E1-C14F-465E-B4B7-E54DAEF2D279}"/>
                </a:ext>
              </a:extLst>
            </p:cNvPr>
            <p:cNvGrpSpPr/>
            <p:nvPr/>
          </p:nvGrpSpPr>
          <p:grpSpPr>
            <a:xfrm>
              <a:off x="8761171" y="4000761"/>
              <a:ext cx="2162159" cy="1528624"/>
              <a:chOff x="8761171" y="4000761"/>
              <a:chExt cx="2162159" cy="1528624"/>
            </a:xfrm>
          </p:grpSpPr>
          <p:sp>
            <p:nvSpPr>
              <p:cNvPr id="440" name="Rectangle 439">
                <a:extLst>
                  <a:ext uri="{FF2B5EF4-FFF2-40B4-BE49-F238E27FC236}">
                    <a16:creationId xmlns:a16="http://schemas.microsoft.com/office/drawing/2014/main" id="{5E8F2AD4-F012-4294-B840-8F096E1E6408}"/>
                  </a:ext>
                </a:extLst>
              </p:cNvPr>
              <p:cNvSpPr/>
              <p:nvPr/>
            </p:nvSpPr>
            <p:spPr bwMode="auto">
              <a:xfrm>
                <a:off x="8761171" y="4000761"/>
                <a:ext cx="2162159" cy="1528624"/>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dirty="0">
                    <a:gradFill>
                      <a:gsLst>
                        <a:gs pos="0">
                          <a:schemeClr val="tx1"/>
                        </a:gs>
                        <a:gs pos="60000">
                          <a:schemeClr val="tx1"/>
                        </a:gs>
                      </a:gsLst>
                      <a:lin ang="5400000" scaled="1"/>
                    </a:gradFill>
                    <a:latin typeface="+mj-lt"/>
                    <a:cs typeface="Segoe UI" pitchFamily="34" charset="0"/>
                  </a:rPr>
                  <a:t>Azure Services</a:t>
                </a:r>
              </a:p>
              <a:p>
                <a:pPr algn="ctr" defTabSz="932472" fontAlgn="base">
                  <a:spcBef>
                    <a:spcPct val="0"/>
                  </a:spcBef>
                  <a:spcAft>
                    <a:spcPct val="0"/>
                  </a:spcAft>
                </a:pPr>
                <a:r>
                  <a:rPr lang="en-US" sz="1200" dirty="0">
                    <a:gradFill>
                      <a:gsLst>
                        <a:gs pos="0">
                          <a:schemeClr val="tx1"/>
                        </a:gs>
                        <a:gs pos="60000">
                          <a:schemeClr val="tx1"/>
                        </a:gs>
                      </a:gsLst>
                      <a:lin ang="5400000" scaled="1"/>
                    </a:gradFill>
                    <a:ea typeface="Segoe UI" pitchFamily="34" charset="0"/>
                    <a:cs typeface="Segoe UI" pitchFamily="34" charset="0"/>
                  </a:rPr>
                  <a:t>Storage Account, Event Hub, Database, etc.</a:t>
                </a:r>
              </a:p>
            </p:txBody>
          </p:sp>
          <p:grpSp>
            <p:nvGrpSpPr>
              <p:cNvPr id="535" name="Group 534">
                <a:extLst>
                  <a:ext uri="{FF2B5EF4-FFF2-40B4-BE49-F238E27FC236}">
                    <a16:creationId xmlns:a16="http://schemas.microsoft.com/office/drawing/2014/main" id="{EE639C36-4910-4732-B7BC-41A880D5ED82}"/>
                  </a:ext>
                </a:extLst>
              </p:cNvPr>
              <p:cNvGrpSpPr/>
              <p:nvPr/>
            </p:nvGrpSpPr>
            <p:grpSpPr>
              <a:xfrm>
                <a:off x="9298455" y="4832853"/>
                <a:ext cx="1087591" cy="569385"/>
                <a:chOff x="10313482" y="1625131"/>
                <a:chExt cx="1087591" cy="569385"/>
              </a:xfrm>
            </p:grpSpPr>
            <p:grpSp>
              <p:nvGrpSpPr>
                <p:cNvPr id="536" name="Group 535">
                  <a:extLst>
                    <a:ext uri="{FF2B5EF4-FFF2-40B4-BE49-F238E27FC236}">
                      <a16:creationId xmlns:a16="http://schemas.microsoft.com/office/drawing/2014/main" id="{B595E3FD-AF33-4495-B757-4BD2B56DE829}"/>
                    </a:ext>
                  </a:extLst>
                </p:cNvPr>
                <p:cNvGrpSpPr/>
                <p:nvPr/>
              </p:nvGrpSpPr>
              <p:grpSpPr>
                <a:xfrm>
                  <a:off x="10318056" y="1625131"/>
                  <a:ext cx="318949" cy="263746"/>
                  <a:chOff x="10160865" y="1625131"/>
                  <a:chExt cx="318949" cy="263746"/>
                </a:xfrm>
              </p:grpSpPr>
              <p:sp>
                <p:nvSpPr>
                  <p:cNvPr id="582" name="Rectangle: Rounded Corners 581">
                    <a:extLst>
                      <a:ext uri="{FF2B5EF4-FFF2-40B4-BE49-F238E27FC236}">
                        <a16:creationId xmlns:a16="http://schemas.microsoft.com/office/drawing/2014/main" id="{0B5C8C93-A626-492B-BF2E-DCA3FC5E17DB}"/>
                      </a:ext>
                    </a:extLst>
                  </p:cNvPr>
                  <p:cNvSpPr/>
                  <p:nvPr/>
                </p:nvSpPr>
                <p:spPr bwMode="auto">
                  <a:xfrm>
                    <a:off x="10160865" y="1625131"/>
                    <a:ext cx="318949" cy="263746"/>
                  </a:xfrm>
                  <a:prstGeom prst="roundRect">
                    <a:avLst>
                      <a:gd name="adj" fmla="val 630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dirty="0" err="1">
                      <a:gradFill>
                        <a:gsLst>
                          <a:gs pos="0">
                            <a:srgbClr val="FFFFFF"/>
                          </a:gs>
                          <a:gs pos="100000">
                            <a:srgbClr val="FFFFFF"/>
                          </a:gs>
                        </a:gsLst>
                        <a:lin ang="5400000" scaled="0"/>
                      </a:gradFill>
                      <a:latin typeface="Segoe UI"/>
                      <a:cs typeface="Segoe UI" pitchFamily="34" charset="0"/>
                    </a:endParaRPr>
                  </a:p>
                </p:txBody>
              </p:sp>
              <p:grpSp>
                <p:nvGrpSpPr>
                  <p:cNvPr id="583" name="Group 25">
                    <a:extLst>
                      <a:ext uri="{FF2B5EF4-FFF2-40B4-BE49-F238E27FC236}">
                        <a16:creationId xmlns:a16="http://schemas.microsoft.com/office/drawing/2014/main" id="{02883563-D9F9-459C-9C68-71D3BA1D29C9}"/>
                      </a:ext>
                    </a:extLst>
                  </p:cNvPr>
                  <p:cNvGrpSpPr>
                    <a:grpSpLocks noChangeAspect="1"/>
                  </p:cNvGrpSpPr>
                  <p:nvPr/>
                </p:nvGrpSpPr>
                <p:grpSpPr bwMode="auto">
                  <a:xfrm>
                    <a:off x="10236130" y="1656669"/>
                    <a:ext cx="168419" cy="142704"/>
                    <a:chOff x="3689" y="2040"/>
                    <a:chExt cx="307" cy="238"/>
                  </a:xfrm>
                </p:grpSpPr>
                <p:sp>
                  <p:nvSpPr>
                    <p:cNvPr id="585" name="Freeform 26">
                      <a:extLst>
                        <a:ext uri="{FF2B5EF4-FFF2-40B4-BE49-F238E27FC236}">
                          <a16:creationId xmlns:a16="http://schemas.microsoft.com/office/drawing/2014/main" id="{63523C1B-8AFC-4AD1-99FB-D476C9DE0EC0}"/>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86" name="Freeform 27">
                      <a:extLst>
                        <a:ext uri="{FF2B5EF4-FFF2-40B4-BE49-F238E27FC236}">
                          <a16:creationId xmlns:a16="http://schemas.microsoft.com/office/drawing/2014/main" id="{E3281401-96DE-4D62-BE34-DDFEBA4305B9}"/>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87" name="Freeform 28">
                      <a:extLst>
                        <a:ext uri="{FF2B5EF4-FFF2-40B4-BE49-F238E27FC236}">
                          <a16:creationId xmlns:a16="http://schemas.microsoft.com/office/drawing/2014/main" id="{578D67E3-FEFA-49EB-91EE-A130A8E56B46}"/>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88" name="Line 29">
                      <a:extLst>
                        <a:ext uri="{FF2B5EF4-FFF2-40B4-BE49-F238E27FC236}">
                          <a16:creationId xmlns:a16="http://schemas.microsoft.com/office/drawing/2014/main" id="{C492F24B-236D-4894-8515-F93F3944375B}"/>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89" name="Freeform 30">
                      <a:extLst>
                        <a:ext uri="{FF2B5EF4-FFF2-40B4-BE49-F238E27FC236}">
                          <a16:creationId xmlns:a16="http://schemas.microsoft.com/office/drawing/2014/main" id="{012E0963-8FAC-487E-A626-B76BB9C439B8}"/>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584" name="TextBox 583">
                    <a:extLst>
                      <a:ext uri="{FF2B5EF4-FFF2-40B4-BE49-F238E27FC236}">
                        <a16:creationId xmlns:a16="http://schemas.microsoft.com/office/drawing/2014/main" id="{409B4AC2-AA68-40A1-9D32-60B82D88FA13}"/>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537" name="Group 536">
                  <a:extLst>
                    <a:ext uri="{FF2B5EF4-FFF2-40B4-BE49-F238E27FC236}">
                      <a16:creationId xmlns:a16="http://schemas.microsoft.com/office/drawing/2014/main" id="{B9463DFF-7861-4121-932F-E20EA136E069}"/>
                    </a:ext>
                  </a:extLst>
                </p:cNvPr>
                <p:cNvGrpSpPr/>
                <p:nvPr/>
              </p:nvGrpSpPr>
              <p:grpSpPr>
                <a:xfrm>
                  <a:off x="10698969" y="1625131"/>
                  <a:ext cx="318949" cy="263746"/>
                  <a:chOff x="10160865" y="1625131"/>
                  <a:chExt cx="318949" cy="263746"/>
                </a:xfrm>
              </p:grpSpPr>
              <p:sp>
                <p:nvSpPr>
                  <p:cNvPr id="574" name="Rectangle: Rounded Corners 573">
                    <a:extLst>
                      <a:ext uri="{FF2B5EF4-FFF2-40B4-BE49-F238E27FC236}">
                        <a16:creationId xmlns:a16="http://schemas.microsoft.com/office/drawing/2014/main" id="{EC0BC226-1917-4C46-8384-B78A878E0437}"/>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5" name="Group 25">
                    <a:extLst>
                      <a:ext uri="{FF2B5EF4-FFF2-40B4-BE49-F238E27FC236}">
                        <a16:creationId xmlns:a16="http://schemas.microsoft.com/office/drawing/2014/main" id="{DB4FEAE1-B8DE-4FD8-B987-5A7AD87725FF}"/>
                      </a:ext>
                    </a:extLst>
                  </p:cNvPr>
                  <p:cNvGrpSpPr>
                    <a:grpSpLocks noChangeAspect="1"/>
                  </p:cNvGrpSpPr>
                  <p:nvPr/>
                </p:nvGrpSpPr>
                <p:grpSpPr bwMode="auto">
                  <a:xfrm>
                    <a:off x="10236130" y="1656669"/>
                    <a:ext cx="168419" cy="142704"/>
                    <a:chOff x="3689" y="2040"/>
                    <a:chExt cx="307" cy="238"/>
                  </a:xfrm>
                </p:grpSpPr>
                <p:sp>
                  <p:nvSpPr>
                    <p:cNvPr id="577" name="Freeform 26">
                      <a:extLst>
                        <a:ext uri="{FF2B5EF4-FFF2-40B4-BE49-F238E27FC236}">
                          <a16:creationId xmlns:a16="http://schemas.microsoft.com/office/drawing/2014/main" id="{E90E79D7-3625-40AA-8443-77AC08E868E1}"/>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78" name="Freeform 27">
                      <a:extLst>
                        <a:ext uri="{FF2B5EF4-FFF2-40B4-BE49-F238E27FC236}">
                          <a16:creationId xmlns:a16="http://schemas.microsoft.com/office/drawing/2014/main" id="{572978D7-A592-426A-AA1B-5F88A95E699C}"/>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79" name="Freeform 28">
                      <a:extLst>
                        <a:ext uri="{FF2B5EF4-FFF2-40B4-BE49-F238E27FC236}">
                          <a16:creationId xmlns:a16="http://schemas.microsoft.com/office/drawing/2014/main" id="{9D6AF77B-2F5F-47CF-98E4-210B3BFB2482}"/>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80" name="Line 29">
                      <a:extLst>
                        <a:ext uri="{FF2B5EF4-FFF2-40B4-BE49-F238E27FC236}">
                          <a16:creationId xmlns:a16="http://schemas.microsoft.com/office/drawing/2014/main" id="{A71DBA8C-C82C-4A4B-89AD-9A45F5125EAC}"/>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81" name="Freeform 30">
                      <a:extLst>
                        <a:ext uri="{FF2B5EF4-FFF2-40B4-BE49-F238E27FC236}">
                          <a16:creationId xmlns:a16="http://schemas.microsoft.com/office/drawing/2014/main" id="{8AD82D76-8C9B-4142-BE7A-706883A3981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576" name="TextBox 575">
                    <a:extLst>
                      <a:ext uri="{FF2B5EF4-FFF2-40B4-BE49-F238E27FC236}">
                        <a16:creationId xmlns:a16="http://schemas.microsoft.com/office/drawing/2014/main" id="{0BBAE5ED-B5C4-43FB-B715-5E1F1129BAF4}"/>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538" name="Group 537">
                  <a:extLst>
                    <a:ext uri="{FF2B5EF4-FFF2-40B4-BE49-F238E27FC236}">
                      <a16:creationId xmlns:a16="http://schemas.microsoft.com/office/drawing/2014/main" id="{B1D25B75-B193-42D2-B45D-0F475A896ACC}"/>
                    </a:ext>
                  </a:extLst>
                </p:cNvPr>
                <p:cNvGrpSpPr/>
                <p:nvPr/>
              </p:nvGrpSpPr>
              <p:grpSpPr>
                <a:xfrm>
                  <a:off x="11082124" y="1625131"/>
                  <a:ext cx="318949" cy="263746"/>
                  <a:chOff x="10160865" y="1625131"/>
                  <a:chExt cx="318949" cy="263746"/>
                </a:xfrm>
              </p:grpSpPr>
              <p:sp>
                <p:nvSpPr>
                  <p:cNvPr id="566" name="Rectangle: Rounded Corners 565">
                    <a:extLst>
                      <a:ext uri="{FF2B5EF4-FFF2-40B4-BE49-F238E27FC236}">
                        <a16:creationId xmlns:a16="http://schemas.microsoft.com/office/drawing/2014/main" id="{4088E5ED-34DA-4E5E-B5AD-57E4ACB1C932}"/>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dirty="0" err="1">
                      <a:gradFill>
                        <a:gsLst>
                          <a:gs pos="0">
                            <a:srgbClr val="FFFFFF"/>
                          </a:gs>
                          <a:gs pos="100000">
                            <a:srgbClr val="FFFFFF"/>
                          </a:gs>
                        </a:gsLst>
                        <a:lin ang="5400000" scaled="0"/>
                      </a:gradFill>
                      <a:latin typeface="Segoe UI"/>
                      <a:cs typeface="Segoe UI" pitchFamily="34" charset="0"/>
                    </a:endParaRPr>
                  </a:p>
                </p:txBody>
              </p:sp>
              <p:grpSp>
                <p:nvGrpSpPr>
                  <p:cNvPr id="567" name="Group 25">
                    <a:extLst>
                      <a:ext uri="{FF2B5EF4-FFF2-40B4-BE49-F238E27FC236}">
                        <a16:creationId xmlns:a16="http://schemas.microsoft.com/office/drawing/2014/main" id="{63309DD1-E643-462A-8D06-D6C70BB4DB65}"/>
                      </a:ext>
                    </a:extLst>
                  </p:cNvPr>
                  <p:cNvGrpSpPr>
                    <a:grpSpLocks noChangeAspect="1"/>
                  </p:cNvGrpSpPr>
                  <p:nvPr/>
                </p:nvGrpSpPr>
                <p:grpSpPr bwMode="auto">
                  <a:xfrm>
                    <a:off x="10236130" y="1656669"/>
                    <a:ext cx="168419" cy="142704"/>
                    <a:chOff x="3689" y="2040"/>
                    <a:chExt cx="307" cy="238"/>
                  </a:xfrm>
                </p:grpSpPr>
                <p:sp>
                  <p:nvSpPr>
                    <p:cNvPr id="569" name="Freeform 26">
                      <a:extLst>
                        <a:ext uri="{FF2B5EF4-FFF2-40B4-BE49-F238E27FC236}">
                          <a16:creationId xmlns:a16="http://schemas.microsoft.com/office/drawing/2014/main" id="{A8210B30-8C20-4D65-BB11-494FCDE7A1B1}"/>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70" name="Freeform 27">
                      <a:extLst>
                        <a:ext uri="{FF2B5EF4-FFF2-40B4-BE49-F238E27FC236}">
                          <a16:creationId xmlns:a16="http://schemas.microsoft.com/office/drawing/2014/main" id="{E989AC07-6B4D-4863-A498-618B2F6BD04E}"/>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71" name="Freeform 28">
                      <a:extLst>
                        <a:ext uri="{FF2B5EF4-FFF2-40B4-BE49-F238E27FC236}">
                          <a16:creationId xmlns:a16="http://schemas.microsoft.com/office/drawing/2014/main" id="{6D34C6D7-F849-4230-9F58-85E19BAFA1DA}"/>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72" name="Line 29">
                      <a:extLst>
                        <a:ext uri="{FF2B5EF4-FFF2-40B4-BE49-F238E27FC236}">
                          <a16:creationId xmlns:a16="http://schemas.microsoft.com/office/drawing/2014/main" id="{417FC627-F7E2-4FA4-BB7D-43EC4F808BA8}"/>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73" name="Freeform 30">
                      <a:extLst>
                        <a:ext uri="{FF2B5EF4-FFF2-40B4-BE49-F238E27FC236}">
                          <a16:creationId xmlns:a16="http://schemas.microsoft.com/office/drawing/2014/main" id="{0D3FB5E6-C5F8-412A-B81C-2CAEB3BC57D1}"/>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568" name="TextBox 567">
                    <a:extLst>
                      <a:ext uri="{FF2B5EF4-FFF2-40B4-BE49-F238E27FC236}">
                        <a16:creationId xmlns:a16="http://schemas.microsoft.com/office/drawing/2014/main" id="{DF4A8056-13CA-42F6-83D9-CAB713E1AFC6}"/>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539" name="Group 538">
                  <a:extLst>
                    <a:ext uri="{FF2B5EF4-FFF2-40B4-BE49-F238E27FC236}">
                      <a16:creationId xmlns:a16="http://schemas.microsoft.com/office/drawing/2014/main" id="{3E5180AA-9FF3-4B98-87B8-CC20B34A8BE8}"/>
                    </a:ext>
                  </a:extLst>
                </p:cNvPr>
                <p:cNvGrpSpPr/>
                <p:nvPr/>
              </p:nvGrpSpPr>
              <p:grpSpPr>
                <a:xfrm>
                  <a:off x="10313482" y="1930770"/>
                  <a:ext cx="318949" cy="263746"/>
                  <a:chOff x="10160865" y="1625131"/>
                  <a:chExt cx="318949" cy="263746"/>
                </a:xfrm>
              </p:grpSpPr>
              <p:sp>
                <p:nvSpPr>
                  <p:cNvPr id="558" name="Rectangle: Rounded Corners 557">
                    <a:extLst>
                      <a:ext uri="{FF2B5EF4-FFF2-40B4-BE49-F238E27FC236}">
                        <a16:creationId xmlns:a16="http://schemas.microsoft.com/office/drawing/2014/main" id="{A807CE60-FEB0-4638-85EA-2E2FBD7CF413}"/>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59" name="Group 25">
                    <a:extLst>
                      <a:ext uri="{FF2B5EF4-FFF2-40B4-BE49-F238E27FC236}">
                        <a16:creationId xmlns:a16="http://schemas.microsoft.com/office/drawing/2014/main" id="{47A172C1-A728-439A-BA37-5963E3C22FC6}"/>
                      </a:ext>
                    </a:extLst>
                  </p:cNvPr>
                  <p:cNvGrpSpPr>
                    <a:grpSpLocks noChangeAspect="1"/>
                  </p:cNvGrpSpPr>
                  <p:nvPr/>
                </p:nvGrpSpPr>
                <p:grpSpPr bwMode="auto">
                  <a:xfrm>
                    <a:off x="10236130" y="1656669"/>
                    <a:ext cx="168419" cy="142704"/>
                    <a:chOff x="3689" y="2040"/>
                    <a:chExt cx="307" cy="238"/>
                  </a:xfrm>
                </p:grpSpPr>
                <p:sp>
                  <p:nvSpPr>
                    <p:cNvPr id="561" name="Freeform 26">
                      <a:extLst>
                        <a:ext uri="{FF2B5EF4-FFF2-40B4-BE49-F238E27FC236}">
                          <a16:creationId xmlns:a16="http://schemas.microsoft.com/office/drawing/2014/main" id="{C98FDB6D-4844-495D-ABCE-CA86E4761899}"/>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62" name="Freeform 27">
                      <a:extLst>
                        <a:ext uri="{FF2B5EF4-FFF2-40B4-BE49-F238E27FC236}">
                          <a16:creationId xmlns:a16="http://schemas.microsoft.com/office/drawing/2014/main" id="{80976AA2-8725-4761-A372-D90B6DE4C42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63" name="Freeform 28">
                      <a:extLst>
                        <a:ext uri="{FF2B5EF4-FFF2-40B4-BE49-F238E27FC236}">
                          <a16:creationId xmlns:a16="http://schemas.microsoft.com/office/drawing/2014/main" id="{24431720-CD11-499D-9B0B-5CDD76150B11}"/>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64" name="Line 29">
                      <a:extLst>
                        <a:ext uri="{FF2B5EF4-FFF2-40B4-BE49-F238E27FC236}">
                          <a16:creationId xmlns:a16="http://schemas.microsoft.com/office/drawing/2014/main" id="{CD80C32D-F96A-40F7-8397-113673B34AA4}"/>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65" name="Freeform 30">
                      <a:extLst>
                        <a:ext uri="{FF2B5EF4-FFF2-40B4-BE49-F238E27FC236}">
                          <a16:creationId xmlns:a16="http://schemas.microsoft.com/office/drawing/2014/main" id="{9F8FF2B8-7BA8-459B-94FD-A0164C2AABC5}"/>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560" name="TextBox 559">
                    <a:extLst>
                      <a:ext uri="{FF2B5EF4-FFF2-40B4-BE49-F238E27FC236}">
                        <a16:creationId xmlns:a16="http://schemas.microsoft.com/office/drawing/2014/main" id="{F6486815-0793-4B21-A8E4-BB3B2DB3E661}"/>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540" name="Group 539">
                  <a:extLst>
                    <a:ext uri="{FF2B5EF4-FFF2-40B4-BE49-F238E27FC236}">
                      <a16:creationId xmlns:a16="http://schemas.microsoft.com/office/drawing/2014/main" id="{483F5AF5-8FEC-4A4E-9960-F6C7DD9A9CFC}"/>
                    </a:ext>
                  </a:extLst>
                </p:cNvPr>
                <p:cNvGrpSpPr/>
                <p:nvPr/>
              </p:nvGrpSpPr>
              <p:grpSpPr>
                <a:xfrm>
                  <a:off x="10694395" y="1930770"/>
                  <a:ext cx="318949" cy="263746"/>
                  <a:chOff x="10160865" y="1625131"/>
                  <a:chExt cx="318949" cy="263746"/>
                </a:xfrm>
              </p:grpSpPr>
              <p:sp>
                <p:nvSpPr>
                  <p:cNvPr id="550" name="Rectangle: Rounded Corners 549">
                    <a:extLst>
                      <a:ext uri="{FF2B5EF4-FFF2-40B4-BE49-F238E27FC236}">
                        <a16:creationId xmlns:a16="http://schemas.microsoft.com/office/drawing/2014/main" id="{39C1D471-F216-4DB6-8519-85CA77243051}"/>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51" name="Group 25">
                    <a:extLst>
                      <a:ext uri="{FF2B5EF4-FFF2-40B4-BE49-F238E27FC236}">
                        <a16:creationId xmlns:a16="http://schemas.microsoft.com/office/drawing/2014/main" id="{E4B38DDB-7F36-48C4-88C7-F8EF5478A6F9}"/>
                      </a:ext>
                    </a:extLst>
                  </p:cNvPr>
                  <p:cNvGrpSpPr>
                    <a:grpSpLocks noChangeAspect="1"/>
                  </p:cNvGrpSpPr>
                  <p:nvPr/>
                </p:nvGrpSpPr>
                <p:grpSpPr bwMode="auto">
                  <a:xfrm>
                    <a:off x="10236130" y="1656669"/>
                    <a:ext cx="168419" cy="142704"/>
                    <a:chOff x="3689" y="2040"/>
                    <a:chExt cx="307" cy="238"/>
                  </a:xfrm>
                </p:grpSpPr>
                <p:sp>
                  <p:nvSpPr>
                    <p:cNvPr id="553" name="Freeform 26">
                      <a:extLst>
                        <a:ext uri="{FF2B5EF4-FFF2-40B4-BE49-F238E27FC236}">
                          <a16:creationId xmlns:a16="http://schemas.microsoft.com/office/drawing/2014/main" id="{59391D41-9AD9-45FA-A61A-54E19BF37415}"/>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54" name="Freeform 27">
                      <a:extLst>
                        <a:ext uri="{FF2B5EF4-FFF2-40B4-BE49-F238E27FC236}">
                          <a16:creationId xmlns:a16="http://schemas.microsoft.com/office/drawing/2014/main" id="{5CCC2192-9D01-4B85-AD3B-55B3E591A229}"/>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55" name="Freeform 28">
                      <a:extLst>
                        <a:ext uri="{FF2B5EF4-FFF2-40B4-BE49-F238E27FC236}">
                          <a16:creationId xmlns:a16="http://schemas.microsoft.com/office/drawing/2014/main" id="{5F23C5F5-6297-4E6E-B387-A95E4248DA66}"/>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56" name="Line 29">
                      <a:extLst>
                        <a:ext uri="{FF2B5EF4-FFF2-40B4-BE49-F238E27FC236}">
                          <a16:creationId xmlns:a16="http://schemas.microsoft.com/office/drawing/2014/main" id="{22C26A4F-BE67-40BC-AEF0-D6C0A6A7C49D}"/>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57" name="Freeform 30">
                      <a:extLst>
                        <a:ext uri="{FF2B5EF4-FFF2-40B4-BE49-F238E27FC236}">
                          <a16:creationId xmlns:a16="http://schemas.microsoft.com/office/drawing/2014/main" id="{456ABE66-F8A8-4C9B-BD71-9C7D4031EEB7}"/>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552" name="TextBox 551">
                    <a:extLst>
                      <a:ext uri="{FF2B5EF4-FFF2-40B4-BE49-F238E27FC236}">
                        <a16:creationId xmlns:a16="http://schemas.microsoft.com/office/drawing/2014/main" id="{F659174A-AF49-470E-AC09-AC6AC08060E7}"/>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541" name="Group 540">
                  <a:extLst>
                    <a:ext uri="{FF2B5EF4-FFF2-40B4-BE49-F238E27FC236}">
                      <a16:creationId xmlns:a16="http://schemas.microsoft.com/office/drawing/2014/main" id="{DAB2C7AC-1D46-4248-98B1-9F33A679A211}"/>
                    </a:ext>
                  </a:extLst>
                </p:cNvPr>
                <p:cNvGrpSpPr/>
                <p:nvPr/>
              </p:nvGrpSpPr>
              <p:grpSpPr>
                <a:xfrm>
                  <a:off x="11077550" y="1930770"/>
                  <a:ext cx="318949" cy="263746"/>
                  <a:chOff x="10160865" y="1625131"/>
                  <a:chExt cx="318949" cy="263746"/>
                </a:xfrm>
              </p:grpSpPr>
              <p:sp>
                <p:nvSpPr>
                  <p:cNvPr id="542" name="Rectangle: Rounded Corners 541">
                    <a:extLst>
                      <a:ext uri="{FF2B5EF4-FFF2-40B4-BE49-F238E27FC236}">
                        <a16:creationId xmlns:a16="http://schemas.microsoft.com/office/drawing/2014/main" id="{400F75D1-A7DB-4CE4-BFB6-0F70B7E11BC8}"/>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43" name="Group 25">
                    <a:extLst>
                      <a:ext uri="{FF2B5EF4-FFF2-40B4-BE49-F238E27FC236}">
                        <a16:creationId xmlns:a16="http://schemas.microsoft.com/office/drawing/2014/main" id="{3EE10B72-D042-4349-BFA6-FE74448A3A87}"/>
                      </a:ext>
                    </a:extLst>
                  </p:cNvPr>
                  <p:cNvGrpSpPr>
                    <a:grpSpLocks noChangeAspect="1"/>
                  </p:cNvGrpSpPr>
                  <p:nvPr/>
                </p:nvGrpSpPr>
                <p:grpSpPr bwMode="auto">
                  <a:xfrm>
                    <a:off x="10236130" y="1656669"/>
                    <a:ext cx="168419" cy="142704"/>
                    <a:chOff x="3689" y="2040"/>
                    <a:chExt cx="307" cy="238"/>
                  </a:xfrm>
                </p:grpSpPr>
                <p:sp>
                  <p:nvSpPr>
                    <p:cNvPr id="545" name="Freeform 26">
                      <a:extLst>
                        <a:ext uri="{FF2B5EF4-FFF2-40B4-BE49-F238E27FC236}">
                          <a16:creationId xmlns:a16="http://schemas.microsoft.com/office/drawing/2014/main" id="{14E17AA9-FCC0-4C39-B30D-5AFC2BF72E05}"/>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46" name="Freeform 27">
                      <a:extLst>
                        <a:ext uri="{FF2B5EF4-FFF2-40B4-BE49-F238E27FC236}">
                          <a16:creationId xmlns:a16="http://schemas.microsoft.com/office/drawing/2014/main" id="{4D646205-B8BC-4FE8-9078-C095C2560B4A}"/>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47" name="Freeform 28">
                      <a:extLst>
                        <a:ext uri="{FF2B5EF4-FFF2-40B4-BE49-F238E27FC236}">
                          <a16:creationId xmlns:a16="http://schemas.microsoft.com/office/drawing/2014/main" id="{73958984-ADDD-4982-87B5-FCA248878B35}"/>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48" name="Line 29">
                      <a:extLst>
                        <a:ext uri="{FF2B5EF4-FFF2-40B4-BE49-F238E27FC236}">
                          <a16:creationId xmlns:a16="http://schemas.microsoft.com/office/drawing/2014/main" id="{20E32EC3-2796-44FD-95FB-62DA23B67FE2}"/>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49" name="Freeform 30">
                      <a:extLst>
                        <a:ext uri="{FF2B5EF4-FFF2-40B4-BE49-F238E27FC236}">
                          <a16:creationId xmlns:a16="http://schemas.microsoft.com/office/drawing/2014/main" id="{196FA66A-7795-4939-B556-CAE30945F653}"/>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544" name="TextBox 543">
                    <a:extLst>
                      <a:ext uri="{FF2B5EF4-FFF2-40B4-BE49-F238E27FC236}">
                        <a16:creationId xmlns:a16="http://schemas.microsoft.com/office/drawing/2014/main" id="{6E7C42E5-4DD3-4170-BD34-50450F94722F}"/>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grpSp>
        <p:grpSp>
          <p:nvGrpSpPr>
            <p:cNvPr id="16" name="Group 15">
              <a:extLst>
                <a:ext uri="{FF2B5EF4-FFF2-40B4-BE49-F238E27FC236}">
                  <a16:creationId xmlns:a16="http://schemas.microsoft.com/office/drawing/2014/main" id="{DC99235D-5581-4B70-AF95-944A7FA40E28}"/>
                </a:ext>
              </a:extLst>
            </p:cNvPr>
            <p:cNvGrpSpPr/>
            <p:nvPr/>
          </p:nvGrpSpPr>
          <p:grpSpPr>
            <a:xfrm>
              <a:off x="8560628" y="4475205"/>
              <a:ext cx="411671" cy="579736"/>
              <a:chOff x="8283422" y="4213489"/>
              <a:chExt cx="700548" cy="986547"/>
            </a:xfrm>
          </p:grpSpPr>
          <p:grpSp>
            <p:nvGrpSpPr>
              <p:cNvPr id="598" name="Graphic 1387">
                <a:extLst>
                  <a:ext uri="{FF2B5EF4-FFF2-40B4-BE49-F238E27FC236}">
                    <a16:creationId xmlns:a16="http://schemas.microsoft.com/office/drawing/2014/main" id="{EF9E38DF-DA04-42E3-9DCC-2FBA9C889703}"/>
                  </a:ext>
                </a:extLst>
              </p:cNvPr>
              <p:cNvGrpSpPr/>
              <p:nvPr/>
            </p:nvGrpSpPr>
            <p:grpSpPr>
              <a:xfrm>
                <a:off x="8283422" y="4213489"/>
                <a:ext cx="700548" cy="986547"/>
                <a:chOff x="6000749" y="3293340"/>
                <a:chExt cx="187643" cy="264248"/>
              </a:xfrm>
            </p:grpSpPr>
            <p:sp>
              <p:nvSpPr>
                <p:cNvPr id="599" name="Freeform: Shape 598">
                  <a:extLst>
                    <a:ext uri="{FF2B5EF4-FFF2-40B4-BE49-F238E27FC236}">
                      <a16:creationId xmlns:a16="http://schemas.microsoft.com/office/drawing/2014/main" id="{4E0EF84A-EE6C-49F8-8917-71076C856BC4}"/>
                    </a:ext>
                  </a:extLst>
                </p:cNvPr>
                <p:cNvSpPr/>
                <p:nvPr/>
              </p:nvSpPr>
              <p:spPr>
                <a:xfrm>
                  <a:off x="6000749" y="3421380"/>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10700" cap="sq">
                  <a:solidFill>
                    <a:srgbClr val="0078D4"/>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00" name="Freeform: Shape 599">
                  <a:extLst>
                    <a:ext uri="{FF2B5EF4-FFF2-40B4-BE49-F238E27FC236}">
                      <a16:creationId xmlns:a16="http://schemas.microsoft.com/office/drawing/2014/main" id="{FEA0C739-7B0B-4169-856C-754B4F60B7F1}"/>
                    </a:ext>
                  </a:extLst>
                </p:cNvPr>
                <p:cNvSpPr/>
                <p:nvPr/>
              </p:nvSpPr>
              <p:spPr>
                <a:xfrm>
                  <a:off x="6028919" y="3293340"/>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47625" cap="sq">
                  <a:solidFill>
                    <a:srgbClr val="0078D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pic>
            <p:nvPicPr>
              <p:cNvPr id="596" name="Picture 595" descr="A screenshot of a cell phone&#10;&#10;Description automatically generated">
                <a:extLst>
                  <a:ext uri="{FF2B5EF4-FFF2-40B4-BE49-F238E27FC236}">
                    <a16:creationId xmlns:a16="http://schemas.microsoft.com/office/drawing/2014/main" id="{EC572A74-C3A4-495A-B40C-8F92834C707B}"/>
                  </a:ext>
                </a:extLst>
              </p:cNvPr>
              <p:cNvPicPr>
                <a:picLocks noChangeAspect="1"/>
              </p:cNvPicPr>
              <p:nvPr/>
            </p:nvPicPr>
            <p:blipFill rotWithShape="1">
              <a:blip r:embed="rId3">
                <a:biLevel thresh="25000"/>
                <a:extLst>
                  <a:ext uri="{28A0092B-C50C-407E-A947-70E740481C1C}">
                    <a14:useLocalDpi xmlns:a14="http://schemas.microsoft.com/office/drawing/2010/main" val="0"/>
                  </a:ext>
                </a:extLst>
              </a:blip>
              <a:srcRect/>
              <a:stretch/>
            </p:blipFill>
            <p:spPr>
              <a:xfrm>
                <a:off x="8460339" y="4734485"/>
                <a:ext cx="412585" cy="448347"/>
              </a:xfrm>
              <a:prstGeom prst="rect">
                <a:avLst/>
              </a:prstGeom>
              <a:ln>
                <a:noFill/>
              </a:ln>
            </p:spPr>
          </p:pic>
        </p:grpSp>
      </p:grpSp>
      <p:sp>
        <p:nvSpPr>
          <p:cNvPr id="620" name="Rectangle 619">
            <a:extLst>
              <a:ext uri="{FF2B5EF4-FFF2-40B4-BE49-F238E27FC236}">
                <a16:creationId xmlns:a16="http://schemas.microsoft.com/office/drawing/2014/main" id="{C2211A75-85DA-476A-A41A-C90608FF961C}"/>
              </a:ext>
            </a:extLst>
          </p:cNvPr>
          <p:cNvSpPr/>
          <p:nvPr/>
        </p:nvSpPr>
        <p:spPr bwMode="auto">
          <a:xfrm>
            <a:off x="6199083" y="2306915"/>
            <a:ext cx="790570" cy="376039"/>
          </a:xfrm>
          <a:prstGeom prst="rect">
            <a:avLst/>
          </a:prstGeom>
          <a:gradFill>
            <a:gsLst>
              <a:gs pos="0">
                <a:srgbClr val="A6A6A6">
                  <a:alpha val="0"/>
                </a:srgbClr>
              </a:gs>
              <a:gs pos="60000">
                <a:srgbClr val="A6A6A6"/>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25" name="Rectangle 624">
            <a:extLst>
              <a:ext uri="{FF2B5EF4-FFF2-40B4-BE49-F238E27FC236}">
                <a16:creationId xmlns:a16="http://schemas.microsoft.com/office/drawing/2014/main" id="{592FC042-FC42-4856-8FC9-09FBA916ADC6}"/>
              </a:ext>
            </a:extLst>
          </p:cNvPr>
          <p:cNvSpPr/>
          <p:nvPr/>
        </p:nvSpPr>
        <p:spPr bwMode="auto">
          <a:xfrm>
            <a:off x="4834635" y="4886800"/>
            <a:ext cx="3023665" cy="345279"/>
          </a:xfrm>
          <a:prstGeom prst="rect">
            <a:avLst/>
          </a:prstGeom>
          <a:solidFill>
            <a:srgbClr val="0078D4"/>
          </a:soli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626" name="Rectangle 625">
            <a:extLst>
              <a:ext uri="{FF2B5EF4-FFF2-40B4-BE49-F238E27FC236}">
                <a16:creationId xmlns:a16="http://schemas.microsoft.com/office/drawing/2014/main" id="{B9DD1916-4841-4808-A6EB-6A9AE9900CD8}"/>
              </a:ext>
            </a:extLst>
          </p:cNvPr>
          <p:cNvSpPr/>
          <p:nvPr/>
        </p:nvSpPr>
        <p:spPr bwMode="auto">
          <a:xfrm>
            <a:off x="4834633" y="5298360"/>
            <a:ext cx="3023665" cy="169083"/>
          </a:xfrm>
          <a:prstGeom prst="rect">
            <a:avLst/>
          </a:prstGeom>
          <a:solidFill>
            <a:srgbClr val="0078D4"/>
          </a:soli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6" name="Freeform: Shape 5">
            <a:extLst>
              <a:ext uri="{FF2B5EF4-FFF2-40B4-BE49-F238E27FC236}">
                <a16:creationId xmlns:a16="http://schemas.microsoft.com/office/drawing/2014/main" id="{1E2DFC46-558E-4C1F-9BEF-703B10DCE845}"/>
              </a:ext>
            </a:extLst>
          </p:cNvPr>
          <p:cNvSpPr/>
          <p:nvPr/>
        </p:nvSpPr>
        <p:spPr>
          <a:xfrm>
            <a:off x="319365" y="3084301"/>
            <a:ext cx="3585721" cy="3144402"/>
          </a:xfrm>
          <a:custGeom>
            <a:avLst/>
            <a:gdLst>
              <a:gd name="connsiteX0" fmla="*/ 1273309 w 1269403"/>
              <a:gd name="connsiteY0" fmla="*/ 626890 h 1113168"/>
              <a:gd name="connsiteX1" fmla="*/ 1138557 w 1269403"/>
              <a:gd name="connsiteY1" fmla="*/ 496044 h 1113168"/>
              <a:gd name="connsiteX2" fmla="*/ 1138557 w 1269403"/>
              <a:gd name="connsiteY2" fmla="*/ 494091 h 1113168"/>
              <a:gd name="connsiteX3" fmla="*/ 1138557 w 1269403"/>
              <a:gd name="connsiteY3" fmla="*/ 494091 h 1113168"/>
              <a:gd name="connsiteX4" fmla="*/ 636655 w 1269403"/>
              <a:gd name="connsiteY4" fmla="*/ 0 h 1113168"/>
              <a:gd name="connsiteX5" fmla="*/ 0 w 1269403"/>
              <a:gd name="connsiteY5" fmla="*/ 626890 h 1113168"/>
              <a:gd name="connsiteX6" fmla="*/ 138658 w 1269403"/>
              <a:gd name="connsiteY6" fmla="*/ 626890 h 1113168"/>
              <a:gd name="connsiteX7" fmla="*/ 138658 w 1269403"/>
              <a:gd name="connsiteY7" fmla="*/ 1122934 h 1113168"/>
              <a:gd name="connsiteX8" fmla="*/ 501903 w 1269403"/>
              <a:gd name="connsiteY8" fmla="*/ 1122934 h 1113168"/>
              <a:gd name="connsiteX9" fmla="*/ 779218 w 1269403"/>
              <a:gd name="connsiteY9" fmla="*/ 1122934 h 1113168"/>
              <a:gd name="connsiteX10" fmla="*/ 1138557 w 1269403"/>
              <a:gd name="connsiteY10" fmla="*/ 1122934 h 1113168"/>
              <a:gd name="connsiteX11" fmla="*/ 1138557 w 1269403"/>
              <a:gd name="connsiteY11" fmla="*/ 626890 h 111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9403" h="1113168">
                <a:moveTo>
                  <a:pt x="1273309" y="626890"/>
                </a:moveTo>
                <a:lnTo>
                  <a:pt x="1138557" y="496044"/>
                </a:lnTo>
                <a:lnTo>
                  <a:pt x="1138557" y="494091"/>
                </a:lnTo>
                <a:lnTo>
                  <a:pt x="1138557" y="494091"/>
                </a:lnTo>
                <a:lnTo>
                  <a:pt x="636655" y="0"/>
                </a:lnTo>
                <a:lnTo>
                  <a:pt x="0" y="626890"/>
                </a:lnTo>
                <a:lnTo>
                  <a:pt x="138658" y="626890"/>
                </a:lnTo>
                <a:lnTo>
                  <a:pt x="138658" y="1122934"/>
                </a:lnTo>
                <a:lnTo>
                  <a:pt x="501903" y="1122934"/>
                </a:lnTo>
                <a:lnTo>
                  <a:pt x="779218" y="1122934"/>
                </a:lnTo>
                <a:lnTo>
                  <a:pt x="1138557" y="1122934"/>
                </a:lnTo>
                <a:lnTo>
                  <a:pt x="1138557" y="626890"/>
                </a:lnTo>
                <a:close/>
              </a:path>
            </a:pathLst>
          </a:custGeom>
          <a:solidFill>
            <a:schemeClr val="bg1">
              <a:lumMod val="65000"/>
            </a:schemeClr>
          </a:solidFill>
          <a:ln w="21938" cap="flat">
            <a:noFill/>
            <a:prstDash val="solid"/>
            <a:miter/>
          </a:ln>
        </p:spPr>
        <p:txBody>
          <a:bodyPr rtlCol="0" anchor="ctr"/>
          <a:lstStyle/>
          <a:p>
            <a:endParaRPr lang="en-US"/>
          </a:p>
        </p:txBody>
      </p:sp>
      <p:sp>
        <p:nvSpPr>
          <p:cNvPr id="443" name="Rectangle 442">
            <a:extLst>
              <a:ext uri="{FF2B5EF4-FFF2-40B4-BE49-F238E27FC236}">
                <a16:creationId xmlns:a16="http://schemas.microsoft.com/office/drawing/2014/main" id="{131E459C-32C3-4896-82FA-D11BE135BAE4}"/>
              </a:ext>
            </a:extLst>
          </p:cNvPr>
          <p:cNvSpPr/>
          <p:nvPr/>
        </p:nvSpPr>
        <p:spPr bwMode="auto">
          <a:xfrm>
            <a:off x="1399086" y="4950051"/>
            <a:ext cx="1410072" cy="585200"/>
          </a:xfrm>
          <a:prstGeom prst="rect">
            <a:avLst/>
          </a:prstGeom>
          <a:solidFill>
            <a:schemeClr val="bg1"/>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gradFill>
                  <a:gsLst>
                    <a:gs pos="0">
                      <a:schemeClr val="tx1"/>
                    </a:gs>
                    <a:gs pos="60000">
                      <a:schemeClr val="tx1"/>
                    </a:gs>
                  </a:gsLst>
                  <a:lin ang="5400000" scaled="1"/>
                </a:gradFill>
                <a:latin typeface="+mj-lt"/>
                <a:ea typeface="Segoe UI" pitchFamily="34" charset="0"/>
                <a:cs typeface="Segoe UI" pitchFamily="34" charset="0"/>
              </a:rPr>
              <a:t>App or Component</a:t>
            </a:r>
          </a:p>
        </p:txBody>
      </p:sp>
      <p:sp>
        <p:nvSpPr>
          <p:cNvPr id="445" name="Rectangle 444">
            <a:extLst>
              <a:ext uri="{FF2B5EF4-FFF2-40B4-BE49-F238E27FC236}">
                <a16:creationId xmlns:a16="http://schemas.microsoft.com/office/drawing/2014/main" id="{56A5AA80-2850-4422-8BBF-79860FACA18F}"/>
              </a:ext>
            </a:extLst>
          </p:cNvPr>
          <p:cNvSpPr/>
          <p:nvPr/>
        </p:nvSpPr>
        <p:spPr bwMode="auto">
          <a:xfrm>
            <a:off x="4943294" y="3967777"/>
            <a:ext cx="858509" cy="301488"/>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gradFill>
                <a:gsLst>
                  <a:gs pos="64602">
                    <a:schemeClr val="bg1"/>
                  </a:gs>
                  <a:gs pos="40075">
                    <a:schemeClr val="bg1"/>
                  </a:gs>
                </a:gsLst>
                <a:lin ang="5400000" scaled="0"/>
              </a:gradFill>
              <a:effectLst/>
              <a:uLnTx/>
              <a:uFillTx/>
              <a:latin typeface="Segoe UI"/>
              <a:ea typeface="+mn-ea"/>
              <a:cs typeface="+mn-cs"/>
            </a:endParaRPr>
          </a:p>
        </p:txBody>
      </p:sp>
      <p:sp>
        <p:nvSpPr>
          <p:cNvPr id="446" name="TextBox 445">
            <a:extLst>
              <a:ext uri="{FF2B5EF4-FFF2-40B4-BE49-F238E27FC236}">
                <a16:creationId xmlns:a16="http://schemas.microsoft.com/office/drawing/2014/main" id="{2C8AC098-2DAE-41B0-80E8-3C8D2CF5076B}"/>
              </a:ext>
            </a:extLst>
          </p:cNvPr>
          <p:cNvSpPr txBox="1"/>
          <p:nvPr/>
        </p:nvSpPr>
        <p:spPr>
          <a:xfrm>
            <a:off x="5210423" y="4019064"/>
            <a:ext cx="47128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93805">
                      <a:schemeClr val="bg1"/>
                    </a:gs>
                    <a:gs pos="0">
                      <a:schemeClr val="bg1"/>
                    </a:gs>
                  </a:gsLst>
                  <a:lin ang="5400000" scaled="0"/>
                </a:gradFill>
                <a:effectLst/>
                <a:uLnTx/>
                <a:uFillTx/>
                <a:latin typeface="Segoe UI Semibold" panose="020B0702040204020203" pitchFamily="34" charset="0"/>
                <a:cs typeface="Segoe UI Semibold" panose="020B0702040204020203" pitchFamily="34" charset="0"/>
              </a:rPr>
              <a:t>ExpressRoute</a:t>
            </a:r>
            <a:br>
              <a:rPr kumimoji="0" lang="en-US" sz="600" b="0" i="0" u="none" strike="noStrike" kern="1200" cap="none" spc="0" normalizeH="0" baseline="0" noProof="0" dirty="0">
                <a:ln>
                  <a:noFill/>
                </a:ln>
                <a:gradFill>
                  <a:gsLst>
                    <a:gs pos="93805">
                      <a:schemeClr val="bg1"/>
                    </a:gs>
                    <a:gs pos="0">
                      <a:schemeClr val="bg1"/>
                    </a:gs>
                  </a:gsLst>
                  <a:lin ang="5400000" scaled="0"/>
                </a:gradFill>
                <a:effectLst/>
                <a:uLnTx/>
                <a:uFillTx/>
                <a:latin typeface="Segoe UI Semibold" panose="020B0702040204020203" pitchFamily="34" charset="0"/>
                <a:cs typeface="Segoe UI Semibold" panose="020B0702040204020203" pitchFamily="34" charset="0"/>
              </a:rPr>
            </a:br>
            <a:r>
              <a:rPr kumimoji="0" lang="en-US" sz="600" b="0" i="0" u="none" strike="noStrike" kern="1200" cap="none" spc="0" normalizeH="0" baseline="0" noProof="0" dirty="0">
                <a:ln>
                  <a:noFill/>
                </a:ln>
                <a:gradFill>
                  <a:gsLst>
                    <a:gs pos="93805">
                      <a:schemeClr val="bg1"/>
                    </a:gs>
                    <a:gs pos="0">
                      <a:schemeClr val="bg1"/>
                    </a:gs>
                  </a:gsLst>
                  <a:lin ang="5400000" scaled="0"/>
                </a:gradFill>
                <a:effectLst/>
                <a:uLnTx/>
                <a:uFillTx/>
                <a:latin typeface="Segoe UI Semibold" panose="020B0702040204020203" pitchFamily="34" charset="0"/>
                <a:cs typeface="Segoe UI Semibold" panose="020B0702040204020203" pitchFamily="34" charset="0"/>
              </a:rPr>
              <a:t>Gateway</a:t>
            </a:r>
          </a:p>
        </p:txBody>
      </p:sp>
      <p:cxnSp>
        <p:nvCxnSpPr>
          <p:cNvPr id="448" name="Straight Connector 447">
            <a:extLst>
              <a:ext uri="{FF2B5EF4-FFF2-40B4-BE49-F238E27FC236}">
                <a16:creationId xmlns:a16="http://schemas.microsoft.com/office/drawing/2014/main" id="{9EBF8962-8670-4D2D-86E2-8CE9BA749C7A}"/>
              </a:ext>
            </a:extLst>
          </p:cNvPr>
          <p:cNvCxnSpPr>
            <a:cxnSpLocks/>
            <a:stCxn id="452" idx="1"/>
          </p:cNvCxnSpPr>
          <p:nvPr/>
        </p:nvCxnSpPr>
        <p:spPr>
          <a:xfrm flipH="1">
            <a:off x="2331631" y="4102344"/>
            <a:ext cx="1840739" cy="0"/>
          </a:xfrm>
          <a:prstGeom prst="line">
            <a:avLst/>
          </a:prstGeom>
          <a:ln w="31750">
            <a:solidFill>
              <a:schemeClr val="accent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347A2210-5F8A-485C-948E-DF72DA0F819E}"/>
              </a:ext>
            </a:extLst>
          </p:cNvPr>
          <p:cNvCxnSpPr>
            <a:cxnSpLocks/>
            <a:stCxn id="464" idx="1"/>
            <a:endCxn id="451" idx="6"/>
          </p:cNvCxnSpPr>
          <p:nvPr/>
        </p:nvCxnSpPr>
        <p:spPr>
          <a:xfrm flipH="1" flipV="1">
            <a:off x="4789249" y="4103822"/>
            <a:ext cx="221300" cy="0"/>
          </a:xfrm>
          <a:prstGeom prst="line">
            <a:avLst/>
          </a:prstGeom>
          <a:ln w="31750">
            <a:solidFill>
              <a:schemeClr val="accent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50" name="Group 18">
            <a:extLst>
              <a:ext uri="{FF2B5EF4-FFF2-40B4-BE49-F238E27FC236}">
                <a16:creationId xmlns:a16="http://schemas.microsoft.com/office/drawing/2014/main" id="{C7DE42FB-1FCF-4336-81BA-5FFB83FC8C6B}"/>
              </a:ext>
            </a:extLst>
          </p:cNvPr>
          <p:cNvGrpSpPr>
            <a:grpSpLocks noChangeAspect="1"/>
          </p:cNvGrpSpPr>
          <p:nvPr/>
        </p:nvGrpSpPr>
        <p:grpSpPr bwMode="auto">
          <a:xfrm>
            <a:off x="4172370" y="3984067"/>
            <a:ext cx="616879" cy="239510"/>
            <a:chOff x="3161" y="1877"/>
            <a:chExt cx="443" cy="172"/>
          </a:xfrm>
          <a:solidFill>
            <a:schemeClr val="accent1">
              <a:lumMod val="60000"/>
              <a:lumOff val="40000"/>
            </a:schemeClr>
          </a:solidFill>
        </p:grpSpPr>
        <p:sp>
          <p:nvSpPr>
            <p:cNvPr id="451" name="Oval 19">
              <a:extLst>
                <a:ext uri="{FF2B5EF4-FFF2-40B4-BE49-F238E27FC236}">
                  <a16:creationId xmlns:a16="http://schemas.microsoft.com/office/drawing/2014/main" id="{1F81A896-8D0B-4005-96C6-45FBC8032A3E}"/>
                </a:ext>
              </a:extLst>
            </p:cNvPr>
            <p:cNvSpPr>
              <a:spLocks noChangeArrowheads="1"/>
            </p:cNvSpPr>
            <p:nvPr/>
          </p:nvSpPr>
          <p:spPr bwMode="auto">
            <a:xfrm>
              <a:off x="3533" y="1877"/>
              <a:ext cx="71" cy="172"/>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52" name="Freeform 20">
              <a:extLst>
                <a:ext uri="{FF2B5EF4-FFF2-40B4-BE49-F238E27FC236}">
                  <a16:creationId xmlns:a16="http://schemas.microsoft.com/office/drawing/2014/main" id="{72EA3C95-30E3-4EDD-B186-A36F6F20D40F}"/>
                </a:ext>
              </a:extLst>
            </p:cNvPr>
            <p:cNvSpPr>
              <a:spLocks/>
            </p:cNvSpPr>
            <p:nvPr/>
          </p:nvSpPr>
          <p:spPr bwMode="auto">
            <a:xfrm>
              <a:off x="3161" y="1877"/>
              <a:ext cx="391" cy="172"/>
            </a:xfrm>
            <a:custGeom>
              <a:avLst/>
              <a:gdLst>
                <a:gd name="T0" fmla="*/ 17 w 188"/>
                <a:gd name="T1" fmla="*/ 0 h 81"/>
                <a:gd name="T2" fmla="*/ 0 w 188"/>
                <a:gd name="T3" fmla="*/ 40 h 81"/>
                <a:gd name="T4" fmla="*/ 17 w 188"/>
                <a:gd name="T5" fmla="*/ 81 h 81"/>
                <a:gd name="T6" fmla="*/ 188 w 188"/>
                <a:gd name="T7" fmla="*/ 81 h 81"/>
                <a:gd name="T8" fmla="*/ 171 w 188"/>
                <a:gd name="T9" fmla="*/ 40 h 81"/>
                <a:gd name="T10" fmla="*/ 188 w 188"/>
                <a:gd name="T11" fmla="*/ 0 h 81"/>
                <a:gd name="T12" fmla="*/ 17 w 188"/>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188" h="81">
                  <a:moveTo>
                    <a:pt x="17" y="0"/>
                  </a:moveTo>
                  <a:cubicBezTo>
                    <a:pt x="8" y="0"/>
                    <a:pt x="0" y="18"/>
                    <a:pt x="0" y="40"/>
                  </a:cubicBezTo>
                  <a:cubicBezTo>
                    <a:pt x="0" y="62"/>
                    <a:pt x="8" y="81"/>
                    <a:pt x="17" y="81"/>
                  </a:cubicBezTo>
                  <a:cubicBezTo>
                    <a:pt x="188" y="81"/>
                    <a:pt x="188" y="81"/>
                    <a:pt x="188" y="81"/>
                  </a:cubicBezTo>
                  <a:cubicBezTo>
                    <a:pt x="179" y="81"/>
                    <a:pt x="171" y="62"/>
                    <a:pt x="171" y="40"/>
                  </a:cubicBezTo>
                  <a:cubicBezTo>
                    <a:pt x="171" y="18"/>
                    <a:pt x="179" y="0"/>
                    <a:pt x="188" y="0"/>
                  </a:cubicBezTo>
                  <a:lnTo>
                    <a:pt x="17" y="0"/>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453" name="Group 452">
            <a:extLst>
              <a:ext uri="{FF2B5EF4-FFF2-40B4-BE49-F238E27FC236}">
                <a16:creationId xmlns:a16="http://schemas.microsoft.com/office/drawing/2014/main" id="{E4410A61-5ADE-42B8-BCBC-EAE09A4CF913}"/>
              </a:ext>
            </a:extLst>
          </p:cNvPr>
          <p:cNvGrpSpPr/>
          <p:nvPr/>
        </p:nvGrpSpPr>
        <p:grpSpPr>
          <a:xfrm>
            <a:off x="4337367" y="4013713"/>
            <a:ext cx="199633" cy="108321"/>
            <a:chOff x="3232051" y="1565154"/>
            <a:chExt cx="866078" cy="469934"/>
          </a:xfrm>
          <a:solidFill>
            <a:schemeClr val="accent1">
              <a:lumMod val="50000"/>
            </a:schemeClr>
          </a:solidFill>
        </p:grpSpPr>
        <p:sp>
          <p:nvSpPr>
            <p:cNvPr id="454" name="Isosceles Triangle 453">
              <a:extLst>
                <a:ext uri="{FF2B5EF4-FFF2-40B4-BE49-F238E27FC236}">
                  <a16:creationId xmlns:a16="http://schemas.microsoft.com/office/drawing/2014/main" id="{0B15F7A3-B49D-4159-B548-C8F875D358F1}"/>
                </a:ext>
              </a:extLst>
            </p:cNvPr>
            <p:cNvSpPr/>
            <p:nvPr/>
          </p:nvSpPr>
          <p:spPr bwMode="auto">
            <a:xfrm>
              <a:off x="3292414" y="1625783"/>
              <a:ext cx="742152" cy="348676"/>
            </a:xfrm>
            <a:prstGeom prst="triangl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55" name="Oval 454">
              <a:extLst>
                <a:ext uri="{FF2B5EF4-FFF2-40B4-BE49-F238E27FC236}">
                  <a16:creationId xmlns:a16="http://schemas.microsoft.com/office/drawing/2014/main" id="{6A7C3B4E-C7A4-489E-AED5-B6299C8A4B41}"/>
                </a:ext>
              </a:extLst>
            </p:cNvPr>
            <p:cNvSpPr/>
            <p:nvPr/>
          </p:nvSpPr>
          <p:spPr bwMode="auto">
            <a:xfrm>
              <a:off x="3602861" y="1565154"/>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56" name="Oval 455">
              <a:extLst>
                <a:ext uri="{FF2B5EF4-FFF2-40B4-BE49-F238E27FC236}">
                  <a16:creationId xmlns:a16="http://schemas.microsoft.com/office/drawing/2014/main" id="{B76401F6-A591-45A1-908F-7B56057BF59E}"/>
                </a:ext>
              </a:extLst>
            </p:cNvPr>
            <p:cNvSpPr/>
            <p:nvPr/>
          </p:nvSpPr>
          <p:spPr bwMode="auto">
            <a:xfrm>
              <a:off x="3976871" y="1913830"/>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57" name="Oval 456">
              <a:extLst>
                <a:ext uri="{FF2B5EF4-FFF2-40B4-BE49-F238E27FC236}">
                  <a16:creationId xmlns:a16="http://schemas.microsoft.com/office/drawing/2014/main" id="{C0565121-7E45-4DF7-9D7F-069F5CF36EE9}"/>
                </a:ext>
              </a:extLst>
            </p:cNvPr>
            <p:cNvSpPr/>
            <p:nvPr/>
          </p:nvSpPr>
          <p:spPr bwMode="auto">
            <a:xfrm>
              <a:off x="3232051" y="1913830"/>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458" name="TextBox 457">
            <a:extLst>
              <a:ext uri="{FF2B5EF4-FFF2-40B4-BE49-F238E27FC236}">
                <a16:creationId xmlns:a16="http://schemas.microsoft.com/office/drawing/2014/main" id="{2074D19B-B156-4411-B1C0-71D7558ACFD4}"/>
              </a:ext>
            </a:extLst>
          </p:cNvPr>
          <p:cNvSpPr txBox="1"/>
          <p:nvPr/>
        </p:nvSpPr>
        <p:spPr>
          <a:xfrm>
            <a:off x="4233602" y="4134520"/>
            <a:ext cx="407163" cy="76944"/>
          </a:xfrm>
          <a:prstGeom prst="rect">
            <a:avLst/>
          </a:prstGeom>
          <a:solidFill>
            <a:schemeClr val="accent1">
              <a:lumMod val="50000"/>
            </a:schemeClr>
          </a:solid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a:ea typeface="+mn-ea"/>
                <a:cs typeface="+mn-cs"/>
              </a:rPr>
              <a:t>ExpressRoute</a:t>
            </a:r>
          </a:p>
        </p:txBody>
      </p:sp>
      <p:grpSp>
        <p:nvGrpSpPr>
          <p:cNvPr id="462" name="Group 461">
            <a:extLst>
              <a:ext uri="{FF2B5EF4-FFF2-40B4-BE49-F238E27FC236}">
                <a16:creationId xmlns:a16="http://schemas.microsoft.com/office/drawing/2014/main" id="{FBC0EB07-2F07-41DD-83FC-F1BCC0045B47}"/>
              </a:ext>
            </a:extLst>
          </p:cNvPr>
          <p:cNvGrpSpPr/>
          <p:nvPr/>
        </p:nvGrpSpPr>
        <p:grpSpPr>
          <a:xfrm>
            <a:off x="4989663" y="4025778"/>
            <a:ext cx="167800" cy="167800"/>
            <a:chOff x="2662557" y="4420807"/>
            <a:chExt cx="167800" cy="167800"/>
          </a:xfrm>
        </p:grpSpPr>
        <p:sp>
          <p:nvSpPr>
            <p:cNvPr id="463" name="Oval 462">
              <a:extLst>
                <a:ext uri="{FF2B5EF4-FFF2-40B4-BE49-F238E27FC236}">
                  <a16:creationId xmlns:a16="http://schemas.microsoft.com/office/drawing/2014/main" id="{64752FB6-7E19-4F60-A10F-782B4306DBB8}"/>
                </a:ext>
              </a:extLst>
            </p:cNvPr>
            <p:cNvSpPr/>
            <p:nvPr/>
          </p:nvSpPr>
          <p:spPr bwMode="auto">
            <a:xfrm>
              <a:off x="2662557" y="4420807"/>
              <a:ext cx="167800" cy="167800"/>
            </a:xfrm>
            <a:prstGeom prst="ellipse">
              <a:avLst/>
            </a:prstGeom>
            <a:solidFill>
              <a:schemeClr val="accent1">
                <a:lumMod val="5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4" name="Freeform: Shape 463">
              <a:extLst>
                <a:ext uri="{FF2B5EF4-FFF2-40B4-BE49-F238E27FC236}">
                  <a16:creationId xmlns:a16="http://schemas.microsoft.com/office/drawing/2014/main" id="{AD89D965-DF08-40C3-858F-B8807D462971}"/>
                </a:ext>
              </a:extLst>
            </p:cNvPr>
            <p:cNvSpPr/>
            <p:nvPr/>
          </p:nvSpPr>
          <p:spPr>
            <a:xfrm>
              <a:off x="2673424" y="4434214"/>
              <a:ext cx="135906" cy="135906"/>
            </a:xfrm>
            <a:custGeom>
              <a:avLst/>
              <a:gdLst>
                <a:gd name="connsiteX0" fmla="*/ 32103 w 135905"/>
                <a:gd name="connsiteY0" fmla="*/ 92695 h 135905"/>
                <a:gd name="connsiteX1" fmla="*/ 10019 w 135905"/>
                <a:gd name="connsiteY1" fmla="*/ 70610 h 135905"/>
                <a:gd name="connsiteX2" fmla="*/ 32103 w 135905"/>
                <a:gd name="connsiteY2" fmla="*/ 48525 h 135905"/>
                <a:gd name="connsiteX3" fmla="*/ 12850 w 135905"/>
                <a:gd name="connsiteY3" fmla="*/ 70044 h 135905"/>
                <a:gd name="connsiteX4" fmla="*/ 48525 w 135905"/>
                <a:gd name="connsiteY4" fmla="*/ 70044 h 135905"/>
                <a:gd name="connsiteX5" fmla="*/ 92695 w 135905"/>
                <a:gd name="connsiteY5" fmla="*/ 114779 h 135905"/>
                <a:gd name="connsiteX6" fmla="*/ 70610 w 135905"/>
                <a:gd name="connsiteY6" fmla="*/ 92695 h 135905"/>
                <a:gd name="connsiteX7" fmla="*/ 48525 w 135905"/>
                <a:gd name="connsiteY7" fmla="*/ 114779 h 135905"/>
                <a:gd name="connsiteX8" fmla="*/ 70610 w 135905"/>
                <a:gd name="connsiteY8" fmla="*/ 94960 h 135905"/>
                <a:gd name="connsiteX9" fmla="*/ 70610 w 135905"/>
                <a:gd name="connsiteY9" fmla="*/ 130635 h 135905"/>
                <a:gd name="connsiteX10" fmla="*/ 108550 w 135905"/>
                <a:gd name="connsiteY10" fmla="*/ 92695 h 135905"/>
                <a:gd name="connsiteX11" fmla="*/ 130635 w 135905"/>
                <a:gd name="connsiteY11" fmla="*/ 70610 h 135905"/>
                <a:gd name="connsiteX12" fmla="*/ 108550 w 135905"/>
                <a:gd name="connsiteY12" fmla="*/ 48525 h 135905"/>
                <a:gd name="connsiteX13" fmla="*/ 128370 w 135905"/>
                <a:gd name="connsiteY13" fmla="*/ 70044 h 135905"/>
                <a:gd name="connsiteX14" fmla="*/ 92695 w 135905"/>
                <a:gd name="connsiteY14" fmla="*/ 70044 h 135905"/>
                <a:gd name="connsiteX15" fmla="*/ 48525 w 135905"/>
                <a:gd name="connsiteY15" fmla="*/ 25874 h 135905"/>
                <a:gd name="connsiteX16" fmla="*/ 70610 w 135905"/>
                <a:gd name="connsiteY16" fmla="*/ 47959 h 135905"/>
                <a:gd name="connsiteX17" fmla="*/ 92695 w 135905"/>
                <a:gd name="connsiteY17" fmla="*/ 25874 h 135905"/>
                <a:gd name="connsiteX18" fmla="*/ 70610 w 135905"/>
                <a:gd name="connsiteY18" fmla="*/ 45128 h 135905"/>
                <a:gd name="connsiteX19" fmla="*/ 70610 w 135905"/>
                <a:gd name="connsiteY19" fmla="*/ 10019 h 13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905" h="135905">
                  <a:moveTo>
                    <a:pt x="32103" y="92695"/>
                  </a:moveTo>
                  <a:lnTo>
                    <a:pt x="10019" y="70610"/>
                  </a:lnTo>
                  <a:lnTo>
                    <a:pt x="32103" y="48525"/>
                  </a:lnTo>
                  <a:moveTo>
                    <a:pt x="12850" y="70044"/>
                  </a:moveTo>
                  <a:lnTo>
                    <a:pt x="48525" y="70044"/>
                  </a:lnTo>
                  <a:moveTo>
                    <a:pt x="92695" y="114779"/>
                  </a:moveTo>
                  <a:lnTo>
                    <a:pt x="70610" y="92695"/>
                  </a:lnTo>
                  <a:lnTo>
                    <a:pt x="48525" y="114779"/>
                  </a:lnTo>
                  <a:moveTo>
                    <a:pt x="70610" y="94960"/>
                  </a:moveTo>
                  <a:lnTo>
                    <a:pt x="70610" y="130635"/>
                  </a:lnTo>
                  <a:moveTo>
                    <a:pt x="108550" y="92695"/>
                  </a:moveTo>
                  <a:lnTo>
                    <a:pt x="130635" y="70610"/>
                  </a:lnTo>
                  <a:lnTo>
                    <a:pt x="108550" y="48525"/>
                  </a:lnTo>
                  <a:moveTo>
                    <a:pt x="128370" y="70044"/>
                  </a:moveTo>
                  <a:lnTo>
                    <a:pt x="92695" y="70044"/>
                  </a:lnTo>
                  <a:moveTo>
                    <a:pt x="48525" y="25874"/>
                  </a:moveTo>
                  <a:lnTo>
                    <a:pt x="70610" y="47959"/>
                  </a:lnTo>
                  <a:lnTo>
                    <a:pt x="92695" y="25874"/>
                  </a:lnTo>
                  <a:moveTo>
                    <a:pt x="70610" y="45128"/>
                  </a:moveTo>
                  <a:lnTo>
                    <a:pt x="70610" y="10019"/>
                  </a:lnTo>
                </a:path>
              </a:pathLst>
            </a:custGeom>
            <a:noFill/>
            <a:ln w="9525" cap="sq">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84" name="Rectangle 183">
            <a:extLst>
              <a:ext uri="{FF2B5EF4-FFF2-40B4-BE49-F238E27FC236}">
                <a16:creationId xmlns:a16="http://schemas.microsoft.com/office/drawing/2014/main" id="{5A2634CA-8BB8-4E7B-94B2-F814A49EDA98}"/>
              </a:ext>
            </a:extLst>
          </p:cNvPr>
          <p:cNvSpPr/>
          <p:nvPr/>
        </p:nvSpPr>
        <p:spPr bwMode="auto">
          <a:xfrm>
            <a:off x="696192" y="4422899"/>
            <a:ext cx="2799017" cy="5271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dirty="0">
                <a:gradFill>
                  <a:gsLst>
                    <a:gs pos="0">
                      <a:schemeClr val="tx1"/>
                    </a:gs>
                    <a:gs pos="60000">
                      <a:schemeClr val="tx1"/>
                    </a:gs>
                  </a:gsLst>
                  <a:lin ang="5400000" scaled="1"/>
                </a:gradFill>
                <a:latin typeface="+mj-lt"/>
                <a:ea typeface="Segoe UI" pitchFamily="34" charset="0"/>
                <a:cs typeface="Segoe UI" pitchFamily="34" charset="0"/>
              </a:rPr>
              <a:t>On-premises​</a:t>
            </a:r>
          </a:p>
        </p:txBody>
      </p:sp>
      <p:grpSp>
        <p:nvGrpSpPr>
          <p:cNvPr id="459" name="Group 458">
            <a:extLst>
              <a:ext uri="{FF2B5EF4-FFF2-40B4-BE49-F238E27FC236}">
                <a16:creationId xmlns:a16="http://schemas.microsoft.com/office/drawing/2014/main" id="{33424DEE-5BF0-4962-9B31-58ECFB704EE6}"/>
              </a:ext>
            </a:extLst>
          </p:cNvPr>
          <p:cNvGrpSpPr/>
          <p:nvPr/>
        </p:nvGrpSpPr>
        <p:grpSpPr>
          <a:xfrm>
            <a:off x="1798707" y="3775532"/>
            <a:ext cx="637774" cy="637774"/>
            <a:chOff x="2662557" y="4420807"/>
            <a:chExt cx="167800" cy="167800"/>
          </a:xfrm>
        </p:grpSpPr>
        <p:sp>
          <p:nvSpPr>
            <p:cNvPr id="460" name="Oval 459">
              <a:extLst>
                <a:ext uri="{FF2B5EF4-FFF2-40B4-BE49-F238E27FC236}">
                  <a16:creationId xmlns:a16="http://schemas.microsoft.com/office/drawing/2014/main" id="{DE922D56-B121-4952-A1BC-0170F761E4FD}"/>
                </a:ext>
              </a:extLst>
            </p:cNvPr>
            <p:cNvSpPr/>
            <p:nvPr/>
          </p:nvSpPr>
          <p:spPr bwMode="auto">
            <a:xfrm>
              <a:off x="2662557" y="4420807"/>
              <a:ext cx="167800" cy="167800"/>
            </a:xfrm>
            <a:prstGeom prst="ellipse">
              <a:avLst/>
            </a:prstGeom>
            <a:solidFill>
              <a:schemeClr val="accent1">
                <a:lumMod val="5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1" name="Freeform: Shape 460">
              <a:extLst>
                <a:ext uri="{FF2B5EF4-FFF2-40B4-BE49-F238E27FC236}">
                  <a16:creationId xmlns:a16="http://schemas.microsoft.com/office/drawing/2014/main" id="{16D617EF-FFBA-48CF-8947-86A2468B9E41}"/>
                </a:ext>
              </a:extLst>
            </p:cNvPr>
            <p:cNvSpPr/>
            <p:nvPr/>
          </p:nvSpPr>
          <p:spPr>
            <a:xfrm>
              <a:off x="2673424" y="4434214"/>
              <a:ext cx="135906" cy="135906"/>
            </a:xfrm>
            <a:custGeom>
              <a:avLst/>
              <a:gdLst>
                <a:gd name="connsiteX0" fmla="*/ 32103 w 135905"/>
                <a:gd name="connsiteY0" fmla="*/ 92695 h 135905"/>
                <a:gd name="connsiteX1" fmla="*/ 10019 w 135905"/>
                <a:gd name="connsiteY1" fmla="*/ 70610 h 135905"/>
                <a:gd name="connsiteX2" fmla="*/ 32103 w 135905"/>
                <a:gd name="connsiteY2" fmla="*/ 48525 h 135905"/>
                <a:gd name="connsiteX3" fmla="*/ 12850 w 135905"/>
                <a:gd name="connsiteY3" fmla="*/ 70044 h 135905"/>
                <a:gd name="connsiteX4" fmla="*/ 48525 w 135905"/>
                <a:gd name="connsiteY4" fmla="*/ 70044 h 135905"/>
                <a:gd name="connsiteX5" fmla="*/ 92695 w 135905"/>
                <a:gd name="connsiteY5" fmla="*/ 114779 h 135905"/>
                <a:gd name="connsiteX6" fmla="*/ 70610 w 135905"/>
                <a:gd name="connsiteY6" fmla="*/ 92695 h 135905"/>
                <a:gd name="connsiteX7" fmla="*/ 48525 w 135905"/>
                <a:gd name="connsiteY7" fmla="*/ 114779 h 135905"/>
                <a:gd name="connsiteX8" fmla="*/ 70610 w 135905"/>
                <a:gd name="connsiteY8" fmla="*/ 94960 h 135905"/>
                <a:gd name="connsiteX9" fmla="*/ 70610 w 135905"/>
                <a:gd name="connsiteY9" fmla="*/ 130635 h 135905"/>
                <a:gd name="connsiteX10" fmla="*/ 108550 w 135905"/>
                <a:gd name="connsiteY10" fmla="*/ 92695 h 135905"/>
                <a:gd name="connsiteX11" fmla="*/ 130635 w 135905"/>
                <a:gd name="connsiteY11" fmla="*/ 70610 h 135905"/>
                <a:gd name="connsiteX12" fmla="*/ 108550 w 135905"/>
                <a:gd name="connsiteY12" fmla="*/ 48525 h 135905"/>
                <a:gd name="connsiteX13" fmla="*/ 128370 w 135905"/>
                <a:gd name="connsiteY13" fmla="*/ 70044 h 135905"/>
                <a:gd name="connsiteX14" fmla="*/ 92695 w 135905"/>
                <a:gd name="connsiteY14" fmla="*/ 70044 h 135905"/>
                <a:gd name="connsiteX15" fmla="*/ 48525 w 135905"/>
                <a:gd name="connsiteY15" fmla="*/ 25874 h 135905"/>
                <a:gd name="connsiteX16" fmla="*/ 70610 w 135905"/>
                <a:gd name="connsiteY16" fmla="*/ 47959 h 135905"/>
                <a:gd name="connsiteX17" fmla="*/ 92695 w 135905"/>
                <a:gd name="connsiteY17" fmla="*/ 25874 h 135905"/>
                <a:gd name="connsiteX18" fmla="*/ 70610 w 135905"/>
                <a:gd name="connsiteY18" fmla="*/ 45128 h 135905"/>
                <a:gd name="connsiteX19" fmla="*/ 70610 w 135905"/>
                <a:gd name="connsiteY19" fmla="*/ 10019 h 13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905" h="135905">
                  <a:moveTo>
                    <a:pt x="32103" y="92695"/>
                  </a:moveTo>
                  <a:lnTo>
                    <a:pt x="10019" y="70610"/>
                  </a:lnTo>
                  <a:lnTo>
                    <a:pt x="32103" y="48525"/>
                  </a:lnTo>
                  <a:moveTo>
                    <a:pt x="12850" y="70044"/>
                  </a:moveTo>
                  <a:lnTo>
                    <a:pt x="48525" y="70044"/>
                  </a:lnTo>
                  <a:moveTo>
                    <a:pt x="92695" y="114779"/>
                  </a:moveTo>
                  <a:lnTo>
                    <a:pt x="70610" y="92695"/>
                  </a:lnTo>
                  <a:lnTo>
                    <a:pt x="48525" y="114779"/>
                  </a:lnTo>
                  <a:moveTo>
                    <a:pt x="70610" y="94960"/>
                  </a:moveTo>
                  <a:lnTo>
                    <a:pt x="70610" y="130635"/>
                  </a:lnTo>
                  <a:moveTo>
                    <a:pt x="108550" y="92695"/>
                  </a:moveTo>
                  <a:lnTo>
                    <a:pt x="130635" y="70610"/>
                  </a:lnTo>
                  <a:lnTo>
                    <a:pt x="108550" y="48525"/>
                  </a:lnTo>
                  <a:moveTo>
                    <a:pt x="128370" y="70044"/>
                  </a:moveTo>
                  <a:lnTo>
                    <a:pt x="92695" y="70044"/>
                  </a:lnTo>
                  <a:moveTo>
                    <a:pt x="48525" y="25874"/>
                  </a:moveTo>
                  <a:lnTo>
                    <a:pt x="70610" y="47959"/>
                  </a:lnTo>
                  <a:lnTo>
                    <a:pt x="92695" y="25874"/>
                  </a:lnTo>
                  <a:moveTo>
                    <a:pt x="70610" y="45128"/>
                  </a:moveTo>
                  <a:lnTo>
                    <a:pt x="70610" y="10019"/>
                  </a:lnTo>
                </a:path>
              </a:pathLst>
            </a:custGeom>
            <a:noFill/>
            <a:ln w="22225" cap="sq">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88" name="Group 187">
            <a:extLst>
              <a:ext uri="{FF2B5EF4-FFF2-40B4-BE49-F238E27FC236}">
                <a16:creationId xmlns:a16="http://schemas.microsoft.com/office/drawing/2014/main" id="{7E14FC18-791D-4654-A5E7-CDC411A1970F}"/>
              </a:ext>
            </a:extLst>
          </p:cNvPr>
          <p:cNvGrpSpPr/>
          <p:nvPr/>
        </p:nvGrpSpPr>
        <p:grpSpPr>
          <a:xfrm>
            <a:off x="6293855" y="4393982"/>
            <a:ext cx="262426" cy="262426"/>
            <a:chOff x="3120656" y="3158274"/>
            <a:chExt cx="541454" cy="541454"/>
          </a:xfrm>
        </p:grpSpPr>
        <p:sp>
          <p:nvSpPr>
            <p:cNvPr id="189" name="Freeform 969">
              <a:extLst>
                <a:ext uri="{FF2B5EF4-FFF2-40B4-BE49-F238E27FC236}">
                  <a16:creationId xmlns:a16="http://schemas.microsoft.com/office/drawing/2014/main" id="{8A0F1854-ADDA-43F2-8C85-0DEC5BE3EA0B}"/>
                </a:ext>
              </a:extLst>
            </p:cNvPr>
            <p:cNvSpPr>
              <a:spLocks/>
            </p:cNvSpPr>
            <p:nvPr/>
          </p:nvSpPr>
          <p:spPr bwMode="auto">
            <a:xfrm>
              <a:off x="3407308" y="3158274"/>
              <a:ext cx="254802" cy="254802"/>
            </a:xfrm>
            <a:custGeom>
              <a:avLst/>
              <a:gdLst>
                <a:gd name="T0" fmla="*/ 55 w 60"/>
                <a:gd name="T1" fmla="*/ 24 h 60"/>
                <a:gd name="T2" fmla="*/ 52 w 60"/>
                <a:gd name="T3" fmla="*/ 17 h 60"/>
                <a:gd name="T4" fmla="*/ 54 w 60"/>
                <a:gd name="T5" fmla="*/ 12 h 60"/>
                <a:gd name="T6" fmla="*/ 48 w 60"/>
                <a:gd name="T7" fmla="*/ 6 h 60"/>
                <a:gd name="T8" fmla="*/ 43 w 60"/>
                <a:gd name="T9" fmla="*/ 8 h 60"/>
                <a:gd name="T10" fmla="*/ 36 w 60"/>
                <a:gd name="T11" fmla="*/ 5 h 60"/>
                <a:gd name="T12" fmla="*/ 34 w 60"/>
                <a:gd name="T13" fmla="*/ 0 h 60"/>
                <a:gd name="T14" fmla="*/ 26 w 60"/>
                <a:gd name="T15" fmla="*/ 0 h 60"/>
                <a:gd name="T16" fmla="*/ 24 w 60"/>
                <a:gd name="T17" fmla="*/ 5 h 60"/>
                <a:gd name="T18" fmla="*/ 17 w 60"/>
                <a:gd name="T19" fmla="*/ 8 h 60"/>
                <a:gd name="T20" fmla="*/ 12 w 60"/>
                <a:gd name="T21" fmla="*/ 6 h 60"/>
                <a:gd name="T22" fmla="*/ 6 w 60"/>
                <a:gd name="T23" fmla="*/ 12 h 60"/>
                <a:gd name="T24" fmla="*/ 8 w 60"/>
                <a:gd name="T25" fmla="*/ 17 h 60"/>
                <a:gd name="T26" fmla="*/ 5 w 60"/>
                <a:gd name="T27" fmla="*/ 24 h 60"/>
                <a:gd name="T28" fmla="*/ 0 w 60"/>
                <a:gd name="T29" fmla="*/ 26 h 60"/>
                <a:gd name="T30" fmla="*/ 0 w 60"/>
                <a:gd name="T31" fmla="*/ 34 h 60"/>
                <a:gd name="T32" fmla="*/ 5 w 60"/>
                <a:gd name="T33" fmla="*/ 36 h 60"/>
                <a:gd name="T34" fmla="*/ 8 w 60"/>
                <a:gd name="T35" fmla="*/ 43 h 60"/>
                <a:gd name="T36" fmla="*/ 6 w 60"/>
                <a:gd name="T37" fmla="*/ 48 h 60"/>
                <a:gd name="T38" fmla="*/ 12 w 60"/>
                <a:gd name="T39" fmla="*/ 54 h 60"/>
                <a:gd name="T40" fmla="*/ 17 w 60"/>
                <a:gd name="T41" fmla="*/ 52 h 60"/>
                <a:gd name="T42" fmla="*/ 24 w 60"/>
                <a:gd name="T43" fmla="*/ 55 h 60"/>
                <a:gd name="T44" fmla="*/ 26 w 60"/>
                <a:gd name="T45" fmla="*/ 60 h 60"/>
                <a:gd name="T46" fmla="*/ 34 w 60"/>
                <a:gd name="T47" fmla="*/ 60 h 60"/>
                <a:gd name="T48" fmla="*/ 36 w 60"/>
                <a:gd name="T49" fmla="*/ 55 h 60"/>
                <a:gd name="T50" fmla="*/ 43 w 60"/>
                <a:gd name="T51" fmla="*/ 52 h 60"/>
                <a:gd name="T52" fmla="*/ 48 w 60"/>
                <a:gd name="T53" fmla="*/ 54 h 60"/>
                <a:gd name="T54" fmla="*/ 54 w 60"/>
                <a:gd name="T55" fmla="*/ 48 h 60"/>
                <a:gd name="T56" fmla="*/ 52 w 60"/>
                <a:gd name="T57" fmla="*/ 43 h 60"/>
                <a:gd name="T58" fmla="*/ 55 w 60"/>
                <a:gd name="T59" fmla="*/ 36 h 60"/>
                <a:gd name="T60" fmla="*/ 60 w 60"/>
                <a:gd name="T61" fmla="*/ 34 h 60"/>
                <a:gd name="T62" fmla="*/ 60 w 60"/>
                <a:gd name="T63" fmla="*/ 26 h 60"/>
                <a:gd name="T64" fmla="*/ 55 w 60"/>
                <a:gd name="T65" fmla="*/ 2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 h="60">
                  <a:moveTo>
                    <a:pt x="55" y="24"/>
                  </a:moveTo>
                  <a:cubicBezTo>
                    <a:pt x="54" y="21"/>
                    <a:pt x="53" y="19"/>
                    <a:pt x="52" y="17"/>
                  </a:cubicBezTo>
                  <a:cubicBezTo>
                    <a:pt x="54" y="12"/>
                    <a:pt x="54" y="12"/>
                    <a:pt x="54" y="12"/>
                  </a:cubicBezTo>
                  <a:cubicBezTo>
                    <a:pt x="48" y="6"/>
                    <a:pt x="48" y="6"/>
                    <a:pt x="48" y="6"/>
                  </a:cubicBezTo>
                  <a:cubicBezTo>
                    <a:pt x="43" y="8"/>
                    <a:pt x="43" y="8"/>
                    <a:pt x="43" y="8"/>
                  </a:cubicBezTo>
                  <a:cubicBezTo>
                    <a:pt x="41" y="7"/>
                    <a:pt x="39" y="6"/>
                    <a:pt x="36" y="5"/>
                  </a:cubicBezTo>
                  <a:cubicBezTo>
                    <a:pt x="34" y="0"/>
                    <a:pt x="34" y="0"/>
                    <a:pt x="34" y="0"/>
                  </a:cubicBezTo>
                  <a:cubicBezTo>
                    <a:pt x="26" y="0"/>
                    <a:pt x="26" y="0"/>
                    <a:pt x="26" y="0"/>
                  </a:cubicBezTo>
                  <a:cubicBezTo>
                    <a:pt x="24" y="5"/>
                    <a:pt x="24" y="5"/>
                    <a:pt x="24" y="5"/>
                  </a:cubicBezTo>
                  <a:cubicBezTo>
                    <a:pt x="21" y="6"/>
                    <a:pt x="19" y="7"/>
                    <a:pt x="17" y="8"/>
                  </a:cubicBezTo>
                  <a:cubicBezTo>
                    <a:pt x="12" y="6"/>
                    <a:pt x="12" y="6"/>
                    <a:pt x="12" y="6"/>
                  </a:cubicBezTo>
                  <a:cubicBezTo>
                    <a:pt x="6" y="12"/>
                    <a:pt x="6" y="12"/>
                    <a:pt x="6" y="12"/>
                  </a:cubicBezTo>
                  <a:cubicBezTo>
                    <a:pt x="8" y="17"/>
                    <a:pt x="8" y="17"/>
                    <a:pt x="8" y="17"/>
                  </a:cubicBezTo>
                  <a:cubicBezTo>
                    <a:pt x="7" y="19"/>
                    <a:pt x="6" y="21"/>
                    <a:pt x="5" y="24"/>
                  </a:cubicBezTo>
                  <a:cubicBezTo>
                    <a:pt x="0" y="26"/>
                    <a:pt x="0" y="26"/>
                    <a:pt x="0" y="26"/>
                  </a:cubicBezTo>
                  <a:cubicBezTo>
                    <a:pt x="0" y="34"/>
                    <a:pt x="0" y="34"/>
                    <a:pt x="0" y="34"/>
                  </a:cubicBezTo>
                  <a:cubicBezTo>
                    <a:pt x="5" y="36"/>
                    <a:pt x="5" y="36"/>
                    <a:pt x="5" y="36"/>
                  </a:cubicBezTo>
                  <a:cubicBezTo>
                    <a:pt x="6" y="39"/>
                    <a:pt x="7" y="41"/>
                    <a:pt x="8" y="43"/>
                  </a:cubicBezTo>
                  <a:cubicBezTo>
                    <a:pt x="6" y="48"/>
                    <a:pt x="6" y="48"/>
                    <a:pt x="6" y="48"/>
                  </a:cubicBezTo>
                  <a:cubicBezTo>
                    <a:pt x="12" y="54"/>
                    <a:pt x="12" y="54"/>
                    <a:pt x="12" y="54"/>
                  </a:cubicBezTo>
                  <a:cubicBezTo>
                    <a:pt x="17" y="52"/>
                    <a:pt x="17" y="52"/>
                    <a:pt x="17" y="52"/>
                  </a:cubicBezTo>
                  <a:cubicBezTo>
                    <a:pt x="19" y="53"/>
                    <a:pt x="21" y="54"/>
                    <a:pt x="24" y="55"/>
                  </a:cubicBezTo>
                  <a:cubicBezTo>
                    <a:pt x="26" y="60"/>
                    <a:pt x="26" y="60"/>
                    <a:pt x="26" y="60"/>
                  </a:cubicBezTo>
                  <a:cubicBezTo>
                    <a:pt x="34" y="60"/>
                    <a:pt x="34" y="60"/>
                    <a:pt x="34" y="60"/>
                  </a:cubicBezTo>
                  <a:cubicBezTo>
                    <a:pt x="36" y="55"/>
                    <a:pt x="36" y="55"/>
                    <a:pt x="36" y="55"/>
                  </a:cubicBezTo>
                  <a:cubicBezTo>
                    <a:pt x="39" y="54"/>
                    <a:pt x="41" y="53"/>
                    <a:pt x="43" y="52"/>
                  </a:cubicBezTo>
                  <a:cubicBezTo>
                    <a:pt x="48" y="54"/>
                    <a:pt x="48" y="54"/>
                    <a:pt x="48" y="54"/>
                  </a:cubicBezTo>
                  <a:cubicBezTo>
                    <a:pt x="54" y="48"/>
                    <a:pt x="54" y="48"/>
                    <a:pt x="54" y="48"/>
                  </a:cubicBezTo>
                  <a:cubicBezTo>
                    <a:pt x="52" y="43"/>
                    <a:pt x="52" y="43"/>
                    <a:pt x="52" y="43"/>
                  </a:cubicBezTo>
                  <a:cubicBezTo>
                    <a:pt x="53" y="41"/>
                    <a:pt x="54" y="39"/>
                    <a:pt x="55" y="36"/>
                  </a:cubicBezTo>
                  <a:cubicBezTo>
                    <a:pt x="60" y="34"/>
                    <a:pt x="60" y="34"/>
                    <a:pt x="60" y="34"/>
                  </a:cubicBezTo>
                  <a:cubicBezTo>
                    <a:pt x="60" y="26"/>
                    <a:pt x="60" y="26"/>
                    <a:pt x="60" y="26"/>
                  </a:cubicBezTo>
                  <a:lnTo>
                    <a:pt x="55" y="24"/>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191" name="Freeform 1054">
              <a:extLst>
                <a:ext uri="{FF2B5EF4-FFF2-40B4-BE49-F238E27FC236}">
                  <a16:creationId xmlns:a16="http://schemas.microsoft.com/office/drawing/2014/main" id="{3AECA636-2F03-4847-9E30-46744CCF37DF}"/>
                </a:ext>
              </a:extLst>
            </p:cNvPr>
            <p:cNvSpPr>
              <a:spLocks noEditPoints="1"/>
            </p:cNvSpPr>
            <p:nvPr/>
          </p:nvSpPr>
          <p:spPr bwMode="auto">
            <a:xfrm>
              <a:off x="3120656" y="3359992"/>
              <a:ext cx="339736" cy="339736"/>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sp>
        <p:nvSpPr>
          <p:cNvPr id="197" name="Rectangle 196">
            <a:extLst>
              <a:ext uri="{FF2B5EF4-FFF2-40B4-BE49-F238E27FC236}">
                <a16:creationId xmlns:a16="http://schemas.microsoft.com/office/drawing/2014/main" id="{2955FD5D-09B1-402A-919C-DCB4C1830702}"/>
              </a:ext>
            </a:extLst>
          </p:cNvPr>
          <p:cNvSpPr/>
          <p:nvPr/>
        </p:nvSpPr>
        <p:spPr bwMode="auto">
          <a:xfrm>
            <a:off x="4846293" y="2476862"/>
            <a:ext cx="3506560" cy="5271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dirty="0">
                <a:gradFill>
                  <a:gsLst>
                    <a:gs pos="0">
                      <a:schemeClr val="tx1"/>
                    </a:gs>
                    <a:gs pos="60000">
                      <a:schemeClr val="tx1"/>
                    </a:gs>
                  </a:gsLst>
                  <a:lin ang="5400000" scaled="1"/>
                </a:gradFill>
                <a:latin typeface="+mj-lt"/>
                <a:ea typeface="Segoe UI" pitchFamily="34" charset="0"/>
                <a:cs typeface="Segoe UI" pitchFamily="34" charset="0"/>
              </a:rPr>
              <a:t>Azure Network</a:t>
            </a:r>
            <a:br>
              <a:rPr lang="en-US" sz="1600" dirty="0">
                <a:gradFill>
                  <a:gsLst>
                    <a:gs pos="0">
                      <a:schemeClr val="tx1"/>
                    </a:gs>
                    <a:gs pos="60000">
                      <a:schemeClr val="tx1"/>
                    </a:gs>
                  </a:gsLst>
                  <a:lin ang="5400000" scaled="1"/>
                </a:gradFill>
                <a:latin typeface="+mj-lt"/>
                <a:ea typeface="Segoe UI" pitchFamily="34" charset="0"/>
                <a:cs typeface="Segoe UI" pitchFamily="34" charset="0"/>
              </a:rPr>
            </a:br>
            <a:r>
              <a:rPr lang="en-US" sz="1400" dirty="0">
                <a:gradFill>
                  <a:gsLst>
                    <a:gs pos="0">
                      <a:schemeClr val="tx1"/>
                    </a:gs>
                    <a:gs pos="60000">
                      <a:schemeClr val="tx1"/>
                    </a:gs>
                  </a:gsLst>
                  <a:lin ang="5400000" scaled="1"/>
                </a:gradFill>
                <a:latin typeface="+mj-lt"/>
                <a:cs typeface="Segoe UI" pitchFamily="34" charset="0"/>
              </a:rPr>
              <a:t>(uses public IP address space)</a:t>
            </a:r>
          </a:p>
        </p:txBody>
      </p:sp>
      <p:cxnSp>
        <p:nvCxnSpPr>
          <p:cNvPr id="24" name="Connector: Elbow 23">
            <a:extLst>
              <a:ext uri="{FF2B5EF4-FFF2-40B4-BE49-F238E27FC236}">
                <a16:creationId xmlns:a16="http://schemas.microsoft.com/office/drawing/2014/main" id="{E8149BC3-3A6F-42E6-968D-9E49892F229F}"/>
              </a:ext>
            </a:extLst>
          </p:cNvPr>
          <p:cNvCxnSpPr>
            <a:cxnSpLocks/>
          </p:cNvCxnSpPr>
          <p:nvPr/>
        </p:nvCxnSpPr>
        <p:spPr>
          <a:xfrm rot="5400000">
            <a:off x="7876105" y="4202966"/>
            <a:ext cx="1989679" cy="242452"/>
          </a:xfrm>
          <a:prstGeom prst="bentConnector4">
            <a:avLst>
              <a:gd name="adj1" fmla="val -446"/>
              <a:gd name="adj2" fmla="val 194287"/>
            </a:avLst>
          </a:prstGeom>
          <a:ln w="31750">
            <a:solidFill>
              <a:schemeClr val="accent1">
                <a:lumMod val="50000"/>
              </a:schemeClr>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35CA16C6-8C0B-4E1C-8998-5C43526A905C}"/>
              </a:ext>
            </a:extLst>
          </p:cNvPr>
          <p:cNvCxnSpPr>
            <a:cxnSpLocks/>
          </p:cNvCxnSpPr>
          <p:nvPr/>
        </p:nvCxnSpPr>
        <p:spPr>
          <a:xfrm>
            <a:off x="6737069" y="4523100"/>
            <a:ext cx="1783901" cy="282452"/>
          </a:xfrm>
          <a:prstGeom prst="bentConnector3">
            <a:avLst>
              <a:gd name="adj1" fmla="val 100115"/>
            </a:avLst>
          </a:prstGeom>
          <a:ln w="31750">
            <a:solidFill>
              <a:schemeClr val="accent1">
                <a:lumMod val="50000"/>
              </a:schemeClr>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A9C64C-9C62-4E1B-8721-810F481C3B29}"/>
              </a:ext>
            </a:extLst>
          </p:cNvPr>
          <p:cNvCxnSpPr>
            <a:cxnSpLocks/>
          </p:cNvCxnSpPr>
          <p:nvPr/>
        </p:nvCxnSpPr>
        <p:spPr>
          <a:xfrm>
            <a:off x="0" y="6237047"/>
            <a:ext cx="12192000" cy="0"/>
          </a:xfrm>
          <a:prstGeom prst="line">
            <a:avLst/>
          </a:prstGeom>
          <a:ln w="2540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D2C13667-F272-476C-8B9D-24A513A30E72}"/>
              </a:ext>
            </a:extLst>
          </p:cNvPr>
          <p:cNvSpPr/>
          <p:nvPr/>
        </p:nvSpPr>
        <p:spPr bwMode="auto">
          <a:xfrm>
            <a:off x="4774025" y="4583569"/>
            <a:ext cx="3237694" cy="1487307"/>
          </a:xfrm>
          <a:prstGeom prst="rect">
            <a:avLst/>
          </a:prstGeom>
          <a:gradFill>
            <a:gsLst>
              <a:gs pos="0">
                <a:srgbClr val="A6A6A6">
                  <a:alpha val="0"/>
                </a:srgbClr>
              </a:gs>
              <a:gs pos="60000">
                <a:srgbClr val="A6A6A6"/>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cxnSp>
        <p:nvCxnSpPr>
          <p:cNvPr id="187" name="Connector: Elbow 186">
            <a:extLst>
              <a:ext uri="{FF2B5EF4-FFF2-40B4-BE49-F238E27FC236}">
                <a16:creationId xmlns:a16="http://schemas.microsoft.com/office/drawing/2014/main" id="{B701C824-4F84-48F5-8F71-7CAE55401D79}"/>
              </a:ext>
            </a:extLst>
          </p:cNvPr>
          <p:cNvCxnSpPr>
            <a:cxnSpLocks/>
            <a:stCxn id="3" idx="0"/>
            <a:endCxn id="460" idx="0"/>
          </p:cNvCxnSpPr>
          <p:nvPr/>
        </p:nvCxnSpPr>
        <p:spPr>
          <a:xfrm rot="16200000" flipH="1" flipV="1">
            <a:off x="2535798" y="605514"/>
            <a:ext cx="2751814" cy="3588222"/>
          </a:xfrm>
          <a:prstGeom prst="bentConnector3">
            <a:avLst>
              <a:gd name="adj1" fmla="val 26307"/>
            </a:avLst>
          </a:prstGeom>
          <a:ln w="412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Flowchart: Connector 2">
            <a:extLst>
              <a:ext uri="{FF2B5EF4-FFF2-40B4-BE49-F238E27FC236}">
                <a16:creationId xmlns:a16="http://schemas.microsoft.com/office/drawing/2014/main" id="{4215DC32-1637-4CCB-9B53-EA2271EE264E}"/>
              </a:ext>
            </a:extLst>
          </p:cNvPr>
          <p:cNvSpPr/>
          <p:nvPr/>
        </p:nvSpPr>
        <p:spPr bwMode="auto">
          <a:xfrm>
            <a:off x="5579083" y="1023718"/>
            <a:ext cx="253465" cy="536980"/>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4" name="Group 173">
            <a:extLst>
              <a:ext uri="{FF2B5EF4-FFF2-40B4-BE49-F238E27FC236}">
                <a16:creationId xmlns:a16="http://schemas.microsoft.com/office/drawing/2014/main" id="{5EA5CAAF-C58C-43E6-A2E6-D34F617B7B2B}"/>
              </a:ext>
            </a:extLst>
          </p:cNvPr>
          <p:cNvGrpSpPr/>
          <p:nvPr/>
        </p:nvGrpSpPr>
        <p:grpSpPr>
          <a:xfrm>
            <a:off x="5446064" y="1036408"/>
            <a:ext cx="1242955" cy="527544"/>
            <a:chOff x="5704456" y="1595947"/>
            <a:chExt cx="861773" cy="365760"/>
          </a:xfrm>
        </p:grpSpPr>
        <p:sp>
          <p:nvSpPr>
            <p:cNvPr id="175" name="globe_2">
              <a:extLst>
                <a:ext uri="{FF2B5EF4-FFF2-40B4-BE49-F238E27FC236}">
                  <a16:creationId xmlns:a16="http://schemas.microsoft.com/office/drawing/2014/main" id="{98F6391C-D949-4D2D-B50D-5E8C38BC8CF3}"/>
                </a:ext>
              </a:extLst>
            </p:cNvPr>
            <p:cNvSpPr>
              <a:spLocks noChangeAspect="1" noEditPoints="1"/>
            </p:cNvSpPr>
            <p:nvPr/>
          </p:nvSpPr>
          <p:spPr bwMode="auto">
            <a:xfrm>
              <a:off x="5704456" y="1595947"/>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solidFill>
              <a:srgbClr val="FFFFFF"/>
            </a:solidFill>
            <a:ln w="2222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6" name="TextBox 175">
              <a:extLst>
                <a:ext uri="{FF2B5EF4-FFF2-40B4-BE49-F238E27FC236}">
                  <a16:creationId xmlns:a16="http://schemas.microsoft.com/office/drawing/2014/main" id="{5FB5ED5E-6894-4902-9FED-50B9EB7ED7D6}"/>
                </a:ext>
              </a:extLst>
            </p:cNvPr>
            <p:cNvSpPr txBox="1"/>
            <p:nvPr/>
          </p:nvSpPr>
          <p:spPr>
            <a:xfrm>
              <a:off x="6163990" y="1698035"/>
              <a:ext cx="402239" cy="128034"/>
            </a:xfrm>
            <a:prstGeom prst="rect">
              <a:avLst/>
            </a:prstGeom>
            <a:noFill/>
          </p:spPr>
          <p:txBody>
            <a:bodyPr wrap="non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gradFill>
                    <a:gsLst>
                      <a:gs pos="40000">
                        <a:srgbClr val="0078D4"/>
                      </a:gs>
                      <a:gs pos="100000">
                        <a:srgbClr val="0078D4"/>
                      </a:gs>
                    </a:gsLst>
                    <a:lin ang="4800000" scaled="0"/>
                  </a:gradFill>
                  <a:effectLst/>
                  <a:uLnTx/>
                  <a:uFillTx/>
                  <a:latin typeface="Segoe UI"/>
                  <a:ea typeface="+mn-ea"/>
                  <a:cs typeface="+mn-cs"/>
                </a:rPr>
                <a:t>Internet</a:t>
              </a:r>
            </a:p>
          </p:txBody>
        </p:sp>
      </p:grpSp>
    </p:spTree>
    <p:extLst>
      <p:ext uri="{BB962C8B-B14F-4D97-AF65-F5344CB8AC3E}">
        <p14:creationId xmlns:p14="http://schemas.microsoft.com/office/powerpoint/2010/main" val="4065753492"/>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64DE414-D17D-42D2-90AD-5007A011197C}"/>
              </a:ext>
            </a:extLst>
          </p:cNvPr>
          <p:cNvGrpSpPr/>
          <p:nvPr/>
        </p:nvGrpSpPr>
        <p:grpSpPr>
          <a:xfrm>
            <a:off x="2222500" y="2777782"/>
            <a:ext cx="7566996" cy="1448440"/>
            <a:chOff x="2222500" y="2777782"/>
            <a:chExt cx="7566996" cy="1448440"/>
          </a:xfrm>
        </p:grpSpPr>
        <p:sp>
          <p:nvSpPr>
            <p:cNvPr id="2" name="Rectangle 1">
              <a:extLst>
                <a:ext uri="{FF2B5EF4-FFF2-40B4-BE49-F238E27FC236}">
                  <a16:creationId xmlns:a16="http://schemas.microsoft.com/office/drawing/2014/main" id="{FFAC6049-8899-4B3F-A998-5DDCE7926057}"/>
                </a:ext>
              </a:extLst>
            </p:cNvPr>
            <p:cNvSpPr/>
            <p:nvPr/>
          </p:nvSpPr>
          <p:spPr bwMode="auto">
            <a:xfrm>
              <a:off x="2222500" y="2777782"/>
              <a:ext cx="7566996" cy="1448440"/>
            </a:xfrm>
            <a:prstGeom prst="rect">
              <a:avLst/>
            </a:prstGeom>
            <a:solidFill>
              <a:schemeClr val="lt1"/>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28600" tIns="182880" rIns="182880" bIns="18288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dirty="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rPr>
                <a:t>Service Endpoints (Service Tunnel)</a:t>
              </a:r>
            </a:p>
            <a:p>
              <a:pPr marL="228600" marR="0" lvl="0" indent="-2286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Additional path </a:t>
              </a:r>
              <a:r>
                <a:rPr kumimoji="0" lang="en-US" sz="1400" b="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of availability of service </a:t>
              </a:r>
              <a:br>
                <a:rPr kumimoji="0" lang="en-US" sz="1400" b="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br>
              <a:r>
                <a:rPr kumimoji="0" lang="en-US" sz="1400" b="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into your subnet</a:t>
              </a:r>
            </a:p>
          </p:txBody>
        </p:sp>
        <p:grpSp>
          <p:nvGrpSpPr>
            <p:cNvPr id="22" name="Group 21">
              <a:extLst>
                <a:ext uri="{FF2B5EF4-FFF2-40B4-BE49-F238E27FC236}">
                  <a16:creationId xmlns:a16="http://schemas.microsoft.com/office/drawing/2014/main" id="{9C331086-3268-4AD3-9539-C28DF1772D16}"/>
                </a:ext>
              </a:extLst>
            </p:cNvPr>
            <p:cNvGrpSpPr/>
            <p:nvPr/>
          </p:nvGrpSpPr>
          <p:grpSpPr>
            <a:xfrm>
              <a:off x="7146125" y="2989501"/>
              <a:ext cx="1654794" cy="638064"/>
              <a:chOff x="7146125" y="2872131"/>
              <a:chExt cx="1654794" cy="638064"/>
            </a:xfrm>
          </p:grpSpPr>
          <p:sp>
            <p:nvSpPr>
              <p:cNvPr id="23" name="Rectangle 22">
                <a:extLst>
                  <a:ext uri="{FF2B5EF4-FFF2-40B4-BE49-F238E27FC236}">
                    <a16:creationId xmlns:a16="http://schemas.microsoft.com/office/drawing/2014/main" id="{B4D538A5-6319-42BF-B2EE-0CFCAFC40B06}"/>
                  </a:ext>
                </a:extLst>
              </p:cNvPr>
              <p:cNvSpPr/>
              <p:nvPr/>
            </p:nvSpPr>
            <p:spPr bwMode="auto">
              <a:xfrm>
                <a:off x="7246439" y="3056352"/>
                <a:ext cx="1554480" cy="453843"/>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Subnet</a:t>
                </a:r>
              </a:p>
            </p:txBody>
          </p:sp>
          <p:grpSp>
            <p:nvGrpSpPr>
              <p:cNvPr id="24" name="Graphic 1387">
                <a:extLst>
                  <a:ext uri="{FF2B5EF4-FFF2-40B4-BE49-F238E27FC236}">
                    <a16:creationId xmlns:a16="http://schemas.microsoft.com/office/drawing/2014/main" id="{05FC2C69-C947-45FF-BBF1-C560C0FA1D6C}"/>
                  </a:ext>
                </a:extLst>
              </p:cNvPr>
              <p:cNvGrpSpPr/>
              <p:nvPr/>
            </p:nvGrpSpPr>
            <p:grpSpPr>
              <a:xfrm>
                <a:off x="7146125" y="2872131"/>
                <a:ext cx="227125" cy="319848"/>
                <a:chOff x="6000749" y="3293341"/>
                <a:chExt cx="187643" cy="264248"/>
              </a:xfrm>
            </p:grpSpPr>
            <p:sp>
              <p:nvSpPr>
                <p:cNvPr id="25" name="Freeform: Shape 24">
                  <a:extLst>
                    <a:ext uri="{FF2B5EF4-FFF2-40B4-BE49-F238E27FC236}">
                      <a16:creationId xmlns:a16="http://schemas.microsoft.com/office/drawing/2014/main" id="{4A413C7F-6DC5-4C90-8C63-E19A267DC263}"/>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26" name="Freeform: Shape 25">
                  <a:extLst>
                    <a:ext uri="{FF2B5EF4-FFF2-40B4-BE49-F238E27FC236}">
                      <a16:creationId xmlns:a16="http://schemas.microsoft.com/office/drawing/2014/main" id="{C8DA966E-EFD9-41B8-ACAA-DB32E24D459B}"/>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1A1A1A"/>
                    </a:solidFill>
                    <a:effectLst/>
                    <a:uLnTx/>
                    <a:uFillTx/>
                    <a:latin typeface="Segoe UI"/>
                    <a:ea typeface="+mn-ea"/>
                    <a:cs typeface="+mn-cs"/>
                  </a:endParaRPr>
                </a:p>
              </p:txBody>
            </p:sp>
          </p:grpSp>
        </p:grpSp>
        <p:sp>
          <p:nvSpPr>
            <p:cNvPr id="8" name="Rectangle 7">
              <a:extLst>
                <a:ext uri="{FF2B5EF4-FFF2-40B4-BE49-F238E27FC236}">
                  <a16:creationId xmlns:a16="http://schemas.microsoft.com/office/drawing/2014/main" id="{0504CA4B-F80A-411B-9EB0-9B8C4C4CF5A4}"/>
                </a:ext>
              </a:extLst>
            </p:cNvPr>
            <p:cNvSpPr/>
            <p:nvPr/>
          </p:nvSpPr>
          <p:spPr>
            <a:xfrm>
              <a:off x="2580563" y="3784778"/>
              <a:ext cx="7153699" cy="307777"/>
            </a:xfrm>
            <a:prstGeom prst="rect">
              <a:avLst/>
            </a:prstGeom>
          </p:spPr>
          <p:txBody>
            <a:bodyPr wrap="square">
              <a:spAutoFit/>
            </a:bodyPr>
            <a:lstStyle/>
            <a:p>
              <a:pPr defTabSz="932472" fontAlgn="base">
                <a:spcBef>
                  <a:spcPct val="0"/>
                </a:spcBef>
                <a:spcAft>
                  <a:spcPts val="600"/>
                </a:spcAft>
                <a:defRPr/>
              </a:pPr>
              <a:r>
                <a:rPr lang="en-US" sz="1400" dirty="0">
                  <a:gradFill>
                    <a:gsLst>
                      <a:gs pos="0">
                        <a:srgbClr val="1A1A1A"/>
                      </a:gs>
                      <a:gs pos="100000">
                        <a:srgbClr val="1A1A1A"/>
                      </a:gs>
                    </a:gsLst>
                    <a:lin ang="5400000" scaled="1"/>
                  </a:gradFill>
                  <a:ea typeface="Malgun Gothic" panose="020B0503020000020004" pitchFamily="34" charset="-127"/>
                  <a:hlinkClick r:id="rId3"/>
                </a:rPr>
                <a:t>https://aka.ms/AzServiceEndpoint</a:t>
              </a:r>
              <a:endParaRPr lang="en-US" sz="1400" dirty="0">
                <a:gradFill>
                  <a:gsLst>
                    <a:gs pos="83000">
                      <a:srgbClr val="1A1A1A"/>
                    </a:gs>
                    <a:gs pos="100000">
                      <a:srgbClr val="1A1A1A"/>
                    </a:gs>
                  </a:gsLst>
                  <a:lin ang="5400000" scaled="1"/>
                </a:gradFill>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54F99292-FB25-4720-AAB3-621B16DF3C3B}"/>
              </a:ext>
            </a:extLst>
          </p:cNvPr>
          <p:cNvGrpSpPr/>
          <p:nvPr/>
        </p:nvGrpSpPr>
        <p:grpSpPr>
          <a:xfrm>
            <a:off x="2222499" y="1607825"/>
            <a:ext cx="7566995" cy="938719"/>
            <a:chOff x="2222499" y="1607825"/>
            <a:chExt cx="7566995" cy="938719"/>
          </a:xfrm>
        </p:grpSpPr>
        <p:sp>
          <p:nvSpPr>
            <p:cNvPr id="4" name="Rectangle 3">
              <a:extLst>
                <a:ext uri="{FF2B5EF4-FFF2-40B4-BE49-F238E27FC236}">
                  <a16:creationId xmlns:a16="http://schemas.microsoft.com/office/drawing/2014/main" id="{46F8B9E2-F459-4AE5-B624-D3CC719A415B}"/>
                </a:ext>
              </a:extLst>
            </p:cNvPr>
            <p:cNvSpPr/>
            <p:nvPr/>
          </p:nvSpPr>
          <p:spPr bwMode="auto">
            <a:xfrm>
              <a:off x="2222499" y="1607825"/>
              <a:ext cx="7566995" cy="938719"/>
            </a:xfrm>
            <a:prstGeom prst="rect">
              <a:avLst/>
            </a:prstGeom>
            <a:solidFill>
              <a:schemeClr val="lt1"/>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28600" tIns="182880" rIns="182880" bIns="18288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dirty="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rPr>
                <a:t>Public Endpoints</a:t>
              </a:r>
            </a:p>
            <a:p>
              <a:pPr marL="228600" marR="0" lvl="0" indent="-2286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Shared instance </a:t>
              </a:r>
              <a:r>
                <a:rPr kumimoji="0" lang="en-US" sz="1400" b="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available via public networks</a:t>
              </a:r>
            </a:p>
          </p:txBody>
        </p:sp>
        <p:grpSp>
          <p:nvGrpSpPr>
            <p:cNvPr id="27" name="Group 26">
              <a:extLst>
                <a:ext uri="{FF2B5EF4-FFF2-40B4-BE49-F238E27FC236}">
                  <a16:creationId xmlns:a16="http://schemas.microsoft.com/office/drawing/2014/main" id="{950F4001-9BD3-4716-8D75-44CDFA9B49C2}"/>
                </a:ext>
              </a:extLst>
            </p:cNvPr>
            <p:cNvGrpSpPr/>
            <p:nvPr/>
          </p:nvGrpSpPr>
          <p:grpSpPr>
            <a:xfrm>
              <a:off x="7150840" y="1758152"/>
              <a:ext cx="1654794" cy="638064"/>
              <a:chOff x="7150840" y="1629438"/>
              <a:chExt cx="1654794" cy="638064"/>
            </a:xfrm>
          </p:grpSpPr>
          <p:sp>
            <p:nvSpPr>
              <p:cNvPr id="58" name="Rectangle 57">
                <a:extLst>
                  <a:ext uri="{FF2B5EF4-FFF2-40B4-BE49-F238E27FC236}">
                    <a16:creationId xmlns:a16="http://schemas.microsoft.com/office/drawing/2014/main" id="{3045A5AF-07D3-4020-B03F-EA00BC30EB6A}"/>
                  </a:ext>
                </a:extLst>
              </p:cNvPr>
              <p:cNvSpPr/>
              <p:nvPr/>
            </p:nvSpPr>
            <p:spPr bwMode="auto">
              <a:xfrm>
                <a:off x="7251154" y="1813659"/>
                <a:ext cx="1554480" cy="453843"/>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Subnet</a:t>
                </a:r>
              </a:p>
            </p:txBody>
          </p:sp>
          <p:grpSp>
            <p:nvGrpSpPr>
              <p:cNvPr id="59" name="Graphic 1387">
                <a:extLst>
                  <a:ext uri="{FF2B5EF4-FFF2-40B4-BE49-F238E27FC236}">
                    <a16:creationId xmlns:a16="http://schemas.microsoft.com/office/drawing/2014/main" id="{0864B162-0F48-416F-BCD9-A6586F0EC24C}"/>
                  </a:ext>
                </a:extLst>
              </p:cNvPr>
              <p:cNvGrpSpPr/>
              <p:nvPr/>
            </p:nvGrpSpPr>
            <p:grpSpPr>
              <a:xfrm>
                <a:off x="7150840" y="1629438"/>
                <a:ext cx="227125" cy="319848"/>
                <a:chOff x="6000749" y="3293341"/>
                <a:chExt cx="187643" cy="264248"/>
              </a:xfrm>
            </p:grpSpPr>
            <p:sp>
              <p:nvSpPr>
                <p:cNvPr id="60" name="Freeform: Shape 59">
                  <a:extLst>
                    <a:ext uri="{FF2B5EF4-FFF2-40B4-BE49-F238E27FC236}">
                      <a16:creationId xmlns:a16="http://schemas.microsoft.com/office/drawing/2014/main" id="{FA862ECE-ED77-4B70-8590-9B0179D4B686}"/>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61" name="Freeform: Shape 60">
                  <a:extLst>
                    <a:ext uri="{FF2B5EF4-FFF2-40B4-BE49-F238E27FC236}">
                      <a16:creationId xmlns:a16="http://schemas.microsoft.com/office/drawing/2014/main" id="{CDD18971-D54C-4559-9648-4EB4FBB06780}"/>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1A1A1A"/>
                    </a:solidFill>
                    <a:effectLst/>
                    <a:uLnTx/>
                    <a:uFillTx/>
                    <a:latin typeface="Segoe UI"/>
                    <a:ea typeface="+mn-ea"/>
                    <a:cs typeface="+mn-cs"/>
                  </a:endParaRPr>
                </a:p>
              </p:txBody>
            </p:sp>
          </p:grpSp>
        </p:grpSp>
      </p:grpSp>
      <p:grpSp>
        <p:nvGrpSpPr>
          <p:cNvPr id="12" name="Group 11">
            <a:extLst>
              <a:ext uri="{FF2B5EF4-FFF2-40B4-BE49-F238E27FC236}">
                <a16:creationId xmlns:a16="http://schemas.microsoft.com/office/drawing/2014/main" id="{C6B918A5-F353-45B6-BBB3-DBD279D70EB5}"/>
              </a:ext>
            </a:extLst>
          </p:cNvPr>
          <p:cNvGrpSpPr/>
          <p:nvPr/>
        </p:nvGrpSpPr>
        <p:grpSpPr>
          <a:xfrm>
            <a:off x="8805634" y="1050157"/>
            <a:ext cx="2078417" cy="1119138"/>
            <a:chOff x="8805634" y="1050157"/>
            <a:chExt cx="2078417" cy="1119138"/>
          </a:xfrm>
        </p:grpSpPr>
        <p:sp>
          <p:nvSpPr>
            <p:cNvPr id="28" name="globe_2">
              <a:extLst>
                <a:ext uri="{FF2B5EF4-FFF2-40B4-BE49-F238E27FC236}">
                  <a16:creationId xmlns:a16="http://schemas.microsoft.com/office/drawing/2014/main" id="{A57F9D1B-B67B-4959-B25F-EDF5C47235D1}"/>
                </a:ext>
              </a:extLst>
            </p:cNvPr>
            <p:cNvSpPr>
              <a:spLocks noChangeAspect="1" noEditPoints="1"/>
            </p:cNvSpPr>
            <p:nvPr/>
          </p:nvSpPr>
          <p:spPr bwMode="auto">
            <a:xfrm>
              <a:off x="9923770" y="1050157"/>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cxnSp>
          <p:nvCxnSpPr>
            <p:cNvPr id="42" name="Connector: Elbow 41">
              <a:extLst>
                <a:ext uri="{FF2B5EF4-FFF2-40B4-BE49-F238E27FC236}">
                  <a16:creationId xmlns:a16="http://schemas.microsoft.com/office/drawing/2014/main" id="{94DBBE21-A7E7-4557-9675-2FF1D23C3840}"/>
                </a:ext>
              </a:extLst>
            </p:cNvPr>
            <p:cNvCxnSpPr>
              <a:cxnSpLocks/>
              <a:stCxn id="28" idx="0"/>
              <a:endCxn id="58" idx="3"/>
            </p:cNvCxnSpPr>
            <p:nvPr/>
          </p:nvCxnSpPr>
          <p:spPr>
            <a:xfrm flipH="1">
              <a:off x="8805634" y="1233583"/>
              <a:ext cx="1118136" cy="935712"/>
            </a:xfrm>
            <a:prstGeom prst="bentConnector3">
              <a:avLst>
                <a:gd name="adj1" fmla="val 5064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E84B219B-D3DB-4E6B-B193-5D55255B4D4C}"/>
                </a:ext>
              </a:extLst>
            </p:cNvPr>
            <p:cNvCxnSpPr>
              <a:cxnSpLocks/>
              <a:stCxn id="108" idx="0"/>
              <a:endCxn id="28" idx="2"/>
            </p:cNvCxnSpPr>
            <p:nvPr/>
          </p:nvCxnSpPr>
          <p:spPr>
            <a:xfrm rot="16200000" flipV="1">
              <a:off x="10399670" y="1123443"/>
              <a:ext cx="374242" cy="594521"/>
            </a:xfrm>
            <a:prstGeom prst="bentConnector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99" name="Title 98">
            <a:extLst>
              <a:ext uri="{FF2B5EF4-FFF2-40B4-BE49-F238E27FC236}">
                <a16:creationId xmlns:a16="http://schemas.microsoft.com/office/drawing/2014/main" id="{ECA48CD7-FD84-4F9E-B462-016A076921A0}"/>
              </a:ext>
            </a:extLst>
          </p:cNvPr>
          <p:cNvSpPr>
            <a:spLocks noGrp="1"/>
          </p:cNvSpPr>
          <p:nvPr>
            <p:ph type="title"/>
          </p:nvPr>
        </p:nvSpPr>
        <p:spPr/>
        <p:txBody>
          <a:bodyPr/>
          <a:lstStyle/>
          <a:p>
            <a:r>
              <a:rPr lang="en-US" dirty="0"/>
              <a:t>Options for Accessing Services</a:t>
            </a:r>
          </a:p>
        </p:txBody>
      </p:sp>
      <p:sp>
        <p:nvSpPr>
          <p:cNvPr id="257" name="Rectangle 256">
            <a:extLst>
              <a:ext uri="{FF2B5EF4-FFF2-40B4-BE49-F238E27FC236}">
                <a16:creationId xmlns:a16="http://schemas.microsoft.com/office/drawing/2014/main" id="{22F70AB7-CB48-450F-8125-009A918E2532}"/>
              </a:ext>
            </a:extLst>
          </p:cNvPr>
          <p:cNvSpPr/>
          <p:nvPr/>
        </p:nvSpPr>
        <p:spPr>
          <a:xfrm>
            <a:off x="424003" y="1815574"/>
            <a:ext cx="1560488" cy="52322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83000">
                      <a:srgbClr val="737373">
                        <a:lumMod val="75000"/>
                      </a:srgbClr>
                    </a:gs>
                    <a:gs pos="100000">
                      <a:srgbClr val="737373">
                        <a:lumMod val="75000"/>
                      </a:srgbClr>
                    </a:gs>
                  </a:gsLst>
                  <a:lin ang="5400000" scaled="1"/>
                </a:gradFill>
                <a:effectLst/>
                <a:uLnTx/>
                <a:uFillTx/>
                <a:latin typeface="Segoe UI"/>
                <a:ea typeface="Segoe UI" pitchFamily="34" charset="0"/>
                <a:cs typeface="Segoe UI" pitchFamily="34" charset="0"/>
              </a:rPr>
              <a:t>Available for all Azure services </a:t>
            </a:r>
            <a:endParaRPr kumimoji="0" lang="en-US" sz="1400" b="0" i="0" u="none" strike="noStrike" kern="1200" cap="none" spc="0" normalizeH="0" baseline="0" noProof="0" dirty="0">
              <a:ln>
                <a:noFill/>
              </a:ln>
              <a:gradFill>
                <a:gsLst>
                  <a:gs pos="83000">
                    <a:srgbClr val="737373">
                      <a:lumMod val="75000"/>
                    </a:srgbClr>
                  </a:gs>
                  <a:gs pos="100000">
                    <a:srgbClr val="737373">
                      <a:lumMod val="75000"/>
                    </a:srgbClr>
                  </a:gs>
                </a:gsLst>
                <a:lin ang="5400000" scaled="1"/>
              </a:gradFill>
              <a:effectLst/>
              <a:uLnTx/>
              <a:uFillTx/>
              <a:latin typeface="Segoe UI"/>
            </a:endParaRPr>
          </a:p>
        </p:txBody>
      </p:sp>
      <p:cxnSp>
        <p:nvCxnSpPr>
          <p:cNvPr id="260" name="Straight Connector 259">
            <a:extLst>
              <a:ext uri="{FF2B5EF4-FFF2-40B4-BE49-F238E27FC236}">
                <a16:creationId xmlns:a16="http://schemas.microsoft.com/office/drawing/2014/main" id="{4174588A-8B92-4BD2-9640-63A5450D3DB3}"/>
              </a:ext>
            </a:extLst>
          </p:cNvPr>
          <p:cNvCxnSpPr>
            <a:cxnSpLocks/>
          </p:cNvCxnSpPr>
          <p:nvPr/>
        </p:nvCxnSpPr>
        <p:spPr>
          <a:xfrm>
            <a:off x="2061353" y="1607825"/>
            <a:ext cx="0" cy="952838"/>
          </a:xfrm>
          <a:prstGeom prst="line">
            <a:avLst/>
          </a:prstGeom>
          <a:ln w="57150">
            <a:solidFill>
              <a:schemeClr val="accent5">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7E98868E-9079-4BF6-9CBD-DEE663CA33E1}"/>
              </a:ext>
            </a:extLst>
          </p:cNvPr>
          <p:cNvCxnSpPr>
            <a:cxnSpLocks/>
          </p:cNvCxnSpPr>
          <p:nvPr/>
        </p:nvCxnSpPr>
        <p:spPr>
          <a:xfrm>
            <a:off x="2061353" y="2777782"/>
            <a:ext cx="0" cy="3088238"/>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E7146BEB-F39B-4C7A-80F4-7E7721660165}"/>
              </a:ext>
            </a:extLst>
          </p:cNvPr>
          <p:cNvGrpSpPr/>
          <p:nvPr/>
        </p:nvGrpSpPr>
        <p:grpSpPr>
          <a:xfrm>
            <a:off x="10253472" y="1607825"/>
            <a:ext cx="1261157" cy="4951266"/>
            <a:chOff x="10253472" y="1607825"/>
            <a:chExt cx="1261157" cy="4951266"/>
          </a:xfrm>
        </p:grpSpPr>
        <p:grpSp>
          <p:nvGrpSpPr>
            <p:cNvPr id="618" name="Group 617">
              <a:extLst>
                <a:ext uri="{FF2B5EF4-FFF2-40B4-BE49-F238E27FC236}">
                  <a16:creationId xmlns:a16="http://schemas.microsoft.com/office/drawing/2014/main" id="{1A7AB1AB-1429-4896-9ECD-E6C29B5E2192}"/>
                </a:ext>
              </a:extLst>
            </p:cNvPr>
            <p:cNvGrpSpPr/>
            <p:nvPr/>
          </p:nvGrpSpPr>
          <p:grpSpPr>
            <a:xfrm>
              <a:off x="10357199" y="6235777"/>
              <a:ext cx="319872" cy="241924"/>
              <a:chOff x="8459655" y="4941402"/>
              <a:chExt cx="441706" cy="334068"/>
            </a:xfrm>
          </p:grpSpPr>
          <p:sp>
            <p:nvSpPr>
              <p:cNvPr id="641" name="Freeform 26">
                <a:extLst>
                  <a:ext uri="{FF2B5EF4-FFF2-40B4-BE49-F238E27FC236}">
                    <a16:creationId xmlns:a16="http://schemas.microsoft.com/office/drawing/2014/main" id="{9BC866EE-99C4-4B7F-88AA-0A6FBBAF2F0E}"/>
                  </a:ext>
                </a:extLst>
              </p:cNvPr>
              <p:cNvSpPr>
                <a:spLocks noEditPoints="1"/>
              </p:cNvSpPr>
              <p:nvPr/>
            </p:nvSpPr>
            <p:spPr bwMode="auto">
              <a:xfrm>
                <a:off x="8459655" y="4941402"/>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42" name="Rectangle 641">
                <a:extLst>
                  <a:ext uri="{FF2B5EF4-FFF2-40B4-BE49-F238E27FC236}">
                    <a16:creationId xmlns:a16="http://schemas.microsoft.com/office/drawing/2014/main" id="{7E9255D2-C628-40FF-A22E-591DCBD3929F}"/>
                  </a:ext>
                </a:extLst>
              </p:cNvPr>
              <p:cNvSpPr/>
              <p:nvPr/>
            </p:nvSpPr>
            <p:spPr bwMode="auto">
              <a:xfrm>
                <a:off x="8521191" y="4990858"/>
                <a:ext cx="308020" cy="189671"/>
              </a:xfrm>
              <a:prstGeom prst="rect">
                <a:avLst/>
              </a:prstGeom>
              <a:solidFill>
                <a:srgbClr val="E6E6E6"/>
              </a:solidFill>
              <a:ln w="952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43" name="Freeform 26">
                <a:extLst>
                  <a:ext uri="{FF2B5EF4-FFF2-40B4-BE49-F238E27FC236}">
                    <a16:creationId xmlns:a16="http://schemas.microsoft.com/office/drawing/2014/main" id="{354661DE-DC6D-438A-9D94-CA10C78B491C}"/>
                  </a:ext>
                </a:extLst>
              </p:cNvPr>
              <p:cNvSpPr>
                <a:spLocks noEditPoints="1"/>
              </p:cNvSpPr>
              <p:nvPr/>
            </p:nvSpPr>
            <p:spPr bwMode="auto">
              <a:xfrm>
                <a:off x="8521191" y="4990520"/>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44" name="Rectangle 643">
                <a:extLst>
                  <a:ext uri="{FF2B5EF4-FFF2-40B4-BE49-F238E27FC236}">
                    <a16:creationId xmlns:a16="http://schemas.microsoft.com/office/drawing/2014/main" id="{FA5F34B8-FF62-48B2-9304-55A739AB9F42}"/>
                  </a:ext>
                </a:extLst>
              </p:cNvPr>
              <p:cNvSpPr/>
              <p:nvPr/>
            </p:nvSpPr>
            <p:spPr bwMode="auto">
              <a:xfrm>
                <a:off x="8593341" y="5036681"/>
                <a:ext cx="308020" cy="189671"/>
              </a:xfrm>
              <a:prstGeom prst="rect">
                <a:avLst/>
              </a:prstGeom>
              <a:solidFill>
                <a:srgbClr val="E6E6E6"/>
              </a:solidFill>
              <a:ln w="952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645" name="Group 25">
                <a:extLst>
                  <a:ext uri="{FF2B5EF4-FFF2-40B4-BE49-F238E27FC236}">
                    <a16:creationId xmlns:a16="http://schemas.microsoft.com/office/drawing/2014/main" id="{D79D5625-14E5-43B7-9666-0BD1217091ED}"/>
                  </a:ext>
                </a:extLst>
              </p:cNvPr>
              <p:cNvGrpSpPr>
                <a:grpSpLocks noChangeAspect="1"/>
              </p:cNvGrpSpPr>
              <p:nvPr/>
            </p:nvGrpSpPr>
            <p:grpSpPr bwMode="auto">
              <a:xfrm>
                <a:off x="8593341" y="5036681"/>
                <a:ext cx="308020" cy="238789"/>
                <a:chOff x="3689" y="2040"/>
                <a:chExt cx="307" cy="238"/>
              </a:xfrm>
            </p:grpSpPr>
            <p:sp>
              <p:nvSpPr>
                <p:cNvPr id="646" name="Freeform 26">
                  <a:extLst>
                    <a:ext uri="{FF2B5EF4-FFF2-40B4-BE49-F238E27FC236}">
                      <a16:creationId xmlns:a16="http://schemas.microsoft.com/office/drawing/2014/main" id="{C93AA6DE-AC2F-4C49-BE4C-3BD59F21DA13}"/>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47" name="Freeform 27">
                  <a:extLst>
                    <a:ext uri="{FF2B5EF4-FFF2-40B4-BE49-F238E27FC236}">
                      <a16:creationId xmlns:a16="http://schemas.microsoft.com/office/drawing/2014/main" id="{E4F9D330-C436-456E-B8D7-D07939257CAF}"/>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48" name="Freeform 28">
                  <a:extLst>
                    <a:ext uri="{FF2B5EF4-FFF2-40B4-BE49-F238E27FC236}">
                      <a16:creationId xmlns:a16="http://schemas.microsoft.com/office/drawing/2014/main" id="{1BE7F6AD-F970-4DCE-B279-4FA656F9465A}"/>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49" name="Line 29">
                  <a:extLst>
                    <a:ext uri="{FF2B5EF4-FFF2-40B4-BE49-F238E27FC236}">
                      <a16:creationId xmlns:a16="http://schemas.microsoft.com/office/drawing/2014/main" id="{327046C9-9282-4312-B91D-A87124224C20}"/>
                    </a:ext>
                  </a:extLst>
                </p:cNvPr>
                <p:cNvSpPr>
                  <a:spLocks noChangeShapeType="1"/>
                </p:cNvSpPr>
                <p:nvPr/>
              </p:nvSpPr>
              <p:spPr bwMode="auto">
                <a:xfrm>
                  <a:off x="3841" y="2128"/>
                  <a:ext cx="0" cy="63"/>
                </a:xfrm>
                <a:prstGeom prst="line">
                  <a:avLst/>
                </a:pr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50" name="Freeform 30">
                  <a:extLst>
                    <a:ext uri="{FF2B5EF4-FFF2-40B4-BE49-F238E27FC236}">
                      <a16:creationId xmlns:a16="http://schemas.microsoft.com/office/drawing/2014/main" id="{8AB4BBAC-04EA-49DD-A7B3-77F7ED111481}"/>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406" name="Group 405">
              <a:extLst>
                <a:ext uri="{FF2B5EF4-FFF2-40B4-BE49-F238E27FC236}">
                  <a16:creationId xmlns:a16="http://schemas.microsoft.com/office/drawing/2014/main" id="{721CA9FB-ADCB-456D-865C-E462DA1C3DC1}"/>
                </a:ext>
              </a:extLst>
            </p:cNvPr>
            <p:cNvGrpSpPr/>
            <p:nvPr/>
          </p:nvGrpSpPr>
          <p:grpSpPr>
            <a:xfrm>
              <a:off x="10344449" y="4320958"/>
              <a:ext cx="1087591" cy="569385"/>
              <a:chOff x="10313482" y="1625131"/>
              <a:chExt cx="1087591" cy="569385"/>
            </a:xfrm>
          </p:grpSpPr>
          <p:grpSp>
            <p:nvGrpSpPr>
              <p:cNvPr id="407" name="Group 406">
                <a:extLst>
                  <a:ext uri="{FF2B5EF4-FFF2-40B4-BE49-F238E27FC236}">
                    <a16:creationId xmlns:a16="http://schemas.microsoft.com/office/drawing/2014/main" id="{C6168A80-9C95-458B-870C-AF364B47209F}"/>
                  </a:ext>
                </a:extLst>
              </p:cNvPr>
              <p:cNvGrpSpPr/>
              <p:nvPr/>
            </p:nvGrpSpPr>
            <p:grpSpPr>
              <a:xfrm>
                <a:off x="10318056" y="1625131"/>
                <a:ext cx="318949" cy="263746"/>
                <a:chOff x="10160865" y="1625131"/>
                <a:chExt cx="318949" cy="263746"/>
              </a:xfrm>
            </p:grpSpPr>
            <p:sp>
              <p:nvSpPr>
                <p:cNvPr id="453" name="Rectangle: Rounded Corners 452">
                  <a:extLst>
                    <a:ext uri="{FF2B5EF4-FFF2-40B4-BE49-F238E27FC236}">
                      <a16:creationId xmlns:a16="http://schemas.microsoft.com/office/drawing/2014/main" id="{D48B378D-66A4-4049-A325-B81BA894ECBC}"/>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dirty="0" err="1">
                    <a:gradFill>
                      <a:gsLst>
                        <a:gs pos="0">
                          <a:srgbClr val="FFFFFF"/>
                        </a:gs>
                        <a:gs pos="100000">
                          <a:srgbClr val="FFFFFF"/>
                        </a:gs>
                      </a:gsLst>
                      <a:lin ang="5400000" scaled="0"/>
                    </a:gradFill>
                    <a:latin typeface="Segoe UI"/>
                    <a:cs typeface="Segoe UI" pitchFamily="34" charset="0"/>
                  </a:endParaRPr>
                </a:p>
              </p:txBody>
            </p:sp>
            <p:grpSp>
              <p:nvGrpSpPr>
                <p:cNvPr id="454" name="Group 25">
                  <a:extLst>
                    <a:ext uri="{FF2B5EF4-FFF2-40B4-BE49-F238E27FC236}">
                      <a16:creationId xmlns:a16="http://schemas.microsoft.com/office/drawing/2014/main" id="{AD0EA586-2011-48D7-BDB2-812ED2BDE10A}"/>
                    </a:ext>
                  </a:extLst>
                </p:cNvPr>
                <p:cNvGrpSpPr>
                  <a:grpSpLocks noChangeAspect="1"/>
                </p:cNvGrpSpPr>
                <p:nvPr/>
              </p:nvGrpSpPr>
              <p:grpSpPr bwMode="auto">
                <a:xfrm>
                  <a:off x="10236130" y="1656669"/>
                  <a:ext cx="168419" cy="142704"/>
                  <a:chOff x="3689" y="2040"/>
                  <a:chExt cx="307" cy="238"/>
                </a:xfrm>
              </p:grpSpPr>
              <p:sp>
                <p:nvSpPr>
                  <p:cNvPr id="456" name="Freeform 26">
                    <a:extLst>
                      <a:ext uri="{FF2B5EF4-FFF2-40B4-BE49-F238E27FC236}">
                        <a16:creationId xmlns:a16="http://schemas.microsoft.com/office/drawing/2014/main" id="{6E8328FC-071D-4DC9-9E66-F06E70F66741}"/>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57" name="Freeform 27">
                    <a:extLst>
                      <a:ext uri="{FF2B5EF4-FFF2-40B4-BE49-F238E27FC236}">
                        <a16:creationId xmlns:a16="http://schemas.microsoft.com/office/drawing/2014/main" id="{28C916A3-15B0-43FD-A2F3-B6096787F216}"/>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58" name="Freeform 28">
                    <a:extLst>
                      <a:ext uri="{FF2B5EF4-FFF2-40B4-BE49-F238E27FC236}">
                        <a16:creationId xmlns:a16="http://schemas.microsoft.com/office/drawing/2014/main" id="{49617A28-3123-4348-9F08-DD918B235A07}"/>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59" name="Line 29">
                    <a:extLst>
                      <a:ext uri="{FF2B5EF4-FFF2-40B4-BE49-F238E27FC236}">
                        <a16:creationId xmlns:a16="http://schemas.microsoft.com/office/drawing/2014/main" id="{9C03BCAD-B119-4E7D-9014-A429AD73A133}"/>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60" name="Freeform 30">
                    <a:extLst>
                      <a:ext uri="{FF2B5EF4-FFF2-40B4-BE49-F238E27FC236}">
                        <a16:creationId xmlns:a16="http://schemas.microsoft.com/office/drawing/2014/main" id="{415F2D9D-5CFD-40D7-A7FE-066644A7F5DD}"/>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455" name="TextBox 454">
                  <a:extLst>
                    <a:ext uri="{FF2B5EF4-FFF2-40B4-BE49-F238E27FC236}">
                      <a16:creationId xmlns:a16="http://schemas.microsoft.com/office/drawing/2014/main" id="{C0B513B5-1C44-43B3-835D-FFEC8E58388F}"/>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408" name="Group 407">
                <a:extLst>
                  <a:ext uri="{FF2B5EF4-FFF2-40B4-BE49-F238E27FC236}">
                    <a16:creationId xmlns:a16="http://schemas.microsoft.com/office/drawing/2014/main" id="{3E9CB006-A8D8-41DD-9193-49C0DF02E276}"/>
                  </a:ext>
                </a:extLst>
              </p:cNvPr>
              <p:cNvGrpSpPr/>
              <p:nvPr/>
            </p:nvGrpSpPr>
            <p:grpSpPr>
              <a:xfrm>
                <a:off x="10698969" y="1625131"/>
                <a:ext cx="318949" cy="263746"/>
                <a:chOff x="10160865" y="1625131"/>
                <a:chExt cx="318949" cy="263746"/>
              </a:xfrm>
            </p:grpSpPr>
            <p:sp>
              <p:nvSpPr>
                <p:cNvPr id="445" name="Rectangle: Rounded Corners 444">
                  <a:extLst>
                    <a:ext uri="{FF2B5EF4-FFF2-40B4-BE49-F238E27FC236}">
                      <a16:creationId xmlns:a16="http://schemas.microsoft.com/office/drawing/2014/main" id="{CFD01B4A-1A15-4E67-994F-06F1AAB8B01C}"/>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46" name="Group 25">
                  <a:extLst>
                    <a:ext uri="{FF2B5EF4-FFF2-40B4-BE49-F238E27FC236}">
                      <a16:creationId xmlns:a16="http://schemas.microsoft.com/office/drawing/2014/main" id="{C08A1813-2887-4B3D-979D-76372F9FBA68}"/>
                    </a:ext>
                  </a:extLst>
                </p:cNvPr>
                <p:cNvGrpSpPr>
                  <a:grpSpLocks noChangeAspect="1"/>
                </p:cNvGrpSpPr>
                <p:nvPr/>
              </p:nvGrpSpPr>
              <p:grpSpPr bwMode="auto">
                <a:xfrm>
                  <a:off x="10236130" y="1656669"/>
                  <a:ext cx="168419" cy="142704"/>
                  <a:chOff x="3689" y="2040"/>
                  <a:chExt cx="307" cy="238"/>
                </a:xfrm>
              </p:grpSpPr>
              <p:sp>
                <p:nvSpPr>
                  <p:cNvPr id="448" name="Freeform 26">
                    <a:extLst>
                      <a:ext uri="{FF2B5EF4-FFF2-40B4-BE49-F238E27FC236}">
                        <a16:creationId xmlns:a16="http://schemas.microsoft.com/office/drawing/2014/main" id="{AB59867F-F2DE-4C06-96A4-61A66310D4F2}"/>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49" name="Freeform 27">
                    <a:extLst>
                      <a:ext uri="{FF2B5EF4-FFF2-40B4-BE49-F238E27FC236}">
                        <a16:creationId xmlns:a16="http://schemas.microsoft.com/office/drawing/2014/main" id="{8E0397DD-D6A4-43F7-896F-3A0F637BA66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50" name="Freeform 28">
                    <a:extLst>
                      <a:ext uri="{FF2B5EF4-FFF2-40B4-BE49-F238E27FC236}">
                        <a16:creationId xmlns:a16="http://schemas.microsoft.com/office/drawing/2014/main" id="{4275BF7F-5401-4D89-9FDB-983BF47FAA28}"/>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51" name="Line 29">
                    <a:extLst>
                      <a:ext uri="{FF2B5EF4-FFF2-40B4-BE49-F238E27FC236}">
                        <a16:creationId xmlns:a16="http://schemas.microsoft.com/office/drawing/2014/main" id="{93AEAC2D-ED8A-45C4-AABB-ED6E951E7958}"/>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52" name="Freeform 30">
                    <a:extLst>
                      <a:ext uri="{FF2B5EF4-FFF2-40B4-BE49-F238E27FC236}">
                        <a16:creationId xmlns:a16="http://schemas.microsoft.com/office/drawing/2014/main" id="{43BB193B-5A45-4FFA-960B-041DB5E14AA7}"/>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447" name="TextBox 446">
                  <a:extLst>
                    <a:ext uri="{FF2B5EF4-FFF2-40B4-BE49-F238E27FC236}">
                      <a16:creationId xmlns:a16="http://schemas.microsoft.com/office/drawing/2014/main" id="{F58EA749-FCB9-48AB-BFAD-AF511E4233B7}"/>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409" name="Group 408">
                <a:extLst>
                  <a:ext uri="{FF2B5EF4-FFF2-40B4-BE49-F238E27FC236}">
                    <a16:creationId xmlns:a16="http://schemas.microsoft.com/office/drawing/2014/main" id="{FFE18A45-3FDF-46B1-ADDB-2C3874CDE683}"/>
                  </a:ext>
                </a:extLst>
              </p:cNvPr>
              <p:cNvGrpSpPr/>
              <p:nvPr/>
            </p:nvGrpSpPr>
            <p:grpSpPr>
              <a:xfrm>
                <a:off x="11082124" y="1625131"/>
                <a:ext cx="318949" cy="263746"/>
                <a:chOff x="10160865" y="1625131"/>
                <a:chExt cx="318949" cy="263746"/>
              </a:xfrm>
            </p:grpSpPr>
            <p:sp>
              <p:nvSpPr>
                <p:cNvPr id="437" name="Rectangle: Rounded Corners 436">
                  <a:extLst>
                    <a:ext uri="{FF2B5EF4-FFF2-40B4-BE49-F238E27FC236}">
                      <a16:creationId xmlns:a16="http://schemas.microsoft.com/office/drawing/2014/main" id="{B57E4649-DD0C-4265-92B8-D8D731D4E699}"/>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38" name="Group 25">
                  <a:extLst>
                    <a:ext uri="{FF2B5EF4-FFF2-40B4-BE49-F238E27FC236}">
                      <a16:creationId xmlns:a16="http://schemas.microsoft.com/office/drawing/2014/main" id="{188775FA-B7F9-4901-994A-527ECC364AA4}"/>
                    </a:ext>
                  </a:extLst>
                </p:cNvPr>
                <p:cNvGrpSpPr>
                  <a:grpSpLocks noChangeAspect="1"/>
                </p:cNvGrpSpPr>
                <p:nvPr/>
              </p:nvGrpSpPr>
              <p:grpSpPr bwMode="auto">
                <a:xfrm>
                  <a:off x="10236130" y="1656669"/>
                  <a:ext cx="168419" cy="142704"/>
                  <a:chOff x="3689" y="2040"/>
                  <a:chExt cx="307" cy="238"/>
                </a:xfrm>
              </p:grpSpPr>
              <p:sp>
                <p:nvSpPr>
                  <p:cNvPr id="440" name="Freeform 26">
                    <a:extLst>
                      <a:ext uri="{FF2B5EF4-FFF2-40B4-BE49-F238E27FC236}">
                        <a16:creationId xmlns:a16="http://schemas.microsoft.com/office/drawing/2014/main" id="{89527B98-FDE5-4CA8-B971-ED63C254791A}"/>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41" name="Freeform 27">
                    <a:extLst>
                      <a:ext uri="{FF2B5EF4-FFF2-40B4-BE49-F238E27FC236}">
                        <a16:creationId xmlns:a16="http://schemas.microsoft.com/office/drawing/2014/main" id="{9E3A528D-E59A-47ED-A9DE-0EC527E15FDB}"/>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42" name="Freeform 28">
                    <a:extLst>
                      <a:ext uri="{FF2B5EF4-FFF2-40B4-BE49-F238E27FC236}">
                        <a16:creationId xmlns:a16="http://schemas.microsoft.com/office/drawing/2014/main" id="{429ECBD8-6B41-4BF9-BD69-E42FAD4525F2}"/>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43" name="Line 29">
                    <a:extLst>
                      <a:ext uri="{FF2B5EF4-FFF2-40B4-BE49-F238E27FC236}">
                        <a16:creationId xmlns:a16="http://schemas.microsoft.com/office/drawing/2014/main" id="{720F5883-1C71-4091-AA1B-662A7B4B9D6B}"/>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44" name="Freeform 30">
                    <a:extLst>
                      <a:ext uri="{FF2B5EF4-FFF2-40B4-BE49-F238E27FC236}">
                        <a16:creationId xmlns:a16="http://schemas.microsoft.com/office/drawing/2014/main" id="{3483C528-72EC-4BF5-A177-B107C5BC49D7}"/>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439" name="TextBox 438">
                  <a:extLst>
                    <a:ext uri="{FF2B5EF4-FFF2-40B4-BE49-F238E27FC236}">
                      <a16:creationId xmlns:a16="http://schemas.microsoft.com/office/drawing/2014/main" id="{7316E5DE-2D54-4888-8FB7-D19E427C5AFA}"/>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410" name="Group 409">
                <a:extLst>
                  <a:ext uri="{FF2B5EF4-FFF2-40B4-BE49-F238E27FC236}">
                    <a16:creationId xmlns:a16="http://schemas.microsoft.com/office/drawing/2014/main" id="{008D43CE-D57A-4036-9D46-B5CBE27982F9}"/>
                  </a:ext>
                </a:extLst>
              </p:cNvPr>
              <p:cNvGrpSpPr/>
              <p:nvPr/>
            </p:nvGrpSpPr>
            <p:grpSpPr>
              <a:xfrm>
                <a:off x="10313482" y="1930770"/>
                <a:ext cx="318949" cy="263746"/>
                <a:chOff x="10160865" y="1625131"/>
                <a:chExt cx="318949" cy="263746"/>
              </a:xfrm>
            </p:grpSpPr>
            <p:sp>
              <p:nvSpPr>
                <p:cNvPr id="429" name="Rectangle: Rounded Corners 428">
                  <a:extLst>
                    <a:ext uri="{FF2B5EF4-FFF2-40B4-BE49-F238E27FC236}">
                      <a16:creationId xmlns:a16="http://schemas.microsoft.com/office/drawing/2014/main" id="{10B0FEF6-6FEF-42FD-9CE9-1D5FDC14D40C}"/>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30" name="Group 25">
                  <a:extLst>
                    <a:ext uri="{FF2B5EF4-FFF2-40B4-BE49-F238E27FC236}">
                      <a16:creationId xmlns:a16="http://schemas.microsoft.com/office/drawing/2014/main" id="{17DE09EF-B85B-49C8-A3D0-5F7051BD65AE}"/>
                    </a:ext>
                  </a:extLst>
                </p:cNvPr>
                <p:cNvGrpSpPr>
                  <a:grpSpLocks noChangeAspect="1"/>
                </p:cNvGrpSpPr>
                <p:nvPr/>
              </p:nvGrpSpPr>
              <p:grpSpPr bwMode="auto">
                <a:xfrm>
                  <a:off x="10236130" y="1656669"/>
                  <a:ext cx="168419" cy="142704"/>
                  <a:chOff x="3689" y="2040"/>
                  <a:chExt cx="307" cy="238"/>
                </a:xfrm>
              </p:grpSpPr>
              <p:sp>
                <p:nvSpPr>
                  <p:cNvPr id="432" name="Freeform 26">
                    <a:extLst>
                      <a:ext uri="{FF2B5EF4-FFF2-40B4-BE49-F238E27FC236}">
                        <a16:creationId xmlns:a16="http://schemas.microsoft.com/office/drawing/2014/main" id="{6287A469-FDAF-472E-AE8E-CA31152815C0}"/>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33" name="Freeform 27">
                    <a:extLst>
                      <a:ext uri="{FF2B5EF4-FFF2-40B4-BE49-F238E27FC236}">
                        <a16:creationId xmlns:a16="http://schemas.microsoft.com/office/drawing/2014/main" id="{4DD9F685-6917-4C99-904D-EC158BD786F6}"/>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34" name="Freeform 28">
                    <a:extLst>
                      <a:ext uri="{FF2B5EF4-FFF2-40B4-BE49-F238E27FC236}">
                        <a16:creationId xmlns:a16="http://schemas.microsoft.com/office/drawing/2014/main" id="{04892A90-9435-413D-B0F0-B10695D46470}"/>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35" name="Line 29">
                    <a:extLst>
                      <a:ext uri="{FF2B5EF4-FFF2-40B4-BE49-F238E27FC236}">
                        <a16:creationId xmlns:a16="http://schemas.microsoft.com/office/drawing/2014/main" id="{1F216CB7-3493-4C6E-A29A-34DFC8E32E21}"/>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36" name="Freeform 30">
                    <a:extLst>
                      <a:ext uri="{FF2B5EF4-FFF2-40B4-BE49-F238E27FC236}">
                        <a16:creationId xmlns:a16="http://schemas.microsoft.com/office/drawing/2014/main" id="{DEEBFE6F-2491-4FF7-97ED-B021EDA2B56A}"/>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431" name="TextBox 430">
                  <a:extLst>
                    <a:ext uri="{FF2B5EF4-FFF2-40B4-BE49-F238E27FC236}">
                      <a16:creationId xmlns:a16="http://schemas.microsoft.com/office/drawing/2014/main" id="{EDC13766-E524-40BD-A0DC-5BBC9975ECA8}"/>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411" name="Group 410">
                <a:extLst>
                  <a:ext uri="{FF2B5EF4-FFF2-40B4-BE49-F238E27FC236}">
                    <a16:creationId xmlns:a16="http://schemas.microsoft.com/office/drawing/2014/main" id="{59072319-2382-44D4-8E23-563F9AB99469}"/>
                  </a:ext>
                </a:extLst>
              </p:cNvPr>
              <p:cNvGrpSpPr/>
              <p:nvPr/>
            </p:nvGrpSpPr>
            <p:grpSpPr>
              <a:xfrm>
                <a:off x="10694395" y="1930770"/>
                <a:ext cx="318949" cy="263746"/>
                <a:chOff x="10160865" y="1625131"/>
                <a:chExt cx="318949" cy="263746"/>
              </a:xfrm>
            </p:grpSpPr>
            <p:sp>
              <p:nvSpPr>
                <p:cNvPr id="421" name="Rectangle: Rounded Corners 420">
                  <a:extLst>
                    <a:ext uri="{FF2B5EF4-FFF2-40B4-BE49-F238E27FC236}">
                      <a16:creationId xmlns:a16="http://schemas.microsoft.com/office/drawing/2014/main" id="{F5CAAF07-973F-4313-83C4-1E23EB66E404}"/>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22" name="Group 25">
                  <a:extLst>
                    <a:ext uri="{FF2B5EF4-FFF2-40B4-BE49-F238E27FC236}">
                      <a16:creationId xmlns:a16="http://schemas.microsoft.com/office/drawing/2014/main" id="{DD0173FF-2DBC-454A-BE13-8C9098B0AFEA}"/>
                    </a:ext>
                  </a:extLst>
                </p:cNvPr>
                <p:cNvGrpSpPr>
                  <a:grpSpLocks noChangeAspect="1"/>
                </p:cNvGrpSpPr>
                <p:nvPr/>
              </p:nvGrpSpPr>
              <p:grpSpPr bwMode="auto">
                <a:xfrm>
                  <a:off x="10236130" y="1656669"/>
                  <a:ext cx="168419" cy="142704"/>
                  <a:chOff x="3689" y="2040"/>
                  <a:chExt cx="307" cy="238"/>
                </a:xfrm>
              </p:grpSpPr>
              <p:sp>
                <p:nvSpPr>
                  <p:cNvPr id="424" name="Freeform 26">
                    <a:extLst>
                      <a:ext uri="{FF2B5EF4-FFF2-40B4-BE49-F238E27FC236}">
                        <a16:creationId xmlns:a16="http://schemas.microsoft.com/office/drawing/2014/main" id="{C72D4134-E9CD-4ED3-BF9F-C7CB921E5907}"/>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25" name="Freeform 27">
                    <a:extLst>
                      <a:ext uri="{FF2B5EF4-FFF2-40B4-BE49-F238E27FC236}">
                        <a16:creationId xmlns:a16="http://schemas.microsoft.com/office/drawing/2014/main" id="{88257A83-0D21-4E7A-8696-A2974ADA58B3}"/>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26" name="Freeform 28">
                    <a:extLst>
                      <a:ext uri="{FF2B5EF4-FFF2-40B4-BE49-F238E27FC236}">
                        <a16:creationId xmlns:a16="http://schemas.microsoft.com/office/drawing/2014/main" id="{D802D7BF-39BC-4976-953B-19889E61BC3E}"/>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27" name="Line 29">
                    <a:extLst>
                      <a:ext uri="{FF2B5EF4-FFF2-40B4-BE49-F238E27FC236}">
                        <a16:creationId xmlns:a16="http://schemas.microsoft.com/office/drawing/2014/main" id="{A8F0E507-2255-4B31-B5B0-8238B44F5EA9}"/>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28" name="Freeform 30">
                    <a:extLst>
                      <a:ext uri="{FF2B5EF4-FFF2-40B4-BE49-F238E27FC236}">
                        <a16:creationId xmlns:a16="http://schemas.microsoft.com/office/drawing/2014/main" id="{9595F100-6137-4E75-9545-D49546F4663F}"/>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423" name="TextBox 422">
                  <a:extLst>
                    <a:ext uri="{FF2B5EF4-FFF2-40B4-BE49-F238E27FC236}">
                      <a16:creationId xmlns:a16="http://schemas.microsoft.com/office/drawing/2014/main" id="{BA1E205A-52A7-46D0-8FC6-82120D1099F1}"/>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412" name="Group 411">
                <a:extLst>
                  <a:ext uri="{FF2B5EF4-FFF2-40B4-BE49-F238E27FC236}">
                    <a16:creationId xmlns:a16="http://schemas.microsoft.com/office/drawing/2014/main" id="{A45E43A0-DCF6-4524-8130-0B4FDEB86FE8}"/>
                  </a:ext>
                </a:extLst>
              </p:cNvPr>
              <p:cNvGrpSpPr/>
              <p:nvPr/>
            </p:nvGrpSpPr>
            <p:grpSpPr>
              <a:xfrm>
                <a:off x="11077550" y="1930770"/>
                <a:ext cx="318949" cy="263746"/>
                <a:chOff x="10160865" y="1625131"/>
                <a:chExt cx="318949" cy="263746"/>
              </a:xfrm>
            </p:grpSpPr>
            <p:sp>
              <p:nvSpPr>
                <p:cNvPr id="413" name="Rectangle: Rounded Corners 412">
                  <a:extLst>
                    <a:ext uri="{FF2B5EF4-FFF2-40B4-BE49-F238E27FC236}">
                      <a16:creationId xmlns:a16="http://schemas.microsoft.com/office/drawing/2014/main" id="{F93485CA-3E08-4275-A677-A7631A4C4E67}"/>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14" name="Group 25">
                  <a:extLst>
                    <a:ext uri="{FF2B5EF4-FFF2-40B4-BE49-F238E27FC236}">
                      <a16:creationId xmlns:a16="http://schemas.microsoft.com/office/drawing/2014/main" id="{65412DF9-5AF8-46DD-8866-48606729B439}"/>
                    </a:ext>
                  </a:extLst>
                </p:cNvPr>
                <p:cNvGrpSpPr>
                  <a:grpSpLocks noChangeAspect="1"/>
                </p:cNvGrpSpPr>
                <p:nvPr/>
              </p:nvGrpSpPr>
              <p:grpSpPr bwMode="auto">
                <a:xfrm>
                  <a:off x="10236130" y="1656669"/>
                  <a:ext cx="168419" cy="142704"/>
                  <a:chOff x="3689" y="2040"/>
                  <a:chExt cx="307" cy="238"/>
                </a:xfrm>
              </p:grpSpPr>
              <p:sp>
                <p:nvSpPr>
                  <p:cNvPr id="416" name="Freeform 26">
                    <a:extLst>
                      <a:ext uri="{FF2B5EF4-FFF2-40B4-BE49-F238E27FC236}">
                        <a16:creationId xmlns:a16="http://schemas.microsoft.com/office/drawing/2014/main" id="{DAFD9482-BB1C-4775-BD3D-AD01C715A746}"/>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17" name="Freeform 27">
                    <a:extLst>
                      <a:ext uri="{FF2B5EF4-FFF2-40B4-BE49-F238E27FC236}">
                        <a16:creationId xmlns:a16="http://schemas.microsoft.com/office/drawing/2014/main" id="{98C246B4-F013-4ECC-84F4-5F466B067D76}"/>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18" name="Freeform 28">
                    <a:extLst>
                      <a:ext uri="{FF2B5EF4-FFF2-40B4-BE49-F238E27FC236}">
                        <a16:creationId xmlns:a16="http://schemas.microsoft.com/office/drawing/2014/main" id="{3E024D6A-5A6B-4B3F-9349-B8D4AF45EDE3}"/>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19" name="Line 29">
                    <a:extLst>
                      <a:ext uri="{FF2B5EF4-FFF2-40B4-BE49-F238E27FC236}">
                        <a16:creationId xmlns:a16="http://schemas.microsoft.com/office/drawing/2014/main" id="{70929689-4188-4988-8101-F4389FCD07CF}"/>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20" name="Freeform 30">
                    <a:extLst>
                      <a:ext uri="{FF2B5EF4-FFF2-40B4-BE49-F238E27FC236}">
                        <a16:creationId xmlns:a16="http://schemas.microsoft.com/office/drawing/2014/main" id="{9614FA53-5BCE-407D-BC64-A8C93FC3DE96}"/>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415" name="TextBox 414">
                  <a:extLst>
                    <a:ext uri="{FF2B5EF4-FFF2-40B4-BE49-F238E27FC236}">
                      <a16:creationId xmlns:a16="http://schemas.microsoft.com/office/drawing/2014/main" id="{F627162E-EB58-4ED8-9BB2-F2AD124316C6}"/>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grpSp>
          <p:nvGrpSpPr>
            <p:cNvPr id="351" name="Group 350">
              <a:extLst>
                <a:ext uri="{FF2B5EF4-FFF2-40B4-BE49-F238E27FC236}">
                  <a16:creationId xmlns:a16="http://schemas.microsoft.com/office/drawing/2014/main" id="{2897E52D-454E-43A9-97EF-25C4816E02C6}"/>
                </a:ext>
              </a:extLst>
            </p:cNvPr>
            <p:cNvGrpSpPr/>
            <p:nvPr/>
          </p:nvGrpSpPr>
          <p:grpSpPr>
            <a:xfrm>
              <a:off x="10347454" y="3665580"/>
              <a:ext cx="1087591" cy="569385"/>
              <a:chOff x="10313482" y="1625131"/>
              <a:chExt cx="1087591" cy="569385"/>
            </a:xfrm>
          </p:grpSpPr>
          <p:grpSp>
            <p:nvGrpSpPr>
              <p:cNvPr id="352" name="Group 351">
                <a:extLst>
                  <a:ext uri="{FF2B5EF4-FFF2-40B4-BE49-F238E27FC236}">
                    <a16:creationId xmlns:a16="http://schemas.microsoft.com/office/drawing/2014/main" id="{DC02F127-67F6-4119-8DDA-3FCE051E1252}"/>
                  </a:ext>
                </a:extLst>
              </p:cNvPr>
              <p:cNvGrpSpPr/>
              <p:nvPr/>
            </p:nvGrpSpPr>
            <p:grpSpPr>
              <a:xfrm>
                <a:off x="10318056" y="1625131"/>
                <a:ext cx="318949" cy="263746"/>
                <a:chOff x="10160865" y="1625131"/>
                <a:chExt cx="318949" cy="263746"/>
              </a:xfrm>
            </p:grpSpPr>
            <p:sp>
              <p:nvSpPr>
                <p:cNvPr id="398" name="Rectangle: Rounded Corners 397">
                  <a:extLst>
                    <a:ext uri="{FF2B5EF4-FFF2-40B4-BE49-F238E27FC236}">
                      <a16:creationId xmlns:a16="http://schemas.microsoft.com/office/drawing/2014/main" id="{9E13AF53-5B8F-4BE2-A402-B32BF6B59BFE}"/>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9" name="Group 25">
                  <a:extLst>
                    <a:ext uri="{FF2B5EF4-FFF2-40B4-BE49-F238E27FC236}">
                      <a16:creationId xmlns:a16="http://schemas.microsoft.com/office/drawing/2014/main" id="{B332D4AA-FAC0-4CF8-9FEC-749503820118}"/>
                    </a:ext>
                  </a:extLst>
                </p:cNvPr>
                <p:cNvGrpSpPr>
                  <a:grpSpLocks noChangeAspect="1"/>
                </p:cNvGrpSpPr>
                <p:nvPr/>
              </p:nvGrpSpPr>
              <p:grpSpPr bwMode="auto">
                <a:xfrm>
                  <a:off x="10236130" y="1656669"/>
                  <a:ext cx="168419" cy="142704"/>
                  <a:chOff x="3689" y="2040"/>
                  <a:chExt cx="307" cy="238"/>
                </a:xfrm>
              </p:grpSpPr>
              <p:sp>
                <p:nvSpPr>
                  <p:cNvPr id="401" name="Freeform 26">
                    <a:extLst>
                      <a:ext uri="{FF2B5EF4-FFF2-40B4-BE49-F238E27FC236}">
                        <a16:creationId xmlns:a16="http://schemas.microsoft.com/office/drawing/2014/main" id="{2D245305-B0FB-4416-B9E3-DE44B6479EEA}"/>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02" name="Freeform 27">
                    <a:extLst>
                      <a:ext uri="{FF2B5EF4-FFF2-40B4-BE49-F238E27FC236}">
                        <a16:creationId xmlns:a16="http://schemas.microsoft.com/office/drawing/2014/main" id="{F74F8549-F10D-4AE7-BDBC-4712AE016A45}"/>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03" name="Freeform 28">
                    <a:extLst>
                      <a:ext uri="{FF2B5EF4-FFF2-40B4-BE49-F238E27FC236}">
                        <a16:creationId xmlns:a16="http://schemas.microsoft.com/office/drawing/2014/main" id="{F2717819-F564-469F-8873-550D2052A20A}"/>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04" name="Line 29">
                    <a:extLst>
                      <a:ext uri="{FF2B5EF4-FFF2-40B4-BE49-F238E27FC236}">
                        <a16:creationId xmlns:a16="http://schemas.microsoft.com/office/drawing/2014/main" id="{00A8AEBC-0524-4B61-A73F-0D5B1A307743}"/>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05" name="Freeform 30">
                    <a:extLst>
                      <a:ext uri="{FF2B5EF4-FFF2-40B4-BE49-F238E27FC236}">
                        <a16:creationId xmlns:a16="http://schemas.microsoft.com/office/drawing/2014/main" id="{AB58E505-19C2-4182-A257-CCC7DB83206A}"/>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400" name="TextBox 399">
                  <a:extLst>
                    <a:ext uri="{FF2B5EF4-FFF2-40B4-BE49-F238E27FC236}">
                      <a16:creationId xmlns:a16="http://schemas.microsoft.com/office/drawing/2014/main" id="{B1A36B65-E459-46B6-8E06-68384B6B0AF0}"/>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353" name="Group 352">
                <a:extLst>
                  <a:ext uri="{FF2B5EF4-FFF2-40B4-BE49-F238E27FC236}">
                    <a16:creationId xmlns:a16="http://schemas.microsoft.com/office/drawing/2014/main" id="{03A70388-F685-4D14-90AE-ECC3329197BD}"/>
                  </a:ext>
                </a:extLst>
              </p:cNvPr>
              <p:cNvGrpSpPr/>
              <p:nvPr/>
            </p:nvGrpSpPr>
            <p:grpSpPr>
              <a:xfrm>
                <a:off x="10698969" y="1625131"/>
                <a:ext cx="318949" cy="263746"/>
                <a:chOff x="10160865" y="1625131"/>
                <a:chExt cx="318949" cy="263746"/>
              </a:xfrm>
            </p:grpSpPr>
            <p:sp>
              <p:nvSpPr>
                <p:cNvPr id="390" name="Rectangle: Rounded Corners 389">
                  <a:extLst>
                    <a:ext uri="{FF2B5EF4-FFF2-40B4-BE49-F238E27FC236}">
                      <a16:creationId xmlns:a16="http://schemas.microsoft.com/office/drawing/2014/main" id="{8BEAD0B1-81C6-4F34-995C-B8632890FC36}"/>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1" name="Group 25">
                  <a:extLst>
                    <a:ext uri="{FF2B5EF4-FFF2-40B4-BE49-F238E27FC236}">
                      <a16:creationId xmlns:a16="http://schemas.microsoft.com/office/drawing/2014/main" id="{1BE863E0-5B5A-498D-9AE0-DA8EC20A93F7}"/>
                    </a:ext>
                  </a:extLst>
                </p:cNvPr>
                <p:cNvGrpSpPr>
                  <a:grpSpLocks noChangeAspect="1"/>
                </p:cNvGrpSpPr>
                <p:nvPr/>
              </p:nvGrpSpPr>
              <p:grpSpPr bwMode="auto">
                <a:xfrm>
                  <a:off x="10236130" y="1656669"/>
                  <a:ext cx="168419" cy="142704"/>
                  <a:chOff x="3689" y="2040"/>
                  <a:chExt cx="307" cy="238"/>
                </a:xfrm>
              </p:grpSpPr>
              <p:sp>
                <p:nvSpPr>
                  <p:cNvPr id="393" name="Freeform 26">
                    <a:extLst>
                      <a:ext uri="{FF2B5EF4-FFF2-40B4-BE49-F238E27FC236}">
                        <a16:creationId xmlns:a16="http://schemas.microsoft.com/office/drawing/2014/main" id="{5D409C28-109F-4C37-956D-88035E7356FC}"/>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94" name="Freeform 27">
                    <a:extLst>
                      <a:ext uri="{FF2B5EF4-FFF2-40B4-BE49-F238E27FC236}">
                        <a16:creationId xmlns:a16="http://schemas.microsoft.com/office/drawing/2014/main" id="{00CFA6B5-E88B-4561-AD74-03D4A50E3B7E}"/>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95" name="Freeform 28">
                    <a:extLst>
                      <a:ext uri="{FF2B5EF4-FFF2-40B4-BE49-F238E27FC236}">
                        <a16:creationId xmlns:a16="http://schemas.microsoft.com/office/drawing/2014/main" id="{B9C6A09B-E741-4F9A-A2B2-5075E2DB0103}"/>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96" name="Line 29">
                    <a:extLst>
                      <a:ext uri="{FF2B5EF4-FFF2-40B4-BE49-F238E27FC236}">
                        <a16:creationId xmlns:a16="http://schemas.microsoft.com/office/drawing/2014/main" id="{7B7030BB-2487-405D-B222-87BA7D1294F0}"/>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97" name="Freeform 30">
                    <a:extLst>
                      <a:ext uri="{FF2B5EF4-FFF2-40B4-BE49-F238E27FC236}">
                        <a16:creationId xmlns:a16="http://schemas.microsoft.com/office/drawing/2014/main" id="{9020E34E-3267-415B-92B0-F13D1E2CF4E7}"/>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392" name="TextBox 391">
                  <a:extLst>
                    <a:ext uri="{FF2B5EF4-FFF2-40B4-BE49-F238E27FC236}">
                      <a16:creationId xmlns:a16="http://schemas.microsoft.com/office/drawing/2014/main" id="{25444E55-27D4-443E-9C9F-99C5F2F15DED}"/>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354" name="Group 353">
                <a:extLst>
                  <a:ext uri="{FF2B5EF4-FFF2-40B4-BE49-F238E27FC236}">
                    <a16:creationId xmlns:a16="http://schemas.microsoft.com/office/drawing/2014/main" id="{9B0DAF90-5A86-4993-9D7F-0AA2FBE8FBE7}"/>
                  </a:ext>
                </a:extLst>
              </p:cNvPr>
              <p:cNvGrpSpPr/>
              <p:nvPr/>
            </p:nvGrpSpPr>
            <p:grpSpPr>
              <a:xfrm>
                <a:off x="11082124" y="1625131"/>
                <a:ext cx="318949" cy="263746"/>
                <a:chOff x="10160865" y="1625131"/>
                <a:chExt cx="318949" cy="263746"/>
              </a:xfrm>
            </p:grpSpPr>
            <p:sp>
              <p:nvSpPr>
                <p:cNvPr id="382" name="Rectangle: Rounded Corners 381">
                  <a:extLst>
                    <a:ext uri="{FF2B5EF4-FFF2-40B4-BE49-F238E27FC236}">
                      <a16:creationId xmlns:a16="http://schemas.microsoft.com/office/drawing/2014/main" id="{63B95F68-6635-4C9C-8669-50F8AE41B259}"/>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3" name="Group 25">
                  <a:extLst>
                    <a:ext uri="{FF2B5EF4-FFF2-40B4-BE49-F238E27FC236}">
                      <a16:creationId xmlns:a16="http://schemas.microsoft.com/office/drawing/2014/main" id="{53E76141-9D0E-4C76-9842-1FA29DEC90BA}"/>
                    </a:ext>
                  </a:extLst>
                </p:cNvPr>
                <p:cNvGrpSpPr>
                  <a:grpSpLocks noChangeAspect="1"/>
                </p:cNvGrpSpPr>
                <p:nvPr/>
              </p:nvGrpSpPr>
              <p:grpSpPr bwMode="auto">
                <a:xfrm>
                  <a:off x="10236130" y="1656669"/>
                  <a:ext cx="168419" cy="142704"/>
                  <a:chOff x="3689" y="2040"/>
                  <a:chExt cx="307" cy="238"/>
                </a:xfrm>
              </p:grpSpPr>
              <p:sp>
                <p:nvSpPr>
                  <p:cNvPr id="385" name="Freeform 26">
                    <a:extLst>
                      <a:ext uri="{FF2B5EF4-FFF2-40B4-BE49-F238E27FC236}">
                        <a16:creationId xmlns:a16="http://schemas.microsoft.com/office/drawing/2014/main" id="{AFE13A0E-FF7A-48CE-8350-DB974551C7E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86" name="Freeform 27">
                    <a:extLst>
                      <a:ext uri="{FF2B5EF4-FFF2-40B4-BE49-F238E27FC236}">
                        <a16:creationId xmlns:a16="http://schemas.microsoft.com/office/drawing/2014/main" id="{CF47D4C9-99C8-47C9-A050-DDFF8660106E}"/>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87" name="Freeform 28">
                    <a:extLst>
                      <a:ext uri="{FF2B5EF4-FFF2-40B4-BE49-F238E27FC236}">
                        <a16:creationId xmlns:a16="http://schemas.microsoft.com/office/drawing/2014/main" id="{53070493-D112-4357-9E2D-55E4E703E7C2}"/>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88" name="Line 29">
                    <a:extLst>
                      <a:ext uri="{FF2B5EF4-FFF2-40B4-BE49-F238E27FC236}">
                        <a16:creationId xmlns:a16="http://schemas.microsoft.com/office/drawing/2014/main" id="{FFDD8A1C-8FC5-471E-BE73-C0DAEBB0BE70}"/>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89" name="Freeform 30">
                    <a:extLst>
                      <a:ext uri="{FF2B5EF4-FFF2-40B4-BE49-F238E27FC236}">
                        <a16:creationId xmlns:a16="http://schemas.microsoft.com/office/drawing/2014/main" id="{B06845B3-3BDB-4E0E-9212-4B96BE3F9805}"/>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384" name="TextBox 383">
                  <a:extLst>
                    <a:ext uri="{FF2B5EF4-FFF2-40B4-BE49-F238E27FC236}">
                      <a16:creationId xmlns:a16="http://schemas.microsoft.com/office/drawing/2014/main" id="{E58B2ADB-83DD-42DC-909E-E0E261F6490B}"/>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355" name="Group 354">
                <a:extLst>
                  <a:ext uri="{FF2B5EF4-FFF2-40B4-BE49-F238E27FC236}">
                    <a16:creationId xmlns:a16="http://schemas.microsoft.com/office/drawing/2014/main" id="{020AF403-7B57-4538-AC39-20CA88C8CAE0}"/>
                  </a:ext>
                </a:extLst>
              </p:cNvPr>
              <p:cNvGrpSpPr/>
              <p:nvPr/>
            </p:nvGrpSpPr>
            <p:grpSpPr>
              <a:xfrm>
                <a:off x="10313482" y="1930770"/>
                <a:ext cx="318949" cy="263746"/>
                <a:chOff x="10160865" y="1625131"/>
                <a:chExt cx="318949" cy="263746"/>
              </a:xfrm>
            </p:grpSpPr>
            <p:sp>
              <p:nvSpPr>
                <p:cNvPr id="374" name="Rectangle: Rounded Corners 373">
                  <a:extLst>
                    <a:ext uri="{FF2B5EF4-FFF2-40B4-BE49-F238E27FC236}">
                      <a16:creationId xmlns:a16="http://schemas.microsoft.com/office/drawing/2014/main" id="{820C9D55-659F-467E-BC42-7356B1D1AA15}"/>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75" name="Group 25">
                  <a:extLst>
                    <a:ext uri="{FF2B5EF4-FFF2-40B4-BE49-F238E27FC236}">
                      <a16:creationId xmlns:a16="http://schemas.microsoft.com/office/drawing/2014/main" id="{60B38FEE-5D80-4F2E-91E7-8046B80AE80A}"/>
                    </a:ext>
                  </a:extLst>
                </p:cNvPr>
                <p:cNvGrpSpPr>
                  <a:grpSpLocks noChangeAspect="1"/>
                </p:cNvGrpSpPr>
                <p:nvPr/>
              </p:nvGrpSpPr>
              <p:grpSpPr bwMode="auto">
                <a:xfrm>
                  <a:off x="10236130" y="1656669"/>
                  <a:ext cx="168419" cy="142704"/>
                  <a:chOff x="3689" y="2040"/>
                  <a:chExt cx="307" cy="238"/>
                </a:xfrm>
              </p:grpSpPr>
              <p:sp>
                <p:nvSpPr>
                  <p:cNvPr id="377" name="Freeform 26">
                    <a:extLst>
                      <a:ext uri="{FF2B5EF4-FFF2-40B4-BE49-F238E27FC236}">
                        <a16:creationId xmlns:a16="http://schemas.microsoft.com/office/drawing/2014/main" id="{35906166-873E-4475-8C85-0EA42AD0B5D3}"/>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78" name="Freeform 27">
                    <a:extLst>
                      <a:ext uri="{FF2B5EF4-FFF2-40B4-BE49-F238E27FC236}">
                        <a16:creationId xmlns:a16="http://schemas.microsoft.com/office/drawing/2014/main" id="{9CEDF317-19DA-4E1C-B57A-970EFF79F1A4}"/>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79" name="Freeform 28">
                    <a:extLst>
                      <a:ext uri="{FF2B5EF4-FFF2-40B4-BE49-F238E27FC236}">
                        <a16:creationId xmlns:a16="http://schemas.microsoft.com/office/drawing/2014/main" id="{2A0A58CA-ABD2-41D3-841B-7D075DDA85DF}"/>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80" name="Line 29">
                    <a:extLst>
                      <a:ext uri="{FF2B5EF4-FFF2-40B4-BE49-F238E27FC236}">
                        <a16:creationId xmlns:a16="http://schemas.microsoft.com/office/drawing/2014/main" id="{FCEDE406-F83F-455F-A680-B557D43332C5}"/>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81" name="Freeform 30">
                    <a:extLst>
                      <a:ext uri="{FF2B5EF4-FFF2-40B4-BE49-F238E27FC236}">
                        <a16:creationId xmlns:a16="http://schemas.microsoft.com/office/drawing/2014/main" id="{78082C68-2252-4E78-9BFC-CD452921AB93}"/>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376" name="TextBox 375">
                  <a:extLst>
                    <a:ext uri="{FF2B5EF4-FFF2-40B4-BE49-F238E27FC236}">
                      <a16:creationId xmlns:a16="http://schemas.microsoft.com/office/drawing/2014/main" id="{013EF6EE-B5D5-46EC-B90A-D96C4F9C7685}"/>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356" name="Group 355">
                <a:extLst>
                  <a:ext uri="{FF2B5EF4-FFF2-40B4-BE49-F238E27FC236}">
                    <a16:creationId xmlns:a16="http://schemas.microsoft.com/office/drawing/2014/main" id="{18E87CAE-85F7-400E-9BB3-39C1C943B90F}"/>
                  </a:ext>
                </a:extLst>
              </p:cNvPr>
              <p:cNvGrpSpPr/>
              <p:nvPr/>
            </p:nvGrpSpPr>
            <p:grpSpPr>
              <a:xfrm>
                <a:off x="10694395" y="1930770"/>
                <a:ext cx="318949" cy="263746"/>
                <a:chOff x="10160865" y="1625131"/>
                <a:chExt cx="318949" cy="263746"/>
              </a:xfrm>
            </p:grpSpPr>
            <p:sp>
              <p:nvSpPr>
                <p:cNvPr id="366" name="Rectangle: Rounded Corners 365">
                  <a:extLst>
                    <a:ext uri="{FF2B5EF4-FFF2-40B4-BE49-F238E27FC236}">
                      <a16:creationId xmlns:a16="http://schemas.microsoft.com/office/drawing/2014/main" id="{EC068D9E-6595-4B2D-AD12-854D62BF2BBF}"/>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67" name="Group 25">
                  <a:extLst>
                    <a:ext uri="{FF2B5EF4-FFF2-40B4-BE49-F238E27FC236}">
                      <a16:creationId xmlns:a16="http://schemas.microsoft.com/office/drawing/2014/main" id="{5A917E14-72CE-4850-BAA8-3AC6C215A1F4}"/>
                    </a:ext>
                  </a:extLst>
                </p:cNvPr>
                <p:cNvGrpSpPr>
                  <a:grpSpLocks noChangeAspect="1"/>
                </p:cNvGrpSpPr>
                <p:nvPr/>
              </p:nvGrpSpPr>
              <p:grpSpPr bwMode="auto">
                <a:xfrm>
                  <a:off x="10236130" y="1656669"/>
                  <a:ext cx="168419" cy="142704"/>
                  <a:chOff x="3689" y="2040"/>
                  <a:chExt cx="307" cy="238"/>
                </a:xfrm>
              </p:grpSpPr>
              <p:sp>
                <p:nvSpPr>
                  <p:cNvPr id="369" name="Freeform 26">
                    <a:extLst>
                      <a:ext uri="{FF2B5EF4-FFF2-40B4-BE49-F238E27FC236}">
                        <a16:creationId xmlns:a16="http://schemas.microsoft.com/office/drawing/2014/main" id="{15E0040E-D8CE-4E50-8D18-63F165F4BBED}"/>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70" name="Freeform 27">
                    <a:extLst>
                      <a:ext uri="{FF2B5EF4-FFF2-40B4-BE49-F238E27FC236}">
                        <a16:creationId xmlns:a16="http://schemas.microsoft.com/office/drawing/2014/main" id="{4B1BCFDB-5810-49EF-8F6D-973F3CE62A09}"/>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71" name="Freeform 28">
                    <a:extLst>
                      <a:ext uri="{FF2B5EF4-FFF2-40B4-BE49-F238E27FC236}">
                        <a16:creationId xmlns:a16="http://schemas.microsoft.com/office/drawing/2014/main" id="{99A0917D-0349-4D84-A1C7-730B389766DE}"/>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72" name="Line 29">
                    <a:extLst>
                      <a:ext uri="{FF2B5EF4-FFF2-40B4-BE49-F238E27FC236}">
                        <a16:creationId xmlns:a16="http://schemas.microsoft.com/office/drawing/2014/main" id="{55990531-9A88-4E00-B60E-2031404AEC11}"/>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73" name="Freeform 30">
                    <a:extLst>
                      <a:ext uri="{FF2B5EF4-FFF2-40B4-BE49-F238E27FC236}">
                        <a16:creationId xmlns:a16="http://schemas.microsoft.com/office/drawing/2014/main" id="{86B7366C-9561-426E-A9CF-154B30324A55}"/>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368" name="TextBox 367">
                  <a:extLst>
                    <a:ext uri="{FF2B5EF4-FFF2-40B4-BE49-F238E27FC236}">
                      <a16:creationId xmlns:a16="http://schemas.microsoft.com/office/drawing/2014/main" id="{F64CD7C9-B5F2-42C5-86CE-3F358FEC449F}"/>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357" name="Group 356">
                <a:extLst>
                  <a:ext uri="{FF2B5EF4-FFF2-40B4-BE49-F238E27FC236}">
                    <a16:creationId xmlns:a16="http://schemas.microsoft.com/office/drawing/2014/main" id="{2C2D5D7A-812A-4866-9B4C-95A3E6188153}"/>
                  </a:ext>
                </a:extLst>
              </p:cNvPr>
              <p:cNvGrpSpPr/>
              <p:nvPr/>
            </p:nvGrpSpPr>
            <p:grpSpPr>
              <a:xfrm>
                <a:off x="11077550" y="1930770"/>
                <a:ext cx="318949" cy="263746"/>
                <a:chOff x="10160865" y="1625131"/>
                <a:chExt cx="318949" cy="263746"/>
              </a:xfrm>
            </p:grpSpPr>
            <p:sp>
              <p:nvSpPr>
                <p:cNvPr id="358" name="Rectangle: Rounded Corners 357">
                  <a:extLst>
                    <a:ext uri="{FF2B5EF4-FFF2-40B4-BE49-F238E27FC236}">
                      <a16:creationId xmlns:a16="http://schemas.microsoft.com/office/drawing/2014/main" id="{3D874426-E451-404B-AE89-5C3DC50A6888}"/>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59" name="Group 25">
                  <a:extLst>
                    <a:ext uri="{FF2B5EF4-FFF2-40B4-BE49-F238E27FC236}">
                      <a16:creationId xmlns:a16="http://schemas.microsoft.com/office/drawing/2014/main" id="{6FF04725-FEEA-46C1-9737-4694ADDB9E05}"/>
                    </a:ext>
                  </a:extLst>
                </p:cNvPr>
                <p:cNvGrpSpPr>
                  <a:grpSpLocks noChangeAspect="1"/>
                </p:cNvGrpSpPr>
                <p:nvPr/>
              </p:nvGrpSpPr>
              <p:grpSpPr bwMode="auto">
                <a:xfrm>
                  <a:off x="10236130" y="1656669"/>
                  <a:ext cx="168419" cy="142704"/>
                  <a:chOff x="3689" y="2040"/>
                  <a:chExt cx="307" cy="238"/>
                </a:xfrm>
              </p:grpSpPr>
              <p:sp>
                <p:nvSpPr>
                  <p:cNvPr id="361" name="Freeform 26">
                    <a:extLst>
                      <a:ext uri="{FF2B5EF4-FFF2-40B4-BE49-F238E27FC236}">
                        <a16:creationId xmlns:a16="http://schemas.microsoft.com/office/drawing/2014/main" id="{97F42C29-645E-45F3-AF35-763DCC0EFEA0}"/>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62" name="Freeform 27">
                    <a:extLst>
                      <a:ext uri="{FF2B5EF4-FFF2-40B4-BE49-F238E27FC236}">
                        <a16:creationId xmlns:a16="http://schemas.microsoft.com/office/drawing/2014/main" id="{EDED6853-5E8E-465E-8EF9-B38B51F2C45D}"/>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63" name="Freeform 28">
                    <a:extLst>
                      <a:ext uri="{FF2B5EF4-FFF2-40B4-BE49-F238E27FC236}">
                        <a16:creationId xmlns:a16="http://schemas.microsoft.com/office/drawing/2014/main" id="{23A8E1F8-3820-4CDB-B9E4-93F1BA9912CB}"/>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64" name="Line 29">
                    <a:extLst>
                      <a:ext uri="{FF2B5EF4-FFF2-40B4-BE49-F238E27FC236}">
                        <a16:creationId xmlns:a16="http://schemas.microsoft.com/office/drawing/2014/main" id="{F8E3B7D4-D300-4769-927D-9581F84F80F8}"/>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65" name="Freeform 30">
                    <a:extLst>
                      <a:ext uri="{FF2B5EF4-FFF2-40B4-BE49-F238E27FC236}">
                        <a16:creationId xmlns:a16="http://schemas.microsoft.com/office/drawing/2014/main" id="{7FB78D04-40F0-477E-9342-08924F841CAC}"/>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360" name="TextBox 359">
                  <a:extLst>
                    <a:ext uri="{FF2B5EF4-FFF2-40B4-BE49-F238E27FC236}">
                      <a16:creationId xmlns:a16="http://schemas.microsoft.com/office/drawing/2014/main" id="{8B2081BB-6249-439B-BC2B-EA06CB077466}"/>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grpSp>
          <p:nvGrpSpPr>
            <p:cNvPr id="293" name="Group 292">
              <a:extLst>
                <a:ext uri="{FF2B5EF4-FFF2-40B4-BE49-F238E27FC236}">
                  <a16:creationId xmlns:a16="http://schemas.microsoft.com/office/drawing/2014/main" id="{73325A18-D7FC-4527-A8E4-6B10F0B2968F}"/>
                </a:ext>
              </a:extLst>
            </p:cNvPr>
            <p:cNvGrpSpPr/>
            <p:nvPr/>
          </p:nvGrpSpPr>
          <p:grpSpPr>
            <a:xfrm>
              <a:off x="10352351" y="3010202"/>
              <a:ext cx="1087591" cy="569385"/>
              <a:chOff x="10313482" y="1625131"/>
              <a:chExt cx="1087591" cy="569385"/>
            </a:xfrm>
          </p:grpSpPr>
          <p:grpSp>
            <p:nvGrpSpPr>
              <p:cNvPr id="296" name="Group 295">
                <a:extLst>
                  <a:ext uri="{FF2B5EF4-FFF2-40B4-BE49-F238E27FC236}">
                    <a16:creationId xmlns:a16="http://schemas.microsoft.com/office/drawing/2014/main" id="{7DEA7CE7-FBF2-4E7E-8882-F81EA4AB6F44}"/>
                  </a:ext>
                </a:extLst>
              </p:cNvPr>
              <p:cNvGrpSpPr/>
              <p:nvPr/>
            </p:nvGrpSpPr>
            <p:grpSpPr>
              <a:xfrm>
                <a:off x="10318056" y="1625131"/>
                <a:ext cx="318949" cy="263746"/>
                <a:chOff x="10160865" y="1625131"/>
                <a:chExt cx="318949" cy="263746"/>
              </a:xfrm>
            </p:grpSpPr>
            <p:sp>
              <p:nvSpPr>
                <p:cNvPr id="343" name="Rectangle: Rounded Corners 342">
                  <a:extLst>
                    <a:ext uri="{FF2B5EF4-FFF2-40B4-BE49-F238E27FC236}">
                      <a16:creationId xmlns:a16="http://schemas.microsoft.com/office/drawing/2014/main" id="{9946C39E-345B-4CC1-8DB0-9F782F9EC766}"/>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4" name="Group 25">
                  <a:extLst>
                    <a:ext uri="{FF2B5EF4-FFF2-40B4-BE49-F238E27FC236}">
                      <a16:creationId xmlns:a16="http://schemas.microsoft.com/office/drawing/2014/main" id="{BE0E1E12-FBD7-4485-AB74-992FE5C412A0}"/>
                    </a:ext>
                  </a:extLst>
                </p:cNvPr>
                <p:cNvGrpSpPr>
                  <a:grpSpLocks noChangeAspect="1"/>
                </p:cNvGrpSpPr>
                <p:nvPr/>
              </p:nvGrpSpPr>
              <p:grpSpPr bwMode="auto">
                <a:xfrm>
                  <a:off x="10236130" y="1656669"/>
                  <a:ext cx="168419" cy="142704"/>
                  <a:chOff x="3689" y="2040"/>
                  <a:chExt cx="307" cy="238"/>
                </a:xfrm>
              </p:grpSpPr>
              <p:sp>
                <p:nvSpPr>
                  <p:cNvPr id="346" name="Freeform 26">
                    <a:extLst>
                      <a:ext uri="{FF2B5EF4-FFF2-40B4-BE49-F238E27FC236}">
                        <a16:creationId xmlns:a16="http://schemas.microsoft.com/office/drawing/2014/main" id="{93AD7948-3ACF-4A18-801F-D8C6C403E549}"/>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47" name="Freeform 27">
                    <a:extLst>
                      <a:ext uri="{FF2B5EF4-FFF2-40B4-BE49-F238E27FC236}">
                        <a16:creationId xmlns:a16="http://schemas.microsoft.com/office/drawing/2014/main" id="{EA927030-F4A2-41F6-97BC-6278E79D055D}"/>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48" name="Freeform 28">
                    <a:extLst>
                      <a:ext uri="{FF2B5EF4-FFF2-40B4-BE49-F238E27FC236}">
                        <a16:creationId xmlns:a16="http://schemas.microsoft.com/office/drawing/2014/main" id="{9AF0C5FD-A05C-43A8-A38C-C1EB60A08F49}"/>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49" name="Line 29">
                    <a:extLst>
                      <a:ext uri="{FF2B5EF4-FFF2-40B4-BE49-F238E27FC236}">
                        <a16:creationId xmlns:a16="http://schemas.microsoft.com/office/drawing/2014/main" id="{7148D172-A164-4FC3-AA00-46A680DBD8DA}"/>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50" name="Freeform 30">
                    <a:extLst>
                      <a:ext uri="{FF2B5EF4-FFF2-40B4-BE49-F238E27FC236}">
                        <a16:creationId xmlns:a16="http://schemas.microsoft.com/office/drawing/2014/main" id="{5DFCD373-41BC-4B53-A0A6-03471CA6613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345" name="TextBox 344">
                  <a:extLst>
                    <a:ext uri="{FF2B5EF4-FFF2-40B4-BE49-F238E27FC236}">
                      <a16:creationId xmlns:a16="http://schemas.microsoft.com/office/drawing/2014/main" id="{039C5892-A350-4A62-84B9-2B9BACDB7E9F}"/>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297" name="Group 296">
                <a:extLst>
                  <a:ext uri="{FF2B5EF4-FFF2-40B4-BE49-F238E27FC236}">
                    <a16:creationId xmlns:a16="http://schemas.microsoft.com/office/drawing/2014/main" id="{2094A9FC-23E1-4124-AEFA-C8D0901B4D80}"/>
                  </a:ext>
                </a:extLst>
              </p:cNvPr>
              <p:cNvGrpSpPr/>
              <p:nvPr/>
            </p:nvGrpSpPr>
            <p:grpSpPr>
              <a:xfrm>
                <a:off x="10698969" y="1625131"/>
                <a:ext cx="318949" cy="263746"/>
                <a:chOff x="10160865" y="1625131"/>
                <a:chExt cx="318949" cy="263746"/>
              </a:xfrm>
            </p:grpSpPr>
            <p:sp>
              <p:nvSpPr>
                <p:cNvPr id="335" name="Rectangle: Rounded Corners 334">
                  <a:extLst>
                    <a:ext uri="{FF2B5EF4-FFF2-40B4-BE49-F238E27FC236}">
                      <a16:creationId xmlns:a16="http://schemas.microsoft.com/office/drawing/2014/main" id="{BFE4D9EA-2A5F-4338-8CAF-769F714DE7A2}"/>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6" name="Group 25">
                  <a:extLst>
                    <a:ext uri="{FF2B5EF4-FFF2-40B4-BE49-F238E27FC236}">
                      <a16:creationId xmlns:a16="http://schemas.microsoft.com/office/drawing/2014/main" id="{EF9CE666-E0B2-4128-BE46-45A1BDF2C717}"/>
                    </a:ext>
                  </a:extLst>
                </p:cNvPr>
                <p:cNvGrpSpPr>
                  <a:grpSpLocks noChangeAspect="1"/>
                </p:cNvGrpSpPr>
                <p:nvPr/>
              </p:nvGrpSpPr>
              <p:grpSpPr bwMode="auto">
                <a:xfrm>
                  <a:off x="10236130" y="1656669"/>
                  <a:ext cx="168419" cy="142704"/>
                  <a:chOff x="3689" y="2040"/>
                  <a:chExt cx="307" cy="238"/>
                </a:xfrm>
              </p:grpSpPr>
              <p:sp>
                <p:nvSpPr>
                  <p:cNvPr id="338" name="Freeform 26">
                    <a:extLst>
                      <a:ext uri="{FF2B5EF4-FFF2-40B4-BE49-F238E27FC236}">
                        <a16:creationId xmlns:a16="http://schemas.microsoft.com/office/drawing/2014/main" id="{09F56EA0-4B6A-48CC-A4E5-DA51880CA976}"/>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39" name="Freeform 27">
                    <a:extLst>
                      <a:ext uri="{FF2B5EF4-FFF2-40B4-BE49-F238E27FC236}">
                        <a16:creationId xmlns:a16="http://schemas.microsoft.com/office/drawing/2014/main" id="{87E079F0-71DE-4624-8EF2-C80F5CA21E03}"/>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40" name="Freeform 28">
                    <a:extLst>
                      <a:ext uri="{FF2B5EF4-FFF2-40B4-BE49-F238E27FC236}">
                        <a16:creationId xmlns:a16="http://schemas.microsoft.com/office/drawing/2014/main" id="{DFBC1A29-3331-4591-A128-57DB5BB9F7B5}"/>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41" name="Line 29">
                    <a:extLst>
                      <a:ext uri="{FF2B5EF4-FFF2-40B4-BE49-F238E27FC236}">
                        <a16:creationId xmlns:a16="http://schemas.microsoft.com/office/drawing/2014/main" id="{DFF3CBF8-E73A-4E47-883B-E0A18F125C11}"/>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42" name="Freeform 30">
                    <a:extLst>
                      <a:ext uri="{FF2B5EF4-FFF2-40B4-BE49-F238E27FC236}">
                        <a16:creationId xmlns:a16="http://schemas.microsoft.com/office/drawing/2014/main" id="{77D4EB33-7E69-47D8-9093-E2CA8DCE76FD}"/>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337" name="TextBox 336">
                  <a:extLst>
                    <a:ext uri="{FF2B5EF4-FFF2-40B4-BE49-F238E27FC236}">
                      <a16:creationId xmlns:a16="http://schemas.microsoft.com/office/drawing/2014/main" id="{F125555D-5914-4F8F-98B4-0CD6E2A14222}"/>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298" name="Group 297">
                <a:extLst>
                  <a:ext uri="{FF2B5EF4-FFF2-40B4-BE49-F238E27FC236}">
                    <a16:creationId xmlns:a16="http://schemas.microsoft.com/office/drawing/2014/main" id="{2D30521D-9F44-49B5-B412-27D31CE6A88E}"/>
                  </a:ext>
                </a:extLst>
              </p:cNvPr>
              <p:cNvGrpSpPr/>
              <p:nvPr/>
            </p:nvGrpSpPr>
            <p:grpSpPr>
              <a:xfrm>
                <a:off x="11082124" y="1625131"/>
                <a:ext cx="318949" cy="263746"/>
                <a:chOff x="10160865" y="1625131"/>
                <a:chExt cx="318949" cy="263746"/>
              </a:xfrm>
            </p:grpSpPr>
            <p:sp>
              <p:nvSpPr>
                <p:cNvPr id="327" name="Rectangle: Rounded Corners 326">
                  <a:extLst>
                    <a:ext uri="{FF2B5EF4-FFF2-40B4-BE49-F238E27FC236}">
                      <a16:creationId xmlns:a16="http://schemas.microsoft.com/office/drawing/2014/main" id="{6ED6DD5A-AEF9-4EE9-BD65-4F70711746FF}"/>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8" name="Group 25">
                  <a:extLst>
                    <a:ext uri="{FF2B5EF4-FFF2-40B4-BE49-F238E27FC236}">
                      <a16:creationId xmlns:a16="http://schemas.microsoft.com/office/drawing/2014/main" id="{BBED9B45-0AE4-42D4-87D4-D8ECB6089DF6}"/>
                    </a:ext>
                  </a:extLst>
                </p:cNvPr>
                <p:cNvGrpSpPr>
                  <a:grpSpLocks noChangeAspect="1"/>
                </p:cNvGrpSpPr>
                <p:nvPr/>
              </p:nvGrpSpPr>
              <p:grpSpPr bwMode="auto">
                <a:xfrm>
                  <a:off x="10236130" y="1656669"/>
                  <a:ext cx="168419" cy="142704"/>
                  <a:chOff x="3689" y="2040"/>
                  <a:chExt cx="307" cy="238"/>
                </a:xfrm>
              </p:grpSpPr>
              <p:sp>
                <p:nvSpPr>
                  <p:cNvPr id="330" name="Freeform 26">
                    <a:extLst>
                      <a:ext uri="{FF2B5EF4-FFF2-40B4-BE49-F238E27FC236}">
                        <a16:creationId xmlns:a16="http://schemas.microsoft.com/office/drawing/2014/main" id="{947302D6-21D5-49B1-94C3-670A9B7A901D}"/>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31" name="Freeform 27">
                    <a:extLst>
                      <a:ext uri="{FF2B5EF4-FFF2-40B4-BE49-F238E27FC236}">
                        <a16:creationId xmlns:a16="http://schemas.microsoft.com/office/drawing/2014/main" id="{2798038D-0D1B-4743-82DA-5543C694043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32" name="Freeform 28">
                    <a:extLst>
                      <a:ext uri="{FF2B5EF4-FFF2-40B4-BE49-F238E27FC236}">
                        <a16:creationId xmlns:a16="http://schemas.microsoft.com/office/drawing/2014/main" id="{22D104E4-8326-4009-A7F2-21C20E9BFA52}"/>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33" name="Line 29">
                    <a:extLst>
                      <a:ext uri="{FF2B5EF4-FFF2-40B4-BE49-F238E27FC236}">
                        <a16:creationId xmlns:a16="http://schemas.microsoft.com/office/drawing/2014/main" id="{47B60DE2-3191-4E19-AF2E-0D3AF0F42051}"/>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34" name="Freeform 30">
                    <a:extLst>
                      <a:ext uri="{FF2B5EF4-FFF2-40B4-BE49-F238E27FC236}">
                        <a16:creationId xmlns:a16="http://schemas.microsoft.com/office/drawing/2014/main" id="{23339641-80E7-402E-BE84-3CFF77A40CC2}"/>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329" name="TextBox 328">
                  <a:extLst>
                    <a:ext uri="{FF2B5EF4-FFF2-40B4-BE49-F238E27FC236}">
                      <a16:creationId xmlns:a16="http://schemas.microsoft.com/office/drawing/2014/main" id="{EA19E165-0550-4288-B3A3-C919C57B19E5}"/>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299" name="Group 298">
                <a:extLst>
                  <a:ext uri="{FF2B5EF4-FFF2-40B4-BE49-F238E27FC236}">
                    <a16:creationId xmlns:a16="http://schemas.microsoft.com/office/drawing/2014/main" id="{190A7214-E058-44B7-A467-7447491A8A4C}"/>
                  </a:ext>
                </a:extLst>
              </p:cNvPr>
              <p:cNvGrpSpPr/>
              <p:nvPr/>
            </p:nvGrpSpPr>
            <p:grpSpPr>
              <a:xfrm>
                <a:off x="10313482" y="1930770"/>
                <a:ext cx="318949" cy="263746"/>
                <a:chOff x="10160865" y="1625131"/>
                <a:chExt cx="318949" cy="263746"/>
              </a:xfrm>
            </p:grpSpPr>
            <p:sp>
              <p:nvSpPr>
                <p:cNvPr id="319" name="Rectangle: Rounded Corners 318">
                  <a:extLst>
                    <a:ext uri="{FF2B5EF4-FFF2-40B4-BE49-F238E27FC236}">
                      <a16:creationId xmlns:a16="http://schemas.microsoft.com/office/drawing/2014/main" id="{BE6C0409-2408-4153-AF0B-FA57237F8056}"/>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0" name="Group 25">
                  <a:extLst>
                    <a:ext uri="{FF2B5EF4-FFF2-40B4-BE49-F238E27FC236}">
                      <a16:creationId xmlns:a16="http://schemas.microsoft.com/office/drawing/2014/main" id="{109B57ED-432D-41EC-AA2E-264CCD0CA024}"/>
                    </a:ext>
                  </a:extLst>
                </p:cNvPr>
                <p:cNvGrpSpPr>
                  <a:grpSpLocks noChangeAspect="1"/>
                </p:cNvGrpSpPr>
                <p:nvPr/>
              </p:nvGrpSpPr>
              <p:grpSpPr bwMode="auto">
                <a:xfrm>
                  <a:off x="10236130" y="1656669"/>
                  <a:ext cx="168419" cy="142704"/>
                  <a:chOff x="3689" y="2040"/>
                  <a:chExt cx="307" cy="238"/>
                </a:xfrm>
              </p:grpSpPr>
              <p:sp>
                <p:nvSpPr>
                  <p:cNvPr id="322" name="Freeform 26">
                    <a:extLst>
                      <a:ext uri="{FF2B5EF4-FFF2-40B4-BE49-F238E27FC236}">
                        <a16:creationId xmlns:a16="http://schemas.microsoft.com/office/drawing/2014/main" id="{E79B9E34-51CE-4858-B6BC-4B178D0D2D6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23" name="Freeform 27">
                    <a:extLst>
                      <a:ext uri="{FF2B5EF4-FFF2-40B4-BE49-F238E27FC236}">
                        <a16:creationId xmlns:a16="http://schemas.microsoft.com/office/drawing/2014/main" id="{7C82D8A7-DD4F-44E0-B27B-E1CC715EBE23}"/>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24" name="Freeform 28">
                    <a:extLst>
                      <a:ext uri="{FF2B5EF4-FFF2-40B4-BE49-F238E27FC236}">
                        <a16:creationId xmlns:a16="http://schemas.microsoft.com/office/drawing/2014/main" id="{0FF7CCC3-0988-4AE2-B51B-91107940563E}"/>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25" name="Line 29">
                    <a:extLst>
                      <a:ext uri="{FF2B5EF4-FFF2-40B4-BE49-F238E27FC236}">
                        <a16:creationId xmlns:a16="http://schemas.microsoft.com/office/drawing/2014/main" id="{FEA65272-9053-4FA4-A1F2-1C3FE9DFF59A}"/>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26" name="Freeform 30">
                    <a:extLst>
                      <a:ext uri="{FF2B5EF4-FFF2-40B4-BE49-F238E27FC236}">
                        <a16:creationId xmlns:a16="http://schemas.microsoft.com/office/drawing/2014/main" id="{5864BBE2-476D-40D7-9EBF-DC897A5C6125}"/>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321" name="TextBox 320">
                  <a:extLst>
                    <a:ext uri="{FF2B5EF4-FFF2-40B4-BE49-F238E27FC236}">
                      <a16:creationId xmlns:a16="http://schemas.microsoft.com/office/drawing/2014/main" id="{8CEDCD81-31D7-43C2-B633-C1795102F47F}"/>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301" name="Group 300">
                <a:extLst>
                  <a:ext uri="{FF2B5EF4-FFF2-40B4-BE49-F238E27FC236}">
                    <a16:creationId xmlns:a16="http://schemas.microsoft.com/office/drawing/2014/main" id="{42ADE15B-604F-487F-8815-4F345B026D10}"/>
                  </a:ext>
                </a:extLst>
              </p:cNvPr>
              <p:cNvGrpSpPr/>
              <p:nvPr/>
            </p:nvGrpSpPr>
            <p:grpSpPr>
              <a:xfrm>
                <a:off x="10694395" y="1930770"/>
                <a:ext cx="318949" cy="263746"/>
                <a:chOff x="10160865" y="1625131"/>
                <a:chExt cx="318949" cy="263746"/>
              </a:xfrm>
            </p:grpSpPr>
            <p:sp>
              <p:nvSpPr>
                <p:cNvPr id="311" name="Rectangle: Rounded Corners 310">
                  <a:extLst>
                    <a:ext uri="{FF2B5EF4-FFF2-40B4-BE49-F238E27FC236}">
                      <a16:creationId xmlns:a16="http://schemas.microsoft.com/office/drawing/2014/main" id="{E0EB53BB-0953-4E4D-8661-69DE7C0A4439}"/>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2" name="Group 25">
                  <a:extLst>
                    <a:ext uri="{FF2B5EF4-FFF2-40B4-BE49-F238E27FC236}">
                      <a16:creationId xmlns:a16="http://schemas.microsoft.com/office/drawing/2014/main" id="{0F9BD849-6A6A-4202-8D88-9F227B4B3922}"/>
                    </a:ext>
                  </a:extLst>
                </p:cNvPr>
                <p:cNvGrpSpPr>
                  <a:grpSpLocks noChangeAspect="1"/>
                </p:cNvGrpSpPr>
                <p:nvPr/>
              </p:nvGrpSpPr>
              <p:grpSpPr bwMode="auto">
                <a:xfrm>
                  <a:off x="10236130" y="1656669"/>
                  <a:ext cx="168419" cy="142704"/>
                  <a:chOff x="3689" y="2040"/>
                  <a:chExt cx="307" cy="238"/>
                </a:xfrm>
              </p:grpSpPr>
              <p:sp>
                <p:nvSpPr>
                  <p:cNvPr id="314" name="Freeform 26">
                    <a:extLst>
                      <a:ext uri="{FF2B5EF4-FFF2-40B4-BE49-F238E27FC236}">
                        <a16:creationId xmlns:a16="http://schemas.microsoft.com/office/drawing/2014/main" id="{E3081EAD-46E8-456D-96B3-30CBA42B5FC8}"/>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15" name="Freeform 27">
                    <a:extLst>
                      <a:ext uri="{FF2B5EF4-FFF2-40B4-BE49-F238E27FC236}">
                        <a16:creationId xmlns:a16="http://schemas.microsoft.com/office/drawing/2014/main" id="{0E788C45-79B2-47CC-8300-D2015CB467A7}"/>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16" name="Freeform 28">
                    <a:extLst>
                      <a:ext uri="{FF2B5EF4-FFF2-40B4-BE49-F238E27FC236}">
                        <a16:creationId xmlns:a16="http://schemas.microsoft.com/office/drawing/2014/main" id="{418A21BC-B38A-4F53-B85E-39889D294434}"/>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17" name="Line 29">
                    <a:extLst>
                      <a:ext uri="{FF2B5EF4-FFF2-40B4-BE49-F238E27FC236}">
                        <a16:creationId xmlns:a16="http://schemas.microsoft.com/office/drawing/2014/main" id="{FF028611-58C5-409E-B6C1-D86C53E2F314}"/>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18" name="Freeform 30">
                    <a:extLst>
                      <a:ext uri="{FF2B5EF4-FFF2-40B4-BE49-F238E27FC236}">
                        <a16:creationId xmlns:a16="http://schemas.microsoft.com/office/drawing/2014/main" id="{3183E575-573E-4C19-8EFC-9A37AFA0F393}"/>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313" name="TextBox 312">
                  <a:extLst>
                    <a:ext uri="{FF2B5EF4-FFF2-40B4-BE49-F238E27FC236}">
                      <a16:creationId xmlns:a16="http://schemas.microsoft.com/office/drawing/2014/main" id="{9FDCCFA7-E066-4965-9443-69C06021E95D}"/>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302" name="Group 301">
                <a:extLst>
                  <a:ext uri="{FF2B5EF4-FFF2-40B4-BE49-F238E27FC236}">
                    <a16:creationId xmlns:a16="http://schemas.microsoft.com/office/drawing/2014/main" id="{C6A572E7-4CE7-4C58-9DFD-F7F15ADD9CD7}"/>
                  </a:ext>
                </a:extLst>
              </p:cNvPr>
              <p:cNvGrpSpPr/>
              <p:nvPr/>
            </p:nvGrpSpPr>
            <p:grpSpPr>
              <a:xfrm>
                <a:off x="11077550" y="1930770"/>
                <a:ext cx="318949" cy="263746"/>
                <a:chOff x="10160865" y="1625131"/>
                <a:chExt cx="318949" cy="263746"/>
              </a:xfrm>
            </p:grpSpPr>
            <p:sp>
              <p:nvSpPr>
                <p:cNvPr id="303" name="Rectangle: Rounded Corners 302">
                  <a:extLst>
                    <a:ext uri="{FF2B5EF4-FFF2-40B4-BE49-F238E27FC236}">
                      <a16:creationId xmlns:a16="http://schemas.microsoft.com/office/drawing/2014/main" id="{786BB4B9-0D96-4D18-9ED5-64D6268F8673}"/>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4" name="Group 25">
                  <a:extLst>
                    <a:ext uri="{FF2B5EF4-FFF2-40B4-BE49-F238E27FC236}">
                      <a16:creationId xmlns:a16="http://schemas.microsoft.com/office/drawing/2014/main" id="{17BC5C38-BCAD-4F24-84B0-75CC2D5E6BDD}"/>
                    </a:ext>
                  </a:extLst>
                </p:cNvPr>
                <p:cNvGrpSpPr>
                  <a:grpSpLocks noChangeAspect="1"/>
                </p:cNvGrpSpPr>
                <p:nvPr/>
              </p:nvGrpSpPr>
              <p:grpSpPr bwMode="auto">
                <a:xfrm>
                  <a:off x="10236130" y="1656669"/>
                  <a:ext cx="168419" cy="142704"/>
                  <a:chOff x="3689" y="2040"/>
                  <a:chExt cx="307" cy="238"/>
                </a:xfrm>
              </p:grpSpPr>
              <p:sp>
                <p:nvSpPr>
                  <p:cNvPr id="306" name="Freeform 26">
                    <a:extLst>
                      <a:ext uri="{FF2B5EF4-FFF2-40B4-BE49-F238E27FC236}">
                        <a16:creationId xmlns:a16="http://schemas.microsoft.com/office/drawing/2014/main" id="{9296A364-C7DC-4753-97E7-28817EF5CFFC}"/>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07" name="Freeform 27">
                    <a:extLst>
                      <a:ext uri="{FF2B5EF4-FFF2-40B4-BE49-F238E27FC236}">
                        <a16:creationId xmlns:a16="http://schemas.microsoft.com/office/drawing/2014/main" id="{4A89FF4A-EF3E-4DC3-B20D-82EF56A2BD3B}"/>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08" name="Freeform 28">
                    <a:extLst>
                      <a:ext uri="{FF2B5EF4-FFF2-40B4-BE49-F238E27FC236}">
                        <a16:creationId xmlns:a16="http://schemas.microsoft.com/office/drawing/2014/main" id="{94361A6A-50E9-4C28-9AD2-AEE41F660AF0}"/>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09" name="Line 29">
                    <a:extLst>
                      <a:ext uri="{FF2B5EF4-FFF2-40B4-BE49-F238E27FC236}">
                        <a16:creationId xmlns:a16="http://schemas.microsoft.com/office/drawing/2014/main" id="{D68002EB-B46E-416D-9F28-4826ADA39BF2}"/>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10" name="Freeform 30">
                    <a:extLst>
                      <a:ext uri="{FF2B5EF4-FFF2-40B4-BE49-F238E27FC236}">
                        <a16:creationId xmlns:a16="http://schemas.microsoft.com/office/drawing/2014/main" id="{526624CD-BF3B-4CB3-AAE8-D73A7D076B14}"/>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305" name="TextBox 304">
                  <a:extLst>
                    <a:ext uri="{FF2B5EF4-FFF2-40B4-BE49-F238E27FC236}">
                      <a16:creationId xmlns:a16="http://schemas.microsoft.com/office/drawing/2014/main" id="{F9A7608C-B1EB-464D-9948-3684DA5B3C0F}"/>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grpSp>
          <p:nvGrpSpPr>
            <p:cNvPr id="167" name="Group 166">
              <a:extLst>
                <a:ext uri="{FF2B5EF4-FFF2-40B4-BE49-F238E27FC236}">
                  <a16:creationId xmlns:a16="http://schemas.microsoft.com/office/drawing/2014/main" id="{C9284881-5E60-4266-B30E-A481349CD973}"/>
                </a:ext>
              </a:extLst>
            </p:cNvPr>
            <p:cNvGrpSpPr/>
            <p:nvPr/>
          </p:nvGrpSpPr>
          <p:grpSpPr>
            <a:xfrm>
              <a:off x="10344449" y="2354824"/>
              <a:ext cx="1087591" cy="569385"/>
              <a:chOff x="10313482" y="1625131"/>
              <a:chExt cx="1087591" cy="569385"/>
            </a:xfrm>
          </p:grpSpPr>
          <p:grpSp>
            <p:nvGrpSpPr>
              <p:cNvPr id="168" name="Group 167">
                <a:extLst>
                  <a:ext uri="{FF2B5EF4-FFF2-40B4-BE49-F238E27FC236}">
                    <a16:creationId xmlns:a16="http://schemas.microsoft.com/office/drawing/2014/main" id="{A1E185A9-60F9-4692-8371-71251DB102BB}"/>
                  </a:ext>
                </a:extLst>
              </p:cNvPr>
              <p:cNvGrpSpPr/>
              <p:nvPr/>
            </p:nvGrpSpPr>
            <p:grpSpPr>
              <a:xfrm>
                <a:off x="10318056" y="1625131"/>
                <a:ext cx="318949" cy="263746"/>
                <a:chOff x="10160865" y="1625131"/>
                <a:chExt cx="318949" cy="263746"/>
              </a:xfrm>
            </p:grpSpPr>
            <p:sp>
              <p:nvSpPr>
                <p:cNvPr id="284" name="Rectangle: Rounded Corners 283">
                  <a:extLst>
                    <a:ext uri="{FF2B5EF4-FFF2-40B4-BE49-F238E27FC236}">
                      <a16:creationId xmlns:a16="http://schemas.microsoft.com/office/drawing/2014/main" id="{3A17CFEC-71AE-4863-B1BB-A9BDC7C54944}"/>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5" name="Group 25">
                  <a:extLst>
                    <a:ext uri="{FF2B5EF4-FFF2-40B4-BE49-F238E27FC236}">
                      <a16:creationId xmlns:a16="http://schemas.microsoft.com/office/drawing/2014/main" id="{111206ED-DE54-4044-95DB-B2029C0C4025}"/>
                    </a:ext>
                  </a:extLst>
                </p:cNvPr>
                <p:cNvGrpSpPr>
                  <a:grpSpLocks noChangeAspect="1"/>
                </p:cNvGrpSpPr>
                <p:nvPr/>
              </p:nvGrpSpPr>
              <p:grpSpPr bwMode="auto">
                <a:xfrm>
                  <a:off x="10236130" y="1656669"/>
                  <a:ext cx="168419" cy="142704"/>
                  <a:chOff x="3689" y="2040"/>
                  <a:chExt cx="307" cy="238"/>
                </a:xfrm>
              </p:grpSpPr>
              <p:sp>
                <p:nvSpPr>
                  <p:cNvPr id="287" name="Freeform 26">
                    <a:extLst>
                      <a:ext uri="{FF2B5EF4-FFF2-40B4-BE49-F238E27FC236}">
                        <a16:creationId xmlns:a16="http://schemas.microsoft.com/office/drawing/2014/main" id="{D00C8DEA-9EBD-464F-87F4-936559533957}"/>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88" name="Freeform 27">
                    <a:extLst>
                      <a:ext uri="{FF2B5EF4-FFF2-40B4-BE49-F238E27FC236}">
                        <a16:creationId xmlns:a16="http://schemas.microsoft.com/office/drawing/2014/main" id="{F0562C74-CA91-4CDD-8F69-3C0067F56BAC}"/>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89" name="Freeform 28">
                    <a:extLst>
                      <a:ext uri="{FF2B5EF4-FFF2-40B4-BE49-F238E27FC236}">
                        <a16:creationId xmlns:a16="http://schemas.microsoft.com/office/drawing/2014/main" id="{8E0568DA-A077-4FBE-9617-C21BDC297A05}"/>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91" name="Line 29">
                    <a:extLst>
                      <a:ext uri="{FF2B5EF4-FFF2-40B4-BE49-F238E27FC236}">
                        <a16:creationId xmlns:a16="http://schemas.microsoft.com/office/drawing/2014/main" id="{0A46AD74-9B01-4860-B237-E086EC37D748}"/>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92" name="Freeform 30">
                    <a:extLst>
                      <a:ext uri="{FF2B5EF4-FFF2-40B4-BE49-F238E27FC236}">
                        <a16:creationId xmlns:a16="http://schemas.microsoft.com/office/drawing/2014/main" id="{58B50162-C35F-4ADC-91C8-86F5A9EF2FA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286" name="TextBox 285">
                  <a:extLst>
                    <a:ext uri="{FF2B5EF4-FFF2-40B4-BE49-F238E27FC236}">
                      <a16:creationId xmlns:a16="http://schemas.microsoft.com/office/drawing/2014/main" id="{82605262-F8DE-4875-8847-8E1F2AE4E03A}"/>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169" name="Group 168">
                <a:extLst>
                  <a:ext uri="{FF2B5EF4-FFF2-40B4-BE49-F238E27FC236}">
                    <a16:creationId xmlns:a16="http://schemas.microsoft.com/office/drawing/2014/main" id="{ED314420-CA7A-440D-A6B6-534E9E2DB356}"/>
                  </a:ext>
                </a:extLst>
              </p:cNvPr>
              <p:cNvGrpSpPr/>
              <p:nvPr/>
            </p:nvGrpSpPr>
            <p:grpSpPr>
              <a:xfrm>
                <a:off x="10698969" y="1625131"/>
                <a:ext cx="318949" cy="263746"/>
                <a:chOff x="10160865" y="1625131"/>
                <a:chExt cx="318949" cy="263746"/>
              </a:xfrm>
            </p:grpSpPr>
            <p:sp>
              <p:nvSpPr>
                <p:cNvPr id="276" name="Rectangle: Rounded Corners 275">
                  <a:extLst>
                    <a:ext uri="{FF2B5EF4-FFF2-40B4-BE49-F238E27FC236}">
                      <a16:creationId xmlns:a16="http://schemas.microsoft.com/office/drawing/2014/main" id="{4BF2F995-D305-4287-87CB-993D15AD0503}"/>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7" name="Group 25">
                  <a:extLst>
                    <a:ext uri="{FF2B5EF4-FFF2-40B4-BE49-F238E27FC236}">
                      <a16:creationId xmlns:a16="http://schemas.microsoft.com/office/drawing/2014/main" id="{F37C87B1-8722-42D4-B528-725F9FA22FE7}"/>
                    </a:ext>
                  </a:extLst>
                </p:cNvPr>
                <p:cNvGrpSpPr>
                  <a:grpSpLocks noChangeAspect="1"/>
                </p:cNvGrpSpPr>
                <p:nvPr/>
              </p:nvGrpSpPr>
              <p:grpSpPr bwMode="auto">
                <a:xfrm>
                  <a:off x="10236130" y="1656669"/>
                  <a:ext cx="168419" cy="142704"/>
                  <a:chOff x="3689" y="2040"/>
                  <a:chExt cx="307" cy="238"/>
                </a:xfrm>
              </p:grpSpPr>
              <p:sp>
                <p:nvSpPr>
                  <p:cNvPr id="279" name="Freeform 26">
                    <a:extLst>
                      <a:ext uri="{FF2B5EF4-FFF2-40B4-BE49-F238E27FC236}">
                        <a16:creationId xmlns:a16="http://schemas.microsoft.com/office/drawing/2014/main" id="{F811208A-595B-4185-8DE6-04E18561DA3A}"/>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80" name="Freeform 27">
                    <a:extLst>
                      <a:ext uri="{FF2B5EF4-FFF2-40B4-BE49-F238E27FC236}">
                        <a16:creationId xmlns:a16="http://schemas.microsoft.com/office/drawing/2014/main" id="{4B584AEF-E02D-489D-B9ED-D2A9559F6A5B}"/>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81" name="Freeform 28">
                    <a:extLst>
                      <a:ext uri="{FF2B5EF4-FFF2-40B4-BE49-F238E27FC236}">
                        <a16:creationId xmlns:a16="http://schemas.microsoft.com/office/drawing/2014/main" id="{10BFD9FC-8215-4A0C-AD4D-F60CA05BECC9}"/>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82" name="Line 29">
                    <a:extLst>
                      <a:ext uri="{FF2B5EF4-FFF2-40B4-BE49-F238E27FC236}">
                        <a16:creationId xmlns:a16="http://schemas.microsoft.com/office/drawing/2014/main" id="{8865F649-B91E-4C21-96AB-15F01E094751}"/>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83" name="Freeform 30">
                    <a:extLst>
                      <a:ext uri="{FF2B5EF4-FFF2-40B4-BE49-F238E27FC236}">
                        <a16:creationId xmlns:a16="http://schemas.microsoft.com/office/drawing/2014/main" id="{938333AD-A42B-4FE9-9A18-954B96B8F46E}"/>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278" name="TextBox 277">
                  <a:extLst>
                    <a:ext uri="{FF2B5EF4-FFF2-40B4-BE49-F238E27FC236}">
                      <a16:creationId xmlns:a16="http://schemas.microsoft.com/office/drawing/2014/main" id="{08853516-C313-4183-97CF-CD358303CCB6}"/>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170" name="Group 169">
                <a:extLst>
                  <a:ext uri="{FF2B5EF4-FFF2-40B4-BE49-F238E27FC236}">
                    <a16:creationId xmlns:a16="http://schemas.microsoft.com/office/drawing/2014/main" id="{0FCD78E5-9EE1-44C6-8019-BD9812532736}"/>
                  </a:ext>
                </a:extLst>
              </p:cNvPr>
              <p:cNvGrpSpPr/>
              <p:nvPr/>
            </p:nvGrpSpPr>
            <p:grpSpPr>
              <a:xfrm>
                <a:off x="11082124" y="1625131"/>
                <a:ext cx="318949" cy="263746"/>
                <a:chOff x="10160865" y="1625131"/>
                <a:chExt cx="318949" cy="263746"/>
              </a:xfrm>
            </p:grpSpPr>
            <p:sp>
              <p:nvSpPr>
                <p:cNvPr id="268" name="Rectangle: Rounded Corners 267">
                  <a:extLst>
                    <a:ext uri="{FF2B5EF4-FFF2-40B4-BE49-F238E27FC236}">
                      <a16:creationId xmlns:a16="http://schemas.microsoft.com/office/drawing/2014/main" id="{74CE07EF-D58A-4394-A1EE-4EE9BC82CFB5}"/>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9" name="Group 25">
                  <a:extLst>
                    <a:ext uri="{FF2B5EF4-FFF2-40B4-BE49-F238E27FC236}">
                      <a16:creationId xmlns:a16="http://schemas.microsoft.com/office/drawing/2014/main" id="{461499BF-AEC9-43B5-8CA3-4185DAA49C75}"/>
                    </a:ext>
                  </a:extLst>
                </p:cNvPr>
                <p:cNvGrpSpPr>
                  <a:grpSpLocks noChangeAspect="1"/>
                </p:cNvGrpSpPr>
                <p:nvPr/>
              </p:nvGrpSpPr>
              <p:grpSpPr bwMode="auto">
                <a:xfrm>
                  <a:off x="10236130" y="1656669"/>
                  <a:ext cx="168419" cy="142704"/>
                  <a:chOff x="3689" y="2040"/>
                  <a:chExt cx="307" cy="238"/>
                </a:xfrm>
              </p:grpSpPr>
              <p:sp>
                <p:nvSpPr>
                  <p:cNvPr id="271" name="Freeform 26">
                    <a:extLst>
                      <a:ext uri="{FF2B5EF4-FFF2-40B4-BE49-F238E27FC236}">
                        <a16:creationId xmlns:a16="http://schemas.microsoft.com/office/drawing/2014/main" id="{6E8F914E-CFB5-4E1A-8EF8-CE402A934D5A}"/>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72" name="Freeform 27">
                    <a:extLst>
                      <a:ext uri="{FF2B5EF4-FFF2-40B4-BE49-F238E27FC236}">
                        <a16:creationId xmlns:a16="http://schemas.microsoft.com/office/drawing/2014/main" id="{622F5BCE-01A7-4F18-BFEB-582EE6371DF0}"/>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73" name="Freeform 28">
                    <a:extLst>
                      <a:ext uri="{FF2B5EF4-FFF2-40B4-BE49-F238E27FC236}">
                        <a16:creationId xmlns:a16="http://schemas.microsoft.com/office/drawing/2014/main" id="{257C0471-A46B-44A6-9ABB-617C29359CB8}"/>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74" name="Line 29">
                    <a:extLst>
                      <a:ext uri="{FF2B5EF4-FFF2-40B4-BE49-F238E27FC236}">
                        <a16:creationId xmlns:a16="http://schemas.microsoft.com/office/drawing/2014/main" id="{6FA91E3D-89D8-4039-B766-C0D3643D6DF1}"/>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75" name="Freeform 30">
                    <a:extLst>
                      <a:ext uri="{FF2B5EF4-FFF2-40B4-BE49-F238E27FC236}">
                        <a16:creationId xmlns:a16="http://schemas.microsoft.com/office/drawing/2014/main" id="{40E1707F-3868-4759-8079-4E2BC60659B1}"/>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270" name="TextBox 269">
                  <a:extLst>
                    <a:ext uri="{FF2B5EF4-FFF2-40B4-BE49-F238E27FC236}">
                      <a16:creationId xmlns:a16="http://schemas.microsoft.com/office/drawing/2014/main" id="{EEE74D76-1933-4AE2-84A2-E74EAAEA6AD0}"/>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171" name="Group 170">
                <a:extLst>
                  <a:ext uri="{FF2B5EF4-FFF2-40B4-BE49-F238E27FC236}">
                    <a16:creationId xmlns:a16="http://schemas.microsoft.com/office/drawing/2014/main" id="{9506C2E0-10E0-4B5C-A40B-5545ADB02E89}"/>
                  </a:ext>
                </a:extLst>
              </p:cNvPr>
              <p:cNvGrpSpPr/>
              <p:nvPr/>
            </p:nvGrpSpPr>
            <p:grpSpPr>
              <a:xfrm>
                <a:off x="10313482" y="1930770"/>
                <a:ext cx="318949" cy="263746"/>
                <a:chOff x="10160865" y="1625131"/>
                <a:chExt cx="318949" cy="263746"/>
              </a:xfrm>
            </p:grpSpPr>
            <p:sp>
              <p:nvSpPr>
                <p:cNvPr id="256" name="Rectangle: Rounded Corners 255">
                  <a:extLst>
                    <a:ext uri="{FF2B5EF4-FFF2-40B4-BE49-F238E27FC236}">
                      <a16:creationId xmlns:a16="http://schemas.microsoft.com/office/drawing/2014/main" id="{C99AC092-1C69-41D6-B0D5-0590AA3FAB94}"/>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9" name="Group 25">
                  <a:extLst>
                    <a:ext uri="{FF2B5EF4-FFF2-40B4-BE49-F238E27FC236}">
                      <a16:creationId xmlns:a16="http://schemas.microsoft.com/office/drawing/2014/main" id="{052A94B1-440E-45FE-958D-F0AC78EF6442}"/>
                    </a:ext>
                  </a:extLst>
                </p:cNvPr>
                <p:cNvGrpSpPr>
                  <a:grpSpLocks noChangeAspect="1"/>
                </p:cNvGrpSpPr>
                <p:nvPr/>
              </p:nvGrpSpPr>
              <p:grpSpPr bwMode="auto">
                <a:xfrm>
                  <a:off x="10236130" y="1656669"/>
                  <a:ext cx="168419" cy="142704"/>
                  <a:chOff x="3689" y="2040"/>
                  <a:chExt cx="307" cy="238"/>
                </a:xfrm>
              </p:grpSpPr>
              <p:sp>
                <p:nvSpPr>
                  <p:cNvPr id="263" name="Freeform 26">
                    <a:extLst>
                      <a:ext uri="{FF2B5EF4-FFF2-40B4-BE49-F238E27FC236}">
                        <a16:creationId xmlns:a16="http://schemas.microsoft.com/office/drawing/2014/main" id="{B1F03933-D93B-42BD-863D-431109C08629}"/>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64" name="Freeform 27">
                    <a:extLst>
                      <a:ext uri="{FF2B5EF4-FFF2-40B4-BE49-F238E27FC236}">
                        <a16:creationId xmlns:a16="http://schemas.microsoft.com/office/drawing/2014/main" id="{65D6C937-FAC1-4DDB-B52D-888BEBA85422}"/>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65" name="Freeform 28">
                    <a:extLst>
                      <a:ext uri="{FF2B5EF4-FFF2-40B4-BE49-F238E27FC236}">
                        <a16:creationId xmlns:a16="http://schemas.microsoft.com/office/drawing/2014/main" id="{DEFC1D2A-5A64-4B4E-B922-FD802E5D997B}"/>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66" name="Line 29">
                    <a:extLst>
                      <a:ext uri="{FF2B5EF4-FFF2-40B4-BE49-F238E27FC236}">
                        <a16:creationId xmlns:a16="http://schemas.microsoft.com/office/drawing/2014/main" id="{49903E4A-3699-4739-B469-3D71FF385989}"/>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67" name="Freeform 30">
                    <a:extLst>
                      <a:ext uri="{FF2B5EF4-FFF2-40B4-BE49-F238E27FC236}">
                        <a16:creationId xmlns:a16="http://schemas.microsoft.com/office/drawing/2014/main" id="{26098CD4-70A7-4B43-BFF5-983916700E41}"/>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262" name="TextBox 261">
                  <a:extLst>
                    <a:ext uri="{FF2B5EF4-FFF2-40B4-BE49-F238E27FC236}">
                      <a16:creationId xmlns:a16="http://schemas.microsoft.com/office/drawing/2014/main" id="{33A85D71-F9FA-45DA-B4D1-8048030C41BA}"/>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172" name="Group 171">
                <a:extLst>
                  <a:ext uri="{FF2B5EF4-FFF2-40B4-BE49-F238E27FC236}">
                    <a16:creationId xmlns:a16="http://schemas.microsoft.com/office/drawing/2014/main" id="{E55B5B05-5305-410C-B279-D072686E7361}"/>
                  </a:ext>
                </a:extLst>
              </p:cNvPr>
              <p:cNvGrpSpPr/>
              <p:nvPr/>
            </p:nvGrpSpPr>
            <p:grpSpPr>
              <a:xfrm>
                <a:off x="10694395" y="1930770"/>
                <a:ext cx="318949" cy="263746"/>
                <a:chOff x="10160865" y="1625131"/>
                <a:chExt cx="318949" cy="263746"/>
              </a:xfrm>
            </p:grpSpPr>
            <p:sp>
              <p:nvSpPr>
                <p:cNvPr id="184" name="Rectangle: Rounded Corners 183">
                  <a:extLst>
                    <a:ext uri="{FF2B5EF4-FFF2-40B4-BE49-F238E27FC236}">
                      <a16:creationId xmlns:a16="http://schemas.microsoft.com/office/drawing/2014/main" id="{2668D76C-3DC7-4B09-A0C8-E9D1EF2139B2}"/>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2" name="Group 25">
                  <a:extLst>
                    <a:ext uri="{FF2B5EF4-FFF2-40B4-BE49-F238E27FC236}">
                      <a16:creationId xmlns:a16="http://schemas.microsoft.com/office/drawing/2014/main" id="{AA5280B7-30C3-4654-BB09-1FC7D3E91AB1}"/>
                    </a:ext>
                  </a:extLst>
                </p:cNvPr>
                <p:cNvGrpSpPr>
                  <a:grpSpLocks noChangeAspect="1"/>
                </p:cNvGrpSpPr>
                <p:nvPr/>
              </p:nvGrpSpPr>
              <p:grpSpPr bwMode="auto">
                <a:xfrm>
                  <a:off x="10236130" y="1656669"/>
                  <a:ext cx="168419" cy="142704"/>
                  <a:chOff x="3689" y="2040"/>
                  <a:chExt cx="307" cy="238"/>
                </a:xfrm>
              </p:grpSpPr>
              <p:sp>
                <p:nvSpPr>
                  <p:cNvPr id="250" name="Freeform 26">
                    <a:extLst>
                      <a:ext uri="{FF2B5EF4-FFF2-40B4-BE49-F238E27FC236}">
                        <a16:creationId xmlns:a16="http://schemas.microsoft.com/office/drawing/2014/main" id="{CB0A58CA-837D-479E-A0CB-A84E094B780A}"/>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52" name="Freeform 27">
                    <a:extLst>
                      <a:ext uri="{FF2B5EF4-FFF2-40B4-BE49-F238E27FC236}">
                        <a16:creationId xmlns:a16="http://schemas.microsoft.com/office/drawing/2014/main" id="{6F06B84A-767C-4FCA-95E5-5A4B59C51A16}"/>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53" name="Freeform 28">
                    <a:extLst>
                      <a:ext uri="{FF2B5EF4-FFF2-40B4-BE49-F238E27FC236}">
                        <a16:creationId xmlns:a16="http://schemas.microsoft.com/office/drawing/2014/main" id="{4EB3B197-E961-4855-8D2D-F93E6D2EB5B9}"/>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54" name="Line 29">
                    <a:extLst>
                      <a:ext uri="{FF2B5EF4-FFF2-40B4-BE49-F238E27FC236}">
                        <a16:creationId xmlns:a16="http://schemas.microsoft.com/office/drawing/2014/main" id="{A56F9AB3-FB35-488C-BAF5-80E196AF1152}"/>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55" name="Freeform 30">
                    <a:extLst>
                      <a:ext uri="{FF2B5EF4-FFF2-40B4-BE49-F238E27FC236}">
                        <a16:creationId xmlns:a16="http://schemas.microsoft.com/office/drawing/2014/main" id="{838C19DF-F954-4370-9B7E-AABDD261A667}"/>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238" name="TextBox 237">
                  <a:extLst>
                    <a:ext uri="{FF2B5EF4-FFF2-40B4-BE49-F238E27FC236}">
                      <a16:creationId xmlns:a16="http://schemas.microsoft.com/office/drawing/2014/main" id="{CBA82FD8-A1D9-42AC-AFA7-6E3EC4634BC7}"/>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173" name="Group 172">
                <a:extLst>
                  <a:ext uri="{FF2B5EF4-FFF2-40B4-BE49-F238E27FC236}">
                    <a16:creationId xmlns:a16="http://schemas.microsoft.com/office/drawing/2014/main" id="{CCD5E52B-65EA-457C-A9DC-6BC91EB7A1F5}"/>
                  </a:ext>
                </a:extLst>
              </p:cNvPr>
              <p:cNvGrpSpPr/>
              <p:nvPr/>
            </p:nvGrpSpPr>
            <p:grpSpPr>
              <a:xfrm>
                <a:off x="11077550" y="1930770"/>
                <a:ext cx="318949" cy="263746"/>
                <a:chOff x="10160865" y="1625131"/>
                <a:chExt cx="318949" cy="263746"/>
              </a:xfrm>
            </p:grpSpPr>
            <p:sp>
              <p:nvSpPr>
                <p:cNvPr id="175" name="Rectangle: Rounded Corners 174">
                  <a:extLst>
                    <a:ext uri="{FF2B5EF4-FFF2-40B4-BE49-F238E27FC236}">
                      <a16:creationId xmlns:a16="http://schemas.microsoft.com/office/drawing/2014/main" id="{09CC87E7-C15E-4C76-8FE0-B258252E90AB}"/>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6" name="Group 25">
                  <a:extLst>
                    <a:ext uri="{FF2B5EF4-FFF2-40B4-BE49-F238E27FC236}">
                      <a16:creationId xmlns:a16="http://schemas.microsoft.com/office/drawing/2014/main" id="{066F50D8-1ED1-43C6-98FA-C10BC0B5BE27}"/>
                    </a:ext>
                  </a:extLst>
                </p:cNvPr>
                <p:cNvGrpSpPr>
                  <a:grpSpLocks noChangeAspect="1"/>
                </p:cNvGrpSpPr>
                <p:nvPr/>
              </p:nvGrpSpPr>
              <p:grpSpPr bwMode="auto">
                <a:xfrm>
                  <a:off x="10236130" y="1656669"/>
                  <a:ext cx="168419" cy="142704"/>
                  <a:chOff x="3689" y="2040"/>
                  <a:chExt cx="307" cy="238"/>
                </a:xfrm>
              </p:grpSpPr>
              <p:sp>
                <p:nvSpPr>
                  <p:cNvPr id="178" name="Freeform 26">
                    <a:extLst>
                      <a:ext uri="{FF2B5EF4-FFF2-40B4-BE49-F238E27FC236}">
                        <a16:creationId xmlns:a16="http://schemas.microsoft.com/office/drawing/2014/main" id="{1CFBF09E-6C0D-4BB9-8DF5-6544403905B3}"/>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9" name="Freeform 27">
                    <a:extLst>
                      <a:ext uri="{FF2B5EF4-FFF2-40B4-BE49-F238E27FC236}">
                        <a16:creationId xmlns:a16="http://schemas.microsoft.com/office/drawing/2014/main" id="{4187E0A8-B490-4F85-9F50-6B34EB5B682E}"/>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0" name="Freeform 28">
                    <a:extLst>
                      <a:ext uri="{FF2B5EF4-FFF2-40B4-BE49-F238E27FC236}">
                        <a16:creationId xmlns:a16="http://schemas.microsoft.com/office/drawing/2014/main" id="{911BDD71-F122-4FBB-BDF6-8EE5260CD868}"/>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1" name="Line 29">
                    <a:extLst>
                      <a:ext uri="{FF2B5EF4-FFF2-40B4-BE49-F238E27FC236}">
                        <a16:creationId xmlns:a16="http://schemas.microsoft.com/office/drawing/2014/main" id="{0A9B8035-D612-40BC-9B9F-4BA3C3D926E4}"/>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3" name="Freeform 30">
                    <a:extLst>
                      <a:ext uri="{FF2B5EF4-FFF2-40B4-BE49-F238E27FC236}">
                        <a16:creationId xmlns:a16="http://schemas.microsoft.com/office/drawing/2014/main" id="{DF7DE877-C8F0-4120-A3E0-D65BA41D018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77" name="TextBox 176">
                  <a:extLst>
                    <a:ext uri="{FF2B5EF4-FFF2-40B4-BE49-F238E27FC236}">
                      <a16:creationId xmlns:a16="http://schemas.microsoft.com/office/drawing/2014/main" id="{2E3DAD80-C6B8-4458-85D1-F9EB1601B447}"/>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grpSp>
          <p:nvGrpSpPr>
            <p:cNvPr id="10" name="Group 9">
              <a:extLst>
                <a:ext uri="{FF2B5EF4-FFF2-40B4-BE49-F238E27FC236}">
                  <a16:creationId xmlns:a16="http://schemas.microsoft.com/office/drawing/2014/main" id="{B30F0422-12DC-4C45-B166-7EB0C8C02D45}"/>
                </a:ext>
              </a:extLst>
            </p:cNvPr>
            <p:cNvGrpSpPr/>
            <p:nvPr/>
          </p:nvGrpSpPr>
          <p:grpSpPr>
            <a:xfrm>
              <a:off x="10348680" y="1699446"/>
              <a:ext cx="1087591" cy="569385"/>
              <a:chOff x="10313482" y="1625131"/>
              <a:chExt cx="1087591" cy="569385"/>
            </a:xfrm>
          </p:grpSpPr>
          <p:grpSp>
            <p:nvGrpSpPr>
              <p:cNvPr id="9" name="Group 8">
                <a:extLst>
                  <a:ext uri="{FF2B5EF4-FFF2-40B4-BE49-F238E27FC236}">
                    <a16:creationId xmlns:a16="http://schemas.microsoft.com/office/drawing/2014/main" id="{17D017E9-1788-49E5-983A-6506546B7200}"/>
                  </a:ext>
                </a:extLst>
              </p:cNvPr>
              <p:cNvGrpSpPr/>
              <p:nvPr/>
            </p:nvGrpSpPr>
            <p:grpSpPr>
              <a:xfrm>
                <a:off x="10318056" y="1625131"/>
                <a:ext cx="318949" cy="263746"/>
                <a:chOff x="10160865" y="1625131"/>
                <a:chExt cx="318949" cy="263746"/>
              </a:xfrm>
            </p:grpSpPr>
            <p:sp>
              <p:nvSpPr>
                <p:cNvPr id="6" name="Rectangle: Rounded Corners 5">
                  <a:extLst>
                    <a:ext uri="{FF2B5EF4-FFF2-40B4-BE49-F238E27FC236}">
                      <a16:creationId xmlns:a16="http://schemas.microsoft.com/office/drawing/2014/main" id="{D72F1D89-7559-4ADC-B0C1-38AEC2672702}"/>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6" name="Group 25">
                  <a:extLst>
                    <a:ext uri="{FF2B5EF4-FFF2-40B4-BE49-F238E27FC236}">
                      <a16:creationId xmlns:a16="http://schemas.microsoft.com/office/drawing/2014/main" id="{E5FB3E39-FB9C-4827-AC40-A7E76CE6AD46}"/>
                    </a:ext>
                  </a:extLst>
                </p:cNvPr>
                <p:cNvGrpSpPr>
                  <a:grpSpLocks noChangeAspect="1"/>
                </p:cNvGrpSpPr>
                <p:nvPr/>
              </p:nvGrpSpPr>
              <p:grpSpPr bwMode="auto">
                <a:xfrm>
                  <a:off x="10236130" y="1656669"/>
                  <a:ext cx="168419" cy="142704"/>
                  <a:chOff x="3689" y="2040"/>
                  <a:chExt cx="307" cy="238"/>
                </a:xfrm>
              </p:grpSpPr>
              <p:sp>
                <p:nvSpPr>
                  <p:cNvPr id="107" name="Freeform 26">
                    <a:extLst>
                      <a:ext uri="{FF2B5EF4-FFF2-40B4-BE49-F238E27FC236}">
                        <a16:creationId xmlns:a16="http://schemas.microsoft.com/office/drawing/2014/main" id="{F3D79F12-D64B-4519-9767-4A1CD0246382}"/>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09" name="Freeform 27">
                    <a:extLst>
                      <a:ext uri="{FF2B5EF4-FFF2-40B4-BE49-F238E27FC236}">
                        <a16:creationId xmlns:a16="http://schemas.microsoft.com/office/drawing/2014/main" id="{C27D98B3-3849-447D-85CE-757DD2F8AB9C}"/>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0" name="Freeform 28">
                    <a:extLst>
                      <a:ext uri="{FF2B5EF4-FFF2-40B4-BE49-F238E27FC236}">
                        <a16:creationId xmlns:a16="http://schemas.microsoft.com/office/drawing/2014/main" id="{4AD3268B-7A22-45DB-B891-973517EE2796}"/>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1" name="Line 29">
                    <a:extLst>
                      <a:ext uri="{FF2B5EF4-FFF2-40B4-BE49-F238E27FC236}">
                        <a16:creationId xmlns:a16="http://schemas.microsoft.com/office/drawing/2014/main" id="{DBC692C0-83D1-4169-BC9A-6817AACF20DA}"/>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2" name="Freeform 30">
                    <a:extLst>
                      <a:ext uri="{FF2B5EF4-FFF2-40B4-BE49-F238E27FC236}">
                        <a16:creationId xmlns:a16="http://schemas.microsoft.com/office/drawing/2014/main" id="{D74BE8C7-75F0-45D4-A30F-C2ECC63EBBDC}"/>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7" name="TextBox 6">
                  <a:extLst>
                    <a:ext uri="{FF2B5EF4-FFF2-40B4-BE49-F238E27FC236}">
                      <a16:creationId xmlns:a16="http://schemas.microsoft.com/office/drawing/2014/main" id="{11219160-9D3A-46D5-A7C1-CCC966BA0ED3}"/>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121" name="Group 120">
                <a:extLst>
                  <a:ext uri="{FF2B5EF4-FFF2-40B4-BE49-F238E27FC236}">
                    <a16:creationId xmlns:a16="http://schemas.microsoft.com/office/drawing/2014/main" id="{8A6ADA8A-28DB-4FF8-9200-BFB89A471332}"/>
                  </a:ext>
                </a:extLst>
              </p:cNvPr>
              <p:cNvGrpSpPr/>
              <p:nvPr/>
            </p:nvGrpSpPr>
            <p:grpSpPr>
              <a:xfrm>
                <a:off x="10698969" y="1625131"/>
                <a:ext cx="318949" cy="263746"/>
                <a:chOff x="10160865" y="1625131"/>
                <a:chExt cx="318949" cy="263746"/>
              </a:xfrm>
            </p:grpSpPr>
            <p:sp>
              <p:nvSpPr>
                <p:cNvPr id="122" name="Rectangle: Rounded Corners 121">
                  <a:extLst>
                    <a:ext uri="{FF2B5EF4-FFF2-40B4-BE49-F238E27FC236}">
                      <a16:creationId xmlns:a16="http://schemas.microsoft.com/office/drawing/2014/main" id="{22D32415-6C64-4D95-8A9F-3C7D0BE5CD96}"/>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3" name="Group 25">
                  <a:extLst>
                    <a:ext uri="{FF2B5EF4-FFF2-40B4-BE49-F238E27FC236}">
                      <a16:creationId xmlns:a16="http://schemas.microsoft.com/office/drawing/2014/main" id="{B77EF74E-EDDD-4164-B8A7-7E1B2EF89E9B}"/>
                    </a:ext>
                  </a:extLst>
                </p:cNvPr>
                <p:cNvGrpSpPr>
                  <a:grpSpLocks noChangeAspect="1"/>
                </p:cNvGrpSpPr>
                <p:nvPr/>
              </p:nvGrpSpPr>
              <p:grpSpPr bwMode="auto">
                <a:xfrm>
                  <a:off x="10236130" y="1656669"/>
                  <a:ext cx="168419" cy="142704"/>
                  <a:chOff x="3689" y="2040"/>
                  <a:chExt cx="307" cy="238"/>
                </a:xfrm>
              </p:grpSpPr>
              <p:sp>
                <p:nvSpPr>
                  <p:cNvPr id="125" name="Freeform 26">
                    <a:extLst>
                      <a:ext uri="{FF2B5EF4-FFF2-40B4-BE49-F238E27FC236}">
                        <a16:creationId xmlns:a16="http://schemas.microsoft.com/office/drawing/2014/main" id="{6436A40D-4E70-4901-BC97-7215D2A003A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6" name="Freeform 27">
                    <a:extLst>
                      <a:ext uri="{FF2B5EF4-FFF2-40B4-BE49-F238E27FC236}">
                        <a16:creationId xmlns:a16="http://schemas.microsoft.com/office/drawing/2014/main" id="{105048FC-8ED7-4DD4-AFDF-CE7A9A4242F4}"/>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7" name="Freeform 28">
                    <a:extLst>
                      <a:ext uri="{FF2B5EF4-FFF2-40B4-BE49-F238E27FC236}">
                        <a16:creationId xmlns:a16="http://schemas.microsoft.com/office/drawing/2014/main" id="{189C8637-3758-49A9-810B-F4EC79720E8D}"/>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8" name="Line 29">
                    <a:extLst>
                      <a:ext uri="{FF2B5EF4-FFF2-40B4-BE49-F238E27FC236}">
                        <a16:creationId xmlns:a16="http://schemas.microsoft.com/office/drawing/2014/main" id="{18604AEE-66B5-4F3A-B34E-DC0A7D18C812}"/>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9" name="Freeform 30">
                    <a:extLst>
                      <a:ext uri="{FF2B5EF4-FFF2-40B4-BE49-F238E27FC236}">
                        <a16:creationId xmlns:a16="http://schemas.microsoft.com/office/drawing/2014/main" id="{EA8823DE-2540-49B6-A178-A26910C2BBCE}"/>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24" name="TextBox 123">
                  <a:extLst>
                    <a:ext uri="{FF2B5EF4-FFF2-40B4-BE49-F238E27FC236}">
                      <a16:creationId xmlns:a16="http://schemas.microsoft.com/office/drawing/2014/main" id="{478145D5-CDC5-4578-90F0-B65177BBFCC0}"/>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130" name="Group 129">
                <a:extLst>
                  <a:ext uri="{FF2B5EF4-FFF2-40B4-BE49-F238E27FC236}">
                    <a16:creationId xmlns:a16="http://schemas.microsoft.com/office/drawing/2014/main" id="{75A115FC-FC6A-4FB5-9C93-C88EE00C3F37}"/>
                  </a:ext>
                </a:extLst>
              </p:cNvPr>
              <p:cNvGrpSpPr/>
              <p:nvPr/>
            </p:nvGrpSpPr>
            <p:grpSpPr>
              <a:xfrm>
                <a:off x="11082124" y="1625131"/>
                <a:ext cx="318949" cy="263746"/>
                <a:chOff x="10160865" y="1625131"/>
                <a:chExt cx="318949" cy="263746"/>
              </a:xfrm>
            </p:grpSpPr>
            <p:sp>
              <p:nvSpPr>
                <p:cNvPr id="131" name="Rectangle: Rounded Corners 130">
                  <a:extLst>
                    <a:ext uri="{FF2B5EF4-FFF2-40B4-BE49-F238E27FC236}">
                      <a16:creationId xmlns:a16="http://schemas.microsoft.com/office/drawing/2014/main" id="{7FBDE86B-6C2A-4563-8081-B73850F262BC}"/>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2" name="Group 25">
                  <a:extLst>
                    <a:ext uri="{FF2B5EF4-FFF2-40B4-BE49-F238E27FC236}">
                      <a16:creationId xmlns:a16="http://schemas.microsoft.com/office/drawing/2014/main" id="{B9C05A7A-5FDD-4C41-98F9-5412126112F4}"/>
                    </a:ext>
                  </a:extLst>
                </p:cNvPr>
                <p:cNvGrpSpPr>
                  <a:grpSpLocks noChangeAspect="1"/>
                </p:cNvGrpSpPr>
                <p:nvPr/>
              </p:nvGrpSpPr>
              <p:grpSpPr bwMode="auto">
                <a:xfrm>
                  <a:off x="10236130" y="1656669"/>
                  <a:ext cx="168419" cy="142704"/>
                  <a:chOff x="3689" y="2040"/>
                  <a:chExt cx="307" cy="238"/>
                </a:xfrm>
              </p:grpSpPr>
              <p:sp>
                <p:nvSpPr>
                  <p:cNvPr id="134" name="Freeform 26">
                    <a:extLst>
                      <a:ext uri="{FF2B5EF4-FFF2-40B4-BE49-F238E27FC236}">
                        <a16:creationId xmlns:a16="http://schemas.microsoft.com/office/drawing/2014/main" id="{F97BBEC3-7AFA-4B64-99CD-A3F0EC3B510E}"/>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5" name="Freeform 27">
                    <a:extLst>
                      <a:ext uri="{FF2B5EF4-FFF2-40B4-BE49-F238E27FC236}">
                        <a16:creationId xmlns:a16="http://schemas.microsoft.com/office/drawing/2014/main" id="{5A46487D-6530-4E32-8D7D-0B7D9DE54021}"/>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6" name="Freeform 28">
                    <a:extLst>
                      <a:ext uri="{FF2B5EF4-FFF2-40B4-BE49-F238E27FC236}">
                        <a16:creationId xmlns:a16="http://schemas.microsoft.com/office/drawing/2014/main" id="{36166782-B2E9-45A7-8374-717B9EA37D16}"/>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7" name="Line 29">
                    <a:extLst>
                      <a:ext uri="{FF2B5EF4-FFF2-40B4-BE49-F238E27FC236}">
                        <a16:creationId xmlns:a16="http://schemas.microsoft.com/office/drawing/2014/main" id="{5E71C04E-44E8-43E9-8771-122E01720BA3}"/>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8" name="Freeform 30">
                    <a:extLst>
                      <a:ext uri="{FF2B5EF4-FFF2-40B4-BE49-F238E27FC236}">
                        <a16:creationId xmlns:a16="http://schemas.microsoft.com/office/drawing/2014/main" id="{D2EB9E5C-9589-4F22-B734-47E74A3B9A2F}"/>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33" name="TextBox 132">
                  <a:extLst>
                    <a:ext uri="{FF2B5EF4-FFF2-40B4-BE49-F238E27FC236}">
                      <a16:creationId xmlns:a16="http://schemas.microsoft.com/office/drawing/2014/main" id="{631834FD-743F-4637-B37D-175FC56C408B}"/>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139" name="Group 138">
                <a:extLst>
                  <a:ext uri="{FF2B5EF4-FFF2-40B4-BE49-F238E27FC236}">
                    <a16:creationId xmlns:a16="http://schemas.microsoft.com/office/drawing/2014/main" id="{E345B5CE-DBDE-4440-9614-C0E80F1B9789}"/>
                  </a:ext>
                </a:extLst>
              </p:cNvPr>
              <p:cNvGrpSpPr/>
              <p:nvPr/>
            </p:nvGrpSpPr>
            <p:grpSpPr>
              <a:xfrm>
                <a:off x="10313482" y="1930770"/>
                <a:ext cx="318949" cy="263746"/>
                <a:chOff x="10160865" y="1625131"/>
                <a:chExt cx="318949" cy="263746"/>
              </a:xfrm>
            </p:grpSpPr>
            <p:sp>
              <p:nvSpPr>
                <p:cNvPr id="140" name="Rectangle: Rounded Corners 139">
                  <a:extLst>
                    <a:ext uri="{FF2B5EF4-FFF2-40B4-BE49-F238E27FC236}">
                      <a16:creationId xmlns:a16="http://schemas.microsoft.com/office/drawing/2014/main" id="{80E11010-5092-4449-9B3F-D32616AF6CBC}"/>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25">
                  <a:extLst>
                    <a:ext uri="{FF2B5EF4-FFF2-40B4-BE49-F238E27FC236}">
                      <a16:creationId xmlns:a16="http://schemas.microsoft.com/office/drawing/2014/main" id="{5BD78C75-6783-4D96-9F86-7AB2553BF30A}"/>
                    </a:ext>
                  </a:extLst>
                </p:cNvPr>
                <p:cNvGrpSpPr>
                  <a:grpSpLocks noChangeAspect="1"/>
                </p:cNvGrpSpPr>
                <p:nvPr/>
              </p:nvGrpSpPr>
              <p:grpSpPr bwMode="auto">
                <a:xfrm>
                  <a:off x="10236130" y="1656669"/>
                  <a:ext cx="168419" cy="142704"/>
                  <a:chOff x="3689" y="2040"/>
                  <a:chExt cx="307" cy="238"/>
                </a:xfrm>
              </p:grpSpPr>
              <p:sp>
                <p:nvSpPr>
                  <p:cNvPr id="143" name="Freeform 26">
                    <a:extLst>
                      <a:ext uri="{FF2B5EF4-FFF2-40B4-BE49-F238E27FC236}">
                        <a16:creationId xmlns:a16="http://schemas.microsoft.com/office/drawing/2014/main" id="{3D7DEBF9-5433-472D-8328-D127D64DE669}"/>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4" name="Freeform 27">
                    <a:extLst>
                      <a:ext uri="{FF2B5EF4-FFF2-40B4-BE49-F238E27FC236}">
                        <a16:creationId xmlns:a16="http://schemas.microsoft.com/office/drawing/2014/main" id="{191EE177-EE56-4167-953A-3AE5219DC03D}"/>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5" name="Freeform 28">
                    <a:extLst>
                      <a:ext uri="{FF2B5EF4-FFF2-40B4-BE49-F238E27FC236}">
                        <a16:creationId xmlns:a16="http://schemas.microsoft.com/office/drawing/2014/main" id="{8945A74B-867E-441E-AE09-43C94B8FB8D4}"/>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6" name="Line 29">
                    <a:extLst>
                      <a:ext uri="{FF2B5EF4-FFF2-40B4-BE49-F238E27FC236}">
                        <a16:creationId xmlns:a16="http://schemas.microsoft.com/office/drawing/2014/main" id="{5F308D69-9B5C-4B1A-A993-1531BAED7F90}"/>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7" name="Freeform 30">
                    <a:extLst>
                      <a:ext uri="{FF2B5EF4-FFF2-40B4-BE49-F238E27FC236}">
                        <a16:creationId xmlns:a16="http://schemas.microsoft.com/office/drawing/2014/main" id="{488ECD14-E6E0-4C58-8E99-00C68EE8AD10}"/>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42" name="TextBox 141">
                  <a:extLst>
                    <a:ext uri="{FF2B5EF4-FFF2-40B4-BE49-F238E27FC236}">
                      <a16:creationId xmlns:a16="http://schemas.microsoft.com/office/drawing/2014/main" id="{5547AAAF-E7F0-4AE2-B84C-905404427208}"/>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148" name="Group 147">
                <a:extLst>
                  <a:ext uri="{FF2B5EF4-FFF2-40B4-BE49-F238E27FC236}">
                    <a16:creationId xmlns:a16="http://schemas.microsoft.com/office/drawing/2014/main" id="{0CBFB5F9-22A5-4DAF-BD2D-453ECE9A771D}"/>
                  </a:ext>
                </a:extLst>
              </p:cNvPr>
              <p:cNvGrpSpPr/>
              <p:nvPr/>
            </p:nvGrpSpPr>
            <p:grpSpPr>
              <a:xfrm>
                <a:off x="10694395" y="1930770"/>
                <a:ext cx="318949" cy="263746"/>
                <a:chOff x="10160865" y="1625131"/>
                <a:chExt cx="318949" cy="263746"/>
              </a:xfrm>
            </p:grpSpPr>
            <p:sp>
              <p:nvSpPr>
                <p:cNvPr id="149" name="Rectangle: Rounded Corners 148">
                  <a:extLst>
                    <a:ext uri="{FF2B5EF4-FFF2-40B4-BE49-F238E27FC236}">
                      <a16:creationId xmlns:a16="http://schemas.microsoft.com/office/drawing/2014/main" id="{6C42CC1F-109B-4E0D-9C02-38A3E8A5E66E}"/>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0" name="Group 25">
                  <a:extLst>
                    <a:ext uri="{FF2B5EF4-FFF2-40B4-BE49-F238E27FC236}">
                      <a16:creationId xmlns:a16="http://schemas.microsoft.com/office/drawing/2014/main" id="{07424360-2C2C-4038-BE56-184E52C15CAE}"/>
                    </a:ext>
                  </a:extLst>
                </p:cNvPr>
                <p:cNvGrpSpPr>
                  <a:grpSpLocks noChangeAspect="1"/>
                </p:cNvGrpSpPr>
                <p:nvPr/>
              </p:nvGrpSpPr>
              <p:grpSpPr bwMode="auto">
                <a:xfrm>
                  <a:off x="10236130" y="1656669"/>
                  <a:ext cx="168419" cy="142704"/>
                  <a:chOff x="3689" y="2040"/>
                  <a:chExt cx="307" cy="238"/>
                </a:xfrm>
              </p:grpSpPr>
              <p:sp>
                <p:nvSpPr>
                  <p:cNvPr id="152" name="Freeform 26">
                    <a:extLst>
                      <a:ext uri="{FF2B5EF4-FFF2-40B4-BE49-F238E27FC236}">
                        <a16:creationId xmlns:a16="http://schemas.microsoft.com/office/drawing/2014/main" id="{20BF29A2-01BA-403C-AB5E-F7C5E6DFC2C8}"/>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53" name="Freeform 27">
                    <a:extLst>
                      <a:ext uri="{FF2B5EF4-FFF2-40B4-BE49-F238E27FC236}">
                        <a16:creationId xmlns:a16="http://schemas.microsoft.com/office/drawing/2014/main" id="{E10D2822-D163-407A-A697-5305301169C9}"/>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54" name="Freeform 28">
                    <a:extLst>
                      <a:ext uri="{FF2B5EF4-FFF2-40B4-BE49-F238E27FC236}">
                        <a16:creationId xmlns:a16="http://schemas.microsoft.com/office/drawing/2014/main" id="{BBBA0EFD-CF68-418C-BF46-CDE2060B7767}"/>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55" name="Line 29">
                    <a:extLst>
                      <a:ext uri="{FF2B5EF4-FFF2-40B4-BE49-F238E27FC236}">
                        <a16:creationId xmlns:a16="http://schemas.microsoft.com/office/drawing/2014/main" id="{D42D6241-7E6F-4F03-9AE6-50593D5626E4}"/>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56" name="Freeform 30">
                    <a:extLst>
                      <a:ext uri="{FF2B5EF4-FFF2-40B4-BE49-F238E27FC236}">
                        <a16:creationId xmlns:a16="http://schemas.microsoft.com/office/drawing/2014/main" id="{D00ABBD9-C855-4FC5-AEA7-8E32E3F23B6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51" name="TextBox 150">
                  <a:extLst>
                    <a:ext uri="{FF2B5EF4-FFF2-40B4-BE49-F238E27FC236}">
                      <a16:creationId xmlns:a16="http://schemas.microsoft.com/office/drawing/2014/main" id="{C1EE8506-567A-4934-A6F2-ED61929274F4}"/>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157" name="Group 156">
                <a:extLst>
                  <a:ext uri="{FF2B5EF4-FFF2-40B4-BE49-F238E27FC236}">
                    <a16:creationId xmlns:a16="http://schemas.microsoft.com/office/drawing/2014/main" id="{DDF14D13-0BE3-424E-A79B-B3F96225E29D}"/>
                  </a:ext>
                </a:extLst>
              </p:cNvPr>
              <p:cNvGrpSpPr/>
              <p:nvPr/>
            </p:nvGrpSpPr>
            <p:grpSpPr>
              <a:xfrm>
                <a:off x="11077550" y="1930770"/>
                <a:ext cx="318949" cy="263746"/>
                <a:chOff x="10160865" y="1625131"/>
                <a:chExt cx="318949" cy="263746"/>
              </a:xfrm>
            </p:grpSpPr>
            <p:sp>
              <p:nvSpPr>
                <p:cNvPr id="158" name="Rectangle: Rounded Corners 157">
                  <a:extLst>
                    <a:ext uri="{FF2B5EF4-FFF2-40B4-BE49-F238E27FC236}">
                      <a16:creationId xmlns:a16="http://schemas.microsoft.com/office/drawing/2014/main" id="{FFC22590-150F-4EEE-A3B0-B882772F877E}"/>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9" name="Group 25">
                  <a:extLst>
                    <a:ext uri="{FF2B5EF4-FFF2-40B4-BE49-F238E27FC236}">
                      <a16:creationId xmlns:a16="http://schemas.microsoft.com/office/drawing/2014/main" id="{F469A899-293A-4A12-A5BB-DDAB3BD70E64}"/>
                    </a:ext>
                  </a:extLst>
                </p:cNvPr>
                <p:cNvGrpSpPr>
                  <a:grpSpLocks noChangeAspect="1"/>
                </p:cNvGrpSpPr>
                <p:nvPr/>
              </p:nvGrpSpPr>
              <p:grpSpPr bwMode="auto">
                <a:xfrm>
                  <a:off x="10236130" y="1656669"/>
                  <a:ext cx="168419" cy="142704"/>
                  <a:chOff x="3689" y="2040"/>
                  <a:chExt cx="307" cy="238"/>
                </a:xfrm>
              </p:grpSpPr>
              <p:sp>
                <p:nvSpPr>
                  <p:cNvPr id="161" name="Freeform 26">
                    <a:extLst>
                      <a:ext uri="{FF2B5EF4-FFF2-40B4-BE49-F238E27FC236}">
                        <a16:creationId xmlns:a16="http://schemas.microsoft.com/office/drawing/2014/main" id="{04F76416-6F61-40B6-8481-3D131F2174D4}"/>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2" name="Freeform 27">
                    <a:extLst>
                      <a:ext uri="{FF2B5EF4-FFF2-40B4-BE49-F238E27FC236}">
                        <a16:creationId xmlns:a16="http://schemas.microsoft.com/office/drawing/2014/main" id="{05E82EBC-46BC-401B-AA43-9B6BACF2397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3" name="Freeform 28">
                    <a:extLst>
                      <a:ext uri="{FF2B5EF4-FFF2-40B4-BE49-F238E27FC236}">
                        <a16:creationId xmlns:a16="http://schemas.microsoft.com/office/drawing/2014/main" id="{21CB69CC-2616-4528-BDE2-0E487FFB191D}"/>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4" name="Line 29">
                    <a:extLst>
                      <a:ext uri="{FF2B5EF4-FFF2-40B4-BE49-F238E27FC236}">
                        <a16:creationId xmlns:a16="http://schemas.microsoft.com/office/drawing/2014/main" id="{F5988FC5-6DB1-4AD3-9E99-27F47A1E9E90}"/>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5" name="Freeform 30">
                    <a:extLst>
                      <a:ext uri="{FF2B5EF4-FFF2-40B4-BE49-F238E27FC236}">
                        <a16:creationId xmlns:a16="http://schemas.microsoft.com/office/drawing/2014/main" id="{74E5694E-E64D-42DB-9051-0F3CBBE301AA}"/>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60" name="TextBox 159">
                  <a:extLst>
                    <a:ext uri="{FF2B5EF4-FFF2-40B4-BE49-F238E27FC236}">
                      <a16:creationId xmlns:a16="http://schemas.microsoft.com/office/drawing/2014/main" id="{4B39FCC5-CDD5-4C31-806B-18A6B0A44243}"/>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sp>
          <p:nvSpPr>
            <p:cNvPr id="182" name="Rectangle 181">
              <a:extLst>
                <a:ext uri="{FF2B5EF4-FFF2-40B4-BE49-F238E27FC236}">
                  <a16:creationId xmlns:a16="http://schemas.microsoft.com/office/drawing/2014/main" id="{573447AE-CDB1-46BE-B76D-6D865010E0CC}"/>
                </a:ext>
              </a:extLst>
            </p:cNvPr>
            <p:cNvSpPr/>
            <p:nvPr/>
          </p:nvSpPr>
          <p:spPr bwMode="auto">
            <a:xfrm>
              <a:off x="10253472" y="5307509"/>
              <a:ext cx="1261157" cy="1251582"/>
            </a:xfrm>
            <a:prstGeom prst="rect">
              <a:avLst/>
            </a:prstGeom>
            <a:noFill/>
            <a:ln w="317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1A1A1A"/>
                </a:solidFill>
                <a:effectLst/>
                <a:uLnTx/>
                <a:uFillTx/>
                <a:latin typeface="Segoe UI Semilight"/>
                <a:ea typeface="Segoe UI" pitchFamily="34" charset="0"/>
                <a:cs typeface="Segoe UI" pitchFamily="34" charset="0"/>
              </a:endParaRPr>
            </a:p>
          </p:txBody>
        </p:sp>
        <p:sp>
          <p:nvSpPr>
            <p:cNvPr id="108" name="Rectangle 107">
              <a:extLst>
                <a:ext uri="{FF2B5EF4-FFF2-40B4-BE49-F238E27FC236}">
                  <a16:creationId xmlns:a16="http://schemas.microsoft.com/office/drawing/2014/main" id="{D8F8D2D8-32C2-46CC-9DC0-78C8097C4321}"/>
                </a:ext>
              </a:extLst>
            </p:cNvPr>
            <p:cNvSpPr/>
            <p:nvPr/>
          </p:nvSpPr>
          <p:spPr bwMode="auto">
            <a:xfrm>
              <a:off x="10253472" y="1607825"/>
              <a:ext cx="1261157" cy="3699683"/>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1A1A1A"/>
                </a:solidFill>
                <a:effectLst/>
                <a:uLnTx/>
                <a:uFillTx/>
                <a:latin typeface="Segoe UI Semilight"/>
                <a:ea typeface="Segoe UI" pitchFamily="34" charset="0"/>
                <a:cs typeface="Segoe UI" pitchFamily="34" charset="0"/>
              </a:endParaRPr>
            </a:p>
          </p:txBody>
        </p:sp>
        <p:grpSp>
          <p:nvGrpSpPr>
            <p:cNvPr id="220" name="Group 219">
              <a:extLst>
                <a:ext uri="{FF2B5EF4-FFF2-40B4-BE49-F238E27FC236}">
                  <a16:creationId xmlns:a16="http://schemas.microsoft.com/office/drawing/2014/main" id="{D8AAEAD8-A346-4ECF-B5B9-69B0691D52F5}"/>
                </a:ext>
              </a:extLst>
            </p:cNvPr>
            <p:cNvGrpSpPr/>
            <p:nvPr/>
          </p:nvGrpSpPr>
          <p:grpSpPr>
            <a:xfrm>
              <a:off x="10348680" y="4964925"/>
              <a:ext cx="700766" cy="320056"/>
              <a:chOff x="10366504" y="1595705"/>
              <a:chExt cx="700766" cy="320056"/>
            </a:xfrm>
          </p:grpSpPr>
          <p:pic>
            <p:nvPicPr>
              <p:cNvPr id="221" name="Picture 220">
                <a:extLst>
                  <a:ext uri="{FF2B5EF4-FFF2-40B4-BE49-F238E27FC236}">
                    <a16:creationId xmlns:a16="http://schemas.microsoft.com/office/drawing/2014/main" id="{20DAB13F-928A-458A-968B-21D1ADEF5D61}"/>
                  </a:ext>
                </a:extLst>
              </p:cNvPr>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366504" y="1595705"/>
                <a:ext cx="318949" cy="320056"/>
              </a:xfrm>
              <a:prstGeom prst="rect">
                <a:avLst/>
              </a:prstGeom>
            </p:spPr>
          </p:pic>
          <p:pic>
            <p:nvPicPr>
              <p:cNvPr id="223" name="Picture 222">
                <a:extLst>
                  <a:ext uri="{FF2B5EF4-FFF2-40B4-BE49-F238E27FC236}">
                    <a16:creationId xmlns:a16="http://schemas.microsoft.com/office/drawing/2014/main" id="{FF5DF981-1840-4A3D-83EE-1F712DBCFD15}"/>
                  </a:ext>
                </a:extLst>
              </p:cNvPr>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748320" y="1595705"/>
                <a:ext cx="318950" cy="320056"/>
              </a:xfrm>
              <a:prstGeom prst="rect">
                <a:avLst/>
              </a:prstGeom>
            </p:spPr>
          </p:pic>
        </p:grpSp>
        <p:grpSp>
          <p:nvGrpSpPr>
            <p:cNvPr id="239" name="Group 238">
              <a:extLst>
                <a:ext uri="{FF2B5EF4-FFF2-40B4-BE49-F238E27FC236}">
                  <a16:creationId xmlns:a16="http://schemas.microsoft.com/office/drawing/2014/main" id="{BE174FF6-624A-4A83-8AB5-3EA648F3B956}"/>
                </a:ext>
              </a:extLst>
            </p:cNvPr>
            <p:cNvGrpSpPr/>
            <p:nvPr/>
          </p:nvGrpSpPr>
          <p:grpSpPr>
            <a:xfrm>
              <a:off x="11182533" y="6413168"/>
              <a:ext cx="188672" cy="45719"/>
              <a:chOff x="6660452" y="3094221"/>
              <a:chExt cx="188672" cy="45719"/>
            </a:xfrm>
          </p:grpSpPr>
          <p:sp>
            <p:nvSpPr>
              <p:cNvPr id="240" name="Oval 239">
                <a:extLst>
                  <a:ext uri="{FF2B5EF4-FFF2-40B4-BE49-F238E27FC236}">
                    <a16:creationId xmlns:a16="http://schemas.microsoft.com/office/drawing/2014/main" id="{0DDE7034-3A64-48AD-9691-EA7D49B55A86}"/>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Oval 240">
                <a:extLst>
                  <a:ext uri="{FF2B5EF4-FFF2-40B4-BE49-F238E27FC236}">
                    <a16:creationId xmlns:a16="http://schemas.microsoft.com/office/drawing/2014/main" id="{6D0C50AF-EA40-41B4-9180-F3EFD6882063}"/>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Oval 241">
                <a:extLst>
                  <a:ext uri="{FF2B5EF4-FFF2-40B4-BE49-F238E27FC236}">
                    <a16:creationId xmlns:a16="http://schemas.microsoft.com/office/drawing/2014/main" id="{C4B27048-6B5C-442D-A104-3EFD912A2F29}"/>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3" name="Group 242">
              <a:extLst>
                <a:ext uri="{FF2B5EF4-FFF2-40B4-BE49-F238E27FC236}">
                  <a16:creationId xmlns:a16="http://schemas.microsoft.com/office/drawing/2014/main" id="{B26E4728-8DC7-4CBD-ABA1-123D4D20B73B}"/>
                </a:ext>
              </a:extLst>
            </p:cNvPr>
            <p:cNvGrpSpPr/>
            <p:nvPr/>
          </p:nvGrpSpPr>
          <p:grpSpPr>
            <a:xfrm>
              <a:off x="11195634" y="5171410"/>
              <a:ext cx="188672" cy="45719"/>
              <a:chOff x="6660452" y="3094221"/>
              <a:chExt cx="188672" cy="45719"/>
            </a:xfrm>
            <a:solidFill>
              <a:srgbClr val="364A66"/>
            </a:solidFill>
          </p:grpSpPr>
          <p:sp>
            <p:nvSpPr>
              <p:cNvPr id="244" name="Oval 243">
                <a:extLst>
                  <a:ext uri="{FF2B5EF4-FFF2-40B4-BE49-F238E27FC236}">
                    <a16:creationId xmlns:a16="http://schemas.microsoft.com/office/drawing/2014/main" id="{C99BA4CE-A03E-4306-A334-C5513E410837}"/>
                  </a:ext>
                </a:extLst>
              </p:cNvPr>
              <p:cNvSpPr/>
              <p:nvPr/>
            </p:nvSpPr>
            <p:spPr bwMode="auto">
              <a:xfrm>
                <a:off x="6660452"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5" name="Oval 244">
                <a:extLst>
                  <a:ext uri="{FF2B5EF4-FFF2-40B4-BE49-F238E27FC236}">
                    <a16:creationId xmlns:a16="http://schemas.microsoft.com/office/drawing/2014/main" id="{A352DE56-54E6-44DF-B76E-66351438BC71}"/>
                  </a:ext>
                </a:extLst>
              </p:cNvPr>
              <p:cNvSpPr/>
              <p:nvPr/>
            </p:nvSpPr>
            <p:spPr bwMode="auto">
              <a:xfrm>
                <a:off x="6731928"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Oval 245">
                <a:extLst>
                  <a:ext uri="{FF2B5EF4-FFF2-40B4-BE49-F238E27FC236}">
                    <a16:creationId xmlns:a16="http://schemas.microsoft.com/office/drawing/2014/main" id="{69A9AADA-A5C1-4026-BC33-0ADDA9A92C3B}"/>
                  </a:ext>
                </a:extLst>
              </p:cNvPr>
              <p:cNvSpPr/>
              <p:nvPr/>
            </p:nvSpPr>
            <p:spPr bwMode="auto">
              <a:xfrm>
                <a:off x="6803404"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65" name="Group 464">
              <a:extLst>
                <a:ext uri="{FF2B5EF4-FFF2-40B4-BE49-F238E27FC236}">
                  <a16:creationId xmlns:a16="http://schemas.microsoft.com/office/drawing/2014/main" id="{A5900BBD-9615-49E4-A41B-02CE29B866AB}"/>
                </a:ext>
              </a:extLst>
            </p:cNvPr>
            <p:cNvGrpSpPr/>
            <p:nvPr/>
          </p:nvGrpSpPr>
          <p:grpSpPr>
            <a:xfrm>
              <a:off x="10340961" y="4976338"/>
              <a:ext cx="318949" cy="263746"/>
              <a:chOff x="10160865" y="1625131"/>
              <a:chExt cx="318949" cy="263746"/>
            </a:xfrm>
          </p:grpSpPr>
          <p:sp>
            <p:nvSpPr>
              <p:cNvPr id="484" name="Rectangle: Rounded Corners 483">
                <a:extLst>
                  <a:ext uri="{FF2B5EF4-FFF2-40B4-BE49-F238E27FC236}">
                    <a16:creationId xmlns:a16="http://schemas.microsoft.com/office/drawing/2014/main" id="{7757CE09-5C99-4175-B2EE-DD7315405EF3}"/>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85" name="Group 25">
                <a:extLst>
                  <a:ext uri="{FF2B5EF4-FFF2-40B4-BE49-F238E27FC236}">
                    <a16:creationId xmlns:a16="http://schemas.microsoft.com/office/drawing/2014/main" id="{C89AEC52-2C31-4A41-BA31-5ACB81F8EC48}"/>
                  </a:ext>
                </a:extLst>
              </p:cNvPr>
              <p:cNvGrpSpPr>
                <a:grpSpLocks noChangeAspect="1"/>
              </p:cNvGrpSpPr>
              <p:nvPr/>
            </p:nvGrpSpPr>
            <p:grpSpPr bwMode="auto">
              <a:xfrm>
                <a:off x="10236130" y="1656669"/>
                <a:ext cx="168419" cy="142704"/>
                <a:chOff x="3689" y="2040"/>
                <a:chExt cx="307" cy="238"/>
              </a:xfrm>
            </p:grpSpPr>
            <p:sp>
              <p:nvSpPr>
                <p:cNvPr id="487" name="Freeform 26">
                  <a:extLst>
                    <a:ext uri="{FF2B5EF4-FFF2-40B4-BE49-F238E27FC236}">
                      <a16:creationId xmlns:a16="http://schemas.microsoft.com/office/drawing/2014/main" id="{BB21D38D-0178-4A7E-8CE8-1FB80D62B220}"/>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88" name="Freeform 27">
                  <a:extLst>
                    <a:ext uri="{FF2B5EF4-FFF2-40B4-BE49-F238E27FC236}">
                      <a16:creationId xmlns:a16="http://schemas.microsoft.com/office/drawing/2014/main" id="{481D16FA-624E-481D-818D-EB8D89930CDE}"/>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89" name="Freeform 28">
                  <a:extLst>
                    <a:ext uri="{FF2B5EF4-FFF2-40B4-BE49-F238E27FC236}">
                      <a16:creationId xmlns:a16="http://schemas.microsoft.com/office/drawing/2014/main" id="{031CE3AA-730B-45C1-9F56-9115BE97C3E8}"/>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90" name="Line 29">
                  <a:extLst>
                    <a:ext uri="{FF2B5EF4-FFF2-40B4-BE49-F238E27FC236}">
                      <a16:creationId xmlns:a16="http://schemas.microsoft.com/office/drawing/2014/main" id="{2EB0F9AC-CE4B-4142-A030-A7F140500646}"/>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91" name="Freeform 30">
                  <a:extLst>
                    <a:ext uri="{FF2B5EF4-FFF2-40B4-BE49-F238E27FC236}">
                      <a16:creationId xmlns:a16="http://schemas.microsoft.com/office/drawing/2014/main" id="{16FD7B7F-33AC-46E7-83F0-C2AED10AAFE2}"/>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486" name="TextBox 485">
                <a:extLst>
                  <a:ext uri="{FF2B5EF4-FFF2-40B4-BE49-F238E27FC236}">
                    <a16:creationId xmlns:a16="http://schemas.microsoft.com/office/drawing/2014/main" id="{4C05E565-C95E-4147-985B-CF69CD7FBE93}"/>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466" name="Group 465">
              <a:extLst>
                <a:ext uri="{FF2B5EF4-FFF2-40B4-BE49-F238E27FC236}">
                  <a16:creationId xmlns:a16="http://schemas.microsoft.com/office/drawing/2014/main" id="{9A399465-9C20-4477-9D0A-703176D7032B}"/>
                </a:ext>
              </a:extLst>
            </p:cNvPr>
            <p:cNvGrpSpPr/>
            <p:nvPr/>
          </p:nvGrpSpPr>
          <p:grpSpPr>
            <a:xfrm>
              <a:off x="10721874" y="4976338"/>
              <a:ext cx="318949" cy="263746"/>
              <a:chOff x="10160865" y="1625131"/>
              <a:chExt cx="318949" cy="263746"/>
            </a:xfrm>
          </p:grpSpPr>
          <p:sp>
            <p:nvSpPr>
              <p:cNvPr id="476" name="Rectangle: Rounded Corners 475">
                <a:extLst>
                  <a:ext uri="{FF2B5EF4-FFF2-40B4-BE49-F238E27FC236}">
                    <a16:creationId xmlns:a16="http://schemas.microsoft.com/office/drawing/2014/main" id="{C898D783-CB1A-4273-B506-6557D756D5B3}"/>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77" name="Group 25">
                <a:extLst>
                  <a:ext uri="{FF2B5EF4-FFF2-40B4-BE49-F238E27FC236}">
                    <a16:creationId xmlns:a16="http://schemas.microsoft.com/office/drawing/2014/main" id="{FBABBD45-88E5-4BEB-BA01-FE3FDA7B9629}"/>
                  </a:ext>
                </a:extLst>
              </p:cNvPr>
              <p:cNvGrpSpPr>
                <a:grpSpLocks noChangeAspect="1"/>
              </p:cNvGrpSpPr>
              <p:nvPr/>
            </p:nvGrpSpPr>
            <p:grpSpPr bwMode="auto">
              <a:xfrm>
                <a:off x="10236130" y="1656669"/>
                <a:ext cx="168419" cy="142704"/>
                <a:chOff x="3689" y="2040"/>
                <a:chExt cx="307" cy="238"/>
              </a:xfrm>
            </p:grpSpPr>
            <p:sp>
              <p:nvSpPr>
                <p:cNvPr id="479" name="Freeform 26">
                  <a:extLst>
                    <a:ext uri="{FF2B5EF4-FFF2-40B4-BE49-F238E27FC236}">
                      <a16:creationId xmlns:a16="http://schemas.microsoft.com/office/drawing/2014/main" id="{7EC5E2B4-1D7B-427F-9EEF-793A90E9BE44}"/>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80" name="Freeform 27">
                  <a:extLst>
                    <a:ext uri="{FF2B5EF4-FFF2-40B4-BE49-F238E27FC236}">
                      <a16:creationId xmlns:a16="http://schemas.microsoft.com/office/drawing/2014/main" id="{BC75069A-0DAD-4A95-9879-D08235A9BE5A}"/>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81" name="Freeform 28">
                  <a:extLst>
                    <a:ext uri="{FF2B5EF4-FFF2-40B4-BE49-F238E27FC236}">
                      <a16:creationId xmlns:a16="http://schemas.microsoft.com/office/drawing/2014/main" id="{2EAA383D-8E2A-41D5-8AA8-32B40F58DFF9}"/>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82" name="Line 29">
                  <a:extLst>
                    <a:ext uri="{FF2B5EF4-FFF2-40B4-BE49-F238E27FC236}">
                      <a16:creationId xmlns:a16="http://schemas.microsoft.com/office/drawing/2014/main" id="{EF0A52CE-B550-4FB2-83E3-DF7EEB55B112}"/>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83" name="Freeform 30">
                  <a:extLst>
                    <a:ext uri="{FF2B5EF4-FFF2-40B4-BE49-F238E27FC236}">
                      <a16:creationId xmlns:a16="http://schemas.microsoft.com/office/drawing/2014/main" id="{65CC2D91-EE5F-4550-813C-D3A0AB6FEE71}"/>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478" name="TextBox 477">
                <a:extLst>
                  <a:ext uri="{FF2B5EF4-FFF2-40B4-BE49-F238E27FC236}">
                    <a16:creationId xmlns:a16="http://schemas.microsoft.com/office/drawing/2014/main" id="{AAC68956-0A63-4A69-A114-20BADD1A887A}"/>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18" name="Group 17">
              <a:extLst>
                <a:ext uri="{FF2B5EF4-FFF2-40B4-BE49-F238E27FC236}">
                  <a16:creationId xmlns:a16="http://schemas.microsoft.com/office/drawing/2014/main" id="{B04F61E4-A46B-46A3-A1D9-E79BE951C594}"/>
                </a:ext>
              </a:extLst>
            </p:cNvPr>
            <p:cNvGrpSpPr/>
            <p:nvPr/>
          </p:nvGrpSpPr>
          <p:grpSpPr>
            <a:xfrm>
              <a:off x="10357199" y="5370048"/>
              <a:ext cx="1073239" cy="256423"/>
              <a:chOff x="10344794" y="5080518"/>
              <a:chExt cx="1073239" cy="256423"/>
            </a:xfrm>
          </p:grpSpPr>
          <p:grpSp>
            <p:nvGrpSpPr>
              <p:cNvPr id="516" name="Group 515">
                <a:extLst>
                  <a:ext uri="{FF2B5EF4-FFF2-40B4-BE49-F238E27FC236}">
                    <a16:creationId xmlns:a16="http://schemas.microsoft.com/office/drawing/2014/main" id="{9F2C4502-F63B-46D9-9C55-3D4AE9046518}"/>
                  </a:ext>
                </a:extLst>
              </p:cNvPr>
              <p:cNvGrpSpPr/>
              <p:nvPr/>
            </p:nvGrpSpPr>
            <p:grpSpPr>
              <a:xfrm>
                <a:off x="10344794" y="5080518"/>
                <a:ext cx="319872" cy="241924"/>
                <a:chOff x="8459655" y="4941402"/>
                <a:chExt cx="441706" cy="334068"/>
              </a:xfrm>
            </p:grpSpPr>
            <p:sp>
              <p:nvSpPr>
                <p:cNvPr id="517" name="Freeform 26">
                  <a:extLst>
                    <a:ext uri="{FF2B5EF4-FFF2-40B4-BE49-F238E27FC236}">
                      <a16:creationId xmlns:a16="http://schemas.microsoft.com/office/drawing/2014/main" id="{EBD65F46-5832-4F7A-B50D-0C6E5DC3AE01}"/>
                    </a:ext>
                  </a:extLst>
                </p:cNvPr>
                <p:cNvSpPr>
                  <a:spLocks noEditPoints="1"/>
                </p:cNvSpPr>
                <p:nvPr/>
              </p:nvSpPr>
              <p:spPr bwMode="auto">
                <a:xfrm>
                  <a:off x="8459655" y="4941402"/>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18" name="Rectangle 517">
                  <a:extLst>
                    <a:ext uri="{FF2B5EF4-FFF2-40B4-BE49-F238E27FC236}">
                      <a16:creationId xmlns:a16="http://schemas.microsoft.com/office/drawing/2014/main" id="{D664957E-CB96-4718-B649-F919FF1E2B76}"/>
                    </a:ext>
                  </a:extLst>
                </p:cNvPr>
                <p:cNvSpPr/>
                <p:nvPr/>
              </p:nvSpPr>
              <p:spPr bwMode="auto">
                <a:xfrm>
                  <a:off x="8521191" y="4990858"/>
                  <a:ext cx="308020" cy="189671"/>
                </a:xfrm>
                <a:prstGeom prst="rect">
                  <a:avLst/>
                </a:prstGeom>
                <a:solidFill>
                  <a:srgbClr val="E6E6E6"/>
                </a:solidFill>
                <a:ln w="952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19" name="Freeform 26">
                  <a:extLst>
                    <a:ext uri="{FF2B5EF4-FFF2-40B4-BE49-F238E27FC236}">
                      <a16:creationId xmlns:a16="http://schemas.microsoft.com/office/drawing/2014/main" id="{B8B07995-1222-4530-A585-21346163001A}"/>
                    </a:ext>
                  </a:extLst>
                </p:cNvPr>
                <p:cNvSpPr>
                  <a:spLocks noEditPoints="1"/>
                </p:cNvSpPr>
                <p:nvPr/>
              </p:nvSpPr>
              <p:spPr bwMode="auto">
                <a:xfrm>
                  <a:off x="8521191" y="4990520"/>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20" name="Rectangle 519">
                  <a:extLst>
                    <a:ext uri="{FF2B5EF4-FFF2-40B4-BE49-F238E27FC236}">
                      <a16:creationId xmlns:a16="http://schemas.microsoft.com/office/drawing/2014/main" id="{DBB19834-CD89-458D-8B83-18094A684868}"/>
                    </a:ext>
                  </a:extLst>
                </p:cNvPr>
                <p:cNvSpPr/>
                <p:nvPr/>
              </p:nvSpPr>
              <p:spPr bwMode="auto">
                <a:xfrm>
                  <a:off x="8593341" y="5036681"/>
                  <a:ext cx="308020" cy="189671"/>
                </a:xfrm>
                <a:prstGeom prst="rect">
                  <a:avLst/>
                </a:prstGeom>
                <a:solidFill>
                  <a:srgbClr val="E6E6E6"/>
                </a:solidFill>
                <a:ln w="952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21" name="Group 25">
                  <a:extLst>
                    <a:ext uri="{FF2B5EF4-FFF2-40B4-BE49-F238E27FC236}">
                      <a16:creationId xmlns:a16="http://schemas.microsoft.com/office/drawing/2014/main" id="{8BD8AB64-5056-423C-B3B7-BD20DDF1B5B5}"/>
                    </a:ext>
                  </a:extLst>
                </p:cNvPr>
                <p:cNvGrpSpPr>
                  <a:grpSpLocks noChangeAspect="1"/>
                </p:cNvGrpSpPr>
                <p:nvPr/>
              </p:nvGrpSpPr>
              <p:grpSpPr bwMode="auto">
                <a:xfrm>
                  <a:off x="8593341" y="5036681"/>
                  <a:ext cx="308020" cy="238789"/>
                  <a:chOff x="3689" y="2040"/>
                  <a:chExt cx="307" cy="238"/>
                </a:xfrm>
              </p:grpSpPr>
              <p:sp>
                <p:nvSpPr>
                  <p:cNvPr id="522" name="Freeform 26">
                    <a:extLst>
                      <a:ext uri="{FF2B5EF4-FFF2-40B4-BE49-F238E27FC236}">
                        <a16:creationId xmlns:a16="http://schemas.microsoft.com/office/drawing/2014/main" id="{A1B62E6B-81BB-4D19-8BF7-836BC18B5625}"/>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23" name="Freeform 27">
                    <a:extLst>
                      <a:ext uri="{FF2B5EF4-FFF2-40B4-BE49-F238E27FC236}">
                        <a16:creationId xmlns:a16="http://schemas.microsoft.com/office/drawing/2014/main" id="{66AE1690-A8D5-427D-B66F-E37F527E167D}"/>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24" name="Freeform 28">
                    <a:extLst>
                      <a:ext uri="{FF2B5EF4-FFF2-40B4-BE49-F238E27FC236}">
                        <a16:creationId xmlns:a16="http://schemas.microsoft.com/office/drawing/2014/main" id="{BD42E4FC-723F-45B3-9E1F-FD4DFEF7A112}"/>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25" name="Line 29">
                    <a:extLst>
                      <a:ext uri="{FF2B5EF4-FFF2-40B4-BE49-F238E27FC236}">
                        <a16:creationId xmlns:a16="http://schemas.microsoft.com/office/drawing/2014/main" id="{E6AC10BC-6E16-43FD-B45C-2B392365AAA7}"/>
                      </a:ext>
                    </a:extLst>
                  </p:cNvPr>
                  <p:cNvSpPr>
                    <a:spLocks noChangeShapeType="1"/>
                  </p:cNvSpPr>
                  <p:nvPr/>
                </p:nvSpPr>
                <p:spPr bwMode="auto">
                  <a:xfrm>
                    <a:off x="3841" y="2128"/>
                    <a:ext cx="0" cy="63"/>
                  </a:xfrm>
                  <a:prstGeom prst="line">
                    <a:avLst/>
                  </a:pr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26" name="Freeform 30">
                    <a:extLst>
                      <a:ext uri="{FF2B5EF4-FFF2-40B4-BE49-F238E27FC236}">
                        <a16:creationId xmlns:a16="http://schemas.microsoft.com/office/drawing/2014/main" id="{103C3509-66F5-4594-8A6E-62A6B48D3C28}"/>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527" name="Group 526">
                <a:extLst>
                  <a:ext uri="{FF2B5EF4-FFF2-40B4-BE49-F238E27FC236}">
                    <a16:creationId xmlns:a16="http://schemas.microsoft.com/office/drawing/2014/main" id="{90D4481C-6E30-444F-AF17-35CAB704D38B}"/>
                  </a:ext>
                </a:extLst>
              </p:cNvPr>
              <p:cNvGrpSpPr/>
              <p:nvPr/>
            </p:nvGrpSpPr>
            <p:grpSpPr>
              <a:xfrm>
                <a:off x="10731011" y="5086706"/>
                <a:ext cx="319872" cy="241924"/>
                <a:chOff x="8459655" y="4941402"/>
                <a:chExt cx="441706" cy="334068"/>
              </a:xfrm>
            </p:grpSpPr>
            <p:sp>
              <p:nvSpPr>
                <p:cNvPr id="528" name="Freeform 26">
                  <a:extLst>
                    <a:ext uri="{FF2B5EF4-FFF2-40B4-BE49-F238E27FC236}">
                      <a16:creationId xmlns:a16="http://schemas.microsoft.com/office/drawing/2014/main" id="{34F9250D-81B1-4236-B494-5BE6FD4175B9}"/>
                    </a:ext>
                  </a:extLst>
                </p:cNvPr>
                <p:cNvSpPr>
                  <a:spLocks noEditPoints="1"/>
                </p:cNvSpPr>
                <p:nvPr/>
              </p:nvSpPr>
              <p:spPr bwMode="auto">
                <a:xfrm>
                  <a:off x="8459655" y="4941402"/>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29" name="Rectangle 528">
                  <a:extLst>
                    <a:ext uri="{FF2B5EF4-FFF2-40B4-BE49-F238E27FC236}">
                      <a16:creationId xmlns:a16="http://schemas.microsoft.com/office/drawing/2014/main" id="{9EE31117-1A2D-4365-966B-E6A3542F53E7}"/>
                    </a:ext>
                  </a:extLst>
                </p:cNvPr>
                <p:cNvSpPr/>
                <p:nvPr/>
              </p:nvSpPr>
              <p:spPr bwMode="auto">
                <a:xfrm>
                  <a:off x="8521191" y="4990858"/>
                  <a:ext cx="308020" cy="189671"/>
                </a:xfrm>
                <a:prstGeom prst="rect">
                  <a:avLst/>
                </a:prstGeom>
                <a:solidFill>
                  <a:srgbClr val="E6E6E6"/>
                </a:solidFill>
                <a:ln w="952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30" name="Freeform 26">
                  <a:extLst>
                    <a:ext uri="{FF2B5EF4-FFF2-40B4-BE49-F238E27FC236}">
                      <a16:creationId xmlns:a16="http://schemas.microsoft.com/office/drawing/2014/main" id="{A4C10F35-27F7-4880-B3A9-80782C63C620}"/>
                    </a:ext>
                  </a:extLst>
                </p:cNvPr>
                <p:cNvSpPr>
                  <a:spLocks noEditPoints="1"/>
                </p:cNvSpPr>
                <p:nvPr/>
              </p:nvSpPr>
              <p:spPr bwMode="auto">
                <a:xfrm>
                  <a:off x="8521191" y="4990520"/>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31" name="Rectangle 530">
                  <a:extLst>
                    <a:ext uri="{FF2B5EF4-FFF2-40B4-BE49-F238E27FC236}">
                      <a16:creationId xmlns:a16="http://schemas.microsoft.com/office/drawing/2014/main" id="{0D82A120-E944-4159-8E87-2EEF130219A5}"/>
                    </a:ext>
                  </a:extLst>
                </p:cNvPr>
                <p:cNvSpPr/>
                <p:nvPr/>
              </p:nvSpPr>
              <p:spPr bwMode="auto">
                <a:xfrm>
                  <a:off x="8593341" y="5036681"/>
                  <a:ext cx="308020" cy="189671"/>
                </a:xfrm>
                <a:prstGeom prst="rect">
                  <a:avLst/>
                </a:prstGeom>
                <a:solidFill>
                  <a:srgbClr val="E6E6E6"/>
                </a:solidFill>
                <a:ln w="952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32" name="Group 25">
                  <a:extLst>
                    <a:ext uri="{FF2B5EF4-FFF2-40B4-BE49-F238E27FC236}">
                      <a16:creationId xmlns:a16="http://schemas.microsoft.com/office/drawing/2014/main" id="{B9BC6798-92FB-4ED0-9A20-048975D2860F}"/>
                    </a:ext>
                  </a:extLst>
                </p:cNvPr>
                <p:cNvGrpSpPr>
                  <a:grpSpLocks noChangeAspect="1"/>
                </p:cNvGrpSpPr>
                <p:nvPr/>
              </p:nvGrpSpPr>
              <p:grpSpPr bwMode="auto">
                <a:xfrm>
                  <a:off x="8593341" y="5036681"/>
                  <a:ext cx="308020" cy="238789"/>
                  <a:chOff x="3689" y="2040"/>
                  <a:chExt cx="307" cy="238"/>
                </a:xfrm>
              </p:grpSpPr>
              <p:sp>
                <p:nvSpPr>
                  <p:cNvPr id="533" name="Freeform 26">
                    <a:extLst>
                      <a:ext uri="{FF2B5EF4-FFF2-40B4-BE49-F238E27FC236}">
                        <a16:creationId xmlns:a16="http://schemas.microsoft.com/office/drawing/2014/main" id="{FABD1EC8-2B70-4853-8B6E-7EC4DBD2CF4C}"/>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34" name="Freeform 27">
                    <a:extLst>
                      <a:ext uri="{FF2B5EF4-FFF2-40B4-BE49-F238E27FC236}">
                        <a16:creationId xmlns:a16="http://schemas.microsoft.com/office/drawing/2014/main" id="{3E81F5D9-E784-404D-95A6-D6B6D817A6E0}"/>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35" name="Freeform 28">
                    <a:extLst>
                      <a:ext uri="{FF2B5EF4-FFF2-40B4-BE49-F238E27FC236}">
                        <a16:creationId xmlns:a16="http://schemas.microsoft.com/office/drawing/2014/main" id="{4A54F8E5-4C9E-4179-AFE0-AD58AB61B7C1}"/>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36" name="Line 29">
                    <a:extLst>
                      <a:ext uri="{FF2B5EF4-FFF2-40B4-BE49-F238E27FC236}">
                        <a16:creationId xmlns:a16="http://schemas.microsoft.com/office/drawing/2014/main" id="{24FDEEE6-4B7E-4D17-8FF9-5620276B541C}"/>
                      </a:ext>
                    </a:extLst>
                  </p:cNvPr>
                  <p:cNvSpPr>
                    <a:spLocks noChangeShapeType="1"/>
                  </p:cNvSpPr>
                  <p:nvPr/>
                </p:nvSpPr>
                <p:spPr bwMode="auto">
                  <a:xfrm>
                    <a:off x="3841" y="2128"/>
                    <a:ext cx="0" cy="63"/>
                  </a:xfrm>
                  <a:prstGeom prst="line">
                    <a:avLst/>
                  </a:pr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37" name="Freeform 30">
                    <a:extLst>
                      <a:ext uri="{FF2B5EF4-FFF2-40B4-BE49-F238E27FC236}">
                        <a16:creationId xmlns:a16="http://schemas.microsoft.com/office/drawing/2014/main" id="{A1A38635-F569-4995-8B5A-BBE629F3D819}"/>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538" name="Group 537">
                <a:extLst>
                  <a:ext uri="{FF2B5EF4-FFF2-40B4-BE49-F238E27FC236}">
                    <a16:creationId xmlns:a16="http://schemas.microsoft.com/office/drawing/2014/main" id="{79659BFF-0248-4C1D-BD4E-6381A2E8A53B}"/>
                  </a:ext>
                </a:extLst>
              </p:cNvPr>
              <p:cNvGrpSpPr/>
              <p:nvPr/>
            </p:nvGrpSpPr>
            <p:grpSpPr>
              <a:xfrm>
                <a:off x="11098161" y="5095027"/>
                <a:ext cx="319872" cy="241914"/>
                <a:chOff x="8459658" y="4941415"/>
                <a:chExt cx="441706" cy="334055"/>
              </a:xfrm>
            </p:grpSpPr>
            <p:sp>
              <p:nvSpPr>
                <p:cNvPr id="539" name="Freeform 26">
                  <a:extLst>
                    <a:ext uri="{FF2B5EF4-FFF2-40B4-BE49-F238E27FC236}">
                      <a16:creationId xmlns:a16="http://schemas.microsoft.com/office/drawing/2014/main" id="{E818C376-8C49-4662-BD6D-153D7CFED31C}"/>
                    </a:ext>
                  </a:extLst>
                </p:cNvPr>
                <p:cNvSpPr>
                  <a:spLocks noEditPoints="1"/>
                </p:cNvSpPr>
                <p:nvPr/>
              </p:nvSpPr>
              <p:spPr bwMode="auto">
                <a:xfrm>
                  <a:off x="8459658" y="4941415"/>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40" name="Rectangle 539">
                  <a:extLst>
                    <a:ext uri="{FF2B5EF4-FFF2-40B4-BE49-F238E27FC236}">
                      <a16:creationId xmlns:a16="http://schemas.microsoft.com/office/drawing/2014/main" id="{704F1199-352E-43E1-8951-EEED889EB33C}"/>
                    </a:ext>
                  </a:extLst>
                </p:cNvPr>
                <p:cNvSpPr/>
                <p:nvPr/>
              </p:nvSpPr>
              <p:spPr bwMode="auto">
                <a:xfrm>
                  <a:off x="8521197" y="4990871"/>
                  <a:ext cx="308020" cy="189671"/>
                </a:xfrm>
                <a:prstGeom prst="rect">
                  <a:avLst/>
                </a:prstGeom>
                <a:solidFill>
                  <a:srgbClr val="E6E6E6"/>
                </a:solidFill>
                <a:ln w="952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41" name="Freeform 26">
                  <a:extLst>
                    <a:ext uri="{FF2B5EF4-FFF2-40B4-BE49-F238E27FC236}">
                      <a16:creationId xmlns:a16="http://schemas.microsoft.com/office/drawing/2014/main" id="{14EA8FE2-7FAE-40B9-B0CF-CF917184299E}"/>
                    </a:ext>
                  </a:extLst>
                </p:cNvPr>
                <p:cNvSpPr>
                  <a:spLocks noEditPoints="1"/>
                </p:cNvSpPr>
                <p:nvPr/>
              </p:nvSpPr>
              <p:spPr bwMode="auto">
                <a:xfrm>
                  <a:off x="8521201" y="4990526"/>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42" name="Rectangle 541">
                  <a:extLst>
                    <a:ext uri="{FF2B5EF4-FFF2-40B4-BE49-F238E27FC236}">
                      <a16:creationId xmlns:a16="http://schemas.microsoft.com/office/drawing/2014/main" id="{F75E86E3-9304-49E5-8BC8-BB0EFFE96FC2}"/>
                    </a:ext>
                  </a:extLst>
                </p:cNvPr>
                <p:cNvSpPr/>
                <p:nvPr/>
              </p:nvSpPr>
              <p:spPr bwMode="auto">
                <a:xfrm>
                  <a:off x="8593344" y="5036688"/>
                  <a:ext cx="308020" cy="189671"/>
                </a:xfrm>
                <a:prstGeom prst="rect">
                  <a:avLst/>
                </a:prstGeom>
                <a:solidFill>
                  <a:srgbClr val="E6E6E6"/>
                </a:solidFill>
                <a:ln w="952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43" name="Group 25">
                  <a:extLst>
                    <a:ext uri="{FF2B5EF4-FFF2-40B4-BE49-F238E27FC236}">
                      <a16:creationId xmlns:a16="http://schemas.microsoft.com/office/drawing/2014/main" id="{563E7F31-9875-45CB-BD82-BD522853D270}"/>
                    </a:ext>
                  </a:extLst>
                </p:cNvPr>
                <p:cNvGrpSpPr>
                  <a:grpSpLocks noChangeAspect="1"/>
                </p:cNvGrpSpPr>
                <p:nvPr/>
              </p:nvGrpSpPr>
              <p:grpSpPr bwMode="auto">
                <a:xfrm>
                  <a:off x="8593341" y="5036681"/>
                  <a:ext cx="308020" cy="238789"/>
                  <a:chOff x="3689" y="2040"/>
                  <a:chExt cx="307" cy="238"/>
                </a:xfrm>
              </p:grpSpPr>
              <p:sp>
                <p:nvSpPr>
                  <p:cNvPr id="544" name="Freeform 26">
                    <a:extLst>
                      <a:ext uri="{FF2B5EF4-FFF2-40B4-BE49-F238E27FC236}">
                        <a16:creationId xmlns:a16="http://schemas.microsoft.com/office/drawing/2014/main" id="{440B6F10-945E-4FE5-B551-A21367F9D613}"/>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45" name="Freeform 27">
                    <a:extLst>
                      <a:ext uri="{FF2B5EF4-FFF2-40B4-BE49-F238E27FC236}">
                        <a16:creationId xmlns:a16="http://schemas.microsoft.com/office/drawing/2014/main" id="{C26A6215-5D39-4DDE-A27D-686C70C41F3A}"/>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46" name="Freeform 28">
                    <a:extLst>
                      <a:ext uri="{FF2B5EF4-FFF2-40B4-BE49-F238E27FC236}">
                        <a16:creationId xmlns:a16="http://schemas.microsoft.com/office/drawing/2014/main" id="{6F738DA7-4968-4C75-A2C7-B1BD2E94F891}"/>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47" name="Line 29">
                    <a:extLst>
                      <a:ext uri="{FF2B5EF4-FFF2-40B4-BE49-F238E27FC236}">
                        <a16:creationId xmlns:a16="http://schemas.microsoft.com/office/drawing/2014/main" id="{C0B26A4E-A422-4670-BF49-237EA3707EAC}"/>
                      </a:ext>
                    </a:extLst>
                  </p:cNvPr>
                  <p:cNvSpPr>
                    <a:spLocks noChangeShapeType="1"/>
                  </p:cNvSpPr>
                  <p:nvPr/>
                </p:nvSpPr>
                <p:spPr bwMode="auto">
                  <a:xfrm>
                    <a:off x="3841" y="2128"/>
                    <a:ext cx="0" cy="63"/>
                  </a:xfrm>
                  <a:prstGeom prst="line">
                    <a:avLst/>
                  </a:pr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48" name="Freeform 30">
                    <a:extLst>
                      <a:ext uri="{FF2B5EF4-FFF2-40B4-BE49-F238E27FC236}">
                        <a16:creationId xmlns:a16="http://schemas.microsoft.com/office/drawing/2014/main" id="{7DDBC0AF-4DA5-4841-AF46-A6B9A8C833C7}"/>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grpSp>
          </p:grpSp>
        </p:grpSp>
        <p:grpSp>
          <p:nvGrpSpPr>
            <p:cNvPr id="549" name="Group 548">
              <a:extLst>
                <a:ext uri="{FF2B5EF4-FFF2-40B4-BE49-F238E27FC236}">
                  <a16:creationId xmlns:a16="http://schemas.microsoft.com/office/drawing/2014/main" id="{48B92001-82D3-4B62-AE73-65F4FE6C68E5}"/>
                </a:ext>
              </a:extLst>
            </p:cNvPr>
            <p:cNvGrpSpPr/>
            <p:nvPr/>
          </p:nvGrpSpPr>
          <p:grpSpPr>
            <a:xfrm>
              <a:off x="10357199" y="5659666"/>
              <a:ext cx="1073239" cy="256423"/>
              <a:chOff x="10344794" y="5080518"/>
              <a:chExt cx="1073239" cy="256423"/>
            </a:xfrm>
          </p:grpSpPr>
          <p:grpSp>
            <p:nvGrpSpPr>
              <p:cNvPr id="550" name="Group 549">
                <a:extLst>
                  <a:ext uri="{FF2B5EF4-FFF2-40B4-BE49-F238E27FC236}">
                    <a16:creationId xmlns:a16="http://schemas.microsoft.com/office/drawing/2014/main" id="{71E572FD-C7D4-42B1-94C2-599A39834E33}"/>
                  </a:ext>
                </a:extLst>
              </p:cNvPr>
              <p:cNvGrpSpPr/>
              <p:nvPr/>
            </p:nvGrpSpPr>
            <p:grpSpPr>
              <a:xfrm>
                <a:off x="10344794" y="5080518"/>
                <a:ext cx="319872" cy="241924"/>
                <a:chOff x="8459655" y="4941402"/>
                <a:chExt cx="441706" cy="334068"/>
              </a:xfrm>
            </p:grpSpPr>
            <p:sp>
              <p:nvSpPr>
                <p:cNvPr id="573" name="Freeform 26">
                  <a:extLst>
                    <a:ext uri="{FF2B5EF4-FFF2-40B4-BE49-F238E27FC236}">
                      <a16:creationId xmlns:a16="http://schemas.microsoft.com/office/drawing/2014/main" id="{1522A854-8526-42D8-B9A1-7D031571488A}"/>
                    </a:ext>
                  </a:extLst>
                </p:cNvPr>
                <p:cNvSpPr>
                  <a:spLocks noEditPoints="1"/>
                </p:cNvSpPr>
                <p:nvPr/>
              </p:nvSpPr>
              <p:spPr bwMode="auto">
                <a:xfrm>
                  <a:off x="8459655" y="4941402"/>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74" name="Rectangle 573">
                  <a:extLst>
                    <a:ext uri="{FF2B5EF4-FFF2-40B4-BE49-F238E27FC236}">
                      <a16:creationId xmlns:a16="http://schemas.microsoft.com/office/drawing/2014/main" id="{F3771F66-3325-4B8C-9348-2806A71C7028}"/>
                    </a:ext>
                  </a:extLst>
                </p:cNvPr>
                <p:cNvSpPr/>
                <p:nvPr/>
              </p:nvSpPr>
              <p:spPr bwMode="auto">
                <a:xfrm>
                  <a:off x="8521191" y="4990858"/>
                  <a:ext cx="308020" cy="189671"/>
                </a:xfrm>
                <a:prstGeom prst="rect">
                  <a:avLst/>
                </a:prstGeom>
                <a:solidFill>
                  <a:srgbClr val="E6E6E6"/>
                </a:solidFill>
                <a:ln w="952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75" name="Freeform 26">
                  <a:extLst>
                    <a:ext uri="{FF2B5EF4-FFF2-40B4-BE49-F238E27FC236}">
                      <a16:creationId xmlns:a16="http://schemas.microsoft.com/office/drawing/2014/main" id="{A108A894-8707-4A9B-8711-F406E4B02DFB}"/>
                    </a:ext>
                  </a:extLst>
                </p:cNvPr>
                <p:cNvSpPr>
                  <a:spLocks noEditPoints="1"/>
                </p:cNvSpPr>
                <p:nvPr/>
              </p:nvSpPr>
              <p:spPr bwMode="auto">
                <a:xfrm>
                  <a:off x="8521191" y="4990520"/>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76" name="Rectangle 575">
                  <a:extLst>
                    <a:ext uri="{FF2B5EF4-FFF2-40B4-BE49-F238E27FC236}">
                      <a16:creationId xmlns:a16="http://schemas.microsoft.com/office/drawing/2014/main" id="{8084A959-AD6B-4C2C-9150-03E237EBC0EB}"/>
                    </a:ext>
                  </a:extLst>
                </p:cNvPr>
                <p:cNvSpPr/>
                <p:nvPr/>
              </p:nvSpPr>
              <p:spPr bwMode="auto">
                <a:xfrm>
                  <a:off x="8593341" y="5036681"/>
                  <a:ext cx="308020" cy="189671"/>
                </a:xfrm>
                <a:prstGeom prst="rect">
                  <a:avLst/>
                </a:prstGeom>
                <a:solidFill>
                  <a:srgbClr val="E6E6E6"/>
                </a:solidFill>
                <a:ln w="952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77" name="Group 25">
                  <a:extLst>
                    <a:ext uri="{FF2B5EF4-FFF2-40B4-BE49-F238E27FC236}">
                      <a16:creationId xmlns:a16="http://schemas.microsoft.com/office/drawing/2014/main" id="{274E6C5C-A4E6-43E2-9688-1E8D42EBDED2}"/>
                    </a:ext>
                  </a:extLst>
                </p:cNvPr>
                <p:cNvGrpSpPr>
                  <a:grpSpLocks noChangeAspect="1"/>
                </p:cNvGrpSpPr>
                <p:nvPr/>
              </p:nvGrpSpPr>
              <p:grpSpPr bwMode="auto">
                <a:xfrm>
                  <a:off x="8593341" y="5036681"/>
                  <a:ext cx="308020" cy="238789"/>
                  <a:chOff x="3689" y="2040"/>
                  <a:chExt cx="307" cy="238"/>
                </a:xfrm>
              </p:grpSpPr>
              <p:sp>
                <p:nvSpPr>
                  <p:cNvPr id="578" name="Freeform 26">
                    <a:extLst>
                      <a:ext uri="{FF2B5EF4-FFF2-40B4-BE49-F238E27FC236}">
                        <a16:creationId xmlns:a16="http://schemas.microsoft.com/office/drawing/2014/main" id="{B4CC8573-3AFF-4F81-A168-F57402123162}"/>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79" name="Freeform 27">
                    <a:extLst>
                      <a:ext uri="{FF2B5EF4-FFF2-40B4-BE49-F238E27FC236}">
                        <a16:creationId xmlns:a16="http://schemas.microsoft.com/office/drawing/2014/main" id="{44FC838E-08DC-482E-B11F-28A0DEF6CC67}"/>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80" name="Freeform 28">
                    <a:extLst>
                      <a:ext uri="{FF2B5EF4-FFF2-40B4-BE49-F238E27FC236}">
                        <a16:creationId xmlns:a16="http://schemas.microsoft.com/office/drawing/2014/main" id="{999A1E1C-3FFD-4D1D-984D-250BE35455F1}"/>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81" name="Line 29">
                    <a:extLst>
                      <a:ext uri="{FF2B5EF4-FFF2-40B4-BE49-F238E27FC236}">
                        <a16:creationId xmlns:a16="http://schemas.microsoft.com/office/drawing/2014/main" id="{966CA339-9CAE-4567-9BE7-09D613C09B85}"/>
                      </a:ext>
                    </a:extLst>
                  </p:cNvPr>
                  <p:cNvSpPr>
                    <a:spLocks noChangeShapeType="1"/>
                  </p:cNvSpPr>
                  <p:nvPr/>
                </p:nvSpPr>
                <p:spPr bwMode="auto">
                  <a:xfrm>
                    <a:off x="3841" y="2128"/>
                    <a:ext cx="0" cy="63"/>
                  </a:xfrm>
                  <a:prstGeom prst="line">
                    <a:avLst/>
                  </a:pr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82" name="Freeform 30">
                    <a:extLst>
                      <a:ext uri="{FF2B5EF4-FFF2-40B4-BE49-F238E27FC236}">
                        <a16:creationId xmlns:a16="http://schemas.microsoft.com/office/drawing/2014/main" id="{6048F9D7-71B4-413C-870A-73372B4A76DC}"/>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551" name="Group 550">
                <a:extLst>
                  <a:ext uri="{FF2B5EF4-FFF2-40B4-BE49-F238E27FC236}">
                    <a16:creationId xmlns:a16="http://schemas.microsoft.com/office/drawing/2014/main" id="{263CBAF6-6A3F-4F2C-ACE3-6D4C8DED0D8B}"/>
                  </a:ext>
                </a:extLst>
              </p:cNvPr>
              <p:cNvGrpSpPr/>
              <p:nvPr/>
            </p:nvGrpSpPr>
            <p:grpSpPr>
              <a:xfrm>
                <a:off x="10731011" y="5086706"/>
                <a:ext cx="319872" cy="241924"/>
                <a:chOff x="8459655" y="4941402"/>
                <a:chExt cx="441706" cy="334068"/>
              </a:xfrm>
            </p:grpSpPr>
            <p:sp>
              <p:nvSpPr>
                <p:cNvPr id="563" name="Freeform 26">
                  <a:extLst>
                    <a:ext uri="{FF2B5EF4-FFF2-40B4-BE49-F238E27FC236}">
                      <a16:creationId xmlns:a16="http://schemas.microsoft.com/office/drawing/2014/main" id="{1CDDCAD5-8CAE-4A17-A46D-46A33A713C13}"/>
                    </a:ext>
                  </a:extLst>
                </p:cNvPr>
                <p:cNvSpPr>
                  <a:spLocks noEditPoints="1"/>
                </p:cNvSpPr>
                <p:nvPr/>
              </p:nvSpPr>
              <p:spPr bwMode="auto">
                <a:xfrm>
                  <a:off x="8459655" y="4941402"/>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64" name="Rectangle 563">
                  <a:extLst>
                    <a:ext uri="{FF2B5EF4-FFF2-40B4-BE49-F238E27FC236}">
                      <a16:creationId xmlns:a16="http://schemas.microsoft.com/office/drawing/2014/main" id="{AEAF0A44-E719-461D-BC89-AA9B5CD00618}"/>
                    </a:ext>
                  </a:extLst>
                </p:cNvPr>
                <p:cNvSpPr/>
                <p:nvPr/>
              </p:nvSpPr>
              <p:spPr bwMode="auto">
                <a:xfrm>
                  <a:off x="8521191" y="4990858"/>
                  <a:ext cx="308020" cy="189671"/>
                </a:xfrm>
                <a:prstGeom prst="rect">
                  <a:avLst/>
                </a:prstGeom>
                <a:solidFill>
                  <a:srgbClr val="E6E6E6"/>
                </a:solidFill>
                <a:ln w="952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65" name="Freeform 26">
                  <a:extLst>
                    <a:ext uri="{FF2B5EF4-FFF2-40B4-BE49-F238E27FC236}">
                      <a16:creationId xmlns:a16="http://schemas.microsoft.com/office/drawing/2014/main" id="{B1AEAC17-3F60-4605-9FBE-D5BD22B0AFCF}"/>
                    </a:ext>
                  </a:extLst>
                </p:cNvPr>
                <p:cNvSpPr>
                  <a:spLocks noEditPoints="1"/>
                </p:cNvSpPr>
                <p:nvPr/>
              </p:nvSpPr>
              <p:spPr bwMode="auto">
                <a:xfrm>
                  <a:off x="8521191" y="4990520"/>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66" name="Rectangle 565">
                  <a:extLst>
                    <a:ext uri="{FF2B5EF4-FFF2-40B4-BE49-F238E27FC236}">
                      <a16:creationId xmlns:a16="http://schemas.microsoft.com/office/drawing/2014/main" id="{7E230B24-225E-45FA-A156-FAFB37A21E6F}"/>
                    </a:ext>
                  </a:extLst>
                </p:cNvPr>
                <p:cNvSpPr/>
                <p:nvPr/>
              </p:nvSpPr>
              <p:spPr bwMode="auto">
                <a:xfrm>
                  <a:off x="8593341" y="5036681"/>
                  <a:ext cx="308020" cy="189671"/>
                </a:xfrm>
                <a:prstGeom prst="rect">
                  <a:avLst/>
                </a:prstGeom>
                <a:solidFill>
                  <a:srgbClr val="E6E6E6"/>
                </a:solidFill>
                <a:ln w="952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67" name="Group 25">
                  <a:extLst>
                    <a:ext uri="{FF2B5EF4-FFF2-40B4-BE49-F238E27FC236}">
                      <a16:creationId xmlns:a16="http://schemas.microsoft.com/office/drawing/2014/main" id="{6E9E77A1-4444-4FE5-A4A0-710379F41ABB}"/>
                    </a:ext>
                  </a:extLst>
                </p:cNvPr>
                <p:cNvGrpSpPr>
                  <a:grpSpLocks noChangeAspect="1"/>
                </p:cNvGrpSpPr>
                <p:nvPr/>
              </p:nvGrpSpPr>
              <p:grpSpPr bwMode="auto">
                <a:xfrm>
                  <a:off x="8593341" y="5036681"/>
                  <a:ext cx="308020" cy="238789"/>
                  <a:chOff x="3689" y="2040"/>
                  <a:chExt cx="307" cy="238"/>
                </a:xfrm>
              </p:grpSpPr>
              <p:sp>
                <p:nvSpPr>
                  <p:cNvPr id="568" name="Freeform 26">
                    <a:extLst>
                      <a:ext uri="{FF2B5EF4-FFF2-40B4-BE49-F238E27FC236}">
                        <a16:creationId xmlns:a16="http://schemas.microsoft.com/office/drawing/2014/main" id="{409E8930-36C0-43F7-BD25-BCF9C30DEA68}"/>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69" name="Freeform 27">
                    <a:extLst>
                      <a:ext uri="{FF2B5EF4-FFF2-40B4-BE49-F238E27FC236}">
                        <a16:creationId xmlns:a16="http://schemas.microsoft.com/office/drawing/2014/main" id="{3DB77453-F74E-46D2-9E6D-1D2339F8DEE2}"/>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70" name="Freeform 28">
                    <a:extLst>
                      <a:ext uri="{FF2B5EF4-FFF2-40B4-BE49-F238E27FC236}">
                        <a16:creationId xmlns:a16="http://schemas.microsoft.com/office/drawing/2014/main" id="{19FFACB9-532B-4416-A74F-8F7B9F5FAF66}"/>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71" name="Line 29">
                    <a:extLst>
                      <a:ext uri="{FF2B5EF4-FFF2-40B4-BE49-F238E27FC236}">
                        <a16:creationId xmlns:a16="http://schemas.microsoft.com/office/drawing/2014/main" id="{4D427ACE-CCE0-4754-BD2B-DD7613141D86}"/>
                      </a:ext>
                    </a:extLst>
                  </p:cNvPr>
                  <p:cNvSpPr>
                    <a:spLocks noChangeShapeType="1"/>
                  </p:cNvSpPr>
                  <p:nvPr/>
                </p:nvSpPr>
                <p:spPr bwMode="auto">
                  <a:xfrm>
                    <a:off x="3841" y="2128"/>
                    <a:ext cx="0" cy="63"/>
                  </a:xfrm>
                  <a:prstGeom prst="line">
                    <a:avLst/>
                  </a:pr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72" name="Freeform 30">
                    <a:extLst>
                      <a:ext uri="{FF2B5EF4-FFF2-40B4-BE49-F238E27FC236}">
                        <a16:creationId xmlns:a16="http://schemas.microsoft.com/office/drawing/2014/main" id="{9B2F9B89-FCA2-4057-B029-9FF6BCAC6292}"/>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552" name="Group 551">
                <a:extLst>
                  <a:ext uri="{FF2B5EF4-FFF2-40B4-BE49-F238E27FC236}">
                    <a16:creationId xmlns:a16="http://schemas.microsoft.com/office/drawing/2014/main" id="{5C67475C-920C-4B58-97B6-2C3B2E0CABE1}"/>
                  </a:ext>
                </a:extLst>
              </p:cNvPr>
              <p:cNvGrpSpPr/>
              <p:nvPr/>
            </p:nvGrpSpPr>
            <p:grpSpPr>
              <a:xfrm>
                <a:off x="11098161" y="5095027"/>
                <a:ext cx="319872" cy="241914"/>
                <a:chOff x="8459658" y="4941415"/>
                <a:chExt cx="441706" cy="334055"/>
              </a:xfrm>
            </p:grpSpPr>
            <p:sp>
              <p:nvSpPr>
                <p:cNvPr id="553" name="Freeform 26">
                  <a:extLst>
                    <a:ext uri="{FF2B5EF4-FFF2-40B4-BE49-F238E27FC236}">
                      <a16:creationId xmlns:a16="http://schemas.microsoft.com/office/drawing/2014/main" id="{654E1210-112C-40FE-8748-2903A697E1B2}"/>
                    </a:ext>
                  </a:extLst>
                </p:cNvPr>
                <p:cNvSpPr>
                  <a:spLocks noEditPoints="1"/>
                </p:cNvSpPr>
                <p:nvPr/>
              </p:nvSpPr>
              <p:spPr bwMode="auto">
                <a:xfrm>
                  <a:off x="8459658" y="4941415"/>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54" name="Rectangle 553">
                  <a:extLst>
                    <a:ext uri="{FF2B5EF4-FFF2-40B4-BE49-F238E27FC236}">
                      <a16:creationId xmlns:a16="http://schemas.microsoft.com/office/drawing/2014/main" id="{5F74111F-E7DB-471C-BB58-604E3DE1BB40}"/>
                    </a:ext>
                  </a:extLst>
                </p:cNvPr>
                <p:cNvSpPr/>
                <p:nvPr/>
              </p:nvSpPr>
              <p:spPr bwMode="auto">
                <a:xfrm>
                  <a:off x="8521197" y="4990871"/>
                  <a:ext cx="308020" cy="189671"/>
                </a:xfrm>
                <a:prstGeom prst="rect">
                  <a:avLst/>
                </a:prstGeom>
                <a:solidFill>
                  <a:srgbClr val="E6E6E6"/>
                </a:solidFill>
                <a:ln w="952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55" name="Freeform 26">
                  <a:extLst>
                    <a:ext uri="{FF2B5EF4-FFF2-40B4-BE49-F238E27FC236}">
                      <a16:creationId xmlns:a16="http://schemas.microsoft.com/office/drawing/2014/main" id="{6AC8FF84-8AB0-4432-A424-58E85D14F6A9}"/>
                    </a:ext>
                  </a:extLst>
                </p:cNvPr>
                <p:cNvSpPr>
                  <a:spLocks noEditPoints="1"/>
                </p:cNvSpPr>
                <p:nvPr/>
              </p:nvSpPr>
              <p:spPr bwMode="auto">
                <a:xfrm>
                  <a:off x="8521201" y="4990526"/>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56" name="Rectangle 555">
                  <a:extLst>
                    <a:ext uri="{FF2B5EF4-FFF2-40B4-BE49-F238E27FC236}">
                      <a16:creationId xmlns:a16="http://schemas.microsoft.com/office/drawing/2014/main" id="{1095D6B4-D504-4982-9234-192666F2209D}"/>
                    </a:ext>
                  </a:extLst>
                </p:cNvPr>
                <p:cNvSpPr/>
                <p:nvPr/>
              </p:nvSpPr>
              <p:spPr bwMode="auto">
                <a:xfrm>
                  <a:off x="8593344" y="5036688"/>
                  <a:ext cx="308020" cy="189671"/>
                </a:xfrm>
                <a:prstGeom prst="rect">
                  <a:avLst/>
                </a:prstGeom>
                <a:solidFill>
                  <a:srgbClr val="E6E6E6"/>
                </a:solidFill>
                <a:ln w="952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57" name="Group 25">
                  <a:extLst>
                    <a:ext uri="{FF2B5EF4-FFF2-40B4-BE49-F238E27FC236}">
                      <a16:creationId xmlns:a16="http://schemas.microsoft.com/office/drawing/2014/main" id="{1A73BE04-4257-4FB8-8E08-CFB76402E2F5}"/>
                    </a:ext>
                  </a:extLst>
                </p:cNvPr>
                <p:cNvGrpSpPr>
                  <a:grpSpLocks noChangeAspect="1"/>
                </p:cNvGrpSpPr>
                <p:nvPr/>
              </p:nvGrpSpPr>
              <p:grpSpPr bwMode="auto">
                <a:xfrm>
                  <a:off x="8593341" y="5036681"/>
                  <a:ext cx="308020" cy="238789"/>
                  <a:chOff x="3689" y="2040"/>
                  <a:chExt cx="307" cy="238"/>
                </a:xfrm>
              </p:grpSpPr>
              <p:sp>
                <p:nvSpPr>
                  <p:cNvPr id="558" name="Freeform 26">
                    <a:extLst>
                      <a:ext uri="{FF2B5EF4-FFF2-40B4-BE49-F238E27FC236}">
                        <a16:creationId xmlns:a16="http://schemas.microsoft.com/office/drawing/2014/main" id="{1BC01151-5A0F-459F-A0AD-F32BD2FD32C9}"/>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59" name="Freeform 27">
                    <a:extLst>
                      <a:ext uri="{FF2B5EF4-FFF2-40B4-BE49-F238E27FC236}">
                        <a16:creationId xmlns:a16="http://schemas.microsoft.com/office/drawing/2014/main" id="{883AE1CE-0B6E-499B-BBF0-5FB992FA81AC}"/>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60" name="Freeform 28">
                    <a:extLst>
                      <a:ext uri="{FF2B5EF4-FFF2-40B4-BE49-F238E27FC236}">
                        <a16:creationId xmlns:a16="http://schemas.microsoft.com/office/drawing/2014/main" id="{B910441C-FCF8-40DB-A741-24BD0C9DB763}"/>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61" name="Line 29">
                    <a:extLst>
                      <a:ext uri="{FF2B5EF4-FFF2-40B4-BE49-F238E27FC236}">
                        <a16:creationId xmlns:a16="http://schemas.microsoft.com/office/drawing/2014/main" id="{8D66A3AE-9B6C-46DC-BF12-170193506D49}"/>
                      </a:ext>
                    </a:extLst>
                  </p:cNvPr>
                  <p:cNvSpPr>
                    <a:spLocks noChangeShapeType="1"/>
                  </p:cNvSpPr>
                  <p:nvPr/>
                </p:nvSpPr>
                <p:spPr bwMode="auto">
                  <a:xfrm>
                    <a:off x="3841" y="2128"/>
                    <a:ext cx="0" cy="63"/>
                  </a:xfrm>
                  <a:prstGeom prst="line">
                    <a:avLst/>
                  </a:pr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62" name="Freeform 30">
                    <a:extLst>
                      <a:ext uri="{FF2B5EF4-FFF2-40B4-BE49-F238E27FC236}">
                        <a16:creationId xmlns:a16="http://schemas.microsoft.com/office/drawing/2014/main" id="{9476D197-BA81-41E1-949D-B704618E74E6}"/>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grpSp>
          </p:grpSp>
        </p:grpSp>
        <p:grpSp>
          <p:nvGrpSpPr>
            <p:cNvPr id="583" name="Group 582">
              <a:extLst>
                <a:ext uri="{FF2B5EF4-FFF2-40B4-BE49-F238E27FC236}">
                  <a16:creationId xmlns:a16="http://schemas.microsoft.com/office/drawing/2014/main" id="{D5E9BB9E-D28E-471E-8A58-5E5E10722064}"/>
                </a:ext>
              </a:extLst>
            </p:cNvPr>
            <p:cNvGrpSpPr/>
            <p:nvPr/>
          </p:nvGrpSpPr>
          <p:grpSpPr>
            <a:xfrm>
              <a:off x="10357199" y="5955774"/>
              <a:ext cx="1073239" cy="256423"/>
              <a:chOff x="10344794" y="5080518"/>
              <a:chExt cx="1073239" cy="256423"/>
            </a:xfrm>
          </p:grpSpPr>
          <p:grpSp>
            <p:nvGrpSpPr>
              <p:cNvPr id="584" name="Group 583">
                <a:extLst>
                  <a:ext uri="{FF2B5EF4-FFF2-40B4-BE49-F238E27FC236}">
                    <a16:creationId xmlns:a16="http://schemas.microsoft.com/office/drawing/2014/main" id="{F3C1C6F9-5FDC-43BD-8613-8A3C7F3398B7}"/>
                  </a:ext>
                </a:extLst>
              </p:cNvPr>
              <p:cNvGrpSpPr/>
              <p:nvPr/>
            </p:nvGrpSpPr>
            <p:grpSpPr>
              <a:xfrm>
                <a:off x="10344794" y="5080518"/>
                <a:ext cx="319872" cy="241924"/>
                <a:chOff x="8459655" y="4941402"/>
                <a:chExt cx="441706" cy="334068"/>
              </a:xfrm>
            </p:grpSpPr>
            <p:sp>
              <p:nvSpPr>
                <p:cNvPr id="607" name="Freeform 26">
                  <a:extLst>
                    <a:ext uri="{FF2B5EF4-FFF2-40B4-BE49-F238E27FC236}">
                      <a16:creationId xmlns:a16="http://schemas.microsoft.com/office/drawing/2014/main" id="{BB00AA80-1367-4455-8F14-28D89D6CD053}"/>
                    </a:ext>
                  </a:extLst>
                </p:cNvPr>
                <p:cNvSpPr>
                  <a:spLocks noEditPoints="1"/>
                </p:cNvSpPr>
                <p:nvPr/>
              </p:nvSpPr>
              <p:spPr bwMode="auto">
                <a:xfrm>
                  <a:off x="8459655" y="4941402"/>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08" name="Rectangle 607">
                  <a:extLst>
                    <a:ext uri="{FF2B5EF4-FFF2-40B4-BE49-F238E27FC236}">
                      <a16:creationId xmlns:a16="http://schemas.microsoft.com/office/drawing/2014/main" id="{EB4C761A-FB93-4AAD-8CE9-73BB3B25E8BD}"/>
                    </a:ext>
                  </a:extLst>
                </p:cNvPr>
                <p:cNvSpPr/>
                <p:nvPr/>
              </p:nvSpPr>
              <p:spPr bwMode="auto">
                <a:xfrm>
                  <a:off x="8521191" y="4990858"/>
                  <a:ext cx="308020" cy="189671"/>
                </a:xfrm>
                <a:prstGeom prst="rect">
                  <a:avLst/>
                </a:prstGeom>
                <a:solidFill>
                  <a:srgbClr val="E6E6E6"/>
                </a:solidFill>
                <a:ln w="952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09" name="Freeform 26">
                  <a:extLst>
                    <a:ext uri="{FF2B5EF4-FFF2-40B4-BE49-F238E27FC236}">
                      <a16:creationId xmlns:a16="http://schemas.microsoft.com/office/drawing/2014/main" id="{388BF6BB-2F89-42E7-9D85-561345498164}"/>
                    </a:ext>
                  </a:extLst>
                </p:cNvPr>
                <p:cNvSpPr>
                  <a:spLocks noEditPoints="1"/>
                </p:cNvSpPr>
                <p:nvPr/>
              </p:nvSpPr>
              <p:spPr bwMode="auto">
                <a:xfrm>
                  <a:off x="8521191" y="4990520"/>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10" name="Rectangle 609">
                  <a:extLst>
                    <a:ext uri="{FF2B5EF4-FFF2-40B4-BE49-F238E27FC236}">
                      <a16:creationId xmlns:a16="http://schemas.microsoft.com/office/drawing/2014/main" id="{AF6F954D-9B08-4D1D-963F-59C3AE08E38E}"/>
                    </a:ext>
                  </a:extLst>
                </p:cNvPr>
                <p:cNvSpPr/>
                <p:nvPr/>
              </p:nvSpPr>
              <p:spPr bwMode="auto">
                <a:xfrm>
                  <a:off x="8593341" y="5036681"/>
                  <a:ext cx="308020" cy="189671"/>
                </a:xfrm>
                <a:prstGeom prst="rect">
                  <a:avLst/>
                </a:prstGeom>
                <a:solidFill>
                  <a:srgbClr val="E6E6E6"/>
                </a:solidFill>
                <a:ln w="952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611" name="Group 25">
                  <a:extLst>
                    <a:ext uri="{FF2B5EF4-FFF2-40B4-BE49-F238E27FC236}">
                      <a16:creationId xmlns:a16="http://schemas.microsoft.com/office/drawing/2014/main" id="{9F979DD6-137E-4CCD-94C2-6D84AAE23F97}"/>
                    </a:ext>
                  </a:extLst>
                </p:cNvPr>
                <p:cNvGrpSpPr>
                  <a:grpSpLocks noChangeAspect="1"/>
                </p:cNvGrpSpPr>
                <p:nvPr/>
              </p:nvGrpSpPr>
              <p:grpSpPr bwMode="auto">
                <a:xfrm>
                  <a:off x="8593341" y="5036681"/>
                  <a:ext cx="308020" cy="238789"/>
                  <a:chOff x="3689" y="2040"/>
                  <a:chExt cx="307" cy="238"/>
                </a:xfrm>
              </p:grpSpPr>
              <p:sp>
                <p:nvSpPr>
                  <p:cNvPr id="612" name="Freeform 26">
                    <a:extLst>
                      <a:ext uri="{FF2B5EF4-FFF2-40B4-BE49-F238E27FC236}">
                        <a16:creationId xmlns:a16="http://schemas.microsoft.com/office/drawing/2014/main" id="{F72D919A-F1EF-40D4-BBE6-379222448AE4}"/>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13" name="Freeform 27">
                    <a:extLst>
                      <a:ext uri="{FF2B5EF4-FFF2-40B4-BE49-F238E27FC236}">
                        <a16:creationId xmlns:a16="http://schemas.microsoft.com/office/drawing/2014/main" id="{324ABC64-4D12-4CFE-BB9B-062EAC17A0BC}"/>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14" name="Freeform 28">
                    <a:extLst>
                      <a:ext uri="{FF2B5EF4-FFF2-40B4-BE49-F238E27FC236}">
                        <a16:creationId xmlns:a16="http://schemas.microsoft.com/office/drawing/2014/main" id="{B4611C48-54C6-4244-B0C4-20B2772B5781}"/>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15" name="Line 29">
                    <a:extLst>
                      <a:ext uri="{FF2B5EF4-FFF2-40B4-BE49-F238E27FC236}">
                        <a16:creationId xmlns:a16="http://schemas.microsoft.com/office/drawing/2014/main" id="{90F5C1DA-2751-4F21-BF9B-9D71D6937AB3}"/>
                      </a:ext>
                    </a:extLst>
                  </p:cNvPr>
                  <p:cNvSpPr>
                    <a:spLocks noChangeShapeType="1"/>
                  </p:cNvSpPr>
                  <p:nvPr/>
                </p:nvSpPr>
                <p:spPr bwMode="auto">
                  <a:xfrm>
                    <a:off x="3841" y="2128"/>
                    <a:ext cx="0" cy="63"/>
                  </a:xfrm>
                  <a:prstGeom prst="line">
                    <a:avLst/>
                  </a:pr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16" name="Freeform 30">
                    <a:extLst>
                      <a:ext uri="{FF2B5EF4-FFF2-40B4-BE49-F238E27FC236}">
                        <a16:creationId xmlns:a16="http://schemas.microsoft.com/office/drawing/2014/main" id="{F27725DD-066F-44CA-8562-9315EF59C4D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585" name="Group 584">
                <a:extLst>
                  <a:ext uri="{FF2B5EF4-FFF2-40B4-BE49-F238E27FC236}">
                    <a16:creationId xmlns:a16="http://schemas.microsoft.com/office/drawing/2014/main" id="{92D7220C-FF56-4A81-9376-B39011813357}"/>
                  </a:ext>
                </a:extLst>
              </p:cNvPr>
              <p:cNvGrpSpPr/>
              <p:nvPr/>
            </p:nvGrpSpPr>
            <p:grpSpPr>
              <a:xfrm>
                <a:off x="10731011" y="5086706"/>
                <a:ext cx="319872" cy="241924"/>
                <a:chOff x="8459655" y="4941402"/>
                <a:chExt cx="441706" cy="334068"/>
              </a:xfrm>
            </p:grpSpPr>
            <p:sp>
              <p:nvSpPr>
                <p:cNvPr id="597" name="Freeform 26">
                  <a:extLst>
                    <a:ext uri="{FF2B5EF4-FFF2-40B4-BE49-F238E27FC236}">
                      <a16:creationId xmlns:a16="http://schemas.microsoft.com/office/drawing/2014/main" id="{D2715913-C41E-47C3-8F76-304462F027A9}"/>
                    </a:ext>
                  </a:extLst>
                </p:cNvPr>
                <p:cNvSpPr>
                  <a:spLocks noEditPoints="1"/>
                </p:cNvSpPr>
                <p:nvPr/>
              </p:nvSpPr>
              <p:spPr bwMode="auto">
                <a:xfrm>
                  <a:off x="8459655" y="4941402"/>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98" name="Rectangle 597">
                  <a:extLst>
                    <a:ext uri="{FF2B5EF4-FFF2-40B4-BE49-F238E27FC236}">
                      <a16:creationId xmlns:a16="http://schemas.microsoft.com/office/drawing/2014/main" id="{00129ACC-88BC-4D64-95C4-B29E3CB2474B}"/>
                    </a:ext>
                  </a:extLst>
                </p:cNvPr>
                <p:cNvSpPr/>
                <p:nvPr/>
              </p:nvSpPr>
              <p:spPr bwMode="auto">
                <a:xfrm>
                  <a:off x="8521191" y="4990858"/>
                  <a:ext cx="308020" cy="189671"/>
                </a:xfrm>
                <a:prstGeom prst="rect">
                  <a:avLst/>
                </a:prstGeom>
                <a:solidFill>
                  <a:srgbClr val="E6E6E6"/>
                </a:solidFill>
                <a:ln w="952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99" name="Freeform 26">
                  <a:extLst>
                    <a:ext uri="{FF2B5EF4-FFF2-40B4-BE49-F238E27FC236}">
                      <a16:creationId xmlns:a16="http://schemas.microsoft.com/office/drawing/2014/main" id="{052435BE-FAF6-4686-9C8A-BBC427F7493A}"/>
                    </a:ext>
                  </a:extLst>
                </p:cNvPr>
                <p:cNvSpPr>
                  <a:spLocks noEditPoints="1"/>
                </p:cNvSpPr>
                <p:nvPr/>
              </p:nvSpPr>
              <p:spPr bwMode="auto">
                <a:xfrm>
                  <a:off x="8521191" y="4990520"/>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00" name="Rectangle 599">
                  <a:extLst>
                    <a:ext uri="{FF2B5EF4-FFF2-40B4-BE49-F238E27FC236}">
                      <a16:creationId xmlns:a16="http://schemas.microsoft.com/office/drawing/2014/main" id="{20BE876B-9ECA-4567-9463-2B8B857098BF}"/>
                    </a:ext>
                  </a:extLst>
                </p:cNvPr>
                <p:cNvSpPr/>
                <p:nvPr/>
              </p:nvSpPr>
              <p:spPr bwMode="auto">
                <a:xfrm>
                  <a:off x="8593341" y="5036681"/>
                  <a:ext cx="308020" cy="189671"/>
                </a:xfrm>
                <a:prstGeom prst="rect">
                  <a:avLst/>
                </a:prstGeom>
                <a:solidFill>
                  <a:srgbClr val="E6E6E6"/>
                </a:solidFill>
                <a:ln w="952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601" name="Group 25">
                  <a:extLst>
                    <a:ext uri="{FF2B5EF4-FFF2-40B4-BE49-F238E27FC236}">
                      <a16:creationId xmlns:a16="http://schemas.microsoft.com/office/drawing/2014/main" id="{ADA52E15-7891-4F6E-888C-5B9454038522}"/>
                    </a:ext>
                  </a:extLst>
                </p:cNvPr>
                <p:cNvGrpSpPr>
                  <a:grpSpLocks noChangeAspect="1"/>
                </p:cNvGrpSpPr>
                <p:nvPr/>
              </p:nvGrpSpPr>
              <p:grpSpPr bwMode="auto">
                <a:xfrm>
                  <a:off x="8593341" y="5036681"/>
                  <a:ext cx="308020" cy="238789"/>
                  <a:chOff x="3689" y="2040"/>
                  <a:chExt cx="307" cy="238"/>
                </a:xfrm>
              </p:grpSpPr>
              <p:sp>
                <p:nvSpPr>
                  <p:cNvPr id="602" name="Freeform 26">
                    <a:extLst>
                      <a:ext uri="{FF2B5EF4-FFF2-40B4-BE49-F238E27FC236}">
                        <a16:creationId xmlns:a16="http://schemas.microsoft.com/office/drawing/2014/main" id="{B0BCF138-F4F9-44AF-A50A-D082CC44FA15}"/>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03" name="Freeform 27">
                    <a:extLst>
                      <a:ext uri="{FF2B5EF4-FFF2-40B4-BE49-F238E27FC236}">
                        <a16:creationId xmlns:a16="http://schemas.microsoft.com/office/drawing/2014/main" id="{65899D23-6458-40AE-934C-1FCE596284C5}"/>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04" name="Freeform 28">
                    <a:extLst>
                      <a:ext uri="{FF2B5EF4-FFF2-40B4-BE49-F238E27FC236}">
                        <a16:creationId xmlns:a16="http://schemas.microsoft.com/office/drawing/2014/main" id="{6D311336-0675-4D4D-BC27-D537D3685B9D}"/>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05" name="Line 29">
                    <a:extLst>
                      <a:ext uri="{FF2B5EF4-FFF2-40B4-BE49-F238E27FC236}">
                        <a16:creationId xmlns:a16="http://schemas.microsoft.com/office/drawing/2014/main" id="{C962F07D-75FA-4411-BEDB-1578F59C0887}"/>
                      </a:ext>
                    </a:extLst>
                  </p:cNvPr>
                  <p:cNvSpPr>
                    <a:spLocks noChangeShapeType="1"/>
                  </p:cNvSpPr>
                  <p:nvPr/>
                </p:nvSpPr>
                <p:spPr bwMode="auto">
                  <a:xfrm>
                    <a:off x="3841" y="2128"/>
                    <a:ext cx="0" cy="63"/>
                  </a:xfrm>
                  <a:prstGeom prst="line">
                    <a:avLst/>
                  </a:pr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06" name="Freeform 30">
                    <a:extLst>
                      <a:ext uri="{FF2B5EF4-FFF2-40B4-BE49-F238E27FC236}">
                        <a16:creationId xmlns:a16="http://schemas.microsoft.com/office/drawing/2014/main" id="{991EFF72-D076-4054-B7F5-8DDE2ABC5F43}"/>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586" name="Group 585">
                <a:extLst>
                  <a:ext uri="{FF2B5EF4-FFF2-40B4-BE49-F238E27FC236}">
                    <a16:creationId xmlns:a16="http://schemas.microsoft.com/office/drawing/2014/main" id="{DCB5111F-5FE0-463E-8656-D25C5B6E5F56}"/>
                  </a:ext>
                </a:extLst>
              </p:cNvPr>
              <p:cNvGrpSpPr/>
              <p:nvPr/>
            </p:nvGrpSpPr>
            <p:grpSpPr>
              <a:xfrm>
                <a:off x="11098161" y="5095027"/>
                <a:ext cx="319872" cy="241914"/>
                <a:chOff x="8459658" y="4941415"/>
                <a:chExt cx="441706" cy="334055"/>
              </a:xfrm>
            </p:grpSpPr>
            <p:sp>
              <p:nvSpPr>
                <p:cNvPr id="587" name="Freeform 26">
                  <a:extLst>
                    <a:ext uri="{FF2B5EF4-FFF2-40B4-BE49-F238E27FC236}">
                      <a16:creationId xmlns:a16="http://schemas.microsoft.com/office/drawing/2014/main" id="{7DE1943E-0618-41CC-A942-ACFE376B61C0}"/>
                    </a:ext>
                  </a:extLst>
                </p:cNvPr>
                <p:cNvSpPr>
                  <a:spLocks noEditPoints="1"/>
                </p:cNvSpPr>
                <p:nvPr/>
              </p:nvSpPr>
              <p:spPr bwMode="auto">
                <a:xfrm>
                  <a:off x="8459658" y="4941415"/>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88" name="Rectangle 587">
                  <a:extLst>
                    <a:ext uri="{FF2B5EF4-FFF2-40B4-BE49-F238E27FC236}">
                      <a16:creationId xmlns:a16="http://schemas.microsoft.com/office/drawing/2014/main" id="{AE350E28-1CF0-4147-8074-790273424E0C}"/>
                    </a:ext>
                  </a:extLst>
                </p:cNvPr>
                <p:cNvSpPr/>
                <p:nvPr/>
              </p:nvSpPr>
              <p:spPr bwMode="auto">
                <a:xfrm>
                  <a:off x="8521197" y="4990871"/>
                  <a:ext cx="308020" cy="189671"/>
                </a:xfrm>
                <a:prstGeom prst="rect">
                  <a:avLst/>
                </a:prstGeom>
                <a:solidFill>
                  <a:srgbClr val="E6E6E6"/>
                </a:solidFill>
                <a:ln w="952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89" name="Freeform 26">
                  <a:extLst>
                    <a:ext uri="{FF2B5EF4-FFF2-40B4-BE49-F238E27FC236}">
                      <a16:creationId xmlns:a16="http://schemas.microsoft.com/office/drawing/2014/main" id="{E9021096-FDD3-49F9-A2B3-5267D5852BCD}"/>
                    </a:ext>
                  </a:extLst>
                </p:cNvPr>
                <p:cNvSpPr>
                  <a:spLocks noEditPoints="1"/>
                </p:cNvSpPr>
                <p:nvPr/>
              </p:nvSpPr>
              <p:spPr bwMode="auto">
                <a:xfrm>
                  <a:off x="8521201" y="4990526"/>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90" name="Rectangle 589">
                  <a:extLst>
                    <a:ext uri="{FF2B5EF4-FFF2-40B4-BE49-F238E27FC236}">
                      <a16:creationId xmlns:a16="http://schemas.microsoft.com/office/drawing/2014/main" id="{E28827C0-80E2-40C2-9784-26AD674DE632}"/>
                    </a:ext>
                  </a:extLst>
                </p:cNvPr>
                <p:cNvSpPr/>
                <p:nvPr/>
              </p:nvSpPr>
              <p:spPr bwMode="auto">
                <a:xfrm>
                  <a:off x="8593344" y="5036688"/>
                  <a:ext cx="308020" cy="189671"/>
                </a:xfrm>
                <a:prstGeom prst="rect">
                  <a:avLst/>
                </a:prstGeom>
                <a:solidFill>
                  <a:srgbClr val="E6E6E6"/>
                </a:solidFill>
                <a:ln w="952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91" name="Group 25">
                  <a:extLst>
                    <a:ext uri="{FF2B5EF4-FFF2-40B4-BE49-F238E27FC236}">
                      <a16:creationId xmlns:a16="http://schemas.microsoft.com/office/drawing/2014/main" id="{797B5A99-1E47-45D8-B325-DA0EB41173B3}"/>
                    </a:ext>
                  </a:extLst>
                </p:cNvPr>
                <p:cNvGrpSpPr>
                  <a:grpSpLocks noChangeAspect="1"/>
                </p:cNvGrpSpPr>
                <p:nvPr/>
              </p:nvGrpSpPr>
              <p:grpSpPr bwMode="auto">
                <a:xfrm>
                  <a:off x="8593341" y="5036681"/>
                  <a:ext cx="308020" cy="238789"/>
                  <a:chOff x="3689" y="2040"/>
                  <a:chExt cx="307" cy="238"/>
                </a:xfrm>
              </p:grpSpPr>
              <p:sp>
                <p:nvSpPr>
                  <p:cNvPr id="592" name="Freeform 26">
                    <a:extLst>
                      <a:ext uri="{FF2B5EF4-FFF2-40B4-BE49-F238E27FC236}">
                        <a16:creationId xmlns:a16="http://schemas.microsoft.com/office/drawing/2014/main" id="{AE5894C5-F689-4ACE-9715-38BD2A845484}"/>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93" name="Freeform 27">
                    <a:extLst>
                      <a:ext uri="{FF2B5EF4-FFF2-40B4-BE49-F238E27FC236}">
                        <a16:creationId xmlns:a16="http://schemas.microsoft.com/office/drawing/2014/main" id="{27ABD430-1910-4256-953B-8E48015AADC1}"/>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94" name="Freeform 28">
                    <a:extLst>
                      <a:ext uri="{FF2B5EF4-FFF2-40B4-BE49-F238E27FC236}">
                        <a16:creationId xmlns:a16="http://schemas.microsoft.com/office/drawing/2014/main" id="{379CCB45-3A74-449C-8B3B-336B8AD86D0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95" name="Line 29">
                    <a:extLst>
                      <a:ext uri="{FF2B5EF4-FFF2-40B4-BE49-F238E27FC236}">
                        <a16:creationId xmlns:a16="http://schemas.microsoft.com/office/drawing/2014/main" id="{F5C81DB6-81F2-4470-A29A-B7923BB66E22}"/>
                      </a:ext>
                    </a:extLst>
                  </p:cNvPr>
                  <p:cNvSpPr>
                    <a:spLocks noChangeShapeType="1"/>
                  </p:cNvSpPr>
                  <p:nvPr/>
                </p:nvSpPr>
                <p:spPr bwMode="auto">
                  <a:xfrm>
                    <a:off x="3841" y="2128"/>
                    <a:ext cx="0" cy="63"/>
                  </a:xfrm>
                  <a:prstGeom prst="line">
                    <a:avLst/>
                  </a:pr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96" name="Freeform 30">
                    <a:extLst>
                      <a:ext uri="{FF2B5EF4-FFF2-40B4-BE49-F238E27FC236}">
                        <a16:creationId xmlns:a16="http://schemas.microsoft.com/office/drawing/2014/main" id="{BBFB352D-2F6E-47C1-A0B3-60F40ECEFBD7}"/>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grpSp>
          </p:grpSp>
        </p:grpSp>
        <p:grpSp>
          <p:nvGrpSpPr>
            <p:cNvPr id="619" name="Group 618">
              <a:extLst>
                <a:ext uri="{FF2B5EF4-FFF2-40B4-BE49-F238E27FC236}">
                  <a16:creationId xmlns:a16="http://schemas.microsoft.com/office/drawing/2014/main" id="{58D51A6B-C991-42B6-8F49-3D86A46D04B8}"/>
                </a:ext>
              </a:extLst>
            </p:cNvPr>
            <p:cNvGrpSpPr/>
            <p:nvPr/>
          </p:nvGrpSpPr>
          <p:grpSpPr>
            <a:xfrm>
              <a:off x="10743416" y="6241965"/>
              <a:ext cx="319872" cy="241924"/>
              <a:chOff x="8459655" y="4941402"/>
              <a:chExt cx="441706" cy="334068"/>
            </a:xfrm>
          </p:grpSpPr>
          <p:sp>
            <p:nvSpPr>
              <p:cNvPr id="631" name="Freeform 26">
                <a:extLst>
                  <a:ext uri="{FF2B5EF4-FFF2-40B4-BE49-F238E27FC236}">
                    <a16:creationId xmlns:a16="http://schemas.microsoft.com/office/drawing/2014/main" id="{B14206E3-31C0-491C-9DF7-CCAA852A8611}"/>
                  </a:ext>
                </a:extLst>
              </p:cNvPr>
              <p:cNvSpPr>
                <a:spLocks noEditPoints="1"/>
              </p:cNvSpPr>
              <p:nvPr/>
            </p:nvSpPr>
            <p:spPr bwMode="auto">
              <a:xfrm>
                <a:off x="8459655" y="4941402"/>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32" name="Rectangle 631">
                <a:extLst>
                  <a:ext uri="{FF2B5EF4-FFF2-40B4-BE49-F238E27FC236}">
                    <a16:creationId xmlns:a16="http://schemas.microsoft.com/office/drawing/2014/main" id="{ECB0C71B-91EC-47FB-B09D-9458F5525F00}"/>
                  </a:ext>
                </a:extLst>
              </p:cNvPr>
              <p:cNvSpPr/>
              <p:nvPr/>
            </p:nvSpPr>
            <p:spPr bwMode="auto">
              <a:xfrm>
                <a:off x="8521191" y="4990858"/>
                <a:ext cx="308020" cy="189671"/>
              </a:xfrm>
              <a:prstGeom prst="rect">
                <a:avLst/>
              </a:prstGeom>
              <a:solidFill>
                <a:srgbClr val="E6E6E6"/>
              </a:solidFill>
              <a:ln w="952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33" name="Freeform 26">
                <a:extLst>
                  <a:ext uri="{FF2B5EF4-FFF2-40B4-BE49-F238E27FC236}">
                    <a16:creationId xmlns:a16="http://schemas.microsoft.com/office/drawing/2014/main" id="{B0C80F07-593A-40BF-A2C7-05B7DAFEDCEF}"/>
                  </a:ext>
                </a:extLst>
              </p:cNvPr>
              <p:cNvSpPr>
                <a:spLocks noEditPoints="1"/>
              </p:cNvSpPr>
              <p:nvPr/>
            </p:nvSpPr>
            <p:spPr bwMode="auto">
              <a:xfrm>
                <a:off x="8521191" y="4990520"/>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34" name="Rectangle 633">
                <a:extLst>
                  <a:ext uri="{FF2B5EF4-FFF2-40B4-BE49-F238E27FC236}">
                    <a16:creationId xmlns:a16="http://schemas.microsoft.com/office/drawing/2014/main" id="{ECBDE531-2765-4437-8A37-0EF848A331F9}"/>
                  </a:ext>
                </a:extLst>
              </p:cNvPr>
              <p:cNvSpPr/>
              <p:nvPr/>
            </p:nvSpPr>
            <p:spPr bwMode="auto">
              <a:xfrm>
                <a:off x="8593341" y="5036681"/>
                <a:ext cx="308020" cy="189671"/>
              </a:xfrm>
              <a:prstGeom prst="rect">
                <a:avLst/>
              </a:prstGeom>
              <a:solidFill>
                <a:srgbClr val="E6E6E6"/>
              </a:solidFill>
              <a:ln w="952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635" name="Group 25">
                <a:extLst>
                  <a:ext uri="{FF2B5EF4-FFF2-40B4-BE49-F238E27FC236}">
                    <a16:creationId xmlns:a16="http://schemas.microsoft.com/office/drawing/2014/main" id="{3F12558F-CBEF-4CC3-8FD7-33F9133F1BF7}"/>
                  </a:ext>
                </a:extLst>
              </p:cNvPr>
              <p:cNvGrpSpPr>
                <a:grpSpLocks noChangeAspect="1"/>
              </p:cNvGrpSpPr>
              <p:nvPr/>
            </p:nvGrpSpPr>
            <p:grpSpPr bwMode="auto">
              <a:xfrm>
                <a:off x="8593341" y="5036681"/>
                <a:ext cx="308020" cy="238789"/>
                <a:chOff x="3689" y="2040"/>
                <a:chExt cx="307" cy="238"/>
              </a:xfrm>
            </p:grpSpPr>
            <p:sp>
              <p:nvSpPr>
                <p:cNvPr id="636" name="Freeform 26">
                  <a:extLst>
                    <a:ext uri="{FF2B5EF4-FFF2-40B4-BE49-F238E27FC236}">
                      <a16:creationId xmlns:a16="http://schemas.microsoft.com/office/drawing/2014/main" id="{F831D048-8149-4907-A390-729A0FD0E47C}"/>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37" name="Freeform 27">
                  <a:extLst>
                    <a:ext uri="{FF2B5EF4-FFF2-40B4-BE49-F238E27FC236}">
                      <a16:creationId xmlns:a16="http://schemas.microsoft.com/office/drawing/2014/main" id="{046453F5-7399-4C3E-8A80-99ECE9991C9A}"/>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38" name="Freeform 28">
                  <a:extLst>
                    <a:ext uri="{FF2B5EF4-FFF2-40B4-BE49-F238E27FC236}">
                      <a16:creationId xmlns:a16="http://schemas.microsoft.com/office/drawing/2014/main" id="{33A0250F-7E84-467F-ADBC-6A5F4D75C9DE}"/>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39" name="Line 29">
                  <a:extLst>
                    <a:ext uri="{FF2B5EF4-FFF2-40B4-BE49-F238E27FC236}">
                      <a16:creationId xmlns:a16="http://schemas.microsoft.com/office/drawing/2014/main" id="{B7DB2228-6B9C-4B4F-961D-543E125CFC79}"/>
                    </a:ext>
                  </a:extLst>
                </p:cNvPr>
                <p:cNvSpPr>
                  <a:spLocks noChangeShapeType="1"/>
                </p:cNvSpPr>
                <p:nvPr/>
              </p:nvSpPr>
              <p:spPr bwMode="auto">
                <a:xfrm>
                  <a:off x="3841" y="2128"/>
                  <a:ext cx="0" cy="63"/>
                </a:xfrm>
                <a:prstGeom prst="line">
                  <a:avLst/>
                </a:pr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40" name="Freeform 30">
                  <a:extLst>
                    <a:ext uri="{FF2B5EF4-FFF2-40B4-BE49-F238E27FC236}">
                      <a16:creationId xmlns:a16="http://schemas.microsoft.com/office/drawing/2014/main" id="{92CCF4DC-A1A3-4EC9-A864-C89BA1B8CB72}"/>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grpSp>
        </p:grpSp>
      </p:grpSp>
      <p:cxnSp>
        <p:nvCxnSpPr>
          <p:cNvPr id="41" name="Straight Arrow Connector 40">
            <a:extLst>
              <a:ext uri="{FF2B5EF4-FFF2-40B4-BE49-F238E27FC236}">
                <a16:creationId xmlns:a16="http://schemas.microsoft.com/office/drawing/2014/main" id="{8FFB0EEA-6F45-40F9-8695-4E3F30902EBE}"/>
              </a:ext>
            </a:extLst>
          </p:cNvPr>
          <p:cNvCxnSpPr>
            <a:cxnSpLocks/>
          </p:cNvCxnSpPr>
          <p:nvPr/>
        </p:nvCxnSpPr>
        <p:spPr>
          <a:xfrm flipH="1">
            <a:off x="8571509" y="3334302"/>
            <a:ext cx="1698359" cy="0"/>
          </a:xfrm>
          <a:prstGeom prst="straightConnector1">
            <a:avLst/>
          </a:prstGeom>
          <a:ln w="28575">
            <a:solidFill>
              <a:srgbClr val="0078D4"/>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94" name="Rectangle 493">
            <a:extLst>
              <a:ext uri="{FF2B5EF4-FFF2-40B4-BE49-F238E27FC236}">
                <a16:creationId xmlns:a16="http://schemas.microsoft.com/office/drawing/2014/main" id="{89F623B9-DA89-4E06-9B68-7438EA58789F}"/>
              </a:ext>
            </a:extLst>
          </p:cNvPr>
          <p:cNvSpPr/>
          <p:nvPr/>
        </p:nvSpPr>
        <p:spPr>
          <a:xfrm>
            <a:off x="524060" y="3996220"/>
            <a:ext cx="1460431" cy="738664"/>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Available for subset of Azure services </a:t>
            </a:r>
            <a:endParaRPr kumimoji="0" lang="en-US" sz="1400" b="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mn-ea"/>
              <a:cs typeface="+mn-cs"/>
            </a:endParaRPr>
          </a:p>
        </p:txBody>
      </p:sp>
      <p:grpSp>
        <p:nvGrpSpPr>
          <p:cNvPr id="15" name="Group 14">
            <a:extLst>
              <a:ext uri="{FF2B5EF4-FFF2-40B4-BE49-F238E27FC236}">
                <a16:creationId xmlns:a16="http://schemas.microsoft.com/office/drawing/2014/main" id="{5C1C1A31-BCA7-409A-BC3C-372130F8E330}"/>
              </a:ext>
            </a:extLst>
          </p:cNvPr>
          <p:cNvGrpSpPr/>
          <p:nvPr/>
        </p:nvGrpSpPr>
        <p:grpSpPr>
          <a:xfrm>
            <a:off x="2229300" y="4472796"/>
            <a:ext cx="7566996" cy="1371770"/>
            <a:chOff x="2229300" y="4472796"/>
            <a:chExt cx="7566996" cy="1371770"/>
          </a:xfrm>
        </p:grpSpPr>
        <p:grpSp>
          <p:nvGrpSpPr>
            <p:cNvPr id="51" name="Group 50">
              <a:extLst>
                <a:ext uri="{FF2B5EF4-FFF2-40B4-BE49-F238E27FC236}">
                  <a16:creationId xmlns:a16="http://schemas.microsoft.com/office/drawing/2014/main" id="{C9B13D98-416E-452C-8CAA-A3927E84DE42}"/>
                </a:ext>
              </a:extLst>
            </p:cNvPr>
            <p:cNvGrpSpPr/>
            <p:nvPr/>
          </p:nvGrpSpPr>
          <p:grpSpPr>
            <a:xfrm>
              <a:off x="2229300" y="4472796"/>
              <a:ext cx="7566996" cy="1371770"/>
              <a:chOff x="2222500" y="5404928"/>
              <a:chExt cx="7566996" cy="1371770"/>
            </a:xfrm>
          </p:grpSpPr>
          <p:sp>
            <p:nvSpPr>
              <p:cNvPr id="5" name="Rectangle 4">
                <a:extLst>
                  <a:ext uri="{FF2B5EF4-FFF2-40B4-BE49-F238E27FC236}">
                    <a16:creationId xmlns:a16="http://schemas.microsoft.com/office/drawing/2014/main" id="{3604CF98-CF04-4022-B859-422912042D2F}"/>
                  </a:ext>
                </a:extLst>
              </p:cNvPr>
              <p:cNvSpPr/>
              <p:nvPr/>
            </p:nvSpPr>
            <p:spPr bwMode="auto">
              <a:xfrm>
                <a:off x="2222500" y="5404928"/>
                <a:ext cx="7566996" cy="1371770"/>
              </a:xfrm>
              <a:prstGeom prst="rect">
                <a:avLst/>
              </a:prstGeom>
              <a:solidFill>
                <a:schemeClr val="lt1"/>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28600" tIns="182880" rIns="182880" bIns="18288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dirty="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rPr>
                  <a:t>VNet Service Injections</a:t>
                </a:r>
              </a:p>
              <a:p>
                <a:pPr marL="228600" marR="0" lvl="0" indent="-2286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Private dedicated instance available only </a:t>
                </a:r>
                <a:br>
                  <a:rPr kumimoji="0" lang="en-US" sz="1400" b="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br>
                <a:r>
                  <a:rPr kumimoji="0" lang="en-US" sz="1400" b="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via private IP addresses (   ) within your subnet</a:t>
                </a:r>
              </a:p>
            </p:txBody>
          </p:sp>
          <p:sp>
            <p:nvSpPr>
              <p:cNvPr id="248" name="Rectangle 247">
                <a:extLst>
                  <a:ext uri="{FF2B5EF4-FFF2-40B4-BE49-F238E27FC236}">
                    <a16:creationId xmlns:a16="http://schemas.microsoft.com/office/drawing/2014/main" id="{72771191-A76A-476B-B367-E6AB7CDEAAAB}"/>
                  </a:ext>
                </a:extLst>
              </p:cNvPr>
              <p:cNvSpPr/>
              <p:nvPr/>
            </p:nvSpPr>
            <p:spPr bwMode="auto">
              <a:xfrm>
                <a:off x="7302936" y="5699391"/>
                <a:ext cx="1554480" cy="453843"/>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514350" marR="0" lvl="0" indent="0" algn="l"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Subnet</a:t>
                </a:r>
              </a:p>
            </p:txBody>
          </p:sp>
          <p:grpSp>
            <p:nvGrpSpPr>
              <p:cNvPr id="92" name="Graphic 1387">
                <a:extLst>
                  <a:ext uri="{FF2B5EF4-FFF2-40B4-BE49-F238E27FC236}">
                    <a16:creationId xmlns:a16="http://schemas.microsoft.com/office/drawing/2014/main" id="{99609EB6-CF2E-4816-B46E-91FA42A84A97}"/>
                  </a:ext>
                </a:extLst>
              </p:cNvPr>
              <p:cNvGrpSpPr/>
              <p:nvPr/>
            </p:nvGrpSpPr>
            <p:grpSpPr>
              <a:xfrm>
                <a:off x="7146125" y="5503561"/>
                <a:ext cx="227125" cy="319848"/>
                <a:chOff x="6000749" y="3293341"/>
                <a:chExt cx="187643" cy="264248"/>
              </a:xfrm>
            </p:grpSpPr>
            <p:sp>
              <p:nvSpPr>
                <p:cNvPr id="93" name="Freeform: Shape 92">
                  <a:extLst>
                    <a:ext uri="{FF2B5EF4-FFF2-40B4-BE49-F238E27FC236}">
                      <a16:creationId xmlns:a16="http://schemas.microsoft.com/office/drawing/2014/main" id="{F46CC189-1DDB-4208-9579-BF3F6969DE00}"/>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94" name="Freeform: Shape 93">
                  <a:extLst>
                    <a:ext uri="{FF2B5EF4-FFF2-40B4-BE49-F238E27FC236}">
                      <a16:creationId xmlns:a16="http://schemas.microsoft.com/office/drawing/2014/main" id="{CE47CDC0-A457-4C85-8805-4764B2B03222}"/>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295" name="Oval 294">
                <a:extLst>
                  <a:ext uri="{FF2B5EF4-FFF2-40B4-BE49-F238E27FC236}">
                    <a16:creationId xmlns:a16="http://schemas.microsoft.com/office/drawing/2014/main" id="{FD8AED91-B964-4195-8357-670DA35D9A79}"/>
                  </a:ext>
                </a:extLst>
              </p:cNvPr>
              <p:cNvSpPr/>
              <p:nvPr/>
            </p:nvSpPr>
            <p:spPr bwMode="auto">
              <a:xfrm>
                <a:off x="8441226" y="5840386"/>
                <a:ext cx="130282" cy="1302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Rectangle 248">
                <a:extLst>
                  <a:ext uri="{FF2B5EF4-FFF2-40B4-BE49-F238E27FC236}">
                    <a16:creationId xmlns:a16="http://schemas.microsoft.com/office/drawing/2014/main" id="{FB48AE2C-31DF-4111-B8D0-64D0DF68F48C}"/>
                  </a:ext>
                </a:extLst>
              </p:cNvPr>
              <p:cNvSpPr/>
              <p:nvPr/>
            </p:nvSpPr>
            <p:spPr bwMode="auto">
              <a:xfrm>
                <a:off x="9163669" y="6023534"/>
                <a:ext cx="508565" cy="352023"/>
              </a:xfrm>
              <a:prstGeom prst="rect">
                <a:avLst/>
              </a:prstGeom>
              <a:noFill/>
              <a:ln w="317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1A1A1A"/>
                  </a:solidFill>
                  <a:effectLst/>
                  <a:uLnTx/>
                  <a:uFillTx/>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C7E93EFA-4998-4FD3-8DD1-C1CED10D758F}"/>
                  </a:ext>
                </a:extLst>
              </p:cNvPr>
              <p:cNvSpPr/>
              <p:nvPr/>
            </p:nvSpPr>
            <p:spPr bwMode="auto">
              <a:xfrm>
                <a:off x="9163669" y="5612282"/>
                <a:ext cx="508729" cy="411596"/>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1A1A1A"/>
                  </a:solidFill>
                  <a:effectLst/>
                  <a:uLnTx/>
                  <a:uFillTx/>
                  <a:latin typeface="Segoe UI Semilight"/>
                  <a:ea typeface="+mn-ea"/>
                  <a:cs typeface="Segoe UI" pitchFamily="34" charset="0"/>
                </a:endParaRPr>
              </a:p>
            </p:txBody>
          </p:sp>
          <p:grpSp>
            <p:nvGrpSpPr>
              <p:cNvPr id="651" name="Group 650">
                <a:extLst>
                  <a:ext uri="{FF2B5EF4-FFF2-40B4-BE49-F238E27FC236}">
                    <a16:creationId xmlns:a16="http://schemas.microsoft.com/office/drawing/2014/main" id="{9F0F55A8-827E-4C88-883F-5B57D2373B2D}"/>
                  </a:ext>
                </a:extLst>
              </p:cNvPr>
              <p:cNvGrpSpPr/>
              <p:nvPr/>
            </p:nvGrpSpPr>
            <p:grpSpPr>
              <a:xfrm>
                <a:off x="9268350" y="5683797"/>
                <a:ext cx="318949" cy="263746"/>
                <a:chOff x="10160865" y="1625131"/>
                <a:chExt cx="318949" cy="263746"/>
              </a:xfrm>
            </p:grpSpPr>
            <p:sp>
              <p:nvSpPr>
                <p:cNvPr id="652" name="Rectangle: Rounded Corners 651">
                  <a:extLst>
                    <a:ext uri="{FF2B5EF4-FFF2-40B4-BE49-F238E27FC236}">
                      <a16:creationId xmlns:a16="http://schemas.microsoft.com/office/drawing/2014/main" id="{0BAB2B0B-9BF6-40E0-8075-34083A515F8A}"/>
                    </a:ext>
                  </a:extLst>
                </p:cNvPr>
                <p:cNvSpPr/>
                <p:nvPr/>
              </p:nvSpPr>
              <p:spPr bwMode="auto">
                <a:xfrm>
                  <a:off x="10160865" y="1625131"/>
                  <a:ext cx="318949" cy="263746"/>
                </a:xfrm>
                <a:prstGeom prst="roundRect">
                  <a:avLst>
                    <a:gd name="adj" fmla="val 630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53" name="Group 25">
                  <a:extLst>
                    <a:ext uri="{FF2B5EF4-FFF2-40B4-BE49-F238E27FC236}">
                      <a16:creationId xmlns:a16="http://schemas.microsoft.com/office/drawing/2014/main" id="{478F1DC9-B11B-4EB1-896E-0D77BF90B87B}"/>
                    </a:ext>
                  </a:extLst>
                </p:cNvPr>
                <p:cNvGrpSpPr>
                  <a:grpSpLocks noChangeAspect="1"/>
                </p:cNvGrpSpPr>
                <p:nvPr/>
              </p:nvGrpSpPr>
              <p:grpSpPr bwMode="auto">
                <a:xfrm>
                  <a:off x="10236130" y="1656669"/>
                  <a:ext cx="168419" cy="142704"/>
                  <a:chOff x="3689" y="2040"/>
                  <a:chExt cx="307" cy="238"/>
                </a:xfrm>
              </p:grpSpPr>
              <p:sp>
                <p:nvSpPr>
                  <p:cNvPr id="655" name="Freeform 26">
                    <a:extLst>
                      <a:ext uri="{FF2B5EF4-FFF2-40B4-BE49-F238E27FC236}">
                        <a16:creationId xmlns:a16="http://schemas.microsoft.com/office/drawing/2014/main" id="{8D90B714-12EA-4243-ADCA-D9D661D14F1F}"/>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656" name="Freeform 27">
                    <a:extLst>
                      <a:ext uri="{FF2B5EF4-FFF2-40B4-BE49-F238E27FC236}">
                        <a16:creationId xmlns:a16="http://schemas.microsoft.com/office/drawing/2014/main" id="{27798130-F3F2-4DD1-9750-69F025B49796}"/>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657" name="Freeform 28">
                    <a:extLst>
                      <a:ext uri="{FF2B5EF4-FFF2-40B4-BE49-F238E27FC236}">
                        <a16:creationId xmlns:a16="http://schemas.microsoft.com/office/drawing/2014/main" id="{6FE2F385-21C8-4276-8779-9E6B9B608012}"/>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658" name="Line 29">
                    <a:extLst>
                      <a:ext uri="{FF2B5EF4-FFF2-40B4-BE49-F238E27FC236}">
                        <a16:creationId xmlns:a16="http://schemas.microsoft.com/office/drawing/2014/main" id="{96DEB73F-FFBD-4D97-8B5F-0237DCFD51D8}"/>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659" name="Freeform 30">
                    <a:extLst>
                      <a:ext uri="{FF2B5EF4-FFF2-40B4-BE49-F238E27FC236}">
                        <a16:creationId xmlns:a16="http://schemas.microsoft.com/office/drawing/2014/main" id="{5E401C0A-13B5-46C8-8451-7CCA651F720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654" name="TextBox 653">
                  <a:extLst>
                    <a:ext uri="{FF2B5EF4-FFF2-40B4-BE49-F238E27FC236}">
                      <a16:creationId xmlns:a16="http://schemas.microsoft.com/office/drawing/2014/main" id="{E49F7F14-8DED-4A9B-A46A-7A8ED1031B8A}"/>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660" name="Group 659">
                <a:extLst>
                  <a:ext uri="{FF2B5EF4-FFF2-40B4-BE49-F238E27FC236}">
                    <a16:creationId xmlns:a16="http://schemas.microsoft.com/office/drawing/2014/main" id="{3D6FD009-0896-4BAE-8D4C-6F8DE605FF15}"/>
                  </a:ext>
                </a:extLst>
              </p:cNvPr>
              <p:cNvGrpSpPr/>
              <p:nvPr/>
            </p:nvGrpSpPr>
            <p:grpSpPr>
              <a:xfrm>
                <a:off x="9268350" y="6086840"/>
                <a:ext cx="319872" cy="241924"/>
                <a:chOff x="8459655" y="4941402"/>
                <a:chExt cx="441706" cy="334068"/>
              </a:xfrm>
            </p:grpSpPr>
            <p:sp>
              <p:nvSpPr>
                <p:cNvPr id="661" name="Freeform 26">
                  <a:extLst>
                    <a:ext uri="{FF2B5EF4-FFF2-40B4-BE49-F238E27FC236}">
                      <a16:creationId xmlns:a16="http://schemas.microsoft.com/office/drawing/2014/main" id="{D08851A2-6A14-4F63-9AEF-20963E0D36D8}"/>
                    </a:ext>
                  </a:extLst>
                </p:cNvPr>
                <p:cNvSpPr>
                  <a:spLocks noEditPoints="1"/>
                </p:cNvSpPr>
                <p:nvPr/>
              </p:nvSpPr>
              <p:spPr bwMode="auto">
                <a:xfrm>
                  <a:off x="8459655" y="4941402"/>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62" name="Rectangle 661">
                  <a:extLst>
                    <a:ext uri="{FF2B5EF4-FFF2-40B4-BE49-F238E27FC236}">
                      <a16:creationId xmlns:a16="http://schemas.microsoft.com/office/drawing/2014/main" id="{1C4D82E5-220E-4543-86CB-E1D4427E07C0}"/>
                    </a:ext>
                  </a:extLst>
                </p:cNvPr>
                <p:cNvSpPr/>
                <p:nvPr/>
              </p:nvSpPr>
              <p:spPr bwMode="auto">
                <a:xfrm>
                  <a:off x="8521191" y="4990858"/>
                  <a:ext cx="308020" cy="189671"/>
                </a:xfrm>
                <a:prstGeom prst="rect">
                  <a:avLst/>
                </a:prstGeom>
                <a:solidFill>
                  <a:srgbClr val="E6E6E6"/>
                </a:solidFill>
                <a:ln w="952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63" name="Freeform 26">
                  <a:extLst>
                    <a:ext uri="{FF2B5EF4-FFF2-40B4-BE49-F238E27FC236}">
                      <a16:creationId xmlns:a16="http://schemas.microsoft.com/office/drawing/2014/main" id="{1359BC83-2947-4223-9D0D-C7149A78C43A}"/>
                    </a:ext>
                  </a:extLst>
                </p:cNvPr>
                <p:cNvSpPr>
                  <a:spLocks noEditPoints="1"/>
                </p:cNvSpPr>
                <p:nvPr/>
              </p:nvSpPr>
              <p:spPr bwMode="auto">
                <a:xfrm>
                  <a:off x="8521191" y="4990520"/>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solidFill>
                  <a:srgbClr val="FFFFFF"/>
                </a:solidFill>
                <a:ln w="9525" cap="flat">
                  <a:solidFill>
                    <a:schemeClr val="accent5">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64" name="Rectangle 663">
                  <a:extLst>
                    <a:ext uri="{FF2B5EF4-FFF2-40B4-BE49-F238E27FC236}">
                      <a16:creationId xmlns:a16="http://schemas.microsoft.com/office/drawing/2014/main" id="{8E5FE224-3990-4B9A-8C46-AB8E8D0A923F}"/>
                    </a:ext>
                  </a:extLst>
                </p:cNvPr>
                <p:cNvSpPr/>
                <p:nvPr/>
              </p:nvSpPr>
              <p:spPr bwMode="auto">
                <a:xfrm>
                  <a:off x="8593341" y="5036681"/>
                  <a:ext cx="308020" cy="189671"/>
                </a:xfrm>
                <a:prstGeom prst="rect">
                  <a:avLst/>
                </a:prstGeom>
                <a:solidFill>
                  <a:schemeClr val="bg1"/>
                </a:solidFill>
                <a:ln w="952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665" name="Group 25">
                  <a:extLst>
                    <a:ext uri="{FF2B5EF4-FFF2-40B4-BE49-F238E27FC236}">
                      <a16:creationId xmlns:a16="http://schemas.microsoft.com/office/drawing/2014/main" id="{CBFE5224-7C4F-428F-B2BB-FA26840ED980}"/>
                    </a:ext>
                  </a:extLst>
                </p:cNvPr>
                <p:cNvGrpSpPr>
                  <a:grpSpLocks noChangeAspect="1"/>
                </p:cNvGrpSpPr>
                <p:nvPr/>
              </p:nvGrpSpPr>
              <p:grpSpPr bwMode="auto">
                <a:xfrm>
                  <a:off x="8593341" y="5036681"/>
                  <a:ext cx="308020" cy="238789"/>
                  <a:chOff x="3689" y="2040"/>
                  <a:chExt cx="307" cy="238"/>
                </a:xfrm>
              </p:grpSpPr>
              <p:sp>
                <p:nvSpPr>
                  <p:cNvPr id="666" name="Freeform 26">
                    <a:extLst>
                      <a:ext uri="{FF2B5EF4-FFF2-40B4-BE49-F238E27FC236}">
                        <a16:creationId xmlns:a16="http://schemas.microsoft.com/office/drawing/2014/main" id="{F6E049A8-2365-48A6-96C6-F8F74C0D3F08}"/>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67" name="Freeform 27">
                    <a:extLst>
                      <a:ext uri="{FF2B5EF4-FFF2-40B4-BE49-F238E27FC236}">
                        <a16:creationId xmlns:a16="http://schemas.microsoft.com/office/drawing/2014/main" id="{A52350DE-B9AE-4A2E-A55C-6040894E9130}"/>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68" name="Freeform 28">
                    <a:extLst>
                      <a:ext uri="{FF2B5EF4-FFF2-40B4-BE49-F238E27FC236}">
                        <a16:creationId xmlns:a16="http://schemas.microsoft.com/office/drawing/2014/main" id="{45E4D072-F1DD-49F0-98F1-B1386682EDD0}"/>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69" name="Line 29">
                    <a:extLst>
                      <a:ext uri="{FF2B5EF4-FFF2-40B4-BE49-F238E27FC236}">
                        <a16:creationId xmlns:a16="http://schemas.microsoft.com/office/drawing/2014/main" id="{A8C7BAE7-DFC2-4106-9B89-637C7B27A16E}"/>
                      </a:ext>
                    </a:extLst>
                  </p:cNvPr>
                  <p:cNvSpPr>
                    <a:spLocks noChangeShapeType="1"/>
                  </p:cNvSpPr>
                  <p:nvPr/>
                </p:nvSpPr>
                <p:spPr bwMode="auto">
                  <a:xfrm>
                    <a:off x="3841" y="2128"/>
                    <a:ext cx="0" cy="63"/>
                  </a:xfrm>
                  <a:prstGeom prst="line">
                    <a:avLst/>
                  </a:pr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70" name="Freeform 30">
                    <a:extLst>
                      <a:ext uri="{FF2B5EF4-FFF2-40B4-BE49-F238E27FC236}">
                        <a16:creationId xmlns:a16="http://schemas.microsoft.com/office/drawing/2014/main" id="{846624EE-466C-4444-8D1E-FD4F5DFD4B94}"/>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grpSp>
          </p:grpSp>
          <p:cxnSp>
            <p:nvCxnSpPr>
              <p:cNvPr id="33" name="Straight Arrow Connector 32">
                <a:extLst>
                  <a:ext uri="{FF2B5EF4-FFF2-40B4-BE49-F238E27FC236}">
                    <a16:creationId xmlns:a16="http://schemas.microsoft.com/office/drawing/2014/main" id="{A26CDA5C-9763-4379-B3A3-966805F62D86}"/>
                  </a:ext>
                </a:extLst>
              </p:cNvPr>
              <p:cNvCxnSpPr>
                <a:cxnSpLocks/>
              </p:cNvCxnSpPr>
              <p:nvPr/>
            </p:nvCxnSpPr>
            <p:spPr>
              <a:xfrm flipH="1">
                <a:off x="8571508" y="5905792"/>
                <a:ext cx="592163" cy="0"/>
              </a:xfrm>
              <a:prstGeom prst="straightConnector1">
                <a:avLst/>
              </a:prstGeom>
              <a:ln w="28575">
                <a:solidFill>
                  <a:srgbClr val="0078D4"/>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1" name="Oval 670">
                <a:extLst>
                  <a:ext uri="{FF2B5EF4-FFF2-40B4-BE49-F238E27FC236}">
                    <a16:creationId xmlns:a16="http://schemas.microsoft.com/office/drawing/2014/main" id="{263F24AD-030B-406E-95CB-D92BED859ABA}"/>
                  </a:ext>
                </a:extLst>
              </p:cNvPr>
              <p:cNvSpPr/>
              <p:nvPr/>
            </p:nvSpPr>
            <p:spPr bwMode="auto">
              <a:xfrm>
                <a:off x="4620200" y="6179466"/>
                <a:ext cx="130282" cy="1302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92" name="Rectangle 491">
              <a:extLst>
                <a:ext uri="{FF2B5EF4-FFF2-40B4-BE49-F238E27FC236}">
                  <a16:creationId xmlns:a16="http://schemas.microsoft.com/office/drawing/2014/main" id="{59061304-4E13-44B4-942B-FF27C84387D0}"/>
                </a:ext>
              </a:extLst>
            </p:cNvPr>
            <p:cNvSpPr/>
            <p:nvPr/>
          </p:nvSpPr>
          <p:spPr>
            <a:xfrm>
              <a:off x="2580562" y="5473921"/>
              <a:ext cx="7153699" cy="307777"/>
            </a:xfrm>
            <a:prstGeom prst="rect">
              <a:avLst/>
            </a:prstGeom>
          </p:spPr>
          <p:txBody>
            <a:bodyPr wrap="square">
              <a:spAutoFit/>
            </a:bodyPr>
            <a:lstStyle/>
            <a:p>
              <a:pPr defTabSz="932472" fontAlgn="base">
                <a:spcBef>
                  <a:spcPct val="0"/>
                </a:spcBef>
                <a:spcAft>
                  <a:spcPts val="600"/>
                </a:spcAft>
                <a:defRPr/>
              </a:pPr>
              <a:r>
                <a:rPr lang="en-US" sz="1400" dirty="0">
                  <a:gradFill>
                    <a:gsLst>
                      <a:gs pos="0">
                        <a:srgbClr val="1A1A1A"/>
                      </a:gs>
                      <a:gs pos="100000">
                        <a:srgbClr val="1A1A1A"/>
                      </a:gs>
                    </a:gsLst>
                    <a:lin ang="5400000" scaled="1"/>
                  </a:gradFill>
                  <a:ea typeface="Malgun Gothic" panose="020B0503020000020004" pitchFamily="34" charset="-127"/>
                  <a:hlinkClick r:id="rId5"/>
                </a:rPr>
                <a:t>https://aka.ms/AzServiceVNET</a:t>
              </a:r>
              <a:r>
                <a:rPr lang="en-US" sz="1400" dirty="0">
                  <a:gradFill>
                    <a:gsLst>
                      <a:gs pos="0">
                        <a:srgbClr val="1A1A1A"/>
                      </a:gs>
                      <a:gs pos="100000">
                        <a:srgbClr val="1A1A1A"/>
                      </a:gs>
                    </a:gsLst>
                    <a:lin ang="5400000" scaled="1"/>
                  </a:gradFill>
                  <a:ea typeface="Malgun Gothic" panose="020B0503020000020004" pitchFamily="34" charset="-127"/>
                </a:rPr>
                <a:t> </a:t>
              </a:r>
            </a:p>
          </p:txBody>
        </p:sp>
      </p:grpSp>
    </p:spTree>
    <p:extLst>
      <p:ext uri="{BB962C8B-B14F-4D97-AF65-F5344CB8AC3E}">
        <p14:creationId xmlns:p14="http://schemas.microsoft.com/office/powerpoint/2010/main" val="40016579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7"/>
                                        </p:tgtEl>
                                        <p:attrNameLst>
                                          <p:attrName>style.visibility</p:attrName>
                                        </p:attrNameLst>
                                      </p:cBhvr>
                                      <p:to>
                                        <p:strVal val="visible"/>
                                      </p:to>
                                    </p:set>
                                    <p:animEffect transition="in" filter="fade">
                                      <p:cBhvr>
                                        <p:cTn id="7" dur="500"/>
                                        <p:tgtEl>
                                          <p:spTgt spid="257"/>
                                        </p:tgtEl>
                                      </p:cBhvr>
                                    </p:animEffect>
                                  </p:childTnLst>
                                </p:cTn>
                              </p:par>
                              <p:par>
                                <p:cTn id="8" presetID="10" presetClass="entr" presetSubtype="0" fill="hold" nodeType="withEffect">
                                  <p:stCondLst>
                                    <p:cond delay="0"/>
                                  </p:stCondLst>
                                  <p:childTnLst>
                                    <p:set>
                                      <p:cBhvr>
                                        <p:cTn id="9" dur="1" fill="hold">
                                          <p:stCondLst>
                                            <p:cond delay="0"/>
                                          </p:stCondLst>
                                        </p:cTn>
                                        <p:tgtEl>
                                          <p:spTgt spid="260"/>
                                        </p:tgtEl>
                                        <p:attrNameLst>
                                          <p:attrName>style.visibility</p:attrName>
                                        </p:attrNameLst>
                                      </p:cBhvr>
                                      <p:to>
                                        <p:strVal val="visible"/>
                                      </p:to>
                                    </p:set>
                                    <p:animEffect transition="in" filter="fade">
                                      <p:cBhvr>
                                        <p:cTn id="10" dur="500"/>
                                        <p:tgtEl>
                                          <p:spTgt spid="26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par>
                          <p:cTn id="15" fill="hold">
                            <p:stCondLst>
                              <p:cond delay="1000"/>
                            </p:stCondLst>
                            <p:childTnLst>
                              <p:par>
                                <p:cTn id="16" presetID="22" presetClass="entr" presetSubtype="2"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94"/>
                                        </p:tgtEl>
                                        <p:attrNameLst>
                                          <p:attrName>style.visibility</p:attrName>
                                        </p:attrNameLst>
                                      </p:cBhvr>
                                      <p:to>
                                        <p:strVal val="visible"/>
                                      </p:to>
                                    </p:set>
                                    <p:animEffect transition="in" filter="fade">
                                      <p:cBhvr>
                                        <p:cTn id="23" dur="500"/>
                                        <p:tgtEl>
                                          <p:spTgt spid="494"/>
                                        </p:tgtEl>
                                      </p:cBhvr>
                                    </p:animEffect>
                                  </p:childTnLst>
                                </p:cTn>
                              </p:par>
                              <p:par>
                                <p:cTn id="24" presetID="10" presetClass="entr" presetSubtype="0" fill="hold" nodeType="withEffect">
                                  <p:stCondLst>
                                    <p:cond delay="0"/>
                                  </p:stCondLst>
                                  <p:childTnLst>
                                    <p:set>
                                      <p:cBhvr>
                                        <p:cTn id="25" dur="1" fill="hold">
                                          <p:stCondLst>
                                            <p:cond delay="0"/>
                                          </p:stCondLst>
                                        </p:cTn>
                                        <p:tgtEl>
                                          <p:spTgt spid="261"/>
                                        </p:tgtEl>
                                        <p:attrNameLst>
                                          <p:attrName>style.visibility</p:attrName>
                                        </p:attrNameLst>
                                      </p:cBhvr>
                                      <p:to>
                                        <p:strVal val="visible"/>
                                      </p:to>
                                    </p:set>
                                    <p:animEffect transition="in" filter="fade">
                                      <p:cBhvr>
                                        <p:cTn id="26" dur="500"/>
                                        <p:tgtEl>
                                          <p:spTgt spid="261"/>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par>
                          <p:cTn id="31" fill="hold">
                            <p:stCondLst>
                              <p:cond delay="1000"/>
                            </p:stCondLst>
                            <p:childTnLst>
                              <p:par>
                                <p:cTn id="32" presetID="22" presetClass="entr" presetSubtype="2" fill="hold" nodeType="after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wipe(right)">
                                      <p:cBhvr>
                                        <p:cTn id="34" dur="500"/>
                                        <p:tgtEl>
                                          <p:spTgt spid="4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 grpId="0"/>
      <p:bldP spid="494" grpId="0"/>
    </p:bld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4A928-D370-4FCD-9E30-78F5AC915C89}"/>
              </a:ext>
            </a:extLst>
          </p:cNvPr>
          <p:cNvSpPr>
            <a:spLocks noGrp="1"/>
          </p:cNvSpPr>
          <p:nvPr>
            <p:ph type="title"/>
          </p:nvPr>
        </p:nvSpPr>
        <p:spPr/>
        <p:txBody>
          <a:bodyPr/>
          <a:lstStyle/>
          <a:p>
            <a:r>
              <a:rPr lang="en-US" dirty="0"/>
              <a:t>Virtual network TAP</a:t>
            </a:r>
          </a:p>
        </p:txBody>
      </p:sp>
      <p:pic>
        <p:nvPicPr>
          <p:cNvPr id="4" name="Picture 3" descr="A close up of a map&#10;&#10;Description automatically generated">
            <a:extLst>
              <a:ext uri="{FF2B5EF4-FFF2-40B4-BE49-F238E27FC236}">
                <a16:creationId xmlns:a16="http://schemas.microsoft.com/office/drawing/2014/main" id="{25F8A8CF-D255-442E-826F-168E1B6090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8705" y="1209209"/>
            <a:ext cx="6668078" cy="5372566"/>
          </a:xfrm>
          <a:prstGeom prst="rect">
            <a:avLst/>
          </a:prstGeom>
        </p:spPr>
      </p:pic>
      <p:sp>
        <p:nvSpPr>
          <p:cNvPr id="5" name="Rectangle 4">
            <a:extLst>
              <a:ext uri="{FF2B5EF4-FFF2-40B4-BE49-F238E27FC236}">
                <a16:creationId xmlns:a16="http://schemas.microsoft.com/office/drawing/2014/main" id="{AD520CBB-09B5-48A3-A568-09A85AC22A1D}"/>
              </a:ext>
            </a:extLst>
          </p:cNvPr>
          <p:cNvSpPr/>
          <p:nvPr/>
        </p:nvSpPr>
        <p:spPr>
          <a:xfrm>
            <a:off x="585217" y="1460838"/>
            <a:ext cx="3568700" cy="4431983"/>
          </a:xfrm>
          <a:prstGeom prst="rect">
            <a:avLst/>
          </a:prstGeom>
        </p:spPr>
        <p:txBody>
          <a:bodyPr wrap="square">
            <a:spAutoFit/>
          </a:bodyPr>
          <a:lstStyle/>
          <a:p>
            <a:r>
              <a:rPr lang="en-US" sz="2000" dirty="0">
                <a:solidFill>
                  <a:srgbClr val="000000"/>
                </a:solidFill>
                <a:latin typeface="Segoe UI" panose="020B0502040204020203" pitchFamily="34" charset="0"/>
              </a:rPr>
              <a:t>Continuously stream virtual machine network traffic to network virtual appliance</a:t>
            </a:r>
          </a:p>
          <a:p>
            <a:endParaRPr lang="en-US" sz="2000" u="sng" dirty="0">
              <a:solidFill>
                <a:schemeClr val="accent1"/>
              </a:solidFill>
              <a:latin typeface="Segoe UI" panose="020B0502040204020203" pitchFamily="34" charset="0"/>
              <a:hlinkClick r:id="rId3">
                <a:extLst>
                  <a:ext uri="{A12FA001-AC4F-418D-AE19-62706E023703}">
                    <ahyp:hlinkClr xmlns:ahyp="http://schemas.microsoft.com/office/drawing/2018/hyperlinkcolor" val="tx"/>
                  </a:ext>
                </a:extLst>
              </a:hlinkClick>
            </a:endParaRPr>
          </a:p>
          <a:p>
            <a:r>
              <a:rPr lang="en-US" sz="2000" u="sng" dirty="0">
                <a:solidFill>
                  <a:schemeClr val="accent1"/>
                </a:solidFill>
                <a:latin typeface="Segoe UI" panose="020B0502040204020203" pitchFamily="34" charset="0"/>
                <a:hlinkClick r:id="rId3">
                  <a:extLst>
                    <a:ext uri="{A12FA001-AC4F-418D-AE19-62706E023703}">
                      <ahyp:hlinkClr xmlns:ahyp="http://schemas.microsoft.com/office/drawing/2018/hyperlinkcolor" val="tx"/>
                    </a:ext>
                  </a:extLst>
                </a:hlinkClick>
              </a:rPr>
              <a:t>List of solutions</a:t>
            </a:r>
            <a:r>
              <a:rPr lang="en-US" sz="2000" u="sng" dirty="0">
                <a:solidFill>
                  <a:schemeClr val="accent1"/>
                </a:solidFill>
                <a:latin typeface="Segoe UI" panose="020B0502040204020203" pitchFamily="34" charset="0"/>
              </a:rPr>
              <a:t> online:</a:t>
            </a:r>
          </a:p>
          <a:p>
            <a:endParaRPr lang="en-US" sz="2000" b="0" i="0" u="none" strike="noStrike" dirty="0">
              <a:solidFill>
                <a:srgbClr val="000000"/>
              </a:solidFill>
              <a:effectLst/>
              <a:latin typeface="Segoe UI" panose="020B0502040204020203" pitchFamily="34" charset="0"/>
            </a:endParaRPr>
          </a:p>
          <a:p>
            <a:pPr marL="285750" indent="-285750">
              <a:buFont typeface="Arial" panose="020B0604020202020204" pitchFamily="34" charset="0"/>
              <a:buChar char="•"/>
            </a:pPr>
            <a:r>
              <a:rPr lang="en-US" dirty="0">
                <a:solidFill>
                  <a:schemeClr val="accent1"/>
                </a:solidFill>
                <a:latin typeface="Segoe UI" panose="020B0502040204020203" pitchFamily="34" charset="0"/>
                <a:hlinkClick r:id="rId4">
                  <a:extLst>
                    <a:ext uri="{A12FA001-AC4F-418D-AE19-62706E023703}">
                      <ahyp:hlinkClr xmlns:ahyp="http://schemas.microsoft.com/office/drawing/2018/hyperlinkcolor" val="tx"/>
                    </a:ext>
                  </a:extLst>
                </a:hlinkClick>
              </a:rPr>
              <a:t>Big Switch Big Monitoring Fabric</a:t>
            </a:r>
            <a:endParaRPr lang="en-US" dirty="0">
              <a:solidFill>
                <a:schemeClr val="accent1"/>
              </a:solidFill>
              <a:latin typeface="Segoe UI" panose="020B0502040204020203" pitchFamily="34" charset="0"/>
            </a:endParaRPr>
          </a:p>
          <a:p>
            <a:pPr marL="285750" indent="-285750">
              <a:buFont typeface="Arial" panose="020B0604020202020204" pitchFamily="34" charset="0"/>
              <a:buChar char="•"/>
            </a:pPr>
            <a:r>
              <a:rPr lang="en-US" dirty="0" err="1">
                <a:solidFill>
                  <a:schemeClr val="accent1"/>
                </a:solidFill>
                <a:latin typeface="Segoe UI" panose="020B0502040204020203" pitchFamily="34" charset="0"/>
                <a:hlinkClick r:id="rId5">
                  <a:extLst>
                    <a:ext uri="{A12FA001-AC4F-418D-AE19-62706E023703}">
                      <ahyp:hlinkClr xmlns:ahyp="http://schemas.microsoft.com/office/drawing/2018/hyperlinkcolor" val="tx"/>
                    </a:ext>
                  </a:extLst>
                </a:hlinkClick>
              </a:rPr>
              <a:t>Flowmon</a:t>
            </a:r>
            <a:endParaRPr lang="en-US" dirty="0">
              <a:solidFill>
                <a:schemeClr val="accent1"/>
              </a:solidFill>
              <a:latin typeface="Segoe UI" panose="020B0502040204020203" pitchFamily="34" charset="0"/>
            </a:endParaRPr>
          </a:p>
          <a:p>
            <a:pPr marL="285750" indent="-285750">
              <a:buFont typeface="Arial" panose="020B0604020202020204" pitchFamily="34" charset="0"/>
              <a:buChar char="•"/>
            </a:pPr>
            <a:r>
              <a:rPr lang="en-US" dirty="0">
                <a:solidFill>
                  <a:schemeClr val="accent1"/>
                </a:solidFill>
                <a:latin typeface="Segoe UI" panose="020B0502040204020203" pitchFamily="34" charset="0"/>
                <a:hlinkClick r:id="rId6">
                  <a:extLst>
                    <a:ext uri="{A12FA001-AC4F-418D-AE19-62706E023703}">
                      <ahyp:hlinkClr xmlns:ahyp="http://schemas.microsoft.com/office/drawing/2018/hyperlinkcolor" val="tx"/>
                    </a:ext>
                  </a:extLst>
                </a:hlinkClick>
              </a:rPr>
              <a:t>Gigamon </a:t>
            </a:r>
            <a:r>
              <a:rPr lang="en-US" dirty="0" err="1">
                <a:solidFill>
                  <a:schemeClr val="accent1"/>
                </a:solidFill>
                <a:latin typeface="Segoe UI" panose="020B0502040204020203" pitchFamily="34" charset="0"/>
                <a:hlinkClick r:id="rId6">
                  <a:extLst>
                    <a:ext uri="{A12FA001-AC4F-418D-AE19-62706E023703}">
                      <ahyp:hlinkClr xmlns:ahyp="http://schemas.microsoft.com/office/drawing/2018/hyperlinkcolor" val="tx"/>
                    </a:ext>
                  </a:extLst>
                </a:hlinkClick>
              </a:rPr>
              <a:t>GigaSECURE</a:t>
            </a:r>
            <a:endParaRPr lang="en-US" dirty="0">
              <a:solidFill>
                <a:schemeClr val="accent1"/>
              </a:solidFill>
              <a:latin typeface="Segoe UI" panose="020B0502040204020203" pitchFamily="34" charset="0"/>
            </a:endParaRPr>
          </a:p>
          <a:p>
            <a:pPr marL="285750" indent="-285750">
              <a:buFont typeface="Arial" panose="020B0604020202020204" pitchFamily="34" charset="0"/>
              <a:buChar char="•"/>
            </a:pPr>
            <a:r>
              <a:rPr lang="en-US" dirty="0">
                <a:solidFill>
                  <a:schemeClr val="accent1"/>
                </a:solidFill>
                <a:latin typeface="Segoe UI" panose="020B0502040204020203" pitchFamily="34" charset="0"/>
                <a:hlinkClick r:id="rId7">
                  <a:extLst>
                    <a:ext uri="{A12FA001-AC4F-418D-AE19-62706E023703}">
                      <ahyp:hlinkClr xmlns:ahyp="http://schemas.microsoft.com/office/drawing/2018/hyperlinkcolor" val="tx"/>
                    </a:ext>
                  </a:extLst>
                </a:hlinkClick>
              </a:rPr>
              <a:t>Fidelis Cybersecurity</a:t>
            </a:r>
            <a:endParaRPr lang="en-US" dirty="0">
              <a:solidFill>
                <a:schemeClr val="accent1"/>
              </a:solidFill>
              <a:latin typeface="Segoe UI" panose="020B0502040204020203" pitchFamily="34" charset="0"/>
            </a:endParaRPr>
          </a:p>
          <a:p>
            <a:pPr marL="285750" indent="-285750">
              <a:buFont typeface="Arial" panose="020B0604020202020204" pitchFamily="34" charset="0"/>
              <a:buChar char="•"/>
            </a:pPr>
            <a:r>
              <a:rPr lang="en-US" dirty="0" err="1">
                <a:solidFill>
                  <a:schemeClr val="accent1"/>
                </a:solidFill>
                <a:latin typeface="Segoe UI" panose="020B0502040204020203" pitchFamily="34" charset="0"/>
                <a:hlinkClick r:id="rId8">
                  <a:extLst>
                    <a:ext uri="{A12FA001-AC4F-418D-AE19-62706E023703}">
                      <ahyp:hlinkClr xmlns:ahyp="http://schemas.microsoft.com/office/drawing/2018/hyperlinkcolor" val="tx"/>
                    </a:ext>
                  </a:extLst>
                </a:hlinkClick>
              </a:rPr>
              <a:t>Netscout</a:t>
            </a:r>
            <a:r>
              <a:rPr lang="en-US" dirty="0">
                <a:solidFill>
                  <a:schemeClr val="accent1"/>
                </a:solidFill>
                <a:latin typeface="Segoe UI" panose="020B0502040204020203" pitchFamily="34" charset="0"/>
                <a:hlinkClick r:id="rId8">
                  <a:extLst>
                    <a:ext uri="{A12FA001-AC4F-418D-AE19-62706E023703}">
                      <ahyp:hlinkClr xmlns:ahyp="http://schemas.microsoft.com/office/drawing/2018/hyperlinkcolor" val="tx"/>
                    </a:ext>
                  </a:extLst>
                </a:hlinkClick>
              </a:rPr>
              <a:t> </a:t>
            </a:r>
            <a:r>
              <a:rPr lang="en-US" dirty="0" err="1">
                <a:solidFill>
                  <a:schemeClr val="accent1"/>
                </a:solidFill>
                <a:latin typeface="Segoe UI" panose="020B0502040204020203" pitchFamily="34" charset="0"/>
                <a:hlinkClick r:id="rId8">
                  <a:extLst>
                    <a:ext uri="{A12FA001-AC4F-418D-AE19-62706E023703}">
                      <ahyp:hlinkClr xmlns:ahyp="http://schemas.microsoft.com/office/drawing/2018/hyperlinkcolor" val="tx"/>
                    </a:ext>
                  </a:extLst>
                </a:hlinkClick>
              </a:rPr>
              <a:t>vSTREAM</a:t>
            </a:r>
            <a:endParaRPr lang="en-US" dirty="0">
              <a:solidFill>
                <a:schemeClr val="accent1"/>
              </a:solidFill>
              <a:latin typeface="Segoe UI" panose="020B0502040204020203" pitchFamily="34" charset="0"/>
            </a:endParaRPr>
          </a:p>
          <a:p>
            <a:pPr marL="285750" indent="-285750">
              <a:buFont typeface="Arial" panose="020B0604020202020204" pitchFamily="34" charset="0"/>
              <a:buChar char="•"/>
            </a:pPr>
            <a:r>
              <a:rPr lang="en-US" dirty="0">
                <a:solidFill>
                  <a:schemeClr val="accent1"/>
                </a:solidFill>
                <a:latin typeface="Segoe UI" panose="020B0502040204020203" pitchFamily="34" charset="0"/>
                <a:hlinkClick r:id="rId9">
                  <a:extLst>
                    <a:ext uri="{A12FA001-AC4F-418D-AE19-62706E023703}">
                      <ahyp:hlinkClr xmlns:ahyp="http://schemas.microsoft.com/office/drawing/2018/hyperlinkcolor" val="tx"/>
                    </a:ext>
                  </a:extLst>
                </a:hlinkClick>
              </a:rPr>
              <a:t>RSA </a:t>
            </a:r>
            <a:r>
              <a:rPr lang="en-US" dirty="0" err="1">
                <a:solidFill>
                  <a:schemeClr val="accent1"/>
                </a:solidFill>
                <a:latin typeface="Segoe UI" panose="020B0502040204020203" pitchFamily="34" charset="0"/>
                <a:hlinkClick r:id="rId9">
                  <a:extLst>
                    <a:ext uri="{A12FA001-AC4F-418D-AE19-62706E023703}">
                      <ahyp:hlinkClr xmlns:ahyp="http://schemas.microsoft.com/office/drawing/2018/hyperlinkcolor" val="tx"/>
                    </a:ext>
                  </a:extLst>
                </a:hlinkClick>
              </a:rPr>
              <a:t>NetWitness</a:t>
            </a:r>
            <a:r>
              <a:rPr lang="en-US" dirty="0">
                <a:solidFill>
                  <a:schemeClr val="accent1"/>
                </a:solidFill>
                <a:latin typeface="Segoe UI" panose="020B0502040204020203" pitchFamily="34" charset="0"/>
                <a:hlinkClick r:id="rId9">
                  <a:extLst>
                    <a:ext uri="{A12FA001-AC4F-418D-AE19-62706E023703}">
                      <ahyp:hlinkClr xmlns:ahyp="http://schemas.microsoft.com/office/drawing/2018/hyperlinkcolor" val="tx"/>
                    </a:ext>
                  </a:extLst>
                </a:hlinkClick>
              </a:rPr>
              <a:t>® Platform</a:t>
            </a:r>
            <a:endParaRPr lang="en-US" dirty="0">
              <a:solidFill>
                <a:schemeClr val="accent1"/>
              </a:solidFill>
              <a:latin typeface="Segoe UI" panose="020B0502040204020203" pitchFamily="34" charset="0"/>
            </a:endParaRPr>
          </a:p>
          <a:p>
            <a:pPr marL="285750" indent="-285750">
              <a:buFont typeface="Arial" panose="020B0604020202020204" pitchFamily="34" charset="0"/>
              <a:buChar char="•"/>
            </a:pPr>
            <a:r>
              <a:rPr lang="en-US" dirty="0">
                <a:solidFill>
                  <a:srgbClr val="000000"/>
                </a:solidFill>
                <a:latin typeface="Segoe UI" panose="020B0502040204020203" pitchFamily="34" charset="0"/>
              </a:rPr>
              <a:t>And more…</a:t>
            </a:r>
          </a:p>
          <a:p>
            <a:endParaRPr lang="en-US" b="0" i="0" u="none" strike="noStrike"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2571462323"/>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70B4BB-582B-4A8D-86F5-221DA1FB4526}"/>
              </a:ext>
            </a:extLst>
          </p:cNvPr>
          <p:cNvSpPr>
            <a:spLocks noGrp="1"/>
          </p:cNvSpPr>
          <p:nvPr>
            <p:ph type="title"/>
          </p:nvPr>
        </p:nvSpPr>
        <p:spPr>
          <a:xfrm>
            <a:off x="588263" y="457201"/>
            <a:ext cx="11018520" cy="800219"/>
          </a:xfrm>
        </p:spPr>
        <p:txBody>
          <a:bodyPr/>
          <a:lstStyle/>
          <a:p>
            <a:r>
              <a:rPr lang="en-US" dirty="0">
                <a:gradFill>
                  <a:gsLst>
                    <a:gs pos="1250">
                      <a:srgbClr val="1A1A1A"/>
                    </a:gs>
                    <a:gs pos="100000">
                      <a:srgbClr val="1A1A1A"/>
                    </a:gs>
                  </a:gsLst>
                  <a:lin ang="5400000" scaled="0"/>
                </a:gradFill>
              </a:rPr>
              <a:t>Networks &amp; Containment – Enterprise Consistency</a:t>
            </a:r>
            <a:br>
              <a:rPr lang="en-US" dirty="0">
                <a:gradFill>
                  <a:gsLst>
                    <a:gs pos="1250">
                      <a:srgbClr val="1A1A1A"/>
                    </a:gs>
                    <a:gs pos="100000">
                      <a:srgbClr val="1A1A1A"/>
                    </a:gs>
                  </a:gsLst>
                  <a:lin ang="5400000" scaled="0"/>
                </a:gradFill>
              </a:rPr>
            </a:br>
            <a:r>
              <a:rPr lang="en-US" sz="1600" kern="0" cap="all" spc="118" dirty="0">
                <a:solidFill>
                  <a:srgbClr val="107C10"/>
                </a:solidFill>
                <a:latin typeface="Segoe UI"/>
                <a:ea typeface="Segoe UI Black" pitchFamily="34"/>
                <a:cs typeface="+mn-cs"/>
              </a:rPr>
              <a:t>Critical Best Practices</a:t>
            </a:r>
            <a:endParaRPr lang="en-US" sz="1400" kern="0" cap="all" spc="118" dirty="0">
              <a:solidFill>
                <a:srgbClr val="107C10"/>
              </a:solidFill>
              <a:latin typeface="Segoe UI"/>
              <a:ea typeface="Segoe UI Black" pitchFamily="34"/>
              <a:cs typeface="+mn-cs"/>
            </a:endParaRPr>
          </a:p>
        </p:txBody>
      </p:sp>
      <p:sp>
        <p:nvSpPr>
          <p:cNvPr id="23" name="Text Placeholder 3">
            <a:extLst>
              <a:ext uri="{FF2B5EF4-FFF2-40B4-BE49-F238E27FC236}">
                <a16:creationId xmlns:a16="http://schemas.microsoft.com/office/drawing/2014/main" id="{8E41634E-31E0-4A67-B59D-8E9484C5F919}"/>
              </a:ext>
            </a:extLst>
          </p:cNvPr>
          <p:cNvSpPr txBox="1">
            <a:spLocks/>
          </p:cNvSpPr>
          <p:nvPr/>
        </p:nvSpPr>
        <p:spPr>
          <a:xfrm>
            <a:off x="588263" y="1825589"/>
            <a:ext cx="3566160" cy="4657138"/>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ctr" defTabSz="914400" fontAlgn="base">
              <a:spcBef>
                <a:spcPts val="0"/>
              </a:spcBef>
              <a:spcAft>
                <a:spcPts val="1600"/>
              </a:spcAft>
              <a:buSzTx/>
              <a:buNone/>
              <a:defRPr/>
            </a:pPr>
            <a:r>
              <a:rPr lang="en-US" sz="1400" b="1" cap="all" dirty="0">
                <a:gradFill>
                  <a:gsLst>
                    <a:gs pos="1250">
                      <a:schemeClr val="accent3"/>
                    </a:gs>
                    <a:gs pos="100000">
                      <a:schemeClr val="accent3"/>
                    </a:gs>
                  </a:gsLst>
                  <a:lin ang="5400000" scaled="0"/>
                </a:gradFill>
                <a:latin typeface="Segoe UI" panose="020B0502040204020203" pitchFamily="34" charset="0"/>
                <a:cs typeface="Segoe UI" panose="020B0502040204020203" pitchFamily="34" charset="0"/>
              </a:rPr>
              <a:t>SEGMENTATION ALIGNMENT</a:t>
            </a: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What - </a:t>
            </a:r>
            <a:r>
              <a:rPr lang="en-US" sz="1400" dirty="0">
                <a:gradFill>
                  <a:gsLst>
                    <a:gs pos="1250">
                      <a:srgbClr val="1A1A1A"/>
                    </a:gs>
                    <a:gs pos="100000">
                      <a:srgbClr val="1A1A1A"/>
                    </a:gs>
                  </a:gsLst>
                  <a:lin ang="5400000" scaled="0"/>
                </a:gradFill>
              </a:rPr>
              <a:t>Align network model with overall segmentation and administrative model</a:t>
            </a: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Why</a:t>
            </a:r>
            <a:r>
              <a:rPr lang="en-US" sz="1400" dirty="0">
                <a:gradFill>
                  <a:gsLst>
                    <a:gs pos="1250">
                      <a:srgbClr val="1A1A1A"/>
                    </a:gs>
                    <a:gs pos="100000">
                      <a:srgbClr val="1A1A1A"/>
                    </a:gs>
                  </a:gsLst>
                  <a:lin ang="5400000" scaled="0"/>
                </a:gradFill>
              </a:rPr>
              <a:t> – A straightforward unified security strategy leads to less errors as it increases human understanding and automation reliability. </a:t>
            </a: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How</a:t>
            </a:r>
            <a:r>
              <a:rPr lang="en-US" sz="1400" dirty="0">
                <a:gradFill>
                  <a:gsLst>
                    <a:gs pos="1250">
                      <a:srgbClr val="1A1A1A"/>
                    </a:gs>
                    <a:gs pos="100000">
                      <a:srgbClr val="1A1A1A"/>
                    </a:gs>
                  </a:gsLst>
                  <a:lin ang="5400000" scaled="0"/>
                </a:gradFill>
              </a:rPr>
              <a:t> – Build your designs based on the reference models in this guidance</a:t>
            </a:r>
          </a:p>
        </p:txBody>
      </p:sp>
      <p:sp>
        <p:nvSpPr>
          <p:cNvPr id="27" name="Text Placeholder 3">
            <a:extLst>
              <a:ext uri="{FF2B5EF4-FFF2-40B4-BE49-F238E27FC236}">
                <a16:creationId xmlns:a16="http://schemas.microsoft.com/office/drawing/2014/main" id="{EA7FB5F9-D95E-482F-A073-791F2C569144}"/>
              </a:ext>
            </a:extLst>
          </p:cNvPr>
          <p:cNvSpPr txBox="1">
            <a:spLocks/>
          </p:cNvSpPr>
          <p:nvPr/>
        </p:nvSpPr>
        <p:spPr>
          <a:xfrm>
            <a:off x="4354441" y="1835016"/>
            <a:ext cx="3566160" cy="3278571"/>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lvl="0" indent="0" algn="ctr" defTabSz="914400" fontAlgn="base">
              <a:spcBef>
                <a:spcPts val="0"/>
              </a:spcBef>
              <a:spcAft>
                <a:spcPts val="600"/>
              </a:spcAft>
              <a:buSzTx/>
              <a:buNone/>
              <a:defRPr/>
            </a:pPr>
            <a:r>
              <a:rPr lang="en-US" sz="1400" b="1" cap="all" dirty="0">
                <a:gradFill>
                  <a:gsLst>
                    <a:gs pos="1250">
                      <a:schemeClr val="accent3"/>
                    </a:gs>
                    <a:gs pos="100000">
                      <a:schemeClr val="accent3"/>
                    </a:gs>
                  </a:gsLst>
                  <a:lin ang="5400000" scaled="0"/>
                </a:gradFill>
                <a:latin typeface="Segoe UI" panose="020B0502040204020203" pitchFamily="34" charset="0"/>
                <a:cs typeface="Segoe UI" panose="020B0502040204020203" pitchFamily="34" charset="0"/>
              </a:rPr>
              <a:t>Central Network Management</a:t>
            </a:r>
            <a:br>
              <a:rPr kumimoji="0" lang="en-US" sz="1600" b="1" i="0" u="none" strike="noStrike" kern="1200" cap="all" spc="0" normalizeH="0" baseline="0" noProof="0" dirty="0">
                <a:ln>
                  <a:noFill/>
                </a:ln>
                <a:gradFill>
                  <a:gsLst>
                    <a:gs pos="1250">
                      <a:srgbClr val="D73B01"/>
                    </a:gs>
                    <a:gs pos="100000">
                      <a:srgbClr val="D73B01"/>
                    </a:gs>
                  </a:gsLst>
                  <a:lin ang="5400000" scaled="0"/>
                </a:gradFill>
                <a:effectLst/>
                <a:uLnTx/>
                <a:uFillTx/>
                <a:latin typeface="Segoe UI"/>
                <a:ea typeface="+mn-ea"/>
                <a:cs typeface="Segoe UI Semibold" panose="020B0702040204020203" pitchFamily="34" charset="0"/>
              </a:rPr>
            </a:br>
            <a:endParaRPr kumimoji="0" lang="en-US" sz="1600" b="0"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What </a:t>
            </a:r>
            <a:r>
              <a:rPr lang="en-US" sz="1400" dirty="0">
                <a:gradFill>
                  <a:gsLst>
                    <a:gs pos="1250">
                      <a:srgbClr val="1A1A1A"/>
                    </a:gs>
                    <a:gs pos="100000">
                      <a:srgbClr val="1A1A1A"/>
                    </a:gs>
                  </a:gsLst>
                  <a:lin ang="5400000" scaled="0"/>
                </a:gradFill>
              </a:rPr>
              <a:t>– Centralize management of core network functions like ExpressRoute, virtual network and subnet provisioning, IP addressing, and related items.</a:t>
            </a:r>
            <a:endParaRPr lang="en-US" sz="1400" dirty="0">
              <a:gradFill>
                <a:gsLst>
                  <a:gs pos="1250">
                    <a:srgbClr val="1A1A1A"/>
                  </a:gs>
                  <a:gs pos="100000">
                    <a:srgbClr val="1A1A1A"/>
                  </a:gs>
                </a:gsLst>
                <a:lin ang="5400000" scaled="0"/>
              </a:gradFill>
              <a:highlight>
                <a:srgbClr val="FFFF00"/>
              </a:highlight>
            </a:endParaRP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How – </a:t>
            </a:r>
            <a:r>
              <a:rPr lang="en-US" sz="1400" dirty="0">
                <a:gradFill>
                  <a:gsLst>
                    <a:gs pos="1250">
                      <a:srgbClr val="1A1A1A"/>
                    </a:gs>
                    <a:gs pos="100000">
                      <a:srgbClr val="1A1A1A"/>
                    </a:gs>
                  </a:gsLst>
                  <a:lin ang="5400000" scaled="0"/>
                </a:gradFill>
              </a:rPr>
              <a:t>Recommend using an existing on premises process if applicable. This is typically a central networking group or a council of key stakeholder groups from business units. </a:t>
            </a:r>
          </a:p>
        </p:txBody>
      </p:sp>
      <p:grpSp>
        <p:nvGrpSpPr>
          <p:cNvPr id="6" name="Group 5">
            <a:extLst>
              <a:ext uri="{FF2B5EF4-FFF2-40B4-BE49-F238E27FC236}">
                <a16:creationId xmlns:a16="http://schemas.microsoft.com/office/drawing/2014/main" id="{C4E1C019-762E-43C3-B5E1-0BC9C0D48778}"/>
              </a:ext>
            </a:extLst>
          </p:cNvPr>
          <p:cNvGrpSpPr/>
          <p:nvPr/>
        </p:nvGrpSpPr>
        <p:grpSpPr>
          <a:xfrm>
            <a:off x="2135900" y="1524193"/>
            <a:ext cx="602792" cy="602792"/>
            <a:chOff x="2135900" y="1524193"/>
            <a:chExt cx="602792" cy="602792"/>
          </a:xfrm>
        </p:grpSpPr>
        <p:sp>
          <p:nvSpPr>
            <p:cNvPr id="25" name="Oval 24">
              <a:extLst>
                <a:ext uri="{FF2B5EF4-FFF2-40B4-BE49-F238E27FC236}">
                  <a16:creationId xmlns:a16="http://schemas.microsoft.com/office/drawing/2014/main" id="{EB3E5814-4AA9-4F4E-878D-9CB74CE0E8FE}"/>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6" name="Group 45">
              <a:extLst>
                <a:ext uri="{FF2B5EF4-FFF2-40B4-BE49-F238E27FC236}">
                  <a16:creationId xmlns:a16="http://schemas.microsoft.com/office/drawing/2014/main" id="{8F0806B2-40AF-4C46-AA46-940F17C01C08}"/>
                </a:ext>
              </a:extLst>
            </p:cNvPr>
            <p:cNvGrpSpPr/>
            <p:nvPr/>
          </p:nvGrpSpPr>
          <p:grpSpPr>
            <a:xfrm>
              <a:off x="2214565" y="1584488"/>
              <a:ext cx="445462" cy="384019"/>
              <a:chOff x="1031412" y="1905042"/>
              <a:chExt cx="565643" cy="487623"/>
            </a:xfrm>
          </p:grpSpPr>
          <p:sp>
            <p:nvSpPr>
              <p:cNvPr id="47" name="Isosceles Triangle 46">
                <a:extLst>
                  <a:ext uri="{FF2B5EF4-FFF2-40B4-BE49-F238E27FC236}">
                    <a16:creationId xmlns:a16="http://schemas.microsoft.com/office/drawing/2014/main" id="{D3A6F749-CC43-424F-8429-1356F4702C8A}"/>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8" name="Straight Arrow Connector 47">
                <a:extLst>
                  <a:ext uri="{FF2B5EF4-FFF2-40B4-BE49-F238E27FC236}">
                    <a16:creationId xmlns:a16="http://schemas.microsoft.com/office/drawing/2014/main" id="{43DB4016-90AF-4CCD-AE35-6B40F5206800}"/>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grpSp>
        <p:nvGrpSpPr>
          <p:cNvPr id="52" name="Group 51">
            <a:extLst>
              <a:ext uri="{FF2B5EF4-FFF2-40B4-BE49-F238E27FC236}">
                <a16:creationId xmlns:a16="http://schemas.microsoft.com/office/drawing/2014/main" id="{8E62477C-4DA3-453C-88E5-E050CE525312}"/>
              </a:ext>
            </a:extLst>
          </p:cNvPr>
          <p:cNvGrpSpPr/>
          <p:nvPr/>
        </p:nvGrpSpPr>
        <p:grpSpPr>
          <a:xfrm>
            <a:off x="5848631" y="1524193"/>
            <a:ext cx="602792" cy="602792"/>
            <a:chOff x="2135900" y="1524193"/>
            <a:chExt cx="602792" cy="602792"/>
          </a:xfrm>
        </p:grpSpPr>
        <p:sp>
          <p:nvSpPr>
            <p:cNvPr id="53" name="Oval 52">
              <a:extLst>
                <a:ext uri="{FF2B5EF4-FFF2-40B4-BE49-F238E27FC236}">
                  <a16:creationId xmlns:a16="http://schemas.microsoft.com/office/drawing/2014/main" id="{DA441869-D318-41DE-B59A-B59A2D3E6B9C}"/>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4" name="Group 53">
              <a:extLst>
                <a:ext uri="{FF2B5EF4-FFF2-40B4-BE49-F238E27FC236}">
                  <a16:creationId xmlns:a16="http://schemas.microsoft.com/office/drawing/2014/main" id="{4A47AF5F-FA24-4A7A-9EA0-15A13E236208}"/>
                </a:ext>
              </a:extLst>
            </p:cNvPr>
            <p:cNvGrpSpPr/>
            <p:nvPr/>
          </p:nvGrpSpPr>
          <p:grpSpPr>
            <a:xfrm>
              <a:off x="2214565" y="1584488"/>
              <a:ext cx="445462" cy="384019"/>
              <a:chOff x="1031412" y="1905042"/>
              <a:chExt cx="565643" cy="487623"/>
            </a:xfrm>
          </p:grpSpPr>
          <p:sp>
            <p:nvSpPr>
              <p:cNvPr id="55" name="Isosceles Triangle 54">
                <a:extLst>
                  <a:ext uri="{FF2B5EF4-FFF2-40B4-BE49-F238E27FC236}">
                    <a16:creationId xmlns:a16="http://schemas.microsoft.com/office/drawing/2014/main" id="{2D52BD8F-1EDD-4775-8C95-C4672CD239CE}"/>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6" name="Straight Arrow Connector 55">
                <a:extLst>
                  <a:ext uri="{FF2B5EF4-FFF2-40B4-BE49-F238E27FC236}">
                    <a16:creationId xmlns:a16="http://schemas.microsoft.com/office/drawing/2014/main" id="{7D7F21A7-2E77-41F3-8A25-FF32CE97E5FE}"/>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
        <p:nvSpPr>
          <p:cNvPr id="34" name="Text Placeholder 3">
            <a:extLst>
              <a:ext uri="{FF2B5EF4-FFF2-40B4-BE49-F238E27FC236}">
                <a16:creationId xmlns:a16="http://schemas.microsoft.com/office/drawing/2014/main" id="{12C9B5F0-2081-48BC-B488-92A784E0C789}"/>
              </a:ext>
            </a:extLst>
          </p:cNvPr>
          <p:cNvSpPr txBox="1">
            <a:spLocks/>
          </p:cNvSpPr>
          <p:nvPr/>
        </p:nvSpPr>
        <p:spPr>
          <a:xfrm>
            <a:off x="8210028" y="1825589"/>
            <a:ext cx="3566160" cy="3289445"/>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lang="en-US" sz="1400" b="1" cap="all" dirty="0">
                <a:gradFill>
                  <a:gsLst>
                    <a:gs pos="1250">
                      <a:schemeClr val="accent3"/>
                    </a:gs>
                    <a:gs pos="100000">
                      <a:schemeClr val="accent3"/>
                    </a:gs>
                  </a:gsLst>
                  <a:lin ang="5400000" scaled="0"/>
                </a:gradFill>
                <a:latin typeface="Segoe UI" panose="020B0502040204020203" pitchFamily="34" charset="0"/>
                <a:cs typeface="Segoe UI" panose="020B0502040204020203" pitchFamily="34" charset="0"/>
              </a:rPr>
              <a:t>CENTRALIZED NETWORK SECURITY</a:t>
            </a:r>
          </a:p>
          <a:p>
            <a:pPr marL="137160" lvl="1" indent="-137160">
              <a:spcAft>
                <a:spcPts val="600"/>
              </a:spcAft>
              <a:buFont typeface="Arial" panose="020B0604020202020204" pitchFamily="34" charset="0"/>
              <a:buChar char="•"/>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r>
              <a:rPr lang="en-US" sz="1400" dirty="0">
                <a:gradFill>
                  <a:gsLst>
                    <a:gs pos="1250">
                      <a:srgbClr val="1A1A1A"/>
                    </a:gs>
                    <a:gs pos="100000">
                      <a:srgbClr val="1A1A1A"/>
                    </a:gs>
                  </a:gsLst>
                  <a:lin ang="5400000" scaled="0"/>
                </a:gradFill>
              </a:rPr>
              <a:t>Centralize governance and of network security elements such as Network virtual appliances functions like ExpressRoute, virtual network and subnet provisioning, IP addressing, etc.</a:t>
            </a:r>
            <a:endParaRPr lang="en-US" sz="1400" dirty="0">
              <a:gradFill>
                <a:gsLst>
                  <a:gs pos="1250">
                    <a:srgbClr val="1A1A1A"/>
                  </a:gs>
                  <a:gs pos="100000">
                    <a:srgbClr val="1A1A1A"/>
                  </a:gs>
                </a:gsLst>
                <a:lin ang="5400000" scaled="0"/>
              </a:gradFill>
              <a:highlight>
                <a:srgbClr val="FFFF00"/>
              </a:highlight>
            </a:endParaRPr>
          </a:p>
          <a:p>
            <a:pPr marL="137160" lvl="1" indent="-137160" defTabSz="914400">
              <a:spcBef>
                <a:spcPts val="0"/>
              </a:spcBef>
              <a:spcAft>
                <a:spcPts val="600"/>
              </a:spcAft>
              <a:buSzTx/>
              <a:buFont typeface="Arial" panose="020B0604020202020204" pitchFamily="34" charset="0"/>
              <a:buChar char="•"/>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r>
              <a:rPr lang="en-US" sz="1400" dirty="0">
                <a:gradFill>
                  <a:gsLst>
                    <a:gs pos="1250">
                      <a:srgbClr val="1A1A1A"/>
                    </a:gs>
                    <a:gs pos="100000">
                      <a:srgbClr val="1A1A1A"/>
                    </a:gs>
                  </a:gsLst>
                  <a:lin ang="5400000" scaled="0"/>
                </a:gradFill>
              </a:rPr>
              <a:t>Recommend using an existing on premises process if applicable. This is typically a central networking group or a council of key stakeholder groups from business units. </a:t>
            </a:r>
          </a:p>
        </p:txBody>
      </p:sp>
      <p:grpSp>
        <p:nvGrpSpPr>
          <p:cNvPr id="36" name="Group 35">
            <a:extLst>
              <a:ext uri="{FF2B5EF4-FFF2-40B4-BE49-F238E27FC236}">
                <a16:creationId xmlns:a16="http://schemas.microsoft.com/office/drawing/2014/main" id="{4E335AEE-F3E3-430F-B916-534F558151B7}"/>
              </a:ext>
            </a:extLst>
          </p:cNvPr>
          <p:cNvGrpSpPr/>
          <p:nvPr/>
        </p:nvGrpSpPr>
        <p:grpSpPr>
          <a:xfrm>
            <a:off x="9691712" y="1524193"/>
            <a:ext cx="602792" cy="602792"/>
            <a:chOff x="2135900" y="1524193"/>
            <a:chExt cx="602792" cy="602792"/>
          </a:xfrm>
        </p:grpSpPr>
        <p:sp>
          <p:nvSpPr>
            <p:cNvPr id="38" name="Oval 37">
              <a:extLst>
                <a:ext uri="{FF2B5EF4-FFF2-40B4-BE49-F238E27FC236}">
                  <a16:creationId xmlns:a16="http://schemas.microsoft.com/office/drawing/2014/main" id="{D9865DB1-BC5A-4D05-8383-BE515C4F68EC}"/>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 name="Group 38">
              <a:extLst>
                <a:ext uri="{FF2B5EF4-FFF2-40B4-BE49-F238E27FC236}">
                  <a16:creationId xmlns:a16="http://schemas.microsoft.com/office/drawing/2014/main" id="{FE5AE050-F672-4980-8567-817D01A9721F}"/>
                </a:ext>
              </a:extLst>
            </p:cNvPr>
            <p:cNvGrpSpPr/>
            <p:nvPr/>
          </p:nvGrpSpPr>
          <p:grpSpPr>
            <a:xfrm>
              <a:off x="2214565" y="1584488"/>
              <a:ext cx="445462" cy="384019"/>
              <a:chOff x="1031412" y="1905042"/>
              <a:chExt cx="565643" cy="487623"/>
            </a:xfrm>
          </p:grpSpPr>
          <p:sp>
            <p:nvSpPr>
              <p:cNvPr id="40" name="Isosceles Triangle 39">
                <a:extLst>
                  <a:ext uri="{FF2B5EF4-FFF2-40B4-BE49-F238E27FC236}">
                    <a16:creationId xmlns:a16="http://schemas.microsoft.com/office/drawing/2014/main" id="{626F231C-3A58-4968-BFC0-A6E1D3798B10}"/>
                  </a:ext>
                </a:extLst>
              </p:cNvPr>
              <p:cNvSpPr/>
              <p:nvPr/>
            </p:nvSpPr>
            <p:spPr bwMode="auto">
              <a:xfrm>
                <a:off x="1031412" y="1905042"/>
                <a:ext cx="565643" cy="487623"/>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1" name="Straight Arrow Connector 40">
                <a:extLst>
                  <a:ext uri="{FF2B5EF4-FFF2-40B4-BE49-F238E27FC236}">
                    <a16:creationId xmlns:a16="http://schemas.microsoft.com/office/drawing/2014/main" id="{676FC2B0-FF17-4EA1-A08A-273FB2520BB8}"/>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
        <p:nvSpPr>
          <p:cNvPr id="42" name="Text Placeholder 3">
            <a:extLst>
              <a:ext uri="{FF2B5EF4-FFF2-40B4-BE49-F238E27FC236}">
                <a16:creationId xmlns:a16="http://schemas.microsoft.com/office/drawing/2014/main" id="{D12F056B-B138-4670-B958-B4121F7262C7}"/>
              </a:ext>
            </a:extLst>
          </p:cNvPr>
          <p:cNvSpPr txBox="1">
            <a:spLocks/>
          </p:cNvSpPr>
          <p:nvPr/>
        </p:nvSpPr>
        <p:spPr>
          <a:xfrm>
            <a:off x="4334390" y="5271000"/>
            <a:ext cx="7441798" cy="1211727"/>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Why – </a:t>
            </a:r>
            <a:r>
              <a:rPr lang="en-US" sz="1400" dirty="0">
                <a:gradFill>
                  <a:gsLst>
                    <a:gs pos="1250">
                      <a:srgbClr val="1A1A1A"/>
                    </a:gs>
                    <a:gs pos="100000">
                      <a:srgbClr val="1A1A1A"/>
                    </a:gs>
                  </a:gsLst>
                  <a:lin ang="5400000" scaled="0"/>
                </a:gradFill>
              </a:rPr>
              <a:t>Inconsistent strategy and management of these core functions can create significant security risks that an attacker can exploit</a:t>
            </a:r>
          </a:p>
        </p:txBody>
      </p:sp>
      <p:sp>
        <p:nvSpPr>
          <p:cNvPr id="2" name="Rectangle 1">
            <a:extLst>
              <a:ext uri="{FF2B5EF4-FFF2-40B4-BE49-F238E27FC236}">
                <a16:creationId xmlns:a16="http://schemas.microsoft.com/office/drawing/2014/main" id="{3203E0CA-80CE-44A3-8A95-999E0A3FC6DD}"/>
              </a:ext>
            </a:extLst>
          </p:cNvPr>
          <p:cNvSpPr/>
          <p:nvPr/>
        </p:nvSpPr>
        <p:spPr>
          <a:xfrm>
            <a:off x="824119" y="5576955"/>
            <a:ext cx="1533429" cy="276999"/>
          </a:xfrm>
          <a:prstGeom prst="rect">
            <a:avLst/>
          </a:prstGeom>
        </p:spPr>
        <p:txBody>
          <a:bodyPr wrap="square">
            <a:spAutoFit/>
          </a:bodyPr>
          <a:lstStyle/>
          <a:p>
            <a:pPr marL="0" lvl="1" algn="ctr">
              <a:spcAft>
                <a:spcPts val="600"/>
              </a:spcAft>
              <a:defRPr/>
            </a:pPr>
            <a:r>
              <a:rPr lang="en-US" sz="1200" b="1" cap="all" dirty="0">
                <a:gradFill>
                  <a:gsLst>
                    <a:gs pos="1250">
                      <a:srgbClr val="1A1A1A"/>
                    </a:gs>
                    <a:gs pos="100000">
                      <a:srgbClr val="1A1A1A"/>
                    </a:gs>
                  </a:gsLst>
                  <a:lin ang="5400000" scaled="0"/>
                </a:gradFill>
              </a:rPr>
              <a:t>Administrative</a:t>
            </a:r>
          </a:p>
        </p:txBody>
      </p:sp>
      <p:sp>
        <p:nvSpPr>
          <p:cNvPr id="9" name="Rectangle 8">
            <a:extLst>
              <a:ext uri="{FF2B5EF4-FFF2-40B4-BE49-F238E27FC236}">
                <a16:creationId xmlns:a16="http://schemas.microsoft.com/office/drawing/2014/main" id="{1347B65F-2D22-4DE7-B735-46DD60A97ADF}"/>
              </a:ext>
            </a:extLst>
          </p:cNvPr>
          <p:cNvSpPr/>
          <p:nvPr/>
        </p:nvSpPr>
        <p:spPr>
          <a:xfrm>
            <a:off x="2325623" y="6019253"/>
            <a:ext cx="1705403" cy="276999"/>
          </a:xfrm>
          <a:prstGeom prst="rect">
            <a:avLst/>
          </a:prstGeom>
        </p:spPr>
        <p:txBody>
          <a:bodyPr wrap="none">
            <a:spAutoFit/>
          </a:bodyPr>
          <a:lstStyle/>
          <a:p>
            <a:pPr marL="0" lvl="1" algn="ctr">
              <a:spcAft>
                <a:spcPts val="600"/>
              </a:spcAft>
              <a:defRPr/>
            </a:pPr>
            <a:r>
              <a:rPr lang="en-US" sz="1200" b="1" cap="all" dirty="0">
                <a:gradFill>
                  <a:gsLst>
                    <a:gs pos="1250">
                      <a:srgbClr val="1A1A1A"/>
                    </a:gs>
                    <a:gs pos="100000">
                      <a:srgbClr val="1A1A1A"/>
                    </a:gs>
                  </a:gsLst>
                  <a:lin ang="5400000" scaled="0"/>
                </a:gradFill>
              </a:rPr>
              <a:t>Network security</a:t>
            </a:r>
            <a:endParaRPr lang="en-US" sz="1400" b="1" cap="all" dirty="0">
              <a:gradFill>
                <a:gsLst>
                  <a:gs pos="1250">
                    <a:srgbClr val="D73B01"/>
                  </a:gs>
                  <a:gs pos="100000">
                    <a:srgbClr val="D73B01"/>
                  </a:gs>
                </a:gsLst>
                <a:lin ang="5400000" scaled="0"/>
              </a:gradFill>
              <a:latin typeface="Segoe UI Semibold"/>
              <a:cs typeface="Segoe UI Semibold" panose="020B0702040204020203" pitchFamily="34" charset="0"/>
            </a:endParaRPr>
          </a:p>
        </p:txBody>
      </p:sp>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05598F76-2CEB-436A-B386-C110BF08E66E}"/>
                  </a:ext>
                </a:extLst>
              </p:cNvPr>
              <p:cNvGraphicFramePr>
                <a:graphicFrameLocks noChangeAspect="1"/>
              </p:cNvGraphicFramePr>
              <p:nvPr>
                <p:extLst>
                  <p:ext uri="{D42A27DB-BD31-4B8C-83A1-F6EECF244321}">
                    <p14:modId xmlns:p14="http://schemas.microsoft.com/office/powerpoint/2010/main" val="3930918336"/>
                  </p:ext>
                </p:extLst>
              </p:nvPr>
            </p:nvGraphicFramePr>
            <p:xfrm>
              <a:off x="834383" y="4750932"/>
              <a:ext cx="1458200" cy="820238"/>
            </p:xfrm>
            <a:graphic>
              <a:graphicData uri="http://schemas.microsoft.com/office/powerpoint/2016/slidezoom">
                <pslz:sldZm>
                  <pslz:sldZmObj sldId="4654" cId="979160864">
                    <pslz:zmPr id="{85A06747-38BF-44C7-B8CD-E5880C62906F}" transitionDur="1000">
                      <p166:blipFill xmlns:p166="http://schemas.microsoft.com/office/powerpoint/2016/6/main">
                        <a:blip r:embed="rId3"/>
                        <a:stretch>
                          <a:fillRect/>
                        </a:stretch>
                      </p166:blipFill>
                      <p166:spPr xmlns:p166="http://schemas.microsoft.com/office/powerpoint/2016/6/main">
                        <a:xfrm>
                          <a:off x="0" y="0"/>
                          <a:ext cx="1458200" cy="820238"/>
                        </a:xfrm>
                        <a:prstGeom prst="rect">
                          <a:avLst/>
                        </a:prstGeom>
                        <a:ln w="3175">
                          <a:solidFill>
                            <a:prstClr val="ltGray"/>
                          </a:solidFill>
                        </a:ln>
                      </p166:spPr>
                    </pslz:zmPr>
                  </pslz:sldZmObj>
                </pslz:sldZm>
              </a:graphicData>
            </a:graphic>
          </p:graphicFrame>
        </mc:Choice>
        <mc:Fallback xmlns="">
          <p:pic>
            <p:nvPicPr>
              <p:cNvPr id="7" name="Slide Zoom 6">
                <a:extLst>
                  <a:ext uri="{FF2B5EF4-FFF2-40B4-BE49-F238E27FC236}">
                    <a16:creationId xmlns:a16="http://schemas.microsoft.com/office/drawing/2014/main" id="{05598F76-2CEB-436A-B386-C110BF08E66E}"/>
                  </a:ext>
                </a:extLst>
              </p:cNvPr>
              <p:cNvPicPr>
                <a:picLocks noGrp="1" noRot="1" noChangeAspect="1" noMove="1" noResize="1" noEditPoints="1" noAdjustHandles="1" noChangeArrowheads="1" noChangeShapeType="1"/>
              </p:cNvPicPr>
              <p:nvPr/>
            </p:nvPicPr>
            <p:blipFill>
              <a:blip r:embed="rId4"/>
              <a:stretch>
                <a:fillRect/>
              </a:stretch>
            </p:blipFill>
            <p:spPr>
              <a:xfrm>
                <a:off x="834383" y="4750932"/>
                <a:ext cx="1458200" cy="82023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23654709-6DC2-4823-A8A9-24E5F9CB1DB8}"/>
                  </a:ext>
                </a:extLst>
              </p:cNvPr>
              <p:cNvGraphicFramePr>
                <a:graphicFrameLocks noChangeAspect="1"/>
              </p:cNvGraphicFramePr>
              <p:nvPr>
                <p:extLst>
                  <p:ext uri="{D42A27DB-BD31-4B8C-83A1-F6EECF244321}">
                    <p14:modId xmlns:p14="http://schemas.microsoft.com/office/powerpoint/2010/main" val="181902294"/>
                  </p:ext>
                </p:extLst>
              </p:nvPr>
            </p:nvGraphicFramePr>
            <p:xfrm>
              <a:off x="2437296" y="5138801"/>
              <a:ext cx="1458200" cy="820238"/>
            </p:xfrm>
            <a:graphic>
              <a:graphicData uri="http://schemas.microsoft.com/office/powerpoint/2016/slidezoom">
                <pslz:sldZm>
                  <pslz:sldZmObj sldId="4660" cId="2405029067">
                    <pslz:zmPr id="{96869497-3846-46E1-8FE6-FBBA1113227F}" transitionDur="1000">
                      <p166:blipFill xmlns:p166="http://schemas.microsoft.com/office/powerpoint/2016/6/main">
                        <a:blip r:embed="rId5"/>
                        <a:stretch>
                          <a:fillRect/>
                        </a:stretch>
                      </p166:blipFill>
                      <p166:spPr xmlns:p166="http://schemas.microsoft.com/office/powerpoint/2016/6/main">
                        <a:xfrm>
                          <a:off x="0" y="0"/>
                          <a:ext cx="1458200" cy="820238"/>
                        </a:xfrm>
                        <a:prstGeom prst="rect">
                          <a:avLst/>
                        </a:prstGeom>
                        <a:ln w="3175">
                          <a:solidFill>
                            <a:prstClr val="ltGray"/>
                          </a:solidFill>
                        </a:ln>
                      </p166:spPr>
                    </pslz:zmPr>
                  </pslz:sldZmObj>
                </pslz:sldZm>
              </a:graphicData>
            </a:graphic>
          </p:graphicFrame>
        </mc:Choice>
        <mc:Fallback xmlns="">
          <p:pic>
            <p:nvPicPr>
              <p:cNvPr id="11" name="Slide Zoom 10">
                <a:extLst>
                  <a:ext uri="{FF2B5EF4-FFF2-40B4-BE49-F238E27FC236}">
                    <a16:creationId xmlns:a16="http://schemas.microsoft.com/office/drawing/2014/main" id="{23654709-6DC2-4823-A8A9-24E5F9CB1DB8}"/>
                  </a:ext>
                </a:extLst>
              </p:cNvPr>
              <p:cNvPicPr>
                <a:picLocks noGrp="1" noRot="1" noChangeAspect="1" noMove="1" noResize="1" noEditPoints="1" noAdjustHandles="1" noChangeArrowheads="1" noChangeShapeType="1"/>
              </p:cNvPicPr>
              <p:nvPr/>
            </p:nvPicPr>
            <p:blipFill>
              <a:blip r:embed="rId6"/>
              <a:stretch>
                <a:fillRect/>
              </a:stretch>
            </p:blipFill>
            <p:spPr>
              <a:xfrm>
                <a:off x="2437296" y="5138801"/>
                <a:ext cx="1458200" cy="820238"/>
              </a:xfrm>
              <a:prstGeom prst="rect">
                <a:avLst/>
              </a:prstGeom>
              <a:ln w="3175">
                <a:solidFill>
                  <a:prstClr val="ltGray"/>
                </a:solidFill>
              </a:ln>
            </p:spPr>
          </p:pic>
        </mc:Fallback>
      </mc:AlternateContent>
    </p:spTree>
    <p:extLst>
      <p:ext uri="{BB962C8B-B14F-4D97-AF65-F5344CB8AC3E}">
        <p14:creationId xmlns:p14="http://schemas.microsoft.com/office/powerpoint/2010/main" val="2837847864"/>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 Placeholder 3">
            <a:extLst>
              <a:ext uri="{FF2B5EF4-FFF2-40B4-BE49-F238E27FC236}">
                <a16:creationId xmlns:a16="http://schemas.microsoft.com/office/drawing/2014/main" id="{E5E54C10-0523-4057-820C-B3050B6915DC}"/>
              </a:ext>
            </a:extLst>
          </p:cNvPr>
          <p:cNvSpPr txBox="1">
            <a:spLocks/>
          </p:cNvSpPr>
          <p:nvPr/>
        </p:nvSpPr>
        <p:spPr>
          <a:xfrm>
            <a:off x="5529915" y="1565553"/>
            <a:ext cx="6073822" cy="878282"/>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365760" tIns="182880" rIns="274320" bIns="182880" rtlCol="0" anchor="ctr">
            <a:noAutofit/>
          </a:bodyPr>
          <a:lstStyle>
            <a:defPPr>
              <a:defRPr lang="en-US"/>
            </a:defPPr>
            <a:lvl1pPr marR="0" lvl="0" indent="0" defTabSz="932719" fontAlgn="auto">
              <a:lnSpc>
                <a:spcPct val="100000"/>
              </a:lnSpc>
              <a:spcBef>
                <a:spcPct val="20000"/>
              </a:spcBef>
              <a:spcAft>
                <a:spcPts val="0"/>
              </a:spcAft>
              <a:buClrTx/>
              <a:buSzPct val="90000"/>
              <a:buFont typeface="Wingdings" panose="05000000000000000000" pitchFamily="2" charset="2"/>
              <a:buNone/>
              <a:tabLst/>
              <a:defRPr kumimoji="0" sz="1400" b="1" i="1" u="none" strike="noStrike" cap="none" spc="0" normalizeH="0" baseline="0">
                <a:ln>
                  <a:noFill/>
                </a:ln>
                <a:gradFill>
                  <a:gsLst>
                    <a:gs pos="0">
                      <a:schemeClr val="tx1"/>
                    </a:gs>
                    <a:gs pos="100000">
                      <a:schemeClr val="tx1"/>
                    </a:gs>
                  </a:gsLst>
                  <a:lin ang="5400000" scaled="1"/>
                </a:gradFill>
                <a:effectLst/>
                <a:uLnTx/>
                <a:uFillTx/>
              </a:defRPr>
            </a:lvl1pPr>
            <a:lvl2pPr marL="457189" marR="0" indent="-228594" defTabSz="932719"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09" marR="0" indent="-200020" defTabSz="932719"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42" marR="0" indent="-180970" defTabSz="932719"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13" marR="0" indent="-168270" defTabSz="932719"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4976" indent="-233181" defTabSz="932719">
              <a:spcBef>
                <a:spcPct val="20000"/>
              </a:spcBef>
              <a:buFont typeface="Arial" pitchFamily="34" charset="0"/>
              <a:buChar char="•"/>
              <a:defRPr sz="2000"/>
            </a:lvl6pPr>
            <a:lvl7pPr marL="3031336" indent="-233181" defTabSz="932719">
              <a:spcBef>
                <a:spcPct val="20000"/>
              </a:spcBef>
              <a:buFont typeface="Arial" pitchFamily="34" charset="0"/>
              <a:buChar char="•"/>
              <a:defRPr sz="2000"/>
            </a:lvl7pPr>
            <a:lvl8pPr marL="3497695" indent="-233181" defTabSz="932719">
              <a:spcBef>
                <a:spcPct val="20000"/>
              </a:spcBef>
              <a:buFont typeface="Arial" pitchFamily="34" charset="0"/>
              <a:buChar char="•"/>
              <a:defRPr sz="2000"/>
            </a:lvl8pPr>
            <a:lvl9pPr marL="3964056" indent="-233181" defTabSz="932719">
              <a:spcBef>
                <a:spcPct val="20000"/>
              </a:spcBef>
              <a:buFont typeface="Arial" pitchFamily="34" charset="0"/>
              <a:buChar char="•"/>
              <a:defRPr sz="2000"/>
            </a:lvl9pPr>
          </a:lstStyle>
          <a:p>
            <a:r>
              <a:rPr lang="en-US" i="0" dirty="0"/>
              <a:t>Network Security Groups (NSGs) for subnets</a:t>
            </a:r>
          </a:p>
          <a:p>
            <a:r>
              <a:rPr lang="en-US" b="0" i="0" dirty="0"/>
              <a:t>Use Network Security Groups to protect against unsolicited traffic into Azure Subnets (replaces/supplements East-West traffic controls)</a:t>
            </a:r>
          </a:p>
        </p:txBody>
      </p:sp>
      <p:sp>
        <p:nvSpPr>
          <p:cNvPr id="2" name="Title 1">
            <a:extLst>
              <a:ext uri="{FF2B5EF4-FFF2-40B4-BE49-F238E27FC236}">
                <a16:creationId xmlns:a16="http://schemas.microsoft.com/office/drawing/2014/main" id="{73DAA5AD-3B52-4D58-A405-B70B39D45E7D}"/>
              </a:ext>
            </a:extLst>
          </p:cNvPr>
          <p:cNvSpPr>
            <a:spLocks noGrp="1"/>
          </p:cNvSpPr>
          <p:nvPr>
            <p:ph type="title"/>
          </p:nvPr>
        </p:nvSpPr>
        <p:spPr>
          <a:xfrm>
            <a:off x="588263" y="457201"/>
            <a:ext cx="11018520" cy="800219"/>
          </a:xfrm>
        </p:spPr>
        <p:txBody>
          <a:bodyPr/>
          <a:lstStyle/>
          <a:p>
            <a:r>
              <a:rPr lang="en-US" sz="3200" dirty="0">
                <a:gradFill>
                  <a:gsLst>
                    <a:gs pos="1250">
                      <a:srgbClr val="1A1A1A"/>
                    </a:gs>
                    <a:gs pos="100000">
                      <a:srgbClr val="1A1A1A"/>
                    </a:gs>
                  </a:gsLst>
                  <a:lin ang="5400000" scaled="0"/>
                </a:gradFill>
              </a:rPr>
              <a:t>Networks and Containment</a:t>
            </a:r>
            <a:br>
              <a:rPr lang="en-US" sz="3200" dirty="0">
                <a:gradFill>
                  <a:gsLst>
                    <a:gs pos="1250">
                      <a:srgbClr val="1A1A1A"/>
                    </a:gs>
                    <a:gs pos="100000">
                      <a:srgbClr val="1A1A1A"/>
                    </a:gs>
                  </a:gsLst>
                  <a:lin ang="5400000" scaled="0"/>
                </a:gradFill>
              </a:rPr>
            </a:br>
            <a:r>
              <a:rPr lang="en-US" sz="2000" cap="all" dirty="0">
                <a:gradFill>
                  <a:gsLst>
                    <a:gs pos="1250">
                      <a:schemeClr val="accent3"/>
                    </a:gs>
                    <a:gs pos="100000">
                      <a:schemeClr val="accent3"/>
                    </a:gs>
                  </a:gsLst>
                  <a:lin ang="5400000" scaled="0"/>
                </a:gradFill>
                <a:latin typeface="Segoe UI" panose="020B0502040204020203" pitchFamily="34" charset="0"/>
              </a:rPr>
              <a:t>Pragmatic Containment strategy</a:t>
            </a:r>
            <a:endParaRPr lang="en-US" sz="1600" kern="0" cap="all" spc="118" dirty="0">
              <a:solidFill>
                <a:srgbClr val="107C10"/>
              </a:solidFill>
              <a:latin typeface="Segoe UI"/>
              <a:ea typeface="Segoe UI Black" pitchFamily="34"/>
              <a:cs typeface="+mn-cs"/>
            </a:endParaRPr>
          </a:p>
        </p:txBody>
      </p:sp>
      <p:sp>
        <p:nvSpPr>
          <p:cNvPr id="3" name="Text Placeholder 3">
            <a:extLst>
              <a:ext uri="{FF2B5EF4-FFF2-40B4-BE49-F238E27FC236}">
                <a16:creationId xmlns:a16="http://schemas.microsoft.com/office/drawing/2014/main" id="{2DDFA8EF-5796-486B-A4AD-27D31E298DE4}"/>
              </a:ext>
            </a:extLst>
          </p:cNvPr>
          <p:cNvSpPr txBox="1">
            <a:spLocks/>
          </p:cNvSpPr>
          <p:nvPr/>
        </p:nvSpPr>
        <p:spPr>
          <a:xfrm>
            <a:off x="588263" y="1690479"/>
            <a:ext cx="3948417" cy="4657138"/>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What – </a:t>
            </a:r>
            <a:r>
              <a:rPr lang="en-US" sz="1400" dirty="0">
                <a:gradFill>
                  <a:gsLst>
                    <a:gs pos="1250">
                      <a:srgbClr val="1A1A1A"/>
                    </a:gs>
                    <a:gs pos="100000">
                      <a:srgbClr val="1A1A1A"/>
                    </a:gs>
                  </a:gsLst>
                  <a:lin ang="5400000" scaled="0"/>
                </a:gradFill>
              </a:rPr>
              <a:t>Build a risk containment strategy that blends the best available approaches</a:t>
            </a:r>
          </a:p>
          <a:p>
            <a:pPr marL="337180" lvl="2"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Existing controls </a:t>
            </a:r>
            <a:r>
              <a:rPr lang="en-US" sz="1400" dirty="0">
                <a:gradFill>
                  <a:gsLst>
                    <a:gs pos="1250">
                      <a:srgbClr val="1A1A1A"/>
                    </a:gs>
                    <a:gs pos="100000">
                      <a:srgbClr val="1A1A1A"/>
                    </a:gs>
                  </a:gsLst>
                  <a:lin ang="5400000" scaled="0"/>
                </a:gradFill>
              </a:rPr>
              <a:t>and practices</a:t>
            </a:r>
          </a:p>
          <a:p>
            <a:pPr marL="337180" lvl="2"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Native controls </a:t>
            </a:r>
            <a:r>
              <a:rPr lang="en-US" sz="1400" dirty="0">
                <a:gradFill>
                  <a:gsLst>
                    <a:gs pos="1250">
                      <a:srgbClr val="1A1A1A"/>
                    </a:gs>
                    <a:gs pos="100000">
                      <a:srgbClr val="1A1A1A"/>
                    </a:gs>
                  </a:gsLst>
                  <a:lin ang="5400000" scaled="0"/>
                </a:gradFill>
              </a:rPr>
              <a:t>available in Azure</a:t>
            </a:r>
          </a:p>
          <a:p>
            <a:pPr marL="337180" lvl="2"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Zero trust </a:t>
            </a:r>
            <a:r>
              <a:rPr lang="en-US" sz="1400" dirty="0">
                <a:gradFill>
                  <a:gsLst>
                    <a:gs pos="1250">
                      <a:srgbClr val="1A1A1A"/>
                    </a:gs>
                    <a:gs pos="100000">
                      <a:srgbClr val="1A1A1A"/>
                    </a:gs>
                  </a:gsLst>
                  <a:lin ang="5400000" scaled="0"/>
                </a:gradFill>
              </a:rPr>
              <a:t>approaches to continuous validate</a:t>
            </a: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Why </a:t>
            </a:r>
            <a:r>
              <a:rPr lang="en-US" sz="1400" dirty="0">
                <a:gradFill>
                  <a:gsLst>
                    <a:gs pos="1250">
                      <a:srgbClr val="1A1A1A"/>
                    </a:gs>
                    <a:gs pos="100000">
                      <a:srgbClr val="1A1A1A"/>
                    </a:gs>
                  </a:gsLst>
                  <a:lin ang="5400000" scaled="0"/>
                </a:gradFill>
              </a:rPr>
              <a:t>– Containment of attack vectors within an environment is critical, but traditional approaches aren’t enough and must evolve. Consistency of controls across on-premises and cloud infrastructure is important, but defenses are more effective and manageable when leveraging native azure security controls, dynamic (just in time) approaches, and integrated identity/password controls (e.g. zero trust / continuous validation)</a:t>
            </a:r>
          </a:p>
        </p:txBody>
      </p:sp>
      <p:sp>
        <p:nvSpPr>
          <p:cNvPr id="11" name="Rectangle 10">
            <a:extLst>
              <a:ext uri="{FF2B5EF4-FFF2-40B4-BE49-F238E27FC236}">
                <a16:creationId xmlns:a16="http://schemas.microsoft.com/office/drawing/2014/main" id="{C75445DD-64E6-420F-9EBD-1A65B0CD821C}"/>
              </a:ext>
            </a:extLst>
          </p:cNvPr>
          <p:cNvSpPr/>
          <p:nvPr/>
        </p:nvSpPr>
        <p:spPr bwMode="auto">
          <a:xfrm>
            <a:off x="7090854" y="5378984"/>
            <a:ext cx="6512951" cy="47103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600" dirty="0">
              <a:solidFill>
                <a:schemeClr val="tx1"/>
              </a:solidFill>
            </a:endParaRPr>
          </a:p>
          <a:p>
            <a:pPr defTabSz="932472" fontAlgn="base">
              <a:spcBef>
                <a:spcPct val="0"/>
              </a:spcBef>
              <a:spcAft>
                <a:spcPct val="0"/>
              </a:spcAft>
            </a:pPr>
            <a:endParaRPr lang="en-US" sz="1600" dirty="0">
              <a:solidFill>
                <a:schemeClr val="tx1"/>
              </a:solidFill>
            </a:endParaRPr>
          </a:p>
        </p:txBody>
      </p:sp>
      <p:grpSp>
        <p:nvGrpSpPr>
          <p:cNvPr id="39" name="Group 38">
            <a:extLst>
              <a:ext uri="{FF2B5EF4-FFF2-40B4-BE49-F238E27FC236}">
                <a16:creationId xmlns:a16="http://schemas.microsoft.com/office/drawing/2014/main" id="{B4C69AA4-A294-485D-A6AC-202629C62FDB}"/>
              </a:ext>
            </a:extLst>
          </p:cNvPr>
          <p:cNvGrpSpPr/>
          <p:nvPr/>
        </p:nvGrpSpPr>
        <p:grpSpPr>
          <a:xfrm>
            <a:off x="5207149" y="1690479"/>
            <a:ext cx="602792" cy="602792"/>
            <a:chOff x="2135900" y="1524193"/>
            <a:chExt cx="602792" cy="602792"/>
          </a:xfrm>
        </p:grpSpPr>
        <p:sp>
          <p:nvSpPr>
            <p:cNvPr id="40" name="Oval 39">
              <a:extLst>
                <a:ext uri="{FF2B5EF4-FFF2-40B4-BE49-F238E27FC236}">
                  <a16:creationId xmlns:a16="http://schemas.microsoft.com/office/drawing/2014/main" id="{DBB7C009-8B9A-450F-B88D-B76996D39CA2}"/>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1" name="Group 40">
              <a:extLst>
                <a:ext uri="{FF2B5EF4-FFF2-40B4-BE49-F238E27FC236}">
                  <a16:creationId xmlns:a16="http://schemas.microsoft.com/office/drawing/2014/main" id="{BA867ACF-72BB-48C9-ABFB-8A33A946B0EC}"/>
                </a:ext>
              </a:extLst>
            </p:cNvPr>
            <p:cNvGrpSpPr/>
            <p:nvPr/>
          </p:nvGrpSpPr>
          <p:grpSpPr>
            <a:xfrm>
              <a:off x="2214565" y="1584488"/>
              <a:ext cx="445462" cy="384019"/>
              <a:chOff x="1031412" y="1905042"/>
              <a:chExt cx="565643" cy="487623"/>
            </a:xfrm>
          </p:grpSpPr>
          <p:sp>
            <p:nvSpPr>
              <p:cNvPr id="42" name="Isosceles Triangle 41">
                <a:extLst>
                  <a:ext uri="{FF2B5EF4-FFF2-40B4-BE49-F238E27FC236}">
                    <a16:creationId xmlns:a16="http://schemas.microsoft.com/office/drawing/2014/main" id="{B5DE8169-30B9-4DBB-95C4-101739503C1F}"/>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3" name="Straight Arrow Connector 42">
                <a:extLst>
                  <a:ext uri="{FF2B5EF4-FFF2-40B4-BE49-F238E27FC236}">
                    <a16:creationId xmlns:a16="http://schemas.microsoft.com/office/drawing/2014/main" id="{E05DC95F-F223-4797-8D59-064F2A65A41D}"/>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
        <p:nvSpPr>
          <p:cNvPr id="44" name="Text Placeholder 3">
            <a:extLst>
              <a:ext uri="{FF2B5EF4-FFF2-40B4-BE49-F238E27FC236}">
                <a16:creationId xmlns:a16="http://schemas.microsoft.com/office/drawing/2014/main" id="{6A49669E-6925-44BE-A685-F8CAB820765E}"/>
              </a:ext>
            </a:extLst>
          </p:cNvPr>
          <p:cNvSpPr txBox="1">
            <a:spLocks/>
          </p:cNvSpPr>
          <p:nvPr/>
        </p:nvSpPr>
        <p:spPr>
          <a:xfrm>
            <a:off x="5529915" y="2546401"/>
            <a:ext cx="6073822" cy="878282"/>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365760" tIns="182880" rIns="274320" bIns="182880" rtlCol="0" anchor="ctr">
            <a:noAutofit/>
          </a:bodyPr>
          <a:lstStyle>
            <a:defPPr>
              <a:defRPr lang="en-US"/>
            </a:defPPr>
            <a:lvl1pPr marR="0" lvl="0" indent="0" defTabSz="932719" fontAlgn="auto">
              <a:lnSpc>
                <a:spcPct val="100000"/>
              </a:lnSpc>
              <a:spcBef>
                <a:spcPct val="20000"/>
              </a:spcBef>
              <a:spcAft>
                <a:spcPts val="0"/>
              </a:spcAft>
              <a:buClrTx/>
              <a:buSzPct val="90000"/>
              <a:buFont typeface="Wingdings" panose="05000000000000000000" pitchFamily="2" charset="2"/>
              <a:buNone/>
              <a:tabLst/>
              <a:defRPr kumimoji="0" sz="1400" b="1" i="1" u="none" strike="noStrike" cap="none" spc="0" normalizeH="0" baseline="0">
                <a:ln>
                  <a:noFill/>
                </a:ln>
                <a:gradFill>
                  <a:gsLst>
                    <a:gs pos="0">
                      <a:schemeClr val="tx1"/>
                    </a:gs>
                    <a:gs pos="100000">
                      <a:schemeClr val="tx1"/>
                    </a:gs>
                  </a:gsLst>
                  <a:lin ang="5400000" scaled="1"/>
                </a:gradFill>
                <a:effectLst/>
                <a:uLnTx/>
                <a:uFillTx/>
              </a:defRPr>
            </a:lvl1pPr>
            <a:lvl2pPr marL="457189" marR="0" indent="-228594" defTabSz="932719"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09" marR="0" indent="-200020" defTabSz="932719"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42" marR="0" indent="-180970" defTabSz="932719"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13" marR="0" indent="-168270" defTabSz="932719"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4976" indent="-233181" defTabSz="932719">
              <a:spcBef>
                <a:spcPct val="20000"/>
              </a:spcBef>
              <a:buFont typeface="Arial" pitchFamily="34" charset="0"/>
              <a:buChar char="•"/>
              <a:defRPr sz="2000"/>
            </a:lvl6pPr>
            <a:lvl7pPr marL="3031336" indent="-233181" defTabSz="932719">
              <a:spcBef>
                <a:spcPct val="20000"/>
              </a:spcBef>
              <a:buFont typeface="Arial" pitchFamily="34" charset="0"/>
              <a:buChar char="•"/>
              <a:defRPr sz="2000"/>
            </a:lvl7pPr>
            <a:lvl8pPr marL="3497695" indent="-233181" defTabSz="932719">
              <a:spcBef>
                <a:spcPct val="20000"/>
              </a:spcBef>
              <a:buFont typeface="Arial" pitchFamily="34" charset="0"/>
              <a:buChar char="•"/>
              <a:defRPr sz="2000"/>
            </a:lvl8pPr>
            <a:lvl9pPr marL="3964056" indent="-233181" defTabSz="932719">
              <a:spcBef>
                <a:spcPct val="20000"/>
              </a:spcBef>
              <a:buFont typeface="Arial" pitchFamily="34" charset="0"/>
              <a:buChar char="•"/>
              <a:defRPr sz="2000"/>
            </a:lvl9pPr>
          </a:lstStyle>
          <a:p>
            <a:r>
              <a:rPr lang="en-US" i="0" dirty="0"/>
              <a:t>Choose host-based firewall strategy</a:t>
            </a:r>
          </a:p>
          <a:p>
            <a:r>
              <a:rPr lang="en-US" b="0" i="0" dirty="0"/>
              <a:t>Choose whether to continue existing practices for host-based firewalls in Azure or discontinue their use. </a:t>
            </a:r>
          </a:p>
        </p:txBody>
      </p:sp>
      <p:grpSp>
        <p:nvGrpSpPr>
          <p:cNvPr id="28" name="Group 27">
            <a:extLst>
              <a:ext uri="{FF2B5EF4-FFF2-40B4-BE49-F238E27FC236}">
                <a16:creationId xmlns:a16="http://schemas.microsoft.com/office/drawing/2014/main" id="{23BE80FA-BAD6-44A0-B4DF-65A959F3F6C2}"/>
              </a:ext>
            </a:extLst>
          </p:cNvPr>
          <p:cNvGrpSpPr/>
          <p:nvPr/>
        </p:nvGrpSpPr>
        <p:grpSpPr>
          <a:xfrm>
            <a:off x="5207149" y="2667629"/>
            <a:ext cx="602792" cy="602792"/>
            <a:chOff x="5814590" y="1514479"/>
            <a:chExt cx="602792" cy="602792"/>
          </a:xfrm>
        </p:grpSpPr>
        <p:sp>
          <p:nvSpPr>
            <p:cNvPr id="29" name="Oval 28">
              <a:extLst>
                <a:ext uri="{FF2B5EF4-FFF2-40B4-BE49-F238E27FC236}">
                  <a16:creationId xmlns:a16="http://schemas.microsoft.com/office/drawing/2014/main" id="{EA0417D9-8D00-4EF2-8729-79BEB9420FA6}"/>
                </a:ext>
              </a:extLst>
            </p:cNvPr>
            <p:cNvSpPr/>
            <p:nvPr/>
          </p:nvSpPr>
          <p:spPr bwMode="auto">
            <a:xfrm>
              <a:off x="5814590" y="1514479"/>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 name="Group 29">
              <a:extLst>
                <a:ext uri="{FF2B5EF4-FFF2-40B4-BE49-F238E27FC236}">
                  <a16:creationId xmlns:a16="http://schemas.microsoft.com/office/drawing/2014/main" id="{38A3E1E3-D2BE-4E9A-8D1B-06CB14366DDD}"/>
                </a:ext>
              </a:extLst>
            </p:cNvPr>
            <p:cNvGrpSpPr/>
            <p:nvPr/>
          </p:nvGrpSpPr>
          <p:grpSpPr>
            <a:xfrm>
              <a:off x="5920810" y="1621414"/>
              <a:ext cx="377651" cy="377651"/>
              <a:chOff x="3525723" y="2983289"/>
              <a:chExt cx="487297" cy="487297"/>
            </a:xfrm>
          </p:grpSpPr>
          <p:sp>
            <p:nvSpPr>
              <p:cNvPr id="31" name="Oval 30">
                <a:extLst>
                  <a:ext uri="{FF2B5EF4-FFF2-40B4-BE49-F238E27FC236}">
                    <a16:creationId xmlns:a16="http://schemas.microsoft.com/office/drawing/2014/main" id="{8A143F49-523E-4CF5-AFDD-D7116E9E9401}"/>
                  </a:ext>
                </a:extLst>
              </p:cNvPr>
              <p:cNvSpPr/>
              <p:nvPr/>
            </p:nvSpPr>
            <p:spPr bwMode="auto">
              <a:xfrm>
                <a:off x="3525723" y="2983289"/>
                <a:ext cx="487297" cy="487297"/>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dirty="0" err="1">
                  <a:gradFill>
                    <a:gsLst>
                      <a:gs pos="0">
                        <a:srgbClr val="FFFFFF"/>
                      </a:gs>
                      <a:gs pos="100000">
                        <a:srgbClr val="FFFFFF"/>
                      </a:gs>
                    </a:gsLst>
                    <a:lin ang="5400000" scaled="0"/>
                  </a:gradFill>
                  <a:latin typeface="Segoe UI"/>
                  <a:cs typeface="Segoe UI" pitchFamily="34" charset="0"/>
                </a:endParaRPr>
              </a:p>
            </p:txBody>
          </p:sp>
          <p:grpSp>
            <p:nvGrpSpPr>
              <p:cNvPr id="32" name="Group 31">
                <a:extLst>
                  <a:ext uri="{FF2B5EF4-FFF2-40B4-BE49-F238E27FC236}">
                    <a16:creationId xmlns:a16="http://schemas.microsoft.com/office/drawing/2014/main" id="{54BE466D-442F-427B-AA4C-B5855D529B3F}"/>
                  </a:ext>
                </a:extLst>
              </p:cNvPr>
              <p:cNvGrpSpPr/>
              <p:nvPr/>
            </p:nvGrpSpPr>
            <p:grpSpPr>
              <a:xfrm>
                <a:off x="3535105" y="3089766"/>
                <a:ext cx="468533" cy="322907"/>
                <a:chOff x="3490013" y="3245958"/>
                <a:chExt cx="468533" cy="322907"/>
              </a:xfrm>
            </p:grpSpPr>
            <p:pic>
              <p:nvPicPr>
                <p:cNvPr id="33" name="Graphic 32" descr="Line Arrow: Counterclockwise curve">
                  <a:extLst>
                    <a:ext uri="{FF2B5EF4-FFF2-40B4-BE49-F238E27FC236}">
                      <a16:creationId xmlns:a16="http://schemas.microsoft.com/office/drawing/2014/main" id="{BBE2D899-125D-4AD7-91CE-809B0EC5FF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21398" flipH="1">
                  <a:off x="3637008" y="3247328"/>
                  <a:ext cx="321538" cy="321537"/>
                </a:xfrm>
                <a:prstGeom prst="rect">
                  <a:avLst/>
                </a:prstGeom>
              </p:spPr>
            </p:pic>
            <p:pic>
              <p:nvPicPr>
                <p:cNvPr id="34" name="Graphic 33" descr="Line Arrow: Counterclockwise curve">
                  <a:extLst>
                    <a:ext uri="{FF2B5EF4-FFF2-40B4-BE49-F238E27FC236}">
                      <a16:creationId xmlns:a16="http://schemas.microsoft.com/office/drawing/2014/main" id="{9003BCDE-EA73-4AAD-99B2-ED07B2906F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278602">
                  <a:off x="3490013" y="3245958"/>
                  <a:ext cx="321538" cy="321537"/>
                </a:xfrm>
                <a:prstGeom prst="rect">
                  <a:avLst/>
                </a:prstGeom>
              </p:spPr>
            </p:pic>
          </p:grpSp>
        </p:grpSp>
      </p:grpSp>
      <p:sp>
        <p:nvSpPr>
          <p:cNvPr id="45" name="Text Placeholder 3">
            <a:extLst>
              <a:ext uri="{FF2B5EF4-FFF2-40B4-BE49-F238E27FC236}">
                <a16:creationId xmlns:a16="http://schemas.microsoft.com/office/drawing/2014/main" id="{55674022-CCD8-4EE4-ACF1-B81BB1E9D63A}"/>
              </a:ext>
            </a:extLst>
          </p:cNvPr>
          <p:cNvSpPr txBox="1">
            <a:spLocks/>
          </p:cNvSpPr>
          <p:nvPr/>
        </p:nvSpPr>
        <p:spPr>
          <a:xfrm>
            <a:off x="5508545" y="3545912"/>
            <a:ext cx="6073822" cy="2932424"/>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365760" tIns="182880" rIns="274320" bIns="182880" rtlCol="0" anchor="ctr">
            <a:noAutofit/>
          </a:bodyPr>
          <a:lstStyle>
            <a:defPPr>
              <a:defRPr lang="en-US"/>
            </a:defPPr>
            <a:lvl1pPr marR="0" lvl="0" indent="0" defTabSz="932719" fontAlgn="auto">
              <a:lnSpc>
                <a:spcPct val="100000"/>
              </a:lnSpc>
              <a:spcBef>
                <a:spcPct val="20000"/>
              </a:spcBef>
              <a:spcAft>
                <a:spcPts val="0"/>
              </a:spcAft>
              <a:buClrTx/>
              <a:buSzPct val="90000"/>
              <a:buFont typeface="Wingdings" panose="05000000000000000000" pitchFamily="2" charset="2"/>
              <a:buNone/>
              <a:tabLst/>
              <a:defRPr kumimoji="0" sz="1400" b="1" i="1" u="none" strike="noStrike" cap="none" spc="0" normalizeH="0" baseline="0">
                <a:ln>
                  <a:noFill/>
                </a:ln>
                <a:gradFill>
                  <a:gsLst>
                    <a:gs pos="0">
                      <a:schemeClr val="tx1"/>
                    </a:gs>
                    <a:gs pos="100000">
                      <a:schemeClr val="tx1"/>
                    </a:gs>
                  </a:gsLst>
                  <a:lin ang="5400000" scaled="1"/>
                </a:gradFill>
                <a:effectLst/>
                <a:uLnTx/>
                <a:uFillTx/>
              </a:defRPr>
            </a:lvl1pPr>
            <a:lvl2pPr marL="457189" marR="0" indent="-228594" defTabSz="932719"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09" marR="0" indent="-200020" defTabSz="932719"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42" marR="0" indent="-180970" defTabSz="932719"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13" marR="0" indent="-168270" defTabSz="932719"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4976" indent="-233181" defTabSz="932719">
              <a:spcBef>
                <a:spcPct val="20000"/>
              </a:spcBef>
              <a:buFont typeface="Arial" pitchFamily="34" charset="0"/>
              <a:buChar char="•"/>
              <a:defRPr sz="2000"/>
            </a:lvl6pPr>
            <a:lvl7pPr marL="3031336" indent="-233181" defTabSz="932719">
              <a:spcBef>
                <a:spcPct val="20000"/>
              </a:spcBef>
              <a:buFont typeface="Arial" pitchFamily="34" charset="0"/>
              <a:buChar char="•"/>
              <a:defRPr sz="2000"/>
            </a:lvl7pPr>
            <a:lvl8pPr marL="3497695" indent="-233181" defTabSz="932719">
              <a:spcBef>
                <a:spcPct val="20000"/>
              </a:spcBef>
              <a:buFont typeface="Arial" pitchFamily="34" charset="0"/>
              <a:buChar char="•"/>
              <a:defRPr sz="2000"/>
            </a:lvl8pPr>
            <a:lvl9pPr marL="3964056" indent="-233181" defTabSz="932719">
              <a:spcBef>
                <a:spcPct val="20000"/>
              </a:spcBef>
              <a:buFont typeface="Arial" pitchFamily="34" charset="0"/>
              <a:buChar char="•"/>
              <a:defRPr sz="2000"/>
            </a:lvl9pPr>
          </a:lstStyle>
          <a:p>
            <a:r>
              <a:rPr lang="en-US" i="0" dirty="0"/>
              <a:t>Zero Trust approach for new micro/segmentation initiatives </a:t>
            </a:r>
          </a:p>
          <a:p>
            <a:r>
              <a:rPr lang="en-US" b="0" i="0" dirty="0"/>
              <a:t>Adopt Zero-trust based approaches for new initiatives that validate trust at access time (instead of static network IP/Port controls)</a:t>
            </a:r>
          </a:p>
          <a:p>
            <a:pPr marL="342900" lvl="1" indent="-342900">
              <a:buFont typeface="+mj-lt"/>
              <a:buAutoNum type="arabicPeriod"/>
            </a:pPr>
            <a:r>
              <a:rPr lang="en-US" sz="1400" b="1" dirty="0">
                <a:gradFill>
                  <a:gsLst>
                    <a:gs pos="0">
                      <a:schemeClr val="tx1"/>
                    </a:gs>
                    <a:gs pos="100000">
                      <a:schemeClr val="tx1"/>
                    </a:gs>
                  </a:gsLst>
                  <a:lin ang="5400000" scaled="1"/>
                </a:gradFill>
              </a:rPr>
              <a:t>Conditional Access </a:t>
            </a:r>
            <a:r>
              <a:rPr lang="en-US" sz="1400" dirty="0">
                <a:gradFill>
                  <a:gsLst>
                    <a:gs pos="0">
                      <a:schemeClr val="tx1"/>
                    </a:gs>
                    <a:gs pos="100000">
                      <a:schemeClr val="tx1"/>
                    </a:gs>
                  </a:gsLst>
                  <a:lin ang="5400000" scaled="1"/>
                </a:gradFill>
              </a:rPr>
              <a:t>to resources based on device, identity, assurance, network location, and more. </a:t>
            </a:r>
            <a:r>
              <a:rPr lang="en-US" sz="1400" dirty="0">
                <a:gradFill>
                  <a:gsLst>
                    <a:gs pos="0">
                      <a:schemeClr val="tx1"/>
                    </a:gs>
                    <a:gs pos="100000">
                      <a:schemeClr val="tx1"/>
                    </a:gs>
                  </a:gsLst>
                  <a:lin ang="5400000" scaled="1"/>
                </a:gradFill>
                <a:hlinkClick r:id="rId5"/>
              </a:rPr>
              <a:t>More Info</a:t>
            </a:r>
            <a:endParaRPr lang="en-US" sz="1400" dirty="0">
              <a:gradFill>
                <a:gsLst>
                  <a:gs pos="0">
                    <a:schemeClr val="tx1"/>
                  </a:gs>
                  <a:gs pos="100000">
                    <a:schemeClr val="tx1"/>
                  </a:gs>
                </a:gsLst>
                <a:lin ang="5400000" scaled="1"/>
              </a:gradFill>
            </a:endParaRPr>
          </a:p>
          <a:p>
            <a:pPr marL="342900" lvl="1" indent="-342900">
              <a:buFont typeface="+mj-lt"/>
              <a:buAutoNum type="arabicPeriod"/>
            </a:pPr>
            <a:r>
              <a:rPr lang="en-US" sz="1400" b="1" dirty="0">
                <a:gradFill>
                  <a:gsLst>
                    <a:gs pos="0">
                      <a:schemeClr val="tx1"/>
                    </a:gs>
                    <a:gs pos="100000">
                      <a:schemeClr val="tx1"/>
                    </a:gs>
                  </a:gsLst>
                  <a:lin ang="5400000" scaled="1"/>
                </a:gradFill>
              </a:rPr>
              <a:t>Just in Time Management Port Access – </a:t>
            </a:r>
            <a:r>
              <a:rPr lang="en-US" sz="1400" dirty="0">
                <a:gradFill>
                  <a:gsLst>
                    <a:gs pos="0">
                      <a:schemeClr val="tx1"/>
                    </a:gs>
                    <a:gs pos="100000">
                      <a:schemeClr val="tx1"/>
                    </a:gs>
                  </a:gsLst>
                  <a:lin ang="5400000" scaled="1"/>
                </a:gradFill>
                <a:hlinkClick r:id="rId6"/>
              </a:rPr>
              <a:t>using Azure Security Center </a:t>
            </a:r>
            <a:r>
              <a:rPr lang="en-US" sz="1400" dirty="0">
                <a:gradFill>
                  <a:gsLst>
                    <a:gs pos="0">
                      <a:schemeClr val="tx1"/>
                    </a:gs>
                    <a:gs pos="100000">
                      <a:schemeClr val="tx1"/>
                    </a:gs>
                  </a:gsLst>
                  <a:lin ang="5400000" scaled="1"/>
                </a:gradFill>
              </a:rPr>
              <a:t>to enable access only after workflow approval</a:t>
            </a:r>
          </a:p>
          <a:p>
            <a:pPr marL="342900" lvl="1" indent="-342900">
              <a:buFont typeface="+mj-lt"/>
              <a:buAutoNum type="arabicPeriod"/>
            </a:pPr>
            <a:r>
              <a:rPr lang="en-US" sz="1400" b="1" dirty="0">
                <a:gradFill>
                  <a:gsLst>
                    <a:gs pos="0">
                      <a:schemeClr val="tx1"/>
                    </a:gs>
                    <a:gs pos="100000">
                      <a:schemeClr val="tx1"/>
                    </a:gs>
                  </a:gsLst>
                  <a:lin ang="5400000" scaled="1"/>
                </a:gradFill>
              </a:rPr>
              <a:t>Just in Time Administrative Privileges – </a:t>
            </a:r>
            <a:r>
              <a:rPr lang="en-US" sz="1400" dirty="0">
                <a:gradFill>
                  <a:gsLst>
                    <a:gs pos="0">
                      <a:schemeClr val="tx1"/>
                    </a:gs>
                    <a:gs pos="100000">
                      <a:schemeClr val="tx1"/>
                    </a:gs>
                  </a:gsLst>
                  <a:lin ang="5400000" scaled="1"/>
                </a:gradFill>
              </a:rPr>
              <a:t>using </a:t>
            </a:r>
            <a:r>
              <a:rPr lang="en-US" sz="1400" dirty="0">
                <a:gradFill>
                  <a:gsLst>
                    <a:gs pos="0">
                      <a:schemeClr val="tx1"/>
                    </a:gs>
                    <a:gs pos="100000">
                      <a:schemeClr val="tx1"/>
                    </a:gs>
                  </a:gsLst>
                  <a:lin ang="5400000" scaled="1"/>
                </a:gradFill>
                <a:hlinkClick r:id="rId7"/>
              </a:rPr>
              <a:t>Azure AD PIM </a:t>
            </a:r>
            <a:r>
              <a:rPr lang="en-US" sz="1400" dirty="0">
                <a:gradFill>
                  <a:gsLst>
                    <a:gs pos="0">
                      <a:schemeClr val="tx1"/>
                    </a:gs>
                    <a:gs pos="100000">
                      <a:schemeClr val="tx1"/>
                    </a:gs>
                  </a:gsLst>
                  <a:lin ang="5400000" scaled="1"/>
                </a:gradFill>
              </a:rPr>
              <a:t>or a 3</a:t>
            </a:r>
            <a:r>
              <a:rPr lang="en-US" sz="1400" baseline="30000" dirty="0">
                <a:gradFill>
                  <a:gsLst>
                    <a:gs pos="0">
                      <a:schemeClr val="tx1"/>
                    </a:gs>
                    <a:gs pos="100000">
                      <a:schemeClr val="tx1"/>
                    </a:gs>
                  </a:gsLst>
                  <a:lin ang="5400000" scaled="1"/>
                </a:gradFill>
              </a:rPr>
              <a:t>rd</a:t>
            </a:r>
            <a:r>
              <a:rPr lang="en-US" sz="1400" dirty="0">
                <a:gradFill>
                  <a:gsLst>
                    <a:gs pos="0">
                      <a:schemeClr val="tx1"/>
                    </a:gs>
                    <a:gs pos="100000">
                      <a:schemeClr val="tx1"/>
                    </a:gs>
                  </a:gsLst>
                  <a:lin ang="5400000" scaled="1"/>
                </a:gradFill>
              </a:rPr>
              <a:t> party PIM/PAM solution</a:t>
            </a:r>
          </a:p>
          <a:p>
            <a:pPr marL="342900" lvl="1" indent="-342900">
              <a:buFont typeface="+mj-lt"/>
              <a:buAutoNum type="arabicPeriod"/>
            </a:pPr>
            <a:r>
              <a:rPr lang="en-US" sz="1400" b="1" dirty="0">
                <a:gradFill>
                  <a:gsLst>
                    <a:gs pos="0">
                      <a:schemeClr val="tx1"/>
                    </a:gs>
                    <a:gs pos="100000">
                      <a:schemeClr val="tx1"/>
                    </a:gs>
                  </a:gsLst>
                  <a:lin ang="5400000" scaled="1"/>
                </a:gradFill>
              </a:rPr>
              <a:t>Just in Time Local Admin Account Access – </a:t>
            </a:r>
            <a:r>
              <a:rPr lang="en-US" sz="1400" dirty="0">
                <a:gradFill>
                  <a:gsLst>
                    <a:gs pos="0">
                      <a:schemeClr val="tx1"/>
                    </a:gs>
                    <a:gs pos="100000">
                      <a:schemeClr val="tx1"/>
                    </a:gs>
                  </a:gsLst>
                  <a:lin ang="5400000" scaled="1"/>
                </a:gradFill>
              </a:rPr>
              <a:t>using </a:t>
            </a:r>
            <a:r>
              <a:rPr lang="en-US" sz="1400" dirty="0">
                <a:gradFill>
                  <a:gsLst>
                    <a:gs pos="0">
                      <a:schemeClr val="tx1"/>
                    </a:gs>
                    <a:gs pos="100000">
                      <a:schemeClr val="tx1"/>
                    </a:gs>
                  </a:gsLst>
                  <a:lin ang="5400000" scaled="1"/>
                </a:gradFill>
                <a:hlinkClick r:id="rId8"/>
              </a:rPr>
              <a:t>Local Admin Password Solution (LAPS)</a:t>
            </a:r>
            <a:r>
              <a:rPr lang="en-US" sz="1400" dirty="0">
                <a:gradFill>
                  <a:gsLst>
                    <a:gs pos="0">
                      <a:schemeClr val="tx1"/>
                    </a:gs>
                    <a:gs pos="100000">
                      <a:schemeClr val="tx1"/>
                    </a:gs>
                  </a:gsLst>
                  <a:lin ang="5400000" scaled="1"/>
                </a:gradFill>
              </a:rPr>
              <a:t> or a 3</a:t>
            </a:r>
            <a:r>
              <a:rPr lang="en-US" sz="1400" baseline="30000" dirty="0">
                <a:gradFill>
                  <a:gsLst>
                    <a:gs pos="0">
                      <a:schemeClr val="tx1"/>
                    </a:gs>
                    <a:gs pos="100000">
                      <a:schemeClr val="tx1"/>
                    </a:gs>
                  </a:gsLst>
                  <a:lin ang="5400000" scaled="1"/>
                </a:gradFill>
              </a:rPr>
              <a:t>rd</a:t>
            </a:r>
            <a:r>
              <a:rPr lang="en-US" sz="1400" dirty="0">
                <a:gradFill>
                  <a:gsLst>
                    <a:gs pos="0">
                      <a:schemeClr val="tx1"/>
                    </a:gs>
                    <a:gs pos="100000">
                      <a:schemeClr val="tx1"/>
                    </a:gs>
                  </a:gsLst>
                  <a:lin ang="5400000" scaled="1"/>
                </a:gradFill>
              </a:rPr>
              <a:t> party PIM/PAM solution</a:t>
            </a:r>
          </a:p>
        </p:txBody>
      </p:sp>
      <p:grpSp>
        <p:nvGrpSpPr>
          <p:cNvPr id="49" name="Group 48">
            <a:extLst>
              <a:ext uri="{FF2B5EF4-FFF2-40B4-BE49-F238E27FC236}">
                <a16:creationId xmlns:a16="http://schemas.microsoft.com/office/drawing/2014/main" id="{871805CD-F099-4B7E-A9B2-D764CAC0843F}"/>
              </a:ext>
            </a:extLst>
          </p:cNvPr>
          <p:cNvGrpSpPr/>
          <p:nvPr/>
        </p:nvGrpSpPr>
        <p:grpSpPr>
          <a:xfrm>
            <a:off x="5207149" y="3681036"/>
            <a:ext cx="602792" cy="602792"/>
            <a:chOff x="2135900" y="1524193"/>
            <a:chExt cx="602792" cy="602792"/>
          </a:xfrm>
        </p:grpSpPr>
        <p:sp>
          <p:nvSpPr>
            <p:cNvPr id="50" name="Oval 49">
              <a:extLst>
                <a:ext uri="{FF2B5EF4-FFF2-40B4-BE49-F238E27FC236}">
                  <a16:creationId xmlns:a16="http://schemas.microsoft.com/office/drawing/2014/main" id="{EE4F700C-4410-4CDA-9123-FF77B692C04E}"/>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1" name="Group 50">
              <a:extLst>
                <a:ext uri="{FF2B5EF4-FFF2-40B4-BE49-F238E27FC236}">
                  <a16:creationId xmlns:a16="http://schemas.microsoft.com/office/drawing/2014/main" id="{DFE985A9-4BC4-4B49-814E-3C25C18CB478}"/>
                </a:ext>
              </a:extLst>
            </p:cNvPr>
            <p:cNvGrpSpPr/>
            <p:nvPr/>
          </p:nvGrpSpPr>
          <p:grpSpPr>
            <a:xfrm>
              <a:off x="2214565" y="1584488"/>
              <a:ext cx="445462" cy="384019"/>
              <a:chOff x="1031412" y="1905042"/>
              <a:chExt cx="565643" cy="487623"/>
            </a:xfrm>
          </p:grpSpPr>
          <p:sp>
            <p:nvSpPr>
              <p:cNvPr id="52" name="Isosceles Triangle 51">
                <a:extLst>
                  <a:ext uri="{FF2B5EF4-FFF2-40B4-BE49-F238E27FC236}">
                    <a16:creationId xmlns:a16="http://schemas.microsoft.com/office/drawing/2014/main" id="{D0AF48D4-58A4-4FAC-BD5F-8AFC86C57846}"/>
                  </a:ext>
                </a:extLst>
              </p:cNvPr>
              <p:cNvSpPr/>
              <p:nvPr/>
            </p:nvSpPr>
            <p:spPr bwMode="auto">
              <a:xfrm>
                <a:off x="1031412" y="1905042"/>
                <a:ext cx="565643" cy="487623"/>
              </a:xfrm>
              <a:prstGeom prst="triangl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dirty="0" err="1">
                  <a:gradFill>
                    <a:gsLst>
                      <a:gs pos="0">
                        <a:srgbClr val="FFFFFF"/>
                      </a:gs>
                      <a:gs pos="100000">
                        <a:srgbClr val="FFFFFF"/>
                      </a:gs>
                    </a:gsLst>
                    <a:lin ang="5400000" scaled="0"/>
                  </a:gradFill>
                  <a:latin typeface="Segoe UI"/>
                  <a:cs typeface="Segoe UI" pitchFamily="34" charset="0"/>
                </a:endParaRPr>
              </a:p>
            </p:txBody>
          </p:sp>
          <p:cxnSp>
            <p:nvCxnSpPr>
              <p:cNvPr id="53" name="Straight Arrow Connector 52">
                <a:extLst>
                  <a:ext uri="{FF2B5EF4-FFF2-40B4-BE49-F238E27FC236}">
                    <a16:creationId xmlns:a16="http://schemas.microsoft.com/office/drawing/2014/main" id="{077B7632-929F-4411-AF88-E81B0B40E5B6}"/>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293238672"/>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BCE04-B158-4EE4-B325-9ABB06034BFD}"/>
              </a:ext>
            </a:extLst>
          </p:cNvPr>
          <p:cNvSpPr>
            <a:spLocks noGrp="1"/>
          </p:cNvSpPr>
          <p:nvPr>
            <p:ph type="title"/>
          </p:nvPr>
        </p:nvSpPr>
        <p:spPr>
          <a:xfrm>
            <a:off x="588263" y="457201"/>
            <a:ext cx="11018520" cy="800219"/>
          </a:xfrm>
        </p:spPr>
        <p:txBody>
          <a:bodyPr/>
          <a:lstStyle/>
          <a:p>
            <a:r>
              <a:rPr lang="en-US" dirty="0">
                <a:gradFill>
                  <a:gsLst>
                    <a:gs pos="1250">
                      <a:srgbClr val="1A1A1A"/>
                    </a:gs>
                    <a:gs pos="100000">
                      <a:srgbClr val="1A1A1A"/>
                    </a:gs>
                  </a:gsLst>
                  <a:lin ang="5400000" scaled="0"/>
                </a:gradFill>
              </a:rPr>
              <a:t>Networks and Containment</a:t>
            </a:r>
            <a:br>
              <a:rPr lang="en-US" dirty="0">
                <a:gradFill>
                  <a:gsLst>
                    <a:gs pos="1250">
                      <a:srgbClr val="1A1A1A"/>
                    </a:gs>
                    <a:gs pos="100000">
                      <a:srgbClr val="1A1A1A"/>
                    </a:gs>
                  </a:gsLst>
                  <a:lin ang="5400000" scaled="0"/>
                </a:gradFill>
              </a:rPr>
            </a:br>
            <a:r>
              <a:rPr lang="en-US" sz="1600" kern="0" cap="all" spc="118" dirty="0">
                <a:solidFill>
                  <a:srgbClr val="107C10"/>
                </a:solidFill>
                <a:latin typeface="Segoe UI"/>
                <a:ea typeface="Segoe UI Black" pitchFamily="34"/>
              </a:rPr>
              <a:t>Critical Best Practices</a:t>
            </a:r>
            <a:endParaRPr lang="en-US" dirty="0">
              <a:solidFill>
                <a:srgbClr val="107C10"/>
              </a:solidFill>
            </a:endParaRPr>
          </a:p>
        </p:txBody>
      </p:sp>
      <p:sp>
        <p:nvSpPr>
          <p:cNvPr id="3" name="Text Placeholder 3">
            <a:extLst>
              <a:ext uri="{FF2B5EF4-FFF2-40B4-BE49-F238E27FC236}">
                <a16:creationId xmlns:a16="http://schemas.microsoft.com/office/drawing/2014/main" id="{0B403D9C-4DF5-47A8-A582-7AB4A49D8928}"/>
              </a:ext>
            </a:extLst>
          </p:cNvPr>
          <p:cNvSpPr txBox="1">
            <a:spLocks/>
          </p:cNvSpPr>
          <p:nvPr/>
        </p:nvSpPr>
        <p:spPr>
          <a:xfrm>
            <a:off x="588263" y="1743660"/>
            <a:ext cx="3658159" cy="4885739"/>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ctr" defTabSz="914400" fontAlgn="base">
              <a:spcBef>
                <a:spcPts val="0"/>
              </a:spcBef>
              <a:spcAft>
                <a:spcPts val="600"/>
              </a:spcAft>
              <a:buSzTx/>
              <a:buNone/>
              <a:defRPr/>
            </a:pPr>
            <a:r>
              <a:rPr kumimoji="0" lang="en-US" sz="1600" b="1" i="0" u="none" strike="noStrike" kern="1200" cap="all" spc="0" normalizeH="0" baseline="0" noProof="0" dirty="0">
                <a:ln>
                  <a:noFill/>
                </a:ln>
                <a:solidFill>
                  <a:srgbClr val="107C10"/>
                </a:solidFill>
                <a:effectLst/>
                <a:uLnTx/>
                <a:uFillTx/>
                <a:latin typeface="Segoe UI"/>
                <a:cs typeface="Segoe UI Semibold" panose="020B0702040204020203" pitchFamily="34" charset="0"/>
              </a:rPr>
              <a:t>Internet EDGE STRATEGY</a:t>
            </a:r>
            <a:endParaRPr lang="en-US" sz="1400" b="1" cap="all" dirty="0">
              <a:solidFill>
                <a:srgbClr val="107C10"/>
              </a:solidFill>
              <a:latin typeface="Segoe UI" panose="020B0502040204020203" pitchFamily="34" charset="0"/>
              <a:cs typeface="Segoe UI" panose="020B0502040204020203" pitchFamily="34" charset="0"/>
            </a:endParaRPr>
          </a:p>
          <a:p>
            <a:pPr marL="137160" lvl="1" indent="-137160">
              <a:spcAft>
                <a:spcPts val="600"/>
              </a:spcAft>
              <a:buFont typeface="Arial" panose="020B0604020202020204" pitchFamily="34" charset="0"/>
              <a:buChar char="•"/>
              <a:defRPr/>
            </a:pPr>
            <a:endParaRPr lang="en-US" sz="1400" b="1" dirty="0">
              <a:gradFill>
                <a:gsLst>
                  <a:gs pos="1250">
                    <a:srgbClr val="1A1A1A"/>
                  </a:gs>
                  <a:gs pos="100000">
                    <a:srgbClr val="1A1A1A"/>
                  </a:gs>
                </a:gsLst>
                <a:lin ang="5400000" scaled="0"/>
              </a:gradFill>
            </a:endParaRP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What </a:t>
            </a:r>
            <a:r>
              <a:rPr lang="en-US" sz="1400" dirty="0">
                <a:gradFill>
                  <a:gsLst>
                    <a:gs pos="1250">
                      <a:srgbClr val="1A1A1A"/>
                    </a:gs>
                    <a:gs pos="100000">
                      <a:srgbClr val="1A1A1A"/>
                    </a:gs>
                  </a:gsLst>
                  <a:lin ang="5400000" scaled="0"/>
                </a:gradFill>
              </a:rPr>
              <a:t>– Choose whether to use Native Azure Controls or 3</a:t>
            </a:r>
            <a:r>
              <a:rPr lang="en-US" sz="1400" baseline="30000" dirty="0">
                <a:gradFill>
                  <a:gsLst>
                    <a:gs pos="1250">
                      <a:srgbClr val="1A1A1A"/>
                    </a:gs>
                    <a:gs pos="100000">
                      <a:srgbClr val="1A1A1A"/>
                    </a:gs>
                  </a:gsLst>
                  <a:lin ang="5400000" scaled="0"/>
                </a:gradFill>
              </a:rPr>
              <a:t>rd</a:t>
            </a:r>
            <a:r>
              <a:rPr lang="en-US" sz="1400" dirty="0">
                <a:gradFill>
                  <a:gsLst>
                    <a:gs pos="1250">
                      <a:srgbClr val="1A1A1A"/>
                    </a:gs>
                    <a:gs pos="100000">
                      <a:srgbClr val="1A1A1A"/>
                    </a:gs>
                  </a:gsLst>
                  <a:lin ang="5400000" scaled="0"/>
                </a:gradFill>
              </a:rPr>
              <a:t> party Network Virtual Appliances (NVAs) for internet edge security (North-South)</a:t>
            </a: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Why </a:t>
            </a:r>
            <a:r>
              <a:rPr lang="en-US" sz="1400" dirty="0">
                <a:gradFill>
                  <a:gsLst>
                    <a:gs pos="1250">
                      <a:srgbClr val="1A1A1A"/>
                    </a:gs>
                    <a:gs pos="100000">
                      <a:srgbClr val="1A1A1A"/>
                    </a:gs>
                  </a:gsLst>
                  <a:lin ang="5400000" scaled="0"/>
                </a:gradFill>
              </a:rPr>
              <a:t>– Legacy workloads require network protection from internet sources and there are advantages to using either 1</a:t>
            </a:r>
            <a:r>
              <a:rPr lang="en-US" sz="1400" baseline="30000" dirty="0">
                <a:gradFill>
                  <a:gsLst>
                    <a:gs pos="1250">
                      <a:srgbClr val="1A1A1A"/>
                    </a:gs>
                    <a:gs pos="100000">
                      <a:srgbClr val="1A1A1A"/>
                    </a:gs>
                  </a:gsLst>
                  <a:lin ang="5400000" scaled="0"/>
                </a:gradFill>
              </a:rPr>
              <a:t>st</a:t>
            </a:r>
            <a:r>
              <a:rPr lang="en-US" sz="1400" dirty="0">
                <a:gradFill>
                  <a:gsLst>
                    <a:gs pos="1250">
                      <a:srgbClr val="1A1A1A"/>
                    </a:gs>
                    <a:gs pos="100000">
                      <a:srgbClr val="1A1A1A"/>
                    </a:gs>
                  </a:gsLst>
                  <a:lin ang="5400000" scaled="0"/>
                </a:gradFill>
              </a:rPr>
              <a:t> or 3</a:t>
            </a:r>
            <a:r>
              <a:rPr lang="en-US" sz="1400" baseline="30000" dirty="0">
                <a:gradFill>
                  <a:gsLst>
                    <a:gs pos="1250">
                      <a:srgbClr val="1A1A1A"/>
                    </a:gs>
                    <a:gs pos="100000">
                      <a:srgbClr val="1A1A1A"/>
                    </a:gs>
                  </a:gsLst>
                  <a:lin ang="5400000" scaled="0"/>
                </a:gradFill>
              </a:rPr>
              <a:t>rd</a:t>
            </a:r>
            <a:r>
              <a:rPr lang="en-US" sz="1400" dirty="0">
                <a:gradFill>
                  <a:gsLst>
                    <a:gs pos="1250">
                      <a:srgbClr val="1A1A1A"/>
                    </a:gs>
                    <a:gs pos="100000">
                      <a:srgbClr val="1A1A1A"/>
                    </a:gs>
                  </a:gsLst>
                  <a:lin ang="5400000" scaled="0"/>
                </a:gradFill>
              </a:rPr>
              <a:t> party controls to provide this. </a:t>
            </a: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How </a:t>
            </a:r>
            <a:r>
              <a:rPr lang="en-US" sz="1400" dirty="0">
                <a:gradFill>
                  <a:gsLst>
                    <a:gs pos="1250">
                      <a:srgbClr val="1A1A1A"/>
                    </a:gs>
                    <a:gs pos="100000">
                      <a:srgbClr val="1A1A1A"/>
                    </a:gs>
                  </a:gsLst>
                  <a:lin ang="5400000" scaled="0"/>
                </a:gradFill>
              </a:rPr>
              <a:t>–</a:t>
            </a:r>
            <a:r>
              <a:rPr lang="en-US" sz="1400" b="1" dirty="0">
                <a:gradFill>
                  <a:gsLst>
                    <a:gs pos="1250">
                      <a:srgbClr val="1A1A1A"/>
                    </a:gs>
                    <a:gs pos="100000">
                      <a:srgbClr val="1A1A1A"/>
                    </a:gs>
                  </a:gsLst>
                  <a:lin ang="5400000" scaled="0"/>
                </a:gradFill>
              </a:rPr>
              <a:t> </a:t>
            </a:r>
            <a:r>
              <a:rPr lang="en-US" sz="1400" dirty="0">
                <a:gradFill>
                  <a:gsLst>
                    <a:gs pos="1250">
                      <a:srgbClr val="1A1A1A"/>
                    </a:gs>
                    <a:gs pos="100000">
                      <a:srgbClr val="1A1A1A"/>
                    </a:gs>
                  </a:gsLst>
                  <a:lin ang="5400000" scaled="0"/>
                </a:gradFill>
              </a:rPr>
              <a:t>Select a strategy using the comparison information </a:t>
            </a:r>
            <a:r>
              <a:rPr lang="en-US" sz="1400" dirty="0">
                <a:gradFill>
                  <a:gsLst>
                    <a:gs pos="1250">
                      <a:srgbClr val="1A1A1A"/>
                    </a:gs>
                    <a:gs pos="100000">
                      <a:srgbClr val="1A1A1A"/>
                    </a:gs>
                  </a:gsLst>
                  <a:lin ang="5400000" scaled="0"/>
                </a:gradFill>
                <a:sym typeface="Wingdings" panose="05000000000000000000" pitchFamily="2" charset="2"/>
              </a:rPr>
              <a:t></a:t>
            </a:r>
          </a:p>
          <a:p>
            <a:pPr marL="207963" lvl="1" indent="0">
              <a:spcAft>
                <a:spcPts val="600"/>
              </a:spcAft>
              <a:buNone/>
              <a:defRPr/>
            </a:pPr>
            <a:r>
              <a:rPr lang="en-US" sz="1200" b="1" dirty="0">
                <a:gradFill>
                  <a:gsLst>
                    <a:gs pos="1250">
                      <a:srgbClr val="1A1A1A"/>
                    </a:gs>
                    <a:gs pos="100000">
                      <a:srgbClr val="1A1A1A"/>
                    </a:gs>
                  </a:gsLst>
                  <a:lin ang="5400000" scaled="0"/>
                </a:gradFill>
              </a:rPr>
              <a:t>Note – </a:t>
            </a:r>
            <a:r>
              <a:rPr lang="en-US" sz="1200" dirty="0">
                <a:gradFill>
                  <a:gsLst>
                    <a:gs pos="1250">
                      <a:srgbClr val="1A1A1A"/>
                    </a:gs>
                    <a:gs pos="100000">
                      <a:srgbClr val="1A1A1A"/>
                    </a:gs>
                  </a:gsLst>
                  <a:lin ang="5400000" scaled="0"/>
                </a:gradFill>
              </a:rPr>
              <a:t>Some organizations choose a hybrid configuration where some VNets use advanced 3</a:t>
            </a:r>
            <a:r>
              <a:rPr lang="en-US" sz="1200" baseline="30000" dirty="0">
                <a:gradFill>
                  <a:gsLst>
                    <a:gs pos="1250">
                      <a:srgbClr val="1A1A1A"/>
                    </a:gs>
                    <a:gs pos="100000">
                      <a:srgbClr val="1A1A1A"/>
                    </a:gs>
                  </a:gsLst>
                  <a:lin ang="5400000" scaled="0"/>
                </a:gradFill>
              </a:rPr>
              <a:t>rd</a:t>
            </a:r>
            <a:r>
              <a:rPr lang="en-US" sz="1200" dirty="0">
                <a:gradFill>
                  <a:gsLst>
                    <a:gs pos="1250">
                      <a:srgbClr val="1A1A1A"/>
                    </a:gs>
                    <a:gs pos="100000">
                      <a:srgbClr val="1A1A1A"/>
                    </a:gs>
                  </a:gsLst>
                  <a:lin ang="5400000" scaled="0"/>
                </a:gradFill>
              </a:rPr>
              <a:t> party controls and others use native controls</a:t>
            </a:r>
            <a:endParaRPr lang="en-US" sz="1400" b="1" dirty="0">
              <a:gradFill>
                <a:gsLst>
                  <a:gs pos="1250">
                    <a:srgbClr val="1A1A1A"/>
                  </a:gs>
                  <a:gs pos="100000">
                    <a:srgbClr val="1A1A1A"/>
                  </a:gs>
                </a:gsLst>
                <a:lin ang="5400000" scaled="0"/>
              </a:gradFill>
            </a:endParaRPr>
          </a:p>
        </p:txBody>
      </p:sp>
      <p:sp>
        <p:nvSpPr>
          <p:cNvPr id="4" name="Oval 3">
            <a:extLst>
              <a:ext uri="{FF2B5EF4-FFF2-40B4-BE49-F238E27FC236}">
                <a16:creationId xmlns:a16="http://schemas.microsoft.com/office/drawing/2014/main" id="{988FDC4F-DC69-4B4E-B070-3F3B847B1D9B}"/>
              </a:ext>
            </a:extLst>
          </p:cNvPr>
          <p:cNvSpPr/>
          <p:nvPr/>
        </p:nvSpPr>
        <p:spPr bwMode="auto">
          <a:xfrm>
            <a:off x="2065750" y="1438177"/>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1004B39B-5DA9-4DEA-83DC-EC9DC9D58AD0}"/>
              </a:ext>
            </a:extLst>
          </p:cNvPr>
          <p:cNvGrpSpPr/>
          <p:nvPr/>
        </p:nvGrpSpPr>
        <p:grpSpPr>
          <a:xfrm>
            <a:off x="2178320" y="1550747"/>
            <a:ext cx="377651" cy="377651"/>
            <a:chOff x="3525723" y="2983289"/>
            <a:chExt cx="487297" cy="487297"/>
          </a:xfrm>
        </p:grpSpPr>
        <p:sp>
          <p:nvSpPr>
            <p:cNvPr id="6" name="Oval 5">
              <a:extLst>
                <a:ext uri="{FF2B5EF4-FFF2-40B4-BE49-F238E27FC236}">
                  <a16:creationId xmlns:a16="http://schemas.microsoft.com/office/drawing/2014/main" id="{92221D67-DD35-45C2-914C-2BDFF0178C2D}"/>
                </a:ext>
              </a:extLst>
            </p:cNvPr>
            <p:cNvSpPr/>
            <p:nvPr/>
          </p:nvSpPr>
          <p:spPr bwMode="auto">
            <a:xfrm>
              <a:off x="3525723" y="2983289"/>
              <a:ext cx="487297" cy="487297"/>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97D4D9EC-D6F1-481E-A784-CF4478F05BEE}"/>
                </a:ext>
              </a:extLst>
            </p:cNvPr>
            <p:cNvGrpSpPr/>
            <p:nvPr/>
          </p:nvGrpSpPr>
          <p:grpSpPr>
            <a:xfrm>
              <a:off x="3535105" y="3089766"/>
              <a:ext cx="468533" cy="322907"/>
              <a:chOff x="3490013" y="3245958"/>
              <a:chExt cx="468533" cy="322907"/>
            </a:xfrm>
          </p:grpSpPr>
          <p:pic>
            <p:nvPicPr>
              <p:cNvPr id="8" name="Graphic 7" descr="Line Arrow: Counterclockwise curve">
                <a:extLst>
                  <a:ext uri="{FF2B5EF4-FFF2-40B4-BE49-F238E27FC236}">
                    <a16:creationId xmlns:a16="http://schemas.microsoft.com/office/drawing/2014/main" id="{D617F3F7-5800-4D35-94CE-C10B5F03F1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21398" flipH="1">
                <a:off x="3637008" y="3247328"/>
                <a:ext cx="321538" cy="321537"/>
              </a:xfrm>
              <a:prstGeom prst="rect">
                <a:avLst/>
              </a:prstGeom>
            </p:spPr>
          </p:pic>
          <p:pic>
            <p:nvPicPr>
              <p:cNvPr id="9" name="Graphic 8" descr="Line Arrow: Counterclockwise curve">
                <a:extLst>
                  <a:ext uri="{FF2B5EF4-FFF2-40B4-BE49-F238E27FC236}">
                    <a16:creationId xmlns:a16="http://schemas.microsoft.com/office/drawing/2014/main" id="{1E46DE5A-4C43-4C71-A95D-745EB9E54F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278602">
                <a:off x="3490013" y="3245958"/>
                <a:ext cx="321538" cy="321537"/>
              </a:xfrm>
              <a:prstGeom prst="rect">
                <a:avLst/>
              </a:prstGeom>
            </p:spPr>
          </p:pic>
        </p:grpSp>
      </p:grpSp>
      <p:sp>
        <p:nvSpPr>
          <p:cNvPr id="15" name="Rectangle 14">
            <a:extLst>
              <a:ext uri="{FF2B5EF4-FFF2-40B4-BE49-F238E27FC236}">
                <a16:creationId xmlns:a16="http://schemas.microsoft.com/office/drawing/2014/main" id="{AB744DCF-4588-4220-8096-85E3A4BC65BE}"/>
              </a:ext>
            </a:extLst>
          </p:cNvPr>
          <p:cNvSpPr/>
          <p:nvPr/>
        </p:nvSpPr>
        <p:spPr bwMode="auto">
          <a:xfrm>
            <a:off x="4495800" y="2923504"/>
            <a:ext cx="3506284" cy="3705895"/>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p>
            <a:pPr algn="ctr" fontAlgn="base">
              <a:spcAft>
                <a:spcPts val="600"/>
              </a:spcAft>
            </a:pPr>
            <a:r>
              <a:rPr lang="en-US" sz="1600" b="1" dirty="0">
                <a:gradFill>
                  <a:gsLst>
                    <a:gs pos="1250">
                      <a:srgbClr val="1A1A1A"/>
                    </a:gs>
                    <a:gs pos="100000">
                      <a:srgbClr val="1A1A1A"/>
                    </a:gs>
                  </a:gsLst>
                  <a:lin ang="5400000" scaled="0"/>
                </a:gradFill>
              </a:rPr>
              <a:t>AZURE NATIVE CONTROLS</a:t>
            </a:r>
            <a:endParaRPr lang="en-US" sz="1600" b="1" dirty="0">
              <a:solidFill>
                <a:schemeClr val="tx1"/>
              </a:solidFill>
              <a:latin typeface="Segoe UI"/>
              <a:cs typeface="Segoe UI Semibold" panose="020B0702040204020203" pitchFamily="34" charset="0"/>
            </a:endParaRPr>
          </a:p>
          <a:p>
            <a:pPr marL="0" lvl="1" algn="ctr">
              <a:spcAft>
                <a:spcPts val="600"/>
              </a:spcAft>
              <a:defRPr/>
            </a:pPr>
            <a:r>
              <a:rPr lang="en-US" sz="1400" i="1" dirty="0">
                <a:gradFill>
                  <a:gsLst>
                    <a:gs pos="1250">
                      <a:srgbClr val="1A1A1A"/>
                    </a:gs>
                    <a:gs pos="100000">
                      <a:srgbClr val="1A1A1A"/>
                    </a:gs>
                  </a:gsLst>
                  <a:lin ang="5400000" scaled="0"/>
                </a:gradFill>
              </a:rPr>
              <a:t>Basic capabilities with simple  integration &amp; management</a:t>
            </a:r>
          </a:p>
          <a:p>
            <a:pPr marL="137160" lvl="1" indent="-137160">
              <a:spcAft>
                <a:spcPts val="600"/>
              </a:spcAft>
              <a:buFont typeface="Arial" panose="020B0604020202020204" pitchFamily="34" charset="0"/>
              <a:buChar char="•"/>
              <a:defRPr/>
            </a:pPr>
            <a:endParaRPr lang="en-US" sz="1400" b="1" dirty="0">
              <a:gradFill>
                <a:gsLst>
                  <a:gs pos="1250">
                    <a:srgbClr val="1A1A1A"/>
                  </a:gs>
                  <a:gs pos="100000">
                    <a:srgbClr val="1A1A1A"/>
                  </a:gs>
                </a:gsLst>
                <a:lin ang="5400000" scaled="0"/>
              </a:gradFill>
            </a:endParaRPr>
          </a:p>
          <a:p>
            <a:pPr marL="0" lvl="1">
              <a:spcAft>
                <a:spcPts val="600"/>
              </a:spcAft>
              <a:defRPr/>
            </a:pPr>
            <a:r>
              <a:rPr lang="en-US" sz="1400" b="1" dirty="0">
                <a:gradFill>
                  <a:gsLst>
                    <a:gs pos="1250">
                      <a:srgbClr val="1A1A1A"/>
                    </a:gs>
                    <a:gs pos="100000">
                      <a:srgbClr val="1A1A1A"/>
                    </a:gs>
                  </a:gsLst>
                  <a:lin ang="5400000" scaled="0"/>
                </a:gradFill>
              </a:rPr>
              <a:t>Azure Firewall + Web App Firewall (in Application Gateway)</a:t>
            </a:r>
          </a:p>
          <a:p>
            <a:pPr marL="0" lvl="1">
              <a:spcAft>
                <a:spcPts val="600"/>
              </a:spcAft>
              <a:defRPr/>
            </a:pPr>
            <a:r>
              <a:rPr lang="en-US" sz="1400" dirty="0">
                <a:gradFill>
                  <a:gsLst>
                    <a:gs pos="1250">
                      <a:srgbClr val="1A1A1A"/>
                    </a:gs>
                    <a:gs pos="100000">
                      <a:srgbClr val="1A1A1A"/>
                    </a:gs>
                  </a:gsLst>
                  <a:lin ang="5400000" scaled="0"/>
                </a:gradFill>
              </a:rPr>
              <a:t>These offer basic security that is good enough for some scenarios with a fully stateful firewall as a service, built-in high availability, unrestricted cloud scalability, FQDN filtering, support for OWASP core rule sets, and simple setup and configuration </a:t>
            </a:r>
            <a:endParaRPr lang="en-US" sz="1600" b="1" cap="all" dirty="0">
              <a:solidFill>
                <a:schemeClr val="tx1"/>
              </a:solidFill>
              <a:latin typeface="Segoe UI"/>
              <a:cs typeface="Segoe UI Semibold" panose="020B0702040204020203" pitchFamily="34" charset="0"/>
            </a:endParaRPr>
          </a:p>
        </p:txBody>
      </p:sp>
      <p:sp>
        <p:nvSpPr>
          <p:cNvPr id="16" name="Rectangle 15">
            <a:extLst>
              <a:ext uri="{FF2B5EF4-FFF2-40B4-BE49-F238E27FC236}">
                <a16:creationId xmlns:a16="http://schemas.microsoft.com/office/drawing/2014/main" id="{4DA7D634-379B-457B-ADC6-5AF1E35C3804}"/>
              </a:ext>
            </a:extLst>
          </p:cNvPr>
          <p:cNvSpPr/>
          <p:nvPr/>
        </p:nvSpPr>
        <p:spPr bwMode="auto">
          <a:xfrm>
            <a:off x="8251462" y="2923504"/>
            <a:ext cx="3506284" cy="3705895"/>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p>
            <a:pPr algn="ctr" fontAlgn="base">
              <a:spcAft>
                <a:spcPts val="600"/>
              </a:spcAft>
            </a:pPr>
            <a:r>
              <a:rPr lang="en-US" sz="1600" b="1" cap="all" dirty="0">
                <a:solidFill>
                  <a:schemeClr val="tx1"/>
                </a:solidFill>
                <a:latin typeface="Segoe UI"/>
                <a:cs typeface="Segoe UI Semibold" panose="020B0702040204020203" pitchFamily="34" charset="0"/>
              </a:rPr>
              <a:t>3</a:t>
            </a:r>
            <a:r>
              <a:rPr lang="en-US" sz="1600" b="1" cap="all" baseline="30000" dirty="0">
                <a:solidFill>
                  <a:schemeClr val="tx1"/>
                </a:solidFill>
                <a:latin typeface="Segoe UI"/>
                <a:cs typeface="Segoe UI Semibold" panose="020B0702040204020203" pitchFamily="34" charset="0"/>
              </a:rPr>
              <a:t>rd</a:t>
            </a:r>
            <a:r>
              <a:rPr lang="en-US" sz="1600" b="1" cap="all" dirty="0">
                <a:solidFill>
                  <a:schemeClr val="tx1"/>
                </a:solidFill>
                <a:latin typeface="Segoe UI"/>
                <a:cs typeface="Segoe UI Semibold" panose="020B0702040204020203" pitchFamily="34" charset="0"/>
              </a:rPr>
              <a:t> Party Capabilities</a:t>
            </a:r>
          </a:p>
          <a:p>
            <a:pPr marL="0" lvl="1" algn="ctr">
              <a:spcAft>
                <a:spcPts val="600"/>
              </a:spcAft>
              <a:defRPr/>
            </a:pPr>
            <a:r>
              <a:rPr lang="en-US" sz="1400" i="1" dirty="0">
                <a:gradFill>
                  <a:gsLst>
                    <a:gs pos="1250">
                      <a:srgbClr val="1A1A1A"/>
                    </a:gs>
                    <a:gs pos="100000">
                      <a:srgbClr val="1A1A1A"/>
                    </a:gs>
                  </a:gsLst>
                  <a:lin ang="5400000" scaled="0"/>
                </a:gradFill>
              </a:rPr>
              <a:t>Advanced security capabilities </a:t>
            </a:r>
            <a:br>
              <a:rPr lang="en-US" sz="1400" i="1" dirty="0">
                <a:gradFill>
                  <a:gsLst>
                    <a:gs pos="1250">
                      <a:srgbClr val="1A1A1A"/>
                    </a:gs>
                    <a:gs pos="100000">
                      <a:srgbClr val="1A1A1A"/>
                    </a:gs>
                  </a:gsLst>
                  <a:lin ang="5400000" scaled="0"/>
                </a:gradFill>
              </a:rPr>
            </a:br>
            <a:r>
              <a:rPr lang="en-US" sz="1400" i="1" dirty="0">
                <a:gradFill>
                  <a:gsLst>
                    <a:gs pos="1250">
                      <a:srgbClr val="1A1A1A"/>
                    </a:gs>
                    <a:gs pos="100000">
                      <a:srgbClr val="1A1A1A"/>
                    </a:gs>
                  </a:gsLst>
                  <a:lin ang="5400000" scaled="0"/>
                </a:gradFill>
              </a:rPr>
              <a:t>from existing vendors</a:t>
            </a:r>
          </a:p>
          <a:p>
            <a:pPr marL="137160" lvl="1" indent="-137160">
              <a:spcAft>
                <a:spcPts val="600"/>
              </a:spcAft>
              <a:buFont typeface="Arial" panose="020B0604020202020204" pitchFamily="34" charset="0"/>
              <a:buChar char="•"/>
              <a:defRPr/>
            </a:pPr>
            <a:endParaRPr lang="en-US" sz="1400" b="1" dirty="0">
              <a:gradFill>
                <a:gsLst>
                  <a:gs pos="1250">
                    <a:srgbClr val="1A1A1A"/>
                  </a:gs>
                  <a:gs pos="100000">
                    <a:srgbClr val="1A1A1A"/>
                  </a:gs>
                </a:gsLst>
                <a:lin ang="5400000" scaled="0"/>
              </a:gradFill>
            </a:endParaRPr>
          </a:p>
          <a:p>
            <a:pPr marL="0" lvl="1">
              <a:spcAft>
                <a:spcPts val="600"/>
              </a:spcAft>
              <a:defRPr/>
            </a:pPr>
            <a:r>
              <a:rPr lang="en-US" sz="1400" b="1" dirty="0">
                <a:gradFill>
                  <a:gsLst>
                    <a:gs pos="1250">
                      <a:srgbClr val="1A1A1A"/>
                    </a:gs>
                    <a:gs pos="100000">
                      <a:srgbClr val="1A1A1A"/>
                    </a:gs>
                  </a:gsLst>
                  <a:lin ang="5400000" scaled="0"/>
                </a:gradFill>
              </a:rPr>
              <a:t>Next Generation Firewall (NGFW) and other 3</a:t>
            </a:r>
            <a:r>
              <a:rPr lang="en-US" sz="1400" b="1" baseline="30000" dirty="0">
                <a:gradFill>
                  <a:gsLst>
                    <a:gs pos="1250">
                      <a:srgbClr val="1A1A1A"/>
                    </a:gs>
                    <a:gs pos="100000">
                      <a:srgbClr val="1A1A1A"/>
                    </a:gs>
                  </a:gsLst>
                  <a:lin ang="5400000" scaled="0"/>
                </a:gradFill>
              </a:rPr>
              <a:t>rd</a:t>
            </a:r>
            <a:r>
              <a:rPr lang="en-US" sz="1400" b="1" dirty="0">
                <a:gradFill>
                  <a:gsLst>
                    <a:gs pos="1250">
                      <a:srgbClr val="1A1A1A"/>
                    </a:gs>
                    <a:gs pos="100000">
                      <a:srgbClr val="1A1A1A"/>
                    </a:gs>
                  </a:gsLst>
                  <a:lin ang="5400000" scaled="0"/>
                </a:gradFill>
              </a:rPr>
              <a:t> party offerings</a:t>
            </a:r>
          </a:p>
          <a:p>
            <a:pPr marL="0" lvl="1">
              <a:spcAft>
                <a:spcPts val="600"/>
              </a:spcAft>
              <a:defRPr/>
            </a:pPr>
            <a:r>
              <a:rPr lang="en-US" sz="1400" dirty="0">
                <a:gradFill>
                  <a:gsLst>
                    <a:gs pos="1250">
                      <a:srgbClr val="1A1A1A"/>
                    </a:gs>
                    <a:gs pos="100000">
                      <a:srgbClr val="1A1A1A"/>
                    </a:gs>
                  </a:gsLst>
                  <a:lin ang="5400000" scaled="0"/>
                </a:gradFill>
              </a:rPr>
              <a:t>Network virtual appliances in the Azure Marketplace include familiar security tools that provide enhanced network security capabilities</a:t>
            </a:r>
          </a:p>
          <a:p>
            <a:pPr marL="0" lvl="1">
              <a:spcAft>
                <a:spcPts val="600"/>
              </a:spcAft>
              <a:defRPr/>
            </a:pPr>
            <a:r>
              <a:rPr lang="en-US" sz="1400" dirty="0">
                <a:gradFill>
                  <a:gsLst>
                    <a:gs pos="1250">
                      <a:srgbClr val="1A1A1A"/>
                    </a:gs>
                    <a:gs pos="100000">
                      <a:srgbClr val="1A1A1A"/>
                    </a:gs>
                  </a:gsLst>
                  <a:lin ang="5400000" scaled="0"/>
                </a:gradFill>
              </a:rPr>
              <a:t>Configuration is more complex, but allows you to leverage existing capabilities, and skillets</a:t>
            </a:r>
          </a:p>
          <a:p>
            <a:pPr algn="ctr" fontAlgn="base">
              <a:spcAft>
                <a:spcPts val="600"/>
              </a:spcAft>
            </a:pPr>
            <a:endParaRPr lang="en-US" sz="1600" b="1" cap="all" dirty="0">
              <a:solidFill>
                <a:schemeClr val="tx1"/>
              </a:solidFill>
              <a:latin typeface="Segoe UI"/>
              <a:cs typeface="Segoe UI Semibold" panose="020B0702040204020203" pitchFamily="34" charset="0"/>
            </a:endParaRPr>
          </a:p>
        </p:txBody>
      </p:sp>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524B886B-12AC-44BC-A534-397C9369220B}"/>
                  </a:ext>
                </a:extLst>
              </p:cNvPr>
              <p:cNvGraphicFramePr>
                <a:graphicFrameLocks noChangeAspect="1"/>
              </p:cNvGraphicFramePr>
              <p:nvPr>
                <p:extLst>
                  <p:ext uri="{D42A27DB-BD31-4B8C-83A1-F6EECF244321}">
                    <p14:modId xmlns:p14="http://schemas.microsoft.com/office/powerpoint/2010/main" val="1062524963"/>
                  </p:ext>
                </p:extLst>
              </p:nvPr>
            </p:nvGraphicFramePr>
            <p:xfrm>
              <a:off x="4994901" y="1304839"/>
              <a:ext cx="2508082" cy="1410796"/>
            </p:xfrm>
            <a:graphic>
              <a:graphicData uri="http://schemas.microsoft.com/office/powerpoint/2016/slidezoom">
                <pslz:sldZm>
                  <pslz:sldZmObj sldId="4593" cId="313620358">
                    <pslz:zmPr id="{C8A998DC-829C-4365-B729-B51436B4A885}" transitionDur="1000">
                      <p166:blipFill xmlns:p166="http://schemas.microsoft.com/office/powerpoint/2016/6/main">
                        <a:blip r:embed="rId5"/>
                        <a:stretch>
                          <a:fillRect/>
                        </a:stretch>
                      </p166:blipFill>
                      <p166:spPr xmlns:p166="http://schemas.microsoft.com/office/powerpoint/2016/6/main">
                        <a:xfrm>
                          <a:off x="0" y="0"/>
                          <a:ext cx="2508082" cy="1410796"/>
                        </a:xfrm>
                        <a:prstGeom prst="rect">
                          <a:avLst/>
                        </a:prstGeom>
                        <a:ln w="3175">
                          <a:solidFill>
                            <a:prstClr val="ltGray"/>
                          </a:solidFill>
                        </a:ln>
                      </p166:spPr>
                    </pslz:zmPr>
                  </pslz:sldZmObj>
                </pslz:sldZm>
              </a:graphicData>
            </a:graphic>
          </p:graphicFrame>
        </mc:Choice>
        <mc:Fallback xmlns="">
          <p:pic>
            <p:nvPicPr>
              <p:cNvPr id="18" name="Slide Zoom 17">
                <a:hlinkClick r:id="rId6" action="ppaction://hlinksldjump"/>
                <a:extLst>
                  <a:ext uri="{FF2B5EF4-FFF2-40B4-BE49-F238E27FC236}">
                    <a16:creationId xmlns:a16="http://schemas.microsoft.com/office/drawing/2014/main" id="{524B886B-12AC-44BC-A534-397C9369220B}"/>
                  </a:ext>
                </a:extLst>
              </p:cNvPr>
              <p:cNvPicPr>
                <a:picLocks noGrp="1" noRot="1" noChangeAspect="1" noMove="1" noResize="1" noEditPoints="1" noAdjustHandles="1" noChangeArrowheads="1" noChangeShapeType="1"/>
              </p:cNvPicPr>
              <p:nvPr/>
            </p:nvPicPr>
            <p:blipFill>
              <a:blip r:embed="rId7"/>
              <a:stretch>
                <a:fillRect/>
              </a:stretch>
            </p:blipFill>
            <p:spPr>
              <a:xfrm>
                <a:off x="4994901" y="1304839"/>
                <a:ext cx="2508082" cy="1410796"/>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BA87CA8F-5A0E-465B-958F-BFD0B09C9C34}"/>
                  </a:ext>
                </a:extLst>
              </p:cNvPr>
              <p:cNvGraphicFramePr>
                <a:graphicFrameLocks noChangeAspect="1"/>
              </p:cNvGraphicFramePr>
              <p:nvPr>
                <p:extLst>
                  <p:ext uri="{D42A27DB-BD31-4B8C-83A1-F6EECF244321}">
                    <p14:modId xmlns:p14="http://schemas.microsoft.com/office/powerpoint/2010/main" val="3998476937"/>
                  </p:ext>
                </p:extLst>
              </p:nvPr>
            </p:nvGraphicFramePr>
            <p:xfrm>
              <a:off x="8750563" y="1304839"/>
              <a:ext cx="2508082" cy="1410796"/>
            </p:xfrm>
            <a:graphic>
              <a:graphicData uri="http://schemas.microsoft.com/office/powerpoint/2016/slidezoom">
                <pslz:sldZm>
                  <pslz:sldZmObj sldId="4659" cId="3892506643">
                    <pslz:zmPr id="{37E229BA-657F-4CCE-B760-239EF0ECBC72}" transitionDur="1000">
                      <p166:blipFill xmlns:p166="http://schemas.microsoft.com/office/powerpoint/2016/6/main">
                        <a:blip r:embed="rId8"/>
                        <a:stretch>
                          <a:fillRect/>
                        </a:stretch>
                      </p166:blipFill>
                      <p166:spPr xmlns:p166="http://schemas.microsoft.com/office/powerpoint/2016/6/main">
                        <a:xfrm>
                          <a:off x="0" y="0"/>
                          <a:ext cx="2508082" cy="1410796"/>
                        </a:xfrm>
                        <a:prstGeom prst="rect">
                          <a:avLst/>
                        </a:prstGeom>
                        <a:ln w="3175">
                          <a:solidFill>
                            <a:prstClr val="ltGray"/>
                          </a:solidFill>
                        </a:ln>
                      </p166:spPr>
                    </pslz:zmPr>
                  </pslz:sldZmObj>
                </pslz:sldZm>
              </a:graphicData>
            </a:graphic>
          </p:graphicFrame>
        </mc:Choice>
        <mc:Fallback xmlns="">
          <p:pic>
            <p:nvPicPr>
              <p:cNvPr id="11" name="Slide Zoom 10">
                <a:extLst>
                  <a:ext uri="{FF2B5EF4-FFF2-40B4-BE49-F238E27FC236}">
                    <a16:creationId xmlns:a16="http://schemas.microsoft.com/office/drawing/2014/main" id="{BA87CA8F-5A0E-465B-958F-BFD0B09C9C34}"/>
                  </a:ext>
                </a:extLst>
              </p:cNvPr>
              <p:cNvPicPr>
                <a:picLocks noGrp="1" noRot="1" noChangeAspect="1" noMove="1" noResize="1" noEditPoints="1" noAdjustHandles="1" noChangeArrowheads="1" noChangeShapeType="1"/>
              </p:cNvPicPr>
              <p:nvPr/>
            </p:nvPicPr>
            <p:blipFill>
              <a:blip r:embed="rId9"/>
              <a:stretch>
                <a:fillRect/>
              </a:stretch>
            </p:blipFill>
            <p:spPr>
              <a:xfrm>
                <a:off x="8750563" y="1304839"/>
                <a:ext cx="2508082" cy="1410796"/>
              </a:xfrm>
              <a:prstGeom prst="rect">
                <a:avLst/>
              </a:prstGeom>
              <a:ln w="3175">
                <a:solidFill>
                  <a:prstClr val="ltGray"/>
                </a:solidFill>
              </a:ln>
            </p:spPr>
          </p:pic>
        </mc:Fallback>
      </mc:AlternateContent>
    </p:spTree>
    <p:extLst>
      <p:ext uri="{BB962C8B-B14F-4D97-AF65-F5344CB8AC3E}">
        <p14:creationId xmlns:p14="http://schemas.microsoft.com/office/powerpoint/2010/main" val="3645949035"/>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F3086-506E-4969-BA62-1E2271681EF4}"/>
              </a:ext>
            </a:extLst>
          </p:cNvPr>
          <p:cNvSpPr>
            <a:spLocks noGrp="1"/>
          </p:cNvSpPr>
          <p:nvPr>
            <p:ph type="title"/>
          </p:nvPr>
        </p:nvSpPr>
        <p:spPr>
          <a:xfrm>
            <a:off x="588263" y="457201"/>
            <a:ext cx="11018520" cy="800219"/>
          </a:xfrm>
        </p:spPr>
        <p:txBody>
          <a:bodyPr/>
          <a:lstStyle/>
          <a:p>
            <a:r>
              <a:rPr lang="en-US" dirty="0">
                <a:gradFill>
                  <a:gsLst>
                    <a:gs pos="1250">
                      <a:srgbClr val="1A1A1A"/>
                    </a:gs>
                    <a:gs pos="100000">
                      <a:srgbClr val="1A1A1A"/>
                    </a:gs>
                  </a:gsLst>
                  <a:lin ang="5400000" scaled="0"/>
                </a:gradFill>
              </a:rPr>
              <a:t>Networks</a:t>
            </a:r>
            <a:br>
              <a:rPr lang="en-US" dirty="0">
                <a:gradFill>
                  <a:gsLst>
                    <a:gs pos="1250">
                      <a:srgbClr val="1A1A1A"/>
                    </a:gs>
                    <a:gs pos="100000">
                      <a:srgbClr val="1A1A1A"/>
                    </a:gs>
                  </a:gsLst>
                  <a:lin ang="5400000" scaled="0"/>
                </a:gradFill>
              </a:rPr>
            </a:br>
            <a:r>
              <a:rPr lang="en-US" sz="1600" kern="0" cap="all" spc="118" dirty="0">
                <a:solidFill>
                  <a:srgbClr val="107C10"/>
                </a:solidFill>
                <a:latin typeface="Segoe UI"/>
                <a:ea typeface="Segoe UI Black" pitchFamily="34"/>
              </a:rPr>
              <a:t>Critical CHOICE</a:t>
            </a:r>
            <a:endParaRPr lang="en-US" dirty="0"/>
          </a:p>
        </p:txBody>
      </p:sp>
      <p:sp>
        <p:nvSpPr>
          <p:cNvPr id="5" name="Text Placeholder 3">
            <a:extLst>
              <a:ext uri="{FF2B5EF4-FFF2-40B4-BE49-F238E27FC236}">
                <a16:creationId xmlns:a16="http://schemas.microsoft.com/office/drawing/2014/main" id="{7A115691-08DB-4ADD-9241-CA1CC44679BF}"/>
              </a:ext>
            </a:extLst>
          </p:cNvPr>
          <p:cNvSpPr txBox="1">
            <a:spLocks/>
          </p:cNvSpPr>
          <p:nvPr/>
        </p:nvSpPr>
        <p:spPr>
          <a:xfrm>
            <a:off x="689860" y="2013440"/>
            <a:ext cx="5063238" cy="4056854"/>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ctr" defTabSz="914400" fontAlgn="base">
              <a:spcBef>
                <a:spcPts val="0"/>
              </a:spcBef>
              <a:spcAft>
                <a:spcPts val="600"/>
              </a:spcAft>
              <a:buSzTx/>
              <a:buNone/>
              <a:defRPr/>
            </a:pPr>
            <a:r>
              <a:rPr lang="en-US" sz="1400" b="1" cap="all" dirty="0">
                <a:solidFill>
                  <a:srgbClr val="107C10"/>
                </a:solidFill>
                <a:latin typeface="Segoe UI" panose="020B0502040204020203" pitchFamily="34" charset="0"/>
                <a:cs typeface="Segoe UI" panose="020B0502040204020203" pitchFamily="34" charset="0"/>
              </a:rPr>
              <a:t>ExpressRoute Termination</a:t>
            </a:r>
          </a:p>
          <a:p>
            <a:pPr marL="137160" lvl="1" indent="-137160" defTabSz="914400">
              <a:spcBef>
                <a:spcPts val="0"/>
              </a:spcBef>
              <a:spcAft>
                <a:spcPts val="600"/>
              </a:spcAft>
              <a:buSzTx/>
              <a:buFont typeface="Arial" panose="020B0604020202020204" pitchFamily="34" charset="0"/>
              <a:buChar char="•"/>
              <a:defRPr/>
            </a:pPr>
            <a:endParaRPr lang="en-US" sz="1400" b="1" dirty="0">
              <a:gradFill>
                <a:gsLst>
                  <a:gs pos="1250">
                    <a:srgbClr val="1A1A1A"/>
                  </a:gs>
                  <a:gs pos="100000">
                    <a:srgbClr val="1A1A1A"/>
                  </a:gs>
                </a:gsLst>
                <a:lin ang="5400000" scaled="0"/>
              </a:gradFill>
            </a:endParaRP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What </a:t>
            </a:r>
            <a:r>
              <a:rPr lang="en-US" sz="1400" dirty="0">
                <a:gradFill>
                  <a:gsLst>
                    <a:gs pos="1250">
                      <a:srgbClr val="1A1A1A"/>
                    </a:gs>
                    <a:gs pos="100000">
                      <a:srgbClr val="1A1A1A"/>
                    </a:gs>
                  </a:gsLst>
                  <a:lin ang="5400000" scaled="0"/>
                </a:gradFill>
              </a:rPr>
              <a:t>– Identify where to terminate ExpressRoute private peering (or Site to Site VPN) in existing (on-premises) network</a:t>
            </a: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Why </a:t>
            </a:r>
            <a:r>
              <a:rPr lang="en-US" sz="1400" dirty="0">
                <a:gradFill>
                  <a:gsLst>
                    <a:gs pos="1250">
                      <a:srgbClr val="1A1A1A"/>
                    </a:gs>
                    <a:gs pos="100000">
                      <a:srgbClr val="1A1A1A"/>
                    </a:gs>
                  </a:gsLst>
                  <a:lin ang="5400000" scaled="0"/>
                </a:gradFill>
              </a:rPr>
              <a:t>– The termination point can affect firewall capacity, scalability, reliability, and network traffic visibility </a:t>
            </a: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How </a:t>
            </a:r>
            <a:r>
              <a:rPr lang="en-US" sz="1400" dirty="0">
                <a:gradFill>
                  <a:gsLst>
                    <a:gs pos="1250">
                      <a:srgbClr val="1A1A1A"/>
                    </a:gs>
                    <a:gs pos="100000">
                      <a:srgbClr val="1A1A1A"/>
                    </a:gs>
                  </a:gsLst>
                  <a:lin ang="5400000" scaled="0"/>
                </a:gradFill>
              </a:rPr>
              <a:t>– </a:t>
            </a:r>
          </a:p>
          <a:p>
            <a:pPr marL="337180" lvl="2"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Terminate outside the firewall </a:t>
            </a:r>
            <a:r>
              <a:rPr lang="en-US" sz="1400" i="1" dirty="0">
                <a:gradFill>
                  <a:gsLst>
                    <a:gs pos="1250">
                      <a:srgbClr val="1A1A1A"/>
                    </a:gs>
                    <a:gs pos="100000">
                      <a:srgbClr val="1A1A1A"/>
                    </a:gs>
                  </a:gsLst>
                  <a:lin ang="5400000" scaled="0"/>
                </a:gradFill>
              </a:rPr>
              <a:t>(DMZ Paradigm) </a:t>
            </a:r>
            <a:r>
              <a:rPr lang="en-US" sz="1400" dirty="0">
                <a:gradFill>
                  <a:gsLst>
                    <a:gs pos="1250">
                      <a:srgbClr val="1A1A1A"/>
                    </a:gs>
                    <a:gs pos="100000">
                      <a:srgbClr val="1A1A1A"/>
                    </a:gs>
                  </a:gsLst>
                  <a:lin ang="5400000" scaled="0"/>
                </a:gradFill>
              </a:rPr>
              <a:t>If you require visibility into the traffic, continue an existing practice of isolating datacenters, or if you are solely putting extranet resources on Azure.</a:t>
            </a:r>
          </a:p>
          <a:p>
            <a:pPr marL="337180" lvl="2"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Terminate inside the firewall </a:t>
            </a:r>
            <a:r>
              <a:rPr lang="en-US" sz="1400" i="1" dirty="0">
                <a:gradFill>
                  <a:gsLst>
                    <a:gs pos="1250">
                      <a:srgbClr val="1A1A1A"/>
                    </a:gs>
                    <a:gs pos="100000">
                      <a:srgbClr val="1A1A1A"/>
                    </a:gs>
                  </a:gsLst>
                  <a:lin ang="5400000" scaled="0"/>
                </a:gradFill>
              </a:rPr>
              <a:t>(Network Extension Paradigm - Default Recommendation) </a:t>
            </a:r>
            <a:r>
              <a:rPr lang="en-US" sz="1400" dirty="0">
                <a:gradFill>
                  <a:gsLst>
                    <a:gs pos="1250">
                      <a:srgbClr val="1A1A1A"/>
                    </a:gs>
                    <a:gs pos="100000">
                      <a:srgbClr val="1A1A1A"/>
                    </a:gs>
                  </a:gsLst>
                  <a:lin ang="5400000" scaled="0"/>
                </a:gradFill>
              </a:rPr>
              <a:t>In all other cases, recommend treating Azure as a N</a:t>
            </a:r>
            <a:r>
              <a:rPr lang="en-US" sz="1400" baseline="30000" dirty="0">
                <a:gradFill>
                  <a:gsLst>
                    <a:gs pos="1250">
                      <a:srgbClr val="1A1A1A"/>
                    </a:gs>
                    <a:gs pos="100000">
                      <a:srgbClr val="1A1A1A"/>
                    </a:gs>
                  </a:gsLst>
                  <a:lin ang="5400000" scaled="0"/>
                </a:gradFill>
              </a:rPr>
              <a:t>th</a:t>
            </a:r>
            <a:r>
              <a:rPr lang="en-US" sz="1400" dirty="0">
                <a:gradFill>
                  <a:gsLst>
                    <a:gs pos="1250">
                      <a:srgbClr val="1A1A1A"/>
                    </a:gs>
                    <a:gs pos="100000">
                      <a:srgbClr val="1A1A1A"/>
                    </a:gs>
                  </a:gsLst>
                  <a:lin ang="5400000" scaled="0"/>
                </a:gradFill>
              </a:rPr>
              <a:t> datacenter</a:t>
            </a:r>
            <a:endParaRPr lang="en-US" sz="1000" dirty="0">
              <a:gradFill>
                <a:gsLst>
                  <a:gs pos="1250">
                    <a:srgbClr val="1A1A1A"/>
                  </a:gs>
                  <a:gs pos="100000">
                    <a:srgbClr val="1A1A1A"/>
                  </a:gs>
                </a:gsLst>
                <a:lin ang="5400000" scaled="0"/>
              </a:gradFill>
            </a:endParaRPr>
          </a:p>
          <a:p>
            <a:pPr marL="137160" lvl="1" indent="-137160" defTabSz="914400">
              <a:spcBef>
                <a:spcPts val="0"/>
              </a:spcBef>
              <a:spcAft>
                <a:spcPts val="600"/>
              </a:spcAft>
              <a:buSzTx/>
              <a:buFont typeface="Arial" panose="020B0604020202020204" pitchFamily="34" charset="0"/>
              <a:buChar char="•"/>
              <a:defRPr/>
            </a:pPr>
            <a:endParaRPr lang="en-US" sz="1400" dirty="0">
              <a:gradFill>
                <a:gsLst>
                  <a:gs pos="1250">
                    <a:srgbClr val="1A1A1A"/>
                  </a:gs>
                  <a:gs pos="100000">
                    <a:srgbClr val="1A1A1A"/>
                  </a:gs>
                </a:gsLst>
                <a:lin ang="5400000" scaled="0"/>
              </a:gradFill>
            </a:endParaRPr>
          </a:p>
          <a:p>
            <a:pPr marL="0" lvl="0" indent="0" defTabSz="914400" fontAlgn="base">
              <a:spcBef>
                <a:spcPts val="0"/>
              </a:spcBef>
              <a:spcAft>
                <a:spcPts val="600"/>
              </a:spcAft>
              <a:buSzTx/>
              <a:buNone/>
              <a:defRPr/>
            </a:pPr>
            <a:endParaRPr lang="en-US" sz="1600" dirty="0">
              <a:gradFill>
                <a:gsLst>
                  <a:gs pos="1250">
                    <a:srgbClr val="D73B01"/>
                  </a:gs>
                  <a:gs pos="100000">
                    <a:srgbClr val="D73B01"/>
                  </a:gs>
                </a:gsLst>
                <a:lin ang="5400000" scaled="0"/>
              </a:gradFill>
              <a:latin typeface="Segoe UI Semibold"/>
              <a:cs typeface="Segoe UI Semibold" panose="020B0702040204020203" pitchFamily="34" charset="0"/>
            </a:endParaRPr>
          </a:p>
        </p:txBody>
      </p:sp>
      <p:grpSp>
        <p:nvGrpSpPr>
          <p:cNvPr id="6" name="Group 5">
            <a:extLst>
              <a:ext uri="{FF2B5EF4-FFF2-40B4-BE49-F238E27FC236}">
                <a16:creationId xmlns:a16="http://schemas.microsoft.com/office/drawing/2014/main" id="{93C96301-5A37-4E67-BD5D-53D3C672908C}"/>
              </a:ext>
            </a:extLst>
          </p:cNvPr>
          <p:cNvGrpSpPr/>
          <p:nvPr/>
        </p:nvGrpSpPr>
        <p:grpSpPr>
          <a:xfrm>
            <a:off x="2920845" y="1712044"/>
            <a:ext cx="602792" cy="602792"/>
            <a:chOff x="5808240" y="1529109"/>
            <a:chExt cx="602792" cy="602792"/>
          </a:xfrm>
        </p:grpSpPr>
        <p:sp>
          <p:nvSpPr>
            <p:cNvPr id="7" name="Oval 6">
              <a:extLst>
                <a:ext uri="{FF2B5EF4-FFF2-40B4-BE49-F238E27FC236}">
                  <a16:creationId xmlns:a16="http://schemas.microsoft.com/office/drawing/2014/main" id="{DB574ADB-78A1-4675-B6A3-118A06FCAF1B}"/>
                </a:ext>
              </a:extLst>
            </p:cNvPr>
            <p:cNvSpPr/>
            <p:nvPr/>
          </p:nvSpPr>
          <p:spPr bwMode="auto">
            <a:xfrm>
              <a:off x="5808240" y="1529109"/>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7">
              <a:extLst>
                <a:ext uri="{FF2B5EF4-FFF2-40B4-BE49-F238E27FC236}">
                  <a16:creationId xmlns:a16="http://schemas.microsoft.com/office/drawing/2014/main" id="{15372A6E-6FE4-4925-98F7-706B80399F54}"/>
                </a:ext>
              </a:extLst>
            </p:cNvPr>
            <p:cNvGrpSpPr/>
            <p:nvPr/>
          </p:nvGrpSpPr>
          <p:grpSpPr>
            <a:xfrm>
              <a:off x="5920810" y="1621414"/>
              <a:ext cx="377651" cy="377651"/>
              <a:chOff x="3525723" y="2983289"/>
              <a:chExt cx="487297" cy="487297"/>
            </a:xfrm>
          </p:grpSpPr>
          <p:sp>
            <p:nvSpPr>
              <p:cNvPr id="9" name="Oval 8">
                <a:extLst>
                  <a:ext uri="{FF2B5EF4-FFF2-40B4-BE49-F238E27FC236}">
                    <a16:creationId xmlns:a16="http://schemas.microsoft.com/office/drawing/2014/main" id="{91C5DF6B-D600-40A5-891C-554DB6B5DD9C}"/>
                  </a:ext>
                </a:extLst>
              </p:cNvPr>
              <p:cNvSpPr/>
              <p:nvPr/>
            </p:nvSpPr>
            <p:spPr bwMode="auto">
              <a:xfrm>
                <a:off x="3525723" y="2983289"/>
                <a:ext cx="487297" cy="487297"/>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dirty="0" err="1">
                  <a:gradFill>
                    <a:gsLst>
                      <a:gs pos="0">
                        <a:srgbClr val="FFFFFF"/>
                      </a:gs>
                      <a:gs pos="100000">
                        <a:srgbClr val="FFFFFF"/>
                      </a:gs>
                    </a:gsLst>
                    <a:lin ang="5400000" scaled="0"/>
                  </a:gradFill>
                  <a:latin typeface="Segoe UI"/>
                  <a:cs typeface="Segoe UI" pitchFamily="34" charset="0"/>
                </a:endParaRPr>
              </a:p>
            </p:txBody>
          </p:sp>
          <p:grpSp>
            <p:nvGrpSpPr>
              <p:cNvPr id="10" name="Group 9">
                <a:extLst>
                  <a:ext uri="{FF2B5EF4-FFF2-40B4-BE49-F238E27FC236}">
                    <a16:creationId xmlns:a16="http://schemas.microsoft.com/office/drawing/2014/main" id="{462681ED-1876-4080-A7B1-D0C02884CBC0}"/>
                  </a:ext>
                </a:extLst>
              </p:cNvPr>
              <p:cNvGrpSpPr/>
              <p:nvPr/>
            </p:nvGrpSpPr>
            <p:grpSpPr>
              <a:xfrm>
                <a:off x="3535105" y="3089766"/>
                <a:ext cx="468533" cy="322907"/>
                <a:chOff x="3490013" y="3245958"/>
                <a:chExt cx="468533" cy="322907"/>
              </a:xfrm>
            </p:grpSpPr>
            <p:pic>
              <p:nvPicPr>
                <p:cNvPr id="11" name="Graphic 10" descr="Line Arrow: Counterclockwise curve">
                  <a:extLst>
                    <a:ext uri="{FF2B5EF4-FFF2-40B4-BE49-F238E27FC236}">
                      <a16:creationId xmlns:a16="http://schemas.microsoft.com/office/drawing/2014/main" id="{1AD049F0-E510-48D3-AFCF-36F2AD4B1C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321398" flipH="1">
                  <a:off x="3637008" y="3247328"/>
                  <a:ext cx="321538" cy="321537"/>
                </a:xfrm>
                <a:prstGeom prst="rect">
                  <a:avLst/>
                </a:prstGeom>
              </p:spPr>
            </p:pic>
            <p:pic>
              <p:nvPicPr>
                <p:cNvPr id="12" name="Graphic 11" descr="Line Arrow: Counterclockwise curve">
                  <a:extLst>
                    <a:ext uri="{FF2B5EF4-FFF2-40B4-BE49-F238E27FC236}">
                      <a16:creationId xmlns:a16="http://schemas.microsoft.com/office/drawing/2014/main" id="{AE98D999-891C-4068-A0F1-9B3893A648B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278602">
                  <a:off x="3490013" y="3245958"/>
                  <a:ext cx="321538" cy="321537"/>
                </a:xfrm>
                <a:prstGeom prst="rect">
                  <a:avLst/>
                </a:prstGeom>
              </p:spPr>
            </p:pic>
          </p:grpSp>
        </p:grpSp>
      </p:grpSp>
      <p:pic>
        <p:nvPicPr>
          <p:cNvPr id="13" name="Picture 12" descr="A screenshot of a cell phone&#10;&#10;Description automatically generated">
            <a:extLst>
              <a:ext uri="{FF2B5EF4-FFF2-40B4-BE49-F238E27FC236}">
                <a16:creationId xmlns:a16="http://schemas.microsoft.com/office/drawing/2014/main" id="{D170ABD0-3B9E-43E1-9AED-700E82A6E22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97599" y="2534139"/>
            <a:ext cx="5063238" cy="2421186"/>
          </a:xfrm>
          <a:prstGeom prst="rect">
            <a:avLst/>
          </a:prstGeom>
        </p:spPr>
      </p:pic>
      <p:sp>
        <p:nvSpPr>
          <p:cNvPr id="14" name="Rectangle 13">
            <a:extLst>
              <a:ext uri="{FF2B5EF4-FFF2-40B4-BE49-F238E27FC236}">
                <a16:creationId xmlns:a16="http://schemas.microsoft.com/office/drawing/2014/main" id="{E224ED6F-0AE2-4D3D-A309-0E8172AB5D94}"/>
              </a:ext>
            </a:extLst>
          </p:cNvPr>
          <p:cNvSpPr/>
          <p:nvPr/>
        </p:nvSpPr>
        <p:spPr>
          <a:xfrm>
            <a:off x="6197598" y="5117231"/>
            <a:ext cx="5063238" cy="584775"/>
          </a:xfrm>
          <a:prstGeom prst="rect">
            <a:avLst/>
          </a:prstGeom>
        </p:spPr>
        <p:txBody>
          <a:bodyPr wrap="square">
            <a:spAutoFit/>
          </a:bodyPr>
          <a:lstStyle/>
          <a:p>
            <a:r>
              <a:rPr lang="en-US" sz="1600" dirty="0">
                <a:hlinkClick r:id="rId5"/>
              </a:rPr>
              <a:t>https://docs.microsoft.com/en-us/azure/expressroute/expressroute-introduction</a:t>
            </a:r>
            <a:r>
              <a:rPr lang="en-US" sz="1600" dirty="0"/>
              <a:t> </a:t>
            </a:r>
          </a:p>
        </p:txBody>
      </p:sp>
    </p:spTree>
    <p:extLst>
      <p:ext uri="{BB962C8B-B14F-4D97-AF65-F5344CB8AC3E}">
        <p14:creationId xmlns:p14="http://schemas.microsoft.com/office/powerpoint/2010/main" val="265182809"/>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BCE04-B158-4EE4-B325-9ABB06034BFD}"/>
              </a:ext>
            </a:extLst>
          </p:cNvPr>
          <p:cNvSpPr>
            <a:spLocks noGrp="1"/>
          </p:cNvSpPr>
          <p:nvPr>
            <p:ph type="title"/>
          </p:nvPr>
        </p:nvSpPr>
        <p:spPr>
          <a:xfrm>
            <a:off x="588263" y="457201"/>
            <a:ext cx="11018520" cy="800219"/>
          </a:xfrm>
        </p:spPr>
        <p:txBody>
          <a:bodyPr/>
          <a:lstStyle/>
          <a:p>
            <a:r>
              <a:rPr lang="en-US" dirty="0">
                <a:gradFill>
                  <a:gsLst>
                    <a:gs pos="1250">
                      <a:srgbClr val="1A1A1A"/>
                    </a:gs>
                    <a:gs pos="100000">
                      <a:srgbClr val="1A1A1A"/>
                    </a:gs>
                  </a:gsLst>
                  <a:lin ang="5400000" scaled="0"/>
                </a:gradFill>
              </a:rPr>
              <a:t>Network – Deprecating Legacy Technology</a:t>
            </a:r>
            <a:br>
              <a:rPr lang="en-US" dirty="0">
                <a:gradFill>
                  <a:gsLst>
                    <a:gs pos="1250">
                      <a:srgbClr val="1A1A1A"/>
                    </a:gs>
                    <a:gs pos="100000">
                      <a:srgbClr val="1A1A1A"/>
                    </a:gs>
                  </a:gsLst>
                  <a:lin ang="5400000" scaled="0"/>
                </a:gradFill>
              </a:rPr>
            </a:br>
            <a:r>
              <a:rPr lang="en-US" sz="1600" kern="0" cap="all" spc="118" dirty="0">
                <a:solidFill>
                  <a:srgbClr val="107C10"/>
                </a:solidFill>
                <a:latin typeface="Segoe UI"/>
                <a:ea typeface="Segoe UI Black" pitchFamily="34"/>
              </a:rPr>
              <a:t>Critical CHOICES</a:t>
            </a:r>
            <a:endParaRPr lang="en-US" dirty="0">
              <a:solidFill>
                <a:srgbClr val="107C10"/>
              </a:solidFill>
            </a:endParaRPr>
          </a:p>
        </p:txBody>
      </p:sp>
      <p:sp>
        <p:nvSpPr>
          <p:cNvPr id="3" name="Text Placeholder 3">
            <a:extLst>
              <a:ext uri="{FF2B5EF4-FFF2-40B4-BE49-F238E27FC236}">
                <a16:creationId xmlns:a16="http://schemas.microsoft.com/office/drawing/2014/main" id="{0B403D9C-4DF5-47A8-A582-7AB4A49D8928}"/>
              </a:ext>
            </a:extLst>
          </p:cNvPr>
          <p:cNvSpPr txBox="1">
            <a:spLocks/>
          </p:cNvSpPr>
          <p:nvPr/>
        </p:nvSpPr>
        <p:spPr>
          <a:xfrm>
            <a:off x="1066800" y="1935891"/>
            <a:ext cx="4793073" cy="4147409"/>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ctr" defTabSz="914400" fontAlgn="base">
              <a:spcBef>
                <a:spcPts val="0"/>
              </a:spcBef>
              <a:spcAft>
                <a:spcPts val="600"/>
              </a:spcAft>
              <a:buSzTx/>
              <a:buNone/>
              <a:defRPr/>
            </a:pPr>
            <a:r>
              <a:rPr kumimoji="0" lang="en-US" sz="1600" b="1" i="0" u="none" strike="noStrike" kern="1200" cap="all" spc="0" normalizeH="0" baseline="0" noProof="0" dirty="0">
                <a:ln>
                  <a:noFill/>
                </a:ln>
                <a:solidFill>
                  <a:srgbClr val="107C10"/>
                </a:solidFill>
                <a:effectLst/>
                <a:uLnTx/>
                <a:uFillTx/>
                <a:latin typeface="Segoe UI"/>
                <a:cs typeface="Segoe UI Semibold" panose="020B0702040204020203" pitchFamily="34" charset="0"/>
              </a:rPr>
              <a:t>Classic Network Intrusion Detection/Prevention Systems (NIDS/NIPS)</a:t>
            </a:r>
            <a:endParaRPr lang="en-US" sz="1400" b="1" cap="all" dirty="0">
              <a:solidFill>
                <a:srgbClr val="107C10"/>
              </a:solidFill>
              <a:latin typeface="Segoe UI" panose="020B0502040204020203" pitchFamily="34" charset="0"/>
              <a:cs typeface="Segoe UI" panose="020B0502040204020203" pitchFamily="34" charset="0"/>
            </a:endParaRPr>
          </a:p>
          <a:p>
            <a:pPr marL="137160" lvl="1" indent="-137160">
              <a:spcAft>
                <a:spcPts val="600"/>
              </a:spcAft>
              <a:buFont typeface="Arial" panose="020B0604020202020204" pitchFamily="34" charset="0"/>
              <a:buChar char="•"/>
              <a:defRPr/>
            </a:pPr>
            <a:endParaRPr lang="en-US" sz="1400" b="1" dirty="0">
              <a:solidFill>
                <a:srgbClr val="107C10"/>
              </a:solidFill>
            </a:endParaRP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What </a:t>
            </a:r>
            <a:r>
              <a:rPr lang="en-US" sz="1400" dirty="0">
                <a:gradFill>
                  <a:gsLst>
                    <a:gs pos="1250">
                      <a:srgbClr val="1A1A1A"/>
                    </a:gs>
                    <a:gs pos="100000">
                      <a:srgbClr val="1A1A1A"/>
                    </a:gs>
                  </a:gsLst>
                  <a:lin ang="5400000" scaled="0"/>
                </a:gradFill>
              </a:rPr>
              <a:t>– Choose whether to add existing NIDS/NIPS capabilities on Azure</a:t>
            </a: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Why </a:t>
            </a:r>
            <a:r>
              <a:rPr lang="en-US" sz="1400" dirty="0">
                <a:gradFill>
                  <a:gsLst>
                    <a:gs pos="1250">
                      <a:srgbClr val="1A1A1A"/>
                    </a:gs>
                    <a:gs pos="100000">
                      <a:srgbClr val="1A1A1A"/>
                    </a:gs>
                  </a:gsLst>
                  <a:lin ang="5400000" scaled="0"/>
                </a:gradFill>
              </a:rPr>
              <a:t>– The Azure platform already filters malformed packets and most classic NIDS/NIPS solutions are typically based on outdated signature-based approaches which are easily evaded by attackers and typically produce high rate of false positives. </a:t>
            </a: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How </a:t>
            </a:r>
            <a:r>
              <a:rPr lang="en-US" sz="1400" dirty="0">
                <a:gradFill>
                  <a:gsLst>
                    <a:gs pos="1250">
                      <a:srgbClr val="1A1A1A"/>
                    </a:gs>
                    <a:gs pos="100000">
                      <a:srgbClr val="1A1A1A"/>
                    </a:gs>
                  </a:gsLst>
                  <a:lin ang="5400000" scaled="0"/>
                </a:gradFill>
              </a:rPr>
              <a:t>–</a:t>
            </a:r>
            <a:r>
              <a:rPr lang="en-US" sz="1400" b="1" dirty="0">
                <a:gradFill>
                  <a:gsLst>
                    <a:gs pos="1250">
                      <a:srgbClr val="1A1A1A"/>
                    </a:gs>
                    <a:gs pos="100000">
                      <a:srgbClr val="1A1A1A"/>
                    </a:gs>
                  </a:gsLst>
                  <a:lin ang="5400000" scaled="0"/>
                </a:gradFill>
              </a:rPr>
              <a:t> </a:t>
            </a:r>
          </a:p>
          <a:p>
            <a:pPr marL="337180" lvl="2" indent="-137160">
              <a:spcAft>
                <a:spcPts val="600"/>
              </a:spcAft>
              <a:buFont typeface="Arial" panose="020B0604020202020204" pitchFamily="34" charset="0"/>
              <a:buChar char="•"/>
              <a:defRPr/>
            </a:pPr>
            <a:r>
              <a:rPr lang="en-US" sz="1100" b="1" dirty="0">
                <a:gradFill>
                  <a:gsLst>
                    <a:gs pos="1250">
                      <a:srgbClr val="1A1A1A"/>
                    </a:gs>
                    <a:gs pos="100000">
                      <a:srgbClr val="1A1A1A"/>
                    </a:gs>
                  </a:gsLst>
                  <a:lin ang="5400000" scaled="0"/>
                </a:gradFill>
              </a:rPr>
              <a:t>Do Not Add (Default Recommendation)</a:t>
            </a:r>
          </a:p>
          <a:p>
            <a:pPr marL="337180" lvl="2" indent="-137160">
              <a:spcAft>
                <a:spcPts val="600"/>
              </a:spcAft>
              <a:buFont typeface="Arial" panose="020B0604020202020204" pitchFamily="34" charset="0"/>
              <a:buChar char="•"/>
              <a:defRPr/>
            </a:pPr>
            <a:r>
              <a:rPr lang="en-US" sz="1100" b="1" dirty="0">
                <a:gradFill>
                  <a:gsLst>
                    <a:gs pos="1250">
                      <a:srgbClr val="1A1A1A"/>
                    </a:gs>
                    <a:gs pos="100000">
                      <a:srgbClr val="1A1A1A"/>
                    </a:gs>
                  </a:gsLst>
                  <a:lin ang="5400000" scaled="0"/>
                </a:gradFill>
              </a:rPr>
              <a:t>Add to Azure tenant</a:t>
            </a:r>
            <a:endParaRPr lang="en-US" sz="1100" dirty="0">
              <a:gradFill>
                <a:gsLst>
                  <a:gs pos="1250">
                    <a:srgbClr val="1A1A1A"/>
                  </a:gs>
                  <a:gs pos="100000">
                    <a:srgbClr val="1A1A1A"/>
                  </a:gs>
                </a:gsLst>
                <a:lin ang="5400000" scaled="0"/>
              </a:gradFill>
            </a:endParaRPr>
          </a:p>
        </p:txBody>
      </p:sp>
      <p:grpSp>
        <p:nvGrpSpPr>
          <p:cNvPr id="12" name="Group 11">
            <a:extLst>
              <a:ext uri="{FF2B5EF4-FFF2-40B4-BE49-F238E27FC236}">
                <a16:creationId xmlns:a16="http://schemas.microsoft.com/office/drawing/2014/main" id="{5001D70C-C531-4B03-90A9-CAC06B1192A9}"/>
              </a:ext>
            </a:extLst>
          </p:cNvPr>
          <p:cNvGrpSpPr/>
          <p:nvPr/>
        </p:nvGrpSpPr>
        <p:grpSpPr>
          <a:xfrm>
            <a:off x="3161940" y="1634495"/>
            <a:ext cx="602792" cy="602792"/>
            <a:chOff x="2161946" y="1429863"/>
            <a:chExt cx="602792" cy="602792"/>
          </a:xfrm>
        </p:grpSpPr>
        <p:sp>
          <p:nvSpPr>
            <p:cNvPr id="4" name="Oval 3">
              <a:extLst>
                <a:ext uri="{FF2B5EF4-FFF2-40B4-BE49-F238E27FC236}">
                  <a16:creationId xmlns:a16="http://schemas.microsoft.com/office/drawing/2014/main" id="{988FDC4F-DC69-4B4E-B070-3F3B847B1D9B}"/>
                </a:ext>
              </a:extLst>
            </p:cNvPr>
            <p:cNvSpPr/>
            <p:nvPr/>
          </p:nvSpPr>
          <p:spPr bwMode="auto">
            <a:xfrm>
              <a:off x="2161946" y="142986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1004B39B-5DA9-4DEA-83DC-EC9DC9D58AD0}"/>
                </a:ext>
              </a:extLst>
            </p:cNvPr>
            <p:cNvGrpSpPr/>
            <p:nvPr/>
          </p:nvGrpSpPr>
          <p:grpSpPr>
            <a:xfrm>
              <a:off x="2274516" y="1542433"/>
              <a:ext cx="377651" cy="377651"/>
              <a:chOff x="3525723" y="2983289"/>
              <a:chExt cx="487297" cy="487297"/>
            </a:xfrm>
          </p:grpSpPr>
          <p:sp>
            <p:nvSpPr>
              <p:cNvPr id="6" name="Oval 5">
                <a:extLst>
                  <a:ext uri="{FF2B5EF4-FFF2-40B4-BE49-F238E27FC236}">
                    <a16:creationId xmlns:a16="http://schemas.microsoft.com/office/drawing/2014/main" id="{92221D67-DD35-45C2-914C-2BDFF0178C2D}"/>
                  </a:ext>
                </a:extLst>
              </p:cNvPr>
              <p:cNvSpPr/>
              <p:nvPr/>
            </p:nvSpPr>
            <p:spPr bwMode="auto">
              <a:xfrm>
                <a:off x="3525723" y="2983289"/>
                <a:ext cx="487297" cy="487297"/>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97D4D9EC-D6F1-481E-A784-CF4478F05BEE}"/>
                  </a:ext>
                </a:extLst>
              </p:cNvPr>
              <p:cNvGrpSpPr/>
              <p:nvPr/>
            </p:nvGrpSpPr>
            <p:grpSpPr>
              <a:xfrm>
                <a:off x="3535105" y="3089766"/>
                <a:ext cx="468533" cy="322907"/>
                <a:chOff x="3490013" y="3245958"/>
                <a:chExt cx="468533" cy="322907"/>
              </a:xfrm>
            </p:grpSpPr>
            <p:pic>
              <p:nvPicPr>
                <p:cNvPr id="8" name="Graphic 7" descr="Line Arrow: Counterclockwise curve">
                  <a:extLst>
                    <a:ext uri="{FF2B5EF4-FFF2-40B4-BE49-F238E27FC236}">
                      <a16:creationId xmlns:a16="http://schemas.microsoft.com/office/drawing/2014/main" id="{D617F3F7-5800-4D35-94CE-C10B5F03F1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21398" flipH="1">
                  <a:off x="3637008" y="3247328"/>
                  <a:ext cx="321538" cy="321537"/>
                </a:xfrm>
                <a:prstGeom prst="rect">
                  <a:avLst/>
                </a:prstGeom>
              </p:spPr>
            </p:pic>
            <p:pic>
              <p:nvPicPr>
                <p:cNvPr id="9" name="Graphic 8" descr="Line Arrow: Counterclockwise curve">
                  <a:extLst>
                    <a:ext uri="{FF2B5EF4-FFF2-40B4-BE49-F238E27FC236}">
                      <a16:creationId xmlns:a16="http://schemas.microsoft.com/office/drawing/2014/main" id="{1E46DE5A-4C43-4C71-A95D-745EB9E54F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278602">
                  <a:off x="3490013" y="3245958"/>
                  <a:ext cx="321538" cy="321537"/>
                </a:xfrm>
                <a:prstGeom prst="rect">
                  <a:avLst/>
                </a:prstGeom>
              </p:spPr>
            </p:pic>
          </p:grpSp>
        </p:grpSp>
      </p:grpSp>
      <p:sp>
        <p:nvSpPr>
          <p:cNvPr id="15" name="Text Placeholder 3">
            <a:extLst>
              <a:ext uri="{FF2B5EF4-FFF2-40B4-BE49-F238E27FC236}">
                <a16:creationId xmlns:a16="http://schemas.microsoft.com/office/drawing/2014/main" id="{D97B3D5D-E296-4F31-A8D1-41207479655E}"/>
              </a:ext>
            </a:extLst>
          </p:cNvPr>
          <p:cNvSpPr txBox="1">
            <a:spLocks/>
          </p:cNvSpPr>
          <p:nvPr/>
        </p:nvSpPr>
        <p:spPr>
          <a:xfrm>
            <a:off x="6274990" y="1935891"/>
            <a:ext cx="4564460" cy="4147409"/>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ctr" defTabSz="914400" fontAlgn="base">
              <a:spcBef>
                <a:spcPts val="0"/>
              </a:spcBef>
              <a:spcAft>
                <a:spcPts val="600"/>
              </a:spcAft>
              <a:buSzTx/>
              <a:buNone/>
              <a:defRPr/>
            </a:pPr>
            <a:r>
              <a:rPr kumimoji="0" lang="en-US" sz="1600" b="1" i="0" u="none" strike="noStrike" kern="1200" cap="all" spc="0" normalizeH="0" baseline="0" noProof="0" dirty="0">
                <a:ln>
                  <a:noFill/>
                </a:ln>
                <a:solidFill>
                  <a:srgbClr val="107C10"/>
                </a:solidFill>
                <a:effectLst/>
                <a:uLnTx/>
                <a:uFillTx/>
                <a:latin typeface="Segoe UI"/>
                <a:cs typeface="Segoe UI Semibold" panose="020B0702040204020203" pitchFamily="34" charset="0"/>
              </a:rPr>
              <a:t>Network Data </a:t>
            </a:r>
            <a:br>
              <a:rPr kumimoji="0" lang="en-US" sz="1600" b="1" i="0" u="none" strike="noStrike" kern="1200" cap="all" spc="0" normalizeH="0" baseline="0" noProof="0" dirty="0">
                <a:ln>
                  <a:noFill/>
                </a:ln>
                <a:solidFill>
                  <a:srgbClr val="107C10"/>
                </a:solidFill>
                <a:effectLst/>
                <a:uLnTx/>
                <a:uFillTx/>
                <a:latin typeface="Segoe UI"/>
                <a:cs typeface="Segoe UI Semibold" panose="020B0702040204020203" pitchFamily="34" charset="0"/>
              </a:rPr>
            </a:br>
            <a:r>
              <a:rPr kumimoji="0" lang="en-US" sz="1600" b="1" i="0" u="none" strike="noStrike" kern="1200" cap="all" spc="0" normalizeH="0" baseline="0" noProof="0" dirty="0">
                <a:ln>
                  <a:noFill/>
                </a:ln>
                <a:solidFill>
                  <a:srgbClr val="107C10"/>
                </a:solidFill>
                <a:effectLst/>
                <a:uLnTx/>
                <a:uFillTx/>
                <a:latin typeface="Segoe UI"/>
                <a:cs typeface="Segoe UI Semibold" panose="020B0702040204020203" pitchFamily="34" charset="0"/>
              </a:rPr>
              <a:t>Loss Prevention (DLP)</a:t>
            </a:r>
            <a:endParaRPr lang="en-US" sz="1400" b="1" cap="all" dirty="0">
              <a:solidFill>
                <a:srgbClr val="107C10"/>
              </a:solidFill>
              <a:latin typeface="Segoe UI" panose="020B0502040204020203" pitchFamily="34" charset="0"/>
              <a:cs typeface="Segoe UI" panose="020B0502040204020203" pitchFamily="34" charset="0"/>
            </a:endParaRPr>
          </a:p>
          <a:p>
            <a:pPr marL="137160" lvl="1" indent="-137160">
              <a:spcAft>
                <a:spcPts val="600"/>
              </a:spcAft>
              <a:buFont typeface="Arial" panose="020B0604020202020204" pitchFamily="34" charset="0"/>
              <a:buChar char="•"/>
              <a:defRPr/>
            </a:pPr>
            <a:endParaRPr lang="en-US" sz="1400" b="1" dirty="0">
              <a:solidFill>
                <a:srgbClr val="107C10"/>
              </a:solidFill>
            </a:endParaRP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What </a:t>
            </a:r>
            <a:r>
              <a:rPr lang="en-US" sz="1400" dirty="0">
                <a:gradFill>
                  <a:gsLst>
                    <a:gs pos="1250">
                      <a:srgbClr val="1A1A1A"/>
                    </a:gs>
                    <a:gs pos="100000">
                      <a:srgbClr val="1A1A1A"/>
                    </a:gs>
                  </a:gsLst>
                  <a:lin ang="5400000" scaled="0"/>
                </a:gradFill>
              </a:rPr>
              <a:t>– Choose whether to add Network DLP capabilities on Azure</a:t>
            </a: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Why </a:t>
            </a:r>
            <a:r>
              <a:rPr lang="en-US" sz="1400" dirty="0">
                <a:gradFill>
                  <a:gsLst>
                    <a:gs pos="1250">
                      <a:srgbClr val="1A1A1A"/>
                    </a:gs>
                    <a:gs pos="100000">
                      <a:srgbClr val="1A1A1A"/>
                    </a:gs>
                  </a:gsLst>
                  <a:lin ang="5400000" scaled="0"/>
                </a:gradFill>
              </a:rPr>
              <a:t>– Network DLP is increasingly ineffective at identifying both inadvertent and deliberate data loss. This is because most modern protocols and most attackers use encryption (most available attacker toolkits have encryption built in)</a:t>
            </a: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How </a:t>
            </a:r>
            <a:r>
              <a:rPr lang="en-US" sz="1400" dirty="0">
                <a:gradFill>
                  <a:gsLst>
                    <a:gs pos="1250">
                      <a:srgbClr val="1A1A1A"/>
                    </a:gs>
                    <a:gs pos="100000">
                      <a:srgbClr val="1A1A1A"/>
                    </a:gs>
                  </a:gsLst>
                  <a:lin ang="5400000" scaled="0"/>
                </a:gradFill>
              </a:rPr>
              <a:t>–</a:t>
            </a:r>
            <a:r>
              <a:rPr lang="en-US" sz="1400" b="1" dirty="0">
                <a:gradFill>
                  <a:gsLst>
                    <a:gs pos="1250">
                      <a:srgbClr val="1A1A1A"/>
                    </a:gs>
                    <a:gs pos="100000">
                      <a:srgbClr val="1A1A1A"/>
                    </a:gs>
                  </a:gsLst>
                  <a:lin ang="5400000" scaled="0"/>
                </a:gradFill>
              </a:rPr>
              <a:t> </a:t>
            </a:r>
          </a:p>
          <a:p>
            <a:pPr marL="337180" lvl="2" indent="-137160">
              <a:spcAft>
                <a:spcPts val="600"/>
              </a:spcAft>
              <a:buFont typeface="Arial" panose="020B0604020202020204" pitchFamily="34" charset="0"/>
              <a:buChar char="•"/>
              <a:defRPr/>
            </a:pPr>
            <a:r>
              <a:rPr lang="en-US" sz="1100" b="1" dirty="0">
                <a:gradFill>
                  <a:gsLst>
                    <a:gs pos="1250">
                      <a:srgbClr val="1A1A1A"/>
                    </a:gs>
                    <a:gs pos="100000">
                      <a:srgbClr val="1A1A1A"/>
                    </a:gs>
                  </a:gsLst>
                  <a:lin ang="5400000" scaled="0"/>
                </a:gradFill>
              </a:rPr>
              <a:t>Do Not Add (Default Recommendation)</a:t>
            </a:r>
          </a:p>
          <a:p>
            <a:pPr marL="337180" lvl="2" indent="-137160">
              <a:spcAft>
                <a:spcPts val="600"/>
              </a:spcAft>
              <a:buFont typeface="Arial" panose="020B0604020202020204" pitchFamily="34" charset="0"/>
              <a:buChar char="•"/>
              <a:defRPr/>
            </a:pPr>
            <a:r>
              <a:rPr lang="en-US" sz="1100" b="1" dirty="0">
                <a:gradFill>
                  <a:gsLst>
                    <a:gs pos="1250">
                      <a:srgbClr val="1A1A1A"/>
                    </a:gs>
                    <a:gs pos="100000">
                      <a:srgbClr val="1A1A1A"/>
                    </a:gs>
                  </a:gsLst>
                  <a:lin ang="5400000" scaled="0"/>
                </a:gradFill>
              </a:rPr>
              <a:t>Add to Azure tenant</a:t>
            </a:r>
          </a:p>
          <a:p>
            <a:pPr marL="337180" lvl="2" indent="-137160">
              <a:spcAft>
                <a:spcPts val="600"/>
              </a:spcAft>
              <a:buFont typeface="Arial" panose="020B0604020202020204" pitchFamily="34" charset="0"/>
              <a:buChar char="•"/>
              <a:defRPr/>
            </a:pPr>
            <a:endParaRPr lang="en-US" sz="1000" dirty="0">
              <a:gradFill>
                <a:gsLst>
                  <a:gs pos="1250">
                    <a:srgbClr val="1A1A1A"/>
                  </a:gs>
                  <a:gs pos="100000">
                    <a:srgbClr val="1A1A1A"/>
                  </a:gs>
                </a:gsLst>
                <a:lin ang="5400000" scaled="0"/>
              </a:gradFill>
            </a:endParaRPr>
          </a:p>
        </p:txBody>
      </p:sp>
      <p:grpSp>
        <p:nvGrpSpPr>
          <p:cNvPr id="11" name="Group 10">
            <a:extLst>
              <a:ext uri="{FF2B5EF4-FFF2-40B4-BE49-F238E27FC236}">
                <a16:creationId xmlns:a16="http://schemas.microsoft.com/office/drawing/2014/main" id="{E37E93BB-C00D-4854-AC8E-978E0C5BAB6B}"/>
              </a:ext>
            </a:extLst>
          </p:cNvPr>
          <p:cNvGrpSpPr/>
          <p:nvPr/>
        </p:nvGrpSpPr>
        <p:grpSpPr>
          <a:xfrm>
            <a:off x="8255824" y="1634495"/>
            <a:ext cx="602792" cy="602792"/>
            <a:chOff x="7977978" y="1325606"/>
            <a:chExt cx="602792" cy="602792"/>
          </a:xfrm>
        </p:grpSpPr>
        <p:sp>
          <p:nvSpPr>
            <p:cNvPr id="16" name="Oval 15">
              <a:extLst>
                <a:ext uri="{FF2B5EF4-FFF2-40B4-BE49-F238E27FC236}">
                  <a16:creationId xmlns:a16="http://schemas.microsoft.com/office/drawing/2014/main" id="{8765198D-CB7D-4652-8A24-077E96B04E21}"/>
                </a:ext>
              </a:extLst>
            </p:cNvPr>
            <p:cNvSpPr/>
            <p:nvPr/>
          </p:nvSpPr>
          <p:spPr bwMode="auto">
            <a:xfrm>
              <a:off x="7977978" y="1325606"/>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E0992B91-946E-4152-BCB1-7BA4FBF26DB7}"/>
                </a:ext>
              </a:extLst>
            </p:cNvPr>
            <p:cNvGrpSpPr/>
            <p:nvPr/>
          </p:nvGrpSpPr>
          <p:grpSpPr>
            <a:xfrm>
              <a:off x="8090549" y="1438177"/>
              <a:ext cx="377651" cy="377651"/>
              <a:chOff x="3525723" y="2983289"/>
              <a:chExt cx="487297" cy="487297"/>
            </a:xfrm>
          </p:grpSpPr>
          <p:sp>
            <p:nvSpPr>
              <p:cNvPr id="18" name="Oval 17">
                <a:extLst>
                  <a:ext uri="{FF2B5EF4-FFF2-40B4-BE49-F238E27FC236}">
                    <a16:creationId xmlns:a16="http://schemas.microsoft.com/office/drawing/2014/main" id="{86BF2511-B1CE-465B-A670-0235BDCF4474}"/>
                  </a:ext>
                </a:extLst>
              </p:cNvPr>
              <p:cNvSpPr/>
              <p:nvPr/>
            </p:nvSpPr>
            <p:spPr bwMode="auto">
              <a:xfrm>
                <a:off x="3525723" y="2983289"/>
                <a:ext cx="487297" cy="487297"/>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 name="Group 18">
                <a:extLst>
                  <a:ext uri="{FF2B5EF4-FFF2-40B4-BE49-F238E27FC236}">
                    <a16:creationId xmlns:a16="http://schemas.microsoft.com/office/drawing/2014/main" id="{6F49BB3F-773A-4B14-9670-3D40E638CE81}"/>
                  </a:ext>
                </a:extLst>
              </p:cNvPr>
              <p:cNvGrpSpPr/>
              <p:nvPr/>
            </p:nvGrpSpPr>
            <p:grpSpPr>
              <a:xfrm>
                <a:off x="3535105" y="3089766"/>
                <a:ext cx="468533" cy="322907"/>
                <a:chOff x="3490013" y="3245958"/>
                <a:chExt cx="468533" cy="322907"/>
              </a:xfrm>
            </p:grpSpPr>
            <p:pic>
              <p:nvPicPr>
                <p:cNvPr id="20" name="Graphic 19" descr="Line Arrow: Counterclockwise curve">
                  <a:extLst>
                    <a:ext uri="{FF2B5EF4-FFF2-40B4-BE49-F238E27FC236}">
                      <a16:creationId xmlns:a16="http://schemas.microsoft.com/office/drawing/2014/main" id="{00EC474C-E1BB-41EE-8AD2-2C88848F1D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21398" flipH="1">
                  <a:off x="3637008" y="3247328"/>
                  <a:ext cx="321538" cy="321537"/>
                </a:xfrm>
                <a:prstGeom prst="rect">
                  <a:avLst/>
                </a:prstGeom>
              </p:spPr>
            </p:pic>
            <p:pic>
              <p:nvPicPr>
                <p:cNvPr id="21" name="Graphic 20" descr="Line Arrow: Counterclockwise curve">
                  <a:extLst>
                    <a:ext uri="{FF2B5EF4-FFF2-40B4-BE49-F238E27FC236}">
                      <a16:creationId xmlns:a16="http://schemas.microsoft.com/office/drawing/2014/main" id="{2F87942D-13CF-49D1-9E98-50CC539395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278602">
                  <a:off x="3490013" y="3245958"/>
                  <a:ext cx="321538" cy="321537"/>
                </a:xfrm>
                <a:prstGeom prst="rect">
                  <a:avLst/>
                </a:prstGeom>
              </p:spPr>
            </p:pic>
          </p:grpSp>
        </p:grpSp>
      </p:grpSp>
    </p:spTree>
    <p:extLst>
      <p:ext uri="{BB962C8B-B14F-4D97-AF65-F5344CB8AC3E}">
        <p14:creationId xmlns:p14="http://schemas.microsoft.com/office/powerpoint/2010/main" val="145032710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Rounded Rectangle 2"/>
          <p:cNvSpPr/>
          <p:nvPr/>
        </p:nvSpPr>
        <p:spPr bwMode="auto">
          <a:xfrm rot="5400000">
            <a:off x="4961515" y="-1031782"/>
            <a:ext cx="4096742" cy="9678758"/>
          </a:xfrm>
          <a:custGeom>
            <a:avLst/>
            <a:gdLst>
              <a:gd name="connsiteX0" fmla="*/ 0 w 1379331"/>
              <a:gd name="connsiteY0" fmla="*/ 229893 h 1580711"/>
              <a:gd name="connsiteX1" fmla="*/ 229893 w 1379331"/>
              <a:gd name="connsiteY1" fmla="*/ 0 h 1580711"/>
              <a:gd name="connsiteX2" fmla="*/ 1149438 w 1379331"/>
              <a:gd name="connsiteY2" fmla="*/ 0 h 1580711"/>
              <a:gd name="connsiteX3" fmla="*/ 1379331 w 1379331"/>
              <a:gd name="connsiteY3" fmla="*/ 229893 h 1580711"/>
              <a:gd name="connsiteX4" fmla="*/ 1379331 w 1379331"/>
              <a:gd name="connsiteY4" fmla="*/ 1350818 h 1580711"/>
              <a:gd name="connsiteX5" fmla="*/ 1149438 w 1379331"/>
              <a:gd name="connsiteY5" fmla="*/ 1580711 h 1580711"/>
              <a:gd name="connsiteX6" fmla="*/ 229893 w 1379331"/>
              <a:gd name="connsiteY6" fmla="*/ 1580711 h 1580711"/>
              <a:gd name="connsiteX7" fmla="*/ 0 w 1379331"/>
              <a:gd name="connsiteY7" fmla="*/ 1350818 h 1580711"/>
              <a:gd name="connsiteX8" fmla="*/ 0 w 1379331"/>
              <a:gd name="connsiteY8" fmla="*/ 229893 h 1580711"/>
              <a:gd name="connsiteX0" fmla="*/ 0 w 1379331"/>
              <a:gd name="connsiteY0" fmla="*/ 244699 h 1595517"/>
              <a:gd name="connsiteX1" fmla="*/ 229893 w 1379331"/>
              <a:gd name="connsiteY1" fmla="*/ 14806 h 1595517"/>
              <a:gd name="connsiteX2" fmla="*/ 597609 w 1379331"/>
              <a:gd name="connsiteY2" fmla="*/ 0 h 1595517"/>
              <a:gd name="connsiteX3" fmla="*/ 1149438 w 1379331"/>
              <a:gd name="connsiteY3" fmla="*/ 14806 h 1595517"/>
              <a:gd name="connsiteX4" fmla="*/ 1379331 w 1379331"/>
              <a:gd name="connsiteY4" fmla="*/ 244699 h 1595517"/>
              <a:gd name="connsiteX5" fmla="*/ 1379331 w 1379331"/>
              <a:gd name="connsiteY5" fmla="*/ 1365624 h 1595517"/>
              <a:gd name="connsiteX6" fmla="*/ 1149438 w 1379331"/>
              <a:gd name="connsiteY6" fmla="*/ 1595517 h 1595517"/>
              <a:gd name="connsiteX7" fmla="*/ 229893 w 1379331"/>
              <a:gd name="connsiteY7" fmla="*/ 1595517 h 1595517"/>
              <a:gd name="connsiteX8" fmla="*/ 0 w 1379331"/>
              <a:gd name="connsiteY8" fmla="*/ 1365624 h 1595517"/>
              <a:gd name="connsiteX9" fmla="*/ 0 w 1379331"/>
              <a:gd name="connsiteY9" fmla="*/ 244699 h 1595517"/>
              <a:gd name="connsiteX0" fmla="*/ 0 w 1379331"/>
              <a:gd name="connsiteY0" fmla="*/ 627059 h 1977877"/>
              <a:gd name="connsiteX1" fmla="*/ 229893 w 1379331"/>
              <a:gd name="connsiteY1" fmla="*/ 397166 h 1977877"/>
              <a:gd name="connsiteX2" fmla="*/ 597609 w 1379331"/>
              <a:gd name="connsiteY2" fmla="*/ 382360 h 1977877"/>
              <a:gd name="connsiteX3" fmla="*/ 1149438 w 1379331"/>
              <a:gd name="connsiteY3" fmla="*/ 397166 h 1977877"/>
              <a:gd name="connsiteX4" fmla="*/ 1379331 w 1379331"/>
              <a:gd name="connsiteY4" fmla="*/ 627059 h 1977877"/>
              <a:gd name="connsiteX5" fmla="*/ 1379331 w 1379331"/>
              <a:gd name="connsiteY5" fmla="*/ 1747984 h 1977877"/>
              <a:gd name="connsiteX6" fmla="*/ 1149438 w 1379331"/>
              <a:gd name="connsiteY6" fmla="*/ 1977877 h 1977877"/>
              <a:gd name="connsiteX7" fmla="*/ 229893 w 1379331"/>
              <a:gd name="connsiteY7" fmla="*/ 1977877 h 1977877"/>
              <a:gd name="connsiteX8" fmla="*/ 0 w 1379331"/>
              <a:gd name="connsiteY8" fmla="*/ 1747984 h 1977877"/>
              <a:gd name="connsiteX9" fmla="*/ 0 w 1379331"/>
              <a:gd name="connsiteY9" fmla="*/ 627059 h 1977877"/>
              <a:gd name="connsiteX0" fmla="*/ 0 w 1379331"/>
              <a:gd name="connsiteY0" fmla="*/ 627059 h 1977877"/>
              <a:gd name="connsiteX1" fmla="*/ 229893 w 1379331"/>
              <a:gd name="connsiteY1" fmla="*/ 397166 h 1977877"/>
              <a:gd name="connsiteX2" fmla="*/ 597609 w 1379331"/>
              <a:gd name="connsiteY2" fmla="*/ 382360 h 1977877"/>
              <a:gd name="connsiteX3" fmla="*/ 1149438 w 1379331"/>
              <a:gd name="connsiteY3" fmla="*/ 397166 h 1977877"/>
              <a:gd name="connsiteX4" fmla="*/ 1379331 w 1379331"/>
              <a:gd name="connsiteY4" fmla="*/ 627059 h 1977877"/>
              <a:gd name="connsiteX5" fmla="*/ 1379331 w 1379331"/>
              <a:gd name="connsiteY5" fmla="*/ 1747984 h 1977877"/>
              <a:gd name="connsiteX6" fmla="*/ 1149438 w 1379331"/>
              <a:gd name="connsiteY6" fmla="*/ 1977877 h 1977877"/>
              <a:gd name="connsiteX7" fmla="*/ 229893 w 1379331"/>
              <a:gd name="connsiteY7" fmla="*/ 1977877 h 1977877"/>
              <a:gd name="connsiteX8" fmla="*/ 0 w 1379331"/>
              <a:gd name="connsiteY8" fmla="*/ 1747984 h 1977877"/>
              <a:gd name="connsiteX9" fmla="*/ 0 w 1379331"/>
              <a:gd name="connsiteY9" fmla="*/ 627059 h 1977877"/>
              <a:gd name="connsiteX0" fmla="*/ 0 w 1379331"/>
              <a:gd name="connsiteY0" fmla="*/ 846386 h 2197204"/>
              <a:gd name="connsiteX1" fmla="*/ 229893 w 1379331"/>
              <a:gd name="connsiteY1" fmla="*/ 616493 h 2197204"/>
              <a:gd name="connsiteX2" fmla="*/ 705186 w 1379331"/>
              <a:gd name="connsiteY2" fmla="*/ 321989 h 2197204"/>
              <a:gd name="connsiteX3" fmla="*/ 1149438 w 1379331"/>
              <a:gd name="connsiteY3" fmla="*/ 616493 h 2197204"/>
              <a:gd name="connsiteX4" fmla="*/ 1379331 w 1379331"/>
              <a:gd name="connsiteY4" fmla="*/ 846386 h 2197204"/>
              <a:gd name="connsiteX5" fmla="*/ 1379331 w 1379331"/>
              <a:gd name="connsiteY5" fmla="*/ 1967311 h 2197204"/>
              <a:gd name="connsiteX6" fmla="*/ 1149438 w 1379331"/>
              <a:gd name="connsiteY6" fmla="*/ 2197204 h 2197204"/>
              <a:gd name="connsiteX7" fmla="*/ 229893 w 1379331"/>
              <a:gd name="connsiteY7" fmla="*/ 2197204 h 2197204"/>
              <a:gd name="connsiteX8" fmla="*/ 0 w 1379331"/>
              <a:gd name="connsiteY8" fmla="*/ 1967311 h 2197204"/>
              <a:gd name="connsiteX9" fmla="*/ 0 w 1379331"/>
              <a:gd name="connsiteY9" fmla="*/ 846386 h 2197204"/>
              <a:gd name="connsiteX0" fmla="*/ 0 w 1379331"/>
              <a:gd name="connsiteY0" fmla="*/ 846386 h 2197204"/>
              <a:gd name="connsiteX1" fmla="*/ 229893 w 1379331"/>
              <a:gd name="connsiteY1" fmla="*/ 616493 h 2197204"/>
              <a:gd name="connsiteX2" fmla="*/ 705186 w 1379331"/>
              <a:gd name="connsiteY2" fmla="*/ 321989 h 2197204"/>
              <a:gd name="connsiteX3" fmla="*/ 1149438 w 1379331"/>
              <a:gd name="connsiteY3" fmla="*/ 616493 h 2197204"/>
              <a:gd name="connsiteX4" fmla="*/ 1379331 w 1379331"/>
              <a:gd name="connsiteY4" fmla="*/ 846386 h 2197204"/>
              <a:gd name="connsiteX5" fmla="*/ 1379331 w 1379331"/>
              <a:gd name="connsiteY5" fmla="*/ 1967311 h 2197204"/>
              <a:gd name="connsiteX6" fmla="*/ 1149438 w 1379331"/>
              <a:gd name="connsiteY6" fmla="*/ 2197204 h 2197204"/>
              <a:gd name="connsiteX7" fmla="*/ 229893 w 1379331"/>
              <a:gd name="connsiteY7" fmla="*/ 2197204 h 2197204"/>
              <a:gd name="connsiteX8" fmla="*/ 0 w 1379331"/>
              <a:gd name="connsiteY8" fmla="*/ 1967311 h 2197204"/>
              <a:gd name="connsiteX9" fmla="*/ 0 w 1379331"/>
              <a:gd name="connsiteY9" fmla="*/ 846386 h 2197204"/>
              <a:gd name="connsiteX0" fmla="*/ 0 w 1379331"/>
              <a:gd name="connsiteY0" fmla="*/ 531243 h 1882061"/>
              <a:gd name="connsiteX1" fmla="*/ 229893 w 1379331"/>
              <a:gd name="connsiteY1" fmla="*/ 30135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229893 w 1379331"/>
              <a:gd name="connsiteY7" fmla="*/ 1882061 h 1882061"/>
              <a:gd name="connsiteX8" fmla="*/ 0 w 1379331"/>
              <a:gd name="connsiteY8" fmla="*/ 1652168 h 1882061"/>
              <a:gd name="connsiteX9" fmla="*/ 0 w 1379331"/>
              <a:gd name="connsiteY9" fmla="*/ 531243 h 1882061"/>
              <a:gd name="connsiteX0" fmla="*/ 0 w 1379331"/>
              <a:gd name="connsiteY0" fmla="*/ 531243 h 1882061"/>
              <a:gd name="connsiteX1" fmla="*/ 229893 w 1379331"/>
              <a:gd name="connsiteY1" fmla="*/ 30135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229893 w 1379331"/>
              <a:gd name="connsiteY7" fmla="*/ 1882061 h 1882061"/>
              <a:gd name="connsiteX8" fmla="*/ 0 w 1379331"/>
              <a:gd name="connsiteY8" fmla="*/ 1652168 h 1882061"/>
              <a:gd name="connsiteX9" fmla="*/ 0 w 1379331"/>
              <a:gd name="connsiteY9" fmla="*/ 531243 h 1882061"/>
              <a:gd name="connsiteX0" fmla="*/ 0 w 1379331"/>
              <a:gd name="connsiteY0" fmla="*/ 531243 h 1882061"/>
              <a:gd name="connsiteX1" fmla="*/ 229893 w 1379331"/>
              <a:gd name="connsiteY1" fmla="*/ 30135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229893 w 1379331"/>
              <a:gd name="connsiteY7" fmla="*/ 1882061 h 1882061"/>
              <a:gd name="connsiteX8" fmla="*/ 53789 w 1379331"/>
              <a:gd name="connsiteY8" fmla="*/ 1323565 h 1882061"/>
              <a:gd name="connsiteX9" fmla="*/ 0 w 1379331"/>
              <a:gd name="connsiteY9" fmla="*/ 531243 h 1882061"/>
              <a:gd name="connsiteX0" fmla="*/ 0 w 1379331"/>
              <a:gd name="connsiteY0" fmla="*/ 531243 h 1882061"/>
              <a:gd name="connsiteX1" fmla="*/ 229893 w 1379331"/>
              <a:gd name="connsiteY1" fmla="*/ 30135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627926 w 1379331"/>
              <a:gd name="connsiteY7" fmla="*/ 1494309 h 1882061"/>
              <a:gd name="connsiteX8" fmla="*/ 53789 w 1379331"/>
              <a:gd name="connsiteY8" fmla="*/ 1323565 h 1882061"/>
              <a:gd name="connsiteX9" fmla="*/ 0 w 1379331"/>
              <a:gd name="connsiteY9" fmla="*/ 531243 h 1882061"/>
              <a:gd name="connsiteX0" fmla="*/ 0 w 1379331"/>
              <a:gd name="connsiteY0" fmla="*/ 531243 h 1882061"/>
              <a:gd name="connsiteX1" fmla="*/ 229893 w 1379331"/>
              <a:gd name="connsiteY1" fmla="*/ 30135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627926 w 1379331"/>
              <a:gd name="connsiteY7" fmla="*/ 1494309 h 1882061"/>
              <a:gd name="connsiteX8" fmla="*/ 53789 w 1379331"/>
              <a:gd name="connsiteY8" fmla="*/ 1323565 h 1882061"/>
              <a:gd name="connsiteX9" fmla="*/ 0 w 1379331"/>
              <a:gd name="connsiteY9" fmla="*/ 531243 h 1882061"/>
              <a:gd name="connsiteX0" fmla="*/ 0 w 1379331"/>
              <a:gd name="connsiteY0" fmla="*/ 531243 h 1882061"/>
              <a:gd name="connsiteX1" fmla="*/ 283681 w 1379331"/>
              <a:gd name="connsiteY1" fmla="*/ 36707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627926 w 1379331"/>
              <a:gd name="connsiteY7" fmla="*/ 1494309 h 1882061"/>
              <a:gd name="connsiteX8" fmla="*/ 53789 w 1379331"/>
              <a:gd name="connsiteY8" fmla="*/ 1323565 h 1882061"/>
              <a:gd name="connsiteX9" fmla="*/ 0 w 1379331"/>
              <a:gd name="connsiteY9" fmla="*/ 531243 h 1882061"/>
              <a:gd name="connsiteX0" fmla="*/ 0 w 1379331"/>
              <a:gd name="connsiteY0" fmla="*/ 531243 h 1882061"/>
              <a:gd name="connsiteX1" fmla="*/ 283681 w 1379331"/>
              <a:gd name="connsiteY1" fmla="*/ 367070 h 1882061"/>
              <a:gd name="connsiteX2" fmla="*/ 705186 w 1379331"/>
              <a:gd name="connsiteY2" fmla="*/ 6846 h 1882061"/>
              <a:gd name="connsiteX3" fmla="*/ 1224742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627926 w 1379331"/>
              <a:gd name="connsiteY7" fmla="*/ 1494309 h 1882061"/>
              <a:gd name="connsiteX8" fmla="*/ 53789 w 1379331"/>
              <a:gd name="connsiteY8" fmla="*/ 1323565 h 1882061"/>
              <a:gd name="connsiteX9" fmla="*/ 0 w 1379331"/>
              <a:gd name="connsiteY9" fmla="*/ 531243 h 1882061"/>
              <a:gd name="connsiteX0" fmla="*/ 0 w 1379331"/>
              <a:gd name="connsiteY0" fmla="*/ 531243 h 1882061"/>
              <a:gd name="connsiteX1" fmla="*/ 283681 w 1379331"/>
              <a:gd name="connsiteY1" fmla="*/ 367070 h 1882061"/>
              <a:gd name="connsiteX2" fmla="*/ 705186 w 1379331"/>
              <a:gd name="connsiteY2" fmla="*/ 6846 h 1882061"/>
              <a:gd name="connsiteX3" fmla="*/ 1224742 w 1379331"/>
              <a:gd name="connsiteY3" fmla="*/ 301350 h 1882061"/>
              <a:gd name="connsiteX4" fmla="*/ 1379331 w 1379331"/>
              <a:gd name="connsiteY4" fmla="*/ 531243 h 1882061"/>
              <a:gd name="connsiteX5" fmla="*/ 1379331 w 1379331"/>
              <a:gd name="connsiteY5" fmla="*/ 1652168 h 1882061"/>
              <a:gd name="connsiteX6" fmla="*/ 1235499 w 1379331"/>
              <a:gd name="connsiteY6" fmla="*/ 1882061 h 1882061"/>
              <a:gd name="connsiteX7" fmla="*/ 627926 w 1379331"/>
              <a:gd name="connsiteY7" fmla="*/ 1494309 h 1882061"/>
              <a:gd name="connsiteX8" fmla="*/ 53789 w 1379331"/>
              <a:gd name="connsiteY8" fmla="*/ 1323565 h 1882061"/>
              <a:gd name="connsiteX9" fmla="*/ 0 w 1379331"/>
              <a:gd name="connsiteY9" fmla="*/ 531243 h 1882061"/>
              <a:gd name="connsiteX0" fmla="*/ 0 w 1379331"/>
              <a:gd name="connsiteY0" fmla="*/ 531243 h 1882061"/>
              <a:gd name="connsiteX1" fmla="*/ 283681 w 1379331"/>
              <a:gd name="connsiteY1" fmla="*/ 367070 h 1882061"/>
              <a:gd name="connsiteX2" fmla="*/ 705186 w 1379331"/>
              <a:gd name="connsiteY2" fmla="*/ 6846 h 1882061"/>
              <a:gd name="connsiteX3" fmla="*/ 1224742 w 1379331"/>
              <a:gd name="connsiteY3" fmla="*/ 301350 h 1882061"/>
              <a:gd name="connsiteX4" fmla="*/ 1379331 w 1379331"/>
              <a:gd name="connsiteY4" fmla="*/ 531243 h 1882061"/>
              <a:gd name="connsiteX5" fmla="*/ 1379331 w 1379331"/>
              <a:gd name="connsiteY5" fmla="*/ 1652168 h 1882061"/>
              <a:gd name="connsiteX6" fmla="*/ 1235499 w 1379331"/>
              <a:gd name="connsiteY6" fmla="*/ 1882061 h 1882061"/>
              <a:gd name="connsiteX7" fmla="*/ 627926 w 1379331"/>
              <a:gd name="connsiteY7" fmla="*/ 1494309 h 1882061"/>
              <a:gd name="connsiteX8" fmla="*/ 307152 w 1379331"/>
              <a:gd name="connsiteY8" fmla="*/ 1451044 h 1882061"/>
              <a:gd name="connsiteX9" fmla="*/ 53789 w 1379331"/>
              <a:gd name="connsiteY9" fmla="*/ 1323565 h 1882061"/>
              <a:gd name="connsiteX10" fmla="*/ 0 w 1379331"/>
              <a:gd name="connsiteY10" fmla="*/ 531243 h 1882061"/>
              <a:gd name="connsiteX0" fmla="*/ 0 w 1379331"/>
              <a:gd name="connsiteY0" fmla="*/ 531243 h 1882061"/>
              <a:gd name="connsiteX1" fmla="*/ 283681 w 1379331"/>
              <a:gd name="connsiteY1" fmla="*/ 367070 h 1882061"/>
              <a:gd name="connsiteX2" fmla="*/ 705186 w 1379331"/>
              <a:gd name="connsiteY2" fmla="*/ 6846 h 1882061"/>
              <a:gd name="connsiteX3" fmla="*/ 1224742 w 1379331"/>
              <a:gd name="connsiteY3" fmla="*/ 301350 h 1882061"/>
              <a:gd name="connsiteX4" fmla="*/ 1379331 w 1379331"/>
              <a:gd name="connsiteY4" fmla="*/ 531243 h 1882061"/>
              <a:gd name="connsiteX5" fmla="*/ 1379331 w 1379331"/>
              <a:gd name="connsiteY5" fmla="*/ 1652168 h 1882061"/>
              <a:gd name="connsiteX6" fmla="*/ 1235499 w 1379331"/>
              <a:gd name="connsiteY6" fmla="*/ 1882061 h 1882061"/>
              <a:gd name="connsiteX7" fmla="*/ 627926 w 1379331"/>
              <a:gd name="connsiteY7" fmla="*/ 1494309 h 1882061"/>
              <a:gd name="connsiteX8" fmla="*/ 307152 w 1379331"/>
              <a:gd name="connsiteY8" fmla="*/ 1451044 h 1882061"/>
              <a:gd name="connsiteX9" fmla="*/ 53789 w 1379331"/>
              <a:gd name="connsiteY9" fmla="*/ 1323565 h 1882061"/>
              <a:gd name="connsiteX10" fmla="*/ 16696 w 1379331"/>
              <a:gd name="connsiteY10" fmla="*/ 925279 h 1882061"/>
              <a:gd name="connsiteX11" fmla="*/ 0 w 1379331"/>
              <a:gd name="connsiteY11"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627926 w 1382917"/>
              <a:gd name="connsiteY8" fmla="*/ 1494309 h 1882061"/>
              <a:gd name="connsiteX9" fmla="*/ 307152 w 1382917"/>
              <a:gd name="connsiteY9" fmla="*/ 1451044 h 1882061"/>
              <a:gd name="connsiteX10" fmla="*/ 53789 w 1382917"/>
              <a:gd name="connsiteY10" fmla="*/ 1323565 h 1882061"/>
              <a:gd name="connsiteX11" fmla="*/ 16696 w 1382917"/>
              <a:gd name="connsiteY11" fmla="*/ 925279 h 1882061"/>
              <a:gd name="connsiteX12" fmla="*/ 0 w 1382917"/>
              <a:gd name="connsiteY12"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627926 w 1382917"/>
              <a:gd name="connsiteY8" fmla="*/ 1494309 h 1882061"/>
              <a:gd name="connsiteX9" fmla="*/ 475537 w 1382917"/>
              <a:gd name="connsiteY9" fmla="*/ 1463093 h 1882061"/>
              <a:gd name="connsiteX10" fmla="*/ 307152 w 1382917"/>
              <a:gd name="connsiteY10" fmla="*/ 1451044 h 1882061"/>
              <a:gd name="connsiteX11" fmla="*/ 53789 w 1382917"/>
              <a:gd name="connsiteY11" fmla="*/ 1323565 h 1882061"/>
              <a:gd name="connsiteX12" fmla="*/ 16696 w 1382917"/>
              <a:gd name="connsiteY12" fmla="*/ 925279 h 1882061"/>
              <a:gd name="connsiteX13" fmla="*/ 0 w 1382917"/>
              <a:gd name="connsiteY13"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627926 w 1382917"/>
              <a:gd name="connsiteY8" fmla="*/ 1494309 h 1882061"/>
              <a:gd name="connsiteX9" fmla="*/ 442199 w 1382917"/>
              <a:gd name="connsiteY9" fmla="*/ 1786048 h 1882061"/>
              <a:gd name="connsiteX10" fmla="*/ 307152 w 1382917"/>
              <a:gd name="connsiteY10" fmla="*/ 1451044 h 1882061"/>
              <a:gd name="connsiteX11" fmla="*/ 53789 w 1382917"/>
              <a:gd name="connsiteY11" fmla="*/ 1323565 h 1882061"/>
              <a:gd name="connsiteX12" fmla="*/ 16696 w 1382917"/>
              <a:gd name="connsiteY12" fmla="*/ 925279 h 1882061"/>
              <a:gd name="connsiteX13" fmla="*/ 0 w 1382917"/>
              <a:gd name="connsiteY13"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627926 w 1382917"/>
              <a:gd name="connsiteY8" fmla="*/ 1494309 h 1882061"/>
              <a:gd name="connsiteX9" fmla="*/ 442199 w 1382917"/>
              <a:gd name="connsiteY9" fmla="*/ 1786048 h 1882061"/>
              <a:gd name="connsiteX10" fmla="*/ 307152 w 1382917"/>
              <a:gd name="connsiteY10" fmla="*/ 1451044 h 1882061"/>
              <a:gd name="connsiteX11" fmla="*/ 53789 w 1382917"/>
              <a:gd name="connsiteY11" fmla="*/ 1323565 h 1882061"/>
              <a:gd name="connsiteX12" fmla="*/ 16696 w 1382917"/>
              <a:gd name="connsiteY12" fmla="*/ 925279 h 1882061"/>
              <a:gd name="connsiteX13" fmla="*/ 0 w 1382917"/>
              <a:gd name="connsiteY13"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627926 w 1382917"/>
              <a:gd name="connsiteY8" fmla="*/ 1494309 h 1882061"/>
              <a:gd name="connsiteX9" fmla="*/ 442199 w 1382917"/>
              <a:gd name="connsiteY9" fmla="*/ 1786048 h 1882061"/>
              <a:gd name="connsiteX10" fmla="*/ 307152 w 1382917"/>
              <a:gd name="connsiteY10" fmla="*/ 1451044 h 1882061"/>
              <a:gd name="connsiteX11" fmla="*/ 53789 w 1382917"/>
              <a:gd name="connsiteY11" fmla="*/ 1323565 h 1882061"/>
              <a:gd name="connsiteX12" fmla="*/ 16696 w 1382917"/>
              <a:gd name="connsiteY12" fmla="*/ 925279 h 1882061"/>
              <a:gd name="connsiteX13" fmla="*/ 0 w 1382917"/>
              <a:gd name="connsiteY13"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1066087 w 1382917"/>
              <a:gd name="connsiteY8" fmla="*/ 1528556 h 1882061"/>
              <a:gd name="connsiteX9" fmla="*/ 627926 w 1382917"/>
              <a:gd name="connsiteY9" fmla="*/ 1494309 h 1882061"/>
              <a:gd name="connsiteX10" fmla="*/ 442199 w 1382917"/>
              <a:gd name="connsiteY10" fmla="*/ 1786048 h 1882061"/>
              <a:gd name="connsiteX11" fmla="*/ 307152 w 1382917"/>
              <a:gd name="connsiteY11" fmla="*/ 1451044 h 1882061"/>
              <a:gd name="connsiteX12" fmla="*/ 53789 w 1382917"/>
              <a:gd name="connsiteY12" fmla="*/ 1323565 h 1882061"/>
              <a:gd name="connsiteX13" fmla="*/ 16696 w 1382917"/>
              <a:gd name="connsiteY13" fmla="*/ 925279 h 1882061"/>
              <a:gd name="connsiteX14" fmla="*/ 0 w 1382917"/>
              <a:gd name="connsiteY14"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1066087 w 1382917"/>
              <a:gd name="connsiteY8" fmla="*/ 1528556 h 1882061"/>
              <a:gd name="connsiteX9" fmla="*/ 627926 w 1382917"/>
              <a:gd name="connsiteY9" fmla="*/ 1494309 h 1882061"/>
              <a:gd name="connsiteX10" fmla="*/ 442199 w 1382917"/>
              <a:gd name="connsiteY10" fmla="*/ 1786048 h 1882061"/>
              <a:gd name="connsiteX11" fmla="*/ 307152 w 1382917"/>
              <a:gd name="connsiteY11" fmla="*/ 1451044 h 1882061"/>
              <a:gd name="connsiteX12" fmla="*/ 53789 w 1382917"/>
              <a:gd name="connsiteY12" fmla="*/ 1323565 h 1882061"/>
              <a:gd name="connsiteX13" fmla="*/ 16696 w 1382917"/>
              <a:gd name="connsiteY13" fmla="*/ 925279 h 1882061"/>
              <a:gd name="connsiteX14" fmla="*/ 0 w 1382917"/>
              <a:gd name="connsiteY14" fmla="*/ 531243 h 1882061"/>
              <a:gd name="connsiteX0" fmla="*/ 0 w 1382917"/>
              <a:gd name="connsiteY0" fmla="*/ 531243 h 1786048"/>
              <a:gd name="connsiteX1" fmla="*/ 283681 w 1382917"/>
              <a:gd name="connsiteY1" fmla="*/ 367070 h 1786048"/>
              <a:gd name="connsiteX2" fmla="*/ 705186 w 1382917"/>
              <a:gd name="connsiteY2" fmla="*/ 6846 h 1786048"/>
              <a:gd name="connsiteX3" fmla="*/ 1224742 w 1382917"/>
              <a:gd name="connsiteY3" fmla="*/ 301350 h 1786048"/>
              <a:gd name="connsiteX4" fmla="*/ 1379331 w 1382917"/>
              <a:gd name="connsiteY4" fmla="*/ 531243 h 1786048"/>
              <a:gd name="connsiteX5" fmla="*/ 1382917 w 1382917"/>
              <a:gd name="connsiteY5" fmla="*/ 898991 h 1786048"/>
              <a:gd name="connsiteX6" fmla="*/ 1379331 w 1382917"/>
              <a:gd name="connsiteY6" fmla="*/ 1652168 h 1786048"/>
              <a:gd name="connsiteX7" fmla="*/ 1235499 w 1382917"/>
              <a:gd name="connsiteY7" fmla="*/ 1729312 h 1786048"/>
              <a:gd name="connsiteX8" fmla="*/ 1066087 w 1382917"/>
              <a:gd name="connsiteY8" fmla="*/ 1528556 h 1786048"/>
              <a:gd name="connsiteX9" fmla="*/ 627926 w 1382917"/>
              <a:gd name="connsiteY9" fmla="*/ 1494309 h 1786048"/>
              <a:gd name="connsiteX10" fmla="*/ 442199 w 1382917"/>
              <a:gd name="connsiteY10" fmla="*/ 1786048 h 1786048"/>
              <a:gd name="connsiteX11" fmla="*/ 307152 w 1382917"/>
              <a:gd name="connsiteY11" fmla="*/ 1451044 h 1786048"/>
              <a:gd name="connsiteX12" fmla="*/ 53789 w 1382917"/>
              <a:gd name="connsiteY12" fmla="*/ 1323565 h 1786048"/>
              <a:gd name="connsiteX13" fmla="*/ 16696 w 1382917"/>
              <a:gd name="connsiteY13" fmla="*/ 925279 h 1786048"/>
              <a:gd name="connsiteX14" fmla="*/ 0 w 1382917"/>
              <a:gd name="connsiteY14" fmla="*/ 531243 h 1786048"/>
              <a:gd name="connsiteX0" fmla="*/ 0 w 1384341"/>
              <a:gd name="connsiteY0" fmla="*/ 531243 h 1786048"/>
              <a:gd name="connsiteX1" fmla="*/ 283681 w 1384341"/>
              <a:gd name="connsiteY1" fmla="*/ 367070 h 1786048"/>
              <a:gd name="connsiteX2" fmla="*/ 705186 w 1384341"/>
              <a:gd name="connsiteY2" fmla="*/ 6846 h 1786048"/>
              <a:gd name="connsiteX3" fmla="*/ 1224742 w 1384341"/>
              <a:gd name="connsiteY3" fmla="*/ 301350 h 1786048"/>
              <a:gd name="connsiteX4" fmla="*/ 1379331 w 1384341"/>
              <a:gd name="connsiteY4" fmla="*/ 531243 h 1786048"/>
              <a:gd name="connsiteX5" fmla="*/ 1382917 w 1384341"/>
              <a:gd name="connsiteY5" fmla="*/ 898991 h 1786048"/>
              <a:gd name="connsiteX6" fmla="*/ 1384093 w 1384341"/>
              <a:gd name="connsiteY6" fmla="*/ 1564883 h 1786048"/>
              <a:gd name="connsiteX7" fmla="*/ 1235499 w 1384341"/>
              <a:gd name="connsiteY7" fmla="*/ 1729312 h 1786048"/>
              <a:gd name="connsiteX8" fmla="*/ 1066087 w 1384341"/>
              <a:gd name="connsiteY8" fmla="*/ 1528556 h 1786048"/>
              <a:gd name="connsiteX9" fmla="*/ 627926 w 1384341"/>
              <a:gd name="connsiteY9" fmla="*/ 1494309 h 1786048"/>
              <a:gd name="connsiteX10" fmla="*/ 442199 w 1384341"/>
              <a:gd name="connsiteY10" fmla="*/ 1786048 h 1786048"/>
              <a:gd name="connsiteX11" fmla="*/ 307152 w 1384341"/>
              <a:gd name="connsiteY11" fmla="*/ 1451044 h 1786048"/>
              <a:gd name="connsiteX12" fmla="*/ 53789 w 1384341"/>
              <a:gd name="connsiteY12" fmla="*/ 1323565 h 1786048"/>
              <a:gd name="connsiteX13" fmla="*/ 16696 w 1384341"/>
              <a:gd name="connsiteY13" fmla="*/ 925279 h 1786048"/>
              <a:gd name="connsiteX14" fmla="*/ 0 w 1384341"/>
              <a:gd name="connsiteY14" fmla="*/ 531243 h 1786048"/>
              <a:gd name="connsiteX0" fmla="*/ 0 w 1384341"/>
              <a:gd name="connsiteY0" fmla="*/ 531243 h 1786048"/>
              <a:gd name="connsiteX1" fmla="*/ 283681 w 1384341"/>
              <a:gd name="connsiteY1" fmla="*/ 367070 h 1786048"/>
              <a:gd name="connsiteX2" fmla="*/ 705186 w 1384341"/>
              <a:gd name="connsiteY2" fmla="*/ 6846 h 1786048"/>
              <a:gd name="connsiteX3" fmla="*/ 1224742 w 1384341"/>
              <a:gd name="connsiteY3" fmla="*/ 301350 h 1786048"/>
              <a:gd name="connsiteX4" fmla="*/ 1379331 w 1384341"/>
              <a:gd name="connsiteY4" fmla="*/ 531243 h 1786048"/>
              <a:gd name="connsiteX5" fmla="*/ 1382917 w 1384341"/>
              <a:gd name="connsiteY5" fmla="*/ 898991 h 1786048"/>
              <a:gd name="connsiteX6" fmla="*/ 1384093 w 1384341"/>
              <a:gd name="connsiteY6" fmla="*/ 1564883 h 1786048"/>
              <a:gd name="connsiteX7" fmla="*/ 1237880 w 1384341"/>
              <a:gd name="connsiteY7" fmla="*/ 1674031 h 1786048"/>
              <a:gd name="connsiteX8" fmla="*/ 1066087 w 1384341"/>
              <a:gd name="connsiteY8" fmla="*/ 1528556 h 1786048"/>
              <a:gd name="connsiteX9" fmla="*/ 627926 w 1384341"/>
              <a:gd name="connsiteY9" fmla="*/ 1494309 h 1786048"/>
              <a:gd name="connsiteX10" fmla="*/ 442199 w 1384341"/>
              <a:gd name="connsiteY10" fmla="*/ 1786048 h 1786048"/>
              <a:gd name="connsiteX11" fmla="*/ 307152 w 1384341"/>
              <a:gd name="connsiteY11" fmla="*/ 1451044 h 1786048"/>
              <a:gd name="connsiteX12" fmla="*/ 53789 w 1384341"/>
              <a:gd name="connsiteY12" fmla="*/ 1323565 h 1786048"/>
              <a:gd name="connsiteX13" fmla="*/ 16696 w 1384341"/>
              <a:gd name="connsiteY13" fmla="*/ 925279 h 1786048"/>
              <a:gd name="connsiteX14" fmla="*/ 0 w 1384341"/>
              <a:gd name="connsiteY14" fmla="*/ 531243 h 1786048"/>
              <a:gd name="connsiteX0" fmla="*/ 0 w 1384341"/>
              <a:gd name="connsiteY0" fmla="*/ 531243 h 1786048"/>
              <a:gd name="connsiteX1" fmla="*/ 283681 w 1384341"/>
              <a:gd name="connsiteY1" fmla="*/ 367070 h 1786048"/>
              <a:gd name="connsiteX2" fmla="*/ 705186 w 1384341"/>
              <a:gd name="connsiteY2" fmla="*/ 6846 h 1786048"/>
              <a:gd name="connsiteX3" fmla="*/ 1224742 w 1384341"/>
              <a:gd name="connsiteY3" fmla="*/ 301350 h 1786048"/>
              <a:gd name="connsiteX4" fmla="*/ 1379331 w 1384341"/>
              <a:gd name="connsiteY4" fmla="*/ 531243 h 1786048"/>
              <a:gd name="connsiteX5" fmla="*/ 1382917 w 1384341"/>
              <a:gd name="connsiteY5" fmla="*/ 898991 h 1786048"/>
              <a:gd name="connsiteX6" fmla="*/ 1384093 w 1384341"/>
              <a:gd name="connsiteY6" fmla="*/ 1564883 h 1786048"/>
              <a:gd name="connsiteX7" fmla="*/ 1237880 w 1384341"/>
              <a:gd name="connsiteY7" fmla="*/ 1674031 h 1786048"/>
              <a:gd name="connsiteX8" fmla="*/ 966075 w 1384341"/>
              <a:gd name="connsiteY8" fmla="*/ 1525647 h 1786048"/>
              <a:gd name="connsiteX9" fmla="*/ 627926 w 1384341"/>
              <a:gd name="connsiteY9" fmla="*/ 1494309 h 1786048"/>
              <a:gd name="connsiteX10" fmla="*/ 442199 w 1384341"/>
              <a:gd name="connsiteY10" fmla="*/ 1786048 h 1786048"/>
              <a:gd name="connsiteX11" fmla="*/ 307152 w 1384341"/>
              <a:gd name="connsiteY11" fmla="*/ 1451044 h 1786048"/>
              <a:gd name="connsiteX12" fmla="*/ 53789 w 1384341"/>
              <a:gd name="connsiteY12" fmla="*/ 1323565 h 1786048"/>
              <a:gd name="connsiteX13" fmla="*/ 16696 w 1384341"/>
              <a:gd name="connsiteY13" fmla="*/ 925279 h 1786048"/>
              <a:gd name="connsiteX14" fmla="*/ 0 w 1384341"/>
              <a:gd name="connsiteY14" fmla="*/ 531243 h 1786048"/>
              <a:gd name="connsiteX0" fmla="*/ 0 w 1384341"/>
              <a:gd name="connsiteY0" fmla="*/ 531243 h 1786048"/>
              <a:gd name="connsiteX1" fmla="*/ 283681 w 1384341"/>
              <a:gd name="connsiteY1" fmla="*/ 367070 h 1786048"/>
              <a:gd name="connsiteX2" fmla="*/ 705186 w 1384341"/>
              <a:gd name="connsiteY2" fmla="*/ 6846 h 1786048"/>
              <a:gd name="connsiteX3" fmla="*/ 1224742 w 1384341"/>
              <a:gd name="connsiteY3" fmla="*/ 301350 h 1786048"/>
              <a:gd name="connsiteX4" fmla="*/ 1379331 w 1384341"/>
              <a:gd name="connsiteY4" fmla="*/ 531243 h 1786048"/>
              <a:gd name="connsiteX5" fmla="*/ 1382917 w 1384341"/>
              <a:gd name="connsiteY5" fmla="*/ 898991 h 1786048"/>
              <a:gd name="connsiteX6" fmla="*/ 1384093 w 1384341"/>
              <a:gd name="connsiteY6" fmla="*/ 1564883 h 1786048"/>
              <a:gd name="connsiteX7" fmla="*/ 1237880 w 1384341"/>
              <a:gd name="connsiteY7" fmla="*/ 1674031 h 1786048"/>
              <a:gd name="connsiteX8" fmla="*/ 966075 w 1384341"/>
              <a:gd name="connsiteY8" fmla="*/ 1525647 h 1786048"/>
              <a:gd name="connsiteX9" fmla="*/ 627926 w 1384341"/>
              <a:gd name="connsiteY9" fmla="*/ 1494309 h 1786048"/>
              <a:gd name="connsiteX10" fmla="*/ 442199 w 1384341"/>
              <a:gd name="connsiteY10" fmla="*/ 1786048 h 1786048"/>
              <a:gd name="connsiteX11" fmla="*/ 307152 w 1384341"/>
              <a:gd name="connsiteY11" fmla="*/ 1451044 h 1786048"/>
              <a:gd name="connsiteX12" fmla="*/ 53789 w 1384341"/>
              <a:gd name="connsiteY12" fmla="*/ 1323565 h 1786048"/>
              <a:gd name="connsiteX13" fmla="*/ 16696 w 1384341"/>
              <a:gd name="connsiteY13" fmla="*/ 925279 h 1786048"/>
              <a:gd name="connsiteX14" fmla="*/ 0 w 1384341"/>
              <a:gd name="connsiteY14" fmla="*/ 531243 h 1786048"/>
              <a:gd name="connsiteX0" fmla="*/ 0 w 1384341"/>
              <a:gd name="connsiteY0" fmla="*/ 531243 h 1674886"/>
              <a:gd name="connsiteX1" fmla="*/ 283681 w 1384341"/>
              <a:gd name="connsiteY1" fmla="*/ 367070 h 1674886"/>
              <a:gd name="connsiteX2" fmla="*/ 705186 w 1384341"/>
              <a:gd name="connsiteY2" fmla="*/ 6846 h 1674886"/>
              <a:gd name="connsiteX3" fmla="*/ 1224742 w 1384341"/>
              <a:gd name="connsiteY3" fmla="*/ 301350 h 1674886"/>
              <a:gd name="connsiteX4" fmla="*/ 1379331 w 1384341"/>
              <a:gd name="connsiteY4" fmla="*/ 531243 h 1674886"/>
              <a:gd name="connsiteX5" fmla="*/ 1382917 w 1384341"/>
              <a:gd name="connsiteY5" fmla="*/ 898991 h 1674886"/>
              <a:gd name="connsiteX6" fmla="*/ 1384093 w 1384341"/>
              <a:gd name="connsiteY6" fmla="*/ 1564883 h 1674886"/>
              <a:gd name="connsiteX7" fmla="*/ 1237880 w 1384341"/>
              <a:gd name="connsiteY7" fmla="*/ 1674031 h 1674886"/>
              <a:gd name="connsiteX8" fmla="*/ 966075 w 1384341"/>
              <a:gd name="connsiteY8" fmla="*/ 1525647 h 1674886"/>
              <a:gd name="connsiteX9" fmla="*/ 627926 w 1384341"/>
              <a:gd name="connsiteY9" fmla="*/ 1494309 h 1674886"/>
              <a:gd name="connsiteX10" fmla="*/ 444580 w 1384341"/>
              <a:gd name="connsiteY10" fmla="*/ 1496552 h 1674886"/>
              <a:gd name="connsiteX11" fmla="*/ 307152 w 1384341"/>
              <a:gd name="connsiteY11" fmla="*/ 1451044 h 1674886"/>
              <a:gd name="connsiteX12" fmla="*/ 53789 w 1384341"/>
              <a:gd name="connsiteY12" fmla="*/ 1323565 h 1674886"/>
              <a:gd name="connsiteX13" fmla="*/ 16696 w 1384341"/>
              <a:gd name="connsiteY13" fmla="*/ 925279 h 1674886"/>
              <a:gd name="connsiteX14" fmla="*/ 0 w 1384341"/>
              <a:gd name="connsiteY14" fmla="*/ 531243 h 1674886"/>
              <a:gd name="connsiteX0" fmla="*/ 0 w 1384341"/>
              <a:gd name="connsiteY0" fmla="*/ 531243 h 1674886"/>
              <a:gd name="connsiteX1" fmla="*/ 283681 w 1384341"/>
              <a:gd name="connsiteY1" fmla="*/ 367070 h 1674886"/>
              <a:gd name="connsiteX2" fmla="*/ 705186 w 1384341"/>
              <a:gd name="connsiteY2" fmla="*/ 6846 h 1674886"/>
              <a:gd name="connsiteX3" fmla="*/ 1224742 w 1384341"/>
              <a:gd name="connsiteY3" fmla="*/ 301350 h 1674886"/>
              <a:gd name="connsiteX4" fmla="*/ 1379331 w 1384341"/>
              <a:gd name="connsiteY4" fmla="*/ 531243 h 1674886"/>
              <a:gd name="connsiteX5" fmla="*/ 1382917 w 1384341"/>
              <a:gd name="connsiteY5" fmla="*/ 898991 h 1674886"/>
              <a:gd name="connsiteX6" fmla="*/ 1384093 w 1384341"/>
              <a:gd name="connsiteY6" fmla="*/ 1564883 h 1674886"/>
              <a:gd name="connsiteX7" fmla="*/ 1237880 w 1384341"/>
              <a:gd name="connsiteY7" fmla="*/ 1674031 h 1674886"/>
              <a:gd name="connsiteX8" fmla="*/ 966075 w 1384341"/>
              <a:gd name="connsiteY8" fmla="*/ 1525647 h 1674886"/>
              <a:gd name="connsiteX9" fmla="*/ 627926 w 1384341"/>
              <a:gd name="connsiteY9" fmla="*/ 1494309 h 1674886"/>
              <a:gd name="connsiteX10" fmla="*/ 444580 w 1384341"/>
              <a:gd name="connsiteY10" fmla="*/ 1496552 h 1674886"/>
              <a:gd name="connsiteX11" fmla="*/ 307152 w 1384341"/>
              <a:gd name="connsiteY11" fmla="*/ 1451044 h 1674886"/>
              <a:gd name="connsiteX12" fmla="*/ 402528 w 1384341"/>
              <a:gd name="connsiteY12" fmla="*/ 931603 h 1674886"/>
              <a:gd name="connsiteX13" fmla="*/ 16696 w 1384341"/>
              <a:gd name="connsiteY13" fmla="*/ 925279 h 1674886"/>
              <a:gd name="connsiteX14" fmla="*/ 0 w 1384341"/>
              <a:gd name="connsiteY14" fmla="*/ 531243 h 1674886"/>
              <a:gd name="connsiteX0" fmla="*/ 0 w 1384341"/>
              <a:gd name="connsiteY0" fmla="*/ 531243 h 1674886"/>
              <a:gd name="connsiteX1" fmla="*/ 283681 w 1384341"/>
              <a:gd name="connsiteY1" fmla="*/ 367070 h 1674886"/>
              <a:gd name="connsiteX2" fmla="*/ 705186 w 1384341"/>
              <a:gd name="connsiteY2" fmla="*/ 6846 h 1674886"/>
              <a:gd name="connsiteX3" fmla="*/ 1224742 w 1384341"/>
              <a:gd name="connsiteY3" fmla="*/ 301350 h 1674886"/>
              <a:gd name="connsiteX4" fmla="*/ 1379331 w 1384341"/>
              <a:gd name="connsiteY4" fmla="*/ 531243 h 1674886"/>
              <a:gd name="connsiteX5" fmla="*/ 1382917 w 1384341"/>
              <a:gd name="connsiteY5" fmla="*/ 898991 h 1674886"/>
              <a:gd name="connsiteX6" fmla="*/ 1384093 w 1384341"/>
              <a:gd name="connsiteY6" fmla="*/ 1564883 h 1674886"/>
              <a:gd name="connsiteX7" fmla="*/ 1237880 w 1384341"/>
              <a:gd name="connsiteY7" fmla="*/ 1674031 h 1674886"/>
              <a:gd name="connsiteX8" fmla="*/ 966075 w 1384341"/>
              <a:gd name="connsiteY8" fmla="*/ 1525647 h 1674886"/>
              <a:gd name="connsiteX9" fmla="*/ 627926 w 1384341"/>
              <a:gd name="connsiteY9" fmla="*/ 1494309 h 1674886"/>
              <a:gd name="connsiteX10" fmla="*/ 444580 w 1384341"/>
              <a:gd name="connsiteY10" fmla="*/ 1496552 h 1674886"/>
              <a:gd name="connsiteX11" fmla="*/ 435365 w 1384341"/>
              <a:gd name="connsiteY11" fmla="*/ 1383018 h 1674886"/>
              <a:gd name="connsiteX12" fmla="*/ 402528 w 1384341"/>
              <a:gd name="connsiteY12" fmla="*/ 931603 h 1674886"/>
              <a:gd name="connsiteX13" fmla="*/ 16696 w 1384341"/>
              <a:gd name="connsiteY13" fmla="*/ 925279 h 1674886"/>
              <a:gd name="connsiteX14" fmla="*/ 0 w 1384341"/>
              <a:gd name="connsiteY14" fmla="*/ 531243 h 1674886"/>
              <a:gd name="connsiteX0" fmla="*/ 0 w 1384341"/>
              <a:gd name="connsiteY0" fmla="*/ 531243 h 1724927"/>
              <a:gd name="connsiteX1" fmla="*/ 283681 w 1384341"/>
              <a:gd name="connsiteY1" fmla="*/ 367070 h 1724927"/>
              <a:gd name="connsiteX2" fmla="*/ 705186 w 1384341"/>
              <a:gd name="connsiteY2" fmla="*/ 6846 h 1724927"/>
              <a:gd name="connsiteX3" fmla="*/ 1224742 w 1384341"/>
              <a:gd name="connsiteY3" fmla="*/ 301350 h 1724927"/>
              <a:gd name="connsiteX4" fmla="*/ 1379331 w 1384341"/>
              <a:gd name="connsiteY4" fmla="*/ 531243 h 1724927"/>
              <a:gd name="connsiteX5" fmla="*/ 1382917 w 1384341"/>
              <a:gd name="connsiteY5" fmla="*/ 898991 h 1724927"/>
              <a:gd name="connsiteX6" fmla="*/ 1384093 w 1384341"/>
              <a:gd name="connsiteY6" fmla="*/ 1564883 h 1724927"/>
              <a:gd name="connsiteX7" fmla="*/ 1237880 w 1384341"/>
              <a:gd name="connsiteY7" fmla="*/ 1674031 h 1724927"/>
              <a:gd name="connsiteX8" fmla="*/ 966075 w 1384341"/>
              <a:gd name="connsiteY8" fmla="*/ 1525647 h 1724927"/>
              <a:gd name="connsiteX9" fmla="*/ 627926 w 1384341"/>
              <a:gd name="connsiteY9" fmla="*/ 1494309 h 1724927"/>
              <a:gd name="connsiteX10" fmla="*/ 519798 w 1384341"/>
              <a:gd name="connsiteY10" fmla="*/ 1724927 h 1724927"/>
              <a:gd name="connsiteX11" fmla="*/ 435365 w 1384341"/>
              <a:gd name="connsiteY11" fmla="*/ 1383018 h 1724927"/>
              <a:gd name="connsiteX12" fmla="*/ 402528 w 1384341"/>
              <a:gd name="connsiteY12" fmla="*/ 931603 h 1724927"/>
              <a:gd name="connsiteX13" fmla="*/ 16696 w 1384341"/>
              <a:gd name="connsiteY13" fmla="*/ 925279 h 1724927"/>
              <a:gd name="connsiteX14" fmla="*/ 0 w 1384341"/>
              <a:gd name="connsiteY14" fmla="*/ 531243 h 1724927"/>
              <a:gd name="connsiteX0" fmla="*/ 0 w 1384341"/>
              <a:gd name="connsiteY0" fmla="*/ 531243 h 1738881"/>
              <a:gd name="connsiteX1" fmla="*/ 283681 w 1384341"/>
              <a:gd name="connsiteY1" fmla="*/ 367070 h 1738881"/>
              <a:gd name="connsiteX2" fmla="*/ 705186 w 1384341"/>
              <a:gd name="connsiteY2" fmla="*/ 6846 h 1738881"/>
              <a:gd name="connsiteX3" fmla="*/ 1224742 w 1384341"/>
              <a:gd name="connsiteY3" fmla="*/ 301350 h 1738881"/>
              <a:gd name="connsiteX4" fmla="*/ 1379331 w 1384341"/>
              <a:gd name="connsiteY4" fmla="*/ 531243 h 1738881"/>
              <a:gd name="connsiteX5" fmla="*/ 1382917 w 1384341"/>
              <a:gd name="connsiteY5" fmla="*/ 898991 h 1738881"/>
              <a:gd name="connsiteX6" fmla="*/ 1384093 w 1384341"/>
              <a:gd name="connsiteY6" fmla="*/ 1564883 h 1738881"/>
              <a:gd name="connsiteX7" fmla="*/ 1237880 w 1384341"/>
              <a:gd name="connsiteY7" fmla="*/ 1674031 h 1738881"/>
              <a:gd name="connsiteX8" fmla="*/ 966075 w 1384341"/>
              <a:gd name="connsiteY8" fmla="*/ 1525647 h 1738881"/>
              <a:gd name="connsiteX9" fmla="*/ 827939 w 1384341"/>
              <a:gd name="connsiteY9" fmla="*/ 1738881 h 1738881"/>
              <a:gd name="connsiteX10" fmla="*/ 519798 w 1384341"/>
              <a:gd name="connsiteY10" fmla="*/ 1724927 h 1738881"/>
              <a:gd name="connsiteX11" fmla="*/ 435365 w 1384341"/>
              <a:gd name="connsiteY11" fmla="*/ 1383018 h 1738881"/>
              <a:gd name="connsiteX12" fmla="*/ 402528 w 1384341"/>
              <a:gd name="connsiteY12" fmla="*/ 931603 h 1738881"/>
              <a:gd name="connsiteX13" fmla="*/ 16696 w 1384341"/>
              <a:gd name="connsiteY13" fmla="*/ 925279 h 1738881"/>
              <a:gd name="connsiteX14" fmla="*/ 0 w 1384341"/>
              <a:gd name="connsiteY14" fmla="*/ 531243 h 1738881"/>
              <a:gd name="connsiteX0" fmla="*/ 0 w 1384341"/>
              <a:gd name="connsiteY0" fmla="*/ 531243 h 1801246"/>
              <a:gd name="connsiteX1" fmla="*/ 283681 w 1384341"/>
              <a:gd name="connsiteY1" fmla="*/ 367070 h 1801246"/>
              <a:gd name="connsiteX2" fmla="*/ 705186 w 1384341"/>
              <a:gd name="connsiteY2" fmla="*/ 6846 h 1801246"/>
              <a:gd name="connsiteX3" fmla="*/ 1224742 w 1384341"/>
              <a:gd name="connsiteY3" fmla="*/ 301350 h 1801246"/>
              <a:gd name="connsiteX4" fmla="*/ 1379331 w 1384341"/>
              <a:gd name="connsiteY4" fmla="*/ 531243 h 1801246"/>
              <a:gd name="connsiteX5" fmla="*/ 1382917 w 1384341"/>
              <a:gd name="connsiteY5" fmla="*/ 898991 h 1801246"/>
              <a:gd name="connsiteX6" fmla="*/ 1384093 w 1384341"/>
              <a:gd name="connsiteY6" fmla="*/ 1564883 h 1801246"/>
              <a:gd name="connsiteX7" fmla="*/ 1237880 w 1384341"/>
              <a:gd name="connsiteY7" fmla="*/ 1674031 h 1801246"/>
              <a:gd name="connsiteX8" fmla="*/ 978042 w 1384341"/>
              <a:gd name="connsiteY8" fmla="*/ 1736206 h 1801246"/>
              <a:gd name="connsiteX9" fmla="*/ 827939 w 1384341"/>
              <a:gd name="connsiteY9" fmla="*/ 1738881 h 1801246"/>
              <a:gd name="connsiteX10" fmla="*/ 519798 w 1384341"/>
              <a:gd name="connsiteY10" fmla="*/ 1724927 h 1801246"/>
              <a:gd name="connsiteX11" fmla="*/ 435365 w 1384341"/>
              <a:gd name="connsiteY11" fmla="*/ 1383018 h 1801246"/>
              <a:gd name="connsiteX12" fmla="*/ 402528 w 1384341"/>
              <a:gd name="connsiteY12" fmla="*/ 931603 h 1801246"/>
              <a:gd name="connsiteX13" fmla="*/ 16696 w 1384341"/>
              <a:gd name="connsiteY13" fmla="*/ 925279 h 1801246"/>
              <a:gd name="connsiteX14" fmla="*/ 0 w 1384341"/>
              <a:gd name="connsiteY14" fmla="*/ 531243 h 1801246"/>
              <a:gd name="connsiteX0" fmla="*/ 0 w 1384341"/>
              <a:gd name="connsiteY0" fmla="*/ 531243 h 1801246"/>
              <a:gd name="connsiteX1" fmla="*/ 283681 w 1384341"/>
              <a:gd name="connsiteY1" fmla="*/ 367070 h 1801246"/>
              <a:gd name="connsiteX2" fmla="*/ 705186 w 1384341"/>
              <a:gd name="connsiteY2" fmla="*/ 6846 h 1801246"/>
              <a:gd name="connsiteX3" fmla="*/ 1224742 w 1384341"/>
              <a:gd name="connsiteY3" fmla="*/ 301350 h 1801246"/>
              <a:gd name="connsiteX4" fmla="*/ 1379331 w 1384341"/>
              <a:gd name="connsiteY4" fmla="*/ 531243 h 1801246"/>
              <a:gd name="connsiteX5" fmla="*/ 1382917 w 1384341"/>
              <a:gd name="connsiteY5" fmla="*/ 898991 h 1801246"/>
              <a:gd name="connsiteX6" fmla="*/ 1384093 w 1384341"/>
              <a:gd name="connsiteY6" fmla="*/ 1564883 h 1801246"/>
              <a:gd name="connsiteX7" fmla="*/ 1237880 w 1384341"/>
              <a:gd name="connsiteY7" fmla="*/ 1674031 h 1801246"/>
              <a:gd name="connsiteX8" fmla="*/ 978042 w 1384341"/>
              <a:gd name="connsiteY8" fmla="*/ 1736206 h 1801246"/>
              <a:gd name="connsiteX9" fmla="*/ 827939 w 1384341"/>
              <a:gd name="connsiteY9" fmla="*/ 1738881 h 1801246"/>
              <a:gd name="connsiteX10" fmla="*/ 519798 w 1384341"/>
              <a:gd name="connsiteY10" fmla="*/ 1724927 h 1801246"/>
              <a:gd name="connsiteX11" fmla="*/ 435365 w 1384341"/>
              <a:gd name="connsiteY11" fmla="*/ 1383018 h 1801246"/>
              <a:gd name="connsiteX12" fmla="*/ 402528 w 1384341"/>
              <a:gd name="connsiteY12" fmla="*/ 931603 h 1801246"/>
              <a:gd name="connsiteX13" fmla="*/ 165423 w 1384341"/>
              <a:gd name="connsiteY13" fmla="*/ 862112 h 1801246"/>
              <a:gd name="connsiteX14" fmla="*/ 0 w 1384341"/>
              <a:gd name="connsiteY14" fmla="*/ 531243 h 1801246"/>
              <a:gd name="connsiteX0" fmla="*/ 3 w 1225360"/>
              <a:gd name="connsiteY0" fmla="*/ 524764 h 1801246"/>
              <a:gd name="connsiteX1" fmla="*/ 124700 w 1225360"/>
              <a:gd name="connsiteY1" fmla="*/ 367070 h 1801246"/>
              <a:gd name="connsiteX2" fmla="*/ 546205 w 1225360"/>
              <a:gd name="connsiteY2" fmla="*/ 6846 h 1801246"/>
              <a:gd name="connsiteX3" fmla="*/ 1065761 w 1225360"/>
              <a:gd name="connsiteY3" fmla="*/ 301350 h 1801246"/>
              <a:gd name="connsiteX4" fmla="*/ 1220350 w 1225360"/>
              <a:gd name="connsiteY4" fmla="*/ 531243 h 1801246"/>
              <a:gd name="connsiteX5" fmla="*/ 1223936 w 1225360"/>
              <a:gd name="connsiteY5" fmla="*/ 898991 h 1801246"/>
              <a:gd name="connsiteX6" fmla="*/ 1225112 w 1225360"/>
              <a:gd name="connsiteY6" fmla="*/ 1564883 h 1801246"/>
              <a:gd name="connsiteX7" fmla="*/ 1078899 w 1225360"/>
              <a:gd name="connsiteY7" fmla="*/ 1674031 h 1801246"/>
              <a:gd name="connsiteX8" fmla="*/ 819061 w 1225360"/>
              <a:gd name="connsiteY8" fmla="*/ 1736206 h 1801246"/>
              <a:gd name="connsiteX9" fmla="*/ 668958 w 1225360"/>
              <a:gd name="connsiteY9" fmla="*/ 1738881 h 1801246"/>
              <a:gd name="connsiteX10" fmla="*/ 360817 w 1225360"/>
              <a:gd name="connsiteY10" fmla="*/ 1724927 h 1801246"/>
              <a:gd name="connsiteX11" fmla="*/ 276384 w 1225360"/>
              <a:gd name="connsiteY11" fmla="*/ 1383018 h 1801246"/>
              <a:gd name="connsiteX12" fmla="*/ 243547 w 1225360"/>
              <a:gd name="connsiteY12" fmla="*/ 931603 h 1801246"/>
              <a:gd name="connsiteX13" fmla="*/ 6442 w 1225360"/>
              <a:gd name="connsiteY13" fmla="*/ 862112 h 1801246"/>
              <a:gd name="connsiteX14" fmla="*/ 3 w 1225360"/>
              <a:gd name="connsiteY14" fmla="*/ 524764 h 1801246"/>
              <a:gd name="connsiteX0" fmla="*/ 340 w 1225697"/>
              <a:gd name="connsiteY0" fmla="*/ 618052 h 1894534"/>
              <a:gd name="connsiteX1" fmla="*/ 114781 w 1225697"/>
              <a:gd name="connsiteY1" fmla="*/ 369 h 1894534"/>
              <a:gd name="connsiteX2" fmla="*/ 546542 w 1225697"/>
              <a:gd name="connsiteY2" fmla="*/ 100134 h 1894534"/>
              <a:gd name="connsiteX3" fmla="*/ 1066098 w 1225697"/>
              <a:gd name="connsiteY3" fmla="*/ 394638 h 1894534"/>
              <a:gd name="connsiteX4" fmla="*/ 1220687 w 1225697"/>
              <a:gd name="connsiteY4" fmla="*/ 624531 h 1894534"/>
              <a:gd name="connsiteX5" fmla="*/ 1224273 w 1225697"/>
              <a:gd name="connsiteY5" fmla="*/ 992279 h 1894534"/>
              <a:gd name="connsiteX6" fmla="*/ 1225449 w 1225697"/>
              <a:gd name="connsiteY6" fmla="*/ 1658171 h 1894534"/>
              <a:gd name="connsiteX7" fmla="*/ 1079236 w 1225697"/>
              <a:gd name="connsiteY7" fmla="*/ 1767319 h 1894534"/>
              <a:gd name="connsiteX8" fmla="*/ 819398 w 1225697"/>
              <a:gd name="connsiteY8" fmla="*/ 1829494 h 1894534"/>
              <a:gd name="connsiteX9" fmla="*/ 669295 w 1225697"/>
              <a:gd name="connsiteY9" fmla="*/ 1832169 h 1894534"/>
              <a:gd name="connsiteX10" fmla="*/ 361154 w 1225697"/>
              <a:gd name="connsiteY10" fmla="*/ 1818215 h 1894534"/>
              <a:gd name="connsiteX11" fmla="*/ 276721 w 1225697"/>
              <a:gd name="connsiteY11" fmla="*/ 1476306 h 1894534"/>
              <a:gd name="connsiteX12" fmla="*/ 243884 w 1225697"/>
              <a:gd name="connsiteY12" fmla="*/ 1024891 h 1894534"/>
              <a:gd name="connsiteX13" fmla="*/ 6779 w 1225697"/>
              <a:gd name="connsiteY13" fmla="*/ 955400 h 1894534"/>
              <a:gd name="connsiteX14" fmla="*/ 340 w 1225697"/>
              <a:gd name="connsiteY14" fmla="*/ 618052 h 1894534"/>
              <a:gd name="connsiteX0" fmla="*/ 112 w 1225469"/>
              <a:gd name="connsiteY0" fmla="*/ 618052 h 1894534"/>
              <a:gd name="connsiteX1" fmla="*/ 114553 w 1225469"/>
              <a:gd name="connsiteY1" fmla="*/ 369 h 1894534"/>
              <a:gd name="connsiteX2" fmla="*/ 546314 w 1225469"/>
              <a:gd name="connsiteY2" fmla="*/ 100134 h 1894534"/>
              <a:gd name="connsiteX3" fmla="*/ 1065870 w 1225469"/>
              <a:gd name="connsiteY3" fmla="*/ 394638 h 1894534"/>
              <a:gd name="connsiteX4" fmla="*/ 1220459 w 1225469"/>
              <a:gd name="connsiteY4" fmla="*/ 624531 h 1894534"/>
              <a:gd name="connsiteX5" fmla="*/ 1224045 w 1225469"/>
              <a:gd name="connsiteY5" fmla="*/ 992279 h 1894534"/>
              <a:gd name="connsiteX6" fmla="*/ 1225221 w 1225469"/>
              <a:gd name="connsiteY6" fmla="*/ 1658171 h 1894534"/>
              <a:gd name="connsiteX7" fmla="*/ 1079008 w 1225469"/>
              <a:gd name="connsiteY7" fmla="*/ 1767319 h 1894534"/>
              <a:gd name="connsiteX8" fmla="*/ 819170 w 1225469"/>
              <a:gd name="connsiteY8" fmla="*/ 1829494 h 1894534"/>
              <a:gd name="connsiteX9" fmla="*/ 669067 w 1225469"/>
              <a:gd name="connsiteY9" fmla="*/ 1832169 h 1894534"/>
              <a:gd name="connsiteX10" fmla="*/ 360926 w 1225469"/>
              <a:gd name="connsiteY10" fmla="*/ 1818215 h 1894534"/>
              <a:gd name="connsiteX11" fmla="*/ 276493 w 1225469"/>
              <a:gd name="connsiteY11" fmla="*/ 1476306 h 1894534"/>
              <a:gd name="connsiteX12" fmla="*/ 243656 w 1225469"/>
              <a:gd name="connsiteY12" fmla="*/ 1024891 h 1894534"/>
              <a:gd name="connsiteX13" fmla="*/ 6551 w 1225469"/>
              <a:gd name="connsiteY13" fmla="*/ 955400 h 1894534"/>
              <a:gd name="connsiteX14" fmla="*/ 112 w 1225469"/>
              <a:gd name="connsiteY14" fmla="*/ 618052 h 1894534"/>
              <a:gd name="connsiteX0" fmla="*/ 0 w 1225357"/>
              <a:gd name="connsiteY0" fmla="*/ 637001 h 1913483"/>
              <a:gd name="connsiteX1" fmla="*/ 114441 w 1225357"/>
              <a:gd name="connsiteY1" fmla="*/ 19318 h 1913483"/>
              <a:gd name="connsiteX2" fmla="*/ 547484 w 1225357"/>
              <a:gd name="connsiteY2" fmla="*/ 175569 h 1913483"/>
              <a:gd name="connsiteX3" fmla="*/ 1065758 w 1225357"/>
              <a:gd name="connsiteY3" fmla="*/ 413587 h 1913483"/>
              <a:gd name="connsiteX4" fmla="*/ 1220347 w 1225357"/>
              <a:gd name="connsiteY4" fmla="*/ 643480 h 1913483"/>
              <a:gd name="connsiteX5" fmla="*/ 1223933 w 1225357"/>
              <a:gd name="connsiteY5" fmla="*/ 1011228 h 1913483"/>
              <a:gd name="connsiteX6" fmla="*/ 1225109 w 1225357"/>
              <a:gd name="connsiteY6" fmla="*/ 1677120 h 1913483"/>
              <a:gd name="connsiteX7" fmla="*/ 1078896 w 1225357"/>
              <a:gd name="connsiteY7" fmla="*/ 1786268 h 1913483"/>
              <a:gd name="connsiteX8" fmla="*/ 819058 w 1225357"/>
              <a:gd name="connsiteY8" fmla="*/ 1848443 h 1913483"/>
              <a:gd name="connsiteX9" fmla="*/ 668955 w 1225357"/>
              <a:gd name="connsiteY9" fmla="*/ 1851118 h 1913483"/>
              <a:gd name="connsiteX10" fmla="*/ 360814 w 1225357"/>
              <a:gd name="connsiteY10" fmla="*/ 1837164 h 1913483"/>
              <a:gd name="connsiteX11" fmla="*/ 276381 w 1225357"/>
              <a:gd name="connsiteY11" fmla="*/ 1495255 h 1913483"/>
              <a:gd name="connsiteX12" fmla="*/ 243544 w 1225357"/>
              <a:gd name="connsiteY12" fmla="*/ 1043840 h 1913483"/>
              <a:gd name="connsiteX13" fmla="*/ 6439 w 1225357"/>
              <a:gd name="connsiteY13" fmla="*/ 974349 h 1913483"/>
              <a:gd name="connsiteX14" fmla="*/ 0 w 1225357"/>
              <a:gd name="connsiteY14" fmla="*/ 637001 h 1913483"/>
              <a:gd name="connsiteX0" fmla="*/ 0 w 1225357"/>
              <a:gd name="connsiteY0" fmla="*/ 674266 h 1950748"/>
              <a:gd name="connsiteX1" fmla="*/ 122134 w 1225357"/>
              <a:gd name="connsiteY1" fmla="*/ 16496 h 1950748"/>
              <a:gd name="connsiteX2" fmla="*/ 547484 w 1225357"/>
              <a:gd name="connsiteY2" fmla="*/ 212834 h 1950748"/>
              <a:gd name="connsiteX3" fmla="*/ 1065758 w 1225357"/>
              <a:gd name="connsiteY3" fmla="*/ 450852 h 1950748"/>
              <a:gd name="connsiteX4" fmla="*/ 1220347 w 1225357"/>
              <a:gd name="connsiteY4" fmla="*/ 680745 h 1950748"/>
              <a:gd name="connsiteX5" fmla="*/ 1223933 w 1225357"/>
              <a:gd name="connsiteY5" fmla="*/ 1048493 h 1950748"/>
              <a:gd name="connsiteX6" fmla="*/ 1225109 w 1225357"/>
              <a:gd name="connsiteY6" fmla="*/ 1714385 h 1950748"/>
              <a:gd name="connsiteX7" fmla="*/ 1078896 w 1225357"/>
              <a:gd name="connsiteY7" fmla="*/ 1823533 h 1950748"/>
              <a:gd name="connsiteX8" fmla="*/ 819058 w 1225357"/>
              <a:gd name="connsiteY8" fmla="*/ 1885708 h 1950748"/>
              <a:gd name="connsiteX9" fmla="*/ 668955 w 1225357"/>
              <a:gd name="connsiteY9" fmla="*/ 1888383 h 1950748"/>
              <a:gd name="connsiteX10" fmla="*/ 360814 w 1225357"/>
              <a:gd name="connsiteY10" fmla="*/ 1874429 h 1950748"/>
              <a:gd name="connsiteX11" fmla="*/ 276381 w 1225357"/>
              <a:gd name="connsiteY11" fmla="*/ 1532520 h 1950748"/>
              <a:gd name="connsiteX12" fmla="*/ 243544 w 1225357"/>
              <a:gd name="connsiteY12" fmla="*/ 1081105 h 1950748"/>
              <a:gd name="connsiteX13" fmla="*/ 6439 w 1225357"/>
              <a:gd name="connsiteY13" fmla="*/ 1011614 h 1950748"/>
              <a:gd name="connsiteX14" fmla="*/ 0 w 1225357"/>
              <a:gd name="connsiteY14" fmla="*/ 674266 h 1950748"/>
              <a:gd name="connsiteX0" fmla="*/ 0 w 1225357"/>
              <a:gd name="connsiteY0" fmla="*/ 677145 h 1953627"/>
              <a:gd name="connsiteX1" fmla="*/ 122134 w 1225357"/>
              <a:gd name="connsiteY1" fmla="*/ 19375 h 1953627"/>
              <a:gd name="connsiteX2" fmla="*/ 309487 w 1225357"/>
              <a:gd name="connsiteY2" fmla="*/ 178296 h 1953627"/>
              <a:gd name="connsiteX3" fmla="*/ 547484 w 1225357"/>
              <a:gd name="connsiteY3" fmla="*/ 215713 h 1953627"/>
              <a:gd name="connsiteX4" fmla="*/ 1065758 w 1225357"/>
              <a:gd name="connsiteY4" fmla="*/ 453731 h 1953627"/>
              <a:gd name="connsiteX5" fmla="*/ 1220347 w 1225357"/>
              <a:gd name="connsiteY5" fmla="*/ 683624 h 1953627"/>
              <a:gd name="connsiteX6" fmla="*/ 1223933 w 1225357"/>
              <a:gd name="connsiteY6" fmla="*/ 1051372 h 1953627"/>
              <a:gd name="connsiteX7" fmla="*/ 1225109 w 1225357"/>
              <a:gd name="connsiteY7" fmla="*/ 1717264 h 1953627"/>
              <a:gd name="connsiteX8" fmla="*/ 1078896 w 1225357"/>
              <a:gd name="connsiteY8" fmla="*/ 1826412 h 1953627"/>
              <a:gd name="connsiteX9" fmla="*/ 819058 w 1225357"/>
              <a:gd name="connsiteY9" fmla="*/ 1888587 h 1953627"/>
              <a:gd name="connsiteX10" fmla="*/ 668955 w 1225357"/>
              <a:gd name="connsiteY10" fmla="*/ 1891262 h 1953627"/>
              <a:gd name="connsiteX11" fmla="*/ 360814 w 1225357"/>
              <a:gd name="connsiteY11" fmla="*/ 1877308 h 1953627"/>
              <a:gd name="connsiteX12" fmla="*/ 276381 w 1225357"/>
              <a:gd name="connsiteY12" fmla="*/ 1535399 h 1953627"/>
              <a:gd name="connsiteX13" fmla="*/ 243544 w 1225357"/>
              <a:gd name="connsiteY13" fmla="*/ 1083984 h 1953627"/>
              <a:gd name="connsiteX14" fmla="*/ 6439 w 1225357"/>
              <a:gd name="connsiteY14" fmla="*/ 1014493 h 1953627"/>
              <a:gd name="connsiteX15" fmla="*/ 0 w 1225357"/>
              <a:gd name="connsiteY15" fmla="*/ 677145 h 1953627"/>
              <a:gd name="connsiteX0" fmla="*/ 0 w 1225357"/>
              <a:gd name="connsiteY0" fmla="*/ 890839 h 2167321"/>
              <a:gd name="connsiteX1" fmla="*/ 122134 w 1225357"/>
              <a:gd name="connsiteY1" fmla="*/ 233069 h 2167321"/>
              <a:gd name="connsiteX2" fmla="*/ 341540 w 1225357"/>
              <a:gd name="connsiteY2" fmla="*/ 5695 h 2167321"/>
              <a:gd name="connsiteX3" fmla="*/ 547484 w 1225357"/>
              <a:gd name="connsiteY3" fmla="*/ 429407 h 2167321"/>
              <a:gd name="connsiteX4" fmla="*/ 1065758 w 1225357"/>
              <a:gd name="connsiteY4" fmla="*/ 667425 h 2167321"/>
              <a:gd name="connsiteX5" fmla="*/ 1220347 w 1225357"/>
              <a:gd name="connsiteY5" fmla="*/ 897318 h 2167321"/>
              <a:gd name="connsiteX6" fmla="*/ 1223933 w 1225357"/>
              <a:gd name="connsiteY6" fmla="*/ 1265066 h 2167321"/>
              <a:gd name="connsiteX7" fmla="*/ 1225109 w 1225357"/>
              <a:gd name="connsiteY7" fmla="*/ 1930958 h 2167321"/>
              <a:gd name="connsiteX8" fmla="*/ 1078896 w 1225357"/>
              <a:gd name="connsiteY8" fmla="*/ 2040106 h 2167321"/>
              <a:gd name="connsiteX9" fmla="*/ 819058 w 1225357"/>
              <a:gd name="connsiteY9" fmla="*/ 2102281 h 2167321"/>
              <a:gd name="connsiteX10" fmla="*/ 668955 w 1225357"/>
              <a:gd name="connsiteY10" fmla="*/ 2104956 h 2167321"/>
              <a:gd name="connsiteX11" fmla="*/ 360814 w 1225357"/>
              <a:gd name="connsiteY11" fmla="*/ 2091002 h 2167321"/>
              <a:gd name="connsiteX12" fmla="*/ 276381 w 1225357"/>
              <a:gd name="connsiteY12" fmla="*/ 1749093 h 2167321"/>
              <a:gd name="connsiteX13" fmla="*/ 243544 w 1225357"/>
              <a:gd name="connsiteY13" fmla="*/ 1297678 h 2167321"/>
              <a:gd name="connsiteX14" fmla="*/ 6439 w 1225357"/>
              <a:gd name="connsiteY14" fmla="*/ 1228187 h 2167321"/>
              <a:gd name="connsiteX15" fmla="*/ 0 w 1225357"/>
              <a:gd name="connsiteY15" fmla="*/ 890839 h 2167321"/>
              <a:gd name="connsiteX0" fmla="*/ 0 w 1225357"/>
              <a:gd name="connsiteY0" fmla="*/ 907598 h 2184080"/>
              <a:gd name="connsiteX1" fmla="*/ 122134 w 1225357"/>
              <a:gd name="connsiteY1" fmla="*/ 249828 h 2184080"/>
              <a:gd name="connsiteX2" fmla="*/ 117167 w 1225357"/>
              <a:gd name="connsiteY2" fmla="*/ 31566 h 2184080"/>
              <a:gd name="connsiteX3" fmla="*/ 341540 w 1225357"/>
              <a:gd name="connsiteY3" fmla="*/ 22454 h 2184080"/>
              <a:gd name="connsiteX4" fmla="*/ 547484 w 1225357"/>
              <a:gd name="connsiteY4" fmla="*/ 446166 h 2184080"/>
              <a:gd name="connsiteX5" fmla="*/ 1065758 w 1225357"/>
              <a:gd name="connsiteY5" fmla="*/ 684184 h 2184080"/>
              <a:gd name="connsiteX6" fmla="*/ 1220347 w 1225357"/>
              <a:gd name="connsiteY6" fmla="*/ 914077 h 2184080"/>
              <a:gd name="connsiteX7" fmla="*/ 1223933 w 1225357"/>
              <a:gd name="connsiteY7" fmla="*/ 1281825 h 2184080"/>
              <a:gd name="connsiteX8" fmla="*/ 1225109 w 1225357"/>
              <a:gd name="connsiteY8" fmla="*/ 1947717 h 2184080"/>
              <a:gd name="connsiteX9" fmla="*/ 1078896 w 1225357"/>
              <a:gd name="connsiteY9" fmla="*/ 2056865 h 2184080"/>
              <a:gd name="connsiteX10" fmla="*/ 819058 w 1225357"/>
              <a:gd name="connsiteY10" fmla="*/ 2119040 h 2184080"/>
              <a:gd name="connsiteX11" fmla="*/ 668955 w 1225357"/>
              <a:gd name="connsiteY11" fmla="*/ 2121715 h 2184080"/>
              <a:gd name="connsiteX12" fmla="*/ 360814 w 1225357"/>
              <a:gd name="connsiteY12" fmla="*/ 2107761 h 2184080"/>
              <a:gd name="connsiteX13" fmla="*/ 276381 w 1225357"/>
              <a:gd name="connsiteY13" fmla="*/ 1765852 h 2184080"/>
              <a:gd name="connsiteX14" fmla="*/ 243544 w 1225357"/>
              <a:gd name="connsiteY14" fmla="*/ 1314437 h 2184080"/>
              <a:gd name="connsiteX15" fmla="*/ 6439 w 1225357"/>
              <a:gd name="connsiteY15" fmla="*/ 1244946 h 2184080"/>
              <a:gd name="connsiteX16" fmla="*/ 0 w 1225357"/>
              <a:gd name="connsiteY16" fmla="*/ 907598 h 2184080"/>
              <a:gd name="connsiteX0" fmla="*/ 0 w 1225357"/>
              <a:gd name="connsiteY0" fmla="*/ 907598 h 2184080"/>
              <a:gd name="connsiteX1" fmla="*/ 103543 w 1225357"/>
              <a:gd name="connsiteY1" fmla="*/ 246791 h 2184080"/>
              <a:gd name="connsiteX2" fmla="*/ 117167 w 1225357"/>
              <a:gd name="connsiteY2" fmla="*/ 31566 h 2184080"/>
              <a:gd name="connsiteX3" fmla="*/ 341540 w 1225357"/>
              <a:gd name="connsiteY3" fmla="*/ 22454 h 2184080"/>
              <a:gd name="connsiteX4" fmla="*/ 547484 w 1225357"/>
              <a:gd name="connsiteY4" fmla="*/ 446166 h 2184080"/>
              <a:gd name="connsiteX5" fmla="*/ 1065758 w 1225357"/>
              <a:gd name="connsiteY5" fmla="*/ 684184 h 2184080"/>
              <a:gd name="connsiteX6" fmla="*/ 1220347 w 1225357"/>
              <a:gd name="connsiteY6" fmla="*/ 914077 h 2184080"/>
              <a:gd name="connsiteX7" fmla="*/ 1223933 w 1225357"/>
              <a:gd name="connsiteY7" fmla="*/ 1281825 h 2184080"/>
              <a:gd name="connsiteX8" fmla="*/ 1225109 w 1225357"/>
              <a:gd name="connsiteY8" fmla="*/ 1947717 h 2184080"/>
              <a:gd name="connsiteX9" fmla="*/ 1078896 w 1225357"/>
              <a:gd name="connsiteY9" fmla="*/ 2056865 h 2184080"/>
              <a:gd name="connsiteX10" fmla="*/ 819058 w 1225357"/>
              <a:gd name="connsiteY10" fmla="*/ 2119040 h 2184080"/>
              <a:gd name="connsiteX11" fmla="*/ 668955 w 1225357"/>
              <a:gd name="connsiteY11" fmla="*/ 2121715 h 2184080"/>
              <a:gd name="connsiteX12" fmla="*/ 360814 w 1225357"/>
              <a:gd name="connsiteY12" fmla="*/ 2107761 h 2184080"/>
              <a:gd name="connsiteX13" fmla="*/ 276381 w 1225357"/>
              <a:gd name="connsiteY13" fmla="*/ 1765852 h 2184080"/>
              <a:gd name="connsiteX14" fmla="*/ 243544 w 1225357"/>
              <a:gd name="connsiteY14" fmla="*/ 1314437 h 2184080"/>
              <a:gd name="connsiteX15" fmla="*/ 6439 w 1225357"/>
              <a:gd name="connsiteY15" fmla="*/ 1244946 h 2184080"/>
              <a:gd name="connsiteX16" fmla="*/ 0 w 1225357"/>
              <a:gd name="connsiteY16" fmla="*/ 907598 h 2184080"/>
              <a:gd name="connsiteX0" fmla="*/ 0 w 1225357"/>
              <a:gd name="connsiteY0" fmla="*/ 907598 h 2184080"/>
              <a:gd name="connsiteX1" fmla="*/ 103543 w 1225357"/>
              <a:gd name="connsiteY1" fmla="*/ 246791 h 2184080"/>
              <a:gd name="connsiteX2" fmla="*/ 117167 w 1225357"/>
              <a:gd name="connsiteY2" fmla="*/ 31566 h 2184080"/>
              <a:gd name="connsiteX3" fmla="*/ 341540 w 1225357"/>
              <a:gd name="connsiteY3" fmla="*/ 22454 h 2184080"/>
              <a:gd name="connsiteX4" fmla="*/ 547484 w 1225357"/>
              <a:gd name="connsiteY4" fmla="*/ 446166 h 2184080"/>
              <a:gd name="connsiteX5" fmla="*/ 1065758 w 1225357"/>
              <a:gd name="connsiteY5" fmla="*/ 684184 h 2184080"/>
              <a:gd name="connsiteX6" fmla="*/ 1220347 w 1225357"/>
              <a:gd name="connsiteY6" fmla="*/ 914077 h 2184080"/>
              <a:gd name="connsiteX7" fmla="*/ 1223933 w 1225357"/>
              <a:gd name="connsiteY7" fmla="*/ 1281825 h 2184080"/>
              <a:gd name="connsiteX8" fmla="*/ 1225109 w 1225357"/>
              <a:gd name="connsiteY8" fmla="*/ 1947717 h 2184080"/>
              <a:gd name="connsiteX9" fmla="*/ 1078896 w 1225357"/>
              <a:gd name="connsiteY9" fmla="*/ 2056865 h 2184080"/>
              <a:gd name="connsiteX10" fmla="*/ 819058 w 1225357"/>
              <a:gd name="connsiteY10" fmla="*/ 2119040 h 2184080"/>
              <a:gd name="connsiteX11" fmla="*/ 668955 w 1225357"/>
              <a:gd name="connsiteY11" fmla="*/ 2121715 h 2184080"/>
              <a:gd name="connsiteX12" fmla="*/ 360814 w 1225357"/>
              <a:gd name="connsiteY12" fmla="*/ 2107761 h 2184080"/>
              <a:gd name="connsiteX13" fmla="*/ 276381 w 1225357"/>
              <a:gd name="connsiteY13" fmla="*/ 1765852 h 2184080"/>
              <a:gd name="connsiteX14" fmla="*/ 243544 w 1225357"/>
              <a:gd name="connsiteY14" fmla="*/ 1314437 h 2184080"/>
              <a:gd name="connsiteX15" fmla="*/ 6439 w 1225357"/>
              <a:gd name="connsiteY15" fmla="*/ 1244946 h 2184080"/>
              <a:gd name="connsiteX16" fmla="*/ 0 w 1225357"/>
              <a:gd name="connsiteY16" fmla="*/ 907598 h 2184080"/>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547484 w 1225357"/>
              <a:gd name="connsiteY4" fmla="*/ 446515 h 2184429"/>
              <a:gd name="connsiteX5" fmla="*/ 1065758 w 1225357"/>
              <a:gd name="connsiteY5" fmla="*/ 684533 h 2184429"/>
              <a:gd name="connsiteX6" fmla="*/ 1220347 w 1225357"/>
              <a:gd name="connsiteY6" fmla="*/ 914426 h 2184429"/>
              <a:gd name="connsiteX7" fmla="*/ 1223933 w 1225357"/>
              <a:gd name="connsiteY7" fmla="*/ 1282174 h 2184429"/>
              <a:gd name="connsiteX8" fmla="*/ 1225109 w 1225357"/>
              <a:gd name="connsiteY8" fmla="*/ 1948066 h 2184429"/>
              <a:gd name="connsiteX9" fmla="*/ 1078896 w 1225357"/>
              <a:gd name="connsiteY9" fmla="*/ 2057214 h 2184429"/>
              <a:gd name="connsiteX10" fmla="*/ 819058 w 1225357"/>
              <a:gd name="connsiteY10" fmla="*/ 2119389 h 2184429"/>
              <a:gd name="connsiteX11" fmla="*/ 668955 w 1225357"/>
              <a:gd name="connsiteY11" fmla="*/ 2122064 h 2184429"/>
              <a:gd name="connsiteX12" fmla="*/ 360814 w 1225357"/>
              <a:gd name="connsiteY12" fmla="*/ 2108110 h 2184429"/>
              <a:gd name="connsiteX13" fmla="*/ 276381 w 1225357"/>
              <a:gd name="connsiteY13" fmla="*/ 1766201 h 2184429"/>
              <a:gd name="connsiteX14" fmla="*/ 243544 w 1225357"/>
              <a:gd name="connsiteY14" fmla="*/ 1314786 h 2184429"/>
              <a:gd name="connsiteX15" fmla="*/ 6439 w 1225357"/>
              <a:gd name="connsiteY15" fmla="*/ 1245295 h 2184429"/>
              <a:gd name="connsiteX16" fmla="*/ 0 w 1225357"/>
              <a:gd name="connsiteY16" fmla="*/ 907947 h 2184429"/>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547484 w 1225357"/>
              <a:gd name="connsiteY4" fmla="*/ 446515 h 2184429"/>
              <a:gd name="connsiteX5" fmla="*/ 1065758 w 1225357"/>
              <a:gd name="connsiteY5" fmla="*/ 684533 h 2184429"/>
              <a:gd name="connsiteX6" fmla="*/ 1220347 w 1225357"/>
              <a:gd name="connsiteY6" fmla="*/ 914426 h 2184429"/>
              <a:gd name="connsiteX7" fmla="*/ 1223933 w 1225357"/>
              <a:gd name="connsiteY7" fmla="*/ 1282174 h 2184429"/>
              <a:gd name="connsiteX8" fmla="*/ 1225109 w 1225357"/>
              <a:gd name="connsiteY8" fmla="*/ 1948066 h 2184429"/>
              <a:gd name="connsiteX9" fmla="*/ 1078896 w 1225357"/>
              <a:gd name="connsiteY9" fmla="*/ 2057214 h 2184429"/>
              <a:gd name="connsiteX10" fmla="*/ 819058 w 1225357"/>
              <a:gd name="connsiteY10" fmla="*/ 2119389 h 2184429"/>
              <a:gd name="connsiteX11" fmla="*/ 668955 w 1225357"/>
              <a:gd name="connsiteY11" fmla="*/ 2122064 h 2184429"/>
              <a:gd name="connsiteX12" fmla="*/ 360814 w 1225357"/>
              <a:gd name="connsiteY12" fmla="*/ 2108110 h 2184429"/>
              <a:gd name="connsiteX13" fmla="*/ 276381 w 1225357"/>
              <a:gd name="connsiteY13" fmla="*/ 1766201 h 2184429"/>
              <a:gd name="connsiteX14" fmla="*/ 243544 w 1225357"/>
              <a:gd name="connsiteY14" fmla="*/ 1314786 h 2184429"/>
              <a:gd name="connsiteX15" fmla="*/ 6439 w 1225357"/>
              <a:gd name="connsiteY15" fmla="*/ 1245295 h 2184429"/>
              <a:gd name="connsiteX16" fmla="*/ 0 w 1225357"/>
              <a:gd name="connsiteY16" fmla="*/ 907947 h 2184429"/>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458590 w 1225357"/>
              <a:gd name="connsiteY4" fmla="*/ 440036 h 2184429"/>
              <a:gd name="connsiteX5" fmla="*/ 1065758 w 1225357"/>
              <a:gd name="connsiteY5" fmla="*/ 684533 h 2184429"/>
              <a:gd name="connsiteX6" fmla="*/ 1220347 w 1225357"/>
              <a:gd name="connsiteY6" fmla="*/ 914426 h 2184429"/>
              <a:gd name="connsiteX7" fmla="*/ 1223933 w 1225357"/>
              <a:gd name="connsiteY7" fmla="*/ 1282174 h 2184429"/>
              <a:gd name="connsiteX8" fmla="*/ 1225109 w 1225357"/>
              <a:gd name="connsiteY8" fmla="*/ 1948066 h 2184429"/>
              <a:gd name="connsiteX9" fmla="*/ 1078896 w 1225357"/>
              <a:gd name="connsiteY9" fmla="*/ 2057214 h 2184429"/>
              <a:gd name="connsiteX10" fmla="*/ 819058 w 1225357"/>
              <a:gd name="connsiteY10" fmla="*/ 2119389 h 2184429"/>
              <a:gd name="connsiteX11" fmla="*/ 668955 w 1225357"/>
              <a:gd name="connsiteY11" fmla="*/ 2122064 h 2184429"/>
              <a:gd name="connsiteX12" fmla="*/ 360814 w 1225357"/>
              <a:gd name="connsiteY12" fmla="*/ 2108110 h 2184429"/>
              <a:gd name="connsiteX13" fmla="*/ 276381 w 1225357"/>
              <a:gd name="connsiteY13" fmla="*/ 1766201 h 2184429"/>
              <a:gd name="connsiteX14" fmla="*/ 243544 w 1225357"/>
              <a:gd name="connsiteY14" fmla="*/ 1314786 h 2184429"/>
              <a:gd name="connsiteX15" fmla="*/ 6439 w 1225357"/>
              <a:gd name="connsiteY15" fmla="*/ 1245295 h 2184429"/>
              <a:gd name="connsiteX16" fmla="*/ 0 w 1225357"/>
              <a:gd name="connsiteY16" fmla="*/ 907947 h 2184429"/>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458590 w 1225357"/>
              <a:gd name="connsiteY4" fmla="*/ 440036 h 2184429"/>
              <a:gd name="connsiteX5" fmla="*/ 948629 w 1225357"/>
              <a:gd name="connsiteY5" fmla="*/ 517819 h 2184429"/>
              <a:gd name="connsiteX6" fmla="*/ 1065758 w 1225357"/>
              <a:gd name="connsiteY6" fmla="*/ 684533 h 2184429"/>
              <a:gd name="connsiteX7" fmla="*/ 1220347 w 1225357"/>
              <a:gd name="connsiteY7" fmla="*/ 914426 h 2184429"/>
              <a:gd name="connsiteX8" fmla="*/ 1223933 w 1225357"/>
              <a:gd name="connsiteY8" fmla="*/ 1282174 h 2184429"/>
              <a:gd name="connsiteX9" fmla="*/ 1225109 w 1225357"/>
              <a:gd name="connsiteY9" fmla="*/ 1948066 h 2184429"/>
              <a:gd name="connsiteX10" fmla="*/ 1078896 w 1225357"/>
              <a:gd name="connsiteY10" fmla="*/ 2057214 h 2184429"/>
              <a:gd name="connsiteX11" fmla="*/ 819058 w 1225357"/>
              <a:gd name="connsiteY11" fmla="*/ 2119389 h 2184429"/>
              <a:gd name="connsiteX12" fmla="*/ 668955 w 1225357"/>
              <a:gd name="connsiteY12" fmla="*/ 2122064 h 2184429"/>
              <a:gd name="connsiteX13" fmla="*/ 360814 w 1225357"/>
              <a:gd name="connsiteY13" fmla="*/ 2108110 h 2184429"/>
              <a:gd name="connsiteX14" fmla="*/ 276381 w 1225357"/>
              <a:gd name="connsiteY14" fmla="*/ 1766201 h 2184429"/>
              <a:gd name="connsiteX15" fmla="*/ 243544 w 1225357"/>
              <a:gd name="connsiteY15" fmla="*/ 1314786 h 2184429"/>
              <a:gd name="connsiteX16" fmla="*/ 6439 w 1225357"/>
              <a:gd name="connsiteY16" fmla="*/ 1245295 h 2184429"/>
              <a:gd name="connsiteX17" fmla="*/ 0 w 1225357"/>
              <a:gd name="connsiteY17" fmla="*/ 907947 h 2184429"/>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458590 w 1225357"/>
              <a:gd name="connsiteY4" fmla="*/ 440036 h 2184429"/>
              <a:gd name="connsiteX5" fmla="*/ 976836 w 1225357"/>
              <a:gd name="connsiteY5" fmla="*/ 428534 h 2184429"/>
              <a:gd name="connsiteX6" fmla="*/ 1065758 w 1225357"/>
              <a:gd name="connsiteY6" fmla="*/ 684533 h 2184429"/>
              <a:gd name="connsiteX7" fmla="*/ 1220347 w 1225357"/>
              <a:gd name="connsiteY7" fmla="*/ 914426 h 2184429"/>
              <a:gd name="connsiteX8" fmla="*/ 1223933 w 1225357"/>
              <a:gd name="connsiteY8" fmla="*/ 1282174 h 2184429"/>
              <a:gd name="connsiteX9" fmla="*/ 1225109 w 1225357"/>
              <a:gd name="connsiteY9" fmla="*/ 1948066 h 2184429"/>
              <a:gd name="connsiteX10" fmla="*/ 1078896 w 1225357"/>
              <a:gd name="connsiteY10" fmla="*/ 2057214 h 2184429"/>
              <a:gd name="connsiteX11" fmla="*/ 819058 w 1225357"/>
              <a:gd name="connsiteY11" fmla="*/ 2119389 h 2184429"/>
              <a:gd name="connsiteX12" fmla="*/ 668955 w 1225357"/>
              <a:gd name="connsiteY12" fmla="*/ 2122064 h 2184429"/>
              <a:gd name="connsiteX13" fmla="*/ 360814 w 1225357"/>
              <a:gd name="connsiteY13" fmla="*/ 2108110 h 2184429"/>
              <a:gd name="connsiteX14" fmla="*/ 276381 w 1225357"/>
              <a:gd name="connsiteY14" fmla="*/ 1766201 h 2184429"/>
              <a:gd name="connsiteX15" fmla="*/ 243544 w 1225357"/>
              <a:gd name="connsiteY15" fmla="*/ 1314786 h 2184429"/>
              <a:gd name="connsiteX16" fmla="*/ 6439 w 1225357"/>
              <a:gd name="connsiteY16" fmla="*/ 1245295 h 2184429"/>
              <a:gd name="connsiteX17" fmla="*/ 0 w 1225357"/>
              <a:gd name="connsiteY17" fmla="*/ 907947 h 2184429"/>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458590 w 1225357"/>
              <a:gd name="connsiteY4" fmla="*/ 440036 h 2184429"/>
              <a:gd name="connsiteX5" fmla="*/ 976836 w 1225357"/>
              <a:gd name="connsiteY5" fmla="*/ 428534 h 2184429"/>
              <a:gd name="connsiteX6" fmla="*/ 1065758 w 1225357"/>
              <a:gd name="connsiteY6" fmla="*/ 684533 h 2184429"/>
              <a:gd name="connsiteX7" fmla="*/ 1220347 w 1225357"/>
              <a:gd name="connsiteY7" fmla="*/ 914426 h 2184429"/>
              <a:gd name="connsiteX8" fmla="*/ 1223933 w 1225357"/>
              <a:gd name="connsiteY8" fmla="*/ 1282174 h 2184429"/>
              <a:gd name="connsiteX9" fmla="*/ 1225109 w 1225357"/>
              <a:gd name="connsiteY9" fmla="*/ 1948066 h 2184429"/>
              <a:gd name="connsiteX10" fmla="*/ 1078896 w 1225357"/>
              <a:gd name="connsiteY10" fmla="*/ 2057214 h 2184429"/>
              <a:gd name="connsiteX11" fmla="*/ 819058 w 1225357"/>
              <a:gd name="connsiteY11" fmla="*/ 2119389 h 2184429"/>
              <a:gd name="connsiteX12" fmla="*/ 668955 w 1225357"/>
              <a:gd name="connsiteY12" fmla="*/ 2122064 h 2184429"/>
              <a:gd name="connsiteX13" fmla="*/ 360814 w 1225357"/>
              <a:gd name="connsiteY13" fmla="*/ 2108110 h 2184429"/>
              <a:gd name="connsiteX14" fmla="*/ 276381 w 1225357"/>
              <a:gd name="connsiteY14" fmla="*/ 1766201 h 2184429"/>
              <a:gd name="connsiteX15" fmla="*/ 243544 w 1225357"/>
              <a:gd name="connsiteY15" fmla="*/ 1314786 h 2184429"/>
              <a:gd name="connsiteX16" fmla="*/ 6439 w 1225357"/>
              <a:gd name="connsiteY16" fmla="*/ 1245295 h 2184429"/>
              <a:gd name="connsiteX17" fmla="*/ 0 w 1225357"/>
              <a:gd name="connsiteY17" fmla="*/ 907947 h 2184429"/>
              <a:gd name="connsiteX0" fmla="*/ 0 w 1233103"/>
              <a:gd name="connsiteY0" fmla="*/ 907947 h 2184429"/>
              <a:gd name="connsiteX1" fmla="*/ 103543 w 1233103"/>
              <a:gd name="connsiteY1" fmla="*/ 247140 h 2184429"/>
              <a:gd name="connsiteX2" fmla="*/ 117167 w 1233103"/>
              <a:gd name="connsiteY2" fmla="*/ 31915 h 2184429"/>
              <a:gd name="connsiteX3" fmla="*/ 372311 w 1233103"/>
              <a:gd name="connsiteY3" fmla="*/ 22196 h 2184429"/>
              <a:gd name="connsiteX4" fmla="*/ 458590 w 1233103"/>
              <a:gd name="connsiteY4" fmla="*/ 440036 h 2184429"/>
              <a:gd name="connsiteX5" fmla="*/ 976836 w 1233103"/>
              <a:gd name="connsiteY5" fmla="*/ 428534 h 2184429"/>
              <a:gd name="connsiteX6" fmla="*/ 1150379 w 1233103"/>
              <a:gd name="connsiteY6" fmla="*/ 469925 h 2184429"/>
              <a:gd name="connsiteX7" fmla="*/ 1220347 w 1233103"/>
              <a:gd name="connsiteY7" fmla="*/ 914426 h 2184429"/>
              <a:gd name="connsiteX8" fmla="*/ 1223933 w 1233103"/>
              <a:gd name="connsiteY8" fmla="*/ 1282174 h 2184429"/>
              <a:gd name="connsiteX9" fmla="*/ 1225109 w 1233103"/>
              <a:gd name="connsiteY9" fmla="*/ 1948066 h 2184429"/>
              <a:gd name="connsiteX10" fmla="*/ 1078896 w 1233103"/>
              <a:gd name="connsiteY10" fmla="*/ 2057214 h 2184429"/>
              <a:gd name="connsiteX11" fmla="*/ 819058 w 1233103"/>
              <a:gd name="connsiteY11" fmla="*/ 2119389 h 2184429"/>
              <a:gd name="connsiteX12" fmla="*/ 668955 w 1233103"/>
              <a:gd name="connsiteY12" fmla="*/ 2122064 h 2184429"/>
              <a:gd name="connsiteX13" fmla="*/ 360814 w 1233103"/>
              <a:gd name="connsiteY13" fmla="*/ 2108110 h 2184429"/>
              <a:gd name="connsiteX14" fmla="*/ 276381 w 1233103"/>
              <a:gd name="connsiteY14" fmla="*/ 1766201 h 2184429"/>
              <a:gd name="connsiteX15" fmla="*/ 243544 w 1233103"/>
              <a:gd name="connsiteY15" fmla="*/ 1314786 h 2184429"/>
              <a:gd name="connsiteX16" fmla="*/ 6439 w 1233103"/>
              <a:gd name="connsiteY16" fmla="*/ 1245295 h 2184429"/>
              <a:gd name="connsiteX17" fmla="*/ 0 w 1233103"/>
              <a:gd name="connsiteY17" fmla="*/ 907947 h 2184429"/>
              <a:gd name="connsiteX0" fmla="*/ 0 w 1233103"/>
              <a:gd name="connsiteY0" fmla="*/ 907947 h 2184429"/>
              <a:gd name="connsiteX1" fmla="*/ 103543 w 1233103"/>
              <a:gd name="connsiteY1" fmla="*/ 247140 h 2184429"/>
              <a:gd name="connsiteX2" fmla="*/ 117167 w 1233103"/>
              <a:gd name="connsiteY2" fmla="*/ 31915 h 2184429"/>
              <a:gd name="connsiteX3" fmla="*/ 372311 w 1233103"/>
              <a:gd name="connsiteY3" fmla="*/ 22196 h 2184429"/>
              <a:gd name="connsiteX4" fmla="*/ 458590 w 1233103"/>
              <a:gd name="connsiteY4" fmla="*/ 440036 h 2184429"/>
              <a:gd name="connsiteX5" fmla="*/ 976836 w 1233103"/>
              <a:gd name="connsiteY5" fmla="*/ 428534 h 2184429"/>
              <a:gd name="connsiteX6" fmla="*/ 1150379 w 1233103"/>
              <a:gd name="connsiteY6" fmla="*/ 469925 h 2184429"/>
              <a:gd name="connsiteX7" fmla="*/ 1220347 w 1233103"/>
              <a:gd name="connsiteY7" fmla="*/ 914426 h 2184429"/>
              <a:gd name="connsiteX8" fmla="*/ 1223933 w 1233103"/>
              <a:gd name="connsiteY8" fmla="*/ 1282174 h 2184429"/>
              <a:gd name="connsiteX9" fmla="*/ 1225109 w 1233103"/>
              <a:gd name="connsiteY9" fmla="*/ 1948066 h 2184429"/>
              <a:gd name="connsiteX10" fmla="*/ 1078896 w 1233103"/>
              <a:gd name="connsiteY10" fmla="*/ 2057214 h 2184429"/>
              <a:gd name="connsiteX11" fmla="*/ 819058 w 1233103"/>
              <a:gd name="connsiteY11" fmla="*/ 2119389 h 2184429"/>
              <a:gd name="connsiteX12" fmla="*/ 668955 w 1233103"/>
              <a:gd name="connsiteY12" fmla="*/ 2122064 h 2184429"/>
              <a:gd name="connsiteX13" fmla="*/ 360814 w 1233103"/>
              <a:gd name="connsiteY13" fmla="*/ 2108110 h 2184429"/>
              <a:gd name="connsiteX14" fmla="*/ 276381 w 1233103"/>
              <a:gd name="connsiteY14" fmla="*/ 1766201 h 2184429"/>
              <a:gd name="connsiteX15" fmla="*/ 243544 w 1233103"/>
              <a:gd name="connsiteY15" fmla="*/ 1314786 h 2184429"/>
              <a:gd name="connsiteX16" fmla="*/ 6439 w 1233103"/>
              <a:gd name="connsiteY16" fmla="*/ 1245295 h 2184429"/>
              <a:gd name="connsiteX17" fmla="*/ 0 w 1233103"/>
              <a:gd name="connsiteY17" fmla="*/ 907947 h 2184429"/>
              <a:gd name="connsiteX0" fmla="*/ 0 w 1233104"/>
              <a:gd name="connsiteY0" fmla="*/ 907947 h 2184429"/>
              <a:gd name="connsiteX1" fmla="*/ 103543 w 1233104"/>
              <a:gd name="connsiteY1" fmla="*/ 247140 h 2184429"/>
              <a:gd name="connsiteX2" fmla="*/ 117167 w 1233104"/>
              <a:gd name="connsiteY2" fmla="*/ 31915 h 2184429"/>
              <a:gd name="connsiteX3" fmla="*/ 372311 w 1233104"/>
              <a:gd name="connsiteY3" fmla="*/ 22196 h 2184429"/>
              <a:gd name="connsiteX4" fmla="*/ 458590 w 1233104"/>
              <a:gd name="connsiteY4" fmla="*/ 440036 h 2184429"/>
              <a:gd name="connsiteX5" fmla="*/ 976836 w 1233104"/>
              <a:gd name="connsiteY5" fmla="*/ 428534 h 2184429"/>
              <a:gd name="connsiteX6" fmla="*/ 1150379 w 1233104"/>
              <a:gd name="connsiteY6" fmla="*/ 469925 h 2184429"/>
              <a:gd name="connsiteX7" fmla="*/ 1220347 w 1233104"/>
              <a:gd name="connsiteY7" fmla="*/ 914426 h 2184429"/>
              <a:gd name="connsiteX8" fmla="*/ 1223933 w 1233104"/>
              <a:gd name="connsiteY8" fmla="*/ 1282174 h 2184429"/>
              <a:gd name="connsiteX9" fmla="*/ 1225109 w 1233104"/>
              <a:gd name="connsiteY9" fmla="*/ 1948066 h 2184429"/>
              <a:gd name="connsiteX10" fmla="*/ 1078896 w 1233104"/>
              <a:gd name="connsiteY10" fmla="*/ 2057214 h 2184429"/>
              <a:gd name="connsiteX11" fmla="*/ 819058 w 1233104"/>
              <a:gd name="connsiteY11" fmla="*/ 2119389 h 2184429"/>
              <a:gd name="connsiteX12" fmla="*/ 668955 w 1233104"/>
              <a:gd name="connsiteY12" fmla="*/ 2122064 h 2184429"/>
              <a:gd name="connsiteX13" fmla="*/ 360814 w 1233104"/>
              <a:gd name="connsiteY13" fmla="*/ 2108110 h 2184429"/>
              <a:gd name="connsiteX14" fmla="*/ 276381 w 1233104"/>
              <a:gd name="connsiteY14" fmla="*/ 1766201 h 2184429"/>
              <a:gd name="connsiteX15" fmla="*/ 243544 w 1233104"/>
              <a:gd name="connsiteY15" fmla="*/ 1314786 h 2184429"/>
              <a:gd name="connsiteX16" fmla="*/ 6439 w 1233104"/>
              <a:gd name="connsiteY16" fmla="*/ 1245295 h 2184429"/>
              <a:gd name="connsiteX17" fmla="*/ 0 w 1233104"/>
              <a:gd name="connsiteY17" fmla="*/ 907947 h 2184429"/>
              <a:gd name="connsiteX0" fmla="*/ 0 w 1269394"/>
              <a:gd name="connsiteY0" fmla="*/ 907947 h 2184429"/>
              <a:gd name="connsiteX1" fmla="*/ 103543 w 1269394"/>
              <a:gd name="connsiteY1" fmla="*/ 247140 h 2184429"/>
              <a:gd name="connsiteX2" fmla="*/ 117167 w 1269394"/>
              <a:gd name="connsiteY2" fmla="*/ 31915 h 2184429"/>
              <a:gd name="connsiteX3" fmla="*/ 372311 w 1269394"/>
              <a:gd name="connsiteY3" fmla="*/ 22196 h 2184429"/>
              <a:gd name="connsiteX4" fmla="*/ 458590 w 1269394"/>
              <a:gd name="connsiteY4" fmla="*/ 440036 h 2184429"/>
              <a:gd name="connsiteX5" fmla="*/ 976836 w 1269394"/>
              <a:gd name="connsiteY5" fmla="*/ 428534 h 2184429"/>
              <a:gd name="connsiteX6" fmla="*/ 1210212 w 1269394"/>
              <a:gd name="connsiteY6" fmla="*/ 454538 h 2184429"/>
              <a:gd name="connsiteX7" fmla="*/ 1220347 w 1269394"/>
              <a:gd name="connsiteY7" fmla="*/ 914426 h 2184429"/>
              <a:gd name="connsiteX8" fmla="*/ 1223933 w 1269394"/>
              <a:gd name="connsiteY8" fmla="*/ 1282174 h 2184429"/>
              <a:gd name="connsiteX9" fmla="*/ 1225109 w 1269394"/>
              <a:gd name="connsiteY9" fmla="*/ 1948066 h 2184429"/>
              <a:gd name="connsiteX10" fmla="*/ 1078896 w 1269394"/>
              <a:gd name="connsiteY10" fmla="*/ 2057214 h 2184429"/>
              <a:gd name="connsiteX11" fmla="*/ 819058 w 1269394"/>
              <a:gd name="connsiteY11" fmla="*/ 2119389 h 2184429"/>
              <a:gd name="connsiteX12" fmla="*/ 668955 w 1269394"/>
              <a:gd name="connsiteY12" fmla="*/ 2122064 h 2184429"/>
              <a:gd name="connsiteX13" fmla="*/ 360814 w 1269394"/>
              <a:gd name="connsiteY13" fmla="*/ 2108110 h 2184429"/>
              <a:gd name="connsiteX14" fmla="*/ 276381 w 1269394"/>
              <a:gd name="connsiteY14" fmla="*/ 1766201 h 2184429"/>
              <a:gd name="connsiteX15" fmla="*/ 243544 w 1269394"/>
              <a:gd name="connsiteY15" fmla="*/ 1314786 h 2184429"/>
              <a:gd name="connsiteX16" fmla="*/ 6439 w 1269394"/>
              <a:gd name="connsiteY16" fmla="*/ 1245295 h 2184429"/>
              <a:gd name="connsiteX17" fmla="*/ 0 w 1269394"/>
              <a:gd name="connsiteY17" fmla="*/ 907947 h 2184429"/>
              <a:gd name="connsiteX0" fmla="*/ 0 w 1269394"/>
              <a:gd name="connsiteY0" fmla="*/ 907947 h 2184429"/>
              <a:gd name="connsiteX1" fmla="*/ 103543 w 1269394"/>
              <a:gd name="connsiteY1" fmla="*/ 247140 h 2184429"/>
              <a:gd name="connsiteX2" fmla="*/ 117167 w 1269394"/>
              <a:gd name="connsiteY2" fmla="*/ 31915 h 2184429"/>
              <a:gd name="connsiteX3" fmla="*/ 372311 w 1269394"/>
              <a:gd name="connsiteY3" fmla="*/ 22196 h 2184429"/>
              <a:gd name="connsiteX4" fmla="*/ 458590 w 1269394"/>
              <a:gd name="connsiteY4" fmla="*/ 440036 h 2184429"/>
              <a:gd name="connsiteX5" fmla="*/ 976836 w 1269394"/>
              <a:gd name="connsiteY5" fmla="*/ 428534 h 2184429"/>
              <a:gd name="connsiteX6" fmla="*/ 1210212 w 1269394"/>
              <a:gd name="connsiteY6" fmla="*/ 454538 h 2184429"/>
              <a:gd name="connsiteX7" fmla="*/ 1220347 w 1269394"/>
              <a:gd name="connsiteY7" fmla="*/ 914426 h 2184429"/>
              <a:gd name="connsiteX8" fmla="*/ 1223933 w 1269394"/>
              <a:gd name="connsiteY8" fmla="*/ 1282174 h 2184429"/>
              <a:gd name="connsiteX9" fmla="*/ 1225109 w 1269394"/>
              <a:gd name="connsiteY9" fmla="*/ 1948066 h 2184429"/>
              <a:gd name="connsiteX10" fmla="*/ 1078896 w 1269394"/>
              <a:gd name="connsiteY10" fmla="*/ 2057214 h 2184429"/>
              <a:gd name="connsiteX11" fmla="*/ 819058 w 1269394"/>
              <a:gd name="connsiteY11" fmla="*/ 2119389 h 2184429"/>
              <a:gd name="connsiteX12" fmla="*/ 668955 w 1269394"/>
              <a:gd name="connsiteY12" fmla="*/ 2122064 h 2184429"/>
              <a:gd name="connsiteX13" fmla="*/ 360814 w 1269394"/>
              <a:gd name="connsiteY13" fmla="*/ 2108110 h 2184429"/>
              <a:gd name="connsiteX14" fmla="*/ 276381 w 1269394"/>
              <a:gd name="connsiteY14" fmla="*/ 1766201 h 2184429"/>
              <a:gd name="connsiteX15" fmla="*/ 243544 w 1269394"/>
              <a:gd name="connsiteY15" fmla="*/ 1314786 h 2184429"/>
              <a:gd name="connsiteX16" fmla="*/ 6439 w 1269394"/>
              <a:gd name="connsiteY16" fmla="*/ 1245295 h 2184429"/>
              <a:gd name="connsiteX17" fmla="*/ 0 w 1269394"/>
              <a:gd name="connsiteY17" fmla="*/ 907947 h 2184429"/>
              <a:gd name="connsiteX0" fmla="*/ 0 w 1269394"/>
              <a:gd name="connsiteY0" fmla="*/ 907947 h 2184429"/>
              <a:gd name="connsiteX1" fmla="*/ 103543 w 1269394"/>
              <a:gd name="connsiteY1" fmla="*/ 247140 h 2184429"/>
              <a:gd name="connsiteX2" fmla="*/ 117167 w 1269394"/>
              <a:gd name="connsiteY2" fmla="*/ 31915 h 2184429"/>
              <a:gd name="connsiteX3" fmla="*/ 372311 w 1269394"/>
              <a:gd name="connsiteY3" fmla="*/ 22196 h 2184429"/>
              <a:gd name="connsiteX4" fmla="*/ 458590 w 1269394"/>
              <a:gd name="connsiteY4" fmla="*/ 440036 h 2184429"/>
              <a:gd name="connsiteX5" fmla="*/ 976836 w 1269394"/>
              <a:gd name="connsiteY5" fmla="*/ 428534 h 2184429"/>
              <a:gd name="connsiteX6" fmla="*/ 1210212 w 1269394"/>
              <a:gd name="connsiteY6" fmla="*/ 454538 h 2184429"/>
              <a:gd name="connsiteX7" fmla="*/ 1220347 w 1269394"/>
              <a:gd name="connsiteY7" fmla="*/ 914426 h 2184429"/>
              <a:gd name="connsiteX8" fmla="*/ 1223933 w 1269394"/>
              <a:gd name="connsiteY8" fmla="*/ 1282174 h 2184429"/>
              <a:gd name="connsiteX9" fmla="*/ 1225109 w 1269394"/>
              <a:gd name="connsiteY9" fmla="*/ 1948066 h 2184429"/>
              <a:gd name="connsiteX10" fmla="*/ 1078896 w 1269394"/>
              <a:gd name="connsiteY10" fmla="*/ 2057214 h 2184429"/>
              <a:gd name="connsiteX11" fmla="*/ 819058 w 1269394"/>
              <a:gd name="connsiteY11" fmla="*/ 2119389 h 2184429"/>
              <a:gd name="connsiteX12" fmla="*/ 668955 w 1269394"/>
              <a:gd name="connsiteY12" fmla="*/ 2122064 h 2184429"/>
              <a:gd name="connsiteX13" fmla="*/ 360814 w 1269394"/>
              <a:gd name="connsiteY13" fmla="*/ 2108110 h 2184429"/>
              <a:gd name="connsiteX14" fmla="*/ 276381 w 1269394"/>
              <a:gd name="connsiteY14" fmla="*/ 1766201 h 2184429"/>
              <a:gd name="connsiteX15" fmla="*/ 243544 w 1269394"/>
              <a:gd name="connsiteY15" fmla="*/ 1314786 h 2184429"/>
              <a:gd name="connsiteX16" fmla="*/ 6439 w 1269394"/>
              <a:gd name="connsiteY16" fmla="*/ 1245295 h 2184429"/>
              <a:gd name="connsiteX17" fmla="*/ 0 w 1269394"/>
              <a:gd name="connsiteY17" fmla="*/ 907947 h 2184429"/>
              <a:gd name="connsiteX0" fmla="*/ 0 w 1234303"/>
              <a:gd name="connsiteY0" fmla="*/ 907947 h 2184429"/>
              <a:gd name="connsiteX1" fmla="*/ 103543 w 1234303"/>
              <a:gd name="connsiteY1" fmla="*/ 247140 h 2184429"/>
              <a:gd name="connsiteX2" fmla="*/ 117167 w 1234303"/>
              <a:gd name="connsiteY2" fmla="*/ 31915 h 2184429"/>
              <a:gd name="connsiteX3" fmla="*/ 372311 w 1234303"/>
              <a:gd name="connsiteY3" fmla="*/ 22196 h 2184429"/>
              <a:gd name="connsiteX4" fmla="*/ 458590 w 1234303"/>
              <a:gd name="connsiteY4" fmla="*/ 440036 h 2184429"/>
              <a:gd name="connsiteX5" fmla="*/ 976836 w 1234303"/>
              <a:gd name="connsiteY5" fmla="*/ 428534 h 2184429"/>
              <a:gd name="connsiteX6" fmla="*/ 1210212 w 1234303"/>
              <a:gd name="connsiteY6" fmla="*/ 454538 h 2184429"/>
              <a:gd name="connsiteX7" fmla="*/ 1220347 w 1234303"/>
              <a:gd name="connsiteY7" fmla="*/ 914426 h 2184429"/>
              <a:gd name="connsiteX8" fmla="*/ 1223933 w 1234303"/>
              <a:gd name="connsiteY8" fmla="*/ 1282174 h 2184429"/>
              <a:gd name="connsiteX9" fmla="*/ 1225109 w 1234303"/>
              <a:gd name="connsiteY9" fmla="*/ 1948066 h 2184429"/>
              <a:gd name="connsiteX10" fmla="*/ 1078896 w 1234303"/>
              <a:gd name="connsiteY10" fmla="*/ 2057214 h 2184429"/>
              <a:gd name="connsiteX11" fmla="*/ 819058 w 1234303"/>
              <a:gd name="connsiteY11" fmla="*/ 2119389 h 2184429"/>
              <a:gd name="connsiteX12" fmla="*/ 668955 w 1234303"/>
              <a:gd name="connsiteY12" fmla="*/ 2122064 h 2184429"/>
              <a:gd name="connsiteX13" fmla="*/ 360814 w 1234303"/>
              <a:gd name="connsiteY13" fmla="*/ 2108110 h 2184429"/>
              <a:gd name="connsiteX14" fmla="*/ 276381 w 1234303"/>
              <a:gd name="connsiteY14" fmla="*/ 1766201 h 2184429"/>
              <a:gd name="connsiteX15" fmla="*/ 243544 w 1234303"/>
              <a:gd name="connsiteY15" fmla="*/ 1314786 h 2184429"/>
              <a:gd name="connsiteX16" fmla="*/ 6439 w 1234303"/>
              <a:gd name="connsiteY16" fmla="*/ 1245295 h 2184429"/>
              <a:gd name="connsiteX17" fmla="*/ 0 w 1234303"/>
              <a:gd name="connsiteY17" fmla="*/ 907947 h 2184429"/>
              <a:gd name="connsiteX0" fmla="*/ 0 w 1234303"/>
              <a:gd name="connsiteY0" fmla="*/ 907947 h 2170382"/>
              <a:gd name="connsiteX1" fmla="*/ 103543 w 1234303"/>
              <a:gd name="connsiteY1" fmla="*/ 247140 h 2170382"/>
              <a:gd name="connsiteX2" fmla="*/ 117167 w 1234303"/>
              <a:gd name="connsiteY2" fmla="*/ 31915 h 2170382"/>
              <a:gd name="connsiteX3" fmla="*/ 372311 w 1234303"/>
              <a:gd name="connsiteY3" fmla="*/ 22196 h 2170382"/>
              <a:gd name="connsiteX4" fmla="*/ 458590 w 1234303"/>
              <a:gd name="connsiteY4" fmla="*/ 440036 h 2170382"/>
              <a:gd name="connsiteX5" fmla="*/ 976836 w 1234303"/>
              <a:gd name="connsiteY5" fmla="*/ 428534 h 2170382"/>
              <a:gd name="connsiteX6" fmla="*/ 1210212 w 1234303"/>
              <a:gd name="connsiteY6" fmla="*/ 454538 h 2170382"/>
              <a:gd name="connsiteX7" fmla="*/ 1220347 w 1234303"/>
              <a:gd name="connsiteY7" fmla="*/ 914426 h 2170382"/>
              <a:gd name="connsiteX8" fmla="*/ 1223933 w 1234303"/>
              <a:gd name="connsiteY8" fmla="*/ 1282174 h 2170382"/>
              <a:gd name="connsiteX9" fmla="*/ 1225109 w 1234303"/>
              <a:gd name="connsiteY9" fmla="*/ 1948066 h 2170382"/>
              <a:gd name="connsiteX10" fmla="*/ 1078896 w 1234303"/>
              <a:gd name="connsiteY10" fmla="*/ 2057214 h 2170382"/>
              <a:gd name="connsiteX11" fmla="*/ 878037 w 1234303"/>
              <a:gd name="connsiteY11" fmla="*/ 2102382 h 2170382"/>
              <a:gd name="connsiteX12" fmla="*/ 668955 w 1234303"/>
              <a:gd name="connsiteY12" fmla="*/ 2122064 h 2170382"/>
              <a:gd name="connsiteX13" fmla="*/ 360814 w 1234303"/>
              <a:gd name="connsiteY13" fmla="*/ 2108110 h 2170382"/>
              <a:gd name="connsiteX14" fmla="*/ 276381 w 1234303"/>
              <a:gd name="connsiteY14" fmla="*/ 1766201 h 2170382"/>
              <a:gd name="connsiteX15" fmla="*/ 243544 w 1234303"/>
              <a:gd name="connsiteY15" fmla="*/ 1314786 h 2170382"/>
              <a:gd name="connsiteX16" fmla="*/ 6439 w 1234303"/>
              <a:gd name="connsiteY16" fmla="*/ 1245295 h 2170382"/>
              <a:gd name="connsiteX17" fmla="*/ 0 w 1234303"/>
              <a:gd name="connsiteY17" fmla="*/ 907947 h 2170382"/>
              <a:gd name="connsiteX0" fmla="*/ 0 w 1234303"/>
              <a:gd name="connsiteY0" fmla="*/ 907947 h 2122064"/>
              <a:gd name="connsiteX1" fmla="*/ 103543 w 1234303"/>
              <a:gd name="connsiteY1" fmla="*/ 247140 h 2122064"/>
              <a:gd name="connsiteX2" fmla="*/ 117167 w 1234303"/>
              <a:gd name="connsiteY2" fmla="*/ 31915 h 2122064"/>
              <a:gd name="connsiteX3" fmla="*/ 372311 w 1234303"/>
              <a:gd name="connsiteY3" fmla="*/ 22196 h 2122064"/>
              <a:gd name="connsiteX4" fmla="*/ 458590 w 1234303"/>
              <a:gd name="connsiteY4" fmla="*/ 440036 h 2122064"/>
              <a:gd name="connsiteX5" fmla="*/ 976836 w 1234303"/>
              <a:gd name="connsiteY5" fmla="*/ 428534 h 2122064"/>
              <a:gd name="connsiteX6" fmla="*/ 1210212 w 1234303"/>
              <a:gd name="connsiteY6" fmla="*/ 454538 h 2122064"/>
              <a:gd name="connsiteX7" fmla="*/ 1220347 w 1234303"/>
              <a:gd name="connsiteY7" fmla="*/ 914426 h 2122064"/>
              <a:gd name="connsiteX8" fmla="*/ 1223933 w 1234303"/>
              <a:gd name="connsiteY8" fmla="*/ 1282174 h 2122064"/>
              <a:gd name="connsiteX9" fmla="*/ 1225109 w 1234303"/>
              <a:gd name="connsiteY9" fmla="*/ 1948066 h 2122064"/>
              <a:gd name="connsiteX10" fmla="*/ 1078896 w 1234303"/>
              <a:gd name="connsiteY10" fmla="*/ 2057214 h 2122064"/>
              <a:gd name="connsiteX11" fmla="*/ 668955 w 1234303"/>
              <a:gd name="connsiteY11" fmla="*/ 2122064 h 2122064"/>
              <a:gd name="connsiteX12" fmla="*/ 360814 w 1234303"/>
              <a:gd name="connsiteY12" fmla="*/ 2108110 h 2122064"/>
              <a:gd name="connsiteX13" fmla="*/ 276381 w 1234303"/>
              <a:gd name="connsiteY13" fmla="*/ 1766201 h 2122064"/>
              <a:gd name="connsiteX14" fmla="*/ 243544 w 1234303"/>
              <a:gd name="connsiteY14" fmla="*/ 1314786 h 2122064"/>
              <a:gd name="connsiteX15" fmla="*/ 6439 w 1234303"/>
              <a:gd name="connsiteY15" fmla="*/ 1245295 h 2122064"/>
              <a:gd name="connsiteX16" fmla="*/ 0 w 1234303"/>
              <a:gd name="connsiteY16" fmla="*/ 907947 h 2122064"/>
              <a:gd name="connsiteX0" fmla="*/ 0 w 1234303"/>
              <a:gd name="connsiteY0" fmla="*/ 907947 h 2127365"/>
              <a:gd name="connsiteX1" fmla="*/ 103543 w 1234303"/>
              <a:gd name="connsiteY1" fmla="*/ 247140 h 2127365"/>
              <a:gd name="connsiteX2" fmla="*/ 117167 w 1234303"/>
              <a:gd name="connsiteY2" fmla="*/ 31915 h 2127365"/>
              <a:gd name="connsiteX3" fmla="*/ 372311 w 1234303"/>
              <a:gd name="connsiteY3" fmla="*/ 22196 h 2127365"/>
              <a:gd name="connsiteX4" fmla="*/ 458590 w 1234303"/>
              <a:gd name="connsiteY4" fmla="*/ 440036 h 2127365"/>
              <a:gd name="connsiteX5" fmla="*/ 976836 w 1234303"/>
              <a:gd name="connsiteY5" fmla="*/ 428534 h 2127365"/>
              <a:gd name="connsiteX6" fmla="*/ 1210212 w 1234303"/>
              <a:gd name="connsiteY6" fmla="*/ 454538 h 2127365"/>
              <a:gd name="connsiteX7" fmla="*/ 1220347 w 1234303"/>
              <a:gd name="connsiteY7" fmla="*/ 914426 h 2127365"/>
              <a:gd name="connsiteX8" fmla="*/ 1223933 w 1234303"/>
              <a:gd name="connsiteY8" fmla="*/ 1282174 h 2127365"/>
              <a:gd name="connsiteX9" fmla="*/ 1225109 w 1234303"/>
              <a:gd name="connsiteY9" fmla="*/ 1948066 h 2127365"/>
              <a:gd name="connsiteX10" fmla="*/ 1078896 w 1234303"/>
              <a:gd name="connsiteY10" fmla="*/ 2057214 h 2127365"/>
              <a:gd name="connsiteX11" fmla="*/ 810223 w 1234303"/>
              <a:gd name="connsiteY11" fmla="*/ 2127365 h 2127365"/>
              <a:gd name="connsiteX12" fmla="*/ 360814 w 1234303"/>
              <a:gd name="connsiteY12" fmla="*/ 2108110 h 2127365"/>
              <a:gd name="connsiteX13" fmla="*/ 276381 w 1234303"/>
              <a:gd name="connsiteY13" fmla="*/ 1766201 h 2127365"/>
              <a:gd name="connsiteX14" fmla="*/ 243544 w 1234303"/>
              <a:gd name="connsiteY14" fmla="*/ 1314786 h 2127365"/>
              <a:gd name="connsiteX15" fmla="*/ 6439 w 1234303"/>
              <a:gd name="connsiteY15" fmla="*/ 1245295 h 2127365"/>
              <a:gd name="connsiteX16" fmla="*/ 0 w 1234303"/>
              <a:gd name="connsiteY16" fmla="*/ 907947 h 2127365"/>
              <a:gd name="connsiteX0" fmla="*/ 0 w 1234303"/>
              <a:gd name="connsiteY0" fmla="*/ 907947 h 2127365"/>
              <a:gd name="connsiteX1" fmla="*/ 103543 w 1234303"/>
              <a:gd name="connsiteY1" fmla="*/ 247140 h 2127365"/>
              <a:gd name="connsiteX2" fmla="*/ 117167 w 1234303"/>
              <a:gd name="connsiteY2" fmla="*/ 31915 h 2127365"/>
              <a:gd name="connsiteX3" fmla="*/ 372311 w 1234303"/>
              <a:gd name="connsiteY3" fmla="*/ 22196 h 2127365"/>
              <a:gd name="connsiteX4" fmla="*/ 458590 w 1234303"/>
              <a:gd name="connsiteY4" fmla="*/ 440036 h 2127365"/>
              <a:gd name="connsiteX5" fmla="*/ 976836 w 1234303"/>
              <a:gd name="connsiteY5" fmla="*/ 428534 h 2127365"/>
              <a:gd name="connsiteX6" fmla="*/ 1210212 w 1234303"/>
              <a:gd name="connsiteY6" fmla="*/ 454538 h 2127365"/>
              <a:gd name="connsiteX7" fmla="*/ 1220347 w 1234303"/>
              <a:gd name="connsiteY7" fmla="*/ 914426 h 2127365"/>
              <a:gd name="connsiteX8" fmla="*/ 1223933 w 1234303"/>
              <a:gd name="connsiteY8" fmla="*/ 1282174 h 2127365"/>
              <a:gd name="connsiteX9" fmla="*/ 1225109 w 1234303"/>
              <a:gd name="connsiteY9" fmla="*/ 1948066 h 2127365"/>
              <a:gd name="connsiteX10" fmla="*/ 1078896 w 1234303"/>
              <a:gd name="connsiteY10" fmla="*/ 2106246 h 2127365"/>
              <a:gd name="connsiteX11" fmla="*/ 810223 w 1234303"/>
              <a:gd name="connsiteY11" fmla="*/ 2127365 h 2127365"/>
              <a:gd name="connsiteX12" fmla="*/ 360814 w 1234303"/>
              <a:gd name="connsiteY12" fmla="*/ 2108110 h 2127365"/>
              <a:gd name="connsiteX13" fmla="*/ 276381 w 1234303"/>
              <a:gd name="connsiteY13" fmla="*/ 1766201 h 2127365"/>
              <a:gd name="connsiteX14" fmla="*/ 243544 w 1234303"/>
              <a:gd name="connsiteY14" fmla="*/ 1314786 h 2127365"/>
              <a:gd name="connsiteX15" fmla="*/ 6439 w 1234303"/>
              <a:gd name="connsiteY15" fmla="*/ 1245295 h 2127365"/>
              <a:gd name="connsiteX16" fmla="*/ 0 w 1234303"/>
              <a:gd name="connsiteY16" fmla="*/ 907947 h 2127365"/>
              <a:gd name="connsiteX0" fmla="*/ 0 w 1234303"/>
              <a:gd name="connsiteY0" fmla="*/ 907947 h 2139629"/>
              <a:gd name="connsiteX1" fmla="*/ 103543 w 1234303"/>
              <a:gd name="connsiteY1" fmla="*/ 247140 h 2139629"/>
              <a:gd name="connsiteX2" fmla="*/ 117167 w 1234303"/>
              <a:gd name="connsiteY2" fmla="*/ 31915 h 2139629"/>
              <a:gd name="connsiteX3" fmla="*/ 372311 w 1234303"/>
              <a:gd name="connsiteY3" fmla="*/ 22196 h 2139629"/>
              <a:gd name="connsiteX4" fmla="*/ 458590 w 1234303"/>
              <a:gd name="connsiteY4" fmla="*/ 440036 h 2139629"/>
              <a:gd name="connsiteX5" fmla="*/ 976836 w 1234303"/>
              <a:gd name="connsiteY5" fmla="*/ 428534 h 2139629"/>
              <a:gd name="connsiteX6" fmla="*/ 1210212 w 1234303"/>
              <a:gd name="connsiteY6" fmla="*/ 454538 h 2139629"/>
              <a:gd name="connsiteX7" fmla="*/ 1220347 w 1234303"/>
              <a:gd name="connsiteY7" fmla="*/ 914426 h 2139629"/>
              <a:gd name="connsiteX8" fmla="*/ 1223933 w 1234303"/>
              <a:gd name="connsiteY8" fmla="*/ 1282174 h 2139629"/>
              <a:gd name="connsiteX9" fmla="*/ 1225109 w 1234303"/>
              <a:gd name="connsiteY9" fmla="*/ 1948066 h 2139629"/>
              <a:gd name="connsiteX10" fmla="*/ 1078896 w 1234303"/>
              <a:gd name="connsiteY10" fmla="*/ 2106246 h 2139629"/>
              <a:gd name="connsiteX11" fmla="*/ 360814 w 1234303"/>
              <a:gd name="connsiteY11" fmla="*/ 2108110 h 2139629"/>
              <a:gd name="connsiteX12" fmla="*/ 276381 w 1234303"/>
              <a:gd name="connsiteY12" fmla="*/ 1766201 h 2139629"/>
              <a:gd name="connsiteX13" fmla="*/ 243544 w 1234303"/>
              <a:gd name="connsiteY13" fmla="*/ 1314786 h 2139629"/>
              <a:gd name="connsiteX14" fmla="*/ 6439 w 1234303"/>
              <a:gd name="connsiteY14" fmla="*/ 1245295 h 2139629"/>
              <a:gd name="connsiteX15" fmla="*/ 0 w 1234303"/>
              <a:gd name="connsiteY15" fmla="*/ 907947 h 2139629"/>
              <a:gd name="connsiteX0" fmla="*/ 0 w 1234303"/>
              <a:gd name="connsiteY0" fmla="*/ 907947 h 2172558"/>
              <a:gd name="connsiteX1" fmla="*/ 103543 w 1234303"/>
              <a:gd name="connsiteY1" fmla="*/ 247140 h 2172558"/>
              <a:gd name="connsiteX2" fmla="*/ 117167 w 1234303"/>
              <a:gd name="connsiteY2" fmla="*/ 31915 h 2172558"/>
              <a:gd name="connsiteX3" fmla="*/ 372311 w 1234303"/>
              <a:gd name="connsiteY3" fmla="*/ 22196 h 2172558"/>
              <a:gd name="connsiteX4" fmla="*/ 458590 w 1234303"/>
              <a:gd name="connsiteY4" fmla="*/ 440036 h 2172558"/>
              <a:gd name="connsiteX5" fmla="*/ 976836 w 1234303"/>
              <a:gd name="connsiteY5" fmla="*/ 428534 h 2172558"/>
              <a:gd name="connsiteX6" fmla="*/ 1210212 w 1234303"/>
              <a:gd name="connsiteY6" fmla="*/ 454538 h 2172558"/>
              <a:gd name="connsiteX7" fmla="*/ 1220347 w 1234303"/>
              <a:gd name="connsiteY7" fmla="*/ 914426 h 2172558"/>
              <a:gd name="connsiteX8" fmla="*/ 1223933 w 1234303"/>
              <a:gd name="connsiteY8" fmla="*/ 1282174 h 2172558"/>
              <a:gd name="connsiteX9" fmla="*/ 1225109 w 1234303"/>
              <a:gd name="connsiteY9" fmla="*/ 1948066 h 2172558"/>
              <a:gd name="connsiteX10" fmla="*/ 1078896 w 1234303"/>
              <a:gd name="connsiteY10" fmla="*/ 2106246 h 2172558"/>
              <a:gd name="connsiteX11" fmla="*/ 360814 w 1234303"/>
              <a:gd name="connsiteY11" fmla="*/ 2108110 h 2172558"/>
              <a:gd name="connsiteX12" fmla="*/ 243544 w 1234303"/>
              <a:gd name="connsiteY12" fmla="*/ 1314786 h 2172558"/>
              <a:gd name="connsiteX13" fmla="*/ 6439 w 1234303"/>
              <a:gd name="connsiteY13" fmla="*/ 1245295 h 2172558"/>
              <a:gd name="connsiteX14" fmla="*/ 0 w 1234303"/>
              <a:gd name="connsiteY14" fmla="*/ 907947 h 2172558"/>
              <a:gd name="connsiteX0" fmla="*/ 0 w 1234303"/>
              <a:gd name="connsiteY0" fmla="*/ 907947 h 2172558"/>
              <a:gd name="connsiteX1" fmla="*/ 103543 w 1234303"/>
              <a:gd name="connsiteY1" fmla="*/ 247140 h 2172558"/>
              <a:gd name="connsiteX2" fmla="*/ 117167 w 1234303"/>
              <a:gd name="connsiteY2" fmla="*/ 31915 h 2172558"/>
              <a:gd name="connsiteX3" fmla="*/ 372311 w 1234303"/>
              <a:gd name="connsiteY3" fmla="*/ 22196 h 2172558"/>
              <a:gd name="connsiteX4" fmla="*/ 458590 w 1234303"/>
              <a:gd name="connsiteY4" fmla="*/ 440036 h 2172558"/>
              <a:gd name="connsiteX5" fmla="*/ 976836 w 1234303"/>
              <a:gd name="connsiteY5" fmla="*/ 428534 h 2172558"/>
              <a:gd name="connsiteX6" fmla="*/ 1210212 w 1234303"/>
              <a:gd name="connsiteY6" fmla="*/ 454538 h 2172558"/>
              <a:gd name="connsiteX7" fmla="*/ 1220347 w 1234303"/>
              <a:gd name="connsiteY7" fmla="*/ 914426 h 2172558"/>
              <a:gd name="connsiteX8" fmla="*/ 1223933 w 1234303"/>
              <a:gd name="connsiteY8" fmla="*/ 1282174 h 2172558"/>
              <a:gd name="connsiteX9" fmla="*/ 1225109 w 1234303"/>
              <a:gd name="connsiteY9" fmla="*/ 1948066 h 2172558"/>
              <a:gd name="connsiteX10" fmla="*/ 1078896 w 1234303"/>
              <a:gd name="connsiteY10" fmla="*/ 2106246 h 2172558"/>
              <a:gd name="connsiteX11" fmla="*/ 360814 w 1234303"/>
              <a:gd name="connsiteY11" fmla="*/ 2108110 h 2172558"/>
              <a:gd name="connsiteX12" fmla="*/ 243544 w 1234303"/>
              <a:gd name="connsiteY12" fmla="*/ 1314786 h 2172558"/>
              <a:gd name="connsiteX13" fmla="*/ 6439 w 1234303"/>
              <a:gd name="connsiteY13" fmla="*/ 1245295 h 2172558"/>
              <a:gd name="connsiteX14" fmla="*/ 0 w 1234303"/>
              <a:gd name="connsiteY14" fmla="*/ 907947 h 2172558"/>
              <a:gd name="connsiteX0" fmla="*/ 0 w 1234303"/>
              <a:gd name="connsiteY0" fmla="*/ 907947 h 2124753"/>
              <a:gd name="connsiteX1" fmla="*/ 103543 w 1234303"/>
              <a:gd name="connsiteY1" fmla="*/ 247140 h 2124753"/>
              <a:gd name="connsiteX2" fmla="*/ 117167 w 1234303"/>
              <a:gd name="connsiteY2" fmla="*/ 31915 h 2124753"/>
              <a:gd name="connsiteX3" fmla="*/ 372311 w 1234303"/>
              <a:gd name="connsiteY3" fmla="*/ 22196 h 2124753"/>
              <a:gd name="connsiteX4" fmla="*/ 458590 w 1234303"/>
              <a:gd name="connsiteY4" fmla="*/ 440036 h 2124753"/>
              <a:gd name="connsiteX5" fmla="*/ 976836 w 1234303"/>
              <a:gd name="connsiteY5" fmla="*/ 428534 h 2124753"/>
              <a:gd name="connsiteX6" fmla="*/ 1210212 w 1234303"/>
              <a:gd name="connsiteY6" fmla="*/ 454538 h 2124753"/>
              <a:gd name="connsiteX7" fmla="*/ 1220347 w 1234303"/>
              <a:gd name="connsiteY7" fmla="*/ 914426 h 2124753"/>
              <a:gd name="connsiteX8" fmla="*/ 1223933 w 1234303"/>
              <a:gd name="connsiteY8" fmla="*/ 1282174 h 2124753"/>
              <a:gd name="connsiteX9" fmla="*/ 1225109 w 1234303"/>
              <a:gd name="connsiteY9" fmla="*/ 1948066 h 2124753"/>
              <a:gd name="connsiteX10" fmla="*/ 1078896 w 1234303"/>
              <a:gd name="connsiteY10" fmla="*/ 2106246 h 2124753"/>
              <a:gd name="connsiteX11" fmla="*/ 360814 w 1234303"/>
              <a:gd name="connsiteY11" fmla="*/ 2108110 h 2124753"/>
              <a:gd name="connsiteX12" fmla="*/ 243544 w 1234303"/>
              <a:gd name="connsiteY12" fmla="*/ 1314786 h 2124753"/>
              <a:gd name="connsiteX13" fmla="*/ 6439 w 1234303"/>
              <a:gd name="connsiteY13" fmla="*/ 1245295 h 2124753"/>
              <a:gd name="connsiteX14" fmla="*/ 0 w 1234303"/>
              <a:gd name="connsiteY14" fmla="*/ 907947 h 2124753"/>
              <a:gd name="connsiteX0" fmla="*/ 0 w 1234303"/>
              <a:gd name="connsiteY0" fmla="*/ 907947 h 2124000"/>
              <a:gd name="connsiteX1" fmla="*/ 103543 w 1234303"/>
              <a:gd name="connsiteY1" fmla="*/ 247140 h 2124000"/>
              <a:gd name="connsiteX2" fmla="*/ 117167 w 1234303"/>
              <a:gd name="connsiteY2" fmla="*/ 31915 h 2124000"/>
              <a:gd name="connsiteX3" fmla="*/ 372311 w 1234303"/>
              <a:gd name="connsiteY3" fmla="*/ 22196 h 2124000"/>
              <a:gd name="connsiteX4" fmla="*/ 458590 w 1234303"/>
              <a:gd name="connsiteY4" fmla="*/ 440036 h 2124000"/>
              <a:gd name="connsiteX5" fmla="*/ 976836 w 1234303"/>
              <a:gd name="connsiteY5" fmla="*/ 428534 h 2124000"/>
              <a:gd name="connsiteX6" fmla="*/ 1210212 w 1234303"/>
              <a:gd name="connsiteY6" fmla="*/ 454538 h 2124000"/>
              <a:gd name="connsiteX7" fmla="*/ 1220347 w 1234303"/>
              <a:gd name="connsiteY7" fmla="*/ 914426 h 2124000"/>
              <a:gd name="connsiteX8" fmla="*/ 1223933 w 1234303"/>
              <a:gd name="connsiteY8" fmla="*/ 1282174 h 2124000"/>
              <a:gd name="connsiteX9" fmla="*/ 1225109 w 1234303"/>
              <a:gd name="connsiteY9" fmla="*/ 1948066 h 2124000"/>
              <a:gd name="connsiteX10" fmla="*/ 1078896 w 1234303"/>
              <a:gd name="connsiteY10" fmla="*/ 2106246 h 2124000"/>
              <a:gd name="connsiteX11" fmla="*/ 309530 w 1234303"/>
              <a:gd name="connsiteY11" fmla="*/ 2106490 h 2124000"/>
              <a:gd name="connsiteX12" fmla="*/ 243544 w 1234303"/>
              <a:gd name="connsiteY12" fmla="*/ 1314786 h 2124000"/>
              <a:gd name="connsiteX13" fmla="*/ 6439 w 1234303"/>
              <a:gd name="connsiteY13" fmla="*/ 1245295 h 2124000"/>
              <a:gd name="connsiteX14" fmla="*/ 0 w 1234303"/>
              <a:gd name="connsiteY14" fmla="*/ 907947 h 2124000"/>
              <a:gd name="connsiteX0" fmla="*/ 0 w 1234303"/>
              <a:gd name="connsiteY0" fmla="*/ 907947 h 2124000"/>
              <a:gd name="connsiteX1" fmla="*/ 103543 w 1234303"/>
              <a:gd name="connsiteY1" fmla="*/ 247140 h 2124000"/>
              <a:gd name="connsiteX2" fmla="*/ 117167 w 1234303"/>
              <a:gd name="connsiteY2" fmla="*/ 31915 h 2124000"/>
              <a:gd name="connsiteX3" fmla="*/ 372311 w 1234303"/>
              <a:gd name="connsiteY3" fmla="*/ 22196 h 2124000"/>
              <a:gd name="connsiteX4" fmla="*/ 458590 w 1234303"/>
              <a:gd name="connsiteY4" fmla="*/ 440036 h 2124000"/>
              <a:gd name="connsiteX5" fmla="*/ 976836 w 1234303"/>
              <a:gd name="connsiteY5" fmla="*/ 428534 h 2124000"/>
              <a:gd name="connsiteX6" fmla="*/ 1210212 w 1234303"/>
              <a:gd name="connsiteY6" fmla="*/ 454538 h 2124000"/>
              <a:gd name="connsiteX7" fmla="*/ 1220347 w 1234303"/>
              <a:gd name="connsiteY7" fmla="*/ 914426 h 2124000"/>
              <a:gd name="connsiteX8" fmla="*/ 1223933 w 1234303"/>
              <a:gd name="connsiteY8" fmla="*/ 1282174 h 2124000"/>
              <a:gd name="connsiteX9" fmla="*/ 1225109 w 1234303"/>
              <a:gd name="connsiteY9" fmla="*/ 1948066 h 2124000"/>
              <a:gd name="connsiteX10" fmla="*/ 1078896 w 1234303"/>
              <a:gd name="connsiteY10" fmla="*/ 2106246 h 2124000"/>
              <a:gd name="connsiteX11" fmla="*/ 309530 w 1234303"/>
              <a:gd name="connsiteY11" fmla="*/ 2106490 h 2124000"/>
              <a:gd name="connsiteX12" fmla="*/ 243544 w 1234303"/>
              <a:gd name="connsiteY12" fmla="*/ 1314786 h 2124000"/>
              <a:gd name="connsiteX13" fmla="*/ 6439 w 1234303"/>
              <a:gd name="connsiteY13" fmla="*/ 1245295 h 2124000"/>
              <a:gd name="connsiteX14" fmla="*/ 0 w 1234303"/>
              <a:gd name="connsiteY14" fmla="*/ 907947 h 2124000"/>
              <a:gd name="connsiteX0" fmla="*/ 0 w 1234303"/>
              <a:gd name="connsiteY0" fmla="*/ 907947 h 2124000"/>
              <a:gd name="connsiteX1" fmla="*/ 103543 w 1234303"/>
              <a:gd name="connsiteY1" fmla="*/ 247140 h 2124000"/>
              <a:gd name="connsiteX2" fmla="*/ 117167 w 1234303"/>
              <a:gd name="connsiteY2" fmla="*/ 31915 h 2124000"/>
              <a:gd name="connsiteX3" fmla="*/ 372311 w 1234303"/>
              <a:gd name="connsiteY3" fmla="*/ 22196 h 2124000"/>
              <a:gd name="connsiteX4" fmla="*/ 458590 w 1234303"/>
              <a:gd name="connsiteY4" fmla="*/ 440036 h 2124000"/>
              <a:gd name="connsiteX5" fmla="*/ 976836 w 1234303"/>
              <a:gd name="connsiteY5" fmla="*/ 428534 h 2124000"/>
              <a:gd name="connsiteX6" fmla="*/ 1210212 w 1234303"/>
              <a:gd name="connsiteY6" fmla="*/ 454538 h 2124000"/>
              <a:gd name="connsiteX7" fmla="*/ 1220347 w 1234303"/>
              <a:gd name="connsiteY7" fmla="*/ 914426 h 2124000"/>
              <a:gd name="connsiteX8" fmla="*/ 1223933 w 1234303"/>
              <a:gd name="connsiteY8" fmla="*/ 1282174 h 2124000"/>
              <a:gd name="connsiteX9" fmla="*/ 1225109 w 1234303"/>
              <a:gd name="connsiteY9" fmla="*/ 1948066 h 2124000"/>
              <a:gd name="connsiteX10" fmla="*/ 1078896 w 1234303"/>
              <a:gd name="connsiteY10" fmla="*/ 2106246 h 2124000"/>
              <a:gd name="connsiteX11" fmla="*/ 309530 w 1234303"/>
              <a:gd name="connsiteY11" fmla="*/ 2106490 h 2124000"/>
              <a:gd name="connsiteX12" fmla="*/ 243544 w 1234303"/>
              <a:gd name="connsiteY12" fmla="*/ 1314786 h 2124000"/>
              <a:gd name="connsiteX13" fmla="*/ 7721 w 1234303"/>
              <a:gd name="connsiteY13" fmla="*/ 1235577 h 2124000"/>
              <a:gd name="connsiteX14" fmla="*/ 0 w 1234303"/>
              <a:gd name="connsiteY14" fmla="*/ 907947 h 2124000"/>
              <a:gd name="connsiteX0" fmla="*/ 0 w 1274049"/>
              <a:gd name="connsiteY0" fmla="*/ 810766 h 2124000"/>
              <a:gd name="connsiteX1" fmla="*/ 143289 w 1274049"/>
              <a:gd name="connsiteY1" fmla="*/ 247140 h 2124000"/>
              <a:gd name="connsiteX2" fmla="*/ 156913 w 1274049"/>
              <a:gd name="connsiteY2" fmla="*/ 31915 h 2124000"/>
              <a:gd name="connsiteX3" fmla="*/ 412057 w 1274049"/>
              <a:gd name="connsiteY3" fmla="*/ 22196 h 2124000"/>
              <a:gd name="connsiteX4" fmla="*/ 498336 w 1274049"/>
              <a:gd name="connsiteY4" fmla="*/ 440036 h 2124000"/>
              <a:gd name="connsiteX5" fmla="*/ 1016582 w 1274049"/>
              <a:gd name="connsiteY5" fmla="*/ 428534 h 2124000"/>
              <a:gd name="connsiteX6" fmla="*/ 1249958 w 1274049"/>
              <a:gd name="connsiteY6" fmla="*/ 454538 h 2124000"/>
              <a:gd name="connsiteX7" fmla="*/ 1260093 w 1274049"/>
              <a:gd name="connsiteY7" fmla="*/ 914426 h 2124000"/>
              <a:gd name="connsiteX8" fmla="*/ 1263679 w 1274049"/>
              <a:gd name="connsiteY8" fmla="*/ 1282174 h 2124000"/>
              <a:gd name="connsiteX9" fmla="*/ 1264855 w 1274049"/>
              <a:gd name="connsiteY9" fmla="*/ 1948066 h 2124000"/>
              <a:gd name="connsiteX10" fmla="*/ 1118642 w 1274049"/>
              <a:gd name="connsiteY10" fmla="*/ 2106246 h 2124000"/>
              <a:gd name="connsiteX11" fmla="*/ 349276 w 1274049"/>
              <a:gd name="connsiteY11" fmla="*/ 2106490 h 2124000"/>
              <a:gd name="connsiteX12" fmla="*/ 283290 w 1274049"/>
              <a:gd name="connsiteY12" fmla="*/ 1314786 h 2124000"/>
              <a:gd name="connsiteX13" fmla="*/ 47467 w 1274049"/>
              <a:gd name="connsiteY13" fmla="*/ 1235577 h 2124000"/>
              <a:gd name="connsiteX14" fmla="*/ 0 w 1274049"/>
              <a:gd name="connsiteY14" fmla="*/ 810766 h 2124000"/>
              <a:gd name="connsiteX0" fmla="*/ 3818 w 1277867"/>
              <a:gd name="connsiteY0" fmla="*/ 810766 h 2124000"/>
              <a:gd name="connsiteX1" fmla="*/ 147107 w 1277867"/>
              <a:gd name="connsiteY1" fmla="*/ 247140 h 2124000"/>
              <a:gd name="connsiteX2" fmla="*/ 160731 w 1277867"/>
              <a:gd name="connsiteY2" fmla="*/ 31915 h 2124000"/>
              <a:gd name="connsiteX3" fmla="*/ 415875 w 1277867"/>
              <a:gd name="connsiteY3" fmla="*/ 22196 h 2124000"/>
              <a:gd name="connsiteX4" fmla="*/ 502154 w 1277867"/>
              <a:gd name="connsiteY4" fmla="*/ 440036 h 2124000"/>
              <a:gd name="connsiteX5" fmla="*/ 1020400 w 1277867"/>
              <a:gd name="connsiteY5" fmla="*/ 428534 h 2124000"/>
              <a:gd name="connsiteX6" fmla="*/ 1253776 w 1277867"/>
              <a:gd name="connsiteY6" fmla="*/ 454538 h 2124000"/>
              <a:gd name="connsiteX7" fmla="*/ 1263911 w 1277867"/>
              <a:gd name="connsiteY7" fmla="*/ 914426 h 2124000"/>
              <a:gd name="connsiteX8" fmla="*/ 1267497 w 1277867"/>
              <a:gd name="connsiteY8" fmla="*/ 1282174 h 2124000"/>
              <a:gd name="connsiteX9" fmla="*/ 1268673 w 1277867"/>
              <a:gd name="connsiteY9" fmla="*/ 1948066 h 2124000"/>
              <a:gd name="connsiteX10" fmla="*/ 1122460 w 1277867"/>
              <a:gd name="connsiteY10" fmla="*/ 2106246 h 2124000"/>
              <a:gd name="connsiteX11" fmla="*/ 353094 w 1277867"/>
              <a:gd name="connsiteY11" fmla="*/ 2106490 h 2124000"/>
              <a:gd name="connsiteX12" fmla="*/ 287108 w 1277867"/>
              <a:gd name="connsiteY12" fmla="*/ 1314786 h 2124000"/>
              <a:gd name="connsiteX13" fmla="*/ 0 w 1277867"/>
              <a:gd name="connsiteY13" fmla="*/ 1212497 h 2124000"/>
              <a:gd name="connsiteX14" fmla="*/ 3818 w 1277867"/>
              <a:gd name="connsiteY14" fmla="*/ 810766 h 2124000"/>
              <a:gd name="connsiteX0" fmla="*/ 3818 w 1277867"/>
              <a:gd name="connsiteY0" fmla="*/ 810766 h 2128421"/>
              <a:gd name="connsiteX1" fmla="*/ 147107 w 1277867"/>
              <a:gd name="connsiteY1" fmla="*/ 247140 h 2128421"/>
              <a:gd name="connsiteX2" fmla="*/ 160731 w 1277867"/>
              <a:gd name="connsiteY2" fmla="*/ 31915 h 2128421"/>
              <a:gd name="connsiteX3" fmla="*/ 415875 w 1277867"/>
              <a:gd name="connsiteY3" fmla="*/ 22196 h 2128421"/>
              <a:gd name="connsiteX4" fmla="*/ 502154 w 1277867"/>
              <a:gd name="connsiteY4" fmla="*/ 440036 h 2128421"/>
              <a:gd name="connsiteX5" fmla="*/ 1020400 w 1277867"/>
              <a:gd name="connsiteY5" fmla="*/ 428534 h 2128421"/>
              <a:gd name="connsiteX6" fmla="*/ 1253776 w 1277867"/>
              <a:gd name="connsiteY6" fmla="*/ 454538 h 2128421"/>
              <a:gd name="connsiteX7" fmla="*/ 1263911 w 1277867"/>
              <a:gd name="connsiteY7" fmla="*/ 914426 h 2128421"/>
              <a:gd name="connsiteX8" fmla="*/ 1267497 w 1277867"/>
              <a:gd name="connsiteY8" fmla="*/ 1282174 h 2128421"/>
              <a:gd name="connsiteX9" fmla="*/ 1268673 w 1277867"/>
              <a:gd name="connsiteY9" fmla="*/ 1948066 h 2128421"/>
              <a:gd name="connsiteX10" fmla="*/ 1122460 w 1277867"/>
              <a:gd name="connsiteY10" fmla="*/ 2106246 h 2128421"/>
              <a:gd name="connsiteX11" fmla="*/ 445407 w 1277867"/>
              <a:gd name="connsiteY11" fmla="*/ 2114994 h 2128421"/>
              <a:gd name="connsiteX12" fmla="*/ 287108 w 1277867"/>
              <a:gd name="connsiteY12" fmla="*/ 1314786 h 2128421"/>
              <a:gd name="connsiteX13" fmla="*/ 0 w 1277867"/>
              <a:gd name="connsiteY13" fmla="*/ 1212497 h 2128421"/>
              <a:gd name="connsiteX14" fmla="*/ 3818 w 1277867"/>
              <a:gd name="connsiteY14" fmla="*/ 810766 h 2128421"/>
              <a:gd name="connsiteX0" fmla="*/ 3818 w 1277867"/>
              <a:gd name="connsiteY0" fmla="*/ 810766 h 2128421"/>
              <a:gd name="connsiteX1" fmla="*/ 147107 w 1277867"/>
              <a:gd name="connsiteY1" fmla="*/ 247140 h 2128421"/>
              <a:gd name="connsiteX2" fmla="*/ 160731 w 1277867"/>
              <a:gd name="connsiteY2" fmla="*/ 31915 h 2128421"/>
              <a:gd name="connsiteX3" fmla="*/ 415875 w 1277867"/>
              <a:gd name="connsiteY3" fmla="*/ 22196 h 2128421"/>
              <a:gd name="connsiteX4" fmla="*/ 502154 w 1277867"/>
              <a:gd name="connsiteY4" fmla="*/ 440036 h 2128421"/>
              <a:gd name="connsiteX5" fmla="*/ 1020400 w 1277867"/>
              <a:gd name="connsiteY5" fmla="*/ 428534 h 2128421"/>
              <a:gd name="connsiteX6" fmla="*/ 1253776 w 1277867"/>
              <a:gd name="connsiteY6" fmla="*/ 454538 h 2128421"/>
              <a:gd name="connsiteX7" fmla="*/ 1263911 w 1277867"/>
              <a:gd name="connsiteY7" fmla="*/ 914426 h 2128421"/>
              <a:gd name="connsiteX8" fmla="*/ 1267497 w 1277867"/>
              <a:gd name="connsiteY8" fmla="*/ 1282174 h 2128421"/>
              <a:gd name="connsiteX9" fmla="*/ 1268673 w 1277867"/>
              <a:gd name="connsiteY9" fmla="*/ 1948066 h 2128421"/>
              <a:gd name="connsiteX10" fmla="*/ 1122460 w 1277867"/>
              <a:gd name="connsiteY10" fmla="*/ 2106246 h 2128421"/>
              <a:gd name="connsiteX11" fmla="*/ 445407 w 1277867"/>
              <a:gd name="connsiteY11" fmla="*/ 2114994 h 2128421"/>
              <a:gd name="connsiteX12" fmla="*/ 287108 w 1277867"/>
              <a:gd name="connsiteY12" fmla="*/ 1314786 h 2128421"/>
              <a:gd name="connsiteX13" fmla="*/ 0 w 1277867"/>
              <a:gd name="connsiteY13" fmla="*/ 1212497 h 2128421"/>
              <a:gd name="connsiteX14" fmla="*/ 3818 w 1277867"/>
              <a:gd name="connsiteY14" fmla="*/ 810766 h 2128421"/>
              <a:gd name="connsiteX0" fmla="*/ 3818 w 1277867"/>
              <a:gd name="connsiteY0" fmla="*/ 810766 h 2126199"/>
              <a:gd name="connsiteX1" fmla="*/ 147107 w 1277867"/>
              <a:gd name="connsiteY1" fmla="*/ 247140 h 2126199"/>
              <a:gd name="connsiteX2" fmla="*/ 160731 w 1277867"/>
              <a:gd name="connsiteY2" fmla="*/ 31915 h 2126199"/>
              <a:gd name="connsiteX3" fmla="*/ 415875 w 1277867"/>
              <a:gd name="connsiteY3" fmla="*/ 22196 h 2126199"/>
              <a:gd name="connsiteX4" fmla="*/ 502154 w 1277867"/>
              <a:gd name="connsiteY4" fmla="*/ 440036 h 2126199"/>
              <a:gd name="connsiteX5" fmla="*/ 1020400 w 1277867"/>
              <a:gd name="connsiteY5" fmla="*/ 428534 h 2126199"/>
              <a:gd name="connsiteX6" fmla="*/ 1253776 w 1277867"/>
              <a:gd name="connsiteY6" fmla="*/ 454538 h 2126199"/>
              <a:gd name="connsiteX7" fmla="*/ 1263911 w 1277867"/>
              <a:gd name="connsiteY7" fmla="*/ 914426 h 2126199"/>
              <a:gd name="connsiteX8" fmla="*/ 1267497 w 1277867"/>
              <a:gd name="connsiteY8" fmla="*/ 1282174 h 2126199"/>
              <a:gd name="connsiteX9" fmla="*/ 1268673 w 1277867"/>
              <a:gd name="connsiteY9" fmla="*/ 1948066 h 2126199"/>
              <a:gd name="connsiteX10" fmla="*/ 1122460 w 1277867"/>
              <a:gd name="connsiteY10" fmla="*/ 2106246 h 2126199"/>
              <a:gd name="connsiteX11" fmla="*/ 445407 w 1277867"/>
              <a:gd name="connsiteY11" fmla="*/ 2114994 h 2126199"/>
              <a:gd name="connsiteX12" fmla="*/ 287108 w 1277867"/>
              <a:gd name="connsiteY12" fmla="*/ 1314786 h 2126199"/>
              <a:gd name="connsiteX13" fmla="*/ 0 w 1277867"/>
              <a:gd name="connsiteY13" fmla="*/ 1212497 h 2126199"/>
              <a:gd name="connsiteX14" fmla="*/ 3818 w 1277867"/>
              <a:gd name="connsiteY14" fmla="*/ 810766 h 2126199"/>
              <a:gd name="connsiteX0" fmla="*/ 3818 w 1277867"/>
              <a:gd name="connsiteY0" fmla="*/ 810766 h 2122966"/>
              <a:gd name="connsiteX1" fmla="*/ 147107 w 1277867"/>
              <a:gd name="connsiteY1" fmla="*/ 247140 h 2122966"/>
              <a:gd name="connsiteX2" fmla="*/ 160731 w 1277867"/>
              <a:gd name="connsiteY2" fmla="*/ 31915 h 2122966"/>
              <a:gd name="connsiteX3" fmla="*/ 415875 w 1277867"/>
              <a:gd name="connsiteY3" fmla="*/ 22196 h 2122966"/>
              <a:gd name="connsiteX4" fmla="*/ 502154 w 1277867"/>
              <a:gd name="connsiteY4" fmla="*/ 440036 h 2122966"/>
              <a:gd name="connsiteX5" fmla="*/ 1020400 w 1277867"/>
              <a:gd name="connsiteY5" fmla="*/ 428534 h 2122966"/>
              <a:gd name="connsiteX6" fmla="*/ 1253776 w 1277867"/>
              <a:gd name="connsiteY6" fmla="*/ 454538 h 2122966"/>
              <a:gd name="connsiteX7" fmla="*/ 1263911 w 1277867"/>
              <a:gd name="connsiteY7" fmla="*/ 914426 h 2122966"/>
              <a:gd name="connsiteX8" fmla="*/ 1267497 w 1277867"/>
              <a:gd name="connsiteY8" fmla="*/ 1282174 h 2122966"/>
              <a:gd name="connsiteX9" fmla="*/ 1268673 w 1277867"/>
              <a:gd name="connsiteY9" fmla="*/ 1948066 h 2122966"/>
              <a:gd name="connsiteX10" fmla="*/ 1122460 w 1277867"/>
              <a:gd name="connsiteY10" fmla="*/ 2106246 h 2122966"/>
              <a:gd name="connsiteX11" fmla="*/ 445407 w 1277867"/>
              <a:gd name="connsiteY11" fmla="*/ 2114994 h 2122966"/>
              <a:gd name="connsiteX12" fmla="*/ 287108 w 1277867"/>
              <a:gd name="connsiteY12" fmla="*/ 1314786 h 2122966"/>
              <a:gd name="connsiteX13" fmla="*/ 0 w 1277867"/>
              <a:gd name="connsiteY13" fmla="*/ 1212497 h 2122966"/>
              <a:gd name="connsiteX14" fmla="*/ 3818 w 1277867"/>
              <a:gd name="connsiteY14" fmla="*/ 810766 h 2122966"/>
              <a:gd name="connsiteX0" fmla="*/ 3818 w 1277867"/>
              <a:gd name="connsiteY0" fmla="*/ 810766 h 2122966"/>
              <a:gd name="connsiteX1" fmla="*/ 79086 w 1277867"/>
              <a:gd name="connsiteY1" fmla="*/ 425134 h 2122966"/>
              <a:gd name="connsiteX2" fmla="*/ 160731 w 1277867"/>
              <a:gd name="connsiteY2" fmla="*/ 31915 h 2122966"/>
              <a:gd name="connsiteX3" fmla="*/ 415875 w 1277867"/>
              <a:gd name="connsiteY3" fmla="*/ 22196 h 2122966"/>
              <a:gd name="connsiteX4" fmla="*/ 502154 w 1277867"/>
              <a:gd name="connsiteY4" fmla="*/ 440036 h 2122966"/>
              <a:gd name="connsiteX5" fmla="*/ 1020400 w 1277867"/>
              <a:gd name="connsiteY5" fmla="*/ 428534 h 2122966"/>
              <a:gd name="connsiteX6" fmla="*/ 1253776 w 1277867"/>
              <a:gd name="connsiteY6" fmla="*/ 454538 h 2122966"/>
              <a:gd name="connsiteX7" fmla="*/ 1263911 w 1277867"/>
              <a:gd name="connsiteY7" fmla="*/ 914426 h 2122966"/>
              <a:gd name="connsiteX8" fmla="*/ 1267497 w 1277867"/>
              <a:gd name="connsiteY8" fmla="*/ 1282174 h 2122966"/>
              <a:gd name="connsiteX9" fmla="*/ 1268673 w 1277867"/>
              <a:gd name="connsiteY9" fmla="*/ 1948066 h 2122966"/>
              <a:gd name="connsiteX10" fmla="*/ 1122460 w 1277867"/>
              <a:gd name="connsiteY10" fmla="*/ 2106246 h 2122966"/>
              <a:gd name="connsiteX11" fmla="*/ 445407 w 1277867"/>
              <a:gd name="connsiteY11" fmla="*/ 2114994 h 2122966"/>
              <a:gd name="connsiteX12" fmla="*/ 287108 w 1277867"/>
              <a:gd name="connsiteY12" fmla="*/ 1314786 h 2122966"/>
              <a:gd name="connsiteX13" fmla="*/ 0 w 1277867"/>
              <a:gd name="connsiteY13" fmla="*/ 1212497 h 2122966"/>
              <a:gd name="connsiteX14" fmla="*/ 3818 w 1277867"/>
              <a:gd name="connsiteY14" fmla="*/ 810766 h 2122966"/>
              <a:gd name="connsiteX0" fmla="*/ 3818 w 1277867"/>
              <a:gd name="connsiteY0" fmla="*/ 783246 h 2095446"/>
              <a:gd name="connsiteX1" fmla="*/ 79086 w 1277867"/>
              <a:gd name="connsiteY1" fmla="*/ 397614 h 2095446"/>
              <a:gd name="connsiteX2" fmla="*/ 160731 w 1277867"/>
              <a:gd name="connsiteY2" fmla="*/ 4395 h 2095446"/>
              <a:gd name="connsiteX3" fmla="*/ 386723 w 1277867"/>
              <a:gd name="connsiteY3" fmla="*/ 218703 h 2095446"/>
              <a:gd name="connsiteX4" fmla="*/ 502154 w 1277867"/>
              <a:gd name="connsiteY4" fmla="*/ 412516 h 2095446"/>
              <a:gd name="connsiteX5" fmla="*/ 1020400 w 1277867"/>
              <a:gd name="connsiteY5" fmla="*/ 401014 h 2095446"/>
              <a:gd name="connsiteX6" fmla="*/ 1253776 w 1277867"/>
              <a:gd name="connsiteY6" fmla="*/ 427018 h 2095446"/>
              <a:gd name="connsiteX7" fmla="*/ 1263911 w 1277867"/>
              <a:gd name="connsiteY7" fmla="*/ 886906 h 2095446"/>
              <a:gd name="connsiteX8" fmla="*/ 1267497 w 1277867"/>
              <a:gd name="connsiteY8" fmla="*/ 1254654 h 2095446"/>
              <a:gd name="connsiteX9" fmla="*/ 1268673 w 1277867"/>
              <a:gd name="connsiteY9" fmla="*/ 1920546 h 2095446"/>
              <a:gd name="connsiteX10" fmla="*/ 1122460 w 1277867"/>
              <a:gd name="connsiteY10" fmla="*/ 2078726 h 2095446"/>
              <a:gd name="connsiteX11" fmla="*/ 445407 w 1277867"/>
              <a:gd name="connsiteY11" fmla="*/ 2087474 h 2095446"/>
              <a:gd name="connsiteX12" fmla="*/ 287108 w 1277867"/>
              <a:gd name="connsiteY12" fmla="*/ 1287266 h 2095446"/>
              <a:gd name="connsiteX13" fmla="*/ 0 w 1277867"/>
              <a:gd name="connsiteY13" fmla="*/ 1184977 h 2095446"/>
              <a:gd name="connsiteX14" fmla="*/ 3818 w 1277867"/>
              <a:gd name="connsiteY14" fmla="*/ 783246 h 2095446"/>
              <a:gd name="connsiteX0" fmla="*/ 3818 w 1277867"/>
              <a:gd name="connsiteY0" fmla="*/ 588083 h 1900283"/>
              <a:gd name="connsiteX1" fmla="*/ 79086 w 1277867"/>
              <a:gd name="connsiteY1" fmla="*/ 202451 h 1900283"/>
              <a:gd name="connsiteX2" fmla="*/ 151014 w 1277867"/>
              <a:gd name="connsiteY2" fmla="*/ 30190 h 1900283"/>
              <a:gd name="connsiteX3" fmla="*/ 386723 w 1277867"/>
              <a:gd name="connsiteY3" fmla="*/ 23540 h 1900283"/>
              <a:gd name="connsiteX4" fmla="*/ 502154 w 1277867"/>
              <a:gd name="connsiteY4" fmla="*/ 217353 h 1900283"/>
              <a:gd name="connsiteX5" fmla="*/ 1020400 w 1277867"/>
              <a:gd name="connsiteY5" fmla="*/ 205851 h 1900283"/>
              <a:gd name="connsiteX6" fmla="*/ 1253776 w 1277867"/>
              <a:gd name="connsiteY6" fmla="*/ 231855 h 1900283"/>
              <a:gd name="connsiteX7" fmla="*/ 1263911 w 1277867"/>
              <a:gd name="connsiteY7" fmla="*/ 691743 h 1900283"/>
              <a:gd name="connsiteX8" fmla="*/ 1267497 w 1277867"/>
              <a:gd name="connsiteY8" fmla="*/ 1059491 h 1900283"/>
              <a:gd name="connsiteX9" fmla="*/ 1268673 w 1277867"/>
              <a:gd name="connsiteY9" fmla="*/ 1725383 h 1900283"/>
              <a:gd name="connsiteX10" fmla="*/ 1122460 w 1277867"/>
              <a:gd name="connsiteY10" fmla="*/ 1883563 h 1900283"/>
              <a:gd name="connsiteX11" fmla="*/ 445407 w 1277867"/>
              <a:gd name="connsiteY11" fmla="*/ 1892311 h 1900283"/>
              <a:gd name="connsiteX12" fmla="*/ 287108 w 1277867"/>
              <a:gd name="connsiteY12" fmla="*/ 1092103 h 1900283"/>
              <a:gd name="connsiteX13" fmla="*/ 0 w 1277867"/>
              <a:gd name="connsiteY13" fmla="*/ 989814 h 1900283"/>
              <a:gd name="connsiteX14" fmla="*/ 3818 w 1277867"/>
              <a:gd name="connsiteY14" fmla="*/ 588083 h 1900283"/>
              <a:gd name="connsiteX0" fmla="*/ 3818 w 1277867"/>
              <a:gd name="connsiteY0" fmla="*/ 588083 h 1900283"/>
              <a:gd name="connsiteX1" fmla="*/ 28881 w 1277867"/>
              <a:gd name="connsiteY1" fmla="*/ 196313 h 1900283"/>
              <a:gd name="connsiteX2" fmla="*/ 151014 w 1277867"/>
              <a:gd name="connsiteY2" fmla="*/ 30190 h 1900283"/>
              <a:gd name="connsiteX3" fmla="*/ 386723 w 1277867"/>
              <a:gd name="connsiteY3" fmla="*/ 23540 h 1900283"/>
              <a:gd name="connsiteX4" fmla="*/ 502154 w 1277867"/>
              <a:gd name="connsiteY4" fmla="*/ 217353 h 1900283"/>
              <a:gd name="connsiteX5" fmla="*/ 1020400 w 1277867"/>
              <a:gd name="connsiteY5" fmla="*/ 205851 h 1900283"/>
              <a:gd name="connsiteX6" fmla="*/ 1253776 w 1277867"/>
              <a:gd name="connsiteY6" fmla="*/ 231855 h 1900283"/>
              <a:gd name="connsiteX7" fmla="*/ 1263911 w 1277867"/>
              <a:gd name="connsiteY7" fmla="*/ 691743 h 1900283"/>
              <a:gd name="connsiteX8" fmla="*/ 1267497 w 1277867"/>
              <a:gd name="connsiteY8" fmla="*/ 1059491 h 1900283"/>
              <a:gd name="connsiteX9" fmla="*/ 1268673 w 1277867"/>
              <a:gd name="connsiteY9" fmla="*/ 1725383 h 1900283"/>
              <a:gd name="connsiteX10" fmla="*/ 1122460 w 1277867"/>
              <a:gd name="connsiteY10" fmla="*/ 1883563 h 1900283"/>
              <a:gd name="connsiteX11" fmla="*/ 445407 w 1277867"/>
              <a:gd name="connsiteY11" fmla="*/ 1892311 h 1900283"/>
              <a:gd name="connsiteX12" fmla="*/ 287108 w 1277867"/>
              <a:gd name="connsiteY12" fmla="*/ 1092103 h 1900283"/>
              <a:gd name="connsiteX13" fmla="*/ 0 w 1277867"/>
              <a:gd name="connsiteY13" fmla="*/ 989814 h 1900283"/>
              <a:gd name="connsiteX14" fmla="*/ 3818 w 1277867"/>
              <a:gd name="connsiteY14" fmla="*/ 588083 h 1900283"/>
              <a:gd name="connsiteX0" fmla="*/ 3818 w 1277867"/>
              <a:gd name="connsiteY0" fmla="*/ 588083 h 1894254"/>
              <a:gd name="connsiteX1" fmla="*/ 28881 w 1277867"/>
              <a:gd name="connsiteY1" fmla="*/ 196313 h 1894254"/>
              <a:gd name="connsiteX2" fmla="*/ 151014 w 1277867"/>
              <a:gd name="connsiteY2" fmla="*/ 30190 h 1894254"/>
              <a:gd name="connsiteX3" fmla="*/ 386723 w 1277867"/>
              <a:gd name="connsiteY3" fmla="*/ 23540 h 1894254"/>
              <a:gd name="connsiteX4" fmla="*/ 502154 w 1277867"/>
              <a:gd name="connsiteY4" fmla="*/ 217353 h 1894254"/>
              <a:gd name="connsiteX5" fmla="*/ 1020400 w 1277867"/>
              <a:gd name="connsiteY5" fmla="*/ 205851 h 1894254"/>
              <a:gd name="connsiteX6" fmla="*/ 1253776 w 1277867"/>
              <a:gd name="connsiteY6" fmla="*/ 231855 h 1894254"/>
              <a:gd name="connsiteX7" fmla="*/ 1263911 w 1277867"/>
              <a:gd name="connsiteY7" fmla="*/ 691743 h 1894254"/>
              <a:gd name="connsiteX8" fmla="*/ 1267497 w 1277867"/>
              <a:gd name="connsiteY8" fmla="*/ 1059491 h 1894254"/>
              <a:gd name="connsiteX9" fmla="*/ 1268673 w 1277867"/>
              <a:gd name="connsiteY9" fmla="*/ 1725383 h 1894254"/>
              <a:gd name="connsiteX10" fmla="*/ 1122460 w 1277867"/>
              <a:gd name="connsiteY10" fmla="*/ 1883563 h 1894254"/>
              <a:gd name="connsiteX11" fmla="*/ 445407 w 1277867"/>
              <a:gd name="connsiteY11" fmla="*/ 1892311 h 1894254"/>
              <a:gd name="connsiteX12" fmla="*/ 287108 w 1277867"/>
              <a:gd name="connsiteY12" fmla="*/ 1092103 h 1894254"/>
              <a:gd name="connsiteX13" fmla="*/ 0 w 1277867"/>
              <a:gd name="connsiteY13" fmla="*/ 989814 h 1894254"/>
              <a:gd name="connsiteX14" fmla="*/ 3818 w 1277867"/>
              <a:gd name="connsiteY14" fmla="*/ 588083 h 1894254"/>
              <a:gd name="connsiteX0" fmla="*/ 3818 w 1277867"/>
              <a:gd name="connsiteY0" fmla="*/ 588083 h 1894254"/>
              <a:gd name="connsiteX1" fmla="*/ 28881 w 1277867"/>
              <a:gd name="connsiteY1" fmla="*/ 196313 h 1894254"/>
              <a:gd name="connsiteX2" fmla="*/ 151014 w 1277867"/>
              <a:gd name="connsiteY2" fmla="*/ 30190 h 1894254"/>
              <a:gd name="connsiteX3" fmla="*/ 386723 w 1277867"/>
              <a:gd name="connsiteY3" fmla="*/ 23540 h 1894254"/>
              <a:gd name="connsiteX4" fmla="*/ 502154 w 1277867"/>
              <a:gd name="connsiteY4" fmla="*/ 217353 h 1894254"/>
              <a:gd name="connsiteX5" fmla="*/ 1020400 w 1277867"/>
              <a:gd name="connsiteY5" fmla="*/ 205851 h 1894254"/>
              <a:gd name="connsiteX6" fmla="*/ 1253776 w 1277867"/>
              <a:gd name="connsiteY6" fmla="*/ 231855 h 1894254"/>
              <a:gd name="connsiteX7" fmla="*/ 1263911 w 1277867"/>
              <a:gd name="connsiteY7" fmla="*/ 691743 h 1894254"/>
              <a:gd name="connsiteX8" fmla="*/ 1267497 w 1277867"/>
              <a:gd name="connsiteY8" fmla="*/ 1059491 h 1894254"/>
              <a:gd name="connsiteX9" fmla="*/ 1268673 w 1277867"/>
              <a:gd name="connsiteY9" fmla="*/ 1725383 h 1894254"/>
              <a:gd name="connsiteX10" fmla="*/ 1122460 w 1277867"/>
              <a:gd name="connsiteY10" fmla="*/ 1883563 h 1894254"/>
              <a:gd name="connsiteX11" fmla="*/ 445407 w 1277867"/>
              <a:gd name="connsiteY11" fmla="*/ 1892311 h 1894254"/>
              <a:gd name="connsiteX12" fmla="*/ 287108 w 1277867"/>
              <a:gd name="connsiteY12" fmla="*/ 1092103 h 1894254"/>
              <a:gd name="connsiteX13" fmla="*/ 0 w 1277867"/>
              <a:gd name="connsiteY13" fmla="*/ 989814 h 1894254"/>
              <a:gd name="connsiteX14" fmla="*/ 3818 w 1277867"/>
              <a:gd name="connsiteY14" fmla="*/ 588083 h 1894254"/>
              <a:gd name="connsiteX0" fmla="*/ 3818 w 1277867"/>
              <a:gd name="connsiteY0" fmla="*/ 588083 h 1894254"/>
              <a:gd name="connsiteX1" fmla="*/ 28881 w 1277867"/>
              <a:gd name="connsiteY1" fmla="*/ 196313 h 1894254"/>
              <a:gd name="connsiteX2" fmla="*/ 151014 w 1277867"/>
              <a:gd name="connsiteY2" fmla="*/ 30190 h 1894254"/>
              <a:gd name="connsiteX3" fmla="*/ 386723 w 1277867"/>
              <a:gd name="connsiteY3" fmla="*/ 23540 h 1894254"/>
              <a:gd name="connsiteX4" fmla="*/ 502154 w 1277867"/>
              <a:gd name="connsiteY4" fmla="*/ 217353 h 1894254"/>
              <a:gd name="connsiteX5" fmla="*/ 1020400 w 1277867"/>
              <a:gd name="connsiteY5" fmla="*/ 205851 h 1894254"/>
              <a:gd name="connsiteX6" fmla="*/ 1253776 w 1277867"/>
              <a:gd name="connsiteY6" fmla="*/ 231855 h 1894254"/>
              <a:gd name="connsiteX7" fmla="*/ 1263911 w 1277867"/>
              <a:gd name="connsiteY7" fmla="*/ 691743 h 1894254"/>
              <a:gd name="connsiteX8" fmla="*/ 1267497 w 1277867"/>
              <a:gd name="connsiteY8" fmla="*/ 1059491 h 1894254"/>
              <a:gd name="connsiteX9" fmla="*/ 1268673 w 1277867"/>
              <a:gd name="connsiteY9" fmla="*/ 1725383 h 1894254"/>
              <a:gd name="connsiteX10" fmla="*/ 1122460 w 1277867"/>
              <a:gd name="connsiteY10" fmla="*/ 1883563 h 1894254"/>
              <a:gd name="connsiteX11" fmla="*/ 445407 w 1277867"/>
              <a:gd name="connsiteY11" fmla="*/ 1892311 h 1894254"/>
              <a:gd name="connsiteX12" fmla="*/ 287108 w 1277867"/>
              <a:gd name="connsiteY12" fmla="*/ 1092103 h 1894254"/>
              <a:gd name="connsiteX13" fmla="*/ 0 w 1277867"/>
              <a:gd name="connsiteY13" fmla="*/ 989814 h 1894254"/>
              <a:gd name="connsiteX14" fmla="*/ 3818 w 1277867"/>
              <a:gd name="connsiteY14" fmla="*/ 588083 h 1894254"/>
              <a:gd name="connsiteX0" fmla="*/ 3818 w 1277867"/>
              <a:gd name="connsiteY0" fmla="*/ 588083 h 1894254"/>
              <a:gd name="connsiteX1" fmla="*/ 28881 w 1277867"/>
              <a:gd name="connsiteY1" fmla="*/ 196313 h 1894254"/>
              <a:gd name="connsiteX2" fmla="*/ 151014 w 1277867"/>
              <a:gd name="connsiteY2" fmla="*/ 30190 h 1894254"/>
              <a:gd name="connsiteX3" fmla="*/ 386723 w 1277867"/>
              <a:gd name="connsiteY3" fmla="*/ 23540 h 1894254"/>
              <a:gd name="connsiteX4" fmla="*/ 502154 w 1277867"/>
              <a:gd name="connsiteY4" fmla="*/ 217353 h 1894254"/>
              <a:gd name="connsiteX5" fmla="*/ 1020400 w 1277867"/>
              <a:gd name="connsiteY5" fmla="*/ 205851 h 1894254"/>
              <a:gd name="connsiteX6" fmla="*/ 1253776 w 1277867"/>
              <a:gd name="connsiteY6" fmla="*/ 231855 h 1894254"/>
              <a:gd name="connsiteX7" fmla="*/ 1263911 w 1277867"/>
              <a:gd name="connsiteY7" fmla="*/ 691743 h 1894254"/>
              <a:gd name="connsiteX8" fmla="*/ 1267497 w 1277867"/>
              <a:gd name="connsiteY8" fmla="*/ 1059491 h 1894254"/>
              <a:gd name="connsiteX9" fmla="*/ 1268673 w 1277867"/>
              <a:gd name="connsiteY9" fmla="*/ 1725383 h 1894254"/>
              <a:gd name="connsiteX10" fmla="*/ 1122460 w 1277867"/>
              <a:gd name="connsiteY10" fmla="*/ 1883563 h 1894254"/>
              <a:gd name="connsiteX11" fmla="*/ 445407 w 1277867"/>
              <a:gd name="connsiteY11" fmla="*/ 1892311 h 1894254"/>
              <a:gd name="connsiteX12" fmla="*/ 287108 w 1277867"/>
              <a:gd name="connsiteY12" fmla="*/ 1092103 h 1894254"/>
              <a:gd name="connsiteX13" fmla="*/ 0 w 1277867"/>
              <a:gd name="connsiteY13" fmla="*/ 989814 h 1894254"/>
              <a:gd name="connsiteX14" fmla="*/ 3818 w 1277867"/>
              <a:gd name="connsiteY14" fmla="*/ 588083 h 1894254"/>
              <a:gd name="connsiteX0" fmla="*/ 3818 w 1278516"/>
              <a:gd name="connsiteY0" fmla="*/ 588083 h 1894254"/>
              <a:gd name="connsiteX1" fmla="*/ 28881 w 1278516"/>
              <a:gd name="connsiteY1" fmla="*/ 196313 h 1894254"/>
              <a:gd name="connsiteX2" fmla="*/ 151014 w 1278516"/>
              <a:gd name="connsiteY2" fmla="*/ 30190 h 1894254"/>
              <a:gd name="connsiteX3" fmla="*/ 386723 w 1278516"/>
              <a:gd name="connsiteY3" fmla="*/ 23540 h 1894254"/>
              <a:gd name="connsiteX4" fmla="*/ 502154 w 1278516"/>
              <a:gd name="connsiteY4" fmla="*/ 217353 h 1894254"/>
              <a:gd name="connsiteX5" fmla="*/ 1020400 w 1278516"/>
              <a:gd name="connsiteY5" fmla="*/ 205851 h 1894254"/>
              <a:gd name="connsiteX6" fmla="*/ 1253776 w 1278516"/>
              <a:gd name="connsiteY6" fmla="*/ 231855 h 1894254"/>
              <a:gd name="connsiteX7" fmla="*/ 1263911 w 1278516"/>
              <a:gd name="connsiteY7" fmla="*/ 691743 h 1894254"/>
              <a:gd name="connsiteX8" fmla="*/ 1268673 w 1278516"/>
              <a:gd name="connsiteY8" fmla="*/ 1725383 h 1894254"/>
              <a:gd name="connsiteX9" fmla="*/ 1122460 w 1278516"/>
              <a:gd name="connsiteY9" fmla="*/ 1883563 h 1894254"/>
              <a:gd name="connsiteX10" fmla="*/ 445407 w 1278516"/>
              <a:gd name="connsiteY10" fmla="*/ 1892311 h 1894254"/>
              <a:gd name="connsiteX11" fmla="*/ 287108 w 1278516"/>
              <a:gd name="connsiteY11" fmla="*/ 1092103 h 1894254"/>
              <a:gd name="connsiteX12" fmla="*/ 0 w 1278516"/>
              <a:gd name="connsiteY12" fmla="*/ 989814 h 1894254"/>
              <a:gd name="connsiteX13" fmla="*/ 3818 w 1278516"/>
              <a:gd name="connsiteY13" fmla="*/ 588083 h 1894254"/>
              <a:gd name="connsiteX0" fmla="*/ 3818 w 1281859"/>
              <a:gd name="connsiteY0" fmla="*/ 588083 h 1894254"/>
              <a:gd name="connsiteX1" fmla="*/ 28881 w 1281859"/>
              <a:gd name="connsiteY1" fmla="*/ 196313 h 1894254"/>
              <a:gd name="connsiteX2" fmla="*/ 151014 w 1281859"/>
              <a:gd name="connsiteY2" fmla="*/ 30190 h 1894254"/>
              <a:gd name="connsiteX3" fmla="*/ 386723 w 1281859"/>
              <a:gd name="connsiteY3" fmla="*/ 23540 h 1894254"/>
              <a:gd name="connsiteX4" fmla="*/ 502154 w 1281859"/>
              <a:gd name="connsiteY4" fmla="*/ 217353 h 1894254"/>
              <a:gd name="connsiteX5" fmla="*/ 1020400 w 1281859"/>
              <a:gd name="connsiteY5" fmla="*/ 205851 h 1894254"/>
              <a:gd name="connsiteX6" fmla="*/ 1253776 w 1281859"/>
              <a:gd name="connsiteY6" fmla="*/ 231855 h 1894254"/>
              <a:gd name="connsiteX7" fmla="*/ 1274168 w 1281859"/>
              <a:gd name="connsiteY7" fmla="*/ 353230 h 1894254"/>
              <a:gd name="connsiteX8" fmla="*/ 1268673 w 1281859"/>
              <a:gd name="connsiteY8" fmla="*/ 1725383 h 1894254"/>
              <a:gd name="connsiteX9" fmla="*/ 1122460 w 1281859"/>
              <a:gd name="connsiteY9" fmla="*/ 1883563 h 1894254"/>
              <a:gd name="connsiteX10" fmla="*/ 445407 w 1281859"/>
              <a:gd name="connsiteY10" fmla="*/ 1892311 h 1894254"/>
              <a:gd name="connsiteX11" fmla="*/ 287108 w 1281859"/>
              <a:gd name="connsiteY11" fmla="*/ 1092103 h 1894254"/>
              <a:gd name="connsiteX12" fmla="*/ 0 w 1281859"/>
              <a:gd name="connsiteY12" fmla="*/ 989814 h 1894254"/>
              <a:gd name="connsiteX13" fmla="*/ 3818 w 1281859"/>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1020400 w 1281521"/>
              <a:gd name="connsiteY5" fmla="*/ 205851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1020400 w 1281521"/>
              <a:gd name="connsiteY5" fmla="*/ 205851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1020400 w 1281521"/>
              <a:gd name="connsiteY5" fmla="*/ 205851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1176848 w 1281521"/>
              <a:gd name="connsiteY5" fmla="*/ 215658 h 1894254"/>
              <a:gd name="connsiteX6" fmla="*/ 1274168 w 1281521"/>
              <a:gd name="connsiteY6" fmla="*/ 353230 h 1894254"/>
              <a:gd name="connsiteX7" fmla="*/ 1268673 w 1281521"/>
              <a:gd name="connsiteY7" fmla="*/ 1725383 h 1894254"/>
              <a:gd name="connsiteX8" fmla="*/ 1122460 w 1281521"/>
              <a:gd name="connsiteY8" fmla="*/ 1883563 h 1894254"/>
              <a:gd name="connsiteX9" fmla="*/ 445407 w 1281521"/>
              <a:gd name="connsiteY9" fmla="*/ 1892311 h 1894254"/>
              <a:gd name="connsiteX10" fmla="*/ 287108 w 1281521"/>
              <a:gd name="connsiteY10" fmla="*/ 1092103 h 1894254"/>
              <a:gd name="connsiteX11" fmla="*/ 0 w 1281521"/>
              <a:gd name="connsiteY11" fmla="*/ 989814 h 1894254"/>
              <a:gd name="connsiteX12" fmla="*/ 3818 w 1281521"/>
              <a:gd name="connsiteY12"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1176848 w 1281521"/>
              <a:gd name="connsiteY5" fmla="*/ 215658 h 1894254"/>
              <a:gd name="connsiteX6" fmla="*/ 1274168 w 1281521"/>
              <a:gd name="connsiteY6" fmla="*/ 353230 h 1894254"/>
              <a:gd name="connsiteX7" fmla="*/ 1268673 w 1281521"/>
              <a:gd name="connsiteY7" fmla="*/ 1725383 h 1894254"/>
              <a:gd name="connsiteX8" fmla="*/ 1122460 w 1281521"/>
              <a:gd name="connsiteY8" fmla="*/ 1883563 h 1894254"/>
              <a:gd name="connsiteX9" fmla="*/ 445407 w 1281521"/>
              <a:gd name="connsiteY9" fmla="*/ 1892311 h 1894254"/>
              <a:gd name="connsiteX10" fmla="*/ 287108 w 1281521"/>
              <a:gd name="connsiteY10" fmla="*/ 1092103 h 1894254"/>
              <a:gd name="connsiteX11" fmla="*/ 0 w 1281521"/>
              <a:gd name="connsiteY11" fmla="*/ 989814 h 1894254"/>
              <a:gd name="connsiteX12" fmla="*/ 3818 w 1281521"/>
              <a:gd name="connsiteY12"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500709 w 1281521"/>
              <a:gd name="connsiteY5" fmla="*/ 215569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622084 w 1281521"/>
              <a:gd name="connsiteY5" fmla="*/ 233385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45740 w 1281521"/>
              <a:gd name="connsiteY4" fmla="*/ 188199 h 1894254"/>
              <a:gd name="connsiteX5" fmla="*/ 622084 w 1281521"/>
              <a:gd name="connsiteY5" fmla="*/ 233385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45740 w 1281521"/>
              <a:gd name="connsiteY4" fmla="*/ 188199 h 1894254"/>
              <a:gd name="connsiteX5" fmla="*/ 622084 w 1281521"/>
              <a:gd name="connsiteY5" fmla="*/ 233385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45740 w 1281521"/>
              <a:gd name="connsiteY4" fmla="*/ 188199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335742 w 1281521"/>
              <a:gd name="connsiteY11" fmla="*/ 1782610 h 1894254"/>
              <a:gd name="connsiteX12" fmla="*/ 287108 w 1281521"/>
              <a:gd name="connsiteY12" fmla="*/ 1092103 h 1894254"/>
              <a:gd name="connsiteX13" fmla="*/ 0 w 1281521"/>
              <a:gd name="connsiteY13" fmla="*/ 989814 h 1894254"/>
              <a:gd name="connsiteX14" fmla="*/ 3818 w 1281521"/>
              <a:gd name="connsiteY14"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335742 w 1281521"/>
              <a:gd name="connsiteY11" fmla="*/ 1782610 h 1894254"/>
              <a:gd name="connsiteX12" fmla="*/ 287108 w 1281521"/>
              <a:gd name="connsiteY12" fmla="*/ 1092103 h 1894254"/>
              <a:gd name="connsiteX13" fmla="*/ 0 w 1281521"/>
              <a:gd name="connsiteY13" fmla="*/ 989814 h 1894254"/>
              <a:gd name="connsiteX14" fmla="*/ 3818 w 1281521"/>
              <a:gd name="connsiteY14"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335742 w 1281521"/>
              <a:gd name="connsiteY11" fmla="*/ 1782610 h 1894254"/>
              <a:gd name="connsiteX12" fmla="*/ 287108 w 1281521"/>
              <a:gd name="connsiteY12" fmla="*/ 1092103 h 1894254"/>
              <a:gd name="connsiteX13" fmla="*/ 0 w 1281521"/>
              <a:gd name="connsiteY13" fmla="*/ 989814 h 1894254"/>
              <a:gd name="connsiteX14" fmla="*/ 3818 w 1281521"/>
              <a:gd name="connsiteY14" fmla="*/ 588083 h 1894254"/>
              <a:gd name="connsiteX0" fmla="*/ 3818 w 1281521"/>
              <a:gd name="connsiteY0" fmla="*/ 588083 h 1892311"/>
              <a:gd name="connsiteX1" fmla="*/ 28881 w 1281521"/>
              <a:gd name="connsiteY1" fmla="*/ 196313 h 1892311"/>
              <a:gd name="connsiteX2" fmla="*/ 151014 w 1281521"/>
              <a:gd name="connsiteY2" fmla="*/ 30190 h 1892311"/>
              <a:gd name="connsiteX3" fmla="*/ 386723 w 1281521"/>
              <a:gd name="connsiteY3" fmla="*/ 23540 h 1892311"/>
              <a:gd name="connsiteX4" fmla="*/ 433773 w 1281521"/>
              <a:gd name="connsiteY4" fmla="*/ 167143 h 1892311"/>
              <a:gd name="connsiteX5" fmla="*/ 497290 w 1281521"/>
              <a:gd name="connsiteY5" fmla="*/ 239864 h 1892311"/>
              <a:gd name="connsiteX6" fmla="*/ 1176848 w 1281521"/>
              <a:gd name="connsiteY6" fmla="*/ 229263 h 1892311"/>
              <a:gd name="connsiteX7" fmla="*/ 1274168 w 1281521"/>
              <a:gd name="connsiteY7" fmla="*/ 353230 h 1892311"/>
              <a:gd name="connsiteX8" fmla="*/ 1268673 w 1281521"/>
              <a:gd name="connsiteY8" fmla="*/ 1725383 h 1892311"/>
              <a:gd name="connsiteX9" fmla="*/ 1122460 w 1281521"/>
              <a:gd name="connsiteY9" fmla="*/ 1883563 h 1892311"/>
              <a:gd name="connsiteX10" fmla="*/ 445407 w 1281521"/>
              <a:gd name="connsiteY10" fmla="*/ 1892311 h 1892311"/>
              <a:gd name="connsiteX11" fmla="*/ 335742 w 1281521"/>
              <a:gd name="connsiteY11" fmla="*/ 1782610 h 1892311"/>
              <a:gd name="connsiteX12" fmla="*/ 287108 w 1281521"/>
              <a:gd name="connsiteY12" fmla="*/ 1092103 h 1892311"/>
              <a:gd name="connsiteX13" fmla="*/ 0 w 1281521"/>
              <a:gd name="connsiteY13" fmla="*/ 989814 h 1892311"/>
              <a:gd name="connsiteX14" fmla="*/ 3818 w 1281521"/>
              <a:gd name="connsiteY14" fmla="*/ 588083 h 1892311"/>
              <a:gd name="connsiteX0" fmla="*/ 3818 w 1281521"/>
              <a:gd name="connsiteY0" fmla="*/ 588083 h 1892311"/>
              <a:gd name="connsiteX1" fmla="*/ 28881 w 1281521"/>
              <a:gd name="connsiteY1" fmla="*/ 196313 h 1892311"/>
              <a:gd name="connsiteX2" fmla="*/ 151014 w 1281521"/>
              <a:gd name="connsiteY2" fmla="*/ 30190 h 1892311"/>
              <a:gd name="connsiteX3" fmla="*/ 386723 w 1281521"/>
              <a:gd name="connsiteY3" fmla="*/ 23540 h 1892311"/>
              <a:gd name="connsiteX4" fmla="*/ 433773 w 1281521"/>
              <a:gd name="connsiteY4" fmla="*/ 167143 h 1892311"/>
              <a:gd name="connsiteX5" fmla="*/ 497290 w 1281521"/>
              <a:gd name="connsiteY5" fmla="*/ 239864 h 1892311"/>
              <a:gd name="connsiteX6" fmla="*/ 1176848 w 1281521"/>
              <a:gd name="connsiteY6" fmla="*/ 229263 h 1892311"/>
              <a:gd name="connsiteX7" fmla="*/ 1274168 w 1281521"/>
              <a:gd name="connsiteY7" fmla="*/ 353230 h 1892311"/>
              <a:gd name="connsiteX8" fmla="*/ 1268673 w 1281521"/>
              <a:gd name="connsiteY8" fmla="*/ 1725383 h 1892311"/>
              <a:gd name="connsiteX9" fmla="*/ 1122460 w 1281521"/>
              <a:gd name="connsiteY9" fmla="*/ 1883563 h 1892311"/>
              <a:gd name="connsiteX10" fmla="*/ 445407 w 1281521"/>
              <a:gd name="connsiteY10" fmla="*/ 1892311 h 1892311"/>
              <a:gd name="connsiteX11" fmla="*/ 335742 w 1281521"/>
              <a:gd name="connsiteY11" fmla="*/ 1782610 h 1892311"/>
              <a:gd name="connsiteX12" fmla="*/ 287108 w 1281521"/>
              <a:gd name="connsiteY12" fmla="*/ 1092103 h 1892311"/>
              <a:gd name="connsiteX13" fmla="*/ 0 w 1281521"/>
              <a:gd name="connsiteY13" fmla="*/ 989814 h 1892311"/>
              <a:gd name="connsiteX14" fmla="*/ 3818 w 1281521"/>
              <a:gd name="connsiteY14" fmla="*/ 588083 h 1892311"/>
              <a:gd name="connsiteX0" fmla="*/ 3818 w 1281521"/>
              <a:gd name="connsiteY0" fmla="*/ 588083 h 1892311"/>
              <a:gd name="connsiteX1" fmla="*/ 28881 w 1281521"/>
              <a:gd name="connsiteY1" fmla="*/ 196313 h 1892311"/>
              <a:gd name="connsiteX2" fmla="*/ 151014 w 1281521"/>
              <a:gd name="connsiteY2" fmla="*/ 30190 h 1892311"/>
              <a:gd name="connsiteX3" fmla="*/ 386723 w 1281521"/>
              <a:gd name="connsiteY3" fmla="*/ 23540 h 1892311"/>
              <a:gd name="connsiteX4" fmla="*/ 433773 w 1281521"/>
              <a:gd name="connsiteY4" fmla="*/ 167143 h 1892311"/>
              <a:gd name="connsiteX5" fmla="*/ 497290 w 1281521"/>
              <a:gd name="connsiteY5" fmla="*/ 239864 h 1892311"/>
              <a:gd name="connsiteX6" fmla="*/ 1176848 w 1281521"/>
              <a:gd name="connsiteY6" fmla="*/ 229263 h 1892311"/>
              <a:gd name="connsiteX7" fmla="*/ 1274168 w 1281521"/>
              <a:gd name="connsiteY7" fmla="*/ 353230 h 1892311"/>
              <a:gd name="connsiteX8" fmla="*/ 1268673 w 1281521"/>
              <a:gd name="connsiteY8" fmla="*/ 1725383 h 1892311"/>
              <a:gd name="connsiteX9" fmla="*/ 1122460 w 1281521"/>
              <a:gd name="connsiteY9" fmla="*/ 1883563 h 1892311"/>
              <a:gd name="connsiteX10" fmla="*/ 445407 w 1281521"/>
              <a:gd name="connsiteY10" fmla="*/ 1892311 h 1892311"/>
              <a:gd name="connsiteX11" fmla="*/ 335742 w 1281521"/>
              <a:gd name="connsiteY11" fmla="*/ 1782610 h 1892311"/>
              <a:gd name="connsiteX12" fmla="*/ 287108 w 1281521"/>
              <a:gd name="connsiteY12" fmla="*/ 1092103 h 1892311"/>
              <a:gd name="connsiteX13" fmla="*/ 0 w 1281521"/>
              <a:gd name="connsiteY13" fmla="*/ 989814 h 1892311"/>
              <a:gd name="connsiteX14" fmla="*/ 3818 w 1281521"/>
              <a:gd name="connsiteY14" fmla="*/ 588083 h 1892311"/>
              <a:gd name="connsiteX0" fmla="*/ 3818 w 1274536"/>
              <a:gd name="connsiteY0" fmla="*/ 588083 h 1892311"/>
              <a:gd name="connsiteX1" fmla="*/ 28881 w 1274536"/>
              <a:gd name="connsiteY1" fmla="*/ 196313 h 1892311"/>
              <a:gd name="connsiteX2" fmla="*/ 151014 w 1274536"/>
              <a:gd name="connsiteY2" fmla="*/ 30190 h 1892311"/>
              <a:gd name="connsiteX3" fmla="*/ 386723 w 1274536"/>
              <a:gd name="connsiteY3" fmla="*/ 23540 h 1892311"/>
              <a:gd name="connsiteX4" fmla="*/ 433773 w 1274536"/>
              <a:gd name="connsiteY4" fmla="*/ 167143 h 1892311"/>
              <a:gd name="connsiteX5" fmla="*/ 497290 w 1274536"/>
              <a:gd name="connsiteY5" fmla="*/ 239864 h 1892311"/>
              <a:gd name="connsiteX6" fmla="*/ 1176848 w 1274536"/>
              <a:gd name="connsiteY6" fmla="*/ 229263 h 1892311"/>
              <a:gd name="connsiteX7" fmla="*/ 1274168 w 1274536"/>
              <a:gd name="connsiteY7" fmla="*/ 353230 h 1892311"/>
              <a:gd name="connsiteX8" fmla="*/ 1268673 w 1274536"/>
              <a:gd name="connsiteY8" fmla="*/ 1725383 h 1892311"/>
              <a:gd name="connsiteX9" fmla="*/ 1122460 w 1274536"/>
              <a:gd name="connsiteY9" fmla="*/ 1883563 h 1892311"/>
              <a:gd name="connsiteX10" fmla="*/ 445407 w 1274536"/>
              <a:gd name="connsiteY10" fmla="*/ 1892311 h 1892311"/>
              <a:gd name="connsiteX11" fmla="*/ 335742 w 1274536"/>
              <a:gd name="connsiteY11" fmla="*/ 1782610 h 1892311"/>
              <a:gd name="connsiteX12" fmla="*/ 287108 w 1274536"/>
              <a:gd name="connsiteY12" fmla="*/ 1092103 h 1892311"/>
              <a:gd name="connsiteX13" fmla="*/ 0 w 1274536"/>
              <a:gd name="connsiteY13" fmla="*/ 989814 h 1892311"/>
              <a:gd name="connsiteX14" fmla="*/ 3818 w 1274536"/>
              <a:gd name="connsiteY14" fmla="*/ 588083 h 1892311"/>
              <a:gd name="connsiteX0" fmla="*/ 3818 w 1274794"/>
              <a:gd name="connsiteY0" fmla="*/ 588083 h 1892311"/>
              <a:gd name="connsiteX1" fmla="*/ 28881 w 1274794"/>
              <a:gd name="connsiteY1" fmla="*/ 196313 h 1892311"/>
              <a:gd name="connsiteX2" fmla="*/ 151014 w 1274794"/>
              <a:gd name="connsiteY2" fmla="*/ 30190 h 1892311"/>
              <a:gd name="connsiteX3" fmla="*/ 386723 w 1274794"/>
              <a:gd name="connsiteY3" fmla="*/ 23540 h 1892311"/>
              <a:gd name="connsiteX4" fmla="*/ 433773 w 1274794"/>
              <a:gd name="connsiteY4" fmla="*/ 167143 h 1892311"/>
              <a:gd name="connsiteX5" fmla="*/ 497290 w 1274794"/>
              <a:gd name="connsiteY5" fmla="*/ 239864 h 1892311"/>
              <a:gd name="connsiteX6" fmla="*/ 1176848 w 1274794"/>
              <a:gd name="connsiteY6" fmla="*/ 229263 h 1892311"/>
              <a:gd name="connsiteX7" fmla="*/ 1274168 w 1274794"/>
              <a:gd name="connsiteY7" fmla="*/ 353230 h 1892311"/>
              <a:gd name="connsiteX8" fmla="*/ 1268673 w 1274794"/>
              <a:gd name="connsiteY8" fmla="*/ 1725383 h 1892311"/>
              <a:gd name="connsiteX9" fmla="*/ 1122460 w 1274794"/>
              <a:gd name="connsiteY9" fmla="*/ 1883563 h 1892311"/>
              <a:gd name="connsiteX10" fmla="*/ 445407 w 1274794"/>
              <a:gd name="connsiteY10" fmla="*/ 1892311 h 1892311"/>
              <a:gd name="connsiteX11" fmla="*/ 335742 w 1274794"/>
              <a:gd name="connsiteY11" fmla="*/ 1782610 h 1892311"/>
              <a:gd name="connsiteX12" fmla="*/ 287108 w 1274794"/>
              <a:gd name="connsiteY12" fmla="*/ 1092103 h 1892311"/>
              <a:gd name="connsiteX13" fmla="*/ 0 w 1274794"/>
              <a:gd name="connsiteY13" fmla="*/ 989814 h 1892311"/>
              <a:gd name="connsiteX14" fmla="*/ 3818 w 1274794"/>
              <a:gd name="connsiteY14" fmla="*/ 588083 h 1892311"/>
              <a:gd name="connsiteX0" fmla="*/ 3818 w 1274794"/>
              <a:gd name="connsiteY0" fmla="*/ 588083 h 1892311"/>
              <a:gd name="connsiteX1" fmla="*/ 28881 w 1274794"/>
              <a:gd name="connsiteY1" fmla="*/ 196313 h 1892311"/>
              <a:gd name="connsiteX2" fmla="*/ 151014 w 1274794"/>
              <a:gd name="connsiteY2" fmla="*/ 30190 h 1892311"/>
              <a:gd name="connsiteX3" fmla="*/ 386723 w 1274794"/>
              <a:gd name="connsiteY3" fmla="*/ 23540 h 1892311"/>
              <a:gd name="connsiteX4" fmla="*/ 433773 w 1274794"/>
              <a:gd name="connsiteY4" fmla="*/ 167143 h 1892311"/>
              <a:gd name="connsiteX5" fmla="*/ 497290 w 1274794"/>
              <a:gd name="connsiteY5" fmla="*/ 239864 h 1892311"/>
              <a:gd name="connsiteX6" fmla="*/ 1176848 w 1274794"/>
              <a:gd name="connsiteY6" fmla="*/ 229263 h 1892311"/>
              <a:gd name="connsiteX7" fmla="*/ 1274168 w 1274794"/>
              <a:gd name="connsiteY7" fmla="*/ 353230 h 1892311"/>
              <a:gd name="connsiteX8" fmla="*/ 1268673 w 1274794"/>
              <a:gd name="connsiteY8" fmla="*/ 1725383 h 1892311"/>
              <a:gd name="connsiteX9" fmla="*/ 1122460 w 1274794"/>
              <a:gd name="connsiteY9" fmla="*/ 1883563 h 1892311"/>
              <a:gd name="connsiteX10" fmla="*/ 445407 w 1274794"/>
              <a:gd name="connsiteY10" fmla="*/ 1892311 h 1892311"/>
              <a:gd name="connsiteX11" fmla="*/ 335742 w 1274794"/>
              <a:gd name="connsiteY11" fmla="*/ 1782610 h 1892311"/>
              <a:gd name="connsiteX12" fmla="*/ 287108 w 1274794"/>
              <a:gd name="connsiteY12" fmla="*/ 1092103 h 1892311"/>
              <a:gd name="connsiteX13" fmla="*/ 0 w 1274794"/>
              <a:gd name="connsiteY13" fmla="*/ 989814 h 1892311"/>
              <a:gd name="connsiteX14" fmla="*/ 3818 w 1274794"/>
              <a:gd name="connsiteY14" fmla="*/ 588083 h 1892311"/>
              <a:gd name="connsiteX0" fmla="*/ 3818 w 1274794"/>
              <a:gd name="connsiteY0" fmla="*/ 588083 h 1892311"/>
              <a:gd name="connsiteX1" fmla="*/ 28881 w 1274794"/>
              <a:gd name="connsiteY1" fmla="*/ 196313 h 1892311"/>
              <a:gd name="connsiteX2" fmla="*/ 151014 w 1274794"/>
              <a:gd name="connsiteY2" fmla="*/ 30190 h 1892311"/>
              <a:gd name="connsiteX3" fmla="*/ 386723 w 1274794"/>
              <a:gd name="connsiteY3" fmla="*/ 23540 h 1892311"/>
              <a:gd name="connsiteX4" fmla="*/ 433773 w 1274794"/>
              <a:gd name="connsiteY4" fmla="*/ 167143 h 1892311"/>
              <a:gd name="connsiteX5" fmla="*/ 497290 w 1274794"/>
              <a:gd name="connsiteY5" fmla="*/ 239864 h 1892311"/>
              <a:gd name="connsiteX6" fmla="*/ 1176848 w 1274794"/>
              <a:gd name="connsiteY6" fmla="*/ 229263 h 1892311"/>
              <a:gd name="connsiteX7" fmla="*/ 1274168 w 1274794"/>
              <a:gd name="connsiteY7" fmla="*/ 353230 h 1892311"/>
              <a:gd name="connsiteX8" fmla="*/ 1268673 w 1274794"/>
              <a:gd name="connsiteY8" fmla="*/ 1725383 h 1892311"/>
              <a:gd name="connsiteX9" fmla="*/ 1122460 w 1274794"/>
              <a:gd name="connsiteY9" fmla="*/ 1883563 h 1892311"/>
              <a:gd name="connsiteX10" fmla="*/ 445407 w 1274794"/>
              <a:gd name="connsiteY10" fmla="*/ 1892311 h 1892311"/>
              <a:gd name="connsiteX11" fmla="*/ 335742 w 1274794"/>
              <a:gd name="connsiteY11" fmla="*/ 1782610 h 1892311"/>
              <a:gd name="connsiteX12" fmla="*/ 287108 w 1274794"/>
              <a:gd name="connsiteY12" fmla="*/ 1092103 h 1892311"/>
              <a:gd name="connsiteX13" fmla="*/ 0 w 1274794"/>
              <a:gd name="connsiteY13" fmla="*/ 989814 h 1892311"/>
              <a:gd name="connsiteX14" fmla="*/ 3818 w 1274794"/>
              <a:gd name="connsiteY14" fmla="*/ 588083 h 1892311"/>
              <a:gd name="connsiteX0" fmla="*/ 3818 w 1281180"/>
              <a:gd name="connsiteY0" fmla="*/ 588083 h 1905618"/>
              <a:gd name="connsiteX1" fmla="*/ 28881 w 1281180"/>
              <a:gd name="connsiteY1" fmla="*/ 196313 h 1905618"/>
              <a:gd name="connsiteX2" fmla="*/ 151014 w 1281180"/>
              <a:gd name="connsiteY2" fmla="*/ 30190 h 1905618"/>
              <a:gd name="connsiteX3" fmla="*/ 386723 w 1281180"/>
              <a:gd name="connsiteY3" fmla="*/ 23540 h 1905618"/>
              <a:gd name="connsiteX4" fmla="*/ 433773 w 1281180"/>
              <a:gd name="connsiteY4" fmla="*/ 167143 h 1905618"/>
              <a:gd name="connsiteX5" fmla="*/ 497290 w 1281180"/>
              <a:gd name="connsiteY5" fmla="*/ 239864 h 1905618"/>
              <a:gd name="connsiteX6" fmla="*/ 1176848 w 1281180"/>
              <a:gd name="connsiteY6" fmla="*/ 229263 h 1905618"/>
              <a:gd name="connsiteX7" fmla="*/ 1271604 w 1281180"/>
              <a:gd name="connsiteY7" fmla="*/ 282774 h 1905618"/>
              <a:gd name="connsiteX8" fmla="*/ 1268673 w 1281180"/>
              <a:gd name="connsiteY8" fmla="*/ 1725383 h 1905618"/>
              <a:gd name="connsiteX9" fmla="*/ 1122460 w 1281180"/>
              <a:gd name="connsiteY9" fmla="*/ 1883563 h 1905618"/>
              <a:gd name="connsiteX10" fmla="*/ 445407 w 1281180"/>
              <a:gd name="connsiteY10" fmla="*/ 1892311 h 1905618"/>
              <a:gd name="connsiteX11" fmla="*/ 335742 w 1281180"/>
              <a:gd name="connsiteY11" fmla="*/ 1782610 h 1905618"/>
              <a:gd name="connsiteX12" fmla="*/ 287108 w 1281180"/>
              <a:gd name="connsiteY12" fmla="*/ 1092103 h 1905618"/>
              <a:gd name="connsiteX13" fmla="*/ 0 w 1281180"/>
              <a:gd name="connsiteY13" fmla="*/ 989814 h 1905618"/>
              <a:gd name="connsiteX14" fmla="*/ 3818 w 1281180"/>
              <a:gd name="connsiteY14" fmla="*/ 588083 h 1905618"/>
              <a:gd name="connsiteX0" fmla="*/ 3818 w 1281180"/>
              <a:gd name="connsiteY0" fmla="*/ 588083 h 1905618"/>
              <a:gd name="connsiteX1" fmla="*/ 28881 w 1281180"/>
              <a:gd name="connsiteY1" fmla="*/ 196313 h 1905618"/>
              <a:gd name="connsiteX2" fmla="*/ 151014 w 1281180"/>
              <a:gd name="connsiteY2" fmla="*/ 30190 h 1905618"/>
              <a:gd name="connsiteX3" fmla="*/ 386723 w 1281180"/>
              <a:gd name="connsiteY3" fmla="*/ 23540 h 1905618"/>
              <a:gd name="connsiteX4" fmla="*/ 433773 w 1281180"/>
              <a:gd name="connsiteY4" fmla="*/ 167143 h 1905618"/>
              <a:gd name="connsiteX5" fmla="*/ 497290 w 1281180"/>
              <a:gd name="connsiteY5" fmla="*/ 239864 h 1905618"/>
              <a:gd name="connsiteX6" fmla="*/ 1176848 w 1281180"/>
              <a:gd name="connsiteY6" fmla="*/ 229263 h 1905618"/>
              <a:gd name="connsiteX7" fmla="*/ 1271604 w 1281180"/>
              <a:gd name="connsiteY7" fmla="*/ 282774 h 1905618"/>
              <a:gd name="connsiteX8" fmla="*/ 1268673 w 1281180"/>
              <a:gd name="connsiteY8" fmla="*/ 1725383 h 1905618"/>
              <a:gd name="connsiteX9" fmla="*/ 1122460 w 1281180"/>
              <a:gd name="connsiteY9" fmla="*/ 1883563 h 1905618"/>
              <a:gd name="connsiteX10" fmla="*/ 445407 w 1281180"/>
              <a:gd name="connsiteY10" fmla="*/ 1892311 h 1905618"/>
              <a:gd name="connsiteX11" fmla="*/ 335742 w 1281180"/>
              <a:gd name="connsiteY11" fmla="*/ 1782610 h 1905618"/>
              <a:gd name="connsiteX12" fmla="*/ 287108 w 1281180"/>
              <a:gd name="connsiteY12" fmla="*/ 1092103 h 1905618"/>
              <a:gd name="connsiteX13" fmla="*/ 0 w 1281180"/>
              <a:gd name="connsiteY13" fmla="*/ 989814 h 1905618"/>
              <a:gd name="connsiteX14" fmla="*/ 3818 w 1281180"/>
              <a:gd name="connsiteY14" fmla="*/ 588083 h 1905618"/>
              <a:gd name="connsiteX0" fmla="*/ 3818 w 1276881"/>
              <a:gd name="connsiteY0" fmla="*/ 588083 h 1905618"/>
              <a:gd name="connsiteX1" fmla="*/ 28881 w 1276881"/>
              <a:gd name="connsiteY1" fmla="*/ 196313 h 1905618"/>
              <a:gd name="connsiteX2" fmla="*/ 151014 w 1276881"/>
              <a:gd name="connsiteY2" fmla="*/ 30190 h 1905618"/>
              <a:gd name="connsiteX3" fmla="*/ 386723 w 1276881"/>
              <a:gd name="connsiteY3" fmla="*/ 23540 h 1905618"/>
              <a:gd name="connsiteX4" fmla="*/ 433773 w 1276881"/>
              <a:gd name="connsiteY4" fmla="*/ 167143 h 1905618"/>
              <a:gd name="connsiteX5" fmla="*/ 497290 w 1276881"/>
              <a:gd name="connsiteY5" fmla="*/ 239864 h 1905618"/>
              <a:gd name="connsiteX6" fmla="*/ 1176848 w 1276881"/>
              <a:gd name="connsiteY6" fmla="*/ 229263 h 1905618"/>
              <a:gd name="connsiteX7" fmla="*/ 1271604 w 1276881"/>
              <a:gd name="connsiteY7" fmla="*/ 282774 h 1905618"/>
              <a:gd name="connsiteX8" fmla="*/ 1268673 w 1276881"/>
              <a:gd name="connsiteY8" fmla="*/ 1725383 h 1905618"/>
              <a:gd name="connsiteX9" fmla="*/ 1122460 w 1276881"/>
              <a:gd name="connsiteY9" fmla="*/ 1883563 h 1905618"/>
              <a:gd name="connsiteX10" fmla="*/ 445407 w 1276881"/>
              <a:gd name="connsiteY10" fmla="*/ 1892311 h 1905618"/>
              <a:gd name="connsiteX11" fmla="*/ 335742 w 1276881"/>
              <a:gd name="connsiteY11" fmla="*/ 1782610 h 1905618"/>
              <a:gd name="connsiteX12" fmla="*/ 287108 w 1276881"/>
              <a:gd name="connsiteY12" fmla="*/ 1092103 h 1905618"/>
              <a:gd name="connsiteX13" fmla="*/ 0 w 1276881"/>
              <a:gd name="connsiteY13" fmla="*/ 989814 h 1905618"/>
              <a:gd name="connsiteX14" fmla="*/ 3818 w 1276881"/>
              <a:gd name="connsiteY14" fmla="*/ 588083 h 1905618"/>
              <a:gd name="connsiteX0" fmla="*/ 3818 w 1279573"/>
              <a:gd name="connsiteY0" fmla="*/ 588083 h 1905618"/>
              <a:gd name="connsiteX1" fmla="*/ 28881 w 1279573"/>
              <a:gd name="connsiteY1" fmla="*/ 196313 h 1905618"/>
              <a:gd name="connsiteX2" fmla="*/ 151014 w 1279573"/>
              <a:gd name="connsiteY2" fmla="*/ 30190 h 1905618"/>
              <a:gd name="connsiteX3" fmla="*/ 386723 w 1279573"/>
              <a:gd name="connsiteY3" fmla="*/ 23540 h 1905618"/>
              <a:gd name="connsiteX4" fmla="*/ 433773 w 1279573"/>
              <a:gd name="connsiteY4" fmla="*/ 167143 h 1905618"/>
              <a:gd name="connsiteX5" fmla="*/ 497290 w 1279573"/>
              <a:gd name="connsiteY5" fmla="*/ 239864 h 1905618"/>
              <a:gd name="connsiteX6" fmla="*/ 1176848 w 1279573"/>
              <a:gd name="connsiteY6" fmla="*/ 229263 h 1905618"/>
              <a:gd name="connsiteX7" fmla="*/ 1271604 w 1279573"/>
              <a:gd name="connsiteY7" fmla="*/ 282774 h 1905618"/>
              <a:gd name="connsiteX8" fmla="*/ 1268673 w 1279573"/>
              <a:gd name="connsiteY8" fmla="*/ 1725383 h 1905618"/>
              <a:gd name="connsiteX9" fmla="*/ 1122460 w 1279573"/>
              <a:gd name="connsiteY9" fmla="*/ 1883563 h 1905618"/>
              <a:gd name="connsiteX10" fmla="*/ 445407 w 1279573"/>
              <a:gd name="connsiteY10" fmla="*/ 1892311 h 1905618"/>
              <a:gd name="connsiteX11" fmla="*/ 335742 w 1279573"/>
              <a:gd name="connsiteY11" fmla="*/ 1782610 h 1905618"/>
              <a:gd name="connsiteX12" fmla="*/ 287108 w 1279573"/>
              <a:gd name="connsiteY12" fmla="*/ 1092103 h 1905618"/>
              <a:gd name="connsiteX13" fmla="*/ 0 w 1279573"/>
              <a:gd name="connsiteY13" fmla="*/ 989814 h 1905618"/>
              <a:gd name="connsiteX14" fmla="*/ 3818 w 1279573"/>
              <a:gd name="connsiteY14" fmla="*/ 588083 h 1905618"/>
              <a:gd name="connsiteX0" fmla="*/ 3818 w 1279573"/>
              <a:gd name="connsiteY0" fmla="*/ 588083 h 1905618"/>
              <a:gd name="connsiteX1" fmla="*/ 28881 w 1279573"/>
              <a:gd name="connsiteY1" fmla="*/ 196313 h 1905618"/>
              <a:gd name="connsiteX2" fmla="*/ 151014 w 1279573"/>
              <a:gd name="connsiteY2" fmla="*/ 30190 h 1905618"/>
              <a:gd name="connsiteX3" fmla="*/ 386723 w 1279573"/>
              <a:gd name="connsiteY3" fmla="*/ 23540 h 1905618"/>
              <a:gd name="connsiteX4" fmla="*/ 433773 w 1279573"/>
              <a:gd name="connsiteY4" fmla="*/ 167143 h 1905618"/>
              <a:gd name="connsiteX5" fmla="*/ 497290 w 1279573"/>
              <a:gd name="connsiteY5" fmla="*/ 239864 h 1905618"/>
              <a:gd name="connsiteX6" fmla="*/ 1176848 w 1279573"/>
              <a:gd name="connsiteY6" fmla="*/ 229263 h 1905618"/>
              <a:gd name="connsiteX7" fmla="*/ 1271604 w 1279573"/>
              <a:gd name="connsiteY7" fmla="*/ 282774 h 1905618"/>
              <a:gd name="connsiteX8" fmla="*/ 1268673 w 1279573"/>
              <a:gd name="connsiteY8" fmla="*/ 1725383 h 1905618"/>
              <a:gd name="connsiteX9" fmla="*/ 1122460 w 1279573"/>
              <a:gd name="connsiteY9" fmla="*/ 1883563 h 1905618"/>
              <a:gd name="connsiteX10" fmla="*/ 445407 w 1279573"/>
              <a:gd name="connsiteY10" fmla="*/ 1892311 h 1905618"/>
              <a:gd name="connsiteX11" fmla="*/ 335742 w 1279573"/>
              <a:gd name="connsiteY11" fmla="*/ 1782610 h 1905618"/>
              <a:gd name="connsiteX12" fmla="*/ 287108 w 1279573"/>
              <a:gd name="connsiteY12" fmla="*/ 1092103 h 1905618"/>
              <a:gd name="connsiteX13" fmla="*/ 0 w 1279573"/>
              <a:gd name="connsiteY13" fmla="*/ 989814 h 1905618"/>
              <a:gd name="connsiteX14" fmla="*/ 3818 w 1279573"/>
              <a:gd name="connsiteY14" fmla="*/ 588083 h 1905618"/>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69098"/>
              <a:gd name="connsiteY0" fmla="*/ 588083 h 1892311"/>
              <a:gd name="connsiteX1" fmla="*/ 28881 w 1269098"/>
              <a:gd name="connsiteY1" fmla="*/ 196313 h 1892311"/>
              <a:gd name="connsiteX2" fmla="*/ 151014 w 1269098"/>
              <a:gd name="connsiteY2" fmla="*/ 30190 h 1892311"/>
              <a:gd name="connsiteX3" fmla="*/ 386723 w 1269098"/>
              <a:gd name="connsiteY3" fmla="*/ 23540 h 1892311"/>
              <a:gd name="connsiteX4" fmla="*/ 433773 w 1269098"/>
              <a:gd name="connsiteY4" fmla="*/ 167143 h 1892311"/>
              <a:gd name="connsiteX5" fmla="*/ 497290 w 1269098"/>
              <a:gd name="connsiteY5" fmla="*/ 239864 h 1892311"/>
              <a:gd name="connsiteX6" fmla="*/ 1176848 w 1269098"/>
              <a:gd name="connsiteY6" fmla="*/ 229263 h 1892311"/>
              <a:gd name="connsiteX7" fmla="*/ 1269040 w 1269098"/>
              <a:gd name="connsiteY7" fmla="*/ 328935 h 1892311"/>
              <a:gd name="connsiteX8" fmla="*/ 1268673 w 1269098"/>
              <a:gd name="connsiteY8" fmla="*/ 1725383 h 1892311"/>
              <a:gd name="connsiteX9" fmla="*/ 1122460 w 1269098"/>
              <a:gd name="connsiteY9" fmla="*/ 1883563 h 1892311"/>
              <a:gd name="connsiteX10" fmla="*/ 445407 w 1269098"/>
              <a:gd name="connsiteY10" fmla="*/ 1892311 h 1892311"/>
              <a:gd name="connsiteX11" fmla="*/ 335742 w 1269098"/>
              <a:gd name="connsiteY11" fmla="*/ 1782610 h 1892311"/>
              <a:gd name="connsiteX12" fmla="*/ 287108 w 1269098"/>
              <a:gd name="connsiteY12" fmla="*/ 1092103 h 1892311"/>
              <a:gd name="connsiteX13" fmla="*/ 0 w 1269098"/>
              <a:gd name="connsiteY13" fmla="*/ 989814 h 1892311"/>
              <a:gd name="connsiteX14" fmla="*/ 3818 w 1269098"/>
              <a:gd name="connsiteY14" fmla="*/ 588083 h 1892311"/>
              <a:gd name="connsiteX0" fmla="*/ 3818 w 1269098"/>
              <a:gd name="connsiteY0" fmla="*/ 588083 h 1892311"/>
              <a:gd name="connsiteX1" fmla="*/ 28881 w 1269098"/>
              <a:gd name="connsiteY1" fmla="*/ 196313 h 1892311"/>
              <a:gd name="connsiteX2" fmla="*/ 151014 w 1269098"/>
              <a:gd name="connsiteY2" fmla="*/ 30190 h 1892311"/>
              <a:gd name="connsiteX3" fmla="*/ 386723 w 1269098"/>
              <a:gd name="connsiteY3" fmla="*/ 23540 h 1892311"/>
              <a:gd name="connsiteX4" fmla="*/ 433773 w 1269098"/>
              <a:gd name="connsiteY4" fmla="*/ 167143 h 1892311"/>
              <a:gd name="connsiteX5" fmla="*/ 497290 w 1269098"/>
              <a:gd name="connsiteY5" fmla="*/ 239864 h 1892311"/>
              <a:gd name="connsiteX6" fmla="*/ 1176848 w 1269098"/>
              <a:gd name="connsiteY6" fmla="*/ 229263 h 1892311"/>
              <a:gd name="connsiteX7" fmla="*/ 1269040 w 1269098"/>
              <a:gd name="connsiteY7" fmla="*/ 328935 h 1892311"/>
              <a:gd name="connsiteX8" fmla="*/ 1268673 w 1269098"/>
              <a:gd name="connsiteY8" fmla="*/ 1725383 h 1892311"/>
              <a:gd name="connsiteX9" fmla="*/ 1122460 w 1269098"/>
              <a:gd name="connsiteY9" fmla="*/ 1883563 h 1892311"/>
              <a:gd name="connsiteX10" fmla="*/ 445407 w 1269098"/>
              <a:gd name="connsiteY10" fmla="*/ 1892311 h 1892311"/>
              <a:gd name="connsiteX11" fmla="*/ 335742 w 1269098"/>
              <a:gd name="connsiteY11" fmla="*/ 1782610 h 1892311"/>
              <a:gd name="connsiteX12" fmla="*/ 287108 w 1269098"/>
              <a:gd name="connsiteY12" fmla="*/ 1092103 h 1892311"/>
              <a:gd name="connsiteX13" fmla="*/ 0 w 1269098"/>
              <a:gd name="connsiteY13" fmla="*/ 989814 h 1892311"/>
              <a:gd name="connsiteX14" fmla="*/ 3818 w 1269098"/>
              <a:gd name="connsiteY14" fmla="*/ 588083 h 1892311"/>
              <a:gd name="connsiteX0" fmla="*/ 3818 w 1269098"/>
              <a:gd name="connsiteY0" fmla="*/ 588083 h 1892311"/>
              <a:gd name="connsiteX1" fmla="*/ 28881 w 1269098"/>
              <a:gd name="connsiteY1" fmla="*/ 196313 h 1892311"/>
              <a:gd name="connsiteX2" fmla="*/ 151014 w 1269098"/>
              <a:gd name="connsiteY2" fmla="*/ 30190 h 1892311"/>
              <a:gd name="connsiteX3" fmla="*/ 386723 w 1269098"/>
              <a:gd name="connsiteY3" fmla="*/ 23540 h 1892311"/>
              <a:gd name="connsiteX4" fmla="*/ 433773 w 1269098"/>
              <a:gd name="connsiteY4" fmla="*/ 167143 h 1892311"/>
              <a:gd name="connsiteX5" fmla="*/ 497290 w 1269098"/>
              <a:gd name="connsiteY5" fmla="*/ 239864 h 1892311"/>
              <a:gd name="connsiteX6" fmla="*/ 1176848 w 1269098"/>
              <a:gd name="connsiteY6" fmla="*/ 229263 h 1892311"/>
              <a:gd name="connsiteX7" fmla="*/ 1269040 w 1269098"/>
              <a:gd name="connsiteY7" fmla="*/ 328935 h 1892311"/>
              <a:gd name="connsiteX8" fmla="*/ 1268673 w 1269098"/>
              <a:gd name="connsiteY8" fmla="*/ 1725383 h 1892311"/>
              <a:gd name="connsiteX9" fmla="*/ 1122460 w 1269098"/>
              <a:gd name="connsiteY9" fmla="*/ 1883563 h 1892311"/>
              <a:gd name="connsiteX10" fmla="*/ 445407 w 1269098"/>
              <a:gd name="connsiteY10" fmla="*/ 1892311 h 1892311"/>
              <a:gd name="connsiteX11" fmla="*/ 335742 w 1269098"/>
              <a:gd name="connsiteY11" fmla="*/ 1782610 h 1892311"/>
              <a:gd name="connsiteX12" fmla="*/ 287108 w 1269098"/>
              <a:gd name="connsiteY12" fmla="*/ 1092103 h 1892311"/>
              <a:gd name="connsiteX13" fmla="*/ 0 w 1269098"/>
              <a:gd name="connsiteY13" fmla="*/ 989814 h 1892311"/>
              <a:gd name="connsiteX14" fmla="*/ 3818 w 1269098"/>
              <a:gd name="connsiteY14" fmla="*/ 588083 h 1892311"/>
              <a:gd name="connsiteX0" fmla="*/ 3818 w 1269098"/>
              <a:gd name="connsiteY0" fmla="*/ 588083 h 1892311"/>
              <a:gd name="connsiteX1" fmla="*/ 28881 w 1269098"/>
              <a:gd name="connsiteY1" fmla="*/ 196313 h 1892311"/>
              <a:gd name="connsiteX2" fmla="*/ 151014 w 1269098"/>
              <a:gd name="connsiteY2" fmla="*/ 30190 h 1892311"/>
              <a:gd name="connsiteX3" fmla="*/ 386723 w 1269098"/>
              <a:gd name="connsiteY3" fmla="*/ 23540 h 1892311"/>
              <a:gd name="connsiteX4" fmla="*/ 433773 w 1269098"/>
              <a:gd name="connsiteY4" fmla="*/ 167143 h 1892311"/>
              <a:gd name="connsiteX5" fmla="*/ 497290 w 1269098"/>
              <a:gd name="connsiteY5" fmla="*/ 239864 h 1892311"/>
              <a:gd name="connsiteX6" fmla="*/ 1176848 w 1269098"/>
              <a:gd name="connsiteY6" fmla="*/ 229263 h 1892311"/>
              <a:gd name="connsiteX7" fmla="*/ 1269040 w 1269098"/>
              <a:gd name="connsiteY7" fmla="*/ 328935 h 1892311"/>
              <a:gd name="connsiteX8" fmla="*/ 1268673 w 1269098"/>
              <a:gd name="connsiteY8" fmla="*/ 1725383 h 1892311"/>
              <a:gd name="connsiteX9" fmla="*/ 1122460 w 1269098"/>
              <a:gd name="connsiteY9" fmla="*/ 1883563 h 1892311"/>
              <a:gd name="connsiteX10" fmla="*/ 445407 w 1269098"/>
              <a:gd name="connsiteY10" fmla="*/ 1892311 h 1892311"/>
              <a:gd name="connsiteX11" fmla="*/ 335742 w 1269098"/>
              <a:gd name="connsiteY11" fmla="*/ 1782610 h 1892311"/>
              <a:gd name="connsiteX12" fmla="*/ 287108 w 1269098"/>
              <a:gd name="connsiteY12" fmla="*/ 1092103 h 1892311"/>
              <a:gd name="connsiteX13" fmla="*/ 0 w 1269098"/>
              <a:gd name="connsiteY13" fmla="*/ 989814 h 1892311"/>
              <a:gd name="connsiteX14" fmla="*/ 3818 w 1269098"/>
              <a:gd name="connsiteY14" fmla="*/ 588083 h 1892311"/>
              <a:gd name="connsiteX0" fmla="*/ 3818 w 1269098"/>
              <a:gd name="connsiteY0" fmla="*/ 588083 h 1898645"/>
              <a:gd name="connsiteX1" fmla="*/ 28881 w 1269098"/>
              <a:gd name="connsiteY1" fmla="*/ 196313 h 1898645"/>
              <a:gd name="connsiteX2" fmla="*/ 151014 w 1269098"/>
              <a:gd name="connsiteY2" fmla="*/ 30190 h 1898645"/>
              <a:gd name="connsiteX3" fmla="*/ 386723 w 1269098"/>
              <a:gd name="connsiteY3" fmla="*/ 23540 h 1898645"/>
              <a:gd name="connsiteX4" fmla="*/ 433773 w 1269098"/>
              <a:gd name="connsiteY4" fmla="*/ 167143 h 1898645"/>
              <a:gd name="connsiteX5" fmla="*/ 497290 w 1269098"/>
              <a:gd name="connsiteY5" fmla="*/ 239864 h 1898645"/>
              <a:gd name="connsiteX6" fmla="*/ 1176848 w 1269098"/>
              <a:gd name="connsiteY6" fmla="*/ 229263 h 1898645"/>
              <a:gd name="connsiteX7" fmla="*/ 1269040 w 1269098"/>
              <a:gd name="connsiteY7" fmla="*/ 328935 h 1898645"/>
              <a:gd name="connsiteX8" fmla="*/ 1268673 w 1269098"/>
              <a:gd name="connsiteY8" fmla="*/ 1725383 h 1898645"/>
              <a:gd name="connsiteX9" fmla="*/ 1122460 w 1269098"/>
              <a:gd name="connsiteY9" fmla="*/ 1883563 h 1898645"/>
              <a:gd name="connsiteX10" fmla="*/ 445407 w 1269098"/>
              <a:gd name="connsiteY10" fmla="*/ 1892311 h 1898645"/>
              <a:gd name="connsiteX11" fmla="*/ 326340 w 1269098"/>
              <a:gd name="connsiteY11" fmla="*/ 1780181 h 1898645"/>
              <a:gd name="connsiteX12" fmla="*/ 287108 w 1269098"/>
              <a:gd name="connsiteY12" fmla="*/ 1092103 h 1898645"/>
              <a:gd name="connsiteX13" fmla="*/ 0 w 1269098"/>
              <a:gd name="connsiteY13" fmla="*/ 989814 h 1898645"/>
              <a:gd name="connsiteX14" fmla="*/ 3818 w 1269098"/>
              <a:gd name="connsiteY14" fmla="*/ 588083 h 1898645"/>
              <a:gd name="connsiteX0" fmla="*/ 3818 w 1269098"/>
              <a:gd name="connsiteY0" fmla="*/ 588083 h 1898645"/>
              <a:gd name="connsiteX1" fmla="*/ 28881 w 1269098"/>
              <a:gd name="connsiteY1" fmla="*/ 196313 h 1898645"/>
              <a:gd name="connsiteX2" fmla="*/ 151014 w 1269098"/>
              <a:gd name="connsiteY2" fmla="*/ 30190 h 1898645"/>
              <a:gd name="connsiteX3" fmla="*/ 386723 w 1269098"/>
              <a:gd name="connsiteY3" fmla="*/ 23540 h 1898645"/>
              <a:gd name="connsiteX4" fmla="*/ 433773 w 1269098"/>
              <a:gd name="connsiteY4" fmla="*/ 167143 h 1898645"/>
              <a:gd name="connsiteX5" fmla="*/ 497290 w 1269098"/>
              <a:gd name="connsiteY5" fmla="*/ 239864 h 1898645"/>
              <a:gd name="connsiteX6" fmla="*/ 1176848 w 1269098"/>
              <a:gd name="connsiteY6" fmla="*/ 229263 h 1898645"/>
              <a:gd name="connsiteX7" fmla="*/ 1269040 w 1269098"/>
              <a:gd name="connsiteY7" fmla="*/ 328935 h 1898645"/>
              <a:gd name="connsiteX8" fmla="*/ 1268673 w 1269098"/>
              <a:gd name="connsiteY8" fmla="*/ 1725383 h 1898645"/>
              <a:gd name="connsiteX9" fmla="*/ 1122460 w 1269098"/>
              <a:gd name="connsiteY9" fmla="*/ 1883563 h 1898645"/>
              <a:gd name="connsiteX10" fmla="*/ 445407 w 1269098"/>
              <a:gd name="connsiteY10" fmla="*/ 1892311 h 1898645"/>
              <a:gd name="connsiteX11" fmla="*/ 326340 w 1269098"/>
              <a:gd name="connsiteY11" fmla="*/ 1780181 h 1898645"/>
              <a:gd name="connsiteX12" fmla="*/ 287108 w 1269098"/>
              <a:gd name="connsiteY12" fmla="*/ 1092103 h 1898645"/>
              <a:gd name="connsiteX13" fmla="*/ 0 w 1269098"/>
              <a:gd name="connsiteY13" fmla="*/ 989814 h 1898645"/>
              <a:gd name="connsiteX14" fmla="*/ 3818 w 1269098"/>
              <a:gd name="connsiteY14" fmla="*/ 588083 h 1898645"/>
              <a:gd name="connsiteX0" fmla="*/ 3818 w 1269098"/>
              <a:gd name="connsiteY0" fmla="*/ 588083 h 1904437"/>
              <a:gd name="connsiteX1" fmla="*/ 28881 w 1269098"/>
              <a:gd name="connsiteY1" fmla="*/ 196313 h 1904437"/>
              <a:gd name="connsiteX2" fmla="*/ 151014 w 1269098"/>
              <a:gd name="connsiteY2" fmla="*/ 30190 h 1904437"/>
              <a:gd name="connsiteX3" fmla="*/ 386723 w 1269098"/>
              <a:gd name="connsiteY3" fmla="*/ 23540 h 1904437"/>
              <a:gd name="connsiteX4" fmla="*/ 433773 w 1269098"/>
              <a:gd name="connsiteY4" fmla="*/ 167143 h 1904437"/>
              <a:gd name="connsiteX5" fmla="*/ 497290 w 1269098"/>
              <a:gd name="connsiteY5" fmla="*/ 239864 h 1904437"/>
              <a:gd name="connsiteX6" fmla="*/ 1176848 w 1269098"/>
              <a:gd name="connsiteY6" fmla="*/ 229263 h 1904437"/>
              <a:gd name="connsiteX7" fmla="*/ 1269040 w 1269098"/>
              <a:gd name="connsiteY7" fmla="*/ 328935 h 1904437"/>
              <a:gd name="connsiteX8" fmla="*/ 1268673 w 1269098"/>
              <a:gd name="connsiteY8" fmla="*/ 1725383 h 1904437"/>
              <a:gd name="connsiteX9" fmla="*/ 1122460 w 1269098"/>
              <a:gd name="connsiteY9" fmla="*/ 1883563 h 1904437"/>
              <a:gd name="connsiteX10" fmla="*/ 438569 w 1269098"/>
              <a:gd name="connsiteY10" fmla="*/ 1891501 h 1904437"/>
              <a:gd name="connsiteX11" fmla="*/ 326340 w 1269098"/>
              <a:gd name="connsiteY11" fmla="*/ 1780181 h 1904437"/>
              <a:gd name="connsiteX12" fmla="*/ 287108 w 1269098"/>
              <a:gd name="connsiteY12" fmla="*/ 1092103 h 1904437"/>
              <a:gd name="connsiteX13" fmla="*/ 0 w 1269098"/>
              <a:gd name="connsiteY13" fmla="*/ 989814 h 1904437"/>
              <a:gd name="connsiteX14" fmla="*/ 3818 w 1269098"/>
              <a:gd name="connsiteY14" fmla="*/ 588083 h 1904437"/>
              <a:gd name="connsiteX0" fmla="*/ 3818 w 1269098"/>
              <a:gd name="connsiteY0" fmla="*/ 588083 h 1899470"/>
              <a:gd name="connsiteX1" fmla="*/ 28881 w 1269098"/>
              <a:gd name="connsiteY1" fmla="*/ 196313 h 1899470"/>
              <a:gd name="connsiteX2" fmla="*/ 151014 w 1269098"/>
              <a:gd name="connsiteY2" fmla="*/ 30190 h 1899470"/>
              <a:gd name="connsiteX3" fmla="*/ 386723 w 1269098"/>
              <a:gd name="connsiteY3" fmla="*/ 23540 h 1899470"/>
              <a:gd name="connsiteX4" fmla="*/ 433773 w 1269098"/>
              <a:gd name="connsiteY4" fmla="*/ 167143 h 1899470"/>
              <a:gd name="connsiteX5" fmla="*/ 497290 w 1269098"/>
              <a:gd name="connsiteY5" fmla="*/ 239864 h 1899470"/>
              <a:gd name="connsiteX6" fmla="*/ 1176848 w 1269098"/>
              <a:gd name="connsiteY6" fmla="*/ 229263 h 1899470"/>
              <a:gd name="connsiteX7" fmla="*/ 1269040 w 1269098"/>
              <a:gd name="connsiteY7" fmla="*/ 328935 h 1899470"/>
              <a:gd name="connsiteX8" fmla="*/ 1268673 w 1269098"/>
              <a:gd name="connsiteY8" fmla="*/ 1725383 h 1899470"/>
              <a:gd name="connsiteX9" fmla="*/ 1122460 w 1269098"/>
              <a:gd name="connsiteY9" fmla="*/ 1883563 h 1899470"/>
              <a:gd name="connsiteX10" fmla="*/ 438569 w 1269098"/>
              <a:gd name="connsiteY10" fmla="*/ 1891501 h 1899470"/>
              <a:gd name="connsiteX11" fmla="*/ 326340 w 1269098"/>
              <a:gd name="connsiteY11" fmla="*/ 1780181 h 1899470"/>
              <a:gd name="connsiteX12" fmla="*/ 287108 w 1269098"/>
              <a:gd name="connsiteY12" fmla="*/ 1092103 h 1899470"/>
              <a:gd name="connsiteX13" fmla="*/ 0 w 1269098"/>
              <a:gd name="connsiteY13" fmla="*/ 989814 h 1899470"/>
              <a:gd name="connsiteX14" fmla="*/ 3818 w 1269098"/>
              <a:gd name="connsiteY14" fmla="*/ 588083 h 1899470"/>
              <a:gd name="connsiteX0" fmla="*/ 3818 w 1269098"/>
              <a:gd name="connsiteY0" fmla="*/ 588083 h 1897738"/>
              <a:gd name="connsiteX1" fmla="*/ 28881 w 1269098"/>
              <a:gd name="connsiteY1" fmla="*/ 196313 h 1897738"/>
              <a:gd name="connsiteX2" fmla="*/ 151014 w 1269098"/>
              <a:gd name="connsiteY2" fmla="*/ 30190 h 1897738"/>
              <a:gd name="connsiteX3" fmla="*/ 386723 w 1269098"/>
              <a:gd name="connsiteY3" fmla="*/ 23540 h 1897738"/>
              <a:gd name="connsiteX4" fmla="*/ 433773 w 1269098"/>
              <a:gd name="connsiteY4" fmla="*/ 167143 h 1897738"/>
              <a:gd name="connsiteX5" fmla="*/ 497290 w 1269098"/>
              <a:gd name="connsiteY5" fmla="*/ 239864 h 1897738"/>
              <a:gd name="connsiteX6" fmla="*/ 1176848 w 1269098"/>
              <a:gd name="connsiteY6" fmla="*/ 229263 h 1897738"/>
              <a:gd name="connsiteX7" fmla="*/ 1269040 w 1269098"/>
              <a:gd name="connsiteY7" fmla="*/ 328935 h 1897738"/>
              <a:gd name="connsiteX8" fmla="*/ 1268673 w 1269098"/>
              <a:gd name="connsiteY8" fmla="*/ 1725383 h 1897738"/>
              <a:gd name="connsiteX9" fmla="*/ 1122460 w 1269098"/>
              <a:gd name="connsiteY9" fmla="*/ 1883563 h 1897738"/>
              <a:gd name="connsiteX10" fmla="*/ 438569 w 1269098"/>
              <a:gd name="connsiteY10" fmla="*/ 1891501 h 1897738"/>
              <a:gd name="connsiteX11" fmla="*/ 326340 w 1269098"/>
              <a:gd name="connsiteY11" fmla="*/ 1780181 h 1897738"/>
              <a:gd name="connsiteX12" fmla="*/ 287108 w 1269098"/>
              <a:gd name="connsiteY12" fmla="*/ 1092103 h 1897738"/>
              <a:gd name="connsiteX13" fmla="*/ 0 w 1269098"/>
              <a:gd name="connsiteY13" fmla="*/ 989814 h 1897738"/>
              <a:gd name="connsiteX14" fmla="*/ 3818 w 1269098"/>
              <a:gd name="connsiteY14" fmla="*/ 588083 h 1897738"/>
              <a:gd name="connsiteX0" fmla="*/ 3818 w 1269098"/>
              <a:gd name="connsiteY0" fmla="*/ 588083 h 1901921"/>
              <a:gd name="connsiteX1" fmla="*/ 28881 w 1269098"/>
              <a:gd name="connsiteY1" fmla="*/ 196313 h 1901921"/>
              <a:gd name="connsiteX2" fmla="*/ 151014 w 1269098"/>
              <a:gd name="connsiteY2" fmla="*/ 30190 h 1901921"/>
              <a:gd name="connsiteX3" fmla="*/ 386723 w 1269098"/>
              <a:gd name="connsiteY3" fmla="*/ 23540 h 1901921"/>
              <a:gd name="connsiteX4" fmla="*/ 433773 w 1269098"/>
              <a:gd name="connsiteY4" fmla="*/ 167143 h 1901921"/>
              <a:gd name="connsiteX5" fmla="*/ 497290 w 1269098"/>
              <a:gd name="connsiteY5" fmla="*/ 239864 h 1901921"/>
              <a:gd name="connsiteX6" fmla="*/ 1176848 w 1269098"/>
              <a:gd name="connsiteY6" fmla="*/ 229263 h 1901921"/>
              <a:gd name="connsiteX7" fmla="*/ 1269040 w 1269098"/>
              <a:gd name="connsiteY7" fmla="*/ 328935 h 1901921"/>
              <a:gd name="connsiteX8" fmla="*/ 1268673 w 1269098"/>
              <a:gd name="connsiteY8" fmla="*/ 1725383 h 1901921"/>
              <a:gd name="connsiteX9" fmla="*/ 1122460 w 1269098"/>
              <a:gd name="connsiteY9" fmla="*/ 1883563 h 1901921"/>
              <a:gd name="connsiteX10" fmla="*/ 438569 w 1269098"/>
              <a:gd name="connsiteY10" fmla="*/ 1891501 h 1901921"/>
              <a:gd name="connsiteX11" fmla="*/ 326340 w 1269098"/>
              <a:gd name="connsiteY11" fmla="*/ 1780181 h 1901921"/>
              <a:gd name="connsiteX12" fmla="*/ 287108 w 1269098"/>
              <a:gd name="connsiteY12" fmla="*/ 1092103 h 1901921"/>
              <a:gd name="connsiteX13" fmla="*/ 0 w 1269098"/>
              <a:gd name="connsiteY13" fmla="*/ 989814 h 1901921"/>
              <a:gd name="connsiteX14" fmla="*/ 3818 w 1269098"/>
              <a:gd name="connsiteY14" fmla="*/ 588083 h 1901921"/>
              <a:gd name="connsiteX0" fmla="*/ 3818 w 1269098"/>
              <a:gd name="connsiteY0" fmla="*/ 588083 h 1901921"/>
              <a:gd name="connsiteX1" fmla="*/ 28881 w 1269098"/>
              <a:gd name="connsiteY1" fmla="*/ 196313 h 1901921"/>
              <a:gd name="connsiteX2" fmla="*/ 151014 w 1269098"/>
              <a:gd name="connsiteY2" fmla="*/ 30190 h 1901921"/>
              <a:gd name="connsiteX3" fmla="*/ 386723 w 1269098"/>
              <a:gd name="connsiteY3" fmla="*/ 23540 h 1901921"/>
              <a:gd name="connsiteX4" fmla="*/ 433773 w 1269098"/>
              <a:gd name="connsiteY4" fmla="*/ 167143 h 1901921"/>
              <a:gd name="connsiteX5" fmla="*/ 497290 w 1269098"/>
              <a:gd name="connsiteY5" fmla="*/ 239864 h 1901921"/>
              <a:gd name="connsiteX6" fmla="*/ 1176848 w 1269098"/>
              <a:gd name="connsiteY6" fmla="*/ 229263 h 1901921"/>
              <a:gd name="connsiteX7" fmla="*/ 1269040 w 1269098"/>
              <a:gd name="connsiteY7" fmla="*/ 328935 h 1901921"/>
              <a:gd name="connsiteX8" fmla="*/ 1268673 w 1269098"/>
              <a:gd name="connsiteY8" fmla="*/ 1725383 h 1901921"/>
              <a:gd name="connsiteX9" fmla="*/ 1122460 w 1269098"/>
              <a:gd name="connsiteY9" fmla="*/ 1883563 h 1901921"/>
              <a:gd name="connsiteX10" fmla="*/ 438569 w 1269098"/>
              <a:gd name="connsiteY10" fmla="*/ 1891501 h 1901921"/>
              <a:gd name="connsiteX11" fmla="*/ 326340 w 1269098"/>
              <a:gd name="connsiteY11" fmla="*/ 1780181 h 1901921"/>
              <a:gd name="connsiteX12" fmla="*/ 287108 w 1269098"/>
              <a:gd name="connsiteY12" fmla="*/ 1092103 h 1901921"/>
              <a:gd name="connsiteX13" fmla="*/ 0 w 1269098"/>
              <a:gd name="connsiteY13" fmla="*/ 989814 h 1901921"/>
              <a:gd name="connsiteX14" fmla="*/ 3818 w 1269098"/>
              <a:gd name="connsiteY14" fmla="*/ 588083 h 190192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6340 w 1269098"/>
              <a:gd name="connsiteY11" fmla="*/ 1780181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6340 w 1269098"/>
              <a:gd name="connsiteY11" fmla="*/ 1780181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1211 w 1269098"/>
              <a:gd name="connsiteY11" fmla="*/ 1766414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1211 w 1269098"/>
              <a:gd name="connsiteY11" fmla="*/ 1766414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5485 w 1269098"/>
              <a:gd name="connsiteY11" fmla="*/ 1765604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5485 w 1269098"/>
              <a:gd name="connsiteY11" fmla="*/ 1765604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130"/>
              <a:gd name="connsiteX1" fmla="*/ 28881 w 1269098"/>
              <a:gd name="connsiteY1" fmla="*/ 196313 h 1898130"/>
              <a:gd name="connsiteX2" fmla="*/ 151014 w 1269098"/>
              <a:gd name="connsiteY2" fmla="*/ 30190 h 1898130"/>
              <a:gd name="connsiteX3" fmla="*/ 386723 w 1269098"/>
              <a:gd name="connsiteY3" fmla="*/ 23540 h 1898130"/>
              <a:gd name="connsiteX4" fmla="*/ 433773 w 1269098"/>
              <a:gd name="connsiteY4" fmla="*/ 167143 h 1898130"/>
              <a:gd name="connsiteX5" fmla="*/ 497290 w 1269098"/>
              <a:gd name="connsiteY5" fmla="*/ 239864 h 1898130"/>
              <a:gd name="connsiteX6" fmla="*/ 1176848 w 1269098"/>
              <a:gd name="connsiteY6" fmla="*/ 229263 h 1898130"/>
              <a:gd name="connsiteX7" fmla="*/ 1269040 w 1269098"/>
              <a:gd name="connsiteY7" fmla="*/ 328935 h 1898130"/>
              <a:gd name="connsiteX8" fmla="*/ 1268673 w 1269098"/>
              <a:gd name="connsiteY8" fmla="*/ 1725383 h 1898130"/>
              <a:gd name="connsiteX9" fmla="*/ 1122460 w 1269098"/>
              <a:gd name="connsiteY9" fmla="*/ 1883563 h 1898130"/>
              <a:gd name="connsiteX10" fmla="*/ 438569 w 1269098"/>
              <a:gd name="connsiteY10" fmla="*/ 1891501 h 1898130"/>
              <a:gd name="connsiteX11" fmla="*/ 325485 w 1269098"/>
              <a:gd name="connsiteY11" fmla="*/ 1765604 h 1898130"/>
              <a:gd name="connsiteX12" fmla="*/ 287108 w 1269098"/>
              <a:gd name="connsiteY12" fmla="*/ 1092103 h 1898130"/>
              <a:gd name="connsiteX13" fmla="*/ 0 w 1269098"/>
              <a:gd name="connsiteY13" fmla="*/ 989814 h 1898130"/>
              <a:gd name="connsiteX14" fmla="*/ 3818 w 1269098"/>
              <a:gd name="connsiteY14" fmla="*/ 588083 h 1898130"/>
              <a:gd name="connsiteX0" fmla="*/ 3818 w 1275135"/>
              <a:gd name="connsiteY0" fmla="*/ 588083 h 1903538"/>
              <a:gd name="connsiteX1" fmla="*/ 28881 w 1275135"/>
              <a:gd name="connsiteY1" fmla="*/ 196313 h 1903538"/>
              <a:gd name="connsiteX2" fmla="*/ 151014 w 1275135"/>
              <a:gd name="connsiteY2" fmla="*/ 30190 h 1903538"/>
              <a:gd name="connsiteX3" fmla="*/ 386723 w 1275135"/>
              <a:gd name="connsiteY3" fmla="*/ 23540 h 1903538"/>
              <a:gd name="connsiteX4" fmla="*/ 433773 w 1275135"/>
              <a:gd name="connsiteY4" fmla="*/ 167143 h 1903538"/>
              <a:gd name="connsiteX5" fmla="*/ 497290 w 1275135"/>
              <a:gd name="connsiteY5" fmla="*/ 239864 h 1903538"/>
              <a:gd name="connsiteX6" fmla="*/ 1176848 w 1275135"/>
              <a:gd name="connsiteY6" fmla="*/ 229263 h 1903538"/>
              <a:gd name="connsiteX7" fmla="*/ 1269040 w 1275135"/>
              <a:gd name="connsiteY7" fmla="*/ 328935 h 1903538"/>
              <a:gd name="connsiteX8" fmla="*/ 1268673 w 1275135"/>
              <a:gd name="connsiteY8" fmla="*/ 1725383 h 1903538"/>
              <a:gd name="connsiteX9" fmla="*/ 1171694 w 1275135"/>
              <a:gd name="connsiteY9" fmla="*/ 1891337 h 1903538"/>
              <a:gd name="connsiteX10" fmla="*/ 438569 w 1275135"/>
              <a:gd name="connsiteY10" fmla="*/ 1891501 h 1903538"/>
              <a:gd name="connsiteX11" fmla="*/ 325485 w 1275135"/>
              <a:gd name="connsiteY11" fmla="*/ 1765604 h 1903538"/>
              <a:gd name="connsiteX12" fmla="*/ 287108 w 1275135"/>
              <a:gd name="connsiteY12" fmla="*/ 1092103 h 1903538"/>
              <a:gd name="connsiteX13" fmla="*/ 0 w 1275135"/>
              <a:gd name="connsiteY13" fmla="*/ 989814 h 1903538"/>
              <a:gd name="connsiteX14" fmla="*/ 3818 w 1275135"/>
              <a:gd name="connsiteY14" fmla="*/ 588083 h 1903538"/>
              <a:gd name="connsiteX0" fmla="*/ 3818 w 1275135"/>
              <a:gd name="connsiteY0" fmla="*/ 588083 h 1907933"/>
              <a:gd name="connsiteX1" fmla="*/ 28881 w 1275135"/>
              <a:gd name="connsiteY1" fmla="*/ 196313 h 1907933"/>
              <a:gd name="connsiteX2" fmla="*/ 151014 w 1275135"/>
              <a:gd name="connsiteY2" fmla="*/ 30190 h 1907933"/>
              <a:gd name="connsiteX3" fmla="*/ 386723 w 1275135"/>
              <a:gd name="connsiteY3" fmla="*/ 23540 h 1907933"/>
              <a:gd name="connsiteX4" fmla="*/ 433773 w 1275135"/>
              <a:gd name="connsiteY4" fmla="*/ 167143 h 1907933"/>
              <a:gd name="connsiteX5" fmla="*/ 497290 w 1275135"/>
              <a:gd name="connsiteY5" fmla="*/ 239864 h 1907933"/>
              <a:gd name="connsiteX6" fmla="*/ 1176848 w 1275135"/>
              <a:gd name="connsiteY6" fmla="*/ 229263 h 1907933"/>
              <a:gd name="connsiteX7" fmla="*/ 1269040 w 1275135"/>
              <a:gd name="connsiteY7" fmla="*/ 328935 h 1907933"/>
              <a:gd name="connsiteX8" fmla="*/ 1268673 w 1275135"/>
              <a:gd name="connsiteY8" fmla="*/ 1725383 h 1907933"/>
              <a:gd name="connsiteX9" fmla="*/ 1171694 w 1275135"/>
              <a:gd name="connsiteY9" fmla="*/ 1891337 h 1907933"/>
              <a:gd name="connsiteX10" fmla="*/ 438569 w 1275135"/>
              <a:gd name="connsiteY10" fmla="*/ 1891501 h 1907933"/>
              <a:gd name="connsiteX11" fmla="*/ 325485 w 1275135"/>
              <a:gd name="connsiteY11" fmla="*/ 1765604 h 1907933"/>
              <a:gd name="connsiteX12" fmla="*/ 287108 w 1275135"/>
              <a:gd name="connsiteY12" fmla="*/ 1092103 h 1907933"/>
              <a:gd name="connsiteX13" fmla="*/ 0 w 1275135"/>
              <a:gd name="connsiteY13" fmla="*/ 989814 h 1907933"/>
              <a:gd name="connsiteX14" fmla="*/ 3818 w 1275135"/>
              <a:gd name="connsiteY14" fmla="*/ 588083 h 1907933"/>
              <a:gd name="connsiteX0" fmla="*/ 3818 w 1275135"/>
              <a:gd name="connsiteY0" fmla="*/ 588083 h 1906905"/>
              <a:gd name="connsiteX1" fmla="*/ 28881 w 1275135"/>
              <a:gd name="connsiteY1" fmla="*/ 196313 h 1906905"/>
              <a:gd name="connsiteX2" fmla="*/ 151014 w 1275135"/>
              <a:gd name="connsiteY2" fmla="*/ 30190 h 1906905"/>
              <a:gd name="connsiteX3" fmla="*/ 386723 w 1275135"/>
              <a:gd name="connsiteY3" fmla="*/ 23540 h 1906905"/>
              <a:gd name="connsiteX4" fmla="*/ 433773 w 1275135"/>
              <a:gd name="connsiteY4" fmla="*/ 167143 h 1906905"/>
              <a:gd name="connsiteX5" fmla="*/ 497290 w 1275135"/>
              <a:gd name="connsiteY5" fmla="*/ 239864 h 1906905"/>
              <a:gd name="connsiteX6" fmla="*/ 1176848 w 1275135"/>
              <a:gd name="connsiteY6" fmla="*/ 229263 h 1906905"/>
              <a:gd name="connsiteX7" fmla="*/ 1269040 w 1275135"/>
              <a:gd name="connsiteY7" fmla="*/ 328935 h 1906905"/>
              <a:gd name="connsiteX8" fmla="*/ 1268673 w 1275135"/>
              <a:gd name="connsiteY8" fmla="*/ 1725383 h 1906905"/>
              <a:gd name="connsiteX9" fmla="*/ 1171694 w 1275135"/>
              <a:gd name="connsiteY9" fmla="*/ 1891337 h 1906905"/>
              <a:gd name="connsiteX10" fmla="*/ 438569 w 1275135"/>
              <a:gd name="connsiteY10" fmla="*/ 1891501 h 1906905"/>
              <a:gd name="connsiteX11" fmla="*/ 325485 w 1275135"/>
              <a:gd name="connsiteY11" fmla="*/ 1765604 h 1906905"/>
              <a:gd name="connsiteX12" fmla="*/ 287108 w 1275135"/>
              <a:gd name="connsiteY12" fmla="*/ 1092103 h 1906905"/>
              <a:gd name="connsiteX13" fmla="*/ 0 w 1275135"/>
              <a:gd name="connsiteY13" fmla="*/ 989814 h 1906905"/>
              <a:gd name="connsiteX14" fmla="*/ 3818 w 1275135"/>
              <a:gd name="connsiteY14" fmla="*/ 588083 h 1906905"/>
              <a:gd name="connsiteX0" fmla="*/ 3818 w 1275135"/>
              <a:gd name="connsiteY0" fmla="*/ 588083 h 1908203"/>
              <a:gd name="connsiteX1" fmla="*/ 28881 w 1275135"/>
              <a:gd name="connsiteY1" fmla="*/ 196313 h 1908203"/>
              <a:gd name="connsiteX2" fmla="*/ 151014 w 1275135"/>
              <a:gd name="connsiteY2" fmla="*/ 30190 h 1908203"/>
              <a:gd name="connsiteX3" fmla="*/ 386723 w 1275135"/>
              <a:gd name="connsiteY3" fmla="*/ 23540 h 1908203"/>
              <a:gd name="connsiteX4" fmla="*/ 433773 w 1275135"/>
              <a:gd name="connsiteY4" fmla="*/ 167143 h 1908203"/>
              <a:gd name="connsiteX5" fmla="*/ 497290 w 1275135"/>
              <a:gd name="connsiteY5" fmla="*/ 239864 h 1908203"/>
              <a:gd name="connsiteX6" fmla="*/ 1176848 w 1275135"/>
              <a:gd name="connsiteY6" fmla="*/ 229263 h 1908203"/>
              <a:gd name="connsiteX7" fmla="*/ 1269040 w 1275135"/>
              <a:gd name="connsiteY7" fmla="*/ 328935 h 1908203"/>
              <a:gd name="connsiteX8" fmla="*/ 1268673 w 1275135"/>
              <a:gd name="connsiteY8" fmla="*/ 1725383 h 1908203"/>
              <a:gd name="connsiteX9" fmla="*/ 1171694 w 1275135"/>
              <a:gd name="connsiteY9" fmla="*/ 1891337 h 1908203"/>
              <a:gd name="connsiteX10" fmla="*/ 438569 w 1275135"/>
              <a:gd name="connsiteY10" fmla="*/ 1891501 h 1908203"/>
              <a:gd name="connsiteX11" fmla="*/ 325485 w 1275135"/>
              <a:gd name="connsiteY11" fmla="*/ 1765604 h 1908203"/>
              <a:gd name="connsiteX12" fmla="*/ 287108 w 1275135"/>
              <a:gd name="connsiteY12" fmla="*/ 1092103 h 1908203"/>
              <a:gd name="connsiteX13" fmla="*/ 0 w 1275135"/>
              <a:gd name="connsiteY13" fmla="*/ 989814 h 1908203"/>
              <a:gd name="connsiteX14" fmla="*/ 3818 w 1275135"/>
              <a:gd name="connsiteY14" fmla="*/ 588083 h 1908203"/>
              <a:gd name="connsiteX0" fmla="*/ 3818 w 1284512"/>
              <a:gd name="connsiteY0" fmla="*/ 588083 h 1933586"/>
              <a:gd name="connsiteX1" fmla="*/ 28881 w 1284512"/>
              <a:gd name="connsiteY1" fmla="*/ 196313 h 1933586"/>
              <a:gd name="connsiteX2" fmla="*/ 151014 w 1284512"/>
              <a:gd name="connsiteY2" fmla="*/ 30190 h 1933586"/>
              <a:gd name="connsiteX3" fmla="*/ 386723 w 1284512"/>
              <a:gd name="connsiteY3" fmla="*/ 23540 h 1933586"/>
              <a:gd name="connsiteX4" fmla="*/ 433773 w 1284512"/>
              <a:gd name="connsiteY4" fmla="*/ 167143 h 1933586"/>
              <a:gd name="connsiteX5" fmla="*/ 497290 w 1284512"/>
              <a:gd name="connsiteY5" fmla="*/ 239864 h 1933586"/>
              <a:gd name="connsiteX6" fmla="*/ 1176848 w 1284512"/>
              <a:gd name="connsiteY6" fmla="*/ 229263 h 1933586"/>
              <a:gd name="connsiteX7" fmla="*/ 1269040 w 1284512"/>
              <a:gd name="connsiteY7" fmla="*/ 328935 h 1933586"/>
              <a:gd name="connsiteX8" fmla="*/ 1274827 w 1284512"/>
              <a:gd name="connsiteY8" fmla="*/ 1789522 h 1933586"/>
              <a:gd name="connsiteX9" fmla="*/ 1171694 w 1284512"/>
              <a:gd name="connsiteY9" fmla="*/ 1891337 h 1933586"/>
              <a:gd name="connsiteX10" fmla="*/ 438569 w 1284512"/>
              <a:gd name="connsiteY10" fmla="*/ 1891501 h 1933586"/>
              <a:gd name="connsiteX11" fmla="*/ 325485 w 1284512"/>
              <a:gd name="connsiteY11" fmla="*/ 1765604 h 1933586"/>
              <a:gd name="connsiteX12" fmla="*/ 287108 w 1284512"/>
              <a:gd name="connsiteY12" fmla="*/ 1092103 h 1933586"/>
              <a:gd name="connsiteX13" fmla="*/ 0 w 1284512"/>
              <a:gd name="connsiteY13" fmla="*/ 989814 h 1933586"/>
              <a:gd name="connsiteX14" fmla="*/ 3818 w 1284512"/>
              <a:gd name="connsiteY14" fmla="*/ 588083 h 1933586"/>
              <a:gd name="connsiteX0" fmla="*/ 3818 w 1279152"/>
              <a:gd name="connsiteY0" fmla="*/ 588083 h 1898921"/>
              <a:gd name="connsiteX1" fmla="*/ 28881 w 1279152"/>
              <a:gd name="connsiteY1" fmla="*/ 196313 h 1898921"/>
              <a:gd name="connsiteX2" fmla="*/ 151014 w 1279152"/>
              <a:gd name="connsiteY2" fmla="*/ 30190 h 1898921"/>
              <a:gd name="connsiteX3" fmla="*/ 386723 w 1279152"/>
              <a:gd name="connsiteY3" fmla="*/ 23540 h 1898921"/>
              <a:gd name="connsiteX4" fmla="*/ 433773 w 1279152"/>
              <a:gd name="connsiteY4" fmla="*/ 167143 h 1898921"/>
              <a:gd name="connsiteX5" fmla="*/ 497290 w 1279152"/>
              <a:gd name="connsiteY5" fmla="*/ 239864 h 1898921"/>
              <a:gd name="connsiteX6" fmla="*/ 1176848 w 1279152"/>
              <a:gd name="connsiteY6" fmla="*/ 229263 h 1898921"/>
              <a:gd name="connsiteX7" fmla="*/ 1269040 w 1279152"/>
              <a:gd name="connsiteY7" fmla="*/ 328935 h 1898921"/>
              <a:gd name="connsiteX8" fmla="*/ 1274827 w 1279152"/>
              <a:gd name="connsiteY8" fmla="*/ 1789522 h 1898921"/>
              <a:gd name="connsiteX9" fmla="*/ 1171694 w 1279152"/>
              <a:gd name="connsiteY9" fmla="*/ 1891337 h 1898921"/>
              <a:gd name="connsiteX10" fmla="*/ 438569 w 1279152"/>
              <a:gd name="connsiteY10" fmla="*/ 1891501 h 1898921"/>
              <a:gd name="connsiteX11" fmla="*/ 325485 w 1279152"/>
              <a:gd name="connsiteY11" fmla="*/ 1765604 h 1898921"/>
              <a:gd name="connsiteX12" fmla="*/ 287108 w 1279152"/>
              <a:gd name="connsiteY12" fmla="*/ 1092103 h 1898921"/>
              <a:gd name="connsiteX13" fmla="*/ 0 w 1279152"/>
              <a:gd name="connsiteY13" fmla="*/ 989814 h 1898921"/>
              <a:gd name="connsiteX14" fmla="*/ 3818 w 1279152"/>
              <a:gd name="connsiteY14" fmla="*/ 588083 h 1898921"/>
              <a:gd name="connsiteX0" fmla="*/ 3818 w 1279289"/>
              <a:gd name="connsiteY0" fmla="*/ 588083 h 1898921"/>
              <a:gd name="connsiteX1" fmla="*/ 28881 w 1279289"/>
              <a:gd name="connsiteY1" fmla="*/ 196313 h 1898921"/>
              <a:gd name="connsiteX2" fmla="*/ 151014 w 1279289"/>
              <a:gd name="connsiteY2" fmla="*/ 30190 h 1898921"/>
              <a:gd name="connsiteX3" fmla="*/ 386723 w 1279289"/>
              <a:gd name="connsiteY3" fmla="*/ 23540 h 1898921"/>
              <a:gd name="connsiteX4" fmla="*/ 433773 w 1279289"/>
              <a:gd name="connsiteY4" fmla="*/ 167143 h 1898921"/>
              <a:gd name="connsiteX5" fmla="*/ 497290 w 1279289"/>
              <a:gd name="connsiteY5" fmla="*/ 239864 h 1898921"/>
              <a:gd name="connsiteX6" fmla="*/ 1176848 w 1279289"/>
              <a:gd name="connsiteY6" fmla="*/ 229263 h 1898921"/>
              <a:gd name="connsiteX7" fmla="*/ 1269040 w 1279289"/>
              <a:gd name="connsiteY7" fmla="*/ 328935 h 1898921"/>
              <a:gd name="connsiteX8" fmla="*/ 1274827 w 1279289"/>
              <a:gd name="connsiteY8" fmla="*/ 1789522 h 1898921"/>
              <a:gd name="connsiteX9" fmla="*/ 1171694 w 1279289"/>
              <a:gd name="connsiteY9" fmla="*/ 1891337 h 1898921"/>
              <a:gd name="connsiteX10" fmla="*/ 438569 w 1279289"/>
              <a:gd name="connsiteY10" fmla="*/ 1891501 h 1898921"/>
              <a:gd name="connsiteX11" fmla="*/ 325485 w 1279289"/>
              <a:gd name="connsiteY11" fmla="*/ 1765604 h 1898921"/>
              <a:gd name="connsiteX12" fmla="*/ 287108 w 1279289"/>
              <a:gd name="connsiteY12" fmla="*/ 1092103 h 1898921"/>
              <a:gd name="connsiteX13" fmla="*/ 0 w 1279289"/>
              <a:gd name="connsiteY13" fmla="*/ 989814 h 1898921"/>
              <a:gd name="connsiteX14" fmla="*/ 3818 w 1279289"/>
              <a:gd name="connsiteY14" fmla="*/ 588083 h 1898921"/>
              <a:gd name="connsiteX0" fmla="*/ 3818 w 1277164"/>
              <a:gd name="connsiteY0" fmla="*/ 588083 h 1895186"/>
              <a:gd name="connsiteX1" fmla="*/ 28881 w 1277164"/>
              <a:gd name="connsiteY1" fmla="*/ 196313 h 1895186"/>
              <a:gd name="connsiteX2" fmla="*/ 151014 w 1277164"/>
              <a:gd name="connsiteY2" fmla="*/ 30190 h 1895186"/>
              <a:gd name="connsiteX3" fmla="*/ 386723 w 1277164"/>
              <a:gd name="connsiteY3" fmla="*/ 23540 h 1895186"/>
              <a:gd name="connsiteX4" fmla="*/ 433773 w 1277164"/>
              <a:gd name="connsiteY4" fmla="*/ 167143 h 1895186"/>
              <a:gd name="connsiteX5" fmla="*/ 497290 w 1277164"/>
              <a:gd name="connsiteY5" fmla="*/ 239864 h 1895186"/>
              <a:gd name="connsiteX6" fmla="*/ 1176848 w 1277164"/>
              <a:gd name="connsiteY6" fmla="*/ 229263 h 1895186"/>
              <a:gd name="connsiteX7" fmla="*/ 1269040 w 1277164"/>
              <a:gd name="connsiteY7" fmla="*/ 328935 h 1895186"/>
              <a:gd name="connsiteX8" fmla="*/ 1274827 w 1277164"/>
              <a:gd name="connsiteY8" fmla="*/ 1789522 h 1895186"/>
              <a:gd name="connsiteX9" fmla="*/ 1171694 w 1277164"/>
              <a:gd name="connsiteY9" fmla="*/ 1891337 h 1895186"/>
              <a:gd name="connsiteX10" fmla="*/ 438569 w 1277164"/>
              <a:gd name="connsiteY10" fmla="*/ 1891501 h 1895186"/>
              <a:gd name="connsiteX11" fmla="*/ 325485 w 1277164"/>
              <a:gd name="connsiteY11" fmla="*/ 1765604 h 1895186"/>
              <a:gd name="connsiteX12" fmla="*/ 287108 w 1277164"/>
              <a:gd name="connsiteY12" fmla="*/ 1092103 h 1895186"/>
              <a:gd name="connsiteX13" fmla="*/ 0 w 1277164"/>
              <a:gd name="connsiteY13" fmla="*/ 989814 h 1895186"/>
              <a:gd name="connsiteX14" fmla="*/ 3818 w 1277164"/>
              <a:gd name="connsiteY14" fmla="*/ 588083 h 1895186"/>
              <a:gd name="connsiteX0" fmla="*/ 3818 w 1277164"/>
              <a:gd name="connsiteY0" fmla="*/ 588083 h 1891501"/>
              <a:gd name="connsiteX1" fmla="*/ 28881 w 1277164"/>
              <a:gd name="connsiteY1" fmla="*/ 196313 h 1891501"/>
              <a:gd name="connsiteX2" fmla="*/ 151014 w 1277164"/>
              <a:gd name="connsiteY2" fmla="*/ 30190 h 1891501"/>
              <a:gd name="connsiteX3" fmla="*/ 386723 w 1277164"/>
              <a:gd name="connsiteY3" fmla="*/ 23540 h 1891501"/>
              <a:gd name="connsiteX4" fmla="*/ 433773 w 1277164"/>
              <a:gd name="connsiteY4" fmla="*/ 167143 h 1891501"/>
              <a:gd name="connsiteX5" fmla="*/ 497290 w 1277164"/>
              <a:gd name="connsiteY5" fmla="*/ 239864 h 1891501"/>
              <a:gd name="connsiteX6" fmla="*/ 1176848 w 1277164"/>
              <a:gd name="connsiteY6" fmla="*/ 229263 h 1891501"/>
              <a:gd name="connsiteX7" fmla="*/ 1269040 w 1277164"/>
              <a:gd name="connsiteY7" fmla="*/ 328935 h 1891501"/>
              <a:gd name="connsiteX8" fmla="*/ 1274827 w 1277164"/>
              <a:gd name="connsiteY8" fmla="*/ 1789522 h 1891501"/>
              <a:gd name="connsiteX9" fmla="*/ 1171694 w 1277164"/>
              <a:gd name="connsiteY9" fmla="*/ 1891337 h 1891501"/>
              <a:gd name="connsiteX10" fmla="*/ 438569 w 1277164"/>
              <a:gd name="connsiteY10" fmla="*/ 1891501 h 1891501"/>
              <a:gd name="connsiteX11" fmla="*/ 325485 w 1277164"/>
              <a:gd name="connsiteY11" fmla="*/ 1765604 h 1891501"/>
              <a:gd name="connsiteX12" fmla="*/ 287108 w 1277164"/>
              <a:gd name="connsiteY12" fmla="*/ 1092103 h 1891501"/>
              <a:gd name="connsiteX13" fmla="*/ 0 w 1277164"/>
              <a:gd name="connsiteY13" fmla="*/ 989814 h 1891501"/>
              <a:gd name="connsiteX14" fmla="*/ 3818 w 1277164"/>
              <a:gd name="connsiteY14" fmla="*/ 588083 h 1891501"/>
              <a:gd name="connsiteX0" fmla="*/ 3818 w 1286141"/>
              <a:gd name="connsiteY0" fmla="*/ 588083 h 1939285"/>
              <a:gd name="connsiteX1" fmla="*/ 28881 w 1286141"/>
              <a:gd name="connsiteY1" fmla="*/ 196313 h 1939285"/>
              <a:gd name="connsiteX2" fmla="*/ 151014 w 1286141"/>
              <a:gd name="connsiteY2" fmla="*/ 30190 h 1939285"/>
              <a:gd name="connsiteX3" fmla="*/ 386723 w 1286141"/>
              <a:gd name="connsiteY3" fmla="*/ 23540 h 1939285"/>
              <a:gd name="connsiteX4" fmla="*/ 433773 w 1286141"/>
              <a:gd name="connsiteY4" fmla="*/ 167143 h 1939285"/>
              <a:gd name="connsiteX5" fmla="*/ 497290 w 1286141"/>
              <a:gd name="connsiteY5" fmla="*/ 239864 h 1939285"/>
              <a:gd name="connsiteX6" fmla="*/ 1176848 w 1286141"/>
              <a:gd name="connsiteY6" fmla="*/ 229263 h 1939285"/>
              <a:gd name="connsiteX7" fmla="*/ 1272460 w 1286141"/>
              <a:gd name="connsiteY7" fmla="*/ 324076 h 1939285"/>
              <a:gd name="connsiteX8" fmla="*/ 1274827 w 1286141"/>
              <a:gd name="connsiteY8" fmla="*/ 1789522 h 1939285"/>
              <a:gd name="connsiteX9" fmla="*/ 1171694 w 1286141"/>
              <a:gd name="connsiteY9" fmla="*/ 1891337 h 1939285"/>
              <a:gd name="connsiteX10" fmla="*/ 438569 w 1286141"/>
              <a:gd name="connsiteY10" fmla="*/ 1891501 h 1939285"/>
              <a:gd name="connsiteX11" fmla="*/ 325485 w 1286141"/>
              <a:gd name="connsiteY11" fmla="*/ 1765604 h 1939285"/>
              <a:gd name="connsiteX12" fmla="*/ 287108 w 1286141"/>
              <a:gd name="connsiteY12" fmla="*/ 1092103 h 1939285"/>
              <a:gd name="connsiteX13" fmla="*/ 0 w 1286141"/>
              <a:gd name="connsiteY13" fmla="*/ 989814 h 1939285"/>
              <a:gd name="connsiteX14" fmla="*/ 3818 w 1286141"/>
              <a:gd name="connsiteY14" fmla="*/ 588083 h 1939285"/>
              <a:gd name="connsiteX0" fmla="*/ 3818 w 1285345"/>
              <a:gd name="connsiteY0" fmla="*/ 588083 h 1939285"/>
              <a:gd name="connsiteX1" fmla="*/ 28881 w 1285345"/>
              <a:gd name="connsiteY1" fmla="*/ 196313 h 1939285"/>
              <a:gd name="connsiteX2" fmla="*/ 151014 w 1285345"/>
              <a:gd name="connsiteY2" fmla="*/ 30190 h 1939285"/>
              <a:gd name="connsiteX3" fmla="*/ 386723 w 1285345"/>
              <a:gd name="connsiteY3" fmla="*/ 23540 h 1939285"/>
              <a:gd name="connsiteX4" fmla="*/ 433773 w 1285345"/>
              <a:gd name="connsiteY4" fmla="*/ 167143 h 1939285"/>
              <a:gd name="connsiteX5" fmla="*/ 497290 w 1285345"/>
              <a:gd name="connsiteY5" fmla="*/ 239864 h 1939285"/>
              <a:gd name="connsiteX6" fmla="*/ 1176848 w 1285345"/>
              <a:gd name="connsiteY6" fmla="*/ 229263 h 1939285"/>
              <a:gd name="connsiteX7" fmla="*/ 1272460 w 1285345"/>
              <a:gd name="connsiteY7" fmla="*/ 324076 h 1939285"/>
              <a:gd name="connsiteX8" fmla="*/ 1274827 w 1285345"/>
              <a:gd name="connsiteY8" fmla="*/ 1789522 h 1939285"/>
              <a:gd name="connsiteX9" fmla="*/ 1171694 w 1285345"/>
              <a:gd name="connsiteY9" fmla="*/ 1891337 h 1939285"/>
              <a:gd name="connsiteX10" fmla="*/ 438569 w 1285345"/>
              <a:gd name="connsiteY10" fmla="*/ 1891501 h 1939285"/>
              <a:gd name="connsiteX11" fmla="*/ 325485 w 1285345"/>
              <a:gd name="connsiteY11" fmla="*/ 1765604 h 1939285"/>
              <a:gd name="connsiteX12" fmla="*/ 287108 w 1285345"/>
              <a:gd name="connsiteY12" fmla="*/ 1092103 h 1939285"/>
              <a:gd name="connsiteX13" fmla="*/ 0 w 1285345"/>
              <a:gd name="connsiteY13" fmla="*/ 989814 h 1939285"/>
              <a:gd name="connsiteX14" fmla="*/ 3818 w 1285345"/>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6337 h 1937539"/>
              <a:gd name="connsiteX1" fmla="*/ 28881 w 1282903"/>
              <a:gd name="connsiteY1" fmla="*/ 194567 h 1937539"/>
              <a:gd name="connsiteX2" fmla="*/ 151014 w 1282903"/>
              <a:gd name="connsiteY2" fmla="*/ 28444 h 1937539"/>
              <a:gd name="connsiteX3" fmla="*/ 378517 w 1282903"/>
              <a:gd name="connsiteY3" fmla="*/ 19850 h 1937539"/>
              <a:gd name="connsiteX4" fmla="*/ 433773 w 1282903"/>
              <a:gd name="connsiteY4" fmla="*/ 165397 h 1937539"/>
              <a:gd name="connsiteX5" fmla="*/ 497290 w 1282903"/>
              <a:gd name="connsiteY5" fmla="*/ 238118 h 1937539"/>
              <a:gd name="connsiteX6" fmla="*/ 1176848 w 1282903"/>
              <a:gd name="connsiteY6" fmla="*/ 227517 h 1937539"/>
              <a:gd name="connsiteX7" fmla="*/ 1272460 w 1282903"/>
              <a:gd name="connsiteY7" fmla="*/ 322330 h 1937539"/>
              <a:gd name="connsiteX8" fmla="*/ 1274827 w 1282903"/>
              <a:gd name="connsiteY8" fmla="*/ 1787776 h 1937539"/>
              <a:gd name="connsiteX9" fmla="*/ 1171694 w 1282903"/>
              <a:gd name="connsiteY9" fmla="*/ 1889591 h 1937539"/>
              <a:gd name="connsiteX10" fmla="*/ 438569 w 1282903"/>
              <a:gd name="connsiteY10" fmla="*/ 1889755 h 1937539"/>
              <a:gd name="connsiteX11" fmla="*/ 325485 w 1282903"/>
              <a:gd name="connsiteY11" fmla="*/ 1763858 h 1937539"/>
              <a:gd name="connsiteX12" fmla="*/ 287108 w 1282903"/>
              <a:gd name="connsiteY12" fmla="*/ 1090357 h 1937539"/>
              <a:gd name="connsiteX13" fmla="*/ 0 w 1282903"/>
              <a:gd name="connsiteY13" fmla="*/ 988068 h 1937539"/>
              <a:gd name="connsiteX14" fmla="*/ 3818 w 1282903"/>
              <a:gd name="connsiteY14" fmla="*/ 586337 h 1937539"/>
              <a:gd name="connsiteX0" fmla="*/ 3818 w 1282903"/>
              <a:gd name="connsiteY0" fmla="*/ 586337 h 1937539"/>
              <a:gd name="connsiteX1" fmla="*/ 28881 w 1282903"/>
              <a:gd name="connsiteY1" fmla="*/ 194567 h 1937539"/>
              <a:gd name="connsiteX2" fmla="*/ 151014 w 1282903"/>
              <a:gd name="connsiteY2" fmla="*/ 28444 h 1937539"/>
              <a:gd name="connsiteX3" fmla="*/ 378517 w 1282903"/>
              <a:gd name="connsiteY3" fmla="*/ 19850 h 1937539"/>
              <a:gd name="connsiteX4" fmla="*/ 433773 w 1282903"/>
              <a:gd name="connsiteY4" fmla="*/ 165397 h 1937539"/>
              <a:gd name="connsiteX5" fmla="*/ 497290 w 1282903"/>
              <a:gd name="connsiteY5" fmla="*/ 238118 h 1937539"/>
              <a:gd name="connsiteX6" fmla="*/ 1176848 w 1282903"/>
              <a:gd name="connsiteY6" fmla="*/ 227517 h 1937539"/>
              <a:gd name="connsiteX7" fmla="*/ 1272460 w 1282903"/>
              <a:gd name="connsiteY7" fmla="*/ 322330 h 1937539"/>
              <a:gd name="connsiteX8" fmla="*/ 1274827 w 1282903"/>
              <a:gd name="connsiteY8" fmla="*/ 1787776 h 1937539"/>
              <a:gd name="connsiteX9" fmla="*/ 1171694 w 1282903"/>
              <a:gd name="connsiteY9" fmla="*/ 1889591 h 1937539"/>
              <a:gd name="connsiteX10" fmla="*/ 438569 w 1282903"/>
              <a:gd name="connsiteY10" fmla="*/ 1889755 h 1937539"/>
              <a:gd name="connsiteX11" fmla="*/ 325485 w 1282903"/>
              <a:gd name="connsiteY11" fmla="*/ 1763858 h 1937539"/>
              <a:gd name="connsiteX12" fmla="*/ 287108 w 1282903"/>
              <a:gd name="connsiteY12" fmla="*/ 1090357 h 1937539"/>
              <a:gd name="connsiteX13" fmla="*/ 0 w 1282903"/>
              <a:gd name="connsiteY13" fmla="*/ 988068 h 1937539"/>
              <a:gd name="connsiteX14" fmla="*/ 3818 w 1282903"/>
              <a:gd name="connsiteY14" fmla="*/ 586337 h 1937539"/>
              <a:gd name="connsiteX0" fmla="*/ 3818 w 1282903"/>
              <a:gd name="connsiteY0" fmla="*/ 573641 h 1924843"/>
              <a:gd name="connsiteX1" fmla="*/ 28881 w 1282903"/>
              <a:gd name="connsiteY1" fmla="*/ 181871 h 1924843"/>
              <a:gd name="connsiteX2" fmla="*/ 151014 w 1282903"/>
              <a:gd name="connsiteY2" fmla="*/ 15748 h 1924843"/>
              <a:gd name="connsiteX3" fmla="*/ 378517 w 1282903"/>
              <a:gd name="connsiteY3" fmla="*/ 7154 h 1924843"/>
              <a:gd name="connsiteX4" fmla="*/ 433773 w 1282903"/>
              <a:gd name="connsiteY4" fmla="*/ 152701 h 1924843"/>
              <a:gd name="connsiteX5" fmla="*/ 497290 w 1282903"/>
              <a:gd name="connsiteY5" fmla="*/ 225422 h 1924843"/>
              <a:gd name="connsiteX6" fmla="*/ 1176848 w 1282903"/>
              <a:gd name="connsiteY6" fmla="*/ 214821 h 1924843"/>
              <a:gd name="connsiteX7" fmla="*/ 1272460 w 1282903"/>
              <a:gd name="connsiteY7" fmla="*/ 309634 h 1924843"/>
              <a:gd name="connsiteX8" fmla="*/ 1274827 w 1282903"/>
              <a:gd name="connsiteY8" fmla="*/ 1775080 h 1924843"/>
              <a:gd name="connsiteX9" fmla="*/ 1171694 w 1282903"/>
              <a:gd name="connsiteY9" fmla="*/ 1876895 h 1924843"/>
              <a:gd name="connsiteX10" fmla="*/ 438569 w 1282903"/>
              <a:gd name="connsiteY10" fmla="*/ 1877059 h 1924843"/>
              <a:gd name="connsiteX11" fmla="*/ 325485 w 1282903"/>
              <a:gd name="connsiteY11" fmla="*/ 1751162 h 1924843"/>
              <a:gd name="connsiteX12" fmla="*/ 287108 w 1282903"/>
              <a:gd name="connsiteY12" fmla="*/ 1077661 h 1924843"/>
              <a:gd name="connsiteX13" fmla="*/ 0 w 1282903"/>
              <a:gd name="connsiteY13" fmla="*/ 975372 h 1924843"/>
              <a:gd name="connsiteX14" fmla="*/ 3818 w 1282903"/>
              <a:gd name="connsiteY14" fmla="*/ 573641 h 1924843"/>
              <a:gd name="connsiteX0" fmla="*/ 3818 w 1282903"/>
              <a:gd name="connsiteY0" fmla="*/ 573641 h 1924843"/>
              <a:gd name="connsiteX1" fmla="*/ 28881 w 1282903"/>
              <a:gd name="connsiteY1" fmla="*/ 181871 h 1924843"/>
              <a:gd name="connsiteX2" fmla="*/ 130500 w 1282903"/>
              <a:gd name="connsiteY2" fmla="*/ 15748 h 1924843"/>
              <a:gd name="connsiteX3" fmla="*/ 378517 w 1282903"/>
              <a:gd name="connsiteY3" fmla="*/ 7154 h 1924843"/>
              <a:gd name="connsiteX4" fmla="*/ 433773 w 1282903"/>
              <a:gd name="connsiteY4" fmla="*/ 152701 h 1924843"/>
              <a:gd name="connsiteX5" fmla="*/ 497290 w 1282903"/>
              <a:gd name="connsiteY5" fmla="*/ 225422 h 1924843"/>
              <a:gd name="connsiteX6" fmla="*/ 1176848 w 1282903"/>
              <a:gd name="connsiteY6" fmla="*/ 214821 h 1924843"/>
              <a:gd name="connsiteX7" fmla="*/ 1272460 w 1282903"/>
              <a:gd name="connsiteY7" fmla="*/ 309634 h 1924843"/>
              <a:gd name="connsiteX8" fmla="*/ 1274827 w 1282903"/>
              <a:gd name="connsiteY8" fmla="*/ 1775080 h 1924843"/>
              <a:gd name="connsiteX9" fmla="*/ 1171694 w 1282903"/>
              <a:gd name="connsiteY9" fmla="*/ 1876895 h 1924843"/>
              <a:gd name="connsiteX10" fmla="*/ 438569 w 1282903"/>
              <a:gd name="connsiteY10" fmla="*/ 1877059 h 1924843"/>
              <a:gd name="connsiteX11" fmla="*/ 325485 w 1282903"/>
              <a:gd name="connsiteY11" fmla="*/ 1751162 h 1924843"/>
              <a:gd name="connsiteX12" fmla="*/ 287108 w 1282903"/>
              <a:gd name="connsiteY12" fmla="*/ 1077661 h 1924843"/>
              <a:gd name="connsiteX13" fmla="*/ 0 w 1282903"/>
              <a:gd name="connsiteY13" fmla="*/ 975372 h 1924843"/>
              <a:gd name="connsiteX14" fmla="*/ 3818 w 1282903"/>
              <a:gd name="connsiteY14" fmla="*/ 573641 h 1924843"/>
              <a:gd name="connsiteX0" fmla="*/ 3818 w 1282903"/>
              <a:gd name="connsiteY0" fmla="*/ 567033 h 1918235"/>
              <a:gd name="connsiteX1" fmla="*/ 28881 w 1282903"/>
              <a:gd name="connsiteY1" fmla="*/ 175263 h 1918235"/>
              <a:gd name="connsiteX2" fmla="*/ 130500 w 1282903"/>
              <a:gd name="connsiteY2" fmla="*/ 9140 h 1918235"/>
              <a:gd name="connsiteX3" fmla="*/ 378517 w 1282903"/>
              <a:gd name="connsiteY3" fmla="*/ 546 h 1918235"/>
              <a:gd name="connsiteX4" fmla="*/ 433773 w 1282903"/>
              <a:gd name="connsiteY4" fmla="*/ 146093 h 1918235"/>
              <a:gd name="connsiteX5" fmla="*/ 497290 w 1282903"/>
              <a:gd name="connsiteY5" fmla="*/ 218814 h 1918235"/>
              <a:gd name="connsiteX6" fmla="*/ 1176848 w 1282903"/>
              <a:gd name="connsiteY6" fmla="*/ 208213 h 1918235"/>
              <a:gd name="connsiteX7" fmla="*/ 1272460 w 1282903"/>
              <a:gd name="connsiteY7" fmla="*/ 303026 h 1918235"/>
              <a:gd name="connsiteX8" fmla="*/ 1274827 w 1282903"/>
              <a:gd name="connsiteY8" fmla="*/ 1768472 h 1918235"/>
              <a:gd name="connsiteX9" fmla="*/ 1171694 w 1282903"/>
              <a:gd name="connsiteY9" fmla="*/ 1870287 h 1918235"/>
              <a:gd name="connsiteX10" fmla="*/ 438569 w 1282903"/>
              <a:gd name="connsiteY10" fmla="*/ 1870451 h 1918235"/>
              <a:gd name="connsiteX11" fmla="*/ 325485 w 1282903"/>
              <a:gd name="connsiteY11" fmla="*/ 1744554 h 1918235"/>
              <a:gd name="connsiteX12" fmla="*/ 287108 w 1282903"/>
              <a:gd name="connsiteY12" fmla="*/ 1071053 h 1918235"/>
              <a:gd name="connsiteX13" fmla="*/ 0 w 1282903"/>
              <a:gd name="connsiteY13" fmla="*/ 968764 h 1918235"/>
              <a:gd name="connsiteX14" fmla="*/ 3818 w 1282903"/>
              <a:gd name="connsiteY14" fmla="*/ 567033 h 1918235"/>
              <a:gd name="connsiteX0" fmla="*/ 3818 w 1282903"/>
              <a:gd name="connsiteY0" fmla="*/ 566512 h 1917714"/>
              <a:gd name="connsiteX1" fmla="*/ 28881 w 1282903"/>
              <a:gd name="connsiteY1" fmla="*/ 174742 h 1917714"/>
              <a:gd name="connsiteX2" fmla="*/ 130500 w 1282903"/>
              <a:gd name="connsiteY2" fmla="*/ 8619 h 1917714"/>
              <a:gd name="connsiteX3" fmla="*/ 378517 w 1282903"/>
              <a:gd name="connsiteY3" fmla="*/ 25 h 1917714"/>
              <a:gd name="connsiteX4" fmla="*/ 433773 w 1282903"/>
              <a:gd name="connsiteY4" fmla="*/ 145572 h 1917714"/>
              <a:gd name="connsiteX5" fmla="*/ 497290 w 1282903"/>
              <a:gd name="connsiteY5" fmla="*/ 218293 h 1917714"/>
              <a:gd name="connsiteX6" fmla="*/ 1176848 w 1282903"/>
              <a:gd name="connsiteY6" fmla="*/ 207692 h 1917714"/>
              <a:gd name="connsiteX7" fmla="*/ 1272460 w 1282903"/>
              <a:gd name="connsiteY7" fmla="*/ 302505 h 1917714"/>
              <a:gd name="connsiteX8" fmla="*/ 1274827 w 1282903"/>
              <a:gd name="connsiteY8" fmla="*/ 1767951 h 1917714"/>
              <a:gd name="connsiteX9" fmla="*/ 1171694 w 1282903"/>
              <a:gd name="connsiteY9" fmla="*/ 1869766 h 1917714"/>
              <a:gd name="connsiteX10" fmla="*/ 438569 w 1282903"/>
              <a:gd name="connsiteY10" fmla="*/ 1869930 h 1917714"/>
              <a:gd name="connsiteX11" fmla="*/ 325485 w 1282903"/>
              <a:gd name="connsiteY11" fmla="*/ 1744033 h 1917714"/>
              <a:gd name="connsiteX12" fmla="*/ 287108 w 1282903"/>
              <a:gd name="connsiteY12" fmla="*/ 1070532 h 1917714"/>
              <a:gd name="connsiteX13" fmla="*/ 0 w 1282903"/>
              <a:gd name="connsiteY13" fmla="*/ 968243 h 1917714"/>
              <a:gd name="connsiteX14" fmla="*/ 3818 w 1282903"/>
              <a:gd name="connsiteY14" fmla="*/ 566512 h 1917714"/>
              <a:gd name="connsiteX0" fmla="*/ 3818 w 1282903"/>
              <a:gd name="connsiteY0" fmla="*/ 566512 h 1917714"/>
              <a:gd name="connsiteX1" fmla="*/ 28881 w 1282903"/>
              <a:gd name="connsiteY1" fmla="*/ 174742 h 1917714"/>
              <a:gd name="connsiteX2" fmla="*/ 130500 w 1282903"/>
              <a:gd name="connsiteY2" fmla="*/ 8619 h 1917714"/>
              <a:gd name="connsiteX3" fmla="*/ 378517 w 1282903"/>
              <a:gd name="connsiteY3" fmla="*/ 25 h 1917714"/>
              <a:gd name="connsiteX4" fmla="*/ 433773 w 1282903"/>
              <a:gd name="connsiteY4" fmla="*/ 145572 h 1917714"/>
              <a:gd name="connsiteX5" fmla="*/ 497290 w 1282903"/>
              <a:gd name="connsiteY5" fmla="*/ 218293 h 1917714"/>
              <a:gd name="connsiteX6" fmla="*/ 1176848 w 1282903"/>
              <a:gd name="connsiteY6" fmla="*/ 207692 h 1917714"/>
              <a:gd name="connsiteX7" fmla="*/ 1272460 w 1282903"/>
              <a:gd name="connsiteY7" fmla="*/ 302505 h 1917714"/>
              <a:gd name="connsiteX8" fmla="*/ 1274827 w 1282903"/>
              <a:gd name="connsiteY8" fmla="*/ 1767951 h 1917714"/>
              <a:gd name="connsiteX9" fmla="*/ 1171694 w 1282903"/>
              <a:gd name="connsiteY9" fmla="*/ 1869766 h 1917714"/>
              <a:gd name="connsiteX10" fmla="*/ 438569 w 1282903"/>
              <a:gd name="connsiteY10" fmla="*/ 1869930 h 1917714"/>
              <a:gd name="connsiteX11" fmla="*/ 325485 w 1282903"/>
              <a:gd name="connsiteY11" fmla="*/ 1744033 h 1917714"/>
              <a:gd name="connsiteX12" fmla="*/ 287108 w 1282903"/>
              <a:gd name="connsiteY12" fmla="*/ 1070532 h 1917714"/>
              <a:gd name="connsiteX13" fmla="*/ 0 w 1282903"/>
              <a:gd name="connsiteY13" fmla="*/ 968243 h 1917714"/>
              <a:gd name="connsiteX14" fmla="*/ 3818 w 1282903"/>
              <a:gd name="connsiteY14" fmla="*/ 566512 h 1917714"/>
              <a:gd name="connsiteX0" fmla="*/ 3818 w 1282903"/>
              <a:gd name="connsiteY0" fmla="*/ 566533 h 1917735"/>
              <a:gd name="connsiteX1" fmla="*/ 28881 w 1282903"/>
              <a:gd name="connsiteY1" fmla="*/ 174763 h 1917735"/>
              <a:gd name="connsiteX2" fmla="*/ 130500 w 1282903"/>
              <a:gd name="connsiteY2" fmla="*/ 8640 h 1917735"/>
              <a:gd name="connsiteX3" fmla="*/ 378517 w 1282903"/>
              <a:gd name="connsiteY3" fmla="*/ 46 h 1917735"/>
              <a:gd name="connsiteX4" fmla="*/ 433773 w 1282903"/>
              <a:gd name="connsiteY4" fmla="*/ 145593 h 1917735"/>
              <a:gd name="connsiteX5" fmla="*/ 497290 w 1282903"/>
              <a:gd name="connsiteY5" fmla="*/ 218314 h 1917735"/>
              <a:gd name="connsiteX6" fmla="*/ 1176848 w 1282903"/>
              <a:gd name="connsiteY6" fmla="*/ 207713 h 1917735"/>
              <a:gd name="connsiteX7" fmla="*/ 1272460 w 1282903"/>
              <a:gd name="connsiteY7" fmla="*/ 302526 h 1917735"/>
              <a:gd name="connsiteX8" fmla="*/ 1274827 w 1282903"/>
              <a:gd name="connsiteY8" fmla="*/ 1767972 h 1917735"/>
              <a:gd name="connsiteX9" fmla="*/ 1171694 w 1282903"/>
              <a:gd name="connsiteY9" fmla="*/ 1869787 h 1917735"/>
              <a:gd name="connsiteX10" fmla="*/ 438569 w 1282903"/>
              <a:gd name="connsiteY10" fmla="*/ 1869951 h 1917735"/>
              <a:gd name="connsiteX11" fmla="*/ 325485 w 1282903"/>
              <a:gd name="connsiteY11" fmla="*/ 1744054 h 1917735"/>
              <a:gd name="connsiteX12" fmla="*/ 287108 w 1282903"/>
              <a:gd name="connsiteY12" fmla="*/ 1070553 h 1917735"/>
              <a:gd name="connsiteX13" fmla="*/ 0 w 1282903"/>
              <a:gd name="connsiteY13" fmla="*/ 968264 h 1917735"/>
              <a:gd name="connsiteX14" fmla="*/ 3818 w 1282903"/>
              <a:gd name="connsiteY14" fmla="*/ 566533 h 1917735"/>
              <a:gd name="connsiteX0" fmla="*/ 3818 w 1282903"/>
              <a:gd name="connsiteY0" fmla="*/ 566508 h 1917710"/>
              <a:gd name="connsiteX1" fmla="*/ 28881 w 1282903"/>
              <a:gd name="connsiteY1" fmla="*/ 174738 h 1917710"/>
              <a:gd name="connsiteX2" fmla="*/ 130500 w 1282903"/>
              <a:gd name="connsiteY2" fmla="*/ 8615 h 1917710"/>
              <a:gd name="connsiteX3" fmla="*/ 378517 w 1282903"/>
              <a:gd name="connsiteY3" fmla="*/ 21 h 1917710"/>
              <a:gd name="connsiteX4" fmla="*/ 433773 w 1282903"/>
              <a:gd name="connsiteY4" fmla="*/ 145568 h 1917710"/>
              <a:gd name="connsiteX5" fmla="*/ 497290 w 1282903"/>
              <a:gd name="connsiteY5" fmla="*/ 218289 h 1917710"/>
              <a:gd name="connsiteX6" fmla="*/ 1176848 w 1282903"/>
              <a:gd name="connsiteY6" fmla="*/ 207688 h 1917710"/>
              <a:gd name="connsiteX7" fmla="*/ 1272460 w 1282903"/>
              <a:gd name="connsiteY7" fmla="*/ 302501 h 1917710"/>
              <a:gd name="connsiteX8" fmla="*/ 1274827 w 1282903"/>
              <a:gd name="connsiteY8" fmla="*/ 1767947 h 1917710"/>
              <a:gd name="connsiteX9" fmla="*/ 1171694 w 1282903"/>
              <a:gd name="connsiteY9" fmla="*/ 1869762 h 1917710"/>
              <a:gd name="connsiteX10" fmla="*/ 438569 w 1282903"/>
              <a:gd name="connsiteY10" fmla="*/ 1869926 h 1917710"/>
              <a:gd name="connsiteX11" fmla="*/ 325485 w 1282903"/>
              <a:gd name="connsiteY11" fmla="*/ 1744029 h 1917710"/>
              <a:gd name="connsiteX12" fmla="*/ 287108 w 1282903"/>
              <a:gd name="connsiteY12" fmla="*/ 1070528 h 1917710"/>
              <a:gd name="connsiteX13" fmla="*/ 0 w 1282903"/>
              <a:gd name="connsiteY13" fmla="*/ 968239 h 1917710"/>
              <a:gd name="connsiteX14" fmla="*/ 3818 w 1282903"/>
              <a:gd name="connsiteY14" fmla="*/ 566508 h 1917710"/>
              <a:gd name="connsiteX0" fmla="*/ 3818 w 1282903"/>
              <a:gd name="connsiteY0" fmla="*/ 566508 h 1917710"/>
              <a:gd name="connsiteX1" fmla="*/ 28881 w 1282903"/>
              <a:gd name="connsiteY1" fmla="*/ 174738 h 1917710"/>
              <a:gd name="connsiteX2" fmla="*/ 130500 w 1282903"/>
              <a:gd name="connsiteY2" fmla="*/ 8615 h 1917710"/>
              <a:gd name="connsiteX3" fmla="*/ 378517 w 1282903"/>
              <a:gd name="connsiteY3" fmla="*/ 21 h 1917710"/>
              <a:gd name="connsiteX4" fmla="*/ 433773 w 1282903"/>
              <a:gd name="connsiteY4" fmla="*/ 145568 h 1917710"/>
              <a:gd name="connsiteX5" fmla="*/ 497290 w 1282903"/>
              <a:gd name="connsiteY5" fmla="*/ 218289 h 1917710"/>
              <a:gd name="connsiteX6" fmla="*/ 1176848 w 1282903"/>
              <a:gd name="connsiteY6" fmla="*/ 207688 h 1917710"/>
              <a:gd name="connsiteX7" fmla="*/ 1272460 w 1282903"/>
              <a:gd name="connsiteY7" fmla="*/ 302501 h 1917710"/>
              <a:gd name="connsiteX8" fmla="*/ 1274827 w 1282903"/>
              <a:gd name="connsiteY8" fmla="*/ 1767947 h 1917710"/>
              <a:gd name="connsiteX9" fmla="*/ 1171694 w 1282903"/>
              <a:gd name="connsiteY9" fmla="*/ 1869762 h 1917710"/>
              <a:gd name="connsiteX10" fmla="*/ 438569 w 1282903"/>
              <a:gd name="connsiteY10" fmla="*/ 1869926 h 1917710"/>
              <a:gd name="connsiteX11" fmla="*/ 325485 w 1282903"/>
              <a:gd name="connsiteY11" fmla="*/ 1744029 h 1917710"/>
              <a:gd name="connsiteX12" fmla="*/ 287108 w 1282903"/>
              <a:gd name="connsiteY12" fmla="*/ 1070528 h 1917710"/>
              <a:gd name="connsiteX13" fmla="*/ 43416 w 1282903"/>
              <a:gd name="connsiteY13" fmla="*/ 983588 h 1917710"/>
              <a:gd name="connsiteX14" fmla="*/ 0 w 1282903"/>
              <a:gd name="connsiteY14" fmla="*/ 968239 h 1917710"/>
              <a:gd name="connsiteX15" fmla="*/ 3818 w 1282903"/>
              <a:gd name="connsiteY15" fmla="*/ 566508 h 1917710"/>
              <a:gd name="connsiteX0" fmla="*/ 6382 w 1285467"/>
              <a:gd name="connsiteY0" fmla="*/ 566508 h 1917710"/>
              <a:gd name="connsiteX1" fmla="*/ 31445 w 1285467"/>
              <a:gd name="connsiteY1" fmla="*/ 174738 h 1917710"/>
              <a:gd name="connsiteX2" fmla="*/ 133064 w 1285467"/>
              <a:gd name="connsiteY2" fmla="*/ 8615 h 1917710"/>
              <a:gd name="connsiteX3" fmla="*/ 381081 w 1285467"/>
              <a:gd name="connsiteY3" fmla="*/ 21 h 1917710"/>
              <a:gd name="connsiteX4" fmla="*/ 436337 w 1285467"/>
              <a:gd name="connsiteY4" fmla="*/ 145568 h 1917710"/>
              <a:gd name="connsiteX5" fmla="*/ 499854 w 1285467"/>
              <a:gd name="connsiteY5" fmla="*/ 218289 h 1917710"/>
              <a:gd name="connsiteX6" fmla="*/ 1179412 w 1285467"/>
              <a:gd name="connsiteY6" fmla="*/ 207688 h 1917710"/>
              <a:gd name="connsiteX7" fmla="*/ 1275024 w 1285467"/>
              <a:gd name="connsiteY7" fmla="*/ 302501 h 1917710"/>
              <a:gd name="connsiteX8" fmla="*/ 1277391 w 1285467"/>
              <a:gd name="connsiteY8" fmla="*/ 1767947 h 1917710"/>
              <a:gd name="connsiteX9" fmla="*/ 1174258 w 1285467"/>
              <a:gd name="connsiteY9" fmla="*/ 1869762 h 1917710"/>
              <a:gd name="connsiteX10" fmla="*/ 441133 w 1285467"/>
              <a:gd name="connsiteY10" fmla="*/ 1869926 h 1917710"/>
              <a:gd name="connsiteX11" fmla="*/ 328049 w 1285467"/>
              <a:gd name="connsiteY11" fmla="*/ 1744029 h 1917710"/>
              <a:gd name="connsiteX12" fmla="*/ 289672 w 1285467"/>
              <a:gd name="connsiteY12" fmla="*/ 1070528 h 1917710"/>
              <a:gd name="connsiteX13" fmla="*/ 45980 w 1285467"/>
              <a:gd name="connsiteY13" fmla="*/ 983588 h 1917710"/>
              <a:gd name="connsiteX14" fmla="*/ 0 w 1285467"/>
              <a:gd name="connsiteY14" fmla="*/ 885635 h 1917710"/>
              <a:gd name="connsiteX15" fmla="*/ 6382 w 1285467"/>
              <a:gd name="connsiteY15" fmla="*/ 566508 h 1917710"/>
              <a:gd name="connsiteX0" fmla="*/ 8923 w 1288008"/>
              <a:gd name="connsiteY0" fmla="*/ 566508 h 1917710"/>
              <a:gd name="connsiteX1" fmla="*/ 33986 w 1288008"/>
              <a:gd name="connsiteY1" fmla="*/ 174738 h 1917710"/>
              <a:gd name="connsiteX2" fmla="*/ 135605 w 1288008"/>
              <a:gd name="connsiteY2" fmla="*/ 8615 h 1917710"/>
              <a:gd name="connsiteX3" fmla="*/ 383622 w 1288008"/>
              <a:gd name="connsiteY3" fmla="*/ 21 h 1917710"/>
              <a:gd name="connsiteX4" fmla="*/ 438878 w 1288008"/>
              <a:gd name="connsiteY4" fmla="*/ 145568 h 1917710"/>
              <a:gd name="connsiteX5" fmla="*/ 502395 w 1288008"/>
              <a:gd name="connsiteY5" fmla="*/ 218289 h 1917710"/>
              <a:gd name="connsiteX6" fmla="*/ 1181953 w 1288008"/>
              <a:gd name="connsiteY6" fmla="*/ 207688 h 1917710"/>
              <a:gd name="connsiteX7" fmla="*/ 1277565 w 1288008"/>
              <a:gd name="connsiteY7" fmla="*/ 302501 h 1917710"/>
              <a:gd name="connsiteX8" fmla="*/ 1279932 w 1288008"/>
              <a:gd name="connsiteY8" fmla="*/ 1767947 h 1917710"/>
              <a:gd name="connsiteX9" fmla="*/ 1176799 w 1288008"/>
              <a:gd name="connsiteY9" fmla="*/ 1869762 h 1917710"/>
              <a:gd name="connsiteX10" fmla="*/ 443674 w 1288008"/>
              <a:gd name="connsiteY10" fmla="*/ 1869926 h 1917710"/>
              <a:gd name="connsiteX11" fmla="*/ 330590 w 1288008"/>
              <a:gd name="connsiteY11" fmla="*/ 1744029 h 1917710"/>
              <a:gd name="connsiteX12" fmla="*/ 292213 w 1288008"/>
              <a:gd name="connsiteY12" fmla="*/ 1070528 h 1917710"/>
              <a:gd name="connsiteX13" fmla="*/ 48521 w 1288008"/>
              <a:gd name="connsiteY13" fmla="*/ 983588 h 1917710"/>
              <a:gd name="connsiteX14" fmla="*/ 2541 w 1288008"/>
              <a:gd name="connsiteY14" fmla="*/ 885635 h 1917710"/>
              <a:gd name="connsiteX15" fmla="*/ 8923 w 1288008"/>
              <a:gd name="connsiteY15" fmla="*/ 566508 h 1917710"/>
              <a:gd name="connsiteX0" fmla="*/ 8923 w 1288008"/>
              <a:gd name="connsiteY0" fmla="*/ 566508 h 1917710"/>
              <a:gd name="connsiteX1" fmla="*/ 33986 w 1288008"/>
              <a:gd name="connsiteY1" fmla="*/ 174738 h 1917710"/>
              <a:gd name="connsiteX2" fmla="*/ 135605 w 1288008"/>
              <a:gd name="connsiteY2" fmla="*/ 8615 h 1917710"/>
              <a:gd name="connsiteX3" fmla="*/ 383622 w 1288008"/>
              <a:gd name="connsiteY3" fmla="*/ 21 h 1917710"/>
              <a:gd name="connsiteX4" fmla="*/ 438878 w 1288008"/>
              <a:gd name="connsiteY4" fmla="*/ 145568 h 1917710"/>
              <a:gd name="connsiteX5" fmla="*/ 502395 w 1288008"/>
              <a:gd name="connsiteY5" fmla="*/ 218289 h 1917710"/>
              <a:gd name="connsiteX6" fmla="*/ 1181953 w 1288008"/>
              <a:gd name="connsiteY6" fmla="*/ 207688 h 1917710"/>
              <a:gd name="connsiteX7" fmla="*/ 1277565 w 1288008"/>
              <a:gd name="connsiteY7" fmla="*/ 302501 h 1917710"/>
              <a:gd name="connsiteX8" fmla="*/ 1279932 w 1288008"/>
              <a:gd name="connsiteY8" fmla="*/ 1767947 h 1917710"/>
              <a:gd name="connsiteX9" fmla="*/ 1176799 w 1288008"/>
              <a:gd name="connsiteY9" fmla="*/ 1869762 h 1917710"/>
              <a:gd name="connsiteX10" fmla="*/ 443674 w 1288008"/>
              <a:gd name="connsiteY10" fmla="*/ 1869926 h 1917710"/>
              <a:gd name="connsiteX11" fmla="*/ 330590 w 1288008"/>
              <a:gd name="connsiteY11" fmla="*/ 1744029 h 1917710"/>
              <a:gd name="connsiteX12" fmla="*/ 292213 w 1288008"/>
              <a:gd name="connsiteY12" fmla="*/ 1070528 h 1917710"/>
              <a:gd name="connsiteX13" fmla="*/ 48521 w 1288008"/>
              <a:gd name="connsiteY13" fmla="*/ 983588 h 1917710"/>
              <a:gd name="connsiteX14" fmla="*/ 2541 w 1288008"/>
              <a:gd name="connsiteY14" fmla="*/ 885635 h 1917710"/>
              <a:gd name="connsiteX15" fmla="*/ 8923 w 1288008"/>
              <a:gd name="connsiteY15" fmla="*/ 566508 h 1917710"/>
              <a:gd name="connsiteX0" fmla="*/ 1741 w 1280826"/>
              <a:gd name="connsiteY0" fmla="*/ 566508 h 1917710"/>
              <a:gd name="connsiteX1" fmla="*/ 26804 w 1280826"/>
              <a:gd name="connsiteY1" fmla="*/ 174738 h 1917710"/>
              <a:gd name="connsiteX2" fmla="*/ 128423 w 1280826"/>
              <a:gd name="connsiteY2" fmla="*/ 8615 h 1917710"/>
              <a:gd name="connsiteX3" fmla="*/ 376440 w 1280826"/>
              <a:gd name="connsiteY3" fmla="*/ 21 h 1917710"/>
              <a:gd name="connsiteX4" fmla="*/ 431696 w 1280826"/>
              <a:gd name="connsiteY4" fmla="*/ 145568 h 1917710"/>
              <a:gd name="connsiteX5" fmla="*/ 495213 w 1280826"/>
              <a:gd name="connsiteY5" fmla="*/ 218289 h 1917710"/>
              <a:gd name="connsiteX6" fmla="*/ 1174771 w 1280826"/>
              <a:gd name="connsiteY6" fmla="*/ 207688 h 1917710"/>
              <a:gd name="connsiteX7" fmla="*/ 1270383 w 1280826"/>
              <a:gd name="connsiteY7" fmla="*/ 302501 h 1917710"/>
              <a:gd name="connsiteX8" fmla="*/ 1272750 w 1280826"/>
              <a:gd name="connsiteY8" fmla="*/ 1767947 h 1917710"/>
              <a:gd name="connsiteX9" fmla="*/ 1169617 w 1280826"/>
              <a:gd name="connsiteY9" fmla="*/ 1869762 h 1917710"/>
              <a:gd name="connsiteX10" fmla="*/ 436492 w 1280826"/>
              <a:gd name="connsiteY10" fmla="*/ 1869926 h 1917710"/>
              <a:gd name="connsiteX11" fmla="*/ 323408 w 1280826"/>
              <a:gd name="connsiteY11" fmla="*/ 1744029 h 1917710"/>
              <a:gd name="connsiteX12" fmla="*/ 285031 w 1280826"/>
              <a:gd name="connsiteY12" fmla="*/ 1070528 h 1917710"/>
              <a:gd name="connsiteX13" fmla="*/ 41339 w 1280826"/>
              <a:gd name="connsiteY13" fmla="*/ 983588 h 1917710"/>
              <a:gd name="connsiteX14" fmla="*/ 10745 w 1280826"/>
              <a:gd name="connsiteY14" fmla="*/ 906691 h 1917710"/>
              <a:gd name="connsiteX15" fmla="*/ 1741 w 1280826"/>
              <a:gd name="connsiteY15" fmla="*/ 566508 h 1917710"/>
              <a:gd name="connsiteX0" fmla="*/ 3092 w 1282177"/>
              <a:gd name="connsiteY0" fmla="*/ 571937 h 1923139"/>
              <a:gd name="connsiteX1" fmla="*/ 12770 w 1282177"/>
              <a:gd name="connsiteY1" fmla="*/ 155872 h 1923139"/>
              <a:gd name="connsiteX2" fmla="*/ 129774 w 1282177"/>
              <a:gd name="connsiteY2" fmla="*/ 14044 h 1923139"/>
              <a:gd name="connsiteX3" fmla="*/ 377791 w 1282177"/>
              <a:gd name="connsiteY3" fmla="*/ 5450 h 1923139"/>
              <a:gd name="connsiteX4" fmla="*/ 433047 w 1282177"/>
              <a:gd name="connsiteY4" fmla="*/ 150997 h 1923139"/>
              <a:gd name="connsiteX5" fmla="*/ 496564 w 1282177"/>
              <a:gd name="connsiteY5" fmla="*/ 223718 h 1923139"/>
              <a:gd name="connsiteX6" fmla="*/ 1176122 w 1282177"/>
              <a:gd name="connsiteY6" fmla="*/ 213117 h 1923139"/>
              <a:gd name="connsiteX7" fmla="*/ 1271734 w 1282177"/>
              <a:gd name="connsiteY7" fmla="*/ 307930 h 1923139"/>
              <a:gd name="connsiteX8" fmla="*/ 1274101 w 1282177"/>
              <a:gd name="connsiteY8" fmla="*/ 1773376 h 1923139"/>
              <a:gd name="connsiteX9" fmla="*/ 1170968 w 1282177"/>
              <a:gd name="connsiteY9" fmla="*/ 1875191 h 1923139"/>
              <a:gd name="connsiteX10" fmla="*/ 437843 w 1282177"/>
              <a:gd name="connsiteY10" fmla="*/ 1875355 h 1923139"/>
              <a:gd name="connsiteX11" fmla="*/ 324759 w 1282177"/>
              <a:gd name="connsiteY11" fmla="*/ 1749458 h 1923139"/>
              <a:gd name="connsiteX12" fmla="*/ 286382 w 1282177"/>
              <a:gd name="connsiteY12" fmla="*/ 1075957 h 1923139"/>
              <a:gd name="connsiteX13" fmla="*/ 42690 w 1282177"/>
              <a:gd name="connsiteY13" fmla="*/ 989017 h 1923139"/>
              <a:gd name="connsiteX14" fmla="*/ 12096 w 1282177"/>
              <a:gd name="connsiteY14" fmla="*/ 912120 h 1923139"/>
              <a:gd name="connsiteX15" fmla="*/ 3092 w 1282177"/>
              <a:gd name="connsiteY15" fmla="*/ 571937 h 1923139"/>
              <a:gd name="connsiteX0" fmla="*/ 1741 w 1280826"/>
              <a:gd name="connsiteY0" fmla="*/ 571937 h 1923139"/>
              <a:gd name="connsiteX1" fmla="*/ 11419 w 1280826"/>
              <a:gd name="connsiteY1" fmla="*/ 155872 h 1923139"/>
              <a:gd name="connsiteX2" fmla="*/ 128423 w 1280826"/>
              <a:gd name="connsiteY2" fmla="*/ 14044 h 1923139"/>
              <a:gd name="connsiteX3" fmla="*/ 376440 w 1280826"/>
              <a:gd name="connsiteY3" fmla="*/ 5450 h 1923139"/>
              <a:gd name="connsiteX4" fmla="*/ 431696 w 1280826"/>
              <a:gd name="connsiteY4" fmla="*/ 150997 h 1923139"/>
              <a:gd name="connsiteX5" fmla="*/ 495213 w 1280826"/>
              <a:gd name="connsiteY5" fmla="*/ 223718 h 1923139"/>
              <a:gd name="connsiteX6" fmla="*/ 1174771 w 1280826"/>
              <a:gd name="connsiteY6" fmla="*/ 213117 h 1923139"/>
              <a:gd name="connsiteX7" fmla="*/ 1270383 w 1280826"/>
              <a:gd name="connsiteY7" fmla="*/ 307930 h 1923139"/>
              <a:gd name="connsiteX8" fmla="*/ 1272750 w 1280826"/>
              <a:gd name="connsiteY8" fmla="*/ 1773376 h 1923139"/>
              <a:gd name="connsiteX9" fmla="*/ 1169617 w 1280826"/>
              <a:gd name="connsiteY9" fmla="*/ 1875191 h 1923139"/>
              <a:gd name="connsiteX10" fmla="*/ 436492 w 1280826"/>
              <a:gd name="connsiteY10" fmla="*/ 1875355 h 1923139"/>
              <a:gd name="connsiteX11" fmla="*/ 323408 w 1280826"/>
              <a:gd name="connsiteY11" fmla="*/ 1749458 h 1923139"/>
              <a:gd name="connsiteX12" fmla="*/ 285031 w 1280826"/>
              <a:gd name="connsiteY12" fmla="*/ 1075957 h 1923139"/>
              <a:gd name="connsiteX13" fmla="*/ 41339 w 1280826"/>
              <a:gd name="connsiteY13" fmla="*/ 989017 h 1923139"/>
              <a:gd name="connsiteX14" fmla="*/ 10745 w 1280826"/>
              <a:gd name="connsiteY14" fmla="*/ 912120 h 1923139"/>
              <a:gd name="connsiteX15" fmla="*/ 1741 w 1280826"/>
              <a:gd name="connsiteY15" fmla="*/ 571937 h 1923139"/>
              <a:gd name="connsiteX0" fmla="*/ 1741 w 1280826"/>
              <a:gd name="connsiteY0" fmla="*/ 571937 h 1923139"/>
              <a:gd name="connsiteX1" fmla="*/ 11419 w 1280826"/>
              <a:gd name="connsiteY1" fmla="*/ 155872 h 1923139"/>
              <a:gd name="connsiteX2" fmla="*/ 128423 w 1280826"/>
              <a:gd name="connsiteY2" fmla="*/ 14044 h 1923139"/>
              <a:gd name="connsiteX3" fmla="*/ 376440 w 1280826"/>
              <a:gd name="connsiteY3" fmla="*/ 5450 h 1923139"/>
              <a:gd name="connsiteX4" fmla="*/ 431696 w 1280826"/>
              <a:gd name="connsiteY4" fmla="*/ 150997 h 1923139"/>
              <a:gd name="connsiteX5" fmla="*/ 495213 w 1280826"/>
              <a:gd name="connsiteY5" fmla="*/ 223718 h 1923139"/>
              <a:gd name="connsiteX6" fmla="*/ 1174771 w 1280826"/>
              <a:gd name="connsiteY6" fmla="*/ 213117 h 1923139"/>
              <a:gd name="connsiteX7" fmla="*/ 1270383 w 1280826"/>
              <a:gd name="connsiteY7" fmla="*/ 307930 h 1923139"/>
              <a:gd name="connsiteX8" fmla="*/ 1272750 w 1280826"/>
              <a:gd name="connsiteY8" fmla="*/ 1773376 h 1923139"/>
              <a:gd name="connsiteX9" fmla="*/ 1169617 w 1280826"/>
              <a:gd name="connsiteY9" fmla="*/ 1875191 h 1923139"/>
              <a:gd name="connsiteX10" fmla="*/ 436492 w 1280826"/>
              <a:gd name="connsiteY10" fmla="*/ 1875355 h 1923139"/>
              <a:gd name="connsiteX11" fmla="*/ 323408 w 1280826"/>
              <a:gd name="connsiteY11" fmla="*/ 1749458 h 1923139"/>
              <a:gd name="connsiteX12" fmla="*/ 285031 w 1280826"/>
              <a:gd name="connsiteY12" fmla="*/ 1075957 h 1923139"/>
              <a:gd name="connsiteX13" fmla="*/ 41339 w 1280826"/>
              <a:gd name="connsiteY13" fmla="*/ 989017 h 1923139"/>
              <a:gd name="connsiteX14" fmla="*/ 10745 w 1280826"/>
              <a:gd name="connsiteY14" fmla="*/ 912120 h 1923139"/>
              <a:gd name="connsiteX15" fmla="*/ 1741 w 1280826"/>
              <a:gd name="connsiteY15" fmla="*/ 571937 h 1923139"/>
              <a:gd name="connsiteX0" fmla="*/ 1741 w 1280826"/>
              <a:gd name="connsiteY0" fmla="*/ 577360 h 1928562"/>
              <a:gd name="connsiteX1" fmla="*/ 11419 w 1280826"/>
              <a:gd name="connsiteY1" fmla="*/ 161295 h 1928562"/>
              <a:gd name="connsiteX2" fmla="*/ 66881 w 1280826"/>
              <a:gd name="connsiteY2" fmla="*/ 11369 h 1928562"/>
              <a:gd name="connsiteX3" fmla="*/ 376440 w 1280826"/>
              <a:gd name="connsiteY3" fmla="*/ 10873 h 1928562"/>
              <a:gd name="connsiteX4" fmla="*/ 431696 w 1280826"/>
              <a:gd name="connsiteY4" fmla="*/ 156420 h 1928562"/>
              <a:gd name="connsiteX5" fmla="*/ 495213 w 1280826"/>
              <a:gd name="connsiteY5" fmla="*/ 229141 h 1928562"/>
              <a:gd name="connsiteX6" fmla="*/ 1174771 w 1280826"/>
              <a:gd name="connsiteY6" fmla="*/ 218540 h 1928562"/>
              <a:gd name="connsiteX7" fmla="*/ 1270383 w 1280826"/>
              <a:gd name="connsiteY7" fmla="*/ 313353 h 1928562"/>
              <a:gd name="connsiteX8" fmla="*/ 1272750 w 1280826"/>
              <a:gd name="connsiteY8" fmla="*/ 1778799 h 1928562"/>
              <a:gd name="connsiteX9" fmla="*/ 1169617 w 1280826"/>
              <a:gd name="connsiteY9" fmla="*/ 1880614 h 1928562"/>
              <a:gd name="connsiteX10" fmla="*/ 436492 w 1280826"/>
              <a:gd name="connsiteY10" fmla="*/ 1880778 h 1928562"/>
              <a:gd name="connsiteX11" fmla="*/ 323408 w 1280826"/>
              <a:gd name="connsiteY11" fmla="*/ 1754881 h 1928562"/>
              <a:gd name="connsiteX12" fmla="*/ 285031 w 1280826"/>
              <a:gd name="connsiteY12" fmla="*/ 1081380 h 1928562"/>
              <a:gd name="connsiteX13" fmla="*/ 41339 w 1280826"/>
              <a:gd name="connsiteY13" fmla="*/ 994440 h 1928562"/>
              <a:gd name="connsiteX14" fmla="*/ 10745 w 1280826"/>
              <a:gd name="connsiteY14" fmla="*/ 917543 h 1928562"/>
              <a:gd name="connsiteX15" fmla="*/ 1741 w 1280826"/>
              <a:gd name="connsiteY15" fmla="*/ 577360 h 1928562"/>
              <a:gd name="connsiteX0" fmla="*/ 1741 w 1280826"/>
              <a:gd name="connsiteY0" fmla="*/ 577705 h 1928907"/>
              <a:gd name="connsiteX1" fmla="*/ 11419 w 1280826"/>
              <a:gd name="connsiteY1" fmla="*/ 161640 h 1928907"/>
              <a:gd name="connsiteX2" fmla="*/ 66881 w 1280826"/>
              <a:gd name="connsiteY2" fmla="*/ 11714 h 1928907"/>
              <a:gd name="connsiteX3" fmla="*/ 376440 w 1280826"/>
              <a:gd name="connsiteY3" fmla="*/ 11218 h 1928907"/>
              <a:gd name="connsiteX4" fmla="*/ 431696 w 1280826"/>
              <a:gd name="connsiteY4" fmla="*/ 156765 h 1928907"/>
              <a:gd name="connsiteX5" fmla="*/ 495213 w 1280826"/>
              <a:gd name="connsiteY5" fmla="*/ 229486 h 1928907"/>
              <a:gd name="connsiteX6" fmla="*/ 1174771 w 1280826"/>
              <a:gd name="connsiteY6" fmla="*/ 218885 h 1928907"/>
              <a:gd name="connsiteX7" fmla="*/ 1270383 w 1280826"/>
              <a:gd name="connsiteY7" fmla="*/ 313698 h 1928907"/>
              <a:gd name="connsiteX8" fmla="*/ 1272750 w 1280826"/>
              <a:gd name="connsiteY8" fmla="*/ 1779144 h 1928907"/>
              <a:gd name="connsiteX9" fmla="*/ 1169617 w 1280826"/>
              <a:gd name="connsiteY9" fmla="*/ 1880959 h 1928907"/>
              <a:gd name="connsiteX10" fmla="*/ 436492 w 1280826"/>
              <a:gd name="connsiteY10" fmla="*/ 1881123 h 1928907"/>
              <a:gd name="connsiteX11" fmla="*/ 323408 w 1280826"/>
              <a:gd name="connsiteY11" fmla="*/ 1755226 h 1928907"/>
              <a:gd name="connsiteX12" fmla="*/ 285031 w 1280826"/>
              <a:gd name="connsiteY12" fmla="*/ 1081725 h 1928907"/>
              <a:gd name="connsiteX13" fmla="*/ 41339 w 1280826"/>
              <a:gd name="connsiteY13" fmla="*/ 994785 h 1928907"/>
              <a:gd name="connsiteX14" fmla="*/ 10745 w 1280826"/>
              <a:gd name="connsiteY14" fmla="*/ 917888 h 1928907"/>
              <a:gd name="connsiteX15" fmla="*/ 1741 w 1280826"/>
              <a:gd name="connsiteY15" fmla="*/ 577705 h 1928907"/>
              <a:gd name="connsiteX0" fmla="*/ 1741 w 1280826"/>
              <a:gd name="connsiteY0" fmla="*/ 572670 h 1923872"/>
              <a:gd name="connsiteX1" fmla="*/ 11419 w 1280826"/>
              <a:gd name="connsiteY1" fmla="*/ 156605 h 1923872"/>
              <a:gd name="connsiteX2" fmla="*/ 66881 w 1280826"/>
              <a:gd name="connsiteY2" fmla="*/ 6679 h 1923872"/>
              <a:gd name="connsiteX3" fmla="*/ 376440 w 1280826"/>
              <a:gd name="connsiteY3" fmla="*/ 6183 h 1923872"/>
              <a:gd name="connsiteX4" fmla="*/ 431696 w 1280826"/>
              <a:gd name="connsiteY4" fmla="*/ 151730 h 1923872"/>
              <a:gd name="connsiteX5" fmla="*/ 495213 w 1280826"/>
              <a:gd name="connsiteY5" fmla="*/ 224451 h 1923872"/>
              <a:gd name="connsiteX6" fmla="*/ 1174771 w 1280826"/>
              <a:gd name="connsiteY6" fmla="*/ 213850 h 1923872"/>
              <a:gd name="connsiteX7" fmla="*/ 1270383 w 1280826"/>
              <a:gd name="connsiteY7" fmla="*/ 308663 h 1923872"/>
              <a:gd name="connsiteX8" fmla="*/ 1272750 w 1280826"/>
              <a:gd name="connsiteY8" fmla="*/ 1774109 h 1923872"/>
              <a:gd name="connsiteX9" fmla="*/ 1169617 w 1280826"/>
              <a:gd name="connsiteY9" fmla="*/ 1875924 h 1923872"/>
              <a:gd name="connsiteX10" fmla="*/ 436492 w 1280826"/>
              <a:gd name="connsiteY10" fmla="*/ 1876088 h 1923872"/>
              <a:gd name="connsiteX11" fmla="*/ 323408 w 1280826"/>
              <a:gd name="connsiteY11" fmla="*/ 1750191 h 1923872"/>
              <a:gd name="connsiteX12" fmla="*/ 285031 w 1280826"/>
              <a:gd name="connsiteY12" fmla="*/ 1076690 h 1923872"/>
              <a:gd name="connsiteX13" fmla="*/ 41339 w 1280826"/>
              <a:gd name="connsiteY13" fmla="*/ 989750 h 1923872"/>
              <a:gd name="connsiteX14" fmla="*/ 10745 w 1280826"/>
              <a:gd name="connsiteY14" fmla="*/ 912853 h 1923872"/>
              <a:gd name="connsiteX15" fmla="*/ 1741 w 1280826"/>
              <a:gd name="connsiteY15" fmla="*/ 572670 h 1923872"/>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3283 h 1924485"/>
              <a:gd name="connsiteX1" fmla="*/ 11419 w 1280826"/>
              <a:gd name="connsiteY1" fmla="*/ 102149 h 1924485"/>
              <a:gd name="connsiteX2" fmla="*/ 66881 w 1280826"/>
              <a:gd name="connsiteY2" fmla="*/ 7292 h 1924485"/>
              <a:gd name="connsiteX3" fmla="*/ 376440 w 1280826"/>
              <a:gd name="connsiteY3" fmla="*/ 6796 h 1924485"/>
              <a:gd name="connsiteX4" fmla="*/ 431696 w 1280826"/>
              <a:gd name="connsiteY4" fmla="*/ 152343 h 1924485"/>
              <a:gd name="connsiteX5" fmla="*/ 495213 w 1280826"/>
              <a:gd name="connsiteY5" fmla="*/ 225064 h 1924485"/>
              <a:gd name="connsiteX6" fmla="*/ 1174771 w 1280826"/>
              <a:gd name="connsiteY6" fmla="*/ 214463 h 1924485"/>
              <a:gd name="connsiteX7" fmla="*/ 1270383 w 1280826"/>
              <a:gd name="connsiteY7" fmla="*/ 309276 h 1924485"/>
              <a:gd name="connsiteX8" fmla="*/ 1272750 w 1280826"/>
              <a:gd name="connsiteY8" fmla="*/ 1774722 h 1924485"/>
              <a:gd name="connsiteX9" fmla="*/ 1169617 w 1280826"/>
              <a:gd name="connsiteY9" fmla="*/ 1876537 h 1924485"/>
              <a:gd name="connsiteX10" fmla="*/ 436492 w 1280826"/>
              <a:gd name="connsiteY10" fmla="*/ 1876701 h 1924485"/>
              <a:gd name="connsiteX11" fmla="*/ 323408 w 1280826"/>
              <a:gd name="connsiteY11" fmla="*/ 1750804 h 1924485"/>
              <a:gd name="connsiteX12" fmla="*/ 285031 w 1280826"/>
              <a:gd name="connsiteY12" fmla="*/ 1077303 h 1924485"/>
              <a:gd name="connsiteX13" fmla="*/ 41339 w 1280826"/>
              <a:gd name="connsiteY13" fmla="*/ 990363 h 1924485"/>
              <a:gd name="connsiteX14" fmla="*/ 10745 w 1280826"/>
              <a:gd name="connsiteY14" fmla="*/ 913466 h 1924485"/>
              <a:gd name="connsiteX15" fmla="*/ 1741 w 1280826"/>
              <a:gd name="connsiteY15" fmla="*/ 573283 h 1924485"/>
              <a:gd name="connsiteX0" fmla="*/ 1741 w 1280826"/>
              <a:gd name="connsiteY0" fmla="*/ 573283 h 1924485"/>
              <a:gd name="connsiteX1" fmla="*/ 11419 w 1280826"/>
              <a:gd name="connsiteY1" fmla="*/ 102149 h 1924485"/>
              <a:gd name="connsiteX2" fmla="*/ 66881 w 1280826"/>
              <a:gd name="connsiteY2" fmla="*/ 7292 h 1924485"/>
              <a:gd name="connsiteX3" fmla="*/ 376440 w 1280826"/>
              <a:gd name="connsiteY3" fmla="*/ 6796 h 1924485"/>
              <a:gd name="connsiteX4" fmla="*/ 431696 w 1280826"/>
              <a:gd name="connsiteY4" fmla="*/ 152343 h 1924485"/>
              <a:gd name="connsiteX5" fmla="*/ 495213 w 1280826"/>
              <a:gd name="connsiteY5" fmla="*/ 225064 h 1924485"/>
              <a:gd name="connsiteX6" fmla="*/ 1174771 w 1280826"/>
              <a:gd name="connsiteY6" fmla="*/ 214463 h 1924485"/>
              <a:gd name="connsiteX7" fmla="*/ 1270383 w 1280826"/>
              <a:gd name="connsiteY7" fmla="*/ 309276 h 1924485"/>
              <a:gd name="connsiteX8" fmla="*/ 1272750 w 1280826"/>
              <a:gd name="connsiteY8" fmla="*/ 1774722 h 1924485"/>
              <a:gd name="connsiteX9" fmla="*/ 1169617 w 1280826"/>
              <a:gd name="connsiteY9" fmla="*/ 1876537 h 1924485"/>
              <a:gd name="connsiteX10" fmla="*/ 436492 w 1280826"/>
              <a:gd name="connsiteY10" fmla="*/ 1876701 h 1924485"/>
              <a:gd name="connsiteX11" fmla="*/ 323408 w 1280826"/>
              <a:gd name="connsiteY11" fmla="*/ 1750804 h 1924485"/>
              <a:gd name="connsiteX12" fmla="*/ 285031 w 1280826"/>
              <a:gd name="connsiteY12" fmla="*/ 1077303 h 1924485"/>
              <a:gd name="connsiteX13" fmla="*/ 41339 w 1280826"/>
              <a:gd name="connsiteY13" fmla="*/ 990363 h 1924485"/>
              <a:gd name="connsiteX14" fmla="*/ 10745 w 1280826"/>
              <a:gd name="connsiteY14" fmla="*/ 913466 h 1924485"/>
              <a:gd name="connsiteX15" fmla="*/ 1741 w 1280826"/>
              <a:gd name="connsiteY15" fmla="*/ 573283 h 1924485"/>
              <a:gd name="connsiteX0" fmla="*/ 1741 w 1280826"/>
              <a:gd name="connsiteY0" fmla="*/ 568262 h 1919464"/>
              <a:gd name="connsiteX1" fmla="*/ 11419 w 1280826"/>
              <a:gd name="connsiteY1" fmla="*/ 97128 h 1919464"/>
              <a:gd name="connsiteX2" fmla="*/ 66881 w 1280826"/>
              <a:gd name="connsiteY2" fmla="*/ 2271 h 1919464"/>
              <a:gd name="connsiteX3" fmla="*/ 376440 w 1280826"/>
              <a:gd name="connsiteY3" fmla="*/ 1775 h 1919464"/>
              <a:gd name="connsiteX4" fmla="*/ 431696 w 1280826"/>
              <a:gd name="connsiteY4" fmla="*/ 147322 h 1919464"/>
              <a:gd name="connsiteX5" fmla="*/ 495213 w 1280826"/>
              <a:gd name="connsiteY5" fmla="*/ 220043 h 1919464"/>
              <a:gd name="connsiteX6" fmla="*/ 1174771 w 1280826"/>
              <a:gd name="connsiteY6" fmla="*/ 209442 h 1919464"/>
              <a:gd name="connsiteX7" fmla="*/ 1270383 w 1280826"/>
              <a:gd name="connsiteY7" fmla="*/ 304255 h 1919464"/>
              <a:gd name="connsiteX8" fmla="*/ 1272750 w 1280826"/>
              <a:gd name="connsiteY8" fmla="*/ 1769701 h 1919464"/>
              <a:gd name="connsiteX9" fmla="*/ 1169617 w 1280826"/>
              <a:gd name="connsiteY9" fmla="*/ 1871516 h 1919464"/>
              <a:gd name="connsiteX10" fmla="*/ 436492 w 1280826"/>
              <a:gd name="connsiteY10" fmla="*/ 1871680 h 1919464"/>
              <a:gd name="connsiteX11" fmla="*/ 323408 w 1280826"/>
              <a:gd name="connsiteY11" fmla="*/ 1745783 h 1919464"/>
              <a:gd name="connsiteX12" fmla="*/ 285031 w 1280826"/>
              <a:gd name="connsiteY12" fmla="*/ 1072282 h 1919464"/>
              <a:gd name="connsiteX13" fmla="*/ 41339 w 1280826"/>
              <a:gd name="connsiteY13" fmla="*/ 985342 h 1919464"/>
              <a:gd name="connsiteX14" fmla="*/ 10745 w 1280826"/>
              <a:gd name="connsiteY14" fmla="*/ 908445 h 1919464"/>
              <a:gd name="connsiteX15" fmla="*/ 1741 w 1280826"/>
              <a:gd name="connsiteY15" fmla="*/ 568262 h 1919464"/>
              <a:gd name="connsiteX0" fmla="*/ 1741 w 1280826"/>
              <a:gd name="connsiteY0" fmla="*/ 568262 h 1919464"/>
              <a:gd name="connsiteX1" fmla="*/ 11419 w 1280826"/>
              <a:gd name="connsiteY1" fmla="*/ 97128 h 1919464"/>
              <a:gd name="connsiteX2" fmla="*/ 66881 w 1280826"/>
              <a:gd name="connsiteY2" fmla="*/ 2271 h 1919464"/>
              <a:gd name="connsiteX3" fmla="*/ 376440 w 1280826"/>
              <a:gd name="connsiteY3" fmla="*/ 1775 h 1919464"/>
              <a:gd name="connsiteX4" fmla="*/ 431696 w 1280826"/>
              <a:gd name="connsiteY4" fmla="*/ 147322 h 1919464"/>
              <a:gd name="connsiteX5" fmla="*/ 495213 w 1280826"/>
              <a:gd name="connsiteY5" fmla="*/ 220043 h 1919464"/>
              <a:gd name="connsiteX6" fmla="*/ 1174771 w 1280826"/>
              <a:gd name="connsiteY6" fmla="*/ 209442 h 1919464"/>
              <a:gd name="connsiteX7" fmla="*/ 1270383 w 1280826"/>
              <a:gd name="connsiteY7" fmla="*/ 304255 h 1919464"/>
              <a:gd name="connsiteX8" fmla="*/ 1272750 w 1280826"/>
              <a:gd name="connsiteY8" fmla="*/ 1769701 h 1919464"/>
              <a:gd name="connsiteX9" fmla="*/ 1169617 w 1280826"/>
              <a:gd name="connsiteY9" fmla="*/ 1871516 h 1919464"/>
              <a:gd name="connsiteX10" fmla="*/ 436492 w 1280826"/>
              <a:gd name="connsiteY10" fmla="*/ 1871680 h 1919464"/>
              <a:gd name="connsiteX11" fmla="*/ 323408 w 1280826"/>
              <a:gd name="connsiteY11" fmla="*/ 1745783 h 1919464"/>
              <a:gd name="connsiteX12" fmla="*/ 285031 w 1280826"/>
              <a:gd name="connsiteY12" fmla="*/ 1072282 h 1919464"/>
              <a:gd name="connsiteX13" fmla="*/ 41339 w 1280826"/>
              <a:gd name="connsiteY13" fmla="*/ 985342 h 1919464"/>
              <a:gd name="connsiteX14" fmla="*/ 10745 w 1280826"/>
              <a:gd name="connsiteY14" fmla="*/ 908445 h 1919464"/>
              <a:gd name="connsiteX15" fmla="*/ 1741 w 1280826"/>
              <a:gd name="connsiteY15" fmla="*/ 568262 h 1919464"/>
              <a:gd name="connsiteX0" fmla="*/ 5100 w 1275181"/>
              <a:gd name="connsiteY0" fmla="*/ 914855 h 1925874"/>
              <a:gd name="connsiteX1" fmla="*/ 5774 w 1275181"/>
              <a:gd name="connsiteY1" fmla="*/ 103538 h 1925874"/>
              <a:gd name="connsiteX2" fmla="*/ 61236 w 1275181"/>
              <a:gd name="connsiteY2" fmla="*/ 8681 h 1925874"/>
              <a:gd name="connsiteX3" fmla="*/ 370795 w 1275181"/>
              <a:gd name="connsiteY3" fmla="*/ 8185 h 1925874"/>
              <a:gd name="connsiteX4" fmla="*/ 426051 w 1275181"/>
              <a:gd name="connsiteY4" fmla="*/ 153732 h 1925874"/>
              <a:gd name="connsiteX5" fmla="*/ 489568 w 1275181"/>
              <a:gd name="connsiteY5" fmla="*/ 226453 h 1925874"/>
              <a:gd name="connsiteX6" fmla="*/ 1169126 w 1275181"/>
              <a:gd name="connsiteY6" fmla="*/ 215852 h 1925874"/>
              <a:gd name="connsiteX7" fmla="*/ 1264738 w 1275181"/>
              <a:gd name="connsiteY7" fmla="*/ 310665 h 1925874"/>
              <a:gd name="connsiteX8" fmla="*/ 1267105 w 1275181"/>
              <a:gd name="connsiteY8" fmla="*/ 1776111 h 1925874"/>
              <a:gd name="connsiteX9" fmla="*/ 1163972 w 1275181"/>
              <a:gd name="connsiteY9" fmla="*/ 1877926 h 1925874"/>
              <a:gd name="connsiteX10" fmla="*/ 430847 w 1275181"/>
              <a:gd name="connsiteY10" fmla="*/ 1878090 h 1925874"/>
              <a:gd name="connsiteX11" fmla="*/ 317763 w 1275181"/>
              <a:gd name="connsiteY11" fmla="*/ 1752193 h 1925874"/>
              <a:gd name="connsiteX12" fmla="*/ 279386 w 1275181"/>
              <a:gd name="connsiteY12" fmla="*/ 1078692 h 1925874"/>
              <a:gd name="connsiteX13" fmla="*/ 35694 w 1275181"/>
              <a:gd name="connsiteY13" fmla="*/ 991752 h 1925874"/>
              <a:gd name="connsiteX14" fmla="*/ 5100 w 1275181"/>
              <a:gd name="connsiteY14" fmla="*/ 914855 h 1925874"/>
              <a:gd name="connsiteX0" fmla="*/ 8050 w 1278131"/>
              <a:gd name="connsiteY0" fmla="*/ 914855 h 1925874"/>
              <a:gd name="connsiteX1" fmla="*/ 8724 w 1278131"/>
              <a:gd name="connsiteY1" fmla="*/ 103538 h 1925874"/>
              <a:gd name="connsiteX2" fmla="*/ 64186 w 1278131"/>
              <a:gd name="connsiteY2" fmla="*/ 8681 h 1925874"/>
              <a:gd name="connsiteX3" fmla="*/ 373745 w 1278131"/>
              <a:gd name="connsiteY3" fmla="*/ 8185 h 1925874"/>
              <a:gd name="connsiteX4" fmla="*/ 429001 w 1278131"/>
              <a:gd name="connsiteY4" fmla="*/ 153732 h 1925874"/>
              <a:gd name="connsiteX5" fmla="*/ 492518 w 1278131"/>
              <a:gd name="connsiteY5" fmla="*/ 226453 h 1925874"/>
              <a:gd name="connsiteX6" fmla="*/ 1172076 w 1278131"/>
              <a:gd name="connsiteY6" fmla="*/ 215852 h 1925874"/>
              <a:gd name="connsiteX7" fmla="*/ 1267688 w 1278131"/>
              <a:gd name="connsiteY7" fmla="*/ 310665 h 1925874"/>
              <a:gd name="connsiteX8" fmla="*/ 1270055 w 1278131"/>
              <a:gd name="connsiteY8" fmla="*/ 1776111 h 1925874"/>
              <a:gd name="connsiteX9" fmla="*/ 1166922 w 1278131"/>
              <a:gd name="connsiteY9" fmla="*/ 1877926 h 1925874"/>
              <a:gd name="connsiteX10" fmla="*/ 433797 w 1278131"/>
              <a:gd name="connsiteY10" fmla="*/ 1878090 h 1925874"/>
              <a:gd name="connsiteX11" fmla="*/ 320713 w 1278131"/>
              <a:gd name="connsiteY11" fmla="*/ 1752193 h 1925874"/>
              <a:gd name="connsiteX12" fmla="*/ 282336 w 1278131"/>
              <a:gd name="connsiteY12" fmla="*/ 1078692 h 1925874"/>
              <a:gd name="connsiteX13" fmla="*/ 38644 w 1278131"/>
              <a:gd name="connsiteY13" fmla="*/ 991752 h 1925874"/>
              <a:gd name="connsiteX14" fmla="*/ 8050 w 1278131"/>
              <a:gd name="connsiteY14" fmla="*/ 914855 h 1925874"/>
              <a:gd name="connsiteX0" fmla="*/ 3863 w 1273944"/>
              <a:gd name="connsiteY0" fmla="*/ 914855 h 1925874"/>
              <a:gd name="connsiteX1" fmla="*/ 4537 w 1273944"/>
              <a:gd name="connsiteY1" fmla="*/ 103538 h 1925874"/>
              <a:gd name="connsiteX2" fmla="*/ 59999 w 1273944"/>
              <a:gd name="connsiteY2" fmla="*/ 8681 h 1925874"/>
              <a:gd name="connsiteX3" fmla="*/ 369558 w 1273944"/>
              <a:gd name="connsiteY3" fmla="*/ 8185 h 1925874"/>
              <a:gd name="connsiteX4" fmla="*/ 424814 w 1273944"/>
              <a:gd name="connsiteY4" fmla="*/ 153732 h 1925874"/>
              <a:gd name="connsiteX5" fmla="*/ 488331 w 1273944"/>
              <a:gd name="connsiteY5" fmla="*/ 226453 h 1925874"/>
              <a:gd name="connsiteX6" fmla="*/ 1167889 w 1273944"/>
              <a:gd name="connsiteY6" fmla="*/ 215852 h 1925874"/>
              <a:gd name="connsiteX7" fmla="*/ 1263501 w 1273944"/>
              <a:gd name="connsiteY7" fmla="*/ 310665 h 1925874"/>
              <a:gd name="connsiteX8" fmla="*/ 1265868 w 1273944"/>
              <a:gd name="connsiteY8" fmla="*/ 1776111 h 1925874"/>
              <a:gd name="connsiteX9" fmla="*/ 1162735 w 1273944"/>
              <a:gd name="connsiteY9" fmla="*/ 1877926 h 1925874"/>
              <a:gd name="connsiteX10" fmla="*/ 429610 w 1273944"/>
              <a:gd name="connsiteY10" fmla="*/ 1878090 h 1925874"/>
              <a:gd name="connsiteX11" fmla="*/ 316526 w 1273944"/>
              <a:gd name="connsiteY11" fmla="*/ 1752193 h 1925874"/>
              <a:gd name="connsiteX12" fmla="*/ 278149 w 1273944"/>
              <a:gd name="connsiteY12" fmla="*/ 1078692 h 1925874"/>
              <a:gd name="connsiteX13" fmla="*/ 34457 w 1273944"/>
              <a:gd name="connsiteY13" fmla="*/ 991752 h 1925874"/>
              <a:gd name="connsiteX14" fmla="*/ 3863 w 1273944"/>
              <a:gd name="connsiteY14"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79291 w 1277750"/>
              <a:gd name="connsiteY13" fmla="*/ 993372 h 1925874"/>
              <a:gd name="connsiteX14" fmla="*/ 7669 w 1277750"/>
              <a:gd name="connsiteY14"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79291 w 1277750"/>
              <a:gd name="connsiteY13" fmla="*/ 993372 h 1925874"/>
              <a:gd name="connsiteX14" fmla="*/ 7669 w 1277750"/>
              <a:gd name="connsiteY14"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79291 w 1277750"/>
              <a:gd name="connsiteY13" fmla="*/ 993372 h 1925874"/>
              <a:gd name="connsiteX14" fmla="*/ 7669 w 1277750"/>
              <a:gd name="connsiteY14"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208359 w 1277750"/>
              <a:gd name="connsiteY13" fmla="*/ 1033054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237421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237421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0675 w 1277750"/>
              <a:gd name="connsiteY12" fmla="*/ 1026214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0675 w 1277750"/>
              <a:gd name="connsiteY12" fmla="*/ 1026214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0675 w 1277750"/>
              <a:gd name="connsiteY12" fmla="*/ 1026214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9041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9041 h 1925874"/>
              <a:gd name="connsiteX15" fmla="*/ 7669 w 1277750"/>
              <a:gd name="connsiteY15" fmla="*/ 914855 h 1925874"/>
              <a:gd name="connsiteX0" fmla="*/ 6743 w 1276824"/>
              <a:gd name="connsiteY0" fmla="*/ 914855 h 1925874"/>
              <a:gd name="connsiteX1" fmla="*/ 7417 w 1276824"/>
              <a:gd name="connsiteY1" fmla="*/ 103538 h 1925874"/>
              <a:gd name="connsiteX2" fmla="*/ 62879 w 1276824"/>
              <a:gd name="connsiteY2" fmla="*/ 8681 h 1925874"/>
              <a:gd name="connsiteX3" fmla="*/ 372438 w 1276824"/>
              <a:gd name="connsiteY3" fmla="*/ 8185 h 1925874"/>
              <a:gd name="connsiteX4" fmla="*/ 427694 w 1276824"/>
              <a:gd name="connsiteY4" fmla="*/ 153732 h 1925874"/>
              <a:gd name="connsiteX5" fmla="*/ 491211 w 1276824"/>
              <a:gd name="connsiteY5" fmla="*/ 226453 h 1925874"/>
              <a:gd name="connsiteX6" fmla="*/ 1170769 w 1276824"/>
              <a:gd name="connsiteY6" fmla="*/ 215852 h 1925874"/>
              <a:gd name="connsiteX7" fmla="*/ 1266381 w 1276824"/>
              <a:gd name="connsiteY7" fmla="*/ 310665 h 1925874"/>
              <a:gd name="connsiteX8" fmla="*/ 1268748 w 1276824"/>
              <a:gd name="connsiteY8" fmla="*/ 1776111 h 1925874"/>
              <a:gd name="connsiteX9" fmla="*/ 1165615 w 1276824"/>
              <a:gd name="connsiteY9" fmla="*/ 1877926 h 1925874"/>
              <a:gd name="connsiteX10" fmla="*/ 432490 w 1276824"/>
              <a:gd name="connsiteY10" fmla="*/ 1878090 h 1925874"/>
              <a:gd name="connsiteX11" fmla="*/ 319406 w 1276824"/>
              <a:gd name="connsiteY11" fmla="*/ 1752193 h 1925874"/>
              <a:gd name="connsiteX12" fmla="*/ 313852 w 1276824"/>
              <a:gd name="connsiteY12" fmla="*/ 1070917 h 1925874"/>
              <a:gd name="connsiteX13" fmla="*/ 215981 w 1276824"/>
              <a:gd name="connsiteY13" fmla="*/ 1003900 h 1925874"/>
              <a:gd name="connsiteX14" fmla="*/ 78365 w 1276824"/>
              <a:gd name="connsiteY14" fmla="*/ 999041 h 1925874"/>
              <a:gd name="connsiteX15" fmla="*/ 6743 w 1276824"/>
              <a:gd name="connsiteY15" fmla="*/ 914855 h 1925874"/>
              <a:gd name="connsiteX0" fmla="*/ 4371 w 1274452"/>
              <a:gd name="connsiteY0" fmla="*/ 914855 h 1925874"/>
              <a:gd name="connsiteX1" fmla="*/ 5045 w 1274452"/>
              <a:gd name="connsiteY1" fmla="*/ 103538 h 1925874"/>
              <a:gd name="connsiteX2" fmla="*/ 60507 w 1274452"/>
              <a:gd name="connsiteY2" fmla="*/ 8681 h 1925874"/>
              <a:gd name="connsiteX3" fmla="*/ 370066 w 1274452"/>
              <a:gd name="connsiteY3" fmla="*/ 8185 h 1925874"/>
              <a:gd name="connsiteX4" fmla="*/ 425322 w 1274452"/>
              <a:gd name="connsiteY4" fmla="*/ 153732 h 1925874"/>
              <a:gd name="connsiteX5" fmla="*/ 488839 w 1274452"/>
              <a:gd name="connsiteY5" fmla="*/ 226453 h 1925874"/>
              <a:gd name="connsiteX6" fmla="*/ 1168397 w 1274452"/>
              <a:gd name="connsiteY6" fmla="*/ 215852 h 1925874"/>
              <a:gd name="connsiteX7" fmla="*/ 1264009 w 1274452"/>
              <a:gd name="connsiteY7" fmla="*/ 310665 h 1925874"/>
              <a:gd name="connsiteX8" fmla="*/ 1266376 w 1274452"/>
              <a:gd name="connsiteY8" fmla="*/ 1776111 h 1925874"/>
              <a:gd name="connsiteX9" fmla="*/ 1163243 w 1274452"/>
              <a:gd name="connsiteY9" fmla="*/ 1877926 h 1925874"/>
              <a:gd name="connsiteX10" fmla="*/ 430118 w 1274452"/>
              <a:gd name="connsiteY10" fmla="*/ 1878090 h 1925874"/>
              <a:gd name="connsiteX11" fmla="*/ 317034 w 1274452"/>
              <a:gd name="connsiteY11" fmla="*/ 1752193 h 1925874"/>
              <a:gd name="connsiteX12" fmla="*/ 311480 w 1274452"/>
              <a:gd name="connsiteY12" fmla="*/ 1070917 h 1925874"/>
              <a:gd name="connsiteX13" fmla="*/ 213609 w 1274452"/>
              <a:gd name="connsiteY13" fmla="*/ 1003900 h 1925874"/>
              <a:gd name="connsiteX14" fmla="*/ 75993 w 1274452"/>
              <a:gd name="connsiteY14" fmla="*/ 999041 h 1925874"/>
              <a:gd name="connsiteX15" fmla="*/ 4371 w 1274452"/>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1003090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1003090 h 1925874"/>
              <a:gd name="connsiteX15" fmla="*/ 7669 w 1277750"/>
              <a:gd name="connsiteY15" fmla="*/ 914855 h 1925874"/>
              <a:gd name="connsiteX0" fmla="*/ 5441 w 1275522"/>
              <a:gd name="connsiteY0" fmla="*/ 914855 h 1925874"/>
              <a:gd name="connsiteX1" fmla="*/ 6115 w 1275522"/>
              <a:gd name="connsiteY1" fmla="*/ 103538 h 1925874"/>
              <a:gd name="connsiteX2" fmla="*/ 61577 w 1275522"/>
              <a:gd name="connsiteY2" fmla="*/ 8681 h 1925874"/>
              <a:gd name="connsiteX3" fmla="*/ 371136 w 1275522"/>
              <a:gd name="connsiteY3" fmla="*/ 8185 h 1925874"/>
              <a:gd name="connsiteX4" fmla="*/ 426392 w 1275522"/>
              <a:gd name="connsiteY4" fmla="*/ 153732 h 1925874"/>
              <a:gd name="connsiteX5" fmla="*/ 489909 w 1275522"/>
              <a:gd name="connsiteY5" fmla="*/ 226453 h 1925874"/>
              <a:gd name="connsiteX6" fmla="*/ 1169467 w 1275522"/>
              <a:gd name="connsiteY6" fmla="*/ 215852 h 1925874"/>
              <a:gd name="connsiteX7" fmla="*/ 1265079 w 1275522"/>
              <a:gd name="connsiteY7" fmla="*/ 310665 h 1925874"/>
              <a:gd name="connsiteX8" fmla="*/ 1267446 w 1275522"/>
              <a:gd name="connsiteY8" fmla="*/ 1776111 h 1925874"/>
              <a:gd name="connsiteX9" fmla="*/ 1164313 w 1275522"/>
              <a:gd name="connsiteY9" fmla="*/ 1877926 h 1925874"/>
              <a:gd name="connsiteX10" fmla="*/ 431188 w 1275522"/>
              <a:gd name="connsiteY10" fmla="*/ 1878090 h 1925874"/>
              <a:gd name="connsiteX11" fmla="*/ 318104 w 1275522"/>
              <a:gd name="connsiteY11" fmla="*/ 1752193 h 1925874"/>
              <a:gd name="connsiteX12" fmla="*/ 312550 w 1275522"/>
              <a:gd name="connsiteY12" fmla="*/ 1070917 h 1925874"/>
              <a:gd name="connsiteX13" fmla="*/ 214679 w 1275522"/>
              <a:gd name="connsiteY13" fmla="*/ 1003900 h 1925874"/>
              <a:gd name="connsiteX14" fmla="*/ 77063 w 1275522"/>
              <a:gd name="connsiteY14" fmla="*/ 1003090 h 1925874"/>
              <a:gd name="connsiteX15" fmla="*/ 5441 w 1275522"/>
              <a:gd name="connsiteY15" fmla="*/ 914855 h 1925874"/>
              <a:gd name="connsiteX0" fmla="*/ 3878 w 1273959"/>
              <a:gd name="connsiteY0" fmla="*/ 914855 h 1925874"/>
              <a:gd name="connsiteX1" fmla="*/ 4552 w 1273959"/>
              <a:gd name="connsiteY1" fmla="*/ 103538 h 1925874"/>
              <a:gd name="connsiteX2" fmla="*/ 60014 w 1273959"/>
              <a:gd name="connsiteY2" fmla="*/ 8681 h 1925874"/>
              <a:gd name="connsiteX3" fmla="*/ 369573 w 1273959"/>
              <a:gd name="connsiteY3" fmla="*/ 8185 h 1925874"/>
              <a:gd name="connsiteX4" fmla="*/ 424829 w 1273959"/>
              <a:gd name="connsiteY4" fmla="*/ 153732 h 1925874"/>
              <a:gd name="connsiteX5" fmla="*/ 488346 w 1273959"/>
              <a:gd name="connsiteY5" fmla="*/ 226453 h 1925874"/>
              <a:gd name="connsiteX6" fmla="*/ 1167904 w 1273959"/>
              <a:gd name="connsiteY6" fmla="*/ 215852 h 1925874"/>
              <a:gd name="connsiteX7" fmla="*/ 1263516 w 1273959"/>
              <a:gd name="connsiteY7" fmla="*/ 310665 h 1925874"/>
              <a:gd name="connsiteX8" fmla="*/ 1265883 w 1273959"/>
              <a:gd name="connsiteY8" fmla="*/ 1776111 h 1925874"/>
              <a:gd name="connsiteX9" fmla="*/ 1162750 w 1273959"/>
              <a:gd name="connsiteY9" fmla="*/ 1877926 h 1925874"/>
              <a:gd name="connsiteX10" fmla="*/ 429625 w 1273959"/>
              <a:gd name="connsiteY10" fmla="*/ 1878090 h 1925874"/>
              <a:gd name="connsiteX11" fmla="*/ 316541 w 1273959"/>
              <a:gd name="connsiteY11" fmla="*/ 1752193 h 1925874"/>
              <a:gd name="connsiteX12" fmla="*/ 310987 w 1273959"/>
              <a:gd name="connsiteY12" fmla="*/ 1070917 h 1925874"/>
              <a:gd name="connsiteX13" fmla="*/ 213116 w 1273959"/>
              <a:gd name="connsiteY13" fmla="*/ 1003900 h 1925874"/>
              <a:gd name="connsiteX14" fmla="*/ 75500 w 1273959"/>
              <a:gd name="connsiteY14" fmla="*/ 1003090 h 1925874"/>
              <a:gd name="connsiteX15" fmla="*/ 3878 w 1273959"/>
              <a:gd name="connsiteY15" fmla="*/ 914855 h 1925874"/>
              <a:gd name="connsiteX0" fmla="*/ 3878 w 1273959"/>
              <a:gd name="connsiteY0" fmla="*/ 914855 h 1925874"/>
              <a:gd name="connsiteX1" fmla="*/ 4552 w 1273959"/>
              <a:gd name="connsiteY1" fmla="*/ 103538 h 1925874"/>
              <a:gd name="connsiteX2" fmla="*/ 60014 w 1273959"/>
              <a:gd name="connsiteY2" fmla="*/ 8681 h 1925874"/>
              <a:gd name="connsiteX3" fmla="*/ 369573 w 1273959"/>
              <a:gd name="connsiteY3" fmla="*/ 8185 h 1925874"/>
              <a:gd name="connsiteX4" fmla="*/ 424829 w 1273959"/>
              <a:gd name="connsiteY4" fmla="*/ 153732 h 1925874"/>
              <a:gd name="connsiteX5" fmla="*/ 488346 w 1273959"/>
              <a:gd name="connsiteY5" fmla="*/ 226453 h 1925874"/>
              <a:gd name="connsiteX6" fmla="*/ 1167904 w 1273959"/>
              <a:gd name="connsiteY6" fmla="*/ 215852 h 1925874"/>
              <a:gd name="connsiteX7" fmla="*/ 1263516 w 1273959"/>
              <a:gd name="connsiteY7" fmla="*/ 310665 h 1925874"/>
              <a:gd name="connsiteX8" fmla="*/ 1265883 w 1273959"/>
              <a:gd name="connsiteY8" fmla="*/ 1776111 h 1925874"/>
              <a:gd name="connsiteX9" fmla="*/ 1162750 w 1273959"/>
              <a:gd name="connsiteY9" fmla="*/ 1877926 h 1925874"/>
              <a:gd name="connsiteX10" fmla="*/ 429625 w 1273959"/>
              <a:gd name="connsiteY10" fmla="*/ 1878090 h 1925874"/>
              <a:gd name="connsiteX11" fmla="*/ 316541 w 1273959"/>
              <a:gd name="connsiteY11" fmla="*/ 1752193 h 1925874"/>
              <a:gd name="connsiteX12" fmla="*/ 310987 w 1273959"/>
              <a:gd name="connsiteY12" fmla="*/ 1070917 h 1925874"/>
              <a:gd name="connsiteX13" fmla="*/ 213116 w 1273959"/>
              <a:gd name="connsiteY13" fmla="*/ 1003900 h 1925874"/>
              <a:gd name="connsiteX14" fmla="*/ 75500 w 1273959"/>
              <a:gd name="connsiteY14" fmla="*/ 1003090 h 1925874"/>
              <a:gd name="connsiteX15" fmla="*/ 3878 w 1273959"/>
              <a:gd name="connsiteY15" fmla="*/ 914855 h 1925874"/>
              <a:gd name="connsiteX0" fmla="*/ 6525 w 1276606"/>
              <a:gd name="connsiteY0" fmla="*/ 914855 h 1925874"/>
              <a:gd name="connsiteX1" fmla="*/ 7199 w 1276606"/>
              <a:gd name="connsiteY1" fmla="*/ 103538 h 1925874"/>
              <a:gd name="connsiteX2" fmla="*/ 98561 w 1276606"/>
              <a:gd name="connsiteY2" fmla="*/ 8681 h 1925874"/>
              <a:gd name="connsiteX3" fmla="*/ 372220 w 1276606"/>
              <a:gd name="connsiteY3" fmla="*/ 8185 h 1925874"/>
              <a:gd name="connsiteX4" fmla="*/ 427476 w 1276606"/>
              <a:gd name="connsiteY4" fmla="*/ 153732 h 1925874"/>
              <a:gd name="connsiteX5" fmla="*/ 490993 w 1276606"/>
              <a:gd name="connsiteY5" fmla="*/ 226453 h 1925874"/>
              <a:gd name="connsiteX6" fmla="*/ 1170551 w 1276606"/>
              <a:gd name="connsiteY6" fmla="*/ 215852 h 1925874"/>
              <a:gd name="connsiteX7" fmla="*/ 1266163 w 1276606"/>
              <a:gd name="connsiteY7" fmla="*/ 310665 h 1925874"/>
              <a:gd name="connsiteX8" fmla="*/ 1268530 w 1276606"/>
              <a:gd name="connsiteY8" fmla="*/ 1776111 h 1925874"/>
              <a:gd name="connsiteX9" fmla="*/ 1165397 w 1276606"/>
              <a:gd name="connsiteY9" fmla="*/ 1877926 h 1925874"/>
              <a:gd name="connsiteX10" fmla="*/ 432272 w 1276606"/>
              <a:gd name="connsiteY10" fmla="*/ 1878090 h 1925874"/>
              <a:gd name="connsiteX11" fmla="*/ 319188 w 1276606"/>
              <a:gd name="connsiteY11" fmla="*/ 1752193 h 1925874"/>
              <a:gd name="connsiteX12" fmla="*/ 313634 w 1276606"/>
              <a:gd name="connsiteY12" fmla="*/ 1070917 h 1925874"/>
              <a:gd name="connsiteX13" fmla="*/ 215763 w 1276606"/>
              <a:gd name="connsiteY13" fmla="*/ 1003900 h 1925874"/>
              <a:gd name="connsiteX14" fmla="*/ 78147 w 1276606"/>
              <a:gd name="connsiteY14" fmla="*/ 1003090 h 1925874"/>
              <a:gd name="connsiteX15" fmla="*/ 6525 w 1276606"/>
              <a:gd name="connsiteY15" fmla="*/ 914855 h 1925874"/>
              <a:gd name="connsiteX0" fmla="*/ 6525 w 1276606"/>
              <a:gd name="connsiteY0" fmla="*/ 913843 h 1924862"/>
              <a:gd name="connsiteX1" fmla="*/ 7199 w 1276606"/>
              <a:gd name="connsiteY1" fmla="*/ 102526 h 1924862"/>
              <a:gd name="connsiteX2" fmla="*/ 98561 w 1276606"/>
              <a:gd name="connsiteY2" fmla="*/ 7669 h 1924862"/>
              <a:gd name="connsiteX3" fmla="*/ 372220 w 1276606"/>
              <a:gd name="connsiteY3" fmla="*/ 7173 h 1924862"/>
              <a:gd name="connsiteX4" fmla="*/ 427476 w 1276606"/>
              <a:gd name="connsiteY4" fmla="*/ 152720 h 1924862"/>
              <a:gd name="connsiteX5" fmla="*/ 490993 w 1276606"/>
              <a:gd name="connsiteY5" fmla="*/ 225441 h 1924862"/>
              <a:gd name="connsiteX6" fmla="*/ 1170551 w 1276606"/>
              <a:gd name="connsiteY6" fmla="*/ 214840 h 1924862"/>
              <a:gd name="connsiteX7" fmla="*/ 1266163 w 1276606"/>
              <a:gd name="connsiteY7" fmla="*/ 309653 h 1924862"/>
              <a:gd name="connsiteX8" fmla="*/ 1268530 w 1276606"/>
              <a:gd name="connsiteY8" fmla="*/ 1775099 h 1924862"/>
              <a:gd name="connsiteX9" fmla="*/ 1165397 w 1276606"/>
              <a:gd name="connsiteY9" fmla="*/ 1876914 h 1924862"/>
              <a:gd name="connsiteX10" fmla="*/ 432272 w 1276606"/>
              <a:gd name="connsiteY10" fmla="*/ 1877078 h 1924862"/>
              <a:gd name="connsiteX11" fmla="*/ 319188 w 1276606"/>
              <a:gd name="connsiteY11" fmla="*/ 1751181 h 1924862"/>
              <a:gd name="connsiteX12" fmla="*/ 313634 w 1276606"/>
              <a:gd name="connsiteY12" fmla="*/ 1069905 h 1924862"/>
              <a:gd name="connsiteX13" fmla="*/ 215763 w 1276606"/>
              <a:gd name="connsiteY13" fmla="*/ 1002888 h 1924862"/>
              <a:gd name="connsiteX14" fmla="*/ 78147 w 1276606"/>
              <a:gd name="connsiteY14" fmla="*/ 1002078 h 1924862"/>
              <a:gd name="connsiteX15" fmla="*/ 6525 w 1276606"/>
              <a:gd name="connsiteY15" fmla="*/ 913843 h 1924862"/>
              <a:gd name="connsiteX0" fmla="*/ 6525 w 1276606"/>
              <a:gd name="connsiteY0" fmla="*/ 915466 h 1926485"/>
              <a:gd name="connsiteX1" fmla="*/ 7199 w 1276606"/>
              <a:gd name="connsiteY1" fmla="*/ 104149 h 1926485"/>
              <a:gd name="connsiteX2" fmla="*/ 98561 w 1276606"/>
              <a:gd name="connsiteY2" fmla="*/ 9292 h 1926485"/>
              <a:gd name="connsiteX3" fmla="*/ 372220 w 1276606"/>
              <a:gd name="connsiteY3" fmla="*/ 8796 h 1926485"/>
              <a:gd name="connsiteX4" fmla="*/ 427476 w 1276606"/>
              <a:gd name="connsiteY4" fmla="*/ 154343 h 1926485"/>
              <a:gd name="connsiteX5" fmla="*/ 490993 w 1276606"/>
              <a:gd name="connsiteY5" fmla="*/ 227064 h 1926485"/>
              <a:gd name="connsiteX6" fmla="*/ 1170551 w 1276606"/>
              <a:gd name="connsiteY6" fmla="*/ 216463 h 1926485"/>
              <a:gd name="connsiteX7" fmla="*/ 1266163 w 1276606"/>
              <a:gd name="connsiteY7" fmla="*/ 311276 h 1926485"/>
              <a:gd name="connsiteX8" fmla="*/ 1268530 w 1276606"/>
              <a:gd name="connsiteY8" fmla="*/ 1776722 h 1926485"/>
              <a:gd name="connsiteX9" fmla="*/ 1165397 w 1276606"/>
              <a:gd name="connsiteY9" fmla="*/ 1878537 h 1926485"/>
              <a:gd name="connsiteX10" fmla="*/ 432272 w 1276606"/>
              <a:gd name="connsiteY10" fmla="*/ 1878701 h 1926485"/>
              <a:gd name="connsiteX11" fmla="*/ 319188 w 1276606"/>
              <a:gd name="connsiteY11" fmla="*/ 1752804 h 1926485"/>
              <a:gd name="connsiteX12" fmla="*/ 313634 w 1276606"/>
              <a:gd name="connsiteY12" fmla="*/ 1071528 h 1926485"/>
              <a:gd name="connsiteX13" fmla="*/ 215763 w 1276606"/>
              <a:gd name="connsiteY13" fmla="*/ 1004511 h 1926485"/>
              <a:gd name="connsiteX14" fmla="*/ 78147 w 1276606"/>
              <a:gd name="connsiteY14" fmla="*/ 1003701 h 1926485"/>
              <a:gd name="connsiteX15" fmla="*/ 6525 w 1276606"/>
              <a:gd name="connsiteY15" fmla="*/ 915466 h 1926485"/>
              <a:gd name="connsiteX0" fmla="*/ 1640 w 1271721"/>
              <a:gd name="connsiteY0" fmla="*/ 907920 h 1918939"/>
              <a:gd name="connsiteX1" fmla="*/ 2314 w 1271721"/>
              <a:gd name="connsiteY1" fmla="*/ 96603 h 1918939"/>
              <a:gd name="connsiteX2" fmla="*/ 93676 w 1271721"/>
              <a:gd name="connsiteY2" fmla="*/ 1746 h 1918939"/>
              <a:gd name="connsiteX3" fmla="*/ 367335 w 1271721"/>
              <a:gd name="connsiteY3" fmla="*/ 1250 h 1918939"/>
              <a:gd name="connsiteX4" fmla="*/ 422591 w 1271721"/>
              <a:gd name="connsiteY4" fmla="*/ 146797 h 1918939"/>
              <a:gd name="connsiteX5" fmla="*/ 486108 w 1271721"/>
              <a:gd name="connsiteY5" fmla="*/ 219518 h 1918939"/>
              <a:gd name="connsiteX6" fmla="*/ 1165666 w 1271721"/>
              <a:gd name="connsiteY6" fmla="*/ 208917 h 1918939"/>
              <a:gd name="connsiteX7" fmla="*/ 1261278 w 1271721"/>
              <a:gd name="connsiteY7" fmla="*/ 303730 h 1918939"/>
              <a:gd name="connsiteX8" fmla="*/ 1263645 w 1271721"/>
              <a:gd name="connsiteY8" fmla="*/ 1769176 h 1918939"/>
              <a:gd name="connsiteX9" fmla="*/ 1160512 w 1271721"/>
              <a:gd name="connsiteY9" fmla="*/ 1870991 h 1918939"/>
              <a:gd name="connsiteX10" fmla="*/ 427387 w 1271721"/>
              <a:gd name="connsiteY10" fmla="*/ 1871155 h 1918939"/>
              <a:gd name="connsiteX11" fmla="*/ 314303 w 1271721"/>
              <a:gd name="connsiteY11" fmla="*/ 1745258 h 1918939"/>
              <a:gd name="connsiteX12" fmla="*/ 308749 w 1271721"/>
              <a:gd name="connsiteY12" fmla="*/ 1063982 h 1918939"/>
              <a:gd name="connsiteX13" fmla="*/ 210878 w 1271721"/>
              <a:gd name="connsiteY13" fmla="*/ 996965 h 1918939"/>
              <a:gd name="connsiteX14" fmla="*/ 73262 w 1271721"/>
              <a:gd name="connsiteY14" fmla="*/ 996155 h 1918939"/>
              <a:gd name="connsiteX15" fmla="*/ 1640 w 1271721"/>
              <a:gd name="connsiteY15" fmla="*/ 907920 h 1918939"/>
              <a:gd name="connsiteX0" fmla="*/ 186 w 1270267"/>
              <a:gd name="connsiteY0" fmla="*/ 907920 h 1918939"/>
              <a:gd name="connsiteX1" fmla="*/ 860 w 1270267"/>
              <a:gd name="connsiteY1" fmla="*/ 96603 h 1918939"/>
              <a:gd name="connsiteX2" fmla="*/ 92222 w 1270267"/>
              <a:gd name="connsiteY2" fmla="*/ 1746 h 1918939"/>
              <a:gd name="connsiteX3" fmla="*/ 365881 w 1270267"/>
              <a:gd name="connsiteY3" fmla="*/ 1250 h 1918939"/>
              <a:gd name="connsiteX4" fmla="*/ 421137 w 1270267"/>
              <a:gd name="connsiteY4" fmla="*/ 146797 h 1918939"/>
              <a:gd name="connsiteX5" fmla="*/ 484654 w 1270267"/>
              <a:gd name="connsiteY5" fmla="*/ 219518 h 1918939"/>
              <a:gd name="connsiteX6" fmla="*/ 1164212 w 1270267"/>
              <a:gd name="connsiteY6" fmla="*/ 208917 h 1918939"/>
              <a:gd name="connsiteX7" fmla="*/ 1259824 w 1270267"/>
              <a:gd name="connsiteY7" fmla="*/ 303730 h 1918939"/>
              <a:gd name="connsiteX8" fmla="*/ 1262191 w 1270267"/>
              <a:gd name="connsiteY8" fmla="*/ 1769176 h 1918939"/>
              <a:gd name="connsiteX9" fmla="*/ 1159058 w 1270267"/>
              <a:gd name="connsiteY9" fmla="*/ 1870991 h 1918939"/>
              <a:gd name="connsiteX10" fmla="*/ 425933 w 1270267"/>
              <a:gd name="connsiteY10" fmla="*/ 1871155 h 1918939"/>
              <a:gd name="connsiteX11" fmla="*/ 312849 w 1270267"/>
              <a:gd name="connsiteY11" fmla="*/ 1745258 h 1918939"/>
              <a:gd name="connsiteX12" fmla="*/ 307295 w 1270267"/>
              <a:gd name="connsiteY12" fmla="*/ 1063982 h 1918939"/>
              <a:gd name="connsiteX13" fmla="*/ 209424 w 1270267"/>
              <a:gd name="connsiteY13" fmla="*/ 996965 h 1918939"/>
              <a:gd name="connsiteX14" fmla="*/ 71808 w 1270267"/>
              <a:gd name="connsiteY14" fmla="*/ 996155 h 1918939"/>
              <a:gd name="connsiteX15" fmla="*/ 186 w 1270267"/>
              <a:gd name="connsiteY15" fmla="*/ 907920 h 1918939"/>
              <a:gd name="connsiteX0" fmla="*/ 186 w 1285431"/>
              <a:gd name="connsiteY0" fmla="*/ 907920 h 1871155"/>
              <a:gd name="connsiteX1" fmla="*/ 860 w 1285431"/>
              <a:gd name="connsiteY1" fmla="*/ 96603 h 1871155"/>
              <a:gd name="connsiteX2" fmla="*/ 92222 w 1285431"/>
              <a:gd name="connsiteY2" fmla="*/ 1746 h 1871155"/>
              <a:gd name="connsiteX3" fmla="*/ 365881 w 1285431"/>
              <a:gd name="connsiteY3" fmla="*/ 1250 h 1871155"/>
              <a:gd name="connsiteX4" fmla="*/ 421137 w 1285431"/>
              <a:gd name="connsiteY4" fmla="*/ 146797 h 1871155"/>
              <a:gd name="connsiteX5" fmla="*/ 484654 w 1285431"/>
              <a:gd name="connsiteY5" fmla="*/ 219518 h 1871155"/>
              <a:gd name="connsiteX6" fmla="*/ 1164212 w 1285431"/>
              <a:gd name="connsiteY6" fmla="*/ 208917 h 1871155"/>
              <a:gd name="connsiteX7" fmla="*/ 1259824 w 1285431"/>
              <a:gd name="connsiteY7" fmla="*/ 303730 h 1871155"/>
              <a:gd name="connsiteX8" fmla="*/ 1262191 w 1285431"/>
              <a:gd name="connsiteY8" fmla="*/ 1769176 h 1871155"/>
              <a:gd name="connsiteX9" fmla="*/ 1159058 w 1285431"/>
              <a:gd name="connsiteY9" fmla="*/ 1870991 h 1871155"/>
              <a:gd name="connsiteX10" fmla="*/ 425933 w 1285431"/>
              <a:gd name="connsiteY10" fmla="*/ 1871155 h 1871155"/>
              <a:gd name="connsiteX11" fmla="*/ 312849 w 1285431"/>
              <a:gd name="connsiteY11" fmla="*/ 1745258 h 1871155"/>
              <a:gd name="connsiteX12" fmla="*/ 307295 w 1285431"/>
              <a:gd name="connsiteY12" fmla="*/ 1063982 h 1871155"/>
              <a:gd name="connsiteX13" fmla="*/ 209424 w 1285431"/>
              <a:gd name="connsiteY13" fmla="*/ 996965 h 1871155"/>
              <a:gd name="connsiteX14" fmla="*/ 71808 w 1285431"/>
              <a:gd name="connsiteY14" fmla="*/ 996155 h 1871155"/>
              <a:gd name="connsiteX15" fmla="*/ 186 w 128543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2849 w 1263901"/>
              <a:gd name="connsiteY11" fmla="*/ 1745258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4516"/>
              <a:gd name="connsiteX1" fmla="*/ 860 w 1263901"/>
              <a:gd name="connsiteY1" fmla="*/ 96603 h 1874516"/>
              <a:gd name="connsiteX2" fmla="*/ 92222 w 1263901"/>
              <a:gd name="connsiteY2" fmla="*/ 1746 h 1874516"/>
              <a:gd name="connsiteX3" fmla="*/ 365881 w 1263901"/>
              <a:gd name="connsiteY3" fmla="*/ 1250 h 1874516"/>
              <a:gd name="connsiteX4" fmla="*/ 421137 w 1263901"/>
              <a:gd name="connsiteY4" fmla="*/ 146797 h 1874516"/>
              <a:gd name="connsiteX5" fmla="*/ 484654 w 1263901"/>
              <a:gd name="connsiteY5" fmla="*/ 219518 h 1874516"/>
              <a:gd name="connsiteX6" fmla="*/ 1164212 w 1263901"/>
              <a:gd name="connsiteY6" fmla="*/ 208917 h 1874516"/>
              <a:gd name="connsiteX7" fmla="*/ 1259824 w 1263901"/>
              <a:gd name="connsiteY7" fmla="*/ 303730 h 1874516"/>
              <a:gd name="connsiteX8" fmla="*/ 1262191 w 1263901"/>
              <a:gd name="connsiteY8" fmla="*/ 1769176 h 1874516"/>
              <a:gd name="connsiteX9" fmla="*/ 1159058 w 1263901"/>
              <a:gd name="connsiteY9" fmla="*/ 1870991 h 1874516"/>
              <a:gd name="connsiteX10" fmla="*/ 425933 w 1263901"/>
              <a:gd name="connsiteY10" fmla="*/ 1871155 h 1874516"/>
              <a:gd name="connsiteX11" fmla="*/ 309430 w 1263901"/>
              <a:gd name="connsiteY11" fmla="*/ 1776842 h 1874516"/>
              <a:gd name="connsiteX12" fmla="*/ 307295 w 1263901"/>
              <a:gd name="connsiteY12" fmla="*/ 1063982 h 1874516"/>
              <a:gd name="connsiteX13" fmla="*/ 209424 w 1263901"/>
              <a:gd name="connsiteY13" fmla="*/ 996965 h 1874516"/>
              <a:gd name="connsiteX14" fmla="*/ 71808 w 1263901"/>
              <a:gd name="connsiteY14" fmla="*/ 996155 h 1874516"/>
              <a:gd name="connsiteX15" fmla="*/ 186 w 1263901"/>
              <a:gd name="connsiteY15" fmla="*/ 907920 h 1874516"/>
              <a:gd name="connsiteX0" fmla="*/ 186 w 1263901"/>
              <a:gd name="connsiteY0" fmla="*/ 907920 h 1874888"/>
              <a:gd name="connsiteX1" fmla="*/ 860 w 1263901"/>
              <a:gd name="connsiteY1" fmla="*/ 96603 h 1874888"/>
              <a:gd name="connsiteX2" fmla="*/ 92222 w 1263901"/>
              <a:gd name="connsiteY2" fmla="*/ 1746 h 1874888"/>
              <a:gd name="connsiteX3" fmla="*/ 365881 w 1263901"/>
              <a:gd name="connsiteY3" fmla="*/ 1250 h 1874888"/>
              <a:gd name="connsiteX4" fmla="*/ 421137 w 1263901"/>
              <a:gd name="connsiteY4" fmla="*/ 146797 h 1874888"/>
              <a:gd name="connsiteX5" fmla="*/ 484654 w 1263901"/>
              <a:gd name="connsiteY5" fmla="*/ 219518 h 1874888"/>
              <a:gd name="connsiteX6" fmla="*/ 1164212 w 1263901"/>
              <a:gd name="connsiteY6" fmla="*/ 208917 h 1874888"/>
              <a:gd name="connsiteX7" fmla="*/ 1259824 w 1263901"/>
              <a:gd name="connsiteY7" fmla="*/ 303730 h 1874888"/>
              <a:gd name="connsiteX8" fmla="*/ 1262191 w 1263901"/>
              <a:gd name="connsiteY8" fmla="*/ 1769176 h 1874888"/>
              <a:gd name="connsiteX9" fmla="*/ 1159058 w 1263901"/>
              <a:gd name="connsiteY9" fmla="*/ 1870991 h 1874888"/>
              <a:gd name="connsiteX10" fmla="*/ 425933 w 1263901"/>
              <a:gd name="connsiteY10" fmla="*/ 1871155 h 1874888"/>
              <a:gd name="connsiteX11" fmla="*/ 309430 w 1263901"/>
              <a:gd name="connsiteY11" fmla="*/ 1776842 h 1874888"/>
              <a:gd name="connsiteX12" fmla="*/ 307295 w 1263901"/>
              <a:gd name="connsiteY12" fmla="*/ 1063982 h 1874888"/>
              <a:gd name="connsiteX13" fmla="*/ 209424 w 1263901"/>
              <a:gd name="connsiteY13" fmla="*/ 996965 h 1874888"/>
              <a:gd name="connsiteX14" fmla="*/ 71808 w 1263901"/>
              <a:gd name="connsiteY14" fmla="*/ 996155 h 1874888"/>
              <a:gd name="connsiteX15" fmla="*/ 186 w 1263901"/>
              <a:gd name="connsiteY15" fmla="*/ 907920 h 1874888"/>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09430 w 1263901"/>
              <a:gd name="connsiteY11" fmla="*/ 1776842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09430 w 1263901"/>
              <a:gd name="connsiteY11" fmla="*/ 1776842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09430 w 1263901"/>
              <a:gd name="connsiteY11" fmla="*/ 1776842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13985 w 1263901"/>
              <a:gd name="connsiteY12" fmla="*/ 1129331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101383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13985 w 1263901"/>
              <a:gd name="connsiteY12" fmla="*/ 1129331 h 1871155"/>
              <a:gd name="connsiteX13" fmla="*/ 209424 w 1263901"/>
              <a:gd name="connsiteY13" fmla="*/ 996965 h 1871155"/>
              <a:gd name="connsiteX14" fmla="*/ 71808 w 1263901"/>
              <a:gd name="connsiteY14" fmla="*/ 996155 h 1871155"/>
              <a:gd name="connsiteX15" fmla="*/ 186 w 1263901"/>
              <a:gd name="connsiteY15" fmla="*/ 1013830 h 1871155"/>
              <a:gd name="connsiteX0" fmla="*/ 186 w 1263901"/>
              <a:gd name="connsiteY0" fmla="*/ 101383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13985 w 1263901"/>
              <a:gd name="connsiteY12" fmla="*/ 1129331 h 1871155"/>
              <a:gd name="connsiteX13" fmla="*/ 209424 w 1263901"/>
              <a:gd name="connsiteY13" fmla="*/ 996965 h 1871155"/>
              <a:gd name="connsiteX14" fmla="*/ 81843 w 1263901"/>
              <a:gd name="connsiteY14" fmla="*/ 1075024 h 1871155"/>
              <a:gd name="connsiteX15" fmla="*/ 186 w 1263901"/>
              <a:gd name="connsiteY15" fmla="*/ 1013830 h 1871155"/>
              <a:gd name="connsiteX0" fmla="*/ 186 w 1263901"/>
              <a:gd name="connsiteY0" fmla="*/ 101383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13985 w 1263901"/>
              <a:gd name="connsiteY12" fmla="*/ 1129331 h 1871155"/>
              <a:gd name="connsiteX13" fmla="*/ 216115 w 1263901"/>
              <a:gd name="connsiteY13" fmla="*/ 1078088 h 1871155"/>
              <a:gd name="connsiteX14" fmla="*/ 81843 w 1263901"/>
              <a:gd name="connsiteY14" fmla="*/ 1075024 h 1871155"/>
              <a:gd name="connsiteX15" fmla="*/ 186 w 1263901"/>
              <a:gd name="connsiteY15" fmla="*/ 1013830 h 1871155"/>
              <a:gd name="connsiteX0" fmla="*/ 186 w 1263901"/>
              <a:gd name="connsiteY0" fmla="*/ 1013830 h 1871155"/>
              <a:gd name="connsiteX1" fmla="*/ 860 w 1263901"/>
              <a:gd name="connsiteY1" fmla="*/ 96603 h 1871155"/>
              <a:gd name="connsiteX2" fmla="*/ 92222 w 1263901"/>
              <a:gd name="connsiteY2" fmla="*/ 1746 h 1871155"/>
              <a:gd name="connsiteX3" fmla="*/ 365881 w 1263901"/>
              <a:gd name="connsiteY3" fmla="*/ 1250 h 1871155"/>
              <a:gd name="connsiteX4" fmla="*/ 765659 w 1263901"/>
              <a:gd name="connsiteY4" fmla="*/ 131023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13985 w 1263901"/>
              <a:gd name="connsiteY12" fmla="*/ 1129331 h 1871155"/>
              <a:gd name="connsiteX13" fmla="*/ 216115 w 1263901"/>
              <a:gd name="connsiteY13" fmla="*/ 1078088 h 1871155"/>
              <a:gd name="connsiteX14" fmla="*/ 81843 w 1263901"/>
              <a:gd name="connsiteY14" fmla="*/ 1075024 h 1871155"/>
              <a:gd name="connsiteX15" fmla="*/ 186 w 1263901"/>
              <a:gd name="connsiteY15" fmla="*/ 1013830 h 1871155"/>
              <a:gd name="connsiteX0" fmla="*/ 1748 w 1265463"/>
              <a:gd name="connsiteY0" fmla="*/ 1022276 h 1879601"/>
              <a:gd name="connsiteX1" fmla="*/ 2422 w 1265463"/>
              <a:gd name="connsiteY1" fmla="*/ 105049 h 1879601"/>
              <a:gd name="connsiteX2" fmla="*/ 93784 w 1265463"/>
              <a:gd name="connsiteY2" fmla="*/ 10192 h 1879601"/>
              <a:gd name="connsiteX3" fmla="*/ 698586 w 1265463"/>
              <a:gd name="connsiteY3" fmla="*/ 2935 h 1879601"/>
              <a:gd name="connsiteX4" fmla="*/ 767221 w 1265463"/>
              <a:gd name="connsiteY4" fmla="*/ 139469 h 1879601"/>
              <a:gd name="connsiteX5" fmla="*/ 486216 w 1265463"/>
              <a:gd name="connsiteY5" fmla="*/ 227964 h 1879601"/>
              <a:gd name="connsiteX6" fmla="*/ 1165774 w 1265463"/>
              <a:gd name="connsiteY6" fmla="*/ 217363 h 1879601"/>
              <a:gd name="connsiteX7" fmla="*/ 1261386 w 1265463"/>
              <a:gd name="connsiteY7" fmla="*/ 312176 h 1879601"/>
              <a:gd name="connsiteX8" fmla="*/ 1263753 w 1265463"/>
              <a:gd name="connsiteY8" fmla="*/ 1777622 h 1879601"/>
              <a:gd name="connsiteX9" fmla="*/ 1160620 w 1265463"/>
              <a:gd name="connsiteY9" fmla="*/ 1879437 h 1879601"/>
              <a:gd name="connsiteX10" fmla="*/ 427495 w 1265463"/>
              <a:gd name="connsiteY10" fmla="*/ 1879601 h 1879601"/>
              <a:gd name="connsiteX11" fmla="*/ 313556 w 1265463"/>
              <a:gd name="connsiteY11" fmla="*/ 1785288 h 1879601"/>
              <a:gd name="connsiteX12" fmla="*/ 315547 w 1265463"/>
              <a:gd name="connsiteY12" fmla="*/ 1137777 h 1879601"/>
              <a:gd name="connsiteX13" fmla="*/ 217677 w 1265463"/>
              <a:gd name="connsiteY13" fmla="*/ 1086534 h 1879601"/>
              <a:gd name="connsiteX14" fmla="*/ 83405 w 1265463"/>
              <a:gd name="connsiteY14" fmla="*/ 1083470 h 1879601"/>
              <a:gd name="connsiteX15" fmla="*/ 1748 w 1265463"/>
              <a:gd name="connsiteY15" fmla="*/ 1022276 h 1879601"/>
              <a:gd name="connsiteX0" fmla="*/ 1748 w 1265463"/>
              <a:gd name="connsiteY0" fmla="*/ 1022276 h 1879601"/>
              <a:gd name="connsiteX1" fmla="*/ 2422 w 1265463"/>
              <a:gd name="connsiteY1" fmla="*/ 105049 h 1879601"/>
              <a:gd name="connsiteX2" fmla="*/ 93784 w 1265463"/>
              <a:gd name="connsiteY2" fmla="*/ 10192 h 1879601"/>
              <a:gd name="connsiteX3" fmla="*/ 698586 w 1265463"/>
              <a:gd name="connsiteY3" fmla="*/ 2935 h 1879601"/>
              <a:gd name="connsiteX4" fmla="*/ 767221 w 1265463"/>
              <a:gd name="connsiteY4" fmla="*/ 139469 h 1879601"/>
              <a:gd name="connsiteX5" fmla="*/ 817360 w 1265463"/>
              <a:gd name="connsiteY5" fmla="*/ 212189 h 1879601"/>
              <a:gd name="connsiteX6" fmla="*/ 1165774 w 1265463"/>
              <a:gd name="connsiteY6" fmla="*/ 217363 h 1879601"/>
              <a:gd name="connsiteX7" fmla="*/ 1261386 w 1265463"/>
              <a:gd name="connsiteY7" fmla="*/ 312176 h 1879601"/>
              <a:gd name="connsiteX8" fmla="*/ 1263753 w 1265463"/>
              <a:gd name="connsiteY8" fmla="*/ 1777622 h 1879601"/>
              <a:gd name="connsiteX9" fmla="*/ 1160620 w 1265463"/>
              <a:gd name="connsiteY9" fmla="*/ 1879437 h 1879601"/>
              <a:gd name="connsiteX10" fmla="*/ 427495 w 1265463"/>
              <a:gd name="connsiteY10" fmla="*/ 1879601 h 1879601"/>
              <a:gd name="connsiteX11" fmla="*/ 313556 w 1265463"/>
              <a:gd name="connsiteY11" fmla="*/ 1785288 h 1879601"/>
              <a:gd name="connsiteX12" fmla="*/ 315547 w 1265463"/>
              <a:gd name="connsiteY12" fmla="*/ 1137777 h 1879601"/>
              <a:gd name="connsiteX13" fmla="*/ 217677 w 1265463"/>
              <a:gd name="connsiteY13" fmla="*/ 1086534 h 1879601"/>
              <a:gd name="connsiteX14" fmla="*/ 83405 w 1265463"/>
              <a:gd name="connsiteY14" fmla="*/ 1083470 h 1879601"/>
              <a:gd name="connsiteX15" fmla="*/ 1748 w 1265463"/>
              <a:gd name="connsiteY15" fmla="*/ 1022276 h 1879601"/>
              <a:gd name="connsiteX0" fmla="*/ 1748 w 1265463"/>
              <a:gd name="connsiteY0" fmla="*/ 1022276 h 1879601"/>
              <a:gd name="connsiteX1" fmla="*/ 2422 w 1265463"/>
              <a:gd name="connsiteY1" fmla="*/ 105049 h 1879601"/>
              <a:gd name="connsiteX2" fmla="*/ 93784 w 1265463"/>
              <a:gd name="connsiteY2" fmla="*/ 10192 h 1879601"/>
              <a:gd name="connsiteX3" fmla="*/ 698586 w 1265463"/>
              <a:gd name="connsiteY3" fmla="*/ 2935 h 1879601"/>
              <a:gd name="connsiteX4" fmla="*/ 760531 w 1265463"/>
              <a:gd name="connsiteY4" fmla="*/ 105667 h 1879601"/>
              <a:gd name="connsiteX5" fmla="*/ 817360 w 1265463"/>
              <a:gd name="connsiteY5" fmla="*/ 212189 h 1879601"/>
              <a:gd name="connsiteX6" fmla="*/ 1165774 w 1265463"/>
              <a:gd name="connsiteY6" fmla="*/ 217363 h 1879601"/>
              <a:gd name="connsiteX7" fmla="*/ 1261386 w 1265463"/>
              <a:gd name="connsiteY7" fmla="*/ 312176 h 1879601"/>
              <a:gd name="connsiteX8" fmla="*/ 1263753 w 1265463"/>
              <a:gd name="connsiteY8" fmla="*/ 1777622 h 1879601"/>
              <a:gd name="connsiteX9" fmla="*/ 1160620 w 1265463"/>
              <a:gd name="connsiteY9" fmla="*/ 1879437 h 1879601"/>
              <a:gd name="connsiteX10" fmla="*/ 427495 w 1265463"/>
              <a:gd name="connsiteY10" fmla="*/ 1879601 h 1879601"/>
              <a:gd name="connsiteX11" fmla="*/ 313556 w 1265463"/>
              <a:gd name="connsiteY11" fmla="*/ 1785288 h 1879601"/>
              <a:gd name="connsiteX12" fmla="*/ 315547 w 1265463"/>
              <a:gd name="connsiteY12" fmla="*/ 1137777 h 1879601"/>
              <a:gd name="connsiteX13" fmla="*/ 217677 w 1265463"/>
              <a:gd name="connsiteY13" fmla="*/ 1086534 h 1879601"/>
              <a:gd name="connsiteX14" fmla="*/ 83405 w 1265463"/>
              <a:gd name="connsiteY14" fmla="*/ 1083470 h 1879601"/>
              <a:gd name="connsiteX15" fmla="*/ 1748 w 1265463"/>
              <a:gd name="connsiteY15" fmla="*/ 1022276 h 1879601"/>
              <a:gd name="connsiteX0" fmla="*/ 1748 w 1265463"/>
              <a:gd name="connsiteY0" fmla="*/ 1022276 h 1879601"/>
              <a:gd name="connsiteX1" fmla="*/ 2422 w 1265463"/>
              <a:gd name="connsiteY1" fmla="*/ 105049 h 1879601"/>
              <a:gd name="connsiteX2" fmla="*/ 93784 w 1265463"/>
              <a:gd name="connsiteY2" fmla="*/ 10192 h 1879601"/>
              <a:gd name="connsiteX3" fmla="*/ 698586 w 1265463"/>
              <a:gd name="connsiteY3" fmla="*/ 2935 h 1879601"/>
              <a:gd name="connsiteX4" fmla="*/ 760531 w 1265463"/>
              <a:gd name="connsiteY4" fmla="*/ 105667 h 1879601"/>
              <a:gd name="connsiteX5" fmla="*/ 817360 w 1265463"/>
              <a:gd name="connsiteY5" fmla="*/ 212189 h 1879601"/>
              <a:gd name="connsiteX6" fmla="*/ 1165774 w 1265463"/>
              <a:gd name="connsiteY6" fmla="*/ 217363 h 1879601"/>
              <a:gd name="connsiteX7" fmla="*/ 1261386 w 1265463"/>
              <a:gd name="connsiteY7" fmla="*/ 312176 h 1879601"/>
              <a:gd name="connsiteX8" fmla="*/ 1263753 w 1265463"/>
              <a:gd name="connsiteY8" fmla="*/ 1777622 h 1879601"/>
              <a:gd name="connsiteX9" fmla="*/ 1160620 w 1265463"/>
              <a:gd name="connsiteY9" fmla="*/ 1879437 h 1879601"/>
              <a:gd name="connsiteX10" fmla="*/ 427495 w 1265463"/>
              <a:gd name="connsiteY10" fmla="*/ 1879601 h 1879601"/>
              <a:gd name="connsiteX11" fmla="*/ 313556 w 1265463"/>
              <a:gd name="connsiteY11" fmla="*/ 1785288 h 1879601"/>
              <a:gd name="connsiteX12" fmla="*/ 315547 w 1265463"/>
              <a:gd name="connsiteY12" fmla="*/ 1137777 h 1879601"/>
              <a:gd name="connsiteX13" fmla="*/ 217677 w 1265463"/>
              <a:gd name="connsiteY13" fmla="*/ 1086534 h 1879601"/>
              <a:gd name="connsiteX14" fmla="*/ 83405 w 1265463"/>
              <a:gd name="connsiteY14" fmla="*/ 1083470 h 1879601"/>
              <a:gd name="connsiteX15" fmla="*/ 1748 w 1265463"/>
              <a:gd name="connsiteY15" fmla="*/ 1022276 h 1879601"/>
              <a:gd name="connsiteX0" fmla="*/ 1748 w 1265463"/>
              <a:gd name="connsiteY0" fmla="*/ 1025053 h 1882378"/>
              <a:gd name="connsiteX1" fmla="*/ 2422 w 1265463"/>
              <a:gd name="connsiteY1" fmla="*/ 107826 h 1882378"/>
              <a:gd name="connsiteX2" fmla="*/ 93784 w 1265463"/>
              <a:gd name="connsiteY2" fmla="*/ 8462 h 1882378"/>
              <a:gd name="connsiteX3" fmla="*/ 698586 w 1265463"/>
              <a:gd name="connsiteY3" fmla="*/ 5712 h 1882378"/>
              <a:gd name="connsiteX4" fmla="*/ 760531 w 1265463"/>
              <a:gd name="connsiteY4" fmla="*/ 108444 h 1882378"/>
              <a:gd name="connsiteX5" fmla="*/ 817360 w 1265463"/>
              <a:gd name="connsiteY5" fmla="*/ 214966 h 1882378"/>
              <a:gd name="connsiteX6" fmla="*/ 1165774 w 1265463"/>
              <a:gd name="connsiteY6" fmla="*/ 220140 h 1882378"/>
              <a:gd name="connsiteX7" fmla="*/ 1261386 w 1265463"/>
              <a:gd name="connsiteY7" fmla="*/ 314953 h 1882378"/>
              <a:gd name="connsiteX8" fmla="*/ 1263753 w 1265463"/>
              <a:gd name="connsiteY8" fmla="*/ 1780399 h 1882378"/>
              <a:gd name="connsiteX9" fmla="*/ 1160620 w 1265463"/>
              <a:gd name="connsiteY9" fmla="*/ 1882214 h 1882378"/>
              <a:gd name="connsiteX10" fmla="*/ 427495 w 1265463"/>
              <a:gd name="connsiteY10" fmla="*/ 1882378 h 1882378"/>
              <a:gd name="connsiteX11" fmla="*/ 313556 w 1265463"/>
              <a:gd name="connsiteY11" fmla="*/ 1788065 h 1882378"/>
              <a:gd name="connsiteX12" fmla="*/ 315547 w 1265463"/>
              <a:gd name="connsiteY12" fmla="*/ 1140554 h 1882378"/>
              <a:gd name="connsiteX13" fmla="*/ 217677 w 1265463"/>
              <a:gd name="connsiteY13" fmla="*/ 1089311 h 1882378"/>
              <a:gd name="connsiteX14" fmla="*/ 83405 w 1265463"/>
              <a:gd name="connsiteY14" fmla="*/ 1086247 h 1882378"/>
              <a:gd name="connsiteX15" fmla="*/ 1748 w 1265463"/>
              <a:gd name="connsiteY15" fmla="*/ 1025053 h 1882378"/>
              <a:gd name="connsiteX0" fmla="*/ 186 w 1263901"/>
              <a:gd name="connsiteY0" fmla="*/ 1019510 h 1876835"/>
              <a:gd name="connsiteX1" fmla="*/ 860 w 1263901"/>
              <a:gd name="connsiteY1" fmla="*/ 102283 h 1876835"/>
              <a:gd name="connsiteX2" fmla="*/ 92222 w 1263901"/>
              <a:gd name="connsiteY2" fmla="*/ 2919 h 1876835"/>
              <a:gd name="connsiteX3" fmla="*/ 697024 w 1263901"/>
              <a:gd name="connsiteY3" fmla="*/ 169 h 1876835"/>
              <a:gd name="connsiteX4" fmla="*/ 758969 w 1263901"/>
              <a:gd name="connsiteY4" fmla="*/ 102901 h 1876835"/>
              <a:gd name="connsiteX5" fmla="*/ 815798 w 1263901"/>
              <a:gd name="connsiteY5" fmla="*/ 209423 h 1876835"/>
              <a:gd name="connsiteX6" fmla="*/ 1164212 w 1263901"/>
              <a:gd name="connsiteY6" fmla="*/ 214597 h 1876835"/>
              <a:gd name="connsiteX7" fmla="*/ 1259824 w 1263901"/>
              <a:gd name="connsiteY7" fmla="*/ 309410 h 1876835"/>
              <a:gd name="connsiteX8" fmla="*/ 1262191 w 1263901"/>
              <a:gd name="connsiteY8" fmla="*/ 1774856 h 1876835"/>
              <a:gd name="connsiteX9" fmla="*/ 1159058 w 1263901"/>
              <a:gd name="connsiteY9" fmla="*/ 1876671 h 1876835"/>
              <a:gd name="connsiteX10" fmla="*/ 425933 w 1263901"/>
              <a:gd name="connsiteY10" fmla="*/ 1876835 h 1876835"/>
              <a:gd name="connsiteX11" fmla="*/ 311994 w 1263901"/>
              <a:gd name="connsiteY11" fmla="*/ 1782522 h 1876835"/>
              <a:gd name="connsiteX12" fmla="*/ 313985 w 1263901"/>
              <a:gd name="connsiteY12" fmla="*/ 1135011 h 1876835"/>
              <a:gd name="connsiteX13" fmla="*/ 216115 w 1263901"/>
              <a:gd name="connsiteY13" fmla="*/ 1083768 h 1876835"/>
              <a:gd name="connsiteX14" fmla="*/ 81843 w 1263901"/>
              <a:gd name="connsiteY14" fmla="*/ 1080704 h 1876835"/>
              <a:gd name="connsiteX15" fmla="*/ 186 w 1263901"/>
              <a:gd name="connsiteY15" fmla="*/ 1019510 h 1876835"/>
              <a:gd name="connsiteX0" fmla="*/ 186 w 1263901"/>
              <a:gd name="connsiteY0" fmla="*/ 1019510 h 1876835"/>
              <a:gd name="connsiteX1" fmla="*/ 860 w 1263901"/>
              <a:gd name="connsiteY1" fmla="*/ 102283 h 1876835"/>
              <a:gd name="connsiteX2" fmla="*/ 92222 w 1263901"/>
              <a:gd name="connsiteY2" fmla="*/ 2919 h 1876835"/>
              <a:gd name="connsiteX3" fmla="*/ 697024 w 1263901"/>
              <a:gd name="connsiteY3" fmla="*/ 169 h 1876835"/>
              <a:gd name="connsiteX4" fmla="*/ 758969 w 1263901"/>
              <a:gd name="connsiteY4" fmla="*/ 102901 h 1876835"/>
              <a:gd name="connsiteX5" fmla="*/ 815798 w 1263901"/>
              <a:gd name="connsiteY5" fmla="*/ 209423 h 1876835"/>
              <a:gd name="connsiteX6" fmla="*/ 1164212 w 1263901"/>
              <a:gd name="connsiteY6" fmla="*/ 214597 h 1876835"/>
              <a:gd name="connsiteX7" fmla="*/ 1259824 w 1263901"/>
              <a:gd name="connsiteY7" fmla="*/ 309410 h 1876835"/>
              <a:gd name="connsiteX8" fmla="*/ 1262191 w 1263901"/>
              <a:gd name="connsiteY8" fmla="*/ 1774856 h 1876835"/>
              <a:gd name="connsiteX9" fmla="*/ 1159058 w 1263901"/>
              <a:gd name="connsiteY9" fmla="*/ 1876671 h 1876835"/>
              <a:gd name="connsiteX10" fmla="*/ 425933 w 1263901"/>
              <a:gd name="connsiteY10" fmla="*/ 1876835 h 1876835"/>
              <a:gd name="connsiteX11" fmla="*/ 311994 w 1263901"/>
              <a:gd name="connsiteY11" fmla="*/ 1782522 h 1876835"/>
              <a:gd name="connsiteX12" fmla="*/ 313985 w 1263901"/>
              <a:gd name="connsiteY12" fmla="*/ 1135011 h 1876835"/>
              <a:gd name="connsiteX13" fmla="*/ 216115 w 1263901"/>
              <a:gd name="connsiteY13" fmla="*/ 1081914 h 1876835"/>
              <a:gd name="connsiteX14" fmla="*/ 81843 w 1263901"/>
              <a:gd name="connsiteY14" fmla="*/ 1080704 h 1876835"/>
              <a:gd name="connsiteX15" fmla="*/ 186 w 1263901"/>
              <a:gd name="connsiteY15" fmla="*/ 1019510 h 1876835"/>
              <a:gd name="connsiteX0" fmla="*/ 186 w 1263901"/>
              <a:gd name="connsiteY0" fmla="*/ 1019510 h 1876835"/>
              <a:gd name="connsiteX1" fmla="*/ 860 w 1263901"/>
              <a:gd name="connsiteY1" fmla="*/ 102283 h 1876835"/>
              <a:gd name="connsiteX2" fmla="*/ 92222 w 1263901"/>
              <a:gd name="connsiteY2" fmla="*/ 2919 h 1876835"/>
              <a:gd name="connsiteX3" fmla="*/ 697024 w 1263901"/>
              <a:gd name="connsiteY3" fmla="*/ 169 h 1876835"/>
              <a:gd name="connsiteX4" fmla="*/ 758969 w 1263901"/>
              <a:gd name="connsiteY4" fmla="*/ 102901 h 1876835"/>
              <a:gd name="connsiteX5" fmla="*/ 815798 w 1263901"/>
              <a:gd name="connsiteY5" fmla="*/ 209423 h 1876835"/>
              <a:gd name="connsiteX6" fmla="*/ 1164212 w 1263901"/>
              <a:gd name="connsiteY6" fmla="*/ 214597 h 1876835"/>
              <a:gd name="connsiteX7" fmla="*/ 1259824 w 1263901"/>
              <a:gd name="connsiteY7" fmla="*/ 309410 h 1876835"/>
              <a:gd name="connsiteX8" fmla="*/ 1262191 w 1263901"/>
              <a:gd name="connsiteY8" fmla="*/ 1774856 h 1876835"/>
              <a:gd name="connsiteX9" fmla="*/ 1159058 w 1263901"/>
              <a:gd name="connsiteY9" fmla="*/ 1876671 h 1876835"/>
              <a:gd name="connsiteX10" fmla="*/ 425933 w 1263901"/>
              <a:gd name="connsiteY10" fmla="*/ 1876835 h 1876835"/>
              <a:gd name="connsiteX11" fmla="*/ 311994 w 1263901"/>
              <a:gd name="connsiteY11" fmla="*/ 1782522 h 1876835"/>
              <a:gd name="connsiteX12" fmla="*/ 313985 w 1263901"/>
              <a:gd name="connsiteY12" fmla="*/ 1135011 h 1876835"/>
              <a:gd name="connsiteX13" fmla="*/ 216115 w 1263901"/>
              <a:gd name="connsiteY13" fmla="*/ 1081914 h 1876835"/>
              <a:gd name="connsiteX14" fmla="*/ 81843 w 1263901"/>
              <a:gd name="connsiteY14" fmla="*/ 1080704 h 1876835"/>
              <a:gd name="connsiteX15" fmla="*/ 186 w 1263901"/>
              <a:gd name="connsiteY15" fmla="*/ 1019510 h 1876835"/>
              <a:gd name="connsiteX0" fmla="*/ 186 w 1263901"/>
              <a:gd name="connsiteY0" fmla="*/ 1019510 h 1876835"/>
              <a:gd name="connsiteX1" fmla="*/ 860 w 1263901"/>
              <a:gd name="connsiteY1" fmla="*/ 102283 h 1876835"/>
              <a:gd name="connsiteX2" fmla="*/ 92222 w 1263901"/>
              <a:gd name="connsiteY2" fmla="*/ 2919 h 1876835"/>
              <a:gd name="connsiteX3" fmla="*/ 697024 w 1263901"/>
              <a:gd name="connsiteY3" fmla="*/ 169 h 1876835"/>
              <a:gd name="connsiteX4" fmla="*/ 758969 w 1263901"/>
              <a:gd name="connsiteY4" fmla="*/ 102901 h 1876835"/>
              <a:gd name="connsiteX5" fmla="*/ 815798 w 1263901"/>
              <a:gd name="connsiteY5" fmla="*/ 209423 h 1876835"/>
              <a:gd name="connsiteX6" fmla="*/ 1164212 w 1263901"/>
              <a:gd name="connsiteY6" fmla="*/ 214597 h 1876835"/>
              <a:gd name="connsiteX7" fmla="*/ 1259824 w 1263901"/>
              <a:gd name="connsiteY7" fmla="*/ 309410 h 1876835"/>
              <a:gd name="connsiteX8" fmla="*/ 1262191 w 1263901"/>
              <a:gd name="connsiteY8" fmla="*/ 1774856 h 1876835"/>
              <a:gd name="connsiteX9" fmla="*/ 1159058 w 1263901"/>
              <a:gd name="connsiteY9" fmla="*/ 1876671 h 1876835"/>
              <a:gd name="connsiteX10" fmla="*/ 425933 w 1263901"/>
              <a:gd name="connsiteY10" fmla="*/ 1876835 h 1876835"/>
              <a:gd name="connsiteX11" fmla="*/ 311994 w 1263901"/>
              <a:gd name="connsiteY11" fmla="*/ 1782522 h 1876835"/>
              <a:gd name="connsiteX12" fmla="*/ 313985 w 1263901"/>
              <a:gd name="connsiteY12" fmla="*/ 1151965 h 1876835"/>
              <a:gd name="connsiteX13" fmla="*/ 216115 w 1263901"/>
              <a:gd name="connsiteY13" fmla="*/ 1081914 h 1876835"/>
              <a:gd name="connsiteX14" fmla="*/ 81843 w 1263901"/>
              <a:gd name="connsiteY14" fmla="*/ 1080704 h 1876835"/>
              <a:gd name="connsiteX15" fmla="*/ 186 w 1263901"/>
              <a:gd name="connsiteY15" fmla="*/ 1019510 h 1876835"/>
              <a:gd name="connsiteX0" fmla="*/ 186 w 1263901"/>
              <a:gd name="connsiteY0" fmla="*/ 1019510 h 1876835"/>
              <a:gd name="connsiteX1" fmla="*/ 860 w 1263901"/>
              <a:gd name="connsiteY1" fmla="*/ 102283 h 1876835"/>
              <a:gd name="connsiteX2" fmla="*/ 92222 w 1263901"/>
              <a:gd name="connsiteY2" fmla="*/ 2919 h 1876835"/>
              <a:gd name="connsiteX3" fmla="*/ 697024 w 1263901"/>
              <a:gd name="connsiteY3" fmla="*/ 169 h 1876835"/>
              <a:gd name="connsiteX4" fmla="*/ 758969 w 1263901"/>
              <a:gd name="connsiteY4" fmla="*/ 102901 h 1876835"/>
              <a:gd name="connsiteX5" fmla="*/ 815798 w 1263901"/>
              <a:gd name="connsiteY5" fmla="*/ 209423 h 1876835"/>
              <a:gd name="connsiteX6" fmla="*/ 1164212 w 1263901"/>
              <a:gd name="connsiteY6" fmla="*/ 214597 h 1876835"/>
              <a:gd name="connsiteX7" fmla="*/ 1259824 w 1263901"/>
              <a:gd name="connsiteY7" fmla="*/ 309410 h 1876835"/>
              <a:gd name="connsiteX8" fmla="*/ 1262191 w 1263901"/>
              <a:gd name="connsiteY8" fmla="*/ 1774856 h 1876835"/>
              <a:gd name="connsiteX9" fmla="*/ 1159058 w 1263901"/>
              <a:gd name="connsiteY9" fmla="*/ 1876671 h 1876835"/>
              <a:gd name="connsiteX10" fmla="*/ 425933 w 1263901"/>
              <a:gd name="connsiteY10" fmla="*/ 1876835 h 1876835"/>
              <a:gd name="connsiteX11" fmla="*/ 311994 w 1263901"/>
              <a:gd name="connsiteY11" fmla="*/ 1782522 h 1876835"/>
              <a:gd name="connsiteX12" fmla="*/ 313985 w 1263901"/>
              <a:gd name="connsiteY12" fmla="*/ 1151965 h 1876835"/>
              <a:gd name="connsiteX13" fmla="*/ 216115 w 1263901"/>
              <a:gd name="connsiteY13" fmla="*/ 1081914 h 1876835"/>
              <a:gd name="connsiteX14" fmla="*/ 81843 w 1263901"/>
              <a:gd name="connsiteY14" fmla="*/ 1080704 h 1876835"/>
              <a:gd name="connsiteX15" fmla="*/ 186 w 1263901"/>
              <a:gd name="connsiteY15" fmla="*/ 1019510 h 1876835"/>
              <a:gd name="connsiteX0" fmla="*/ 186 w 1268894"/>
              <a:gd name="connsiteY0" fmla="*/ 1019510 h 1933152"/>
              <a:gd name="connsiteX1" fmla="*/ 860 w 1268894"/>
              <a:gd name="connsiteY1" fmla="*/ 102283 h 1933152"/>
              <a:gd name="connsiteX2" fmla="*/ 92222 w 1268894"/>
              <a:gd name="connsiteY2" fmla="*/ 2919 h 1933152"/>
              <a:gd name="connsiteX3" fmla="*/ 697024 w 1268894"/>
              <a:gd name="connsiteY3" fmla="*/ 169 h 1933152"/>
              <a:gd name="connsiteX4" fmla="*/ 758969 w 1268894"/>
              <a:gd name="connsiteY4" fmla="*/ 102901 h 1933152"/>
              <a:gd name="connsiteX5" fmla="*/ 815798 w 1268894"/>
              <a:gd name="connsiteY5" fmla="*/ 209423 h 1933152"/>
              <a:gd name="connsiteX6" fmla="*/ 1164212 w 1268894"/>
              <a:gd name="connsiteY6" fmla="*/ 214597 h 1933152"/>
              <a:gd name="connsiteX7" fmla="*/ 1255630 w 1268894"/>
              <a:gd name="connsiteY7" fmla="*/ 185079 h 1933152"/>
              <a:gd name="connsiteX8" fmla="*/ 1262191 w 1268894"/>
              <a:gd name="connsiteY8" fmla="*/ 1774856 h 1933152"/>
              <a:gd name="connsiteX9" fmla="*/ 1159058 w 1268894"/>
              <a:gd name="connsiteY9" fmla="*/ 1876671 h 1933152"/>
              <a:gd name="connsiteX10" fmla="*/ 425933 w 1268894"/>
              <a:gd name="connsiteY10" fmla="*/ 1876835 h 1933152"/>
              <a:gd name="connsiteX11" fmla="*/ 311994 w 1268894"/>
              <a:gd name="connsiteY11" fmla="*/ 1782522 h 1933152"/>
              <a:gd name="connsiteX12" fmla="*/ 313985 w 1268894"/>
              <a:gd name="connsiteY12" fmla="*/ 1151965 h 1933152"/>
              <a:gd name="connsiteX13" fmla="*/ 216115 w 1268894"/>
              <a:gd name="connsiteY13" fmla="*/ 1081914 h 1933152"/>
              <a:gd name="connsiteX14" fmla="*/ 81843 w 1268894"/>
              <a:gd name="connsiteY14" fmla="*/ 1080704 h 1933152"/>
              <a:gd name="connsiteX15" fmla="*/ 186 w 1268894"/>
              <a:gd name="connsiteY15" fmla="*/ 1019510 h 1933152"/>
              <a:gd name="connsiteX0" fmla="*/ 186 w 1273774"/>
              <a:gd name="connsiteY0" fmla="*/ 1019510 h 1933152"/>
              <a:gd name="connsiteX1" fmla="*/ 860 w 1273774"/>
              <a:gd name="connsiteY1" fmla="*/ 102283 h 1933152"/>
              <a:gd name="connsiteX2" fmla="*/ 92222 w 1273774"/>
              <a:gd name="connsiteY2" fmla="*/ 2919 h 1933152"/>
              <a:gd name="connsiteX3" fmla="*/ 697024 w 1273774"/>
              <a:gd name="connsiteY3" fmla="*/ 169 h 1933152"/>
              <a:gd name="connsiteX4" fmla="*/ 758969 w 1273774"/>
              <a:gd name="connsiteY4" fmla="*/ 102901 h 1933152"/>
              <a:gd name="connsiteX5" fmla="*/ 815798 w 1273774"/>
              <a:gd name="connsiteY5" fmla="*/ 209423 h 1933152"/>
              <a:gd name="connsiteX6" fmla="*/ 1122268 w 1273774"/>
              <a:gd name="connsiteY6" fmla="*/ 175037 h 1933152"/>
              <a:gd name="connsiteX7" fmla="*/ 1255630 w 1273774"/>
              <a:gd name="connsiteY7" fmla="*/ 185079 h 1933152"/>
              <a:gd name="connsiteX8" fmla="*/ 1262191 w 1273774"/>
              <a:gd name="connsiteY8" fmla="*/ 1774856 h 1933152"/>
              <a:gd name="connsiteX9" fmla="*/ 1159058 w 1273774"/>
              <a:gd name="connsiteY9" fmla="*/ 1876671 h 1933152"/>
              <a:gd name="connsiteX10" fmla="*/ 425933 w 1273774"/>
              <a:gd name="connsiteY10" fmla="*/ 1876835 h 1933152"/>
              <a:gd name="connsiteX11" fmla="*/ 311994 w 1273774"/>
              <a:gd name="connsiteY11" fmla="*/ 1782522 h 1933152"/>
              <a:gd name="connsiteX12" fmla="*/ 313985 w 1273774"/>
              <a:gd name="connsiteY12" fmla="*/ 1151965 h 1933152"/>
              <a:gd name="connsiteX13" fmla="*/ 216115 w 1273774"/>
              <a:gd name="connsiteY13" fmla="*/ 1081914 h 1933152"/>
              <a:gd name="connsiteX14" fmla="*/ 81843 w 1273774"/>
              <a:gd name="connsiteY14" fmla="*/ 1080704 h 1933152"/>
              <a:gd name="connsiteX15" fmla="*/ 186 w 1273774"/>
              <a:gd name="connsiteY15" fmla="*/ 1019510 h 1933152"/>
              <a:gd name="connsiteX0" fmla="*/ 186 w 1273774"/>
              <a:gd name="connsiteY0" fmla="*/ 1019510 h 1933152"/>
              <a:gd name="connsiteX1" fmla="*/ 860 w 1273774"/>
              <a:gd name="connsiteY1" fmla="*/ 102283 h 1933152"/>
              <a:gd name="connsiteX2" fmla="*/ 92222 w 1273774"/>
              <a:gd name="connsiteY2" fmla="*/ 2919 h 1933152"/>
              <a:gd name="connsiteX3" fmla="*/ 697024 w 1273774"/>
              <a:gd name="connsiteY3" fmla="*/ 169 h 1933152"/>
              <a:gd name="connsiteX4" fmla="*/ 758969 w 1273774"/>
              <a:gd name="connsiteY4" fmla="*/ 102901 h 1933152"/>
              <a:gd name="connsiteX5" fmla="*/ 815799 w 1273774"/>
              <a:gd name="connsiteY5" fmla="*/ 161386 h 1933152"/>
              <a:gd name="connsiteX6" fmla="*/ 1122268 w 1273774"/>
              <a:gd name="connsiteY6" fmla="*/ 175037 h 1933152"/>
              <a:gd name="connsiteX7" fmla="*/ 1255630 w 1273774"/>
              <a:gd name="connsiteY7" fmla="*/ 185079 h 1933152"/>
              <a:gd name="connsiteX8" fmla="*/ 1262191 w 1273774"/>
              <a:gd name="connsiteY8" fmla="*/ 1774856 h 1933152"/>
              <a:gd name="connsiteX9" fmla="*/ 1159058 w 1273774"/>
              <a:gd name="connsiteY9" fmla="*/ 1876671 h 1933152"/>
              <a:gd name="connsiteX10" fmla="*/ 425933 w 1273774"/>
              <a:gd name="connsiteY10" fmla="*/ 1876835 h 1933152"/>
              <a:gd name="connsiteX11" fmla="*/ 311994 w 1273774"/>
              <a:gd name="connsiteY11" fmla="*/ 1782522 h 1933152"/>
              <a:gd name="connsiteX12" fmla="*/ 313985 w 1273774"/>
              <a:gd name="connsiteY12" fmla="*/ 1151965 h 1933152"/>
              <a:gd name="connsiteX13" fmla="*/ 216115 w 1273774"/>
              <a:gd name="connsiteY13" fmla="*/ 1081914 h 1933152"/>
              <a:gd name="connsiteX14" fmla="*/ 81843 w 1273774"/>
              <a:gd name="connsiteY14" fmla="*/ 1080704 h 1933152"/>
              <a:gd name="connsiteX15" fmla="*/ 186 w 1273774"/>
              <a:gd name="connsiteY15" fmla="*/ 1019510 h 1933152"/>
              <a:gd name="connsiteX0" fmla="*/ 186 w 1313226"/>
              <a:gd name="connsiteY0" fmla="*/ 1019510 h 1933152"/>
              <a:gd name="connsiteX1" fmla="*/ 860 w 1313226"/>
              <a:gd name="connsiteY1" fmla="*/ 102283 h 1933152"/>
              <a:gd name="connsiteX2" fmla="*/ 92222 w 1313226"/>
              <a:gd name="connsiteY2" fmla="*/ 2919 h 1933152"/>
              <a:gd name="connsiteX3" fmla="*/ 697024 w 1313226"/>
              <a:gd name="connsiteY3" fmla="*/ 169 h 1933152"/>
              <a:gd name="connsiteX4" fmla="*/ 758969 w 1313226"/>
              <a:gd name="connsiteY4" fmla="*/ 102901 h 1933152"/>
              <a:gd name="connsiteX5" fmla="*/ 815799 w 1313226"/>
              <a:gd name="connsiteY5" fmla="*/ 161386 h 1933152"/>
              <a:gd name="connsiteX6" fmla="*/ 1122268 w 1313226"/>
              <a:gd name="connsiteY6" fmla="*/ 175037 h 1933152"/>
              <a:gd name="connsiteX7" fmla="*/ 1255630 w 1313226"/>
              <a:gd name="connsiteY7" fmla="*/ 185079 h 1933152"/>
              <a:gd name="connsiteX8" fmla="*/ 1262191 w 1313226"/>
              <a:gd name="connsiteY8" fmla="*/ 1774856 h 1933152"/>
              <a:gd name="connsiteX9" fmla="*/ 1159058 w 1313226"/>
              <a:gd name="connsiteY9" fmla="*/ 1876671 h 1933152"/>
              <a:gd name="connsiteX10" fmla="*/ 425933 w 1313226"/>
              <a:gd name="connsiteY10" fmla="*/ 1876835 h 1933152"/>
              <a:gd name="connsiteX11" fmla="*/ 311994 w 1313226"/>
              <a:gd name="connsiteY11" fmla="*/ 1782522 h 1933152"/>
              <a:gd name="connsiteX12" fmla="*/ 313985 w 1313226"/>
              <a:gd name="connsiteY12" fmla="*/ 1151965 h 1933152"/>
              <a:gd name="connsiteX13" fmla="*/ 216115 w 1313226"/>
              <a:gd name="connsiteY13" fmla="*/ 1081914 h 1933152"/>
              <a:gd name="connsiteX14" fmla="*/ 81843 w 1313226"/>
              <a:gd name="connsiteY14" fmla="*/ 1080704 h 1933152"/>
              <a:gd name="connsiteX15" fmla="*/ 186 w 1313226"/>
              <a:gd name="connsiteY15" fmla="*/ 1019510 h 1933152"/>
              <a:gd name="connsiteX0" fmla="*/ 186 w 1313226"/>
              <a:gd name="connsiteY0" fmla="*/ 1019510 h 1933152"/>
              <a:gd name="connsiteX1" fmla="*/ 860 w 1313226"/>
              <a:gd name="connsiteY1" fmla="*/ 102283 h 1933152"/>
              <a:gd name="connsiteX2" fmla="*/ 92222 w 1313226"/>
              <a:gd name="connsiteY2" fmla="*/ 2919 h 1933152"/>
              <a:gd name="connsiteX3" fmla="*/ 697024 w 1313226"/>
              <a:gd name="connsiteY3" fmla="*/ 169 h 1933152"/>
              <a:gd name="connsiteX4" fmla="*/ 758969 w 1313226"/>
              <a:gd name="connsiteY4" fmla="*/ 102901 h 1933152"/>
              <a:gd name="connsiteX5" fmla="*/ 815799 w 1313226"/>
              <a:gd name="connsiteY5" fmla="*/ 161386 h 1933152"/>
              <a:gd name="connsiteX6" fmla="*/ 1122268 w 1313226"/>
              <a:gd name="connsiteY6" fmla="*/ 175037 h 1933152"/>
              <a:gd name="connsiteX7" fmla="*/ 1255630 w 1313226"/>
              <a:gd name="connsiteY7" fmla="*/ 185079 h 1933152"/>
              <a:gd name="connsiteX8" fmla="*/ 1262191 w 1313226"/>
              <a:gd name="connsiteY8" fmla="*/ 1774856 h 1933152"/>
              <a:gd name="connsiteX9" fmla="*/ 1159058 w 1313226"/>
              <a:gd name="connsiteY9" fmla="*/ 1876671 h 1933152"/>
              <a:gd name="connsiteX10" fmla="*/ 425933 w 1313226"/>
              <a:gd name="connsiteY10" fmla="*/ 1876835 h 1933152"/>
              <a:gd name="connsiteX11" fmla="*/ 311994 w 1313226"/>
              <a:gd name="connsiteY11" fmla="*/ 1782522 h 1933152"/>
              <a:gd name="connsiteX12" fmla="*/ 313985 w 1313226"/>
              <a:gd name="connsiteY12" fmla="*/ 1151965 h 1933152"/>
              <a:gd name="connsiteX13" fmla="*/ 216115 w 1313226"/>
              <a:gd name="connsiteY13" fmla="*/ 1081914 h 1933152"/>
              <a:gd name="connsiteX14" fmla="*/ 81843 w 1313226"/>
              <a:gd name="connsiteY14" fmla="*/ 1080704 h 1933152"/>
              <a:gd name="connsiteX15" fmla="*/ 186 w 1313226"/>
              <a:gd name="connsiteY15" fmla="*/ 1019510 h 1933152"/>
              <a:gd name="connsiteX0" fmla="*/ 186 w 1313226"/>
              <a:gd name="connsiteY0" fmla="*/ 1019510 h 1933152"/>
              <a:gd name="connsiteX1" fmla="*/ 860 w 1313226"/>
              <a:gd name="connsiteY1" fmla="*/ 102283 h 1933152"/>
              <a:gd name="connsiteX2" fmla="*/ 92222 w 1313226"/>
              <a:gd name="connsiteY2" fmla="*/ 2919 h 1933152"/>
              <a:gd name="connsiteX3" fmla="*/ 697024 w 1313226"/>
              <a:gd name="connsiteY3" fmla="*/ 169 h 1933152"/>
              <a:gd name="connsiteX4" fmla="*/ 758969 w 1313226"/>
              <a:gd name="connsiteY4" fmla="*/ 102901 h 1933152"/>
              <a:gd name="connsiteX5" fmla="*/ 815799 w 1313226"/>
              <a:gd name="connsiteY5" fmla="*/ 161386 h 1933152"/>
              <a:gd name="connsiteX6" fmla="*/ 1122268 w 1313226"/>
              <a:gd name="connsiteY6" fmla="*/ 175037 h 1933152"/>
              <a:gd name="connsiteX7" fmla="*/ 1255630 w 1313226"/>
              <a:gd name="connsiteY7" fmla="*/ 185079 h 1933152"/>
              <a:gd name="connsiteX8" fmla="*/ 1262191 w 1313226"/>
              <a:gd name="connsiteY8" fmla="*/ 1774856 h 1933152"/>
              <a:gd name="connsiteX9" fmla="*/ 1159058 w 1313226"/>
              <a:gd name="connsiteY9" fmla="*/ 1876671 h 1933152"/>
              <a:gd name="connsiteX10" fmla="*/ 425933 w 1313226"/>
              <a:gd name="connsiteY10" fmla="*/ 1876835 h 1933152"/>
              <a:gd name="connsiteX11" fmla="*/ 311994 w 1313226"/>
              <a:gd name="connsiteY11" fmla="*/ 1782522 h 1933152"/>
              <a:gd name="connsiteX12" fmla="*/ 313985 w 1313226"/>
              <a:gd name="connsiteY12" fmla="*/ 1151965 h 1933152"/>
              <a:gd name="connsiteX13" fmla="*/ 216115 w 1313226"/>
              <a:gd name="connsiteY13" fmla="*/ 1081914 h 1933152"/>
              <a:gd name="connsiteX14" fmla="*/ 81843 w 1313226"/>
              <a:gd name="connsiteY14" fmla="*/ 1080704 h 1933152"/>
              <a:gd name="connsiteX15" fmla="*/ 186 w 1313226"/>
              <a:gd name="connsiteY15"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815799 w 1294719"/>
              <a:gd name="connsiteY5" fmla="*/ 161386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815799 w 1294719"/>
              <a:gd name="connsiteY5" fmla="*/ 161386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815799 w 1294719"/>
              <a:gd name="connsiteY5" fmla="*/ 161386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815799 w 1294719"/>
              <a:gd name="connsiteY5" fmla="*/ 161386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815799 w 1294719"/>
              <a:gd name="connsiteY5" fmla="*/ 161386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924852 w 1294719"/>
              <a:gd name="connsiteY5" fmla="*/ 155735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71818 h 1933152"/>
              <a:gd name="connsiteX5" fmla="*/ 924852 w 1294719"/>
              <a:gd name="connsiteY5" fmla="*/ 155735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0074"/>
              <a:gd name="connsiteY0" fmla="*/ 1019510 h 1876835"/>
              <a:gd name="connsiteX1" fmla="*/ 860 w 1290074"/>
              <a:gd name="connsiteY1" fmla="*/ 102283 h 1876835"/>
              <a:gd name="connsiteX2" fmla="*/ 92222 w 1290074"/>
              <a:gd name="connsiteY2" fmla="*/ 2919 h 1876835"/>
              <a:gd name="connsiteX3" fmla="*/ 697024 w 1290074"/>
              <a:gd name="connsiteY3" fmla="*/ 169 h 1876835"/>
              <a:gd name="connsiteX4" fmla="*/ 758969 w 1290074"/>
              <a:gd name="connsiteY4" fmla="*/ 71818 h 1876835"/>
              <a:gd name="connsiteX5" fmla="*/ 924852 w 1290074"/>
              <a:gd name="connsiteY5" fmla="*/ 155735 h 1876835"/>
              <a:gd name="connsiteX6" fmla="*/ 1255630 w 1290074"/>
              <a:gd name="connsiteY6" fmla="*/ 185079 h 1876835"/>
              <a:gd name="connsiteX7" fmla="*/ 1262191 w 1290074"/>
              <a:gd name="connsiteY7" fmla="*/ 1774856 h 1876835"/>
              <a:gd name="connsiteX8" fmla="*/ 1159058 w 1290074"/>
              <a:gd name="connsiteY8" fmla="*/ 1876671 h 1876835"/>
              <a:gd name="connsiteX9" fmla="*/ 425933 w 1290074"/>
              <a:gd name="connsiteY9" fmla="*/ 1876835 h 1876835"/>
              <a:gd name="connsiteX10" fmla="*/ 311994 w 1290074"/>
              <a:gd name="connsiteY10" fmla="*/ 1782522 h 1876835"/>
              <a:gd name="connsiteX11" fmla="*/ 313985 w 1290074"/>
              <a:gd name="connsiteY11" fmla="*/ 1151965 h 1876835"/>
              <a:gd name="connsiteX12" fmla="*/ 216115 w 1290074"/>
              <a:gd name="connsiteY12" fmla="*/ 1081914 h 1876835"/>
              <a:gd name="connsiteX13" fmla="*/ 81843 w 1290074"/>
              <a:gd name="connsiteY13" fmla="*/ 1080704 h 1876835"/>
              <a:gd name="connsiteX14" fmla="*/ 186 w 1290074"/>
              <a:gd name="connsiteY14" fmla="*/ 1019510 h 1876835"/>
              <a:gd name="connsiteX0" fmla="*/ 186 w 1262200"/>
              <a:gd name="connsiteY0" fmla="*/ 1019510 h 1876835"/>
              <a:gd name="connsiteX1" fmla="*/ 860 w 1262200"/>
              <a:gd name="connsiteY1" fmla="*/ 102283 h 1876835"/>
              <a:gd name="connsiteX2" fmla="*/ 92222 w 1262200"/>
              <a:gd name="connsiteY2" fmla="*/ 2919 h 1876835"/>
              <a:gd name="connsiteX3" fmla="*/ 697024 w 1262200"/>
              <a:gd name="connsiteY3" fmla="*/ 169 h 1876835"/>
              <a:gd name="connsiteX4" fmla="*/ 758969 w 1262200"/>
              <a:gd name="connsiteY4" fmla="*/ 71818 h 1876835"/>
              <a:gd name="connsiteX5" fmla="*/ 924852 w 1262200"/>
              <a:gd name="connsiteY5" fmla="*/ 155735 h 1876835"/>
              <a:gd name="connsiteX6" fmla="*/ 1255630 w 1262200"/>
              <a:gd name="connsiteY6" fmla="*/ 185079 h 1876835"/>
              <a:gd name="connsiteX7" fmla="*/ 1262191 w 1262200"/>
              <a:gd name="connsiteY7" fmla="*/ 1774856 h 1876835"/>
              <a:gd name="connsiteX8" fmla="*/ 1159058 w 1262200"/>
              <a:gd name="connsiteY8" fmla="*/ 1876671 h 1876835"/>
              <a:gd name="connsiteX9" fmla="*/ 425933 w 1262200"/>
              <a:gd name="connsiteY9" fmla="*/ 1876835 h 1876835"/>
              <a:gd name="connsiteX10" fmla="*/ 311994 w 1262200"/>
              <a:gd name="connsiteY10" fmla="*/ 1782522 h 1876835"/>
              <a:gd name="connsiteX11" fmla="*/ 313985 w 1262200"/>
              <a:gd name="connsiteY11" fmla="*/ 1151965 h 1876835"/>
              <a:gd name="connsiteX12" fmla="*/ 216115 w 1262200"/>
              <a:gd name="connsiteY12" fmla="*/ 1081914 h 1876835"/>
              <a:gd name="connsiteX13" fmla="*/ 81843 w 1262200"/>
              <a:gd name="connsiteY13" fmla="*/ 1080704 h 1876835"/>
              <a:gd name="connsiteX14" fmla="*/ 186 w 1262200"/>
              <a:gd name="connsiteY14" fmla="*/ 1019510 h 1876835"/>
              <a:gd name="connsiteX0" fmla="*/ 186 w 1272464"/>
              <a:gd name="connsiteY0" fmla="*/ 1019510 h 1931810"/>
              <a:gd name="connsiteX1" fmla="*/ 860 w 1272464"/>
              <a:gd name="connsiteY1" fmla="*/ 102283 h 1931810"/>
              <a:gd name="connsiteX2" fmla="*/ 92222 w 1272464"/>
              <a:gd name="connsiteY2" fmla="*/ 2919 h 1931810"/>
              <a:gd name="connsiteX3" fmla="*/ 697024 w 1272464"/>
              <a:gd name="connsiteY3" fmla="*/ 169 h 1931810"/>
              <a:gd name="connsiteX4" fmla="*/ 758969 w 1272464"/>
              <a:gd name="connsiteY4" fmla="*/ 71818 h 1931810"/>
              <a:gd name="connsiteX5" fmla="*/ 924852 w 1272464"/>
              <a:gd name="connsiteY5" fmla="*/ 155735 h 1931810"/>
              <a:gd name="connsiteX6" fmla="*/ 1255630 w 1272464"/>
              <a:gd name="connsiteY6" fmla="*/ 185079 h 1931810"/>
              <a:gd name="connsiteX7" fmla="*/ 1262191 w 1272464"/>
              <a:gd name="connsiteY7" fmla="*/ 1774856 h 1931810"/>
              <a:gd name="connsiteX8" fmla="*/ 1104531 w 1272464"/>
              <a:gd name="connsiteY8" fmla="*/ 1873845 h 1931810"/>
              <a:gd name="connsiteX9" fmla="*/ 425933 w 1272464"/>
              <a:gd name="connsiteY9" fmla="*/ 1876835 h 1931810"/>
              <a:gd name="connsiteX10" fmla="*/ 311994 w 1272464"/>
              <a:gd name="connsiteY10" fmla="*/ 1782522 h 1931810"/>
              <a:gd name="connsiteX11" fmla="*/ 313985 w 1272464"/>
              <a:gd name="connsiteY11" fmla="*/ 1151965 h 1931810"/>
              <a:gd name="connsiteX12" fmla="*/ 216115 w 1272464"/>
              <a:gd name="connsiteY12" fmla="*/ 1081914 h 1931810"/>
              <a:gd name="connsiteX13" fmla="*/ 81843 w 1272464"/>
              <a:gd name="connsiteY13" fmla="*/ 1080704 h 1931810"/>
              <a:gd name="connsiteX14" fmla="*/ 186 w 1272464"/>
              <a:gd name="connsiteY14" fmla="*/ 1019510 h 1931810"/>
              <a:gd name="connsiteX0" fmla="*/ 186 w 1272464"/>
              <a:gd name="connsiteY0" fmla="*/ 1019510 h 1929119"/>
              <a:gd name="connsiteX1" fmla="*/ 860 w 1272464"/>
              <a:gd name="connsiteY1" fmla="*/ 102283 h 1929119"/>
              <a:gd name="connsiteX2" fmla="*/ 92222 w 1272464"/>
              <a:gd name="connsiteY2" fmla="*/ 2919 h 1929119"/>
              <a:gd name="connsiteX3" fmla="*/ 697024 w 1272464"/>
              <a:gd name="connsiteY3" fmla="*/ 169 h 1929119"/>
              <a:gd name="connsiteX4" fmla="*/ 758969 w 1272464"/>
              <a:gd name="connsiteY4" fmla="*/ 71818 h 1929119"/>
              <a:gd name="connsiteX5" fmla="*/ 924852 w 1272464"/>
              <a:gd name="connsiteY5" fmla="*/ 155735 h 1929119"/>
              <a:gd name="connsiteX6" fmla="*/ 1255630 w 1272464"/>
              <a:gd name="connsiteY6" fmla="*/ 185079 h 1929119"/>
              <a:gd name="connsiteX7" fmla="*/ 1262191 w 1272464"/>
              <a:gd name="connsiteY7" fmla="*/ 1774856 h 1929119"/>
              <a:gd name="connsiteX8" fmla="*/ 1104531 w 1272464"/>
              <a:gd name="connsiteY8" fmla="*/ 1873845 h 1929119"/>
              <a:gd name="connsiteX9" fmla="*/ 425933 w 1272464"/>
              <a:gd name="connsiteY9" fmla="*/ 1876835 h 1929119"/>
              <a:gd name="connsiteX10" fmla="*/ 311994 w 1272464"/>
              <a:gd name="connsiteY10" fmla="*/ 1782522 h 1929119"/>
              <a:gd name="connsiteX11" fmla="*/ 313985 w 1272464"/>
              <a:gd name="connsiteY11" fmla="*/ 1151965 h 1929119"/>
              <a:gd name="connsiteX12" fmla="*/ 216115 w 1272464"/>
              <a:gd name="connsiteY12" fmla="*/ 1081914 h 1929119"/>
              <a:gd name="connsiteX13" fmla="*/ 81843 w 1272464"/>
              <a:gd name="connsiteY13" fmla="*/ 1080704 h 1929119"/>
              <a:gd name="connsiteX14" fmla="*/ 186 w 1272464"/>
              <a:gd name="connsiteY14" fmla="*/ 1019510 h 1929119"/>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924852 w 1262191"/>
              <a:gd name="connsiteY5" fmla="*/ 155735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924852 w 1262191"/>
              <a:gd name="connsiteY5" fmla="*/ 155735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924852 w 1262191"/>
              <a:gd name="connsiteY5" fmla="*/ 155735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924852 w 1262191"/>
              <a:gd name="connsiteY5" fmla="*/ 155735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828513 w 1262191"/>
              <a:gd name="connsiteY5" fmla="*/ 156353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828513 w 1262191"/>
              <a:gd name="connsiteY5" fmla="*/ 156353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7320 w 1262191"/>
              <a:gd name="connsiteY4" fmla="*/ 62546 h 1876835"/>
              <a:gd name="connsiteX5" fmla="*/ 828513 w 1262191"/>
              <a:gd name="connsiteY5" fmla="*/ 156353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7320 w 1262191"/>
              <a:gd name="connsiteY4" fmla="*/ 62546 h 1876835"/>
              <a:gd name="connsiteX5" fmla="*/ 828513 w 1262191"/>
              <a:gd name="connsiteY5" fmla="*/ 156353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6 w 1262191"/>
              <a:gd name="connsiteY4" fmla="*/ 46320 h 1876835"/>
              <a:gd name="connsiteX5" fmla="*/ 828513 w 1262191"/>
              <a:gd name="connsiteY5" fmla="*/ 156353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6 w 1262191"/>
              <a:gd name="connsiteY4" fmla="*/ 46320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6 w 1262191"/>
              <a:gd name="connsiteY4" fmla="*/ 46320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53288 w 1262191"/>
              <a:gd name="connsiteY5" fmla="*/ 12900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413"/>
              <a:gd name="connsiteY0" fmla="*/ 1019510 h 1876835"/>
              <a:gd name="connsiteX1" fmla="*/ 860 w 1262413"/>
              <a:gd name="connsiteY1" fmla="*/ 102283 h 1876835"/>
              <a:gd name="connsiteX2" fmla="*/ 92222 w 1262413"/>
              <a:gd name="connsiteY2" fmla="*/ 2919 h 1876835"/>
              <a:gd name="connsiteX3" fmla="*/ 697024 w 1262413"/>
              <a:gd name="connsiteY3" fmla="*/ 169 h 1876835"/>
              <a:gd name="connsiteX4" fmla="*/ 775257 w 1262413"/>
              <a:gd name="connsiteY4" fmla="*/ 39829 h 1876835"/>
              <a:gd name="connsiteX5" fmla="*/ 853288 w 1262413"/>
              <a:gd name="connsiteY5" fmla="*/ 129000 h 1876835"/>
              <a:gd name="connsiteX6" fmla="*/ 1255630 w 1262413"/>
              <a:gd name="connsiteY6" fmla="*/ 185079 h 1876835"/>
              <a:gd name="connsiteX7" fmla="*/ 1262191 w 1262413"/>
              <a:gd name="connsiteY7" fmla="*/ 1774856 h 1876835"/>
              <a:gd name="connsiteX8" fmla="*/ 1104531 w 1262413"/>
              <a:gd name="connsiteY8" fmla="*/ 1873845 h 1876835"/>
              <a:gd name="connsiteX9" fmla="*/ 425933 w 1262413"/>
              <a:gd name="connsiteY9" fmla="*/ 1876835 h 1876835"/>
              <a:gd name="connsiteX10" fmla="*/ 311994 w 1262413"/>
              <a:gd name="connsiteY10" fmla="*/ 1782522 h 1876835"/>
              <a:gd name="connsiteX11" fmla="*/ 313985 w 1262413"/>
              <a:gd name="connsiteY11" fmla="*/ 1151965 h 1876835"/>
              <a:gd name="connsiteX12" fmla="*/ 216115 w 1262413"/>
              <a:gd name="connsiteY12" fmla="*/ 1081914 h 1876835"/>
              <a:gd name="connsiteX13" fmla="*/ 81843 w 1262413"/>
              <a:gd name="connsiteY13" fmla="*/ 1080704 h 1876835"/>
              <a:gd name="connsiteX14" fmla="*/ 186 w 1262413"/>
              <a:gd name="connsiteY14" fmla="*/ 1019510 h 1876835"/>
              <a:gd name="connsiteX0" fmla="*/ 186 w 1262405"/>
              <a:gd name="connsiteY0" fmla="*/ 1019510 h 1876835"/>
              <a:gd name="connsiteX1" fmla="*/ 860 w 1262405"/>
              <a:gd name="connsiteY1" fmla="*/ 102283 h 1876835"/>
              <a:gd name="connsiteX2" fmla="*/ 92222 w 1262405"/>
              <a:gd name="connsiteY2" fmla="*/ 2919 h 1876835"/>
              <a:gd name="connsiteX3" fmla="*/ 697024 w 1262405"/>
              <a:gd name="connsiteY3" fmla="*/ 169 h 1876835"/>
              <a:gd name="connsiteX4" fmla="*/ 775257 w 1262405"/>
              <a:gd name="connsiteY4" fmla="*/ 39829 h 1876835"/>
              <a:gd name="connsiteX5" fmla="*/ 853288 w 1262405"/>
              <a:gd name="connsiteY5" fmla="*/ 129000 h 1876835"/>
              <a:gd name="connsiteX6" fmla="*/ 1255630 w 1262405"/>
              <a:gd name="connsiteY6" fmla="*/ 185079 h 1876835"/>
              <a:gd name="connsiteX7" fmla="*/ 1262191 w 1262405"/>
              <a:gd name="connsiteY7" fmla="*/ 1774856 h 1876835"/>
              <a:gd name="connsiteX8" fmla="*/ 1104531 w 1262405"/>
              <a:gd name="connsiteY8" fmla="*/ 1873845 h 1876835"/>
              <a:gd name="connsiteX9" fmla="*/ 425933 w 1262405"/>
              <a:gd name="connsiteY9" fmla="*/ 1876835 h 1876835"/>
              <a:gd name="connsiteX10" fmla="*/ 311994 w 1262405"/>
              <a:gd name="connsiteY10" fmla="*/ 1782522 h 1876835"/>
              <a:gd name="connsiteX11" fmla="*/ 313985 w 1262405"/>
              <a:gd name="connsiteY11" fmla="*/ 1151965 h 1876835"/>
              <a:gd name="connsiteX12" fmla="*/ 216115 w 1262405"/>
              <a:gd name="connsiteY12" fmla="*/ 1081914 h 1876835"/>
              <a:gd name="connsiteX13" fmla="*/ 81843 w 1262405"/>
              <a:gd name="connsiteY13" fmla="*/ 1080704 h 1876835"/>
              <a:gd name="connsiteX14" fmla="*/ 186 w 1262405"/>
              <a:gd name="connsiteY14" fmla="*/ 1019510 h 1876835"/>
              <a:gd name="connsiteX0" fmla="*/ 186 w 1262480"/>
              <a:gd name="connsiteY0" fmla="*/ 1019510 h 1876835"/>
              <a:gd name="connsiteX1" fmla="*/ 860 w 1262480"/>
              <a:gd name="connsiteY1" fmla="*/ 102283 h 1876835"/>
              <a:gd name="connsiteX2" fmla="*/ 92222 w 1262480"/>
              <a:gd name="connsiteY2" fmla="*/ 2919 h 1876835"/>
              <a:gd name="connsiteX3" fmla="*/ 697024 w 1262480"/>
              <a:gd name="connsiteY3" fmla="*/ 169 h 1876835"/>
              <a:gd name="connsiteX4" fmla="*/ 775257 w 1262480"/>
              <a:gd name="connsiteY4" fmla="*/ 39829 h 1876835"/>
              <a:gd name="connsiteX5" fmla="*/ 853288 w 1262480"/>
              <a:gd name="connsiteY5" fmla="*/ 129000 h 1876835"/>
              <a:gd name="connsiteX6" fmla="*/ 1255630 w 1262480"/>
              <a:gd name="connsiteY6" fmla="*/ 185079 h 1876835"/>
              <a:gd name="connsiteX7" fmla="*/ 1262191 w 1262480"/>
              <a:gd name="connsiteY7" fmla="*/ 1774856 h 1876835"/>
              <a:gd name="connsiteX8" fmla="*/ 1104531 w 1262480"/>
              <a:gd name="connsiteY8" fmla="*/ 1873845 h 1876835"/>
              <a:gd name="connsiteX9" fmla="*/ 425933 w 1262480"/>
              <a:gd name="connsiteY9" fmla="*/ 1876835 h 1876835"/>
              <a:gd name="connsiteX10" fmla="*/ 311994 w 1262480"/>
              <a:gd name="connsiteY10" fmla="*/ 1782522 h 1876835"/>
              <a:gd name="connsiteX11" fmla="*/ 313985 w 1262480"/>
              <a:gd name="connsiteY11" fmla="*/ 1151965 h 1876835"/>
              <a:gd name="connsiteX12" fmla="*/ 216115 w 1262480"/>
              <a:gd name="connsiteY12" fmla="*/ 1081914 h 1876835"/>
              <a:gd name="connsiteX13" fmla="*/ 81843 w 1262480"/>
              <a:gd name="connsiteY13" fmla="*/ 1080704 h 1876835"/>
              <a:gd name="connsiteX14" fmla="*/ 186 w 1262480"/>
              <a:gd name="connsiteY14" fmla="*/ 1019510 h 1876835"/>
              <a:gd name="connsiteX0" fmla="*/ 186 w 1272464"/>
              <a:gd name="connsiteY0" fmla="*/ 1039349 h 1963950"/>
              <a:gd name="connsiteX1" fmla="*/ 860 w 1272464"/>
              <a:gd name="connsiteY1" fmla="*/ 122122 h 1963950"/>
              <a:gd name="connsiteX2" fmla="*/ 92222 w 1272464"/>
              <a:gd name="connsiteY2" fmla="*/ 22758 h 1963950"/>
              <a:gd name="connsiteX3" fmla="*/ 697024 w 1272464"/>
              <a:gd name="connsiteY3" fmla="*/ 20008 h 1963950"/>
              <a:gd name="connsiteX4" fmla="*/ 775257 w 1272464"/>
              <a:gd name="connsiteY4" fmla="*/ 59668 h 1963950"/>
              <a:gd name="connsiteX5" fmla="*/ 853288 w 1272464"/>
              <a:gd name="connsiteY5" fmla="*/ 148839 h 1963950"/>
              <a:gd name="connsiteX6" fmla="*/ 1255631 w 1272464"/>
              <a:gd name="connsiteY6" fmla="*/ 8354 h 1963950"/>
              <a:gd name="connsiteX7" fmla="*/ 1262191 w 1272464"/>
              <a:gd name="connsiteY7" fmla="*/ 1794695 h 1963950"/>
              <a:gd name="connsiteX8" fmla="*/ 1104531 w 1272464"/>
              <a:gd name="connsiteY8" fmla="*/ 1893684 h 1963950"/>
              <a:gd name="connsiteX9" fmla="*/ 425933 w 1272464"/>
              <a:gd name="connsiteY9" fmla="*/ 1896674 h 1963950"/>
              <a:gd name="connsiteX10" fmla="*/ 311994 w 1272464"/>
              <a:gd name="connsiteY10" fmla="*/ 1802361 h 1963950"/>
              <a:gd name="connsiteX11" fmla="*/ 313985 w 1272464"/>
              <a:gd name="connsiteY11" fmla="*/ 1171804 h 1963950"/>
              <a:gd name="connsiteX12" fmla="*/ 216115 w 1272464"/>
              <a:gd name="connsiteY12" fmla="*/ 1101753 h 1963950"/>
              <a:gd name="connsiteX13" fmla="*/ 81843 w 1272464"/>
              <a:gd name="connsiteY13" fmla="*/ 1100543 h 1963950"/>
              <a:gd name="connsiteX14" fmla="*/ 186 w 1272464"/>
              <a:gd name="connsiteY14" fmla="*/ 1039349 h 1963950"/>
              <a:gd name="connsiteX0" fmla="*/ 186 w 1272464"/>
              <a:gd name="connsiteY0" fmla="*/ 1049737 h 1974338"/>
              <a:gd name="connsiteX1" fmla="*/ 860 w 1272464"/>
              <a:gd name="connsiteY1" fmla="*/ 132510 h 1974338"/>
              <a:gd name="connsiteX2" fmla="*/ 92222 w 1272464"/>
              <a:gd name="connsiteY2" fmla="*/ 33146 h 1974338"/>
              <a:gd name="connsiteX3" fmla="*/ 697024 w 1272464"/>
              <a:gd name="connsiteY3" fmla="*/ 30396 h 1974338"/>
              <a:gd name="connsiteX4" fmla="*/ 775257 w 1272464"/>
              <a:gd name="connsiteY4" fmla="*/ 70056 h 1974338"/>
              <a:gd name="connsiteX5" fmla="*/ 849618 w 1272464"/>
              <a:gd name="connsiteY5" fmla="*/ 33130 h 1974338"/>
              <a:gd name="connsiteX6" fmla="*/ 1255631 w 1272464"/>
              <a:gd name="connsiteY6" fmla="*/ 18742 h 1974338"/>
              <a:gd name="connsiteX7" fmla="*/ 1262191 w 1272464"/>
              <a:gd name="connsiteY7" fmla="*/ 1805083 h 1974338"/>
              <a:gd name="connsiteX8" fmla="*/ 1104531 w 1272464"/>
              <a:gd name="connsiteY8" fmla="*/ 1904072 h 1974338"/>
              <a:gd name="connsiteX9" fmla="*/ 425933 w 1272464"/>
              <a:gd name="connsiteY9" fmla="*/ 1907062 h 1974338"/>
              <a:gd name="connsiteX10" fmla="*/ 311994 w 1272464"/>
              <a:gd name="connsiteY10" fmla="*/ 1812749 h 1974338"/>
              <a:gd name="connsiteX11" fmla="*/ 313985 w 1272464"/>
              <a:gd name="connsiteY11" fmla="*/ 1182192 h 1974338"/>
              <a:gd name="connsiteX12" fmla="*/ 216115 w 1272464"/>
              <a:gd name="connsiteY12" fmla="*/ 1112141 h 1974338"/>
              <a:gd name="connsiteX13" fmla="*/ 81843 w 1272464"/>
              <a:gd name="connsiteY13" fmla="*/ 1110931 h 1974338"/>
              <a:gd name="connsiteX14" fmla="*/ 186 w 1272464"/>
              <a:gd name="connsiteY14" fmla="*/ 1049737 h 1974338"/>
              <a:gd name="connsiteX0" fmla="*/ 186 w 1300275"/>
              <a:gd name="connsiteY0" fmla="*/ 1147803 h 2072404"/>
              <a:gd name="connsiteX1" fmla="*/ 860 w 1300275"/>
              <a:gd name="connsiteY1" fmla="*/ 230576 h 2072404"/>
              <a:gd name="connsiteX2" fmla="*/ 92222 w 1300275"/>
              <a:gd name="connsiteY2" fmla="*/ 131212 h 2072404"/>
              <a:gd name="connsiteX3" fmla="*/ 697024 w 1300275"/>
              <a:gd name="connsiteY3" fmla="*/ 128462 h 2072404"/>
              <a:gd name="connsiteX4" fmla="*/ 775257 w 1300275"/>
              <a:gd name="connsiteY4" fmla="*/ 168122 h 2072404"/>
              <a:gd name="connsiteX5" fmla="*/ 1255631 w 1300275"/>
              <a:gd name="connsiteY5" fmla="*/ 116808 h 2072404"/>
              <a:gd name="connsiteX6" fmla="*/ 1262191 w 1300275"/>
              <a:gd name="connsiteY6" fmla="*/ 1903149 h 2072404"/>
              <a:gd name="connsiteX7" fmla="*/ 1104531 w 1300275"/>
              <a:gd name="connsiteY7" fmla="*/ 2002138 h 2072404"/>
              <a:gd name="connsiteX8" fmla="*/ 425933 w 1300275"/>
              <a:gd name="connsiteY8" fmla="*/ 2005128 h 2072404"/>
              <a:gd name="connsiteX9" fmla="*/ 311994 w 1300275"/>
              <a:gd name="connsiteY9" fmla="*/ 1910815 h 2072404"/>
              <a:gd name="connsiteX10" fmla="*/ 313985 w 1300275"/>
              <a:gd name="connsiteY10" fmla="*/ 1280258 h 2072404"/>
              <a:gd name="connsiteX11" fmla="*/ 216115 w 1300275"/>
              <a:gd name="connsiteY11" fmla="*/ 1210207 h 2072404"/>
              <a:gd name="connsiteX12" fmla="*/ 81843 w 1300275"/>
              <a:gd name="connsiteY12" fmla="*/ 1208997 h 2072404"/>
              <a:gd name="connsiteX13" fmla="*/ 186 w 1300275"/>
              <a:gd name="connsiteY13" fmla="*/ 1147803 h 2072404"/>
              <a:gd name="connsiteX0" fmla="*/ 186 w 1305884"/>
              <a:gd name="connsiteY0" fmla="*/ 1160013 h 2084614"/>
              <a:gd name="connsiteX1" fmla="*/ 860 w 1305884"/>
              <a:gd name="connsiteY1" fmla="*/ 242786 h 2084614"/>
              <a:gd name="connsiteX2" fmla="*/ 92222 w 1305884"/>
              <a:gd name="connsiteY2" fmla="*/ 143422 h 2084614"/>
              <a:gd name="connsiteX3" fmla="*/ 697024 w 1305884"/>
              <a:gd name="connsiteY3" fmla="*/ 140672 h 2084614"/>
              <a:gd name="connsiteX4" fmla="*/ 1255631 w 1305884"/>
              <a:gd name="connsiteY4" fmla="*/ 129018 h 2084614"/>
              <a:gd name="connsiteX5" fmla="*/ 1262191 w 1305884"/>
              <a:gd name="connsiteY5" fmla="*/ 1915359 h 2084614"/>
              <a:gd name="connsiteX6" fmla="*/ 1104531 w 1305884"/>
              <a:gd name="connsiteY6" fmla="*/ 2014348 h 2084614"/>
              <a:gd name="connsiteX7" fmla="*/ 425933 w 1305884"/>
              <a:gd name="connsiteY7" fmla="*/ 2017338 h 2084614"/>
              <a:gd name="connsiteX8" fmla="*/ 311994 w 1305884"/>
              <a:gd name="connsiteY8" fmla="*/ 1923025 h 2084614"/>
              <a:gd name="connsiteX9" fmla="*/ 313985 w 1305884"/>
              <a:gd name="connsiteY9" fmla="*/ 1292468 h 2084614"/>
              <a:gd name="connsiteX10" fmla="*/ 216115 w 1305884"/>
              <a:gd name="connsiteY10" fmla="*/ 1222417 h 2084614"/>
              <a:gd name="connsiteX11" fmla="*/ 81843 w 1305884"/>
              <a:gd name="connsiteY11" fmla="*/ 1221207 h 2084614"/>
              <a:gd name="connsiteX12" fmla="*/ 186 w 1305884"/>
              <a:gd name="connsiteY12" fmla="*/ 1160013 h 2084614"/>
              <a:gd name="connsiteX0" fmla="*/ 32549 w 1382466"/>
              <a:gd name="connsiteY0" fmla="*/ 1162728 h 2087329"/>
              <a:gd name="connsiteX1" fmla="*/ 33223 w 1382466"/>
              <a:gd name="connsiteY1" fmla="*/ 245501 h 2087329"/>
              <a:gd name="connsiteX2" fmla="*/ 124585 w 1382466"/>
              <a:gd name="connsiteY2" fmla="*/ 146137 h 2087329"/>
              <a:gd name="connsiteX3" fmla="*/ 1287994 w 1382466"/>
              <a:gd name="connsiteY3" fmla="*/ 131733 h 2087329"/>
              <a:gd name="connsiteX4" fmla="*/ 1294554 w 1382466"/>
              <a:gd name="connsiteY4" fmla="*/ 1918074 h 2087329"/>
              <a:gd name="connsiteX5" fmla="*/ 1136894 w 1382466"/>
              <a:gd name="connsiteY5" fmla="*/ 2017063 h 2087329"/>
              <a:gd name="connsiteX6" fmla="*/ 458296 w 1382466"/>
              <a:gd name="connsiteY6" fmla="*/ 2020053 h 2087329"/>
              <a:gd name="connsiteX7" fmla="*/ 344357 w 1382466"/>
              <a:gd name="connsiteY7" fmla="*/ 1925740 h 2087329"/>
              <a:gd name="connsiteX8" fmla="*/ 346348 w 1382466"/>
              <a:gd name="connsiteY8" fmla="*/ 1295183 h 2087329"/>
              <a:gd name="connsiteX9" fmla="*/ 248478 w 1382466"/>
              <a:gd name="connsiteY9" fmla="*/ 1225132 h 2087329"/>
              <a:gd name="connsiteX10" fmla="*/ 114206 w 1382466"/>
              <a:gd name="connsiteY10" fmla="*/ 1223922 h 2087329"/>
              <a:gd name="connsiteX11" fmla="*/ 32549 w 1382466"/>
              <a:gd name="connsiteY11" fmla="*/ 1162728 h 2087329"/>
              <a:gd name="connsiteX0" fmla="*/ 32549 w 1382466"/>
              <a:gd name="connsiteY0" fmla="*/ 1030995 h 1955596"/>
              <a:gd name="connsiteX1" fmla="*/ 33223 w 1382466"/>
              <a:gd name="connsiteY1" fmla="*/ 113768 h 1955596"/>
              <a:gd name="connsiteX2" fmla="*/ 124585 w 1382466"/>
              <a:gd name="connsiteY2" fmla="*/ 14404 h 1955596"/>
              <a:gd name="connsiteX3" fmla="*/ 1287994 w 1382466"/>
              <a:gd name="connsiteY3" fmla="*/ 0 h 1955596"/>
              <a:gd name="connsiteX4" fmla="*/ 1294554 w 1382466"/>
              <a:gd name="connsiteY4" fmla="*/ 1786341 h 1955596"/>
              <a:gd name="connsiteX5" fmla="*/ 1136894 w 1382466"/>
              <a:gd name="connsiteY5" fmla="*/ 1885330 h 1955596"/>
              <a:gd name="connsiteX6" fmla="*/ 458296 w 1382466"/>
              <a:gd name="connsiteY6" fmla="*/ 1888320 h 1955596"/>
              <a:gd name="connsiteX7" fmla="*/ 344357 w 1382466"/>
              <a:gd name="connsiteY7" fmla="*/ 1794007 h 1955596"/>
              <a:gd name="connsiteX8" fmla="*/ 346348 w 1382466"/>
              <a:gd name="connsiteY8" fmla="*/ 1163450 h 1955596"/>
              <a:gd name="connsiteX9" fmla="*/ 248478 w 1382466"/>
              <a:gd name="connsiteY9" fmla="*/ 1093399 h 1955596"/>
              <a:gd name="connsiteX10" fmla="*/ 114206 w 1382466"/>
              <a:gd name="connsiteY10" fmla="*/ 1092189 h 1955596"/>
              <a:gd name="connsiteX11" fmla="*/ 32549 w 1382466"/>
              <a:gd name="connsiteY11" fmla="*/ 1030995 h 1955596"/>
              <a:gd name="connsiteX0" fmla="*/ 32549 w 1303738"/>
              <a:gd name="connsiteY0" fmla="*/ 1030995 h 1955596"/>
              <a:gd name="connsiteX1" fmla="*/ 33223 w 1303738"/>
              <a:gd name="connsiteY1" fmla="*/ 113768 h 1955596"/>
              <a:gd name="connsiteX2" fmla="*/ 124585 w 1303738"/>
              <a:gd name="connsiteY2" fmla="*/ 14404 h 1955596"/>
              <a:gd name="connsiteX3" fmla="*/ 1287994 w 1303738"/>
              <a:gd name="connsiteY3" fmla="*/ 0 h 1955596"/>
              <a:gd name="connsiteX4" fmla="*/ 1294554 w 1303738"/>
              <a:gd name="connsiteY4" fmla="*/ 1786341 h 1955596"/>
              <a:gd name="connsiteX5" fmla="*/ 1136894 w 1303738"/>
              <a:gd name="connsiteY5" fmla="*/ 1885330 h 1955596"/>
              <a:gd name="connsiteX6" fmla="*/ 458296 w 1303738"/>
              <a:gd name="connsiteY6" fmla="*/ 1888320 h 1955596"/>
              <a:gd name="connsiteX7" fmla="*/ 344357 w 1303738"/>
              <a:gd name="connsiteY7" fmla="*/ 1794007 h 1955596"/>
              <a:gd name="connsiteX8" fmla="*/ 346348 w 1303738"/>
              <a:gd name="connsiteY8" fmla="*/ 1163450 h 1955596"/>
              <a:gd name="connsiteX9" fmla="*/ 248478 w 1303738"/>
              <a:gd name="connsiteY9" fmla="*/ 1093399 h 1955596"/>
              <a:gd name="connsiteX10" fmla="*/ 114206 w 1303738"/>
              <a:gd name="connsiteY10" fmla="*/ 1092189 h 1955596"/>
              <a:gd name="connsiteX11" fmla="*/ 32549 w 1303738"/>
              <a:gd name="connsiteY11" fmla="*/ 1030995 h 1955596"/>
              <a:gd name="connsiteX0" fmla="*/ 32549 w 1294616"/>
              <a:gd name="connsiteY0" fmla="*/ 1030995 h 1888320"/>
              <a:gd name="connsiteX1" fmla="*/ 33223 w 1294616"/>
              <a:gd name="connsiteY1" fmla="*/ 113768 h 1888320"/>
              <a:gd name="connsiteX2" fmla="*/ 124585 w 1294616"/>
              <a:gd name="connsiteY2" fmla="*/ 14404 h 1888320"/>
              <a:gd name="connsiteX3" fmla="*/ 1287994 w 1294616"/>
              <a:gd name="connsiteY3" fmla="*/ 0 h 1888320"/>
              <a:gd name="connsiteX4" fmla="*/ 1294554 w 1294616"/>
              <a:gd name="connsiteY4" fmla="*/ 1786341 h 1888320"/>
              <a:gd name="connsiteX5" fmla="*/ 1136894 w 1294616"/>
              <a:gd name="connsiteY5" fmla="*/ 1885330 h 1888320"/>
              <a:gd name="connsiteX6" fmla="*/ 458296 w 1294616"/>
              <a:gd name="connsiteY6" fmla="*/ 1888320 h 1888320"/>
              <a:gd name="connsiteX7" fmla="*/ 344357 w 1294616"/>
              <a:gd name="connsiteY7" fmla="*/ 1794007 h 1888320"/>
              <a:gd name="connsiteX8" fmla="*/ 346348 w 1294616"/>
              <a:gd name="connsiteY8" fmla="*/ 1163450 h 1888320"/>
              <a:gd name="connsiteX9" fmla="*/ 248478 w 1294616"/>
              <a:gd name="connsiteY9" fmla="*/ 1093399 h 1888320"/>
              <a:gd name="connsiteX10" fmla="*/ 114206 w 1294616"/>
              <a:gd name="connsiteY10" fmla="*/ 1092189 h 1888320"/>
              <a:gd name="connsiteX11" fmla="*/ 32549 w 1294616"/>
              <a:gd name="connsiteY11" fmla="*/ 1030995 h 1888320"/>
              <a:gd name="connsiteX0" fmla="*/ 32549 w 1294616"/>
              <a:gd name="connsiteY0" fmla="*/ 1175091 h 2032416"/>
              <a:gd name="connsiteX1" fmla="*/ 33223 w 1294616"/>
              <a:gd name="connsiteY1" fmla="*/ 257864 h 2032416"/>
              <a:gd name="connsiteX2" fmla="*/ 124585 w 1294616"/>
              <a:gd name="connsiteY2" fmla="*/ 158500 h 2032416"/>
              <a:gd name="connsiteX3" fmla="*/ 1287994 w 1294616"/>
              <a:gd name="connsiteY3" fmla="*/ 144096 h 2032416"/>
              <a:gd name="connsiteX4" fmla="*/ 1294554 w 1294616"/>
              <a:gd name="connsiteY4" fmla="*/ 1930437 h 2032416"/>
              <a:gd name="connsiteX5" fmla="*/ 1136894 w 1294616"/>
              <a:gd name="connsiteY5" fmla="*/ 2029426 h 2032416"/>
              <a:gd name="connsiteX6" fmla="*/ 458296 w 1294616"/>
              <a:gd name="connsiteY6" fmla="*/ 2032416 h 2032416"/>
              <a:gd name="connsiteX7" fmla="*/ 344357 w 1294616"/>
              <a:gd name="connsiteY7" fmla="*/ 1938103 h 2032416"/>
              <a:gd name="connsiteX8" fmla="*/ 346348 w 1294616"/>
              <a:gd name="connsiteY8" fmla="*/ 1307546 h 2032416"/>
              <a:gd name="connsiteX9" fmla="*/ 248478 w 1294616"/>
              <a:gd name="connsiteY9" fmla="*/ 1237495 h 2032416"/>
              <a:gd name="connsiteX10" fmla="*/ 114206 w 1294616"/>
              <a:gd name="connsiteY10" fmla="*/ 1236285 h 2032416"/>
              <a:gd name="connsiteX11" fmla="*/ 32549 w 1294616"/>
              <a:gd name="connsiteY11" fmla="*/ 1175091 h 2032416"/>
              <a:gd name="connsiteX0" fmla="*/ 32549 w 1294616"/>
              <a:gd name="connsiteY0" fmla="*/ 1175091 h 2032416"/>
              <a:gd name="connsiteX1" fmla="*/ 33223 w 1294616"/>
              <a:gd name="connsiteY1" fmla="*/ 257864 h 2032416"/>
              <a:gd name="connsiteX2" fmla="*/ 124585 w 1294616"/>
              <a:gd name="connsiteY2" fmla="*/ 158500 h 2032416"/>
              <a:gd name="connsiteX3" fmla="*/ 1287994 w 1294616"/>
              <a:gd name="connsiteY3" fmla="*/ 144096 h 2032416"/>
              <a:gd name="connsiteX4" fmla="*/ 1294554 w 1294616"/>
              <a:gd name="connsiteY4" fmla="*/ 1930437 h 2032416"/>
              <a:gd name="connsiteX5" fmla="*/ 1136894 w 1294616"/>
              <a:gd name="connsiteY5" fmla="*/ 2029426 h 2032416"/>
              <a:gd name="connsiteX6" fmla="*/ 458296 w 1294616"/>
              <a:gd name="connsiteY6" fmla="*/ 2032416 h 2032416"/>
              <a:gd name="connsiteX7" fmla="*/ 344357 w 1294616"/>
              <a:gd name="connsiteY7" fmla="*/ 1938103 h 2032416"/>
              <a:gd name="connsiteX8" fmla="*/ 346348 w 1294616"/>
              <a:gd name="connsiteY8" fmla="*/ 1307546 h 2032416"/>
              <a:gd name="connsiteX9" fmla="*/ 248478 w 1294616"/>
              <a:gd name="connsiteY9" fmla="*/ 1237495 h 2032416"/>
              <a:gd name="connsiteX10" fmla="*/ 114206 w 1294616"/>
              <a:gd name="connsiteY10" fmla="*/ 1236285 h 2032416"/>
              <a:gd name="connsiteX11" fmla="*/ 32549 w 1294616"/>
              <a:gd name="connsiteY11" fmla="*/ 1175091 h 2032416"/>
              <a:gd name="connsiteX0" fmla="*/ 32549 w 1294616"/>
              <a:gd name="connsiteY0" fmla="*/ 1031139 h 1888464"/>
              <a:gd name="connsiteX1" fmla="*/ 33223 w 1294616"/>
              <a:gd name="connsiteY1" fmla="*/ 113912 h 1888464"/>
              <a:gd name="connsiteX2" fmla="*/ 124585 w 1294616"/>
              <a:gd name="connsiteY2" fmla="*/ 14548 h 1888464"/>
              <a:gd name="connsiteX3" fmla="*/ 1287994 w 1294616"/>
              <a:gd name="connsiteY3" fmla="*/ 144 h 1888464"/>
              <a:gd name="connsiteX4" fmla="*/ 1294554 w 1294616"/>
              <a:gd name="connsiteY4" fmla="*/ 1786485 h 1888464"/>
              <a:gd name="connsiteX5" fmla="*/ 1136894 w 1294616"/>
              <a:gd name="connsiteY5" fmla="*/ 1885474 h 1888464"/>
              <a:gd name="connsiteX6" fmla="*/ 458296 w 1294616"/>
              <a:gd name="connsiteY6" fmla="*/ 1888464 h 1888464"/>
              <a:gd name="connsiteX7" fmla="*/ 344357 w 1294616"/>
              <a:gd name="connsiteY7" fmla="*/ 1794151 h 1888464"/>
              <a:gd name="connsiteX8" fmla="*/ 346348 w 1294616"/>
              <a:gd name="connsiteY8" fmla="*/ 1163594 h 1888464"/>
              <a:gd name="connsiteX9" fmla="*/ 248478 w 1294616"/>
              <a:gd name="connsiteY9" fmla="*/ 1093543 h 1888464"/>
              <a:gd name="connsiteX10" fmla="*/ 114206 w 1294616"/>
              <a:gd name="connsiteY10" fmla="*/ 1092333 h 1888464"/>
              <a:gd name="connsiteX11" fmla="*/ 32549 w 1294616"/>
              <a:gd name="connsiteY11" fmla="*/ 1031139 h 1888464"/>
              <a:gd name="connsiteX0" fmla="*/ 32549 w 1373715"/>
              <a:gd name="connsiteY0" fmla="*/ 1095935 h 1953260"/>
              <a:gd name="connsiteX1" fmla="*/ 33223 w 1373715"/>
              <a:gd name="connsiteY1" fmla="*/ 178708 h 1953260"/>
              <a:gd name="connsiteX2" fmla="*/ 124585 w 1373715"/>
              <a:gd name="connsiteY2" fmla="*/ 79344 h 1953260"/>
              <a:gd name="connsiteX3" fmla="*/ 1287994 w 1373715"/>
              <a:gd name="connsiteY3" fmla="*/ 64940 h 1953260"/>
              <a:gd name="connsiteX4" fmla="*/ 1287347 w 1373715"/>
              <a:gd name="connsiteY4" fmla="*/ 157525 h 1953260"/>
              <a:gd name="connsiteX5" fmla="*/ 1294554 w 1373715"/>
              <a:gd name="connsiteY5" fmla="*/ 1851281 h 1953260"/>
              <a:gd name="connsiteX6" fmla="*/ 1136894 w 1373715"/>
              <a:gd name="connsiteY6" fmla="*/ 1950270 h 1953260"/>
              <a:gd name="connsiteX7" fmla="*/ 458296 w 1373715"/>
              <a:gd name="connsiteY7" fmla="*/ 1953260 h 1953260"/>
              <a:gd name="connsiteX8" fmla="*/ 344357 w 1373715"/>
              <a:gd name="connsiteY8" fmla="*/ 1858947 h 1953260"/>
              <a:gd name="connsiteX9" fmla="*/ 346348 w 1373715"/>
              <a:gd name="connsiteY9" fmla="*/ 1228390 h 1953260"/>
              <a:gd name="connsiteX10" fmla="*/ 248478 w 1373715"/>
              <a:gd name="connsiteY10" fmla="*/ 1158339 h 1953260"/>
              <a:gd name="connsiteX11" fmla="*/ 114206 w 1373715"/>
              <a:gd name="connsiteY11" fmla="*/ 1157129 h 1953260"/>
              <a:gd name="connsiteX12" fmla="*/ 32549 w 1373715"/>
              <a:gd name="connsiteY12" fmla="*/ 1095935 h 1953260"/>
              <a:gd name="connsiteX0" fmla="*/ 23550 w 1295283"/>
              <a:gd name="connsiteY0" fmla="*/ 1096849 h 1954174"/>
              <a:gd name="connsiteX1" fmla="*/ 24224 w 1295283"/>
              <a:gd name="connsiteY1" fmla="*/ 179622 h 1954174"/>
              <a:gd name="connsiteX2" fmla="*/ 115586 w 1295283"/>
              <a:gd name="connsiteY2" fmla="*/ 80258 h 1954174"/>
              <a:gd name="connsiteX3" fmla="*/ 1139532 w 1295283"/>
              <a:gd name="connsiteY3" fmla="*/ 63382 h 1954174"/>
              <a:gd name="connsiteX4" fmla="*/ 1278348 w 1295283"/>
              <a:gd name="connsiteY4" fmla="*/ 158439 h 1954174"/>
              <a:gd name="connsiteX5" fmla="*/ 1285555 w 1295283"/>
              <a:gd name="connsiteY5" fmla="*/ 1852195 h 1954174"/>
              <a:gd name="connsiteX6" fmla="*/ 1127895 w 1295283"/>
              <a:gd name="connsiteY6" fmla="*/ 1951184 h 1954174"/>
              <a:gd name="connsiteX7" fmla="*/ 449297 w 1295283"/>
              <a:gd name="connsiteY7" fmla="*/ 1954174 h 1954174"/>
              <a:gd name="connsiteX8" fmla="*/ 335358 w 1295283"/>
              <a:gd name="connsiteY8" fmla="*/ 1859861 h 1954174"/>
              <a:gd name="connsiteX9" fmla="*/ 337349 w 1295283"/>
              <a:gd name="connsiteY9" fmla="*/ 1229304 h 1954174"/>
              <a:gd name="connsiteX10" fmla="*/ 239479 w 1295283"/>
              <a:gd name="connsiteY10" fmla="*/ 1159253 h 1954174"/>
              <a:gd name="connsiteX11" fmla="*/ 105207 w 1295283"/>
              <a:gd name="connsiteY11" fmla="*/ 1158043 h 1954174"/>
              <a:gd name="connsiteX12" fmla="*/ 23550 w 1295283"/>
              <a:gd name="connsiteY12" fmla="*/ 1096849 h 1954174"/>
              <a:gd name="connsiteX0" fmla="*/ 23550 w 1295283"/>
              <a:gd name="connsiteY0" fmla="*/ 1101391 h 1958716"/>
              <a:gd name="connsiteX1" fmla="*/ 24224 w 1295283"/>
              <a:gd name="connsiteY1" fmla="*/ 184164 h 1958716"/>
              <a:gd name="connsiteX2" fmla="*/ 115586 w 1295283"/>
              <a:gd name="connsiteY2" fmla="*/ 84800 h 1958716"/>
              <a:gd name="connsiteX3" fmla="*/ 1139532 w 1295283"/>
              <a:gd name="connsiteY3" fmla="*/ 67924 h 1958716"/>
              <a:gd name="connsiteX4" fmla="*/ 1278348 w 1295283"/>
              <a:gd name="connsiteY4" fmla="*/ 162981 h 1958716"/>
              <a:gd name="connsiteX5" fmla="*/ 1285555 w 1295283"/>
              <a:gd name="connsiteY5" fmla="*/ 1856737 h 1958716"/>
              <a:gd name="connsiteX6" fmla="*/ 1127895 w 1295283"/>
              <a:gd name="connsiteY6" fmla="*/ 1955726 h 1958716"/>
              <a:gd name="connsiteX7" fmla="*/ 449297 w 1295283"/>
              <a:gd name="connsiteY7" fmla="*/ 1958716 h 1958716"/>
              <a:gd name="connsiteX8" fmla="*/ 335358 w 1295283"/>
              <a:gd name="connsiteY8" fmla="*/ 1864403 h 1958716"/>
              <a:gd name="connsiteX9" fmla="*/ 337349 w 1295283"/>
              <a:gd name="connsiteY9" fmla="*/ 1233846 h 1958716"/>
              <a:gd name="connsiteX10" fmla="*/ 239479 w 1295283"/>
              <a:gd name="connsiteY10" fmla="*/ 1163795 h 1958716"/>
              <a:gd name="connsiteX11" fmla="*/ 105207 w 1295283"/>
              <a:gd name="connsiteY11" fmla="*/ 1162585 h 1958716"/>
              <a:gd name="connsiteX12" fmla="*/ 23550 w 1295283"/>
              <a:gd name="connsiteY12" fmla="*/ 1101391 h 1958716"/>
              <a:gd name="connsiteX0" fmla="*/ 23550 w 1295283"/>
              <a:gd name="connsiteY0" fmla="*/ 1039232 h 1896557"/>
              <a:gd name="connsiteX1" fmla="*/ 24224 w 1295283"/>
              <a:gd name="connsiteY1" fmla="*/ 122005 h 1896557"/>
              <a:gd name="connsiteX2" fmla="*/ 115586 w 1295283"/>
              <a:gd name="connsiteY2" fmla="*/ 22641 h 1896557"/>
              <a:gd name="connsiteX3" fmla="*/ 1139532 w 1295283"/>
              <a:gd name="connsiteY3" fmla="*/ 5765 h 1896557"/>
              <a:gd name="connsiteX4" fmla="*/ 1278348 w 1295283"/>
              <a:gd name="connsiteY4" fmla="*/ 100822 h 1896557"/>
              <a:gd name="connsiteX5" fmla="*/ 1285555 w 1295283"/>
              <a:gd name="connsiteY5" fmla="*/ 1794578 h 1896557"/>
              <a:gd name="connsiteX6" fmla="*/ 1127895 w 1295283"/>
              <a:gd name="connsiteY6" fmla="*/ 1893567 h 1896557"/>
              <a:gd name="connsiteX7" fmla="*/ 449297 w 1295283"/>
              <a:gd name="connsiteY7" fmla="*/ 1896557 h 1896557"/>
              <a:gd name="connsiteX8" fmla="*/ 335358 w 1295283"/>
              <a:gd name="connsiteY8" fmla="*/ 1802244 h 1896557"/>
              <a:gd name="connsiteX9" fmla="*/ 337349 w 1295283"/>
              <a:gd name="connsiteY9" fmla="*/ 1171687 h 1896557"/>
              <a:gd name="connsiteX10" fmla="*/ 239479 w 1295283"/>
              <a:gd name="connsiteY10" fmla="*/ 1101636 h 1896557"/>
              <a:gd name="connsiteX11" fmla="*/ 105207 w 1295283"/>
              <a:gd name="connsiteY11" fmla="*/ 1100426 h 1896557"/>
              <a:gd name="connsiteX12" fmla="*/ 23550 w 1295283"/>
              <a:gd name="connsiteY12" fmla="*/ 1039232 h 1896557"/>
              <a:gd name="connsiteX0" fmla="*/ 23550 w 1295283"/>
              <a:gd name="connsiteY0" fmla="*/ 1036027 h 1893352"/>
              <a:gd name="connsiteX1" fmla="*/ 24224 w 1295283"/>
              <a:gd name="connsiteY1" fmla="*/ 118800 h 1893352"/>
              <a:gd name="connsiteX2" fmla="*/ 115586 w 1295283"/>
              <a:gd name="connsiteY2" fmla="*/ 19436 h 1893352"/>
              <a:gd name="connsiteX3" fmla="*/ 1139532 w 1295283"/>
              <a:gd name="connsiteY3" fmla="*/ 2560 h 1893352"/>
              <a:gd name="connsiteX4" fmla="*/ 1278348 w 1295283"/>
              <a:gd name="connsiteY4" fmla="*/ 97617 h 1893352"/>
              <a:gd name="connsiteX5" fmla="*/ 1285555 w 1295283"/>
              <a:gd name="connsiteY5" fmla="*/ 1791373 h 1893352"/>
              <a:gd name="connsiteX6" fmla="*/ 1127895 w 1295283"/>
              <a:gd name="connsiteY6" fmla="*/ 1890362 h 1893352"/>
              <a:gd name="connsiteX7" fmla="*/ 449297 w 1295283"/>
              <a:gd name="connsiteY7" fmla="*/ 1893352 h 1893352"/>
              <a:gd name="connsiteX8" fmla="*/ 335358 w 1295283"/>
              <a:gd name="connsiteY8" fmla="*/ 1799039 h 1893352"/>
              <a:gd name="connsiteX9" fmla="*/ 337349 w 1295283"/>
              <a:gd name="connsiteY9" fmla="*/ 1168482 h 1893352"/>
              <a:gd name="connsiteX10" fmla="*/ 239479 w 1295283"/>
              <a:gd name="connsiteY10" fmla="*/ 1098431 h 1893352"/>
              <a:gd name="connsiteX11" fmla="*/ 105207 w 1295283"/>
              <a:gd name="connsiteY11" fmla="*/ 1097221 h 1893352"/>
              <a:gd name="connsiteX12" fmla="*/ 23550 w 1295283"/>
              <a:gd name="connsiteY12" fmla="*/ 1036027 h 1893352"/>
              <a:gd name="connsiteX0" fmla="*/ 23550 w 1295283"/>
              <a:gd name="connsiteY0" fmla="*/ 1047102 h 1967454"/>
              <a:gd name="connsiteX1" fmla="*/ 24224 w 1295283"/>
              <a:gd name="connsiteY1" fmla="*/ 129875 h 1967454"/>
              <a:gd name="connsiteX2" fmla="*/ 115586 w 1295283"/>
              <a:gd name="connsiteY2" fmla="*/ 30511 h 1967454"/>
              <a:gd name="connsiteX3" fmla="*/ 1139532 w 1295283"/>
              <a:gd name="connsiteY3" fmla="*/ 13635 h 1967454"/>
              <a:gd name="connsiteX4" fmla="*/ 1278349 w 1295283"/>
              <a:gd name="connsiteY4" fmla="*/ 76240 h 1967454"/>
              <a:gd name="connsiteX5" fmla="*/ 1285555 w 1295283"/>
              <a:gd name="connsiteY5" fmla="*/ 1802448 h 1967454"/>
              <a:gd name="connsiteX6" fmla="*/ 1127895 w 1295283"/>
              <a:gd name="connsiteY6" fmla="*/ 1901437 h 1967454"/>
              <a:gd name="connsiteX7" fmla="*/ 449297 w 1295283"/>
              <a:gd name="connsiteY7" fmla="*/ 1904427 h 1967454"/>
              <a:gd name="connsiteX8" fmla="*/ 335358 w 1295283"/>
              <a:gd name="connsiteY8" fmla="*/ 1810114 h 1967454"/>
              <a:gd name="connsiteX9" fmla="*/ 337349 w 1295283"/>
              <a:gd name="connsiteY9" fmla="*/ 1179557 h 1967454"/>
              <a:gd name="connsiteX10" fmla="*/ 239479 w 1295283"/>
              <a:gd name="connsiteY10" fmla="*/ 1109506 h 1967454"/>
              <a:gd name="connsiteX11" fmla="*/ 105207 w 1295283"/>
              <a:gd name="connsiteY11" fmla="*/ 1108296 h 1967454"/>
              <a:gd name="connsiteX12" fmla="*/ 23550 w 1295283"/>
              <a:gd name="connsiteY12" fmla="*/ 1047102 h 1967454"/>
              <a:gd name="connsiteX0" fmla="*/ 23550 w 1295283"/>
              <a:gd name="connsiteY0" fmla="*/ 1034359 h 1954711"/>
              <a:gd name="connsiteX1" fmla="*/ 24224 w 1295283"/>
              <a:gd name="connsiteY1" fmla="*/ 117132 h 1954711"/>
              <a:gd name="connsiteX2" fmla="*/ 115586 w 1295283"/>
              <a:gd name="connsiteY2" fmla="*/ 17768 h 1954711"/>
              <a:gd name="connsiteX3" fmla="*/ 1139532 w 1295283"/>
              <a:gd name="connsiteY3" fmla="*/ 892 h 1954711"/>
              <a:gd name="connsiteX4" fmla="*/ 1278349 w 1295283"/>
              <a:gd name="connsiteY4" fmla="*/ 63497 h 1954711"/>
              <a:gd name="connsiteX5" fmla="*/ 1285555 w 1295283"/>
              <a:gd name="connsiteY5" fmla="*/ 1789705 h 1954711"/>
              <a:gd name="connsiteX6" fmla="*/ 1127895 w 1295283"/>
              <a:gd name="connsiteY6" fmla="*/ 1888694 h 1954711"/>
              <a:gd name="connsiteX7" fmla="*/ 449297 w 1295283"/>
              <a:gd name="connsiteY7" fmla="*/ 1891684 h 1954711"/>
              <a:gd name="connsiteX8" fmla="*/ 335358 w 1295283"/>
              <a:gd name="connsiteY8" fmla="*/ 1797371 h 1954711"/>
              <a:gd name="connsiteX9" fmla="*/ 337349 w 1295283"/>
              <a:gd name="connsiteY9" fmla="*/ 1166814 h 1954711"/>
              <a:gd name="connsiteX10" fmla="*/ 239479 w 1295283"/>
              <a:gd name="connsiteY10" fmla="*/ 1096763 h 1954711"/>
              <a:gd name="connsiteX11" fmla="*/ 105207 w 1295283"/>
              <a:gd name="connsiteY11" fmla="*/ 1095553 h 1954711"/>
              <a:gd name="connsiteX12" fmla="*/ 23550 w 1295283"/>
              <a:gd name="connsiteY12" fmla="*/ 1034359 h 1954711"/>
              <a:gd name="connsiteX0" fmla="*/ 28205 w 1299938"/>
              <a:gd name="connsiteY0" fmla="*/ 1035168 h 1955520"/>
              <a:gd name="connsiteX1" fmla="*/ 28879 w 1299938"/>
              <a:gd name="connsiteY1" fmla="*/ 117941 h 1955520"/>
              <a:gd name="connsiteX2" fmla="*/ 120241 w 1299938"/>
              <a:gd name="connsiteY2" fmla="*/ 18577 h 1955520"/>
              <a:gd name="connsiteX3" fmla="*/ 1217130 w 1299938"/>
              <a:gd name="connsiteY3" fmla="*/ 773 h 1955520"/>
              <a:gd name="connsiteX4" fmla="*/ 1283004 w 1299938"/>
              <a:gd name="connsiteY4" fmla="*/ 64306 h 1955520"/>
              <a:gd name="connsiteX5" fmla="*/ 1290210 w 1299938"/>
              <a:gd name="connsiteY5" fmla="*/ 1790514 h 1955520"/>
              <a:gd name="connsiteX6" fmla="*/ 1132550 w 1299938"/>
              <a:gd name="connsiteY6" fmla="*/ 1889503 h 1955520"/>
              <a:gd name="connsiteX7" fmla="*/ 453952 w 1299938"/>
              <a:gd name="connsiteY7" fmla="*/ 1892493 h 1955520"/>
              <a:gd name="connsiteX8" fmla="*/ 340013 w 1299938"/>
              <a:gd name="connsiteY8" fmla="*/ 1798180 h 1955520"/>
              <a:gd name="connsiteX9" fmla="*/ 342004 w 1299938"/>
              <a:gd name="connsiteY9" fmla="*/ 1167623 h 1955520"/>
              <a:gd name="connsiteX10" fmla="*/ 244134 w 1299938"/>
              <a:gd name="connsiteY10" fmla="*/ 1097572 h 1955520"/>
              <a:gd name="connsiteX11" fmla="*/ 109862 w 1299938"/>
              <a:gd name="connsiteY11" fmla="*/ 1096362 h 1955520"/>
              <a:gd name="connsiteX12" fmla="*/ 28205 w 1299938"/>
              <a:gd name="connsiteY12" fmla="*/ 1035168 h 1955520"/>
              <a:gd name="connsiteX0" fmla="*/ 28205 w 1299938"/>
              <a:gd name="connsiteY0" fmla="*/ 1035168 h 1955520"/>
              <a:gd name="connsiteX1" fmla="*/ 28879 w 1299938"/>
              <a:gd name="connsiteY1" fmla="*/ 117941 h 1955520"/>
              <a:gd name="connsiteX2" fmla="*/ 120241 w 1299938"/>
              <a:gd name="connsiteY2" fmla="*/ 18577 h 1955520"/>
              <a:gd name="connsiteX3" fmla="*/ 1217130 w 1299938"/>
              <a:gd name="connsiteY3" fmla="*/ 773 h 1955520"/>
              <a:gd name="connsiteX4" fmla="*/ 1283004 w 1299938"/>
              <a:gd name="connsiteY4" fmla="*/ 64306 h 1955520"/>
              <a:gd name="connsiteX5" fmla="*/ 1290210 w 1299938"/>
              <a:gd name="connsiteY5" fmla="*/ 1790514 h 1955520"/>
              <a:gd name="connsiteX6" fmla="*/ 1132550 w 1299938"/>
              <a:gd name="connsiteY6" fmla="*/ 1889503 h 1955520"/>
              <a:gd name="connsiteX7" fmla="*/ 453952 w 1299938"/>
              <a:gd name="connsiteY7" fmla="*/ 1892493 h 1955520"/>
              <a:gd name="connsiteX8" fmla="*/ 340013 w 1299938"/>
              <a:gd name="connsiteY8" fmla="*/ 1798180 h 1955520"/>
              <a:gd name="connsiteX9" fmla="*/ 342004 w 1299938"/>
              <a:gd name="connsiteY9" fmla="*/ 1167623 h 1955520"/>
              <a:gd name="connsiteX10" fmla="*/ 244134 w 1299938"/>
              <a:gd name="connsiteY10" fmla="*/ 1097572 h 1955520"/>
              <a:gd name="connsiteX11" fmla="*/ 109862 w 1299938"/>
              <a:gd name="connsiteY11" fmla="*/ 1096362 h 1955520"/>
              <a:gd name="connsiteX12" fmla="*/ 28205 w 1299938"/>
              <a:gd name="connsiteY12" fmla="*/ 1035168 h 1955520"/>
              <a:gd name="connsiteX0" fmla="*/ 28205 w 1299938"/>
              <a:gd name="connsiteY0" fmla="*/ 1035168 h 1955193"/>
              <a:gd name="connsiteX1" fmla="*/ 28879 w 1299938"/>
              <a:gd name="connsiteY1" fmla="*/ 117941 h 1955193"/>
              <a:gd name="connsiteX2" fmla="*/ 120241 w 1299938"/>
              <a:gd name="connsiteY2" fmla="*/ 18577 h 1955193"/>
              <a:gd name="connsiteX3" fmla="*/ 1217130 w 1299938"/>
              <a:gd name="connsiteY3" fmla="*/ 773 h 1955193"/>
              <a:gd name="connsiteX4" fmla="*/ 1283004 w 1299938"/>
              <a:gd name="connsiteY4" fmla="*/ 68942 h 1955193"/>
              <a:gd name="connsiteX5" fmla="*/ 1290210 w 1299938"/>
              <a:gd name="connsiteY5" fmla="*/ 1790514 h 1955193"/>
              <a:gd name="connsiteX6" fmla="*/ 1132550 w 1299938"/>
              <a:gd name="connsiteY6" fmla="*/ 1889503 h 1955193"/>
              <a:gd name="connsiteX7" fmla="*/ 453952 w 1299938"/>
              <a:gd name="connsiteY7" fmla="*/ 1892493 h 1955193"/>
              <a:gd name="connsiteX8" fmla="*/ 340013 w 1299938"/>
              <a:gd name="connsiteY8" fmla="*/ 1798180 h 1955193"/>
              <a:gd name="connsiteX9" fmla="*/ 342004 w 1299938"/>
              <a:gd name="connsiteY9" fmla="*/ 1167623 h 1955193"/>
              <a:gd name="connsiteX10" fmla="*/ 244134 w 1299938"/>
              <a:gd name="connsiteY10" fmla="*/ 1097572 h 1955193"/>
              <a:gd name="connsiteX11" fmla="*/ 109862 w 1299938"/>
              <a:gd name="connsiteY11" fmla="*/ 1096362 h 1955193"/>
              <a:gd name="connsiteX12" fmla="*/ 28205 w 1299938"/>
              <a:gd name="connsiteY12" fmla="*/ 1035168 h 1955193"/>
              <a:gd name="connsiteX0" fmla="*/ 28205 w 1299938"/>
              <a:gd name="connsiteY0" fmla="*/ 1028871 h 1948896"/>
              <a:gd name="connsiteX1" fmla="*/ 28879 w 1299938"/>
              <a:gd name="connsiteY1" fmla="*/ 111644 h 1948896"/>
              <a:gd name="connsiteX2" fmla="*/ 120241 w 1299938"/>
              <a:gd name="connsiteY2" fmla="*/ 12280 h 1948896"/>
              <a:gd name="connsiteX3" fmla="*/ 1217130 w 1299938"/>
              <a:gd name="connsiteY3" fmla="*/ 2821 h 1948896"/>
              <a:gd name="connsiteX4" fmla="*/ 1283004 w 1299938"/>
              <a:gd name="connsiteY4" fmla="*/ 62645 h 1948896"/>
              <a:gd name="connsiteX5" fmla="*/ 1290210 w 1299938"/>
              <a:gd name="connsiteY5" fmla="*/ 1784217 h 1948896"/>
              <a:gd name="connsiteX6" fmla="*/ 1132550 w 1299938"/>
              <a:gd name="connsiteY6" fmla="*/ 1883206 h 1948896"/>
              <a:gd name="connsiteX7" fmla="*/ 453952 w 1299938"/>
              <a:gd name="connsiteY7" fmla="*/ 1886196 h 1948896"/>
              <a:gd name="connsiteX8" fmla="*/ 340013 w 1299938"/>
              <a:gd name="connsiteY8" fmla="*/ 1791883 h 1948896"/>
              <a:gd name="connsiteX9" fmla="*/ 342004 w 1299938"/>
              <a:gd name="connsiteY9" fmla="*/ 1161326 h 1948896"/>
              <a:gd name="connsiteX10" fmla="*/ 244134 w 1299938"/>
              <a:gd name="connsiteY10" fmla="*/ 1091275 h 1948896"/>
              <a:gd name="connsiteX11" fmla="*/ 109862 w 1299938"/>
              <a:gd name="connsiteY11" fmla="*/ 1090065 h 1948896"/>
              <a:gd name="connsiteX12" fmla="*/ 28205 w 1299938"/>
              <a:gd name="connsiteY12" fmla="*/ 1028871 h 1948896"/>
              <a:gd name="connsiteX0" fmla="*/ 28205 w 1299938"/>
              <a:gd name="connsiteY0" fmla="*/ 1028871 h 1948896"/>
              <a:gd name="connsiteX1" fmla="*/ 28879 w 1299938"/>
              <a:gd name="connsiteY1" fmla="*/ 111644 h 1948896"/>
              <a:gd name="connsiteX2" fmla="*/ 120241 w 1299938"/>
              <a:gd name="connsiteY2" fmla="*/ 12280 h 1948896"/>
              <a:gd name="connsiteX3" fmla="*/ 1217130 w 1299938"/>
              <a:gd name="connsiteY3" fmla="*/ 2821 h 1948896"/>
              <a:gd name="connsiteX4" fmla="*/ 1283004 w 1299938"/>
              <a:gd name="connsiteY4" fmla="*/ 62645 h 1948896"/>
              <a:gd name="connsiteX5" fmla="*/ 1290210 w 1299938"/>
              <a:gd name="connsiteY5" fmla="*/ 1784217 h 1948896"/>
              <a:gd name="connsiteX6" fmla="*/ 1132550 w 1299938"/>
              <a:gd name="connsiteY6" fmla="*/ 1883206 h 1948896"/>
              <a:gd name="connsiteX7" fmla="*/ 453952 w 1299938"/>
              <a:gd name="connsiteY7" fmla="*/ 1886196 h 1948896"/>
              <a:gd name="connsiteX8" fmla="*/ 340013 w 1299938"/>
              <a:gd name="connsiteY8" fmla="*/ 1791883 h 1948896"/>
              <a:gd name="connsiteX9" fmla="*/ 342004 w 1299938"/>
              <a:gd name="connsiteY9" fmla="*/ 1161326 h 1948896"/>
              <a:gd name="connsiteX10" fmla="*/ 244134 w 1299938"/>
              <a:gd name="connsiteY10" fmla="*/ 1091275 h 1948896"/>
              <a:gd name="connsiteX11" fmla="*/ 109862 w 1299938"/>
              <a:gd name="connsiteY11" fmla="*/ 1090065 h 1948896"/>
              <a:gd name="connsiteX12" fmla="*/ 28205 w 1299938"/>
              <a:gd name="connsiteY12" fmla="*/ 1028871 h 1948896"/>
              <a:gd name="connsiteX0" fmla="*/ 49062 w 1320795"/>
              <a:gd name="connsiteY0" fmla="*/ 1030264 h 1950289"/>
              <a:gd name="connsiteX1" fmla="*/ 49736 w 1320795"/>
              <a:gd name="connsiteY1" fmla="*/ 113037 h 1950289"/>
              <a:gd name="connsiteX2" fmla="*/ 105315 w 1320795"/>
              <a:gd name="connsiteY2" fmla="*/ 10891 h 1950289"/>
              <a:gd name="connsiteX3" fmla="*/ 1237987 w 1320795"/>
              <a:gd name="connsiteY3" fmla="*/ 4214 h 1950289"/>
              <a:gd name="connsiteX4" fmla="*/ 1303861 w 1320795"/>
              <a:gd name="connsiteY4" fmla="*/ 64038 h 1950289"/>
              <a:gd name="connsiteX5" fmla="*/ 1311067 w 1320795"/>
              <a:gd name="connsiteY5" fmla="*/ 1785610 h 1950289"/>
              <a:gd name="connsiteX6" fmla="*/ 1153407 w 1320795"/>
              <a:gd name="connsiteY6" fmla="*/ 1884599 h 1950289"/>
              <a:gd name="connsiteX7" fmla="*/ 474809 w 1320795"/>
              <a:gd name="connsiteY7" fmla="*/ 1887589 h 1950289"/>
              <a:gd name="connsiteX8" fmla="*/ 360870 w 1320795"/>
              <a:gd name="connsiteY8" fmla="*/ 1793276 h 1950289"/>
              <a:gd name="connsiteX9" fmla="*/ 362861 w 1320795"/>
              <a:gd name="connsiteY9" fmla="*/ 1162719 h 1950289"/>
              <a:gd name="connsiteX10" fmla="*/ 264991 w 1320795"/>
              <a:gd name="connsiteY10" fmla="*/ 1092668 h 1950289"/>
              <a:gd name="connsiteX11" fmla="*/ 130719 w 1320795"/>
              <a:gd name="connsiteY11" fmla="*/ 1091458 h 1950289"/>
              <a:gd name="connsiteX12" fmla="*/ 49062 w 1320795"/>
              <a:gd name="connsiteY12" fmla="*/ 1030264 h 1950289"/>
              <a:gd name="connsiteX0" fmla="*/ 49062 w 1320795"/>
              <a:gd name="connsiteY0" fmla="*/ 1026050 h 1946075"/>
              <a:gd name="connsiteX1" fmla="*/ 49736 w 1320795"/>
              <a:gd name="connsiteY1" fmla="*/ 108823 h 1946075"/>
              <a:gd name="connsiteX2" fmla="*/ 105315 w 1320795"/>
              <a:gd name="connsiteY2" fmla="*/ 6677 h 1946075"/>
              <a:gd name="connsiteX3" fmla="*/ 1237987 w 1320795"/>
              <a:gd name="connsiteY3" fmla="*/ 0 h 1946075"/>
              <a:gd name="connsiteX4" fmla="*/ 1303861 w 1320795"/>
              <a:gd name="connsiteY4" fmla="*/ 59824 h 1946075"/>
              <a:gd name="connsiteX5" fmla="*/ 1311067 w 1320795"/>
              <a:gd name="connsiteY5" fmla="*/ 1781396 h 1946075"/>
              <a:gd name="connsiteX6" fmla="*/ 1153407 w 1320795"/>
              <a:gd name="connsiteY6" fmla="*/ 1880385 h 1946075"/>
              <a:gd name="connsiteX7" fmla="*/ 474809 w 1320795"/>
              <a:gd name="connsiteY7" fmla="*/ 1883375 h 1946075"/>
              <a:gd name="connsiteX8" fmla="*/ 360870 w 1320795"/>
              <a:gd name="connsiteY8" fmla="*/ 1789062 h 1946075"/>
              <a:gd name="connsiteX9" fmla="*/ 362861 w 1320795"/>
              <a:gd name="connsiteY9" fmla="*/ 1158505 h 1946075"/>
              <a:gd name="connsiteX10" fmla="*/ 264991 w 1320795"/>
              <a:gd name="connsiteY10" fmla="*/ 1088454 h 1946075"/>
              <a:gd name="connsiteX11" fmla="*/ 130719 w 1320795"/>
              <a:gd name="connsiteY11" fmla="*/ 1087244 h 1946075"/>
              <a:gd name="connsiteX12" fmla="*/ 49062 w 1320795"/>
              <a:gd name="connsiteY12" fmla="*/ 1026050 h 1946075"/>
              <a:gd name="connsiteX0" fmla="*/ 186 w 1271919"/>
              <a:gd name="connsiteY0" fmla="*/ 1026050 h 1946075"/>
              <a:gd name="connsiteX1" fmla="*/ 860 w 1271919"/>
              <a:gd name="connsiteY1" fmla="*/ 108823 h 1946075"/>
              <a:gd name="connsiteX2" fmla="*/ 56439 w 1271919"/>
              <a:gd name="connsiteY2" fmla="*/ 6677 h 1946075"/>
              <a:gd name="connsiteX3" fmla="*/ 1189111 w 1271919"/>
              <a:gd name="connsiteY3" fmla="*/ 0 h 1946075"/>
              <a:gd name="connsiteX4" fmla="*/ 1254985 w 1271919"/>
              <a:gd name="connsiteY4" fmla="*/ 59824 h 1946075"/>
              <a:gd name="connsiteX5" fmla="*/ 1262191 w 1271919"/>
              <a:gd name="connsiteY5" fmla="*/ 1781396 h 1946075"/>
              <a:gd name="connsiteX6" fmla="*/ 1104531 w 1271919"/>
              <a:gd name="connsiteY6" fmla="*/ 1880385 h 1946075"/>
              <a:gd name="connsiteX7" fmla="*/ 425933 w 1271919"/>
              <a:gd name="connsiteY7" fmla="*/ 1883375 h 1946075"/>
              <a:gd name="connsiteX8" fmla="*/ 311994 w 1271919"/>
              <a:gd name="connsiteY8" fmla="*/ 1789062 h 1946075"/>
              <a:gd name="connsiteX9" fmla="*/ 313985 w 1271919"/>
              <a:gd name="connsiteY9" fmla="*/ 1158505 h 1946075"/>
              <a:gd name="connsiteX10" fmla="*/ 216115 w 1271919"/>
              <a:gd name="connsiteY10" fmla="*/ 1088454 h 1946075"/>
              <a:gd name="connsiteX11" fmla="*/ 81843 w 1271919"/>
              <a:gd name="connsiteY11" fmla="*/ 1087244 h 1946075"/>
              <a:gd name="connsiteX12" fmla="*/ 186 w 1271919"/>
              <a:gd name="connsiteY12" fmla="*/ 1026050 h 1946075"/>
              <a:gd name="connsiteX0" fmla="*/ 2093 w 1273826"/>
              <a:gd name="connsiteY0" fmla="*/ 1031167 h 1951192"/>
              <a:gd name="connsiteX1" fmla="*/ 14 w 1273826"/>
              <a:gd name="connsiteY1" fmla="*/ 53673 h 1951192"/>
              <a:gd name="connsiteX2" fmla="*/ 58346 w 1273826"/>
              <a:gd name="connsiteY2" fmla="*/ 11794 h 1951192"/>
              <a:gd name="connsiteX3" fmla="*/ 1191018 w 1273826"/>
              <a:gd name="connsiteY3" fmla="*/ 5117 h 1951192"/>
              <a:gd name="connsiteX4" fmla="*/ 1256892 w 1273826"/>
              <a:gd name="connsiteY4" fmla="*/ 64941 h 1951192"/>
              <a:gd name="connsiteX5" fmla="*/ 1264098 w 1273826"/>
              <a:gd name="connsiteY5" fmla="*/ 1786513 h 1951192"/>
              <a:gd name="connsiteX6" fmla="*/ 1106438 w 1273826"/>
              <a:gd name="connsiteY6" fmla="*/ 1885502 h 1951192"/>
              <a:gd name="connsiteX7" fmla="*/ 427840 w 1273826"/>
              <a:gd name="connsiteY7" fmla="*/ 1888492 h 1951192"/>
              <a:gd name="connsiteX8" fmla="*/ 313901 w 1273826"/>
              <a:gd name="connsiteY8" fmla="*/ 1794179 h 1951192"/>
              <a:gd name="connsiteX9" fmla="*/ 315892 w 1273826"/>
              <a:gd name="connsiteY9" fmla="*/ 1163622 h 1951192"/>
              <a:gd name="connsiteX10" fmla="*/ 218022 w 1273826"/>
              <a:gd name="connsiteY10" fmla="*/ 1093571 h 1951192"/>
              <a:gd name="connsiteX11" fmla="*/ 83750 w 1273826"/>
              <a:gd name="connsiteY11" fmla="*/ 1092361 h 1951192"/>
              <a:gd name="connsiteX12" fmla="*/ 2093 w 1273826"/>
              <a:gd name="connsiteY12" fmla="*/ 1031167 h 1951192"/>
              <a:gd name="connsiteX0" fmla="*/ 2079 w 1273812"/>
              <a:gd name="connsiteY0" fmla="*/ 1026050 h 1946075"/>
              <a:gd name="connsiteX1" fmla="*/ 0 w 1273812"/>
              <a:gd name="connsiteY1" fmla="*/ 48556 h 1946075"/>
              <a:gd name="connsiteX2" fmla="*/ 58332 w 1273812"/>
              <a:gd name="connsiteY2" fmla="*/ 6677 h 1946075"/>
              <a:gd name="connsiteX3" fmla="*/ 1191004 w 1273812"/>
              <a:gd name="connsiteY3" fmla="*/ 0 h 1946075"/>
              <a:gd name="connsiteX4" fmla="*/ 1256878 w 1273812"/>
              <a:gd name="connsiteY4" fmla="*/ 59824 h 1946075"/>
              <a:gd name="connsiteX5" fmla="*/ 1264084 w 1273812"/>
              <a:gd name="connsiteY5" fmla="*/ 1781396 h 1946075"/>
              <a:gd name="connsiteX6" fmla="*/ 1106424 w 1273812"/>
              <a:gd name="connsiteY6" fmla="*/ 1880385 h 1946075"/>
              <a:gd name="connsiteX7" fmla="*/ 427826 w 1273812"/>
              <a:gd name="connsiteY7" fmla="*/ 1883375 h 1946075"/>
              <a:gd name="connsiteX8" fmla="*/ 313887 w 1273812"/>
              <a:gd name="connsiteY8" fmla="*/ 1789062 h 1946075"/>
              <a:gd name="connsiteX9" fmla="*/ 315878 w 1273812"/>
              <a:gd name="connsiteY9" fmla="*/ 1158505 h 1946075"/>
              <a:gd name="connsiteX10" fmla="*/ 218008 w 1273812"/>
              <a:gd name="connsiteY10" fmla="*/ 1088454 h 1946075"/>
              <a:gd name="connsiteX11" fmla="*/ 83736 w 1273812"/>
              <a:gd name="connsiteY11" fmla="*/ 1087244 h 1946075"/>
              <a:gd name="connsiteX12" fmla="*/ 2079 w 1273812"/>
              <a:gd name="connsiteY12" fmla="*/ 1026050 h 1946075"/>
              <a:gd name="connsiteX0" fmla="*/ 2079 w 1273812"/>
              <a:gd name="connsiteY0" fmla="*/ 1026050 h 1946075"/>
              <a:gd name="connsiteX1" fmla="*/ 0 w 1273812"/>
              <a:gd name="connsiteY1" fmla="*/ 48556 h 1946075"/>
              <a:gd name="connsiteX2" fmla="*/ 58332 w 1273812"/>
              <a:gd name="connsiteY2" fmla="*/ 6677 h 1946075"/>
              <a:gd name="connsiteX3" fmla="*/ 1191004 w 1273812"/>
              <a:gd name="connsiteY3" fmla="*/ 0 h 1946075"/>
              <a:gd name="connsiteX4" fmla="*/ 1256878 w 1273812"/>
              <a:gd name="connsiteY4" fmla="*/ 59824 h 1946075"/>
              <a:gd name="connsiteX5" fmla="*/ 1264084 w 1273812"/>
              <a:gd name="connsiteY5" fmla="*/ 1781396 h 1946075"/>
              <a:gd name="connsiteX6" fmla="*/ 1106424 w 1273812"/>
              <a:gd name="connsiteY6" fmla="*/ 1880385 h 1946075"/>
              <a:gd name="connsiteX7" fmla="*/ 427826 w 1273812"/>
              <a:gd name="connsiteY7" fmla="*/ 1883375 h 1946075"/>
              <a:gd name="connsiteX8" fmla="*/ 313887 w 1273812"/>
              <a:gd name="connsiteY8" fmla="*/ 1789062 h 1946075"/>
              <a:gd name="connsiteX9" fmla="*/ 315878 w 1273812"/>
              <a:gd name="connsiteY9" fmla="*/ 1158505 h 1946075"/>
              <a:gd name="connsiteX10" fmla="*/ 218008 w 1273812"/>
              <a:gd name="connsiteY10" fmla="*/ 1088454 h 1946075"/>
              <a:gd name="connsiteX11" fmla="*/ 83736 w 1273812"/>
              <a:gd name="connsiteY11" fmla="*/ 1087244 h 1946075"/>
              <a:gd name="connsiteX12" fmla="*/ 2079 w 1273812"/>
              <a:gd name="connsiteY12" fmla="*/ 1026050 h 1946075"/>
              <a:gd name="connsiteX0" fmla="*/ 2356 w 1274089"/>
              <a:gd name="connsiteY0" fmla="*/ 1026050 h 1946075"/>
              <a:gd name="connsiteX1" fmla="*/ 277 w 1274089"/>
              <a:gd name="connsiteY1" fmla="*/ 48556 h 1946075"/>
              <a:gd name="connsiteX2" fmla="*/ 58609 w 1274089"/>
              <a:gd name="connsiteY2" fmla="*/ 6677 h 1946075"/>
              <a:gd name="connsiteX3" fmla="*/ 1191281 w 1274089"/>
              <a:gd name="connsiteY3" fmla="*/ 0 h 1946075"/>
              <a:gd name="connsiteX4" fmla="*/ 1257155 w 1274089"/>
              <a:gd name="connsiteY4" fmla="*/ 59824 h 1946075"/>
              <a:gd name="connsiteX5" fmla="*/ 1264361 w 1274089"/>
              <a:gd name="connsiteY5" fmla="*/ 1781396 h 1946075"/>
              <a:gd name="connsiteX6" fmla="*/ 1106701 w 1274089"/>
              <a:gd name="connsiteY6" fmla="*/ 1880385 h 1946075"/>
              <a:gd name="connsiteX7" fmla="*/ 428103 w 1274089"/>
              <a:gd name="connsiteY7" fmla="*/ 1883375 h 1946075"/>
              <a:gd name="connsiteX8" fmla="*/ 314164 w 1274089"/>
              <a:gd name="connsiteY8" fmla="*/ 1789062 h 1946075"/>
              <a:gd name="connsiteX9" fmla="*/ 316155 w 1274089"/>
              <a:gd name="connsiteY9" fmla="*/ 1158505 h 1946075"/>
              <a:gd name="connsiteX10" fmla="*/ 218285 w 1274089"/>
              <a:gd name="connsiteY10" fmla="*/ 1088454 h 1946075"/>
              <a:gd name="connsiteX11" fmla="*/ 84013 w 1274089"/>
              <a:gd name="connsiteY11" fmla="*/ 1087244 h 1946075"/>
              <a:gd name="connsiteX12" fmla="*/ 2356 w 1274089"/>
              <a:gd name="connsiteY12" fmla="*/ 1026050 h 1946075"/>
              <a:gd name="connsiteX0" fmla="*/ 2356 w 1274090"/>
              <a:gd name="connsiteY0" fmla="*/ 1026050 h 1987953"/>
              <a:gd name="connsiteX1" fmla="*/ 277 w 1274090"/>
              <a:gd name="connsiteY1" fmla="*/ 48556 h 1987953"/>
              <a:gd name="connsiteX2" fmla="*/ 58609 w 1274090"/>
              <a:gd name="connsiteY2" fmla="*/ 6677 h 1987953"/>
              <a:gd name="connsiteX3" fmla="*/ 1191281 w 1274090"/>
              <a:gd name="connsiteY3" fmla="*/ 0 h 1987953"/>
              <a:gd name="connsiteX4" fmla="*/ 1257155 w 1274090"/>
              <a:gd name="connsiteY4" fmla="*/ 59824 h 1987953"/>
              <a:gd name="connsiteX5" fmla="*/ 1264362 w 1274090"/>
              <a:gd name="connsiteY5" fmla="*/ 1844444 h 1987953"/>
              <a:gd name="connsiteX6" fmla="*/ 1106701 w 1274090"/>
              <a:gd name="connsiteY6" fmla="*/ 1880385 h 1987953"/>
              <a:gd name="connsiteX7" fmla="*/ 428103 w 1274090"/>
              <a:gd name="connsiteY7" fmla="*/ 1883375 h 1987953"/>
              <a:gd name="connsiteX8" fmla="*/ 314164 w 1274090"/>
              <a:gd name="connsiteY8" fmla="*/ 1789062 h 1987953"/>
              <a:gd name="connsiteX9" fmla="*/ 316155 w 1274090"/>
              <a:gd name="connsiteY9" fmla="*/ 1158505 h 1987953"/>
              <a:gd name="connsiteX10" fmla="*/ 218285 w 1274090"/>
              <a:gd name="connsiteY10" fmla="*/ 1088454 h 1987953"/>
              <a:gd name="connsiteX11" fmla="*/ 84013 w 1274090"/>
              <a:gd name="connsiteY11" fmla="*/ 1087244 h 1987953"/>
              <a:gd name="connsiteX12" fmla="*/ 2356 w 1274090"/>
              <a:gd name="connsiteY12" fmla="*/ 1026050 h 1987953"/>
              <a:gd name="connsiteX0" fmla="*/ 2356 w 1274090"/>
              <a:gd name="connsiteY0" fmla="*/ 1026050 h 1987953"/>
              <a:gd name="connsiteX1" fmla="*/ 277 w 1274090"/>
              <a:gd name="connsiteY1" fmla="*/ 48556 h 1987953"/>
              <a:gd name="connsiteX2" fmla="*/ 58609 w 1274090"/>
              <a:gd name="connsiteY2" fmla="*/ 6677 h 1987953"/>
              <a:gd name="connsiteX3" fmla="*/ 1191281 w 1274090"/>
              <a:gd name="connsiteY3" fmla="*/ 0 h 1987953"/>
              <a:gd name="connsiteX4" fmla="*/ 1257155 w 1274090"/>
              <a:gd name="connsiteY4" fmla="*/ 59824 h 1987953"/>
              <a:gd name="connsiteX5" fmla="*/ 1264362 w 1274090"/>
              <a:gd name="connsiteY5" fmla="*/ 1844444 h 1987953"/>
              <a:gd name="connsiteX6" fmla="*/ 1106701 w 1274090"/>
              <a:gd name="connsiteY6" fmla="*/ 1880385 h 1987953"/>
              <a:gd name="connsiteX7" fmla="*/ 428103 w 1274090"/>
              <a:gd name="connsiteY7" fmla="*/ 1883375 h 1987953"/>
              <a:gd name="connsiteX8" fmla="*/ 314164 w 1274090"/>
              <a:gd name="connsiteY8" fmla="*/ 1789062 h 1987953"/>
              <a:gd name="connsiteX9" fmla="*/ 316155 w 1274090"/>
              <a:gd name="connsiteY9" fmla="*/ 1158505 h 1987953"/>
              <a:gd name="connsiteX10" fmla="*/ 218285 w 1274090"/>
              <a:gd name="connsiteY10" fmla="*/ 1088454 h 1987953"/>
              <a:gd name="connsiteX11" fmla="*/ 84013 w 1274090"/>
              <a:gd name="connsiteY11" fmla="*/ 1087244 h 1987953"/>
              <a:gd name="connsiteX12" fmla="*/ 2356 w 1274090"/>
              <a:gd name="connsiteY12" fmla="*/ 1026050 h 1987953"/>
              <a:gd name="connsiteX0" fmla="*/ 2356 w 1274090"/>
              <a:gd name="connsiteY0" fmla="*/ 1026050 h 1883375"/>
              <a:gd name="connsiteX1" fmla="*/ 277 w 1274090"/>
              <a:gd name="connsiteY1" fmla="*/ 48556 h 1883375"/>
              <a:gd name="connsiteX2" fmla="*/ 58609 w 1274090"/>
              <a:gd name="connsiteY2" fmla="*/ 6677 h 1883375"/>
              <a:gd name="connsiteX3" fmla="*/ 1191281 w 1274090"/>
              <a:gd name="connsiteY3" fmla="*/ 0 h 1883375"/>
              <a:gd name="connsiteX4" fmla="*/ 1257155 w 1274090"/>
              <a:gd name="connsiteY4" fmla="*/ 59824 h 1883375"/>
              <a:gd name="connsiteX5" fmla="*/ 1264362 w 1274090"/>
              <a:gd name="connsiteY5" fmla="*/ 1844444 h 1883375"/>
              <a:gd name="connsiteX6" fmla="*/ 1106701 w 1274090"/>
              <a:gd name="connsiteY6" fmla="*/ 1880385 h 1883375"/>
              <a:gd name="connsiteX7" fmla="*/ 428103 w 1274090"/>
              <a:gd name="connsiteY7" fmla="*/ 1883375 h 1883375"/>
              <a:gd name="connsiteX8" fmla="*/ 314164 w 1274090"/>
              <a:gd name="connsiteY8" fmla="*/ 1789062 h 1883375"/>
              <a:gd name="connsiteX9" fmla="*/ 316155 w 1274090"/>
              <a:gd name="connsiteY9" fmla="*/ 1158505 h 1883375"/>
              <a:gd name="connsiteX10" fmla="*/ 218285 w 1274090"/>
              <a:gd name="connsiteY10" fmla="*/ 1088454 h 1883375"/>
              <a:gd name="connsiteX11" fmla="*/ 84013 w 1274090"/>
              <a:gd name="connsiteY11" fmla="*/ 1087244 h 1883375"/>
              <a:gd name="connsiteX12" fmla="*/ 2356 w 1274090"/>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106701 w 1265948"/>
              <a:gd name="connsiteY6" fmla="*/ 1880385 h 1883375"/>
              <a:gd name="connsiteX7" fmla="*/ 428103 w 1265948"/>
              <a:gd name="connsiteY7" fmla="*/ 1883375 h 1883375"/>
              <a:gd name="connsiteX8" fmla="*/ 314164 w 1265948"/>
              <a:gd name="connsiteY8" fmla="*/ 1789062 h 1883375"/>
              <a:gd name="connsiteX9" fmla="*/ 316155 w 1265948"/>
              <a:gd name="connsiteY9" fmla="*/ 1158505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301771"/>
              <a:gd name="connsiteY0" fmla="*/ 1026050 h 1883375"/>
              <a:gd name="connsiteX1" fmla="*/ 277 w 1301771"/>
              <a:gd name="connsiteY1" fmla="*/ 48556 h 1883375"/>
              <a:gd name="connsiteX2" fmla="*/ 58609 w 1301771"/>
              <a:gd name="connsiteY2" fmla="*/ 6677 h 1883375"/>
              <a:gd name="connsiteX3" fmla="*/ 1191281 w 1301771"/>
              <a:gd name="connsiteY3" fmla="*/ 0 h 1883375"/>
              <a:gd name="connsiteX4" fmla="*/ 1257155 w 1301771"/>
              <a:gd name="connsiteY4" fmla="*/ 59824 h 1883375"/>
              <a:gd name="connsiteX5" fmla="*/ 1264362 w 1301771"/>
              <a:gd name="connsiteY5" fmla="*/ 1844444 h 1883375"/>
              <a:gd name="connsiteX6" fmla="*/ 1233319 w 1301771"/>
              <a:gd name="connsiteY6" fmla="*/ 1878531 h 1883375"/>
              <a:gd name="connsiteX7" fmla="*/ 428103 w 1301771"/>
              <a:gd name="connsiteY7" fmla="*/ 1883375 h 1883375"/>
              <a:gd name="connsiteX8" fmla="*/ 314164 w 1301771"/>
              <a:gd name="connsiteY8" fmla="*/ 1789062 h 1883375"/>
              <a:gd name="connsiteX9" fmla="*/ 316155 w 1301771"/>
              <a:gd name="connsiteY9" fmla="*/ 1158505 h 1883375"/>
              <a:gd name="connsiteX10" fmla="*/ 218285 w 1301771"/>
              <a:gd name="connsiteY10" fmla="*/ 1088454 h 1883375"/>
              <a:gd name="connsiteX11" fmla="*/ 84013 w 1301771"/>
              <a:gd name="connsiteY11" fmla="*/ 1087244 h 1883375"/>
              <a:gd name="connsiteX12" fmla="*/ 2356 w 1301771"/>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58505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58505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58505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29762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29762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29762 h 1883375"/>
              <a:gd name="connsiteX10" fmla="*/ 26039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29762 h 1883375"/>
              <a:gd name="connsiteX10" fmla="*/ 26039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4302"/>
              <a:gd name="connsiteX1" fmla="*/ 277 w 1265948"/>
              <a:gd name="connsiteY1" fmla="*/ 48556 h 1884302"/>
              <a:gd name="connsiteX2" fmla="*/ 58609 w 1265948"/>
              <a:gd name="connsiteY2" fmla="*/ 6677 h 1884302"/>
              <a:gd name="connsiteX3" fmla="*/ 1191281 w 1265948"/>
              <a:gd name="connsiteY3" fmla="*/ 0 h 1884302"/>
              <a:gd name="connsiteX4" fmla="*/ 1257155 w 1265948"/>
              <a:gd name="connsiteY4" fmla="*/ 59824 h 1884302"/>
              <a:gd name="connsiteX5" fmla="*/ 1264362 w 1265948"/>
              <a:gd name="connsiteY5" fmla="*/ 1844444 h 1884302"/>
              <a:gd name="connsiteX6" fmla="*/ 1233319 w 1265948"/>
              <a:gd name="connsiteY6" fmla="*/ 1878531 h 1884302"/>
              <a:gd name="connsiteX7" fmla="*/ 368734 w 1265948"/>
              <a:gd name="connsiteY7" fmla="*/ 1884302 h 1884302"/>
              <a:gd name="connsiteX8" fmla="*/ 314164 w 1265948"/>
              <a:gd name="connsiteY8" fmla="*/ 1789062 h 1884302"/>
              <a:gd name="connsiteX9" fmla="*/ 316155 w 1265948"/>
              <a:gd name="connsiteY9" fmla="*/ 1129762 h 1884302"/>
              <a:gd name="connsiteX10" fmla="*/ 260395 w 1265948"/>
              <a:gd name="connsiteY10" fmla="*/ 1088454 h 1884302"/>
              <a:gd name="connsiteX11" fmla="*/ 84013 w 1265948"/>
              <a:gd name="connsiteY11" fmla="*/ 1087244 h 1884302"/>
              <a:gd name="connsiteX12" fmla="*/ 2356 w 1265948"/>
              <a:gd name="connsiteY12" fmla="*/ 1026050 h 1884302"/>
              <a:gd name="connsiteX0" fmla="*/ 2356 w 1265948"/>
              <a:gd name="connsiteY0" fmla="*/ 1026050 h 1886073"/>
              <a:gd name="connsiteX1" fmla="*/ 277 w 1265948"/>
              <a:gd name="connsiteY1" fmla="*/ 48556 h 1886073"/>
              <a:gd name="connsiteX2" fmla="*/ 58609 w 1265948"/>
              <a:gd name="connsiteY2" fmla="*/ 6677 h 1886073"/>
              <a:gd name="connsiteX3" fmla="*/ 1191281 w 1265948"/>
              <a:gd name="connsiteY3" fmla="*/ 0 h 1886073"/>
              <a:gd name="connsiteX4" fmla="*/ 1257155 w 1265948"/>
              <a:gd name="connsiteY4" fmla="*/ 59824 h 1886073"/>
              <a:gd name="connsiteX5" fmla="*/ 1264362 w 1265948"/>
              <a:gd name="connsiteY5" fmla="*/ 1844444 h 1886073"/>
              <a:gd name="connsiteX6" fmla="*/ 1233319 w 1265948"/>
              <a:gd name="connsiteY6" fmla="*/ 1878531 h 1886073"/>
              <a:gd name="connsiteX7" fmla="*/ 368734 w 1265948"/>
              <a:gd name="connsiteY7" fmla="*/ 1884302 h 1886073"/>
              <a:gd name="connsiteX8" fmla="*/ 314164 w 1265948"/>
              <a:gd name="connsiteY8" fmla="*/ 1839130 h 1886073"/>
              <a:gd name="connsiteX9" fmla="*/ 316155 w 1265948"/>
              <a:gd name="connsiteY9" fmla="*/ 1129762 h 1886073"/>
              <a:gd name="connsiteX10" fmla="*/ 260395 w 1265948"/>
              <a:gd name="connsiteY10" fmla="*/ 1088454 h 1886073"/>
              <a:gd name="connsiteX11" fmla="*/ 84013 w 1265948"/>
              <a:gd name="connsiteY11" fmla="*/ 1087244 h 1886073"/>
              <a:gd name="connsiteX12" fmla="*/ 2356 w 1265948"/>
              <a:gd name="connsiteY12" fmla="*/ 1026050 h 1886073"/>
              <a:gd name="connsiteX0" fmla="*/ 2356 w 1265948"/>
              <a:gd name="connsiteY0" fmla="*/ 1026050 h 1884302"/>
              <a:gd name="connsiteX1" fmla="*/ 277 w 1265948"/>
              <a:gd name="connsiteY1" fmla="*/ 48556 h 1884302"/>
              <a:gd name="connsiteX2" fmla="*/ 58609 w 1265948"/>
              <a:gd name="connsiteY2" fmla="*/ 6677 h 1884302"/>
              <a:gd name="connsiteX3" fmla="*/ 1191281 w 1265948"/>
              <a:gd name="connsiteY3" fmla="*/ 0 h 1884302"/>
              <a:gd name="connsiteX4" fmla="*/ 1257155 w 1265948"/>
              <a:gd name="connsiteY4" fmla="*/ 59824 h 1884302"/>
              <a:gd name="connsiteX5" fmla="*/ 1264362 w 1265948"/>
              <a:gd name="connsiteY5" fmla="*/ 1844444 h 1884302"/>
              <a:gd name="connsiteX6" fmla="*/ 1233319 w 1265948"/>
              <a:gd name="connsiteY6" fmla="*/ 1878531 h 1884302"/>
              <a:gd name="connsiteX7" fmla="*/ 368734 w 1265948"/>
              <a:gd name="connsiteY7" fmla="*/ 1884302 h 1884302"/>
              <a:gd name="connsiteX8" fmla="*/ 314164 w 1265948"/>
              <a:gd name="connsiteY8" fmla="*/ 1839130 h 1884302"/>
              <a:gd name="connsiteX9" fmla="*/ 316155 w 1265948"/>
              <a:gd name="connsiteY9" fmla="*/ 1129762 h 1884302"/>
              <a:gd name="connsiteX10" fmla="*/ 260395 w 1265948"/>
              <a:gd name="connsiteY10" fmla="*/ 1088454 h 1884302"/>
              <a:gd name="connsiteX11" fmla="*/ 84013 w 1265948"/>
              <a:gd name="connsiteY11" fmla="*/ 1087244 h 1884302"/>
              <a:gd name="connsiteX12" fmla="*/ 2356 w 1265948"/>
              <a:gd name="connsiteY12" fmla="*/ 1026050 h 1884302"/>
              <a:gd name="connsiteX0" fmla="*/ 2356 w 1265948"/>
              <a:gd name="connsiteY0" fmla="*/ 1026050 h 1884302"/>
              <a:gd name="connsiteX1" fmla="*/ 277 w 1265948"/>
              <a:gd name="connsiteY1" fmla="*/ 48556 h 1884302"/>
              <a:gd name="connsiteX2" fmla="*/ 58609 w 1265948"/>
              <a:gd name="connsiteY2" fmla="*/ 6677 h 1884302"/>
              <a:gd name="connsiteX3" fmla="*/ 1191281 w 1265948"/>
              <a:gd name="connsiteY3" fmla="*/ 0 h 1884302"/>
              <a:gd name="connsiteX4" fmla="*/ 1257155 w 1265948"/>
              <a:gd name="connsiteY4" fmla="*/ 59824 h 1884302"/>
              <a:gd name="connsiteX5" fmla="*/ 1264362 w 1265948"/>
              <a:gd name="connsiteY5" fmla="*/ 1844444 h 1884302"/>
              <a:gd name="connsiteX6" fmla="*/ 1233319 w 1265948"/>
              <a:gd name="connsiteY6" fmla="*/ 1878531 h 1884302"/>
              <a:gd name="connsiteX7" fmla="*/ 368734 w 1265948"/>
              <a:gd name="connsiteY7" fmla="*/ 1884302 h 1884302"/>
              <a:gd name="connsiteX8" fmla="*/ 314164 w 1265948"/>
              <a:gd name="connsiteY8" fmla="*/ 1839130 h 1884302"/>
              <a:gd name="connsiteX9" fmla="*/ 316155 w 1265948"/>
              <a:gd name="connsiteY9" fmla="*/ 1129762 h 1884302"/>
              <a:gd name="connsiteX10" fmla="*/ 260395 w 1265948"/>
              <a:gd name="connsiteY10" fmla="*/ 1088454 h 1884302"/>
              <a:gd name="connsiteX11" fmla="*/ 84013 w 1265948"/>
              <a:gd name="connsiteY11" fmla="*/ 1087244 h 1884302"/>
              <a:gd name="connsiteX12" fmla="*/ 2356 w 1265948"/>
              <a:gd name="connsiteY12" fmla="*/ 1026050 h 188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5948" h="1884302">
                <a:moveTo>
                  <a:pt x="2356" y="1026050"/>
                </a:moveTo>
                <a:cubicBezTo>
                  <a:pt x="1501" y="875779"/>
                  <a:pt x="1174" y="205162"/>
                  <a:pt x="277" y="48556"/>
                </a:cubicBezTo>
                <a:cubicBezTo>
                  <a:pt x="-2993" y="23133"/>
                  <a:pt x="22967" y="8125"/>
                  <a:pt x="58609" y="6677"/>
                </a:cubicBezTo>
                <a:lnTo>
                  <a:pt x="1191281" y="0"/>
                </a:lnTo>
                <a:cubicBezTo>
                  <a:pt x="1239190" y="49"/>
                  <a:pt x="1260192" y="18003"/>
                  <a:pt x="1257155" y="59824"/>
                </a:cubicBezTo>
                <a:cubicBezTo>
                  <a:pt x="1258248" y="357547"/>
                  <a:pt x="1270170" y="1543798"/>
                  <a:pt x="1264362" y="1844444"/>
                </a:cubicBezTo>
                <a:cubicBezTo>
                  <a:pt x="1266125" y="1867861"/>
                  <a:pt x="1256809" y="1876859"/>
                  <a:pt x="1233319" y="1878531"/>
                </a:cubicBezTo>
                <a:lnTo>
                  <a:pt x="368734" y="1884302"/>
                </a:lnTo>
                <a:cubicBezTo>
                  <a:pt x="332884" y="1884346"/>
                  <a:pt x="314377" y="1859142"/>
                  <a:pt x="314164" y="1839130"/>
                </a:cubicBezTo>
                <a:cubicBezTo>
                  <a:pt x="313514" y="1638905"/>
                  <a:pt x="320552" y="1360690"/>
                  <a:pt x="316155" y="1129762"/>
                </a:cubicBezTo>
                <a:cubicBezTo>
                  <a:pt x="316073" y="1108351"/>
                  <a:pt x="296019" y="1088567"/>
                  <a:pt x="260395" y="1088454"/>
                </a:cubicBezTo>
                <a:cubicBezTo>
                  <a:pt x="170204" y="1088811"/>
                  <a:pt x="156030" y="1085373"/>
                  <a:pt x="84013" y="1087244"/>
                </a:cubicBezTo>
                <a:cubicBezTo>
                  <a:pt x="52294" y="1088068"/>
                  <a:pt x="2702" y="1086940"/>
                  <a:pt x="2356" y="1026050"/>
                </a:cubicBezTo>
                <a:close/>
              </a:path>
            </a:pathLst>
          </a:custGeom>
          <a:solidFill>
            <a:schemeClr val="accent6">
              <a:lumMod val="20000"/>
              <a:lumOff val="80000"/>
              <a:alpha val="25098"/>
            </a:schemeClr>
          </a:solidFill>
          <a:ln w="38100" cap="flat" cmpd="sng" algn="ctr">
            <a:solidFill>
              <a:schemeClr val="accent3"/>
            </a:solidFill>
            <a:prstDash val="sysDash"/>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00" b="0" i="1"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9" name="Rectangle 228">
            <a:extLst>
              <a:ext uri="{FF2B5EF4-FFF2-40B4-BE49-F238E27FC236}">
                <a16:creationId xmlns:a16="http://schemas.microsoft.com/office/drawing/2014/main" id="{5A50D77D-F264-4870-9C2C-928A6FE9D554}"/>
              </a:ext>
            </a:extLst>
          </p:cNvPr>
          <p:cNvSpPr/>
          <p:nvPr/>
        </p:nvSpPr>
        <p:spPr>
          <a:xfrm>
            <a:off x="-4277" y="5915154"/>
            <a:ext cx="12192000" cy="949179"/>
          </a:xfrm>
          <a:prstGeom prst="rect">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93" name="Group 392"/>
          <p:cNvGrpSpPr/>
          <p:nvPr/>
        </p:nvGrpSpPr>
        <p:grpSpPr>
          <a:xfrm>
            <a:off x="4283421" y="3001647"/>
            <a:ext cx="1777551" cy="1288321"/>
            <a:chOff x="2090938" y="4130361"/>
            <a:chExt cx="1777551" cy="1288321"/>
          </a:xfrm>
        </p:grpSpPr>
        <p:sp>
          <p:nvSpPr>
            <p:cNvPr id="394" name="Rectangle 393"/>
            <p:cNvSpPr/>
            <p:nvPr/>
          </p:nvSpPr>
          <p:spPr>
            <a:xfrm>
              <a:off x="2090938" y="4214091"/>
              <a:ext cx="1777551" cy="1204591"/>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dirty="0">
                <a:ln>
                  <a:noFill/>
                </a:ln>
                <a:solidFill>
                  <a:srgbClr val="0070C0"/>
                </a:solidFill>
                <a:effectLst/>
                <a:uLnTx/>
                <a:uFillTx/>
                <a:latin typeface="Calibri" panose="020F0502020204030204"/>
                <a:ea typeface="+mn-ea"/>
                <a:cs typeface="+mn-cs"/>
              </a:endParaRPr>
            </a:p>
          </p:txBody>
        </p:sp>
        <p:pic>
          <p:nvPicPr>
            <p:cNvPr id="395" name="Picture 394"/>
            <p:cNvPicPr>
              <a:picLocks noChangeAspect="1"/>
            </p:cNvPicPr>
            <p:nvPr/>
          </p:nvPicPr>
          <p:blipFill>
            <a:blip r:embed="rId3"/>
            <a:stretch>
              <a:fillRect/>
            </a:stretch>
          </p:blipFill>
          <p:spPr>
            <a:xfrm>
              <a:off x="2772050" y="4372036"/>
              <a:ext cx="219824" cy="119200"/>
            </a:xfrm>
            <a:prstGeom prst="rect">
              <a:avLst/>
            </a:prstGeom>
          </p:spPr>
        </p:pic>
        <p:pic>
          <p:nvPicPr>
            <p:cNvPr id="396" name="Picture 395"/>
            <p:cNvPicPr>
              <a:picLocks noChangeAspect="1"/>
            </p:cNvPicPr>
            <p:nvPr/>
          </p:nvPicPr>
          <p:blipFill>
            <a:blip r:embed="rId4"/>
            <a:stretch>
              <a:fillRect/>
            </a:stretch>
          </p:blipFill>
          <p:spPr>
            <a:xfrm>
              <a:off x="2785526" y="4130361"/>
              <a:ext cx="192873" cy="166387"/>
            </a:xfrm>
            <a:prstGeom prst="rect">
              <a:avLst/>
            </a:prstGeom>
          </p:spPr>
        </p:pic>
        <p:cxnSp>
          <p:nvCxnSpPr>
            <p:cNvPr id="397" name="Straight Connector 396"/>
            <p:cNvCxnSpPr>
              <a:stCxn id="396" idx="2"/>
              <a:endCxn id="395" idx="0"/>
            </p:cNvCxnSpPr>
            <p:nvPr/>
          </p:nvCxnSpPr>
          <p:spPr>
            <a:xfrm flipH="1">
              <a:off x="2881962" y="4296748"/>
              <a:ext cx="1" cy="75288"/>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grpSp>
      <p:grpSp>
        <p:nvGrpSpPr>
          <p:cNvPr id="388" name="Group 387"/>
          <p:cNvGrpSpPr/>
          <p:nvPr/>
        </p:nvGrpSpPr>
        <p:grpSpPr>
          <a:xfrm>
            <a:off x="4471930" y="3166254"/>
            <a:ext cx="1777551" cy="1288321"/>
            <a:chOff x="2090938" y="4130361"/>
            <a:chExt cx="1777551" cy="1288321"/>
          </a:xfrm>
        </p:grpSpPr>
        <p:sp>
          <p:nvSpPr>
            <p:cNvPr id="389" name="Rectangle 388"/>
            <p:cNvSpPr/>
            <p:nvPr/>
          </p:nvSpPr>
          <p:spPr>
            <a:xfrm>
              <a:off x="2090938" y="4214091"/>
              <a:ext cx="1777551" cy="1204591"/>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dirty="0">
                <a:ln>
                  <a:noFill/>
                </a:ln>
                <a:solidFill>
                  <a:srgbClr val="0070C0"/>
                </a:solidFill>
                <a:effectLst/>
                <a:uLnTx/>
                <a:uFillTx/>
                <a:latin typeface="Calibri" panose="020F0502020204030204"/>
                <a:ea typeface="+mn-ea"/>
                <a:cs typeface="+mn-cs"/>
              </a:endParaRPr>
            </a:p>
          </p:txBody>
        </p:sp>
        <p:pic>
          <p:nvPicPr>
            <p:cNvPr id="390" name="Picture 389"/>
            <p:cNvPicPr>
              <a:picLocks noChangeAspect="1"/>
            </p:cNvPicPr>
            <p:nvPr/>
          </p:nvPicPr>
          <p:blipFill>
            <a:blip r:embed="rId3"/>
            <a:stretch>
              <a:fillRect/>
            </a:stretch>
          </p:blipFill>
          <p:spPr>
            <a:xfrm>
              <a:off x="2772050" y="4372036"/>
              <a:ext cx="219824" cy="119200"/>
            </a:xfrm>
            <a:prstGeom prst="rect">
              <a:avLst/>
            </a:prstGeom>
          </p:spPr>
        </p:pic>
        <p:pic>
          <p:nvPicPr>
            <p:cNvPr id="391" name="Picture 390"/>
            <p:cNvPicPr>
              <a:picLocks noChangeAspect="1"/>
            </p:cNvPicPr>
            <p:nvPr/>
          </p:nvPicPr>
          <p:blipFill>
            <a:blip r:embed="rId4"/>
            <a:stretch>
              <a:fillRect/>
            </a:stretch>
          </p:blipFill>
          <p:spPr>
            <a:xfrm>
              <a:off x="2785526" y="4130361"/>
              <a:ext cx="192873" cy="166387"/>
            </a:xfrm>
            <a:prstGeom prst="rect">
              <a:avLst/>
            </a:prstGeom>
          </p:spPr>
        </p:pic>
        <p:cxnSp>
          <p:nvCxnSpPr>
            <p:cNvPr id="392" name="Straight Connector 391"/>
            <p:cNvCxnSpPr>
              <a:stCxn id="391" idx="2"/>
              <a:endCxn id="390" idx="0"/>
            </p:cNvCxnSpPr>
            <p:nvPr/>
          </p:nvCxnSpPr>
          <p:spPr>
            <a:xfrm flipH="1">
              <a:off x="2881962" y="4296748"/>
              <a:ext cx="1" cy="75288"/>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grpSp>
      <p:grpSp>
        <p:nvGrpSpPr>
          <p:cNvPr id="362" name="Group 361"/>
          <p:cNvGrpSpPr/>
          <p:nvPr/>
        </p:nvGrpSpPr>
        <p:grpSpPr>
          <a:xfrm>
            <a:off x="4665273" y="3330380"/>
            <a:ext cx="1777551" cy="1288321"/>
            <a:chOff x="2090938" y="4130361"/>
            <a:chExt cx="1777551" cy="1288321"/>
          </a:xfrm>
        </p:grpSpPr>
        <p:sp>
          <p:nvSpPr>
            <p:cNvPr id="340" name="Rectangle 339"/>
            <p:cNvSpPr/>
            <p:nvPr/>
          </p:nvSpPr>
          <p:spPr>
            <a:xfrm>
              <a:off x="2090938" y="4214091"/>
              <a:ext cx="1777551" cy="1204591"/>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dirty="0">
                <a:ln>
                  <a:noFill/>
                </a:ln>
                <a:solidFill>
                  <a:srgbClr val="0070C0"/>
                </a:solidFill>
                <a:effectLst/>
                <a:uLnTx/>
                <a:uFillTx/>
                <a:latin typeface="Calibri" panose="020F0502020204030204"/>
                <a:ea typeface="+mn-ea"/>
                <a:cs typeface="+mn-cs"/>
              </a:endParaRPr>
            </a:p>
          </p:txBody>
        </p:sp>
        <p:pic>
          <p:nvPicPr>
            <p:cNvPr id="354" name="Picture 353"/>
            <p:cNvPicPr>
              <a:picLocks noChangeAspect="1"/>
            </p:cNvPicPr>
            <p:nvPr/>
          </p:nvPicPr>
          <p:blipFill>
            <a:blip r:embed="rId3"/>
            <a:stretch>
              <a:fillRect/>
            </a:stretch>
          </p:blipFill>
          <p:spPr>
            <a:xfrm>
              <a:off x="2772050" y="4372036"/>
              <a:ext cx="219824" cy="119200"/>
            </a:xfrm>
            <a:prstGeom prst="rect">
              <a:avLst/>
            </a:prstGeom>
          </p:spPr>
        </p:pic>
        <p:pic>
          <p:nvPicPr>
            <p:cNvPr id="355" name="Picture 354"/>
            <p:cNvPicPr>
              <a:picLocks noChangeAspect="1"/>
            </p:cNvPicPr>
            <p:nvPr/>
          </p:nvPicPr>
          <p:blipFill>
            <a:blip r:embed="rId4"/>
            <a:stretch>
              <a:fillRect/>
            </a:stretch>
          </p:blipFill>
          <p:spPr>
            <a:xfrm>
              <a:off x="2785526" y="4130361"/>
              <a:ext cx="192873" cy="166387"/>
            </a:xfrm>
            <a:prstGeom prst="rect">
              <a:avLst/>
            </a:prstGeom>
          </p:spPr>
        </p:pic>
        <p:cxnSp>
          <p:nvCxnSpPr>
            <p:cNvPr id="358" name="Straight Connector 357"/>
            <p:cNvCxnSpPr>
              <a:stCxn id="355" idx="2"/>
              <a:endCxn id="354" idx="0"/>
            </p:cNvCxnSpPr>
            <p:nvPr/>
          </p:nvCxnSpPr>
          <p:spPr>
            <a:xfrm flipH="1">
              <a:off x="2881962" y="4296748"/>
              <a:ext cx="1" cy="75288"/>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grpSp>
      <p:grpSp>
        <p:nvGrpSpPr>
          <p:cNvPr id="363" name="Group 362"/>
          <p:cNvGrpSpPr/>
          <p:nvPr/>
        </p:nvGrpSpPr>
        <p:grpSpPr>
          <a:xfrm>
            <a:off x="4093864" y="3482780"/>
            <a:ext cx="3029667" cy="2108406"/>
            <a:chOff x="1367129" y="4130361"/>
            <a:chExt cx="3029667" cy="2108406"/>
          </a:xfrm>
        </p:grpSpPr>
        <p:sp>
          <p:nvSpPr>
            <p:cNvPr id="364" name="Rectangle 363"/>
            <p:cNvSpPr/>
            <p:nvPr/>
          </p:nvSpPr>
          <p:spPr>
            <a:xfrm>
              <a:off x="1367129" y="4214091"/>
              <a:ext cx="3029667" cy="2024676"/>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dirty="0">
                <a:ln>
                  <a:noFill/>
                </a:ln>
                <a:solidFill>
                  <a:srgbClr val="0070C0"/>
                </a:solidFill>
                <a:effectLst/>
                <a:uLnTx/>
                <a:uFillTx/>
                <a:latin typeface="Calibri" panose="020F0502020204030204"/>
                <a:ea typeface="+mn-ea"/>
                <a:cs typeface="+mn-cs"/>
              </a:endParaRPr>
            </a:p>
          </p:txBody>
        </p:sp>
        <p:pic>
          <p:nvPicPr>
            <p:cNvPr id="365" name="Picture 364"/>
            <p:cNvPicPr>
              <a:picLocks noChangeAspect="1"/>
            </p:cNvPicPr>
            <p:nvPr/>
          </p:nvPicPr>
          <p:blipFill>
            <a:blip r:embed="rId3"/>
            <a:stretch>
              <a:fillRect/>
            </a:stretch>
          </p:blipFill>
          <p:spPr>
            <a:xfrm>
              <a:off x="2772050" y="4372036"/>
              <a:ext cx="219824" cy="119200"/>
            </a:xfrm>
            <a:prstGeom prst="rect">
              <a:avLst/>
            </a:prstGeom>
          </p:spPr>
        </p:pic>
        <p:pic>
          <p:nvPicPr>
            <p:cNvPr id="366" name="Picture 365"/>
            <p:cNvPicPr>
              <a:picLocks noChangeAspect="1"/>
            </p:cNvPicPr>
            <p:nvPr/>
          </p:nvPicPr>
          <p:blipFill>
            <a:blip r:embed="rId4"/>
            <a:stretch>
              <a:fillRect/>
            </a:stretch>
          </p:blipFill>
          <p:spPr>
            <a:xfrm>
              <a:off x="2785526" y="4130361"/>
              <a:ext cx="192873" cy="166387"/>
            </a:xfrm>
            <a:prstGeom prst="rect">
              <a:avLst/>
            </a:prstGeom>
          </p:spPr>
        </p:pic>
        <p:cxnSp>
          <p:nvCxnSpPr>
            <p:cNvPr id="367" name="Straight Connector 366"/>
            <p:cNvCxnSpPr>
              <a:stCxn id="366" idx="2"/>
              <a:endCxn id="365" idx="0"/>
            </p:cNvCxnSpPr>
            <p:nvPr/>
          </p:nvCxnSpPr>
          <p:spPr>
            <a:xfrm flipH="1">
              <a:off x="2881962" y="4296748"/>
              <a:ext cx="1" cy="75288"/>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normAutofit/>
          </a:bodyPr>
          <a:lstStyle/>
          <a:p>
            <a:r>
              <a:rPr lang="en-US" dirty="0"/>
              <a:t>Your enterprise in transformation</a:t>
            </a:r>
            <a:endParaRPr lang="en-US" i="1" dirty="0"/>
          </a:p>
        </p:txBody>
      </p:sp>
      <p:grpSp>
        <p:nvGrpSpPr>
          <p:cNvPr id="546" name="Group 545"/>
          <p:cNvGrpSpPr/>
          <p:nvPr/>
        </p:nvGrpSpPr>
        <p:grpSpPr>
          <a:xfrm>
            <a:off x="121758" y="5969419"/>
            <a:ext cx="2885821" cy="800737"/>
            <a:chOff x="121758" y="5969419"/>
            <a:chExt cx="2885821" cy="800737"/>
          </a:xfrm>
        </p:grpSpPr>
        <p:sp>
          <p:nvSpPr>
            <p:cNvPr id="250" name="Rectangle 2"/>
            <p:cNvSpPr/>
            <p:nvPr/>
          </p:nvSpPr>
          <p:spPr bwMode="auto">
            <a:xfrm>
              <a:off x="121758" y="5969419"/>
              <a:ext cx="2885821" cy="635198"/>
            </a:xfrm>
            <a:prstGeom prst="rect">
              <a:avLst/>
            </a:prstGeom>
            <a:solidFill>
              <a:schemeClr val="tx1">
                <a:lumMod val="90000"/>
                <a:lumOff val="10000"/>
              </a:schemeClr>
            </a:solidFill>
            <a:ln w="25400" cap="flat" cmpd="sng" algn="ctr">
              <a:noFill/>
              <a:prstDash val="solid"/>
              <a:headEnd type="none" w="med" len="med"/>
              <a:tailEnd type="none" w="med" len="med"/>
            </a:ln>
            <a:effectLst/>
          </p:spPr>
          <p:txBody>
            <a:bodyPr vert="horz" wrap="square" lIns="91440" tIns="91440" rIns="91440" bIns="91440" numCol="1" rtlCol="0" anchor="t" anchorCtr="0" compatLnSpc="1">
              <a:prstTxWarp prst="textNoShape">
                <a:avLst/>
              </a:prstTxWarp>
            </a:bodyPr>
            <a:lstStyle/>
            <a:p>
              <a:pPr marL="0" marR="0" lvl="0" indent="0" algn="l" defTabSz="913752" rtl="0" eaLnBrk="1" fontAlgn="base" latinLnBrk="0" hangingPunct="1">
                <a:lnSpc>
                  <a:spcPct val="100000"/>
                </a:lnSpc>
                <a:spcBef>
                  <a:spcPct val="0"/>
                </a:spcBef>
                <a:spcAft>
                  <a:spcPct val="0"/>
                </a:spcAft>
                <a:buClrTx/>
                <a:buSzTx/>
                <a:buFontTx/>
                <a:buNone/>
                <a:tabLst/>
                <a:defRPr/>
              </a:pPr>
              <a:r>
                <a:rPr kumimoji="0" lang="en-US" sz="1200" b="1" i="0" u="none" strike="noStrike" kern="0" cap="none" spc="100" normalizeH="0" baseline="0" noProof="0" dirty="0">
                  <a:ln>
                    <a:noFill/>
                  </a:ln>
                  <a:gradFill>
                    <a:gsLst>
                      <a:gs pos="5439">
                        <a:srgbClr val="F8F8F8"/>
                      </a:gs>
                      <a:gs pos="10000">
                        <a:srgbClr val="F8F8F8"/>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ENGAGE </a:t>
              </a:r>
              <a:br>
                <a:rPr kumimoji="0" lang="en-US" sz="1200" b="1" i="0" u="none" strike="noStrike" kern="0" cap="none" spc="100" normalizeH="0" baseline="0" noProof="0" dirty="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br>
              <a:r>
                <a:rPr kumimoji="0" lang="en-US" sz="1200" b="1" i="0" u="none" strike="noStrike" kern="0" cap="none" spc="100" normalizeH="0" baseline="0" noProof="0" dirty="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t>YOUR CUSTOMERS</a:t>
              </a:r>
            </a:p>
          </p:txBody>
        </p:sp>
        <p:pic>
          <p:nvPicPr>
            <p:cNvPr id="254" name="Picture 253"/>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422621" y="6109850"/>
              <a:ext cx="431768" cy="372988"/>
            </a:xfrm>
            <a:prstGeom prst="rect">
              <a:avLst/>
            </a:prstGeom>
            <a:solidFill>
              <a:schemeClr val="tx1">
                <a:lumMod val="90000"/>
                <a:lumOff val="10000"/>
              </a:schemeClr>
            </a:solidFill>
          </p:spPr>
        </p:pic>
        <p:sp>
          <p:nvSpPr>
            <p:cNvPr id="258" name="Rectangle 257"/>
            <p:cNvSpPr/>
            <p:nvPr/>
          </p:nvSpPr>
          <p:spPr bwMode="auto">
            <a:xfrm>
              <a:off x="121758" y="6604617"/>
              <a:ext cx="2885821" cy="165539"/>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47" name="Group 546"/>
          <p:cNvGrpSpPr/>
          <p:nvPr/>
        </p:nvGrpSpPr>
        <p:grpSpPr>
          <a:xfrm>
            <a:off x="3117885" y="5968471"/>
            <a:ext cx="2885821" cy="800737"/>
            <a:chOff x="3109425" y="5969419"/>
            <a:chExt cx="2885821" cy="800737"/>
          </a:xfrm>
        </p:grpSpPr>
        <p:sp>
          <p:nvSpPr>
            <p:cNvPr id="252" name="Rectangle 3"/>
            <p:cNvSpPr/>
            <p:nvPr/>
          </p:nvSpPr>
          <p:spPr bwMode="auto">
            <a:xfrm>
              <a:off x="3109425" y="5969419"/>
              <a:ext cx="2885821" cy="635198"/>
            </a:xfrm>
            <a:prstGeom prst="rect">
              <a:avLst/>
            </a:prstGeom>
            <a:solidFill>
              <a:schemeClr val="tx1">
                <a:lumMod val="90000"/>
                <a:lumOff val="10000"/>
              </a:schemeClr>
            </a:solidFill>
            <a:ln w="25400" cap="flat" cmpd="sng" algn="ctr">
              <a:noFill/>
              <a:prstDash val="solid"/>
              <a:headEnd type="none" w="med" len="med"/>
              <a:tailEnd type="none" w="med" len="med"/>
            </a:ln>
            <a:effectLst/>
          </p:spPr>
          <p:txBody>
            <a:bodyPr vert="horz" wrap="square" lIns="91440" tIns="91440" rIns="91440" bIns="91440" numCol="1" rtlCol="0" anchor="t" anchorCtr="0" compatLnSpc="1">
              <a:prstTxWarp prst="textNoShape">
                <a:avLst/>
              </a:prstTxWarp>
            </a:bodyPr>
            <a:lstStyle/>
            <a:p>
              <a:pPr marL="0" marR="0" lvl="0" indent="0" algn="l" defTabSz="913752" rtl="0" eaLnBrk="1" fontAlgn="base" latinLnBrk="0" hangingPunct="1">
                <a:lnSpc>
                  <a:spcPct val="100000"/>
                </a:lnSpc>
                <a:spcBef>
                  <a:spcPct val="0"/>
                </a:spcBef>
                <a:spcAft>
                  <a:spcPct val="0"/>
                </a:spcAft>
                <a:buClrTx/>
                <a:buSzTx/>
                <a:buFontTx/>
                <a:buNone/>
                <a:tabLst/>
                <a:defRPr/>
              </a:pPr>
              <a:r>
                <a:rPr kumimoji="0" lang="en-US" sz="1200" b="1" i="0" u="none" strike="noStrike" kern="0" cap="none" spc="100" normalizeH="0" baseline="0" noProof="0" dirty="0">
                  <a:ln>
                    <a:noFill/>
                  </a:ln>
                  <a:gradFill>
                    <a:gsLst>
                      <a:gs pos="5439">
                        <a:srgbClr val="F8F8F8"/>
                      </a:gs>
                      <a:gs pos="10000">
                        <a:srgbClr val="F8F8F8"/>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EMPOWER </a:t>
              </a:r>
              <a:br>
                <a:rPr kumimoji="0" lang="en-US" sz="1200" b="1" i="0" u="none" strike="noStrike" kern="0" cap="none" spc="100" normalizeH="0" baseline="0" noProof="0" dirty="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br>
              <a:r>
                <a:rPr kumimoji="0" lang="en-US" sz="1200" b="1" i="0" u="none" strike="noStrike" kern="0" cap="none" spc="100" normalizeH="0" baseline="0" noProof="0" dirty="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t>YOUR EMPLOYEES</a:t>
              </a:r>
            </a:p>
          </p:txBody>
        </p:sp>
        <p:pic>
          <p:nvPicPr>
            <p:cNvPr id="255" name="Picture 25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567967" y="6098252"/>
              <a:ext cx="290325" cy="372988"/>
            </a:xfrm>
            <a:prstGeom prst="rect">
              <a:avLst/>
            </a:prstGeom>
            <a:solidFill>
              <a:schemeClr val="tx1">
                <a:lumMod val="90000"/>
                <a:lumOff val="10000"/>
              </a:schemeClr>
            </a:solidFill>
          </p:spPr>
        </p:pic>
        <p:sp>
          <p:nvSpPr>
            <p:cNvPr id="259" name="Rectangle 258"/>
            <p:cNvSpPr/>
            <p:nvPr/>
          </p:nvSpPr>
          <p:spPr bwMode="auto">
            <a:xfrm>
              <a:off x="3109425" y="6604617"/>
              <a:ext cx="2885821" cy="16553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48" name="Group 547"/>
          <p:cNvGrpSpPr/>
          <p:nvPr/>
        </p:nvGrpSpPr>
        <p:grpSpPr>
          <a:xfrm>
            <a:off x="6097091" y="5969419"/>
            <a:ext cx="2885821" cy="800737"/>
            <a:chOff x="6097091" y="5969419"/>
            <a:chExt cx="2885821" cy="800737"/>
          </a:xfrm>
        </p:grpSpPr>
        <p:sp>
          <p:nvSpPr>
            <p:cNvPr id="251" name="Rectangle 4"/>
            <p:cNvSpPr/>
            <p:nvPr/>
          </p:nvSpPr>
          <p:spPr bwMode="auto">
            <a:xfrm>
              <a:off x="6097091" y="5969419"/>
              <a:ext cx="2885821" cy="635198"/>
            </a:xfrm>
            <a:prstGeom prst="rect">
              <a:avLst/>
            </a:prstGeom>
            <a:solidFill>
              <a:schemeClr val="tx1">
                <a:lumMod val="90000"/>
                <a:lumOff val="10000"/>
              </a:schemeClr>
            </a:solidFill>
            <a:ln w="25400" cap="flat" cmpd="sng" algn="ctr">
              <a:noFill/>
              <a:prstDash val="solid"/>
              <a:headEnd type="none" w="med" len="med"/>
              <a:tailEnd type="none" w="med" len="med"/>
            </a:ln>
            <a:effectLst/>
          </p:spPr>
          <p:txBody>
            <a:bodyPr vert="horz" wrap="square" lIns="91440" tIns="91440" rIns="91440" bIns="91440" numCol="1" rtlCol="0" anchor="t" anchorCtr="0" compatLnSpc="1">
              <a:prstTxWarp prst="textNoShape">
                <a:avLst/>
              </a:prstTxWarp>
            </a:bodyPr>
            <a:lstStyle/>
            <a:p>
              <a:pPr marL="0" marR="0" lvl="0" indent="0" algn="l" defTabSz="913752" rtl="0" eaLnBrk="1" fontAlgn="base" latinLnBrk="0" hangingPunct="1">
                <a:lnSpc>
                  <a:spcPct val="100000"/>
                </a:lnSpc>
                <a:spcBef>
                  <a:spcPct val="0"/>
                </a:spcBef>
                <a:spcAft>
                  <a:spcPct val="0"/>
                </a:spcAft>
                <a:buClrTx/>
                <a:buSzTx/>
                <a:buFontTx/>
                <a:buNone/>
                <a:tabLst/>
                <a:defRPr/>
              </a:pPr>
              <a:r>
                <a:rPr kumimoji="0" lang="en-US" sz="1200" b="1" i="0" u="none" strike="noStrike" kern="0" cap="none" spc="100" normalizeH="0" baseline="0" noProof="0" dirty="0">
                  <a:ln>
                    <a:noFill/>
                  </a:ln>
                  <a:gradFill>
                    <a:gsLst>
                      <a:gs pos="5439">
                        <a:srgbClr val="F8F8F8"/>
                      </a:gs>
                      <a:gs pos="10000">
                        <a:srgbClr val="F8F8F8"/>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OPTIMIZE </a:t>
              </a:r>
              <a:br>
                <a:rPr kumimoji="0" lang="en-US" sz="1200" b="1" i="0" u="none" strike="noStrike" kern="0" cap="none" spc="100" normalizeH="0" baseline="0" noProof="0" dirty="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br>
              <a:r>
                <a:rPr kumimoji="0" lang="en-US" sz="1200" b="1" i="0" u="none" strike="noStrike" kern="0" cap="none" spc="100" normalizeH="0" baseline="0" noProof="0" dirty="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t>YOUR OPERATIONS</a:t>
              </a:r>
            </a:p>
          </p:txBody>
        </p:sp>
        <p:pic>
          <p:nvPicPr>
            <p:cNvPr id="256" name="Picture 255"/>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8514576" y="6098252"/>
              <a:ext cx="366666" cy="372988"/>
            </a:xfrm>
            <a:prstGeom prst="rect">
              <a:avLst/>
            </a:prstGeom>
            <a:solidFill>
              <a:schemeClr val="tx1">
                <a:lumMod val="90000"/>
                <a:lumOff val="10000"/>
              </a:schemeClr>
            </a:solidFill>
          </p:spPr>
        </p:pic>
        <p:sp>
          <p:nvSpPr>
            <p:cNvPr id="260" name="Rectangle 259"/>
            <p:cNvSpPr/>
            <p:nvPr/>
          </p:nvSpPr>
          <p:spPr bwMode="auto">
            <a:xfrm>
              <a:off x="6097091" y="6604617"/>
              <a:ext cx="2885821" cy="1655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49" name="Group 548"/>
          <p:cNvGrpSpPr/>
          <p:nvPr/>
        </p:nvGrpSpPr>
        <p:grpSpPr>
          <a:xfrm>
            <a:off x="9090824" y="5969419"/>
            <a:ext cx="2885821" cy="800737"/>
            <a:chOff x="9090824" y="5969419"/>
            <a:chExt cx="2885821" cy="800737"/>
          </a:xfrm>
        </p:grpSpPr>
        <p:sp>
          <p:nvSpPr>
            <p:cNvPr id="253" name="Rectangle 5"/>
            <p:cNvSpPr/>
            <p:nvPr/>
          </p:nvSpPr>
          <p:spPr bwMode="auto">
            <a:xfrm>
              <a:off x="9090824" y="5969419"/>
              <a:ext cx="2885821" cy="635198"/>
            </a:xfrm>
            <a:prstGeom prst="rect">
              <a:avLst/>
            </a:prstGeom>
            <a:solidFill>
              <a:schemeClr val="tx1">
                <a:lumMod val="90000"/>
                <a:lumOff val="10000"/>
              </a:schemeClr>
            </a:solidFill>
            <a:ln w="25400" cap="flat" cmpd="sng" algn="ctr">
              <a:noFill/>
              <a:prstDash val="solid"/>
              <a:headEnd type="none" w="med" len="med"/>
              <a:tailEnd type="none" w="med" len="med"/>
            </a:ln>
            <a:effectLst/>
          </p:spPr>
          <p:txBody>
            <a:bodyPr vert="horz" wrap="square" lIns="91440" tIns="91440" rIns="91440" bIns="91440" numCol="1" rtlCol="0" anchor="t" anchorCtr="0" compatLnSpc="1">
              <a:prstTxWarp prst="textNoShape">
                <a:avLst/>
              </a:prstTxWarp>
            </a:bodyPr>
            <a:lstStyle/>
            <a:p>
              <a:pPr marL="0" marR="0" lvl="0" indent="0" algn="l" defTabSz="913752" rtl="0" eaLnBrk="1" fontAlgn="base" latinLnBrk="0" hangingPunct="1">
                <a:lnSpc>
                  <a:spcPct val="100000"/>
                </a:lnSpc>
                <a:spcBef>
                  <a:spcPct val="0"/>
                </a:spcBef>
                <a:spcAft>
                  <a:spcPct val="0"/>
                </a:spcAft>
                <a:buClrTx/>
                <a:buSzTx/>
                <a:buFontTx/>
                <a:buNone/>
                <a:tabLst/>
                <a:defRPr/>
              </a:pPr>
              <a:r>
                <a:rPr kumimoji="0" lang="en-US" sz="1200" b="1" i="0" u="none" strike="noStrike" kern="0" cap="none" spc="100" normalizeH="0" baseline="0" noProof="0" dirty="0">
                  <a:ln>
                    <a:noFill/>
                  </a:ln>
                  <a:gradFill>
                    <a:gsLst>
                      <a:gs pos="5439">
                        <a:srgbClr val="F8F8F8"/>
                      </a:gs>
                      <a:gs pos="10000">
                        <a:srgbClr val="F8F8F8"/>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TRANSFORM</a:t>
              </a:r>
              <a:r>
                <a:rPr kumimoji="0" lang="en-US" sz="1200" b="1" i="0" u="none" strike="noStrike" kern="0" cap="none" spc="100" normalizeH="0" baseline="0" noProof="0" dirty="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t> </a:t>
              </a:r>
              <a:br>
                <a:rPr kumimoji="0" lang="en-US" sz="1200" b="1" i="0" u="none" strike="noStrike" kern="0" cap="none" spc="100" normalizeH="0" baseline="0" noProof="0" dirty="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br>
              <a:r>
                <a:rPr kumimoji="0" lang="en-US" sz="1200" b="1" i="0" u="none" strike="noStrike" kern="0" cap="none" spc="100" normalizeH="0" baseline="0" noProof="0" dirty="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t>YOUR PRODUCTS</a:t>
              </a:r>
            </a:p>
          </p:txBody>
        </p:sp>
        <p:pic>
          <p:nvPicPr>
            <p:cNvPr id="257" name="Picture 256"/>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11435283" y="6098252"/>
              <a:ext cx="372986" cy="372988"/>
            </a:xfrm>
            <a:prstGeom prst="rect">
              <a:avLst/>
            </a:prstGeom>
            <a:solidFill>
              <a:schemeClr val="tx1">
                <a:lumMod val="90000"/>
                <a:lumOff val="10000"/>
              </a:schemeClr>
            </a:solidFill>
          </p:spPr>
        </p:pic>
        <p:sp>
          <p:nvSpPr>
            <p:cNvPr id="261" name="Rectangle 260"/>
            <p:cNvSpPr/>
            <p:nvPr/>
          </p:nvSpPr>
          <p:spPr bwMode="auto">
            <a:xfrm>
              <a:off x="9090824" y="6604617"/>
              <a:ext cx="2885821" cy="165539"/>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76" name="Freeform 5"/>
          <p:cNvSpPr>
            <a:spLocks/>
          </p:cNvSpPr>
          <p:nvPr/>
        </p:nvSpPr>
        <p:spPr bwMode="auto">
          <a:xfrm>
            <a:off x="7694940" y="2286780"/>
            <a:ext cx="3937230" cy="1628160"/>
          </a:xfrm>
          <a:custGeom>
            <a:avLst/>
            <a:gdLst>
              <a:gd name="T0" fmla="*/ 1469 w 1574"/>
              <a:gd name="T1" fmla="*/ 427 h 636"/>
              <a:gd name="T2" fmla="*/ 1466 w 1574"/>
              <a:gd name="T3" fmla="*/ 427 h 636"/>
              <a:gd name="T4" fmla="*/ 1474 w 1574"/>
              <a:gd name="T5" fmla="*/ 369 h 636"/>
              <a:gd name="T6" fmla="*/ 1257 w 1574"/>
              <a:gd name="T7" fmla="*/ 152 h 636"/>
              <a:gd name="T8" fmla="*/ 1111 w 1574"/>
              <a:gd name="T9" fmla="*/ 210 h 636"/>
              <a:gd name="T10" fmla="*/ 837 w 1574"/>
              <a:gd name="T11" fmla="*/ 0 h 636"/>
              <a:gd name="T12" fmla="*/ 554 w 1574"/>
              <a:gd name="T13" fmla="*/ 258 h 636"/>
              <a:gd name="T14" fmla="*/ 547 w 1574"/>
              <a:gd name="T15" fmla="*/ 257 h 636"/>
              <a:gd name="T16" fmla="*/ 400 w 1574"/>
              <a:gd name="T17" fmla="*/ 199 h 636"/>
              <a:gd name="T18" fmla="*/ 195 w 1574"/>
              <a:gd name="T19" fmla="*/ 347 h 636"/>
              <a:gd name="T20" fmla="*/ 147 w 1574"/>
              <a:gd name="T21" fmla="*/ 339 h 636"/>
              <a:gd name="T22" fmla="*/ 0 w 1574"/>
              <a:gd name="T23" fmla="*/ 486 h 636"/>
              <a:gd name="T24" fmla="*/ 147 w 1574"/>
              <a:gd name="T25" fmla="*/ 634 h 636"/>
              <a:gd name="T26" fmla="*/ 147 w 1574"/>
              <a:gd name="T27" fmla="*/ 634 h 636"/>
              <a:gd name="T28" fmla="*/ 147 w 1574"/>
              <a:gd name="T29" fmla="*/ 634 h 636"/>
              <a:gd name="T30" fmla="*/ 493 w 1574"/>
              <a:gd name="T31" fmla="*/ 634 h 636"/>
              <a:gd name="T32" fmla="*/ 521 w 1574"/>
              <a:gd name="T33" fmla="*/ 636 h 636"/>
              <a:gd name="T34" fmla="*/ 521 w 1574"/>
              <a:gd name="T35" fmla="*/ 636 h 636"/>
              <a:gd name="T36" fmla="*/ 521 w 1574"/>
              <a:gd name="T37" fmla="*/ 636 h 636"/>
              <a:gd name="T38" fmla="*/ 1469 w 1574"/>
              <a:gd name="T39" fmla="*/ 636 h 636"/>
              <a:gd name="T40" fmla="*/ 1574 w 1574"/>
              <a:gd name="T41" fmla="*/ 531 h 636"/>
              <a:gd name="T42" fmla="*/ 1469 w 1574"/>
              <a:gd name="T43" fmla="*/ 42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74" h="636">
                <a:moveTo>
                  <a:pt x="1469" y="427"/>
                </a:moveTo>
                <a:cubicBezTo>
                  <a:pt x="1468" y="427"/>
                  <a:pt x="1467" y="427"/>
                  <a:pt x="1466" y="427"/>
                </a:cubicBezTo>
                <a:cubicBezTo>
                  <a:pt x="1471" y="409"/>
                  <a:pt x="1474" y="389"/>
                  <a:pt x="1474" y="369"/>
                </a:cubicBezTo>
                <a:cubicBezTo>
                  <a:pt x="1474" y="250"/>
                  <a:pt x="1377" y="152"/>
                  <a:pt x="1257" y="152"/>
                </a:cubicBezTo>
                <a:cubicBezTo>
                  <a:pt x="1201" y="152"/>
                  <a:pt x="1149" y="174"/>
                  <a:pt x="1111" y="210"/>
                </a:cubicBezTo>
                <a:cubicBezTo>
                  <a:pt x="1078" y="89"/>
                  <a:pt x="968" y="0"/>
                  <a:pt x="837" y="0"/>
                </a:cubicBezTo>
                <a:cubicBezTo>
                  <a:pt x="689" y="0"/>
                  <a:pt x="567" y="113"/>
                  <a:pt x="554" y="258"/>
                </a:cubicBezTo>
                <a:cubicBezTo>
                  <a:pt x="552" y="257"/>
                  <a:pt x="549" y="257"/>
                  <a:pt x="547" y="257"/>
                </a:cubicBezTo>
                <a:cubicBezTo>
                  <a:pt x="508" y="221"/>
                  <a:pt x="457" y="199"/>
                  <a:pt x="400" y="199"/>
                </a:cubicBezTo>
                <a:cubicBezTo>
                  <a:pt x="305" y="199"/>
                  <a:pt x="224" y="261"/>
                  <a:pt x="195" y="347"/>
                </a:cubicBezTo>
                <a:cubicBezTo>
                  <a:pt x="180" y="342"/>
                  <a:pt x="164" y="339"/>
                  <a:pt x="147" y="339"/>
                </a:cubicBezTo>
                <a:cubicBezTo>
                  <a:pt x="66" y="339"/>
                  <a:pt x="0" y="405"/>
                  <a:pt x="0" y="486"/>
                </a:cubicBezTo>
                <a:cubicBezTo>
                  <a:pt x="0" y="568"/>
                  <a:pt x="66" y="634"/>
                  <a:pt x="147" y="634"/>
                </a:cubicBezTo>
                <a:cubicBezTo>
                  <a:pt x="147" y="634"/>
                  <a:pt x="147" y="634"/>
                  <a:pt x="147" y="634"/>
                </a:cubicBezTo>
                <a:cubicBezTo>
                  <a:pt x="147" y="634"/>
                  <a:pt x="147" y="634"/>
                  <a:pt x="147" y="634"/>
                </a:cubicBezTo>
                <a:cubicBezTo>
                  <a:pt x="493" y="634"/>
                  <a:pt x="493" y="634"/>
                  <a:pt x="493" y="634"/>
                </a:cubicBezTo>
                <a:cubicBezTo>
                  <a:pt x="502" y="635"/>
                  <a:pt x="511" y="636"/>
                  <a:pt x="521" y="636"/>
                </a:cubicBezTo>
                <a:cubicBezTo>
                  <a:pt x="521" y="636"/>
                  <a:pt x="521" y="636"/>
                  <a:pt x="521" y="636"/>
                </a:cubicBezTo>
                <a:cubicBezTo>
                  <a:pt x="521" y="636"/>
                  <a:pt x="521" y="636"/>
                  <a:pt x="521" y="636"/>
                </a:cubicBezTo>
                <a:cubicBezTo>
                  <a:pt x="1469" y="636"/>
                  <a:pt x="1469" y="636"/>
                  <a:pt x="1469" y="636"/>
                </a:cubicBezTo>
                <a:cubicBezTo>
                  <a:pt x="1527" y="636"/>
                  <a:pt x="1574" y="589"/>
                  <a:pt x="1574" y="531"/>
                </a:cubicBezTo>
                <a:cubicBezTo>
                  <a:pt x="1574" y="474"/>
                  <a:pt x="1527" y="427"/>
                  <a:pt x="1469" y="427"/>
                </a:cubicBezTo>
                <a:close/>
              </a:path>
            </a:pathLst>
          </a:custGeom>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grpSp>
        <p:nvGrpSpPr>
          <p:cNvPr id="384" name="Group 383"/>
          <p:cNvGrpSpPr/>
          <p:nvPr/>
        </p:nvGrpSpPr>
        <p:grpSpPr>
          <a:xfrm>
            <a:off x="8140487" y="2999024"/>
            <a:ext cx="1174424" cy="543436"/>
            <a:chOff x="10004567" y="4052190"/>
            <a:chExt cx="1276844" cy="590828"/>
          </a:xfrm>
        </p:grpSpPr>
        <p:pic>
          <p:nvPicPr>
            <p:cNvPr id="378" name="Picture 377"/>
            <p:cNvPicPr>
              <a:picLocks noChangeAspect="1"/>
            </p:cNvPicPr>
            <p:nvPr/>
          </p:nvPicPr>
          <p:blipFill>
            <a:blip r:embed="rId9"/>
            <a:stretch>
              <a:fillRect/>
            </a:stretch>
          </p:blipFill>
          <p:spPr>
            <a:xfrm>
              <a:off x="10004567" y="4052191"/>
              <a:ext cx="648086" cy="590827"/>
            </a:xfrm>
            <a:prstGeom prst="rect">
              <a:avLst/>
            </a:prstGeom>
          </p:spPr>
        </p:pic>
        <p:pic>
          <p:nvPicPr>
            <p:cNvPr id="379" name="Picture 378"/>
            <p:cNvPicPr>
              <a:picLocks noChangeAspect="1"/>
            </p:cNvPicPr>
            <p:nvPr/>
          </p:nvPicPr>
          <p:blipFill>
            <a:blip r:embed="rId9"/>
            <a:stretch>
              <a:fillRect/>
            </a:stretch>
          </p:blipFill>
          <p:spPr>
            <a:xfrm>
              <a:off x="10633325" y="4052190"/>
              <a:ext cx="648086" cy="590827"/>
            </a:xfrm>
            <a:prstGeom prst="rect">
              <a:avLst/>
            </a:prstGeom>
          </p:spPr>
        </p:pic>
      </p:grpSp>
      <p:sp>
        <p:nvSpPr>
          <p:cNvPr id="380" name="TextBox 379"/>
          <p:cNvSpPr txBox="1"/>
          <p:nvPr/>
        </p:nvSpPr>
        <p:spPr>
          <a:xfrm>
            <a:off x="7835512" y="3550957"/>
            <a:ext cx="1911734" cy="276999"/>
          </a:xfrm>
          <a:prstGeom prst="rect">
            <a:avLst/>
          </a:prstGeom>
          <a:noFill/>
          <a:ln>
            <a:noFill/>
          </a:ln>
        </p:spPr>
        <p:txBody>
          <a:bodyPr wrap="square" rtlCol="0" anchor="ctr">
            <a:spAutoFit/>
          </a:bodyPr>
          <a:lstStyle/>
          <a:p>
            <a:pPr marL="0" marR="0" lvl="0" indent="0" algn="ctr" defTabSz="896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0">
                      <a:srgbClr val="0D0D0D"/>
                    </a:gs>
                    <a:gs pos="100000">
                      <a:srgbClr val="0D0D0D"/>
                    </a:gs>
                  </a:gsLst>
                  <a:lin ang="5400000" scaled="1"/>
                </a:gradFill>
                <a:effectLst/>
                <a:uLnTx/>
                <a:uFillTx/>
                <a:latin typeface="Segoe UI" panose="020B0502040204020203" pitchFamily="34" charset="0"/>
                <a:ea typeface="+mn-ea"/>
                <a:cs typeface="Segoe UI" panose="020B0502040204020203" pitchFamily="34" charset="0"/>
              </a:rPr>
              <a:t>Infrastructure as a Service</a:t>
            </a:r>
          </a:p>
        </p:txBody>
      </p:sp>
      <p:sp>
        <p:nvSpPr>
          <p:cNvPr id="445" name="Rectangle 444"/>
          <p:cNvSpPr/>
          <p:nvPr/>
        </p:nvSpPr>
        <p:spPr>
          <a:xfrm>
            <a:off x="7268820" y="4789729"/>
            <a:ext cx="1116183" cy="597340"/>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dirty="0">
              <a:ln>
                <a:noFill/>
              </a:ln>
              <a:solidFill>
                <a:srgbClr val="0070C0"/>
              </a:solidFill>
              <a:effectLst/>
              <a:uLnTx/>
              <a:uFillTx/>
              <a:latin typeface="Calibri" panose="020F0502020204030204"/>
              <a:ea typeface="+mn-ea"/>
              <a:cs typeface="+mn-cs"/>
            </a:endParaRPr>
          </a:p>
        </p:txBody>
      </p:sp>
      <p:grpSp>
        <p:nvGrpSpPr>
          <p:cNvPr id="30" name="Group 29"/>
          <p:cNvGrpSpPr/>
          <p:nvPr/>
        </p:nvGrpSpPr>
        <p:grpSpPr>
          <a:xfrm>
            <a:off x="7424577" y="4935936"/>
            <a:ext cx="779642" cy="284137"/>
            <a:chOff x="9883704" y="5312489"/>
            <a:chExt cx="1783505" cy="680882"/>
          </a:xfrm>
        </p:grpSpPr>
        <p:grpSp>
          <p:nvGrpSpPr>
            <p:cNvPr id="37" name="Group 36"/>
            <p:cNvGrpSpPr/>
            <p:nvPr/>
          </p:nvGrpSpPr>
          <p:grpSpPr>
            <a:xfrm>
              <a:off x="9883704" y="5312489"/>
              <a:ext cx="398388" cy="680881"/>
              <a:chOff x="9807880" y="5282421"/>
              <a:chExt cx="490572" cy="838432"/>
            </a:xfrm>
          </p:grpSpPr>
          <p:pic>
            <p:nvPicPr>
              <p:cNvPr id="44" name="Picture 43"/>
              <p:cNvPicPr>
                <a:picLocks noChangeAspect="1"/>
              </p:cNvPicPr>
              <p:nvPr/>
            </p:nvPicPr>
            <p:blipFill>
              <a:blip r:embed="rId10"/>
              <a:stretch>
                <a:fillRect/>
              </a:stretch>
            </p:blipFill>
            <p:spPr>
              <a:xfrm>
                <a:off x="9807880" y="5282421"/>
                <a:ext cx="490572" cy="838432"/>
              </a:xfrm>
              <a:prstGeom prst="rect">
                <a:avLst/>
              </a:prstGeom>
            </p:spPr>
          </p:pic>
          <p:pic>
            <p:nvPicPr>
              <p:cNvPr id="45" name="Picture 44"/>
              <p:cNvPicPr>
                <a:picLocks noChangeAspect="1"/>
              </p:cNvPicPr>
              <p:nvPr/>
            </p:nvPicPr>
            <p:blipFill>
              <a:blip r:embed="rId11"/>
              <a:stretch>
                <a:fillRect/>
              </a:stretch>
            </p:blipFill>
            <p:spPr>
              <a:xfrm>
                <a:off x="9930435" y="5522595"/>
                <a:ext cx="252137" cy="276150"/>
              </a:xfrm>
              <a:prstGeom prst="rect">
                <a:avLst/>
              </a:prstGeom>
            </p:spPr>
          </p:pic>
        </p:grpSp>
        <p:grpSp>
          <p:nvGrpSpPr>
            <p:cNvPr id="38" name="Group 37"/>
            <p:cNvGrpSpPr/>
            <p:nvPr/>
          </p:nvGrpSpPr>
          <p:grpSpPr>
            <a:xfrm>
              <a:off x="10556464" y="5312490"/>
              <a:ext cx="379859" cy="680880"/>
              <a:chOff x="10625032" y="5281420"/>
              <a:chExt cx="466117" cy="835493"/>
            </a:xfrm>
          </p:grpSpPr>
          <p:pic>
            <p:nvPicPr>
              <p:cNvPr id="42" name="Picture 41"/>
              <p:cNvPicPr>
                <a:picLocks noChangeAspect="1"/>
              </p:cNvPicPr>
              <p:nvPr/>
            </p:nvPicPr>
            <p:blipFill>
              <a:blip r:embed="rId12"/>
              <a:stretch>
                <a:fillRect/>
              </a:stretch>
            </p:blipFill>
            <p:spPr>
              <a:xfrm>
                <a:off x="10625032" y="5281420"/>
                <a:ext cx="466117" cy="835493"/>
              </a:xfrm>
              <a:prstGeom prst="rect">
                <a:avLst/>
              </a:prstGeom>
            </p:spPr>
          </p:pic>
          <p:pic>
            <p:nvPicPr>
              <p:cNvPr id="43" name="Picture 42"/>
              <p:cNvPicPr>
                <a:picLocks noChangeAspect="1"/>
              </p:cNvPicPr>
              <p:nvPr/>
            </p:nvPicPr>
            <p:blipFill>
              <a:blip r:embed="rId13"/>
              <a:stretch>
                <a:fillRect/>
              </a:stretch>
            </p:blipFill>
            <p:spPr>
              <a:xfrm>
                <a:off x="10723889" y="5529324"/>
                <a:ext cx="256579" cy="260693"/>
              </a:xfrm>
              <a:prstGeom prst="rect">
                <a:avLst/>
              </a:prstGeom>
            </p:spPr>
          </p:pic>
        </p:grpSp>
        <p:grpSp>
          <p:nvGrpSpPr>
            <p:cNvPr id="39" name="Group 38"/>
            <p:cNvGrpSpPr/>
            <p:nvPr/>
          </p:nvGrpSpPr>
          <p:grpSpPr>
            <a:xfrm>
              <a:off x="11174540" y="5312490"/>
              <a:ext cx="492669" cy="680881"/>
              <a:chOff x="9595140" y="5278277"/>
              <a:chExt cx="597851" cy="826245"/>
            </a:xfrm>
          </p:grpSpPr>
          <p:pic>
            <p:nvPicPr>
              <p:cNvPr id="40" name="Picture 39"/>
              <p:cNvPicPr>
                <a:picLocks noChangeAspect="1"/>
              </p:cNvPicPr>
              <p:nvPr/>
            </p:nvPicPr>
            <p:blipFill>
              <a:blip r:embed="rId14"/>
              <a:stretch>
                <a:fillRect/>
              </a:stretch>
            </p:blipFill>
            <p:spPr>
              <a:xfrm>
                <a:off x="9595140" y="5278277"/>
                <a:ext cx="597851" cy="826245"/>
              </a:xfrm>
              <a:prstGeom prst="rect">
                <a:avLst/>
              </a:prstGeom>
            </p:spPr>
          </p:pic>
          <p:pic>
            <p:nvPicPr>
              <p:cNvPr id="41" name="Picture 40"/>
              <p:cNvPicPr>
                <a:picLocks noChangeAspect="1"/>
              </p:cNvPicPr>
              <p:nvPr/>
            </p:nvPicPr>
            <p:blipFill>
              <a:blip r:embed="rId15"/>
              <a:stretch>
                <a:fillRect/>
              </a:stretch>
            </p:blipFill>
            <p:spPr>
              <a:xfrm>
                <a:off x="9724798" y="5448321"/>
                <a:ext cx="337877" cy="416419"/>
              </a:xfrm>
              <a:prstGeom prst="rect">
                <a:avLst/>
              </a:prstGeom>
            </p:spPr>
          </p:pic>
        </p:grpSp>
      </p:grpSp>
      <p:grpSp>
        <p:nvGrpSpPr>
          <p:cNvPr id="449" name="Group 448"/>
          <p:cNvGrpSpPr/>
          <p:nvPr/>
        </p:nvGrpSpPr>
        <p:grpSpPr>
          <a:xfrm>
            <a:off x="7842274" y="4144636"/>
            <a:ext cx="2700313" cy="555636"/>
            <a:chOff x="6535654" y="1451396"/>
            <a:chExt cx="1873922" cy="385592"/>
          </a:xfrm>
        </p:grpSpPr>
        <p:grpSp>
          <p:nvGrpSpPr>
            <p:cNvPr id="450" name="Group 449"/>
            <p:cNvGrpSpPr/>
            <p:nvPr/>
          </p:nvGrpSpPr>
          <p:grpSpPr>
            <a:xfrm>
              <a:off x="6612577" y="1451396"/>
              <a:ext cx="1796999" cy="302023"/>
              <a:chOff x="6535654" y="1534965"/>
              <a:chExt cx="1796999" cy="302023"/>
            </a:xfrm>
          </p:grpSpPr>
          <p:grpSp>
            <p:nvGrpSpPr>
              <p:cNvPr id="485" name="Group 484"/>
              <p:cNvGrpSpPr/>
              <p:nvPr/>
            </p:nvGrpSpPr>
            <p:grpSpPr>
              <a:xfrm>
                <a:off x="6535654" y="1534965"/>
                <a:ext cx="779642" cy="284137"/>
                <a:chOff x="9883704" y="5312489"/>
                <a:chExt cx="1783505" cy="680882"/>
              </a:xfrm>
            </p:grpSpPr>
            <p:grpSp>
              <p:nvGrpSpPr>
                <p:cNvPr id="492" name="Group 491"/>
                <p:cNvGrpSpPr/>
                <p:nvPr/>
              </p:nvGrpSpPr>
              <p:grpSpPr>
                <a:xfrm>
                  <a:off x="9883704" y="5312489"/>
                  <a:ext cx="398388" cy="680881"/>
                  <a:chOff x="9807880" y="5282421"/>
                  <a:chExt cx="490572" cy="838432"/>
                </a:xfrm>
              </p:grpSpPr>
              <p:pic>
                <p:nvPicPr>
                  <p:cNvPr id="499" name="Picture 498"/>
                  <p:cNvPicPr>
                    <a:picLocks noChangeAspect="1"/>
                  </p:cNvPicPr>
                  <p:nvPr/>
                </p:nvPicPr>
                <p:blipFill>
                  <a:blip r:embed="rId10"/>
                  <a:stretch>
                    <a:fillRect/>
                  </a:stretch>
                </p:blipFill>
                <p:spPr>
                  <a:xfrm>
                    <a:off x="9807880" y="5282421"/>
                    <a:ext cx="490572" cy="838432"/>
                  </a:xfrm>
                  <a:prstGeom prst="rect">
                    <a:avLst/>
                  </a:prstGeom>
                </p:spPr>
              </p:pic>
              <p:pic>
                <p:nvPicPr>
                  <p:cNvPr id="500" name="Picture 499"/>
                  <p:cNvPicPr>
                    <a:picLocks noChangeAspect="1"/>
                  </p:cNvPicPr>
                  <p:nvPr/>
                </p:nvPicPr>
                <p:blipFill>
                  <a:blip r:embed="rId11"/>
                  <a:stretch>
                    <a:fillRect/>
                  </a:stretch>
                </p:blipFill>
                <p:spPr>
                  <a:xfrm>
                    <a:off x="9930435" y="5522595"/>
                    <a:ext cx="252137" cy="276150"/>
                  </a:xfrm>
                  <a:prstGeom prst="rect">
                    <a:avLst/>
                  </a:prstGeom>
                </p:spPr>
              </p:pic>
            </p:grpSp>
            <p:grpSp>
              <p:nvGrpSpPr>
                <p:cNvPr id="493" name="Group 492"/>
                <p:cNvGrpSpPr/>
                <p:nvPr/>
              </p:nvGrpSpPr>
              <p:grpSpPr>
                <a:xfrm>
                  <a:off x="10556464" y="5312490"/>
                  <a:ext cx="379859" cy="680880"/>
                  <a:chOff x="10625032" y="5281420"/>
                  <a:chExt cx="466117" cy="835493"/>
                </a:xfrm>
              </p:grpSpPr>
              <p:pic>
                <p:nvPicPr>
                  <p:cNvPr id="497" name="Picture 496"/>
                  <p:cNvPicPr>
                    <a:picLocks noChangeAspect="1"/>
                  </p:cNvPicPr>
                  <p:nvPr/>
                </p:nvPicPr>
                <p:blipFill>
                  <a:blip r:embed="rId12"/>
                  <a:stretch>
                    <a:fillRect/>
                  </a:stretch>
                </p:blipFill>
                <p:spPr>
                  <a:xfrm>
                    <a:off x="10625032" y="5281420"/>
                    <a:ext cx="466117" cy="835493"/>
                  </a:xfrm>
                  <a:prstGeom prst="rect">
                    <a:avLst/>
                  </a:prstGeom>
                </p:spPr>
              </p:pic>
              <p:pic>
                <p:nvPicPr>
                  <p:cNvPr id="498" name="Picture 497"/>
                  <p:cNvPicPr>
                    <a:picLocks noChangeAspect="1"/>
                  </p:cNvPicPr>
                  <p:nvPr/>
                </p:nvPicPr>
                <p:blipFill>
                  <a:blip r:embed="rId13"/>
                  <a:stretch>
                    <a:fillRect/>
                  </a:stretch>
                </p:blipFill>
                <p:spPr>
                  <a:xfrm>
                    <a:off x="10723889" y="5529324"/>
                    <a:ext cx="256579" cy="260693"/>
                  </a:xfrm>
                  <a:prstGeom prst="rect">
                    <a:avLst/>
                  </a:prstGeom>
                </p:spPr>
              </p:pic>
            </p:grpSp>
            <p:grpSp>
              <p:nvGrpSpPr>
                <p:cNvPr id="494" name="Group 493"/>
                <p:cNvGrpSpPr/>
                <p:nvPr/>
              </p:nvGrpSpPr>
              <p:grpSpPr>
                <a:xfrm>
                  <a:off x="11174540" y="5312490"/>
                  <a:ext cx="492669" cy="680881"/>
                  <a:chOff x="9595140" y="5278277"/>
                  <a:chExt cx="597851" cy="826245"/>
                </a:xfrm>
              </p:grpSpPr>
              <p:pic>
                <p:nvPicPr>
                  <p:cNvPr id="495" name="Picture 494"/>
                  <p:cNvPicPr>
                    <a:picLocks noChangeAspect="1"/>
                  </p:cNvPicPr>
                  <p:nvPr/>
                </p:nvPicPr>
                <p:blipFill>
                  <a:blip r:embed="rId14"/>
                  <a:stretch>
                    <a:fillRect/>
                  </a:stretch>
                </p:blipFill>
                <p:spPr>
                  <a:xfrm>
                    <a:off x="9595140" y="5278277"/>
                    <a:ext cx="597851" cy="826245"/>
                  </a:xfrm>
                  <a:prstGeom prst="rect">
                    <a:avLst/>
                  </a:prstGeom>
                </p:spPr>
              </p:pic>
              <p:pic>
                <p:nvPicPr>
                  <p:cNvPr id="496" name="Picture 495"/>
                  <p:cNvPicPr>
                    <a:picLocks noChangeAspect="1"/>
                  </p:cNvPicPr>
                  <p:nvPr/>
                </p:nvPicPr>
                <p:blipFill>
                  <a:blip r:embed="rId15"/>
                  <a:stretch>
                    <a:fillRect/>
                  </a:stretch>
                </p:blipFill>
                <p:spPr>
                  <a:xfrm>
                    <a:off x="9724798" y="5448321"/>
                    <a:ext cx="337877" cy="416419"/>
                  </a:xfrm>
                  <a:prstGeom prst="rect">
                    <a:avLst/>
                  </a:prstGeom>
                </p:spPr>
              </p:pic>
            </p:grpSp>
          </p:grpSp>
          <p:grpSp>
            <p:nvGrpSpPr>
              <p:cNvPr id="486" name="Group 485"/>
              <p:cNvGrpSpPr>
                <a:grpSpLocks noChangeAspect="1"/>
              </p:cNvGrpSpPr>
              <p:nvPr/>
            </p:nvGrpSpPr>
            <p:grpSpPr>
              <a:xfrm>
                <a:off x="7940033" y="1534965"/>
                <a:ext cx="392620" cy="302023"/>
                <a:chOff x="10788170" y="2647113"/>
                <a:chExt cx="815784" cy="604054"/>
              </a:xfrm>
            </p:grpSpPr>
            <p:pic>
              <p:nvPicPr>
                <p:cNvPr id="490" name="Picture 489"/>
                <p:cNvPicPr>
                  <a:picLocks noChangeAspect="1"/>
                </p:cNvPicPr>
                <p:nvPr/>
              </p:nvPicPr>
              <p:blipFill>
                <a:blip r:embed="rId16"/>
                <a:stretch>
                  <a:fillRect/>
                </a:stretch>
              </p:blipFill>
              <p:spPr>
                <a:xfrm>
                  <a:off x="10788170" y="2647113"/>
                  <a:ext cx="815784" cy="604054"/>
                </a:xfrm>
                <a:prstGeom prst="rect">
                  <a:avLst/>
                </a:prstGeom>
              </p:spPr>
            </p:pic>
            <p:pic>
              <p:nvPicPr>
                <p:cNvPr id="491" name="Picture 490"/>
                <p:cNvPicPr>
                  <a:picLocks noChangeAspect="1"/>
                </p:cNvPicPr>
                <p:nvPr/>
              </p:nvPicPr>
              <p:blipFill>
                <a:blip r:embed="rId15"/>
                <a:stretch>
                  <a:fillRect/>
                </a:stretch>
              </p:blipFill>
              <p:spPr>
                <a:xfrm>
                  <a:off x="11085436" y="2746695"/>
                  <a:ext cx="221253" cy="272686"/>
                </a:xfrm>
                <a:prstGeom prst="rect">
                  <a:avLst/>
                </a:prstGeom>
              </p:spPr>
            </p:pic>
          </p:grpSp>
          <p:grpSp>
            <p:nvGrpSpPr>
              <p:cNvPr id="487" name="Group 486"/>
              <p:cNvGrpSpPr/>
              <p:nvPr/>
            </p:nvGrpSpPr>
            <p:grpSpPr>
              <a:xfrm>
                <a:off x="7410796" y="1537853"/>
                <a:ext cx="416853" cy="299135"/>
                <a:chOff x="1972668" y="5793151"/>
                <a:chExt cx="1003518" cy="720129"/>
              </a:xfrm>
            </p:grpSpPr>
            <p:pic>
              <p:nvPicPr>
                <p:cNvPr id="488" name="Picture 487"/>
                <p:cNvPicPr>
                  <a:picLocks noChangeAspect="1"/>
                </p:cNvPicPr>
                <p:nvPr/>
              </p:nvPicPr>
              <p:blipFill>
                <a:blip r:embed="rId17"/>
                <a:stretch>
                  <a:fillRect/>
                </a:stretch>
              </p:blipFill>
              <p:spPr>
                <a:xfrm>
                  <a:off x="1972668" y="5793151"/>
                  <a:ext cx="1003518" cy="720129"/>
                </a:xfrm>
                <a:prstGeom prst="rect">
                  <a:avLst/>
                </a:prstGeom>
              </p:spPr>
            </p:pic>
            <p:pic>
              <p:nvPicPr>
                <p:cNvPr id="489" name="Picture 488"/>
                <p:cNvPicPr>
                  <a:picLocks noChangeAspect="1"/>
                </p:cNvPicPr>
                <p:nvPr/>
              </p:nvPicPr>
              <p:blipFill>
                <a:blip r:embed="rId13"/>
                <a:stretch>
                  <a:fillRect/>
                </a:stretch>
              </p:blipFill>
              <p:spPr>
                <a:xfrm>
                  <a:off x="2333397" y="5962056"/>
                  <a:ext cx="281157" cy="276848"/>
                </a:xfrm>
                <a:prstGeom prst="rect">
                  <a:avLst/>
                </a:prstGeom>
              </p:spPr>
            </p:pic>
          </p:grpSp>
        </p:grpSp>
        <p:grpSp>
          <p:nvGrpSpPr>
            <p:cNvPr id="451" name="Group 450"/>
            <p:cNvGrpSpPr/>
            <p:nvPr/>
          </p:nvGrpSpPr>
          <p:grpSpPr>
            <a:xfrm>
              <a:off x="6574116" y="1493181"/>
              <a:ext cx="1796999" cy="302023"/>
              <a:chOff x="6535654" y="1534965"/>
              <a:chExt cx="1796999" cy="302023"/>
            </a:xfrm>
          </p:grpSpPr>
          <p:grpSp>
            <p:nvGrpSpPr>
              <p:cNvPr id="469" name="Group 468"/>
              <p:cNvGrpSpPr/>
              <p:nvPr/>
            </p:nvGrpSpPr>
            <p:grpSpPr>
              <a:xfrm>
                <a:off x="6535654" y="1534965"/>
                <a:ext cx="779642" cy="284137"/>
                <a:chOff x="9883704" y="5312489"/>
                <a:chExt cx="1783505" cy="680882"/>
              </a:xfrm>
            </p:grpSpPr>
            <p:grpSp>
              <p:nvGrpSpPr>
                <p:cNvPr id="476" name="Group 475"/>
                <p:cNvGrpSpPr/>
                <p:nvPr/>
              </p:nvGrpSpPr>
              <p:grpSpPr>
                <a:xfrm>
                  <a:off x="9883704" y="5312489"/>
                  <a:ext cx="398388" cy="680881"/>
                  <a:chOff x="9807880" y="5282421"/>
                  <a:chExt cx="490572" cy="838432"/>
                </a:xfrm>
              </p:grpSpPr>
              <p:pic>
                <p:nvPicPr>
                  <p:cNvPr id="483" name="Picture 482"/>
                  <p:cNvPicPr>
                    <a:picLocks noChangeAspect="1"/>
                  </p:cNvPicPr>
                  <p:nvPr/>
                </p:nvPicPr>
                <p:blipFill>
                  <a:blip r:embed="rId10"/>
                  <a:stretch>
                    <a:fillRect/>
                  </a:stretch>
                </p:blipFill>
                <p:spPr>
                  <a:xfrm>
                    <a:off x="9807880" y="5282421"/>
                    <a:ext cx="490572" cy="838432"/>
                  </a:xfrm>
                  <a:prstGeom prst="rect">
                    <a:avLst/>
                  </a:prstGeom>
                </p:spPr>
              </p:pic>
              <p:pic>
                <p:nvPicPr>
                  <p:cNvPr id="484" name="Picture 483"/>
                  <p:cNvPicPr>
                    <a:picLocks noChangeAspect="1"/>
                  </p:cNvPicPr>
                  <p:nvPr/>
                </p:nvPicPr>
                <p:blipFill>
                  <a:blip r:embed="rId11"/>
                  <a:stretch>
                    <a:fillRect/>
                  </a:stretch>
                </p:blipFill>
                <p:spPr>
                  <a:xfrm>
                    <a:off x="9930435" y="5522595"/>
                    <a:ext cx="252137" cy="276150"/>
                  </a:xfrm>
                  <a:prstGeom prst="rect">
                    <a:avLst/>
                  </a:prstGeom>
                </p:spPr>
              </p:pic>
            </p:grpSp>
            <p:grpSp>
              <p:nvGrpSpPr>
                <p:cNvPr id="477" name="Group 476"/>
                <p:cNvGrpSpPr/>
                <p:nvPr/>
              </p:nvGrpSpPr>
              <p:grpSpPr>
                <a:xfrm>
                  <a:off x="10556464" y="5312490"/>
                  <a:ext cx="379859" cy="680880"/>
                  <a:chOff x="10625032" y="5281420"/>
                  <a:chExt cx="466117" cy="835493"/>
                </a:xfrm>
              </p:grpSpPr>
              <p:pic>
                <p:nvPicPr>
                  <p:cNvPr id="481" name="Picture 480"/>
                  <p:cNvPicPr>
                    <a:picLocks noChangeAspect="1"/>
                  </p:cNvPicPr>
                  <p:nvPr/>
                </p:nvPicPr>
                <p:blipFill>
                  <a:blip r:embed="rId12"/>
                  <a:stretch>
                    <a:fillRect/>
                  </a:stretch>
                </p:blipFill>
                <p:spPr>
                  <a:xfrm>
                    <a:off x="10625032" y="5281420"/>
                    <a:ext cx="466117" cy="835493"/>
                  </a:xfrm>
                  <a:prstGeom prst="rect">
                    <a:avLst/>
                  </a:prstGeom>
                </p:spPr>
              </p:pic>
              <p:pic>
                <p:nvPicPr>
                  <p:cNvPr id="482" name="Picture 481"/>
                  <p:cNvPicPr>
                    <a:picLocks noChangeAspect="1"/>
                  </p:cNvPicPr>
                  <p:nvPr/>
                </p:nvPicPr>
                <p:blipFill>
                  <a:blip r:embed="rId13"/>
                  <a:stretch>
                    <a:fillRect/>
                  </a:stretch>
                </p:blipFill>
                <p:spPr>
                  <a:xfrm>
                    <a:off x="10723889" y="5529324"/>
                    <a:ext cx="256579" cy="260693"/>
                  </a:xfrm>
                  <a:prstGeom prst="rect">
                    <a:avLst/>
                  </a:prstGeom>
                </p:spPr>
              </p:pic>
            </p:grpSp>
            <p:grpSp>
              <p:nvGrpSpPr>
                <p:cNvPr id="478" name="Group 477"/>
                <p:cNvGrpSpPr/>
                <p:nvPr/>
              </p:nvGrpSpPr>
              <p:grpSpPr>
                <a:xfrm>
                  <a:off x="11174540" y="5312490"/>
                  <a:ext cx="492669" cy="680881"/>
                  <a:chOff x="9595140" y="5278277"/>
                  <a:chExt cx="597851" cy="826245"/>
                </a:xfrm>
              </p:grpSpPr>
              <p:pic>
                <p:nvPicPr>
                  <p:cNvPr id="479" name="Picture 478"/>
                  <p:cNvPicPr>
                    <a:picLocks noChangeAspect="1"/>
                  </p:cNvPicPr>
                  <p:nvPr/>
                </p:nvPicPr>
                <p:blipFill>
                  <a:blip r:embed="rId14"/>
                  <a:stretch>
                    <a:fillRect/>
                  </a:stretch>
                </p:blipFill>
                <p:spPr>
                  <a:xfrm>
                    <a:off x="9595140" y="5278277"/>
                    <a:ext cx="597851" cy="826245"/>
                  </a:xfrm>
                  <a:prstGeom prst="rect">
                    <a:avLst/>
                  </a:prstGeom>
                </p:spPr>
              </p:pic>
              <p:pic>
                <p:nvPicPr>
                  <p:cNvPr id="480" name="Picture 479"/>
                  <p:cNvPicPr>
                    <a:picLocks noChangeAspect="1"/>
                  </p:cNvPicPr>
                  <p:nvPr/>
                </p:nvPicPr>
                <p:blipFill>
                  <a:blip r:embed="rId15"/>
                  <a:stretch>
                    <a:fillRect/>
                  </a:stretch>
                </p:blipFill>
                <p:spPr>
                  <a:xfrm>
                    <a:off x="9724798" y="5448321"/>
                    <a:ext cx="337877" cy="416419"/>
                  </a:xfrm>
                  <a:prstGeom prst="rect">
                    <a:avLst/>
                  </a:prstGeom>
                </p:spPr>
              </p:pic>
            </p:grpSp>
          </p:grpSp>
          <p:grpSp>
            <p:nvGrpSpPr>
              <p:cNvPr id="470" name="Group 469"/>
              <p:cNvGrpSpPr>
                <a:grpSpLocks noChangeAspect="1"/>
              </p:cNvGrpSpPr>
              <p:nvPr/>
            </p:nvGrpSpPr>
            <p:grpSpPr>
              <a:xfrm>
                <a:off x="7940033" y="1534965"/>
                <a:ext cx="392620" cy="302023"/>
                <a:chOff x="10788170" y="2647113"/>
                <a:chExt cx="815784" cy="604054"/>
              </a:xfrm>
            </p:grpSpPr>
            <p:pic>
              <p:nvPicPr>
                <p:cNvPr id="474" name="Picture 473"/>
                <p:cNvPicPr>
                  <a:picLocks noChangeAspect="1"/>
                </p:cNvPicPr>
                <p:nvPr/>
              </p:nvPicPr>
              <p:blipFill>
                <a:blip r:embed="rId16"/>
                <a:stretch>
                  <a:fillRect/>
                </a:stretch>
              </p:blipFill>
              <p:spPr>
                <a:xfrm>
                  <a:off x="10788170" y="2647113"/>
                  <a:ext cx="815784" cy="604054"/>
                </a:xfrm>
                <a:prstGeom prst="rect">
                  <a:avLst/>
                </a:prstGeom>
              </p:spPr>
            </p:pic>
            <p:pic>
              <p:nvPicPr>
                <p:cNvPr id="475" name="Picture 474"/>
                <p:cNvPicPr>
                  <a:picLocks noChangeAspect="1"/>
                </p:cNvPicPr>
                <p:nvPr/>
              </p:nvPicPr>
              <p:blipFill>
                <a:blip r:embed="rId15"/>
                <a:stretch>
                  <a:fillRect/>
                </a:stretch>
              </p:blipFill>
              <p:spPr>
                <a:xfrm>
                  <a:off x="11085436" y="2746695"/>
                  <a:ext cx="221253" cy="272686"/>
                </a:xfrm>
                <a:prstGeom prst="rect">
                  <a:avLst/>
                </a:prstGeom>
              </p:spPr>
            </p:pic>
          </p:grpSp>
          <p:grpSp>
            <p:nvGrpSpPr>
              <p:cNvPr id="471" name="Group 470"/>
              <p:cNvGrpSpPr/>
              <p:nvPr/>
            </p:nvGrpSpPr>
            <p:grpSpPr>
              <a:xfrm>
                <a:off x="7410796" y="1537853"/>
                <a:ext cx="416853" cy="299135"/>
                <a:chOff x="1972668" y="5793151"/>
                <a:chExt cx="1003518" cy="720129"/>
              </a:xfrm>
            </p:grpSpPr>
            <p:pic>
              <p:nvPicPr>
                <p:cNvPr id="472" name="Picture 471"/>
                <p:cNvPicPr>
                  <a:picLocks noChangeAspect="1"/>
                </p:cNvPicPr>
                <p:nvPr/>
              </p:nvPicPr>
              <p:blipFill>
                <a:blip r:embed="rId17"/>
                <a:stretch>
                  <a:fillRect/>
                </a:stretch>
              </p:blipFill>
              <p:spPr>
                <a:xfrm>
                  <a:off x="1972668" y="5793151"/>
                  <a:ext cx="1003518" cy="720129"/>
                </a:xfrm>
                <a:prstGeom prst="rect">
                  <a:avLst/>
                </a:prstGeom>
              </p:spPr>
            </p:pic>
            <p:pic>
              <p:nvPicPr>
                <p:cNvPr id="473" name="Picture 472"/>
                <p:cNvPicPr>
                  <a:picLocks noChangeAspect="1"/>
                </p:cNvPicPr>
                <p:nvPr/>
              </p:nvPicPr>
              <p:blipFill>
                <a:blip r:embed="rId13"/>
                <a:stretch>
                  <a:fillRect/>
                </a:stretch>
              </p:blipFill>
              <p:spPr>
                <a:xfrm>
                  <a:off x="2333397" y="5962056"/>
                  <a:ext cx="281157" cy="276848"/>
                </a:xfrm>
                <a:prstGeom prst="rect">
                  <a:avLst/>
                </a:prstGeom>
              </p:spPr>
            </p:pic>
          </p:grpSp>
        </p:grpSp>
        <p:grpSp>
          <p:nvGrpSpPr>
            <p:cNvPr id="452" name="Group 451"/>
            <p:cNvGrpSpPr/>
            <p:nvPr/>
          </p:nvGrpSpPr>
          <p:grpSpPr>
            <a:xfrm>
              <a:off x="6535654" y="1534965"/>
              <a:ext cx="1796999" cy="302023"/>
              <a:chOff x="6535654" y="1534965"/>
              <a:chExt cx="1796999" cy="302023"/>
            </a:xfrm>
          </p:grpSpPr>
          <p:grpSp>
            <p:nvGrpSpPr>
              <p:cNvPr id="453" name="Group 452"/>
              <p:cNvGrpSpPr/>
              <p:nvPr/>
            </p:nvGrpSpPr>
            <p:grpSpPr>
              <a:xfrm>
                <a:off x="6535654" y="1534965"/>
                <a:ext cx="779642" cy="284137"/>
                <a:chOff x="9883704" y="5312489"/>
                <a:chExt cx="1783505" cy="680882"/>
              </a:xfrm>
            </p:grpSpPr>
            <p:grpSp>
              <p:nvGrpSpPr>
                <p:cNvPr id="460" name="Group 459"/>
                <p:cNvGrpSpPr/>
                <p:nvPr/>
              </p:nvGrpSpPr>
              <p:grpSpPr>
                <a:xfrm>
                  <a:off x="9883704" y="5312489"/>
                  <a:ext cx="398388" cy="680881"/>
                  <a:chOff x="9807880" y="5282421"/>
                  <a:chExt cx="490572" cy="838432"/>
                </a:xfrm>
              </p:grpSpPr>
              <p:pic>
                <p:nvPicPr>
                  <p:cNvPr id="467" name="Picture 466"/>
                  <p:cNvPicPr>
                    <a:picLocks noChangeAspect="1"/>
                  </p:cNvPicPr>
                  <p:nvPr/>
                </p:nvPicPr>
                <p:blipFill>
                  <a:blip r:embed="rId10"/>
                  <a:stretch>
                    <a:fillRect/>
                  </a:stretch>
                </p:blipFill>
                <p:spPr>
                  <a:xfrm>
                    <a:off x="9807880" y="5282421"/>
                    <a:ext cx="490572" cy="838432"/>
                  </a:xfrm>
                  <a:prstGeom prst="rect">
                    <a:avLst/>
                  </a:prstGeom>
                </p:spPr>
              </p:pic>
              <p:pic>
                <p:nvPicPr>
                  <p:cNvPr id="468" name="Picture 467"/>
                  <p:cNvPicPr>
                    <a:picLocks noChangeAspect="1"/>
                  </p:cNvPicPr>
                  <p:nvPr/>
                </p:nvPicPr>
                <p:blipFill>
                  <a:blip r:embed="rId11"/>
                  <a:stretch>
                    <a:fillRect/>
                  </a:stretch>
                </p:blipFill>
                <p:spPr>
                  <a:xfrm>
                    <a:off x="9930435" y="5522595"/>
                    <a:ext cx="252137" cy="276150"/>
                  </a:xfrm>
                  <a:prstGeom prst="rect">
                    <a:avLst/>
                  </a:prstGeom>
                </p:spPr>
              </p:pic>
            </p:grpSp>
            <p:grpSp>
              <p:nvGrpSpPr>
                <p:cNvPr id="461" name="Group 460"/>
                <p:cNvGrpSpPr/>
                <p:nvPr/>
              </p:nvGrpSpPr>
              <p:grpSpPr>
                <a:xfrm>
                  <a:off x="10556464" y="5312490"/>
                  <a:ext cx="379859" cy="680880"/>
                  <a:chOff x="10625032" y="5281420"/>
                  <a:chExt cx="466117" cy="835493"/>
                </a:xfrm>
              </p:grpSpPr>
              <p:pic>
                <p:nvPicPr>
                  <p:cNvPr id="465" name="Picture 464"/>
                  <p:cNvPicPr>
                    <a:picLocks noChangeAspect="1"/>
                  </p:cNvPicPr>
                  <p:nvPr/>
                </p:nvPicPr>
                <p:blipFill>
                  <a:blip r:embed="rId12"/>
                  <a:stretch>
                    <a:fillRect/>
                  </a:stretch>
                </p:blipFill>
                <p:spPr>
                  <a:xfrm>
                    <a:off x="10625032" y="5281420"/>
                    <a:ext cx="466117" cy="835493"/>
                  </a:xfrm>
                  <a:prstGeom prst="rect">
                    <a:avLst/>
                  </a:prstGeom>
                </p:spPr>
              </p:pic>
              <p:pic>
                <p:nvPicPr>
                  <p:cNvPr id="466" name="Picture 465"/>
                  <p:cNvPicPr>
                    <a:picLocks noChangeAspect="1"/>
                  </p:cNvPicPr>
                  <p:nvPr/>
                </p:nvPicPr>
                <p:blipFill>
                  <a:blip r:embed="rId13"/>
                  <a:stretch>
                    <a:fillRect/>
                  </a:stretch>
                </p:blipFill>
                <p:spPr>
                  <a:xfrm>
                    <a:off x="10723889" y="5529324"/>
                    <a:ext cx="256579" cy="260693"/>
                  </a:xfrm>
                  <a:prstGeom prst="rect">
                    <a:avLst/>
                  </a:prstGeom>
                </p:spPr>
              </p:pic>
            </p:grpSp>
            <p:grpSp>
              <p:nvGrpSpPr>
                <p:cNvPr id="462" name="Group 461"/>
                <p:cNvGrpSpPr/>
                <p:nvPr/>
              </p:nvGrpSpPr>
              <p:grpSpPr>
                <a:xfrm>
                  <a:off x="11174540" y="5312490"/>
                  <a:ext cx="492669" cy="680881"/>
                  <a:chOff x="9595140" y="5278277"/>
                  <a:chExt cx="597851" cy="826245"/>
                </a:xfrm>
              </p:grpSpPr>
              <p:pic>
                <p:nvPicPr>
                  <p:cNvPr id="463" name="Picture 462"/>
                  <p:cNvPicPr>
                    <a:picLocks noChangeAspect="1"/>
                  </p:cNvPicPr>
                  <p:nvPr/>
                </p:nvPicPr>
                <p:blipFill>
                  <a:blip r:embed="rId14"/>
                  <a:stretch>
                    <a:fillRect/>
                  </a:stretch>
                </p:blipFill>
                <p:spPr>
                  <a:xfrm>
                    <a:off x="9595140" y="5278277"/>
                    <a:ext cx="597851" cy="826245"/>
                  </a:xfrm>
                  <a:prstGeom prst="rect">
                    <a:avLst/>
                  </a:prstGeom>
                </p:spPr>
              </p:pic>
              <p:pic>
                <p:nvPicPr>
                  <p:cNvPr id="464" name="Picture 463"/>
                  <p:cNvPicPr>
                    <a:picLocks noChangeAspect="1"/>
                  </p:cNvPicPr>
                  <p:nvPr/>
                </p:nvPicPr>
                <p:blipFill>
                  <a:blip r:embed="rId15"/>
                  <a:stretch>
                    <a:fillRect/>
                  </a:stretch>
                </p:blipFill>
                <p:spPr>
                  <a:xfrm>
                    <a:off x="9724798" y="5448321"/>
                    <a:ext cx="337877" cy="416419"/>
                  </a:xfrm>
                  <a:prstGeom prst="rect">
                    <a:avLst/>
                  </a:prstGeom>
                </p:spPr>
              </p:pic>
            </p:grpSp>
          </p:grpSp>
          <p:grpSp>
            <p:nvGrpSpPr>
              <p:cNvPr id="454" name="Group 453"/>
              <p:cNvGrpSpPr>
                <a:grpSpLocks noChangeAspect="1"/>
              </p:cNvGrpSpPr>
              <p:nvPr/>
            </p:nvGrpSpPr>
            <p:grpSpPr>
              <a:xfrm>
                <a:off x="7940033" y="1534965"/>
                <a:ext cx="392620" cy="302023"/>
                <a:chOff x="10788170" y="2647113"/>
                <a:chExt cx="815784" cy="604054"/>
              </a:xfrm>
            </p:grpSpPr>
            <p:pic>
              <p:nvPicPr>
                <p:cNvPr id="458" name="Picture 457"/>
                <p:cNvPicPr>
                  <a:picLocks noChangeAspect="1"/>
                </p:cNvPicPr>
                <p:nvPr/>
              </p:nvPicPr>
              <p:blipFill>
                <a:blip r:embed="rId16"/>
                <a:stretch>
                  <a:fillRect/>
                </a:stretch>
              </p:blipFill>
              <p:spPr>
                <a:xfrm>
                  <a:off x="10788170" y="2647113"/>
                  <a:ext cx="815784" cy="604054"/>
                </a:xfrm>
                <a:prstGeom prst="rect">
                  <a:avLst/>
                </a:prstGeom>
              </p:spPr>
            </p:pic>
            <p:pic>
              <p:nvPicPr>
                <p:cNvPr id="459" name="Picture 458"/>
                <p:cNvPicPr>
                  <a:picLocks noChangeAspect="1"/>
                </p:cNvPicPr>
                <p:nvPr/>
              </p:nvPicPr>
              <p:blipFill>
                <a:blip r:embed="rId15"/>
                <a:stretch>
                  <a:fillRect/>
                </a:stretch>
              </p:blipFill>
              <p:spPr>
                <a:xfrm>
                  <a:off x="11085436" y="2746695"/>
                  <a:ext cx="221253" cy="272686"/>
                </a:xfrm>
                <a:prstGeom prst="rect">
                  <a:avLst/>
                </a:prstGeom>
              </p:spPr>
            </p:pic>
          </p:grpSp>
          <p:grpSp>
            <p:nvGrpSpPr>
              <p:cNvPr id="455" name="Group 454"/>
              <p:cNvGrpSpPr/>
              <p:nvPr/>
            </p:nvGrpSpPr>
            <p:grpSpPr>
              <a:xfrm>
                <a:off x="7410796" y="1537853"/>
                <a:ext cx="416853" cy="299135"/>
                <a:chOff x="1972668" y="5793151"/>
                <a:chExt cx="1003518" cy="720129"/>
              </a:xfrm>
            </p:grpSpPr>
            <p:pic>
              <p:nvPicPr>
                <p:cNvPr id="456" name="Picture 455"/>
                <p:cNvPicPr>
                  <a:picLocks noChangeAspect="1"/>
                </p:cNvPicPr>
                <p:nvPr/>
              </p:nvPicPr>
              <p:blipFill>
                <a:blip r:embed="rId17"/>
                <a:stretch>
                  <a:fillRect/>
                </a:stretch>
              </p:blipFill>
              <p:spPr>
                <a:xfrm>
                  <a:off x="1972668" y="5793151"/>
                  <a:ext cx="1003518" cy="720129"/>
                </a:xfrm>
                <a:prstGeom prst="rect">
                  <a:avLst/>
                </a:prstGeom>
              </p:spPr>
            </p:pic>
            <p:pic>
              <p:nvPicPr>
                <p:cNvPr id="457" name="Picture 456"/>
                <p:cNvPicPr>
                  <a:picLocks noChangeAspect="1"/>
                </p:cNvPicPr>
                <p:nvPr/>
              </p:nvPicPr>
              <p:blipFill>
                <a:blip r:embed="rId13"/>
                <a:stretch>
                  <a:fillRect/>
                </a:stretch>
              </p:blipFill>
              <p:spPr>
                <a:xfrm>
                  <a:off x="2333397" y="5962056"/>
                  <a:ext cx="281157" cy="276848"/>
                </a:xfrm>
                <a:prstGeom prst="rect">
                  <a:avLst/>
                </a:prstGeom>
              </p:spPr>
            </p:pic>
          </p:grpSp>
        </p:grpSp>
      </p:grpSp>
      <p:grpSp>
        <p:nvGrpSpPr>
          <p:cNvPr id="368" name="Group 367"/>
          <p:cNvGrpSpPr/>
          <p:nvPr/>
        </p:nvGrpSpPr>
        <p:grpSpPr>
          <a:xfrm>
            <a:off x="4246264" y="3635180"/>
            <a:ext cx="3029667" cy="2108406"/>
            <a:chOff x="1367129" y="4130361"/>
            <a:chExt cx="3029667" cy="2108406"/>
          </a:xfrm>
        </p:grpSpPr>
        <p:sp>
          <p:nvSpPr>
            <p:cNvPr id="369" name="Rectangle 368"/>
            <p:cNvSpPr/>
            <p:nvPr/>
          </p:nvSpPr>
          <p:spPr>
            <a:xfrm>
              <a:off x="1367129" y="4214091"/>
              <a:ext cx="3029667" cy="2024676"/>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dirty="0">
                <a:ln>
                  <a:noFill/>
                </a:ln>
                <a:solidFill>
                  <a:srgbClr val="0070C0"/>
                </a:solidFill>
                <a:effectLst/>
                <a:uLnTx/>
                <a:uFillTx/>
                <a:latin typeface="Calibri" panose="020F0502020204030204"/>
                <a:ea typeface="+mn-ea"/>
                <a:cs typeface="+mn-cs"/>
              </a:endParaRPr>
            </a:p>
          </p:txBody>
        </p:sp>
        <p:pic>
          <p:nvPicPr>
            <p:cNvPr id="370" name="Picture 369"/>
            <p:cNvPicPr>
              <a:picLocks noChangeAspect="1"/>
            </p:cNvPicPr>
            <p:nvPr/>
          </p:nvPicPr>
          <p:blipFill>
            <a:blip r:embed="rId3"/>
            <a:stretch>
              <a:fillRect/>
            </a:stretch>
          </p:blipFill>
          <p:spPr>
            <a:xfrm>
              <a:off x="2772050" y="4372036"/>
              <a:ext cx="219824" cy="119200"/>
            </a:xfrm>
            <a:prstGeom prst="rect">
              <a:avLst/>
            </a:prstGeom>
          </p:spPr>
        </p:pic>
        <p:pic>
          <p:nvPicPr>
            <p:cNvPr id="371" name="Picture 370"/>
            <p:cNvPicPr>
              <a:picLocks noChangeAspect="1"/>
            </p:cNvPicPr>
            <p:nvPr/>
          </p:nvPicPr>
          <p:blipFill>
            <a:blip r:embed="rId4"/>
            <a:stretch>
              <a:fillRect/>
            </a:stretch>
          </p:blipFill>
          <p:spPr>
            <a:xfrm>
              <a:off x="2785526" y="4130361"/>
              <a:ext cx="192873" cy="166387"/>
            </a:xfrm>
            <a:prstGeom prst="rect">
              <a:avLst/>
            </a:prstGeom>
          </p:spPr>
        </p:pic>
        <p:cxnSp>
          <p:nvCxnSpPr>
            <p:cNvPr id="372" name="Straight Connector 371"/>
            <p:cNvCxnSpPr>
              <a:stCxn id="371" idx="2"/>
              <a:endCxn id="370" idx="0"/>
            </p:cNvCxnSpPr>
            <p:nvPr/>
          </p:nvCxnSpPr>
          <p:spPr>
            <a:xfrm flipH="1">
              <a:off x="2881962" y="4296748"/>
              <a:ext cx="1" cy="75288"/>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grpSp>
      <p:cxnSp>
        <p:nvCxnSpPr>
          <p:cNvPr id="118" name="Elbow Connector 760"/>
          <p:cNvCxnSpPr>
            <a:stCxn id="370" idx="2"/>
            <a:endCxn id="386" idx="2"/>
          </p:cNvCxnSpPr>
          <p:nvPr/>
        </p:nvCxnSpPr>
        <p:spPr>
          <a:xfrm rot="16200000" flipH="1">
            <a:off x="5648610" y="4108542"/>
            <a:ext cx="621358" cy="396384"/>
          </a:xfrm>
          <a:prstGeom prst="bentConnector3">
            <a:avLst>
              <a:gd name="adj1" fmla="val 114179"/>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79" name="Group 78"/>
          <p:cNvGrpSpPr>
            <a:grpSpLocks noChangeAspect="1"/>
          </p:cNvGrpSpPr>
          <p:nvPr/>
        </p:nvGrpSpPr>
        <p:grpSpPr>
          <a:xfrm>
            <a:off x="4978009" y="5152530"/>
            <a:ext cx="408637" cy="314345"/>
            <a:chOff x="10788170" y="2647113"/>
            <a:chExt cx="815784" cy="604054"/>
          </a:xfrm>
        </p:grpSpPr>
        <p:pic>
          <p:nvPicPr>
            <p:cNvPr id="81" name="Picture 80"/>
            <p:cNvPicPr>
              <a:picLocks noChangeAspect="1"/>
            </p:cNvPicPr>
            <p:nvPr/>
          </p:nvPicPr>
          <p:blipFill>
            <a:blip r:embed="rId16"/>
            <a:stretch>
              <a:fillRect/>
            </a:stretch>
          </p:blipFill>
          <p:spPr>
            <a:xfrm>
              <a:off x="10788170" y="2647113"/>
              <a:ext cx="815784" cy="604054"/>
            </a:xfrm>
            <a:prstGeom prst="rect">
              <a:avLst/>
            </a:prstGeom>
          </p:spPr>
        </p:pic>
        <p:pic>
          <p:nvPicPr>
            <p:cNvPr id="82" name="Picture 81"/>
            <p:cNvPicPr>
              <a:picLocks noChangeAspect="1"/>
            </p:cNvPicPr>
            <p:nvPr/>
          </p:nvPicPr>
          <p:blipFill>
            <a:blip r:embed="rId15"/>
            <a:stretch>
              <a:fillRect/>
            </a:stretch>
          </p:blipFill>
          <p:spPr>
            <a:xfrm>
              <a:off x="11085436" y="2746695"/>
              <a:ext cx="221253" cy="272686"/>
            </a:xfrm>
            <a:prstGeom prst="rect">
              <a:avLst/>
            </a:prstGeom>
          </p:spPr>
        </p:pic>
      </p:grpSp>
      <p:grpSp>
        <p:nvGrpSpPr>
          <p:cNvPr id="108" name="Group 107"/>
          <p:cNvGrpSpPr/>
          <p:nvPr/>
        </p:nvGrpSpPr>
        <p:grpSpPr>
          <a:xfrm>
            <a:off x="6566045" y="5152530"/>
            <a:ext cx="537999" cy="401022"/>
            <a:chOff x="1395946" y="5604922"/>
            <a:chExt cx="604490" cy="450584"/>
          </a:xfrm>
        </p:grpSpPr>
        <p:grpSp>
          <p:nvGrpSpPr>
            <p:cNvPr id="109" name="Group 108"/>
            <p:cNvGrpSpPr/>
            <p:nvPr/>
          </p:nvGrpSpPr>
          <p:grpSpPr>
            <a:xfrm>
              <a:off x="1395946" y="5604922"/>
              <a:ext cx="469645" cy="337019"/>
              <a:chOff x="1972668" y="5793151"/>
              <a:chExt cx="1003518" cy="720129"/>
            </a:xfrm>
          </p:grpSpPr>
          <p:pic>
            <p:nvPicPr>
              <p:cNvPr id="116" name="Picture 115"/>
              <p:cNvPicPr>
                <a:picLocks noChangeAspect="1"/>
              </p:cNvPicPr>
              <p:nvPr/>
            </p:nvPicPr>
            <p:blipFill>
              <a:blip r:embed="rId17"/>
              <a:stretch>
                <a:fillRect/>
              </a:stretch>
            </p:blipFill>
            <p:spPr>
              <a:xfrm>
                <a:off x="1972668" y="5793151"/>
                <a:ext cx="1003518" cy="720129"/>
              </a:xfrm>
              <a:prstGeom prst="rect">
                <a:avLst/>
              </a:prstGeom>
            </p:spPr>
          </p:pic>
          <p:pic>
            <p:nvPicPr>
              <p:cNvPr id="117" name="Picture 116"/>
              <p:cNvPicPr>
                <a:picLocks noChangeAspect="1"/>
              </p:cNvPicPr>
              <p:nvPr/>
            </p:nvPicPr>
            <p:blipFill>
              <a:blip r:embed="rId13"/>
              <a:stretch>
                <a:fillRect/>
              </a:stretch>
            </p:blipFill>
            <p:spPr>
              <a:xfrm>
                <a:off x="2333397" y="5962056"/>
                <a:ext cx="281157" cy="276848"/>
              </a:xfrm>
              <a:prstGeom prst="rect">
                <a:avLst/>
              </a:prstGeom>
            </p:spPr>
          </p:pic>
        </p:grpSp>
        <p:grpSp>
          <p:nvGrpSpPr>
            <p:cNvPr id="110" name="Group 109"/>
            <p:cNvGrpSpPr/>
            <p:nvPr/>
          </p:nvGrpSpPr>
          <p:grpSpPr>
            <a:xfrm>
              <a:off x="1463369" y="5661705"/>
              <a:ext cx="469645" cy="337019"/>
              <a:chOff x="1972668" y="5793151"/>
              <a:chExt cx="1003518" cy="720129"/>
            </a:xfrm>
          </p:grpSpPr>
          <p:pic>
            <p:nvPicPr>
              <p:cNvPr id="114" name="Picture 113"/>
              <p:cNvPicPr>
                <a:picLocks noChangeAspect="1"/>
              </p:cNvPicPr>
              <p:nvPr/>
            </p:nvPicPr>
            <p:blipFill>
              <a:blip r:embed="rId17"/>
              <a:stretch>
                <a:fillRect/>
              </a:stretch>
            </p:blipFill>
            <p:spPr>
              <a:xfrm>
                <a:off x="1972668" y="5793151"/>
                <a:ext cx="1003518" cy="720129"/>
              </a:xfrm>
              <a:prstGeom prst="rect">
                <a:avLst/>
              </a:prstGeom>
            </p:spPr>
          </p:pic>
          <p:pic>
            <p:nvPicPr>
              <p:cNvPr id="115" name="Picture 114"/>
              <p:cNvPicPr>
                <a:picLocks noChangeAspect="1"/>
              </p:cNvPicPr>
              <p:nvPr/>
            </p:nvPicPr>
            <p:blipFill>
              <a:blip r:embed="rId13"/>
              <a:stretch>
                <a:fillRect/>
              </a:stretch>
            </p:blipFill>
            <p:spPr>
              <a:xfrm>
                <a:off x="2333397" y="5962056"/>
                <a:ext cx="281157" cy="276848"/>
              </a:xfrm>
              <a:prstGeom prst="rect">
                <a:avLst/>
              </a:prstGeom>
            </p:spPr>
          </p:pic>
        </p:grpSp>
        <p:grpSp>
          <p:nvGrpSpPr>
            <p:cNvPr id="111" name="Group 110"/>
            <p:cNvGrpSpPr/>
            <p:nvPr/>
          </p:nvGrpSpPr>
          <p:grpSpPr>
            <a:xfrm>
              <a:off x="1530791" y="5718487"/>
              <a:ext cx="469645" cy="337019"/>
              <a:chOff x="1972668" y="5793151"/>
              <a:chExt cx="1003518" cy="720129"/>
            </a:xfrm>
          </p:grpSpPr>
          <p:pic>
            <p:nvPicPr>
              <p:cNvPr id="112" name="Picture 111"/>
              <p:cNvPicPr>
                <a:picLocks noChangeAspect="1"/>
              </p:cNvPicPr>
              <p:nvPr/>
            </p:nvPicPr>
            <p:blipFill>
              <a:blip r:embed="rId17"/>
              <a:stretch>
                <a:fillRect/>
              </a:stretch>
            </p:blipFill>
            <p:spPr>
              <a:xfrm>
                <a:off x="1972668" y="5793151"/>
                <a:ext cx="1003518" cy="720129"/>
              </a:xfrm>
              <a:prstGeom prst="rect">
                <a:avLst/>
              </a:prstGeom>
            </p:spPr>
          </p:pic>
          <p:pic>
            <p:nvPicPr>
              <p:cNvPr id="113" name="Picture 112"/>
              <p:cNvPicPr>
                <a:picLocks noChangeAspect="1"/>
              </p:cNvPicPr>
              <p:nvPr/>
            </p:nvPicPr>
            <p:blipFill>
              <a:blip r:embed="rId13"/>
              <a:stretch>
                <a:fillRect/>
              </a:stretch>
            </p:blipFill>
            <p:spPr>
              <a:xfrm>
                <a:off x="2333397" y="5962056"/>
                <a:ext cx="281157" cy="276848"/>
              </a:xfrm>
              <a:prstGeom prst="rect">
                <a:avLst/>
              </a:prstGeom>
            </p:spPr>
          </p:pic>
        </p:grpSp>
      </p:grpSp>
      <p:grpSp>
        <p:nvGrpSpPr>
          <p:cNvPr id="121" name="Group 120"/>
          <p:cNvGrpSpPr/>
          <p:nvPr/>
        </p:nvGrpSpPr>
        <p:grpSpPr>
          <a:xfrm>
            <a:off x="5651848" y="5152530"/>
            <a:ext cx="476031" cy="348497"/>
            <a:chOff x="2436437" y="5804238"/>
            <a:chExt cx="534863" cy="391567"/>
          </a:xfrm>
        </p:grpSpPr>
        <p:grpSp>
          <p:nvGrpSpPr>
            <p:cNvPr id="122" name="Group 4"/>
            <p:cNvGrpSpPr>
              <a:grpSpLocks noChangeAspect="1"/>
            </p:cNvGrpSpPr>
            <p:nvPr/>
          </p:nvGrpSpPr>
          <p:grpSpPr bwMode="auto">
            <a:xfrm>
              <a:off x="2436437" y="5804238"/>
              <a:ext cx="468313" cy="336550"/>
              <a:chOff x="1758" y="3702"/>
              <a:chExt cx="295" cy="212"/>
            </a:xfrm>
          </p:grpSpPr>
          <p:sp>
            <p:nvSpPr>
              <p:cNvPr id="131" name="AutoShape 3"/>
              <p:cNvSpPr>
                <a:spLocks noChangeAspect="1" noChangeArrowheads="1" noTextEdit="1"/>
              </p:cNvSpPr>
              <p:nvPr/>
            </p:nvSpPr>
            <p:spPr bwMode="auto">
              <a:xfrm>
                <a:off x="1758" y="3702"/>
                <a:ext cx="2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2" name="Freeform 5"/>
              <p:cNvSpPr>
                <a:spLocks/>
              </p:cNvSpPr>
              <p:nvPr/>
            </p:nvSpPr>
            <p:spPr bwMode="auto">
              <a:xfrm>
                <a:off x="1758" y="3702"/>
                <a:ext cx="295" cy="186"/>
              </a:xfrm>
              <a:custGeom>
                <a:avLst/>
                <a:gdLst>
                  <a:gd name="T0" fmla="*/ 12 w 390"/>
                  <a:gd name="T1" fmla="*/ 253 h 253"/>
                  <a:gd name="T2" fmla="*/ 378 w 390"/>
                  <a:gd name="T3" fmla="*/ 253 h 253"/>
                  <a:gd name="T4" fmla="*/ 390 w 390"/>
                  <a:gd name="T5" fmla="*/ 240 h 253"/>
                  <a:gd name="T6" fmla="*/ 390 w 390"/>
                  <a:gd name="T7" fmla="*/ 14 h 253"/>
                  <a:gd name="T8" fmla="*/ 378 w 390"/>
                  <a:gd name="T9" fmla="*/ 0 h 253"/>
                  <a:gd name="T10" fmla="*/ 12 w 390"/>
                  <a:gd name="T11" fmla="*/ 0 h 253"/>
                  <a:gd name="T12" fmla="*/ 0 w 390"/>
                  <a:gd name="T13" fmla="*/ 14 h 253"/>
                  <a:gd name="T14" fmla="*/ 0 w 390"/>
                  <a:gd name="T15" fmla="*/ 240 h 253"/>
                  <a:gd name="T16" fmla="*/ 12 w 390"/>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253">
                    <a:moveTo>
                      <a:pt x="12" y="253"/>
                    </a:moveTo>
                    <a:cubicBezTo>
                      <a:pt x="378" y="253"/>
                      <a:pt x="378" y="253"/>
                      <a:pt x="378" y="253"/>
                    </a:cubicBezTo>
                    <a:cubicBezTo>
                      <a:pt x="386" y="253"/>
                      <a:pt x="390" y="248"/>
                      <a:pt x="390" y="240"/>
                    </a:cubicBezTo>
                    <a:cubicBezTo>
                      <a:pt x="390" y="14"/>
                      <a:pt x="390" y="14"/>
                      <a:pt x="390" y="14"/>
                    </a:cubicBezTo>
                    <a:cubicBezTo>
                      <a:pt x="390" y="5"/>
                      <a:pt x="386" y="0"/>
                      <a:pt x="378" y="0"/>
                    </a:cubicBezTo>
                    <a:cubicBezTo>
                      <a:pt x="12" y="0"/>
                      <a:pt x="12" y="0"/>
                      <a:pt x="12" y="0"/>
                    </a:cubicBezTo>
                    <a:cubicBezTo>
                      <a:pt x="6" y="0"/>
                      <a:pt x="0" y="5"/>
                      <a:pt x="0" y="14"/>
                    </a:cubicBezTo>
                    <a:cubicBezTo>
                      <a:pt x="0" y="240"/>
                      <a:pt x="0" y="240"/>
                      <a:pt x="0" y="240"/>
                    </a:cubicBezTo>
                    <a:cubicBezTo>
                      <a:pt x="0" y="248"/>
                      <a:pt x="6" y="253"/>
                      <a:pt x="12" y="253"/>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3" name="Freeform 6"/>
              <p:cNvSpPr>
                <a:spLocks/>
              </p:cNvSpPr>
              <p:nvPr/>
            </p:nvSpPr>
            <p:spPr bwMode="auto">
              <a:xfrm>
                <a:off x="1770" y="3705"/>
                <a:ext cx="270" cy="163"/>
              </a:xfrm>
              <a:custGeom>
                <a:avLst/>
                <a:gdLst>
                  <a:gd name="T0" fmla="*/ 0 w 357"/>
                  <a:gd name="T1" fmla="*/ 11 h 222"/>
                  <a:gd name="T2" fmla="*/ 357 w 357"/>
                  <a:gd name="T3" fmla="*/ 11 h 222"/>
                  <a:gd name="T4" fmla="*/ 357 w 357"/>
                  <a:gd name="T5" fmla="*/ 222 h 222"/>
                  <a:gd name="T6" fmla="*/ 0 w 357"/>
                  <a:gd name="T7" fmla="*/ 222 h 222"/>
                  <a:gd name="T8" fmla="*/ 0 w 357"/>
                  <a:gd name="T9" fmla="*/ 11 h 222"/>
                </a:gdLst>
                <a:ahLst/>
                <a:cxnLst>
                  <a:cxn ang="0">
                    <a:pos x="T0" y="T1"/>
                  </a:cxn>
                  <a:cxn ang="0">
                    <a:pos x="T2" y="T3"/>
                  </a:cxn>
                  <a:cxn ang="0">
                    <a:pos x="T4" y="T5"/>
                  </a:cxn>
                  <a:cxn ang="0">
                    <a:pos x="T6" y="T7"/>
                  </a:cxn>
                  <a:cxn ang="0">
                    <a:pos x="T8" y="T9"/>
                  </a:cxn>
                </a:cxnLst>
                <a:rect l="0" t="0" r="r" b="b"/>
                <a:pathLst>
                  <a:path w="357" h="222">
                    <a:moveTo>
                      <a:pt x="0" y="11"/>
                    </a:moveTo>
                    <a:cubicBezTo>
                      <a:pt x="357" y="11"/>
                      <a:pt x="357" y="11"/>
                      <a:pt x="357" y="11"/>
                    </a:cubicBezTo>
                    <a:cubicBezTo>
                      <a:pt x="357" y="158"/>
                      <a:pt x="357" y="222"/>
                      <a:pt x="357" y="222"/>
                    </a:cubicBezTo>
                    <a:cubicBezTo>
                      <a:pt x="0" y="222"/>
                      <a:pt x="0" y="222"/>
                      <a:pt x="0" y="222"/>
                    </a:cubicBezTo>
                    <a:cubicBezTo>
                      <a:pt x="0" y="0"/>
                      <a:pt x="0" y="11"/>
                      <a:pt x="0" y="11"/>
                    </a:cubicBezTo>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4" name="Freeform 7"/>
              <p:cNvSpPr>
                <a:spLocks noEditPoints="1"/>
              </p:cNvSpPr>
              <p:nvPr/>
            </p:nvSpPr>
            <p:spPr bwMode="auto">
              <a:xfrm>
                <a:off x="1770" y="3713"/>
                <a:ext cx="161" cy="155"/>
              </a:xfrm>
              <a:custGeom>
                <a:avLst/>
                <a:gdLst>
                  <a:gd name="T0" fmla="*/ 213 w 213"/>
                  <a:gd name="T1" fmla="*/ 0 h 211"/>
                  <a:gd name="T2" fmla="*/ 0 w 213"/>
                  <a:gd name="T3" fmla="*/ 0 h 211"/>
                  <a:gd name="T4" fmla="*/ 0 w 213"/>
                  <a:gd name="T5" fmla="*/ 211 h 211"/>
                  <a:gd name="T6" fmla="*/ 186 w 213"/>
                  <a:gd name="T7" fmla="*/ 211 h 211"/>
                  <a:gd name="T8" fmla="*/ 213 w 213"/>
                  <a:gd name="T9" fmla="*/ 0 h 211"/>
                  <a:gd name="T10" fmla="*/ 0 w 213"/>
                  <a:gd name="T11" fmla="*/ 0 h 211"/>
                  <a:gd name="T12" fmla="*/ 0 w 213"/>
                  <a:gd name="T13" fmla="*/ 0 h 211"/>
                  <a:gd name="T14" fmla="*/ 0 w 213"/>
                  <a:gd name="T15" fmla="*/ 0 h 211"/>
                  <a:gd name="T16" fmla="*/ 0 w 213"/>
                  <a:gd name="T17" fmla="*/ 0 h 211"/>
                  <a:gd name="T18" fmla="*/ 0 w 213"/>
                  <a:gd name="T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11">
                    <a:moveTo>
                      <a:pt x="213" y="0"/>
                    </a:moveTo>
                    <a:cubicBezTo>
                      <a:pt x="162" y="0"/>
                      <a:pt x="93" y="0"/>
                      <a:pt x="0" y="0"/>
                    </a:cubicBezTo>
                    <a:cubicBezTo>
                      <a:pt x="0" y="1"/>
                      <a:pt x="0" y="19"/>
                      <a:pt x="0" y="211"/>
                    </a:cubicBezTo>
                    <a:cubicBezTo>
                      <a:pt x="186" y="211"/>
                      <a:pt x="186" y="211"/>
                      <a:pt x="186" y="211"/>
                    </a:cubicBezTo>
                    <a:cubicBezTo>
                      <a:pt x="213" y="0"/>
                      <a:pt x="213" y="0"/>
                      <a:pt x="213"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C86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5" name="Freeform 8"/>
              <p:cNvSpPr>
                <a:spLocks/>
              </p:cNvSpPr>
              <p:nvPr/>
            </p:nvSpPr>
            <p:spPr bwMode="auto">
              <a:xfrm>
                <a:off x="1806" y="3887"/>
                <a:ext cx="199" cy="26"/>
              </a:xfrm>
              <a:custGeom>
                <a:avLst/>
                <a:gdLst>
                  <a:gd name="T0" fmla="*/ 166 w 263"/>
                  <a:gd name="T1" fmla="*/ 36 h 36"/>
                  <a:gd name="T2" fmla="*/ 255 w 263"/>
                  <a:gd name="T3" fmla="*/ 36 h 36"/>
                  <a:gd name="T4" fmla="*/ 263 w 263"/>
                  <a:gd name="T5" fmla="*/ 28 h 36"/>
                  <a:gd name="T6" fmla="*/ 255 w 263"/>
                  <a:gd name="T7" fmla="*/ 19 h 36"/>
                  <a:gd name="T8" fmla="*/ 206 w 263"/>
                  <a:gd name="T9" fmla="*/ 19 h 36"/>
                  <a:gd name="T10" fmla="*/ 192 w 263"/>
                  <a:gd name="T11" fmla="*/ 0 h 36"/>
                  <a:gd name="T12" fmla="*/ 166 w 263"/>
                  <a:gd name="T13" fmla="*/ 0 h 36"/>
                  <a:gd name="T14" fmla="*/ 98 w 263"/>
                  <a:gd name="T15" fmla="*/ 0 h 36"/>
                  <a:gd name="T16" fmla="*/ 72 w 263"/>
                  <a:gd name="T17" fmla="*/ 0 h 36"/>
                  <a:gd name="T18" fmla="*/ 58 w 263"/>
                  <a:gd name="T19" fmla="*/ 19 h 36"/>
                  <a:gd name="T20" fmla="*/ 8 w 263"/>
                  <a:gd name="T21" fmla="*/ 19 h 36"/>
                  <a:gd name="T22" fmla="*/ 0 w 263"/>
                  <a:gd name="T23" fmla="*/ 28 h 36"/>
                  <a:gd name="T24" fmla="*/ 8 w 263"/>
                  <a:gd name="T25" fmla="*/ 36 h 36"/>
                  <a:gd name="T26" fmla="*/ 98 w 263"/>
                  <a:gd name="T27" fmla="*/ 36 h 36"/>
                  <a:gd name="T28" fmla="*/ 166 w 263"/>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3" h="36">
                    <a:moveTo>
                      <a:pt x="166" y="36"/>
                    </a:moveTo>
                    <a:cubicBezTo>
                      <a:pt x="255" y="36"/>
                      <a:pt x="255" y="36"/>
                      <a:pt x="255" y="36"/>
                    </a:cubicBezTo>
                    <a:cubicBezTo>
                      <a:pt x="255" y="36"/>
                      <a:pt x="263" y="35"/>
                      <a:pt x="263" y="28"/>
                    </a:cubicBezTo>
                    <a:cubicBezTo>
                      <a:pt x="263" y="20"/>
                      <a:pt x="255" y="19"/>
                      <a:pt x="255" y="19"/>
                    </a:cubicBezTo>
                    <a:cubicBezTo>
                      <a:pt x="255" y="19"/>
                      <a:pt x="221" y="19"/>
                      <a:pt x="206" y="19"/>
                    </a:cubicBezTo>
                    <a:cubicBezTo>
                      <a:pt x="191" y="19"/>
                      <a:pt x="192" y="0"/>
                      <a:pt x="192" y="0"/>
                    </a:cubicBezTo>
                    <a:cubicBezTo>
                      <a:pt x="166" y="0"/>
                      <a:pt x="166" y="0"/>
                      <a:pt x="166" y="0"/>
                    </a:cubicBezTo>
                    <a:cubicBezTo>
                      <a:pt x="98" y="0"/>
                      <a:pt x="98" y="0"/>
                      <a:pt x="98" y="0"/>
                    </a:cubicBezTo>
                    <a:cubicBezTo>
                      <a:pt x="72" y="0"/>
                      <a:pt x="72" y="0"/>
                      <a:pt x="72" y="0"/>
                    </a:cubicBezTo>
                    <a:cubicBezTo>
                      <a:pt x="72" y="0"/>
                      <a:pt x="72" y="19"/>
                      <a:pt x="58" y="19"/>
                    </a:cubicBezTo>
                    <a:cubicBezTo>
                      <a:pt x="43" y="19"/>
                      <a:pt x="8" y="19"/>
                      <a:pt x="8" y="19"/>
                    </a:cubicBezTo>
                    <a:cubicBezTo>
                      <a:pt x="8" y="19"/>
                      <a:pt x="0" y="20"/>
                      <a:pt x="0" y="28"/>
                    </a:cubicBezTo>
                    <a:cubicBezTo>
                      <a:pt x="0" y="35"/>
                      <a:pt x="8" y="36"/>
                      <a:pt x="8" y="36"/>
                    </a:cubicBezTo>
                    <a:cubicBezTo>
                      <a:pt x="98" y="36"/>
                      <a:pt x="98" y="36"/>
                      <a:pt x="98" y="36"/>
                    </a:cubicBezTo>
                    <a:lnTo>
                      <a:pt x="166" y="3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23" name="Group 122"/>
            <p:cNvGrpSpPr/>
            <p:nvPr/>
          </p:nvGrpSpPr>
          <p:grpSpPr>
            <a:xfrm>
              <a:off x="2502987" y="5859255"/>
              <a:ext cx="468313" cy="336550"/>
              <a:chOff x="2790825" y="5876925"/>
              <a:chExt cx="468313" cy="336550"/>
            </a:xfrm>
          </p:grpSpPr>
          <p:grpSp>
            <p:nvGrpSpPr>
              <p:cNvPr id="124" name="Group 4"/>
              <p:cNvGrpSpPr>
                <a:grpSpLocks noChangeAspect="1"/>
              </p:cNvGrpSpPr>
              <p:nvPr/>
            </p:nvGrpSpPr>
            <p:grpSpPr bwMode="auto">
              <a:xfrm>
                <a:off x="2790825" y="5876925"/>
                <a:ext cx="468313" cy="336550"/>
                <a:chOff x="1758" y="3702"/>
                <a:chExt cx="295" cy="212"/>
              </a:xfrm>
            </p:grpSpPr>
            <p:sp>
              <p:nvSpPr>
                <p:cNvPr id="126" name="AutoShape 3"/>
                <p:cNvSpPr>
                  <a:spLocks noChangeAspect="1" noChangeArrowheads="1" noTextEdit="1"/>
                </p:cNvSpPr>
                <p:nvPr/>
              </p:nvSpPr>
              <p:spPr bwMode="auto">
                <a:xfrm>
                  <a:off x="1758" y="3702"/>
                  <a:ext cx="2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7" name="Freeform 5"/>
                <p:cNvSpPr>
                  <a:spLocks/>
                </p:cNvSpPr>
                <p:nvPr/>
              </p:nvSpPr>
              <p:spPr bwMode="auto">
                <a:xfrm>
                  <a:off x="1758" y="3702"/>
                  <a:ext cx="295" cy="186"/>
                </a:xfrm>
                <a:custGeom>
                  <a:avLst/>
                  <a:gdLst>
                    <a:gd name="T0" fmla="*/ 12 w 390"/>
                    <a:gd name="T1" fmla="*/ 253 h 253"/>
                    <a:gd name="T2" fmla="*/ 378 w 390"/>
                    <a:gd name="T3" fmla="*/ 253 h 253"/>
                    <a:gd name="T4" fmla="*/ 390 w 390"/>
                    <a:gd name="T5" fmla="*/ 240 h 253"/>
                    <a:gd name="T6" fmla="*/ 390 w 390"/>
                    <a:gd name="T7" fmla="*/ 14 h 253"/>
                    <a:gd name="T8" fmla="*/ 378 w 390"/>
                    <a:gd name="T9" fmla="*/ 0 h 253"/>
                    <a:gd name="T10" fmla="*/ 12 w 390"/>
                    <a:gd name="T11" fmla="*/ 0 h 253"/>
                    <a:gd name="T12" fmla="*/ 0 w 390"/>
                    <a:gd name="T13" fmla="*/ 14 h 253"/>
                    <a:gd name="T14" fmla="*/ 0 w 390"/>
                    <a:gd name="T15" fmla="*/ 240 h 253"/>
                    <a:gd name="T16" fmla="*/ 12 w 390"/>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253">
                      <a:moveTo>
                        <a:pt x="12" y="253"/>
                      </a:moveTo>
                      <a:cubicBezTo>
                        <a:pt x="378" y="253"/>
                        <a:pt x="378" y="253"/>
                        <a:pt x="378" y="253"/>
                      </a:cubicBezTo>
                      <a:cubicBezTo>
                        <a:pt x="386" y="253"/>
                        <a:pt x="390" y="248"/>
                        <a:pt x="390" y="240"/>
                      </a:cubicBezTo>
                      <a:cubicBezTo>
                        <a:pt x="390" y="14"/>
                        <a:pt x="390" y="14"/>
                        <a:pt x="390" y="14"/>
                      </a:cubicBezTo>
                      <a:cubicBezTo>
                        <a:pt x="390" y="5"/>
                        <a:pt x="386" y="0"/>
                        <a:pt x="378" y="0"/>
                      </a:cubicBezTo>
                      <a:cubicBezTo>
                        <a:pt x="12" y="0"/>
                        <a:pt x="12" y="0"/>
                        <a:pt x="12" y="0"/>
                      </a:cubicBezTo>
                      <a:cubicBezTo>
                        <a:pt x="6" y="0"/>
                        <a:pt x="0" y="5"/>
                        <a:pt x="0" y="14"/>
                      </a:cubicBezTo>
                      <a:cubicBezTo>
                        <a:pt x="0" y="240"/>
                        <a:pt x="0" y="240"/>
                        <a:pt x="0" y="240"/>
                      </a:cubicBezTo>
                      <a:cubicBezTo>
                        <a:pt x="0" y="248"/>
                        <a:pt x="6" y="253"/>
                        <a:pt x="12" y="253"/>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8" name="Freeform 6"/>
                <p:cNvSpPr>
                  <a:spLocks/>
                </p:cNvSpPr>
                <p:nvPr/>
              </p:nvSpPr>
              <p:spPr bwMode="auto">
                <a:xfrm>
                  <a:off x="1770" y="3705"/>
                  <a:ext cx="270" cy="163"/>
                </a:xfrm>
                <a:custGeom>
                  <a:avLst/>
                  <a:gdLst>
                    <a:gd name="T0" fmla="*/ 0 w 357"/>
                    <a:gd name="T1" fmla="*/ 11 h 222"/>
                    <a:gd name="T2" fmla="*/ 357 w 357"/>
                    <a:gd name="T3" fmla="*/ 11 h 222"/>
                    <a:gd name="T4" fmla="*/ 357 w 357"/>
                    <a:gd name="T5" fmla="*/ 222 h 222"/>
                    <a:gd name="T6" fmla="*/ 0 w 357"/>
                    <a:gd name="T7" fmla="*/ 222 h 222"/>
                    <a:gd name="T8" fmla="*/ 0 w 357"/>
                    <a:gd name="T9" fmla="*/ 11 h 222"/>
                  </a:gdLst>
                  <a:ahLst/>
                  <a:cxnLst>
                    <a:cxn ang="0">
                      <a:pos x="T0" y="T1"/>
                    </a:cxn>
                    <a:cxn ang="0">
                      <a:pos x="T2" y="T3"/>
                    </a:cxn>
                    <a:cxn ang="0">
                      <a:pos x="T4" y="T5"/>
                    </a:cxn>
                    <a:cxn ang="0">
                      <a:pos x="T6" y="T7"/>
                    </a:cxn>
                    <a:cxn ang="0">
                      <a:pos x="T8" y="T9"/>
                    </a:cxn>
                  </a:cxnLst>
                  <a:rect l="0" t="0" r="r" b="b"/>
                  <a:pathLst>
                    <a:path w="357" h="222">
                      <a:moveTo>
                        <a:pt x="0" y="11"/>
                      </a:moveTo>
                      <a:cubicBezTo>
                        <a:pt x="357" y="11"/>
                        <a:pt x="357" y="11"/>
                        <a:pt x="357" y="11"/>
                      </a:cubicBezTo>
                      <a:cubicBezTo>
                        <a:pt x="357" y="158"/>
                        <a:pt x="357" y="222"/>
                        <a:pt x="357" y="222"/>
                      </a:cubicBezTo>
                      <a:cubicBezTo>
                        <a:pt x="0" y="222"/>
                        <a:pt x="0" y="222"/>
                        <a:pt x="0" y="222"/>
                      </a:cubicBezTo>
                      <a:cubicBezTo>
                        <a:pt x="0" y="0"/>
                        <a:pt x="0" y="11"/>
                        <a:pt x="0" y="11"/>
                      </a:cubicBezTo>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9" name="Freeform 7"/>
                <p:cNvSpPr>
                  <a:spLocks noEditPoints="1"/>
                </p:cNvSpPr>
                <p:nvPr/>
              </p:nvSpPr>
              <p:spPr bwMode="auto">
                <a:xfrm>
                  <a:off x="1770" y="3713"/>
                  <a:ext cx="161" cy="155"/>
                </a:xfrm>
                <a:custGeom>
                  <a:avLst/>
                  <a:gdLst>
                    <a:gd name="T0" fmla="*/ 213 w 213"/>
                    <a:gd name="T1" fmla="*/ 0 h 211"/>
                    <a:gd name="T2" fmla="*/ 0 w 213"/>
                    <a:gd name="T3" fmla="*/ 0 h 211"/>
                    <a:gd name="T4" fmla="*/ 0 w 213"/>
                    <a:gd name="T5" fmla="*/ 211 h 211"/>
                    <a:gd name="T6" fmla="*/ 186 w 213"/>
                    <a:gd name="T7" fmla="*/ 211 h 211"/>
                    <a:gd name="T8" fmla="*/ 213 w 213"/>
                    <a:gd name="T9" fmla="*/ 0 h 211"/>
                    <a:gd name="T10" fmla="*/ 0 w 213"/>
                    <a:gd name="T11" fmla="*/ 0 h 211"/>
                    <a:gd name="T12" fmla="*/ 0 w 213"/>
                    <a:gd name="T13" fmla="*/ 0 h 211"/>
                    <a:gd name="T14" fmla="*/ 0 w 213"/>
                    <a:gd name="T15" fmla="*/ 0 h 211"/>
                    <a:gd name="T16" fmla="*/ 0 w 213"/>
                    <a:gd name="T17" fmla="*/ 0 h 211"/>
                    <a:gd name="T18" fmla="*/ 0 w 213"/>
                    <a:gd name="T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11">
                      <a:moveTo>
                        <a:pt x="213" y="0"/>
                      </a:moveTo>
                      <a:cubicBezTo>
                        <a:pt x="162" y="0"/>
                        <a:pt x="93" y="0"/>
                        <a:pt x="0" y="0"/>
                      </a:cubicBezTo>
                      <a:cubicBezTo>
                        <a:pt x="0" y="1"/>
                        <a:pt x="0" y="19"/>
                        <a:pt x="0" y="211"/>
                      </a:cubicBezTo>
                      <a:cubicBezTo>
                        <a:pt x="186" y="211"/>
                        <a:pt x="186" y="211"/>
                        <a:pt x="186" y="211"/>
                      </a:cubicBezTo>
                      <a:cubicBezTo>
                        <a:pt x="213" y="0"/>
                        <a:pt x="213" y="0"/>
                        <a:pt x="213"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C86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0" name="Freeform 8"/>
                <p:cNvSpPr>
                  <a:spLocks/>
                </p:cNvSpPr>
                <p:nvPr/>
              </p:nvSpPr>
              <p:spPr bwMode="auto">
                <a:xfrm>
                  <a:off x="1806" y="3887"/>
                  <a:ext cx="199" cy="26"/>
                </a:xfrm>
                <a:custGeom>
                  <a:avLst/>
                  <a:gdLst>
                    <a:gd name="T0" fmla="*/ 166 w 263"/>
                    <a:gd name="T1" fmla="*/ 36 h 36"/>
                    <a:gd name="T2" fmla="*/ 255 w 263"/>
                    <a:gd name="T3" fmla="*/ 36 h 36"/>
                    <a:gd name="T4" fmla="*/ 263 w 263"/>
                    <a:gd name="T5" fmla="*/ 28 h 36"/>
                    <a:gd name="T6" fmla="*/ 255 w 263"/>
                    <a:gd name="T7" fmla="*/ 19 h 36"/>
                    <a:gd name="T8" fmla="*/ 206 w 263"/>
                    <a:gd name="T9" fmla="*/ 19 h 36"/>
                    <a:gd name="T10" fmla="*/ 192 w 263"/>
                    <a:gd name="T11" fmla="*/ 0 h 36"/>
                    <a:gd name="T12" fmla="*/ 166 w 263"/>
                    <a:gd name="T13" fmla="*/ 0 h 36"/>
                    <a:gd name="T14" fmla="*/ 98 w 263"/>
                    <a:gd name="T15" fmla="*/ 0 h 36"/>
                    <a:gd name="T16" fmla="*/ 72 w 263"/>
                    <a:gd name="T17" fmla="*/ 0 h 36"/>
                    <a:gd name="T18" fmla="*/ 58 w 263"/>
                    <a:gd name="T19" fmla="*/ 19 h 36"/>
                    <a:gd name="T20" fmla="*/ 8 w 263"/>
                    <a:gd name="T21" fmla="*/ 19 h 36"/>
                    <a:gd name="T22" fmla="*/ 0 w 263"/>
                    <a:gd name="T23" fmla="*/ 28 h 36"/>
                    <a:gd name="T24" fmla="*/ 8 w 263"/>
                    <a:gd name="T25" fmla="*/ 36 h 36"/>
                    <a:gd name="T26" fmla="*/ 98 w 263"/>
                    <a:gd name="T27" fmla="*/ 36 h 36"/>
                    <a:gd name="T28" fmla="*/ 166 w 263"/>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3" h="36">
                      <a:moveTo>
                        <a:pt x="166" y="36"/>
                      </a:moveTo>
                      <a:cubicBezTo>
                        <a:pt x="255" y="36"/>
                        <a:pt x="255" y="36"/>
                        <a:pt x="255" y="36"/>
                      </a:cubicBezTo>
                      <a:cubicBezTo>
                        <a:pt x="255" y="36"/>
                        <a:pt x="263" y="35"/>
                        <a:pt x="263" y="28"/>
                      </a:cubicBezTo>
                      <a:cubicBezTo>
                        <a:pt x="263" y="20"/>
                        <a:pt x="255" y="19"/>
                        <a:pt x="255" y="19"/>
                      </a:cubicBezTo>
                      <a:cubicBezTo>
                        <a:pt x="255" y="19"/>
                        <a:pt x="221" y="19"/>
                        <a:pt x="206" y="19"/>
                      </a:cubicBezTo>
                      <a:cubicBezTo>
                        <a:pt x="191" y="19"/>
                        <a:pt x="192" y="0"/>
                        <a:pt x="192" y="0"/>
                      </a:cubicBezTo>
                      <a:cubicBezTo>
                        <a:pt x="166" y="0"/>
                        <a:pt x="166" y="0"/>
                        <a:pt x="166" y="0"/>
                      </a:cubicBezTo>
                      <a:cubicBezTo>
                        <a:pt x="98" y="0"/>
                        <a:pt x="98" y="0"/>
                        <a:pt x="98" y="0"/>
                      </a:cubicBezTo>
                      <a:cubicBezTo>
                        <a:pt x="72" y="0"/>
                        <a:pt x="72" y="0"/>
                        <a:pt x="72" y="0"/>
                      </a:cubicBezTo>
                      <a:cubicBezTo>
                        <a:pt x="72" y="0"/>
                        <a:pt x="72" y="19"/>
                        <a:pt x="58" y="19"/>
                      </a:cubicBezTo>
                      <a:cubicBezTo>
                        <a:pt x="43" y="19"/>
                        <a:pt x="8" y="19"/>
                        <a:pt x="8" y="19"/>
                      </a:cubicBezTo>
                      <a:cubicBezTo>
                        <a:pt x="8" y="19"/>
                        <a:pt x="0" y="20"/>
                        <a:pt x="0" y="28"/>
                      </a:cubicBezTo>
                      <a:cubicBezTo>
                        <a:pt x="0" y="35"/>
                        <a:pt x="8" y="36"/>
                        <a:pt x="8" y="36"/>
                      </a:cubicBezTo>
                      <a:cubicBezTo>
                        <a:pt x="98" y="36"/>
                        <a:pt x="98" y="36"/>
                        <a:pt x="98" y="36"/>
                      </a:cubicBezTo>
                      <a:lnTo>
                        <a:pt x="166" y="3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125" name="Picture 124"/>
              <p:cNvPicPr>
                <a:picLocks noChangeAspect="1"/>
              </p:cNvPicPr>
              <p:nvPr/>
            </p:nvPicPr>
            <p:blipFill rotWithShape="1">
              <a:blip r:embed="rId18">
                <a:extLst>
                  <a:ext uri="{28A0092B-C50C-407E-A947-70E740481C1C}">
                    <a14:useLocalDpi xmlns:a14="http://schemas.microsoft.com/office/drawing/2010/main" val="0"/>
                  </a:ext>
                </a:extLst>
              </a:blip>
              <a:srcRect/>
              <a:stretch/>
            </p:blipFill>
            <p:spPr>
              <a:xfrm>
                <a:off x="2919314" y="5938931"/>
                <a:ext cx="184494" cy="156380"/>
              </a:xfrm>
              <a:prstGeom prst="rect">
                <a:avLst/>
              </a:prstGeom>
            </p:spPr>
          </p:pic>
        </p:grpSp>
      </p:grpSp>
      <p:grpSp>
        <p:nvGrpSpPr>
          <p:cNvPr id="136" name="Group 135"/>
          <p:cNvGrpSpPr/>
          <p:nvPr/>
        </p:nvGrpSpPr>
        <p:grpSpPr>
          <a:xfrm>
            <a:off x="4475442" y="5152530"/>
            <a:ext cx="343943" cy="341220"/>
            <a:chOff x="1200954" y="5961729"/>
            <a:chExt cx="343943" cy="341220"/>
          </a:xfrm>
        </p:grpSpPr>
        <p:sp>
          <p:nvSpPr>
            <p:cNvPr id="137" name="Rectangle 136"/>
            <p:cNvSpPr/>
            <p:nvPr/>
          </p:nvSpPr>
          <p:spPr bwMode="auto">
            <a:xfrm>
              <a:off x="1200954" y="5961729"/>
              <a:ext cx="343943" cy="341220"/>
            </a:xfrm>
            <a:prstGeom prst="rect">
              <a:avLst/>
            </a:prstGeom>
            <a:solidFill>
              <a:schemeClr val="accent1">
                <a:lumMod val="50000"/>
              </a:schemeClr>
            </a:solidFill>
            <a:ln w="6350" cap="flat" cmpd="sng" algn="ctr">
              <a:noFill/>
              <a:prstDash val="solid"/>
              <a:miter lim="800000"/>
              <a:headEnd type="none" w="med" len="med"/>
              <a:tailEnd type="none" w="med" len="med"/>
            </a:ln>
            <a:effectLst/>
          </p:spPr>
          <p:txBody>
            <a:bodyPr lIns="175715" tIns="140572" rIns="175715" bIns="140572"/>
            <a:lstStyle/>
            <a:p>
              <a:pPr marL="0" marR="0" lvl="0" indent="0" algn="ctr" defTabSz="895740" rtl="0" eaLnBrk="1" fontAlgn="auto" latinLnBrk="0" hangingPunct="1">
                <a:lnSpc>
                  <a:spcPct val="90000"/>
                </a:lnSpc>
                <a:spcBef>
                  <a:spcPts val="0"/>
                </a:spcBef>
                <a:spcAft>
                  <a:spcPts val="0"/>
                </a:spcAft>
                <a:buClrTx/>
                <a:buSzTx/>
                <a:buFontTx/>
                <a:buNone/>
                <a:tabLst/>
                <a:defRPr/>
              </a:pPr>
              <a:endPar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8" name="Picture 187"/>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1244811" y="6084901"/>
              <a:ext cx="190737" cy="190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 name="Frame 5"/>
            <p:cNvSpPr>
              <a:spLocks noChangeAspect="1"/>
            </p:cNvSpPr>
            <p:nvPr/>
          </p:nvSpPr>
          <p:spPr bwMode="auto">
            <a:xfrm>
              <a:off x="1347949" y="5993578"/>
              <a:ext cx="148869" cy="151834"/>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a:noFill/>
            </a:ln>
          </p:spPr>
          <p:txBody>
            <a:bodyPr vert="horz" wrap="square" lIns="71672" tIns="35835" rIns="71672" bIns="35835" numCol="1" anchor="t" anchorCtr="0" compatLnSpc="1">
              <a:prstTxWarp prst="textNoShape">
                <a:avLst/>
              </a:prstTxWarp>
            </a:bodyPr>
            <a:lstStyle/>
            <a:p>
              <a:pPr marL="0" marR="0" lvl="0" indent="0" algn="l"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pic>
        <p:nvPicPr>
          <p:cNvPr id="386" name="Picture 385"/>
          <p:cNvPicPr>
            <a:picLocks noChangeAspect="1"/>
          </p:cNvPicPr>
          <p:nvPr/>
        </p:nvPicPr>
        <p:blipFill>
          <a:blip r:embed="rId9">
            <a:duotone>
              <a:schemeClr val="accent1">
                <a:shade val="45000"/>
                <a:satMod val="135000"/>
              </a:schemeClr>
              <a:prstClr val="white"/>
            </a:duotone>
          </a:blip>
          <a:stretch>
            <a:fillRect/>
          </a:stretch>
        </p:blipFill>
        <p:spPr>
          <a:xfrm>
            <a:off x="5852516" y="4061372"/>
            <a:ext cx="609929" cy="556041"/>
          </a:xfrm>
          <a:prstGeom prst="rect">
            <a:avLst/>
          </a:prstGeom>
        </p:spPr>
      </p:pic>
      <p:pic>
        <p:nvPicPr>
          <p:cNvPr id="387" name="Picture 386"/>
          <p:cNvPicPr>
            <a:picLocks noChangeAspect="1"/>
          </p:cNvPicPr>
          <p:nvPr/>
        </p:nvPicPr>
        <p:blipFill>
          <a:blip r:embed="rId9">
            <a:duotone>
              <a:schemeClr val="accent3">
                <a:shade val="45000"/>
                <a:satMod val="135000"/>
              </a:schemeClr>
              <a:prstClr val="white"/>
            </a:duotone>
          </a:blip>
          <a:stretch>
            <a:fillRect/>
          </a:stretch>
        </p:blipFill>
        <p:spPr>
          <a:xfrm>
            <a:off x="6568557" y="4064740"/>
            <a:ext cx="609929" cy="556041"/>
          </a:xfrm>
          <a:prstGeom prst="rect">
            <a:avLst/>
          </a:prstGeom>
          <a:effectLst>
            <a:softEdge rad="19050"/>
          </a:effectLst>
        </p:spPr>
      </p:pic>
      <p:grpSp>
        <p:nvGrpSpPr>
          <p:cNvPr id="398" name="Group 397"/>
          <p:cNvGrpSpPr/>
          <p:nvPr/>
        </p:nvGrpSpPr>
        <p:grpSpPr>
          <a:xfrm>
            <a:off x="4396007" y="4060934"/>
            <a:ext cx="1201668" cy="556042"/>
            <a:chOff x="10004567" y="4052190"/>
            <a:chExt cx="1276844" cy="590828"/>
          </a:xfrm>
        </p:grpSpPr>
        <p:pic>
          <p:nvPicPr>
            <p:cNvPr id="399" name="Picture 398"/>
            <p:cNvPicPr>
              <a:picLocks noChangeAspect="1"/>
            </p:cNvPicPr>
            <p:nvPr/>
          </p:nvPicPr>
          <p:blipFill>
            <a:blip r:embed="rId9">
              <a:duotone>
                <a:schemeClr val="accent1">
                  <a:shade val="45000"/>
                  <a:satMod val="135000"/>
                </a:schemeClr>
                <a:prstClr val="white"/>
              </a:duotone>
            </a:blip>
            <a:stretch>
              <a:fillRect/>
            </a:stretch>
          </p:blipFill>
          <p:spPr>
            <a:xfrm>
              <a:off x="10004567" y="4052191"/>
              <a:ext cx="648086" cy="590827"/>
            </a:xfrm>
            <a:prstGeom prst="rect">
              <a:avLst/>
            </a:prstGeom>
          </p:spPr>
        </p:pic>
        <p:pic>
          <p:nvPicPr>
            <p:cNvPr id="400" name="Picture 399"/>
            <p:cNvPicPr>
              <a:picLocks noChangeAspect="1"/>
            </p:cNvPicPr>
            <p:nvPr/>
          </p:nvPicPr>
          <p:blipFill>
            <a:blip r:embed="rId9">
              <a:duotone>
                <a:schemeClr val="accent1">
                  <a:shade val="45000"/>
                  <a:satMod val="135000"/>
                </a:schemeClr>
                <a:prstClr val="white"/>
              </a:duotone>
            </a:blip>
            <a:stretch>
              <a:fillRect/>
            </a:stretch>
          </p:blipFill>
          <p:spPr>
            <a:xfrm>
              <a:off x="10633325" y="4052190"/>
              <a:ext cx="648086" cy="590827"/>
            </a:xfrm>
            <a:prstGeom prst="rect">
              <a:avLst/>
            </a:prstGeom>
          </p:spPr>
        </p:pic>
      </p:grpSp>
      <p:cxnSp>
        <p:nvCxnSpPr>
          <p:cNvPr id="405" name="Elbow Connector 760"/>
          <p:cNvCxnSpPr>
            <a:stCxn id="370" idx="3"/>
            <a:endCxn id="387" idx="0"/>
          </p:cNvCxnSpPr>
          <p:nvPr/>
        </p:nvCxnSpPr>
        <p:spPr>
          <a:xfrm>
            <a:off x="5871009" y="3936455"/>
            <a:ext cx="1002513" cy="128285"/>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06" name="Elbow Connector 760"/>
          <p:cNvCxnSpPr>
            <a:stCxn id="430" idx="2"/>
            <a:endCxn id="116" idx="0"/>
          </p:cNvCxnSpPr>
          <p:nvPr/>
        </p:nvCxnSpPr>
        <p:spPr>
          <a:xfrm rot="16200000" flipH="1">
            <a:off x="6072591" y="4450082"/>
            <a:ext cx="398941" cy="1005953"/>
          </a:xfrm>
          <a:prstGeom prst="bentConnector3">
            <a:avLst>
              <a:gd name="adj1" fmla="val 67907"/>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07" name="Elbow Connector 760"/>
          <p:cNvCxnSpPr>
            <a:stCxn id="370" idx="2"/>
            <a:endCxn id="399" idx="2"/>
          </p:cNvCxnSpPr>
          <p:nvPr/>
        </p:nvCxnSpPr>
        <p:spPr>
          <a:xfrm rot="5400000">
            <a:off x="4920575" y="3776453"/>
            <a:ext cx="620921" cy="1060125"/>
          </a:xfrm>
          <a:prstGeom prst="bentConnector3">
            <a:avLst>
              <a:gd name="adj1" fmla="val 11457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15" name="Elbow Connector 760"/>
          <p:cNvCxnSpPr>
            <a:stCxn id="370" idx="2"/>
            <a:endCxn id="400" idx="2"/>
          </p:cNvCxnSpPr>
          <p:nvPr/>
        </p:nvCxnSpPr>
        <p:spPr>
          <a:xfrm rot="5400000">
            <a:off x="5216444" y="4072322"/>
            <a:ext cx="620920" cy="468386"/>
          </a:xfrm>
          <a:prstGeom prst="bentConnector3">
            <a:avLst>
              <a:gd name="adj1" fmla="val 11457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430" name="Picture 429"/>
          <p:cNvPicPr>
            <a:picLocks noChangeAspect="1"/>
          </p:cNvPicPr>
          <p:nvPr/>
        </p:nvPicPr>
        <p:blipFill>
          <a:blip r:embed="rId3"/>
          <a:stretch>
            <a:fillRect/>
          </a:stretch>
        </p:blipFill>
        <p:spPr>
          <a:xfrm>
            <a:off x="5659173" y="4634389"/>
            <a:ext cx="219824" cy="119200"/>
          </a:xfrm>
          <a:prstGeom prst="rect">
            <a:avLst/>
          </a:prstGeom>
        </p:spPr>
      </p:pic>
      <p:cxnSp>
        <p:nvCxnSpPr>
          <p:cNvPr id="434" name="Elbow Connector 760"/>
          <p:cNvCxnSpPr>
            <a:stCxn id="137" idx="0"/>
            <a:endCxn id="430" idx="2"/>
          </p:cNvCxnSpPr>
          <p:nvPr/>
        </p:nvCxnSpPr>
        <p:spPr>
          <a:xfrm rot="5400000" flipH="1" flipV="1">
            <a:off x="5008779" y="4392225"/>
            <a:ext cx="398941" cy="1121671"/>
          </a:xfrm>
          <a:prstGeom prst="bentConnector3">
            <a:avLst>
              <a:gd name="adj1" fmla="val 3209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35" name="Elbow Connector 760"/>
          <p:cNvCxnSpPr>
            <a:stCxn id="81" idx="0"/>
            <a:endCxn id="430" idx="2"/>
          </p:cNvCxnSpPr>
          <p:nvPr/>
        </p:nvCxnSpPr>
        <p:spPr>
          <a:xfrm rot="5400000" flipH="1" flipV="1">
            <a:off x="5276236" y="4659682"/>
            <a:ext cx="398941" cy="586757"/>
          </a:xfrm>
          <a:prstGeom prst="bentConnector3">
            <a:avLst>
              <a:gd name="adj1" fmla="val 3209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36" name="Elbow Connector 760"/>
          <p:cNvCxnSpPr>
            <a:endCxn id="430" idx="2"/>
          </p:cNvCxnSpPr>
          <p:nvPr/>
        </p:nvCxnSpPr>
        <p:spPr>
          <a:xfrm rot="16200000" flipV="1">
            <a:off x="5600550" y="4922125"/>
            <a:ext cx="409757" cy="72685"/>
          </a:xfrm>
          <a:prstGeom prst="bentConnector3">
            <a:avLst>
              <a:gd name="adj1" fmla="val 33147"/>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431" name="Picture 430"/>
          <p:cNvPicPr>
            <a:picLocks noChangeAspect="1"/>
          </p:cNvPicPr>
          <p:nvPr/>
        </p:nvPicPr>
        <p:blipFill>
          <a:blip r:embed="rId3"/>
          <a:stretch>
            <a:fillRect/>
          </a:stretch>
        </p:blipFill>
        <p:spPr>
          <a:xfrm>
            <a:off x="5671702" y="4944545"/>
            <a:ext cx="219824" cy="119200"/>
          </a:xfrm>
          <a:prstGeom prst="rect">
            <a:avLst/>
          </a:prstGeom>
        </p:spPr>
      </p:pic>
      <p:sp>
        <p:nvSpPr>
          <p:cNvPr id="888" name="TextBox 887"/>
          <p:cNvSpPr txBox="1"/>
          <p:nvPr/>
        </p:nvSpPr>
        <p:spPr>
          <a:xfrm>
            <a:off x="9676148" y="3550957"/>
            <a:ext cx="1785631" cy="276999"/>
          </a:xfrm>
          <a:prstGeom prst="rect">
            <a:avLst/>
          </a:prstGeom>
          <a:noFill/>
          <a:ln>
            <a:noFill/>
          </a:ln>
        </p:spPr>
        <p:txBody>
          <a:bodyPr wrap="square" rtlCol="0" anchor="ctr">
            <a:spAutoFit/>
          </a:bodyPr>
          <a:lstStyle/>
          <a:p>
            <a:pPr marL="0" marR="0" lvl="0" indent="0" algn="ctr" defTabSz="896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0">
                      <a:srgbClr val="0D0D0D"/>
                    </a:gs>
                    <a:gs pos="100000">
                      <a:srgbClr val="0D0D0D"/>
                    </a:gs>
                  </a:gsLst>
                  <a:lin ang="5400000" scaled="1"/>
                </a:gradFill>
                <a:effectLst/>
                <a:uLnTx/>
                <a:uFillTx/>
                <a:latin typeface="Segoe UI" panose="020B0502040204020203" pitchFamily="34" charset="0"/>
                <a:ea typeface="+mn-ea"/>
                <a:cs typeface="Segoe UI" panose="020B0502040204020203" pitchFamily="34" charset="0"/>
              </a:rPr>
              <a:t>Platform as a Service</a:t>
            </a:r>
          </a:p>
        </p:txBody>
      </p:sp>
      <p:pic>
        <p:nvPicPr>
          <p:cNvPr id="887" name="Picture 886"/>
          <p:cNvPicPr>
            <a:picLocks noChangeAspect="1"/>
          </p:cNvPicPr>
          <p:nvPr/>
        </p:nvPicPr>
        <p:blipFill>
          <a:blip r:embed="rId20"/>
          <a:stretch>
            <a:fillRect/>
          </a:stretch>
        </p:blipFill>
        <p:spPr>
          <a:xfrm>
            <a:off x="10039035" y="2996077"/>
            <a:ext cx="1011437" cy="522079"/>
          </a:xfrm>
          <a:prstGeom prst="rect">
            <a:avLst/>
          </a:prstGeom>
        </p:spPr>
      </p:pic>
      <p:sp>
        <p:nvSpPr>
          <p:cNvPr id="890" name="Rectangle 889"/>
          <p:cNvSpPr/>
          <p:nvPr/>
        </p:nvSpPr>
        <p:spPr>
          <a:xfrm>
            <a:off x="494270" y="1103570"/>
            <a:ext cx="10000224"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gradFill>
                  <a:gsLst>
                    <a:gs pos="1250">
                      <a:srgbClr val="1A1A1A"/>
                    </a:gs>
                    <a:gs pos="99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Requires a modern identity and access security perimeter</a:t>
            </a:r>
          </a:p>
        </p:txBody>
      </p:sp>
      <p:grpSp>
        <p:nvGrpSpPr>
          <p:cNvPr id="891" name="Group 890"/>
          <p:cNvGrpSpPr/>
          <p:nvPr/>
        </p:nvGrpSpPr>
        <p:grpSpPr>
          <a:xfrm>
            <a:off x="9628435" y="2153590"/>
            <a:ext cx="1094247" cy="1094247"/>
            <a:chOff x="9207650" y="1380161"/>
            <a:chExt cx="2298571" cy="2298571"/>
          </a:xfrm>
        </p:grpSpPr>
        <p:pic>
          <p:nvPicPr>
            <p:cNvPr id="306" name="Picture 305"/>
            <p:cNvPicPr>
              <a:picLocks noChangeAspect="1"/>
            </p:cNvPicPr>
            <p:nvPr/>
          </p:nvPicPr>
          <p:blipFill>
            <a:blip r:embed="rId21"/>
            <a:stretch>
              <a:fillRect/>
            </a:stretch>
          </p:blipFill>
          <p:spPr>
            <a:xfrm>
              <a:off x="9207650" y="1380161"/>
              <a:ext cx="2298571" cy="2298571"/>
            </a:xfrm>
            <a:prstGeom prst="rect">
              <a:avLst/>
            </a:prstGeom>
          </p:spPr>
        </p:pic>
        <p:pic>
          <p:nvPicPr>
            <p:cNvPr id="339" name="Picture 338"/>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9768055" y="1597459"/>
              <a:ext cx="1161152" cy="1092841"/>
            </a:xfrm>
            <a:prstGeom prst="ellipse">
              <a:avLst/>
            </a:prstGeom>
            <a:ln w="19050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extrusionClr>
                <a:srgbClr val="000000"/>
              </a:extrusionClr>
            </a:sp3d>
          </p:spPr>
        </p:pic>
      </p:grpSp>
      <p:grpSp>
        <p:nvGrpSpPr>
          <p:cNvPr id="896" name="Group 895"/>
          <p:cNvGrpSpPr/>
          <p:nvPr/>
        </p:nvGrpSpPr>
        <p:grpSpPr>
          <a:xfrm>
            <a:off x="10388323" y="2358637"/>
            <a:ext cx="1094247" cy="1094247"/>
            <a:chOff x="13716539" y="4558899"/>
            <a:chExt cx="1189675" cy="1189675"/>
          </a:xfrm>
        </p:grpSpPr>
        <p:pic>
          <p:nvPicPr>
            <p:cNvPr id="893" name="Picture 892"/>
            <p:cNvPicPr>
              <a:picLocks noChangeAspect="1"/>
            </p:cNvPicPr>
            <p:nvPr/>
          </p:nvPicPr>
          <p:blipFill>
            <a:blip r:embed="rId21"/>
            <a:stretch>
              <a:fillRect/>
            </a:stretch>
          </p:blipFill>
          <p:spPr>
            <a:xfrm>
              <a:off x="13716539" y="4558899"/>
              <a:ext cx="1189675" cy="1189675"/>
            </a:xfrm>
            <a:prstGeom prst="rect">
              <a:avLst/>
            </a:prstGeom>
          </p:spPr>
        </p:pic>
        <p:sp>
          <p:nvSpPr>
            <p:cNvPr id="895" name="Oval 894"/>
            <p:cNvSpPr/>
            <p:nvPr/>
          </p:nvSpPr>
          <p:spPr>
            <a:xfrm>
              <a:off x="14006777" y="4662722"/>
              <a:ext cx="609197" cy="60919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90" name="Picture 289"/>
            <p:cNvPicPr>
              <a:picLocks noChangeAspect="1"/>
            </p:cNvPicPr>
            <p:nvPr/>
          </p:nvPicPr>
          <p:blipFill>
            <a:blip r:embed="rId23">
              <a:extLst>
                <a:ext uri="{BEBA8EAE-BF5A-486C-A8C5-ECC9F3942E4B}">
                  <a14:imgProps xmlns:a14="http://schemas.microsoft.com/office/drawing/2010/main">
                    <a14:imgLayer r:embed="rId24">
                      <a14:imgEffect>
                        <a14:saturation sat="66000"/>
                      </a14:imgEffect>
                    </a14:imgLayer>
                  </a14:imgProps>
                </a:ext>
              </a:extLst>
            </a:blip>
            <a:stretch>
              <a:fillRect/>
            </a:stretch>
          </p:blipFill>
          <p:spPr>
            <a:xfrm>
              <a:off x="14120190" y="4734759"/>
              <a:ext cx="382369" cy="449620"/>
            </a:xfrm>
            <a:prstGeom prst="rect">
              <a:avLst/>
            </a:prstGeom>
          </p:spPr>
        </p:pic>
      </p:grpSp>
      <p:grpSp>
        <p:nvGrpSpPr>
          <p:cNvPr id="901" name="Group 900"/>
          <p:cNvGrpSpPr/>
          <p:nvPr/>
        </p:nvGrpSpPr>
        <p:grpSpPr>
          <a:xfrm>
            <a:off x="9965329" y="2483883"/>
            <a:ext cx="1094247" cy="1094247"/>
            <a:chOff x="14941933" y="4391973"/>
            <a:chExt cx="1189675" cy="1189675"/>
          </a:xfrm>
        </p:grpSpPr>
        <p:grpSp>
          <p:nvGrpSpPr>
            <p:cNvPr id="897" name="Group 896"/>
            <p:cNvGrpSpPr/>
            <p:nvPr/>
          </p:nvGrpSpPr>
          <p:grpSpPr>
            <a:xfrm>
              <a:off x="14941933" y="4391973"/>
              <a:ext cx="1189675" cy="1189675"/>
              <a:chOff x="13716539" y="4558899"/>
              <a:chExt cx="1189675" cy="1189675"/>
            </a:xfrm>
          </p:grpSpPr>
          <p:pic>
            <p:nvPicPr>
              <p:cNvPr id="898" name="Picture 897"/>
              <p:cNvPicPr>
                <a:picLocks noChangeAspect="1"/>
              </p:cNvPicPr>
              <p:nvPr/>
            </p:nvPicPr>
            <p:blipFill>
              <a:blip r:embed="rId21"/>
              <a:stretch>
                <a:fillRect/>
              </a:stretch>
            </p:blipFill>
            <p:spPr>
              <a:xfrm>
                <a:off x="13716539" y="4558899"/>
                <a:ext cx="1189675" cy="1189675"/>
              </a:xfrm>
              <a:prstGeom prst="rect">
                <a:avLst/>
              </a:prstGeom>
            </p:spPr>
          </p:pic>
          <p:sp>
            <p:nvSpPr>
              <p:cNvPr id="899" name="Oval 898"/>
              <p:cNvSpPr/>
              <p:nvPr/>
            </p:nvSpPr>
            <p:spPr>
              <a:xfrm>
                <a:off x="14006777" y="4662722"/>
                <a:ext cx="609197" cy="60919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pic>
          <p:nvPicPr>
            <p:cNvPr id="291" name="Picture 290"/>
            <p:cNvPicPr>
              <a:picLocks noChangeAspect="1"/>
            </p:cNvPicPr>
            <p:nvPr/>
          </p:nvPicPr>
          <p:blipFill rotWithShape="1">
            <a:blip r:embed="rId25" cstate="screen">
              <a:extLst>
                <a:ext uri="{28A0092B-C50C-407E-A947-70E740481C1C}">
                  <a14:useLocalDpi xmlns:a14="http://schemas.microsoft.com/office/drawing/2010/main"/>
                </a:ext>
              </a:extLst>
            </a:blip>
            <a:srcRect/>
            <a:stretch/>
          </p:blipFill>
          <p:spPr>
            <a:xfrm>
              <a:off x="15076350" y="4513846"/>
              <a:ext cx="920837" cy="482277"/>
            </a:xfrm>
            <a:prstGeom prst="rect">
              <a:avLst/>
            </a:prstGeom>
          </p:spPr>
        </p:pic>
      </p:grpSp>
      <p:sp>
        <p:nvSpPr>
          <p:cNvPr id="903" name="Rectangle 902"/>
          <p:cNvSpPr/>
          <p:nvPr/>
        </p:nvSpPr>
        <p:spPr>
          <a:xfrm>
            <a:off x="77340" y="4860156"/>
            <a:ext cx="2045081" cy="344196"/>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Internet of Things</a:t>
            </a:r>
          </a:p>
        </p:txBody>
      </p:sp>
      <p:sp>
        <p:nvSpPr>
          <p:cNvPr id="904" name="Rectangle 903"/>
          <p:cNvSpPr/>
          <p:nvPr/>
        </p:nvSpPr>
        <p:spPr>
          <a:xfrm>
            <a:off x="8526607" y="4789063"/>
            <a:ext cx="2829434" cy="374283"/>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1</a:t>
            </a:r>
            <a:r>
              <a:rPr kumimoji="0" lang="en-US" sz="1600" b="0" i="0" u="none" strike="noStrike" kern="1200" cap="none" spc="0" normalizeH="0" baseline="3000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st</a:t>
            </a:r>
            <a:r>
              <a:rPr kumimoji="0" lang="en-US" sz="1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 class mobile experience</a:t>
            </a:r>
          </a:p>
        </p:txBody>
      </p:sp>
      <p:sp>
        <p:nvSpPr>
          <p:cNvPr id="905" name="Rectangle 904"/>
          <p:cNvSpPr/>
          <p:nvPr/>
        </p:nvSpPr>
        <p:spPr>
          <a:xfrm>
            <a:off x="9692384" y="1249820"/>
            <a:ext cx="2020156" cy="409269"/>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Cloud Technology</a:t>
            </a:r>
          </a:p>
        </p:txBody>
      </p:sp>
      <p:sp>
        <p:nvSpPr>
          <p:cNvPr id="906" name="Rectangle 905"/>
          <p:cNvSpPr/>
          <p:nvPr/>
        </p:nvSpPr>
        <p:spPr>
          <a:xfrm>
            <a:off x="4505966" y="1999332"/>
            <a:ext cx="1660212" cy="456217"/>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SaaS adoption</a:t>
            </a:r>
          </a:p>
        </p:txBody>
      </p:sp>
      <p:sp>
        <p:nvSpPr>
          <p:cNvPr id="220" name="Rectangle 219">
            <a:hlinkClick r:id="rId26" tooltip="Office 365 DLP capabilities including Outlook Policy Tips, rule application via Exchange Transport rules, automatic protection via SharePoint location, and more. "/>
          </p:cNvPr>
          <p:cNvSpPr/>
          <p:nvPr/>
        </p:nvSpPr>
        <p:spPr>
          <a:xfrm>
            <a:off x="1620078" y="2581884"/>
            <a:ext cx="3344455" cy="38631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t>Modern Enterprise Perimeter</a:t>
            </a:r>
          </a:p>
        </p:txBody>
      </p:sp>
      <p:sp>
        <p:nvSpPr>
          <p:cNvPr id="4" name="Rectangle 3">
            <a:extLst>
              <a:ext uri="{FF2B5EF4-FFF2-40B4-BE49-F238E27FC236}">
                <a16:creationId xmlns:a16="http://schemas.microsoft.com/office/drawing/2014/main" id="{B8A581D5-B7E3-4DE6-8555-A35887ABCC64}"/>
              </a:ext>
            </a:extLst>
          </p:cNvPr>
          <p:cNvSpPr/>
          <p:nvPr/>
        </p:nvSpPr>
        <p:spPr>
          <a:xfrm>
            <a:off x="-4277" y="5913466"/>
            <a:ext cx="12192000" cy="949179"/>
          </a:xfrm>
          <a:prstGeom prst="rect">
            <a:avLst/>
          </a:prstGeom>
          <a:solidFill>
            <a:srgbClr val="EAEAEA">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6" name="Rectangle 225">
            <a:extLst>
              <a:ext uri="{FF2B5EF4-FFF2-40B4-BE49-F238E27FC236}">
                <a16:creationId xmlns:a16="http://schemas.microsoft.com/office/drawing/2014/main" id="{258ED8B8-B16D-425F-AC59-F7AC4822B829}"/>
              </a:ext>
            </a:extLst>
          </p:cNvPr>
          <p:cNvSpPr/>
          <p:nvPr/>
        </p:nvSpPr>
        <p:spPr>
          <a:xfrm>
            <a:off x="-4277" y="5913466"/>
            <a:ext cx="12192000" cy="949179"/>
          </a:xfrm>
          <a:prstGeom prst="rect">
            <a:avLst/>
          </a:prstGeom>
          <a:solidFill>
            <a:srgbClr val="EAEAEA">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7" name="Rectangle 226">
            <a:extLst>
              <a:ext uri="{FF2B5EF4-FFF2-40B4-BE49-F238E27FC236}">
                <a16:creationId xmlns:a16="http://schemas.microsoft.com/office/drawing/2014/main" id="{1EF217C9-71FC-4DB0-A448-4C0FE70D92B4}"/>
              </a:ext>
            </a:extLst>
          </p:cNvPr>
          <p:cNvSpPr/>
          <p:nvPr/>
        </p:nvSpPr>
        <p:spPr>
          <a:xfrm>
            <a:off x="-4277" y="5913466"/>
            <a:ext cx="12192000" cy="949179"/>
          </a:xfrm>
          <a:prstGeom prst="rect">
            <a:avLst/>
          </a:prstGeom>
          <a:solidFill>
            <a:srgbClr val="EAEAEA">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6" name="Group 5">
            <a:extLst>
              <a:ext uri="{FF2B5EF4-FFF2-40B4-BE49-F238E27FC236}">
                <a16:creationId xmlns:a16="http://schemas.microsoft.com/office/drawing/2014/main" id="{37AED38C-4E7F-4B14-8C24-59E99B2C852C}"/>
              </a:ext>
            </a:extLst>
          </p:cNvPr>
          <p:cNvGrpSpPr/>
          <p:nvPr/>
        </p:nvGrpSpPr>
        <p:grpSpPr>
          <a:xfrm>
            <a:off x="6387799" y="1873686"/>
            <a:ext cx="2838432" cy="707509"/>
            <a:chOff x="6387799" y="1873686"/>
            <a:chExt cx="2838432" cy="707509"/>
          </a:xfrm>
        </p:grpSpPr>
        <p:grpSp>
          <p:nvGrpSpPr>
            <p:cNvPr id="554" name="Group 553"/>
            <p:cNvGrpSpPr/>
            <p:nvPr/>
          </p:nvGrpSpPr>
          <p:grpSpPr>
            <a:xfrm>
              <a:off x="6387799" y="1873686"/>
              <a:ext cx="2838432" cy="707509"/>
              <a:chOff x="8699786" y="375252"/>
              <a:chExt cx="1915317" cy="477413"/>
            </a:xfrm>
          </p:grpSpPr>
          <p:sp>
            <p:nvSpPr>
              <p:cNvPr id="514" name="Rounded Rectangle 876"/>
              <p:cNvSpPr/>
              <p:nvPr/>
            </p:nvSpPr>
            <p:spPr>
              <a:xfrm>
                <a:off x="8699786" y="375252"/>
                <a:ext cx="1915317" cy="477413"/>
              </a:xfrm>
              <a:prstGeom prst="roundRect">
                <a:avLst>
                  <a:gd name="adj" fmla="val 50000"/>
                </a:avLst>
              </a:prstGeom>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grpSp>
            <p:nvGrpSpPr>
              <p:cNvPr id="515" name="Group 514"/>
              <p:cNvGrpSpPr/>
              <p:nvPr/>
            </p:nvGrpSpPr>
            <p:grpSpPr>
              <a:xfrm>
                <a:off x="9474573" y="420904"/>
                <a:ext cx="1051020" cy="390073"/>
                <a:chOff x="8746904" y="1767006"/>
                <a:chExt cx="1376529" cy="510883"/>
              </a:xfrm>
            </p:grpSpPr>
            <p:pic>
              <p:nvPicPr>
                <p:cNvPr id="516" name="Picture 515"/>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8746904" y="2056077"/>
                  <a:ext cx="208102" cy="208102"/>
                </a:xfrm>
                <a:prstGeom prst="rect">
                  <a:avLst/>
                </a:prstGeom>
              </p:spPr>
            </p:pic>
            <p:pic>
              <p:nvPicPr>
                <p:cNvPr id="517" name="Picture 516"/>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8746904" y="1792586"/>
                  <a:ext cx="192791" cy="179187"/>
                </a:xfrm>
                <a:prstGeom prst="rect">
                  <a:avLst/>
                </a:prstGeom>
              </p:spPr>
            </p:pic>
            <p:pic>
              <p:nvPicPr>
                <p:cNvPr id="518" name="Picture 517"/>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9404930" y="1769346"/>
                  <a:ext cx="325564" cy="228009"/>
                </a:xfrm>
                <a:prstGeom prst="rect">
                  <a:avLst/>
                </a:prstGeom>
              </p:spPr>
            </p:pic>
            <p:pic>
              <p:nvPicPr>
                <p:cNvPr id="519" name="Picture 518"/>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9091803" y="1767006"/>
                  <a:ext cx="230348" cy="230349"/>
                </a:xfrm>
                <a:prstGeom prst="rect">
                  <a:avLst/>
                </a:prstGeom>
              </p:spPr>
            </p:pic>
            <p:pic>
              <p:nvPicPr>
                <p:cNvPr id="520" name="Picture 519"/>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9436821" y="2019526"/>
                  <a:ext cx="261786" cy="258363"/>
                </a:xfrm>
                <a:prstGeom prst="rect">
                  <a:avLst/>
                </a:prstGeom>
              </p:spPr>
            </p:pic>
            <p:pic>
              <p:nvPicPr>
                <p:cNvPr id="521" name="Picture 520"/>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9091803" y="2057689"/>
                  <a:ext cx="206490" cy="206490"/>
                </a:xfrm>
                <a:prstGeom prst="rect">
                  <a:avLst/>
                </a:prstGeom>
              </p:spPr>
            </p:pic>
            <p:grpSp>
              <p:nvGrpSpPr>
                <p:cNvPr id="522" name="Group 521"/>
                <p:cNvGrpSpPr/>
                <p:nvPr/>
              </p:nvGrpSpPr>
              <p:grpSpPr>
                <a:xfrm>
                  <a:off x="9756665" y="2104269"/>
                  <a:ext cx="366768" cy="88876"/>
                  <a:chOff x="1655260" y="917625"/>
                  <a:chExt cx="418499" cy="101414"/>
                </a:xfrm>
                <a:solidFill>
                  <a:schemeClr val="tx1">
                    <a:lumMod val="65000"/>
                    <a:lumOff val="35000"/>
                  </a:schemeClr>
                </a:solidFill>
              </p:grpSpPr>
              <p:sp>
                <p:nvSpPr>
                  <p:cNvPr id="523" name="Oval 522"/>
                  <p:cNvSpPr/>
                  <p:nvPr/>
                </p:nvSpPr>
                <p:spPr bwMode="auto">
                  <a:xfrm>
                    <a:off x="1655260"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4" name="Oval 523"/>
                  <p:cNvSpPr/>
                  <p:nvPr/>
                </p:nvSpPr>
                <p:spPr bwMode="auto">
                  <a:xfrm>
                    <a:off x="1813805"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5" name="Oval 524"/>
                  <p:cNvSpPr/>
                  <p:nvPr/>
                </p:nvSpPr>
                <p:spPr bwMode="auto">
                  <a:xfrm>
                    <a:off x="1972345"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pic>
          <p:nvPicPr>
            <p:cNvPr id="3" name="Graphic 2">
              <a:extLst>
                <a:ext uri="{FF2B5EF4-FFF2-40B4-BE49-F238E27FC236}">
                  <a16:creationId xmlns:a16="http://schemas.microsoft.com/office/drawing/2014/main" id="{F46F1A8E-DE7D-4020-ABB3-D49CA0191034}"/>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6502381" y="2136503"/>
              <a:ext cx="964035" cy="184142"/>
            </a:xfrm>
            <a:prstGeom prst="rect">
              <a:avLst/>
            </a:prstGeom>
          </p:spPr>
        </p:pic>
      </p:grpSp>
      <p:sp>
        <p:nvSpPr>
          <p:cNvPr id="239" name="HoloLens_EC94" title="Icon of Microsoft HoloLens">
            <a:extLst>
              <a:ext uri="{FF2B5EF4-FFF2-40B4-BE49-F238E27FC236}">
                <a16:creationId xmlns:a16="http://schemas.microsoft.com/office/drawing/2014/main" id="{EA7540AE-5779-4794-9FF2-A3C050F7297B}"/>
              </a:ext>
            </a:extLst>
          </p:cNvPr>
          <p:cNvSpPr>
            <a:spLocks noChangeAspect="1" noEditPoints="1"/>
          </p:cNvSpPr>
          <p:nvPr/>
        </p:nvSpPr>
        <p:spPr bwMode="auto">
          <a:xfrm>
            <a:off x="2708372" y="3985296"/>
            <a:ext cx="495362" cy="264604"/>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240" name="Group 239">
            <a:extLst>
              <a:ext uri="{FF2B5EF4-FFF2-40B4-BE49-F238E27FC236}">
                <a16:creationId xmlns:a16="http://schemas.microsoft.com/office/drawing/2014/main" id="{618A6C8C-9434-4D0C-9859-6EA32C5978D5}"/>
              </a:ext>
            </a:extLst>
          </p:cNvPr>
          <p:cNvGrpSpPr/>
          <p:nvPr/>
        </p:nvGrpSpPr>
        <p:grpSpPr>
          <a:xfrm>
            <a:off x="3104699" y="4954600"/>
            <a:ext cx="547797" cy="418453"/>
            <a:chOff x="9391942" y="5630919"/>
            <a:chExt cx="455036" cy="347594"/>
          </a:xfrm>
        </p:grpSpPr>
        <p:sp>
          <p:nvSpPr>
            <p:cNvPr id="269" name="factory_3" title="Icon of a factory or warehouse">
              <a:extLst>
                <a:ext uri="{FF2B5EF4-FFF2-40B4-BE49-F238E27FC236}">
                  <a16:creationId xmlns:a16="http://schemas.microsoft.com/office/drawing/2014/main" id="{5373FE10-B968-475C-98CD-8524FB5AD4BB}"/>
                </a:ext>
              </a:extLst>
            </p:cNvPr>
            <p:cNvSpPr>
              <a:spLocks noChangeAspect="1" noEditPoints="1"/>
            </p:cNvSpPr>
            <p:nvPr/>
          </p:nvSpPr>
          <p:spPr bwMode="auto">
            <a:xfrm>
              <a:off x="9435498" y="5630919"/>
              <a:ext cx="411480" cy="2548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270" name="Group 269">
              <a:extLst>
                <a:ext uri="{FF2B5EF4-FFF2-40B4-BE49-F238E27FC236}">
                  <a16:creationId xmlns:a16="http://schemas.microsoft.com/office/drawing/2014/main" id="{76AA552B-4E73-4957-81E5-44197C587AE3}"/>
                </a:ext>
              </a:extLst>
            </p:cNvPr>
            <p:cNvGrpSpPr/>
            <p:nvPr/>
          </p:nvGrpSpPr>
          <p:grpSpPr>
            <a:xfrm>
              <a:off x="9391942" y="5837637"/>
              <a:ext cx="133957" cy="140876"/>
              <a:chOff x="2089172" y="4854362"/>
              <a:chExt cx="260148" cy="273585"/>
            </a:xfrm>
          </p:grpSpPr>
          <p:sp>
            <p:nvSpPr>
              <p:cNvPr id="271" name="Rectangle 270">
                <a:extLst>
                  <a:ext uri="{FF2B5EF4-FFF2-40B4-BE49-F238E27FC236}">
                    <a16:creationId xmlns:a16="http://schemas.microsoft.com/office/drawing/2014/main" id="{F9E194F4-88EF-4E5C-9863-E2E99C58D24D}"/>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72" name="Frame 5">
                <a:extLst>
                  <a:ext uri="{FF2B5EF4-FFF2-40B4-BE49-F238E27FC236}">
                    <a16:creationId xmlns:a16="http://schemas.microsoft.com/office/drawing/2014/main" id="{7B624073-5123-473B-9D1B-98A68B16DDF1}"/>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ctr"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242" name="Group 241">
            <a:extLst>
              <a:ext uri="{FF2B5EF4-FFF2-40B4-BE49-F238E27FC236}">
                <a16:creationId xmlns:a16="http://schemas.microsoft.com/office/drawing/2014/main" id="{4B464302-A25D-4D02-A15A-550EBA3CA473}"/>
              </a:ext>
            </a:extLst>
          </p:cNvPr>
          <p:cNvGrpSpPr/>
          <p:nvPr/>
        </p:nvGrpSpPr>
        <p:grpSpPr>
          <a:xfrm>
            <a:off x="2530592" y="5061021"/>
            <a:ext cx="482514" cy="312032"/>
            <a:chOff x="10002866" y="5719319"/>
            <a:chExt cx="400808" cy="259194"/>
          </a:xfrm>
        </p:grpSpPr>
        <p:sp>
          <p:nvSpPr>
            <p:cNvPr id="265" name="Truck" title="Icon of a truck with a storage trailer">
              <a:extLst>
                <a:ext uri="{FF2B5EF4-FFF2-40B4-BE49-F238E27FC236}">
                  <a16:creationId xmlns:a16="http://schemas.microsoft.com/office/drawing/2014/main" id="{696677FB-E5A5-44ED-8AC2-649C083F7D97}"/>
                </a:ext>
              </a:extLst>
            </p:cNvPr>
            <p:cNvSpPr>
              <a:spLocks noChangeAspect="1" noEditPoints="1"/>
            </p:cNvSpPr>
            <p:nvPr/>
          </p:nvSpPr>
          <p:spPr bwMode="auto">
            <a:xfrm>
              <a:off x="10028419" y="5719319"/>
              <a:ext cx="375255" cy="171746"/>
            </a:xfrm>
            <a:custGeom>
              <a:avLst/>
              <a:gdLst>
                <a:gd name="T0" fmla="*/ 294 w 360"/>
                <a:gd name="T1" fmla="*/ 148 h 163"/>
                <a:gd name="T2" fmla="*/ 309 w 360"/>
                <a:gd name="T3" fmla="*/ 133 h 163"/>
                <a:gd name="T4" fmla="*/ 324 w 360"/>
                <a:gd name="T5" fmla="*/ 148 h 163"/>
                <a:gd name="T6" fmla="*/ 309 w 360"/>
                <a:gd name="T7" fmla="*/ 163 h 163"/>
                <a:gd name="T8" fmla="*/ 294 w 360"/>
                <a:gd name="T9" fmla="*/ 148 h 163"/>
                <a:gd name="T10" fmla="*/ 80 w 360"/>
                <a:gd name="T11" fmla="*/ 163 h 163"/>
                <a:gd name="T12" fmla="*/ 95 w 360"/>
                <a:gd name="T13" fmla="*/ 148 h 163"/>
                <a:gd name="T14" fmla="*/ 80 w 360"/>
                <a:gd name="T15" fmla="*/ 133 h 163"/>
                <a:gd name="T16" fmla="*/ 65 w 360"/>
                <a:gd name="T17" fmla="*/ 148 h 163"/>
                <a:gd name="T18" fmla="*/ 80 w 360"/>
                <a:gd name="T19" fmla="*/ 163 h 163"/>
                <a:gd name="T20" fmla="*/ 346 w 360"/>
                <a:gd name="T21" fmla="*/ 148 h 163"/>
                <a:gd name="T22" fmla="*/ 346 w 360"/>
                <a:gd name="T23" fmla="*/ 110 h 163"/>
                <a:gd name="T24" fmla="*/ 333 w 360"/>
                <a:gd name="T25" fmla="*/ 97 h 163"/>
                <a:gd name="T26" fmla="*/ 207 w 360"/>
                <a:gd name="T27" fmla="*/ 97 h 163"/>
                <a:gd name="T28" fmla="*/ 95 w 360"/>
                <a:gd name="T29" fmla="*/ 148 h 163"/>
                <a:gd name="T30" fmla="*/ 294 w 360"/>
                <a:gd name="T31" fmla="*/ 148 h 163"/>
                <a:gd name="T32" fmla="*/ 324 w 360"/>
                <a:gd name="T33" fmla="*/ 148 h 163"/>
                <a:gd name="T34" fmla="*/ 360 w 360"/>
                <a:gd name="T35" fmla="*/ 148 h 163"/>
                <a:gd name="T36" fmla="*/ 207 w 360"/>
                <a:gd name="T37" fmla="*/ 148 h 163"/>
                <a:gd name="T38" fmla="*/ 207 w 360"/>
                <a:gd name="T39" fmla="*/ 0 h 163"/>
                <a:gd name="T40" fmla="*/ 22 w 360"/>
                <a:gd name="T41" fmla="*/ 0 h 163"/>
                <a:gd name="T42" fmla="*/ 22 w 360"/>
                <a:gd name="T43" fmla="*/ 148 h 163"/>
                <a:gd name="T44" fmla="*/ 65 w 360"/>
                <a:gd name="T45" fmla="*/ 148 h 163"/>
                <a:gd name="T46" fmla="*/ 295 w 360"/>
                <a:gd name="T47" fmla="*/ 97 h 163"/>
                <a:gd name="T48" fmla="*/ 251 w 360"/>
                <a:gd name="T49" fmla="*/ 52 h 163"/>
                <a:gd name="T50" fmla="*/ 207 w 360"/>
                <a:gd name="T51" fmla="*/ 52 h 163"/>
                <a:gd name="T52" fmla="*/ 22 w 360"/>
                <a:gd name="T53" fmla="*/ 133 h 163"/>
                <a:gd name="T54" fmla="*/ 0 w 360"/>
                <a:gd name="T55" fmla="*/ 1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163">
                  <a:moveTo>
                    <a:pt x="294" y="148"/>
                  </a:moveTo>
                  <a:cubicBezTo>
                    <a:pt x="294" y="139"/>
                    <a:pt x="301" y="133"/>
                    <a:pt x="309" y="133"/>
                  </a:cubicBezTo>
                  <a:cubicBezTo>
                    <a:pt x="317" y="133"/>
                    <a:pt x="324" y="139"/>
                    <a:pt x="324" y="148"/>
                  </a:cubicBezTo>
                  <a:cubicBezTo>
                    <a:pt x="324" y="156"/>
                    <a:pt x="317" y="163"/>
                    <a:pt x="309" y="163"/>
                  </a:cubicBezTo>
                  <a:cubicBezTo>
                    <a:pt x="301" y="163"/>
                    <a:pt x="294" y="156"/>
                    <a:pt x="294" y="148"/>
                  </a:cubicBezTo>
                  <a:close/>
                  <a:moveTo>
                    <a:pt x="80" y="163"/>
                  </a:moveTo>
                  <a:cubicBezTo>
                    <a:pt x="88" y="163"/>
                    <a:pt x="95" y="156"/>
                    <a:pt x="95" y="148"/>
                  </a:cubicBezTo>
                  <a:cubicBezTo>
                    <a:pt x="95" y="139"/>
                    <a:pt x="88" y="133"/>
                    <a:pt x="80" y="133"/>
                  </a:cubicBezTo>
                  <a:cubicBezTo>
                    <a:pt x="72" y="133"/>
                    <a:pt x="65" y="139"/>
                    <a:pt x="65" y="148"/>
                  </a:cubicBezTo>
                  <a:cubicBezTo>
                    <a:pt x="65" y="156"/>
                    <a:pt x="72" y="163"/>
                    <a:pt x="80" y="163"/>
                  </a:cubicBezTo>
                  <a:close/>
                  <a:moveTo>
                    <a:pt x="346" y="148"/>
                  </a:moveTo>
                  <a:cubicBezTo>
                    <a:pt x="346" y="110"/>
                    <a:pt x="346" y="110"/>
                    <a:pt x="346" y="110"/>
                  </a:cubicBezTo>
                  <a:cubicBezTo>
                    <a:pt x="346" y="103"/>
                    <a:pt x="340" y="97"/>
                    <a:pt x="333" y="97"/>
                  </a:cubicBezTo>
                  <a:cubicBezTo>
                    <a:pt x="207" y="97"/>
                    <a:pt x="207" y="97"/>
                    <a:pt x="207" y="97"/>
                  </a:cubicBezTo>
                  <a:moveTo>
                    <a:pt x="95" y="148"/>
                  </a:moveTo>
                  <a:cubicBezTo>
                    <a:pt x="294" y="148"/>
                    <a:pt x="294" y="148"/>
                    <a:pt x="294" y="148"/>
                  </a:cubicBezTo>
                  <a:moveTo>
                    <a:pt x="324" y="148"/>
                  </a:moveTo>
                  <a:cubicBezTo>
                    <a:pt x="360" y="148"/>
                    <a:pt x="360" y="148"/>
                    <a:pt x="360" y="148"/>
                  </a:cubicBezTo>
                  <a:moveTo>
                    <a:pt x="207" y="148"/>
                  </a:moveTo>
                  <a:cubicBezTo>
                    <a:pt x="207" y="0"/>
                    <a:pt x="207" y="0"/>
                    <a:pt x="207" y="0"/>
                  </a:cubicBezTo>
                  <a:cubicBezTo>
                    <a:pt x="22" y="0"/>
                    <a:pt x="22" y="0"/>
                    <a:pt x="22" y="0"/>
                  </a:cubicBezTo>
                  <a:cubicBezTo>
                    <a:pt x="22" y="148"/>
                    <a:pt x="22" y="148"/>
                    <a:pt x="22" y="148"/>
                  </a:cubicBezTo>
                  <a:cubicBezTo>
                    <a:pt x="65" y="148"/>
                    <a:pt x="65" y="148"/>
                    <a:pt x="65" y="148"/>
                  </a:cubicBezTo>
                  <a:moveTo>
                    <a:pt x="295" y="97"/>
                  </a:moveTo>
                  <a:cubicBezTo>
                    <a:pt x="251" y="52"/>
                    <a:pt x="251" y="52"/>
                    <a:pt x="251" y="52"/>
                  </a:cubicBezTo>
                  <a:cubicBezTo>
                    <a:pt x="207" y="52"/>
                    <a:pt x="207" y="52"/>
                    <a:pt x="207" y="52"/>
                  </a:cubicBezTo>
                  <a:moveTo>
                    <a:pt x="22" y="133"/>
                  </a:moveTo>
                  <a:cubicBezTo>
                    <a:pt x="0" y="133"/>
                    <a:pt x="0" y="133"/>
                    <a:pt x="0" y="133"/>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266" name="Group 265">
              <a:extLst>
                <a:ext uri="{FF2B5EF4-FFF2-40B4-BE49-F238E27FC236}">
                  <a16:creationId xmlns:a16="http://schemas.microsoft.com/office/drawing/2014/main" id="{7345AEDC-F1BF-4A72-B1F9-7C19D4F9F9A8}"/>
                </a:ext>
              </a:extLst>
            </p:cNvPr>
            <p:cNvGrpSpPr/>
            <p:nvPr/>
          </p:nvGrpSpPr>
          <p:grpSpPr>
            <a:xfrm>
              <a:off x="10002866" y="5837637"/>
              <a:ext cx="133957" cy="140876"/>
              <a:chOff x="2089172" y="4854362"/>
              <a:chExt cx="260148" cy="273585"/>
            </a:xfrm>
          </p:grpSpPr>
          <p:sp>
            <p:nvSpPr>
              <p:cNvPr id="267" name="Rectangle 266">
                <a:extLst>
                  <a:ext uri="{FF2B5EF4-FFF2-40B4-BE49-F238E27FC236}">
                    <a16:creationId xmlns:a16="http://schemas.microsoft.com/office/drawing/2014/main" id="{21FB34E5-8FAF-4701-AD4A-DEF76D45A9B3}"/>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68" name="Frame 5">
                <a:extLst>
                  <a:ext uri="{FF2B5EF4-FFF2-40B4-BE49-F238E27FC236}">
                    <a16:creationId xmlns:a16="http://schemas.microsoft.com/office/drawing/2014/main" id="{E2BD5F5B-B650-4A48-8102-F293BE8FAB02}"/>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ctr"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243" name="Group 242">
            <a:extLst>
              <a:ext uri="{FF2B5EF4-FFF2-40B4-BE49-F238E27FC236}">
                <a16:creationId xmlns:a16="http://schemas.microsoft.com/office/drawing/2014/main" id="{80AA189C-D118-4478-99BB-64D698D0D946}"/>
              </a:ext>
            </a:extLst>
          </p:cNvPr>
          <p:cNvGrpSpPr/>
          <p:nvPr/>
        </p:nvGrpSpPr>
        <p:grpSpPr>
          <a:xfrm>
            <a:off x="3123102" y="4365821"/>
            <a:ext cx="210960" cy="453197"/>
            <a:chOff x="10536960" y="5602058"/>
            <a:chExt cx="175237" cy="376455"/>
          </a:xfrm>
        </p:grpSpPr>
        <p:sp>
          <p:nvSpPr>
            <p:cNvPr id="249" name="watch" title="Icon of a smart watch">
              <a:extLst>
                <a:ext uri="{FF2B5EF4-FFF2-40B4-BE49-F238E27FC236}">
                  <a16:creationId xmlns:a16="http://schemas.microsoft.com/office/drawing/2014/main" id="{C403D148-6F5F-4625-B201-3F3A000B6BE8}"/>
                </a:ext>
              </a:extLst>
            </p:cNvPr>
            <p:cNvSpPr>
              <a:spLocks noChangeAspect="1" noEditPoints="1"/>
            </p:cNvSpPr>
            <p:nvPr/>
          </p:nvSpPr>
          <p:spPr bwMode="auto">
            <a:xfrm>
              <a:off x="10546822" y="5602058"/>
              <a:ext cx="165375" cy="27907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262" name="Group 261">
              <a:extLst>
                <a:ext uri="{FF2B5EF4-FFF2-40B4-BE49-F238E27FC236}">
                  <a16:creationId xmlns:a16="http://schemas.microsoft.com/office/drawing/2014/main" id="{FF66051A-35BD-4CBA-ACFE-12B08F14A5ED}"/>
                </a:ext>
              </a:extLst>
            </p:cNvPr>
            <p:cNvGrpSpPr/>
            <p:nvPr/>
          </p:nvGrpSpPr>
          <p:grpSpPr>
            <a:xfrm>
              <a:off x="10536960" y="5837637"/>
              <a:ext cx="133957" cy="140876"/>
              <a:chOff x="2089172" y="4854362"/>
              <a:chExt cx="260148" cy="273585"/>
            </a:xfrm>
          </p:grpSpPr>
          <p:sp>
            <p:nvSpPr>
              <p:cNvPr id="263" name="Rectangle 262">
                <a:extLst>
                  <a:ext uri="{FF2B5EF4-FFF2-40B4-BE49-F238E27FC236}">
                    <a16:creationId xmlns:a16="http://schemas.microsoft.com/office/drawing/2014/main" id="{3C56F825-AF0C-47BC-84F1-7399135109C2}"/>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64" name="Frame 5">
                <a:extLst>
                  <a:ext uri="{FF2B5EF4-FFF2-40B4-BE49-F238E27FC236}">
                    <a16:creationId xmlns:a16="http://schemas.microsoft.com/office/drawing/2014/main" id="{C383F778-A65E-4B55-94CB-05D16DFAC7A3}"/>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ctr"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244" name="Group 243">
            <a:extLst>
              <a:ext uri="{FF2B5EF4-FFF2-40B4-BE49-F238E27FC236}">
                <a16:creationId xmlns:a16="http://schemas.microsoft.com/office/drawing/2014/main" id="{9AD978C0-B5A4-4742-A221-2FB4BFE23844}"/>
              </a:ext>
            </a:extLst>
          </p:cNvPr>
          <p:cNvGrpSpPr/>
          <p:nvPr/>
        </p:nvGrpSpPr>
        <p:grpSpPr>
          <a:xfrm>
            <a:off x="2525906" y="4427326"/>
            <a:ext cx="225831" cy="391692"/>
            <a:chOff x="10830749" y="5653148"/>
            <a:chExt cx="187590" cy="325365"/>
          </a:xfrm>
        </p:grpSpPr>
        <p:sp>
          <p:nvSpPr>
            <p:cNvPr id="245" name="light" title="Icon of a lightbulb">
              <a:extLst>
                <a:ext uri="{FF2B5EF4-FFF2-40B4-BE49-F238E27FC236}">
                  <a16:creationId xmlns:a16="http://schemas.microsoft.com/office/drawing/2014/main" id="{73FBC21A-0278-4260-AA38-7F7180CFBF48}"/>
                </a:ext>
              </a:extLst>
            </p:cNvPr>
            <p:cNvSpPr>
              <a:spLocks noChangeAspect="1" noEditPoints="1"/>
            </p:cNvSpPr>
            <p:nvPr/>
          </p:nvSpPr>
          <p:spPr bwMode="auto">
            <a:xfrm>
              <a:off x="10876646" y="5653148"/>
              <a:ext cx="141693" cy="210367"/>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246" name="Group 245">
              <a:extLst>
                <a:ext uri="{FF2B5EF4-FFF2-40B4-BE49-F238E27FC236}">
                  <a16:creationId xmlns:a16="http://schemas.microsoft.com/office/drawing/2014/main" id="{18169D41-463C-43AC-B054-1E30647E4846}"/>
                </a:ext>
              </a:extLst>
            </p:cNvPr>
            <p:cNvGrpSpPr/>
            <p:nvPr/>
          </p:nvGrpSpPr>
          <p:grpSpPr>
            <a:xfrm>
              <a:off x="10830749" y="5837637"/>
              <a:ext cx="133957" cy="140876"/>
              <a:chOff x="2089172" y="4854362"/>
              <a:chExt cx="260148" cy="273585"/>
            </a:xfrm>
          </p:grpSpPr>
          <p:sp>
            <p:nvSpPr>
              <p:cNvPr id="247" name="Rectangle 246">
                <a:extLst>
                  <a:ext uri="{FF2B5EF4-FFF2-40B4-BE49-F238E27FC236}">
                    <a16:creationId xmlns:a16="http://schemas.microsoft.com/office/drawing/2014/main" id="{6C435D2B-7CAD-4A45-A06E-9371A58E9262}"/>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48" name="Frame 5">
                <a:extLst>
                  <a:ext uri="{FF2B5EF4-FFF2-40B4-BE49-F238E27FC236}">
                    <a16:creationId xmlns:a16="http://schemas.microsoft.com/office/drawing/2014/main" id="{C7E9FFB3-D8FB-40FE-B502-B2F9615F378F}"/>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ctr"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spTree>
    <p:extLst>
      <p:ext uri="{BB962C8B-B14F-4D97-AF65-F5344CB8AC3E}">
        <p14:creationId xmlns:p14="http://schemas.microsoft.com/office/powerpoint/2010/main" val="181079757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63"/>
                                        </p:tgtEl>
                                        <p:attrNameLst>
                                          <p:attrName>style.visibility</p:attrName>
                                        </p:attrNameLst>
                                      </p:cBhvr>
                                      <p:to>
                                        <p:strVal val="visible"/>
                                      </p:to>
                                    </p:set>
                                    <p:animEffect transition="in" filter="fade">
                                      <p:cBhvr>
                                        <p:cTn id="7" dur="500"/>
                                        <p:tgtEl>
                                          <p:spTgt spid="363"/>
                                        </p:tgtEl>
                                      </p:cBhvr>
                                    </p:animEffect>
                                  </p:childTnLst>
                                </p:cTn>
                              </p:par>
                              <p:par>
                                <p:cTn id="8" presetID="10" presetClass="entr" presetSubtype="0" fill="hold" nodeType="withEffect">
                                  <p:stCondLst>
                                    <p:cond delay="500"/>
                                  </p:stCondLst>
                                  <p:childTnLst>
                                    <p:set>
                                      <p:cBhvr>
                                        <p:cTn id="9" dur="1" fill="hold">
                                          <p:stCondLst>
                                            <p:cond delay="0"/>
                                          </p:stCondLst>
                                        </p:cTn>
                                        <p:tgtEl>
                                          <p:spTgt spid="362"/>
                                        </p:tgtEl>
                                        <p:attrNameLst>
                                          <p:attrName>style.visibility</p:attrName>
                                        </p:attrNameLst>
                                      </p:cBhvr>
                                      <p:to>
                                        <p:strVal val="visible"/>
                                      </p:to>
                                    </p:set>
                                    <p:animEffect transition="in" filter="fade">
                                      <p:cBhvr>
                                        <p:cTn id="10" dur="500"/>
                                        <p:tgtEl>
                                          <p:spTgt spid="362"/>
                                        </p:tgtEl>
                                      </p:cBhvr>
                                    </p:animEffect>
                                  </p:childTnLst>
                                </p:cTn>
                              </p:par>
                              <p:par>
                                <p:cTn id="11" presetID="10" presetClass="entr" presetSubtype="0" fill="hold" nodeType="withEffect">
                                  <p:stCondLst>
                                    <p:cond delay="750"/>
                                  </p:stCondLst>
                                  <p:childTnLst>
                                    <p:set>
                                      <p:cBhvr>
                                        <p:cTn id="12" dur="1" fill="hold">
                                          <p:stCondLst>
                                            <p:cond delay="0"/>
                                          </p:stCondLst>
                                        </p:cTn>
                                        <p:tgtEl>
                                          <p:spTgt spid="388"/>
                                        </p:tgtEl>
                                        <p:attrNameLst>
                                          <p:attrName>style.visibility</p:attrName>
                                        </p:attrNameLst>
                                      </p:cBhvr>
                                      <p:to>
                                        <p:strVal val="visible"/>
                                      </p:to>
                                    </p:set>
                                    <p:animEffect transition="in" filter="fade">
                                      <p:cBhvr>
                                        <p:cTn id="13" dur="500"/>
                                        <p:tgtEl>
                                          <p:spTgt spid="388"/>
                                        </p:tgtEl>
                                      </p:cBhvr>
                                    </p:animEffect>
                                  </p:childTnLst>
                                </p:cTn>
                              </p:par>
                              <p:par>
                                <p:cTn id="14" presetID="10" presetClass="entr" presetSubtype="0" fill="hold" nodeType="withEffect">
                                  <p:stCondLst>
                                    <p:cond delay="1000"/>
                                  </p:stCondLst>
                                  <p:childTnLst>
                                    <p:set>
                                      <p:cBhvr>
                                        <p:cTn id="15" dur="1" fill="hold">
                                          <p:stCondLst>
                                            <p:cond delay="0"/>
                                          </p:stCondLst>
                                        </p:cTn>
                                        <p:tgtEl>
                                          <p:spTgt spid="393"/>
                                        </p:tgtEl>
                                        <p:attrNameLst>
                                          <p:attrName>style.visibility</p:attrName>
                                        </p:attrNameLst>
                                      </p:cBhvr>
                                      <p:to>
                                        <p:strVal val="visible"/>
                                      </p:to>
                                    </p:set>
                                    <p:animEffect transition="in" filter="fade">
                                      <p:cBhvr>
                                        <p:cTn id="16" dur="500"/>
                                        <p:tgtEl>
                                          <p:spTgt spid="393"/>
                                        </p:tgtEl>
                                      </p:cBhvr>
                                    </p:animEffect>
                                  </p:childTnLst>
                                </p:cTn>
                              </p:par>
                            </p:childTnLst>
                          </p:cTn>
                        </p:par>
                        <p:par>
                          <p:cTn id="17" fill="hold">
                            <p:stCondLst>
                              <p:cond delay="1500"/>
                            </p:stCondLst>
                            <p:childTnLst>
                              <p:par>
                                <p:cTn id="18" presetID="2" presetClass="entr" presetSubtype="2"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anim calcmode="lin" valueType="num">
                                      <p:cBhvr additive="base">
                                        <p:cTn id="20" dur="500" fill="hold"/>
                                        <p:tgtEl>
                                          <p:spTgt spid="30"/>
                                        </p:tgtEl>
                                        <p:attrNameLst>
                                          <p:attrName>ppt_x</p:attrName>
                                        </p:attrNameLst>
                                      </p:cBhvr>
                                      <p:tavLst>
                                        <p:tav tm="0">
                                          <p:val>
                                            <p:strVal val="1+#ppt_w/2"/>
                                          </p:val>
                                        </p:tav>
                                        <p:tav tm="100000">
                                          <p:val>
                                            <p:strVal val="#ppt_x"/>
                                          </p:val>
                                        </p:tav>
                                      </p:tavLst>
                                    </p:anim>
                                    <p:anim calcmode="lin" valueType="num">
                                      <p:cBhvr additive="base">
                                        <p:cTn id="21" dur="500" fill="hold"/>
                                        <p:tgtEl>
                                          <p:spTgt spid="30"/>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445"/>
                                        </p:tgtEl>
                                        <p:attrNameLst>
                                          <p:attrName>style.visibility</p:attrName>
                                        </p:attrNameLst>
                                      </p:cBhvr>
                                      <p:to>
                                        <p:strVal val="visible"/>
                                      </p:to>
                                    </p:set>
                                    <p:animEffect transition="in" filter="wipe(left)">
                                      <p:cBhvr>
                                        <p:cTn id="25" dur="500"/>
                                        <p:tgtEl>
                                          <p:spTgt spid="445"/>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546"/>
                                        </p:tgtEl>
                                        <p:attrNameLst>
                                          <p:attrName>style.visibility</p:attrName>
                                        </p:attrNameLst>
                                      </p:cBhvr>
                                      <p:to>
                                        <p:strVal val="visible"/>
                                      </p:to>
                                    </p:set>
                                    <p:animEffect transition="in" filter="fade">
                                      <p:cBhvr>
                                        <p:cTn id="30" dur="750"/>
                                        <p:tgtEl>
                                          <p:spTgt spid="546"/>
                                        </p:tgtEl>
                                      </p:cBhvr>
                                    </p:animEffect>
                                    <p:anim calcmode="lin" valueType="num">
                                      <p:cBhvr>
                                        <p:cTn id="31" dur="750" fill="hold"/>
                                        <p:tgtEl>
                                          <p:spTgt spid="546"/>
                                        </p:tgtEl>
                                        <p:attrNameLst>
                                          <p:attrName>ppt_x</p:attrName>
                                        </p:attrNameLst>
                                      </p:cBhvr>
                                      <p:tavLst>
                                        <p:tav tm="0">
                                          <p:val>
                                            <p:strVal val="#ppt_x"/>
                                          </p:val>
                                        </p:tav>
                                        <p:tav tm="100000">
                                          <p:val>
                                            <p:strVal val="#ppt_x"/>
                                          </p:val>
                                        </p:tav>
                                      </p:tavLst>
                                    </p:anim>
                                    <p:anim calcmode="lin" valueType="num">
                                      <p:cBhvr>
                                        <p:cTn id="32" dur="750" fill="hold"/>
                                        <p:tgtEl>
                                          <p:spTgt spid="546"/>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250"/>
                                  </p:stCondLst>
                                  <p:childTnLst>
                                    <p:set>
                                      <p:cBhvr>
                                        <p:cTn id="34" dur="1" fill="hold">
                                          <p:stCondLst>
                                            <p:cond delay="0"/>
                                          </p:stCondLst>
                                        </p:cTn>
                                        <p:tgtEl>
                                          <p:spTgt spid="547"/>
                                        </p:tgtEl>
                                        <p:attrNameLst>
                                          <p:attrName>style.visibility</p:attrName>
                                        </p:attrNameLst>
                                      </p:cBhvr>
                                      <p:to>
                                        <p:strVal val="visible"/>
                                      </p:to>
                                    </p:set>
                                    <p:animEffect transition="in" filter="fade">
                                      <p:cBhvr>
                                        <p:cTn id="35" dur="750"/>
                                        <p:tgtEl>
                                          <p:spTgt spid="547"/>
                                        </p:tgtEl>
                                      </p:cBhvr>
                                    </p:animEffect>
                                    <p:anim calcmode="lin" valueType="num">
                                      <p:cBhvr>
                                        <p:cTn id="36" dur="750" fill="hold"/>
                                        <p:tgtEl>
                                          <p:spTgt spid="547"/>
                                        </p:tgtEl>
                                        <p:attrNameLst>
                                          <p:attrName>ppt_x</p:attrName>
                                        </p:attrNameLst>
                                      </p:cBhvr>
                                      <p:tavLst>
                                        <p:tav tm="0">
                                          <p:val>
                                            <p:strVal val="#ppt_x"/>
                                          </p:val>
                                        </p:tav>
                                        <p:tav tm="100000">
                                          <p:val>
                                            <p:strVal val="#ppt_x"/>
                                          </p:val>
                                        </p:tav>
                                      </p:tavLst>
                                    </p:anim>
                                    <p:anim calcmode="lin" valueType="num">
                                      <p:cBhvr>
                                        <p:cTn id="37" dur="750" fill="hold"/>
                                        <p:tgtEl>
                                          <p:spTgt spid="547"/>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500"/>
                                  </p:stCondLst>
                                  <p:childTnLst>
                                    <p:set>
                                      <p:cBhvr>
                                        <p:cTn id="39" dur="1" fill="hold">
                                          <p:stCondLst>
                                            <p:cond delay="0"/>
                                          </p:stCondLst>
                                        </p:cTn>
                                        <p:tgtEl>
                                          <p:spTgt spid="548"/>
                                        </p:tgtEl>
                                        <p:attrNameLst>
                                          <p:attrName>style.visibility</p:attrName>
                                        </p:attrNameLst>
                                      </p:cBhvr>
                                      <p:to>
                                        <p:strVal val="visible"/>
                                      </p:to>
                                    </p:set>
                                    <p:animEffect transition="in" filter="fade">
                                      <p:cBhvr>
                                        <p:cTn id="40" dur="750"/>
                                        <p:tgtEl>
                                          <p:spTgt spid="548"/>
                                        </p:tgtEl>
                                      </p:cBhvr>
                                    </p:animEffect>
                                    <p:anim calcmode="lin" valueType="num">
                                      <p:cBhvr>
                                        <p:cTn id="41" dur="750" fill="hold"/>
                                        <p:tgtEl>
                                          <p:spTgt spid="548"/>
                                        </p:tgtEl>
                                        <p:attrNameLst>
                                          <p:attrName>ppt_x</p:attrName>
                                        </p:attrNameLst>
                                      </p:cBhvr>
                                      <p:tavLst>
                                        <p:tav tm="0">
                                          <p:val>
                                            <p:strVal val="#ppt_x"/>
                                          </p:val>
                                        </p:tav>
                                        <p:tav tm="100000">
                                          <p:val>
                                            <p:strVal val="#ppt_x"/>
                                          </p:val>
                                        </p:tav>
                                      </p:tavLst>
                                    </p:anim>
                                    <p:anim calcmode="lin" valueType="num">
                                      <p:cBhvr>
                                        <p:cTn id="42" dur="750" fill="hold"/>
                                        <p:tgtEl>
                                          <p:spTgt spid="548"/>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750"/>
                                  </p:stCondLst>
                                  <p:childTnLst>
                                    <p:set>
                                      <p:cBhvr>
                                        <p:cTn id="44" dur="1" fill="hold">
                                          <p:stCondLst>
                                            <p:cond delay="0"/>
                                          </p:stCondLst>
                                        </p:cTn>
                                        <p:tgtEl>
                                          <p:spTgt spid="549"/>
                                        </p:tgtEl>
                                        <p:attrNameLst>
                                          <p:attrName>style.visibility</p:attrName>
                                        </p:attrNameLst>
                                      </p:cBhvr>
                                      <p:to>
                                        <p:strVal val="visible"/>
                                      </p:to>
                                    </p:set>
                                    <p:animEffect transition="in" filter="fade">
                                      <p:cBhvr>
                                        <p:cTn id="45" dur="750"/>
                                        <p:tgtEl>
                                          <p:spTgt spid="549"/>
                                        </p:tgtEl>
                                      </p:cBhvr>
                                    </p:animEffect>
                                    <p:anim calcmode="lin" valueType="num">
                                      <p:cBhvr>
                                        <p:cTn id="46" dur="750" fill="hold"/>
                                        <p:tgtEl>
                                          <p:spTgt spid="549"/>
                                        </p:tgtEl>
                                        <p:attrNameLst>
                                          <p:attrName>ppt_x</p:attrName>
                                        </p:attrNameLst>
                                      </p:cBhvr>
                                      <p:tavLst>
                                        <p:tav tm="0">
                                          <p:val>
                                            <p:strVal val="#ppt_x"/>
                                          </p:val>
                                        </p:tav>
                                        <p:tav tm="100000">
                                          <p:val>
                                            <p:strVal val="#ppt_x"/>
                                          </p:val>
                                        </p:tav>
                                      </p:tavLst>
                                    </p:anim>
                                    <p:anim calcmode="lin" valueType="num">
                                      <p:cBhvr>
                                        <p:cTn id="47" dur="750" fill="hold"/>
                                        <p:tgtEl>
                                          <p:spTgt spid="549"/>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906"/>
                                        </p:tgtEl>
                                        <p:attrNameLst>
                                          <p:attrName>style.visibility</p:attrName>
                                        </p:attrNameLst>
                                      </p:cBhvr>
                                      <p:to>
                                        <p:strVal val="visible"/>
                                      </p:to>
                                    </p:set>
                                    <p:animEffect transition="in" filter="fade">
                                      <p:cBhvr>
                                        <p:cTn id="52" dur="500"/>
                                        <p:tgtEl>
                                          <p:spTgt spid="906"/>
                                        </p:tgtEl>
                                      </p:cBhvr>
                                    </p:animEffect>
                                  </p:childTnLst>
                                </p:cTn>
                              </p:par>
                              <p:par>
                                <p:cTn id="53" presetID="10" presetClass="entr" presetSubtype="0" fill="hold"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fade">
                                      <p:cBhvr>
                                        <p:cTn id="58" dur="500"/>
                                        <p:tgtEl>
                                          <p:spTgt spid="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27"/>
                                        </p:tgtEl>
                                        <p:attrNameLst>
                                          <p:attrName>style.visibility</p:attrName>
                                        </p:attrNameLst>
                                      </p:cBhvr>
                                      <p:to>
                                        <p:strVal val="visible"/>
                                      </p:to>
                                    </p:set>
                                    <p:animEffect transition="in" filter="fade">
                                      <p:cBhvr>
                                        <p:cTn id="61" dur="750"/>
                                        <p:tgtEl>
                                          <p:spTgt spid="22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904"/>
                                        </p:tgtEl>
                                        <p:attrNameLst>
                                          <p:attrName>style.visibility</p:attrName>
                                        </p:attrNameLst>
                                      </p:cBhvr>
                                      <p:to>
                                        <p:strVal val="visible"/>
                                      </p:to>
                                    </p:set>
                                    <p:animEffect transition="in" filter="fade">
                                      <p:cBhvr>
                                        <p:cTn id="66" dur="500"/>
                                        <p:tgtEl>
                                          <p:spTgt spid="904"/>
                                        </p:tgtEl>
                                      </p:cBhvr>
                                    </p:animEffect>
                                  </p:childTnLst>
                                </p:cTn>
                              </p:par>
                              <p:par>
                                <p:cTn id="67" presetID="10" presetClass="entr" presetSubtype="0" fill="hold" nodeType="withEffect">
                                  <p:stCondLst>
                                    <p:cond delay="0"/>
                                  </p:stCondLst>
                                  <p:childTnLst>
                                    <p:set>
                                      <p:cBhvr>
                                        <p:cTn id="68" dur="1" fill="hold">
                                          <p:stCondLst>
                                            <p:cond delay="0"/>
                                          </p:stCondLst>
                                        </p:cTn>
                                        <p:tgtEl>
                                          <p:spTgt spid="449"/>
                                        </p:tgtEl>
                                        <p:attrNameLst>
                                          <p:attrName>style.visibility</p:attrName>
                                        </p:attrNameLst>
                                      </p:cBhvr>
                                      <p:to>
                                        <p:strVal val="visible"/>
                                      </p:to>
                                    </p:set>
                                    <p:animEffect transition="in" filter="fade">
                                      <p:cBhvr>
                                        <p:cTn id="69" dur="500"/>
                                        <p:tgtEl>
                                          <p:spTgt spid="44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29"/>
                                        </p:tgtEl>
                                        <p:attrNameLst>
                                          <p:attrName>style.visibility</p:attrName>
                                        </p:attrNameLst>
                                      </p:cBhvr>
                                      <p:to>
                                        <p:strVal val="visible"/>
                                      </p:to>
                                    </p:set>
                                    <p:animEffect transition="in" filter="fade">
                                      <p:cBhvr>
                                        <p:cTn id="72" dur="500"/>
                                        <p:tgtEl>
                                          <p:spTgt spid="229"/>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903"/>
                                        </p:tgtEl>
                                        <p:attrNameLst>
                                          <p:attrName>style.visibility</p:attrName>
                                        </p:attrNameLst>
                                      </p:cBhvr>
                                      <p:to>
                                        <p:strVal val="visible"/>
                                      </p:to>
                                    </p:set>
                                    <p:animEffect transition="in" filter="fade">
                                      <p:cBhvr>
                                        <p:cTn id="77" dur="500"/>
                                        <p:tgtEl>
                                          <p:spTgt spid="903"/>
                                        </p:tgtEl>
                                      </p:cBhvr>
                                    </p:animEffect>
                                  </p:childTnLst>
                                </p:cTn>
                              </p:par>
                              <p:par>
                                <p:cTn id="78" presetID="10" presetClass="entr" presetSubtype="0" fill="hold" nodeType="withEffect">
                                  <p:stCondLst>
                                    <p:cond delay="250"/>
                                  </p:stCondLst>
                                  <p:childTnLst>
                                    <p:set>
                                      <p:cBhvr>
                                        <p:cTn id="79" dur="1" fill="hold">
                                          <p:stCondLst>
                                            <p:cond delay="0"/>
                                          </p:stCondLst>
                                        </p:cTn>
                                        <p:tgtEl>
                                          <p:spTgt spid="242"/>
                                        </p:tgtEl>
                                        <p:attrNameLst>
                                          <p:attrName>style.visibility</p:attrName>
                                        </p:attrNameLst>
                                      </p:cBhvr>
                                      <p:to>
                                        <p:strVal val="visible"/>
                                      </p:to>
                                    </p:set>
                                    <p:animEffect transition="in" filter="fade">
                                      <p:cBhvr>
                                        <p:cTn id="80" dur="500"/>
                                        <p:tgtEl>
                                          <p:spTgt spid="242"/>
                                        </p:tgtEl>
                                      </p:cBhvr>
                                    </p:animEffect>
                                  </p:childTnLst>
                                </p:cTn>
                              </p:par>
                              <p:par>
                                <p:cTn id="81" presetID="10" presetClass="entr" presetSubtype="0" fill="hold" nodeType="withEffect">
                                  <p:stCondLst>
                                    <p:cond delay="500"/>
                                  </p:stCondLst>
                                  <p:childTnLst>
                                    <p:set>
                                      <p:cBhvr>
                                        <p:cTn id="82" dur="1" fill="hold">
                                          <p:stCondLst>
                                            <p:cond delay="0"/>
                                          </p:stCondLst>
                                        </p:cTn>
                                        <p:tgtEl>
                                          <p:spTgt spid="244"/>
                                        </p:tgtEl>
                                        <p:attrNameLst>
                                          <p:attrName>style.visibility</p:attrName>
                                        </p:attrNameLst>
                                      </p:cBhvr>
                                      <p:to>
                                        <p:strVal val="visible"/>
                                      </p:to>
                                    </p:set>
                                    <p:animEffect transition="in" filter="fade">
                                      <p:cBhvr>
                                        <p:cTn id="83" dur="500"/>
                                        <p:tgtEl>
                                          <p:spTgt spid="244"/>
                                        </p:tgtEl>
                                      </p:cBhvr>
                                    </p:animEffect>
                                  </p:childTnLst>
                                </p:cTn>
                              </p:par>
                              <p:par>
                                <p:cTn id="84" presetID="10" presetClass="entr" presetSubtype="0" fill="hold" nodeType="withEffect">
                                  <p:stCondLst>
                                    <p:cond delay="750"/>
                                  </p:stCondLst>
                                  <p:childTnLst>
                                    <p:set>
                                      <p:cBhvr>
                                        <p:cTn id="85" dur="1" fill="hold">
                                          <p:stCondLst>
                                            <p:cond delay="0"/>
                                          </p:stCondLst>
                                        </p:cTn>
                                        <p:tgtEl>
                                          <p:spTgt spid="240"/>
                                        </p:tgtEl>
                                        <p:attrNameLst>
                                          <p:attrName>style.visibility</p:attrName>
                                        </p:attrNameLst>
                                      </p:cBhvr>
                                      <p:to>
                                        <p:strVal val="visible"/>
                                      </p:to>
                                    </p:set>
                                    <p:animEffect transition="in" filter="fade">
                                      <p:cBhvr>
                                        <p:cTn id="86" dur="500"/>
                                        <p:tgtEl>
                                          <p:spTgt spid="240"/>
                                        </p:tgtEl>
                                      </p:cBhvr>
                                    </p:animEffect>
                                  </p:childTnLst>
                                </p:cTn>
                              </p:par>
                              <p:par>
                                <p:cTn id="87" presetID="10" presetClass="entr" presetSubtype="0" fill="hold" nodeType="withEffect">
                                  <p:stCondLst>
                                    <p:cond delay="1000"/>
                                  </p:stCondLst>
                                  <p:childTnLst>
                                    <p:set>
                                      <p:cBhvr>
                                        <p:cTn id="88" dur="1" fill="hold">
                                          <p:stCondLst>
                                            <p:cond delay="0"/>
                                          </p:stCondLst>
                                        </p:cTn>
                                        <p:tgtEl>
                                          <p:spTgt spid="243"/>
                                        </p:tgtEl>
                                        <p:attrNameLst>
                                          <p:attrName>style.visibility</p:attrName>
                                        </p:attrNameLst>
                                      </p:cBhvr>
                                      <p:to>
                                        <p:strVal val="visible"/>
                                      </p:to>
                                    </p:set>
                                    <p:animEffect transition="in" filter="fade">
                                      <p:cBhvr>
                                        <p:cTn id="89" dur="500"/>
                                        <p:tgtEl>
                                          <p:spTgt spid="243"/>
                                        </p:tgtEl>
                                      </p:cBhvr>
                                    </p:animEffect>
                                  </p:childTnLst>
                                </p:cTn>
                              </p:par>
                              <p:par>
                                <p:cTn id="90" presetID="10" presetClass="entr" presetSubtype="0" fill="hold" grpId="0" nodeType="withEffect">
                                  <p:stCondLst>
                                    <p:cond delay="1250"/>
                                  </p:stCondLst>
                                  <p:childTnLst>
                                    <p:set>
                                      <p:cBhvr>
                                        <p:cTn id="91" dur="1" fill="hold">
                                          <p:stCondLst>
                                            <p:cond delay="0"/>
                                          </p:stCondLst>
                                        </p:cTn>
                                        <p:tgtEl>
                                          <p:spTgt spid="239"/>
                                        </p:tgtEl>
                                        <p:attrNameLst>
                                          <p:attrName>style.visibility</p:attrName>
                                        </p:attrNameLst>
                                      </p:cBhvr>
                                      <p:to>
                                        <p:strVal val="visible"/>
                                      </p:to>
                                    </p:set>
                                    <p:animEffect transition="in" filter="fade">
                                      <p:cBhvr>
                                        <p:cTn id="92" dur="500"/>
                                        <p:tgtEl>
                                          <p:spTgt spid="239"/>
                                        </p:tgtEl>
                                      </p:cBhvr>
                                    </p:animEffect>
                                  </p:childTnLst>
                                </p:cTn>
                              </p:par>
                            </p:childTnLst>
                          </p:cTn>
                        </p:par>
                        <p:par>
                          <p:cTn id="93" fill="hold">
                            <p:stCondLst>
                              <p:cond delay="1750"/>
                            </p:stCondLst>
                            <p:childTnLst>
                              <p:par>
                                <p:cTn id="94" presetID="10" presetClass="entr" presetSubtype="0" fill="hold" grpId="0" nodeType="afterEffect">
                                  <p:stCondLst>
                                    <p:cond delay="0"/>
                                  </p:stCondLst>
                                  <p:childTnLst>
                                    <p:set>
                                      <p:cBhvr>
                                        <p:cTn id="95" dur="1" fill="hold">
                                          <p:stCondLst>
                                            <p:cond delay="0"/>
                                          </p:stCondLst>
                                        </p:cTn>
                                        <p:tgtEl>
                                          <p:spTgt spid="905"/>
                                        </p:tgtEl>
                                        <p:attrNameLst>
                                          <p:attrName>style.visibility</p:attrName>
                                        </p:attrNameLst>
                                      </p:cBhvr>
                                      <p:to>
                                        <p:strVal val="visible"/>
                                      </p:to>
                                    </p:set>
                                    <p:animEffect transition="in" filter="fade">
                                      <p:cBhvr>
                                        <p:cTn id="96" dur="500"/>
                                        <p:tgtEl>
                                          <p:spTgt spid="90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76"/>
                                        </p:tgtEl>
                                        <p:attrNameLst>
                                          <p:attrName>style.visibility</p:attrName>
                                        </p:attrNameLst>
                                      </p:cBhvr>
                                      <p:to>
                                        <p:strVal val="visible"/>
                                      </p:to>
                                    </p:set>
                                    <p:animEffect transition="in" filter="fade">
                                      <p:cBhvr>
                                        <p:cTn id="99" dur="250"/>
                                        <p:tgtEl>
                                          <p:spTgt spid="376"/>
                                        </p:tgtEl>
                                      </p:cBhvr>
                                    </p:animEffect>
                                  </p:childTnLst>
                                </p:cTn>
                              </p:par>
                              <p:par>
                                <p:cTn id="100" presetID="10" presetClass="entr" presetSubtype="0" fill="hold" nodeType="withEffect">
                                  <p:stCondLst>
                                    <p:cond delay="250"/>
                                  </p:stCondLst>
                                  <p:childTnLst>
                                    <p:set>
                                      <p:cBhvr>
                                        <p:cTn id="101" dur="1" fill="hold">
                                          <p:stCondLst>
                                            <p:cond delay="0"/>
                                          </p:stCondLst>
                                        </p:cTn>
                                        <p:tgtEl>
                                          <p:spTgt spid="384"/>
                                        </p:tgtEl>
                                        <p:attrNameLst>
                                          <p:attrName>style.visibility</p:attrName>
                                        </p:attrNameLst>
                                      </p:cBhvr>
                                      <p:to>
                                        <p:strVal val="visible"/>
                                      </p:to>
                                    </p:set>
                                    <p:animEffect transition="in" filter="fade">
                                      <p:cBhvr>
                                        <p:cTn id="102" dur="250"/>
                                        <p:tgtEl>
                                          <p:spTgt spid="384"/>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380"/>
                                        </p:tgtEl>
                                        <p:attrNameLst>
                                          <p:attrName>style.visibility</p:attrName>
                                        </p:attrNameLst>
                                      </p:cBhvr>
                                      <p:to>
                                        <p:strVal val="visible"/>
                                      </p:to>
                                    </p:set>
                                    <p:animEffect transition="in" filter="fade">
                                      <p:cBhvr>
                                        <p:cTn id="105" dur="250"/>
                                        <p:tgtEl>
                                          <p:spTgt spid="380"/>
                                        </p:tgtEl>
                                      </p:cBhvr>
                                    </p:animEffect>
                                  </p:childTnLst>
                                </p:cTn>
                              </p:par>
                              <p:par>
                                <p:cTn id="106" presetID="10" presetClass="entr" presetSubtype="0" fill="hold" nodeType="withEffect">
                                  <p:stCondLst>
                                    <p:cond delay="500"/>
                                  </p:stCondLst>
                                  <p:childTnLst>
                                    <p:set>
                                      <p:cBhvr>
                                        <p:cTn id="107" dur="1" fill="hold">
                                          <p:stCondLst>
                                            <p:cond delay="0"/>
                                          </p:stCondLst>
                                        </p:cTn>
                                        <p:tgtEl>
                                          <p:spTgt spid="887"/>
                                        </p:tgtEl>
                                        <p:attrNameLst>
                                          <p:attrName>style.visibility</p:attrName>
                                        </p:attrNameLst>
                                      </p:cBhvr>
                                      <p:to>
                                        <p:strVal val="visible"/>
                                      </p:to>
                                    </p:set>
                                    <p:animEffect transition="in" filter="fade">
                                      <p:cBhvr>
                                        <p:cTn id="108" dur="250"/>
                                        <p:tgtEl>
                                          <p:spTgt spid="887"/>
                                        </p:tgtEl>
                                      </p:cBhvr>
                                    </p:animEffect>
                                  </p:childTnLst>
                                </p:cTn>
                              </p:par>
                              <p:par>
                                <p:cTn id="109" presetID="10" presetClass="entr" presetSubtype="0" fill="hold" grpId="0" nodeType="withEffect">
                                  <p:stCondLst>
                                    <p:cond delay="500"/>
                                  </p:stCondLst>
                                  <p:childTnLst>
                                    <p:set>
                                      <p:cBhvr>
                                        <p:cTn id="110" dur="1" fill="hold">
                                          <p:stCondLst>
                                            <p:cond delay="0"/>
                                          </p:stCondLst>
                                        </p:cTn>
                                        <p:tgtEl>
                                          <p:spTgt spid="888"/>
                                        </p:tgtEl>
                                        <p:attrNameLst>
                                          <p:attrName>style.visibility</p:attrName>
                                        </p:attrNameLst>
                                      </p:cBhvr>
                                      <p:to>
                                        <p:strVal val="visible"/>
                                      </p:to>
                                    </p:set>
                                    <p:animEffect transition="in" filter="fade">
                                      <p:cBhvr>
                                        <p:cTn id="111" dur="250"/>
                                        <p:tgtEl>
                                          <p:spTgt spid="888"/>
                                        </p:tgtEl>
                                      </p:cBhvr>
                                    </p:animEffect>
                                  </p:childTnLst>
                                </p:cTn>
                              </p:par>
                              <p:par>
                                <p:cTn id="112" presetID="6" presetClass="entr" presetSubtype="32" fill="hold" nodeType="withEffect">
                                  <p:stCondLst>
                                    <p:cond delay="750"/>
                                  </p:stCondLst>
                                  <p:childTnLst>
                                    <p:set>
                                      <p:cBhvr>
                                        <p:cTn id="113" dur="1" fill="hold">
                                          <p:stCondLst>
                                            <p:cond delay="0"/>
                                          </p:stCondLst>
                                        </p:cTn>
                                        <p:tgtEl>
                                          <p:spTgt spid="891"/>
                                        </p:tgtEl>
                                        <p:attrNameLst>
                                          <p:attrName>style.visibility</p:attrName>
                                        </p:attrNameLst>
                                      </p:cBhvr>
                                      <p:to>
                                        <p:strVal val="visible"/>
                                      </p:to>
                                    </p:set>
                                    <p:animEffect transition="in" filter="circle(out)">
                                      <p:cBhvr>
                                        <p:cTn id="114" dur="250"/>
                                        <p:tgtEl>
                                          <p:spTgt spid="891"/>
                                        </p:tgtEl>
                                      </p:cBhvr>
                                    </p:animEffect>
                                  </p:childTnLst>
                                </p:cTn>
                              </p:par>
                              <p:par>
                                <p:cTn id="115" presetID="6" presetClass="entr" presetSubtype="32" fill="hold" nodeType="withEffect">
                                  <p:stCondLst>
                                    <p:cond delay="850"/>
                                  </p:stCondLst>
                                  <p:childTnLst>
                                    <p:set>
                                      <p:cBhvr>
                                        <p:cTn id="116" dur="1" fill="hold">
                                          <p:stCondLst>
                                            <p:cond delay="0"/>
                                          </p:stCondLst>
                                        </p:cTn>
                                        <p:tgtEl>
                                          <p:spTgt spid="896"/>
                                        </p:tgtEl>
                                        <p:attrNameLst>
                                          <p:attrName>style.visibility</p:attrName>
                                        </p:attrNameLst>
                                      </p:cBhvr>
                                      <p:to>
                                        <p:strVal val="visible"/>
                                      </p:to>
                                    </p:set>
                                    <p:animEffect transition="in" filter="circle(out)">
                                      <p:cBhvr>
                                        <p:cTn id="117" dur="250"/>
                                        <p:tgtEl>
                                          <p:spTgt spid="896"/>
                                        </p:tgtEl>
                                      </p:cBhvr>
                                    </p:animEffect>
                                  </p:childTnLst>
                                </p:cTn>
                              </p:par>
                              <p:par>
                                <p:cTn id="118" presetID="6" presetClass="entr" presetSubtype="32" fill="hold" nodeType="withEffect">
                                  <p:stCondLst>
                                    <p:cond delay="950"/>
                                  </p:stCondLst>
                                  <p:childTnLst>
                                    <p:set>
                                      <p:cBhvr>
                                        <p:cTn id="119" dur="1" fill="hold">
                                          <p:stCondLst>
                                            <p:cond delay="0"/>
                                          </p:stCondLst>
                                        </p:cTn>
                                        <p:tgtEl>
                                          <p:spTgt spid="901"/>
                                        </p:tgtEl>
                                        <p:attrNameLst>
                                          <p:attrName>style.visibility</p:attrName>
                                        </p:attrNameLst>
                                      </p:cBhvr>
                                      <p:to>
                                        <p:strVal val="visible"/>
                                      </p:to>
                                    </p:set>
                                    <p:animEffect transition="in" filter="circle(out)">
                                      <p:cBhvr>
                                        <p:cTn id="120" dur="250"/>
                                        <p:tgtEl>
                                          <p:spTgt spid="901"/>
                                        </p:tgtEl>
                                      </p:cBhvr>
                                    </p:animEffect>
                                  </p:childTnLst>
                                </p:cTn>
                              </p:par>
                              <p:par>
                                <p:cTn id="121" presetID="10" presetClass="entr" presetSubtype="0" fill="hold" grpId="0" nodeType="withEffect">
                                  <p:stCondLst>
                                    <p:cond delay="950"/>
                                  </p:stCondLst>
                                  <p:childTnLst>
                                    <p:set>
                                      <p:cBhvr>
                                        <p:cTn id="122" dur="1" fill="hold">
                                          <p:stCondLst>
                                            <p:cond delay="0"/>
                                          </p:stCondLst>
                                        </p:cTn>
                                        <p:tgtEl>
                                          <p:spTgt spid="226"/>
                                        </p:tgtEl>
                                        <p:attrNameLst>
                                          <p:attrName>style.visibility</p:attrName>
                                        </p:attrNameLst>
                                      </p:cBhvr>
                                      <p:to>
                                        <p:strVal val="visible"/>
                                      </p:to>
                                    </p:set>
                                    <p:animEffect transition="in" filter="fade">
                                      <p:cBhvr>
                                        <p:cTn id="123" dur="750"/>
                                        <p:tgtEl>
                                          <p:spTgt spid="226"/>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890"/>
                                        </p:tgtEl>
                                        <p:attrNameLst>
                                          <p:attrName>style.visibility</p:attrName>
                                        </p:attrNameLst>
                                      </p:cBhvr>
                                      <p:to>
                                        <p:strVal val="visible"/>
                                      </p:to>
                                    </p:set>
                                    <p:animEffect transition="in" filter="fade">
                                      <p:cBhvr>
                                        <p:cTn id="128" dur="500"/>
                                        <p:tgtEl>
                                          <p:spTgt spid="890"/>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220"/>
                                        </p:tgtEl>
                                        <p:attrNameLst>
                                          <p:attrName>style.visibility</p:attrName>
                                        </p:attrNameLst>
                                      </p:cBhvr>
                                      <p:to>
                                        <p:strVal val="visible"/>
                                      </p:to>
                                    </p:set>
                                    <p:animEffect transition="in" filter="fade">
                                      <p:cBhvr>
                                        <p:cTn id="131" dur="750"/>
                                        <p:tgtEl>
                                          <p:spTgt spid="220"/>
                                        </p:tgtEl>
                                      </p:cBhvr>
                                    </p:animEffect>
                                  </p:childTnLst>
                                </p:cTn>
                              </p:par>
                              <p:par>
                                <p:cTn id="132" presetID="21" presetClass="entr" presetSubtype="8" fill="hold" grpId="0" nodeType="withEffect">
                                  <p:stCondLst>
                                    <p:cond delay="0"/>
                                  </p:stCondLst>
                                  <p:childTnLst>
                                    <p:set>
                                      <p:cBhvr>
                                        <p:cTn id="133" dur="1" fill="hold">
                                          <p:stCondLst>
                                            <p:cond delay="0"/>
                                          </p:stCondLst>
                                        </p:cTn>
                                        <p:tgtEl>
                                          <p:spTgt spid="552"/>
                                        </p:tgtEl>
                                        <p:attrNameLst>
                                          <p:attrName>style.visibility</p:attrName>
                                        </p:attrNameLst>
                                      </p:cBhvr>
                                      <p:to>
                                        <p:strVal val="visible"/>
                                      </p:to>
                                    </p:set>
                                    <p:animEffect transition="in" filter="wheel(8)">
                                      <p:cBhvr>
                                        <p:cTn id="134" dur="1250"/>
                                        <p:tgtEl>
                                          <p:spTgt spid="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 grpId="0" animBg="1"/>
      <p:bldP spid="229" grpId="0" animBg="1"/>
      <p:bldP spid="376" grpId="0" animBg="1"/>
      <p:bldP spid="380" grpId="0"/>
      <p:bldP spid="445" grpId="0" animBg="1"/>
      <p:bldP spid="888" grpId="0"/>
      <p:bldP spid="890" grpId="0"/>
      <p:bldP spid="903" grpId="0" animBg="1"/>
      <p:bldP spid="904" grpId="0" animBg="1"/>
      <p:bldP spid="905" grpId="0" animBg="1"/>
      <p:bldP spid="906" grpId="0" animBg="1"/>
      <p:bldP spid="220" grpId="0" animBg="1"/>
      <p:bldP spid="4" grpId="0" animBg="1"/>
      <p:bldP spid="226" grpId="0" animBg="1"/>
      <p:bldP spid="227" grpId="0" animBg="1"/>
      <p:bldP spid="239"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 Placeholder 3">
            <a:extLst>
              <a:ext uri="{FF2B5EF4-FFF2-40B4-BE49-F238E27FC236}">
                <a16:creationId xmlns:a16="http://schemas.microsoft.com/office/drawing/2014/main" id="{A2FE80FB-B155-4AD5-BA8E-8F55EF150234}"/>
              </a:ext>
            </a:extLst>
          </p:cNvPr>
          <p:cNvSpPr txBox="1">
            <a:spLocks/>
          </p:cNvSpPr>
          <p:nvPr/>
        </p:nvSpPr>
        <p:spPr>
          <a:xfrm>
            <a:off x="588263" y="1469988"/>
            <a:ext cx="3566160" cy="4791111"/>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ctr" defTabSz="914400" fontAlgn="base">
              <a:spcBef>
                <a:spcPts val="0"/>
              </a:spcBef>
              <a:spcAft>
                <a:spcPts val="600"/>
              </a:spcAft>
              <a:buSzTx/>
              <a:buNone/>
              <a:defRPr/>
            </a:pPr>
            <a:r>
              <a:rPr kumimoji="0" lang="en-US" sz="1600" b="1" i="0" u="none" strike="noStrike" kern="1200" cap="all" spc="0" normalizeH="0" baseline="0" noProof="0" dirty="0">
                <a:ln>
                  <a:noFill/>
                </a:ln>
                <a:solidFill>
                  <a:srgbClr val="107C10"/>
                </a:solidFill>
                <a:effectLst/>
                <a:uLnTx/>
                <a:uFillTx/>
                <a:latin typeface="Segoe UI"/>
                <a:cs typeface="Segoe UI Semibold" panose="020B0702040204020203" pitchFamily="34" charset="0"/>
              </a:rPr>
              <a:t>Design Virtual Networks &amp; Subnets for Growth</a:t>
            </a:r>
          </a:p>
          <a:p>
            <a:pPr marL="137160" lvl="1" indent="-137160">
              <a:spcAft>
                <a:spcPts val="600"/>
              </a:spcAft>
              <a:buFont typeface="Arial" panose="020B0604020202020204" pitchFamily="34" charset="0"/>
              <a:buChar char="•"/>
              <a:defRPr/>
            </a:pPr>
            <a:endParaRPr lang="en-US" sz="1400" b="1" dirty="0">
              <a:gradFill>
                <a:gsLst>
                  <a:gs pos="1250">
                    <a:srgbClr val="1A1A1A"/>
                  </a:gs>
                  <a:gs pos="100000">
                    <a:srgbClr val="1A1A1A"/>
                  </a:gs>
                </a:gsLst>
                <a:lin ang="5400000" scaled="0"/>
              </a:gradFill>
            </a:endParaRP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What </a:t>
            </a:r>
            <a:r>
              <a:rPr lang="en-US" sz="1400" dirty="0">
                <a:gradFill>
                  <a:gsLst>
                    <a:gs pos="1250">
                      <a:srgbClr val="1A1A1A"/>
                    </a:gs>
                    <a:gs pos="100000">
                      <a:srgbClr val="1A1A1A"/>
                    </a:gs>
                  </a:gsLst>
                  <a:lin ang="5400000" scaled="0"/>
                </a:gradFill>
              </a:rPr>
              <a:t>– Avoid provisioning small virtual networks and subnets</a:t>
            </a: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Why </a:t>
            </a:r>
            <a:r>
              <a:rPr lang="en-US" sz="1400" dirty="0">
                <a:gradFill>
                  <a:gsLst>
                    <a:gs pos="1250">
                      <a:srgbClr val="1A1A1A"/>
                    </a:gs>
                    <a:gs pos="100000">
                      <a:srgbClr val="1A1A1A"/>
                    </a:gs>
                  </a:gsLst>
                  <a:lin ang="5400000" scaled="0"/>
                </a:gradFill>
              </a:rPr>
              <a:t>– Most organizations add more resources than initially planned </a:t>
            </a:r>
            <a:r>
              <a:rPr lang="en-US" sz="1400">
                <a:gradFill>
                  <a:gsLst>
                    <a:gs pos="1250">
                      <a:srgbClr val="1A1A1A"/>
                    </a:gs>
                    <a:gs pos="100000">
                      <a:srgbClr val="1A1A1A"/>
                    </a:gs>
                  </a:gsLst>
                  <a:lin ang="5400000" scaled="0"/>
                </a:gradFill>
              </a:rPr>
              <a:t>on </a:t>
            </a:r>
            <a:r>
              <a:rPr lang="en-US" sz="1400" dirty="0">
                <a:gradFill>
                  <a:gsLst>
                    <a:gs pos="1250">
                      <a:srgbClr val="1A1A1A"/>
                    </a:gs>
                    <a:gs pos="100000">
                      <a:srgbClr val="1A1A1A"/>
                    </a:gs>
                  </a:gsLst>
                  <a:lin ang="5400000" scaled="0"/>
                </a:gradFill>
              </a:rPr>
              <a:t>top </a:t>
            </a:r>
            <a:r>
              <a:rPr lang="en-US" sz="1400">
                <a:gradFill>
                  <a:gsLst>
                    <a:gs pos="1250">
                      <a:srgbClr val="1A1A1A"/>
                    </a:gs>
                    <a:gs pos="100000">
                      <a:srgbClr val="1A1A1A"/>
                    </a:gs>
                  </a:gsLst>
                  <a:lin ang="5400000" scaled="0"/>
                </a:gradFill>
              </a:rPr>
              <a:t>of </a:t>
            </a:r>
            <a:r>
              <a:rPr lang="en-US" sz="1400" dirty="0">
                <a:gradFill>
                  <a:gsLst>
                    <a:gs pos="1250">
                      <a:srgbClr val="1A1A1A"/>
                    </a:gs>
                    <a:gs pos="100000">
                      <a:srgbClr val="1A1A1A"/>
                    </a:gs>
                  </a:gsLst>
                  <a:lin ang="5400000" scaled="0"/>
                </a:gradFill>
              </a:rPr>
              <a:t>VNets and subnets, triggering a labor-intensive re-allocation of addresses. There is limited security value in small subnet size + increased overhead to map an NSG to each. </a:t>
            </a: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How </a:t>
            </a:r>
            <a:r>
              <a:rPr lang="en-US" sz="1400" dirty="0">
                <a:gradFill>
                  <a:gsLst>
                    <a:gs pos="1250">
                      <a:srgbClr val="1A1A1A"/>
                    </a:gs>
                    <a:gs pos="100000">
                      <a:srgbClr val="1A1A1A"/>
                    </a:gs>
                  </a:gsLst>
                  <a:lin ang="5400000" scaled="0"/>
                </a:gradFill>
              </a:rPr>
              <a:t>– Define subnets broadly to ensure that you have flexibility for growth. A rule of thumb is to assume you will migrate all enterprise resources to Azure as an end state.</a:t>
            </a:r>
          </a:p>
        </p:txBody>
      </p:sp>
      <p:sp>
        <p:nvSpPr>
          <p:cNvPr id="47" name="Text Placeholder 3">
            <a:extLst>
              <a:ext uri="{FF2B5EF4-FFF2-40B4-BE49-F238E27FC236}">
                <a16:creationId xmlns:a16="http://schemas.microsoft.com/office/drawing/2014/main" id="{F9DB257A-2B42-4F35-B47F-7098F4F02DD8}"/>
              </a:ext>
            </a:extLst>
          </p:cNvPr>
          <p:cNvSpPr txBox="1">
            <a:spLocks/>
          </p:cNvSpPr>
          <p:nvPr/>
        </p:nvSpPr>
        <p:spPr>
          <a:xfrm>
            <a:off x="4356912" y="1469988"/>
            <a:ext cx="3566160" cy="4791111"/>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ctr" defTabSz="914400" fontAlgn="base">
              <a:spcBef>
                <a:spcPts val="0"/>
              </a:spcBef>
              <a:spcAft>
                <a:spcPts val="600"/>
              </a:spcAft>
              <a:buSzTx/>
              <a:buNone/>
              <a:defRPr/>
            </a:pPr>
            <a:r>
              <a:rPr kumimoji="0" lang="en-US" sz="1600" b="1" i="0" u="none" strike="noStrike" kern="1200" cap="all" spc="0" normalizeH="0" baseline="0" noProof="0" dirty="0">
                <a:ln>
                  <a:noFill/>
                </a:ln>
                <a:solidFill>
                  <a:srgbClr val="107C10"/>
                </a:solidFill>
                <a:effectLst/>
                <a:uLnTx/>
                <a:uFillTx/>
                <a:latin typeface="Segoe UI"/>
                <a:cs typeface="Segoe UI Semibold" panose="020B0702040204020203" pitchFamily="34" charset="0"/>
              </a:rPr>
              <a:t>Application Security Groups (ASG</a:t>
            </a:r>
            <a:r>
              <a:rPr kumimoji="0" lang="en-US" sz="1600" b="1" i="0" u="none" strike="noStrike" kern="1200" cap="small" spc="0" normalizeH="0" noProof="0" dirty="0">
                <a:ln>
                  <a:noFill/>
                </a:ln>
                <a:solidFill>
                  <a:srgbClr val="107C10"/>
                </a:solidFill>
                <a:effectLst/>
                <a:uLnTx/>
                <a:uFillTx/>
                <a:latin typeface="Segoe UI"/>
                <a:cs typeface="Segoe UI Semibold" panose="020B0702040204020203" pitchFamily="34" charset="0"/>
              </a:rPr>
              <a:t>s</a:t>
            </a:r>
            <a:r>
              <a:rPr kumimoji="0" lang="en-US" sz="1600" b="1" i="0" u="none" strike="noStrike" kern="1200" cap="all" spc="0" normalizeH="0" baseline="0" noProof="0" dirty="0">
                <a:ln>
                  <a:noFill/>
                </a:ln>
                <a:solidFill>
                  <a:srgbClr val="107C10"/>
                </a:solidFill>
                <a:effectLst/>
                <a:uLnTx/>
                <a:uFillTx/>
                <a:latin typeface="Segoe UI"/>
                <a:cs typeface="Segoe UI Semibold" panose="020B0702040204020203" pitchFamily="34" charset="0"/>
              </a:rPr>
              <a:t>)</a:t>
            </a:r>
            <a:endParaRPr lang="en-US" sz="1400" b="1" cap="all" dirty="0">
              <a:solidFill>
                <a:srgbClr val="107C10"/>
              </a:solidFill>
              <a:latin typeface="Segoe UI" panose="020B0502040204020203" pitchFamily="34" charset="0"/>
              <a:cs typeface="Segoe UI" panose="020B0502040204020203" pitchFamily="34" charset="0"/>
            </a:endParaRPr>
          </a:p>
          <a:p>
            <a:pPr marL="137160" lvl="1" indent="-137160">
              <a:spcAft>
                <a:spcPts val="600"/>
              </a:spcAft>
              <a:buFont typeface="Arial" panose="020B0604020202020204" pitchFamily="34" charset="0"/>
              <a:buChar char="•"/>
              <a:defRPr/>
            </a:pPr>
            <a:endParaRPr lang="en-US" sz="1400" b="1" dirty="0">
              <a:gradFill>
                <a:gsLst>
                  <a:gs pos="1250">
                    <a:srgbClr val="1A1A1A"/>
                  </a:gs>
                  <a:gs pos="100000">
                    <a:srgbClr val="1A1A1A"/>
                  </a:gs>
                </a:gsLst>
                <a:lin ang="5400000" scaled="0"/>
              </a:gradFill>
            </a:endParaRP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What </a:t>
            </a:r>
            <a:r>
              <a:rPr lang="en-US" sz="1400" dirty="0">
                <a:gradFill>
                  <a:gsLst>
                    <a:gs pos="1250">
                      <a:srgbClr val="1A1A1A"/>
                    </a:gs>
                    <a:gs pos="100000">
                      <a:srgbClr val="1A1A1A"/>
                    </a:gs>
                  </a:gsLst>
                  <a:lin ang="5400000" scaled="0"/>
                </a:gradFill>
              </a:rPr>
              <a:t>– Simplify NSG rule management by defining application security groups (</a:t>
            </a:r>
            <a:r>
              <a:rPr lang="en-US" sz="1400" dirty="0">
                <a:gradFill>
                  <a:gsLst>
                    <a:gs pos="1250">
                      <a:srgbClr val="1A1A1A"/>
                    </a:gs>
                    <a:gs pos="100000">
                      <a:srgbClr val="1A1A1A"/>
                    </a:gs>
                  </a:gsLst>
                  <a:lin ang="5400000" scaled="0"/>
                </a:gradFill>
                <a:hlinkClick r:id="rId3"/>
              </a:rPr>
              <a:t>ASGs</a:t>
            </a:r>
            <a:r>
              <a:rPr lang="en-US" sz="1400" dirty="0">
                <a:gradFill>
                  <a:gsLst>
                    <a:gs pos="1250">
                      <a:srgbClr val="1A1A1A"/>
                    </a:gs>
                    <a:gs pos="100000">
                      <a:srgbClr val="1A1A1A"/>
                    </a:gs>
                  </a:gsLst>
                  <a:lin ang="5400000" scaled="0"/>
                </a:gradFill>
              </a:rPr>
              <a:t>)</a:t>
            </a: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Why </a:t>
            </a:r>
            <a:r>
              <a:rPr lang="en-US" sz="1400" dirty="0">
                <a:gradFill>
                  <a:gsLst>
                    <a:gs pos="1250">
                      <a:srgbClr val="1A1A1A"/>
                    </a:gs>
                    <a:gs pos="100000">
                      <a:srgbClr val="1A1A1A"/>
                    </a:gs>
                  </a:gsLst>
                  <a:lin ang="5400000" scaled="0"/>
                </a:gradFill>
              </a:rPr>
              <a:t>– While their use is not required, defining ASGs allow you to simplify setup and maintenance of NSG rules.</a:t>
            </a: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How </a:t>
            </a:r>
            <a:r>
              <a:rPr lang="en-US" sz="1400" dirty="0">
                <a:gradFill>
                  <a:gsLst>
                    <a:gs pos="1250">
                      <a:srgbClr val="1A1A1A"/>
                    </a:gs>
                    <a:gs pos="100000">
                      <a:srgbClr val="1A1A1A"/>
                    </a:gs>
                  </a:gsLst>
                  <a:lin ang="5400000" scaled="0"/>
                </a:gradFill>
              </a:rPr>
              <a:t>– Define an ASG for lists of IP addresses that you expect may</a:t>
            </a:r>
          </a:p>
          <a:p>
            <a:pPr marL="337180" lvl="2" indent="-137160">
              <a:spcAft>
                <a:spcPts val="600"/>
              </a:spcAft>
              <a:buFont typeface="Arial" panose="020B0604020202020204" pitchFamily="34" charset="0"/>
              <a:buChar char="•"/>
              <a:defRPr/>
            </a:pPr>
            <a:r>
              <a:rPr lang="en-US" sz="1200" dirty="0">
                <a:gradFill>
                  <a:gsLst>
                    <a:gs pos="1250">
                      <a:srgbClr val="1A1A1A"/>
                    </a:gs>
                    <a:gs pos="100000">
                      <a:srgbClr val="1A1A1A"/>
                    </a:gs>
                  </a:gsLst>
                  <a:lin ang="5400000" scaled="0"/>
                </a:gradFill>
              </a:rPr>
              <a:t>Change in the future</a:t>
            </a:r>
          </a:p>
          <a:p>
            <a:pPr marL="337180" lvl="2" indent="-137160">
              <a:spcAft>
                <a:spcPts val="600"/>
              </a:spcAft>
              <a:buFont typeface="Arial" panose="020B0604020202020204" pitchFamily="34" charset="0"/>
              <a:buChar char="•"/>
              <a:defRPr/>
            </a:pPr>
            <a:r>
              <a:rPr lang="en-US" sz="1200" dirty="0">
                <a:gradFill>
                  <a:gsLst>
                    <a:gs pos="1250">
                      <a:srgbClr val="1A1A1A"/>
                    </a:gs>
                    <a:gs pos="100000">
                      <a:srgbClr val="1A1A1A"/>
                    </a:gs>
                  </a:gsLst>
                  <a:lin ang="5400000" scaled="0"/>
                </a:gradFill>
              </a:rPr>
              <a:t>Be used across many NSGs </a:t>
            </a:r>
          </a:p>
          <a:p>
            <a:pPr marL="114300" lvl="1" indent="0">
              <a:spcAft>
                <a:spcPts val="600"/>
              </a:spcAft>
              <a:buNone/>
              <a:defRPr/>
            </a:pPr>
            <a:r>
              <a:rPr lang="en-US" sz="1400" dirty="0">
                <a:gradFill>
                  <a:gsLst>
                    <a:gs pos="1250">
                      <a:srgbClr val="1A1A1A"/>
                    </a:gs>
                    <a:gs pos="100000">
                      <a:srgbClr val="1A1A1A"/>
                    </a:gs>
                  </a:gsLst>
                  <a:lin ang="5400000" scaled="0"/>
                </a:gradFill>
              </a:rPr>
              <a:t>Ensure to name them clearly for others to understand their content/purpose. </a:t>
            </a:r>
          </a:p>
        </p:txBody>
      </p:sp>
      <p:sp>
        <p:nvSpPr>
          <p:cNvPr id="3" name="Title 2">
            <a:extLst>
              <a:ext uri="{FF2B5EF4-FFF2-40B4-BE49-F238E27FC236}">
                <a16:creationId xmlns:a16="http://schemas.microsoft.com/office/drawing/2014/main" id="{2170B4BB-582B-4A8D-86F5-221DA1FB4526}"/>
              </a:ext>
            </a:extLst>
          </p:cNvPr>
          <p:cNvSpPr>
            <a:spLocks noGrp="1"/>
          </p:cNvSpPr>
          <p:nvPr>
            <p:ph type="title"/>
          </p:nvPr>
        </p:nvSpPr>
        <p:spPr>
          <a:xfrm>
            <a:off x="588263" y="457201"/>
            <a:ext cx="11018520" cy="553998"/>
          </a:xfrm>
        </p:spPr>
        <p:txBody>
          <a:bodyPr/>
          <a:lstStyle/>
          <a:p>
            <a:r>
              <a:rPr lang="en-US" dirty="0">
                <a:gradFill>
                  <a:gsLst>
                    <a:gs pos="1250">
                      <a:srgbClr val="1A1A1A"/>
                    </a:gs>
                    <a:gs pos="100000">
                      <a:srgbClr val="1A1A1A"/>
                    </a:gs>
                  </a:gsLst>
                  <a:lin ang="5400000" scaled="0"/>
                </a:gradFill>
              </a:rPr>
              <a:t>Networks and Containment – Subnet &amp; NSG Design</a:t>
            </a:r>
            <a:endParaRPr lang="en-US" dirty="0"/>
          </a:p>
        </p:txBody>
      </p:sp>
      <p:grpSp>
        <p:nvGrpSpPr>
          <p:cNvPr id="41" name="Group 40">
            <a:extLst>
              <a:ext uri="{FF2B5EF4-FFF2-40B4-BE49-F238E27FC236}">
                <a16:creationId xmlns:a16="http://schemas.microsoft.com/office/drawing/2014/main" id="{41D2277E-15C7-4135-9151-93D5B3AE4133}"/>
              </a:ext>
            </a:extLst>
          </p:cNvPr>
          <p:cNvGrpSpPr/>
          <p:nvPr/>
        </p:nvGrpSpPr>
        <p:grpSpPr>
          <a:xfrm>
            <a:off x="2135900" y="1168593"/>
            <a:ext cx="602792" cy="602792"/>
            <a:chOff x="2135900" y="1524193"/>
            <a:chExt cx="602792" cy="602792"/>
          </a:xfrm>
        </p:grpSpPr>
        <p:sp>
          <p:nvSpPr>
            <p:cNvPr id="42" name="Oval 41">
              <a:extLst>
                <a:ext uri="{FF2B5EF4-FFF2-40B4-BE49-F238E27FC236}">
                  <a16:creationId xmlns:a16="http://schemas.microsoft.com/office/drawing/2014/main" id="{DD71CE93-EFC0-4039-9940-8D36C78A329B}"/>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3" name="Group 42">
              <a:extLst>
                <a:ext uri="{FF2B5EF4-FFF2-40B4-BE49-F238E27FC236}">
                  <a16:creationId xmlns:a16="http://schemas.microsoft.com/office/drawing/2014/main" id="{CDFE3AAA-267C-4BEF-95DE-19D2F7BE1683}"/>
                </a:ext>
              </a:extLst>
            </p:cNvPr>
            <p:cNvGrpSpPr/>
            <p:nvPr/>
          </p:nvGrpSpPr>
          <p:grpSpPr>
            <a:xfrm>
              <a:off x="2214565" y="1584488"/>
              <a:ext cx="445462" cy="384019"/>
              <a:chOff x="1031412" y="1905042"/>
              <a:chExt cx="565643" cy="487623"/>
            </a:xfrm>
          </p:grpSpPr>
          <p:sp>
            <p:nvSpPr>
              <p:cNvPr id="44" name="Isosceles Triangle 43">
                <a:extLst>
                  <a:ext uri="{FF2B5EF4-FFF2-40B4-BE49-F238E27FC236}">
                    <a16:creationId xmlns:a16="http://schemas.microsoft.com/office/drawing/2014/main" id="{9296A5A7-9C64-4FE2-A934-672C8AAD5217}"/>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5" name="Straight Arrow Connector 44">
                <a:extLst>
                  <a:ext uri="{FF2B5EF4-FFF2-40B4-BE49-F238E27FC236}">
                    <a16:creationId xmlns:a16="http://schemas.microsoft.com/office/drawing/2014/main" id="{635409B0-187A-4520-9989-6F56C2150421}"/>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
        <p:nvSpPr>
          <p:cNvPr id="61" name="TextBox 60">
            <a:extLst>
              <a:ext uri="{FF2B5EF4-FFF2-40B4-BE49-F238E27FC236}">
                <a16:creationId xmlns:a16="http://schemas.microsoft.com/office/drawing/2014/main" id="{C10B9A42-DF99-4ECD-858B-C43EEA1A2591}"/>
              </a:ext>
            </a:extLst>
          </p:cNvPr>
          <p:cNvSpPr txBox="1"/>
          <p:nvPr/>
        </p:nvSpPr>
        <p:spPr>
          <a:xfrm>
            <a:off x="8744891" y="-1023770"/>
            <a:ext cx="1388497" cy="634020"/>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BEST PRACTICE</a:t>
            </a:r>
          </a:p>
        </p:txBody>
      </p:sp>
      <p:sp>
        <p:nvSpPr>
          <p:cNvPr id="62" name="Rectangle 61">
            <a:extLst>
              <a:ext uri="{FF2B5EF4-FFF2-40B4-BE49-F238E27FC236}">
                <a16:creationId xmlns:a16="http://schemas.microsoft.com/office/drawing/2014/main" id="{EBC6C84F-9A75-4701-BD69-15FE67A1F2A8}"/>
              </a:ext>
            </a:extLst>
          </p:cNvPr>
          <p:cNvSpPr/>
          <p:nvPr/>
        </p:nvSpPr>
        <p:spPr bwMode="auto">
          <a:xfrm>
            <a:off x="8376174" y="-1080122"/>
            <a:ext cx="3254406" cy="748552"/>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1FC33761-9FC8-4761-9FA4-64335F8F515C}"/>
              </a:ext>
            </a:extLst>
          </p:cNvPr>
          <p:cNvSpPr txBox="1"/>
          <p:nvPr/>
        </p:nvSpPr>
        <p:spPr>
          <a:xfrm>
            <a:off x="10303929" y="-939132"/>
            <a:ext cx="1338874"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CHOICE</a:t>
            </a:r>
          </a:p>
        </p:txBody>
      </p:sp>
      <p:grpSp>
        <p:nvGrpSpPr>
          <p:cNvPr id="64" name="Group 63">
            <a:extLst>
              <a:ext uri="{FF2B5EF4-FFF2-40B4-BE49-F238E27FC236}">
                <a16:creationId xmlns:a16="http://schemas.microsoft.com/office/drawing/2014/main" id="{5D5ED2DD-52B9-469F-A903-52ECF74493F6}"/>
              </a:ext>
            </a:extLst>
          </p:cNvPr>
          <p:cNvGrpSpPr/>
          <p:nvPr/>
        </p:nvGrpSpPr>
        <p:grpSpPr>
          <a:xfrm>
            <a:off x="8484182" y="-868350"/>
            <a:ext cx="374887" cy="323178"/>
            <a:chOff x="1031412" y="1905042"/>
            <a:chExt cx="565643" cy="487623"/>
          </a:xfrm>
        </p:grpSpPr>
        <p:sp>
          <p:nvSpPr>
            <p:cNvPr id="65" name="Isosceles Triangle 64">
              <a:extLst>
                <a:ext uri="{FF2B5EF4-FFF2-40B4-BE49-F238E27FC236}">
                  <a16:creationId xmlns:a16="http://schemas.microsoft.com/office/drawing/2014/main" id="{E9E7F1EC-C9D6-4441-B575-88A8734A62BC}"/>
                </a:ext>
              </a:extLst>
            </p:cNvPr>
            <p:cNvSpPr/>
            <p:nvPr/>
          </p:nvSpPr>
          <p:spPr bwMode="auto">
            <a:xfrm>
              <a:off x="1031412" y="1905042"/>
              <a:ext cx="565643" cy="487623"/>
            </a:xfrm>
            <a:prstGeom prst="triangle">
              <a:avLst/>
            </a:prstGeom>
            <a:solidFill>
              <a:srgbClr val="D7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dirty="0" err="1">
                <a:gradFill>
                  <a:gsLst>
                    <a:gs pos="0">
                      <a:srgbClr val="FFFFFF"/>
                    </a:gs>
                    <a:gs pos="100000">
                      <a:srgbClr val="FFFFFF"/>
                    </a:gs>
                  </a:gsLst>
                  <a:lin ang="5400000" scaled="0"/>
                </a:gradFill>
                <a:latin typeface="Segoe UI"/>
                <a:cs typeface="Segoe UI" pitchFamily="34" charset="0"/>
              </a:endParaRPr>
            </a:p>
          </p:txBody>
        </p:sp>
        <p:cxnSp>
          <p:nvCxnSpPr>
            <p:cNvPr id="66" name="Straight Arrow Connector 65">
              <a:extLst>
                <a:ext uri="{FF2B5EF4-FFF2-40B4-BE49-F238E27FC236}">
                  <a16:creationId xmlns:a16="http://schemas.microsoft.com/office/drawing/2014/main" id="{76756827-3BA1-4A6B-BCE6-189F83164543}"/>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7857E365-84C1-4EBF-915D-62B87BBCC2DA}"/>
              </a:ext>
            </a:extLst>
          </p:cNvPr>
          <p:cNvGrpSpPr/>
          <p:nvPr/>
        </p:nvGrpSpPr>
        <p:grpSpPr>
          <a:xfrm>
            <a:off x="10073501" y="-854666"/>
            <a:ext cx="301680" cy="301680"/>
            <a:chOff x="3525723" y="2983289"/>
            <a:chExt cx="487297" cy="487297"/>
          </a:xfrm>
        </p:grpSpPr>
        <p:sp>
          <p:nvSpPr>
            <p:cNvPr id="68" name="Oval 67">
              <a:extLst>
                <a:ext uri="{FF2B5EF4-FFF2-40B4-BE49-F238E27FC236}">
                  <a16:creationId xmlns:a16="http://schemas.microsoft.com/office/drawing/2014/main" id="{99909468-CD07-4AA5-852A-E12AA17A13A1}"/>
                </a:ext>
              </a:extLst>
            </p:cNvPr>
            <p:cNvSpPr/>
            <p:nvPr/>
          </p:nvSpPr>
          <p:spPr bwMode="auto">
            <a:xfrm>
              <a:off x="3525723" y="2983289"/>
              <a:ext cx="487297" cy="487297"/>
            </a:xfrm>
            <a:prstGeom prst="ellipse">
              <a:avLst/>
            </a:prstGeom>
            <a:solidFill>
              <a:srgbClr val="D7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dirty="0" err="1">
                <a:gradFill>
                  <a:gsLst>
                    <a:gs pos="0">
                      <a:srgbClr val="FFFFFF"/>
                    </a:gs>
                    <a:gs pos="100000">
                      <a:srgbClr val="FFFFFF"/>
                    </a:gs>
                  </a:gsLst>
                  <a:lin ang="5400000" scaled="0"/>
                </a:gradFill>
                <a:latin typeface="Segoe UI"/>
                <a:cs typeface="Segoe UI" pitchFamily="34" charset="0"/>
              </a:endParaRPr>
            </a:p>
          </p:txBody>
        </p:sp>
        <p:grpSp>
          <p:nvGrpSpPr>
            <p:cNvPr id="69" name="Group 68">
              <a:extLst>
                <a:ext uri="{FF2B5EF4-FFF2-40B4-BE49-F238E27FC236}">
                  <a16:creationId xmlns:a16="http://schemas.microsoft.com/office/drawing/2014/main" id="{6F9D2E66-B963-4038-B576-920571EF6041}"/>
                </a:ext>
              </a:extLst>
            </p:cNvPr>
            <p:cNvGrpSpPr/>
            <p:nvPr/>
          </p:nvGrpSpPr>
          <p:grpSpPr>
            <a:xfrm>
              <a:off x="3535105" y="3089766"/>
              <a:ext cx="468533" cy="322907"/>
              <a:chOff x="3490013" y="3245958"/>
              <a:chExt cx="468533" cy="322907"/>
            </a:xfrm>
          </p:grpSpPr>
          <p:pic>
            <p:nvPicPr>
              <p:cNvPr id="70" name="Graphic 69" descr="Line Arrow: Counterclockwise curve">
                <a:extLst>
                  <a:ext uri="{FF2B5EF4-FFF2-40B4-BE49-F238E27FC236}">
                    <a16:creationId xmlns:a16="http://schemas.microsoft.com/office/drawing/2014/main" id="{7514CCF5-B503-48B6-A8B7-EBC42101E66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321398" flipH="1">
                <a:off x="3637008" y="3247328"/>
                <a:ext cx="321538" cy="321537"/>
              </a:xfrm>
              <a:prstGeom prst="rect">
                <a:avLst/>
              </a:prstGeom>
            </p:spPr>
          </p:pic>
          <p:pic>
            <p:nvPicPr>
              <p:cNvPr id="71" name="Graphic 70" descr="Line Arrow: Counterclockwise curve">
                <a:extLst>
                  <a:ext uri="{FF2B5EF4-FFF2-40B4-BE49-F238E27FC236}">
                    <a16:creationId xmlns:a16="http://schemas.microsoft.com/office/drawing/2014/main" id="{61847967-128B-492A-9C85-3FF679D23C4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278602">
                <a:off x="3490013" y="3245958"/>
                <a:ext cx="321538" cy="321537"/>
              </a:xfrm>
              <a:prstGeom prst="rect">
                <a:avLst/>
              </a:prstGeom>
            </p:spPr>
          </p:pic>
        </p:grpSp>
      </p:grpSp>
      <p:sp>
        <p:nvSpPr>
          <p:cNvPr id="74" name="Oval 73">
            <a:extLst>
              <a:ext uri="{FF2B5EF4-FFF2-40B4-BE49-F238E27FC236}">
                <a16:creationId xmlns:a16="http://schemas.microsoft.com/office/drawing/2014/main" id="{94EA0362-DAF7-4E0A-B022-9E209826124E}"/>
              </a:ext>
            </a:extLst>
          </p:cNvPr>
          <p:cNvSpPr/>
          <p:nvPr/>
        </p:nvSpPr>
        <p:spPr bwMode="auto">
          <a:xfrm>
            <a:off x="5742400" y="1164505"/>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5" name="Group 74">
            <a:extLst>
              <a:ext uri="{FF2B5EF4-FFF2-40B4-BE49-F238E27FC236}">
                <a16:creationId xmlns:a16="http://schemas.microsoft.com/office/drawing/2014/main" id="{408FDBA7-74F5-4AA8-B1BA-50DCE2B703A8}"/>
              </a:ext>
            </a:extLst>
          </p:cNvPr>
          <p:cNvGrpSpPr/>
          <p:nvPr/>
        </p:nvGrpSpPr>
        <p:grpSpPr>
          <a:xfrm>
            <a:off x="5854970" y="1277075"/>
            <a:ext cx="377651" cy="377651"/>
            <a:chOff x="3525723" y="2983289"/>
            <a:chExt cx="487297" cy="487297"/>
          </a:xfrm>
        </p:grpSpPr>
        <p:sp>
          <p:nvSpPr>
            <p:cNvPr id="76" name="Oval 75">
              <a:extLst>
                <a:ext uri="{FF2B5EF4-FFF2-40B4-BE49-F238E27FC236}">
                  <a16:creationId xmlns:a16="http://schemas.microsoft.com/office/drawing/2014/main" id="{38D10EDC-B9EC-4B1B-A9EF-582184FC1252}"/>
                </a:ext>
              </a:extLst>
            </p:cNvPr>
            <p:cNvSpPr/>
            <p:nvPr/>
          </p:nvSpPr>
          <p:spPr bwMode="auto">
            <a:xfrm>
              <a:off x="3525723" y="2983289"/>
              <a:ext cx="487297" cy="487297"/>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7" name="Group 76">
              <a:extLst>
                <a:ext uri="{FF2B5EF4-FFF2-40B4-BE49-F238E27FC236}">
                  <a16:creationId xmlns:a16="http://schemas.microsoft.com/office/drawing/2014/main" id="{6B4B1C97-27DB-481D-83E7-832D55D7A311}"/>
                </a:ext>
              </a:extLst>
            </p:cNvPr>
            <p:cNvGrpSpPr/>
            <p:nvPr/>
          </p:nvGrpSpPr>
          <p:grpSpPr>
            <a:xfrm>
              <a:off x="3535105" y="3089766"/>
              <a:ext cx="468533" cy="322907"/>
              <a:chOff x="3490013" y="3245958"/>
              <a:chExt cx="468533" cy="322907"/>
            </a:xfrm>
          </p:grpSpPr>
          <p:pic>
            <p:nvPicPr>
              <p:cNvPr id="78" name="Graphic 77" descr="Line Arrow: Counterclockwise curve">
                <a:extLst>
                  <a:ext uri="{FF2B5EF4-FFF2-40B4-BE49-F238E27FC236}">
                    <a16:creationId xmlns:a16="http://schemas.microsoft.com/office/drawing/2014/main" id="{297C97CA-A599-48B8-88AA-45E7CB3A78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321398" flipH="1">
                <a:off x="3637008" y="3247328"/>
                <a:ext cx="321538" cy="321537"/>
              </a:xfrm>
              <a:prstGeom prst="rect">
                <a:avLst/>
              </a:prstGeom>
            </p:spPr>
          </p:pic>
          <p:pic>
            <p:nvPicPr>
              <p:cNvPr id="79" name="Graphic 78" descr="Line Arrow: Counterclockwise curve">
                <a:extLst>
                  <a:ext uri="{FF2B5EF4-FFF2-40B4-BE49-F238E27FC236}">
                    <a16:creationId xmlns:a16="http://schemas.microsoft.com/office/drawing/2014/main" id="{C9D7719F-D463-4C1B-9D4E-B5AF56A4B3F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278602">
                <a:off x="3490013" y="3245958"/>
                <a:ext cx="321538" cy="321537"/>
              </a:xfrm>
              <a:prstGeom prst="rect">
                <a:avLst/>
              </a:prstGeom>
            </p:spPr>
          </p:pic>
        </p:grpSp>
      </p:grpSp>
      <p:sp>
        <p:nvSpPr>
          <p:cNvPr id="29" name="Text Placeholder 3">
            <a:extLst>
              <a:ext uri="{FF2B5EF4-FFF2-40B4-BE49-F238E27FC236}">
                <a16:creationId xmlns:a16="http://schemas.microsoft.com/office/drawing/2014/main" id="{715EB69F-AE96-4455-82AB-6EE45F76A203}"/>
              </a:ext>
            </a:extLst>
          </p:cNvPr>
          <p:cNvSpPr txBox="1">
            <a:spLocks/>
          </p:cNvSpPr>
          <p:nvPr/>
        </p:nvSpPr>
        <p:spPr>
          <a:xfrm>
            <a:off x="8194355" y="1469988"/>
            <a:ext cx="3566160" cy="4791111"/>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ctr" defTabSz="914400" fontAlgn="base">
              <a:spcBef>
                <a:spcPts val="0"/>
              </a:spcBef>
              <a:spcAft>
                <a:spcPts val="600"/>
              </a:spcAft>
              <a:buSzTx/>
              <a:buNone/>
              <a:defRPr/>
            </a:pPr>
            <a:r>
              <a:rPr kumimoji="0" lang="en-US" sz="1600" b="1" i="0" u="none" strike="noStrike" kern="1200" cap="all" spc="0" normalizeH="0" baseline="0" noProof="0" dirty="0">
                <a:ln>
                  <a:noFill/>
                </a:ln>
                <a:solidFill>
                  <a:srgbClr val="107C10"/>
                </a:solidFill>
                <a:effectLst/>
                <a:uLnTx/>
                <a:uFillTx/>
                <a:latin typeface="Segoe UI"/>
                <a:cs typeface="Segoe UI Semibold" panose="020B0702040204020203" pitchFamily="34" charset="0"/>
              </a:rPr>
              <a:t>Avoid Fully Open Allow Rules</a:t>
            </a:r>
            <a:endParaRPr lang="en-US" sz="1400" b="1" cap="all" dirty="0">
              <a:solidFill>
                <a:srgbClr val="107C10"/>
              </a:solidFill>
              <a:latin typeface="Segoe UI" panose="020B0502040204020203" pitchFamily="34" charset="0"/>
              <a:cs typeface="Segoe UI" panose="020B0502040204020203" pitchFamily="34" charset="0"/>
            </a:endParaRPr>
          </a:p>
          <a:p>
            <a:pPr marL="137160" lvl="1" indent="-137160">
              <a:spcAft>
                <a:spcPts val="600"/>
              </a:spcAft>
              <a:buFont typeface="Arial" panose="020B0604020202020204" pitchFamily="34" charset="0"/>
              <a:buChar char="•"/>
              <a:defRPr/>
            </a:pPr>
            <a:endParaRPr lang="en-US" sz="1400" b="1" dirty="0">
              <a:gradFill>
                <a:gsLst>
                  <a:gs pos="1250">
                    <a:srgbClr val="1A1A1A"/>
                  </a:gs>
                  <a:gs pos="100000">
                    <a:srgbClr val="1A1A1A"/>
                  </a:gs>
                </a:gsLst>
                <a:lin ang="5400000" scaled="0"/>
              </a:gradFill>
            </a:endParaRP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What </a:t>
            </a:r>
            <a:r>
              <a:rPr lang="en-US" sz="1400" dirty="0">
                <a:gradFill>
                  <a:gsLst>
                    <a:gs pos="1250">
                      <a:srgbClr val="1A1A1A"/>
                    </a:gs>
                    <a:gs pos="100000">
                      <a:srgbClr val="1A1A1A"/>
                    </a:gs>
                  </a:gsLst>
                  <a:lin ang="5400000" scaled="0"/>
                </a:gradFill>
              </a:rPr>
              <a:t>– Don’t assign allow rules with extremely broad ranges (e.g. allow 0.0.0.0 -255.255.255.255)</a:t>
            </a: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Why </a:t>
            </a:r>
            <a:r>
              <a:rPr lang="en-US" sz="1400" dirty="0">
                <a:gradFill>
                  <a:gsLst>
                    <a:gs pos="1250">
                      <a:srgbClr val="1A1A1A"/>
                    </a:gs>
                    <a:gs pos="100000">
                      <a:srgbClr val="1A1A1A"/>
                    </a:gs>
                  </a:gsLst>
                  <a:lin ang="5400000" scaled="0"/>
                </a:gradFill>
              </a:rPr>
              <a:t>– These lead to a false sense of security and are frequently found and exploited by red teams. </a:t>
            </a: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How </a:t>
            </a:r>
            <a:r>
              <a:rPr lang="en-US" sz="1400" dirty="0">
                <a:gradFill>
                  <a:gsLst>
                    <a:gs pos="1250">
                      <a:srgbClr val="1A1A1A"/>
                    </a:gs>
                    <a:gs pos="100000">
                      <a:srgbClr val="1A1A1A"/>
                    </a:gs>
                  </a:gsLst>
                  <a:lin ang="5400000" scaled="0"/>
                </a:gradFill>
              </a:rPr>
              <a:t>– Ensure your troubleshooting procedures discourage or ban these “fully open” allow rules</a:t>
            </a:r>
          </a:p>
          <a:p>
            <a:pPr marL="114300" lvl="1" indent="0">
              <a:spcAft>
                <a:spcPts val="600"/>
              </a:spcAft>
              <a:buNone/>
              <a:defRPr/>
            </a:pPr>
            <a:r>
              <a:rPr lang="en-US" sz="1400" b="1" dirty="0">
                <a:gradFill>
                  <a:gsLst>
                    <a:gs pos="1250">
                      <a:srgbClr val="1A1A1A"/>
                    </a:gs>
                    <a:gs pos="100000">
                      <a:srgbClr val="1A1A1A"/>
                    </a:gs>
                  </a:gsLst>
                  <a:lin ang="5400000" scaled="0"/>
                </a:gradFill>
              </a:rPr>
              <a:t>Discover these issues </a:t>
            </a:r>
            <a:r>
              <a:rPr lang="en-US" sz="1400" dirty="0">
                <a:gradFill>
                  <a:gsLst>
                    <a:gs pos="1250">
                      <a:srgbClr val="1A1A1A"/>
                    </a:gs>
                    <a:gs pos="100000">
                      <a:srgbClr val="1A1A1A"/>
                    </a:gs>
                  </a:gsLst>
                  <a:lin ang="5400000" scaled="0"/>
                </a:gradFill>
              </a:rPr>
              <a:t>with Network Security Watcher and correct them</a:t>
            </a:r>
          </a:p>
          <a:p>
            <a:pPr marL="200020" lvl="2" indent="0">
              <a:spcAft>
                <a:spcPts val="600"/>
              </a:spcAft>
              <a:buNone/>
              <a:defRPr/>
            </a:pPr>
            <a:r>
              <a:rPr lang="en-US" sz="1200" dirty="0">
                <a:gradFill>
                  <a:gsLst>
                    <a:gs pos="1250">
                      <a:srgbClr val="1A1A1A"/>
                    </a:gs>
                    <a:gs pos="100000">
                      <a:srgbClr val="1A1A1A"/>
                    </a:gs>
                  </a:gsLst>
                  <a:lin ang="5400000" scaled="0"/>
                </a:gradFill>
                <a:hlinkClick r:id="rId6"/>
              </a:rPr>
              <a:t>https://docs.microsoft.com/en-us/azure/network-watcher/network-watcher-nsg-auditing-powershell</a:t>
            </a:r>
            <a:r>
              <a:rPr lang="en-US" sz="1000" dirty="0">
                <a:gradFill>
                  <a:gsLst>
                    <a:gs pos="1250">
                      <a:srgbClr val="1A1A1A"/>
                    </a:gs>
                    <a:gs pos="100000">
                      <a:srgbClr val="1A1A1A"/>
                    </a:gs>
                  </a:gsLst>
                  <a:lin ang="5400000" scaled="0"/>
                </a:gradFill>
              </a:rPr>
              <a:t> </a:t>
            </a:r>
          </a:p>
        </p:txBody>
      </p:sp>
      <p:grpSp>
        <p:nvGrpSpPr>
          <p:cNvPr id="35" name="Group 34">
            <a:extLst>
              <a:ext uri="{FF2B5EF4-FFF2-40B4-BE49-F238E27FC236}">
                <a16:creationId xmlns:a16="http://schemas.microsoft.com/office/drawing/2014/main" id="{8193726C-71C6-4AD8-8130-46FDE40DC23A}"/>
              </a:ext>
            </a:extLst>
          </p:cNvPr>
          <p:cNvGrpSpPr/>
          <p:nvPr/>
        </p:nvGrpSpPr>
        <p:grpSpPr>
          <a:xfrm>
            <a:off x="9701981" y="1172617"/>
            <a:ext cx="602792" cy="602792"/>
            <a:chOff x="2135900" y="1524193"/>
            <a:chExt cx="602792" cy="602792"/>
          </a:xfrm>
        </p:grpSpPr>
        <p:sp>
          <p:nvSpPr>
            <p:cNvPr id="36" name="Oval 35">
              <a:extLst>
                <a:ext uri="{FF2B5EF4-FFF2-40B4-BE49-F238E27FC236}">
                  <a16:creationId xmlns:a16="http://schemas.microsoft.com/office/drawing/2014/main" id="{47EF53F0-16BD-401B-A073-F54BBD0ACCF4}"/>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74EF8B28-5DF6-4C12-BB12-D9DDC201383C}"/>
                </a:ext>
              </a:extLst>
            </p:cNvPr>
            <p:cNvGrpSpPr/>
            <p:nvPr/>
          </p:nvGrpSpPr>
          <p:grpSpPr>
            <a:xfrm>
              <a:off x="2214565" y="1584488"/>
              <a:ext cx="445462" cy="384019"/>
              <a:chOff x="1031412" y="1905042"/>
              <a:chExt cx="565643" cy="487623"/>
            </a:xfrm>
          </p:grpSpPr>
          <p:sp>
            <p:nvSpPr>
              <p:cNvPr id="39" name="Isosceles Triangle 38">
                <a:extLst>
                  <a:ext uri="{FF2B5EF4-FFF2-40B4-BE49-F238E27FC236}">
                    <a16:creationId xmlns:a16="http://schemas.microsoft.com/office/drawing/2014/main" id="{F285503C-2249-4190-88D2-F04F671F8DE9}"/>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0" name="Straight Arrow Connector 39">
                <a:extLst>
                  <a:ext uri="{FF2B5EF4-FFF2-40B4-BE49-F238E27FC236}">
                    <a16:creationId xmlns:a16="http://schemas.microsoft.com/office/drawing/2014/main" id="{893CA493-DB70-403F-AF21-58622083371A}"/>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35748934"/>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70B4BB-582B-4A8D-86F5-221DA1FB4526}"/>
              </a:ext>
            </a:extLst>
          </p:cNvPr>
          <p:cNvSpPr>
            <a:spLocks noGrp="1"/>
          </p:cNvSpPr>
          <p:nvPr>
            <p:ph type="title"/>
          </p:nvPr>
        </p:nvSpPr>
        <p:spPr>
          <a:xfrm>
            <a:off x="588263" y="457201"/>
            <a:ext cx="11018520" cy="800219"/>
          </a:xfrm>
        </p:spPr>
        <p:txBody>
          <a:bodyPr/>
          <a:lstStyle/>
          <a:p>
            <a:r>
              <a:rPr lang="en-US" dirty="0">
                <a:gradFill>
                  <a:gsLst>
                    <a:gs pos="1250">
                      <a:srgbClr val="1A1A1A"/>
                    </a:gs>
                    <a:gs pos="100000">
                      <a:srgbClr val="1A1A1A"/>
                    </a:gs>
                  </a:gsLst>
                  <a:lin ang="5400000" scaled="0"/>
                </a:gradFill>
              </a:rPr>
              <a:t>Networks and Containment – DDoS Mitigations</a:t>
            </a:r>
            <a:br>
              <a:rPr lang="en-US" dirty="0">
                <a:gradFill>
                  <a:gsLst>
                    <a:gs pos="1250">
                      <a:srgbClr val="1A1A1A"/>
                    </a:gs>
                    <a:gs pos="100000">
                      <a:srgbClr val="1A1A1A"/>
                    </a:gs>
                  </a:gsLst>
                  <a:lin ang="5400000" scaled="0"/>
                </a:gradFill>
              </a:rPr>
            </a:br>
            <a:r>
              <a:rPr lang="en-US" sz="1600" kern="0" cap="all" spc="118" dirty="0">
                <a:gradFill>
                  <a:gsLst>
                    <a:gs pos="1250">
                      <a:srgbClr val="696969"/>
                    </a:gs>
                    <a:gs pos="100000">
                      <a:srgbClr val="696969"/>
                    </a:gs>
                  </a:gsLst>
                  <a:lin ang="5400000" scaled="0"/>
                </a:gradFill>
                <a:latin typeface="Segoe UI"/>
                <a:ea typeface="Segoe UI Black" pitchFamily="34"/>
              </a:rPr>
              <a:t>General Guidance</a:t>
            </a:r>
            <a:endParaRPr lang="en-US" dirty="0">
              <a:solidFill>
                <a:srgbClr val="107C10"/>
              </a:solidFill>
            </a:endParaRPr>
          </a:p>
        </p:txBody>
      </p:sp>
      <p:sp>
        <p:nvSpPr>
          <p:cNvPr id="40" name="Text Placeholder 3">
            <a:extLst>
              <a:ext uri="{FF2B5EF4-FFF2-40B4-BE49-F238E27FC236}">
                <a16:creationId xmlns:a16="http://schemas.microsoft.com/office/drawing/2014/main" id="{A83CB4EF-DD1B-4EED-8EEE-8FB7B9349B8E}"/>
              </a:ext>
            </a:extLst>
          </p:cNvPr>
          <p:cNvSpPr txBox="1">
            <a:spLocks/>
          </p:cNvSpPr>
          <p:nvPr/>
        </p:nvSpPr>
        <p:spPr>
          <a:xfrm>
            <a:off x="727963" y="2056389"/>
            <a:ext cx="3566160" cy="3834982"/>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lvl="0" indent="0" algn="ctr" defTabSz="914400" fontAlgn="base">
              <a:spcBef>
                <a:spcPts val="0"/>
              </a:spcBef>
              <a:spcAft>
                <a:spcPts val="600"/>
              </a:spcAft>
              <a:buSzTx/>
              <a:buNone/>
              <a:defRPr/>
            </a:pPr>
            <a:r>
              <a:rPr lang="en-US" sz="1400" b="1" cap="all" dirty="0">
                <a:solidFill>
                  <a:srgbClr val="696969"/>
                </a:solidFill>
                <a:latin typeface="Segoe UI" panose="020B0502040204020203" pitchFamily="34" charset="0"/>
                <a:cs typeface="Segoe UI" panose="020B0502040204020203" pitchFamily="34" charset="0"/>
              </a:rPr>
              <a:t>DD</a:t>
            </a:r>
            <a:r>
              <a:rPr lang="en-US" sz="1400" b="1" cap="small" dirty="0">
                <a:solidFill>
                  <a:srgbClr val="696969"/>
                </a:solidFill>
                <a:latin typeface="Segoe UI" panose="020B0502040204020203" pitchFamily="34" charset="0"/>
                <a:cs typeface="Segoe UI" panose="020B0502040204020203" pitchFamily="34" charset="0"/>
              </a:rPr>
              <a:t>o</a:t>
            </a:r>
            <a:r>
              <a:rPr lang="en-US" sz="1400" b="1" cap="all" dirty="0">
                <a:solidFill>
                  <a:srgbClr val="696969"/>
                </a:solidFill>
                <a:latin typeface="Segoe UI" panose="020B0502040204020203" pitchFamily="34" charset="0"/>
                <a:cs typeface="Segoe UI" panose="020B0502040204020203" pitchFamily="34" charset="0"/>
              </a:rPr>
              <a:t>S Mitigations</a:t>
            </a:r>
          </a:p>
          <a:p>
            <a:pPr marL="137160" lvl="1" indent="-137160" defTabSz="914400">
              <a:spcBef>
                <a:spcPts val="0"/>
              </a:spcBef>
              <a:spcAft>
                <a:spcPts val="600"/>
              </a:spcAft>
              <a:buSzTx/>
              <a:buFont typeface="Arial" panose="020B0604020202020204" pitchFamily="34" charset="0"/>
              <a:buChar char="•"/>
              <a:defRPr/>
            </a:pPr>
            <a:endParaRPr lang="en-US" sz="1400" b="1" dirty="0">
              <a:gradFill>
                <a:gsLst>
                  <a:gs pos="1250">
                    <a:srgbClr val="1A1A1A"/>
                  </a:gs>
                  <a:gs pos="100000">
                    <a:srgbClr val="1A1A1A"/>
                  </a:gs>
                </a:gsLst>
                <a:lin ang="5400000" scaled="0"/>
              </a:gradFill>
            </a:endParaRP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What – </a:t>
            </a:r>
            <a:r>
              <a:rPr lang="en-US" sz="1400" dirty="0">
                <a:gradFill>
                  <a:gsLst>
                    <a:gs pos="1250">
                      <a:srgbClr val="1A1A1A"/>
                    </a:gs>
                    <a:gs pos="100000">
                      <a:srgbClr val="1A1A1A"/>
                    </a:gs>
                  </a:gsLst>
                  <a:lin ang="5400000" scaled="0"/>
                </a:gradFill>
              </a:rPr>
              <a:t>Enable DDoS Mitigations for all business-critical web applications, and services </a:t>
            </a: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Why</a:t>
            </a:r>
            <a:r>
              <a:rPr lang="en-US" sz="1400" dirty="0">
                <a:gradFill>
                  <a:gsLst>
                    <a:gs pos="1250">
                      <a:srgbClr val="1A1A1A"/>
                    </a:gs>
                    <a:gs pos="100000">
                      <a:srgbClr val="1A1A1A"/>
                    </a:gs>
                  </a:gsLst>
                  <a:lin ang="5400000" scaled="0"/>
                </a:gradFill>
              </a:rPr>
              <a:t> – DDoS attacks are prevalent and are very inexpensive to access on the dark markets</a:t>
            </a:r>
            <a:endParaRPr lang="en-US" sz="1400" dirty="0">
              <a:gradFill>
                <a:gsLst>
                  <a:gs pos="1250">
                    <a:srgbClr val="1A1A1A"/>
                  </a:gs>
                  <a:gs pos="100000">
                    <a:srgbClr val="1A1A1A"/>
                  </a:gs>
                </a:gsLst>
                <a:lin ang="5400000" scaled="0"/>
              </a:gradFill>
              <a:highlight>
                <a:srgbClr val="FFFF00"/>
              </a:highlight>
            </a:endParaRP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How</a:t>
            </a:r>
            <a:r>
              <a:rPr lang="en-US" sz="1400" dirty="0">
                <a:gradFill>
                  <a:gsLst>
                    <a:gs pos="1250">
                      <a:srgbClr val="1A1A1A"/>
                    </a:gs>
                    <a:gs pos="100000">
                      <a:srgbClr val="1A1A1A"/>
                    </a:gs>
                  </a:gsLst>
                  <a:lin ang="5400000" scaled="0"/>
                </a:gradFill>
              </a:rPr>
              <a:t> – Evaluate and select the best option for protecting your critical applications and services</a:t>
            </a:r>
          </a:p>
          <a:p>
            <a:pPr marL="337180" lvl="2" indent="-137160" defTabSz="914400">
              <a:spcBef>
                <a:spcPts val="0"/>
              </a:spcBef>
              <a:spcAft>
                <a:spcPts val="600"/>
              </a:spcAft>
              <a:buSzTx/>
              <a:buFont typeface="Arial" panose="020B0604020202020204" pitchFamily="34" charset="0"/>
              <a:buChar char="•"/>
              <a:defRPr/>
            </a:pPr>
            <a:r>
              <a:rPr lang="en-US" sz="1100" b="1" dirty="0">
                <a:gradFill>
                  <a:gsLst>
                    <a:gs pos="1250">
                      <a:srgbClr val="1A1A1A"/>
                    </a:gs>
                    <a:gs pos="100000">
                      <a:srgbClr val="1A1A1A"/>
                    </a:gs>
                  </a:gsLst>
                  <a:lin ang="5400000" scaled="0"/>
                </a:gradFill>
                <a:hlinkClick r:id="rId3"/>
              </a:rPr>
              <a:t>Azure DDoS basic</a:t>
            </a:r>
          </a:p>
          <a:p>
            <a:pPr marL="337180" lvl="2" indent="-137160" defTabSz="914400">
              <a:spcBef>
                <a:spcPts val="0"/>
              </a:spcBef>
              <a:spcAft>
                <a:spcPts val="600"/>
              </a:spcAft>
              <a:buSzTx/>
              <a:buFont typeface="Arial" panose="020B0604020202020204" pitchFamily="34" charset="0"/>
              <a:buChar char="•"/>
              <a:defRPr/>
            </a:pPr>
            <a:r>
              <a:rPr lang="en-US" sz="1100" b="1" dirty="0">
                <a:gradFill>
                  <a:gsLst>
                    <a:gs pos="1250">
                      <a:srgbClr val="1A1A1A"/>
                    </a:gs>
                    <a:gs pos="100000">
                      <a:srgbClr val="1A1A1A"/>
                    </a:gs>
                  </a:gsLst>
                  <a:lin ang="5400000" scaled="0"/>
                </a:gradFill>
                <a:hlinkClick r:id="rId3"/>
              </a:rPr>
              <a:t>Azure DDoS standard</a:t>
            </a:r>
            <a:endParaRPr lang="en-US" sz="1100" b="1" dirty="0">
              <a:gradFill>
                <a:gsLst>
                  <a:gs pos="1250">
                    <a:srgbClr val="1A1A1A"/>
                  </a:gs>
                  <a:gs pos="100000">
                    <a:srgbClr val="1A1A1A"/>
                  </a:gs>
                </a:gsLst>
                <a:lin ang="5400000" scaled="0"/>
              </a:gradFill>
            </a:endParaRPr>
          </a:p>
          <a:p>
            <a:pPr marL="337180" lvl="2" indent="-137160" defTabSz="914400">
              <a:spcBef>
                <a:spcPts val="0"/>
              </a:spcBef>
              <a:spcAft>
                <a:spcPts val="600"/>
              </a:spcAft>
              <a:buSzTx/>
              <a:buFont typeface="Arial" panose="020B0604020202020204" pitchFamily="34" charset="0"/>
              <a:buChar char="•"/>
              <a:defRPr/>
            </a:pPr>
            <a:r>
              <a:rPr lang="en-US" sz="1100" b="1" dirty="0">
                <a:gradFill>
                  <a:gsLst>
                    <a:gs pos="1250">
                      <a:srgbClr val="1A1A1A"/>
                    </a:gs>
                    <a:gs pos="100000">
                      <a:srgbClr val="1A1A1A"/>
                    </a:gs>
                  </a:gsLst>
                  <a:lin ang="5400000" scaled="0"/>
                </a:gradFill>
              </a:rPr>
              <a:t>3</a:t>
            </a:r>
            <a:r>
              <a:rPr lang="en-US" sz="1100" b="1" baseline="30000" dirty="0">
                <a:gradFill>
                  <a:gsLst>
                    <a:gs pos="1250">
                      <a:srgbClr val="1A1A1A"/>
                    </a:gs>
                    <a:gs pos="100000">
                      <a:srgbClr val="1A1A1A"/>
                    </a:gs>
                  </a:gsLst>
                  <a:lin ang="5400000" scaled="0"/>
                </a:gradFill>
              </a:rPr>
              <a:t>rd</a:t>
            </a:r>
            <a:r>
              <a:rPr lang="en-US" sz="1100" b="1" dirty="0">
                <a:gradFill>
                  <a:gsLst>
                    <a:gs pos="1250">
                      <a:srgbClr val="1A1A1A"/>
                    </a:gs>
                    <a:gs pos="100000">
                      <a:srgbClr val="1A1A1A"/>
                    </a:gs>
                  </a:gsLst>
                  <a:lin ang="5400000" scaled="0"/>
                </a:gradFill>
              </a:rPr>
              <a:t> party service</a:t>
            </a:r>
            <a:endParaRPr lang="en-US" sz="1000" b="1" dirty="0">
              <a:gradFill>
                <a:gsLst>
                  <a:gs pos="1250">
                    <a:srgbClr val="1A1A1A"/>
                  </a:gs>
                  <a:gs pos="100000">
                    <a:srgbClr val="1A1A1A"/>
                  </a:gs>
                </a:gsLst>
                <a:lin ang="5400000" scaled="0"/>
              </a:gradFill>
            </a:endParaRPr>
          </a:p>
        </p:txBody>
      </p:sp>
      <p:grpSp>
        <p:nvGrpSpPr>
          <p:cNvPr id="50" name="Group 49">
            <a:extLst>
              <a:ext uri="{FF2B5EF4-FFF2-40B4-BE49-F238E27FC236}">
                <a16:creationId xmlns:a16="http://schemas.microsoft.com/office/drawing/2014/main" id="{DBC6E683-ABC9-4029-8F16-B4C2838E1868}"/>
              </a:ext>
            </a:extLst>
          </p:cNvPr>
          <p:cNvGrpSpPr/>
          <p:nvPr/>
        </p:nvGrpSpPr>
        <p:grpSpPr>
          <a:xfrm>
            <a:off x="2275600" y="1754993"/>
            <a:ext cx="602792" cy="602792"/>
            <a:chOff x="2135900" y="1524193"/>
            <a:chExt cx="602792" cy="602792"/>
          </a:xfrm>
        </p:grpSpPr>
        <p:sp>
          <p:nvSpPr>
            <p:cNvPr id="51" name="Oval 50">
              <a:extLst>
                <a:ext uri="{FF2B5EF4-FFF2-40B4-BE49-F238E27FC236}">
                  <a16:creationId xmlns:a16="http://schemas.microsoft.com/office/drawing/2014/main" id="{DA8C0A0A-5243-4D45-9999-DA966466C883}"/>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8E9744A7-3EB6-49EC-B8C2-DCE4AA3FBC7C}"/>
                </a:ext>
              </a:extLst>
            </p:cNvPr>
            <p:cNvGrpSpPr/>
            <p:nvPr/>
          </p:nvGrpSpPr>
          <p:grpSpPr>
            <a:xfrm>
              <a:off x="2214565" y="1584488"/>
              <a:ext cx="445462" cy="384019"/>
              <a:chOff x="1031412" y="1905042"/>
              <a:chExt cx="565643" cy="487623"/>
            </a:xfrm>
          </p:grpSpPr>
          <p:sp>
            <p:nvSpPr>
              <p:cNvPr id="53" name="Isosceles Triangle 52">
                <a:extLst>
                  <a:ext uri="{FF2B5EF4-FFF2-40B4-BE49-F238E27FC236}">
                    <a16:creationId xmlns:a16="http://schemas.microsoft.com/office/drawing/2014/main" id="{F30AD6C4-17CE-41D3-B5A1-974D5B3AA346}"/>
                  </a:ext>
                </a:extLst>
              </p:cNvPr>
              <p:cNvSpPr/>
              <p:nvPr/>
            </p:nvSpPr>
            <p:spPr bwMode="auto">
              <a:xfrm>
                <a:off x="1031412" y="1905042"/>
                <a:ext cx="565643" cy="487623"/>
              </a:xfrm>
              <a:prstGeom prst="triangl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4" name="Straight Arrow Connector 53">
                <a:extLst>
                  <a:ext uri="{FF2B5EF4-FFF2-40B4-BE49-F238E27FC236}">
                    <a16:creationId xmlns:a16="http://schemas.microsoft.com/office/drawing/2014/main" id="{59080535-4255-4929-8E86-3FF2A3F03AE3}"/>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A31547A3-E603-4BF5-A17F-E97FE2323FF2}"/>
                  </a:ext>
                </a:extLst>
              </p:cNvPr>
              <p:cNvGraphicFramePr>
                <a:graphicFrameLocks noChangeAspect="1"/>
              </p:cNvGraphicFramePr>
              <p:nvPr>
                <p:extLst>
                  <p:ext uri="{D42A27DB-BD31-4B8C-83A1-F6EECF244321}">
                    <p14:modId xmlns:p14="http://schemas.microsoft.com/office/powerpoint/2010/main" val="205967932"/>
                  </p:ext>
                </p:extLst>
              </p:nvPr>
            </p:nvGraphicFramePr>
            <p:xfrm>
              <a:off x="5084652" y="1524193"/>
              <a:ext cx="4180547" cy="2351558"/>
            </p:xfrm>
            <a:graphic>
              <a:graphicData uri="http://schemas.microsoft.com/office/powerpoint/2016/slidezoom">
                <pslz:sldZm>
                  <pslz:sldZmObj sldId="732" cId="2279792818">
                    <pslz:zmPr id="{4ED26AE8-440B-4175-97AE-BF45E055E10D}" transitionDur="1000">
                      <p166:blipFill xmlns:p166="http://schemas.microsoft.com/office/powerpoint/2016/6/main">
                        <a:blip r:embed="rId4"/>
                        <a:stretch>
                          <a:fillRect/>
                        </a:stretch>
                      </p166:blipFill>
                      <p166:spPr xmlns:p166="http://schemas.microsoft.com/office/powerpoint/2016/6/main">
                        <a:xfrm>
                          <a:off x="0" y="0"/>
                          <a:ext cx="4180547" cy="2351558"/>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166:spPr>
                    </pslz:zmPr>
                  </pslz:sldZmObj>
                </pslz:sldZm>
              </a:graphicData>
            </a:graphic>
          </p:graphicFrame>
        </mc:Choice>
        <mc:Fallback xmlns="">
          <p:pic>
            <p:nvPicPr>
              <p:cNvPr id="7" name="Slide Zoom 6">
                <a:extLst>
                  <a:ext uri="{FF2B5EF4-FFF2-40B4-BE49-F238E27FC236}">
                    <a16:creationId xmlns:a16="http://schemas.microsoft.com/office/drawing/2014/main" id="{A31547A3-E603-4BF5-A17F-E97FE2323FF2}"/>
                  </a:ext>
                </a:extLst>
              </p:cNvPr>
              <p:cNvPicPr>
                <a:picLocks noGrp="1" noRot="1" noChangeAspect="1" noMove="1" noResize="1" noEditPoints="1" noAdjustHandles="1" noChangeArrowheads="1" noChangeShapeType="1"/>
              </p:cNvPicPr>
              <p:nvPr/>
            </p:nvPicPr>
            <p:blipFill>
              <a:blip r:embed="rId5"/>
              <a:stretch>
                <a:fillRect/>
              </a:stretch>
            </p:blipFill>
            <p:spPr>
              <a:xfrm>
                <a:off x="5084652" y="1524193"/>
                <a:ext cx="4180547" cy="2351558"/>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0F589DA5-6A3F-4254-A572-35696941F9DC}"/>
                  </a:ext>
                </a:extLst>
              </p:cNvPr>
              <p:cNvGraphicFramePr>
                <a:graphicFrameLocks noChangeAspect="1"/>
              </p:cNvGraphicFramePr>
              <p:nvPr>
                <p:extLst>
                  <p:ext uri="{D42A27DB-BD31-4B8C-83A1-F6EECF244321}">
                    <p14:modId xmlns:p14="http://schemas.microsoft.com/office/powerpoint/2010/main" val="321340622"/>
                  </p:ext>
                </p:extLst>
              </p:nvPr>
            </p:nvGraphicFramePr>
            <p:xfrm>
              <a:off x="7174926" y="3973880"/>
              <a:ext cx="4180547" cy="2351558"/>
            </p:xfrm>
            <a:graphic>
              <a:graphicData uri="http://schemas.microsoft.com/office/powerpoint/2016/slidezoom">
                <pslz:sldZm>
                  <pslz:sldZmObj sldId="4596" cId="303959496">
                    <pslz:zmPr id="{361C2F14-AF54-4B79-8835-E35314419496}" transitionDur="1000">
                      <p166:blipFill xmlns:p166="http://schemas.microsoft.com/office/powerpoint/2016/6/main">
                        <a:blip r:embed="rId6"/>
                        <a:stretch>
                          <a:fillRect/>
                        </a:stretch>
                      </p166:blipFill>
                      <p166:spPr xmlns:p166="http://schemas.microsoft.com/office/powerpoint/2016/6/main">
                        <a:xfrm>
                          <a:off x="0" y="0"/>
                          <a:ext cx="4180547" cy="2351558"/>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166:spPr>
                    </pslz:zmPr>
                  </pslz:sldZmObj>
                </pslz:sldZm>
              </a:graphicData>
            </a:graphic>
          </p:graphicFrame>
        </mc:Choice>
        <mc:Fallback xmlns="">
          <p:pic>
            <p:nvPicPr>
              <p:cNvPr id="9" name="Slide Zoom 8">
                <a:extLst>
                  <a:ext uri="{FF2B5EF4-FFF2-40B4-BE49-F238E27FC236}">
                    <a16:creationId xmlns:a16="http://schemas.microsoft.com/office/drawing/2014/main" id="{0F589DA5-6A3F-4254-A572-35696941F9DC}"/>
                  </a:ext>
                </a:extLst>
              </p:cNvPr>
              <p:cNvPicPr>
                <a:picLocks noGrp="1" noRot="1" noChangeAspect="1" noMove="1" noResize="1" noEditPoints="1" noAdjustHandles="1" noChangeArrowheads="1" noChangeShapeType="1"/>
              </p:cNvPicPr>
              <p:nvPr/>
            </p:nvPicPr>
            <p:blipFill>
              <a:blip r:embed="rId7"/>
              <a:stretch>
                <a:fillRect/>
              </a:stretch>
            </p:blipFill>
            <p:spPr>
              <a:xfrm>
                <a:off x="7174926" y="3973880"/>
                <a:ext cx="4180547" cy="2351558"/>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pic>
        </mc:Fallback>
      </mc:AlternateContent>
    </p:spTree>
    <p:extLst>
      <p:ext uri="{BB962C8B-B14F-4D97-AF65-F5344CB8AC3E}">
        <p14:creationId xmlns:p14="http://schemas.microsoft.com/office/powerpoint/2010/main" val="1936821024"/>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Group 104">
            <a:extLst>
              <a:ext uri="{FF2B5EF4-FFF2-40B4-BE49-F238E27FC236}">
                <a16:creationId xmlns:a16="http://schemas.microsoft.com/office/drawing/2014/main" id="{8B1B154E-678B-4491-8DF7-E42CE58F911B}"/>
              </a:ext>
            </a:extLst>
          </p:cNvPr>
          <p:cNvGrpSpPr/>
          <p:nvPr/>
        </p:nvGrpSpPr>
        <p:grpSpPr>
          <a:xfrm>
            <a:off x="9419057" y="3369276"/>
            <a:ext cx="2055267" cy="1308624"/>
            <a:chOff x="5708469" y="3369276"/>
            <a:chExt cx="2055267" cy="1308624"/>
          </a:xfrm>
        </p:grpSpPr>
        <p:sp>
          <p:nvSpPr>
            <p:cNvPr id="106" name="Rectangle 105">
              <a:extLst>
                <a:ext uri="{FF2B5EF4-FFF2-40B4-BE49-F238E27FC236}">
                  <a16:creationId xmlns:a16="http://schemas.microsoft.com/office/drawing/2014/main" id="{F6AF03CD-2084-43E9-A425-E2C549BB1E13}"/>
                </a:ext>
              </a:extLst>
            </p:cNvPr>
            <p:cNvSpPr/>
            <p:nvPr/>
          </p:nvSpPr>
          <p:spPr bwMode="auto">
            <a:xfrm>
              <a:off x="5708469" y="3369276"/>
              <a:ext cx="2055267" cy="1308624"/>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400" b="1" dirty="0">
                  <a:gradFill>
                    <a:gsLst>
                      <a:gs pos="1250">
                        <a:srgbClr val="1A1A1A"/>
                      </a:gs>
                      <a:gs pos="100000">
                        <a:srgbClr val="1A1A1A"/>
                      </a:gs>
                    </a:gsLst>
                    <a:lin ang="5400000" scaled="0"/>
                  </a:gradFill>
                  <a:latin typeface="Segoe UI"/>
                  <a:ea typeface="Segoe UI" pitchFamily="34" charset="0"/>
                  <a:cs typeface="Segoe UI" pitchFamily="34" charset="0"/>
                </a:rPr>
                <a:t>Azure</a:t>
              </a:r>
              <a:endPar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Segoe UI" pitchFamily="34" charset="0"/>
                <a:cs typeface="Segoe UI" pitchFamily="34" charset="0"/>
              </a:endParaRPr>
            </a:p>
          </p:txBody>
        </p:sp>
        <p:grpSp>
          <p:nvGrpSpPr>
            <p:cNvPr id="107" name="Group 106">
              <a:extLst>
                <a:ext uri="{FF2B5EF4-FFF2-40B4-BE49-F238E27FC236}">
                  <a16:creationId xmlns:a16="http://schemas.microsoft.com/office/drawing/2014/main" id="{5B97A9D1-702E-4419-BDAF-94F421AD5639}"/>
                </a:ext>
              </a:extLst>
            </p:cNvPr>
            <p:cNvGrpSpPr/>
            <p:nvPr/>
          </p:nvGrpSpPr>
          <p:grpSpPr>
            <a:xfrm>
              <a:off x="6120272" y="3634037"/>
              <a:ext cx="1231660" cy="602504"/>
              <a:chOff x="5937869" y="3791539"/>
              <a:chExt cx="781037" cy="382068"/>
            </a:xfrm>
          </p:grpSpPr>
          <p:grpSp>
            <p:nvGrpSpPr>
              <p:cNvPr id="108" name="Group 107">
                <a:extLst>
                  <a:ext uri="{FF2B5EF4-FFF2-40B4-BE49-F238E27FC236}">
                    <a16:creationId xmlns:a16="http://schemas.microsoft.com/office/drawing/2014/main" id="{6659C305-1F0C-4550-9016-1B5AC9C20609}"/>
                  </a:ext>
                </a:extLst>
              </p:cNvPr>
              <p:cNvGrpSpPr/>
              <p:nvPr/>
            </p:nvGrpSpPr>
            <p:grpSpPr>
              <a:xfrm>
                <a:off x="5937869" y="3791539"/>
                <a:ext cx="320040" cy="283464"/>
                <a:chOff x="4723767" y="3080378"/>
                <a:chExt cx="439858" cy="389301"/>
              </a:xfrm>
            </p:grpSpPr>
            <p:pic>
              <p:nvPicPr>
                <p:cNvPr id="122" name="Picture 121">
                  <a:extLst>
                    <a:ext uri="{FF2B5EF4-FFF2-40B4-BE49-F238E27FC236}">
                      <a16:creationId xmlns:a16="http://schemas.microsoft.com/office/drawing/2014/main" id="{A3A117C4-2354-4898-8F47-703E2AF7FB89}"/>
                    </a:ext>
                  </a:extLst>
                </p:cNvPr>
                <p:cNvPicPr>
                  <a:picLocks noChangeAspect="1"/>
                </p:cNvPicPr>
                <p:nvPr/>
              </p:nvPicPr>
              <p:blipFill rotWithShape="1">
                <a:blip r:embed="rId3"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123" name="Group 122">
                  <a:extLst>
                    <a:ext uri="{FF2B5EF4-FFF2-40B4-BE49-F238E27FC236}">
                      <a16:creationId xmlns:a16="http://schemas.microsoft.com/office/drawing/2014/main" id="{E2216468-9E64-46E6-8324-DA43F4BA1FD9}"/>
                    </a:ext>
                  </a:extLst>
                </p:cNvPr>
                <p:cNvGrpSpPr/>
                <p:nvPr/>
              </p:nvGrpSpPr>
              <p:grpSpPr>
                <a:xfrm>
                  <a:off x="4723767" y="3080378"/>
                  <a:ext cx="439858" cy="389301"/>
                  <a:chOff x="3131835" y="4047725"/>
                  <a:chExt cx="439858" cy="389301"/>
                </a:xfrm>
              </p:grpSpPr>
              <p:grpSp>
                <p:nvGrpSpPr>
                  <p:cNvPr id="124" name="Group 123">
                    <a:extLst>
                      <a:ext uri="{FF2B5EF4-FFF2-40B4-BE49-F238E27FC236}">
                        <a16:creationId xmlns:a16="http://schemas.microsoft.com/office/drawing/2014/main" id="{4C76FF0C-3BF2-4F2E-A6E0-1D5BC48F8828}"/>
                      </a:ext>
                    </a:extLst>
                  </p:cNvPr>
                  <p:cNvGrpSpPr/>
                  <p:nvPr/>
                </p:nvGrpSpPr>
                <p:grpSpPr>
                  <a:xfrm>
                    <a:off x="3131835" y="4047725"/>
                    <a:ext cx="182560" cy="348911"/>
                    <a:chOff x="2136298" y="4226790"/>
                    <a:chExt cx="196678" cy="375893"/>
                  </a:xfrm>
                </p:grpSpPr>
                <p:sp>
                  <p:nvSpPr>
                    <p:cNvPr id="128" name="Rectangle 127">
                      <a:extLst>
                        <a:ext uri="{FF2B5EF4-FFF2-40B4-BE49-F238E27FC236}">
                          <a16:creationId xmlns:a16="http://schemas.microsoft.com/office/drawing/2014/main" id="{F5912983-F661-4331-924B-FA162B76E12D}"/>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server">
                      <a:extLst>
                        <a:ext uri="{FF2B5EF4-FFF2-40B4-BE49-F238E27FC236}">
                          <a16:creationId xmlns:a16="http://schemas.microsoft.com/office/drawing/2014/main" id="{E44F6518-AB45-4D93-9359-E7CEF0FEACF4}"/>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25" name="Oval 124">
                    <a:extLst>
                      <a:ext uri="{FF2B5EF4-FFF2-40B4-BE49-F238E27FC236}">
                        <a16:creationId xmlns:a16="http://schemas.microsoft.com/office/drawing/2014/main" id="{4BFA6FF5-42CE-4C7C-A79F-056EEE30142B}"/>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6" name="Picture 125">
                    <a:extLst>
                      <a:ext uri="{FF2B5EF4-FFF2-40B4-BE49-F238E27FC236}">
                        <a16:creationId xmlns:a16="http://schemas.microsoft.com/office/drawing/2014/main" id="{598E036C-17FE-4BC8-B687-BC6460C3A0F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127" name="Freeform 6">
                    <a:extLst>
                      <a:ext uri="{FF2B5EF4-FFF2-40B4-BE49-F238E27FC236}">
                        <a16:creationId xmlns:a16="http://schemas.microsoft.com/office/drawing/2014/main" id="{B6553FD3-DFC8-4198-992A-26CC345269AB}"/>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109" name="Group 108">
                <a:extLst>
                  <a:ext uri="{FF2B5EF4-FFF2-40B4-BE49-F238E27FC236}">
                    <a16:creationId xmlns:a16="http://schemas.microsoft.com/office/drawing/2014/main" id="{214D6133-4079-4C2D-802A-45E08D18637B}"/>
                  </a:ext>
                </a:extLst>
              </p:cNvPr>
              <p:cNvGrpSpPr/>
              <p:nvPr/>
            </p:nvGrpSpPr>
            <p:grpSpPr>
              <a:xfrm>
                <a:off x="6398866" y="3791539"/>
                <a:ext cx="320040" cy="283464"/>
                <a:chOff x="4723767" y="3080378"/>
                <a:chExt cx="439858" cy="389301"/>
              </a:xfrm>
            </p:grpSpPr>
            <p:pic>
              <p:nvPicPr>
                <p:cNvPr id="114" name="Picture 113">
                  <a:extLst>
                    <a:ext uri="{FF2B5EF4-FFF2-40B4-BE49-F238E27FC236}">
                      <a16:creationId xmlns:a16="http://schemas.microsoft.com/office/drawing/2014/main" id="{81E5B17E-3499-4169-B92C-9D549B04F816}"/>
                    </a:ext>
                  </a:extLst>
                </p:cNvPr>
                <p:cNvPicPr>
                  <a:picLocks noChangeAspect="1"/>
                </p:cNvPicPr>
                <p:nvPr/>
              </p:nvPicPr>
              <p:blipFill rotWithShape="1">
                <a:blip r:embed="rId3"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115" name="Group 114">
                  <a:extLst>
                    <a:ext uri="{FF2B5EF4-FFF2-40B4-BE49-F238E27FC236}">
                      <a16:creationId xmlns:a16="http://schemas.microsoft.com/office/drawing/2014/main" id="{53A45C6B-C92B-4EE9-BBE5-50D3DFD67616}"/>
                    </a:ext>
                  </a:extLst>
                </p:cNvPr>
                <p:cNvGrpSpPr/>
                <p:nvPr/>
              </p:nvGrpSpPr>
              <p:grpSpPr>
                <a:xfrm>
                  <a:off x="4723767" y="3080378"/>
                  <a:ext cx="439858" cy="389301"/>
                  <a:chOff x="3131835" y="4047725"/>
                  <a:chExt cx="439858" cy="389301"/>
                </a:xfrm>
              </p:grpSpPr>
              <p:grpSp>
                <p:nvGrpSpPr>
                  <p:cNvPr id="116" name="Group 115">
                    <a:extLst>
                      <a:ext uri="{FF2B5EF4-FFF2-40B4-BE49-F238E27FC236}">
                        <a16:creationId xmlns:a16="http://schemas.microsoft.com/office/drawing/2014/main" id="{4ED15879-3046-4353-BFA4-F99CDBFC1C52}"/>
                      </a:ext>
                    </a:extLst>
                  </p:cNvPr>
                  <p:cNvGrpSpPr/>
                  <p:nvPr/>
                </p:nvGrpSpPr>
                <p:grpSpPr>
                  <a:xfrm>
                    <a:off x="3131835" y="4047725"/>
                    <a:ext cx="182560" cy="348911"/>
                    <a:chOff x="2136298" y="4226790"/>
                    <a:chExt cx="196678" cy="375893"/>
                  </a:xfrm>
                </p:grpSpPr>
                <p:sp>
                  <p:nvSpPr>
                    <p:cNvPr id="120" name="Rectangle 119">
                      <a:extLst>
                        <a:ext uri="{FF2B5EF4-FFF2-40B4-BE49-F238E27FC236}">
                          <a16:creationId xmlns:a16="http://schemas.microsoft.com/office/drawing/2014/main" id="{DD2023A6-0DB6-40BB-9FAA-20F1BD7D2C99}"/>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server">
                      <a:extLst>
                        <a:ext uri="{FF2B5EF4-FFF2-40B4-BE49-F238E27FC236}">
                          <a16:creationId xmlns:a16="http://schemas.microsoft.com/office/drawing/2014/main" id="{9245083F-69CB-47B8-985D-E9F0FAADB3AB}"/>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17" name="Oval 116">
                    <a:extLst>
                      <a:ext uri="{FF2B5EF4-FFF2-40B4-BE49-F238E27FC236}">
                        <a16:creationId xmlns:a16="http://schemas.microsoft.com/office/drawing/2014/main" id="{B256214E-32DD-4D1C-8DA4-BEA84796117E}"/>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8" name="Picture 117">
                    <a:extLst>
                      <a:ext uri="{FF2B5EF4-FFF2-40B4-BE49-F238E27FC236}">
                        <a16:creationId xmlns:a16="http://schemas.microsoft.com/office/drawing/2014/main" id="{75A04CC3-F77B-4617-8B4C-484AFDA6FE7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119" name="Freeform 6">
                    <a:extLst>
                      <a:ext uri="{FF2B5EF4-FFF2-40B4-BE49-F238E27FC236}">
                        <a16:creationId xmlns:a16="http://schemas.microsoft.com/office/drawing/2014/main" id="{73BCAE75-E9B0-4973-9614-1BFD92E4B0B4}"/>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110" name="Group 109">
                <a:extLst>
                  <a:ext uri="{FF2B5EF4-FFF2-40B4-BE49-F238E27FC236}">
                    <a16:creationId xmlns:a16="http://schemas.microsoft.com/office/drawing/2014/main" id="{EC64B8A6-6219-45EC-8809-64F0210D957C}"/>
                  </a:ext>
                </a:extLst>
              </p:cNvPr>
              <p:cNvGrpSpPr/>
              <p:nvPr/>
            </p:nvGrpSpPr>
            <p:grpSpPr>
              <a:xfrm>
                <a:off x="6186433" y="4127888"/>
                <a:ext cx="188672" cy="45719"/>
                <a:chOff x="6660452" y="3094221"/>
                <a:chExt cx="188672" cy="45719"/>
              </a:xfrm>
            </p:grpSpPr>
            <p:sp>
              <p:nvSpPr>
                <p:cNvPr id="111" name="Oval 110">
                  <a:extLst>
                    <a:ext uri="{FF2B5EF4-FFF2-40B4-BE49-F238E27FC236}">
                      <a16:creationId xmlns:a16="http://schemas.microsoft.com/office/drawing/2014/main" id="{833B800A-3989-4223-AE2D-82A81B390B5C}"/>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50CED8B7-13E1-4BC3-BE48-EF362F255A74}"/>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Oval 112">
                  <a:extLst>
                    <a:ext uri="{FF2B5EF4-FFF2-40B4-BE49-F238E27FC236}">
                      <a16:creationId xmlns:a16="http://schemas.microsoft.com/office/drawing/2014/main" id="{C1AA04EE-C950-4462-88C7-D4C5BD5C7B46}"/>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2" name="Title 1">
            <a:extLst>
              <a:ext uri="{FF2B5EF4-FFF2-40B4-BE49-F238E27FC236}">
                <a16:creationId xmlns:a16="http://schemas.microsoft.com/office/drawing/2014/main" id="{88F187E9-4E11-4686-95FC-DBDD42FE704C}"/>
              </a:ext>
            </a:extLst>
          </p:cNvPr>
          <p:cNvSpPr>
            <a:spLocks noGrp="1"/>
          </p:cNvSpPr>
          <p:nvPr>
            <p:ph type="title"/>
          </p:nvPr>
        </p:nvSpPr>
        <p:spPr>
          <a:xfrm>
            <a:off x="588263" y="457201"/>
            <a:ext cx="11018520" cy="553998"/>
          </a:xfrm>
        </p:spPr>
        <p:txBody>
          <a:bodyPr/>
          <a:lstStyle/>
          <a:p>
            <a:r>
              <a:rPr lang="en-US" dirty="0">
                <a:gradFill>
                  <a:gsLst>
                    <a:gs pos="1250">
                      <a:srgbClr val="1A1A1A"/>
                    </a:gs>
                    <a:gs pos="100000">
                      <a:srgbClr val="1A1A1A"/>
                    </a:gs>
                  </a:gsLst>
                  <a:lin ang="5400000" scaled="0"/>
                </a:gradFill>
              </a:rPr>
              <a:t>Networks and Containment – Egress/Ingress</a:t>
            </a:r>
            <a:endParaRPr lang="en-US" dirty="0"/>
          </a:p>
        </p:txBody>
      </p:sp>
      <p:sp>
        <p:nvSpPr>
          <p:cNvPr id="3" name="Text Placeholder 3">
            <a:extLst>
              <a:ext uri="{FF2B5EF4-FFF2-40B4-BE49-F238E27FC236}">
                <a16:creationId xmlns:a16="http://schemas.microsoft.com/office/drawing/2014/main" id="{2305DE13-5BD8-4046-BB63-401A7781761F}"/>
              </a:ext>
            </a:extLst>
          </p:cNvPr>
          <p:cNvSpPr txBox="1">
            <a:spLocks/>
          </p:cNvSpPr>
          <p:nvPr/>
        </p:nvSpPr>
        <p:spPr>
          <a:xfrm>
            <a:off x="588263" y="1688033"/>
            <a:ext cx="4605454" cy="4457180"/>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kumimoji="0" lang="en-US" sz="1400" b="1" i="0" u="none" strike="noStrike" kern="1200" cap="all" spc="0" normalizeH="0" baseline="0" noProof="0" dirty="0">
                <a:ln>
                  <a:noFill/>
                </a:ln>
                <a:gradFill>
                  <a:gsLst>
                    <a:gs pos="1250">
                      <a:srgbClr val="696969"/>
                    </a:gs>
                    <a:gs pos="100000">
                      <a:srgbClr val="696969"/>
                    </a:gs>
                  </a:gsLst>
                  <a:lin ang="5400000" scaled="0"/>
                </a:gradFill>
                <a:effectLst/>
                <a:uLnTx/>
                <a:uFillTx/>
                <a:latin typeface="Segoe UI" panose="020B0502040204020203" pitchFamily="34" charset="0"/>
                <a:ea typeface="+mn-ea"/>
                <a:cs typeface="Segoe UI" panose="020B0502040204020203" pitchFamily="34" charset="0"/>
              </a:rPr>
              <a:t>Network Ingress/Egress Security</a:t>
            </a:r>
            <a:endPar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Choose whether to route Azure ingress/egress traffic through on-premises network edge security or via security hosted on Azure</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Routing all internet traffic for Azure through on-premises ingress/egress points can add significant cost and latency at scale.</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Choose </a:t>
            </a:r>
          </a:p>
          <a:p>
            <a:pPr marL="487363" marR="0" lvl="1" indent="0" algn="l" defTabSz="932719"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Direct Internet (Default recommendation)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Route traffic directly to internet using Azure hosted network edge security. </a:t>
            </a:r>
          </a:p>
          <a:p>
            <a:pPr marL="487363" marR="0" lvl="1" indent="0" algn="l" defTabSz="932719"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“Hairpin” (Not recommended) -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Route all traffic through existing network edge security on premises. with forced tunneling on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5"/>
              </a:rPr>
              <a:t>Azure ExpressRoute</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or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hlinkClick r:id="rId6"/>
              </a:rPr>
              <a:t>Site-to-Site VPN</a:t>
            </a:r>
            <a:endPar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bold" panose="020B0702040204020203" pitchFamily="34" charset="0"/>
            </a:endParaRPr>
          </a:p>
        </p:txBody>
      </p:sp>
      <p:grpSp>
        <p:nvGrpSpPr>
          <p:cNvPr id="4" name="Group 3">
            <a:extLst>
              <a:ext uri="{FF2B5EF4-FFF2-40B4-BE49-F238E27FC236}">
                <a16:creationId xmlns:a16="http://schemas.microsoft.com/office/drawing/2014/main" id="{A1219088-76E1-4825-A604-E74CEA277E56}"/>
              </a:ext>
            </a:extLst>
          </p:cNvPr>
          <p:cNvGrpSpPr/>
          <p:nvPr/>
        </p:nvGrpSpPr>
        <p:grpSpPr>
          <a:xfrm>
            <a:off x="2589594" y="1389406"/>
            <a:ext cx="602792" cy="602792"/>
            <a:chOff x="5808240" y="1529109"/>
            <a:chExt cx="602792" cy="602792"/>
          </a:xfrm>
        </p:grpSpPr>
        <p:sp>
          <p:nvSpPr>
            <p:cNvPr id="5" name="Oval 4">
              <a:extLst>
                <a:ext uri="{FF2B5EF4-FFF2-40B4-BE49-F238E27FC236}">
                  <a16:creationId xmlns:a16="http://schemas.microsoft.com/office/drawing/2014/main" id="{74E046C6-B3F3-4A02-A281-B5652B2B7773}"/>
                </a:ext>
              </a:extLst>
            </p:cNvPr>
            <p:cNvSpPr/>
            <p:nvPr/>
          </p:nvSpPr>
          <p:spPr bwMode="auto">
            <a:xfrm>
              <a:off x="5808240" y="1529109"/>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A9CE8276-1B2A-44C4-808B-7D850D996DCE}"/>
                </a:ext>
              </a:extLst>
            </p:cNvPr>
            <p:cNvGrpSpPr/>
            <p:nvPr/>
          </p:nvGrpSpPr>
          <p:grpSpPr>
            <a:xfrm>
              <a:off x="5920810" y="1621414"/>
              <a:ext cx="377651" cy="377651"/>
              <a:chOff x="3525723" y="2983289"/>
              <a:chExt cx="487297" cy="487297"/>
            </a:xfrm>
          </p:grpSpPr>
          <p:sp>
            <p:nvSpPr>
              <p:cNvPr id="7" name="Oval 6">
                <a:extLst>
                  <a:ext uri="{FF2B5EF4-FFF2-40B4-BE49-F238E27FC236}">
                    <a16:creationId xmlns:a16="http://schemas.microsoft.com/office/drawing/2014/main" id="{D908AFD7-469B-49F0-AEED-DE211B36583D}"/>
                  </a:ext>
                </a:extLst>
              </p:cNvPr>
              <p:cNvSpPr/>
              <p:nvPr/>
            </p:nvSpPr>
            <p:spPr bwMode="auto">
              <a:xfrm>
                <a:off x="3525723" y="2983289"/>
                <a:ext cx="487297" cy="487297"/>
              </a:xfrm>
              <a:prstGeom prst="ellips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9D9ACDFD-B295-4482-A456-556F844DCA3B}"/>
                  </a:ext>
                </a:extLst>
              </p:cNvPr>
              <p:cNvGrpSpPr/>
              <p:nvPr/>
            </p:nvGrpSpPr>
            <p:grpSpPr>
              <a:xfrm>
                <a:off x="3535105" y="3089766"/>
                <a:ext cx="468533" cy="322907"/>
                <a:chOff x="3490013" y="3245958"/>
                <a:chExt cx="468533" cy="322907"/>
              </a:xfrm>
            </p:grpSpPr>
            <p:pic>
              <p:nvPicPr>
                <p:cNvPr id="9" name="Graphic 8" descr="Line Arrow: Counterclockwise curve">
                  <a:extLst>
                    <a:ext uri="{FF2B5EF4-FFF2-40B4-BE49-F238E27FC236}">
                      <a16:creationId xmlns:a16="http://schemas.microsoft.com/office/drawing/2014/main" id="{60EC72C9-A7F1-4D8B-B103-7B4EC8A8D02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321398" flipH="1">
                  <a:off x="3637008" y="3247328"/>
                  <a:ext cx="321538" cy="321537"/>
                </a:xfrm>
                <a:prstGeom prst="rect">
                  <a:avLst/>
                </a:prstGeom>
              </p:spPr>
            </p:pic>
            <p:pic>
              <p:nvPicPr>
                <p:cNvPr id="10" name="Graphic 9" descr="Line Arrow: Counterclockwise curve">
                  <a:extLst>
                    <a:ext uri="{FF2B5EF4-FFF2-40B4-BE49-F238E27FC236}">
                      <a16:creationId xmlns:a16="http://schemas.microsoft.com/office/drawing/2014/main" id="{2D690273-2FF3-47BD-9129-66D8E9BCA81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0278602">
                  <a:off x="3490013" y="3245958"/>
                  <a:ext cx="321538" cy="321537"/>
                </a:xfrm>
                <a:prstGeom prst="rect">
                  <a:avLst/>
                </a:prstGeom>
              </p:spPr>
            </p:pic>
          </p:grpSp>
        </p:grpSp>
      </p:grpSp>
      <p:cxnSp>
        <p:nvCxnSpPr>
          <p:cNvPr id="48" name="Straight Arrow Connector 47">
            <a:extLst>
              <a:ext uri="{FF2B5EF4-FFF2-40B4-BE49-F238E27FC236}">
                <a16:creationId xmlns:a16="http://schemas.microsoft.com/office/drawing/2014/main" id="{ACC8BD23-AAB2-4AB1-9CC8-270B1FE67E69}"/>
              </a:ext>
            </a:extLst>
          </p:cNvPr>
          <p:cNvCxnSpPr>
            <a:cxnSpLocks/>
            <a:stCxn id="101" idx="0"/>
          </p:cNvCxnSpPr>
          <p:nvPr/>
        </p:nvCxnSpPr>
        <p:spPr>
          <a:xfrm flipV="1">
            <a:off x="9411288" y="2626468"/>
            <a:ext cx="0" cy="573932"/>
          </a:xfrm>
          <a:prstGeom prst="straightConnector1">
            <a:avLst/>
          </a:prstGeom>
          <a:noFill/>
          <a:ln w="381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cxnSp>
        <p:nvCxnSpPr>
          <p:cNvPr id="52" name="Straight Arrow Connector 51">
            <a:extLst>
              <a:ext uri="{FF2B5EF4-FFF2-40B4-BE49-F238E27FC236}">
                <a16:creationId xmlns:a16="http://schemas.microsoft.com/office/drawing/2014/main" id="{D5721EE6-933E-45A1-B0D7-4B84C2C62F00}"/>
              </a:ext>
            </a:extLst>
          </p:cNvPr>
          <p:cNvCxnSpPr>
            <a:cxnSpLocks/>
          </p:cNvCxnSpPr>
          <p:nvPr/>
        </p:nvCxnSpPr>
        <p:spPr>
          <a:xfrm flipV="1">
            <a:off x="979868" y="4382566"/>
            <a:ext cx="0" cy="356266"/>
          </a:xfrm>
          <a:prstGeom prst="straightConnector1">
            <a:avLst/>
          </a:prstGeom>
          <a:noFill/>
          <a:ln w="381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53" name="Rectangle: Rounded Corners 2">
            <a:extLst>
              <a:ext uri="{FF2B5EF4-FFF2-40B4-BE49-F238E27FC236}">
                <a16:creationId xmlns:a16="http://schemas.microsoft.com/office/drawing/2014/main" id="{D4B51E63-86C8-473D-A5E4-ACDB40626EC8}"/>
              </a:ext>
            </a:extLst>
          </p:cNvPr>
          <p:cNvSpPr/>
          <p:nvPr/>
        </p:nvSpPr>
        <p:spPr bwMode="auto">
          <a:xfrm rot="10800000">
            <a:off x="849394" y="4994948"/>
            <a:ext cx="372820" cy="274308"/>
          </a:xfrm>
          <a:custGeom>
            <a:avLst/>
            <a:gdLst>
              <a:gd name="connsiteX0" fmla="*/ 0 w 3180125"/>
              <a:gd name="connsiteY0" fmla="*/ 94826 h 568944"/>
              <a:gd name="connsiteX1" fmla="*/ 94826 w 3180125"/>
              <a:gd name="connsiteY1" fmla="*/ 0 h 568944"/>
              <a:gd name="connsiteX2" fmla="*/ 3085299 w 3180125"/>
              <a:gd name="connsiteY2" fmla="*/ 0 h 568944"/>
              <a:gd name="connsiteX3" fmla="*/ 3180125 w 3180125"/>
              <a:gd name="connsiteY3" fmla="*/ 94826 h 568944"/>
              <a:gd name="connsiteX4" fmla="*/ 3180125 w 3180125"/>
              <a:gd name="connsiteY4" fmla="*/ 474118 h 568944"/>
              <a:gd name="connsiteX5" fmla="*/ 3085299 w 3180125"/>
              <a:gd name="connsiteY5" fmla="*/ 568944 h 568944"/>
              <a:gd name="connsiteX6" fmla="*/ 94826 w 3180125"/>
              <a:gd name="connsiteY6" fmla="*/ 568944 h 568944"/>
              <a:gd name="connsiteX7" fmla="*/ 0 w 3180125"/>
              <a:gd name="connsiteY7" fmla="*/ 474118 h 568944"/>
              <a:gd name="connsiteX8" fmla="*/ 0 w 3180125"/>
              <a:gd name="connsiteY8" fmla="*/ 94826 h 568944"/>
              <a:gd name="connsiteX0" fmla="*/ 0 w 3180125"/>
              <a:gd name="connsiteY0" fmla="*/ 474118 h 568944"/>
              <a:gd name="connsiteX1" fmla="*/ 0 w 3180125"/>
              <a:gd name="connsiteY1" fmla="*/ 94826 h 568944"/>
              <a:gd name="connsiteX2" fmla="*/ 94826 w 3180125"/>
              <a:gd name="connsiteY2" fmla="*/ 0 h 568944"/>
              <a:gd name="connsiteX3" fmla="*/ 3085299 w 3180125"/>
              <a:gd name="connsiteY3" fmla="*/ 0 h 568944"/>
              <a:gd name="connsiteX4" fmla="*/ 3180125 w 3180125"/>
              <a:gd name="connsiteY4" fmla="*/ 94826 h 568944"/>
              <a:gd name="connsiteX5" fmla="*/ 3180125 w 3180125"/>
              <a:gd name="connsiteY5" fmla="*/ 474118 h 568944"/>
              <a:gd name="connsiteX6" fmla="*/ 3085299 w 3180125"/>
              <a:gd name="connsiteY6" fmla="*/ 568944 h 568944"/>
              <a:gd name="connsiteX7" fmla="*/ 94826 w 3180125"/>
              <a:gd name="connsiteY7" fmla="*/ 568944 h 568944"/>
              <a:gd name="connsiteX8" fmla="*/ 91440 w 3180125"/>
              <a:gd name="connsiteY8" fmla="*/ 565558 h 568944"/>
              <a:gd name="connsiteX0" fmla="*/ 0 w 3180125"/>
              <a:gd name="connsiteY0" fmla="*/ 94826 h 568944"/>
              <a:gd name="connsiteX1" fmla="*/ 94826 w 3180125"/>
              <a:gd name="connsiteY1" fmla="*/ 0 h 568944"/>
              <a:gd name="connsiteX2" fmla="*/ 3085299 w 3180125"/>
              <a:gd name="connsiteY2" fmla="*/ 0 h 568944"/>
              <a:gd name="connsiteX3" fmla="*/ 3180125 w 3180125"/>
              <a:gd name="connsiteY3" fmla="*/ 94826 h 568944"/>
              <a:gd name="connsiteX4" fmla="*/ 3180125 w 3180125"/>
              <a:gd name="connsiteY4" fmla="*/ 474118 h 568944"/>
              <a:gd name="connsiteX5" fmla="*/ 3085299 w 3180125"/>
              <a:gd name="connsiteY5" fmla="*/ 568944 h 568944"/>
              <a:gd name="connsiteX6" fmla="*/ 94826 w 3180125"/>
              <a:gd name="connsiteY6" fmla="*/ 568944 h 568944"/>
              <a:gd name="connsiteX7" fmla="*/ 91440 w 3180125"/>
              <a:gd name="connsiteY7" fmla="*/ 565558 h 568944"/>
              <a:gd name="connsiteX0" fmla="*/ 0 w 3180125"/>
              <a:gd name="connsiteY0" fmla="*/ 94826 h 568944"/>
              <a:gd name="connsiteX1" fmla="*/ 94826 w 3180125"/>
              <a:gd name="connsiteY1" fmla="*/ 0 h 568944"/>
              <a:gd name="connsiteX2" fmla="*/ 3085299 w 3180125"/>
              <a:gd name="connsiteY2" fmla="*/ 0 h 568944"/>
              <a:gd name="connsiteX3" fmla="*/ 3180125 w 3180125"/>
              <a:gd name="connsiteY3" fmla="*/ 94826 h 568944"/>
              <a:gd name="connsiteX4" fmla="*/ 3180125 w 3180125"/>
              <a:gd name="connsiteY4" fmla="*/ 474118 h 568944"/>
              <a:gd name="connsiteX5" fmla="*/ 3085299 w 3180125"/>
              <a:gd name="connsiteY5" fmla="*/ 568944 h 568944"/>
              <a:gd name="connsiteX6" fmla="*/ 94826 w 3180125"/>
              <a:gd name="connsiteY6" fmla="*/ 568944 h 568944"/>
              <a:gd name="connsiteX0" fmla="*/ 0 w 3180125"/>
              <a:gd name="connsiteY0" fmla="*/ 94826 h 568944"/>
              <a:gd name="connsiteX1" fmla="*/ 94826 w 3180125"/>
              <a:gd name="connsiteY1" fmla="*/ 0 h 568944"/>
              <a:gd name="connsiteX2" fmla="*/ 3085299 w 3180125"/>
              <a:gd name="connsiteY2" fmla="*/ 0 h 568944"/>
              <a:gd name="connsiteX3" fmla="*/ 3180125 w 3180125"/>
              <a:gd name="connsiteY3" fmla="*/ 94826 h 568944"/>
              <a:gd name="connsiteX4" fmla="*/ 3180125 w 3180125"/>
              <a:gd name="connsiteY4" fmla="*/ 474118 h 568944"/>
              <a:gd name="connsiteX5" fmla="*/ 3085299 w 3180125"/>
              <a:gd name="connsiteY5" fmla="*/ 568944 h 568944"/>
              <a:gd name="connsiteX6" fmla="*/ 94826 w 3180125"/>
              <a:gd name="connsiteY6" fmla="*/ 568944 h 568944"/>
              <a:gd name="connsiteX7" fmla="*/ 0 w 3180125"/>
              <a:gd name="connsiteY7" fmla="*/ 94826 h 568944"/>
              <a:gd name="connsiteX0" fmla="*/ 0 w 3085299"/>
              <a:gd name="connsiteY0" fmla="*/ 568944 h 568944"/>
              <a:gd name="connsiteX1" fmla="*/ 0 w 3085299"/>
              <a:gd name="connsiteY1" fmla="*/ 0 h 568944"/>
              <a:gd name="connsiteX2" fmla="*/ 2990473 w 3085299"/>
              <a:gd name="connsiteY2" fmla="*/ 0 h 568944"/>
              <a:gd name="connsiteX3" fmla="*/ 3085299 w 3085299"/>
              <a:gd name="connsiteY3" fmla="*/ 94826 h 568944"/>
              <a:gd name="connsiteX4" fmla="*/ 3085299 w 3085299"/>
              <a:gd name="connsiteY4" fmla="*/ 474118 h 568944"/>
              <a:gd name="connsiteX5" fmla="*/ 2990473 w 3085299"/>
              <a:gd name="connsiteY5" fmla="*/ 568944 h 568944"/>
              <a:gd name="connsiteX6" fmla="*/ 0 w 3085299"/>
              <a:gd name="connsiteY6" fmla="*/ 568944 h 568944"/>
              <a:gd name="connsiteX0" fmla="*/ 0 w 3085299"/>
              <a:gd name="connsiteY0" fmla="*/ 568944 h 660384"/>
              <a:gd name="connsiteX1" fmla="*/ 0 w 3085299"/>
              <a:gd name="connsiteY1" fmla="*/ 0 h 660384"/>
              <a:gd name="connsiteX2" fmla="*/ 2990473 w 3085299"/>
              <a:gd name="connsiteY2" fmla="*/ 0 h 660384"/>
              <a:gd name="connsiteX3" fmla="*/ 3085299 w 3085299"/>
              <a:gd name="connsiteY3" fmla="*/ 94826 h 660384"/>
              <a:gd name="connsiteX4" fmla="*/ 3085299 w 3085299"/>
              <a:gd name="connsiteY4" fmla="*/ 474118 h 660384"/>
              <a:gd name="connsiteX5" fmla="*/ 2990473 w 3085299"/>
              <a:gd name="connsiteY5" fmla="*/ 568944 h 660384"/>
              <a:gd name="connsiteX6" fmla="*/ 91440 w 3085299"/>
              <a:gd name="connsiteY6" fmla="*/ 660384 h 660384"/>
              <a:gd name="connsiteX0" fmla="*/ 0 w 3085299"/>
              <a:gd name="connsiteY0" fmla="*/ 0 h 660384"/>
              <a:gd name="connsiteX1" fmla="*/ 2990473 w 3085299"/>
              <a:gd name="connsiteY1" fmla="*/ 0 h 660384"/>
              <a:gd name="connsiteX2" fmla="*/ 3085299 w 3085299"/>
              <a:gd name="connsiteY2" fmla="*/ 94826 h 660384"/>
              <a:gd name="connsiteX3" fmla="*/ 3085299 w 3085299"/>
              <a:gd name="connsiteY3" fmla="*/ 474118 h 660384"/>
              <a:gd name="connsiteX4" fmla="*/ 2990473 w 3085299"/>
              <a:gd name="connsiteY4" fmla="*/ 568944 h 660384"/>
              <a:gd name="connsiteX5" fmla="*/ 91440 w 3085299"/>
              <a:gd name="connsiteY5" fmla="*/ 660384 h 660384"/>
              <a:gd name="connsiteX0" fmla="*/ 0 w 3085299"/>
              <a:gd name="connsiteY0" fmla="*/ 0 h 568944"/>
              <a:gd name="connsiteX1" fmla="*/ 2990473 w 3085299"/>
              <a:gd name="connsiteY1" fmla="*/ 0 h 568944"/>
              <a:gd name="connsiteX2" fmla="*/ 3085299 w 3085299"/>
              <a:gd name="connsiteY2" fmla="*/ 94826 h 568944"/>
              <a:gd name="connsiteX3" fmla="*/ 3085299 w 3085299"/>
              <a:gd name="connsiteY3" fmla="*/ 474118 h 568944"/>
              <a:gd name="connsiteX4" fmla="*/ 2990473 w 3085299"/>
              <a:gd name="connsiteY4" fmla="*/ 568944 h 568944"/>
              <a:gd name="connsiteX5" fmla="*/ 1348740 w 3085299"/>
              <a:gd name="connsiteY5" fmla="*/ 560371 h 568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5299" h="568944">
                <a:moveTo>
                  <a:pt x="0" y="0"/>
                </a:moveTo>
                <a:lnTo>
                  <a:pt x="2990473" y="0"/>
                </a:lnTo>
                <a:cubicBezTo>
                  <a:pt x="3042844" y="0"/>
                  <a:pt x="3085299" y="42455"/>
                  <a:pt x="3085299" y="94826"/>
                </a:cubicBezTo>
                <a:lnTo>
                  <a:pt x="3085299" y="474118"/>
                </a:lnTo>
                <a:cubicBezTo>
                  <a:pt x="3085299" y="526489"/>
                  <a:pt x="3042844" y="568944"/>
                  <a:pt x="2990473" y="568944"/>
                </a:cubicBezTo>
                <a:lnTo>
                  <a:pt x="1348740" y="560371"/>
                </a:lnTo>
              </a:path>
            </a:pathLst>
          </a:custGeom>
          <a:noFill/>
          <a:ln w="38100">
            <a:solidFill>
              <a:schemeClr val="bg1">
                <a:lumMod val="50000"/>
              </a:schemeClr>
            </a:solidFill>
            <a:prstDash val="sysDash"/>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DC293551-9BCB-444D-89A2-BEE13050AF2E}"/>
              </a:ext>
            </a:extLst>
          </p:cNvPr>
          <p:cNvGrpSpPr/>
          <p:nvPr/>
        </p:nvGrpSpPr>
        <p:grpSpPr>
          <a:xfrm>
            <a:off x="5708469" y="3369276"/>
            <a:ext cx="2055267" cy="1308624"/>
            <a:chOff x="5708469" y="3369276"/>
            <a:chExt cx="2055267" cy="1308624"/>
          </a:xfrm>
        </p:grpSpPr>
        <p:sp>
          <p:nvSpPr>
            <p:cNvPr id="13" name="Rectangle 12">
              <a:extLst>
                <a:ext uri="{FF2B5EF4-FFF2-40B4-BE49-F238E27FC236}">
                  <a16:creationId xmlns:a16="http://schemas.microsoft.com/office/drawing/2014/main" id="{5FD7A3F1-0386-441D-A224-0578BC17F8F6}"/>
                </a:ext>
              </a:extLst>
            </p:cNvPr>
            <p:cNvSpPr/>
            <p:nvPr/>
          </p:nvSpPr>
          <p:spPr bwMode="auto">
            <a:xfrm>
              <a:off x="5708469" y="3369276"/>
              <a:ext cx="2055267" cy="1308624"/>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Segoe UI" pitchFamily="34" charset="0"/>
                  <a:cs typeface="Segoe UI" pitchFamily="34" charset="0"/>
                </a:rPr>
                <a:t>On Premises</a:t>
              </a:r>
            </a:p>
          </p:txBody>
        </p:sp>
        <p:grpSp>
          <p:nvGrpSpPr>
            <p:cNvPr id="16" name="Group 15">
              <a:extLst>
                <a:ext uri="{FF2B5EF4-FFF2-40B4-BE49-F238E27FC236}">
                  <a16:creationId xmlns:a16="http://schemas.microsoft.com/office/drawing/2014/main" id="{86D1AEA0-7BFA-4191-8DEA-593FE8B8634F}"/>
                </a:ext>
              </a:extLst>
            </p:cNvPr>
            <p:cNvGrpSpPr/>
            <p:nvPr/>
          </p:nvGrpSpPr>
          <p:grpSpPr>
            <a:xfrm>
              <a:off x="6120272" y="3634037"/>
              <a:ext cx="1231660" cy="602504"/>
              <a:chOff x="5937869" y="3791539"/>
              <a:chExt cx="781037" cy="382068"/>
            </a:xfrm>
          </p:grpSpPr>
          <p:grpSp>
            <p:nvGrpSpPr>
              <p:cNvPr id="76" name="Group 75">
                <a:extLst>
                  <a:ext uri="{FF2B5EF4-FFF2-40B4-BE49-F238E27FC236}">
                    <a16:creationId xmlns:a16="http://schemas.microsoft.com/office/drawing/2014/main" id="{F2AA8020-71A0-4CEE-B43D-EEF33EE5316E}"/>
                  </a:ext>
                </a:extLst>
              </p:cNvPr>
              <p:cNvGrpSpPr/>
              <p:nvPr/>
            </p:nvGrpSpPr>
            <p:grpSpPr>
              <a:xfrm>
                <a:off x="5937869" y="3791539"/>
                <a:ext cx="320040" cy="283464"/>
                <a:chOff x="4723767" y="3080378"/>
                <a:chExt cx="439858" cy="389301"/>
              </a:xfrm>
            </p:grpSpPr>
            <p:pic>
              <p:nvPicPr>
                <p:cNvPr id="77" name="Picture 76">
                  <a:extLst>
                    <a:ext uri="{FF2B5EF4-FFF2-40B4-BE49-F238E27FC236}">
                      <a16:creationId xmlns:a16="http://schemas.microsoft.com/office/drawing/2014/main" id="{DDD5C2E1-68DF-44D3-A36A-43554C444F3E}"/>
                    </a:ext>
                  </a:extLst>
                </p:cNvPr>
                <p:cNvPicPr>
                  <a:picLocks noChangeAspect="1"/>
                </p:cNvPicPr>
                <p:nvPr/>
              </p:nvPicPr>
              <p:blipFill rotWithShape="1">
                <a:blip r:embed="rId3"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8" name="Group 77">
                  <a:extLst>
                    <a:ext uri="{FF2B5EF4-FFF2-40B4-BE49-F238E27FC236}">
                      <a16:creationId xmlns:a16="http://schemas.microsoft.com/office/drawing/2014/main" id="{75391A12-706F-4436-BB51-05A6932B5D2C}"/>
                    </a:ext>
                  </a:extLst>
                </p:cNvPr>
                <p:cNvGrpSpPr/>
                <p:nvPr/>
              </p:nvGrpSpPr>
              <p:grpSpPr>
                <a:xfrm>
                  <a:off x="4723767" y="3080378"/>
                  <a:ext cx="439858" cy="389301"/>
                  <a:chOff x="3131835" y="4047725"/>
                  <a:chExt cx="439858" cy="389301"/>
                </a:xfrm>
              </p:grpSpPr>
              <p:grpSp>
                <p:nvGrpSpPr>
                  <p:cNvPr id="79" name="Group 78">
                    <a:extLst>
                      <a:ext uri="{FF2B5EF4-FFF2-40B4-BE49-F238E27FC236}">
                        <a16:creationId xmlns:a16="http://schemas.microsoft.com/office/drawing/2014/main" id="{E1345A25-ABBE-4AB1-8142-74356BDA9DD6}"/>
                      </a:ext>
                    </a:extLst>
                  </p:cNvPr>
                  <p:cNvGrpSpPr/>
                  <p:nvPr/>
                </p:nvGrpSpPr>
                <p:grpSpPr>
                  <a:xfrm>
                    <a:off x="3131835" y="4047725"/>
                    <a:ext cx="182560" cy="348911"/>
                    <a:chOff x="2136298" y="4226790"/>
                    <a:chExt cx="196678" cy="375893"/>
                  </a:xfrm>
                </p:grpSpPr>
                <p:sp>
                  <p:nvSpPr>
                    <p:cNvPr id="83" name="Rectangle 82">
                      <a:extLst>
                        <a:ext uri="{FF2B5EF4-FFF2-40B4-BE49-F238E27FC236}">
                          <a16:creationId xmlns:a16="http://schemas.microsoft.com/office/drawing/2014/main" id="{BEADC6DD-A9C8-419F-A80B-2D4F3142990D}"/>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server">
                      <a:extLst>
                        <a:ext uri="{FF2B5EF4-FFF2-40B4-BE49-F238E27FC236}">
                          <a16:creationId xmlns:a16="http://schemas.microsoft.com/office/drawing/2014/main" id="{57183224-B39B-42E5-A6C5-BBF63093436F}"/>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80" name="Oval 79">
                    <a:extLst>
                      <a:ext uri="{FF2B5EF4-FFF2-40B4-BE49-F238E27FC236}">
                        <a16:creationId xmlns:a16="http://schemas.microsoft.com/office/drawing/2014/main" id="{B52274FE-64B4-413D-B158-017AA83CDBFB}"/>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1" name="Picture 80">
                    <a:extLst>
                      <a:ext uri="{FF2B5EF4-FFF2-40B4-BE49-F238E27FC236}">
                        <a16:creationId xmlns:a16="http://schemas.microsoft.com/office/drawing/2014/main" id="{620760C5-601D-4B88-8783-C315273CDA7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82" name="Freeform 6">
                    <a:extLst>
                      <a:ext uri="{FF2B5EF4-FFF2-40B4-BE49-F238E27FC236}">
                        <a16:creationId xmlns:a16="http://schemas.microsoft.com/office/drawing/2014/main" id="{3637AD90-3C16-4AF5-91EA-2AA7D3EFDEA8}"/>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85" name="Group 84">
                <a:extLst>
                  <a:ext uri="{FF2B5EF4-FFF2-40B4-BE49-F238E27FC236}">
                    <a16:creationId xmlns:a16="http://schemas.microsoft.com/office/drawing/2014/main" id="{0A422536-AD38-4685-8B8B-2534F05E5807}"/>
                  </a:ext>
                </a:extLst>
              </p:cNvPr>
              <p:cNvGrpSpPr/>
              <p:nvPr/>
            </p:nvGrpSpPr>
            <p:grpSpPr>
              <a:xfrm>
                <a:off x="6398866" y="3791539"/>
                <a:ext cx="320040" cy="283464"/>
                <a:chOff x="4723767" y="3080378"/>
                <a:chExt cx="439858" cy="389301"/>
              </a:xfrm>
            </p:grpSpPr>
            <p:pic>
              <p:nvPicPr>
                <p:cNvPr id="86" name="Picture 85">
                  <a:extLst>
                    <a:ext uri="{FF2B5EF4-FFF2-40B4-BE49-F238E27FC236}">
                      <a16:creationId xmlns:a16="http://schemas.microsoft.com/office/drawing/2014/main" id="{612E6F5D-48F2-4843-B114-53E997D244FE}"/>
                    </a:ext>
                  </a:extLst>
                </p:cNvPr>
                <p:cNvPicPr>
                  <a:picLocks noChangeAspect="1"/>
                </p:cNvPicPr>
                <p:nvPr/>
              </p:nvPicPr>
              <p:blipFill rotWithShape="1">
                <a:blip r:embed="rId3"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87" name="Group 86">
                  <a:extLst>
                    <a:ext uri="{FF2B5EF4-FFF2-40B4-BE49-F238E27FC236}">
                      <a16:creationId xmlns:a16="http://schemas.microsoft.com/office/drawing/2014/main" id="{B5746C91-86D3-4359-BE94-71D3141A6A01}"/>
                    </a:ext>
                  </a:extLst>
                </p:cNvPr>
                <p:cNvGrpSpPr/>
                <p:nvPr/>
              </p:nvGrpSpPr>
              <p:grpSpPr>
                <a:xfrm>
                  <a:off x="4723767" y="3080378"/>
                  <a:ext cx="439858" cy="389301"/>
                  <a:chOff x="3131835" y="4047725"/>
                  <a:chExt cx="439858" cy="389301"/>
                </a:xfrm>
              </p:grpSpPr>
              <p:grpSp>
                <p:nvGrpSpPr>
                  <p:cNvPr id="88" name="Group 87">
                    <a:extLst>
                      <a:ext uri="{FF2B5EF4-FFF2-40B4-BE49-F238E27FC236}">
                        <a16:creationId xmlns:a16="http://schemas.microsoft.com/office/drawing/2014/main" id="{0C8FD680-0CC8-4626-AB9A-D9B36738E2D4}"/>
                      </a:ext>
                    </a:extLst>
                  </p:cNvPr>
                  <p:cNvGrpSpPr/>
                  <p:nvPr/>
                </p:nvGrpSpPr>
                <p:grpSpPr>
                  <a:xfrm>
                    <a:off x="3131835" y="4047725"/>
                    <a:ext cx="182560" cy="348911"/>
                    <a:chOff x="2136298" y="4226790"/>
                    <a:chExt cx="196678" cy="375893"/>
                  </a:xfrm>
                </p:grpSpPr>
                <p:sp>
                  <p:nvSpPr>
                    <p:cNvPr id="92" name="Rectangle 91">
                      <a:extLst>
                        <a:ext uri="{FF2B5EF4-FFF2-40B4-BE49-F238E27FC236}">
                          <a16:creationId xmlns:a16="http://schemas.microsoft.com/office/drawing/2014/main" id="{1440A3BD-D17F-4300-BCF0-B6C3B79ED55A}"/>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server">
                      <a:extLst>
                        <a:ext uri="{FF2B5EF4-FFF2-40B4-BE49-F238E27FC236}">
                          <a16:creationId xmlns:a16="http://schemas.microsoft.com/office/drawing/2014/main" id="{D4D9CDC3-40F2-458B-9AF8-85BF91926317}"/>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89" name="Oval 88">
                    <a:extLst>
                      <a:ext uri="{FF2B5EF4-FFF2-40B4-BE49-F238E27FC236}">
                        <a16:creationId xmlns:a16="http://schemas.microsoft.com/office/drawing/2014/main" id="{DD16E5F7-31ED-424D-A0DD-A148B1DE3457}"/>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0" name="Picture 89">
                    <a:extLst>
                      <a:ext uri="{FF2B5EF4-FFF2-40B4-BE49-F238E27FC236}">
                        <a16:creationId xmlns:a16="http://schemas.microsoft.com/office/drawing/2014/main" id="{4B294258-6146-4F7C-86CC-445DAE22B8A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91" name="Freeform 6">
                    <a:extLst>
                      <a:ext uri="{FF2B5EF4-FFF2-40B4-BE49-F238E27FC236}">
                        <a16:creationId xmlns:a16="http://schemas.microsoft.com/office/drawing/2014/main" id="{0743485B-BD61-4736-BF40-F59E4C5A3A7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94" name="Group 93">
                <a:extLst>
                  <a:ext uri="{FF2B5EF4-FFF2-40B4-BE49-F238E27FC236}">
                    <a16:creationId xmlns:a16="http://schemas.microsoft.com/office/drawing/2014/main" id="{82AA97C1-5FCF-4B6F-9CCA-01572A9C9F23}"/>
                  </a:ext>
                </a:extLst>
              </p:cNvPr>
              <p:cNvGrpSpPr/>
              <p:nvPr/>
            </p:nvGrpSpPr>
            <p:grpSpPr>
              <a:xfrm>
                <a:off x="6186433" y="4127888"/>
                <a:ext cx="188672" cy="45719"/>
                <a:chOff x="6660452" y="3094221"/>
                <a:chExt cx="188672" cy="45719"/>
              </a:xfrm>
            </p:grpSpPr>
            <p:sp>
              <p:nvSpPr>
                <p:cNvPr id="95" name="Oval 94">
                  <a:extLst>
                    <a:ext uri="{FF2B5EF4-FFF2-40B4-BE49-F238E27FC236}">
                      <a16:creationId xmlns:a16="http://schemas.microsoft.com/office/drawing/2014/main" id="{B5A07C80-B872-4627-A08F-CD7993BCD383}"/>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Oval 95">
                  <a:extLst>
                    <a:ext uri="{FF2B5EF4-FFF2-40B4-BE49-F238E27FC236}">
                      <a16:creationId xmlns:a16="http://schemas.microsoft.com/office/drawing/2014/main" id="{3945AF9E-22A4-4EE5-A3C5-71E5357D03AB}"/>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Oval 96">
                  <a:extLst>
                    <a:ext uri="{FF2B5EF4-FFF2-40B4-BE49-F238E27FC236}">
                      <a16:creationId xmlns:a16="http://schemas.microsoft.com/office/drawing/2014/main" id="{6A4B78CE-4264-4535-875D-0CC62705FB62}"/>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47" name="Rectangle: Rounded Corners 2">
            <a:extLst>
              <a:ext uri="{FF2B5EF4-FFF2-40B4-BE49-F238E27FC236}">
                <a16:creationId xmlns:a16="http://schemas.microsoft.com/office/drawing/2014/main" id="{3968C8DD-631E-415B-927B-25C49A56BB50}"/>
              </a:ext>
            </a:extLst>
          </p:cNvPr>
          <p:cNvSpPr/>
          <p:nvPr/>
        </p:nvSpPr>
        <p:spPr bwMode="auto">
          <a:xfrm rot="10800000">
            <a:off x="7592771" y="2271037"/>
            <a:ext cx="2132878" cy="1698317"/>
          </a:xfrm>
          <a:custGeom>
            <a:avLst/>
            <a:gdLst>
              <a:gd name="connsiteX0" fmla="*/ 0 w 3180125"/>
              <a:gd name="connsiteY0" fmla="*/ 94826 h 568944"/>
              <a:gd name="connsiteX1" fmla="*/ 94826 w 3180125"/>
              <a:gd name="connsiteY1" fmla="*/ 0 h 568944"/>
              <a:gd name="connsiteX2" fmla="*/ 3085299 w 3180125"/>
              <a:gd name="connsiteY2" fmla="*/ 0 h 568944"/>
              <a:gd name="connsiteX3" fmla="*/ 3180125 w 3180125"/>
              <a:gd name="connsiteY3" fmla="*/ 94826 h 568944"/>
              <a:gd name="connsiteX4" fmla="*/ 3180125 w 3180125"/>
              <a:gd name="connsiteY4" fmla="*/ 474118 h 568944"/>
              <a:gd name="connsiteX5" fmla="*/ 3085299 w 3180125"/>
              <a:gd name="connsiteY5" fmla="*/ 568944 h 568944"/>
              <a:gd name="connsiteX6" fmla="*/ 94826 w 3180125"/>
              <a:gd name="connsiteY6" fmla="*/ 568944 h 568944"/>
              <a:gd name="connsiteX7" fmla="*/ 0 w 3180125"/>
              <a:gd name="connsiteY7" fmla="*/ 474118 h 568944"/>
              <a:gd name="connsiteX8" fmla="*/ 0 w 3180125"/>
              <a:gd name="connsiteY8" fmla="*/ 94826 h 568944"/>
              <a:gd name="connsiteX0" fmla="*/ 0 w 3180125"/>
              <a:gd name="connsiteY0" fmla="*/ 474118 h 568944"/>
              <a:gd name="connsiteX1" fmla="*/ 0 w 3180125"/>
              <a:gd name="connsiteY1" fmla="*/ 94826 h 568944"/>
              <a:gd name="connsiteX2" fmla="*/ 94826 w 3180125"/>
              <a:gd name="connsiteY2" fmla="*/ 0 h 568944"/>
              <a:gd name="connsiteX3" fmla="*/ 3085299 w 3180125"/>
              <a:gd name="connsiteY3" fmla="*/ 0 h 568944"/>
              <a:gd name="connsiteX4" fmla="*/ 3180125 w 3180125"/>
              <a:gd name="connsiteY4" fmla="*/ 94826 h 568944"/>
              <a:gd name="connsiteX5" fmla="*/ 3180125 w 3180125"/>
              <a:gd name="connsiteY5" fmla="*/ 474118 h 568944"/>
              <a:gd name="connsiteX6" fmla="*/ 3085299 w 3180125"/>
              <a:gd name="connsiteY6" fmla="*/ 568944 h 568944"/>
              <a:gd name="connsiteX7" fmla="*/ 94826 w 3180125"/>
              <a:gd name="connsiteY7" fmla="*/ 568944 h 568944"/>
              <a:gd name="connsiteX8" fmla="*/ 91440 w 3180125"/>
              <a:gd name="connsiteY8" fmla="*/ 565558 h 568944"/>
              <a:gd name="connsiteX0" fmla="*/ 0 w 3180125"/>
              <a:gd name="connsiteY0" fmla="*/ 94826 h 568944"/>
              <a:gd name="connsiteX1" fmla="*/ 94826 w 3180125"/>
              <a:gd name="connsiteY1" fmla="*/ 0 h 568944"/>
              <a:gd name="connsiteX2" fmla="*/ 3085299 w 3180125"/>
              <a:gd name="connsiteY2" fmla="*/ 0 h 568944"/>
              <a:gd name="connsiteX3" fmla="*/ 3180125 w 3180125"/>
              <a:gd name="connsiteY3" fmla="*/ 94826 h 568944"/>
              <a:gd name="connsiteX4" fmla="*/ 3180125 w 3180125"/>
              <a:gd name="connsiteY4" fmla="*/ 474118 h 568944"/>
              <a:gd name="connsiteX5" fmla="*/ 3085299 w 3180125"/>
              <a:gd name="connsiteY5" fmla="*/ 568944 h 568944"/>
              <a:gd name="connsiteX6" fmla="*/ 94826 w 3180125"/>
              <a:gd name="connsiteY6" fmla="*/ 568944 h 568944"/>
              <a:gd name="connsiteX7" fmla="*/ 91440 w 3180125"/>
              <a:gd name="connsiteY7" fmla="*/ 565558 h 568944"/>
              <a:gd name="connsiteX0" fmla="*/ 0 w 3180125"/>
              <a:gd name="connsiteY0" fmla="*/ 94826 h 568944"/>
              <a:gd name="connsiteX1" fmla="*/ 94826 w 3180125"/>
              <a:gd name="connsiteY1" fmla="*/ 0 h 568944"/>
              <a:gd name="connsiteX2" fmla="*/ 3085299 w 3180125"/>
              <a:gd name="connsiteY2" fmla="*/ 0 h 568944"/>
              <a:gd name="connsiteX3" fmla="*/ 3180125 w 3180125"/>
              <a:gd name="connsiteY3" fmla="*/ 94826 h 568944"/>
              <a:gd name="connsiteX4" fmla="*/ 3180125 w 3180125"/>
              <a:gd name="connsiteY4" fmla="*/ 474118 h 568944"/>
              <a:gd name="connsiteX5" fmla="*/ 3085299 w 3180125"/>
              <a:gd name="connsiteY5" fmla="*/ 568944 h 568944"/>
              <a:gd name="connsiteX6" fmla="*/ 94826 w 3180125"/>
              <a:gd name="connsiteY6" fmla="*/ 568944 h 568944"/>
              <a:gd name="connsiteX0" fmla="*/ 0 w 3180125"/>
              <a:gd name="connsiteY0" fmla="*/ 94826 h 568944"/>
              <a:gd name="connsiteX1" fmla="*/ 94826 w 3180125"/>
              <a:gd name="connsiteY1" fmla="*/ 0 h 568944"/>
              <a:gd name="connsiteX2" fmla="*/ 3085299 w 3180125"/>
              <a:gd name="connsiteY2" fmla="*/ 0 h 568944"/>
              <a:gd name="connsiteX3" fmla="*/ 3180125 w 3180125"/>
              <a:gd name="connsiteY3" fmla="*/ 94826 h 568944"/>
              <a:gd name="connsiteX4" fmla="*/ 3180125 w 3180125"/>
              <a:gd name="connsiteY4" fmla="*/ 474118 h 568944"/>
              <a:gd name="connsiteX5" fmla="*/ 3085299 w 3180125"/>
              <a:gd name="connsiteY5" fmla="*/ 568944 h 568944"/>
              <a:gd name="connsiteX6" fmla="*/ 94826 w 3180125"/>
              <a:gd name="connsiteY6" fmla="*/ 568944 h 568944"/>
              <a:gd name="connsiteX7" fmla="*/ 0 w 3180125"/>
              <a:gd name="connsiteY7" fmla="*/ 94826 h 568944"/>
              <a:gd name="connsiteX0" fmla="*/ 0 w 3085299"/>
              <a:gd name="connsiteY0" fmla="*/ 568944 h 568944"/>
              <a:gd name="connsiteX1" fmla="*/ 0 w 3085299"/>
              <a:gd name="connsiteY1" fmla="*/ 0 h 568944"/>
              <a:gd name="connsiteX2" fmla="*/ 2990473 w 3085299"/>
              <a:gd name="connsiteY2" fmla="*/ 0 h 568944"/>
              <a:gd name="connsiteX3" fmla="*/ 3085299 w 3085299"/>
              <a:gd name="connsiteY3" fmla="*/ 94826 h 568944"/>
              <a:gd name="connsiteX4" fmla="*/ 3085299 w 3085299"/>
              <a:gd name="connsiteY4" fmla="*/ 474118 h 568944"/>
              <a:gd name="connsiteX5" fmla="*/ 2990473 w 3085299"/>
              <a:gd name="connsiteY5" fmla="*/ 568944 h 568944"/>
              <a:gd name="connsiteX6" fmla="*/ 0 w 3085299"/>
              <a:gd name="connsiteY6" fmla="*/ 568944 h 568944"/>
              <a:gd name="connsiteX0" fmla="*/ 0 w 3085299"/>
              <a:gd name="connsiteY0" fmla="*/ 568944 h 660384"/>
              <a:gd name="connsiteX1" fmla="*/ 0 w 3085299"/>
              <a:gd name="connsiteY1" fmla="*/ 0 h 660384"/>
              <a:gd name="connsiteX2" fmla="*/ 2990473 w 3085299"/>
              <a:gd name="connsiteY2" fmla="*/ 0 h 660384"/>
              <a:gd name="connsiteX3" fmla="*/ 3085299 w 3085299"/>
              <a:gd name="connsiteY3" fmla="*/ 94826 h 660384"/>
              <a:gd name="connsiteX4" fmla="*/ 3085299 w 3085299"/>
              <a:gd name="connsiteY4" fmla="*/ 474118 h 660384"/>
              <a:gd name="connsiteX5" fmla="*/ 2990473 w 3085299"/>
              <a:gd name="connsiteY5" fmla="*/ 568944 h 660384"/>
              <a:gd name="connsiteX6" fmla="*/ 91440 w 3085299"/>
              <a:gd name="connsiteY6" fmla="*/ 660384 h 660384"/>
              <a:gd name="connsiteX0" fmla="*/ 0 w 3085299"/>
              <a:gd name="connsiteY0" fmla="*/ 0 h 660384"/>
              <a:gd name="connsiteX1" fmla="*/ 2990473 w 3085299"/>
              <a:gd name="connsiteY1" fmla="*/ 0 h 660384"/>
              <a:gd name="connsiteX2" fmla="*/ 3085299 w 3085299"/>
              <a:gd name="connsiteY2" fmla="*/ 94826 h 660384"/>
              <a:gd name="connsiteX3" fmla="*/ 3085299 w 3085299"/>
              <a:gd name="connsiteY3" fmla="*/ 474118 h 660384"/>
              <a:gd name="connsiteX4" fmla="*/ 2990473 w 3085299"/>
              <a:gd name="connsiteY4" fmla="*/ 568944 h 660384"/>
              <a:gd name="connsiteX5" fmla="*/ 91440 w 3085299"/>
              <a:gd name="connsiteY5" fmla="*/ 660384 h 660384"/>
              <a:gd name="connsiteX0" fmla="*/ 0 w 3085299"/>
              <a:gd name="connsiteY0" fmla="*/ 0 h 568944"/>
              <a:gd name="connsiteX1" fmla="*/ 2990473 w 3085299"/>
              <a:gd name="connsiteY1" fmla="*/ 0 h 568944"/>
              <a:gd name="connsiteX2" fmla="*/ 3085299 w 3085299"/>
              <a:gd name="connsiteY2" fmla="*/ 94826 h 568944"/>
              <a:gd name="connsiteX3" fmla="*/ 3085299 w 3085299"/>
              <a:gd name="connsiteY3" fmla="*/ 474118 h 568944"/>
              <a:gd name="connsiteX4" fmla="*/ 2990473 w 3085299"/>
              <a:gd name="connsiteY4" fmla="*/ 568944 h 568944"/>
              <a:gd name="connsiteX5" fmla="*/ 1348740 w 3085299"/>
              <a:gd name="connsiteY5" fmla="*/ 560371 h 568944"/>
              <a:gd name="connsiteX0" fmla="*/ 0 w 3085299"/>
              <a:gd name="connsiteY0" fmla="*/ 0 h 568944"/>
              <a:gd name="connsiteX1" fmla="*/ 2990473 w 3085299"/>
              <a:gd name="connsiteY1" fmla="*/ 0 h 568944"/>
              <a:gd name="connsiteX2" fmla="*/ 3085299 w 3085299"/>
              <a:gd name="connsiteY2" fmla="*/ 94826 h 568944"/>
              <a:gd name="connsiteX3" fmla="*/ 3085299 w 3085299"/>
              <a:gd name="connsiteY3" fmla="*/ 474118 h 568944"/>
              <a:gd name="connsiteX4" fmla="*/ 2772408 w 3085299"/>
              <a:gd name="connsiteY4" fmla="*/ 568944 h 568944"/>
              <a:gd name="connsiteX5" fmla="*/ 1348740 w 3085299"/>
              <a:gd name="connsiteY5" fmla="*/ 560371 h 568944"/>
              <a:gd name="connsiteX0" fmla="*/ 0 w 3085299"/>
              <a:gd name="connsiteY0" fmla="*/ 0 h 568944"/>
              <a:gd name="connsiteX1" fmla="*/ 2757870 w 3085299"/>
              <a:gd name="connsiteY1" fmla="*/ 0 h 568944"/>
              <a:gd name="connsiteX2" fmla="*/ 3085299 w 3085299"/>
              <a:gd name="connsiteY2" fmla="*/ 94826 h 568944"/>
              <a:gd name="connsiteX3" fmla="*/ 3085299 w 3085299"/>
              <a:gd name="connsiteY3" fmla="*/ 474118 h 568944"/>
              <a:gd name="connsiteX4" fmla="*/ 2772408 w 3085299"/>
              <a:gd name="connsiteY4" fmla="*/ 568944 h 568944"/>
              <a:gd name="connsiteX5" fmla="*/ 1348740 w 3085299"/>
              <a:gd name="connsiteY5" fmla="*/ 560371 h 568944"/>
              <a:gd name="connsiteX0" fmla="*/ 0 w 3085299"/>
              <a:gd name="connsiteY0" fmla="*/ 0 h 568944"/>
              <a:gd name="connsiteX1" fmla="*/ 2757870 w 3085299"/>
              <a:gd name="connsiteY1" fmla="*/ 0 h 568944"/>
              <a:gd name="connsiteX2" fmla="*/ 3085299 w 3085299"/>
              <a:gd name="connsiteY2" fmla="*/ 94826 h 568944"/>
              <a:gd name="connsiteX3" fmla="*/ 3085299 w 3085299"/>
              <a:gd name="connsiteY3" fmla="*/ 474118 h 568944"/>
              <a:gd name="connsiteX4" fmla="*/ 2641569 w 3085299"/>
              <a:gd name="connsiteY4" fmla="*/ 568944 h 568944"/>
              <a:gd name="connsiteX5" fmla="*/ 1348740 w 3085299"/>
              <a:gd name="connsiteY5" fmla="*/ 560371 h 568944"/>
              <a:gd name="connsiteX0" fmla="*/ 0 w 3085299"/>
              <a:gd name="connsiteY0" fmla="*/ 0 h 569697"/>
              <a:gd name="connsiteX1" fmla="*/ 2757870 w 3085299"/>
              <a:gd name="connsiteY1" fmla="*/ 0 h 569697"/>
              <a:gd name="connsiteX2" fmla="*/ 3085299 w 3085299"/>
              <a:gd name="connsiteY2" fmla="*/ 94826 h 569697"/>
              <a:gd name="connsiteX3" fmla="*/ 3085299 w 3085299"/>
              <a:gd name="connsiteY3" fmla="*/ 474118 h 569697"/>
              <a:gd name="connsiteX4" fmla="*/ 2641569 w 3085299"/>
              <a:gd name="connsiteY4" fmla="*/ 568944 h 569697"/>
              <a:gd name="connsiteX5" fmla="*/ 1188826 w 3085299"/>
              <a:gd name="connsiteY5" fmla="*/ 569697 h 569697"/>
              <a:gd name="connsiteX0" fmla="*/ 0 w 3085299"/>
              <a:gd name="connsiteY0" fmla="*/ 0 h 579023"/>
              <a:gd name="connsiteX1" fmla="*/ 2757870 w 3085299"/>
              <a:gd name="connsiteY1" fmla="*/ 0 h 579023"/>
              <a:gd name="connsiteX2" fmla="*/ 3085299 w 3085299"/>
              <a:gd name="connsiteY2" fmla="*/ 94826 h 579023"/>
              <a:gd name="connsiteX3" fmla="*/ 3085299 w 3085299"/>
              <a:gd name="connsiteY3" fmla="*/ 474118 h 579023"/>
              <a:gd name="connsiteX4" fmla="*/ 2641569 w 3085299"/>
              <a:gd name="connsiteY4" fmla="*/ 568944 h 579023"/>
              <a:gd name="connsiteX5" fmla="*/ 1188826 w 3085299"/>
              <a:gd name="connsiteY5" fmla="*/ 579023 h 579023"/>
              <a:gd name="connsiteX0" fmla="*/ 0 w 3085299"/>
              <a:gd name="connsiteY0" fmla="*/ 0 h 569697"/>
              <a:gd name="connsiteX1" fmla="*/ 2757870 w 3085299"/>
              <a:gd name="connsiteY1" fmla="*/ 0 h 569697"/>
              <a:gd name="connsiteX2" fmla="*/ 3085299 w 3085299"/>
              <a:gd name="connsiteY2" fmla="*/ 94826 h 569697"/>
              <a:gd name="connsiteX3" fmla="*/ 3085299 w 3085299"/>
              <a:gd name="connsiteY3" fmla="*/ 474118 h 569697"/>
              <a:gd name="connsiteX4" fmla="*/ 2641569 w 3085299"/>
              <a:gd name="connsiteY4" fmla="*/ 568944 h 569697"/>
              <a:gd name="connsiteX5" fmla="*/ 1203364 w 3085299"/>
              <a:gd name="connsiteY5" fmla="*/ 569697 h 569697"/>
              <a:gd name="connsiteX0" fmla="*/ 0 w 3085299"/>
              <a:gd name="connsiteY0" fmla="*/ 0 h 568944"/>
              <a:gd name="connsiteX1" fmla="*/ 2757870 w 3085299"/>
              <a:gd name="connsiteY1" fmla="*/ 0 h 568944"/>
              <a:gd name="connsiteX2" fmla="*/ 3085299 w 3085299"/>
              <a:gd name="connsiteY2" fmla="*/ 94826 h 568944"/>
              <a:gd name="connsiteX3" fmla="*/ 3085299 w 3085299"/>
              <a:gd name="connsiteY3" fmla="*/ 474118 h 568944"/>
              <a:gd name="connsiteX4" fmla="*/ 2641569 w 3085299"/>
              <a:gd name="connsiteY4" fmla="*/ 568944 h 568944"/>
              <a:gd name="connsiteX5" fmla="*/ 825385 w 3085299"/>
              <a:gd name="connsiteY5" fmla="*/ 566588 h 568944"/>
              <a:gd name="connsiteX0" fmla="*/ 0 w 3085299"/>
              <a:gd name="connsiteY0" fmla="*/ 0 h 568944"/>
              <a:gd name="connsiteX1" fmla="*/ 2757870 w 3085299"/>
              <a:gd name="connsiteY1" fmla="*/ 0 h 568944"/>
              <a:gd name="connsiteX2" fmla="*/ 3085299 w 3085299"/>
              <a:gd name="connsiteY2" fmla="*/ 94826 h 568944"/>
              <a:gd name="connsiteX3" fmla="*/ 3085299 w 3085299"/>
              <a:gd name="connsiteY3" fmla="*/ 474118 h 568944"/>
              <a:gd name="connsiteX4" fmla="*/ 2772408 w 3085299"/>
              <a:gd name="connsiteY4" fmla="*/ 568944 h 568944"/>
              <a:gd name="connsiteX5" fmla="*/ 825385 w 3085299"/>
              <a:gd name="connsiteY5" fmla="*/ 566588 h 568944"/>
              <a:gd name="connsiteX0" fmla="*/ 0 w 3085299"/>
              <a:gd name="connsiteY0" fmla="*/ 0 h 568944"/>
              <a:gd name="connsiteX1" fmla="*/ 2757870 w 3085299"/>
              <a:gd name="connsiteY1" fmla="*/ 0 h 568944"/>
              <a:gd name="connsiteX2" fmla="*/ 3085299 w 3085299"/>
              <a:gd name="connsiteY2" fmla="*/ 94826 h 568944"/>
              <a:gd name="connsiteX3" fmla="*/ 3085299 w 3085299"/>
              <a:gd name="connsiteY3" fmla="*/ 505204 h 568944"/>
              <a:gd name="connsiteX4" fmla="*/ 2772408 w 3085299"/>
              <a:gd name="connsiteY4" fmla="*/ 568944 h 568944"/>
              <a:gd name="connsiteX5" fmla="*/ 825385 w 3085299"/>
              <a:gd name="connsiteY5" fmla="*/ 566588 h 568944"/>
              <a:gd name="connsiteX0" fmla="*/ 0 w 3085299"/>
              <a:gd name="connsiteY0" fmla="*/ 0 h 568944"/>
              <a:gd name="connsiteX1" fmla="*/ 2757870 w 3085299"/>
              <a:gd name="connsiteY1" fmla="*/ 0 h 568944"/>
              <a:gd name="connsiteX2" fmla="*/ 3085299 w 3085299"/>
              <a:gd name="connsiteY2" fmla="*/ 66848 h 568944"/>
              <a:gd name="connsiteX3" fmla="*/ 3085299 w 3085299"/>
              <a:gd name="connsiteY3" fmla="*/ 505204 h 568944"/>
              <a:gd name="connsiteX4" fmla="*/ 2772408 w 3085299"/>
              <a:gd name="connsiteY4" fmla="*/ 568944 h 568944"/>
              <a:gd name="connsiteX5" fmla="*/ 825385 w 3085299"/>
              <a:gd name="connsiteY5" fmla="*/ 566588 h 568944"/>
              <a:gd name="connsiteX0" fmla="*/ 0 w 3085299"/>
              <a:gd name="connsiteY0" fmla="*/ 0 h 568944"/>
              <a:gd name="connsiteX1" fmla="*/ 2888709 w 3085299"/>
              <a:gd name="connsiteY1" fmla="*/ 0 h 568944"/>
              <a:gd name="connsiteX2" fmla="*/ 3085299 w 3085299"/>
              <a:gd name="connsiteY2" fmla="*/ 66848 h 568944"/>
              <a:gd name="connsiteX3" fmla="*/ 3085299 w 3085299"/>
              <a:gd name="connsiteY3" fmla="*/ 505204 h 568944"/>
              <a:gd name="connsiteX4" fmla="*/ 2772408 w 3085299"/>
              <a:gd name="connsiteY4" fmla="*/ 568944 h 568944"/>
              <a:gd name="connsiteX5" fmla="*/ 825385 w 3085299"/>
              <a:gd name="connsiteY5" fmla="*/ 566588 h 568944"/>
              <a:gd name="connsiteX0" fmla="*/ 0 w 3085299"/>
              <a:gd name="connsiteY0" fmla="*/ 3109 h 568944"/>
              <a:gd name="connsiteX1" fmla="*/ 2888709 w 3085299"/>
              <a:gd name="connsiteY1" fmla="*/ 0 h 568944"/>
              <a:gd name="connsiteX2" fmla="*/ 3085299 w 3085299"/>
              <a:gd name="connsiteY2" fmla="*/ 66848 h 568944"/>
              <a:gd name="connsiteX3" fmla="*/ 3085299 w 3085299"/>
              <a:gd name="connsiteY3" fmla="*/ 505204 h 568944"/>
              <a:gd name="connsiteX4" fmla="*/ 2772408 w 3085299"/>
              <a:gd name="connsiteY4" fmla="*/ 568944 h 568944"/>
              <a:gd name="connsiteX5" fmla="*/ 825385 w 3085299"/>
              <a:gd name="connsiteY5" fmla="*/ 566588 h 568944"/>
              <a:gd name="connsiteX0" fmla="*/ 0 w 3085299"/>
              <a:gd name="connsiteY0" fmla="*/ 3109 h 569697"/>
              <a:gd name="connsiteX1" fmla="*/ 2888709 w 3085299"/>
              <a:gd name="connsiteY1" fmla="*/ 0 h 569697"/>
              <a:gd name="connsiteX2" fmla="*/ 3085299 w 3085299"/>
              <a:gd name="connsiteY2" fmla="*/ 66848 h 569697"/>
              <a:gd name="connsiteX3" fmla="*/ 3085299 w 3085299"/>
              <a:gd name="connsiteY3" fmla="*/ 505204 h 569697"/>
              <a:gd name="connsiteX4" fmla="*/ 2772408 w 3085299"/>
              <a:gd name="connsiteY4" fmla="*/ 568944 h 569697"/>
              <a:gd name="connsiteX5" fmla="*/ 1374895 w 3085299"/>
              <a:gd name="connsiteY5" fmla="*/ 569697 h 569697"/>
              <a:gd name="connsiteX0" fmla="*/ 0 w 3085299"/>
              <a:gd name="connsiteY0" fmla="*/ 3109 h 569697"/>
              <a:gd name="connsiteX1" fmla="*/ 2888709 w 3085299"/>
              <a:gd name="connsiteY1" fmla="*/ 0 h 569697"/>
              <a:gd name="connsiteX2" fmla="*/ 3085299 w 3085299"/>
              <a:gd name="connsiteY2" fmla="*/ 66848 h 569697"/>
              <a:gd name="connsiteX3" fmla="*/ 3085299 w 3085299"/>
              <a:gd name="connsiteY3" fmla="*/ 505204 h 569697"/>
              <a:gd name="connsiteX4" fmla="*/ 2772408 w 3085299"/>
              <a:gd name="connsiteY4" fmla="*/ 568944 h 569697"/>
              <a:gd name="connsiteX5" fmla="*/ 1136666 w 3085299"/>
              <a:gd name="connsiteY5" fmla="*/ 569697 h 569697"/>
              <a:gd name="connsiteX0" fmla="*/ 0 w 3085299"/>
              <a:gd name="connsiteY0" fmla="*/ 3109 h 569697"/>
              <a:gd name="connsiteX1" fmla="*/ 2888709 w 3085299"/>
              <a:gd name="connsiteY1" fmla="*/ 0 h 569697"/>
              <a:gd name="connsiteX2" fmla="*/ 3085299 w 3085299"/>
              <a:gd name="connsiteY2" fmla="*/ 66848 h 569697"/>
              <a:gd name="connsiteX3" fmla="*/ 3085299 w 3085299"/>
              <a:gd name="connsiteY3" fmla="*/ 505204 h 569697"/>
              <a:gd name="connsiteX4" fmla="*/ 2772408 w 3085299"/>
              <a:gd name="connsiteY4" fmla="*/ 568944 h 569697"/>
              <a:gd name="connsiteX5" fmla="*/ 1694174 w 3085299"/>
              <a:gd name="connsiteY5" fmla="*/ 569697 h 569697"/>
              <a:gd name="connsiteX0" fmla="*/ 0 w 3085299"/>
              <a:gd name="connsiteY0" fmla="*/ 3109 h 568944"/>
              <a:gd name="connsiteX1" fmla="*/ 2888709 w 3085299"/>
              <a:gd name="connsiteY1" fmla="*/ 0 h 568944"/>
              <a:gd name="connsiteX2" fmla="*/ 3085299 w 3085299"/>
              <a:gd name="connsiteY2" fmla="*/ 66848 h 568944"/>
              <a:gd name="connsiteX3" fmla="*/ 3085299 w 3085299"/>
              <a:gd name="connsiteY3" fmla="*/ 505204 h 568944"/>
              <a:gd name="connsiteX4" fmla="*/ 2772408 w 3085299"/>
              <a:gd name="connsiteY4" fmla="*/ 568944 h 568944"/>
              <a:gd name="connsiteX5" fmla="*/ 1484219 w 3085299"/>
              <a:gd name="connsiteY5" fmla="*/ 564832 h 568944"/>
              <a:gd name="connsiteX0" fmla="*/ 0 w 3085299"/>
              <a:gd name="connsiteY0" fmla="*/ 3109 h 569189"/>
              <a:gd name="connsiteX1" fmla="*/ 2888709 w 3085299"/>
              <a:gd name="connsiteY1" fmla="*/ 0 h 569189"/>
              <a:gd name="connsiteX2" fmla="*/ 3085299 w 3085299"/>
              <a:gd name="connsiteY2" fmla="*/ 66848 h 569189"/>
              <a:gd name="connsiteX3" fmla="*/ 3085299 w 3085299"/>
              <a:gd name="connsiteY3" fmla="*/ 505204 h 569189"/>
              <a:gd name="connsiteX4" fmla="*/ 2772408 w 3085299"/>
              <a:gd name="connsiteY4" fmla="*/ 568944 h 569189"/>
              <a:gd name="connsiteX5" fmla="*/ 1477950 w 3085299"/>
              <a:gd name="connsiteY5" fmla="*/ 569189 h 56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5299" h="569189">
                <a:moveTo>
                  <a:pt x="0" y="3109"/>
                </a:moveTo>
                <a:lnTo>
                  <a:pt x="2888709" y="0"/>
                </a:lnTo>
                <a:cubicBezTo>
                  <a:pt x="2941080" y="0"/>
                  <a:pt x="3085299" y="14477"/>
                  <a:pt x="3085299" y="66848"/>
                </a:cubicBezTo>
                <a:lnTo>
                  <a:pt x="3085299" y="505204"/>
                </a:lnTo>
                <a:cubicBezTo>
                  <a:pt x="3085299" y="557575"/>
                  <a:pt x="2824779" y="568944"/>
                  <a:pt x="2772408" y="568944"/>
                </a:cubicBezTo>
                <a:lnTo>
                  <a:pt x="1477950" y="569189"/>
                </a:lnTo>
              </a:path>
            </a:pathLst>
          </a:custGeom>
          <a:noFill/>
          <a:ln w="38100">
            <a:solidFill>
              <a:schemeClr val="bg1">
                <a:lumMod val="50000"/>
              </a:schemeClr>
            </a:solidFill>
            <a:prstDash val="sysDash"/>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07828C88-BCE8-40DE-8538-B3AE04E33E89}"/>
              </a:ext>
            </a:extLst>
          </p:cNvPr>
          <p:cNvSpPr/>
          <p:nvPr/>
        </p:nvSpPr>
        <p:spPr>
          <a:xfrm>
            <a:off x="5704742" y="4898718"/>
            <a:ext cx="6229531" cy="1246495"/>
          </a:xfrm>
          <a:prstGeom prst="rect">
            <a:avLst/>
          </a:prstGeom>
        </p:spPr>
        <p:txBody>
          <a:bodyPr wrap="square" lIns="0">
            <a:spAutoFit/>
          </a:bodyPr>
          <a:lstStyle/>
          <a:p>
            <a:pPr marL="0" marR="0" lvl="1"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Traffic hairpin approach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fits a </a:t>
            </a:r>
            <a:r>
              <a:rPr kumimoji="0" lang="en-US" sz="14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Datacenter Expansion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paradigm and works well for a quick proof of concept, but scales poorly because of the increased traffic load/latency and cost. </a:t>
            </a:r>
          </a:p>
          <a:p>
            <a:pPr marL="0" marR="0" lvl="1"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Direct Internet approach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fits a </a:t>
            </a:r>
            <a:r>
              <a:rPr kumimoji="0" lang="en-US" sz="14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N</a:t>
            </a:r>
            <a:r>
              <a:rPr kumimoji="0" lang="en-US" sz="1400" b="0" i="1" u="none" strike="noStrike" kern="1200" cap="none" spc="0" normalizeH="0" baseline="30000" noProof="0" dirty="0">
                <a:ln>
                  <a:noFill/>
                </a:ln>
                <a:gradFill>
                  <a:gsLst>
                    <a:gs pos="1250">
                      <a:srgbClr val="1A1A1A"/>
                    </a:gs>
                    <a:gs pos="100000">
                      <a:srgbClr val="1A1A1A"/>
                    </a:gs>
                  </a:gsLst>
                  <a:lin ang="5400000" scaled="0"/>
                </a:gradFill>
                <a:effectLst/>
                <a:uLnTx/>
                <a:uFillTx/>
                <a:latin typeface="Segoe UI"/>
                <a:ea typeface="+mn-ea"/>
                <a:cs typeface="+mn-cs"/>
              </a:rPr>
              <a:t>th</a:t>
            </a:r>
            <a:r>
              <a:rPr kumimoji="0" lang="en-US" sz="14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Datacenter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rPr>
              <a:t>paradigm and scales much better for an enterprise deployment as it removes unnecessary hops. </a:t>
            </a:r>
            <a:endPar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bold" panose="020B0702040204020203" pitchFamily="34" charset="0"/>
            </a:endParaRPr>
          </a:p>
        </p:txBody>
      </p:sp>
      <p:pic>
        <p:nvPicPr>
          <p:cNvPr id="101" name="Graphic 100">
            <a:extLst>
              <a:ext uri="{FF2B5EF4-FFF2-40B4-BE49-F238E27FC236}">
                <a16:creationId xmlns:a16="http://schemas.microsoft.com/office/drawing/2014/main" id="{313779E0-5340-447F-BF8C-DAF851EDEBD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65100" y="3200400"/>
            <a:ext cx="492375" cy="457200"/>
          </a:xfrm>
          <a:prstGeom prst="rect">
            <a:avLst/>
          </a:prstGeom>
        </p:spPr>
      </p:pic>
      <p:pic>
        <p:nvPicPr>
          <p:cNvPr id="102" name="Graphic 101">
            <a:extLst>
              <a:ext uri="{FF2B5EF4-FFF2-40B4-BE49-F238E27FC236}">
                <a16:creationId xmlns:a16="http://schemas.microsoft.com/office/drawing/2014/main" id="{F2D73D1C-98CC-4AA9-BEA2-5AB776D64C6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85115" y="3200400"/>
            <a:ext cx="492375" cy="457200"/>
          </a:xfrm>
          <a:prstGeom prst="rect">
            <a:avLst/>
          </a:prstGeom>
        </p:spPr>
      </p:pic>
      <p:sp>
        <p:nvSpPr>
          <p:cNvPr id="99" name="TextBox 98">
            <a:extLst>
              <a:ext uri="{FF2B5EF4-FFF2-40B4-BE49-F238E27FC236}">
                <a16:creationId xmlns:a16="http://schemas.microsoft.com/office/drawing/2014/main" id="{8E722482-41FE-438A-B189-50176155E6CD}"/>
              </a:ext>
            </a:extLst>
          </p:cNvPr>
          <p:cNvSpPr txBox="1"/>
          <p:nvPr/>
        </p:nvSpPr>
        <p:spPr>
          <a:xfrm>
            <a:off x="588263" y="1039499"/>
            <a:ext cx="2261901" cy="246221"/>
          </a:xfrm>
          <a:prstGeom prst="rect">
            <a:avLst/>
          </a:prstGeom>
          <a:noFill/>
        </p:spPr>
        <p:txBody>
          <a:bodyPr wrap="none" lIns="0" tIns="0" rIns="0" bIns="0" rtlCol="0">
            <a:spAutoFit/>
          </a:bodyPr>
          <a:lstStyle/>
          <a:p>
            <a:r>
              <a:rPr lang="en-US" sz="1600" b="1" kern="0" cap="all" spc="118" dirty="0">
                <a:ln w="3175">
                  <a:noFill/>
                </a:ln>
                <a:gradFill>
                  <a:gsLst>
                    <a:gs pos="1250">
                      <a:srgbClr val="696969"/>
                    </a:gs>
                    <a:gs pos="100000">
                      <a:srgbClr val="696969"/>
                    </a:gs>
                  </a:gsLst>
                  <a:lin ang="5400000" scaled="0"/>
                </a:gradFill>
                <a:ea typeface="Segoe UI Black" pitchFamily="34"/>
                <a:cs typeface="Segoe UI" pitchFamily="34" charset="0"/>
              </a:rPr>
              <a:t>General Guidance</a:t>
            </a:r>
            <a:endParaRPr lang="en-US" sz="1600" b="1" kern="0" cap="all" spc="118" dirty="0">
              <a:ln w="3175">
                <a:noFill/>
              </a:ln>
              <a:gradFill>
                <a:gsLst>
                  <a:gs pos="1250">
                    <a:srgbClr val="696969"/>
                  </a:gs>
                  <a:gs pos="100000">
                    <a:srgbClr val="696969"/>
                  </a:gs>
                </a:gsLst>
                <a:lin ang="5400000" scaled="0"/>
              </a:gradFill>
              <a:latin typeface="Segoe UI"/>
              <a:ea typeface="Segoe UI Black" pitchFamily="34"/>
              <a:cs typeface="Segoe UI" pitchFamily="34" charset="0"/>
            </a:endParaRPr>
          </a:p>
        </p:txBody>
      </p:sp>
      <p:sp>
        <p:nvSpPr>
          <p:cNvPr id="103" name="cloud">
            <a:extLst>
              <a:ext uri="{FF2B5EF4-FFF2-40B4-BE49-F238E27FC236}">
                <a16:creationId xmlns:a16="http://schemas.microsoft.com/office/drawing/2014/main" id="{A6DB3043-39FA-4D53-8CA6-A71C9E153713}"/>
              </a:ext>
            </a:extLst>
          </p:cNvPr>
          <p:cNvSpPr>
            <a:spLocks noChangeAspect="1"/>
          </p:cNvSpPr>
          <p:nvPr/>
        </p:nvSpPr>
        <p:spPr bwMode="auto">
          <a:xfrm>
            <a:off x="8741686" y="1618431"/>
            <a:ext cx="1541360" cy="98288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 name="connsiteX0" fmla="*/ 10000 w 10000"/>
              <a:gd name="connsiteY0" fmla="*/ 6959 h 10225"/>
              <a:gd name="connsiteX1" fmla="*/ 8169 w 10000"/>
              <a:gd name="connsiteY1" fmla="*/ 10000 h 10225"/>
              <a:gd name="connsiteX2" fmla="*/ 2558 w 10000"/>
              <a:gd name="connsiteY2" fmla="*/ 10000 h 10225"/>
              <a:gd name="connsiteX3" fmla="*/ 2558 w 10000"/>
              <a:gd name="connsiteY3" fmla="*/ 10000 h 10225"/>
              <a:gd name="connsiteX4" fmla="*/ 2500 w 10000"/>
              <a:gd name="connsiteY4" fmla="*/ 10000 h 10225"/>
              <a:gd name="connsiteX5" fmla="*/ 0 w 10000"/>
              <a:gd name="connsiteY5" fmla="*/ 5991 h 10225"/>
              <a:gd name="connsiteX6" fmla="*/ 2500 w 10000"/>
              <a:gd name="connsiteY6" fmla="*/ 2028 h 10225"/>
              <a:gd name="connsiteX7" fmla="*/ 3023 w 10000"/>
              <a:gd name="connsiteY7" fmla="*/ 2074 h 10225"/>
              <a:gd name="connsiteX8" fmla="*/ 5349 w 10000"/>
              <a:gd name="connsiteY8" fmla="*/ 0 h 10225"/>
              <a:gd name="connsiteX9" fmla="*/ 8081 w 10000"/>
              <a:gd name="connsiteY9" fmla="*/ 3917 h 10225"/>
              <a:gd name="connsiteX10" fmla="*/ 8081 w 10000"/>
              <a:gd name="connsiteY10" fmla="*/ 3917 h 10225"/>
              <a:gd name="connsiteX11" fmla="*/ 10000 w 10000"/>
              <a:gd name="connsiteY11" fmla="*/ 6959 h 10225"/>
              <a:gd name="connsiteX0" fmla="*/ 10000 w 10000"/>
              <a:gd name="connsiteY0" fmla="*/ 6959 h 10009"/>
              <a:gd name="connsiteX1" fmla="*/ 8169 w 10000"/>
              <a:gd name="connsiteY1" fmla="*/ 10000 h 10009"/>
              <a:gd name="connsiteX2" fmla="*/ 2558 w 10000"/>
              <a:gd name="connsiteY2" fmla="*/ 10000 h 10009"/>
              <a:gd name="connsiteX3" fmla="*/ 2558 w 10000"/>
              <a:gd name="connsiteY3" fmla="*/ 10000 h 10009"/>
              <a:gd name="connsiteX4" fmla="*/ 2500 w 10000"/>
              <a:gd name="connsiteY4" fmla="*/ 10000 h 10009"/>
              <a:gd name="connsiteX5" fmla="*/ 0 w 10000"/>
              <a:gd name="connsiteY5" fmla="*/ 5991 h 10009"/>
              <a:gd name="connsiteX6" fmla="*/ 2500 w 10000"/>
              <a:gd name="connsiteY6" fmla="*/ 2028 h 10009"/>
              <a:gd name="connsiteX7" fmla="*/ 3023 w 10000"/>
              <a:gd name="connsiteY7" fmla="*/ 2074 h 10009"/>
              <a:gd name="connsiteX8" fmla="*/ 5349 w 10000"/>
              <a:gd name="connsiteY8" fmla="*/ 0 h 10009"/>
              <a:gd name="connsiteX9" fmla="*/ 8081 w 10000"/>
              <a:gd name="connsiteY9" fmla="*/ 3917 h 10009"/>
              <a:gd name="connsiteX10" fmla="*/ 8081 w 10000"/>
              <a:gd name="connsiteY10" fmla="*/ 3917 h 10009"/>
              <a:gd name="connsiteX11" fmla="*/ 10000 w 10000"/>
              <a:gd name="connsiteY11" fmla="*/ 6959 h 1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009">
                <a:moveTo>
                  <a:pt x="10000" y="6959"/>
                </a:moveTo>
                <a:cubicBezTo>
                  <a:pt x="10015" y="7973"/>
                  <a:pt x="9468" y="9672"/>
                  <a:pt x="8169" y="10000"/>
                </a:cubicBezTo>
                <a:cubicBezTo>
                  <a:pt x="8082" y="10022"/>
                  <a:pt x="2558" y="10000"/>
                  <a:pt x="2558" y="10000"/>
                </a:cubicBezTo>
                <a:lnTo>
                  <a:pt x="2558" y="10000"/>
                </a:lnTo>
                <a:lnTo>
                  <a:pt x="2500" y="10000"/>
                </a:lnTo>
                <a:cubicBezTo>
                  <a:pt x="1134" y="10000"/>
                  <a:pt x="0" y="8203"/>
                  <a:pt x="0" y="5991"/>
                </a:cubicBezTo>
                <a:cubicBezTo>
                  <a:pt x="0" y="3779"/>
                  <a:pt x="1134" y="2028"/>
                  <a:pt x="2500" y="2028"/>
                </a:cubicBezTo>
                <a:cubicBezTo>
                  <a:pt x="2674" y="2028"/>
                  <a:pt x="2849" y="2028"/>
                  <a:pt x="3023" y="2074"/>
                </a:cubicBezTo>
                <a:cubicBezTo>
                  <a:pt x="3517" y="829"/>
                  <a:pt x="4360" y="0"/>
                  <a:pt x="5349" y="0"/>
                </a:cubicBezTo>
                <a:cubicBezTo>
                  <a:pt x="6773" y="0"/>
                  <a:pt x="7936" y="1705"/>
                  <a:pt x="8081" y="3917"/>
                </a:cubicBezTo>
                <a:lnTo>
                  <a:pt x="8081" y="3917"/>
                </a:lnTo>
                <a:cubicBezTo>
                  <a:pt x="9157" y="3917"/>
                  <a:pt x="10000" y="5253"/>
                  <a:pt x="10000" y="6959"/>
                </a:cubicBezTo>
                <a:close/>
              </a:path>
            </a:pathLst>
          </a:custGeom>
          <a:solidFill>
            <a:schemeClr val="bg1"/>
          </a:solidFill>
          <a:ln w="190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Tree>
    <p:extLst>
      <p:ext uri="{BB962C8B-B14F-4D97-AF65-F5344CB8AC3E}">
        <p14:creationId xmlns:p14="http://schemas.microsoft.com/office/powerpoint/2010/main" val="541484087"/>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 Placeholder 3">
            <a:extLst>
              <a:ext uri="{FF2B5EF4-FFF2-40B4-BE49-F238E27FC236}">
                <a16:creationId xmlns:a16="http://schemas.microsoft.com/office/drawing/2014/main" id="{E8768B39-C9AC-435F-B1DA-EE747E56C239}"/>
              </a:ext>
            </a:extLst>
          </p:cNvPr>
          <p:cNvSpPr txBox="1">
            <a:spLocks/>
          </p:cNvSpPr>
          <p:nvPr/>
        </p:nvSpPr>
        <p:spPr>
          <a:xfrm>
            <a:off x="857752" y="3393997"/>
            <a:ext cx="10714073" cy="800219"/>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365760" tIns="182880" rIns="274320" bIns="182880" rtlCol="0" anchor="ctr">
            <a:spAutoFit/>
          </a:bodyPr>
          <a:lstStyle>
            <a:defPPr>
              <a:defRPr lang="en-US"/>
            </a:defPPr>
            <a:lvl1pPr marR="0" lvl="0" indent="0" defTabSz="932719" fontAlgn="auto">
              <a:lnSpc>
                <a:spcPct val="100000"/>
              </a:lnSpc>
              <a:spcBef>
                <a:spcPct val="20000"/>
              </a:spcBef>
              <a:spcAft>
                <a:spcPts val="0"/>
              </a:spcAft>
              <a:buClrTx/>
              <a:buSzPct val="90000"/>
              <a:buFont typeface="Wingdings" panose="05000000000000000000" pitchFamily="2" charset="2"/>
              <a:buNone/>
              <a:tabLst/>
              <a:defRPr kumimoji="0" sz="1400" b="1" i="1" u="none" strike="noStrike" cap="none" spc="0" normalizeH="0" baseline="0">
                <a:ln>
                  <a:noFill/>
                </a:ln>
                <a:gradFill>
                  <a:gsLst>
                    <a:gs pos="0">
                      <a:schemeClr val="tx1"/>
                    </a:gs>
                    <a:gs pos="100000">
                      <a:schemeClr val="tx1"/>
                    </a:gs>
                  </a:gsLst>
                  <a:lin ang="5400000" scaled="1"/>
                </a:gradFill>
                <a:effectLst/>
                <a:uLnTx/>
                <a:uFillTx/>
              </a:defRPr>
            </a:lvl1pPr>
            <a:lvl2pPr marL="457189" marR="0" indent="-228594" defTabSz="932719"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09" marR="0" indent="-200020" defTabSz="932719"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42" marR="0" indent="-180970" defTabSz="932719"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13" marR="0" indent="-168270" defTabSz="932719"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4976" indent="-233181" defTabSz="932719">
              <a:spcBef>
                <a:spcPct val="20000"/>
              </a:spcBef>
              <a:buFont typeface="Arial" pitchFamily="34" charset="0"/>
              <a:buChar char="•"/>
              <a:defRPr sz="2000"/>
            </a:lvl6pPr>
            <a:lvl7pPr marL="3031336" indent="-233181" defTabSz="932719">
              <a:spcBef>
                <a:spcPct val="20000"/>
              </a:spcBef>
              <a:buFont typeface="Arial" pitchFamily="34" charset="0"/>
              <a:buChar char="•"/>
              <a:defRPr sz="2000"/>
            </a:lvl7pPr>
            <a:lvl8pPr marL="3497695" indent="-233181" defTabSz="932719">
              <a:spcBef>
                <a:spcPct val="20000"/>
              </a:spcBef>
              <a:buFont typeface="Arial" pitchFamily="34" charset="0"/>
              <a:buChar char="•"/>
              <a:defRPr sz="2000"/>
            </a:lvl8pPr>
            <a:lvl9pPr marL="3964056" indent="-233181" defTabSz="932719">
              <a:spcBef>
                <a:spcPct val="20000"/>
              </a:spcBef>
              <a:buFont typeface="Arial" pitchFamily="34" charset="0"/>
              <a:buChar char="•"/>
              <a:defRPr sz="2000"/>
            </a:lvl9pPr>
          </a:lstStyle>
          <a:p>
            <a:pPr lvl="0">
              <a:spcBef>
                <a:spcPts val="24"/>
              </a:spcBef>
              <a:defRPr/>
            </a:pPr>
            <a:r>
              <a:rPr lang="en-US" i="0" dirty="0">
                <a:gradFill>
                  <a:gsLst>
                    <a:gs pos="0">
                      <a:srgbClr val="1A1A1A"/>
                    </a:gs>
                    <a:gs pos="100000">
                      <a:srgbClr val="1A1A1A"/>
                    </a:gs>
                  </a:gsLst>
                  <a:lin ang="5400000" scaled="1"/>
                </a:gradFill>
              </a:rPr>
              <a:t>NSG Flow Logs</a:t>
            </a:r>
            <a:br>
              <a:rPr lang="en-US" i="0" dirty="0">
                <a:gradFill>
                  <a:gsLst>
                    <a:gs pos="0">
                      <a:srgbClr val="1A1A1A"/>
                    </a:gs>
                    <a:gs pos="100000">
                      <a:srgbClr val="1A1A1A"/>
                    </a:gs>
                  </a:gsLst>
                  <a:lin ang="5400000" scaled="1"/>
                </a:gradFill>
              </a:rPr>
            </a:br>
            <a:r>
              <a:rPr lang="en-US" b="0" dirty="0">
                <a:gradFill>
                  <a:gsLst>
                    <a:gs pos="0">
                      <a:srgbClr val="1A1A1A"/>
                    </a:gs>
                    <a:gs pos="100000">
                      <a:srgbClr val="1A1A1A"/>
                    </a:gs>
                  </a:gsLst>
                  <a:lin ang="5400000" scaled="1"/>
                </a:gradFill>
              </a:rPr>
              <a:t>If you do this today, </a:t>
            </a:r>
            <a:r>
              <a:rPr lang="en-US" b="0" i="0" dirty="0">
                <a:gradFill>
                  <a:gsLst>
                    <a:gs pos="0">
                      <a:srgbClr val="1A1A1A"/>
                    </a:gs>
                    <a:gs pos="100000">
                      <a:srgbClr val="1A1A1A"/>
                    </a:gs>
                  </a:gsLst>
                  <a:lin ang="5400000" scaled="1"/>
                </a:gradFill>
              </a:rPr>
              <a:t>Integrate NSG flow logs and packet capture (via Network Watcher) into your investigation workflow</a:t>
            </a:r>
          </a:p>
        </p:txBody>
      </p:sp>
      <p:sp>
        <p:nvSpPr>
          <p:cNvPr id="2" name="Title 1">
            <a:extLst>
              <a:ext uri="{FF2B5EF4-FFF2-40B4-BE49-F238E27FC236}">
                <a16:creationId xmlns:a16="http://schemas.microsoft.com/office/drawing/2014/main" id="{721E8B05-7F0E-4180-815C-C2A88122A576}"/>
              </a:ext>
            </a:extLst>
          </p:cNvPr>
          <p:cNvSpPr>
            <a:spLocks noGrp="1"/>
          </p:cNvSpPr>
          <p:nvPr>
            <p:ph type="title"/>
          </p:nvPr>
        </p:nvSpPr>
        <p:spPr>
          <a:xfrm>
            <a:off x="588263" y="457201"/>
            <a:ext cx="11018520" cy="553998"/>
          </a:xfrm>
        </p:spPr>
        <p:txBody>
          <a:bodyPr/>
          <a:lstStyle/>
          <a:p>
            <a:r>
              <a:rPr lang="en-US" dirty="0"/>
              <a:t>Network – Advanced Visibility</a:t>
            </a:r>
            <a:endParaRPr lang="en-US" sz="1600" kern="0" cap="all" spc="118" dirty="0">
              <a:gradFill>
                <a:gsLst>
                  <a:gs pos="1250">
                    <a:srgbClr val="696969"/>
                  </a:gs>
                  <a:gs pos="100000">
                    <a:srgbClr val="696969"/>
                  </a:gs>
                </a:gsLst>
                <a:lin ang="5400000" scaled="0"/>
              </a:gradFill>
              <a:latin typeface="Segoe UI"/>
              <a:ea typeface="Segoe UI Black" pitchFamily="34"/>
            </a:endParaRPr>
          </a:p>
        </p:txBody>
      </p:sp>
      <p:sp>
        <p:nvSpPr>
          <p:cNvPr id="4" name="Text Placeholder 3">
            <a:extLst>
              <a:ext uri="{FF2B5EF4-FFF2-40B4-BE49-F238E27FC236}">
                <a16:creationId xmlns:a16="http://schemas.microsoft.com/office/drawing/2014/main" id="{A0B92CE3-3B53-4161-8805-3831AAC76E9C}"/>
              </a:ext>
            </a:extLst>
          </p:cNvPr>
          <p:cNvSpPr txBox="1">
            <a:spLocks/>
          </p:cNvSpPr>
          <p:nvPr/>
        </p:nvSpPr>
        <p:spPr>
          <a:xfrm>
            <a:off x="857753" y="1688033"/>
            <a:ext cx="10714073" cy="1575816"/>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365760" tIns="182880" rIns="274320" bIns="182880" rtlCol="0" anchor="ctr">
            <a:sp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Network Logs</a:t>
            </a:r>
            <a:br>
              <a:rPr kumimoji="0" lang="en-US" sz="1400" b="0"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br>
            <a:r>
              <a:rPr kumimoji="0" lang="en-US" sz="1400" b="0"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As required,</a:t>
            </a:r>
            <a: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 integrate network logs into SIEM / analytics platform using </a:t>
            </a:r>
            <a: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hlinkClick r:id="rId2"/>
              </a:rPr>
              <a:t>Azure Monitor</a:t>
            </a:r>
            <a:endParaRPr kumimoji="0" lang="en-US" sz="1400" b="0" i="0" u="none" strike="noStrike" kern="1200" cap="none" spc="0" normalizeH="0" baseline="0" noProof="0" dirty="0">
              <a:ln>
                <a:noFill/>
              </a:ln>
              <a:gradFill>
                <a:gsLst>
                  <a:gs pos="0">
                    <a:srgbClr val="1A1A1A"/>
                  </a:gs>
                  <a:gs pos="100000">
                    <a:srgbClr val="1A1A1A"/>
                  </a:gs>
                </a:gsLst>
                <a:lin ang="5400000" scaled="1"/>
              </a:gradFill>
              <a:effectLst/>
              <a:highlight>
                <a:srgbClr val="FFFF00"/>
              </a:highlight>
              <a:uLnTx/>
              <a:uFillTx/>
              <a:latin typeface="Segoe UI"/>
              <a:ea typeface="+mn-ea"/>
              <a:cs typeface="+mn-cs"/>
            </a:endParaRPr>
          </a:p>
          <a:p>
            <a:pPr marL="457200" marR="0" lvl="0" indent="-45720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NSG Logs </a:t>
            </a:r>
          </a:p>
          <a:p>
            <a:pPr marL="457200" marR="0" lvl="0" indent="-45720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WAF Logs</a:t>
            </a:r>
          </a:p>
          <a:p>
            <a:pPr marL="457200" marR="0" lvl="0" indent="-45720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Azure Firewall Logs</a:t>
            </a:r>
          </a:p>
        </p:txBody>
      </p:sp>
      <p:sp>
        <p:nvSpPr>
          <p:cNvPr id="7" name="Text Placeholder 3">
            <a:extLst>
              <a:ext uri="{FF2B5EF4-FFF2-40B4-BE49-F238E27FC236}">
                <a16:creationId xmlns:a16="http://schemas.microsoft.com/office/drawing/2014/main" id="{4052E301-D49F-4189-BDC8-BADAD28C9D2C}"/>
              </a:ext>
            </a:extLst>
          </p:cNvPr>
          <p:cNvSpPr txBox="1">
            <a:spLocks/>
          </p:cNvSpPr>
          <p:nvPr/>
        </p:nvSpPr>
        <p:spPr>
          <a:xfrm>
            <a:off x="857753" y="4326302"/>
            <a:ext cx="10714073" cy="800219"/>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365760" tIns="182880" rIns="274320" bIns="182880" rtlCol="0" anchor="ctr">
            <a:spAutoFit/>
          </a:bodyPr>
          <a:lstStyle>
            <a:defPPr>
              <a:defRPr lang="en-US"/>
            </a:defPPr>
            <a:lvl1pPr marR="0" lvl="0" indent="0" defTabSz="932719" fontAlgn="auto">
              <a:lnSpc>
                <a:spcPct val="100000"/>
              </a:lnSpc>
              <a:spcBef>
                <a:spcPct val="20000"/>
              </a:spcBef>
              <a:spcAft>
                <a:spcPts val="0"/>
              </a:spcAft>
              <a:buClrTx/>
              <a:buSzPct val="90000"/>
              <a:buFont typeface="Wingdings" panose="05000000000000000000" pitchFamily="2" charset="2"/>
              <a:buNone/>
              <a:tabLst/>
              <a:defRPr kumimoji="0" sz="1400" b="1" i="1" u="none" strike="noStrike" cap="none" spc="0" normalizeH="0" baseline="0">
                <a:ln>
                  <a:noFill/>
                </a:ln>
                <a:gradFill>
                  <a:gsLst>
                    <a:gs pos="0">
                      <a:schemeClr val="tx1"/>
                    </a:gs>
                    <a:gs pos="100000">
                      <a:schemeClr val="tx1"/>
                    </a:gs>
                  </a:gsLst>
                  <a:lin ang="5400000" scaled="1"/>
                </a:gradFill>
                <a:effectLst/>
                <a:uLnTx/>
                <a:uFillTx/>
              </a:defRPr>
            </a:lvl1pPr>
            <a:lvl2pPr marL="457189" marR="0" indent="-228594" defTabSz="932719"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09" marR="0" indent="-200020" defTabSz="932719"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42" marR="0" indent="-180970" defTabSz="932719"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13" marR="0" indent="-168270" defTabSz="932719"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4976" indent="-233181" defTabSz="932719">
              <a:spcBef>
                <a:spcPct val="20000"/>
              </a:spcBef>
              <a:buFont typeface="Arial" pitchFamily="34" charset="0"/>
              <a:buChar char="•"/>
              <a:defRPr sz="2000"/>
            </a:lvl6pPr>
            <a:lvl7pPr marL="3031336" indent="-233181" defTabSz="932719">
              <a:spcBef>
                <a:spcPct val="20000"/>
              </a:spcBef>
              <a:buFont typeface="Arial" pitchFamily="34" charset="0"/>
              <a:buChar char="•"/>
              <a:defRPr sz="2000"/>
            </a:lvl7pPr>
            <a:lvl8pPr marL="3497695" indent="-233181" defTabSz="932719">
              <a:spcBef>
                <a:spcPct val="20000"/>
              </a:spcBef>
              <a:buFont typeface="Arial" pitchFamily="34" charset="0"/>
              <a:buChar char="•"/>
              <a:defRPr sz="2000"/>
            </a:lvl8pPr>
            <a:lvl9pPr marL="3964056" indent="-233181" defTabSz="932719">
              <a:spcBef>
                <a:spcPct val="20000"/>
              </a:spcBef>
              <a:buFont typeface="Arial" pitchFamily="34" charset="0"/>
              <a:buChar char="•"/>
              <a:defRPr sz="2000"/>
            </a:lvl9pPr>
          </a:lstStyle>
          <a:p>
            <a:pPr marL="0" marR="0" lvl="0" indent="0" algn="l" defTabSz="932719" rtl="0" eaLnBrk="1" fontAlgn="auto" latinLnBrk="0" hangingPunct="1">
              <a:lnSpc>
                <a:spcPct val="100000"/>
              </a:lnSpc>
              <a:spcBef>
                <a:spcPts val="24"/>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Virtual TAP</a:t>
            </a:r>
            <a:br>
              <a:rPr kumimoji="0" lang="en-US" sz="1400" b="1"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br>
            <a:r>
              <a:rPr kumimoji="0" lang="en-US" sz="1400" b="0"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If required, </a:t>
            </a:r>
            <a: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integrate </a:t>
            </a:r>
            <a: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hlinkClick r:id="rId3"/>
              </a:rPr>
              <a:t>virtual TAP</a:t>
            </a:r>
            <a: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 into existing network monitoring program/analytics capability</a:t>
            </a:r>
          </a:p>
        </p:txBody>
      </p:sp>
      <p:grpSp>
        <p:nvGrpSpPr>
          <p:cNvPr id="12" name="Group 11">
            <a:extLst>
              <a:ext uri="{FF2B5EF4-FFF2-40B4-BE49-F238E27FC236}">
                <a16:creationId xmlns:a16="http://schemas.microsoft.com/office/drawing/2014/main" id="{7B2AB104-264E-4ADD-B8C0-08906D950187}"/>
              </a:ext>
            </a:extLst>
          </p:cNvPr>
          <p:cNvGrpSpPr/>
          <p:nvPr/>
        </p:nvGrpSpPr>
        <p:grpSpPr>
          <a:xfrm>
            <a:off x="581013" y="2174545"/>
            <a:ext cx="602792" cy="602792"/>
            <a:chOff x="2135900" y="1524193"/>
            <a:chExt cx="602792" cy="602792"/>
          </a:xfrm>
        </p:grpSpPr>
        <p:sp>
          <p:nvSpPr>
            <p:cNvPr id="13" name="Oval 12">
              <a:extLst>
                <a:ext uri="{FF2B5EF4-FFF2-40B4-BE49-F238E27FC236}">
                  <a16:creationId xmlns:a16="http://schemas.microsoft.com/office/drawing/2014/main" id="{8F50148F-824F-405E-9DD9-684DF67134FA}"/>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112B3B4D-87CD-42FC-BF3F-24E456CB24E5}"/>
                </a:ext>
              </a:extLst>
            </p:cNvPr>
            <p:cNvGrpSpPr/>
            <p:nvPr/>
          </p:nvGrpSpPr>
          <p:grpSpPr>
            <a:xfrm>
              <a:off x="2214565" y="1584488"/>
              <a:ext cx="445462" cy="384019"/>
              <a:chOff x="1031412" y="1905042"/>
              <a:chExt cx="565643" cy="487623"/>
            </a:xfrm>
          </p:grpSpPr>
          <p:sp>
            <p:nvSpPr>
              <p:cNvPr id="15" name="Isosceles Triangle 14">
                <a:extLst>
                  <a:ext uri="{FF2B5EF4-FFF2-40B4-BE49-F238E27FC236}">
                    <a16:creationId xmlns:a16="http://schemas.microsoft.com/office/drawing/2014/main" id="{34D1624E-F9AA-4E34-9DEE-E2E1D9773835}"/>
                  </a:ext>
                </a:extLst>
              </p:cNvPr>
              <p:cNvSpPr/>
              <p:nvPr/>
            </p:nvSpPr>
            <p:spPr bwMode="auto">
              <a:xfrm>
                <a:off x="1031412" y="1905042"/>
                <a:ext cx="565643" cy="487623"/>
              </a:xfrm>
              <a:prstGeom prst="triangl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D7AC4B5C-84E5-441F-9D27-D1B7555E84AB}"/>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grpSp>
        <p:nvGrpSpPr>
          <p:cNvPr id="24" name="Group 23">
            <a:extLst>
              <a:ext uri="{FF2B5EF4-FFF2-40B4-BE49-F238E27FC236}">
                <a16:creationId xmlns:a16="http://schemas.microsoft.com/office/drawing/2014/main" id="{0088AFB8-BF3B-4E08-9DCC-70B6D3CE0D30}"/>
              </a:ext>
            </a:extLst>
          </p:cNvPr>
          <p:cNvGrpSpPr/>
          <p:nvPr/>
        </p:nvGrpSpPr>
        <p:grpSpPr>
          <a:xfrm>
            <a:off x="581013" y="3494755"/>
            <a:ext cx="602792" cy="602792"/>
            <a:chOff x="2135900" y="1524193"/>
            <a:chExt cx="602792" cy="602792"/>
          </a:xfrm>
        </p:grpSpPr>
        <p:sp>
          <p:nvSpPr>
            <p:cNvPr id="25" name="Oval 24">
              <a:extLst>
                <a:ext uri="{FF2B5EF4-FFF2-40B4-BE49-F238E27FC236}">
                  <a16:creationId xmlns:a16="http://schemas.microsoft.com/office/drawing/2014/main" id="{178BC36F-4C6F-4072-9CF0-AC744045EC6B}"/>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 name="Group 25">
              <a:extLst>
                <a:ext uri="{FF2B5EF4-FFF2-40B4-BE49-F238E27FC236}">
                  <a16:creationId xmlns:a16="http://schemas.microsoft.com/office/drawing/2014/main" id="{E8B81144-F647-4238-9084-CDCD9898EF8B}"/>
                </a:ext>
              </a:extLst>
            </p:cNvPr>
            <p:cNvGrpSpPr/>
            <p:nvPr/>
          </p:nvGrpSpPr>
          <p:grpSpPr>
            <a:xfrm>
              <a:off x="2214565" y="1584488"/>
              <a:ext cx="445462" cy="384019"/>
              <a:chOff x="1031412" y="1905042"/>
              <a:chExt cx="565643" cy="487623"/>
            </a:xfrm>
          </p:grpSpPr>
          <p:sp>
            <p:nvSpPr>
              <p:cNvPr id="27" name="Isosceles Triangle 26">
                <a:extLst>
                  <a:ext uri="{FF2B5EF4-FFF2-40B4-BE49-F238E27FC236}">
                    <a16:creationId xmlns:a16="http://schemas.microsoft.com/office/drawing/2014/main" id="{929DDF67-9ABD-4102-AE19-233F064C77FB}"/>
                  </a:ext>
                </a:extLst>
              </p:cNvPr>
              <p:cNvSpPr/>
              <p:nvPr/>
            </p:nvSpPr>
            <p:spPr bwMode="auto">
              <a:xfrm>
                <a:off x="1031412" y="1905042"/>
                <a:ext cx="565643" cy="487623"/>
              </a:xfrm>
              <a:prstGeom prst="triangl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28" name="Straight Arrow Connector 27">
                <a:extLst>
                  <a:ext uri="{FF2B5EF4-FFF2-40B4-BE49-F238E27FC236}">
                    <a16:creationId xmlns:a16="http://schemas.microsoft.com/office/drawing/2014/main" id="{95363EB3-1630-4CE4-B798-4C06A22996AB}"/>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grpSp>
        <p:nvGrpSpPr>
          <p:cNvPr id="29" name="Group 28">
            <a:extLst>
              <a:ext uri="{FF2B5EF4-FFF2-40B4-BE49-F238E27FC236}">
                <a16:creationId xmlns:a16="http://schemas.microsoft.com/office/drawing/2014/main" id="{83855F59-8577-4457-8E13-D5F0B3EDA641}"/>
              </a:ext>
            </a:extLst>
          </p:cNvPr>
          <p:cNvGrpSpPr/>
          <p:nvPr/>
        </p:nvGrpSpPr>
        <p:grpSpPr>
          <a:xfrm>
            <a:off x="581013" y="4425015"/>
            <a:ext cx="602792" cy="602792"/>
            <a:chOff x="5808240" y="1508843"/>
            <a:chExt cx="602792" cy="602792"/>
          </a:xfrm>
        </p:grpSpPr>
        <p:sp>
          <p:nvSpPr>
            <p:cNvPr id="30" name="Oval 29">
              <a:extLst>
                <a:ext uri="{FF2B5EF4-FFF2-40B4-BE49-F238E27FC236}">
                  <a16:creationId xmlns:a16="http://schemas.microsoft.com/office/drawing/2014/main" id="{81D89642-A737-4703-AAC8-ED397A7C6172}"/>
                </a:ext>
              </a:extLst>
            </p:cNvPr>
            <p:cNvSpPr/>
            <p:nvPr/>
          </p:nvSpPr>
          <p:spPr bwMode="auto">
            <a:xfrm>
              <a:off x="5808240" y="150884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 name="Group 30">
              <a:extLst>
                <a:ext uri="{FF2B5EF4-FFF2-40B4-BE49-F238E27FC236}">
                  <a16:creationId xmlns:a16="http://schemas.microsoft.com/office/drawing/2014/main" id="{6E281BD0-E85E-45AD-8E84-77512F96B5F6}"/>
                </a:ext>
              </a:extLst>
            </p:cNvPr>
            <p:cNvGrpSpPr/>
            <p:nvPr/>
          </p:nvGrpSpPr>
          <p:grpSpPr>
            <a:xfrm>
              <a:off x="5920810" y="1621414"/>
              <a:ext cx="377651" cy="377651"/>
              <a:chOff x="3525723" y="2983289"/>
              <a:chExt cx="487297" cy="487297"/>
            </a:xfrm>
          </p:grpSpPr>
          <p:sp>
            <p:nvSpPr>
              <p:cNvPr id="32" name="Oval 31">
                <a:extLst>
                  <a:ext uri="{FF2B5EF4-FFF2-40B4-BE49-F238E27FC236}">
                    <a16:creationId xmlns:a16="http://schemas.microsoft.com/office/drawing/2014/main" id="{DC969F51-D65F-4B86-BC49-2DEBECF43709}"/>
                  </a:ext>
                </a:extLst>
              </p:cNvPr>
              <p:cNvSpPr/>
              <p:nvPr/>
            </p:nvSpPr>
            <p:spPr bwMode="auto">
              <a:xfrm>
                <a:off x="3525723" y="2983289"/>
                <a:ext cx="487297" cy="487297"/>
              </a:xfrm>
              <a:prstGeom prst="ellips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3" name="Group 32">
                <a:extLst>
                  <a:ext uri="{FF2B5EF4-FFF2-40B4-BE49-F238E27FC236}">
                    <a16:creationId xmlns:a16="http://schemas.microsoft.com/office/drawing/2014/main" id="{17A7B01A-646D-4EE8-9B3B-875458411F3F}"/>
                  </a:ext>
                </a:extLst>
              </p:cNvPr>
              <p:cNvGrpSpPr/>
              <p:nvPr/>
            </p:nvGrpSpPr>
            <p:grpSpPr>
              <a:xfrm>
                <a:off x="3535105" y="3089766"/>
                <a:ext cx="468533" cy="322907"/>
                <a:chOff x="3490013" y="3245958"/>
                <a:chExt cx="468533" cy="322907"/>
              </a:xfrm>
            </p:grpSpPr>
            <p:pic>
              <p:nvPicPr>
                <p:cNvPr id="34" name="Graphic 33" descr="Line Arrow: Counterclockwise curve">
                  <a:extLst>
                    <a:ext uri="{FF2B5EF4-FFF2-40B4-BE49-F238E27FC236}">
                      <a16:creationId xmlns:a16="http://schemas.microsoft.com/office/drawing/2014/main" id="{792926E4-7F2C-47F7-9774-1711E243AC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321398" flipH="1">
                  <a:off x="3637008" y="3247328"/>
                  <a:ext cx="321538" cy="321537"/>
                </a:xfrm>
                <a:prstGeom prst="rect">
                  <a:avLst/>
                </a:prstGeom>
              </p:spPr>
            </p:pic>
            <p:pic>
              <p:nvPicPr>
                <p:cNvPr id="35" name="Graphic 34" descr="Line Arrow: Counterclockwise curve">
                  <a:extLst>
                    <a:ext uri="{FF2B5EF4-FFF2-40B4-BE49-F238E27FC236}">
                      <a16:creationId xmlns:a16="http://schemas.microsoft.com/office/drawing/2014/main" id="{576A01A5-FDAE-4BE4-9B6D-A3C0780C92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278602">
                  <a:off x="3490013" y="3245958"/>
                  <a:ext cx="321538" cy="321537"/>
                </a:xfrm>
                <a:prstGeom prst="rect">
                  <a:avLst/>
                </a:prstGeom>
              </p:spPr>
            </p:pic>
          </p:grpSp>
        </p:grpSp>
      </p:grpSp>
      <p:sp>
        <p:nvSpPr>
          <p:cNvPr id="44" name="TextBox 43">
            <a:extLst>
              <a:ext uri="{FF2B5EF4-FFF2-40B4-BE49-F238E27FC236}">
                <a16:creationId xmlns:a16="http://schemas.microsoft.com/office/drawing/2014/main" id="{9D9DE9BD-63C2-44B0-8616-4172344712CE}"/>
              </a:ext>
            </a:extLst>
          </p:cNvPr>
          <p:cNvSpPr txBox="1"/>
          <p:nvPr/>
        </p:nvSpPr>
        <p:spPr>
          <a:xfrm>
            <a:off x="588263" y="1039499"/>
            <a:ext cx="2261901" cy="246221"/>
          </a:xfrm>
          <a:prstGeom prst="rect">
            <a:avLst/>
          </a:prstGeom>
          <a:noFill/>
        </p:spPr>
        <p:txBody>
          <a:bodyPr wrap="none" lIns="0" tIns="0" rIns="0" bIns="0" rtlCol="0">
            <a:spAutoFit/>
          </a:bodyPr>
          <a:lstStyle/>
          <a:p>
            <a:r>
              <a:rPr lang="en-US" sz="1600" b="1" kern="0" cap="all" spc="118" dirty="0">
                <a:ln w="3175">
                  <a:noFill/>
                </a:ln>
                <a:gradFill>
                  <a:gsLst>
                    <a:gs pos="1250">
                      <a:srgbClr val="696969"/>
                    </a:gs>
                    <a:gs pos="100000">
                      <a:srgbClr val="696969"/>
                    </a:gs>
                  </a:gsLst>
                  <a:lin ang="5400000" scaled="0"/>
                </a:gradFill>
                <a:ea typeface="Segoe UI Black" pitchFamily="34"/>
                <a:cs typeface="Segoe UI" pitchFamily="34" charset="0"/>
              </a:rPr>
              <a:t>General Guidance</a:t>
            </a:r>
            <a:endParaRPr lang="en-US" sz="1600" b="1" kern="0" cap="all" spc="118" dirty="0">
              <a:ln w="3175">
                <a:noFill/>
              </a:ln>
              <a:gradFill>
                <a:gsLst>
                  <a:gs pos="1250">
                    <a:srgbClr val="696969"/>
                  </a:gs>
                  <a:gs pos="100000">
                    <a:srgbClr val="696969"/>
                  </a:gs>
                </a:gsLst>
                <a:lin ang="5400000" scaled="0"/>
              </a:gradFill>
              <a:latin typeface="Segoe UI"/>
              <a:ea typeface="Segoe UI Black" pitchFamily="34"/>
              <a:cs typeface="Segoe UI" pitchFamily="34" charset="0"/>
            </a:endParaRPr>
          </a:p>
        </p:txBody>
      </p:sp>
      <p:grpSp>
        <p:nvGrpSpPr>
          <p:cNvPr id="66" name="Group 65">
            <a:extLst>
              <a:ext uri="{FF2B5EF4-FFF2-40B4-BE49-F238E27FC236}">
                <a16:creationId xmlns:a16="http://schemas.microsoft.com/office/drawing/2014/main" id="{91E590DE-72A6-48ED-9D56-5258FFB27719}"/>
              </a:ext>
            </a:extLst>
          </p:cNvPr>
          <p:cNvGrpSpPr/>
          <p:nvPr/>
        </p:nvGrpSpPr>
        <p:grpSpPr>
          <a:xfrm>
            <a:off x="8471741" y="359924"/>
            <a:ext cx="3269885" cy="748552"/>
            <a:chOff x="8487220" y="359924"/>
            <a:chExt cx="3269885" cy="748552"/>
          </a:xfrm>
        </p:grpSpPr>
        <p:sp>
          <p:nvSpPr>
            <p:cNvPr id="67" name="TextBox 66">
              <a:extLst>
                <a:ext uri="{FF2B5EF4-FFF2-40B4-BE49-F238E27FC236}">
                  <a16:creationId xmlns:a16="http://schemas.microsoft.com/office/drawing/2014/main" id="{23D841EA-C775-4E47-8B82-ADEEA65BAE8D}"/>
                </a:ext>
              </a:extLst>
            </p:cNvPr>
            <p:cNvSpPr txBox="1"/>
            <p:nvPr/>
          </p:nvSpPr>
          <p:spPr>
            <a:xfrm>
              <a:off x="8896278" y="500914"/>
              <a:ext cx="1807524"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BEST PRACTICE</a:t>
              </a:r>
            </a:p>
          </p:txBody>
        </p:sp>
        <p:sp>
          <p:nvSpPr>
            <p:cNvPr id="68" name="Rectangle 67">
              <a:extLst>
                <a:ext uri="{FF2B5EF4-FFF2-40B4-BE49-F238E27FC236}">
                  <a16:creationId xmlns:a16="http://schemas.microsoft.com/office/drawing/2014/main" id="{58A7DEA4-C52C-4DE4-9F18-F9E6B6A077F5}"/>
                </a:ext>
              </a:extLst>
            </p:cNvPr>
            <p:cNvSpPr/>
            <p:nvPr/>
          </p:nvSpPr>
          <p:spPr bwMode="auto">
            <a:xfrm>
              <a:off x="8487220" y="359924"/>
              <a:ext cx="3254406" cy="748552"/>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TextBox 68">
              <a:extLst>
                <a:ext uri="{FF2B5EF4-FFF2-40B4-BE49-F238E27FC236}">
                  <a16:creationId xmlns:a16="http://schemas.microsoft.com/office/drawing/2014/main" id="{5722146D-BDB4-4F82-8800-8AD294E76A2E}"/>
                </a:ext>
              </a:extLst>
            </p:cNvPr>
            <p:cNvSpPr txBox="1"/>
            <p:nvPr/>
          </p:nvSpPr>
          <p:spPr>
            <a:xfrm>
              <a:off x="10776084" y="500914"/>
              <a:ext cx="981021"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CHOICE</a:t>
              </a:r>
            </a:p>
          </p:txBody>
        </p:sp>
        <p:grpSp>
          <p:nvGrpSpPr>
            <p:cNvPr id="70" name="Group 69">
              <a:extLst>
                <a:ext uri="{FF2B5EF4-FFF2-40B4-BE49-F238E27FC236}">
                  <a16:creationId xmlns:a16="http://schemas.microsoft.com/office/drawing/2014/main" id="{4F62E06E-3039-4952-AF2B-F73E7C095446}"/>
                </a:ext>
              </a:extLst>
            </p:cNvPr>
            <p:cNvGrpSpPr/>
            <p:nvPr/>
          </p:nvGrpSpPr>
          <p:grpSpPr>
            <a:xfrm>
              <a:off x="8662463" y="571696"/>
              <a:ext cx="374887" cy="323178"/>
              <a:chOff x="1031412" y="1905042"/>
              <a:chExt cx="565643" cy="487623"/>
            </a:xfrm>
          </p:grpSpPr>
          <p:sp>
            <p:nvSpPr>
              <p:cNvPr id="76" name="Isosceles Triangle 75">
                <a:extLst>
                  <a:ext uri="{FF2B5EF4-FFF2-40B4-BE49-F238E27FC236}">
                    <a16:creationId xmlns:a16="http://schemas.microsoft.com/office/drawing/2014/main" id="{D4FCC978-DDDE-47A6-94E4-7FA11CA89B83}"/>
                  </a:ext>
                </a:extLst>
              </p:cNvPr>
              <p:cNvSpPr/>
              <p:nvPr/>
            </p:nvSpPr>
            <p:spPr bwMode="auto">
              <a:xfrm>
                <a:off x="1031412" y="1905042"/>
                <a:ext cx="565643" cy="487623"/>
              </a:xfrm>
              <a:prstGeom prst="triangl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77" name="Straight Arrow Connector 76">
                <a:extLst>
                  <a:ext uri="{FF2B5EF4-FFF2-40B4-BE49-F238E27FC236}">
                    <a16:creationId xmlns:a16="http://schemas.microsoft.com/office/drawing/2014/main" id="{0C528E69-3607-4A61-8F93-B2B054488DE0}"/>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307AC062-32DB-42E0-9079-264DDE10C272}"/>
                </a:ext>
              </a:extLst>
            </p:cNvPr>
            <p:cNvGrpSpPr/>
            <p:nvPr/>
          </p:nvGrpSpPr>
          <p:grpSpPr>
            <a:xfrm>
              <a:off x="10566738" y="582445"/>
              <a:ext cx="301680" cy="301680"/>
              <a:chOff x="3525723" y="2983289"/>
              <a:chExt cx="487297" cy="487297"/>
            </a:xfrm>
          </p:grpSpPr>
          <p:sp>
            <p:nvSpPr>
              <p:cNvPr id="72" name="Oval 71">
                <a:extLst>
                  <a:ext uri="{FF2B5EF4-FFF2-40B4-BE49-F238E27FC236}">
                    <a16:creationId xmlns:a16="http://schemas.microsoft.com/office/drawing/2014/main" id="{D36DC938-B87B-4C1F-AF78-0442282FE1D9}"/>
                  </a:ext>
                </a:extLst>
              </p:cNvPr>
              <p:cNvSpPr/>
              <p:nvPr/>
            </p:nvSpPr>
            <p:spPr bwMode="auto">
              <a:xfrm>
                <a:off x="3525723" y="2983289"/>
                <a:ext cx="487297" cy="487297"/>
              </a:xfrm>
              <a:prstGeom prst="ellips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73" name="Group 72">
                <a:extLst>
                  <a:ext uri="{FF2B5EF4-FFF2-40B4-BE49-F238E27FC236}">
                    <a16:creationId xmlns:a16="http://schemas.microsoft.com/office/drawing/2014/main" id="{24BC269E-599F-457B-9C7C-E5F234D56578}"/>
                  </a:ext>
                </a:extLst>
              </p:cNvPr>
              <p:cNvGrpSpPr/>
              <p:nvPr/>
            </p:nvGrpSpPr>
            <p:grpSpPr>
              <a:xfrm>
                <a:off x="3535105" y="3089766"/>
                <a:ext cx="468533" cy="322907"/>
                <a:chOff x="3490013" y="3245958"/>
                <a:chExt cx="468533" cy="322907"/>
              </a:xfrm>
            </p:grpSpPr>
            <p:pic>
              <p:nvPicPr>
                <p:cNvPr id="74" name="Graphic 73" descr="Line Arrow: Counterclockwise curve">
                  <a:extLst>
                    <a:ext uri="{FF2B5EF4-FFF2-40B4-BE49-F238E27FC236}">
                      <a16:creationId xmlns:a16="http://schemas.microsoft.com/office/drawing/2014/main" id="{120C572F-C5B7-453D-B1DB-0829B19472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321398" flipH="1">
                  <a:off x="3637008" y="3247328"/>
                  <a:ext cx="321538" cy="321537"/>
                </a:xfrm>
                <a:prstGeom prst="rect">
                  <a:avLst/>
                </a:prstGeom>
              </p:spPr>
            </p:pic>
            <p:pic>
              <p:nvPicPr>
                <p:cNvPr id="75" name="Graphic 74" descr="Line Arrow: Counterclockwise curve">
                  <a:extLst>
                    <a:ext uri="{FF2B5EF4-FFF2-40B4-BE49-F238E27FC236}">
                      <a16:creationId xmlns:a16="http://schemas.microsoft.com/office/drawing/2014/main" id="{13C90251-4959-408C-9DC7-7E28E73037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278602">
                  <a:off x="3490013" y="3245958"/>
                  <a:ext cx="321538" cy="321537"/>
                </a:xfrm>
                <a:prstGeom prst="rect">
                  <a:avLst/>
                </a:prstGeom>
              </p:spPr>
            </p:pic>
          </p:grpSp>
        </p:grpSp>
      </p:grpSp>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679B0B86-99B1-4E9D-A135-6F93668DA343}"/>
                  </a:ext>
                </a:extLst>
              </p:cNvPr>
              <p:cNvGraphicFramePr>
                <a:graphicFrameLocks noChangeAspect="1"/>
              </p:cNvGraphicFramePr>
              <p:nvPr>
                <p:extLst>
                  <p:ext uri="{D42A27DB-BD31-4B8C-83A1-F6EECF244321}">
                    <p14:modId xmlns:p14="http://schemas.microsoft.com/office/powerpoint/2010/main" val="156885242"/>
                  </p:ext>
                </p:extLst>
              </p:nvPr>
            </p:nvGraphicFramePr>
            <p:xfrm>
              <a:off x="8849906" y="1857959"/>
              <a:ext cx="2190002" cy="1231876"/>
            </p:xfrm>
            <a:graphic>
              <a:graphicData uri="http://schemas.microsoft.com/office/powerpoint/2016/slidezoom">
                <pslz:sldZm>
                  <pslz:sldZmObj sldId="4661" cId="592150590">
                    <pslz:zmPr id="{1194C1BE-10D4-4ECF-8EF2-79F10846064C}" returnToParent="0" transitionDur="1000">
                      <p166:blipFill xmlns:p166="http://schemas.microsoft.com/office/powerpoint/2016/6/main">
                        <a:blip r:embed="rId6"/>
                        <a:stretch>
                          <a:fillRect/>
                        </a:stretch>
                      </p166:blipFill>
                      <p166:spPr xmlns:p166="http://schemas.microsoft.com/office/powerpoint/2016/6/main">
                        <a:xfrm>
                          <a:off x="0" y="0"/>
                          <a:ext cx="2190002" cy="1231876"/>
                        </a:xfrm>
                        <a:prstGeom prst="rect">
                          <a:avLst/>
                        </a:prstGeom>
                        <a:ln w="3175">
                          <a:solidFill>
                            <a:prstClr val="ltGray"/>
                          </a:solidFill>
                        </a:ln>
                      </p166:spPr>
                    </pslz:zmPr>
                  </pslz:sldZmObj>
                </pslz:sldZm>
              </a:graphicData>
            </a:graphic>
          </p:graphicFrame>
        </mc:Choice>
        <mc:Fallback xmlns="">
          <p:pic>
            <p:nvPicPr>
              <p:cNvPr id="8" name="Slide Zoom 7">
                <a:hlinkClick r:id="rId8" action="ppaction://hlinksldjump"/>
                <a:extLst>
                  <a:ext uri="{FF2B5EF4-FFF2-40B4-BE49-F238E27FC236}">
                    <a16:creationId xmlns:a16="http://schemas.microsoft.com/office/drawing/2014/main" id="{679B0B86-99B1-4E9D-A135-6F93668DA343}"/>
                  </a:ext>
                </a:extLst>
              </p:cNvPr>
              <p:cNvPicPr>
                <a:picLocks noGrp="1" noRot="1" noChangeAspect="1" noMove="1" noResize="1" noEditPoints="1" noAdjustHandles="1" noChangeArrowheads="1" noChangeShapeType="1"/>
              </p:cNvPicPr>
              <p:nvPr/>
            </p:nvPicPr>
            <p:blipFill>
              <a:blip r:embed="rId9"/>
              <a:stretch>
                <a:fillRect/>
              </a:stretch>
            </p:blipFill>
            <p:spPr>
              <a:xfrm>
                <a:off x="8849906" y="1857959"/>
                <a:ext cx="2190002" cy="1231876"/>
              </a:xfrm>
              <a:prstGeom prst="rect">
                <a:avLst/>
              </a:prstGeom>
              <a:ln w="3175">
                <a:solidFill>
                  <a:prstClr val="ltGray"/>
                </a:solidFill>
              </a:ln>
            </p:spPr>
          </p:pic>
        </mc:Fallback>
      </mc:AlternateContent>
    </p:spTree>
    <p:extLst>
      <p:ext uri="{BB962C8B-B14F-4D97-AF65-F5344CB8AC3E}">
        <p14:creationId xmlns:p14="http://schemas.microsoft.com/office/powerpoint/2010/main" val="1511978045"/>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97" name="Title 1">
            <a:extLst>
              <a:ext uri="{FF2B5EF4-FFF2-40B4-BE49-F238E27FC236}">
                <a16:creationId xmlns:a16="http://schemas.microsoft.com/office/drawing/2014/main" id="{793BD138-D46D-40B8-9B63-CFA3997FCA06}"/>
              </a:ext>
            </a:extLst>
          </p:cNvPr>
          <p:cNvSpPr>
            <a:spLocks noGrp="1"/>
          </p:cNvSpPr>
          <p:nvPr>
            <p:ph type="title"/>
          </p:nvPr>
        </p:nvSpPr>
        <p:spPr/>
        <p:txBody>
          <a:bodyPr/>
          <a:lstStyle/>
          <a:p>
            <a:r>
              <a:rPr lang="en-US" dirty="0"/>
              <a:t>PaaS Application</a:t>
            </a:r>
          </a:p>
        </p:txBody>
      </p:sp>
      <p:sp>
        <p:nvSpPr>
          <p:cNvPr id="40" name="Rectangle 39">
            <a:extLst>
              <a:ext uri="{FF2B5EF4-FFF2-40B4-BE49-F238E27FC236}">
                <a16:creationId xmlns:a16="http://schemas.microsoft.com/office/drawing/2014/main" id="{A2724D4A-3BF8-4077-BDCF-B425550D3211}"/>
              </a:ext>
            </a:extLst>
          </p:cNvPr>
          <p:cNvSpPr/>
          <p:nvPr/>
        </p:nvSpPr>
        <p:spPr bwMode="auto">
          <a:xfrm>
            <a:off x="615953" y="2272548"/>
            <a:ext cx="4053483" cy="339732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algn="ctr" defTabSz="932472" fontAlgn="base">
              <a:spcBef>
                <a:spcPct val="0"/>
              </a:spcBef>
              <a:spcAft>
                <a:spcPct val="0"/>
              </a:spcAft>
            </a:pPr>
            <a:endParaRPr lang="en-US" sz="800" b="1" dirty="0">
              <a:gradFill>
                <a:gsLst>
                  <a:gs pos="64602">
                    <a:srgbClr val="1A1A1A"/>
                  </a:gs>
                  <a:gs pos="40075">
                    <a:srgbClr val="1A1A1A"/>
                  </a:gs>
                </a:gsLst>
                <a:lin ang="5400000" scaled="0"/>
              </a:gradFill>
              <a:latin typeface="Segoe UI"/>
            </a:endParaRPr>
          </a:p>
        </p:txBody>
      </p:sp>
      <p:sp>
        <p:nvSpPr>
          <p:cNvPr id="41" name="TextBox 40">
            <a:extLst>
              <a:ext uri="{FF2B5EF4-FFF2-40B4-BE49-F238E27FC236}">
                <a16:creationId xmlns:a16="http://schemas.microsoft.com/office/drawing/2014/main" id="{D79602EA-0401-4E9B-B584-18DB266A0B46}"/>
              </a:ext>
            </a:extLst>
          </p:cNvPr>
          <p:cNvSpPr txBox="1"/>
          <p:nvPr/>
        </p:nvSpPr>
        <p:spPr>
          <a:xfrm>
            <a:off x="1429052" y="4632175"/>
            <a:ext cx="1146339"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App Service</a:t>
            </a:r>
          </a:p>
        </p:txBody>
      </p:sp>
      <p:sp>
        <p:nvSpPr>
          <p:cNvPr id="43" name="Rectangle 42">
            <a:extLst>
              <a:ext uri="{FF2B5EF4-FFF2-40B4-BE49-F238E27FC236}">
                <a16:creationId xmlns:a16="http://schemas.microsoft.com/office/drawing/2014/main" id="{C31956B6-8E9E-4745-A6B0-E6C3F2DE171E}"/>
              </a:ext>
            </a:extLst>
          </p:cNvPr>
          <p:cNvSpPr/>
          <p:nvPr/>
        </p:nvSpPr>
        <p:spPr bwMode="auto">
          <a:xfrm>
            <a:off x="4754105" y="355757"/>
            <a:ext cx="2194560" cy="800219"/>
          </a:xfrm>
          <a:prstGeom prst="rect">
            <a:avLst/>
          </a:prstGeom>
          <a:solidFill>
            <a:schemeClr val="bg1"/>
          </a:solid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18288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Dedicated PIP </a:t>
            </a: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(Modern Architecture)</a:t>
            </a:r>
            <a:endParaRPr kumimoji="0" lang="en-US" sz="11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E3C5573C-24E2-4A00-BDB4-25BE81EBEC0D}"/>
              </a:ext>
            </a:extLst>
          </p:cNvPr>
          <p:cNvSpPr/>
          <p:nvPr/>
        </p:nvSpPr>
        <p:spPr bwMode="auto">
          <a:xfrm>
            <a:off x="8176774" y="355757"/>
            <a:ext cx="2194560" cy="800219"/>
          </a:xfrm>
          <a:prstGeom prst="rect">
            <a:avLst/>
          </a:prstGeom>
          <a:solidFill>
            <a:schemeClr val="bg1"/>
          </a:solid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18288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Edge Security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pitchFamily="34" charset="0"/>
              </a:rPr>
              <a:t>(Classic Architecture)</a:t>
            </a:r>
          </a:p>
        </p:txBody>
      </p:sp>
      <p:sp>
        <p:nvSpPr>
          <p:cNvPr id="46" name="Rectangle 45">
            <a:extLst>
              <a:ext uri="{FF2B5EF4-FFF2-40B4-BE49-F238E27FC236}">
                <a16:creationId xmlns:a16="http://schemas.microsoft.com/office/drawing/2014/main" id="{DD6B1EC0-B31F-44CC-9D43-38A1F57536D1}"/>
              </a:ext>
            </a:extLst>
          </p:cNvPr>
          <p:cNvSpPr/>
          <p:nvPr/>
        </p:nvSpPr>
        <p:spPr>
          <a:xfrm>
            <a:off x="1118907" y="2472192"/>
            <a:ext cx="3003033" cy="369332"/>
          </a:xfrm>
          <a:prstGeom prst="rect">
            <a:avLst/>
          </a:prstGeom>
          <a:noFill/>
        </p:spPr>
        <p:txBody>
          <a:bodyPr wrap="squar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w="3175">
                  <a:noFill/>
                </a:ln>
                <a:gradFill>
                  <a:gsLst>
                    <a:gs pos="0">
                      <a:srgbClr val="1A1A1A">
                        <a:lumMod val="90000"/>
                        <a:lumOff val="10000"/>
                      </a:srgbClr>
                    </a:gs>
                    <a:gs pos="100000">
                      <a:srgbClr val="1A1A1A">
                        <a:lumMod val="90000"/>
                        <a:lumOff val="10000"/>
                      </a:srgbClr>
                    </a:gs>
                  </a:gsLst>
                  <a:lin ang="5400000" scaled="1"/>
                </a:gradFill>
                <a:effectLst/>
                <a:uLnTx/>
                <a:uFillTx/>
                <a:latin typeface="Segoe UI"/>
                <a:ea typeface="Segoe UI Black" pitchFamily="34"/>
                <a:cs typeface="+mn-cs"/>
              </a:rPr>
              <a:t>AppService Subnet</a:t>
            </a:r>
          </a:p>
        </p:txBody>
      </p:sp>
      <p:pic>
        <p:nvPicPr>
          <p:cNvPr id="56" name="Graphic 55">
            <a:extLst>
              <a:ext uri="{FF2B5EF4-FFF2-40B4-BE49-F238E27FC236}">
                <a16:creationId xmlns:a16="http://schemas.microsoft.com/office/drawing/2014/main" id="{65FA0B44-D057-4DBB-8DDC-A6563D2051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28640" y="3231108"/>
            <a:ext cx="1311823" cy="1286596"/>
          </a:xfrm>
          <a:prstGeom prst="rect">
            <a:avLst/>
          </a:prstGeom>
        </p:spPr>
      </p:pic>
      <p:cxnSp>
        <p:nvCxnSpPr>
          <p:cNvPr id="62" name="Straight Arrow Connector 61">
            <a:extLst>
              <a:ext uri="{FF2B5EF4-FFF2-40B4-BE49-F238E27FC236}">
                <a16:creationId xmlns:a16="http://schemas.microsoft.com/office/drawing/2014/main" id="{20D316E6-5032-4398-9104-C22BF80AF680}"/>
              </a:ext>
            </a:extLst>
          </p:cNvPr>
          <p:cNvCxnSpPr>
            <a:cxnSpLocks/>
            <a:stCxn id="43" idx="3"/>
            <a:endCxn id="44" idx="1"/>
          </p:cNvCxnSpPr>
          <p:nvPr/>
        </p:nvCxnSpPr>
        <p:spPr>
          <a:xfrm>
            <a:off x="6948665" y="755867"/>
            <a:ext cx="1228109" cy="0"/>
          </a:xfrm>
          <a:prstGeom prst="straightConnector1">
            <a:avLst/>
          </a:prstGeom>
          <a:ln w="38100">
            <a:solidFill>
              <a:schemeClr val="tx1">
                <a:lumMod val="50000"/>
                <a:lumOff val="50000"/>
              </a:schemeClr>
            </a:solidFill>
            <a:prstDash val="sysDash"/>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AD6952C-7386-4545-B688-2E374315510F}"/>
              </a:ext>
            </a:extLst>
          </p:cNvPr>
          <p:cNvSpPr txBox="1"/>
          <p:nvPr/>
        </p:nvSpPr>
        <p:spPr>
          <a:xfrm>
            <a:off x="7329673" y="587881"/>
            <a:ext cx="506870" cy="276999"/>
          </a:xfrm>
          <a:prstGeom prst="rect">
            <a:avLst/>
          </a:prstGeom>
          <a:solidFill>
            <a:schemeClr val="bg1"/>
          </a:solidFill>
        </p:spPr>
        <p:txBody>
          <a:bodyPr wrap="none" lIns="91440" tIns="0" rIns="9144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OR</a:t>
            </a:r>
          </a:p>
        </p:txBody>
      </p:sp>
      <p:sp>
        <p:nvSpPr>
          <p:cNvPr id="32" name="Rectangle 31">
            <a:extLst>
              <a:ext uri="{FF2B5EF4-FFF2-40B4-BE49-F238E27FC236}">
                <a16:creationId xmlns:a16="http://schemas.microsoft.com/office/drawing/2014/main" id="{6313DE33-D0EB-47D1-B228-3C7C22BD365C}"/>
              </a:ext>
            </a:extLst>
          </p:cNvPr>
          <p:cNvSpPr/>
          <p:nvPr/>
        </p:nvSpPr>
        <p:spPr>
          <a:xfrm>
            <a:off x="8557111" y="2882821"/>
            <a:ext cx="3388617" cy="1723549"/>
          </a:xfrm>
          <a:prstGeom prst="rect">
            <a:avLst/>
          </a:prstGeom>
          <a:ln w="28575">
            <a:noFill/>
          </a:ln>
          <a:effectLst>
            <a:outerShdw blurRad="190500" dist="381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lIns="137160" tIns="137160" rIns="137160" bIns="13716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algun Gothic" panose="020B0503020000020004" pitchFamily="34" charset="-127"/>
                <a:cs typeface="+mn-cs"/>
              </a:rPr>
              <a:t>Some services cannot be deployed </a:t>
            </a:r>
            <a:b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algun Gothic" panose="020B0503020000020004" pitchFamily="34" charset="-127"/>
                <a:cs typeface="+mn-cs"/>
              </a:rPr>
            </a:br>
            <a: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algun Gothic" panose="020B0503020000020004" pitchFamily="34" charset="-127"/>
                <a:cs typeface="+mn-cs"/>
              </a:rPr>
              <a:t>to virtual networks</a:t>
            </a:r>
          </a:p>
          <a:p>
            <a:pPr marL="173038" marR="0" lvl="0" indent="-17303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algun Gothic" panose="020B0503020000020004" pitchFamily="34" charset="-127"/>
                <a:cs typeface="+mn-cs"/>
              </a:rPr>
              <a:t>Other Public Cloud Providers</a:t>
            </a:r>
          </a:p>
          <a:p>
            <a:pPr marL="173038" marR="0" lvl="0" indent="-17303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algun Gothic" panose="020B0503020000020004" pitchFamily="34" charset="-127"/>
                <a:cs typeface="+mn-cs"/>
              </a:rPr>
              <a:t>Azure Services not yet enabled for Service Endpoints (Service Tunnel) or VNet Service Injections</a:t>
            </a:r>
          </a:p>
        </p:txBody>
      </p:sp>
      <p:sp>
        <p:nvSpPr>
          <p:cNvPr id="67" name="TextBox 66">
            <a:extLst>
              <a:ext uri="{FF2B5EF4-FFF2-40B4-BE49-F238E27FC236}">
                <a16:creationId xmlns:a16="http://schemas.microsoft.com/office/drawing/2014/main" id="{03B812F7-F37E-44A4-A2DA-26297633FD6A}"/>
              </a:ext>
            </a:extLst>
          </p:cNvPr>
          <p:cNvSpPr txBox="1"/>
          <p:nvPr/>
        </p:nvSpPr>
        <p:spPr>
          <a:xfrm>
            <a:off x="9110750" y="2285748"/>
            <a:ext cx="178116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69027">
                      <a:srgbClr val="107C10"/>
                    </a:gs>
                    <a:gs pos="52000">
                      <a:srgbClr val="107C10"/>
                    </a:gs>
                  </a:gsLst>
                  <a:lin ang="5400000" scaled="0"/>
                </a:gradFill>
                <a:effectLst/>
                <a:uLnTx/>
                <a:uFillTx/>
                <a:latin typeface="Segoe UI"/>
                <a:ea typeface="+mn-ea"/>
                <a:cs typeface="+mn-cs"/>
              </a:rPr>
              <a:t>Other Services</a:t>
            </a:r>
          </a:p>
        </p:txBody>
      </p:sp>
      <p:grpSp>
        <p:nvGrpSpPr>
          <p:cNvPr id="68" name="Group 67">
            <a:extLst>
              <a:ext uri="{FF2B5EF4-FFF2-40B4-BE49-F238E27FC236}">
                <a16:creationId xmlns:a16="http://schemas.microsoft.com/office/drawing/2014/main" id="{90D98634-0257-4C75-B741-5270356CA25E}"/>
              </a:ext>
            </a:extLst>
          </p:cNvPr>
          <p:cNvGrpSpPr/>
          <p:nvPr/>
        </p:nvGrpSpPr>
        <p:grpSpPr>
          <a:xfrm>
            <a:off x="8282139" y="2351694"/>
            <a:ext cx="725832" cy="175884"/>
            <a:chOff x="6660452" y="3094221"/>
            <a:chExt cx="188672" cy="45719"/>
          </a:xfrm>
          <a:noFill/>
        </p:grpSpPr>
        <p:sp>
          <p:nvSpPr>
            <p:cNvPr id="69" name="Oval 68">
              <a:extLst>
                <a:ext uri="{FF2B5EF4-FFF2-40B4-BE49-F238E27FC236}">
                  <a16:creationId xmlns:a16="http://schemas.microsoft.com/office/drawing/2014/main" id="{E3DF9815-1F44-432E-9894-54826FC78942}"/>
                </a:ext>
              </a:extLst>
            </p:cNvPr>
            <p:cNvSpPr/>
            <p:nvPr/>
          </p:nvSpPr>
          <p:spPr bwMode="auto">
            <a:xfrm>
              <a:off x="6660452" y="3094221"/>
              <a:ext cx="45720" cy="45719"/>
            </a:xfrm>
            <a:prstGeom prst="ellipse">
              <a:avLst/>
            </a:prstGeom>
            <a:grpFill/>
            <a:ln w="2222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Oval 69">
              <a:extLst>
                <a:ext uri="{FF2B5EF4-FFF2-40B4-BE49-F238E27FC236}">
                  <a16:creationId xmlns:a16="http://schemas.microsoft.com/office/drawing/2014/main" id="{C3221E14-B47B-4B6B-92BF-CAC5E766DC87}"/>
                </a:ext>
              </a:extLst>
            </p:cNvPr>
            <p:cNvSpPr/>
            <p:nvPr/>
          </p:nvSpPr>
          <p:spPr bwMode="auto">
            <a:xfrm>
              <a:off x="6731928" y="3094221"/>
              <a:ext cx="45720" cy="45719"/>
            </a:xfrm>
            <a:prstGeom prst="ellipse">
              <a:avLst/>
            </a:prstGeom>
            <a:grpFill/>
            <a:ln w="2222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88A4A064-E46F-4A7F-9463-1AB78F689BB1}"/>
                </a:ext>
              </a:extLst>
            </p:cNvPr>
            <p:cNvSpPr/>
            <p:nvPr/>
          </p:nvSpPr>
          <p:spPr bwMode="auto">
            <a:xfrm>
              <a:off x="6803404" y="3094221"/>
              <a:ext cx="45720" cy="45719"/>
            </a:xfrm>
            <a:prstGeom prst="ellipse">
              <a:avLst/>
            </a:prstGeom>
            <a:grpFill/>
            <a:ln w="2222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9" name="Straight Connector 38">
            <a:extLst>
              <a:ext uri="{FF2B5EF4-FFF2-40B4-BE49-F238E27FC236}">
                <a16:creationId xmlns:a16="http://schemas.microsoft.com/office/drawing/2014/main" id="{77A2B214-2C1B-4F19-8B9F-DE765EC57C22}"/>
              </a:ext>
            </a:extLst>
          </p:cNvPr>
          <p:cNvCxnSpPr>
            <a:cxnSpLocks/>
          </p:cNvCxnSpPr>
          <p:nvPr/>
        </p:nvCxnSpPr>
        <p:spPr>
          <a:xfrm flipV="1">
            <a:off x="3391437" y="4201229"/>
            <a:ext cx="1625859" cy="0"/>
          </a:xfrm>
          <a:prstGeom prst="line">
            <a:avLst/>
          </a:prstGeom>
          <a:ln w="38100">
            <a:solidFill>
              <a:srgbClr val="107C10"/>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pic>
        <p:nvPicPr>
          <p:cNvPr id="45" name="Picture 44" descr="A screenshot of a cell phone&#10;&#10;Description generated with high confidence">
            <a:extLst>
              <a:ext uri="{FF2B5EF4-FFF2-40B4-BE49-F238E27FC236}">
                <a16:creationId xmlns:a16="http://schemas.microsoft.com/office/drawing/2014/main" id="{9108549A-E297-4E28-8237-5B424B8C7F76}"/>
              </a:ext>
            </a:extLst>
          </p:cNvPr>
          <p:cNvPicPr>
            <a:picLocks noChangeAspect="1"/>
          </p:cNvPicPr>
          <p:nvPr/>
        </p:nvPicPr>
        <p:blipFill rotWithShape="1">
          <a:blip r:embed="rId5">
            <a:clrChange>
              <a:clrFrom>
                <a:srgbClr val="F5F1F0"/>
              </a:clrFrom>
              <a:clrTo>
                <a:srgbClr val="F5F1F0">
                  <a:alpha val="0"/>
                </a:srgbClr>
              </a:clrTo>
            </a:clrChange>
          </a:blip>
          <a:srcRect l="90507" t="55053" r="6328" b="36876"/>
          <a:stretch/>
        </p:blipFill>
        <p:spPr>
          <a:xfrm>
            <a:off x="5697265" y="2916201"/>
            <a:ext cx="538435" cy="602066"/>
          </a:xfrm>
          <a:prstGeom prst="rect">
            <a:avLst/>
          </a:prstGeom>
        </p:spPr>
      </p:pic>
      <p:pic>
        <p:nvPicPr>
          <p:cNvPr id="73" name="Picture 72" descr="A screenshot of a cell phone&#10;&#10;Description generated with high confidence">
            <a:extLst>
              <a:ext uri="{FF2B5EF4-FFF2-40B4-BE49-F238E27FC236}">
                <a16:creationId xmlns:a16="http://schemas.microsoft.com/office/drawing/2014/main" id="{189BBF4A-8529-457F-8AB2-510D0C517F68}"/>
              </a:ext>
            </a:extLst>
          </p:cNvPr>
          <p:cNvPicPr>
            <a:picLocks noChangeAspect="1"/>
          </p:cNvPicPr>
          <p:nvPr/>
        </p:nvPicPr>
        <p:blipFill rotWithShape="1">
          <a:blip r:embed="rId5">
            <a:clrChange>
              <a:clrFrom>
                <a:srgbClr val="F5F1F0"/>
              </a:clrFrom>
              <a:clrTo>
                <a:srgbClr val="F5F1F0">
                  <a:alpha val="0"/>
                </a:srgbClr>
              </a:clrTo>
            </a:clrChange>
          </a:blip>
          <a:srcRect l="90586" t="69128" r="6328" b="22801"/>
          <a:stretch/>
        </p:blipFill>
        <p:spPr>
          <a:xfrm>
            <a:off x="5760570" y="3923373"/>
            <a:ext cx="598563" cy="686465"/>
          </a:xfrm>
          <a:prstGeom prst="rect">
            <a:avLst/>
          </a:prstGeom>
        </p:spPr>
      </p:pic>
      <p:sp>
        <p:nvSpPr>
          <p:cNvPr id="74" name="TextBox 73">
            <a:extLst>
              <a:ext uri="{FF2B5EF4-FFF2-40B4-BE49-F238E27FC236}">
                <a16:creationId xmlns:a16="http://schemas.microsoft.com/office/drawing/2014/main" id="{5FFF3D4C-2CFB-4597-98E3-9360FB1CB082}"/>
              </a:ext>
            </a:extLst>
          </p:cNvPr>
          <p:cNvSpPr txBox="1"/>
          <p:nvPr/>
        </p:nvSpPr>
        <p:spPr>
          <a:xfrm>
            <a:off x="6494342" y="4225084"/>
            <a:ext cx="868186"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69027">
                      <a:srgbClr val="107C10"/>
                    </a:gs>
                    <a:gs pos="52000">
                      <a:srgbClr val="107C10"/>
                    </a:gs>
                  </a:gsLst>
                  <a:lin ang="5400000" scaled="0"/>
                </a:gradFill>
                <a:effectLst/>
                <a:uLnTx/>
                <a:uFillTx/>
                <a:latin typeface="Segoe UI"/>
                <a:ea typeface="+mn-ea"/>
                <a:cs typeface="+mn-cs"/>
              </a:rPr>
              <a:t>Storage</a:t>
            </a:r>
          </a:p>
        </p:txBody>
      </p:sp>
      <p:sp>
        <p:nvSpPr>
          <p:cNvPr id="75" name="TextBox 74">
            <a:extLst>
              <a:ext uri="{FF2B5EF4-FFF2-40B4-BE49-F238E27FC236}">
                <a16:creationId xmlns:a16="http://schemas.microsoft.com/office/drawing/2014/main" id="{7EF8C4AF-C1CF-4403-A1B9-AEB89A90CE9D}"/>
              </a:ext>
            </a:extLst>
          </p:cNvPr>
          <p:cNvSpPr txBox="1"/>
          <p:nvPr/>
        </p:nvSpPr>
        <p:spPr>
          <a:xfrm>
            <a:off x="6293800" y="3088733"/>
            <a:ext cx="1418333"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69027">
                      <a:srgbClr val="107C10"/>
                    </a:gs>
                    <a:gs pos="52000">
                      <a:srgbClr val="107C10"/>
                    </a:gs>
                  </a:gsLst>
                  <a:lin ang="5400000" scaled="0"/>
                </a:gradFill>
                <a:effectLst/>
                <a:uLnTx/>
                <a:uFillTx/>
                <a:latin typeface="Segoe UI"/>
                <a:ea typeface="+mn-ea"/>
                <a:cs typeface="+mn-cs"/>
              </a:rPr>
              <a:t>Key Vault</a:t>
            </a:r>
          </a:p>
        </p:txBody>
      </p:sp>
      <p:sp>
        <p:nvSpPr>
          <p:cNvPr id="76" name="Left Brace 75">
            <a:extLst>
              <a:ext uri="{FF2B5EF4-FFF2-40B4-BE49-F238E27FC236}">
                <a16:creationId xmlns:a16="http://schemas.microsoft.com/office/drawing/2014/main" id="{EE38B8BE-D4EC-4DD9-9CE2-731524179767}"/>
              </a:ext>
            </a:extLst>
          </p:cNvPr>
          <p:cNvSpPr/>
          <p:nvPr/>
        </p:nvSpPr>
        <p:spPr>
          <a:xfrm>
            <a:off x="5129978" y="2678007"/>
            <a:ext cx="520645" cy="3051228"/>
          </a:xfrm>
          <a:prstGeom prst="leftBrace">
            <a:avLst>
              <a:gd name="adj1" fmla="val 27847"/>
              <a:gd name="adj2" fmla="val 50000"/>
            </a:avLst>
          </a:prstGeom>
          <a:ln w="38100">
            <a:solidFill>
              <a:srgbClr val="107C1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77" name="Group 76">
            <a:extLst>
              <a:ext uri="{FF2B5EF4-FFF2-40B4-BE49-F238E27FC236}">
                <a16:creationId xmlns:a16="http://schemas.microsoft.com/office/drawing/2014/main" id="{2BE00B9E-EAE4-40A6-8235-C0A0DAF78937}"/>
              </a:ext>
            </a:extLst>
          </p:cNvPr>
          <p:cNvGrpSpPr/>
          <p:nvPr/>
        </p:nvGrpSpPr>
        <p:grpSpPr>
          <a:xfrm>
            <a:off x="5802831" y="5311502"/>
            <a:ext cx="476083" cy="115365"/>
            <a:chOff x="6660452" y="3094221"/>
            <a:chExt cx="188672" cy="45719"/>
          </a:xfrm>
          <a:noFill/>
        </p:grpSpPr>
        <p:sp>
          <p:nvSpPr>
            <p:cNvPr id="78" name="Oval 77">
              <a:extLst>
                <a:ext uri="{FF2B5EF4-FFF2-40B4-BE49-F238E27FC236}">
                  <a16:creationId xmlns:a16="http://schemas.microsoft.com/office/drawing/2014/main" id="{98CFAAEE-B362-433C-829E-207ADCB0166A}"/>
                </a:ext>
              </a:extLst>
            </p:cNvPr>
            <p:cNvSpPr/>
            <p:nvPr/>
          </p:nvSpPr>
          <p:spPr bwMode="auto">
            <a:xfrm>
              <a:off x="6660452" y="3094221"/>
              <a:ext cx="45720" cy="45719"/>
            </a:xfrm>
            <a:prstGeom prst="ellipse">
              <a:avLst/>
            </a:prstGeom>
            <a:grpFill/>
            <a:ln w="2222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0FF2CEDE-641B-443E-BF92-0EC0BC57AA1A}"/>
                </a:ext>
              </a:extLst>
            </p:cNvPr>
            <p:cNvSpPr/>
            <p:nvPr/>
          </p:nvSpPr>
          <p:spPr bwMode="auto">
            <a:xfrm>
              <a:off x="6731928" y="3094221"/>
              <a:ext cx="45720" cy="45719"/>
            </a:xfrm>
            <a:prstGeom prst="ellipse">
              <a:avLst/>
            </a:prstGeom>
            <a:grpFill/>
            <a:ln w="2222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881A0F4F-D728-4438-8CA0-673E2C09EF24}"/>
                </a:ext>
              </a:extLst>
            </p:cNvPr>
            <p:cNvSpPr/>
            <p:nvPr/>
          </p:nvSpPr>
          <p:spPr bwMode="auto">
            <a:xfrm>
              <a:off x="6803404" y="3094221"/>
              <a:ext cx="45720" cy="45719"/>
            </a:xfrm>
            <a:prstGeom prst="ellipse">
              <a:avLst/>
            </a:prstGeom>
            <a:grpFill/>
            <a:ln w="2222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1" name="TextBox 80">
            <a:extLst>
              <a:ext uri="{FF2B5EF4-FFF2-40B4-BE49-F238E27FC236}">
                <a16:creationId xmlns:a16="http://schemas.microsoft.com/office/drawing/2014/main" id="{665200BC-A504-44B8-B267-CF137D295A7D}"/>
              </a:ext>
            </a:extLst>
          </p:cNvPr>
          <p:cNvSpPr txBox="1"/>
          <p:nvPr/>
        </p:nvSpPr>
        <p:spPr>
          <a:xfrm>
            <a:off x="6549618" y="5157613"/>
            <a:ext cx="76155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69027">
                      <a:srgbClr val="107C10"/>
                    </a:gs>
                    <a:gs pos="52000">
                      <a:srgbClr val="107C10"/>
                    </a:gs>
                  </a:gsLst>
                  <a:lin ang="5400000" scaled="0"/>
                </a:gradFill>
                <a:effectLst/>
                <a:uLnTx/>
                <a:uFillTx/>
                <a:latin typeface="Segoe UI"/>
                <a:ea typeface="+mn-ea"/>
                <a:cs typeface="+mn-cs"/>
              </a:rPr>
              <a:t>Others</a:t>
            </a:r>
          </a:p>
        </p:txBody>
      </p:sp>
      <p:sp>
        <p:nvSpPr>
          <p:cNvPr id="82" name="TextBox 81">
            <a:extLst>
              <a:ext uri="{FF2B5EF4-FFF2-40B4-BE49-F238E27FC236}">
                <a16:creationId xmlns:a16="http://schemas.microsoft.com/office/drawing/2014/main" id="{81BBCF63-757A-48CD-89D0-3AFD8849B8C3}"/>
              </a:ext>
            </a:extLst>
          </p:cNvPr>
          <p:cNvSpPr txBox="1"/>
          <p:nvPr/>
        </p:nvSpPr>
        <p:spPr>
          <a:xfrm>
            <a:off x="2259683" y="4360215"/>
            <a:ext cx="2234136" cy="923330"/>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69027">
                      <a:srgbClr val="107C10"/>
                    </a:gs>
                    <a:gs pos="52000">
                      <a:srgbClr val="107C10"/>
                    </a:gs>
                  </a:gsLst>
                  <a:lin ang="5400000" scaled="0"/>
                </a:gradFill>
                <a:effectLst/>
                <a:uLnTx/>
                <a:uFillTx/>
                <a:latin typeface="Segoe UI"/>
                <a:ea typeface="+mn-ea"/>
                <a:cs typeface="+mn-cs"/>
              </a:rPr>
              <a:t>Service</a:t>
            </a:r>
            <a:br>
              <a:rPr kumimoji="0" lang="en-US" sz="2000" b="0" i="0" u="none" strike="noStrike" kern="1200" cap="none" spc="0" normalizeH="0" baseline="0" noProof="0" dirty="0">
                <a:ln>
                  <a:noFill/>
                </a:ln>
                <a:gradFill>
                  <a:gsLst>
                    <a:gs pos="69027">
                      <a:srgbClr val="107C10"/>
                    </a:gs>
                    <a:gs pos="52000">
                      <a:srgbClr val="107C10"/>
                    </a:gs>
                  </a:gsLst>
                  <a:lin ang="5400000" scaled="0"/>
                </a:gradFill>
                <a:effectLst/>
                <a:uLnTx/>
                <a:uFillTx/>
                <a:latin typeface="Segoe UI"/>
                <a:ea typeface="+mn-ea"/>
                <a:cs typeface="+mn-cs"/>
              </a:rPr>
            </a:br>
            <a:r>
              <a:rPr kumimoji="0" lang="en-US" sz="2000" b="0" i="0" u="none" strike="noStrike" kern="1200" cap="none" spc="0" normalizeH="0" baseline="0" noProof="0" dirty="0">
                <a:ln>
                  <a:noFill/>
                </a:ln>
                <a:gradFill>
                  <a:gsLst>
                    <a:gs pos="69027">
                      <a:srgbClr val="107C10"/>
                    </a:gs>
                    <a:gs pos="52000">
                      <a:srgbClr val="107C10"/>
                    </a:gs>
                  </a:gsLst>
                  <a:lin ang="5400000" scaled="0"/>
                </a:gradFill>
                <a:effectLst/>
                <a:uLnTx/>
                <a:uFillTx/>
                <a:latin typeface="Segoe UI"/>
                <a:ea typeface="+mn-ea"/>
                <a:cs typeface="+mn-cs"/>
              </a:rPr>
              <a:t>Endpoints or </a:t>
            </a:r>
            <a:br>
              <a:rPr kumimoji="0" lang="en-US" sz="2000" b="0" i="0" u="none" strike="noStrike" kern="1200" cap="none" spc="0" normalizeH="0" baseline="0" noProof="0" dirty="0">
                <a:ln>
                  <a:noFill/>
                </a:ln>
                <a:gradFill>
                  <a:gsLst>
                    <a:gs pos="69027">
                      <a:srgbClr val="107C10"/>
                    </a:gs>
                    <a:gs pos="52000">
                      <a:srgbClr val="107C10"/>
                    </a:gs>
                  </a:gsLst>
                  <a:lin ang="5400000" scaled="0"/>
                </a:gradFill>
                <a:effectLst/>
                <a:uLnTx/>
                <a:uFillTx/>
                <a:latin typeface="Segoe UI"/>
                <a:ea typeface="+mn-ea"/>
                <a:cs typeface="+mn-cs"/>
              </a:rPr>
            </a:br>
            <a:r>
              <a:rPr kumimoji="0" lang="en-US" sz="2000" b="0" i="0" u="none" strike="noStrike" kern="1200" cap="none" spc="0" normalizeH="0" baseline="0" noProof="0" dirty="0">
                <a:ln>
                  <a:noFill/>
                </a:ln>
                <a:gradFill>
                  <a:gsLst>
                    <a:gs pos="69027">
                      <a:srgbClr val="107C10"/>
                    </a:gs>
                    <a:gs pos="52000">
                      <a:srgbClr val="107C10"/>
                    </a:gs>
                  </a:gsLst>
                  <a:lin ang="5400000" scaled="0"/>
                </a:gradFill>
                <a:effectLst/>
                <a:uLnTx/>
                <a:uFillTx/>
                <a:latin typeface="Segoe UI"/>
                <a:ea typeface="+mn-ea"/>
                <a:cs typeface="+mn-cs"/>
              </a:rPr>
              <a:t>VNet injection</a:t>
            </a:r>
          </a:p>
        </p:txBody>
      </p:sp>
      <p:cxnSp>
        <p:nvCxnSpPr>
          <p:cNvPr id="84" name="Straight Connector 83">
            <a:extLst>
              <a:ext uri="{FF2B5EF4-FFF2-40B4-BE49-F238E27FC236}">
                <a16:creationId xmlns:a16="http://schemas.microsoft.com/office/drawing/2014/main" id="{E6B6FB8A-4C53-4A48-893F-AA30ECAFD1CE}"/>
              </a:ext>
            </a:extLst>
          </p:cNvPr>
          <p:cNvCxnSpPr>
            <a:cxnSpLocks/>
          </p:cNvCxnSpPr>
          <p:nvPr/>
        </p:nvCxnSpPr>
        <p:spPr>
          <a:xfrm flipV="1">
            <a:off x="7575090" y="871199"/>
            <a:ext cx="0" cy="1401349"/>
          </a:xfrm>
          <a:prstGeom prst="line">
            <a:avLst/>
          </a:prstGeom>
          <a:ln w="38100">
            <a:solidFill>
              <a:schemeClr val="tx1">
                <a:lumMod val="50000"/>
                <a:lumOff val="50000"/>
              </a:schemeClr>
            </a:solidFill>
            <a:prstDash val="sysDash"/>
            <a:headEnd type="none" w="lg" len="med"/>
            <a:tailEnd type="none"/>
          </a:ln>
        </p:spPr>
        <p:style>
          <a:lnRef idx="1">
            <a:schemeClr val="accent1"/>
          </a:lnRef>
          <a:fillRef idx="0">
            <a:schemeClr val="accent1"/>
          </a:fillRef>
          <a:effectRef idx="0">
            <a:schemeClr val="accent1"/>
          </a:effectRef>
          <a:fontRef idx="minor">
            <a:schemeClr val="tx1"/>
          </a:fontRef>
        </p:style>
      </p:cxnSp>
      <p:grpSp>
        <p:nvGrpSpPr>
          <p:cNvPr id="47" name="Graphic 1387">
            <a:extLst>
              <a:ext uri="{FF2B5EF4-FFF2-40B4-BE49-F238E27FC236}">
                <a16:creationId xmlns:a16="http://schemas.microsoft.com/office/drawing/2014/main" id="{133B1FE8-3930-49C9-9B29-527EE6E0B105}"/>
              </a:ext>
            </a:extLst>
          </p:cNvPr>
          <p:cNvGrpSpPr/>
          <p:nvPr/>
        </p:nvGrpSpPr>
        <p:grpSpPr>
          <a:xfrm>
            <a:off x="4448302" y="1506472"/>
            <a:ext cx="700548" cy="986550"/>
            <a:chOff x="6000749" y="3293340"/>
            <a:chExt cx="187643" cy="264249"/>
          </a:xfrm>
        </p:grpSpPr>
        <p:sp>
          <p:nvSpPr>
            <p:cNvPr id="48" name="Freeform: Shape 47">
              <a:extLst>
                <a:ext uri="{FF2B5EF4-FFF2-40B4-BE49-F238E27FC236}">
                  <a16:creationId xmlns:a16="http://schemas.microsoft.com/office/drawing/2014/main" id="{7738C989-2F3A-4C16-8245-24CCBB82CA38}"/>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10700" cap="sq">
              <a:solidFill>
                <a:srgbClr val="0078D4"/>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49" name="Freeform: Shape 48">
              <a:extLst>
                <a:ext uri="{FF2B5EF4-FFF2-40B4-BE49-F238E27FC236}">
                  <a16:creationId xmlns:a16="http://schemas.microsoft.com/office/drawing/2014/main" id="{698DFCE2-973A-4273-A9BA-B9C839062A4E}"/>
                </a:ext>
              </a:extLst>
            </p:cNvPr>
            <p:cNvSpPr/>
            <p:nvPr/>
          </p:nvSpPr>
          <p:spPr>
            <a:xfrm>
              <a:off x="6028919" y="3293340"/>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47625" cap="sq">
              <a:solidFill>
                <a:srgbClr val="0078D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cxnSp>
        <p:nvCxnSpPr>
          <p:cNvPr id="11" name="Straight Connector 10">
            <a:extLst>
              <a:ext uri="{FF2B5EF4-FFF2-40B4-BE49-F238E27FC236}">
                <a16:creationId xmlns:a16="http://schemas.microsoft.com/office/drawing/2014/main" id="{D7194456-B8E3-4697-B099-E8A63112D002}"/>
              </a:ext>
            </a:extLst>
          </p:cNvPr>
          <p:cNvCxnSpPr>
            <a:cxnSpLocks/>
          </p:cNvCxnSpPr>
          <p:nvPr/>
        </p:nvCxnSpPr>
        <p:spPr>
          <a:xfrm>
            <a:off x="5230929" y="2450292"/>
            <a:ext cx="2932462" cy="0"/>
          </a:xfrm>
          <a:prstGeom prst="line">
            <a:avLst/>
          </a:prstGeom>
          <a:ln w="38100">
            <a:solidFill>
              <a:schemeClr val="tx1">
                <a:lumMod val="50000"/>
                <a:lumOff val="50000"/>
              </a:schemeClr>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667224"/>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C0DA179-9EE2-44D3-B9E6-21B321B2A68C}"/>
              </a:ext>
            </a:extLst>
          </p:cNvPr>
          <p:cNvSpPr/>
          <p:nvPr/>
        </p:nvSpPr>
        <p:spPr bwMode="auto">
          <a:xfrm>
            <a:off x="588962" y="1800113"/>
            <a:ext cx="8835546" cy="4683359"/>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algn="ctr" defTabSz="932472" fontAlgn="base">
              <a:spcBef>
                <a:spcPct val="0"/>
              </a:spcBef>
              <a:spcAft>
                <a:spcPct val="0"/>
              </a:spcAft>
            </a:pPr>
            <a:endParaRPr lang="en-US" sz="800" b="1" dirty="0">
              <a:gradFill>
                <a:gsLst>
                  <a:gs pos="64602">
                    <a:srgbClr val="1A1A1A"/>
                  </a:gs>
                  <a:gs pos="40075">
                    <a:srgbClr val="1A1A1A"/>
                  </a:gs>
                </a:gsLst>
                <a:lin ang="5400000" scaled="0"/>
              </a:gradFill>
              <a:latin typeface="Segoe UI"/>
            </a:endParaRPr>
          </a:p>
        </p:txBody>
      </p:sp>
      <p:grpSp>
        <p:nvGrpSpPr>
          <p:cNvPr id="14" name="Group 13">
            <a:extLst>
              <a:ext uri="{FF2B5EF4-FFF2-40B4-BE49-F238E27FC236}">
                <a16:creationId xmlns:a16="http://schemas.microsoft.com/office/drawing/2014/main" id="{6C028392-46A9-4253-9009-4295A5E9DEFB}"/>
              </a:ext>
            </a:extLst>
          </p:cNvPr>
          <p:cNvGrpSpPr/>
          <p:nvPr/>
        </p:nvGrpSpPr>
        <p:grpSpPr>
          <a:xfrm>
            <a:off x="5450920" y="3810785"/>
            <a:ext cx="635209" cy="656839"/>
            <a:chOff x="5776251" y="2391232"/>
            <a:chExt cx="287011" cy="296778"/>
          </a:xfrm>
        </p:grpSpPr>
        <p:sp>
          <p:nvSpPr>
            <p:cNvPr id="15" name="Rectangle: Rounded Corners 14">
              <a:extLst>
                <a:ext uri="{FF2B5EF4-FFF2-40B4-BE49-F238E27FC236}">
                  <a16:creationId xmlns:a16="http://schemas.microsoft.com/office/drawing/2014/main" id="{EF554CD3-E5AD-4985-B89F-56628F787E64}"/>
                </a:ext>
              </a:extLst>
            </p:cNvPr>
            <p:cNvSpPr/>
            <p:nvPr/>
          </p:nvSpPr>
          <p:spPr bwMode="auto">
            <a:xfrm rot="2700000">
              <a:off x="5784547" y="2401671"/>
              <a:ext cx="276433" cy="276438"/>
            </a:xfrm>
            <a:prstGeom prst="roundRect">
              <a:avLst>
                <a:gd name="adj" fmla="val 11007"/>
              </a:avLst>
            </a:prstGeom>
            <a:solidFill>
              <a:srgbClr val="107C1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 name="Oval 15">
              <a:extLst>
                <a:ext uri="{FF2B5EF4-FFF2-40B4-BE49-F238E27FC236}">
                  <a16:creationId xmlns:a16="http://schemas.microsoft.com/office/drawing/2014/main" id="{D2660644-74A8-4456-823F-0D6E868B0134}"/>
                </a:ext>
              </a:extLst>
            </p:cNvPr>
            <p:cNvSpPr/>
            <p:nvPr/>
          </p:nvSpPr>
          <p:spPr bwMode="auto">
            <a:xfrm>
              <a:off x="5880408" y="2495692"/>
              <a:ext cx="84714" cy="84712"/>
            </a:xfrm>
            <a:prstGeom prst="ellipse">
              <a:avLst/>
            </a:prstGeom>
            <a:noFill/>
            <a:ln w="19050">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 name="Arrow: Down 16">
              <a:extLst>
                <a:ext uri="{FF2B5EF4-FFF2-40B4-BE49-F238E27FC236}">
                  <a16:creationId xmlns:a16="http://schemas.microsoft.com/office/drawing/2014/main" id="{FCEE864E-A458-401E-9326-A37476CBFD07}"/>
                </a:ext>
              </a:extLst>
            </p:cNvPr>
            <p:cNvSpPr/>
            <p:nvPr/>
          </p:nvSpPr>
          <p:spPr bwMode="auto">
            <a:xfrm rot="10800000">
              <a:off x="5888957" y="2391232"/>
              <a:ext cx="67614" cy="99156"/>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 name="Arrow: Down 17">
              <a:extLst>
                <a:ext uri="{FF2B5EF4-FFF2-40B4-BE49-F238E27FC236}">
                  <a16:creationId xmlns:a16="http://schemas.microsoft.com/office/drawing/2014/main" id="{B12E2132-5230-419E-AA0B-D180C42F3E24}"/>
                </a:ext>
              </a:extLst>
            </p:cNvPr>
            <p:cNvSpPr/>
            <p:nvPr/>
          </p:nvSpPr>
          <p:spPr bwMode="auto">
            <a:xfrm rot="16200000">
              <a:off x="5979876" y="2491941"/>
              <a:ext cx="67613" cy="9915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 name="Arrow: Down 18">
              <a:extLst>
                <a:ext uri="{FF2B5EF4-FFF2-40B4-BE49-F238E27FC236}">
                  <a16:creationId xmlns:a16="http://schemas.microsoft.com/office/drawing/2014/main" id="{95ECDCDE-C632-4308-A300-05ACE5B82C31}"/>
                </a:ext>
              </a:extLst>
            </p:cNvPr>
            <p:cNvSpPr/>
            <p:nvPr/>
          </p:nvSpPr>
          <p:spPr bwMode="auto">
            <a:xfrm rot="5400000">
              <a:off x="5792023" y="2491940"/>
              <a:ext cx="67613" cy="9915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 name="Oval 19">
              <a:extLst>
                <a:ext uri="{FF2B5EF4-FFF2-40B4-BE49-F238E27FC236}">
                  <a16:creationId xmlns:a16="http://schemas.microsoft.com/office/drawing/2014/main" id="{970A724D-5AF4-4F18-BAAD-398315A084AE}"/>
                </a:ext>
              </a:extLst>
            </p:cNvPr>
            <p:cNvSpPr/>
            <p:nvPr/>
          </p:nvSpPr>
          <p:spPr bwMode="auto">
            <a:xfrm>
              <a:off x="5896300" y="2635156"/>
              <a:ext cx="52855" cy="52854"/>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1" name="Rectangle 20">
              <a:extLst>
                <a:ext uri="{FF2B5EF4-FFF2-40B4-BE49-F238E27FC236}">
                  <a16:creationId xmlns:a16="http://schemas.microsoft.com/office/drawing/2014/main" id="{5ED1AF68-4CA6-4134-BE36-74619FF77E06}"/>
                </a:ext>
              </a:extLst>
            </p:cNvPr>
            <p:cNvSpPr/>
            <p:nvPr/>
          </p:nvSpPr>
          <p:spPr bwMode="auto">
            <a:xfrm>
              <a:off x="5906964" y="2587639"/>
              <a:ext cx="27432" cy="91440"/>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2" name="TextBox 21">
            <a:extLst>
              <a:ext uri="{FF2B5EF4-FFF2-40B4-BE49-F238E27FC236}">
                <a16:creationId xmlns:a16="http://schemas.microsoft.com/office/drawing/2014/main" id="{03F410B7-9720-47AF-89CE-FD70B57FE7D7}"/>
              </a:ext>
            </a:extLst>
          </p:cNvPr>
          <p:cNvSpPr txBox="1"/>
          <p:nvPr/>
        </p:nvSpPr>
        <p:spPr>
          <a:xfrm>
            <a:off x="1424665" y="5157663"/>
            <a:ext cx="800797"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69027">
                      <a:srgbClr val="107C10"/>
                    </a:gs>
                    <a:gs pos="52000">
                      <a:srgbClr val="107C10"/>
                    </a:gs>
                  </a:gsLst>
                  <a:lin ang="5400000" scaled="0"/>
                </a:gradFill>
                <a:effectLst/>
                <a:uLnTx/>
                <a:uFillTx/>
                <a:latin typeface="Segoe UI"/>
                <a:ea typeface="+mn-ea"/>
                <a:cs typeface="+mn-cs"/>
              </a:rPr>
              <a:t>Other </a:t>
            </a:r>
            <a:br>
              <a:rPr kumimoji="0" lang="en-US" sz="2000" b="0" i="0" u="none" strike="noStrike" kern="1200" cap="none" spc="0" normalizeH="0" baseline="0" noProof="0" dirty="0">
                <a:ln>
                  <a:noFill/>
                </a:ln>
                <a:gradFill>
                  <a:gsLst>
                    <a:gs pos="69027">
                      <a:srgbClr val="107C10"/>
                    </a:gs>
                    <a:gs pos="52000">
                      <a:srgbClr val="107C10"/>
                    </a:gs>
                  </a:gsLst>
                  <a:lin ang="5400000" scaled="0"/>
                </a:gradFill>
                <a:effectLst/>
                <a:uLnTx/>
                <a:uFillTx/>
                <a:latin typeface="Segoe UI"/>
                <a:ea typeface="+mn-ea"/>
                <a:cs typeface="+mn-cs"/>
              </a:rPr>
            </a:br>
            <a:r>
              <a:rPr kumimoji="0" lang="en-US" sz="2000" b="0" i="0" u="none" strike="noStrike" kern="1200" cap="none" spc="0" normalizeH="0" baseline="0" noProof="0" dirty="0">
                <a:ln>
                  <a:noFill/>
                </a:ln>
                <a:gradFill>
                  <a:gsLst>
                    <a:gs pos="69027">
                      <a:srgbClr val="107C10"/>
                    </a:gs>
                    <a:gs pos="52000">
                      <a:srgbClr val="107C10"/>
                    </a:gs>
                  </a:gsLst>
                  <a:lin ang="5400000" scaled="0"/>
                </a:gradFill>
                <a:effectLst/>
                <a:uLnTx/>
                <a:uFillTx/>
                <a:latin typeface="Segoe UI"/>
                <a:ea typeface="+mn-ea"/>
                <a:cs typeface="+mn-cs"/>
              </a:rPr>
              <a:t>servers</a:t>
            </a:r>
          </a:p>
        </p:txBody>
      </p:sp>
      <p:sp>
        <p:nvSpPr>
          <p:cNvPr id="23" name="TextBox 22">
            <a:extLst>
              <a:ext uri="{FF2B5EF4-FFF2-40B4-BE49-F238E27FC236}">
                <a16:creationId xmlns:a16="http://schemas.microsoft.com/office/drawing/2014/main" id="{B9FE653B-DC51-4C95-9748-7E8C91771D59}"/>
              </a:ext>
            </a:extLst>
          </p:cNvPr>
          <p:cNvSpPr txBox="1"/>
          <p:nvPr/>
        </p:nvSpPr>
        <p:spPr>
          <a:xfrm>
            <a:off x="3608139" y="5211136"/>
            <a:ext cx="800797"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69027">
                      <a:srgbClr val="107C10"/>
                    </a:gs>
                    <a:gs pos="52000">
                      <a:srgbClr val="107C10"/>
                    </a:gs>
                  </a:gsLst>
                  <a:lin ang="5400000" scaled="0"/>
                </a:gradFill>
                <a:effectLst/>
                <a:uLnTx/>
                <a:uFillTx/>
                <a:latin typeface="Segoe UI"/>
                <a:ea typeface="+mn-ea"/>
                <a:cs typeface="+mn-cs"/>
              </a:rPr>
              <a:t>Web</a:t>
            </a:r>
            <a:br>
              <a:rPr kumimoji="0" lang="en-US" sz="2000" b="0" i="0" u="none" strike="noStrike" kern="1200" cap="none" spc="0" normalizeH="0" baseline="0" noProof="0" dirty="0">
                <a:ln>
                  <a:noFill/>
                </a:ln>
                <a:gradFill>
                  <a:gsLst>
                    <a:gs pos="69027">
                      <a:srgbClr val="107C10"/>
                    </a:gs>
                    <a:gs pos="52000">
                      <a:srgbClr val="107C10"/>
                    </a:gs>
                  </a:gsLst>
                  <a:lin ang="5400000" scaled="0"/>
                </a:gradFill>
                <a:effectLst/>
                <a:uLnTx/>
                <a:uFillTx/>
                <a:latin typeface="Segoe UI"/>
                <a:ea typeface="+mn-ea"/>
                <a:cs typeface="+mn-cs"/>
              </a:rPr>
            </a:br>
            <a:r>
              <a:rPr kumimoji="0" lang="en-US" sz="2000" b="0" i="0" u="none" strike="noStrike" kern="1200" cap="none" spc="0" normalizeH="0" baseline="0" noProof="0" dirty="0">
                <a:ln>
                  <a:noFill/>
                </a:ln>
                <a:gradFill>
                  <a:gsLst>
                    <a:gs pos="69027">
                      <a:srgbClr val="107C10"/>
                    </a:gs>
                    <a:gs pos="52000">
                      <a:srgbClr val="107C10"/>
                    </a:gs>
                  </a:gsLst>
                  <a:lin ang="5400000" scaled="0"/>
                </a:gradFill>
                <a:effectLst/>
                <a:uLnTx/>
                <a:uFillTx/>
                <a:latin typeface="Segoe UI"/>
                <a:ea typeface="+mn-ea"/>
                <a:cs typeface="+mn-cs"/>
              </a:rPr>
              <a:t>servers</a:t>
            </a:r>
          </a:p>
        </p:txBody>
      </p:sp>
      <p:cxnSp>
        <p:nvCxnSpPr>
          <p:cNvPr id="24" name="Straight Connector 23">
            <a:extLst>
              <a:ext uri="{FF2B5EF4-FFF2-40B4-BE49-F238E27FC236}">
                <a16:creationId xmlns:a16="http://schemas.microsoft.com/office/drawing/2014/main" id="{413C9977-A0BC-4D61-8DD0-1FB75358F11F}"/>
              </a:ext>
            </a:extLst>
          </p:cNvPr>
          <p:cNvCxnSpPr>
            <a:cxnSpLocks/>
          </p:cNvCxnSpPr>
          <p:nvPr/>
        </p:nvCxnSpPr>
        <p:spPr>
          <a:xfrm>
            <a:off x="1792494" y="3466759"/>
            <a:ext cx="0" cy="821319"/>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684DD81-94BF-4810-98E7-6443EA3C12D9}"/>
              </a:ext>
            </a:extLst>
          </p:cNvPr>
          <p:cNvCxnSpPr>
            <a:cxnSpLocks/>
          </p:cNvCxnSpPr>
          <p:nvPr/>
        </p:nvCxnSpPr>
        <p:spPr>
          <a:xfrm>
            <a:off x="3909773" y="3520232"/>
            <a:ext cx="0" cy="821319"/>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910C1229-9156-4649-B041-0900519FA44C}"/>
              </a:ext>
            </a:extLst>
          </p:cNvPr>
          <p:cNvGrpSpPr/>
          <p:nvPr/>
        </p:nvGrpSpPr>
        <p:grpSpPr>
          <a:xfrm>
            <a:off x="1472664" y="2767758"/>
            <a:ext cx="635198" cy="656804"/>
            <a:chOff x="5776171" y="2391242"/>
            <a:chExt cx="287002" cy="296763"/>
          </a:xfrm>
        </p:grpSpPr>
        <p:sp>
          <p:nvSpPr>
            <p:cNvPr id="27" name="Rectangle: Rounded Corners 26">
              <a:extLst>
                <a:ext uri="{FF2B5EF4-FFF2-40B4-BE49-F238E27FC236}">
                  <a16:creationId xmlns:a16="http://schemas.microsoft.com/office/drawing/2014/main" id="{C723E3E9-A73E-47BC-91CD-2D2336510E0F}"/>
                </a:ext>
              </a:extLst>
            </p:cNvPr>
            <p:cNvSpPr/>
            <p:nvPr/>
          </p:nvSpPr>
          <p:spPr bwMode="auto">
            <a:xfrm rot="2700000">
              <a:off x="5784464" y="2401682"/>
              <a:ext cx="276434" cy="276434"/>
            </a:xfrm>
            <a:prstGeom prst="roundRect">
              <a:avLst>
                <a:gd name="adj" fmla="val 11007"/>
              </a:avLst>
            </a:prstGeom>
            <a:solidFill>
              <a:srgbClr val="107C1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8" name="Oval 27">
              <a:extLst>
                <a:ext uri="{FF2B5EF4-FFF2-40B4-BE49-F238E27FC236}">
                  <a16:creationId xmlns:a16="http://schemas.microsoft.com/office/drawing/2014/main" id="{2495E667-B4EF-4351-8927-EF7E5657D89E}"/>
                </a:ext>
              </a:extLst>
            </p:cNvPr>
            <p:cNvSpPr/>
            <p:nvPr/>
          </p:nvSpPr>
          <p:spPr bwMode="auto">
            <a:xfrm>
              <a:off x="5880325" y="2495701"/>
              <a:ext cx="84712" cy="84712"/>
            </a:xfrm>
            <a:prstGeom prst="ellipse">
              <a:avLst/>
            </a:prstGeom>
            <a:noFill/>
            <a:ln w="19050">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 name="Arrow: Down 28">
              <a:extLst>
                <a:ext uri="{FF2B5EF4-FFF2-40B4-BE49-F238E27FC236}">
                  <a16:creationId xmlns:a16="http://schemas.microsoft.com/office/drawing/2014/main" id="{7C67E4E0-0411-4DB9-8AC0-CB61B183568A}"/>
                </a:ext>
              </a:extLst>
            </p:cNvPr>
            <p:cNvSpPr/>
            <p:nvPr/>
          </p:nvSpPr>
          <p:spPr bwMode="auto">
            <a:xfrm rot="10800000">
              <a:off x="5888875" y="2391242"/>
              <a:ext cx="67613" cy="99157"/>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0" name="Arrow: Down 29">
              <a:extLst>
                <a:ext uri="{FF2B5EF4-FFF2-40B4-BE49-F238E27FC236}">
                  <a16:creationId xmlns:a16="http://schemas.microsoft.com/office/drawing/2014/main" id="{5D75F16E-B5AD-4A1F-8C3D-FA91E2D6084B}"/>
                </a:ext>
              </a:extLst>
            </p:cNvPr>
            <p:cNvSpPr/>
            <p:nvPr/>
          </p:nvSpPr>
          <p:spPr bwMode="auto">
            <a:xfrm rot="16200000">
              <a:off x="5979788" y="2491952"/>
              <a:ext cx="67613" cy="99157"/>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1" name="Arrow: Down 30">
              <a:extLst>
                <a:ext uri="{FF2B5EF4-FFF2-40B4-BE49-F238E27FC236}">
                  <a16:creationId xmlns:a16="http://schemas.microsoft.com/office/drawing/2014/main" id="{C74A80E5-4FE8-4128-B367-BC997C0B1A23}"/>
                </a:ext>
              </a:extLst>
            </p:cNvPr>
            <p:cNvSpPr/>
            <p:nvPr/>
          </p:nvSpPr>
          <p:spPr bwMode="auto">
            <a:xfrm rot="5400000">
              <a:off x="5791943" y="2491951"/>
              <a:ext cx="67613" cy="99157"/>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2" name="Oval 31">
              <a:extLst>
                <a:ext uri="{FF2B5EF4-FFF2-40B4-BE49-F238E27FC236}">
                  <a16:creationId xmlns:a16="http://schemas.microsoft.com/office/drawing/2014/main" id="{14065210-7DEC-47DE-A3B5-2EBC23A4175A}"/>
                </a:ext>
              </a:extLst>
            </p:cNvPr>
            <p:cNvSpPr/>
            <p:nvPr/>
          </p:nvSpPr>
          <p:spPr bwMode="auto">
            <a:xfrm>
              <a:off x="5896254" y="2635151"/>
              <a:ext cx="52854" cy="52854"/>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AF924EF7-236A-4715-8B64-FE6E2E814B60}"/>
                </a:ext>
              </a:extLst>
            </p:cNvPr>
            <p:cNvSpPr/>
            <p:nvPr/>
          </p:nvSpPr>
          <p:spPr bwMode="auto">
            <a:xfrm>
              <a:off x="5906964" y="2587639"/>
              <a:ext cx="27432" cy="91440"/>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34" name="Group 33">
            <a:extLst>
              <a:ext uri="{FF2B5EF4-FFF2-40B4-BE49-F238E27FC236}">
                <a16:creationId xmlns:a16="http://schemas.microsoft.com/office/drawing/2014/main" id="{B215925C-70BE-441D-9D43-D06E97E013FB}"/>
              </a:ext>
            </a:extLst>
          </p:cNvPr>
          <p:cNvGrpSpPr/>
          <p:nvPr/>
        </p:nvGrpSpPr>
        <p:grpSpPr>
          <a:xfrm>
            <a:off x="3578534" y="2792940"/>
            <a:ext cx="635209" cy="656839"/>
            <a:chOff x="5776251" y="2391232"/>
            <a:chExt cx="287011" cy="296778"/>
          </a:xfrm>
        </p:grpSpPr>
        <p:sp>
          <p:nvSpPr>
            <p:cNvPr id="35" name="Rectangle: Rounded Corners 34">
              <a:extLst>
                <a:ext uri="{FF2B5EF4-FFF2-40B4-BE49-F238E27FC236}">
                  <a16:creationId xmlns:a16="http://schemas.microsoft.com/office/drawing/2014/main" id="{6600083C-8B01-4EA8-B6C0-6C48FC3DEC07}"/>
                </a:ext>
              </a:extLst>
            </p:cNvPr>
            <p:cNvSpPr/>
            <p:nvPr/>
          </p:nvSpPr>
          <p:spPr bwMode="auto">
            <a:xfrm rot="2700000">
              <a:off x="5784547" y="2401671"/>
              <a:ext cx="276433" cy="276438"/>
            </a:xfrm>
            <a:prstGeom prst="roundRect">
              <a:avLst>
                <a:gd name="adj" fmla="val 11007"/>
              </a:avLst>
            </a:prstGeom>
            <a:solidFill>
              <a:srgbClr val="107C1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6" name="Oval 35">
              <a:extLst>
                <a:ext uri="{FF2B5EF4-FFF2-40B4-BE49-F238E27FC236}">
                  <a16:creationId xmlns:a16="http://schemas.microsoft.com/office/drawing/2014/main" id="{C94A795A-965F-41DE-981B-F6888E920415}"/>
                </a:ext>
              </a:extLst>
            </p:cNvPr>
            <p:cNvSpPr/>
            <p:nvPr/>
          </p:nvSpPr>
          <p:spPr bwMode="auto">
            <a:xfrm>
              <a:off x="5880408" y="2495692"/>
              <a:ext cx="84714" cy="84712"/>
            </a:xfrm>
            <a:prstGeom prst="ellipse">
              <a:avLst/>
            </a:prstGeom>
            <a:noFill/>
            <a:ln w="19050">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7" name="Arrow: Down 36">
              <a:extLst>
                <a:ext uri="{FF2B5EF4-FFF2-40B4-BE49-F238E27FC236}">
                  <a16:creationId xmlns:a16="http://schemas.microsoft.com/office/drawing/2014/main" id="{D55D0A9D-CF0F-4FE9-8646-BAE953A7D783}"/>
                </a:ext>
              </a:extLst>
            </p:cNvPr>
            <p:cNvSpPr/>
            <p:nvPr/>
          </p:nvSpPr>
          <p:spPr bwMode="auto">
            <a:xfrm rot="10800000">
              <a:off x="5888957" y="2391232"/>
              <a:ext cx="67614" cy="99156"/>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8" name="Arrow: Down 37">
              <a:extLst>
                <a:ext uri="{FF2B5EF4-FFF2-40B4-BE49-F238E27FC236}">
                  <a16:creationId xmlns:a16="http://schemas.microsoft.com/office/drawing/2014/main" id="{F134C410-ED50-41A9-BD9C-0D6C50CBCCB4}"/>
                </a:ext>
              </a:extLst>
            </p:cNvPr>
            <p:cNvSpPr/>
            <p:nvPr/>
          </p:nvSpPr>
          <p:spPr bwMode="auto">
            <a:xfrm rot="16200000">
              <a:off x="5979876" y="2491941"/>
              <a:ext cx="67613" cy="9915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9" name="Arrow: Down 38">
              <a:extLst>
                <a:ext uri="{FF2B5EF4-FFF2-40B4-BE49-F238E27FC236}">
                  <a16:creationId xmlns:a16="http://schemas.microsoft.com/office/drawing/2014/main" id="{407FDF8D-CA61-4EAD-849C-F40472CFE6E3}"/>
                </a:ext>
              </a:extLst>
            </p:cNvPr>
            <p:cNvSpPr/>
            <p:nvPr/>
          </p:nvSpPr>
          <p:spPr bwMode="auto">
            <a:xfrm rot="5400000">
              <a:off x="5792023" y="2491940"/>
              <a:ext cx="67613" cy="9915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0" name="Oval 39">
              <a:extLst>
                <a:ext uri="{FF2B5EF4-FFF2-40B4-BE49-F238E27FC236}">
                  <a16:creationId xmlns:a16="http://schemas.microsoft.com/office/drawing/2014/main" id="{95338A1C-14ED-4700-9114-EEF0DC580988}"/>
                </a:ext>
              </a:extLst>
            </p:cNvPr>
            <p:cNvSpPr/>
            <p:nvPr/>
          </p:nvSpPr>
          <p:spPr bwMode="auto">
            <a:xfrm>
              <a:off x="5896300" y="2635156"/>
              <a:ext cx="52855" cy="52854"/>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1" name="Rectangle 40">
              <a:extLst>
                <a:ext uri="{FF2B5EF4-FFF2-40B4-BE49-F238E27FC236}">
                  <a16:creationId xmlns:a16="http://schemas.microsoft.com/office/drawing/2014/main" id="{2E9A57E3-CB0D-4B74-98A3-FA7ABE0FF9D1}"/>
                </a:ext>
              </a:extLst>
            </p:cNvPr>
            <p:cNvSpPr/>
            <p:nvPr/>
          </p:nvSpPr>
          <p:spPr bwMode="auto">
            <a:xfrm>
              <a:off x="5906964" y="2587639"/>
              <a:ext cx="27432" cy="91440"/>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42" name="Group 41">
            <a:extLst>
              <a:ext uri="{FF2B5EF4-FFF2-40B4-BE49-F238E27FC236}">
                <a16:creationId xmlns:a16="http://schemas.microsoft.com/office/drawing/2014/main" id="{5E90A8FA-1A3C-4381-94FD-CFDE3E8095AD}"/>
              </a:ext>
            </a:extLst>
          </p:cNvPr>
          <p:cNvGrpSpPr/>
          <p:nvPr/>
        </p:nvGrpSpPr>
        <p:grpSpPr>
          <a:xfrm>
            <a:off x="1372896" y="4293194"/>
            <a:ext cx="904326" cy="683954"/>
            <a:chOff x="8459655" y="4941402"/>
            <a:chExt cx="441706" cy="334068"/>
          </a:xfrm>
        </p:grpSpPr>
        <p:sp>
          <p:nvSpPr>
            <p:cNvPr id="43" name="Freeform 26">
              <a:extLst>
                <a:ext uri="{FF2B5EF4-FFF2-40B4-BE49-F238E27FC236}">
                  <a16:creationId xmlns:a16="http://schemas.microsoft.com/office/drawing/2014/main" id="{4403D038-D85C-47C3-BBD6-586984157581}"/>
                </a:ext>
              </a:extLst>
            </p:cNvPr>
            <p:cNvSpPr>
              <a:spLocks noEditPoints="1"/>
            </p:cNvSpPr>
            <p:nvPr/>
          </p:nvSpPr>
          <p:spPr bwMode="auto">
            <a:xfrm>
              <a:off x="8459655" y="4941402"/>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DAE0CE34-083C-495D-8A60-C234DD531ABD}"/>
                </a:ext>
              </a:extLst>
            </p:cNvPr>
            <p:cNvSpPr/>
            <p:nvPr/>
          </p:nvSpPr>
          <p:spPr bwMode="auto">
            <a:xfrm>
              <a:off x="8521191" y="4990858"/>
              <a:ext cx="308020" cy="18967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5" name="Freeform 26">
              <a:extLst>
                <a:ext uri="{FF2B5EF4-FFF2-40B4-BE49-F238E27FC236}">
                  <a16:creationId xmlns:a16="http://schemas.microsoft.com/office/drawing/2014/main" id="{C07E7E1F-E778-4C9C-B950-E5B502F3CB52}"/>
                </a:ext>
              </a:extLst>
            </p:cNvPr>
            <p:cNvSpPr>
              <a:spLocks noEditPoints="1"/>
            </p:cNvSpPr>
            <p:nvPr/>
          </p:nvSpPr>
          <p:spPr bwMode="auto">
            <a:xfrm>
              <a:off x="8521191" y="4990520"/>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46" name="Rectangle 45">
              <a:extLst>
                <a:ext uri="{FF2B5EF4-FFF2-40B4-BE49-F238E27FC236}">
                  <a16:creationId xmlns:a16="http://schemas.microsoft.com/office/drawing/2014/main" id="{7CD962F9-25DA-412E-9BF5-614C3EE14262}"/>
                </a:ext>
              </a:extLst>
            </p:cNvPr>
            <p:cNvSpPr/>
            <p:nvPr/>
          </p:nvSpPr>
          <p:spPr bwMode="auto">
            <a:xfrm>
              <a:off x="8593341" y="5036681"/>
              <a:ext cx="308020" cy="18967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47" name="Group 25">
              <a:extLst>
                <a:ext uri="{FF2B5EF4-FFF2-40B4-BE49-F238E27FC236}">
                  <a16:creationId xmlns:a16="http://schemas.microsoft.com/office/drawing/2014/main" id="{978EA7EF-A0FA-4431-B49C-FC59A53B7FBC}"/>
                </a:ext>
              </a:extLst>
            </p:cNvPr>
            <p:cNvGrpSpPr>
              <a:grpSpLocks noChangeAspect="1"/>
            </p:cNvGrpSpPr>
            <p:nvPr/>
          </p:nvGrpSpPr>
          <p:grpSpPr bwMode="auto">
            <a:xfrm>
              <a:off x="8593341" y="5036681"/>
              <a:ext cx="308020" cy="238789"/>
              <a:chOff x="3689" y="2040"/>
              <a:chExt cx="307" cy="238"/>
            </a:xfrm>
          </p:grpSpPr>
          <p:sp>
            <p:nvSpPr>
              <p:cNvPr id="48" name="Freeform 26">
                <a:extLst>
                  <a:ext uri="{FF2B5EF4-FFF2-40B4-BE49-F238E27FC236}">
                    <a16:creationId xmlns:a16="http://schemas.microsoft.com/office/drawing/2014/main" id="{DE1AFFEA-2662-4F51-A347-2D58A5359BE3}"/>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49" name="Freeform 27">
                <a:extLst>
                  <a:ext uri="{FF2B5EF4-FFF2-40B4-BE49-F238E27FC236}">
                    <a16:creationId xmlns:a16="http://schemas.microsoft.com/office/drawing/2014/main" id="{D0F6E820-4B6D-4D78-8884-CF1FB6D1430F}"/>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0" name="Freeform 28">
                <a:extLst>
                  <a:ext uri="{FF2B5EF4-FFF2-40B4-BE49-F238E27FC236}">
                    <a16:creationId xmlns:a16="http://schemas.microsoft.com/office/drawing/2014/main" id="{17CA7A6D-5D66-4B9B-A9CA-0E7F7DC9EBE2}"/>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1" name="Line 29">
                <a:extLst>
                  <a:ext uri="{FF2B5EF4-FFF2-40B4-BE49-F238E27FC236}">
                    <a16:creationId xmlns:a16="http://schemas.microsoft.com/office/drawing/2014/main" id="{936FD9F7-4F86-41BF-AA98-247F42E0ADA5}"/>
                  </a:ext>
                </a:extLst>
              </p:cNvPr>
              <p:cNvSpPr>
                <a:spLocks noChangeShapeType="1"/>
              </p:cNvSpPr>
              <p:nvPr/>
            </p:nvSpPr>
            <p:spPr bwMode="auto">
              <a:xfrm>
                <a:off x="3841" y="2128"/>
                <a:ext cx="0" cy="63"/>
              </a:xfrm>
              <a:prstGeom prst="line">
                <a:avLst/>
              </a:pr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2" name="Freeform 30">
                <a:extLst>
                  <a:ext uri="{FF2B5EF4-FFF2-40B4-BE49-F238E27FC236}">
                    <a16:creationId xmlns:a16="http://schemas.microsoft.com/office/drawing/2014/main" id="{F102F2F8-29BC-443E-BABE-727BDAE74382}"/>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53" name="Group 52">
            <a:extLst>
              <a:ext uri="{FF2B5EF4-FFF2-40B4-BE49-F238E27FC236}">
                <a16:creationId xmlns:a16="http://schemas.microsoft.com/office/drawing/2014/main" id="{91015BF4-8BAE-4C5C-BC7D-ADBB3C021ABC}"/>
              </a:ext>
            </a:extLst>
          </p:cNvPr>
          <p:cNvGrpSpPr/>
          <p:nvPr/>
        </p:nvGrpSpPr>
        <p:grpSpPr>
          <a:xfrm>
            <a:off x="3454278" y="4346667"/>
            <a:ext cx="904326" cy="683954"/>
            <a:chOff x="8459655" y="4941402"/>
            <a:chExt cx="441706" cy="334068"/>
          </a:xfrm>
        </p:grpSpPr>
        <p:sp>
          <p:nvSpPr>
            <p:cNvPr id="54" name="Freeform 26">
              <a:extLst>
                <a:ext uri="{FF2B5EF4-FFF2-40B4-BE49-F238E27FC236}">
                  <a16:creationId xmlns:a16="http://schemas.microsoft.com/office/drawing/2014/main" id="{1C2C9644-5926-4FFE-B35F-4D0C4512AABC}"/>
                </a:ext>
              </a:extLst>
            </p:cNvPr>
            <p:cNvSpPr>
              <a:spLocks noEditPoints="1"/>
            </p:cNvSpPr>
            <p:nvPr/>
          </p:nvSpPr>
          <p:spPr bwMode="auto">
            <a:xfrm>
              <a:off x="8459655" y="4941402"/>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5" name="Rectangle 54">
              <a:extLst>
                <a:ext uri="{FF2B5EF4-FFF2-40B4-BE49-F238E27FC236}">
                  <a16:creationId xmlns:a16="http://schemas.microsoft.com/office/drawing/2014/main" id="{66FCF4A1-205C-4CBF-B712-6312233B415F}"/>
                </a:ext>
              </a:extLst>
            </p:cNvPr>
            <p:cNvSpPr/>
            <p:nvPr/>
          </p:nvSpPr>
          <p:spPr bwMode="auto">
            <a:xfrm>
              <a:off x="8521191" y="4990858"/>
              <a:ext cx="308020" cy="18967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6" name="Freeform 26">
              <a:extLst>
                <a:ext uri="{FF2B5EF4-FFF2-40B4-BE49-F238E27FC236}">
                  <a16:creationId xmlns:a16="http://schemas.microsoft.com/office/drawing/2014/main" id="{DE6D308E-355A-4FFC-8FC3-05CA4697E9A6}"/>
                </a:ext>
              </a:extLst>
            </p:cNvPr>
            <p:cNvSpPr>
              <a:spLocks noEditPoints="1"/>
            </p:cNvSpPr>
            <p:nvPr/>
          </p:nvSpPr>
          <p:spPr bwMode="auto">
            <a:xfrm>
              <a:off x="8521191" y="4990520"/>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7" name="Rectangle 56">
              <a:extLst>
                <a:ext uri="{FF2B5EF4-FFF2-40B4-BE49-F238E27FC236}">
                  <a16:creationId xmlns:a16="http://schemas.microsoft.com/office/drawing/2014/main" id="{54B43D1B-31E4-46FD-A02D-03AD5C68C00F}"/>
                </a:ext>
              </a:extLst>
            </p:cNvPr>
            <p:cNvSpPr/>
            <p:nvPr/>
          </p:nvSpPr>
          <p:spPr bwMode="auto">
            <a:xfrm>
              <a:off x="8593341" y="5036681"/>
              <a:ext cx="308020" cy="18967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8" name="Group 25">
              <a:extLst>
                <a:ext uri="{FF2B5EF4-FFF2-40B4-BE49-F238E27FC236}">
                  <a16:creationId xmlns:a16="http://schemas.microsoft.com/office/drawing/2014/main" id="{99D921A8-EAAF-4931-B16D-5731718BCDCE}"/>
                </a:ext>
              </a:extLst>
            </p:cNvPr>
            <p:cNvGrpSpPr>
              <a:grpSpLocks noChangeAspect="1"/>
            </p:cNvGrpSpPr>
            <p:nvPr/>
          </p:nvGrpSpPr>
          <p:grpSpPr bwMode="auto">
            <a:xfrm>
              <a:off x="8593341" y="5036681"/>
              <a:ext cx="308020" cy="238789"/>
              <a:chOff x="3689" y="2040"/>
              <a:chExt cx="307" cy="238"/>
            </a:xfrm>
          </p:grpSpPr>
          <p:sp>
            <p:nvSpPr>
              <p:cNvPr id="59" name="Freeform 26">
                <a:extLst>
                  <a:ext uri="{FF2B5EF4-FFF2-40B4-BE49-F238E27FC236}">
                    <a16:creationId xmlns:a16="http://schemas.microsoft.com/office/drawing/2014/main" id="{7911548A-795F-434A-B0A8-CF511A5D515A}"/>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0" name="Freeform 27">
                <a:extLst>
                  <a:ext uri="{FF2B5EF4-FFF2-40B4-BE49-F238E27FC236}">
                    <a16:creationId xmlns:a16="http://schemas.microsoft.com/office/drawing/2014/main" id="{249C426F-0FD0-423B-9CEE-EF3F715F20EE}"/>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1" name="Freeform 28">
                <a:extLst>
                  <a:ext uri="{FF2B5EF4-FFF2-40B4-BE49-F238E27FC236}">
                    <a16:creationId xmlns:a16="http://schemas.microsoft.com/office/drawing/2014/main" id="{0F83EF75-627D-4499-B261-58FE5BD62955}"/>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2" name="Line 29">
                <a:extLst>
                  <a:ext uri="{FF2B5EF4-FFF2-40B4-BE49-F238E27FC236}">
                    <a16:creationId xmlns:a16="http://schemas.microsoft.com/office/drawing/2014/main" id="{F2C42F42-03C7-4C85-BF38-B1E0B5B6D9DD}"/>
                  </a:ext>
                </a:extLst>
              </p:cNvPr>
              <p:cNvSpPr>
                <a:spLocks noChangeShapeType="1"/>
              </p:cNvSpPr>
              <p:nvPr/>
            </p:nvSpPr>
            <p:spPr bwMode="auto">
              <a:xfrm>
                <a:off x="3841" y="2128"/>
                <a:ext cx="0" cy="63"/>
              </a:xfrm>
              <a:prstGeom prst="line">
                <a:avLst/>
              </a:pr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3" name="Freeform 30">
                <a:extLst>
                  <a:ext uri="{FF2B5EF4-FFF2-40B4-BE49-F238E27FC236}">
                    <a16:creationId xmlns:a16="http://schemas.microsoft.com/office/drawing/2014/main" id="{C5F62A21-BED4-4672-AF28-1ED60B424CA5}"/>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grpSp>
      </p:grpSp>
      <p:cxnSp>
        <p:nvCxnSpPr>
          <p:cNvPr id="64" name="Straight Connector 63">
            <a:extLst>
              <a:ext uri="{FF2B5EF4-FFF2-40B4-BE49-F238E27FC236}">
                <a16:creationId xmlns:a16="http://schemas.microsoft.com/office/drawing/2014/main" id="{DB8765A1-6C8F-4945-A586-70C72C94A2F8}"/>
              </a:ext>
            </a:extLst>
          </p:cNvPr>
          <p:cNvCxnSpPr>
            <a:cxnSpLocks/>
          </p:cNvCxnSpPr>
          <p:nvPr/>
        </p:nvCxnSpPr>
        <p:spPr>
          <a:xfrm flipH="1">
            <a:off x="5988013" y="3465045"/>
            <a:ext cx="458871" cy="458871"/>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5" name="Group 25">
            <a:extLst>
              <a:ext uri="{FF2B5EF4-FFF2-40B4-BE49-F238E27FC236}">
                <a16:creationId xmlns:a16="http://schemas.microsoft.com/office/drawing/2014/main" id="{136FBE4A-5A81-4848-B17C-7179CAB3A08B}"/>
              </a:ext>
            </a:extLst>
          </p:cNvPr>
          <p:cNvGrpSpPr>
            <a:grpSpLocks noChangeAspect="1"/>
          </p:cNvGrpSpPr>
          <p:nvPr/>
        </p:nvGrpSpPr>
        <p:grpSpPr bwMode="auto">
          <a:xfrm>
            <a:off x="6244037" y="2997405"/>
            <a:ext cx="755188" cy="585455"/>
            <a:chOff x="3689" y="2040"/>
            <a:chExt cx="307" cy="238"/>
          </a:xfrm>
        </p:grpSpPr>
        <p:sp>
          <p:nvSpPr>
            <p:cNvPr id="66" name="Freeform 26">
              <a:extLst>
                <a:ext uri="{FF2B5EF4-FFF2-40B4-BE49-F238E27FC236}">
                  <a16:creationId xmlns:a16="http://schemas.microsoft.com/office/drawing/2014/main" id="{3A21259E-9876-4209-ABEA-D9DA3875F655}"/>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7" name="Freeform 27">
              <a:extLst>
                <a:ext uri="{FF2B5EF4-FFF2-40B4-BE49-F238E27FC236}">
                  <a16:creationId xmlns:a16="http://schemas.microsoft.com/office/drawing/2014/main" id="{41F645C7-E2A6-4DC6-BBFC-1ECECDCF08C6}"/>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8" name="Freeform 28">
              <a:extLst>
                <a:ext uri="{FF2B5EF4-FFF2-40B4-BE49-F238E27FC236}">
                  <a16:creationId xmlns:a16="http://schemas.microsoft.com/office/drawing/2014/main" id="{C08BE8B7-D7F2-4DFB-93A5-014DF53D0A4B}"/>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9" name="Line 29">
              <a:extLst>
                <a:ext uri="{FF2B5EF4-FFF2-40B4-BE49-F238E27FC236}">
                  <a16:creationId xmlns:a16="http://schemas.microsoft.com/office/drawing/2014/main" id="{71AE5349-55B5-4C2B-9F5F-62AB023F4BD5}"/>
                </a:ext>
              </a:extLst>
            </p:cNvPr>
            <p:cNvSpPr>
              <a:spLocks noChangeShapeType="1"/>
            </p:cNvSpPr>
            <p:nvPr/>
          </p:nvSpPr>
          <p:spPr bwMode="auto">
            <a:xfrm>
              <a:off x="3841" y="2128"/>
              <a:ext cx="0" cy="63"/>
            </a:xfrm>
            <a:prstGeom prst="line">
              <a:avLst/>
            </a:pr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70" name="Freeform 30">
              <a:extLst>
                <a:ext uri="{FF2B5EF4-FFF2-40B4-BE49-F238E27FC236}">
                  <a16:creationId xmlns:a16="http://schemas.microsoft.com/office/drawing/2014/main" id="{F1C89B63-F478-4B9B-A4B2-B423E9B65B44}"/>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grpSp>
      <p:cxnSp>
        <p:nvCxnSpPr>
          <p:cNvPr id="71" name="Straight Connector 70">
            <a:extLst>
              <a:ext uri="{FF2B5EF4-FFF2-40B4-BE49-F238E27FC236}">
                <a16:creationId xmlns:a16="http://schemas.microsoft.com/office/drawing/2014/main" id="{C353D215-F94E-48D9-BB9D-5291C582D886}"/>
              </a:ext>
            </a:extLst>
          </p:cNvPr>
          <p:cNvCxnSpPr>
            <a:cxnSpLocks/>
          </p:cNvCxnSpPr>
          <p:nvPr/>
        </p:nvCxnSpPr>
        <p:spPr>
          <a:xfrm flipH="1" flipV="1">
            <a:off x="5979475" y="4356472"/>
            <a:ext cx="322697" cy="322697"/>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2" name="Group 25">
            <a:extLst>
              <a:ext uri="{FF2B5EF4-FFF2-40B4-BE49-F238E27FC236}">
                <a16:creationId xmlns:a16="http://schemas.microsoft.com/office/drawing/2014/main" id="{CB2379D3-AFDD-4454-8631-FF6434D743D4}"/>
              </a:ext>
            </a:extLst>
          </p:cNvPr>
          <p:cNvGrpSpPr>
            <a:grpSpLocks noChangeAspect="1"/>
          </p:cNvGrpSpPr>
          <p:nvPr/>
        </p:nvGrpSpPr>
        <p:grpSpPr bwMode="auto">
          <a:xfrm>
            <a:off x="6239214" y="4663688"/>
            <a:ext cx="755188" cy="585455"/>
            <a:chOff x="3689" y="2040"/>
            <a:chExt cx="307" cy="238"/>
          </a:xfrm>
        </p:grpSpPr>
        <p:sp>
          <p:nvSpPr>
            <p:cNvPr id="73" name="Freeform 26">
              <a:extLst>
                <a:ext uri="{FF2B5EF4-FFF2-40B4-BE49-F238E27FC236}">
                  <a16:creationId xmlns:a16="http://schemas.microsoft.com/office/drawing/2014/main" id="{701868B6-897D-4C8E-AA55-95141531D986}"/>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74" name="Freeform 27">
              <a:extLst>
                <a:ext uri="{FF2B5EF4-FFF2-40B4-BE49-F238E27FC236}">
                  <a16:creationId xmlns:a16="http://schemas.microsoft.com/office/drawing/2014/main" id="{9C0F7A0A-B656-458E-870E-673892F20960}"/>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75" name="Freeform 28">
              <a:extLst>
                <a:ext uri="{FF2B5EF4-FFF2-40B4-BE49-F238E27FC236}">
                  <a16:creationId xmlns:a16="http://schemas.microsoft.com/office/drawing/2014/main" id="{7E6F304F-449A-4683-BB11-5FF6EE6EFD23}"/>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76" name="Line 29">
              <a:extLst>
                <a:ext uri="{FF2B5EF4-FFF2-40B4-BE49-F238E27FC236}">
                  <a16:creationId xmlns:a16="http://schemas.microsoft.com/office/drawing/2014/main" id="{EB792BDB-6EC3-4F1C-923A-1FEC8CF49121}"/>
                </a:ext>
              </a:extLst>
            </p:cNvPr>
            <p:cNvSpPr>
              <a:spLocks noChangeShapeType="1"/>
            </p:cNvSpPr>
            <p:nvPr/>
          </p:nvSpPr>
          <p:spPr bwMode="auto">
            <a:xfrm>
              <a:off x="3841" y="2128"/>
              <a:ext cx="0" cy="63"/>
            </a:xfrm>
            <a:prstGeom prst="line">
              <a:avLst/>
            </a:pr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77" name="Freeform 30">
              <a:extLst>
                <a:ext uri="{FF2B5EF4-FFF2-40B4-BE49-F238E27FC236}">
                  <a16:creationId xmlns:a16="http://schemas.microsoft.com/office/drawing/2014/main" id="{73A47CD5-A8B9-477D-AF90-7E565CF1BD2A}"/>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78" name="TextBox 77">
            <a:extLst>
              <a:ext uri="{FF2B5EF4-FFF2-40B4-BE49-F238E27FC236}">
                <a16:creationId xmlns:a16="http://schemas.microsoft.com/office/drawing/2014/main" id="{F16417AE-6A1A-4712-A8BB-856D1FADDEB8}"/>
              </a:ext>
            </a:extLst>
          </p:cNvPr>
          <p:cNvSpPr txBox="1"/>
          <p:nvPr/>
        </p:nvSpPr>
        <p:spPr>
          <a:xfrm>
            <a:off x="6331384" y="3692939"/>
            <a:ext cx="58830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69027">
                      <a:srgbClr val="107C10"/>
                    </a:gs>
                    <a:gs pos="52000">
                      <a:srgbClr val="107C10"/>
                    </a:gs>
                  </a:gsLst>
                  <a:lin ang="5400000" scaled="0"/>
                </a:gradFill>
                <a:effectLst/>
                <a:uLnTx/>
                <a:uFillTx/>
                <a:latin typeface="Segoe UI"/>
                <a:ea typeface="+mn-ea"/>
                <a:cs typeface="+mn-cs"/>
              </a:rPr>
              <a:t>SQL1</a:t>
            </a:r>
          </a:p>
        </p:txBody>
      </p:sp>
      <p:sp>
        <p:nvSpPr>
          <p:cNvPr id="79" name="TextBox 78">
            <a:extLst>
              <a:ext uri="{FF2B5EF4-FFF2-40B4-BE49-F238E27FC236}">
                <a16:creationId xmlns:a16="http://schemas.microsoft.com/office/drawing/2014/main" id="{F92C71B4-C19F-4C53-9678-34D60EEAE8E9}"/>
              </a:ext>
            </a:extLst>
          </p:cNvPr>
          <p:cNvSpPr txBox="1"/>
          <p:nvPr/>
        </p:nvSpPr>
        <p:spPr>
          <a:xfrm>
            <a:off x="6331384" y="5336553"/>
            <a:ext cx="58830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69027">
                      <a:srgbClr val="107C10"/>
                    </a:gs>
                    <a:gs pos="52000">
                      <a:srgbClr val="107C10"/>
                    </a:gs>
                  </a:gsLst>
                  <a:lin ang="5400000" scaled="0"/>
                </a:gradFill>
                <a:effectLst/>
                <a:uLnTx/>
                <a:uFillTx/>
                <a:latin typeface="Segoe UI"/>
                <a:ea typeface="+mn-ea"/>
                <a:cs typeface="+mn-cs"/>
              </a:rPr>
              <a:t>SQL2</a:t>
            </a:r>
          </a:p>
        </p:txBody>
      </p:sp>
      <p:cxnSp>
        <p:nvCxnSpPr>
          <p:cNvPr id="85" name="Straight Connector 84">
            <a:extLst>
              <a:ext uri="{FF2B5EF4-FFF2-40B4-BE49-F238E27FC236}">
                <a16:creationId xmlns:a16="http://schemas.microsoft.com/office/drawing/2014/main" id="{175287F1-2E43-4810-8B26-938BBF0AED0F}"/>
              </a:ext>
            </a:extLst>
          </p:cNvPr>
          <p:cNvCxnSpPr>
            <a:cxnSpLocks/>
          </p:cNvCxnSpPr>
          <p:nvPr/>
        </p:nvCxnSpPr>
        <p:spPr>
          <a:xfrm flipV="1">
            <a:off x="8342692" y="4341550"/>
            <a:ext cx="1625859" cy="9096"/>
          </a:xfrm>
          <a:prstGeom prst="line">
            <a:avLst/>
          </a:prstGeom>
          <a:ln w="38100">
            <a:solidFill>
              <a:srgbClr val="107C10"/>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pic>
        <p:nvPicPr>
          <p:cNvPr id="89" name="Picture 88" descr="A screenshot of a cell phone&#10;&#10;Description generated with high confidence">
            <a:extLst>
              <a:ext uri="{FF2B5EF4-FFF2-40B4-BE49-F238E27FC236}">
                <a16:creationId xmlns:a16="http://schemas.microsoft.com/office/drawing/2014/main" id="{E86B902F-E5DC-454B-95BE-AD026AC76F2F}"/>
              </a:ext>
            </a:extLst>
          </p:cNvPr>
          <p:cNvPicPr>
            <a:picLocks noChangeAspect="1"/>
          </p:cNvPicPr>
          <p:nvPr/>
        </p:nvPicPr>
        <p:blipFill rotWithShape="1">
          <a:blip r:embed="rId3">
            <a:clrChange>
              <a:clrFrom>
                <a:srgbClr val="F5F1F0"/>
              </a:clrFrom>
              <a:clrTo>
                <a:srgbClr val="F5F1F0">
                  <a:alpha val="0"/>
                </a:srgbClr>
              </a:clrTo>
            </a:clrChange>
          </a:blip>
          <a:srcRect l="90507" t="55053" r="6328" b="36876"/>
          <a:stretch/>
        </p:blipFill>
        <p:spPr>
          <a:xfrm>
            <a:off x="10566441" y="2878778"/>
            <a:ext cx="538435" cy="602066"/>
          </a:xfrm>
          <a:prstGeom prst="rect">
            <a:avLst/>
          </a:prstGeom>
        </p:spPr>
      </p:pic>
      <p:pic>
        <p:nvPicPr>
          <p:cNvPr id="90" name="Picture 89" descr="A screenshot of a cell phone&#10;&#10;Description generated with high confidence">
            <a:extLst>
              <a:ext uri="{FF2B5EF4-FFF2-40B4-BE49-F238E27FC236}">
                <a16:creationId xmlns:a16="http://schemas.microsoft.com/office/drawing/2014/main" id="{45E92CB4-1254-41DE-B9AB-1D6C12BAC0C1}"/>
              </a:ext>
            </a:extLst>
          </p:cNvPr>
          <p:cNvPicPr>
            <a:picLocks noChangeAspect="1"/>
          </p:cNvPicPr>
          <p:nvPr/>
        </p:nvPicPr>
        <p:blipFill rotWithShape="1">
          <a:blip r:embed="rId3">
            <a:clrChange>
              <a:clrFrom>
                <a:srgbClr val="F5F1F0"/>
              </a:clrFrom>
              <a:clrTo>
                <a:srgbClr val="F5F1F0">
                  <a:alpha val="0"/>
                </a:srgbClr>
              </a:clrTo>
            </a:clrChange>
          </a:blip>
          <a:srcRect l="90586" t="69128" r="6328" b="22801"/>
          <a:stretch/>
        </p:blipFill>
        <p:spPr>
          <a:xfrm>
            <a:off x="10629746" y="3885950"/>
            <a:ext cx="598563" cy="686465"/>
          </a:xfrm>
          <a:prstGeom prst="rect">
            <a:avLst/>
          </a:prstGeom>
        </p:spPr>
      </p:pic>
      <p:sp>
        <p:nvSpPr>
          <p:cNvPr id="91" name="TextBox 90">
            <a:extLst>
              <a:ext uri="{FF2B5EF4-FFF2-40B4-BE49-F238E27FC236}">
                <a16:creationId xmlns:a16="http://schemas.microsoft.com/office/drawing/2014/main" id="{E51EB87A-E2B7-4AD0-93C9-C4B3813E2C5D}"/>
              </a:ext>
            </a:extLst>
          </p:cNvPr>
          <p:cNvSpPr txBox="1"/>
          <p:nvPr/>
        </p:nvSpPr>
        <p:spPr>
          <a:xfrm>
            <a:off x="10508000" y="4636677"/>
            <a:ext cx="868186" cy="307777"/>
          </a:xfrm>
          <a:prstGeom prst="rect">
            <a:avLst/>
          </a:prstGeom>
          <a:noFill/>
        </p:spPr>
        <p:txBody>
          <a:bodyPr wrap="none" lIns="0" tIns="0" rIns="0" bIns="0" rtlCol="0">
            <a:spAutoFit/>
          </a:bodyPr>
          <a:lstStyle/>
          <a:p>
            <a:pPr lvl="0" algn="ctr" defTabSz="914367">
              <a:defRPr/>
            </a:pPr>
            <a:r>
              <a:rPr lang="en-US" sz="2000" dirty="0">
                <a:gradFill>
                  <a:gsLst>
                    <a:gs pos="69027">
                      <a:srgbClr val="107C10"/>
                    </a:gs>
                    <a:gs pos="52000">
                      <a:srgbClr val="107C10"/>
                    </a:gs>
                  </a:gsLst>
                  <a:lin ang="5400000" scaled="0"/>
                </a:gradFill>
              </a:rPr>
              <a:t>Storage</a:t>
            </a:r>
          </a:p>
        </p:txBody>
      </p:sp>
      <p:sp>
        <p:nvSpPr>
          <p:cNvPr id="92" name="TextBox 91">
            <a:extLst>
              <a:ext uri="{FF2B5EF4-FFF2-40B4-BE49-F238E27FC236}">
                <a16:creationId xmlns:a16="http://schemas.microsoft.com/office/drawing/2014/main" id="{7EBAFDA5-2FC7-47CA-9E24-523E64A86C54}"/>
              </a:ext>
            </a:extLst>
          </p:cNvPr>
          <p:cNvSpPr txBox="1"/>
          <p:nvPr/>
        </p:nvSpPr>
        <p:spPr>
          <a:xfrm>
            <a:off x="10219410" y="3545106"/>
            <a:ext cx="1418333"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69027">
                      <a:srgbClr val="107C10"/>
                    </a:gs>
                    <a:gs pos="52000">
                      <a:srgbClr val="107C10"/>
                    </a:gs>
                  </a:gsLst>
                  <a:lin ang="5400000" scaled="0"/>
                </a:gradFill>
                <a:effectLst/>
                <a:uLnTx/>
                <a:uFillTx/>
                <a:latin typeface="Segoe UI"/>
                <a:ea typeface="+mn-ea"/>
                <a:cs typeface="+mn-cs"/>
              </a:rPr>
              <a:t>Key Vault</a:t>
            </a:r>
          </a:p>
        </p:txBody>
      </p:sp>
      <p:sp>
        <p:nvSpPr>
          <p:cNvPr id="97" name="Title 1">
            <a:extLst>
              <a:ext uri="{FF2B5EF4-FFF2-40B4-BE49-F238E27FC236}">
                <a16:creationId xmlns:a16="http://schemas.microsoft.com/office/drawing/2014/main" id="{793BD138-D46D-40B8-9B63-CFA3997FCA06}"/>
              </a:ext>
            </a:extLst>
          </p:cNvPr>
          <p:cNvSpPr>
            <a:spLocks noGrp="1"/>
          </p:cNvSpPr>
          <p:nvPr>
            <p:ph type="title"/>
          </p:nvPr>
        </p:nvSpPr>
        <p:spPr>
          <a:xfrm>
            <a:off x="329609" y="293462"/>
            <a:ext cx="10826376" cy="677108"/>
          </a:xfrm>
        </p:spPr>
        <p:txBody>
          <a:bodyPr/>
          <a:lstStyle/>
          <a:p>
            <a:r>
              <a:rPr lang="en-US" sz="4400" b="0" dirty="0"/>
              <a:t>IaaS Application</a:t>
            </a:r>
          </a:p>
        </p:txBody>
      </p:sp>
      <p:sp>
        <p:nvSpPr>
          <p:cNvPr id="105" name="TextBox 104">
            <a:extLst>
              <a:ext uri="{FF2B5EF4-FFF2-40B4-BE49-F238E27FC236}">
                <a16:creationId xmlns:a16="http://schemas.microsoft.com/office/drawing/2014/main" id="{916611A5-E9B2-41FD-A9F1-E626DCCC8642}"/>
              </a:ext>
            </a:extLst>
          </p:cNvPr>
          <p:cNvSpPr txBox="1"/>
          <p:nvPr/>
        </p:nvSpPr>
        <p:spPr>
          <a:xfrm>
            <a:off x="6951005" y="4647887"/>
            <a:ext cx="2234136" cy="923330"/>
          </a:xfrm>
          <a:prstGeom prst="rect">
            <a:avLst/>
          </a:prstGeom>
          <a:noFill/>
        </p:spPr>
        <p:txBody>
          <a:bodyPr wrap="square" lIns="0" tIns="0" rIns="0" bIns="0" rtlCol="0">
            <a:spAutoFit/>
          </a:bodyPr>
          <a:lstStyle/>
          <a:p>
            <a:pPr lvl="0" algn="r" defTabSz="914367">
              <a:defRPr/>
            </a:pPr>
            <a:r>
              <a:rPr lang="en-US" sz="2000" dirty="0">
                <a:gradFill>
                  <a:gsLst>
                    <a:gs pos="69027">
                      <a:srgbClr val="107C10"/>
                    </a:gs>
                    <a:gs pos="52000">
                      <a:srgbClr val="107C10"/>
                    </a:gs>
                  </a:gsLst>
                  <a:lin ang="5400000" scaled="0"/>
                </a:gradFill>
              </a:rPr>
              <a:t>Service</a:t>
            </a:r>
            <a:br>
              <a:rPr lang="en-US" sz="2000" dirty="0">
                <a:gradFill>
                  <a:gsLst>
                    <a:gs pos="69027">
                      <a:srgbClr val="107C10"/>
                    </a:gs>
                    <a:gs pos="52000">
                      <a:srgbClr val="107C10"/>
                    </a:gs>
                  </a:gsLst>
                  <a:lin ang="5400000" scaled="0"/>
                </a:gradFill>
              </a:rPr>
            </a:br>
            <a:r>
              <a:rPr lang="en-US" sz="2000" dirty="0">
                <a:gradFill>
                  <a:gsLst>
                    <a:gs pos="69027">
                      <a:srgbClr val="107C10"/>
                    </a:gs>
                    <a:gs pos="52000">
                      <a:srgbClr val="107C10"/>
                    </a:gs>
                  </a:gsLst>
                  <a:lin ang="5400000" scaled="0"/>
                </a:gradFill>
              </a:rPr>
              <a:t>Endpoints or </a:t>
            </a:r>
            <a:br>
              <a:rPr lang="en-US" sz="2000" dirty="0">
                <a:gradFill>
                  <a:gsLst>
                    <a:gs pos="69027">
                      <a:srgbClr val="107C10"/>
                    </a:gs>
                    <a:gs pos="52000">
                      <a:srgbClr val="107C10"/>
                    </a:gs>
                  </a:gsLst>
                  <a:lin ang="5400000" scaled="0"/>
                </a:gradFill>
              </a:rPr>
            </a:br>
            <a:r>
              <a:rPr lang="en-US" sz="2000" dirty="0">
                <a:gradFill>
                  <a:gsLst>
                    <a:gs pos="69027">
                      <a:srgbClr val="107C10"/>
                    </a:gs>
                    <a:gs pos="52000">
                      <a:srgbClr val="107C10"/>
                    </a:gs>
                  </a:gsLst>
                  <a:lin ang="5400000" scaled="0"/>
                </a:gradFill>
              </a:rPr>
              <a:t>VNet injection</a:t>
            </a:r>
          </a:p>
        </p:txBody>
      </p:sp>
      <p:grpSp>
        <p:nvGrpSpPr>
          <p:cNvPr id="162" name="Group 161">
            <a:extLst>
              <a:ext uri="{FF2B5EF4-FFF2-40B4-BE49-F238E27FC236}">
                <a16:creationId xmlns:a16="http://schemas.microsoft.com/office/drawing/2014/main" id="{7C713EAF-B900-429B-A408-8A8786F5463B}"/>
              </a:ext>
            </a:extLst>
          </p:cNvPr>
          <p:cNvGrpSpPr/>
          <p:nvPr/>
        </p:nvGrpSpPr>
        <p:grpSpPr>
          <a:xfrm>
            <a:off x="6512591" y="306827"/>
            <a:ext cx="5285300" cy="885766"/>
            <a:chOff x="1108726" y="327139"/>
            <a:chExt cx="3567921" cy="707035"/>
          </a:xfrm>
        </p:grpSpPr>
        <p:sp>
          <p:nvSpPr>
            <p:cNvPr id="163" name="Rectangle 162">
              <a:extLst>
                <a:ext uri="{FF2B5EF4-FFF2-40B4-BE49-F238E27FC236}">
                  <a16:creationId xmlns:a16="http://schemas.microsoft.com/office/drawing/2014/main" id="{4A3C4697-66CB-4576-91DF-94846BF71454}"/>
                </a:ext>
              </a:extLst>
            </p:cNvPr>
            <p:cNvSpPr/>
            <p:nvPr/>
          </p:nvSpPr>
          <p:spPr bwMode="auto">
            <a:xfrm>
              <a:off x="1108726" y="332468"/>
              <a:ext cx="1411799" cy="701706"/>
            </a:xfrm>
            <a:prstGeom prst="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dirty="0">
                  <a:solidFill>
                    <a:sysClr val="windowText" lastClr="000000"/>
                  </a:solidFill>
                  <a:ea typeface="Segoe UI" pitchFamily="34" charset="0"/>
                  <a:cs typeface="Segoe UI" pitchFamily="34" charset="0"/>
                </a:rPr>
                <a:t>Dedicated PIP </a:t>
              </a:r>
              <a:r>
                <a:rPr lang="en-US" sz="1400" b="1" dirty="0">
                  <a:solidFill>
                    <a:sysClr val="windowText" lastClr="000000"/>
                  </a:solidFill>
                  <a:ea typeface="Segoe UI" pitchFamily="34" charset="0"/>
                  <a:cs typeface="Segoe UI" pitchFamily="34" charset="0"/>
                </a:rPr>
                <a:t>(Modern Architecture)</a:t>
              </a:r>
            </a:p>
          </p:txBody>
        </p:sp>
        <p:sp>
          <p:nvSpPr>
            <p:cNvPr id="164" name="Rectangle 163">
              <a:extLst>
                <a:ext uri="{FF2B5EF4-FFF2-40B4-BE49-F238E27FC236}">
                  <a16:creationId xmlns:a16="http://schemas.microsoft.com/office/drawing/2014/main" id="{82205CE4-663A-4625-A915-40EBAE7DB536}"/>
                </a:ext>
              </a:extLst>
            </p:cNvPr>
            <p:cNvSpPr/>
            <p:nvPr/>
          </p:nvSpPr>
          <p:spPr bwMode="auto">
            <a:xfrm>
              <a:off x="3264848" y="327139"/>
              <a:ext cx="1411799" cy="701706"/>
            </a:xfrm>
            <a:prstGeom prst="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dirty="0">
                  <a:solidFill>
                    <a:schemeClr val="tx1"/>
                  </a:solidFill>
                </a:rPr>
                <a:t>Edge Security</a:t>
              </a:r>
            </a:p>
            <a:p>
              <a:pPr algn="ctr" defTabSz="932472" fontAlgn="base">
                <a:spcBef>
                  <a:spcPct val="0"/>
                </a:spcBef>
                <a:spcAft>
                  <a:spcPct val="0"/>
                </a:spcAft>
              </a:pPr>
              <a:r>
                <a:rPr lang="en-US" sz="1400" b="1" dirty="0">
                  <a:solidFill>
                    <a:sysClr val="windowText" lastClr="000000"/>
                  </a:solidFill>
                  <a:cs typeface="Segoe UI" pitchFamily="34" charset="0"/>
                </a:rPr>
                <a:t>(Classic Architecture)</a:t>
              </a:r>
            </a:p>
          </p:txBody>
        </p:sp>
      </p:grpSp>
      <p:cxnSp>
        <p:nvCxnSpPr>
          <p:cNvPr id="166" name="Connector: Elbow 165">
            <a:extLst>
              <a:ext uri="{FF2B5EF4-FFF2-40B4-BE49-F238E27FC236}">
                <a16:creationId xmlns:a16="http://schemas.microsoft.com/office/drawing/2014/main" id="{448E4505-8430-4357-90AC-5BD60DC6FE93}"/>
              </a:ext>
            </a:extLst>
          </p:cNvPr>
          <p:cNvCxnSpPr>
            <a:cxnSpLocks/>
            <a:stCxn id="171" idx="0"/>
            <a:endCxn id="163" idx="3"/>
          </p:cNvCxnSpPr>
          <p:nvPr/>
        </p:nvCxnSpPr>
        <p:spPr>
          <a:xfrm rot="16200000" flipV="1">
            <a:off x="8511697" y="845296"/>
            <a:ext cx="740555" cy="556059"/>
          </a:xfrm>
          <a:prstGeom prst="bentConnector2">
            <a:avLst/>
          </a:prstGeom>
          <a:ln w="38100">
            <a:solidFill>
              <a:schemeClr val="tx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7" name="Connector: Elbow 166">
            <a:extLst>
              <a:ext uri="{FF2B5EF4-FFF2-40B4-BE49-F238E27FC236}">
                <a16:creationId xmlns:a16="http://schemas.microsoft.com/office/drawing/2014/main" id="{3E996FB9-A739-4B27-ACD8-7E898C03EA80}"/>
              </a:ext>
            </a:extLst>
          </p:cNvPr>
          <p:cNvCxnSpPr>
            <a:cxnSpLocks/>
            <a:stCxn id="171" idx="0"/>
            <a:endCxn id="164" idx="1"/>
          </p:cNvCxnSpPr>
          <p:nvPr/>
        </p:nvCxnSpPr>
        <p:spPr>
          <a:xfrm rot="5400000" flipH="1" flipV="1">
            <a:off x="9059655" y="846721"/>
            <a:ext cx="747231" cy="546535"/>
          </a:xfrm>
          <a:prstGeom prst="bentConnector2">
            <a:avLst/>
          </a:prstGeom>
          <a:ln w="38100">
            <a:solidFill>
              <a:schemeClr val="tx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15AA4B2B-A6E2-4A9C-8993-25FCB7BBF0FD}"/>
              </a:ext>
            </a:extLst>
          </p:cNvPr>
          <p:cNvGrpSpPr/>
          <p:nvPr/>
        </p:nvGrpSpPr>
        <p:grpSpPr>
          <a:xfrm>
            <a:off x="8791031" y="1043065"/>
            <a:ext cx="737944" cy="1079413"/>
            <a:chOff x="666557" y="2477604"/>
            <a:chExt cx="317693" cy="493712"/>
          </a:xfrm>
        </p:grpSpPr>
        <p:grpSp>
          <p:nvGrpSpPr>
            <p:cNvPr id="169" name="Group 21">
              <a:extLst>
                <a:ext uri="{FF2B5EF4-FFF2-40B4-BE49-F238E27FC236}">
                  <a16:creationId xmlns:a16="http://schemas.microsoft.com/office/drawing/2014/main" id="{EB1886D0-BA1A-4390-BC0D-BA82F3EE5742}"/>
                </a:ext>
              </a:extLst>
            </p:cNvPr>
            <p:cNvGrpSpPr>
              <a:grpSpLocks noChangeAspect="1"/>
            </p:cNvGrpSpPr>
            <p:nvPr/>
          </p:nvGrpSpPr>
          <p:grpSpPr bwMode="auto">
            <a:xfrm>
              <a:off x="666557" y="2477604"/>
              <a:ext cx="317693" cy="493712"/>
              <a:chOff x="458" y="1306"/>
              <a:chExt cx="222" cy="345"/>
            </a:xfrm>
          </p:grpSpPr>
          <p:sp>
            <p:nvSpPr>
              <p:cNvPr id="171" name="Rectangle 22">
                <a:extLst>
                  <a:ext uri="{FF2B5EF4-FFF2-40B4-BE49-F238E27FC236}">
                    <a16:creationId xmlns:a16="http://schemas.microsoft.com/office/drawing/2014/main" id="{CE3C5960-CBBA-4F78-B358-42381D86D24F}"/>
                  </a:ext>
                </a:extLst>
              </p:cNvPr>
              <p:cNvSpPr>
                <a:spLocks noChangeArrowheads="1"/>
              </p:cNvSpPr>
              <p:nvPr/>
            </p:nvSpPr>
            <p:spPr bwMode="auto">
              <a:xfrm>
                <a:off x="458" y="1450"/>
                <a:ext cx="222" cy="201"/>
              </a:xfrm>
              <a:prstGeom prst="rect">
                <a:avLst/>
              </a:prstGeom>
              <a:solidFill>
                <a:srgbClr val="0078D4"/>
              </a:solid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chemeClr val="bg1"/>
                  </a:solidFill>
                  <a:effectLst/>
                  <a:uLnTx/>
                  <a:uFillTx/>
                  <a:latin typeface="Segoe UI"/>
                  <a:ea typeface="+mn-ea"/>
                  <a:cs typeface="+mn-cs"/>
                </a:endParaRPr>
              </a:p>
            </p:txBody>
          </p:sp>
          <p:sp>
            <p:nvSpPr>
              <p:cNvPr id="172" name="Freeform 23">
                <a:extLst>
                  <a:ext uri="{FF2B5EF4-FFF2-40B4-BE49-F238E27FC236}">
                    <a16:creationId xmlns:a16="http://schemas.microsoft.com/office/drawing/2014/main" id="{683F36C2-D6BF-4F6F-B0BC-819DDB620C3F}"/>
                  </a:ext>
                </a:extLst>
              </p:cNvPr>
              <p:cNvSpPr>
                <a:spLocks/>
              </p:cNvSpPr>
              <p:nvPr/>
            </p:nvSpPr>
            <p:spPr bwMode="auto">
              <a:xfrm>
                <a:off x="488" y="1306"/>
                <a:ext cx="162" cy="144"/>
              </a:xfrm>
              <a:custGeom>
                <a:avLst/>
                <a:gdLst>
                  <a:gd name="T0" fmla="*/ 0 w 77"/>
                  <a:gd name="T1" fmla="*/ 69 h 69"/>
                  <a:gd name="T2" fmla="*/ 0 w 77"/>
                  <a:gd name="T3" fmla="*/ 38 h 69"/>
                  <a:gd name="T4" fmla="*/ 38 w 77"/>
                  <a:gd name="T5" fmla="*/ 0 h 69"/>
                  <a:gd name="T6" fmla="*/ 38 w 77"/>
                  <a:gd name="T7" fmla="*/ 0 h 69"/>
                  <a:gd name="T8" fmla="*/ 77 w 77"/>
                  <a:gd name="T9" fmla="*/ 38 h 69"/>
                  <a:gd name="T10" fmla="*/ 77 w 77"/>
                  <a:gd name="T11" fmla="*/ 69 h 69"/>
                </a:gdLst>
                <a:ahLst/>
                <a:cxnLst>
                  <a:cxn ang="0">
                    <a:pos x="T0" y="T1"/>
                  </a:cxn>
                  <a:cxn ang="0">
                    <a:pos x="T2" y="T3"/>
                  </a:cxn>
                  <a:cxn ang="0">
                    <a:pos x="T4" y="T5"/>
                  </a:cxn>
                  <a:cxn ang="0">
                    <a:pos x="T6" y="T7"/>
                  </a:cxn>
                  <a:cxn ang="0">
                    <a:pos x="T8" y="T9"/>
                  </a:cxn>
                  <a:cxn ang="0">
                    <a:pos x="T10" y="T11"/>
                  </a:cxn>
                </a:cxnLst>
                <a:rect l="0" t="0" r="r" b="b"/>
                <a:pathLst>
                  <a:path w="77" h="69">
                    <a:moveTo>
                      <a:pt x="0" y="69"/>
                    </a:moveTo>
                    <a:cubicBezTo>
                      <a:pt x="0" y="38"/>
                      <a:pt x="0" y="38"/>
                      <a:pt x="0" y="38"/>
                    </a:cubicBezTo>
                    <a:cubicBezTo>
                      <a:pt x="0" y="17"/>
                      <a:pt x="17" y="0"/>
                      <a:pt x="38" y="0"/>
                    </a:cubicBezTo>
                    <a:cubicBezTo>
                      <a:pt x="38" y="0"/>
                      <a:pt x="38" y="0"/>
                      <a:pt x="38" y="0"/>
                    </a:cubicBezTo>
                    <a:cubicBezTo>
                      <a:pt x="59" y="0"/>
                      <a:pt x="77" y="17"/>
                      <a:pt x="77" y="38"/>
                    </a:cubicBezTo>
                    <a:cubicBezTo>
                      <a:pt x="77" y="69"/>
                      <a:pt x="77" y="69"/>
                      <a:pt x="77" y="69"/>
                    </a:cubicBezTo>
                  </a:path>
                </a:pathLst>
              </a:custGeom>
              <a:noFill/>
              <a:ln w="571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chemeClr val="bg1"/>
                  </a:solidFill>
                  <a:effectLst/>
                  <a:uLnTx/>
                  <a:uFillTx/>
                  <a:latin typeface="Segoe UI"/>
                  <a:ea typeface="+mn-ea"/>
                  <a:cs typeface="+mn-cs"/>
                </a:endParaRPr>
              </a:p>
            </p:txBody>
          </p:sp>
        </p:grpSp>
        <p:sp>
          <p:nvSpPr>
            <p:cNvPr id="170" name="TextBox 169">
              <a:extLst>
                <a:ext uri="{FF2B5EF4-FFF2-40B4-BE49-F238E27FC236}">
                  <a16:creationId xmlns:a16="http://schemas.microsoft.com/office/drawing/2014/main" id="{761EA271-3A20-4B2E-BDE4-96D27B3090BC}"/>
                </a:ext>
              </a:extLst>
            </p:cNvPr>
            <p:cNvSpPr txBox="1"/>
            <p:nvPr/>
          </p:nvSpPr>
          <p:spPr>
            <a:xfrm>
              <a:off x="711539" y="2760072"/>
              <a:ext cx="227737" cy="140774"/>
            </a:xfrm>
            <a:prstGeom prst="rect">
              <a:avLst/>
            </a:prstGeom>
            <a:noFill/>
            <a:ln w="19050">
              <a:noFill/>
            </a:ln>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NSG</a:t>
              </a:r>
            </a:p>
          </p:txBody>
        </p:sp>
      </p:grpSp>
      <p:sp>
        <p:nvSpPr>
          <p:cNvPr id="173" name="Rectangle 172">
            <a:extLst>
              <a:ext uri="{FF2B5EF4-FFF2-40B4-BE49-F238E27FC236}">
                <a16:creationId xmlns:a16="http://schemas.microsoft.com/office/drawing/2014/main" id="{51C35C3E-9645-4652-9C04-F519F491CB9A}"/>
              </a:ext>
            </a:extLst>
          </p:cNvPr>
          <p:cNvSpPr/>
          <p:nvPr/>
        </p:nvSpPr>
        <p:spPr>
          <a:xfrm>
            <a:off x="3464933" y="1932031"/>
            <a:ext cx="2443298" cy="523220"/>
          </a:xfrm>
          <a:prstGeom prst="rect">
            <a:avLst/>
          </a:prstGeom>
          <a:noFill/>
        </p:spPr>
        <p:txBody>
          <a:bodyPr wrap="none">
            <a:spAutoFit/>
          </a:bodyPr>
          <a:lstStyle/>
          <a:p>
            <a:pPr algn="ctr">
              <a:defRPr/>
            </a:pPr>
            <a:r>
              <a:rPr lang="en-US" sz="2800" b="1" kern="0" dirty="0">
                <a:ln w="3175">
                  <a:noFill/>
                </a:ln>
                <a:gradFill>
                  <a:gsLst>
                    <a:gs pos="0">
                      <a:srgbClr val="1A1A1A">
                        <a:lumMod val="90000"/>
                        <a:lumOff val="10000"/>
                      </a:srgbClr>
                    </a:gs>
                    <a:gs pos="100000">
                      <a:srgbClr val="1A1A1A">
                        <a:lumMod val="90000"/>
                        <a:lumOff val="10000"/>
                      </a:srgbClr>
                    </a:gs>
                  </a:gsLst>
                  <a:lin ang="5400000" scaled="1"/>
                </a:gradFill>
                <a:latin typeface="Segoe UI"/>
                <a:ea typeface="Segoe UI Black" pitchFamily="34"/>
              </a:rPr>
              <a:t>N-tier subnet</a:t>
            </a:r>
          </a:p>
        </p:txBody>
      </p:sp>
      <p:sp>
        <p:nvSpPr>
          <p:cNvPr id="13" name="Left Brace 12">
            <a:extLst>
              <a:ext uri="{FF2B5EF4-FFF2-40B4-BE49-F238E27FC236}">
                <a16:creationId xmlns:a16="http://schemas.microsoft.com/office/drawing/2014/main" id="{9626A116-27BF-427A-A058-BD1CBEC5AA8C}"/>
              </a:ext>
            </a:extLst>
          </p:cNvPr>
          <p:cNvSpPr/>
          <p:nvPr/>
        </p:nvSpPr>
        <p:spPr>
          <a:xfrm>
            <a:off x="9999154" y="2640583"/>
            <a:ext cx="520645" cy="3401935"/>
          </a:xfrm>
          <a:prstGeom prst="leftBrace">
            <a:avLst>
              <a:gd name="adj1" fmla="val 27847"/>
              <a:gd name="adj2" fmla="val 50000"/>
            </a:avLst>
          </a:prstGeom>
          <a:ln w="38100">
            <a:solidFill>
              <a:srgbClr val="107C1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104" name="Group 103">
            <a:extLst>
              <a:ext uri="{FF2B5EF4-FFF2-40B4-BE49-F238E27FC236}">
                <a16:creationId xmlns:a16="http://schemas.microsoft.com/office/drawing/2014/main" id="{22962372-0EF2-42B0-AD21-C7252EA4E537}"/>
              </a:ext>
            </a:extLst>
          </p:cNvPr>
          <p:cNvGrpSpPr/>
          <p:nvPr/>
        </p:nvGrpSpPr>
        <p:grpSpPr>
          <a:xfrm>
            <a:off x="10672007" y="5274079"/>
            <a:ext cx="476083" cy="115365"/>
            <a:chOff x="6660452" y="3094221"/>
            <a:chExt cx="188672" cy="45719"/>
          </a:xfrm>
          <a:noFill/>
        </p:grpSpPr>
        <p:sp>
          <p:nvSpPr>
            <p:cNvPr id="106" name="Oval 105">
              <a:extLst>
                <a:ext uri="{FF2B5EF4-FFF2-40B4-BE49-F238E27FC236}">
                  <a16:creationId xmlns:a16="http://schemas.microsoft.com/office/drawing/2014/main" id="{C21B6ADE-1C2C-41A8-BE5A-2AB2D899448A}"/>
                </a:ext>
              </a:extLst>
            </p:cNvPr>
            <p:cNvSpPr/>
            <p:nvPr/>
          </p:nvSpPr>
          <p:spPr bwMode="auto">
            <a:xfrm>
              <a:off x="6660452" y="3094221"/>
              <a:ext cx="45720" cy="45719"/>
            </a:xfrm>
            <a:prstGeom prst="ellipse">
              <a:avLst/>
            </a:prstGeom>
            <a:grpFill/>
            <a:ln w="2222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Oval 106">
              <a:extLst>
                <a:ext uri="{FF2B5EF4-FFF2-40B4-BE49-F238E27FC236}">
                  <a16:creationId xmlns:a16="http://schemas.microsoft.com/office/drawing/2014/main" id="{13619B27-B582-498A-8948-FDA0189511F3}"/>
                </a:ext>
              </a:extLst>
            </p:cNvPr>
            <p:cNvSpPr/>
            <p:nvPr/>
          </p:nvSpPr>
          <p:spPr bwMode="auto">
            <a:xfrm>
              <a:off x="6731928" y="3094221"/>
              <a:ext cx="45720" cy="45719"/>
            </a:xfrm>
            <a:prstGeom prst="ellipse">
              <a:avLst/>
            </a:prstGeom>
            <a:grpFill/>
            <a:ln w="2222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E3F2402F-9D55-42D5-8E2B-64AE5B191900}"/>
                </a:ext>
              </a:extLst>
            </p:cNvPr>
            <p:cNvSpPr/>
            <p:nvPr/>
          </p:nvSpPr>
          <p:spPr bwMode="auto">
            <a:xfrm>
              <a:off x="6803404" y="3094221"/>
              <a:ext cx="45720" cy="45719"/>
            </a:xfrm>
            <a:prstGeom prst="ellipse">
              <a:avLst/>
            </a:prstGeom>
            <a:grpFill/>
            <a:ln w="2222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9" name="TextBox 108">
            <a:extLst>
              <a:ext uri="{FF2B5EF4-FFF2-40B4-BE49-F238E27FC236}">
                <a16:creationId xmlns:a16="http://schemas.microsoft.com/office/drawing/2014/main" id="{9786D15B-ABA9-4174-AACD-076B4A4A74FF}"/>
              </a:ext>
            </a:extLst>
          </p:cNvPr>
          <p:cNvSpPr txBox="1"/>
          <p:nvPr/>
        </p:nvSpPr>
        <p:spPr>
          <a:xfrm>
            <a:off x="10519799" y="5565860"/>
            <a:ext cx="761555" cy="307777"/>
          </a:xfrm>
          <a:prstGeom prst="rect">
            <a:avLst/>
          </a:prstGeom>
          <a:noFill/>
        </p:spPr>
        <p:txBody>
          <a:bodyPr wrap="none" lIns="0" tIns="0" rIns="0" bIns="0" rtlCol="0">
            <a:spAutoFit/>
          </a:bodyPr>
          <a:lstStyle/>
          <a:p>
            <a:pPr lvl="0" algn="ctr" defTabSz="914367">
              <a:defRPr/>
            </a:pPr>
            <a:r>
              <a:rPr lang="en-US" sz="2000" dirty="0">
                <a:gradFill>
                  <a:gsLst>
                    <a:gs pos="69027">
                      <a:srgbClr val="107C10"/>
                    </a:gs>
                    <a:gs pos="52000">
                      <a:srgbClr val="107C10"/>
                    </a:gs>
                  </a:gsLst>
                  <a:lin ang="5400000" scaled="0"/>
                </a:gradFill>
              </a:rPr>
              <a:t>Others</a:t>
            </a:r>
          </a:p>
        </p:txBody>
      </p:sp>
      <p:sp>
        <p:nvSpPr>
          <p:cNvPr id="103" name="TextBox 102">
            <a:extLst>
              <a:ext uri="{FF2B5EF4-FFF2-40B4-BE49-F238E27FC236}">
                <a16:creationId xmlns:a16="http://schemas.microsoft.com/office/drawing/2014/main" id="{9262AE5F-B714-413B-B690-F22B9B1E174A}"/>
              </a:ext>
            </a:extLst>
          </p:cNvPr>
          <p:cNvSpPr txBox="1"/>
          <p:nvPr/>
        </p:nvSpPr>
        <p:spPr>
          <a:xfrm>
            <a:off x="8917638" y="638585"/>
            <a:ext cx="506870" cy="276999"/>
          </a:xfrm>
          <a:prstGeom prst="rect">
            <a:avLst/>
          </a:prstGeom>
          <a:solidFill>
            <a:schemeClr val="bg1"/>
          </a:solidFill>
        </p:spPr>
        <p:txBody>
          <a:bodyPr wrap="none" lIns="91440" tIns="0" rIns="9144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OR</a:t>
            </a:r>
          </a:p>
        </p:txBody>
      </p:sp>
    </p:spTree>
    <p:extLst>
      <p:ext uri="{BB962C8B-B14F-4D97-AF65-F5344CB8AC3E}">
        <p14:creationId xmlns:p14="http://schemas.microsoft.com/office/powerpoint/2010/main" val="3418140565"/>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3F9E923-C896-4803-947F-E59E35DC6795}"/>
              </a:ext>
            </a:extLst>
          </p:cNvPr>
          <p:cNvSpPr/>
          <p:nvPr/>
        </p:nvSpPr>
        <p:spPr bwMode="auto">
          <a:xfrm>
            <a:off x="297180" y="262890"/>
            <a:ext cx="2377440" cy="994410"/>
          </a:xfrm>
          <a:prstGeom prst="rect">
            <a:avLst/>
          </a:prstGeom>
          <a:solidFill>
            <a:srgbClr val="0078D4">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4">
            <a:extLst>
              <a:ext uri="{FF2B5EF4-FFF2-40B4-BE49-F238E27FC236}">
                <a16:creationId xmlns:a16="http://schemas.microsoft.com/office/drawing/2014/main" id="{FE40CF6A-8C6E-415D-B719-A8E283ADAB8D}"/>
              </a:ext>
            </a:extLst>
          </p:cNvPr>
          <p:cNvSpPr>
            <a:spLocks noGrp="1"/>
          </p:cNvSpPr>
          <p:nvPr>
            <p:ph type="title"/>
          </p:nvPr>
        </p:nvSpPr>
        <p:spPr>
          <a:xfrm>
            <a:off x="671286" y="2962810"/>
            <a:ext cx="9144000" cy="1107996"/>
          </a:xfrm>
        </p:spPr>
        <p:txBody>
          <a:bodyPr/>
          <a:lstStyle/>
          <a:p>
            <a:r>
              <a:rPr lang="en-US" dirty="0"/>
              <a:t>Information Protection </a:t>
            </a:r>
            <a:br>
              <a:rPr lang="en-US" dirty="0"/>
            </a:br>
            <a:r>
              <a:rPr lang="en-US" dirty="0"/>
              <a:t>&amp; Storage</a:t>
            </a:r>
          </a:p>
        </p:txBody>
      </p:sp>
      <p:sp>
        <p:nvSpPr>
          <p:cNvPr id="4" name="TextBox 3">
            <a:extLst>
              <a:ext uri="{FF2B5EF4-FFF2-40B4-BE49-F238E27FC236}">
                <a16:creationId xmlns:a16="http://schemas.microsoft.com/office/drawing/2014/main" id="{9E4B67EB-192D-4A08-9A2C-B4F1435BCBD5}"/>
              </a:ext>
            </a:extLst>
          </p:cNvPr>
          <p:cNvSpPr txBox="1"/>
          <p:nvPr/>
        </p:nvSpPr>
        <p:spPr>
          <a:xfrm>
            <a:off x="584200" y="5383357"/>
            <a:ext cx="7967887" cy="984885"/>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wrap="none" lIns="91440" tIns="91440" rIns="91440" bIns="91440" rtlCol="0">
            <a:spAutoFit/>
          </a:bodyPr>
          <a:lstStyle/>
          <a:p>
            <a:r>
              <a:rPr lang="en-US" dirty="0">
                <a:solidFill>
                  <a:sysClr val="windowText" lastClr="000000"/>
                </a:solidFill>
                <a:latin typeface="+mj-lt"/>
              </a:rPr>
              <a:t>Architecture guidance on this topic can be found at</a:t>
            </a:r>
          </a:p>
          <a:p>
            <a:endParaRPr lang="en-US" dirty="0">
              <a:solidFill>
                <a:sysClr val="windowText" lastClr="000000"/>
              </a:solidFill>
            </a:endParaRPr>
          </a:p>
          <a:p>
            <a:r>
              <a:rPr lang="en-US" sz="1600" dirty="0">
                <a:gradFill>
                  <a:gsLst>
                    <a:gs pos="2917">
                      <a:schemeClr val="tx1"/>
                    </a:gs>
                    <a:gs pos="30000">
                      <a:schemeClr val="tx1"/>
                    </a:gs>
                  </a:gsLst>
                  <a:lin ang="5400000" scaled="0"/>
                </a:gradFill>
                <a:hlinkClick r:id="rId2"/>
              </a:rPr>
              <a:t>https://docs.microsoft.com/en-us/azure/architecture/security/storage-data-encryption</a:t>
            </a:r>
            <a:r>
              <a:rPr lang="en-US" sz="16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4279135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 Placeholder 3">
            <a:extLst>
              <a:ext uri="{FF2B5EF4-FFF2-40B4-BE49-F238E27FC236}">
                <a16:creationId xmlns:a16="http://schemas.microsoft.com/office/drawing/2014/main" id="{C95717C3-B3C0-4D8A-B99E-A5263365FCFB}"/>
              </a:ext>
            </a:extLst>
          </p:cNvPr>
          <p:cNvSpPr txBox="1">
            <a:spLocks/>
          </p:cNvSpPr>
          <p:nvPr/>
        </p:nvSpPr>
        <p:spPr>
          <a:xfrm>
            <a:off x="585215" y="1325019"/>
            <a:ext cx="5816309" cy="5071463"/>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91440" tIns="182880" rIns="91440" bIns="91440" rtlCol="0">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155575" marR="0" lvl="2" indent="0" algn="l" defTabSz="914400" rtl="0" eaLnBrk="1" fontAlgn="auto" latinLnBrk="0" hangingPunct="1">
              <a:lnSpc>
                <a:spcPct val="100000"/>
              </a:lnSpc>
              <a:spcBef>
                <a:spcPts val="0"/>
              </a:spcBef>
              <a:spcAft>
                <a:spcPts val="600"/>
              </a:spcAft>
              <a:buClrTx/>
              <a:buSzTx/>
              <a:buFontTx/>
              <a:buNone/>
              <a:tabLst/>
              <a:defRPr/>
            </a:pPr>
            <a:endParaRPr kumimoji="0" lang="en-US" sz="2600" b="1" i="0" u="none" strike="noStrike" kern="1200" cap="none" spc="0" normalizeH="0" baseline="0" noProof="0" dirty="0">
              <a:ln>
                <a:noFill/>
              </a:ln>
              <a:gradFill>
                <a:gsLst>
                  <a:gs pos="1250">
                    <a:schemeClr val="accent1"/>
                  </a:gs>
                  <a:gs pos="100000">
                    <a:schemeClr val="accent1"/>
                  </a:gs>
                </a:gsLst>
                <a:lin ang="5400000" scaled="0"/>
              </a:gradFill>
              <a:effectLst/>
              <a:uLnTx/>
              <a:uFillTx/>
              <a:latin typeface="Segoe UI Semibold"/>
              <a:ea typeface="+mn-ea"/>
              <a:cs typeface="+mn-cs"/>
            </a:endParaRPr>
          </a:p>
        </p:txBody>
      </p:sp>
      <p:sp>
        <p:nvSpPr>
          <p:cNvPr id="6" name="TextBox 7"/>
          <p:cNvSpPr txBox="1"/>
          <p:nvPr/>
        </p:nvSpPr>
        <p:spPr>
          <a:xfrm>
            <a:off x="862347" y="1515737"/>
            <a:ext cx="5469702" cy="4924183"/>
          </a:xfrm>
          <a:prstGeom prst="rect">
            <a:avLst/>
          </a:prstGeom>
          <a:noFill/>
        </p:spPr>
        <p:txBody>
          <a:bodyPr wrap="square" lIns="68339" tIns="34170" rIns="68339" bIns="3417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2000" b="0" i="0" u="none" strike="noStrike" kern="1200" cap="none" spc="0" normalizeH="0" baseline="0" noProof="0" dirty="0">
                <a:ln>
                  <a:noFill/>
                </a:ln>
                <a:gradFill>
                  <a:gsLst>
                    <a:gs pos="83000">
                      <a:srgbClr val="0078D4"/>
                    </a:gs>
                    <a:gs pos="100000">
                      <a:srgbClr val="0078D4"/>
                    </a:gs>
                  </a:gsLst>
                  <a:lin ang="5400000" scaled="1"/>
                </a:gradFill>
                <a:effectLst/>
                <a:uLnTx/>
                <a:uFillTx/>
                <a:latin typeface="Segoe UI Semibold"/>
                <a:ea typeface="+mn-ea"/>
                <a:cs typeface="+mn-cs"/>
              </a:rPr>
              <a:t>Azure Cloud Storage:</a:t>
            </a:r>
          </a:p>
          <a:p>
            <a:pPr marL="166688" marR="0" lvl="0" indent="-1666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000">
                      <a:srgbClr val="1A1A1A"/>
                    </a:gs>
                    <a:gs pos="100000">
                      <a:srgbClr val="1A1A1A"/>
                    </a:gs>
                  </a:gsLst>
                  <a:lin ang="5400000" scaled="1"/>
                </a:gradFill>
                <a:effectLst/>
                <a:uLnTx/>
                <a:uFillTx/>
                <a:latin typeface="Segoe UI"/>
                <a:ea typeface="+mn-ea"/>
                <a:cs typeface="+mn-cs"/>
              </a:rPr>
              <a:t>Object based, durable, massively scalable storage</a:t>
            </a:r>
          </a:p>
          <a:p>
            <a:pPr marL="166688" marR="0" lvl="0" indent="-1666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000">
                      <a:srgbClr val="1A1A1A"/>
                    </a:gs>
                    <a:gs pos="100000">
                      <a:srgbClr val="1A1A1A"/>
                    </a:gs>
                  </a:gsLst>
                  <a:lin ang="5400000" scaled="1"/>
                </a:gradFill>
                <a:effectLst/>
                <a:uLnTx/>
                <a:uFillTx/>
                <a:latin typeface="Segoe UI"/>
                <a:ea typeface="+mn-ea"/>
                <a:cs typeface="+mn-cs"/>
              </a:rPr>
              <a:t>Designed from ground up by Microsoft</a:t>
            </a:r>
          </a:p>
          <a:p>
            <a:pPr marL="166688" marR="0" lvl="0" indent="-1666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000">
                      <a:srgbClr val="1A1A1A"/>
                    </a:gs>
                    <a:gs pos="100000">
                      <a:srgbClr val="1A1A1A"/>
                    </a:gs>
                  </a:gsLst>
                  <a:lin ang="5400000" scaled="1"/>
                </a:gradFill>
                <a:effectLst/>
                <a:uLnTx/>
                <a:uFillTx/>
                <a:latin typeface="Segoe UI"/>
                <a:ea typeface="+mn-ea"/>
                <a:cs typeface="+mn-cs"/>
              </a:rPr>
              <a:t>Presents as Blobs, Disks, Tables, Queues and Files</a:t>
            </a:r>
          </a:p>
          <a:p>
            <a:pPr marL="166688" marR="0" lvl="0" indent="-166688"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000">
                      <a:srgbClr val="1A1A1A"/>
                    </a:gs>
                    <a:gs pos="100000">
                      <a:srgbClr val="1A1A1A"/>
                    </a:gs>
                  </a:gsLst>
                  <a:lin ang="5400000" scaled="1"/>
                </a:gradFill>
                <a:effectLst/>
                <a:uLnTx/>
                <a:uFillTx/>
                <a:latin typeface="Segoe UI"/>
                <a:ea typeface="+mn-ea"/>
                <a:cs typeface="+mn-cs"/>
              </a:rPr>
              <a:t>Accessed via REST APIs, Client Libraries and Tools</a:t>
            </a:r>
            <a:endParaRPr kumimoji="0" lang="en-US" sz="2000" b="0" i="0" u="none" strike="noStrike" kern="1200" cap="none" spc="0" normalizeH="0" baseline="0" noProof="0" dirty="0">
              <a:ln>
                <a:noFill/>
              </a:ln>
              <a:solidFill>
                <a:prstClr val="black">
                  <a:lumMod val="65000"/>
                  <a:lumOff val="35000"/>
                </a:prstClr>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2000" b="0" i="0" u="none" strike="noStrike" kern="1200" cap="none" spc="0" normalizeH="0" baseline="0" noProof="0" dirty="0">
                <a:ln>
                  <a:noFill/>
                </a:ln>
                <a:gradFill>
                  <a:gsLst>
                    <a:gs pos="83000">
                      <a:srgbClr val="0078D4"/>
                    </a:gs>
                    <a:gs pos="100000">
                      <a:srgbClr val="0078D4"/>
                    </a:gs>
                  </a:gsLst>
                  <a:lin ang="5400000" scaled="1"/>
                </a:gradFill>
                <a:effectLst/>
                <a:uLnTx/>
                <a:uFillTx/>
                <a:latin typeface="Segoe UI Semibold"/>
                <a:ea typeface="+mn-ea"/>
                <a:cs typeface="+mn-cs"/>
              </a:rPr>
              <a:t>Access Control</a:t>
            </a:r>
          </a:p>
          <a:p>
            <a:pPr marL="166688" marR="0" lvl="1" indent="-1666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000">
                      <a:srgbClr val="1A1A1A"/>
                    </a:gs>
                    <a:gs pos="100000">
                      <a:srgbClr val="1A1A1A"/>
                    </a:gs>
                  </a:gsLst>
                  <a:lin ang="5400000" scaled="1"/>
                </a:gradFill>
                <a:effectLst/>
                <a:uLnTx/>
                <a:uFillTx/>
                <a:latin typeface="Segoe UI"/>
                <a:ea typeface="+mn-ea"/>
                <a:cs typeface="+mn-cs"/>
              </a:rPr>
              <a:t>Azure Active Directory (Azure AD)</a:t>
            </a:r>
          </a:p>
          <a:p>
            <a:pPr marL="166688" marR="0" lvl="1" indent="-1666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000">
                      <a:srgbClr val="1A1A1A"/>
                    </a:gs>
                    <a:gs pos="100000">
                      <a:srgbClr val="1A1A1A"/>
                    </a:gs>
                  </a:gsLst>
                  <a:lin ang="5400000" scaled="1"/>
                </a:gradFill>
                <a:effectLst/>
                <a:uLnTx/>
                <a:uFillTx/>
                <a:latin typeface="Segoe UI"/>
                <a:ea typeface="+mn-ea"/>
                <a:cs typeface="+mn-cs"/>
              </a:rPr>
              <a:t>Symmetric Shared Key Authentication</a:t>
            </a:r>
          </a:p>
          <a:p>
            <a:pPr marL="166688" marR="0" lvl="1" indent="-166688"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000">
                      <a:srgbClr val="1A1A1A"/>
                    </a:gs>
                    <a:gs pos="100000">
                      <a:srgbClr val="1A1A1A"/>
                    </a:gs>
                  </a:gsLst>
                  <a:lin ang="5400000" scaled="1"/>
                </a:gradFill>
                <a:effectLst/>
                <a:uLnTx/>
                <a:uFillTx/>
                <a:latin typeface="Segoe UI"/>
                <a:ea typeface="+mn-ea"/>
                <a:cs typeface="+mn-cs"/>
              </a:rPr>
              <a:t>Shared Access Signature (SAS)</a:t>
            </a:r>
            <a:endParaRPr kumimoji="0" lang="en-US" b="0" i="0" u="none" strike="noStrike" kern="1200" cap="none" spc="0" normalizeH="0" baseline="0" noProof="0" dirty="0">
              <a:ln>
                <a:noFill/>
              </a:ln>
              <a:gradFill>
                <a:gsLst>
                  <a:gs pos="2000">
                    <a:srgbClr val="1A1A1A"/>
                  </a:gs>
                  <a:gs pos="100000">
                    <a:srgbClr val="1A1A1A"/>
                  </a:gs>
                </a:gsLst>
                <a:lin ang="5400000" scaled="1"/>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2000" b="0" i="0" u="none" strike="noStrike" kern="1200" cap="none" spc="0" normalizeH="0" baseline="0" noProof="0" dirty="0">
                <a:ln>
                  <a:noFill/>
                </a:ln>
                <a:gradFill>
                  <a:gsLst>
                    <a:gs pos="83000">
                      <a:srgbClr val="0078D4"/>
                    </a:gs>
                    <a:gs pos="100000">
                      <a:srgbClr val="0078D4"/>
                    </a:gs>
                  </a:gsLst>
                  <a:lin ang="5400000" scaled="1"/>
                </a:gradFill>
                <a:effectLst/>
                <a:uLnTx/>
                <a:uFillTx/>
                <a:latin typeface="Segoe UI Semibold"/>
                <a:ea typeface="+mn-ea"/>
                <a:cs typeface="+mn-cs"/>
              </a:rPr>
              <a:t>Notable Security Attributes</a:t>
            </a:r>
          </a:p>
          <a:p>
            <a:pPr marL="166688" marR="0" lvl="1" indent="-1666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000">
                      <a:srgbClr val="1A1A1A"/>
                    </a:gs>
                    <a:gs pos="100000">
                      <a:srgbClr val="1A1A1A"/>
                    </a:gs>
                  </a:gsLst>
                  <a:lin ang="5400000" scaled="1"/>
                </a:gradFill>
                <a:effectLst/>
                <a:uLnTx/>
                <a:uFillTx/>
                <a:latin typeface="Segoe UI"/>
                <a:ea typeface="+mn-ea"/>
                <a:cs typeface="+mn-cs"/>
              </a:rPr>
              <a:t>All data is encrypted by the service</a:t>
            </a:r>
          </a:p>
          <a:p>
            <a:pPr marL="166688" marR="0" lvl="1" indent="-1666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000">
                      <a:srgbClr val="1A1A1A"/>
                    </a:gs>
                    <a:gs pos="100000">
                      <a:srgbClr val="1A1A1A"/>
                    </a:gs>
                  </a:gsLst>
                  <a:lin ang="5400000" scaled="1"/>
                </a:gradFill>
                <a:effectLst/>
                <a:uLnTx/>
                <a:uFillTx/>
                <a:latin typeface="Segoe UI"/>
                <a:ea typeface="+mn-ea"/>
                <a:cs typeface="+mn-cs"/>
              </a:rPr>
              <a:t>No read without write (mitigate cross-tenant data leaks)</a:t>
            </a:r>
          </a:p>
          <a:p>
            <a:pPr marL="166688" marR="0" lvl="1" indent="-1666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000">
                      <a:srgbClr val="1A1A1A"/>
                    </a:gs>
                    <a:gs pos="100000">
                      <a:srgbClr val="1A1A1A"/>
                    </a:gs>
                  </a:gsLst>
                  <a:lin ang="5400000" scaled="1"/>
                </a:gradFill>
                <a:effectLst/>
                <a:uLnTx/>
                <a:uFillTx/>
                <a:latin typeface="Segoe UI"/>
                <a:ea typeface="+mn-ea"/>
                <a:cs typeface="+mn-cs"/>
              </a:rPr>
              <a:t>Maintains 3 Synchronous copies of data</a:t>
            </a:r>
          </a:p>
          <a:p>
            <a:pPr marL="166688" marR="0" lvl="1" indent="-1666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000">
                      <a:srgbClr val="1A1A1A"/>
                    </a:gs>
                    <a:gs pos="100000">
                      <a:srgbClr val="1A1A1A"/>
                    </a:gs>
                  </a:gsLst>
                  <a:lin ang="5400000" scaled="1"/>
                </a:gradFill>
                <a:effectLst/>
                <a:uLnTx/>
                <a:uFillTx/>
                <a:latin typeface="Segoe UI"/>
                <a:ea typeface="+mn-ea"/>
                <a:cs typeface="+mn-cs"/>
              </a:rPr>
              <a:t>Virtual storage, not dedicated disks</a:t>
            </a:r>
          </a:p>
          <a:p>
            <a:pPr marL="166688" marR="0" lvl="1" indent="-1666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000">
                      <a:srgbClr val="1A1A1A"/>
                    </a:gs>
                    <a:gs pos="100000">
                      <a:srgbClr val="1A1A1A"/>
                    </a:gs>
                  </a:gsLst>
                  <a:lin ang="5400000" scaled="1"/>
                </a:gradFill>
                <a:effectLst/>
                <a:uLnTx/>
                <a:uFillTx/>
                <a:latin typeface="Segoe UI"/>
                <a:ea typeface="+mn-ea"/>
                <a:cs typeface="+mn-cs"/>
              </a:rPr>
              <a:t>Detailed activity logging availability (</a:t>
            </a:r>
            <a:r>
              <a:rPr kumimoji="0" lang="en-US" sz="1600" b="0" i="0" u="none" strike="noStrike" kern="1200" cap="none" spc="0" normalizeH="0" baseline="0" noProof="0" dirty="0" err="1">
                <a:ln>
                  <a:noFill/>
                </a:ln>
                <a:gradFill>
                  <a:gsLst>
                    <a:gs pos="2000">
                      <a:srgbClr val="1A1A1A"/>
                    </a:gs>
                    <a:gs pos="100000">
                      <a:srgbClr val="1A1A1A"/>
                    </a:gs>
                  </a:gsLst>
                  <a:lin ang="5400000" scaled="1"/>
                </a:gradFill>
                <a:effectLst/>
                <a:uLnTx/>
                <a:uFillTx/>
                <a:latin typeface="Segoe UI"/>
                <a:ea typeface="+mn-ea"/>
                <a:cs typeface="+mn-cs"/>
              </a:rPr>
              <a:t>Opt</a:t>
            </a:r>
            <a:r>
              <a:rPr kumimoji="0" lang="en-US" sz="1600" b="0" i="0" u="none" strike="noStrike" kern="1200" cap="none" spc="0" normalizeH="0" baseline="0" noProof="0" dirty="0">
                <a:ln>
                  <a:noFill/>
                </a:ln>
                <a:gradFill>
                  <a:gsLst>
                    <a:gs pos="2000">
                      <a:srgbClr val="1A1A1A"/>
                    </a:gs>
                    <a:gs pos="100000">
                      <a:srgbClr val="1A1A1A"/>
                    </a:gs>
                  </a:gsLst>
                  <a:lin ang="5400000" scaled="1"/>
                </a:gradFill>
                <a:effectLst/>
                <a:uLnTx/>
                <a:uFillTx/>
                <a:latin typeface="Segoe UI"/>
                <a:ea typeface="+mn-ea"/>
                <a:cs typeface="+mn-cs"/>
              </a:rPr>
              <a:t> in)</a:t>
            </a:r>
          </a:p>
          <a:p>
            <a:pPr marL="166688" marR="0" lvl="1" indent="-1666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000">
                      <a:srgbClr val="1A1A1A"/>
                    </a:gs>
                    <a:gs pos="100000">
                      <a:srgbClr val="1A1A1A"/>
                    </a:gs>
                  </a:gsLst>
                  <a:lin ang="5400000" scaled="1"/>
                </a:gradFill>
                <a:effectLst/>
                <a:uLnTx/>
                <a:uFillTx/>
                <a:latin typeface="Segoe UI"/>
                <a:ea typeface="+mn-ea"/>
                <a:cs typeface="+mn-cs"/>
              </a:rPr>
              <a:t>Data will remain only in the region you choose</a:t>
            </a:r>
          </a:p>
          <a:p>
            <a:pPr marL="685794"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1" i="0" u="none" strike="noStrike" kern="1200" cap="none" spc="0" normalizeH="0" baseline="0" noProof="0" dirty="0">
              <a:ln>
                <a:noFill/>
              </a:ln>
              <a:solidFill>
                <a:srgbClr val="0171B0"/>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F2B56F98-5F6F-45BF-B08C-DD9685F59386}"/>
              </a:ext>
            </a:extLst>
          </p:cNvPr>
          <p:cNvSpPr/>
          <p:nvPr/>
        </p:nvSpPr>
        <p:spPr>
          <a:xfrm>
            <a:off x="6737319" y="4763257"/>
            <a:ext cx="4907941" cy="1645885"/>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91440" bIns="91440"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dirty="0">
                <a:ln>
                  <a:noFill/>
                </a:ln>
                <a:gradFill>
                  <a:gsLst>
                    <a:gs pos="83000">
                      <a:srgbClr val="0078D4"/>
                    </a:gs>
                    <a:gs pos="100000">
                      <a:srgbClr val="0078D4"/>
                    </a:gs>
                  </a:gsLst>
                  <a:lin ang="5400000" scaled="1"/>
                </a:gradFill>
                <a:effectLst/>
                <a:uLnTx/>
                <a:uFillTx/>
                <a:latin typeface="Segoe UI Semibold"/>
                <a:ea typeface="+mn-ea"/>
                <a:cs typeface="+mn-cs"/>
              </a:rPr>
              <a:t>More Information</a:t>
            </a:r>
          </a:p>
        </p:txBody>
      </p:sp>
      <p:sp>
        <p:nvSpPr>
          <p:cNvPr id="5" name="Rectangle 4">
            <a:extLst>
              <a:ext uri="{FF2B5EF4-FFF2-40B4-BE49-F238E27FC236}">
                <a16:creationId xmlns:a16="http://schemas.microsoft.com/office/drawing/2014/main" id="{3F328616-3853-41E8-A32A-ACACEFFEA92E}"/>
              </a:ext>
            </a:extLst>
          </p:cNvPr>
          <p:cNvSpPr/>
          <p:nvPr/>
        </p:nvSpPr>
        <p:spPr>
          <a:xfrm>
            <a:off x="7862282" y="5367009"/>
            <a:ext cx="1306741" cy="644634"/>
          </a:xfrm>
          <a:prstGeom prst="rect">
            <a:avLst/>
          </a:prstGeom>
        </p:spPr>
        <p:txBody>
          <a:bodyPr wrap="square">
            <a:spAutoFit/>
          </a:bodyPr>
          <a:lstStyle/>
          <a:p>
            <a:pPr marL="0" marR="0" lvl="0" indent="0" defTabSz="914400" rtl="0" eaLnBrk="1" fontAlgn="base" latinLnBrk="0" hangingPunct="1">
              <a:lnSpc>
                <a:spcPct val="100000"/>
              </a:lnSpc>
              <a:spcBef>
                <a:spcPct val="0"/>
              </a:spcBef>
              <a:spcAft>
                <a:spcPts val="600"/>
              </a:spcAft>
              <a:buClrTx/>
              <a:buSzTx/>
              <a:buFontTx/>
              <a:buNone/>
              <a:tabLst/>
              <a:defRPr/>
            </a:pPr>
            <a:r>
              <a:rPr kumimoji="0" lang="en-US" sz="1200" b="1" i="0" u="none" strike="noStrike" kern="1200" cap="none" spc="0" normalizeH="0" baseline="0" noProof="0" dirty="0">
                <a:ln>
                  <a:noFill/>
                </a:ln>
                <a:gradFill>
                  <a:gsLst>
                    <a:gs pos="2000">
                      <a:srgbClr val="1A1A1A"/>
                    </a:gs>
                    <a:gs pos="100000">
                      <a:srgbClr val="1A1A1A"/>
                    </a:gs>
                  </a:gsLst>
                  <a:lin ang="5400000" scaled="1"/>
                </a:gradFill>
                <a:effectLst/>
                <a:uLnTx/>
                <a:uFillTx/>
                <a:latin typeface="Segoe UI Semibold"/>
                <a:ea typeface="+mn-ea"/>
                <a:cs typeface="+mn-cs"/>
                <a:hlinkClick r:id="rId3"/>
              </a:rPr>
              <a:t>Storage System </a:t>
            </a:r>
            <a:br>
              <a:rPr kumimoji="0" lang="en-US" sz="1200" b="1" i="0" u="none" strike="noStrike" kern="1200" cap="none" spc="0" normalizeH="0" baseline="0" noProof="0" dirty="0">
                <a:ln>
                  <a:noFill/>
                </a:ln>
                <a:gradFill>
                  <a:gsLst>
                    <a:gs pos="2000">
                      <a:srgbClr val="1A1A1A"/>
                    </a:gs>
                    <a:gs pos="100000">
                      <a:srgbClr val="1A1A1A"/>
                    </a:gs>
                  </a:gsLst>
                  <a:lin ang="5400000" scaled="1"/>
                </a:gradFill>
                <a:effectLst/>
                <a:uLnTx/>
                <a:uFillTx/>
                <a:latin typeface="Segoe UI Semibold"/>
                <a:ea typeface="+mn-ea"/>
                <a:cs typeface="+mn-cs"/>
                <a:hlinkClick r:id="rId3"/>
              </a:rPr>
            </a:br>
            <a:r>
              <a:rPr kumimoji="0" lang="en-US" sz="1200" b="1" i="0" u="none" strike="noStrike" kern="1200" cap="none" spc="0" normalizeH="0" baseline="0" noProof="0" dirty="0">
                <a:ln>
                  <a:noFill/>
                </a:ln>
                <a:gradFill>
                  <a:gsLst>
                    <a:gs pos="2000">
                      <a:srgbClr val="1A1A1A"/>
                    </a:gs>
                    <a:gs pos="100000">
                      <a:srgbClr val="1A1A1A"/>
                    </a:gs>
                  </a:gsLst>
                  <a:lin ang="5400000" scaled="1"/>
                </a:gradFill>
                <a:effectLst/>
                <a:uLnTx/>
                <a:uFillTx/>
                <a:latin typeface="Segoe UI Semibold"/>
                <a:ea typeface="+mn-ea"/>
                <a:cs typeface="+mn-cs"/>
                <a:hlinkClick r:id="rId3"/>
              </a:rPr>
              <a:t>Design and Architecture:</a:t>
            </a:r>
            <a:endParaRPr kumimoji="0" lang="en-US" sz="1200" b="1" i="0" u="none" strike="noStrike" kern="1200" cap="none" spc="0" normalizeH="0" baseline="0" noProof="0" dirty="0">
              <a:ln>
                <a:noFill/>
              </a:ln>
              <a:gradFill>
                <a:gsLst>
                  <a:gs pos="2000">
                    <a:srgbClr val="1A1A1A"/>
                  </a:gs>
                  <a:gs pos="100000">
                    <a:srgbClr val="1A1A1A"/>
                  </a:gs>
                </a:gsLst>
                <a:lin ang="5400000" scaled="1"/>
              </a:gradFill>
              <a:effectLst/>
              <a:uLnTx/>
              <a:uFillTx/>
              <a:latin typeface="Segoe UI Semibold"/>
              <a:ea typeface="+mn-ea"/>
              <a:cs typeface="+mn-cs"/>
            </a:endParaRPr>
          </a:p>
        </p:txBody>
      </p:sp>
      <p:sp>
        <p:nvSpPr>
          <p:cNvPr id="16" name="Rectangle 15">
            <a:extLst>
              <a:ext uri="{FF2B5EF4-FFF2-40B4-BE49-F238E27FC236}">
                <a16:creationId xmlns:a16="http://schemas.microsoft.com/office/drawing/2014/main" id="{E7CBB069-CBC9-40BC-A055-EC064C00E8F3}"/>
              </a:ext>
            </a:extLst>
          </p:cNvPr>
          <p:cNvSpPr/>
          <p:nvPr/>
        </p:nvSpPr>
        <p:spPr>
          <a:xfrm>
            <a:off x="10311136" y="5458494"/>
            <a:ext cx="1292598" cy="461665"/>
          </a:xfrm>
          <a:prstGeom prst="rect">
            <a:avLst/>
          </a:prstGeom>
        </p:spPr>
        <p:txBody>
          <a:bodyPr wrap="square">
            <a:spAutoFit/>
          </a:bodyPr>
          <a:lstStyle/>
          <a:p>
            <a:pPr marL="0" marR="0" lvl="0" indent="0" defTabSz="914400" rtl="0" eaLnBrk="1" fontAlgn="base" latinLnBrk="0" hangingPunct="1">
              <a:lnSpc>
                <a:spcPct val="100000"/>
              </a:lnSpc>
              <a:spcBef>
                <a:spcPct val="0"/>
              </a:spcBef>
              <a:spcAft>
                <a:spcPts val="600"/>
              </a:spcAft>
              <a:buClrTx/>
              <a:buSzTx/>
              <a:buFontTx/>
              <a:buNone/>
              <a:tabLst/>
              <a:defRPr/>
            </a:pPr>
            <a:r>
              <a:rPr kumimoji="0" lang="en-US" sz="1200" b="1" i="0" u="none" strike="noStrike" kern="1200" cap="none" spc="0" normalizeH="0" baseline="0" noProof="0" dirty="0">
                <a:ln>
                  <a:noFill/>
                </a:ln>
                <a:gradFill>
                  <a:gsLst>
                    <a:gs pos="2000">
                      <a:srgbClr val="1A1A1A"/>
                    </a:gs>
                    <a:gs pos="100000">
                      <a:srgbClr val="1A1A1A"/>
                    </a:gs>
                  </a:gsLst>
                  <a:lin ang="5400000" scaled="1"/>
                </a:gradFill>
                <a:effectLst/>
                <a:uLnTx/>
                <a:uFillTx/>
                <a:latin typeface="Segoe UI Semibold"/>
                <a:ea typeface="+mn-ea"/>
                <a:cs typeface="+mn-cs"/>
                <a:hlinkClick r:id="rId4"/>
              </a:rPr>
              <a:t>Azure Storage Managed Disks</a:t>
            </a:r>
            <a:endParaRPr kumimoji="0" lang="en-US" sz="1200" b="1" i="0" u="none" strike="noStrike" kern="1200" cap="none" spc="0" normalizeH="0" baseline="0" noProof="0" dirty="0">
              <a:ln>
                <a:noFill/>
              </a:ln>
              <a:gradFill>
                <a:gsLst>
                  <a:gs pos="2000">
                    <a:srgbClr val="1A1A1A"/>
                  </a:gs>
                  <a:gs pos="100000">
                    <a:srgbClr val="1A1A1A"/>
                  </a:gs>
                </a:gsLst>
                <a:lin ang="5400000" scaled="1"/>
              </a:gradFill>
              <a:effectLst/>
              <a:uLnTx/>
              <a:uFillTx/>
              <a:latin typeface="Segoe UI Semibold"/>
              <a:ea typeface="+mn-ea"/>
              <a:cs typeface="+mn-cs"/>
            </a:endParaRPr>
          </a:p>
        </p:txBody>
      </p:sp>
      <p:pic>
        <p:nvPicPr>
          <p:cNvPr id="24" name="Picture 23">
            <a:extLst>
              <a:ext uri="{FF2B5EF4-FFF2-40B4-BE49-F238E27FC236}">
                <a16:creationId xmlns:a16="http://schemas.microsoft.com/office/drawing/2014/main" id="{74452B47-F9B3-4E7D-ACF0-C982E129F3A0}"/>
              </a:ext>
            </a:extLst>
          </p:cNvPr>
          <p:cNvPicPr>
            <a:picLocks noChangeAspect="1"/>
          </p:cNvPicPr>
          <p:nvPr/>
        </p:nvPicPr>
        <p:blipFill rotWithShape="1">
          <a:blip r:embed="rId5"/>
          <a:srcRect b="22504"/>
          <a:stretch/>
        </p:blipFill>
        <p:spPr>
          <a:xfrm>
            <a:off x="6887223" y="5401964"/>
            <a:ext cx="973945" cy="574724"/>
          </a:xfrm>
          <a:prstGeom prst="rect">
            <a:avLst/>
          </a:prstGeom>
          <a:ln>
            <a:solidFill>
              <a:schemeClr val="accent6"/>
            </a:solidFill>
          </a:ln>
        </p:spPr>
      </p:pic>
      <p:pic>
        <p:nvPicPr>
          <p:cNvPr id="26" name="Picture 25">
            <a:extLst>
              <a:ext uri="{FF2B5EF4-FFF2-40B4-BE49-F238E27FC236}">
                <a16:creationId xmlns:a16="http://schemas.microsoft.com/office/drawing/2014/main" id="{4A6B7909-1ECA-44F0-8A49-3F5E040B34CD}"/>
              </a:ext>
            </a:extLst>
          </p:cNvPr>
          <p:cNvPicPr>
            <a:picLocks noChangeAspect="1"/>
          </p:cNvPicPr>
          <p:nvPr/>
        </p:nvPicPr>
        <p:blipFill>
          <a:blip r:embed="rId6"/>
          <a:stretch>
            <a:fillRect/>
          </a:stretch>
        </p:blipFill>
        <p:spPr>
          <a:xfrm>
            <a:off x="9367401" y="5401964"/>
            <a:ext cx="944428" cy="574724"/>
          </a:xfrm>
          <a:prstGeom prst="rect">
            <a:avLst/>
          </a:prstGeom>
          <a:ln>
            <a:solidFill>
              <a:schemeClr val="accent6"/>
            </a:solidFill>
          </a:ln>
        </p:spPr>
      </p:pic>
      <p:grpSp>
        <p:nvGrpSpPr>
          <p:cNvPr id="12" name="Group 11">
            <a:extLst>
              <a:ext uri="{FF2B5EF4-FFF2-40B4-BE49-F238E27FC236}">
                <a16:creationId xmlns:a16="http://schemas.microsoft.com/office/drawing/2014/main" id="{9CFC386F-4080-4A37-8EB1-DF4ABA9D7AEA}"/>
              </a:ext>
            </a:extLst>
          </p:cNvPr>
          <p:cNvGrpSpPr/>
          <p:nvPr/>
        </p:nvGrpSpPr>
        <p:grpSpPr>
          <a:xfrm>
            <a:off x="6737319" y="1277019"/>
            <a:ext cx="4911127" cy="2834463"/>
            <a:chOff x="6695793" y="1168673"/>
            <a:chExt cx="4911127" cy="2834463"/>
          </a:xfrm>
        </p:grpSpPr>
        <p:sp>
          <p:nvSpPr>
            <p:cNvPr id="28" name="Rectangle 27">
              <a:extLst>
                <a:ext uri="{FF2B5EF4-FFF2-40B4-BE49-F238E27FC236}">
                  <a16:creationId xmlns:a16="http://schemas.microsoft.com/office/drawing/2014/main" id="{C74A3265-A7AE-45F1-8281-24F06A2CBA85}"/>
                </a:ext>
              </a:extLst>
            </p:cNvPr>
            <p:cNvSpPr/>
            <p:nvPr/>
          </p:nvSpPr>
          <p:spPr>
            <a:xfrm>
              <a:off x="6698979" y="3318827"/>
              <a:ext cx="4907941" cy="684309"/>
            </a:xfrm>
            <a:prstGeom prst="rect">
              <a:avLst/>
            </a:prstGeom>
            <a:solidFill>
              <a:schemeClr val="accent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Distributed Replication Layer</a:t>
              </a:r>
            </a:p>
          </p:txBody>
        </p:sp>
        <p:sp>
          <p:nvSpPr>
            <p:cNvPr id="29" name="Rectangle 28">
              <a:extLst>
                <a:ext uri="{FF2B5EF4-FFF2-40B4-BE49-F238E27FC236}">
                  <a16:creationId xmlns:a16="http://schemas.microsoft.com/office/drawing/2014/main" id="{737A042D-BE50-459E-BFDD-AD3B3D14B501}"/>
                </a:ext>
              </a:extLst>
            </p:cNvPr>
            <p:cNvSpPr/>
            <p:nvPr/>
          </p:nvSpPr>
          <p:spPr>
            <a:xfrm>
              <a:off x="6695793" y="2498892"/>
              <a:ext cx="4907941" cy="684309"/>
            </a:xfrm>
            <a:prstGeom prst="rect">
              <a:avLst/>
            </a:prstGeom>
            <a:solidFill>
              <a:schemeClr val="accent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Massive Scale Out &amp; Auto Load Balancing Index Layer</a:t>
              </a:r>
            </a:p>
          </p:txBody>
        </p:sp>
        <p:grpSp>
          <p:nvGrpSpPr>
            <p:cNvPr id="8" name="Group 7">
              <a:extLst>
                <a:ext uri="{FF2B5EF4-FFF2-40B4-BE49-F238E27FC236}">
                  <a16:creationId xmlns:a16="http://schemas.microsoft.com/office/drawing/2014/main" id="{E306D0AE-B3F5-423D-8319-8B42831F6BEC}"/>
                </a:ext>
              </a:extLst>
            </p:cNvPr>
            <p:cNvGrpSpPr/>
            <p:nvPr/>
          </p:nvGrpSpPr>
          <p:grpSpPr>
            <a:xfrm>
              <a:off x="6695793" y="1175232"/>
              <a:ext cx="1130697" cy="1188034"/>
              <a:chOff x="6693627" y="1175232"/>
              <a:chExt cx="1130697" cy="1188034"/>
            </a:xfrm>
          </p:grpSpPr>
          <p:sp>
            <p:nvSpPr>
              <p:cNvPr id="30" name="Rectangle 29">
                <a:extLst>
                  <a:ext uri="{FF2B5EF4-FFF2-40B4-BE49-F238E27FC236}">
                    <a16:creationId xmlns:a16="http://schemas.microsoft.com/office/drawing/2014/main" id="{F7EDDA68-ABE8-40DF-9B33-41609FFC7ED3}"/>
                  </a:ext>
                </a:extLst>
              </p:cNvPr>
              <p:cNvSpPr/>
              <p:nvPr/>
            </p:nvSpPr>
            <p:spPr>
              <a:xfrm>
                <a:off x="6693627" y="1678957"/>
                <a:ext cx="1130697" cy="684309"/>
              </a:xfrm>
              <a:prstGeom prst="rect">
                <a:avLst/>
              </a:prstGeom>
              <a:solidFill>
                <a:schemeClr val="accent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Blob/Disk Endpoint</a:t>
                </a:r>
              </a:p>
            </p:txBody>
          </p:sp>
          <p:cxnSp>
            <p:nvCxnSpPr>
              <p:cNvPr id="38" name="Straight Connector 37">
                <a:extLst>
                  <a:ext uri="{FF2B5EF4-FFF2-40B4-BE49-F238E27FC236}">
                    <a16:creationId xmlns:a16="http://schemas.microsoft.com/office/drawing/2014/main" id="{31CB8EE8-77EF-4892-ACC5-C2565EB3E7D8}"/>
                  </a:ext>
                </a:extLst>
              </p:cNvPr>
              <p:cNvCxnSpPr>
                <a:cxnSpLocks/>
              </p:cNvCxnSpPr>
              <p:nvPr/>
            </p:nvCxnSpPr>
            <p:spPr>
              <a:xfrm>
                <a:off x="7258975" y="1566040"/>
                <a:ext cx="0" cy="134234"/>
              </a:xfrm>
              <a:prstGeom prst="line">
                <a:avLst/>
              </a:prstGeom>
              <a:ln w="571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6D2A7E36-EC97-4F88-84E1-F22F5FA05EA6}"/>
                  </a:ext>
                </a:extLst>
              </p:cNvPr>
              <p:cNvSpPr/>
              <p:nvPr/>
            </p:nvSpPr>
            <p:spPr bwMode="auto">
              <a:xfrm>
                <a:off x="7175585" y="1405926"/>
                <a:ext cx="166781" cy="1632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extBox 48">
                <a:extLst>
                  <a:ext uri="{FF2B5EF4-FFF2-40B4-BE49-F238E27FC236}">
                    <a16:creationId xmlns:a16="http://schemas.microsoft.com/office/drawing/2014/main" id="{13F7B697-F6CE-4D88-9244-18E86A7B8C34}"/>
                  </a:ext>
                </a:extLst>
              </p:cNvPr>
              <p:cNvSpPr txBox="1"/>
              <p:nvPr/>
            </p:nvSpPr>
            <p:spPr>
              <a:xfrm>
                <a:off x="7109094" y="1175232"/>
                <a:ext cx="299762"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2917">
                          <a:srgbClr val="1A1A1A"/>
                        </a:gs>
                        <a:gs pos="100000">
                          <a:srgbClr val="1A1A1A"/>
                        </a:gs>
                      </a:gsLst>
                      <a:lin ang="5400000" scaled="0"/>
                    </a:gradFill>
                    <a:effectLst/>
                    <a:uLnTx/>
                    <a:uFillTx/>
                    <a:latin typeface="Segoe UI Semibold" panose="020B0702040204020203" pitchFamily="34" charset="0"/>
                    <a:cs typeface="Segoe UI Semibold" panose="020B0702040204020203" pitchFamily="34" charset="0"/>
                  </a:rPr>
                  <a:t>REST</a:t>
                </a:r>
              </a:p>
            </p:txBody>
          </p:sp>
        </p:grpSp>
        <p:grpSp>
          <p:nvGrpSpPr>
            <p:cNvPr id="9" name="Group 8">
              <a:extLst>
                <a:ext uri="{FF2B5EF4-FFF2-40B4-BE49-F238E27FC236}">
                  <a16:creationId xmlns:a16="http://schemas.microsoft.com/office/drawing/2014/main" id="{BDFA86EE-AA3C-47AA-B3CF-58700FEAE0DD}"/>
                </a:ext>
              </a:extLst>
            </p:cNvPr>
            <p:cNvGrpSpPr/>
            <p:nvPr/>
          </p:nvGrpSpPr>
          <p:grpSpPr>
            <a:xfrm>
              <a:off x="7954874" y="1175232"/>
              <a:ext cx="1130697" cy="1188034"/>
              <a:chOff x="7735444" y="1175232"/>
              <a:chExt cx="1130697" cy="1188034"/>
            </a:xfrm>
          </p:grpSpPr>
          <p:sp>
            <p:nvSpPr>
              <p:cNvPr id="31" name="Rectangle 30">
                <a:extLst>
                  <a:ext uri="{FF2B5EF4-FFF2-40B4-BE49-F238E27FC236}">
                    <a16:creationId xmlns:a16="http://schemas.microsoft.com/office/drawing/2014/main" id="{CA349D89-41EA-483E-8998-BAD9C3669649}"/>
                  </a:ext>
                </a:extLst>
              </p:cNvPr>
              <p:cNvSpPr/>
              <p:nvPr/>
            </p:nvSpPr>
            <p:spPr>
              <a:xfrm>
                <a:off x="7735444" y="1678957"/>
                <a:ext cx="1130697" cy="684309"/>
              </a:xfrm>
              <a:prstGeom prst="rect">
                <a:avLst/>
              </a:prstGeom>
              <a:solidFill>
                <a:schemeClr val="accent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Table Endpoint</a:t>
                </a:r>
              </a:p>
            </p:txBody>
          </p:sp>
          <p:cxnSp>
            <p:nvCxnSpPr>
              <p:cNvPr id="40" name="Straight Connector 39">
                <a:extLst>
                  <a:ext uri="{FF2B5EF4-FFF2-40B4-BE49-F238E27FC236}">
                    <a16:creationId xmlns:a16="http://schemas.microsoft.com/office/drawing/2014/main" id="{B98CA208-7A21-454E-AD1D-D54C1BA22D35}"/>
                  </a:ext>
                </a:extLst>
              </p:cNvPr>
              <p:cNvCxnSpPr>
                <a:cxnSpLocks/>
              </p:cNvCxnSpPr>
              <p:nvPr/>
            </p:nvCxnSpPr>
            <p:spPr>
              <a:xfrm>
                <a:off x="8300792" y="1566040"/>
                <a:ext cx="0" cy="134234"/>
              </a:xfrm>
              <a:prstGeom prst="line">
                <a:avLst/>
              </a:prstGeom>
              <a:ln w="571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A40BF102-7C02-4FC9-8A73-6DE2E0DC4C95}"/>
                  </a:ext>
                </a:extLst>
              </p:cNvPr>
              <p:cNvSpPr/>
              <p:nvPr/>
            </p:nvSpPr>
            <p:spPr bwMode="auto">
              <a:xfrm>
                <a:off x="8217402" y="1405926"/>
                <a:ext cx="166781" cy="1632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TextBox 49">
                <a:extLst>
                  <a:ext uri="{FF2B5EF4-FFF2-40B4-BE49-F238E27FC236}">
                    <a16:creationId xmlns:a16="http://schemas.microsoft.com/office/drawing/2014/main" id="{153AE8AE-D080-4C92-8258-AE811B2F10B8}"/>
                  </a:ext>
                </a:extLst>
              </p:cNvPr>
              <p:cNvSpPr txBox="1"/>
              <p:nvPr/>
            </p:nvSpPr>
            <p:spPr>
              <a:xfrm>
                <a:off x="8150911" y="1175232"/>
                <a:ext cx="299762"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2917">
                          <a:srgbClr val="1A1A1A"/>
                        </a:gs>
                        <a:gs pos="100000">
                          <a:srgbClr val="1A1A1A"/>
                        </a:gs>
                      </a:gsLst>
                      <a:lin ang="5400000" scaled="0"/>
                    </a:gradFill>
                    <a:effectLst/>
                    <a:uLnTx/>
                    <a:uFillTx/>
                    <a:latin typeface="Segoe UI Semibold" panose="020B0702040204020203" pitchFamily="34" charset="0"/>
                    <a:cs typeface="Segoe UI Semibold" panose="020B0702040204020203" pitchFamily="34" charset="0"/>
                  </a:rPr>
                  <a:t>REST</a:t>
                </a:r>
              </a:p>
            </p:txBody>
          </p:sp>
        </p:grpSp>
        <p:grpSp>
          <p:nvGrpSpPr>
            <p:cNvPr id="10" name="Group 9">
              <a:extLst>
                <a:ext uri="{FF2B5EF4-FFF2-40B4-BE49-F238E27FC236}">
                  <a16:creationId xmlns:a16="http://schemas.microsoft.com/office/drawing/2014/main" id="{CAF8C742-680E-4B55-B0BD-319516D4DE59}"/>
                </a:ext>
              </a:extLst>
            </p:cNvPr>
            <p:cNvGrpSpPr/>
            <p:nvPr/>
          </p:nvGrpSpPr>
          <p:grpSpPr>
            <a:xfrm>
              <a:off x="9213955" y="1168673"/>
              <a:ext cx="1130697" cy="1194593"/>
              <a:chOff x="9169023" y="1168673"/>
              <a:chExt cx="1130697" cy="1194593"/>
            </a:xfrm>
          </p:grpSpPr>
          <p:sp>
            <p:nvSpPr>
              <p:cNvPr id="32" name="Rectangle 31">
                <a:extLst>
                  <a:ext uri="{FF2B5EF4-FFF2-40B4-BE49-F238E27FC236}">
                    <a16:creationId xmlns:a16="http://schemas.microsoft.com/office/drawing/2014/main" id="{7607DC57-C1EF-432E-8065-9693724E4248}"/>
                  </a:ext>
                </a:extLst>
              </p:cNvPr>
              <p:cNvSpPr/>
              <p:nvPr/>
            </p:nvSpPr>
            <p:spPr>
              <a:xfrm>
                <a:off x="9169023" y="1678957"/>
                <a:ext cx="1130697" cy="684309"/>
              </a:xfrm>
              <a:prstGeom prst="rect">
                <a:avLst/>
              </a:prstGeom>
              <a:solidFill>
                <a:schemeClr val="accent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Queue Endpoint</a:t>
                </a:r>
              </a:p>
            </p:txBody>
          </p:sp>
          <p:cxnSp>
            <p:nvCxnSpPr>
              <p:cNvPr id="41" name="Straight Connector 40">
                <a:extLst>
                  <a:ext uri="{FF2B5EF4-FFF2-40B4-BE49-F238E27FC236}">
                    <a16:creationId xmlns:a16="http://schemas.microsoft.com/office/drawing/2014/main" id="{48E2365F-58D4-469A-9C5A-95599099D09D}"/>
                  </a:ext>
                </a:extLst>
              </p:cNvPr>
              <p:cNvCxnSpPr>
                <a:cxnSpLocks/>
              </p:cNvCxnSpPr>
              <p:nvPr/>
            </p:nvCxnSpPr>
            <p:spPr>
              <a:xfrm>
                <a:off x="9734371" y="1566040"/>
                <a:ext cx="0" cy="134234"/>
              </a:xfrm>
              <a:prstGeom prst="line">
                <a:avLst/>
              </a:prstGeom>
              <a:ln w="571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A41CE7B8-B052-4134-A605-CB4CEEF10572}"/>
                  </a:ext>
                </a:extLst>
              </p:cNvPr>
              <p:cNvSpPr/>
              <p:nvPr/>
            </p:nvSpPr>
            <p:spPr bwMode="auto">
              <a:xfrm>
                <a:off x="9650981" y="1405926"/>
                <a:ext cx="166781" cy="1632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TextBox 50">
                <a:extLst>
                  <a:ext uri="{FF2B5EF4-FFF2-40B4-BE49-F238E27FC236}">
                    <a16:creationId xmlns:a16="http://schemas.microsoft.com/office/drawing/2014/main" id="{F614DB81-39EF-434B-B74F-734886EAFC01}"/>
                  </a:ext>
                </a:extLst>
              </p:cNvPr>
              <p:cNvSpPr txBox="1"/>
              <p:nvPr/>
            </p:nvSpPr>
            <p:spPr>
              <a:xfrm>
                <a:off x="9584490" y="1168673"/>
                <a:ext cx="299762"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2917">
                          <a:srgbClr val="1A1A1A"/>
                        </a:gs>
                        <a:gs pos="100000">
                          <a:srgbClr val="1A1A1A"/>
                        </a:gs>
                      </a:gsLst>
                      <a:lin ang="5400000" scaled="0"/>
                    </a:gradFill>
                    <a:effectLst/>
                    <a:uLnTx/>
                    <a:uFillTx/>
                    <a:latin typeface="Segoe UI Semibold" panose="020B0702040204020203" pitchFamily="34" charset="0"/>
                    <a:cs typeface="Segoe UI Semibold" panose="020B0702040204020203" pitchFamily="34" charset="0"/>
                  </a:rPr>
                  <a:t>REST</a:t>
                </a:r>
              </a:p>
            </p:txBody>
          </p:sp>
        </p:grpSp>
        <p:grpSp>
          <p:nvGrpSpPr>
            <p:cNvPr id="11" name="Group 10">
              <a:extLst>
                <a:ext uri="{FF2B5EF4-FFF2-40B4-BE49-F238E27FC236}">
                  <a16:creationId xmlns:a16="http://schemas.microsoft.com/office/drawing/2014/main" id="{C3F6BB9C-1138-4075-B887-D2C66CEEA7D9}"/>
                </a:ext>
              </a:extLst>
            </p:cNvPr>
            <p:cNvGrpSpPr/>
            <p:nvPr/>
          </p:nvGrpSpPr>
          <p:grpSpPr>
            <a:xfrm>
              <a:off x="10473037" y="1175003"/>
              <a:ext cx="1130697" cy="1188263"/>
              <a:chOff x="10602603" y="1175003"/>
              <a:chExt cx="1130697" cy="1188263"/>
            </a:xfrm>
          </p:grpSpPr>
          <p:sp>
            <p:nvSpPr>
              <p:cNvPr id="33" name="Rectangle 32">
                <a:extLst>
                  <a:ext uri="{FF2B5EF4-FFF2-40B4-BE49-F238E27FC236}">
                    <a16:creationId xmlns:a16="http://schemas.microsoft.com/office/drawing/2014/main" id="{1BBCF878-D009-4169-8A91-862F80A0DE22}"/>
                  </a:ext>
                </a:extLst>
              </p:cNvPr>
              <p:cNvSpPr/>
              <p:nvPr/>
            </p:nvSpPr>
            <p:spPr>
              <a:xfrm>
                <a:off x="10602603" y="1678957"/>
                <a:ext cx="1130697" cy="684309"/>
              </a:xfrm>
              <a:prstGeom prst="rect">
                <a:avLst/>
              </a:prstGeom>
              <a:solidFill>
                <a:schemeClr val="accent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File Share Endpoint</a:t>
                </a:r>
              </a:p>
            </p:txBody>
          </p:sp>
          <p:cxnSp>
            <p:nvCxnSpPr>
              <p:cNvPr id="42" name="Straight Connector 41">
                <a:extLst>
                  <a:ext uri="{FF2B5EF4-FFF2-40B4-BE49-F238E27FC236}">
                    <a16:creationId xmlns:a16="http://schemas.microsoft.com/office/drawing/2014/main" id="{37A2F009-CCBE-4380-BC33-BB83DCFE8D66}"/>
                  </a:ext>
                </a:extLst>
              </p:cNvPr>
              <p:cNvCxnSpPr>
                <a:cxnSpLocks/>
              </p:cNvCxnSpPr>
              <p:nvPr/>
            </p:nvCxnSpPr>
            <p:spPr>
              <a:xfrm>
                <a:off x="10879488" y="1566040"/>
                <a:ext cx="0" cy="134234"/>
              </a:xfrm>
              <a:prstGeom prst="line">
                <a:avLst/>
              </a:prstGeom>
              <a:ln w="571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D7286746-CA74-4BC6-836E-04A547637DBC}"/>
                  </a:ext>
                </a:extLst>
              </p:cNvPr>
              <p:cNvSpPr/>
              <p:nvPr/>
            </p:nvSpPr>
            <p:spPr bwMode="auto">
              <a:xfrm>
                <a:off x="10796098" y="1405926"/>
                <a:ext cx="166781" cy="1632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7" name="Straight Connector 46">
                <a:extLst>
                  <a:ext uri="{FF2B5EF4-FFF2-40B4-BE49-F238E27FC236}">
                    <a16:creationId xmlns:a16="http://schemas.microsoft.com/office/drawing/2014/main" id="{1E4A455F-90A0-4BFB-AD35-8026A29CFC3A}"/>
                  </a:ext>
                </a:extLst>
              </p:cNvPr>
              <p:cNvCxnSpPr>
                <a:cxnSpLocks/>
              </p:cNvCxnSpPr>
              <p:nvPr/>
            </p:nvCxnSpPr>
            <p:spPr>
              <a:xfrm>
                <a:off x="11448577" y="1568887"/>
                <a:ext cx="0" cy="134234"/>
              </a:xfrm>
              <a:prstGeom prst="line">
                <a:avLst/>
              </a:prstGeom>
              <a:ln w="571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167D5810-95BF-4AAE-833A-8CA904FB3457}"/>
                  </a:ext>
                </a:extLst>
              </p:cNvPr>
              <p:cNvSpPr/>
              <p:nvPr/>
            </p:nvSpPr>
            <p:spPr bwMode="auto">
              <a:xfrm>
                <a:off x="11365187" y="1405926"/>
                <a:ext cx="166781" cy="1632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950FF20C-EE90-4F39-8D58-4797D7AFAE66}"/>
                  </a:ext>
                </a:extLst>
              </p:cNvPr>
              <p:cNvSpPr txBox="1"/>
              <p:nvPr/>
            </p:nvSpPr>
            <p:spPr>
              <a:xfrm>
                <a:off x="10729607" y="1180377"/>
                <a:ext cx="299762"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2917">
                          <a:srgbClr val="1A1A1A"/>
                        </a:gs>
                        <a:gs pos="100000">
                          <a:srgbClr val="1A1A1A"/>
                        </a:gs>
                      </a:gsLst>
                      <a:lin ang="5400000" scaled="0"/>
                    </a:gradFill>
                    <a:effectLst/>
                    <a:uLnTx/>
                    <a:uFillTx/>
                    <a:latin typeface="Segoe UI Semibold" panose="020B0702040204020203" pitchFamily="34" charset="0"/>
                    <a:cs typeface="Segoe UI Semibold" panose="020B0702040204020203" pitchFamily="34" charset="0"/>
                  </a:rPr>
                  <a:t>REST</a:t>
                </a:r>
              </a:p>
            </p:txBody>
          </p:sp>
          <p:sp>
            <p:nvSpPr>
              <p:cNvPr id="53" name="TextBox 52">
                <a:extLst>
                  <a:ext uri="{FF2B5EF4-FFF2-40B4-BE49-F238E27FC236}">
                    <a16:creationId xmlns:a16="http://schemas.microsoft.com/office/drawing/2014/main" id="{75855600-EBCB-44CD-8AE2-56E6C213711B}"/>
                  </a:ext>
                </a:extLst>
              </p:cNvPr>
              <p:cNvSpPr txBox="1"/>
              <p:nvPr/>
            </p:nvSpPr>
            <p:spPr>
              <a:xfrm>
                <a:off x="11208928" y="1175003"/>
                <a:ext cx="479299"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2917">
                          <a:srgbClr val="1A1A1A"/>
                        </a:gs>
                        <a:gs pos="100000">
                          <a:srgbClr val="1A1A1A"/>
                        </a:gs>
                      </a:gsLst>
                      <a:lin ang="5400000" scaled="0"/>
                    </a:gradFill>
                    <a:effectLst/>
                    <a:uLnTx/>
                    <a:uFillTx/>
                    <a:latin typeface="Segoe UI Semibold" panose="020B0702040204020203" pitchFamily="34" charset="0"/>
                    <a:cs typeface="Segoe UI Semibold" panose="020B0702040204020203" pitchFamily="34" charset="0"/>
                  </a:rPr>
                  <a:t>SMB 3.1</a:t>
                </a:r>
              </a:p>
            </p:txBody>
          </p:sp>
        </p:grpSp>
      </p:grpSp>
      <p:sp>
        <p:nvSpPr>
          <p:cNvPr id="2" name="Title 1">
            <a:extLst>
              <a:ext uri="{FF2B5EF4-FFF2-40B4-BE49-F238E27FC236}">
                <a16:creationId xmlns:a16="http://schemas.microsoft.com/office/drawing/2014/main" id="{22AD451E-5526-47F3-9264-3FD623465936}"/>
              </a:ext>
            </a:extLst>
          </p:cNvPr>
          <p:cNvSpPr>
            <a:spLocks noGrp="1"/>
          </p:cNvSpPr>
          <p:nvPr>
            <p:ph type="title"/>
          </p:nvPr>
        </p:nvSpPr>
        <p:spPr>
          <a:xfrm>
            <a:off x="585216" y="457201"/>
            <a:ext cx="11018520" cy="553998"/>
          </a:xfrm>
        </p:spPr>
        <p:txBody>
          <a:bodyPr/>
          <a:lstStyle/>
          <a:p>
            <a:r>
              <a:rPr lang="en-US" dirty="0"/>
              <a:t>Azure Storage</a:t>
            </a:r>
          </a:p>
        </p:txBody>
      </p:sp>
      <p:cxnSp>
        <p:nvCxnSpPr>
          <p:cNvPr id="7" name="Straight Connector 6">
            <a:extLst>
              <a:ext uri="{FF2B5EF4-FFF2-40B4-BE49-F238E27FC236}">
                <a16:creationId xmlns:a16="http://schemas.microsoft.com/office/drawing/2014/main" id="{6FA3378C-4E22-485B-814A-41AD84223628}"/>
              </a:ext>
            </a:extLst>
          </p:cNvPr>
          <p:cNvCxnSpPr/>
          <p:nvPr/>
        </p:nvCxnSpPr>
        <p:spPr>
          <a:xfrm>
            <a:off x="9169023" y="5243209"/>
            <a:ext cx="0" cy="885217"/>
          </a:xfrm>
          <a:prstGeom prst="line">
            <a:avLst/>
          </a:prstGeom>
          <a:ln>
            <a:solidFill>
              <a:schemeClr val="accent5">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65691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Horizontal)">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6">
                                            <p:txEl>
                                              <p:pRg st="6" end="6"/>
                                            </p:txEl>
                                          </p:spTgt>
                                        </p:tgtEl>
                                        <p:attrNameLst>
                                          <p:attrName>style.visibility</p:attrName>
                                        </p:attrNameLst>
                                      </p:cBhvr>
                                      <p:to>
                                        <p:strVal val="visible"/>
                                      </p:to>
                                    </p:set>
                                    <p:animEffect transition="in" filter="fade">
                                      <p:cBhvr>
                                        <p:cTn id="28" dur="250"/>
                                        <p:tgtEl>
                                          <p:spTgt spid="6">
                                            <p:txEl>
                                              <p:pRg st="6" end="6"/>
                                            </p:txEl>
                                          </p:spTgt>
                                        </p:tgtEl>
                                      </p:cBhvr>
                                    </p:animEffect>
                                  </p:childTnLst>
                                </p:cTn>
                              </p:par>
                            </p:childTnLst>
                          </p:cTn>
                        </p:par>
                        <p:par>
                          <p:cTn id="29" fill="hold">
                            <p:stCondLst>
                              <p:cond delay="750"/>
                            </p:stCondLst>
                            <p:childTnLst>
                              <p:par>
                                <p:cTn id="30" presetID="10" presetClass="entr" presetSubtype="0" fill="hold" nodeType="after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250"/>
                                        <p:tgtEl>
                                          <p:spTgt spid="6">
                                            <p:txEl>
                                              <p:pRg st="7" end="7"/>
                                            </p:txEl>
                                          </p:spTgt>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6">
                                            <p:txEl>
                                              <p:pRg st="8" end="8"/>
                                            </p:txEl>
                                          </p:spTgt>
                                        </p:tgtEl>
                                        <p:attrNameLst>
                                          <p:attrName>style.visibility</p:attrName>
                                        </p:attrNameLst>
                                      </p:cBhvr>
                                      <p:to>
                                        <p:strVal val="visible"/>
                                      </p:to>
                                    </p:set>
                                    <p:animEffect transition="in" filter="fade">
                                      <p:cBhvr>
                                        <p:cTn id="36" dur="250"/>
                                        <p:tgtEl>
                                          <p:spTgt spid="6">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
                                            <p:txEl>
                                              <p:pRg st="9" end="9"/>
                                            </p:txEl>
                                          </p:spTgt>
                                        </p:tgtEl>
                                        <p:attrNameLst>
                                          <p:attrName>style.visibility</p:attrName>
                                        </p:attrNameLst>
                                      </p:cBhvr>
                                      <p:to>
                                        <p:strVal val="visible"/>
                                      </p:to>
                                    </p:set>
                                    <p:animEffect transition="in" filter="fade">
                                      <p:cBhvr>
                                        <p:cTn id="41" dur="500"/>
                                        <p:tgtEl>
                                          <p:spTgt spid="6">
                                            <p:txEl>
                                              <p:pRg st="9" end="9"/>
                                            </p:txEl>
                                          </p:spTgt>
                                        </p:tgtEl>
                                      </p:cBhvr>
                                    </p:animEffec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6">
                                            <p:txEl>
                                              <p:pRg st="10" end="10"/>
                                            </p:txEl>
                                          </p:spTgt>
                                        </p:tgtEl>
                                        <p:attrNameLst>
                                          <p:attrName>style.visibility</p:attrName>
                                        </p:attrNameLst>
                                      </p:cBhvr>
                                      <p:to>
                                        <p:strVal val="visible"/>
                                      </p:to>
                                    </p:set>
                                    <p:animEffect transition="in" filter="fade">
                                      <p:cBhvr>
                                        <p:cTn id="45" dur="250"/>
                                        <p:tgtEl>
                                          <p:spTgt spid="6">
                                            <p:txEl>
                                              <p:pRg st="10" end="10"/>
                                            </p:txEl>
                                          </p:spTgt>
                                        </p:tgtEl>
                                      </p:cBhvr>
                                    </p:animEffect>
                                  </p:childTnLst>
                                </p:cTn>
                              </p:par>
                            </p:childTnLst>
                          </p:cTn>
                        </p:par>
                        <p:par>
                          <p:cTn id="46" fill="hold">
                            <p:stCondLst>
                              <p:cond delay="750"/>
                            </p:stCondLst>
                            <p:childTnLst>
                              <p:par>
                                <p:cTn id="47" presetID="10" presetClass="entr" presetSubtype="0" fill="hold" nodeType="afterEffect">
                                  <p:stCondLst>
                                    <p:cond delay="0"/>
                                  </p:stCondLst>
                                  <p:childTnLst>
                                    <p:set>
                                      <p:cBhvr>
                                        <p:cTn id="48" dur="1" fill="hold">
                                          <p:stCondLst>
                                            <p:cond delay="0"/>
                                          </p:stCondLst>
                                        </p:cTn>
                                        <p:tgtEl>
                                          <p:spTgt spid="6">
                                            <p:txEl>
                                              <p:pRg st="11" end="11"/>
                                            </p:txEl>
                                          </p:spTgt>
                                        </p:tgtEl>
                                        <p:attrNameLst>
                                          <p:attrName>style.visibility</p:attrName>
                                        </p:attrNameLst>
                                      </p:cBhvr>
                                      <p:to>
                                        <p:strVal val="visible"/>
                                      </p:to>
                                    </p:set>
                                    <p:animEffect transition="in" filter="fade">
                                      <p:cBhvr>
                                        <p:cTn id="49" dur="250"/>
                                        <p:tgtEl>
                                          <p:spTgt spid="6">
                                            <p:txEl>
                                              <p:pRg st="11" end="11"/>
                                            </p:txEl>
                                          </p:spTgt>
                                        </p:tgtEl>
                                      </p:cBhvr>
                                    </p:animEffect>
                                  </p:childTnLst>
                                </p:cTn>
                              </p:par>
                            </p:childTnLst>
                          </p:cTn>
                        </p:par>
                        <p:par>
                          <p:cTn id="50" fill="hold">
                            <p:stCondLst>
                              <p:cond delay="1000"/>
                            </p:stCondLst>
                            <p:childTnLst>
                              <p:par>
                                <p:cTn id="51" presetID="10" presetClass="entr" presetSubtype="0" fill="hold" nodeType="afterEffect">
                                  <p:stCondLst>
                                    <p:cond delay="0"/>
                                  </p:stCondLst>
                                  <p:childTnLst>
                                    <p:set>
                                      <p:cBhvr>
                                        <p:cTn id="52" dur="1" fill="hold">
                                          <p:stCondLst>
                                            <p:cond delay="0"/>
                                          </p:stCondLst>
                                        </p:cTn>
                                        <p:tgtEl>
                                          <p:spTgt spid="6">
                                            <p:txEl>
                                              <p:pRg st="12" end="12"/>
                                            </p:txEl>
                                          </p:spTgt>
                                        </p:tgtEl>
                                        <p:attrNameLst>
                                          <p:attrName>style.visibility</p:attrName>
                                        </p:attrNameLst>
                                      </p:cBhvr>
                                      <p:to>
                                        <p:strVal val="visible"/>
                                      </p:to>
                                    </p:set>
                                    <p:animEffect transition="in" filter="fade">
                                      <p:cBhvr>
                                        <p:cTn id="53" dur="250"/>
                                        <p:tgtEl>
                                          <p:spTgt spid="6">
                                            <p:txEl>
                                              <p:pRg st="12" end="12"/>
                                            </p:txEl>
                                          </p:spTgt>
                                        </p:tgtEl>
                                      </p:cBhvr>
                                    </p:animEffect>
                                  </p:childTnLst>
                                </p:cTn>
                              </p:par>
                            </p:childTnLst>
                          </p:cTn>
                        </p:par>
                        <p:par>
                          <p:cTn id="54" fill="hold">
                            <p:stCondLst>
                              <p:cond delay="1250"/>
                            </p:stCondLst>
                            <p:childTnLst>
                              <p:par>
                                <p:cTn id="55" presetID="10" presetClass="entr" presetSubtype="0" fill="hold" nodeType="afterEffect">
                                  <p:stCondLst>
                                    <p:cond delay="0"/>
                                  </p:stCondLst>
                                  <p:childTnLst>
                                    <p:set>
                                      <p:cBhvr>
                                        <p:cTn id="56" dur="1" fill="hold">
                                          <p:stCondLst>
                                            <p:cond delay="0"/>
                                          </p:stCondLst>
                                        </p:cTn>
                                        <p:tgtEl>
                                          <p:spTgt spid="6">
                                            <p:txEl>
                                              <p:pRg st="13" end="13"/>
                                            </p:txEl>
                                          </p:spTgt>
                                        </p:tgtEl>
                                        <p:attrNameLst>
                                          <p:attrName>style.visibility</p:attrName>
                                        </p:attrNameLst>
                                      </p:cBhvr>
                                      <p:to>
                                        <p:strVal val="visible"/>
                                      </p:to>
                                    </p:set>
                                    <p:animEffect transition="in" filter="fade">
                                      <p:cBhvr>
                                        <p:cTn id="57" dur="250"/>
                                        <p:tgtEl>
                                          <p:spTgt spid="6">
                                            <p:txEl>
                                              <p:pRg st="13" end="13"/>
                                            </p:txEl>
                                          </p:spTgt>
                                        </p:tgtEl>
                                      </p:cBhvr>
                                    </p:animEffect>
                                  </p:childTnLst>
                                </p:cTn>
                              </p:par>
                            </p:childTnLst>
                          </p:cTn>
                        </p:par>
                        <p:par>
                          <p:cTn id="58" fill="hold">
                            <p:stCondLst>
                              <p:cond delay="1500"/>
                            </p:stCondLst>
                            <p:childTnLst>
                              <p:par>
                                <p:cTn id="59" presetID="10" presetClass="entr" presetSubtype="0" fill="hold" nodeType="afterEffect">
                                  <p:stCondLst>
                                    <p:cond delay="0"/>
                                  </p:stCondLst>
                                  <p:childTnLst>
                                    <p:set>
                                      <p:cBhvr>
                                        <p:cTn id="60" dur="1" fill="hold">
                                          <p:stCondLst>
                                            <p:cond delay="0"/>
                                          </p:stCondLst>
                                        </p:cTn>
                                        <p:tgtEl>
                                          <p:spTgt spid="6">
                                            <p:txEl>
                                              <p:pRg st="14" end="14"/>
                                            </p:txEl>
                                          </p:spTgt>
                                        </p:tgtEl>
                                        <p:attrNameLst>
                                          <p:attrName>style.visibility</p:attrName>
                                        </p:attrNameLst>
                                      </p:cBhvr>
                                      <p:to>
                                        <p:strVal val="visible"/>
                                      </p:to>
                                    </p:set>
                                    <p:animEffect transition="in" filter="fade">
                                      <p:cBhvr>
                                        <p:cTn id="61" dur="250"/>
                                        <p:tgtEl>
                                          <p:spTgt spid="6">
                                            <p:txEl>
                                              <p:pRg st="14" end="14"/>
                                            </p:txEl>
                                          </p:spTgt>
                                        </p:tgtEl>
                                      </p:cBhvr>
                                    </p:animEffect>
                                  </p:childTnLst>
                                </p:cTn>
                              </p:par>
                            </p:childTnLst>
                          </p:cTn>
                        </p:par>
                        <p:par>
                          <p:cTn id="62" fill="hold">
                            <p:stCondLst>
                              <p:cond delay="1750"/>
                            </p:stCondLst>
                            <p:childTnLst>
                              <p:par>
                                <p:cTn id="63" presetID="10" presetClass="entr" presetSubtype="0" fill="hold" nodeType="afterEffect">
                                  <p:stCondLst>
                                    <p:cond delay="0"/>
                                  </p:stCondLst>
                                  <p:childTnLst>
                                    <p:set>
                                      <p:cBhvr>
                                        <p:cTn id="64" dur="1" fill="hold">
                                          <p:stCondLst>
                                            <p:cond delay="0"/>
                                          </p:stCondLst>
                                        </p:cTn>
                                        <p:tgtEl>
                                          <p:spTgt spid="6">
                                            <p:txEl>
                                              <p:pRg st="15" end="15"/>
                                            </p:txEl>
                                          </p:spTgt>
                                        </p:tgtEl>
                                        <p:attrNameLst>
                                          <p:attrName>style.visibility</p:attrName>
                                        </p:attrNameLst>
                                      </p:cBhvr>
                                      <p:to>
                                        <p:strVal val="visible"/>
                                      </p:to>
                                    </p:set>
                                    <p:animEffect transition="in" filter="fade">
                                      <p:cBhvr>
                                        <p:cTn id="65" dur="250"/>
                                        <p:tgtEl>
                                          <p:spTgt spid="6">
                                            <p:txEl>
                                              <p:pRg st="15" end="15"/>
                                            </p:txEl>
                                          </p:spTgt>
                                        </p:tgtEl>
                                      </p:cBhvr>
                                    </p:animEffect>
                                  </p:childTnLst>
                                </p:cTn>
                              </p:par>
                            </p:childTnLst>
                          </p:cTn>
                        </p:par>
                        <p:par>
                          <p:cTn id="66" fill="hold">
                            <p:stCondLst>
                              <p:cond delay="2000"/>
                            </p:stCondLst>
                            <p:childTnLst>
                              <p:par>
                                <p:cTn id="67" presetID="10" presetClass="entr" presetSubtype="0" fill="hold" grpId="0" nodeType="afterEffect">
                                  <p:stCondLst>
                                    <p:cond delay="1000"/>
                                  </p:stCondLst>
                                  <p:childTnLst>
                                    <p:set>
                                      <p:cBhvr>
                                        <p:cTn id="68" dur="1" fill="hold">
                                          <p:stCondLst>
                                            <p:cond delay="0"/>
                                          </p:stCondLst>
                                        </p:cTn>
                                        <p:tgtEl>
                                          <p:spTgt spid="4"/>
                                        </p:tgtEl>
                                        <p:attrNameLst>
                                          <p:attrName>style.visibility</p:attrName>
                                        </p:attrNameLst>
                                      </p:cBhvr>
                                      <p:to>
                                        <p:strVal val="visible"/>
                                      </p:to>
                                    </p:set>
                                    <p:animEffect transition="in" filter="fade">
                                      <p:cBhvr>
                                        <p:cTn id="69" dur="500"/>
                                        <p:tgtEl>
                                          <p:spTgt spid="4"/>
                                        </p:tgtEl>
                                      </p:cBhvr>
                                    </p:animEffect>
                                  </p:childTnLst>
                                </p:cTn>
                              </p:par>
                              <p:par>
                                <p:cTn id="70" presetID="10" presetClass="entr" presetSubtype="0" fill="hold" grpId="0" nodeType="withEffect">
                                  <p:stCondLst>
                                    <p:cond delay="1000"/>
                                  </p:stCondLst>
                                  <p:childTnLst>
                                    <p:set>
                                      <p:cBhvr>
                                        <p:cTn id="71" dur="1" fill="hold">
                                          <p:stCondLst>
                                            <p:cond delay="0"/>
                                          </p:stCondLst>
                                        </p:cTn>
                                        <p:tgtEl>
                                          <p:spTgt spid="5"/>
                                        </p:tgtEl>
                                        <p:attrNameLst>
                                          <p:attrName>style.visibility</p:attrName>
                                        </p:attrNameLst>
                                      </p:cBhvr>
                                      <p:to>
                                        <p:strVal val="visible"/>
                                      </p:to>
                                    </p:set>
                                    <p:animEffect transition="in" filter="fade">
                                      <p:cBhvr>
                                        <p:cTn id="72" dur="500"/>
                                        <p:tgtEl>
                                          <p:spTgt spid="5"/>
                                        </p:tgtEl>
                                      </p:cBhvr>
                                    </p:animEffect>
                                  </p:childTnLst>
                                </p:cTn>
                              </p:par>
                              <p:par>
                                <p:cTn id="73" presetID="10" presetClass="entr" presetSubtype="0" fill="hold" grpId="0" nodeType="withEffect">
                                  <p:stCondLst>
                                    <p:cond delay="1000"/>
                                  </p:stCondLst>
                                  <p:childTnLst>
                                    <p:set>
                                      <p:cBhvr>
                                        <p:cTn id="74" dur="1" fill="hold">
                                          <p:stCondLst>
                                            <p:cond delay="0"/>
                                          </p:stCondLst>
                                        </p:cTn>
                                        <p:tgtEl>
                                          <p:spTgt spid="16"/>
                                        </p:tgtEl>
                                        <p:attrNameLst>
                                          <p:attrName>style.visibility</p:attrName>
                                        </p:attrNameLst>
                                      </p:cBhvr>
                                      <p:to>
                                        <p:strVal val="visible"/>
                                      </p:to>
                                    </p:set>
                                    <p:animEffect transition="in" filter="fade">
                                      <p:cBhvr>
                                        <p:cTn id="75" dur="500"/>
                                        <p:tgtEl>
                                          <p:spTgt spid="16"/>
                                        </p:tgtEl>
                                      </p:cBhvr>
                                    </p:animEffect>
                                  </p:childTnLst>
                                </p:cTn>
                              </p:par>
                              <p:par>
                                <p:cTn id="76" presetID="10" presetClass="entr" presetSubtype="0" fill="hold" nodeType="withEffect">
                                  <p:stCondLst>
                                    <p:cond delay="100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500"/>
                                        <p:tgtEl>
                                          <p:spTgt spid="24"/>
                                        </p:tgtEl>
                                      </p:cBhvr>
                                    </p:animEffect>
                                  </p:childTnLst>
                                </p:cTn>
                              </p:par>
                              <p:par>
                                <p:cTn id="79" presetID="10" presetClass="entr" presetSubtype="0" fill="hold" nodeType="withEffect">
                                  <p:stCondLst>
                                    <p:cond delay="1000"/>
                                  </p:stCondLst>
                                  <p:childTnLst>
                                    <p:set>
                                      <p:cBhvr>
                                        <p:cTn id="80" dur="1" fill="hold">
                                          <p:stCondLst>
                                            <p:cond delay="0"/>
                                          </p:stCondLst>
                                        </p:cTn>
                                        <p:tgtEl>
                                          <p:spTgt spid="26"/>
                                        </p:tgtEl>
                                        <p:attrNameLst>
                                          <p:attrName>style.visibility</p:attrName>
                                        </p:attrNameLst>
                                      </p:cBhvr>
                                      <p:to>
                                        <p:strVal val="visible"/>
                                      </p:to>
                                    </p:set>
                                    <p:animEffect transition="in" filter="fade">
                                      <p:cBhvr>
                                        <p:cTn id="81" dur="500"/>
                                        <p:tgtEl>
                                          <p:spTgt spid="26"/>
                                        </p:tgtEl>
                                      </p:cBhvr>
                                    </p:animEffect>
                                  </p:childTnLst>
                                </p:cTn>
                              </p:par>
                              <p:par>
                                <p:cTn id="82" presetID="10" presetClass="entr" presetSubtype="0" fill="hold" nodeType="withEffect">
                                  <p:stCondLst>
                                    <p:cond delay="1000"/>
                                  </p:stCondLst>
                                  <p:childTnLst>
                                    <p:set>
                                      <p:cBhvr>
                                        <p:cTn id="83" dur="1" fill="hold">
                                          <p:stCondLst>
                                            <p:cond delay="0"/>
                                          </p:stCondLst>
                                        </p:cTn>
                                        <p:tgtEl>
                                          <p:spTgt spid="7"/>
                                        </p:tgtEl>
                                        <p:attrNameLst>
                                          <p:attrName>style.visibility</p:attrName>
                                        </p:attrNameLst>
                                      </p:cBhvr>
                                      <p:to>
                                        <p:strVal val="visible"/>
                                      </p:to>
                                    </p:set>
                                    <p:animEffect transition="in" filter="fade">
                                      <p:cBhvr>
                                        <p:cTn id="8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animBg="1"/>
      <p:bldP spid="5" grpId="0"/>
      <p:bldP spid="16"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EAA81FF-DCA0-499C-8D69-9C8E02D84135}"/>
              </a:ext>
            </a:extLst>
          </p:cNvPr>
          <p:cNvSpPr/>
          <p:nvPr/>
        </p:nvSpPr>
        <p:spPr bwMode="auto">
          <a:xfrm>
            <a:off x="6498265" y="1305025"/>
            <a:ext cx="5350835" cy="5017945"/>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 name="Graphic 3">
            <a:extLst>
              <a:ext uri="{FF2B5EF4-FFF2-40B4-BE49-F238E27FC236}">
                <a16:creationId xmlns:a16="http://schemas.microsoft.com/office/drawing/2014/main" id="{9F6D783C-4580-430C-9872-908127E1BB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94809" y="4549334"/>
            <a:ext cx="1339820" cy="922283"/>
          </a:xfrm>
          <a:prstGeom prst="rect">
            <a:avLst/>
          </a:prstGeom>
        </p:spPr>
      </p:pic>
      <p:sp>
        <p:nvSpPr>
          <p:cNvPr id="12" name="Title 1">
            <a:extLst>
              <a:ext uri="{FF2B5EF4-FFF2-40B4-BE49-F238E27FC236}">
                <a16:creationId xmlns:a16="http://schemas.microsoft.com/office/drawing/2014/main" id="{07A9DFC5-553E-40DE-A175-2CC4D71547D5}"/>
              </a:ext>
            </a:extLst>
          </p:cNvPr>
          <p:cNvSpPr>
            <a:spLocks noGrp="1"/>
          </p:cNvSpPr>
          <p:nvPr>
            <p:ph type="title"/>
          </p:nvPr>
        </p:nvSpPr>
        <p:spPr/>
        <p:txBody>
          <a:bodyPr/>
          <a:lstStyle/>
          <a:p>
            <a:r>
              <a:rPr lang="en-US" dirty="0"/>
              <a:t>Azure Storage Firewalls</a:t>
            </a:r>
          </a:p>
        </p:txBody>
      </p:sp>
      <p:sp>
        <p:nvSpPr>
          <p:cNvPr id="9" name="Text Placeholder 3">
            <a:extLst>
              <a:ext uri="{FF2B5EF4-FFF2-40B4-BE49-F238E27FC236}">
                <a16:creationId xmlns:a16="http://schemas.microsoft.com/office/drawing/2014/main" id="{5605EC79-F242-40DE-972A-BD5A8C7F90B6}"/>
              </a:ext>
            </a:extLst>
          </p:cNvPr>
          <p:cNvSpPr txBox="1">
            <a:spLocks/>
          </p:cNvSpPr>
          <p:nvPr/>
        </p:nvSpPr>
        <p:spPr>
          <a:xfrm>
            <a:off x="588264" y="1305025"/>
            <a:ext cx="4205821" cy="5596404"/>
          </a:xfrm>
          <a:prstGeom prst="rect">
            <a:avLst/>
          </a:prstGeom>
        </p:spPr>
        <p:txBody>
          <a:bodyPr vert="horz" wrap="square" lIns="0" tIns="0" rIns="0" bIns="0" rtlCol="0">
            <a:sp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dirty="0">
                <a:latin typeface="+mn-lt"/>
              </a:rPr>
              <a:t>Configured on each Storage Account </a:t>
            </a:r>
            <a:br>
              <a:rPr lang="en-US" sz="1800" b="1" dirty="0">
                <a:latin typeface="+mn-lt"/>
              </a:rPr>
            </a:br>
            <a:r>
              <a:rPr lang="en-US" sz="1800" dirty="0">
                <a:latin typeface="+mn-lt"/>
              </a:rPr>
              <a:t>(prompt during creation)</a:t>
            </a:r>
          </a:p>
          <a:p>
            <a:r>
              <a:rPr lang="en-US" sz="1800" dirty="0">
                <a:latin typeface="+mn-lt"/>
              </a:rPr>
              <a:t>Controls network access using ACLs</a:t>
            </a:r>
          </a:p>
          <a:p>
            <a:r>
              <a:rPr lang="en-US" sz="1800" dirty="0">
                <a:latin typeface="+mn-lt"/>
              </a:rPr>
              <a:t>Enforced on all network protocols</a:t>
            </a:r>
          </a:p>
          <a:p>
            <a:r>
              <a:rPr lang="en-US" sz="1800" dirty="0">
                <a:latin typeface="+mn-lt"/>
              </a:rPr>
              <a:t>If not configured, all networks </a:t>
            </a:r>
            <a:br>
              <a:rPr lang="en-US" sz="1800" dirty="0">
                <a:latin typeface="+mn-lt"/>
              </a:rPr>
            </a:br>
            <a:r>
              <a:rPr lang="en-US" sz="1800" dirty="0">
                <a:latin typeface="+mn-lt"/>
              </a:rPr>
              <a:t>can access</a:t>
            </a:r>
            <a:endParaRPr lang="en-US" sz="1800" b="1" dirty="0">
              <a:latin typeface="+mn-lt"/>
            </a:endParaRPr>
          </a:p>
          <a:p>
            <a:pPr marL="0" indent="0">
              <a:buNone/>
            </a:pPr>
            <a:endParaRPr lang="en-US" sz="1800" b="1" dirty="0">
              <a:latin typeface="+mn-lt"/>
            </a:endParaRPr>
          </a:p>
          <a:p>
            <a:pPr marL="0" indent="0">
              <a:buNone/>
            </a:pPr>
            <a:r>
              <a:rPr lang="en-US" sz="1800" b="1" dirty="0">
                <a:latin typeface="+mn-lt"/>
              </a:rPr>
              <a:t>Authentication is still required </a:t>
            </a:r>
            <a:br>
              <a:rPr lang="en-US" sz="1800" b="1" dirty="0">
                <a:latin typeface="+mn-lt"/>
              </a:rPr>
            </a:br>
            <a:r>
              <a:rPr lang="en-US" sz="1800" dirty="0">
                <a:latin typeface="+mn-lt"/>
              </a:rPr>
              <a:t>to access storage (Azure AD, SAS </a:t>
            </a:r>
            <a:br>
              <a:rPr lang="en-US" sz="1800" dirty="0">
                <a:latin typeface="+mn-lt"/>
              </a:rPr>
            </a:br>
            <a:r>
              <a:rPr lang="en-US" sz="1800" dirty="0">
                <a:latin typeface="+mn-lt"/>
              </a:rPr>
              <a:t>tokens, etc.)</a:t>
            </a:r>
          </a:p>
          <a:p>
            <a:pPr marL="0" indent="0">
              <a:spcBef>
                <a:spcPts val="1800"/>
              </a:spcBef>
              <a:buNone/>
            </a:pPr>
            <a:r>
              <a:rPr lang="en-US" sz="1800" b="1" dirty="0">
                <a:latin typeface="+mn-lt"/>
              </a:rPr>
              <a:t>Access by Azure Services </a:t>
            </a:r>
            <a:br>
              <a:rPr lang="en-US" sz="1800" b="1" dirty="0">
                <a:latin typeface="+mn-lt"/>
              </a:rPr>
            </a:br>
            <a:r>
              <a:rPr lang="en-US" sz="1800" dirty="0">
                <a:latin typeface="+mn-lt"/>
              </a:rPr>
              <a:t>must be configured to allow </a:t>
            </a:r>
            <a:br>
              <a:rPr lang="en-US" sz="1800" dirty="0">
                <a:latin typeface="+mn-lt"/>
              </a:rPr>
            </a:br>
            <a:r>
              <a:rPr lang="en-US" sz="1800" dirty="0">
                <a:latin typeface="+mn-lt"/>
              </a:rPr>
              <a:t>connection (checkbox)</a:t>
            </a:r>
          </a:p>
          <a:p>
            <a:pPr>
              <a:spcBef>
                <a:spcPts val="432"/>
              </a:spcBef>
            </a:pPr>
            <a:r>
              <a:rPr lang="en-US" sz="1800" dirty="0">
                <a:latin typeface="+mn-lt"/>
              </a:rPr>
              <a:t>VM Access to VM Disks not </a:t>
            </a:r>
            <a:br>
              <a:rPr lang="en-US" sz="1800" dirty="0">
                <a:latin typeface="+mn-lt"/>
              </a:rPr>
            </a:br>
            <a:r>
              <a:rPr lang="en-US" sz="1800" dirty="0">
                <a:latin typeface="+mn-lt"/>
              </a:rPr>
              <a:t>affected by storage firewall</a:t>
            </a:r>
          </a:p>
          <a:p>
            <a:pPr>
              <a:spcBef>
                <a:spcPts val="432"/>
              </a:spcBef>
            </a:pPr>
            <a:r>
              <a:rPr lang="en-US" sz="1800" dirty="0">
                <a:hlinkClick r:id="rId5"/>
              </a:rPr>
              <a:t>https://docs.microsoft.com/en-us/azure/storage/common/storage-network-security</a:t>
            </a:r>
            <a:endParaRPr lang="en-US" sz="1800" dirty="0">
              <a:latin typeface="+mn-lt"/>
            </a:endParaRPr>
          </a:p>
        </p:txBody>
      </p:sp>
      <p:sp>
        <p:nvSpPr>
          <p:cNvPr id="16" name="building_5">
            <a:extLst>
              <a:ext uri="{FF2B5EF4-FFF2-40B4-BE49-F238E27FC236}">
                <a16:creationId xmlns:a16="http://schemas.microsoft.com/office/drawing/2014/main" id="{6128F044-E790-4A2D-A6D2-D8C6F283A33A}"/>
              </a:ext>
            </a:extLst>
          </p:cNvPr>
          <p:cNvSpPr>
            <a:spLocks noChangeAspect="1" noEditPoints="1"/>
          </p:cNvSpPr>
          <p:nvPr/>
        </p:nvSpPr>
        <p:spPr bwMode="auto">
          <a:xfrm>
            <a:off x="7220617" y="1955048"/>
            <a:ext cx="606162" cy="658338"/>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2" name="Graphic 1">
            <a:extLst>
              <a:ext uri="{FF2B5EF4-FFF2-40B4-BE49-F238E27FC236}">
                <a16:creationId xmlns:a16="http://schemas.microsoft.com/office/drawing/2014/main" id="{0E351D58-ECD0-41CA-8306-D9F0C1CC911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85383" y="4885369"/>
            <a:ext cx="512183" cy="488902"/>
          </a:xfrm>
          <a:prstGeom prst="rect">
            <a:avLst/>
          </a:prstGeom>
        </p:spPr>
      </p:pic>
      <p:sp>
        <p:nvSpPr>
          <p:cNvPr id="21" name="PC1_E977">
            <a:extLst>
              <a:ext uri="{FF2B5EF4-FFF2-40B4-BE49-F238E27FC236}">
                <a16:creationId xmlns:a16="http://schemas.microsoft.com/office/drawing/2014/main" id="{E162F193-F2D9-4E77-A86C-8A47AC578D07}"/>
              </a:ext>
            </a:extLst>
          </p:cNvPr>
          <p:cNvSpPr>
            <a:spLocks noChangeAspect="1" noEditPoints="1"/>
          </p:cNvSpPr>
          <p:nvPr/>
        </p:nvSpPr>
        <p:spPr bwMode="auto">
          <a:xfrm>
            <a:off x="8369073" y="3680736"/>
            <a:ext cx="457021" cy="365760"/>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 name="TextBox 2">
            <a:extLst>
              <a:ext uri="{FF2B5EF4-FFF2-40B4-BE49-F238E27FC236}">
                <a16:creationId xmlns:a16="http://schemas.microsoft.com/office/drawing/2014/main" id="{F6398F30-0CA9-47B5-8416-2A392AEE522E}"/>
              </a:ext>
            </a:extLst>
          </p:cNvPr>
          <p:cNvSpPr txBox="1"/>
          <p:nvPr/>
        </p:nvSpPr>
        <p:spPr>
          <a:xfrm>
            <a:off x="7029643" y="1621103"/>
            <a:ext cx="1330606" cy="138499"/>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700" b="1" i="0" u="none" strike="noStrike" cap="none" spc="0" normalizeH="0" baseline="0">
                <a:ln>
                  <a:noFill/>
                </a:ln>
                <a:gradFill>
                  <a:gsLst>
                    <a:gs pos="0">
                      <a:srgbClr val="1A1A1A"/>
                    </a:gs>
                    <a:gs pos="98000">
                      <a:srgbClr val="1A1A1A"/>
                    </a:gs>
                  </a:gsLst>
                  <a:lin ang="5400000" scaled="1"/>
                </a:gradFill>
                <a:effectLst/>
                <a:uLnTx/>
                <a:uFillTx/>
                <a:latin typeface="Segoe"/>
              </a:defRPr>
            </a:lvl1pPr>
          </a:lstStyle>
          <a:p>
            <a:r>
              <a:rPr lang="en-US" sz="1000" dirty="0"/>
              <a:t>Enterprise Network</a:t>
            </a:r>
          </a:p>
        </p:txBody>
      </p:sp>
      <p:sp>
        <p:nvSpPr>
          <p:cNvPr id="5" name="Rectangle 4">
            <a:extLst>
              <a:ext uri="{FF2B5EF4-FFF2-40B4-BE49-F238E27FC236}">
                <a16:creationId xmlns:a16="http://schemas.microsoft.com/office/drawing/2014/main" id="{458A488A-09A5-4698-86A1-2BF26969A477}"/>
              </a:ext>
            </a:extLst>
          </p:cNvPr>
          <p:cNvSpPr/>
          <p:nvPr/>
        </p:nvSpPr>
        <p:spPr bwMode="auto">
          <a:xfrm>
            <a:off x="6922516" y="1814365"/>
            <a:ext cx="1544861" cy="939705"/>
          </a:xfrm>
          <a:prstGeom prst="rect">
            <a:avLst/>
          </a:prstGeom>
          <a:noFill/>
          <a:ln w="12700">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0502269-1EF5-49C8-AAE1-5D67AE8E7BC7}"/>
              </a:ext>
            </a:extLst>
          </p:cNvPr>
          <p:cNvSpPr txBox="1"/>
          <p:nvPr/>
        </p:nvSpPr>
        <p:spPr>
          <a:xfrm>
            <a:off x="8912517" y="2102723"/>
            <a:ext cx="745421" cy="138499"/>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700" b="1" i="0" u="none" strike="noStrike" cap="none" spc="0" normalizeH="0" baseline="0">
                <a:ln>
                  <a:noFill/>
                </a:ln>
                <a:gradFill>
                  <a:gsLst>
                    <a:gs pos="0">
                      <a:srgbClr val="1A1A1A"/>
                    </a:gs>
                    <a:gs pos="98000">
                      <a:srgbClr val="1A1A1A"/>
                    </a:gs>
                  </a:gsLst>
                  <a:lin ang="5400000" scaled="1"/>
                </a:gradFill>
                <a:effectLst/>
                <a:uLnTx/>
                <a:uFillTx/>
                <a:latin typeface="Segoe"/>
              </a:defRPr>
            </a:lvl1pPr>
          </a:lstStyle>
          <a:p>
            <a:r>
              <a:rPr lang="en-US" sz="1000" dirty="0"/>
              <a:t>Internet</a:t>
            </a:r>
          </a:p>
        </p:txBody>
      </p:sp>
      <p:sp>
        <p:nvSpPr>
          <p:cNvPr id="24" name="TextBox 23">
            <a:extLst>
              <a:ext uri="{FF2B5EF4-FFF2-40B4-BE49-F238E27FC236}">
                <a16:creationId xmlns:a16="http://schemas.microsoft.com/office/drawing/2014/main" id="{D9A8484D-9A72-4514-9303-5BAA025267C3}"/>
              </a:ext>
            </a:extLst>
          </p:cNvPr>
          <p:cNvSpPr txBox="1"/>
          <p:nvPr/>
        </p:nvSpPr>
        <p:spPr>
          <a:xfrm>
            <a:off x="10064429" y="1621103"/>
            <a:ext cx="1426202" cy="138499"/>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700" b="1" i="0" u="none" strike="noStrike" cap="none" spc="0" normalizeH="0" baseline="0">
                <a:ln>
                  <a:noFill/>
                </a:ln>
                <a:gradFill>
                  <a:gsLst>
                    <a:gs pos="0">
                      <a:srgbClr val="1A1A1A"/>
                    </a:gs>
                    <a:gs pos="98000">
                      <a:srgbClr val="1A1A1A"/>
                    </a:gs>
                  </a:gsLst>
                  <a:lin ang="5400000" scaled="1"/>
                </a:gradFill>
                <a:effectLst/>
                <a:uLnTx/>
                <a:uFillTx/>
                <a:latin typeface="Segoe"/>
              </a:defRPr>
            </a:lvl1pPr>
          </a:lstStyle>
          <a:p>
            <a:r>
              <a:rPr lang="en-US" sz="1000" dirty="0"/>
              <a:t>Other network traffic</a:t>
            </a:r>
          </a:p>
        </p:txBody>
      </p:sp>
      <p:cxnSp>
        <p:nvCxnSpPr>
          <p:cNvPr id="10" name="Connector: Elbow 9">
            <a:extLst>
              <a:ext uri="{FF2B5EF4-FFF2-40B4-BE49-F238E27FC236}">
                <a16:creationId xmlns:a16="http://schemas.microsoft.com/office/drawing/2014/main" id="{D21A38C3-92D1-495C-B0B6-5265E1B46EC6}"/>
              </a:ext>
            </a:extLst>
          </p:cNvPr>
          <p:cNvCxnSpPr>
            <a:cxnSpLocks/>
            <a:endCxn id="4" idx="0"/>
          </p:cNvCxnSpPr>
          <p:nvPr/>
        </p:nvCxnSpPr>
        <p:spPr>
          <a:xfrm>
            <a:off x="7822239" y="2269886"/>
            <a:ext cx="2542480" cy="2468880"/>
          </a:xfrm>
          <a:prstGeom prst="bentConnector2">
            <a:avLst/>
          </a:prstGeom>
          <a:ln w="15875">
            <a:solidFill>
              <a:schemeClr val="accent1"/>
            </a:solidFill>
            <a:headEnd type="none" w="lg" len="med"/>
            <a:tailEnd type="triangle" w="med" len="lg"/>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261E2398-8A63-4E65-A138-4BF03AF159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71241" y="2102723"/>
            <a:ext cx="390915" cy="362988"/>
          </a:xfrm>
          <a:prstGeom prst="rect">
            <a:avLst/>
          </a:prstGeom>
        </p:spPr>
      </p:pic>
      <p:cxnSp>
        <p:nvCxnSpPr>
          <p:cNvPr id="15" name="Straight Arrow Connector 14">
            <a:extLst>
              <a:ext uri="{FF2B5EF4-FFF2-40B4-BE49-F238E27FC236}">
                <a16:creationId xmlns:a16="http://schemas.microsoft.com/office/drawing/2014/main" id="{8E30C4A9-DB00-4DF7-BCB1-C6F36E89124D}"/>
              </a:ext>
            </a:extLst>
          </p:cNvPr>
          <p:cNvCxnSpPr/>
          <p:nvPr/>
        </p:nvCxnSpPr>
        <p:spPr>
          <a:xfrm>
            <a:off x="10777530" y="1858406"/>
            <a:ext cx="0" cy="2834640"/>
          </a:xfrm>
          <a:prstGeom prst="straightConnector1">
            <a:avLst/>
          </a:prstGeom>
          <a:ln w="15875">
            <a:solidFill>
              <a:schemeClr val="accent1"/>
            </a:solidFill>
            <a:headEnd type="none" w="lg" len="med"/>
            <a:tailEnd type="triangle" w="med"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16E7E80-A44C-4A9D-89ED-78BE75B68A5D}"/>
              </a:ext>
            </a:extLst>
          </p:cNvPr>
          <p:cNvSpPr txBox="1"/>
          <p:nvPr/>
        </p:nvSpPr>
        <p:spPr>
          <a:xfrm rot="5400000">
            <a:off x="10838385" y="3711337"/>
            <a:ext cx="580324" cy="138499"/>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700" b="1" i="0" u="none" strike="noStrike" cap="none" spc="0" normalizeH="0" baseline="0">
                <a:ln>
                  <a:noFill/>
                </a:ln>
                <a:gradFill>
                  <a:gsLst>
                    <a:gs pos="0">
                      <a:srgbClr val="1A1A1A"/>
                    </a:gs>
                    <a:gs pos="98000">
                      <a:srgbClr val="1A1A1A"/>
                    </a:gs>
                  </a:gsLst>
                  <a:lin ang="5400000" scaled="1"/>
                </a:gradFill>
                <a:effectLst/>
                <a:uLnTx/>
                <a:uFillTx/>
                <a:latin typeface="Segoe"/>
              </a:defRPr>
            </a:lvl1pPr>
          </a:lstStyle>
          <a:p>
            <a:r>
              <a:rPr lang="en-US" sz="1000" dirty="0"/>
              <a:t>Firewall</a:t>
            </a:r>
          </a:p>
        </p:txBody>
      </p:sp>
      <p:sp>
        <p:nvSpPr>
          <p:cNvPr id="31" name="TextBox 30">
            <a:extLst>
              <a:ext uri="{FF2B5EF4-FFF2-40B4-BE49-F238E27FC236}">
                <a16:creationId xmlns:a16="http://schemas.microsoft.com/office/drawing/2014/main" id="{F4909D7E-7168-41D1-BD16-CE2C91411322}"/>
              </a:ext>
            </a:extLst>
          </p:cNvPr>
          <p:cNvSpPr txBox="1"/>
          <p:nvPr/>
        </p:nvSpPr>
        <p:spPr>
          <a:xfrm>
            <a:off x="9774394" y="5513058"/>
            <a:ext cx="1134163" cy="138499"/>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700" b="1" i="0" u="none" strike="noStrike" cap="none" spc="0" normalizeH="0" baseline="0">
                <a:ln>
                  <a:noFill/>
                </a:ln>
                <a:gradFill>
                  <a:gsLst>
                    <a:gs pos="0">
                      <a:srgbClr val="1A1A1A"/>
                    </a:gs>
                    <a:gs pos="98000">
                      <a:srgbClr val="1A1A1A"/>
                    </a:gs>
                  </a:gsLst>
                  <a:lin ang="5400000" scaled="1"/>
                </a:gradFill>
                <a:effectLst/>
                <a:uLnTx/>
                <a:uFillTx/>
                <a:latin typeface="Segoe"/>
              </a:defRPr>
            </a:lvl1pPr>
          </a:lstStyle>
          <a:p>
            <a:r>
              <a:rPr lang="en-US" sz="1000" dirty="0"/>
              <a:t>Storage Account</a:t>
            </a:r>
          </a:p>
        </p:txBody>
      </p:sp>
      <p:sp>
        <p:nvSpPr>
          <p:cNvPr id="32" name="TextBox 31">
            <a:extLst>
              <a:ext uri="{FF2B5EF4-FFF2-40B4-BE49-F238E27FC236}">
                <a16:creationId xmlns:a16="http://schemas.microsoft.com/office/drawing/2014/main" id="{57E5D223-EE08-4736-9CFF-99B4E63CC027}"/>
              </a:ext>
            </a:extLst>
          </p:cNvPr>
          <p:cNvSpPr txBox="1"/>
          <p:nvPr/>
        </p:nvSpPr>
        <p:spPr>
          <a:xfrm>
            <a:off x="9761724" y="5843490"/>
            <a:ext cx="1306783" cy="166199"/>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700" b="1" i="0" u="none" strike="noStrike" cap="none" spc="0" normalizeH="0" baseline="0">
                <a:ln>
                  <a:noFill/>
                </a:ln>
                <a:gradFill>
                  <a:gsLst>
                    <a:gs pos="0">
                      <a:srgbClr val="1A1A1A"/>
                    </a:gs>
                    <a:gs pos="98000">
                      <a:srgbClr val="1A1A1A"/>
                    </a:gs>
                  </a:gsLst>
                  <a:lin ang="5400000" scaled="1"/>
                </a:gradFill>
                <a:effectLst/>
                <a:uLnTx/>
                <a:uFillTx/>
                <a:latin typeface="Segoe"/>
              </a:defRPr>
            </a:lvl1pPr>
          </a:lstStyle>
          <a:p>
            <a:r>
              <a:rPr lang="en-US" sz="1200" dirty="0"/>
              <a:t>Microsoft Azure</a:t>
            </a:r>
          </a:p>
        </p:txBody>
      </p:sp>
      <p:sp>
        <p:nvSpPr>
          <p:cNvPr id="33" name="TextBox 32">
            <a:extLst>
              <a:ext uri="{FF2B5EF4-FFF2-40B4-BE49-F238E27FC236}">
                <a16:creationId xmlns:a16="http://schemas.microsoft.com/office/drawing/2014/main" id="{949AE176-D960-40EE-A865-BC82DA213AB1}"/>
              </a:ext>
            </a:extLst>
          </p:cNvPr>
          <p:cNvSpPr txBox="1"/>
          <p:nvPr/>
        </p:nvSpPr>
        <p:spPr>
          <a:xfrm>
            <a:off x="8320729" y="4203160"/>
            <a:ext cx="661767" cy="138499"/>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700" b="1" i="0" u="none" strike="noStrike" cap="none" spc="0" normalizeH="0" baseline="0">
                <a:ln>
                  <a:noFill/>
                </a:ln>
                <a:gradFill>
                  <a:gsLst>
                    <a:gs pos="0">
                      <a:srgbClr val="1A1A1A"/>
                    </a:gs>
                    <a:gs pos="98000">
                      <a:srgbClr val="1A1A1A"/>
                    </a:gs>
                  </a:gsLst>
                  <a:lin ang="5400000" scaled="1"/>
                </a:gradFill>
                <a:effectLst/>
                <a:uLnTx/>
                <a:uFillTx/>
                <a:latin typeface="Segoe"/>
              </a:defRPr>
            </a:lvl1pPr>
          </a:lstStyle>
          <a:p>
            <a:r>
              <a:rPr lang="en-US" sz="1000" dirty="0"/>
              <a:t>Subnet</a:t>
            </a:r>
          </a:p>
        </p:txBody>
      </p:sp>
      <p:sp>
        <p:nvSpPr>
          <p:cNvPr id="34" name="TextBox 33">
            <a:extLst>
              <a:ext uri="{FF2B5EF4-FFF2-40B4-BE49-F238E27FC236}">
                <a16:creationId xmlns:a16="http://schemas.microsoft.com/office/drawing/2014/main" id="{8EA1C1CB-4CC6-4A14-A164-5A32FF394048}"/>
              </a:ext>
            </a:extLst>
          </p:cNvPr>
          <p:cNvSpPr txBox="1"/>
          <p:nvPr/>
        </p:nvSpPr>
        <p:spPr>
          <a:xfrm>
            <a:off x="8125578" y="4471023"/>
            <a:ext cx="1052069" cy="138499"/>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700" b="1" i="0" u="none" strike="noStrike" cap="none" spc="0" normalizeH="0" baseline="0">
                <a:ln>
                  <a:noFill/>
                </a:ln>
                <a:gradFill>
                  <a:gsLst>
                    <a:gs pos="0">
                      <a:srgbClr val="1A1A1A"/>
                    </a:gs>
                    <a:gs pos="98000">
                      <a:srgbClr val="1A1A1A"/>
                    </a:gs>
                  </a:gsLst>
                  <a:lin ang="5400000" scaled="1"/>
                </a:gradFill>
                <a:effectLst/>
                <a:uLnTx/>
                <a:uFillTx/>
                <a:latin typeface="Segoe"/>
              </a:defRPr>
            </a:lvl1pPr>
          </a:lstStyle>
          <a:p>
            <a:r>
              <a:rPr lang="en-US" sz="1000" dirty="0"/>
              <a:t>Virtual Network</a:t>
            </a:r>
          </a:p>
        </p:txBody>
      </p:sp>
      <p:sp>
        <p:nvSpPr>
          <p:cNvPr id="35" name="Rectangle 34">
            <a:extLst>
              <a:ext uri="{FF2B5EF4-FFF2-40B4-BE49-F238E27FC236}">
                <a16:creationId xmlns:a16="http://schemas.microsoft.com/office/drawing/2014/main" id="{4CF5E1A8-B19B-4310-9E61-13A0347AECD7}"/>
              </a:ext>
            </a:extLst>
          </p:cNvPr>
          <p:cNvSpPr/>
          <p:nvPr/>
        </p:nvSpPr>
        <p:spPr bwMode="auto">
          <a:xfrm>
            <a:off x="8155956" y="3541958"/>
            <a:ext cx="991312" cy="643316"/>
          </a:xfrm>
          <a:prstGeom prst="rect">
            <a:avLst/>
          </a:prstGeom>
          <a:noFill/>
          <a:ln w="12700">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B8A1CB0F-C1E9-481B-A945-07862FEDF556}"/>
              </a:ext>
            </a:extLst>
          </p:cNvPr>
          <p:cNvSpPr/>
          <p:nvPr/>
        </p:nvSpPr>
        <p:spPr bwMode="auto">
          <a:xfrm>
            <a:off x="7986596" y="3322955"/>
            <a:ext cx="1330032" cy="1081323"/>
          </a:xfrm>
          <a:prstGeom prst="rect">
            <a:avLst/>
          </a:prstGeom>
          <a:noFill/>
          <a:ln w="12700">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44416" name="Connector: Elbow 444415">
            <a:extLst>
              <a:ext uri="{FF2B5EF4-FFF2-40B4-BE49-F238E27FC236}">
                <a16:creationId xmlns:a16="http://schemas.microsoft.com/office/drawing/2014/main" id="{2F628733-D67F-4398-B746-689E68A88875}"/>
              </a:ext>
            </a:extLst>
          </p:cNvPr>
          <p:cNvCxnSpPr>
            <a:cxnSpLocks/>
          </p:cNvCxnSpPr>
          <p:nvPr/>
        </p:nvCxnSpPr>
        <p:spPr>
          <a:xfrm rot="16200000" flipH="1">
            <a:off x="8854585" y="3649866"/>
            <a:ext cx="914400" cy="1188720"/>
          </a:xfrm>
          <a:prstGeom prst="bentConnector3">
            <a:avLst>
              <a:gd name="adj1" fmla="val -113908"/>
            </a:avLst>
          </a:prstGeom>
          <a:ln w="15875">
            <a:solidFill>
              <a:schemeClr val="accent1"/>
            </a:solidFill>
            <a:headEnd type="none" w="lg" len="med"/>
            <a:tailEnd type="triangle" w="med" len="lg"/>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AEA91B8C-33F5-483A-894C-454889EF705D}"/>
              </a:ext>
            </a:extLst>
          </p:cNvPr>
          <p:cNvSpPr/>
          <p:nvPr/>
        </p:nvSpPr>
        <p:spPr bwMode="auto">
          <a:xfrm>
            <a:off x="7597833" y="2964761"/>
            <a:ext cx="3751580" cy="2775235"/>
          </a:xfrm>
          <a:prstGeom prst="rect">
            <a:avLst/>
          </a:prstGeom>
          <a:noFill/>
          <a:ln w="12700">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cloud">
            <a:extLst>
              <a:ext uri="{FF2B5EF4-FFF2-40B4-BE49-F238E27FC236}">
                <a16:creationId xmlns:a16="http://schemas.microsoft.com/office/drawing/2014/main" id="{147ADA4C-0B77-453D-8038-C79080481BA9}"/>
              </a:ext>
            </a:extLst>
          </p:cNvPr>
          <p:cNvSpPr>
            <a:spLocks noChangeAspect="1"/>
          </p:cNvSpPr>
          <p:nvPr/>
        </p:nvSpPr>
        <p:spPr bwMode="auto">
          <a:xfrm>
            <a:off x="9957790" y="1992496"/>
            <a:ext cx="1033424" cy="65898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 name="connsiteX0" fmla="*/ 10000 w 10000"/>
              <a:gd name="connsiteY0" fmla="*/ 6959 h 10225"/>
              <a:gd name="connsiteX1" fmla="*/ 8169 w 10000"/>
              <a:gd name="connsiteY1" fmla="*/ 10000 h 10225"/>
              <a:gd name="connsiteX2" fmla="*/ 2558 w 10000"/>
              <a:gd name="connsiteY2" fmla="*/ 10000 h 10225"/>
              <a:gd name="connsiteX3" fmla="*/ 2558 w 10000"/>
              <a:gd name="connsiteY3" fmla="*/ 10000 h 10225"/>
              <a:gd name="connsiteX4" fmla="*/ 2500 w 10000"/>
              <a:gd name="connsiteY4" fmla="*/ 10000 h 10225"/>
              <a:gd name="connsiteX5" fmla="*/ 0 w 10000"/>
              <a:gd name="connsiteY5" fmla="*/ 5991 h 10225"/>
              <a:gd name="connsiteX6" fmla="*/ 2500 w 10000"/>
              <a:gd name="connsiteY6" fmla="*/ 2028 h 10225"/>
              <a:gd name="connsiteX7" fmla="*/ 3023 w 10000"/>
              <a:gd name="connsiteY7" fmla="*/ 2074 h 10225"/>
              <a:gd name="connsiteX8" fmla="*/ 5349 w 10000"/>
              <a:gd name="connsiteY8" fmla="*/ 0 h 10225"/>
              <a:gd name="connsiteX9" fmla="*/ 8081 w 10000"/>
              <a:gd name="connsiteY9" fmla="*/ 3917 h 10225"/>
              <a:gd name="connsiteX10" fmla="*/ 8081 w 10000"/>
              <a:gd name="connsiteY10" fmla="*/ 3917 h 10225"/>
              <a:gd name="connsiteX11" fmla="*/ 10000 w 10000"/>
              <a:gd name="connsiteY11" fmla="*/ 6959 h 10225"/>
              <a:gd name="connsiteX0" fmla="*/ 10000 w 10000"/>
              <a:gd name="connsiteY0" fmla="*/ 6959 h 10009"/>
              <a:gd name="connsiteX1" fmla="*/ 8169 w 10000"/>
              <a:gd name="connsiteY1" fmla="*/ 10000 h 10009"/>
              <a:gd name="connsiteX2" fmla="*/ 2558 w 10000"/>
              <a:gd name="connsiteY2" fmla="*/ 10000 h 10009"/>
              <a:gd name="connsiteX3" fmla="*/ 2558 w 10000"/>
              <a:gd name="connsiteY3" fmla="*/ 10000 h 10009"/>
              <a:gd name="connsiteX4" fmla="*/ 2500 w 10000"/>
              <a:gd name="connsiteY4" fmla="*/ 10000 h 10009"/>
              <a:gd name="connsiteX5" fmla="*/ 0 w 10000"/>
              <a:gd name="connsiteY5" fmla="*/ 5991 h 10009"/>
              <a:gd name="connsiteX6" fmla="*/ 2500 w 10000"/>
              <a:gd name="connsiteY6" fmla="*/ 2028 h 10009"/>
              <a:gd name="connsiteX7" fmla="*/ 3023 w 10000"/>
              <a:gd name="connsiteY7" fmla="*/ 2074 h 10009"/>
              <a:gd name="connsiteX8" fmla="*/ 5349 w 10000"/>
              <a:gd name="connsiteY8" fmla="*/ 0 h 10009"/>
              <a:gd name="connsiteX9" fmla="*/ 8081 w 10000"/>
              <a:gd name="connsiteY9" fmla="*/ 3917 h 10009"/>
              <a:gd name="connsiteX10" fmla="*/ 8081 w 10000"/>
              <a:gd name="connsiteY10" fmla="*/ 3917 h 10009"/>
              <a:gd name="connsiteX11" fmla="*/ 10000 w 10000"/>
              <a:gd name="connsiteY11" fmla="*/ 6959 h 1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009">
                <a:moveTo>
                  <a:pt x="10000" y="6959"/>
                </a:moveTo>
                <a:cubicBezTo>
                  <a:pt x="10015" y="7973"/>
                  <a:pt x="9468" y="9672"/>
                  <a:pt x="8169" y="10000"/>
                </a:cubicBezTo>
                <a:cubicBezTo>
                  <a:pt x="8082" y="10022"/>
                  <a:pt x="2558" y="10000"/>
                  <a:pt x="2558" y="10000"/>
                </a:cubicBezTo>
                <a:lnTo>
                  <a:pt x="2558" y="10000"/>
                </a:lnTo>
                <a:lnTo>
                  <a:pt x="2500" y="10000"/>
                </a:lnTo>
                <a:cubicBezTo>
                  <a:pt x="1134" y="10000"/>
                  <a:pt x="0" y="8203"/>
                  <a:pt x="0" y="5991"/>
                </a:cubicBezTo>
                <a:cubicBezTo>
                  <a:pt x="0" y="3779"/>
                  <a:pt x="1134" y="2028"/>
                  <a:pt x="2500" y="2028"/>
                </a:cubicBezTo>
                <a:cubicBezTo>
                  <a:pt x="2674" y="2028"/>
                  <a:pt x="2849" y="2028"/>
                  <a:pt x="3023" y="2074"/>
                </a:cubicBezTo>
                <a:cubicBezTo>
                  <a:pt x="3517" y="829"/>
                  <a:pt x="4360" y="0"/>
                  <a:pt x="5349" y="0"/>
                </a:cubicBezTo>
                <a:cubicBezTo>
                  <a:pt x="6773" y="0"/>
                  <a:pt x="7936" y="1705"/>
                  <a:pt x="8081" y="3917"/>
                </a:cubicBezTo>
                <a:lnTo>
                  <a:pt x="8081" y="3917"/>
                </a:lnTo>
                <a:cubicBezTo>
                  <a:pt x="9157" y="3917"/>
                  <a:pt x="10000" y="5253"/>
                  <a:pt x="10000" y="6959"/>
                </a:cubicBezTo>
                <a:close/>
              </a:path>
            </a:pathLst>
          </a:custGeom>
          <a:noFill/>
          <a:ln w="19050" cap="sq">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pic>
        <p:nvPicPr>
          <p:cNvPr id="13" name="Picture 2" descr="image003">
            <a:extLst>
              <a:ext uri="{FF2B5EF4-FFF2-40B4-BE49-F238E27FC236}">
                <a16:creationId xmlns:a16="http://schemas.microsoft.com/office/drawing/2014/main" id="{2DDA9E48-3DCC-46CA-80F8-E13146A8771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a:stretch/>
        </p:blipFill>
        <p:spPr bwMode="auto">
          <a:xfrm>
            <a:off x="4488465" y="4185879"/>
            <a:ext cx="3716564" cy="2555320"/>
          </a:xfrm>
          <a:prstGeom prst="rect">
            <a:avLst/>
          </a:prstGeom>
          <a:ln>
            <a:noFill/>
          </a:ln>
          <a:effectLst>
            <a:outerShdw blurRad="190500" dist="38100" dir="2700000" algn="tl" rotWithShape="0">
              <a:srgbClr val="333333">
                <a:alpha val="4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25">
            <a:extLst>
              <a:ext uri="{FF2B5EF4-FFF2-40B4-BE49-F238E27FC236}">
                <a16:creationId xmlns:a16="http://schemas.microsoft.com/office/drawing/2014/main" id="{4DCF13C5-B9BA-4F1F-8DDF-1B99038C834B}"/>
              </a:ext>
            </a:extLst>
          </p:cNvPr>
          <p:cNvSpPr/>
          <p:nvPr/>
        </p:nvSpPr>
        <p:spPr bwMode="auto">
          <a:xfrm>
            <a:off x="9604011" y="3579857"/>
            <a:ext cx="1387203" cy="411395"/>
          </a:xfrm>
          <a:prstGeom prst="rect">
            <a:avLst/>
          </a:prstGeom>
          <a:solidFill>
            <a:schemeClr val="bg1">
              <a:alpha val="55000"/>
            </a:schemeClr>
          </a:solidFill>
          <a:ln w="158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check">
            <a:extLst>
              <a:ext uri="{FF2B5EF4-FFF2-40B4-BE49-F238E27FC236}">
                <a16:creationId xmlns:a16="http://schemas.microsoft.com/office/drawing/2014/main" id="{CB9BB0B0-1B4C-4F28-8DA1-1DE277B7430F}"/>
              </a:ext>
            </a:extLst>
          </p:cNvPr>
          <p:cNvSpPr>
            <a:spLocks noChangeAspect="1"/>
          </p:cNvSpPr>
          <p:nvPr/>
        </p:nvSpPr>
        <p:spPr bwMode="auto">
          <a:xfrm>
            <a:off x="10165959" y="3694658"/>
            <a:ext cx="276461" cy="19521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3492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lin ang="5400000" scaled="1"/>
              </a:gradFill>
            </a:endParaRPr>
          </a:p>
        </p:txBody>
      </p:sp>
      <p:sp>
        <p:nvSpPr>
          <p:cNvPr id="29" name="plus">
            <a:extLst>
              <a:ext uri="{FF2B5EF4-FFF2-40B4-BE49-F238E27FC236}">
                <a16:creationId xmlns:a16="http://schemas.microsoft.com/office/drawing/2014/main" id="{C67697A8-22E2-49C5-AC3D-D42FC105FF65}"/>
              </a:ext>
            </a:extLst>
          </p:cNvPr>
          <p:cNvSpPr>
            <a:spLocks noChangeAspect="1" noEditPoints="1"/>
          </p:cNvSpPr>
          <p:nvPr/>
        </p:nvSpPr>
        <p:spPr bwMode="auto">
          <a:xfrm rot="2700000">
            <a:off x="10626434" y="3641169"/>
            <a:ext cx="302193" cy="302193"/>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3492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lin ang="5400000" scaled="1"/>
              </a:gradFill>
            </a:endParaRPr>
          </a:p>
        </p:txBody>
      </p:sp>
      <p:sp>
        <p:nvSpPr>
          <p:cNvPr id="30" name="check">
            <a:extLst>
              <a:ext uri="{FF2B5EF4-FFF2-40B4-BE49-F238E27FC236}">
                <a16:creationId xmlns:a16="http://schemas.microsoft.com/office/drawing/2014/main" id="{2EA8973D-4C6D-488B-80A2-BC926835539F}"/>
              </a:ext>
            </a:extLst>
          </p:cNvPr>
          <p:cNvSpPr>
            <a:spLocks noChangeAspect="1"/>
          </p:cNvSpPr>
          <p:nvPr/>
        </p:nvSpPr>
        <p:spPr bwMode="auto">
          <a:xfrm>
            <a:off x="9735265" y="3705780"/>
            <a:ext cx="276461" cy="19521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3492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lin ang="5400000" scaled="1"/>
              </a:gradFill>
            </a:endParaRPr>
          </a:p>
        </p:txBody>
      </p:sp>
      <p:sp>
        <p:nvSpPr>
          <p:cNvPr id="7" name="Rectangle 6">
            <a:extLst>
              <a:ext uri="{FF2B5EF4-FFF2-40B4-BE49-F238E27FC236}">
                <a16:creationId xmlns:a16="http://schemas.microsoft.com/office/drawing/2014/main" id="{56F81185-1790-430D-AD9E-08ECCCD66BCC}"/>
              </a:ext>
            </a:extLst>
          </p:cNvPr>
          <p:cNvSpPr/>
          <p:nvPr/>
        </p:nvSpPr>
        <p:spPr bwMode="auto">
          <a:xfrm>
            <a:off x="9543965" y="4177021"/>
            <a:ext cx="1547898" cy="313281"/>
          </a:xfrm>
          <a:prstGeom prst="rect">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3A38B9A4-3402-4B4E-A3DC-E757052DA253}"/>
              </a:ext>
            </a:extLst>
          </p:cNvPr>
          <p:cNvSpPr/>
          <p:nvPr/>
        </p:nvSpPr>
        <p:spPr>
          <a:xfrm>
            <a:off x="9604011" y="4196074"/>
            <a:ext cx="1430618" cy="270788"/>
          </a:xfrm>
          <a:prstGeom prst="rect">
            <a:avLst/>
          </a:prstGeom>
          <a:solidFill>
            <a:schemeClr val="bg1"/>
          </a:solidFill>
          <a:ln w="14224">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Storage Access Control</a:t>
            </a:r>
          </a:p>
        </p:txBody>
      </p:sp>
      <p:pic>
        <p:nvPicPr>
          <p:cNvPr id="39" name="Picture 38">
            <a:extLst>
              <a:ext uri="{FF2B5EF4-FFF2-40B4-BE49-F238E27FC236}">
                <a16:creationId xmlns:a16="http://schemas.microsoft.com/office/drawing/2014/main" id="{60D7C2C2-FDA2-45B4-8669-4013920736C7}"/>
              </a:ext>
            </a:extLst>
          </p:cNvPr>
          <p:cNvPicPr>
            <a:picLocks noChangeAspect="1"/>
          </p:cNvPicPr>
          <p:nvPr/>
        </p:nvPicPr>
        <p:blipFill>
          <a:blip r:embed="rId11">
            <a:duotone>
              <a:schemeClr val="accent1">
                <a:shade val="45000"/>
                <a:satMod val="135000"/>
              </a:schemeClr>
              <a:prstClr val="white"/>
            </a:duotone>
            <a:lum bright="-20000" contrast="40000"/>
          </a:blip>
          <a:stretch>
            <a:fillRect/>
          </a:stretch>
        </p:blipFill>
        <p:spPr>
          <a:xfrm>
            <a:off x="11377063" y="4191279"/>
            <a:ext cx="278831" cy="278832"/>
          </a:xfrm>
          <a:prstGeom prst="rect">
            <a:avLst/>
          </a:prstGeom>
        </p:spPr>
      </p:pic>
      <p:cxnSp>
        <p:nvCxnSpPr>
          <p:cNvPr id="11" name="Straight Arrow Connector 10">
            <a:extLst>
              <a:ext uri="{FF2B5EF4-FFF2-40B4-BE49-F238E27FC236}">
                <a16:creationId xmlns:a16="http://schemas.microsoft.com/office/drawing/2014/main" id="{38181C4C-AEB8-42A2-9EC9-94BCD7525962}"/>
              </a:ext>
            </a:extLst>
          </p:cNvPr>
          <p:cNvCxnSpPr>
            <a:cxnSpLocks/>
            <a:stCxn id="7" idx="3"/>
          </p:cNvCxnSpPr>
          <p:nvPr/>
        </p:nvCxnSpPr>
        <p:spPr>
          <a:xfrm>
            <a:off x="11091863" y="4333662"/>
            <a:ext cx="303514" cy="0"/>
          </a:xfrm>
          <a:prstGeom prst="straightConnector1">
            <a:avLst/>
          </a:prstGeom>
          <a:ln w="158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3103797"/>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Text Placeholder 3">
            <a:extLst>
              <a:ext uri="{FF2B5EF4-FFF2-40B4-BE49-F238E27FC236}">
                <a16:creationId xmlns:a16="http://schemas.microsoft.com/office/drawing/2014/main" id="{B60F827C-CC65-4141-9A20-9E98D93A7D62}"/>
              </a:ext>
            </a:extLst>
          </p:cNvPr>
          <p:cNvSpPr txBox="1">
            <a:spLocks/>
          </p:cNvSpPr>
          <p:nvPr/>
        </p:nvSpPr>
        <p:spPr>
          <a:xfrm>
            <a:off x="5274644" y="1325019"/>
            <a:ext cx="6370616" cy="5071463"/>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91440" tIns="182880" rIns="91440" bIns="91440" rtlCol="0">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155575" marR="0" lvl="2" indent="0" algn="l" defTabSz="914400" rtl="0" eaLnBrk="1" fontAlgn="auto" latinLnBrk="0" hangingPunct="1">
              <a:lnSpc>
                <a:spcPct val="100000"/>
              </a:lnSpc>
              <a:spcBef>
                <a:spcPts val="0"/>
              </a:spcBef>
              <a:spcAft>
                <a:spcPts val="600"/>
              </a:spcAft>
              <a:buClrTx/>
              <a:buSzTx/>
              <a:buFontTx/>
              <a:buNone/>
              <a:tabLst/>
              <a:defRPr/>
            </a:pPr>
            <a:endParaRPr kumimoji="0" lang="en-US" sz="2600" b="1" i="0" u="none" strike="noStrike" kern="1200" cap="none" spc="0" normalizeH="0" baseline="0" noProof="0" dirty="0">
              <a:ln>
                <a:noFill/>
              </a:ln>
              <a:gradFill>
                <a:gsLst>
                  <a:gs pos="1250">
                    <a:schemeClr val="accent1"/>
                  </a:gs>
                  <a:gs pos="100000">
                    <a:schemeClr val="accent1"/>
                  </a:gs>
                </a:gsLst>
                <a:lin ang="5400000" scaled="0"/>
              </a:gradFill>
              <a:effectLst/>
              <a:uLnTx/>
              <a:uFillTx/>
              <a:latin typeface="Segoe UI Semibold"/>
              <a:ea typeface="+mn-ea"/>
              <a:cs typeface="+mn-cs"/>
            </a:endParaRPr>
          </a:p>
        </p:txBody>
      </p:sp>
      <p:sp>
        <p:nvSpPr>
          <p:cNvPr id="33" name="Freeform: Shape 32">
            <a:extLst>
              <a:ext uri="{FF2B5EF4-FFF2-40B4-BE49-F238E27FC236}">
                <a16:creationId xmlns:a16="http://schemas.microsoft.com/office/drawing/2014/main" id="{8B65596C-7FAF-474D-B0A9-6331909E355D}"/>
              </a:ext>
            </a:extLst>
          </p:cNvPr>
          <p:cNvSpPr/>
          <p:nvPr/>
        </p:nvSpPr>
        <p:spPr>
          <a:xfrm>
            <a:off x="5471411" y="3400472"/>
            <a:ext cx="4149925" cy="2253353"/>
          </a:xfrm>
          <a:custGeom>
            <a:avLst/>
            <a:gdLst>
              <a:gd name="connsiteX0" fmla="*/ 3759743 w 4229951"/>
              <a:gd name="connsiteY0" fmla="*/ 2286424 h 2296806"/>
              <a:gd name="connsiteX1" fmla="*/ 638000 w 4229951"/>
              <a:gd name="connsiteY1" fmla="*/ 2286424 h 2296806"/>
              <a:gd name="connsiteX2" fmla="*/ 44659 w 4229951"/>
              <a:gd name="connsiteY2" fmla="*/ 1430863 h 2296806"/>
              <a:gd name="connsiteX3" fmla="*/ 793035 w 4229951"/>
              <a:gd name="connsiteY3" fmla="*/ 960018 h 2296806"/>
              <a:gd name="connsiteX4" fmla="*/ 1317472 w 4229951"/>
              <a:gd name="connsiteY4" fmla="*/ 106372 h 2296806"/>
              <a:gd name="connsiteX5" fmla="*/ 2502241 w 4229951"/>
              <a:gd name="connsiteY5" fmla="*/ 512141 h 2296806"/>
              <a:gd name="connsiteX6" fmla="*/ 3394168 w 4229951"/>
              <a:gd name="connsiteY6" fmla="*/ 523625 h 2296806"/>
              <a:gd name="connsiteX7" fmla="*/ 3664042 w 4229951"/>
              <a:gd name="connsiteY7" fmla="*/ 1270087 h 2296806"/>
              <a:gd name="connsiteX8" fmla="*/ 4211448 w 4229951"/>
              <a:gd name="connsiteY8" fmla="*/ 1761986 h 2296806"/>
              <a:gd name="connsiteX9" fmla="*/ 3759743 w 4229951"/>
              <a:gd name="connsiteY9" fmla="*/ 2286424 h 2296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9951" h="2296806">
                <a:moveTo>
                  <a:pt x="3759743" y="2286424"/>
                </a:moveTo>
                <a:lnTo>
                  <a:pt x="638000" y="2286424"/>
                </a:lnTo>
                <a:cubicBezTo>
                  <a:pt x="638000" y="2286424"/>
                  <a:pt x="-104634" y="2219434"/>
                  <a:pt x="44659" y="1430863"/>
                </a:cubicBezTo>
                <a:cubicBezTo>
                  <a:pt x="148015" y="881544"/>
                  <a:pt x="793035" y="960018"/>
                  <a:pt x="793035" y="960018"/>
                </a:cubicBezTo>
                <a:cubicBezTo>
                  <a:pt x="793035" y="960018"/>
                  <a:pt x="810261" y="307342"/>
                  <a:pt x="1317472" y="106372"/>
                </a:cubicBezTo>
                <a:cubicBezTo>
                  <a:pt x="1824683" y="-94599"/>
                  <a:pt x="2284045" y="89146"/>
                  <a:pt x="2502241" y="512141"/>
                </a:cubicBezTo>
                <a:cubicBezTo>
                  <a:pt x="2502241" y="512141"/>
                  <a:pt x="2930978" y="192502"/>
                  <a:pt x="3394168" y="523625"/>
                </a:cubicBezTo>
                <a:cubicBezTo>
                  <a:pt x="3824819" y="829866"/>
                  <a:pt x="3664042" y="1270087"/>
                  <a:pt x="3664042" y="1270087"/>
                </a:cubicBezTo>
                <a:cubicBezTo>
                  <a:pt x="3664042" y="1270087"/>
                  <a:pt x="4236330" y="1260517"/>
                  <a:pt x="4211448" y="1761986"/>
                </a:cubicBezTo>
                <a:cubicBezTo>
                  <a:pt x="4192308" y="2200294"/>
                  <a:pt x="3907121" y="2288338"/>
                  <a:pt x="3759743" y="2286424"/>
                </a:cubicBezTo>
                <a:close/>
              </a:path>
            </a:pathLst>
          </a:custGeom>
          <a:solidFill>
            <a:srgbClr val="FBFBFB"/>
          </a:solidFill>
          <a:ln w="16474" cap="flat">
            <a:solidFill>
              <a:schemeClr val="accent5"/>
            </a:solidFill>
            <a:prstDash val="solid"/>
            <a:miter/>
          </a:ln>
        </p:spPr>
        <p:txBody>
          <a:bodyPr rtlCol="0" anchor="ctr"/>
          <a:lstStyle/>
          <a:p>
            <a:endParaRPr lang="en-US"/>
          </a:p>
        </p:txBody>
      </p:sp>
      <p:sp>
        <p:nvSpPr>
          <p:cNvPr id="6" name="Rectangle 5">
            <a:extLst>
              <a:ext uri="{FF2B5EF4-FFF2-40B4-BE49-F238E27FC236}">
                <a16:creationId xmlns:a16="http://schemas.microsoft.com/office/drawing/2014/main" id="{F084E03C-EB71-4B92-A0DA-7EE1C071981F}"/>
              </a:ext>
            </a:extLst>
          </p:cNvPr>
          <p:cNvSpPr/>
          <p:nvPr/>
        </p:nvSpPr>
        <p:spPr bwMode="auto">
          <a:xfrm>
            <a:off x="588264" y="3169657"/>
            <a:ext cx="4232659" cy="3226825"/>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err="1">
              <a:gradFill>
                <a:gsLst>
                  <a:gs pos="40075">
                    <a:srgbClr val="FFFFFF"/>
                  </a:gs>
                  <a:gs pos="3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Advanced Threat Protection for Azure Storage</a:t>
            </a:r>
          </a:p>
        </p:txBody>
      </p:sp>
      <p:sp>
        <p:nvSpPr>
          <p:cNvPr id="42" name="Rectangle 41">
            <a:extLst>
              <a:ext uri="{FF2B5EF4-FFF2-40B4-BE49-F238E27FC236}">
                <a16:creationId xmlns:a16="http://schemas.microsoft.com/office/drawing/2014/main" id="{6C32A124-95FC-4B92-B247-DA582B4B59F9}"/>
              </a:ext>
            </a:extLst>
          </p:cNvPr>
          <p:cNvSpPr/>
          <p:nvPr/>
        </p:nvSpPr>
        <p:spPr bwMode="auto">
          <a:xfrm>
            <a:off x="4787994" y="2228173"/>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404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72" name="Straight Connector 71">
            <a:extLst>
              <a:ext uri="{FF2B5EF4-FFF2-40B4-BE49-F238E27FC236}">
                <a16:creationId xmlns:a16="http://schemas.microsoft.com/office/drawing/2014/main" id="{9162A140-F7E5-4210-B533-2153A5FCD15C}"/>
              </a:ext>
            </a:extLst>
          </p:cNvPr>
          <p:cNvCxnSpPr>
            <a:cxnSpLocks/>
            <a:endCxn id="80" idx="2"/>
          </p:cNvCxnSpPr>
          <p:nvPr/>
        </p:nvCxnSpPr>
        <p:spPr>
          <a:xfrm flipH="1" flipV="1">
            <a:off x="8355716" y="3171562"/>
            <a:ext cx="0" cy="822960"/>
          </a:xfrm>
          <a:prstGeom prst="line">
            <a:avLst/>
          </a:prstGeom>
          <a:noFill/>
          <a:ln w="22225" cap="flat" cmpd="sng" algn="ctr">
            <a:solidFill>
              <a:schemeClr val="accent4"/>
            </a:solidFill>
            <a:prstDash val="sysDash"/>
            <a:headEnd type="none"/>
            <a:tailEnd type="none"/>
          </a:ln>
          <a:effectLst/>
        </p:spPr>
      </p:cxnSp>
      <p:cxnSp>
        <p:nvCxnSpPr>
          <p:cNvPr id="73" name="Straight Connector 72">
            <a:extLst>
              <a:ext uri="{FF2B5EF4-FFF2-40B4-BE49-F238E27FC236}">
                <a16:creationId xmlns:a16="http://schemas.microsoft.com/office/drawing/2014/main" id="{92537763-95D4-4978-821C-A1EE3895D8A5}"/>
              </a:ext>
            </a:extLst>
          </p:cNvPr>
          <p:cNvCxnSpPr>
            <a:cxnSpLocks/>
          </p:cNvCxnSpPr>
          <p:nvPr/>
        </p:nvCxnSpPr>
        <p:spPr>
          <a:xfrm flipH="1" flipV="1">
            <a:off x="6144254" y="3236534"/>
            <a:ext cx="346079" cy="800117"/>
          </a:xfrm>
          <a:prstGeom prst="line">
            <a:avLst/>
          </a:prstGeom>
          <a:noFill/>
          <a:ln w="22225" cap="flat" cmpd="sng" algn="ctr">
            <a:solidFill>
              <a:schemeClr val="accent5"/>
            </a:solidFill>
            <a:prstDash val="sysDash"/>
            <a:headEnd type="none"/>
            <a:tailEnd type="none"/>
          </a:ln>
          <a:effectLst/>
        </p:spPr>
      </p:cxnSp>
      <p:sp>
        <p:nvSpPr>
          <p:cNvPr id="74" name="Rectangle 73">
            <a:extLst>
              <a:ext uri="{FF2B5EF4-FFF2-40B4-BE49-F238E27FC236}">
                <a16:creationId xmlns:a16="http://schemas.microsoft.com/office/drawing/2014/main" id="{C65F955B-8A16-4967-8E05-E17B8081493D}"/>
              </a:ext>
            </a:extLst>
          </p:cNvPr>
          <p:cNvSpPr/>
          <p:nvPr/>
        </p:nvSpPr>
        <p:spPr>
          <a:xfrm>
            <a:off x="9160068" y="4197490"/>
            <a:ext cx="3031932" cy="603453"/>
          </a:xfrm>
          <a:prstGeom prst="rect">
            <a:avLst/>
          </a:prstGeom>
        </p:spPr>
        <p:txBody>
          <a:bodyPr wrap="square">
            <a:spAutoFit/>
          </a:bodyPr>
          <a:lstStyle/>
          <a:p>
            <a:pPr marL="0" marR="0" lvl="0" indent="0" algn="l" defTabSz="932503" rtl="0"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rPr>
              <a:t>   </a:t>
            </a:r>
            <a:endParaRPr kumimoji="0" lang="en-US" sz="1766"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endParaRPr>
          </a:p>
          <a:p>
            <a:pPr marL="336122" marR="0" lvl="0" indent="-336122" algn="l" defTabSz="932503" rtl="0" eaLnBrk="1" fontAlgn="auto" latinLnBrk="0" hangingPunct="1">
              <a:lnSpc>
                <a:spcPct val="100000"/>
              </a:lnSpc>
              <a:spcBef>
                <a:spcPts val="0"/>
              </a:spcBef>
              <a:spcAft>
                <a:spcPts val="0"/>
              </a:spcAft>
              <a:buClrTx/>
              <a:buSzTx/>
              <a:buFontTx/>
              <a:buAutoNum type="arabicParenBoth"/>
              <a:tabLst/>
              <a:defRPr/>
            </a:pPr>
            <a:endParaRPr kumimoji="0" lang="en-US" sz="1766"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endParaRPr>
          </a:p>
        </p:txBody>
      </p:sp>
      <p:sp>
        <p:nvSpPr>
          <p:cNvPr id="76" name="Rectangle 75">
            <a:extLst>
              <a:ext uri="{FF2B5EF4-FFF2-40B4-BE49-F238E27FC236}">
                <a16:creationId xmlns:a16="http://schemas.microsoft.com/office/drawing/2014/main" id="{82700804-2F17-4401-9DC7-4967C6F0320A}"/>
              </a:ext>
            </a:extLst>
          </p:cNvPr>
          <p:cNvSpPr/>
          <p:nvPr/>
        </p:nvSpPr>
        <p:spPr>
          <a:xfrm>
            <a:off x="9978695" y="5606441"/>
            <a:ext cx="1462155" cy="646331"/>
          </a:xfrm>
          <a:prstGeom prst="rect">
            <a:avLst/>
          </a:prstGeom>
          <a:noFill/>
          <a:ln>
            <a:noFill/>
          </a:ln>
        </p:spPr>
        <p:txBody>
          <a:bodyPr wrap="square" rtlCol="0" anchor="b">
            <a:spAutoFit/>
          </a:bodyPr>
          <a:lstStyle/>
          <a:p>
            <a:pPr marL="174625" indent="-174625" defTabSz="914307"/>
            <a:r>
              <a:rPr lang="en-US" sz="900" kern="0" dirty="0">
                <a:gradFill>
                  <a:gsLst>
                    <a:gs pos="0">
                      <a:schemeClr val="tx1"/>
                    </a:gs>
                    <a:gs pos="100000">
                      <a:schemeClr val="tx1"/>
                    </a:gs>
                  </a:gsLst>
                  <a:lin ang="5400000" scaled="0"/>
                </a:gradFill>
                <a:latin typeface="Segoe UI"/>
                <a:cs typeface="Segoe UI" panose="020B0502040204020203" pitchFamily="34" charset="0"/>
              </a:rPr>
              <a:t>(1) Turn on Advanced  Threat Protection  </a:t>
            </a:r>
          </a:p>
          <a:p>
            <a:pPr marL="174625" indent="-174625" defTabSz="914307"/>
            <a:r>
              <a:rPr lang="en-US" sz="900" kern="0" dirty="0">
                <a:gradFill>
                  <a:gsLst>
                    <a:gs pos="0">
                      <a:schemeClr val="tx1"/>
                    </a:gs>
                    <a:gs pos="100000">
                      <a:schemeClr val="tx1"/>
                    </a:gs>
                  </a:gsLst>
                  <a:lin ang="5400000" scaled="0"/>
                </a:gradFill>
                <a:latin typeface="Segoe UI"/>
                <a:cs typeface="Segoe UI" panose="020B0502040204020203" pitchFamily="34" charset="0"/>
              </a:rPr>
              <a:t>(3) Real-time actionable alerts</a:t>
            </a:r>
          </a:p>
        </p:txBody>
      </p:sp>
      <p:sp>
        <p:nvSpPr>
          <p:cNvPr id="80" name="TextBox 79">
            <a:extLst>
              <a:ext uri="{FF2B5EF4-FFF2-40B4-BE49-F238E27FC236}">
                <a16:creationId xmlns:a16="http://schemas.microsoft.com/office/drawing/2014/main" id="{69A96433-E6C3-4696-A800-7FAAC4AD0A0F}"/>
              </a:ext>
            </a:extLst>
          </p:cNvPr>
          <p:cNvSpPr txBox="1"/>
          <p:nvPr/>
        </p:nvSpPr>
        <p:spPr>
          <a:xfrm>
            <a:off x="7616422" y="2802230"/>
            <a:ext cx="1478587" cy="369332"/>
          </a:xfrm>
          <a:prstGeom prst="rect">
            <a:avLst/>
          </a:prstGeom>
          <a:noFill/>
          <a:ln>
            <a:noFill/>
          </a:ln>
        </p:spPr>
        <p:txBody>
          <a:bodyPr wrap="square" rtlCol="0" anchor="b">
            <a:spAutoFit/>
          </a:bodyPr>
          <a:lstStyle/>
          <a:p>
            <a:pPr marL="0" marR="0" lvl="0" indent="0" algn="ctr" defTabSz="91430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gradFill>
                  <a:gsLst>
                    <a:gs pos="0">
                      <a:schemeClr val="tx1"/>
                    </a:gs>
                    <a:gs pos="100000">
                      <a:schemeClr val="tx1"/>
                    </a:gs>
                  </a:gsLst>
                  <a:lin ang="5400000" scaled="0"/>
                </a:gradFill>
                <a:effectLst/>
                <a:uLnTx/>
                <a:uFillTx/>
                <a:latin typeface="Segoe UI"/>
                <a:ea typeface="+mn-ea"/>
                <a:cs typeface="Segoe UI" panose="020B0502040204020203" pitchFamily="34" charset="0"/>
              </a:rPr>
              <a:t> (2) Possible threat to</a:t>
            </a:r>
          </a:p>
          <a:p>
            <a:pPr marL="0" marR="0" lvl="0" indent="0" algn="ctr" defTabSz="91430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gradFill>
                  <a:gsLst>
                    <a:gs pos="0">
                      <a:schemeClr val="tx1"/>
                    </a:gs>
                    <a:gs pos="100000">
                      <a:schemeClr val="tx1"/>
                    </a:gs>
                  </a:gsLst>
                  <a:lin ang="5400000" scaled="0"/>
                </a:gradFill>
                <a:effectLst/>
                <a:uLnTx/>
                <a:uFillTx/>
                <a:latin typeface="Segoe UI"/>
                <a:ea typeface="+mn-ea"/>
                <a:cs typeface="Segoe UI" panose="020B0502040204020203" pitchFamily="34" charset="0"/>
              </a:rPr>
              <a:t>access / breach data</a:t>
            </a:r>
          </a:p>
        </p:txBody>
      </p:sp>
      <p:cxnSp>
        <p:nvCxnSpPr>
          <p:cNvPr id="178" name="Connector: Elbow 177">
            <a:extLst>
              <a:ext uri="{FF2B5EF4-FFF2-40B4-BE49-F238E27FC236}">
                <a16:creationId xmlns:a16="http://schemas.microsoft.com/office/drawing/2014/main" id="{71BA52FA-AEA9-4103-8B2F-7C055B4A15F6}"/>
              </a:ext>
            </a:extLst>
          </p:cNvPr>
          <p:cNvCxnSpPr>
            <a:cxnSpLocks/>
          </p:cNvCxnSpPr>
          <p:nvPr/>
        </p:nvCxnSpPr>
        <p:spPr>
          <a:xfrm rot="10800000">
            <a:off x="8630436" y="4276372"/>
            <a:ext cx="1554480" cy="777240"/>
          </a:xfrm>
          <a:prstGeom prst="bentConnector3">
            <a:avLst>
              <a:gd name="adj1" fmla="val 28725"/>
            </a:avLst>
          </a:prstGeom>
          <a:noFill/>
          <a:ln w="22225" cap="flat" cmpd="sng" algn="ctr">
            <a:solidFill>
              <a:schemeClr val="accent5"/>
            </a:solidFill>
            <a:prstDash val="sysDash"/>
            <a:headEnd type="none"/>
            <a:tailEnd type="none"/>
          </a:ln>
          <a:effectLst/>
        </p:spPr>
      </p:cxnSp>
      <p:cxnSp>
        <p:nvCxnSpPr>
          <p:cNvPr id="255" name="Straight Connector 254">
            <a:extLst>
              <a:ext uri="{FF2B5EF4-FFF2-40B4-BE49-F238E27FC236}">
                <a16:creationId xmlns:a16="http://schemas.microsoft.com/office/drawing/2014/main" id="{1D84FF1D-A9CA-447C-9E0F-7469AEB776EE}"/>
              </a:ext>
            </a:extLst>
          </p:cNvPr>
          <p:cNvCxnSpPr>
            <a:cxnSpLocks/>
          </p:cNvCxnSpPr>
          <p:nvPr/>
        </p:nvCxnSpPr>
        <p:spPr>
          <a:xfrm>
            <a:off x="7006648" y="4268386"/>
            <a:ext cx="1035774" cy="0"/>
          </a:xfrm>
          <a:prstGeom prst="line">
            <a:avLst/>
          </a:prstGeom>
          <a:noFill/>
          <a:ln w="22225" cap="flat" cmpd="sng" algn="ctr">
            <a:solidFill>
              <a:schemeClr val="accent5"/>
            </a:solidFill>
            <a:prstDash val="sysDash"/>
            <a:headEnd type="none"/>
            <a:tailEnd type="none"/>
          </a:ln>
          <a:effectLst/>
        </p:spPr>
      </p:cxnSp>
      <p:sp>
        <p:nvSpPr>
          <p:cNvPr id="4" name="Rectangle 3">
            <a:extLst>
              <a:ext uri="{FF2B5EF4-FFF2-40B4-BE49-F238E27FC236}">
                <a16:creationId xmlns:a16="http://schemas.microsoft.com/office/drawing/2014/main" id="{13C8D307-9ECF-4A00-B8A8-B673090B209B}"/>
              </a:ext>
            </a:extLst>
          </p:cNvPr>
          <p:cNvSpPr/>
          <p:nvPr/>
        </p:nvSpPr>
        <p:spPr>
          <a:xfrm>
            <a:off x="844843" y="5231239"/>
            <a:ext cx="3719501"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hlinkClick r:id="rId3"/>
              </a:rPr>
              <a:t>https://docs.microsoft.com/en-us/azure/storage/common/storage-advanced-threat-protection</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p:txBody>
      </p:sp>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789A4322-E49E-40ED-BC37-E6323E9EA99F}"/>
                  </a:ext>
                </a:extLst>
              </p:cNvPr>
              <p:cNvGraphicFramePr>
                <a:graphicFrameLocks noChangeAspect="1"/>
              </p:cNvGraphicFramePr>
              <p:nvPr/>
            </p:nvGraphicFramePr>
            <p:xfrm>
              <a:off x="1372949" y="3467105"/>
              <a:ext cx="2663289" cy="1498100"/>
            </p:xfrm>
            <a:graphic>
              <a:graphicData uri="http://schemas.microsoft.com/office/powerpoint/2016/slidezoom">
                <pslz:sldZm>
                  <pslz:sldZmObj sldId="3854" cId="1111016091">
                    <pslz:zmPr id="{0FD7A4A5-947E-4053-98F1-239D25079C4A}" transitionDur="1000">
                      <p166:blipFill xmlns:p166="http://schemas.microsoft.com/office/powerpoint/2016/6/main">
                        <a:blip r:embed="rId4"/>
                        <a:stretch>
                          <a:fillRect/>
                        </a:stretch>
                      </p166:blipFill>
                      <p166:spPr xmlns:p166="http://schemas.microsoft.com/office/powerpoint/2016/6/main">
                        <a:xfrm>
                          <a:off x="0" y="0"/>
                          <a:ext cx="2663289" cy="1498100"/>
                        </a:xfrm>
                        <a:prstGeom prst="rect">
                          <a:avLst/>
                        </a:prstGeom>
                        <a:solidFill>
                          <a:schemeClr val="accent1"/>
                        </a:solidFill>
                        <a:ln>
                          <a:noFill/>
                        </a:ln>
                        <a:effectLst/>
                      </p166:spPr>
                    </pslz:zmPr>
                  </pslz:sldZmObj>
                </pslz:sldZm>
              </a:graphicData>
            </a:graphic>
          </p:graphicFrame>
        </mc:Choice>
        <mc:Fallback xmlns="">
          <p:pic>
            <p:nvPicPr>
              <p:cNvPr id="7" name="Slide Zoom 6">
                <a:hlinkClick r:id="rId5" action="ppaction://hlinksldjump"/>
                <a:extLst>
                  <a:ext uri="{FF2B5EF4-FFF2-40B4-BE49-F238E27FC236}">
                    <a16:creationId xmlns:a16="http://schemas.microsoft.com/office/drawing/2014/main" id="{789A4322-E49E-40ED-BC37-E6323E9EA99F}"/>
                  </a:ext>
                </a:extLst>
              </p:cNvPr>
              <p:cNvPicPr>
                <a:picLocks noGrp="1" noRot="1" noChangeAspect="1" noMove="1" noResize="1" noEditPoints="1" noAdjustHandles="1" noChangeArrowheads="1" noChangeShapeType="1"/>
              </p:cNvPicPr>
              <p:nvPr/>
            </p:nvPicPr>
            <p:blipFill>
              <a:blip r:embed="rId6"/>
              <a:stretch>
                <a:fillRect/>
              </a:stretch>
            </p:blipFill>
            <p:spPr>
              <a:xfrm>
                <a:off x="1372949" y="3467105"/>
                <a:ext cx="2663289" cy="1498100"/>
              </a:xfrm>
              <a:prstGeom prst="rect">
                <a:avLst/>
              </a:prstGeom>
              <a:solidFill>
                <a:schemeClr val="accent1"/>
              </a:solidFill>
              <a:ln>
                <a:noFill/>
              </a:ln>
              <a:effectLst/>
            </p:spPr>
          </p:pic>
        </mc:Fallback>
      </mc:AlternateContent>
      <p:sp>
        <p:nvSpPr>
          <p:cNvPr id="256" name="Text Placeholder 3">
            <a:extLst>
              <a:ext uri="{FF2B5EF4-FFF2-40B4-BE49-F238E27FC236}">
                <a16:creationId xmlns:a16="http://schemas.microsoft.com/office/drawing/2014/main" id="{F659987C-7176-498C-BD1A-23B2BAAC586F}"/>
              </a:ext>
            </a:extLst>
          </p:cNvPr>
          <p:cNvSpPr txBox="1">
            <a:spLocks/>
          </p:cNvSpPr>
          <p:nvPr/>
        </p:nvSpPr>
        <p:spPr>
          <a:xfrm>
            <a:off x="588264" y="1305025"/>
            <a:ext cx="4722929" cy="1415772"/>
          </a:xfrm>
          <a:prstGeom prst="rect">
            <a:avLst/>
          </a:prstGeom>
        </p:spPr>
        <p:txBody>
          <a:bodyPr vert="horz" wrap="square" lIns="0" tIns="0" rIns="0" bIns="0" rtlCol="0">
            <a:sp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4625" indent="-174625">
              <a:spcBef>
                <a:spcPts val="1200"/>
              </a:spcBef>
            </a:pPr>
            <a:r>
              <a:rPr lang="en-US" sz="1800" dirty="0">
                <a:latin typeface="+mn-lt"/>
              </a:rPr>
              <a:t>Alerts on </a:t>
            </a:r>
            <a:r>
              <a:rPr lang="en-US" sz="1800" b="1" dirty="0">
                <a:latin typeface="+mj-lt"/>
              </a:rPr>
              <a:t>anomalous access </a:t>
            </a:r>
            <a:br>
              <a:rPr lang="en-US" sz="1800" b="1" dirty="0">
                <a:latin typeface="+mj-lt"/>
              </a:rPr>
            </a:br>
            <a:r>
              <a:rPr lang="en-US" sz="1800" dirty="0">
                <a:latin typeface="+mn-lt"/>
              </a:rPr>
              <a:t>&amp; potential </a:t>
            </a:r>
            <a:r>
              <a:rPr lang="en-US" sz="1800" dirty="0">
                <a:latin typeface="+mj-lt"/>
              </a:rPr>
              <a:t>data exfiltration</a:t>
            </a:r>
          </a:p>
          <a:p>
            <a:pPr marL="174625" indent="-174625">
              <a:spcBef>
                <a:spcPts val="1200"/>
              </a:spcBef>
            </a:pPr>
            <a:r>
              <a:rPr lang="en-US" sz="1800" dirty="0">
                <a:latin typeface="+mn-lt"/>
              </a:rPr>
              <a:t>Investigation &amp; remediation guidance</a:t>
            </a:r>
          </a:p>
          <a:p>
            <a:pPr marL="174625" indent="-174625">
              <a:spcBef>
                <a:spcPts val="1200"/>
              </a:spcBef>
            </a:pPr>
            <a:r>
              <a:rPr lang="en-US" sz="1800" dirty="0">
                <a:latin typeface="+mn-lt"/>
              </a:rPr>
              <a:t>Alerts in Azure Security Center </a:t>
            </a:r>
          </a:p>
        </p:txBody>
      </p:sp>
      <p:grpSp>
        <p:nvGrpSpPr>
          <p:cNvPr id="25" name="Group 24">
            <a:extLst>
              <a:ext uri="{FF2B5EF4-FFF2-40B4-BE49-F238E27FC236}">
                <a16:creationId xmlns:a16="http://schemas.microsoft.com/office/drawing/2014/main" id="{E97BFC08-7262-438C-A3A8-2D56F6629BE3}"/>
              </a:ext>
            </a:extLst>
          </p:cNvPr>
          <p:cNvGrpSpPr/>
          <p:nvPr/>
        </p:nvGrpSpPr>
        <p:grpSpPr>
          <a:xfrm>
            <a:off x="7936337" y="1885000"/>
            <a:ext cx="838756" cy="943719"/>
            <a:chOff x="8081974" y="1815227"/>
            <a:chExt cx="838756" cy="943719"/>
          </a:xfrm>
        </p:grpSpPr>
        <p:grpSp>
          <p:nvGrpSpPr>
            <p:cNvPr id="254" name="Group 253">
              <a:extLst>
                <a:ext uri="{FF2B5EF4-FFF2-40B4-BE49-F238E27FC236}">
                  <a16:creationId xmlns:a16="http://schemas.microsoft.com/office/drawing/2014/main" id="{2FDCEA3A-2D37-4DBA-A2C7-337DE85EECA9}"/>
                </a:ext>
              </a:extLst>
            </p:cNvPr>
            <p:cNvGrpSpPr/>
            <p:nvPr/>
          </p:nvGrpSpPr>
          <p:grpSpPr>
            <a:xfrm>
              <a:off x="8130131" y="1815227"/>
              <a:ext cx="742442" cy="742442"/>
              <a:chOff x="568549" y="3165243"/>
              <a:chExt cx="749586" cy="749586"/>
            </a:xfrm>
          </p:grpSpPr>
          <p:sp>
            <p:nvSpPr>
              <p:cNvPr id="259" name="Oval 258">
                <a:extLst>
                  <a:ext uri="{FF2B5EF4-FFF2-40B4-BE49-F238E27FC236}">
                    <a16:creationId xmlns:a16="http://schemas.microsoft.com/office/drawing/2014/main" id="{A81D0706-3550-43C2-BEB4-19341A2EBD90}"/>
                  </a:ext>
                </a:extLst>
              </p:cNvPr>
              <p:cNvSpPr/>
              <p:nvPr/>
            </p:nvSpPr>
            <p:spPr bwMode="auto">
              <a:xfrm>
                <a:off x="568549" y="3165243"/>
                <a:ext cx="749586" cy="749586"/>
              </a:xfrm>
              <a:prstGeom prst="ellipse">
                <a:avLst/>
              </a:prstGeom>
              <a:solidFill>
                <a:schemeClr val="bg1"/>
              </a:solidFill>
              <a:ln w="28575">
                <a:solidFill>
                  <a:srgbClr val="E8112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0" name="Freeform 12">
                <a:extLst>
                  <a:ext uri="{FF2B5EF4-FFF2-40B4-BE49-F238E27FC236}">
                    <a16:creationId xmlns:a16="http://schemas.microsoft.com/office/drawing/2014/main" id="{590DE4C5-2D7B-4CA7-98D7-85ED06A3A748}"/>
                  </a:ext>
                </a:extLst>
              </p:cNvPr>
              <p:cNvSpPr>
                <a:spLocks noEditPoints="1"/>
              </p:cNvSpPr>
              <p:nvPr/>
            </p:nvSpPr>
            <p:spPr bwMode="auto">
              <a:xfrm>
                <a:off x="710507" y="3293721"/>
                <a:ext cx="465671" cy="476858"/>
              </a:xfrm>
              <a:custGeom>
                <a:avLst/>
                <a:gdLst>
                  <a:gd name="T0" fmla="*/ 212 w 219"/>
                  <a:gd name="T1" fmla="*/ 181 h 225"/>
                  <a:gd name="T2" fmla="*/ 196 w 219"/>
                  <a:gd name="T3" fmla="*/ 129 h 225"/>
                  <a:gd name="T4" fmla="*/ 187 w 219"/>
                  <a:gd name="T5" fmla="*/ 112 h 225"/>
                  <a:gd name="T6" fmla="*/ 160 w 219"/>
                  <a:gd name="T7" fmla="*/ 93 h 225"/>
                  <a:gd name="T8" fmla="*/ 154 w 219"/>
                  <a:gd name="T9" fmla="*/ 41 h 225"/>
                  <a:gd name="T10" fmla="*/ 133 w 219"/>
                  <a:gd name="T11" fmla="*/ 11 h 225"/>
                  <a:gd name="T12" fmla="*/ 113 w 219"/>
                  <a:gd name="T13" fmla="*/ 2 h 225"/>
                  <a:gd name="T14" fmla="*/ 82 w 219"/>
                  <a:gd name="T15" fmla="*/ 15 h 225"/>
                  <a:gd name="T16" fmla="*/ 66 w 219"/>
                  <a:gd name="T17" fmla="*/ 42 h 225"/>
                  <a:gd name="T18" fmla="*/ 61 w 219"/>
                  <a:gd name="T19" fmla="*/ 94 h 225"/>
                  <a:gd name="T20" fmla="*/ 32 w 219"/>
                  <a:gd name="T21" fmla="*/ 112 h 225"/>
                  <a:gd name="T22" fmla="*/ 23 w 219"/>
                  <a:gd name="T23" fmla="*/ 129 h 225"/>
                  <a:gd name="T24" fmla="*/ 7 w 219"/>
                  <a:gd name="T25" fmla="*/ 181 h 225"/>
                  <a:gd name="T26" fmla="*/ 39 w 219"/>
                  <a:gd name="T27" fmla="*/ 225 h 225"/>
                  <a:gd name="T28" fmla="*/ 47 w 219"/>
                  <a:gd name="T29" fmla="*/ 225 h 225"/>
                  <a:gd name="T30" fmla="*/ 46 w 219"/>
                  <a:gd name="T31" fmla="*/ 221 h 225"/>
                  <a:gd name="T32" fmla="*/ 42 w 219"/>
                  <a:gd name="T33" fmla="*/ 147 h 225"/>
                  <a:gd name="T34" fmla="*/ 56 w 219"/>
                  <a:gd name="T35" fmla="*/ 132 h 225"/>
                  <a:gd name="T36" fmla="*/ 163 w 219"/>
                  <a:gd name="T37" fmla="*/ 132 h 225"/>
                  <a:gd name="T38" fmla="*/ 177 w 219"/>
                  <a:gd name="T39" fmla="*/ 147 h 225"/>
                  <a:gd name="T40" fmla="*/ 173 w 219"/>
                  <a:gd name="T41" fmla="*/ 221 h 225"/>
                  <a:gd name="T42" fmla="*/ 172 w 219"/>
                  <a:gd name="T43" fmla="*/ 225 h 225"/>
                  <a:gd name="T44" fmla="*/ 180 w 219"/>
                  <a:gd name="T45" fmla="*/ 225 h 225"/>
                  <a:gd name="T46" fmla="*/ 212 w 219"/>
                  <a:gd name="T47" fmla="*/ 181 h 225"/>
                  <a:gd name="T48" fmla="*/ 139 w 219"/>
                  <a:gd name="T49" fmla="*/ 81 h 225"/>
                  <a:gd name="T50" fmla="*/ 130 w 219"/>
                  <a:gd name="T51" fmla="*/ 98 h 225"/>
                  <a:gd name="T52" fmla="*/ 110 w 219"/>
                  <a:gd name="T53" fmla="*/ 111 h 225"/>
                  <a:gd name="T54" fmla="*/ 88 w 219"/>
                  <a:gd name="T55" fmla="*/ 95 h 225"/>
                  <a:gd name="T56" fmla="*/ 80 w 219"/>
                  <a:gd name="T57" fmla="*/ 81 h 225"/>
                  <a:gd name="T58" fmla="*/ 78 w 219"/>
                  <a:gd name="T59" fmla="*/ 63 h 225"/>
                  <a:gd name="T60" fmla="*/ 78 w 219"/>
                  <a:gd name="T61" fmla="*/ 61 h 225"/>
                  <a:gd name="T62" fmla="*/ 78 w 219"/>
                  <a:gd name="T63" fmla="*/ 60 h 225"/>
                  <a:gd name="T64" fmla="*/ 78 w 219"/>
                  <a:gd name="T65" fmla="*/ 52 h 225"/>
                  <a:gd name="T66" fmla="*/ 88 w 219"/>
                  <a:gd name="T67" fmla="*/ 42 h 225"/>
                  <a:gd name="T68" fmla="*/ 110 w 219"/>
                  <a:gd name="T69" fmla="*/ 48 h 225"/>
                  <a:gd name="T70" fmla="*/ 130 w 219"/>
                  <a:gd name="T71" fmla="*/ 42 h 225"/>
                  <a:gd name="T72" fmla="*/ 141 w 219"/>
                  <a:gd name="T73" fmla="*/ 53 h 225"/>
                  <a:gd name="T74" fmla="*/ 142 w 219"/>
                  <a:gd name="T75" fmla="*/ 66 h 225"/>
                  <a:gd name="T76" fmla="*/ 139 w 219"/>
                  <a:gd name="T77" fmla="*/ 8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9" h="225">
                    <a:moveTo>
                      <a:pt x="212" y="181"/>
                    </a:moveTo>
                    <a:cubicBezTo>
                      <a:pt x="196" y="129"/>
                      <a:pt x="196" y="129"/>
                      <a:pt x="196" y="129"/>
                    </a:cubicBezTo>
                    <a:cubicBezTo>
                      <a:pt x="194" y="124"/>
                      <a:pt x="191" y="118"/>
                      <a:pt x="187" y="112"/>
                    </a:cubicBezTo>
                    <a:cubicBezTo>
                      <a:pt x="177" y="100"/>
                      <a:pt x="166" y="95"/>
                      <a:pt x="160" y="93"/>
                    </a:cubicBezTo>
                    <a:cubicBezTo>
                      <a:pt x="162" y="82"/>
                      <a:pt x="163" y="63"/>
                      <a:pt x="154" y="41"/>
                    </a:cubicBezTo>
                    <a:cubicBezTo>
                      <a:pt x="151" y="34"/>
                      <a:pt x="146" y="21"/>
                      <a:pt x="133" y="11"/>
                    </a:cubicBezTo>
                    <a:cubicBezTo>
                      <a:pt x="128" y="7"/>
                      <a:pt x="122" y="3"/>
                      <a:pt x="113" y="2"/>
                    </a:cubicBezTo>
                    <a:cubicBezTo>
                      <a:pt x="96" y="0"/>
                      <a:pt x="84" y="13"/>
                      <a:pt x="82" y="15"/>
                    </a:cubicBezTo>
                    <a:cubicBezTo>
                      <a:pt x="77" y="21"/>
                      <a:pt x="70" y="30"/>
                      <a:pt x="66" y="42"/>
                    </a:cubicBezTo>
                    <a:cubicBezTo>
                      <a:pt x="57" y="64"/>
                      <a:pt x="59" y="84"/>
                      <a:pt x="61" y="94"/>
                    </a:cubicBezTo>
                    <a:cubicBezTo>
                      <a:pt x="55" y="95"/>
                      <a:pt x="42" y="100"/>
                      <a:pt x="32" y="112"/>
                    </a:cubicBezTo>
                    <a:cubicBezTo>
                      <a:pt x="27" y="118"/>
                      <a:pt x="25" y="124"/>
                      <a:pt x="23" y="129"/>
                    </a:cubicBezTo>
                    <a:cubicBezTo>
                      <a:pt x="7" y="181"/>
                      <a:pt x="7" y="181"/>
                      <a:pt x="7" y="181"/>
                    </a:cubicBezTo>
                    <a:cubicBezTo>
                      <a:pt x="0" y="202"/>
                      <a:pt x="16" y="225"/>
                      <a:pt x="39" y="225"/>
                    </a:cubicBezTo>
                    <a:cubicBezTo>
                      <a:pt x="47" y="225"/>
                      <a:pt x="47" y="225"/>
                      <a:pt x="47" y="225"/>
                    </a:cubicBezTo>
                    <a:cubicBezTo>
                      <a:pt x="47" y="224"/>
                      <a:pt x="46" y="223"/>
                      <a:pt x="46" y="221"/>
                    </a:cubicBezTo>
                    <a:cubicBezTo>
                      <a:pt x="42" y="147"/>
                      <a:pt x="42" y="147"/>
                      <a:pt x="42" y="147"/>
                    </a:cubicBezTo>
                    <a:cubicBezTo>
                      <a:pt x="41" y="139"/>
                      <a:pt x="48" y="132"/>
                      <a:pt x="56" y="132"/>
                    </a:cubicBezTo>
                    <a:cubicBezTo>
                      <a:pt x="163" y="132"/>
                      <a:pt x="163" y="132"/>
                      <a:pt x="163" y="132"/>
                    </a:cubicBezTo>
                    <a:cubicBezTo>
                      <a:pt x="171" y="132"/>
                      <a:pt x="178" y="139"/>
                      <a:pt x="177" y="147"/>
                    </a:cubicBezTo>
                    <a:cubicBezTo>
                      <a:pt x="173" y="221"/>
                      <a:pt x="173" y="221"/>
                      <a:pt x="173" y="221"/>
                    </a:cubicBezTo>
                    <a:cubicBezTo>
                      <a:pt x="173" y="223"/>
                      <a:pt x="172" y="224"/>
                      <a:pt x="172" y="225"/>
                    </a:cubicBezTo>
                    <a:cubicBezTo>
                      <a:pt x="180" y="225"/>
                      <a:pt x="180" y="225"/>
                      <a:pt x="180" y="225"/>
                    </a:cubicBezTo>
                    <a:cubicBezTo>
                      <a:pt x="203" y="225"/>
                      <a:pt x="219" y="202"/>
                      <a:pt x="212" y="181"/>
                    </a:cubicBezTo>
                    <a:close/>
                    <a:moveTo>
                      <a:pt x="139" y="81"/>
                    </a:moveTo>
                    <a:cubicBezTo>
                      <a:pt x="138" y="85"/>
                      <a:pt x="136" y="92"/>
                      <a:pt x="130" y="98"/>
                    </a:cubicBezTo>
                    <a:cubicBezTo>
                      <a:pt x="126" y="103"/>
                      <a:pt x="119" y="111"/>
                      <a:pt x="110" y="111"/>
                    </a:cubicBezTo>
                    <a:cubicBezTo>
                      <a:pt x="99" y="111"/>
                      <a:pt x="92" y="101"/>
                      <a:pt x="88" y="95"/>
                    </a:cubicBezTo>
                    <a:cubicBezTo>
                      <a:pt x="84" y="90"/>
                      <a:pt x="81" y="84"/>
                      <a:pt x="80" y="81"/>
                    </a:cubicBezTo>
                    <a:cubicBezTo>
                      <a:pt x="79" y="75"/>
                      <a:pt x="78" y="69"/>
                      <a:pt x="78" y="63"/>
                    </a:cubicBezTo>
                    <a:cubicBezTo>
                      <a:pt x="78" y="62"/>
                      <a:pt x="78" y="62"/>
                      <a:pt x="78" y="61"/>
                    </a:cubicBezTo>
                    <a:cubicBezTo>
                      <a:pt x="78" y="61"/>
                      <a:pt x="78" y="61"/>
                      <a:pt x="78" y="60"/>
                    </a:cubicBezTo>
                    <a:cubicBezTo>
                      <a:pt x="78" y="52"/>
                      <a:pt x="78" y="52"/>
                      <a:pt x="78" y="52"/>
                    </a:cubicBezTo>
                    <a:cubicBezTo>
                      <a:pt x="78" y="52"/>
                      <a:pt x="79" y="42"/>
                      <a:pt x="88" y="42"/>
                    </a:cubicBezTo>
                    <a:cubicBezTo>
                      <a:pt x="88" y="42"/>
                      <a:pt x="101" y="48"/>
                      <a:pt x="110" y="48"/>
                    </a:cubicBezTo>
                    <a:cubicBezTo>
                      <a:pt x="117" y="48"/>
                      <a:pt x="124" y="46"/>
                      <a:pt x="130" y="42"/>
                    </a:cubicBezTo>
                    <a:cubicBezTo>
                      <a:pt x="133" y="42"/>
                      <a:pt x="141" y="43"/>
                      <a:pt x="141" y="53"/>
                    </a:cubicBezTo>
                    <a:cubicBezTo>
                      <a:pt x="141" y="57"/>
                      <a:pt x="142" y="61"/>
                      <a:pt x="142" y="66"/>
                    </a:cubicBezTo>
                    <a:cubicBezTo>
                      <a:pt x="141" y="72"/>
                      <a:pt x="140" y="77"/>
                      <a:pt x="139" y="8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24">
                <a:extLst>
                  <a:ext uri="{FF2B5EF4-FFF2-40B4-BE49-F238E27FC236}">
                    <a16:creationId xmlns:a16="http://schemas.microsoft.com/office/drawing/2014/main" id="{6C19FFAC-C30E-42DB-9A0B-251D11367223}"/>
                  </a:ext>
                </a:extLst>
              </p:cNvPr>
              <p:cNvSpPr>
                <a:spLocks/>
              </p:cNvSpPr>
              <p:nvPr/>
            </p:nvSpPr>
            <p:spPr bwMode="auto">
              <a:xfrm>
                <a:off x="799298" y="3550963"/>
                <a:ext cx="286481" cy="213260"/>
              </a:xfrm>
              <a:custGeom>
                <a:avLst/>
                <a:gdLst>
                  <a:gd name="T0" fmla="*/ 112 w 126"/>
                  <a:gd name="T1" fmla="*/ 0 h 95"/>
                  <a:gd name="T2" fmla="*/ 14 w 126"/>
                  <a:gd name="T3" fmla="*/ 0 h 95"/>
                  <a:gd name="T4" fmla="*/ 1 w 126"/>
                  <a:gd name="T5" fmla="*/ 14 h 95"/>
                  <a:gd name="T6" fmla="*/ 5 w 126"/>
                  <a:gd name="T7" fmla="*/ 82 h 95"/>
                  <a:gd name="T8" fmla="*/ 19 w 126"/>
                  <a:gd name="T9" fmla="*/ 95 h 95"/>
                  <a:gd name="T10" fmla="*/ 108 w 126"/>
                  <a:gd name="T11" fmla="*/ 95 h 95"/>
                  <a:gd name="T12" fmla="*/ 121 w 126"/>
                  <a:gd name="T13" fmla="*/ 82 h 95"/>
                  <a:gd name="T14" fmla="*/ 125 w 126"/>
                  <a:gd name="T15" fmla="*/ 14 h 95"/>
                  <a:gd name="T16" fmla="*/ 112 w 126"/>
                  <a:gd name="T1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95">
                    <a:moveTo>
                      <a:pt x="112" y="0"/>
                    </a:moveTo>
                    <a:cubicBezTo>
                      <a:pt x="14" y="0"/>
                      <a:pt x="14" y="0"/>
                      <a:pt x="14" y="0"/>
                    </a:cubicBezTo>
                    <a:cubicBezTo>
                      <a:pt x="7" y="0"/>
                      <a:pt x="0" y="6"/>
                      <a:pt x="1" y="14"/>
                    </a:cubicBezTo>
                    <a:cubicBezTo>
                      <a:pt x="5" y="82"/>
                      <a:pt x="5" y="82"/>
                      <a:pt x="5" y="82"/>
                    </a:cubicBezTo>
                    <a:cubicBezTo>
                      <a:pt x="6" y="89"/>
                      <a:pt x="11" y="95"/>
                      <a:pt x="19" y="95"/>
                    </a:cubicBezTo>
                    <a:cubicBezTo>
                      <a:pt x="108" y="95"/>
                      <a:pt x="108" y="95"/>
                      <a:pt x="108" y="95"/>
                    </a:cubicBezTo>
                    <a:cubicBezTo>
                      <a:pt x="115" y="95"/>
                      <a:pt x="121" y="89"/>
                      <a:pt x="121" y="82"/>
                    </a:cubicBezTo>
                    <a:cubicBezTo>
                      <a:pt x="125" y="14"/>
                      <a:pt x="125" y="14"/>
                      <a:pt x="125" y="14"/>
                    </a:cubicBezTo>
                    <a:cubicBezTo>
                      <a:pt x="126" y="6"/>
                      <a:pt x="120" y="0"/>
                      <a:pt x="112" y="0"/>
                    </a:cubicBezTo>
                    <a:close/>
                  </a:path>
                </a:pathLst>
              </a:custGeom>
              <a:solidFill>
                <a:schemeClr val="bg1"/>
              </a:solidFill>
              <a:ln w="28575">
                <a:solidFill>
                  <a:srgbClr val="E81123"/>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 name="Freeform 11">
                <a:extLst>
                  <a:ext uri="{FF2B5EF4-FFF2-40B4-BE49-F238E27FC236}">
                    <a16:creationId xmlns:a16="http://schemas.microsoft.com/office/drawing/2014/main" id="{EE4AF0BB-FCD9-4CD4-AE75-7E699EB0466A}"/>
                  </a:ext>
                </a:extLst>
              </p:cNvPr>
              <p:cNvSpPr>
                <a:spLocks/>
              </p:cNvSpPr>
              <p:nvPr/>
            </p:nvSpPr>
            <p:spPr bwMode="auto">
              <a:xfrm>
                <a:off x="822718" y="3757151"/>
                <a:ext cx="239830" cy="25390"/>
              </a:xfrm>
              <a:prstGeom prst="roundRect">
                <a:avLst/>
              </a:prstGeom>
              <a:solidFill>
                <a:schemeClr val="bg1"/>
              </a:solidFill>
              <a:ln w="12700">
                <a:solidFill>
                  <a:srgbClr val="E81123"/>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3" name="Freeform: Shape 262">
                <a:extLst>
                  <a:ext uri="{FF2B5EF4-FFF2-40B4-BE49-F238E27FC236}">
                    <a16:creationId xmlns:a16="http://schemas.microsoft.com/office/drawing/2014/main" id="{C4CCE1D5-581D-4C09-8834-16F2892015FC}"/>
                  </a:ext>
                </a:extLst>
              </p:cNvPr>
              <p:cNvSpPr/>
              <p:nvPr/>
            </p:nvSpPr>
            <p:spPr bwMode="auto">
              <a:xfrm>
                <a:off x="882542" y="3428504"/>
                <a:ext cx="118751" cy="39510"/>
              </a:xfrm>
              <a:custGeom>
                <a:avLst/>
                <a:gdLst>
                  <a:gd name="connsiteX0" fmla="*/ 44007 w 118751"/>
                  <a:gd name="connsiteY0" fmla="*/ 0 h 39510"/>
                  <a:gd name="connsiteX1" fmla="*/ 74105 w 118751"/>
                  <a:gd name="connsiteY1" fmla="*/ 0 h 39510"/>
                  <a:gd name="connsiteX2" fmla="*/ 74105 w 118751"/>
                  <a:gd name="connsiteY2" fmla="*/ 1909 h 39510"/>
                  <a:gd name="connsiteX3" fmla="*/ 82862 w 118751"/>
                  <a:gd name="connsiteY3" fmla="*/ 1089 h 39510"/>
                  <a:gd name="connsiteX4" fmla="*/ 116839 w 118751"/>
                  <a:gd name="connsiteY4" fmla="*/ 3226 h 39510"/>
                  <a:gd name="connsiteX5" fmla="*/ 114717 w 118751"/>
                  <a:gd name="connsiteY5" fmla="*/ 22433 h 39510"/>
                  <a:gd name="connsiteX6" fmla="*/ 91359 w 118751"/>
                  <a:gd name="connsiteY6" fmla="*/ 39510 h 39510"/>
                  <a:gd name="connsiteX7" fmla="*/ 68001 w 118751"/>
                  <a:gd name="connsiteY7" fmla="*/ 20300 h 39510"/>
                  <a:gd name="connsiteX8" fmla="*/ 66701 w 118751"/>
                  <a:gd name="connsiteY8" fmla="*/ 14641 h 39510"/>
                  <a:gd name="connsiteX9" fmla="*/ 52050 w 118751"/>
                  <a:gd name="connsiteY9" fmla="*/ 14641 h 39510"/>
                  <a:gd name="connsiteX10" fmla="*/ 50750 w 118751"/>
                  <a:gd name="connsiteY10" fmla="*/ 20300 h 39510"/>
                  <a:gd name="connsiteX11" fmla="*/ 27392 w 118751"/>
                  <a:gd name="connsiteY11" fmla="*/ 39510 h 39510"/>
                  <a:gd name="connsiteX12" fmla="*/ 4034 w 118751"/>
                  <a:gd name="connsiteY12" fmla="*/ 22433 h 39510"/>
                  <a:gd name="connsiteX13" fmla="*/ 1912 w 118751"/>
                  <a:gd name="connsiteY13" fmla="*/ 3226 h 39510"/>
                  <a:gd name="connsiteX14" fmla="*/ 35889 w 118751"/>
                  <a:gd name="connsiteY14" fmla="*/ 1089 h 39510"/>
                  <a:gd name="connsiteX15" fmla="*/ 44007 w 118751"/>
                  <a:gd name="connsiteY15" fmla="*/ 2256 h 3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751" h="39510">
                    <a:moveTo>
                      <a:pt x="44007" y="0"/>
                    </a:moveTo>
                    <a:lnTo>
                      <a:pt x="74105" y="0"/>
                    </a:lnTo>
                    <a:lnTo>
                      <a:pt x="74105" y="1909"/>
                    </a:lnTo>
                    <a:lnTo>
                      <a:pt x="82862" y="1089"/>
                    </a:lnTo>
                    <a:cubicBezTo>
                      <a:pt x="91004" y="1089"/>
                      <a:pt x="111530" y="-331"/>
                      <a:pt x="116839" y="3226"/>
                    </a:cubicBezTo>
                    <a:cubicBezTo>
                      <a:pt x="122148" y="6783"/>
                      <a:pt x="114717" y="22433"/>
                      <a:pt x="114717" y="22433"/>
                    </a:cubicBezTo>
                    <a:cubicBezTo>
                      <a:pt x="110469" y="33107"/>
                      <a:pt x="101978" y="39510"/>
                      <a:pt x="91359" y="39510"/>
                    </a:cubicBezTo>
                    <a:cubicBezTo>
                      <a:pt x="80741" y="37377"/>
                      <a:pt x="72244" y="30973"/>
                      <a:pt x="68001" y="20300"/>
                    </a:cubicBezTo>
                    <a:lnTo>
                      <a:pt x="66701" y="14641"/>
                    </a:lnTo>
                    <a:lnTo>
                      <a:pt x="52050" y="14641"/>
                    </a:lnTo>
                    <a:lnTo>
                      <a:pt x="50750" y="20300"/>
                    </a:lnTo>
                    <a:cubicBezTo>
                      <a:pt x="46507" y="30973"/>
                      <a:pt x="38010" y="37377"/>
                      <a:pt x="27392" y="39510"/>
                    </a:cubicBezTo>
                    <a:cubicBezTo>
                      <a:pt x="16773" y="39510"/>
                      <a:pt x="8282" y="33107"/>
                      <a:pt x="4034" y="22433"/>
                    </a:cubicBezTo>
                    <a:cubicBezTo>
                      <a:pt x="4034" y="22433"/>
                      <a:pt x="-3397" y="6783"/>
                      <a:pt x="1912" y="3226"/>
                    </a:cubicBezTo>
                    <a:cubicBezTo>
                      <a:pt x="7221" y="-331"/>
                      <a:pt x="27747" y="1089"/>
                      <a:pt x="35889" y="1089"/>
                    </a:cubicBezTo>
                    <a:lnTo>
                      <a:pt x="44007" y="2256"/>
                    </a:lnTo>
                    <a:close/>
                  </a:path>
                </a:pathLst>
              </a:cu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 name="TextBox 4">
              <a:extLst>
                <a:ext uri="{FF2B5EF4-FFF2-40B4-BE49-F238E27FC236}">
                  <a16:creationId xmlns:a16="http://schemas.microsoft.com/office/drawing/2014/main" id="{750EEA12-A8CA-4D4E-9CE6-14CD3C8D3A25}"/>
                </a:ext>
              </a:extLst>
            </p:cNvPr>
            <p:cNvSpPr txBox="1"/>
            <p:nvPr/>
          </p:nvSpPr>
          <p:spPr>
            <a:xfrm>
              <a:off x="8081974" y="2620447"/>
              <a:ext cx="838756" cy="138499"/>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900" b="1" i="0" u="none" strike="noStrike" cap="none" spc="0" normalizeH="0" baseline="0">
                  <a:ln>
                    <a:noFill/>
                  </a:ln>
                  <a:gradFill>
                    <a:gsLst>
                      <a:gs pos="0">
                        <a:srgbClr val="1A1A1A"/>
                      </a:gs>
                      <a:gs pos="98000">
                        <a:srgbClr val="1A1A1A"/>
                      </a:gs>
                    </a:gsLst>
                    <a:lin ang="5400000" scaled="1"/>
                  </a:gradFill>
                  <a:effectLst/>
                  <a:uLnTx/>
                  <a:uFillTx/>
                  <a:latin typeface="Segoe"/>
                </a:defRPr>
              </a:lvl1pPr>
            </a:lstStyle>
            <a:p>
              <a:r>
                <a:rPr lang="en-US" sz="1000" dirty="0"/>
                <a:t>Attacker</a:t>
              </a:r>
            </a:p>
          </p:txBody>
        </p:sp>
      </p:grpSp>
      <p:grpSp>
        <p:nvGrpSpPr>
          <p:cNvPr id="28" name="Group 27">
            <a:extLst>
              <a:ext uri="{FF2B5EF4-FFF2-40B4-BE49-F238E27FC236}">
                <a16:creationId xmlns:a16="http://schemas.microsoft.com/office/drawing/2014/main" id="{73240614-9740-4507-96D9-229F71D3330C}"/>
              </a:ext>
            </a:extLst>
          </p:cNvPr>
          <p:cNvGrpSpPr/>
          <p:nvPr/>
        </p:nvGrpSpPr>
        <p:grpSpPr>
          <a:xfrm>
            <a:off x="9949575" y="1948146"/>
            <a:ext cx="1408362" cy="2709551"/>
            <a:chOff x="9800624" y="1471428"/>
            <a:chExt cx="1740216" cy="3348006"/>
          </a:xfrm>
        </p:grpSpPr>
        <p:sp>
          <p:nvSpPr>
            <p:cNvPr id="27" name="Rectangle 26">
              <a:extLst>
                <a:ext uri="{FF2B5EF4-FFF2-40B4-BE49-F238E27FC236}">
                  <a16:creationId xmlns:a16="http://schemas.microsoft.com/office/drawing/2014/main" id="{C286BFEE-9B44-4233-B64E-73BAAE2BB3FF}"/>
                </a:ext>
              </a:extLst>
            </p:cNvPr>
            <p:cNvSpPr/>
            <p:nvPr/>
          </p:nvSpPr>
          <p:spPr bwMode="auto">
            <a:xfrm>
              <a:off x="9800624" y="1471428"/>
              <a:ext cx="1740216" cy="334800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68" name="Picture 267">
              <a:extLst>
                <a:ext uri="{FF2B5EF4-FFF2-40B4-BE49-F238E27FC236}">
                  <a16:creationId xmlns:a16="http://schemas.microsoft.com/office/drawing/2014/main" id="{C0D2D769-252A-4FAE-91D6-B0EF10C89F4D}"/>
                </a:ext>
              </a:extLst>
            </p:cNvPr>
            <p:cNvPicPr/>
            <p:nvPr/>
          </p:nvPicPr>
          <p:blipFill rotWithShape="1">
            <a:blip r:embed="rId7" cstate="screen">
              <a:extLst>
                <a:ext uri="{28A0092B-C50C-407E-A947-70E740481C1C}">
                  <a14:useLocalDpi xmlns:a14="http://schemas.microsoft.com/office/drawing/2010/main"/>
                </a:ext>
              </a:extLst>
            </a:blip>
            <a:srcRect r="3042"/>
            <a:stretch/>
          </p:blipFill>
          <p:spPr>
            <a:xfrm>
              <a:off x="9895304" y="2474472"/>
              <a:ext cx="1550856" cy="2211244"/>
            </a:xfrm>
            <a:prstGeom prst="rect">
              <a:avLst/>
            </a:prstGeom>
          </p:spPr>
        </p:pic>
        <p:pic>
          <p:nvPicPr>
            <p:cNvPr id="3" name="Picture 2">
              <a:extLst>
                <a:ext uri="{FF2B5EF4-FFF2-40B4-BE49-F238E27FC236}">
                  <a16:creationId xmlns:a16="http://schemas.microsoft.com/office/drawing/2014/main" id="{7718ED8D-7684-4B31-A51B-3A6BECA426AC}"/>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l="861" t="1" r="4914" b="1869"/>
            <a:stretch/>
          </p:blipFill>
          <p:spPr>
            <a:xfrm>
              <a:off x="9895304" y="1556826"/>
              <a:ext cx="1550856" cy="856774"/>
            </a:xfrm>
            <a:prstGeom prst="rect">
              <a:avLst/>
            </a:prstGeom>
          </p:spPr>
        </p:pic>
      </p:grpSp>
      <p:grpSp>
        <p:nvGrpSpPr>
          <p:cNvPr id="67" name="Group 66">
            <a:extLst>
              <a:ext uri="{FF2B5EF4-FFF2-40B4-BE49-F238E27FC236}">
                <a16:creationId xmlns:a16="http://schemas.microsoft.com/office/drawing/2014/main" id="{5D01D3F3-0790-4259-97A1-A0422096CC0E}"/>
              </a:ext>
            </a:extLst>
          </p:cNvPr>
          <p:cNvGrpSpPr/>
          <p:nvPr/>
        </p:nvGrpSpPr>
        <p:grpSpPr>
          <a:xfrm>
            <a:off x="6444523" y="4088931"/>
            <a:ext cx="548640" cy="547592"/>
            <a:chOff x="6356979" y="4088931"/>
            <a:chExt cx="548640" cy="547592"/>
          </a:xfrm>
        </p:grpSpPr>
        <p:sp>
          <p:nvSpPr>
            <p:cNvPr id="65" name="TextBox 64">
              <a:extLst>
                <a:ext uri="{FF2B5EF4-FFF2-40B4-BE49-F238E27FC236}">
                  <a16:creationId xmlns:a16="http://schemas.microsoft.com/office/drawing/2014/main" id="{CEBDA832-382B-471F-996F-6D6E9F7BCD1C}"/>
                </a:ext>
              </a:extLst>
            </p:cNvPr>
            <p:cNvSpPr txBox="1"/>
            <p:nvPr/>
          </p:nvSpPr>
          <p:spPr>
            <a:xfrm>
              <a:off x="6356979" y="4511873"/>
              <a:ext cx="548640" cy="124650"/>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1000" b="1" i="0" u="none" strike="noStrike" cap="none" spc="0" normalizeH="0" baseline="0">
                  <a:ln>
                    <a:noFill/>
                  </a:ln>
                  <a:gradFill>
                    <a:gsLst>
                      <a:gs pos="0">
                        <a:srgbClr val="1A1A1A"/>
                      </a:gs>
                      <a:gs pos="98000">
                        <a:srgbClr val="1A1A1A"/>
                      </a:gs>
                    </a:gsLst>
                    <a:lin ang="5400000" scaled="1"/>
                  </a:gradFill>
                  <a:effectLst/>
                  <a:uLnTx/>
                  <a:uFillTx/>
                  <a:latin typeface="Segoe"/>
                </a:defRPr>
              </a:lvl1pPr>
            </a:lstStyle>
            <a:p>
              <a:r>
                <a:rPr lang="en-US" sz="900" dirty="0"/>
                <a:t>Apps</a:t>
              </a:r>
            </a:p>
          </p:txBody>
        </p:sp>
        <p:sp>
          <p:nvSpPr>
            <p:cNvPr id="274" name="GenericApp_EB3B">
              <a:extLst>
                <a:ext uri="{FF2B5EF4-FFF2-40B4-BE49-F238E27FC236}">
                  <a16:creationId xmlns:a16="http://schemas.microsoft.com/office/drawing/2014/main" id="{6635AF2E-947B-4EAB-89C5-8591D8EB6312}"/>
                </a:ext>
              </a:extLst>
            </p:cNvPr>
            <p:cNvSpPr>
              <a:spLocks noChangeAspect="1" noEditPoints="1"/>
            </p:cNvSpPr>
            <p:nvPr/>
          </p:nvSpPr>
          <p:spPr bwMode="auto">
            <a:xfrm>
              <a:off x="6402789" y="4088931"/>
              <a:ext cx="448462" cy="358911"/>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286" name="Group 285">
            <a:extLst>
              <a:ext uri="{FF2B5EF4-FFF2-40B4-BE49-F238E27FC236}">
                <a16:creationId xmlns:a16="http://schemas.microsoft.com/office/drawing/2014/main" id="{DBACA7E1-FD41-44CA-8D49-2E77908E1708}"/>
              </a:ext>
            </a:extLst>
          </p:cNvPr>
          <p:cNvGrpSpPr/>
          <p:nvPr/>
        </p:nvGrpSpPr>
        <p:grpSpPr>
          <a:xfrm>
            <a:off x="7852795" y="4036651"/>
            <a:ext cx="1005840" cy="599872"/>
            <a:chOff x="7921375" y="4193395"/>
            <a:chExt cx="1005840" cy="599872"/>
          </a:xfrm>
        </p:grpSpPr>
        <p:sp>
          <p:nvSpPr>
            <p:cNvPr id="60" name="TextBox 59">
              <a:extLst>
                <a:ext uri="{FF2B5EF4-FFF2-40B4-BE49-F238E27FC236}">
                  <a16:creationId xmlns:a16="http://schemas.microsoft.com/office/drawing/2014/main" id="{8CD9311D-A971-4989-82F9-041035E21E8A}"/>
                </a:ext>
              </a:extLst>
            </p:cNvPr>
            <p:cNvSpPr txBox="1"/>
            <p:nvPr/>
          </p:nvSpPr>
          <p:spPr>
            <a:xfrm>
              <a:off x="7921375" y="4668617"/>
              <a:ext cx="1005840" cy="124650"/>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1000" b="1" i="0" u="none" strike="noStrike" cap="none" spc="0" normalizeH="0" baseline="0">
                  <a:ln>
                    <a:noFill/>
                  </a:ln>
                  <a:gradFill>
                    <a:gsLst>
                      <a:gs pos="0">
                        <a:srgbClr val="1A1A1A"/>
                      </a:gs>
                      <a:gs pos="98000">
                        <a:srgbClr val="1A1A1A"/>
                      </a:gs>
                    </a:gsLst>
                    <a:lin ang="5400000" scaled="1"/>
                  </a:gradFill>
                  <a:effectLst/>
                  <a:uLnTx/>
                  <a:uFillTx/>
                  <a:latin typeface="Segoe"/>
                </a:defRPr>
              </a:lvl1pPr>
            </a:lstStyle>
            <a:p>
              <a:r>
                <a:rPr lang="en-US" sz="900" dirty="0"/>
                <a:t>Azure Storage </a:t>
              </a:r>
            </a:p>
          </p:txBody>
        </p:sp>
        <p:grpSp>
          <p:nvGrpSpPr>
            <p:cNvPr id="285" name="Group 284">
              <a:extLst>
                <a:ext uri="{FF2B5EF4-FFF2-40B4-BE49-F238E27FC236}">
                  <a16:creationId xmlns:a16="http://schemas.microsoft.com/office/drawing/2014/main" id="{6624EE00-AC71-437A-B7F7-EFC1907B2C4E}"/>
                </a:ext>
              </a:extLst>
            </p:cNvPr>
            <p:cNvGrpSpPr/>
            <p:nvPr/>
          </p:nvGrpSpPr>
          <p:grpSpPr>
            <a:xfrm>
              <a:off x="8181890" y="4193395"/>
              <a:ext cx="445063" cy="411191"/>
              <a:chOff x="8829301" y="3478744"/>
              <a:chExt cx="842740" cy="778604"/>
            </a:xfrm>
          </p:grpSpPr>
          <p:sp>
            <p:nvSpPr>
              <p:cNvPr id="275" name="Database_EFC7">
                <a:extLst>
                  <a:ext uri="{FF2B5EF4-FFF2-40B4-BE49-F238E27FC236}">
                    <a16:creationId xmlns:a16="http://schemas.microsoft.com/office/drawing/2014/main" id="{1D106342-B19B-4DCD-8B8D-2494041EBFED}"/>
                  </a:ext>
                </a:extLst>
              </p:cNvPr>
              <p:cNvSpPr>
                <a:spLocks noChangeAspect="1" noEditPoints="1"/>
              </p:cNvSpPr>
              <p:nvPr/>
            </p:nvSpPr>
            <p:spPr bwMode="auto">
              <a:xfrm>
                <a:off x="8829301" y="3478744"/>
                <a:ext cx="842740" cy="77860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en-US"/>
              </a:p>
            </p:txBody>
          </p:sp>
          <p:sp>
            <p:nvSpPr>
              <p:cNvPr id="276" name="binary">
                <a:extLst>
                  <a:ext uri="{FF2B5EF4-FFF2-40B4-BE49-F238E27FC236}">
                    <a16:creationId xmlns:a16="http://schemas.microsoft.com/office/drawing/2014/main" id="{48F390C4-F98C-4F3B-A583-9150D54FB17A}"/>
                  </a:ext>
                </a:extLst>
              </p:cNvPr>
              <p:cNvSpPr>
                <a:spLocks noChangeAspect="1" noEditPoints="1"/>
              </p:cNvSpPr>
              <p:nvPr/>
            </p:nvSpPr>
            <p:spPr bwMode="auto">
              <a:xfrm>
                <a:off x="9064628" y="3834754"/>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en-US" dirty="0"/>
              </a:p>
            </p:txBody>
          </p:sp>
        </p:grpSp>
      </p:grpSp>
      <p:grpSp>
        <p:nvGrpSpPr>
          <p:cNvPr id="287" name="Group 286">
            <a:extLst>
              <a:ext uri="{FF2B5EF4-FFF2-40B4-BE49-F238E27FC236}">
                <a16:creationId xmlns:a16="http://schemas.microsoft.com/office/drawing/2014/main" id="{FFF17D5A-3684-4D23-B154-1D9D134E81C4}"/>
              </a:ext>
            </a:extLst>
          </p:cNvPr>
          <p:cNvGrpSpPr/>
          <p:nvPr/>
        </p:nvGrpSpPr>
        <p:grpSpPr>
          <a:xfrm>
            <a:off x="7425225" y="4728487"/>
            <a:ext cx="822960" cy="496837"/>
            <a:chOff x="6788716" y="4976250"/>
            <a:chExt cx="1034270" cy="624409"/>
          </a:xfrm>
        </p:grpSpPr>
        <p:sp>
          <p:nvSpPr>
            <p:cNvPr id="266" name="TextBox 265">
              <a:extLst>
                <a:ext uri="{FF2B5EF4-FFF2-40B4-BE49-F238E27FC236}">
                  <a16:creationId xmlns:a16="http://schemas.microsoft.com/office/drawing/2014/main" id="{49A6D240-394E-461B-A19B-6CEFC1C883D0}"/>
                </a:ext>
              </a:extLst>
            </p:cNvPr>
            <p:cNvSpPr txBox="1"/>
            <p:nvPr/>
          </p:nvSpPr>
          <p:spPr>
            <a:xfrm>
              <a:off x="6788716" y="5476009"/>
              <a:ext cx="1034270" cy="124650"/>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1000" b="1" i="0" u="none" strike="noStrike" cap="none" spc="0" normalizeH="0" baseline="0">
                  <a:ln>
                    <a:noFill/>
                  </a:ln>
                  <a:gradFill>
                    <a:gsLst>
                      <a:gs pos="0">
                        <a:srgbClr val="1A1A1A"/>
                      </a:gs>
                      <a:gs pos="98000">
                        <a:srgbClr val="1A1A1A"/>
                      </a:gs>
                    </a:gsLst>
                    <a:lin ang="5400000" scaled="1"/>
                  </a:gradFill>
                  <a:effectLst/>
                  <a:uLnTx/>
                  <a:uFillTx/>
                  <a:latin typeface="Segoe"/>
                </a:defRPr>
              </a:lvl1pPr>
            </a:lstStyle>
            <a:p>
              <a:r>
                <a:rPr lang="en-US" sz="900" dirty="0"/>
                <a:t>Diagnostic Log </a:t>
              </a:r>
            </a:p>
          </p:txBody>
        </p:sp>
        <p:pic>
          <p:nvPicPr>
            <p:cNvPr id="277" name="Graphic 276">
              <a:extLst>
                <a:ext uri="{FF2B5EF4-FFF2-40B4-BE49-F238E27FC236}">
                  <a16:creationId xmlns:a16="http://schemas.microsoft.com/office/drawing/2014/main" id="{1945D252-E781-4A48-A95F-07F98B4DB07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22180" y="4976250"/>
              <a:ext cx="550058" cy="421711"/>
            </a:xfrm>
            <a:prstGeom prst="rect">
              <a:avLst/>
            </a:prstGeom>
          </p:spPr>
        </p:pic>
      </p:grpSp>
      <p:grpSp>
        <p:nvGrpSpPr>
          <p:cNvPr id="32" name="Group 31">
            <a:extLst>
              <a:ext uri="{FF2B5EF4-FFF2-40B4-BE49-F238E27FC236}">
                <a16:creationId xmlns:a16="http://schemas.microsoft.com/office/drawing/2014/main" id="{2E55D91F-407B-463F-A5B8-E596E10BF652}"/>
              </a:ext>
            </a:extLst>
          </p:cNvPr>
          <p:cNvGrpSpPr/>
          <p:nvPr/>
        </p:nvGrpSpPr>
        <p:grpSpPr>
          <a:xfrm>
            <a:off x="8288052" y="4772337"/>
            <a:ext cx="1164128" cy="552170"/>
            <a:chOff x="8092897" y="5031358"/>
            <a:chExt cx="1463040" cy="693950"/>
          </a:xfrm>
        </p:grpSpPr>
        <p:sp>
          <p:nvSpPr>
            <p:cNvPr id="71" name="Rectangle 70">
              <a:extLst>
                <a:ext uri="{FF2B5EF4-FFF2-40B4-BE49-F238E27FC236}">
                  <a16:creationId xmlns:a16="http://schemas.microsoft.com/office/drawing/2014/main" id="{E1C4ABF1-B3BE-45CE-A561-71856FB33285}"/>
                </a:ext>
              </a:extLst>
            </p:cNvPr>
            <p:cNvSpPr/>
            <p:nvPr/>
          </p:nvSpPr>
          <p:spPr>
            <a:xfrm>
              <a:off x="8092897" y="5476009"/>
              <a:ext cx="1463040" cy="249299"/>
            </a:xfrm>
            <a:prstGeom prst="rect">
              <a:avLst/>
            </a:prstGeom>
            <a:noFill/>
          </p:spPr>
          <p:txBody>
            <a:bodyPr wrap="square" lIns="0" tIns="0" rIns="0" bIns="0" rtlCol="0">
              <a:spAutoFit/>
            </a:bodyPr>
            <a:lstStyle/>
            <a:p>
              <a:pPr algn="ctr">
                <a:lnSpc>
                  <a:spcPct val="90000"/>
                </a:lnSpc>
              </a:pPr>
              <a:r>
                <a:rPr lang="en-US" sz="900" b="1" dirty="0">
                  <a:gradFill>
                    <a:gsLst>
                      <a:gs pos="0">
                        <a:srgbClr val="1A1A1A"/>
                      </a:gs>
                      <a:gs pos="98000">
                        <a:srgbClr val="1A1A1A"/>
                      </a:gs>
                    </a:gsLst>
                    <a:lin ang="5400000" scaled="1"/>
                  </a:gradFill>
                  <a:latin typeface="Segoe"/>
                </a:rPr>
                <a:t>Advanced </a:t>
              </a:r>
            </a:p>
            <a:p>
              <a:pPr algn="ctr">
                <a:lnSpc>
                  <a:spcPct val="90000"/>
                </a:lnSpc>
              </a:pPr>
              <a:r>
                <a:rPr lang="en-US" sz="900" b="1" dirty="0">
                  <a:gradFill>
                    <a:gsLst>
                      <a:gs pos="0">
                        <a:srgbClr val="1A1A1A"/>
                      </a:gs>
                      <a:gs pos="98000">
                        <a:srgbClr val="1A1A1A"/>
                      </a:gs>
                    </a:gsLst>
                    <a:lin ang="5400000" scaled="1"/>
                  </a:gradFill>
                  <a:latin typeface="Segoe"/>
                </a:rPr>
                <a:t>Threat Protection  </a:t>
              </a:r>
            </a:p>
          </p:txBody>
        </p:sp>
        <p:grpSp>
          <p:nvGrpSpPr>
            <p:cNvPr id="284" name="Group 283">
              <a:extLst>
                <a:ext uri="{FF2B5EF4-FFF2-40B4-BE49-F238E27FC236}">
                  <a16:creationId xmlns:a16="http://schemas.microsoft.com/office/drawing/2014/main" id="{69D8C7C7-5B13-445C-B62D-5AF681802DF1}"/>
                </a:ext>
              </a:extLst>
            </p:cNvPr>
            <p:cNvGrpSpPr/>
            <p:nvPr/>
          </p:nvGrpSpPr>
          <p:grpSpPr>
            <a:xfrm>
              <a:off x="8651259" y="5031358"/>
              <a:ext cx="345608" cy="367648"/>
              <a:chOff x="8603430" y="4943076"/>
              <a:chExt cx="494856" cy="526412"/>
            </a:xfrm>
          </p:grpSpPr>
          <p:sp>
            <p:nvSpPr>
              <p:cNvPr id="279" name="Freeform: Shape 278">
                <a:extLst>
                  <a:ext uri="{FF2B5EF4-FFF2-40B4-BE49-F238E27FC236}">
                    <a16:creationId xmlns:a16="http://schemas.microsoft.com/office/drawing/2014/main" id="{6F138863-F20E-44ED-943A-3B308C1BED2D}"/>
                  </a:ext>
                </a:extLst>
              </p:cNvPr>
              <p:cNvSpPr>
                <a:spLocks/>
              </p:cNvSpPr>
              <p:nvPr/>
            </p:nvSpPr>
            <p:spPr bwMode="auto">
              <a:xfrm>
                <a:off x="8603430" y="4943076"/>
                <a:ext cx="494856" cy="526412"/>
              </a:xfrm>
              <a:custGeom>
                <a:avLst/>
                <a:gdLst>
                  <a:gd name="connsiteX0" fmla="*/ 549156 w 1095375"/>
                  <a:gd name="connsiteY0" fmla="*/ 0 h 1165225"/>
                  <a:gd name="connsiteX1" fmla="*/ 651939 w 1095375"/>
                  <a:gd name="connsiteY1" fmla="*/ 11741 h 1165225"/>
                  <a:gd name="connsiteX2" fmla="*/ 742976 w 1095375"/>
                  <a:gd name="connsiteY2" fmla="*/ 55767 h 1165225"/>
                  <a:gd name="connsiteX3" fmla="*/ 892746 w 1095375"/>
                  <a:gd name="connsiteY3" fmla="*/ 126208 h 1165225"/>
                  <a:gd name="connsiteX4" fmla="*/ 1060135 w 1095375"/>
                  <a:gd name="connsiteY4" fmla="*/ 152624 h 1165225"/>
                  <a:gd name="connsiteX5" fmla="*/ 1095375 w 1095375"/>
                  <a:gd name="connsiteY5" fmla="*/ 155559 h 1165225"/>
                  <a:gd name="connsiteX6" fmla="*/ 1095375 w 1095375"/>
                  <a:gd name="connsiteY6" fmla="*/ 428521 h 1165225"/>
                  <a:gd name="connsiteX7" fmla="*/ 1074819 w 1095375"/>
                  <a:gd name="connsiteY7" fmla="*/ 589950 h 1165225"/>
                  <a:gd name="connsiteX8" fmla="*/ 1016085 w 1095375"/>
                  <a:gd name="connsiteY8" fmla="*/ 733769 h 1165225"/>
                  <a:gd name="connsiteX9" fmla="*/ 927985 w 1095375"/>
                  <a:gd name="connsiteY9" fmla="*/ 862912 h 1165225"/>
                  <a:gd name="connsiteX10" fmla="*/ 816392 w 1095375"/>
                  <a:gd name="connsiteY10" fmla="*/ 974445 h 1165225"/>
                  <a:gd name="connsiteX11" fmla="*/ 695989 w 1095375"/>
                  <a:gd name="connsiteY11" fmla="*/ 1071303 h 1165225"/>
                  <a:gd name="connsiteX12" fmla="*/ 569713 w 1095375"/>
                  <a:gd name="connsiteY12" fmla="*/ 1153485 h 1165225"/>
                  <a:gd name="connsiteX13" fmla="*/ 549156 w 1095375"/>
                  <a:gd name="connsiteY13" fmla="*/ 1165225 h 1165225"/>
                  <a:gd name="connsiteX14" fmla="*/ 528599 w 1095375"/>
                  <a:gd name="connsiteY14" fmla="*/ 1153485 h 1165225"/>
                  <a:gd name="connsiteX15" fmla="*/ 402323 w 1095375"/>
                  <a:gd name="connsiteY15" fmla="*/ 1071303 h 1165225"/>
                  <a:gd name="connsiteX16" fmla="*/ 278983 w 1095375"/>
                  <a:gd name="connsiteY16" fmla="*/ 974445 h 1165225"/>
                  <a:gd name="connsiteX17" fmla="*/ 170327 w 1095375"/>
                  <a:gd name="connsiteY17" fmla="*/ 862912 h 1165225"/>
                  <a:gd name="connsiteX18" fmla="*/ 82227 w 1095375"/>
                  <a:gd name="connsiteY18" fmla="*/ 733769 h 1165225"/>
                  <a:gd name="connsiteX19" fmla="*/ 23493 w 1095375"/>
                  <a:gd name="connsiteY19" fmla="*/ 589950 h 1165225"/>
                  <a:gd name="connsiteX20" fmla="*/ 0 w 1095375"/>
                  <a:gd name="connsiteY20" fmla="*/ 428521 h 1165225"/>
                  <a:gd name="connsiteX21" fmla="*/ 0 w 1095375"/>
                  <a:gd name="connsiteY21" fmla="*/ 155559 h 1165225"/>
                  <a:gd name="connsiteX22" fmla="*/ 38177 w 1095375"/>
                  <a:gd name="connsiteY22" fmla="*/ 152624 h 1165225"/>
                  <a:gd name="connsiteX23" fmla="*/ 202630 w 1095375"/>
                  <a:gd name="connsiteY23" fmla="*/ 126208 h 1165225"/>
                  <a:gd name="connsiteX24" fmla="*/ 352400 w 1095375"/>
                  <a:gd name="connsiteY24" fmla="*/ 55767 h 1165225"/>
                  <a:gd name="connsiteX25" fmla="*/ 446373 w 1095375"/>
                  <a:gd name="connsiteY25" fmla="*/ 11741 h 1165225"/>
                  <a:gd name="connsiteX26" fmla="*/ 549156 w 1095375"/>
                  <a:gd name="connsiteY26" fmla="*/ 0 h 1165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95375" h="1165225">
                    <a:moveTo>
                      <a:pt x="549156" y="0"/>
                    </a:moveTo>
                    <a:cubicBezTo>
                      <a:pt x="584396" y="0"/>
                      <a:pt x="619636" y="2935"/>
                      <a:pt x="651939" y="11741"/>
                    </a:cubicBezTo>
                    <a:cubicBezTo>
                      <a:pt x="681306" y="23481"/>
                      <a:pt x="713609" y="38156"/>
                      <a:pt x="742976" y="55767"/>
                    </a:cubicBezTo>
                    <a:cubicBezTo>
                      <a:pt x="792899" y="88053"/>
                      <a:pt x="842822" y="111533"/>
                      <a:pt x="892746" y="126208"/>
                    </a:cubicBezTo>
                    <a:cubicBezTo>
                      <a:pt x="945605" y="140884"/>
                      <a:pt x="1001402" y="149689"/>
                      <a:pt x="1060135" y="152624"/>
                    </a:cubicBezTo>
                    <a:lnTo>
                      <a:pt x="1095375" y="155559"/>
                    </a:lnTo>
                    <a:lnTo>
                      <a:pt x="1095375" y="428521"/>
                    </a:lnTo>
                    <a:cubicBezTo>
                      <a:pt x="1095375" y="484288"/>
                      <a:pt x="1089502" y="537119"/>
                      <a:pt x="1074819" y="589950"/>
                    </a:cubicBezTo>
                    <a:cubicBezTo>
                      <a:pt x="1060135" y="639847"/>
                      <a:pt x="1039579" y="686808"/>
                      <a:pt x="1016085" y="733769"/>
                    </a:cubicBezTo>
                    <a:cubicBezTo>
                      <a:pt x="989655" y="777795"/>
                      <a:pt x="960289" y="821821"/>
                      <a:pt x="927985" y="862912"/>
                    </a:cubicBezTo>
                    <a:cubicBezTo>
                      <a:pt x="892746" y="901068"/>
                      <a:pt x="857506" y="939224"/>
                      <a:pt x="816392" y="974445"/>
                    </a:cubicBezTo>
                    <a:cubicBezTo>
                      <a:pt x="778216" y="1009666"/>
                      <a:pt x="737102" y="1041952"/>
                      <a:pt x="695989" y="1071303"/>
                    </a:cubicBezTo>
                    <a:cubicBezTo>
                      <a:pt x="654876" y="1100654"/>
                      <a:pt x="610826" y="1130004"/>
                      <a:pt x="569713" y="1153485"/>
                    </a:cubicBezTo>
                    <a:lnTo>
                      <a:pt x="549156" y="1165225"/>
                    </a:lnTo>
                    <a:lnTo>
                      <a:pt x="528599" y="1153485"/>
                    </a:lnTo>
                    <a:cubicBezTo>
                      <a:pt x="487486" y="1130004"/>
                      <a:pt x="443436" y="1100654"/>
                      <a:pt x="402323" y="1071303"/>
                    </a:cubicBezTo>
                    <a:cubicBezTo>
                      <a:pt x="358273" y="1041952"/>
                      <a:pt x="317160" y="1009666"/>
                      <a:pt x="278983" y="974445"/>
                    </a:cubicBezTo>
                    <a:cubicBezTo>
                      <a:pt x="240806" y="939224"/>
                      <a:pt x="205566" y="901068"/>
                      <a:pt x="170327" y="862912"/>
                    </a:cubicBezTo>
                    <a:cubicBezTo>
                      <a:pt x="135087" y="821821"/>
                      <a:pt x="105720" y="777795"/>
                      <a:pt x="82227" y="733769"/>
                    </a:cubicBezTo>
                    <a:cubicBezTo>
                      <a:pt x="55797" y="686808"/>
                      <a:pt x="38177" y="639847"/>
                      <a:pt x="23493" y="589950"/>
                    </a:cubicBezTo>
                    <a:cubicBezTo>
                      <a:pt x="8810" y="537119"/>
                      <a:pt x="0" y="484288"/>
                      <a:pt x="0" y="428521"/>
                    </a:cubicBezTo>
                    <a:lnTo>
                      <a:pt x="0" y="155559"/>
                    </a:lnTo>
                    <a:lnTo>
                      <a:pt x="38177" y="152624"/>
                    </a:lnTo>
                    <a:cubicBezTo>
                      <a:pt x="93973" y="149689"/>
                      <a:pt x="149770" y="140884"/>
                      <a:pt x="202630" y="126208"/>
                    </a:cubicBezTo>
                    <a:cubicBezTo>
                      <a:pt x="255490" y="111533"/>
                      <a:pt x="305413" y="88053"/>
                      <a:pt x="352400" y="55767"/>
                    </a:cubicBezTo>
                    <a:cubicBezTo>
                      <a:pt x="384703" y="38156"/>
                      <a:pt x="414070" y="23481"/>
                      <a:pt x="446373" y="11741"/>
                    </a:cubicBezTo>
                    <a:cubicBezTo>
                      <a:pt x="478676" y="2935"/>
                      <a:pt x="510979" y="0"/>
                      <a:pt x="549156" y="0"/>
                    </a:cubicBezTo>
                    <a:close/>
                  </a:path>
                </a:pathLst>
              </a:custGeom>
              <a:noFill/>
              <a:ln w="15875">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1" name="Lock">
                <a:extLst>
                  <a:ext uri="{FF2B5EF4-FFF2-40B4-BE49-F238E27FC236}">
                    <a16:creationId xmlns:a16="http://schemas.microsoft.com/office/drawing/2014/main" id="{2904FCDE-3998-4517-9452-C50CEE02EE0E}"/>
                  </a:ext>
                </a:extLst>
              </p:cNvPr>
              <p:cNvSpPr>
                <a:spLocks noChangeAspect="1" noEditPoints="1"/>
              </p:cNvSpPr>
              <p:nvPr/>
            </p:nvSpPr>
            <p:spPr bwMode="auto">
              <a:xfrm>
                <a:off x="8772531" y="5096807"/>
                <a:ext cx="156656" cy="218949"/>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en-US"/>
              </a:p>
            </p:txBody>
          </p:sp>
        </p:grpSp>
      </p:grpSp>
      <p:grpSp>
        <p:nvGrpSpPr>
          <p:cNvPr id="288" name="Group 287">
            <a:extLst>
              <a:ext uri="{FF2B5EF4-FFF2-40B4-BE49-F238E27FC236}">
                <a16:creationId xmlns:a16="http://schemas.microsoft.com/office/drawing/2014/main" id="{AC03635C-6C65-4591-B7F9-3520BD3745E2}"/>
              </a:ext>
            </a:extLst>
          </p:cNvPr>
          <p:cNvGrpSpPr/>
          <p:nvPr/>
        </p:nvGrpSpPr>
        <p:grpSpPr>
          <a:xfrm>
            <a:off x="10262024" y="4613575"/>
            <a:ext cx="768435" cy="943719"/>
            <a:chOff x="5780164" y="1815227"/>
            <a:chExt cx="768435" cy="943719"/>
          </a:xfrm>
        </p:grpSpPr>
        <p:sp>
          <p:nvSpPr>
            <p:cNvPr id="289" name="TextBox 288">
              <a:extLst>
                <a:ext uri="{FF2B5EF4-FFF2-40B4-BE49-F238E27FC236}">
                  <a16:creationId xmlns:a16="http://schemas.microsoft.com/office/drawing/2014/main" id="{AF41AB22-7F3D-4E66-8711-BA4E1598DC55}"/>
                </a:ext>
              </a:extLst>
            </p:cNvPr>
            <p:cNvSpPr txBox="1"/>
            <p:nvPr/>
          </p:nvSpPr>
          <p:spPr>
            <a:xfrm>
              <a:off x="5808053" y="2620447"/>
              <a:ext cx="740546" cy="138499"/>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900" b="1" i="0" u="none" strike="noStrike" cap="none" spc="0" normalizeH="0" baseline="0">
                  <a:ln>
                    <a:noFill/>
                  </a:ln>
                  <a:gradFill>
                    <a:gsLst>
                      <a:gs pos="0">
                        <a:srgbClr val="1A1A1A"/>
                      </a:gs>
                      <a:gs pos="98000">
                        <a:srgbClr val="1A1A1A"/>
                      </a:gs>
                    </a:gsLst>
                    <a:lin ang="5400000" scaled="1"/>
                  </a:gradFill>
                  <a:effectLst/>
                  <a:uLnTx/>
                  <a:uFillTx/>
                  <a:latin typeface="Segoe"/>
                </a:defRPr>
              </a:lvl1pPr>
            </a:lstStyle>
            <a:p>
              <a:r>
                <a:rPr lang="en-US" sz="1000" dirty="0"/>
                <a:t>Developer</a:t>
              </a:r>
            </a:p>
          </p:txBody>
        </p:sp>
        <p:grpSp>
          <p:nvGrpSpPr>
            <p:cNvPr id="290" name="Group 289">
              <a:extLst>
                <a:ext uri="{FF2B5EF4-FFF2-40B4-BE49-F238E27FC236}">
                  <a16:creationId xmlns:a16="http://schemas.microsoft.com/office/drawing/2014/main" id="{2005A361-F1A3-4EC3-BCE7-6031BA737A3B}"/>
                </a:ext>
              </a:extLst>
            </p:cNvPr>
            <p:cNvGrpSpPr/>
            <p:nvPr/>
          </p:nvGrpSpPr>
          <p:grpSpPr>
            <a:xfrm>
              <a:off x="5780164" y="1815227"/>
              <a:ext cx="742442" cy="742442"/>
              <a:chOff x="5702387" y="2155106"/>
              <a:chExt cx="742442" cy="742442"/>
            </a:xfrm>
          </p:grpSpPr>
          <p:sp>
            <p:nvSpPr>
              <p:cNvPr id="291" name="Oval 290">
                <a:extLst>
                  <a:ext uri="{FF2B5EF4-FFF2-40B4-BE49-F238E27FC236}">
                    <a16:creationId xmlns:a16="http://schemas.microsoft.com/office/drawing/2014/main" id="{E21AD1FB-C07C-4B98-BE31-880E64118175}"/>
                  </a:ext>
                </a:extLst>
              </p:cNvPr>
              <p:cNvSpPr/>
              <p:nvPr/>
            </p:nvSpPr>
            <p:spPr bwMode="auto">
              <a:xfrm>
                <a:off x="5702387" y="2155106"/>
                <a:ext cx="742442" cy="742442"/>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2" name="Rectangle: Rounded Corners 291">
                <a:extLst>
                  <a:ext uri="{FF2B5EF4-FFF2-40B4-BE49-F238E27FC236}">
                    <a16:creationId xmlns:a16="http://schemas.microsoft.com/office/drawing/2014/main" id="{891DE1FA-90D5-4090-9D55-47F417EDB8C9}"/>
                  </a:ext>
                </a:extLst>
              </p:cNvPr>
              <p:cNvSpPr/>
              <p:nvPr/>
            </p:nvSpPr>
            <p:spPr bwMode="auto">
              <a:xfrm>
                <a:off x="5893319" y="2709890"/>
                <a:ext cx="367646" cy="41452"/>
              </a:xfrm>
              <a:prstGeom prst="roundRect">
                <a:avLst>
                  <a:gd name="adj" fmla="val 7882"/>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93" name="Graphic 292">
                <a:extLst>
                  <a:ext uri="{FF2B5EF4-FFF2-40B4-BE49-F238E27FC236}">
                    <a16:creationId xmlns:a16="http://schemas.microsoft.com/office/drawing/2014/main" id="{F336BD63-9EED-4BD5-8F21-BE4D2BF8298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47730" y="2291904"/>
                <a:ext cx="367646" cy="435729"/>
              </a:xfrm>
              <a:prstGeom prst="rect">
                <a:avLst/>
              </a:prstGeom>
            </p:spPr>
          </p:pic>
          <p:pic>
            <p:nvPicPr>
              <p:cNvPr id="294" name="Graphic 293">
                <a:extLst>
                  <a:ext uri="{FF2B5EF4-FFF2-40B4-BE49-F238E27FC236}">
                    <a16:creationId xmlns:a16="http://schemas.microsoft.com/office/drawing/2014/main" id="{6A957D62-B580-4EA6-B9DD-62226167441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034583" y="2524538"/>
                <a:ext cx="332646" cy="233833"/>
              </a:xfrm>
              <a:prstGeom prst="rect">
                <a:avLst/>
              </a:prstGeom>
              <a:effectLst/>
            </p:spPr>
          </p:pic>
        </p:grpSp>
      </p:grpSp>
      <p:grpSp>
        <p:nvGrpSpPr>
          <p:cNvPr id="66" name="Group 65">
            <a:extLst>
              <a:ext uri="{FF2B5EF4-FFF2-40B4-BE49-F238E27FC236}">
                <a16:creationId xmlns:a16="http://schemas.microsoft.com/office/drawing/2014/main" id="{4C82B52C-BC7B-460B-8108-CBF6116DA687}"/>
              </a:ext>
            </a:extLst>
          </p:cNvPr>
          <p:cNvGrpSpPr/>
          <p:nvPr/>
        </p:nvGrpSpPr>
        <p:grpSpPr>
          <a:xfrm>
            <a:off x="5711584" y="2285166"/>
            <a:ext cx="742442" cy="943719"/>
            <a:chOff x="5780164" y="1885000"/>
            <a:chExt cx="742442" cy="943719"/>
          </a:xfrm>
        </p:grpSpPr>
        <p:sp>
          <p:nvSpPr>
            <p:cNvPr id="267" name="TextBox 266">
              <a:extLst>
                <a:ext uri="{FF2B5EF4-FFF2-40B4-BE49-F238E27FC236}">
                  <a16:creationId xmlns:a16="http://schemas.microsoft.com/office/drawing/2014/main" id="{ED79B5FB-F776-460D-95CF-5860123B0F61}"/>
                </a:ext>
              </a:extLst>
            </p:cNvPr>
            <p:cNvSpPr txBox="1"/>
            <p:nvPr/>
          </p:nvSpPr>
          <p:spPr>
            <a:xfrm>
              <a:off x="5980588" y="2690220"/>
              <a:ext cx="341594" cy="138499"/>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900" b="1" i="0" u="none" strike="noStrike" cap="none" spc="0" normalizeH="0" baseline="0">
                  <a:ln>
                    <a:noFill/>
                  </a:ln>
                  <a:gradFill>
                    <a:gsLst>
                      <a:gs pos="0">
                        <a:srgbClr val="1A1A1A"/>
                      </a:gs>
                      <a:gs pos="98000">
                        <a:srgbClr val="1A1A1A"/>
                      </a:gs>
                    </a:gsLst>
                    <a:lin ang="5400000" scaled="1"/>
                  </a:gradFill>
                  <a:effectLst/>
                  <a:uLnTx/>
                  <a:uFillTx/>
                  <a:latin typeface="Segoe"/>
                </a:defRPr>
              </a:lvl1pPr>
            </a:lstStyle>
            <a:p>
              <a:r>
                <a:rPr lang="en-US" sz="1000" dirty="0"/>
                <a:t>User</a:t>
              </a:r>
            </a:p>
          </p:txBody>
        </p:sp>
        <p:sp>
          <p:nvSpPr>
            <p:cNvPr id="271" name="Oval 270">
              <a:extLst>
                <a:ext uri="{FF2B5EF4-FFF2-40B4-BE49-F238E27FC236}">
                  <a16:creationId xmlns:a16="http://schemas.microsoft.com/office/drawing/2014/main" id="{3640FAAB-8A6C-4E77-945E-28588D564D0D}"/>
                </a:ext>
              </a:extLst>
            </p:cNvPr>
            <p:cNvSpPr/>
            <p:nvPr/>
          </p:nvSpPr>
          <p:spPr bwMode="auto">
            <a:xfrm>
              <a:off x="5780164" y="1885000"/>
              <a:ext cx="742442" cy="742442"/>
            </a:xfrm>
            <a:prstGeom prst="ellipse">
              <a:avLst/>
            </a:prstGeom>
            <a:noFill/>
            <a:ln w="285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3" name="Rectangle: Rounded Corners 272">
              <a:extLst>
                <a:ext uri="{FF2B5EF4-FFF2-40B4-BE49-F238E27FC236}">
                  <a16:creationId xmlns:a16="http://schemas.microsoft.com/office/drawing/2014/main" id="{823D7082-C3B9-4CEF-A97C-8FDBC41ED042}"/>
                </a:ext>
              </a:extLst>
            </p:cNvPr>
            <p:cNvSpPr/>
            <p:nvPr/>
          </p:nvSpPr>
          <p:spPr bwMode="auto">
            <a:xfrm>
              <a:off x="5971096" y="2439784"/>
              <a:ext cx="367646" cy="41452"/>
            </a:xfrm>
            <a:prstGeom prst="roundRect">
              <a:avLst>
                <a:gd name="adj" fmla="val 7882"/>
              </a:avLst>
            </a:prstGeom>
            <a:solidFill>
              <a:schemeClr val="bg1"/>
            </a:solidFill>
            <a:ln w="158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4" name="Group 63">
              <a:extLst>
                <a:ext uri="{FF2B5EF4-FFF2-40B4-BE49-F238E27FC236}">
                  <a16:creationId xmlns:a16="http://schemas.microsoft.com/office/drawing/2014/main" id="{134D5E8C-EEAF-45F0-A4AC-02143B8D1EA5}"/>
                </a:ext>
              </a:extLst>
            </p:cNvPr>
            <p:cNvGrpSpPr/>
            <p:nvPr/>
          </p:nvGrpSpPr>
          <p:grpSpPr>
            <a:xfrm>
              <a:off x="5957227" y="2004609"/>
              <a:ext cx="290277" cy="433216"/>
              <a:chOff x="5957227" y="1934836"/>
              <a:chExt cx="290277" cy="433216"/>
            </a:xfrm>
          </p:grpSpPr>
          <p:sp>
            <p:nvSpPr>
              <p:cNvPr id="55" name="Freeform: Shape 54">
                <a:extLst>
                  <a:ext uri="{FF2B5EF4-FFF2-40B4-BE49-F238E27FC236}">
                    <a16:creationId xmlns:a16="http://schemas.microsoft.com/office/drawing/2014/main" id="{10E5718D-4B7D-42F5-B417-46210C19AD03}"/>
                  </a:ext>
                </a:extLst>
              </p:cNvPr>
              <p:cNvSpPr/>
              <p:nvPr/>
            </p:nvSpPr>
            <p:spPr>
              <a:xfrm>
                <a:off x="5957227" y="1990826"/>
                <a:ext cx="289825" cy="370332"/>
              </a:xfrm>
              <a:custGeom>
                <a:avLst/>
                <a:gdLst>
                  <a:gd name="connsiteX0" fmla="*/ 41511 w 289825"/>
                  <a:gd name="connsiteY0" fmla="*/ 122018 h 370332"/>
                  <a:gd name="connsiteX1" fmla="*/ 151000 w 289825"/>
                  <a:gd name="connsiteY1" fmla="*/ 10918 h 370332"/>
                  <a:gd name="connsiteX2" fmla="*/ 260490 w 289825"/>
                  <a:gd name="connsiteY2" fmla="*/ 122018 h 370332"/>
                  <a:gd name="connsiteX3" fmla="*/ 151000 w 289825"/>
                  <a:gd name="connsiteY3" fmla="*/ 233117 h 370332"/>
                  <a:gd name="connsiteX4" fmla="*/ 41511 w 289825"/>
                  <a:gd name="connsiteY4" fmla="*/ 122018 h 370332"/>
                  <a:gd name="connsiteX5" fmla="*/ 41511 w 289825"/>
                  <a:gd name="connsiteY5" fmla="*/ 122018 h 370332"/>
                  <a:gd name="connsiteX6" fmla="*/ 41511 w 289825"/>
                  <a:gd name="connsiteY6" fmla="*/ 122018 h 370332"/>
                  <a:gd name="connsiteX7" fmla="*/ 41511 w 289825"/>
                  <a:gd name="connsiteY7" fmla="*/ 122018 h 370332"/>
                  <a:gd name="connsiteX8" fmla="*/ 286252 w 289825"/>
                  <a:gd name="connsiteY8" fmla="*/ 371589 h 370332"/>
                  <a:gd name="connsiteX9" fmla="*/ 149390 w 289825"/>
                  <a:gd name="connsiteY9" fmla="*/ 231507 h 370332"/>
                  <a:gd name="connsiteX10" fmla="*/ 10918 w 289825"/>
                  <a:gd name="connsiteY10" fmla="*/ 371589 h 370332"/>
                  <a:gd name="connsiteX11" fmla="*/ 286252 w 289825"/>
                  <a:gd name="connsiteY11" fmla="*/ 371589 h 370332"/>
                  <a:gd name="connsiteX12" fmla="*/ 286252 w 289825"/>
                  <a:gd name="connsiteY12" fmla="*/ 371589 h 370332"/>
                  <a:gd name="connsiteX13" fmla="*/ 286252 w 289825"/>
                  <a:gd name="connsiteY13" fmla="*/ 371589 h 370332"/>
                  <a:gd name="connsiteX14" fmla="*/ 89815 w 289825"/>
                  <a:gd name="connsiteY14" fmla="*/ 245998 h 370332"/>
                  <a:gd name="connsiteX15" fmla="*/ 149390 w 289825"/>
                  <a:gd name="connsiteY15" fmla="*/ 302353 h 370332"/>
                  <a:gd name="connsiteX16" fmla="*/ 207355 w 289825"/>
                  <a:gd name="connsiteY16" fmla="*/ 245998 h 37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9825" h="370332">
                    <a:moveTo>
                      <a:pt x="41511" y="122018"/>
                    </a:moveTo>
                    <a:cubicBezTo>
                      <a:pt x="41511" y="60832"/>
                      <a:pt x="89815" y="10918"/>
                      <a:pt x="151000" y="10918"/>
                    </a:cubicBezTo>
                    <a:cubicBezTo>
                      <a:pt x="210575" y="10918"/>
                      <a:pt x="260490" y="60832"/>
                      <a:pt x="260490" y="122018"/>
                    </a:cubicBezTo>
                    <a:cubicBezTo>
                      <a:pt x="260490" y="184813"/>
                      <a:pt x="210575" y="233117"/>
                      <a:pt x="151000" y="233117"/>
                    </a:cubicBezTo>
                    <a:cubicBezTo>
                      <a:pt x="88205" y="231507"/>
                      <a:pt x="41511" y="183203"/>
                      <a:pt x="41511" y="122018"/>
                    </a:cubicBezTo>
                    <a:lnTo>
                      <a:pt x="41511" y="122018"/>
                    </a:lnTo>
                    <a:lnTo>
                      <a:pt x="41511" y="122018"/>
                    </a:lnTo>
                    <a:lnTo>
                      <a:pt x="41511" y="122018"/>
                    </a:lnTo>
                    <a:close/>
                    <a:moveTo>
                      <a:pt x="286252" y="371589"/>
                    </a:moveTo>
                    <a:cubicBezTo>
                      <a:pt x="286252" y="295913"/>
                      <a:pt x="225066" y="231507"/>
                      <a:pt x="149390" y="231507"/>
                    </a:cubicBezTo>
                    <a:cubicBezTo>
                      <a:pt x="73713" y="231507"/>
                      <a:pt x="10918" y="294302"/>
                      <a:pt x="10918" y="371589"/>
                    </a:cubicBezTo>
                    <a:lnTo>
                      <a:pt x="286252" y="371589"/>
                    </a:lnTo>
                    <a:lnTo>
                      <a:pt x="286252" y="371589"/>
                    </a:lnTo>
                    <a:lnTo>
                      <a:pt x="286252" y="371589"/>
                    </a:lnTo>
                    <a:close/>
                    <a:moveTo>
                      <a:pt x="89815" y="245998"/>
                    </a:moveTo>
                    <a:cubicBezTo>
                      <a:pt x="149390" y="302353"/>
                      <a:pt x="149390" y="302353"/>
                      <a:pt x="149390" y="302353"/>
                    </a:cubicBezTo>
                    <a:cubicBezTo>
                      <a:pt x="207355" y="245998"/>
                      <a:pt x="207355" y="245998"/>
                      <a:pt x="207355" y="245998"/>
                    </a:cubicBezTo>
                  </a:path>
                </a:pathLst>
              </a:custGeom>
              <a:noFill/>
              <a:ln w="15875" cap="sq">
                <a:solidFill>
                  <a:schemeClr val="accent5"/>
                </a:solid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7006021A-5634-4E0C-AD35-77F1548550DE}"/>
                  </a:ext>
                </a:extLst>
              </p:cNvPr>
              <p:cNvSpPr/>
              <p:nvPr/>
            </p:nvSpPr>
            <p:spPr>
              <a:xfrm>
                <a:off x="5957679" y="2223139"/>
                <a:ext cx="289825" cy="144913"/>
              </a:xfrm>
              <a:custGeom>
                <a:avLst/>
                <a:gdLst>
                  <a:gd name="connsiteX0" fmla="*/ 89363 w 289825"/>
                  <a:gd name="connsiteY0" fmla="*/ 13686 h 144912"/>
                  <a:gd name="connsiteX1" fmla="*/ 49109 w 289825"/>
                  <a:gd name="connsiteY1" fmla="*/ 45889 h 144912"/>
                  <a:gd name="connsiteX2" fmla="*/ 20127 w 289825"/>
                  <a:gd name="connsiteY2" fmla="*/ 90973 h 144912"/>
                  <a:gd name="connsiteX3" fmla="*/ 13686 w 289825"/>
                  <a:gd name="connsiteY3" fmla="*/ 129616 h 144912"/>
                  <a:gd name="connsiteX4" fmla="*/ 12076 w 289825"/>
                  <a:gd name="connsiteY4" fmla="*/ 139277 h 144912"/>
                  <a:gd name="connsiteX5" fmla="*/ 285800 w 289825"/>
                  <a:gd name="connsiteY5" fmla="*/ 139277 h 144912"/>
                  <a:gd name="connsiteX6" fmla="*/ 279359 w 289825"/>
                  <a:gd name="connsiteY6" fmla="*/ 92583 h 144912"/>
                  <a:gd name="connsiteX7" fmla="*/ 258427 w 289825"/>
                  <a:gd name="connsiteY7" fmla="*/ 50719 h 144912"/>
                  <a:gd name="connsiteX8" fmla="*/ 205293 w 289825"/>
                  <a:gd name="connsiteY8" fmla="*/ 12076 h 144912"/>
                  <a:gd name="connsiteX9" fmla="*/ 152158 w 289825"/>
                  <a:gd name="connsiteY9" fmla="*/ 70041 h 144912"/>
                  <a:gd name="connsiteX10" fmla="*/ 89363 w 289825"/>
                  <a:gd name="connsiteY10" fmla="*/ 13686 h 14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825" h="144912">
                    <a:moveTo>
                      <a:pt x="89363" y="13686"/>
                    </a:moveTo>
                    <a:lnTo>
                      <a:pt x="49109" y="45889"/>
                    </a:lnTo>
                    <a:lnTo>
                      <a:pt x="20127" y="90973"/>
                    </a:lnTo>
                    <a:lnTo>
                      <a:pt x="13686" y="129616"/>
                    </a:lnTo>
                    <a:lnTo>
                      <a:pt x="12076" y="139277"/>
                    </a:lnTo>
                    <a:lnTo>
                      <a:pt x="285800" y="139277"/>
                    </a:lnTo>
                    <a:lnTo>
                      <a:pt x="279359" y="92583"/>
                    </a:lnTo>
                    <a:lnTo>
                      <a:pt x="258427" y="50719"/>
                    </a:lnTo>
                    <a:lnTo>
                      <a:pt x="205293" y="12076"/>
                    </a:lnTo>
                    <a:lnTo>
                      <a:pt x="152158" y="70041"/>
                    </a:lnTo>
                    <a:lnTo>
                      <a:pt x="89363" y="13686"/>
                    </a:lnTo>
                    <a:close/>
                  </a:path>
                </a:pathLst>
              </a:custGeom>
              <a:solidFill>
                <a:schemeClr val="accent5"/>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E2AAAABA-BEFB-49E2-AD2B-AC5AD344FDAD}"/>
                  </a:ext>
                </a:extLst>
              </p:cNvPr>
              <p:cNvSpPr/>
              <p:nvPr/>
            </p:nvSpPr>
            <p:spPr>
              <a:xfrm>
                <a:off x="5969289" y="1934836"/>
                <a:ext cx="257622" cy="209318"/>
              </a:xfrm>
              <a:custGeom>
                <a:avLst/>
                <a:gdLst>
                  <a:gd name="connsiteX0" fmla="*/ 241987 w 257622"/>
                  <a:gd name="connsiteY0" fmla="*/ 94281 h 209318"/>
                  <a:gd name="connsiteX1" fmla="*/ 209784 w 257622"/>
                  <a:gd name="connsiteY1" fmla="*/ 57247 h 209318"/>
                  <a:gd name="connsiteX2" fmla="*/ 209784 w 257622"/>
                  <a:gd name="connsiteY2" fmla="*/ 57247 h 209318"/>
                  <a:gd name="connsiteX3" fmla="*/ 201733 w 257622"/>
                  <a:gd name="connsiteY3" fmla="*/ 33095 h 209318"/>
                  <a:gd name="connsiteX4" fmla="*/ 169531 w 257622"/>
                  <a:gd name="connsiteY4" fmla="*/ 41146 h 209318"/>
                  <a:gd name="connsiteX5" fmla="*/ 172751 w 257622"/>
                  <a:gd name="connsiteY5" fmla="*/ 20214 h 209318"/>
                  <a:gd name="connsiteX6" fmla="*/ 109955 w 257622"/>
                  <a:gd name="connsiteY6" fmla="*/ 47587 h 209318"/>
                  <a:gd name="connsiteX7" fmla="*/ 122837 w 257622"/>
                  <a:gd name="connsiteY7" fmla="*/ 25045 h 209318"/>
                  <a:gd name="connsiteX8" fmla="*/ 32669 w 257622"/>
                  <a:gd name="connsiteY8" fmla="*/ 92671 h 209318"/>
                  <a:gd name="connsiteX9" fmla="*/ 21398 w 257622"/>
                  <a:gd name="connsiteY9" fmla="*/ 153856 h 209318"/>
                  <a:gd name="connsiteX10" fmla="*/ 26228 w 257622"/>
                  <a:gd name="connsiteY10" fmla="*/ 203770 h 209318"/>
                  <a:gd name="connsiteX11" fmla="*/ 34279 w 257622"/>
                  <a:gd name="connsiteY11" fmla="*/ 203770 h 209318"/>
                  <a:gd name="connsiteX12" fmla="*/ 34279 w 257622"/>
                  <a:gd name="connsiteY12" fmla="*/ 152246 h 209318"/>
                  <a:gd name="connsiteX13" fmla="*/ 40719 w 257622"/>
                  <a:gd name="connsiteY13" fmla="*/ 134534 h 209318"/>
                  <a:gd name="connsiteX14" fmla="*/ 66482 w 257622"/>
                  <a:gd name="connsiteY14" fmla="*/ 100721 h 209318"/>
                  <a:gd name="connsiteX15" fmla="*/ 106735 w 257622"/>
                  <a:gd name="connsiteY15" fmla="*/ 89450 h 209318"/>
                  <a:gd name="connsiteX16" fmla="*/ 121226 w 257622"/>
                  <a:gd name="connsiteY16" fmla="*/ 94281 h 209318"/>
                  <a:gd name="connsiteX17" fmla="*/ 151819 w 257622"/>
                  <a:gd name="connsiteY17" fmla="*/ 94281 h 209318"/>
                  <a:gd name="connsiteX18" fmla="*/ 166310 w 257622"/>
                  <a:gd name="connsiteY18" fmla="*/ 89450 h 209318"/>
                  <a:gd name="connsiteX19" fmla="*/ 206564 w 257622"/>
                  <a:gd name="connsiteY19" fmla="*/ 100721 h 209318"/>
                  <a:gd name="connsiteX20" fmla="*/ 232326 w 257622"/>
                  <a:gd name="connsiteY20" fmla="*/ 134534 h 209318"/>
                  <a:gd name="connsiteX21" fmla="*/ 238767 w 257622"/>
                  <a:gd name="connsiteY21" fmla="*/ 152246 h 209318"/>
                  <a:gd name="connsiteX22" fmla="*/ 238767 w 257622"/>
                  <a:gd name="connsiteY22" fmla="*/ 203770 h 209318"/>
                  <a:gd name="connsiteX23" fmla="*/ 246817 w 257622"/>
                  <a:gd name="connsiteY23" fmla="*/ 203770 h 209318"/>
                  <a:gd name="connsiteX24" fmla="*/ 251648 w 257622"/>
                  <a:gd name="connsiteY24" fmla="*/ 153856 h 209318"/>
                  <a:gd name="connsiteX25" fmla="*/ 241987 w 257622"/>
                  <a:gd name="connsiteY25" fmla="*/ 94281 h 209318"/>
                  <a:gd name="connsiteX26" fmla="*/ 241987 w 257622"/>
                  <a:gd name="connsiteY26" fmla="*/ 94281 h 20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7622" h="209318">
                    <a:moveTo>
                      <a:pt x="241987" y="94281"/>
                    </a:moveTo>
                    <a:cubicBezTo>
                      <a:pt x="233936" y="79789"/>
                      <a:pt x="222665" y="66908"/>
                      <a:pt x="209784" y="57247"/>
                    </a:cubicBezTo>
                    <a:lnTo>
                      <a:pt x="209784" y="57247"/>
                    </a:lnTo>
                    <a:cubicBezTo>
                      <a:pt x="200123" y="50807"/>
                      <a:pt x="195293" y="41146"/>
                      <a:pt x="201733" y="33095"/>
                    </a:cubicBezTo>
                    <a:cubicBezTo>
                      <a:pt x="187242" y="31485"/>
                      <a:pt x="177581" y="36316"/>
                      <a:pt x="169531" y="41146"/>
                    </a:cubicBezTo>
                    <a:cubicBezTo>
                      <a:pt x="167920" y="36316"/>
                      <a:pt x="167920" y="29875"/>
                      <a:pt x="172751" y="20214"/>
                    </a:cubicBezTo>
                    <a:cubicBezTo>
                      <a:pt x="122837" y="28265"/>
                      <a:pt x="109955" y="47587"/>
                      <a:pt x="109955" y="47587"/>
                    </a:cubicBezTo>
                    <a:cubicBezTo>
                      <a:pt x="109955" y="47587"/>
                      <a:pt x="113176" y="36316"/>
                      <a:pt x="122837" y="25045"/>
                    </a:cubicBezTo>
                    <a:cubicBezTo>
                      <a:pt x="92244" y="26655"/>
                      <a:pt x="47160" y="66908"/>
                      <a:pt x="32669" y="92671"/>
                    </a:cubicBezTo>
                    <a:cubicBezTo>
                      <a:pt x="21398" y="110382"/>
                      <a:pt x="18178" y="132924"/>
                      <a:pt x="21398" y="153856"/>
                    </a:cubicBezTo>
                    <a:cubicBezTo>
                      <a:pt x="26228" y="203770"/>
                      <a:pt x="26228" y="203770"/>
                      <a:pt x="26228" y="203770"/>
                    </a:cubicBezTo>
                    <a:cubicBezTo>
                      <a:pt x="34279" y="203770"/>
                      <a:pt x="34279" y="203770"/>
                      <a:pt x="34279" y="203770"/>
                    </a:cubicBezTo>
                    <a:cubicBezTo>
                      <a:pt x="34279" y="152246"/>
                      <a:pt x="34279" y="152246"/>
                      <a:pt x="34279" y="152246"/>
                    </a:cubicBezTo>
                    <a:cubicBezTo>
                      <a:pt x="34279" y="145805"/>
                      <a:pt x="35889" y="139365"/>
                      <a:pt x="40719" y="134534"/>
                    </a:cubicBezTo>
                    <a:cubicBezTo>
                      <a:pt x="66482" y="100721"/>
                      <a:pt x="66482" y="100721"/>
                      <a:pt x="66482" y="100721"/>
                    </a:cubicBezTo>
                    <a:cubicBezTo>
                      <a:pt x="76143" y="87840"/>
                      <a:pt x="92244" y="84620"/>
                      <a:pt x="106735" y="89450"/>
                    </a:cubicBezTo>
                    <a:cubicBezTo>
                      <a:pt x="121226" y="94281"/>
                      <a:pt x="121226" y="94281"/>
                      <a:pt x="121226" y="94281"/>
                    </a:cubicBezTo>
                    <a:cubicBezTo>
                      <a:pt x="130887" y="97501"/>
                      <a:pt x="142158" y="97501"/>
                      <a:pt x="151819" y="94281"/>
                    </a:cubicBezTo>
                    <a:cubicBezTo>
                      <a:pt x="166310" y="89450"/>
                      <a:pt x="166310" y="89450"/>
                      <a:pt x="166310" y="89450"/>
                    </a:cubicBezTo>
                    <a:cubicBezTo>
                      <a:pt x="180802" y="84620"/>
                      <a:pt x="196903" y="89450"/>
                      <a:pt x="206564" y="100721"/>
                    </a:cubicBezTo>
                    <a:cubicBezTo>
                      <a:pt x="232326" y="134534"/>
                      <a:pt x="232326" y="134534"/>
                      <a:pt x="232326" y="134534"/>
                    </a:cubicBezTo>
                    <a:cubicBezTo>
                      <a:pt x="235546" y="139365"/>
                      <a:pt x="238767" y="145805"/>
                      <a:pt x="238767" y="152246"/>
                    </a:cubicBezTo>
                    <a:cubicBezTo>
                      <a:pt x="238767" y="203770"/>
                      <a:pt x="238767" y="203770"/>
                      <a:pt x="238767" y="203770"/>
                    </a:cubicBezTo>
                    <a:cubicBezTo>
                      <a:pt x="246817" y="203770"/>
                      <a:pt x="246817" y="203770"/>
                      <a:pt x="246817" y="203770"/>
                    </a:cubicBezTo>
                    <a:cubicBezTo>
                      <a:pt x="251648" y="153856"/>
                      <a:pt x="251648" y="153856"/>
                      <a:pt x="251648" y="153856"/>
                    </a:cubicBezTo>
                    <a:cubicBezTo>
                      <a:pt x="254868" y="134534"/>
                      <a:pt x="251648" y="113602"/>
                      <a:pt x="241987" y="94281"/>
                    </a:cubicBezTo>
                    <a:lnTo>
                      <a:pt x="241987" y="94281"/>
                    </a:lnTo>
                    <a:close/>
                  </a:path>
                </a:pathLst>
              </a:custGeom>
              <a:solidFill>
                <a:schemeClr val="accent5"/>
              </a:solidFill>
              <a:ln w="15944" cap="flat">
                <a:noFill/>
                <a:prstDash val="solid"/>
                <a:miter/>
              </a:ln>
            </p:spPr>
            <p:txBody>
              <a:bodyPr rtlCol="0" anchor="ctr"/>
              <a:lstStyle/>
              <a:p>
                <a:endParaRPr lang="en-US"/>
              </a:p>
            </p:txBody>
          </p:sp>
        </p:grpSp>
        <p:pic>
          <p:nvPicPr>
            <p:cNvPr id="11" name="Graphic 10">
              <a:extLst>
                <a:ext uri="{FF2B5EF4-FFF2-40B4-BE49-F238E27FC236}">
                  <a16:creationId xmlns:a16="http://schemas.microsoft.com/office/drawing/2014/main" id="{18903855-1214-419D-949D-4A1438FF736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112360" y="2254432"/>
              <a:ext cx="332646" cy="233833"/>
            </a:xfrm>
            <a:prstGeom prst="rect">
              <a:avLst/>
            </a:prstGeom>
            <a:effectLst/>
          </p:spPr>
        </p:pic>
      </p:grpSp>
      <p:sp>
        <p:nvSpPr>
          <p:cNvPr id="295" name="Warning_E7BA">
            <a:extLst>
              <a:ext uri="{FF2B5EF4-FFF2-40B4-BE49-F238E27FC236}">
                <a16:creationId xmlns:a16="http://schemas.microsoft.com/office/drawing/2014/main" id="{857CEAB5-C141-4615-A068-779FD7D3C501}"/>
              </a:ext>
            </a:extLst>
          </p:cNvPr>
          <p:cNvSpPr>
            <a:spLocks noChangeAspect="1" noEditPoints="1"/>
          </p:cNvSpPr>
          <p:nvPr/>
        </p:nvSpPr>
        <p:spPr bwMode="auto">
          <a:xfrm>
            <a:off x="9863530" y="4477277"/>
            <a:ext cx="338082" cy="306755"/>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solidFill>
            <a:schemeClr val="bg1"/>
          </a:solid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220425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B8D20-7D8D-4206-8143-3FEF4A99A7C7}"/>
              </a:ext>
            </a:extLst>
          </p:cNvPr>
          <p:cNvSpPr>
            <a:spLocks noGrp="1"/>
          </p:cNvSpPr>
          <p:nvPr>
            <p:ph type="title"/>
          </p:nvPr>
        </p:nvSpPr>
        <p:spPr/>
        <p:txBody>
          <a:bodyPr/>
          <a:lstStyle/>
          <a:p>
            <a:r>
              <a:rPr lang="en-US" dirty="0"/>
              <a:t>Running Dual Perimeters</a:t>
            </a:r>
          </a:p>
        </p:txBody>
      </p:sp>
      <p:sp>
        <p:nvSpPr>
          <p:cNvPr id="12" name="Arrow: Pentagon 11">
            <a:extLst>
              <a:ext uri="{FF2B5EF4-FFF2-40B4-BE49-F238E27FC236}">
                <a16:creationId xmlns:a16="http://schemas.microsoft.com/office/drawing/2014/main" id="{813F63FD-A837-4111-B7B2-6FF4FE014B1D}"/>
              </a:ext>
            </a:extLst>
          </p:cNvPr>
          <p:cNvSpPr/>
          <p:nvPr/>
        </p:nvSpPr>
        <p:spPr bwMode="auto">
          <a:xfrm>
            <a:off x="1400514" y="2114186"/>
            <a:ext cx="9309638" cy="1116952"/>
          </a:xfrm>
          <a:prstGeom prst="homePlate">
            <a:avLst/>
          </a:prstGeom>
          <a:gradFill>
            <a:gsLst>
              <a:gs pos="54000">
                <a:schemeClr val="accent3"/>
              </a:gs>
              <a:gs pos="97000">
                <a:schemeClr val="accent3">
                  <a:alpha val="0"/>
                </a:schemeClr>
              </a:gs>
            </a:gsLst>
            <a:lin ang="10800000" scaled="0"/>
          </a:gra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b="1" dirty="0">
              <a:gradFill>
                <a:gsLst>
                  <a:gs pos="83000">
                    <a:srgbClr val="FFFFFF"/>
                  </a:gs>
                  <a:gs pos="100000">
                    <a:srgbClr val="FFFFFF"/>
                  </a:gs>
                </a:gsLst>
                <a:lin ang="5400000" scaled="1"/>
              </a:gradFill>
              <a:latin typeface="Segoe UI"/>
              <a:cs typeface="Segoe UI Semibold" panose="020B0702040204020203" pitchFamily="34" charset="0"/>
            </a:endParaRPr>
          </a:p>
        </p:txBody>
      </p:sp>
      <p:sp>
        <p:nvSpPr>
          <p:cNvPr id="13" name="Arrow: Pentagon 12">
            <a:extLst>
              <a:ext uri="{FF2B5EF4-FFF2-40B4-BE49-F238E27FC236}">
                <a16:creationId xmlns:a16="http://schemas.microsoft.com/office/drawing/2014/main" id="{88019785-A54F-4046-A22F-3484B5930423}"/>
              </a:ext>
            </a:extLst>
          </p:cNvPr>
          <p:cNvSpPr/>
          <p:nvPr/>
        </p:nvSpPr>
        <p:spPr bwMode="auto">
          <a:xfrm>
            <a:off x="914739" y="2282092"/>
            <a:ext cx="8616557" cy="303802"/>
          </a:xfrm>
          <a:prstGeom prst="homePlate">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457200" lvl="0" defTabSz="932472" fontAlgn="base">
              <a:spcBef>
                <a:spcPct val="0"/>
              </a:spcBef>
              <a:spcAft>
                <a:spcPct val="0"/>
              </a:spcAft>
            </a:pPr>
            <a:r>
              <a:rPr lang="en-US" sz="1600" b="1" dirty="0">
                <a:solidFill>
                  <a:srgbClr val="FF0000"/>
                </a:solidFill>
                <a:cs typeface="Segoe UI Semibold" panose="020B0702040204020203" pitchFamily="34" charset="0"/>
              </a:rPr>
              <a:t>ATTACKERS USING IDENTITY TACTICS</a:t>
            </a:r>
          </a:p>
        </p:txBody>
      </p:sp>
      <p:grpSp>
        <p:nvGrpSpPr>
          <p:cNvPr id="3" name="Group 2">
            <a:extLst>
              <a:ext uri="{FF2B5EF4-FFF2-40B4-BE49-F238E27FC236}">
                <a16:creationId xmlns:a16="http://schemas.microsoft.com/office/drawing/2014/main" id="{4F78D0BD-67AD-4916-BDC5-AA8E4D5A0FFB}"/>
              </a:ext>
            </a:extLst>
          </p:cNvPr>
          <p:cNvGrpSpPr/>
          <p:nvPr/>
        </p:nvGrpSpPr>
        <p:grpSpPr>
          <a:xfrm>
            <a:off x="617447" y="3349121"/>
            <a:ext cx="10092706" cy="2135680"/>
            <a:chOff x="617447" y="3362184"/>
            <a:chExt cx="10092706" cy="2135680"/>
          </a:xfrm>
        </p:grpSpPr>
        <p:grpSp>
          <p:nvGrpSpPr>
            <p:cNvPr id="41" name="Group 40">
              <a:extLst>
                <a:ext uri="{FF2B5EF4-FFF2-40B4-BE49-F238E27FC236}">
                  <a16:creationId xmlns:a16="http://schemas.microsoft.com/office/drawing/2014/main" id="{D3268728-5203-44E8-AC66-A109776FA4DF}"/>
                </a:ext>
              </a:extLst>
            </p:cNvPr>
            <p:cNvGrpSpPr/>
            <p:nvPr/>
          </p:nvGrpSpPr>
          <p:grpSpPr>
            <a:xfrm>
              <a:off x="617447" y="3362184"/>
              <a:ext cx="10092706" cy="1983280"/>
              <a:chOff x="1208284" y="3799271"/>
              <a:chExt cx="9754591" cy="1983280"/>
            </a:xfrm>
          </p:grpSpPr>
          <p:sp>
            <p:nvSpPr>
              <p:cNvPr id="40" name="Freeform: Shape 39">
                <a:extLst>
                  <a:ext uri="{FF2B5EF4-FFF2-40B4-BE49-F238E27FC236}">
                    <a16:creationId xmlns:a16="http://schemas.microsoft.com/office/drawing/2014/main" id="{402EEB8D-E7F6-490A-84D1-52D95CECBC3F}"/>
                  </a:ext>
                </a:extLst>
              </p:cNvPr>
              <p:cNvSpPr/>
              <p:nvPr/>
            </p:nvSpPr>
            <p:spPr bwMode="auto">
              <a:xfrm flipH="1" flipV="1">
                <a:off x="1208284" y="3799272"/>
                <a:ext cx="9754591" cy="1983279"/>
              </a:xfrm>
              <a:custGeom>
                <a:avLst/>
                <a:gdLst>
                  <a:gd name="connsiteX0" fmla="*/ 9754591 w 9754591"/>
                  <a:gd name="connsiteY0" fmla="*/ 1983279 h 1983279"/>
                  <a:gd name="connsiteX1" fmla="*/ 0 w 9754591"/>
                  <a:gd name="connsiteY1" fmla="*/ 1983279 h 1983279"/>
                  <a:gd name="connsiteX2" fmla="*/ 0 w 9754591"/>
                  <a:gd name="connsiteY2" fmla="*/ 0 h 1983279"/>
                </a:gdLst>
                <a:ahLst/>
                <a:cxnLst>
                  <a:cxn ang="0">
                    <a:pos x="connsiteX0" y="connsiteY0"/>
                  </a:cxn>
                  <a:cxn ang="0">
                    <a:pos x="connsiteX1" y="connsiteY1"/>
                  </a:cxn>
                  <a:cxn ang="0">
                    <a:pos x="connsiteX2" y="connsiteY2"/>
                  </a:cxn>
                </a:cxnLst>
                <a:rect l="l" t="t" r="r" b="b"/>
                <a:pathLst>
                  <a:path w="9754591" h="1983279">
                    <a:moveTo>
                      <a:pt x="9754591" y="1983279"/>
                    </a:moveTo>
                    <a:lnTo>
                      <a:pt x="0" y="1983279"/>
                    </a:lnTo>
                    <a:lnTo>
                      <a:pt x="0" y="0"/>
                    </a:lnTo>
                    <a:close/>
                  </a:path>
                </a:pathLst>
              </a:custGeom>
              <a:solidFill>
                <a:schemeClr val="accent3"/>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b="1" dirty="0" err="1">
                  <a:gradFill>
                    <a:gsLst>
                      <a:gs pos="83000">
                        <a:srgbClr val="1A1A1A"/>
                      </a:gs>
                      <a:gs pos="100000">
                        <a:srgbClr val="0D0D0D"/>
                      </a:gs>
                    </a:gsLst>
                    <a:lin ang="5400000" scaled="1"/>
                  </a:gradFill>
                  <a:cs typeface="Segoe UI Semibold" panose="020B0702040204020203" pitchFamily="34" charset="0"/>
                </a:endParaRPr>
              </a:p>
            </p:txBody>
          </p:sp>
          <p:sp>
            <p:nvSpPr>
              <p:cNvPr id="33" name="Freeform: Shape 32">
                <a:extLst>
                  <a:ext uri="{FF2B5EF4-FFF2-40B4-BE49-F238E27FC236}">
                    <a16:creationId xmlns:a16="http://schemas.microsoft.com/office/drawing/2014/main" id="{583AABA5-3EFA-4733-9ED3-ECE5105BCE9C}"/>
                  </a:ext>
                </a:extLst>
              </p:cNvPr>
              <p:cNvSpPr/>
              <p:nvPr/>
            </p:nvSpPr>
            <p:spPr bwMode="auto">
              <a:xfrm flipH="1" flipV="1">
                <a:off x="1788139" y="3799271"/>
                <a:ext cx="9174735" cy="1865384"/>
              </a:xfrm>
              <a:custGeom>
                <a:avLst/>
                <a:gdLst>
                  <a:gd name="connsiteX0" fmla="*/ 9174735 w 9174735"/>
                  <a:gd name="connsiteY0" fmla="*/ 1865384 h 1865384"/>
                  <a:gd name="connsiteX1" fmla="*/ 0 w 9174735"/>
                  <a:gd name="connsiteY1" fmla="*/ 1865384 h 1865384"/>
                  <a:gd name="connsiteX2" fmla="*/ 0 w 9174735"/>
                  <a:gd name="connsiteY2" fmla="*/ 0 h 1865384"/>
                </a:gdLst>
                <a:ahLst/>
                <a:cxnLst>
                  <a:cxn ang="0">
                    <a:pos x="connsiteX0" y="connsiteY0"/>
                  </a:cxn>
                  <a:cxn ang="0">
                    <a:pos x="connsiteX1" y="connsiteY1"/>
                  </a:cxn>
                  <a:cxn ang="0">
                    <a:pos x="connsiteX2" y="connsiteY2"/>
                  </a:cxn>
                </a:cxnLst>
                <a:rect l="l" t="t" r="r" b="b"/>
                <a:pathLst>
                  <a:path w="9174735" h="1865384">
                    <a:moveTo>
                      <a:pt x="9174735" y="1865384"/>
                    </a:moveTo>
                    <a:lnTo>
                      <a:pt x="0" y="1865384"/>
                    </a:lnTo>
                    <a:lnTo>
                      <a:pt x="0" y="0"/>
                    </a:lnTo>
                    <a:close/>
                  </a:path>
                </a:pathLst>
              </a:custGeom>
              <a:solidFill>
                <a:srgbClr val="FFFFFF">
                  <a:alpha val="89804"/>
                </a:srgbClr>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b="1" dirty="0">
                  <a:gradFill>
                    <a:gsLst>
                      <a:gs pos="83000">
                        <a:srgbClr val="1A1A1A"/>
                      </a:gs>
                      <a:gs pos="100000">
                        <a:srgbClr val="0D0D0D"/>
                      </a:gs>
                    </a:gsLst>
                    <a:lin ang="5400000" scaled="1"/>
                  </a:gradFill>
                  <a:cs typeface="Segoe UI Semibold" panose="020B0702040204020203" pitchFamily="34" charset="0"/>
                </a:endParaRPr>
              </a:p>
            </p:txBody>
          </p:sp>
        </p:grpSp>
        <p:sp>
          <p:nvSpPr>
            <p:cNvPr id="5" name="TextBox 4">
              <a:extLst>
                <a:ext uri="{FF2B5EF4-FFF2-40B4-BE49-F238E27FC236}">
                  <a16:creationId xmlns:a16="http://schemas.microsoft.com/office/drawing/2014/main" id="{BC9FD990-2AF7-4997-AE2A-2F6FB4C56AF2}"/>
                </a:ext>
              </a:extLst>
            </p:cNvPr>
            <p:cNvSpPr txBox="1"/>
            <p:nvPr/>
          </p:nvSpPr>
          <p:spPr>
            <a:xfrm>
              <a:off x="5904914" y="3655030"/>
              <a:ext cx="4190999" cy="787908"/>
            </a:xfrm>
            <a:prstGeom prst="rect">
              <a:avLst/>
            </a:prstGeom>
            <a:noFill/>
            <a:effectLst/>
          </p:spPr>
          <p:txBody>
            <a:bodyPr wrap="square" lIns="182880" tIns="146304" rIns="182880" bIns="146304" rtlCol="0" anchor="ctr">
              <a:spAutoFit/>
            </a:bodyPr>
            <a:lstStyle/>
            <a:p>
              <a:pPr marL="0" marR="0" lvl="0" indent="0" algn="r" defTabSz="914367" rtl="0" eaLnBrk="1" fontAlgn="auto" latinLnBrk="0" hangingPunct="1">
                <a:lnSpc>
                  <a:spcPct val="100000"/>
                </a:lnSpc>
                <a:spcBef>
                  <a:spcPct val="0"/>
                </a:spcBef>
                <a:spcAft>
                  <a:spcPts val="2353"/>
                </a:spcAft>
                <a:buClrTx/>
                <a:buSzTx/>
                <a:buFontTx/>
                <a:buNone/>
                <a:tabLst/>
                <a:defRPr/>
              </a:pPr>
              <a:r>
                <a:rPr lang="en-US" sz="1600" b="1" dirty="0">
                  <a:cs typeface="Segoe UI Semibold" panose="020B0702040204020203" pitchFamily="34" charset="0"/>
                </a:rPr>
                <a:t>MODERN PERIMETER</a:t>
              </a:r>
              <a:br>
                <a:rPr lang="en-US" sz="1600" b="1" dirty="0">
                  <a:cs typeface="Segoe UI Semibold" panose="020B0702040204020203" pitchFamily="34" charset="0"/>
                </a:rPr>
              </a:br>
              <a:r>
                <a:rPr lang="en-US" sz="1600" b="1" dirty="0">
                  <a:cs typeface="Segoe UI Semibold" panose="020B0702040204020203" pitchFamily="34" charset="0"/>
                </a:rPr>
                <a:t>(Identity Controls)</a:t>
              </a:r>
            </a:p>
          </p:txBody>
        </p:sp>
        <p:grpSp>
          <p:nvGrpSpPr>
            <p:cNvPr id="45" name="Group 44">
              <a:extLst>
                <a:ext uri="{FF2B5EF4-FFF2-40B4-BE49-F238E27FC236}">
                  <a16:creationId xmlns:a16="http://schemas.microsoft.com/office/drawing/2014/main" id="{3E200309-7371-4EBB-A18A-3844D8DB044C}"/>
                </a:ext>
              </a:extLst>
            </p:cNvPr>
            <p:cNvGrpSpPr/>
            <p:nvPr/>
          </p:nvGrpSpPr>
          <p:grpSpPr>
            <a:xfrm>
              <a:off x="617447" y="3514584"/>
              <a:ext cx="10092706" cy="1983280"/>
              <a:chOff x="1208284" y="3951671"/>
              <a:chExt cx="9754591" cy="1983280"/>
            </a:xfrm>
          </p:grpSpPr>
          <p:grpSp>
            <p:nvGrpSpPr>
              <p:cNvPr id="42" name="Group 41">
                <a:extLst>
                  <a:ext uri="{FF2B5EF4-FFF2-40B4-BE49-F238E27FC236}">
                    <a16:creationId xmlns:a16="http://schemas.microsoft.com/office/drawing/2014/main" id="{AE0BDBAA-F603-42DA-AB69-E601F506012D}"/>
                  </a:ext>
                </a:extLst>
              </p:cNvPr>
              <p:cNvGrpSpPr/>
              <p:nvPr/>
            </p:nvGrpSpPr>
            <p:grpSpPr>
              <a:xfrm flipH="1" flipV="1">
                <a:off x="1208284" y="3951671"/>
                <a:ext cx="9754591" cy="1983280"/>
                <a:chOff x="1208284" y="3799271"/>
                <a:chExt cx="9754591" cy="1983280"/>
              </a:xfrm>
            </p:grpSpPr>
            <p:sp>
              <p:nvSpPr>
                <p:cNvPr id="43" name="Freeform: Shape 42">
                  <a:extLst>
                    <a:ext uri="{FF2B5EF4-FFF2-40B4-BE49-F238E27FC236}">
                      <a16:creationId xmlns:a16="http://schemas.microsoft.com/office/drawing/2014/main" id="{C5094712-A26D-4233-8F64-3265B91A02EC}"/>
                    </a:ext>
                  </a:extLst>
                </p:cNvPr>
                <p:cNvSpPr/>
                <p:nvPr/>
              </p:nvSpPr>
              <p:spPr bwMode="auto">
                <a:xfrm flipH="1" flipV="1">
                  <a:off x="1208284" y="3799272"/>
                  <a:ext cx="9754591" cy="1983279"/>
                </a:xfrm>
                <a:custGeom>
                  <a:avLst/>
                  <a:gdLst>
                    <a:gd name="connsiteX0" fmla="*/ 9754591 w 9754591"/>
                    <a:gd name="connsiteY0" fmla="*/ 1983279 h 1983279"/>
                    <a:gd name="connsiteX1" fmla="*/ 0 w 9754591"/>
                    <a:gd name="connsiteY1" fmla="*/ 1983279 h 1983279"/>
                    <a:gd name="connsiteX2" fmla="*/ 0 w 9754591"/>
                    <a:gd name="connsiteY2" fmla="*/ 0 h 1983279"/>
                  </a:gdLst>
                  <a:ahLst/>
                  <a:cxnLst>
                    <a:cxn ang="0">
                      <a:pos x="connsiteX0" y="connsiteY0"/>
                    </a:cxn>
                    <a:cxn ang="0">
                      <a:pos x="connsiteX1" y="connsiteY1"/>
                    </a:cxn>
                    <a:cxn ang="0">
                      <a:pos x="connsiteX2" y="connsiteY2"/>
                    </a:cxn>
                  </a:cxnLst>
                  <a:rect l="l" t="t" r="r" b="b"/>
                  <a:pathLst>
                    <a:path w="9754591" h="1983279">
                      <a:moveTo>
                        <a:pt x="9754591" y="1983279"/>
                      </a:moveTo>
                      <a:lnTo>
                        <a:pt x="0" y="1983279"/>
                      </a:lnTo>
                      <a:lnTo>
                        <a:pt x="0" y="0"/>
                      </a:lnTo>
                      <a:close/>
                    </a:path>
                  </a:pathLst>
                </a:custGeom>
                <a:solidFill>
                  <a:schemeClr val="accent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b="1" dirty="0" err="1">
                    <a:gradFill>
                      <a:gsLst>
                        <a:gs pos="83000">
                          <a:srgbClr val="1A1A1A"/>
                        </a:gs>
                        <a:gs pos="100000">
                          <a:srgbClr val="0D0D0D"/>
                        </a:gs>
                      </a:gsLst>
                      <a:lin ang="5400000" scaled="1"/>
                    </a:gradFill>
                    <a:cs typeface="Segoe UI Semibold" panose="020B0702040204020203" pitchFamily="34" charset="0"/>
                  </a:endParaRPr>
                </a:p>
              </p:txBody>
            </p:sp>
            <p:sp>
              <p:nvSpPr>
                <p:cNvPr id="44" name="Freeform: Shape 43">
                  <a:extLst>
                    <a:ext uri="{FF2B5EF4-FFF2-40B4-BE49-F238E27FC236}">
                      <a16:creationId xmlns:a16="http://schemas.microsoft.com/office/drawing/2014/main" id="{D36301F8-6749-4225-967F-09339F954233}"/>
                    </a:ext>
                  </a:extLst>
                </p:cNvPr>
                <p:cNvSpPr/>
                <p:nvPr/>
              </p:nvSpPr>
              <p:spPr bwMode="auto">
                <a:xfrm flipH="1" flipV="1">
                  <a:off x="1788139" y="3799271"/>
                  <a:ext cx="9174735" cy="1865384"/>
                </a:xfrm>
                <a:custGeom>
                  <a:avLst/>
                  <a:gdLst>
                    <a:gd name="connsiteX0" fmla="*/ 9174735 w 9174735"/>
                    <a:gd name="connsiteY0" fmla="*/ 1865384 h 1865384"/>
                    <a:gd name="connsiteX1" fmla="*/ 0 w 9174735"/>
                    <a:gd name="connsiteY1" fmla="*/ 1865384 h 1865384"/>
                    <a:gd name="connsiteX2" fmla="*/ 0 w 9174735"/>
                    <a:gd name="connsiteY2" fmla="*/ 0 h 1865384"/>
                  </a:gdLst>
                  <a:ahLst/>
                  <a:cxnLst>
                    <a:cxn ang="0">
                      <a:pos x="connsiteX0" y="connsiteY0"/>
                    </a:cxn>
                    <a:cxn ang="0">
                      <a:pos x="connsiteX1" y="connsiteY1"/>
                    </a:cxn>
                    <a:cxn ang="0">
                      <a:pos x="connsiteX2" y="connsiteY2"/>
                    </a:cxn>
                  </a:cxnLst>
                  <a:rect l="l" t="t" r="r" b="b"/>
                  <a:pathLst>
                    <a:path w="9174735" h="1865384">
                      <a:moveTo>
                        <a:pt x="9174735" y="1865384"/>
                      </a:moveTo>
                      <a:lnTo>
                        <a:pt x="0" y="1865384"/>
                      </a:lnTo>
                      <a:lnTo>
                        <a:pt x="0" y="0"/>
                      </a:lnTo>
                      <a:close/>
                    </a:path>
                  </a:pathLst>
                </a:custGeom>
                <a:solidFill>
                  <a:srgbClr val="FFFFFF">
                    <a:alpha val="89804"/>
                  </a:srgbClr>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b="1" dirty="0">
                    <a:gradFill>
                      <a:gsLst>
                        <a:gs pos="83000">
                          <a:srgbClr val="1A1A1A"/>
                        </a:gs>
                        <a:gs pos="100000">
                          <a:srgbClr val="0D0D0D"/>
                        </a:gs>
                      </a:gsLst>
                      <a:lin ang="5400000" scaled="1"/>
                    </a:gradFill>
                    <a:cs typeface="Segoe UI Semibold" panose="020B0702040204020203" pitchFamily="34" charset="0"/>
                  </a:endParaRPr>
                </a:p>
              </p:txBody>
            </p:sp>
          </p:grpSp>
          <p:sp>
            <p:nvSpPr>
              <p:cNvPr id="37" name="TextBox 36">
                <a:extLst>
                  <a:ext uri="{FF2B5EF4-FFF2-40B4-BE49-F238E27FC236}">
                    <a16:creationId xmlns:a16="http://schemas.microsoft.com/office/drawing/2014/main" id="{CB1C2CE9-AC20-4782-9032-78BCB20BD68D}"/>
                  </a:ext>
                </a:extLst>
              </p:cNvPr>
              <p:cNvSpPr txBox="1"/>
              <p:nvPr/>
            </p:nvSpPr>
            <p:spPr>
              <a:xfrm>
                <a:off x="1353855" y="4829288"/>
                <a:ext cx="4190999" cy="787908"/>
              </a:xfrm>
              <a:prstGeom prst="rect">
                <a:avLst/>
              </a:prstGeom>
              <a:noFill/>
              <a:effectLst/>
            </p:spPr>
            <p:txBody>
              <a:bodyPr wrap="square" lIns="182880" tIns="146304" rIns="182880" bIns="146304" rtlCol="0" anchor="ctr">
                <a:spAutoFit/>
              </a:bodyPr>
              <a:lstStyle/>
              <a:p>
                <a:pPr lvl="0" defTabSz="914367">
                  <a:spcBef>
                    <a:spcPct val="0"/>
                  </a:spcBef>
                  <a:spcAft>
                    <a:spcPts val="2353"/>
                  </a:spcAft>
                  <a:defRPr/>
                </a:pPr>
                <a:r>
                  <a:rPr lang="en-US" sz="1600" b="1" dirty="0">
                    <a:gradFill>
                      <a:gsLst>
                        <a:gs pos="83000">
                          <a:srgbClr val="1A1A1A"/>
                        </a:gs>
                        <a:gs pos="100000">
                          <a:srgbClr val="0D0D0D"/>
                        </a:gs>
                      </a:gsLst>
                      <a:lin ang="5400000" scaled="1"/>
                    </a:gradFill>
                    <a:cs typeface="Segoe UI Semibold" panose="020B0702040204020203" pitchFamily="34" charset="0"/>
                  </a:rPr>
                  <a:t>CLASSIC PERIMETER</a:t>
                </a:r>
                <a:br>
                  <a:rPr lang="en-US" sz="1600" b="1" dirty="0">
                    <a:gradFill>
                      <a:gsLst>
                        <a:gs pos="83000">
                          <a:srgbClr val="1A1A1A"/>
                        </a:gs>
                        <a:gs pos="100000">
                          <a:srgbClr val="0D0D0D"/>
                        </a:gs>
                      </a:gsLst>
                      <a:lin ang="5400000" scaled="1"/>
                    </a:gradFill>
                    <a:cs typeface="Segoe UI Semibold" panose="020B0702040204020203" pitchFamily="34" charset="0"/>
                  </a:rPr>
                </a:br>
                <a:r>
                  <a:rPr lang="en-US" sz="1600" b="1" dirty="0">
                    <a:gradFill>
                      <a:gsLst>
                        <a:gs pos="83000">
                          <a:srgbClr val="1A1A1A"/>
                        </a:gs>
                        <a:gs pos="100000">
                          <a:srgbClr val="0D0D0D"/>
                        </a:gs>
                      </a:gsLst>
                      <a:lin ang="5400000" scaled="1"/>
                    </a:gradFill>
                    <a:cs typeface="Segoe UI Semibold" panose="020B0702040204020203" pitchFamily="34" charset="0"/>
                  </a:rPr>
                  <a:t>(Network Controls)</a:t>
                </a:r>
              </a:p>
            </p:txBody>
          </p:sp>
        </p:grpSp>
      </p:grpSp>
      <p:sp>
        <p:nvSpPr>
          <p:cNvPr id="22" name="Arrow: Pentagon 21">
            <a:extLst>
              <a:ext uri="{FF2B5EF4-FFF2-40B4-BE49-F238E27FC236}">
                <a16:creationId xmlns:a16="http://schemas.microsoft.com/office/drawing/2014/main" id="{77948E27-2161-4514-8D42-8D5A84E17EEC}"/>
              </a:ext>
            </a:extLst>
          </p:cNvPr>
          <p:cNvSpPr/>
          <p:nvPr/>
        </p:nvSpPr>
        <p:spPr bwMode="auto">
          <a:xfrm>
            <a:off x="914739" y="2729812"/>
            <a:ext cx="8616557" cy="303802"/>
          </a:xfrm>
          <a:prstGeom prst="homePlate">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457200" lvl="0" defTabSz="932472" fontAlgn="base">
              <a:spcBef>
                <a:spcPct val="0"/>
              </a:spcBef>
              <a:spcAft>
                <a:spcPct val="0"/>
              </a:spcAft>
            </a:pPr>
            <a:r>
              <a:rPr lang="en-US" sz="1600" b="1" dirty="0">
                <a:gradFill>
                  <a:gsLst>
                    <a:gs pos="83000">
                      <a:srgbClr val="1A1A1A"/>
                    </a:gs>
                    <a:gs pos="100000">
                      <a:srgbClr val="0D0D0D"/>
                    </a:gs>
                  </a:gsLst>
                  <a:lin ang="5400000" scaled="1"/>
                </a:gradFill>
                <a:cs typeface="Segoe UI Semibold" panose="020B0702040204020203" pitchFamily="34" charset="0"/>
              </a:rPr>
              <a:t>SECURING MODERN SCENARIOS (CLOUD, MOBILE, IOT)</a:t>
            </a:r>
          </a:p>
        </p:txBody>
      </p:sp>
    </p:spTree>
    <p:extLst>
      <p:ext uri="{BB962C8B-B14F-4D97-AF65-F5344CB8AC3E}">
        <p14:creationId xmlns:p14="http://schemas.microsoft.com/office/powerpoint/2010/main" val="8630511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1000"/>
                                        <p:tgtEl>
                                          <p:spTgt spid="1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additive="base">
                                        <p:cTn id="10" dur="1000" fill="hold"/>
                                        <p:tgtEl>
                                          <p:spTgt spid="13"/>
                                        </p:tgtEl>
                                        <p:attrNameLst>
                                          <p:attrName>ppt_x</p:attrName>
                                        </p:attrNameLst>
                                      </p:cBhvr>
                                      <p:tavLst>
                                        <p:tav tm="0">
                                          <p:val>
                                            <p:strVal val="0-#ppt_w/2"/>
                                          </p:val>
                                        </p:tav>
                                        <p:tav tm="100000">
                                          <p:val>
                                            <p:strVal val="#ppt_x"/>
                                          </p:val>
                                        </p:tav>
                                      </p:tavLst>
                                    </p:anim>
                                    <p:anim calcmode="lin" valueType="num">
                                      <p:cBhvr additive="base">
                                        <p:cTn id="11" dur="1000" fill="hold"/>
                                        <p:tgtEl>
                                          <p:spTgt spid="13"/>
                                        </p:tgtEl>
                                        <p:attrNameLst>
                                          <p:attrName>ppt_y</p:attrName>
                                        </p:attrNameLst>
                                      </p:cBhvr>
                                      <p:tavLst>
                                        <p:tav tm="0">
                                          <p:val>
                                            <p:strVal val="#ppt_y"/>
                                          </p:val>
                                        </p:tav>
                                        <p:tav tm="100000">
                                          <p:val>
                                            <p:strVal val="#ppt_y"/>
                                          </p:val>
                                        </p:tav>
                                      </p:tavLst>
                                    </p:anim>
                                  </p:childTnLst>
                                </p:cTn>
                              </p:par>
                              <p:par>
                                <p:cTn id="12" presetID="2" presetClass="entr" presetSubtype="8"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additive="base">
                                        <p:cTn id="14" dur="1000" fill="hold"/>
                                        <p:tgtEl>
                                          <p:spTgt spid="22"/>
                                        </p:tgtEl>
                                        <p:attrNameLst>
                                          <p:attrName>ppt_x</p:attrName>
                                        </p:attrNameLst>
                                      </p:cBhvr>
                                      <p:tavLst>
                                        <p:tav tm="0">
                                          <p:val>
                                            <p:strVal val="0-#ppt_w/2"/>
                                          </p:val>
                                        </p:tav>
                                        <p:tav tm="100000">
                                          <p:val>
                                            <p:strVal val="#ppt_x"/>
                                          </p:val>
                                        </p:tav>
                                      </p:tavLst>
                                    </p:anim>
                                    <p:anim calcmode="lin" valueType="num">
                                      <p:cBhvr additive="base">
                                        <p:cTn id="15" dur="10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22" grpId="0" animBg="1"/>
    </p:bld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018D0-CAC4-4F42-ADE4-45673316936B}"/>
              </a:ext>
            </a:extLst>
          </p:cNvPr>
          <p:cNvSpPr>
            <a:spLocks noGrp="1"/>
          </p:cNvSpPr>
          <p:nvPr>
            <p:ph type="title"/>
          </p:nvPr>
        </p:nvSpPr>
        <p:spPr>
          <a:xfrm>
            <a:off x="588263" y="457201"/>
            <a:ext cx="11018520" cy="1661993"/>
          </a:xfrm>
        </p:spPr>
        <p:txBody>
          <a:bodyPr/>
          <a:lstStyle/>
          <a:p>
            <a:r>
              <a:rPr lang="en-US" dirty="0"/>
              <a:t>Advanced Threat Protection for Storage Alerts</a:t>
            </a:r>
            <a:br>
              <a:rPr lang="en-US" dirty="0"/>
            </a:br>
            <a:br>
              <a:rPr lang="en-US" dirty="0"/>
            </a:br>
            <a:endParaRPr lang="en-US" dirty="0"/>
          </a:p>
        </p:txBody>
      </p:sp>
      <p:sp>
        <p:nvSpPr>
          <p:cNvPr id="10" name="Text Placeholder 3">
            <a:extLst>
              <a:ext uri="{FF2B5EF4-FFF2-40B4-BE49-F238E27FC236}">
                <a16:creationId xmlns:a16="http://schemas.microsoft.com/office/drawing/2014/main" id="{A7A7DD16-38FC-4A7E-9299-448C76D3185C}"/>
              </a:ext>
            </a:extLst>
          </p:cNvPr>
          <p:cNvSpPr txBox="1">
            <a:spLocks/>
          </p:cNvSpPr>
          <p:nvPr/>
        </p:nvSpPr>
        <p:spPr>
          <a:xfrm>
            <a:off x="7835900" y="2515594"/>
            <a:ext cx="4190999" cy="1107996"/>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Full List at </a:t>
            </a:r>
            <a:r>
              <a:rPr lang="en-US" dirty="0">
                <a:hlinkClick r:id="rId3"/>
              </a:rPr>
              <a:t>https://docs.microsoft.com/en-us/azure/security-center/security-center-alerts-data-services#azure-storage</a:t>
            </a:r>
            <a:r>
              <a:rPr lang="en-US" dirty="0"/>
              <a:t> </a:t>
            </a:r>
            <a:endParaRPr lang="en-US" sz="1800" dirty="0">
              <a:latin typeface="+mn-lt"/>
            </a:endParaRPr>
          </a:p>
        </p:txBody>
      </p:sp>
      <p:grpSp>
        <p:nvGrpSpPr>
          <p:cNvPr id="5" name="Group 4">
            <a:extLst>
              <a:ext uri="{FF2B5EF4-FFF2-40B4-BE49-F238E27FC236}">
                <a16:creationId xmlns:a16="http://schemas.microsoft.com/office/drawing/2014/main" id="{91A6F798-23DF-4771-8CCB-CA40FC6D4141}"/>
              </a:ext>
            </a:extLst>
          </p:cNvPr>
          <p:cNvGrpSpPr/>
          <p:nvPr/>
        </p:nvGrpSpPr>
        <p:grpSpPr>
          <a:xfrm>
            <a:off x="535940" y="1285240"/>
            <a:ext cx="7579360" cy="6713219"/>
            <a:chOff x="802640" y="1209040"/>
            <a:chExt cx="7579360" cy="6713219"/>
          </a:xfrm>
        </p:grpSpPr>
        <p:pic>
          <p:nvPicPr>
            <p:cNvPr id="3" name="Picture 2">
              <a:extLst>
                <a:ext uri="{FF2B5EF4-FFF2-40B4-BE49-F238E27FC236}">
                  <a16:creationId xmlns:a16="http://schemas.microsoft.com/office/drawing/2014/main" id="{9E007F4D-8E2D-495A-9A1E-072DF4C781C0}"/>
                </a:ext>
              </a:extLst>
            </p:cNvPr>
            <p:cNvPicPr>
              <a:picLocks noChangeAspect="1"/>
            </p:cNvPicPr>
            <p:nvPr/>
          </p:nvPicPr>
          <p:blipFill>
            <a:blip r:embed="rId4"/>
            <a:stretch>
              <a:fillRect/>
            </a:stretch>
          </p:blipFill>
          <p:spPr>
            <a:xfrm>
              <a:off x="1003900" y="1209040"/>
              <a:ext cx="6838959" cy="6499860"/>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pic>
        <p:sp>
          <p:nvSpPr>
            <p:cNvPr id="4" name="Rectangle 3">
              <a:extLst>
                <a:ext uri="{FF2B5EF4-FFF2-40B4-BE49-F238E27FC236}">
                  <a16:creationId xmlns:a16="http://schemas.microsoft.com/office/drawing/2014/main" id="{E30B73B8-0DBE-4950-AE36-F060EB65E13D}"/>
                </a:ext>
              </a:extLst>
            </p:cNvPr>
            <p:cNvSpPr/>
            <p:nvPr/>
          </p:nvSpPr>
          <p:spPr bwMode="auto">
            <a:xfrm>
              <a:off x="802640" y="4879339"/>
              <a:ext cx="7579360" cy="3042920"/>
            </a:xfrm>
            <a:prstGeom prst="rect">
              <a:avLst/>
            </a:prstGeom>
            <a:gradFill>
              <a:gsLst>
                <a:gs pos="42000">
                  <a:srgbClr val="EAEAEA"/>
                </a:gs>
                <a:gs pos="0">
                  <a:srgbClr val="EAEAEA">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11016091"/>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Connector: Elbow 61">
            <a:extLst>
              <a:ext uri="{FF2B5EF4-FFF2-40B4-BE49-F238E27FC236}">
                <a16:creationId xmlns:a16="http://schemas.microsoft.com/office/drawing/2014/main" id="{746237C3-0CF8-4509-BF76-AE46E66D560A}"/>
              </a:ext>
            </a:extLst>
          </p:cNvPr>
          <p:cNvCxnSpPr>
            <a:cxnSpLocks/>
            <a:stCxn id="19" idx="3"/>
            <a:endCxn id="63" idx="1"/>
          </p:cNvCxnSpPr>
          <p:nvPr/>
        </p:nvCxnSpPr>
        <p:spPr>
          <a:xfrm>
            <a:off x="6526111" y="6172553"/>
            <a:ext cx="357467" cy="99609"/>
          </a:xfrm>
          <a:prstGeom prst="bentConnector3">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CE29C1CF-B86C-4463-BCF2-ADD0691B9D5F}"/>
              </a:ext>
            </a:extLst>
          </p:cNvPr>
          <p:cNvCxnSpPr>
            <a:cxnSpLocks/>
            <a:stCxn id="10" idx="3"/>
          </p:cNvCxnSpPr>
          <p:nvPr/>
        </p:nvCxnSpPr>
        <p:spPr>
          <a:xfrm>
            <a:off x="6526110" y="5261145"/>
            <a:ext cx="357466" cy="128191"/>
          </a:xfrm>
          <a:prstGeom prst="bentConnector3">
            <a:avLst>
              <a:gd name="adj1" fmla="val 50000"/>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DE424E59-B70E-439A-A533-66C70ED41BED}"/>
              </a:ext>
            </a:extLst>
          </p:cNvPr>
          <p:cNvCxnSpPr>
            <a:cxnSpLocks/>
          </p:cNvCxnSpPr>
          <p:nvPr/>
        </p:nvCxnSpPr>
        <p:spPr>
          <a:xfrm>
            <a:off x="6526110" y="3161600"/>
            <a:ext cx="357466" cy="128191"/>
          </a:xfrm>
          <a:prstGeom prst="bentConnector3">
            <a:avLst>
              <a:gd name="adj1" fmla="val 50000"/>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A26BC2C3-6634-4954-93D5-77E3DA5F1FD4}"/>
              </a:ext>
            </a:extLst>
          </p:cNvPr>
          <p:cNvCxnSpPr>
            <a:cxnSpLocks/>
          </p:cNvCxnSpPr>
          <p:nvPr/>
        </p:nvCxnSpPr>
        <p:spPr>
          <a:xfrm>
            <a:off x="6526110" y="2248248"/>
            <a:ext cx="357466" cy="128191"/>
          </a:xfrm>
          <a:prstGeom prst="bentConnector3">
            <a:avLst>
              <a:gd name="adj1" fmla="val 50000"/>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2C8BC792-E4F7-410A-8319-FF4865C497FF}"/>
              </a:ext>
            </a:extLst>
          </p:cNvPr>
          <p:cNvCxnSpPr>
            <a:cxnSpLocks/>
          </p:cNvCxnSpPr>
          <p:nvPr/>
        </p:nvCxnSpPr>
        <p:spPr>
          <a:xfrm>
            <a:off x="6517536" y="4299355"/>
            <a:ext cx="357466" cy="128191"/>
          </a:xfrm>
          <a:prstGeom prst="bentConnector3">
            <a:avLst>
              <a:gd name="adj1" fmla="val 50000"/>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BA8C00A0-B719-4AAD-A5C1-25E7182899A3}"/>
              </a:ext>
            </a:extLst>
          </p:cNvPr>
          <p:cNvSpPr/>
          <p:nvPr/>
        </p:nvSpPr>
        <p:spPr bwMode="auto">
          <a:xfrm>
            <a:off x="5936138" y="141598"/>
            <a:ext cx="3706161" cy="1167978"/>
          </a:xfrm>
          <a:prstGeom prst="rect">
            <a:avLst/>
          </a:prstGeom>
          <a:solidFill>
            <a:schemeClr val="lt1"/>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28600" tIns="91440" rIns="182880" bIns="91440" numCol="1" spcCol="0" rtlCol="0" fromWordArt="0" anchor="ctr" anchorCtr="0" forceAA="0" compatLnSpc="1">
            <a:prstTxWarp prst="textNoShape">
              <a:avLst/>
            </a:prstTxWarp>
            <a:noAutofit/>
          </a:bodyPr>
          <a:lstStyle/>
          <a:p>
            <a:pPr lvl="0" defTabSz="932472" fontAlgn="base">
              <a:spcBef>
                <a:spcPct val="0"/>
              </a:spcBef>
              <a:spcAft>
                <a:spcPts val="600"/>
              </a:spcAft>
              <a:defRPr/>
            </a:pPr>
            <a:r>
              <a:rPr lang="en-US" sz="1600" b="1" dirty="0">
                <a:gradFill>
                  <a:gsLst>
                    <a:gs pos="83000">
                      <a:srgbClr val="0078D4"/>
                    </a:gs>
                    <a:gs pos="100000">
                      <a:srgbClr val="0078D4"/>
                    </a:gs>
                  </a:gsLst>
                  <a:lin ang="5400000" scaled="1"/>
                </a:gradFill>
                <a:ea typeface="Segoe UI" pitchFamily="34" charset="0"/>
                <a:cs typeface="Segoe UI" pitchFamily="34" charset="0"/>
              </a:rPr>
              <a:t>Encryption</a:t>
            </a:r>
            <a:br>
              <a:rPr lang="en-US" sz="1600" b="1" dirty="0">
                <a:gradFill>
                  <a:gsLst>
                    <a:gs pos="83000">
                      <a:srgbClr val="0078D4"/>
                    </a:gs>
                    <a:gs pos="100000">
                      <a:srgbClr val="0078D4"/>
                    </a:gs>
                  </a:gsLst>
                  <a:lin ang="5400000" scaled="1"/>
                </a:gradFill>
                <a:ea typeface="Segoe UI" pitchFamily="34" charset="0"/>
                <a:cs typeface="Segoe UI" pitchFamily="34" charset="0"/>
              </a:rPr>
            </a:br>
            <a:r>
              <a:rPr lang="en-US" sz="1600" b="1" dirty="0">
                <a:gradFill>
                  <a:gsLst>
                    <a:gs pos="83000">
                      <a:srgbClr val="0078D4"/>
                    </a:gs>
                    <a:gs pos="100000">
                      <a:srgbClr val="0078D4"/>
                    </a:gs>
                  </a:gsLst>
                  <a:lin ang="5400000" scaled="1"/>
                </a:gradFill>
                <a:ea typeface="Segoe UI" pitchFamily="34" charset="0"/>
                <a:cs typeface="Segoe UI" pitchFamily="34" charset="0"/>
              </a:rPr>
              <a:t>is not a </a:t>
            </a:r>
            <a:br>
              <a:rPr lang="en-US" sz="1600" b="1" dirty="0">
                <a:gradFill>
                  <a:gsLst>
                    <a:gs pos="83000">
                      <a:srgbClr val="0078D4"/>
                    </a:gs>
                    <a:gs pos="100000">
                      <a:srgbClr val="0078D4"/>
                    </a:gs>
                  </a:gsLst>
                  <a:lin ang="5400000" scaled="1"/>
                </a:gradFill>
                <a:ea typeface="Segoe UI" pitchFamily="34" charset="0"/>
                <a:cs typeface="Segoe UI" pitchFamily="34" charset="0"/>
              </a:rPr>
            </a:br>
            <a:r>
              <a:rPr lang="en-US" sz="1600" b="1" dirty="0">
                <a:gradFill>
                  <a:gsLst>
                    <a:gs pos="83000">
                      <a:srgbClr val="0078D4"/>
                    </a:gs>
                    <a:gs pos="100000">
                      <a:srgbClr val="0078D4"/>
                    </a:gs>
                  </a:gsLst>
                  <a:lin ang="5400000" scaled="1"/>
                </a:gradFill>
                <a:ea typeface="Segoe UI" pitchFamily="34" charset="0"/>
                <a:cs typeface="Segoe UI" pitchFamily="34" charset="0"/>
              </a:rPr>
              <a:t>panacea</a:t>
            </a:r>
          </a:p>
        </p:txBody>
      </p:sp>
      <p:sp>
        <p:nvSpPr>
          <p:cNvPr id="3" name="Title 2">
            <a:extLst>
              <a:ext uri="{FF2B5EF4-FFF2-40B4-BE49-F238E27FC236}">
                <a16:creationId xmlns:a16="http://schemas.microsoft.com/office/drawing/2014/main" id="{E0CCC32B-B78C-4DAF-B41A-8C99D9931110}"/>
              </a:ext>
            </a:extLst>
          </p:cNvPr>
          <p:cNvSpPr>
            <a:spLocks noGrp="1"/>
          </p:cNvSpPr>
          <p:nvPr>
            <p:ph type="title"/>
          </p:nvPr>
        </p:nvSpPr>
        <p:spPr/>
        <p:txBody>
          <a:bodyPr/>
          <a:lstStyle/>
          <a:p>
            <a:r>
              <a:rPr lang="en-US" dirty="0"/>
              <a:t>Azure Data Encryption</a:t>
            </a:r>
          </a:p>
        </p:txBody>
      </p:sp>
      <p:sp>
        <p:nvSpPr>
          <p:cNvPr id="51" name="Freeform 16">
            <a:extLst>
              <a:ext uri="{FF2B5EF4-FFF2-40B4-BE49-F238E27FC236}">
                <a16:creationId xmlns:a16="http://schemas.microsoft.com/office/drawing/2014/main" id="{70D744AC-0182-4DB4-A28A-0F3D54B301C9}"/>
              </a:ext>
            </a:extLst>
          </p:cNvPr>
          <p:cNvSpPr/>
          <p:nvPr/>
        </p:nvSpPr>
        <p:spPr>
          <a:xfrm>
            <a:off x="6866427" y="2970184"/>
            <a:ext cx="5064311" cy="510311"/>
          </a:xfrm>
          <a:custGeom>
            <a:avLst/>
            <a:gdLst>
              <a:gd name="connsiteX0" fmla="*/ 0 w 9089739"/>
              <a:gd name="connsiteY0" fmla="*/ 0 h 1250306"/>
              <a:gd name="connsiteX1" fmla="*/ 9089739 w 9089739"/>
              <a:gd name="connsiteY1" fmla="*/ 0 h 1250306"/>
              <a:gd name="connsiteX2" fmla="*/ 9089739 w 9089739"/>
              <a:gd name="connsiteY2" fmla="*/ 1250306 h 1250306"/>
              <a:gd name="connsiteX3" fmla="*/ 0 w 9089739"/>
              <a:gd name="connsiteY3" fmla="*/ 1250306 h 1250306"/>
              <a:gd name="connsiteX4" fmla="*/ 0 w 9089739"/>
              <a:gd name="connsiteY4" fmla="*/ 0 h 1250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9739" h="1250306">
                <a:moveTo>
                  <a:pt x="0" y="0"/>
                </a:moveTo>
                <a:lnTo>
                  <a:pt x="9089739" y="0"/>
                </a:lnTo>
                <a:lnTo>
                  <a:pt x="9089739" y="1250306"/>
                </a:lnTo>
                <a:lnTo>
                  <a:pt x="0" y="1250306"/>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171450" marR="0" lvl="1" indent="-171450" algn="l" defTabSz="800100" rtl="0" eaLnBrk="1" fontAlgn="auto" latinLnBrk="0" hangingPunct="1">
              <a:lnSpc>
                <a:spcPct val="90000"/>
              </a:lnSpc>
              <a:spcBef>
                <a:spcPct val="0"/>
              </a:spcBef>
              <a:spcAft>
                <a:spcPct val="15000"/>
              </a:spcAft>
              <a:buClrTx/>
              <a:buSzTx/>
              <a:buFontTx/>
              <a:buChar char="••"/>
              <a:tabLst/>
              <a:defRPr/>
            </a:pPr>
            <a:r>
              <a:rPr kumimoji="0" lang="en-US" sz="1400" b="1"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BYO Encryption </a:t>
            </a:r>
            <a:r>
              <a:rPr kumimoji="0" lang="en-US" sz="1400" b="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 .NET Libraries, client-side encryption, etc. </a:t>
            </a:r>
            <a:endParaRPr kumimoji="0" lang="en-US" sz="1400" b="1"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endParaRPr>
          </a:p>
        </p:txBody>
      </p:sp>
      <p:sp>
        <p:nvSpPr>
          <p:cNvPr id="52" name="Freeform 18">
            <a:extLst>
              <a:ext uri="{FF2B5EF4-FFF2-40B4-BE49-F238E27FC236}">
                <a16:creationId xmlns:a16="http://schemas.microsoft.com/office/drawing/2014/main" id="{F5338533-0A24-469A-AA17-663C2A3C971E}"/>
              </a:ext>
            </a:extLst>
          </p:cNvPr>
          <p:cNvSpPr/>
          <p:nvPr/>
        </p:nvSpPr>
        <p:spPr>
          <a:xfrm>
            <a:off x="6866428" y="3695008"/>
            <a:ext cx="5064311" cy="938719"/>
          </a:xfrm>
          <a:custGeom>
            <a:avLst/>
            <a:gdLst>
              <a:gd name="connsiteX0" fmla="*/ 0 w 9089739"/>
              <a:gd name="connsiteY0" fmla="*/ 0 h 1000299"/>
              <a:gd name="connsiteX1" fmla="*/ 9089739 w 9089739"/>
              <a:gd name="connsiteY1" fmla="*/ 0 h 1000299"/>
              <a:gd name="connsiteX2" fmla="*/ 9089739 w 9089739"/>
              <a:gd name="connsiteY2" fmla="*/ 1000299 h 1000299"/>
              <a:gd name="connsiteX3" fmla="*/ 0 w 9089739"/>
              <a:gd name="connsiteY3" fmla="*/ 1000299 h 1000299"/>
              <a:gd name="connsiteX4" fmla="*/ 0 w 9089739"/>
              <a:gd name="connsiteY4" fmla="*/ 0 h 1000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9739" h="1000299">
                <a:moveTo>
                  <a:pt x="0" y="0"/>
                </a:moveTo>
                <a:lnTo>
                  <a:pt x="9089739" y="0"/>
                </a:lnTo>
                <a:lnTo>
                  <a:pt x="9089739" y="1000299"/>
                </a:lnTo>
                <a:lnTo>
                  <a:pt x="0" y="1000299"/>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171450" lvl="1" indent="-171450" defTabSz="800100">
              <a:lnSpc>
                <a:spcPct val="90000"/>
              </a:lnSpc>
              <a:spcBef>
                <a:spcPct val="0"/>
              </a:spcBef>
              <a:spcAft>
                <a:spcPct val="15000"/>
              </a:spcAft>
              <a:buFontTx/>
              <a:buChar char="••"/>
              <a:defRPr/>
            </a:pPr>
            <a:r>
              <a:rPr kumimoji="0" lang="en-US" sz="1400" b="1"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SQL</a:t>
            </a:r>
            <a:r>
              <a:rPr kumimoji="0" lang="en-US" sz="140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 </a:t>
            </a:r>
            <a:r>
              <a:rPr kumimoji="0" lang="en-US" sz="140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hlinkClick r:id="rId3"/>
              </a:rPr>
              <a:t>Transparent Data Encryption</a:t>
            </a:r>
            <a:r>
              <a:rPr kumimoji="0" lang="en-US" sz="140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 </a:t>
            </a:r>
            <a:r>
              <a:rPr lang="en-US" sz="1400" dirty="0">
                <a:solidFill>
                  <a:srgbClr val="000000">
                    <a:hueOff val="0"/>
                    <a:satOff val="0"/>
                    <a:lumOff val="0"/>
                    <a:alphaOff val="0"/>
                  </a:srgbClr>
                </a:solidFill>
                <a:hlinkClick r:id="rId4"/>
              </a:rPr>
              <a:t>Always Encrypted</a:t>
            </a:r>
            <a:r>
              <a:rPr kumimoji="0" lang="en-US" sz="140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&gt;</a:t>
            </a:r>
          </a:p>
          <a:p>
            <a:pPr marL="171450" marR="0" lvl="1" indent="-171450" algn="l" defTabSz="800100" rtl="0" eaLnBrk="1" fontAlgn="auto" latinLnBrk="0" hangingPunct="1">
              <a:lnSpc>
                <a:spcPct val="90000"/>
              </a:lnSpc>
              <a:spcBef>
                <a:spcPct val="0"/>
              </a:spcBef>
              <a:spcAft>
                <a:spcPct val="15000"/>
              </a:spcAft>
              <a:buClrTx/>
              <a:buSzTx/>
              <a:buFontTx/>
              <a:buChar char="••"/>
              <a:tabLst/>
              <a:defRPr/>
            </a:pPr>
            <a:r>
              <a:rPr kumimoji="0" lang="en-US" sz="1400" b="1"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hlinkClick r:id="rId5"/>
              </a:rPr>
              <a:t>HDInsight </a:t>
            </a:r>
            <a:r>
              <a:rPr kumimoji="0" lang="en-US" sz="140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hlinkClick r:id="rId5"/>
              </a:rPr>
              <a:t>Encryption</a:t>
            </a:r>
            <a:endParaRPr kumimoji="0" lang="en-US" sz="140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endParaRPr>
          </a:p>
          <a:p>
            <a:pPr marL="171450" marR="0" lvl="1" indent="-171450" algn="l" defTabSz="800100" rtl="0" eaLnBrk="1" fontAlgn="auto" latinLnBrk="0" hangingPunct="1">
              <a:lnSpc>
                <a:spcPct val="90000"/>
              </a:lnSpc>
              <a:spcBef>
                <a:spcPct val="0"/>
              </a:spcBef>
              <a:spcAft>
                <a:spcPct val="15000"/>
              </a:spcAft>
              <a:buClrTx/>
              <a:buSzTx/>
              <a:buFontTx/>
              <a:buChar char="••"/>
              <a:tabLst/>
              <a:defRPr/>
            </a:pPr>
            <a:r>
              <a:rPr kumimoji="0" lang="en-US" sz="1400" b="1"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Azure Backup </a:t>
            </a:r>
            <a:r>
              <a:rPr kumimoji="0" lang="en-US" sz="140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hlinkClick r:id="rId6"/>
              </a:rPr>
              <a:t>Encrypted at Rest</a:t>
            </a:r>
            <a:r>
              <a:rPr kumimoji="0" lang="en-US" sz="1400" b="1"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 </a:t>
            </a:r>
            <a:r>
              <a:rPr kumimoji="0" lang="en-US" sz="140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hlinkClick r:id="rId7"/>
              </a:rPr>
              <a:t>Encrypted VM support</a:t>
            </a:r>
            <a:endParaRPr kumimoji="0" lang="en-US" sz="1400" b="0" i="1"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endParaRPr>
          </a:p>
        </p:txBody>
      </p:sp>
      <p:sp>
        <p:nvSpPr>
          <p:cNvPr id="53" name="Freeform 20">
            <a:extLst>
              <a:ext uri="{FF2B5EF4-FFF2-40B4-BE49-F238E27FC236}">
                <a16:creationId xmlns:a16="http://schemas.microsoft.com/office/drawing/2014/main" id="{E3765448-121C-44A1-8312-40CAEB690C9B}"/>
              </a:ext>
            </a:extLst>
          </p:cNvPr>
          <p:cNvSpPr/>
          <p:nvPr/>
        </p:nvSpPr>
        <p:spPr>
          <a:xfrm>
            <a:off x="6883577" y="4716839"/>
            <a:ext cx="5047161" cy="1190546"/>
          </a:xfrm>
          <a:custGeom>
            <a:avLst/>
            <a:gdLst>
              <a:gd name="connsiteX0" fmla="*/ 0 w 9089739"/>
              <a:gd name="connsiteY0" fmla="*/ 0 h 944863"/>
              <a:gd name="connsiteX1" fmla="*/ 9089739 w 9089739"/>
              <a:gd name="connsiteY1" fmla="*/ 0 h 944863"/>
              <a:gd name="connsiteX2" fmla="*/ 9089739 w 9089739"/>
              <a:gd name="connsiteY2" fmla="*/ 944863 h 944863"/>
              <a:gd name="connsiteX3" fmla="*/ 0 w 9089739"/>
              <a:gd name="connsiteY3" fmla="*/ 944863 h 944863"/>
              <a:gd name="connsiteX4" fmla="*/ 0 w 9089739"/>
              <a:gd name="connsiteY4" fmla="*/ 0 h 944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9739" h="944863">
                <a:moveTo>
                  <a:pt x="0" y="0"/>
                </a:moveTo>
                <a:lnTo>
                  <a:pt x="9089739" y="0"/>
                </a:lnTo>
                <a:lnTo>
                  <a:pt x="9089739" y="944863"/>
                </a:lnTo>
                <a:lnTo>
                  <a:pt x="0" y="944863"/>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171450" marR="0" lvl="1" indent="-171450" algn="l" defTabSz="800100" rtl="0" eaLnBrk="1" fontAlgn="auto" latinLnBrk="0" hangingPunct="1">
              <a:lnSpc>
                <a:spcPct val="90000"/>
              </a:lnSpc>
              <a:spcBef>
                <a:spcPct val="0"/>
              </a:spcBef>
              <a:spcAft>
                <a:spcPct val="15000"/>
              </a:spcAft>
              <a:buClrTx/>
              <a:buSzTx/>
              <a:buFontTx/>
              <a:buChar char="••"/>
              <a:tabLst/>
              <a:defRPr/>
            </a:pPr>
            <a:r>
              <a:rPr kumimoji="0" lang="en-US" sz="1400" b="1"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hlinkClick r:id="rId8"/>
              </a:rPr>
              <a:t>Azure Disk Encryption </a:t>
            </a:r>
            <a:r>
              <a:rPr kumimoji="0" lang="en-US" sz="140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 &lt;</a:t>
            </a:r>
            <a:r>
              <a:rPr kumimoji="0" lang="en-US" sz="1400" i="1"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BitLocker [Windows], DM-Crypt [Linux]</a:t>
            </a:r>
            <a:r>
              <a:rPr kumimoji="0" lang="en-US" sz="1400" b="1" i="1"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&gt;</a:t>
            </a:r>
          </a:p>
          <a:p>
            <a:pPr marL="171450" marR="0" lvl="1" indent="-171450" algn="l" defTabSz="800100" rtl="0" eaLnBrk="1" fontAlgn="auto" latinLnBrk="0" hangingPunct="1">
              <a:lnSpc>
                <a:spcPct val="90000"/>
              </a:lnSpc>
              <a:spcBef>
                <a:spcPct val="0"/>
              </a:spcBef>
              <a:spcAft>
                <a:spcPct val="15000"/>
              </a:spcAft>
              <a:buClrTx/>
              <a:buSzTx/>
              <a:buFontTx/>
              <a:buChar char="••"/>
              <a:tabLst/>
              <a:defRPr/>
            </a:pPr>
            <a:r>
              <a:rPr kumimoji="0" lang="en-US" sz="1400" b="1"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Partner Volume Encryption</a:t>
            </a:r>
            <a:r>
              <a:rPr kumimoji="0" lang="en-US" sz="140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 – &lt;</a:t>
            </a:r>
            <a:r>
              <a:rPr kumimoji="0" lang="en-US" sz="1400" i="0" u="none" strike="noStrike" kern="1200" cap="none" spc="0" normalizeH="0" baseline="0" noProof="0" dirty="0" err="1">
                <a:ln>
                  <a:noFill/>
                </a:ln>
                <a:solidFill>
                  <a:srgbClr val="000000">
                    <a:hueOff val="0"/>
                    <a:satOff val="0"/>
                    <a:lumOff val="0"/>
                    <a:alphaOff val="0"/>
                  </a:srgbClr>
                </a:solidFill>
                <a:effectLst/>
                <a:uLnTx/>
                <a:uFillTx/>
                <a:latin typeface="Segoe UI"/>
                <a:ea typeface="+mn-ea"/>
                <a:cs typeface="+mn-cs"/>
              </a:rPr>
              <a:t>CloudLink</a:t>
            </a:r>
            <a:r>
              <a:rPr kumimoji="0" lang="en-US" sz="1400" i="0" u="none" strike="noStrike" kern="1200" cap="none" spc="0" normalizeH="0" baseline="30000" noProof="0" dirty="0">
                <a:ln>
                  <a:noFill/>
                </a:ln>
                <a:solidFill>
                  <a:srgbClr val="000000">
                    <a:hueOff val="0"/>
                    <a:satOff val="0"/>
                    <a:lumOff val="0"/>
                    <a:alphaOff val="0"/>
                  </a:srgbClr>
                </a:solidFill>
                <a:effectLst/>
                <a:uLnTx/>
                <a:uFillTx/>
                <a:latin typeface="Segoe UI"/>
                <a:ea typeface="+mn-ea"/>
                <a:cs typeface="+mn-cs"/>
              </a:rPr>
              <a:t>®</a:t>
            </a:r>
            <a:r>
              <a:rPr kumimoji="0" lang="en-US" sz="140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 </a:t>
            </a:r>
            <a:r>
              <a:rPr kumimoji="0" lang="en-US" sz="1400" i="0" u="none" strike="noStrike" kern="1200" cap="none" spc="0" normalizeH="0" baseline="0" noProof="0" dirty="0" err="1">
                <a:ln>
                  <a:noFill/>
                </a:ln>
                <a:solidFill>
                  <a:srgbClr val="000000">
                    <a:hueOff val="0"/>
                    <a:satOff val="0"/>
                    <a:lumOff val="0"/>
                    <a:alphaOff val="0"/>
                  </a:srgbClr>
                </a:solidFill>
                <a:effectLst/>
                <a:uLnTx/>
                <a:uFillTx/>
                <a:latin typeface="Segoe UI"/>
                <a:ea typeface="+mn-ea"/>
                <a:cs typeface="+mn-cs"/>
              </a:rPr>
              <a:t>SecureVM</a:t>
            </a:r>
            <a:r>
              <a:rPr kumimoji="0" lang="en-US" sz="140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 Vormetric, etc.&gt;</a:t>
            </a:r>
          </a:p>
          <a:p>
            <a:pPr marL="171450" marR="0" lvl="1" indent="-171450" algn="l" defTabSz="800100" rtl="0" eaLnBrk="1" fontAlgn="auto" latinLnBrk="0" hangingPunct="1">
              <a:lnSpc>
                <a:spcPct val="90000"/>
              </a:lnSpc>
              <a:spcBef>
                <a:spcPct val="0"/>
              </a:spcBef>
              <a:spcAft>
                <a:spcPct val="15000"/>
              </a:spcAft>
              <a:buClrTx/>
              <a:buSzTx/>
              <a:buFontTx/>
              <a:buChar char="••"/>
              <a:tabLst/>
              <a:defRPr/>
            </a:pPr>
            <a:r>
              <a:rPr kumimoji="0" lang="en-US" sz="1400" b="1"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BYO Encryption</a:t>
            </a:r>
            <a:r>
              <a:rPr kumimoji="0" lang="en-US" sz="140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 – &lt;Customer provided&gt;</a:t>
            </a:r>
          </a:p>
        </p:txBody>
      </p:sp>
      <p:sp>
        <p:nvSpPr>
          <p:cNvPr id="55" name="Rectangle 54">
            <a:extLst>
              <a:ext uri="{FF2B5EF4-FFF2-40B4-BE49-F238E27FC236}">
                <a16:creationId xmlns:a16="http://schemas.microsoft.com/office/drawing/2014/main" id="{16048EF7-4E9E-4849-89F0-9CECE6F1DBC3}"/>
              </a:ext>
            </a:extLst>
          </p:cNvPr>
          <p:cNvSpPr/>
          <p:nvPr/>
        </p:nvSpPr>
        <p:spPr>
          <a:xfrm>
            <a:off x="1700545" y="1255463"/>
            <a:ext cx="3976730" cy="369332"/>
          </a:xfrm>
          <a:prstGeom prst="rect">
            <a:avLst/>
          </a:prstGeom>
        </p:spPr>
        <p:txBody>
          <a:bodyPr wrap="none">
            <a:spAutoFit/>
          </a:bodyPr>
          <a:lstStyle/>
          <a:p>
            <a:r>
              <a:rPr lang="en-US" b="1" dirty="0"/>
              <a:t>Layers (and why each is important)</a:t>
            </a:r>
          </a:p>
        </p:txBody>
      </p:sp>
      <p:sp>
        <p:nvSpPr>
          <p:cNvPr id="56" name="Rectangle 55">
            <a:extLst>
              <a:ext uri="{FF2B5EF4-FFF2-40B4-BE49-F238E27FC236}">
                <a16:creationId xmlns:a16="http://schemas.microsoft.com/office/drawing/2014/main" id="{BF1E7814-AB42-4A3F-B39D-A654773296E3}"/>
              </a:ext>
            </a:extLst>
          </p:cNvPr>
          <p:cNvSpPr/>
          <p:nvPr/>
        </p:nvSpPr>
        <p:spPr>
          <a:xfrm>
            <a:off x="7980694" y="1589584"/>
            <a:ext cx="2835776" cy="369332"/>
          </a:xfrm>
          <a:prstGeom prst="rect">
            <a:avLst/>
          </a:prstGeom>
        </p:spPr>
        <p:txBody>
          <a:bodyPr wrap="none">
            <a:spAutoFit/>
          </a:bodyPr>
          <a:lstStyle/>
          <a:p>
            <a:r>
              <a:rPr lang="en-US" b="1" dirty="0"/>
              <a:t>Encryption Technologies</a:t>
            </a:r>
          </a:p>
        </p:txBody>
      </p:sp>
      <p:sp>
        <p:nvSpPr>
          <p:cNvPr id="57" name="Freeform 16">
            <a:extLst>
              <a:ext uri="{FF2B5EF4-FFF2-40B4-BE49-F238E27FC236}">
                <a16:creationId xmlns:a16="http://schemas.microsoft.com/office/drawing/2014/main" id="{BA54507E-0639-4CE6-9020-657ABE17E4AF}"/>
              </a:ext>
            </a:extLst>
          </p:cNvPr>
          <p:cNvSpPr/>
          <p:nvPr/>
        </p:nvSpPr>
        <p:spPr>
          <a:xfrm>
            <a:off x="6866427" y="2147306"/>
            <a:ext cx="5064311" cy="499590"/>
          </a:xfrm>
          <a:custGeom>
            <a:avLst/>
            <a:gdLst>
              <a:gd name="connsiteX0" fmla="*/ 0 w 9089739"/>
              <a:gd name="connsiteY0" fmla="*/ 0 h 1250306"/>
              <a:gd name="connsiteX1" fmla="*/ 9089739 w 9089739"/>
              <a:gd name="connsiteY1" fmla="*/ 0 h 1250306"/>
              <a:gd name="connsiteX2" fmla="*/ 9089739 w 9089739"/>
              <a:gd name="connsiteY2" fmla="*/ 1250306 h 1250306"/>
              <a:gd name="connsiteX3" fmla="*/ 0 w 9089739"/>
              <a:gd name="connsiteY3" fmla="*/ 1250306 h 1250306"/>
              <a:gd name="connsiteX4" fmla="*/ 0 w 9089739"/>
              <a:gd name="connsiteY4" fmla="*/ 0 h 1250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9739" h="1250306">
                <a:moveTo>
                  <a:pt x="0" y="0"/>
                </a:moveTo>
                <a:lnTo>
                  <a:pt x="9089739" y="0"/>
                </a:lnTo>
                <a:lnTo>
                  <a:pt x="9089739" y="1250306"/>
                </a:lnTo>
                <a:lnTo>
                  <a:pt x="0" y="1250306"/>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171450" marR="0" lvl="1" indent="-171450" algn="l" defTabSz="800100" rtl="0" eaLnBrk="1" fontAlgn="auto" latinLnBrk="0" hangingPunct="1">
              <a:lnSpc>
                <a:spcPct val="90000"/>
              </a:lnSpc>
              <a:spcBef>
                <a:spcPct val="0"/>
              </a:spcBef>
              <a:spcAft>
                <a:spcPct val="15000"/>
              </a:spcAft>
              <a:buClrTx/>
              <a:buSzTx/>
              <a:buFontTx/>
              <a:buChar char="••"/>
              <a:tabLst/>
              <a:defRPr/>
            </a:pPr>
            <a:r>
              <a:rPr kumimoji="0" lang="en-US" sz="140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hlinkClick r:id="rId9"/>
              </a:rPr>
              <a:t>Azure Information Protection (AIP)</a:t>
            </a:r>
            <a:r>
              <a:rPr kumimoji="0" lang="en-US" sz="140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 or 3</a:t>
            </a:r>
            <a:r>
              <a:rPr kumimoji="0" lang="en-US" sz="1400" i="0" u="none" strike="noStrike" kern="1200" cap="none" spc="0" normalizeH="0" baseline="30000" noProof="0" dirty="0">
                <a:ln>
                  <a:noFill/>
                </a:ln>
                <a:solidFill>
                  <a:srgbClr val="000000">
                    <a:hueOff val="0"/>
                    <a:satOff val="0"/>
                    <a:lumOff val="0"/>
                    <a:alphaOff val="0"/>
                  </a:srgbClr>
                </a:solidFill>
                <a:effectLst/>
                <a:uLnTx/>
                <a:uFillTx/>
                <a:latin typeface="Segoe UI"/>
                <a:ea typeface="+mn-ea"/>
                <a:cs typeface="+mn-cs"/>
              </a:rPr>
              <a:t>rd</a:t>
            </a:r>
            <a:r>
              <a:rPr kumimoji="0" lang="en-US" sz="140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 party solutions</a:t>
            </a:r>
          </a:p>
        </p:txBody>
      </p:sp>
      <p:sp>
        <p:nvSpPr>
          <p:cNvPr id="63" name="Rectangle 62">
            <a:extLst>
              <a:ext uri="{FF2B5EF4-FFF2-40B4-BE49-F238E27FC236}">
                <a16:creationId xmlns:a16="http://schemas.microsoft.com/office/drawing/2014/main" id="{D260983F-AB4B-43E6-B534-20DA2264F534}"/>
              </a:ext>
            </a:extLst>
          </p:cNvPr>
          <p:cNvSpPr/>
          <p:nvPr/>
        </p:nvSpPr>
        <p:spPr bwMode="auto">
          <a:xfrm>
            <a:off x="6883578" y="5985930"/>
            <a:ext cx="5064310" cy="572464"/>
          </a:xfrm>
          <a:prstGeom prst="rect">
            <a:avLst/>
          </a:prstGeom>
          <a:solidFill>
            <a:srgbClr val="FFFFFF"/>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228600" lvl="1" indent="-228600" defTabSz="889000">
              <a:lnSpc>
                <a:spcPct val="90000"/>
              </a:lnSpc>
              <a:spcBef>
                <a:spcPct val="0"/>
              </a:spcBef>
              <a:spcAft>
                <a:spcPct val="15000"/>
              </a:spcAft>
              <a:buFontTx/>
              <a:buChar char="••"/>
              <a:defRPr/>
            </a:pPr>
            <a:r>
              <a:rPr lang="en-US" sz="1400" b="1" dirty="0">
                <a:solidFill>
                  <a:srgbClr val="000000">
                    <a:hueOff val="0"/>
                    <a:satOff val="0"/>
                    <a:lumOff val="0"/>
                    <a:alphaOff val="0"/>
                  </a:srgbClr>
                </a:solidFill>
                <a:hlinkClick r:id="rId10"/>
              </a:rPr>
              <a:t>Azure Storage Service Encryption </a:t>
            </a:r>
            <a:r>
              <a:rPr lang="en-US" sz="1400" b="1" dirty="0">
                <a:solidFill>
                  <a:srgbClr val="000000">
                    <a:hueOff val="0"/>
                    <a:satOff val="0"/>
                    <a:lumOff val="0"/>
                    <a:alphaOff val="0"/>
                  </a:srgbClr>
                </a:solidFill>
              </a:rPr>
              <a:t>(server side encryption) </a:t>
            </a:r>
            <a:r>
              <a:rPr lang="en-US" sz="1400" i="1" dirty="0">
                <a:solidFill>
                  <a:srgbClr val="000000">
                    <a:hueOff val="0"/>
                    <a:satOff val="0"/>
                    <a:lumOff val="0"/>
                    <a:alphaOff val="0"/>
                  </a:srgbClr>
                </a:solidFill>
              </a:rPr>
              <a:t>&lt;AES-256, Block, Append, and page Blobs&gt; </a:t>
            </a:r>
            <a:endParaRPr lang="en-US" sz="1400" dirty="0">
              <a:solidFill>
                <a:srgbClr val="000000">
                  <a:hueOff val="0"/>
                  <a:satOff val="0"/>
                  <a:lumOff val="0"/>
                  <a:alphaOff val="0"/>
                </a:srgbClr>
              </a:solidFill>
            </a:endParaRPr>
          </a:p>
        </p:txBody>
      </p:sp>
      <p:sp>
        <p:nvSpPr>
          <p:cNvPr id="50" name="Rectangle 49">
            <a:extLst>
              <a:ext uri="{FF2B5EF4-FFF2-40B4-BE49-F238E27FC236}">
                <a16:creationId xmlns:a16="http://schemas.microsoft.com/office/drawing/2014/main" id="{304E48A5-0B3F-41FC-B8FE-F989F7D67C3F}"/>
              </a:ext>
            </a:extLst>
          </p:cNvPr>
          <p:cNvSpPr/>
          <p:nvPr/>
        </p:nvSpPr>
        <p:spPr bwMode="auto">
          <a:xfrm>
            <a:off x="584199" y="1688232"/>
            <a:ext cx="5941911" cy="1015663"/>
          </a:xfrm>
          <a:prstGeom prst="rect">
            <a:avLst/>
          </a:prstGeom>
          <a:solidFill>
            <a:schemeClr val="bg1"/>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28600" tIns="91440" rIns="182880" bIns="91440" numCol="1" spcCol="0" rtlCol="0" fromWordArt="0" anchor="t" anchorCtr="0" forceAA="0" compatLnSpc="1">
            <a:prstTxWarp prst="textNoShape">
              <a:avLst/>
            </a:prstTxWarp>
            <a:spAutoFit/>
          </a:bodyPr>
          <a:lstStyle/>
          <a:p>
            <a:pPr lvl="0" defTabSz="932472" fontAlgn="base">
              <a:spcBef>
                <a:spcPct val="0"/>
              </a:spcBef>
              <a:spcAft>
                <a:spcPts val="600"/>
              </a:spcAft>
              <a:defRPr/>
            </a:pPr>
            <a:r>
              <a:rPr lang="en-US" sz="1600" b="1" dirty="0">
                <a:gradFill>
                  <a:gsLst>
                    <a:gs pos="83000">
                      <a:srgbClr val="0078D4"/>
                    </a:gs>
                    <a:gs pos="100000">
                      <a:srgbClr val="0078D4"/>
                    </a:gs>
                  </a:gsLst>
                  <a:lin ang="5400000" scaled="1"/>
                </a:gradFill>
                <a:ea typeface="Segoe UI" pitchFamily="34" charset="0"/>
                <a:cs typeface="Segoe UI" pitchFamily="34" charset="0"/>
              </a:rPr>
              <a:t>Encrypt Documents and unstructured data</a:t>
            </a:r>
          </a:p>
          <a:p>
            <a:pPr marL="228600" marR="0" lvl="0" indent="-2286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Regulatory</a:t>
            </a:r>
            <a:r>
              <a:rPr kumimoji="0" lang="en-US" sz="1400" i="0" u="none" strike="noStrike" kern="1200" cap="none" spc="0" normalizeH="0" noProof="0" dirty="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 requirements</a:t>
            </a:r>
          </a:p>
          <a:p>
            <a:pPr marL="228600" marR="0" lvl="0" indent="-2286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lang="en-US" sz="1400" dirty="0">
                <a:gradFill>
                  <a:gsLst>
                    <a:gs pos="83000">
                      <a:srgbClr val="1A1A1A"/>
                    </a:gs>
                    <a:gs pos="100000">
                      <a:srgbClr val="1A1A1A"/>
                    </a:gs>
                  </a:gsLst>
                  <a:lin ang="5400000" scaled="1"/>
                </a:gradFill>
                <a:latin typeface="Segoe UI"/>
                <a:ea typeface="Segoe UI" pitchFamily="34" charset="0"/>
                <a:cs typeface="Segoe UI" pitchFamily="34" charset="0"/>
              </a:rPr>
              <a:t>Data Leakage (malicious or inadvertent)</a:t>
            </a:r>
            <a:endParaRPr kumimoji="0" lang="en-US" sz="140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772FADDF-E747-4875-9A9F-22B99702C41B}"/>
              </a:ext>
            </a:extLst>
          </p:cNvPr>
          <p:cNvSpPr/>
          <p:nvPr/>
        </p:nvSpPr>
        <p:spPr bwMode="auto">
          <a:xfrm>
            <a:off x="584199" y="2784305"/>
            <a:ext cx="5941911" cy="1015663"/>
          </a:xfrm>
          <a:prstGeom prst="rect">
            <a:avLst/>
          </a:prstGeom>
          <a:solidFill>
            <a:schemeClr val="tx1">
              <a:lumMod val="10000"/>
              <a:lumOff val="90000"/>
            </a:schemeClr>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28600" tIns="91440" rIns="182880" bIns="91440" numCol="1" spcCol="0" rtlCol="0" fromWordArt="0" anchor="t" anchorCtr="0" forceAA="0" compatLnSpc="1">
            <a:prstTxWarp prst="textNoShape">
              <a:avLst/>
            </a:prstTxWarp>
            <a:spAutoFit/>
          </a:bodyPr>
          <a:lstStyle/>
          <a:p>
            <a:pPr lvl="0" defTabSz="932472" fontAlgn="base">
              <a:spcBef>
                <a:spcPct val="0"/>
              </a:spcBef>
              <a:spcAft>
                <a:spcPts val="600"/>
              </a:spcAft>
              <a:defRPr/>
            </a:pPr>
            <a:r>
              <a:rPr lang="en-US" sz="1600" b="1" dirty="0">
                <a:gradFill>
                  <a:gsLst>
                    <a:gs pos="83000">
                      <a:srgbClr val="0078D4"/>
                    </a:gs>
                    <a:gs pos="100000">
                      <a:srgbClr val="0078D4"/>
                    </a:gs>
                  </a:gsLst>
                  <a:lin ang="5400000" scaled="1"/>
                </a:gradFill>
                <a:ea typeface="Segoe UI" pitchFamily="34" charset="0"/>
                <a:cs typeface="Segoe UI" pitchFamily="34" charset="0"/>
              </a:rPr>
              <a:t>Application Layer Encryption</a:t>
            </a:r>
          </a:p>
          <a:p>
            <a:pPr marL="228600" lvl="0" indent="-228600" defTabSz="932472" fontAlgn="base">
              <a:spcBef>
                <a:spcPct val="0"/>
              </a:spcBef>
              <a:spcAft>
                <a:spcPts val="600"/>
              </a:spcAft>
              <a:buFont typeface="Arial" panose="020B0604020202020204" pitchFamily="34" charset="0"/>
              <a:buChar char="•"/>
              <a:defRPr/>
            </a:pPr>
            <a:r>
              <a:rPr lang="en-US" sz="1400" dirty="0">
                <a:gradFill>
                  <a:gsLst>
                    <a:gs pos="83000">
                      <a:srgbClr val="1A1A1A"/>
                    </a:gs>
                    <a:gs pos="100000">
                      <a:srgbClr val="1A1A1A"/>
                    </a:gs>
                  </a:gsLst>
                  <a:lin ang="5400000" scaled="1"/>
                </a:gradFill>
                <a:ea typeface="Segoe UI" pitchFamily="34" charset="0"/>
                <a:cs typeface="Segoe UI" pitchFamily="34" charset="0"/>
              </a:rPr>
              <a:t>Meet regulatory requirements</a:t>
            </a:r>
          </a:p>
          <a:p>
            <a:pPr marL="228600" lvl="0" indent="-228600" defTabSz="932472" fontAlgn="base">
              <a:spcBef>
                <a:spcPct val="0"/>
              </a:spcBef>
              <a:spcAft>
                <a:spcPts val="600"/>
              </a:spcAft>
              <a:buFont typeface="Arial" panose="020B0604020202020204" pitchFamily="34" charset="0"/>
              <a:buChar char="•"/>
              <a:defRPr/>
            </a:pPr>
            <a:r>
              <a:rPr lang="en-US" sz="1400" dirty="0">
                <a:gradFill>
                  <a:gsLst>
                    <a:gs pos="83000">
                      <a:srgbClr val="1A1A1A"/>
                    </a:gs>
                    <a:gs pos="100000">
                      <a:srgbClr val="1A1A1A"/>
                    </a:gs>
                  </a:gsLst>
                  <a:lin ang="5400000" scaled="1"/>
                </a:gradFill>
                <a:ea typeface="Segoe UI" pitchFamily="34" charset="0"/>
                <a:cs typeface="Segoe UI" pitchFamily="34" charset="0"/>
              </a:rPr>
              <a:t>Mitigate against attacks on cloud provider/infrastructure</a:t>
            </a:r>
          </a:p>
        </p:txBody>
      </p:sp>
      <p:sp>
        <p:nvSpPr>
          <p:cNvPr id="4" name="Rectangle 3">
            <a:extLst>
              <a:ext uri="{FF2B5EF4-FFF2-40B4-BE49-F238E27FC236}">
                <a16:creationId xmlns:a16="http://schemas.microsoft.com/office/drawing/2014/main" id="{665540C7-5A53-4FD1-894F-E01DEB7E0912}"/>
              </a:ext>
            </a:extLst>
          </p:cNvPr>
          <p:cNvSpPr/>
          <p:nvPr/>
        </p:nvSpPr>
        <p:spPr bwMode="auto">
          <a:xfrm>
            <a:off x="584200" y="3880378"/>
            <a:ext cx="5941911" cy="938719"/>
          </a:xfrm>
          <a:prstGeom prst="rect">
            <a:avLst/>
          </a:prstGeom>
          <a:solidFill>
            <a:schemeClr val="tx1">
              <a:lumMod val="10000"/>
              <a:lumOff val="90000"/>
            </a:schemeClr>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28600" tIns="91440" rIns="182880" bIns="9144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dirty="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rPr>
              <a:t>Azure Service Encryption </a:t>
            </a:r>
          </a:p>
          <a:p>
            <a:pPr marL="285750" indent="-285750">
              <a:buFont typeface="Arial" panose="020B0604020202020204" pitchFamily="34" charset="0"/>
              <a:buChar char="•"/>
            </a:pPr>
            <a:r>
              <a:rPr lang="en-US" sz="1400" dirty="0"/>
              <a:t>Same as application layer</a:t>
            </a:r>
          </a:p>
          <a:p>
            <a:pPr marL="285750" indent="-285750">
              <a:buFont typeface="Arial" panose="020B0604020202020204" pitchFamily="34" charset="0"/>
              <a:buChar char="•"/>
            </a:pPr>
            <a:r>
              <a:rPr lang="en-US" sz="1400" dirty="0"/>
              <a:t>Near zero management effort (for Microsoft managed key)</a:t>
            </a:r>
            <a:endParaRPr kumimoji="0" lang="en-US" sz="1400" b="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6F058DC8-8868-4A44-ABE1-9BD9E7060ABD}"/>
              </a:ext>
            </a:extLst>
          </p:cNvPr>
          <p:cNvSpPr/>
          <p:nvPr/>
        </p:nvSpPr>
        <p:spPr bwMode="auto">
          <a:xfrm>
            <a:off x="584199" y="4899507"/>
            <a:ext cx="5941911" cy="723275"/>
          </a:xfrm>
          <a:prstGeom prst="rect">
            <a:avLst/>
          </a:prstGeom>
          <a:solidFill>
            <a:schemeClr val="bg1"/>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28600" tIns="91440" rIns="182880" bIns="9144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dirty="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rPr>
              <a:t>Virtual Machine / Operating Systems</a:t>
            </a:r>
            <a:endParaRPr kumimoji="0" lang="en-US" sz="1600" b="1" i="0" u="none" strike="noStrike" kern="1200" cap="none" spc="0" normalizeH="0" baseline="0" noProof="0" dirty="0">
              <a:ln>
                <a:noFill/>
              </a:ln>
              <a:solidFill>
                <a:srgbClr val="FF0000"/>
              </a:solidFill>
              <a:effectLst/>
              <a:uLnTx/>
              <a:uFillTx/>
              <a:latin typeface="Segoe UI"/>
              <a:ea typeface="Segoe UI" pitchFamily="34" charset="0"/>
              <a:cs typeface="Segoe UI" pitchFamily="34" charset="0"/>
            </a:endParaRPr>
          </a:p>
          <a:p>
            <a:pPr marL="228600" indent="-228600" defTabSz="932472" fontAlgn="base">
              <a:spcBef>
                <a:spcPct val="0"/>
              </a:spcBef>
              <a:spcAft>
                <a:spcPts val="600"/>
              </a:spcAft>
              <a:buFont typeface="Arial" panose="020B0604020202020204" pitchFamily="34" charset="0"/>
              <a:buChar char="•"/>
              <a:defRPr/>
            </a:pPr>
            <a:r>
              <a:rPr lang="en-US" sz="1400" dirty="0"/>
              <a:t>Mitigate against loss/leakage of VM Disks from storage account</a:t>
            </a:r>
          </a:p>
        </p:txBody>
      </p:sp>
      <p:sp>
        <p:nvSpPr>
          <p:cNvPr id="19" name="Rectangle 18">
            <a:extLst>
              <a:ext uri="{FF2B5EF4-FFF2-40B4-BE49-F238E27FC236}">
                <a16:creationId xmlns:a16="http://schemas.microsoft.com/office/drawing/2014/main" id="{C2088584-5E55-41F6-B3B6-6A1F369793A3}"/>
              </a:ext>
            </a:extLst>
          </p:cNvPr>
          <p:cNvSpPr/>
          <p:nvPr/>
        </p:nvSpPr>
        <p:spPr bwMode="auto">
          <a:xfrm>
            <a:off x="584200" y="5703193"/>
            <a:ext cx="5941911" cy="938719"/>
          </a:xfrm>
          <a:prstGeom prst="rect">
            <a:avLst/>
          </a:prstGeom>
          <a:solidFill>
            <a:schemeClr val="tx1">
              <a:lumMod val="10000"/>
              <a:lumOff val="90000"/>
            </a:schemeClr>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28600" tIns="91440" rIns="182880" bIns="9144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dirty="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rPr>
              <a:t>Storage System</a:t>
            </a:r>
          </a:p>
          <a:p>
            <a:pPr marL="285750" indent="-285750">
              <a:buFont typeface="Arial" panose="020B0604020202020204" pitchFamily="34" charset="0"/>
              <a:buChar char="•"/>
            </a:pPr>
            <a:r>
              <a:rPr lang="en-US" sz="1400" dirty="0"/>
              <a:t>Mitigate against attacks on cloud provider/infrastructure</a:t>
            </a:r>
          </a:p>
          <a:p>
            <a:pPr marL="285750" indent="-285750">
              <a:buFont typeface="Arial" panose="020B0604020202020204" pitchFamily="34" charset="0"/>
              <a:buChar char="•"/>
            </a:pPr>
            <a:r>
              <a:rPr lang="en-US" sz="1400" dirty="0"/>
              <a:t>On by default and unable to disable</a:t>
            </a:r>
            <a:endParaRPr lang="en-US" sz="1400" dirty="0">
              <a:highlight>
                <a:srgbClr val="FFFF00"/>
              </a:highlight>
            </a:endParaRPr>
          </a:p>
        </p:txBody>
      </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B9E0664E-9386-4D34-8DF1-E2F0D1E2DE99}"/>
                  </a:ext>
                </a:extLst>
              </p:cNvPr>
              <p:cNvGraphicFramePr>
                <a:graphicFrameLocks noChangeAspect="1"/>
              </p:cNvGraphicFramePr>
              <p:nvPr>
                <p:extLst>
                  <p:ext uri="{D42A27DB-BD31-4B8C-83A1-F6EECF244321}">
                    <p14:modId xmlns:p14="http://schemas.microsoft.com/office/powerpoint/2010/main" val="4061700849"/>
                  </p:ext>
                </p:extLst>
              </p:nvPr>
            </p:nvGraphicFramePr>
            <p:xfrm>
              <a:off x="7980694" y="332744"/>
              <a:ext cx="1377950" cy="775097"/>
            </p:xfrm>
            <a:graphic>
              <a:graphicData uri="http://schemas.microsoft.com/office/powerpoint/2016/slidezoom">
                <pslz:sldZm>
                  <pslz:sldZmObj sldId="4709" cId="483475221">
                    <pslz:zmPr id="{C4548C2D-A19C-4FA0-82CB-D190F49D53F4}" returnToParent="0" transitionDur="1000">
                      <p166:blipFill xmlns:p166="http://schemas.microsoft.com/office/powerpoint/2016/6/main">
                        <a:blip r:embed="rId11"/>
                        <a:stretch>
                          <a:fillRect/>
                        </a:stretch>
                      </p166:blipFill>
                      <p166:spPr xmlns:p166="http://schemas.microsoft.com/office/powerpoint/2016/6/main">
                        <a:xfrm>
                          <a:off x="0" y="0"/>
                          <a:ext cx="1377950" cy="775097"/>
                        </a:xfrm>
                        <a:prstGeom prst="rect">
                          <a:avLst/>
                        </a:prstGeom>
                        <a:solidFill>
                          <a:schemeClr val="lt1"/>
                        </a:solidFill>
                        <a:ln>
                          <a:noFill/>
                          <a:headEnd type="none" w="med" len="med"/>
                          <a:tailEnd type="none" w="med" len="med"/>
                        </a:ln>
                        <a:effectLst>
                          <a:outerShdw blurRad="190500" dist="76200" dir="2700000" algn="ctr" rotWithShape="0">
                            <a:prstClr val="black">
                              <a:alpha val="40000"/>
                            </a:prstClr>
                          </a:outerShdw>
                        </a:effectLst>
                      </p166:spPr>
                    </pslz:zmPr>
                  </pslz:sldZmObj>
                </pslz:sldZm>
              </a:graphicData>
            </a:graphic>
          </p:graphicFrame>
        </mc:Choice>
        <mc:Fallback xmlns="">
          <p:pic>
            <p:nvPicPr>
              <p:cNvPr id="6" name="Slide Zoom 5">
                <a:extLst>
                  <a:ext uri="{FF2B5EF4-FFF2-40B4-BE49-F238E27FC236}">
                    <a16:creationId xmlns:a16="http://schemas.microsoft.com/office/drawing/2014/main" id="{B9E0664E-9386-4D34-8DF1-E2F0D1E2DE99}"/>
                  </a:ext>
                </a:extLst>
              </p:cNvPr>
              <p:cNvPicPr>
                <a:picLocks noGrp="1" noRot="1" noChangeAspect="1" noMove="1" noResize="1" noEditPoints="1" noAdjustHandles="1" noChangeArrowheads="1" noChangeShapeType="1"/>
              </p:cNvPicPr>
              <p:nvPr/>
            </p:nvPicPr>
            <p:blipFill>
              <a:blip r:embed="rId12"/>
              <a:stretch>
                <a:fillRect/>
              </a:stretch>
            </p:blipFill>
            <p:spPr>
              <a:xfrm>
                <a:off x="7980694" y="332744"/>
                <a:ext cx="1377950" cy="775097"/>
              </a:xfrm>
              <a:prstGeom prst="rect">
                <a:avLst/>
              </a:prstGeom>
              <a:solidFill>
                <a:schemeClr val="lt1"/>
              </a:solidFill>
              <a:ln>
                <a:noFill/>
                <a:headEnd type="none" w="med" len="med"/>
                <a:tailEnd type="none" w="med" len="med"/>
              </a:ln>
              <a:effectLst>
                <a:outerShdw blurRad="190500" dist="76200" dir="2700000" algn="ctr" rotWithShape="0">
                  <a:prstClr val="black">
                    <a:alpha val="40000"/>
                  </a:prstClr>
                </a:outerShdw>
              </a:effectLst>
            </p:spPr>
          </p:pic>
        </mc:Fallback>
      </mc:AlternateContent>
    </p:spTree>
    <p:extLst>
      <p:ext uri="{BB962C8B-B14F-4D97-AF65-F5344CB8AC3E}">
        <p14:creationId xmlns:p14="http://schemas.microsoft.com/office/powerpoint/2010/main" val="2475734491"/>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2" name="Graphic 161">
            <a:extLst>
              <a:ext uri="{FF2B5EF4-FFF2-40B4-BE49-F238E27FC236}">
                <a16:creationId xmlns:a16="http://schemas.microsoft.com/office/drawing/2014/main" id="{2B8E5A94-39B3-4A94-8FC4-D4074254F6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76558" y="4010839"/>
            <a:ext cx="584771" cy="614009"/>
          </a:xfrm>
          <a:prstGeom prst="rect">
            <a:avLst/>
          </a:prstGeom>
        </p:spPr>
      </p:pic>
      <p:pic>
        <p:nvPicPr>
          <p:cNvPr id="166" name="Graphic 165">
            <a:extLst>
              <a:ext uri="{FF2B5EF4-FFF2-40B4-BE49-F238E27FC236}">
                <a16:creationId xmlns:a16="http://schemas.microsoft.com/office/drawing/2014/main" id="{711E1188-96ED-4885-8F92-5F796F8B295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29696" y="4006408"/>
            <a:ext cx="584771" cy="614009"/>
          </a:xfrm>
          <a:prstGeom prst="rect">
            <a:avLst/>
          </a:prstGeom>
        </p:spPr>
      </p:pic>
      <p:pic>
        <p:nvPicPr>
          <p:cNvPr id="163" name="Graphic 162">
            <a:extLst>
              <a:ext uri="{FF2B5EF4-FFF2-40B4-BE49-F238E27FC236}">
                <a16:creationId xmlns:a16="http://schemas.microsoft.com/office/drawing/2014/main" id="{D66480D0-426F-4980-BC58-141797470D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76355" y="4678818"/>
            <a:ext cx="584771" cy="614009"/>
          </a:xfrm>
          <a:prstGeom prst="rect">
            <a:avLst/>
          </a:prstGeom>
        </p:spPr>
      </p:pic>
      <p:pic>
        <p:nvPicPr>
          <p:cNvPr id="257" name="Graphic 256">
            <a:extLst>
              <a:ext uri="{FF2B5EF4-FFF2-40B4-BE49-F238E27FC236}">
                <a16:creationId xmlns:a16="http://schemas.microsoft.com/office/drawing/2014/main" id="{8B8B3A03-85F1-4491-83E4-74C4E32CD2A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46775" y="4010839"/>
            <a:ext cx="584771" cy="614009"/>
          </a:xfrm>
          <a:prstGeom prst="rect">
            <a:avLst/>
          </a:prstGeom>
        </p:spPr>
      </p:pic>
      <p:sp>
        <p:nvSpPr>
          <p:cNvPr id="386" name="Arrow: Right 385">
            <a:extLst>
              <a:ext uri="{FF2B5EF4-FFF2-40B4-BE49-F238E27FC236}">
                <a16:creationId xmlns:a16="http://schemas.microsoft.com/office/drawing/2014/main" id="{CCFF7A16-23BF-41B3-A897-CF3396E4FCF0}"/>
              </a:ext>
            </a:extLst>
          </p:cNvPr>
          <p:cNvSpPr/>
          <p:nvPr/>
        </p:nvSpPr>
        <p:spPr bwMode="auto">
          <a:xfrm>
            <a:off x="4605346" y="2431988"/>
            <a:ext cx="2761945" cy="811341"/>
          </a:xfrm>
          <a:prstGeom prst="rightArrow">
            <a:avLst>
              <a:gd name="adj1" fmla="val 50000"/>
              <a:gd name="adj2" fmla="val 79503"/>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0">
                      <a:schemeClr val="bg2"/>
                    </a:gs>
                    <a:gs pos="100000">
                      <a:schemeClr val="bg2"/>
                    </a:gs>
                  </a:gsLst>
                  <a:lin ang="5400000" scaled="0"/>
                </a:gradFill>
                <a:effectLst/>
                <a:uLnTx/>
                <a:uFillTx/>
                <a:latin typeface="Segoe UI"/>
                <a:ea typeface="Segoe UI" pitchFamily="34" charset="0"/>
                <a:cs typeface="Segoe UI" pitchFamily="34" charset="0"/>
              </a:rPr>
              <a:t>Encryption</a:t>
            </a:r>
          </a:p>
        </p:txBody>
      </p:sp>
      <p:sp>
        <p:nvSpPr>
          <p:cNvPr id="2" name="Text Placeholder 1">
            <a:extLst>
              <a:ext uri="{FF2B5EF4-FFF2-40B4-BE49-F238E27FC236}">
                <a16:creationId xmlns:a16="http://schemas.microsoft.com/office/drawing/2014/main" id="{47FA7ED3-3CDC-48B5-91B0-9A39929D5C25}"/>
              </a:ext>
            </a:extLst>
          </p:cNvPr>
          <p:cNvSpPr>
            <a:spLocks noGrp="1"/>
          </p:cNvSpPr>
          <p:nvPr>
            <p:ph type="body" sz="quarter" idx="10"/>
          </p:nvPr>
        </p:nvSpPr>
        <p:spPr>
          <a:xfrm>
            <a:off x="2862218" y="1281610"/>
            <a:ext cx="6114137" cy="861774"/>
          </a:xfr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365760" tIns="182880" rIns="274320" bIns="182880" rtlCol="0" anchor="ctr">
            <a:spAutoFit/>
          </a:bodyPr>
          <a:lstStyle/>
          <a:p>
            <a:pPr marL="0" indent="0" algn="ctr" defTabSz="914400">
              <a:spcBef>
                <a:spcPts val="24"/>
              </a:spcBef>
              <a:buNone/>
            </a:pPr>
            <a:r>
              <a:rPr lang="en-US" sz="1600" dirty="0">
                <a:gradFill>
                  <a:gsLst>
                    <a:gs pos="0">
                      <a:schemeClr val="tx1"/>
                    </a:gs>
                    <a:gs pos="100000">
                      <a:schemeClr val="tx1"/>
                    </a:gs>
                  </a:gsLst>
                  <a:lin ang="5400000" scaled="0"/>
                </a:gradFill>
                <a:latin typeface="+mn-lt"/>
                <a:cs typeface="+mn-cs"/>
              </a:rPr>
              <a:t>Encryption helps (consolidate) the data protection problem, but </a:t>
            </a:r>
            <a:r>
              <a:rPr lang="en-US" sz="1600" b="1" i="1" dirty="0">
                <a:gradFill>
                  <a:gsLst>
                    <a:gs pos="0">
                      <a:schemeClr val="tx1"/>
                    </a:gs>
                    <a:gs pos="100000">
                      <a:schemeClr val="tx1"/>
                    </a:gs>
                  </a:gsLst>
                  <a:lin ang="5400000" scaled="0"/>
                </a:gradFill>
                <a:latin typeface="+mn-lt"/>
                <a:cs typeface="+mn-cs"/>
              </a:rPr>
              <a:t>you must protect and manage keys </a:t>
            </a:r>
            <a:r>
              <a:rPr lang="en-US" sz="1600" dirty="0">
                <a:gradFill>
                  <a:gsLst>
                    <a:gs pos="0">
                      <a:schemeClr val="tx1"/>
                    </a:gs>
                    <a:gs pos="100000">
                      <a:schemeClr val="tx1"/>
                    </a:gs>
                  </a:gsLst>
                  <a:lin ang="5400000" scaled="0"/>
                </a:gradFill>
                <a:latin typeface="+mn-lt"/>
                <a:cs typeface="+mn-cs"/>
              </a:rPr>
              <a:t>to be successful</a:t>
            </a:r>
          </a:p>
        </p:txBody>
      </p:sp>
      <p:sp>
        <p:nvSpPr>
          <p:cNvPr id="3" name="Title 2">
            <a:extLst>
              <a:ext uri="{FF2B5EF4-FFF2-40B4-BE49-F238E27FC236}">
                <a16:creationId xmlns:a16="http://schemas.microsoft.com/office/drawing/2014/main" id="{63BA1A3C-21FA-4B5C-8D9F-3926F44FD1E0}"/>
              </a:ext>
            </a:extLst>
          </p:cNvPr>
          <p:cNvSpPr>
            <a:spLocks noGrp="1"/>
          </p:cNvSpPr>
          <p:nvPr>
            <p:ph type="title"/>
          </p:nvPr>
        </p:nvSpPr>
        <p:spPr/>
        <p:txBody>
          <a:bodyPr/>
          <a:lstStyle/>
          <a:p>
            <a:r>
              <a:rPr lang="en-US" dirty="0"/>
              <a:t>Encryption is not a panacea</a:t>
            </a:r>
          </a:p>
        </p:txBody>
      </p:sp>
      <p:sp>
        <p:nvSpPr>
          <p:cNvPr id="17" name="Rectangle 16">
            <a:extLst>
              <a:ext uri="{FF2B5EF4-FFF2-40B4-BE49-F238E27FC236}">
                <a16:creationId xmlns:a16="http://schemas.microsoft.com/office/drawing/2014/main" id="{976E7DAA-298C-4BA4-9B8A-963EED7F65A9}"/>
              </a:ext>
            </a:extLst>
          </p:cNvPr>
          <p:cNvSpPr/>
          <p:nvPr/>
        </p:nvSpPr>
        <p:spPr>
          <a:xfrm>
            <a:off x="607881" y="2431988"/>
            <a:ext cx="3273267" cy="677108"/>
          </a:xfrm>
          <a:prstGeom prst="rect">
            <a:avLst/>
          </a:prstGeom>
        </p:spPr>
        <p:txBody>
          <a:bodyPr wrap="none" l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chemeClr val="tx1"/>
                    </a:gs>
                    <a:gs pos="100000">
                      <a:schemeClr val="tx1"/>
                    </a:gs>
                  </a:gsLst>
                  <a:lin ang="5400000" scaled="0"/>
                </a:gradFill>
                <a:effectLst/>
                <a:uLnTx/>
                <a:uFillTx/>
                <a:latin typeface="Segoe UI"/>
                <a:ea typeface="+mn-ea"/>
                <a:cs typeface="+mn-cs"/>
              </a:rPr>
              <a:t>Restrict Access to Data</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gradFill>
                  <a:gsLst>
                    <a:gs pos="0">
                      <a:schemeClr val="tx1"/>
                    </a:gs>
                    <a:gs pos="100000">
                      <a:schemeClr val="tx1"/>
                    </a:gs>
                  </a:gsLst>
                  <a:lin ang="5400000" scaled="0"/>
                </a:gradFill>
                <a:effectLst/>
                <a:uLnTx/>
                <a:uFillTx/>
                <a:latin typeface="Segoe UI"/>
                <a:ea typeface="+mn-ea"/>
                <a:cs typeface="+mn-cs"/>
              </a:rPr>
              <a:t>Large high-variability problem</a:t>
            </a:r>
            <a:r>
              <a:rPr kumimoji="0" lang="en-US" sz="1800" b="1" i="0" u="none" strike="noStrike" kern="1200" cap="none" spc="0" normalizeH="0" baseline="0" noProof="0" dirty="0">
                <a:ln>
                  <a:noFill/>
                </a:ln>
                <a:gradFill>
                  <a:gsLst>
                    <a:gs pos="0">
                      <a:schemeClr val="tx1"/>
                    </a:gs>
                    <a:gs pos="100000">
                      <a:schemeClr val="tx1"/>
                    </a:gs>
                  </a:gsLst>
                  <a:lin ang="5400000" scaled="0"/>
                </a:gradFill>
                <a:effectLst/>
                <a:uLnTx/>
                <a:uFillTx/>
                <a:latin typeface="Segoe UI"/>
                <a:ea typeface="+mn-ea"/>
                <a:cs typeface="+mn-cs"/>
              </a:rPr>
              <a:t> </a:t>
            </a:r>
          </a:p>
        </p:txBody>
      </p:sp>
      <p:sp>
        <p:nvSpPr>
          <p:cNvPr id="18" name="Rectangle 17">
            <a:extLst>
              <a:ext uri="{FF2B5EF4-FFF2-40B4-BE49-F238E27FC236}">
                <a16:creationId xmlns:a16="http://schemas.microsoft.com/office/drawing/2014/main" id="{90C70680-020C-44C2-994E-D554614009AE}"/>
              </a:ext>
            </a:extLst>
          </p:cNvPr>
          <p:cNvSpPr/>
          <p:nvPr/>
        </p:nvSpPr>
        <p:spPr>
          <a:xfrm>
            <a:off x="8023534" y="2478814"/>
            <a:ext cx="4882074" cy="1323439"/>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chemeClr val="tx1"/>
                    </a:gs>
                    <a:gs pos="100000">
                      <a:schemeClr val="tx1"/>
                    </a:gs>
                  </a:gsLst>
                  <a:lin ang="5400000" scaled="0"/>
                </a:gradFill>
                <a:effectLst/>
                <a:uLnTx/>
                <a:uFillTx/>
                <a:latin typeface="Segoe UI"/>
                <a:ea typeface="+mn-ea"/>
                <a:cs typeface="+mn-cs"/>
                <a:sym typeface="Wingdings" panose="05000000000000000000" pitchFamily="2" charset="2"/>
              </a:rPr>
              <a:t>Restrict Access to Key(s)</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gradFill>
                  <a:gsLst>
                    <a:gs pos="0">
                      <a:schemeClr val="tx1"/>
                    </a:gs>
                    <a:gs pos="100000">
                      <a:schemeClr val="tx1"/>
                    </a:gs>
                  </a:gsLst>
                  <a:lin ang="5400000" scaled="0"/>
                </a:gradFill>
                <a:effectLst/>
                <a:uLnTx/>
                <a:uFillTx/>
                <a:latin typeface="Segoe UI"/>
                <a:ea typeface="+mn-ea"/>
                <a:cs typeface="+mn-cs"/>
              </a:rPr>
              <a:t>Smaller “fixed-length” problem </a:t>
            </a:r>
          </a:p>
          <a:p>
            <a:pPr marL="0" marR="0" lvl="0" indent="0" defTabSz="914400" rtl="0" eaLnBrk="1" fontAlgn="auto" latinLnBrk="0" hangingPunct="1">
              <a:lnSpc>
                <a:spcPct val="100000"/>
              </a:lnSpc>
              <a:spcBef>
                <a:spcPts val="0"/>
              </a:spcBef>
              <a:spcAft>
                <a:spcPts val="0"/>
              </a:spcAft>
              <a:buClrTx/>
              <a:buSzTx/>
              <a:buFontTx/>
              <a:buNone/>
              <a:tabLst/>
              <a:defRPr/>
            </a:pPr>
            <a:br>
              <a:rPr kumimoji="0" lang="en-US" sz="2400" b="1" i="0" u="none" strike="noStrike" kern="1200" cap="none" spc="0" normalizeH="0" baseline="0" noProof="0" dirty="0">
                <a:ln>
                  <a:noFill/>
                </a:ln>
                <a:gradFill>
                  <a:gsLst>
                    <a:gs pos="0">
                      <a:schemeClr val="tx1"/>
                    </a:gs>
                    <a:gs pos="100000">
                      <a:schemeClr val="tx1"/>
                    </a:gs>
                  </a:gsLst>
                  <a:lin ang="5400000" scaled="0"/>
                </a:gradFill>
                <a:effectLst/>
                <a:uLnTx/>
                <a:uFillTx/>
                <a:latin typeface="Segoe UI"/>
                <a:ea typeface="+mn-ea"/>
                <a:cs typeface="+mn-cs"/>
                <a:sym typeface="Wingdings" panose="05000000000000000000" pitchFamily="2" charset="2"/>
              </a:rPr>
            </a:br>
            <a:endParaRPr kumimoji="0" lang="en-US" sz="1800" b="0" i="1" u="none" strike="noStrike" kern="1200" cap="none" spc="0" normalizeH="0" baseline="0" noProof="0" dirty="0">
              <a:ln>
                <a:noFill/>
              </a:ln>
              <a:gradFill>
                <a:gsLst>
                  <a:gs pos="0">
                    <a:schemeClr val="tx1"/>
                  </a:gs>
                  <a:gs pos="100000">
                    <a:schemeClr val="tx1"/>
                  </a:gs>
                </a:gsLst>
                <a:lin ang="5400000" scaled="0"/>
              </a:gradFill>
              <a:effectLst/>
              <a:uLnTx/>
              <a:uFillTx/>
              <a:latin typeface="Segoe UI"/>
              <a:ea typeface="+mn-ea"/>
              <a:cs typeface="+mn-cs"/>
            </a:endParaRPr>
          </a:p>
        </p:txBody>
      </p:sp>
      <p:grpSp>
        <p:nvGrpSpPr>
          <p:cNvPr id="71" name="Group 70">
            <a:extLst>
              <a:ext uri="{FF2B5EF4-FFF2-40B4-BE49-F238E27FC236}">
                <a16:creationId xmlns:a16="http://schemas.microsoft.com/office/drawing/2014/main" id="{5E8707E2-B32D-46B5-92D5-2731A2400392}"/>
              </a:ext>
            </a:extLst>
          </p:cNvPr>
          <p:cNvGrpSpPr/>
          <p:nvPr/>
        </p:nvGrpSpPr>
        <p:grpSpPr>
          <a:xfrm>
            <a:off x="1048035" y="3427943"/>
            <a:ext cx="367664" cy="1000224"/>
            <a:chOff x="696064" y="3436293"/>
            <a:chExt cx="542926" cy="1610449"/>
          </a:xfrm>
          <a:noFill/>
        </p:grpSpPr>
        <p:sp>
          <p:nvSpPr>
            <p:cNvPr id="42" name="Freeform: Shape 41">
              <a:extLst>
                <a:ext uri="{FF2B5EF4-FFF2-40B4-BE49-F238E27FC236}">
                  <a16:creationId xmlns:a16="http://schemas.microsoft.com/office/drawing/2014/main" id="{4EDC1B3A-E86F-4294-ABCC-18D4C0BE1315}"/>
                </a:ext>
              </a:extLst>
            </p:cNvPr>
            <p:cNvSpPr/>
            <p:nvPr/>
          </p:nvSpPr>
          <p:spPr>
            <a:xfrm>
              <a:off x="696065" y="4481160"/>
              <a:ext cx="542925" cy="238126"/>
            </a:xfrm>
            <a:custGeom>
              <a:avLst/>
              <a:gdLst>
                <a:gd name="connsiteX0" fmla="*/ 464344 w 542925"/>
                <a:gd name="connsiteY0" fmla="*/ 159544 h 238125"/>
                <a:gd name="connsiteX1" fmla="*/ 445294 w 542925"/>
                <a:gd name="connsiteY1" fmla="*/ 140494 h 238125"/>
                <a:gd name="connsiteX2" fmla="*/ 464344 w 542925"/>
                <a:gd name="connsiteY2" fmla="*/ 121444 h 238125"/>
                <a:gd name="connsiteX3" fmla="*/ 483394 w 542925"/>
                <a:gd name="connsiteY3" fmla="*/ 140494 h 238125"/>
                <a:gd name="connsiteX4" fmla="*/ 464344 w 542925"/>
                <a:gd name="connsiteY4" fmla="*/ 159544 h 238125"/>
                <a:gd name="connsiteX5" fmla="*/ 273844 w 542925"/>
                <a:gd name="connsiteY5" fmla="*/ 83344 h 238125"/>
                <a:gd name="connsiteX6" fmla="*/ 7144 w 542925"/>
                <a:gd name="connsiteY6" fmla="*/ 7144 h 238125"/>
                <a:gd name="connsiteX7" fmla="*/ 7144 w 542925"/>
                <a:gd name="connsiteY7" fmla="*/ 159544 h 238125"/>
                <a:gd name="connsiteX8" fmla="*/ 273844 w 542925"/>
                <a:gd name="connsiteY8" fmla="*/ 235744 h 238125"/>
                <a:gd name="connsiteX9" fmla="*/ 540544 w 542925"/>
                <a:gd name="connsiteY9" fmla="*/ 159544 h 238125"/>
                <a:gd name="connsiteX10" fmla="*/ 540544 w 542925"/>
                <a:gd name="connsiteY10" fmla="*/ 7144 h 238125"/>
                <a:gd name="connsiteX11" fmla="*/ 273844 w 542925"/>
                <a:gd name="connsiteY11" fmla="*/ 833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25" h="238125">
                  <a:moveTo>
                    <a:pt x="464344" y="159544"/>
                  </a:moveTo>
                  <a:cubicBezTo>
                    <a:pt x="452914" y="159544"/>
                    <a:pt x="445294" y="151924"/>
                    <a:pt x="445294" y="140494"/>
                  </a:cubicBezTo>
                  <a:cubicBezTo>
                    <a:pt x="445294" y="129064"/>
                    <a:pt x="452914" y="121444"/>
                    <a:pt x="464344" y="121444"/>
                  </a:cubicBezTo>
                  <a:cubicBezTo>
                    <a:pt x="475774" y="121444"/>
                    <a:pt x="483394" y="129064"/>
                    <a:pt x="483394" y="140494"/>
                  </a:cubicBezTo>
                  <a:cubicBezTo>
                    <a:pt x="483394" y="151924"/>
                    <a:pt x="475774" y="159544"/>
                    <a:pt x="464344" y="159544"/>
                  </a:cubicBezTo>
                  <a:close/>
                  <a:moveTo>
                    <a:pt x="273844" y="83344"/>
                  </a:moveTo>
                  <a:cubicBezTo>
                    <a:pt x="127159" y="83344"/>
                    <a:pt x="7144" y="49054"/>
                    <a:pt x="7144" y="7144"/>
                  </a:cubicBezTo>
                  <a:lnTo>
                    <a:pt x="7144" y="159544"/>
                  </a:lnTo>
                  <a:cubicBezTo>
                    <a:pt x="7144" y="201454"/>
                    <a:pt x="127159" y="235744"/>
                    <a:pt x="273844" y="235744"/>
                  </a:cubicBezTo>
                  <a:cubicBezTo>
                    <a:pt x="420529" y="235744"/>
                    <a:pt x="540544" y="201454"/>
                    <a:pt x="540544" y="159544"/>
                  </a:cubicBezTo>
                  <a:lnTo>
                    <a:pt x="540544" y="7144"/>
                  </a:lnTo>
                  <a:cubicBezTo>
                    <a:pt x="540544" y="49054"/>
                    <a:pt x="420529" y="83344"/>
                    <a:pt x="273844" y="83344"/>
                  </a:cubicBezTo>
                  <a:close/>
                </a:path>
              </a:pathLst>
            </a:custGeom>
            <a:grpFill/>
            <a:ln w="1905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CDDDA658-AFA9-4B5A-A9AE-EECEE9ADF892}"/>
                </a:ext>
              </a:extLst>
            </p:cNvPr>
            <p:cNvSpPr/>
            <p:nvPr/>
          </p:nvSpPr>
          <p:spPr>
            <a:xfrm>
              <a:off x="696065" y="4641790"/>
              <a:ext cx="542925" cy="238126"/>
            </a:xfrm>
            <a:custGeom>
              <a:avLst/>
              <a:gdLst>
                <a:gd name="connsiteX0" fmla="*/ 464344 w 542925"/>
                <a:gd name="connsiteY0" fmla="*/ 159544 h 238125"/>
                <a:gd name="connsiteX1" fmla="*/ 445294 w 542925"/>
                <a:gd name="connsiteY1" fmla="*/ 140494 h 238125"/>
                <a:gd name="connsiteX2" fmla="*/ 464344 w 542925"/>
                <a:gd name="connsiteY2" fmla="*/ 121444 h 238125"/>
                <a:gd name="connsiteX3" fmla="*/ 483394 w 542925"/>
                <a:gd name="connsiteY3" fmla="*/ 140494 h 238125"/>
                <a:gd name="connsiteX4" fmla="*/ 464344 w 542925"/>
                <a:gd name="connsiteY4" fmla="*/ 159544 h 238125"/>
                <a:gd name="connsiteX5" fmla="*/ 273844 w 542925"/>
                <a:gd name="connsiteY5" fmla="*/ 83344 h 238125"/>
                <a:gd name="connsiteX6" fmla="*/ 7144 w 542925"/>
                <a:gd name="connsiteY6" fmla="*/ 7144 h 238125"/>
                <a:gd name="connsiteX7" fmla="*/ 7144 w 542925"/>
                <a:gd name="connsiteY7" fmla="*/ 159544 h 238125"/>
                <a:gd name="connsiteX8" fmla="*/ 273844 w 542925"/>
                <a:gd name="connsiteY8" fmla="*/ 235744 h 238125"/>
                <a:gd name="connsiteX9" fmla="*/ 540544 w 542925"/>
                <a:gd name="connsiteY9" fmla="*/ 159544 h 238125"/>
                <a:gd name="connsiteX10" fmla="*/ 540544 w 542925"/>
                <a:gd name="connsiteY10" fmla="*/ 7144 h 238125"/>
                <a:gd name="connsiteX11" fmla="*/ 273844 w 542925"/>
                <a:gd name="connsiteY11" fmla="*/ 833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25" h="238125">
                  <a:moveTo>
                    <a:pt x="464344" y="159544"/>
                  </a:moveTo>
                  <a:cubicBezTo>
                    <a:pt x="452914" y="159544"/>
                    <a:pt x="445294" y="151924"/>
                    <a:pt x="445294" y="140494"/>
                  </a:cubicBezTo>
                  <a:cubicBezTo>
                    <a:pt x="445294" y="129064"/>
                    <a:pt x="452914" y="121444"/>
                    <a:pt x="464344" y="121444"/>
                  </a:cubicBezTo>
                  <a:cubicBezTo>
                    <a:pt x="475774" y="121444"/>
                    <a:pt x="483394" y="129064"/>
                    <a:pt x="483394" y="140494"/>
                  </a:cubicBezTo>
                  <a:cubicBezTo>
                    <a:pt x="483394" y="151924"/>
                    <a:pt x="475774" y="159544"/>
                    <a:pt x="464344" y="159544"/>
                  </a:cubicBezTo>
                  <a:close/>
                  <a:moveTo>
                    <a:pt x="273844" y="83344"/>
                  </a:moveTo>
                  <a:cubicBezTo>
                    <a:pt x="127159" y="83344"/>
                    <a:pt x="7144" y="49054"/>
                    <a:pt x="7144" y="7144"/>
                  </a:cubicBezTo>
                  <a:lnTo>
                    <a:pt x="7144" y="159544"/>
                  </a:lnTo>
                  <a:cubicBezTo>
                    <a:pt x="7144" y="201454"/>
                    <a:pt x="127159" y="235744"/>
                    <a:pt x="273844" y="235744"/>
                  </a:cubicBezTo>
                  <a:cubicBezTo>
                    <a:pt x="420529" y="235744"/>
                    <a:pt x="540544" y="201454"/>
                    <a:pt x="540544" y="159544"/>
                  </a:cubicBezTo>
                  <a:lnTo>
                    <a:pt x="540544" y="7144"/>
                  </a:lnTo>
                  <a:cubicBezTo>
                    <a:pt x="540544" y="49054"/>
                    <a:pt x="420529" y="83344"/>
                    <a:pt x="273844" y="83344"/>
                  </a:cubicBezTo>
                  <a:close/>
                </a:path>
              </a:pathLst>
            </a:custGeom>
            <a:grpFill/>
            <a:ln w="1905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054A4EAD-0D0A-4705-A0F3-A98CEE7A7AC2}"/>
                </a:ext>
              </a:extLst>
            </p:cNvPr>
            <p:cNvSpPr/>
            <p:nvPr/>
          </p:nvSpPr>
          <p:spPr>
            <a:xfrm>
              <a:off x="696065" y="4808616"/>
              <a:ext cx="542925" cy="238126"/>
            </a:xfrm>
            <a:custGeom>
              <a:avLst/>
              <a:gdLst>
                <a:gd name="connsiteX0" fmla="*/ 464344 w 542925"/>
                <a:gd name="connsiteY0" fmla="*/ 159544 h 238125"/>
                <a:gd name="connsiteX1" fmla="*/ 445294 w 542925"/>
                <a:gd name="connsiteY1" fmla="*/ 140494 h 238125"/>
                <a:gd name="connsiteX2" fmla="*/ 464344 w 542925"/>
                <a:gd name="connsiteY2" fmla="*/ 121444 h 238125"/>
                <a:gd name="connsiteX3" fmla="*/ 483394 w 542925"/>
                <a:gd name="connsiteY3" fmla="*/ 140494 h 238125"/>
                <a:gd name="connsiteX4" fmla="*/ 464344 w 542925"/>
                <a:gd name="connsiteY4" fmla="*/ 159544 h 238125"/>
                <a:gd name="connsiteX5" fmla="*/ 273844 w 542925"/>
                <a:gd name="connsiteY5" fmla="*/ 83344 h 238125"/>
                <a:gd name="connsiteX6" fmla="*/ 7144 w 542925"/>
                <a:gd name="connsiteY6" fmla="*/ 7144 h 238125"/>
                <a:gd name="connsiteX7" fmla="*/ 7144 w 542925"/>
                <a:gd name="connsiteY7" fmla="*/ 159544 h 238125"/>
                <a:gd name="connsiteX8" fmla="*/ 273844 w 542925"/>
                <a:gd name="connsiteY8" fmla="*/ 235744 h 238125"/>
                <a:gd name="connsiteX9" fmla="*/ 540544 w 542925"/>
                <a:gd name="connsiteY9" fmla="*/ 159544 h 238125"/>
                <a:gd name="connsiteX10" fmla="*/ 540544 w 542925"/>
                <a:gd name="connsiteY10" fmla="*/ 7144 h 238125"/>
                <a:gd name="connsiteX11" fmla="*/ 273844 w 542925"/>
                <a:gd name="connsiteY11" fmla="*/ 833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25" h="238125">
                  <a:moveTo>
                    <a:pt x="464344" y="159544"/>
                  </a:moveTo>
                  <a:cubicBezTo>
                    <a:pt x="452914" y="159544"/>
                    <a:pt x="445294" y="151924"/>
                    <a:pt x="445294" y="140494"/>
                  </a:cubicBezTo>
                  <a:cubicBezTo>
                    <a:pt x="445294" y="129064"/>
                    <a:pt x="452914" y="121444"/>
                    <a:pt x="464344" y="121444"/>
                  </a:cubicBezTo>
                  <a:cubicBezTo>
                    <a:pt x="475774" y="121444"/>
                    <a:pt x="483394" y="129064"/>
                    <a:pt x="483394" y="140494"/>
                  </a:cubicBezTo>
                  <a:cubicBezTo>
                    <a:pt x="483394" y="151924"/>
                    <a:pt x="475774" y="159544"/>
                    <a:pt x="464344" y="159544"/>
                  </a:cubicBezTo>
                  <a:close/>
                  <a:moveTo>
                    <a:pt x="273844" y="83344"/>
                  </a:moveTo>
                  <a:cubicBezTo>
                    <a:pt x="127159" y="83344"/>
                    <a:pt x="7144" y="49054"/>
                    <a:pt x="7144" y="7144"/>
                  </a:cubicBezTo>
                  <a:lnTo>
                    <a:pt x="7144" y="159544"/>
                  </a:lnTo>
                  <a:cubicBezTo>
                    <a:pt x="7144" y="201454"/>
                    <a:pt x="127159" y="235744"/>
                    <a:pt x="273844" y="235744"/>
                  </a:cubicBezTo>
                  <a:cubicBezTo>
                    <a:pt x="420529" y="235744"/>
                    <a:pt x="540544" y="201454"/>
                    <a:pt x="540544" y="159544"/>
                  </a:cubicBezTo>
                  <a:lnTo>
                    <a:pt x="540544" y="7144"/>
                  </a:lnTo>
                  <a:cubicBezTo>
                    <a:pt x="540544" y="49054"/>
                    <a:pt x="420529" y="83344"/>
                    <a:pt x="273844" y="83344"/>
                  </a:cubicBezTo>
                  <a:close/>
                </a:path>
              </a:pathLst>
            </a:custGeom>
            <a:grpFill/>
            <a:ln w="1905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EA00C566-7727-46B2-9426-1C22F0F8CF48}"/>
                </a:ext>
              </a:extLst>
            </p:cNvPr>
            <p:cNvSpPr/>
            <p:nvPr/>
          </p:nvSpPr>
          <p:spPr>
            <a:xfrm>
              <a:off x="696065" y="3999270"/>
              <a:ext cx="542925" cy="238126"/>
            </a:xfrm>
            <a:custGeom>
              <a:avLst/>
              <a:gdLst>
                <a:gd name="connsiteX0" fmla="*/ 464344 w 542925"/>
                <a:gd name="connsiteY0" fmla="*/ 159544 h 238125"/>
                <a:gd name="connsiteX1" fmla="*/ 445294 w 542925"/>
                <a:gd name="connsiteY1" fmla="*/ 140494 h 238125"/>
                <a:gd name="connsiteX2" fmla="*/ 464344 w 542925"/>
                <a:gd name="connsiteY2" fmla="*/ 121444 h 238125"/>
                <a:gd name="connsiteX3" fmla="*/ 483394 w 542925"/>
                <a:gd name="connsiteY3" fmla="*/ 140494 h 238125"/>
                <a:gd name="connsiteX4" fmla="*/ 464344 w 542925"/>
                <a:gd name="connsiteY4" fmla="*/ 159544 h 238125"/>
                <a:gd name="connsiteX5" fmla="*/ 273844 w 542925"/>
                <a:gd name="connsiteY5" fmla="*/ 83344 h 238125"/>
                <a:gd name="connsiteX6" fmla="*/ 7144 w 542925"/>
                <a:gd name="connsiteY6" fmla="*/ 7144 h 238125"/>
                <a:gd name="connsiteX7" fmla="*/ 7144 w 542925"/>
                <a:gd name="connsiteY7" fmla="*/ 159544 h 238125"/>
                <a:gd name="connsiteX8" fmla="*/ 273844 w 542925"/>
                <a:gd name="connsiteY8" fmla="*/ 235744 h 238125"/>
                <a:gd name="connsiteX9" fmla="*/ 540544 w 542925"/>
                <a:gd name="connsiteY9" fmla="*/ 159544 h 238125"/>
                <a:gd name="connsiteX10" fmla="*/ 540544 w 542925"/>
                <a:gd name="connsiteY10" fmla="*/ 7144 h 238125"/>
                <a:gd name="connsiteX11" fmla="*/ 273844 w 542925"/>
                <a:gd name="connsiteY11" fmla="*/ 833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25" h="238125">
                  <a:moveTo>
                    <a:pt x="464344" y="159544"/>
                  </a:moveTo>
                  <a:cubicBezTo>
                    <a:pt x="452914" y="159544"/>
                    <a:pt x="445294" y="151924"/>
                    <a:pt x="445294" y="140494"/>
                  </a:cubicBezTo>
                  <a:cubicBezTo>
                    <a:pt x="445294" y="129064"/>
                    <a:pt x="452914" y="121444"/>
                    <a:pt x="464344" y="121444"/>
                  </a:cubicBezTo>
                  <a:cubicBezTo>
                    <a:pt x="475774" y="121444"/>
                    <a:pt x="483394" y="129064"/>
                    <a:pt x="483394" y="140494"/>
                  </a:cubicBezTo>
                  <a:cubicBezTo>
                    <a:pt x="483394" y="151924"/>
                    <a:pt x="475774" y="159544"/>
                    <a:pt x="464344" y="159544"/>
                  </a:cubicBezTo>
                  <a:close/>
                  <a:moveTo>
                    <a:pt x="273844" y="83344"/>
                  </a:moveTo>
                  <a:cubicBezTo>
                    <a:pt x="127159" y="83344"/>
                    <a:pt x="7144" y="49054"/>
                    <a:pt x="7144" y="7144"/>
                  </a:cubicBezTo>
                  <a:lnTo>
                    <a:pt x="7144" y="159544"/>
                  </a:lnTo>
                  <a:cubicBezTo>
                    <a:pt x="7144" y="201454"/>
                    <a:pt x="127159" y="235744"/>
                    <a:pt x="273844" y="235744"/>
                  </a:cubicBezTo>
                  <a:cubicBezTo>
                    <a:pt x="420529" y="235744"/>
                    <a:pt x="540544" y="201454"/>
                    <a:pt x="540544" y="159544"/>
                  </a:cubicBezTo>
                  <a:lnTo>
                    <a:pt x="540544" y="7144"/>
                  </a:lnTo>
                  <a:cubicBezTo>
                    <a:pt x="540544" y="49054"/>
                    <a:pt x="420529" y="83344"/>
                    <a:pt x="273844" y="83344"/>
                  </a:cubicBezTo>
                  <a:close/>
                </a:path>
              </a:pathLst>
            </a:custGeom>
            <a:grpFill/>
            <a:ln w="1905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A747ED3C-B393-4129-A9EB-D913E8339459}"/>
                </a:ext>
              </a:extLst>
            </p:cNvPr>
            <p:cNvSpPr/>
            <p:nvPr/>
          </p:nvSpPr>
          <p:spPr>
            <a:xfrm>
              <a:off x="696065" y="4154407"/>
              <a:ext cx="542925" cy="238126"/>
            </a:xfrm>
            <a:custGeom>
              <a:avLst/>
              <a:gdLst>
                <a:gd name="connsiteX0" fmla="*/ 464344 w 542925"/>
                <a:gd name="connsiteY0" fmla="*/ 159544 h 238125"/>
                <a:gd name="connsiteX1" fmla="*/ 445294 w 542925"/>
                <a:gd name="connsiteY1" fmla="*/ 140494 h 238125"/>
                <a:gd name="connsiteX2" fmla="*/ 464344 w 542925"/>
                <a:gd name="connsiteY2" fmla="*/ 121444 h 238125"/>
                <a:gd name="connsiteX3" fmla="*/ 483394 w 542925"/>
                <a:gd name="connsiteY3" fmla="*/ 140494 h 238125"/>
                <a:gd name="connsiteX4" fmla="*/ 464344 w 542925"/>
                <a:gd name="connsiteY4" fmla="*/ 159544 h 238125"/>
                <a:gd name="connsiteX5" fmla="*/ 273844 w 542925"/>
                <a:gd name="connsiteY5" fmla="*/ 83344 h 238125"/>
                <a:gd name="connsiteX6" fmla="*/ 7144 w 542925"/>
                <a:gd name="connsiteY6" fmla="*/ 7144 h 238125"/>
                <a:gd name="connsiteX7" fmla="*/ 7144 w 542925"/>
                <a:gd name="connsiteY7" fmla="*/ 159544 h 238125"/>
                <a:gd name="connsiteX8" fmla="*/ 273844 w 542925"/>
                <a:gd name="connsiteY8" fmla="*/ 235744 h 238125"/>
                <a:gd name="connsiteX9" fmla="*/ 540544 w 542925"/>
                <a:gd name="connsiteY9" fmla="*/ 159544 h 238125"/>
                <a:gd name="connsiteX10" fmla="*/ 540544 w 542925"/>
                <a:gd name="connsiteY10" fmla="*/ 7144 h 238125"/>
                <a:gd name="connsiteX11" fmla="*/ 273844 w 542925"/>
                <a:gd name="connsiteY11" fmla="*/ 833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25" h="238125">
                  <a:moveTo>
                    <a:pt x="464344" y="159544"/>
                  </a:moveTo>
                  <a:cubicBezTo>
                    <a:pt x="452914" y="159544"/>
                    <a:pt x="445294" y="151924"/>
                    <a:pt x="445294" y="140494"/>
                  </a:cubicBezTo>
                  <a:cubicBezTo>
                    <a:pt x="445294" y="129064"/>
                    <a:pt x="452914" y="121444"/>
                    <a:pt x="464344" y="121444"/>
                  </a:cubicBezTo>
                  <a:cubicBezTo>
                    <a:pt x="475774" y="121444"/>
                    <a:pt x="483394" y="129064"/>
                    <a:pt x="483394" y="140494"/>
                  </a:cubicBezTo>
                  <a:cubicBezTo>
                    <a:pt x="483394" y="151924"/>
                    <a:pt x="475774" y="159544"/>
                    <a:pt x="464344" y="159544"/>
                  </a:cubicBezTo>
                  <a:close/>
                  <a:moveTo>
                    <a:pt x="273844" y="83344"/>
                  </a:moveTo>
                  <a:cubicBezTo>
                    <a:pt x="127159" y="83344"/>
                    <a:pt x="7144" y="49054"/>
                    <a:pt x="7144" y="7144"/>
                  </a:cubicBezTo>
                  <a:lnTo>
                    <a:pt x="7144" y="159544"/>
                  </a:lnTo>
                  <a:cubicBezTo>
                    <a:pt x="7144" y="201454"/>
                    <a:pt x="127159" y="235744"/>
                    <a:pt x="273844" y="235744"/>
                  </a:cubicBezTo>
                  <a:cubicBezTo>
                    <a:pt x="420529" y="235744"/>
                    <a:pt x="540544" y="201454"/>
                    <a:pt x="540544" y="159544"/>
                  </a:cubicBezTo>
                  <a:lnTo>
                    <a:pt x="540544" y="7144"/>
                  </a:lnTo>
                  <a:cubicBezTo>
                    <a:pt x="540544" y="49054"/>
                    <a:pt x="420529" y="83344"/>
                    <a:pt x="273844" y="83344"/>
                  </a:cubicBezTo>
                  <a:close/>
                </a:path>
              </a:pathLst>
            </a:custGeom>
            <a:grpFill/>
            <a:ln w="1905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FEBFE9EE-3E56-4B42-A46A-E36849D44C2F}"/>
                </a:ext>
              </a:extLst>
            </p:cNvPr>
            <p:cNvSpPr/>
            <p:nvPr/>
          </p:nvSpPr>
          <p:spPr>
            <a:xfrm>
              <a:off x="696065" y="4320531"/>
              <a:ext cx="542925" cy="238126"/>
            </a:xfrm>
            <a:custGeom>
              <a:avLst/>
              <a:gdLst>
                <a:gd name="connsiteX0" fmla="*/ 464344 w 542925"/>
                <a:gd name="connsiteY0" fmla="*/ 159544 h 238125"/>
                <a:gd name="connsiteX1" fmla="*/ 445294 w 542925"/>
                <a:gd name="connsiteY1" fmla="*/ 140494 h 238125"/>
                <a:gd name="connsiteX2" fmla="*/ 464344 w 542925"/>
                <a:gd name="connsiteY2" fmla="*/ 121444 h 238125"/>
                <a:gd name="connsiteX3" fmla="*/ 483394 w 542925"/>
                <a:gd name="connsiteY3" fmla="*/ 140494 h 238125"/>
                <a:gd name="connsiteX4" fmla="*/ 464344 w 542925"/>
                <a:gd name="connsiteY4" fmla="*/ 159544 h 238125"/>
                <a:gd name="connsiteX5" fmla="*/ 273844 w 542925"/>
                <a:gd name="connsiteY5" fmla="*/ 83344 h 238125"/>
                <a:gd name="connsiteX6" fmla="*/ 7144 w 542925"/>
                <a:gd name="connsiteY6" fmla="*/ 7144 h 238125"/>
                <a:gd name="connsiteX7" fmla="*/ 7144 w 542925"/>
                <a:gd name="connsiteY7" fmla="*/ 159544 h 238125"/>
                <a:gd name="connsiteX8" fmla="*/ 273844 w 542925"/>
                <a:gd name="connsiteY8" fmla="*/ 235744 h 238125"/>
                <a:gd name="connsiteX9" fmla="*/ 540544 w 542925"/>
                <a:gd name="connsiteY9" fmla="*/ 159544 h 238125"/>
                <a:gd name="connsiteX10" fmla="*/ 540544 w 542925"/>
                <a:gd name="connsiteY10" fmla="*/ 7144 h 238125"/>
                <a:gd name="connsiteX11" fmla="*/ 273844 w 542925"/>
                <a:gd name="connsiteY11" fmla="*/ 833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25" h="238125">
                  <a:moveTo>
                    <a:pt x="464344" y="159544"/>
                  </a:moveTo>
                  <a:cubicBezTo>
                    <a:pt x="452914" y="159544"/>
                    <a:pt x="445294" y="151924"/>
                    <a:pt x="445294" y="140494"/>
                  </a:cubicBezTo>
                  <a:cubicBezTo>
                    <a:pt x="445294" y="129064"/>
                    <a:pt x="452914" y="121444"/>
                    <a:pt x="464344" y="121444"/>
                  </a:cubicBezTo>
                  <a:cubicBezTo>
                    <a:pt x="475774" y="121444"/>
                    <a:pt x="483394" y="129064"/>
                    <a:pt x="483394" y="140494"/>
                  </a:cubicBezTo>
                  <a:cubicBezTo>
                    <a:pt x="483394" y="151924"/>
                    <a:pt x="475774" y="159544"/>
                    <a:pt x="464344" y="159544"/>
                  </a:cubicBezTo>
                  <a:close/>
                  <a:moveTo>
                    <a:pt x="273844" y="83344"/>
                  </a:moveTo>
                  <a:cubicBezTo>
                    <a:pt x="127159" y="83344"/>
                    <a:pt x="7144" y="49054"/>
                    <a:pt x="7144" y="7144"/>
                  </a:cubicBezTo>
                  <a:lnTo>
                    <a:pt x="7144" y="159544"/>
                  </a:lnTo>
                  <a:cubicBezTo>
                    <a:pt x="7144" y="201454"/>
                    <a:pt x="127159" y="235744"/>
                    <a:pt x="273844" y="235744"/>
                  </a:cubicBezTo>
                  <a:cubicBezTo>
                    <a:pt x="420529" y="235744"/>
                    <a:pt x="540544" y="201454"/>
                    <a:pt x="540544" y="159544"/>
                  </a:cubicBezTo>
                  <a:lnTo>
                    <a:pt x="540544" y="7144"/>
                  </a:lnTo>
                  <a:cubicBezTo>
                    <a:pt x="540544" y="49054"/>
                    <a:pt x="420529" y="83344"/>
                    <a:pt x="273844" y="83344"/>
                  </a:cubicBezTo>
                  <a:close/>
                </a:path>
              </a:pathLst>
            </a:custGeom>
            <a:grpFill/>
            <a:ln w="1905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98D0BAF1-0D92-4514-B957-A10E7A2C78D7}"/>
                </a:ext>
              </a:extLst>
            </p:cNvPr>
            <p:cNvSpPr/>
            <p:nvPr/>
          </p:nvSpPr>
          <p:spPr>
            <a:xfrm>
              <a:off x="696065" y="3517381"/>
              <a:ext cx="542925" cy="238125"/>
            </a:xfrm>
            <a:custGeom>
              <a:avLst/>
              <a:gdLst>
                <a:gd name="connsiteX0" fmla="*/ 464344 w 542925"/>
                <a:gd name="connsiteY0" fmla="*/ 159544 h 238125"/>
                <a:gd name="connsiteX1" fmla="*/ 445294 w 542925"/>
                <a:gd name="connsiteY1" fmla="*/ 140494 h 238125"/>
                <a:gd name="connsiteX2" fmla="*/ 464344 w 542925"/>
                <a:gd name="connsiteY2" fmla="*/ 121444 h 238125"/>
                <a:gd name="connsiteX3" fmla="*/ 483394 w 542925"/>
                <a:gd name="connsiteY3" fmla="*/ 140494 h 238125"/>
                <a:gd name="connsiteX4" fmla="*/ 464344 w 542925"/>
                <a:gd name="connsiteY4" fmla="*/ 159544 h 238125"/>
                <a:gd name="connsiteX5" fmla="*/ 273844 w 542925"/>
                <a:gd name="connsiteY5" fmla="*/ 83344 h 238125"/>
                <a:gd name="connsiteX6" fmla="*/ 7144 w 542925"/>
                <a:gd name="connsiteY6" fmla="*/ 7144 h 238125"/>
                <a:gd name="connsiteX7" fmla="*/ 7144 w 542925"/>
                <a:gd name="connsiteY7" fmla="*/ 159544 h 238125"/>
                <a:gd name="connsiteX8" fmla="*/ 273844 w 542925"/>
                <a:gd name="connsiteY8" fmla="*/ 235744 h 238125"/>
                <a:gd name="connsiteX9" fmla="*/ 540544 w 542925"/>
                <a:gd name="connsiteY9" fmla="*/ 159544 h 238125"/>
                <a:gd name="connsiteX10" fmla="*/ 540544 w 542925"/>
                <a:gd name="connsiteY10" fmla="*/ 7144 h 238125"/>
                <a:gd name="connsiteX11" fmla="*/ 273844 w 542925"/>
                <a:gd name="connsiteY11" fmla="*/ 833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25" h="238125">
                  <a:moveTo>
                    <a:pt x="464344" y="159544"/>
                  </a:moveTo>
                  <a:cubicBezTo>
                    <a:pt x="452914" y="159544"/>
                    <a:pt x="445294" y="151924"/>
                    <a:pt x="445294" y="140494"/>
                  </a:cubicBezTo>
                  <a:cubicBezTo>
                    <a:pt x="445294" y="129064"/>
                    <a:pt x="452914" y="121444"/>
                    <a:pt x="464344" y="121444"/>
                  </a:cubicBezTo>
                  <a:cubicBezTo>
                    <a:pt x="475774" y="121444"/>
                    <a:pt x="483394" y="129064"/>
                    <a:pt x="483394" y="140494"/>
                  </a:cubicBezTo>
                  <a:cubicBezTo>
                    <a:pt x="483394" y="151924"/>
                    <a:pt x="475774" y="159544"/>
                    <a:pt x="464344" y="159544"/>
                  </a:cubicBezTo>
                  <a:close/>
                  <a:moveTo>
                    <a:pt x="273844" y="83344"/>
                  </a:moveTo>
                  <a:cubicBezTo>
                    <a:pt x="127159" y="83344"/>
                    <a:pt x="7144" y="49054"/>
                    <a:pt x="7144" y="7144"/>
                  </a:cubicBezTo>
                  <a:lnTo>
                    <a:pt x="7144" y="159544"/>
                  </a:lnTo>
                  <a:cubicBezTo>
                    <a:pt x="7144" y="201454"/>
                    <a:pt x="127159" y="235744"/>
                    <a:pt x="273844" y="235744"/>
                  </a:cubicBezTo>
                  <a:cubicBezTo>
                    <a:pt x="420529" y="235744"/>
                    <a:pt x="540544" y="201454"/>
                    <a:pt x="540544" y="159544"/>
                  </a:cubicBezTo>
                  <a:lnTo>
                    <a:pt x="540544" y="7144"/>
                  </a:lnTo>
                  <a:cubicBezTo>
                    <a:pt x="540544" y="49054"/>
                    <a:pt x="420529" y="83344"/>
                    <a:pt x="273844" y="83344"/>
                  </a:cubicBezTo>
                  <a:close/>
                </a:path>
              </a:pathLst>
            </a:custGeom>
            <a:grpFill/>
            <a:ln w="1905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D9D6949E-5A49-4C24-93D2-AA17B50EA063}"/>
                </a:ext>
              </a:extLst>
            </p:cNvPr>
            <p:cNvSpPr/>
            <p:nvPr/>
          </p:nvSpPr>
          <p:spPr>
            <a:xfrm>
              <a:off x="696065" y="3678011"/>
              <a:ext cx="542925" cy="238126"/>
            </a:xfrm>
            <a:custGeom>
              <a:avLst/>
              <a:gdLst>
                <a:gd name="connsiteX0" fmla="*/ 464344 w 542925"/>
                <a:gd name="connsiteY0" fmla="*/ 159544 h 238125"/>
                <a:gd name="connsiteX1" fmla="*/ 445294 w 542925"/>
                <a:gd name="connsiteY1" fmla="*/ 140494 h 238125"/>
                <a:gd name="connsiteX2" fmla="*/ 464344 w 542925"/>
                <a:gd name="connsiteY2" fmla="*/ 121444 h 238125"/>
                <a:gd name="connsiteX3" fmla="*/ 483394 w 542925"/>
                <a:gd name="connsiteY3" fmla="*/ 140494 h 238125"/>
                <a:gd name="connsiteX4" fmla="*/ 464344 w 542925"/>
                <a:gd name="connsiteY4" fmla="*/ 159544 h 238125"/>
                <a:gd name="connsiteX5" fmla="*/ 273844 w 542925"/>
                <a:gd name="connsiteY5" fmla="*/ 83344 h 238125"/>
                <a:gd name="connsiteX6" fmla="*/ 7144 w 542925"/>
                <a:gd name="connsiteY6" fmla="*/ 7144 h 238125"/>
                <a:gd name="connsiteX7" fmla="*/ 7144 w 542925"/>
                <a:gd name="connsiteY7" fmla="*/ 159544 h 238125"/>
                <a:gd name="connsiteX8" fmla="*/ 273844 w 542925"/>
                <a:gd name="connsiteY8" fmla="*/ 235744 h 238125"/>
                <a:gd name="connsiteX9" fmla="*/ 540544 w 542925"/>
                <a:gd name="connsiteY9" fmla="*/ 159544 h 238125"/>
                <a:gd name="connsiteX10" fmla="*/ 540544 w 542925"/>
                <a:gd name="connsiteY10" fmla="*/ 7144 h 238125"/>
                <a:gd name="connsiteX11" fmla="*/ 273844 w 542925"/>
                <a:gd name="connsiteY11" fmla="*/ 833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25" h="238125">
                  <a:moveTo>
                    <a:pt x="464344" y="159544"/>
                  </a:moveTo>
                  <a:cubicBezTo>
                    <a:pt x="452914" y="159544"/>
                    <a:pt x="445294" y="151924"/>
                    <a:pt x="445294" y="140494"/>
                  </a:cubicBezTo>
                  <a:cubicBezTo>
                    <a:pt x="445294" y="129064"/>
                    <a:pt x="452914" y="121444"/>
                    <a:pt x="464344" y="121444"/>
                  </a:cubicBezTo>
                  <a:cubicBezTo>
                    <a:pt x="475774" y="121444"/>
                    <a:pt x="483394" y="129064"/>
                    <a:pt x="483394" y="140494"/>
                  </a:cubicBezTo>
                  <a:cubicBezTo>
                    <a:pt x="483394" y="151924"/>
                    <a:pt x="475774" y="159544"/>
                    <a:pt x="464344" y="159544"/>
                  </a:cubicBezTo>
                  <a:close/>
                  <a:moveTo>
                    <a:pt x="273844" y="83344"/>
                  </a:moveTo>
                  <a:cubicBezTo>
                    <a:pt x="127159" y="83344"/>
                    <a:pt x="7144" y="49054"/>
                    <a:pt x="7144" y="7144"/>
                  </a:cubicBezTo>
                  <a:lnTo>
                    <a:pt x="7144" y="159544"/>
                  </a:lnTo>
                  <a:cubicBezTo>
                    <a:pt x="7144" y="201454"/>
                    <a:pt x="127159" y="235744"/>
                    <a:pt x="273844" y="235744"/>
                  </a:cubicBezTo>
                  <a:cubicBezTo>
                    <a:pt x="420529" y="235744"/>
                    <a:pt x="540544" y="201454"/>
                    <a:pt x="540544" y="159544"/>
                  </a:cubicBezTo>
                  <a:lnTo>
                    <a:pt x="540544" y="7144"/>
                  </a:lnTo>
                  <a:cubicBezTo>
                    <a:pt x="540544" y="49054"/>
                    <a:pt x="420529" y="83344"/>
                    <a:pt x="273844" y="83344"/>
                  </a:cubicBezTo>
                  <a:close/>
                </a:path>
              </a:pathLst>
            </a:custGeom>
            <a:grpFill/>
            <a:ln w="1905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1F494BFB-CBE2-4491-B7AC-847B670B71D6}"/>
                </a:ext>
              </a:extLst>
            </p:cNvPr>
            <p:cNvSpPr/>
            <p:nvPr/>
          </p:nvSpPr>
          <p:spPr>
            <a:xfrm>
              <a:off x="696065" y="3838641"/>
              <a:ext cx="542925" cy="238126"/>
            </a:xfrm>
            <a:custGeom>
              <a:avLst/>
              <a:gdLst>
                <a:gd name="connsiteX0" fmla="*/ 464344 w 542925"/>
                <a:gd name="connsiteY0" fmla="*/ 159544 h 238125"/>
                <a:gd name="connsiteX1" fmla="*/ 445294 w 542925"/>
                <a:gd name="connsiteY1" fmla="*/ 140494 h 238125"/>
                <a:gd name="connsiteX2" fmla="*/ 464344 w 542925"/>
                <a:gd name="connsiteY2" fmla="*/ 121444 h 238125"/>
                <a:gd name="connsiteX3" fmla="*/ 483394 w 542925"/>
                <a:gd name="connsiteY3" fmla="*/ 140494 h 238125"/>
                <a:gd name="connsiteX4" fmla="*/ 464344 w 542925"/>
                <a:gd name="connsiteY4" fmla="*/ 159544 h 238125"/>
                <a:gd name="connsiteX5" fmla="*/ 273844 w 542925"/>
                <a:gd name="connsiteY5" fmla="*/ 83344 h 238125"/>
                <a:gd name="connsiteX6" fmla="*/ 7144 w 542925"/>
                <a:gd name="connsiteY6" fmla="*/ 7144 h 238125"/>
                <a:gd name="connsiteX7" fmla="*/ 7144 w 542925"/>
                <a:gd name="connsiteY7" fmla="*/ 159544 h 238125"/>
                <a:gd name="connsiteX8" fmla="*/ 273844 w 542925"/>
                <a:gd name="connsiteY8" fmla="*/ 235744 h 238125"/>
                <a:gd name="connsiteX9" fmla="*/ 540544 w 542925"/>
                <a:gd name="connsiteY9" fmla="*/ 159544 h 238125"/>
                <a:gd name="connsiteX10" fmla="*/ 540544 w 542925"/>
                <a:gd name="connsiteY10" fmla="*/ 7144 h 238125"/>
                <a:gd name="connsiteX11" fmla="*/ 273844 w 542925"/>
                <a:gd name="connsiteY11" fmla="*/ 833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25" h="238125">
                  <a:moveTo>
                    <a:pt x="464344" y="159544"/>
                  </a:moveTo>
                  <a:cubicBezTo>
                    <a:pt x="452914" y="159544"/>
                    <a:pt x="445294" y="151924"/>
                    <a:pt x="445294" y="140494"/>
                  </a:cubicBezTo>
                  <a:cubicBezTo>
                    <a:pt x="445294" y="129064"/>
                    <a:pt x="452914" y="121444"/>
                    <a:pt x="464344" y="121444"/>
                  </a:cubicBezTo>
                  <a:cubicBezTo>
                    <a:pt x="475774" y="121444"/>
                    <a:pt x="483394" y="129064"/>
                    <a:pt x="483394" y="140494"/>
                  </a:cubicBezTo>
                  <a:cubicBezTo>
                    <a:pt x="483394" y="151924"/>
                    <a:pt x="475774" y="159544"/>
                    <a:pt x="464344" y="159544"/>
                  </a:cubicBezTo>
                  <a:close/>
                  <a:moveTo>
                    <a:pt x="273844" y="83344"/>
                  </a:moveTo>
                  <a:cubicBezTo>
                    <a:pt x="127159" y="83344"/>
                    <a:pt x="7144" y="49054"/>
                    <a:pt x="7144" y="7144"/>
                  </a:cubicBezTo>
                  <a:lnTo>
                    <a:pt x="7144" y="159544"/>
                  </a:lnTo>
                  <a:cubicBezTo>
                    <a:pt x="7144" y="201454"/>
                    <a:pt x="127159" y="235744"/>
                    <a:pt x="273844" y="235744"/>
                  </a:cubicBezTo>
                  <a:cubicBezTo>
                    <a:pt x="420529" y="235744"/>
                    <a:pt x="540544" y="201454"/>
                    <a:pt x="540544" y="159544"/>
                  </a:cubicBezTo>
                  <a:lnTo>
                    <a:pt x="540544" y="7144"/>
                  </a:lnTo>
                  <a:cubicBezTo>
                    <a:pt x="540544" y="49054"/>
                    <a:pt x="420529" y="83344"/>
                    <a:pt x="273844" y="83344"/>
                  </a:cubicBezTo>
                  <a:close/>
                </a:path>
              </a:pathLst>
            </a:custGeom>
            <a:grpFill/>
            <a:ln w="1905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16A2C8BF-28CF-48CA-8ED2-A9FBCAF5B39A}"/>
                </a:ext>
              </a:extLst>
            </p:cNvPr>
            <p:cNvSpPr/>
            <p:nvPr/>
          </p:nvSpPr>
          <p:spPr>
            <a:xfrm>
              <a:off x="696064" y="3436293"/>
              <a:ext cx="542925" cy="161925"/>
            </a:xfrm>
            <a:custGeom>
              <a:avLst/>
              <a:gdLst>
                <a:gd name="connsiteX0" fmla="*/ 540544 w 542925"/>
                <a:gd name="connsiteY0" fmla="*/ 83344 h 161925"/>
                <a:gd name="connsiteX1" fmla="*/ 273844 w 542925"/>
                <a:gd name="connsiteY1" fmla="*/ 159544 h 161925"/>
                <a:gd name="connsiteX2" fmla="*/ 7144 w 542925"/>
                <a:gd name="connsiteY2" fmla="*/ 83344 h 161925"/>
                <a:gd name="connsiteX3" fmla="*/ 273844 w 542925"/>
                <a:gd name="connsiteY3" fmla="*/ 7144 h 161925"/>
                <a:gd name="connsiteX4" fmla="*/ 540544 w 542925"/>
                <a:gd name="connsiteY4" fmla="*/ 83344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925" h="161925">
                  <a:moveTo>
                    <a:pt x="540544" y="83344"/>
                  </a:moveTo>
                  <a:cubicBezTo>
                    <a:pt x="540544" y="125428"/>
                    <a:pt x="421138" y="159544"/>
                    <a:pt x="273844" y="159544"/>
                  </a:cubicBezTo>
                  <a:cubicBezTo>
                    <a:pt x="126549" y="159544"/>
                    <a:pt x="7144" y="125428"/>
                    <a:pt x="7144" y="83344"/>
                  </a:cubicBezTo>
                  <a:cubicBezTo>
                    <a:pt x="7144" y="41260"/>
                    <a:pt x="126549" y="7144"/>
                    <a:pt x="273844" y="7144"/>
                  </a:cubicBezTo>
                  <a:cubicBezTo>
                    <a:pt x="421138" y="7144"/>
                    <a:pt x="540544" y="41260"/>
                    <a:pt x="540544" y="83344"/>
                  </a:cubicBezTo>
                  <a:close/>
                </a:path>
              </a:pathLst>
            </a:custGeom>
            <a:grpFill/>
            <a:ln w="1905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E921A412-1304-483E-B3E6-3FFB4D5E9061}"/>
              </a:ext>
            </a:extLst>
          </p:cNvPr>
          <p:cNvGrpSpPr/>
          <p:nvPr/>
        </p:nvGrpSpPr>
        <p:grpSpPr>
          <a:xfrm>
            <a:off x="1908063" y="4229908"/>
            <a:ext cx="367664" cy="198259"/>
            <a:chOff x="1294596" y="4949298"/>
            <a:chExt cx="542926" cy="319213"/>
          </a:xfrm>
          <a:noFill/>
        </p:grpSpPr>
        <p:sp>
          <p:nvSpPr>
            <p:cNvPr id="59" name="Freeform: Shape 58">
              <a:extLst>
                <a:ext uri="{FF2B5EF4-FFF2-40B4-BE49-F238E27FC236}">
                  <a16:creationId xmlns:a16="http://schemas.microsoft.com/office/drawing/2014/main" id="{3B3E2F23-BB1F-4B29-9149-D2ECAE5D4FE3}"/>
                </a:ext>
              </a:extLst>
            </p:cNvPr>
            <p:cNvSpPr/>
            <p:nvPr/>
          </p:nvSpPr>
          <p:spPr>
            <a:xfrm>
              <a:off x="1294597" y="5030386"/>
              <a:ext cx="542925" cy="238125"/>
            </a:xfrm>
            <a:custGeom>
              <a:avLst/>
              <a:gdLst>
                <a:gd name="connsiteX0" fmla="*/ 464344 w 542925"/>
                <a:gd name="connsiteY0" fmla="*/ 159544 h 238125"/>
                <a:gd name="connsiteX1" fmla="*/ 445294 w 542925"/>
                <a:gd name="connsiteY1" fmla="*/ 140494 h 238125"/>
                <a:gd name="connsiteX2" fmla="*/ 464344 w 542925"/>
                <a:gd name="connsiteY2" fmla="*/ 121444 h 238125"/>
                <a:gd name="connsiteX3" fmla="*/ 483394 w 542925"/>
                <a:gd name="connsiteY3" fmla="*/ 140494 h 238125"/>
                <a:gd name="connsiteX4" fmla="*/ 464344 w 542925"/>
                <a:gd name="connsiteY4" fmla="*/ 159544 h 238125"/>
                <a:gd name="connsiteX5" fmla="*/ 273844 w 542925"/>
                <a:gd name="connsiteY5" fmla="*/ 83344 h 238125"/>
                <a:gd name="connsiteX6" fmla="*/ 7144 w 542925"/>
                <a:gd name="connsiteY6" fmla="*/ 7144 h 238125"/>
                <a:gd name="connsiteX7" fmla="*/ 7144 w 542925"/>
                <a:gd name="connsiteY7" fmla="*/ 159544 h 238125"/>
                <a:gd name="connsiteX8" fmla="*/ 273844 w 542925"/>
                <a:gd name="connsiteY8" fmla="*/ 235744 h 238125"/>
                <a:gd name="connsiteX9" fmla="*/ 540544 w 542925"/>
                <a:gd name="connsiteY9" fmla="*/ 159544 h 238125"/>
                <a:gd name="connsiteX10" fmla="*/ 540544 w 542925"/>
                <a:gd name="connsiteY10" fmla="*/ 7144 h 238125"/>
                <a:gd name="connsiteX11" fmla="*/ 273844 w 542925"/>
                <a:gd name="connsiteY11" fmla="*/ 833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25" h="238125">
                  <a:moveTo>
                    <a:pt x="464344" y="159544"/>
                  </a:moveTo>
                  <a:cubicBezTo>
                    <a:pt x="452914" y="159544"/>
                    <a:pt x="445294" y="151924"/>
                    <a:pt x="445294" y="140494"/>
                  </a:cubicBezTo>
                  <a:cubicBezTo>
                    <a:pt x="445294" y="129064"/>
                    <a:pt x="452914" y="121444"/>
                    <a:pt x="464344" y="121444"/>
                  </a:cubicBezTo>
                  <a:cubicBezTo>
                    <a:pt x="475774" y="121444"/>
                    <a:pt x="483394" y="129064"/>
                    <a:pt x="483394" y="140494"/>
                  </a:cubicBezTo>
                  <a:cubicBezTo>
                    <a:pt x="483394" y="151924"/>
                    <a:pt x="475774" y="159544"/>
                    <a:pt x="464344" y="159544"/>
                  </a:cubicBezTo>
                  <a:close/>
                  <a:moveTo>
                    <a:pt x="273844" y="83344"/>
                  </a:moveTo>
                  <a:cubicBezTo>
                    <a:pt x="127159" y="83344"/>
                    <a:pt x="7144" y="49054"/>
                    <a:pt x="7144" y="7144"/>
                  </a:cubicBezTo>
                  <a:lnTo>
                    <a:pt x="7144" y="159544"/>
                  </a:lnTo>
                  <a:cubicBezTo>
                    <a:pt x="7144" y="201454"/>
                    <a:pt x="127159" y="235744"/>
                    <a:pt x="273844" y="235744"/>
                  </a:cubicBezTo>
                  <a:cubicBezTo>
                    <a:pt x="420529" y="235744"/>
                    <a:pt x="540544" y="201454"/>
                    <a:pt x="540544" y="159544"/>
                  </a:cubicBezTo>
                  <a:lnTo>
                    <a:pt x="540544" y="7144"/>
                  </a:lnTo>
                  <a:cubicBezTo>
                    <a:pt x="540544" y="49054"/>
                    <a:pt x="420529" y="83344"/>
                    <a:pt x="273844" y="83344"/>
                  </a:cubicBezTo>
                  <a:close/>
                </a:path>
              </a:pathLst>
            </a:custGeom>
            <a:grpFill/>
            <a:ln w="1905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D08F1A05-5909-4E1E-B584-369E53D79CDA}"/>
                </a:ext>
              </a:extLst>
            </p:cNvPr>
            <p:cNvSpPr/>
            <p:nvPr/>
          </p:nvSpPr>
          <p:spPr>
            <a:xfrm>
              <a:off x="1294596" y="4949298"/>
              <a:ext cx="542925" cy="161924"/>
            </a:xfrm>
            <a:custGeom>
              <a:avLst/>
              <a:gdLst>
                <a:gd name="connsiteX0" fmla="*/ 540544 w 542925"/>
                <a:gd name="connsiteY0" fmla="*/ 83344 h 161925"/>
                <a:gd name="connsiteX1" fmla="*/ 273844 w 542925"/>
                <a:gd name="connsiteY1" fmla="*/ 159544 h 161925"/>
                <a:gd name="connsiteX2" fmla="*/ 7144 w 542925"/>
                <a:gd name="connsiteY2" fmla="*/ 83344 h 161925"/>
                <a:gd name="connsiteX3" fmla="*/ 273844 w 542925"/>
                <a:gd name="connsiteY3" fmla="*/ 7144 h 161925"/>
                <a:gd name="connsiteX4" fmla="*/ 540544 w 542925"/>
                <a:gd name="connsiteY4" fmla="*/ 83344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925" h="161925">
                  <a:moveTo>
                    <a:pt x="540544" y="83344"/>
                  </a:moveTo>
                  <a:cubicBezTo>
                    <a:pt x="540544" y="125428"/>
                    <a:pt x="421138" y="159544"/>
                    <a:pt x="273844" y="159544"/>
                  </a:cubicBezTo>
                  <a:cubicBezTo>
                    <a:pt x="126549" y="159544"/>
                    <a:pt x="7144" y="125428"/>
                    <a:pt x="7144" y="83344"/>
                  </a:cubicBezTo>
                  <a:cubicBezTo>
                    <a:pt x="7144" y="41260"/>
                    <a:pt x="126549" y="7144"/>
                    <a:pt x="273844" y="7144"/>
                  </a:cubicBezTo>
                  <a:cubicBezTo>
                    <a:pt x="421138" y="7144"/>
                    <a:pt x="540544" y="41260"/>
                    <a:pt x="540544" y="83344"/>
                  </a:cubicBezTo>
                  <a:close/>
                </a:path>
              </a:pathLst>
            </a:custGeom>
            <a:grpFill/>
            <a:ln w="1905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6C61E319-8146-42E9-89CC-2AF330F9DADE}"/>
              </a:ext>
            </a:extLst>
          </p:cNvPr>
          <p:cNvGrpSpPr/>
          <p:nvPr/>
        </p:nvGrpSpPr>
        <p:grpSpPr>
          <a:xfrm>
            <a:off x="2338077" y="3731085"/>
            <a:ext cx="367664" cy="697082"/>
            <a:chOff x="2521156" y="4029570"/>
            <a:chExt cx="542926" cy="1122361"/>
          </a:xfrm>
          <a:noFill/>
        </p:grpSpPr>
        <p:sp>
          <p:nvSpPr>
            <p:cNvPr id="61" name="Freeform: Shape 60">
              <a:extLst>
                <a:ext uri="{FF2B5EF4-FFF2-40B4-BE49-F238E27FC236}">
                  <a16:creationId xmlns:a16="http://schemas.microsoft.com/office/drawing/2014/main" id="{8AD56FA6-9087-48A8-815A-B382AA8290D2}"/>
                </a:ext>
              </a:extLst>
            </p:cNvPr>
            <p:cNvSpPr/>
            <p:nvPr/>
          </p:nvSpPr>
          <p:spPr>
            <a:xfrm>
              <a:off x="2521157" y="4592548"/>
              <a:ext cx="542925" cy="238125"/>
            </a:xfrm>
            <a:custGeom>
              <a:avLst/>
              <a:gdLst>
                <a:gd name="connsiteX0" fmla="*/ 464344 w 542925"/>
                <a:gd name="connsiteY0" fmla="*/ 159544 h 238125"/>
                <a:gd name="connsiteX1" fmla="*/ 445294 w 542925"/>
                <a:gd name="connsiteY1" fmla="*/ 140494 h 238125"/>
                <a:gd name="connsiteX2" fmla="*/ 464344 w 542925"/>
                <a:gd name="connsiteY2" fmla="*/ 121444 h 238125"/>
                <a:gd name="connsiteX3" fmla="*/ 483394 w 542925"/>
                <a:gd name="connsiteY3" fmla="*/ 140494 h 238125"/>
                <a:gd name="connsiteX4" fmla="*/ 464344 w 542925"/>
                <a:gd name="connsiteY4" fmla="*/ 159544 h 238125"/>
                <a:gd name="connsiteX5" fmla="*/ 273844 w 542925"/>
                <a:gd name="connsiteY5" fmla="*/ 83344 h 238125"/>
                <a:gd name="connsiteX6" fmla="*/ 7144 w 542925"/>
                <a:gd name="connsiteY6" fmla="*/ 7144 h 238125"/>
                <a:gd name="connsiteX7" fmla="*/ 7144 w 542925"/>
                <a:gd name="connsiteY7" fmla="*/ 159544 h 238125"/>
                <a:gd name="connsiteX8" fmla="*/ 273844 w 542925"/>
                <a:gd name="connsiteY8" fmla="*/ 235744 h 238125"/>
                <a:gd name="connsiteX9" fmla="*/ 540544 w 542925"/>
                <a:gd name="connsiteY9" fmla="*/ 159544 h 238125"/>
                <a:gd name="connsiteX10" fmla="*/ 540544 w 542925"/>
                <a:gd name="connsiteY10" fmla="*/ 7144 h 238125"/>
                <a:gd name="connsiteX11" fmla="*/ 273844 w 542925"/>
                <a:gd name="connsiteY11" fmla="*/ 833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25" h="238125">
                  <a:moveTo>
                    <a:pt x="464344" y="159544"/>
                  </a:moveTo>
                  <a:cubicBezTo>
                    <a:pt x="452914" y="159544"/>
                    <a:pt x="445294" y="151924"/>
                    <a:pt x="445294" y="140494"/>
                  </a:cubicBezTo>
                  <a:cubicBezTo>
                    <a:pt x="445294" y="129064"/>
                    <a:pt x="452914" y="121444"/>
                    <a:pt x="464344" y="121444"/>
                  </a:cubicBezTo>
                  <a:cubicBezTo>
                    <a:pt x="475774" y="121444"/>
                    <a:pt x="483394" y="129064"/>
                    <a:pt x="483394" y="140494"/>
                  </a:cubicBezTo>
                  <a:cubicBezTo>
                    <a:pt x="483394" y="151924"/>
                    <a:pt x="475774" y="159544"/>
                    <a:pt x="464344" y="159544"/>
                  </a:cubicBezTo>
                  <a:close/>
                  <a:moveTo>
                    <a:pt x="273844" y="83344"/>
                  </a:moveTo>
                  <a:cubicBezTo>
                    <a:pt x="127159" y="83344"/>
                    <a:pt x="7144" y="49054"/>
                    <a:pt x="7144" y="7144"/>
                  </a:cubicBezTo>
                  <a:lnTo>
                    <a:pt x="7144" y="159544"/>
                  </a:lnTo>
                  <a:cubicBezTo>
                    <a:pt x="7144" y="201454"/>
                    <a:pt x="127159" y="235744"/>
                    <a:pt x="273844" y="235744"/>
                  </a:cubicBezTo>
                  <a:cubicBezTo>
                    <a:pt x="420529" y="235744"/>
                    <a:pt x="540544" y="201454"/>
                    <a:pt x="540544" y="159544"/>
                  </a:cubicBezTo>
                  <a:lnTo>
                    <a:pt x="540544" y="7144"/>
                  </a:lnTo>
                  <a:cubicBezTo>
                    <a:pt x="540544" y="49054"/>
                    <a:pt x="420529" y="83344"/>
                    <a:pt x="273844" y="83344"/>
                  </a:cubicBezTo>
                  <a:close/>
                </a:path>
              </a:pathLst>
            </a:custGeom>
            <a:grpFill/>
            <a:ln w="1905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84D76E16-DAC7-49B3-97E1-BF5C215CFC63}"/>
                </a:ext>
              </a:extLst>
            </p:cNvPr>
            <p:cNvSpPr/>
            <p:nvPr/>
          </p:nvSpPr>
          <p:spPr>
            <a:xfrm>
              <a:off x="2521157" y="4753178"/>
              <a:ext cx="542925" cy="238125"/>
            </a:xfrm>
            <a:custGeom>
              <a:avLst/>
              <a:gdLst>
                <a:gd name="connsiteX0" fmla="*/ 464344 w 542925"/>
                <a:gd name="connsiteY0" fmla="*/ 159544 h 238125"/>
                <a:gd name="connsiteX1" fmla="*/ 445294 w 542925"/>
                <a:gd name="connsiteY1" fmla="*/ 140494 h 238125"/>
                <a:gd name="connsiteX2" fmla="*/ 464344 w 542925"/>
                <a:gd name="connsiteY2" fmla="*/ 121444 h 238125"/>
                <a:gd name="connsiteX3" fmla="*/ 483394 w 542925"/>
                <a:gd name="connsiteY3" fmla="*/ 140494 h 238125"/>
                <a:gd name="connsiteX4" fmla="*/ 464344 w 542925"/>
                <a:gd name="connsiteY4" fmla="*/ 159544 h 238125"/>
                <a:gd name="connsiteX5" fmla="*/ 273844 w 542925"/>
                <a:gd name="connsiteY5" fmla="*/ 83344 h 238125"/>
                <a:gd name="connsiteX6" fmla="*/ 7144 w 542925"/>
                <a:gd name="connsiteY6" fmla="*/ 7144 h 238125"/>
                <a:gd name="connsiteX7" fmla="*/ 7144 w 542925"/>
                <a:gd name="connsiteY7" fmla="*/ 159544 h 238125"/>
                <a:gd name="connsiteX8" fmla="*/ 273844 w 542925"/>
                <a:gd name="connsiteY8" fmla="*/ 235744 h 238125"/>
                <a:gd name="connsiteX9" fmla="*/ 540544 w 542925"/>
                <a:gd name="connsiteY9" fmla="*/ 159544 h 238125"/>
                <a:gd name="connsiteX10" fmla="*/ 540544 w 542925"/>
                <a:gd name="connsiteY10" fmla="*/ 7144 h 238125"/>
                <a:gd name="connsiteX11" fmla="*/ 273844 w 542925"/>
                <a:gd name="connsiteY11" fmla="*/ 833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25" h="238125">
                  <a:moveTo>
                    <a:pt x="464344" y="159544"/>
                  </a:moveTo>
                  <a:cubicBezTo>
                    <a:pt x="452914" y="159544"/>
                    <a:pt x="445294" y="151924"/>
                    <a:pt x="445294" y="140494"/>
                  </a:cubicBezTo>
                  <a:cubicBezTo>
                    <a:pt x="445294" y="129064"/>
                    <a:pt x="452914" y="121444"/>
                    <a:pt x="464344" y="121444"/>
                  </a:cubicBezTo>
                  <a:cubicBezTo>
                    <a:pt x="475774" y="121444"/>
                    <a:pt x="483394" y="129064"/>
                    <a:pt x="483394" y="140494"/>
                  </a:cubicBezTo>
                  <a:cubicBezTo>
                    <a:pt x="483394" y="151924"/>
                    <a:pt x="475774" y="159544"/>
                    <a:pt x="464344" y="159544"/>
                  </a:cubicBezTo>
                  <a:close/>
                  <a:moveTo>
                    <a:pt x="273844" y="83344"/>
                  </a:moveTo>
                  <a:cubicBezTo>
                    <a:pt x="127159" y="83344"/>
                    <a:pt x="7144" y="49054"/>
                    <a:pt x="7144" y="7144"/>
                  </a:cubicBezTo>
                  <a:lnTo>
                    <a:pt x="7144" y="159544"/>
                  </a:lnTo>
                  <a:cubicBezTo>
                    <a:pt x="7144" y="201454"/>
                    <a:pt x="127159" y="235744"/>
                    <a:pt x="273844" y="235744"/>
                  </a:cubicBezTo>
                  <a:cubicBezTo>
                    <a:pt x="420529" y="235744"/>
                    <a:pt x="540544" y="201454"/>
                    <a:pt x="540544" y="159544"/>
                  </a:cubicBezTo>
                  <a:lnTo>
                    <a:pt x="540544" y="7144"/>
                  </a:lnTo>
                  <a:cubicBezTo>
                    <a:pt x="540544" y="49054"/>
                    <a:pt x="420529" y="83344"/>
                    <a:pt x="273844" y="83344"/>
                  </a:cubicBezTo>
                  <a:close/>
                </a:path>
              </a:pathLst>
            </a:custGeom>
            <a:grpFill/>
            <a:ln w="1905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63B61C61-CA16-4FA6-91E6-63193A4A367E}"/>
                </a:ext>
              </a:extLst>
            </p:cNvPr>
            <p:cNvSpPr/>
            <p:nvPr/>
          </p:nvSpPr>
          <p:spPr>
            <a:xfrm>
              <a:off x="2521157" y="4913806"/>
              <a:ext cx="542925" cy="238125"/>
            </a:xfrm>
            <a:custGeom>
              <a:avLst/>
              <a:gdLst>
                <a:gd name="connsiteX0" fmla="*/ 464344 w 542925"/>
                <a:gd name="connsiteY0" fmla="*/ 159544 h 238125"/>
                <a:gd name="connsiteX1" fmla="*/ 445294 w 542925"/>
                <a:gd name="connsiteY1" fmla="*/ 140494 h 238125"/>
                <a:gd name="connsiteX2" fmla="*/ 464344 w 542925"/>
                <a:gd name="connsiteY2" fmla="*/ 121444 h 238125"/>
                <a:gd name="connsiteX3" fmla="*/ 483394 w 542925"/>
                <a:gd name="connsiteY3" fmla="*/ 140494 h 238125"/>
                <a:gd name="connsiteX4" fmla="*/ 464344 w 542925"/>
                <a:gd name="connsiteY4" fmla="*/ 159544 h 238125"/>
                <a:gd name="connsiteX5" fmla="*/ 273844 w 542925"/>
                <a:gd name="connsiteY5" fmla="*/ 83344 h 238125"/>
                <a:gd name="connsiteX6" fmla="*/ 7144 w 542925"/>
                <a:gd name="connsiteY6" fmla="*/ 7144 h 238125"/>
                <a:gd name="connsiteX7" fmla="*/ 7144 w 542925"/>
                <a:gd name="connsiteY7" fmla="*/ 159544 h 238125"/>
                <a:gd name="connsiteX8" fmla="*/ 273844 w 542925"/>
                <a:gd name="connsiteY8" fmla="*/ 235744 h 238125"/>
                <a:gd name="connsiteX9" fmla="*/ 540544 w 542925"/>
                <a:gd name="connsiteY9" fmla="*/ 159544 h 238125"/>
                <a:gd name="connsiteX10" fmla="*/ 540544 w 542925"/>
                <a:gd name="connsiteY10" fmla="*/ 7144 h 238125"/>
                <a:gd name="connsiteX11" fmla="*/ 273844 w 542925"/>
                <a:gd name="connsiteY11" fmla="*/ 833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25" h="238125">
                  <a:moveTo>
                    <a:pt x="464344" y="159544"/>
                  </a:moveTo>
                  <a:cubicBezTo>
                    <a:pt x="452914" y="159544"/>
                    <a:pt x="445294" y="151924"/>
                    <a:pt x="445294" y="140494"/>
                  </a:cubicBezTo>
                  <a:cubicBezTo>
                    <a:pt x="445294" y="129064"/>
                    <a:pt x="452914" y="121444"/>
                    <a:pt x="464344" y="121444"/>
                  </a:cubicBezTo>
                  <a:cubicBezTo>
                    <a:pt x="475774" y="121444"/>
                    <a:pt x="483394" y="129064"/>
                    <a:pt x="483394" y="140494"/>
                  </a:cubicBezTo>
                  <a:cubicBezTo>
                    <a:pt x="483394" y="151924"/>
                    <a:pt x="475774" y="159544"/>
                    <a:pt x="464344" y="159544"/>
                  </a:cubicBezTo>
                  <a:close/>
                  <a:moveTo>
                    <a:pt x="273844" y="83344"/>
                  </a:moveTo>
                  <a:cubicBezTo>
                    <a:pt x="127159" y="83344"/>
                    <a:pt x="7144" y="49054"/>
                    <a:pt x="7144" y="7144"/>
                  </a:cubicBezTo>
                  <a:lnTo>
                    <a:pt x="7144" y="159544"/>
                  </a:lnTo>
                  <a:cubicBezTo>
                    <a:pt x="7144" y="201454"/>
                    <a:pt x="127159" y="235744"/>
                    <a:pt x="273844" y="235744"/>
                  </a:cubicBezTo>
                  <a:cubicBezTo>
                    <a:pt x="420529" y="235744"/>
                    <a:pt x="540544" y="201454"/>
                    <a:pt x="540544" y="159544"/>
                  </a:cubicBezTo>
                  <a:lnTo>
                    <a:pt x="540544" y="7144"/>
                  </a:lnTo>
                  <a:cubicBezTo>
                    <a:pt x="540544" y="49054"/>
                    <a:pt x="420529" y="83344"/>
                    <a:pt x="273844" y="83344"/>
                  </a:cubicBezTo>
                  <a:close/>
                </a:path>
              </a:pathLst>
            </a:custGeom>
            <a:grpFill/>
            <a:ln w="1905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77AC6371-9A1B-4285-8A45-F19D3E3BFC01}"/>
                </a:ext>
              </a:extLst>
            </p:cNvPr>
            <p:cNvSpPr/>
            <p:nvPr/>
          </p:nvSpPr>
          <p:spPr>
            <a:xfrm>
              <a:off x="2521157" y="4110658"/>
              <a:ext cx="542925" cy="238125"/>
            </a:xfrm>
            <a:custGeom>
              <a:avLst/>
              <a:gdLst>
                <a:gd name="connsiteX0" fmla="*/ 464344 w 542925"/>
                <a:gd name="connsiteY0" fmla="*/ 159544 h 238125"/>
                <a:gd name="connsiteX1" fmla="*/ 445294 w 542925"/>
                <a:gd name="connsiteY1" fmla="*/ 140494 h 238125"/>
                <a:gd name="connsiteX2" fmla="*/ 464344 w 542925"/>
                <a:gd name="connsiteY2" fmla="*/ 121444 h 238125"/>
                <a:gd name="connsiteX3" fmla="*/ 483394 w 542925"/>
                <a:gd name="connsiteY3" fmla="*/ 140494 h 238125"/>
                <a:gd name="connsiteX4" fmla="*/ 464344 w 542925"/>
                <a:gd name="connsiteY4" fmla="*/ 159544 h 238125"/>
                <a:gd name="connsiteX5" fmla="*/ 273844 w 542925"/>
                <a:gd name="connsiteY5" fmla="*/ 83344 h 238125"/>
                <a:gd name="connsiteX6" fmla="*/ 7144 w 542925"/>
                <a:gd name="connsiteY6" fmla="*/ 7144 h 238125"/>
                <a:gd name="connsiteX7" fmla="*/ 7144 w 542925"/>
                <a:gd name="connsiteY7" fmla="*/ 159544 h 238125"/>
                <a:gd name="connsiteX8" fmla="*/ 273844 w 542925"/>
                <a:gd name="connsiteY8" fmla="*/ 235744 h 238125"/>
                <a:gd name="connsiteX9" fmla="*/ 540544 w 542925"/>
                <a:gd name="connsiteY9" fmla="*/ 159544 h 238125"/>
                <a:gd name="connsiteX10" fmla="*/ 540544 w 542925"/>
                <a:gd name="connsiteY10" fmla="*/ 7144 h 238125"/>
                <a:gd name="connsiteX11" fmla="*/ 273844 w 542925"/>
                <a:gd name="connsiteY11" fmla="*/ 833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25" h="238125">
                  <a:moveTo>
                    <a:pt x="464344" y="159544"/>
                  </a:moveTo>
                  <a:cubicBezTo>
                    <a:pt x="452914" y="159544"/>
                    <a:pt x="445294" y="151924"/>
                    <a:pt x="445294" y="140494"/>
                  </a:cubicBezTo>
                  <a:cubicBezTo>
                    <a:pt x="445294" y="129064"/>
                    <a:pt x="452914" y="121444"/>
                    <a:pt x="464344" y="121444"/>
                  </a:cubicBezTo>
                  <a:cubicBezTo>
                    <a:pt x="475774" y="121444"/>
                    <a:pt x="483394" y="129064"/>
                    <a:pt x="483394" y="140494"/>
                  </a:cubicBezTo>
                  <a:cubicBezTo>
                    <a:pt x="483394" y="151924"/>
                    <a:pt x="475774" y="159544"/>
                    <a:pt x="464344" y="159544"/>
                  </a:cubicBezTo>
                  <a:close/>
                  <a:moveTo>
                    <a:pt x="273844" y="83344"/>
                  </a:moveTo>
                  <a:cubicBezTo>
                    <a:pt x="127159" y="83344"/>
                    <a:pt x="7144" y="49054"/>
                    <a:pt x="7144" y="7144"/>
                  </a:cubicBezTo>
                  <a:lnTo>
                    <a:pt x="7144" y="159544"/>
                  </a:lnTo>
                  <a:cubicBezTo>
                    <a:pt x="7144" y="201454"/>
                    <a:pt x="127159" y="235744"/>
                    <a:pt x="273844" y="235744"/>
                  </a:cubicBezTo>
                  <a:cubicBezTo>
                    <a:pt x="420529" y="235744"/>
                    <a:pt x="540544" y="201454"/>
                    <a:pt x="540544" y="159544"/>
                  </a:cubicBezTo>
                  <a:lnTo>
                    <a:pt x="540544" y="7144"/>
                  </a:lnTo>
                  <a:cubicBezTo>
                    <a:pt x="540544" y="49054"/>
                    <a:pt x="420529" y="83344"/>
                    <a:pt x="273844" y="83344"/>
                  </a:cubicBezTo>
                  <a:close/>
                </a:path>
              </a:pathLst>
            </a:custGeom>
            <a:grpFill/>
            <a:ln w="1905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E456A8E6-38C8-4052-AC7F-BAB1DAD45EBA}"/>
                </a:ext>
              </a:extLst>
            </p:cNvPr>
            <p:cNvSpPr/>
            <p:nvPr/>
          </p:nvSpPr>
          <p:spPr>
            <a:xfrm>
              <a:off x="2521157" y="4271288"/>
              <a:ext cx="542925" cy="238125"/>
            </a:xfrm>
            <a:custGeom>
              <a:avLst/>
              <a:gdLst>
                <a:gd name="connsiteX0" fmla="*/ 464344 w 542925"/>
                <a:gd name="connsiteY0" fmla="*/ 159544 h 238125"/>
                <a:gd name="connsiteX1" fmla="*/ 445294 w 542925"/>
                <a:gd name="connsiteY1" fmla="*/ 140494 h 238125"/>
                <a:gd name="connsiteX2" fmla="*/ 464344 w 542925"/>
                <a:gd name="connsiteY2" fmla="*/ 121444 h 238125"/>
                <a:gd name="connsiteX3" fmla="*/ 483394 w 542925"/>
                <a:gd name="connsiteY3" fmla="*/ 140494 h 238125"/>
                <a:gd name="connsiteX4" fmla="*/ 464344 w 542925"/>
                <a:gd name="connsiteY4" fmla="*/ 159544 h 238125"/>
                <a:gd name="connsiteX5" fmla="*/ 273844 w 542925"/>
                <a:gd name="connsiteY5" fmla="*/ 83344 h 238125"/>
                <a:gd name="connsiteX6" fmla="*/ 7144 w 542925"/>
                <a:gd name="connsiteY6" fmla="*/ 7144 h 238125"/>
                <a:gd name="connsiteX7" fmla="*/ 7144 w 542925"/>
                <a:gd name="connsiteY7" fmla="*/ 159544 h 238125"/>
                <a:gd name="connsiteX8" fmla="*/ 273844 w 542925"/>
                <a:gd name="connsiteY8" fmla="*/ 235744 h 238125"/>
                <a:gd name="connsiteX9" fmla="*/ 540544 w 542925"/>
                <a:gd name="connsiteY9" fmla="*/ 159544 h 238125"/>
                <a:gd name="connsiteX10" fmla="*/ 540544 w 542925"/>
                <a:gd name="connsiteY10" fmla="*/ 7144 h 238125"/>
                <a:gd name="connsiteX11" fmla="*/ 273844 w 542925"/>
                <a:gd name="connsiteY11" fmla="*/ 833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25" h="238125">
                  <a:moveTo>
                    <a:pt x="464344" y="159544"/>
                  </a:moveTo>
                  <a:cubicBezTo>
                    <a:pt x="452914" y="159544"/>
                    <a:pt x="445294" y="151924"/>
                    <a:pt x="445294" y="140494"/>
                  </a:cubicBezTo>
                  <a:cubicBezTo>
                    <a:pt x="445294" y="129064"/>
                    <a:pt x="452914" y="121444"/>
                    <a:pt x="464344" y="121444"/>
                  </a:cubicBezTo>
                  <a:cubicBezTo>
                    <a:pt x="475774" y="121444"/>
                    <a:pt x="483394" y="129064"/>
                    <a:pt x="483394" y="140494"/>
                  </a:cubicBezTo>
                  <a:cubicBezTo>
                    <a:pt x="483394" y="151924"/>
                    <a:pt x="475774" y="159544"/>
                    <a:pt x="464344" y="159544"/>
                  </a:cubicBezTo>
                  <a:close/>
                  <a:moveTo>
                    <a:pt x="273844" y="83344"/>
                  </a:moveTo>
                  <a:cubicBezTo>
                    <a:pt x="127159" y="83344"/>
                    <a:pt x="7144" y="49054"/>
                    <a:pt x="7144" y="7144"/>
                  </a:cubicBezTo>
                  <a:lnTo>
                    <a:pt x="7144" y="159544"/>
                  </a:lnTo>
                  <a:cubicBezTo>
                    <a:pt x="7144" y="201454"/>
                    <a:pt x="127159" y="235744"/>
                    <a:pt x="273844" y="235744"/>
                  </a:cubicBezTo>
                  <a:cubicBezTo>
                    <a:pt x="420529" y="235744"/>
                    <a:pt x="540544" y="201454"/>
                    <a:pt x="540544" y="159544"/>
                  </a:cubicBezTo>
                  <a:lnTo>
                    <a:pt x="540544" y="7144"/>
                  </a:lnTo>
                  <a:cubicBezTo>
                    <a:pt x="540544" y="49054"/>
                    <a:pt x="420529" y="83344"/>
                    <a:pt x="273844" y="83344"/>
                  </a:cubicBezTo>
                  <a:close/>
                </a:path>
              </a:pathLst>
            </a:custGeom>
            <a:grpFill/>
            <a:ln w="1905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A8380C53-B4C0-4E71-93F1-4AC58BD4FC50}"/>
                </a:ext>
              </a:extLst>
            </p:cNvPr>
            <p:cNvSpPr/>
            <p:nvPr/>
          </p:nvSpPr>
          <p:spPr>
            <a:xfrm>
              <a:off x="2521157" y="4431918"/>
              <a:ext cx="542925" cy="238125"/>
            </a:xfrm>
            <a:custGeom>
              <a:avLst/>
              <a:gdLst>
                <a:gd name="connsiteX0" fmla="*/ 464344 w 542925"/>
                <a:gd name="connsiteY0" fmla="*/ 159544 h 238125"/>
                <a:gd name="connsiteX1" fmla="*/ 445294 w 542925"/>
                <a:gd name="connsiteY1" fmla="*/ 140494 h 238125"/>
                <a:gd name="connsiteX2" fmla="*/ 464344 w 542925"/>
                <a:gd name="connsiteY2" fmla="*/ 121444 h 238125"/>
                <a:gd name="connsiteX3" fmla="*/ 483394 w 542925"/>
                <a:gd name="connsiteY3" fmla="*/ 140494 h 238125"/>
                <a:gd name="connsiteX4" fmla="*/ 464344 w 542925"/>
                <a:gd name="connsiteY4" fmla="*/ 159544 h 238125"/>
                <a:gd name="connsiteX5" fmla="*/ 273844 w 542925"/>
                <a:gd name="connsiteY5" fmla="*/ 83344 h 238125"/>
                <a:gd name="connsiteX6" fmla="*/ 7144 w 542925"/>
                <a:gd name="connsiteY6" fmla="*/ 7144 h 238125"/>
                <a:gd name="connsiteX7" fmla="*/ 7144 w 542925"/>
                <a:gd name="connsiteY7" fmla="*/ 159544 h 238125"/>
                <a:gd name="connsiteX8" fmla="*/ 273844 w 542925"/>
                <a:gd name="connsiteY8" fmla="*/ 235744 h 238125"/>
                <a:gd name="connsiteX9" fmla="*/ 540544 w 542925"/>
                <a:gd name="connsiteY9" fmla="*/ 159544 h 238125"/>
                <a:gd name="connsiteX10" fmla="*/ 540544 w 542925"/>
                <a:gd name="connsiteY10" fmla="*/ 7144 h 238125"/>
                <a:gd name="connsiteX11" fmla="*/ 273844 w 542925"/>
                <a:gd name="connsiteY11" fmla="*/ 833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25" h="238125">
                  <a:moveTo>
                    <a:pt x="464344" y="159544"/>
                  </a:moveTo>
                  <a:cubicBezTo>
                    <a:pt x="452914" y="159544"/>
                    <a:pt x="445294" y="151924"/>
                    <a:pt x="445294" y="140494"/>
                  </a:cubicBezTo>
                  <a:cubicBezTo>
                    <a:pt x="445294" y="129064"/>
                    <a:pt x="452914" y="121444"/>
                    <a:pt x="464344" y="121444"/>
                  </a:cubicBezTo>
                  <a:cubicBezTo>
                    <a:pt x="475774" y="121444"/>
                    <a:pt x="483394" y="129064"/>
                    <a:pt x="483394" y="140494"/>
                  </a:cubicBezTo>
                  <a:cubicBezTo>
                    <a:pt x="483394" y="151924"/>
                    <a:pt x="475774" y="159544"/>
                    <a:pt x="464344" y="159544"/>
                  </a:cubicBezTo>
                  <a:close/>
                  <a:moveTo>
                    <a:pt x="273844" y="83344"/>
                  </a:moveTo>
                  <a:cubicBezTo>
                    <a:pt x="127159" y="83344"/>
                    <a:pt x="7144" y="49054"/>
                    <a:pt x="7144" y="7144"/>
                  </a:cubicBezTo>
                  <a:lnTo>
                    <a:pt x="7144" y="159544"/>
                  </a:lnTo>
                  <a:cubicBezTo>
                    <a:pt x="7144" y="201454"/>
                    <a:pt x="127159" y="235744"/>
                    <a:pt x="273844" y="235744"/>
                  </a:cubicBezTo>
                  <a:cubicBezTo>
                    <a:pt x="420529" y="235744"/>
                    <a:pt x="540544" y="201454"/>
                    <a:pt x="540544" y="159544"/>
                  </a:cubicBezTo>
                  <a:lnTo>
                    <a:pt x="540544" y="7144"/>
                  </a:lnTo>
                  <a:cubicBezTo>
                    <a:pt x="540544" y="49054"/>
                    <a:pt x="420529" y="83344"/>
                    <a:pt x="273844" y="83344"/>
                  </a:cubicBezTo>
                  <a:close/>
                </a:path>
              </a:pathLst>
            </a:custGeom>
            <a:grpFill/>
            <a:ln w="1905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12D4EC8C-1034-410B-AC3A-FD7C75DD2863}"/>
                </a:ext>
              </a:extLst>
            </p:cNvPr>
            <p:cNvSpPr/>
            <p:nvPr/>
          </p:nvSpPr>
          <p:spPr>
            <a:xfrm>
              <a:off x="2521156" y="4029570"/>
              <a:ext cx="542925" cy="161925"/>
            </a:xfrm>
            <a:custGeom>
              <a:avLst/>
              <a:gdLst>
                <a:gd name="connsiteX0" fmla="*/ 540544 w 542925"/>
                <a:gd name="connsiteY0" fmla="*/ 83344 h 161925"/>
                <a:gd name="connsiteX1" fmla="*/ 273844 w 542925"/>
                <a:gd name="connsiteY1" fmla="*/ 159544 h 161925"/>
                <a:gd name="connsiteX2" fmla="*/ 7144 w 542925"/>
                <a:gd name="connsiteY2" fmla="*/ 83344 h 161925"/>
                <a:gd name="connsiteX3" fmla="*/ 273844 w 542925"/>
                <a:gd name="connsiteY3" fmla="*/ 7144 h 161925"/>
                <a:gd name="connsiteX4" fmla="*/ 540544 w 542925"/>
                <a:gd name="connsiteY4" fmla="*/ 83344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925" h="161925">
                  <a:moveTo>
                    <a:pt x="540544" y="83344"/>
                  </a:moveTo>
                  <a:cubicBezTo>
                    <a:pt x="540544" y="125428"/>
                    <a:pt x="421138" y="159544"/>
                    <a:pt x="273844" y="159544"/>
                  </a:cubicBezTo>
                  <a:cubicBezTo>
                    <a:pt x="126549" y="159544"/>
                    <a:pt x="7144" y="125428"/>
                    <a:pt x="7144" y="83344"/>
                  </a:cubicBezTo>
                  <a:cubicBezTo>
                    <a:pt x="7144" y="41260"/>
                    <a:pt x="126549" y="7144"/>
                    <a:pt x="273844" y="7144"/>
                  </a:cubicBezTo>
                  <a:cubicBezTo>
                    <a:pt x="421138" y="7144"/>
                    <a:pt x="540544" y="41260"/>
                    <a:pt x="540544" y="83344"/>
                  </a:cubicBezTo>
                  <a:close/>
                </a:path>
              </a:pathLst>
            </a:custGeom>
            <a:grpFill/>
            <a:ln w="1905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74" name="Group 73">
            <a:extLst>
              <a:ext uri="{FF2B5EF4-FFF2-40B4-BE49-F238E27FC236}">
                <a16:creationId xmlns:a16="http://schemas.microsoft.com/office/drawing/2014/main" id="{E01CF3DA-A6F5-4C43-9B02-C864FB8ECDEE}"/>
              </a:ext>
            </a:extLst>
          </p:cNvPr>
          <p:cNvGrpSpPr/>
          <p:nvPr/>
        </p:nvGrpSpPr>
        <p:grpSpPr>
          <a:xfrm>
            <a:off x="2768089" y="4130143"/>
            <a:ext cx="367664" cy="298024"/>
            <a:chOff x="3182037" y="4777962"/>
            <a:chExt cx="542926" cy="479844"/>
          </a:xfrm>
          <a:noFill/>
        </p:grpSpPr>
        <p:sp>
          <p:nvSpPr>
            <p:cNvPr id="68" name="Freeform: Shape 67">
              <a:extLst>
                <a:ext uri="{FF2B5EF4-FFF2-40B4-BE49-F238E27FC236}">
                  <a16:creationId xmlns:a16="http://schemas.microsoft.com/office/drawing/2014/main" id="{8966BAC9-7361-4EF9-83F9-425BAC8CAB67}"/>
                </a:ext>
              </a:extLst>
            </p:cNvPr>
            <p:cNvSpPr/>
            <p:nvPr/>
          </p:nvSpPr>
          <p:spPr>
            <a:xfrm>
              <a:off x="3182038" y="4859050"/>
              <a:ext cx="542925" cy="238125"/>
            </a:xfrm>
            <a:custGeom>
              <a:avLst/>
              <a:gdLst>
                <a:gd name="connsiteX0" fmla="*/ 464344 w 542925"/>
                <a:gd name="connsiteY0" fmla="*/ 159544 h 238125"/>
                <a:gd name="connsiteX1" fmla="*/ 445294 w 542925"/>
                <a:gd name="connsiteY1" fmla="*/ 140494 h 238125"/>
                <a:gd name="connsiteX2" fmla="*/ 464344 w 542925"/>
                <a:gd name="connsiteY2" fmla="*/ 121444 h 238125"/>
                <a:gd name="connsiteX3" fmla="*/ 483394 w 542925"/>
                <a:gd name="connsiteY3" fmla="*/ 140494 h 238125"/>
                <a:gd name="connsiteX4" fmla="*/ 464344 w 542925"/>
                <a:gd name="connsiteY4" fmla="*/ 159544 h 238125"/>
                <a:gd name="connsiteX5" fmla="*/ 273844 w 542925"/>
                <a:gd name="connsiteY5" fmla="*/ 83344 h 238125"/>
                <a:gd name="connsiteX6" fmla="*/ 7144 w 542925"/>
                <a:gd name="connsiteY6" fmla="*/ 7144 h 238125"/>
                <a:gd name="connsiteX7" fmla="*/ 7144 w 542925"/>
                <a:gd name="connsiteY7" fmla="*/ 159544 h 238125"/>
                <a:gd name="connsiteX8" fmla="*/ 273844 w 542925"/>
                <a:gd name="connsiteY8" fmla="*/ 235744 h 238125"/>
                <a:gd name="connsiteX9" fmla="*/ 540544 w 542925"/>
                <a:gd name="connsiteY9" fmla="*/ 159544 h 238125"/>
                <a:gd name="connsiteX10" fmla="*/ 540544 w 542925"/>
                <a:gd name="connsiteY10" fmla="*/ 7144 h 238125"/>
                <a:gd name="connsiteX11" fmla="*/ 273844 w 542925"/>
                <a:gd name="connsiteY11" fmla="*/ 833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25" h="238125">
                  <a:moveTo>
                    <a:pt x="464344" y="159544"/>
                  </a:moveTo>
                  <a:cubicBezTo>
                    <a:pt x="452914" y="159544"/>
                    <a:pt x="445294" y="151924"/>
                    <a:pt x="445294" y="140494"/>
                  </a:cubicBezTo>
                  <a:cubicBezTo>
                    <a:pt x="445294" y="129064"/>
                    <a:pt x="452914" y="121444"/>
                    <a:pt x="464344" y="121444"/>
                  </a:cubicBezTo>
                  <a:cubicBezTo>
                    <a:pt x="475774" y="121444"/>
                    <a:pt x="483394" y="129064"/>
                    <a:pt x="483394" y="140494"/>
                  </a:cubicBezTo>
                  <a:cubicBezTo>
                    <a:pt x="483394" y="151924"/>
                    <a:pt x="475774" y="159544"/>
                    <a:pt x="464344" y="159544"/>
                  </a:cubicBezTo>
                  <a:close/>
                  <a:moveTo>
                    <a:pt x="273844" y="83344"/>
                  </a:moveTo>
                  <a:cubicBezTo>
                    <a:pt x="127159" y="83344"/>
                    <a:pt x="7144" y="49054"/>
                    <a:pt x="7144" y="7144"/>
                  </a:cubicBezTo>
                  <a:lnTo>
                    <a:pt x="7144" y="159544"/>
                  </a:lnTo>
                  <a:cubicBezTo>
                    <a:pt x="7144" y="201454"/>
                    <a:pt x="127159" y="235744"/>
                    <a:pt x="273844" y="235744"/>
                  </a:cubicBezTo>
                  <a:cubicBezTo>
                    <a:pt x="420529" y="235744"/>
                    <a:pt x="540544" y="201454"/>
                    <a:pt x="540544" y="159544"/>
                  </a:cubicBezTo>
                  <a:lnTo>
                    <a:pt x="540544" y="7144"/>
                  </a:lnTo>
                  <a:cubicBezTo>
                    <a:pt x="540544" y="49054"/>
                    <a:pt x="420529" y="83344"/>
                    <a:pt x="273844" y="83344"/>
                  </a:cubicBezTo>
                  <a:close/>
                </a:path>
              </a:pathLst>
            </a:custGeom>
            <a:grpFill/>
            <a:ln w="1905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E9DB60B2-5192-4AFA-A5CC-B73AE424891E}"/>
                </a:ext>
              </a:extLst>
            </p:cNvPr>
            <p:cNvSpPr/>
            <p:nvPr/>
          </p:nvSpPr>
          <p:spPr>
            <a:xfrm>
              <a:off x="3182038" y="5019681"/>
              <a:ext cx="542925" cy="238125"/>
            </a:xfrm>
            <a:custGeom>
              <a:avLst/>
              <a:gdLst>
                <a:gd name="connsiteX0" fmla="*/ 464344 w 542925"/>
                <a:gd name="connsiteY0" fmla="*/ 159544 h 238125"/>
                <a:gd name="connsiteX1" fmla="*/ 445294 w 542925"/>
                <a:gd name="connsiteY1" fmla="*/ 140494 h 238125"/>
                <a:gd name="connsiteX2" fmla="*/ 464344 w 542925"/>
                <a:gd name="connsiteY2" fmla="*/ 121444 h 238125"/>
                <a:gd name="connsiteX3" fmla="*/ 483394 w 542925"/>
                <a:gd name="connsiteY3" fmla="*/ 140494 h 238125"/>
                <a:gd name="connsiteX4" fmla="*/ 464344 w 542925"/>
                <a:gd name="connsiteY4" fmla="*/ 159544 h 238125"/>
                <a:gd name="connsiteX5" fmla="*/ 273844 w 542925"/>
                <a:gd name="connsiteY5" fmla="*/ 83344 h 238125"/>
                <a:gd name="connsiteX6" fmla="*/ 7144 w 542925"/>
                <a:gd name="connsiteY6" fmla="*/ 7144 h 238125"/>
                <a:gd name="connsiteX7" fmla="*/ 7144 w 542925"/>
                <a:gd name="connsiteY7" fmla="*/ 159544 h 238125"/>
                <a:gd name="connsiteX8" fmla="*/ 273844 w 542925"/>
                <a:gd name="connsiteY8" fmla="*/ 235744 h 238125"/>
                <a:gd name="connsiteX9" fmla="*/ 540544 w 542925"/>
                <a:gd name="connsiteY9" fmla="*/ 159544 h 238125"/>
                <a:gd name="connsiteX10" fmla="*/ 540544 w 542925"/>
                <a:gd name="connsiteY10" fmla="*/ 7144 h 238125"/>
                <a:gd name="connsiteX11" fmla="*/ 273844 w 542925"/>
                <a:gd name="connsiteY11" fmla="*/ 833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25" h="238125">
                  <a:moveTo>
                    <a:pt x="464344" y="159544"/>
                  </a:moveTo>
                  <a:cubicBezTo>
                    <a:pt x="452914" y="159544"/>
                    <a:pt x="445294" y="151924"/>
                    <a:pt x="445294" y="140494"/>
                  </a:cubicBezTo>
                  <a:cubicBezTo>
                    <a:pt x="445294" y="129064"/>
                    <a:pt x="452914" y="121444"/>
                    <a:pt x="464344" y="121444"/>
                  </a:cubicBezTo>
                  <a:cubicBezTo>
                    <a:pt x="475774" y="121444"/>
                    <a:pt x="483394" y="129064"/>
                    <a:pt x="483394" y="140494"/>
                  </a:cubicBezTo>
                  <a:cubicBezTo>
                    <a:pt x="483394" y="151924"/>
                    <a:pt x="475774" y="159544"/>
                    <a:pt x="464344" y="159544"/>
                  </a:cubicBezTo>
                  <a:close/>
                  <a:moveTo>
                    <a:pt x="273844" y="83344"/>
                  </a:moveTo>
                  <a:cubicBezTo>
                    <a:pt x="127159" y="83344"/>
                    <a:pt x="7144" y="49054"/>
                    <a:pt x="7144" y="7144"/>
                  </a:cubicBezTo>
                  <a:lnTo>
                    <a:pt x="7144" y="159544"/>
                  </a:lnTo>
                  <a:cubicBezTo>
                    <a:pt x="7144" y="201454"/>
                    <a:pt x="127159" y="235744"/>
                    <a:pt x="273844" y="235744"/>
                  </a:cubicBezTo>
                  <a:cubicBezTo>
                    <a:pt x="420529" y="235744"/>
                    <a:pt x="540544" y="201454"/>
                    <a:pt x="540544" y="159544"/>
                  </a:cubicBezTo>
                  <a:lnTo>
                    <a:pt x="540544" y="7144"/>
                  </a:lnTo>
                  <a:cubicBezTo>
                    <a:pt x="540544" y="49054"/>
                    <a:pt x="420529" y="83344"/>
                    <a:pt x="273844" y="83344"/>
                  </a:cubicBezTo>
                  <a:close/>
                </a:path>
              </a:pathLst>
            </a:custGeom>
            <a:grpFill/>
            <a:ln w="1905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8F9886B-9F59-4428-B637-7AD02523D618}"/>
                </a:ext>
              </a:extLst>
            </p:cNvPr>
            <p:cNvSpPr/>
            <p:nvPr/>
          </p:nvSpPr>
          <p:spPr>
            <a:xfrm>
              <a:off x="3182037" y="4777962"/>
              <a:ext cx="542925" cy="161924"/>
            </a:xfrm>
            <a:custGeom>
              <a:avLst/>
              <a:gdLst>
                <a:gd name="connsiteX0" fmla="*/ 540544 w 542925"/>
                <a:gd name="connsiteY0" fmla="*/ 83344 h 161925"/>
                <a:gd name="connsiteX1" fmla="*/ 273844 w 542925"/>
                <a:gd name="connsiteY1" fmla="*/ 159544 h 161925"/>
                <a:gd name="connsiteX2" fmla="*/ 7144 w 542925"/>
                <a:gd name="connsiteY2" fmla="*/ 83344 h 161925"/>
                <a:gd name="connsiteX3" fmla="*/ 273844 w 542925"/>
                <a:gd name="connsiteY3" fmla="*/ 7144 h 161925"/>
                <a:gd name="connsiteX4" fmla="*/ 540544 w 542925"/>
                <a:gd name="connsiteY4" fmla="*/ 83344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925" h="161925">
                  <a:moveTo>
                    <a:pt x="540544" y="83344"/>
                  </a:moveTo>
                  <a:cubicBezTo>
                    <a:pt x="540544" y="125428"/>
                    <a:pt x="421138" y="159544"/>
                    <a:pt x="273844" y="159544"/>
                  </a:cubicBezTo>
                  <a:cubicBezTo>
                    <a:pt x="126549" y="159544"/>
                    <a:pt x="7144" y="125428"/>
                    <a:pt x="7144" y="83344"/>
                  </a:cubicBezTo>
                  <a:cubicBezTo>
                    <a:pt x="7144" y="41260"/>
                    <a:pt x="126549" y="7144"/>
                    <a:pt x="273844" y="7144"/>
                  </a:cubicBezTo>
                  <a:cubicBezTo>
                    <a:pt x="421138" y="7144"/>
                    <a:pt x="540544" y="41260"/>
                    <a:pt x="540544" y="83344"/>
                  </a:cubicBezTo>
                  <a:close/>
                </a:path>
              </a:pathLst>
            </a:custGeom>
            <a:grpFill/>
            <a:ln w="1905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pic>
        <p:nvPicPr>
          <p:cNvPr id="77" name="Graphic 76" descr="Earth Globe Europe-Africa">
            <a:extLst>
              <a:ext uri="{FF2B5EF4-FFF2-40B4-BE49-F238E27FC236}">
                <a16:creationId xmlns:a16="http://schemas.microsoft.com/office/drawing/2014/main" id="{4A627BCD-6D66-4874-A323-83B6638F503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92199" y="4463445"/>
            <a:ext cx="513558" cy="513558"/>
          </a:xfrm>
          <a:prstGeom prst="rect">
            <a:avLst/>
          </a:prstGeom>
        </p:spPr>
      </p:pic>
      <p:pic>
        <p:nvPicPr>
          <p:cNvPr id="79" name="Graphic 78" descr="Earth Globe Americas">
            <a:extLst>
              <a:ext uri="{FF2B5EF4-FFF2-40B4-BE49-F238E27FC236}">
                <a16:creationId xmlns:a16="http://schemas.microsoft.com/office/drawing/2014/main" id="{10C064FB-0A2D-4B5A-AD67-455957112C0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46990" y="4456909"/>
            <a:ext cx="513558" cy="513558"/>
          </a:xfrm>
          <a:prstGeom prst="rect">
            <a:avLst/>
          </a:prstGeom>
        </p:spPr>
      </p:pic>
      <p:pic>
        <p:nvPicPr>
          <p:cNvPr id="81" name="Graphic 80" descr="Earth Globe Asia-Australia">
            <a:extLst>
              <a:ext uri="{FF2B5EF4-FFF2-40B4-BE49-F238E27FC236}">
                <a16:creationId xmlns:a16="http://schemas.microsoft.com/office/drawing/2014/main" id="{930900B8-6FDE-403E-9770-DC0198E7264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437407" y="4472265"/>
            <a:ext cx="513558" cy="513558"/>
          </a:xfrm>
          <a:prstGeom prst="rect">
            <a:avLst/>
          </a:prstGeom>
        </p:spPr>
      </p:pic>
      <p:grpSp>
        <p:nvGrpSpPr>
          <p:cNvPr id="87" name="Group 86">
            <a:extLst>
              <a:ext uri="{FF2B5EF4-FFF2-40B4-BE49-F238E27FC236}">
                <a16:creationId xmlns:a16="http://schemas.microsoft.com/office/drawing/2014/main" id="{915E7482-74FA-4172-9B72-5F0523927B45}"/>
              </a:ext>
            </a:extLst>
          </p:cNvPr>
          <p:cNvGrpSpPr/>
          <p:nvPr/>
        </p:nvGrpSpPr>
        <p:grpSpPr>
          <a:xfrm>
            <a:off x="1478049" y="4023828"/>
            <a:ext cx="367664" cy="404339"/>
            <a:chOff x="1926520" y="4197834"/>
            <a:chExt cx="367664" cy="404339"/>
          </a:xfrm>
          <a:noFill/>
        </p:grpSpPr>
        <p:sp>
          <p:nvSpPr>
            <p:cNvPr id="83" name="Freeform: Shape 82">
              <a:extLst>
                <a:ext uri="{FF2B5EF4-FFF2-40B4-BE49-F238E27FC236}">
                  <a16:creationId xmlns:a16="http://schemas.microsoft.com/office/drawing/2014/main" id="{6AA5D763-0CA2-4D12-9CDD-945F643C3741}"/>
                </a:ext>
              </a:extLst>
            </p:cNvPr>
            <p:cNvSpPr/>
            <p:nvPr/>
          </p:nvSpPr>
          <p:spPr>
            <a:xfrm>
              <a:off x="1926520" y="4197834"/>
              <a:ext cx="367664" cy="100569"/>
            </a:xfrm>
            <a:custGeom>
              <a:avLst/>
              <a:gdLst>
                <a:gd name="connsiteX0" fmla="*/ 366051 w 367663"/>
                <a:gd name="connsiteY0" fmla="*/ 51763 h 100568"/>
                <a:gd name="connsiteX1" fmla="*/ 185444 w 367663"/>
                <a:gd name="connsiteY1" fmla="*/ 99090 h 100568"/>
                <a:gd name="connsiteX2" fmla="*/ 4838 w 367663"/>
                <a:gd name="connsiteY2" fmla="*/ 51763 h 100568"/>
                <a:gd name="connsiteX3" fmla="*/ 185444 w 367663"/>
                <a:gd name="connsiteY3" fmla="*/ 4437 h 100568"/>
                <a:gd name="connsiteX4" fmla="*/ 366051 w 367663"/>
                <a:gd name="connsiteY4" fmla="*/ 51763 h 100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663" h="100568">
                  <a:moveTo>
                    <a:pt x="366051" y="51763"/>
                  </a:moveTo>
                  <a:cubicBezTo>
                    <a:pt x="366051" y="77901"/>
                    <a:pt x="285191" y="99090"/>
                    <a:pt x="185444" y="99090"/>
                  </a:cubicBezTo>
                  <a:cubicBezTo>
                    <a:pt x="85698" y="99090"/>
                    <a:pt x="4838" y="77901"/>
                    <a:pt x="4838" y="51763"/>
                  </a:cubicBezTo>
                  <a:cubicBezTo>
                    <a:pt x="4838" y="25626"/>
                    <a:pt x="85698" y="4437"/>
                    <a:pt x="185444" y="4437"/>
                  </a:cubicBezTo>
                  <a:cubicBezTo>
                    <a:pt x="285191" y="4437"/>
                    <a:pt x="366051" y="25626"/>
                    <a:pt x="366051" y="51763"/>
                  </a:cubicBezTo>
                  <a:close/>
                </a:path>
              </a:pathLst>
            </a:custGeom>
            <a:grpFill/>
            <a:ln w="1905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71B7D85D-78BA-450A-A2F9-61D5A1AEB054}"/>
                </a:ext>
              </a:extLst>
            </p:cNvPr>
            <p:cNvSpPr/>
            <p:nvPr/>
          </p:nvSpPr>
          <p:spPr>
            <a:xfrm>
              <a:off x="1926520" y="4251764"/>
              <a:ext cx="367664" cy="147896"/>
            </a:xfrm>
            <a:custGeom>
              <a:avLst/>
              <a:gdLst>
                <a:gd name="connsiteX0" fmla="*/ 314449 w 367663"/>
                <a:gd name="connsiteY0" fmla="*/ 99090 h 147895"/>
                <a:gd name="connsiteX1" fmla="*/ 301549 w 367663"/>
                <a:gd name="connsiteY1" fmla="*/ 87258 h 147895"/>
                <a:gd name="connsiteX2" fmla="*/ 314449 w 367663"/>
                <a:gd name="connsiteY2" fmla="*/ 75427 h 147895"/>
                <a:gd name="connsiteX3" fmla="*/ 327350 w 367663"/>
                <a:gd name="connsiteY3" fmla="*/ 87258 h 147895"/>
                <a:gd name="connsiteX4" fmla="*/ 314449 w 367663"/>
                <a:gd name="connsiteY4" fmla="*/ 99090 h 147895"/>
                <a:gd name="connsiteX5" fmla="*/ 185444 w 367663"/>
                <a:gd name="connsiteY5" fmla="*/ 51763 h 147895"/>
                <a:gd name="connsiteX6" fmla="*/ 4838 w 367663"/>
                <a:gd name="connsiteY6" fmla="*/ 4437 h 147895"/>
                <a:gd name="connsiteX7" fmla="*/ 4838 w 367663"/>
                <a:gd name="connsiteY7" fmla="*/ 99090 h 147895"/>
                <a:gd name="connsiteX8" fmla="*/ 185444 w 367663"/>
                <a:gd name="connsiteY8" fmla="*/ 146417 h 147895"/>
                <a:gd name="connsiteX9" fmla="*/ 366051 w 367663"/>
                <a:gd name="connsiteY9" fmla="*/ 99090 h 147895"/>
                <a:gd name="connsiteX10" fmla="*/ 366051 w 367663"/>
                <a:gd name="connsiteY10" fmla="*/ 4437 h 147895"/>
                <a:gd name="connsiteX11" fmla="*/ 185444 w 367663"/>
                <a:gd name="connsiteY11" fmla="*/ 51763 h 14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7663" h="147895">
                  <a:moveTo>
                    <a:pt x="314449" y="99090"/>
                  </a:moveTo>
                  <a:cubicBezTo>
                    <a:pt x="306709" y="99090"/>
                    <a:pt x="301549" y="94357"/>
                    <a:pt x="301549" y="87258"/>
                  </a:cubicBezTo>
                  <a:cubicBezTo>
                    <a:pt x="301549" y="80159"/>
                    <a:pt x="306709" y="75427"/>
                    <a:pt x="314449" y="75427"/>
                  </a:cubicBezTo>
                  <a:cubicBezTo>
                    <a:pt x="322189" y="75427"/>
                    <a:pt x="327350" y="80159"/>
                    <a:pt x="327350" y="87258"/>
                  </a:cubicBezTo>
                  <a:cubicBezTo>
                    <a:pt x="327350" y="94357"/>
                    <a:pt x="322189" y="99090"/>
                    <a:pt x="314449" y="99090"/>
                  </a:cubicBezTo>
                  <a:close/>
                  <a:moveTo>
                    <a:pt x="185444" y="51763"/>
                  </a:moveTo>
                  <a:cubicBezTo>
                    <a:pt x="86111" y="51763"/>
                    <a:pt x="4838" y="30466"/>
                    <a:pt x="4838" y="4437"/>
                  </a:cubicBezTo>
                  <a:lnTo>
                    <a:pt x="4838" y="99090"/>
                  </a:lnTo>
                  <a:cubicBezTo>
                    <a:pt x="4838" y="125120"/>
                    <a:pt x="86111" y="146417"/>
                    <a:pt x="185444" y="146417"/>
                  </a:cubicBezTo>
                  <a:cubicBezTo>
                    <a:pt x="284778" y="146417"/>
                    <a:pt x="366051" y="125120"/>
                    <a:pt x="366051" y="99090"/>
                  </a:cubicBezTo>
                  <a:lnTo>
                    <a:pt x="366051" y="4437"/>
                  </a:lnTo>
                  <a:cubicBezTo>
                    <a:pt x="366051" y="30466"/>
                    <a:pt x="284778" y="51763"/>
                    <a:pt x="185444" y="51763"/>
                  </a:cubicBezTo>
                  <a:close/>
                </a:path>
              </a:pathLst>
            </a:custGeom>
            <a:grpFill/>
            <a:ln w="1905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27BEBCC5-9E77-4DA0-A4D1-181C14C7C08B}"/>
                </a:ext>
              </a:extLst>
            </p:cNvPr>
            <p:cNvSpPr/>
            <p:nvPr/>
          </p:nvSpPr>
          <p:spPr>
            <a:xfrm>
              <a:off x="1926520" y="4353021"/>
              <a:ext cx="367664" cy="147896"/>
            </a:xfrm>
            <a:custGeom>
              <a:avLst/>
              <a:gdLst>
                <a:gd name="connsiteX0" fmla="*/ 314449 w 367663"/>
                <a:gd name="connsiteY0" fmla="*/ 99090 h 147895"/>
                <a:gd name="connsiteX1" fmla="*/ 301549 w 367663"/>
                <a:gd name="connsiteY1" fmla="*/ 87258 h 147895"/>
                <a:gd name="connsiteX2" fmla="*/ 314449 w 367663"/>
                <a:gd name="connsiteY2" fmla="*/ 75427 h 147895"/>
                <a:gd name="connsiteX3" fmla="*/ 327350 w 367663"/>
                <a:gd name="connsiteY3" fmla="*/ 87258 h 147895"/>
                <a:gd name="connsiteX4" fmla="*/ 314449 w 367663"/>
                <a:gd name="connsiteY4" fmla="*/ 99090 h 147895"/>
                <a:gd name="connsiteX5" fmla="*/ 185444 w 367663"/>
                <a:gd name="connsiteY5" fmla="*/ 51763 h 147895"/>
                <a:gd name="connsiteX6" fmla="*/ 4838 w 367663"/>
                <a:gd name="connsiteY6" fmla="*/ 4437 h 147895"/>
                <a:gd name="connsiteX7" fmla="*/ 4838 w 367663"/>
                <a:gd name="connsiteY7" fmla="*/ 99090 h 147895"/>
                <a:gd name="connsiteX8" fmla="*/ 185444 w 367663"/>
                <a:gd name="connsiteY8" fmla="*/ 146417 h 147895"/>
                <a:gd name="connsiteX9" fmla="*/ 366051 w 367663"/>
                <a:gd name="connsiteY9" fmla="*/ 99090 h 147895"/>
                <a:gd name="connsiteX10" fmla="*/ 366051 w 367663"/>
                <a:gd name="connsiteY10" fmla="*/ 4437 h 147895"/>
                <a:gd name="connsiteX11" fmla="*/ 185444 w 367663"/>
                <a:gd name="connsiteY11" fmla="*/ 51763 h 14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7663" h="147895">
                  <a:moveTo>
                    <a:pt x="314449" y="99090"/>
                  </a:moveTo>
                  <a:cubicBezTo>
                    <a:pt x="306709" y="99090"/>
                    <a:pt x="301549" y="94357"/>
                    <a:pt x="301549" y="87258"/>
                  </a:cubicBezTo>
                  <a:cubicBezTo>
                    <a:pt x="301549" y="80159"/>
                    <a:pt x="306709" y="75427"/>
                    <a:pt x="314449" y="75427"/>
                  </a:cubicBezTo>
                  <a:cubicBezTo>
                    <a:pt x="322189" y="75427"/>
                    <a:pt x="327350" y="80159"/>
                    <a:pt x="327350" y="87258"/>
                  </a:cubicBezTo>
                  <a:cubicBezTo>
                    <a:pt x="327350" y="94357"/>
                    <a:pt x="322189" y="99090"/>
                    <a:pt x="314449" y="99090"/>
                  </a:cubicBezTo>
                  <a:close/>
                  <a:moveTo>
                    <a:pt x="185444" y="51763"/>
                  </a:moveTo>
                  <a:cubicBezTo>
                    <a:pt x="86111" y="51763"/>
                    <a:pt x="4838" y="30466"/>
                    <a:pt x="4838" y="4437"/>
                  </a:cubicBezTo>
                  <a:lnTo>
                    <a:pt x="4838" y="99090"/>
                  </a:lnTo>
                  <a:cubicBezTo>
                    <a:pt x="4838" y="125120"/>
                    <a:pt x="86111" y="146417"/>
                    <a:pt x="185444" y="146417"/>
                  </a:cubicBezTo>
                  <a:cubicBezTo>
                    <a:pt x="284778" y="146417"/>
                    <a:pt x="366051" y="125120"/>
                    <a:pt x="366051" y="99090"/>
                  </a:cubicBezTo>
                  <a:lnTo>
                    <a:pt x="366051" y="4437"/>
                  </a:lnTo>
                  <a:cubicBezTo>
                    <a:pt x="366051" y="30466"/>
                    <a:pt x="284778" y="51763"/>
                    <a:pt x="185444" y="51763"/>
                  </a:cubicBezTo>
                  <a:close/>
                </a:path>
              </a:pathLst>
            </a:custGeom>
            <a:grpFill/>
            <a:ln w="1905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501CE304-8DED-410A-9116-D2113FF7F8A3}"/>
                </a:ext>
              </a:extLst>
            </p:cNvPr>
            <p:cNvSpPr/>
            <p:nvPr/>
          </p:nvSpPr>
          <p:spPr>
            <a:xfrm>
              <a:off x="1926520" y="4454277"/>
              <a:ext cx="367664" cy="147896"/>
            </a:xfrm>
            <a:custGeom>
              <a:avLst/>
              <a:gdLst>
                <a:gd name="connsiteX0" fmla="*/ 314449 w 367663"/>
                <a:gd name="connsiteY0" fmla="*/ 99090 h 147895"/>
                <a:gd name="connsiteX1" fmla="*/ 301549 w 367663"/>
                <a:gd name="connsiteY1" fmla="*/ 87258 h 147895"/>
                <a:gd name="connsiteX2" fmla="*/ 314449 w 367663"/>
                <a:gd name="connsiteY2" fmla="*/ 75427 h 147895"/>
                <a:gd name="connsiteX3" fmla="*/ 327350 w 367663"/>
                <a:gd name="connsiteY3" fmla="*/ 87258 h 147895"/>
                <a:gd name="connsiteX4" fmla="*/ 314449 w 367663"/>
                <a:gd name="connsiteY4" fmla="*/ 99090 h 147895"/>
                <a:gd name="connsiteX5" fmla="*/ 185444 w 367663"/>
                <a:gd name="connsiteY5" fmla="*/ 51763 h 147895"/>
                <a:gd name="connsiteX6" fmla="*/ 4838 w 367663"/>
                <a:gd name="connsiteY6" fmla="*/ 4437 h 147895"/>
                <a:gd name="connsiteX7" fmla="*/ 4838 w 367663"/>
                <a:gd name="connsiteY7" fmla="*/ 99090 h 147895"/>
                <a:gd name="connsiteX8" fmla="*/ 185444 w 367663"/>
                <a:gd name="connsiteY8" fmla="*/ 146417 h 147895"/>
                <a:gd name="connsiteX9" fmla="*/ 366051 w 367663"/>
                <a:gd name="connsiteY9" fmla="*/ 99090 h 147895"/>
                <a:gd name="connsiteX10" fmla="*/ 366051 w 367663"/>
                <a:gd name="connsiteY10" fmla="*/ 4437 h 147895"/>
                <a:gd name="connsiteX11" fmla="*/ 185444 w 367663"/>
                <a:gd name="connsiteY11" fmla="*/ 51763 h 14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7663" h="147895">
                  <a:moveTo>
                    <a:pt x="314449" y="99090"/>
                  </a:moveTo>
                  <a:cubicBezTo>
                    <a:pt x="306709" y="99090"/>
                    <a:pt x="301549" y="94357"/>
                    <a:pt x="301549" y="87258"/>
                  </a:cubicBezTo>
                  <a:cubicBezTo>
                    <a:pt x="301549" y="80159"/>
                    <a:pt x="306709" y="75427"/>
                    <a:pt x="314449" y="75427"/>
                  </a:cubicBezTo>
                  <a:cubicBezTo>
                    <a:pt x="322189" y="75427"/>
                    <a:pt x="327350" y="80159"/>
                    <a:pt x="327350" y="87258"/>
                  </a:cubicBezTo>
                  <a:cubicBezTo>
                    <a:pt x="327350" y="94357"/>
                    <a:pt x="322189" y="99090"/>
                    <a:pt x="314449" y="99090"/>
                  </a:cubicBezTo>
                  <a:close/>
                  <a:moveTo>
                    <a:pt x="185444" y="51763"/>
                  </a:moveTo>
                  <a:cubicBezTo>
                    <a:pt x="86111" y="51763"/>
                    <a:pt x="4838" y="30466"/>
                    <a:pt x="4838" y="4437"/>
                  </a:cubicBezTo>
                  <a:lnTo>
                    <a:pt x="4838" y="99090"/>
                  </a:lnTo>
                  <a:cubicBezTo>
                    <a:pt x="4838" y="125120"/>
                    <a:pt x="86111" y="146417"/>
                    <a:pt x="185444" y="146417"/>
                  </a:cubicBezTo>
                  <a:cubicBezTo>
                    <a:pt x="284778" y="146417"/>
                    <a:pt x="366051" y="125120"/>
                    <a:pt x="366051" y="99090"/>
                  </a:cubicBezTo>
                  <a:lnTo>
                    <a:pt x="366051" y="4437"/>
                  </a:lnTo>
                  <a:cubicBezTo>
                    <a:pt x="366051" y="30466"/>
                    <a:pt x="284778" y="51763"/>
                    <a:pt x="185444" y="51763"/>
                  </a:cubicBezTo>
                  <a:close/>
                </a:path>
              </a:pathLst>
            </a:custGeom>
            <a:grpFill/>
            <a:ln w="1905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8" name="Group 87">
            <a:extLst>
              <a:ext uri="{FF2B5EF4-FFF2-40B4-BE49-F238E27FC236}">
                <a16:creationId xmlns:a16="http://schemas.microsoft.com/office/drawing/2014/main" id="{92BA67FA-EC36-449E-BA6A-D96DF148852C}"/>
              </a:ext>
            </a:extLst>
          </p:cNvPr>
          <p:cNvGrpSpPr/>
          <p:nvPr/>
        </p:nvGrpSpPr>
        <p:grpSpPr>
          <a:xfrm>
            <a:off x="618021" y="3830850"/>
            <a:ext cx="367664" cy="597317"/>
            <a:chOff x="2521156" y="4029570"/>
            <a:chExt cx="542926" cy="961730"/>
          </a:xfrm>
          <a:noFill/>
        </p:grpSpPr>
        <p:sp>
          <p:nvSpPr>
            <p:cNvPr id="89" name="Freeform: Shape 88">
              <a:extLst>
                <a:ext uri="{FF2B5EF4-FFF2-40B4-BE49-F238E27FC236}">
                  <a16:creationId xmlns:a16="http://schemas.microsoft.com/office/drawing/2014/main" id="{9488B5CC-AA85-4FA3-93B2-EAD7586E8757}"/>
                </a:ext>
              </a:extLst>
            </p:cNvPr>
            <p:cNvSpPr/>
            <p:nvPr/>
          </p:nvSpPr>
          <p:spPr>
            <a:xfrm>
              <a:off x="2521157" y="4592548"/>
              <a:ext cx="542925" cy="238125"/>
            </a:xfrm>
            <a:custGeom>
              <a:avLst/>
              <a:gdLst>
                <a:gd name="connsiteX0" fmla="*/ 464344 w 542925"/>
                <a:gd name="connsiteY0" fmla="*/ 159544 h 238125"/>
                <a:gd name="connsiteX1" fmla="*/ 445294 w 542925"/>
                <a:gd name="connsiteY1" fmla="*/ 140494 h 238125"/>
                <a:gd name="connsiteX2" fmla="*/ 464344 w 542925"/>
                <a:gd name="connsiteY2" fmla="*/ 121444 h 238125"/>
                <a:gd name="connsiteX3" fmla="*/ 483394 w 542925"/>
                <a:gd name="connsiteY3" fmla="*/ 140494 h 238125"/>
                <a:gd name="connsiteX4" fmla="*/ 464344 w 542925"/>
                <a:gd name="connsiteY4" fmla="*/ 159544 h 238125"/>
                <a:gd name="connsiteX5" fmla="*/ 273844 w 542925"/>
                <a:gd name="connsiteY5" fmla="*/ 83344 h 238125"/>
                <a:gd name="connsiteX6" fmla="*/ 7144 w 542925"/>
                <a:gd name="connsiteY6" fmla="*/ 7144 h 238125"/>
                <a:gd name="connsiteX7" fmla="*/ 7144 w 542925"/>
                <a:gd name="connsiteY7" fmla="*/ 159544 h 238125"/>
                <a:gd name="connsiteX8" fmla="*/ 273844 w 542925"/>
                <a:gd name="connsiteY8" fmla="*/ 235744 h 238125"/>
                <a:gd name="connsiteX9" fmla="*/ 540544 w 542925"/>
                <a:gd name="connsiteY9" fmla="*/ 159544 h 238125"/>
                <a:gd name="connsiteX10" fmla="*/ 540544 w 542925"/>
                <a:gd name="connsiteY10" fmla="*/ 7144 h 238125"/>
                <a:gd name="connsiteX11" fmla="*/ 273844 w 542925"/>
                <a:gd name="connsiteY11" fmla="*/ 833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25" h="238125">
                  <a:moveTo>
                    <a:pt x="464344" y="159544"/>
                  </a:moveTo>
                  <a:cubicBezTo>
                    <a:pt x="452914" y="159544"/>
                    <a:pt x="445294" y="151924"/>
                    <a:pt x="445294" y="140494"/>
                  </a:cubicBezTo>
                  <a:cubicBezTo>
                    <a:pt x="445294" y="129064"/>
                    <a:pt x="452914" y="121444"/>
                    <a:pt x="464344" y="121444"/>
                  </a:cubicBezTo>
                  <a:cubicBezTo>
                    <a:pt x="475774" y="121444"/>
                    <a:pt x="483394" y="129064"/>
                    <a:pt x="483394" y="140494"/>
                  </a:cubicBezTo>
                  <a:cubicBezTo>
                    <a:pt x="483394" y="151924"/>
                    <a:pt x="475774" y="159544"/>
                    <a:pt x="464344" y="159544"/>
                  </a:cubicBezTo>
                  <a:close/>
                  <a:moveTo>
                    <a:pt x="273844" y="83344"/>
                  </a:moveTo>
                  <a:cubicBezTo>
                    <a:pt x="127159" y="83344"/>
                    <a:pt x="7144" y="49054"/>
                    <a:pt x="7144" y="7144"/>
                  </a:cubicBezTo>
                  <a:lnTo>
                    <a:pt x="7144" y="159544"/>
                  </a:lnTo>
                  <a:cubicBezTo>
                    <a:pt x="7144" y="201454"/>
                    <a:pt x="127159" y="235744"/>
                    <a:pt x="273844" y="235744"/>
                  </a:cubicBezTo>
                  <a:cubicBezTo>
                    <a:pt x="420529" y="235744"/>
                    <a:pt x="540544" y="201454"/>
                    <a:pt x="540544" y="159544"/>
                  </a:cubicBezTo>
                  <a:lnTo>
                    <a:pt x="540544" y="7144"/>
                  </a:lnTo>
                  <a:cubicBezTo>
                    <a:pt x="540544" y="49054"/>
                    <a:pt x="420529" y="83344"/>
                    <a:pt x="273844" y="83344"/>
                  </a:cubicBezTo>
                  <a:close/>
                </a:path>
              </a:pathLst>
            </a:custGeom>
            <a:grpFill/>
            <a:ln w="1905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4A179437-7921-4321-95ED-1B3BCD7FD408}"/>
                </a:ext>
              </a:extLst>
            </p:cNvPr>
            <p:cNvSpPr/>
            <p:nvPr/>
          </p:nvSpPr>
          <p:spPr>
            <a:xfrm>
              <a:off x="2521157" y="4753175"/>
              <a:ext cx="542925" cy="238125"/>
            </a:xfrm>
            <a:custGeom>
              <a:avLst/>
              <a:gdLst>
                <a:gd name="connsiteX0" fmla="*/ 464344 w 542925"/>
                <a:gd name="connsiteY0" fmla="*/ 159544 h 238125"/>
                <a:gd name="connsiteX1" fmla="*/ 445294 w 542925"/>
                <a:gd name="connsiteY1" fmla="*/ 140494 h 238125"/>
                <a:gd name="connsiteX2" fmla="*/ 464344 w 542925"/>
                <a:gd name="connsiteY2" fmla="*/ 121444 h 238125"/>
                <a:gd name="connsiteX3" fmla="*/ 483394 w 542925"/>
                <a:gd name="connsiteY3" fmla="*/ 140494 h 238125"/>
                <a:gd name="connsiteX4" fmla="*/ 464344 w 542925"/>
                <a:gd name="connsiteY4" fmla="*/ 159544 h 238125"/>
                <a:gd name="connsiteX5" fmla="*/ 273844 w 542925"/>
                <a:gd name="connsiteY5" fmla="*/ 83344 h 238125"/>
                <a:gd name="connsiteX6" fmla="*/ 7144 w 542925"/>
                <a:gd name="connsiteY6" fmla="*/ 7144 h 238125"/>
                <a:gd name="connsiteX7" fmla="*/ 7144 w 542925"/>
                <a:gd name="connsiteY7" fmla="*/ 159544 h 238125"/>
                <a:gd name="connsiteX8" fmla="*/ 273844 w 542925"/>
                <a:gd name="connsiteY8" fmla="*/ 235744 h 238125"/>
                <a:gd name="connsiteX9" fmla="*/ 540544 w 542925"/>
                <a:gd name="connsiteY9" fmla="*/ 159544 h 238125"/>
                <a:gd name="connsiteX10" fmla="*/ 540544 w 542925"/>
                <a:gd name="connsiteY10" fmla="*/ 7144 h 238125"/>
                <a:gd name="connsiteX11" fmla="*/ 273844 w 542925"/>
                <a:gd name="connsiteY11" fmla="*/ 833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25" h="238125">
                  <a:moveTo>
                    <a:pt x="464344" y="159544"/>
                  </a:moveTo>
                  <a:cubicBezTo>
                    <a:pt x="452914" y="159544"/>
                    <a:pt x="445294" y="151924"/>
                    <a:pt x="445294" y="140494"/>
                  </a:cubicBezTo>
                  <a:cubicBezTo>
                    <a:pt x="445294" y="129064"/>
                    <a:pt x="452914" y="121444"/>
                    <a:pt x="464344" y="121444"/>
                  </a:cubicBezTo>
                  <a:cubicBezTo>
                    <a:pt x="475774" y="121444"/>
                    <a:pt x="483394" y="129064"/>
                    <a:pt x="483394" y="140494"/>
                  </a:cubicBezTo>
                  <a:cubicBezTo>
                    <a:pt x="483394" y="151924"/>
                    <a:pt x="475774" y="159544"/>
                    <a:pt x="464344" y="159544"/>
                  </a:cubicBezTo>
                  <a:close/>
                  <a:moveTo>
                    <a:pt x="273844" y="83344"/>
                  </a:moveTo>
                  <a:cubicBezTo>
                    <a:pt x="127159" y="83344"/>
                    <a:pt x="7144" y="49054"/>
                    <a:pt x="7144" y="7144"/>
                  </a:cubicBezTo>
                  <a:lnTo>
                    <a:pt x="7144" y="159544"/>
                  </a:lnTo>
                  <a:cubicBezTo>
                    <a:pt x="7144" y="201454"/>
                    <a:pt x="127159" y="235744"/>
                    <a:pt x="273844" y="235744"/>
                  </a:cubicBezTo>
                  <a:cubicBezTo>
                    <a:pt x="420529" y="235744"/>
                    <a:pt x="540544" y="201454"/>
                    <a:pt x="540544" y="159544"/>
                  </a:cubicBezTo>
                  <a:lnTo>
                    <a:pt x="540544" y="7144"/>
                  </a:lnTo>
                  <a:cubicBezTo>
                    <a:pt x="540544" y="49054"/>
                    <a:pt x="420529" y="83344"/>
                    <a:pt x="273844" y="83344"/>
                  </a:cubicBezTo>
                  <a:close/>
                </a:path>
              </a:pathLst>
            </a:custGeom>
            <a:grpFill/>
            <a:ln w="1905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56AA5ECC-7C10-4D4D-AAD8-F890FD14791A}"/>
                </a:ext>
              </a:extLst>
            </p:cNvPr>
            <p:cNvSpPr/>
            <p:nvPr/>
          </p:nvSpPr>
          <p:spPr>
            <a:xfrm>
              <a:off x="2521157" y="4110658"/>
              <a:ext cx="542925" cy="238125"/>
            </a:xfrm>
            <a:custGeom>
              <a:avLst/>
              <a:gdLst>
                <a:gd name="connsiteX0" fmla="*/ 464344 w 542925"/>
                <a:gd name="connsiteY0" fmla="*/ 159544 h 238125"/>
                <a:gd name="connsiteX1" fmla="*/ 445294 w 542925"/>
                <a:gd name="connsiteY1" fmla="*/ 140494 h 238125"/>
                <a:gd name="connsiteX2" fmla="*/ 464344 w 542925"/>
                <a:gd name="connsiteY2" fmla="*/ 121444 h 238125"/>
                <a:gd name="connsiteX3" fmla="*/ 483394 w 542925"/>
                <a:gd name="connsiteY3" fmla="*/ 140494 h 238125"/>
                <a:gd name="connsiteX4" fmla="*/ 464344 w 542925"/>
                <a:gd name="connsiteY4" fmla="*/ 159544 h 238125"/>
                <a:gd name="connsiteX5" fmla="*/ 273844 w 542925"/>
                <a:gd name="connsiteY5" fmla="*/ 83344 h 238125"/>
                <a:gd name="connsiteX6" fmla="*/ 7144 w 542925"/>
                <a:gd name="connsiteY6" fmla="*/ 7144 h 238125"/>
                <a:gd name="connsiteX7" fmla="*/ 7144 w 542925"/>
                <a:gd name="connsiteY7" fmla="*/ 159544 h 238125"/>
                <a:gd name="connsiteX8" fmla="*/ 273844 w 542925"/>
                <a:gd name="connsiteY8" fmla="*/ 235744 h 238125"/>
                <a:gd name="connsiteX9" fmla="*/ 540544 w 542925"/>
                <a:gd name="connsiteY9" fmla="*/ 159544 h 238125"/>
                <a:gd name="connsiteX10" fmla="*/ 540544 w 542925"/>
                <a:gd name="connsiteY10" fmla="*/ 7144 h 238125"/>
                <a:gd name="connsiteX11" fmla="*/ 273844 w 542925"/>
                <a:gd name="connsiteY11" fmla="*/ 833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25" h="238125">
                  <a:moveTo>
                    <a:pt x="464344" y="159544"/>
                  </a:moveTo>
                  <a:cubicBezTo>
                    <a:pt x="452914" y="159544"/>
                    <a:pt x="445294" y="151924"/>
                    <a:pt x="445294" y="140494"/>
                  </a:cubicBezTo>
                  <a:cubicBezTo>
                    <a:pt x="445294" y="129064"/>
                    <a:pt x="452914" y="121444"/>
                    <a:pt x="464344" y="121444"/>
                  </a:cubicBezTo>
                  <a:cubicBezTo>
                    <a:pt x="475774" y="121444"/>
                    <a:pt x="483394" y="129064"/>
                    <a:pt x="483394" y="140494"/>
                  </a:cubicBezTo>
                  <a:cubicBezTo>
                    <a:pt x="483394" y="151924"/>
                    <a:pt x="475774" y="159544"/>
                    <a:pt x="464344" y="159544"/>
                  </a:cubicBezTo>
                  <a:close/>
                  <a:moveTo>
                    <a:pt x="273844" y="83344"/>
                  </a:moveTo>
                  <a:cubicBezTo>
                    <a:pt x="127159" y="83344"/>
                    <a:pt x="7144" y="49054"/>
                    <a:pt x="7144" y="7144"/>
                  </a:cubicBezTo>
                  <a:lnTo>
                    <a:pt x="7144" y="159544"/>
                  </a:lnTo>
                  <a:cubicBezTo>
                    <a:pt x="7144" y="201454"/>
                    <a:pt x="127159" y="235744"/>
                    <a:pt x="273844" y="235744"/>
                  </a:cubicBezTo>
                  <a:cubicBezTo>
                    <a:pt x="420529" y="235744"/>
                    <a:pt x="540544" y="201454"/>
                    <a:pt x="540544" y="159544"/>
                  </a:cubicBezTo>
                  <a:lnTo>
                    <a:pt x="540544" y="7144"/>
                  </a:lnTo>
                  <a:cubicBezTo>
                    <a:pt x="540544" y="49054"/>
                    <a:pt x="420529" y="83344"/>
                    <a:pt x="273844" y="83344"/>
                  </a:cubicBezTo>
                  <a:close/>
                </a:path>
              </a:pathLst>
            </a:custGeom>
            <a:grpFill/>
            <a:ln w="1905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E561BE7F-6B18-4B91-A8DB-D6143DBFF9E6}"/>
                </a:ext>
              </a:extLst>
            </p:cNvPr>
            <p:cNvSpPr/>
            <p:nvPr/>
          </p:nvSpPr>
          <p:spPr>
            <a:xfrm>
              <a:off x="2521157" y="4271288"/>
              <a:ext cx="542925" cy="238125"/>
            </a:xfrm>
            <a:custGeom>
              <a:avLst/>
              <a:gdLst>
                <a:gd name="connsiteX0" fmla="*/ 464344 w 542925"/>
                <a:gd name="connsiteY0" fmla="*/ 159544 h 238125"/>
                <a:gd name="connsiteX1" fmla="*/ 445294 w 542925"/>
                <a:gd name="connsiteY1" fmla="*/ 140494 h 238125"/>
                <a:gd name="connsiteX2" fmla="*/ 464344 w 542925"/>
                <a:gd name="connsiteY2" fmla="*/ 121444 h 238125"/>
                <a:gd name="connsiteX3" fmla="*/ 483394 w 542925"/>
                <a:gd name="connsiteY3" fmla="*/ 140494 h 238125"/>
                <a:gd name="connsiteX4" fmla="*/ 464344 w 542925"/>
                <a:gd name="connsiteY4" fmla="*/ 159544 h 238125"/>
                <a:gd name="connsiteX5" fmla="*/ 273844 w 542925"/>
                <a:gd name="connsiteY5" fmla="*/ 83344 h 238125"/>
                <a:gd name="connsiteX6" fmla="*/ 7144 w 542925"/>
                <a:gd name="connsiteY6" fmla="*/ 7144 h 238125"/>
                <a:gd name="connsiteX7" fmla="*/ 7144 w 542925"/>
                <a:gd name="connsiteY7" fmla="*/ 159544 h 238125"/>
                <a:gd name="connsiteX8" fmla="*/ 273844 w 542925"/>
                <a:gd name="connsiteY8" fmla="*/ 235744 h 238125"/>
                <a:gd name="connsiteX9" fmla="*/ 540544 w 542925"/>
                <a:gd name="connsiteY9" fmla="*/ 159544 h 238125"/>
                <a:gd name="connsiteX10" fmla="*/ 540544 w 542925"/>
                <a:gd name="connsiteY10" fmla="*/ 7144 h 238125"/>
                <a:gd name="connsiteX11" fmla="*/ 273844 w 542925"/>
                <a:gd name="connsiteY11" fmla="*/ 833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25" h="238125">
                  <a:moveTo>
                    <a:pt x="464344" y="159544"/>
                  </a:moveTo>
                  <a:cubicBezTo>
                    <a:pt x="452914" y="159544"/>
                    <a:pt x="445294" y="151924"/>
                    <a:pt x="445294" y="140494"/>
                  </a:cubicBezTo>
                  <a:cubicBezTo>
                    <a:pt x="445294" y="129064"/>
                    <a:pt x="452914" y="121444"/>
                    <a:pt x="464344" y="121444"/>
                  </a:cubicBezTo>
                  <a:cubicBezTo>
                    <a:pt x="475774" y="121444"/>
                    <a:pt x="483394" y="129064"/>
                    <a:pt x="483394" y="140494"/>
                  </a:cubicBezTo>
                  <a:cubicBezTo>
                    <a:pt x="483394" y="151924"/>
                    <a:pt x="475774" y="159544"/>
                    <a:pt x="464344" y="159544"/>
                  </a:cubicBezTo>
                  <a:close/>
                  <a:moveTo>
                    <a:pt x="273844" y="83344"/>
                  </a:moveTo>
                  <a:cubicBezTo>
                    <a:pt x="127159" y="83344"/>
                    <a:pt x="7144" y="49054"/>
                    <a:pt x="7144" y="7144"/>
                  </a:cubicBezTo>
                  <a:lnTo>
                    <a:pt x="7144" y="159544"/>
                  </a:lnTo>
                  <a:cubicBezTo>
                    <a:pt x="7144" y="201454"/>
                    <a:pt x="127159" y="235744"/>
                    <a:pt x="273844" y="235744"/>
                  </a:cubicBezTo>
                  <a:cubicBezTo>
                    <a:pt x="420529" y="235744"/>
                    <a:pt x="540544" y="201454"/>
                    <a:pt x="540544" y="159544"/>
                  </a:cubicBezTo>
                  <a:lnTo>
                    <a:pt x="540544" y="7144"/>
                  </a:lnTo>
                  <a:cubicBezTo>
                    <a:pt x="540544" y="49054"/>
                    <a:pt x="420529" y="83344"/>
                    <a:pt x="273844" y="83344"/>
                  </a:cubicBezTo>
                  <a:close/>
                </a:path>
              </a:pathLst>
            </a:custGeom>
            <a:grpFill/>
            <a:ln w="1905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C9110C4F-1AE7-445B-A872-0EC8801512F9}"/>
                </a:ext>
              </a:extLst>
            </p:cNvPr>
            <p:cNvSpPr/>
            <p:nvPr/>
          </p:nvSpPr>
          <p:spPr>
            <a:xfrm>
              <a:off x="2521157" y="4431918"/>
              <a:ext cx="542925" cy="238125"/>
            </a:xfrm>
            <a:custGeom>
              <a:avLst/>
              <a:gdLst>
                <a:gd name="connsiteX0" fmla="*/ 464344 w 542925"/>
                <a:gd name="connsiteY0" fmla="*/ 159544 h 238125"/>
                <a:gd name="connsiteX1" fmla="*/ 445294 w 542925"/>
                <a:gd name="connsiteY1" fmla="*/ 140494 h 238125"/>
                <a:gd name="connsiteX2" fmla="*/ 464344 w 542925"/>
                <a:gd name="connsiteY2" fmla="*/ 121444 h 238125"/>
                <a:gd name="connsiteX3" fmla="*/ 483394 w 542925"/>
                <a:gd name="connsiteY3" fmla="*/ 140494 h 238125"/>
                <a:gd name="connsiteX4" fmla="*/ 464344 w 542925"/>
                <a:gd name="connsiteY4" fmla="*/ 159544 h 238125"/>
                <a:gd name="connsiteX5" fmla="*/ 273844 w 542925"/>
                <a:gd name="connsiteY5" fmla="*/ 83344 h 238125"/>
                <a:gd name="connsiteX6" fmla="*/ 7144 w 542925"/>
                <a:gd name="connsiteY6" fmla="*/ 7144 h 238125"/>
                <a:gd name="connsiteX7" fmla="*/ 7144 w 542925"/>
                <a:gd name="connsiteY7" fmla="*/ 159544 h 238125"/>
                <a:gd name="connsiteX8" fmla="*/ 273844 w 542925"/>
                <a:gd name="connsiteY8" fmla="*/ 235744 h 238125"/>
                <a:gd name="connsiteX9" fmla="*/ 540544 w 542925"/>
                <a:gd name="connsiteY9" fmla="*/ 159544 h 238125"/>
                <a:gd name="connsiteX10" fmla="*/ 540544 w 542925"/>
                <a:gd name="connsiteY10" fmla="*/ 7144 h 238125"/>
                <a:gd name="connsiteX11" fmla="*/ 273844 w 542925"/>
                <a:gd name="connsiteY11" fmla="*/ 833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25" h="238125">
                  <a:moveTo>
                    <a:pt x="464344" y="159544"/>
                  </a:moveTo>
                  <a:cubicBezTo>
                    <a:pt x="452914" y="159544"/>
                    <a:pt x="445294" y="151924"/>
                    <a:pt x="445294" y="140494"/>
                  </a:cubicBezTo>
                  <a:cubicBezTo>
                    <a:pt x="445294" y="129064"/>
                    <a:pt x="452914" y="121444"/>
                    <a:pt x="464344" y="121444"/>
                  </a:cubicBezTo>
                  <a:cubicBezTo>
                    <a:pt x="475774" y="121444"/>
                    <a:pt x="483394" y="129064"/>
                    <a:pt x="483394" y="140494"/>
                  </a:cubicBezTo>
                  <a:cubicBezTo>
                    <a:pt x="483394" y="151924"/>
                    <a:pt x="475774" y="159544"/>
                    <a:pt x="464344" y="159544"/>
                  </a:cubicBezTo>
                  <a:close/>
                  <a:moveTo>
                    <a:pt x="273844" y="83344"/>
                  </a:moveTo>
                  <a:cubicBezTo>
                    <a:pt x="127159" y="83344"/>
                    <a:pt x="7144" y="49054"/>
                    <a:pt x="7144" y="7144"/>
                  </a:cubicBezTo>
                  <a:lnTo>
                    <a:pt x="7144" y="159544"/>
                  </a:lnTo>
                  <a:cubicBezTo>
                    <a:pt x="7144" y="201454"/>
                    <a:pt x="127159" y="235744"/>
                    <a:pt x="273844" y="235744"/>
                  </a:cubicBezTo>
                  <a:cubicBezTo>
                    <a:pt x="420529" y="235744"/>
                    <a:pt x="540544" y="201454"/>
                    <a:pt x="540544" y="159544"/>
                  </a:cubicBezTo>
                  <a:lnTo>
                    <a:pt x="540544" y="7144"/>
                  </a:lnTo>
                  <a:cubicBezTo>
                    <a:pt x="540544" y="49054"/>
                    <a:pt x="420529" y="83344"/>
                    <a:pt x="273844" y="83344"/>
                  </a:cubicBezTo>
                  <a:close/>
                </a:path>
              </a:pathLst>
            </a:custGeom>
            <a:grpFill/>
            <a:ln w="1905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70D7C2B4-2986-4725-B784-B7DE9A89A4E6}"/>
                </a:ext>
              </a:extLst>
            </p:cNvPr>
            <p:cNvSpPr/>
            <p:nvPr/>
          </p:nvSpPr>
          <p:spPr>
            <a:xfrm>
              <a:off x="2521156" y="4029570"/>
              <a:ext cx="542925" cy="161925"/>
            </a:xfrm>
            <a:custGeom>
              <a:avLst/>
              <a:gdLst>
                <a:gd name="connsiteX0" fmla="*/ 540544 w 542925"/>
                <a:gd name="connsiteY0" fmla="*/ 83344 h 161925"/>
                <a:gd name="connsiteX1" fmla="*/ 273844 w 542925"/>
                <a:gd name="connsiteY1" fmla="*/ 159544 h 161925"/>
                <a:gd name="connsiteX2" fmla="*/ 7144 w 542925"/>
                <a:gd name="connsiteY2" fmla="*/ 83344 h 161925"/>
                <a:gd name="connsiteX3" fmla="*/ 273844 w 542925"/>
                <a:gd name="connsiteY3" fmla="*/ 7144 h 161925"/>
                <a:gd name="connsiteX4" fmla="*/ 540544 w 542925"/>
                <a:gd name="connsiteY4" fmla="*/ 83344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925" h="161925">
                  <a:moveTo>
                    <a:pt x="540544" y="83344"/>
                  </a:moveTo>
                  <a:cubicBezTo>
                    <a:pt x="540544" y="125428"/>
                    <a:pt x="421138" y="159544"/>
                    <a:pt x="273844" y="159544"/>
                  </a:cubicBezTo>
                  <a:cubicBezTo>
                    <a:pt x="126549" y="159544"/>
                    <a:pt x="7144" y="125428"/>
                    <a:pt x="7144" y="83344"/>
                  </a:cubicBezTo>
                  <a:cubicBezTo>
                    <a:pt x="7144" y="41260"/>
                    <a:pt x="126549" y="7144"/>
                    <a:pt x="273844" y="7144"/>
                  </a:cubicBezTo>
                  <a:cubicBezTo>
                    <a:pt x="421138" y="7144"/>
                    <a:pt x="540544" y="41260"/>
                    <a:pt x="540544" y="83344"/>
                  </a:cubicBezTo>
                  <a:close/>
                </a:path>
              </a:pathLst>
            </a:custGeom>
            <a:grpFill/>
            <a:ln w="1905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8" name="Group 97">
            <a:extLst>
              <a:ext uri="{FF2B5EF4-FFF2-40B4-BE49-F238E27FC236}">
                <a16:creationId xmlns:a16="http://schemas.microsoft.com/office/drawing/2014/main" id="{9F1C00B0-4518-4B0B-B880-BE31E6C651FE}"/>
              </a:ext>
            </a:extLst>
          </p:cNvPr>
          <p:cNvGrpSpPr/>
          <p:nvPr/>
        </p:nvGrpSpPr>
        <p:grpSpPr>
          <a:xfrm>
            <a:off x="5122055" y="3681819"/>
            <a:ext cx="1187306" cy="1187306"/>
            <a:chOff x="568549" y="3165243"/>
            <a:chExt cx="749586" cy="749586"/>
          </a:xfrm>
        </p:grpSpPr>
        <p:sp>
          <p:nvSpPr>
            <p:cNvPr id="99" name="Oval 98">
              <a:extLst>
                <a:ext uri="{FF2B5EF4-FFF2-40B4-BE49-F238E27FC236}">
                  <a16:creationId xmlns:a16="http://schemas.microsoft.com/office/drawing/2014/main" id="{CBD72AF6-0DBA-4798-8043-229C83D66BA0}"/>
                </a:ext>
              </a:extLst>
            </p:cNvPr>
            <p:cNvSpPr/>
            <p:nvPr/>
          </p:nvSpPr>
          <p:spPr bwMode="auto">
            <a:xfrm>
              <a:off x="568549" y="3165243"/>
              <a:ext cx="749586" cy="749586"/>
            </a:xfrm>
            <a:prstGeom prst="ellipse">
              <a:avLst/>
            </a:prstGeom>
            <a:solidFill>
              <a:schemeClr val="bg1"/>
            </a:solidFill>
            <a:ln w="28575">
              <a:solidFill>
                <a:srgbClr val="E8112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Freeform 12">
              <a:extLst>
                <a:ext uri="{FF2B5EF4-FFF2-40B4-BE49-F238E27FC236}">
                  <a16:creationId xmlns:a16="http://schemas.microsoft.com/office/drawing/2014/main" id="{A006C55C-9A23-4F4F-A012-E324BE236E1C}"/>
                </a:ext>
              </a:extLst>
            </p:cNvPr>
            <p:cNvSpPr>
              <a:spLocks noEditPoints="1"/>
            </p:cNvSpPr>
            <p:nvPr/>
          </p:nvSpPr>
          <p:spPr bwMode="auto">
            <a:xfrm>
              <a:off x="710507" y="3293721"/>
              <a:ext cx="465671" cy="476858"/>
            </a:xfrm>
            <a:custGeom>
              <a:avLst/>
              <a:gdLst>
                <a:gd name="T0" fmla="*/ 212 w 219"/>
                <a:gd name="T1" fmla="*/ 181 h 225"/>
                <a:gd name="T2" fmla="*/ 196 w 219"/>
                <a:gd name="T3" fmla="*/ 129 h 225"/>
                <a:gd name="T4" fmla="*/ 187 w 219"/>
                <a:gd name="T5" fmla="*/ 112 h 225"/>
                <a:gd name="T6" fmla="*/ 160 w 219"/>
                <a:gd name="T7" fmla="*/ 93 h 225"/>
                <a:gd name="T8" fmla="*/ 154 w 219"/>
                <a:gd name="T9" fmla="*/ 41 h 225"/>
                <a:gd name="T10" fmla="*/ 133 w 219"/>
                <a:gd name="T11" fmla="*/ 11 h 225"/>
                <a:gd name="T12" fmla="*/ 113 w 219"/>
                <a:gd name="T13" fmla="*/ 2 h 225"/>
                <a:gd name="T14" fmla="*/ 82 w 219"/>
                <a:gd name="T15" fmla="*/ 15 h 225"/>
                <a:gd name="T16" fmla="*/ 66 w 219"/>
                <a:gd name="T17" fmla="*/ 42 h 225"/>
                <a:gd name="T18" fmla="*/ 61 w 219"/>
                <a:gd name="T19" fmla="*/ 94 h 225"/>
                <a:gd name="T20" fmla="*/ 32 w 219"/>
                <a:gd name="T21" fmla="*/ 112 h 225"/>
                <a:gd name="T22" fmla="*/ 23 w 219"/>
                <a:gd name="T23" fmla="*/ 129 h 225"/>
                <a:gd name="T24" fmla="*/ 7 w 219"/>
                <a:gd name="T25" fmla="*/ 181 h 225"/>
                <a:gd name="T26" fmla="*/ 39 w 219"/>
                <a:gd name="T27" fmla="*/ 225 h 225"/>
                <a:gd name="T28" fmla="*/ 47 w 219"/>
                <a:gd name="T29" fmla="*/ 225 h 225"/>
                <a:gd name="T30" fmla="*/ 46 w 219"/>
                <a:gd name="T31" fmla="*/ 221 h 225"/>
                <a:gd name="T32" fmla="*/ 42 w 219"/>
                <a:gd name="T33" fmla="*/ 147 h 225"/>
                <a:gd name="T34" fmla="*/ 56 w 219"/>
                <a:gd name="T35" fmla="*/ 132 h 225"/>
                <a:gd name="T36" fmla="*/ 163 w 219"/>
                <a:gd name="T37" fmla="*/ 132 h 225"/>
                <a:gd name="T38" fmla="*/ 177 w 219"/>
                <a:gd name="T39" fmla="*/ 147 h 225"/>
                <a:gd name="T40" fmla="*/ 173 w 219"/>
                <a:gd name="T41" fmla="*/ 221 h 225"/>
                <a:gd name="T42" fmla="*/ 172 w 219"/>
                <a:gd name="T43" fmla="*/ 225 h 225"/>
                <a:gd name="T44" fmla="*/ 180 w 219"/>
                <a:gd name="T45" fmla="*/ 225 h 225"/>
                <a:gd name="T46" fmla="*/ 212 w 219"/>
                <a:gd name="T47" fmla="*/ 181 h 225"/>
                <a:gd name="T48" fmla="*/ 139 w 219"/>
                <a:gd name="T49" fmla="*/ 81 h 225"/>
                <a:gd name="T50" fmla="*/ 130 w 219"/>
                <a:gd name="T51" fmla="*/ 98 h 225"/>
                <a:gd name="T52" fmla="*/ 110 w 219"/>
                <a:gd name="T53" fmla="*/ 111 h 225"/>
                <a:gd name="T54" fmla="*/ 88 w 219"/>
                <a:gd name="T55" fmla="*/ 95 h 225"/>
                <a:gd name="T56" fmla="*/ 80 w 219"/>
                <a:gd name="T57" fmla="*/ 81 h 225"/>
                <a:gd name="T58" fmla="*/ 78 w 219"/>
                <a:gd name="T59" fmla="*/ 63 h 225"/>
                <a:gd name="T60" fmla="*/ 78 w 219"/>
                <a:gd name="T61" fmla="*/ 61 h 225"/>
                <a:gd name="T62" fmla="*/ 78 w 219"/>
                <a:gd name="T63" fmla="*/ 60 h 225"/>
                <a:gd name="T64" fmla="*/ 78 w 219"/>
                <a:gd name="T65" fmla="*/ 52 h 225"/>
                <a:gd name="T66" fmla="*/ 88 w 219"/>
                <a:gd name="T67" fmla="*/ 42 h 225"/>
                <a:gd name="T68" fmla="*/ 110 w 219"/>
                <a:gd name="T69" fmla="*/ 48 h 225"/>
                <a:gd name="T70" fmla="*/ 130 w 219"/>
                <a:gd name="T71" fmla="*/ 42 h 225"/>
                <a:gd name="T72" fmla="*/ 141 w 219"/>
                <a:gd name="T73" fmla="*/ 53 h 225"/>
                <a:gd name="T74" fmla="*/ 142 w 219"/>
                <a:gd name="T75" fmla="*/ 66 h 225"/>
                <a:gd name="T76" fmla="*/ 139 w 219"/>
                <a:gd name="T77" fmla="*/ 8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9" h="225">
                  <a:moveTo>
                    <a:pt x="212" y="181"/>
                  </a:moveTo>
                  <a:cubicBezTo>
                    <a:pt x="196" y="129"/>
                    <a:pt x="196" y="129"/>
                    <a:pt x="196" y="129"/>
                  </a:cubicBezTo>
                  <a:cubicBezTo>
                    <a:pt x="194" y="124"/>
                    <a:pt x="191" y="118"/>
                    <a:pt x="187" y="112"/>
                  </a:cubicBezTo>
                  <a:cubicBezTo>
                    <a:pt x="177" y="100"/>
                    <a:pt x="166" y="95"/>
                    <a:pt x="160" y="93"/>
                  </a:cubicBezTo>
                  <a:cubicBezTo>
                    <a:pt x="162" y="82"/>
                    <a:pt x="163" y="63"/>
                    <a:pt x="154" y="41"/>
                  </a:cubicBezTo>
                  <a:cubicBezTo>
                    <a:pt x="151" y="34"/>
                    <a:pt x="146" y="21"/>
                    <a:pt x="133" y="11"/>
                  </a:cubicBezTo>
                  <a:cubicBezTo>
                    <a:pt x="128" y="7"/>
                    <a:pt x="122" y="3"/>
                    <a:pt x="113" y="2"/>
                  </a:cubicBezTo>
                  <a:cubicBezTo>
                    <a:pt x="96" y="0"/>
                    <a:pt x="84" y="13"/>
                    <a:pt x="82" y="15"/>
                  </a:cubicBezTo>
                  <a:cubicBezTo>
                    <a:pt x="77" y="21"/>
                    <a:pt x="70" y="30"/>
                    <a:pt x="66" y="42"/>
                  </a:cubicBezTo>
                  <a:cubicBezTo>
                    <a:pt x="57" y="64"/>
                    <a:pt x="59" y="84"/>
                    <a:pt x="61" y="94"/>
                  </a:cubicBezTo>
                  <a:cubicBezTo>
                    <a:pt x="55" y="95"/>
                    <a:pt x="42" y="100"/>
                    <a:pt x="32" y="112"/>
                  </a:cubicBezTo>
                  <a:cubicBezTo>
                    <a:pt x="27" y="118"/>
                    <a:pt x="25" y="124"/>
                    <a:pt x="23" y="129"/>
                  </a:cubicBezTo>
                  <a:cubicBezTo>
                    <a:pt x="7" y="181"/>
                    <a:pt x="7" y="181"/>
                    <a:pt x="7" y="181"/>
                  </a:cubicBezTo>
                  <a:cubicBezTo>
                    <a:pt x="0" y="202"/>
                    <a:pt x="16" y="225"/>
                    <a:pt x="39" y="225"/>
                  </a:cubicBezTo>
                  <a:cubicBezTo>
                    <a:pt x="47" y="225"/>
                    <a:pt x="47" y="225"/>
                    <a:pt x="47" y="225"/>
                  </a:cubicBezTo>
                  <a:cubicBezTo>
                    <a:pt x="47" y="224"/>
                    <a:pt x="46" y="223"/>
                    <a:pt x="46" y="221"/>
                  </a:cubicBezTo>
                  <a:cubicBezTo>
                    <a:pt x="42" y="147"/>
                    <a:pt x="42" y="147"/>
                    <a:pt x="42" y="147"/>
                  </a:cubicBezTo>
                  <a:cubicBezTo>
                    <a:pt x="41" y="139"/>
                    <a:pt x="48" y="132"/>
                    <a:pt x="56" y="132"/>
                  </a:cubicBezTo>
                  <a:cubicBezTo>
                    <a:pt x="163" y="132"/>
                    <a:pt x="163" y="132"/>
                    <a:pt x="163" y="132"/>
                  </a:cubicBezTo>
                  <a:cubicBezTo>
                    <a:pt x="171" y="132"/>
                    <a:pt x="178" y="139"/>
                    <a:pt x="177" y="147"/>
                  </a:cubicBezTo>
                  <a:cubicBezTo>
                    <a:pt x="173" y="221"/>
                    <a:pt x="173" y="221"/>
                    <a:pt x="173" y="221"/>
                  </a:cubicBezTo>
                  <a:cubicBezTo>
                    <a:pt x="173" y="223"/>
                    <a:pt x="172" y="224"/>
                    <a:pt x="172" y="225"/>
                  </a:cubicBezTo>
                  <a:cubicBezTo>
                    <a:pt x="180" y="225"/>
                    <a:pt x="180" y="225"/>
                    <a:pt x="180" y="225"/>
                  </a:cubicBezTo>
                  <a:cubicBezTo>
                    <a:pt x="203" y="225"/>
                    <a:pt x="219" y="202"/>
                    <a:pt x="212" y="181"/>
                  </a:cubicBezTo>
                  <a:close/>
                  <a:moveTo>
                    <a:pt x="139" y="81"/>
                  </a:moveTo>
                  <a:cubicBezTo>
                    <a:pt x="138" y="85"/>
                    <a:pt x="136" y="92"/>
                    <a:pt x="130" y="98"/>
                  </a:cubicBezTo>
                  <a:cubicBezTo>
                    <a:pt x="126" y="103"/>
                    <a:pt x="119" y="111"/>
                    <a:pt x="110" y="111"/>
                  </a:cubicBezTo>
                  <a:cubicBezTo>
                    <a:pt x="99" y="111"/>
                    <a:pt x="92" y="101"/>
                    <a:pt x="88" y="95"/>
                  </a:cubicBezTo>
                  <a:cubicBezTo>
                    <a:pt x="84" y="90"/>
                    <a:pt x="81" y="84"/>
                    <a:pt x="80" y="81"/>
                  </a:cubicBezTo>
                  <a:cubicBezTo>
                    <a:pt x="79" y="75"/>
                    <a:pt x="78" y="69"/>
                    <a:pt x="78" y="63"/>
                  </a:cubicBezTo>
                  <a:cubicBezTo>
                    <a:pt x="78" y="62"/>
                    <a:pt x="78" y="62"/>
                    <a:pt x="78" y="61"/>
                  </a:cubicBezTo>
                  <a:cubicBezTo>
                    <a:pt x="78" y="61"/>
                    <a:pt x="78" y="61"/>
                    <a:pt x="78" y="60"/>
                  </a:cubicBezTo>
                  <a:cubicBezTo>
                    <a:pt x="78" y="52"/>
                    <a:pt x="78" y="52"/>
                    <a:pt x="78" y="52"/>
                  </a:cubicBezTo>
                  <a:cubicBezTo>
                    <a:pt x="78" y="52"/>
                    <a:pt x="79" y="42"/>
                    <a:pt x="88" y="42"/>
                  </a:cubicBezTo>
                  <a:cubicBezTo>
                    <a:pt x="88" y="42"/>
                    <a:pt x="101" y="48"/>
                    <a:pt x="110" y="48"/>
                  </a:cubicBezTo>
                  <a:cubicBezTo>
                    <a:pt x="117" y="48"/>
                    <a:pt x="124" y="46"/>
                    <a:pt x="130" y="42"/>
                  </a:cubicBezTo>
                  <a:cubicBezTo>
                    <a:pt x="133" y="42"/>
                    <a:pt x="141" y="43"/>
                    <a:pt x="141" y="53"/>
                  </a:cubicBezTo>
                  <a:cubicBezTo>
                    <a:pt x="141" y="57"/>
                    <a:pt x="142" y="61"/>
                    <a:pt x="142" y="66"/>
                  </a:cubicBezTo>
                  <a:cubicBezTo>
                    <a:pt x="141" y="72"/>
                    <a:pt x="140" y="77"/>
                    <a:pt x="139" y="8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1" name="Freeform 24">
              <a:extLst>
                <a:ext uri="{FF2B5EF4-FFF2-40B4-BE49-F238E27FC236}">
                  <a16:creationId xmlns:a16="http://schemas.microsoft.com/office/drawing/2014/main" id="{16583D77-0B3F-4A41-ADD2-6B29DBF05FA9}"/>
                </a:ext>
              </a:extLst>
            </p:cNvPr>
            <p:cNvSpPr>
              <a:spLocks/>
            </p:cNvSpPr>
            <p:nvPr/>
          </p:nvSpPr>
          <p:spPr bwMode="auto">
            <a:xfrm>
              <a:off x="799298" y="3550963"/>
              <a:ext cx="286481" cy="213260"/>
            </a:xfrm>
            <a:custGeom>
              <a:avLst/>
              <a:gdLst>
                <a:gd name="T0" fmla="*/ 112 w 126"/>
                <a:gd name="T1" fmla="*/ 0 h 95"/>
                <a:gd name="T2" fmla="*/ 14 w 126"/>
                <a:gd name="T3" fmla="*/ 0 h 95"/>
                <a:gd name="T4" fmla="*/ 1 w 126"/>
                <a:gd name="T5" fmla="*/ 14 h 95"/>
                <a:gd name="T6" fmla="*/ 5 w 126"/>
                <a:gd name="T7" fmla="*/ 82 h 95"/>
                <a:gd name="T8" fmla="*/ 19 w 126"/>
                <a:gd name="T9" fmla="*/ 95 h 95"/>
                <a:gd name="T10" fmla="*/ 108 w 126"/>
                <a:gd name="T11" fmla="*/ 95 h 95"/>
                <a:gd name="T12" fmla="*/ 121 w 126"/>
                <a:gd name="T13" fmla="*/ 82 h 95"/>
                <a:gd name="T14" fmla="*/ 125 w 126"/>
                <a:gd name="T15" fmla="*/ 14 h 95"/>
                <a:gd name="T16" fmla="*/ 112 w 126"/>
                <a:gd name="T1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95">
                  <a:moveTo>
                    <a:pt x="112" y="0"/>
                  </a:moveTo>
                  <a:cubicBezTo>
                    <a:pt x="14" y="0"/>
                    <a:pt x="14" y="0"/>
                    <a:pt x="14" y="0"/>
                  </a:cubicBezTo>
                  <a:cubicBezTo>
                    <a:pt x="7" y="0"/>
                    <a:pt x="0" y="6"/>
                    <a:pt x="1" y="14"/>
                  </a:cubicBezTo>
                  <a:cubicBezTo>
                    <a:pt x="5" y="82"/>
                    <a:pt x="5" y="82"/>
                    <a:pt x="5" y="82"/>
                  </a:cubicBezTo>
                  <a:cubicBezTo>
                    <a:pt x="6" y="89"/>
                    <a:pt x="11" y="95"/>
                    <a:pt x="19" y="95"/>
                  </a:cubicBezTo>
                  <a:cubicBezTo>
                    <a:pt x="108" y="95"/>
                    <a:pt x="108" y="95"/>
                    <a:pt x="108" y="95"/>
                  </a:cubicBezTo>
                  <a:cubicBezTo>
                    <a:pt x="115" y="95"/>
                    <a:pt x="121" y="89"/>
                    <a:pt x="121" y="82"/>
                  </a:cubicBezTo>
                  <a:cubicBezTo>
                    <a:pt x="125" y="14"/>
                    <a:pt x="125" y="14"/>
                    <a:pt x="125" y="14"/>
                  </a:cubicBezTo>
                  <a:cubicBezTo>
                    <a:pt x="126" y="6"/>
                    <a:pt x="120" y="0"/>
                    <a:pt x="112" y="0"/>
                  </a:cubicBezTo>
                  <a:close/>
                </a:path>
              </a:pathLst>
            </a:custGeom>
            <a:solidFill>
              <a:schemeClr val="bg1"/>
            </a:solidFill>
            <a:ln w="28575">
              <a:solidFill>
                <a:srgbClr val="E8112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2" name="Freeform 11">
              <a:extLst>
                <a:ext uri="{FF2B5EF4-FFF2-40B4-BE49-F238E27FC236}">
                  <a16:creationId xmlns:a16="http://schemas.microsoft.com/office/drawing/2014/main" id="{1A097192-2BCC-49C9-9394-81144CF71C45}"/>
                </a:ext>
              </a:extLst>
            </p:cNvPr>
            <p:cNvSpPr>
              <a:spLocks/>
            </p:cNvSpPr>
            <p:nvPr/>
          </p:nvSpPr>
          <p:spPr bwMode="auto">
            <a:xfrm>
              <a:off x="822718" y="3757151"/>
              <a:ext cx="239830" cy="25390"/>
            </a:xfrm>
            <a:prstGeom prst="roundRect">
              <a:avLst/>
            </a:prstGeom>
            <a:solidFill>
              <a:schemeClr val="bg1"/>
            </a:solidFill>
            <a:ln w="12700">
              <a:solidFill>
                <a:srgbClr val="E8112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D520826B-B148-47CF-B77C-9D6C5D9A7B87}"/>
                </a:ext>
              </a:extLst>
            </p:cNvPr>
            <p:cNvSpPr/>
            <p:nvPr/>
          </p:nvSpPr>
          <p:spPr bwMode="auto">
            <a:xfrm>
              <a:off x="882542" y="3428504"/>
              <a:ext cx="118751" cy="39510"/>
            </a:xfrm>
            <a:custGeom>
              <a:avLst/>
              <a:gdLst>
                <a:gd name="connsiteX0" fmla="*/ 44007 w 118751"/>
                <a:gd name="connsiteY0" fmla="*/ 0 h 39510"/>
                <a:gd name="connsiteX1" fmla="*/ 74105 w 118751"/>
                <a:gd name="connsiteY1" fmla="*/ 0 h 39510"/>
                <a:gd name="connsiteX2" fmla="*/ 74105 w 118751"/>
                <a:gd name="connsiteY2" fmla="*/ 1909 h 39510"/>
                <a:gd name="connsiteX3" fmla="*/ 82862 w 118751"/>
                <a:gd name="connsiteY3" fmla="*/ 1089 h 39510"/>
                <a:gd name="connsiteX4" fmla="*/ 116839 w 118751"/>
                <a:gd name="connsiteY4" fmla="*/ 3226 h 39510"/>
                <a:gd name="connsiteX5" fmla="*/ 114717 w 118751"/>
                <a:gd name="connsiteY5" fmla="*/ 22433 h 39510"/>
                <a:gd name="connsiteX6" fmla="*/ 91359 w 118751"/>
                <a:gd name="connsiteY6" fmla="*/ 39510 h 39510"/>
                <a:gd name="connsiteX7" fmla="*/ 68001 w 118751"/>
                <a:gd name="connsiteY7" fmla="*/ 20300 h 39510"/>
                <a:gd name="connsiteX8" fmla="*/ 66701 w 118751"/>
                <a:gd name="connsiteY8" fmla="*/ 14641 h 39510"/>
                <a:gd name="connsiteX9" fmla="*/ 52050 w 118751"/>
                <a:gd name="connsiteY9" fmla="*/ 14641 h 39510"/>
                <a:gd name="connsiteX10" fmla="*/ 50750 w 118751"/>
                <a:gd name="connsiteY10" fmla="*/ 20300 h 39510"/>
                <a:gd name="connsiteX11" fmla="*/ 27392 w 118751"/>
                <a:gd name="connsiteY11" fmla="*/ 39510 h 39510"/>
                <a:gd name="connsiteX12" fmla="*/ 4034 w 118751"/>
                <a:gd name="connsiteY12" fmla="*/ 22433 h 39510"/>
                <a:gd name="connsiteX13" fmla="*/ 1912 w 118751"/>
                <a:gd name="connsiteY13" fmla="*/ 3226 h 39510"/>
                <a:gd name="connsiteX14" fmla="*/ 35889 w 118751"/>
                <a:gd name="connsiteY14" fmla="*/ 1089 h 39510"/>
                <a:gd name="connsiteX15" fmla="*/ 44007 w 118751"/>
                <a:gd name="connsiteY15" fmla="*/ 2256 h 3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751" h="39510">
                  <a:moveTo>
                    <a:pt x="44007" y="0"/>
                  </a:moveTo>
                  <a:lnTo>
                    <a:pt x="74105" y="0"/>
                  </a:lnTo>
                  <a:lnTo>
                    <a:pt x="74105" y="1909"/>
                  </a:lnTo>
                  <a:lnTo>
                    <a:pt x="82862" y="1089"/>
                  </a:lnTo>
                  <a:cubicBezTo>
                    <a:pt x="91004" y="1089"/>
                    <a:pt x="111530" y="-331"/>
                    <a:pt x="116839" y="3226"/>
                  </a:cubicBezTo>
                  <a:cubicBezTo>
                    <a:pt x="122148" y="6783"/>
                    <a:pt x="114717" y="22433"/>
                    <a:pt x="114717" y="22433"/>
                  </a:cubicBezTo>
                  <a:cubicBezTo>
                    <a:pt x="110469" y="33107"/>
                    <a:pt x="101978" y="39510"/>
                    <a:pt x="91359" y="39510"/>
                  </a:cubicBezTo>
                  <a:cubicBezTo>
                    <a:pt x="80741" y="37377"/>
                    <a:pt x="72244" y="30973"/>
                    <a:pt x="68001" y="20300"/>
                  </a:cubicBezTo>
                  <a:lnTo>
                    <a:pt x="66701" y="14641"/>
                  </a:lnTo>
                  <a:lnTo>
                    <a:pt x="52050" y="14641"/>
                  </a:lnTo>
                  <a:lnTo>
                    <a:pt x="50750" y="20300"/>
                  </a:lnTo>
                  <a:cubicBezTo>
                    <a:pt x="46507" y="30973"/>
                    <a:pt x="38010" y="37377"/>
                    <a:pt x="27392" y="39510"/>
                  </a:cubicBezTo>
                  <a:cubicBezTo>
                    <a:pt x="16773" y="39510"/>
                    <a:pt x="8282" y="33107"/>
                    <a:pt x="4034" y="22433"/>
                  </a:cubicBezTo>
                  <a:cubicBezTo>
                    <a:pt x="4034" y="22433"/>
                    <a:pt x="-3397" y="6783"/>
                    <a:pt x="1912" y="3226"/>
                  </a:cubicBezTo>
                  <a:cubicBezTo>
                    <a:pt x="7221" y="-331"/>
                    <a:pt x="27747" y="1089"/>
                    <a:pt x="35889" y="1089"/>
                  </a:cubicBezTo>
                  <a:lnTo>
                    <a:pt x="44007" y="2256"/>
                  </a:lnTo>
                  <a:close/>
                </a:path>
              </a:pathLst>
            </a:cu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06" name="Straight Arrow Connector 105">
            <a:extLst>
              <a:ext uri="{FF2B5EF4-FFF2-40B4-BE49-F238E27FC236}">
                <a16:creationId xmlns:a16="http://schemas.microsoft.com/office/drawing/2014/main" id="{19CA1C23-26DD-45C7-AB0E-6D532507295D}"/>
              </a:ext>
            </a:extLst>
          </p:cNvPr>
          <p:cNvCxnSpPr>
            <a:cxnSpLocks/>
          </p:cNvCxnSpPr>
          <p:nvPr/>
        </p:nvCxnSpPr>
        <p:spPr>
          <a:xfrm flipH="1">
            <a:off x="3741821" y="4262981"/>
            <a:ext cx="1208975" cy="0"/>
          </a:xfrm>
          <a:prstGeom prst="straightConnector1">
            <a:avLst/>
          </a:prstGeom>
          <a:ln w="57150">
            <a:solidFill>
              <a:srgbClr val="E81123"/>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65271B7-2568-46C4-8E89-9AE478A211E8}"/>
              </a:ext>
            </a:extLst>
          </p:cNvPr>
          <p:cNvCxnSpPr>
            <a:cxnSpLocks/>
          </p:cNvCxnSpPr>
          <p:nvPr/>
        </p:nvCxnSpPr>
        <p:spPr>
          <a:xfrm>
            <a:off x="6430938" y="4285036"/>
            <a:ext cx="1266751" cy="31526"/>
          </a:xfrm>
          <a:prstGeom prst="straightConnector1">
            <a:avLst/>
          </a:prstGeom>
          <a:ln w="57150">
            <a:solidFill>
              <a:srgbClr val="E81123"/>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F464E170-59A6-468A-873E-722EF1EB04BC}"/>
              </a:ext>
            </a:extLst>
          </p:cNvPr>
          <p:cNvCxnSpPr>
            <a:cxnSpLocks/>
          </p:cNvCxnSpPr>
          <p:nvPr/>
        </p:nvCxnSpPr>
        <p:spPr>
          <a:xfrm flipV="1">
            <a:off x="6430938" y="3624401"/>
            <a:ext cx="1271595" cy="474410"/>
          </a:xfrm>
          <a:prstGeom prst="straightConnector1">
            <a:avLst/>
          </a:prstGeom>
          <a:ln w="57150">
            <a:solidFill>
              <a:srgbClr val="E81123"/>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42" name="Group 341">
            <a:extLst>
              <a:ext uri="{FF2B5EF4-FFF2-40B4-BE49-F238E27FC236}">
                <a16:creationId xmlns:a16="http://schemas.microsoft.com/office/drawing/2014/main" id="{96E00AAE-4909-484F-9F95-7F44477D9553}"/>
              </a:ext>
            </a:extLst>
          </p:cNvPr>
          <p:cNvGrpSpPr/>
          <p:nvPr/>
        </p:nvGrpSpPr>
        <p:grpSpPr>
          <a:xfrm>
            <a:off x="8178259" y="4323115"/>
            <a:ext cx="367664" cy="205643"/>
            <a:chOff x="-1762372" y="3455144"/>
            <a:chExt cx="367664" cy="205643"/>
          </a:xfrm>
        </p:grpSpPr>
        <p:sp>
          <p:nvSpPr>
            <p:cNvPr id="343" name="Freeform: Shape 342">
              <a:extLst>
                <a:ext uri="{FF2B5EF4-FFF2-40B4-BE49-F238E27FC236}">
                  <a16:creationId xmlns:a16="http://schemas.microsoft.com/office/drawing/2014/main" id="{9147DA62-7B4F-4DAC-812E-9DA2991FA476}"/>
                </a:ext>
              </a:extLst>
            </p:cNvPr>
            <p:cNvSpPr/>
            <p:nvPr/>
          </p:nvSpPr>
          <p:spPr>
            <a:xfrm>
              <a:off x="-1762371" y="3512892"/>
              <a:ext cx="367663" cy="147895"/>
            </a:xfrm>
            <a:custGeom>
              <a:avLst/>
              <a:gdLst>
                <a:gd name="connsiteX0" fmla="*/ 464344 w 542925"/>
                <a:gd name="connsiteY0" fmla="*/ 159544 h 238125"/>
                <a:gd name="connsiteX1" fmla="*/ 445294 w 542925"/>
                <a:gd name="connsiteY1" fmla="*/ 140494 h 238125"/>
                <a:gd name="connsiteX2" fmla="*/ 464344 w 542925"/>
                <a:gd name="connsiteY2" fmla="*/ 121444 h 238125"/>
                <a:gd name="connsiteX3" fmla="*/ 483394 w 542925"/>
                <a:gd name="connsiteY3" fmla="*/ 140494 h 238125"/>
                <a:gd name="connsiteX4" fmla="*/ 464344 w 542925"/>
                <a:gd name="connsiteY4" fmla="*/ 159544 h 238125"/>
                <a:gd name="connsiteX5" fmla="*/ 273844 w 542925"/>
                <a:gd name="connsiteY5" fmla="*/ 83344 h 238125"/>
                <a:gd name="connsiteX6" fmla="*/ 7144 w 542925"/>
                <a:gd name="connsiteY6" fmla="*/ 7144 h 238125"/>
                <a:gd name="connsiteX7" fmla="*/ 7144 w 542925"/>
                <a:gd name="connsiteY7" fmla="*/ 159544 h 238125"/>
                <a:gd name="connsiteX8" fmla="*/ 273844 w 542925"/>
                <a:gd name="connsiteY8" fmla="*/ 235744 h 238125"/>
                <a:gd name="connsiteX9" fmla="*/ 540544 w 542925"/>
                <a:gd name="connsiteY9" fmla="*/ 159544 h 238125"/>
                <a:gd name="connsiteX10" fmla="*/ 540544 w 542925"/>
                <a:gd name="connsiteY10" fmla="*/ 7144 h 238125"/>
                <a:gd name="connsiteX11" fmla="*/ 273844 w 542925"/>
                <a:gd name="connsiteY11" fmla="*/ 833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25" h="238125">
                  <a:moveTo>
                    <a:pt x="464344" y="159544"/>
                  </a:moveTo>
                  <a:cubicBezTo>
                    <a:pt x="452914" y="159544"/>
                    <a:pt x="445294" y="151924"/>
                    <a:pt x="445294" y="140494"/>
                  </a:cubicBezTo>
                  <a:cubicBezTo>
                    <a:pt x="445294" y="129064"/>
                    <a:pt x="452914" y="121444"/>
                    <a:pt x="464344" y="121444"/>
                  </a:cubicBezTo>
                  <a:cubicBezTo>
                    <a:pt x="475774" y="121444"/>
                    <a:pt x="483394" y="129064"/>
                    <a:pt x="483394" y="140494"/>
                  </a:cubicBezTo>
                  <a:cubicBezTo>
                    <a:pt x="483394" y="151924"/>
                    <a:pt x="475774" y="159544"/>
                    <a:pt x="464344" y="159544"/>
                  </a:cubicBezTo>
                  <a:close/>
                  <a:moveTo>
                    <a:pt x="273844" y="83344"/>
                  </a:moveTo>
                  <a:cubicBezTo>
                    <a:pt x="127159" y="83344"/>
                    <a:pt x="7144" y="49054"/>
                    <a:pt x="7144" y="7144"/>
                  </a:cubicBezTo>
                  <a:lnTo>
                    <a:pt x="7144" y="159544"/>
                  </a:lnTo>
                  <a:cubicBezTo>
                    <a:pt x="7144" y="201454"/>
                    <a:pt x="127159" y="235744"/>
                    <a:pt x="273844" y="235744"/>
                  </a:cubicBezTo>
                  <a:cubicBezTo>
                    <a:pt x="420529" y="235744"/>
                    <a:pt x="540544" y="201454"/>
                    <a:pt x="540544" y="159544"/>
                  </a:cubicBezTo>
                  <a:lnTo>
                    <a:pt x="540544" y="7144"/>
                  </a:lnTo>
                  <a:cubicBezTo>
                    <a:pt x="540544" y="49054"/>
                    <a:pt x="420529" y="83344"/>
                    <a:pt x="273844" y="83344"/>
                  </a:cubicBezTo>
                  <a:close/>
                </a:path>
              </a:pathLst>
            </a:custGeom>
            <a:grpFill/>
            <a:ln w="19050" cap="rnd">
              <a:solidFill>
                <a:schemeClr val="accent3"/>
              </a:solidFill>
              <a:prstDash val="solid"/>
              <a:round/>
            </a:ln>
          </p:spPr>
          <p:txBody>
            <a:bodyPr rtlCol="0" anchor="ctr"/>
            <a:lstStyle/>
            <a:p>
              <a:endParaRPr lang="en-US">
                <a:solidFill>
                  <a:srgbClr val="1A1A1A"/>
                </a:solidFill>
                <a:latin typeface="Segoe UI"/>
              </a:endParaRPr>
            </a:p>
          </p:txBody>
        </p:sp>
        <p:sp>
          <p:nvSpPr>
            <p:cNvPr id="344" name="Freeform: Shape 343">
              <a:extLst>
                <a:ext uri="{FF2B5EF4-FFF2-40B4-BE49-F238E27FC236}">
                  <a16:creationId xmlns:a16="http://schemas.microsoft.com/office/drawing/2014/main" id="{79308483-AD45-402B-BE42-6925AD1E6D62}"/>
                </a:ext>
              </a:extLst>
            </p:cNvPr>
            <p:cNvSpPr/>
            <p:nvPr/>
          </p:nvSpPr>
          <p:spPr>
            <a:xfrm>
              <a:off x="-1762372" y="3455144"/>
              <a:ext cx="367663" cy="100569"/>
            </a:xfrm>
            <a:custGeom>
              <a:avLst/>
              <a:gdLst>
                <a:gd name="connsiteX0" fmla="*/ 540544 w 542925"/>
                <a:gd name="connsiteY0" fmla="*/ 83344 h 161925"/>
                <a:gd name="connsiteX1" fmla="*/ 273844 w 542925"/>
                <a:gd name="connsiteY1" fmla="*/ 159544 h 161925"/>
                <a:gd name="connsiteX2" fmla="*/ 7144 w 542925"/>
                <a:gd name="connsiteY2" fmla="*/ 83344 h 161925"/>
                <a:gd name="connsiteX3" fmla="*/ 273844 w 542925"/>
                <a:gd name="connsiteY3" fmla="*/ 7144 h 161925"/>
                <a:gd name="connsiteX4" fmla="*/ 540544 w 542925"/>
                <a:gd name="connsiteY4" fmla="*/ 83344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925" h="161925">
                  <a:moveTo>
                    <a:pt x="540544" y="83344"/>
                  </a:moveTo>
                  <a:cubicBezTo>
                    <a:pt x="540544" y="125428"/>
                    <a:pt x="421138" y="159544"/>
                    <a:pt x="273844" y="159544"/>
                  </a:cubicBezTo>
                  <a:cubicBezTo>
                    <a:pt x="126549" y="159544"/>
                    <a:pt x="7144" y="125428"/>
                    <a:pt x="7144" y="83344"/>
                  </a:cubicBezTo>
                  <a:cubicBezTo>
                    <a:pt x="7144" y="41260"/>
                    <a:pt x="126549" y="7144"/>
                    <a:pt x="273844" y="7144"/>
                  </a:cubicBezTo>
                  <a:cubicBezTo>
                    <a:pt x="421138" y="7144"/>
                    <a:pt x="540544" y="41260"/>
                    <a:pt x="540544" y="83344"/>
                  </a:cubicBezTo>
                  <a:close/>
                </a:path>
              </a:pathLst>
            </a:custGeom>
            <a:grpFill/>
            <a:ln w="19050" cap="rnd">
              <a:solidFill>
                <a:schemeClr val="accent3"/>
              </a:solidFill>
              <a:prstDash val="solid"/>
              <a:round/>
            </a:ln>
          </p:spPr>
          <p:txBody>
            <a:bodyPr rtlCol="0" anchor="ctr"/>
            <a:lstStyle/>
            <a:p>
              <a:endParaRPr lang="en-US">
                <a:solidFill>
                  <a:srgbClr val="1A1A1A"/>
                </a:solidFill>
                <a:latin typeface="Segoe UI"/>
              </a:endParaRPr>
            </a:p>
          </p:txBody>
        </p:sp>
      </p:grpSp>
      <p:grpSp>
        <p:nvGrpSpPr>
          <p:cNvPr id="291" name="Group 290">
            <a:extLst>
              <a:ext uri="{FF2B5EF4-FFF2-40B4-BE49-F238E27FC236}">
                <a16:creationId xmlns:a16="http://schemas.microsoft.com/office/drawing/2014/main" id="{8657E8E7-0B0B-4A4B-8FEE-133F5A13AA5F}"/>
              </a:ext>
            </a:extLst>
          </p:cNvPr>
          <p:cNvGrpSpPr/>
          <p:nvPr/>
        </p:nvGrpSpPr>
        <p:grpSpPr>
          <a:xfrm>
            <a:off x="10953635" y="4324408"/>
            <a:ext cx="367664" cy="201087"/>
            <a:chOff x="-1762372" y="3459700"/>
            <a:chExt cx="367664" cy="201087"/>
          </a:xfrm>
        </p:grpSpPr>
        <p:sp>
          <p:nvSpPr>
            <p:cNvPr id="279" name="Freeform: Shape 278">
              <a:extLst>
                <a:ext uri="{FF2B5EF4-FFF2-40B4-BE49-F238E27FC236}">
                  <a16:creationId xmlns:a16="http://schemas.microsoft.com/office/drawing/2014/main" id="{2028E7CB-E193-451A-9122-24F9D52003E6}"/>
                </a:ext>
              </a:extLst>
            </p:cNvPr>
            <p:cNvSpPr/>
            <p:nvPr/>
          </p:nvSpPr>
          <p:spPr>
            <a:xfrm>
              <a:off x="-1762371" y="3512892"/>
              <a:ext cx="367663" cy="147895"/>
            </a:xfrm>
            <a:custGeom>
              <a:avLst/>
              <a:gdLst>
                <a:gd name="connsiteX0" fmla="*/ 464344 w 542925"/>
                <a:gd name="connsiteY0" fmla="*/ 159544 h 238125"/>
                <a:gd name="connsiteX1" fmla="*/ 445294 w 542925"/>
                <a:gd name="connsiteY1" fmla="*/ 140494 h 238125"/>
                <a:gd name="connsiteX2" fmla="*/ 464344 w 542925"/>
                <a:gd name="connsiteY2" fmla="*/ 121444 h 238125"/>
                <a:gd name="connsiteX3" fmla="*/ 483394 w 542925"/>
                <a:gd name="connsiteY3" fmla="*/ 140494 h 238125"/>
                <a:gd name="connsiteX4" fmla="*/ 464344 w 542925"/>
                <a:gd name="connsiteY4" fmla="*/ 159544 h 238125"/>
                <a:gd name="connsiteX5" fmla="*/ 273844 w 542925"/>
                <a:gd name="connsiteY5" fmla="*/ 83344 h 238125"/>
                <a:gd name="connsiteX6" fmla="*/ 7144 w 542925"/>
                <a:gd name="connsiteY6" fmla="*/ 7144 h 238125"/>
                <a:gd name="connsiteX7" fmla="*/ 7144 w 542925"/>
                <a:gd name="connsiteY7" fmla="*/ 159544 h 238125"/>
                <a:gd name="connsiteX8" fmla="*/ 273844 w 542925"/>
                <a:gd name="connsiteY8" fmla="*/ 235744 h 238125"/>
                <a:gd name="connsiteX9" fmla="*/ 540544 w 542925"/>
                <a:gd name="connsiteY9" fmla="*/ 159544 h 238125"/>
                <a:gd name="connsiteX10" fmla="*/ 540544 w 542925"/>
                <a:gd name="connsiteY10" fmla="*/ 7144 h 238125"/>
                <a:gd name="connsiteX11" fmla="*/ 273844 w 542925"/>
                <a:gd name="connsiteY11" fmla="*/ 833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25" h="238125">
                  <a:moveTo>
                    <a:pt x="464344" y="159544"/>
                  </a:moveTo>
                  <a:cubicBezTo>
                    <a:pt x="452914" y="159544"/>
                    <a:pt x="445294" y="151924"/>
                    <a:pt x="445294" y="140494"/>
                  </a:cubicBezTo>
                  <a:cubicBezTo>
                    <a:pt x="445294" y="129064"/>
                    <a:pt x="452914" y="121444"/>
                    <a:pt x="464344" y="121444"/>
                  </a:cubicBezTo>
                  <a:cubicBezTo>
                    <a:pt x="475774" y="121444"/>
                    <a:pt x="483394" y="129064"/>
                    <a:pt x="483394" y="140494"/>
                  </a:cubicBezTo>
                  <a:cubicBezTo>
                    <a:pt x="483394" y="151924"/>
                    <a:pt x="475774" y="159544"/>
                    <a:pt x="464344" y="159544"/>
                  </a:cubicBezTo>
                  <a:close/>
                  <a:moveTo>
                    <a:pt x="273844" y="83344"/>
                  </a:moveTo>
                  <a:cubicBezTo>
                    <a:pt x="127159" y="83344"/>
                    <a:pt x="7144" y="49054"/>
                    <a:pt x="7144" y="7144"/>
                  </a:cubicBezTo>
                  <a:lnTo>
                    <a:pt x="7144" y="159544"/>
                  </a:lnTo>
                  <a:cubicBezTo>
                    <a:pt x="7144" y="201454"/>
                    <a:pt x="127159" y="235744"/>
                    <a:pt x="273844" y="235744"/>
                  </a:cubicBezTo>
                  <a:cubicBezTo>
                    <a:pt x="420529" y="235744"/>
                    <a:pt x="540544" y="201454"/>
                    <a:pt x="540544" y="159544"/>
                  </a:cubicBezTo>
                  <a:lnTo>
                    <a:pt x="540544" y="7144"/>
                  </a:lnTo>
                  <a:cubicBezTo>
                    <a:pt x="540544" y="49054"/>
                    <a:pt x="420529" y="83344"/>
                    <a:pt x="273844" y="83344"/>
                  </a:cubicBezTo>
                  <a:close/>
                </a:path>
              </a:pathLst>
            </a:custGeom>
            <a:grpFill/>
            <a:ln w="19050" cap="rnd">
              <a:solidFill>
                <a:schemeClr val="accent3"/>
              </a:solidFill>
              <a:prstDash val="solid"/>
              <a:round/>
            </a:ln>
          </p:spPr>
          <p:txBody>
            <a:bodyPr rtlCol="0" anchor="ctr"/>
            <a:lstStyle/>
            <a:p>
              <a:endParaRPr lang="en-US">
                <a:solidFill>
                  <a:srgbClr val="1A1A1A"/>
                </a:solidFill>
                <a:latin typeface="Segoe UI"/>
              </a:endParaRPr>
            </a:p>
          </p:txBody>
        </p:sp>
        <p:sp>
          <p:nvSpPr>
            <p:cNvPr id="280" name="Freeform: Shape 279">
              <a:extLst>
                <a:ext uri="{FF2B5EF4-FFF2-40B4-BE49-F238E27FC236}">
                  <a16:creationId xmlns:a16="http://schemas.microsoft.com/office/drawing/2014/main" id="{2F36551A-BA8C-4894-9044-8273B7CC2BEB}"/>
                </a:ext>
              </a:extLst>
            </p:cNvPr>
            <p:cNvSpPr/>
            <p:nvPr/>
          </p:nvSpPr>
          <p:spPr>
            <a:xfrm>
              <a:off x="-1762372" y="3459700"/>
              <a:ext cx="367663" cy="100569"/>
            </a:xfrm>
            <a:custGeom>
              <a:avLst/>
              <a:gdLst>
                <a:gd name="connsiteX0" fmla="*/ 540544 w 542925"/>
                <a:gd name="connsiteY0" fmla="*/ 83344 h 161925"/>
                <a:gd name="connsiteX1" fmla="*/ 273844 w 542925"/>
                <a:gd name="connsiteY1" fmla="*/ 159544 h 161925"/>
                <a:gd name="connsiteX2" fmla="*/ 7144 w 542925"/>
                <a:gd name="connsiteY2" fmla="*/ 83344 h 161925"/>
                <a:gd name="connsiteX3" fmla="*/ 273844 w 542925"/>
                <a:gd name="connsiteY3" fmla="*/ 7144 h 161925"/>
                <a:gd name="connsiteX4" fmla="*/ 540544 w 542925"/>
                <a:gd name="connsiteY4" fmla="*/ 83344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925" h="161925">
                  <a:moveTo>
                    <a:pt x="540544" y="83344"/>
                  </a:moveTo>
                  <a:cubicBezTo>
                    <a:pt x="540544" y="125428"/>
                    <a:pt x="421138" y="159544"/>
                    <a:pt x="273844" y="159544"/>
                  </a:cubicBezTo>
                  <a:cubicBezTo>
                    <a:pt x="126549" y="159544"/>
                    <a:pt x="7144" y="125428"/>
                    <a:pt x="7144" y="83344"/>
                  </a:cubicBezTo>
                  <a:cubicBezTo>
                    <a:pt x="7144" y="41260"/>
                    <a:pt x="126549" y="7144"/>
                    <a:pt x="273844" y="7144"/>
                  </a:cubicBezTo>
                  <a:cubicBezTo>
                    <a:pt x="421138" y="7144"/>
                    <a:pt x="540544" y="41260"/>
                    <a:pt x="540544" y="83344"/>
                  </a:cubicBezTo>
                  <a:close/>
                </a:path>
              </a:pathLst>
            </a:custGeom>
            <a:grpFill/>
            <a:ln w="19050" cap="rnd">
              <a:solidFill>
                <a:schemeClr val="accent3"/>
              </a:solidFill>
              <a:prstDash val="solid"/>
              <a:round/>
            </a:ln>
          </p:spPr>
          <p:txBody>
            <a:bodyPr rtlCol="0" anchor="ctr"/>
            <a:lstStyle/>
            <a:p>
              <a:endParaRPr lang="en-US">
                <a:solidFill>
                  <a:srgbClr val="1A1A1A"/>
                </a:solidFill>
                <a:latin typeface="Segoe UI"/>
              </a:endParaRPr>
            </a:p>
          </p:txBody>
        </p:sp>
      </p:grpSp>
      <p:grpSp>
        <p:nvGrpSpPr>
          <p:cNvPr id="338" name="Group 337">
            <a:extLst>
              <a:ext uri="{FF2B5EF4-FFF2-40B4-BE49-F238E27FC236}">
                <a16:creationId xmlns:a16="http://schemas.microsoft.com/office/drawing/2014/main" id="{B739CD76-198F-4D2A-9721-2C0EF4B4CE62}"/>
              </a:ext>
            </a:extLst>
          </p:cNvPr>
          <p:cNvGrpSpPr/>
          <p:nvPr/>
        </p:nvGrpSpPr>
        <p:grpSpPr>
          <a:xfrm>
            <a:off x="9097668" y="4207362"/>
            <a:ext cx="367664" cy="310373"/>
            <a:chOff x="-902346" y="3338319"/>
            <a:chExt cx="367664" cy="310373"/>
          </a:xfrm>
        </p:grpSpPr>
        <p:sp>
          <p:nvSpPr>
            <p:cNvPr id="339" name="Freeform: Shape 338">
              <a:extLst>
                <a:ext uri="{FF2B5EF4-FFF2-40B4-BE49-F238E27FC236}">
                  <a16:creationId xmlns:a16="http://schemas.microsoft.com/office/drawing/2014/main" id="{01192AFD-1CCA-4AE2-8756-24C9F94700EF}"/>
                </a:ext>
              </a:extLst>
            </p:cNvPr>
            <p:cNvSpPr/>
            <p:nvPr/>
          </p:nvSpPr>
          <p:spPr>
            <a:xfrm>
              <a:off x="-902345" y="3396067"/>
              <a:ext cx="367663" cy="147896"/>
            </a:xfrm>
            <a:custGeom>
              <a:avLst/>
              <a:gdLst>
                <a:gd name="connsiteX0" fmla="*/ 464344 w 542925"/>
                <a:gd name="connsiteY0" fmla="*/ 159544 h 238125"/>
                <a:gd name="connsiteX1" fmla="*/ 445294 w 542925"/>
                <a:gd name="connsiteY1" fmla="*/ 140494 h 238125"/>
                <a:gd name="connsiteX2" fmla="*/ 464344 w 542925"/>
                <a:gd name="connsiteY2" fmla="*/ 121444 h 238125"/>
                <a:gd name="connsiteX3" fmla="*/ 483394 w 542925"/>
                <a:gd name="connsiteY3" fmla="*/ 140494 h 238125"/>
                <a:gd name="connsiteX4" fmla="*/ 464344 w 542925"/>
                <a:gd name="connsiteY4" fmla="*/ 159544 h 238125"/>
                <a:gd name="connsiteX5" fmla="*/ 273844 w 542925"/>
                <a:gd name="connsiteY5" fmla="*/ 83344 h 238125"/>
                <a:gd name="connsiteX6" fmla="*/ 7144 w 542925"/>
                <a:gd name="connsiteY6" fmla="*/ 7144 h 238125"/>
                <a:gd name="connsiteX7" fmla="*/ 7144 w 542925"/>
                <a:gd name="connsiteY7" fmla="*/ 159544 h 238125"/>
                <a:gd name="connsiteX8" fmla="*/ 273844 w 542925"/>
                <a:gd name="connsiteY8" fmla="*/ 235744 h 238125"/>
                <a:gd name="connsiteX9" fmla="*/ 540544 w 542925"/>
                <a:gd name="connsiteY9" fmla="*/ 159544 h 238125"/>
                <a:gd name="connsiteX10" fmla="*/ 540544 w 542925"/>
                <a:gd name="connsiteY10" fmla="*/ 7144 h 238125"/>
                <a:gd name="connsiteX11" fmla="*/ 273844 w 542925"/>
                <a:gd name="connsiteY11" fmla="*/ 833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25" h="238125">
                  <a:moveTo>
                    <a:pt x="464344" y="159544"/>
                  </a:moveTo>
                  <a:cubicBezTo>
                    <a:pt x="452914" y="159544"/>
                    <a:pt x="445294" y="151924"/>
                    <a:pt x="445294" y="140494"/>
                  </a:cubicBezTo>
                  <a:cubicBezTo>
                    <a:pt x="445294" y="129064"/>
                    <a:pt x="452914" y="121444"/>
                    <a:pt x="464344" y="121444"/>
                  </a:cubicBezTo>
                  <a:cubicBezTo>
                    <a:pt x="475774" y="121444"/>
                    <a:pt x="483394" y="129064"/>
                    <a:pt x="483394" y="140494"/>
                  </a:cubicBezTo>
                  <a:cubicBezTo>
                    <a:pt x="483394" y="151924"/>
                    <a:pt x="475774" y="159544"/>
                    <a:pt x="464344" y="159544"/>
                  </a:cubicBezTo>
                  <a:close/>
                  <a:moveTo>
                    <a:pt x="273844" y="83344"/>
                  </a:moveTo>
                  <a:cubicBezTo>
                    <a:pt x="127159" y="83344"/>
                    <a:pt x="7144" y="49054"/>
                    <a:pt x="7144" y="7144"/>
                  </a:cubicBezTo>
                  <a:lnTo>
                    <a:pt x="7144" y="159544"/>
                  </a:lnTo>
                  <a:cubicBezTo>
                    <a:pt x="7144" y="201454"/>
                    <a:pt x="127159" y="235744"/>
                    <a:pt x="273844" y="235744"/>
                  </a:cubicBezTo>
                  <a:cubicBezTo>
                    <a:pt x="420529" y="235744"/>
                    <a:pt x="540544" y="201454"/>
                    <a:pt x="540544" y="159544"/>
                  </a:cubicBezTo>
                  <a:lnTo>
                    <a:pt x="540544" y="7144"/>
                  </a:lnTo>
                  <a:cubicBezTo>
                    <a:pt x="540544" y="49054"/>
                    <a:pt x="420529" y="83344"/>
                    <a:pt x="273844" y="83344"/>
                  </a:cubicBezTo>
                  <a:close/>
                </a:path>
              </a:pathLst>
            </a:custGeom>
            <a:grpFill/>
            <a:ln w="19050" cap="rnd">
              <a:solidFill>
                <a:schemeClr val="accent3"/>
              </a:solidFill>
              <a:prstDash val="solid"/>
              <a:round/>
            </a:ln>
          </p:spPr>
          <p:txBody>
            <a:bodyPr rtlCol="0" anchor="ctr"/>
            <a:lstStyle/>
            <a:p>
              <a:endParaRPr lang="en-US">
                <a:solidFill>
                  <a:srgbClr val="1A1A1A"/>
                </a:solidFill>
                <a:latin typeface="Segoe UI"/>
              </a:endParaRPr>
            </a:p>
          </p:txBody>
        </p:sp>
        <p:sp>
          <p:nvSpPr>
            <p:cNvPr id="340" name="Freeform: Shape 339">
              <a:extLst>
                <a:ext uri="{FF2B5EF4-FFF2-40B4-BE49-F238E27FC236}">
                  <a16:creationId xmlns:a16="http://schemas.microsoft.com/office/drawing/2014/main" id="{FDB1C2B7-86AF-4F24-91B1-D4A7987B0A78}"/>
                </a:ext>
              </a:extLst>
            </p:cNvPr>
            <p:cNvSpPr/>
            <p:nvPr/>
          </p:nvSpPr>
          <p:spPr>
            <a:xfrm>
              <a:off x="-902345" y="3500796"/>
              <a:ext cx="367663" cy="147896"/>
            </a:xfrm>
            <a:custGeom>
              <a:avLst/>
              <a:gdLst>
                <a:gd name="connsiteX0" fmla="*/ 464344 w 542925"/>
                <a:gd name="connsiteY0" fmla="*/ 159544 h 238125"/>
                <a:gd name="connsiteX1" fmla="*/ 445294 w 542925"/>
                <a:gd name="connsiteY1" fmla="*/ 140494 h 238125"/>
                <a:gd name="connsiteX2" fmla="*/ 464344 w 542925"/>
                <a:gd name="connsiteY2" fmla="*/ 121444 h 238125"/>
                <a:gd name="connsiteX3" fmla="*/ 483394 w 542925"/>
                <a:gd name="connsiteY3" fmla="*/ 140494 h 238125"/>
                <a:gd name="connsiteX4" fmla="*/ 464344 w 542925"/>
                <a:gd name="connsiteY4" fmla="*/ 159544 h 238125"/>
                <a:gd name="connsiteX5" fmla="*/ 273844 w 542925"/>
                <a:gd name="connsiteY5" fmla="*/ 83344 h 238125"/>
                <a:gd name="connsiteX6" fmla="*/ 7144 w 542925"/>
                <a:gd name="connsiteY6" fmla="*/ 7144 h 238125"/>
                <a:gd name="connsiteX7" fmla="*/ 7144 w 542925"/>
                <a:gd name="connsiteY7" fmla="*/ 159544 h 238125"/>
                <a:gd name="connsiteX8" fmla="*/ 273844 w 542925"/>
                <a:gd name="connsiteY8" fmla="*/ 235744 h 238125"/>
                <a:gd name="connsiteX9" fmla="*/ 540544 w 542925"/>
                <a:gd name="connsiteY9" fmla="*/ 159544 h 238125"/>
                <a:gd name="connsiteX10" fmla="*/ 540544 w 542925"/>
                <a:gd name="connsiteY10" fmla="*/ 7144 h 238125"/>
                <a:gd name="connsiteX11" fmla="*/ 273844 w 542925"/>
                <a:gd name="connsiteY11" fmla="*/ 833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25" h="238125">
                  <a:moveTo>
                    <a:pt x="464344" y="159544"/>
                  </a:moveTo>
                  <a:cubicBezTo>
                    <a:pt x="452914" y="159544"/>
                    <a:pt x="445294" y="151924"/>
                    <a:pt x="445294" y="140494"/>
                  </a:cubicBezTo>
                  <a:cubicBezTo>
                    <a:pt x="445294" y="129064"/>
                    <a:pt x="452914" y="121444"/>
                    <a:pt x="464344" y="121444"/>
                  </a:cubicBezTo>
                  <a:cubicBezTo>
                    <a:pt x="475774" y="121444"/>
                    <a:pt x="483394" y="129064"/>
                    <a:pt x="483394" y="140494"/>
                  </a:cubicBezTo>
                  <a:cubicBezTo>
                    <a:pt x="483394" y="151924"/>
                    <a:pt x="475774" y="159544"/>
                    <a:pt x="464344" y="159544"/>
                  </a:cubicBezTo>
                  <a:close/>
                  <a:moveTo>
                    <a:pt x="273844" y="83344"/>
                  </a:moveTo>
                  <a:cubicBezTo>
                    <a:pt x="127159" y="83344"/>
                    <a:pt x="7144" y="49054"/>
                    <a:pt x="7144" y="7144"/>
                  </a:cubicBezTo>
                  <a:lnTo>
                    <a:pt x="7144" y="159544"/>
                  </a:lnTo>
                  <a:cubicBezTo>
                    <a:pt x="7144" y="201454"/>
                    <a:pt x="127159" y="235744"/>
                    <a:pt x="273844" y="235744"/>
                  </a:cubicBezTo>
                  <a:cubicBezTo>
                    <a:pt x="420529" y="235744"/>
                    <a:pt x="540544" y="201454"/>
                    <a:pt x="540544" y="159544"/>
                  </a:cubicBezTo>
                  <a:lnTo>
                    <a:pt x="540544" y="7144"/>
                  </a:lnTo>
                  <a:cubicBezTo>
                    <a:pt x="540544" y="49054"/>
                    <a:pt x="420529" y="83344"/>
                    <a:pt x="273844" y="83344"/>
                  </a:cubicBezTo>
                  <a:close/>
                </a:path>
              </a:pathLst>
            </a:custGeom>
            <a:grpFill/>
            <a:ln w="19050" cap="rnd">
              <a:solidFill>
                <a:schemeClr val="accent3"/>
              </a:solidFill>
              <a:prstDash val="solid"/>
              <a:round/>
            </a:ln>
          </p:spPr>
          <p:txBody>
            <a:bodyPr rtlCol="0" anchor="ctr"/>
            <a:lstStyle/>
            <a:p>
              <a:endParaRPr lang="en-US">
                <a:solidFill>
                  <a:srgbClr val="1A1A1A"/>
                </a:solidFill>
                <a:latin typeface="Segoe UI"/>
              </a:endParaRPr>
            </a:p>
          </p:txBody>
        </p:sp>
        <p:sp>
          <p:nvSpPr>
            <p:cNvPr id="341" name="Freeform: Shape 340">
              <a:extLst>
                <a:ext uri="{FF2B5EF4-FFF2-40B4-BE49-F238E27FC236}">
                  <a16:creationId xmlns:a16="http://schemas.microsoft.com/office/drawing/2014/main" id="{EFA3FFF9-EF8B-4E50-A703-E3FF5FF617D8}"/>
                </a:ext>
              </a:extLst>
            </p:cNvPr>
            <p:cNvSpPr/>
            <p:nvPr/>
          </p:nvSpPr>
          <p:spPr>
            <a:xfrm>
              <a:off x="-902346" y="3338319"/>
              <a:ext cx="367663" cy="100569"/>
            </a:xfrm>
            <a:custGeom>
              <a:avLst/>
              <a:gdLst>
                <a:gd name="connsiteX0" fmla="*/ 540544 w 542925"/>
                <a:gd name="connsiteY0" fmla="*/ 83344 h 161925"/>
                <a:gd name="connsiteX1" fmla="*/ 273844 w 542925"/>
                <a:gd name="connsiteY1" fmla="*/ 159544 h 161925"/>
                <a:gd name="connsiteX2" fmla="*/ 7144 w 542925"/>
                <a:gd name="connsiteY2" fmla="*/ 83344 h 161925"/>
                <a:gd name="connsiteX3" fmla="*/ 273844 w 542925"/>
                <a:gd name="connsiteY3" fmla="*/ 7144 h 161925"/>
                <a:gd name="connsiteX4" fmla="*/ 540544 w 542925"/>
                <a:gd name="connsiteY4" fmla="*/ 83344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925" h="161925">
                  <a:moveTo>
                    <a:pt x="540544" y="83344"/>
                  </a:moveTo>
                  <a:cubicBezTo>
                    <a:pt x="540544" y="125428"/>
                    <a:pt x="421138" y="159544"/>
                    <a:pt x="273844" y="159544"/>
                  </a:cubicBezTo>
                  <a:cubicBezTo>
                    <a:pt x="126549" y="159544"/>
                    <a:pt x="7144" y="125428"/>
                    <a:pt x="7144" y="83344"/>
                  </a:cubicBezTo>
                  <a:cubicBezTo>
                    <a:pt x="7144" y="41260"/>
                    <a:pt x="126549" y="7144"/>
                    <a:pt x="273844" y="7144"/>
                  </a:cubicBezTo>
                  <a:cubicBezTo>
                    <a:pt x="421138" y="7144"/>
                    <a:pt x="540544" y="41260"/>
                    <a:pt x="540544" y="83344"/>
                  </a:cubicBezTo>
                  <a:close/>
                </a:path>
              </a:pathLst>
            </a:custGeom>
            <a:grpFill/>
            <a:ln w="19050" cap="rnd">
              <a:solidFill>
                <a:schemeClr val="accent3"/>
              </a:solidFill>
              <a:prstDash val="solid"/>
              <a:round/>
            </a:ln>
          </p:spPr>
          <p:txBody>
            <a:bodyPr rtlCol="0" anchor="ctr"/>
            <a:lstStyle/>
            <a:p>
              <a:endParaRPr lang="en-US">
                <a:solidFill>
                  <a:srgbClr val="1A1A1A"/>
                </a:solidFill>
                <a:latin typeface="Segoe UI"/>
              </a:endParaRPr>
            </a:p>
          </p:txBody>
        </p:sp>
      </p:grpSp>
      <p:grpSp>
        <p:nvGrpSpPr>
          <p:cNvPr id="380" name="Group 379">
            <a:extLst>
              <a:ext uri="{FF2B5EF4-FFF2-40B4-BE49-F238E27FC236}">
                <a16:creationId xmlns:a16="http://schemas.microsoft.com/office/drawing/2014/main" id="{09BFC96A-96B3-40B8-AD0D-71C363095A9B}"/>
              </a:ext>
            </a:extLst>
          </p:cNvPr>
          <p:cNvGrpSpPr/>
          <p:nvPr/>
        </p:nvGrpSpPr>
        <p:grpSpPr>
          <a:xfrm>
            <a:off x="9097668" y="4982562"/>
            <a:ext cx="367664" cy="203224"/>
            <a:chOff x="-1762372" y="3457563"/>
            <a:chExt cx="367664" cy="203224"/>
          </a:xfrm>
        </p:grpSpPr>
        <p:sp>
          <p:nvSpPr>
            <p:cNvPr id="381" name="Freeform: Shape 380">
              <a:extLst>
                <a:ext uri="{FF2B5EF4-FFF2-40B4-BE49-F238E27FC236}">
                  <a16:creationId xmlns:a16="http://schemas.microsoft.com/office/drawing/2014/main" id="{524F037F-DBCA-4A38-A1DE-0A11FB335F61}"/>
                </a:ext>
              </a:extLst>
            </p:cNvPr>
            <p:cNvSpPr/>
            <p:nvPr/>
          </p:nvSpPr>
          <p:spPr>
            <a:xfrm>
              <a:off x="-1762371" y="3512892"/>
              <a:ext cx="367663" cy="147895"/>
            </a:xfrm>
            <a:custGeom>
              <a:avLst/>
              <a:gdLst>
                <a:gd name="connsiteX0" fmla="*/ 464344 w 542925"/>
                <a:gd name="connsiteY0" fmla="*/ 159544 h 238125"/>
                <a:gd name="connsiteX1" fmla="*/ 445294 w 542925"/>
                <a:gd name="connsiteY1" fmla="*/ 140494 h 238125"/>
                <a:gd name="connsiteX2" fmla="*/ 464344 w 542925"/>
                <a:gd name="connsiteY2" fmla="*/ 121444 h 238125"/>
                <a:gd name="connsiteX3" fmla="*/ 483394 w 542925"/>
                <a:gd name="connsiteY3" fmla="*/ 140494 h 238125"/>
                <a:gd name="connsiteX4" fmla="*/ 464344 w 542925"/>
                <a:gd name="connsiteY4" fmla="*/ 159544 h 238125"/>
                <a:gd name="connsiteX5" fmla="*/ 273844 w 542925"/>
                <a:gd name="connsiteY5" fmla="*/ 83344 h 238125"/>
                <a:gd name="connsiteX6" fmla="*/ 7144 w 542925"/>
                <a:gd name="connsiteY6" fmla="*/ 7144 h 238125"/>
                <a:gd name="connsiteX7" fmla="*/ 7144 w 542925"/>
                <a:gd name="connsiteY7" fmla="*/ 159544 h 238125"/>
                <a:gd name="connsiteX8" fmla="*/ 273844 w 542925"/>
                <a:gd name="connsiteY8" fmla="*/ 235744 h 238125"/>
                <a:gd name="connsiteX9" fmla="*/ 540544 w 542925"/>
                <a:gd name="connsiteY9" fmla="*/ 159544 h 238125"/>
                <a:gd name="connsiteX10" fmla="*/ 540544 w 542925"/>
                <a:gd name="connsiteY10" fmla="*/ 7144 h 238125"/>
                <a:gd name="connsiteX11" fmla="*/ 273844 w 542925"/>
                <a:gd name="connsiteY11" fmla="*/ 833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25" h="238125">
                  <a:moveTo>
                    <a:pt x="464344" y="159544"/>
                  </a:moveTo>
                  <a:cubicBezTo>
                    <a:pt x="452914" y="159544"/>
                    <a:pt x="445294" y="151924"/>
                    <a:pt x="445294" y="140494"/>
                  </a:cubicBezTo>
                  <a:cubicBezTo>
                    <a:pt x="445294" y="129064"/>
                    <a:pt x="452914" y="121444"/>
                    <a:pt x="464344" y="121444"/>
                  </a:cubicBezTo>
                  <a:cubicBezTo>
                    <a:pt x="475774" y="121444"/>
                    <a:pt x="483394" y="129064"/>
                    <a:pt x="483394" y="140494"/>
                  </a:cubicBezTo>
                  <a:cubicBezTo>
                    <a:pt x="483394" y="151924"/>
                    <a:pt x="475774" y="159544"/>
                    <a:pt x="464344" y="159544"/>
                  </a:cubicBezTo>
                  <a:close/>
                  <a:moveTo>
                    <a:pt x="273844" y="83344"/>
                  </a:moveTo>
                  <a:cubicBezTo>
                    <a:pt x="127159" y="83344"/>
                    <a:pt x="7144" y="49054"/>
                    <a:pt x="7144" y="7144"/>
                  </a:cubicBezTo>
                  <a:lnTo>
                    <a:pt x="7144" y="159544"/>
                  </a:lnTo>
                  <a:cubicBezTo>
                    <a:pt x="7144" y="201454"/>
                    <a:pt x="127159" y="235744"/>
                    <a:pt x="273844" y="235744"/>
                  </a:cubicBezTo>
                  <a:cubicBezTo>
                    <a:pt x="420529" y="235744"/>
                    <a:pt x="540544" y="201454"/>
                    <a:pt x="540544" y="159544"/>
                  </a:cubicBezTo>
                  <a:lnTo>
                    <a:pt x="540544" y="7144"/>
                  </a:lnTo>
                  <a:cubicBezTo>
                    <a:pt x="540544" y="49054"/>
                    <a:pt x="420529" y="83344"/>
                    <a:pt x="273844" y="83344"/>
                  </a:cubicBezTo>
                  <a:close/>
                </a:path>
              </a:pathLst>
            </a:custGeom>
            <a:grpFill/>
            <a:ln w="19050" cap="rnd">
              <a:solidFill>
                <a:schemeClr val="accent3"/>
              </a:solidFill>
              <a:prstDash val="solid"/>
              <a:round/>
            </a:ln>
          </p:spPr>
          <p:txBody>
            <a:bodyPr rtlCol="0" anchor="ctr"/>
            <a:lstStyle/>
            <a:p>
              <a:endParaRPr lang="en-US">
                <a:solidFill>
                  <a:srgbClr val="1A1A1A"/>
                </a:solidFill>
                <a:latin typeface="Segoe UI"/>
              </a:endParaRPr>
            </a:p>
          </p:txBody>
        </p:sp>
        <p:sp>
          <p:nvSpPr>
            <p:cNvPr id="382" name="Freeform: Shape 381">
              <a:extLst>
                <a:ext uri="{FF2B5EF4-FFF2-40B4-BE49-F238E27FC236}">
                  <a16:creationId xmlns:a16="http://schemas.microsoft.com/office/drawing/2014/main" id="{2D577B08-680E-4DAE-8E6F-0C0A0A05D84A}"/>
                </a:ext>
              </a:extLst>
            </p:cNvPr>
            <p:cNvSpPr/>
            <p:nvPr/>
          </p:nvSpPr>
          <p:spPr>
            <a:xfrm>
              <a:off x="-1762372" y="3457563"/>
              <a:ext cx="367663" cy="100569"/>
            </a:xfrm>
            <a:custGeom>
              <a:avLst/>
              <a:gdLst>
                <a:gd name="connsiteX0" fmla="*/ 540544 w 542925"/>
                <a:gd name="connsiteY0" fmla="*/ 83344 h 161925"/>
                <a:gd name="connsiteX1" fmla="*/ 273844 w 542925"/>
                <a:gd name="connsiteY1" fmla="*/ 159544 h 161925"/>
                <a:gd name="connsiteX2" fmla="*/ 7144 w 542925"/>
                <a:gd name="connsiteY2" fmla="*/ 83344 h 161925"/>
                <a:gd name="connsiteX3" fmla="*/ 273844 w 542925"/>
                <a:gd name="connsiteY3" fmla="*/ 7144 h 161925"/>
                <a:gd name="connsiteX4" fmla="*/ 540544 w 542925"/>
                <a:gd name="connsiteY4" fmla="*/ 83344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925" h="161925">
                  <a:moveTo>
                    <a:pt x="540544" y="83344"/>
                  </a:moveTo>
                  <a:cubicBezTo>
                    <a:pt x="540544" y="125428"/>
                    <a:pt x="421138" y="159544"/>
                    <a:pt x="273844" y="159544"/>
                  </a:cubicBezTo>
                  <a:cubicBezTo>
                    <a:pt x="126549" y="159544"/>
                    <a:pt x="7144" y="125428"/>
                    <a:pt x="7144" y="83344"/>
                  </a:cubicBezTo>
                  <a:cubicBezTo>
                    <a:pt x="7144" y="41260"/>
                    <a:pt x="126549" y="7144"/>
                    <a:pt x="273844" y="7144"/>
                  </a:cubicBezTo>
                  <a:cubicBezTo>
                    <a:pt x="421138" y="7144"/>
                    <a:pt x="540544" y="41260"/>
                    <a:pt x="540544" y="83344"/>
                  </a:cubicBezTo>
                  <a:close/>
                </a:path>
              </a:pathLst>
            </a:custGeom>
            <a:grpFill/>
            <a:ln w="19050" cap="rnd">
              <a:solidFill>
                <a:schemeClr val="accent3"/>
              </a:solidFill>
              <a:prstDash val="solid"/>
              <a:round/>
            </a:ln>
          </p:spPr>
          <p:txBody>
            <a:bodyPr rtlCol="0" anchor="ctr"/>
            <a:lstStyle/>
            <a:p>
              <a:endParaRPr lang="en-US">
                <a:solidFill>
                  <a:srgbClr val="1A1A1A"/>
                </a:solidFill>
                <a:latin typeface="Segoe UI"/>
              </a:endParaRPr>
            </a:p>
          </p:txBody>
        </p:sp>
      </p:grpSp>
      <p:sp>
        <p:nvSpPr>
          <p:cNvPr id="383" name="Rectangle 382">
            <a:extLst>
              <a:ext uri="{FF2B5EF4-FFF2-40B4-BE49-F238E27FC236}">
                <a16:creationId xmlns:a16="http://schemas.microsoft.com/office/drawing/2014/main" id="{DA945A4D-4D7A-45A2-A12E-E05BB448DB58}"/>
              </a:ext>
            </a:extLst>
          </p:cNvPr>
          <p:cNvSpPr/>
          <p:nvPr/>
        </p:nvSpPr>
        <p:spPr>
          <a:xfrm>
            <a:off x="612328" y="5184557"/>
            <a:ext cx="7292996" cy="1107996"/>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365760" tIns="182880" rIns="274320" bIns="182880" rtlCol="0" anchor="ctr">
            <a:spAutoFit/>
          </a:bodyPr>
          <a:lstStyle/>
          <a:p>
            <a:pPr marL="0" marR="0" lvl="0" indent="0" algn="l" defTabSz="914400" rtl="0" eaLnBrk="1" fontAlgn="auto" latinLnBrk="0" hangingPunct="1">
              <a:lnSpc>
                <a:spcPct val="100000"/>
              </a:lnSpc>
              <a:spcBef>
                <a:spcPts val="24"/>
              </a:spcBef>
              <a:spcAft>
                <a:spcPts val="0"/>
              </a:spcAft>
              <a:buClrTx/>
              <a:buSzPct val="90000"/>
              <a:buFontTx/>
              <a:buNone/>
              <a:tabLst/>
              <a:defRPr/>
            </a:pPr>
            <a:r>
              <a:rPr kumimoji="0" lang="en-US" sz="1600" b="0" i="0" u="none" strike="noStrike" kern="1200" cap="none" spc="0" normalizeH="0" baseline="0" noProof="0" dirty="0">
                <a:ln>
                  <a:noFill/>
                </a:ln>
                <a:gradFill>
                  <a:gsLst>
                    <a:gs pos="0">
                      <a:schemeClr val="tx1"/>
                    </a:gs>
                    <a:gs pos="100000">
                      <a:schemeClr val="tx1"/>
                    </a:gs>
                  </a:gsLst>
                  <a:lin ang="5400000" scaled="0"/>
                </a:gradFill>
                <a:effectLst/>
                <a:uLnTx/>
                <a:uFillTx/>
                <a:latin typeface="Segoe UI"/>
                <a:ea typeface="+mn-ea"/>
                <a:cs typeface="+mn-cs"/>
                <a:sym typeface="Wingdings" panose="05000000000000000000" pitchFamily="2" charset="2"/>
              </a:rPr>
              <a:t>Encrypted data can flow more freely, but access to keys must both</a:t>
            </a:r>
          </a:p>
          <a:p>
            <a:pPr marL="285750" marR="0" lvl="0" indent="-285750" algn="l" defTabSz="914400" rtl="0" eaLnBrk="1" fontAlgn="auto" latinLnBrk="0" hangingPunct="1">
              <a:lnSpc>
                <a:spcPct val="100000"/>
              </a:lnSpc>
              <a:spcBef>
                <a:spcPts val="24"/>
              </a:spcBef>
              <a:spcAft>
                <a:spcPts val="0"/>
              </a:spcAft>
              <a:buClrTx/>
              <a:buSzPct val="90000"/>
              <a:buFont typeface="Arial" panose="020B0604020202020204" pitchFamily="34" charset="0"/>
              <a:buChar char="•"/>
              <a:tabLst/>
              <a:defRPr/>
            </a:pPr>
            <a:r>
              <a:rPr kumimoji="0" lang="en-US" sz="1600" b="1" i="0" u="none" strike="noStrike" kern="1200" cap="none" spc="0" normalizeH="0" baseline="0" noProof="0" dirty="0">
                <a:ln>
                  <a:noFill/>
                </a:ln>
                <a:gradFill>
                  <a:gsLst>
                    <a:gs pos="0">
                      <a:schemeClr val="tx1"/>
                    </a:gs>
                    <a:gs pos="100000">
                      <a:schemeClr val="tx1"/>
                    </a:gs>
                  </a:gsLst>
                  <a:lin ang="5400000" scaled="0"/>
                </a:gradFill>
                <a:effectLst/>
                <a:uLnTx/>
                <a:uFillTx/>
                <a:latin typeface="Segoe UI"/>
                <a:ea typeface="+mn-ea"/>
                <a:cs typeface="+mn-cs"/>
                <a:sym typeface="Wingdings" panose="05000000000000000000" pitchFamily="2" charset="2"/>
              </a:rPr>
              <a:t>Enable productivity </a:t>
            </a:r>
            <a:r>
              <a:rPr kumimoji="0" lang="en-US" sz="1600" b="0" i="0" u="none" strike="noStrike" kern="1200" cap="none" spc="0" normalizeH="0" baseline="0" noProof="0" dirty="0">
                <a:ln>
                  <a:noFill/>
                </a:ln>
                <a:gradFill>
                  <a:gsLst>
                    <a:gs pos="0">
                      <a:schemeClr val="tx1"/>
                    </a:gs>
                    <a:gs pos="100000">
                      <a:schemeClr val="tx1"/>
                    </a:gs>
                  </a:gsLst>
                  <a:lin ang="5400000" scaled="0"/>
                </a:gradFill>
                <a:effectLst/>
                <a:uLnTx/>
                <a:uFillTx/>
                <a:latin typeface="Segoe UI"/>
                <a:ea typeface="+mn-ea"/>
                <a:cs typeface="+mn-cs"/>
                <a:sym typeface="Wingdings" panose="05000000000000000000" pitchFamily="2" charset="2"/>
              </a:rPr>
              <a:t>(to ensure users encrypt data)</a:t>
            </a:r>
          </a:p>
          <a:p>
            <a:pPr marL="285750" marR="0" lvl="0" indent="-285750" algn="l" defTabSz="914400" rtl="0" eaLnBrk="1" fontAlgn="auto" latinLnBrk="0" hangingPunct="1">
              <a:lnSpc>
                <a:spcPct val="100000"/>
              </a:lnSpc>
              <a:spcBef>
                <a:spcPts val="24"/>
              </a:spcBef>
              <a:spcAft>
                <a:spcPts val="0"/>
              </a:spcAft>
              <a:buClrTx/>
              <a:buSzPct val="90000"/>
              <a:buFont typeface="Arial" panose="020B0604020202020204" pitchFamily="34" charset="0"/>
              <a:buChar char="•"/>
              <a:tabLst/>
              <a:defRPr/>
            </a:pPr>
            <a:r>
              <a:rPr kumimoji="0" lang="en-US" sz="1600" b="1" i="0" u="none" strike="noStrike" kern="1200" cap="none" spc="0" normalizeH="0" baseline="0" noProof="0" dirty="0">
                <a:ln>
                  <a:noFill/>
                </a:ln>
                <a:gradFill>
                  <a:gsLst>
                    <a:gs pos="0">
                      <a:schemeClr val="tx1"/>
                    </a:gs>
                    <a:gs pos="100000">
                      <a:schemeClr val="tx1"/>
                    </a:gs>
                  </a:gsLst>
                  <a:lin ang="5400000" scaled="0"/>
                </a:gradFill>
                <a:effectLst/>
                <a:uLnTx/>
                <a:uFillTx/>
                <a:latin typeface="Segoe UI"/>
                <a:ea typeface="+mn-ea"/>
                <a:cs typeface="+mn-cs"/>
                <a:sym typeface="Wingdings" panose="05000000000000000000" pitchFamily="2" charset="2"/>
              </a:rPr>
              <a:t>Mitigate risk </a:t>
            </a:r>
            <a:r>
              <a:rPr kumimoji="0" lang="en-US" sz="1600" b="0" i="0" u="none" strike="noStrike" kern="1200" cap="none" spc="0" normalizeH="0" baseline="0" noProof="0" dirty="0">
                <a:ln>
                  <a:noFill/>
                </a:ln>
                <a:gradFill>
                  <a:gsLst>
                    <a:gs pos="0">
                      <a:schemeClr val="tx1"/>
                    </a:gs>
                    <a:gs pos="100000">
                      <a:schemeClr val="tx1"/>
                    </a:gs>
                  </a:gsLst>
                  <a:lin ang="5400000" scaled="0"/>
                </a:gradFill>
                <a:effectLst/>
                <a:uLnTx/>
                <a:uFillTx/>
                <a:latin typeface="Segoe UI"/>
                <a:ea typeface="+mn-ea"/>
                <a:cs typeface="+mn-cs"/>
                <a:sym typeface="Wingdings" panose="05000000000000000000" pitchFamily="2" charset="2"/>
              </a:rPr>
              <a:t>(of both keys and data being stolen)</a:t>
            </a:r>
            <a:endParaRPr kumimoji="0" lang="en-US" sz="1600" b="0" i="0" u="none" strike="noStrike" kern="1200" cap="none" spc="0" normalizeH="0" baseline="0" noProof="0" dirty="0">
              <a:ln>
                <a:noFill/>
              </a:ln>
              <a:gradFill>
                <a:gsLst>
                  <a:gs pos="0">
                    <a:schemeClr val="tx1"/>
                  </a:gs>
                  <a:gs pos="100000">
                    <a:schemeClr val="tx1"/>
                  </a:gs>
                </a:gsLst>
                <a:lin ang="5400000" scaled="0"/>
              </a:gradFill>
              <a:effectLst/>
              <a:uLnTx/>
              <a:uFillTx/>
              <a:latin typeface="Segoe UI"/>
              <a:ea typeface="+mn-ea"/>
              <a:cs typeface="+mn-cs"/>
            </a:endParaRPr>
          </a:p>
        </p:txBody>
      </p:sp>
      <p:sp>
        <p:nvSpPr>
          <p:cNvPr id="148" name="key">
            <a:extLst>
              <a:ext uri="{FF2B5EF4-FFF2-40B4-BE49-F238E27FC236}">
                <a16:creationId xmlns:a16="http://schemas.microsoft.com/office/drawing/2014/main" id="{216F6BC5-16D6-41C6-8326-B73C5685C9A9}"/>
              </a:ext>
            </a:extLst>
          </p:cNvPr>
          <p:cNvSpPr>
            <a:spLocks noChangeAspect="1" noEditPoints="1"/>
          </p:cNvSpPr>
          <p:nvPr/>
        </p:nvSpPr>
        <p:spPr bwMode="auto">
          <a:xfrm rot="2700000">
            <a:off x="8165471" y="3453078"/>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 name="key">
            <a:extLst>
              <a:ext uri="{FF2B5EF4-FFF2-40B4-BE49-F238E27FC236}">
                <a16:creationId xmlns:a16="http://schemas.microsoft.com/office/drawing/2014/main" id="{7A4DCC7A-AF92-4C71-B174-ED111B31A3BF}"/>
              </a:ext>
            </a:extLst>
          </p:cNvPr>
          <p:cNvSpPr>
            <a:spLocks noChangeAspect="1" noEditPoints="1"/>
          </p:cNvSpPr>
          <p:nvPr/>
        </p:nvSpPr>
        <p:spPr bwMode="auto">
          <a:xfrm rot="2700000">
            <a:off x="9085120" y="3453078"/>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4"/>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pic>
        <p:nvPicPr>
          <p:cNvPr id="164" name="Graphic 163">
            <a:extLst>
              <a:ext uri="{FF2B5EF4-FFF2-40B4-BE49-F238E27FC236}">
                <a16:creationId xmlns:a16="http://schemas.microsoft.com/office/drawing/2014/main" id="{5668E14F-E60C-45A8-9C72-3EAB9C44A5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29493" y="4674387"/>
            <a:ext cx="584771" cy="614009"/>
          </a:xfrm>
          <a:prstGeom prst="rect">
            <a:avLst/>
          </a:prstGeom>
        </p:spPr>
      </p:pic>
      <p:sp>
        <p:nvSpPr>
          <p:cNvPr id="165" name="key">
            <a:extLst>
              <a:ext uri="{FF2B5EF4-FFF2-40B4-BE49-F238E27FC236}">
                <a16:creationId xmlns:a16="http://schemas.microsoft.com/office/drawing/2014/main" id="{E3BD5ADD-7402-4777-8545-BE9AEE27E1DE}"/>
              </a:ext>
            </a:extLst>
          </p:cNvPr>
          <p:cNvSpPr>
            <a:spLocks noChangeAspect="1" noEditPoints="1"/>
          </p:cNvSpPr>
          <p:nvPr/>
        </p:nvSpPr>
        <p:spPr bwMode="auto">
          <a:xfrm rot="2700000">
            <a:off x="10938258" y="3448647"/>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rgbClr val="5C2D91"/>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292" name="Group 291">
            <a:extLst>
              <a:ext uri="{FF2B5EF4-FFF2-40B4-BE49-F238E27FC236}">
                <a16:creationId xmlns:a16="http://schemas.microsoft.com/office/drawing/2014/main" id="{A9A2F840-3C29-404C-98F9-69B38EB1F365}"/>
              </a:ext>
            </a:extLst>
          </p:cNvPr>
          <p:cNvGrpSpPr/>
          <p:nvPr/>
        </p:nvGrpSpPr>
        <p:grpSpPr>
          <a:xfrm>
            <a:off x="10953635" y="4886051"/>
            <a:ext cx="367664" cy="300979"/>
            <a:chOff x="-902346" y="3342875"/>
            <a:chExt cx="367664" cy="300979"/>
          </a:xfrm>
        </p:grpSpPr>
        <p:sp>
          <p:nvSpPr>
            <p:cNvPr id="281" name="Freeform: Shape 280">
              <a:extLst>
                <a:ext uri="{FF2B5EF4-FFF2-40B4-BE49-F238E27FC236}">
                  <a16:creationId xmlns:a16="http://schemas.microsoft.com/office/drawing/2014/main" id="{EBC19C6F-BD72-4F70-8496-C621F1242B80}"/>
                </a:ext>
              </a:extLst>
            </p:cNvPr>
            <p:cNvSpPr/>
            <p:nvPr/>
          </p:nvSpPr>
          <p:spPr>
            <a:xfrm>
              <a:off x="-902345" y="3396067"/>
              <a:ext cx="367663" cy="147896"/>
            </a:xfrm>
            <a:custGeom>
              <a:avLst/>
              <a:gdLst>
                <a:gd name="connsiteX0" fmla="*/ 464344 w 542925"/>
                <a:gd name="connsiteY0" fmla="*/ 159544 h 238125"/>
                <a:gd name="connsiteX1" fmla="*/ 445294 w 542925"/>
                <a:gd name="connsiteY1" fmla="*/ 140494 h 238125"/>
                <a:gd name="connsiteX2" fmla="*/ 464344 w 542925"/>
                <a:gd name="connsiteY2" fmla="*/ 121444 h 238125"/>
                <a:gd name="connsiteX3" fmla="*/ 483394 w 542925"/>
                <a:gd name="connsiteY3" fmla="*/ 140494 h 238125"/>
                <a:gd name="connsiteX4" fmla="*/ 464344 w 542925"/>
                <a:gd name="connsiteY4" fmla="*/ 159544 h 238125"/>
                <a:gd name="connsiteX5" fmla="*/ 273844 w 542925"/>
                <a:gd name="connsiteY5" fmla="*/ 83344 h 238125"/>
                <a:gd name="connsiteX6" fmla="*/ 7144 w 542925"/>
                <a:gd name="connsiteY6" fmla="*/ 7144 h 238125"/>
                <a:gd name="connsiteX7" fmla="*/ 7144 w 542925"/>
                <a:gd name="connsiteY7" fmla="*/ 159544 h 238125"/>
                <a:gd name="connsiteX8" fmla="*/ 273844 w 542925"/>
                <a:gd name="connsiteY8" fmla="*/ 235744 h 238125"/>
                <a:gd name="connsiteX9" fmla="*/ 540544 w 542925"/>
                <a:gd name="connsiteY9" fmla="*/ 159544 h 238125"/>
                <a:gd name="connsiteX10" fmla="*/ 540544 w 542925"/>
                <a:gd name="connsiteY10" fmla="*/ 7144 h 238125"/>
                <a:gd name="connsiteX11" fmla="*/ 273844 w 542925"/>
                <a:gd name="connsiteY11" fmla="*/ 833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25" h="238125">
                  <a:moveTo>
                    <a:pt x="464344" y="159544"/>
                  </a:moveTo>
                  <a:cubicBezTo>
                    <a:pt x="452914" y="159544"/>
                    <a:pt x="445294" y="151924"/>
                    <a:pt x="445294" y="140494"/>
                  </a:cubicBezTo>
                  <a:cubicBezTo>
                    <a:pt x="445294" y="129064"/>
                    <a:pt x="452914" y="121444"/>
                    <a:pt x="464344" y="121444"/>
                  </a:cubicBezTo>
                  <a:cubicBezTo>
                    <a:pt x="475774" y="121444"/>
                    <a:pt x="483394" y="129064"/>
                    <a:pt x="483394" y="140494"/>
                  </a:cubicBezTo>
                  <a:cubicBezTo>
                    <a:pt x="483394" y="151924"/>
                    <a:pt x="475774" y="159544"/>
                    <a:pt x="464344" y="159544"/>
                  </a:cubicBezTo>
                  <a:close/>
                  <a:moveTo>
                    <a:pt x="273844" y="83344"/>
                  </a:moveTo>
                  <a:cubicBezTo>
                    <a:pt x="127159" y="83344"/>
                    <a:pt x="7144" y="49054"/>
                    <a:pt x="7144" y="7144"/>
                  </a:cubicBezTo>
                  <a:lnTo>
                    <a:pt x="7144" y="159544"/>
                  </a:lnTo>
                  <a:cubicBezTo>
                    <a:pt x="7144" y="201454"/>
                    <a:pt x="127159" y="235744"/>
                    <a:pt x="273844" y="235744"/>
                  </a:cubicBezTo>
                  <a:cubicBezTo>
                    <a:pt x="420529" y="235744"/>
                    <a:pt x="540544" y="201454"/>
                    <a:pt x="540544" y="159544"/>
                  </a:cubicBezTo>
                  <a:lnTo>
                    <a:pt x="540544" y="7144"/>
                  </a:lnTo>
                  <a:cubicBezTo>
                    <a:pt x="540544" y="49054"/>
                    <a:pt x="420529" y="83344"/>
                    <a:pt x="273844" y="83344"/>
                  </a:cubicBezTo>
                  <a:close/>
                </a:path>
              </a:pathLst>
            </a:custGeom>
            <a:grpFill/>
            <a:ln w="19050" cap="rnd">
              <a:solidFill>
                <a:schemeClr val="accent3"/>
              </a:solidFill>
              <a:prstDash val="solid"/>
              <a:round/>
            </a:ln>
          </p:spPr>
          <p:txBody>
            <a:bodyPr rtlCol="0" anchor="ctr"/>
            <a:lstStyle/>
            <a:p>
              <a:endParaRPr lang="en-US">
                <a:solidFill>
                  <a:srgbClr val="1A1A1A"/>
                </a:solidFill>
                <a:latin typeface="Segoe UI"/>
              </a:endParaRPr>
            </a:p>
          </p:txBody>
        </p:sp>
        <p:sp>
          <p:nvSpPr>
            <p:cNvPr id="282" name="Freeform: Shape 281">
              <a:extLst>
                <a:ext uri="{FF2B5EF4-FFF2-40B4-BE49-F238E27FC236}">
                  <a16:creationId xmlns:a16="http://schemas.microsoft.com/office/drawing/2014/main" id="{91C16AEB-08DB-49DF-8F6F-DEE3BA079693}"/>
                </a:ext>
              </a:extLst>
            </p:cNvPr>
            <p:cNvSpPr/>
            <p:nvPr/>
          </p:nvSpPr>
          <p:spPr>
            <a:xfrm>
              <a:off x="-902345" y="3495958"/>
              <a:ext cx="367663" cy="147896"/>
            </a:xfrm>
            <a:custGeom>
              <a:avLst/>
              <a:gdLst>
                <a:gd name="connsiteX0" fmla="*/ 464344 w 542925"/>
                <a:gd name="connsiteY0" fmla="*/ 159544 h 238125"/>
                <a:gd name="connsiteX1" fmla="*/ 445294 w 542925"/>
                <a:gd name="connsiteY1" fmla="*/ 140494 h 238125"/>
                <a:gd name="connsiteX2" fmla="*/ 464344 w 542925"/>
                <a:gd name="connsiteY2" fmla="*/ 121444 h 238125"/>
                <a:gd name="connsiteX3" fmla="*/ 483394 w 542925"/>
                <a:gd name="connsiteY3" fmla="*/ 140494 h 238125"/>
                <a:gd name="connsiteX4" fmla="*/ 464344 w 542925"/>
                <a:gd name="connsiteY4" fmla="*/ 159544 h 238125"/>
                <a:gd name="connsiteX5" fmla="*/ 273844 w 542925"/>
                <a:gd name="connsiteY5" fmla="*/ 83344 h 238125"/>
                <a:gd name="connsiteX6" fmla="*/ 7144 w 542925"/>
                <a:gd name="connsiteY6" fmla="*/ 7144 h 238125"/>
                <a:gd name="connsiteX7" fmla="*/ 7144 w 542925"/>
                <a:gd name="connsiteY7" fmla="*/ 159544 h 238125"/>
                <a:gd name="connsiteX8" fmla="*/ 273844 w 542925"/>
                <a:gd name="connsiteY8" fmla="*/ 235744 h 238125"/>
                <a:gd name="connsiteX9" fmla="*/ 540544 w 542925"/>
                <a:gd name="connsiteY9" fmla="*/ 159544 h 238125"/>
                <a:gd name="connsiteX10" fmla="*/ 540544 w 542925"/>
                <a:gd name="connsiteY10" fmla="*/ 7144 h 238125"/>
                <a:gd name="connsiteX11" fmla="*/ 273844 w 542925"/>
                <a:gd name="connsiteY11" fmla="*/ 833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25" h="238125">
                  <a:moveTo>
                    <a:pt x="464344" y="159544"/>
                  </a:moveTo>
                  <a:cubicBezTo>
                    <a:pt x="452914" y="159544"/>
                    <a:pt x="445294" y="151924"/>
                    <a:pt x="445294" y="140494"/>
                  </a:cubicBezTo>
                  <a:cubicBezTo>
                    <a:pt x="445294" y="129064"/>
                    <a:pt x="452914" y="121444"/>
                    <a:pt x="464344" y="121444"/>
                  </a:cubicBezTo>
                  <a:cubicBezTo>
                    <a:pt x="475774" y="121444"/>
                    <a:pt x="483394" y="129064"/>
                    <a:pt x="483394" y="140494"/>
                  </a:cubicBezTo>
                  <a:cubicBezTo>
                    <a:pt x="483394" y="151924"/>
                    <a:pt x="475774" y="159544"/>
                    <a:pt x="464344" y="159544"/>
                  </a:cubicBezTo>
                  <a:close/>
                  <a:moveTo>
                    <a:pt x="273844" y="83344"/>
                  </a:moveTo>
                  <a:cubicBezTo>
                    <a:pt x="127159" y="83344"/>
                    <a:pt x="7144" y="49054"/>
                    <a:pt x="7144" y="7144"/>
                  </a:cubicBezTo>
                  <a:lnTo>
                    <a:pt x="7144" y="159544"/>
                  </a:lnTo>
                  <a:cubicBezTo>
                    <a:pt x="7144" y="201454"/>
                    <a:pt x="127159" y="235744"/>
                    <a:pt x="273844" y="235744"/>
                  </a:cubicBezTo>
                  <a:cubicBezTo>
                    <a:pt x="420529" y="235744"/>
                    <a:pt x="540544" y="201454"/>
                    <a:pt x="540544" y="159544"/>
                  </a:cubicBezTo>
                  <a:lnTo>
                    <a:pt x="540544" y="7144"/>
                  </a:lnTo>
                  <a:cubicBezTo>
                    <a:pt x="540544" y="49054"/>
                    <a:pt x="420529" y="83344"/>
                    <a:pt x="273844" y="83344"/>
                  </a:cubicBezTo>
                  <a:close/>
                </a:path>
              </a:pathLst>
            </a:custGeom>
            <a:grpFill/>
            <a:ln w="19050" cap="rnd">
              <a:solidFill>
                <a:schemeClr val="accent3"/>
              </a:solidFill>
              <a:prstDash val="solid"/>
              <a:round/>
            </a:ln>
          </p:spPr>
          <p:txBody>
            <a:bodyPr rtlCol="0" anchor="ctr"/>
            <a:lstStyle/>
            <a:p>
              <a:endParaRPr lang="en-US">
                <a:solidFill>
                  <a:srgbClr val="1A1A1A"/>
                </a:solidFill>
                <a:latin typeface="Segoe UI"/>
              </a:endParaRPr>
            </a:p>
          </p:txBody>
        </p:sp>
        <p:sp>
          <p:nvSpPr>
            <p:cNvPr id="283" name="Freeform: Shape 282">
              <a:extLst>
                <a:ext uri="{FF2B5EF4-FFF2-40B4-BE49-F238E27FC236}">
                  <a16:creationId xmlns:a16="http://schemas.microsoft.com/office/drawing/2014/main" id="{FD3BE9A8-FEE0-4CFD-B1D3-DCBBB83FC959}"/>
                </a:ext>
              </a:extLst>
            </p:cNvPr>
            <p:cNvSpPr/>
            <p:nvPr/>
          </p:nvSpPr>
          <p:spPr>
            <a:xfrm>
              <a:off x="-902346" y="3342875"/>
              <a:ext cx="367663" cy="100569"/>
            </a:xfrm>
            <a:custGeom>
              <a:avLst/>
              <a:gdLst>
                <a:gd name="connsiteX0" fmla="*/ 540544 w 542925"/>
                <a:gd name="connsiteY0" fmla="*/ 83344 h 161925"/>
                <a:gd name="connsiteX1" fmla="*/ 273844 w 542925"/>
                <a:gd name="connsiteY1" fmla="*/ 159544 h 161925"/>
                <a:gd name="connsiteX2" fmla="*/ 7144 w 542925"/>
                <a:gd name="connsiteY2" fmla="*/ 83344 h 161925"/>
                <a:gd name="connsiteX3" fmla="*/ 273844 w 542925"/>
                <a:gd name="connsiteY3" fmla="*/ 7144 h 161925"/>
                <a:gd name="connsiteX4" fmla="*/ 540544 w 542925"/>
                <a:gd name="connsiteY4" fmla="*/ 83344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925" h="161925">
                  <a:moveTo>
                    <a:pt x="540544" y="83344"/>
                  </a:moveTo>
                  <a:cubicBezTo>
                    <a:pt x="540544" y="125428"/>
                    <a:pt x="421138" y="159544"/>
                    <a:pt x="273844" y="159544"/>
                  </a:cubicBezTo>
                  <a:cubicBezTo>
                    <a:pt x="126549" y="159544"/>
                    <a:pt x="7144" y="125428"/>
                    <a:pt x="7144" y="83344"/>
                  </a:cubicBezTo>
                  <a:cubicBezTo>
                    <a:pt x="7144" y="41260"/>
                    <a:pt x="126549" y="7144"/>
                    <a:pt x="273844" y="7144"/>
                  </a:cubicBezTo>
                  <a:cubicBezTo>
                    <a:pt x="421138" y="7144"/>
                    <a:pt x="540544" y="41260"/>
                    <a:pt x="540544" y="83344"/>
                  </a:cubicBezTo>
                  <a:close/>
                </a:path>
              </a:pathLst>
            </a:custGeom>
            <a:grpFill/>
            <a:ln w="19050" cap="rnd">
              <a:solidFill>
                <a:schemeClr val="accent3"/>
              </a:solidFill>
              <a:prstDash val="solid"/>
              <a:round/>
            </a:ln>
          </p:spPr>
          <p:txBody>
            <a:bodyPr rtlCol="0" anchor="ctr"/>
            <a:lstStyle/>
            <a:p>
              <a:endParaRPr lang="en-US">
                <a:solidFill>
                  <a:srgbClr val="1A1A1A"/>
                </a:solidFill>
                <a:latin typeface="Segoe UI"/>
              </a:endParaRPr>
            </a:p>
          </p:txBody>
        </p:sp>
      </p:grpSp>
      <p:pic>
        <p:nvPicPr>
          <p:cNvPr id="169" name="Graphic 168">
            <a:extLst>
              <a:ext uri="{FF2B5EF4-FFF2-40B4-BE49-F238E27FC236}">
                <a16:creationId xmlns:a16="http://schemas.microsoft.com/office/drawing/2014/main" id="{B149449E-423A-4239-8EB6-795EA76BAB3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912820" y="4010839"/>
            <a:ext cx="584771" cy="614009"/>
          </a:xfrm>
          <a:prstGeom prst="rect">
            <a:avLst/>
          </a:prstGeom>
        </p:spPr>
      </p:pic>
      <p:sp>
        <p:nvSpPr>
          <p:cNvPr id="170" name="key">
            <a:extLst>
              <a:ext uri="{FF2B5EF4-FFF2-40B4-BE49-F238E27FC236}">
                <a16:creationId xmlns:a16="http://schemas.microsoft.com/office/drawing/2014/main" id="{0A60BA7B-77B1-4B58-8303-5CF3C7951933}"/>
              </a:ext>
            </a:extLst>
          </p:cNvPr>
          <p:cNvSpPr>
            <a:spLocks noChangeAspect="1" noEditPoints="1"/>
          </p:cNvSpPr>
          <p:nvPr/>
        </p:nvSpPr>
        <p:spPr bwMode="auto">
          <a:xfrm rot="2700000">
            <a:off x="10031516" y="3453078"/>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rgbClr val="E3008C"/>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171" name="Group 170">
            <a:extLst>
              <a:ext uri="{FF2B5EF4-FFF2-40B4-BE49-F238E27FC236}">
                <a16:creationId xmlns:a16="http://schemas.microsoft.com/office/drawing/2014/main" id="{1FE76057-59C3-488D-BEFE-A41F7685A7B5}"/>
              </a:ext>
            </a:extLst>
          </p:cNvPr>
          <p:cNvGrpSpPr/>
          <p:nvPr/>
        </p:nvGrpSpPr>
        <p:grpSpPr>
          <a:xfrm>
            <a:off x="10031507" y="4207362"/>
            <a:ext cx="367664" cy="310373"/>
            <a:chOff x="-902346" y="3338319"/>
            <a:chExt cx="367664" cy="310373"/>
          </a:xfrm>
        </p:grpSpPr>
        <p:sp>
          <p:nvSpPr>
            <p:cNvPr id="172" name="Freeform: Shape 171">
              <a:extLst>
                <a:ext uri="{FF2B5EF4-FFF2-40B4-BE49-F238E27FC236}">
                  <a16:creationId xmlns:a16="http://schemas.microsoft.com/office/drawing/2014/main" id="{9FC38A61-B78F-4162-A524-C39132C9C151}"/>
                </a:ext>
              </a:extLst>
            </p:cNvPr>
            <p:cNvSpPr/>
            <p:nvPr/>
          </p:nvSpPr>
          <p:spPr>
            <a:xfrm>
              <a:off x="-902345" y="3396067"/>
              <a:ext cx="367663" cy="147896"/>
            </a:xfrm>
            <a:custGeom>
              <a:avLst/>
              <a:gdLst>
                <a:gd name="connsiteX0" fmla="*/ 464344 w 542925"/>
                <a:gd name="connsiteY0" fmla="*/ 159544 h 238125"/>
                <a:gd name="connsiteX1" fmla="*/ 445294 w 542925"/>
                <a:gd name="connsiteY1" fmla="*/ 140494 h 238125"/>
                <a:gd name="connsiteX2" fmla="*/ 464344 w 542925"/>
                <a:gd name="connsiteY2" fmla="*/ 121444 h 238125"/>
                <a:gd name="connsiteX3" fmla="*/ 483394 w 542925"/>
                <a:gd name="connsiteY3" fmla="*/ 140494 h 238125"/>
                <a:gd name="connsiteX4" fmla="*/ 464344 w 542925"/>
                <a:gd name="connsiteY4" fmla="*/ 159544 h 238125"/>
                <a:gd name="connsiteX5" fmla="*/ 273844 w 542925"/>
                <a:gd name="connsiteY5" fmla="*/ 83344 h 238125"/>
                <a:gd name="connsiteX6" fmla="*/ 7144 w 542925"/>
                <a:gd name="connsiteY6" fmla="*/ 7144 h 238125"/>
                <a:gd name="connsiteX7" fmla="*/ 7144 w 542925"/>
                <a:gd name="connsiteY7" fmla="*/ 159544 h 238125"/>
                <a:gd name="connsiteX8" fmla="*/ 273844 w 542925"/>
                <a:gd name="connsiteY8" fmla="*/ 235744 h 238125"/>
                <a:gd name="connsiteX9" fmla="*/ 540544 w 542925"/>
                <a:gd name="connsiteY9" fmla="*/ 159544 h 238125"/>
                <a:gd name="connsiteX10" fmla="*/ 540544 w 542925"/>
                <a:gd name="connsiteY10" fmla="*/ 7144 h 238125"/>
                <a:gd name="connsiteX11" fmla="*/ 273844 w 542925"/>
                <a:gd name="connsiteY11" fmla="*/ 833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25" h="238125">
                  <a:moveTo>
                    <a:pt x="464344" y="159544"/>
                  </a:moveTo>
                  <a:cubicBezTo>
                    <a:pt x="452914" y="159544"/>
                    <a:pt x="445294" y="151924"/>
                    <a:pt x="445294" y="140494"/>
                  </a:cubicBezTo>
                  <a:cubicBezTo>
                    <a:pt x="445294" y="129064"/>
                    <a:pt x="452914" y="121444"/>
                    <a:pt x="464344" y="121444"/>
                  </a:cubicBezTo>
                  <a:cubicBezTo>
                    <a:pt x="475774" y="121444"/>
                    <a:pt x="483394" y="129064"/>
                    <a:pt x="483394" y="140494"/>
                  </a:cubicBezTo>
                  <a:cubicBezTo>
                    <a:pt x="483394" y="151924"/>
                    <a:pt x="475774" y="159544"/>
                    <a:pt x="464344" y="159544"/>
                  </a:cubicBezTo>
                  <a:close/>
                  <a:moveTo>
                    <a:pt x="273844" y="83344"/>
                  </a:moveTo>
                  <a:cubicBezTo>
                    <a:pt x="127159" y="83344"/>
                    <a:pt x="7144" y="49054"/>
                    <a:pt x="7144" y="7144"/>
                  </a:cubicBezTo>
                  <a:lnTo>
                    <a:pt x="7144" y="159544"/>
                  </a:lnTo>
                  <a:cubicBezTo>
                    <a:pt x="7144" y="201454"/>
                    <a:pt x="127159" y="235744"/>
                    <a:pt x="273844" y="235744"/>
                  </a:cubicBezTo>
                  <a:cubicBezTo>
                    <a:pt x="420529" y="235744"/>
                    <a:pt x="540544" y="201454"/>
                    <a:pt x="540544" y="159544"/>
                  </a:cubicBezTo>
                  <a:lnTo>
                    <a:pt x="540544" y="7144"/>
                  </a:lnTo>
                  <a:cubicBezTo>
                    <a:pt x="540544" y="49054"/>
                    <a:pt x="420529" y="83344"/>
                    <a:pt x="273844" y="83344"/>
                  </a:cubicBezTo>
                  <a:close/>
                </a:path>
              </a:pathLst>
            </a:custGeom>
            <a:grpFill/>
            <a:ln w="19050" cap="rnd">
              <a:solidFill>
                <a:schemeClr val="accent3"/>
              </a:solidFill>
              <a:prstDash val="solid"/>
              <a:round/>
            </a:ln>
          </p:spPr>
          <p:txBody>
            <a:bodyPr rtlCol="0" anchor="ctr"/>
            <a:lstStyle/>
            <a:p>
              <a:endParaRPr lang="en-US">
                <a:solidFill>
                  <a:srgbClr val="1A1A1A"/>
                </a:solidFill>
                <a:latin typeface="Segoe UI"/>
              </a:endParaRPr>
            </a:p>
          </p:txBody>
        </p:sp>
        <p:sp>
          <p:nvSpPr>
            <p:cNvPr id="173" name="Freeform: Shape 172">
              <a:extLst>
                <a:ext uri="{FF2B5EF4-FFF2-40B4-BE49-F238E27FC236}">
                  <a16:creationId xmlns:a16="http://schemas.microsoft.com/office/drawing/2014/main" id="{A609FAD7-2AD4-46D4-9CE3-D7666D1A81D3}"/>
                </a:ext>
              </a:extLst>
            </p:cNvPr>
            <p:cNvSpPr/>
            <p:nvPr/>
          </p:nvSpPr>
          <p:spPr>
            <a:xfrm>
              <a:off x="-902345" y="3500796"/>
              <a:ext cx="367663" cy="147896"/>
            </a:xfrm>
            <a:custGeom>
              <a:avLst/>
              <a:gdLst>
                <a:gd name="connsiteX0" fmla="*/ 464344 w 542925"/>
                <a:gd name="connsiteY0" fmla="*/ 159544 h 238125"/>
                <a:gd name="connsiteX1" fmla="*/ 445294 w 542925"/>
                <a:gd name="connsiteY1" fmla="*/ 140494 h 238125"/>
                <a:gd name="connsiteX2" fmla="*/ 464344 w 542925"/>
                <a:gd name="connsiteY2" fmla="*/ 121444 h 238125"/>
                <a:gd name="connsiteX3" fmla="*/ 483394 w 542925"/>
                <a:gd name="connsiteY3" fmla="*/ 140494 h 238125"/>
                <a:gd name="connsiteX4" fmla="*/ 464344 w 542925"/>
                <a:gd name="connsiteY4" fmla="*/ 159544 h 238125"/>
                <a:gd name="connsiteX5" fmla="*/ 273844 w 542925"/>
                <a:gd name="connsiteY5" fmla="*/ 83344 h 238125"/>
                <a:gd name="connsiteX6" fmla="*/ 7144 w 542925"/>
                <a:gd name="connsiteY6" fmla="*/ 7144 h 238125"/>
                <a:gd name="connsiteX7" fmla="*/ 7144 w 542925"/>
                <a:gd name="connsiteY7" fmla="*/ 159544 h 238125"/>
                <a:gd name="connsiteX8" fmla="*/ 273844 w 542925"/>
                <a:gd name="connsiteY8" fmla="*/ 235744 h 238125"/>
                <a:gd name="connsiteX9" fmla="*/ 540544 w 542925"/>
                <a:gd name="connsiteY9" fmla="*/ 159544 h 238125"/>
                <a:gd name="connsiteX10" fmla="*/ 540544 w 542925"/>
                <a:gd name="connsiteY10" fmla="*/ 7144 h 238125"/>
                <a:gd name="connsiteX11" fmla="*/ 273844 w 542925"/>
                <a:gd name="connsiteY11" fmla="*/ 833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25" h="238125">
                  <a:moveTo>
                    <a:pt x="464344" y="159544"/>
                  </a:moveTo>
                  <a:cubicBezTo>
                    <a:pt x="452914" y="159544"/>
                    <a:pt x="445294" y="151924"/>
                    <a:pt x="445294" y="140494"/>
                  </a:cubicBezTo>
                  <a:cubicBezTo>
                    <a:pt x="445294" y="129064"/>
                    <a:pt x="452914" y="121444"/>
                    <a:pt x="464344" y="121444"/>
                  </a:cubicBezTo>
                  <a:cubicBezTo>
                    <a:pt x="475774" y="121444"/>
                    <a:pt x="483394" y="129064"/>
                    <a:pt x="483394" y="140494"/>
                  </a:cubicBezTo>
                  <a:cubicBezTo>
                    <a:pt x="483394" y="151924"/>
                    <a:pt x="475774" y="159544"/>
                    <a:pt x="464344" y="159544"/>
                  </a:cubicBezTo>
                  <a:close/>
                  <a:moveTo>
                    <a:pt x="273844" y="83344"/>
                  </a:moveTo>
                  <a:cubicBezTo>
                    <a:pt x="127159" y="83344"/>
                    <a:pt x="7144" y="49054"/>
                    <a:pt x="7144" y="7144"/>
                  </a:cubicBezTo>
                  <a:lnTo>
                    <a:pt x="7144" y="159544"/>
                  </a:lnTo>
                  <a:cubicBezTo>
                    <a:pt x="7144" y="201454"/>
                    <a:pt x="127159" y="235744"/>
                    <a:pt x="273844" y="235744"/>
                  </a:cubicBezTo>
                  <a:cubicBezTo>
                    <a:pt x="420529" y="235744"/>
                    <a:pt x="540544" y="201454"/>
                    <a:pt x="540544" y="159544"/>
                  </a:cubicBezTo>
                  <a:lnTo>
                    <a:pt x="540544" y="7144"/>
                  </a:lnTo>
                  <a:cubicBezTo>
                    <a:pt x="540544" y="49054"/>
                    <a:pt x="420529" y="83344"/>
                    <a:pt x="273844" y="83344"/>
                  </a:cubicBezTo>
                  <a:close/>
                </a:path>
              </a:pathLst>
            </a:custGeom>
            <a:grpFill/>
            <a:ln w="19050" cap="rnd">
              <a:solidFill>
                <a:schemeClr val="accent3"/>
              </a:solidFill>
              <a:prstDash val="solid"/>
              <a:round/>
            </a:ln>
          </p:spPr>
          <p:txBody>
            <a:bodyPr rtlCol="0" anchor="ctr"/>
            <a:lstStyle/>
            <a:p>
              <a:endParaRPr lang="en-US">
                <a:solidFill>
                  <a:srgbClr val="1A1A1A"/>
                </a:solidFill>
                <a:latin typeface="Segoe UI"/>
              </a:endParaRPr>
            </a:p>
          </p:txBody>
        </p:sp>
        <p:sp>
          <p:nvSpPr>
            <p:cNvPr id="174" name="Freeform: Shape 173">
              <a:extLst>
                <a:ext uri="{FF2B5EF4-FFF2-40B4-BE49-F238E27FC236}">
                  <a16:creationId xmlns:a16="http://schemas.microsoft.com/office/drawing/2014/main" id="{E1EA376E-6475-49F9-BE26-9D9A61D988B7}"/>
                </a:ext>
              </a:extLst>
            </p:cNvPr>
            <p:cNvSpPr/>
            <p:nvPr/>
          </p:nvSpPr>
          <p:spPr>
            <a:xfrm>
              <a:off x="-902346" y="3338319"/>
              <a:ext cx="367663" cy="100569"/>
            </a:xfrm>
            <a:custGeom>
              <a:avLst/>
              <a:gdLst>
                <a:gd name="connsiteX0" fmla="*/ 540544 w 542925"/>
                <a:gd name="connsiteY0" fmla="*/ 83344 h 161925"/>
                <a:gd name="connsiteX1" fmla="*/ 273844 w 542925"/>
                <a:gd name="connsiteY1" fmla="*/ 159544 h 161925"/>
                <a:gd name="connsiteX2" fmla="*/ 7144 w 542925"/>
                <a:gd name="connsiteY2" fmla="*/ 83344 h 161925"/>
                <a:gd name="connsiteX3" fmla="*/ 273844 w 542925"/>
                <a:gd name="connsiteY3" fmla="*/ 7144 h 161925"/>
                <a:gd name="connsiteX4" fmla="*/ 540544 w 542925"/>
                <a:gd name="connsiteY4" fmla="*/ 83344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925" h="161925">
                  <a:moveTo>
                    <a:pt x="540544" y="83344"/>
                  </a:moveTo>
                  <a:cubicBezTo>
                    <a:pt x="540544" y="125428"/>
                    <a:pt x="421138" y="159544"/>
                    <a:pt x="273844" y="159544"/>
                  </a:cubicBezTo>
                  <a:cubicBezTo>
                    <a:pt x="126549" y="159544"/>
                    <a:pt x="7144" y="125428"/>
                    <a:pt x="7144" y="83344"/>
                  </a:cubicBezTo>
                  <a:cubicBezTo>
                    <a:pt x="7144" y="41260"/>
                    <a:pt x="126549" y="7144"/>
                    <a:pt x="273844" y="7144"/>
                  </a:cubicBezTo>
                  <a:cubicBezTo>
                    <a:pt x="421138" y="7144"/>
                    <a:pt x="540544" y="41260"/>
                    <a:pt x="540544" y="83344"/>
                  </a:cubicBezTo>
                  <a:close/>
                </a:path>
              </a:pathLst>
            </a:custGeom>
            <a:grpFill/>
            <a:ln w="19050" cap="rnd">
              <a:solidFill>
                <a:schemeClr val="accent3"/>
              </a:solidFill>
              <a:prstDash val="solid"/>
              <a:round/>
            </a:ln>
          </p:spPr>
          <p:txBody>
            <a:bodyPr rtlCol="0" anchor="ctr"/>
            <a:lstStyle/>
            <a:p>
              <a:endParaRPr lang="en-US">
                <a:solidFill>
                  <a:srgbClr val="1A1A1A"/>
                </a:solidFill>
                <a:latin typeface="Segoe UI"/>
              </a:endParaRPr>
            </a:p>
          </p:txBody>
        </p:sp>
      </p:grpSp>
    </p:spTree>
    <p:extLst>
      <p:ext uri="{BB962C8B-B14F-4D97-AF65-F5344CB8AC3E}">
        <p14:creationId xmlns:p14="http://schemas.microsoft.com/office/powerpoint/2010/main" val="483475221"/>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70B4BB-582B-4A8D-86F5-221DA1FB4526}"/>
              </a:ext>
            </a:extLst>
          </p:cNvPr>
          <p:cNvSpPr>
            <a:spLocks noGrp="1"/>
          </p:cNvSpPr>
          <p:nvPr>
            <p:ph type="title"/>
          </p:nvPr>
        </p:nvSpPr>
        <p:spPr>
          <a:xfrm>
            <a:off x="588263" y="457201"/>
            <a:ext cx="11018520" cy="553998"/>
          </a:xfrm>
        </p:spPr>
        <p:txBody>
          <a:bodyPr/>
          <a:lstStyle/>
          <a:p>
            <a:r>
              <a:rPr lang="en-US" dirty="0"/>
              <a:t>Storage and Encryption</a:t>
            </a:r>
          </a:p>
        </p:txBody>
      </p:sp>
      <p:sp>
        <p:nvSpPr>
          <p:cNvPr id="25" name="Text Placeholder 3">
            <a:extLst>
              <a:ext uri="{FF2B5EF4-FFF2-40B4-BE49-F238E27FC236}">
                <a16:creationId xmlns:a16="http://schemas.microsoft.com/office/drawing/2014/main" id="{BDE3C6D4-594B-4958-9F0B-86739B7C395B}"/>
              </a:ext>
            </a:extLst>
          </p:cNvPr>
          <p:cNvSpPr txBox="1">
            <a:spLocks/>
          </p:cNvSpPr>
          <p:nvPr/>
        </p:nvSpPr>
        <p:spPr>
          <a:xfrm>
            <a:off x="4326556" y="1810240"/>
            <a:ext cx="3566160" cy="4672486"/>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lvl="0" indent="0" algn="ctr" defTabSz="914400" fontAlgn="base">
              <a:spcBef>
                <a:spcPts val="0"/>
              </a:spcBef>
              <a:spcAft>
                <a:spcPts val="1600"/>
              </a:spcAft>
              <a:buSzTx/>
              <a:buFont typeface="Wingdings" panose="05000000000000000000" pitchFamily="2" charset="2"/>
              <a:buNone/>
              <a:defRPr/>
            </a:pPr>
            <a:r>
              <a:rPr lang="en-US" sz="1400" b="1" cap="all" dirty="0">
                <a:gradFill>
                  <a:gsLst>
                    <a:gs pos="83000">
                      <a:schemeClr val="accent3"/>
                    </a:gs>
                    <a:gs pos="100000">
                      <a:schemeClr val="accent3"/>
                    </a:gs>
                  </a:gsLst>
                  <a:lin ang="5400000" scaled="1"/>
                </a:gradFill>
                <a:latin typeface="Segoe UI" panose="020B0502040204020203" pitchFamily="34" charset="0"/>
                <a:cs typeface="Segoe UI" panose="020B0502040204020203" pitchFamily="34" charset="0"/>
              </a:rPr>
              <a:t>Enable VM Disk Encryption</a:t>
            </a:r>
            <a:endPar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Enable disk encryption on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all IaaS VMs</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This provides mitigation against data leakage from a VM disk being downloaded directly from storage (because of configuration error, etc.)</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Configure disk encryption on all Windows and Linux VMs </a:t>
            </a:r>
          </a:p>
          <a:p>
            <a:pPr marL="111125" marR="0" lvl="1"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3"/>
              </a:rPr>
              <a:t>https://docs.microsoft.com/en-us/azure/security/azure-security-disk-encryption-overview</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p>
        </p:txBody>
      </p:sp>
      <p:sp>
        <p:nvSpPr>
          <p:cNvPr id="28" name="Text Placeholder 3">
            <a:extLst>
              <a:ext uri="{FF2B5EF4-FFF2-40B4-BE49-F238E27FC236}">
                <a16:creationId xmlns:a16="http://schemas.microsoft.com/office/drawing/2014/main" id="{3D9A515E-3EA9-4ABE-98AD-3984B4DA6CC6}"/>
              </a:ext>
            </a:extLst>
          </p:cNvPr>
          <p:cNvSpPr txBox="1">
            <a:spLocks/>
          </p:cNvSpPr>
          <p:nvPr/>
        </p:nvSpPr>
        <p:spPr>
          <a:xfrm>
            <a:off x="8175466" y="1810240"/>
            <a:ext cx="3566160" cy="4672584"/>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lvl="0" indent="0" algn="ctr" defTabSz="914400" fontAlgn="base">
              <a:spcBef>
                <a:spcPts val="0"/>
              </a:spcBef>
              <a:spcAft>
                <a:spcPts val="1600"/>
              </a:spcAft>
              <a:buSzTx/>
              <a:buFont typeface="Wingdings" panose="05000000000000000000" pitchFamily="2" charset="2"/>
              <a:buNone/>
              <a:defRPr/>
            </a:pPr>
            <a:r>
              <a:rPr lang="en-US" sz="1400" b="1" cap="all" dirty="0">
                <a:gradFill>
                  <a:gsLst>
                    <a:gs pos="83000">
                      <a:schemeClr val="accent3"/>
                    </a:gs>
                    <a:gs pos="100000">
                      <a:schemeClr val="accent3"/>
                    </a:gs>
                  </a:gsLst>
                  <a:lin ang="5400000" scaled="1"/>
                </a:gradFill>
                <a:latin typeface="Segoe UI" panose="020B0502040204020203" pitchFamily="34" charset="0"/>
                <a:cs typeface="Segoe UI" panose="020B0502040204020203" pitchFamily="34" charset="0"/>
              </a:rPr>
              <a:t>Enable Encryption in Azure and Cloud Services</a:t>
            </a:r>
            <a:endPar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Enable built in encryption features for any Azure services as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well as 3</a:t>
            </a:r>
            <a:r>
              <a:rPr kumimoji="0" lang="en-US" sz="1400" b="0" i="0" u="none" strike="noStrike" kern="1200" cap="none" spc="0" normalizeH="0" baseline="30000" noProof="0" dirty="0">
                <a:ln>
                  <a:noFill/>
                </a:ln>
                <a:gradFill>
                  <a:gsLst>
                    <a:gs pos="1250">
                      <a:srgbClr val="1A1A1A"/>
                    </a:gs>
                    <a:gs pos="100000">
                      <a:srgbClr val="1A1A1A"/>
                    </a:gs>
                  </a:gsLst>
                  <a:lin ang="5400000" scaled="0"/>
                </a:gradFill>
                <a:effectLst/>
                <a:uLnTx/>
                <a:uFillTx/>
                <a:latin typeface="Segoe UI"/>
                <a:ea typeface="+mn-ea"/>
                <a:cs typeface="+mn-cs"/>
              </a:rPr>
              <a:t>rd</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party services you call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from Azure applications. </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Typically near zero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overhead for using integrated encryption features</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See the table in the </a:t>
            </a: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link below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for which services offer encryption: </a:t>
            </a:r>
          </a:p>
          <a:p>
            <a:pPr marL="111125" marR="0" lvl="1"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4"/>
              </a:rPr>
              <a:t>https://docs.microsoft.com/en-us/azure/security/azure-security-encryption-atrest</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p>
          <a:p>
            <a:pPr marL="0" marR="0" lvl="0" indent="0" algn="l"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endParaRPr kumimoji="0" lang="en-US" sz="1600" b="0"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p:txBody>
      </p:sp>
      <p:sp>
        <p:nvSpPr>
          <p:cNvPr id="40" name="Text Placeholder 3">
            <a:extLst>
              <a:ext uri="{FF2B5EF4-FFF2-40B4-BE49-F238E27FC236}">
                <a16:creationId xmlns:a16="http://schemas.microsoft.com/office/drawing/2014/main" id="{A83CB4EF-DD1B-4EED-8EEE-8FB7B9349B8E}"/>
              </a:ext>
            </a:extLst>
          </p:cNvPr>
          <p:cNvSpPr txBox="1">
            <a:spLocks/>
          </p:cNvSpPr>
          <p:nvPr/>
        </p:nvSpPr>
        <p:spPr>
          <a:xfrm>
            <a:off x="588263" y="1810240"/>
            <a:ext cx="3566160" cy="4672584"/>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kumimoji="0" lang="en-US" sz="1400" b="1" i="0" u="none" strike="noStrike" kern="1200" cap="all" spc="0" normalizeH="0" baseline="0" noProof="0" dirty="0">
                <a:ln>
                  <a:noFill/>
                </a:ln>
                <a:gradFill>
                  <a:gsLst>
                    <a:gs pos="83000">
                      <a:schemeClr val="accent3"/>
                    </a:gs>
                    <a:gs pos="100000">
                      <a:schemeClr val="accent3"/>
                    </a:gs>
                  </a:gsLst>
                  <a:lin ang="5400000" scaled="1"/>
                </a:gradFill>
                <a:effectLst/>
                <a:uLnTx/>
                <a:uFillTx/>
                <a:latin typeface="Segoe UI" panose="020B0502040204020203" pitchFamily="34" charset="0"/>
                <a:ea typeface="+mn-ea"/>
                <a:cs typeface="Segoe UI" panose="020B0502040204020203" pitchFamily="34" charset="0"/>
              </a:rPr>
              <a:t>Use Azure AD for Storage </a:t>
            </a:r>
            <a:r>
              <a:rPr kumimoji="0" lang="en-US" sz="1400" b="1" i="0" u="none" strike="noStrike" kern="1200" cap="all" spc="0" normalizeH="0" baseline="0" noProof="0" dirty="0" err="1">
                <a:ln>
                  <a:noFill/>
                </a:ln>
                <a:gradFill>
                  <a:gsLst>
                    <a:gs pos="83000">
                      <a:schemeClr val="accent3"/>
                    </a:gs>
                    <a:gs pos="100000">
                      <a:schemeClr val="accent3"/>
                    </a:gs>
                  </a:gsLst>
                  <a:lin ang="5400000" scaled="1"/>
                </a:gradFill>
                <a:effectLst/>
                <a:uLnTx/>
                <a:uFillTx/>
                <a:latin typeface="Segoe UI" panose="020B0502040204020203" pitchFamily="34" charset="0"/>
                <a:ea typeface="+mn-ea"/>
                <a:cs typeface="Segoe UI" panose="020B0502040204020203" pitchFamily="34" charset="0"/>
              </a:rPr>
              <a:t>Auth</a:t>
            </a:r>
            <a:endParaRPr kumimoji="0" lang="en-US" sz="1400" b="1" i="0" u="none" strike="noStrike" kern="1200" cap="none" spc="0" normalizeH="0" baseline="0" noProof="0" dirty="0">
              <a:ln>
                <a:noFill/>
              </a:ln>
              <a:gradFill>
                <a:gsLst>
                  <a:gs pos="83000">
                    <a:schemeClr val="accent3"/>
                  </a:gs>
                  <a:gs pos="100000">
                    <a:schemeClr val="accent3"/>
                  </a:gs>
                </a:gsLst>
                <a:lin ang="5400000" scaled="1"/>
              </a:gradFill>
              <a:effectLst/>
              <a:uLnTx/>
              <a:uFillTx/>
              <a:latin typeface="Segoe UI"/>
              <a:ea typeface="+mn-ea"/>
              <a:cs typeface="+mn-cs"/>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Use Azure AD for authenticating access to storage unless another method is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required and there is </a:t>
            </a: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no other option</a:t>
            </a: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Azure AD provides flexible role-based access control while providing accountability</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Configure Storage objects to use Azure AD Authentication</a:t>
            </a:r>
          </a:p>
          <a:p>
            <a:pPr marL="111125" marR="0" lvl="1" indent="0"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5"/>
              </a:rPr>
              <a:t>https://docs.microsoft.com/en-us/azure/storage/common/storage-auth-aad</a:t>
            </a: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grpSp>
        <p:nvGrpSpPr>
          <p:cNvPr id="50" name="Group 49">
            <a:extLst>
              <a:ext uri="{FF2B5EF4-FFF2-40B4-BE49-F238E27FC236}">
                <a16:creationId xmlns:a16="http://schemas.microsoft.com/office/drawing/2014/main" id="{DBC6E683-ABC9-4029-8F16-B4C2838E1868}"/>
              </a:ext>
            </a:extLst>
          </p:cNvPr>
          <p:cNvGrpSpPr/>
          <p:nvPr/>
        </p:nvGrpSpPr>
        <p:grpSpPr>
          <a:xfrm>
            <a:off x="2135900" y="1524193"/>
            <a:ext cx="602792" cy="602792"/>
            <a:chOff x="2135900" y="1524193"/>
            <a:chExt cx="602792" cy="602792"/>
          </a:xfrm>
        </p:grpSpPr>
        <p:sp>
          <p:nvSpPr>
            <p:cNvPr id="51" name="Oval 50">
              <a:extLst>
                <a:ext uri="{FF2B5EF4-FFF2-40B4-BE49-F238E27FC236}">
                  <a16:creationId xmlns:a16="http://schemas.microsoft.com/office/drawing/2014/main" id="{DA8C0A0A-5243-4D45-9999-DA966466C883}"/>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8E9744A7-3EB6-49EC-B8C2-DCE4AA3FBC7C}"/>
                </a:ext>
              </a:extLst>
            </p:cNvPr>
            <p:cNvGrpSpPr/>
            <p:nvPr/>
          </p:nvGrpSpPr>
          <p:grpSpPr>
            <a:xfrm>
              <a:off x="2214565" y="1584488"/>
              <a:ext cx="445462" cy="384019"/>
              <a:chOff x="1031412" y="1905042"/>
              <a:chExt cx="565643" cy="487623"/>
            </a:xfrm>
          </p:grpSpPr>
          <p:sp>
            <p:nvSpPr>
              <p:cNvPr id="53" name="Isosceles Triangle 52">
                <a:extLst>
                  <a:ext uri="{FF2B5EF4-FFF2-40B4-BE49-F238E27FC236}">
                    <a16:creationId xmlns:a16="http://schemas.microsoft.com/office/drawing/2014/main" id="{F30AD6C4-17CE-41D3-B5A1-974D5B3AA346}"/>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4" name="Straight Arrow Connector 53">
                <a:extLst>
                  <a:ext uri="{FF2B5EF4-FFF2-40B4-BE49-F238E27FC236}">
                    <a16:creationId xmlns:a16="http://schemas.microsoft.com/office/drawing/2014/main" id="{59080535-4255-4929-8E86-3FF2A3F03AE3}"/>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5ADD1E73-1B47-45B2-9AE4-98E65698CC76}"/>
              </a:ext>
            </a:extLst>
          </p:cNvPr>
          <p:cNvGrpSpPr/>
          <p:nvPr/>
        </p:nvGrpSpPr>
        <p:grpSpPr>
          <a:xfrm>
            <a:off x="9657150" y="1522149"/>
            <a:ext cx="602792" cy="602792"/>
            <a:chOff x="2135900" y="1524193"/>
            <a:chExt cx="602792" cy="602792"/>
          </a:xfrm>
        </p:grpSpPr>
        <p:sp>
          <p:nvSpPr>
            <p:cNvPr id="61" name="Oval 60">
              <a:extLst>
                <a:ext uri="{FF2B5EF4-FFF2-40B4-BE49-F238E27FC236}">
                  <a16:creationId xmlns:a16="http://schemas.microsoft.com/office/drawing/2014/main" id="{84F108A0-8C54-46B9-8874-67EF28603CCE}"/>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2" name="Group 61">
              <a:extLst>
                <a:ext uri="{FF2B5EF4-FFF2-40B4-BE49-F238E27FC236}">
                  <a16:creationId xmlns:a16="http://schemas.microsoft.com/office/drawing/2014/main" id="{04C6638A-F716-4605-B3BD-7E02A94D052C}"/>
                </a:ext>
              </a:extLst>
            </p:cNvPr>
            <p:cNvGrpSpPr/>
            <p:nvPr/>
          </p:nvGrpSpPr>
          <p:grpSpPr>
            <a:xfrm>
              <a:off x="2214565" y="1584488"/>
              <a:ext cx="445462" cy="384019"/>
              <a:chOff x="1031412" y="1905042"/>
              <a:chExt cx="565643" cy="487623"/>
            </a:xfrm>
          </p:grpSpPr>
          <p:sp>
            <p:nvSpPr>
              <p:cNvPr id="63" name="Isosceles Triangle 62">
                <a:extLst>
                  <a:ext uri="{FF2B5EF4-FFF2-40B4-BE49-F238E27FC236}">
                    <a16:creationId xmlns:a16="http://schemas.microsoft.com/office/drawing/2014/main" id="{9E7856A4-E514-4988-81DA-D529B83F5D0A}"/>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64" name="Straight Arrow Connector 63">
                <a:extLst>
                  <a:ext uri="{FF2B5EF4-FFF2-40B4-BE49-F238E27FC236}">
                    <a16:creationId xmlns:a16="http://schemas.microsoft.com/office/drawing/2014/main" id="{8F7D29D5-DE6E-4969-8F2A-9B054FEAE049}"/>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grpSp>
        <p:nvGrpSpPr>
          <p:cNvPr id="71" name="Group 70">
            <a:extLst>
              <a:ext uri="{FF2B5EF4-FFF2-40B4-BE49-F238E27FC236}">
                <a16:creationId xmlns:a16="http://schemas.microsoft.com/office/drawing/2014/main" id="{2CC61542-63EC-4894-A1B0-9A9C1D19A959}"/>
              </a:ext>
            </a:extLst>
          </p:cNvPr>
          <p:cNvGrpSpPr/>
          <p:nvPr/>
        </p:nvGrpSpPr>
        <p:grpSpPr>
          <a:xfrm>
            <a:off x="8487220" y="359924"/>
            <a:ext cx="3269885" cy="748552"/>
            <a:chOff x="8487220" y="359924"/>
            <a:chExt cx="3269885" cy="748552"/>
          </a:xfrm>
        </p:grpSpPr>
        <p:sp>
          <p:nvSpPr>
            <p:cNvPr id="72" name="TextBox 71">
              <a:extLst>
                <a:ext uri="{FF2B5EF4-FFF2-40B4-BE49-F238E27FC236}">
                  <a16:creationId xmlns:a16="http://schemas.microsoft.com/office/drawing/2014/main" id="{6381CC0E-0E44-4ACE-83A3-F5335DD237A3}"/>
                </a:ext>
              </a:extLst>
            </p:cNvPr>
            <p:cNvSpPr txBox="1"/>
            <p:nvPr/>
          </p:nvSpPr>
          <p:spPr>
            <a:xfrm>
              <a:off x="8896278" y="500914"/>
              <a:ext cx="1807524"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BEST PRACTICE</a:t>
              </a:r>
            </a:p>
          </p:txBody>
        </p:sp>
        <p:sp>
          <p:nvSpPr>
            <p:cNvPr id="73" name="Rectangle 72">
              <a:extLst>
                <a:ext uri="{FF2B5EF4-FFF2-40B4-BE49-F238E27FC236}">
                  <a16:creationId xmlns:a16="http://schemas.microsoft.com/office/drawing/2014/main" id="{62A71A9D-1C7E-4330-90AA-B6268F9BF302}"/>
                </a:ext>
              </a:extLst>
            </p:cNvPr>
            <p:cNvSpPr/>
            <p:nvPr/>
          </p:nvSpPr>
          <p:spPr bwMode="auto">
            <a:xfrm>
              <a:off x="8487220" y="359924"/>
              <a:ext cx="3254406" cy="748552"/>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TextBox 73">
              <a:extLst>
                <a:ext uri="{FF2B5EF4-FFF2-40B4-BE49-F238E27FC236}">
                  <a16:creationId xmlns:a16="http://schemas.microsoft.com/office/drawing/2014/main" id="{4D18E161-07C6-4C5C-A860-A35D66FF52B6}"/>
                </a:ext>
              </a:extLst>
            </p:cNvPr>
            <p:cNvSpPr txBox="1"/>
            <p:nvPr/>
          </p:nvSpPr>
          <p:spPr>
            <a:xfrm>
              <a:off x="10776084" y="500914"/>
              <a:ext cx="981021"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CHOICE</a:t>
              </a:r>
            </a:p>
          </p:txBody>
        </p:sp>
        <p:grpSp>
          <p:nvGrpSpPr>
            <p:cNvPr id="75" name="Group 74">
              <a:extLst>
                <a:ext uri="{FF2B5EF4-FFF2-40B4-BE49-F238E27FC236}">
                  <a16:creationId xmlns:a16="http://schemas.microsoft.com/office/drawing/2014/main" id="{C62B736F-700A-49B8-905A-8245EEC58D23}"/>
                </a:ext>
              </a:extLst>
            </p:cNvPr>
            <p:cNvGrpSpPr/>
            <p:nvPr/>
          </p:nvGrpSpPr>
          <p:grpSpPr>
            <a:xfrm>
              <a:off x="8662463" y="571696"/>
              <a:ext cx="374887" cy="323178"/>
              <a:chOff x="1031412" y="1905042"/>
              <a:chExt cx="565643" cy="487623"/>
            </a:xfrm>
          </p:grpSpPr>
          <p:sp>
            <p:nvSpPr>
              <p:cNvPr id="81" name="Isosceles Triangle 80">
                <a:extLst>
                  <a:ext uri="{FF2B5EF4-FFF2-40B4-BE49-F238E27FC236}">
                    <a16:creationId xmlns:a16="http://schemas.microsoft.com/office/drawing/2014/main" id="{B0833877-1E2C-4E5A-AB76-3D4E7856113A}"/>
                  </a:ext>
                </a:extLst>
              </p:cNvPr>
              <p:cNvSpPr/>
              <p:nvPr/>
            </p:nvSpPr>
            <p:spPr bwMode="auto">
              <a:xfrm>
                <a:off x="1031412" y="1905042"/>
                <a:ext cx="565643" cy="487623"/>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82" name="Straight Arrow Connector 81">
                <a:extLst>
                  <a:ext uri="{FF2B5EF4-FFF2-40B4-BE49-F238E27FC236}">
                    <a16:creationId xmlns:a16="http://schemas.microsoft.com/office/drawing/2014/main" id="{566D6FA3-066F-4FD8-AB09-C71B32EBFF8B}"/>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F9144F0C-96DC-4A1D-86A8-98CE836A7935}"/>
                </a:ext>
              </a:extLst>
            </p:cNvPr>
            <p:cNvGrpSpPr/>
            <p:nvPr/>
          </p:nvGrpSpPr>
          <p:grpSpPr>
            <a:xfrm>
              <a:off x="10566738" y="582445"/>
              <a:ext cx="301680" cy="301680"/>
              <a:chOff x="3525723" y="2983289"/>
              <a:chExt cx="487297" cy="487297"/>
            </a:xfrm>
          </p:grpSpPr>
          <p:sp>
            <p:nvSpPr>
              <p:cNvPr id="77" name="Oval 76">
                <a:extLst>
                  <a:ext uri="{FF2B5EF4-FFF2-40B4-BE49-F238E27FC236}">
                    <a16:creationId xmlns:a16="http://schemas.microsoft.com/office/drawing/2014/main" id="{AAB9D0AD-D576-405A-8A28-28AC730856C8}"/>
                  </a:ext>
                </a:extLst>
              </p:cNvPr>
              <p:cNvSpPr/>
              <p:nvPr/>
            </p:nvSpPr>
            <p:spPr bwMode="auto">
              <a:xfrm>
                <a:off x="3525723" y="2983289"/>
                <a:ext cx="487297" cy="487297"/>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78" name="Group 77">
                <a:extLst>
                  <a:ext uri="{FF2B5EF4-FFF2-40B4-BE49-F238E27FC236}">
                    <a16:creationId xmlns:a16="http://schemas.microsoft.com/office/drawing/2014/main" id="{3FBE365D-7CA2-418E-A83E-23036E891BF0}"/>
                  </a:ext>
                </a:extLst>
              </p:cNvPr>
              <p:cNvGrpSpPr/>
              <p:nvPr/>
            </p:nvGrpSpPr>
            <p:grpSpPr>
              <a:xfrm>
                <a:off x="3535105" y="3089766"/>
                <a:ext cx="468533" cy="322907"/>
                <a:chOff x="3490013" y="3245958"/>
                <a:chExt cx="468533" cy="322907"/>
              </a:xfrm>
            </p:grpSpPr>
            <p:pic>
              <p:nvPicPr>
                <p:cNvPr id="79" name="Graphic 78" descr="Line Arrow: Counterclockwise curve">
                  <a:extLst>
                    <a:ext uri="{FF2B5EF4-FFF2-40B4-BE49-F238E27FC236}">
                      <a16:creationId xmlns:a16="http://schemas.microsoft.com/office/drawing/2014/main" id="{938C8F44-878B-4689-B8E9-69E2683FC20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321398" flipH="1">
                  <a:off x="3637008" y="3247328"/>
                  <a:ext cx="321538" cy="321537"/>
                </a:xfrm>
                <a:prstGeom prst="rect">
                  <a:avLst/>
                </a:prstGeom>
              </p:spPr>
            </p:pic>
            <p:pic>
              <p:nvPicPr>
                <p:cNvPr id="80" name="Graphic 79" descr="Line Arrow: Counterclockwise curve">
                  <a:extLst>
                    <a:ext uri="{FF2B5EF4-FFF2-40B4-BE49-F238E27FC236}">
                      <a16:creationId xmlns:a16="http://schemas.microsoft.com/office/drawing/2014/main" id="{6427C3B7-3A9D-4966-97BC-232D7B67053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0278602">
                  <a:off x="3490013" y="3245958"/>
                  <a:ext cx="321538" cy="321537"/>
                </a:xfrm>
                <a:prstGeom prst="rect">
                  <a:avLst/>
                </a:prstGeom>
              </p:spPr>
            </p:pic>
          </p:grpSp>
        </p:grpSp>
      </p:grpSp>
      <p:grpSp>
        <p:nvGrpSpPr>
          <p:cNvPr id="84" name="Group 83">
            <a:extLst>
              <a:ext uri="{FF2B5EF4-FFF2-40B4-BE49-F238E27FC236}">
                <a16:creationId xmlns:a16="http://schemas.microsoft.com/office/drawing/2014/main" id="{F0CBBEA9-2033-4E9A-884B-08F626369084}"/>
              </a:ext>
            </a:extLst>
          </p:cNvPr>
          <p:cNvGrpSpPr/>
          <p:nvPr/>
        </p:nvGrpSpPr>
        <p:grpSpPr>
          <a:xfrm>
            <a:off x="5794604" y="1486912"/>
            <a:ext cx="602792" cy="602792"/>
            <a:chOff x="2135900" y="1524193"/>
            <a:chExt cx="602792" cy="602792"/>
          </a:xfrm>
        </p:grpSpPr>
        <p:sp>
          <p:nvSpPr>
            <p:cNvPr id="85" name="Oval 84">
              <a:extLst>
                <a:ext uri="{FF2B5EF4-FFF2-40B4-BE49-F238E27FC236}">
                  <a16:creationId xmlns:a16="http://schemas.microsoft.com/office/drawing/2014/main" id="{0E858429-84F7-4203-BA23-9B4E20E3E6F9}"/>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 name="Group 85">
              <a:extLst>
                <a:ext uri="{FF2B5EF4-FFF2-40B4-BE49-F238E27FC236}">
                  <a16:creationId xmlns:a16="http://schemas.microsoft.com/office/drawing/2014/main" id="{BF80F432-1739-409C-ABB7-D3965769FBD0}"/>
                </a:ext>
              </a:extLst>
            </p:cNvPr>
            <p:cNvGrpSpPr/>
            <p:nvPr/>
          </p:nvGrpSpPr>
          <p:grpSpPr>
            <a:xfrm>
              <a:off x="2214565" y="1584488"/>
              <a:ext cx="445462" cy="384019"/>
              <a:chOff x="1031412" y="1905042"/>
              <a:chExt cx="565643" cy="487623"/>
            </a:xfrm>
          </p:grpSpPr>
          <p:sp>
            <p:nvSpPr>
              <p:cNvPr id="87" name="Isosceles Triangle 86">
                <a:extLst>
                  <a:ext uri="{FF2B5EF4-FFF2-40B4-BE49-F238E27FC236}">
                    <a16:creationId xmlns:a16="http://schemas.microsoft.com/office/drawing/2014/main" id="{A39292FE-0687-4DD4-A147-0EBA7ACDE61B}"/>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8" name="Straight Arrow Connector 87">
                <a:extLst>
                  <a:ext uri="{FF2B5EF4-FFF2-40B4-BE49-F238E27FC236}">
                    <a16:creationId xmlns:a16="http://schemas.microsoft.com/office/drawing/2014/main" id="{09CDF287-EF06-4B7C-B81A-47521BBEB0A2}"/>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grpSp>
        <p:nvGrpSpPr>
          <p:cNvPr id="91" name="Group 90">
            <a:extLst>
              <a:ext uri="{FF2B5EF4-FFF2-40B4-BE49-F238E27FC236}">
                <a16:creationId xmlns:a16="http://schemas.microsoft.com/office/drawing/2014/main" id="{B9C46075-A06D-4FF9-8B2C-C69A103FD9A9}"/>
              </a:ext>
            </a:extLst>
          </p:cNvPr>
          <p:cNvGrpSpPr/>
          <p:nvPr/>
        </p:nvGrpSpPr>
        <p:grpSpPr>
          <a:xfrm>
            <a:off x="4660900" y="5528567"/>
            <a:ext cx="825500" cy="772163"/>
            <a:chOff x="3131835" y="4056001"/>
            <a:chExt cx="439858" cy="381025"/>
          </a:xfrm>
        </p:grpSpPr>
        <p:grpSp>
          <p:nvGrpSpPr>
            <p:cNvPr id="92" name="Group 91">
              <a:extLst>
                <a:ext uri="{FF2B5EF4-FFF2-40B4-BE49-F238E27FC236}">
                  <a16:creationId xmlns:a16="http://schemas.microsoft.com/office/drawing/2014/main" id="{DB4E87F5-4AE2-416B-9D03-957C406C48E5}"/>
                </a:ext>
              </a:extLst>
            </p:cNvPr>
            <p:cNvGrpSpPr/>
            <p:nvPr/>
          </p:nvGrpSpPr>
          <p:grpSpPr>
            <a:xfrm>
              <a:off x="3131835" y="4056001"/>
              <a:ext cx="182560" cy="340630"/>
              <a:chOff x="2136298" y="4235711"/>
              <a:chExt cx="196678" cy="366972"/>
            </a:xfrm>
          </p:grpSpPr>
          <p:sp>
            <p:nvSpPr>
              <p:cNvPr id="96" name="Rectangle 95">
                <a:extLst>
                  <a:ext uri="{FF2B5EF4-FFF2-40B4-BE49-F238E27FC236}">
                    <a16:creationId xmlns:a16="http://schemas.microsoft.com/office/drawing/2014/main" id="{364C3D1E-5927-41DA-8140-2DE1EFC7469A}"/>
                  </a:ext>
                </a:extLst>
              </p:cNvPr>
              <p:cNvSpPr/>
              <p:nvPr/>
            </p:nvSpPr>
            <p:spPr bwMode="auto">
              <a:xfrm>
                <a:off x="2138191" y="4235711"/>
                <a:ext cx="194785" cy="366972"/>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server">
                <a:extLst>
                  <a:ext uri="{FF2B5EF4-FFF2-40B4-BE49-F238E27FC236}">
                    <a16:creationId xmlns:a16="http://schemas.microsoft.com/office/drawing/2014/main" id="{50DEDB56-59E9-437F-8F59-262B805D9E6E}"/>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93" name="Oval 92">
              <a:extLst>
                <a:ext uri="{FF2B5EF4-FFF2-40B4-BE49-F238E27FC236}">
                  <a16:creationId xmlns:a16="http://schemas.microsoft.com/office/drawing/2014/main" id="{D2082A11-8B9A-4A88-9A55-7E1DEF1C460C}"/>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4" name="Picture 93">
              <a:extLst>
                <a:ext uri="{FF2B5EF4-FFF2-40B4-BE49-F238E27FC236}">
                  <a16:creationId xmlns:a16="http://schemas.microsoft.com/office/drawing/2014/main" id="{848A862A-8D21-4B3E-8E88-CBB098D1AEE8}"/>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95" name="Freeform 6">
              <a:extLst>
                <a:ext uri="{FF2B5EF4-FFF2-40B4-BE49-F238E27FC236}">
                  <a16:creationId xmlns:a16="http://schemas.microsoft.com/office/drawing/2014/main" id="{169C1220-3823-49AF-99D2-6013053D13ED}"/>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sp>
        <p:nvSpPr>
          <p:cNvPr id="42" name="TextBox 41">
            <a:extLst>
              <a:ext uri="{FF2B5EF4-FFF2-40B4-BE49-F238E27FC236}">
                <a16:creationId xmlns:a16="http://schemas.microsoft.com/office/drawing/2014/main" id="{4FDAC36A-929B-44B9-981D-F3D65D52DC5E}"/>
              </a:ext>
            </a:extLst>
          </p:cNvPr>
          <p:cNvSpPr txBox="1"/>
          <p:nvPr/>
        </p:nvSpPr>
        <p:spPr>
          <a:xfrm>
            <a:off x="588263" y="1039499"/>
            <a:ext cx="2259401" cy="246221"/>
          </a:xfrm>
          <a:prstGeom prst="rect">
            <a:avLst/>
          </a:prstGeom>
          <a:noFill/>
        </p:spPr>
        <p:txBody>
          <a:bodyPr wrap="none" lIns="0" tIns="0" rIns="0" bIns="0" rtlCol="0">
            <a:spAutoFit/>
          </a:bodyPr>
          <a:lstStyle/>
          <a:p>
            <a:r>
              <a:rPr lang="en-US" sz="1600" b="1" kern="0" cap="all" spc="118" dirty="0">
                <a:ln w="3175">
                  <a:noFill/>
                </a:ln>
                <a:gradFill>
                  <a:gsLst>
                    <a:gs pos="1250">
                      <a:schemeClr val="accent3"/>
                    </a:gs>
                    <a:gs pos="100000">
                      <a:schemeClr val="accent3"/>
                    </a:gs>
                  </a:gsLst>
                  <a:lin ang="5400000" scaled="0"/>
                </a:gradFill>
                <a:ea typeface="Segoe UI Black" pitchFamily="34"/>
                <a:cs typeface="Segoe UI" pitchFamily="34" charset="0"/>
              </a:rPr>
              <a:t>Critical Guidance</a:t>
            </a:r>
            <a:endParaRPr lang="en-US" sz="1600" b="1" kern="0" cap="all" spc="118" dirty="0">
              <a:ln w="3175">
                <a:noFill/>
              </a:ln>
              <a:gradFill>
                <a:gsLst>
                  <a:gs pos="1250">
                    <a:schemeClr val="accent3"/>
                  </a:gs>
                  <a:gs pos="100000">
                    <a:schemeClr val="accent3"/>
                  </a:gs>
                </a:gsLst>
                <a:lin ang="5400000" scaled="0"/>
              </a:gradFill>
              <a:latin typeface="Segoe UI"/>
              <a:ea typeface="Segoe UI Black" pitchFamily="34"/>
              <a:cs typeface="Segoe UI" pitchFamily="34" charset="0"/>
            </a:endParaRPr>
          </a:p>
        </p:txBody>
      </p:sp>
    </p:spTree>
    <p:extLst>
      <p:ext uri="{BB962C8B-B14F-4D97-AF65-F5344CB8AC3E}">
        <p14:creationId xmlns:p14="http://schemas.microsoft.com/office/powerpoint/2010/main" val="312947668"/>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82416EC-5416-4EC9-B0D9-30271CEACDD1}"/>
              </a:ext>
            </a:extLst>
          </p:cNvPr>
          <p:cNvSpPr>
            <a:spLocks noGrp="1"/>
          </p:cNvSpPr>
          <p:nvPr>
            <p:ph type="title"/>
          </p:nvPr>
        </p:nvSpPr>
        <p:spPr/>
        <p:txBody>
          <a:bodyPr/>
          <a:lstStyle/>
          <a:p>
            <a:r>
              <a:rPr lang="en-US" dirty="0">
                <a:gradFill>
                  <a:gsLst>
                    <a:gs pos="1250">
                      <a:schemeClr val="bg1"/>
                    </a:gs>
                    <a:gs pos="100000">
                      <a:schemeClr val="bg1"/>
                    </a:gs>
                  </a:gsLst>
                  <a:lin ang="5400000" scaled="0"/>
                </a:gradFill>
              </a:rPr>
              <a:t>Azure Security Center - Remediation</a:t>
            </a:r>
          </a:p>
        </p:txBody>
      </p:sp>
      <p:pic>
        <p:nvPicPr>
          <p:cNvPr id="2" name="Picture 1">
            <a:extLst>
              <a:ext uri="{FF2B5EF4-FFF2-40B4-BE49-F238E27FC236}">
                <a16:creationId xmlns:a16="http://schemas.microsoft.com/office/drawing/2014/main" id="{7BBB41DD-2268-4493-BB3C-41973B4BE1A2}"/>
              </a:ext>
            </a:extLst>
          </p:cNvPr>
          <p:cNvPicPr>
            <a:picLocks noChangeAspect="1"/>
          </p:cNvPicPr>
          <p:nvPr/>
        </p:nvPicPr>
        <p:blipFill rotWithShape="1">
          <a:blip r:embed="rId2"/>
          <a:srcRect l="10729" t="6285" r="3652"/>
          <a:stretch/>
        </p:blipFill>
        <p:spPr>
          <a:xfrm>
            <a:off x="1928894" y="1438861"/>
            <a:ext cx="8361735" cy="4831309"/>
          </a:xfrm>
          <a:prstGeom prst="rect">
            <a:avLst/>
          </a:prstGeom>
        </p:spPr>
      </p:pic>
      <p:pic>
        <p:nvPicPr>
          <p:cNvPr id="10" name="Picture 9">
            <a:extLst>
              <a:ext uri="{FF2B5EF4-FFF2-40B4-BE49-F238E27FC236}">
                <a16:creationId xmlns:a16="http://schemas.microsoft.com/office/drawing/2014/main" id="{9C6A85CB-EC3B-4B33-B11F-BF6EABD33E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8673" y="996686"/>
            <a:ext cx="11274654" cy="7874187"/>
          </a:xfrm>
          <a:prstGeom prst="rect">
            <a:avLst/>
          </a:prstGeom>
        </p:spPr>
      </p:pic>
    </p:spTree>
    <p:extLst>
      <p:ext uri="{BB962C8B-B14F-4D97-AF65-F5344CB8AC3E}">
        <p14:creationId xmlns:p14="http://schemas.microsoft.com/office/powerpoint/2010/main" val="4166917482"/>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01436CF7-5D4C-4ED9-ABF9-DA98F7E43B71}"/>
              </a:ext>
            </a:extLst>
          </p:cNvPr>
          <p:cNvSpPr txBox="1">
            <a:spLocks/>
          </p:cNvSpPr>
          <p:nvPr/>
        </p:nvSpPr>
        <p:spPr>
          <a:xfrm>
            <a:off x="5274644" y="1325019"/>
            <a:ext cx="6370616" cy="5071463"/>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91440" tIns="182880" rIns="91440" bIns="91440" rtlCol="0">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155575" marR="0" lvl="2" indent="0" algn="l" defTabSz="914400" rtl="0" eaLnBrk="1" fontAlgn="auto" latinLnBrk="0" hangingPunct="1">
              <a:lnSpc>
                <a:spcPct val="100000"/>
              </a:lnSpc>
              <a:spcBef>
                <a:spcPts val="0"/>
              </a:spcBef>
              <a:spcAft>
                <a:spcPts val="600"/>
              </a:spcAft>
              <a:buClrTx/>
              <a:buSzTx/>
              <a:buFontTx/>
              <a:buNone/>
              <a:tabLst/>
              <a:defRPr/>
            </a:pPr>
            <a:endParaRPr kumimoji="0" lang="en-US" sz="2600" b="1" i="0" u="none" strike="noStrike" kern="1200" cap="none" spc="0" normalizeH="0" baseline="0" noProof="0" dirty="0">
              <a:ln>
                <a:noFill/>
              </a:ln>
              <a:gradFill>
                <a:gsLst>
                  <a:gs pos="1250">
                    <a:schemeClr val="accent1"/>
                  </a:gs>
                  <a:gs pos="100000">
                    <a:schemeClr val="accent1"/>
                  </a:gs>
                </a:gsLst>
                <a:lin ang="5400000" scaled="0"/>
              </a:gradFill>
              <a:effectLst/>
              <a:uLnTx/>
              <a:uFillTx/>
              <a:latin typeface="Segoe UI Semibold"/>
              <a:ea typeface="+mn-ea"/>
              <a:cs typeface="+mn-cs"/>
            </a:endParaRPr>
          </a:p>
        </p:txBody>
      </p:sp>
      <p:sp>
        <p:nvSpPr>
          <p:cNvPr id="3" name="Title 2">
            <a:extLst>
              <a:ext uri="{FF2B5EF4-FFF2-40B4-BE49-F238E27FC236}">
                <a16:creationId xmlns:a16="http://schemas.microsoft.com/office/drawing/2014/main" id="{9BED41A2-2F4E-4D61-9755-520E54DC0224}"/>
              </a:ext>
            </a:extLst>
          </p:cNvPr>
          <p:cNvSpPr>
            <a:spLocks noGrp="1"/>
          </p:cNvSpPr>
          <p:nvPr>
            <p:ph type="title"/>
          </p:nvPr>
        </p:nvSpPr>
        <p:spPr/>
        <p:txBody>
          <a:bodyPr/>
          <a:lstStyle/>
          <a:p>
            <a:r>
              <a:rPr lang="en-US"/>
              <a:t>Microsoft and CIS Partnership</a:t>
            </a:r>
            <a:endParaRPr lang="en-US" dirty="0"/>
          </a:p>
        </p:txBody>
      </p:sp>
      <p:pic>
        <p:nvPicPr>
          <p:cNvPr id="8" name="Picture 7">
            <a:extLst>
              <a:ext uri="{FF2B5EF4-FFF2-40B4-BE49-F238E27FC236}">
                <a16:creationId xmlns:a16="http://schemas.microsoft.com/office/drawing/2014/main" id="{C47D8F5F-0D07-47D7-8B2D-56294AC993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6710598" y="2218149"/>
            <a:ext cx="3498708" cy="749472"/>
          </a:xfrm>
          <a:prstGeom prst="rect">
            <a:avLst/>
          </a:prstGeom>
        </p:spPr>
      </p:pic>
      <p:pic>
        <p:nvPicPr>
          <p:cNvPr id="10" name="Picture 9">
            <a:extLst>
              <a:ext uri="{FF2B5EF4-FFF2-40B4-BE49-F238E27FC236}">
                <a16:creationId xmlns:a16="http://schemas.microsoft.com/office/drawing/2014/main" id="{687A1D83-5ECA-49AA-8DDE-9F9AE253395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0" y="3860750"/>
            <a:ext cx="4753608" cy="1705989"/>
          </a:xfrm>
          <a:prstGeom prst="rect">
            <a:avLst/>
          </a:prstGeom>
        </p:spPr>
      </p:pic>
      <p:sp>
        <p:nvSpPr>
          <p:cNvPr id="11" name="Text Placeholder 3">
            <a:extLst>
              <a:ext uri="{FF2B5EF4-FFF2-40B4-BE49-F238E27FC236}">
                <a16:creationId xmlns:a16="http://schemas.microsoft.com/office/drawing/2014/main" id="{C238E027-211E-4297-854C-71A071E0C532}"/>
              </a:ext>
            </a:extLst>
          </p:cNvPr>
          <p:cNvSpPr txBox="1">
            <a:spLocks/>
          </p:cNvSpPr>
          <p:nvPr/>
        </p:nvSpPr>
        <p:spPr>
          <a:xfrm>
            <a:off x="588264" y="1842643"/>
            <a:ext cx="4476105" cy="3724096"/>
          </a:xfrm>
          <a:prstGeom prst="rect">
            <a:avLst/>
          </a:prstGeom>
        </p:spPr>
        <p:txBody>
          <a:bodyPr vert="horz" wrap="square" lIns="0" tIns="0" rIns="0" bIns="0" rtlCol="0">
            <a:sp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1200"/>
              </a:spcAft>
              <a:buNone/>
            </a:pPr>
            <a:r>
              <a:rPr lang="en-US" sz="2400" b="1" dirty="0">
                <a:latin typeface="+mn-lt"/>
              </a:rPr>
              <a:t>Goal </a:t>
            </a:r>
            <a:br>
              <a:rPr lang="en-US" sz="2400" dirty="0">
                <a:latin typeface="+mn-lt"/>
              </a:rPr>
            </a:br>
            <a:r>
              <a:rPr lang="en-US" sz="2000" dirty="0">
                <a:latin typeface="+mn-lt"/>
              </a:rPr>
              <a:t>Simplify and drive consistency in our customers’ efforts to securely deploy workloads to Azure</a:t>
            </a:r>
          </a:p>
          <a:p>
            <a:pPr marL="0" indent="0">
              <a:spcBef>
                <a:spcPts val="0"/>
              </a:spcBef>
              <a:spcAft>
                <a:spcPts val="1200"/>
              </a:spcAft>
              <a:buNone/>
            </a:pPr>
            <a:endParaRPr lang="en-US" sz="2400" dirty="0">
              <a:latin typeface="+mn-lt"/>
            </a:endParaRPr>
          </a:p>
          <a:p>
            <a:pPr marL="0" indent="0">
              <a:spcBef>
                <a:spcPts val="0"/>
              </a:spcBef>
              <a:spcAft>
                <a:spcPts val="1200"/>
              </a:spcAft>
              <a:buNone/>
            </a:pPr>
            <a:r>
              <a:rPr lang="en-US" sz="2400" b="1" dirty="0">
                <a:latin typeface="+mn-lt"/>
              </a:rPr>
              <a:t>Benefits</a:t>
            </a:r>
            <a:br>
              <a:rPr lang="en-US" sz="2400" b="1" dirty="0">
                <a:latin typeface="+mn-lt"/>
              </a:rPr>
            </a:br>
            <a:r>
              <a:rPr lang="en-US" sz="2000" dirty="0">
                <a:latin typeface="+mn-lt"/>
              </a:rPr>
              <a:t>CIS brings independence and consensus driven approach</a:t>
            </a:r>
          </a:p>
          <a:p>
            <a:pPr marL="0" indent="0">
              <a:spcBef>
                <a:spcPts val="0"/>
              </a:spcBef>
              <a:spcAft>
                <a:spcPts val="1200"/>
              </a:spcAft>
              <a:buNone/>
            </a:pPr>
            <a:r>
              <a:rPr lang="en-US" sz="2000" dirty="0">
                <a:latin typeface="+mn-lt"/>
              </a:rPr>
              <a:t>Benchmarks informed by Microsoft’s experience &amp; best practices</a:t>
            </a:r>
          </a:p>
        </p:txBody>
      </p:sp>
    </p:spTree>
    <p:extLst>
      <p:ext uri="{BB962C8B-B14F-4D97-AF65-F5344CB8AC3E}">
        <p14:creationId xmlns:p14="http://schemas.microsoft.com/office/powerpoint/2010/main" val="2298441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What are CIS Benchmarks?</a:t>
            </a:r>
            <a:endParaRPr lang="en-US" dirty="0"/>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69766" y="1551126"/>
            <a:ext cx="3553268" cy="4619248"/>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pic>
      <p:sp>
        <p:nvSpPr>
          <p:cNvPr id="7" name="Text Placeholder 3">
            <a:extLst>
              <a:ext uri="{FF2B5EF4-FFF2-40B4-BE49-F238E27FC236}">
                <a16:creationId xmlns:a16="http://schemas.microsoft.com/office/drawing/2014/main" id="{7F4C1A95-93DE-40F5-9ED8-9A3E9FB41781}"/>
              </a:ext>
            </a:extLst>
          </p:cNvPr>
          <p:cNvSpPr txBox="1">
            <a:spLocks/>
          </p:cNvSpPr>
          <p:nvPr/>
        </p:nvSpPr>
        <p:spPr>
          <a:xfrm>
            <a:off x="588264" y="1842643"/>
            <a:ext cx="4476105" cy="3170099"/>
          </a:xfrm>
          <a:prstGeom prst="rect">
            <a:avLst/>
          </a:prstGeom>
        </p:spPr>
        <p:txBody>
          <a:bodyPr vert="horz" wrap="square" lIns="0" tIns="0" rIns="0" bIns="0" rtlCol="0">
            <a:sp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1200"/>
              </a:spcAft>
              <a:buNone/>
            </a:pPr>
            <a:r>
              <a:rPr lang="en-US" sz="2400" dirty="0">
                <a:latin typeface="+mn-lt"/>
              </a:rPr>
              <a:t>Consensus Based Best Practices</a:t>
            </a:r>
          </a:p>
          <a:p>
            <a:pPr marL="0" indent="0">
              <a:spcBef>
                <a:spcPts val="0"/>
              </a:spcBef>
              <a:spcAft>
                <a:spcPts val="1200"/>
              </a:spcAft>
              <a:buNone/>
            </a:pPr>
            <a:r>
              <a:rPr lang="en-US" sz="2400" dirty="0">
                <a:latin typeface="+mn-lt"/>
              </a:rPr>
              <a:t>Over 100 benchmarks covering 14 technology groups</a:t>
            </a:r>
          </a:p>
          <a:p>
            <a:pPr marL="0" indent="0">
              <a:spcBef>
                <a:spcPts val="0"/>
              </a:spcBef>
              <a:spcAft>
                <a:spcPts val="1200"/>
              </a:spcAft>
              <a:buNone/>
            </a:pPr>
            <a:r>
              <a:rPr lang="en-US" sz="2400" dirty="0">
                <a:latin typeface="+mn-lt"/>
              </a:rPr>
              <a:t>Examples:</a:t>
            </a:r>
            <a:endParaRPr lang="en-US" sz="2400" b="1" dirty="0">
              <a:latin typeface="+mn-lt"/>
            </a:endParaRPr>
          </a:p>
          <a:p>
            <a:pPr>
              <a:spcBef>
                <a:spcPts val="0"/>
              </a:spcBef>
              <a:spcAft>
                <a:spcPts val="1200"/>
              </a:spcAft>
            </a:pPr>
            <a:r>
              <a:rPr lang="en-US" sz="2000" dirty="0">
                <a:latin typeface="+mn-lt"/>
              </a:rPr>
              <a:t>Ensure Multi-factor </a:t>
            </a:r>
            <a:r>
              <a:rPr lang="en-US" sz="2000" dirty="0" err="1">
                <a:latin typeface="+mn-lt"/>
              </a:rPr>
              <a:t>Auth</a:t>
            </a:r>
            <a:r>
              <a:rPr lang="en-US" sz="2000" dirty="0">
                <a:latin typeface="+mn-lt"/>
              </a:rPr>
              <a:t> is Enabled</a:t>
            </a:r>
          </a:p>
          <a:p>
            <a:pPr>
              <a:spcBef>
                <a:spcPts val="0"/>
              </a:spcBef>
              <a:spcAft>
                <a:spcPts val="1200"/>
              </a:spcAft>
            </a:pPr>
            <a:r>
              <a:rPr lang="en-US" sz="2000" dirty="0">
                <a:latin typeface="+mn-lt"/>
              </a:rPr>
              <a:t>Ensure SSH access is restricted</a:t>
            </a:r>
          </a:p>
          <a:p>
            <a:pPr>
              <a:spcBef>
                <a:spcPts val="0"/>
              </a:spcBef>
              <a:spcAft>
                <a:spcPts val="1200"/>
              </a:spcAft>
            </a:pPr>
            <a:r>
              <a:rPr lang="en-US" sz="2000" dirty="0">
                <a:latin typeface="+mn-lt"/>
              </a:rPr>
              <a:t>Ensure that 'Data disks' are encrypted</a:t>
            </a:r>
          </a:p>
        </p:txBody>
      </p:sp>
      <p:sp>
        <p:nvSpPr>
          <p:cNvPr id="6" name="Rectangle 5">
            <a:extLst>
              <a:ext uri="{FF2B5EF4-FFF2-40B4-BE49-F238E27FC236}">
                <a16:creationId xmlns:a16="http://schemas.microsoft.com/office/drawing/2014/main" id="{80EE7342-D533-4E3B-BC1D-6A6544961939}"/>
              </a:ext>
            </a:extLst>
          </p:cNvPr>
          <p:cNvSpPr/>
          <p:nvPr/>
        </p:nvSpPr>
        <p:spPr>
          <a:xfrm>
            <a:off x="657210" y="5524043"/>
            <a:ext cx="5259858" cy="646331"/>
          </a:xfrm>
          <a:prstGeom prst="rect">
            <a:avLst/>
          </a:prstGeom>
        </p:spPr>
        <p:txBody>
          <a:bodyPr wrap="square">
            <a:spAutoFit/>
          </a:bodyPr>
          <a:lstStyle/>
          <a:p>
            <a:pPr marL="0" lvl="1" defTabSz="932472" fontAlgn="base">
              <a:spcBef>
                <a:spcPct val="0"/>
              </a:spcBef>
              <a:spcAft>
                <a:spcPts val="600"/>
              </a:spcAft>
              <a:defRPr/>
            </a:pPr>
            <a:r>
              <a:rPr lang="en-US" dirty="0">
                <a:gradFill>
                  <a:gsLst>
                    <a:gs pos="83000">
                      <a:srgbClr val="1A1A1A"/>
                    </a:gs>
                    <a:gs pos="100000">
                      <a:srgbClr val="1A1A1A"/>
                    </a:gs>
                  </a:gsLst>
                  <a:lin ang="5400000" scaled="1"/>
                </a:gradFill>
                <a:ea typeface="Segoe UI" pitchFamily="34" charset="0"/>
                <a:cs typeface="Segoe UI" pitchFamily="34" charset="0"/>
                <a:hlinkClick r:id="rId4"/>
              </a:rPr>
              <a:t>https://azure.microsoft.com/en-us/resources/cis-microsoft-azure-foundations-security-benchmark/</a:t>
            </a:r>
            <a:r>
              <a:rPr lang="en-US" dirty="0">
                <a:gradFill>
                  <a:gsLst>
                    <a:gs pos="83000">
                      <a:srgbClr val="1A1A1A"/>
                    </a:gs>
                    <a:gs pos="100000">
                      <a:srgbClr val="1A1A1A"/>
                    </a:gs>
                  </a:gsLst>
                  <a:lin ang="5400000" scaled="1"/>
                </a:gradFill>
                <a:ea typeface="Segoe UI" pitchFamily="34" charset="0"/>
                <a:cs typeface="Segoe UI" pitchFamily="34" charset="0"/>
              </a:rPr>
              <a:t> </a:t>
            </a:r>
          </a:p>
        </p:txBody>
      </p:sp>
    </p:spTree>
    <p:extLst>
      <p:ext uri="{BB962C8B-B14F-4D97-AF65-F5344CB8AC3E}">
        <p14:creationId xmlns:p14="http://schemas.microsoft.com/office/powerpoint/2010/main" val="1027832172"/>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8263" y="457201"/>
            <a:ext cx="11018520" cy="553999"/>
          </a:xfrm>
        </p:spPr>
        <p:txBody>
          <a:bodyPr/>
          <a:lstStyle/>
          <a:p>
            <a:r>
              <a:rPr lang="en-US"/>
              <a:t>What's inside a CIS benchmark?</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9766" y="1400310"/>
            <a:ext cx="3900229" cy="4536635"/>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pic>
      <p:sp>
        <p:nvSpPr>
          <p:cNvPr id="14" name="Text Placeholder 3">
            <a:extLst>
              <a:ext uri="{FF2B5EF4-FFF2-40B4-BE49-F238E27FC236}">
                <a16:creationId xmlns:a16="http://schemas.microsoft.com/office/drawing/2014/main" id="{B579F18C-EAE4-4C43-A6FF-2BD15B878FB5}"/>
              </a:ext>
            </a:extLst>
          </p:cNvPr>
          <p:cNvSpPr txBox="1">
            <a:spLocks/>
          </p:cNvSpPr>
          <p:nvPr/>
        </p:nvSpPr>
        <p:spPr>
          <a:xfrm>
            <a:off x="588263" y="1565109"/>
            <a:ext cx="4476105" cy="3508653"/>
          </a:xfrm>
          <a:prstGeom prst="rect">
            <a:avLst/>
          </a:prstGeom>
        </p:spPr>
        <p:txBody>
          <a:bodyPr vert="horz" wrap="square" lIns="0" tIns="0" rIns="0" bIns="0" rtlCol="0">
            <a:sp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1200"/>
              </a:spcAft>
              <a:buNone/>
            </a:pPr>
            <a:r>
              <a:rPr lang="en-US" sz="2400" dirty="0">
                <a:latin typeface="+mn-lt"/>
              </a:rPr>
              <a:t>What it applies to…</a:t>
            </a:r>
          </a:p>
          <a:p>
            <a:pPr marL="0" indent="0">
              <a:spcBef>
                <a:spcPts val="0"/>
              </a:spcBef>
              <a:spcAft>
                <a:spcPts val="1200"/>
              </a:spcAft>
              <a:buNone/>
            </a:pPr>
            <a:r>
              <a:rPr lang="en-US" sz="2400" dirty="0">
                <a:latin typeface="+mn-lt"/>
              </a:rPr>
              <a:t>What to do…</a:t>
            </a:r>
          </a:p>
          <a:p>
            <a:pPr marL="0" indent="0">
              <a:spcBef>
                <a:spcPts val="0"/>
              </a:spcBef>
              <a:spcAft>
                <a:spcPts val="1200"/>
              </a:spcAft>
              <a:buNone/>
            </a:pPr>
            <a:r>
              <a:rPr lang="en-US" sz="2400" dirty="0">
                <a:latin typeface="+mn-lt"/>
              </a:rPr>
              <a:t>Why to do it…</a:t>
            </a:r>
          </a:p>
          <a:p>
            <a:pPr marL="0" indent="0">
              <a:spcBef>
                <a:spcPts val="0"/>
              </a:spcBef>
              <a:spcAft>
                <a:spcPts val="1200"/>
              </a:spcAft>
              <a:buNone/>
            </a:pPr>
            <a:r>
              <a:rPr lang="en-US" sz="2400" dirty="0">
                <a:latin typeface="+mn-lt"/>
              </a:rPr>
              <a:t>How to audit…</a:t>
            </a:r>
          </a:p>
          <a:p>
            <a:pPr marL="0" indent="0">
              <a:spcBef>
                <a:spcPts val="0"/>
              </a:spcBef>
              <a:spcAft>
                <a:spcPts val="1200"/>
              </a:spcAft>
              <a:buNone/>
            </a:pPr>
            <a:endParaRPr lang="en-US" sz="2400" dirty="0">
              <a:latin typeface="+mn-lt"/>
            </a:endParaRPr>
          </a:p>
          <a:p>
            <a:pPr marL="0" indent="0">
              <a:spcBef>
                <a:spcPts val="0"/>
              </a:spcBef>
              <a:spcAft>
                <a:spcPts val="1200"/>
              </a:spcAft>
              <a:buNone/>
            </a:pPr>
            <a:endParaRPr lang="en-US" sz="2400" dirty="0">
              <a:latin typeface="+mn-lt"/>
            </a:endParaRPr>
          </a:p>
          <a:p>
            <a:pPr marL="0" indent="0">
              <a:spcBef>
                <a:spcPts val="0"/>
              </a:spcBef>
              <a:spcAft>
                <a:spcPts val="1200"/>
              </a:spcAft>
              <a:buNone/>
            </a:pPr>
            <a:r>
              <a:rPr lang="en-US" sz="2400" dirty="0">
                <a:latin typeface="+mn-lt"/>
              </a:rPr>
              <a:t>How to fix…</a:t>
            </a:r>
          </a:p>
        </p:txBody>
      </p:sp>
      <p:cxnSp>
        <p:nvCxnSpPr>
          <p:cNvPr id="8" name="Straight Arrow Connector 7">
            <a:extLst>
              <a:ext uri="{FF2B5EF4-FFF2-40B4-BE49-F238E27FC236}">
                <a16:creationId xmlns:a16="http://schemas.microsoft.com/office/drawing/2014/main" id="{BC04CE4C-D5D2-46F2-8B90-E6C1065A622F}"/>
              </a:ext>
            </a:extLst>
          </p:cNvPr>
          <p:cNvCxnSpPr/>
          <p:nvPr/>
        </p:nvCxnSpPr>
        <p:spPr>
          <a:xfrm>
            <a:off x="3327189" y="1738077"/>
            <a:ext cx="3456432" cy="0"/>
          </a:xfrm>
          <a:prstGeom prst="straightConnector1">
            <a:avLst/>
          </a:prstGeom>
          <a:ln w="31750">
            <a:solidFill>
              <a:schemeClr val="accent1"/>
            </a:solidFill>
            <a:prstDash val="dash"/>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F849186-B015-4CCA-B8AA-CD5D3815BEE9}"/>
              </a:ext>
            </a:extLst>
          </p:cNvPr>
          <p:cNvCxnSpPr>
            <a:cxnSpLocks/>
          </p:cNvCxnSpPr>
          <p:nvPr/>
        </p:nvCxnSpPr>
        <p:spPr>
          <a:xfrm>
            <a:off x="2348781" y="2237792"/>
            <a:ext cx="4434840" cy="0"/>
          </a:xfrm>
          <a:prstGeom prst="straightConnector1">
            <a:avLst/>
          </a:prstGeom>
          <a:ln w="31750">
            <a:solidFill>
              <a:schemeClr val="accent1"/>
            </a:solidFill>
            <a:prstDash val="dash"/>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6DF399-A247-4D07-B4F9-948614CEA49B}"/>
              </a:ext>
            </a:extLst>
          </p:cNvPr>
          <p:cNvCxnSpPr>
            <a:cxnSpLocks/>
          </p:cNvCxnSpPr>
          <p:nvPr/>
        </p:nvCxnSpPr>
        <p:spPr>
          <a:xfrm>
            <a:off x="2577381" y="2762935"/>
            <a:ext cx="4206240" cy="0"/>
          </a:xfrm>
          <a:prstGeom prst="straightConnector1">
            <a:avLst/>
          </a:prstGeom>
          <a:ln w="31750">
            <a:solidFill>
              <a:schemeClr val="accent1"/>
            </a:solidFill>
            <a:prstDash val="dash"/>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9F0A395-C38C-4E55-8D9E-A09FB7AC3EE4}"/>
              </a:ext>
            </a:extLst>
          </p:cNvPr>
          <p:cNvCxnSpPr>
            <a:cxnSpLocks/>
          </p:cNvCxnSpPr>
          <p:nvPr/>
        </p:nvCxnSpPr>
        <p:spPr>
          <a:xfrm>
            <a:off x="2595669" y="3319435"/>
            <a:ext cx="4187952" cy="0"/>
          </a:xfrm>
          <a:prstGeom prst="straightConnector1">
            <a:avLst/>
          </a:prstGeom>
          <a:ln w="31750">
            <a:solidFill>
              <a:schemeClr val="accent1"/>
            </a:solidFill>
            <a:prstDash val="dash"/>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E2DC18B-1E78-4B24-A07C-242E9AA0D1A2}"/>
              </a:ext>
            </a:extLst>
          </p:cNvPr>
          <p:cNvCxnSpPr>
            <a:cxnSpLocks/>
          </p:cNvCxnSpPr>
          <p:nvPr/>
        </p:nvCxnSpPr>
        <p:spPr>
          <a:xfrm>
            <a:off x="2211621" y="4852847"/>
            <a:ext cx="4572000" cy="0"/>
          </a:xfrm>
          <a:prstGeom prst="straightConnector1">
            <a:avLst/>
          </a:prstGeom>
          <a:ln w="31750">
            <a:solidFill>
              <a:schemeClr val="accent1"/>
            </a:solidFill>
            <a:prstDash val="dash"/>
            <a:headEnd type="none" w="lg" len="lg"/>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8779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4">
                                            <p:txEl>
                                              <p:pRg st="1" end="1"/>
                                            </p:txEl>
                                          </p:spTgt>
                                        </p:tgtEl>
                                        <p:attrNameLst>
                                          <p:attrName>style.visibility</p:attrName>
                                        </p:attrNameLst>
                                      </p:cBhvr>
                                      <p:to>
                                        <p:strVal val="visible"/>
                                      </p:to>
                                    </p:set>
                                    <p:animEffect transition="in" filter="fade">
                                      <p:cBhvr>
                                        <p:cTn id="14" dur="500"/>
                                        <p:tgtEl>
                                          <p:spTgt spid="14">
                                            <p:txEl>
                                              <p:pRg st="1" end="1"/>
                                            </p:txEl>
                                          </p:spTgt>
                                        </p:tgtEl>
                                      </p:cBhvr>
                                    </p:animEffect>
                                  </p:childTnLst>
                                </p:cTn>
                              </p:par>
                              <p:par>
                                <p:cTn id="15" presetID="22" presetClass="entr" presetSubtype="8"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4">
                                            <p:txEl>
                                              <p:pRg st="2" end="2"/>
                                            </p:txEl>
                                          </p:spTgt>
                                        </p:tgtEl>
                                        <p:attrNameLst>
                                          <p:attrName>style.visibility</p:attrName>
                                        </p:attrNameLst>
                                      </p:cBhvr>
                                      <p:to>
                                        <p:strVal val="visible"/>
                                      </p:to>
                                    </p:set>
                                    <p:animEffect transition="in" filter="fade">
                                      <p:cBhvr>
                                        <p:cTn id="21" dur="500"/>
                                        <p:tgtEl>
                                          <p:spTgt spid="14">
                                            <p:txEl>
                                              <p:pRg st="2" end="2"/>
                                            </p:txEl>
                                          </p:spTgt>
                                        </p:tgtEl>
                                      </p:cBhvr>
                                    </p:animEffect>
                                  </p:childTnLst>
                                </p:cTn>
                              </p:par>
                              <p:par>
                                <p:cTn id="22" presetID="22" presetClass="entr" presetSubtype="8"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left)">
                                      <p:cBhvr>
                                        <p:cTn id="24" dur="500"/>
                                        <p:tgtEl>
                                          <p:spTgt spid="17"/>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4">
                                            <p:txEl>
                                              <p:pRg st="3" end="3"/>
                                            </p:txEl>
                                          </p:spTgt>
                                        </p:tgtEl>
                                        <p:attrNameLst>
                                          <p:attrName>style.visibility</p:attrName>
                                        </p:attrNameLst>
                                      </p:cBhvr>
                                      <p:to>
                                        <p:strVal val="visible"/>
                                      </p:to>
                                    </p:set>
                                    <p:animEffect transition="in" filter="fade">
                                      <p:cBhvr>
                                        <p:cTn id="28" dur="500"/>
                                        <p:tgtEl>
                                          <p:spTgt spid="14">
                                            <p:txEl>
                                              <p:pRg st="3" end="3"/>
                                            </p:txEl>
                                          </p:spTgt>
                                        </p:tgtEl>
                                      </p:cBhvr>
                                    </p:animEffect>
                                  </p:childTnLst>
                                </p:cTn>
                              </p:par>
                              <p:par>
                                <p:cTn id="29" presetID="22" presetClass="entr" presetSubtype="8"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left)">
                                      <p:cBhvr>
                                        <p:cTn id="31" dur="500"/>
                                        <p:tgtEl>
                                          <p:spTgt spid="18"/>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14">
                                            <p:txEl>
                                              <p:pRg st="6" end="6"/>
                                            </p:txEl>
                                          </p:spTgt>
                                        </p:tgtEl>
                                        <p:attrNameLst>
                                          <p:attrName>style.visibility</p:attrName>
                                        </p:attrNameLst>
                                      </p:cBhvr>
                                      <p:to>
                                        <p:strVal val="visible"/>
                                      </p:to>
                                    </p:set>
                                    <p:animEffect transition="in" filter="fade">
                                      <p:cBhvr>
                                        <p:cTn id="35" dur="500"/>
                                        <p:tgtEl>
                                          <p:spTgt spid="14">
                                            <p:txEl>
                                              <p:pRg st="6" end="6"/>
                                            </p:txEl>
                                          </p:spTgt>
                                        </p:tgtEl>
                                      </p:cBhvr>
                                    </p:animEffect>
                                  </p:childTnLst>
                                </p:cTn>
                              </p:par>
                              <p:par>
                                <p:cTn id="36" presetID="22" presetClass="entr" presetSubtype="8"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left)">
                                      <p:cBhvr>
                                        <p:cTn id="3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F4EC27D0-6E70-4CE1-B148-015749A72F54}"/>
              </a:ext>
            </a:extLst>
          </p:cNvPr>
          <p:cNvGraphicFramePr>
            <a:graphicFrameLocks noGrp="1"/>
          </p:cNvGraphicFramePr>
          <p:nvPr/>
        </p:nvGraphicFramePr>
        <p:xfrm>
          <a:off x="535127" y="1338902"/>
          <a:ext cx="11121745" cy="4838501"/>
        </p:xfrm>
        <a:graphic>
          <a:graphicData uri="http://schemas.openxmlformats.org/drawingml/2006/table">
            <a:tbl>
              <a:tblPr firstRow="1" bandRow="1">
                <a:effectLst>
                  <a:outerShdw blurRad="190500" dist="76200" dir="2700000" algn="ctr" rotWithShape="0">
                    <a:prstClr val="black">
                      <a:alpha val="30000"/>
                    </a:prstClr>
                  </a:outerShdw>
                </a:effectLst>
                <a:tableStyleId>{5C22544A-7EE6-4342-B048-85BDC9FD1C3A}</a:tableStyleId>
              </a:tblPr>
              <a:tblGrid>
                <a:gridCol w="2500056">
                  <a:extLst>
                    <a:ext uri="{9D8B030D-6E8A-4147-A177-3AD203B41FA5}">
                      <a16:colId xmlns:a16="http://schemas.microsoft.com/office/drawing/2014/main" val="1201714184"/>
                    </a:ext>
                  </a:extLst>
                </a:gridCol>
                <a:gridCol w="6735833">
                  <a:extLst>
                    <a:ext uri="{9D8B030D-6E8A-4147-A177-3AD203B41FA5}">
                      <a16:colId xmlns:a16="http://schemas.microsoft.com/office/drawing/2014/main" val="859652408"/>
                    </a:ext>
                  </a:extLst>
                </a:gridCol>
                <a:gridCol w="1885856">
                  <a:extLst>
                    <a:ext uri="{9D8B030D-6E8A-4147-A177-3AD203B41FA5}">
                      <a16:colId xmlns:a16="http://schemas.microsoft.com/office/drawing/2014/main" val="2962606771"/>
                    </a:ext>
                  </a:extLst>
                </a:gridCol>
              </a:tblGrid>
              <a:tr h="574850">
                <a:tc>
                  <a:txBody>
                    <a:bodyPr/>
                    <a:lstStyle/>
                    <a:p>
                      <a:pPr algn="l"/>
                      <a:r>
                        <a:rPr lang="en-US" sz="1700" dirty="0">
                          <a:gradFill>
                            <a:gsLst>
                              <a:gs pos="2917">
                                <a:schemeClr val="bg1"/>
                              </a:gs>
                              <a:gs pos="30000">
                                <a:schemeClr val="bg1"/>
                              </a:gs>
                            </a:gsLst>
                            <a:lin ang="5400000" scaled="0"/>
                          </a:gradFill>
                        </a:rPr>
                        <a:t>Section</a:t>
                      </a:r>
                    </a:p>
                  </a:txBody>
                  <a:tcPr marL="182880" marR="89642" marT="44821" marB="44821" anchor="ctr">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solidFill>
                      <a:schemeClr val="accent1"/>
                    </a:solidFill>
                  </a:tcPr>
                </a:tc>
                <a:tc>
                  <a:txBody>
                    <a:bodyPr/>
                    <a:lstStyle/>
                    <a:p>
                      <a:pPr algn="l"/>
                      <a:r>
                        <a:rPr lang="en-US" sz="1700" dirty="0">
                          <a:gradFill>
                            <a:gsLst>
                              <a:gs pos="2917">
                                <a:schemeClr val="bg1"/>
                              </a:gs>
                              <a:gs pos="30000">
                                <a:schemeClr val="bg1"/>
                              </a:gs>
                            </a:gsLst>
                            <a:lin ang="5400000" scaled="0"/>
                          </a:gradFill>
                        </a:rPr>
                        <a:t>Recommendations</a:t>
                      </a:r>
                    </a:p>
                  </a:txBody>
                  <a:tcPr marL="182880" marR="89642" marT="44821" marB="44821"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solidFill>
                      <a:schemeClr val="accent1"/>
                    </a:solidFill>
                  </a:tcPr>
                </a:tc>
                <a:tc>
                  <a:txBody>
                    <a:bodyPr/>
                    <a:lstStyle/>
                    <a:p>
                      <a:pPr algn="l"/>
                      <a:r>
                        <a:rPr lang="en-US" sz="1700" dirty="0">
                          <a:gradFill>
                            <a:gsLst>
                              <a:gs pos="2917">
                                <a:schemeClr val="bg1"/>
                              </a:gs>
                              <a:gs pos="30000">
                                <a:schemeClr val="bg1"/>
                              </a:gs>
                            </a:gsLst>
                            <a:lin ang="5400000" scaled="0"/>
                          </a:gradFill>
                        </a:rPr>
                        <a:t>Control Count </a:t>
                      </a:r>
                    </a:p>
                  </a:txBody>
                  <a:tcPr marL="182880" marR="89642" marT="44821" marB="44821"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chemeClr val="accent1"/>
                    </a:solidFill>
                  </a:tcPr>
                </a:tc>
                <a:extLst>
                  <a:ext uri="{0D108BD9-81ED-4DB2-BD59-A6C34878D82A}">
                    <a16:rowId xmlns:a16="http://schemas.microsoft.com/office/drawing/2014/main" val="4096720639"/>
                  </a:ext>
                </a:extLst>
              </a:tr>
              <a:tr h="411480">
                <a:tc>
                  <a:txBody>
                    <a:bodyPr/>
                    <a:lstStyle/>
                    <a:p>
                      <a:r>
                        <a:rPr lang="en-US" sz="1400" b="1" dirty="0">
                          <a:gradFill>
                            <a:gsLst>
                              <a:gs pos="2917">
                                <a:schemeClr val="tx1"/>
                              </a:gs>
                              <a:gs pos="30000">
                                <a:schemeClr val="tx1"/>
                              </a:gs>
                            </a:gsLst>
                            <a:lin ang="5400000" scaled="0"/>
                          </a:gradFill>
                        </a:rPr>
                        <a:t>Identity &amp; Access Mgmt.</a:t>
                      </a:r>
                    </a:p>
                  </a:txBody>
                  <a:tcPr marL="182880" marR="89642" marT="44821" marB="44821" anchor="ctr">
                    <a:lnL w="12700" cap="flat" cmpd="sng" algn="ctr">
                      <a:noFill/>
                      <a:prstDash val="solid"/>
                      <a:round/>
                      <a:headEnd type="none" w="med" len="med"/>
                      <a:tailEnd type="none" w="med" len="med"/>
                    </a:lnL>
                    <a:lnR w="19050" cap="flat" cmpd="sng" algn="ctr">
                      <a:noFill/>
                      <a:prstDash val="solid"/>
                      <a:round/>
                      <a:headEnd type="none" w="med" len="med"/>
                      <a:tailEnd type="none" w="med" len="med"/>
                    </a:lnR>
                    <a:solidFill>
                      <a:schemeClr val="bg1"/>
                    </a:solidFill>
                  </a:tcPr>
                </a:tc>
                <a:tc>
                  <a:txBody>
                    <a:bodyPr/>
                    <a:lstStyle/>
                    <a:p>
                      <a:r>
                        <a:rPr lang="en-US" sz="1400" dirty="0">
                          <a:gradFill>
                            <a:gsLst>
                              <a:gs pos="2917">
                                <a:schemeClr val="tx1"/>
                              </a:gs>
                              <a:gs pos="30000">
                                <a:schemeClr val="tx1"/>
                              </a:gs>
                            </a:gsLst>
                            <a:lin ang="5400000" scaled="0"/>
                          </a:gradFill>
                        </a:rPr>
                        <a:t>Setting the appropriate IAM policies</a:t>
                      </a:r>
                    </a:p>
                  </a:txBody>
                  <a:tcPr marL="182880" marR="89642" marT="44821" marB="44821"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solidFill>
                      <a:schemeClr val="bg1"/>
                    </a:solidFill>
                  </a:tcPr>
                </a:tc>
                <a:tc>
                  <a:txBody>
                    <a:bodyPr/>
                    <a:lstStyle/>
                    <a:p>
                      <a:pPr algn="ctr"/>
                      <a:r>
                        <a:rPr lang="en-US" sz="1400" dirty="0">
                          <a:gradFill>
                            <a:gsLst>
                              <a:gs pos="2917">
                                <a:schemeClr val="tx1"/>
                              </a:gs>
                              <a:gs pos="30000">
                                <a:schemeClr val="tx1"/>
                              </a:gs>
                            </a:gsLst>
                            <a:lin ang="5400000" scaled="0"/>
                          </a:gradFill>
                        </a:rPr>
                        <a:t>23</a:t>
                      </a:r>
                    </a:p>
                  </a:txBody>
                  <a:tcPr marL="182880" marR="89642" marT="44821" marB="44821"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solidFill>
                      <a:schemeClr val="bg1"/>
                    </a:solidFill>
                  </a:tcPr>
                </a:tc>
                <a:extLst>
                  <a:ext uri="{0D108BD9-81ED-4DB2-BD59-A6C34878D82A}">
                    <a16:rowId xmlns:a16="http://schemas.microsoft.com/office/drawing/2014/main" val="722558250"/>
                  </a:ext>
                </a:extLst>
              </a:tr>
              <a:tr h="411480">
                <a:tc>
                  <a:txBody>
                    <a:bodyPr/>
                    <a:lstStyle/>
                    <a:p>
                      <a:r>
                        <a:rPr lang="en-US" sz="1400" b="1" dirty="0">
                          <a:gradFill>
                            <a:gsLst>
                              <a:gs pos="2917">
                                <a:schemeClr val="tx1"/>
                              </a:gs>
                              <a:gs pos="30000">
                                <a:schemeClr val="tx1"/>
                              </a:gs>
                            </a:gsLst>
                            <a:lin ang="5400000" scaled="0"/>
                          </a:gradFill>
                        </a:rPr>
                        <a:t>Azure Security Center</a:t>
                      </a:r>
                    </a:p>
                  </a:txBody>
                  <a:tcPr marL="182880" marR="89642" marT="44821" marB="44821" anchor="ctr">
                    <a:lnL w="12700" cap="flat" cmpd="sng" algn="ctr">
                      <a:noFill/>
                      <a:prstDash val="solid"/>
                      <a:round/>
                      <a:headEnd type="none" w="med" len="med"/>
                      <a:tailEnd type="none" w="med" len="med"/>
                    </a:lnL>
                    <a:lnR w="19050" cap="flat" cmpd="sng" algn="ctr">
                      <a:noFill/>
                      <a:prstDash val="solid"/>
                      <a:round/>
                      <a:headEnd type="none" w="med" len="med"/>
                      <a:tailEnd type="none" w="med" len="med"/>
                    </a:lnR>
                    <a:solidFill>
                      <a:schemeClr val="bg2"/>
                    </a:solidFill>
                  </a:tcPr>
                </a:tc>
                <a:tc>
                  <a:txBody>
                    <a:bodyPr/>
                    <a:lstStyle/>
                    <a:p>
                      <a:r>
                        <a:rPr lang="en-US" sz="1400" dirty="0">
                          <a:gradFill>
                            <a:gsLst>
                              <a:gs pos="2917">
                                <a:schemeClr val="tx1"/>
                              </a:gs>
                              <a:gs pos="30000">
                                <a:schemeClr val="tx1"/>
                              </a:gs>
                            </a:gsLst>
                            <a:lin ang="5400000" scaled="0"/>
                          </a:gradFill>
                        </a:rPr>
                        <a:t>Configuration and use of Azure Security Center</a:t>
                      </a:r>
                    </a:p>
                  </a:txBody>
                  <a:tcPr marL="182880" marR="89642" marT="44821" marB="44821"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solidFill>
                      <a:schemeClr val="bg2"/>
                    </a:solidFill>
                  </a:tcPr>
                </a:tc>
                <a:tc>
                  <a:txBody>
                    <a:bodyPr/>
                    <a:lstStyle/>
                    <a:p>
                      <a:pPr algn="ctr"/>
                      <a:r>
                        <a:rPr lang="en-US" sz="1400" dirty="0">
                          <a:gradFill>
                            <a:gsLst>
                              <a:gs pos="2917">
                                <a:schemeClr val="tx1"/>
                              </a:gs>
                              <a:gs pos="30000">
                                <a:schemeClr val="tx1"/>
                              </a:gs>
                            </a:gsLst>
                            <a:lin ang="5400000" scaled="0"/>
                          </a:gradFill>
                        </a:rPr>
                        <a:t>19</a:t>
                      </a:r>
                    </a:p>
                  </a:txBody>
                  <a:tcPr marL="182880" marR="89642" marT="44821" marB="44821"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solidFill>
                      <a:schemeClr val="bg2"/>
                    </a:solidFill>
                  </a:tcPr>
                </a:tc>
                <a:extLst>
                  <a:ext uri="{0D108BD9-81ED-4DB2-BD59-A6C34878D82A}">
                    <a16:rowId xmlns:a16="http://schemas.microsoft.com/office/drawing/2014/main" val="1088963067"/>
                  </a:ext>
                </a:extLst>
              </a:tr>
              <a:tr h="411480">
                <a:tc>
                  <a:txBody>
                    <a:bodyPr/>
                    <a:lstStyle/>
                    <a:p>
                      <a:r>
                        <a:rPr lang="en-US" sz="1400" b="1" dirty="0">
                          <a:gradFill>
                            <a:gsLst>
                              <a:gs pos="2917">
                                <a:schemeClr val="tx1"/>
                              </a:gs>
                              <a:gs pos="30000">
                                <a:schemeClr val="tx1"/>
                              </a:gs>
                            </a:gsLst>
                            <a:lin ang="5400000" scaled="0"/>
                          </a:gradFill>
                        </a:rPr>
                        <a:t>Storage Accounts</a:t>
                      </a:r>
                    </a:p>
                  </a:txBody>
                  <a:tcPr marL="182880" marR="89642" marT="44821" marB="44821" anchor="ctr">
                    <a:lnL w="12700" cap="flat" cmpd="sng" algn="ctr">
                      <a:noFill/>
                      <a:prstDash val="solid"/>
                      <a:round/>
                      <a:headEnd type="none" w="med" len="med"/>
                      <a:tailEnd type="none" w="med" len="med"/>
                    </a:lnL>
                    <a:lnR w="19050" cap="flat" cmpd="sng" algn="ctr">
                      <a:noFill/>
                      <a:prstDash val="solid"/>
                      <a:round/>
                      <a:headEnd type="none" w="med" len="med"/>
                      <a:tailEnd type="none" w="med" len="med"/>
                    </a:lnR>
                    <a:solidFill>
                      <a:schemeClr val="bg1"/>
                    </a:solidFill>
                  </a:tcPr>
                </a:tc>
                <a:tc>
                  <a:txBody>
                    <a:bodyPr/>
                    <a:lstStyle/>
                    <a:p>
                      <a:r>
                        <a:rPr lang="en-US" sz="1400" dirty="0">
                          <a:gradFill>
                            <a:gsLst>
                              <a:gs pos="2917">
                                <a:schemeClr val="tx1"/>
                              </a:gs>
                              <a:gs pos="30000">
                                <a:schemeClr val="tx1"/>
                              </a:gs>
                            </a:gsLst>
                            <a:lin ang="5400000" scaled="0"/>
                          </a:gradFill>
                        </a:rPr>
                        <a:t>Setting storage account policies</a:t>
                      </a:r>
                    </a:p>
                  </a:txBody>
                  <a:tcPr marL="182880" marR="89642" marT="44821" marB="44821"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solidFill>
                      <a:schemeClr val="bg1"/>
                    </a:solidFill>
                  </a:tcPr>
                </a:tc>
                <a:tc>
                  <a:txBody>
                    <a:bodyPr/>
                    <a:lstStyle/>
                    <a:p>
                      <a:pPr algn="ctr"/>
                      <a:r>
                        <a:rPr lang="en-US" sz="1400" dirty="0">
                          <a:gradFill>
                            <a:gsLst>
                              <a:gs pos="2917">
                                <a:schemeClr val="tx1"/>
                              </a:gs>
                              <a:gs pos="30000">
                                <a:schemeClr val="tx1"/>
                              </a:gs>
                            </a:gsLst>
                            <a:lin ang="5400000" scaled="0"/>
                          </a:gradFill>
                        </a:rPr>
                        <a:t>7</a:t>
                      </a:r>
                    </a:p>
                  </a:txBody>
                  <a:tcPr marL="182880" marR="89642" marT="44821" marB="44821"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solidFill>
                      <a:schemeClr val="bg1"/>
                    </a:solidFill>
                  </a:tcPr>
                </a:tc>
                <a:extLst>
                  <a:ext uri="{0D108BD9-81ED-4DB2-BD59-A6C34878D82A}">
                    <a16:rowId xmlns:a16="http://schemas.microsoft.com/office/drawing/2014/main" val="1245924555"/>
                  </a:ext>
                </a:extLst>
              </a:tr>
              <a:tr h="411480">
                <a:tc>
                  <a:txBody>
                    <a:bodyPr/>
                    <a:lstStyle/>
                    <a:p>
                      <a:r>
                        <a:rPr lang="en-US" sz="1400" b="1" dirty="0">
                          <a:gradFill>
                            <a:gsLst>
                              <a:gs pos="2917">
                                <a:schemeClr val="tx1"/>
                              </a:gs>
                              <a:gs pos="30000">
                                <a:schemeClr val="tx1"/>
                              </a:gs>
                            </a:gsLst>
                            <a:lin ang="5400000" scaled="0"/>
                          </a:gradFill>
                        </a:rPr>
                        <a:t>Azure SQL Services</a:t>
                      </a:r>
                    </a:p>
                  </a:txBody>
                  <a:tcPr marL="182880" marR="89642" marT="44821" marB="44821" anchor="ctr">
                    <a:lnL w="12700" cap="flat" cmpd="sng" algn="ctr">
                      <a:noFill/>
                      <a:prstDash val="solid"/>
                      <a:round/>
                      <a:headEnd type="none" w="med" len="med"/>
                      <a:tailEnd type="none" w="med" len="med"/>
                    </a:lnL>
                    <a:lnR w="19050" cap="flat" cmpd="sng" algn="ctr">
                      <a:noFill/>
                      <a:prstDash val="solid"/>
                      <a:round/>
                      <a:headEnd type="none" w="med" len="med"/>
                      <a:tailEnd type="none" w="med" len="med"/>
                    </a:lnR>
                    <a:solidFill>
                      <a:schemeClr val="bg2"/>
                    </a:solidFill>
                  </a:tcPr>
                </a:tc>
                <a:tc>
                  <a:txBody>
                    <a:bodyPr/>
                    <a:lstStyle/>
                    <a:p>
                      <a:r>
                        <a:rPr lang="en-US" sz="1400" dirty="0">
                          <a:gradFill>
                            <a:gsLst>
                              <a:gs pos="2917">
                                <a:schemeClr val="tx1"/>
                              </a:gs>
                              <a:gs pos="30000">
                                <a:schemeClr val="tx1"/>
                              </a:gs>
                            </a:gsLst>
                            <a:lin ang="5400000" scaled="0"/>
                          </a:gradFill>
                        </a:rPr>
                        <a:t>Securing Azure SQL Servers</a:t>
                      </a:r>
                    </a:p>
                  </a:txBody>
                  <a:tcPr marL="182880" marR="89642" marT="44821" marB="44821"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solidFill>
                      <a:schemeClr val="bg2"/>
                    </a:solidFill>
                  </a:tcPr>
                </a:tc>
                <a:tc>
                  <a:txBody>
                    <a:bodyPr/>
                    <a:lstStyle/>
                    <a:p>
                      <a:pPr algn="ctr"/>
                      <a:r>
                        <a:rPr lang="en-US" sz="1400" dirty="0">
                          <a:gradFill>
                            <a:gsLst>
                              <a:gs pos="2917">
                                <a:schemeClr val="tx1"/>
                              </a:gs>
                              <a:gs pos="30000">
                                <a:schemeClr val="tx1"/>
                              </a:gs>
                            </a:gsLst>
                            <a:lin ang="5400000" scaled="0"/>
                          </a:gradFill>
                        </a:rPr>
                        <a:t>8</a:t>
                      </a:r>
                    </a:p>
                  </a:txBody>
                  <a:tcPr marL="182880" marR="89642" marT="44821" marB="44821"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solidFill>
                      <a:schemeClr val="bg2"/>
                    </a:solidFill>
                  </a:tcPr>
                </a:tc>
                <a:extLst>
                  <a:ext uri="{0D108BD9-81ED-4DB2-BD59-A6C34878D82A}">
                    <a16:rowId xmlns:a16="http://schemas.microsoft.com/office/drawing/2014/main" val="2311457524"/>
                  </a:ext>
                </a:extLst>
              </a:tr>
              <a:tr h="411480">
                <a:tc>
                  <a:txBody>
                    <a:bodyPr/>
                    <a:lstStyle/>
                    <a:p>
                      <a:r>
                        <a:rPr lang="en-US" sz="1400" b="1" dirty="0">
                          <a:gradFill>
                            <a:gsLst>
                              <a:gs pos="2917">
                                <a:schemeClr val="tx1"/>
                              </a:gs>
                              <a:gs pos="30000">
                                <a:schemeClr val="tx1"/>
                              </a:gs>
                            </a:gsLst>
                            <a:lin ang="5400000" scaled="0"/>
                          </a:gradFill>
                        </a:rPr>
                        <a:t>Azure SQL Databases</a:t>
                      </a:r>
                    </a:p>
                  </a:txBody>
                  <a:tcPr marL="182880" marR="89642" marT="44821" marB="44821" anchor="ctr">
                    <a:lnL w="12700" cap="flat" cmpd="sng" algn="ctr">
                      <a:noFill/>
                      <a:prstDash val="solid"/>
                      <a:round/>
                      <a:headEnd type="none" w="med" len="med"/>
                      <a:tailEnd type="none" w="med" len="med"/>
                    </a:lnL>
                    <a:lnR w="19050" cap="flat" cmpd="sng" algn="ctr">
                      <a:noFill/>
                      <a:prstDash val="solid"/>
                      <a:round/>
                      <a:headEnd type="none" w="med" len="med"/>
                      <a:tailEnd type="none" w="med" len="med"/>
                    </a:lnR>
                    <a:solidFill>
                      <a:schemeClr val="bg1"/>
                    </a:solidFill>
                  </a:tcPr>
                </a:tc>
                <a:tc>
                  <a:txBody>
                    <a:bodyPr/>
                    <a:lstStyle/>
                    <a:p>
                      <a:r>
                        <a:rPr lang="en-US" sz="1400" dirty="0">
                          <a:gradFill>
                            <a:gsLst>
                              <a:gs pos="2917">
                                <a:schemeClr val="tx1"/>
                              </a:gs>
                              <a:gs pos="30000">
                                <a:schemeClr val="tx1"/>
                              </a:gs>
                            </a:gsLst>
                            <a:lin ang="5400000" scaled="0"/>
                          </a:gradFill>
                        </a:rPr>
                        <a:t>Securing Azure SQL Databases</a:t>
                      </a:r>
                    </a:p>
                  </a:txBody>
                  <a:tcPr marL="182880" marR="89642" marT="44821" marB="44821"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solidFill>
                      <a:schemeClr val="bg1"/>
                    </a:solidFill>
                  </a:tcPr>
                </a:tc>
                <a:tc>
                  <a:txBody>
                    <a:bodyPr/>
                    <a:lstStyle/>
                    <a:p>
                      <a:pPr algn="ctr"/>
                      <a:r>
                        <a:rPr lang="en-US" sz="1400" dirty="0">
                          <a:gradFill>
                            <a:gsLst>
                              <a:gs pos="2917">
                                <a:schemeClr val="tx1"/>
                              </a:gs>
                              <a:gs pos="30000">
                                <a:schemeClr val="tx1"/>
                              </a:gs>
                            </a:gsLst>
                            <a:lin ang="5400000" scaled="0"/>
                          </a:gradFill>
                        </a:rPr>
                        <a:t>8</a:t>
                      </a:r>
                    </a:p>
                  </a:txBody>
                  <a:tcPr marL="182880" marR="89642" marT="44821" marB="44821"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solidFill>
                      <a:schemeClr val="bg1"/>
                    </a:solidFill>
                  </a:tcPr>
                </a:tc>
                <a:extLst>
                  <a:ext uri="{0D108BD9-81ED-4DB2-BD59-A6C34878D82A}">
                    <a16:rowId xmlns:a16="http://schemas.microsoft.com/office/drawing/2014/main" val="2609991081"/>
                  </a:ext>
                </a:extLst>
              </a:tr>
              <a:tr h="411480">
                <a:tc>
                  <a:txBody>
                    <a:bodyPr/>
                    <a:lstStyle/>
                    <a:p>
                      <a:r>
                        <a:rPr lang="en-US" sz="1400" b="1" dirty="0">
                          <a:gradFill>
                            <a:gsLst>
                              <a:gs pos="2917">
                                <a:schemeClr val="tx1"/>
                              </a:gs>
                              <a:gs pos="30000">
                                <a:schemeClr val="tx1"/>
                              </a:gs>
                            </a:gsLst>
                            <a:lin ang="5400000" scaled="0"/>
                          </a:gradFill>
                        </a:rPr>
                        <a:t>Logging/Monitoring</a:t>
                      </a:r>
                    </a:p>
                  </a:txBody>
                  <a:tcPr marL="182880" marR="89642" marT="44821" marB="44821" anchor="ctr">
                    <a:lnL w="12700" cap="flat" cmpd="sng" algn="ctr">
                      <a:noFill/>
                      <a:prstDash val="solid"/>
                      <a:round/>
                      <a:headEnd type="none" w="med" len="med"/>
                      <a:tailEnd type="none" w="med" len="med"/>
                    </a:lnL>
                    <a:lnR w="19050" cap="flat" cmpd="sng" algn="ctr">
                      <a:noFill/>
                      <a:prstDash val="solid"/>
                      <a:round/>
                      <a:headEnd type="none" w="med" len="med"/>
                      <a:tailEnd type="none" w="med" len="med"/>
                    </a:lnR>
                    <a:solidFill>
                      <a:schemeClr val="bg2"/>
                    </a:solidFill>
                  </a:tcPr>
                </a:tc>
                <a:tc>
                  <a:txBody>
                    <a:bodyPr/>
                    <a:lstStyle/>
                    <a:p>
                      <a:r>
                        <a:rPr lang="en-US" sz="1400" dirty="0">
                          <a:gradFill>
                            <a:gsLst>
                              <a:gs pos="2917">
                                <a:schemeClr val="tx1"/>
                              </a:gs>
                              <a:gs pos="30000">
                                <a:schemeClr val="tx1"/>
                              </a:gs>
                            </a:gsLst>
                            <a:lin ang="5400000" scaled="0"/>
                          </a:gradFill>
                        </a:rPr>
                        <a:t>Setting logging &amp; monitoring policies on Azure subscriptions</a:t>
                      </a:r>
                    </a:p>
                  </a:txBody>
                  <a:tcPr marL="182880" marR="89642" marT="44821" marB="44821"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solidFill>
                      <a:schemeClr val="bg2"/>
                    </a:solidFill>
                  </a:tcPr>
                </a:tc>
                <a:tc>
                  <a:txBody>
                    <a:bodyPr/>
                    <a:lstStyle/>
                    <a:p>
                      <a:pPr algn="ctr"/>
                      <a:r>
                        <a:rPr lang="en-US" sz="1400" dirty="0">
                          <a:gradFill>
                            <a:gsLst>
                              <a:gs pos="2917">
                                <a:schemeClr val="tx1"/>
                              </a:gs>
                              <a:gs pos="30000">
                                <a:schemeClr val="tx1"/>
                              </a:gs>
                            </a:gsLst>
                            <a:lin ang="5400000" scaled="0"/>
                          </a:gradFill>
                        </a:rPr>
                        <a:t>13</a:t>
                      </a:r>
                    </a:p>
                  </a:txBody>
                  <a:tcPr marL="182880" marR="89642" marT="44821" marB="44821"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solidFill>
                      <a:schemeClr val="bg2"/>
                    </a:solidFill>
                  </a:tcPr>
                </a:tc>
                <a:extLst>
                  <a:ext uri="{0D108BD9-81ED-4DB2-BD59-A6C34878D82A}">
                    <a16:rowId xmlns:a16="http://schemas.microsoft.com/office/drawing/2014/main" val="4064542746"/>
                  </a:ext>
                </a:extLst>
              </a:tr>
              <a:tr h="411480">
                <a:tc>
                  <a:txBody>
                    <a:bodyPr/>
                    <a:lstStyle/>
                    <a:p>
                      <a:r>
                        <a:rPr lang="en-US" sz="1400" b="1" dirty="0">
                          <a:gradFill>
                            <a:gsLst>
                              <a:gs pos="2917">
                                <a:schemeClr val="tx1"/>
                              </a:gs>
                              <a:gs pos="30000">
                                <a:schemeClr val="tx1"/>
                              </a:gs>
                            </a:gsLst>
                            <a:lin ang="5400000" scaled="0"/>
                          </a:gradFill>
                        </a:rPr>
                        <a:t>Networking</a:t>
                      </a:r>
                    </a:p>
                  </a:txBody>
                  <a:tcPr marL="182880" marR="89642" marT="44821" marB="44821" anchor="ctr">
                    <a:lnL w="12700" cap="flat" cmpd="sng" algn="ctr">
                      <a:noFill/>
                      <a:prstDash val="solid"/>
                      <a:round/>
                      <a:headEnd type="none" w="med" len="med"/>
                      <a:tailEnd type="none" w="med" len="med"/>
                    </a:lnL>
                    <a:lnR w="19050" cap="flat" cmpd="sng" algn="ctr">
                      <a:noFill/>
                      <a:prstDash val="solid"/>
                      <a:round/>
                      <a:headEnd type="none" w="med" len="med"/>
                      <a:tailEnd type="none" w="med" len="med"/>
                    </a:lnR>
                    <a:solidFill>
                      <a:schemeClr val="bg1"/>
                    </a:solidFill>
                  </a:tcPr>
                </a:tc>
                <a:tc>
                  <a:txBody>
                    <a:bodyPr/>
                    <a:lstStyle/>
                    <a:p>
                      <a:r>
                        <a:rPr lang="en-US" sz="1400" dirty="0">
                          <a:gradFill>
                            <a:gsLst>
                              <a:gs pos="2917">
                                <a:schemeClr val="tx1"/>
                              </a:gs>
                              <a:gs pos="30000">
                                <a:schemeClr val="tx1"/>
                              </a:gs>
                            </a:gsLst>
                            <a:lin ang="5400000" scaled="0"/>
                          </a:gradFill>
                        </a:rPr>
                        <a:t>Securely configuring Azure networking settings and policies</a:t>
                      </a:r>
                    </a:p>
                  </a:txBody>
                  <a:tcPr marL="182880" marR="89642" marT="44821" marB="44821"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solidFill>
                      <a:schemeClr val="bg1"/>
                    </a:solidFill>
                  </a:tcPr>
                </a:tc>
                <a:tc>
                  <a:txBody>
                    <a:bodyPr/>
                    <a:lstStyle/>
                    <a:p>
                      <a:pPr algn="ctr"/>
                      <a:r>
                        <a:rPr lang="en-US" sz="1400" dirty="0">
                          <a:gradFill>
                            <a:gsLst>
                              <a:gs pos="2917">
                                <a:schemeClr val="tx1"/>
                              </a:gs>
                              <a:gs pos="30000">
                                <a:schemeClr val="tx1"/>
                              </a:gs>
                            </a:gsLst>
                            <a:lin ang="5400000" scaled="0"/>
                          </a:gradFill>
                        </a:rPr>
                        <a:t>5</a:t>
                      </a:r>
                    </a:p>
                  </a:txBody>
                  <a:tcPr marL="182880" marR="89642" marT="44821" marB="44821"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solidFill>
                      <a:schemeClr val="bg1"/>
                    </a:solidFill>
                  </a:tcPr>
                </a:tc>
                <a:extLst>
                  <a:ext uri="{0D108BD9-81ED-4DB2-BD59-A6C34878D82A}">
                    <a16:rowId xmlns:a16="http://schemas.microsoft.com/office/drawing/2014/main" val="4261572112"/>
                  </a:ext>
                </a:extLst>
              </a:tr>
              <a:tr h="411480">
                <a:tc>
                  <a:txBody>
                    <a:bodyPr/>
                    <a:lstStyle/>
                    <a:p>
                      <a:r>
                        <a:rPr lang="en-US" sz="1400" b="1" dirty="0">
                          <a:gradFill>
                            <a:gsLst>
                              <a:gs pos="2917">
                                <a:schemeClr val="tx1"/>
                              </a:gs>
                              <a:gs pos="30000">
                                <a:schemeClr val="tx1"/>
                              </a:gs>
                            </a:gsLst>
                            <a:lin ang="5400000" scaled="0"/>
                          </a:gradFill>
                        </a:rPr>
                        <a:t>Virtual Machines</a:t>
                      </a:r>
                    </a:p>
                  </a:txBody>
                  <a:tcPr marL="182880" marR="89642" marT="44821" marB="44821" anchor="ctr">
                    <a:lnL w="12700" cap="flat" cmpd="sng" algn="ctr">
                      <a:noFill/>
                      <a:prstDash val="solid"/>
                      <a:round/>
                      <a:headEnd type="none" w="med" len="med"/>
                      <a:tailEnd type="none" w="med" len="med"/>
                    </a:lnL>
                    <a:lnR w="19050" cap="flat" cmpd="sng" algn="ctr">
                      <a:noFill/>
                      <a:prstDash val="solid"/>
                      <a:round/>
                      <a:headEnd type="none" w="med" len="med"/>
                      <a:tailEnd type="none" w="med" len="med"/>
                    </a:lnR>
                    <a:solidFill>
                      <a:schemeClr val="bg2"/>
                    </a:solidFill>
                  </a:tcPr>
                </a:tc>
                <a:tc>
                  <a:txBody>
                    <a:bodyPr/>
                    <a:lstStyle/>
                    <a:p>
                      <a:r>
                        <a:rPr lang="en-US" sz="1400" dirty="0">
                          <a:gradFill>
                            <a:gsLst>
                              <a:gs pos="2917">
                                <a:schemeClr val="tx1"/>
                              </a:gs>
                              <a:gs pos="30000">
                                <a:schemeClr val="tx1"/>
                              </a:gs>
                            </a:gsLst>
                            <a:lin ang="5400000" scaled="0"/>
                          </a:gradFill>
                        </a:rPr>
                        <a:t>Setting security policies for Azure compute services, specifically virtual machines</a:t>
                      </a:r>
                    </a:p>
                  </a:txBody>
                  <a:tcPr marL="182880" marR="89642" marT="44821" marB="44821"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solidFill>
                      <a:schemeClr val="bg2"/>
                    </a:solidFill>
                  </a:tcPr>
                </a:tc>
                <a:tc>
                  <a:txBody>
                    <a:bodyPr/>
                    <a:lstStyle/>
                    <a:p>
                      <a:pPr algn="ctr"/>
                      <a:r>
                        <a:rPr lang="en-US" sz="1400" dirty="0">
                          <a:gradFill>
                            <a:gsLst>
                              <a:gs pos="2917">
                                <a:schemeClr val="tx1"/>
                              </a:gs>
                              <a:gs pos="30000">
                                <a:schemeClr val="tx1"/>
                              </a:gs>
                            </a:gsLst>
                            <a:lin ang="5400000" scaled="0"/>
                          </a:gradFill>
                        </a:rPr>
                        <a:t>6</a:t>
                      </a:r>
                    </a:p>
                  </a:txBody>
                  <a:tcPr marL="182880" marR="89642" marT="44821" marB="44821"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solidFill>
                      <a:schemeClr val="bg2"/>
                    </a:solidFill>
                  </a:tcPr>
                </a:tc>
                <a:extLst>
                  <a:ext uri="{0D108BD9-81ED-4DB2-BD59-A6C34878D82A}">
                    <a16:rowId xmlns:a16="http://schemas.microsoft.com/office/drawing/2014/main" val="3853675250"/>
                  </a:ext>
                </a:extLst>
              </a:tr>
              <a:tr h="640080">
                <a:tc>
                  <a:txBody>
                    <a:bodyPr/>
                    <a:lstStyle/>
                    <a:p>
                      <a:r>
                        <a:rPr lang="en-US" sz="1400" b="1" dirty="0">
                          <a:gradFill>
                            <a:gsLst>
                              <a:gs pos="2917">
                                <a:schemeClr val="tx1"/>
                              </a:gs>
                              <a:gs pos="30000">
                                <a:schemeClr val="tx1"/>
                              </a:gs>
                            </a:gsLst>
                            <a:lin ang="5400000" scaled="0"/>
                          </a:gradFill>
                        </a:rPr>
                        <a:t>Other </a:t>
                      </a:r>
                    </a:p>
                  </a:txBody>
                  <a:tcPr marL="182880" marR="89642" marT="44821" marB="44821" anchor="ctr">
                    <a:lnL w="12700" cap="flat" cmpd="sng" algn="ctr">
                      <a:noFill/>
                      <a:prstDash val="solid"/>
                      <a:round/>
                      <a:headEnd type="none" w="med" len="med"/>
                      <a:tailEnd type="none" w="med" len="med"/>
                    </a:lnL>
                    <a:lnR w="19050" cap="flat" cmpd="sng" algn="ctr">
                      <a:noFill/>
                      <a:prstDash val="solid"/>
                      <a:round/>
                      <a:headEnd type="none" w="med" len="med"/>
                      <a:tailEnd type="none" w="med" len="med"/>
                    </a:lnR>
                    <a:solidFill>
                      <a:schemeClr val="bg1"/>
                    </a:solidFill>
                  </a:tcPr>
                </a:tc>
                <a:tc>
                  <a:txBody>
                    <a:bodyPr/>
                    <a:lstStyle/>
                    <a:p>
                      <a:r>
                        <a:rPr lang="en-US" sz="1400" dirty="0">
                          <a:gradFill>
                            <a:gsLst>
                              <a:gs pos="2917">
                                <a:schemeClr val="tx1"/>
                              </a:gs>
                              <a:gs pos="30000">
                                <a:schemeClr val="tx1"/>
                              </a:gs>
                            </a:gsLst>
                            <a:lin ang="5400000" scaled="0"/>
                          </a:gradFill>
                        </a:rPr>
                        <a:t>General security and operational controls, including those related to Azure Key Vault and Resource Locks</a:t>
                      </a:r>
                    </a:p>
                  </a:txBody>
                  <a:tcPr marL="182880" marR="89642" marT="44821" marB="44821"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solidFill>
                      <a:schemeClr val="bg1"/>
                    </a:solidFill>
                  </a:tcPr>
                </a:tc>
                <a:tc>
                  <a:txBody>
                    <a:bodyPr/>
                    <a:lstStyle/>
                    <a:p>
                      <a:pPr algn="ctr"/>
                      <a:r>
                        <a:rPr lang="en-US" sz="1400" dirty="0">
                          <a:gradFill>
                            <a:gsLst>
                              <a:gs pos="2917">
                                <a:schemeClr val="tx1"/>
                              </a:gs>
                              <a:gs pos="30000">
                                <a:schemeClr val="tx1"/>
                              </a:gs>
                            </a:gsLst>
                            <a:lin ang="5400000" scaled="0"/>
                          </a:gradFill>
                        </a:rPr>
                        <a:t>3</a:t>
                      </a:r>
                    </a:p>
                  </a:txBody>
                  <a:tcPr marL="182880" marR="89642" marT="44821" marB="44821"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solidFill>
                      <a:schemeClr val="bg1"/>
                    </a:solidFill>
                  </a:tcPr>
                </a:tc>
                <a:extLst>
                  <a:ext uri="{0D108BD9-81ED-4DB2-BD59-A6C34878D82A}">
                    <a16:rowId xmlns:a16="http://schemas.microsoft.com/office/drawing/2014/main" val="4282300336"/>
                  </a:ext>
                </a:extLst>
              </a:tr>
              <a:tr h="331731">
                <a:tc>
                  <a:txBody>
                    <a:bodyPr/>
                    <a:lstStyle/>
                    <a:p>
                      <a:endParaRPr lang="en-US" sz="1400" dirty="0">
                        <a:gradFill>
                          <a:gsLst>
                            <a:gs pos="2917">
                              <a:schemeClr val="bg1"/>
                            </a:gs>
                            <a:gs pos="30000">
                              <a:schemeClr val="bg1"/>
                            </a:gs>
                          </a:gsLst>
                          <a:lin ang="5400000" scaled="0"/>
                        </a:gradFill>
                      </a:endParaRPr>
                    </a:p>
                  </a:txBody>
                  <a:tcPr marL="182880" marR="89642" marT="44821" marB="44821">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noFill/>
                      <a:prstDash val="solid"/>
                      <a:round/>
                      <a:headEnd type="none" w="med" len="med"/>
                      <a:tailEnd type="none" w="med" len="med"/>
                    </a:lnB>
                    <a:solidFill>
                      <a:schemeClr val="accent1"/>
                    </a:solidFill>
                  </a:tcPr>
                </a:tc>
                <a:tc>
                  <a:txBody>
                    <a:bodyPr/>
                    <a:lstStyle/>
                    <a:p>
                      <a:r>
                        <a:rPr lang="en-US" sz="1400" b="1" dirty="0">
                          <a:gradFill>
                            <a:gsLst>
                              <a:gs pos="2917">
                                <a:schemeClr val="bg1"/>
                              </a:gs>
                              <a:gs pos="30000">
                                <a:schemeClr val="bg1"/>
                              </a:gs>
                            </a:gsLst>
                            <a:lin ang="5400000" scaled="0"/>
                          </a:gradFill>
                        </a:rPr>
                        <a:t>Total Recommendations</a:t>
                      </a:r>
                    </a:p>
                  </a:txBody>
                  <a:tcPr marL="182880" marR="89642" marT="44821" marB="44821">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noFill/>
                      <a:prstDash val="solid"/>
                      <a:round/>
                      <a:headEnd type="none" w="med" len="med"/>
                      <a:tailEnd type="none" w="med" len="med"/>
                    </a:lnB>
                    <a:solidFill>
                      <a:schemeClr val="accent1"/>
                    </a:solidFill>
                  </a:tcPr>
                </a:tc>
                <a:tc>
                  <a:txBody>
                    <a:bodyPr/>
                    <a:lstStyle/>
                    <a:p>
                      <a:pPr algn="ctr"/>
                      <a:r>
                        <a:rPr lang="en-US" sz="1400" b="1" dirty="0">
                          <a:gradFill>
                            <a:gsLst>
                              <a:gs pos="2917">
                                <a:schemeClr val="bg1"/>
                              </a:gs>
                              <a:gs pos="30000">
                                <a:schemeClr val="bg1"/>
                              </a:gs>
                            </a:gsLst>
                            <a:lin ang="5400000" scaled="0"/>
                          </a:gradFill>
                        </a:rPr>
                        <a:t>92</a:t>
                      </a:r>
                    </a:p>
                  </a:txBody>
                  <a:tcPr marL="182880" marR="89642" marT="44821" marB="44821">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chemeClr val="accent1"/>
                    </a:solidFill>
                  </a:tcPr>
                </a:tc>
                <a:extLst>
                  <a:ext uri="{0D108BD9-81ED-4DB2-BD59-A6C34878D82A}">
                    <a16:rowId xmlns:a16="http://schemas.microsoft.com/office/drawing/2014/main" val="298898521"/>
                  </a:ext>
                </a:extLst>
              </a:tr>
            </a:tbl>
          </a:graphicData>
        </a:graphic>
      </p:graphicFrame>
      <p:sp>
        <p:nvSpPr>
          <p:cNvPr id="6" name="Title 5">
            <a:extLst>
              <a:ext uri="{FF2B5EF4-FFF2-40B4-BE49-F238E27FC236}">
                <a16:creationId xmlns:a16="http://schemas.microsoft.com/office/drawing/2014/main" id="{9D217E6E-B512-4BD0-9538-A7CF297E48E1}"/>
              </a:ext>
            </a:extLst>
          </p:cNvPr>
          <p:cNvSpPr>
            <a:spLocks noGrp="1"/>
          </p:cNvSpPr>
          <p:nvPr>
            <p:ph type="title"/>
          </p:nvPr>
        </p:nvSpPr>
        <p:spPr/>
        <p:txBody>
          <a:bodyPr/>
          <a:lstStyle/>
          <a:p>
            <a:r>
              <a:rPr lang="en-US" dirty="0"/>
              <a:t>Summary of CIS Controls v1.0</a:t>
            </a:r>
          </a:p>
        </p:txBody>
      </p:sp>
      <p:sp>
        <p:nvSpPr>
          <p:cNvPr id="9" name="TextBox 8">
            <a:extLst>
              <a:ext uri="{FF2B5EF4-FFF2-40B4-BE49-F238E27FC236}">
                <a16:creationId xmlns:a16="http://schemas.microsoft.com/office/drawing/2014/main" id="{32E8837D-7BFC-496C-8CE0-4A04FEB4480F}"/>
              </a:ext>
            </a:extLst>
          </p:cNvPr>
          <p:cNvSpPr txBox="1"/>
          <p:nvPr/>
        </p:nvSpPr>
        <p:spPr>
          <a:xfrm>
            <a:off x="9776199" y="401802"/>
            <a:ext cx="912246" cy="664797"/>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2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MAIN</a:t>
            </a:r>
            <a:br>
              <a:rPr kumimoji="0" lang="en-US" sz="12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br>
            <a:r>
              <a:rPr kumimoji="0" lang="en-US" sz="12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Menu</a:t>
            </a:r>
          </a:p>
        </p:txBody>
      </p:sp>
      <mc:AlternateContent xmlns:mc="http://schemas.openxmlformats.org/markup-compatibility/2006" xmlns:psez="http://schemas.microsoft.com/office/powerpoint/2016/sectionzoom">
        <mc:Choice Requires="psez">
          <p:graphicFrame>
            <p:nvGraphicFramePr>
              <p:cNvPr id="10" name="Section Zoom 9">
                <a:extLst>
                  <a:ext uri="{FF2B5EF4-FFF2-40B4-BE49-F238E27FC236}">
                    <a16:creationId xmlns:a16="http://schemas.microsoft.com/office/drawing/2014/main" id="{A73E47DF-2066-4ECD-8C5E-08A20EEC872E}"/>
                  </a:ext>
                </a:extLst>
              </p:cNvPr>
              <p:cNvGraphicFramePr>
                <a:graphicFrameLocks noChangeAspect="1"/>
              </p:cNvGraphicFramePr>
              <p:nvPr/>
            </p:nvGraphicFramePr>
            <p:xfrm>
              <a:off x="10691491" y="477631"/>
              <a:ext cx="912246" cy="513138"/>
            </p:xfrm>
            <a:graphic>
              <a:graphicData uri="http://schemas.microsoft.com/office/powerpoint/2016/sectionzoom">
                <psez:sectionZm>
                  <psez:sectionZmObj sectionId="{EA759656-4F7E-4EB0-8817-22FFB2C94018}">
                    <psez:zmPr id="{BDD57864-D865-4E6B-A4B1-FDF06E0AEC17}" returnToParent="0" transitionDur="1000">
                      <p166:blipFill xmlns:p166="http://schemas.microsoft.com/office/powerpoint/2016/6/main">
                        <a:blip r:embed="rId3"/>
                        <a:stretch>
                          <a:fillRect/>
                        </a:stretch>
                      </p166:blipFill>
                      <p166:spPr xmlns:p166="http://schemas.microsoft.com/office/powerpoint/2016/6/main">
                        <a:xfrm>
                          <a:off x="0" y="0"/>
                          <a:ext cx="912246" cy="513138"/>
                        </a:xfrm>
                        <a:prstGeom prst="rect">
                          <a:avLst/>
                        </a:prstGeom>
                        <a:ln w="3175">
                          <a:solidFill>
                            <a:prstClr val="ltGray"/>
                          </a:solidFill>
                        </a:ln>
                      </p166:spPr>
                    </psez:zmPr>
                  </psez:sectionZmObj>
                </psez:sectionZm>
              </a:graphicData>
            </a:graphic>
          </p:graphicFrame>
        </mc:Choice>
        <mc:Fallback xmlns="">
          <p:pic>
            <p:nvPicPr>
              <p:cNvPr id="10" name="Section Zoom 9">
                <a:extLst>
                  <a:ext uri="{FF2B5EF4-FFF2-40B4-BE49-F238E27FC236}">
                    <a16:creationId xmlns:a16="http://schemas.microsoft.com/office/drawing/2014/main" id="{A73E47DF-2066-4ECD-8C5E-08A20EEC872E}"/>
                  </a:ext>
                </a:extLst>
              </p:cNvPr>
              <p:cNvPicPr>
                <a:picLocks noGrp="1" noRot="1" noChangeAspect="1" noMove="1" noResize="1" noEditPoints="1" noAdjustHandles="1" noChangeArrowheads="1" noChangeShapeType="1"/>
              </p:cNvPicPr>
              <p:nvPr/>
            </p:nvPicPr>
            <p:blipFill>
              <a:blip r:embed="rId4"/>
              <a:stretch>
                <a:fillRect/>
              </a:stretch>
            </p:blipFill>
            <p:spPr>
              <a:xfrm>
                <a:off x="10691491" y="477631"/>
                <a:ext cx="912246" cy="513138"/>
              </a:xfrm>
              <a:prstGeom prst="rect">
                <a:avLst/>
              </a:prstGeom>
              <a:ln w="3175">
                <a:solidFill>
                  <a:prstClr val="ltGray"/>
                </a:solidFill>
              </a:ln>
            </p:spPr>
          </p:pic>
        </mc:Fallback>
      </mc:AlternateContent>
      <p:sp>
        <p:nvSpPr>
          <p:cNvPr id="12" name="Rectangle 11">
            <a:extLst>
              <a:ext uri="{FF2B5EF4-FFF2-40B4-BE49-F238E27FC236}">
                <a16:creationId xmlns:a16="http://schemas.microsoft.com/office/drawing/2014/main" id="{247B2F87-4EC5-439F-B9A6-F598A42D3F46}"/>
              </a:ext>
            </a:extLst>
          </p:cNvPr>
          <p:cNvSpPr/>
          <p:nvPr/>
        </p:nvSpPr>
        <p:spPr bwMode="auto">
          <a:xfrm>
            <a:off x="9706708" y="359924"/>
            <a:ext cx="2034918" cy="748552"/>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5442884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17C20618-6754-4064-82DD-8E5B4940E52A}"/>
              </a:ext>
            </a:extLst>
          </p:cNvPr>
          <p:cNvGrpSpPr/>
          <p:nvPr/>
        </p:nvGrpSpPr>
        <p:grpSpPr>
          <a:xfrm>
            <a:off x="2779672" y="1301397"/>
            <a:ext cx="6632656" cy="1141439"/>
            <a:chOff x="617447" y="3362184"/>
            <a:chExt cx="10092706" cy="2135680"/>
          </a:xfrm>
        </p:grpSpPr>
        <p:grpSp>
          <p:nvGrpSpPr>
            <p:cNvPr id="52" name="Group 51">
              <a:extLst>
                <a:ext uri="{FF2B5EF4-FFF2-40B4-BE49-F238E27FC236}">
                  <a16:creationId xmlns:a16="http://schemas.microsoft.com/office/drawing/2014/main" id="{0D07E07C-6D14-4BF5-9782-48D981BE50B3}"/>
                </a:ext>
              </a:extLst>
            </p:cNvPr>
            <p:cNvGrpSpPr/>
            <p:nvPr/>
          </p:nvGrpSpPr>
          <p:grpSpPr>
            <a:xfrm>
              <a:off x="617447" y="3362184"/>
              <a:ext cx="10092706" cy="1983280"/>
              <a:chOff x="1208284" y="3799271"/>
              <a:chExt cx="9754591" cy="1983280"/>
            </a:xfrm>
          </p:grpSpPr>
          <p:sp>
            <p:nvSpPr>
              <p:cNvPr id="59" name="Freeform: Shape 58">
                <a:extLst>
                  <a:ext uri="{FF2B5EF4-FFF2-40B4-BE49-F238E27FC236}">
                    <a16:creationId xmlns:a16="http://schemas.microsoft.com/office/drawing/2014/main" id="{FA71B697-71B3-436D-BEB7-F56DE25A6A6F}"/>
                  </a:ext>
                </a:extLst>
              </p:cNvPr>
              <p:cNvSpPr/>
              <p:nvPr/>
            </p:nvSpPr>
            <p:spPr bwMode="auto">
              <a:xfrm flipH="1" flipV="1">
                <a:off x="1208284" y="3799272"/>
                <a:ext cx="9754591" cy="1983279"/>
              </a:xfrm>
              <a:custGeom>
                <a:avLst/>
                <a:gdLst>
                  <a:gd name="connsiteX0" fmla="*/ 9754591 w 9754591"/>
                  <a:gd name="connsiteY0" fmla="*/ 1983279 h 1983279"/>
                  <a:gd name="connsiteX1" fmla="*/ 0 w 9754591"/>
                  <a:gd name="connsiteY1" fmla="*/ 1983279 h 1983279"/>
                  <a:gd name="connsiteX2" fmla="*/ 0 w 9754591"/>
                  <a:gd name="connsiteY2" fmla="*/ 0 h 1983279"/>
                </a:gdLst>
                <a:ahLst/>
                <a:cxnLst>
                  <a:cxn ang="0">
                    <a:pos x="connsiteX0" y="connsiteY0"/>
                  </a:cxn>
                  <a:cxn ang="0">
                    <a:pos x="connsiteX1" y="connsiteY1"/>
                  </a:cxn>
                  <a:cxn ang="0">
                    <a:pos x="connsiteX2" y="connsiteY2"/>
                  </a:cxn>
                </a:cxnLst>
                <a:rect l="l" t="t" r="r" b="b"/>
                <a:pathLst>
                  <a:path w="9754591" h="1983279">
                    <a:moveTo>
                      <a:pt x="9754591" y="1983279"/>
                    </a:moveTo>
                    <a:lnTo>
                      <a:pt x="0" y="1983279"/>
                    </a:lnTo>
                    <a:lnTo>
                      <a:pt x="0" y="0"/>
                    </a:lnTo>
                    <a:close/>
                  </a:path>
                </a:pathLst>
              </a:custGeom>
              <a:solidFill>
                <a:schemeClr val="accent3"/>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dirty="0" err="1">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endParaRPr>
              </a:p>
            </p:txBody>
          </p:sp>
          <p:sp>
            <p:nvSpPr>
              <p:cNvPr id="60" name="Freeform: Shape 59">
                <a:extLst>
                  <a:ext uri="{FF2B5EF4-FFF2-40B4-BE49-F238E27FC236}">
                    <a16:creationId xmlns:a16="http://schemas.microsoft.com/office/drawing/2014/main" id="{85B82752-5DF6-431B-AD0F-E3407FCAE167}"/>
                  </a:ext>
                </a:extLst>
              </p:cNvPr>
              <p:cNvSpPr/>
              <p:nvPr/>
            </p:nvSpPr>
            <p:spPr bwMode="auto">
              <a:xfrm flipH="1" flipV="1">
                <a:off x="1788139" y="3799271"/>
                <a:ext cx="9174735" cy="1865384"/>
              </a:xfrm>
              <a:custGeom>
                <a:avLst/>
                <a:gdLst>
                  <a:gd name="connsiteX0" fmla="*/ 9174735 w 9174735"/>
                  <a:gd name="connsiteY0" fmla="*/ 1865384 h 1865384"/>
                  <a:gd name="connsiteX1" fmla="*/ 0 w 9174735"/>
                  <a:gd name="connsiteY1" fmla="*/ 1865384 h 1865384"/>
                  <a:gd name="connsiteX2" fmla="*/ 0 w 9174735"/>
                  <a:gd name="connsiteY2" fmla="*/ 0 h 1865384"/>
                </a:gdLst>
                <a:ahLst/>
                <a:cxnLst>
                  <a:cxn ang="0">
                    <a:pos x="connsiteX0" y="connsiteY0"/>
                  </a:cxn>
                  <a:cxn ang="0">
                    <a:pos x="connsiteX1" y="connsiteY1"/>
                  </a:cxn>
                  <a:cxn ang="0">
                    <a:pos x="connsiteX2" y="connsiteY2"/>
                  </a:cxn>
                </a:cxnLst>
                <a:rect l="l" t="t" r="r" b="b"/>
                <a:pathLst>
                  <a:path w="9174735" h="1865384">
                    <a:moveTo>
                      <a:pt x="9174735" y="1865384"/>
                    </a:moveTo>
                    <a:lnTo>
                      <a:pt x="0" y="1865384"/>
                    </a:lnTo>
                    <a:lnTo>
                      <a:pt x="0" y="0"/>
                    </a:lnTo>
                    <a:close/>
                  </a:path>
                </a:pathLst>
              </a:custGeom>
              <a:solidFill>
                <a:srgbClr val="FFFFFF">
                  <a:alpha val="89804"/>
                </a:srgb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endParaRPr>
              </a:p>
            </p:txBody>
          </p:sp>
        </p:grpSp>
        <p:sp>
          <p:nvSpPr>
            <p:cNvPr id="53" name="TextBox 52">
              <a:extLst>
                <a:ext uri="{FF2B5EF4-FFF2-40B4-BE49-F238E27FC236}">
                  <a16:creationId xmlns:a16="http://schemas.microsoft.com/office/drawing/2014/main" id="{FF3955E0-3A90-4489-AC78-107A0B60CA35}"/>
                </a:ext>
              </a:extLst>
            </p:cNvPr>
            <p:cNvSpPr txBox="1"/>
            <p:nvPr/>
          </p:nvSpPr>
          <p:spPr>
            <a:xfrm>
              <a:off x="5904915" y="3455845"/>
              <a:ext cx="4190999" cy="1186278"/>
            </a:xfrm>
            <a:prstGeom prst="rect">
              <a:avLst/>
            </a:prstGeom>
            <a:noFill/>
            <a:effectLst/>
          </p:spPr>
          <p:txBody>
            <a:bodyPr wrap="square" lIns="182880" tIns="146304" rIns="182880" bIns="146304" rtlCol="0" anchor="ctr">
              <a:spAutoFit/>
            </a:bodyPr>
            <a:lstStyle/>
            <a:p>
              <a:pPr marL="0" marR="0" lvl="0" indent="0" algn="r" defTabSz="914367" rtl="0" eaLnBrk="1" fontAlgn="auto" latinLnBrk="0" hangingPunct="1">
                <a:lnSpc>
                  <a:spcPct val="100000"/>
                </a:lnSpc>
                <a:spcBef>
                  <a:spcPct val="0"/>
                </a:spcBef>
                <a:spcAft>
                  <a:spcPts val="2353"/>
                </a:spcAft>
                <a:buClrTx/>
                <a:buSzTx/>
                <a:buFontTx/>
                <a:buNone/>
                <a:tabLst/>
                <a:defRPr/>
              </a:pPr>
              <a:r>
                <a:rPr kumimoji="0" lang="en-US" sz="1050" b="1"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MODERN PERIMETER</a:t>
              </a:r>
              <a:br>
                <a:rPr kumimoji="0" lang="en-US" sz="1050" b="1"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br>
              <a:r>
                <a:rPr kumimoji="0" lang="en-US" sz="1050" b="1"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(Identity Controls)</a:t>
              </a:r>
            </a:p>
          </p:txBody>
        </p:sp>
        <p:grpSp>
          <p:nvGrpSpPr>
            <p:cNvPr id="54" name="Group 53">
              <a:extLst>
                <a:ext uri="{FF2B5EF4-FFF2-40B4-BE49-F238E27FC236}">
                  <a16:creationId xmlns:a16="http://schemas.microsoft.com/office/drawing/2014/main" id="{F0CA7F5F-3C96-4971-9B44-78D6A0EA70EC}"/>
                </a:ext>
              </a:extLst>
            </p:cNvPr>
            <p:cNvGrpSpPr/>
            <p:nvPr/>
          </p:nvGrpSpPr>
          <p:grpSpPr>
            <a:xfrm>
              <a:off x="617447" y="3514584"/>
              <a:ext cx="10092706" cy="1983280"/>
              <a:chOff x="1208284" y="3951671"/>
              <a:chExt cx="9754591" cy="1983280"/>
            </a:xfrm>
          </p:grpSpPr>
          <p:grpSp>
            <p:nvGrpSpPr>
              <p:cNvPr id="55" name="Group 54">
                <a:extLst>
                  <a:ext uri="{FF2B5EF4-FFF2-40B4-BE49-F238E27FC236}">
                    <a16:creationId xmlns:a16="http://schemas.microsoft.com/office/drawing/2014/main" id="{C7D3FD70-ED91-4279-A048-181F2CAE3509}"/>
                  </a:ext>
                </a:extLst>
              </p:cNvPr>
              <p:cNvGrpSpPr/>
              <p:nvPr/>
            </p:nvGrpSpPr>
            <p:grpSpPr>
              <a:xfrm flipH="1" flipV="1">
                <a:off x="1208284" y="3951671"/>
                <a:ext cx="9754591" cy="1983280"/>
                <a:chOff x="1208284" y="3799271"/>
                <a:chExt cx="9754591" cy="1983280"/>
              </a:xfrm>
            </p:grpSpPr>
            <p:sp>
              <p:nvSpPr>
                <p:cNvPr id="57" name="Freeform: Shape 56">
                  <a:extLst>
                    <a:ext uri="{FF2B5EF4-FFF2-40B4-BE49-F238E27FC236}">
                      <a16:creationId xmlns:a16="http://schemas.microsoft.com/office/drawing/2014/main" id="{C2FF80C8-0A53-4B46-B60D-8ED03FCC9714}"/>
                    </a:ext>
                  </a:extLst>
                </p:cNvPr>
                <p:cNvSpPr/>
                <p:nvPr/>
              </p:nvSpPr>
              <p:spPr bwMode="auto">
                <a:xfrm flipH="1" flipV="1">
                  <a:off x="1208284" y="3799272"/>
                  <a:ext cx="9754591" cy="1983279"/>
                </a:xfrm>
                <a:custGeom>
                  <a:avLst/>
                  <a:gdLst>
                    <a:gd name="connsiteX0" fmla="*/ 9754591 w 9754591"/>
                    <a:gd name="connsiteY0" fmla="*/ 1983279 h 1983279"/>
                    <a:gd name="connsiteX1" fmla="*/ 0 w 9754591"/>
                    <a:gd name="connsiteY1" fmla="*/ 1983279 h 1983279"/>
                    <a:gd name="connsiteX2" fmla="*/ 0 w 9754591"/>
                    <a:gd name="connsiteY2" fmla="*/ 0 h 1983279"/>
                  </a:gdLst>
                  <a:ahLst/>
                  <a:cxnLst>
                    <a:cxn ang="0">
                      <a:pos x="connsiteX0" y="connsiteY0"/>
                    </a:cxn>
                    <a:cxn ang="0">
                      <a:pos x="connsiteX1" y="connsiteY1"/>
                    </a:cxn>
                    <a:cxn ang="0">
                      <a:pos x="connsiteX2" y="connsiteY2"/>
                    </a:cxn>
                  </a:cxnLst>
                  <a:rect l="l" t="t" r="r" b="b"/>
                  <a:pathLst>
                    <a:path w="9754591" h="1983279">
                      <a:moveTo>
                        <a:pt x="9754591" y="1983279"/>
                      </a:moveTo>
                      <a:lnTo>
                        <a:pt x="0" y="1983279"/>
                      </a:lnTo>
                      <a:lnTo>
                        <a:pt x="0" y="0"/>
                      </a:ln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dirty="0" err="1">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endParaRPr>
                </a:p>
              </p:txBody>
            </p:sp>
            <p:sp>
              <p:nvSpPr>
                <p:cNvPr id="58" name="Freeform: Shape 57">
                  <a:extLst>
                    <a:ext uri="{FF2B5EF4-FFF2-40B4-BE49-F238E27FC236}">
                      <a16:creationId xmlns:a16="http://schemas.microsoft.com/office/drawing/2014/main" id="{674D3C3D-1041-4145-B3F2-1567F897079F}"/>
                    </a:ext>
                  </a:extLst>
                </p:cNvPr>
                <p:cNvSpPr/>
                <p:nvPr/>
              </p:nvSpPr>
              <p:spPr bwMode="auto">
                <a:xfrm flipH="1" flipV="1">
                  <a:off x="1788139" y="3799271"/>
                  <a:ext cx="9174735" cy="1865384"/>
                </a:xfrm>
                <a:custGeom>
                  <a:avLst/>
                  <a:gdLst>
                    <a:gd name="connsiteX0" fmla="*/ 9174735 w 9174735"/>
                    <a:gd name="connsiteY0" fmla="*/ 1865384 h 1865384"/>
                    <a:gd name="connsiteX1" fmla="*/ 0 w 9174735"/>
                    <a:gd name="connsiteY1" fmla="*/ 1865384 h 1865384"/>
                    <a:gd name="connsiteX2" fmla="*/ 0 w 9174735"/>
                    <a:gd name="connsiteY2" fmla="*/ 0 h 1865384"/>
                  </a:gdLst>
                  <a:ahLst/>
                  <a:cxnLst>
                    <a:cxn ang="0">
                      <a:pos x="connsiteX0" y="connsiteY0"/>
                    </a:cxn>
                    <a:cxn ang="0">
                      <a:pos x="connsiteX1" y="connsiteY1"/>
                    </a:cxn>
                    <a:cxn ang="0">
                      <a:pos x="connsiteX2" y="connsiteY2"/>
                    </a:cxn>
                  </a:cxnLst>
                  <a:rect l="l" t="t" r="r" b="b"/>
                  <a:pathLst>
                    <a:path w="9174735" h="1865384">
                      <a:moveTo>
                        <a:pt x="9174735" y="1865384"/>
                      </a:moveTo>
                      <a:lnTo>
                        <a:pt x="0" y="1865384"/>
                      </a:lnTo>
                      <a:lnTo>
                        <a:pt x="0" y="0"/>
                      </a:lnTo>
                      <a:close/>
                    </a:path>
                  </a:pathLst>
                </a:custGeom>
                <a:solidFill>
                  <a:srgbClr val="FFFFFF">
                    <a:alpha val="89804"/>
                  </a:srgbClr>
                </a:solidFill>
                <a:ln>
                  <a:noFill/>
                </a:ln>
                <a:effectLst>
                  <a:outerShdw blurRad="1905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endParaRPr>
                </a:p>
              </p:txBody>
            </p:sp>
          </p:grpSp>
          <p:sp>
            <p:nvSpPr>
              <p:cNvPr id="56" name="TextBox 55">
                <a:extLst>
                  <a:ext uri="{FF2B5EF4-FFF2-40B4-BE49-F238E27FC236}">
                    <a16:creationId xmlns:a16="http://schemas.microsoft.com/office/drawing/2014/main" id="{A5ED326C-3122-4E54-8826-18CD5EFD11F4}"/>
                  </a:ext>
                </a:extLst>
              </p:cNvPr>
              <p:cNvSpPr txBox="1"/>
              <p:nvPr/>
            </p:nvSpPr>
            <p:spPr>
              <a:xfrm>
                <a:off x="1353855" y="4630103"/>
                <a:ext cx="4190999" cy="1186278"/>
              </a:xfrm>
              <a:prstGeom prst="rect">
                <a:avLst/>
              </a:prstGeom>
              <a:noFill/>
              <a:effectLst/>
            </p:spPr>
            <p:txBody>
              <a:bodyPr wrap="square" lIns="182880" tIns="146304" rIns="182880" bIns="146304" rtlCol="0" anchor="ctr">
                <a:spAutoFit/>
              </a:body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050" b="1"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CLASSIC PERIMETER</a:t>
                </a:r>
                <a:br>
                  <a:rPr kumimoji="0" lang="en-US" sz="1050" b="1"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br>
                <a:r>
                  <a:rPr kumimoji="0" lang="en-US" sz="1050" b="1"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(Network Controls)</a:t>
                </a:r>
              </a:p>
            </p:txBody>
          </p:sp>
        </p:grpSp>
      </p:grpSp>
      <p:sp>
        <p:nvSpPr>
          <p:cNvPr id="62" name="Rectangle 61">
            <a:extLst>
              <a:ext uri="{FF2B5EF4-FFF2-40B4-BE49-F238E27FC236}">
                <a16:creationId xmlns:a16="http://schemas.microsoft.com/office/drawing/2014/main" id="{8D31871B-AD5A-47E3-A48F-221E3554745E}"/>
              </a:ext>
            </a:extLst>
          </p:cNvPr>
          <p:cNvSpPr/>
          <p:nvPr/>
        </p:nvSpPr>
        <p:spPr bwMode="auto">
          <a:xfrm>
            <a:off x="2844353" y="1804184"/>
            <a:ext cx="2143362" cy="457200"/>
          </a:xfrm>
          <a:prstGeom prst="rect">
            <a:avLst/>
          </a:prstGeom>
          <a:solidFill>
            <a:srgbClr val="E5ED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Legacy Architectures &amp; Operating Models</a:t>
            </a:r>
          </a:p>
        </p:txBody>
      </p:sp>
      <p:sp>
        <p:nvSpPr>
          <p:cNvPr id="63" name="Rectangle 62">
            <a:extLst>
              <a:ext uri="{FF2B5EF4-FFF2-40B4-BE49-F238E27FC236}">
                <a16:creationId xmlns:a16="http://schemas.microsoft.com/office/drawing/2014/main" id="{194E2EA9-7113-4299-8C14-98C2FB748ECD}"/>
              </a:ext>
            </a:extLst>
          </p:cNvPr>
          <p:cNvSpPr/>
          <p:nvPr/>
        </p:nvSpPr>
        <p:spPr bwMode="auto">
          <a:xfrm>
            <a:off x="7142061" y="1352529"/>
            <a:ext cx="2267352" cy="457200"/>
          </a:xfrm>
          <a:prstGeom prst="rect">
            <a:avLst/>
          </a:prstGeom>
          <a:solidFill>
            <a:srgbClr val="E7F2E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defRPr/>
            </a:pPr>
            <a:r>
              <a:rPr kumimoji="0" lang="en-US" sz="1400" b="1"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cs typeface="Segoe UI" pitchFamily="34" charset="0"/>
              </a:rPr>
              <a:t>Modern Architectures</a:t>
            </a:r>
            <a:r>
              <a:rPr lang="en-US" sz="1400" b="1" dirty="0">
                <a:gradFill>
                  <a:gsLst>
                    <a:gs pos="0">
                      <a:srgbClr val="1A1A1A"/>
                    </a:gs>
                    <a:gs pos="100000">
                      <a:srgbClr val="1A1A1A"/>
                    </a:gs>
                  </a:gsLst>
                  <a:lin ang="5400000" scaled="0"/>
                </a:gradFill>
                <a:ea typeface="Segoe UI" pitchFamily="34" charset="0"/>
                <a:cs typeface="Segoe UI" pitchFamily="34" charset="0"/>
              </a:rPr>
              <a:t> &amp; Operating Models</a:t>
            </a:r>
            <a:endParaRPr kumimoji="0" lang="en-US" sz="1400" b="1"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cs typeface="Segoe UI" pitchFamily="34" charset="0"/>
            </a:endParaRPr>
          </a:p>
        </p:txBody>
      </p:sp>
      <p:sp>
        <p:nvSpPr>
          <p:cNvPr id="2" name="Title 1">
            <a:extLst>
              <a:ext uri="{FF2B5EF4-FFF2-40B4-BE49-F238E27FC236}">
                <a16:creationId xmlns:a16="http://schemas.microsoft.com/office/drawing/2014/main" id="{E3B053C8-A573-4FB8-800C-A5FEFFB24A03}"/>
              </a:ext>
            </a:extLst>
          </p:cNvPr>
          <p:cNvSpPr>
            <a:spLocks noGrp="1"/>
          </p:cNvSpPr>
          <p:nvPr>
            <p:ph type="title"/>
          </p:nvPr>
        </p:nvSpPr>
        <p:spPr/>
        <p:txBody>
          <a:bodyPr/>
          <a:lstStyle/>
          <a:p>
            <a:r>
              <a:rPr lang="en-US" dirty="0"/>
              <a:t>Evolution of Roles and Responsibilities</a:t>
            </a:r>
          </a:p>
        </p:txBody>
      </p:sp>
      <p:sp>
        <p:nvSpPr>
          <p:cNvPr id="61" name="TextBox 60">
            <a:extLst>
              <a:ext uri="{FF2B5EF4-FFF2-40B4-BE49-F238E27FC236}">
                <a16:creationId xmlns:a16="http://schemas.microsoft.com/office/drawing/2014/main" id="{56A06176-06C5-47DF-8694-92D93B3BA643}"/>
              </a:ext>
            </a:extLst>
          </p:cNvPr>
          <p:cNvSpPr txBox="1"/>
          <p:nvPr/>
        </p:nvSpPr>
        <p:spPr>
          <a:xfrm>
            <a:off x="2595153" y="3321253"/>
            <a:ext cx="7001725" cy="27699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Security roles will change with architectural/operational</a:t>
            </a:r>
            <a:r>
              <a:rPr kumimoji="0" lang="en-US" sz="1800" b="1" i="0" u="none" strike="noStrike" kern="1200" cap="none" spc="0" normalizeH="0" noProof="0" dirty="0">
                <a:ln>
                  <a:noFill/>
                </a:ln>
                <a:gradFill>
                  <a:gsLst>
                    <a:gs pos="2917">
                      <a:srgbClr val="1A1A1A"/>
                    </a:gs>
                    <a:gs pos="30000">
                      <a:srgbClr val="1A1A1A"/>
                    </a:gs>
                  </a:gsLst>
                  <a:lin ang="5400000" scaled="0"/>
                </a:gradFill>
                <a:effectLst/>
                <a:uLnTx/>
                <a:uFillTx/>
                <a:latin typeface="Segoe UI"/>
                <a:ea typeface="+mn-ea"/>
                <a:cs typeface="+mn-cs"/>
              </a:rPr>
              <a:t> models</a:t>
            </a:r>
            <a:endParaRPr kumimoji="0" lang="en-US" sz="18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64" name="TextBox 63">
            <a:extLst>
              <a:ext uri="{FF2B5EF4-FFF2-40B4-BE49-F238E27FC236}">
                <a16:creationId xmlns:a16="http://schemas.microsoft.com/office/drawing/2014/main" id="{0A120EDB-1956-413F-9332-C96746EB35D2}"/>
              </a:ext>
            </a:extLst>
          </p:cNvPr>
          <p:cNvSpPr txBox="1"/>
          <p:nvPr/>
        </p:nvSpPr>
        <p:spPr>
          <a:xfrm>
            <a:off x="1335897" y="2847326"/>
            <a:ext cx="210352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83000">
                      <a:srgbClr val="0078D4"/>
                    </a:gs>
                    <a:gs pos="100000">
                      <a:srgbClr val="0078D4"/>
                    </a:gs>
                  </a:gsLst>
                  <a:lin ang="5400000" scaled="1"/>
                </a:gradFill>
                <a:effectLst/>
                <a:uLnTx/>
                <a:uFillTx/>
                <a:latin typeface="Segoe UI"/>
                <a:ea typeface="+mn-ea"/>
                <a:cs typeface="+mn-cs"/>
              </a:rPr>
              <a:t>“STOP THE PRESSES!”</a:t>
            </a:r>
          </a:p>
        </p:txBody>
      </p:sp>
      <p:sp>
        <p:nvSpPr>
          <p:cNvPr id="65" name="Rectangle 64">
            <a:extLst>
              <a:ext uri="{FF2B5EF4-FFF2-40B4-BE49-F238E27FC236}">
                <a16:creationId xmlns:a16="http://schemas.microsoft.com/office/drawing/2014/main" id="{09F2C230-EC68-4CDA-859D-ACB71139B551}"/>
              </a:ext>
            </a:extLst>
          </p:cNvPr>
          <p:cNvSpPr/>
          <p:nvPr/>
        </p:nvSpPr>
        <p:spPr>
          <a:xfrm>
            <a:off x="6550630" y="2801159"/>
            <a:ext cx="4230163" cy="338554"/>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83000">
                      <a:srgbClr val="107C10"/>
                    </a:gs>
                    <a:gs pos="100000">
                      <a:srgbClr val="107C10"/>
                    </a:gs>
                  </a:gsLst>
                  <a:lin ang="5400000" scaled="1"/>
                </a:gradFill>
                <a:effectLst/>
                <a:uLnTx/>
                <a:uFillTx/>
                <a:latin typeface="Segoe UI"/>
                <a:ea typeface="+mn-ea"/>
                <a:cs typeface="+mn-cs"/>
              </a:rPr>
              <a:t>CONTINUOUS VALIDATION</a:t>
            </a:r>
          </a:p>
        </p:txBody>
      </p:sp>
      <p:cxnSp>
        <p:nvCxnSpPr>
          <p:cNvPr id="66" name="Straight Arrow Connector 65">
            <a:extLst>
              <a:ext uri="{FF2B5EF4-FFF2-40B4-BE49-F238E27FC236}">
                <a16:creationId xmlns:a16="http://schemas.microsoft.com/office/drawing/2014/main" id="{432846C8-9A49-4913-95FC-FFAC1E5BA381}"/>
              </a:ext>
            </a:extLst>
          </p:cNvPr>
          <p:cNvCxnSpPr>
            <a:cxnSpLocks/>
          </p:cNvCxnSpPr>
          <p:nvPr/>
        </p:nvCxnSpPr>
        <p:spPr>
          <a:xfrm>
            <a:off x="3528508" y="2970437"/>
            <a:ext cx="4464424"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6F69C158-ADA0-4224-9572-A2C7E669C56F}"/>
              </a:ext>
            </a:extLst>
          </p:cNvPr>
          <p:cNvGrpSpPr/>
          <p:nvPr/>
        </p:nvGrpSpPr>
        <p:grpSpPr>
          <a:xfrm>
            <a:off x="588264" y="3791989"/>
            <a:ext cx="10972800" cy="548640"/>
            <a:chOff x="588264" y="3583454"/>
            <a:chExt cx="10972800" cy="548640"/>
          </a:xfrm>
        </p:grpSpPr>
        <p:sp>
          <p:nvSpPr>
            <p:cNvPr id="68" name="Rectangle 67">
              <a:extLst>
                <a:ext uri="{FF2B5EF4-FFF2-40B4-BE49-F238E27FC236}">
                  <a16:creationId xmlns:a16="http://schemas.microsoft.com/office/drawing/2014/main" id="{360CCE64-A99A-4402-9334-7570ABA33172}"/>
                </a:ext>
              </a:extLst>
            </p:cNvPr>
            <p:cNvSpPr/>
            <p:nvPr/>
          </p:nvSpPr>
          <p:spPr bwMode="auto">
            <a:xfrm>
              <a:off x="588264" y="3583454"/>
              <a:ext cx="10972800" cy="548640"/>
            </a:xfrm>
            <a:prstGeom prst="rect">
              <a:avLst/>
            </a:prstGeom>
            <a:solidFill>
              <a:schemeClr val="lt1"/>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Administration</a:t>
              </a:r>
            </a:p>
          </p:txBody>
        </p:sp>
        <p:sp>
          <p:nvSpPr>
            <p:cNvPr id="69" name="TextBox 68">
              <a:extLst>
                <a:ext uri="{FF2B5EF4-FFF2-40B4-BE49-F238E27FC236}">
                  <a16:creationId xmlns:a16="http://schemas.microsoft.com/office/drawing/2014/main" id="{16E73B45-B8D7-4C16-8C27-F26BA22F1E19}"/>
                </a:ext>
              </a:extLst>
            </p:cNvPr>
            <p:cNvSpPr txBox="1"/>
            <p:nvPr/>
          </p:nvSpPr>
          <p:spPr>
            <a:xfrm>
              <a:off x="8083892" y="3750052"/>
              <a:ext cx="3176468" cy="215444"/>
            </a:xfrm>
            <a:prstGeom prst="rect">
              <a:avLst/>
            </a:prstGeom>
            <a:noFill/>
          </p:spPr>
          <p:txBody>
            <a:bodyPr wrap="square" lIns="0" tIns="0" rIns="0" bIns="0" rtlCol="0">
              <a:spAutoFit/>
            </a:bodyPr>
            <a:lstStyle>
              <a:defPPr>
                <a:defRPr lang="en-US"/>
              </a:defPPr>
              <a:lvl1pPr>
                <a:defRPr b="1">
                  <a:solidFill>
                    <a:schemeClr val="accent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83000">
                        <a:srgbClr val="107C10"/>
                      </a:gs>
                      <a:gs pos="100000">
                        <a:srgbClr val="107C10"/>
                      </a:gs>
                    </a:gsLst>
                    <a:lin ang="5400000" scaled="1"/>
                  </a:gradFill>
                  <a:effectLst/>
                  <a:uLnTx/>
                  <a:uFillTx/>
                  <a:latin typeface="Segoe UI Semibold"/>
                  <a:ea typeface="+mn-ea"/>
                  <a:cs typeface="+mn-cs"/>
                </a:rPr>
                <a:t>Author &amp; Govern Automation</a:t>
              </a:r>
            </a:p>
          </p:txBody>
        </p:sp>
        <p:sp>
          <p:nvSpPr>
            <p:cNvPr id="70" name="TextBox 69">
              <a:extLst>
                <a:ext uri="{FF2B5EF4-FFF2-40B4-BE49-F238E27FC236}">
                  <a16:creationId xmlns:a16="http://schemas.microsoft.com/office/drawing/2014/main" id="{7504077B-7873-43D2-BFD4-5E66DB37D1B5}"/>
                </a:ext>
              </a:extLst>
            </p:cNvPr>
            <p:cNvSpPr txBox="1"/>
            <p:nvPr/>
          </p:nvSpPr>
          <p:spPr>
            <a:xfrm>
              <a:off x="894832" y="3750052"/>
              <a:ext cx="3337648"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83000">
                        <a:srgbClr val="0078D4"/>
                      </a:gs>
                      <a:gs pos="100000">
                        <a:srgbClr val="0078D4"/>
                      </a:gs>
                    </a:gsLst>
                    <a:lin ang="5400000" scaled="1"/>
                  </a:gradFill>
                  <a:effectLst/>
                  <a:uLnTx/>
                  <a:uFillTx/>
                  <a:latin typeface="Segoe UI Semibold"/>
                  <a:ea typeface="+mn-ea"/>
                  <a:cs typeface="+mn-cs"/>
                </a:rPr>
                <a:t>Manual Resource Administration</a:t>
              </a:r>
            </a:p>
          </p:txBody>
        </p:sp>
        <p:cxnSp>
          <p:nvCxnSpPr>
            <p:cNvPr id="71" name="Straight Arrow Connector 70">
              <a:extLst>
                <a:ext uri="{FF2B5EF4-FFF2-40B4-BE49-F238E27FC236}">
                  <a16:creationId xmlns:a16="http://schemas.microsoft.com/office/drawing/2014/main" id="{89BD076F-5D90-48D6-B8D7-310D89E7D107}"/>
                </a:ext>
              </a:extLst>
            </p:cNvPr>
            <p:cNvCxnSpPr>
              <a:cxnSpLocks/>
            </p:cNvCxnSpPr>
            <p:nvPr/>
          </p:nvCxnSpPr>
          <p:spPr>
            <a:xfrm>
              <a:off x="7067006" y="3857774"/>
              <a:ext cx="120000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6AE0B333-1D8E-4433-924F-E17AC38FE4E0}"/>
                </a:ext>
              </a:extLst>
            </p:cNvPr>
            <p:cNvCxnSpPr>
              <a:cxnSpLocks/>
            </p:cNvCxnSpPr>
            <p:nvPr/>
          </p:nvCxnSpPr>
          <p:spPr>
            <a:xfrm>
              <a:off x="4061792" y="3857774"/>
              <a:ext cx="1058847" cy="0"/>
            </a:xfrm>
            <a:prstGeom prst="straightConnector1">
              <a:avLst/>
            </a:prstGeom>
            <a:ln>
              <a:solidFill>
                <a:schemeClr val="tx1"/>
              </a:solidFill>
              <a:headEnd type="none" w="lg" len="med"/>
              <a:tailEnd type="none"/>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7905AFCE-547B-4327-85CB-B94B71A37F8B}"/>
              </a:ext>
            </a:extLst>
          </p:cNvPr>
          <p:cNvGrpSpPr/>
          <p:nvPr/>
        </p:nvGrpSpPr>
        <p:grpSpPr>
          <a:xfrm>
            <a:off x="588263" y="4398158"/>
            <a:ext cx="10972800" cy="640080"/>
            <a:chOff x="588263" y="4287970"/>
            <a:chExt cx="10972800" cy="640080"/>
          </a:xfrm>
        </p:grpSpPr>
        <p:sp>
          <p:nvSpPr>
            <p:cNvPr id="74" name="Rectangle 73">
              <a:extLst>
                <a:ext uri="{FF2B5EF4-FFF2-40B4-BE49-F238E27FC236}">
                  <a16:creationId xmlns:a16="http://schemas.microsoft.com/office/drawing/2014/main" id="{3EA2B455-F64F-4D32-BA7E-8703722A4A3B}"/>
                </a:ext>
              </a:extLst>
            </p:cNvPr>
            <p:cNvSpPr/>
            <p:nvPr/>
          </p:nvSpPr>
          <p:spPr bwMode="auto">
            <a:xfrm>
              <a:off x="588263" y="4287970"/>
              <a:ext cx="10972800" cy="640080"/>
            </a:xfrm>
            <a:prstGeom prst="rect">
              <a:avLst/>
            </a:prstGeom>
            <a:solidFill>
              <a:schemeClr val="lt1"/>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chemeClr val="tx1">
                      <a:lumMod val="50000"/>
                      <a:lumOff val="50000"/>
                    </a:schemeClr>
                  </a:solidFill>
                  <a:effectLst/>
                  <a:uLnTx/>
                  <a:uFillTx/>
                  <a:latin typeface="Segoe UI"/>
                  <a:ea typeface="+mn-ea"/>
                  <a:cs typeface="Segoe UI" pitchFamily="34" charset="0"/>
                </a:rPr>
                <a:t>Network </a:t>
              </a:r>
              <a:r>
                <a:rPr kumimoji="0" lang="en-US" sz="1600" b="1" i="0" u="none" strike="noStrike" kern="1200" cap="none" spc="0" normalizeH="0" baseline="0" noProof="0" dirty="0">
                  <a:ln>
                    <a:noFill/>
                  </a:ln>
                  <a:solidFill>
                    <a:schemeClr val="tx1">
                      <a:lumMod val="50000"/>
                      <a:lumOff val="50000"/>
                    </a:schemeClr>
                  </a:solidFill>
                  <a:effectLst/>
                  <a:uLnTx/>
                  <a:uFillTx/>
                  <a:latin typeface="Segoe UI"/>
                  <a:ea typeface="+mn-ea"/>
                  <a:cs typeface="Segoe UI" pitchFamily="34" charset="0"/>
                  <a:sym typeface="Wingdings" panose="05000000000000000000" pitchFamily="2" charset="2"/>
                </a:rPr>
                <a:t></a:t>
              </a:r>
              <a:r>
                <a:rPr kumimoji="0" lang="en-US" sz="1600" b="1"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mn-ea"/>
                  <a:cs typeface="Segoe UI" pitchFamily="34" charset="0"/>
                  <a:sym typeface="Wingdings" panose="05000000000000000000" pitchFamily="2" charset="2"/>
                </a:rPr>
                <a:t> Containment</a:t>
              </a:r>
              <a:endParaRPr kumimoji="0" lang="en-US" sz="1600" b="1"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mn-ea"/>
                <a:cs typeface="Segoe UI" pitchFamily="34" charset="0"/>
              </a:endParaRPr>
            </a:p>
          </p:txBody>
        </p:sp>
        <p:sp>
          <p:nvSpPr>
            <p:cNvPr id="75" name="TextBox 74">
              <a:extLst>
                <a:ext uri="{FF2B5EF4-FFF2-40B4-BE49-F238E27FC236}">
                  <a16:creationId xmlns:a16="http://schemas.microsoft.com/office/drawing/2014/main" id="{33FB9EC2-039C-4947-9FC3-E77AD948289C}"/>
                </a:ext>
              </a:extLst>
            </p:cNvPr>
            <p:cNvSpPr txBox="1"/>
            <p:nvPr/>
          </p:nvSpPr>
          <p:spPr>
            <a:xfrm>
              <a:off x="8371632" y="4392567"/>
              <a:ext cx="2888728" cy="430887"/>
            </a:xfrm>
            <a:prstGeom prst="rect">
              <a:avLst/>
            </a:prstGeom>
            <a:noFill/>
          </p:spPr>
          <p:txBody>
            <a:bodyPr wrap="square" lIns="0" tIns="0" rIns="0" bIns="0" rtlCol="0">
              <a:spAutoFit/>
            </a:bodyPr>
            <a:lstStyle>
              <a:defPPr>
                <a:defRPr lang="en-US"/>
              </a:defPPr>
              <a:lvl1pPr algn="r">
                <a:defRPr sz="1600" b="0">
                  <a:gradFill>
                    <a:gsLst>
                      <a:gs pos="83000">
                        <a:schemeClr val="accent3"/>
                      </a:gs>
                      <a:gs pos="100000">
                        <a:schemeClr val="accent3"/>
                      </a:gs>
                    </a:gsLst>
                    <a:lin ang="5400000" scaled="1"/>
                  </a:gradFill>
                  <a:latin typeface="+mj-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83000">
                        <a:srgbClr val="107C10"/>
                      </a:gs>
                      <a:gs pos="100000">
                        <a:srgbClr val="107C10"/>
                      </a:gs>
                    </a:gsLst>
                    <a:lin ang="5400000" scaled="1"/>
                  </a:gradFill>
                  <a:effectLst/>
                  <a:uLnTx/>
                  <a:uFillTx/>
                  <a:latin typeface="Segoe UI Semibold"/>
                  <a:ea typeface="+mn-ea"/>
                  <a:cs typeface="+mn-cs"/>
                </a:rPr>
                <a:t>Containment at all layers </a:t>
              </a:r>
              <a:br>
                <a:rPr kumimoji="0" lang="en-US" sz="1400" b="0" i="0" u="none" strike="noStrike" kern="1200" cap="none" spc="0" normalizeH="0" baseline="0" noProof="0" dirty="0">
                  <a:ln>
                    <a:noFill/>
                  </a:ln>
                  <a:gradFill>
                    <a:gsLst>
                      <a:gs pos="83000">
                        <a:srgbClr val="107C10"/>
                      </a:gs>
                      <a:gs pos="100000">
                        <a:srgbClr val="107C10"/>
                      </a:gs>
                    </a:gsLst>
                    <a:lin ang="5400000" scaled="1"/>
                  </a:gradFill>
                  <a:effectLst/>
                  <a:uLnTx/>
                  <a:uFillTx/>
                  <a:latin typeface="Segoe UI Semibold"/>
                  <a:ea typeface="+mn-ea"/>
                  <a:cs typeface="+mn-cs"/>
                </a:rPr>
              </a:br>
              <a:r>
                <a:rPr kumimoji="0" lang="en-US" sz="1400" b="0" i="0" u="none" strike="noStrike" kern="1200" cap="none" spc="0" normalizeH="0" baseline="0" noProof="0" dirty="0">
                  <a:ln>
                    <a:noFill/>
                  </a:ln>
                  <a:gradFill>
                    <a:gsLst>
                      <a:gs pos="83000">
                        <a:srgbClr val="107C10"/>
                      </a:gs>
                      <a:gs pos="100000">
                        <a:srgbClr val="107C10"/>
                      </a:gs>
                    </a:gsLst>
                    <a:lin ang="5400000" scaled="1"/>
                  </a:gradFill>
                  <a:effectLst/>
                  <a:uLnTx/>
                  <a:uFillTx/>
                  <a:latin typeface="Segoe UI Semibold"/>
                  <a:ea typeface="+mn-ea"/>
                  <a:cs typeface="+mn-cs"/>
                </a:rPr>
                <a:t>(Net, App, Identity, Data, etc.)</a:t>
              </a:r>
            </a:p>
          </p:txBody>
        </p:sp>
        <p:sp>
          <p:nvSpPr>
            <p:cNvPr id="76" name="TextBox 75">
              <a:extLst>
                <a:ext uri="{FF2B5EF4-FFF2-40B4-BE49-F238E27FC236}">
                  <a16:creationId xmlns:a16="http://schemas.microsoft.com/office/drawing/2014/main" id="{33C1EB8E-06B2-49C2-A794-6AB9080D2655}"/>
                </a:ext>
              </a:extLst>
            </p:cNvPr>
            <p:cNvSpPr txBox="1"/>
            <p:nvPr/>
          </p:nvSpPr>
          <p:spPr>
            <a:xfrm>
              <a:off x="894832" y="4500288"/>
              <a:ext cx="2436197" cy="215444"/>
            </a:xfrm>
            <a:prstGeom prst="rect">
              <a:avLst/>
            </a:prstGeom>
            <a:noFill/>
          </p:spPr>
          <p:txBody>
            <a:bodyPr wrap="square" lIns="0" tIns="0" rIns="0" bIns="0" rtlCol="0">
              <a:spAutoFit/>
            </a:bodyPr>
            <a:lstStyle>
              <a:defPPr>
                <a:defRPr lang="en-US"/>
              </a:defPPr>
              <a:lvl1pPr>
                <a:defRPr sz="1600">
                  <a:gradFill>
                    <a:gsLst>
                      <a:gs pos="83000">
                        <a:schemeClr val="accent1"/>
                      </a:gs>
                      <a:gs pos="100000">
                        <a:schemeClr val="accent1"/>
                      </a:gs>
                    </a:gsLst>
                    <a:lin ang="5400000" scaled="1"/>
                  </a:gra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83000">
                        <a:srgbClr val="0078D4"/>
                      </a:gs>
                      <a:gs pos="100000">
                        <a:srgbClr val="0078D4"/>
                      </a:gs>
                    </a:gsLst>
                    <a:lin ang="5400000" scaled="1"/>
                  </a:gradFill>
                  <a:effectLst/>
                  <a:uLnTx/>
                  <a:uFillTx/>
                  <a:latin typeface="Segoe UI Semibold"/>
                  <a:ea typeface="+mn-ea"/>
                  <a:cs typeface="+mn-cs"/>
                </a:rPr>
                <a:t>Containment with Network</a:t>
              </a:r>
            </a:p>
          </p:txBody>
        </p:sp>
        <p:cxnSp>
          <p:nvCxnSpPr>
            <p:cNvPr id="77" name="Straight Arrow Connector 76">
              <a:extLst>
                <a:ext uri="{FF2B5EF4-FFF2-40B4-BE49-F238E27FC236}">
                  <a16:creationId xmlns:a16="http://schemas.microsoft.com/office/drawing/2014/main" id="{7FDAB0F8-1362-459D-9FEC-1F13F49CE5B9}"/>
                </a:ext>
              </a:extLst>
            </p:cNvPr>
            <p:cNvCxnSpPr>
              <a:cxnSpLocks/>
            </p:cNvCxnSpPr>
            <p:nvPr/>
          </p:nvCxnSpPr>
          <p:spPr>
            <a:xfrm>
              <a:off x="7610719" y="4608010"/>
              <a:ext cx="120000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4C01C06D-B98C-4532-90A3-B83C0098F152}"/>
                </a:ext>
              </a:extLst>
            </p:cNvPr>
            <p:cNvCxnSpPr>
              <a:cxnSpLocks/>
            </p:cNvCxnSpPr>
            <p:nvPr/>
          </p:nvCxnSpPr>
          <p:spPr>
            <a:xfrm>
              <a:off x="3173946" y="4608010"/>
              <a:ext cx="1432429" cy="0"/>
            </a:xfrm>
            <a:prstGeom prst="straightConnector1">
              <a:avLst/>
            </a:prstGeom>
            <a:ln>
              <a:solidFill>
                <a:schemeClr val="tx1"/>
              </a:solidFill>
              <a:headEnd type="none" w="lg" len="med"/>
              <a:tailEnd type="non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BD349D08-F3A6-45BF-AD4C-B2D2B2FC7FAB}"/>
              </a:ext>
            </a:extLst>
          </p:cNvPr>
          <p:cNvGrpSpPr/>
          <p:nvPr/>
        </p:nvGrpSpPr>
        <p:grpSpPr>
          <a:xfrm>
            <a:off x="588263" y="5095767"/>
            <a:ext cx="10972800" cy="640080"/>
            <a:chOff x="588263" y="5068855"/>
            <a:chExt cx="10972800" cy="640080"/>
          </a:xfrm>
        </p:grpSpPr>
        <p:sp>
          <p:nvSpPr>
            <p:cNvPr id="80" name="Rectangle 79">
              <a:extLst>
                <a:ext uri="{FF2B5EF4-FFF2-40B4-BE49-F238E27FC236}">
                  <a16:creationId xmlns:a16="http://schemas.microsoft.com/office/drawing/2014/main" id="{C8E15930-06CA-4F24-B0CC-9BD066CC38B1}"/>
                </a:ext>
              </a:extLst>
            </p:cNvPr>
            <p:cNvSpPr/>
            <p:nvPr/>
          </p:nvSpPr>
          <p:spPr bwMode="auto">
            <a:xfrm>
              <a:off x="588263" y="5068855"/>
              <a:ext cx="10972800" cy="640080"/>
            </a:xfrm>
            <a:prstGeom prst="rect">
              <a:avLst/>
            </a:prstGeom>
            <a:solidFill>
              <a:schemeClr val="lt1"/>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mn-ea"/>
                  <a:cs typeface="Segoe UI" pitchFamily="34" charset="0"/>
                </a:rPr>
                <a:t>Development</a:t>
              </a:r>
            </a:p>
          </p:txBody>
        </p:sp>
        <p:sp>
          <p:nvSpPr>
            <p:cNvPr id="81" name="TextBox 80">
              <a:extLst>
                <a:ext uri="{FF2B5EF4-FFF2-40B4-BE49-F238E27FC236}">
                  <a16:creationId xmlns:a16="http://schemas.microsoft.com/office/drawing/2014/main" id="{FCBB5F0F-259D-4FE1-8393-2E68502840BD}"/>
                </a:ext>
              </a:extLst>
            </p:cNvPr>
            <p:cNvSpPr txBox="1"/>
            <p:nvPr/>
          </p:nvSpPr>
          <p:spPr>
            <a:xfrm>
              <a:off x="7973865" y="5264189"/>
              <a:ext cx="3396521" cy="215444"/>
            </a:xfrm>
            <a:prstGeom prst="rect">
              <a:avLst/>
            </a:prstGeom>
            <a:noFill/>
          </p:spPr>
          <p:txBody>
            <a:bodyPr wrap="square" lIns="0" tIns="0" rIns="0" bIns="0" rtlCol="0">
              <a:spAutoFit/>
            </a:bodyPr>
            <a:lstStyle>
              <a:defPPr>
                <a:defRPr lang="en-US"/>
              </a:defPPr>
              <a:lvl1pPr algn="r">
                <a:defRPr sz="1600" b="0">
                  <a:gradFill>
                    <a:gsLst>
                      <a:gs pos="83000">
                        <a:schemeClr val="accent3"/>
                      </a:gs>
                      <a:gs pos="100000">
                        <a:schemeClr val="accent3"/>
                      </a:gs>
                    </a:gsLst>
                    <a:lin ang="5400000" scaled="1"/>
                  </a:gradFill>
                  <a:latin typeface="+mj-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83000">
                        <a:srgbClr val="107C10"/>
                      </a:gs>
                      <a:gs pos="100000">
                        <a:srgbClr val="107C10"/>
                      </a:gs>
                    </a:gsLst>
                    <a:lin ang="5400000" scaled="1"/>
                  </a:gradFill>
                  <a:effectLst/>
                  <a:uLnTx/>
                  <a:uFillTx/>
                  <a:latin typeface="Segoe UI Semibold"/>
                  <a:ea typeface="+mn-ea"/>
                  <a:cs typeface="+mn-cs"/>
                </a:rPr>
                <a:t>Security SME in DevOps process</a:t>
              </a:r>
            </a:p>
          </p:txBody>
        </p:sp>
        <p:sp>
          <p:nvSpPr>
            <p:cNvPr id="82" name="TextBox 81">
              <a:extLst>
                <a:ext uri="{FF2B5EF4-FFF2-40B4-BE49-F238E27FC236}">
                  <a16:creationId xmlns:a16="http://schemas.microsoft.com/office/drawing/2014/main" id="{A64BC33F-35B5-43DF-8DFC-7E6FFAB3EC6A}"/>
                </a:ext>
              </a:extLst>
            </p:cNvPr>
            <p:cNvSpPr txBox="1"/>
            <p:nvPr/>
          </p:nvSpPr>
          <p:spPr>
            <a:xfrm>
              <a:off x="894832" y="5281173"/>
              <a:ext cx="3166960" cy="215444"/>
            </a:xfrm>
            <a:prstGeom prst="rect">
              <a:avLst/>
            </a:prstGeom>
            <a:noFill/>
          </p:spPr>
          <p:txBody>
            <a:bodyPr wrap="square" lIns="0" tIns="0" rIns="0" bIns="0" rtlCol="0">
              <a:spAutoFit/>
            </a:bodyPr>
            <a:lstStyle>
              <a:defPPr>
                <a:defRPr lang="en-US"/>
              </a:defPPr>
              <a:lvl1pPr>
                <a:defRPr sz="1600">
                  <a:gradFill>
                    <a:gsLst>
                      <a:gs pos="83000">
                        <a:schemeClr val="accent1"/>
                      </a:gs>
                      <a:gs pos="100000">
                        <a:schemeClr val="accent1"/>
                      </a:gs>
                    </a:gsLst>
                    <a:lin ang="5400000" scaled="1"/>
                  </a:gra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83000">
                        <a:srgbClr val="0078D4"/>
                      </a:gs>
                      <a:gs pos="100000">
                        <a:srgbClr val="0078D4"/>
                      </a:gs>
                    </a:gsLst>
                    <a:lin ang="5400000" scaled="1"/>
                  </a:gradFill>
                  <a:effectLst/>
                  <a:uLnTx/>
                  <a:uFillTx/>
                  <a:latin typeface="Segoe UI Semibold"/>
                  <a:ea typeface="+mn-ea"/>
                  <a:cs typeface="+mn-cs"/>
                </a:rPr>
                <a:t>Quality Check Before Release</a:t>
              </a:r>
            </a:p>
          </p:txBody>
        </p:sp>
        <p:cxnSp>
          <p:nvCxnSpPr>
            <p:cNvPr id="83" name="Straight Arrow Connector 82">
              <a:extLst>
                <a:ext uri="{FF2B5EF4-FFF2-40B4-BE49-F238E27FC236}">
                  <a16:creationId xmlns:a16="http://schemas.microsoft.com/office/drawing/2014/main" id="{3F9BF8E8-30AA-4A56-8877-73A075EFE8EF}"/>
                </a:ext>
              </a:extLst>
            </p:cNvPr>
            <p:cNvCxnSpPr>
              <a:cxnSpLocks/>
            </p:cNvCxnSpPr>
            <p:nvPr/>
          </p:nvCxnSpPr>
          <p:spPr>
            <a:xfrm>
              <a:off x="6958467" y="5388895"/>
              <a:ext cx="162004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62021564-677B-4768-8BD6-BE476AB41CAA}"/>
                </a:ext>
              </a:extLst>
            </p:cNvPr>
            <p:cNvCxnSpPr>
              <a:cxnSpLocks/>
            </p:cNvCxnSpPr>
            <p:nvPr/>
          </p:nvCxnSpPr>
          <p:spPr>
            <a:xfrm>
              <a:off x="3661724" y="5388895"/>
              <a:ext cx="1458915" cy="0"/>
            </a:xfrm>
            <a:prstGeom prst="straightConnector1">
              <a:avLst/>
            </a:prstGeom>
            <a:ln>
              <a:solidFill>
                <a:schemeClr val="tx1"/>
              </a:solidFill>
              <a:headEnd type="none" w="lg" len="med"/>
              <a:tailEnd type="non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D2C65BF7-1ADB-4D9C-9B14-AA115E6A312A}"/>
              </a:ext>
            </a:extLst>
          </p:cNvPr>
          <p:cNvGrpSpPr/>
          <p:nvPr/>
        </p:nvGrpSpPr>
        <p:grpSpPr>
          <a:xfrm>
            <a:off x="588263" y="5793376"/>
            <a:ext cx="10972800" cy="548640"/>
            <a:chOff x="588263" y="5793376"/>
            <a:chExt cx="10972800" cy="548640"/>
          </a:xfrm>
        </p:grpSpPr>
        <p:sp>
          <p:nvSpPr>
            <p:cNvPr id="86" name="Rectangle 85">
              <a:extLst>
                <a:ext uri="{FF2B5EF4-FFF2-40B4-BE49-F238E27FC236}">
                  <a16:creationId xmlns:a16="http://schemas.microsoft.com/office/drawing/2014/main" id="{EE65B6C7-93C5-4DB0-8C11-9DE44C5F92CB}"/>
                </a:ext>
              </a:extLst>
            </p:cNvPr>
            <p:cNvSpPr/>
            <p:nvPr/>
          </p:nvSpPr>
          <p:spPr bwMode="auto">
            <a:xfrm>
              <a:off x="588263" y="5793376"/>
              <a:ext cx="10972800" cy="548640"/>
            </a:xfrm>
            <a:prstGeom prst="rect">
              <a:avLst/>
            </a:prstGeom>
            <a:solidFill>
              <a:schemeClr val="lt1"/>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mn-ea"/>
                  <a:cs typeface="Segoe UI" pitchFamily="34" charset="0"/>
                </a:rPr>
                <a:t>Architecture</a:t>
              </a:r>
            </a:p>
          </p:txBody>
        </p:sp>
        <p:sp>
          <p:nvSpPr>
            <p:cNvPr id="87" name="TextBox 86">
              <a:extLst>
                <a:ext uri="{FF2B5EF4-FFF2-40B4-BE49-F238E27FC236}">
                  <a16:creationId xmlns:a16="http://schemas.microsoft.com/office/drawing/2014/main" id="{356FAF3D-8C6A-4C75-BE2F-33714AF47F6D}"/>
                </a:ext>
              </a:extLst>
            </p:cNvPr>
            <p:cNvSpPr txBox="1"/>
            <p:nvPr/>
          </p:nvSpPr>
          <p:spPr>
            <a:xfrm>
              <a:off x="7558467" y="5959974"/>
              <a:ext cx="3701893" cy="215444"/>
            </a:xfrm>
            <a:prstGeom prst="rect">
              <a:avLst/>
            </a:prstGeom>
            <a:noFill/>
          </p:spPr>
          <p:txBody>
            <a:bodyPr wrap="square" lIns="0" tIns="0" rIns="0" bIns="0" rtlCol="0">
              <a:spAutoFit/>
            </a:bodyPr>
            <a:lstStyle>
              <a:defPPr>
                <a:defRPr lang="en-US"/>
              </a:defPPr>
              <a:lvl1pPr algn="r">
                <a:defRPr sz="1600" b="0">
                  <a:gradFill>
                    <a:gsLst>
                      <a:gs pos="83000">
                        <a:schemeClr val="accent3"/>
                      </a:gs>
                      <a:gs pos="100000">
                        <a:schemeClr val="accent3"/>
                      </a:gs>
                    </a:gsLst>
                    <a:lin ang="5400000" scaled="1"/>
                  </a:gradFill>
                  <a:latin typeface="+mj-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83000">
                        <a:srgbClr val="107C10"/>
                      </a:gs>
                      <a:gs pos="100000">
                        <a:srgbClr val="107C10"/>
                      </a:gs>
                    </a:gsLst>
                    <a:lin ang="5400000" scaled="1"/>
                  </a:gradFill>
                  <a:effectLst/>
                  <a:uLnTx/>
                  <a:uFillTx/>
                  <a:latin typeface="Segoe UI Semibold"/>
                  <a:ea typeface="+mn-ea"/>
                  <a:cs typeface="+mn-cs"/>
                </a:rPr>
                <a:t>Continuous Engagement &amp; Improvement</a:t>
              </a:r>
            </a:p>
          </p:txBody>
        </p:sp>
        <p:sp>
          <p:nvSpPr>
            <p:cNvPr id="88" name="TextBox 87">
              <a:extLst>
                <a:ext uri="{FF2B5EF4-FFF2-40B4-BE49-F238E27FC236}">
                  <a16:creationId xmlns:a16="http://schemas.microsoft.com/office/drawing/2014/main" id="{7EF19290-49F6-4BA2-9631-4CC5579743E2}"/>
                </a:ext>
              </a:extLst>
            </p:cNvPr>
            <p:cNvSpPr txBox="1"/>
            <p:nvPr/>
          </p:nvSpPr>
          <p:spPr>
            <a:xfrm>
              <a:off x="894832" y="5959974"/>
              <a:ext cx="2736642" cy="215444"/>
            </a:xfrm>
            <a:prstGeom prst="rect">
              <a:avLst/>
            </a:prstGeom>
            <a:noFill/>
          </p:spPr>
          <p:txBody>
            <a:bodyPr wrap="square" lIns="0" tIns="0" rIns="0" bIns="0" rtlCol="0">
              <a:spAutoFit/>
            </a:bodyPr>
            <a:lstStyle>
              <a:defPPr>
                <a:defRPr lang="en-US"/>
              </a:defPPr>
              <a:lvl1pPr>
                <a:defRPr sz="1600">
                  <a:gradFill>
                    <a:gsLst>
                      <a:gs pos="83000">
                        <a:schemeClr val="accent1"/>
                      </a:gs>
                      <a:gs pos="100000">
                        <a:schemeClr val="accent1"/>
                      </a:gs>
                    </a:gsLst>
                    <a:lin ang="5400000" scaled="1"/>
                  </a:gra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83000">
                        <a:srgbClr val="0078D4"/>
                      </a:gs>
                      <a:gs pos="100000">
                        <a:srgbClr val="0078D4"/>
                      </a:gs>
                    </a:gsLst>
                    <a:lin ang="5400000" scaled="1"/>
                  </a:gradFill>
                  <a:effectLst/>
                  <a:uLnTx/>
                  <a:uFillTx/>
                  <a:latin typeface="Segoe UI Semibold"/>
                  <a:ea typeface="+mn-ea"/>
                  <a:cs typeface="+mn-cs"/>
                </a:rPr>
                <a:t>Project based Engagement</a:t>
              </a:r>
            </a:p>
          </p:txBody>
        </p:sp>
        <p:cxnSp>
          <p:nvCxnSpPr>
            <p:cNvPr id="89" name="Straight Arrow Connector 88">
              <a:extLst>
                <a:ext uri="{FF2B5EF4-FFF2-40B4-BE49-F238E27FC236}">
                  <a16:creationId xmlns:a16="http://schemas.microsoft.com/office/drawing/2014/main" id="{6BF010F3-C134-4636-BEE9-325765C614BA}"/>
                </a:ext>
              </a:extLst>
            </p:cNvPr>
            <p:cNvCxnSpPr>
              <a:cxnSpLocks/>
            </p:cNvCxnSpPr>
            <p:nvPr/>
          </p:nvCxnSpPr>
          <p:spPr>
            <a:xfrm>
              <a:off x="6819856" y="6067696"/>
              <a:ext cx="97943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D0C9364B-B4BC-4070-A139-8D6411A1E516}"/>
                </a:ext>
              </a:extLst>
            </p:cNvPr>
            <p:cNvCxnSpPr>
              <a:cxnSpLocks/>
            </p:cNvCxnSpPr>
            <p:nvPr/>
          </p:nvCxnSpPr>
          <p:spPr>
            <a:xfrm>
              <a:off x="3331029" y="6067696"/>
              <a:ext cx="1969150" cy="0"/>
            </a:xfrm>
            <a:prstGeom prst="straightConnector1">
              <a:avLst/>
            </a:prstGeom>
            <a:ln>
              <a:solidFill>
                <a:schemeClr val="tx1"/>
              </a:solidFill>
              <a:headEnd type="none" w="lg" len="med"/>
              <a:tailEnd type="none"/>
            </a:ln>
          </p:spPr>
          <p:style>
            <a:lnRef idx="1">
              <a:schemeClr val="accent1"/>
            </a:lnRef>
            <a:fillRef idx="0">
              <a:schemeClr val="accent1"/>
            </a:fillRef>
            <a:effectRef idx="0">
              <a:schemeClr val="accent1"/>
            </a:effectRef>
            <a:fontRef idx="minor">
              <a:schemeClr val="tx1"/>
            </a:fontRef>
          </p:style>
        </p:cxnSp>
      </p:grpSp>
      <p:sp>
        <p:nvSpPr>
          <p:cNvPr id="3" name="&quot;Not Allowed&quot; Symbol 2">
            <a:extLst>
              <a:ext uri="{FF2B5EF4-FFF2-40B4-BE49-F238E27FC236}">
                <a16:creationId xmlns:a16="http://schemas.microsoft.com/office/drawing/2014/main" id="{DDF15E7F-08D3-4B32-95F3-B268FDEE71EB}"/>
              </a:ext>
            </a:extLst>
          </p:cNvPr>
          <p:cNvSpPr/>
          <p:nvPr/>
        </p:nvSpPr>
        <p:spPr bwMode="auto">
          <a:xfrm>
            <a:off x="1035765" y="2864887"/>
            <a:ext cx="246222" cy="246222"/>
          </a:xfrm>
          <a:prstGeom prst="noSmoking">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descr="Repeat">
            <a:extLst>
              <a:ext uri="{FF2B5EF4-FFF2-40B4-BE49-F238E27FC236}">
                <a16:creationId xmlns:a16="http://schemas.microsoft.com/office/drawing/2014/main" id="{9FE07C5C-FD61-40D0-9C80-8A472BCC05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43985" y="2772257"/>
            <a:ext cx="396357" cy="396357"/>
          </a:xfrm>
          <a:prstGeom prst="rect">
            <a:avLst/>
          </a:prstGeom>
        </p:spPr>
      </p:pic>
    </p:spTree>
    <p:extLst>
      <p:ext uri="{BB962C8B-B14F-4D97-AF65-F5344CB8AC3E}">
        <p14:creationId xmlns:p14="http://schemas.microsoft.com/office/powerpoint/2010/main" val="2390983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500"/>
                                        <p:tgtEl>
                                          <p:spTgt spid="6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wipe(left)">
                                      <p:cBhvr>
                                        <p:cTn id="21" dur="500"/>
                                        <p:tgtEl>
                                          <p:spTgt spid="66"/>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par>
                                <p:cTn id="26" presetID="10"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fade">
                                      <p:cBhvr>
                                        <p:cTn id="33" dur="500"/>
                                        <p:tgtEl>
                                          <p:spTgt spid="61"/>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67"/>
                                        </p:tgtEl>
                                        <p:attrNameLst>
                                          <p:attrName>style.visibility</p:attrName>
                                        </p:attrNameLst>
                                      </p:cBhvr>
                                      <p:to>
                                        <p:strVal val="visible"/>
                                      </p:to>
                                    </p:set>
                                    <p:animEffect transition="in" filter="fade">
                                      <p:cBhvr>
                                        <p:cTn id="37" dur="500"/>
                                        <p:tgtEl>
                                          <p:spTgt spid="67"/>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fade">
                                      <p:cBhvr>
                                        <p:cTn id="41" dur="500"/>
                                        <p:tgtEl>
                                          <p:spTgt spid="73"/>
                                        </p:tgtEl>
                                      </p:cBhvr>
                                    </p:animEffect>
                                  </p:childTnLst>
                                </p:cTn>
                              </p:par>
                            </p:childTnLst>
                          </p:cTn>
                        </p:par>
                        <p:par>
                          <p:cTn id="42" fill="hold">
                            <p:stCondLst>
                              <p:cond delay="1500"/>
                            </p:stCondLst>
                            <p:childTnLst>
                              <p:par>
                                <p:cTn id="43" presetID="10" presetClass="entr" presetSubtype="0" fill="hold" nodeType="afterEffect">
                                  <p:stCondLst>
                                    <p:cond delay="0"/>
                                  </p:stCondLst>
                                  <p:childTnLst>
                                    <p:set>
                                      <p:cBhvr>
                                        <p:cTn id="44" dur="1" fill="hold">
                                          <p:stCondLst>
                                            <p:cond delay="0"/>
                                          </p:stCondLst>
                                        </p:cTn>
                                        <p:tgtEl>
                                          <p:spTgt spid="79"/>
                                        </p:tgtEl>
                                        <p:attrNameLst>
                                          <p:attrName>style.visibility</p:attrName>
                                        </p:attrNameLst>
                                      </p:cBhvr>
                                      <p:to>
                                        <p:strVal val="visible"/>
                                      </p:to>
                                    </p:set>
                                    <p:animEffect transition="in" filter="fade">
                                      <p:cBhvr>
                                        <p:cTn id="45" dur="500"/>
                                        <p:tgtEl>
                                          <p:spTgt spid="79"/>
                                        </p:tgtEl>
                                      </p:cBhvr>
                                    </p:animEffect>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85"/>
                                        </p:tgtEl>
                                        <p:attrNameLst>
                                          <p:attrName>style.visibility</p:attrName>
                                        </p:attrNameLst>
                                      </p:cBhvr>
                                      <p:to>
                                        <p:strVal val="visible"/>
                                      </p:to>
                                    </p:set>
                                    <p:animEffect transition="in" filter="fade">
                                      <p:cBhvr>
                                        <p:cTn id="49"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P spid="61" grpId="0"/>
      <p:bldP spid="64" grpId="0"/>
      <p:bldP spid="65" grpId="0"/>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863657FA-2761-415C-88BB-E225A17E54A7}"/>
              </a:ext>
            </a:extLst>
          </p:cNvPr>
          <p:cNvSpPr>
            <a:spLocks noGrp="1"/>
          </p:cNvSpPr>
          <p:nvPr>
            <p:ph type="title"/>
          </p:nvPr>
        </p:nvSpPr>
        <p:spPr>
          <a:xfrm>
            <a:off x="588263" y="457201"/>
            <a:ext cx="11018520" cy="553998"/>
          </a:xfrm>
        </p:spPr>
        <p:txBody>
          <a:bodyPr/>
          <a:lstStyle/>
          <a:p>
            <a:r>
              <a:rPr lang="en-US" dirty="0"/>
              <a:t>Common cloud adoption strategy</a:t>
            </a:r>
          </a:p>
        </p:txBody>
      </p:sp>
      <p:sp>
        <p:nvSpPr>
          <p:cNvPr id="7" name="Oval 6">
            <a:extLst>
              <a:ext uri="{FF2B5EF4-FFF2-40B4-BE49-F238E27FC236}">
                <a16:creationId xmlns:a16="http://schemas.microsoft.com/office/drawing/2014/main" id="{72100E40-565A-4352-B176-DDDDCE6FD4D7}"/>
              </a:ext>
            </a:extLst>
          </p:cNvPr>
          <p:cNvSpPr/>
          <p:nvPr/>
        </p:nvSpPr>
        <p:spPr bwMode="auto">
          <a:xfrm>
            <a:off x="686643" y="1830218"/>
            <a:ext cx="365760" cy="365760"/>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5720"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1</a:t>
            </a:r>
          </a:p>
        </p:txBody>
      </p:sp>
      <p:sp>
        <p:nvSpPr>
          <p:cNvPr id="8" name="Oval 7">
            <a:extLst>
              <a:ext uri="{FF2B5EF4-FFF2-40B4-BE49-F238E27FC236}">
                <a16:creationId xmlns:a16="http://schemas.microsoft.com/office/drawing/2014/main" id="{427FC749-9DB4-4F37-8AC9-6CDAA1768DE9}"/>
              </a:ext>
            </a:extLst>
          </p:cNvPr>
          <p:cNvSpPr/>
          <p:nvPr/>
        </p:nvSpPr>
        <p:spPr bwMode="auto">
          <a:xfrm>
            <a:off x="686643" y="4079153"/>
            <a:ext cx="365760" cy="365760"/>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5720"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3</a:t>
            </a:r>
          </a:p>
        </p:txBody>
      </p:sp>
      <p:sp>
        <p:nvSpPr>
          <p:cNvPr id="9" name="Oval 8">
            <a:extLst>
              <a:ext uri="{FF2B5EF4-FFF2-40B4-BE49-F238E27FC236}">
                <a16:creationId xmlns:a16="http://schemas.microsoft.com/office/drawing/2014/main" id="{4A5134B0-C1A2-4968-91B5-93A057298DEE}"/>
              </a:ext>
            </a:extLst>
          </p:cNvPr>
          <p:cNvSpPr/>
          <p:nvPr/>
        </p:nvSpPr>
        <p:spPr bwMode="auto">
          <a:xfrm>
            <a:off x="686643" y="2795430"/>
            <a:ext cx="365760" cy="365760"/>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5720"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2</a:t>
            </a:r>
          </a:p>
        </p:txBody>
      </p:sp>
      <p:sp>
        <p:nvSpPr>
          <p:cNvPr id="10" name="Rectangle 9">
            <a:extLst>
              <a:ext uri="{FF2B5EF4-FFF2-40B4-BE49-F238E27FC236}">
                <a16:creationId xmlns:a16="http://schemas.microsoft.com/office/drawing/2014/main" id="{DF936381-FE49-43C6-861E-422F0AE1DCB7}"/>
              </a:ext>
            </a:extLst>
          </p:cNvPr>
          <p:cNvSpPr/>
          <p:nvPr/>
        </p:nvSpPr>
        <p:spPr>
          <a:xfrm>
            <a:off x="1177834" y="1763543"/>
            <a:ext cx="3655966" cy="778931"/>
          </a:xfrm>
          <a:prstGeom prst="rect">
            <a:avLst/>
          </a:prstGeom>
        </p:spPr>
        <p:txBody>
          <a:bodyPr wrap="square">
            <a:spAutoFit/>
          </a:bodyPr>
          <a:lstStyle/>
          <a:p>
            <a:pPr marL="0" marR="0" lvl="0" indent="0" algn="l" defTabSz="896214" rtl="0" eaLnBrk="1" fontAlgn="auto" latinLnBrk="0" hangingPunct="1">
              <a:lnSpc>
                <a:spcPct val="97000"/>
              </a:lnSpc>
              <a:spcBef>
                <a:spcPts val="0"/>
              </a:spcBef>
              <a:spcAft>
                <a:spcPts val="588"/>
              </a:spcAft>
              <a:buClrTx/>
              <a:buSzTx/>
              <a:buFontTx/>
              <a:buNone/>
              <a:tabLst/>
              <a:defRPr/>
            </a:pPr>
            <a:r>
              <a:rPr kumimoji="0" lang="en-US" sz="1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Prefer SaaS</a:t>
            </a:r>
            <a:br>
              <a:rPr kumimoji="0" lang="en-US" sz="1600" b="1" i="0" u="none" strike="noStrike" kern="0" cap="none" spc="0" normalizeH="0" baseline="0" noProof="0" dirty="0">
                <a:ln>
                  <a:noFill/>
                </a:ln>
                <a:solidFill>
                  <a:sysClr val="windowText" lastClr="000000"/>
                </a:solidFill>
                <a:effectLst/>
                <a:uLnTx/>
                <a:uFillTx/>
                <a:latin typeface="Segoe UI"/>
                <a:ea typeface="+mn-ea"/>
              </a:rPr>
            </a:br>
            <a:r>
              <a:rPr kumimoji="0" lang="en-US" sz="1400" b="0" i="0" u="none" strike="noStrike" kern="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Take advantage of productivity workloads provided in the cloud</a:t>
            </a:r>
            <a:endParaRPr kumimoji="0" lang="en-US" sz="700" b="0" i="0" u="none" strike="noStrike" kern="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11" name="Rectangle 10">
            <a:extLst>
              <a:ext uri="{FF2B5EF4-FFF2-40B4-BE49-F238E27FC236}">
                <a16:creationId xmlns:a16="http://schemas.microsoft.com/office/drawing/2014/main" id="{69B2B712-E089-499D-90CD-6B990382F532}"/>
              </a:ext>
            </a:extLst>
          </p:cNvPr>
          <p:cNvSpPr/>
          <p:nvPr/>
        </p:nvSpPr>
        <p:spPr>
          <a:xfrm>
            <a:off x="1177834" y="2700180"/>
            <a:ext cx="3849370" cy="1308050"/>
          </a:xfrm>
          <a:prstGeom prst="rect">
            <a:avLst/>
          </a:prstGeom>
        </p:spPr>
        <p:txBody>
          <a:bodyPr wrap="square">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New Development to PaaS</a:t>
            </a:r>
            <a:br>
              <a:rPr kumimoji="0" lang="en-US" sz="1600" b="1" i="0" u="none" strike="noStrike" kern="0" cap="none" spc="0" normalizeH="0" baseline="0" noProof="0" dirty="0">
                <a:ln>
                  <a:noFill/>
                </a:ln>
                <a:solidFill>
                  <a:sysClr val="windowText" lastClr="000000"/>
                </a:solidFill>
                <a:effectLst/>
                <a:uLnTx/>
                <a:uFillTx/>
                <a:latin typeface="Segoe UI"/>
                <a:ea typeface="+mn-ea"/>
              </a:rPr>
            </a:br>
            <a:r>
              <a:rPr kumimoji="0" lang="en-US" sz="1400" b="0" i="0" u="none" strike="noStrike" kern="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New development and modern applications </a:t>
            </a:r>
            <a:br>
              <a:rPr kumimoji="0" lang="en-US" sz="1400" b="0" i="0" u="none" strike="noStrike" kern="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br>
            <a:r>
              <a:rPr kumimoji="0" lang="en-US" sz="1400" b="0" i="0" u="none" strike="noStrike" kern="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move to PaaS.</a:t>
            </a:r>
          </a:p>
          <a:p>
            <a:pPr marL="0" marR="0" lvl="0" indent="0" algn="l" defTabSz="896214"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New applications optimized for cloud computing. </a:t>
            </a:r>
          </a:p>
        </p:txBody>
      </p:sp>
      <p:sp>
        <p:nvSpPr>
          <p:cNvPr id="12" name="Rectangle 11">
            <a:extLst>
              <a:ext uri="{FF2B5EF4-FFF2-40B4-BE49-F238E27FC236}">
                <a16:creationId xmlns:a16="http://schemas.microsoft.com/office/drawing/2014/main" id="{45A1B5F2-3732-49AC-B03E-D2DC659C3996}"/>
              </a:ext>
            </a:extLst>
          </p:cNvPr>
          <p:cNvSpPr/>
          <p:nvPr/>
        </p:nvSpPr>
        <p:spPr>
          <a:xfrm>
            <a:off x="1177834" y="4079153"/>
            <a:ext cx="3765420" cy="800219"/>
          </a:xfrm>
          <a:prstGeom prst="rect">
            <a:avLst/>
          </a:prstGeom>
        </p:spPr>
        <p:txBody>
          <a:bodyPr wrap="square">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Existing workloads </a:t>
            </a:r>
            <a:r>
              <a:rPr kumimoji="0" lang="en-US" sz="1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sym typeface="Wingdings" panose="05000000000000000000" pitchFamily="2" charset="2"/>
              </a:rPr>
              <a:t> IaaS </a:t>
            </a:r>
            <a:br>
              <a:rPr kumimoji="0" lang="en-US" sz="16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sym typeface="Wingdings" panose="05000000000000000000" pitchFamily="2" charset="2"/>
              </a:rPr>
            </a:br>
            <a:r>
              <a:rPr kumimoji="0" lang="en-US" sz="1400" b="0" i="0" u="none" strike="noStrike" kern="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Existing applications move to IaaS using a ‘lift</a:t>
            </a:r>
            <a:r>
              <a:rPr kumimoji="0" lang="en-US" sz="1400" b="0" i="0" u="none" strike="noStrike" kern="0" cap="none" spc="0" normalizeH="0" noProof="0" dirty="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 and shift’ strategy</a:t>
            </a:r>
            <a:endParaRPr kumimoji="0" lang="en-US" sz="1400" b="0" i="0" u="none" strike="noStrike" kern="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endParaRPr>
          </a:p>
        </p:txBody>
      </p:sp>
      <p:grpSp>
        <p:nvGrpSpPr>
          <p:cNvPr id="124" name="Group 123">
            <a:extLst>
              <a:ext uri="{FF2B5EF4-FFF2-40B4-BE49-F238E27FC236}">
                <a16:creationId xmlns:a16="http://schemas.microsoft.com/office/drawing/2014/main" id="{8685A4A4-6400-469C-A94B-30D51FCDBF71}"/>
              </a:ext>
            </a:extLst>
          </p:cNvPr>
          <p:cNvGrpSpPr/>
          <p:nvPr/>
        </p:nvGrpSpPr>
        <p:grpSpPr>
          <a:xfrm>
            <a:off x="5543549" y="1605839"/>
            <a:ext cx="5965464" cy="4815323"/>
            <a:chOff x="5543549" y="1605839"/>
            <a:chExt cx="5965464" cy="4815323"/>
          </a:xfrm>
        </p:grpSpPr>
        <p:cxnSp>
          <p:nvCxnSpPr>
            <p:cNvPr id="113" name="Straight Connector 112">
              <a:extLst>
                <a:ext uri="{FF2B5EF4-FFF2-40B4-BE49-F238E27FC236}">
                  <a16:creationId xmlns:a16="http://schemas.microsoft.com/office/drawing/2014/main" id="{802C8DCD-EBBF-4545-9640-2114520A180B}"/>
                </a:ext>
              </a:extLst>
            </p:cNvPr>
            <p:cNvCxnSpPr>
              <a:cxnSpLocks/>
            </p:cNvCxnSpPr>
            <p:nvPr/>
          </p:nvCxnSpPr>
          <p:spPr>
            <a:xfrm>
              <a:off x="8084688" y="4322506"/>
              <a:ext cx="0" cy="760138"/>
            </a:xfrm>
            <a:prstGeom prst="line">
              <a:avLst/>
            </a:prstGeom>
            <a:noFill/>
            <a:ln w="19050" cap="flat" cmpd="sng" algn="ctr">
              <a:solidFill>
                <a:srgbClr val="505050"/>
              </a:solidFill>
              <a:prstDash val="solid"/>
              <a:headEnd type="none"/>
              <a:tailEnd type="triangle" w="lg" len="med"/>
            </a:ln>
            <a:effectLst/>
          </p:spPr>
        </p:cxnSp>
        <p:sp>
          <p:nvSpPr>
            <p:cNvPr id="18" name="house">
              <a:extLst>
                <a:ext uri="{FF2B5EF4-FFF2-40B4-BE49-F238E27FC236}">
                  <a16:creationId xmlns:a16="http://schemas.microsoft.com/office/drawing/2014/main" id="{087AF119-8EE0-47AA-A81D-37410EA8247F}"/>
                </a:ext>
              </a:extLst>
            </p:cNvPr>
            <p:cNvSpPr>
              <a:spLocks noChangeAspect="1" noEditPoints="1"/>
            </p:cNvSpPr>
            <p:nvPr/>
          </p:nvSpPr>
          <p:spPr bwMode="auto">
            <a:xfrm>
              <a:off x="10744625" y="5401472"/>
              <a:ext cx="343643" cy="304844"/>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0" name="building_4">
              <a:extLst>
                <a:ext uri="{FF2B5EF4-FFF2-40B4-BE49-F238E27FC236}">
                  <a16:creationId xmlns:a16="http://schemas.microsoft.com/office/drawing/2014/main" id="{3FE7DAB1-85B6-4224-AD58-4055221BF2F2}"/>
                </a:ext>
              </a:extLst>
            </p:cNvPr>
            <p:cNvSpPr>
              <a:spLocks noChangeAspect="1" noEditPoints="1"/>
            </p:cNvSpPr>
            <p:nvPr/>
          </p:nvSpPr>
          <p:spPr bwMode="auto">
            <a:xfrm>
              <a:off x="5983205" y="5005152"/>
              <a:ext cx="690293" cy="701164"/>
            </a:xfrm>
            <a:custGeom>
              <a:avLst/>
              <a:gdLst>
                <a:gd name="T0" fmla="*/ 200 w 254"/>
                <a:gd name="T1" fmla="*/ 258 h 258"/>
                <a:gd name="T2" fmla="*/ 55 w 254"/>
                <a:gd name="T3" fmla="*/ 44 h 258"/>
                <a:gd name="T4" fmla="*/ 200 w 254"/>
                <a:gd name="T5" fmla="*/ 44 h 258"/>
                <a:gd name="T6" fmla="*/ 55 w 254"/>
                <a:gd name="T7" fmla="*/ 72 h 258"/>
                <a:gd name="T8" fmla="*/ 0 w 254"/>
                <a:gd name="T9" fmla="*/ 258 h 258"/>
                <a:gd name="T10" fmla="*/ 21 w 254"/>
                <a:gd name="T11" fmla="*/ 102 h 258"/>
                <a:gd name="T12" fmla="*/ 21 w 254"/>
                <a:gd name="T13" fmla="*/ 128 h 258"/>
                <a:gd name="T14" fmla="*/ 21 w 254"/>
                <a:gd name="T15" fmla="*/ 155 h 258"/>
                <a:gd name="T16" fmla="*/ 21 w 254"/>
                <a:gd name="T17" fmla="*/ 182 h 258"/>
                <a:gd name="T18" fmla="*/ 21 w 254"/>
                <a:gd name="T19" fmla="*/ 209 h 258"/>
                <a:gd name="T20" fmla="*/ 200 w 254"/>
                <a:gd name="T21" fmla="*/ 258 h 258"/>
                <a:gd name="T22" fmla="*/ 254 w 254"/>
                <a:gd name="T23" fmla="*/ 72 h 258"/>
                <a:gd name="T24" fmla="*/ 234 w 254"/>
                <a:gd name="T25" fmla="*/ 102 h 258"/>
                <a:gd name="T26" fmla="*/ 234 w 254"/>
                <a:gd name="T27" fmla="*/ 128 h 258"/>
                <a:gd name="T28" fmla="*/ 234 w 254"/>
                <a:gd name="T29" fmla="*/ 155 h 258"/>
                <a:gd name="T30" fmla="*/ 234 w 254"/>
                <a:gd name="T31" fmla="*/ 182 h 258"/>
                <a:gd name="T32" fmla="*/ 234 w 254"/>
                <a:gd name="T33" fmla="*/ 209 h 258"/>
                <a:gd name="T34" fmla="*/ 96 w 254"/>
                <a:gd name="T35" fmla="*/ 71 h 258"/>
                <a:gd name="T36" fmla="*/ 87 w 254"/>
                <a:gd name="T37" fmla="*/ 66 h 258"/>
                <a:gd name="T38" fmla="*/ 96 w 254"/>
                <a:gd name="T39" fmla="*/ 76 h 258"/>
                <a:gd name="T40" fmla="*/ 132 w 254"/>
                <a:gd name="T41" fmla="*/ 71 h 258"/>
                <a:gd name="T42" fmla="*/ 122 w 254"/>
                <a:gd name="T43" fmla="*/ 66 h 258"/>
                <a:gd name="T44" fmla="*/ 132 w 254"/>
                <a:gd name="T45" fmla="*/ 76 h 258"/>
                <a:gd name="T46" fmla="*/ 168 w 254"/>
                <a:gd name="T47" fmla="*/ 71 h 258"/>
                <a:gd name="T48" fmla="*/ 158 w 254"/>
                <a:gd name="T49" fmla="*/ 66 h 258"/>
                <a:gd name="T50" fmla="*/ 168 w 254"/>
                <a:gd name="T51" fmla="*/ 76 h 258"/>
                <a:gd name="T52" fmla="*/ 96 w 254"/>
                <a:gd name="T53" fmla="*/ 109 h 258"/>
                <a:gd name="T54" fmla="*/ 87 w 254"/>
                <a:gd name="T55" fmla="*/ 104 h 258"/>
                <a:gd name="T56" fmla="*/ 96 w 254"/>
                <a:gd name="T57" fmla="*/ 114 h 258"/>
                <a:gd name="T58" fmla="*/ 132 w 254"/>
                <a:gd name="T59" fmla="*/ 109 h 258"/>
                <a:gd name="T60" fmla="*/ 122 w 254"/>
                <a:gd name="T61" fmla="*/ 104 h 258"/>
                <a:gd name="T62" fmla="*/ 132 w 254"/>
                <a:gd name="T63" fmla="*/ 114 h 258"/>
                <a:gd name="T64" fmla="*/ 168 w 254"/>
                <a:gd name="T65" fmla="*/ 109 h 258"/>
                <a:gd name="T66" fmla="*/ 158 w 254"/>
                <a:gd name="T67" fmla="*/ 104 h 258"/>
                <a:gd name="T68" fmla="*/ 168 w 254"/>
                <a:gd name="T69" fmla="*/ 114 h 258"/>
                <a:gd name="T70" fmla="*/ 96 w 254"/>
                <a:gd name="T71" fmla="*/ 147 h 258"/>
                <a:gd name="T72" fmla="*/ 87 w 254"/>
                <a:gd name="T73" fmla="*/ 142 h 258"/>
                <a:gd name="T74" fmla="*/ 96 w 254"/>
                <a:gd name="T75" fmla="*/ 152 h 258"/>
                <a:gd name="T76" fmla="*/ 132 w 254"/>
                <a:gd name="T77" fmla="*/ 147 h 258"/>
                <a:gd name="T78" fmla="*/ 122 w 254"/>
                <a:gd name="T79" fmla="*/ 142 h 258"/>
                <a:gd name="T80" fmla="*/ 132 w 254"/>
                <a:gd name="T81" fmla="*/ 152 h 258"/>
                <a:gd name="T82" fmla="*/ 168 w 254"/>
                <a:gd name="T83" fmla="*/ 147 h 258"/>
                <a:gd name="T84" fmla="*/ 158 w 254"/>
                <a:gd name="T85" fmla="*/ 142 h 258"/>
                <a:gd name="T86" fmla="*/ 168 w 254"/>
                <a:gd name="T87" fmla="*/ 152 h 258"/>
                <a:gd name="T88" fmla="*/ 96 w 254"/>
                <a:gd name="T89" fmla="*/ 185 h 258"/>
                <a:gd name="T90" fmla="*/ 87 w 254"/>
                <a:gd name="T91" fmla="*/ 180 h 258"/>
                <a:gd name="T92" fmla="*/ 96 w 254"/>
                <a:gd name="T93" fmla="*/ 190 h 258"/>
                <a:gd name="T94" fmla="*/ 132 w 254"/>
                <a:gd name="T95" fmla="*/ 186 h 258"/>
                <a:gd name="T96" fmla="*/ 122 w 254"/>
                <a:gd name="T97" fmla="*/ 180 h 258"/>
                <a:gd name="T98" fmla="*/ 132 w 254"/>
                <a:gd name="T99" fmla="*/ 190 h 258"/>
                <a:gd name="T100" fmla="*/ 168 w 254"/>
                <a:gd name="T101" fmla="*/ 184 h 258"/>
                <a:gd name="T102" fmla="*/ 158 w 254"/>
                <a:gd name="T103" fmla="*/ 180 h 258"/>
                <a:gd name="T104" fmla="*/ 168 w 254"/>
                <a:gd name="T105" fmla="*/ 190 h 258"/>
                <a:gd name="T106" fmla="*/ 163 w 254"/>
                <a:gd name="T107" fmla="*/ 258 h 258"/>
                <a:gd name="T108" fmla="*/ 92 w 254"/>
                <a:gd name="T109" fmla="*/ 21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 h="258">
                  <a:moveTo>
                    <a:pt x="200" y="146"/>
                  </a:moveTo>
                  <a:lnTo>
                    <a:pt x="200" y="258"/>
                  </a:lnTo>
                  <a:lnTo>
                    <a:pt x="55" y="258"/>
                  </a:lnTo>
                  <a:lnTo>
                    <a:pt x="55" y="44"/>
                  </a:lnTo>
                  <a:lnTo>
                    <a:pt x="127" y="0"/>
                  </a:lnTo>
                  <a:lnTo>
                    <a:pt x="200" y="44"/>
                  </a:lnTo>
                  <a:lnTo>
                    <a:pt x="200" y="146"/>
                  </a:lnTo>
                  <a:moveTo>
                    <a:pt x="55" y="72"/>
                  </a:moveTo>
                  <a:lnTo>
                    <a:pt x="0" y="72"/>
                  </a:lnTo>
                  <a:lnTo>
                    <a:pt x="0" y="258"/>
                  </a:lnTo>
                  <a:lnTo>
                    <a:pt x="55" y="258"/>
                  </a:lnTo>
                  <a:moveTo>
                    <a:pt x="21" y="102"/>
                  </a:moveTo>
                  <a:lnTo>
                    <a:pt x="55" y="102"/>
                  </a:lnTo>
                  <a:moveTo>
                    <a:pt x="21" y="128"/>
                  </a:moveTo>
                  <a:lnTo>
                    <a:pt x="55" y="128"/>
                  </a:lnTo>
                  <a:moveTo>
                    <a:pt x="21" y="155"/>
                  </a:moveTo>
                  <a:lnTo>
                    <a:pt x="55" y="155"/>
                  </a:lnTo>
                  <a:moveTo>
                    <a:pt x="21" y="182"/>
                  </a:moveTo>
                  <a:lnTo>
                    <a:pt x="55" y="182"/>
                  </a:lnTo>
                  <a:moveTo>
                    <a:pt x="21" y="209"/>
                  </a:moveTo>
                  <a:lnTo>
                    <a:pt x="55" y="209"/>
                  </a:lnTo>
                  <a:moveTo>
                    <a:pt x="200" y="258"/>
                  </a:moveTo>
                  <a:lnTo>
                    <a:pt x="254" y="258"/>
                  </a:lnTo>
                  <a:lnTo>
                    <a:pt x="254" y="72"/>
                  </a:lnTo>
                  <a:lnTo>
                    <a:pt x="200" y="72"/>
                  </a:lnTo>
                  <a:moveTo>
                    <a:pt x="234" y="102"/>
                  </a:moveTo>
                  <a:lnTo>
                    <a:pt x="200" y="102"/>
                  </a:lnTo>
                  <a:moveTo>
                    <a:pt x="234" y="128"/>
                  </a:moveTo>
                  <a:lnTo>
                    <a:pt x="200" y="128"/>
                  </a:lnTo>
                  <a:moveTo>
                    <a:pt x="234" y="155"/>
                  </a:moveTo>
                  <a:lnTo>
                    <a:pt x="200" y="155"/>
                  </a:lnTo>
                  <a:moveTo>
                    <a:pt x="234" y="182"/>
                  </a:moveTo>
                  <a:lnTo>
                    <a:pt x="200" y="182"/>
                  </a:lnTo>
                  <a:moveTo>
                    <a:pt x="234" y="209"/>
                  </a:moveTo>
                  <a:lnTo>
                    <a:pt x="200" y="209"/>
                  </a:lnTo>
                  <a:moveTo>
                    <a:pt x="96" y="71"/>
                  </a:moveTo>
                  <a:lnTo>
                    <a:pt x="96" y="66"/>
                  </a:lnTo>
                  <a:lnTo>
                    <a:pt x="87" y="66"/>
                  </a:lnTo>
                  <a:lnTo>
                    <a:pt x="87" y="76"/>
                  </a:lnTo>
                  <a:lnTo>
                    <a:pt x="96" y="76"/>
                  </a:lnTo>
                  <a:lnTo>
                    <a:pt x="96" y="71"/>
                  </a:lnTo>
                  <a:moveTo>
                    <a:pt x="132" y="71"/>
                  </a:moveTo>
                  <a:lnTo>
                    <a:pt x="132" y="66"/>
                  </a:lnTo>
                  <a:lnTo>
                    <a:pt x="122" y="66"/>
                  </a:lnTo>
                  <a:lnTo>
                    <a:pt x="122" y="76"/>
                  </a:lnTo>
                  <a:lnTo>
                    <a:pt x="132" y="76"/>
                  </a:lnTo>
                  <a:lnTo>
                    <a:pt x="132" y="71"/>
                  </a:lnTo>
                  <a:moveTo>
                    <a:pt x="168" y="71"/>
                  </a:moveTo>
                  <a:lnTo>
                    <a:pt x="168" y="66"/>
                  </a:lnTo>
                  <a:lnTo>
                    <a:pt x="158" y="66"/>
                  </a:lnTo>
                  <a:lnTo>
                    <a:pt x="158" y="76"/>
                  </a:lnTo>
                  <a:lnTo>
                    <a:pt x="168" y="76"/>
                  </a:lnTo>
                  <a:lnTo>
                    <a:pt x="168" y="71"/>
                  </a:lnTo>
                  <a:moveTo>
                    <a:pt x="96" y="109"/>
                  </a:moveTo>
                  <a:lnTo>
                    <a:pt x="96" y="104"/>
                  </a:lnTo>
                  <a:lnTo>
                    <a:pt x="87" y="104"/>
                  </a:lnTo>
                  <a:lnTo>
                    <a:pt x="87" y="114"/>
                  </a:lnTo>
                  <a:lnTo>
                    <a:pt x="96" y="114"/>
                  </a:lnTo>
                  <a:lnTo>
                    <a:pt x="96" y="109"/>
                  </a:lnTo>
                  <a:moveTo>
                    <a:pt x="132" y="109"/>
                  </a:moveTo>
                  <a:lnTo>
                    <a:pt x="132" y="104"/>
                  </a:lnTo>
                  <a:lnTo>
                    <a:pt x="122" y="104"/>
                  </a:lnTo>
                  <a:lnTo>
                    <a:pt x="122" y="114"/>
                  </a:lnTo>
                  <a:lnTo>
                    <a:pt x="132" y="114"/>
                  </a:lnTo>
                  <a:lnTo>
                    <a:pt x="132" y="109"/>
                  </a:lnTo>
                  <a:moveTo>
                    <a:pt x="168" y="109"/>
                  </a:moveTo>
                  <a:lnTo>
                    <a:pt x="168" y="104"/>
                  </a:lnTo>
                  <a:lnTo>
                    <a:pt x="158" y="104"/>
                  </a:lnTo>
                  <a:lnTo>
                    <a:pt x="158" y="114"/>
                  </a:lnTo>
                  <a:lnTo>
                    <a:pt x="168" y="114"/>
                  </a:lnTo>
                  <a:lnTo>
                    <a:pt x="168" y="109"/>
                  </a:lnTo>
                  <a:moveTo>
                    <a:pt x="96" y="147"/>
                  </a:moveTo>
                  <a:lnTo>
                    <a:pt x="96" y="142"/>
                  </a:lnTo>
                  <a:lnTo>
                    <a:pt x="87" y="142"/>
                  </a:lnTo>
                  <a:lnTo>
                    <a:pt x="87" y="152"/>
                  </a:lnTo>
                  <a:lnTo>
                    <a:pt x="96" y="152"/>
                  </a:lnTo>
                  <a:lnTo>
                    <a:pt x="96" y="147"/>
                  </a:lnTo>
                  <a:moveTo>
                    <a:pt x="132" y="147"/>
                  </a:moveTo>
                  <a:lnTo>
                    <a:pt x="132" y="142"/>
                  </a:lnTo>
                  <a:lnTo>
                    <a:pt x="122" y="142"/>
                  </a:lnTo>
                  <a:lnTo>
                    <a:pt x="122" y="152"/>
                  </a:lnTo>
                  <a:lnTo>
                    <a:pt x="132" y="152"/>
                  </a:lnTo>
                  <a:lnTo>
                    <a:pt x="132" y="147"/>
                  </a:lnTo>
                  <a:moveTo>
                    <a:pt x="168" y="147"/>
                  </a:moveTo>
                  <a:lnTo>
                    <a:pt x="168" y="142"/>
                  </a:lnTo>
                  <a:lnTo>
                    <a:pt x="158" y="142"/>
                  </a:lnTo>
                  <a:lnTo>
                    <a:pt x="158" y="152"/>
                  </a:lnTo>
                  <a:lnTo>
                    <a:pt x="168" y="152"/>
                  </a:lnTo>
                  <a:lnTo>
                    <a:pt x="168" y="147"/>
                  </a:lnTo>
                  <a:moveTo>
                    <a:pt x="96" y="185"/>
                  </a:moveTo>
                  <a:lnTo>
                    <a:pt x="96" y="180"/>
                  </a:lnTo>
                  <a:lnTo>
                    <a:pt x="87" y="180"/>
                  </a:lnTo>
                  <a:lnTo>
                    <a:pt x="87" y="190"/>
                  </a:lnTo>
                  <a:lnTo>
                    <a:pt x="96" y="190"/>
                  </a:lnTo>
                  <a:lnTo>
                    <a:pt x="96" y="185"/>
                  </a:lnTo>
                  <a:moveTo>
                    <a:pt x="132" y="186"/>
                  </a:moveTo>
                  <a:lnTo>
                    <a:pt x="132" y="180"/>
                  </a:lnTo>
                  <a:lnTo>
                    <a:pt x="122" y="180"/>
                  </a:lnTo>
                  <a:lnTo>
                    <a:pt x="122" y="190"/>
                  </a:lnTo>
                  <a:lnTo>
                    <a:pt x="132" y="190"/>
                  </a:lnTo>
                  <a:lnTo>
                    <a:pt x="132" y="186"/>
                  </a:lnTo>
                  <a:moveTo>
                    <a:pt x="168" y="184"/>
                  </a:moveTo>
                  <a:lnTo>
                    <a:pt x="168" y="180"/>
                  </a:lnTo>
                  <a:lnTo>
                    <a:pt x="158" y="180"/>
                  </a:lnTo>
                  <a:lnTo>
                    <a:pt x="158" y="190"/>
                  </a:lnTo>
                  <a:lnTo>
                    <a:pt x="168" y="190"/>
                  </a:lnTo>
                  <a:lnTo>
                    <a:pt x="168" y="184"/>
                  </a:lnTo>
                  <a:moveTo>
                    <a:pt x="163" y="258"/>
                  </a:moveTo>
                  <a:lnTo>
                    <a:pt x="163" y="217"/>
                  </a:lnTo>
                  <a:lnTo>
                    <a:pt x="92" y="217"/>
                  </a:lnTo>
                  <a:lnTo>
                    <a:pt x="92" y="25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pic>
          <p:nvPicPr>
            <p:cNvPr id="2" name="Graphic 1">
              <a:extLst>
                <a:ext uri="{FF2B5EF4-FFF2-40B4-BE49-F238E27FC236}">
                  <a16:creationId xmlns:a16="http://schemas.microsoft.com/office/drawing/2014/main" id="{534D50C7-D7D2-4517-91E2-8555F724A2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88649" y="5263535"/>
              <a:ext cx="277268" cy="471356"/>
            </a:xfrm>
            <a:prstGeom prst="rect">
              <a:avLst/>
            </a:prstGeom>
          </p:spPr>
        </p:pic>
        <p:sp>
          <p:nvSpPr>
            <p:cNvPr id="28" name="TextBox 27">
              <a:extLst>
                <a:ext uri="{FF2B5EF4-FFF2-40B4-BE49-F238E27FC236}">
                  <a16:creationId xmlns:a16="http://schemas.microsoft.com/office/drawing/2014/main" id="{24E4CAA2-192E-4819-954E-D28EAFE05893}"/>
                </a:ext>
              </a:extLst>
            </p:cNvPr>
            <p:cNvSpPr txBox="1"/>
            <p:nvPr/>
          </p:nvSpPr>
          <p:spPr>
            <a:xfrm>
              <a:off x="9101364" y="3835724"/>
              <a:ext cx="851515" cy="492443"/>
            </a:xfrm>
            <a:prstGeom prst="rect">
              <a:avLst/>
            </a:prstGeom>
            <a:solidFill>
              <a:schemeClr val="accent1"/>
            </a:solidFill>
            <a:ln>
              <a:noFill/>
            </a:ln>
          </p:spPr>
          <p:txBody>
            <a:bodyPr wrap="none" lIns="91440" tIns="91440" rIns="91440" bIns="91440" rtlCol="0">
              <a:spAutoFit/>
            </a:bodyPr>
            <a:lstStyle>
              <a:defPPr>
                <a:defRPr lang="en-US"/>
              </a:defPPr>
              <a:lvl1pPr>
                <a:defRPr sz="1100" b="1">
                  <a:gradFill>
                    <a:gsLst>
                      <a:gs pos="0">
                        <a:srgbClr val="505050">
                          <a:lumMod val="75000"/>
                        </a:srgbClr>
                      </a:gs>
                      <a:gs pos="100000">
                        <a:srgbClr val="505050">
                          <a:lumMod val="75000"/>
                        </a:srgbClr>
                      </a:gs>
                    </a:gsLst>
                    <a:lin ang="5400000" scaled="1"/>
                  </a:gradFill>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Passes IaaS</a:t>
              </a:r>
              <a:br>
                <a:rPr kumimoji="0" lang="en-US" sz="10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0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 Evaluation</a:t>
              </a:r>
            </a:p>
          </p:txBody>
        </p:sp>
        <p:sp>
          <p:nvSpPr>
            <p:cNvPr id="29" name="TextBox 28">
              <a:extLst>
                <a:ext uri="{FF2B5EF4-FFF2-40B4-BE49-F238E27FC236}">
                  <a16:creationId xmlns:a16="http://schemas.microsoft.com/office/drawing/2014/main" id="{8D93DAF9-C35B-45DF-8D40-20C09D0A916D}"/>
                </a:ext>
              </a:extLst>
            </p:cNvPr>
            <p:cNvSpPr txBox="1"/>
            <p:nvPr/>
          </p:nvSpPr>
          <p:spPr>
            <a:xfrm>
              <a:off x="7658644" y="3837785"/>
              <a:ext cx="896112" cy="492443"/>
            </a:xfrm>
            <a:prstGeom prst="rect">
              <a:avLst/>
            </a:prstGeom>
            <a:solidFill>
              <a:schemeClr val="accent1"/>
            </a:solidFill>
            <a:ln>
              <a:noFill/>
            </a:ln>
          </p:spPr>
          <p:txBody>
            <a:bodyPr wrap="square" lIns="91440" tIns="91440" rIns="91440" bIns="91440" rtlCol="0">
              <a:spAutoFit/>
            </a:bodyPr>
            <a:lstStyle>
              <a:defPPr>
                <a:defRPr lang="en-US"/>
              </a:defPPr>
              <a:lvl1pPr>
                <a:defRPr sz="1100" b="1">
                  <a:gradFill>
                    <a:gsLst>
                      <a:gs pos="0">
                        <a:srgbClr val="505050">
                          <a:lumMod val="75000"/>
                        </a:srgbClr>
                      </a:gs>
                      <a:gs pos="100000">
                        <a:srgbClr val="505050">
                          <a:lumMod val="75000"/>
                        </a:srgbClr>
                      </a:gs>
                    </a:gsLst>
                    <a:lin ang="5400000" scaled="1"/>
                  </a:gradFill>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Passes PaaS </a:t>
              </a:r>
              <a:br>
                <a:rPr kumimoji="0" lang="en-US" sz="10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0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Evaluation</a:t>
              </a:r>
            </a:p>
          </p:txBody>
        </p:sp>
        <p:grpSp>
          <p:nvGrpSpPr>
            <p:cNvPr id="40" name="Group 39">
              <a:extLst>
                <a:ext uri="{FF2B5EF4-FFF2-40B4-BE49-F238E27FC236}">
                  <a16:creationId xmlns:a16="http://schemas.microsoft.com/office/drawing/2014/main" id="{5C1C01E7-43D6-48B3-87D7-E5CC56336E77}"/>
                </a:ext>
              </a:extLst>
            </p:cNvPr>
            <p:cNvGrpSpPr/>
            <p:nvPr/>
          </p:nvGrpSpPr>
          <p:grpSpPr>
            <a:xfrm>
              <a:off x="5550552" y="1605839"/>
              <a:ext cx="1554481" cy="492443"/>
              <a:chOff x="7847666" y="849974"/>
              <a:chExt cx="1554481" cy="492443"/>
            </a:xfrm>
          </p:grpSpPr>
          <p:sp>
            <p:nvSpPr>
              <p:cNvPr id="25" name="TextBox 24">
                <a:extLst>
                  <a:ext uri="{FF2B5EF4-FFF2-40B4-BE49-F238E27FC236}">
                    <a16:creationId xmlns:a16="http://schemas.microsoft.com/office/drawing/2014/main" id="{F9543DA3-28E1-4F0C-BE22-03E3A8CD912A}"/>
                  </a:ext>
                </a:extLst>
              </p:cNvPr>
              <p:cNvSpPr txBox="1"/>
              <p:nvPr/>
            </p:nvSpPr>
            <p:spPr>
              <a:xfrm>
                <a:off x="7847666" y="849974"/>
                <a:ext cx="1554481" cy="492443"/>
              </a:xfrm>
              <a:prstGeom prst="rect">
                <a:avLst/>
              </a:prstGeom>
              <a:solidFill>
                <a:schemeClr val="accent1"/>
              </a:solidFill>
              <a:ln>
                <a:noFill/>
              </a:ln>
            </p:spPr>
            <p:txBody>
              <a:bodyPr wrap="square" lIns="548640" tIns="91440" rIns="91440" bIns="91440" rtlCol="0">
                <a:spAutoFit/>
              </a:bodyPr>
              <a:lstStyle>
                <a:defPPr>
                  <a:defRPr lang="en-US"/>
                </a:defPPr>
                <a:lvl1pPr>
                  <a:defRPr sz="1100" b="1">
                    <a:gradFill>
                      <a:gsLst>
                        <a:gs pos="0">
                          <a:srgbClr val="505050">
                            <a:lumMod val="75000"/>
                          </a:srgbClr>
                        </a:gs>
                        <a:gs pos="100000">
                          <a:srgbClr val="505050">
                            <a:lumMod val="75000"/>
                          </a:srgbClr>
                        </a:gs>
                      </a:gsLst>
                      <a:lin ang="5400000" scaled="1"/>
                    </a:gradFill>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Future</a:t>
                </a:r>
                <a:br>
                  <a:rPr kumimoji="0" lang="en-US" sz="10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0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Investment</a:t>
                </a:r>
              </a:p>
            </p:txBody>
          </p:sp>
          <p:sp>
            <p:nvSpPr>
              <p:cNvPr id="23" name="Money_3">
                <a:extLst>
                  <a:ext uri="{FF2B5EF4-FFF2-40B4-BE49-F238E27FC236}">
                    <a16:creationId xmlns:a16="http://schemas.microsoft.com/office/drawing/2014/main" id="{4C994192-5264-43DF-8C63-53696F7AF69B}"/>
                  </a:ext>
                </a:extLst>
              </p:cNvPr>
              <p:cNvSpPr>
                <a:spLocks noChangeAspect="1" noEditPoints="1"/>
              </p:cNvSpPr>
              <p:nvPr/>
            </p:nvSpPr>
            <p:spPr bwMode="auto">
              <a:xfrm>
                <a:off x="8004078" y="900994"/>
                <a:ext cx="202053" cy="365760"/>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38" name="Group 37">
              <a:extLst>
                <a:ext uri="{FF2B5EF4-FFF2-40B4-BE49-F238E27FC236}">
                  <a16:creationId xmlns:a16="http://schemas.microsoft.com/office/drawing/2014/main" id="{368F1BE2-CDC6-46D6-A17E-B470114F0937}"/>
                </a:ext>
              </a:extLst>
            </p:cNvPr>
            <p:cNvGrpSpPr/>
            <p:nvPr/>
          </p:nvGrpSpPr>
          <p:grpSpPr>
            <a:xfrm>
              <a:off x="5543549" y="3835724"/>
              <a:ext cx="1568487" cy="453970"/>
              <a:chOff x="7877428" y="3180570"/>
              <a:chExt cx="1568487" cy="453970"/>
            </a:xfrm>
          </p:grpSpPr>
          <p:sp>
            <p:nvSpPr>
              <p:cNvPr id="27" name="TextBox 26">
                <a:extLst>
                  <a:ext uri="{FF2B5EF4-FFF2-40B4-BE49-F238E27FC236}">
                    <a16:creationId xmlns:a16="http://schemas.microsoft.com/office/drawing/2014/main" id="{EB4ED7F5-D5BA-4A42-BD3D-06129520BF44}"/>
                  </a:ext>
                </a:extLst>
              </p:cNvPr>
              <p:cNvSpPr txBox="1"/>
              <p:nvPr/>
            </p:nvSpPr>
            <p:spPr>
              <a:xfrm>
                <a:off x="7877428" y="3180570"/>
                <a:ext cx="1568487" cy="453970"/>
              </a:xfrm>
              <a:prstGeom prst="rect">
                <a:avLst/>
              </a:prstGeom>
              <a:solidFill>
                <a:schemeClr val="accent1"/>
              </a:solidFill>
              <a:ln>
                <a:noFill/>
              </a:ln>
            </p:spPr>
            <p:txBody>
              <a:bodyPr wrap="square" lIns="548640" tIns="91440" rIns="91440" bIns="91440" rtlCol="0">
                <a:spAutoFit/>
              </a:bodyPr>
              <a:lstStyle>
                <a:defPPr>
                  <a:defRPr lang="en-US"/>
                </a:defPPr>
                <a:lvl1pPr>
                  <a:defRPr sz="1100" b="1">
                    <a:gradFill>
                      <a:gsLst>
                        <a:gs pos="0">
                          <a:srgbClr val="505050">
                            <a:lumMod val="75000"/>
                          </a:srgbClr>
                        </a:gs>
                        <a:gs pos="100000">
                          <a:srgbClr val="505050">
                            <a:lumMod val="75000"/>
                          </a:srgbClr>
                        </a:gs>
                      </a:gsLst>
                      <a:lin ang="5400000" scaled="1"/>
                    </a:gradFill>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Saas</a:t>
                </a:r>
                <a:r>
                  <a:rPr kumimoji="0" lang="en-US" sz="10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 Evaluation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(Build/buy decision)</a:t>
                </a:r>
              </a:p>
            </p:txBody>
          </p:sp>
          <p:sp>
            <p:nvSpPr>
              <p:cNvPr id="24" name="Trackers_EADF">
                <a:extLst>
                  <a:ext uri="{FF2B5EF4-FFF2-40B4-BE49-F238E27FC236}">
                    <a16:creationId xmlns:a16="http://schemas.microsoft.com/office/drawing/2014/main" id="{1E659F2D-066D-4D25-A131-90A64A5CC62C}"/>
                  </a:ext>
                </a:extLst>
              </p:cNvPr>
              <p:cNvSpPr>
                <a:spLocks noChangeAspect="1" noEditPoints="1"/>
              </p:cNvSpPr>
              <p:nvPr/>
            </p:nvSpPr>
            <p:spPr bwMode="auto">
              <a:xfrm>
                <a:off x="8018281" y="3230116"/>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39" name="Group 38">
              <a:extLst>
                <a:ext uri="{FF2B5EF4-FFF2-40B4-BE49-F238E27FC236}">
                  <a16:creationId xmlns:a16="http://schemas.microsoft.com/office/drawing/2014/main" id="{A1BC4275-0E35-47C5-85DA-E83D98D6C32E}"/>
                </a:ext>
              </a:extLst>
            </p:cNvPr>
            <p:cNvGrpSpPr/>
            <p:nvPr/>
          </p:nvGrpSpPr>
          <p:grpSpPr>
            <a:xfrm>
              <a:off x="5550552" y="2720781"/>
              <a:ext cx="1554481" cy="492443"/>
              <a:chOff x="7807967" y="2015272"/>
              <a:chExt cx="1554481" cy="492443"/>
            </a:xfrm>
          </p:grpSpPr>
          <p:sp>
            <p:nvSpPr>
              <p:cNvPr id="26" name="TextBox 25">
                <a:extLst>
                  <a:ext uri="{FF2B5EF4-FFF2-40B4-BE49-F238E27FC236}">
                    <a16:creationId xmlns:a16="http://schemas.microsoft.com/office/drawing/2014/main" id="{D1AE056A-B4E2-43DC-A9A0-A3A654A34027}"/>
                  </a:ext>
                </a:extLst>
              </p:cNvPr>
              <p:cNvSpPr txBox="1"/>
              <p:nvPr/>
            </p:nvSpPr>
            <p:spPr>
              <a:xfrm>
                <a:off x="7807967" y="2015272"/>
                <a:ext cx="1554481" cy="492443"/>
              </a:xfrm>
              <a:prstGeom prst="rect">
                <a:avLst/>
              </a:prstGeom>
              <a:solidFill>
                <a:schemeClr val="accent1"/>
              </a:solidFill>
              <a:ln>
                <a:noFill/>
              </a:ln>
            </p:spPr>
            <p:txBody>
              <a:bodyPr wrap="square" lIns="548640" tIns="91440" rIns="91440" bIns="91440" rtlCol="0">
                <a:spAutoFit/>
              </a:bodyPr>
              <a:lstStyle>
                <a:defPPr>
                  <a:defRPr lang="en-US"/>
                </a:defPPr>
                <a:lvl1pPr>
                  <a:defRPr sz="1100" b="1">
                    <a:gradFill>
                      <a:gsLst>
                        <a:gs pos="0">
                          <a:srgbClr val="505050">
                            <a:lumMod val="75000"/>
                          </a:srgbClr>
                        </a:gs>
                        <a:gs pos="100000">
                          <a:srgbClr val="505050">
                            <a:lumMod val="75000"/>
                          </a:srgbClr>
                        </a:gs>
                      </a:gsLst>
                      <a:lin ang="5400000" scaled="1"/>
                    </a:gradFill>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Saas</a:t>
                </a:r>
                <a:r>
                  <a:rPr kumimoji="0" lang="en-US" sz="10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 offering </a:t>
                </a:r>
                <a:br>
                  <a:rPr kumimoji="0" lang="en-US" sz="10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0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available</a:t>
                </a:r>
              </a:p>
            </p:txBody>
          </p:sp>
          <p:sp>
            <p:nvSpPr>
              <p:cNvPr id="35" name="BulletedList_E8FD">
                <a:extLst>
                  <a:ext uri="{FF2B5EF4-FFF2-40B4-BE49-F238E27FC236}">
                    <a16:creationId xmlns:a16="http://schemas.microsoft.com/office/drawing/2014/main" id="{0B5451E4-05B0-41B8-897B-2713FC836EBC}"/>
                  </a:ext>
                </a:extLst>
              </p:cNvPr>
              <p:cNvSpPr>
                <a:spLocks noChangeAspect="1" noEditPoints="1"/>
              </p:cNvSpPr>
              <p:nvPr/>
            </p:nvSpPr>
            <p:spPr bwMode="auto">
              <a:xfrm>
                <a:off x="7926412" y="2156380"/>
                <a:ext cx="329677" cy="185584"/>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A1A1A"/>
                  </a:solidFill>
                  <a:effectLst/>
                  <a:uLnTx/>
                  <a:uFillTx/>
                  <a:latin typeface="Segoe UI"/>
                  <a:ea typeface="+mn-ea"/>
                  <a:cs typeface="+mn-cs"/>
                </a:endParaRPr>
              </a:p>
            </p:txBody>
          </p:sp>
        </p:grpSp>
        <p:pic>
          <p:nvPicPr>
            <p:cNvPr id="37" name="Graphic 36">
              <a:extLst>
                <a:ext uri="{FF2B5EF4-FFF2-40B4-BE49-F238E27FC236}">
                  <a16:creationId xmlns:a16="http://schemas.microsoft.com/office/drawing/2014/main" id="{B45ACD65-AF79-4FE0-8B26-0DAFAF0F12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39128" y="5132670"/>
              <a:ext cx="507923" cy="583171"/>
            </a:xfrm>
            <a:prstGeom prst="rect">
              <a:avLst/>
            </a:prstGeom>
          </p:spPr>
        </p:pic>
        <p:cxnSp>
          <p:nvCxnSpPr>
            <p:cNvPr id="42" name="Straight Connector 41">
              <a:extLst>
                <a:ext uri="{FF2B5EF4-FFF2-40B4-BE49-F238E27FC236}">
                  <a16:creationId xmlns:a16="http://schemas.microsoft.com/office/drawing/2014/main" id="{4F5F3F17-B2DB-45F4-A070-C10E3C7C864F}"/>
                </a:ext>
              </a:extLst>
            </p:cNvPr>
            <p:cNvCxnSpPr>
              <a:cxnSpLocks/>
            </p:cNvCxnSpPr>
            <p:nvPr/>
          </p:nvCxnSpPr>
          <p:spPr>
            <a:xfrm>
              <a:off x="5543550" y="5706316"/>
              <a:ext cx="5895975"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cloud">
              <a:extLst>
                <a:ext uri="{FF2B5EF4-FFF2-40B4-BE49-F238E27FC236}">
                  <a16:creationId xmlns:a16="http://schemas.microsoft.com/office/drawing/2014/main" id="{F83A1CE7-3D7A-44D8-9FEF-F3B1B310C65D}"/>
                </a:ext>
              </a:extLst>
            </p:cNvPr>
            <p:cNvSpPr>
              <a:spLocks noChangeAspect="1"/>
            </p:cNvSpPr>
            <p:nvPr/>
          </p:nvSpPr>
          <p:spPr bwMode="auto">
            <a:xfrm>
              <a:off x="8546357" y="4978371"/>
              <a:ext cx="243840" cy="15429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45" name="cloud">
              <a:extLst>
                <a:ext uri="{FF2B5EF4-FFF2-40B4-BE49-F238E27FC236}">
                  <a16:creationId xmlns:a16="http://schemas.microsoft.com/office/drawing/2014/main" id="{21F8A380-D4CE-4167-87AB-6696BA0FD0BB}"/>
                </a:ext>
              </a:extLst>
            </p:cNvPr>
            <p:cNvSpPr>
              <a:spLocks noChangeAspect="1"/>
            </p:cNvSpPr>
            <p:nvPr/>
          </p:nvSpPr>
          <p:spPr bwMode="auto">
            <a:xfrm>
              <a:off x="7194137" y="5146944"/>
              <a:ext cx="243840" cy="15429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46" name="Tree">
              <a:extLst>
                <a:ext uri="{FF2B5EF4-FFF2-40B4-BE49-F238E27FC236}">
                  <a16:creationId xmlns:a16="http://schemas.microsoft.com/office/drawing/2014/main" id="{FC855A8D-701C-4627-9FAB-0D4E6DBE12DB}"/>
                </a:ext>
              </a:extLst>
            </p:cNvPr>
            <p:cNvSpPr>
              <a:spLocks noChangeAspect="1" noEditPoints="1"/>
            </p:cNvSpPr>
            <p:nvPr/>
          </p:nvSpPr>
          <p:spPr bwMode="auto">
            <a:xfrm>
              <a:off x="6790451" y="5350081"/>
              <a:ext cx="321586" cy="365760"/>
            </a:xfrm>
            <a:custGeom>
              <a:avLst/>
              <a:gdLst>
                <a:gd name="T0" fmla="*/ 307 w 307"/>
                <a:gd name="T1" fmla="*/ 144 h 350"/>
                <a:gd name="T2" fmla="*/ 288 w 307"/>
                <a:gd name="T3" fmla="*/ 108 h 350"/>
                <a:gd name="T4" fmla="*/ 293 w 307"/>
                <a:gd name="T5" fmla="*/ 86 h 350"/>
                <a:gd name="T6" fmla="*/ 249 w 307"/>
                <a:gd name="T7" fmla="*/ 44 h 350"/>
                <a:gd name="T8" fmla="*/ 227 w 307"/>
                <a:gd name="T9" fmla="*/ 49 h 350"/>
                <a:gd name="T10" fmla="*/ 193 w 307"/>
                <a:gd name="T11" fmla="*/ 33 h 350"/>
                <a:gd name="T12" fmla="*/ 165 w 307"/>
                <a:gd name="T13" fmla="*/ 43 h 350"/>
                <a:gd name="T14" fmla="*/ 113 w 307"/>
                <a:gd name="T15" fmla="*/ 0 h 350"/>
                <a:gd name="T16" fmla="*/ 61 w 307"/>
                <a:gd name="T17" fmla="*/ 53 h 350"/>
                <a:gd name="T18" fmla="*/ 61 w 307"/>
                <a:gd name="T19" fmla="*/ 55 h 350"/>
                <a:gd name="T20" fmla="*/ 28 w 307"/>
                <a:gd name="T21" fmla="*/ 88 h 350"/>
                <a:gd name="T22" fmla="*/ 29 w 307"/>
                <a:gd name="T23" fmla="*/ 98 h 350"/>
                <a:gd name="T24" fmla="*/ 0 w 307"/>
                <a:gd name="T25" fmla="*/ 131 h 350"/>
                <a:gd name="T26" fmla="*/ 14 w 307"/>
                <a:gd name="T27" fmla="*/ 158 h 350"/>
                <a:gd name="T28" fmla="*/ 0 w 307"/>
                <a:gd name="T29" fmla="*/ 191 h 350"/>
                <a:gd name="T30" fmla="*/ 47 w 307"/>
                <a:gd name="T31" fmla="*/ 237 h 350"/>
                <a:gd name="T32" fmla="*/ 64 w 307"/>
                <a:gd name="T33" fmla="*/ 234 h 350"/>
                <a:gd name="T34" fmla="*/ 66 w 307"/>
                <a:gd name="T35" fmla="*/ 241 h 350"/>
                <a:gd name="T36" fmla="*/ 81 w 307"/>
                <a:gd name="T37" fmla="*/ 255 h 350"/>
                <a:gd name="T38" fmla="*/ 101 w 307"/>
                <a:gd name="T39" fmla="*/ 243 h 350"/>
                <a:gd name="T40" fmla="*/ 125 w 307"/>
                <a:gd name="T41" fmla="*/ 257 h 350"/>
                <a:gd name="T42" fmla="*/ 143 w 307"/>
                <a:gd name="T43" fmla="*/ 250 h 350"/>
                <a:gd name="T44" fmla="*/ 169 w 307"/>
                <a:gd name="T45" fmla="*/ 262 h 350"/>
                <a:gd name="T46" fmla="*/ 203 w 307"/>
                <a:gd name="T47" fmla="*/ 235 h 350"/>
                <a:gd name="T48" fmla="*/ 251 w 307"/>
                <a:gd name="T49" fmla="*/ 257 h 350"/>
                <a:gd name="T50" fmla="*/ 289 w 307"/>
                <a:gd name="T51" fmla="*/ 219 h 350"/>
                <a:gd name="T52" fmla="*/ 281 w 307"/>
                <a:gd name="T53" fmla="*/ 184 h 350"/>
                <a:gd name="T54" fmla="*/ 307 w 307"/>
                <a:gd name="T55" fmla="*/ 144 h 350"/>
                <a:gd name="T56" fmla="*/ 143 w 307"/>
                <a:gd name="T57" fmla="*/ 145 h 350"/>
                <a:gd name="T58" fmla="*/ 143 w 307"/>
                <a:gd name="T59" fmla="*/ 216 h 350"/>
                <a:gd name="T60" fmla="*/ 143 w 307"/>
                <a:gd name="T61" fmla="*/ 350 h 350"/>
                <a:gd name="T62" fmla="*/ 237 w 307"/>
                <a:gd name="T63" fmla="*/ 130 h 350"/>
                <a:gd name="T64" fmla="*/ 143 w 307"/>
                <a:gd name="T65" fmla="*/ 220 h 350"/>
                <a:gd name="T66" fmla="*/ 143 w 307"/>
                <a:gd name="T67" fmla="*/ 196 h 350"/>
                <a:gd name="T68" fmla="*/ 74 w 307"/>
                <a:gd name="T69" fmla="*/ 133 h 350"/>
                <a:gd name="T70" fmla="*/ 109 w 307"/>
                <a:gd name="T71" fmla="*/ 111 h 350"/>
                <a:gd name="T72" fmla="*/ 109 w 307"/>
                <a:gd name="T73" fmla="*/ 164 h 350"/>
                <a:gd name="T74" fmla="*/ 208 w 307"/>
                <a:gd name="T75" fmla="*/ 115 h 350"/>
                <a:gd name="T76" fmla="*/ 208 w 307"/>
                <a:gd name="T77" fmla="*/ 15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7" h="350">
                  <a:moveTo>
                    <a:pt x="307" y="144"/>
                  </a:moveTo>
                  <a:cubicBezTo>
                    <a:pt x="307" y="129"/>
                    <a:pt x="300" y="116"/>
                    <a:pt x="288" y="108"/>
                  </a:cubicBezTo>
                  <a:cubicBezTo>
                    <a:pt x="291" y="101"/>
                    <a:pt x="293" y="94"/>
                    <a:pt x="293" y="86"/>
                  </a:cubicBezTo>
                  <a:cubicBezTo>
                    <a:pt x="292" y="63"/>
                    <a:pt x="272" y="44"/>
                    <a:pt x="249" y="44"/>
                  </a:cubicBezTo>
                  <a:cubicBezTo>
                    <a:pt x="241" y="44"/>
                    <a:pt x="234" y="46"/>
                    <a:pt x="227" y="49"/>
                  </a:cubicBezTo>
                  <a:cubicBezTo>
                    <a:pt x="219" y="40"/>
                    <a:pt x="207" y="33"/>
                    <a:pt x="193" y="33"/>
                  </a:cubicBezTo>
                  <a:cubicBezTo>
                    <a:pt x="182" y="33"/>
                    <a:pt x="173" y="37"/>
                    <a:pt x="165" y="43"/>
                  </a:cubicBezTo>
                  <a:cubicBezTo>
                    <a:pt x="161" y="19"/>
                    <a:pt x="139" y="0"/>
                    <a:pt x="113" y="0"/>
                  </a:cubicBezTo>
                  <a:cubicBezTo>
                    <a:pt x="84" y="0"/>
                    <a:pt x="61" y="24"/>
                    <a:pt x="61" y="53"/>
                  </a:cubicBezTo>
                  <a:cubicBezTo>
                    <a:pt x="61" y="54"/>
                    <a:pt x="61" y="55"/>
                    <a:pt x="61" y="55"/>
                  </a:cubicBezTo>
                  <a:cubicBezTo>
                    <a:pt x="42" y="55"/>
                    <a:pt x="28" y="70"/>
                    <a:pt x="28" y="88"/>
                  </a:cubicBezTo>
                  <a:cubicBezTo>
                    <a:pt x="28" y="92"/>
                    <a:pt x="28" y="95"/>
                    <a:pt x="29" y="98"/>
                  </a:cubicBezTo>
                  <a:cubicBezTo>
                    <a:pt x="13" y="100"/>
                    <a:pt x="0" y="114"/>
                    <a:pt x="0" y="131"/>
                  </a:cubicBezTo>
                  <a:cubicBezTo>
                    <a:pt x="0" y="142"/>
                    <a:pt x="5" y="152"/>
                    <a:pt x="14" y="158"/>
                  </a:cubicBezTo>
                  <a:cubicBezTo>
                    <a:pt x="5" y="166"/>
                    <a:pt x="0" y="178"/>
                    <a:pt x="0" y="191"/>
                  </a:cubicBezTo>
                  <a:cubicBezTo>
                    <a:pt x="0" y="216"/>
                    <a:pt x="22" y="237"/>
                    <a:pt x="47" y="237"/>
                  </a:cubicBezTo>
                  <a:cubicBezTo>
                    <a:pt x="54" y="237"/>
                    <a:pt x="64" y="234"/>
                    <a:pt x="64" y="234"/>
                  </a:cubicBezTo>
                  <a:cubicBezTo>
                    <a:pt x="65" y="235"/>
                    <a:pt x="65" y="239"/>
                    <a:pt x="66" y="241"/>
                  </a:cubicBezTo>
                  <a:cubicBezTo>
                    <a:pt x="68" y="249"/>
                    <a:pt x="73" y="253"/>
                    <a:pt x="81" y="255"/>
                  </a:cubicBezTo>
                  <a:cubicBezTo>
                    <a:pt x="90" y="257"/>
                    <a:pt x="99" y="251"/>
                    <a:pt x="101" y="243"/>
                  </a:cubicBezTo>
                  <a:cubicBezTo>
                    <a:pt x="105" y="251"/>
                    <a:pt x="115" y="257"/>
                    <a:pt x="125" y="257"/>
                  </a:cubicBezTo>
                  <a:cubicBezTo>
                    <a:pt x="132" y="257"/>
                    <a:pt x="139" y="255"/>
                    <a:pt x="143" y="250"/>
                  </a:cubicBezTo>
                  <a:cubicBezTo>
                    <a:pt x="150" y="258"/>
                    <a:pt x="159" y="262"/>
                    <a:pt x="169" y="262"/>
                  </a:cubicBezTo>
                  <a:cubicBezTo>
                    <a:pt x="186" y="262"/>
                    <a:pt x="200" y="251"/>
                    <a:pt x="203" y="235"/>
                  </a:cubicBezTo>
                  <a:cubicBezTo>
                    <a:pt x="213" y="251"/>
                    <a:pt x="231" y="260"/>
                    <a:pt x="251" y="257"/>
                  </a:cubicBezTo>
                  <a:cubicBezTo>
                    <a:pt x="270" y="253"/>
                    <a:pt x="285" y="238"/>
                    <a:pt x="289" y="219"/>
                  </a:cubicBezTo>
                  <a:cubicBezTo>
                    <a:pt x="291" y="206"/>
                    <a:pt x="288" y="194"/>
                    <a:pt x="281" y="184"/>
                  </a:cubicBezTo>
                  <a:cubicBezTo>
                    <a:pt x="297" y="177"/>
                    <a:pt x="307" y="162"/>
                    <a:pt x="307" y="144"/>
                  </a:cubicBezTo>
                  <a:close/>
                  <a:moveTo>
                    <a:pt x="143" y="145"/>
                  </a:moveTo>
                  <a:cubicBezTo>
                    <a:pt x="143" y="216"/>
                    <a:pt x="143" y="216"/>
                    <a:pt x="143" y="216"/>
                  </a:cubicBezTo>
                  <a:cubicBezTo>
                    <a:pt x="143" y="350"/>
                    <a:pt x="143" y="350"/>
                    <a:pt x="143" y="350"/>
                  </a:cubicBezTo>
                  <a:moveTo>
                    <a:pt x="237" y="130"/>
                  </a:moveTo>
                  <a:cubicBezTo>
                    <a:pt x="143" y="220"/>
                    <a:pt x="143" y="220"/>
                    <a:pt x="143" y="220"/>
                  </a:cubicBezTo>
                  <a:moveTo>
                    <a:pt x="143" y="196"/>
                  </a:moveTo>
                  <a:cubicBezTo>
                    <a:pt x="74" y="133"/>
                    <a:pt x="74" y="133"/>
                    <a:pt x="74" y="133"/>
                  </a:cubicBezTo>
                  <a:moveTo>
                    <a:pt x="109" y="111"/>
                  </a:moveTo>
                  <a:cubicBezTo>
                    <a:pt x="109" y="164"/>
                    <a:pt x="109" y="164"/>
                    <a:pt x="109" y="164"/>
                  </a:cubicBezTo>
                  <a:moveTo>
                    <a:pt x="208" y="115"/>
                  </a:moveTo>
                  <a:cubicBezTo>
                    <a:pt x="208" y="158"/>
                    <a:pt x="208" y="158"/>
                    <a:pt x="208" y="15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47" name="Sun">
              <a:extLst>
                <a:ext uri="{FF2B5EF4-FFF2-40B4-BE49-F238E27FC236}">
                  <a16:creationId xmlns:a16="http://schemas.microsoft.com/office/drawing/2014/main" id="{EC81C194-87D9-41BB-A962-EEEF4EB3A55C}"/>
                </a:ext>
              </a:extLst>
            </p:cNvPr>
            <p:cNvSpPr>
              <a:spLocks noChangeAspect="1" noEditPoints="1"/>
            </p:cNvSpPr>
            <p:nvPr/>
          </p:nvSpPr>
          <p:spPr bwMode="auto">
            <a:xfrm>
              <a:off x="9885023" y="4588140"/>
              <a:ext cx="365760" cy="365760"/>
            </a:xfrm>
            <a:custGeom>
              <a:avLst/>
              <a:gdLst>
                <a:gd name="T0" fmla="*/ 106 w 360"/>
                <a:gd name="T1" fmla="*/ 182 h 360"/>
                <a:gd name="T2" fmla="*/ 180 w 360"/>
                <a:gd name="T3" fmla="*/ 108 h 360"/>
                <a:gd name="T4" fmla="*/ 254 w 360"/>
                <a:gd name="T5" fmla="*/ 182 h 360"/>
                <a:gd name="T6" fmla="*/ 180 w 360"/>
                <a:gd name="T7" fmla="*/ 256 h 360"/>
                <a:gd name="T8" fmla="*/ 106 w 360"/>
                <a:gd name="T9" fmla="*/ 182 h 360"/>
                <a:gd name="T10" fmla="*/ 103 w 360"/>
                <a:gd name="T11" fmla="*/ 103 h 360"/>
                <a:gd name="T12" fmla="*/ 52 w 360"/>
                <a:gd name="T13" fmla="*/ 53 h 360"/>
                <a:gd name="T14" fmla="*/ 256 w 360"/>
                <a:gd name="T15" fmla="*/ 103 h 360"/>
                <a:gd name="T16" fmla="*/ 308 w 360"/>
                <a:gd name="T17" fmla="*/ 53 h 360"/>
                <a:gd name="T18" fmla="*/ 180 w 360"/>
                <a:gd name="T19" fmla="*/ 72 h 360"/>
                <a:gd name="T20" fmla="*/ 180 w 360"/>
                <a:gd name="T21" fmla="*/ 0 h 360"/>
                <a:gd name="T22" fmla="*/ 180 w 360"/>
                <a:gd name="T23" fmla="*/ 288 h 360"/>
                <a:gd name="T24" fmla="*/ 180 w 360"/>
                <a:gd name="T25" fmla="*/ 360 h 360"/>
                <a:gd name="T26" fmla="*/ 256 w 360"/>
                <a:gd name="T27" fmla="*/ 256 h 360"/>
                <a:gd name="T28" fmla="*/ 308 w 360"/>
                <a:gd name="T29" fmla="*/ 307 h 360"/>
                <a:gd name="T30" fmla="*/ 103 w 360"/>
                <a:gd name="T31" fmla="*/ 256 h 360"/>
                <a:gd name="T32" fmla="*/ 52 w 360"/>
                <a:gd name="T33" fmla="*/ 307 h 360"/>
                <a:gd name="T34" fmla="*/ 72 w 360"/>
                <a:gd name="T35" fmla="*/ 180 h 360"/>
                <a:gd name="T36" fmla="*/ 0 w 360"/>
                <a:gd name="T37" fmla="*/ 180 h 360"/>
                <a:gd name="T38" fmla="*/ 288 w 360"/>
                <a:gd name="T39" fmla="*/ 180 h 360"/>
                <a:gd name="T40" fmla="*/ 360 w 360"/>
                <a:gd name="T41" fmla="*/ 18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0" h="360">
                  <a:moveTo>
                    <a:pt x="106" y="182"/>
                  </a:moveTo>
                  <a:cubicBezTo>
                    <a:pt x="106" y="141"/>
                    <a:pt x="139" y="108"/>
                    <a:pt x="180" y="108"/>
                  </a:cubicBezTo>
                  <a:cubicBezTo>
                    <a:pt x="221" y="108"/>
                    <a:pt x="254" y="141"/>
                    <a:pt x="254" y="182"/>
                  </a:cubicBezTo>
                  <a:cubicBezTo>
                    <a:pt x="254" y="223"/>
                    <a:pt x="221" y="256"/>
                    <a:pt x="180" y="256"/>
                  </a:cubicBezTo>
                  <a:cubicBezTo>
                    <a:pt x="139" y="256"/>
                    <a:pt x="106" y="223"/>
                    <a:pt x="106" y="182"/>
                  </a:cubicBezTo>
                  <a:close/>
                  <a:moveTo>
                    <a:pt x="103" y="103"/>
                  </a:moveTo>
                  <a:cubicBezTo>
                    <a:pt x="52" y="53"/>
                    <a:pt x="52" y="53"/>
                    <a:pt x="52" y="53"/>
                  </a:cubicBezTo>
                  <a:moveTo>
                    <a:pt x="256" y="103"/>
                  </a:moveTo>
                  <a:cubicBezTo>
                    <a:pt x="308" y="53"/>
                    <a:pt x="308" y="53"/>
                    <a:pt x="308" y="53"/>
                  </a:cubicBezTo>
                  <a:moveTo>
                    <a:pt x="180" y="72"/>
                  </a:moveTo>
                  <a:cubicBezTo>
                    <a:pt x="180" y="0"/>
                    <a:pt x="180" y="0"/>
                    <a:pt x="180" y="0"/>
                  </a:cubicBezTo>
                  <a:moveTo>
                    <a:pt x="180" y="288"/>
                  </a:moveTo>
                  <a:cubicBezTo>
                    <a:pt x="180" y="360"/>
                    <a:pt x="180" y="360"/>
                    <a:pt x="180" y="360"/>
                  </a:cubicBezTo>
                  <a:moveTo>
                    <a:pt x="256" y="256"/>
                  </a:moveTo>
                  <a:cubicBezTo>
                    <a:pt x="308" y="307"/>
                    <a:pt x="308" y="307"/>
                    <a:pt x="308" y="307"/>
                  </a:cubicBezTo>
                  <a:moveTo>
                    <a:pt x="103" y="256"/>
                  </a:moveTo>
                  <a:cubicBezTo>
                    <a:pt x="52" y="307"/>
                    <a:pt x="52" y="307"/>
                    <a:pt x="52" y="307"/>
                  </a:cubicBezTo>
                  <a:moveTo>
                    <a:pt x="72" y="180"/>
                  </a:moveTo>
                  <a:cubicBezTo>
                    <a:pt x="0" y="180"/>
                    <a:pt x="0" y="180"/>
                    <a:pt x="0" y="180"/>
                  </a:cubicBezTo>
                  <a:moveTo>
                    <a:pt x="288" y="180"/>
                  </a:moveTo>
                  <a:cubicBezTo>
                    <a:pt x="360" y="180"/>
                    <a:pt x="360" y="180"/>
                    <a:pt x="360" y="1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48" name="Tree">
              <a:extLst>
                <a:ext uri="{FF2B5EF4-FFF2-40B4-BE49-F238E27FC236}">
                  <a16:creationId xmlns:a16="http://schemas.microsoft.com/office/drawing/2014/main" id="{637444C2-3C34-4570-AF3C-8A580754618B}"/>
                </a:ext>
              </a:extLst>
            </p:cNvPr>
            <p:cNvSpPr>
              <a:spLocks noChangeAspect="1" noEditPoints="1"/>
            </p:cNvSpPr>
            <p:nvPr/>
          </p:nvSpPr>
          <p:spPr bwMode="auto">
            <a:xfrm>
              <a:off x="5543550" y="5338890"/>
              <a:ext cx="321586" cy="365760"/>
            </a:xfrm>
            <a:custGeom>
              <a:avLst/>
              <a:gdLst>
                <a:gd name="T0" fmla="*/ 307 w 307"/>
                <a:gd name="T1" fmla="*/ 144 h 350"/>
                <a:gd name="T2" fmla="*/ 288 w 307"/>
                <a:gd name="T3" fmla="*/ 108 h 350"/>
                <a:gd name="T4" fmla="*/ 293 w 307"/>
                <a:gd name="T5" fmla="*/ 86 h 350"/>
                <a:gd name="T6" fmla="*/ 249 w 307"/>
                <a:gd name="T7" fmla="*/ 44 h 350"/>
                <a:gd name="T8" fmla="*/ 227 w 307"/>
                <a:gd name="T9" fmla="*/ 49 h 350"/>
                <a:gd name="T10" fmla="*/ 193 w 307"/>
                <a:gd name="T11" fmla="*/ 33 h 350"/>
                <a:gd name="T12" fmla="*/ 165 w 307"/>
                <a:gd name="T13" fmla="*/ 43 h 350"/>
                <a:gd name="T14" fmla="*/ 113 w 307"/>
                <a:gd name="T15" fmla="*/ 0 h 350"/>
                <a:gd name="T16" fmla="*/ 61 w 307"/>
                <a:gd name="T17" fmla="*/ 53 h 350"/>
                <a:gd name="T18" fmla="*/ 61 w 307"/>
                <a:gd name="T19" fmla="*/ 55 h 350"/>
                <a:gd name="T20" fmla="*/ 28 w 307"/>
                <a:gd name="T21" fmla="*/ 88 h 350"/>
                <a:gd name="T22" fmla="*/ 29 w 307"/>
                <a:gd name="T23" fmla="*/ 98 h 350"/>
                <a:gd name="T24" fmla="*/ 0 w 307"/>
                <a:gd name="T25" fmla="*/ 131 h 350"/>
                <a:gd name="T26" fmla="*/ 14 w 307"/>
                <a:gd name="T27" fmla="*/ 158 h 350"/>
                <a:gd name="T28" fmla="*/ 0 w 307"/>
                <a:gd name="T29" fmla="*/ 191 h 350"/>
                <a:gd name="T30" fmla="*/ 47 w 307"/>
                <a:gd name="T31" fmla="*/ 237 h 350"/>
                <a:gd name="T32" fmla="*/ 64 w 307"/>
                <a:gd name="T33" fmla="*/ 234 h 350"/>
                <a:gd name="T34" fmla="*/ 66 w 307"/>
                <a:gd name="T35" fmla="*/ 241 h 350"/>
                <a:gd name="T36" fmla="*/ 81 w 307"/>
                <a:gd name="T37" fmla="*/ 255 h 350"/>
                <a:gd name="T38" fmla="*/ 101 w 307"/>
                <a:gd name="T39" fmla="*/ 243 h 350"/>
                <a:gd name="T40" fmla="*/ 125 w 307"/>
                <a:gd name="T41" fmla="*/ 257 h 350"/>
                <a:gd name="T42" fmla="*/ 143 w 307"/>
                <a:gd name="T43" fmla="*/ 250 h 350"/>
                <a:gd name="T44" fmla="*/ 169 w 307"/>
                <a:gd name="T45" fmla="*/ 262 h 350"/>
                <a:gd name="T46" fmla="*/ 203 w 307"/>
                <a:gd name="T47" fmla="*/ 235 h 350"/>
                <a:gd name="T48" fmla="*/ 251 w 307"/>
                <a:gd name="T49" fmla="*/ 257 h 350"/>
                <a:gd name="T50" fmla="*/ 289 w 307"/>
                <a:gd name="T51" fmla="*/ 219 h 350"/>
                <a:gd name="T52" fmla="*/ 281 w 307"/>
                <a:gd name="T53" fmla="*/ 184 h 350"/>
                <a:gd name="T54" fmla="*/ 307 w 307"/>
                <a:gd name="T55" fmla="*/ 144 h 350"/>
                <a:gd name="T56" fmla="*/ 143 w 307"/>
                <a:gd name="T57" fmla="*/ 145 h 350"/>
                <a:gd name="T58" fmla="*/ 143 w 307"/>
                <a:gd name="T59" fmla="*/ 216 h 350"/>
                <a:gd name="T60" fmla="*/ 143 w 307"/>
                <a:gd name="T61" fmla="*/ 350 h 350"/>
                <a:gd name="T62" fmla="*/ 237 w 307"/>
                <a:gd name="T63" fmla="*/ 130 h 350"/>
                <a:gd name="T64" fmla="*/ 143 w 307"/>
                <a:gd name="T65" fmla="*/ 220 h 350"/>
                <a:gd name="T66" fmla="*/ 143 w 307"/>
                <a:gd name="T67" fmla="*/ 196 h 350"/>
                <a:gd name="T68" fmla="*/ 74 w 307"/>
                <a:gd name="T69" fmla="*/ 133 h 350"/>
                <a:gd name="T70" fmla="*/ 109 w 307"/>
                <a:gd name="T71" fmla="*/ 111 h 350"/>
                <a:gd name="T72" fmla="*/ 109 w 307"/>
                <a:gd name="T73" fmla="*/ 164 h 350"/>
                <a:gd name="T74" fmla="*/ 208 w 307"/>
                <a:gd name="T75" fmla="*/ 115 h 350"/>
                <a:gd name="T76" fmla="*/ 208 w 307"/>
                <a:gd name="T77" fmla="*/ 15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7" h="350">
                  <a:moveTo>
                    <a:pt x="307" y="144"/>
                  </a:moveTo>
                  <a:cubicBezTo>
                    <a:pt x="307" y="129"/>
                    <a:pt x="300" y="116"/>
                    <a:pt x="288" y="108"/>
                  </a:cubicBezTo>
                  <a:cubicBezTo>
                    <a:pt x="291" y="101"/>
                    <a:pt x="293" y="94"/>
                    <a:pt x="293" y="86"/>
                  </a:cubicBezTo>
                  <a:cubicBezTo>
                    <a:pt x="292" y="63"/>
                    <a:pt x="272" y="44"/>
                    <a:pt x="249" y="44"/>
                  </a:cubicBezTo>
                  <a:cubicBezTo>
                    <a:pt x="241" y="44"/>
                    <a:pt x="234" y="46"/>
                    <a:pt x="227" y="49"/>
                  </a:cubicBezTo>
                  <a:cubicBezTo>
                    <a:pt x="219" y="40"/>
                    <a:pt x="207" y="33"/>
                    <a:pt x="193" y="33"/>
                  </a:cubicBezTo>
                  <a:cubicBezTo>
                    <a:pt x="182" y="33"/>
                    <a:pt x="173" y="37"/>
                    <a:pt x="165" y="43"/>
                  </a:cubicBezTo>
                  <a:cubicBezTo>
                    <a:pt x="161" y="19"/>
                    <a:pt x="139" y="0"/>
                    <a:pt x="113" y="0"/>
                  </a:cubicBezTo>
                  <a:cubicBezTo>
                    <a:pt x="84" y="0"/>
                    <a:pt x="61" y="24"/>
                    <a:pt x="61" y="53"/>
                  </a:cubicBezTo>
                  <a:cubicBezTo>
                    <a:pt x="61" y="54"/>
                    <a:pt x="61" y="55"/>
                    <a:pt x="61" y="55"/>
                  </a:cubicBezTo>
                  <a:cubicBezTo>
                    <a:pt x="42" y="55"/>
                    <a:pt x="28" y="70"/>
                    <a:pt x="28" y="88"/>
                  </a:cubicBezTo>
                  <a:cubicBezTo>
                    <a:pt x="28" y="92"/>
                    <a:pt x="28" y="95"/>
                    <a:pt x="29" y="98"/>
                  </a:cubicBezTo>
                  <a:cubicBezTo>
                    <a:pt x="13" y="100"/>
                    <a:pt x="0" y="114"/>
                    <a:pt x="0" y="131"/>
                  </a:cubicBezTo>
                  <a:cubicBezTo>
                    <a:pt x="0" y="142"/>
                    <a:pt x="5" y="152"/>
                    <a:pt x="14" y="158"/>
                  </a:cubicBezTo>
                  <a:cubicBezTo>
                    <a:pt x="5" y="166"/>
                    <a:pt x="0" y="178"/>
                    <a:pt x="0" y="191"/>
                  </a:cubicBezTo>
                  <a:cubicBezTo>
                    <a:pt x="0" y="216"/>
                    <a:pt x="22" y="237"/>
                    <a:pt x="47" y="237"/>
                  </a:cubicBezTo>
                  <a:cubicBezTo>
                    <a:pt x="54" y="237"/>
                    <a:pt x="64" y="234"/>
                    <a:pt x="64" y="234"/>
                  </a:cubicBezTo>
                  <a:cubicBezTo>
                    <a:pt x="65" y="235"/>
                    <a:pt x="65" y="239"/>
                    <a:pt x="66" y="241"/>
                  </a:cubicBezTo>
                  <a:cubicBezTo>
                    <a:pt x="68" y="249"/>
                    <a:pt x="73" y="253"/>
                    <a:pt x="81" y="255"/>
                  </a:cubicBezTo>
                  <a:cubicBezTo>
                    <a:pt x="90" y="257"/>
                    <a:pt x="99" y="251"/>
                    <a:pt x="101" y="243"/>
                  </a:cubicBezTo>
                  <a:cubicBezTo>
                    <a:pt x="105" y="251"/>
                    <a:pt x="115" y="257"/>
                    <a:pt x="125" y="257"/>
                  </a:cubicBezTo>
                  <a:cubicBezTo>
                    <a:pt x="132" y="257"/>
                    <a:pt x="139" y="255"/>
                    <a:pt x="143" y="250"/>
                  </a:cubicBezTo>
                  <a:cubicBezTo>
                    <a:pt x="150" y="258"/>
                    <a:pt x="159" y="262"/>
                    <a:pt x="169" y="262"/>
                  </a:cubicBezTo>
                  <a:cubicBezTo>
                    <a:pt x="186" y="262"/>
                    <a:pt x="200" y="251"/>
                    <a:pt x="203" y="235"/>
                  </a:cubicBezTo>
                  <a:cubicBezTo>
                    <a:pt x="213" y="251"/>
                    <a:pt x="231" y="260"/>
                    <a:pt x="251" y="257"/>
                  </a:cubicBezTo>
                  <a:cubicBezTo>
                    <a:pt x="270" y="253"/>
                    <a:pt x="285" y="238"/>
                    <a:pt x="289" y="219"/>
                  </a:cubicBezTo>
                  <a:cubicBezTo>
                    <a:pt x="291" y="206"/>
                    <a:pt x="288" y="194"/>
                    <a:pt x="281" y="184"/>
                  </a:cubicBezTo>
                  <a:cubicBezTo>
                    <a:pt x="297" y="177"/>
                    <a:pt x="307" y="162"/>
                    <a:pt x="307" y="144"/>
                  </a:cubicBezTo>
                  <a:close/>
                  <a:moveTo>
                    <a:pt x="143" y="145"/>
                  </a:moveTo>
                  <a:cubicBezTo>
                    <a:pt x="143" y="216"/>
                    <a:pt x="143" y="216"/>
                    <a:pt x="143" y="216"/>
                  </a:cubicBezTo>
                  <a:cubicBezTo>
                    <a:pt x="143" y="350"/>
                    <a:pt x="143" y="350"/>
                    <a:pt x="143" y="350"/>
                  </a:cubicBezTo>
                  <a:moveTo>
                    <a:pt x="237" y="130"/>
                  </a:moveTo>
                  <a:cubicBezTo>
                    <a:pt x="143" y="220"/>
                    <a:pt x="143" y="220"/>
                    <a:pt x="143" y="220"/>
                  </a:cubicBezTo>
                  <a:moveTo>
                    <a:pt x="143" y="196"/>
                  </a:moveTo>
                  <a:cubicBezTo>
                    <a:pt x="74" y="133"/>
                    <a:pt x="74" y="133"/>
                    <a:pt x="74" y="133"/>
                  </a:cubicBezTo>
                  <a:moveTo>
                    <a:pt x="109" y="111"/>
                  </a:moveTo>
                  <a:cubicBezTo>
                    <a:pt x="109" y="164"/>
                    <a:pt x="109" y="164"/>
                    <a:pt x="109" y="164"/>
                  </a:cubicBezTo>
                  <a:moveTo>
                    <a:pt x="208" y="115"/>
                  </a:moveTo>
                  <a:cubicBezTo>
                    <a:pt x="208" y="158"/>
                    <a:pt x="208" y="158"/>
                    <a:pt x="208" y="15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pic>
          <p:nvPicPr>
            <p:cNvPr id="51" name="Graphic 50">
              <a:extLst>
                <a:ext uri="{FF2B5EF4-FFF2-40B4-BE49-F238E27FC236}">
                  <a16:creationId xmlns:a16="http://schemas.microsoft.com/office/drawing/2014/main" id="{AF084C1F-CCA3-4733-AFF8-1CA7EE829CB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52453" y="5276787"/>
              <a:ext cx="217710" cy="435420"/>
            </a:xfrm>
            <a:prstGeom prst="rect">
              <a:avLst/>
            </a:prstGeom>
          </p:spPr>
        </p:pic>
        <p:sp>
          <p:nvSpPr>
            <p:cNvPr id="52" name="TextBox 51">
              <a:extLst>
                <a:ext uri="{FF2B5EF4-FFF2-40B4-BE49-F238E27FC236}">
                  <a16:creationId xmlns:a16="http://schemas.microsoft.com/office/drawing/2014/main" id="{ACBE8525-95EE-4C4E-A5BD-58CF667F9E11}"/>
                </a:ext>
              </a:extLst>
            </p:cNvPr>
            <p:cNvSpPr txBox="1"/>
            <p:nvPr/>
          </p:nvSpPr>
          <p:spPr>
            <a:xfrm>
              <a:off x="5954850" y="5820998"/>
              <a:ext cx="747000" cy="3847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0">
                        <a:srgbClr val="0078D4"/>
                      </a:gs>
                      <a:gs pos="100000">
                        <a:srgbClr val="0078D4"/>
                      </a:gs>
                    </a:gsLst>
                    <a:lin ang="5400000" scaled="1"/>
                  </a:gradFill>
                  <a:effectLst/>
                  <a:uLnTx/>
                  <a:uFillTx/>
                  <a:latin typeface="Segoe UI"/>
                  <a:ea typeface="+mn-ea"/>
                  <a:cs typeface="Segoe UI" panose="020B0502040204020203" pitchFamily="34" charset="0"/>
                </a:rPr>
                <a:t>SaaS </a:t>
              </a:r>
              <a:br>
                <a:rPr kumimoji="0" lang="en-US" sz="14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br>
              <a:r>
                <a:rPr kumimoji="0" lang="en-US" sz="1100" b="1" i="1"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Hotel room</a:t>
              </a:r>
              <a:endParaRPr kumimoji="0" lang="en-US" sz="1400" b="1" i="1"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endParaRPr>
            </a:p>
          </p:txBody>
        </p:sp>
        <p:sp>
          <p:nvSpPr>
            <p:cNvPr id="55" name="TextBox 54">
              <a:extLst>
                <a:ext uri="{FF2B5EF4-FFF2-40B4-BE49-F238E27FC236}">
                  <a16:creationId xmlns:a16="http://schemas.microsoft.com/office/drawing/2014/main" id="{BD7404B0-689E-44F3-9B98-B1D8DFA5649F}"/>
                </a:ext>
              </a:extLst>
            </p:cNvPr>
            <p:cNvSpPr txBox="1"/>
            <p:nvPr/>
          </p:nvSpPr>
          <p:spPr>
            <a:xfrm>
              <a:off x="7355892" y="5820998"/>
              <a:ext cx="1386598" cy="60016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0">
                        <a:srgbClr val="0078D4"/>
                      </a:gs>
                      <a:gs pos="100000">
                        <a:srgbClr val="0078D4"/>
                      </a:gs>
                    </a:gsLst>
                    <a:lin ang="5400000" scaled="1"/>
                  </a:gradFill>
                  <a:effectLst/>
                  <a:uLnTx/>
                  <a:uFillTx/>
                  <a:latin typeface="Segoe UI"/>
                  <a:ea typeface="+mn-ea"/>
                  <a:cs typeface="Segoe UI" panose="020B0502040204020203" pitchFamily="34" charset="0"/>
                </a:rPr>
                <a:t>PaaS </a:t>
              </a:r>
              <a:br>
                <a:rPr kumimoji="0" lang="en-US" sz="14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br>
              <a:r>
                <a:rPr kumimoji="0" lang="en-US" sz="1100" b="1" i="1"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Furnished apartment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endParaRPr>
            </a:p>
          </p:txBody>
        </p:sp>
        <p:cxnSp>
          <p:nvCxnSpPr>
            <p:cNvPr id="57" name="Straight Connector 56">
              <a:extLst>
                <a:ext uri="{FF2B5EF4-FFF2-40B4-BE49-F238E27FC236}">
                  <a16:creationId xmlns:a16="http://schemas.microsoft.com/office/drawing/2014/main" id="{5B47AB90-CFDE-4918-81B0-6CE22FA19A91}"/>
                </a:ext>
              </a:extLst>
            </p:cNvPr>
            <p:cNvCxnSpPr>
              <a:cxnSpLocks/>
              <a:stCxn id="25" idx="2"/>
              <a:endCxn id="26" idx="0"/>
            </p:cNvCxnSpPr>
            <p:nvPr/>
          </p:nvCxnSpPr>
          <p:spPr>
            <a:xfrm>
              <a:off x="6327793" y="2098282"/>
              <a:ext cx="0" cy="622499"/>
            </a:xfrm>
            <a:prstGeom prst="line">
              <a:avLst/>
            </a:prstGeom>
            <a:noFill/>
            <a:ln w="19050" cap="flat" cmpd="sng" algn="ctr">
              <a:solidFill>
                <a:srgbClr val="505050"/>
              </a:solidFill>
              <a:prstDash val="solid"/>
              <a:headEnd type="none"/>
              <a:tailEnd type="triangle" w="lg" len="med"/>
            </a:ln>
            <a:effectLst/>
          </p:spPr>
        </p:cxnSp>
        <p:cxnSp>
          <p:nvCxnSpPr>
            <p:cNvPr id="59" name="Straight Connector 58">
              <a:extLst>
                <a:ext uri="{FF2B5EF4-FFF2-40B4-BE49-F238E27FC236}">
                  <a16:creationId xmlns:a16="http://schemas.microsoft.com/office/drawing/2014/main" id="{9A7A9B6C-9CCB-49EE-A2CC-BB0F4241F524}"/>
                </a:ext>
              </a:extLst>
            </p:cNvPr>
            <p:cNvCxnSpPr>
              <a:cxnSpLocks/>
              <a:stCxn id="26" idx="2"/>
              <a:endCxn id="27" idx="0"/>
            </p:cNvCxnSpPr>
            <p:nvPr/>
          </p:nvCxnSpPr>
          <p:spPr>
            <a:xfrm>
              <a:off x="6327793" y="3213224"/>
              <a:ext cx="0" cy="622500"/>
            </a:xfrm>
            <a:prstGeom prst="line">
              <a:avLst/>
            </a:prstGeom>
            <a:noFill/>
            <a:ln w="19050" cap="flat" cmpd="sng" algn="ctr">
              <a:solidFill>
                <a:srgbClr val="505050"/>
              </a:solidFill>
              <a:prstDash val="solid"/>
              <a:headEnd type="none"/>
              <a:tailEnd type="triangle" w="lg" len="med"/>
            </a:ln>
            <a:effectLst/>
          </p:spPr>
        </p:cxnSp>
        <p:cxnSp>
          <p:nvCxnSpPr>
            <p:cNvPr id="64" name="Connector: Elbow 63">
              <a:extLst>
                <a:ext uri="{FF2B5EF4-FFF2-40B4-BE49-F238E27FC236}">
                  <a16:creationId xmlns:a16="http://schemas.microsoft.com/office/drawing/2014/main" id="{ACBA2262-9E24-4E9E-B660-E8D7384BC47D}"/>
                </a:ext>
              </a:extLst>
            </p:cNvPr>
            <p:cNvCxnSpPr>
              <a:cxnSpLocks/>
              <a:stCxn id="26" idx="3"/>
              <a:endCxn id="29" idx="0"/>
            </p:cNvCxnSpPr>
            <p:nvPr/>
          </p:nvCxnSpPr>
          <p:spPr>
            <a:xfrm>
              <a:off x="7105033" y="2967003"/>
              <a:ext cx="1001667" cy="870782"/>
            </a:xfrm>
            <a:prstGeom prst="bentConnector2">
              <a:avLst/>
            </a:prstGeom>
            <a:noFill/>
            <a:ln w="19050" cap="flat" cmpd="sng" algn="ctr">
              <a:solidFill>
                <a:srgbClr val="505050"/>
              </a:solidFill>
              <a:prstDash val="solid"/>
              <a:headEnd type="none"/>
              <a:tailEnd type="triangle" w="lg" len="med"/>
            </a:ln>
            <a:effectLst/>
          </p:spPr>
        </p:cxnSp>
        <p:cxnSp>
          <p:nvCxnSpPr>
            <p:cNvPr id="66" name="Connector: Elbow 65">
              <a:extLst>
                <a:ext uri="{FF2B5EF4-FFF2-40B4-BE49-F238E27FC236}">
                  <a16:creationId xmlns:a16="http://schemas.microsoft.com/office/drawing/2014/main" id="{4843EF4E-E8AF-4122-8F4D-71DD38AD6241}"/>
                </a:ext>
              </a:extLst>
            </p:cNvPr>
            <p:cNvCxnSpPr>
              <a:cxnSpLocks/>
              <a:stCxn id="25" idx="3"/>
              <a:endCxn id="28" idx="0"/>
            </p:cNvCxnSpPr>
            <p:nvPr/>
          </p:nvCxnSpPr>
          <p:spPr>
            <a:xfrm>
              <a:off x="7105033" y="1852061"/>
              <a:ext cx="2422089" cy="1983663"/>
            </a:xfrm>
            <a:prstGeom prst="bentConnector2">
              <a:avLst/>
            </a:prstGeom>
            <a:noFill/>
            <a:ln w="19050" cap="flat" cmpd="sng" algn="ctr">
              <a:solidFill>
                <a:srgbClr val="505050"/>
              </a:solidFill>
              <a:prstDash val="solid"/>
              <a:headEnd type="none"/>
              <a:tailEnd type="triangle" w="lg" len="med"/>
            </a:ln>
            <a:effectLst/>
          </p:spPr>
        </p:cxnSp>
        <p:cxnSp>
          <p:nvCxnSpPr>
            <p:cNvPr id="67" name="Straight Connector 66">
              <a:extLst>
                <a:ext uri="{FF2B5EF4-FFF2-40B4-BE49-F238E27FC236}">
                  <a16:creationId xmlns:a16="http://schemas.microsoft.com/office/drawing/2014/main" id="{DE132158-6B1D-494B-A28F-A2896870AF99}"/>
                </a:ext>
              </a:extLst>
            </p:cNvPr>
            <p:cNvCxnSpPr>
              <a:cxnSpLocks/>
              <a:stCxn id="27" idx="2"/>
            </p:cNvCxnSpPr>
            <p:nvPr/>
          </p:nvCxnSpPr>
          <p:spPr>
            <a:xfrm flipH="1">
              <a:off x="6320791" y="4289694"/>
              <a:ext cx="7002" cy="686884"/>
            </a:xfrm>
            <a:prstGeom prst="line">
              <a:avLst/>
            </a:prstGeom>
            <a:noFill/>
            <a:ln w="19050" cap="flat" cmpd="sng" algn="ctr">
              <a:solidFill>
                <a:srgbClr val="505050"/>
              </a:solidFill>
              <a:prstDash val="solid"/>
              <a:headEnd type="none"/>
              <a:tailEnd type="triangle" w="lg" len="med"/>
            </a:ln>
            <a:effectLst/>
          </p:spPr>
        </p:cxnSp>
        <p:cxnSp>
          <p:nvCxnSpPr>
            <p:cNvPr id="71" name="Connector: Elbow 70">
              <a:extLst>
                <a:ext uri="{FF2B5EF4-FFF2-40B4-BE49-F238E27FC236}">
                  <a16:creationId xmlns:a16="http://schemas.microsoft.com/office/drawing/2014/main" id="{365C3918-D6C2-4452-8688-E0889AB0251B}"/>
                </a:ext>
              </a:extLst>
            </p:cNvPr>
            <p:cNvCxnSpPr>
              <a:cxnSpLocks/>
              <a:stCxn id="28" idx="3"/>
            </p:cNvCxnSpPr>
            <p:nvPr/>
          </p:nvCxnSpPr>
          <p:spPr>
            <a:xfrm>
              <a:off x="9952879" y="4081946"/>
              <a:ext cx="951918" cy="1256944"/>
            </a:xfrm>
            <a:prstGeom prst="bentConnector2">
              <a:avLst/>
            </a:prstGeom>
            <a:noFill/>
            <a:ln w="19050" cap="flat" cmpd="sng" algn="ctr">
              <a:solidFill>
                <a:srgbClr val="505050"/>
              </a:solidFill>
              <a:prstDash val="solid"/>
              <a:headEnd type="none"/>
              <a:tailEnd type="triangle" w="lg" len="med"/>
            </a:ln>
            <a:effectLst/>
          </p:spPr>
        </p:cxnSp>
        <p:sp>
          <p:nvSpPr>
            <p:cNvPr id="74" name="TextBox 73">
              <a:extLst>
                <a:ext uri="{FF2B5EF4-FFF2-40B4-BE49-F238E27FC236}">
                  <a16:creationId xmlns:a16="http://schemas.microsoft.com/office/drawing/2014/main" id="{AE58AB16-570A-40BD-9E65-EBD517E8355F}"/>
                </a:ext>
              </a:extLst>
            </p:cNvPr>
            <p:cNvSpPr txBox="1"/>
            <p:nvPr/>
          </p:nvSpPr>
          <p:spPr>
            <a:xfrm>
              <a:off x="8974270" y="5820998"/>
              <a:ext cx="1166987" cy="60016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0">
                        <a:srgbClr val="0078D4"/>
                      </a:gs>
                      <a:gs pos="100000">
                        <a:srgbClr val="0078D4"/>
                      </a:gs>
                    </a:gsLst>
                    <a:lin ang="5400000" scaled="1"/>
                  </a:gradFill>
                  <a:effectLst/>
                  <a:uLnTx/>
                  <a:uFillTx/>
                  <a:latin typeface="Segoe UI"/>
                  <a:ea typeface="+mn-ea"/>
                  <a:cs typeface="Segoe UI" panose="020B0502040204020203" pitchFamily="34" charset="0"/>
                </a:rPr>
                <a:t>IaaS </a:t>
              </a:r>
              <a:br>
                <a:rPr kumimoji="0" lang="en-US" sz="14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br>
              <a:r>
                <a:rPr kumimoji="0" lang="en-US" sz="1100" b="1" i="1"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Rental apartment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endParaRPr>
            </a:p>
          </p:txBody>
        </p:sp>
        <p:sp>
          <p:nvSpPr>
            <p:cNvPr id="75" name="TextBox 74">
              <a:extLst>
                <a:ext uri="{FF2B5EF4-FFF2-40B4-BE49-F238E27FC236}">
                  <a16:creationId xmlns:a16="http://schemas.microsoft.com/office/drawing/2014/main" id="{A033EA7E-5BF6-48AC-A4BE-531A32886222}"/>
                </a:ext>
              </a:extLst>
            </p:cNvPr>
            <p:cNvSpPr txBox="1"/>
            <p:nvPr/>
          </p:nvSpPr>
          <p:spPr>
            <a:xfrm>
              <a:off x="10323880" y="5820998"/>
              <a:ext cx="1185133" cy="3847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0">
                        <a:srgbClr val="0078D4"/>
                      </a:gs>
                      <a:gs pos="100000">
                        <a:srgbClr val="0078D4"/>
                      </a:gs>
                    </a:gsLst>
                    <a:lin ang="5400000" scaled="1"/>
                  </a:gradFill>
                  <a:effectLst/>
                  <a:uLnTx/>
                  <a:uFillTx/>
                  <a:latin typeface="Segoe UI"/>
                  <a:ea typeface="+mn-ea"/>
                  <a:cs typeface="Segoe UI" panose="020B0502040204020203" pitchFamily="34" charset="0"/>
                </a:rPr>
                <a:t>Private Cloud </a:t>
              </a:r>
              <a:br>
                <a:rPr kumimoji="0" lang="en-US" sz="14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br>
              <a:r>
                <a:rPr kumimoji="0" lang="en-US" sz="1100" b="1" i="1"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Private House</a:t>
              </a:r>
            </a:p>
          </p:txBody>
        </p:sp>
        <p:sp>
          <p:nvSpPr>
            <p:cNvPr id="81" name="TextBox 80">
              <a:extLst>
                <a:ext uri="{FF2B5EF4-FFF2-40B4-BE49-F238E27FC236}">
                  <a16:creationId xmlns:a16="http://schemas.microsoft.com/office/drawing/2014/main" id="{4DE16002-CA3D-4BB7-BFF3-F393E245C5CB}"/>
                </a:ext>
              </a:extLst>
            </p:cNvPr>
            <p:cNvSpPr txBox="1"/>
            <p:nvPr/>
          </p:nvSpPr>
          <p:spPr>
            <a:xfrm>
              <a:off x="7470534" y="1769669"/>
              <a:ext cx="271869" cy="153888"/>
            </a:xfrm>
            <a:prstGeom prst="rect">
              <a:avLst/>
            </a:prstGeom>
            <a:solidFill>
              <a:schemeClr val="bg1"/>
            </a:solidFill>
          </p:spPr>
          <p:txBody>
            <a:bodyPr wrap="none" lIns="45720" tIns="0" rIns="45720" bIns="0" rtlCol="0">
              <a:spAutoFit/>
            </a:bodyPr>
            <a:lstStyle>
              <a:defPPr>
                <a:defRPr lang="en-US"/>
              </a:defPPr>
              <a:lvl1pPr>
                <a:defRPr sz="1000" b="1">
                  <a:gradFill>
                    <a:gsLst>
                      <a:gs pos="0">
                        <a:schemeClr val="tx1"/>
                      </a:gs>
                      <a:gs pos="100000">
                        <a:schemeClr val="tx1"/>
                      </a:gs>
                    </a:gsLst>
                    <a:lin ang="5400000" scaled="1"/>
                  </a:gradFill>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No</a:t>
              </a:r>
            </a:p>
          </p:txBody>
        </p:sp>
        <p:sp>
          <p:nvSpPr>
            <p:cNvPr id="82" name="TextBox 81">
              <a:extLst>
                <a:ext uri="{FF2B5EF4-FFF2-40B4-BE49-F238E27FC236}">
                  <a16:creationId xmlns:a16="http://schemas.microsoft.com/office/drawing/2014/main" id="{3FA4ABD6-886A-4849-8CD8-AFBB045488A8}"/>
                </a:ext>
              </a:extLst>
            </p:cNvPr>
            <p:cNvSpPr txBox="1"/>
            <p:nvPr/>
          </p:nvSpPr>
          <p:spPr>
            <a:xfrm>
              <a:off x="6219532" y="2267559"/>
              <a:ext cx="203582" cy="153888"/>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Yes</a:t>
              </a:r>
            </a:p>
          </p:txBody>
        </p:sp>
        <p:sp>
          <p:nvSpPr>
            <p:cNvPr id="83" name="TextBox 82">
              <a:extLst>
                <a:ext uri="{FF2B5EF4-FFF2-40B4-BE49-F238E27FC236}">
                  <a16:creationId xmlns:a16="http://schemas.microsoft.com/office/drawing/2014/main" id="{30B74538-9F3F-4228-9947-808C5AF2212C}"/>
                </a:ext>
              </a:extLst>
            </p:cNvPr>
            <p:cNvSpPr txBox="1"/>
            <p:nvPr/>
          </p:nvSpPr>
          <p:spPr>
            <a:xfrm>
              <a:off x="6218999" y="3420288"/>
              <a:ext cx="203582" cy="153888"/>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Yes</a:t>
              </a:r>
            </a:p>
          </p:txBody>
        </p:sp>
        <p:sp>
          <p:nvSpPr>
            <p:cNvPr id="86" name="TextBox 85">
              <a:extLst>
                <a:ext uri="{FF2B5EF4-FFF2-40B4-BE49-F238E27FC236}">
                  <a16:creationId xmlns:a16="http://schemas.microsoft.com/office/drawing/2014/main" id="{44113D5D-378A-41DD-A90A-65D4F6C64A0B}"/>
                </a:ext>
              </a:extLst>
            </p:cNvPr>
            <p:cNvSpPr txBox="1"/>
            <p:nvPr/>
          </p:nvSpPr>
          <p:spPr>
            <a:xfrm>
              <a:off x="6219706" y="4512918"/>
              <a:ext cx="227626" cy="153888"/>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Buy</a:t>
              </a:r>
            </a:p>
          </p:txBody>
        </p:sp>
        <p:sp>
          <p:nvSpPr>
            <p:cNvPr id="87" name="TextBox 86">
              <a:extLst>
                <a:ext uri="{FF2B5EF4-FFF2-40B4-BE49-F238E27FC236}">
                  <a16:creationId xmlns:a16="http://schemas.microsoft.com/office/drawing/2014/main" id="{77676F98-07D9-4D89-A9B2-5E879D3C12A8}"/>
                </a:ext>
              </a:extLst>
            </p:cNvPr>
            <p:cNvSpPr txBox="1"/>
            <p:nvPr/>
          </p:nvSpPr>
          <p:spPr>
            <a:xfrm>
              <a:off x="7465636" y="2884612"/>
              <a:ext cx="271869" cy="153888"/>
            </a:xfrm>
            <a:prstGeom prst="rect">
              <a:avLst/>
            </a:prstGeom>
            <a:solidFill>
              <a:schemeClr val="bg1"/>
            </a:solidFill>
          </p:spPr>
          <p:txBody>
            <a:bodyPr wrap="none" lIns="45720" tIns="0" rIns="45720" bIns="0" rtlCol="0">
              <a:spAutoFit/>
            </a:bodyPr>
            <a:lstStyle>
              <a:defPPr>
                <a:defRPr lang="en-US"/>
              </a:defPPr>
              <a:lvl1pPr>
                <a:defRPr sz="1000" b="1">
                  <a:gradFill>
                    <a:gsLst>
                      <a:gs pos="0">
                        <a:schemeClr val="tx1"/>
                      </a:gs>
                      <a:gs pos="100000">
                        <a:schemeClr val="tx1"/>
                      </a:gs>
                    </a:gsLst>
                    <a:lin ang="5400000" scaled="1"/>
                  </a:gradFill>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No</a:t>
              </a:r>
            </a:p>
          </p:txBody>
        </p:sp>
        <p:sp>
          <p:nvSpPr>
            <p:cNvPr id="88" name="TextBox 87">
              <a:extLst>
                <a:ext uri="{FF2B5EF4-FFF2-40B4-BE49-F238E27FC236}">
                  <a16:creationId xmlns:a16="http://schemas.microsoft.com/office/drawing/2014/main" id="{0FA0342C-87E3-4B9D-AC41-5BA524F1E087}"/>
                </a:ext>
              </a:extLst>
            </p:cNvPr>
            <p:cNvSpPr txBox="1"/>
            <p:nvPr/>
          </p:nvSpPr>
          <p:spPr>
            <a:xfrm>
              <a:off x="10248172" y="3987819"/>
              <a:ext cx="271869" cy="153888"/>
            </a:xfrm>
            <a:prstGeom prst="rect">
              <a:avLst/>
            </a:prstGeom>
            <a:solidFill>
              <a:schemeClr val="bg1"/>
            </a:solidFill>
          </p:spPr>
          <p:txBody>
            <a:bodyPr wrap="none" lIns="45720" tIns="0" rIns="45720" bIns="0" rtlCol="0">
              <a:spAutoFit/>
            </a:bodyPr>
            <a:lstStyle>
              <a:defPPr>
                <a:defRPr lang="en-US"/>
              </a:defPPr>
              <a:lvl1pPr>
                <a:defRPr sz="1000" b="1">
                  <a:gradFill>
                    <a:gsLst>
                      <a:gs pos="0">
                        <a:schemeClr val="tx1"/>
                      </a:gs>
                      <a:gs pos="100000">
                        <a:schemeClr val="tx1"/>
                      </a:gs>
                    </a:gsLst>
                    <a:lin ang="5400000" scaled="1"/>
                  </a:gradFill>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No</a:t>
              </a:r>
            </a:p>
          </p:txBody>
        </p:sp>
        <p:cxnSp>
          <p:nvCxnSpPr>
            <p:cNvPr id="99" name="Straight Connector 98">
              <a:extLst>
                <a:ext uri="{FF2B5EF4-FFF2-40B4-BE49-F238E27FC236}">
                  <a16:creationId xmlns:a16="http://schemas.microsoft.com/office/drawing/2014/main" id="{B0984C0B-2C15-4C74-831B-58540AE8C793}"/>
                </a:ext>
              </a:extLst>
            </p:cNvPr>
            <p:cNvCxnSpPr>
              <a:cxnSpLocks/>
              <a:stCxn id="27" idx="3"/>
              <a:endCxn id="29" idx="1"/>
            </p:cNvCxnSpPr>
            <p:nvPr/>
          </p:nvCxnSpPr>
          <p:spPr>
            <a:xfrm>
              <a:off x="7112036" y="4062709"/>
              <a:ext cx="546608" cy="21298"/>
            </a:xfrm>
            <a:prstGeom prst="line">
              <a:avLst/>
            </a:prstGeom>
            <a:noFill/>
            <a:ln w="19050" cap="flat" cmpd="sng" algn="ctr">
              <a:solidFill>
                <a:srgbClr val="505050"/>
              </a:solidFill>
              <a:prstDash val="solid"/>
              <a:headEnd type="none"/>
              <a:tailEnd type="triangle" w="lg" len="med"/>
            </a:ln>
            <a:effectLst/>
          </p:spPr>
        </p:cxnSp>
        <p:cxnSp>
          <p:nvCxnSpPr>
            <p:cNvPr id="102" name="Straight Connector 101">
              <a:extLst>
                <a:ext uri="{FF2B5EF4-FFF2-40B4-BE49-F238E27FC236}">
                  <a16:creationId xmlns:a16="http://schemas.microsoft.com/office/drawing/2014/main" id="{16F18650-AEAC-4211-913B-2EA8292E2F3B}"/>
                </a:ext>
              </a:extLst>
            </p:cNvPr>
            <p:cNvCxnSpPr>
              <a:cxnSpLocks/>
              <a:stCxn id="29" idx="3"/>
              <a:endCxn id="28" idx="1"/>
            </p:cNvCxnSpPr>
            <p:nvPr/>
          </p:nvCxnSpPr>
          <p:spPr>
            <a:xfrm flipV="1">
              <a:off x="8554756" y="4081946"/>
              <a:ext cx="546608" cy="2061"/>
            </a:xfrm>
            <a:prstGeom prst="line">
              <a:avLst/>
            </a:prstGeom>
            <a:noFill/>
            <a:ln w="19050" cap="flat" cmpd="sng" algn="ctr">
              <a:solidFill>
                <a:srgbClr val="505050"/>
              </a:solidFill>
              <a:prstDash val="solid"/>
              <a:headEnd type="none"/>
              <a:tailEnd type="triangle" w="lg" len="med"/>
            </a:ln>
            <a:effectLst/>
          </p:spPr>
        </p:cxnSp>
        <p:sp>
          <p:nvSpPr>
            <p:cNvPr id="105" name="TextBox 104">
              <a:extLst>
                <a:ext uri="{FF2B5EF4-FFF2-40B4-BE49-F238E27FC236}">
                  <a16:creationId xmlns:a16="http://schemas.microsoft.com/office/drawing/2014/main" id="{FA07B566-D6FE-4B8E-A7DC-1C75DB98D8AF}"/>
                </a:ext>
              </a:extLst>
            </p:cNvPr>
            <p:cNvSpPr txBox="1"/>
            <p:nvPr/>
          </p:nvSpPr>
          <p:spPr>
            <a:xfrm>
              <a:off x="7171707" y="4000327"/>
              <a:ext cx="349519" cy="153888"/>
            </a:xfrm>
            <a:prstGeom prst="rect">
              <a:avLst/>
            </a:prstGeom>
            <a:solidFill>
              <a:schemeClr val="bg1"/>
            </a:solidFill>
          </p:spPr>
          <p:txBody>
            <a:bodyPr wrap="none" lIns="18288" tIns="0" rIns="18288" bIns="0" rtlCol="0">
              <a:spAutoFit/>
            </a:bodyPr>
            <a:lstStyle>
              <a:defPPr>
                <a:defRPr lang="en-US"/>
              </a:defPPr>
              <a:lvl1pPr>
                <a:defRPr sz="1000" b="1">
                  <a:gradFill>
                    <a:gsLst>
                      <a:gs pos="0">
                        <a:schemeClr val="tx1"/>
                      </a:gs>
                      <a:gs pos="100000">
                        <a:schemeClr val="tx1"/>
                      </a:gs>
                    </a:gsLst>
                    <a:lin ang="5400000" scaled="1"/>
                  </a:gradFill>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Build</a:t>
              </a:r>
            </a:p>
          </p:txBody>
        </p:sp>
        <p:sp>
          <p:nvSpPr>
            <p:cNvPr id="106" name="TextBox 105">
              <a:extLst>
                <a:ext uri="{FF2B5EF4-FFF2-40B4-BE49-F238E27FC236}">
                  <a16:creationId xmlns:a16="http://schemas.microsoft.com/office/drawing/2014/main" id="{14A47AAB-5324-4EAD-BB46-E638BD183A4D}"/>
                </a:ext>
              </a:extLst>
            </p:cNvPr>
            <p:cNvSpPr txBox="1"/>
            <p:nvPr/>
          </p:nvSpPr>
          <p:spPr>
            <a:xfrm>
              <a:off x="8692322" y="4005885"/>
              <a:ext cx="216470" cy="153888"/>
            </a:xfrm>
            <a:prstGeom prst="rect">
              <a:avLst/>
            </a:prstGeom>
            <a:solidFill>
              <a:schemeClr val="bg1"/>
            </a:solidFill>
          </p:spPr>
          <p:txBody>
            <a:bodyPr wrap="none" lIns="18288" tIns="0" rIns="18288" bIns="0" rtlCol="0">
              <a:spAutoFit/>
            </a:bodyPr>
            <a:lstStyle>
              <a:defPPr>
                <a:defRPr lang="en-US"/>
              </a:defPPr>
              <a:lvl1pPr>
                <a:defRPr sz="1000" b="1">
                  <a:gradFill>
                    <a:gsLst>
                      <a:gs pos="0">
                        <a:schemeClr val="tx1"/>
                      </a:gs>
                      <a:gs pos="100000">
                        <a:schemeClr val="tx1"/>
                      </a:gs>
                    </a:gsLst>
                    <a:lin ang="5400000" scaled="1"/>
                  </a:gradFill>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No</a:t>
              </a:r>
            </a:p>
          </p:txBody>
        </p:sp>
        <p:sp>
          <p:nvSpPr>
            <p:cNvPr id="111" name="TextBox 110">
              <a:extLst>
                <a:ext uri="{FF2B5EF4-FFF2-40B4-BE49-F238E27FC236}">
                  <a16:creationId xmlns:a16="http://schemas.microsoft.com/office/drawing/2014/main" id="{93AFDB1A-9C19-4DF9-9CF2-F1C10B7FA5DB}"/>
                </a:ext>
              </a:extLst>
            </p:cNvPr>
            <p:cNvSpPr txBox="1"/>
            <p:nvPr/>
          </p:nvSpPr>
          <p:spPr>
            <a:xfrm>
              <a:off x="7979148" y="4511196"/>
              <a:ext cx="203582" cy="153888"/>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Yes</a:t>
              </a:r>
            </a:p>
          </p:txBody>
        </p:sp>
        <p:cxnSp>
          <p:nvCxnSpPr>
            <p:cNvPr id="114" name="Straight Connector 113">
              <a:extLst>
                <a:ext uri="{FF2B5EF4-FFF2-40B4-BE49-F238E27FC236}">
                  <a16:creationId xmlns:a16="http://schemas.microsoft.com/office/drawing/2014/main" id="{0F94E6C4-03F4-462A-8843-BB48424B4A14}"/>
                </a:ext>
              </a:extLst>
            </p:cNvPr>
            <p:cNvCxnSpPr>
              <a:cxnSpLocks/>
            </p:cNvCxnSpPr>
            <p:nvPr/>
          </p:nvCxnSpPr>
          <p:spPr>
            <a:xfrm>
              <a:off x="9530622" y="4317799"/>
              <a:ext cx="0" cy="886805"/>
            </a:xfrm>
            <a:prstGeom prst="line">
              <a:avLst/>
            </a:prstGeom>
            <a:noFill/>
            <a:ln w="19050" cap="flat" cmpd="sng" algn="ctr">
              <a:solidFill>
                <a:srgbClr val="505050"/>
              </a:solidFill>
              <a:prstDash val="solid"/>
              <a:headEnd type="none"/>
              <a:tailEnd type="triangle" w="lg" len="med"/>
            </a:ln>
            <a:effectLst/>
          </p:spPr>
        </p:cxnSp>
        <p:sp>
          <p:nvSpPr>
            <p:cNvPr id="115" name="TextBox 114">
              <a:extLst>
                <a:ext uri="{FF2B5EF4-FFF2-40B4-BE49-F238E27FC236}">
                  <a16:creationId xmlns:a16="http://schemas.microsoft.com/office/drawing/2014/main" id="{18650CE3-94CD-46B8-BD2F-D3A43E2410E3}"/>
                </a:ext>
              </a:extLst>
            </p:cNvPr>
            <p:cNvSpPr txBox="1"/>
            <p:nvPr/>
          </p:nvSpPr>
          <p:spPr>
            <a:xfrm>
              <a:off x="9425330" y="4506489"/>
              <a:ext cx="203582" cy="153888"/>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Yes</a:t>
              </a:r>
            </a:p>
          </p:txBody>
        </p:sp>
      </p:grpSp>
      <p:sp>
        <p:nvSpPr>
          <p:cNvPr id="3" name="Rectangle 2">
            <a:extLst>
              <a:ext uri="{FF2B5EF4-FFF2-40B4-BE49-F238E27FC236}">
                <a16:creationId xmlns:a16="http://schemas.microsoft.com/office/drawing/2014/main" id="{13397551-3A74-4B5E-A3AD-9DE2E13B73C3}"/>
              </a:ext>
            </a:extLst>
          </p:cNvPr>
          <p:cNvSpPr/>
          <p:nvPr/>
        </p:nvSpPr>
        <p:spPr>
          <a:xfrm>
            <a:off x="1620355" y="4934672"/>
            <a:ext cx="2438783" cy="8002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sym typeface="Wingdings" panose="05000000000000000000" pitchFamily="2" charset="2"/>
              </a:rPr>
              <a:t> Convert to PaaS</a:t>
            </a:r>
            <a:br>
              <a:rPr kumimoji="0" lang="en-US" sz="1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sym typeface="Wingdings" panose="05000000000000000000" pitchFamily="2" charset="2"/>
              </a:rPr>
            </a:br>
            <a:r>
              <a:rPr kumimoji="0" lang="en-US" sz="1400" b="0" i="0" u="none" strike="noStrike" kern="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sym typeface="Wingdings" panose="05000000000000000000" pitchFamily="2" charset="2"/>
              </a:rPr>
              <a:t>Plan to refactor applications into PaaS</a:t>
            </a:r>
            <a:endParaRPr kumimoji="0" lang="en-US" sz="1400" b="0" i="0" u="none" strike="noStrike" kern="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60" name="Oval 59">
            <a:extLst>
              <a:ext uri="{FF2B5EF4-FFF2-40B4-BE49-F238E27FC236}">
                <a16:creationId xmlns:a16="http://schemas.microsoft.com/office/drawing/2014/main" id="{838CC8F7-D14F-40B7-A4EB-C390749C99AE}"/>
              </a:ext>
            </a:extLst>
          </p:cNvPr>
          <p:cNvSpPr/>
          <p:nvPr/>
        </p:nvSpPr>
        <p:spPr bwMode="auto">
          <a:xfrm>
            <a:off x="1265955" y="4910235"/>
            <a:ext cx="394472" cy="365760"/>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5720"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3a</a:t>
            </a:r>
          </a:p>
        </p:txBody>
      </p:sp>
    </p:spTree>
    <p:extLst>
      <p:ext uri="{BB962C8B-B14F-4D97-AF65-F5344CB8AC3E}">
        <p14:creationId xmlns:p14="http://schemas.microsoft.com/office/powerpoint/2010/main" val="37561432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par>
                          <p:cTn id="26" fill="hold">
                            <p:stCondLst>
                              <p:cond delay="500"/>
                            </p:stCondLst>
                            <p:childTnLst>
                              <p:par>
                                <p:cTn id="27" presetID="10" presetClass="entr" presetSubtype="0" fill="hold" grpId="0" nodeType="afterEffect">
                                  <p:stCondLst>
                                    <p:cond delay="500"/>
                                  </p:stCondLst>
                                  <p:childTnLst>
                                    <p:set>
                                      <p:cBhvr>
                                        <p:cTn id="28" dur="1" fill="hold">
                                          <p:stCondLst>
                                            <p:cond delay="0"/>
                                          </p:stCondLst>
                                        </p:cTn>
                                        <p:tgtEl>
                                          <p:spTgt spid="60"/>
                                        </p:tgtEl>
                                        <p:attrNameLst>
                                          <p:attrName>style.visibility</p:attrName>
                                        </p:attrNameLst>
                                      </p:cBhvr>
                                      <p:to>
                                        <p:strVal val="visible"/>
                                      </p:to>
                                    </p:set>
                                    <p:animEffect transition="in" filter="fade">
                                      <p:cBhvr>
                                        <p:cTn id="29" dur="500"/>
                                        <p:tgtEl>
                                          <p:spTgt spid="60"/>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p:bldP spid="11" grpId="0"/>
      <p:bldP spid="12" grpId="0"/>
      <p:bldP spid="3" grpId="0"/>
      <p:bldP spid="6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259D2A-551E-444E-A943-6BE8A4E415A5}"/>
              </a:ext>
            </a:extLst>
          </p:cNvPr>
          <p:cNvSpPr/>
          <p:nvPr/>
        </p:nvSpPr>
        <p:spPr bwMode="auto">
          <a:xfrm>
            <a:off x="430924" y="1460938"/>
            <a:ext cx="4710901" cy="493986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Arrow: Pentagon 2">
            <a:extLst>
              <a:ext uri="{FF2B5EF4-FFF2-40B4-BE49-F238E27FC236}">
                <a16:creationId xmlns:a16="http://schemas.microsoft.com/office/drawing/2014/main" id="{43F4CE3B-E63B-4A0B-A939-5A3BC93D3F47}"/>
              </a:ext>
            </a:extLst>
          </p:cNvPr>
          <p:cNvSpPr/>
          <p:nvPr/>
        </p:nvSpPr>
        <p:spPr bwMode="auto">
          <a:xfrm>
            <a:off x="559329" y="2124436"/>
            <a:ext cx="11336816" cy="1020399"/>
          </a:xfrm>
          <a:prstGeom prst="homePlate">
            <a:avLst/>
          </a:prstGeom>
          <a:solidFill>
            <a:srgbClr val="0072C6">
              <a:alpha val="14902"/>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kern="0" dirty="0">
              <a:gradFill>
                <a:gsLst>
                  <a:gs pos="0">
                    <a:srgbClr val="FFFFFF"/>
                  </a:gs>
                  <a:gs pos="100000">
                    <a:srgbClr val="FFFFFF"/>
                  </a:gs>
                </a:gsLst>
                <a:lin ang="5400000" scaled="0"/>
              </a:gradFill>
              <a:latin typeface="Segoe UI"/>
              <a:cs typeface="Segoe UI" pitchFamily="34" charset="0"/>
            </a:endParaRPr>
          </a:p>
        </p:txBody>
      </p:sp>
      <p:sp>
        <p:nvSpPr>
          <p:cNvPr id="39" name="Arrow: Pentagon 38">
            <a:extLst>
              <a:ext uri="{FF2B5EF4-FFF2-40B4-BE49-F238E27FC236}">
                <a16:creationId xmlns:a16="http://schemas.microsoft.com/office/drawing/2014/main" id="{EB74D447-5D4C-48B1-9340-1074B8E32970}"/>
              </a:ext>
            </a:extLst>
          </p:cNvPr>
          <p:cNvSpPr/>
          <p:nvPr/>
        </p:nvSpPr>
        <p:spPr bwMode="auto">
          <a:xfrm>
            <a:off x="559329" y="3185260"/>
            <a:ext cx="11336816" cy="1372079"/>
          </a:xfrm>
          <a:prstGeom prst="homePlate">
            <a:avLst>
              <a:gd name="adj" fmla="val 36810"/>
            </a:avLst>
          </a:prstGeom>
          <a:solidFill>
            <a:schemeClr val="accent2">
              <a:lumMod val="90000"/>
              <a:lumOff val="10000"/>
              <a:alpha val="14902"/>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latin typeface="Segoe UI"/>
              <a:cs typeface="Segoe UI" pitchFamily="34" charset="0"/>
            </a:endParaRPr>
          </a:p>
        </p:txBody>
      </p:sp>
      <p:sp>
        <p:nvSpPr>
          <p:cNvPr id="41" name="Arrow: Pentagon 40">
            <a:extLst>
              <a:ext uri="{FF2B5EF4-FFF2-40B4-BE49-F238E27FC236}">
                <a16:creationId xmlns:a16="http://schemas.microsoft.com/office/drawing/2014/main" id="{E5C6A425-632E-4322-820A-F2F23E9DA761}"/>
              </a:ext>
            </a:extLst>
          </p:cNvPr>
          <p:cNvSpPr/>
          <p:nvPr/>
        </p:nvSpPr>
        <p:spPr bwMode="auto">
          <a:xfrm>
            <a:off x="559329" y="4588599"/>
            <a:ext cx="11336816" cy="1044980"/>
          </a:xfrm>
          <a:prstGeom prst="homePlate">
            <a:avLst/>
          </a:prstGeom>
          <a:solidFill>
            <a:schemeClr val="bg1">
              <a:lumMod val="50000"/>
              <a:alpha val="14902"/>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kern="0" dirty="0">
              <a:gradFill>
                <a:gsLst>
                  <a:gs pos="0">
                    <a:srgbClr val="FFFFFF"/>
                  </a:gs>
                  <a:gs pos="100000">
                    <a:srgbClr val="FFFFFF"/>
                  </a:gs>
                </a:gsLst>
                <a:lin ang="5400000" scaled="0"/>
              </a:gradFill>
              <a:latin typeface="Segoe UI"/>
              <a:cs typeface="Segoe UI" pitchFamily="34" charset="0"/>
            </a:endParaRPr>
          </a:p>
        </p:txBody>
      </p:sp>
      <p:graphicFrame>
        <p:nvGraphicFramePr>
          <p:cNvPr id="55" name="Table 54">
            <a:extLst>
              <a:ext uri="{FF2B5EF4-FFF2-40B4-BE49-F238E27FC236}">
                <a16:creationId xmlns:a16="http://schemas.microsoft.com/office/drawing/2014/main" id="{C1FC9DBF-2D00-4588-A888-12094D4E3A6C}"/>
              </a:ext>
            </a:extLst>
          </p:cNvPr>
          <p:cNvGraphicFramePr>
            <a:graphicFrameLocks noGrp="1"/>
          </p:cNvGraphicFramePr>
          <p:nvPr>
            <p:extLst>
              <p:ext uri="{D42A27DB-BD31-4B8C-83A1-F6EECF244321}">
                <p14:modId xmlns:p14="http://schemas.microsoft.com/office/powerpoint/2010/main" val="2695304644"/>
              </p:ext>
            </p:extLst>
          </p:nvPr>
        </p:nvGraphicFramePr>
        <p:xfrm>
          <a:off x="588263" y="1662879"/>
          <a:ext cx="4443984" cy="3970700"/>
        </p:xfrm>
        <a:graphic>
          <a:graphicData uri="http://schemas.openxmlformats.org/drawingml/2006/table">
            <a:tbl>
              <a:tblPr firstRow="1" bandRow="1">
                <a:tableStyleId>{5C22544A-7EE6-4342-B048-85BDC9FD1C3A}</a:tableStyleId>
              </a:tblPr>
              <a:tblGrid>
                <a:gridCol w="3017520">
                  <a:extLst>
                    <a:ext uri="{9D8B030D-6E8A-4147-A177-3AD203B41FA5}">
                      <a16:colId xmlns:a16="http://schemas.microsoft.com/office/drawing/2014/main" val="4138611114"/>
                    </a:ext>
                  </a:extLst>
                </a:gridCol>
                <a:gridCol w="356616">
                  <a:extLst>
                    <a:ext uri="{9D8B030D-6E8A-4147-A177-3AD203B41FA5}">
                      <a16:colId xmlns:a16="http://schemas.microsoft.com/office/drawing/2014/main" val="3227296965"/>
                    </a:ext>
                  </a:extLst>
                </a:gridCol>
                <a:gridCol w="356616">
                  <a:extLst>
                    <a:ext uri="{9D8B030D-6E8A-4147-A177-3AD203B41FA5}">
                      <a16:colId xmlns:a16="http://schemas.microsoft.com/office/drawing/2014/main" val="2023875474"/>
                    </a:ext>
                  </a:extLst>
                </a:gridCol>
                <a:gridCol w="356616">
                  <a:extLst>
                    <a:ext uri="{9D8B030D-6E8A-4147-A177-3AD203B41FA5}">
                      <a16:colId xmlns:a16="http://schemas.microsoft.com/office/drawing/2014/main" val="206029858"/>
                    </a:ext>
                  </a:extLst>
                </a:gridCol>
                <a:gridCol w="356616">
                  <a:extLst>
                    <a:ext uri="{9D8B030D-6E8A-4147-A177-3AD203B41FA5}">
                      <a16:colId xmlns:a16="http://schemas.microsoft.com/office/drawing/2014/main" val="4202557491"/>
                    </a:ext>
                  </a:extLst>
                </a:gridCol>
              </a:tblGrid>
              <a:tr h="352874">
                <a:tc>
                  <a:txBody>
                    <a:bodyPr/>
                    <a:lstStyle/>
                    <a:p>
                      <a:r>
                        <a:rPr lang="en-US" sz="1200" dirty="0">
                          <a:gradFill>
                            <a:gsLst>
                              <a:gs pos="50000">
                                <a:schemeClr val="tx2"/>
                              </a:gs>
                              <a:gs pos="100000">
                                <a:schemeClr val="tx2"/>
                              </a:gs>
                            </a:gsLst>
                            <a:lin ang="8100000" scaled="1"/>
                          </a:gradFill>
                          <a:latin typeface="+mj-lt"/>
                        </a:rPr>
                        <a:t>Responsibility</a:t>
                      </a:r>
                    </a:p>
                  </a:txBody>
                  <a:tcPr marB="91440" anchor="b">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28575" cap="flat" cmpd="sng" algn="ctr">
                      <a:solidFill>
                        <a:srgbClr val="EAEAEA"/>
                      </a:solidFill>
                      <a:prstDash val="solid"/>
                      <a:round/>
                      <a:headEnd type="none" w="med" len="med"/>
                      <a:tailEnd type="none" w="med" len="med"/>
                    </a:lnB>
                    <a:noFill/>
                  </a:tcPr>
                </a:tc>
                <a:tc>
                  <a:txBody>
                    <a:bodyPr/>
                    <a:lstStyle/>
                    <a:p>
                      <a:pPr marL="0" algn="ctr" defTabSz="699557" rtl="0" eaLnBrk="1" latinLnBrk="0" hangingPunct="1"/>
                      <a:r>
                        <a:rPr lang="en-US" sz="1000" b="1" kern="1200" dirty="0">
                          <a:gradFill>
                            <a:gsLst>
                              <a:gs pos="50000">
                                <a:schemeClr val="tx2"/>
                              </a:gs>
                              <a:gs pos="100000">
                                <a:schemeClr val="tx2"/>
                              </a:gs>
                            </a:gsLst>
                            <a:lin ang="8100000" scaled="1"/>
                          </a:gradFill>
                          <a:latin typeface="+mj-lt"/>
                          <a:ea typeface="+mn-ea"/>
                          <a:cs typeface="+mn-cs"/>
                        </a:rPr>
                        <a:t>SaaS</a:t>
                      </a:r>
                    </a:p>
                  </a:txBody>
                  <a:tcPr marL="0" marR="0" marB="91440" anchor="b">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28575" cap="flat" cmpd="sng" algn="ctr">
                      <a:solidFill>
                        <a:srgbClr val="EAEAEA"/>
                      </a:solidFill>
                      <a:prstDash val="solid"/>
                      <a:round/>
                      <a:headEnd type="none" w="med" len="med"/>
                      <a:tailEnd type="none" w="med" len="med"/>
                    </a:lnB>
                    <a:solidFill>
                      <a:srgbClr val="EAEAEA"/>
                    </a:solidFill>
                  </a:tcPr>
                </a:tc>
                <a:tc>
                  <a:txBody>
                    <a:bodyPr/>
                    <a:lstStyle/>
                    <a:p>
                      <a:pPr marL="0" algn="ctr" defTabSz="699557" rtl="0" eaLnBrk="1" latinLnBrk="0" hangingPunct="1"/>
                      <a:r>
                        <a:rPr lang="en-US" sz="1000" b="1" kern="1200" dirty="0">
                          <a:gradFill>
                            <a:gsLst>
                              <a:gs pos="50000">
                                <a:schemeClr val="tx2"/>
                              </a:gs>
                              <a:gs pos="100000">
                                <a:schemeClr val="tx2"/>
                              </a:gs>
                            </a:gsLst>
                            <a:lin ang="8100000" scaled="1"/>
                          </a:gradFill>
                          <a:latin typeface="+mj-lt"/>
                          <a:ea typeface="+mn-ea"/>
                          <a:cs typeface="+mn-cs"/>
                        </a:rPr>
                        <a:t>PaaS</a:t>
                      </a:r>
                    </a:p>
                  </a:txBody>
                  <a:tcPr marL="0" marR="0" marB="91440" anchor="b">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28575" cap="flat" cmpd="sng" algn="ctr">
                      <a:solidFill>
                        <a:srgbClr val="EAEAEA"/>
                      </a:solidFill>
                      <a:prstDash val="solid"/>
                      <a:round/>
                      <a:headEnd type="none" w="med" len="med"/>
                      <a:tailEnd type="none" w="med" len="med"/>
                    </a:lnB>
                    <a:solidFill>
                      <a:srgbClr val="EAEAEA"/>
                    </a:solidFill>
                  </a:tcPr>
                </a:tc>
                <a:tc>
                  <a:txBody>
                    <a:bodyPr/>
                    <a:lstStyle/>
                    <a:p>
                      <a:pPr marL="0" algn="ctr" defTabSz="699557" rtl="0" eaLnBrk="1" latinLnBrk="0" hangingPunct="1"/>
                      <a:r>
                        <a:rPr lang="en-US" sz="1000" b="1" kern="1200" dirty="0">
                          <a:gradFill>
                            <a:gsLst>
                              <a:gs pos="50000">
                                <a:schemeClr val="tx2"/>
                              </a:gs>
                              <a:gs pos="100000">
                                <a:schemeClr val="tx2"/>
                              </a:gs>
                            </a:gsLst>
                            <a:lin ang="8100000" scaled="1"/>
                          </a:gradFill>
                          <a:latin typeface="+mj-lt"/>
                          <a:ea typeface="+mn-ea"/>
                          <a:cs typeface="+mn-cs"/>
                        </a:rPr>
                        <a:t>IaaS</a:t>
                      </a:r>
                    </a:p>
                  </a:txBody>
                  <a:tcPr marL="0" marR="0" marB="91440" anchor="b">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28575" cap="flat" cmpd="sng" algn="ctr">
                      <a:solidFill>
                        <a:srgbClr val="EAEAEA"/>
                      </a:solidFill>
                      <a:prstDash val="solid"/>
                      <a:round/>
                      <a:headEnd type="none" w="med" len="med"/>
                      <a:tailEnd type="none" w="med" len="med"/>
                    </a:lnB>
                    <a:solidFill>
                      <a:srgbClr val="EAEAEA"/>
                    </a:solidFill>
                  </a:tcPr>
                </a:tc>
                <a:tc>
                  <a:txBody>
                    <a:bodyPr/>
                    <a:lstStyle/>
                    <a:p>
                      <a:pPr marL="0" algn="ctr" defTabSz="699557" rtl="0" eaLnBrk="1" latinLnBrk="0" hangingPunct="1"/>
                      <a:r>
                        <a:rPr lang="en-US" sz="1000" b="1" kern="1200" dirty="0">
                          <a:gradFill>
                            <a:gsLst>
                              <a:gs pos="50000">
                                <a:schemeClr val="tx2"/>
                              </a:gs>
                              <a:gs pos="100000">
                                <a:schemeClr val="tx2"/>
                              </a:gs>
                            </a:gsLst>
                            <a:lin ang="8100000" scaled="1"/>
                          </a:gradFill>
                          <a:latin typeface="+mj-lt"/>
                          <a:ea typeface="+mn-ea"/>
                          <a:cs typeface="+mn-cs"/>
                        </a:rPr>
                        <a:t>On-prem</a:t>
                      </a:r>
                    </a:p>
                  </a:txBody>
                  <a:tcPr marL="0" marR="0" marB="91440" anchor="b">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28575" cap="flat" cmpd="sng" algn="ctr">
                      <a:solidFill>
                        <a:srgbClr val="EAEAEA"/>
                      </a:solidFill>
                      <a:prstDash val="solid"/>
                      <a:round/>
                      <a:headEnd type="none" w="med" len="med"/>
                      <a:tailEnd type="none" w="med" len="med"/>
                    </a:lnB>
                    <a:solidFill>
                      <a:srgbClr val="EAEAEA"/>
                    </a:solidFill>
                  </a:tcPr>
                </a:tc>
                <a:extLst>
                  <a:ext uri="{0D108BD9-81ED-4DB2-BD59-A6C34878D82A}">
                    <a16:rowId xmlns:a16="http://schemas.microsoft.com/office/drawing/2014/main" val="4280669362"/>
                  </a:ext>
                </a:extLst>
              </a:tr>
              <a:tr h="352874">
                <a:tc>
                  <a:txBody>
                    <a:bodyPr/>
                    <a:lstStyle/>
                    <a:p>
                      <a:r>
                        <a:rPr lang="en-US" sz="1200" dirty="0">
                          <a:gradFill>
                            <a:gsLst>
                              <a:gs pos="50000">
                                <a:schemeClr val="tx2"/>
                              </a:gs>
                              <a:gs pos="100000">
                                <a:schemeClr val="tx2"/>
                              </a:gs>
                            </a:gsLst>
                            <a:lin ang="8100000" scaled="1"/>
                          </a:gradFill>
                          <a:latin typeface="+mn-lt"/>
                        </a:rPr>
                        <a:t>Information and Data</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28575"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dirty="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28575"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dirty="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28575"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dirty="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28575"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dirty="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28575"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2663817762"/>
                  </a:ext>
                </a:extLst>
              </a:tr>
              <a:tr h="352874">
                <a:tc>
                  <a:txBody>
                    <a:bodyPr/>
                    <a:lstStyle/>
                    <a:p>
                      <a:r>
                        <a:rPr lang="en-US" sz="1200" dirty="0">
                          <a:gradFill>
                            <a:gsLst>
                              <a:gs pos="50000">
                                <a:schemeClr val="tx2"/>
                              </a:gs>
                              <a:gs pos="100000">
                                <a:schemeClr val="tx2"/>
                              </a:gs>
                            </a:gsLst>
                            <a:lin ang="8100000" scaled="1"/>
                          </a:gradFill>
                          <a:latin typeface="+mn-lt"/>
                        </a:rPr>
                        <a:t>Devices (Mobile and PCs)</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dirty="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dirty="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dirty="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dirty="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2473078000"/>
                  </a:ext>
                </a:extLst>
              </a:tr>
              <a:tr h="352874">
                <a:tc>
                  <a:txBody>
                    <a:bodyPr/>
                    <a:lstStyle/>
                    <a:p>
                      <a:r>
                        <a:rPr lang="en-US" sz="1200" dirty="0">
                          <a:gradFill>
                            <a:gsLst>
                              <a:gs pos="50000">
                                <a:schemeClr val="tx2"/>
                              </a:gs>
                              <a:gs pos="100000">
                                <a:schemeClr val="tx2"/>
                              </a:gs>
                            </a:gsLst>
                            <a:lin ang="8100000" scaled="1"/>
                          </a:gradFill>
                          <a:latin typeface="+mn-lt"/>
                        </a:rPr>
                        <a:t>Accounts and Identities</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dirty="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dirty="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dirty="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dirty="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2077470789"/>
                  </a:ext>
                </a:extLst>
              </a:tr>
              <a:tr h="352874">
                <a:tc>
                  <a:txBody>
                    <a:bodyPr/>
                    <a:lstStyle/>
                    <a:p>
                      <a:r>
                        <a:rPr lang="en-US" sz="1200" dirty="0">
                          <a:gradFill>
                            <a:gsLst>
                              <a:gs pos="50000">
                                <a:schemeClr val="tx2"/>
                              </a:gs>
                              <a:gs pos="100000">
                                <a:schemeClr val="tx2"/>
                              </a:gs>
                            </a:gsLst>
                            <a:lin ang="8100000" scaled="1"/>
                          </a:gradFill>
                          <a:latin typeface="+mn-lt"/>
                        </a:rPr>
                        <a:t>Identity and directory infrastructure</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dirty="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lnTlToBr w="12700" cap="flat" cmpd="sng" algn="ctr">
                      <a:noFill/>
                      <a:prstDash val="solid"/>
                      <a:round/>
                      <a:headEnd type="none" w="med" len="med"/>
                      <a:tailEnd type="none" w="med" len="med"/>
                    </a:lnTlToBr>
                    <a:gradFill>
                      <a:gsLst>
                        <a:gs pos="50000">
                          <a:schemeClr val="accent1"/>
                        </a:gs>
                        <a:gs pos="50000">
                          <a:schemeClr val="accent6">
                            <a:lumMod val="90000"/>
                          </a:schemeClr>
                        </a:gs>
                      </a:gsLst>
                      <a:lin ang="8100000" scaled="1"/>
                    </a:gradFill>
                  </a:tcPr>
                </a:tc>
                <a:tc>
                  <a:txBody>
                    <a:bodyPr/>
                    <a:lstStyle/>
                    <a:p>
                      <a:endParaRPr lang="en-US" sz="1200" dirty="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lnTlToBr w="12700" cap="flat" cmpd="sng" algn="ctr">
                      <a:noFill/>
                      <a:prstDash val="solid"/>
                      <a:round/>
                      <a:headEnd type="none" w="med" len="med"/>
                      <a:tailEnd type="none" w="med" len="med"/>
                    </a:lnTlToBr>
                    <a:gradFill flip="none" rotWithShape="1">
                      <a:gsLst>
                        <a:gs pos="50000">
                          <a:schemeClr val="accent1"/>
                        </a:gs>
                        <a:gs pos="50000">
                          <a:schemeClr val="accent6">
                            <a:lumMod val="90000"/>
                          </a:schemeClr>
                        </a:gs>
                      </a:gsLst>
                      <a:lin ang="8100000" scaled="1"/>
                      <a:tileRect/>
                    </a:gradFill>
                  </a:tcPr>
                </a:tc>
                <a:tc>
                  <a:txBody>
                    <a:bodyPr/>
                    <a:lstStyle/>
                    <a:p>
                      <a:endParaRPr lang="en-US" sz="1200" dirty="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dirty="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3583634349"/>
                  </a:ext>
                </a:extLst>
              </a:tr>
              <a:tr h="352874">
                <a:tc>
                  <a:txBody>
                    <a:bodyPr/>
                    <a:lstStyle/>
                    <a:p>
                      <a:r>
                        <a:rPr lang="en-US" sz="1200" dirty="0">
                          <a:gradFill>
                            <a:gsLst>
                              <a:gs pos="50000">
                                <a:schemeClr val="tx2"/>
                              </a:gs>
                              <a:gs pos="100000">
                                <a:schemeClr val="tx2"/>
                              </a:gs>
                            </a:gsLst>
                            <a:lin ang="8100000" scaled="1"/>
                          </a:gradFill>
                          <a:latin typeface="+mn-lt"/>
                        </a:rPr>
                        <a:t>Applications</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dirty="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dirty="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lnTlToBr w="12700" cap="flat" cmpd="sng" algn="ctr">
                      <a:noFill/>
                      <a:prstDash val="solid"/>
                      <a:round/>
                      <a:headEnd type="none" w="med" len="med"/>
                      <a:tailEnd type="none" w="med" len="med"/>
                    </a:lnTlToBr>
                    <a:gradFill flip="none" rotWithShape="1">
                      <a:gsLst>
                        <a:gs pos="50000">
                          <a:schemeClr val="accent1"/>
                        </a:gs>
                        <a:gs pos="50000">
                          <a:schemeClr val="accent6">
                            <a:lumMod val="90000"/>
                          </a:schemeClr>
                        </a:gs>
                      </a:gsLst>
                      <a:lin ang="8100000" scaled="1"/>
                      <a:tileRect/>
                    </a:gradFill>
                  </a:tcPr>
                </a:tc>
                <a:tc>
                  <a:txBody>
                    <a:bodyPr/>
                    <a:lstStyle/>
                    <a:p>
                      <a:endParaRPr lang="en-US" sz="1200" dirty="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dirty="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1218483576"/>
                  </a:ext>
                </a:extLst>
              </a:tr>
              <a:tr h="352874">
                <a:tc>
                  <a:txBody>
                    <a:bodyPr/>
                    <a:lstStyle/>
                    <a:p>
                      <a:r>
                        <a:rPr lang="en-US" sz="1200" dirty="0">
                          <a:gradFill>
                            <a:gsLst>
                              <a:gs pos="50000">
                                <a:schemeClr val="tx2"/>
                              </a:gs>
                              <a:gs pos="100000">
                                <a:schemeClr val="tx2"/>
                              </a:gs>
                            </a:gsLst>
                            <a:lin ang="8100000" scaled="1"/>
                          </a:gradFill>
                          <a:latin typeface="+mn-lt"/>
                        </a:rPr>
                        <a:t>Network Controls</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dirty="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dirty="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lnTlToBr w="12700" cap="flat" cmpd="sng" algn="ctr">
                      <a:noFill/>
                      <a:prstDash val="solid"/>
                      <a:round/>
                      <a:headEnd type="none" w="med" len="med"/>
                      <a:tailEnd type="none" w="med" len="med"/>
                    </a:lnTlToBr>
                    <a:gradFill flip="none" rotWithShape="1">
                      <a:gsLst>
                        <a:gs pos="50000">
                          <a:schemeClr val="accent1"/>
                        </a:gs>
                        <a:gs pos="50000">
                          <a:schemeClr val="bg2">
                            <a:lumMod val="90000"/>
                          </a:schemeClr>
                        </a:gs>
                      </a:gsLst>
                      <a:lin ang="8100000" scaled="1"/>
                      <a:tileRect/>
                    </a:gradFill>
                  </a:tcPr>
                </a:tc>
                <a:tc>
                  <a:txBody>
                    <a:bodyPr/>
                    <a:lstStyle/>
                    <a:p>
                      <a:endParaRPr lang="en-US" sz="1200" dirty="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dirty="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3695748183"/>
                  </a:ext>
                </a:extLst>
              </a:tr>
              <a:tr h="352874">
                <a:tc>
                  <a:txBody>
                    <a:bodyPr/>
                    <a:lstStyle/>
                    <a:p>
                      <a:r>
                        <a:rPr lang="en-US" sz="1200" dirty="0">
                          <a:gradFill>
                            <a:gsLst>
                              <a:gs pos="50000">
                                <a:schemeClr val="tx2"/>
                              </a:gs>
                              <a:gs pos="100000">
                                <a:schemeClr val="tx2"/>
                              </a:gs>
                            </a:gsLst>
                            <a:lin ang="8100000" scaled="1"/>
                          </a:gradFill>
                          <a:latin typeface="+mn-lt"/>
                        </a:rPr>
                        <a:t>Operating system</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dirty="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dirty="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dirty="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dirty="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3031430743"/>
                  </a:ext>
                </a:extLst>
              </a:tr>
              <a:tr h="352874">
                <a:tc>
                  <a:txBody>
                    <a:bodyPr/>
                    <a:lstStyle/>
                    <a:p>
                      <a:r>
                        <a:rPr lang="en-US" sz="1200" dirty="0">
                          <a:gradFill>
                            <a:gsLst>
                              <a:gs pos="50000">
                                <a:schemeClr val="tx2"/>
                              </a:gs>
                              <a:gs pos="100000">
                                <a:schemeClr val="tx2"/>
                              </a:gs>
                            </a:gsLst>
                            <a:lin ang="8100000" scaled="1"/>
                          </a:gradFill>
                          <a:latin typeface="+mn-lt"/>
                        </a:rPr>
                        <a:t>Physical hosts</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dirty="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dirty="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dirty="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dirty="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1768605672"/>
                  </a:ext>
                </a:extLst>
              </a:tr>
              <a:tr h="352874">
                <a:tc>
                  <a:txBody>
                    <a:bodyPr/>
                    <a:lstStyle/>
                    <a:p>
                      <a:r>
                        <a:rPr lang="en-US" sz="1200" dirty="0">
                          <a:gradFill>
                            <a:gsLst>
                              <a:gs pos="50000">
                                <a:schemeClr val="tx2"/>
                              </a:gs>
                              <a:gs pos="100000">
                                <a:schemeClr val="tx2"/>
                              </a:gs>
                            </a:gsLst>
                            <a:lin ang="8100000" scaled="1"/>
                          </a:gradFill>
                          <a:latin typeface="+mn-lt"/>
                        </a:rPr>
                        <a:t>Physical network</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dirty="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dirty="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dirty="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dirty="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1867462061"/>
                  </a:ext>
                </a:extLst>
              </a:tr>
              <a:tr h="352874">
                <a:tc>
                  <a:txBody>
                    <a:bodyPr/>
                    <a:lstStyle/>
                    <a:p>
                      <a:r>
                        <a:rPr lang="en-US" sz="1200" dirty="0">
                          <a:gradFill>
                            <a:gsLst>
                              <a:gs pos="50000">
                                <a:schemeClr val="tx2"/>
                              </a:gs>
                              <a:gs pos="100000">
                                <a:schemeClr val="tx2"/>
                              </a:gs>
                            </a:gsLst>
                            <a:lin ang="8100000" scaled="1"/>
                          </a:gradFill>
                          <a:latin typeface="+mn-lt"/>
                        </a:rPr>
                        <a:t>Physical datacenter</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dirty="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dirty="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dirty="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dirty="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1852488359"/>
                  </a:ext>
                </a:extLst>
              </a:tr>
            </a:tbl>
          </a:graphicData>
        </a:graphic>
      </p:graphicFrame>
      <p:sp>
        <p:nvSpPr>
          <p:cNvPr id="6" name="Title 5"/>
          <p:cNvSpPr>
            <a:spLocks noGrp="1"/>
          </p:cNvSpPr>
          <p:nvPr>
            <p:ph type="title"/>
          </p:nvPr>
        </p:nvSpPr>
        <p:spPr>
          <a:xfrm>
            <a:off x="588263" y="457201"/>
            <a:ext cx="11018520" cy="553999"/>
          </a:xfrm>
        </p:spPr>
        <p:txBody>
          <a:bodyPr/>
          <a:lstStyle/>
          <a:p>
            <a:r>
              <a:rPr lang="en-US" dirty="0"/>
              <a:t>Shared Responsibility and Key Strategies</a:t>
            </a:r>
          </a:p>
        </p:txBody>
      </p:sp>
      <p:sp>
        <p:nvSpPr>
          <p:cNvPr id="7" name="Content Placeholder 2"/>
          <p:cNvSpPr txBox="1">
            <a:spLocks/>
          </p:cNvSpPr>
          <p:nvPr/>
        </p:nvSpPr>
        <p:spPr>
          <a:xfrm>
            <a:off x="6446902" y="2304560"/>
            <a:ext cx="5185769" cy="657067"/>
          </a:xfrm>
          <a:prstGeom prst="rect">
            <a:avLst/>
          </a:prstGeom>
        </p:spPr>
        <p:txBody>
          <a:bodyPr anchor="ctr">
            <a:noAutofit/>
          </a:bodyPr>
          <a:lstStyle>
            <a:defPPr>
              <a:defRPr lang="en-US"/>
            </a:defPPr>
            <a:lvl1pPr marL="224011" marR="0" indent="-224011" algn="ctr" defTabSz="896042" fontAlgn="auto">
              <a:lnSpc>
                <a:spcPct val="100000"/>
              </a:lnSpc>
              <a:spcBef>
                <a:spcPts val="980"/>
              </a:spcBef>
              <a:spcAft>
                <a:spcPts val="0"/>
              </a:spcAft>
              <a:buClrTx/>
              <a:buSzPct val="90000"/>
              <a:buFont typeface="Arial" pitchFamily="34" charset="0"/>
              <a:buNone/>
              <a:tabLst/>
              <a:defRPr sz="2800" b="1" kern="0" cap="all" spc="118" baseline="0">
                <a:ln w="3175">
                  <a:noFill/>
                </a:ln>
                <a:solidFill>
                  <a:srgbClr val="505050"/>
                </a:solidFill>
                <a:latin typeface="Segoe UI"/>
                <a:ea typeface="Segoe UI Black" pitchFamily="34"/>
                <a:cs typeface="Segoe UI Black" pitchFamily="34"/>
              </a:defRPr>
            </a:lvl1pPr>
            <a:lvl2pPr marL="349724" marR="0" indent="0" defTabSz="951304" fontAlgn="auto">
              <a:lnSpc>
                <a:spcPct val="90000"/>
              </a:lnSpc>
              <a:spcBef>
                <a:spcPct val="20000"/>
              </a:spcBef>
              <a:spcAft>
                <a:spcPts val="0"/>
              </a:spcAft>
              <a:buClrTx/>
              <a:buSzPct val="90000"/>
              <a:buFont typeface="Arial" pitchFamily="34" charset="0"/>
              <a:buNone/>
              <a:tabLst/>
              <a:defRPr sz="2448" spc="0" baseline="0">
                <a:gradFill>
                  <a:gsLst>
                    <a:gs pos="1250">
                      <a:schemeClr val="tx1"/>
                    </a:gs>
                    <a:gs pos="100000">
                      <a:schemeClr val="tx1"/>
                    </a:gs>
                  </a:gsLst>
                  <a:lin ang="5400000" scaled="0"/>
                </a:gradFill>
              </a:defRPr>
            </a:lvl2pPr>
            <a:lvl3pPr marL="582873"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3pPr>
            <a:lvl4pPr marL="0"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4pPr>
            <a:lvl5pPr marL="0"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5pPr>
            <a:lvl6pPr marL="2616084" indent="-237826" defTabSz="951304">
              <a:spcBef>
                <a:spcPct val="20000"/>
              </a:spcBef>
              <a:buFont typeface="Arial" pitchFamily="34" charset="0"/>
              <a:buChar char="•"/>
              <a:defRPr sz="2040"/>
            </a:lvl6pPr>
            <a:lvl7pPr marL="3091737" indent="-237826" defTabSz="951304">
              <a:spcBef>
                <a:spcPct val="20000"/>
              </a:spcBef>
              <a:buFont typeface="Arial" pitchFamily="34" charset="0"/>
              <a:buChar char="•"/>
              <a:defRPr sz="2040"/>
            </a:lvl7pPr>
            <a:lvl8pPr marL="3567389" indent="-237826" defTabSz="951304">
              <a:spcBef>
                <a:spcPct val="20000"/>
              </a:spcBef>
              <a:buFont typeface="Arial" pitchFamily="34" charset="0"/>
              <a:buChar char="•"/>
              <a:defRPr sz="2040"/>
            </a:lvl8pPr>
            <a:lvl9pPr marL="4043042" indent="-237826" defTabSz="951304">
              <a:spcBef>
                <a:spcPct val="20000"/>
              </a:spcBef>
              <a:buFont typeface="Arial" pitchFamily="34" charset="0"/>
              <a:buChar char="•"/>
              <a:defRPr sz="2040"/>
            </a:lvl9pPr>
          </a:lstStyle>
          <a:p>
            <a:pPr marL="168026" marR="0" lvl="0" indent="-168026" algn="l" defTabSz="672100" rtl="0" eaLnBrk="1" fontAlgn="auto" latinLnBrk="0" hangingPunct="1">
              <a:lnSpc>
                <a:spcPct val="100000"/>
              </a:lnSpc>
              <a:spcBef>
                <a:spcPts val="735"/>
              </a:spcBef>
              <a:spcAft>
                <a:spcPts val="0"/>
              </a:spcAft>
              <a:buClrTx/>
              <a:buSzPct val="90000"/>
              <a:buFont typeface="Arial" pitchFamily="34" charset="0"/>
              <a:buNone/>
              <a:tabLst/>
              <a:defRPr/>
            </a:pPr>
            <a:r>
              <a:rPr kumimoji="0" lang="en-US" sz="1800" b="1" i="0" u="none" strike="noStrike" kern="1200" cap="all" spc="0" normalizeH="0" baseline="0" noProof="0" dirty="0">
                <a:ln w="3175">
                  <a:noFill/>
                </a:ln>
                <a:gradFill>
                  <a:gsLst>
                    <a:gs pos="1250">
                      <a:srgbClr val="0D0D0D"/>
                    </a:gs>
                    <a:gs pos="100000">
                      <a:srgbClr val="0D0D0D"/>
                    </a:gs>
                  </a:gsLst>
                  <a:lin ang="5400000" scaled="0"/>
                </a:gradFill>
                <a:effectLst/>
                <a:uLnTx/>
                <a:uFillTx/>
                <a:latin typeface="Segoe UI"/>
                <a:ea typeface="Segoe UI Black" pitchFamily="34"/>
                <a:cs typeface="Segoe UI" panose="020B0502040204020203" pitchFamily="34" charset="0"/>
              </a:rPr>
              <a:t>Establish a Modern Perimeter</a:t>
            </a:r>
          </a:p>
        </p:txBody>
      </p:sp>
      <p:sp>
        <p:nvSpPr>
          <p:cNvPr id="9" name="Content Placeholder 2"/>
          <p:cNvSpPr txBox="1">
            <a:spLocks/>
          </p:cNvSpPr>
          <p:nvPr/>
        </p:nvSpPr>
        <p:spPr>
          <a:xfrm>
            <a:off x="6446902" y="4597369"/>
            <a:ext cx="5185769" cy="1028583"/>
          </a:xfrm>
          <a:prstGeom prst="rect">
            <a:avLst/>
          </a:prstGeom>
        </p:spPr>
        <p:txBody>
          <a:bodyPr anchor="ctr">
            <a:noAutofit/>
          </a:bodyPr>
          <a:lstStyle>
            <a:defPPr>
              <a:defRPr lang="en-US"/>
            </a:defPPr>
            <a:lvl1pPr marL="224011" marR="0" indent="-224011" algn="ctr" defTabSz="896042" fontAlgn="auto">
              <a:lnSpc>
                <a:spcPct val="100000"/>
              </a:lnSpc>
              <a:spcBef>
                <a:spcPts val="980"/>
              </a:spcBef>
              <a:spcAft>
                <a:spcPts val="0"/>
              </a:spcAft>
              <a:buClrTx/>
              <a:buSzPct val="90000"/>
              <a:buFont typeface="Arial" pitchFamily="34" charset="0"/>
              <a:buNone/>
              <a:tabLst/>
              <a:defRPr sz="2800" b="1" kern="0" cap="all" spc="118" baseline="0">
                <a:ln w="3175">
                  <a:noFill/>
                </a:ln>
                <a:solidFill>
                  <a:srgbClr val="505050"/>
                </a:solidFill>
                <a:latin typeface="Segoe UI"/>
                <a:ea typeface="Segoe UI Black" pitchFamily="34"/>
                <a:cs typeface="Segoe UI Black" pitchFamily="34"/>
              </a:defRPr>
            </a:lvl1pPr>
            <a:lvl2pPr marL="349724" marR="0" indent="0" defTabSz="951304" fontAlgn="auto">
              <a:lnSpc>
                <a:spcPct val="90000"/>
              </a:lnSpc>
              <a:spcBef>
                <a:spcPct val="20000"/>
              </a:spcBef>
              <a:spcAft>
                <a:spcPts val="0"/>
              </a:spcAft>
              <a:buClrTx/>
              <a:buSzPct val="90000"/>
              <a:buFont typeface="Arial" pitchFamily="34" charset="0"/>
              <a:buNone/>
              <a:tabLst/>
              <a:defRPr sz="2448" spc="0" baseline="0">
                <a:gradFill>
                  <a:gsLst>
                    <a:gs pos="1250">
                      <a:schemeClr val="tx1"/>
                    </a:gs>
                    <a:gs pos="100000">
                      <a:schemeClr val="tx1"/>
                    </a:gs>
                  </a:gsLst>
                  <a:lin ang="5400000" scaled="0"/>
                </a:gradFill>
              </a:defRPr>
            </a:lvl2pPr>
            <a:lvl3pPr marL="582873"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3pPr>
            <a:lvl4pPr marL="0"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4pPr>
            <a:lvl5pPr marL="0"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5pPr>
            <a:lvl6pPr marL="2616084" indent="-237826" defTabSz="951304">
              <a:spcBef>
                <a:spcPct val="20000"/>
              </a:spcBef>
              <a:buFont typeface="Arial" pitchFamily="34" charset="0"/>
              <a:buChar char="•"/>
              <a:defRPr sz="2040"/>
            </a:lvl6pPr>
            <a:lvl7pPr marL="3091737" indent="-237826" defTabSz="951304">
              <a:spcBef>
                <a:spcPct val="20000"/>
              </a:spcBef>
              <a:buFont typeface="Arial" pitchFamily="34" charset="0"/>
              <a:buChar char="•"/>
              <a:defRPr sz="2040"/>
            </a:lvl7pPr>
            <a:lvl8pPr marL="3567389" indent="-237826" defTabSz="951304">
              <a:spcBef>
                <a:spcPct val="20000"/>
              </a:spcBef>
              <a:buFont typeface="Arial" pitchFamily="34" charset="0"/>
              <a:buChar char="•"/>
              <a:defRPr sz="2040"/>
            </a:lvl8pPr>
            <a:lvl9pPr marL="4043042" indent="-237826" defTabSz="951304">
              <a:spcBef>
                <a:spcPct val="20000"/>
              </a:spcBef>
              <a:buFont typeface="Arial" pitchFamily="34" charset="0"/>
              <a:buChar char="•"/>
              <a:defRPr sz="2040"/>
            </a:lvl9pPr>
          </a:lstStyle>
          <a:p>
            <a:pPr marL="168026" lvl="0" indent="-168026" algn="l" defTabSz="672100">
              <a:spcBef>
                <a:spcPts val="735"/>
              </a:spcBef>
              <a:defRPr/>
            </a:pPr>
            <a:r>
              <a:rPr lang="en-US" sz="1800" kern="1200" spc="0" dirty="0">
                <a:gradFill>
                  <a:gsLst>
                    <a:gs pos="1250">
                      <a:srgbClr val="0D0D0D"/>
                    </a:gs>
                    <a:gs pos="100000">
                      <a:srgbClr val="0D0D0D"/>
                    </a:gs>
                  </a:gsLst>
                  <a:lin ang="5400000" scaled="0"/>
                </a:gradFill>
                <a:cs typeface="Segoe UI" panose="020B0502040204020203" pitchFamily="34" charset="0"/>
              </a:rPr>
              <a:t>“TRUST BUT VERIFY” EACH Cloud Provider</a:t>
            </a:r>
          </a:p>
        </p:txBody>
      </p:sp>
      <p:sp>
        <p:nvSpPr>
          <p:cNvPr id="8" name="Content Placeholder 2"/>
          <p:cNvSpPr txBox="1">
            <a:spLocks/>
          </p:cNvSpPr>
          <p:nvPr/>
        </p:nvSpPr>
        <p:spPr>
          <a:xfrm>
            <a:off x="6412368" y="3185259"/>
            <a:ext cx="5216223" cy="1372080"/>
          </a:xfrm>
          <a:prstGeom prst="rect">
            <a:avLst/>
          </a:prstGeom>
        </p:spPr>
        <p:txBody>
          <a:bodyPr anchor="ctr">
            <a:noAutofit/>
          </a:bodyPr>
          <a:lstStyle>
            <a:defPPr>
              <a:defRPr lang="en-US"/>
            </a:defPPr>
            <a:lvl1pPr marL="224011" marR="0" indent="-224011" algn="ctr" defTabSz="896042" fontAlgn="auto">
              <a:lnSpc>
                <a:spcPct val="100000"/>
              </a:lnSpc>
              <a:spcBef>
                <a:spcPts val="980"/>
              </a:spcBef>
              <a:spcAft>
                <a:spcPts val="0"/>
              </a:spcAft>
              <a:buClrTx/>
              <a:buSzPct val="90000"/>
              <a:buFont typeface="Arial" pitchFamily="34" charset="0"/>
              <a:buNone/>
              <a:tabLst/>
              <a:defRPr sz="2800" b="1" kern="0" cap="all" spc="118" baseline="0">
                <a:ln w="3175">
                  <a:noFill/>
                </a:ln>
                <a:solidFill>
                  <a:srgbClr val="505050"/>
                </a:solidFill>
                <a:latin typeface="Segoe UI"/>
                <a:ea typeface="Segoe UI Black" pitchFamily="34"/>
                <a:cs typeface="Segoe UI Black" pitchFamily="34"/>
              </a:defRPr>
            </a:lvl1pPr>
            <a:lvl2pPr marL="349724" marR="0" indent="0" defTabSz="951304" fontAlgn="auto">
              <a:lnSpc>
                <a:spcPct val="90000"/>
              </a:lnSpc>
              <a:spcBef>
                <a:spcPct val="20000"/>
              </a:spcBef>
              <a:spcAft>
                <a:spcPts val="0"/>
              </a:spcAft>
              <a:buClrTx/>
              <a:buSzPct val="90000"/>
              <a:buFont typeface="Arial" pitchFamily="34" charset="0"/>
              <a:buNone/>
              <a:tabLst/>
              <a:defRPr sz="2448" spc="0" baseline="0">
                <a:gradFill>
                  <a:gsLst>
                    <a:gs pos="1250">
                      <a:schemeClr val="tx1"/>
                    </a:gs>
                    <a:gs pos="100000">
                      <a:schemeClr val="tx1"/>
                    </a:gs>
                  </a:gsLst>
                  <a:lin ang="5400000" scaled="0"/>
                </a:gradFill>
              </a:defRPr>
            </a:lvl2pPr>
            <a:lvl3pPr marL="582873"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3pPr>
            <a:lvl4pPr marL="0"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4pPr>
            <a:lvl5pPr marL="0"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5pPr>
            <a:lvl6pPr marL="2616084" indent="-237826" defTabSz="951304">
              <a:spcBef>
                <a:spcPct val="20000"/>
              </a:spcBef>
              <a:buFont typeface="Arial" pitchFamily="34" charset="0"/>
              <a:buChar char="•"/>
              <a:defRPr sz="2040"/>
            </a:lvl6pPr>
            <a:lvl7pPr marL="3091737" indent="-237826" defTabSz="951304">
              <a:spcBef>
                <a:spcPct val="20000"/>
              </a:spcBef>
              <a:buFont typeface="Arial" pitchFamily="34" charset="0"/>
              <a:buChar char="•"/>
              <a:defRPr sz="2040"/>
            </a:lvl7pPr>
            <a:lvl8pPr marL="3567389" indent="-237826" defTabSz="951304">
              <a:spcBef>
                <a:spcPct val="20000"/>
              </a:spcBef>
              <a:buFont typeface="Arial" pitchFamily="34" charset="0"/>
              <a:buChar char="•"/>
              <a:defRPr sz="2040"/>
            </a:lvl8pPr>
            <a:lvl9pPr marL="4043042" indent="-237826" defTabSz="951304">
              <a:spcBef>
                <a:spcPct val="20000"/>
              </a:spcBef>
              <a:buFont typeface="Arial" pitchFamily="34" charset="0"/>
              <a:buChar char="•"/>
              <a:defRPr sz="2040"/>
            </a:lvl9pPr>
          </a:lstStyle>
          <a:p>
            <a:pPr marL="168026" marR="0" lvl="0" indent="-168026" algn="l" defTabSz="672100" rtl="0" eaLnBrk="1" fontAlgn="auto" latinLnBrk="0" hangingPunct="1">
              <a:lnSpc>
                <a:spcPct val="100000"/>
              </a:lnSpc>
              <a:spcBef>
                <a:spcPts val="735"/>
              </a:spcBef>
              <a:spcAft>
                <a:spcPts val="0"/>
              </a:spcAft>
              <a:buClrTx/>
              <a:buSzPct val="90000"/>
              <a:buFont typeface="Arial" pitchFamily="34" charset="0"/>
              <a:buNone/>
              <a:tabLst/>
              <a:defRPr/>
            </a:pPr>
            <a:r>
              <a:rPr kumimoji="0" lang="en-US" sz="1800" b="1" i="0" u="none" strike="noStrike" kern="1200" cap="all" spc="0" normalizeH="0" baseline="0" noProof="0" dirty="0">
                <a:ln w="3175">
                  <a:noFill/>
                </a:ln>
                <a:gradFill>
                  <a:gsLst>
                    <a:gs pos="1250">
                      <a:srgbClr val="0D0D0D"/>
                    </a:gs>
                    <a:gs pos="100000">
                      <a:srgbClr val="0D0D0D"/>
                    </a:gs>
                  </a:gsLst>
                  <a:lin ang="5400000" scaled="0"/>
                </a:gradFill>
                <a:effectLst/>
                <a:uLnTx/>
                <a:uFillTx/>
                <a:latin typeface="Segoe UI"/>
                <a:ea typeface="Segoe UI Black" pitchFamily="34"/>
                <a:cs typeface="Segoe UI" panose="020B0502040204020203" pitchFamily="34" charset="0"/>
              </a:rPr>
              <a:t>Modernize Infrastructure Security</a:t>
            </a:r>
          </a:p>
        </p:txBody>
      </p:sp>
      <p:graphicFrame>
        <p:nvGraphicFramePr>
          <p:cNvPr id="87" name="Table 86">
            <a:extLst>
              <a:ext uri="{FF2B5EF4-FFF2-40B4-BE49-F238E27FC236}">
                <a16:creationId xmlns:a16="http://schemas.microsoft.com/office/drawing/2014/main" id="{5B249270-9493-4078-B739-F343FBD64F1B}"/>
              </a:ext>
            </a:extLst>
          </p:cNvPr>
          <p:cNvGraphicFramePr>
            <a:graphicFrameLocks noGrp="1"/>
          </p:cNvGraphicFramePr>
          <p:nvPr>
            <p:extLst>
              <p:ext uri="{D42A27DB-BD31-4B8C-83A1-F6EECF244321}">
                <p14:modId xmlns:p14="http://schemas.microsoft.com/office/powerpoint/2010/main" val="509186562"/>
              </p:ext>
            </p:extLst>
          </p:nvPr>
        </p:nvGraphicFramePr>
        <p:xfrm>
          <a:off x="588263" y="5846496"/>
          <a:ext cx="1792987" cy="248641"/>
        </p:xfrm>
        <a:graphic>
          <a:graphicData uri="http://schemas.openxmlformats.org/drawingml/2006/table">
            <a:tbl>
              <a:tblPr firstRow="1" bandRow="1">
                <a:tableStyleId>{5C22544A-7EE6-4342-B048-85BDC9FD1C3A}</a:tableStyleId>
              </a:tblPr>
              <a:tblGrid>
                <a:gridCol w="253103">
                  <a:extLst>
                    <a:ext uri="{9D8B030D-6E8A-4147-A177-3AD203B41FA5}">
                      <a16:colId xmlns:a16="http://schemas.microsoft.com/office/drawing/2014/main" val="657516371"/>
                    </a:ext>
                  </a:extLst>
                </a:gridCol>
                <a:gridCol w="644303">
                  <a:extLst>
                    <a:ext uri="{9D8B030D-6E8A-4147-A177-3AD203B41FA5}">
                      <a16:colId xmlns:a16="http://schemas.microsoft.com/office/drawing/2014/main" val="3194317718"/>
                    </a:ext>
                  </a:extLst>
                </a:gridCol>
                <a:gridCol w="251278">
                  <a:extLst>
                    <a:ext uri="{9D8B030D-6E8A-4147-A177-3AD203B41FA5}">
                      <a16:colId xmlns:a16="http://schemas.microsoft.com/office/drawing/2014/main" val="1265651489"/>
                    </a:ext>
                  </a:extLst>
                </a:gridCol>
                <a:gridCol w="644303">
                  <a:extLst>
                    <a:ext uri="{9D8B030D-6E8A-4147-A177-3AD203B41FA5}">
                      <a16:colId xmlns:a16="http://schemas.microsoft.com/office/drawing/2014/main" val="1060466096"/>
                    </a:ext>
                  </a:extLst>
                </a:gridCol>
              </a:tblGrid>
              <a:tr h="248641">
                <a:tc>
                  <a:txBody>
                    <a:bodyPr/>
                    <a:lstStyle/>
                    <a:p>
                      <a:endParaRPr lang="en-US" sz="900" dirty="0">
                        <a:gradFill>
                          <a:gsLst>
                            <a:gs pos="50000">
                              <a:schemeClr val="tx2"/>
                            </a:gs>
                            <a:gs pos="100000">
                              <a:schemeClr val="tx2"/>
                            </a:gs>
                          </a:gsLst>
                          <a:lin ang="8100000" scaled="1"/>
                        </a:gradFill>
                        <a:latin typeface="+mn-lt"/>
                      </a:endParaRPr>
                    </a:p>
                  </a:txBody>
                  <a:tcPr marL="64430" marR="64430" marT="32215" marB="32215"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bg2">
                        <a:lumMod val="90000"/>
                      </a:schemeClr>
                    </a:solidFill>
                  </a:tcPr>
                </a:tc>
                <a:tc>
                  <a:txBody>
                    <a:bodyPr/>
                    <a:lstStyle/>
                    <a:p>
                      <a:pPr marL="0" algn="l" defTabSz="699557" rtl="0" eaLnBrk="1" latinLnBrk="0" hangingPunct="1"/>
                      <a:r>
                        <a:rPr lang="en-US" sz="900" b="0" kern="1200" dirty="0">
                          <a:gradFill>
                            <a:gsLst>
                              <a:gs pos="50000">
                                <a:schemeClr val="tx2"/>
                              </a:gs>
                              <a:gs pos="100000">
                                <a:schemeClr val="tx2"/>
                              </a:gs>
                            </a:gsLst>
                            <a:lin ang="8100000" scaled="1"/>
                          </a:gradFill>
                          <a:latin typeface="+mn-lt"/>
                          <a:ea typeface="+mn-ea"/>
                          <a:cs typeface="+mn-cs"/>
                        </a:rPr>
                        <a:t>Microsoft</a:t>
                      </a:r>
                    </a:p>
                  </a:txBody>
                  <a:tcPr marL="64430" marR="64430" marT="32215" marB="32215"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EAEAEA"/>
                    </a:solidFill>
                  </a:tcPr>
                </a:tc>
                <a:tc>
                  <a:txBody>
                    <a:bodyPr/>
                    <a:lstStyle/>
                    <a:p>
                      <a:endParaRPr lang="en-US" sz="900" dirty="0">
                        <a:gradFill>
                          <a:gsLst>
                            <a:gs pos="50000">
                              <a:schemeClr val="tx2"/>
                            </a:gs>
                            <a:gs pos="100000">
                              <a:schemeClr val="tx2"/>
                            </a:gs>
                          </a:gsLst>
                          <a:lin ang="8100000" scaled="1"/>
                        </a:gradFill>
                        <a:latin typeface="+mn-lt"/>
                      </a:endParaRPr>
                    </a:p>
                  </a:txBody>
                  <a:tcPr marL="64430" marR="64430" marT="32215" marB="32215"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pPr marL="0" algn="l" defTabSz="699557" rtl="0" eaLnBrk="1" latinLnBrk="0" hangingPunct="1"/>
                      <a:r>
                        <a:rPr lang="en-US" sz="900" b="0" kern="1200" dirty="0">
                          <a:gradFill>
                            <a:gsLst>
                              <a:gs pos="50000">
                                <a:schemeClr val="tx2"/>
                              </a:gs>
                              <a:gs pos="100000">
                                <a:schemeClr val="tx2"/>
                              </a:gs>
                            </a:gsLst>
                            <a:lin ang="8100000" scaled="1"/>
                          </a:gradFill>
                          <a:latin typeface="+mn-lt"/>
                          <a:ea typeface="+mn-ea"/>
                          <a:cs typeface="+mn-cs"/>
                        </a:rPr>
                        <a:t>Customer</a:t>
                      </a:r>
                    </a:p>
                  </a:txBody>
                  <a:tcPr marL="64430" marR="64430" marT="32215" marB="32215"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EAEAEA"/>
                    </a:solidFill>
                  </a:tcPr>
                </a:tc>
                <a:extLst>
                  <a:ext uri="{0D108BD9-81ED-4DB2-BD59-A6C34878D82A}">
                    <a16:rowId xmlns:a16="http://schemas.microsoft.com/office/drawing/2014/main" val="1870584792"/>
                  </a:ext>
                </a:extLst>
              </a:tr>
            </a:tbl>
          </a:graphicData>
        </a:graphic>
      </p:graphicFrame>
      <p:grpSp>
        <p:nvGrpSpPr>
          <p:cNvPr id="2" name="Group 1">
            <a:extLst>
              <a:ext uri="{FF2B5EF4-FFF2-40B4-BE49-F238E27FC236}">
                <a16:creationId xmlns:a16="http://schemas.microsoft.com/office/drawing/2014/main" id="{4F41B3CE-54E9-4012-9DE7-32E3354DFA86}"/>
              </a:ext>
            </a:extLst>
          </p:cNvPr>
          <p:cNvGrpSpPr/>
          <p:nvPr/>
        </p:nvGrpSpPr>
        <p:grpSpPr>
          <a:xfrm>
            <a:off x="5211097" y="2306508"/>
            <a:ext cx="950551" cy="653171"/>
            <a:chOff x="5211265" y="2399844"/>
            <a:chExt cx="668058" cy="459056"/>
          </a:xfrm>
        </p:grpSpPr>
        <p:sp>
          <p:nvSpPr>
            <p:cNvPr id="33" name="Rectangle: Rounded Corners 32">
              <a:extLst>
                <a:ext uri="{FF2B5EF4-FFF2-40B4-BE49-F238E27FC236}">
                  <a16:creationId xmlns:a16="http://schemas.microsoft.com/office/drawing/2014/main" id="{A7233000-F48C-440D-B581-5074D358888C}"/>
                </a:ext>
              </a:extLst>
            </p:cNvPr>
            <p:cNvSpPr/>
            <p:nvPr/>
          </p:nvSpPr>
          <p:spPr bwMode="auto">
            <a:xfrm>
              <a:off x="5211265" y="2399844"/>
              <a:ext cx="668058" cy="459056"/>
            </a:xfrm>
            <a:prstGeom prst="roundRect">
              <a:avLst/>
            </a:prstGeom>
            <a:solidFill>
              <a:schemeClr val="bg1"/>
            </a:solidFill>
            <a:ln>
              <a:noFill/>
            </a:ln>
            <a:effectLst>
              <a:outerShdw blurRad="889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7" name="Rounded Rectangle 2">
              <a:extLst>
                <a:ext uri="{FF2B5EF4-FFF2-40B4-BE49-F238E27FC236}">
                  <a16:creationId xmlns:a16="http://schemas.microsoft.com/office/drawing/2014/main" id="{23503180-792E-4540-B1F7-B14E6B0D3588}"/>
                </a:ext>
              </a:extLst>
            </p:cNvPr>
            <p:cNvSpPr/>
            <p:nvPr/>
          </p:nvSpPr>
          <p:spPr bwMode="auto">
            <a:xfrm rot="5400000">
              <a:off x="5415710" y="2425494"/>
              <a:ext cx="203085" cy="450129"/>
            </a:xfrm>
            <a:custGeom>
              <a:avLst/>
              <a:gdLst>
                <a:gd name="connsiteX0" fmla="*/ 0 w 1379331"/>
                <a:gd name="connsiteY0" fmla="*/ 229893 h 1580711"/>
                <a:gd name="connsiteX1" fmla="*/ 229893 w 1379331"/>
                <a:gd name="connsiteY1" fmla="*/ 0 h 1580711"/>
                <a:gd name="connsiteX2" fmla="*/ 1149438 w 1379331"/>
                <a:gd name="connsiteY2" fmla="*/ 0 h 1580711"/>
                <a:gd name="connsiteX3" fmla="*/ 1379331 w 1379331"/>
                <a:gd name="connsiteY3" fmla="*/ 229893 h 1580711"/>
                <a:gd name="connsiteX4" fmla="*/ 1379331 w 1379331"/>
                <a:gd name="connsiteY4" fmla="*/ 1350818 h 1580711"/>
                <a:gd name="connsiteX5" fmla="*/ 1149438 w 1379331"/>
                <a:gd name="connsiteY5" fmla="*/ 1580711 h 1580711"/>
                <a:gd name="connsiteX6" fmla="*/ 229893 w 1379331"/>
                <a:gd name="connsiteY6" fmla="*/ 1580711 h 1580711"/>
                <a:gd name="connsiteX7" fmla="*/ 0 w 1379331"/>
                <a:gd name="connsiteY7" fmla="*/ 1350818 h 1580711"/>
                <a:gd name="connsiteX8" fmla="*/ 0 w 1379331"/>
                <a:gd name="connsiteY8" fmla="*/ 229893 h 1580711"/>
                <a:gd name="connsiteX0" fmla="*/ 0 w 1379331"/>
                <a:gd name="connsiteY0" fmla="*/ 244699 h 1595517"/>
                <a:gd name="connsiteX1" fmla="*/ 229893 w 1379331"/>
                <a:gd name="connsiteY1" fmla="*/ 14806 h 1595517"/>
                <a:gd name="connsiteX2" fmla="*/ 597609 w 1379331"/>
                <a:gd name="connsiteY2" fmla="*/ 0 h 1595517"/>
                <a:gd name="connsiteX3" fmla="*/ 1149438 w 1379331"/>
                <a:gd name="connsiteY3" fmla="*/ 14806 h 1595517"/>
                <a:gd name="connsiteX4" fmla="*/ 1379331 w 1379331"/>
                <a:gd name="connsiteY4" fmla="*/ 244699 h 1595517"/>
                <a:gd name="connsiteX5" fmla="*/ 1379331 w 1379331"/>
                <a:gd name="connsiteY5" fmla="*/ 1365624 h 1595517"/>
                <a:gd name="connsiteX6" fmla="*/ 1149438 w 1379331"/>
                <a:gd name="connsiteY6" fmla="*/ 1595517 h 1595517"/>
                <a:gd name="connsiteX7" fmla="*/ 229893 w 1379331"/>
                <a:gd name="connsiteY7" fmla="*/ 1595517 h 1595517"/>
                <a:gd name="connsiteX8" fmla="*/ 0 w 1379331"/>
                <a:gd name="connsiteY8" fmla="*/ 1365624 h 1595517"/>
                <a:gd name="connsiteX9" fmla="*/ 0 w 1379331"/>
                <a:gd name="connsiteY9" fmla="*/ 244699 h 1595517"/>
                <a:gd name="connsiteX0" fmla="*/ 0 w 1379331"/>
                <a:gd name="connsiteY0" fmla="*/ 627059 h 1977877"/>
                <a:gd name="connsiteX1" fmla="*/ 229893 w 1379331"/>
                <a:gd name="connsiteY1" fmla="*/ 397166 h 1977877"/>
                <a:gd name="connsiteX2" fmla="*/ 597609 w 1379331"/>
                <a:gd name="connsiteY2" fmla="*/ 382360 h 1977877"/>
                <a:gd name="connsiteX3" fmla="*/ 1149438 w 1379331"/>
                <a:gd name="connsiteY3" fmla="*/ 397166 h 1977877"/>
                <a:gd name="connsiteX4" fmla="*/ 1379331 w 1379331"/>
                <a:gd name="connsiteY4" fmla="*/ 627059 h 1977877"/>
                <a:gd name="connsiteX5" fmla="*/ 1379331 w 1379331"/>
                <a:gd name="connsiteY5" fmla="*/ 1747984 h 1977877"/>
                <a:gd name="connsiteX6" fmla="*/ 1149438 w 1379331"/>
                <a:gd name="connsiteY6" fmla="*/ 1977877 h 1977877"/>
                <a:gd name="connsiteX7" fmla="*/ 229893 w 1379331"/>
                <a:gd name="connsiteY7" fmla="*/ 1977877 h 1977877"/>
                <a:gd name="connsiteX8" fmla="*/ 0 w 1379331"/>
                <a:gd name="connsiteY8" fmla="*/ 1747984 h 1977877"/>
                <a:gd name="connsiteX9" fmla="*/ 0 w 1379331"/>
                <a:gd name="connsiteY9" fmla="*/ 627059 h 1977877"/>
                <a:gd name="connsiteX0" fmla="*/ 0 w 1379331"/>
                <a:gd name="connsiteY0" fmla="*/ 627059 h 1977877"/>
                <a:gd name="connsiteX1" fmla="*/ 229893 w 1379331"/>
                <a:gd name="connsiteY1" fmla="*/ 397166 h 1977877"/>
                <a:gd name="connsiteX2" fmla="*/ 597609 w 1379331"/>
                <a:gd name="connsiteY2" fmla="*/ 382360 h 1977877"/>
                <a:gd name="connsiteX3" fmla="*/ 1149438 w 1379331"/>
                <a:gd name="connsiteY3" fmla="*/ 397166 h 1977877"/>
                <a:gd name="connsiteX4" fmla="*/ 1379331 w 1379331"/>
                <a:gd name="connsiteY4" fmla="*/ 627059 h 1977877"/>
                <a:gd name="connsiteX5" fmla="*/ 1379331 w 1379331"/>
                <a:gd name="connsiteY5" fmla="*/ 1747984 h 1977877"/>
                <a:gd name="connsiteX6" fmla="*/ 1149438 w 1379331"/>
                <a:gd name="connsiteY6" fmla="*/ 1977877 h 1977877"/>
                <a:gd name="connsiteX7" fmla="*/ 229893 w 1379331"/>
                <a:gd name="connsiteY7" fmla="*/ 1977877 h 1977877"/>
                <a:gd name="connsiteX8" fmla="*/ 0 w 1379331"/>
                <a:gd name="connsiteY8" fmla="*/ 1747984 h 1977877"/>
                <a:gd name="connsiteX9" fmla="*/ 0 w 1379331"/>
                <a:gd name="connsiteY9" fmla="*/ 627059 h 1977877"/>
                <a:gd name="connsiteX0" fmla="*/ 0 w 1379331"/>
                <a:gd name="connsiteY0" fmla="*/ 846386 h 2197204"/>
                <a:gd name="connsiteX1" fmla="*/ 229893 w 1379331"/>
                <a:gd name="connsiteY1" fmla="*/ 616493 h 2197204"/>
                <a:gd name="connsiteX2" fmla="*/ 705186 w 1379331"/>
                <a:gd name="connsiteY2" fmla="*/ 321989 h 2197204"/>
                <a:gd name="connsiteX3" fmla="*/ 1149438 w 1379331"/>
                <a:gd name="connsiteY3" fmla="*/ 616493 h 2197204"/>
                <a:gd name="connsiteX4" fmla="*/ 1379331 w 1379331"/>
                <a:gd name="connsiteY4" fmla="*/ 846386 h 2197204"/>
                <a:gd name="connsiteX5" fmla="*/ 1379331 w 1379331"/>
                <a:gd name="connsiteY5" fmla="*/ 1967311 h 2197204"/>
                <a:gd name="connsiteX6" fmla="*/ 1149438 w 1379331"/>
                <a:gd name="connsiteY6" fmla="*/ 2197204 h 2197204"/>
                <a:gd name="connsiteX7" fmla="*/ 229893 w 1379331"/>
                <a:gd name="connsiteY7" fmla="*/ 2197204 h 2197204"/>
                <a:gd name="connsiteX8" fmla="*/ 0 w 1379331"/>
                <a:gd name="connsiteY8" fmla="*/ 1967311 h 2197204"/>
                <a:gd name="connsiteX9" fmla="*/ 0 w 1379331"/>
                <a:gd name="connsiteY9" fmla="*/ 846386 h 2197204"/>
                <a:gd name="connsiteX0" fmla="*/ 0 w 1379331"/>
                <a:gd name="connsiteY0" fmla="*/ 846386 h 2197204"/>
                <a:gd name="connsiteX1" fmla="*/ 229893 w 1379331"/>
                <a:gd name="connsiteY1" fmla="*/ 616493 h 2197204"/>
                <a:gd name="connsiteX2" fmla="*/ 705186 w 1379331"/>
                <a:gd name="connsiteY2" fmla="*/ 321989 h 2197204"/>
                <a:gd name="connsiteX3" fmla="*/ 1149438 w 1379331"/>
                <a:gd name="connsiteY3" fmla="*/ 616493 h 2197204"/>
                <a:gd name="connsiteX4" fmla="*/ 1379331 w 1379331"/>
                <a:gd name="connsiteY4" fmla="*/ 846386 h 2197204"/>
                <a:gd name="connsiteX5" fmla="*/ 1379331 w 1379331"/>
                <a:gd name="connsiteY5" fmla="*/ 1967311 h 2197204"/>
                <a:gd name="connsiteX6" fmla="*/ 1149438 w 1379331"/>
                <a:gd name="connsiteY6" fmla="*/ 2197204 h 2197204"/>
                <a:gd name="connsiteX7" fmla="*/ 229893 w 1379331"/>
                <a:gd name="connsiteY7" fmla="*/ 2197204 h 2197204"/>
                <a:gd name="connsiteX8" fmla="*/ 0 w 1379331"/>
                <a:gd name="connsiteY8" fmla="*/ 1967311 h 2197204"/>
                <a:gd name="connsiteX9" fmla="*/ 0 w 1379331"/>
                <a:gd name="connsiteY9" fmla="*/ 846386 h 2197204"/>
                <a:gd name="connsiteX0" fmla="*/ 0 w 1379331"/>
                <a:gd name="connsiteY0" fmla="*/ 531243 h 1882061"/>
                <a:gd name="connsiteX1" fmla="*/ 229893 w 1379331"/>
                <a:gd name="connsiteY1" fmla="*/ 30135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229893 w 1379331"/>
                <a:gd name="connsiteY7" fmla="*/ 1882061 h 1882061"/>
                <a:gd name="connsiteX8" fmla="*/ 0 w 1379331"/>
                <a:gd name="connsiteY8" fmla="*/ 1652168 h 1882061"/>
                <a:gd name="connsiteX9" fmla="*/ 0 w 1379331"/>
                <a:gd name="connsiteY9" fmla="*/ 531243 h 1882061"/>
                <a:gd name="connsiteX0" fmla="*/ 0 w 1379331"/>
                <a:gd name="connsiteY0" fmla="*/ 531243 h 1882061"/>
                <a:gd name="connsiteX1" fmla="*/ 229893 w 1379331"/>
                <a:gd name="connsiteY1" fmla="*/ 30135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229893 w 1379331"/>
                <a:gd name="connsiteY7" fmla="*/ 1882061 h 1882061"/>
                <a:gd name="connsiteX8" fmla="*/ 0 w 1379331"/>
                <a:gd name="connsiteY8" fmla="*/ 1652168 h 1882061"/>
                <a:gd name="connsiteX9" fmla="*/ 0 w 1379331"/>
                <a:gd name="connsiteY9" fmla="*/ 531243 h 1882061"/>
                <a:gd name="connsiteX0" fmla="*/ 0 w 1379331"/>
                <a:gd name="connsiteY0" fmla="*/ 531243 h 1882061"/>
                <a:gd name="connsiteX1" fmla="*/ 229893 w 1379331"/>
                <a:gd name="connsiteY1" fmla="*/ 30135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229893 w 1379331"/>
                <a:gd name="connsiteY7" fmla="*/ 1882061 h 1882061"/>
                <a:gd name="connsiteX8" fmla="*/ 53789 w 1379331"/>
                <a:gd name="connsiteY8" fmla="*/ 1323565 h 1882061"/>
                <a:gd name="connsiteX9" fmla="*/ 0 w 1379331"/>
                <a:gd name="connsiteY9" fmla="*/ 531243 h 1882061"/>
                <a:gd name="connsiteX0" fmla="*/ 0 w 1379331"/>
                <a:gd name="connsiteY0" fmla="*/ 531243 h 1882061"/>
                <a:gd name="connsiteX1" fmla="*/ 229893 w 1379331"/>
                <a:gd name="connsiteY1" fmla="*/ 30135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627926 w 1379331"/>
                <a:gd name="connsiteY7" fmla="*/ 1494309 h 1882061"/>
                <a:gd name="connsiteX8" fmla="*/ 53789 w 1379331"/>
                <a:gd name="connsiteY8" fmla="*/ 1323565 h 1882061"/>
                <a:gd name="connsiteX9" fmla="*/ 0 w 1379331"/>
                <a:gd name="connsiteY9" fmla="*/ 531243 h 1882061"/>
                <a:gd name="connsiteX0" fmla="*/ 0 w 1379331"/>
                <a:gd name="connsiteY0" fmla="*/ 531243 h 1882061"/>
                <a:gd name="connsiteX1" fmla="*/ 229893 w 1379331"/>
                <a:gd name="connsiteY1" fmla="*/ 30135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627926 w 1379331"/>
                <a:gd name="connsiteY7" fmla="*/ 1494309 h 1882061"/>
                <a:gd name="connsiteX8" fmla="*/ 53789 w 1379331"/>
                <a:gd name="connsiteY8" fmla="*/ 1323565 h 1882061"/>
                <a:gd name="connsiteX9" fmla="*/ 0 w 1379331"/>
                <a:gd name="connsiteY9" fmla="*/ 531243 h 1882061"/>
                <a:gd name="connsiteX0" fmla="*/ 0 w 1379331"/>
                <a:gd name="connsiteY0" fmla="*/ 531243 h 1882061"/>
                <a:gd name="connsiteX1" fmla="*/ 283681 w 1379331"/>
                <a:gd name="connsiteY1" fmla="*/ 36707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627926 w 1379331"/>
                <a:gd name="connsiteY7" fmla="*/ 1494309 h 1882061"/>
                <a:gd name="connsiteX8" fmla="*/ 53789 w 1379331"/>
                <a:gd name="connsiteY8" fmla="*/ 1323565 h 1882061"/>
                <a:gd name="connsiteX9" fmla="*/ 0 w 1379331"/>
                <a:gd name="connsiteY9" fmla="*/ 531243 h 1882061"/>
                <a:gd name="connsiteX0" fmla="*/ 0 w 1379331"/>
                <a:gd name="connsiteY0" fmla="*/ 531243 h 1882061"/>
                <a:gd name="connsiteX1" fmla="*/ 283681 w 1379331"/>
                <a:gd name="connsiteY1" fmla="*/ 367070 h 1882061"/>
                <a:gd name="connsiteX2" fmla="*/ 705186 w 1379331"/>
                <a:gd name="connsiteY2" fmla="*/ 6846 h 1882061"/>
                <a:gd name="connsiteX3" fmla="*/ 1224742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627926 w 1379331"/>
                <a:gd name="connsiteY7" fmla="*/ 1494309 h 1882061"/>
                <a:gd name="connsiteX8" fmla="*/ 53789 w 1379331"/>
                <a:gd name="connsiteY8" fmla="*/ 1323565 h 1882061"/>
                <a:gd name="connsiteX9" fmla="*/ 0 w 1379331"/>
                <a:gd name="connsiteY9" fmla="*/ 531243 h 1882061"/>
                <a:gd name="connsiteX0" fmla="*/ 0 w 1379331"/>
                <a:gd name="connsiteY0" fmla="*/ 531243 h 1882061"/>
                <a:gd name="connsiteX1" fmla="*/ 283681 w 1379331"/>
                <a:gd name="connsiteY1" fmla="*/ 367070 h 1882061"/>
                <a:gd name="connsiteX2" fmla="*/ 705186 w 1379331"/>
                <a:gd name="connsiteY2" fmla="*/ 6846 h 1882061"/>
                <a:gd name="connsiteX3" fmla="*/ 1224742 w 1379331"/>
                <a:gd name="connsiteY3" fmla="*/ 301350 h 1882061"/>
                <a:gd name="connsiteX4" fmla="*/ 1379331 w 1379331"/>
                <a:gd name="connsiteY4" fmla="*/ 531243 h 1882061"/>
                <a:gd name="connsiteX5" fmla="*/ 1379331 w 1379331"/>
                <a:gd name="connsiteY5" fmla="*/ 1652168 h 1882061"/>
                <a:gd name="connsiteX6" fmla="*/ 1235499 w 1379331"/>
                <a:gd name="connsiteY6" fmla="*/ 1882061 h 1882061"/>
                <a:gd name="connsiteX7" fmla="*/ 627926 w 1379331"/>
                <a:gd name="connsiteY7" fmla="*/ 1494309 h 1882061"/>
                <a:gd name="connsiteX8" fmla="*/ 53789 w 1379331"/>
                <a:gd name="connsiteY8" fmla="*/ 1323565 h 1882061"/>
                <a:gd name="connsiteX9" fmla="*/ 0 w 1379331"/>
                <a:gd name="connsiteY9" fmla="*/ 531243 h 1882061"/>
                <a:gd name="connsiteX0" fmla="*/ 0 w 1379331"/>
                <a:gd name="connsiteY0" fmla="*/ 531243 h 1882061"/>
                <a:gd name="connsiteX1" fmla="*/ 283681 w 1379331"/>
                <a:gd name="connsiteY1" fmla="*/ 367070 h 1882061"/>
                <a:gd name="connsiteX2" fmla="*/ 705186 w 1379331"/>
                <a:gd name="connsiteY2" fmla="*/ 6846 h 1882061"/>
                <a:gd name="connsiteX3" fmla="*/ 1224742 w 1379331"/>
                <a:gd name="connsiteY3" fmla="*/ 301350 h 1882061"/>
                <a:gd name="connsiteX4" fmla="*/ 1379331 w 1379331"/>
                <a:gd name="connsiteY4" fmla="*/ 531243 h 1882061"/>
                <a:gd name="connsiteX5" fmla="*/ 1379331 w 1379331"/>
                <a:gd name="connsiteY5" fmla="*/ 1652168 h 1882061"/>
                <a:gd name="connsiteX6" fmla="*/ 1235499 w 1379331"/>
                <a:gd name="connsiteY6" fmla="*/ 1882061 h 1882061"/>
                <a:gd name="connsiteX7" fmla="*/ 627926 w 1379331"/>
                <a:gd name="connsiteY7" fmla="*/ 1494309 h 1882061"/>
                <a:gd name="connsiteX8" fmla="*/ 307152 w 1379331"/>
                <a:gd name="connsiteY8" fmla="*/ 1451044 h 1882061"/>
                <a:gd name="connsiteX9" fmla="*/ 53789 w 1379331"/>
                <a:gd name="connsiteY9" fmla="*/ 1323565 h 1882061"/>
                <a:gd name="connsiteX10" fmla="*/ 0 w 1379331"/>
                <a:gd name="connsiteY10" fmla="*/ 531243 h 1882061"/>
                <a:gd name="connsiteX0" fmla="*/ 0 w 1379331"/>
                <a:gd name="connsiteY0" fmla="*/ 531243 h 1882061"/>
                <a:gd name="connsiteX1" fmla="*/ 283681 w 1379331"/>
                <a:gd name="connsiteY1" fmla="*/ 367070 h 1882061"/>
                <a:gd name="connsiteX2" fmla="*/ 705186 w 1379331"/>
                <a:gd name="connsiteY2" fmla="*/ 6846 h 1882061"/>
                <a:gd name="connsiteX3" fmla="*/ 1224742 w 1379331"/>
                <a:gd name="connsiteY3" fmla="*/ 301350 h 1882061"/>
                <a:gd name="connsiteX4" fmla="*/ 1379331 w 1379331"/>
                <a:gd name="connsiteY4" fmla="*/ 531243 h 1882061"/>
                <a:gd name="connsiteX5" fmla="*/ 1379331 w 1379331"/>
                <a:gd name="connsiteY5" fmla="*/ 1652168 h 1882061"/>
                <a:gd name="connsiteX6" fmla="*/ 1235499 w 1379331"/>
                <a:gd name="connsiteY6" fmla="*/ 1882061 h 1882061"/>
                <a:gd name="connsiteX7" fmla="*/ 627926 w 1379331"/>
                <a:gd name="connsiteY7" fmla="*/ 1494309 h 1882061"/>
                <a:gd name="connsiteX8" fmla="*/ 307152 w 1379331"/>
                <a:gd name="connsiteY8" fmla="*/ 1451044 h 1882061"/>
                <a:gd name="connsiteX9" fmla="*/ 53789 w 1379331"/>
                <a:gd name="connsiteY9" fmla="*/ 1323565 h 1882061"/>
                <a:gd name="connsiteX10" fmla="*/ 16696 w 1379331"/>
                <a:gd name="connsiteY10" fmla="*/ 925279 h 1882061"/>
                <a:gd name="connsiteX11" fmla="*/ 0 w 1379331"/>
                <a:gd name="connsiteY11"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627926 w 1382917"/>
                <a:gd name="connsiteY8" fmla="*/ 1494309 h 1882061"/>
                <a:gd name="connsiteX9" fmla="*/ 307152 w 1382917"/>
                <a:gd name="connsiteY9" fmla="*/ 1451044 h 1882061"/>
                <a:gd name="connsiteX10" fmla="*/ 53789 w 1382917"/>
                <a:gd name="connsiteY10" fmla="*/ 1323565 h 1882061"/>
                <a:gd name="connsiteX11" fmla="*/ 16696 w 1382917"/>
                <a:gd name="connsiteY11" fmla="*/ 925279 h 1882061"/>
                <a:gd name="connsiteX12" fmla="*/ 0 w 1382917"/>
                <a:gd name="connsiteY12"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627926 w 1382917"/>
                <a:gd name="connsiteY8" fmla="*/ 1494309 h 1882061"/>
                <a:gd name="connsiteX9" fmla="*/ 475537 w 1382917"/>
                <a:gd name="connsiteY9" fmla="*/ 1463093 h 1882061"/>
                <a:gd name="connsiteX10" fmla="*/ 307152 w 1382917"/>
                <a:gd name="connsiteY10" fmla="*/ 1451044 h 1882061"/>
                <a:gd name="connsiteX11" fmla="*/ 53789 w 1382917"/>
                <a:gd name="connsiteY11" fmla="*/ 1323565 h 1882061"/>
                <a:gd name="connsiteX12" fmla="*/ 16696 w 1382917"/>
                <a:gd name="connsiteY12" fmla="*/ 925279 h 1882061"/>
                <a:gd name="connsiteX13" fmla="*/ 0 w 1382917"/>
                <a:gd name="connsiteY13"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627926 w 1382917"/>
                <a:gd name="connsiteY8" fmla="*/ 1494309 h 1882061"/>
                <a:gd name="connsiteX9" fmla="*/ 442199 w 1382917"/>
                <a:gd name="connsiteY9" fmla="*/ 1786048 h 1882061"/>
                <a:gd name="connsiteX10" fmla="*/ 307152 w 1382917"/>
                <a:gd name="connsiteY10" fmla="*/ 1451044 h 1882061"/>
                <a:gd name="connsiteX11" fmla="*/ 53789 w 1382917"/>
                <a:gd name="connsiteY11" fmla="*/ 1323565 h 1882061"/>
                <a:gd name="connsiteX12" fmla="*/ 16696 w 1382917"/>
                <a:gd name="connsiteY12" fmla="*/ 925279 h 1882061"/>
                <a:gd name="connsiteX13" fmla="*/ 0 w 1382917"/>
                <a:gd name="connsiteY13"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627926 w 1382917"/>
                <a:gd name="connsiteY8" fmla="*/ 1494309 h 1882061"/>
                <a:gd name="connsiteX9" fmla="*/ 442199 w 1382917"/>
                <a:gd name="connsiteY9" fmla="*/ 1786048 h 1882061"/>
                <a:gd name="connsiteX10" fmla="*/ 307152 w 1382917"/>
                <a:gd name="connsiteY10" fmla="*/ 1451044 h 1882061"/>
                <a:gd name="connsiteX11" fmla="*/ 53789 w 1382917"/>
                <a:gd name="connsiteY11" fmla="*/ 1323565 h 1882061"/>
                <a:gd name="connsiteX12" fmla="*/ 16696 w 1382917"/>
                <a:gd name="connsiteY12" fmla="*/ 925279 h 1882061"/>
                <a:gd name="connsiteX13" fmla="*/ 0 w 1382917"/>
                <a:gd name="connsiteY13"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627926 w 1382917"/>
                <a:gd name="connsiteY8" fmla="*/ 1494309 h 1882061"/>
                <a:gd name="connsiteX9" fmla="*/ 442199 w 1382917"/>
                <a:gd name="connsiteY9" fmla="*/ 1786048 h 1882061"/>
                <a:gd name="connsiteX10" fmla="*/ 307152 w 1382917"/>
                <a:gd name="connsiteY10" fmla="*/ 1451044 h 1882061"/>
                <a:gd name="connsiteX11" fmla="*/ 53789 w 1382917"/>
                <a:gd name="connsiteY11" fmla="*/ 1323565 h 1882061"/>
                <a:gd name="connsiteX12" fmla="*/ 16696 w 1382917"/>
                <a:gd name="connsiteY12" fmla="*/ 925279 h 1882061"/>
                <a:gd name="connsiteX13" fmla="*/ 0 w 1382917"/>
                <a:gd name="connsiteY13"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1066087 w 1382917"/>
                <a:gd name="connsiteY8" fmla="*/ 1528556 h 1882061"/>
                <a:gd name="connsiteX9" fmla="*/ 627926 w 1382917"/>
                <a:gd name="connsiteY9" fmla="*/ 1494309 h 1882061"/>
                <a:gd name="connsiteX10" fmla="*/ 442199 w 1382917"/>
                <a:gd name="connsiteY10" fmla="*/ 1786048 h 1882061"/>
                <a:gd name="connsiteX11" fmla="*/ 307152 w 1382917"/>
                <a:gd name="connsiteY11" fmla="*/ 1451044 h 1882061"/>
                <a:gd name="connsiteX12" fmla="*/ 53789 w 1382917"/>
                <a:gd name="connsiteY12" fmla="*/ 1323565 h 1882061"/>
                <a:gd name="connsiteX13" fmla="*/ 16696 w 1382917"/>
                <a:gd name="connsiteY13" fmla="*/ 925279 h 1882061"/>
                <a:gd name="connsiteX14" fmla="*/ 0 w 1382917"/>
                <a:gd name="connsiteY14"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1066087 w 1382917"/>
                <a:gd name="connsiteY8" fmla="*/ 1528556 h 1882061"/>
                <a:gd name="connsiteX9" fmla="*/ 627926 w 1382917"/>
                <a:gd name="connsiteY9" fmla="*/ 1494309 h 1882061"/>
                <a:gd name="connsiteX10" fmla="*/ 442199 w 1382917"/>
                <a:gd name="connsiteY10" fmla="*/ 1786048 h 1882061"/>
                <a:gd name="connsiteX11" fmla="*/ 307152 w 1382917"/>
                <a:gd name="connsiteY11" fmla="*/ 1451044 h 1882061"/>
                <a:gd name="connsiteX12" fmla="*/ 53789 w 1382917"/>
                <a:gd name="connsiteY12" fmla="*/ 1323565 h 1882061"/>
                <a:gd name="connsiteX13" fmla="*/ 16696 w 1382917"/>
                <a:gd name="connsiteY13" fmla="*/ 925279 h 1882061"/>
                <a:gd name="connsiteX14" fmla="*/ 0 w 1382917"/>
                <a:gd name="connsiteY14" fmla="*/ 531243 h 1882061"/>
                <a:gd name="connsiteX0" fmla="*/ 0 w 1382917"/>
                <a:gd name="connsiteY0" fmla="*/ 531243 h 1786048"/>
                <a:gd name="connsiteX1" fmla="*/ 283681 w 1382917"/>
                <a:gd name="connsiteY1" fmla="*/ 367070 h 1786048"/>
                <a:gd name="connsiteX2" fmla="*/ 705186 w 1382917"/>
                <a:gd name="connsiteY2" fmla="*/ 6846 h 1786048"/>
                <a:gd name="connsiteX3" fmla="*/ 1224742 w 1382917"/>
                <a:gd name="connsiteY3" fmla="*/ 301350 h 1786048"/>
                <a:gd name="connsiteX4" fmla="*/ 1379331 w 1382917"/>
                <a:gd name="connsiteY4" fmla="*/ 531243 h 1786048"/>
                <a:gd name="connsiteX5" fmla="*/ 1382917 w 1382917"/>
                <a:gd name="connsiteY5" fmla="*/ 898991 h 1786048"/>
                <a:gd name="connsiteX6" fmla="*/ 1379331 w 1382917"/>
                <a:gd name="connsiteY6" fmla="*/ 1652168 h 1786048"/>
                <a:gd name="connsiteX7" fmla="*/ 1235499 w 1382917"/>
                <a:gd name="connsiteY7" fmla="*/ 1729312 h 1786048"/>
                <a:gd name="connsiteX8" fmla="*/ 1066087 w 1382917"/>
                <a:gd name="connsiteY8" fmla="*/ 1528556 h 1786048"/>
                <a:gd name="connsiteX9" fmla="*/ 627926 w 1382917"/>
                <a:gd name="connsiteY9" fmla="*/ 1494309 h 1786048"/>
                <a:gd name="connsiteX10" fmla="*/ 442199 w 1382917"/>
                <a:gd name="connsiteY10" fmla="*/ 1786048 h 1786048"/>
                <a:gd name="connsiteX11" fmla="*/ 307152 w 1382917"/>
                <a:gd name="connsiteY11" fmla="*/ 1451044 h 1786048"/>
                <a:gd name="connsiteX12" fmla="*/ 53789 w 1382917"/>
                <a:gd name="connsiteY12" fmla="*/ 1323565 h 1786048"/>
                <a:gd name="connsiteX13" fmla="*/ 16696 w 1382917"/>
                <a:gd name="connsiteY13" fmla="*/ 925279 h 1786048"/>
                <a:gd name="connsiteX14" fmla="*/ 0 w 1382917"/>
                <a:gd name="connsiteY14" fmla="*/ 531243 h 1786048"/>
                <a:gd name="connsiteX0" fmla="*/ 0 w 1384341"/>
                <a:gd name="connsiteY0" fmla="*/ 531243 h 1786048"/>
                <a:gd name="connsiteX1" fmla="*/ 283681 w 1384341"/>
                <a:gd name="connsiteY1" fmla="*/ 367070 h 1786048"/>
                <a:gd name="connsiteX2" fmla="*/ 705186 w 1384341"/>
                <a:gd name="connsiteY2" fmla="*/ 6846 h 1786048"/>
                <a:gd name="connsiteX3" fmla="*/ 1224742 w 1384341"/>
                <a:gd name="connsiteY3" fmla="*/ 301350 h 1786048"/>
                <a:gd name="connsiteX4" fmla="*/ 1379331 w 1384341"/>
                <a:gd name="connsiteY4" fmla="*/ 531243 h 1786048"/>
                <a:gd name="connsiteX5" fmla="*/ 1382917 w 1384341"/>
                <a:gd name="connsiteY5" fmla="*/ 898991 h 1786048"/>
                <a:gd name="connsiteX6" fmla="*/ 1384093 w 1384341"/>
                <a:gd name="connsiteY6" fmla="*/ 1564883 h 1786048"/>
                <a:gd name="connsiteX7" fmla="*/ 1235499 w 1384341"/>
                <a:gd name="connsiteY7" fmla="*/ 1729312 h 1786048"/>
                <a:gd name="connsiteX8" fmla="*/ 1066087 w 1384341"/>
                <a:gd name="connsiteY8" fmla="*/ 1528556 h 1786048"/>
                <a:gd name="connsiteX9" fmla="*/ 627926 w 1384341"/>
                <a:gd name="connsiteY9" fmla="*/ 1494309 h 1786048"/>
                <a:gd name="connsiteX10" fmla="*/ 442199 w 1384341"/>
                <a:gd name="connsiteY10" fmla="*/ 1786048 h 1786048"/>
                <a:gd name="connsiteX11" fmla="*/ 307152 w 1384341"/>
                <a:gd name="connsiteY11" fmla="*/ 1451044 h 1786048"/>
                <a:gd name="connsiteX12" fmla="*/ 53789 w 1384341"/>
                <a:gd name="connsiteY12" fmla="*/ 1323565 h 1786048"/>
                <a:gd name="connsiteX13" fmla="*/ 16696 w 1384341"/>
                <a:gd name="connsiteY13" fmla="*/ 925279 h 1786048"/>
                <a:gd name="connsiteX14" fmla="*/ 0 w 1384341"/>
                <a:gd name="connsiteY14" fmla="*/ 531243 h 1786048"/>
                <a:gd name="connsiteX0" fmla="*/ 0 w 1384341"/>
                <a:gd name="connsiteY0" fmla="*/ 531243 h 1786048"/>
                <a:gd name="connsiteX1" fmla="*/ 283681 w 1384341"/>
                <a:gd name="connsiteY1" fmla="*/ 367070 h 1786048"/>
                <a:gd name="connsiteX2" fmla="*/ 705186 w 1384341"/>
                <a:gd name="connsiteY2" fmla="*/ 6846 h 1786048"/>
                <a:gd name="connsiteX3" fmla="*/ 1224742 w 1384341"/>
                <a:gd name="connsiteY3" fmla="*/ 301350 h 1786048"/>
                <a:gd name="connsiteX4" fmla="*/ 1379331 w 1384341"/>
                <a:gd name="connsiteY4" fmla="*/ 531243 h 1786048"/>
                <a:gd name="connsiteX5" fmla="*/ 1382917 w 1384341"/>
                <a:gd name="connsiteY5" fmla="*/ 898991 h 1786048"/>
                <a:gd name="connsiteX6" fmla="*/ 1384093 w 1384341"/>
                <a:gd name="connsiteY6" fmla="*/ 1564883 h 1786048"/>
                <a:gd name="connsiteX7" fmla="*/ 1237880 w 1384341"/>
                <a:gd name="connsiteY7" fmla="*/ 1674031 h 1786048"/>
                <a:gd name="connsiteX8" fmla="*/ 1066087 w 1384341"/>
                <a:gd name="connsiteY8" fmla="*/ 1528556 h 1786048"/>
                <a:gd name="connsiteX9" fmla="*/ 627926 w 1384341"/>
                <a:gd name="connsiteY9" fmla="*/ 1494309 h 1786048"/>
                <a:gd name="connsiteX10" fmla="*/ 442199 w 1384341"/>
                <a:gd name="connsiteY10" fmla="*/ 1786048 h 1786048"/>
                <a:gd name="connsiteX11" fmla="*/ 307152 w 1384341"/>
                <a:gd name="connsiteY11" fmla="*/ 1451044 h 1786048"/>
                <a:gd name="connsiteX12" fmla="*/ 53789 w 1384341"/>
                <a:gd name="connsiteY12" fmla="*/ 1323565 h 1786048"/>
                <a:gd name="connsiteX13" fmla="*/ 16696 w 1384341"/>
                <a:gd name="connsiteY13" fmla="*/ 925279 h 1786048"/>
                <a:gd name="connsiteX14" fmla="*/ 0 w 1384341"/>
                <a:gd name="connsiteY14" fmla="*/ 531243 h 1786048"/>
                <a:gd name="connsiteX0" fmla="*/ 0 w 1384341"/>
                <a:gd name="connsiteY0" fmla="*/ 531243 h 1786048"/>
                <a:gd name="connsiteX1" fmla="*/ 283681 w 1384341"/>
                <a:gd name="connsiteY1" fmla="*/ 367070 h 1786048"/>
                <a:gd name="connsiteX2" fmla="*/ 705186 w 1384341"/>
                <a:gd name="connsiteY2" fmla="*/ 6846 h 1786048"/>
                <a:gd name="connsiteX3" fmla="*/ 1224742 w 1384341"/>
                <a:gd name="connsiteY3" fmla="*/ 301350 h 1786048"/>
                <a:gd name="connsiteX4" fmla="*/ 1379331 w 1384341"/>
                <a:gd name="connsiteY4" fmla="*/ 531243 h 1786048"/>
                <a:gd name="connsiteX5" fmla="*/ 1382917 w 1384341"/>
                <a:gd name="connsiteY5" fmla="*/ 898991 h 1786048"/>
                <a:gd name="connsiteX6" fmla="*/ 1384093 w 1384341"/>
                <a:gd name="connsiteY6" fmla="*/ 1564883 h 1786048"/>
                <a:gd name="connsiteX7" fmla="*/ 1237880 w 1384341"/>
                <a:gd name="connsiteY7" fmla="*/ 1674031 h 1786048"/>
                <a:gd name="connsiteX8" fmla="*/ 966075 w 1384341"/>
                <a:gd name="connsiteY8" fmla="*/ 1525647 h 1786048"/>
                <a:gd name="connsiteX9" fmla="*/ 627926 w 1384341"/>
                <a:gd name="connsiteY9" fmla="*/ 1494309 h 1786048"/>
                <a:gd name="connsiteX10" fmla="*/ 442199 w 1384341"/>
                <a:gd name="connsiteY10" fmla="*/ 1786048 h 1786048"/>
                <a:gd name="connsiteX11" fmla="*/ 307152 w 1384341"/>
                <a:gd name="connsiteY11" fmla="*/ 1451044 h 1786048"/>
                <a:gd name="connsiteX12" fmla="*/ 53789 w 1384341"/>
                <a:gd name="connsiteY12" fmla="*/ 1323565 h 1786048"/>
                <a:gd name="connsiteX13" fmla="*/ 16696 w 1384341"/>
                <a:gd name="connsiteY13" fmla="*/ 925279 h 1786048"/>
                <a:gd name="connsiteX14" fmla="*/ 0 w 1384341"/>
                <a:gd name="connsiteY14" fmla="*/ 531243 h 1786048"/>
                <a:gd name="connsiteX0" fmla="*/ 0 w 1384341"/>
                <a:gd name="connsiteY0" fmla="*/ 531243 h 1786048"/>
                <a:gd name="connsiteX1" fmla="*/ 283681 w 1384341"/>
                <a:gd name="connsiteY1" fmla="*/ 367070 h 1786048"/>
                <a:gd name="connsiteX2" fmla="*/ 705186 w 1384341"/>
                <a:gd name="connsiteY2" fmla="*/ 6846 h 1786048"/>
                <a:gd name="connsiteX3" fmla="*/ 1224742 w 1384341"/>
                <a:gd name="connsiteY3" fmla="*/ 301350 h 1786048"/>
                <a:gd name="connsiteX4" fmla="*/ 1379331 w 1384341"/>
                <a:gd name="connsiteY4" fmla="*/ 531243 h 1786048"/>
                <a:gd name="connsiteX5" fmla="*/ 1382917 w 1384341"/>
                <a:gd name="connsiteY5" fmla="*/ 898991 h 1786048"/>
                <a:gd name="connsiteX6" fmla="*/ 1384093 w 1384341"/>
                <a:gd name="connsiteY6" fmla="*/ 1564883 h 1786048"/>
                <a:gd name="connsiteX7" fmla="*/ 1237880 w 1384341"/>
                <a:gd name="connsiteY7" fmla="*/ 1674031 h 1786048"/>
                <a:gd name="connsiteX8" fmla="*/ 966075 w 1384341"/>
                <a:gd name="connsiteY8" fmla="*/ 1525647 h 1786048"/>
                <a:gd name="connsiteX9" fmla="*/ 627926 w 1384341"/>
                <a:gd name="connsiteY9" fmla="*/ 1494309 h 1786048"/>
                <a:gd name="connsiteX10" fmla="*/ 442199 w 1384341"/>
                <a:gd name="connsiteY10" fmla="*/ 1786048 h 1786048"/>
                <a:gd name="connsiteX11" fmla="*/ 307152 w 1384341"/>
                <a:gd name="connsiteY11" fmla="*/ 1451044 h 1786048"/>
                <a:gd name="connsiteX12" fmla="*/ 53789 w 1384341"/>
                <a:gd name="connsiteY12" fmla="*/ 1323565 h 1786048"/>
                <a:gd name="connsiteX13" fmla="*/ 16696 w 1384341"/>
                <a:gd name="connsiteY13" fmla="*/ 925279 h 1786048"/>
                <a:gd name="connsiteX14" fmla="*/ 0 w 1384341"/>
                <a:gd name="connsiteY14" fmla="*/ 531243 h 1786048"/>
                <a:gd name="connsiteX0" fmla="*/ 0 w 1384341"/>
                <a:gd name="connsiteY0" fmla="*/ 531243 h 1674886"/>
                <a:gd name="connsiteX1" fmla="*/ 283681 w 1384341"/>
                <a:gd name="connsiteY1" fmla="*/ 367070 h 1674886"/>
                <a:gd name="connsiteX2" fmla="*/ 705186 w 1384341"/>
                <a:gd name="connsiteY2" fmla="*/ 6846 h 1674886"/>
                <a:gd name="connsiteX3" fmla="*/ 1224742 w 1384341"/>
                <a:gd name="connsiteY3" fmla="*/ 301350 h 1674886"/>
                <a:gd name="connsiteX4" fmla="*/ 1379331 w 1384341"/>
                <a:gd name="connsiteY4" fmla="*/ 531243 h 1674886"/>
                <a:gd name="connsiteX5" fmla="*/ 1382917 w 1384341"/>
                <a:gd name="connsiteY5" fmla="*/ 898991 h 1674886"/>
                <a:gd name="connsiteX6" fmla="*/ 1384093 w 1384341"/>
                <a:gd name="connsiteY6" fmla="*/ 1564883 h 1674886"/>
                <a:gd name="connsiteX7" fmla="*/ 1237880 w 1384341"/>
                <a:gd name="connsiteY7" fmla="*/ 1674031 h 1674886"/>
                <a:gd name="connsiteX8" fmla="*/ 966075 w 1384341"/>
                <a:gd name="connsiteY8" fmla="*/ 1525647 h 1674886"/>
                <a:gd name="connsiteX9" fmla="*/ 627926 w 1384341"/>
                <a:gd name="connsiteY9" fmla="*/ 1494309 h 1674886"/>
                <a:gd name="connsiteX10" fmla="*/ 444580 w 1384341"/>
                <a:gd name="connsiteY10" fmla="*/ 1496552 h 1674886"/>
                <a:gd name="connsiteX11" fmla="*/ 307152 w 1384341"/>
                <a:gd name="connsiteY11" fmla="*/ 1451044 h 1674886"/>
                <a:gd name="connsiteX12" fmla="*/ 53789 w 1384341"/>
                <a:gd name="connsiteY12" fmla="*/ 1323565 h 1674886"/>
                <a:gd name="connsiteX13" fmla="*/ 16696 w 1384341"/>
                <a:gd name="connsiteY13" fmla="*/ 925279 h 1674886"/>
                <a:gd name="connsiteX14" fmla="*/ 0 w 1384341"/>
                <a:gd name="connsiteY14" fmla="*/ 531243 h 1674886"/>
                <a:gd name="connsiteX0" fmla="*/ 0 w 1384341"/>
                <a:gd name="connsiteY0" fmla="*/ 531243 h 1674886"/>
                <a:gd name="connsiteX1" fmla="*/ 283681 w 1384341"/>
                <a:gd name="connsiteY1" fmla="*/ 367070 h 1674886"/>
                <a:gd name="connsiteX2" fmla="*/ 705186 w 1384341"/>
                <a:gd name="connsiteY2" fmla="*/ 6846 h 1674886"/>
                <a:gd name="connsiteX3" fmla="*/ 1224742 w 1384341"/>
                <a:gd name="connsiteY3" fmla="*/ 301350 h 1674886"/>
                <a:gd name="connsiteX4" fmla="*/ 1379331 w 1384341"/>
                <a:gd name="connsiteY4" fmla="*/ 531243 h 1674886"/>
                <a:gd name="connsiteX5" fmla="*/ 1382917 w 1384341"/>
                <a:gd name="connsiteY5" fmla="*/ 898991 h 1674886"/>
                <a:gd name="connsiteX6" fmla="*/ 1384093 w 1384341"/>
                <a:gd name="connsiteY6" fmla="*/ 1564883 h 1674886"/>
                <a:gd name="connsiteX7" fmla="*/ 1237880 w 1384341"/>
                <a:gd name="connsiteY7" fmla="*/ 1674031 h 1674886"/>
                <a:gd name="connsiteX8" fmla="*/ 966075 w 1384341"/>
                <a:gd name="connsiteY8" fmla="*/ 1525647 h 1674886"/>
                <a:gd name="connsiteX9" fmla="*/ 627926 w 1384341"/>
                <a:gd name="connsiteY9" fmla="*/ 1494309 h 1674886"/>
                <a:gd name="connsiteX10" fmla="*/ 444580 w 1384341"/>
                <a:gd name="connsiteY10" fmla="*/ 1496552 h 1674886"/>
                <a:gd name="connsiteX11" fmla="*/ 307152 w 1384341"/>
                <a:gd name="connsiteY11" fmla="*/ 1451044 h 1674886"/>
                <a:gd name="connsiteX12" fmla="*/ 402528 w 1384341"/>
                <a:gd name="connsiteY12" fmla="*/ 931603 h 1674886"/>
                <a:gd name="connsiteX13" fmla="*/ 16696 w 1384341"/>
                <a:gd name="connsiteY13" fmla="*/ 925279 h 1674886"/>
                <a:gd name="connsiteX14" fmla="*/ 0 w 1384341"/>
                <a:gd name="connsiteY14" fmla="*/ 531243 h 1674886"/>
                <a:gd name="connsiteX0" fmla="*/ 0 w 1384341"/>
                <a:gd name="connsiteY0" fmla="*/ 531243 h 1674886"/>
                <a:gd name="connsiteX1" fmla="*/ 283681 w 1384341"/>
                <a:gd name="connsiteY1" fmla="*/ 367070 h 1674886"/>
                <a:gd name="connsiteX2" fmla="*/ 705186 w 1384341"/>
                <a:gd name="connsiteY2" fmla="*/ 6846 h 1674886"/>
                <a:gd name="connsiteX3" fmla="*/ 1224742 w 1384341"/>
                <a:gd name="connsiteY3" fmla="*/ 301350 h 1674886"/>
                <a:gd name="connsiteX4" fmla="*/ 1379331 w 1384341"/>
                <a:gd name="connsiteY4" fmla="*/ 531243 h 1674886"/>
                <a:gd name="connsiteX5" fmla="*/ 1382917 w 1384341"/>
                <a:gd name="connsiteY5" fmla="*/ 898991 h 1674886"/>
                <a:gd name="connsiteX6" fmla="*/ 1384093 w 1384341"/>
                <a:gd name="connsiteY6" fmla="*/ 1564883 h 1674886"/>
                <a:gd name="connsiteX7" fmla="*/ 1237880 w 1384341"/>
                <a:gd name="connsiteY7" fmla="*/ 1674031 h 1674886"/>
                <a:gd name="connsiteX8" fmla="*/ 966075 w 1384341"/>
                <a:gd name="connsiteY8" fmla="*/ 1525647 h 1674886"/>
                <a:gd name="connsiteX9" fmla="*/ 627926 w 1384341"/>
                <a:gd name="connsiteY9" fmla="*/ 1494309 h 1674886"/>
                <a:gd name="connsiteX10" fmla="*/ 444580 w 1384341"/>
                <a:gd name="connsiteY10" fmla="*/ 1496552 h 1674886"/>
                <a:gd name="connsiteX11" fmla="*/ 435365 w 1384341"/>
                <a:gd name="connsiteY11" fmla="*/ 1383018 h 1674886"/>
                <a:gd name="connsiteX12" fmla="*/ 402528 w 1384341"/>
                <a:gd name="connsiteY12" fmla="*/ 931603 h 1674886"/>
                <a:gd name="connsiteX13" fmla="*/ 16696 w 1384341"/>
                <a:gd name="connsiteY13" fmla="*/ 925279 h 1674886"/>
                <a:gd name="connsiteX14" fmla="*/ 0 w 1384341"/>
                <a:gd name="connsiteY14" fmla="*/ 531243 h 1674886"/>
                <a:gd name="connsiteX0" fmla="*/ 0 w 1384341"/>
                <a:gd name="connsiteY0" fmla="*/ 531243 h 1724927"/>
                <a:gd name="connsiteX1" fmla="*/ 283681 w 1384341"/>
                <a:gd name="connsiteY1" fmla="*/ 367070 h 1724927"/>
                <a:gd name="connsiteX2" fmla="*/ 705186 w 1384341"/>
                <a:gd name="connsiteY2" fmla="*/ 6846 h 1724927"/>
                <a:gd name="connsiteX3" fmla="*/ 1224742 w 1384341"/>
                <a:gd name="connsiteY3" fmla="*/ 301350 h 1724927"/>
                <a:gd name="connsiteX4" fmla="*/ 1379331 w 1384341"/>
                <a:gd name="connsiteY4" fmla="*/ 531243 h 1724927"/>
                <a:gd name="connsiteX5" fmla="*/ 1382917 w 1384341"/>
                <a:gd name="connsiteY5" fmla="*/ 898991 h 1724927"/>
                <a:gd name="connsiteX6" fmla="*/ 1384093 w 1384341"/>
                <a:gd name="connsiteY6" fmla="*/ 1564883 h 1724927"/>
                <a:gd name="connsiteX7" fmla="*/ 1237880 w 1384341"/>
                <a:gd name="connsiteY7" fmla="*/ 1674031 h 1724927"/>
                <a:gd name="connsiteX8" fmla="*/ 966075 w 1384341"/>
                <a:gd name="connsiteY8" fmla="*/ 1525647 h 1724927"/>
                <a:gd name="connsiteX9" fmla="*/ 627926 w 1384341"/>
                <a:gd name="connsiteY9" fmla="*/ 1494309 h 1724927"/>
                <a:gd name="connsiteX10" fmla="*/ 519798 w 1384341"/>
                <a:gd name="connsiteY10" fmla="*/ 1724927 h 1724927"/>
                <a:gd name="connsiteX11" fmla="*/ 435365 w 1384341"/>
                <a:gd name="connsiteY11" fmla="*/ 1383018 h 1724927"/>
                <a:gd name="connsiteX12" fmla="*/ 402528 w 1384341"/>
                <a:gd name="connsiteY12" fmla="*/ 931603 h 1724927"/>
                <a:gd name="connsiteX13" fmla="*/ 16696 w 1384341"/>
                <a:gd name="connsiteY13" fmla="*/ 925279 h 1724927"/>
                <a:gd name="connsiteX14" fmla="*/ 0 w 1384341"/>
                <a:gd name="connsiteY14" fmla="*/ 531243 h 1724927"/>
                <a:gd name="connsiteX0" fmla="*/ 0 w 1384341"/>
                <a:gd name="connsiteY0" fmla="*/ 531243 h 1738881"/>
                <a:gd name="connsiteX1" fmla="*/ 283681 w 1384341"/>
                <a:gd name="connsiteY1" fmla="*/ 367070 h 1738881"/>
                <a:gd name="connsiteX2" fmla="*/ 705186 w 1384341"/>
                <a:gd name="connsiteY2" fmla="*/ 6846 h 1738881"/>
                <a:gd name="connsiteX3" fmla="*/ 1224742 w 1384341"/>
                <a:gd name="connsiteY3" fmla="*/ 301350 h 1738881"/>
                <a:gd name="connsiteX4" fmla="*/ 1379331 w 1384341"/>
                <a:gd name="connsiteY4" fmla="*/ 531243 h 1738881"/>
                <a:gd name="connsiteX5" fmla="*/ 1382917 w 1384341"/>
                <a:gd name="connsiteY5" fmla="*/ 898991 h 1738881"/>
                <a:gd name="connsiteX6" fmla="*/ 1384093 w 1384341"/>
                <a:gd name="connsiteY6" fmla="*/ 1564883 h 1738881"/>
                <a:gd name="connsiteX7" fmla="*/ 1237880 w 1384341"/>
                <a:gd name="connsiteY7" fmla="*/ 1674031 h 1738881"/>
                <a:gd name="connsiteX8" fmla="*/ 966075 w 1384341"/>
                <a:gd name="connsiteY8" fmla="*/ 1525647 h 1738881"/>
                <a:gd name="connsiteX9" fmla="*/ 827939 w 1384341"/>
                <a:gd name="connsiteY9" fmla="*/ 1738881 h 1738881"/>
                <a:gd name="connsiteX10" fmla="*/ 519798 w 1384341"/>
                <a:gd name="connsiteY10" fmla="*/ 1724927 h 1738881"/>
                <a:gd name="connsiteX11" fmla="*/ 435365 w 1384341"/>
                <a:gd name="connsiteY11" fmla="*/ 1383018 h 1738881"/>
                <a:gd name="connsiteX12" fmla="*/ 402528 w 1384341"/>
                <a:gd name="connsiteY12" fmla="*/ 931603 h 1738881"/>
                <a:gd name="connsiteX13" fmla="*/ 16696 w 1384341"/>
                <a:gd name="connsiteY13" fmla="*/ 925279 h 1738881"/>
                <a:gd name="connsiteX14" fmla="*/ 0 w 1384341"/>
                <a:gd name="connsiteY14" fmla="*/ 531243 h 1738881"/>
                <a:gd name="connsiteX0" fmla="*/ 0 w 1384341"/>
                <a:gd name="connsiteY0" fmla="*/ 531243 h 1801246"/>
                <a:gd name="connsiteX1" fmla="*/ 283681 w 1384341"/>
                <a:gd name="connsiteY1" fmla="*/ 367070 h 1801246"/>
                <a:gd name="connsiteX2" fmla="*/ 705186 w 1384341"/>
                <a:gd name="connsiteY2" fmla="*/ 6846 h 1801246"/>
                <a:gd name="connsiteX3" fmla="*/ 1224742 w 1384341"/>
                <a:gd name="connsiteY3" fmla="*/ 301350 h 1801246"/>
                <a:gd name="connsiteX4" fmla="*/ 1379331 w 1384341"/>
                <a:gd name="connsiteY4" fmla="*/ 531243 h 1801246"/>
                <a:gd name="connsiteX5" fmla="*/ 1382917 w 1384341"/>
                <a:gd name="connsiteY5" fmla="*/ 898991 h 1801246"/>
                <a:gd name="connsiteX6" fmla="*/ 1384093 w 1384341"/>
                <a:gd name="connsiteY6" fmla="*/ 1564883 h 1801246"/>
                <a:gd name="connsiteX7" fmla="*/ 1237880 w 1384341"/>
                <a:gd name="connsiteY7" fmla="*/ 1674031 h 1801246"/>
                <a:gd name="connsiteX8" fmla="*/ 978042 w 1384341"/>
                <a:gd name="connsiteY8" fmla="*/ 1736206 h 1801246"/>
                <a:gd name="connsiteX9" fmla="*/ 827939 w 1384341"/>
                <a:gd name="connsiteY9" fmla="*/ 1738881 h 1801246"/>
                <a:gd name="connsiteX10" fmla="*/ 519798 w 1384341"/>
                <a:gd name="connsiteY10" fmla="*/ 1724927 h 1801246"/>
                <a:gd name="connsiteX11" fmla="*/ 435365 w 1384341"/>
                <a:gd name="connsiteY11" fmla="*/ 1383018 h 1801246"/>
                <a:gd name="connsiteX12" fmla="*/ 402528 w 1384341"/>
                <a:gd name="connsiteY12" fmla="*/ 931603 h 1801246"/>
                <a:gd name="connsiteX13" fmla="*/ 16696 w 1384341"/>
                <a:gd name="connsiteY13" fmla="*/ 925279 h 1801246"/>
                <a:gd name="connsiteX14" fmla="*/ 0 w 1384341"/>
                <a:gd name="connsiteY14" fmla="*/ 531243 h 1801246"/>
                <a:gd name="connsiteX0" fmla="*/ 0 w 1384341"/>
                <a:gd name="connsiteY0" fmla="*/ 531243 h 1801246"/>
                <a:gd name="connsiteX1" fmla="*/ 283681 w 1384341"/>
                <a:gd name="connsiteY1" fmla="*/ 367070 h 1801246"/>
                <a:gd name="connsiteX2" fmla="*/ 705186 w 1384341"/>
                <a:gd name="connsiteY2" fmla="*/ 6846 h 1801246"/>
                <a:gd name="connsiteX3" fmla="*/ 1224742 w 1384341"/>
                <a:gd name="connsiteY3" fmla="*/ 301350 h 1801246"/>
                <a:gd name="connsiteX4" fmla="*/ 1379331 w 1384341"/>
                <a:gd name="connsiteY4" fmla="*/ 531243 h 1801246"/>
                <a:gd name="connsiteX5" fmla="*/ 1382917 w 1384341"/>
                <a:gd name="connsiteY5" fmla="*/ 898991 h 1801246"/>
                <a:gd name="connsiteX6" fmla="*/ 1384093 w 1384341"/>
                <a:gd name="connsiteY6" fmla="*/ 1564883 h 1801246"/>
                <a:gd name="connsiteX7" fmla="*/ 1237880 w 1384341"/>
                <a:gd name="connsiteY7" fmla="*/ 1674031 h 1801246"/>
                <a:gd name="connsiteX8" fmla="*/ 978042 w 1384341"/>
                <a:gd name="connsiteY8" fmla="*/ 1736206 h 1801246"/>
                <a:gd name="connsiteX9" fmla="*/ 827939 w 1384341"/>
                <a:gd name="connsiteY9" fmla="*/ 1738881 h 1801246"/>
                <a:gd name="connsiteX10" fmla="*/ 519798 w 1384341"/>
                <a:gd name="connsiteY10" fmla="*/ 1724927 h 1801246"/>
                <a:gd name="connsiteX11" fmla="*/ 435365 w 1384341"/>
                <a:gd name="connsiteY11" fmla="*/ 1383018 h 1801246"/>
                <a:gd name="connsiteX12" fmla="*/ 402528 w 1384341"/>
                <a:gd name="connsiteY12" fmla="*/ 931603 h 1801246"/>
                <a:gd name="connsiteX13" fmla="*/ 165423 w 1384341"/>
                <a:gd name="connsiteY13" fmla="*/ 862112 h 1801246"/>
                <a:gd name="connsiteX14" fmla="*/ 0 w 1384341"/>
                <a:gd name="connsiteY14" fmla="*/ 531243 h 1801246"/>
                <a:gd name="connsiteX0" fmla="*/ 3 w 1225360"/>
                <a:gd name="connsiteY0" fmla="*/ 524764 h 1801246"/>
                <a:gd name="connsiteX1" fmla="*/ 124700 w 1225360"/>
                <a:gd name="connsiteY1" fmla="*/ 367070 h 1801246"/>
                <a:gd name="connsiteX2" fmla="*/ 546205 w 1225360"/>
                <a:gd name="connsiteY2" fmla="*/ 6846 h 1801246"/>
                <a:gd name="connsiteX3" fmla="*/ 1065761 w 1225360"/>
                <a:gd name="connsiteY3" fmla="*/ 301350 h 1801246"/>
                <a:gd name="connsiteX4" fmla="*/ 1220350 w 1225360"/>
                <a:gd name="connsiteY4" fmla="*/ 531243 h 1801246"/>
                <a:gd name="connsiteX5" fmla="*/ 1223936 w 1225360"/>
                <a:gd name="connsiteY5" fmla="*/ 898991 h 1801246"/>
                <a:gd name="connsiteX6" fmla="*/ 1225112 w 1225360"/>
                <a:gd name="connsiteY6" fmla="*/ 1564883 h 1801246"/>
                <a:gd name="connsiteX7" fmla="*/ 1078899 w 1225360"/>
                <a:gd name="connsiteY7" fmla="*/ 1674031 h 1801246"/>
                <a:gd name="connsiteX8" fmla="*/ 819061 w 1225360"/>
                <a:gd name="connsiteY8" fmla="*/ 1736206 h 1801246"/>
                <a:gd name="connsiteX9" fmla="*/ 668958 w 1225360"/>
                <a:gd name="connsiteY9" fmla="*/ 1738881 h 1801246"/>
                <a:gd name="connsiteX10" fmla="*/ 360817 w 1225360"/>
                <a:gd name="connsiteY10" fmla="*/ 1724927 h 1801246"/>
                <a:gd name="connsiteX11" fmla="*/ 276384 w 1225360"/>
                <a:gd name="connsiteY11" fmla="*/ 1383018 h 1801246"/>
                <a:gd name="connsiteX12" fmla="*/ 243547 w 1225360"/>
                <a:gd name="connsiteY12" fmla="*/ 931603 h 1801246"/>
                <a:gd name="connsiteX13" fmla="*/ 6442 w 1225360"/>
                <a:gd name="connsiteY13" fmla="*/ 862112 h 1801246"/>
                <a:gd name="connsiteX14" fmla="*/ 3 w 1225360"/>
                <a:gd name="connsiteY14" fmla="*/ 524764 h 1801246"/>
                <a:gd name="connsiteX0" fmla="*/ 340 w 1225697"/>
                <a:gd name="connsiteY0" fmla="*/ 618052 h 1894534"/>
                <a:gd name="connsiteX1" fmla="*/ 114781 w 1225697"/>
                <a:gd name="connsiteY1" fmla="*/ 369 h 1894534"/>
                <a:gd name="connsiteX2" fmla="*/ 546542 w 1225697"/>
                <a:gd name="connsiteY2" fmla="*/ 100134 h 1894534"/>
                <a:gd name="connsiteX3" fmla="*/ 1066098 w 1225697"/>
                <a:gd name="connsiteY3" fmla="*/ 394638 h 1894534"/>
                <a:gd name="connsiteX4" fmla="*/ 1220687 w 1225697"/>
                <a:gd name="connsiteY4" fmla="*/ 624531 h 1894534"/>
                <a:gd name="connsiteX5" fmla="*/ 1224273 w 1225697"/>
                <a:gd name="connsiteY5" fmla="*/ 992279 h 1894534"/>
                <a:gd name="connsiteX6" fmla="*/ 1225449 w 1225697"/>
                <a:gd name="connsiteY6" fmla="*/ 1658171 h 1894534"/>
                <a:gd name="connsiteX7" fmla="*/ 1079236 w 1225697"/>
                <a:gd name="connsiteY7" fmla="*/ 1767319 h 1894534"/>
                <a:gd name="connsiteX8" fmla="*/ 819398 w 1225697"/>
                <a:gd name="connsiteY8" fmla="*/ 1829494 h 1894534"/>
                <a:gd name="connsiteX9" fmla="*/ 669295 w 1225697"/>
                <a:gd name="connsiteY9" fmla="*/ 1832169 h 1894534"/>
                <a:gd name="connsiteX10" fmla="*/ 361154 w 1225697"/>
                <a:gd name="connsiteY10" fmla="*/ 1818215 h 1894534"/>
                <a:gd name="connsiteX11" fmla="*/ 276721 w 1225697"/>
                <a:gd name="connsiteY11" fmla="*/ 1476306 h 1894534"/>
                <a:gd name="connsiteX12" fmla="*/ 243884 w 1225697"/>
                <a:gd name="connsiteY12" fmla="*/ 1024891 h 1894534"/>
                <a:gd name="connsiteX13" fmla="*/ 6779 w 1225697"/>
                <a:gd name="connsiteY13" fmla="*/ 955400 h 1894534"/>
                <a:gd name="connsiteX14" fmla="*/ 340 w 1225697"/>
                <a:gd name="connsiteY14" fmla="*/ 618052 h 1894534"/>
                <a:gd name="connsiteX0" fmla="*/ 112 w 1225469"/>
                <a:gd name="connsiteY0" fmla="*/ 618052 h 1894534"/>
                <a:gd name="connsiteX1" fmla="*/ 114553 w 1225469"/>
                <a:gd name="connsiteY1" fmla="*/ 369 h 1894534"/>
                <a:gd name="connsiteX2" fmla="*/ 546314 w 1225469"/>
                <a:gd name="connsiteY2" fmla="*/ 100134 h 1894534"/>
                <a:gd name="connsiteX3" fmla="*/ 1065870 w 1225469"/>
                <a:gd name="connsiteY3" fmla="*/ 394638 h 1894534"/>
                <a:gd name="connsiteX4" fmla="*/ 1220459 w 1225469"/>
                <a:gd name="connsiteY4" fmla="*/ 624531 h 1894534"/>
                <a:gd name="connsiteX5" fmla="*/ 1224045 w 1225469"/>
                <a:gd name="connsiteY5" fmla="*/ 992279 h 1894534"/>
                <a:gd name="connsiteX6" fmla="*/ 1225221 w 1225469"/>
                <a:gd name="connsiteY6" fmla="*/ 1658171 h 1894534"/>
                <a:gd name="connsiteX7" fmla="*/ 1079008 w 1225469"/>
                <a:gd name="connsiteY7" fmla="*/ 1767319 h 1894534"/>
                <a:gd name="connsiteX8" fmla="*/ 819170 w 1225469"/>
                <a:gd name="connsiteY8" fmla="*/ 1829494 h 1894534"/>
                <a:gd name="connsiteX9" fmla="*/ 669067 w 1225469"/>
                <a:gd name="connsiteY9" fmla="*/ 1832169 h 1894534"/>
                <a:gd name="connsiteX10" fmla="*/ 360926 w 1225469"/>
                <a:gd name="connsiteY10" fmla="*/ 1818215 h 1894534"/>
                <a:gd name="connsiteX11" fmla="*/ 276493 w 1225469"/>
                <a:gd name="connsiteY11" fmla="*/ 1476306 h 1894534"/>
                <a:gd name="connsiteX12" fmla="*/ 243656 w 1225469"/>
                <a:gd name="connsiteY12" fmla="*/ 1024891 h 1894534"/>
                <a:gd name="connsiteX13" fmla="*/ 6551 w 1225469"/>
                <a:gd name="connsiteY13" fmla="*/ 955400 h 1894534"/>
                <a:gd name="connsiteX14" fmla="*/ 112 w 1225469"/>
                <a:gd name="connsiteY14" fmla="*/ 618052 h 1894534"/>
                <a:gd name="connsiteX0" fmla="*/ 0 w 1225357"/>
                <a:gd name="connsiteY0" fmla="*/ 637001 h 1913483"/>
                <a:gd name="connsiteX1" fmla="*/ 114441 w 1225357"/>
                <a:gd name="connsiteY1" fmla="*/ 19318 h 1913483"/>
                <a:gd name="connsiteX2" fmla="*/ 547484 w 1225357"/>
                <a:gd name="connsiteY2" fmla="*/ 175569 h 1913483"/>
                <a:gd name="connsiteX3" fmla="*/ 1065758 w 1225357"/>
                <a:gd name="connsiteY3" fmla="*/ 413587 h 1913483"/>
                <a:gd name="connsiteX4" fmla="*/ 1220347 w 1225357"/>
                <a:gd name="connsiteY4" fmla="*/ 643480 h 1913483"/>
                <a:gd name="connsiteX5" fmla="*/ 1223933 w 1225357"/>
                <a:gd name="connsiteY5" fmla="*/ 1011228 h 1913483"/>
                <a:gd name="connsiteX6" fmla="*/ 1225109 w 1225357"/>
                <a:gd name="connsiteY6" fmla="*/ 1677120 h 1913483"/>
                <a:gd name="connsiteX7" fmla="*/ 1078896 w 1225357"/>
                <a:gd name="connsiteY7" fmla="*/ 1786268 h 1913483"/>
                <a:gd name="connsiteX8" fmla="*/ 819058 w 1225357"/>
                <a:gd name="connsiteY8" fmla="*/ 1848443 h 1913483"/>
                <a:gd name="connsiteX9" fmla="*/ 668955 w 1225357"/>
                <a:gd name="connsiteY9" fmla="*/ 1851118 h 1913483"/>
                <a:gd name="connsiteX10" fmla="*/ 360814 w 1225357"/>
                <a:gd name="connsiteY10" fmla="*/ 1837164 h 1913483"/>
                <a:gd name="connsiteX11" fmla="*/ 276381 w 1225357"/>
                <a:gd name="connsiteY11" fmla="*/ 1495255 h 1913483"/>
                <a:gd name="connsiteX12" fmla="*/ 243544 w 1225357"/>
                <a:gd name="connsiteY12" fmla="*/ 1043840 h 1913483"/>
                <a:gd name="connsiteX13" fmla="*/ 6439 w 1225357"/>
                <a:gd name="connsiteY13" fmla="*/ 974349 h 1913483"/>
                <a:gd name="connsiteX14" fmla="*/ 0 w 1225357"/>
                <a:gd name="connsiteY14" fmla="*/ 637001 h 1913483"/>
                <a:gd name="connsiteX0" fmla="*/ 0 w 1225357"/>
                <a:gd name="connsiteY0" fmla="*/ 674266 h 1950748"/>
                <a:gd name="connsiteX1" fmla="*/ 122134 w 1225357"/>
                <a:gd name="connsiteY1" fmla="*/ 16496 h 1950748"/>
                <a:gd name="connsiteX2" fmla="*/ 547484 w 1225357"/>
                <a:gd name="connsiteY2" fmla="*/ 212834 h 1950748"/>
                <a:gd name="connsiteX3" fmla="*/ 1065758 w 1225357"/>
                <a:gd name="connsiteY3" fmla="*/ 450852 h 1950748"/>
                <a:gd name="connsiteX4" fmla="*/ 1220347 w 1225357"/>
                <a:gd name="connsiteY4" fmla="*/ 680745 h 1950748"/>
                <a:gd name="connsiteX5" fmla="*/ 1223933 w 1225357"/>
                <a:gd name="connsiteY5" fmla="*/ 1048493 h 1950748"/>
                <a:gd name="connsiteX6" fmla="*/ 1225109 w 1225357"/>
                <a:gd name="connsiteY6" fmla="*/ 1714385 h 1950748"/>
                <a:gd name="connsiteX7" fmla="*/ 1078896 w 1225357"/>
                <a:gd name="connsiteY7" fmla="*/ 1823533 h 1950748"/>
                <a:gd name="connsiteX8" fmla="*/ 819058 w 1225357"/>
                <a:gd name="connsiteY8" fmla="*/ 1885708 h 1950748"/>
                <a:gd name="connsiteX9" fmla="*/ 668955 w 1225357"/>
                <a:gd name="connsiteY9" fmla="*/ 1888383 h 1950748"/>
                <a:gd name="connsiteX10" fmla="*/ 360814 w 1225357"/>
                <a:gd name="connsiteY10" fmla="*/ 1874429 h 1950748"/>
                <a:gd name="connsiteX11" fmla="*/ 276381 w 1225357"/>
                <a:gd name="connsiteY11" fmla="*/ 1532520 h 1950748"/>
                <a:gd name="connsiteX12" fmla="*/ 243544 w 1225357"/>
                <a:gd name="connsiteY12" fmla="*/ 1081105 h 1950748"/>
                <a:gd name="connsiteX13" fmla="*/ 6439 w 1225357"/>
                <a:gd name="connsiteY13" fmla="*/ 1011614 h 1950748"/>
                <a:gd name="connsiteX14" fmla="*/ 0 w 1225357"/>
                <a:gd name="connsiteY14" fmla="*/ 674266 h 1950748"/>
                <a:gd name="connsiteX0" fmla="*/ 0 w 1225357"/>
                <a:gd name="connsiteY0" fmla="*/ 677145 h 1953627"/>
                <a:gd name="connsiteX1" fmla="*/ 122134 w 1225357"/>
                <a:gd name="connsiteY1" fmla="*/ 19375 h 1953627"/>
                <a:gd name="connsiteX2" fmla="*/ 309487 w 1225357"/>
                <a:gd name="connsiteY2" fmla="*/ 178296 h 1953627"/>
                <a:gd name="connsiteX3" fmla="*/ 547484 w 1225357"/>
                <a:gd name="connsiteY3" fmla="*/ 215713 h 1953627"/>
                <a:gd name="connsiteX4" fmla="*/ 1065758 w 1225357"/>
                <a:gd name="connsiteY4" fmla="*/ 453731 h 1953627"/>
                <a:gd name="connsiteX5" fmla="*/ 1220347 w 1225357"/>
                <a:gd name="connsiteY5" fmla="*/ 683624 h 1953627"/>
                <a:gd name="connsiteX6" fmla="*/ 1223933 w 1225357"/>
                <a:gd name="connsiteY6" fmla="*/ 1051372 h 1953627"/>
                <a:gd name="connsiteX7" fmla="*/ 1225109 w 1225357"/>
                <a:gd name="connsiteY7" fmla="*/ 1717264 h 1953627"/>
                <a:gd name="connsiteX8" fmla="*/ 1078896 w 1225357"/>
                <a:gd name="connsiteY8" fmla="*/ 1826412 h 1953627"/>
                <a:gd name="connsiteX9" fmla="*/ 819058 w 1225357"/>
                <a:gd name="connsiteY9" fmla="*/ 1888587 h 1953627"/>
                <a:gd name="connsiteX10" fmla="*/ 668955 w 1225357"/>
                <a:gd name="connsiteY10" fmla="*/ 1891262 h 1953627"/>
                <a:gd name="connsiteX11" fmla="*/ 360814 w 1225357"/>
                <a:gd name="connsiteY11" fmla="*/ 1877308 h 1953627"/>
                <a:gd name="connsiteX12" fmla="*/ 276381 w 1225357"/>
                <a:gd name="connsiteY12" fmla="*/ 1535399 h 1953627"/>
                <a:gd name="connsiteX13" fmla="*/ 243544 w 1225357"/>
                <a:gd name="connsiteY13" fmla="*/ 1083984 h 1953627"/>
                <a:gd name="connsiteX14" fmla="*/ 6439 w 1225357"/>
                <a:gd name="connsiteY14" fmla="*/ 1014493 h 1953627"/>
                <a:gd name="connsiteX15" fmla="*/ 0 w 1225357"/>
                <a:gd name="connsiteY15" fmla="*/ 677145 h 1953627"/>
                <a:gd name="connsiteX0" fmla="*/ 0 w 1225357"/>
                <a:gd name="connsiteY0" fmla="*/ 890839 h 2167321"/>
                <a:gd name="connsiteX1" fmla="*/ 122134 w 1225357"/>
                <a:gd name="connsiteY1" fmla="*/ 233069 h 2167321"/>
                <a:gd name="connsiteX2" fmla="*/ 341540 w 1225357"/>
                <a:gd name="connsiteY2" fmla="*/ 5695 h 2167321"/>
                <a:gd name="connsiteX3" fmla="*/ 547484 w 1225357"/>
                <a:gd name="connsiteY3" fmla="*/ 429407 h 2167321"/>
                <a:gd name="connsiteX4" fmla="*/ 1065758 w 1225357"/>
                <a:gd name="connsiteY4" fmla="*/ 667425 h 2167321"/>
                <a:gd name="connsiteX5" fmla="*/ 1220347 w 1225357"/>
                <a:gd name="connsiteY5" fmla="*/ 897318 h 2167321"/>
                <a:gd name="connsiteX6" fmla="*/ 1223933 w 1225357"/>
                <a:gd name="connsiteY6" fmla="*/ 1265066 h 2167321"/>
                <a:gd name="connsiteX7" fmla="*/ 1225109 w 1225357"/>
                <a:gd name="connsiteY7" fmla="*/ 1930958 h 2167321"/>
                <a:gd name="connsiteX8" fmla="*/ 1078896 w 1225357"/>
                <a:gd name="connsiteY8" fmla="*/ 2040106 h 2167321"/>
                <a:gd name="connsiteX9" fmla="*/ 819058 w 1225357"/>
                <a:gd name="connsiteY9" fmla="*/ 2102281 h 2167321"/>
                <a:gd name="connsiteX10" fmla="*/ 668955 w 1225357"/>
                <a:gd name="connsiteY10" fmla="*/ 2104956 h 2167321"/>
                <a:gd name="connsiteX11" fmla="*/ 360814 w 1225357"/>
                <a:gd name="connsiteY11" fmla="*/ 2091002 h 2167321"/>
                <a:gd name="connsiteX12" fmla="*/ 276381 w 1225357"/>
                <a:gd name="connsiteY12" fmla="*/ 1749093 h 2167321"/>
                <a:gd name="connsiteX13" fmla="*/ 243544 w 1225357"/>
                <a:gd name="connsiteY13" fmla="*/ 1297678 h 2167321"/>
                <a:gd name="connsiteX14" fmla="*/ 6439 w 1225357"/>
                <a:gd name="connsiteY14" fmla="*/ 1228187 h 2167321"/>
                <a:gd name="connsiteX15" fmla="*/ 0 w 1225357"/>
                <a:gd name="connsiteY15" fmla="*/ 890839 h 2167321"/>
                <a:gd name="connsiteX0" fmla="*/ 0 w 1225357"/>
                <a:gd name="connsiteY0" fmla="*/ 907598 h 2184080"/>
                <a:gd name="connsiteX1" fmla="*/ 122134 w 1225357"/>
                <a:gd name="connsiteY1" fmla="*/ 249828 h 2184080"/>
                <a:gd name="connsiteX2" fmla="*/ 117167 w 1225357"/>
                <a:gd name="connsiteY2" fmla="*/ 31566 h 2184080"/>
                <a:gd name="connsiteX3" fmla="*/ 341540 w 1225357"/>
                <a:gd name="connsiteY3" fmla="*/ 22454 h 2184080"/>
                <a:gd name="connsiteX4" fmla="*/ 547484 w 1225357"/>
                <a:gd name="connsiteY4" fmla="*/ 446166 h 2184080"/>
                <a:gd name="connsiteX5" fmla="*/ 1065758 w 1225357"/>
                <a:gd name="connsiteY5" fmla="*/ 684184 h 2184080"/>
                <a:gd name="connsiteX6" fmla="*/ 1220347 w 1225357"/>
                <a:gd name="connsiteY6" fmla="*/ 914077 h 2184080"/>
                <a:gd name="connsiteX7" fmla="*/ 1223933 w 1225357"/>
                <a:gd name="connsiteY7" fmla="*/ 1281825 h 2184080"/>
                <a:gd name="connsiteX8" fmla="*/ 1225109 w 1225357"/>
                <a:gd name="connsiteY8" fmla="*/ 1947717 h 2184080"/>
                <a:gd name="connsiteX9" fmla="*/ 1078896 w 1225357"/>
                <a:gd name="connsiteY9" fmla="*/ 2056865 h 2184080"/>
                <a:gd name="connsiteX10" fmla="*/ 819058 w 1225357"/>
                <a:gd name="connsiteY10" fmla="*/ 2119040 h 2184080"/>
                <a:gd name="connsiteX11" fmla="*/ 668955 w 1225357"/>
                <a:gd name="connsiteY11" fmla="*/ 2121715 h 2184080"/>
                <a:gd name="connsiteX12" fmla="*/ 360814 w 1225357"/>
                <a:gd name="connsiteY12" fmla="*/ 2107761 h 2184080"/>
                <a:gd name="connsiteX13" fmla="*/ 276381 w 1225357"/>
                <a:gd name="connsiteY13" fmla="*/ 1765852 h 2184080"/>
                <a:gd name="connsiteX14" fmla="*/ 243544 w 1225357"/>
                <a:gd name="connsiteY14" fmla="*/ 1314437 h 2184080"/>
                <a:gd name="connsiteX15" fmla="*/ 6439 w 1225357"/>
                <a:gd name="connsiteY15" fmla="*/ 1244946 h 2184080"/>
                <a:gd name="connsiteX16" fmla="*/ 0 w 1225357"/>
                <a:gd name="connsiteY16" fmla="*/ 907598 h 2184080"/>
                <a:gd name="connsiteX0" fmla="*/ 0 w 1225357"/>
                <a:gd name="connsiteY0" fmla="*/ 907598 h 2184080"/>
                <a:gd name="connsiteX1" fmla="*/ 103543 w 1225357"/>
                <a:gd name="connsiteY1" fmla="*/ 246791 h 2184080"/>
                <a:gd name="connsiteX2" fmla="*/ 117167 w 1225357"/>
                <a:gd name="connsiteY2" fmla="*/ 31566 h 2184080"/>
                <a:gd name="connsiteX3" fmla="*/ 341540 w 1225357"/>
                <a:gd name="connsiteY3" fmla="*/ 22454 h 2184080"/>
                <a:gd name="connsiteX4" fmla="*/ 547484 w 1225357"/>
                <a:gd name="connsiteY4" fmla="*/ 446166 h 2184080"/>
                <a:gd name="connsiteX5" fmla="*/ 1065758 w 1225357"/>
                <a:gd name="connsiteY5" fmla="*/ 684184 h 2184080"/>
                <a:gd name="connsiteX6" fmla="*/ 1220347 w 1225357"/>
                <a:gd name="connsiteY6" fmla="*/ 914077 h 2184080"/>
                <a:gd name="connsiteX7" fmla="*/ 1223933 w 1225357"/>
                <a:gd name="connsiteY7" fmla="*/ 1281825 h 2184080"/>
                <a:gd name="connsiteX8" fmla="*/ 1225109 w 1225357"/>
                <a:gd name="connsiteY8" fmla="*/ 1947717 h 2184080"/>
                <a:gd name="connsiteX9" fmla="*/ 1078896 w 1225357"/>
                <a:gd name="connsiteY9" fmla="*/ 2056865 h 2184080"/>
                <a:gd name="connsiteX10" fmla="*/ 819058 w 1225357"/>
                <a:gd name="connsiteY10" fmla="*/ 2119040 h 2184080"/>
                <a:gd name="connsiteX11" fmla="*/ 668955 w 1225357"/>
                <a:gd name="connsiteY11" fmla="*/ 2121715 h 2184080"/>
                <a:gd name="connsiteX12" fmla="*/ 360814 w 1225357"/>
                <a:gd name="connsiteY12" fmla="*/ 2107761 h 2184080"/>
                <a:gd name="connsiteX13" fmla="*/ 276381 w 1225357"/>
                <a:gd name="connsiteY13" fmla="*/ 1765852 h 2184080"/>
                <a:gd name="connsiteX14" fmla="*/ 243544 w 1225357"/>
                <a:gd name="connsiteY14" fmla="*/ 1314437 h 2184080"/>
                <a:gd name="connsiteX15" fmla="*/ 6439 w 1225357"/>
                <a:gd name="connsiteY15" fmla="*/ 1244946 h 2184080"/>
                <a:gd name="connsiteX16" fmla="*/ 0 w 1225357"/>
                <a:gd name="connsiteY16" fmla="*/ 907598 h 2184080"/>
                <a:gd name="connsiteX0" fmla="*/ 0 w 1225357"/>
                <a:gd name="connsiteY0" fmla="*/ 907598 h 2184080"/>
                <a:gd name="connsiteX1" fmla="*/ 103543 w 1225357"/>
                <a:gd name="connsiteY1" fmla="*/ 246791 h 2184080"/>
                <a:gd name="connsiteX2" fmla="*/ 117167 w 1225357"/>
                <a:gd name="connsiteY2" fmla="*/ 31566 h 2184080"/>
                <a:gd name="connsiteX3" fmla="*/ 341540 w 1225357"/>
                <a:gd name="connsiteY3" fmla="*/ 22454 h 2184080"/>
                <a:gd name="connsiteX4" fmla="*/ 547484 w 1225357"/>
                <a:gd name="connsiteY4" fmla="*/ 446166 h 2184080"/>
                <a:gd name="connsiteX5" fmla="*/ 1065758 w 1225357"/>
                <a:gd name="connsiteY5" fmla="*/ 684184 h 2184080"/>
                <a:gd name="connsiteX6" fmla="*/ 1220347 w 1225357"/>
                <a:gd name="connsiteY6" fmla="*/ 914077 h 2184080"/>
                <a:gd name="connsiteX7" fmla="*/ 1223933 w 1225357"/>
                <a:gd name="connsiteY7" fmla="*/ 1281825 h 2184080"/>
                <a:gd name="connsiteX8" fmla="*/ 1225109 w 1225357"/>
                <a:gd name="connsiteY8" fmla="*/ 1947717 h 2184080"/>
                <a:gd name="connsiteX9" fmla="*/ 1078896 w 1225357"/>
                <a:gd name="connsiteY9" fmla="*/ 2056865 h 2184080"/>
                <a:gd name="connsiteX10" fmla="*/ 819058 w 1225357"/>
                <a:gd name="connsiteY10" fmla="*/ 2119040 h 2184080"/>
                <a:gd name="connsiteX11" fmla="*/ 668955 w 1225357"/>
                <a:gd name="connsiteY11" fmla="*/ 2121715 h 2184080"/>
                <a:gd name="connsiteX12" fmla="*/ 360814 w 1225357"/>
                <a:gd name="connsiteY12" fmla="*/ 2107761 h 2184080"/>
                <a:gd name="connsiteX13" fmla="*/ 276381 w 1225357"/>
                <a:gd name="connsiteY13" fmla="*/ 1765852 h 2184080"/>
                <a:gd name="connsiteX14" fmla="*/ 243544 w 1225357"/>
                <a:gd name="connsiteY14" fmla="*/ 1314437 h 2184080"/>
                <a:gd name="connsiteX15" fmla="*/ 6439 w 1225357"/>
                <a:gd name="connsiteY15" fmla="*/ 1244946 h 2184080"/>
                <a:gd name="connsiteX16" fmla="*/ 0 w 1225357"/>
                <a:gd name="connsiteY16" fmla="*/ 907598 h 2184080"/>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547484 w 1225357"/>
                <a:gd name="connsiteY4" fmla="*/ 446515 h 2184429"/>
                <a:gd name="connsiteX5" fmla="*/ 1065758 w 1225357"/>
                <a:gd name="connsiteY5" fmla="*/ 684533 h 2184429"/>
                <a:gd name="connsiteX6" fmla="*/ 1220347 w 1225357"/>
                <a:gd name="connsiteY6" fmla="*/ 914426 h 2184429"/>
                <a:gd name="connsiteX7" fmla="*/ 1223933 w 1225357"/>
                <a:gd name="connsiteY7" fmla="*/ 1282174 h 2184429"/>
                <a:gd name="connsiteX8" fmla="*/ 1225109 w 1225357"/>
                <a:gd name="connsiteY8" fmla="*/ 1948066 h 2184429"/>
                <a:gd name="connsiteX9" fmla="*/ 1078896 w 1225357"/>
                <a:gd name="connsiteY9" fmla="*/ 2057214 h 2184429"/>
                <a:gd name="connsiteX10" fmla="*/ 819058 w 1225357"/>
                <a:gd name="connsiteY10" fmla="*/ 2119389 h 2184429"/>
                <a:gd name="connsiteX11" fmla="*/ 668955 w 1225357"/>
                <a:gd name="connsiteY11" fmla="*/ 2122064 h 2184429"/>
                <a:gd name="connsiteX12" fmla="*/ 360814 w 1225357"/>
                <a:gd name="connsiteY12" fmla="*/ 2108110 h 2184429"/>
                <a:gd name="connsiteX13" fmla="*/ 276381 w 1225357"/>
                <a:gd name="connsiteY13" fmla="*/ 1766201 h 2184429"/>
                <a:gd name="connsiteX14" fmla="*/ 243544 w 1225357"/>
                <a:gd name="connsiteY14" fmla="*/ 1314786 h 2184429"/>
                <a:gd name="connsiteX15" fmla="*/ 6439 w 1225357"/>
                <a:gd name="connsiteY15" fmla="*/ 1245295 h 2184429"/>
                <a:gd name="connsiteX16" fmla="*/ 0 w 1225357"/>
                <a:gd name="connsiteY16" fmla="*/ 907947 h 2184429"/>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547484 w 1225357"/>
                <a:gd name="connsiteY4" fmla="*/ 446515 h 2184429"/>
                <a:gd name="connsiteX5" fmla="*/ 1065758 w 1225357"/>
                <a:gd name="connsiteY5" fmla="*/ 684533 h 2184429"/>
                <a:gd name="connsiteX6" fmla="*/ 1220347 w 1225357"/>
                <a:gd name="connsiteY6" fmla="*/ 914426 h 2184429"/>
                <a:gd name="connsiteX7" fmla="*/ 1223933 w 1225357"/>
                <a:gd name="connsiteY7" fmla="*/ 1282174 h 2184429"/>
                <a:gd name="connsiteX8" fmla="*/ 1225109 w 1225357"/>
                <a:gd name="connsiteY8" fmla="*/ 1948066 h 2184429"/>
                <a:gd name="connsiteX9" fmla="*/ 1078896 w 1225357"/>
                <a:gd name="connsiteY9" fmla="*/ 2057214 h 2184429"/>
                <a:gd name="connsiteX10" fmla="*/ 819058 w 1225357"/>
                <a:gd name="connsiteY10" fmla="*/ 2119389 h 2184429"/>
                <a:gd name="connsiteX11" fmla="*/ 668955 w 1225357"/>
                <a:gd name="connsiteY11" fmla="*/ 2122064 h 2184429"/>
                <a:gd name="connsiteX12" fmla="*/ 360814 w 1225357"/>
                <a:gd name="connsiteY12" fmla="*/ 2108110 h 2184429"/>
                <a:gd name="connsiteX13" fmla="*/ 276381 w 1225357"/>
                <a:gd name="connsiteY13" fmla="*/ 1766201 h 2184429"/>
                <a:gd name="connsiteX14" fmla="*/ 243544 w 1225357"/>
                <a:gd name="connsiteY14" fmla="*/ 1314786 h 2184429"/>
                <a:gd name="connsiteX15" fmla="*/ 6439 w 1225357"/>
                <a:gd name="connsiteY15" fmla="*/ 1245295 h 2184429"/>
                <a:gd name="connsiteX16" fmla="*/ 0 w 1225357"/>
                <a:gd name="connsiteY16" fmla="*/ 907947 h 2184429"/>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458590 w 1225357"/>
                <a:gd name="connsiteY4" fmla="*/ 440036 h 2184429"/>
                <a:gd name="connsiteX5" fmla="*/ 1065758 w 1225357"/>
                <a:gd name="connsiteY5" fmla="*/ 684533 h 2184429"/>
                <a:gd name="connsiteX6" fmla="*/ 1220347 w 1225357"/>
                <a:gd name="connsiteY6" fmla="*/ 914426 h 2184429"/>
                <a:gd name="connsiteX7" fmla="*/ 1223933 w 1225357"/>
                <a:gd name="connsiteY7" fmla="*/ 1282174 h 2184429"/>
                <a:gd name="connsiteX8" fmla="*/ 1225109 w 1225357"/>
                <a:gd name="connsiteY8" fmla="*/ 1948066 h 2184429"/>
                <a:gd name="connsiteX9" fmla="*/ 1078896 w 1225357"/>
                <a:gd name="connsiteY9" fmla="*/ 2057214 h 2184429"/>
                <a:gd name="connsiteX10" fmla="*/ 819058 w 1225357"/>
                <a:gd name="connsiteY10" fmla="*/ 2119389 h 2184429"/>
                <a:gd name="connsiteX11" fmla="*/ 668955 w 1225357"/>
                <a:gd name="connsiteY11" fmla="*/ 2122064 h 2184429"/>
                <a:gd name="connsiteX12" fmla="*/ 360814 w 1225357"/>
                <a:gd name="connsiteY12" fmla="*/ 2108110 h 2184429"/>
                <a:gd name="connsiteX13" fmla="*/ 276381 w 1225357"/>
                <a:gd name="connsiteY13" fmla="*/ 1766201 h 2184429"/>
                <a:gd name="connsiteX14" fmla="*/ 243544 w 1225357"/>
                <a:gd name="connsiteY14" fmla="*/ 1314786 h 2184429"/>
                <a:gd name="connsiteX15" fmla="*/ 6439 w 1225357"/>
                <a:gd name="connsiteY15" fmla="*/ 1245295 h 2184429"/>
                <a:gd name="connsiteX16" fmla="*/ 0 w 1225357"/>
                <a:gd name="connsiteY16" fmla="*/ 907947 h 2184429"/>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458590 w 1225357"/>
                <a:gd name="connsiteY4" fmla="*/ 440036 h 2184429"/>
                <a:gd name="connsiteX5" fmla="*/ 948629 w 1225357"/>
                <a:gd name="connsiteY5" fmla="*/ 517819 h 2184429"/>
                <a:gd name="connsiteX6" fmla="*/ 1065758 w 1225357"/>
                <a:gd name="connsiteY6" fmla="*/ 684533 h 2184429"/>
                <a:gd name="connsiteX7" fmla="*/ 1220347 w 1225357"/>
                <a:gd name="connsiteY7" fmla="*/ 914426 h 2184429"/>
                <a:gd name="connsiteX8" fmla="*/ 1223933 w 1225357"/>
                <a:gd name="connsiteY8" fmla="*/ 1282174 h 2184429"/>
                <a:gd name="connsiteX9" fmla="*/ 1225109 w 1225357"/>
                <a:gd name="connsiteY9" fmla="*/ 1948066 h 2184429"/>
                <a:gd name="connsiteX10" fmla="*/ 1078896 w 1225357"/>
                <a:gd name="connsiteY10" fmla="*/ 2057214 h 2184429"/>
                <a:gd name="connsiteX11" fmla="*/ 819058 w 1225357"/>
                <a:gd name="connsiteY11" fmla="*/ 2119389 h 2184429"/>
                <a:gd name="connsiteX12" fmla="*/ 668955 w 1225357"/>
                <a:gd name="connsiteY12" fmla="*/ 2122064 h 2184429"/>
                <a:gd name="connsiteX13" fmla="*/ 360814 w 1225357"/>
                <a:gd name="connsiteY13" fmla="*/ 2108110 h 2184429"/>
                <a:gd name="connsiteX14" fmla="*/ 276381 w 1225357"/>
                <a:gd name="connsiteY14" fmla="*/ 1766201 h 2184429"/>
                <a:gd name="connsiteX15" fmla="*/ 243544 w 1225357"/>
                <a:gd name="connsiteY15" fmla="*/ 1314786 h 2184429"/>
                <a:gd name="connsiteX16" fmla="*/ 6439 w 1225357"/>
                <a:gd name="connsiteY16" fmla="*/ 1245295 h 2184429"/>
                <a:gd name="connsiteX17" fmla="*/ 0 w 1225357"/>
                <a:gd name="connsiteY17" fmla="*/ 907947 h 2184429"/>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458590 w 1225357"/>
                <a:gd name="connsiteY4" fmla="*/ 440036 h 2184429"/>
                <a:gd name="connsiteX5" fmla="*/ 976836 w 1225357"/>
                <a:gd name="connsiteY5" fmla="*/ 428534 h 2184429"/>
                <a:gd name="connsiteX6" fmla="*/ 1065758 w 1225357"/>
                <a:gd name="connsiteY6" fmla="*/ 684533 h 2184429"/>
                <a:gd name="connsiteX7" fmla="*/ 1220347 w 1225357"/>
                <a:gd name="connsiteY7" fmla="*/ 914426 h 2184429"/>
                <a:gd name="connsiteX8" fmla="*/ 1223933 w 1225357"/>
                <a:gd name="connsiteY8" fmla="*/ 1282174 h 2184429"/>
                <a:gd name="connsiteX9" fmla="*/ 1225109 w 1225357"/>
                <a:gd name="connsiteY9" fmla="*/ 1948066 h 2184429"/>
                <a:gd name="connsiteX10" fmla="*/ 1078896 w 1225357"/>
                <a:gd name="connsiteY10" fmla="*/ 2057214 h 2184429"/>
                <a:gd name="connsiteX11" fmla="*/ 819058 w 1225357"/>
                <a:gd name="connsiteY11" fmla="*/ 2119389 h 2184429"/>
                <a:gd name="connsiteX12" fmla="*/ 668955 w 1225357"/>
                <a:gd name="connsiteY12" fmla="*/ 2122064 h 2184429"/>
                <a:gd name="connsiteX13" fmla="*/ 360814 w 1225357"/>
                <a:gd name="connsiteY13" fmla="*/ 2108110 h 2184429"/>
                <a:gd name="connsiteX14" fmla="*/ 276381 w 1225357"/>
                <a:gd name="connsiteY14" fmla="*/ 1766201 h 2184429"/>
                <a:gd name="connsiteX15" fmla="*/ 243544 w 1225357"/>
                <a:gd name="connsiteY15" fmla="*/ 1314786 h 2184429"/>
                <a:gd name="connsiteX16" fmla="*/ 6439 w 1225357"/>
                <a:gd name="connsiteY16" fmla="*/ 1245295 h 2184429"/>
                <a:gd name="connsiteX17" fmla="*/ 0 w 1225357"/>
                <a:gd name="connsiteY17" fmla="*/ 907947 h 2184429"/>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458590 w 1225357"/>
                <a:gd name="connsiteY4" fmla="*/ 440036 h 2184429"/>
                <a:gd name="connsiteX5" fmla="*/ 976836 w 1225357"/>
                <a:gd name="connsiteY5" fmla="*/ 428534 h 2184429"/>
                <a:gd name="connsiteX6" fmla="*/ 1065758 w 1225357"/>
                <a:gd name="connsiteY6" fmla="*/ 684533 h 2184429"/>
                <a:gd name="connsiteX7" fmla="*/ 1220347 w 1225357"/>
                <a:gd name="connsiteY7" fmla="*/ 914426 h 2184429"/>
                <a:gd name="connsiteX8" fmla="*/ 1223933 w 1225357"/>
                <a:gd name="connsiteY8" fmla="*/ 1282174 h 2184429"/>
                <a:gd name="connsiteX9" fmla="*/ 1225109 w 1225357"/>
                <a:gd name="connsiteY9" fmla="*/ 1948066 h 2184429"/>
                <a:gd name="connsiteX10" fmla="*/ 1078896 w 1225357"/>
                <a:gd name="connsiteY10" fmla="*/ 2057214 h 2184429"/>
                <a:gd name="connsiteX11" fmla="*/ 819058 w 1225357"/>
                <a:gd name="connsiteY11" fmla="*/ 2119389 h 2184429"/>
                <a:gd name="connsiteX12" fmla="*/ 668955 w 1225357"/>
                <a:gd name="connsiteY12" fmla="*/ 2122064 h 2184429"/>
                <a:gd name="connsiteX13" fmla="*/ 360814 w 1225357"/>
                <a:gd name="connsiteY13" fmla="*/ 2108110 h 2184429"/>
                <a:gd name="connsiteX14" fmla="*/ 276381 w 1225357"/>
                <a:gd name="connsiteY14" fmla="*/ 1766201 h 2184429"/>
                <a:gd name="connsiteX15" fmla="*/ 243544 w 1225357"/>
                <a:gd name="connsiteY15" fmla="*/ 1314786 h 2184429"/>
                <a:gd name="connsiteX16" fmla="*/ 6439 w 1225357"/>
                <a:gd name="connsiteY16" fmla="*/ 1245295 h 2184429"/>
                <a:gd name="connsiteX17" fmla="*/ 0 w 1225357"/>
                <a:gd name="connsiteY17" fmla="*/ 907947 h 2184429"/>
                <a:gd name="connsiteX0" fmla="*/ 0 w 1233103"/>
                <a:gd name="connsiteY0" fmla="*/ 907947 h 2184429"/>
                <a:gd name="connsiteX1" fmla="*/ 103543 w 1233103"/>
                <a:gd name="connsiteY1" fmla="*/ 247140 h 2184429"/>
                <a:gd name="connsiteX2" fmla="*/ 117167 w 1233103"/>
                <a:gd name="connsiteY2" fmla="*/ 31915 h 2184429"/>
                <a:gd name="connsiteX3" fmla="*/ 372311 w 1233103"/>
                <a:gd name="connsiteY3" fmla="*/ 22196 h 2184429"/>
                <a:gd name="connsiteX4" fmla="*/ 458590 w 1233103"/>
                <a:gd name="connsiteY4" fmla="*/ 440036 h 2184429"/>
                <a:gd name="connsiteX5" fmla="*/ 976836 w 1233103"/>
                <a:gd name="connsiteY5" fmla="*/ 428534 h 2184429"/>
                <a:gd name="connsiteX6" fmla="*/ 1150379 w 1233103"/>
                <a:gd name="connsiteY6" fmla="*/ 469925 h 2184429"/>
                <a:gd name="connsiteX7" fmla="*/ 1220347 w 1233103"/>
                <a:gd name="connsiteY7" fmla="*/ 914426 h 2184429"/>
                <a:gd name="connsiteX8" fmla="*/ 1223933 w 1233103"/>
                <a:gd name="connsiteY8" fmla="*/ 1282174 h 2184429"/>
                <a:gd name="connsiteX9" fmla="*/ 1225109 w 1233103"/>
                <a:gd name="connsiteY9" fmla="*/ 1948066 h 2184429"/>
                <a:gd name="connsiteX10" fmla="*/ 1078896 w 1233103"/>
                <a:gd name="connsiteY10" fmla="*/ 2057214 h 2184429"/>
                <a:gd name="connsiteX11" fmla="*/ 819058 w 1233103"/>
                <a:gd name="connsiteY11" fmla="*/ 2119389 h 2184429"/>
                <a:gd name="connsiteX12" fmla="*/ 668955 w 1233103"/>
                <a:gd name="connsiteY12" fmla="*/ 2122064 h 2184429"/>
                <a:gd name="connsiteX13" fmla="*/ 360814 w 1233103"/>
                <a:gd name="connsiteY13" fmla="*/ 2108110 h 2184429"/>
                <a:gd name="connsiteX14" fmla="*/ 276381 w 1233103"/>
                <a:gd name="connsiteY14" fmla="*/ 1766201 h 2184429"/>
                <a:gd name="connsiteX15" fmla="*/ 243544 w 1233103"/>
                <a:gd name="connsiteY15" fmla="*/ 1314786 h 2184429"/>
                <a:gd name="connsiteX16" fmla="*/ 6439 w 1233103"/>
                <a:gd name="connsiteY16" fmla="*/ 1245295 h 2184429"/>
                <a:gd name="connsiteX17" fmla="*/ 0 w 1233103"/>
                <a:gd name="connsiteY17" fmla="*/ 907947 h 2184429"/>
                <a:gd name="connsiteX0" fmla="*/ 0 w 1233103"/>
                <a:gd name="connsiteY0" fmla="*/ 907947 h 2184429"/>
                <a:gd name="connsiteX1" fmla="*/ 103543 w 1233103"/>
                <a:gd name="connsiteY1" fmla="*/ 247140 h 2184429"/>
                <a:gd name="connsiteX2" fmla="*/ 117167 w 1233103"/>
                <a:gd name="connsiteY2" fmla="*/ 31915 h 2184429"/>
                <a:gd name="connsiteX3" fmla="*/ 372311 w 1233103"/>
                <a:gd name="connsiteY3" fmla="*/ 22196 h 2184429"/>
                <a:gd name="connsiteX4" fmla="*/ 458590 w 1233103"/>
                <a:gd name="connsiteY4" fmla="*/ 440036 h 2184429"/>
                <a:gd name="connsiteX5" fmla="*/ 976836 w 1233103"/>
                <a:gd name="connsiteY5" fmla="*/ 428534 h 2184429"/>
                <a:gd name="connsiteX6" fmla="*/ 1150379 w 1233103"/>
                <a:gd name="connsiteY6" fmla="*/ 469925 h 2184429"/>
                <a:gd name="connsiteX7" fmla="*/ 1220347 w 1233103"/>
                <a:gd name="connsiteY7" fmla="*/ 914426 h 2184429"/>
                <a:gd name="connsiteX8" fmla="*/ 1223933 w 1233103"/>
                <a:gd name="connsiteY8" fmla="*/ 1282174 h 2184429"/>
                <a:gd name="connsiteX9" fmla="*/ 1225109 w 1233103"/>
                <a:gd name="connsiteY9" fmla="*/ 1948066 h 2184429"/>
                <a:gd name="connsiteX10" fmla="*/ 1078896 w 1233103"/>
                <a:gd name="connsiteY10" fmla="*/ 2057214 h 2184429"/>
                <a:gd name="connsiteX11" fmla="*/ 819058 w 1233103"/>
                <a:gd name="connsiteY11" fmla="*/ 2119389 h 2184429"/>
                <a:gd name="connsiteX12" fmla="*/ 668955 w 1233103"/>
                <a:gd name="connsiteY12" fmla="*/ 2122064 h 2184429"/>
                <a:gd name="connsiteX13" fmla="*/ 360814 w 1233103"/>
                <a:gd name="connsiteY13" fmla="*/ 2108110 h 2184429"/>
                <a:gd name="connsiteX14" fmla="*/ 276381 w 1233103"/>
                <a:gd name="connsiteY14" fmla="*/ 1766201 h 2184429"/>
                <a:gd name="connsiteX15" fmla="*/ 243544 w 1233103"/>
                <a:gd name="connsiteY15" fmla="*/ 1314786 h 2184429"/>
                <a:gd name="connsiteX16" fmla="*/ 6439 w 1233103"/>
                <a:gd name="connsiteY16" fmla="*/ 1245295 h 2184429"/>
                <a:gd name="connsiteX17" fmla="*/ 0 w 1233103"/>
                <a:gd name="connsiteY17" fmla="*/ 907947 h 2184429"/>
                <a:gd name="connsiteX0" fmla="*/ 0 w 1233104"/>
                <a:gd name="connsiteY0" fmla="*/ 907947 h 2184429"/>
                <a:gd name="connsiteX1" fmla="*/ 103543 w 1233104"/>
                <a:gd name="connsiteY1" fmla="*/ 247140 h 2184429"/>
                <a:gd name="connsiteX2" fmla="*/ 117167 w 1233104"/>
                <a:gd name="connsiteY2" fmla="*/ 31915 h 2184429"/>
                <a:gd name="connsiteX3" fmla="*/ 372311 w 1233104"/>
                <a:gd name="connsiteY3" fmla="*/ 22196 h 2184429"/>
                <a:gd name="connsiteX4" fmla="*/ 458590 w 1233104"/>
                <a:gd name="connsiteY4" fmla="*/ 440036 h 2184429"/>
                <a:gd name="connsiteX5" fmla="*/ 976836 w 1233104"/>
                <a:gd name="connsiteY5" fmla="*/ 428534 h 2184429"/>
                <a:gd name="connsiteX6" fmla="*/ 1150379 w 1233104"/>
                <a:gd name="connsiteY6" fmla="*/ 469925 h 2184429"/>
                <a:gd name="connsiteX7" fmla="*/ 1220347 w 1233104"/>
                <a:gd name="connsiteY7" fmla="*/ 914426 h 2184429"/>
                <a:gd name="connsiteX8" fmla="*/ 1223933 w 1233104"/>
                <a:gd name="connsiteY8" fmla="*/ 1282174 h 2184429"/>
                <a:gd name="connsiteX9" fmla="*/ 1225109 w 1233104"/>
                <a:gd name="connsiteY9" fmla="*/ 1948066 h 2184429"/>
                <a:gd name="connsiteX10" fmla="*/ 1078896 w 1233104"/>
                <a:gd name="connsiteY10" fmla="*/ 2057214 h 2184429"/>
                <a:gd name="connsiteX11" fmla="*/ 819058 w 1233104"/>
                <a:gd name="connsiteY11" fmla="*/ 2119389 h 2184429"/>
                <a:gd name="connsiteX12" fmla="*/ 668955 w 1233104"/>
                <a:gd name="connsiteY12" fmla="*/ 2122064 h 2184429"/>
                <a:gd name="connsiteX13" fmla="*/ 360814 w 1233104"/>
                <a:gd name="connsiteY13" fmla="*/ 2108110 h 2184429"/>
                <a:gd name="connsiteX14" fmla="*/ 276381 w 1233104"/>
                <a:gd name="connsiteY14" fmla="*/ 1766201 h 2184429"/>
                <a:gd name="connsiteX15" fmla="*/ 243544 w 1233104"/>
                <a:gd name="connsiteY15" fmla="*/ 1314786 h 2184429"/>
                <a:gd name="connsiteX16" fmla="*/ 6439 w 1233104"/>
                <a:gd name="connsiteY16" fmla="*/ 1245295 h 2184429"/>
                <a:gd name="connsiteX17" fmla="*/ 0 w 1233104"/>
                <a:gd name="connsiteY17" fmla="*/ 907947 h 2184429"/>
                <a:gd name="connsiteX0" fmla="*/ 0 w 1269394"/>
                <a:gd name="connsiteY0" fmla="*/ 907947 h 2184429"/>
                <a:gd name="connsiteX1" fmla="*/ 103543 w 1269394"/>
                <a:gd name="connsiteY1" fmla="*/ 247140 h 2184429"/>
                <a:gd name="connsiteX2" fmla="*/ 117167 w 1269394"/>
                <a:gd name="connsiteY2" fmla="*/ 31915 h 2184429"/>
                <a:gd name="connsiteX3" fmla="*/ 372311 w 1269394"/>
                <a:gd name="connsiteY3" fmla="*/ 22196 h 2184429"/>
                <a:gd name="connsiteX4" fmla="*/ 458590 w 1269394"/>
                <a:gd name="connsiteY4" fmla="*/ 440036 h 2184429"/>
                <a:gd name="connsiteX5" fmla="*/ 976836 w 1269394"/>
                <a:gd name="connsiteY5" fmla="*/ 428534 h 2184429"/>
                <a:gd name="connsiteX6" fmla="*/ 1210212 w 1269394"/>
                <a:gd name="connsiteY6" fmla="*/ 454538 h 2184429"/>
                <a:gd name="connsiteX7" fmla="*/ 1220347 w 1269394"/>
                <a:gd name="connsiteY7" fmla="*/ 914426 h 2184429"/>
                <a:gd name="connsiteX8" fmla="*/ 1223933 w 1269394"/>
                <a:gd name="connsiteY8" fmla="*/ 1282174 h 2184429"/>
                <a:gd name="connsiteX9" fmla="*/ 1225109 w 1269394"/>
                <a:gd name="connsiteY9" fmla="*/ 1948066 h 2184429"/>
                <a:gd name="connsiteX10" fmla="*/ 1078896 w 1269394"/>
                <a:gd name="connsiteY10" fmla="*/ 2057214 h 2184429"/>
                <a:gd name="connsiteX11" fmla="*/ 819058 w 1269394"/>
                <a:gd name="connsiteY11" fmla="*/ 2119389 h 2184429"/>
                <a:gd name="connsiteX12" fmla="*/ 668955 w 1269394"/>
                <a:gd name="connsiteY12" fmla="*/ 2122064 h 2184429"/>
                <a:gd name="connsiteX13" fmla="*/ 360814 w 1269394"/>
                <a:gd name="connsiteY13" fmla="*/ 2108110 h 2184429"/>
                <a:gd name="connsiteX14" fmla="*/ 276381 w 1269394"/>
                <a:gd name="connsiteY14" fmla="*/ 1766201 h 2184429"/>
                <a:gd name="connsiteX15" fmla="*/ 243544 w 1269394"/>
                <a:gd name="connsiteY15" fmla="*/ 1314786 h 2184429"/>
                <a:gd name="connsiteX16" fmla="*/ 6439 w 1269394"/>
                <a:gd name="connsiteY16" fmla="*/ 1245295 h 2184429"/>
                <a:gd name="connsiteX17" fmla="*/ 0 w 1269394"/>
                <a:gd name="connsiteY17" fmla="*/ 907947 h 2184429"/>
                <a:gd name="connsiteX0" fmla="*/ 0 w 1269394"/>
                <a:gd name="connsiteY0" fmla="*/ 907947 h 2184429"/>
                <a:gd name="connsiteX1" fmla="*/ 103543 w 1269394"/>
                <a:gd name="connsiteY1" fmla="*/ 247140 h 2184429"/>
                <a:gd name="connsiteX2" fmla="*/ 117167 w 1269394"/>
                <a:gd name="connsiteY2" fmla="*/ 31915 h 2184429"/>
                <a:gd name="connsiteX3" fmla="*/ 372311 w 1269394"/>
                <a:gd name="connsiteY3" fmla="*/ 22196 h 2184429"/>
                <a:gd name="connsiteX4" fmla="*/ 458590 w 1269394"/>
                <a:gd name="connsiteY4" fmla="*/ 440036 h 2184429"/>
                <a:gd name="connsiteX5" fmla="*/ 976836 w 1269394"/>
                <a:gd name="connsiteY5" fmla="*/ 428534 h 2184429"/>
                <a:gd name="connsiteX6" fmla="*/ 1210212 w 1269394"/>
                <a:gd name="connsiteY6" fmla="*/ 454538 h 2184429"/>
                <a:gd name="connsiteX7" fmla="*/ 1220347 w 1269394"/>
                <a:gd name="connsiteY7" fmla="*/ 914426 h 2184429"/>
                <a:gd name="connsiteX8" fmla="*/ 1223933 w 1269394"/>
                <a:gd name="connsiteY8" fmla="*/ 1282174 h 2184429"/>
                <a:gd name="connsiteX9" fmla="*/ 1225109 w 1269394"/>
                <a:gd name="connsiteY9" fmla="*/ 1948066 h 2184429"/>
                <a:gd name="connsiteX10" fmla="*/ 1078896 w 1269394"/>
                <a:gd name="connsiteY10" fmla="*/ 2057214 h 2184429"/>
                <a:gd name="connsiteX11" fmla="*/ 819058 w 1269394"/>
                <a:gd name="connsiteY11" fmla="*/ 2119389 h 2184429"/>
                <a:gd name="connsiteX12" fmla="*/ 668955 w 1269394"/>
                <a:gd name="connsiteY12" fmla="*/ 2122064 h 2184429"/>
                <a:gd name="connsiteX13" fmla="*/ 360814 w 1269394"/>
                <a:gd name="connsiteY13" fmla="*/ 2108110 h 2184429"/>
                <a:gd name="connsiteX14" fmla="*/ 276381 w 1269394"/>
                <a:gd name="connsiteY14" fmla="*/ 1766201 h 2184429"/>
                <a:gd name="connsiteX15" fmla="*/ 243544 w 1269394"/>
                <a:gd name="connsiteY15" fmla="*/ 1314786 h 2184429"/>
                <a:gd name="connsiteX16" fmla="*/ 6439 w 1269394"/>
                <a:gd name="connsiteY16" fmla="*/ 1245295 h 2184429"/>
                <a:gd name="connsiteX17" fmla="*/ 0 w 1269394"/>
                <a:gd name="connsiteY17" fmla="*/ 907947 h 2184429"/>
                <a:gd name="connsiteX0" fmla="*/ 0 w 1269394"/>
                <a:gd name="connsiteY0" fmla="*/ 907947 h 2184429"/>
                <a:gd name="connsiteX1" fmla="*/ 103543 w 1269394"/>
                <a:gd name="connsiteY1" fmla="*/ 247140 h 2184429"/>
                <a:gd name="connsiteX2" fmla="*/ 117167 w 1269394"/>
                <a:gd name="connsiteY2" fmla="*/ 31915 h 2184429"/>
                <a:gd name="connsiteX3" fmla="*/ 372311 w 1269394"/>
                <a:gd name="connsiteY3" fmla="*/ 22196 h 2184429"/>
                <a:gd name="connsiteX4" fmla="*/ 458590 w 1269394"/>
                <a:gd name="connsiteY4" fmla="*/ 440036 h 2184429"/>
                <a:gd name="connsiteX5" fmla="*/ 976836 w 1269394"/>
                <a:gd name="connsiteY5" fmla="*/ 428534 h 2184429"/>
                <a:gd name="connsiteX6" fmla="*/ 1210212 w 1269394"/>
                <a:gd name="connsiteY6" fmla="*/ 454538 h 2184429"/>
                <a:gd name="connsiteX7" fmla="*/ 1220347 w 1269394"/>
                <a:gd name="connsiteY7" fmla="*/ 914426 h 2184429"/>
                <a:gd name="connsiteX8" fmla="*/ 1223933 w 1269394"/>
                <a:gd name="connsiteY8" fmla="*/ 1282174 h 2184429"/>
                <a:gd name="connsiteX9" fmla="*/ 1225109 w 1269394"/>
                <a:gd name="connsiteY9" fmla="*/ 1948066 h 2184429"/>
                <a:gd name="connsiteX10" fmla="*/ 1078896 w 1269394"/>
                <a:gd name="connsiteY10" fmla="*/ 2057214 h 2184429"/>
                <a:gd name="connsiteX11" fmla="*/ 819058 w 1269394"/>
                <a:gd name="connsiteY11" fmla="*/ 2119389 h 2184429"/>
                <a:gd name="connsiteX12" fmla="*/ 668955 w 1269394"/>
                <a:gd name="connsiteY12" fmla="*/ 2122064 h 2184429"/>
                <a:gd name="connsiteX13" fmla="*/ 360814 w 1269394"/>
                <a:gd name="connsiteY13" fmla="*/ 2108110 h 2184429"/>
                <a:gd name="connsiteX14" fmla="*/ 276381 w 1269394"/>
                <a:gd name="connsiteY14" fmla="*/ 1766201 h 2184429"/>
                <a:gd name="connsiteX15" fmla="*/ 243544 w 1269394"/>
                <a:gd name="connsiteY15" fmla="*/ 1314786 h 2184429"/>
                <a:gd name="connsiteX16" fmla="*/ 6439 w 1269394"/>
                <a:gd name="connsiteY16" fmla="*/ 1245295 h 2184429"/>
                <a:gd name="connsiteX17" fmla="*/ 0 w 1269394"/>
                <a:gd name="connsiteY17" fmla="*/ 907947 h 2184429"/>
                <a:gd name="connsiteX0" fmla="*/ 0 w 1234303"/>
                <a:gd name="connsiteY0" fmla="*/ 907947 h 2184429"/>
                <a:gd name="connsiteX1" fmla="*/ 103543 w 1234303"/>
                <a:gd name="connsiteY1" fmla="*/ 247140 h 2184429"/>
                <a:gd name="connsiteX2" fmla="*/ 117167 w 1234303"/>
                <a:gd name="connsiteY2" fmla="*/ 31915 h 2184429"/>
                <a:gd name="connsiteX3" fmla="*/ 372311 w 1234303"/>
                <a:gd name="connsiteY3" fmla="*/ 22196 h 2184429"/>
                <a:gd name="connsiteX4" fmla="*/ 458590 w 1234303"/>
                <a:gd name="connsiteY4" fmla="*/ 440036 h 2184429"/>
                <a:gd name="connsiteX5" fmla="*/ 976836 w 1234303"/>
                <a:gd name="connsiteY5" fmla="*/ 428534 h 2184429"/>
                <a:gd name="connsiteX6" fmla="*/ 1210212 w 1234303"/>
                <a:gd name="connsiteY6" fmla="*/ 454538 h 2184429"/>
                <a:gd name="connsiteX7" fmla="*/ 1220347 w 1234303"/>
                <a:gd name="connsiteY7" fmla="*/ 914426 h 2184429"/>
                <a:gd name="connsiteX8" fmla="*/ 1223933 w 1234303"/>
                <a:gd name="connsiteY8" fmla="*/ 1282174 h 2184429"/>
                <a:gd name="connsiteX9" fmla="*/ 1225109 w 1234303"/>
                <a:gd name="connsiteY9" fmla="*/ 1948066 h 2184429"/>
                <a:gd name="connsiteX10" fmla="*/ 1078896 w 1234303"/>
                <a:gd name="connsiteY10" fmla="*/ 2057214 h 2184429"/>
                <a:gd name="connsiteX11" fmla="*/ 819058 w 1234303"/>
                <a:gd name="connsiteY11" fmla="*/ 2119389 h 2184429"/>
                <a:gd name="connsiteX12" fmla="*/ 668955 w 1234303"/>
                <a:gd name="connsiteY12" fmla="*/ 2122064 h 2184429"/>
                <a:gd name="connsiteX13" fmla="*/ 360814 w 1234303"/>
                <a:gd name="connsiteY13" fmla="*/ 2108110 h 2184429"/>
                <a:gd name="connsiteX14" fmla="*/ 276381 w 1234303"/>
                <a:gd name="connsiteY14" fmla="*/ 1766201 h 2184429"/>
                <a:gd name="connsiteX15" fmla="*/ 243544 w 1234303"/>
                <a:gd name="connsiteY15" fmla="*/ 1314786 h 2184429"/>
                <a:gd name="connsiteX16" fmla="*/ 6439 w 1234303"/>
                <a:gd name="connsiteY16" fmla="*/ 1245295 h 2184429"/>
                <a:gd name="connsiteX17" fmla="*/ 0 w 1234303"/>
                <a:gd name="connsiteY17" fmla="*/ 907947 h 2184429"/>
                <a:gd name="connsiteX0" fmla="*/ 0 w 1234303"/>
                <a:gd name="connsiteY0" fmla="*/ 907947 h 2170382"/>
                <a:gd name="connsiteX1" fmla="*/ 103543 w 1234303"/>
                <a:gd name="connsiteY1" fmla="*/ 247140 h 2170382"/>
                <a:gd name="connsiteX2" fmla="*/ 117167 w 1234303"/>
                <a:gd name="connsiteY2" fmla="*/ 31915 h 2170382"/>
                <a:gd name="connsiteX3" fmla="*/ 372311 w 1234303"/>
                <a:gd name="connsiteY3" fmla="*/ 22196 h 2170382"/>
                <a:gd name="connsiteX4" fmla="*/ 458590 w 1234303"/>
                <a:gd name="connsiteY4" fmla="*/ 440036 h 2170382"/>
                <a:gd name="connsiteX5" fmla="*/ 976836 w 1234303"/>
                <a:gd name="connsiteY5" fmla="*/ 428534 h 2170382"/>
                <a:gd name="connsiteX6" fmla="*/ 1210212 w 1234303"/>
                <a:gd name="connsiteY6" fmla="*/ 454538 h 2170382"/>
                <a:gd name="connsiteX7" fmla="*/ 1220347 w 1234303"/>
                <a:gd name="connsiteY7" fmla="*/ 914426 h 2170382"/>
                <a:gd name="connsiteX8" fmla="*/ 1223933 w 1234303"/>
                <a:gd name="connsiteY8" fmla="*/ 1282174 h 2170382"/>
                <a:gd name="connsiteX9" fmla="*/ 1225109 w 1234303"/>
                <a:gd name="connsiteY9" fmla="*/ 1948066 h 2170382"/>
                <a:gd name="connsiteX10" fmla="*/ 1078896 w 1234303"/>
                <a:gd name="connsiteY10" fmla="*/ 2057214 h 2170382"/>
                <a:gd name="connsiteX11" fmla="*/ 878037 w 1234303"/>
                <a:gd name="connsiteY11" fmla="*/ 2102382 h 2170382"/>
                <a:gd name="connsiteX12" fmla="*/ 668955 w 1234303"/>
                <a:gd name="connsiteY12" fmla="*/ 2122064 h 2170382"/>
                <a:gd name="connsiteX13" fmla="*/ 360814 w 1234303"/>
                <a:gd name="connsiteY13" fmla="*/ 2108110 h 2170382"/>
                <a:gd name="connsiteX14" fmla="*/ 276381 w 1234303"/>
                <a:gd name="connsiteY14" fmla="*/ 1766201 h 2170382"/>
                <a:gd name="connsiteX15" fmla="*/ 243544 w 1234303"/>
                <a:gd name="connsiteY15" fmla="*/ 1314786 h 2170382"/>
                <a:gd name="connsiteX16" fmla="*/ 6439 w 1234303"/>
                <a:gd name="connsiteY16" fmla="*/ 1245295 h 2170382"/>
                <a:gd name="connsiteX17" fmla="*/ 0 w 1234303"/>
                <a:gd name="connsiteY17" fmla="*/ 907947 h 2170382"/>
                <a:gd name="connsiteX0" fmla="*/ 0 w 1234303"/>
                <a:gd name="connsiteY0" fmla="*/ 907947 h 2122064"/>
                <a:gd name="connsiteX1" fmla="*/ 103543 w 1234303"/>
                <a:gd name="connsiteY1" fmla="*/ 247140 h 2122064"/>
                <a:gd name="connsiteX2" fmla="*/ 117167 w 1234303"/>
                <a:gd name="connsiteY2" fmla="*/ 31915 h 2122064"/>
                <a:gd name="connsiteX3" fmla="*/ 372311 w 1234303"/>
                <a:gd name="connsiteY3" fmla="*/ 22196 h 2122064"/>
                <a:gd name="connsiteX4" fmla="*/ 458590 w 1234303"/>
                <a:gd name="connsiteY4" fmla="*/ 440036 h 2122064"/>
                <a:gd name="connsiteX5" fmla="*/ 976836 w 1234303"/>
                <a:gd name="connsiteY5" fmla="*/ 428534 h 2122064"/>
                <a:gd name="connsiteX6" fmla="*/ 1210212 w 1234303"/>
                <a:gd name="connsiteY6" fmla="*/ 454538 h 2122064"/>
                <a:gd name="connsiteX7" fmla="*/ 1220347 w 1234303"/>
                <a:gd name="connsiteY7" fmla="*/ 914426 h 2122064"/>
                <a:gd name="connsiteX8" fmla="*/ 1223933 w 1234303"/>
                <a:gd name="connsiteY8" fmla="*/ 1282174 h 2122064"/>
                <a:gd name="connsiteX9" fmla="*/ 1225109 w 1234303"/>
                <a:gd name="connsiteY9" fmla="*/ 1948066 h 2122064"/>
                <a:gd name="connsiteX10" fmla="*/ 1078896 w 1234303"/>
                <a:gd name="connsiteY10" fmla="*/ 2057214 h 2122064"/>
                <a:gd name="connsiteX11" fmla="*/ 668955 w 1234303"/>
                <a:gd name="connsiteY11" fmla="*/ 2122064 h 2122064"/>
                <a:gd name="connsiteX12" fmla="*/ 360814 w 1234303"/>
                <a:gd name="connsiteY12" fmla="*/ 2108110 h 2122064"/>
                <a:gd name="connsiteX13" fmla="*/ 276381 w 1234303"/>
                <a:gd name="connsiteY13" fmla="*/ 1766201 h 2122064"/>
                <a:gd name="connsiteX14" fmla="*/ 243544 w 1234303"/>
                <a:gd name="connsiteY14" fmla="*/ 1314786 h 2122064"/>
                <a:gd name="connsiteX15" fmla="*/ 6439 w 1234303"/>
                <a:gd name="connsiteY15" fmla="*/ 1245295 h 2122064"/>
                <a:gd name="connsiteX16" fmla="*/ 0 w 1234303"/>
                <a:gd name="connsiteY16" fmla="*/ 907947 h 2122064"/>
                <a:gd name="connsiteX0" fmla="*/ 0 w 1234303"/>
                <a:gd name="connsiteY0" fmla="*/ 907947 h 2127365"/>
                <a:gd name="connsiteX1" fmla="*/ 103543 w 1234303"/>
                <a:gd name="connsiteY1" fmla="*/ 247140 h 2127365"/>
                <a:gd name="connsiteX2" fmla="*/ 117167 w 1234303"/>
                <a:gd name="connsiteY2" fmla="*/ 31915 h 2127365"/>
                <a:gd name="connsiteX3" fmla="*/ 372311 w 1234303"/>
                <a:gd name="connsiteY3" fmla="*/ 22196 h 2127365"/>
                <a:gd name="connsiteX4" fmla="*/ 458590 w 1234303"/>
                <a:gd name="connsiteY4" fmla="*/ 440036 h 2127365"/>
                <a:gd name="connsiteX5" fmla="*/ 976836 w 1234303"/>
                <a:gd name="connsiteY5" fmla="*/ 428534 h 2127365"/>
                <a:gd name="connsiteX6" fmla="*/ 1210212 w 1234303"/>
                <a:gd name="connsiteY6" fmla="*/ 454538 h 2127365"/>
                <a:gd name="connsiteX7" fmla="*/ 1220347 w 1234303"/>
                <a:gd name="connsiteY7" fmla="*/ 914426 h 2127365"/>
                <a:gd name="connsiteX8" fmla="*/ 1223933 w 1234303"/>
                <a:gd name="connsiteY8" fmla="*/ 1282174 h 2127365"/>
                <a:gd name="connsiteX9" fmla="*/ 1225109 w 1234303"/>
                <a:gd name="connsiteY9" fmla="*/ 1948066 h 2127365"/>
                <a:gd name="connsiteX10" fmla="*/ 1078896 w 1234303"/>
                <a:gd name="connsiteY10" fmla="*/ 2057214 h 2127365"/>
                <a:gd name="connsiteX11" fmla="*/ 810223 w 1234303"/>
                <a:gd name="connsiteY11" fmla="*/ 2127365 h 2127365"/>
                <a:gd name="connsiteX12" fmla="*/ 360814 w 1234303"/>
                <a:gd name="connsiteY12" fmla="*/ 2108110 h 2127365"/>
                <a:gd name="connsiteX13" fmla="*/ 276381 w 1234303"/>
                <a:gd name="connsiteY13" fmla="*/ 1766201 h 2127365"/>
                <a:gd name="connsiteX14" fmla="*/ 243544 w 1234303"/>
                <a:gd name="connsiteY14" fmla="*/ 1314786 h 2127365"/>
                <a:gd name="connsiteX15" fmla="*/ 6439 w 1234303"/>
                <a:gd name="connsiteY15" fmla="*/ 1245295 h 2127365"/>
                <a:gd name="connsiteX16" fmla="*/ 0 w 1234303"/>
                <a:gd name="connsiteY16" fmla="*/ 907947 h 2127365"/>
                <a:gd name="connsiteX0" fmla="*/ 0 w 1234303"/>
                <a:gd name="connsiteY0" fmla="*/ 907947 h 2127365"/>
                <a:gd name="connsiteX1" fmla="*/ 103543 w 1234303"/>
                <a:gd name="connsiteY1" fmla="*/ 247140 h 2127365"/>
                <a:gd name="connsiteX2" fmla="*/ 117167 w 1234303"/>
                <a:gd name="connsiteY2" fmla="*/ 31915 h 2127365"/>
                <a:gd name="connsiteX3" fmla="*/ 372311 w 1234303"/>
                <a:gd name="connsiteY3" fmla="*/ 22196 h 2127365"/>
                <a:gd name="connsiteX4" fmla="*/ 458590 w 1234303"/>
                <a:gd name="connsiteY4" fmla="*/ 440036 h 2127365"/>
                <a:gd name="connsiteX5" fmla="*/ 976836 w 1234303"/>
                <a:gd name="connsiteY5" fmla="*/ 428534 h 2127365"/>
                <a:gd name="connsiteX6" fmla="*/ 1210212 w 1234303"/>
                <a:gd name="connsiteY6" fmla="*/ 454538 h 2127365"/>
                <a:gd name="connsiteX7" fmla="*/ 1220347 w 1234303"/>
                <a:gd name="connsiteY7" fmla="*/ 914426 h 2127365"/>
                <a:gd name="connsiteX8" fmla="*/ 1223933 w 1234303"/>
                <a:gd name="connsiteY8" fmla="*/ 1282174 h 2127365"/>
                <a:gd name="connsiteX9" fmla="*/ 1225109 w 1234303"/>
                <a:gd name="connsiteY9" fmla="*/ 1948066 h 2127365"/>
                <a:gd name="connsiteX10" fmla="*/ 1078896 w 1234303"/>
                <a:gd name="connsiteY10" fmla="*/ 2106246 h 2127365"/>
                <a:gd name="connsiteX11" fmla="*/ 810223 w 1234303"/>
                <a:gd name="connsiteY11" fmla="*/ 2127365 h 2127365"/>
                <a:gd name="connsiteX12" fmla="*/ 360814 w 1234303"/>
                <a:gd name="connsiteY12" fmla="*/ 2108110 h 2127365"/>
                <a:gd name="connsiteX13" fmla="*/ 276381 w 1234303"/>
                <a:gd name="connsiteY13" fmla="*/ 1766201 h 2127365"/>
                <a:gd name="connsiteX14" fmla="*/ 243544 w 1234303"/>
                <a:gd name="connsiteY14" fmla="*/ 1314786 h 2127365"/>
                <a:gd name="connsiteX15" fmla="*/ 6439 w 1234303"/>
                <a:gd name="connsiteY15" fmla="*/ 1245295 h 2127365"/>
                <a:gd name="connsiteX16" fmla="*/ 0 w 1234303"/>
                <a:gd name="connsiteY16" fmla="*/ 907947 h 2127365"/>
                <a:gd name="connsiteX0" fmla="*/ 0 w 1234303"/>
                <a:gd name="connsiteY0" fmla="*/ 907947 h 2139629"/>
                <a:gd name="connsiteX1" fmla="*/ 103543 w 1234303"/>
                <a:gd name="connsiteY1" fmla="*/ 247140 h 2139629"/>
                <a:gd name="connsiteX2" fmla="*/ 117167 w 1234303"/>
                <a:gd name="connsiteY2" fmla="*/ 31915 h 2139629"/>
                <a:gd name="connsiteX3" fmla="*/ 372311 w 1234303"/>
                <a:gd name="connsiteY3" fmla="*/ 22196 h 2139629"/>
                <a:gd name="connsiteX4" fmla="*/ 458590 w 1234303"/>
                <a:gd name="connsiteY4" fmla="*/ 440036 h 2139629"/>
                <a:gd name="connsiteX5" fmla="*/ 976836 w 1234303"/>
                <a:gd name="connsiteY5" fmla="*/ 428534 h 2139629"/>
                <a:gd name="connsiteX6" fmla="*/ 1210212 w 1234303"/>
                <a:gd name="connsiteY6" fmla="*/ 454538 h 2139629"/>
                <a:gd name="connsiteX7" fmla="*/ 1220347 w 1234303"/>
                <a:gd name="connsiteY7" fmla="*/ 914426 h 2139629"/>
                <a:gd name="connsiteX8" fmla="*/ 1223933 w 1234303"/>
                <a:gd name="connsiteY8" fmla="*/ 1282174 h 2139629"/>
                <a:gd name="connsiteX9" fmla="*/ 1225109 w 1234303"/>
                <a:gd name="connsiteY9" fmla="*/ 1948066 h 2139629"/>
                <a:gd name="connsiteX10" fmla="*/ 1078896 w 1234303"/>
                <a:gd name="connsiteY10" fmla="*/ 2106246 h 2139629"/>
                <a:gd name="connsiteX11" fmla="*/ 360814 w 1234303"/>
                <a:gd name="connsiteY11" fmla="*/ 2108110 h 2139629"/>
                <a:gd name="connsiteX12" fmla="*/ 276381 w 1234303"/>
                <a:gd name="connsiteY12" fmla="*/ 1766201 h 2139629"/>
                <a:gd name="connsiteX13" fmla="*/ 243544 w 1234303"/>
                <a:gd name="connsiteY13" fmla="*/ 1314786 h 2139629"/>
                <a:gd name="connsiteX14" fmla="*/ 6439 w 1234303"/>
                <a:gd name="connsiteY14" fmla="*/ 1245295 h 2139629"/>
                <a:gd name="connsiteX15" fmla="*/ 0 w 1234303"/>
                <a:gd name="connsiteY15" fmla="*/ 907947 h 2139629"/>
                <a:gd name="connsiteX0" fmla="*/ 0 w 1234303"/>
                <a:gd name="connsiteY0" fmla="*/ 907947 h 2172558"/>
                <a:gd name="connsiteX1" fmla="*/ 103543 w 1234303"/>
                <a:gd name="connsiteY1" fmla="*/ 247140 h 2172558"/>
                <a:gd name="connsiteX2" fmla="*/ 117167 w 1234303"/>
                <a:gd name="connsiteY2" fmla="*/ 31915 h 2172558"/>
                <a:gd name="connsiteX3" fmla="*/ 372311 w 1234303"/>
                <a:gd name="connsiteY3" fmla="*/ 22196 h 2172558"/>
                <a:gd name="connsiteX4" fmla="*/ 458590 w 1234303"/>
                <a:gd name="connsiteY4" fmla="*/ 440036 h 2172558"/>
                <a:gd name="connsiteX5" fmla="*/ 976836 w 1234303"/>
                <a:gd name="connsiteY5" fmla="*/ 428534 h 2172558"/>
                <a:gd name="connsiteX6" fmla="*/ 1210212 w 1234303"/>
                <a:gd name="connsiteY6" fmla="*/ 454538 h 2172558"/>
                <a:gd name="connsiteX7" fmla="*/ 1220347 w 1234303"/>
                <a:gd name="connsiteY7" fmla="*/ 914426 h 2172558"/>
                <a:gd name="connsiteX8" fmla="*/ 1223933 w 1234303"/>
                <a:gd name="connsiteY8" fmla="*/ 1282174 h 2172558"/>
                <a:gd name="connsiteX9" fmla="*/ 1225109 w 1234303"/>
                <a:gd name="connsiteY9" fmla="*/ 1948066 h 2172558"/>
                <a:gd name="connsiteX10" fmla="*/ 1078896 w 1234303"/>
                <a:gd name="connsiteY10" fmla="*/ 2106246 h 2172558"/>
                <a:gd name="connsiteX11" fmla="*/ 360814 w 1234303"/>
                <a:gd name="connsiteY11" fmla="*/ 2108110 h 2172558"/>
                <a:gd name="connsiteX12" fmla="*/ 243544 w 1234303"/>
                <a:gd name="connsiteY12" fmla="*/ 1314786 h 2172558"/>
                <a:gd name="connsiteX13" fmla="*/ 6439 w 1234303"/>
                <a:gd name="connsiteY13" fmla="*/ 1245295 h 2172558"/>
                <a:gd name="connsiteX14" fmla="*/ 0 w 1234303"/>
                <a:gd name="connsiteY14" fmla="*/ 907947 h 2172558"/>
                <a:gd name="connsiteX0" fmla="*/ 0 w 1234303"/>
                <a:gd name="connsiteY0" fmla="*/ 907947 h 2172558"/>
                <a:gd name="connsiteX1" fmla="*/ 103543 w 1234303"/>
                <a:gd name="connsiteY1" fmla="*/ 247140 h 2172558"/>
                <a:gd name="connsiteX2" fmla="*/ 117167 w 1234303"/>
                <a:gd name="connsiteY2" fmla="*/ 31915 h 2172558"/>
                <a:gd name="connsiteX3" fmla="*/ 372311 w 1234303"/>
                <a:gd name="connsiteY3" fmla="*/ 22196 h 2172558"/>
                <a:gd name="connsiteX4" fmla="*/ 458590 w 1234303"/>
                <a:gd name="connsiteY4" fmla="*/ 440036 h 2172558"/>
                <a:gd name="connsiteX5" fmla="*/ 976836 w 1234303"/>
                <a:gd name="connsiteY5" fmla="*/ 428534 h 2172558"/>
                <a:gd name="connsiteX6" fmla="*/ 1210212 w 1234303"/>
                <a:gd name="connsiteY6" fmla="*/ 454538 h 2172558"/>
                <a:gd name="connsiteX7" fmla="*/ 1220347 w 1234303"/>
                <a:gd name="connsiteY7" fmla="*/ 914426 h 2172558"/>
                <a:gd name="connsiteX8" fmla="*/ 1223933 w 1234303"/>
                <a:gd name="connsiteY8" fmla="*/ 1282174 h 2172558"/>
                <a:gd name="connsiteX9" fmla="*/ 1225109 w 1234303"/>
                <a:gd name="connsiteY9" fmla="*/ 1948066 h 2172558"/>
                <a:gd name="connsiteX10" fmla="*/ 1078896 w 1234303"/>
                <a:gd name="connsiteY10" fmla="*/ 2106246 h 2172558"/>
                <a:gd name="connsiteX11" fmla="*/ 360814 w 1234303"/>
                <a:gd name="connsiteY11" fmla="*/ 2108110 h 2172558"/>
                <a:gd name="connsiteX12" fmla="*/ 243544 w 1234303"/>
                <a:gd name="connsiteY12" fmla="*/ 1314786 h 2172558"/>
                <a:gd name="connsiteX13" fmla="*/ 6439 w 1234303"/>
                <a:gd name="connsiteY13" fmla="*/ 1245295 h 2172558"/>
                <a:gd name="connsiteX14" fmla="*/ 0 w 1234303"/>
                <a:gd name="connsiteY14" fmla="*/ 907947 h 2172558"/>
                <a:gd name="connsiteX0" fmla="*/ 0 w 1234303"/>
                <a:gd name="connsiteY0" fmla="*/ 907947 h 2124753"/>
                <a:gd name="connsiteX1" fmla="*/ 103543 w 1234303"/>
                <a:gd name="connsiteY1" fmla="*/ 247140 h 2124753"/>
                <a:gd name="connsiteX2" fmla="*/ 117167 w 1234303"/>
                <a:gd name="connsiteY2" fmla="*/ 31915 h 2124753"/>
                <a:gd name="connsiteX3" fmla="*/ 372311 w 1234303"/>
                <a:gd name="connsiteY3" fmla="*/ 22196 h 2124753"/>
                <a:gd name="connsiteX4" fmla="*/ 458590 w 1234303"/>
                <a:gd name="connsiteY4" fmla="*/ 440036 h 2124753"/>
                <a:gd name="connsiteX5" fmla="*/ 976836 w 1234303"/>
                <a:gd name="connsiteY5" fmla="*/ 428534 h 2124753"/>
                <a:gd name="connsiteX6" fmla="*/ 1210212 w 1234303"/>
                <a:gd name="connsiteY6" fmla="*/ 454538 h 2124753"/>
                <a:gd name="connsiteX7" fmla="*/ 1220347 w 1234303"/>
                <a:gd name="connsiteY7" fmla="*/ 914426 h 2124753"/>
                <a:gd name="connsiteX8" fmla="*/ 1223933 w 1234303"/>
                <a:gd name="connsiteY8" fmla="*/ 1282174 h 2124753"/>
                <a:gd name="connsiteX9" fmla="*/ 1225109 w 1234303"/>
                <a:gd name="connsiteY9" fmla="*/ 1948066 h 2124753"/>
                <a:gd name="connsiteX10" fmla="*/ 1078896 w 1234303"/>
                <a:gd name="connsiteY10" fmla="*/ 2106246 h 2124753"/>
                <a:gd name="connsiteX11" fmla="*/ 360814 w 1234303"/>
                <a:gd name="connsiteY11" fmla="*/ 2108110 h 2124753"/>
                <a:gd name="connsiteX12" fmla="*/ 243544 w 1234303"/>
                <a:gd name="connsiteY12" fmla="*/ 1314786 h 2124753"/>
                <a:gd name="connsiteX13" fmla="*/ 6439 w 1234303"/>
                <a:gd name="connsiteY13" fmla="*/ 1245295 h 2124753"/>
                <a:gd name="connsiteX14" fmla="*/ 0 w 1234303"/>
                <a:gd name="connsiteY14" fmla="*/ 907947 h 2124753"/>
                <a:gd name="connsiteX0" fmla="*/ 0 w 1234303"/>
                <a:gd name="connsiteY0" fmla="*/ 907947 h 2124000"/>
                <a:gd name="connsiteX1" fmla="*/ 103543 w 1234303"/>
                <a:gd name="connsiteY1" fmla="*/ 247140 h 2124000"/>
                <a:gd name="connsiteX2" fmla="*/ 117167 w 1234303"/>
                <a:gd name="connsiteY2" fmla="*/ 31915 h 2124000"/>
                <a:gd name="connsiteX3" fmla="*/ 372311 w 1234303"/>
                <a:gd name="connsiteY3" fmla="*/ 22196 h 2124000"/>
                <a:gd name="connsiteX4" fmla="*/ 458590 w 1234303"/>
                <a:gd name="connsiteY4" fmla="*/ 440036 h 2124000"/>
                <a:gd name="connsiteX5" fmla="*/ 976836 w 1234303"/>
                <a:gd name="connsiteY5" fmla="*/ 428534 h 2124000"/>
                <a:gd name="connsiteX6" fmla="*/ 1210212 w 1234303"/>
                <a:gd name="connsiteY6" fmla="*/ 454538 h 2124000"/>
                <a:gd name="connsiteX7" fmla="*/ 1220347 w 1234303"/>
                <a:gd name="connsiteY7" fmla="*/ 914426 h 2124000"/>
                <a:gd name="connsiteX8" fmla="*/ 1223933 w 1234303"/>
                <a:gd name="connsiteY8" fmla="*/ 1282174 h 2124000"/>
                <a:gd name="connsiteX9" fmla="*/ 1225109 w 1234303"/>
                <a:gd name="connsiteY9" fmla="*/ 1948066 h 2124000"/>
                <a:gd name="connsiteX10" fmla="*/ 1078896 w 1234303"/>
                <a:gd name="connsiteY10" fmla="*/ 2106246 h 2124000"/>
                <a:gd name="connsiteX11" fmla="*/ 309530 w 1234303"/>
                <a:gd name="connsiteY11" fmla="*/ 2106490 h 2124000"/>
                <a:gd name="connsiteX12" fmla="*/ 243544 w 1234303"/>
                <a:gd name="connsiteY12" fmla="*/ 1314786 h 2124000"/>
                <a:gd name="connsiteX13" fmla="*/ 6439 w 1234303"/>
                <a:gd name="connsiteY13" fmla="*/ 1245295 h 2124000"/>
                <a:gd name="connsiteX14" fmla="*/ 0 w 1234303"/>
                <a:gd name="connsiteY14" fmla="*/ 907947 h 2124000"/>
                <a:gd name="connsiteX0" fmla="*/ 0 w 1234303"/>
                <a:gd name="connsiteY0" fmla="*/ 907947 h 2124000"/>
                <a:gd name="connsiteX1" fmla="*/ 103543 w 1234303"/>
                <a:gd name="connsiteY1" fmla="*/ 247140 h 2124000"/>
                <a:gd name="connsiteX2" fmla="*/ 117167 w 1234303"/>
                <a:gd name="connsiteY2" fmla="*/ 31915 h 2124000"/>
                <a:gd name="connsiteX3" fmla="*/ 372311 w 1234303"/>
                <a:gd name="connsiteY3" fmla="*/ 22196 h 2124000"/>
                <a:gd name="connsiteX4" fmla="*/ 458590 w 1234303"/>
                <a:gd name="connsiteY4" fmla="*/ 440036 h 2124000"/>
                <a:gd name="connsiteX5" fmla="*/ 976836 w 1234303"/>
                <a:gd name="connsiteY5" fmla="*/ 428534 h 2124000"/>
                <a:gd name="connsiteX6" fmla="*/ 1210212 w 1234303"/>
                <a:gd name="connsiteY6" fmla="*/ 454538 h 2124000"/>
                <a:gd name="connsiteX7" fmla="*/ 1220347 w 1234303"/>
                <a:gd name="connsiteY7" fmla="*/ 914426 h 2124000"/>
                <a:gd name="connsiteX8" fmla="*/ 1223933 w 1234303"/>
                <a:gd name="connsiteY8" fmla="*/ 1282174 h 2124000"/>
                <a:gd name="connsiteX9" fmla="*/ 1225109 w 1234303"/>
                <a:gd name="connsiteY9" fmla="*/ 1948066 h 2124000"/>
                <a:gd name="connsiteX10" fmla="*/ 1078896 w 1234303"/>
                <a:gd name="connsiteY10" fmla="*/ 2106246 h 2124000"/>
                <a:gd name="connsiteX11" fmla="*/ 309530 w 1234303"/>
                <a:gd name="connsiteY11" fmla="*/ 2106490 h 2124000"/>
                <a:gd name="connsiteX12" fmla="*/ 243544 w 1234303"/>
                <a:gd name="connsiteY12" fmla="*/ 1314786 h 2124000"/>
                <a:gd name="connsiteX13" fmla="*/ 6439 w 1234303"/>
                <a:gd name="connsiteY13" fmla="*/ 1245295 h 2124000"/>
                <a:gd name="connsiteX14" fmla="*/ 0 w 1234303"/>
                <a:gd name="connsiteY14" fmla="*/ 907947 h 2124000"/>
                <a:gd name="connsiteX0" fmla="*/ 0 w 1234303"/>
                <a:gd name="connsiteY0" fmla="*/ 907947 h 2124000"/>
                <a:gd name="connsiteX1" fmla="*/ 103543 w 1234303"/>
                <a:gd name="connsiteY1" fmla="*/ 247140 h 2124000"/>
                <a:gd name="connsiteX2" fmla="*/ 117167 w 1234303"/>
                <a:gd name="connsiteY2" fmla="*/ 31915 h 2124000"/>
                <a:gd name="connsiteX3" fmla="*/ 372311 w 1234303"/>
                <a:gd name="connsiteY3" fmla="*/ 22196 h 2124000"/>
                <a:gd name="connsiteX4" fmla="*/ 458590 w 1234303"/>
                <a:gd name="connsiteY4" fmla="*/ 440036 h 2124000"/>
                <a:gd name="connsiteX5" fmla="*/ 976836 w 1234303"/>
                <a:gd name="connsiteY5" fmla="*/ 428534 h 2124000"/>
                <a:gd name="connsiteX6" fmla="*/ 1210212 w 1234303"/>
                <a:gd name="connsiteY6" fmla="*/ 454538 h 2124000"/>
                <a:gd name="connsiteX7" fmla="*/ 1220347 w 1234303"/>
                <a:gd name="connsiteY7" fmla="*/ 914426 h 2124000"/>
                <a:gd name="connsiteX8" fmla="*/ 1223933 w 1234303"/>
                <a:gd name="connsiteY8" fmla="*/ 1282174 h 2124000"/>
                <a:gd name="connsiteX9" fmla="*/ 1225109 w 1234303"/>
                <a:gd name="connsiteY9" fmla="*/ 1948066 h 2124000"/>
                <a:gd name="connsiteX10" fmla="*/ 1078896 w 1234303"/>
                <a:gd name="connsiteY10" fmla="*/ 2106246 h 2124000"/>
                <a:gd name="connsiteX11" fmla="*/ 309530 w 1234303"/>
                <a:gd name="connsiteY11" fmla="*/ 2106490 h 2124000"/>
                <a:gd name="connsiteX12" fmla="*/ 243544 w 1234303"/>
                <a:gd name="connsiteY12" fmla="*/ 1314786 h 2124000"/>
                <a:gd name="connsiteX13" fmla="*/ 7721 w 1234303"/>
                <a:gd name="connsiteY13" fmla="*/ 1235577 h 2124000"/>
                <a:gd name="connsiteX14" fmla="*/ 0 w 1234303"/>
                <a:gd name="connsiteY14" fmla="*/ 907947 h 2124000"/>
                <a:gd name="connsiteX0" fmla="*/ 0 w 1274049"/>
                <a:gd name="connsiteY0" fmla="*/ 810766 h 2124000"/>
                <a:gd name="connsiteX1" fmla="*/ 143289 w 1274049"/>
                <a:gd name="connsiteY1" fmla="*/ 247140 h 2124000"/>
                <a:gd name="connsiteX2" fmla="*/ 156913 w 1274049"/>
                <a:gd name="connsiteY2" fmla="*/ 31915 h 2124000"/>
                <a:gd name="connsiteX3" fmla="*/ 412057 w 1274049"/>
                <a:gd name="connsiteY3" fmla="*/ 22196 h 2124000"/>
                <a:gd name="connsiteX4" fmla="*/ 498336 w 1274049"/>
                <a:gd name="connsiteY4" fmla="*/ 440036 h 2124000"/>
                <a:gd name="connsiteX5" fmla="*/ 1016582 w 1274049"/>
                <a:gd name="connsiteY5" fmla="*/ 428534 h 2124000"/>
                <a:gd name="connsiteX6" fmla="*/ 1249958 w 1274049"/>
                <a:gd name="connsiteY6" fmla="*/ 454538 h 2124000"/>
                <a:gd name="connsiteX7" fmla="*/ 1260093 w 1274049"/>
                <a:gd name="connsiteY7" fmla="*/ 914426 h 2124000"/>
                <a:gd name="connsiteX8" fmla="*/ 1263679 w 1274049"/>
                <a:gd name="connsiteY8" fmla="*/ 1282174 h 2124000"/>
                <a:gd name="connsiteX9" fmla="*/ 1264855 w 1274049"/>
                <a:gd name="connsiteY9" fmla="*/ 1948066 h 2124000"/>
                <a:gd name="connsiteX10" fmla="*/ 1118642 w 1274049"/>
                <a:gd name="connsiteY10" fmla="*/ 2106246 h 2124000"/>
                <a:gd name="connsiteX11" fmla="*/ 349276 w 1274049"/>
                <a:gd name="connsiteY11" fmla="*/ 2106490 h 2124000"/>
                <a:gd name="connsiteX12" fmla="*/ 283290 w 1274049"/>
                <a:gd name="connsiteY12" fmla="*/ 1314786 h 2124000"/>
                <a:gd name="connsiteX13" fmla="*/ 47467 w 1274049"/>
                <a:gd name="connsiteY13" fmla="*/ 1235577 h 2124000"/>
                <a:gd name="connsiteX14" fmla="*/ 0 w 1274049"/>
                <a:gd name="connsiteY14" fmla="*/ 810766 h 2124000"/>
                <a:gd name="connsiteX0" fmla="*/ 3818 w 1277867"/>
                <a:gd name="connsiteY0" fmla="*/ 810766 h 2124000"/>
                <a:gd name="connsiteX1" fmla="*/ 147107 w 1277867"/>
                <a:gd name="connsiteY1" fmla="*/ 247140 h 2124000"/>
                <a:gd name="connsiteX2" fmla="*/ 160731 w 1277867"/>
                <a:gd name="connsiteY2" fmla="*/ 31915 h 2124000"/>
                <a:gd name="connsiteX3" fmla="*/ 415875 w 1277867"/>
                <a:gd name="connsiteY3" fmla="*/ 22196 h 2124000"/>
                <a:gd name="connsiteX4" fmla="*/ 502154 w 1277867"/>
                <a:gd name="connsiteY4" fmla="*/ 440036 h 2124000"/>
                <a:gd name="connsiteX5" fmla="*/ 1020400 w 1277867"/>
                <a:gd name="connsiteY5" fmla="*/ 428534 h 2124000"/>
                <a:gd name="connsiteX6" fmla="*/ 1253776 w 1277867"/>
                <a:gd name="connsiteY6" fmla="*/ 454538 h 2124000"/>
                <a:gd name="connsiteX7" fmla="*/ 1263911 w 1277867"/>
                <a:gd name="connsiteY7" fmla="*/ 914426 h 2124000"/>
                <a:gd name="connsiteX8" fmla="*/ 1267497 w 1277867"/>
                <a:gd name="connsiteY8" fmla="*/ 1282174 h 2124000"/>
                <a:gd name="connsiteX9" fmla="*/ 1268673 w 1277867"/>
                <a:gd name="connsiteY9" fmla="*/ 1948066 h 2124000"/>
                <a:gd name="connsiteX10" fmla="*/ 1122460 w 1277867"/>
                <a:gd name="connsiteY10" fmla="*/ 2106246 h 2124000"/>
                <a:gd name="connsiteX11" fmla="*/ 353094 w 1277867"/>
                <a:gd name="connsiteY11" fmla="*/ 2106490 h 2124000"/>
                <a:gd name="connsiteX12" fmla="*/ 287108 w 1277867"/>
                <a:gd name="connsiteY12" fmla="*/ 1314786 h 2124000"/>
                <a:gd name="connsiteX13" fmla="*/ 0 w 1277867"/>
                <a:gd name="connsiteY13" fmla="*/ 1212497 h 2124000"/>
                <a:gd name="connsiteX14" fmla="*/ 3818 w 1277867"/>
                <a:gd name="connsiteY14" fmla="*/ 810766 h 2124000"/>
                <a:gd name="connsiteX0" fmla="*/ 3818 w 1277867"/>
                <a:gd name="connsiteY0" fmla="*/ 810766 h 2128421"/>
                <a:gd name="connsiteX1" fmla="*/ 147107 w 1277867"/>
                <a:gd name="connsiteY1" fmla="*/ 247140 h 2128421"/>
                <a:gd name="connsiteX2" fmla="*/ 160731 w 1277867"/>
                <a:gd name="connsiteY2" fmla="*/ 31915 h 2128421"/>
                <a:gd name="connsiteX3" fmla="*/ 415875 w 1277867"/>
                <a:gd name="connsiteY3" fmla="*/ 22196 h 2128421"/>
                <a:gd name="connsiteX4" fmla="*/ 502154 w 1277867"/>
                <a:gd name="connsiteY4" fmla="*/ 440036 h 2128421"/>
                <a:gd name="connsiteX5" fmla="*/ 1020400 w 1277867"/>
                <a:gd name="connsiteY5" fmla="*/ 428534 h 2128421"/>
                <a:gd name="connsiteX6" fmla="*/ 1253776 w 1277867"/>
                <a:gd name="connsiteY6" fmla="*/ 454538 h 2128421"/>
                <a:gd name="connsiteX7" fmla="*/ 1263911 w 1277867"/>
                <a:gd name="connsiteY7" fmla="*/ 914426 h 2128421"/>
                <a:gd name="connsiteX8" fmla="*/ 1267497 w 1277867"/>
                <a:gd name="connsiteY8" fmla="*/ 1282174 h 2128421"/>
                <a:gd name="connsiteX9" fmla="*/ 1268673 w 1277867"/>
                <a:gd name="connsiteY9" fmla="*/ 1948066 h 2128421"/>
                <a:gd name="connsiteX10" fmla="*/ 1122460 w 1277867"/>
                <a:gd name="connsiteY10" fmla="*/ 2106246 h 2128421"/>
                <a:gd name="connsiteX11" fmla="*/ 445407 w 1277867"/>
                <a:gd name="connsiteY11" fmla="*/ 2114994 h 2128421"/>
                <a:gd name="connsiteX12" fmla="*/ 287108 w 1277867"/>
                <a:gd name="connsiteY12" fmla="*/ 1314786 h 2128421"/>
                <a:gd name="connsiteX13" fmla="*/ 0 w 1277867"/>
                <a:gd name="connsiteY13" fmla="*/ 1212497 h 2128421"/>
                <a:gd name="connsiteX14" fmla="*/ 3818 w 1277867"/>
                <a:gd name="connsiteY14" fmla="*/ 810766 h 2128421"/>
                <a:gd name="connsiteX0" fmla="*/ 3818 w 1277867"/>
                <a:gd name="connsiteY0" fmla="*/ 810766 h 2128421"/>
                <a:gd name="connsiteX1" fmla="*/ 147107 w 1277867"/>
                <a:gd name="connsiteY1" fmla="*/ 247140 h 2128421"/>
                <a:gd name="connsiteX2" fmla="*/ 160731 w 1277867"/>
                <a:gd name="connsiteY2" fmla="*/ 31915 h 2128421"/>
                <a:gd name="connsiteX3" fmla="*/ 415875 w 1277867"/>
                <a:gd name="connsiteY3" fmla="*/ 22196 h 2128421"/>
                <a:gd name="connsiteX4" fmla="*/ 502154 w 1277867"/>
                <a:gd name="connsiteY4" fmla="*/ 440036 h 2128421"/>
                <a:gd name="connsiteX5" fmla="*/ 1020400 w 1277867"/>
                <a:gd name="connsiteY5" fmla="*/ 428534 h 2128421"/>
                <a:gd name="connsiteX6" fmla="*/ 1253776 w 1277867"/>
                <a:gd name="connsiteY6" fmla="*/ 454538 h 2128421"/>
                <a:gd name="connsiteX7" fmla="*/ 1263911 w 1277867"/>
                <a:gd name="connsiteY7" fmla="*/ 914426 h 2128421"/>
                <a:gd name="connsiteX8" fmla="*/ 1267497 w 1277867"/>
                <a:gd name="connsiteY8" fmla="*/ 1282174 h 2128421"/>
                <a:gd name="connsiteX9" fmla="*/ 1268673 w 1277867"/>
                <a:gd name="connsiteY9" fmla="*/ 1948066 h 2128421"/>
                <a:gd name="connsiteX10" fmla="*/ 1122460 w 1277867"/>
                <a:gd name="connsiteY10" fmla="*/ 2106246 h 2128421"/>
                <a:gd name="connsiteX11" fmla="*/ 445407 w 1277867"/>
                <a:gd name="connsiteY11" fmla="*/ 2114994 h 2128421"/>
                <a:gd name="connsiteX12" fmla="*/ 287108 w 1277867"/>
                <a:gd name="connsiteY12" fmla="*/ 1314786 h 2128421"/>
                <a:gd name="connsiteX13" fmla="*/ 0 w 1277867"/>
                <a:gd name="connsiteY13" fmla="*/ 1212497 h 2128421"/>
                <a:gd name="connsiteX14" fmla="*/ 3818 w 1277867"/>
                <a:gd name="connsiteY14" fmla="*/ 810766 h 2128421"/>
                <a:gd name="connsiteX0" fmla="*/ 3818 w 1277867"/>
                <a:gd name="connsiteY0" fmla="*/ 810766 h 2126199"/>
                <a:gd name="connsiteX1" fmla="*/ 147107 w 1277867"/>
                <a:gd name="connsiteY1" fmla="*/ 247140 h 2126199"/>
                <a:gd name="connsiteX2" fmla="*/ 160731 w 1277867"/>
                <a:gd name="connsiteY2" fmla="*/ 31915 h 2126199"/>
                <a:gd name="connsiteX3" fmla="*/ 415875 w 1277867"/>
                <a:gd name="connsiteY3" fmla="*/ 22196 h 2126199"/>
                <a:gd name="connsiteX4" fmla="*/ 502154 w 1277867"/>
                <a:gd name="connsiteY4" fmla="*/ 440036 h 2126199"/>
                <a:gd name="connsiteX5" fmla="*/ 1020400 w 1277867"/>
                <a:gd name="connsiteY5" fmla="*/ 428534 h 2126199"/>
                <a:gd name="connsiteX6" fmla="*/ 1253776 w 1277867"/>
                <a:gd name="connsiteY6" fmla="*/ 454538 h 2126199"/>
                <a:gd name="connsiteX7" fmla="*/ 1263911 w 1277867"/>
                <a:gd name="connsiteY7" fmla="*/ 914426 h 2126199"/>
                <a:gd name="connsiteX8" fmla="*/ 1267497 w 1277867"/>
                <a:gd name="connsiteY8" fmla="*/ 1282174 h 2126199"/>
                <a:gd name="connsiteX9" fmla="*/ 1268673 w 1277867"/>
                <a:gd name="connsiteY9" fmla="*/ 1948066 h 2126199"/>
                <a:gd name="connsiteX10" fmla="*/ 1122460 w 1277867"/>
                <a:gd name="connsiteY10" fmla="*/ 2106246 h 2126199"/>
                <a:gd name="connsiteX11" fmla="*/ 445407 w 1277867"/>
                <a:gd name="connsiteY11" fmla="*/ 2114994 h 2126199"/>
                <a:gd name="connsiteX12" fmla="*/ 287108 w 1277867"/>
                <a:gd name="connsiteY12" fmla="*/ 1314786 h 2126199"/>
                <a:gd name="connsiteX13" fmla="*/ 0 w 1277867"/>
                <a:gd name="connsiteY13" fmla="*/ 1212497 h 2126199"/>
                <a:gd name="connsiteX14" fmla="*/ 3818 w 1277867"/>
                <a:gd name="connsiteY14" fmla="*/ 810766 h 2126199"/>
                <a:gd name="connsiteX0" fmla="*/ 3818 w 1277867"/>
                <a:gd name="connsiteY0" fmla="*/ 810766 h 2122966"/>
                <a:gd name="connsiteX1" fmla="*/ 147107 w 1277867"/>
                <a:gd name="connsiteY1" fmla="*/ 247140 h 2122966"/>
                <a:gd name="connsiteX2" fmla="*/ 160731 w 1277867"/>
                <a:gd name="connsiteY2" fmla="*/ 31915 h 2122966"/>
                <a:gd name="connsiteX3" fmla="*/ 415875 w 1277867"/>
                <a:gd name="connsiteY3" fmla="*/ 22196 h 2122966"/>
                <a:gd name="connsiteX4" fmla="*/ 502154 w 1277867"/>
                <a:gd name="connsiteY4" fmla="*/ 440036 h 2122966"/>
                <a:gd name="connsiteX5" fmla="*/ 1020400 w 1277867"/>
                <a:gd name="connsiteY5" fmla="*/ 428534 h 2122966"/>
                <a:gd name="connsiteX6" fmla="*/ 1253776 w 1277867"/>
                <a:gd name="connsiteY6" fmla="*/ 454538 h 2122966"/>
                <a:gd name="connsiteX7" fmla="*/ 1263911 w 1277867"/>
                <a:gd name="connsiteY7" fmla="*/ 914426 h 2122966"/>
                <a:gd name="connsiteX8" fmla="*/ 1267497 w 1277867"/>
                <a:gd name="connsiteY8" fmla="*/ 1282174 h 2122966"/>
                <a:gd name="connsiteX9" fmla="*/ 1268673 w 1277867"/>
                <a:gd name="connsiteY9" fmla="*/ 1948066 h 2122966"/>
                <a:gd name="connsiteX10" fmla="*/ 1122460 w 1277867"/>
                <a:gd name="connsiteY10" fmla="*/ 2106246 h 2122966"/>
                <a:gd name="connsiteX11" fmla="*/ 445407 w 1277867"/>
                <a:gd name="connsiteY11" fmla="*/ 2114994 h 2122966"/>
                <a:gd name="connsiteX12" fmla="*/ 287108 w 1277867"/>
                <a:gd name="connsiteY12" fmla="*/ 1314786 h 2122966"/>
                <a:gd name="connsiteX13" fmla="*/ 0 w 1277867"/>
                <a:gd name="connsiteY13" fmla="*/ 1212497 h 2122966"/>
                <a:gd name="connsiteX14" fmla="*/ 3818 w 1277867"/>
                <a:gd name="connsiteY14" fmla="*/ 810766 h 2122966"/>
                <a:gd name="connsiteX0" fmla="*/ 3818 w 1277867"/>
                <a:gd name="connsiteY0" fmla="*/ 810766 h 2122966"/>
                <a:gd name="connsiteX1" fmla="*/ 79086 w 1277867"/>
                <a:gd name="connsiteY1" fmla="*/ 425134 h 2122966"/>
                <a:gd name="connsiteX2" fmla="*/ 160731 w 1277867"/>
                <a:gd name="connsiteY2" fmla="*/ 31915 h 2122966"/>
                <a:gd name="connsiteX3" fmla="*/ 415875 w 1277867"/>
                <a:gd name="connsiteY3" fmla="*/ 22196 h 2122966"/>
                <a:gd name="connsiteX4" fmla="*/ 502154 w 1277867"/>
                <a:gd name="connsiteY4" fmla="*/ 440036 h 2122966"/>
                <a:gd name="connsiteX5" fmla="*/ 1020400 w 1277867"/>
                <a:gd name="connsiteY5" fmla="*/ 428534 h 2122966"/>
                <a:gd name="connsiteX6" fmla="*/ 1253776 w 1277867"/>
                <a:gd name="connsiteY6" fmla="*/ 454538 h 2122966"/>
                <a:gd name="connsiteX7" fmla="*/ 1263911 w 1277867"/>
                <a:gd name="connsiteY7" fmla="*/ 914426 h 2122966"/>
                <a:gd name="connsiteX8" fmla="*/ 1267497 w 1277867"/>
                <a:gd name="connsiteY8" fmla="*/ 1282174 h 2122966"/>
                <a:gd name="connsiteX9" fmla="*/ 1268673 w 1277867"/>
                <a:gd name="connsiteY9" fmla="*/ 1948066 h 2122966"/>
                <a:gd name="connsiteX10" fmla="*/ 1122460 w 1277867"/>
                <a:gd name="connsiteY10" fmla="*/ 2106246 h 2122966"/>
                <a:gd name="connsiteX11" fmla="*/ 445407 w 1277867"/>
                <a:gd name="connsiteY11" fmla="*/ 2114994 h 2122966"/>
                <a:gd name="connsiteX12" fmla="*/ 287108 w 1277867"/>
                <a:gd name="connsiteY12" fmla="*/ 1314786 h 2122966"/>
                <a:gd name="connsiteX13" fmla="*/ 0 w 1277867"/>
                <a:gd name="connsiteY13" fmla="*/ 1212497 h 2122966"/>
                <a:gd name="connsiteX14" fmla="*/ 3818 w 1277867"/>
                <a:gd name="connsiteY14" fmla="*/ 810766 h 2122966"/>
                <a:gd name="connsiteX0" fmla="*/ 3818 w 1277867"/>
                <a:gd name="connsiteY0" fmla="*/ 783246 h 2095446"/>
                <a:gd name="connsiteX1" fmla="*/ 79086 w 1277867"/>
                <a:gd name="connsiteY1" fmla="*/ 397614 h 2095446"/>
                <a:gd name="connsiteX2" fmla="*/ 160731 w 1277867"/>
                <a:gd name="connsiteY2" fmla="*/ 4395 h 2095446"/>
                <a:gd name="connsiteX3" fmla="*/ 386723 w 1277867"/>
                <a:gd name="connsiteY3" fmla="*/ 218703 h 2095446"/>
                <a:gd name="connsiteX4" fmla="*/ 502154 w 1277867"/>
                <a:gd name="connsiteY4" fmla="*/ 412516 h 2095446"/>
                <a:gd name="connsiteX5" fmla="*/ 1020400 w 1277867"/>
                <a:gd name="connsiteY5" fmla="*/ 401014 h 2095446"/>
                <a:gd name="connsiteX6" fmla="*/ 1253776 w 1277867"/>
                <a:gd name="connsiteY6" fmla="*/ 427018 h 2095446"/>
                <a:gd name="connsiteX7" fmla="*/ 1263911 w 1277867"/>
                <a:gd name="connsiteY7" fmla="*/ 886906 h 2095446"/>
                <a:gd name="connsiteX8" fmla="*/ 1267497 w 1277867"/>
                <a:gd name="connsiteY8" fmla="*/ 1254654 h 2095446"/>
                <a:gd name="connsiteX9" fmla="*/ 1268673 w 1277867"/>
                <a:gd name="connsiteY9" fmla="*/ 1920546 h 2095446"/>
                <a:gd name="connsiteX10" fmla="*/ 1122460 w 1277867"/>
                <a:gd name="connsiteY10" fmla="*/ 2078726 h 2095446"/>
                <a:gd name="connsiteX11" fmla="*/ 445407 w 1277867"/>
                <a:gd name="connsiteY11" fmla="*/ 2087474 h 2095446"/>
                <a:gd name="connsiteX12" fmla="*/ 287108 w 1277867"/>
                <a:gd name="connsiteY12" fmla="*/ 1287266 h 2095446"/>
                <a:gd name="connsiteX13" fmla="*/ 0 w 1277867"/>
                <a:gd name="connsiteY13" fmla="*/ 1184977 h 2095446"/>
                <a:gd name="connsiteX14" fmla="*/ 3818 w 1277867"/>
                <a:gd name="connsiteY14" fmla="*/ 783246 h 2095446"/>
                <a:gd name="connsiteX0" fmla="*/ 3818 w 1277867"/>
                <a:gd name="connsiteY0" fmla="*/ 588083 h 1900283"/>
                <a:gd name="connsiteX1" fmla="*/ 79086 w 1277867"/>
                <a:gd name="connsiteY1" fmla="*/ 202451 h 1900283"/>
                <a:gd name="connsiteX2" fmla="*/ 151014 w 1277867"/>
                <a:gd name="connsiteY2" fmla="*/ 30190 h 1900283"/>
                <a:gd name="connsiteX3" fmla="*/ 386723 w 1277867"/>
                <a:gd name="connsiteY3" fmla="*/ 23540 h 1900283"/>
                <a:gd name="connsiteX4" fmla="*/ 502154 w 1277867"/>
                <a:gd name="connsiteY4" fmla="*/ 217353 h 1900283"/>
                <a:gd name="connsiteX5" fmla="*/ 1020400 w 1277867"/>
                <a:gd name="connsiteY5" fmla="*/ 205851 h 1900283"/>
                <a:gd name="connsiteX6" fmla="*/ 1253776 w 1277867"/>
                <a:gd name="connsiteY6" fmla="*/ 231855 h 1900283"/>
                <a:gd name="connsiteX7" fmla="*/ 1263911 w 1277867"/>
                <a:gd name="connsiteY7" fmla="*/ 691743 h 1900283"/>
                <a:gd name="connsiteX8" fmla="*/ 1267497 w 1277867"/>
                <a:gd name="connsiteY8" fmla="*/ 1059491 h 1900283"/>
                <a:gd name="connsiteX9" fmla="*/ 1268673 w 1277867"/>
                <a:gd name="connsiteY9" fmla="*/ 1725383 h 1900283"/>
                <a:gd name="connsiteX10" fmla="*/ 1122460 w 1277867"/>
                <a:gd name="connsiteY10" fmla="*/ 1883563 h 1900283"/>
                <a:gd name="connsiteX11" fmla="*/ 445407 w 1277867"/>
                <a:gd name="connsiteY11" fmla="*/ 1892311 h 1900283"/>
                <a:gd name="connsiteX12" fmla="*/ 287108 w 1277867"/>
                <a:gd name="connsiteY12" fmla="*/ 1092103 h 1900283"/>
                <a:gd name="connsiteX13" fmla="*/ 0 w 1277867"/>
                <a:gd name="connsiteY13" fmla="*/ 989814 h 1900283"/>
                <a:gd name="connsiteX14" fmla="*/ 3818 w 1277867"/>
                <a:gd name="connsiteY14" fmla="*/ 588083 h 1900283"/>
                <a:gd name="connsiteX0" fmla="*/ 3818 w 1277867"/>
                <a:gd name="connsiteY0" fmla="*/ 588083 h 1900283"/>
                <a:gd name="connsiteX1" fmla="*/ 28881 w 1277867"/>
                <a:gd name="connsiteY1" fmla="*/ 196313 h 1900283"/>
                <a:gd name="connsiteX2" fmla="*/ 151014 w 1277867"/>
                <a:gd name="connsiteY2" fmla="*/ 30190 h 1900283"/>
                <a:gd name="connsiteX3" fmla="*/ 386723 w 1277867"/>
                <a:gd name="connsiteY3" fmla="*/ 23540 h 1900283"/>
                <a:gd name="connsiteX4" fmla="*/ 502154 w 1277867"/>
                <a:gd name="connsiteY4" fmla="*/ 217353 h 1900283"/>
                <a:gd name="connsiteX5" fmla="*/ 1020400 w 1277867"/>
                <a:gd name="connsiteY5" fmla="*/ 205851 h 1900283"/>
                <a:gd name="connsiteX6" fmla="*/ 1253776 w 1277867"/>
                <a:gd name="connsiteY6" fmla="*/ 231855 h 1900283"/>
                <a:gd name="connsiteX7" fmla="*/ 1263911 w 1277867"/>
                <a:gd name="connsiteY7" fmla="*/ 691743 h 1900283"/>
                <a:gd name="connsiteX8" fmla="*/ 1267497 w 1277867"/>
                <a:gd name="connsiteY8" fmla="*/ 1059491 h 1900283"/>
                <a:gd name="connsiteX9" fmla="*/ 1268673 w 1277867"/>
                <a:gd name="connsiteY9" fmla="*/ 1725383 h 1900283"/>
                <a:gd name="connsiteX10" fmla="*/ 1122460 w 1277867"/>
                <a:gd name="connsiteY10" fmla="*/ 1883563 h 1900283"/>
                <a:gd name="connsiteX11" fmla="*/ 445407 w 1277867"/>
                <a:gd name="connsiteY11" fmla="*/ 1892311 h 1900283"/>
                <a:gd name="connsiteX12" fmla="*/ 287108 w 1277867"/>
                <a:gd name="connsiteY12" fmla="*/ 1092103 h 1900283"/>
                <a:gd name="connsiteX13" fmla="*/ 0 w 1277867"/>
                <a:gd name="connsiteY13" fmla="*/ 989814 h 1900283"/>
                <a:gd name="connsiteX14" fmla="*/ 3818 w 1277867"/>
                <a:gd name="connsiteY14" fmla="*/ 588083 h 1900283"/>
                <a:gd name="connsiteX0" fmla="*/ 3818 w 1277867"/>
                <a:gd name="connsiteY0" fmla="*/ 588083 h 1894254"/>
                <a:gd name="connsiteX1" fmla="*/ 28881 w 1277867"/>
                <a:gd name="connsiteY1" fmla="*/ 196313 h 1894254"/>
                <a:gd name="connsiteX2" fmla="*/ 151014 w 1277867"/>
                <a:gd name="connsiteY2" fmla="*/ 30190 h 1894254"/>
                <a:gd name="connsiteX3" fmla="*/ 386723 w 1277867"/>
                <a:gd name="connsiteY3" fmla="*/ 23540 h 1894254"/>
                <a:gd name="connsiteX4" fmla="*/ 502154 w 1277867"/>
                <a:gd name="connsiteY4" fmla="*/ 217353 h 1894254"/>
                <a:gd name="connsiteX5" fmla="*/ 1020400 w 1277867"/>
                <a:gd name="connsiteY5" fmla="*/ 205851 h 1894254"/>
                <a:gd name="connsiteX6" fmla="*/ 1253776 w 1277867"/>
                <a:gd name="connsiteY6" fmla="*/ 231855 h 1894254"/>
                <a:gd name="connsiteX7" fmla="*/ 1263911 w 1277867"/>
                <a:gd name="connsiteY7" fmla="*/ 691743 h 1894254"/>
                <a:gd name="connsiteX8" fmla="*/ 1267497 w 1277867"/>
                <a:gd name="connsiteY8" fmla="*/ 1059491 h 1894254"/>
                <a:gd name="connsiteX9" fmla="*/ 1268673 w 1277867"/>
                <a:gd name="connsiteY9" fmla="*/ 1725383 h 1894254"/>
                <a:gd name="connsiteX10" fmla="*/ 1122460 w 1277867"/>
                <a:gd name="connsiteY10" fmla="*/ 1883563 h 1894254"/>
                <a:gd name="connsiteX11" fmla="*/ 445407 w 1277867"/>
                <a:gd name="connsiteY11" fmla="*/ 1892311 h 1894254"/>
                <a:gd name="connsiteX12" fmla="*/ 287108 w 1277867"/>
                <a:gd name="connsiteY12" fmla="*/ 1092103 h 1894254"/>
                <a:gd name="connsiteX13" fmla="*/ 0 w 1277867"/>
                <a:gd name="connsiteY13" fmla="*/ 989814 h 1894254"/>
                <a:gd name="connsiteX14" fmla="*/ 3818 w 1277867"/>
                <a:gd name="connsiteY14" fmla="*/ 588083 h 1894254"/>
                <a:gd name="connsiteX0" fmla="*/ 3818 w 1277867"/>
                <a:gd name="connsiteY0" fmla="*/ 588083 h 1894254"/>
                <a:gd name="connsiteX1" fmla="*/ 28881 w 1277867"/>
                <a:gd name="connsiteY1" fmla="*/ 196313 h 1894254"/>
                <a:gd name="connsiteX2" fmla="*/ 151014 w 1277867"/>
                <a:gd name="connsiteY2" fmla="*/ 30190 h 1894254"/>
                <a:gd name="connsiteX3" fmla="*/ 386723 w 1277867"/>
                <a:gd name="connsiteY3" fmla="*/ 23540 h 1894254"/>
                <a:gd name="connsiteX4" fmla="*/ 502154 w 1277867"/>
                <a:gd name="connsiteY4" fmla="*/ 217353 h 1894254"/>
                <a:gd name="connsiteX5" fmla="*/ 1020400 w 1277867"/>
                <a:gd name="connsiteY5" fmla="*/ 205851 h 1894254"/>
                <a:gd name="connsiteX6" fmla="*/ 1253776 w 1277867"/>
                <a:gd name="connsiteY6" fmla="*/ 231855 h 1894254"/>
                <a:gd name="connsiteX7" fmla="*/ 1263911 w 1277867"/>
                <a:gd name="connsiteY7" fmla="*/ 691743 h 1894254"/>
                <a:gd name="connsiteX8" fmla="*/ 1267497 w 1277867"/>
                <a:gd name="connsiteY8" fmla="*/ 1059491 h 1894254"/>
                <a:gd name="connsiteX9" fmla="*/ 1268673 w 1277867"/>
                <a:gd name="connsiteY9" fmla="*/ 1725383 h 1894254"/>
                <a:gd name="connsiteX10" fmla="*/ 1122460 w 1277867"/>
                <a:gd name="connsiteY10" fmla="*/ 1883563 h 1894254"/>
                <a:gd name="connsiteX11" fmla="*/ 445407 w 1277867"/>
                <a:gd name="connsiteY11" fmla="*/ 1892311 h 1894254"/>
                <a:gd name="connsiteX12" fmla="*/ 287108 w 1277867"/>
                <a:gd name="connsiteY12" fmla="*/ 1092103 h 1894254"/>
                <a:gd name="connsiteX13" fmla="*/ 0 w 1277867"/>
                <a:gd name="connsiteY13" fmla="*/ 989814 h 1894254"/>
                <a:gd name="connsiteX14" fmla="*/ 3818 w 1277867"/>
                <a:gd name="connsiteY14" fmla="*/ 588083 h 1894254"/>
                <a:gd name="connsiteX0" fmla="*/ 3818 w 1277867"/>
                <a:gd name="connsiteY0" fmla="*/ 588083 h 1894254"/>
                <a:gd name="connsiteX1" fmla="*/ 28881 w 1277867"/>
                <a:gd name="connsiteY1" fmla="*/ 196313 h 1894254"/>
                <a:gd name="connsiteX2" fmla="*/ 151014 w 1277867"/>
                <a:gd name="connsiteY2" fmla="*/ 30190 h 1894254"/>
                <a:gd name="connsiteX3" fmla="*/ 386723 w 1277867"/>
                <a:gd name="connsiteY3" fmla="*/ 23540 h 1894254"/>
                <a:gd name="connsiteX4" fmla="*/ 502154 w 1277867"/>
                <a:gd name="connsiteY4" fmla="*/ 217353 h 1894254"/>
                <a:gd name="connsiteX5" fmla="*/ 1020400 w 1277867"/>
                <a:gd name="connsiteY5" fmla="*/ 205851 h 1894254"/>
                <a:gd name="connsiteX6" fmla="*/ 1253776 w 1277867"/>
                <a:gd name="connsiteY6" fmla="*/ 231855 h 1894254"/>
                <a:gd name="connsiteX7" fmla="*/ 1263911 w 1277867"/>
                <a:gd name="connsiteY7" fmla="*/ 691743 h 1894254"/>
                <a:gd name="connsiteX8" fmla="*/ 1267497 w 1277867"/>
                <a:gd name="connsiteY8" fmla="*/ 1059491 h 1894254"/>
                <a:gd name="connsiteX9" fmla="*/ 1268673 w 1277867"/>
                <a:gd name="connsiteY9" fmla="*/ 1725383 h 1894254"/>
                <a:gd name="connsiteX10" fmla="*/ 1122460 w 1277867"/>
                <a:gd name="connsiteY10" fmla="*/ 1883563 h 1894254"/>
                <a:gd name="connsiteX11" fmla="*/ 445407 w 1277867"/>
                <a:gd name="connsiteY11" fmla="*/ 1892311 h 1894254"/>
                <a:gd name="connsiteX12" fmla="*/ 287108 w 1277867"/>
                <a:gd name="connsiteY12" fmla="*/ 1092103 h 1894254"/>
                <a:gd name="connsiteX13" fmla="*/ 0 w 1277867"/>
                <a:gd name="connsiteY13" fmla="*/ 989814 h 1894254"/>
                <a:gd name="connsiteX14" fmla="*/ 3818 w 1277867"/>
                <a:gd name="connsiteY14" fmla="*/ 588083 h 1894254"/>
                <a:gd name="connsiteX0" fmla="*/ 3818 w 1277867"/>
                <a:gd name="connsiteY0" fmla="*/ 588083 h 1894254"/>
                <a:gd name="connsiteX1" fmla="*/ 28881 w 1277867"/>
                <a:gd name="connsiteY1" fmla="*/ 196313 h 1894254"/>
                <a:gd name="connsiteX2" fmla="*/ 151014 w 1277867"/>
                <a:gd name="connsiteY2" fmla="*/ 30190 h 1894254"/>
                <a:gd name="connsiteX3" fmla="*/ 386723 w 1277867"/>
                <a:gd name="connsiteY3" fmla="*/ 23540 h 1894254"/>
                <a:gd name="connsiteX4" fmla="*/ 502154 w 1277867"/>
                <a:gd name="connsiteY4" fmla="*/ 217353 h 1894254"/>
                <a:gd name="connsiteX5" fmla="*/ 1020400 w 1277867"/>
                <a:gd name="connsiteY5" fmla="*/ 205851 h 1894254"/>
                <a:gd name="connsiteX6" fmla="*/ 1253776 w 1277867"/>
                <a:gd name="connsiteY6" fmla="*/ 231855 h 1894254"/>
                <a:gd name="connsiteX7" fmla="*/ 1263911 w 1277867"/>
                <a:gd name="connsiteY7" fmla="*/ 691743 h 1894254"/>
                <a:gd name="connsiteX8" fmla="*/ 1267497 w 1277867"/>
                <a:gd name="connsiteY8" fmla="*/ 1059491 h 1894254"/>
                <a:gd name="connsiteX9" fmla="*/ 1268673 w 1277867"/>
                <a:gd name="connsiteY9" fmla="*/ 1725383 h 1894254"/>
                <a:gd name="connsiteX10" fmla="*/ 1122460 w 1277867"/>
                <a:gd name="connsiteY10" fmla="*/ 1883563 h 1894254"/>
                <a:gd name="connsiteX11" fmla="*/ 445407 w 1277867"/>
                <a:gd name="connsiteY11" fmla="*/ 1892311 h 1894254"/>
                <a:gd name="connsiteX12" fmla="*/ 287108 w 1277867"/>
                <a:gd name="connsiteY12" fmla="*/ 1092103 h 1894254"/>
                <a:gd name="connsiteX13" fmla="*/ 0 w 1277867"/>
                <a:gd name="connsiteY13" fmla="*/ 989814 h 1894254"/>
                <a:gd name="connsiteX14" fmla="*/ 3818 w 1277867"/>
                <a:gd name="connsiteY14" fmla="*/ 588083 h 1894254"/>
                <a:gd name="connsiteX0" fmla="*/ 3818 w 1278516"/>
                <a:gd name="connsiteY0" fmla="*/ 588083 h 1894254"/>
                <a:gd name="connsiteX1" fmla="*/ 28881 w 1278516"/>
                <a:gd name="connsiteY1" fmla="*/ 196313 h 1894254"/>
                <a:gd name="connsiteX2" fmla="*/ 151014 w 1278516"/>
                <a:gd name="connsiteY2" fmla="*/ 30190 h 1894254"/>
                <a:gd name="connsiteX3" fmla="*/ 386723 w 1278516"/>
                <a:gd name="connsiteY3" fmla="*/ 23540 h 1894254"/>
                <a:gd name="connsiteX4" fmla="*/ 502154 w 1278516"/>
                <a:gd name="connsiteY4" fmla="*/ 217353 h 1894254"/>
                <a:gd name="connsiteX5" fmla="*/ 1020400 w 1278516"/>
                <a:gd name="connsiteY5" fmla="*/ 205851 h 1894254"/>
                <a:gd name="connsiteX6" fmla="*/ 1253776 w 1278516"/>
                <a:gd name="connsiteY6" fmla="*/ 231855 h 1894254"/>
                <a:gd name="connsiteX7" fmla="*/ 1263911 w 1278516"/>
                <a:gd name="connsiteY7" fmla="*/ 691743 h 1894254"/>
                <a:gd name="connsiteX8" fmla="*/ 1268673 w 1278516"/>
                <a:gd name="connsiteY8" fmla="*/ 1725383 h 1894254"/>
                <a:gd name="connsiteX9" fmla="*/ 1122460 w 1278516"/>
                <a:gd name="connsiteY9" fmla="*/ 1883563 h 1894254"/>
                <a:gd name="connsiteX10" fmla="*/ 445407 w 1278516"/>
                <a:gd name="connsiteY10" fmla="*/ 1892311 h 1894254"/>
                <a:gd name="connsiteX11" fmla="*/ 287108 w 1278516"/>
                <a:gd name="connsiteY11" fmla="*/ 1092103 h 1894254"/>
                <a:gd name="connsiteX12" fmla="*/ 0 w 1278516"/>
                <a:gd name="connsiteY12" fmla="*/ 989814 h 1894254"/>
                <a:gd name="connsiteX13" fmla="*/ 3818 w 1278516"/>
                <a:gd name="connsiteY13" fmla="*/ 588083 h 1894254"/>
                <a:gd name="connsiteX0" fmla="*/ 3818 w 1281859"/>
                <a:gd name="connsiteY0" fmla="*/ 588083 h 1894254"/>
                <a:gd name="connsiteX1" fmla="*/ 28881 w 1281859"/>
                <a:gd name="connsiteY1" fmla="*/ 196313 h 1894254"/>
                <a:gd name="connsiteX2" fmla="*/ 151014 w 1281859"/>
                <a:gd name="connsiteY2" fmla="*/ 30190 h 1894254"/>
                <a:gd name="connsiteX3" fmla="*/ 386723 w 1281859"/>
                <a:gd name="connsiteY3" fmla="*/ 23540 h 1894254"/>
                <a:gd name="connsiteX4" fmla="*/ 502154 w 1281859"/>
                <a:gd name="connsiteY4" fmla="*/ 217353 h 1894254"/>
                <a:gd name="connsiteX5" fmla="*/ 1020400 w 1281859"/>
                <a:gd name="connsiteY5" fmla="*/ 205851 h 1894254"/>
                <a:gd name="connsiteX6" fmla="*/ 1253776 w 1281859"/>
                <a:gd name="connsiteY6" fmla="*/ 231855 h 1894254"/>
                <a:gd name="connsiteX7" fmla="*/ 1274168 w 1281859"/>
                <a:gd name="connsiteY7" fmla="*/ 353230 h 1894254"/>
                <a:gd name="connsiteX8" fmla="*/ 1268673 w 1281859"/>
                <a:gd name="connsiteY8" fmla="*/ 1725383 h 1894254"/>
                <a:gd name="connsiteX9" fmla="*/ 1122460 w 1281859"/>
                <a:gd name="connsiteY9" fmla="*/ 1883563 h 1894254"/>
                <a:gd name="connsiteX10" fmla="*/ 445407 w 1281859"/>
                <a:gd name="connsiteY10" fmla="*/ 1892311 h 1894254"/>
                <a:gd name="connsiteX11" fmla="*/ 287108 w 1281859"/>
                <a:gd name="connsiteY11" fmla="*/ 1092103 h 1894254"/>
                <a:gd name="connsiteX12" fmla="*/ 0 w 1281859"/>
                <a:gd name="connsiteY12" fmla="*/ 989814 h 1894254"/>
                <a:gd name="connsiteX13" fmla="*/ 3818 w 1281859"/>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1020400 w 1281521"/>
                <a:gd name="connsiteY5" fmla="*/ 205851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1020400 w 1281521"/>
                <a:gd name="connsiteY5" fmla="*/ 205851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1020400 w 1281521"/>
                <a:gd name="connsiteY5" fmla="*/ 205851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1176848 w 1281521"/>
                <a:gd name="connsiteY5" fmla="*/ 215658 h 1894254"/>
                <a:gd name="connsiteX6" fmla="*/ 1274168 w 1281521"/>
                <a:gd name="connsiteY6" fmla="*/ 353230 h 1894254"/>
                <a:gd name="connsiteX7" fmla="*/ 1268673 w 1281521"/>
                <a:gd name="connsiteY7" fmla="*/ 1725383 h 1894254"/>
                <a:gd name="connsiteX8" fmla="*/ 1122460 w 1281521"/>
                <a:gd name="connsiteY8" fmla="*/ 1883563 h 1894254"/>
                <a:gd name="connsiteX9" fmla="*/ 445407 w 1281521"/>
                <a:gd name="connsiteY9" fmla="*/ 1892311 h 1894254"/>
                <a:gd name="connsiteX10" fmla="*/ 287108 w 1281521"/>
                <a:gd name="connsiteY10" fmla="*/ 1092103 h 1894254"/>
                <a:gd name="connsiteX11" fmla="*/ 0 w 1281521"/>
                <a:gd name="connsiteY11" fmla="*/ 989814 h 1894254"/>
                <a:gd name="connsiteX12" fmla="*/ 3818 w 1281521"/>
                <a:gd name="connsiteY12"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1176848 w 1281521"/>
                <a:gd name="connsiteY5" fmla="*/ 215658 h 1894254"/>
                <a:gd name="connsiteX6" fmla="*/ 1274168 w 1281521"/>
                <a:gd name="connsiteY6" fmla="*/ 353230 h 1894254"/>
                <a:gd name="connsiteX7" fmla="*/ 1268673 w 1281521"/>
                <a:gd name="connsiteY7" fmla="*/ 1725383 h 1894254"/>
                <a:gd name="connsiteX8" fmla="*/ 1122460 w 1281521"/>
                <a:gd name="connsiteY8" fmla="*/ 1883563 h 1894254"/>
                <a:gd name="connsiteX9" fmla="*/ 445407 w 1281521"/>
                <a:gd name="connsiteY9" fmla="*/ 1892311 h 1894254"/>
                <a:gd name="connsiteX10" fmla="*/ 287108 w 1281521"/>
                <a:gd name="connsiteY10" fmla="*/ 1092103 h 1894254"/>
                <a:gd name="connsiteX11" fmla="*/ 0 w 1281521"/>
                <a:gd name="connsiteY11" fmla="*/ 989814 h 1894254"/>
                <a:gd name="connsiteX12" fmla="*/ 3818 w 1281521"/>
                <a:gd name="connsiteY12"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500709 w 1281521"/>
                <a:gd name="connsiteY5" fmla="*/ 215569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622084 w 1281521"/>
                <a:gd name="connsiteY5" fmla="*/ 233385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45740 w 1281521"/>
                <a:gd name="connsiteY4" fmla="*/ 188199 h 1894254"/>
                <a:gd name="connsiteX5" fmla="*/ 622084 w 1281521"/>
                <a:gd name="connsiteY5" fmla="*/ 233385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45740 w 1281521"/>
                <a:gd name="connsiteY4" fmla="*/ 188199 h 1894254"/>
                <a:gd name="connsiteX5" fmla="*/ 622084 w 1281521"/>
                <a:gd name="connsiteY5" fmla="*/ 233385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45740 w 1281521"/>
                <a:gd name="connsiteY4" fmla="*/ 188199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335742 w 1281521"/>
                <a:gd name="connsiteY11" fmla="*/ 1782610 h 1894254"/>
                <a:gd name="connsiteX12" fmla="*/ 287108 w 1281521"/>
                <a:gd name="connsiteY12" fmla="*/ 1092103 h 1894254"/>
                <a:gd name="connsiteX13" fmla="*/ 0 w 1281521"/>
                <a:gd name="connsiteY13" fmla="*/ 989814 h 1894254"/>
                <a:gd name="connsiteX14" fmla="*/ 3818 w 1281521"/>
                <a:gd name="connsiteY14"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335742 w 1281521"/>
                <a:gd name="connsiteY11" fmla="*/ 1782610 h 1894254"/>
                <a:gd name="connsiteX12" fmla="*/ 287108 w 1281521"/>
                <a:gd name="connsiteY12" fmla="*/ 1092103 h 1894254"/>
                <a:gd name="connsiteX13" fmla="*/ 0 w 1281521"/>
                <a:gd name="connsiteY13" fmla="*/ 989814 h 1894254"/>
                <a:gd name="connsiteX14" fmla="*/ 3818 w 1281521"/>
                <a:gd name="connsiteY14"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335742 w 1281521"/>
                <a:gd name="connsiteY11" fmla="*/ 1782610 h 1894254"/>
                <a:gd name="connsiteX12" fmla="*/ 287108 w 1281521"/>
                <a:gd name="connsiteY12" fmla="*/ 1092103 h 1894254"/>
                <a:gd name="connsiteX13" fmla="*/ 0 w 1281521"/>
                <a:gd name="connsiteY13" fmla="*/ 989814 h 1894254"/>
                <a:gd name="connsiteX14" fmla="*/ 3818 w 1281521"/>
                <a:gd name="connsiteY14" fmla="*/ 588083 h 1894254"/>
                <a:gd name="connsiteX0" fmla="*/ 3818 w 1281521"/>
                <a:gd name="connsiteY0" fmla="*/ 588083 h 1892311"/>
                <a:gd name="connsiteX1" fmla="*/ 28881 w 1281521"/>
                <a:gd name="connsiteY1" fmla="*/ 196313 h 1892311"/>
                <a:gd name="connsiteX2" fmla="*/ 151014 w 1281521"/>
                <a:gd name="connsiteY2" fmla="*/ 30190 h 1892311"/>
                <a:gd name="connsiteX3" fmla="*/ 386723 w 1281521"/>
                <a:gd name="connsiteY3" fmla="*/ 23540 h 1892311"/>
                <a:gd name="connsiteX4" fmla="*/ 433773 w 1281521"/>
                <a:gd name="connsiteY4" fmla="*/ 167143 h 1892311"/>
                <a:gd name="connsiteX5" fmla="*/ 497290 w 1281521"/>
                <a:gd name="connsiteY5" fmla="*/ 239864 h 1892311"/>
                <a:gd name="connsiteX6" fmla="*/ 1176848 w 1281521"/>
                <a:gd name="connsiteY6" fmla="*/ 229263 h 1892311"/>
                <a:gd name="connsiteX7" fmla="*/ 1274168 w 1281521"/>
                <a:gd name="connsiteY7" fmla="*/ 353230 h 1892311"/>
                <a:gd name="connsiteX8" fmla="*/ 1268673 w 1281521"/>
                <a:gd name="connsiteY8" fmla="*/ 1725383 h 1892311"/>
                <a:gd name="connsiteX9" fmla="*/ 1122460 w 1281521"/>
                <a:gd name="connsiteY9" fmla="*/ 1883563 h 1892311"/>
                <a:gd name="connsiteX10" fmla="*/ 445407 w 1281521"/>
                <a:gd name="connsiteY10" fmla="*/ 1892311 h 1892311"/>
                <a:gd name="connsiteX11" fmla="*/ 335742 w 1281521"/>
                <a:gd name="connsiteY11" fmla="*/ 1782610 h 1892311"/>
                <a:gd name="connsiteX12" fmla="*/ 287108 w 1281521"/>
                <a:gd name="connsiteY12" fmla="*/ 1092103 h 1892311"/>
                <a:gd name="connsiteX13" fmla="*/ 0 w 1281521"/>
                <a:gd name="connsiteY13" fmla="*/ 989814 h 1892311"/>
                <a:gd name="connsiteX14" fmla="*/ 3818 w 1281521"/>
                <a:gd name="connsiteY14" fmla="*/ 588083 h 1892311"/>
                <a:gd name="connsiteX0" fmla="*/ 3818 w 1281521"/>
                <a:gd name="connsiteY0" fmla="*/ 588083 h 1892311"/>
                <a:gd name="connsiteX1" fmla="*/ 28881 w 1281521"/>
                <a:gd name="connsiteY1" fmla="*/ 196313 h 1892311"/>
                <a:gd name="connsiteX2" fmla="*/ 151014 w 1281521"/>
                <a:gd name="connsiteY2" fmla="*/ 30190 h 1892311"/>
                <a:gd name="connsiteX3" fmla="*/ 386723 w 1281521"/>
                <a:gd name="connsiteY3" fmla="*/ 23540 h 1892311"/>
                <a:gd name="connsiteX4" fmla="*/ 433773 w 1281521"/>
                <a:gd name="connsiteY4" fmla="*/ 167143 h 1892311"/>
                <a:gd name="connsiteX5" fmla="*/ 497290 w 1281521"/>
                <a:gd name="connsiteY5" fmla="*/ 239864 h 1892311"/>
                <a:gd name="connsiteX6" fmla="*/ 1176848 w 1281521"/>
                <a:gd name="connsiteY6" fmla="*/ 229263 h 1892311"/>
                <a:gd name="connsiteX7" fmla="*/ 1274168 w 1281521"/>
                <a:gd name="connsiteY7" fmla="*/ 353230 h 1892311"/>
                <a:gd name="connsiteX8" fmla="*/ 1268673 w 1281521"/>
                <a:gd name="connsiteY8" fmla="*/ 1725383 h 1892311"/>
                <a:gd name="connsiteX9" fmla="*/ 1122460 w 1281521"/>
                <a:gd name="connsiteY9" fmla="*/ 1883563 h 1892311"/>
                <a:gd name="connsiteX10" fmla="*/ 445407 w 1281521"/>
                <a:gd name="connsiteY10" fmla="*/ 1892311 h 1892311"/>
                <a:gd name="connsiteX11" fmla="*/ 335742 w 1281521"/>
                <a:gd name="connsiteY11" fmla="*/ 1782610 h 1892311"/>
                <a:gd name="connsiteX12" fmla="*/ 287108 w 1281521"/>
                <a:gd name="connsiteY12" fmla="*/ 1092103 h 1892311"/>
                <a:gd name="connsiteX13" fmla="*/ 0 w 1281521"/>
                <a:gd name="connsiteY13" fmla="*/ 989814 h 1892311"/>
                <a:gd name="connsiteX14" fmla="*/ 3818 w 1281521"/>
                <a:gd name="connsiteY14" fmla="*/ 588083 h 1892311"/>
                <a:gd name="connsiteX0" fmla="*/ 3818 w 1281521"/>
                <a:gd name="connsiteY0" fmla="*/ 588083 h 1892311"/>
                <a:gd name="connsiteX1" fmla="*/ 28881 w 1281521"/>
                <a:gd name="connsiteY1" fmla="*/ 196313 h 1892311"/>
                <a:gd name="connsiteX2" fmla="*/ 151014 w 1281521"/>
                <a:gd name="connsiteY2" fmla="*/ 30190 h 1892311"/>
                <a:gd name="connsiteX3" fmla="*/ 386723 w 1281521"/>
                <a:gd name="connsiteY3" fmla="*/ 23540 h 1892311"/>
                <a:gd name="connsiteX4" fmla="*/ 433773 w 1281521"/>
                <a:gd name="connsiteY4" fmla="*/ 167143 h 1892311"/>
                <a:gd name="connsiteX5" fmla="*/ 497290 w 1281521"/>
                <a:gd name="connsiteY5" fmla="*/ 239864 h 1892311"/>
                <a:gd name="connsiteX6" fmla="*/ 1176848 w 1281521"/>
                <a:gd name="connsiteY6" fmla="*/ 229263 h 1892311"/>
                <a:gd name="connsiteX7" fmla="*/ 1274168 w 1281521"/>
                <a:gd name="connsiteY7" fmla="*/ 353230 h 1892311"/>
                <a:gd name="connsiteX8" fmla="*/ 1268673 w 1281521"/>
                <a:gd name="connsiteY8" fmla="*/ 1725383 h 1892311"/>
                <a:gd name="connsiteX9" fmla="*/ 1122460 w 1281521"/>
                <a:gd name="connsiteY9" fmla="*/ 1883563 h 1892311"/>
                <a:gd name="connsiteX10" fmla="*/ 445407 w 1281521"/>
                <a:gd name="connsiteY10" fmla="*/ 1892311 h 1892311"/>
                <a:gd name="connsiteX11" fmla="*/ 335742 w 1281521"/>
                <a:gd name="connsiteY11" fmla="*/ 1782610 h 1892311"/>
                <a:gd name="connsiteX12" fmla="*/ 287108 w 1281521"/>
                <a:gd name="connsiteY12" fmla="*/ 1092103 h 1892311"/>
                <a:gd name="connsiteX13" fmla="*/ 0 w 1281521"/>
                <a:gd name="connsiteY13" fmla="*/ 989814 h 1892311"/>
                <a:gd name="connsiteX14" fmla="*/ 3818 w 1281521"/>
                <a:gd name="connsiteY14" fmla="*/ 588083 h 1892311"/>
                <a:gd name="connsiteX0" fmla="*/ 3818 w 1274536"/>
                <a:gd name="connsiteY0" fmla="*/ 588083 h 1892311"/>
                <a:gd name="connsiteX1" fmla="*/ 28881 w 1274536"/>
                <a:gd name="connsiteY1" fmla="*/ 196313 h 1892311"/>
                <a:gd name="connsiteX2" fmla="*/ 151014 w 1274536"/>
                <a:gd name="connsiteY2" fmla="*/ 30190 h 1892311"/>
                <a:gd name="connsiteX3" fmla="*/ 386723 w 1274536"/>
                <a:gd name="connsiteY3" fmla="*/ 23540 h 1892311"/>
                <a:gd name="connsiteX4" fmla="*/ 433773 w 1274536"/>
                <a:gd name="connsiteY4" fmla="*/ 167143 h 1892311"/>
                <a:gd name="connsiteX5" fmla="*/ 497290 w 1274536"/>
                <a:gd name="connsiteY5" fmla="*/ 239864 h 1892311"/>
                <a:gd name="connsiteX6" fmla="*/ 1176848 w 1274536"/>
                <a:gd name="connsiteY6" fmla="*/ 229263 h 1892311"/>
                <a:gd name="connsiteX7" fmla="*/ 1274168 w 1274536"/>
                <a:gd name="connsiteY7" fmla="*/ 353230 h 1892311"/>
                <a:gd name="connsiteX8" fmla="*/ 1268673 w 1274536"/>
                <a:gd name="connsiteY8" fmla="*/ 1725383 h 1892311"/>
                <a:gd name="connsiteX9" fmla="*/ 1122460 w 1274536"/>
                <a:gd name="connsiteY9" fmla="*/ 1883563 h 1892311"/>
                <a:gd name="connsiteX10" fmla="*/ 445407 w 1274536"/>
                <a:gd name="connsiteY10" fmla="*/ 1892311 h 1892311"/>
                <a:gd name="connsiteX11" fmla="*/ 335742 w 1274536"/>
                <a:gd name="connsiteY11" fmla="*/ 1782610 h 1892311"/>
                <a:gd name="connsiteX12" fmla="*/ 287108 w 1274536"/>
                <a:gd name="connsiteY12" fmla="*/ 1092103 h 1892311"/>
                <a:gd name="connsiteX13" fmla="*/ 0 w 1274536"/>
                <a:gd name="connsiteY13" fmla="*/ 989814 h 1892311"/>
                <a:gd name="connsiteX14" fmla="*/ 3818 w 1274536"/>
                <a:gd name="connsiteY14" fmla="*/ 588083 h 1892311"/>
                <a:gd name="connsiteX0" fmla="*/ 3818 w 1274794"/>
                <a:gd name="connsiteY0" fmla="*/ 588083 h 1892311"/>
                <a:gd name="connsiteX1" fmla="*/ 28881 w 1274794"/>
                <a:gd name="connsiteY1" fmla="*/ 196313 h 1892311"/>
                <a:gd name="connsiteX2" fmla="*/ 151014 w 1274794"/>
                <a:gd name="connsiteY2" fmla="*/ 30190 h 1892311"/>
                <a:gd name="connsiteX3" fmla="*/ 386723 w 1274794"/>
                <a:gd name="connsiteY3" fmla="*/ 23540 h 1892311"/>
                <a:gd name="connsiteX4" fmla="*/ 433773 w 1274794"/>
                <a:gd name="connsiteY4" fmla="*/ 167143 h 1892311"/>
                <a:gd name="connsiteX5" fmla="*/ 497290 w 1274794"/>
                <a:gd name="connsiteY5" fmla="*/ 239864 h 1892311"/>
                <a:gd name="connsiteX6" fmla="*/ 1176848 w 1274794"/>
                <a:gd name="connsiteY6" fmla="*/ 229263 h 1892311"/>
                <a:gd name="connsiteX7" fmla="*/ 1274168 w 1274794"/>
                <a:gd name="connsiteY7" fmla="*/ 353230 h 1892311"/>
                <a:gd name="connsiteX8" fmla="*/ 1268673 w 1274794"/>
                <a:gd name="connsiteY8" fmla="*/ 1725383 h 1892311"/>
                <a:gd name="connsiteX9" fmla="*/ 1122460 w 1274794"/>
                <a:gd name="connsiteY9" fmla="*/ 1883563 h 1892311"/>
                <a:gd name="connsiteX10" fmla="*/ 445407 w 1274794"/>
                <a:gd name="connsiteY10" fmla="*/ 1892311 h 1892311"/>
                <a:gd name="connsiteX11" fmla="*/ 335742 w 1274794"/>
                <a:gd name="connsiteY11" fmla="*/ 1782610 h 1892311"/>
                <a:gd name="connsiteX12" fmla="*/ 287108 w 1274794"/>
                <a:gd name="connsiteY12" fmla="*/ 1092103 h 1892311"/>
                <a:gd name="connsiteX13" fmla="*/ 0 w 1274794"/>
                <a:gd name="connsiteY13" fmla="*/ 989814 h 1892311"/>
                <a:gd name="connsiteX14" fmla="*/ 3818 w 1274794"/>
                <a:gd name="connsiteY14" fmla="*/ 588083 h 1892311"/>
                <a:gd name="connsiteX0" fmla="*/ 3818 w 1274794"/>
                <a:gd name="connsiteY0" fmla="*/ 588083 h 1892311"/>
                <a:gd name="connsiteX1" fmla="*/ 28881 w 1274794"/>
                <a:gd name="connsiteY1" fmla="*/ 196313 h 1892311"/>
                <a:gd name="connsiteX2" fmla="*/ 151014 w 1274794"/>
                <a:gd name="connsiteY2" fmla="*/ 30190 h 1892311"/>
                <a:gd name="connsiteX3" fmla="*/ 386723 w 1274794"/>
                <a:gd name="connsiteY3" fmla="*/ 23540 h 1892311"/>
                <a:gd name="connsiteX4" fmla="*/ 433773 w 1274794"/>
                <a:gd name="connsiteY4" fmla="*/ 167143 h 1892311"/>
                <a:gd name="connsiteX5" fmla="*/ 497290 w 1274794"/>
                <a:gd name="connsiteY5" fmla="*/ 239864 h 1892311"/>
                <a:gd name="connsiteX6" fmla="*/ 1176848 w 1274794"/>
                <a:gd name="connsiteY6" fmla="*/ 229263 h 1892311"/>
                <a:gd name="connsiteX7" fmla="*/ 1274168 w 1274794"/>
                <a:gd name="connsiteY7" fmla="*/ 353230 h 1892311"/>
                <a:gd name="connsiteX8" fmla="*/ 1268673 w 1274794"/>
                <a:gd name="connsiteY8" fmla="*/ 1725383 h 1892311"/>
                <a:gd name="connsiteX9" fmla="*/ 1122460 w 1274794"/>
                <a:gd name="connsiteY9" fmla="*/ 1883563 h 1892311"/>
                <a:gd name="connsiteX10" fmla="*/ 445407 w 1274794"/>
                <a:gd name="connsiteY10" fmla="*/ 1892311 h 1892311"/>
                <a:gd name="connsiteX11" fmla="*/ 335742 w 1274794"/>
                <a:gd name="connsiteY11" fmla="*/ 1782610 h 1892311"/>
                <a:gd name="connsiteX12" fmla="*/ 287108 w 1274794"/>
                <a:gd name="connsiteY12" fmla="*/ 1092103 h 1892311"/>
                <a:gd name="connsiteX13" fmla="*/ 0 w 1274794"/>
                <a:gd name="connsiteY13" fmla="*/ 989814 h 1892311"/>
                <a:gd name="connsiteX14" fmla="*/ 3818 w 1274794"/>
                <a:gd name="connsiteY14" fmla="*/ 588083 h 1892311"/>
                <a:gd name="connsiteX0" fmla="*/ 3818 w 1274794"/>
                <a:gd name="connsiteY0" fmla="*/ 588083 h 1892311"/>
                <a:gd name="connsiteX1" fmla="*/ 28881 w 1274794"/>
                <a:gd name="connsiteY1" fmla="*/ 196313 h 1892311"/>
                <a:gd name="connsiteX2" fmla="*/ 151014 w 1274794"/>
                <a:gd name="connsiteY2" fmla="*/ 30190 h 1892311"/>
                <a:gd name="connsiteX3" fmla="*/ 386723 w 1274794"/>
                <a:gd name="connsiteY3" fmla="*/ 23540 h 1892311"/>
                <a:gd name="connsiteX4" fmla="*/ 433773 w 1274794"/>
                <a:gd name="connsiteY4" fmla="*/ 167143 h 1892311"/>
                <a:gd name="connsiteX5" fmla="*/ 497290 w 1274794"/>
                <a:gd name="connsiteY5" fmla="*/ 239864 h 1892311"/>
                <a:gd name="connsiteX6" fmla="*/ 1176848 w 1274794"/>
                <a:gd name="connsiteY6" fmla="*/ 229263 h 1892311"/>
                <a:gd name="connsiteX7" fmla="*/ 1274168 w 1274794"/>
                <a:gd name="connsiteY7" fmla="*/ 353230 h 1892311"/>
                <a:gd name="connsiteX8" fmla="*/ 1268673 w 1274794"/>
                <a:gd name="connsiteY8" fmla="*/ 1725383 h 1892311"/>
                <a:gd name="connsiteX9" fmla="*/ 1122460 w 1274794"/>
                <a:gd name="connsiteY9" fmla="*/ 1883563 h 1892311"/>
                <a:gd name="connsiteX10" fmla="*/ 445407 w 1274794"/>
                <a:gd name="connsiteY10" fmla="*/ 1892311 h 1892311"/>
                <a:gd name="connsiteX11" fmla="*/ 335742 w 1274794"/>
                <a:gd name="connsiteY11" fmla="*/ 1782610 h 1892311"/>
                <a:gd name="connsiteX12" fmla="*/ 287108 w 1274794"/>
                <a:gd name="connsiteY12" fmla="*/ 1092103 h 1892311"/>
                <a:gd name="connsiteX13" fmla="*/ 0 w 1274794"/>
                <a:gd name="connsiteY13" fmla="*/ 989814 h 1892311"/>
                <a:gd name="connsiteX14" fmla="*/ 3818 w 1274794"/>
                <a:gd name="connsiteY14" fmla="*/ 588083 h 1892311"/>
                <a:gd name="connsiteX0" fmla="*/ 3818 w 1281180"/>
                <a:gd name="connsiteY0" fmla="*/ 588083 h 1905618"/>
                <a:gd name="connsiteX1" fmla="*/ 28881 w 1281180"/>
                <a:gd name="connsiteY1" fmla="*/ 196313 h 1905618"/>
                <a:gd name="connsiteX2" fmla="*/ 151014 w 1281180"/>
                <a:gd name="connsiteY2" fmla="*/ 30190 h 1905618"/>
                <a:gd name="connsiteX3" fmla="*/ 386723 w 1281180"/>
                <a:gd name="connsiteY3" fmla="*/ 23540 h 1905618"/>
                <a:gd name="connsiteX4" fmla="*/ 433773 w 1281180"/>
                <a:gd name="connsiteY4" fmla="*/ 167143 h 1905618"/>
                <a:gd name="connsiteX5" fmla="*/ 497290 w 1281180"/>
                <a:gd name="connsiteY5" fmla="*/ 239864 h 1905618"/>
                <a:gd name="connsiteX6" fmla="*/ 1176848 w 1281180"/>
                <a:gd name="connsiteY6" fmla="*/ 229263 h 1905618"/>
                <a:gd name="connsiteX7" fmla="*/ 1271604 w 1281180"/>
                <a:gd name="connsiteY7" fmla="*/ 282774 h 1905618"/>
                <a:gd name="connsiteX8" fmla="*/ 1268673 w 1281180"/>
                <a:gd name="connsiteY8" fmla="*/ 1725383 h 1905618"/>
                <a:gd name="connsiteX9" fmla="*/ 1122460 w 1281180"/>
                <a:gd name="connsiteY9" fmla="*/ 1883563 h 1905618"/>
                <a:gd name="connsiteX10" fmla="*/ 445407 w 1281180"/>
                <a:gd name="connsiteY10" fmla="*/ 1892311 h 1905618"/>
                <a:gd name="connsiteX11" fmla="*/ 335742 w 1281180"/>
                <a:gd name="connsiteY11" fmla="*/ 1782610 h 1905618"/>
                <a:gd name="connsiteX12" fmla="*/ 287108 w 1281180"/>
                <a:gd name="connsiteY12" fmla="*/ 1092103 h 1905618"/>
                <a:gd name="connsiteX13" fmla="*/ 0 w 1281180"/>
                <a:gd name="connsiteY13" fmla="*/ 989814 h 1905618"/>
                <a:gd name="connsiteX14" fmla="*/ 3818 w 1281180"/>
                <a:gd name="connsiteY14" fmla="*/ 588083 h 1905618"/>
                <a:gd name="connsiteX0" fmla="*/ 3818 w 1281180"/>
                <a:gd name="connsiteY0" fmla="*/ 588083 h 1905618"/>
                <a:gd name="connsiteX1" fmla="*/ 28881 w 1281180"/>
                <a:gd name="connsiteY1" fmla="*/ 196313 h 1905618"/>
                <a:gd name="connsiteX2" fmla="*/ 151014 w 1281180"/>
                <a:gd name="connsiteY2" fmla="*/ 30190 h 1905618"/>
                <a:gd name="connsiteX3" fmla="*/ 386723 w 1281180"/>
                <a:gd name="connsiteY3" fmla="*/ 23540 h 1905618"/>
                <a:gd name="connsiteX4" fmla="*/ 433773 w 1281180"/>
                <a:gd name="connsiteY4" fmla="*/ 167143 h 1905618"/>
                <a:gd name="connsiteX5" fmla="*/ 497290 w 1281180"/>
                <a:gd name="connsiteY5" fmla="*/ 239864 h 1905618"/>
                <a:gd name="connsiteX6" fmla="*/ 1176848 w 1281180"/>
                <a:gd name="connsiteY6" fmla="*/ 229263 h 1905618"/>
                <a:gd name="connsiteX7" fmla="*/ 1271604 w 1281180"/>
                <a:gd name="connsiteY7" fmla="*/ 282774 h 1905618"/>
                <a:gd name="connsiteX8" fmla="*/ 1268673 w 1281180"/>
                <a:gd name="connsiteY8" fmla="*/ 1725383 h 1905618"/>
                <a:gd name="connsiteX9" fmla="*/ 1122460 w 1281180"/>
                <a:gd name="connsiteY9" fmla="*/ 1883563 h 1905618"/>
                <a:gd name="connsiteX10" fmla="*/ 445407 w 1281180"/>
                <a:gd name="connsiteY10" fmla="*/ 1892311 h 1905618"/>
                <a:gd name="connsiteX11" fmla="*/ 335742 w 1281180"/>
                <a:gd name="connsiteY11" fmla="*/ 1782610 h 1905618"/>
                <a:gd name="connsiteX12" fmla="*/ 287108 w 1281180"/>
                <a:gd name="connsiteY12" fmla="*/ 1092103 h 1905618"/>
                <a:gd name="connsiteX13" fmla="*/ 0 w 1281180"/>
                <a:gd name="connsiteY13" fmla="*/ 989814 h 1905618"/>
                <a:gd name="connsiteX14" fmla="*/ 3818 w 1281180"/>
                <a:gd name="connsiteY14" fmla="*/ 588083 h 1905618"/>
                <a:gd name="connsiteX0" fmla="*/ 3818 w 1276881"/>
                <a:gd name="connsiteY0" fmla="*/ 588083 h 1905618"/>
                <a:gd name="connsiteX1" fmla="*/ 28881 w 1276881"/>
                <a:gd name="connsiteY1" fmla="*/ 196313 h 1905618"/>
                <a:gd name="connsiteX2" fmla="*/ 151014 w 1276881"/>
                <a:gd name="connsiteY2" fmla="*/ 30190 h 1905618"/>
                <a:gd name="connsiteX3" fmla="*/ 386723 w 1276881"/>
                <a:gd name="connsiteY3" fmla="*/ 23540 h 1905618"/>
                <a:gd name="connsiteX4" fmla="*/ 433773 w 1276881"/>
                <a:gd name="connsiteY4" fmla="*/ 167143 h 1905618"/>
                <a:gd name="connsiteX5" fmla="*/ 497290 w 1276881"/>
                <a:gd name="connsiteY5" fmla="*/ 239864 h 1905618"/>
                <a:gd name="connsiteX6" fmla="*/ 1176848 w 1276881"/>
                <a:gd name="connsiteY6" fmla="*/ 229263 h 1905618"/>
                <a:gd name="connsiteX7" fmla="*/ 1271604 w 1276881"/>
                <a:gd name="connsiteY7" fmla="*/ 282774 h 1905618"/>
                <a:gd name="connsiteX8" fmla="*/ 1268673 w 1276881"/>
                <a:gd name="connsiteY8" fmla="*/ 1725383 h 1905618"/>
                <a:gd name="connsiteX9" fmla="*/ 1122460 w 1276881"/>
                <a:gd name="connsiteY9" fmla="*/ 1883563 h 1905618"/>
                <a:gd name="connsiteX10" fmla="*/ 445407 w 1276881"/>
                <a:gd name="connsiteY10" fmla="*/ 1892311 h 1905618"/>
                <a:gd name="connsiteX11" fmla="*/ 335742 w 1276881"/>
                <a:gd name="connsiteY11" fmla="*/ 1782610 h 1905618"/>
                <a:gd name="connsiteX12" fmla="*/ 287108 w 1276881"/>
                <a:gd name="connsiteY12" fmla="*/ 1092103 h 1905618"/>
                <a:gd name="connsiteX13" fmla="*/ 0 w 1276881"/>
                <a:gd name="connsiteY13" fmla="*/ 989814 h 1905618"/>
                <a:gd name="connsiteX14" fmla="*/ 3818 w 1276881"/>
                <a:gd name="connsiteY14" fmla="*/ 588083 h 1905618"/>
                <a:gd name="connsiteX0" fmla="*/ 3818 w 1279573"/>
                <a:gd name="connsiteY0" fmla="*/ 588083 h 1905618"/>
                <a:gd name="connsiteX1" fmla="*/ 28881 w 1279573"/>
                <a:gd name="connsiteY1" fmla="*/ 196313 h 1905618"/>
                <a:gd name="connsiteX2" fmla="*/ 151014 w 1279573"/>
                <a:gd name="connsiteY2" fmla="*/ 30190 h 1905618"/>
                <a:gd name="connsiteX3" fmla="*/ 386723 w 1279573"/>
                <a:gd name="connsiteY3" fmla="*/ 23540 h 1905618"/>
                <a:gd name="connsiteX4" fmla="*/ 433773 w 1279573"/>
                <a:gd name="connsiteY4" fmla="*/ 167143 h 1905618"/>
                <a:gd name="connsiteX5" fmla="*/ 497290 w 1279573"/>
                <a:gd name="connsiteY5" fmla="*/ 239864 h 1905618"/>
                <a:gd name="connsiteX6" fmla="*/ 1176848 w 1279573"/>
                <a:gd name="connsiteY6" fmla="*/ 229263 h 1905618"/>
                <a:gd name="connsiteX7" fmla="*/ 1271604 w 1279573"/>
                <a:gd name="connsiteY7" fmla="*/ 282774 h 1905618"/>
                <a:gd name="connsiteX8" fmla="*/ 1268673 w 1279573"/>
                <a:gd name="connsiteY8" fmla="*/ 1725383 h 1905618"/>
                <a:gd name="connsiteX9" fmla="*/ 1122460 w 1279573"/>
                <a:gd name="connsiteY9" fmla="*/ 1883563 h 1905618"/>
                <a:gd name="connsiteX10" fmla="*/ 445407 w 1279573"/>
                <a:gd name="connsiteY10" fmla="*/ 1892311 h 1905618"/>
                <a:gd name="connsiteX11" fmla="*/ 335742 w 1279573"/>
                <a:gd name="connsiteY11" fmla="*/ 1782610 h 1905618"/>
                <a:gd name="connsiteX12" fmla="*/ 287108 w 1279573"/>
                <a:gd name="connsiteY12" fmla="*/ 1092103 h 1905618"/>
                <a:gd name="connsiteX13" fmla="*/ 0 w 1279573"/>
                <a:gd name="connsiteY13" fmla="*/ 989814 h 1905618"/>
                <a:gd name="connsiteX14" fmla="*/ 3818 w 1279573"/>
                <a:gd name="connsiteY14" fmla="*/ 588083 h 1905618"/>
                <a:gd name="connsiteX0" fmla="*/ 3818 w 1279573"/>
                <a:gd name="connsiteY0" fmla="*/ 588083 h 1905618"/>
                <a:gd name="connsiteX1" fmla="*/ 28881 w 1279573"/>
                <a:gd name="connsiteY1" fmla="*/ 196313 h 1905618"/>
                <a:gd name="connsiteX2" fmla="*/ 151014 w 1279573"/>
                <a:gd name="connsiteY2" fmla="*/ 30190 h 1905618"/>
                <a:gd name="connsiteX3" fmla="*/ 386723 w 1279573"/>
                <a:gd name="connsiteY3" fmla="*/ 23540 h 1905618"/>
                <a:gd name="connsiteX4" fmla="*/ 433773 w 1279573"/>
                <a:gd name="connsiteY4" fmla="*/ 167143 h 1905618"/>
                <a:gd name="connsiteX5" fmla="*/ 497290 w 1279573"/>
                <a:gd name="connsiteY5" fmla="*/ 239864 h 1905618"/>
                <a:gd name="connsiteX6" fmla="*/ 1176848 w 1279573"/>
                <a:gd name="connsiteY6" fmla="*/ 229263 h 1905618"/>
                <a:gd name="connsiteX7" fmla="*/ 1271604 w 1279573"/>
                <a:gd name="connsiteY7" fmla="*/ 282774 h 1905618"/>
                <a:gd name="connsiteX8" fmla="*/ 1268673 w 1279573"/>
                <a:gd name="connsiteY8" fmla="*/ 1725383 h 1905618"/>
                <a:gd name="connsiteX9" fmla="*/ 1122460 w 1279573"/>
                <a:gd name="connsiteY9" fmla="*/ 1883563 h 1905618"/>
                <a:gd name="connsiteX10" fmla="*/ 445407 w 1279573"/>
                <a:gd name="connsiteY10" fmla="*/ 1892311 h 1905618"/>
                <a:gd name="connsiteX11" fmla="*/ 335742 w 1279573"/>
                <a:gd name="connsiteY11" fmla="*/ 1782610 h 1905618"/>
                <a:gd name="connsiteX12" fmla="*/ 287108 w 1279573"/>
                <a:gd name="connsiteY12" fmla="*/ 1092103 h 1905618"/>
                <a:gd name="connsiteX13" fmla="*/ 0 w 1279573"/>
                <a:gd name="connsiteY13" fmla="*/ 989814 h 1905618"/>
                <a:gd name="connsiteX14" fmla="*/ 3818 w 1279573"/>
                <a:gd name="connsiteY14" fmla="*/ 588083 h 1905618"/>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69098"/>
                <a:gd name="connsiteY0" fmla="*/ 588083 h 1892311"/>
                <a:gd name="connsiteX1" fmla="*/ 28881 w 1269098"/>
                <a:gd name="connsiteY1" fmla="*/ 196313 h 1892311"/>
                <a:gd name="connsiteX2" fmla="*/ 151014 w 1269098"/>
                <a:gd name="connsiteY2" fmla="*/ 30190 h 1892311"/>
                <a:gd name="connsiteX3" fmla="*/ 386723 w 1269098"/>
                <a:gd name="connsiteY3" fmla="*/ 23540 h 1892311"/>
                <a:gd name="connsiteX4" fmla="*/ 433773 w 1269098"/>
                <a:gd name="connsiteY4" fmla="*/ 167143 h 1892311"/>
                <a:gd name="connsiteX5" fmla="*/ 497290 w 1269098"/>
                <a:gd name="connsiteY5" fmla="*/ 239864 h 1892311"/>
                <a:gd name="connsiteX6" fmla="*/ 1176848 w 1269098"/>
                <a:gd name="connsiteY6" fmla="*/ 229263 h 1892311"/>
                <a:gd name="connsiteX7" fmla="*/ 1269040 w 1269098"/>
                <a:gd name="connsiteY7" fmla="*/ 328935 h 1892311"/>
                <a:gd name="connsiteX8" fmla="*/ 1268673 w 1269098"/>
                <a:gd name="connsiteY8" fmla="*/ 1725383 h 1892311"/>
                <a:gd name="connsiteX9" fmla="*/ 1122460 w 1269098"/>
                <a:gd name="connsiteY9" fmla="*/ 1883563 h 1892311"/>
                <a:gd name="connsiteX10" fmla="*/ 445407 w 1269098"/>
                <a:gd name="connsiteY10" fmla="*/ 1892311 h 1892311"/>
                <a:gd name="connsiteX11" fmla="*/ 335742 w 1269098"/>
                <a:gd name="connsiteY11" fmla="*/ 1782610 h 1892311"/>
                <a:gd name="connsiteX12" fmla="*/ 287108 w 1269098"/>
                <a:gd name="connsiteY12" fmla="*/ 1092103 h 1892311"/>
                <a:gd name="connsiteX13" fmla="*/ 0 w 1269098"/>
                <a:gd name="connsiteY13" fmla="*/ 989814 h 1892311"/>
                <a:gd name="connsiteX14" fmla="*/ 3818 w 1269098"/>
                <a:gd name="connsiteY14" fmla="*/ 588083 h 1892311"/>
                <a:gd name="connsiteX0" fmla="*/ 3818 w 1269098"/>
                <a:gd name="connsiteY0" fmla="*/ 588083 h 1892311"/>
                <a:gd name="connsiteX1" fmla="*/ 28881 w 1269098"/>
                <a:gd name="connsiteY1" fmla="*/ 196313 h 1892311"/>
                <a:gd name="connsiteX2" fmla="*/ 151014 w 1269098"/>
                <a:gd name="connsiteY2" fmla="*/ 30190 h 1892311"/>
                <a:gd name="connsiteX3" fmla="*/ 386723 w 1269098"/>
                <a:gd name="connsiteY3" fmla="*/ 23540 h 1892311"/>
                <a:gd name="connsiteX4" fmla="*/ 433773 w 1269098"/>
                <a:gd name="connsiteY4" fmla="*/ 167143 h 1892311"/>
                <a:gd name="connsiteX5" fmla="*/ 497290 w 1269098"/>
                <a:gd name="connsiteY5" fmla="*/ 239864 h 1892311"/>
                <a:gd name="connsiteX6" fmla="*/ 1176848 w 1269098"/>
                <a:gd name="connsiteY6" fmla="*/ 229263 h 1892311"/>
                <a:gd name="connsiteX7" fmla="*/ 1269040 w 1269098"/>
                <a:gd name="connsiteY7" fmla="*/ 328935 h 1892311"/>
                <a:gd name="connsiteX8" fmla="*/ 1268673 w 1269098"/>
                <a:gd name="connsiteY8" fmla="*/ 1725383 h 1892311"/>
                <a:gd name="connsiteX9" fmla="*/ 1122460 w 1269098"/>
                <a:gd name="connsiteY9" fmla="*/ 1883563 h 1892311"/>
                <a:gd name="connsiteX10" fmla="*/ 445407 w 1269098"/>
                <a:gd name="connsiteY10" fmla="*/ 1892311 h 1892311"/>
                <a:gd name="connsiteX11" fmla="*/ 335742 w 1269098"/>
                <a:gd name="connsiteY11" fmla="*/ 1782610 h 1892311"/>
                <a:gd name="connsiteX12" fmla="*/ 287108 w 1269098"/>
                <a:gd name="connsiteY12" fmla="*/ 1092103 h 1892311"/>
                <a:gd name="connsiteX13" fmla="*/ 0 w 1269098"/>
                <a:gd name="connsiteY13" fmla="*/ 989814 h 1892311"/>
                <a:gd name="connsiteX14" fmla="*/ 3818 w 1269098"/>
                <a:gd name="connsiteY14" fmla="*/ 588083 h 1892311"/>
                <a:gd name="connsiteX0" fmla="*/ 3818 w 1269098"/>
                <a:gd name="connsiteY0" fmla="*/ 588083 h 1892311"/>
                <a:gd name="connsiteX1" fmla="*/ 28881 w 1269098"/>
                <a:gd name="connsiteY1" fmla="*/ 196313 h 1892311"/>
                <a:gd name="connsiteX2" fmla="*/ 151014 w 1269098"/>
                <a:gd name="connsiteY2" fmla="*/ 30190 h 1892311"/>
                <a:gd name="connsiteX3" fmla="*/ 386723 w 1269098"/>
                <a:gd name="connsiteY3" fmla="*/ 23540 h 1892311"/>
                <a:gd name="connsiteX4" fmla="*/ 433773 w 1269098"/>
                <a:gd name="connsiteY4" fmla="*/ 167143 h 1892311"/>
                <a:gd name="connsiteX5" fmla="*/ 497290 w 1269098"/>
                <a:gd name="connsiteY5" fmla="*/ 239864 h 1892311"/>
                <a:gd name="connsiteX6" fmla="*/ 1176848 w 1269098"/>
                <a:gd name="connsiteY6" fmla="*/ 229263 h 1892311"/>
                <a:gd name="connsiteX7" fmla="*/ 1269040 w 1269098"/>
                <a:gd name="connsiteY7" fmla="*/ 328935 h 1892311"/>
                <a:gd name="connsiteX8" fmla="*/ 1268673 w 1269098"/>
                <a:gd name="connsiteY8" fmla="*/ 1725383 h 1892311"/>
                <a:gd name="connsiteX9" fmla="*/ 1122460 w 1269098"/>
                <a:gd name="connsiteY9" fmla="*/ 1883563 h 1892311"/>
                <a:gd name="connsiteX10" fmla="*/ 445407 w 1269098"/>
                <a:gd name="connsiteY10" fmla="*/ 1892311 h 1892311"/>
                <a:gd name="connsiteX11" fmla="*/ 335742 w 1269098"/>
                <a:gd name="connsiteY11" fmla="*/ 1782610 h 1892311"/>
                <a:gd name="connsiteX12" fmla="*/ 287108 w 1269098"/>
                <a:gd name="connsiteY12" fmla="*/ 1092103 h 1892311"/>
                <a:gd name="connsiteX13" fmla="*/ 0 w 1269098"/>
                <a:gd name="connsiteY13" fmla="*/ 989814 h 1892311"/>
                <a:gd name="connsiteX14" fmla="*/ 3818 w 1269098"/>
                <a:gd name="connsiteY14" fmla="*/ 588083 h 1892311"/>
                <a:gd name="connsiteX0" fmla="*/ 3818 w 1269098"/>
                <a:gd name="connsiteY0" fmla="*/ 588083 h 1892311"/>
                <a:gd name="connsiteX1" fmla="*/ 28881 w 1269098"/>
                <a:gd name="connsiteY1" fmla="*/ 196313 h 1892311"/>
                <a:gd name="connsiteX2" fmla="*/ 151014 w 1269098"/>
                <a:gd name="connsiteY2" fmla="*/ 30190 h 1892311"/>
                <a:gd name="connsiteX3" fmla="*/ 386723 w 1269098"/>
                <a:gd name="connsiteY3" fmla="*/ 23540 h 1892311"/>
                <a:gd name="connsiteX4" fmla="*/ 433773 w 1269098"/>
                <a:gd name="connsiteY4" fmla="*/ 167143 h 1892311"/>
                <a:gd name="connsiteX5" fmla="*/ 497290 w 1269098"/>
                <a:gd name="connsiteY5" fmla="*/ 239864 h 1892311"/>
                <a:gd name="connsiteX6" fmla="*/ 1176848 w 1269098"/>
                <a:gd name="connsiteY6" fmla="*/ 229263 h 1892311"/>
                <a:gd name="connsiteX7" fmla="*/ 1269040 w 1269098"/>
                <a:gd name="connsiteY7" fmla="*/ 328935 h 1892311"/>
                <a:gd name="connsiteX8" fmla="*/ 1268673 w 1269098"/>
                <a:gd name="connsiteY8" fmla="*/ 1725383 h 1892311"/>
                <a:gd name="connsiteX9" fmla="*/ 1122460 w 1269098"/>
                <a:gd name="connsiteY9" fmla="*/ 1883563 h 1892311"/>
                <a:gd name="connsiteX10" fmla="*/ 445407 w 1269098"/>
                <a:gd name="connsiteY10" fmla="*/ 1892311 h 1892311"/>
                <a:gd name="connsiteX11" fmla="*/ 335742 w 1269098"/>
                <a:gd name="connsiteY11" fmla="*/ 1782610 h 1892311"/>
                <a:gd name="connsiteX12" fmla="*/ 287108 w 1269098"/>
                <a:gd name="connsiteY12" fmla="*/ 1092103 h 1892311"/>
                <a:gd name="connsiteX13" fmla="*/ 0 w 1269098"/>
                <a:gd name="connsiteY13" fmla="*/ 989814 h 1892311"/>
                <a:gd name="connsiteX14" fmla="*/ 3818 w 1269098"/>
                <a:gd name="connsiteY14" fmla="*/ 588083 h 1892311"/>
                <a:gd name="connsiteX0" fmla="*/ 3818 w 1269098"/>
                <a:gd name="connsiteY0" fmla="*/ 588083 h 1898645"/>
                <a:gd name="connsiteX1" fmla="*/ 28881 w 1269098"/>
                <a:gd name="connsiteY1" fmla="*/ 196313 h 1898645"/>
                <a:gd name="connsiteX2" fmla="*/ 151014 w 1269098"/>
                <a:gd name="connsiteY2" fmla="*/ 30190 h 1898645"/>
                <a:gd name="connsiteX3" fmla="*/ 386723 w 1269098"/>
                <a:gd name="connsiteY3" fmla="*/ 23540 h 1898645"/>
                <a:gd name="connsiteX4" fmla="*/ 433773 w 1269098"/>
                <a:gd name="connsiteY4" fmla="*/ 167143 h 1898645"/>
                <a:gd name="connsiteX5" fmla="*/ 497290 w 1269098"/>
                <a:gd name="connsiteY5" fmla="*/ 239864 h 1898645"/>
                <a:gd name="connsiteX6" fmla="*/ 1176848 w 1269098"/>
                <a:gd name="connsiteY6" fmla="*/ 229263 h 1898645"/>
                <a:gd name="connsiteX7" fmla="*/ 1269040 w 1269098"/>
                <a:gd name="connsiteY7" fmla="*/ 328935 h 1898645"/>
                <a:gd name="connsiteX8" fmla="*/ 1268673 w 1269098"/>
                <a:gd name="connsiteY8" fmla="*/ 1725383 h 1898645"/>
                <a:gd name="connsiteX9" fmla="*/ 1122460 w 1269098"/>
                <a:gd name="connsiteY9" fmla="*/ 1883563 h 1898645"/>
                <a:gd name="connsiteX10" fmla="*/ 445407 w 1269098"/>
                <a:gd name="connsiteY10" fmla="*/ 1892311 h 1898645"/>
                <a:gd name="connsiteX11" fmla="*/ 326340 w 1269098"/>
                <a:gd name="connsiteY11" fmla="*/ 1780181 h 1898645"/>
                <a:gd name="connsiteX12" fmla="*/ 287108 w 1269098"/>
                <a:gd name="connsiteY12" fmla="*/ 1092103 h 1898645"/>
                <a:gd name="connsiteX13" fmla="*/ 0 w 1269098"/>
                <a:gd name="connsiteY13" fmla="*/ 989814 h 1898645"/>
                <a:gd name="connsiteX14" fmla="*/ 3818 w 1269098"/>
                <a:gd name="connsiteY14" fmla="*/ 588083 h 1898645"/>
                <a:gd name="connsiteX0" fmla="*/ 3818 w 1269098"/>
                <a:gd name="connsiteY0" fmla="*/ 588083 h 1898645"/>
                <a:gd name="connsiteX1" fmla="*/ 28881 w 1269098"/>
                <a:gd name="connsiteY1" fmla="*/ 196313 h 1898645"/>
                <a:gd name="connsiteX2" fmla="*/ 151014 w 1269098"/>
                <a:gd name="connsiteY2" fmla="*/ 30190 h 1898645"/>
                <a:gd name="connsiteX3" fmla="*/ 386723 w 1269098"/>
                <a:gd name="connsiteY3" fmla="*/ 23540 h 1898645"/>
                <a:gd name="connsiteX4" fmla="*/ 433773 w 1269098"/>
                <a:gd name="connsiteY4" fmla="*/ 167143 h 1898645"/>
                <a:gd name="connsiteX5" fmla="*/ 497290 w 1269098"/>
                <a:gd name="connsiteY5" fmla="*/ 239864 h 1898645"/>
                <a:gd name="connsiteX6" fmla="*/ 1176848 w 1269098"/>
                <a:gd name="connsiteY6" fmla="*/ 229263 h 1898645"/>
                <a:gd name="connsiteX7" fmla="*/ 1269040 w 1269098"/>
                <a:gd name="connsiteY7" fmla="*/ 328935 h 1898645"/>
                <a:gd name="connsiteX8" fmla="*/ 1268673 w 1269098"/>
                <a:gd name="connsiteY8" fmla="*/ 1725383 h 1898645"/>
                <a:gd name="connsiteX9" fmla="*/ 1122460 w 1269098"/>
                <a:gd name="connsiteY9" fmla="*/ 1883563 h 1898645"/>
                <a:gd name="connsiteX10" fmla="*/ 445407 w 1269098"/>
                <a:gd name="connsiteY10" fmla="*/ 1892311 h 1898645"/>
                <a:gd name="connsiteX11" fmla="*/ 326340 w 1269098"/>
                <a:gd name="connsiteY11" fmla="*/ 1780181 h 1898645"/>
                <a:gd name="connsiteX12" fmla="*/ 287108 w 1269098"/>
                <a:gd name="connsiteY12" fmla="*/ 1092103 h 1898645"/>
                <a:gd name="connsiteX13" fmla="*/ 0 w 1269098"/>
                <a:gd name="connsiteY13" fmla="*/ 989814 h 1898645"/>
                <a:gd name="connsiteX14" fmla="*/ 3818 w 1269098"/>
                <a:gd name="connsiteY14" fmla="*/ 588083 h 1898645"/>
                <a:gd name="connsiteX0" fmla="*/ 3818 w 1269098"/>
                <a:gd name="connsiteY0" fmla="*/ 588083 h 1904437"/>
                <a:gd name="connsiteX1" fmla="*/ 28881 w 1269098"/>
                <a:gd name="connsiteY1" fmla="*/ 196313 h 1904437"/>
                <a:gd name="connsiteX2" fmla="*/ 151014 w 1269098"/>
                <a:gd name="connsiteY2" fmla="*/ 30190 h 1904437"/>
                <a:gd name="connsiteX3" fmla="*/ 386723 w 1269098"/>
                <a:gd name="connsiteY3" fmla="*/ 23540 h 1904437"/>
                <a:gd name="connsiteX4" fmla="*/ 433773 w 1269098"/>
                <a:gd name="connsiteY4" fmla="*/ 167143 h 1904437"/>
                <a:gd name="connsiteX5" fmla="*/ 497290 w 1269098"/>
                <a:gd name="connsiteY5" fmla="*/ 239864 h 1904437"/>
                <a:gd name="connsiteX6" fmla="*/ 1176848 w 1269098"/>
                <a:gd name="connsiteY6" fmla="*/ 229263 h 1904437"/>
                <a:gd name="connsiteX7" fmla="*/ 1269040 w 1269098"/>
                <a:gd name="connsiteY7" fmla="*/ 328935 h 1904437"/>
                <a:gd name="connsiteX8" fmla="*/ 1268673 w 1269098"/>
                <a:gd name="connsiteY8" fmla="*/ 1725383 h 1904437"/>
                <a:gd name="connsiteX9" fmla="*/ 1122460 w 1269098"/>
                <a:gd name="connsiteY9" fmla="*/ 1883563 h 1904437"/>
                <a:gd name="connsiteX10" fmla="*/ 438569 w 1269098"/>
                <a:gd name="connsiteY10" fmla="*/ 1891501 h 1904437"/>
                <a:gd name="connsiteX11" fmla="*/ 326340 w 1269098"/>
                <a:gd name="connsiteY11" fmla="*/ 1780181 h 1904437"/>
                <a:gd name="connsiteX12" fmla="*/ 287108 w 1269098"/>
                <a:gd name="connsiteY12" fmla="*/ 1092103 h 1904437"/>
                <a:gd name="connsiteX13" fmla="*/ 0 w 1269098"/>
                <a:gd name="connsiteY13" fmla="*/ 989814 h 1904437"/>
                <a:gd name="connsiteX14" fmla="*/ 3818 w 1269098"/>
                <a:gd name="connsiteY14" fmla="*/ 588083 h 1904437"/>
                <a:gd name="connsiteX0" fmla="*/ 3818 w 1269098"/>
                <a:gd name="connsiteY0" fmla="*/ 588083 h 1899470"/>
                <a:gd name="connsiteX1" fmla="*/ 28881 w 1269098"/>
                <a:gd name="connsiteY1" fmla="*/ 196313 h 1899470"/>
                <a:gd name="connsiteX2" fmla="*/ 151014 w 1269098"/>
                <a:gd name="connsiteY2" fmla="*/ 30190 h 1899470"/>
                <a:gd name="connsiteX3" fmla="*/ 386723 w 1269098"/>
                <a:gd name="connsiteY3" fmla="*/ 23540 h 1899470"/>
                <a:gd name="connsiteX4" fmla="*/ 433773 w 1269098"/>
                <a:gd name="connsiteY4" fmla="*/ 167143 h 1899470"/>
                <a:gd name="connsiteX5" fmla="*/ 497290 w 1269098"/>
                <a:gd name="connsiteY5" fmla="*/ 239864 h 1899470"/>
                <a:gd name="connsiteX6" fmla="*/ 1176848 w 1269098"/>
                <a:gd name="connsiteY6" fmla="*/ 229263 h 1899470"/>
                <a:gd name="connsiteX7" fmla="*/ 1269040 w 1269098"/>
                <a:gd name="connsiteY7" fmla="*/ 328935 h 1899470"/>
                <a:gd name="connsiteX8" fmla="*/ 1268673 w 1269098"/>
                <a:gd name="connsiteY8" fmla="*/ 1725383 h 1899470"/>
                <a:gd name="connsiteX9" fmla="*/ 1122460 w 1269098"/>
                <a:gd name="connsiteY9" fmla="*/ 1883563 h 1899470"/>
                <a:gd name="connsiteX10" fmla="*/ 438569 w 1269098"/>
                <a:gd name="connsiteY10" fmla="*/ 1891501 h 1899470"/>
                <a:gd name="connsiteX11" fmla="*/ 326340 w 1269098"/>
                <a:gd name="connsiteY11" fmla="*/ 1780181 h 1899470"/>
                <a:gd name="connsiteX12" fmla="*/ 287108 w 1269098"/>
                <a:gd name="connsiteY12" fmla="*/ 1092103 h 1899470"/>
                <a:gd name="connsiteX13" fmla="*/ 0 w 1269098"/>
                <a:gd name="connsiteY13" fmla="*/ 989814 h 1899470"/>
                <a:gd name="connsiteX14" fmla="*/ 3818 w 1269098"/>
                <a:gd name="connsiteY14" fmla="*/ 588083 h 1899470"/>
                <a:gd name="connsiteX0" fmla="*/ 3818 w 1269098"/>
                <a:gd name="connsiteY0" fmla="*/ 588083 h 1897738"/>
                <a:gd name="connsiteX1" fmla="*/ 28881 w 1269098"/>
                <a:gd name="connsiteY1" fmla="*/ 196313 h 1897738"/>
                <a:gd name="connsiteX2" fmla="*/ 151014 w 1269098"/>
                <a:gd name="connsiteY2" fmla="*/ 30190 h 1897738"/>
                <a:gd name="connsiteX3" fmla="*/ 386723 w 1269098"/>
                <a:gd name="connsiteY3" fmla="*/ 23540 h 1897738"/>
                <a:gd name="connsiteX4" fmla="*/ 433773 w 1269098"/>
                <a:gd name="connsiteY4" fmla="*/ 167143 h 1897738"/>
                <a:gd name="connsiteX5" fmla="*/ 497290 w 1269098"/>
                <a:gd name="connsiteY5" fmla="*/ 239864 h 1897738"/>
                <a:gd name="connsiteX6" fmla="*/ 1176848 w 1269098"/>
                <a:gd name="connsiteY6" fmla="*/ 229263 h 1897738"/>
                <a:gd name="connsiteX7" fmla="*/ 1269040 w 1269098"/>
                <a:gd name="connsiteY7" fmla="*/ 328935 h 1897738"/>
                <a:gd name="connsiteX8" fmla="*/ 1268673 w 1269098"/>
                <a:gd name="connsiteY8" fmla="*/ 1725383 h 1897738"/>
                <a:gd name="connsiteX9" fmla="*/ 1122460 w 1269098"/>
                <a:gd name="connsiteY9" fmla="*/ 1883563 h 1897738"/>
                <a:gd name="connsiteX10" fmla="*/ 438569 w 1269098"/>
                <a:gd name="connsiteY10" fmla="*/ 1891501 h 1897738"/>
                <a:gd name="connsiteX11" fmla="*/ 326340 w 1269098"/>
                <a:gd name="connsiteY11" fmla="*/ 1780181 h 1897738"/>
                <a:gd name="connsiteX12" fmla="*/ 287108 w 1269098"/>
                <a:gd name="connsiteY12" fmla="*/ 1092103 h 1897738"/>
                <a:gd name="connsiteX13" fmla="*/ 0 w 1269098"/>
                <a:gd name="connsiteY13" fmla="*/ 989814 h 1897738"/>
                <a:gd name="connsiteX14" fmla="*/ 3818 w 1269098"/>
                <a:gd name="connsiteY14" fmla="*/ 588083 h 1897738"/>
                <a:gd name="connsiteX0" fmla="*/ 3818 w 1269098"/>
                <a:gd name="connsiteY0" fmla="*/ 588083 h 1901921"/>
                <a:gd name="connsiteX1" fmla="*/ 28881 w 1269098"/>
                <a:gd name="connsiteY1" fmla="*/ 196313 h 1901921"/>
                <a:gd name="connsiteX2" fmla="*/ 151014 w 1269098"/>
                <a:gd name="connsiteY2" fmla="*/ 30190 h 1901921"/>
                <a:gd name="connsiteX3" fmla="*/ 386723 w 1269098"/>
                <a:gd name="connsiteY3" fmla="*/ 23540 h 1901921"/>
                <a:gd name="connsiteX4" fmla="*/ 433773 w 1269098"/>
                <a:gd name="connsiteY4" fmla="*/ 167143 h 1901921"/>
                <a:gd name="connsiteX5" fmla="*/ 497290 w 1269098"/>
                <a:gd name="connsiteY5" fmla="*/ 239864 h 1901921"/>
                <a:gd name="connsiteX6" fmla="*/ 1176848 w 1269098"/>
                <a:gd name="connsiteY6" fmla="*/ 229263 h 1901921"/>
                <a:gd name="connsiteX7" fmla="*/ 1269040 w 1269098"/>
                <a:gd name="connsiteY7" fmla="*/ 328935 h 1901921"/>
                <a:gd name="connsiteX8" fmla="*/ 1268673 w 1269098"/>
                <a:gd name="connsiteY8" fmla="*/ 1725383 h 1901921"/>
                <a:gd name="connsiteX9" fmla="*/ 1122460 w 1269098"/>
                <a:gd name="connsiteY9" fmla="*/ 1883563 h 1901921"/>
                <a:gd name="connsiteX10" fmla="*/ 438569 w 1269098"/>
                <a:gd name="connsiteY10" fmla="*/ 1891501 h 1901921"/>
                <a:gd name="connsiteX11" fmla="*/ 326340 w 1269098"/>
                <a:gd name="connsiteY11" fmla="*/ 1780181 h 1901921"/>
                <a:gd name="connsiteX12" fmla="*/ 287108 w 1269098"/>
                <a:gd name="connsiteY12" fmla="*/ 1092103 h 1901921"/>
                <a:gd name="connsiteX13" fmla="*/ 0 w 1269098"/>
                <a:gd name="connsiteY13" fmla="*/ 989814 h 1901921"/>
                <a:gd name="connsiteX14" fmla="*/ 3818 w 1269098"/>
                <a:gd name="connsiteY14" fmla="*/ 588083 h 1901921"/>
                <a:gd name="connsiteX0" fmla="*/ 3818 w 1269098"/>
                <a:gd name="connsiteY0" fmla="*/ 588083 h 1901921"/>
                <a:gd name="connsiteX1" fmla="*/ 28881 w 1269098"/>
                <a:gd name="connsiteY1" fmla="*/ 196313 h 1901921"/>
                <a:gd name="connsiteX2" fmla="*/ 151014 w 1269098"/>
                <a:gd name="connsiteY2" fmla="*/ 30190 h 1901921"/>
                <a:gd name="connsiteX3" fmla="*/ 386723 w 1269098"/>
                <a:gd name="connsiteY3" fmla="*/ 23540 h 1901921"/>
                <a:gd name="connsiteX4" fmla="*/ 433773 w 1269098"/>
                <a:gd name="connsiteY4" fmla="*/ 167143 h 1901921"/>
                <a:gd name="connsiteX5" fmla="*/ 497290 w 1269098"/>
                <a:gd name="connsiteY5" fmla="*/ 239864 h 1901921"/>
                <a:gd name="connsiteX6" fmla="*/ 1176848 w 1269098"/>
                <a:gd name="connsiteY6" fmla="*/ 229263 h 1901921"/>
                <a:gd name="connsiteX7" fmla="*/ 1269040 w 1269098"/>
                <a:gd name="connsiteY7" fmla="*/ 328935 h 1901921"/>
                <a:gd name="connsiteX8" fmla="*/ 1268673 w 1269098"/>
                <a:gd name="connsiteY8" fmla="*/ 1725383 h 1901921"/>
                <a:gd name="connsiteX9" fmla="*/ 1122460 w 1269098"/>
                <a:gd name="connsiteY9" fmla="*/ 1883563 h 1901921"/>
                <a:gd name="connsiteX10" fmla="*/ 438569 w 1269098"/>
                <a:gd name="connsiteY10" fmla="*/ 1891501 h 1901921"/>
                <a:gd name="connsiteX11" fmla="*/ 326340 w 1269098"/>
                <a:gd name="connsiteY11" fmla="*/ 1780181 h 1901921"/>
                <a:gd name="connsiteX12" fmla="*/ 287108 w 1269098"/>
                <a:gd name="connsiteY12" fmla="*/ 1092103 h 1901921"/>
                <a:gd name="connsiteX13" fmla="*/ 0 w 1269098"/>
                <a:gd name="connsiteY13" fmla="*/ 989814 h 1901921"/>
                <a:gd name="connsiteX14" fmla="*/ 3818 w 1269098"/>
                <a:gd name="connsiteY14" fmla="*/ 588083 h 190192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6340 w 1269098"/>
                <a:gd name="connsiteY11" fmla="*/ 1780181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6340 w 1269098"/>
                <a:gd name="connsiteY11" fmla="*/ 1780181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1211 w 1269098"/>
                <a:gd name="connsiteY11" fmla="*/ 1766414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1211 w 1269098"/>
                <a:gd name="connsiteY11" fmla="*/ 1766414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5485 w 1269098"/>
                <a:gd name="connsiteY11" fmla="*/ 1765604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5485 w 1269098"/>
                <a:gd name="connsiteY11" fmla="*/ 1765604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130"/>
                <a:gd name="connsiteX1" fmla="*/ 28881 w 1269098"/>
                <a:gd name="connsiteY1" fmla="*/ 196313 h 1898130"/>
                <a:gd name="connsiteX2" fmla="*/ 151014 w 1269098"/>
                <a:gd name="connsiteY2" fmla="*/ 30190 h 1898130"/>
                <a:gd name="connsiteX3" fmla="*/ 386723 w 1269098"/>
                <a:gd name="connsiteY3" fmla="*/ 23540 h 1898130"/>
                <a:gd name="connsiteX4" fmla="*/ 433773 w 1269098"/>
                <a:gd name="connsiteY4" fmla="*/ 167143 h 1898130"/>
                <a:gd name="connsiteX5" fmla="*/ 497290 w 1269098"/>
                <a:gd name="connsiteY5" fmla="*/ 239864 h 1898130"/>
                <a:gd name="connsiteX6" fmla="*/ 1176848 w 1269098"/>
                <a:gd name="connsiteY6" fmla="*/ 229263 h 1898130"/>
                <a:gd name="connsiteX7" fmla="*/ 1269040 w 1269098"/>
                <a:gd name="connsiteY7" fmla="*/ 328935 h 1898130"/>
                <a:gd name="connsiteX8" fmla="*/ 1268673 w 1269098"/>
                <a:gd name="connsiteY8" fmla="*/ 1725383 h 1898130"/>
                <a:gd name="connsiteX9" fmla="*/ 1122460 w 1269098"/>
                <a:gd name="connsiteY9" fmla="*/ 1883563 h 1898130"/>
                <a:gd name="connsiteX10" fmla="*/ 438569 w 1269098"/>
                <a:gd name="connsiteY10" fmla="*/ 1891501 h 1898130"/>
                <a:gd name="connsiteX11" fmla="*/ 325485 w 1269098"/>
                <a:gd name="connsiteY11" fmla="*/ 1765604 h 1898130"/>
                <a:gd name="connsiteX12" fmla="*/ 287108 w 1269098"/>
                <a:gd name="connsiteY12" fmla="*/ 1092103 h 1898130"/>
                <a:gd name="connsiteX13" fmla="*/ 0 w 1269098"/>
                <a:gd name="connsiteY13" fmla="*/ 989814 h 1898130"/>
                <a:gd name="connsiteX14" fmla="*/ 3818 w 1269098"/>
                <a:gd name="connsiteY14" fmla="*/ 588083 h 1898130"/>
                <a:gd name="connsiteX0" fmla="*/ 3818 w 1275135"/>
                <a:gd name="connsiteY0" fmla="*/ 588083 h 1903538"/>
                <a:gd name="connsiteX1" fmla="*/ 28881 w 1275135"/>
                <a:gd name="connsiteY1" fmla="*/ 196313 h 1903538"/>
                <a:gd name="connsiteX2" fmla="*/ 151014 w 1275135"/>
                <a:gd name="connsiteY2" fmla="*/ 30190 h 1903538"/>
                <a:gd name="connsiteX3" fmla="*/ 386723 w 1275135"/>
                <a:gd name="connsiteY3" fmla="*/ 23540 h 1903538"/>
                <a:gd name="connsiteX4" fmla="*/ 433773 w 1275135"/>
                <a:gd name="connsiteY4" fmla="*/ 167143 h 1903538"/>
                <a:gd name="connsiteX5" fmla="*/ 497290 w 1275135"/>
                <a:gd name="connsiteY5" fmla="*/ 239864 h 1903538"/>
                <a:gd name="connsiteX6" fmla="*/ 1176848 w 1275135"/>
                <a:gd name="connsiteY6" fmla="*/ 229263 h 1903538"/>
                <a:gd name="connsiteX7" fmla="*/ 1269040 w 1275135"/>
                <a:gd name="connsiteY7" fmla="*/ 328935 h 1903538"/>
                <a:gd name="connsiteX8" fmla="*/ 1268673 w 1275135"/>
                <a:gd name="connsiteY8" fmla="*/ 1725383 h 1903538"/>
                <a:gd name="connsiteX9" fmla="*/ 1171694 w 1275135"/>
                <a:gd name="connsiteY9" fmla="*/ 1891337 h 1903538"/>
                <a:gd name="connsiteX10" fmla="*/ 438569 w 1275135"/>
                <a:gd name="connsiteY10" fmla="*/ 1891501 h 1903538"/>
                <a:gd name="connsiteX11" fmla="*/ 325485 w 1275135"/>
                <a:gd name="connsiteY11" fmla="*/ 1765604 h 1903538"/>
                <a:gd name="connsiteX12" fmla="*/ 287108 w 1275135"/>
                <a:gd name="connsiteY12" fmla="*/ 1092103 h 1903538"/>
                <a:gd name="connsiteX13" fmla="*/ 0 w 1275135"/>
                <a:gd name="connsiteY13" fmla="*/ 989814 h 1903538"/>
                <a:gd name="connsiteX14" fmla="*/ 3818 w 1275135"/>
                <a:gd name="connsiteY14" fmla="*/ 588083 h 1903538"/>
                <a:gd name="connsiteX0" fmla="*/ 3818 w 1275135"/>
                <a:gd name="connsiteY0" fmla="*/ 588083 h 1907933"/>
                <a:gd name="connsiteX1" fmla="*/ 28881 w 1275135"/>
                <a:gd name="connsiteY1" fmla="*/ 196313 h 1907933"/>
                <a:gd name="connsiteX2" fmla="*/ 151014 w 1275135"/>
                <a:gd name="connsiteY2" fmla="*/ 30190 h 1907933"/>
                <a:gd name="connsiteX3" fmla="*/ 386723 w 1275135"/>
                <a:gd name="connsiteY3" fmla="*/ 23540 h 1907933"/>
                <a:gd name="connsiteX4" fmla="*/ 433773 w 1275135"/>
                <a:gd name="connsiteY4" fmla="*/ 167143 h 1907933"/>
                <a:gd name="connsiteX5" fmla="*/ 497290 w 1275135"/>
                <a:gd name="connsiteY5" fmla="*/ 239864 h 1907933"/>
                <a:gd name="connsiteX6" fmla="*/ 1176848 w 1275135"/>
                <a:gd name="connsiteY6" fmla="*/ 229263 h 1907933"/>
                <a:gd name="connsiteX7" fmla="*/ 1269040 w 1275135"/>
                <a:gd name="connsiteY7" fmla="*/ 328935 h 1907933"/>
                <a:gd name="connsiteX8" fmla="*/ 1268673 w 1275135"/>
                <a:gd name="connsiteY8" fmla="*/ 1725383 h 1907933"/>
                <a:gd name="connsiteX9" fmla="*/ 1171694 w 1275135"/>
                <a:gd name="connsiteY9" fmla="*/ 1891337 h 1907933"/>
                <a:gd name="connsiteX10" fmla="*/ 438569 w 1275135"/>
                <a:gd name="connsiteY10" fmla="*/ 1891501 h 1907933"/>
                <a:gd name="connsiteX11" fmla="*/ 325485 w 1275135"/>
                <a:gd name="connsiteY11" fmla="*/ 1765604 h 1907933"/>
                <a:gd name="connsiteX12" fmla="*/ 287108 w 1275135"/>
                <a:gd name="connsiteY12" fmla="*/ 1092103 h 1907933"/>
                <a:gd name="connsiteX13" fmla="*/ 0 w 1275135"/>
                <a:gd name="connsiteY13" fmla="*/ 989814 h 1907933"/>
                <a:gd name="connsiteX14" fmla="*/ 3818 w 1275135"/>
                <a:gd name="connsiteY14" fmla="*/ 588083 h 1907933"/>
                <a:gd name="connsiteX0" fmla="*/ 3818 w 1275135"/>
                <a:gd name="connsiteY0" fmla="*/ 588083 h 1906905"/>
                <a:gd name="connsiteX1" fmla="*/ 28881 w 1275135"/>
                <a:gd name="connsiteY1" fmla="*/ 196313 h 1906905"/>
                <a:gd name="connsiteX2" fmla="*/ 151014 w 1275135"/>
                <a:gd name="connsiteY2" fmla="*/ 30190 h 1906905"/>
                <a:gd name="connsiteX3" fmla="*/ 386723 w 1275135"/>
                <a:gd name="connsiteY3" fmla="*/ 23540 h 1906905"/>
                <a:gd name="connsiteX4" fmla="*/ 433773 w 1275135"/>
                <a:gd name="connsiteY4" fmla="*/ 167143 h 1906905"/>
                <a:gd name="connsiteX5" fmla="*/ 497290 w 1275135"/>
                <a:gd name="connsiteY5" fmla="*/ 239864 h 1906905"/>
                <a:gd name="connsiteX6" fmla="*/ 1176848 w 1275135"/>
                <a:gd name="connsiteY6" fmla="*/ 229263 h 1906905"/>
                <a:gd name="connsiteX7" fmla="*/ 1269040 w 1275135"/>
                <a:gd name="connsiteY7" fmla="*/ 328935 h 1906905"/>
                <a:gd name="connsiteX8" fmla="*/ 1268673 w 1275135"/>
                <a:gd name="connsiteY8" fmla="*/ 1725383 h 1906905"/>
                <a:gd name="connsiteX9" fmla="*/ 1171694 w 1275135"/>
                <a:gd name="connsiteY9" fmla="*/ 1891337 h 1906905"/>
                <a:gd name="connsiteX10" fmla="*/ 438569 w 1275135"/>
                <a:gd name="connsiteY10" fmla="*/ 1891501 h 1906905"/>
                <a:gd name="connsiteX11" fmla="*/ 325485 w 1275135"/>
                <a:gd name="connsiteY11" fmla="*/ 1765604 h 1906905"/>
                <a:gd name="connsiteX12" fmla="*/ 287108 w 1275135"/>
                <a:gd name="connsiteY12" fmla="*/ 1092103 h 1906905"/>
                <a:gd name="connsiteX13" fmla="*/ 0 w 1275135"/>
                <a:gd name="connsiteY13" fmla="*/ 989814 h 1906905"/>
                <a:gd name="connsiteX14" fmla="*/ 3818 w 1275135"/>
                <a:gd name="connsiteY14" fmla="*/ 588083 h 1906905"/>
                <a:gd name="connsiteX0" fmla="*/ 3818 w 1275135"/>
                <a:gd name="connsiteY0" fmla="*/ 588083 h 1908203"/>
                <a:gd name="connsiteX1" fmla="*/ 28881 w 1275135"/>
                <a:gd name="connsiteY1" fmla="*/ 196313 h 1908203"/>
                <a:gd name="connsiteX2" fmla="*/ 151014 w 1275135"/>
                <a:gd name="connsiteY2" fmla="*/ 30190 h 1908203"/>
                <a:gd name="connsiteX3" fmla="*/ 386723 w 1275135"/>
                <a:gd name="connsiteY3" fmla="*/ 23540 h 1908203"/>
                <a:gd name="connsiteX4" fmla="*/ 433773 w 1275135"/>
                <a:gd name="connsiteY4" fmla="*/ 167143 h 1908203"/>
                <a:gd name="connsiteX5" fmla="*/ 497290 w 1275135"/>
                <a:gd name="connsiteY5" fmla="*/ 239864 h 1908203"/>
                <a:gd name="connsiteX6" fmla="*/ 1176848 w 1275135"/>
                <a:gd name="connsiteY6" fmla="*/ 229263 h 1908203"/>
                <a:gd name="connsiteX7" fmla="*/ 1269040 w 1275135"/>
                <a:gd name="connsiteY7" fmla="*/ 328935 h 1908203"/>
                <a:gd name="connsiteX8" fmla="*/ 1268673 w 1275135"/>
                <a:gd name="connsiteY8" fmla="*/ 1725383 h 1908203"/>
                <a:gd name="connsiteX9" fmla="*/ 1171694 w 1275135"/>
                <a:gd name="connsiteY9" fmla="*/ 1891337 h 1908203"/>
                <a:gd name="connsiteX10" fmla="*/ 438569 w 1275135"/>
                <a:gd name="connsiteY10" fmla="*/ 1891501 h 1908203"/>
                <a:gd name="connsiteX11" fmla="*/ 325485 w 1275135"/>
                <a:gd name="connsiteY11" fmla="*/ 1765604 h 1908203"/>
                <a:gd name="connsiteX12" fmla="*/ 287108 w 1275135"/>
                <a:gd name="connsiteY12" fmla="*/ 1092103 h 1908203"/>
                <a:gd name="connsiteX13" fmla="*/ 0 w 1275135"/>
                <a:gd name="connsiteY13" fmla="*/ 989814 h 1908203"/>
                <a:gd name="connsiteX14" fmla="*/ 3818 w 1275135"/>
                <a:gd name="connsiteY14" fmla="*/ 588083 h 1908203"/>
                <a:gd name="connsiteX0" fmla="*/ 3818 w 1284512"/>
                <a:gd name="connsiteY0" fmla="*/ 588083 h 1933586"/>
                <a:gd name="connsiteX1" fmla="*/ 28881 w 1284512"/>
                <a:gd name="connsiteY1" fmla="*/ 196313 h 1933586"/>
                <a:gd name="connsiteX2" fmla="*/ 151014 w 1284512"/>
                <a:gd name="connsiteY2" fmla="*/ 30190 h 1933586"/>
                <a:gd name="connsiteX3" fmla="*/ 386723 w 1284512"/>
                <a:gd name="connsiteY3" fmla="*/ 23540 h 1933586"/>
                <a:gd name="connsiteX4" fmla="*/ 433773 w 1284512"/>
                <a:gd name="connsiteY4" fmla="*/ 167143 h 1933586"/>
                <a:gd name="connsiteX5" fmla="*/ 497290 w 1284512"/>
                <a:gd name="connsiteY5" fmla="*/ 239864 h 1933586"/>
                <a:gd name="connsiteX6" fmla="*/ 1176848 w 1284512"/>
                <a:gd name="connsiteY6" fmla="*/ 229263 h 1933586"/>
                <a:gd name="connsiteX7" fmla="*/ 1269040 w 1284512"/>
                <a:gd name="connsiteY7" fmla="*/ 328935 h 1933586"/>
                <a:gd name="connsiteX8" fmla="*/ 1274827 w 1284512"/>
                <a:gd name="connsiteY8" fmla="*/ 1789522 h 1933586"/>
                <a:gd name="connsiteX9" fmla="*/ 1171694 w 1284512"/>
                <a:gd name="connsiteY9" fmla="*/ 1891337 h 1933586"/>
                <a:gd name="connsiteX10" fmla="*/ 438569 w 1284512"/>
                <a:gd name="connsiteY10" fmla="*/ 1891501 h 1933586"/>
                <a:gd name="connsiteX11" fmla="*/ 325485 w 1284512"/>
                <a:gd name="connsiteY11" fmla="*/ 1765604 h 1933586"/>
                <a:gd name="connsiteX12" fmla="*/ 287108 w 1284512"/>
                <a:gd name="connsiteY12" fmla="*/ 1092103 h 1933586"/>
                <a:gd name="connsiteX13" fmla="*/ 0 w 1284512"/>
                <a:gd name="connsiteY13" fmla="*/ 989814 h 1933586"/>
                <a:gd name="connsiteX14" fmla="*/ 3818 w 1284512"/>
                <a:gd name="connsiteY14" fmla="*/ 588083 h 1933586"/>
                <a:gd name="connsiteX0" fmla="*/ 3818 w 1279152"/>
                <a:gd name="connsiteY0" fmla="*/ 588083 h 1898921"/>
                <a:gd name="connsiteX1" fmla="*/ 28881 w 1279152"/>
                <a:gd name="connsiteY1" fmla="*/ 196313 h 1898921"/>
                <a:gd name="connsiteX2" fmla="*/ 151014 w 1279152"/>
                <a:gd name="connsiteY2" fmla="*/ 30190 h 1898921"/>
                <a:gd name="connsiteX3" fmla="*/ 386723 w 1279152"/>
                <a:gd name="connsiteY3" fmla="*/ 23540 h 1898921"/>
                <a:gd name="connsiteX4" fmla="*/ 433773 w 1279152"/>
                <a:gd name="connsiteY4" fmla="*/ 167143 h 1898921"/>
                <a:gd name="connsiteX5" fmla="*/ 497290 w 1279152"/>
                <a:gd name="connsiteY5" fmla="*/ 239864 h 1898921"/>
                <a:gd name="connsiteX6" fmla="*/ 1176848 w 1279152"/>
                <a:gd name="connsiteY6" fmla="*/ 229263 h 1898921"/>
                <a:gd name="connsiteX7" fmla="*/ 1269040 w 1279152"/>
                <a:gd name="connsiteY7" fmla="*/ 328935 h 1898921"/>
                <a:gd name="connsiteX8" fmla="*/ 1274827 w 1279152"/>
                <a:gd name="connsiteY8" fmla="*/ 1789522 h 1898921"/>
                <a:gd name="connsiteX9" fmla="*/ 1171694 w 1279152"/>
                <a:gd name="connsiteY9" fmla="*/ 1891337 h 1898921"/>
                <a:gd name="connsiteX10" fmla="*/ 438569 w 1279152"/>
                <a:gd name="connsiteY10" fmla="*/ 1891501 h 1898921"/>
                <a:gd name="connsiteX11" fmla="*/ 325485 w 1279152"/>
                <a:gd name="connsiteY11" fmla="*/ 1765604 h 1898921"/>
                <a:gd name="connsiteX12" fmla="*/ 287108 w 1279152"/>
                <a:gd name="connsiteY12" fmla="*/ 1092103 h 1898921"/>
                <a:gd name="connsiteX13" fmla="*/ 0 w 1279152"/>
                <a:gd name="connsiteY13" fmla="*/ 989814 h 1898921"/>
                <a:gd name="connsiteX14" fmla="*/ 3818 w 1279152"/>
                <a:gd name="connsiteY14" fmla="*/ 588083 h 1898921"/>
                <a:gd name="connsiteX0" fmla="*/ 3818 w 1279289"/>
                <a:gd name="connsiteY0" fmla="*/ 588083 h 1898921"/>
                <a:gd name="connsiteX1" fmla="*/ 28881 w 1279289"/>
                <a:gd name="connsiteY1" fmla="*/ 196313 h 1898921"/>
                <a:gd name="connsiteX2" fmla="*/ 151014 w 1279289"/>
                <a:gd name="connsiteY2" fmla="*/ 30190 h 1898921"/>
                <a:gd name="connsiteX3" fmla="*/ 386723 w 1279289"/>
                <a:gd name="connsiteY3" fmla="*/ 23540 h 1898921"/>
                <a:gd name="connsiteX4" fmla="*/ 433773 w 1279289"/>
                <a:gd name="connsiteY4" fmla="*/ 167143 h 1898921"/>
                <a:gd name="connsiteX5" fmla="*/ 497290 w 1279289"/>
                <a:gd name="connsiteY5" fmla="*/ 239864 h 1898921"/>
                <a:gd name="connsiteX6" fmla="*/ 1176848 w 1279289"/>
                <a:gd name="connsiteY6" fmla="*/ 229263 h 1898921"/>
                <a:gd name="connsiteX7" fmla="*/ 1269040 w 1279289"/>
                <a:gd name="connsiteY7" fmla="*/ 328935 h 1898921"/>
                <a:gd name="connsiteX8" fmla="*/ 1274827 w 1279289"/>
                <a:gd name="connsiteY8" fmla="*/ 1789522 h 1898921"/>
                <a:gd name="connsiteX9" fmla="*/ 1171694 w 1279289"/>
                <a:gd name="connsiteY9" fmla="*/ 1891337 h 1898921"/>
                <a:gd name="connsiteX10" fmla="*/ 438569 w 1279289"/>
                <a:gd name="connsiteY10" fmla="*/ 1891501 h 1898921"/>
                <a:gd name="connsiteX11" fmla="*/ 325485 w 1279289"/>
                <a:gd name="connsiteY11" fmla="*/ 1765604 h 1898921"/>
                <a:gd name="connsiteX12" fmla="*/ 287108 w 1279289"/>
                <a:gd name="connsiteY12" fmla="*/ 1092103 h 1898921"/>
                <a:gd name="connsiteX13" fmla="*/ 0 w 1279289"/>
                <a:gd name="connsiteY13" fmla="*/ 989814 h 1898921"/>
                <a:gd name="connsiteX14" fmla="*/ 3818 w 1279289"/>
                <a:gd name="connsiteY14" fmla="*/ 588083 h 1898921"/>
                <a:gd name="connsiteX0" fmla="*/ 3818 w 1277164"/>
                <a:gd name="connsiteY0" fmla="*/ 588083 h 1895186"/>
                <a:gd name="connsiteX1" fmla="*/ 28881 w 1277164"/>
                <a:gd name="connsiteY1" fmla="*/ 196313 h 1895186"/>
                <a:gd name="connsiteX2" fmla="*/ 151014 w 1277164"/>
                <a:gd name="connsiteY2" fmla="*/ 30190 h 1895186"/>
                <a:gd name="connsiteX3" fmla="*/ 386723 w 1277164"/>
                <a:gd name="connsiteY3" fmla="*/ 23540 h 1895186"/>
                <a:gd name="connsiteX4" fmla="*/ 433773 w 1277164"/>
                <a:gd name="connsiteY4" fmla="*/ 167143 h 1895186"/>
                <a:gd name="connsiteX5" fmla="*/ 497290 w 1277164"/>
                <a:gd name="connsiteY5" fmla="*/ 239864 h 1895186"/>
                <a:gd name="connsiteX6" fmla="*/ 1176848 w 1277164"/>
                <a:gd name="connsiteY6" fmla="*/ 229263 h 1895186"/>
                <a:gd name="connsiteX7" fmla="*/ 1269040 w 1277164"/>
                <a:gd name="connsiteY7" fmla="*/ 328935 h 1895186"/>
                <a:gd name="connsiteX8" fmla="*/ 1274827 w 1277164"/>
                <a:gd name="connsiteY8" fmla="*/ 1789522 h 1895186"/>
                <a:gd name="connsiteX9" fmla="*/ 1171694 w 1277164"/>
                <a:gd name="connsiteY9" fmla="*/ 1891337 h 1895186"/>
                <a:gd name="connsiteX10" fmla="*/ 438569 w 1277164"/>
                <a:gd name="connsiteY10" fmla="*/ 1891501 h 1895186"/>
                <a:gd name="connsiteX11" fmla="*/ 325485 w 1277164"/>
                <a:gd name="connsiteY11" fmla="*/ 1765604 h 1895186"/>
                <a:gd name="connsiteX12" fmla="*/ 287108 w 1277164"/>
                <a:gd name="connsiteY12" fmla="*/ 1092103 h 1895186"/>
                <a:gd name="connsiteX13" fmla="*/ 0 w 1277164"/>
                <a:gd name="connsiteY13" fmla="*/ 989814 h 1895186"/>
                <a:gd name="connsiteX14" fmla="*/ 3818 w 1277164"/>
                <a:gd name="connsiteY14" fmla="*/ 588083 h 1895186"/>
                <a:gd name="connsiteX0" fmla="*/ 3818 w 1277164"/>
                <a:gd name="connsiteY0" fmla="*/ 588083 h 1891501"/>
                <a:gd name="connsiteX1" fmla="*/ 28881 w 1277164"/>
                <a:gd name="connsiteY1" fmla="*/ 196313 h 1891501"/>
                <a:gd name="connsiteX2" fmla="*/ 151014 w 1277164"/>
                <a:gd name="connsiteY2" fmla="*/ 30190 h 1891501"/>
                <a:gd name="connsiteX3" fmla="*/ 386723 w 1277164"/>
                <a:gd name="connsiteY3" fmla="*/ 23540 h 1891501"/>
                <a:gd name="connsiteX4" fmla="*/ 433773 w 1277164"/>
                <a:gd name="connsiteY4" fmla="*/ 167143 h 1891501"/>
                <a:gd name="connsiteX5" fmla="*/ 497290 w 1277164"/>
                <a:gd name="connsiteY5" fmla="*/ 239864 h 1891501"/>
                <a:gd name="connsiteX6" fmla="*/ 1176848 w 1277164"/>
                <a:gd name="connsiteY6" fmla="*/ 229263 h 1891501"/>
                <a:gd name="connsiteX7" fmla="*/ 1269040 w 1277164"/>
                <a:gd name="connsiteY7" fmla="*/ 328935 h 1891501"/>
                <a:gd name="connsiteX8" fmla="*/ 1274827 w 1277164"/>
                <a:gd name="connsiteY8" fmla="*/ 1789522 h 1891501"/>
                <a:gd name="connsiteX9" fmla="*/ 1171694 w 1277164"/>
                <a:gd name="connsiteY9" fmla="*/ 1891337 h 1891501"/>
                <a:gd name="connsiteX10" fmla="*/ 438569 w 1277164"/>
                <a:gd name="connsiteY10" fmla="*/ 1891501 h 1891501"/>
                <a:gd name="connsiteX11" fmla="*/ 325485 w 1277164"/>
                <a:gd name="connsiteY11" fmla="*/ 1765604 h 1891501"/>
                <a:gd name="connsiteX12" fmla="*/ 287108 w 1277164"/>
                <a:gd name="connsiteY12" fmla="*/ 1092103 h 1891501"/>
                <a:gd name="connsiteX13" fmla="*/ 0 w 1277164"/>
                <a:gd name="connsiteY13" fmla="*/ 989814 h 1891501"/>
                <a:gd name="connsiteX14" fmla="*/ 3818 w 1277164"/>
                <a:gd name="connsiteY14" fmla="*/ 588083 h 1891501"/>
                <a:gd name="connsiteX0" fmla="*/ 3818 w 1286141"/>
                <a:gd name="connsiteY0" fmla="*/ 588083 h 1939285"/>
                <a:gd name="connsiteX1" fmla="*/ 28881 w 1286141"/>
                <a:gd name="connsiteY1" fmla="*/ 196313 h 1939285"/>
                <a:gd name="connsiteX2" fmla="*/ 151014 w 1286141"/>
                <a:gd name="connsiteY2" fmla="*/ 30190 h 1939285"/>
                <a:gd name="connsiteX3" fmla="*/ 386723 w 1286141"/>
                <a:gd name="connsiteY3" fmla="*/ 23540 h 1939285"/>
                <a:gd name="connsiteX4" fmla="*/ 433773 w 1286141"/>
                <a:gd name="connsiteY4" fmla="*/ 167143 h 1939285"/>
                <a:gd name="connsiteX5" fmla="*/ 497290 w 1286141"/>
                <a:gd name="connsiteY5" fmla="*/ 239864 h 1939285"/>
                <a:gd name="connsiteX6" fmla="*/ 1176848 w 1286141"/>
                <a:gd name="connsiteY6" fmla="*/ 229263 h 1939285"/>
                <a:gd name="connsiteX7" fmla="*/ 1272460 w 1286141"/>
                <a:gd name="connsiteY7" fmla="*/ 324076 h 1939285"/>
                <a:gd name="connsiteX8" fmla="*/ 1274827 w 1286141"/>
                <a:gd name="connsiteY8" fmla="*/ 1789522 h 1939285"/>
                <a:gd name="connsiteX9" fmla="*/ 1171694 w 1286141"/>
                <a:gd name="connsiteY9" fmla="*/ 1891337 h 1939285"/>
                <a:gd name="connsiteX10" fmla="*/ 438569 w 1286141"/>
                <a:gd name="connsiteY10" fmla="*/ 1891501 h 1939285"/>
                <a:gd name="connsiteX11" fmla="*/ 325485 w 1286141"/>
                <a:gd name="connsiteY11" fmla="*/ 1765604 h 1939285"/>
                <a:gd name="connsiteX12" fmla="*/ 287108 w 1286141"/>
                <a:gd name="connsiteY12" fmla="*/ 1092103 h 1939285"/>
                <a:gd name="connsiteX13" fmla="*/ 0 w 1286141"/>
                <a:gd name="connsiteY13" fmla="*/ 989814 h 1939285"/>
                <a:gd name="connsiteX14" fmla="*/ 3818 w 1286141"/>
                <a:gd name="connsiteY14" fmla="*/ 588083 h 1939285"/>
                <a:gd name="connsiteX0" fmla="*/ 3818 w 1285345"/>
                <a:gd name="connsiteY0" fmla="*/ 588083 h 1939285"/>
                <a:gd name="connsiteX1" fmla="*/ 28881 w 1285345"/>
                <a:gd name="connsiteY1" fmla="*/ 196313 h 1939285"/>
                <a:gd name="connsiteX2" fmla="*/ 151014 w 1285345"/>
                <a:gd name="connsiteY2" fmla="*/ 30190 h 1939285"/>
                <a:gd name="connsiteX3" fmla="*/ 386723 w 1285345"/>
                <a:gd name="connsiteY3" fmla="*/ 23540 h 1939285"/>
                <a:gd name="connsiteX4" fmla="*/ 433773 w 1285345"/>
                <a:gd name="connsiteY4" fmla="*/ 167143 h 1939285"/>
                <a:gd name="connsiteX5" fmla="*/ 497290 w 1285345"/>
                <a:gd name="connsiteY5" fmla="*/ 239864 h 1939285"/>
                <a:gd name="connsiteX6" fmla="*/ 1176848 w 1285345"/>
                <a:gd name="connsiteY6" fmla="*/ 229263 h 1939285"/>
                <a:gd name="connsiteX7" fmla="*/ 1272460 w 1285345"/>
                <a:gd name="connsiteY7" fmla="*/ 324076 h 1939285"/>
                <a:gd name="connsiteX8" fmla="*/ 1274827 w 1285345"/>
                <a:gd name="connsiteY8" fmla="*/ 1789522 h 1939285"/>
                <a:gd name="connsiteX9" fmla="*/ 1171694 w 1285345"/>
                <a:gd name="connsiteY9" fmla="*/ 1891337 h 1939285"/>
                <a:gd name="connsiteX10" fmla="*/ 438569 w 1285345"/>
                <a:gd name="connsiteY10" fmla="*/ 1891501 h 1939285"/>
                <a:gd name="connsiteX11" fmla="*/ 325485 w 1285345"/>
                <a:gd name="connsiteY11" fmla="*/ 1765604 h 1939285"/>
                <a:gd name="connsiteX12" fmla="*/ 287108 w 1285345"/>
                <a:gd name="connsiteY12" fmla="*/ 1092103 h 1939285"/>
                <a:gd name="connsiteX13" fmla="*/ 0 w 1285345"/>
                <a:gd name="connsiteY13" fmla="*/ 989814 h 1939285"/>
                <a:gd name="connsiteX14" fmla="*/ 3818 w 1285345"/>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6337 h 1937539"/>
                <a:gd name="connsiteX1" fmla="*/ 28881 w 1282903"/>
                <a:gd name="connsiteY1" fmla="*/ 194567 h 1937539"/>
                <a:gd name="connsiteX2" fmla="*/ 151014 w 1282903"/>
                <a:gd name="connsiteY2" fmla="*/ 28444 h 1937539"/>
                <a:gd name="connsiteX3" fmla="*/ 378517 w 1282903"/>
                <a:gd name="connsiteY3" fmla="*/ 19850 h 1937539"/>
                <a:gd name="connsiteX4" fmla="*/ 433773 w 1282903"/>
                <a:gd name="connsiteY4" fmla="*/ 165397 h 1937539"/>
                <a:gd name="connsiteX5" fmla="*/ 497290 w 1282903"/>
                <a:gd name="connsiteY5" fmla="*/ 238118 h 1937539"/>
                <a:gd name="connsiteX6" fmla="*/ 1176848 w 1282903"/>
                <a:gd name="connsiteY6" fmla="*/ 227517 h 1937539"/>
                <a:gd name="connsiteX7" fmla="*/ 1272460 w 1282903"/>
                <a:gd name="connsiteY7" fmla="*/ 322330 h 1937539"/>
                <a:gd name="connsiteX8" fmla="*/ 1274827 w 1282903"/>
                <a:gd name="connsiteY8" fmla="*/ 1787776 h 1937539"/>
                <a:gd name="connsiteX9" fmla="*/ 1171694 w 1282903"/>
                <a:gd name="connsiteY9" fmla="*/ 1889591 h 1937539"/>
                <a:gd name="connsiteX10" fmla="*/ 438569 w 1282903"/>
                <a:gd name="connsiteY10" fmla="*/ 1889755 h 1937539"/>
                <a:gd name="connsiteX11" fmla="*/ 325485 w 1282903"/>
                <a:gd name="connsiteY11" fmla="*/ 1763858 h 1937539"/>
                <a:gd name="connsiteX12" fmla="*/ 287108 w 1282903"/>
                <a:gd name="connsiteY12" fmla="*/ 1090357 h 1937539"/>
                <a:gd name="connsiteX13" fmla="*/ 0 w 1282903"/>
                <a:gd name="connsiteY13" fmla="*/ 988068 h 1937539"/>
                <a:gd name="connsiteX14" fmla="*/ 3818 w 1282903"/>
                <a:gd name="connsiteY14" fmla="*/ 586337 h 1937539"/>
                <a:gd name="connsiteX0" fmla="*/ 3818 w 1282903"/>
                <a:gd name="connsiteY0" fmla="*/ 586337 h 1937539"/>
                <a:gd name="connsiteX1" fmla="*/ 28881 w 1282903"/>
                <a:gd name="connsiteY1" fmla="*/ 194567 h 1937539"/>
                <a:gd name="connsiteX2" fmla="*/ 151014 w 1282903"/>
                <a:gd name="connsiteY2" fmla="*/ 28444 h 1937539"/>
                <a:gd name="connsiteX3" fmla="*/ 378517 w 1282903"/>
                <a:gd name="connsiteY3" fmla="*/ 19850 h 1937539"/>
                <a:gd name="connsiteX4" fmla="*/ 433773 w 1282903"/>
                <a:gd name="connsiteY4" fmla="*/ 165397 h 1937539"/>
                <a:gd name="connsiteX5" fmla="*/ 497290 w 1282903"/>
                <a:gd name="connsiteY5" fmla="*/ 238118 h 1937539"/>
                <a:gd name="connsiteX6" fmla="*/ 1176848 w 1282903"/>
                <a:gd name="connsiteY6" fmla="*/ 227517 h 1937539"/>
                <a:gd name="connsiteX7" fmla="*/ 1272460 w 1282903"/>
                <a:gd name="connsiteY7" fmla="*/ 322330 h 1937539"/>
                <a:gd name="connsiteX8" fmla="*/ 1274827 w 1282903"/>
                <a:gd name="connsiteY8" fmla="*/ 1787776 h 1937539"/>
                <a:gd name="connsiteX9" fmla="*/ 1171694 w 1282903"/>
                <a:gd name="connsiteY9" fmla="*/ 1889591 h 1937539"/>
                <a:gd name="connsiteX10" fmla="*/ 438569 w 1282903"/>
                <a:gd name="connsiteY10" fmla="*/ 1889755 h 1937539"/>
                <a:gd name="connsiteX11" fmla="*/ 325485 w 1282903"/>
                <a:gd name="connsiteY11" fmla="*/ 1763858 h 1937539"/>
                <a:gd name="connsiteX12" fmla="*/ 287108 w 1282903"/>
                <a:gd name="connsiteY12" fmla="*/ 1090357 h 1937539"/>
                <a:gd name="connsiteX13" fmla="*/ 0 w 1282903"/>
                <a:gd name="connsiteY13" fmla="*/ 988068 h 1937539"/>
                <a:gd name="connsiteX14" fmla="*/ 3818 w 1282903"/>
                <a:gd name="connsiteY14" fmla="*/ 586337 h 1937539"/>
                <a:gd name="connsiteX0" fmla="*/ 3818 w 1282903"/>
                <a:gd name="connsiteY0" fmla="*/ 573641 h 1924843"/>
                <a:gd name="connsiteX1" fmla="*/ 28881 w 1282903"/>
                <a:gd name="connsiteY1" fmla="*/ 181871 h 1924843"/>
                <a:gd name="connsiteX2" fmla="*/ 151014 w 1282903"/>
                <a:gd name="connsiteY2" fmla="*/ 15748 h 1924843"/>
                <a:gd name="connsiteX3" fmla="*/ 378517 w 1282903"/>
                <a:gd name="connsiteY3" fmla="*/ 7154 h 1924843"/>
                <a:gd name="connsiteX4" fmla="*/ 433773 w 1282903"/>
                <a:gd name="connsiteY4" fmla="*/ 152701 h 1924843"/>
                <a:gd name="connsiteX5" fmla="*/ 497290 w 1282903"/>
                <a:gd name="connsiteY5" fmla="*/ 225422 h 1924843"/>
                <a:gd name="connsiteX6" fmla="*/ 1176848 w 1282903"/>
                <a:gd name="connsiteY6" fmla="*/ 214821 h 1924843"/>
                <a:gd name="connsiteX7" fmla="*/ 1272460 w 1282903"/>
                <a:gd name="connsiteY7" fmla="*/ 309634 h 1924843"/>
                <a:gd name="connsiteX8" fmla="*/ 1274827 w 1282903"/>
                <a:gd name="connsiteY8" fmla="*/ 1775080 h 1924843"/>
                <a:gd name="connsiteX9" fmla="*/ 1171694 w 1282903"/>
                <a:gd name="connsiteY9" fmla="*/ 1876895 h 1924843"/>
                <a:gd name="connsiteX10" fmla="*/ 438569 w 1282903"/>
                <a:gd name="connsiteY10" fmla="*/ 1877059 h 1924843"/>
                <a:gd name="connsiteX11" fmla="*/ 325485 w 1282903"/>
                <a:gd name="connsiteY11" fmla="*/ 1751162 h 1924843"/>
                <a:gd name="connsiteX12" fmla="*/ 287108 w 1282903"/>
                <a:gd name="connsiteY12" fmla="*/ 1077661 h 1924843"/>
                <a:gd name="connsiteX13" fmla="*/ 0 w 1282903"/>
                <a:gd name="connsiteY13" fmla="*/ 975372 h 1924843"/>
                <a:gd name="connsiteX14" fmla="*/ 3818 w 1282903"/>
                <a:gd name="connsiteY14" fmla="*/ 573641 h 1924843"/>
                <a:gd name="connsiteX0" fmla="*/ 3818 w 1282903"/>
                <a:gd name="connsiteY0" fmla="*/ 573641 h 1924843"/>
                <a:gd name="connsiteX1" fmla="*/ 28881 w 1282903"/>
                <a:gd name="connsiteY1" fmla="*/ 181871 h 1924843"/>
                <a:gd name="connsiteX2" fmla="*/ 130500 w 1282903"/>
                <a:gd name="connsiteY2" fmla="*/ 15748 h 1924843"/>
                <a:gd name="connsiteX3" fmla="*/ 378517 w 1282903"/>
                <a:gd name="connsiteY3" fmla="*/ 7154 h 1924843"/>
                <a:gd name="connsiteX4" fmla="*/ 433773 w 1282903"/>
                <a:gd name="connsiteY4" fmla="*/ 152701 h 1924843"/>
                <a:gd name="connsiteX5" fmla="*/ 497290 w 1282903"/>
                <a:gd name="connsiteY5" fmla="*/ 225422 h 1924843"/>
                <a:gd name="connsiteX6" fmla="*/ 1176848 w 1282903"/>
                <a:gd name="connsiteY6" fmla="*/ 214821 h 1924843"/>
                <a:gd name="connsiteX7" fmla="*/ 1272460 w 1282903"/>
                <a:gd name="connsiteY7" fmla="*/ 309634 h 1924843"/>
                <a:gd name="connsiteX8" fmla="*/ 1274827 w 1282903"/>
                <a:gd name="connsiteY8" fmla="*/ 1775080 h 1924843"/>
                <a:gd name="connsiteX9" fmla="*/ 1171694 w 1282903"/>
                <a:gd name="connsiteY9" fmla="*/ 1876895 h 1924843"/>
                <a:gd name="connsiteX10" fmla="*/ 438569 w 1282903"/>
                <a:gd name="connsiteY10" fmla="*/ 1877059 h 1924843"/>
                <a:gd name="connsiteX11" fmla="*/ 325485 w 1282903"/>
                <a:gd name="connsiteY11" fmla="*/ 1751162 h 1924843"/>
                <a:gd name="connsiteX12" fmla="*/ 287108 w 1282903"/>
                <a:gd name="connsiteY12" fmla="*/ 1077661 h 1924843"/>
                <a:gd name="connsiteX13" fmla="*/ 0 w 1282903"/>
                <a:gd name="connsiteY13" fmla="*/ 975372 h 1924843"/>
                <a:gd name="connsiteX14" fmla="*/ 3818 w 1282903"/>
                <a:gd name="connsiteY14" fmla="*/ 573641 h 1924843"/>
                <a:gd name="connsiteX0" fmla="*/ 3818 w 1282903"/>
                <a:gd name="connsiteY0" fmla="*/ 567033 h 1918235"/>
                <a:gd name="connsiteX1" fmla="*/ 28881 w 1282903"/>
                <a:gd name="connsiteY1" fmla="*/ 175263 h 1918235"/>
                <a:gd name="connsiteX2" fmla="*/ 130500 w 1282903"/>
                <a:gd name="connsiteY2" fmla="*/ 9140 h 1918235"/>
                <a:gd name="connsiteX3" fmla="*/ 378517 w 1282903"/>
                <a:gd name="connsiteY3" fmla="*/ 546 h 1918235"/>
                <a:gd name="connsiteX4" fmla="*/ 433773 w 1282903"/>
                <a:gd name="connsiteY4" fmla="*/ 146093 h 1918235"/>
                <a:gd name="connsiteX5" fmla="*/ 497290 w 1282903"/>
                <a:gd name="connsiteY5" fmla="*/ 218814 h 1918235"/>
                <a:gd name="connsiteX6" fmla="*/ 1176848 w 1282903"/>
                <a:gd name="connsiteY6" fmla="*/ 208213 h 1918235"/>
                <a:gd name="connsiteX7" fmla="*/ 1272460 w 1282903"/>
                <a:gd name="connsiteY7" fmla="*/ 303026 h 1918235"/>
                <a:gd name="connsiteX8" fmla="*/ 1274827 w 1282903"/>
                <a:gd name="connsiteY8" fmla="*/ 1768472 h 1918235"/>
                <a:gd name="connsiteX9" fmla="*/ 1171694 w 1282903"/>
                <a:gd name="connsiteY9" fmla="*/ 1870287 h 1918235"/>
                <a:gd name="connsiteX10" fmla="*/ 438569 w 1282903"/>
                <a:gd name="connsiteY10" fmla="*/ 1870451 h 1918235"/>
                <a:gd name="connsiteX11" fmla="*/ 325485 w 1282903"/>
                <a:gd name="connsiteY11" fmla="*/ 1744554 h 1918235"/>
                <a:gd name="connsiteX12" fmla="*/ 287108 w 1282903"/>
                <a:gd name="connsiteY12" fmla="*/ 1071053 h 1918235"/>
                <a:gd name="connsiteX13" fmla="*/ 0 w 1282903"/>
                <a:gd name="connsiteY13" fmla="*/ 968764 h 1918235"/>
                <a:gd name="connsiteX14" fmla="*/ 3818 w 1282903"/>
                <a:gd name="connsiteY14" fmla="*/ 567033 h 1918235"/>
                <a:gd name="connsiteX0" fmla="*/ 3818 w 1282903"/>
                <a:gd name="connsiteY0" fmla="*/ 566512 h 1917714"/>
                <a:gd name="connsiteX1" fmla="*/ 28881 w 1282903"/>
                <a:gd name="connsiteY1" fmla="*/ 174742 h 1917714"/>
                <a:gd name="connsiteX2" fmla="*/ 130500 w 1282903"/>
                <a:gd name="connsiteY2" fmla="*/ 8619 h 1917714"/>
                <a:gd name="connsiteX3" fmla="*/ 378517 w 1282903"/>
                <a:gd name="connsiteY3" fmla="*/ 25 h 1917714"/>
                <a:gd name="connsiteX4" fmla="*/ 433773 w 1282903"/>
                <a:gd name="connsiteY4" fmla="*/ 145572 h 1917714"/>
                <a:gd name="connsiteX5" fmla="*/ 497290 w 1282903"/>
                <a:gd name="connsiteY5" fmla="*/ 218293 h 1917714"/>
                <a:gd name="connsiteX6" fmla="*/ 1176848 w 1282903"/>
                <a:gd name="connsiteY6" fmla="*/ 207692 h 1917714"/>
                <a:gd name="connsiteX7" fmla="*/ 1272460 w 1282903"/>
                <a:gd name="connsiteY7" fmla="*/ 302505 h 1917714"/>
                <a:gd name="connsiteX8" fmla="*/ 1274827 w 1282903"/>
                <a:gd name="connsiteY8" fmla="*/ 1767951 h 1917714"/>
                <a:gd name="connsiteX9" fmla="*/ 1171694 w 1282903"/>
                <a:gd name="connsiteY9" fmla="*/ 1869766 h 1917714"/>
                <a:gd name="connsiteX10" fmla="*/ 438569 w 1282903"/>
                <a:gd name="connsiteY10" fmla="*/ 1869930 h 1917714"/>
                <a:gd name="connsiteX11" fmla="*/ 325485 w 1282903"/>
                <a:gd name="connsiteY11" fmla="*/ 1744033 h 1917714"/>
                <a:gd name="connsiteX12" fmla="*/ 287108 w 1282903"/>
                <a:gd name="connsiteY12" fmla="*/ 1070532 h 1917714"/>
                <a:gd name="connsiteX13" fmla="*/ 0 w 1282903"/>
                <a:gd name="connsiteY13" fmla="*/ 968243 h 1917714"/>
                <a:gd name="connsiteX14" fmla="*/ 3818 w 1282903"/>
                <a:gd name="connsiteY14" fmla="*/ 566512 h 1917714"/>
                <a:gd name="connsiteX0" fmla="*/ 3818 w 1282903"/>
                <a:gd name="connsiteY0" fmla="*/ 566512 h 1917714"/>
                <a:gd name="connsiteX1" fmla="*/ 28881 w 1282903"/>
                <a:gd name="connsiteY1" fmla="*/ 174742 h 1917714"/>
                <a:gd name="connsiteX2" fmla="*/ 130500 w 1282903"/>
                <a:gd name="connsiteY2" fmla="*/ 8619 h 1917714"/>
                <a:gd name="connsiteX3" fmla="*/ 378517 w 1282903"/>
                <a:gd name="connsiteY3" fmla="*/ 25 h 1917714"/>
                <a:gd name="connsiteX4" fmla="*/ 433773 w 1282903"/>
                <a:gd name="connsiteY4" fmla="*/ 145572 h 1917714"/>
                <a:gd name="connsiteX5" fmla="*/ 497290 w 1282903"/>
                <a:gd name="connsiteY5" fmla="*/ 218293 h 1917714"/>
                <a:gd name="connsiteX6" fmla="*/ 1176848 w 1282903"/>
                <a:gd name="connsiteY6" fmla="*/ 207692 h 1917714"/>
                <a:gd name="connsiteX7" fmla="*/ 1272460 w 1282903"/>
                <a:gd name="connsiteY7" fmla="*/ 302505 h 1917714"/>
                <a:gd name="connsiteX8" fmla="*/ 1274827 w 1282903"/>
                <a:gd name="connsiteY8" fmla="*/ 1767951 h 1917714"/>
                <a:gd name="connsiteX9" fmla="*/ 1171694 w 1282903"/>
                <a:gd name="connsiteY9" fmla="*/ 1869766 h 1917714"/>
                <a:gd name="connsiteX10" fmla="*/ 438569 w 1282903"/>
                <a:gd name="connsiteY10" fmla="*/ 1869930 h 1917714"/>
                <a:gd name="connsiteX11" fmla="*/ 325485 w 1282903"/>
                <a:gd name="connsiteY11" fmla="*/ 1744033 h 1917714"/>
                <a:gd name="connsiteX12" fmla="*/ 287108 w 1282903"/>
                <a:gd name="connsiteY12" fmla="*/ 1070532 h 1917714"/>
                <a:gd name="connsiteX13" fmla="*/ 0 w 1282903"/>
                <a:gd name="connsiteY13" fmla="*/ 968243 h 1917714"/>
                <a:gd name="connsiteX14" fmla="*/ 3818 w 1282903"/>
                <a:gd name="connsiteY14" fmla="*/ 566512 h 1917714"/>
                <a:gd name="connsiteX0" fmla="*/ 3818 w 1282903"/>
                <a:gd name="connsiteY0" fmla="*/ 566533 h 1917735"/>
                <a:gd name="connsiteX1" fmla="*/ 28881 w 1282903"/>
                <a:gd name="connsiteY1" fmla="*/ 174763 h 1917735"/>
                <a:gd name="connsiteX2" fmla="*/ 130500 w 1282903"/>
                <a:gd name="connsiteY2" fmla="*/ 8640 h 1917735"/>
                <a:gd name="connsiteX3" fmla="*/ 378517 w 1282903"/>
                <a:gd name="connsiteY3" fmla="*/ 46 h 1917735"/>
                <a:gd name="connsiteX4" fmla="*/ 433773 w 1282903"/>
                <a:gd name="connsiteY4" fmla="*/ 145593 h 1917735"/>
                <a:gd name="connsiteX5" fmla="*/ 497290 w 1282903"/>
                <a:gd name="connsiteY5" fmla="*/ 218314 h 1917735"/>
                <a:gd name="connsiteX6" fmla="*/ 1176848 w 1282903"/>
                <a:gd name="connsiteY6" fmla="*/ 207713 h 1917735"/>
                <a:gd name="connsiteX7" fmla="*/ 1272460 w 1282903"/>
                <a:gd name="connsiteY7" fmla="*/ 302526 h 1917735"/>
                <a:gd name="connsiteX8" fmla="*/ 1274827 w 1282903"/>
                <a:gd name="connsiteY8" fmla="*/ 1767972 h 1917735"/>
                <a:gd name="connsiteX9" fmla="*/ 1171694 w 1282903"/>
                <a:gd name="connsiteY9" fmla="*/ 1869787 h 1917735"/>
                <a:gd name="connsiteX10" fmla="*/ 438569 w 1282903"/>
                <a:gd name="connsiteY10" fmla="*/ 1869951 h 1917735"/>
                <a:gd name="connsiteX11" fmla="*/ 325485 w 1282903"/>
                <a:gd name="connsiteY11" fmla="*/ 1744054 h 1917735"/>
                <a:gd name="connsiteX12" fmla="*/ 287108 w 1282903"/>
                <a:gd name="connsiteY12" fmla="*/ 1070553 h 1917735"/>
                <a:gd name="connsiteX13" fmla="*/ 0 w 1282903"/>
                <a:gd name="connsiteY13" fmla="*/ 968264 h 1917735"/>
                <a:gd name="connsiteX14" fmla="*/ 3818 w 1282903"/>
                <a:gd name="connsiteY14" fmla="*/ 566533 h 1917735"/>
                <a:gd name="connsiteX0" fmla="*/ 3818 w 1282903"/>
                <a:gd name="connsiteY0" fmla="*/ 566508 h 1917710"/>
                <a:gd name="connsiteX1" fmla="*/ 28881 w 1282903"/>
                <a:gd name="connsiteY1" fmla="*/ 174738 h 1917710"/>
                <a:gd name="connsiteX2" fmla="*/ 130500 w 1282903"/>
                <a:gd name="connsiteY2" fmla="*/ 8615 h 1917710"/>
                <a:gd name="connsiteX3" fmla="*/ 378517 w 1282903"/>
                <a:gd name="connsiteY3" fmla="*/ 21 h 1917710"/>
                <a:gd name="connsiteX4" fmla="*/ 433773 w 1282903"/>
                <a:gd name="connsiteY4" fmla="*/ 145568 h 1917710"/>
                <a:gd name="connsiteX5" fmla="*/ 497290 w 1282903"/>
                <a:gd name="connsiteY5" fmla="*/ 218289 h 1917710"/>
                <a:gd name="connsiteX6" fmla="*/ 1176848 w 1282903"/>
                <a:gd name="connsiteY6" fmla="*/ 207688 h 1917710"/>
                <a:gd name="connsiteX7" fmla="*/ 1272460 w 1282903"/>
                <a:gd name="connsiteY7" fmla="*/ 302501 h 1917710"/>
                <a:gd name="connsiteX8" fmla="*/ 1274827 w 1282903"/>
                <a:gd name="connsiteY8" fmla="*/ 1767947 h 1917710"/>
                <a:gd name="connsiteX9" fmla="*/ 1171694 w 1282903"/>
                <a:gd name="connsiteY9" fmla="*/ 1869762 h 1917710"/>
                <a:gd name="connsiteX10" fmla="*/ 438569 w 1282903"/>
                <a:gd name="connsiteY10" fmla="*/ 1869926 h 1917710"/>
                <a:gd name="connsiteX11" fmla="*/ 325485 w 1282903"/>
                <a:gd name="connsiteY11" fmla="*/ 1744029 h 1917710"/>
                <a:gd name="connsiteX12" fmla="*/ 287108 w 1282903"/>
                <a:gd name="connsiteY12" fmla="*/ 1070528 h 1917710"/>
                <a:gd name="connsiteX13" fmla="*/ 0 w 1282903"/>
                <a:gd name="connsiteY13" fmla="*/ 968239 h 1917710"/>
                <a:gd name="connsiteX14" fmla="*/ 3818 w 1282903"/>
                <a:gd name="connsiteY14" fmla="*/ 566508 h 1917710"/>
                <a:gd name="connsiteX0" fmla="*/ 3818 w 1282903"/>
                <a:gd name="connsiteY0" fmla="*/ 566508 h 1917710"/>
                <a:gd name="connsiteX1" fmla="*/ 28881 w 1282903"/>
                <a:gd name="connsiteY1" fmla="*/ 174738 h 1917710"/>
                <a:gd name="connsiteX2" fmla="*/ 130500 w 1282903"/>
                <a:gd name="connsiteY2" fmla="*/ 8615 h 1917710"/>
                <a:gd name="connsiteX3" fmla="*/ 378517 w 1282903"/>
                <a:gd name="connsiteY3" fmla="*/ 21 h 1917710"/>
                <a:gd name="connsiteX4" fmla="*/ 433773 w 1282903"/>
                <a:gd name="connsiteY4" fmla="*/ 145568 h 1917710"/>
                <a:gd name="connsiteX5" fmla="*/ 497290 w 1282903"/>
                <a:gd name="connsiteY5" fmla="*/ 218289 h 1917710"/>
                <a:gd name="connsiteX6" fmla="*/ 1176848 w 1282903"/>
                <a:gd name="connsiteY6" fmla="*/ 207688 h 1917710"/>
                <a:gd name="connsiteX7" fmla="*/ 1272460 w 1282903"/>
                <a:gd name="connsiteY7" fmla="*/ 302501 h 1917710"/>
                <a:gd name="connsiteX8" fmla="*/ 1274827 w 1282903"/>
                <a:gd name="connsiteY8" fmla="*/ 1767947 h 1917710"/>
                <a:gd name="connsiteX9" fmla="*/ 1171694 w 1282903"/>
                <a:gd name="connsiteY9" fmla="*/ 1869762 h 1917710"/>
                <a:gd name="connsiteX10" fmla="*/ 438569 w 1282903"/>
                <a:gd name="connsiteY10" fmla="*/ 1869926 h 1917710"/>
                <a:gd name="connsiteX11" fmla="*/ 325485 w 1282903"/>
                <a:gd name="connsiteY11" fmla="*/ 1744029 h 1917710"/>
                <a:gd name="connsiteX12" fmla="*/ 287108 w 1282903"/>
                <a:gd name="connsiteY12" fmla="*/ 1070528 h 1917710"/>
                <a:gd name="connsiteX13" fmla="*/ 43416 w 1282903"/>
                <a:gd name="connsiteY13" fmla="*/ 983588 h 1917710"/>
                <a:gd name="connsiteX14" fmla="*/ 0 w 1282903"/>
                <a:gd name="connsiteY14" fmla="*/ 968239 h 1917710"/>
                <a:gd name="connsiteX15" fmla="*/ 3818 w 1282903"/>
                <a:gd name="connsiteY15" fmla="*/ 566508 h 1917710"/>
                <a:gd name="connsiteX0" fmla="*/ 6382 w 1285467"/>
                <a:gd name="connsiteY0" fmla="*/ 566508 h 1917710"/>
                <a:gd name="connsiteX1" fmla="*/ 31445 w 1285467"/>
                <a:gd name="connsiteY1" fmla="*/ 174738 h 1917710"/>
                <a:gd name="connsiteX2" fmla="*/ 133064 w 1285467"/>
                <a:gd name="connsiteY2" fmla="*/ 8615 h 1917710"/>
                <a:gd name="connsiteX3" fmla="*/ 381081 w 1285467"/>
                <a:gd name="connsiteY3" fmla="*/ 21 h 1917710"/>
                <a:gd name="connsiteX4" fmla="*/ 436337 w 1285467"/>
                <a:gd name="connsiteY4" fmla="*/ 145568 h 1917710"/>
                <a:gd name="connsiteX5" fmla="*/ 499854 w 1285467"/>
                <a:gd name="connsiteY5" fmla="*/ 218289 h 1917710"/>
                <a:gd name="connsiteX6" fmla="*/ 1179412 w 1285467"/>
                <a:gd name="connsiteY6" fmla="*/ 207688 h 1917710"/>
                <a:gd name="connsiteX7" fmla="*/ 1275024 w 1285467"/>
                <a:gd name="connsiteY7" fmla="*/ 302501 h 1917710"/>
                <a:gd name="connsiteX8" fmla="*/ 1277391 w 1285467"/>
                <a:gd name="connsiteY8" fmla="*/ 1767947 h 1917710"/>
                <a:gd name="connsiteX9" fmla="*/ 1174258 w 1285467"/>
                <a:gd name="connsiteY9" fmla="*/ 1869762 h 1917710"/>
                <a:gd name="connsiteX10" fmla="*/ 441133 w 1285467"/>
                <a:gd name="connsiteY10" fmla="*/ 1869926 h 1917710"/>
                <a:gd name="connsiteX11" fmla="*/ 328049 w 1285467"/>
                <a:gd name="connsiteY11" fmla="*/ 1744029 h 1917710"/>
                <a:gd name="connsiteX12" fmla="*/ 289672 w 1285467"/>
                <a:gd name="connsiteY12" fmla="*/ 1070528 h 1917710"/>
                <a:gd name="connsiteX13" fmla="*/ 45980 w 1285467"/>
                <a:gd name="connsiteY13" fmla="*/ 983588 h 1917710"/>
                <a:gd name="connsiteX14" fmla="*/ 0 w 1285467"/>
                <a:gd name="connsiteY14" fmla="*/ 885635 h 1917710"/>
                <a:gd name="connsiteX15" fmla="*/ 6382 w 1285467"/>
                <a:gd name="connsiteY15" fmla="*/ 566508 h 1917710"/>
                <a:gd name="connsiteX0" fmla="*/ 8923 w 1288008"/>
                <a:gd name="connsiteY0" fmla="*/ 566508 h 1917710"/>
                <a:gd name="connsiteX1" fmla="*/ 33986 w 1288008"/>
                <a:gd name="connsiteY1" fmla="*/ 174738 h 1917710"/>
                <a:gd name="connsiteX2" fmla="*/ 135605 w 1288008"/>
                <a:gd name="connsiteY2" fmla="*/ 8615 h 1917710"/>
                <a:gd name="connsiteX3" fmla="*/ 383622 w 1288008"/>
                <a:gd name="connsiteY3" fmla="*/ 21 h 1917710"/>
                <a:gd name="connsiteX4" fmla="*/ 438878 w 1288008"/>
                <a:gd name="connsiteY4" fmla="*/ 145568 h 1917710"/>
                <a:gd name="connsiteX5" fmla="*/ 502395 w 1288008"/>
                <a:gd name="connsiteY5" fmla="*/ 218289 h 1917710"/>
                <a:gd name="connsiteX6" fmla="*/ 1181953 w 1288008"/>
                <a:gd name="connsiteY6" fmla="*/ 207688 h 1917710"/>
                <a:gd name="connsiteX7" fmla="*/ 1277565 w 1288008"/>
                <a:gd name="connsiteY7" fmla="*/ 302501 h 1917710"/>
                <a:gd name="connsiteX8" fmla="*/ 1279932 w 1288008"/>
                <a:gd name="connsiteY8" fmla="*/ 1767947 h 1917710"/>
                <a:gd name="connsiteX9" fmla="*/ 1176799 w 1288008"/>
                <a:gd name="connsiteY9" fmla="*/ 1869762 h 1917710"/>
                <a:gd name="connsiteX10" fmla="*/ 443674 w 1288008"/>
                <a:gd name="connsiteY10" fmla="*/ 1869926 h 1917710"/>
                <a:gd name="connsiteX11" fmla="*/ 330590 w 1288008"/>
                <a:gd name="connsiteY11" fmla="*/ 1744029 h 1917710"/>
                <a:gd name="connsiteX12" fmla="*/ 292213 w 1288008"/>
                <a:gd name="connsiteY12" fmla="*/ 1070528 h 1917710"/>
                <a:gd name="connsiteX13" fmla="*/ 48521 w 1288008"/>
                <a:gd name="connsiteY13" fmla="*/ 983588 h 1917710"/>
                <a:gd name="connsiteX14" fmla="*/ 2541 w 1288008"/>
                <a:gd name="connsiteY14" fmla="*/ 885635 h 1917710"/>
                <a:gd name="connsiteX15" fmla="*/ 8923 w 1288008"/>
                <a:gd name="connsiteY15" fmla="*/ 566508 h 1917710"/>
                <a:gd name="connsiteX0" fmla="*/ 8923 w 1288008"/>
                <a:gd name="connsiteY0" fmla="*/ 566508 h 1917710"/>
                <a:gd name="connsiteX1" fmla="*/ 33986 w 1288008"/>
                <a:gd name="connsiteY1" fmla="*/ 174738 h 1917710"/>
                <a:gd name="connsiteX2" fmla="*/ 135605 w 1288008"/>
                <a:gd name="connsiteY2" fmla="*/ 8615 h 1917710"/>
                <a:gd name="connsiteX3" fmla="*/ 383622 w 1288008"/>
                <a:gd name="connsiteY3" fmla="*/ 21 h 1917710"/>
                <a:gd name="connsiteX4" fmla="*/ 438878 w 1288008"/>
                <a:gd name="connsiteY4" fmla="*/ 145568 h 1917710"/>
                <a:gd name="connsiteX5" fmla="*/ 502395 w 1288008"/>
                <a:gd name="connsiteY5" fmla="*/ 218289 h 1917710"/>
                <a:gd name="connsiteX6" fmla="*/ 1181953 w 1288008"/>
                <a:gd name="connsiteY6" fmla="*/ 207688 h 1917710"/>
                <a:gd name="connsiteX7" fmla="*/ 1277565 w 1288008"/>
                <a:gd name="connsiteY7" fmla="*/ 302501 h 1917710"/>
                <a:gd name="connsiteX8" fmla="*/ 1279932 w 1288008"/>
                <a:gd name="connsiteY8" fmla="*/ 1767947 h 1917710"/>
                <a:gd name="connsiteX9" fmla="*/ 1176799 w 1288008"/>
                <a:gd name="connsiteY9" fmla="*/ 1869762 h 1917710"/>
                <a:gd name="connsiteX10" fmla="*/ 443674 w 1288008"/>
                <a:gd name="connsiteY10" fmla="*/ 1869926 h 1917710"/>
                <a:gd name="connsiteX11" fmla="*/ 330590 w 1288008"/>
                <a:gd name="connsiteY11" fmla="*/ 1744029 h 1917710"/>
                <a:gd name="connsiteX12" fmla="*/ 292213 w 1288008"/>
                <a:gd name="connsiteY12" fmla="*/ 1070528 h 1917710"/>
                <a:gd name="connsiteX13" fmla="*/ 48521 w 1288008"/>
                <a:gd name="connsiteY13" fmla="*/ 983588 h 1917710"/>
                <a:gd name="connsiteX14" fmla="*/ 2541 w 1288008"/>
                <a:gd name="connsiteY14" fmla="*/ 885635 h 1917710"/>
                <a:gd name="connsiteX15" fmla="*/ 8923 w 1288008"/>
                <a:gd name="connsiteY15" fmla="*/ 566508 h 1917710"/>
                <a:gd name="connsiteX0" fmla="*/ 1741 w 1280826"/>
                <a:gd name="connsiteY0" fmla="*/ 566508 h 1917710"/>
                <a:gd name="connsiteX1" fmla="*/ 26804 w 1280826"/>
                <a:gd name="connsiteY1" fmla="*/ 174738 h 1917710"/>
                <a:gd name="connsiteX2" fmla="*/ 128423 w 1280826"/>
                <a:gd name="connsiteY2" fmla="*/ 8615 h 1917710"/>
                <a:gd name="connsiteX3" fmla="*/ 376440 w 1280826"/>
                <a:gd name="connsiteY3" fmla="*/ 21 h 1917710"/>
                <a:gd name="connsiteX4" fmla="*/ 431696 w 1280826"/>
                <a:gd name="connsiteY4" fmla="*/ 145568 h 1917710"/>
                <a:gd name="connsiteX5" fmla="*/ 495213 w 1280826"/>
                <a:gd name="connsiteY5" fmla="*/ 218289 h 1917710"/>
                <a:gd name="connsiteX6" fmla="*/ 1174771 w 1280826"/>
                <a:gd name="connsiteY6" fmla="*/ 207688 h 1917710"/>
                <a:gd name="connsiteX7" fmla="*/ 1270383 w 1280826"/>
                <a:gd name="connsiteY7" fmla="*/ 302501 h 1917710"/>
                <a:gd name="connsiteX8" fmla="*/ 1272750 w 1280826"/>
                <a:gd name="connsiteY8" fmla="*/ 1767947 h 1917710"/>
                <a:gd name="connsiteX9" fmla="*/ 1169617 w 1280826"/>
                <a:gd name="connsiteY9" fmla="*/ 1869762 h 1917710"/>
                <a:gd name="connsiteX10" fmla="*/ 436492 w 1280826"/>
                <a:gd name="connsiteY10" fmla="*/ 1869926 h 1917710"/>
                <a:gd name="connsiteX11" fmla="*/ 323408 w 1280826"/>
                <a:gd name="connsiteY11" fmla="*/ 1744029 h 1917710"/>
                <a:gd name="connsiteX12" fmla="*/ 285031 w 1280826"/>
                <a:gd name="connsiteY12" fmla="*/ 1070528 h 1917710"/>
                <a:gd name="connsiteX13" fmla="*/ 41339 w 1280826"/>
                <a:gd name="connsiteY13" fmla="*/ 983588 h 1917710"/>
                <a:gd name="connsiteX14" fmla="*/ 10745 w 1280826"/>
                <a:gd name="connsiteY14" fmla="*/ 906691 h 1917710"/>
                <a:gd name="connsiteX15" fmla="*/ 1741 w 1280826"/>
                <a:gd name="connsiteY15" fmla="*/ 566508 h 1917710"/>
                <a:gd name="connsiteX0" fmla="*/ 3092 w 1282177"/>
                <a:gd name="connsiteY0" fmla="*/ 571937 h 1923139"/>
                <a:gd name="connsiteX1" fmla="*/ 12770 w 1282177"/>
                <a:gd name="connsiteY1" fmla="*/ 155872 h 1923139"/>
                <a:gd name="connsiteX2" fmla="*/ 129774 w 1282177"/>
                <a:gd name="connsiteY2" fmla="*/ 14044 h 1923139"/>
                <a:gd name="connsiteX3" fmla="*/ 377791 w 1282177"/>
                <a:gd name="connsiteY3" fmla="*/ 5450 h 1923139"/>
                <a:gd name="connsiteX4" fmla="*/ 433047 w 1282177"/>
                <a:gd name="connsiteY4" fmla="*/ 150997 h 1923139"/>
                <a:gd name="connsiteX5" fmla="*/ 496564 w 1282177"/>
                <a:gd name="connsiteY5" fmla="*/ 223718 h 1923139"/>
                <a:gd name="connsiteX6" fmla="*/ 1176122 w 1282177"/>
                <a:gd name="connsiteY6" fmla="*/ 213117 h 1923139"/>
                <a:gd name="connsiteX7" fmla="*/ 1271734 w 1282177"/>
                <a:gd name="connsiteY7" fmla="*/ 307930 h 1923139"/>
                <a:gd name="connsiteX8" fmla="*/ 1274101 w 1282177"/>
                <a:gd name="connsiteY8" fmla="*/ 1773376 h 1923139"/>
                <a:gd name="connsiteX9" fmla="*/ 1170968 w 1282177"/>
                <a:gd name="connsiteY9" fmla="*/ 1875191 h 1923139"/>
                <a:gd name="connsiteX10" fmla="*/ 437843 w 1282177"/>
                <a:gd name="connsiteY10" fmla="*/ 1875355 h 1923139"/>
                <a:gd name="connsiteX11" fmla="*/ 324759 w 1282177"/>
                <a:gd name="connsiteY11" fmla="*/ 1749458 h 1923139"/>
                <a:gd name="connsiteX12" fmla="*/ 286382 w 1282177"/>
                <a:gd name="connsiteY12" fmla="*/ 1075957 h 1923139"/>
                <a:gd name="connsiteX13" fmla="*/ 42690 w 1282177"/>
                <a:gd name="connsiteY13" fmla="*/ 989017 h 1923139"/>
                <a:gd name="connsiteX14" fmla="*/ 12096 w 1282177"/>
                <a:gd name="connsiteY14" fmla="*/ 912120 h 1923139"/>
                <a:gd name="connsiteX15" fmla="*/ 3092 w 1282177"/>
                <a:gd name="connsiteY15" fmla="*/ 571937 h 1923139"/>
                <a:gd name="connsiteX0" fmla="*/ 1741 w 1280826"/>
                <a:gd name="connsiteY0" fmla="*/ 571937 h 1923139"/>
                <a:gd name="connsiteX1" fmla="*/ 11419 w 1280826"/>
                <a:gd name="connsiteY1" fmla="*/ 155872 h 1923139"/>
                <a:gd name="connsiteX2" fmla="*/ 128423 w 1280826"/>
                <a:gd name="connsiteY2" fmla="*/ 14044 h 1923139"/>
                <a:gd name="connsiteX3" fmla="*/ 376440 w 1280826"/>
                <a:gd name="connsiteY3" fmla="*/ 5450 h 1923139"/>
                <a:gd name="connsiteX4" fmla="*/ 431696 w 1280826"/>
                <a:gd name="connsiteY4" fmla="*/ 150997 h 1923139"/>
                <a:gd name="connsiteX5" fmla="*/ 495213 w 1280826"/>
                <a:gd name="connsiteY5" fmla="*/ 223718 h 1923139"/>
                <a:gd name="connsiteX6" fmla="*/ 1174771 w 1280826"/>
                <a:gd name="connsiteY6" fmla="*/ 213117 h 1923139"/>
                <a:gd name="connsiteX7" fmla="*/ 1270383 w 1280826"/>
                <a:gd name="connsiteY7" fmla="*/ 307930 h 1923139"/>
                <a:gd name="connsiteX8" fmla="*/ 1272750 w 1280826"/>
                <a:gd name="connsiteY8" fmla="*/ 1773376 h 1923139"/>
                <a:gd name="connsiteX9" fmla="*/ 1169617 w 1280826"/>
                <a:gd name="connsiteY9" fmla="*/ 1875191 h 1923139"/>
                <a:gd name="connsiteX10" fmla="*/ 436492 w 1280826"/>
                <a:gd name="connsiteY10" fmla="*/ 1875355 h 1923139"/>
                <a:gd name="connsiteX11" fmla="*/ 323408 w 1280826"/>
                <a:gd name="connsiteY11" fmla="*/ 1749458 h 1923139"/>
                <a:gd name="connsiteX12" fmla="*/ 285031 w 1280826"/>
                <a:gd name="connsiteY12" fmla="*/ 1075957 h 1923139"/>
                <a:gd name="connsiteX13" fmla="*/ 41339 w 1280826"/>
                <a:gd name="connsiteY13" fmla="*/ 989017 h 1923139"/>
                <a:gd name="connsiteX14" fmla="*/ 10745 w 1280826"/>
                <a:gd name="connsiteY14" fmla="*/ 912120 h 1923139"/>
                <a:gd name="connsiteX15" fmla="*/ 1741 w 1280826"/>
                <a:gd name="connsiteY15" fmla="*/ 571937 h 1923139"/>
                <a:gd name="connsiteX0" fmla="*/ 1741 w 1280826"/>
                <a:gd name="connsiteY0" fmla="*/ 571937 h 1923139"/>
                <a:gd name="connsiteX1" fmla="*/ 11419 w 1280826"/>
                <a:gd name="connsiteY1" fmla="*/ 155872 h 1923139"/>
                <a:gd name="connsiteX2" fmla="*/ 128423 w 1280826"/>
                <a:gd name="connsiteY2" fmla="*/ 14044 h 1923139"/>
                <a:gd name="connsiteX3" fmla="*/ 376440 w 1280826"/>
                <a:gd name="connsiteY3" fmla="*/ 5450 h 1923139"/>
                <a:gd name="connsiteX4" fmla="*/ 431696 w 1280826"/>
                <a:gd name="connsiteY4" fmla="*/ 150997 h 1923139"/>
                <a:gd name="connsiteX5" fmla="*/ 495213 w 1280826"/>
                <a:gd name="connsiteY5" fmla="*/ 223718 h 1923139"/>
                <a:gd name="connsiteX6" fmla="*/ 1174771 w 1280826"/>
                <a:gd name="connsiteY6" fmla="*/ 213117 h 1923139"/>
                <a:gd name="connsiteX7" fmla="*/ 1270383 w 1280826"/>
                <a:gd name="connsiteY7" fmla="*/ 307930 h 1923139"/>
                <a:gd name="connsiteX8" fmla="*/ 1272750 w 1280826"/>
                <a:gd name="connsiteY8" fmla="*/ 1773376 h 1923139"/>
                <a:gd name="connsiteX9" fmla="*/ 1169617 w 1280826"/>
                <a:gd name="connsiteY9" fmla="*/ 1875191 h 1923139"/>
                <a:gd name="connsiteX10" fmla="*/ 436492 w 1280826"/>
                <a:gd name="connsiteY10" fmla="*/ 1875355 h 1923139"/>
                <a:gd name="connsiteX11" fmla="*/ 323408 w 1280826"/>
                <a:gd name="connsiteY11" fmla="*/ 1749458 h 1923139"/>
                <a:gd name="connsiteX12" fmla="*/ 285031 w 1280826"/>
                <a:gd name="connsiteY12" fmla="*/ 1075957 h 1923139"/>
                <a:gd name="connsiteX13" fmla="*/ 41339 w 1280826"/>
                <a:gd name="connsiteY13" fmla="*/ 989017 h 1923139"/>
                <a:gd name="connsiteX14" fmla="*/ 10745 w 1280826"/>
                <a:gd name="connsiteY14" fmla="*/ 912120 h 1923139"/>
                <a:gd name="connsiteX15" fmla="*/ 1741 w 1280826"/>
                <a:gd name="connsiteY15" fmla="*/ 571937 h 1923139"/>
                <a:gd name="connsiteX0" fmla="*/ 1741 w 1280826"/>
                <a:gd name="connsiteY0" fmla="*/ 577360 h 1928562"/>
                <a:gd name="connsiteX1" fmla="*/ 11419 w 1280826"/>
                <a:gd name="connsiteY1" fmla="*/ 161295 h 1928562"/>
                <a:gd name="connsiteX2" fmla="*/ 66881 w 1280826"/>
                <a:gd name="connsiteY2" fmla="*/ 11369 h 1928562"/>
                <a:gd name="connsiteX3" fmla="*/ 376440 w 1280826"/>
                <a:gd name="connsiteY3" fmla="*/ 10873 h 1928562"/>
                <a:gd name="connsiteX4" fmla="*/ 431696 w 1280826"/>
                <a:gd name="connsiteY4" fmla="*/ 156420 h 1928562"/>
                <a:gd name="connsiteX5" fmla="*/ 495213 w 1280826"/>
                <a:gd name="connsiteY5" fmla="*/ 229141 h 1928562"/>
                <a:gd name="connsiteX6" fmla="*/ 1174771 w 1280826"/>
                <a:gd name="connsiteY6" fmla="*/ 218540 h 1928562"/>
                <a:gd name="connsiteX7" fmla="*/ 1270383 w 1280826"/>
                <a:gd name="connsiteY7" fmla="*/ 313353 h 1928562"/>
                <a:gd name="connsiteX8" fmla="*/ 1272750 w 1280826"/>
                <a:gd name="connsiteY8" fmla="*/ 1778799 h 1928562"/>
                <a:gd name="connsiteX9" fmla="*/ 1169617 w 1280826"/>
                <a:gd name="connsiteY9" fmla="*/ 1880614 h 1928562"/>
                <a:gd name="connsiteX10" fmla="*/ 436492 w 1280826"/>
                <a:gd name="connsiteY10" fmla="*/ 1880778 h 1928562"/>
                <a:gd name="connsiteX11" fmla="*/ 323408 w 1280826"/>
                <a:gd name="connsiteY11" fmla="*/ 1754881 h 1928562"/>
                <a:gd name="connsiteX12" fmla="*/ 285031 w 1280826"/>
                <a:gd name="connsiteY12" fmla="*/ 1081380 h 1928562"/>
                <a:gd name="connsiteX13" fmla="*/ 41339 w 1280826"/>
                <a:gd name="connsiteY13" fmla="*/ 994440 h 1928562"/>
                <a:gd name="connsiteX14" fmla="*/ 10745 w 1280826"/>
                <a:gd name="connsiteY14" fmla="*/ 917543 h 1928562"/>
                <a:gd name="connsiteX15" fmla="*/ 1741 w 1280826"/>
                <a:gd name="connsiteY15" fmla="*/ 577360 h 1928562"/>
                <a:gd name="connsiteX0" fmla="*/ 1741 w 1280826"/>
                <a:gd name="connsiteY0" fmla="*/ 577705 h 1928907"/>
                <a:gd name="connsiteX1" fmla="*/ 11419 w 1280826"/>
                <a:gd name="connsiteY1" fmla="*/ 161640 h 1928907"/>
                <a:gd name="connsiteX2" fmla="*/ 66881 w 1280826"/>
                <a:gd name="connsiteY2" fmla="*/ 11714 h 1928907"/>
                <a:gd name="connsiteX3" fmla="*/ 376440 w 1280826"/>
                <a:gd name="connsiteY3" fmla="*/ 11218 h 1928907"/>
                <a:gd name="connsiteX4" fmla="*/ 431696 w 1280826"/>
                <a:gd name="connsiteY4" fmla="*/ 156765 h 1928907"/>
                <a:gd name="connsiteX5" fmla="*/ 495213 w 1280826"/>
                <a:gd name="connsiteY5" fmla="*/ 229486 h 1928907"/>
                <a:gd name="connsiteX6" fmla="*/ 1174771 w 1280826"/>
                <a:gd name="connsiteY6" fmla="*/ 218885 h 1928907"/>
                <a:gd name="connsiteX7" fmla="*/ 1270383 w 1280826"/>
                <a:gd name="connsiteY7" fmla="*/ 313698 h 1928907"/>
                <a:gd name="connsiteX8" fmla="*/ 1272750 w 1280826"/>
                <a:gd name="connsiteY8" fmla="*/ 1779144 h 1928907"/>
                <a:gd name="connsiteX9" fmla="*/ 1169617 w 1280826"/>
                <a:gd name="connsiteY9" fmla="*/ 1880959 h 1928907"/>
                <a:gd name="connsiteX10" fmla="*/ 436492 w 1280826"/>
                <a:gd name="connsiteY10" fmla="*/ 1881123 h 1928907"/>
                <a:gd name="connsiteX11" fmla="*/ 323408 w 1280826"/>
                <a:gd name="connsiteY11" fmla="*/ 1755226 h 1928907"/>
                <a:gd name="connsiteX12" fmla="*/ 285031 w 1280826"/>
                <a:gd name="connsiteY12" fmla="*/ 1081725 h 1928907"/>
                <a:gd name="connsiteX13" fmla="*/ 41339 w 1280826"/>
                <a:gd name="connsiteY13" fmla="*/ 994785 h 1928907"/>
                <a:gd name="connsiteX14" fmla="*/ 10745 w 1280826"/>
                <a:gd name="connsiteY14" fmla="*/ 917888 h 1928907"/>
                <a:gd name="connsiteX15" fmla="*/ 1741 w 1280826"/>
                <a:gd name="connsiteY15" fmla="*/ 577705 h 1928907"/>
                <a:gd name="connsiteX0" fmla="*/ 1741 w 1280826"/>
                <a:gd name="connsiteY0" fmla="*/ 572670 h 1923872"/>
                <a:gd name="connsiteX1" fmla="*/ 11419 w 1280826"/>
                <a:gd name="connsiteY1" fmla="*/ 156605 h 1923872"/>
                <a:gd name="connsiteX2" fmla="*/ 66881 w 1280826"/>
                <a:gd name="connsiteY2" fmla="*/ 6679 h 1923872"/>
                <a:gd name="connsiteX3" fmla="*/ 376440 w 1280826"/>
                <a:gd name="connsiteY3" fmla="*/ 6183 h 1923872"/>
                <a:gd name="connsiteX4" fmla="*/ 431696 w 1280826"/>
                <a:gd name="connsiteY4" fmla="*/ 151730 h 1923872"/>
                <a:gd name="connsiteX5" fmla="*/ 495213 w 1280826"/>
                <a:gd name="connsiteY5" fmla="*/ 224451 h 1923872"/>
                <a:gd name="connsiteX6" fmla="*/ 1174771 w 1280826"/>
                <a:gd name="connsiteY6" fmla="*/ 213850 h 1923872"/>
                <a:gd name="connsiteX7" fmla="*/ 1270383 w 1280826"/>
                <a:gd name="connsiteY7" fmla="*/ 308663 h 1923872"/>
                <a:gd name="connsiteX8" fmla="*/ 1272750 w 1280826"/>
                <a:gd name="connsiteY8" fmla="*/ 1774109 h 1923872"/>
                <a:gd name="connsiteX9" fmla="*/ 1169617 w 1280826"/>
                <a:gd name="connsiteY9" fmla="*/ 1875924 h 1923872"/>
                <a:gd name="connsiteX10" fmla="*/ 436492 w 1280826"/>
                <a:gd name="connsiteY10" fmla="*/ 1876088 h 1923872"/>
                <a:gd name="connsiteX11" fmla="*/ 323408 w 1280826"/>
                <a:gd name="connsiteY11" fmla="*/ 1750191 h 1923872"/>
                <a:gd name="connsiteX12" fmla="*/ 285031 w 1280826"/>
                <a:gd name="connsiteY12" fmla="*/ 1076690 h 1923872"/>
                <a:gd name="connsiteX13" fmla="*/ 41339 w 1280826"/>
                <a:gd name="connsiteY13" fmla="*/ 989750 h 1923872"/>
                <a:gd name="connsiteX14" fmla="*/ 10745 w 1280826"/>
                <a:gd name="connsiteY14" fmla="*/ 912853 h 1923872"/>
                <a:gd name="connsiteX15" fmla="*/ 1741 w 1280826"/>
                <a:gd name="connsiteY15" fmla="*/ 572670 h 1923872"/>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3283 h 1924485"/>
                <a:gd name="connsiteX1" fmla="*/ 11419 w 1280826"/>
                <a:gd name="connsiteY1" fmla="*/ 102149 h 1924485"/>
                <a:gd name="connsiteX2" fmla="*/ 66881 w 1280826"/>
                <a:gd name="connsiteY2" fmla="*/ 7292 h 1924485"/>
                <a:gd name="connsiteX3" fmla="*/ 376440 w 1280826"/>
                <a:gd name="connsiteY3" fmla="*/ 6796 h 1924485"/>
                <a:gd name="connsiteX4" fmla="*/ 431696 w 1280826"/>
                <a:gd name="connsiteY4" fmla="*/ 152343 h 1924485"/>
                <a:gd name="connsiteX5" fmla="*/ 495213 w 1280826"/>
                <a:gd name="connsiteY5" fmla="*/ 225064 h 1924485"/>
                <a:gd name="connsiteX6" fmla="*/ 1174771 w 1280826"/>
                <a:gd name="connsiteY6" fmla="*/ 214463 h 1924485"/>
                <a:gd name="connsiteX7" fmla="*/ 1270383 w 1280826"/>
                <a:gd name="connsiteY7" fmla="*/ 309276 h 1924485"/>
                <a:gd name="connsiteX8" fmla="*/ 1272750 w 1280826"/>
                <a:gd name="connsiteY8" fmla="*/ 1774722 h 1924485"/>
                <a:gd name="connsiteX9" fmla="*/ 1169617 w 1280826"/>
                <a:gd name="connsiteY9" fmla="*/ 1876537 h 1924485"/>
                <a:gd name="connsiteX10" fmla="*/ 436492 w 1280826"/>
                <a:gd name="connsiteY10" fmla="*/ 1876701 h 1924485"/>
                <a:gd name="connsiteX11" fmla="*/ 323408 w 1280826"/>
                <a:gd name="connsiteY11" fmla="*/ 1750804 h 1924485"/>
                <a:gd name="connsiteX12" fmla="*/ 285031 w 1280826"/>
                <a:gd name="connsiteY12" fmla="*/ 1077303 h 1924485"/>
                <a:gd name="connsiteX13" fmla="*/ 41339 w 1280826"/>
                <a:gd name="connsiteY13" fmla="*/ 990363 h 1924485"/>
                <a:gd name="connsiteX14" fmla="*/ 10745 w 1280826"/>
                <a:gd name="connsiteY14" fmla="*/ 913466 h 1924485"/>
                <a:gd name="connsiteX15" fmla="*/ 1741 w 1280826"/>
                <a:gd name="connsiteY15" fmla="*/ 573283 h 1924485"/>
                <a:gd name="connsiteX0" fmla="*/ 1741 w 1280826"/>
                <a:gd name="connsiteY0" fmla="*/ 573283 h 1924485"/>
                <a:gd name="connsiteX1" fmla="*/ 11419 w 1280826"/>
                <a:gd name="connsiteY1" fmla="*/ 102149 h 1924485"/>
                <a:gd name="connsiteX2" fmla="*/ 66881 w 1280826"/>
                <a:gd name="connsiteY2" fmla="*/ 7292 h 1924485"/>
                <a:gd name="connsiteX3" fmla="*/ 376440 w 1280826"/>
                <a:gd name="connsiteY3" fmla="*/ 6796 h 1924485"/>
                <a:gd name="connsiteX4" fmla="*/ 431696 w 1280826"/>
                <a:gd name="connsiteY4" fmla="*/ 152343 h 1924485"/>
                <a:gd name="connsiteX5" fmla="*/ 495213 w 1280826"/>
                <a:gd name="connsiteY5" fmla="*/ 225064 h 1924485"/>
                <a:gd name="connsiteX6" fmla="*/ 1174771 w 1280826"/>
                <a:gd name="connsiteY6" fmla="*/ 214463 h 1924485"/>
                <a:gd name="connsiteX7" fmla="*/ 1270383 w 1280826"/>
                <a:gd name="connsiteY7" fmla="*/ 309276 h 1924485"/>
                <a:gd name="connsiteX8" fmla="*/ 1272750 w 1280826"/>
                <a:gd name="connsiteY8" fmla="*/ 1774722 h 1924485"/>
                <a:gd name="connsiteX9" fmla="*/ 1169617 w 1280826"/>
                <a:gd name="connsiteY9" fmla="*/ 1876537 h 1924485"/>
                <a:gd name="connsiteX10" fmla="*/ 436492 w 1280826"/>
                <a:gd name="connsiteY10" fmla="*/ 1876701 h 1924485"/>
                <a:gd name="connsiteX11" fmla="*/ 323408 w 1280826"/>
                <a:gd name="connsiteY11" fmla="*/ 1750804 h 1924485"/>
                <a:gd name="connsiteX12" fmla="*/ 285031 w 1280826"/>
                <a:gd name="connsiteY12" fmla="*/ 1077303 h 1924485"/>
                <a:gd name="connsiteX13" fmla="*/ 41339 w 1280826"/>
                <a:gd name="connsiteY13" fmla="*/ 990363 h 1924485"/>
                <a:gd name="connsiteX14" fmla="*/ 10745 w 1280826"/>
                <a:gd name="connsiteY14" fmla="*/ 913466 h 1924485"/>
                <a:gd name="connsiteX15" fmla="*/ 1741 w 1280826"/>
                <a:gd name="connsiteY15" fmla="*/ 573283 h 1924485"/>
                <a:gd name="connsiteX0" fmla="*/ 1741 w 1280826"/>
                <a:gd name="connsiteY0" fmla="*/ 568262 h 1919464"/>
                <a:gd name="connsiteX1" fmla="*/ 11419 w 1280826"/>
                <a:gd name="connsiteY1" fmla="*/ 97128 h 1919464"/>
                <a:gd name="connsiteX2" fmla="*/ 66881 w 1280826"/>
                <a:gd name="connsiteY2" fmla="*/ 2271 h 1919464"/>
                <a:gd name="connsiteX3" fmla="*/ 376440 w 1280826"/>
                <a:gd name="connsiteY3" fmla="*/ 1775 h 1919464"/>
                <a:gd name="connsiteX4" fmla="*/ 431696 w 1280826"/>
                <a:gd name="connsiteY4" fmla="*/ 147322 h 1919464"/>
                <a:gd name="connsiteX5" fmla="*/ 495213 w 1280826"/>
                <a:gd name="connsiteY5" fmla="*/ 220043 h 1919464"/>
                <a:gd name="connsiteX6" fmla="*/ 1174771 w 1280826"/>
                <a:gd name="connsiteY6" fmla="*/ 209442 h 1919464"/>
                <a:gd name="connsiteX7" fmla="*/ 1270383 w 1280826"/>
                <a:gd name="connsiteY7" fmla="*/ 304255 h 1919464"/>
                <a:gd name="connsiteX8" fmla="*/ 1272750 w 1280826"/>
                <a:gd name="connsiteY8" fmla="*/ 1769701 h 1919464"/>
                <a:gd name="connsiteX9" fmla="*/ 1169617 w 1280826"/>
                <a:gd name="connsiteY9" fmla="*/ 1871516 h 1919464"/>
                <a:gd name="connsiteX10" fmla="*/ 436492 w 1280826"/>
                <a:gd name="connsiteY10" fmla="*/ 1871680 h 1919464"/>
                <a:gd name="connsiteX11" fmla="*/ 323408 w 1280826"/>
                <a:gd name="connsiteY11" fmla="*/ 1745783 h 1919464"/>
                <a:gd name="connsiteX12" fmla="*/ 285031 w 1280826"/>
                <a:gd name="connsiteY12" fmla="*/ 1072282 h 1919464"/>
                <a:gd name="connsiteX13" fmla="*/ 41339 w 1280826"/>
                <a:gd name="connsiteY13" fmla="*/ 985342 h 1919464"/>
                <a:gd name="connsiteX14" fmla="*/ 10745 w 1280826"/>
                <a:gd name="connsiteY14" fmla="*/ 908445 h 1919464"/>
                <a:gd name="connsiteX15" fmla="*/ 1741 w 1280826"/>
                <a:gd name="connsiteY15" fmla="*/ 568262 h 1919464"/>
                <a:gd name="connsiteX0" fmla="*/ 1741 w 1280826"/>
                <a:gd name="connsiteY0" fmla="*/ 568262 h 1919464"/>
                <a:gd name="connsiteX1" fmla="*/ 11419 w 1280826"/>
                <a:gd name="connsiteY1" fmla="*/ 97128 h 1919464"/>
                <a:gd name="connsiteX2" fmla="*/ 66881 w 1280826"/>
                <a:gd name="connsiteY2" fmla="*/ 2271 h 1919464"/>
                <a:gd name="connsiteX3" fmla="*/ 376440 w 1280826"/>
                <a:gd name="connsiteY3" fmla="*/ 1775 h 1919464"/>
                <a:gd name="connsiteX4" fmla="*/ 431696 w 1280826"/>
                <a:gd name="connsiteY4" fmla="*/ 147322 h 1919464"/>
                <a:gd name="connsiteX5" fmla="*/ 495213 w 1280826"/>
                <a:gd name="connsiteY5" fmla="*/ 220043 h 1919464"/>
                <a:gd name="connsiteX6" fmla="*/ 1174771 w 1280826"/>
                <a:gd name="connsiteY6" fmla="*/ 209442 h 1919464"/>
                <a:gd name="connsiteX7" fmla="*/ 1270383 w 1280826"/>
                <a:gd name="connsiteY7" fmla="*/ 304255 h 1919464"/>
                <a:gd name="connsiteX8" fmla="*/ 1272750 w 1280826"/>
                <a:gd name="connsiteY8" fmla="*/ 1769701 h 1919464"/>
                <a:gd name="connsiteX9" fmla="*/ 1169617 w 1280826"/>
                <a:gd name="connsiteY9" fmla="*/ 1871516 h 1919464"/>
                <a:gd name="connsiteX10" fmla="*/ 436492 w 1280826"/>
                <a:gd name="connsiteY10" fmla="*/ 1871680 h 1919464"/>
                <a:gd name="connsiteX11" fmla="*/ 323408 w 1280826"/>
                <a:gd name="connsiteY11" fmla="*/ 1745783 h 1919464"/>
                <a:gd name="connsiteX12" fmla="*/ 285031 w 1280826"/>
                <a:gd name="connsiteY12" fmla="*/ 1072282 h 1919464"/>
                <a:gd name="connsiteX13" fmla="*/ 41339 w 1280826"/>
                <a:gd name="connsiteY13" fmla="*/ 985342 h 1919464"/>
                <a:gd name="connsiteX14" fmla="*/ 10745 w 1280826"/>
                <a:gd name="connsiteY14" fmla="*/ 908445 h 1919464"/>
                <a:gd name="connsiteX15" fmla="*/ 1741 w 1280826"/>
                <a:gd name="connsiteY15" fmla="*/ 568262 h 1919464"/>
                <a:gd name="connsiteX0" fmla="*/ 5100 w 1275181"/>
                <a:gd name="connsiteY0" fmla="*/ 914855 h 1925874"/>
                <a:gd name="connsiteX1" fmla="*/ 5774 w 1275181"/>
                <a:gd name="connsiteY1" fmla="*/ 103538 h 1925874"/>
                <a:gd name="connsiteX2" fmla="*/ 61236 w 1275181"/>
                <a:gd name="connsiteY2" fmla="*/ 8681 h 1925874"/>
                <a:gd name="connsiteX3" fmla="*/ 370795 w 1275181"/>
                <a:gd name="connsiteY3" fmla="*/ 8185 h 1925874"/>
                <a:gd name="connsiteX4" fmla="*/ 426051 w 1275181"/>
                <a:gd name="connsiteY4" fmla="*/ 153732 h 1925874"/>
                <a:gd name="connsiteX5" fmla="*/ 489568 w 1275181"/>
                <a:gd name="connsiteY5" fmla="*/ 226453 h 1925874"/>
                <a:gd name="connsiteX6" fmla="*/ 1169126 w 1275181"/>
                <a:gd name="connsiteY6" fmla="*/ 215852 h 1925874"/>
                <a:gd name="connsiteX7" fmla="*/ 1264738 w 1275181"/>
                <a:gd name="connsiteY7" fmla="*/ 310665 h 1925874"/>
                <a:gd name="connsiteX8" fmla="*/ 1267105 w 1275181"/>
                <a:gd name="connsiteY8" fmla="*/ 1776111 h 1925874"/>
                <a:gd name="connsiteX9" fmla="*/ 1163972 w 1275181"/>
                <a:gd name="connsiteY9" fmla="*/ 1877926 h 1925874"/>
                <a:gd name="connsiteX10" fmla="*/ 430847 w 1275181"/>
                <a:gd name="connsiteY10" fmla="*/ 1878090 h 1925874"/>
                <a:gd name="connsiteX11" fmla="*/ 317763 w 1275181"/>
                <a:gd name="connsiteY11" fmla="*/ 1752193 h 1925874"/>
                <a:gd name="connsiteX12" fmla="*/ 279386 w 1275181"/>
                <a:gd name="connsiteY12" fmla="*/ 1078692 h 1925874"/>
                <a:gd name="connsiteX13" fmla="*/ 35694 w 1275181"/>
                <a:gd name="connsiteY13" fmla="*/ 991752 h 1925874"/>
                <a:gd name="connsiteX14" fmla="*/ 5100 w 1275181"/>
                <a:gd name="connsiteY14" fmla="*/ 914855 h 1925874"/>
                <a:gd name="connsiteX0" fmla="*/ 8050 w 1278131"/>
                <a:gd name="connsiteY0" fmla="*/ 914855 h 1925874"/>
                <a:gd name="connsiteX1" fmla="*/ 8724 w 1278131"/>
                <a:gd name="connsiteY1" fmla="*/ 103538 h 1925874"/>
                <a:gd name="connsiteX2" fmla="*/ 64186 w 1278131"/>
                <a:gd name="connsiteY2" fmla="*/ 8681 h 1925874"/>
                <a:gd name="connsiteX3" fmla="*/ 373745 w 1278131"/>
                <a:gd name="connsiteY3" fmla="*/ 8185 h 1925874"/>
                <a:gd name="connsiteX4" fmla="*/ 429001 w 1278131"/>
                <a:gd name="connsiteY4" fmla="*/ 153732 h 1925874"/>
                <a:gd name="connsiteX5" fmla="*/ 492518 w 1278131"/>
                <a:gd name="connsiteY5" fmla="*/ 226453 h 1925874"/>
                <a:gd name="connsiteX6" fmla="*/ 1172076 w 1278131"/>
                <a:gd name="connsiteY6" fmla="*/ 215852 h 1925874"/>
                <a:gd name="connsiteX7" fmla="*/ 1267688 w 1278131"/>
                <a:gd name="connsiteY7" fmla="*/ 310665 h 1925874"/>
                <a:gd name="connsiteX8" fmla="*/ 1270055 w 1278131"/>
                <a:gd name="connsiteY8" fmla="*/ 1776111 h 1925874"/>
                <a:gd name="connsiteX9" fmla="*/ 1166922 w 1278131"/>
                <a:gd name="connsiteY9" fmla="*/ 1877926 h 1925874"/>
                <a:gd name="connsiteX10" fmla="*/ 433797 w 1278131"/>
                <a:gd name="connsiteY10" fmla="*/ 1878090 h 1925874"/>
                <a:gd name="connsiteX11" fmla="*/ 320713 w 1278131"/>
                <a:gd name="connsiteY11" fmla="*/ 1752193 h 1925874"/>
                <a:gd name="connsiteX12" fmla="*/ 282336 w 1278131"/>
                <a:gd name="connsiteY12" fmla="*/ 1078692 h 1925874"/>
                <a:gd name="connsiteX13" fmla="*/ 38644 w 1278131"/>
                <a:gd name="connsiteY13" fmla="*/ 991752 h 1925874"/>
                <a:gd name="connsiteX14" fmla="*/ 8050 w 1278131"/>
                <a:gd name="connsiteY14" fmla="*/ 914855 h 1925874"/>
                <a:gd name="connsiteX0" fmla="*/ 3863 w 1273944"/>
                <a:gd name="connsiteY0" fmla="*/ 914855 h 1925874"/>
                <a:gd name="connsiteX1" fmla="*/ 4537 w 1273944"/>
                <a:gd name="connsiteY1" fmla="*/ 103538 h 1925874"/>
                <a:gd name="connsiteX2" fmla="*/ 59999 w 1273944"/>
                <a:gd name="connsiteY2" fmla="*/ 8681 h 1925874"/>
                <a:gd name="connsiteX3" fmla="*/ 369558 w 1273944"/>
                <a:gd name="connsiteY3" fmla="*/ 8185 h 1925874"/>
                <a:gd name="connsiteX4" fmla="*/ 424814 w 1273944"/>
                <a:gd name="connsiteY4" fmla="*/ 153732 h 1925874"/>
                <a:gd name="connsiteX5" fmla="*/ 488331 w 1273944"/>
                <a:gd name="connsiteY5" fmla="*/ 226453 h 1925874"/>
                <a:gd name="connsiteX6" fmla="*/ 1167889 w 1273944"/>
                <a:gd name="connsiteY6" fmla="*/ 215852 h 1925874"/>
                <a:gd name="connsiteX7" fmla="*/ 1263501 w 1273944"/>
                <a:gd name="connsiteY7" fmla="*/ 310665 h 1925874"/>
                <a:gd name="connsiteX8" fmla="*/ 1265868 w 1273944"/>
                <a:gd name="connsiteY8" fmla="*/ 1776111 h 1925874"/>
                <a:gd name="connsiteX9" fmla="*/ 1162735 w 1273944"/>
                <a:gd name="connsiteY9" fmla="*/ 1877926 h 1925874"/>
                <a:gd name="connsiteX10" fmla="*/ 429610 w 1273944"/>
                <a:gd name="connsiteY10" fmla="*/ 1878090 h 1925874"/>
                <a:gd name="connsiteX11" fmla="*/ 316526 w 1273944"/>
                <a:gd name="connsiteY11" fmla="*/ 1752193 h 1925874"/>
                <a:gd name="connsiteX12" fmla="*/ 278149 w 1273944"/>
                <a:gd name="connsiteY12" fmla="*/ 1078692 h 1925874"/>
                <a:gd name="connsiteX13" fmla="*/ 34457 w 1273944"/>
                <a:gd name="connsiteY13" fmla="*/ 991752 h 1925874"/>
                <a:gd name="connsiteX14" fmla="*/ 3863 w 1273944"/>
                <a:gd name="connsiteY14"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79291 w 1277750"/>
                <a:gd name="connsiteY13" fmla="*/ 993372 h 1925874"/>
                <a:gd name="connsiteX14" fmla="*/ 7669 w 1277750"/>
                <a:gd name="connsiteY14"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79291 w 1277750"/>
                <a:gd name="connsiteY13" fmla="*/ 993372 h 1925874"/>
                <a:gd name="connsiteX14" fmla="*/ 7669 w 1277750"/>
                <a:gd name="connsiteY14"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79291 w 1277750"/>
                <a:gd name="connsiteY13" fmla="*/ 993372 h 1925874"/>
                <a:gd name="connsiteX14" fmla="*/ 7669 w 1277750"/>
                <a:gd name="connsiteY14"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208359 w 1277750"/>
                <a:gd name="connsiteY13" fmla="*/ 1033054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237421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237421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0675 w 1277750"/>
                <a:gd name="connsiteY12" fmla="*/ 1026214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0675 w 1277750"/>
                <a:gd name="connsiteY12" fmla="*/ 1026214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0675 w 1277750"/>
                <a:gd name="connsiteY12" fmla="*/ 1026214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9041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9041 h 1925874"/>
                <a:gd name="connsiteX15" fmla="*/ 7669 w 1277750"/>
                <a:gd name="connsiteY15" fmla="*/ 914855 h 1925874"/>
                <a:gd name="connsiteX0" fmla="*/ 6743 w 1276824"/>
                <a:gd name="connsiteY0" fmla="*/ 914855 h 1925874"/>
                <a:gd name="connsiteX1" fmla="*/ 7417 w 1276824"/>
                <a:gd name="connsiteY1" fmla="*/ 103538 h 1925874"/>
                <a:gd name="connsiteX2" fmla="*/ 62879 w 1276824"/>
                <a:gd name="connsiteY2" fmla="*/ 8681 h 1925874"/>
                <a:gd name="connsiteX3" fmla="*/ 372438 w 1276824"/>
                <a:gd name="connsiteY3" fmla="*/ 8185 h 1925874"/>
                <a:gd name="connsiteX4" fmla="*/ 427694 w 1276824"/>
                <a:gd name="connsiteY4" fmla="*/ 153732 h 1925874"/>
                <a:gd name="connsiteX5" fmla="*/ 491211 w 1276824"/>
                <a:gd name="connsiteY5" fmla="*/ 226453 h 1925874"/>
                <a:gd name="connsiteX6" fmla="*/ 1170769 w 1276824"/>
                <a:gd name="connsiteY6" fmla="*/ 215852 h 1925874"/>
                <a:gd name="connsiteX7" fmla="*/ 1266381 w 1276824"/>
                <a:gd name="connsiteY7" fmla="*/ 310665 h 1925874"/>
                <a:gd name="connsiteX8" fmla="*/ 1268748 w 1276824"/>
                <a:gd name="connsiteY8" fmla="*/ 1776111 h 1925874"/>
                <a:gd name="connsiteX9" fmla="*/ 1165615 w 1276824"/>
                <a:gd name="connsiteY9" fmla="*/ 1877926 h 1925874"/>
                <a:gd name="connsiteX10" fmla="*/ 432490 w 1276824"/>
                <a:gd name="connsiteY10" fmla="*/ 1878090 h 1925874"/>
                <a:gd name="connsiteX11" fmla="*/ 319406 w 1276824"/>
                <a:gd name="connsiteY11" fmla="*/ 1752193 h 1925874"/>
                <a:gd name="connsiteX12" fmla="*/ 313852 w 1276824"/>
                <a:gd name="connsiteY12" fmla="*/ 1070917 h 1925874"/>
                <a:gd name="connsiteX13" fmla="*/ 215981 w 1276824"/>
                <a:gd name="connsiteY13" fmla="*/ 1003900 h 1925874"/>
                <a:gd name="connsiteX14" fmla="*/ 78365 w 1276824"/>
                <a:gd name="connsiteY14" fmla="*/ 999041 h 1925874"/>
                <a:gd name="connsiteX15" fmla="*/ 6743 w 1276824"/>
                <a:gd name="connsiteY15" fmla="*/ 914855 h 1925874"/>
                <a:gd name="connsiteX0" fmla="*/ 4371 w 1274452"/>
                <a:gd name="connsiteY0" fmla="*/ 914855 h 1925874"/>
                <a:gd name="connsiteX1" fmla="*/ 5045 w 1274452"/>
                <a:gd name="connsiteY1" fmla="*/ 103538 h 1925874"/>
                <a:gd name="connsiteX2" fmla="*/ 60507 w 1274452"/>
                <a:gd name="connsiteY2" fmla="*/ 8681 h 1925874"/>
                <a:gd name="connsiteX3" fmla="*/ 370066 w 1274452"/>
                <a:gd name="connsiteY3" fmla="*/ 8185 h 1925874"/>
                <a:gd name="connsiteX4" fmla="*/ 425322 w 1274452"/>
                <a:gd name="connsiteY4" fmla="*/ 153732 h 1925874"/>
                <a:gd name="connsiteX5" fmla="*/ 488839 w 1274452"/>
                <a:gd name="connsiteY5" fmla="*/ 226453 h 1925874"/>
                <a:gd name="connsiteX6" fmla="*/ 1168397 w 1274452"/>
                <a:gd name="connsiteY6" fmla="*/ 215852 h 1925874"/>
                <a:gd name="connsiteX7" fmla="*/ 1264009 w 1274452"/>
                <a:gd name="connsiteY7" fmla="*/ 310665 h 1925874"/>
                <a:gd name="connsiteX8" fmla="*/ 1266376 w 1274452"/>
                <a:gd name="connsiteY8" fmla="*/ 1776111 h 1925874"/>
                <a:gd name="connsiteX9" fmla="*/ 1163243 w 1274452"/>
                <a:gd name="connsiteY9" fmla="*/ 1877926 h 1925874"/>
                <a:gd name="connsiteX10" fmla="*/ 430118 w 1274452"/>
                <a:gd name="connsiteY10" fmla="*/ 1878090 h 1925874"/>
                <a:gd name="connsiteX11" fmla="*/ 317034 w 1274452"/>
                <a:gd name="connsiteY11" fmla="*/ 1752193 h 1925874"/>
                <a:gd name="connsiteX12" fmla="*/ 311480 w 1274452"/>
                <a:gd name="connsiteY12" fmla="*/ 1070917 h 1925874"/>
                <a:gd name="connsiteX13" fmla="*/ 213609 w 1274452"/>
                <a:gd name="connsiteY13" fmla="*/ 1003900 h 1925874"/>
                <a:gd name="connsiteX14" fmla="*/ 75993 w 1274452"/>
                <a:gd name="connsiteY14" fmla="*/ 999041 h 1925874"/>
                <a:gd name="connsiteX15" fmla="*/ 4371 w 1274452"/>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1003090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1003090 h 1925874"/>
                <a:gd name="connsiteX15" fmla="*/ 7669 w 1277750"/>
                <a:gd name="connsiteY15" fmla="*/ 914855 h 1925874"/>
                <a:gd name="connsiteX0" fmla="*/ 5441 w 1275522"/>
                <a:gd name="connsiteY0" fmla="*/ 914855 h 1925874"/>
                <a:gd name="connsiteX1" fmla="*/ 6115 w 1275522"/>
                <a:gd name="connsiteY1" fmla="*/ 103538 h 1925874"/>
                <a:gd name="connsiteX2" fmla="*/ 61577 w 1275522"/>
                <a:gd name="connsiteY2" fmla="*/ 8681 h 1925874"/>
                <a:gd name="connsiteX3" fmla="*/ 371136 w 1275522"/>
                <a:gd name="connsiteY3" fmla="*/ 8185 h 1925874"/>
                <a:gd name="connsiteX4" fmla="*/ 426392 w 1275522"/>
                <a:gd name="connsiteY4" fmla="*/ 153732 h 1925874"/>
                <a:gd name="connsiteX5" fmla="*/ 489909 w 1275522"/>
                <a:gd name="connsiteY5" fmla="*/ 226453 h 1925874"/>
                <a:gd name="connsiteX6" fmla="*/ 1169467 w 1275522"/>
                <a:gd name="connsiteY6" fmla="*/ 215852 h 1925874"/>
                <a:gd name="connsiteX7" fmla="*/ 1265079 w 1275522"/>
                <a:gd name="connsiteY7" fmla="*/ 310665 h 1925874"/>
                <a:gd name="connsiteX8" fmla="*/ 1267446 w 1275522"/>
                <a:gd name="connsiteY8" fmla="*/ 1776111 h 1925874"/>
                <a:gd name="connsiteX9" fmla="*/ 1164313 w 1275522"/>
                <a:gd name="connsiteY9" fmla="*/ 1877926 h 1925874"/>
                <a:gd name="connsiteX10" fmla="*/ 431188 w 1275522"/>
                <a:gd name="connsiteY10" fmla="*/ 1878090 h 1925874"/>
                <a:gd name="connsiteX11" fmla="*/ 318104 w 1275522"/>
                <a:gd name="connsiteY11" fmla="*/ 1752193 h 1925874"/>
                <a:gd name="connsiteX12" fmla="*/ 312550 w 1275522"/>
                <a:gd name="connsiteY12" fmla="*/ 1070917 h 1925874"/>
                <a:gd name="connsiteX13" fmla="*/ 214679 w 1275522"/>
                <a:gd name="connsiteY13" fmla="*/ 1003900 h 1925874"/>
                <a:gd name="connsiteX14" fmla="*/ 77063 w 1275522"/>
                <a:gd name="connsiteY14" fmla="*/ 1003090 h 1925874"/>
                <a:gd name="connsiteX15" fmla="*/ 5441 w 1275522"/>
                <a:gd name="connsiteY15" fmla="*/ 914855 h 1925874"/>
                <a:gd name="connsiteX0" fmla="*/ 3878 w 1273959"/>
                <a:gd name="connsiteY0" fmla="*/ 914855 h 1925874"/>
                <a:gd name="connsiteX1" fmla="*/ 4552 w 1273959"/>
                <a:gd name="connsiteY1" fmla="*/ 103538 h 1925874"/>
                <a:gd name="connsiteX2" fmla="*/ 60014 w 1273959"/>
                <a:gd name="connsiteY2" fmla="*/ 8681 h 1925874"/>
                <a:gd name="connsiteX3" fmla="*/ 369573 w 1273959"/>
                <a:gd name="connsiteY3" fmla="*/ 8185 h 1925874"/>
                <a:gd name="connsiteX4" fmla="*/ 424829 w 1273959"/>
                <a:gd name="connsiteY4" fmla="*/ 153732 h 1925874"/>
                <a:gd name="connsiteX5" fmla="*/ 488346 w 1273959"/>
                <a:gd name="connsiteY5" fmla="*/ 226453 h 1925874"/>
                <a:gd name="connsiteX6" fmla="*/ 1167904 w 1273959"/>
                <a:gd name="connsiteY6" fmla="*/ 215852 h 1925874"/>
                <a:gd name="connsiteX7" fmla="*/ 1263516 w 1273959"/>
                <a:gd name="connsiteY7" fmla="*/ 310665 h 1925874"/>
                <a:gd name="connsiteX8" fmla="*/ 1265883 w 1273959"/>
                <a:gd name="connsiteY8" fmla="*/ 1776111 h 1925874"/>
                <a:gd name="connsiteX9" fmla="*/ 1162750 w 1273959"/>
                <a:gd name="connsiteY9" fmla="*/ 1877926 h 1925874"/>
                <a:gd name="connsiteX10" fmla="*/ 429625 w 1273959"/>
                <a:gd name="connsiteY10" fmla="*/ 1878090 h 1925874"/>
                <a:gd name="connsiteX11" fmla="*/ 316541 w 1273959"/>
                <a:gd name="connsiteY11" fmla="*/ 1752193 h 1925874"/>
                <a:gd name="connsiteX12" fmla="*/ 310987 w 1273959"/>
                <a:gd name="connsiteY12" fmla="*/ 1070917 h 1925874"/>
                <a:gd name="connsiteX13" fmla="*/ 213116 w 1273959"/>
                <a:gd name="connsiteY13" fmla="*/ 1003900 h 1925874"/>
                <a:gd name="connsiteX14" fmla="*/ 75500 w 1273959"/>
                <a:gd name="connsiteY14" fmla="*/ 1003090 h 1925874"/>
                <a:gd name="connsiteX15" fmla="*/ 3878 w 1273959"/>
                <a:gd name="connsiteY15" fmla="*/ 914855 h 1925874"/>
                <a:gd name="connsiteX0" fmla="*/ 3878 w 1273959"/>
                <a:gd name="connsiteY0" fmla="*/ 914855 h 1925874"/>
                <a:gd name="connsiteX1" fmla="*/ 4552 w 1273959"/>
                <a:gd name="connsiteY1" fmla="*/ 103538 h 1925874"/>
                <a:gd name="connsiteX2" fmla="*/ 60014 w 1273959"/>
                <a:gd name="connsiteY2" fmla="*/ 8681 h 1925874"/>
                <a:gd name="connsiteX3" fmla="*/ 369573 w 1273959"/>
                <a:gd name="connsiteY3" fmla="*/ 8185 h 1925874"/>
                <a:gd name="connsiteX4" fmla="*/ 424829 w 1273959"/>
                <a:gd name="connsiteY4" fmla="*/ 153732 h 1925874"/>
                <a:gd name="connsiteX5" fmla="*/ 488346 w 1273959"/>
                <a:gd name="connsiteY5" fmla="*/ 226453 h 1925874"/>
                <a:gd name="connsiteX6" fmla="*/ 1167904 w 1273959"/>
                <a:gd name="connsiteY6" fmla="*/ 215852 h 1925874"/>
                <a:gd name="connsiteX7" fmla="*/ 1263516 w 1273959"/>
                <a:gd name="connsiteY7" fmla="*/ 310665 h 1925874"/>
                <a:gd name="connsiteX8" fmla="*/ 1265883 w 1273959"/>
                <a:gd name="connsiteY8" fmla="*/ 1776111 h 1925874"/>
                <a:gd name="connsiteX9" fmla="*/ 1162750 w 1273959"/>
                <a:gd name="connsiteY9" fmla="*/ 1877926 h 1925874"/>
                <a:gd name="connsiteX10" fmla="*/ 429625 w 1273959"/>
                <a:gd name="connsiteY10" fmla="*/ 1878090 h 1925874"/>
                <a:gd name="connsiteX11" fmla="*/ 316541 w 1273959"/>
                <a:gd name="connsiteY11" fmla="*/ 1752193 h 1925874"/>
                <a:gd name="connsiteX12" fmla="*/ 310987 w 1273959"/>
                <a:gd name="connsiteY12" fmla="*/ 1070917 h 1925874"/>
                <a:gd name="connsiteX13" fmla="*/ 213116 w 1273959"/>
                <a:gd name="connsiteY13" fmla="*/ 1003900 h 1925874"/>
                <a:gd name="connsiteX14" fmla="*/ 75500 w 1273959"/>
                <a:gd name="connsiteY14" fmla="*/ 1003090 h 1925874"/>
                <a:gd name="connsiteX15" fmla="*/ 3878 w 1273959"/>
                <a:gd name="connsiteY15" fmla="*/ 914855 h 1925874"/>
                <a:gd name="connsiteX0" fmla="*/ 6525 w 1276606"/>
                <a:gd name="connsiteY0" fmla="*/ 914855 h 1925874"/>
                <a:gd name="connsiteX1" fmla="*/ 7199 w 1276606"/>
                <a:gd name="connsiteY1" fmla="*/ 103538 h 1925874"/>
                <a:gd name="connsiteX2" fmla="*/ 98561 w 1276606"/>
                <a:gd name="connsiteY2" fmla="*/ 8681 h 1925874"/>
                <a:gd name="connsiteX3" fmla="*/ 372220 w 1276606"/>
                <a:gd name="connsiteY3" fmla="*/ 8185 h 1925874"/>
                <a:gd name="connsiteX4" fmla="*/ 427476 w 1276606"/>
                <a:gd name="connsiteY4" fmla="*/ 153732 h 1925874"/>
                <a:gd name="connsiteX5" fmla="*/ 490993 w 1276606"/>
                <a:gd name="connsiteY5" fmla="*/ 226453 h 1925874"/>
                <a:gd name="connsiteX6" fmla="*/ 1170551 w 1276606"/>
                <a:gd name="connsiteY6" fmla="*/ 215852 h 1925874"/>
                <a:gd name="connsiteX7" fmla="*/ 1266163 w 1276606"/>
                <a:gd name="connsiteY7" fmla="*/ 310665 h 1925874"/>
                <a:gd name="connsiteX8" fmla="*/ 1268530 w 1276606"/>
                <a:gd name="connsiteY8" fmla="*/ 1776111 h 1925874"/>
                <a:gd name="connsiteX9" fmla="*/ 1165397 w 1276606"/>
                <a:gd name="connsiteY9" fmla="*/ 1877926 h 1925874"/>
                <a:gd name="connsiteX10" fmla="*/ 432272 w 1276606"/>
                <a:gd name="connsiteY10" fmla="*/ 1878090 h 1925874"/>
                <a:gd name="connsiteX11" fmla="*/ 319188 w 1276606"/>
                <a:gd name="connsiteY11" fmla="*/ 1752193 h 1925874"/>
                <a:gd name="connsiteX12" fmla="*/ 313634 w 1276606"/>
                <a:gd name="connsiteY12" fmla="*/ 1070917 h 1925874"/>
                <a:gd name="connsiteX13" fmla="*/ 215763 w 1276606"/>
                <a:gd name="connsiteY13" fmla="*/ 1003900 h 1925874"/>
                <a:gd name="connsiteX14" fmla="*/ 78147 w 1276606"/>
                <a:gd name="connsiteY14" fmla="*/ 1003090 h 1925874"/>
                <a:gd name="connsiteX15" fmla="*/ 6525 w 1276606"/>
                <a:gd name="connsiteY15" fmla="*/ 914855 h 1925874"/>
                <a:gd name="connsiteX0" fmla="*/ 6525 w 1276606"/>
                <a:gd name="connsiteY0" fmla="*/ 913843 h 1924862"/>
                <a:gd name="connsiteX1" fmla="*/ 7199 w 1276606"/>
                <a:gd name="connsiteY1" fmla="*/ 102526 h 1924862"/>
                <a:gd name="connsiteX2" fmla="*/ 98561 w 1276606"/>
                <a:gd name="connsiteY2" fmla="*/ 7669 h 1924862"/>
                <a:gd name="connsiteX3" fmla="*/ 372220 w 1276606"/>
                <a:gd name="connsiteY3" fmla="*/ 7173 h 1924862"/>
                <a:gd name="connsiteX4" fmla="*/ 427476 w 1276606"/>
                <a:gd name="connsiteY4" fmla="*/ 152720 h 1924862"/>
                <a:gd name="connsiteX5" fmla="*/ 490993 w 1276606"/>
                <a:gd name="connsiteY5" fmla="*/ 225441 h 1924862"/>
                <a:gd name="connsiteX6" fmla="*/ 1170551 w 1276606"/>
                <a:gd name="connsiteY6" fmla="*/ 214840 h 1924862"/>
                <a:gd name="connsiteX7" fmla="*/ 1266163 w 1276606"/>
                <a:gd name="connsiteY7" fmla="*/ 309653 h 1924862"/>
                <a:gd name="connsiteX8" fmla="*/ 1268530 w 1276606"/>
                <a:gd name="connsiteY8" fmla="*/ 1775099 h 1924862"/>
                <a:gd name="connsiteX9" fmla="*/ 1165397 w 1276606"/>
                <a:gd name="connsiteY9" fmla="*/ 1876914 h 1924862"/>
                <a:gd name="connsiteX10" fmla="*/ 432272 w 1276606"/>
                <a:gd name="connsiteY10" fmla="*/ 1877078 h 1924862"/>
                <a:gd name="connsiteX11" fmla="*/ 319188 w 1276606"/>
                <a:gd name="connsiteY11" fmla="*/ 1751181 h 1924862"/>
                <a:gd name="connsiteX12" fmla="*/ 313634 w 1276606"/>
                <a:gd name="connsiteY12" fmla="*/ 1069905 h 1924862"/>
                <a:gd name="connsiteX13" fmla="*/ 215763 w 1276606"/>
                <a:gd name="connsiteY13" fmla="*/ 1002888 h 1924862"/>
                <a:gd name="connsiteX14" fmla="*/ 78147 w 1276606"/>
                <a:gd name="connsiteY14" fmla="*/ 1002078 h 1924862"/>
                <a:gd name="connsiteX15" fmla="*/ 6525 w 1276606"/>
                <a:gd name="connsiteY15" fmla="*/ 913843 h 1924862"/>
                <a:gd name="connsiteX0" fmla="*/ 6525 w 1276606"/>
                <a:gd name="connsiteY0" fmla="*/ 915466 h 1926485"/>
                <a:gd name="connsiteX1" fmla="*/ 7199 w 1276606"/>
                <a:gd name="connsiteY1" fmla="*/ 104149 h 1926485"/>
                <a:gd name="connsiteX2" fmla="*/ 98561 w 1276606"/>
                <a:gd name="connsiteY2" fmla="*/ 9292 h 1926485"/>
                <a:gd name="connsiteX3" fmla="*/ 372220 w 1276606"/>
                <a:gd name="connsiteY3" fmla="*/ 8796 h 1926485"/>
                <a:gd name="connsiteX4" fmla="*/ 427476 w 1276606"/>
                <a:gd name="connsiteY4" fmla="*/ 154343 h 1926485"/>
                <a:gd name="connsiteX5" fmla="*/ 490993 w 1276606"/>
                <a:gd name="connsiteY5" fmla="*/ 227064 h 1926485"/>
                <a:gd name="connsiteX6" fmla="*/ 1170551 w 1276606"/>
                <a:gd name="connsiteY6" fmla="*/ 216463 h 1926485"/>
                <a:gd name="connsiteX7" fmla="*/ 1266163 w 1276606"/>
                <a:gd name="connsiteY7" fmla="*/ 311276 h 1926485"/>
                <a:gd name="connsiteX8" fmla="*/ 1268530 w 1276606"/>
                <a:gd name="connsiteY8" fmla="*/ 1776722 h 1926485"/>
                <a:gd name="connsiteX9" fmla="*/ 1165397 w 1276606"/>
                <a:gd name="connsiteY9" fmla="*/ 1878537 h 1926485"/>
                <a:gd name="connsiteX10" fmla="*/ 432272 w 1276606"/>
                <a:gd name="connsiteY10" fmla="*/ 1878701 h 1926485"/>
                <a:gd name="connsiteX11" fmla="*/ 319188 w 1276606"/>
                <a:gd name="connsiteY11" fmla="*/ 1752804 h 1926485"/>
                <a:gd name="connsiteX12" fmla="*/ 313634 w 1276606"/>
                <a:gd name="connsiteY12" fmla="*/ 1071528 h 1926485"/>
                <a:gd name="connsiteX13" fmla="*/ 215763 w 1276606"/>
                <a:gd name="connsiteY13" fmla="*/ 1004511 h 1926485"/>
                <a:gd name="connsiteX14" fmla="*/ 78147 w 1276606"/>
                <a:gd name="connsiteY14" fmla="*/ 1003701 h 1926485"/>
                <a:gd name="connsiteX15" fmla="*/ 6525 w 1276606"/>
                <a:gd name="connsiteY15" fmla="*/ 915466 h 1926485"/>
                <a:gd name="connsiteX0" fmla="*/ 1640 w 1271721"/>
                <a:gd name="connsiteY0" fmla="*/ 907920 h 1918939"/>
                <a:gd name="connsiteX1" fmla="*/ 2314 w 1271721"/>
                <a:gd name="connsiteY1" fmla="*/ 96603 h 1918939"/>
                <a:gd name="connsiteX2" fmla="*/ 93676 w 1271721"/>
                <a:gd name="connsiteY2" fmla="*/ 1746 h 1918939"/>
                <a:gd name="connsiteX3" fmla="*/ 367335 w 1271721"/>
                <a:gd name="connsiteY3" fmla="*/ 1250 h 1918939"/>
                <a:gd name="connsiteX4" fmla="*/ 422591 w 1271721"/>
                <a:gd name="connsiteY4" fmla="*/ 146797 h 1918939"/>
                <a:gd name="connsiteX5" fmla="*/ 486108 w 1271721"/>
                <a:gd name="connsiteY5" fmla="*/ 219518 h 1918939"/>
                <a:gd name="connsiteX6" fmla="*/ 1165666 w 1271721"/>
                <a:gd name="connsiteY6" fmla="*/ 208917 h 1918939"/>
                <a:gd name="connsiteX7" fmla="*/ 1261278 w 1271721"/>
                <a:gd name="connsiteY7" fmla="*/ 303730 h 1918939"/>
                <a:gd name="connsiteX8" fmla="*/ 1263645 w 1271721"/>
                <a:gd name="connsiteY8" fmla="*/ 1769176 h 1918939"/>
                <a:gd name="connsiteX9" fmla="*/ 1160512 w 1271721"/>
                <a:gd name="connsiteY9" fmla="*/ 1870991 h 1918939"/>
                <a:gd name="connsiteX10" fmla="*/ 427387 w 1271721"/>
                <a:gd name="connsiteY10" fmla="*/ 1871155 h 1918939"/>
                <a:gd name="connsiteX11" fmla="*/ 314303 w 1271721"/>
                <a:gd name="connsiteY11" fmla="*/ 1745258 h 1918939"/>
                <a:gd name="connsiteX12" fmla="*/ 308749 w 1271721"/>
                <a:gd name="connsiteY12" fmla="*/ 1063982 h 1918939"/>
                <a:gd name="connsiteX13" fmla="*/ 210878 w 1271721"/>
                <a:gd name="connsiteY13" fmla="*/ 996965 h 1918939"/>
                <a:gd name="connsiteX14" fmla="*/ 73262 w 1271721"/>
                <a:gd name="connsiteY14" fmla="*/ 996155 h 1918939"/>
                <a:gd name="connsiteX15" fmla="*/ 1640 w 1271721"/>
                <a:gd name="connsiteY15" fmla="*/ 907920 h 1918939"/>
                <a:gd name="connsiteX0" fmla="*/ 186 w 1270267"/>
                <a:gd name="connsiteY0" fmla="*/ 907920 h 1918939"/>
                <a:gd name="connsiteX1" fmla="*/ 860 w 1270267"/>
                <a:gd name="connsiteY1" fmla="*/ 96603 h 1918939"/>
                <a:gd name="connsiteX2" fmla="*/ 92222 w 1270267"/>
                <a:gd name="connsiteY2" fmla="*/ 1746 h 1918939"/>
                <a:gd name="connsiteX3" fmla="*/ 365881 w 1270267"/>
                <a:gd name="connsiteY3" fmla="*/ 1250 h 1918939"/>
                <a:gd name="connsiteX4" fmla="*/ 421137 w 1270267"/>
                <a:gd name="connsiteY4" fmla="*/ 146797 h 1918939"/>
                <a:gd name="connsiteX5" fmla="*/ 484654 w 1270267"/>
                <a:gd name="connsiteY5" fmla="*/ 219518 h 1918939"/>
                <a:gd name="connsiteX6" fmla="*/ 1164212 w 1270267"/>
                <a:gd name="connsiteY6" fmla="*/ 208917 h 1918939"/>
                <a:gd name="connsiteX7" fmla="*/ 1259824 w 1270267"/>
                <a:gd name="connsiteY7" fmla="*/ 303730 h 1918939"/>
                <a:gd name="connsiteX8" fmla="*/ 1262191 w 1270267"/>
                <a:gd name="connsiteY8" fmla="*/ 1769176 h 1918939"/>
                <a:gd name="connsiteX9" fmla="*/ 1159058 w 1270267"/>
                <a:gd name="connsiteY9" fmla="*/ 1870991 h 1918939"/>
                <a:gd name="connsiteX10" fmla="*/ 425933 w 1270267"/>
                <a:gd name="connsiteY10" fmla="*/ 1871155 h 1918939"/>
                <a:gd name="connsiteX11" fmla="*/ 312849 w 1270267"/>
                <a:gd name="connsiteY11" fmla="*/ 1745258 h 1918939"/>
                <a:gd name="connsiteX12" fmla="*/ 307295 w 1270267"/>
                <a:gd name="connsiteY12" fmla="*/ 1063982 h 1918939"/>
                <a:gd name="connsiteX13" fmla="*/ 209424 w 1270267"/>
                <a:gd name="connsiteY13" fmla="*/ 996965 h 1918939"/>
                <a:gd name="connsiteX14" fmla="*/ 71808 w 1270267"/>
                <a:gd name="connsiteY14" fmla="*/ 996155 h 1918939"/>
                <a:gd name="connsiteX15" fmla="*/ 186 w 1270267"/>
                <a:gd name="connsiteY15" fmla="*/ 907920 h 1918939"/>
                <a:gd name="connsiteX0" fmla="*/ 186 w 1285431"/>
                <a:gd name="connsiteY0" fmla="*/ 907920 h 1871155"/>
                <a:gd name="connsiteX1" fmla="*/ 860 w 1285431"/>
                <a:gd name="connsiteY1" fmla="*/ 96603 h 1871155"/>
                <a:gd name="connsiteX2" fmla="*/ 92222 w 1285431"/>
                <a:gd name="connsiteY2" fmla="*/ 1746 h 1871155"/>
                <a:gd name="connsiteX3" fmla="*/ 365881 w 1285431"/>
                <a:gd name="connsiteY3" fmla="*/ 1250 h 1871155"/>
                <a:gd name="connsiteX4" fmla="*/ 421137 w 1285431"/>
                <a:gd name="connsiteY4" fmla="*/ 146797 h 1871155"/>
                <a:gd name="connsiteX5" fmla="*/ 484654 w 1285431"/>
                <a:gd name="connsiteY5" fmla="*/ 219518 h 1871155"/>
                <a:gd name="connsiteX6" fmla="*/ 1164212 w 1285431"/>
                <a:gd name="connsiteY6" fmla="*/ 208917 h 1871155"/>
                <a:gd name="connsiteX7" fmla="*/ 1259824 w 1285431"/>
                <a:gd name="connsiteY7" fmla="*/ 303730 h 1871155"/>
                <a:gd name="connsiteX8" fmla="*/ 1262191 w 1285431"/>
                <a:gd name="connsiteY8" fmla="*/ 1769176 h 1871155"/>
                <a:gd name="connsiteX9" fmla="*/ 1159058 w 1285431"/>
                <a:gd name="connsiteY9" fmla="*/ 1870991 h 1871155"/>
                <a:gd name="connsiteX10" fmla="*/ 425933 w 1285431"/>
                <a:gd name="connsiteY10" fmla="*/ 1871155 h 1871155"/>
                <a:gd name="connsiteX11" fmla="*/ 312849 w 1285431"/>
                <a:gd name="connsiteY11" fmla="*/ 1745258 h 1871155"/>
                <a:gd name="connsiteX12" fmla="*/ 307295 w 1285431"/>
                <a:gd name="connsiteY12" fmla="*/ 1063982 h 1871155"/>
                <a:gd name="connsiteX13" fmla="*/ 209424 w 1285431"/>
                <a:gd name="connsiteY13" fmla="*/ 996965 h 1871155"/>
                <a:gd name="connsiteX14" fmla="*/ 71808 w 1285431"/>
                <a:gd name="connsiteY14" fmla="*/ 996155 h 1871155"/>
                <a:gd name="connsiteX15" fmla="*/ 186 w 128543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2849 w 1263901"/>
                <a:gd name="connsiteY11" fmla="*/ 1745258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4516"/>
                <a:gd name="connsiteX1" fmla="*/ 860 w 1263901"/>
                <a:gd name="connsiteY1" fmla="*/ 96603 h 1874516"/>
                <a:gd name="connsiteX2" fmla="*/ 92222 w 1263901"/>
                <a:gd name="connsiteY2" fmla="*/ 1746 h 1874516"/>
                <a:gd name="connsiteX3" fmla="*/ 365881 w 1263901"/>
                <a:gd name="connsiteY3" fmla="*/ 1250 h 1874516"/>
                <a:gd name="connsiteX4" fmla="*/ 421137 w 1263901"/>
                <a:gd name="connsiteY4" fmla="*/ 146797 h 1874516"/>
                <a:gd name="connsiteX5" fmla="*/ 484654 w 1263901"/>
                <a:gd name="connsiteY5" fmla="*/ 219518 h 1874516"/>
                <a:gd name="connsiteX6" fmla="*/ 1164212 w 1263901"/>
                <a:gd name="connsiteY6" fmla="*/ 208917 h 1874516"/>
                <a:gd name="connsiteX7" fmla="*/ 1259824 w 1263901"/>
                <a:gd name="connsiteY7" fmla="*/ 303730 h 1874516"/>
                <a:gd name="connsiteX8" fmla="*/ 1262191 w 1263901"/>
                <a:gd name="connsiteY8" fmla="*/ 1769176 h 1874516"/>
                <a:gd name="connsiteX9" fmla="*/ 1159058 w 1263901"/>
                <a:gd name="connsiteY9" fmla="*/ 1870991 h 1874516"/>
                <a:gd name="connsiteX10" fmla="*/ 425933 w 1263901"/>
                <a:gd name="connsiteY10" fmla="*/ 1871155 h 1874516"/>
                <a:gd name="connsiteX11" fmla="*/ 309430 w 1263901"/>
                <a:gd name="connsiteY11" fmla="*/ 1776842 h 1874516"/>
                <a:gd name="connsiteX12" fmla="*/ 307295 w 1263901"/>
                <a:gd name="connsiteY12" fmla="*/ 1063982 h 1874516"/>
                <a:gd name="connsiteX13" fmla="*/ 209424 w 1263901"/>
                <a:gd name="connsiteY13" fmla="*/ 996965 h 1874516"/>
                <a:gd name="connsiteX14" fmla="*/ 71808 w 1263901"/>
                <a:gd name="connsiteY14" fmla="*/ 996155 h 1874516"/>
                <a:gd name="connsiteX15" fmla="*/ 186 w 1263901"/>
                <a:gd name="connsiteY15" fmla="*/ 907920 h 1874516"/>
                <a:gd name="connsiteX0" fmla="*/ 186 w 1263901"/>
                <a:gd name="connsiteY0" fmla="*/ 907920 h 1874888"/>
                <a:gd name="connsiteX1" fmla="*/ 860 w 1263901"/>
                <a:gd name="connsiteY1" fmla="*/ 96603 h 1874888"/>
                <a:gd name="connsiteX2" fmla="*/ 92222 w 1263901"/>
                <a:gd name="connsiteY2" fmla="*/ 1746 h 1874888"/>
                <a:gd name="connsiteX3" fmla="*/ 365881 w 1263901"/>
                <a:gd name="connsiteY3" fmla="*/ 1250 h 1874888"/>
                <a:gd name="connsiteX4" fmla="*/ 421137 w 1263901"/>
                <a:gd name="connsiteY4" fmla="*/ 146797 h 1874888"/>
                <a:gd name="connsiteX5" fmla="*/ 484654 w 1263901"/>
                <a:gd name="connsiteY5" fmla="*/ 219518 h 1874888"/>
                <a:gd name="connsiteX6" fmla="*/ 1164212 w 1263901"/>
                <a:gd name="connsiteY6" fmla="*/ 208917 h 1874888"/>
                <a:gd name="connsiteX7" fmla="*/ 1259824 w 1263901"/>
                <a:gd name="connsiteY7" fmla="*/ 303730 h 1874888"/>
                <a:gd name="connsiteX8" fmla="*/ 1262191 w 1263901"/>
                <a:gd name="connsiteY8" fmla="*/ 1769176 h 1874888"/>
                <a:gd name="connsiteX9" fmla="*/ 1159058 w 1263901"/>
                <a:gd name="connsiteY9" fmla="*/ 1870991 h 1874888"/>
                <a:gd name="connsiteX10" fmla="*/ 425933 w 1263901"/>
                <a:gd name="connsiteY10" fmla="*/ 1871155 h 1874888"/>
                <a:gd name="connsiteX11" fmla="*/ 309430 w 1263901"/>
                <a:gd name="connsiteY11" fmla="*/ 1776842 h 1874888"/>
                <a:gd name="connsiteX12" fmla="*/ 307295 w 1263901"/>
                <a:gd name="connsiteY12" fmla="*/ 1063982 h 1874888"/>
                <a:gd name="connsiteX13" fmla="*/ 209424 w 1263901"/>
                <a:gd name="connsiteY13" fmla="*/ 996965 h 1874888"/>
                <a:gd name="connsiteX14" fmla="*/ 71808 w 1263901"/>
                <a:gd name="connsiteY14" fmla="*/ 996155 h 1874888"/>
                <a:gd name="connsiteX15" fmla="*/ 186 w 1263901"/>
                <a:gd name="connsiteY15" fmla="*/ 907920 h 1874888"/>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09430 w 1263901"/>
                <a:gd name="connsiteY11" fmla="*/ 1776842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09430 w 1263901"/>
                <a:gd name="connsiteY11" fmla="*/ 1776842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09430 w 1263901"/>
                <a:gd name="connsiteY11" fmla="*/ 1776842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13985 w 1263901"/>
                <a:gd name="connsiteY12" fmla="*/ 1129331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101383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13985 w 1263901"/>
                <a:gd name="connsiteY12" fmla="*/ 1129331 h 1871155"/>
                <a:gd name="connsiteX13" fmla="*/ 209424 w 1263901"/>
                <a:gd name="connsiteY13" fmla="*/ 996965 h 1871155"/>
                <a:gd name="connsiteX14" fmla="*/ 71808 w 1263901"/>
                <a:gd name="connsiteY14" fmla="*/ 996155 h 1871155"/>
                <a:gd name="connsiteX15" fmla="*/ 186 w 1263901"/>
                <a:gd name="connsiteY15" fmla="*/ 1013830 h 1871155"/>
                <a:gd name="connsiteX0" fmla="*/ 186 w 1263901"/>
                <a:gd name="connsiteY0" fmla="*/ 101383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13985 w 1263901"/>
                <a:gd name="connsiteY12" fmla="*/ 1129331 h 1871155"/>
                <a:gd name="connsiteX13" fmla="*/ 209424 w 1263901"/>
                <a:gd name="connsiteY13" fmla="*/ 996965 h 1871155"/>
                <a:gd name="connsiteX14" fmla="*/ 81843 w 1263901"/>
                <a:gd name="connsiteY14" fmla="*/ 1075024 h 1871155"/>
                <a:gd name="connsiteX15" fmla="*/ 186 w 1263901"/>
                <a:gd name="connsiteY15" fmla="*/ 1013830 h 1871155"/>
                <a:gd name="connsiteX0" fmla="*/ 186 w 1263901"/>
                <a:gd name="connsiteY0" fmla="*/ 101383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13985 w 1263901"/>
                <a:gd name="connsiteY12" fmla="*/ 1129331 h 1871155"/>
                <a:gd name="connsiteX13" fmla="*/ 216115 w 1263901"/>
                <a:gd name="connsiteY13" fmla="*/ 1078088 h 1871155"/>
                <a:gd name="connsiteX14" fmla="*/ 81843 w 1263901"/>
                <a:gd name="connsiteY14" fmla="*/ 1075024 h 1871155"/>
                <a:gd name="connsiteX15" fmla="*/ 186 w 1263901"/>
                <a:gd name="connsiteY15" fmla="*/ 1013830 h 1871155"/>
                <a:gd name="connsiteX0" fmla="*/ 186 w 1263901"/>
                <a:gd name="connsiteY0" fmla="*/ 1013830 h 1871155"/>
                <a:gd name="connsiteX1" fmla="*/ 860 w 1263901"/>
                <a:gd name="connsiteY1" fmla="*/ 96603 h 1871155"/>
                <a:gd name="connsiteX2" fmla="*/ 92222 w 1263901"/>
                <a:gd name="connsiteY2" fmla="*/ 1746 h 1871155"/>
                <a:gd name="connsiteX3" fmla="*/ 365881 w 1263901"/>
                <a:gd name="connsiteY3" fmla="*/ 1250 h 1871155"/>
                <a:gd name="connsiteX4" fmla="*/ 765659 w 1263901"/>
                <a:gd name="connsiteY4" fmla="*/ 131023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13985 w 1263901"/>
                <a:gd name="connsiteY12" fmla="*/ 1129331 h 1871155"/>
                <a:gd name="connsiteX13" fmla="*/ 216115 w 1263901"/>
                <a:gd name="connsiteY13" fmla="*/ 1078088 h 1871155"/>
                <a:gd name="connsiteX14" fmla="*/ 81843 w 1263901"/>
                <a:gd name="connsiteY14" fmla="*/ 1075024 h 1871155"/>
                <a:gd name="connsiteX15" fmla="*/ 186 w 1263901"/>
                <a:gd name="connsiteY15" fmla="*/ 1013830 h 1871155"/>
                <a:gd name="connsiteX0" fmla="*/ 1748 w 1265463"/>
                <a:gd name="connsiteY0" fmla="*/ 1022276 h 1879601"/>
                <a:gd name="connsiteX1" fmla="*/ 2422 w 1265463"/>
                <a:gd name="connsiteY1" fmla="*/ 105049 h 1879601"/>
                <a:gd name="connsiteX2" fmla="*/ 93784 w 1265463"/>
                <a:gd name="connsiteY2" fmla="*/ 10192 h 1879601"/>
                <a:gd name="connsiteX3" fmla="*/ 698586 w 1265463"/>
                <a:gd name="connsiteY3" fmla="*/ 2935 h 1879601"/>
                <a:gd name="connsiteX4" fmla="*/ 767221 w 1265463"/>
                <a:gd name="connsiteY4" fmla="*/ 139469 h 1879601"/>
                <a:gd name="connsiteX5" fmla="*/ 486216 w 1265463"/>
                <a:gd name="connsiteY5" fmla="*/ 227964 h 1879601"/>
                <a:gd name="connsiteX6" fmla="*/ 1165774 w 1265463"/>
                <a:gd name="connsiteY6" fmla="*/ 217363 h 1879601"/>
                <a:gd name="connsiteX7" fmla="*/ 1261386 w 1265463"/>
                <a:gd name="connsiteY7" fmla="*/ 312176 h 1879601"/>
                <a:gd name="connsiteX8" fmla="*/ 1263753 w 1265463"/>
                <a:gd name="connsiteY8" fmla="*/ 1777622 h 1879601"/>
                <a:gd name="connsiteX9" fmla="*/ 1160620 w 1265463"/>
                <a:gd name="connsiteY9" fmla="*/ 1879437 h 1879601"/>
                <a:gd name="connsiteX10" fmla="*/ 427495 w 1265463"/>
                <a:gd name="connsiteY10" fmla="*/ 1879601 h 1879601"/>
                <a:gd name="connsiteX11" fmla="*/ 313556 w 1265463"/>
                <a:gd name="connsiteY11" fmla="*/ 1785288 h 1879601"/>
                <a:gd name="connsiteX12" fmla="*/ 315547 w 1265463"/>
                <a:gd name="connsiteY12" fmla="*/ 1137777 h 1879601"/>
                <a:gd name="connsiteX13" fmla="*/ 217677 w 1265463"/>
                <a:gd name="connsiteY13" fmla="*/ 1086534 h 1879601"/>
                <a:gd name="connsiteX14" fmla="*/ 83405 w 1265463"/>
                <a:gd name="connsiteY14" fmla="*/ 1083470 h 1879601"/>
                <a:gd name="connsiteX15" fmla="*/ 1748 w 1265463"/>
                <a:gd name="connsiteY15" fmla="*/ 1022276 h 1879601"/>
                <a:gd name="connsiteX0" fmla="*/ 1748 w 1265463"/>
                <a:gd name="connsiteY0" fmla="*/ 1022276 h 1879601"/>
                <a:gd name="connsiteX1" fmla="*/ 2422 w 1265463"/>
                <a:gd name="connsiteY1" fmla="*/ 105049 h 1879601"/>
                <a:gd name="connsiteX2" fmla="*/ 93784 w 1265463"/>
                <a:gd name="connsiteY2" fmla="*/ 10192 h 1879601"/>
                <a:gd name="connsiteX3" fmla="*/ 698586 w 1265463"/>
                <a:gd name="connsiteY3" fmla="*/ 2935 h 1879601"/>
                <a:gd name="connsiteX4" fmla="*/ 767221 w 1265463"/>
                <a:gd name="connsiteY4" fmla="*/ 139469 h 1879601"/>
                <a:gd name="connsiteX5" fmla="*/ 817360 w 1265463"/>
                <a:gd name="connsiteY5" fmla="*/ 212189 h 1879601"/>
                <a:gd name="connsiteX6" fmla="*/ 1165774 w 1265463"/>
                <a:gd name="connsiteY6" fmla="*/ 217363 h 1879601"/>
                <a:gd name="connsiteX7" fmla="*/ 1261386 w 1265463"/>
                <a:gd name="connsiteY7" fmla="*/ 312176 h 1879601"/>
                <a:gd name="connsiteX8" fmla="*/ 1263753 w 1265463"/>
                <a:gd name="connsiteY8" fmla="*/ 1777622 h 1879601"/>
                <a:gd name="connsiteX9" fmla="*/ 1160620 w 1265463"/>
                <a:gd name="connsiteY9" fmla="*/ 1879437 h 1879601"/>
                <a:gd name="connsiteX10" fmla="*/ 427495 w 1265463"/>
                <a:gd name="connsiteY10" fmla="*/ 1879601 h 1879601"/>
                <a:gd name="connsiteX11" fmla="*/ 313556 w 1265463"/>
                <a:gd name="connsiteY11" fmla="*/ 1785288 h 1879601"/>
                <a:gd name="connsiteX12" fmla="*/ 315547 w 1265463"/>
                <a:gd name="connsiteY12" fmla="*/ 1137777 h 1879601"/>
                <a:gd name="connsiteX13" fmla="*/ 217677 w 1265463"/>
                <a:gd name="connsiteY13" fmla="*/ 1086534 h 1879601"/>
                <a:gd name="connsiteX14" fmla="*/ 83405 w 1265463"/>
                <a:gd name="connsiteY14" fmla="*/ 1083470 h 1879601"/>
                <a:gd name="connsiteX15" fmla="*/ 1748 w 1265463"/>
                <a:gd name="connsiteY15" fmla="*/ 1022276 h 1879601"/>
                <a:gd name="connsiteX0" fmla="*/ 1748 w 1265463"/>
                <a:gd name="connsiteY0" fmla="*/ 1022276 h 1879601"/>
                <a:gd name="connsiteX1" fmla="*/ 2422 w 1265463"/>
                <a:gd name="connsiteY1" fmla="*/ 105049 h 1879601"/>
                <a:gd name="connsiteX2" fmla="*/ 93784 w 1265463"/>
                <a:gd name="connsiteY2" fmla="*/ 10192 h 1879601"/>
                <a:gd name="connsiteX3" fmla="*/ 698586 w 1265463"/>
                <a:gd name="connsiteY3" fmla="*/ 2935 h 1879601"/>
                <a:gd name="connsiteX4" fmla="*/ 760531 w 1265463"/>
                <a:gd name="connsiteY4" fmla="*/ 105667 h 1879601"/>
                <a:gd name="connsiteX5" fmla="*/ 817360 w 1265463"/>
                <a:gd name="connsiteY5" fmla="*/ 212189 h 1879601"/>
                <a:gd name="connsiteX6" fmla="*/ 1165774 w 1265463"/>
                <a:gd name="connsiteY6" fmla="*/ 217363 h 1879601"/>
                <a:gd name="connsiteX7" fmla="*/ 1261386 w 1265463"/>
                <a:gd name="connsiteY7" fmla="*/ 312176 h 1879601"/>
                <a:gd name="connsiteX8" fmla="*/ 1263753 w 1265463"/>
                <a:gd name="connsiteY8" fmla="*/ 1777622 h 1879601"/>
                <a:gd name="connsiteX9" fmla="*/ 1160620 w 1265463"/>
                <a:gd name="connsiteY9" fmla="*/ 1879437 h 1879601"/>
                <a:gd name="connsiteX10" fmla="*/ 427495 w 1265463"/>
                <a:gd name="connsiteY10" fmla="*/ 1879601 h 1879601"/>
                <a:gd name="connsiteX11" fmla="*/ 313556 w 1265463"/>
                <a:gd name="connsiteY11" fmla="*/ 1785288 h 1879601"/>
                <a:gd name="connsiteX12" fmla="*/ 315547 w 1265463"/>
                <a:gd name="connsiteY12" fmla="*/ 1137777 h 1879601"/>
                <a:gd name="connsiteX13" fmla="*/ 217677 w 1265463"/>
                <a:gd name="connsiteY13" fmla="*/ 1086534 h 1879601"/>
                <a:gd name="connsiteX14" fmla="*/ 83405 w 1265463"/>
                <a:gd name="connsiteY14" fmla="*/ 1083470 h 1879601"/>
                <a:gd name="connsiteX15" fmla="*/ 1748 w 1265463"/>
                <a:gd name="connsiteY15" fmla="*/ 1022276 h 1879601"/>
                <a:gd name="connsiteX0" fmla="*/ 1748 w 1265463"/>
                <a:gd name="connsiteY0" fmla="*/ 1022276 h 1879601"/>
                <a:gd name="connsiteX1" fmla="*/ 2422 w 1265463"/>
                <a:gd name="connsiteY1" fmla="*/ 105049 h 1879601"/>
                <a:gd name="connsiteX2" fmla="*/ 93784 w 1265463"/>
                <a:gd name="connsiteY2" fmla="*/ 10192 h 1879601"/>
                <a:gd name="connsiteX3" fmla="*/ 698586 w 1265463"/>
                <a:gd name="connsiteY3" fmla="*/ 2935 h 1879601"/>
                <a:gd name="connsiteX4" fmla="*/ 760531 w 1265463"/>
                <a:gd name="connsiteY4" fmla="*/ 105667 h 1879601"/>
                <a:gd name="connsiteX5" fmla="*/ 817360 w 1265463"/>
                <a:gd name="connsiteY5" fmla="*/ 212189 h 1879601"/>
                <a:gd name="connsiteX6" fmla="*/ 1165774 w 1265463"/>
                <a:gd name="connsiteY6" fmla="*/ 217363 h 1879601"/>
                <a:gd name="connsiteX7" fmla="*/ 1261386 w 1265463"/>
                <a:gd name="connsiteY7" fmla="*/ 312176 h 1879601"/>
                <a:gd name="connsiteX8" fmla="*/ 1263753 w 1265463"/>
                <a:gd name="connsiteY8" fmla="*/ 1777622 h 1879601"/>
                <a:gd name="connsiteX9" fmla="*/ 1160620 w 1265463"/>
                <a:gd name="connsiteY9" fmla="*/ 1879437 h 1879601"/>
                <a:gd name="connsiteX10" fmla="*/ 427495 w 1265463"/>
                <a:gd name="connsiteY10" fmla="*/ 1879601 h 1879601"/>
                <a:gd name="connsiteX11" fmla="*/ 313556 w 1265463"/>
                <a:gd name="connsiteY11" fmla="*/ 1785288 h 1879601"/>
                <a:gd name="connsiteX12" fmla="*/ 315547 w 1265463"/>
                <a:gd name="connsiteY12" fmla="*/ 1137777 h 1879601"/>
                <a:gd name="connsiteX13" fmla="*/ 217677 w 1265463"/>
                <a:gd name="connsiteY13" fmla="*/ 1086534 h 1879601"/>
                <a:gd name="connsiteX14" fmla="*/ 83405 w 1265463"/>
                <a:gd name="connsiteY14" fmla="*/ 1083470 h 1879601"/>
                <a:gd name="connsiteX15" fmla="*/ 1748 w 1265463"/>
                <a:gd name="connsiteY15" fmla="*/ 1022276 h 1879601"/>
                <a:gd name="connsiteX0" fmla="*/ 1748 w 1265463"/>
                <a:gd name="connsiteY0" fmla="*/ 1025053 h 1882378"/>
                <a:gd name="connsiteX1" fmla="*/ 2422 w 1265463"/>
                <a:gd name="connsiteY1" fmla="*/ 107826 h 1882378"/>
                <a:gd name="connsiteX2" fmla="*/ 93784 w 1265463"/>
                <a:gd name="connsiteY2" fmla="*/ 8462 h 1882378"/>
                <a:gd name="connsiteX3" fmla="*/ 698586 w 1265463"/>
                <a:gd name="connsiteY3" fmla="*/ 5712 h 1882378"/>
                <a:gd name="connsiteX4" fmla="*/ 760531 w 1265463"/>
                <a:gd name="connsiteY4" fmla="*/ 108444 h 1882378"/>
                <a:gd name="connsiteX5" fmla="*/ 817360 w 1265463"/>
                <a:gd name="connsiteY5" fmla="*/ 214966 h 1882378"/>
                <a:gd name="connsiteX6" fmla="*/ 1165774 w 1265463"/>
                <a:gd name="connsiteY6" fmla="*/ 220140 h 1882378"/>
                <a:gd name="connsiteX7" fmla="*/ 1261386 w 1265463"/>
                <a:gd name="connsiteY7" fmla="*/ 314953 h 1882378"/>
                <a:gd name="connsiteX8" fmla="*/ 1263753 w 1265463"/>
                <a:gd name="connsiteY8" fmla="*/ 1780399 h 1882378"/>
                <a:gd name="connsiteX9" fmla="*/ 1160620 w 1265463"/>
                <a:gd name="connsiteY9" fmla="*/ 1882214 h 1882378"/>
                <a:gd name="connsiteX10" fmla="*/ 427495 w 1265463"/>
                <a:gd name="connsiteY10" fmla="*/ 1882378 h 1882378"/>
                <a:gd name="connsiteX11" fmla="*/ 313556 w 1265463"/>
                <a:gd name="connsiteY11" fmla="*/ 1788065 h 1882378"/>
                <a:gd name="connsiteX12" fmla="*/ 315547 w 1265463"/>
                <a:gd name="connsiteY12" fmla="*/ 1140554 h 1882378"/>
                <a:gd name="connsiteX13" fmla="*/ 217677 w 1265463"/>
                <a:gd name="connsiteY13" fmla="*/ 1089311 h 1882378"/>
                <a:gd name="connsiteX14" fmla="*/ 83405 w 1265463"/>
                <a:gd name="connsiteY14" fmla="*/ 1086247 h 1882378"/>
                <a:gd name="connsiteX15" fmla="*/ 1748 w 1265463"/>
                <a:gd name="connsiteY15" fmla="*/ 1025053 h 1882378"/>
                <a:gd name="connsiteX0" fmla="*/ 186 w 1263901"/>
                <a:gd name="connsiteY0" fmla="*/ 1019510 h 1876835"/>
                <a:gd name="connsiteX1" fmla="*/ 860 w 1263901"/>
                <a:gd name="connsiteY1" fmla="*/ 102283 h 1876835"/>
                <a:gd name="connsiteX2" fmla="*/ 92222 w 1263901"/>
                <a:gd name="connsiteY2" fmla="*/ 2919 h 1876835"/>
                <a:gd name="connsiteX3" fmla="*/ 697024 w 1263901"/>
                <a:gd name="connsiteY3" fmla="*/ 169 h 1876835"/>
                <a:gd name="connsiteX4" fmla="*/ 758969 w 1263901"/>
                <a:gd name="connsiteY4" fmla="*/ 102901 h 1876835"/>
                <a:gd name="connsiteX5" fmla="*/ 815798 w 1263901"/>
                <a:gd name="connsiteY5" fmla="*/ 209423 h 1876835"/>
                <a:gd name="connsiteX6" fmla="*/ 1164212 w 1263901"/>
                <a:gd name="connsiteY6" fmla="*/ 214597 h 1876835"/>
                <a:gd name="connsiteX7" fmla="*/ 1259824 w 1263901"/>
                <a:gd name="connsiteY7" fmla="*/ 309410 h 1876835"/>
                <a:gd name="connsiteX8" fmla="*/ 1262191 w 1263901"/>
                <a:gd name="connsiteY8" fmla="*/ 1774856 h 1876835"/>
                <a:gd name="connsiteX9" fmla="*/ 1159058 w 1263901"/>
                <a:gd name="connsiteY9" fmla="*/ 1876671 h 1876835"/>
                <a:gd name="connsiteX10" fmla="*/ 425933 w 1263901"/>
                <a:gd name="connsiteY10" fmla="*/ 1876835 h 1876835"/>
                <a:gd name="connsiteX11" fmla="*/ 311994 w 1263901"/>
                <a:gd name="connsiteY11" fmla="*/ 1782522 h 1876835"/>
                <a:gd name="connsiteX12" fmla="*/ 313985 w 1263901"/>
                <a:gd name="connsiteY12" fmla="*/ 1135011 h 1876835"/>
                <a:gd name="connsiteX13" fmla="*/ 216115 w 1263901"/>
                <a:gd name="connsiteY13" fmla="*/ 1083768 h 1876835"/>
                <a:gd name="connsiteX14" fmla="*/ 81843 w 1263901"/>
                <a:gd name="connsiteY14" fmla="*/ 1080704 h 1876835"/>
                <a:gd name="connsiteX15" fmla="*/ 186 w 1263901"/>
                <a:gd name="connsiteY15" fmla="*/ 1019510 h 1876835"/>
                <a:gd name="connsiteX0" fmla="*/ 186 w 1263901"/>
                <a:gd name="connsiteY0" fmla="*/ 1019510 h 1876835"/>
                <a:gd name="connsiteX1" fmla="*/ 860 w 1263901"/>
                <a:gd name="connsiteY1" fmla="*/ 102283 h 1876835"/>
                <a:gd name="connsiteX2" fmla="*/ 92222 w 1263901"/>
                <a:gd name="connsiteY2" fmla="*/ 2919 h 1876835"/>
                <a:gd name="connsiteX3" fmla="*/ 697024 w 1263901"/>
                <a:gd name="connsiteY3" fmla="*/ 169 h 1876835"/>
                <a:gd name="connsiteX4" fmla="*/ 758969 w 1263901"/>
                <a:gd name="connsiteY4" fmla="*/ 102901 h 1876835"/>
                <a:gd name="connsiteX5" fmla="*/ 815798 w 1263901"/>
                <a:gd name="connsiteY5" fmla="*/ 209423 h 1876835"/>
                <a:gd name="connsiteX6" fmla="*/ 1164212 w 1263901"/>
                <a:gd name="connsiteY6" fmla="*/ 214597 h 1876835"/>
                <a:gd name="connsiteX7" fmla="*/ 1259824 w 1263901"/>
                <a:gd name="connsiteY7" fmla="*/ 309410 h 1876835"/>
                <a:gd name="connsiteX8" fmla="*/ 1262191 w 1263901"/>
                <a:gd name="connsiteY8" fmla="*/ 1774856 h 1876835"/>
                <a:gd name="connsiteX9" fmla="*/ 1159058 w 1263901"/>
                <a:gd name="connsiteY9" fmla="*/ 1876671 h 1876835"/>
                <a:gd name="connsiteX10" fmla="*/ 425933 w 1263901"/>
                <a:gd name="connsiteY10" fmla="*/ 1876835 h 1876835"/>
                <a:gd name="connsiteX11" fmla="*/ 311994 w 1263901"/>
                <a:gd name="connsiteY11" fmla="*/ 1782522 h 1876835"/>
                <a:gd name="connsiteX12" fmla="*/ 313985 w 1263901"/>
                <a:gd name="connsiteY12" fmla="*/ 1135011 h 1876835"/>
                <a:gd name="connsiteX13" fmla="*/ 216115 w 1263901"/>
                <a:gd name="connsiteY13" fmla="*/ 1081914 h 1876835"/>
                <a:gd name="connsiteX14" fmla="*/ 81843 w 1263901"/>
                <a:gd name="connsiteY14" fmla="*/ 1080704 h 1876835"/>
                <a:gd name="connsiteX15" fmla="*/ 186 w 1263901"/>
                <a:gd name="connsiteY15" fmla="*/ 1019510 h 1876835"/>
                <a:gd name="connsiteX0" fmla="*/ 186 w 1263901"/>
                <a:gd name="connsiteY0" fmla="*/ 1019510 h 1876835"/>
                <a:gd name="connsiteX1" fmla="*/ 860 w 1263901"/>
                <a:gd name="connsiteY1" fmla="*/ 102283 h 1876835"/>
                <a:gd name="connsiteX2" fmla="*/ 92222 w 1263901"/>
                <a:gd name="connsiteY2" fmla="*/ 2919 h 1876835"/>
                <a:gd name="connsiteX3" fmla="*/ 697024 w 1263901"/>
                <a:gd name="connsiteY3" fmla="*/ 169 h 1876835"/>
                <a:gd name="connsiteX4" fmla="*/ 758969 w 1263901"/>
                <a:gd name="connsiteY4" fmla="*/ 102901 h 1876835"/>
                <a:gd name="connsiteX5" fmla="*/ 815798 w 1263901"/>
                <a:gd name="connsiteY5" fmla="*/ 209423 h 1876835"/>
                <a:gd name="connsiteX6" fmla="*/ 1164212 w 1263901"/>
                <a:gd name="connsiteY6" fmla="*/ 214597 h 1876835"/>
                <a:gd name="connsiteX7" fmla="*/ 1259824 w 1263901"/>
                <a:gd name="connsiteY7" fmla="*/ 309410 h 1876835"/>
                <a:gd name="connsiteX8" fmla="*/ 1262191 w 1263901"/>
                <a:gd name="connsiteY8" fmla="*/ 1774856 h 1876835"/>
                <a:gd name="connsiteX9" fmla="*/ 1159058 w 1263901"/>
                <a:gd name="connsiteY9" fmla="*/ 1876671 h 1876835"/>
                <a:gd name="connsiteX10" fmla="*/ 425933 w 1263901"/>
                <a:gd name="connsiteY10" fmla="*/ 1876835 h 1876835"/>
                <a:gd name="connsiteX11" fmla="*/ 311994 w 1263901"/>
                <a:gd name="connsiteY11" fmla="*/ 1782522 h 1876835"/>
                <a:gd name="connsiteX12" fmla="*/ 313985 w 1263901"/>
                <a:gd name="connsiteY12" fmla="*/ 1135011 h 1876835"/>
                <a:gd name="connsiteX13" fmla="*/ 216115 w 1263901"/>
                <a:gd name="connsiteY13" fmla="*/ 1081914 h 1876835"/>
                <a:gd name="connsiteX14" fmla="*/ 81843 w 1263901"/>
                <a:gd name="connsiteY14" fmla="*/ 1080704 h 1876835"/>
                <a:gd name="connsiteX15" fmla="*/ 186 w 1263901"/>
                <a:gd name="connsiteY15" fmla="*/ 1019510 h 1876835"/>
                <a:gd name="connsiteX0" fmla="*/ 186 w 1263901"/>
                <a:gd name="connsiteY0" fmla="*/ 1019510 h 1876835"/>
                <a:gd name="connsiteX1" fmla="*/ 860 w 1263901"/>
                <a:gd name="connsiteY1" fmla="*/ 102283 h 1876835"/>
                <a:gd name="connsiteX2" fmla="*/ 92222 w 1263901"/>
                <a:gd name="connsiteY2" fmla="*/ 2919 h 1876835"/>
                <a:gd name="connsiteX3" fmla="*/ 697024 w 1263901"/>
                <a:gd name="connsiteY3" fmla="*/ 169 h 1876835"/>
                <a:gd name="connsiteX4" fmla="*/ 758969 w 1263901"/>
                <a:gd name="connsiteY4" fmla="*/ 102901 h 1876835"/>
                <a:gd name="connsiteX5" fmla="*/ 815798 w 1263901"/>
                <a:gd name="connsiteY5" fmla="*/ 209423 h 1876835"/>
                <a:gd name="connsiteX6" fmla="*/ 1164212 w 1263901"/>
                <a:gd name="connsiteY6" fmla="*/ 214597 h 1876835"/>
                <a:gd name="connsiteX7" fmla="*/ 1259824 w 1263901"/>
                <a:gd name="connsiteY7" fmla="*/ 309410 h 1876835"/>
                <a:gd name="connsiteX8" fmla="*/ 1262191 w 1263901"/>
                <a:gd name="connsiteY8" fmla="*/ 1774856 h 1876835"/>
                <a:gd name="connsiteX9" fmla="*/ 1159058 w 1263901"/>
                <a:gd name="connsiteY9" fmla="*/ 1876671 h 1876835"/>
                <a:gd name="connsiteX10" fmla="*/ 425933 w 1263901"/>
                <a:gd name="connsiteY10" fmla="*/ 1876835 h 1876835"/>
                <a:gd name="connsiteX11" fmla="*/ 311994 w 1263901"/>
                <a:gd name="connsiteY11" fmla="*/ 1782522 h 1876835"/>
                <a:gd name="connsiteX12" fmla="*/ 313985 w 1263901"/>
                <a:gd name="connsiteY12" fmla="*/ 1151965 h 1876835"/>
                <a:gd name="connsiteX13" fmla="*/ 216115 w 1263901"/>
                <a:gd name="connsiteY13" fmla="*/ 1081914 h 1876835"/>
                <a:gd name="connsiteX14" fmla="*/ 81843 w 1263901"/>
                <a:gd name="connsiteY14" fmla="*/ 1080704 h 1876835"/>
                <a:gd name="connsiteX15" fmla="*/ 186 w 1263901"/>
                <a:gd name="connsiteY15" fmla="*/ 1019510 h 1876835"/>
                <a:gd name="connsiteX0" fmla="*/ 186 w 1263901"/>
                <a:gd name="connsiteY0" fmla="*/ 1019510 h 1876835"/>
                <a:gd name="connsiteX1" fmla="*/ 860 w 1263901"/>
                <a:gd name="connsiteY1" fmla="*/ 102283 h 1876835"/>
                <a:gd name="connsiteX2" fmla="*/ 92222 w 1263901"/>
                <a:gd name="connsiteY2" fmla="*/ 2919 h 1876835"/>
                <a:gd name="connsiteX3" fmla="*/ 697024 w 1263901"/>
                <a:gd name="connsiteY3" fmla="*/ 169 h 1876835"/>
                <a:gd name="connsiteX4" fmla="*/ 758969 w 1263901"/>
                <a:gd name="connsiteY4" fmla="*/ 102901 h 1876835"/>
                <a:gd name="connsiteX5" fmla="*/ 815798 w 1263901"/>
                <a:gd name="connsiteY5" fmla="*/ 209423 h 1876835"/>
                <a:gd name="connsiteX6" fmla="*/ 1164212 w 1263901"/>
                <a:gd name="connsiteY6" fmla="*/ 214597 h 1876835"/>
                <a:gd name="connsiteX7" fmla="*/ 1259824 w 1263901"/>
                <a:gd name="connsiteY7" fmla="*/ 309410 h 1876835"/>
                <a:gd name="connsiteX8" fmla="*/ 1262191 w 1263901"/>
                <a:gd name="connsiteY8" fmla="*/ 1774856 h 1876835"/>
                <a:gd name="connsiteX9" fmla="*/ 1159058 w 1263901"/>
                <a:gd name="connsiteY9" fmla="*/ 1876671 h 1876835"/>
                <a:gd name="connsiteX10" fmla="*/ 425933 w 1263901"/>
                <a:gd name="connsiteY10" fmla="*/ 1876835 h 1876835"/>
                <a:gd name="connsiteX11" fmla="*/ 311994 w 1263901"/>
                <a:gd name="connsiteY11" fmla="*/ 1782522 h 1876835"/>
                <a:gd name="connsiteX12" fmla="*/ 313985 w 1263901"/>
                <a:gd name="connsiteY12" fmla="*/ 1151965 h 1876835"/>
                <a:gd name="connsiteX13" fmla="*/ 216115 w 1263901"/>
                <a:gd name="connsiteY13" fmla="*/ 1081914 h 1876835"/>
                <a:gd name="connsiteX14" fmla="*/ 81843 w 1263901"/>
                <a:gd name="connsiteY14" fmla="*/ 1080704 h 1876835"/>
                <a:gd name="connsiteX15" fmla="*/ 186 w 1263901"/>
                <a:gd name="connsiteY15" fmla="*/ 1019510 h 1876835"/>
                <a:gd name="connsiteX0" fmla="*/ 186 w 1268894"/>
                <a:gd name="connsiteY0" fmla="*/ 1019510 h 1933152"/>
                <a:gd name="connsiteX1" fmla="*/ 860 w 1268894"/>
                <a:gd name="connsiteY1" fmla="*/ 102283 h 1933152"/>
                <a:gd name="connsiteX2" fmla="*/ 92222 w 1268894"/>
                <a:gd name="connsiteY2" fmla="*/ 2919 h 1933152"/>
                <a:gd name="connsiteX3" fmla="*/ 697024 w 1268894"/>
                <a:gd name="connsiteY3" fmla="*/ 169 h 1933152"/>
                <a:gd name="connsiteX4" fmla="*/ 758969 w 1268894"/>
                <a:gd name="connsiteY4" fmla="*/ 102901 h 1933152"/>
                <a:gd name="connsiteX5" fmla="*/ 815798 w 1268894"/>
                <a:gd name="connsiteY5" fmla="*/ 209423 h 1933152"/>
                <a:gd name="connsiteX6" fmla="*/ 1164212 w 1268894"/>
                <a:gd name="connsiteY6" fmla="*/ 214597 h 1933152"/>
                <a:gd name="connsiteX7" fmla="*/ 1255630 w 1268894"/>
                <a:gd name="connsiteY7" fmla="*/ 185079 h 1933152"/>
                <a:gd name="connsiteX8" fmla="*/ 1262191 w 1268894"/>
                <a:gd name="connsiteY8" fmla="*/ 1774856 h 1933152"/>
                <a:gd name="connsiteX9" fmla="*/ 1159058 w 1268894"/>
                <a:gd name="connsiteY9" fmla="*/ 1876671 h 1933152"/>
                <a:gd name="connsiteX10" fmla="*/ 425933 w 1268894"/>
                <a:gd name="connsiteY10" fmla="*/ 1876835 h 1933152"/>
                <a:gd name="connsiteX11" fmla="*/ 311994 w 1268894"/>
                <a:gd name="connsiteY11" fmla="*/ 1782522 h 1933152"/>
                <a:gd name="connsiteX12" fmla="*/ 313985 w 1268894"/>
                <a:gd name="connsiteY12" fmla="*/ 1151965 h 1933152"/>
                <a:gd name="connsiteX13" fmla="*/ 216115 w 1268894"/>
                <a:gd name="connsiteY13" fmla="*/ 1081914 h 1933152"/>
                <a:gd name="connsiteX14" fmla="*/ 81843 w 1268894"/>
                <a:gd name="connsiteY14" fmla="*/ 1080704 h 1933152"/>
                <a:gd name="connsiteX15" fmla="*/ 186 w 1268894"/>
                <a:gd name="connsiteY15" fmla="*/ 1019510 h 1933152"/>
                <a:gd name="connsiteX0" fmla="*/ 186 w 1273774"/>
                <a:gd name="connsiteY0" fmla="*/ 1019510 h 1933152"/>
                <a:gd name="connsiteX1" fmla="*/ 860 w 1273774"/>
                <a:gd name="connsiteY1" fmla="*/ 102283 h 1933152"/>
                <a:gd name="connsiteX2" fmla="*/ 92222 w 1273774"/>
                <a:gd name="connsiteY2" fmla="*/ 2919 h 1933152"/>
                <a:gd name="connsiteX3" fmla="*/ 697024 w 1273774"/>
                <a:gd name="connsiteY3" fmla="*/ 169 h 1933152"/>
                <a:gd name="connsiteX4" fmla="*/ 758969 w 1273774"/>
                <a:gd name="connsiteY4" fmla="*/ 102901 h 1933152"/>
                <a:gd name="connsiteX5" fmla="*/ 815798 w 1273774"/>
                <a:gd name="connsiteY5" fmla="*/ 209423 h 1933152"/>
                <a:gd name="connsiteX6" fmla="*/ 1122268 w 1273774"/>
                <a:gd name="connsiteY6" fmla="*/ 175037 h 1933152"/>
                <a:gd name="connsiteX7" fmla="*/ 1255630 w 1273774"/>
                <a:gd name="connsiteY7" fmla="*/ 185079 h 1933152"/>
                <a:gd name="connsiteX8" fmla="*/ 1262191 w 1273774"/>
                <a:gd name="connsiteY8" fmla="*/ 1774856 h 1933152"/>
                <a:gd name="connsiteX9" fmla="*/ 1159058 w 1273774"/>
                <a:gd name="connsiteY9" fmla="*/ 1876671 h 1933152"/>
                <a:gd name="connsiteX10" fmla="*/ 425933 w 1273774"/>
                <a:gd name="connsiteY10" fmla="*/ 1876835 h 1933152"/>
                <a:gd name="connsiteX11" fmla="*/ 311994 w 1273774"/>
                <a:gd name="connsiteY11" fmla="*/ 1782522 h 1933152"/>
                <a:gd name="connsiteX12" fmla="*/ 313985 w 1273774"/>
                <a:gd name="connsiteY12" fmla="*/ 1151965 h 1933152"/>
                <a:gd name="connsiteX13" fmla="*/ 216115 w 1273774"/>
                <a:gd name="connsiteY13" fmla="*/ 1081914 h 1933152"/>
                <a:gd name="connsiteX14" fmla="*/ 81843 w 1273774"/>
                <a:gd name="connsiteY14" fmla="*/ 1080704 h 1933152"/>
                <a:gd name="connsiteX15" fmla="*/ 186 w 1273774"/>
                <a:gd name="connsiteY15" fmla="*/ 1019510 h 1933152"/>
                <a:gd name="connsiteX0" fmla="*/ 186 w 1273774"/>
                <a:gd name="connsiteY0" fmla="*/ 1019510 h 1933152"/>
                <a:gd name="connsiteX1" fmla="*/ 860 w 1273774"/>
                <a:gd name="connsiteY1" fmla="*/ 102283 h 1933152"/>
                <a:gd name="connsiteX2" fmla="*/ 92222 w 1273774"/>
                <a:gd name="connsiteY2" fmla="*/ 2919 h 1933152"/>
                <a:gd name="connsiteX3" fmla="*/ 697024 w 1273774"/>
                <a:gd name="connsiteY3" fmla="*/ 169 h 1933152"/>
                <a:gd name="connsiteX4" fmla="*/ 758969 w 1273774"/>
                <a:gd name="connsiteY4" fmla="*/ 102901 h 1933152"/>
                <a:gd name="connsiteX5" fmla="*/ 815799 w 1273774"/>
                <a:gd name="connsiteY5" fmla="*/ 161386 h 1933152"/>
                <a:gd name="connsiteX6" fmla="*/ 1122268 w 1273774"/>
                <a:gd name="connsiteY6" fmla="*/ 175037 h 1933152"/>
                <a:gd name="connsiteX7" fmla="*/ 1255630 w 1273774"/>
                <a:gd name="connsiteY7" fmla="*/ 185079 h 1933152"/>
                <a:gd name="connsiteX8" fmla="*/ 1262191 w 1273774"/>
                <a:gd name="connsiteY8" fmla="*/ 1774856 h 1933152"/>
                <a:gd name="connsiteX9" fmla="*/ 1159058 w 1273774"/>
                <a:gd name="connsiteY9" fmla="*/ 1876671 h 1933152"/>
                <a:gd name="connsiteX10" fmla="*/ 425933 w 1273774"/>
                <a:gd name="connsiteY10" fmla="*/ 1876835 h 1933152"/>
                <a:gd name="connsiteX11" fmla="*/ 311994 w 1273774"/>
                <a:gd name="connsiteY11" fmla="*/ 1782522 h 1933152"/>
                <a:gd name="connsiteX12" fmla="*/ 313985 w 1273774"/>
                <a:gd name="connsiteY12" fmla="*/ 1151965 h 1933152"/>
                <a:gd name="connsiteX13" fmla="*/ 216115 w 1273774"/>
                <a:gd name="connsiteY13" fmla="*/ 1081914 h 1933152"/>
                <a:gd name="connsiteX14" fmla="*/ 81843 w 1273774"/>
                <a:gd name="connsiteY14" fmla="*/ 1080704 h 1933152"/>
                <a:gd name="connsiteX15" fmla="*/ 186 w 1273774"/>
                <a:gd name="connsiteY15" fmla="*/ 1019510 h 1933152"/>
                <a:gd name="connsiteX0" fmla="*/ 186 w 1313226"/>
                <a:gd name="connsiteY0" fmla="*/ 1019510 h 1933152"/>
                <a:gd name="connsiteX1" fmla="*/ 860 w 1313226"/>
                <a:gd name="connsiteY1" fmla="*/ 102283 h 1933152"/>
                <a:gd name="connsiteX2" fmla="*/ 92222 w 1313226"/>
                <a:gd name="connsiteY2" fmla="*/ 2919 h 1933152"/>
                <a:gd name="connsiteX3" fmla="*/ 697024 w 1313226"/>
                <a:gd name="connsiteY3" fmla="*/ 169 h 1933152"/>
                <a:gd name="connsiteX4" fmla="*/ 758969 w 1313226"/>
                <a:gd name="connsiteY4" fmla="*/ 102901 h 1933152"/>
                <a:gd name="connsiteX5" fmla="*/ 815799 w 1313226"/>
                <a:gd name="connsiteY5" fmla="*/ 161386 h 1933152"/>
                <a:gd name="connsiteX6" fmla="*/ 1122268 w 1313226"/>
                <a:gd name="connsiteY6" fmla="*/ 175037 h 1933152"/>
                <a:gd name="connsiteX7" fmla="*/ 1255630 w 1313226"/>
                <a:gd name="connsiteY7" fmla="*/ 185079 h 1933152"/>
                <a:gd name="connsiteX8" fmla="*/ 1262191 w 1313226"/>
                <a:gd name="connsiteY8" fmla="*/ 1774856 h 1933152"/>
                <a:gd name="connsiteX9" fmla="*/ 1159058 w 1313226"/>
                <a:gd name="connsiteY9" fmla="*/ 1876671 h 1933152"/>
                <a:gd name="connsiteX10" fmla="*/ 425933 w 1313226"/>
                <a:gd name="connsiteY10" fmla="*/ 1876835 h 1933152"/>
                <a:gd name="connsiteX11" fmla="*/ 311994 w 1313226"/>
                <a:gd name="connsiteY11" fmla="*/ 1782522 h 1933152"/>
                <a:gd name="connsiteX12" fmla="*/ 313985 w 1313226"/>
                <a:gd name="connsiteY12" fmla="*/ 1151965 h 1933152"/>
                <a:gd name="connsiteX13" fmla="*/ 216115 w 1313226"/>
                <a:gd name="connsiteY13" fmla="*/ 1081914 h 1933152"/>
                <a:gd name="connsiteX14" fmla="*/ 81843 w 1313226"/>
                <a:gd name="connsiteY14" fmla="*/ 1080704 h 1933152"/>
                <a:gd name="connsiteX15" fmla="*/ 186 w 1313226"/>
                <a:gd name="connsiteY15" fmla="*/ 1019510 h 1933152"/>
                <a:gd name="connsiteX0" fmla="*/ 186 w 1313226"/>
                <a:gd name="connsiteY0" fmla="*/ 1019510 h 1933152"/>
                <a:gd name="connsiteX1" fmla="*/ 860 w 1313226"/>
                <a:gd name="connsiteY1" fmla="*/ 102283 h 1933152"/>
                <a:gd name="connsiteX2" fmla="*/ 92222 w 1313226"/>
                <a:gd name="connsiteY2" fmla="*/ 2919 h 1933152"/>
                <a:gd name="connsiteX3" fmla="*/ 697024 w 1313226"/>
                <a:gd name="connsiteY3" fmla="*/ 169 h 1933152"/>
                <a:gd name="connsiteX4" fmla="*/ 758969 w 1313226"/>
                <a:gd name="connsiteY4" fmla="*/ 102901 h 1933152"/>
                <a:gd name="connsiteX5" fmla="*/ 815799 w 1313226"/>
                <a:gd name="connsiteY5" fmla="*/ 161386 h 1933152"/>
                <a:gd name="connsiteX6" fmla="*/ 1122268 w 1313226"/>
                <a:gd name="connsiteY6" fmla="*/ 175037 h 1933152"/>
                <a:gd name="connsiteX7" fmla="*/ 1255630 w 1313226"/>
                <a:gd name="connsiteY7" fmla="*/ 185079 h 1933152"/>
                <a:gd name="connsiteX8" fmla="*/ 1262191 w 1313226"/>
                <a:gd name="connsiteY8" fmla="*/ 1774856 h 1933152"/>
                <a:gd name="connsiteX9" fmla="*/ 1159058 w 1313226"/>
                <a:gd name="connsiteY9" fmla="*/ 1876671 h 1933152"/>
                <a:gd name="connsiteX10" fmla="*/ 425933 w 1313226"/>
                <a:gd name="connsiteY10" fmla="*/ 1876835 h 1933152"/>
                <a:gd name="connsiteX11" fmla="*/ 311994 w 1313226"/>
                <a:gd name="connsiteY11" fmla="*/ 1782522 h 1933152"/>
                <a:gd name="connsiteX12" fmla="*/ 313985 w 1313226"/>
                <a:gd name="connsiteY12" fmla="*/ 1151965 h 1933152"/>
                <a:gd name="connsiteX13" fmla="*/ 216115 w 1313226"/>
                <a:gd name="connsiteY13" fmla="*/ 1081914 h 1933152"/>
                <a:gd name="connsiteX14" fmla="*/ 81843 w 1313226"/>
                <a:gd name="connsiteY14" fmla="*/ 1080704 h 1933152"/>
                <a:gd name="connsiteX15" fmla="*/ 186 w 1313226"/>
                <a:gd name="connsiteY15" fmla="*/ 1019510 h 1933152"/>
                <a:gd name="connsiteX0" fmla="*/ 186 w 1313226"/>
                <a:gd name="connsiteY0" fmla="*/ 1019510 h 1933152"/>
                <a:gd name="connsiteX1" fmla="*/ 860 w 1313226"/>
                <a:gd name="connsiteY1" fmla="*/ 102283 h 1933152"/>
                <a:gd name="connsiteX2" fmla="*/ 92222 w 1313226"/>
                <a:gd name="connsiteY2" fmla="*/ 2919 h 1933152"/>
                <a:gd name="connsiteX3" fmla="*/ 697024 w 1313226"/>
                <a:gd name="connsiteY3" fmla="*/ 169 h 1933152"/>
                <a:gd name="connsiteX4" fmla="*/ 758969 w 1313226"/>
                <a:gd name="connsiteY4" fmla="*/ 102901 h 1933152"/>
                <a:gd name="connsiteX5" fmla="*/ 815799 w 1313226"/>
                <a:gd name="connsiteY5" fmla="*/ 161386 h 1933152"/>
                <a:gd name="connsiteX6" fmla="*/ 1122268 w 1313226"/>
                <a:gd name="connsiteY6" fmla="*/ 175037 h 1933152"/>
                <a:gd name="connsiteX7" fmla="*/ 1255630 w 1313226"/>
                <a:gd name="connsiteY7" fmla="*/ 185079 h 1933152"/>
                <a:gd name="connsiteX8" fmla="*/ 1262191 w 1313226"/>
                <a:gd name="connsiteY8" fmla="*/ 1774856 h 1933152"/>
                <a:gd name="connsiteX9" fmla="*/ 1159058 w 1313226"/>
                <a:gd name="connsiteY9" fmla="*/ 1876671 h 1933152"/>
                <a:gd name="connsiteX10" fmla="*/ 425933 w 1313226"/>
                <a:gd name="connsiteY10" fmla="*/ 1876835 h 1933152"/>
                <a:gd name="connsiteX11" fmla="*/ 311994 w 1313226"/>
                <a:gd name="connsiteY11" fmla="*/ 1782522 h 1933152"/>
                <a:gd name="connsiteX12" fmla="*/ 313985 w 1313226"/>
                <a:gd name="connsiteY12" fmla="*/ 1151965 h 1933152"/>
                <a:gd name="connsiteX13" fmla="*/ 216115 w 1313226"/>
                <a:gd name="connsiteY13" fmla="*/ 1081914 h 1933152"/>
                <a:gd name="connsiteX14" fmla="*/ 81843 w 1313226"/>
                <a:gd name="connsiteY14" fmla="*/ 1080704 h 1933152"/>
                <a:gd name="connsiteX15" fmla="*/ 186 w 1313226"/>
                <a:gd name="connsiteY15"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815799 w 1294719"/>
                <a:gd name="connsiteY5" fmla="*/ 161386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815799 w 1294719"/>
                <a:gd name="connsiteY5" fmla="*/ 161386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815799 w 1294719"/>
                <a:gd name="connsiteY5" fmla="*/ 161386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815799 w 1294719"/>
                <a:gd name="connsiteY5" fmla="*/ 161386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815799 w 1294719"/>
                <a:gd name="connsiteY5" fmla="*/ 161386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924852 w 1294719"/>
                <a:gd name="connsiteY5" fmla="*/ 155735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71818 h 1933152"/>
                <a:gd name="connsiteX5" fmla="*/ 924852 w 1294719"/>
                <a:gd name="connsiteY5" fmla="*/ 155735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0074"/>
                <a:gd name="connsiteY0" fmla="*/ 1019510 h 1876835"/>
                <a:gd name="connsiteX1" fmla="*/ 860 w 1290074"/>
                <a:gd name="connsiteY1" fmla="*/ 102283 h 1876835"/>
                <a:gd name="connsiteX2" fmla="*/ 92222 w 1290074"/>
                <a:gd name="connsiteY2" fmla="*/ 2919 h 1876835"/>
                <a:gd name="connsiteX3" fmla="*/ 697024 w 1290074"/>
                <a:gd name="connsiteY3" fmla="*/ 169 h 1876835"/>
                <a:gd name="connsiteX4" fmla="*/ 758969 w 1290074"/>
                <a:gd name="connsiteY4" fmla="*/ 71818 h 1876835"/>
                <a:gd name="connsiteX5" fmla="*/ 924852 w 1290074"/>
                <a:gd name="connsiteY5" fmla="*/ 155735 h 1876835"/>
                <a:gd name="connsiteX6" fmla="*/ 1255630 w 1290074"/>
                <a:gd name="connsiteY6" fmla="*/ 185079 h 1876835"/>
                <a:gd name="connsiteX7" fmla="*/ 1262191 w 1290074"/>
                <a:gd name="connsiteY7" fmla="*/ 1774856 h 1876835"/>
                <a:gd name="connsiteX8" fmla="*/ 1159058 w 1290074"/>
                <a:gd name="connsiteY8" fmla="*/ 1876671 h 1876835"/>
                <a:gd name="connsiteX9" fmla="*/ 425933 w 1290074"/>
                <a:gd name="connsiteY9" fmla="*/ 1876835 h 1876835"/>
                <a:gd name="connsiteX10" fmla="*/ 311994 w 1290074"/>
                <a:gd name="connsiteY10" fmla="*/ 1782522 h 1876835"/>
                <a:gd name="connsiteX11" fmla="*/ 313985 w 1290074"/>
                <a:gd name="connsiteY11" fmla="*/ 1151965 h 1876835"/>
                <a:gd name="connsiteX12" fmla="*/ 216115 w 1290074"/>
                <a:gd name="connsiteY12" fmla="*/ 1081914 h 1876835"/>
                <a:gd name="connsiteX13" fmla="*/ 81843 w 1290074"/>
                <a:gd name="connsiteY13" fmla="*/ 1080704 h 1876835"/>
                <a:gd name="connsiteX14" fmla="*/ 186 w 1290074"/>
                <a:gd name="connsiteY14" fmla="*/ 1019510 h 1876835"/>
                <a:gd name="connsiteX0" fmla="*/ 186 w 1262200"/>
                <a:gd name="connsiteY0" fmla="*/ 1019510 h 1876835"/>
                <a:gd name="connsiteX1" fmla="*/ 860 w 1262200"/>
                <a:gd name="connsiteY1" fmla="*/ 102283 h 1876835"/>
                <a:gd name="connsiteX2" fmla="*/ 92222 w 1262200"/>
                <a:gd name="connsiteY2" fmla="*/ 2919 h 1876835"/>
                <a:gd name="connsiteX3" fmla="*/ 697024 w 1262200"/>
                <a:gd name="connsiteY3" fmla="*/ 169 h 1876835"/>
                <a:gd name="connsiteX4" fmla="*/ 758969 w 1262200"/>
                <a:gd name="connsiteY4" fmla="*/ 71818 h 1876835"/>
                <a:gd name="connsiteX5" fmla="*/ 924852 w 1262200"/>
                <a:gd name="connsiteY5" fmla="*/ 155735 h 1876835"/>
                <a:gd name="connsiteX6" fmla="*/ 1255630 w 1262200"/>
                <a:gd name="connsiteY6" fmla="*/ 185079 h 1876835"/>
                <a:gd name="connsiteX7" fmla="*/ 1262191 w 1262200"/>
                <a:gd name="connsiteY7" fmla="*/ 1774856 h 1876835"/>
                <a:gd name="connsiteX8" fmla="*/ 1159058 w 1262200"/>
                <a:gd name="connsiteY8" fmla="*/ 1876671 h 1876835"/>
                <a:gd name="connsiteX9" fmla="*/ 425933 w 1262200"/>
                <a:gd name="connsiteY9" fmla="*/ 1876835 h 1876835"/>
                <a:gd name="connsiteX10" fmla="*/ 311994 w 1262200"/>
                <a:gd name="connsiteY10" fmla="*/ 1782522 h 1876835"/>
                <a:gd name="connsiteX11" fmla="*/ 313985 w 1262200"/>
                <a:gd name="connsiteY11" fmla="*/ 1151965 h 1876835"/>
                <a:gd name="connsiteX12" fmla="*/ 216115 w 1262200"/>
                <a:gd name="connsiteY12" fmla="*/ 1081914 h 1876835"/>
                <a:gd name="connsiteX13" fmla="*/ 81843 w 1262200"/>
                <a:gd name="connsiteY13" fmla="*/ 1080704 h 1876835"/>
                <a:gd name="connsiteX14" fmla="*/ 186 w 1262200"/>
                <a:gd name="connsiteY14" fmla="*/ 1019510 h 1876835"/>
                <a:gd name="connsiteX0" fmla="*/ 186 w 1272464"/>
                <a:gd name="connsiteY0" fmla="*/ 1019510 h 1931810"/>
                <a:gd name="connsiteX1" fmla="*/ 860 w 1272464"/>
                <a:gd name="connsiteY1" fmla="*/ 102283 h 1931810"/>
                <a:gd name="connsiteX2" fmla="*/ 92222 w 1272464"/>
                <a:gd name="connsiteY2" fmla="*/ 2919 h 1931810"/>
                <a:gd name="connsiteX3" fmla="*/ 697024 w 1272464"/>
                <a:gd name="connsiteY3" fmla="*/ 169 h 1931810"/>
                <a:gd name="connsiteX4" fmla="*/ 758969 w 1272464"/>
                <a:gd name="connsiteY4" fmla="*/ 71818 h 1931810"/>
                <a:gd name="connsiteX5" fmla="*/ 924852 w 1272464"/>
                <a:gd name="connsiteY5" fmla="*/ 155735 h 1931810"/>
                <a:gd name="connsiteX6" fmla="*/ 1255630 w 1272464"/>
                <a:gd name="connsiteY6" fmla="*/ 185079 h 1931810"/>
                <a:gd name="connsiteX7" fmla="*/ 1262191 w 1272464"/>
                <a:gd name="connsiteY7" fmla="*/ 1774856 h 1931810"/>
                <a:gd name="connsiteX8" fmla="*/ 1104531 w 1272464"/>
                <a:gd name="connsiteY8" fmla="*/ 1873845 h 1931810"/>
                <a:gd name="connsiteX9" fmla="*/ 425933 w 1272464"/>
                <a:gd name="connsiteY9" fmla="*/ 1876835 h 1931810"/>
                <a:gd name="connsiteX10" fmla="*/ 311994 w 1272464"/>
                <a:gd name="connsiteY10" fmla="*/ 1782522 h 1931810"/>
                <a:gd name="connsiteX11" fmla="*/ 313985 w 1272464"/>
                <a:gd name="connsiteY11" fmla="*/ 1151965 h 1931810"/>
                <a:gd name="connsiteX12" fmla="*/ 216115 w 1272464"/>
                <a:gd name="connsiteY12" fmla="*/ 1081914 h 1931810"/>
                <a:gd name="connsiteX13" fmla="*/ 81843 w 1272464"/>
                <a:gd name="connsiteY13" fmla="*/ 1080704 h 1931810"/>
                <a:gd name="connsiteX14" fmla="*/ 186 w 1272464"/>
                <a:gd name="connsiteY14" fmla="*/ 1019510 h 1931810"/>
                <a:gd name="connsiteX0" fmla="*/ 186 w 1272464"/>
                <a:gd name="connsiteY0" fmla="*/ 1019510 h 1929119"/>
                <a:gd name="connsiteX1" fmla="*/ 860 w 1272464"/>
                <a:gd name="connsiteY1" fmla="*/ 102283 h 1929119"/>
                <a:gd name="connsiteX2" fmla="*/ 92222 w 1272464"/>
                <a:gd name="connsiteY2" fmla="*/ 2919 h 1929119"/>
                <a:gd name="connsiteX3" fmla="*/ 697024 w 1272464"/>
                <a:gd name="connsiteY3" fmla="*/ 169 h 1929119"/>
                <a:gd name="connsiteX4" fmla="*/ 758969 w 1272464"/>
                <a:gd name="connsiteY4" fmla="*/ 71818 h 1929119"/>
                <a:gd name="connsiteX5" fmla="*/ 924852 w 1272464"/>
                <a:gd name="connsiteY5" fmla="*/ 155735 h 1929119"/>
                <a:gd name="connsiteX6" fmla="*/ 1255630 w 1272464"/>
                <a:gd name="connsiteY6" fmla="*/ 185079 h 1929119"/>
                <a:gd name="connsiteX7" fmla="*/ 1262191 w 1272464"/>
                <a:gd name="connsiteY7" fmla="*/ 1774856 h 1929119"/>
                <a:gd name="connsiteX8" fmla="*/ 1104531 w 1272464"/>
                <a:gd name="connsiteY8" fmla="*/ 1873845 h 1929119"/>
                <a:gd name="connsiteX9" fmla="*/ 425933 w 1272464"/>
                <a:gd name="connsiteY9" fmla="*/ 1876835 h 1929119"/>
                <a:gd name="connsiteX10" fmla="*/ 311994 w 1272464"/>
                <a:gd name="connsiteY10" fmla="*/ 1782522 h 1929119"/>
                <a:gd name="connsiteX11" fmla="*/ 313985 w 1272464"/>
                <a:gd name="connsiteY11" fmla="*/ 1151965 h 1929119"/>
                <a:gd name="connsiteX12" fmla="*/ 216115 w 1272464"/>
                <a:gd name="connsiteY12" fmla="*/ 1081914 h 1929119"/>
                <a:gd name="connsiteX13" fmla="*/ 81843 w 1272464"/>
                <a:gd name="connsiteY13" fmla="*/ 1080704 h 1929119"/>
                <a:gd name="connsiteX14" fmla="*/ 186 w 1272464"/>
                <a:gd name="connsiteY14" fmla="*/ 1019510 h 1929119"/>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924852 w 1262191"/>
                <a:gd name="connsiteY5" fmla="*/ 155735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924852 w 1262191"/>
                <a:gd name="connsiteY5" fmla="*/ 155735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924852 w 1262191"/>
                <a:gd name="connsiteY5" fmla="*/ 155735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924852 w 1262191"/>
                <a:gd name="connsiteY5" fmla="*/ 155735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828513 w 1262191"/>
                <a:gd name="connsiteY5" fmla="*/ 156353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828513 w 1262191"/>
                <a:gd name="connsiteY5" fmla="*/ 156353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7320 w 1262191"/>
                <a:gd name="connsiteY4" fmla="*/ 62546 h 1876835"/>
                <a:gd name="connsiteX5" fmla="*/ 828513 w 1262191"/>
                <a:gd name="connsiteY5" fmla="*/ 156353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7320 w 1262191"/>
                <a:gd name="connsiteY4" fmla="*/ 62546 h 1876835"/>
                <a:gd name="connsiteX5" fmla="*/ 828513 w 1262191"/>
                <a:gd name="connsiteY5" fmla="*/ 156353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6 w 1262191"/>
                <a:gd name="connsiteY4" fmla="*/ 46320 h 1876835"/>
                <a:gd name="connsiteX5" fmla="*/ 828513 w 1262191"/>
                <a:gd name="connsiteY5" fmla="*/ 156353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6 w 1262191"/>
                <a:gd name="connsiteY4" fmla="*/ 46320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6 w 1262191"/>
                <a:gd name="connsiteY4" fmla="*/ 46320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53288 w 1262191"/>
                <a:gd name="connsiteY5" fmla="*/ 12900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413"/>
                <a:gd name="connsiteY0" fmla="*/ 1019510 h 1876835"/>
                <a:gd name="connsiteX1" fmla="*/ 860 w 1262413"/>
                <a:gd name="connsiteY1" fmla="*/ 102283 h 1876835"/>
                <a:gd name="connsiteX2" fmla="*/ 92222 w 1262413"/>
                <a:gd name="connsiteY2" fmla="*/ 2919 h 1876835"/>
                <a:gd name="connsiteX3" fmla="*/ 697024 w 1262413"/>
                <a:gd name="connsiteY3" fmla="*/ 169 h 1876835"/>
                <a:gd name="connsiteX4" fmla="*/ 775257 w 1262413"/>
                <a:gd name="connsiteY4" fmla="*/ 39829 h 1876835"/>
                <a:gd name="connsiteX5" fmla="*/ 853288 w 1262413"/>
                <a:gd name="connsiteY5" fmla="*/ 129000 h 1876835"/>
                <a:gd name="connsiteX6" fmla="*/ 1255630 w 1262413"/>
                <a:gd name="connsiteY6" fmla="*/ 185079 h 1876835"/>
                <a:gd name="connsiteX7" fmla="*/ 1262191 w 1262413"/>
                <a:gd name="connsiteY7" fmla="*/ 1774856 h 1876835"/>
                <a:gd name="connsiteX8" fmla="*/ 1104531 w 1262413"/>
                <a:gd name="connsiteY8" fmla="*/ 1873845 h 1876835"/>
                <a:gd name="connsiteX9" fmla="*/ 425933 w 1262413"/>
                <a:gd name="connsiteY9" fmla="*/ 1876835 h 1876835"/>
                <a:gd name="connsiteX10" fmla="*/ 311994 w 1262413"/>
                <a:gd name="connsiteY10" fmla="*/ 1782522 h 1876835"/>
                <a:gd name="connsiteX11" fmla="*/ 313985 w 1262413"/>
                <a:gd name="connsiteY11" fmla="*/ 1151965 h 1876835"/>
                <a:gd name="connsiteX12" fmla="*/ 216115 w 1262413"/>
                <a:gd name="connsiteY12" fmla="*/ 1081914 h 1876835"/>
                <a:gd name="connsiteX13" fmla="*/ 81843 w 1262413"/>
                <a:gd name="connsiteY13" fmla="*/ 1080704 h 1876835"/>
                <a:gd name="connsiteX14" fmla="*/ 186 w 1262413"/>
                <a:gd name="connsiteY14" fmla="*/ 1019510 h 1876835"/>
                <a:gd name="connsiteX0" fmla="*/ 186 w 1262405"/>
                <a:gd name="connsiteY0" fmla="*/ 1019510 h 1876835"/>
                <a:gd name="connsiteX1" fmla="*/ 860 w 1262405"/>
                <a:gd name="connsiteY1" fmla="*/ 102283 h 1876835"/>
                <a:gd name="connsiteX2" fmla="*/ 92222 w 1262405"/>
                <a:gd name="connsiteY2" fmla="*/ 2919 h 1876835"/>
                <a:gd name="connsiteX3" fmla="*/ 697024 w 1262405"/>
                <a:gd name="connsiteY3" fmla="*/ 169 h 1876835"/>
                <a:gd name="connsiteX4" fmla="*/ 775257 w 1262405"/>
                <a:gd name="connsiteY4" fmla="*/ 39829 h 1876835"/>
                <a:gd name="connsiteX5" fmla="*/ 853288 w 1262405"/>
                <a:gd name="connsiteY5" fmla="*/ 129000 h 1876835"/>
                <a:gd name="connsiteX6" fmla="*/ 1255630 w 1262405"/>
                <a:gd name="connsiteY6" fmla="*/ 185079 h 1876835"/>
                <a:gd name="connsiteX7" fmla="*/ 1262191 w 1262405"/>
                <a:gd name="connsiteY7" fmla="*/ 1774856 h 1876835"/>
                <a:gd name="connsiteX8" fmla="*/ 1104531 w 1262405"/>
                <a:gd name="connsiteY8" fmla="*/ 1873845 h 1876835"/>
                <a:gd name="connsiteX9" fmla="*/ 425933 w 1262405"/>
                <a:gd name="connsiteY9" fmla="*/ 1876835 h 1876835"/>
                <a:gd name="connsiteX10" fmla="*/ 311994 w 1262405"/>
                <a:gd name="connsiteY10" fmla="*/ 1782522 h 1876835"/>
                <a:gd name="connsiteX11" fmla="*/ 313985 w 1262405"/>
                <a:gd name="connsiteY11" fmla="*/ 1151965 h 1876835"/>
                <a:gd name="connsiteX12" fmla="*/ 216115 w 1262405"/>
                <a:gd name="connsiteY12" fmla="*/ 1081914 h 1876835"/>
                <a:gd name="connsiteX13" fmla="*/ 81843 w 1262405"/>
                <a:gd name="connsiteY13" fmla="*/ 1080704 h 1876835"/>
                <a:gd name="connsiteX14" fmla="*/ 186 w 1262405"/>
                <a:gd name="connsiteY14" fmla="*/ 1019510 h 1876835"/>
                <a:gd name="connsiteX0" fmla="*/ 186 w 1262480"/>
                <a:gd name="connsiteY0" fmla="*/ 1019510 h 1876835"/>
                <a:gd name="connsiteX1" fmla="*/ 860 w 1262480"/>
                <a:gd name="connsiteY1" fmla="*/ 102283 h 1876835"/>
                <a:gd name="connsiteX2" fmla="*/ 92222 w 1262480"/>
                <a:gd name="connsiteY2" fmla="*/ 2919 h 1876835"/>
                <a:gd name="connsiteX3" fmla="*/ 697024 w 1262480"/>
                <a:gd name="connsiteY3" fmla="*/ 169 h 1876835"/>
                <a:gd name="connsiteX4" fmla="*/ 775257 w 1262480"/>
                <a:gd name="connsiteY4" fmla="*/ 39829 h 1876835"/>
                <a:gd name="connsiteX5" fmla="*/ 853288 w 1262480"/>
                <a:gd name="connsiteY5" fmla="*/ 129000 h 1876835"/>
                <a:gd name="connsiteX6" fmla="*/ 1255630 w 1262480"/>
                <a:gd name="connsiteY6" fmla="*/ 185079 h 1876835"/>
                <a:gd name="connsiteX7" fmla="*/ 1262191 w 1262480"/>
                <a:gd name="connsiteY7" fmla="*/ 1774856 h 1876835"/>
                <a:gd name="connsiteX8" fmla="*/ 1104531 w 1262480"/>
                <a:gd name="connsiteY8" fmla="*/ 1873845 h 1876835"/>
                <a:gd name="connsiteX9" fmla="*/ 425933 w 1262480"/>
                <a:gd name="connsiteY9" fmla="*/ 1876835 h 1876835"/>
                <a:gd name="connsiteX10" fmla="*/ 311994 w 1262480"/>
                <a:gd name="connsiteY10" fmla="*/ 1782522 h 1876835"/>
                <a:gd name="connsiteX11" fmla="*/ 313985 w 1262480"/>
                <a:gd name="connsiteY11" fmla="*/ 1151965 h 1876835"/>
                <a:gd name="connsiteX12" fmla="*/ 216115 w 1262480"/>
                <a:gd name="connsiteY12" fmla="*/ 1081914 h 1876835"/>
                <a:gd name="connsiteX13" fmla="*/ 81843 w 1262480"/>
                <a:gd name="connsiteY13" fmla="*/ 1080704 h 1876835"/>
                <a:gd name="connsiteX14" fmla="*/ 186 w 1262480"/>
                <a:gd name="connsiteY14" fmla="*/ 1019510 h 1876835"/>
                <a:gd name="connsiteX0" fmla="*/ 186 w 1272464"/>
                <a:gd name="connsiteY0" fmla="*/ 1039349 h 1963950"/>
                <a:gd name="connsiteX1" fmla="*/ 860 w 1272464"/>
                <a:gd name="connsiteY1" fmla="*/ 122122 h 1963950"/>
                <a:gd name="connsiteX2" fmla="*/ 92222 w 1272464"/>
                <a:gd name="connsiteY2" fmla="*/ 22758 h 1963950"/>
                <a:gd name="connsiteX3" fmla="*/ 697024 w 1272464"/>
                <a:gd name="connsiteY3" fmla="*/ 20008 h 1963950"/>
                <a:gd name="connsiteX4" fmla="*/ 775257 w 1272464"/>
                <a:gd name="connsiteY4" fmla="*/ 59668 h 1963950"/>
                <a:gd name="connsiteX5" fmla="*/ 853288 w 1272464"/>
                <a:gd name="connsiteY5" fmla="*/ 148839 h 1963950"/>
                <a:gd name="connsiteX6" fmla="*/ 1255631 w 1272464"/>
                <a:gd name="connsiteY6" fmla="*/ 8354 h 1963950"/>
                <a:gd name="connsiteX7" fmla="*/ 1262191 w 1272464"/>
                <a:gd name="connsiteY7" fmla="*/ 1794695 h 1963950"/>
                <a:gd name="connsiteX8" fmla="*/ 1104531 w 1272464"/>
                <a:gd name="connsiteY8" fmla="*/ 1893684 h 1963950"/>
                <a:gd name="connsiteX9" fmla="*/ 425933 w 1272464"/>
                <a:gd name="connsiteY9" fmla="*/ 1896674 h 1963950"/>
                <a:gd name="connsiteX10" fmla="*/ 311994 w 1272464"/>
                <a:gd name="connsiteY10" fmla="*/ 1802361 h 1963950"/>
                <a:gd name="connsiteX11" fmla="*/ 313985 w 1272464"/>
                <a:gd name="connsiteY11" fmla="*/ 1171804 h 1963950"/>
                <a:gd name="connsiteX12" fmla="*/ 216115 w 1272464"/>
                <a:gd name="connsiteY12" fmla="*/ 1101753 h 1963950"/>
                <a:gd name="connsiteX13" fmla="*/ 81843 w 1272464"/>
                <a:gd name="connsiteY13" fmla="*/ 1100543 h 1963950"/>
                <a:gd name="connsiteX14" fmla="*/ 186 w 1272464"/>
                <a:gd name="connsiteY14" fmla="*/ 1039349 h 1963950"/>
                <a:gd name="connsiteX0" fmla="*/ 186 w 1272464"/>
                <a:gd name="connsiteY0" fmla="*/ 1049737 h 1974338"/>
                <a:gd name="connsiteX1" fmla="*/ 860 w 1272464"/>
                <a:gd name="connsiteY1" fmla="*/ 132510 h 1974338"/>
                <a:gd name="connsiteX2" fmla="*/ 92222 w 1272464"/>
                <a:gd name="connsiteY2" fmla="*/ 33146 h 1974338"/>
                <a:gd name="connsiteX3" fmla="*/ 697024 w 1272464"/>
                <a:gd name="connsiteY3" fmla="*/ 30396 h 1974338"/>
                <a:gd name="connsiteX4" fmla="*/ 775257 w 1272464"/>
                <a:gd name="connsiteY4" fmla="*/ 70056 h 1974338"/>
                <a:gd name="connsiteX5" fmla="*/ 849618 w 1272464"/>
                <a:gd name="connsiteY5" fmla="*/ 33130 h 1974338"/>
                <a:gd name="connsiteX6" fmla="*/ 1255631 w 1272464"/>
                <a:gd name="connsiteY6" fmla="*/ 18742 h 1974338"/>
                <a:gd name="connsiteX7" fmla="*/ 1262191 w 1272464"/>
                <a:gd name="connsiteY7" fmla="*/ 1805083 h 1974338"/>
                <a:gd name="connsiteX8" fmla="*/ 1104531 w 1272464"/>
                <a:gd name="connsiteY8" fmla="*/ 1904072 h 1974338"/>
                <a:gd name="connsiteX9" fmla="*/ 425933 w 1272464"/>
                <a:gd name="connsiteY9" fmla="*/ 1907062 h 1974338"/>
                <a:gd name="connsiteX10" fmla="*/ 311994 w 1272464"/>
                <a:gd name="connsiteY10" fmla="*/ 1812749 h 1974338"/>
                <a:gd name="connsiteX11" fmla="*/ 313985 w 1272464"/>
                <a:gd name="connsiteY11" fmla="*/ 1182192 h 1974338"/>
                <a:gd name="connsiteX12" fmla="*/ 216115 w 1272464"/>
                <a:gd name="connsiteY12" fmla="*/ 1112141 h 1974338"/>
                <a:gd name="connsiteX13" fmla="*/ 81843 w 1272464"/>
                <a:gd name="connsiteY13" fmla="*/ 1110931 h 1974338"/>
                <a:gd name="connsiteX14" fmla="*/ 186 w 1272464"/>
                <a:gd name="connsiteY14" fmla="*/ 1049737 h 1974338"/>
                <a:gd name="connsiteX0" fmla="*/ 186 w 1300275"/>
                <a:gd name="connsiteY0" fmla="*/ 1147803 h 2072404"/>
                <a:gd name="connsiteX1" fmla="*/ 860 w 1300275"/>
                <a:gd name="connsiteY1" fmla="*/ 230576 h 2072404"/>
                <a:gd name="connsiteX2" fmla="*/ 92222 w 1300275"/>
                <a:gd name="connsiteY2" fmla="*/ 131212 h 2072404"/>
                <a:gd name="connsiteX3" fmla="*/ 697024 w 1300275"/>
                <a:gd name="connsiteY3" fmla="*/ 128462 h 2072404"/>
                <a:gd name="connsiteX4" fmla="*/ 775257 w 1300275"/>
                <a:gd name="connsiteY4" fmla="*/ 168122 h 2072404"/>
                <a:gd name="connsiteX5" fmla="*/ 1255631 w 1300275"/>
                <a:gd name="connsiteY5" fmla="*/ 116808 h 2072404"/>
                <a:gd name="connsiteX6" fmla="*/ 1262191 w 1300275"/>
                <a:gd name="connsiteY6" fmla="*/ 1903149 h 2072404"/>
                <a:gd name="connsiteX7" fmla="*/ 1104531 w 1300275"/>
                <a:gd name="connsiteY7" fmla="*/ 2002138 h 2072404"/>
                <a:gd name="connsiteX8" fmla="*/ 425933 w 1300275"/>
                <a:gd name="connsiteY8" fmla="*/ 2005128 h 2072404"/>
                <a:gd name="connsiteX9" fmla="*/ 311994 w 1300275"/>
                <a:gd name="connsiteY9" fmla="*/ 1910815 h 2072404"/>
                <a:gd name="connsiteX10" fmla="*/ 313985 w 1300275"/>
                <a:gd name="connsiteY10" fmla="*/ 1280258 h 2072404"/>
                <a:gd name="connsiteX11" fmla="*/ 216115 w 1300275"/>
                <a:gd name="connsiteY11" fmla="*/ 1210207 h 2072404"/>
                <a:gd name="connsiteX12" fmla="*/ 81843 w 1300275"/>
                <a:gd name="connsiteY12" fmla="*/ 1208997 h 2072404"/>
                <a:gd name="connsiteX13" fmla="*/ 186 w 1300275"/>
                <a:gd name="connsiteY13" fmla="*/ 1147803 h 2072404"/>
                <a:gd name="connsiteX0" fmla="*/ 186 w 1305884"/>
                <a:gd name="connsiteY0" fmla="*/ 1160013 h 2084614"/>
                <a:gd name="connsiteX1" fmla="*/ 860 w 1305884"/>
                <a:gd name="connsiteY1" fmla="*/ 242786 h 2084614"/>
                <a:gd name="connsiteX2" fmla="*/ 92222 w 1305884"/>
                <a:gd name="connsiteY2" fmla="*/ 143422 h 2084614"/>
                <a:gd name="connsiteX3" fmla="*/ 697024 w 1305884"/>
                <a:gd name="connsiteY3" fmla="*/ 140672 h 2084614"/>
                <a:gd name="connsiteX4" fmla="*/ 1255631 w 1305884"/>
                <a:gd name="connsiteY4" fmla="*/ 129018 h 2084614"/>
                <a:gd name="connsiteX5" fmla="*/ 1262191 w 1305884"/>
                <a:gd name="connsiteY5" fmla="*/ 1915359 h 2084614"/>
                <a:gd name="connsiteX6" fmla="*/ 1104531 w 1305884"/>
                <a:gd name="connsiteY6" fmla="*/ 2014348 h 2084614"/>
                <a:gd name="connsiteX7" fmla="*/ 425933 w 1305884"/>
                <a:gd name="connsiteY7" fmla="*/ 2017338 h 2084614"/>
                <a:gd name="connsiteX8" fmla="*/ 311994 w 1305884"/>
                <a:gd name="connsiteY8" fmla="*/ 1923025 h 2084614"/>
                <a:gd name="connsiteX9" fmla="*/ 313985 w 1305884"/>
                <a:gd name="connsiteY9" fmla="*/ 1292468 h 2084614"/>
                <a:gd name="connsiteX10" fmla="*/ 216115 w 1305884"/>
                <a:gd name="connsiteY10" fmla="*/ 1222417 h 2084614"/>
                <a:gd name="connsiteX11" fmla="*/ 81843 w 1305884"/>
                <a:gd name="connsiteY11" fmla="*/ 1221207 h 2084614"/>
                <a:gd name="connsiteX12" fmla="*/ 186 w 1305884"/>
                <a:gd name="connsiteY12" fmla="*/ 1160013 h 2084614"/>
                <a:gd name="connsiteX0" fmla="*/ 32549 w 1382466"/>
                <a:gd name="connsiteY0" fmla="*/ 1162728 h 2087329"/>
                <a:gd name="connsiteX1" fmla="*/ 33223 w 1382466"/>
                <a:gd name="connsiteY1" fmla="*/ 245501 h 2087329"/>
                <a:gd name="connsiteX2" fmla="*/ 124585 w 1382466"/>
                <a:gd name="connsiteY2" fmla="*/ 146137 h 2087329"/>
                <a:gd name="connsiteX3" fmla="*/ 1287994 w 1382466"/>
                <a:gd name="connsiteY3" fmla="*/ 131733 h 2087329"/>
                <a:gd name="connsiteX4" fmla="*/ 1294554 w 1382466"/>
                <a:gd name="connsiteY4" fmla="*/ 1918074 h 2087329"/>
                <a:gd name="connsiteX5" fmla="*/ 1136894 w 1382466"/>
                <a:gd name="connsiteY5" fmla="*/ 2017063 h 2087329"/>
                <a:gd name="connsiteX6" fmla="*/ 458296 w 1382466"/>
                <a:gd name="connsiteY6" fmla="*/ 2020053 h 2087329"/>
                <a:gd name="connsiteX7" fmla="*/ 344357 w 1382466"/>
                <a:gd name="connsiteY7" fmla="*/ 1925740 h 2087329"/>
                <a:gd name="connsiteX8" fmla="*/ 346348 w 1382466"/>
                <a:gd name="connsiteY8" fmla="*/ 1295183 h 2087329"/>
                <a:gd name="connsiteX9" fmla="*/ 248478 w 1382466"/>
                <a:gd name="connsiteY9" fmla="*/ 1225132 h 2087329"/>
                <a:gd name="connsiteX10" fmla="*/ 114206 w 1382466"/>
                <a:gd name="connsiteY10" fmla="*/ 1223922 h 2087329"/>
                <a:gd name="connsiteX11" fmla="*/ 32549 w 1382466"/>
                <a:gd name="connsiteY11" fmla="*/ 1162728 h 2087329"/>
                <a:gd name="connsiteX0" fmla="*/ 32549 w 1382466"/>
                <a:gd name="connsiteY0" fmla="*/ 1030995 h 1955596"/>
                <a:gd name="connsiteX1" fmla="*/ 33223 w 1382466"/>
                <a:gd name="connsiteY1" fmla="*/ 113768 h 1955596"/>
                <a:gd name="connsiteX2" fmla="*/ 124585 w 1382466"/>
                <a:gd name="connsiteY2" fmla="*/ 14404 h 1955596"/>
                <a:gd name="connsiteX3" fmla="*/ 1287994 w 1382466"/>
                <a:gd name="connsiteY3" fmla="*/ 0 h 1955596"/>
                <a:gd name="connsiteX4" fmla="*/ 1294554 w 1382466"/>
                <a:gd name="connsiteY4" fmla="*/ 1786341 h 1955596"/>
                <a:gd name="connsiteX5" fmla="*/ 1136894 w 1382466"/>
                <a:gd name="connsiteY5" fmla="*/ 1885330 h 1955596"/>
                <a:gd name="connsiteX6" fmla="*/ 458296 w 1382466"/>
                <a:gd name="connsiteY6" fmla="*/ 1888320 h 1955596"/>
                <a:gd name="connsiteX7" fmla="*/ 344357 w 1382466"/>
                <a:gd name="connsiteY7" fmla="*/ 1794007 h 1955596"/>
                <a:gd name="connsiteX8" fmla="*/ 346348 w 1382466"/>
                <a:gd name="connsiteY8" fmla="*/ 1163450 h 1955596"/>
                <a:gd name="connsiteX9" fmla="*/ 248478 w 1382466"/>
                <a:gd name="connsiteY9" fmla="*/ 1093399 h 1955596"/>
                <a:gd name="connsiteX10" fmla="*/ 114206 w 1382466"/>
                <a:gd name="connsiteY10" fmla="*/ 1092189 h 1955596"/>
                <a:gd name="connsiteX11" fmla="*/ 32549 w 1382466"/>
                <a:gd name="connsiteY11" fmla="*/ 1030995 h 1955596"/>
                <a:gd name="connsiteX0" fmla="*/ 32549 w 1303738"/>
                <a:gd name="connsiteY0" fmla="*/ 1030995 h 1955596"/>
                <a:gd name="connsiteX1" fmla="*/ 33223 w 1303738"/>
                <a:gd name="connsiteY1" fmla="*/ 113768 h 1955596"/>
                <a:gd name="connsiteX2" fmla="*/ 124585 w 1303738"/>
                <a:gd name="connsiteY2" fmla="*/ 14404 h 1955596"/>
                <a:gd name="connsiteX3" fmla="*/ 1287994 w 1303738"/>
                <a:gd name="connsiteY3" fmla="*/ 0 h 1955596"/>
                <a:gd name="connsiteX4" fmla="*/ 1294554 w 1303738"/>
                <a:gd name="connsiteY4" fmla="*/ 1786341 h 1955596"/>
                <a:gd name="connsiteX5" fmla="*/ 1136894 w 1303738"/>
                <a:gd name="connsiteY5" fmla="*/ 1885330 h 1955596"/>
                <a:gd name="connsiteX6" fmla="*/ 458296 w 1303738"/>
                <a:gd name="connsiteY6" fmla="*/ 1888320 h 1955596"/>
                <a:gd name="connsiteX7" fmla="*/ 344357 w 1303738"/>
                <a:gd name="connsiteY7" fmla="*/ 1794007 h 1955596"/>
                <a:gd name="connsiteX8" fmla="*/ 346348 w 1303738"/>
                <a:gd name="connsiteY8" fmla="*/ 1163450 h 1955596"/>
                <a:gd name="connsiteX9" fmla="*/ 248478 w 1303738"/>
                <a:gd name="connsiteY9" fmla="*/ 1093399 h 1955596"/>
                <a:gd name="connsiteX10" fmla="*/ 114206 w 1303738"/>
                <a:gd name="connsiteY10" fmla="*/ 1092189 h 1955596"/>
                <a:gd name="connsiteX11" fmla="*/ 32549 w 1303738"/>
                <a:gd name="connsiteY11" fmla="*/ 1030995 h 1955596"/>
                <a:gd name="connsiteX0" fmla="*/ 32549 w 1294616"/>
                <a:gd name="connsiteY0" fmla="*/ 1030995 h 1888320"/>
                <a:gd name="connsiteX1" fmla="*/ 33223 w 1294616"/>
                <a:gd name="connsiteY1" fmla="*/ 113768 h 1888320"/>
                <a:gd name="connsiteX2" fmla="*/ 124585 w 1294616"/>
                <a:gd name="connsiteY2" fmla="*/ 14404 h 1888320"/>
                <a:gd name="connsiteX3" fmla="*/ 1287994 w 1294616"/>
                <a:gd name="connsiteY3" fmla="*/ 0 h 1888320"/>
                <a:gd name="connsiteX4" fmla="*/ 1294554 w 1294616"/>
                <a:gd name="connsiteY4" fmla="*/ 1786341 h 1888320"/>
                <a:gd name="connsiteX5" fmla="*/ 1136894 w 1294616"/>
                <a:gd name="connsiteY5" fmla="*/ 1885330 h 1888320"/>
                <a:gd name="connsiteX6" fmla="*/ 458296 w 1294616"/>
                <a:gd name="connsiteY6" fmla="*/ 1888320 h 1888320"/>
                <a:gd name="connsiteX7" fmla="*/ 344357 w 1294616"/>
                <a:gd name="connsiteY7" fmla="*/ 1794007 h 1888320"/>
                <a:gd name="connsiteX8" fmla="*/ 346348 w 1294616"/>
                <a:gd name="connsiteY8" fmla="*/ 1163450 h 1888320"/>
                <a:gd name="connsiteX9" fmla="*/ 248478 w 1294616"/>
                <a:gd name="connsiteY9" fmla="*/ 1093399 h 1888320"/>
                <a:gd name="connsiteX10" fmla="*/ 114206 w 1294616"/>
                <a:gd name="connsiteY10" fmla="*/ 1092189 h 1888320"/>
                <a:gd name="connsiteX11" fmla="*/ 32549 w 1294616"/>
                <a:gd name="connsiteY11" fmla="*/ 1030995 h 1888320"/>
                <a:gd name="connsiteX0" fmla="*/ 32549 w 1294616"/>
                <a:gd name="connsiteY0" fmla="*/ 1175091 h 2032416"/>
                <a:gd name="connsiteX1" fmla="*/ 33223 w 1294616"/>
                <a:gd name="connsiteY1" fmla="*/ 257864 h 2032416"/>
                <a:gd name="connsiteX2" fmla="*/ 124585 w 1294616"/>
                <a:gd name="connsiteY2" fmla="*/ 158500 h 2032416"/>
                <a:gd name="connsiteX3" fmla="*/ 1287994 w 1294616"/>
                <a:gd name="connsiteY3" fmla="*/ 144096 h 2032416"/>
                <a:gd name="connsiteX4" fmla="*/ 1294554 w 1294616"/>
                <a:gd name="connsiteY4" fmla="*/ 1930437 h 2032416"/>
                <a:gd name="connsiteX5" fmla="*/ 1136894 w 1294616"/>
                <a:gd name="connsiteY5" fmla="*/ 2029426 h 2032416"/>
                <a:gd name="connsiteX6" fmla="*/ 458296 w 1294616"/>
                <a:gd name="connsiteY6" fmla="*/ 2032416 h 2032416"/>
                <a:gd name="connsiteX7" fmla="*/ 344357 w 1294616"/>
                <a:gd name="connsiteY7" fmla="*/ 1938103 h 2032416"/>
                <a:gd name="connsiteX8" fmla="*/ 346348 w 1294616"/>
                <a:gd name="connsiteY8" fmla="*/ 1307546 h 2032416"/>
                <a:gd name="connsiteX9" fmla="*/ 248478 w 1294616"/>
                <a:gd name="connsiteY9" fmla="*/ 1237495 h 2032416"/>
                <a:gd name="connsiteX10" fmla="*/ 114206 w 1294616"/>
                <a:gd name="connsiteY10" fmla="*/ 1236285 h 2032416"/>
                <a:gd name="connsiteX11" fmla="*/ 32549 w 1294616"/>
                <a:gd name="connsiteY11" fmla="*/ 1175091 h 2032416"/>
                <a:gd name="connsiteX0" fmla="*/ 32549 w 1294616"/>
                <a:gd name="connsiteY0" fmla="*/ 1175091 h 2032416"/>
                <a:gd name="connsiteX1" fmla="*/ 33223 w 1294616"/>
                <a:gd name="connsiteY1" fmla="*/ 257864 h 2032416"/>
                <a:gd name="connsiteX2" fmla="*/ 124585 w 1294616"/>
                <a:gd name="connsiteY2" fmla="*/ 158500 h 2032416"/>
                <a:gd name="connsiteX3" fmla="*/ 1287994 w 1294616"/>
                <a:gd name="connsiteY3" fmla="*/ 144096 h 2032416"/>
                <a:gd name="connsiteX4" fmla="*/ 1294554 w 1294616"/>
                <a:gd name="connsiteY4" fmla="*/ 1930437 h 2032416"/>
                <a:gd name="connsiteX5" fmla="*/ 1136894 w 1294616"/>
                <a:gd name="connsiteY5" fmla="*/ 2029426 h 2032416"/>
                <a:gd name="connsiteX6" fmla="*/ 458296 w 1294616"/>
                <a:gd name="connsiteY6" fmla="*/ 2032416 h 2032416"/>
                <a:gd name="connsiteX7" fmla="*/ 344357 w 1294616"/>
                <a:gd name="connsiteY7" fmla="*/ 1938103 h 2032416"/>
                <a:gd name="connsiteX8" fmla="*/ 346348 w 1294616"/>
                <a:gd name="connsiteY8" fmla="*/ 1307546 h 2032416"/>
                <a:gd name="connsiteX9" fmla="*/ 248478 w 1294616"/>
                <a:gd name="connsiteY9" fmla="*/ 1237495 h 2032416"/>
                <a:gd name="connsiteX10" fmla="*/ 114206 w 1294616"/>
                <a:gd name="connsiteY10" fmla="*/ 1236285 h 2032416"/>
                <a:gd name="connsiteX11" fmla="*/ 32549 w 1294616"/>
                <a:gd name="connsiteY11" fmla="*/ 1175091 h 2032416"/>
                <a:gd name="connsiteX0" fmla="*/ 32549 w 1294616"/>
                <a:gd name="connsiteY0" fmla="*/ 1031139 h 1888464"/>
                <a:gd name="connsiteX1" fmla="*/ 33223 w 1294616"/>
                <a:gd name="connsiteY1" fmla="*/ 113912 h 1888464"/>
                <a:gd name="connsiteX2" fmla="*/ 124585 w 1294616"/>
                <a:gd name="connsiteY2" fmla="*/ 14548 h 1888464"/>
                <a:gd name="connsiteX3" fmla="*/ 1287994 w 1294616"/>
                <a:gd name="connsiteY3" fmla="*/ 144 h 1888464"/>
                <a:gd name="connsiteX4" fmla="*/ 1294554 w 1294616"/>
                <a:gd name="connsiteY4" fmla="*/ 1786485 h 1888464"/>
                <a:gd name="connsiteX5" fmla="*/ 1136894 w 1294616"/>
                <a:gd name="connsiteY5" fmla="*/ 1885474 h 1888464"/>
                <a:gd name="connsiteX6" fmla="*/ 458296 w 1294616"/>
                <a:gd name="connsiteY6" fmla="*/ 1888464 h 1888464"/>
                <a:gd name="connsiteX7" fmla="*/ 344357 w 1294616"/>
                <a:gd name="connsiteY7" fmla="*/ 1794151 h 1888464"/>
                <a:gd name="connsiteX8" fmla="*/ 346348 w 1294616"/>
                <a:gd name="connsiteY8" fmla="*/ 1163594 h 1888464"/>
                <a:gd name="connsiteX9" fmla="*/ 248478 w 1294616"/>
                <a:gd name="connsiteY9" fmla="*/ 1093543 h 1888464"/>
                <a:gd name="connsiteX10" fmla="*/ 114206 w 1294616"/>
                <a:gd name="connsiteY10" fmla="*/ 1092333 h 1888464"/>
                <a:gd name="connsiteX11" fmla="*/ 32549 w 1294616"/>
                <a:gd name="connsiteY11" fmla="*/ 1031139 h 1888464"/>
                <a:gd name="connsiteX0" fmla="*/ 32549 w 1373715"/>
                <a:gd name="connsiteY0" fmla="*/ 1095935 h 1953260"/>
                <a:gd name="connsiteX1" fmla="*/ 33223 w 1373715"/>
                <a:gd name="connsiteY1" fmla="*/ 178708 h 1953260"/>
                <a:gd name="connsiteX2" fmla="*/ 124585 w 1373715"/>
                <a:gd name="connsiteY2" fmla="*/ 79344 h 1953260"/>
                <a:gd name="connsiteX3" fmla="*/ 1287994 w 1373715"/>
                <a:gd name="connsiteY3" fmla="*/ 64940 h 1953260"/>
                <a:gd name="connsiteX4" fmla="*/ 1287347 w 1373715"/>
                <a:gd name="connsiteY4" fmla="*/ 157525 h 1953260"/>
                <a:gd name="connsiteX5" fmla="*/ 1294554 w 1373715"/>
                <a:gd name="connsiteY5" fmla="*/ 1851281 h 1953260"/>
                <a:gd name="connsiteX6" fmla="*/ 1136894 w 1373715"/>
                <a:gd name="connsiteY6" fmla="*/ 1950270 h 1953260"/>
                <a:gd name="connsiteX7" fmla="*/ 458296 w 1373715"/>
                <a:gd name="connsiteY7" fmla="*/ 1953260 h 1953260"/>
                <a:gd name="connsiteX8" fmla="*/ 344357 w 1373715"/>
                <a:gd name="connsiteY8" fmla="*/ 1858947 h 1953260"/>
                <a:gd name="connsiteX9" fmla="*/ 346348 w 1373715"/>
                <a:gd name="connsiteY9" fmla="*/ 1228390 h 1953260"/>
                <a:gd name="connsiteX10" fmla="*/ 248478 w 1373715"/>
                <a:gd name="connsiteY10" fmla="*/ 1158339 h 1953260"/>
                <a:gd name="connsiteX11" fmla="*/ 114206 w 1373715"/>
                <a:gd name="connsiteY11" fmla="*/ 1157129 h 1953260"/>
                <a:gd name="connsiteX12" fmla="*/ 32549 w 1373715"/>
                <a:gd name="connsiteY12" fmla="*/ 1095935 h 1953260"/>
                <a:gd name="connsiteX0" fmla="*/ 23550 w 1295283"/>
                <a:gd name="connsiteY0" fmla="*/ 1096849 h 1954174"/>
                <a:gd name="connsiteX1" fmla="*/ 24224 w 1295283"/>
                <a:gd name="connsiteY1" fmla="*/ 179622 h 1954174"/>
                <a:gd name="connsiteX2" fmla="*/ 115586 w 1295283"/>
                <a:gd name="connsiteY2" fmla="*/ 80258 h 1954174"/>
                <a:gd name="connsiteX3" fmla="*/ 1139532 w 1295283"/>
                <a:gd name="connsiteY3" fmla="*/ 63382 h 1954174"/>
                <a:gd name="connsiteX4" fmla="*/ 1278348 w 1295283"/>
                <a:gd name="connsiteY4" fmla="*/ 158439 h 1954174"/>
                <a:gd name="connsiteX5" fmla="*/ 1285555 w 1295283"/>
                <a:gd name="connsiteY5" fmla="*/ 1852195 h 1954174"/>
                <a:gd name="connsiteX6" fmla="*/ 1127895 w 1295283"/>
                <a:gd name="connsiteY6" fmla="*/ 1951184 h 1954174"/>
                <a:gd name="connsiteX7" fmla="*/ 449297 w 1295283"/>
                <a:gd name="connsiteY7" fmla="*/ 1954174 h 1954174"/>
                <a:gd name="connsiteX8" fmla="*/ 335358 w 1295283"/>
                <a:gd name="connsiteY8" fmla="*/ 1859861 h 1954174"/>
                <a:gd name="connsiteX9" fmla="*/ 337349 w 1295283"/>
                <a:gd name="connsiteY9" fmla="*/ 1229304 h 1954174"/>
                <a:gd name="connsiteX10" fmla="*/ 239479 w 1295283"/>
                <a:gd name="connsiteY10" fmla="*/ 1159253 h 1954174"/>
                <a:gd name="connsiteX11" fmla="*/ 105207 w 1295283"/>
                <a:gd name="connsiteY11" fmla="*/ 1158043 h 1954174"/>
                <a:gd name="connsiteX12" fmla="*/ 23550 w 1295283"/>
                <a:gd name="connsiteY12" fmla="*/ 1096849 h 1954174"/>
                <a:gd name="connsiteX0" fmla="*/ 23550 w 1295283"/>
                <a:gd name="connsiteY0" fmla="*/ 1101391 h 1958716"/>
                <a:gd name="connsiteX1" fmla="*/ 24224 w 1295283"/>
                <a:gd name="connsiteY1" fmla="*/ 184164 h 1958716"/>
                <a:gd name="connsiteX2" fmla="*/ 115586 w 1295283"/>
                <a:gd name="connsiteY2" fmla="*/ 84800 h 1958716"/>
                <a:gd name="connsiteX3" fmla="*/ 1139532 w 1295283"/>
                <a:gd name="connsiteY3" fmla="*/ 67924 h 1958716"/>
                <a:gd name="connsiteX4" fmla="*/ 1278348 w 1295283"/>
                <a:gd name="connsiteY4" fmla="*/ 162981 h 1958716"/>
                <a:gd name="connsiteX5" fmla="*/ 1285555 w 1295283"/>
                <a:gd name="connsiteY5" fmla="*/ 1856737 h 1958716"/>
                <a:gd name="connsiteX6" fmla="*/ 1127895 w 1295283"/>
                <a:gd name="connsiteY6" fmla="*/ 1955726 h 1958716"/>
                <a:gd name="connsiteX7" fmla="*/ 449297 w 1295283"/>
                <a:gd name="connsiteY7" fmla="*/ 1958716 h 1958716"/>
                <a:gd name="connsiteX8" fmla="*/ 335358 w 1295283"/>
                <a:gd name="connsiteY8" fmla="*/ 1864403 h 1958716"/>
                <a:gd name="connsiteX9" fmla="*/ 337349 w 1295283"/>
                <a:gd name="connsiteY9" fmla="*/ 1233846 h 1958716"/>
                <a:gd name="connsiteX10" fmla="*/ 239479 w 1295283"/>
                <a:gd name="connsiteY10" fmla="*/ 1163795 h 1958716"/>
                <a:gd name="connsiteX11" fmla="*/ 105207 w 1295283"/>
                <a:gd name="connsiteY11" fmla="*/ 1162585 h 1958716"/>
                <a:gd name="connsiteX12" fmla="*/ 23550 w 1295283"/>
                <a:gd name="connsiteY12" fmla="*/ 1101391 h 1958716"/>
                <a:gd name="connsiteX0" fmla="*/ 23550 w 1295283"/>
                <a:gd name="connsiteY0" fmla="*/ 1039232 h 1896557"/>
                <a:gd name="connsiteX1" fmla="*/ 24224 w 1295283"/>
                <a:gd name="connsiteY1" fmla="*/ 122005 h 1896557"/>
                <a:gd name="connsiteX2" fmla="*/ 115586 w 1295283"/>
                <a:gd name="connsiteY2" fmla="*/ 22641 h 1896557"/>
                <a:gd name="connsiteX3" fmla="*/ 1139532 w 1295283"/>
                <a:gd name="connsiteY3" fmla="*/ 5765 h 1896557"/>
                <a:gd name="connsiteX4" fmla="*/ 1278348 w 1295283"/>
                <a:gd name="connsiteY4" fmla="*/ 100822 h 1896557"/>
                <a:gd name="connsiteX5" fmla="*/ 1285555 w 1295283"/>
                <a:gd name="connsiteY5" fmla="*/ 1794578 h 1896557"/>
                <a:gd name="connsiteX6" fmla="*/ 1127895 w 1295283"/>
                <a:gd name="connsiteY6" fmla="*/ 1893567 h 1896557"/>
                <a:gd name="connsiteX7" fmla="*/ 449297 w 1295283"/>
                <a:gd name="connsiteY7" fmla="*/ 1896557 h 1896557"/>
                <a:gd name="connsiteX8" fmla="*/ 335358 w 1295283"/>
                <a:gd name="connsiteY8" fmla="*/ 1802244 h 1896557"/>
                <a:gd name="connsiteX9" fmla="*/ 337349 w 1295283"/>
                <a:gd name="connsiteY9" fmla="*/ 1171687 h 1896557"/>
                <a:gd name="connsiteX10" fmla="*/ 239479 w 1295283"/>
                <a:gd name="connsiteY10" fmla="*/ 1101636 h 1896557"/>
                <a:gd name="connsiteX11" fmla="*/ 105207 w 1295283"/>
                <a:gd name="connsiteY11" fmla="*/ 1100426 h 1896557"/>
                <a:gd name="connsiteX12" fmla="*/ 23550 w 1295283"/>
                <a:gd name="connsiteY12" fmla="*/ 1039232 h 1896557"/>
                <a:gd name="connsiteX0" fmla="*/ 23550 w 1295283"/>
                <a:gd name="connsiteY0" fmla="*/ 1036027 h 1893352"/>
                <a:gd name="connsiteX1" fmla="*/ 24224 w 1295283"/>
                <a:gd name="connsiteY1" fmla="*/ 118800 h 1893352"/>
                <a:gd name="connsiteX2" fmla="*/ 115586 w 1295283"/>
                <a:gd name="connsiteY2" fmla="*/ 19436 h 1893352"/>
                <a:gd name="connsiteX3" fmla="*/ 1139532 w 1295283"/>
                <a:gd name="connsiteY3" fmla="*/ 2560 h 1893352"/>
                <a:gd name="connsiteX4" fmla="*/ 1278348 w 1295283"/>
                <a:gd name="connsiteY4" fmla="*/ 97617 h 1893352"/>
                <a:gd name="connsiteX5" fmla="*/ 1285555 w 1295283"/>
                <a:gd name="connsiteY5" fmla="*/ 1791373 h 1893352"/>
                <a:gd name="connsiteX6" fmla="*/ 1127895 w 1295283"/>
                <a:gd name="connsiteY6" fmla="*/ 1890362 h 1893352"/>
                <a:gd name="connsiteX7" fmla="*/ 449297 w 1295283"/>
                <a:gd name="connsiteY7" fmla="*/ 1893352 h 1893352"/>
                <a:gd name="connsiteX8" fmla="*/ 335358 w 1295283"/>
                <a:gd name="connsiteY8" fmla="*/ 1799039 h 1893352"/>
                <a:gd name="connsiteX9" fmla="*/ 337349 w 1295283"/>
                <a:gd name="connsiteY9" fmla="*/ 1168482 h 1893352"/>
                <a:gd name="connsiteX10" fmla="*/ 239479 w 1295283"/>
                <a:gd name="connsiteY10" fmla="*/ 1098431 h 1893352"/>
                <a:gd name="connsiteX11" fmla="*/ 105207 w 1295283"/>
                <a:gd name="connsiteY11" fmla="*/ 1097221 h 1893352"/>
                <a:gd name="connsiteX12" fmla="*/ 23550 w 1295283"/>
                <a:gd name="connsiteY12" fmla="*/ 1036027 h 1893352"/>
                <a:gd name="connsiteX0" fmla="*/ 23550 w 1295283"/>
                <a:gd name="connsiteY0" fmla="*/ 1047102 h 1967454"/>
                <a:gd name="connsiteX1" fmla="*/ 24224 w 1295283"/>
                <a:gd name="connsiteY1" fmla="*/ 129875 h 1967454"/>
                <a:gd name="connsiteX2" fmla="*/ 115586 w 1295283"/>
                <a:gd name="connsiteY2" fmla="*/ 30511 h 1967454"/>
                <a:gd name="connsiteX3" fmla="*/ 1139532 w 1295283"/>
                <a:gd name="connsiteY3" fmla="*/ 13635 h 1967454"/>
                <a:gd name="connsiteX4" fmla="*/ 1278349 w 1295283"/>
                <a:gd name="connsiteY4" fmla="*/ 76240 h 1967454"/>
                <a:gd name="connsiteX5" fmla="*/ 1285555 w 1295283"/>
                <a:gd name="connsiteY5" fmla="*/ 1802448 h 1967454"/>
                <a:gd name="connsiteX6" fmla="*/ 1127895 w 1295283"/>
                <a:gd name="connsiteY6" fmla="*/ 1901437 h 1967454"/>
                <a:gd name="connsiteX7" fmla="*/ 449297 w 1295283"/>
                <a:gd name="connsiteY7" fmla="*/ 1904427 h 1967454"/>
                <a:gd name="connsiteX8" fmla="*/ 335358 w 1295283"/>
                <a:gd name="connsiteY8" fmla="*/ 1810114 h 1967454"/>
                <a:gd name="connsiteX9" fmla="*/ 337349 w 1295283"/>
                <a:gd name="connsiteY9" fmla="*/ 1179557 h 1967454"/>
                <a:gd name="connsiteX10" fmla="*/ 239479 w 1295283"/>
                <a:gd name="connsiteY10" fmla="*/ 1109506 h 1967454"/>
                <a:gd name="connsiteX11" fmla="*/ 105207 w 1295283"/>
                <a:gd name="connsiteY11" fmla="*/ 1108296 h 1967454"/>
                <a:gd name="connsiteX12" fmla="*/ 23550 w 1295283"/>
                <a:gd name="connsiteY12" fmla="*/ 1047102 h 1967454"/>
                <a:gd name="connsiteX0" fmla="*/ 23550 w 1295283"/>
                <a:gd name="connsiteY0" fmla="*/ 1034359 h 1954711"/>
                <a:gd name="connsiteX1" fmla="*/ 24224 w 1295283"/>
                <a:gd name="connsiteY1" fmla="*/ 117132 h 1954711"/>
                <a:gd name="connsiteX2" fmla="*/ 115586 w 1295283"/>
                <a:gd name="connsiteY2" fmla="*/ 17768 h 1954711"/>
                <a:gd name="connsiteX3" fmla="*/ 1139532 w 1295283"/>
                <a:gd name="connsiteY3" fmla="*/ 892 h 1954711"/>
                <a:gd name="connsiteX4" fmla="*/ 1278349 w 1295283"/>
                <a:gd name="connsiteY4" fmla="*/ 63497 h 1954711"/>
                <a:gd name="connsiteX5" fmla="*/ 1285555 w 1295283"/>
                <a:gd name="connsiteY5" fmla="*/ 1789705 h 1954711"/>
                <a:gd name="connsiteX6" fmla="*/ 1127895 w 1295283"/>
                <a:gd name="connsiteY6" fmla="*/ 1888694 h 1954711"/>
                <a:gd name="connsiteX7" fmla="*/ 449297 w 1295283"/>
                <a:gd name="connsiteY7" fmla="*/ 1891684 h 1954711"/>
                <a:gd name="connsiteX8" fmla="*/ 335358 w 1295283"/>
                <a:gd name="connsiteY8" fmla="*/ 1797371 h 1954711"/>
                <a:gd name="connsiteX9" fmla="*/ 337349 w 1295283"/>
                <a:gd name="connsiteY9" fmla="*/ 1166814 h 1954711"/>
                <a:gd name="connsiteX10" fmla="*/ 239479 w 1295283"/>
                <a:gd name="connsiteY10" fmla="*/ 1096763 h 1954711"/>
                <a:gd name="connsiteX11" fmla="*/ 105207 w 1295283"/>
                <a:gd name="connsiteY11" fmla="*/ 1095553 h 1954711"/>
                <a:gd name="connsiteX12" fmla="*/ 23550 w 1295283"/>
                <a:gd name="connsiteY12" fmla="*/ 1034359 h 1954711"/>
                <a:gd name="connsiteX0" fmla="*/ 28205 w 1299938"/>
                <a:gd name="connsiteY0" fmla="*/ 1035168 h 1955520"/>
                <a:gd name="connsiteX1" fmla="*/ 28879 w 1299938"/>
                <a:gd name="connsiteY1" fmla="*/ 117941 h 1955520"/>
                <a:gd name="connsiteX2" fmla="*/ 120241 w 1299938"/>
                <a:gd name="connsiteY2" fmla="*/ 18577 h 1955520"/>
                <a:gd name="connsiteX3" fmla="*/ 1217130 w 1299938"/>
                <a:gd name="connsiteY3" fmla="*/ 773 h 1955520"/>
                <a:gd name="connsiteX4" fmla="*/ 1283004 w 1299938"/>
                <a:gd name="connsiteY4" fmla="*/ 64306 h 1955520"/>
                <a:gd name="connsiteX5" fmla="*/ 1290210 w 1299938"/>
                <a:gd name="connsiteY5" fmla="*/ 1790514 h 1955520"/>
                <a:gd name="connsiteX6" fmla="*/ 1132550 w 1299938"/>
                <a:gd name="connsiteY6" fmla="*/ 1889503 h 1955520"/>
                <a:gd name="connsiteX7" fmla="*/ 453952 w 1299938"/>
                <a:gd name="connsiteY7" fmla="*/ 1892493 h 1955520"/>
                <a:gd name="connsiteX8" fmla="*/ 340013 w 1299938"/>
                <a:gd name="connsiteY8" fmla="*/ 1798180 h 1955520"/>
                <a:gd name="connsiteX9" fmla="*/ 342004 w 1299938"/>
                <a:gd name="connsiteY9" fmla="*/ 1167623 h 1955520"/>
                <a:gd name="connsiteX10" fmla="*/ 244134 w 1299938"/>
                <a:gd name="connsiteY10" fmla="*/ 1097572 h 1955520"/>
                <a:gd name="connsiteX11" fmla="*/ 109862 w 1299938"/>
                <a:gd name="connsiteY11" fmla="*/ 1096362 h 1955520"/>
                <a:gd name="connsiteX12" fmla="*/ 28205 w 1299938"/>
                <a:gd name="connsiteY12" fmla="*/ 1035168 h 1955520"/>
                <a:gd name="connsiteX0" fmla="*/ 28205 w 1299938"/>
                <a:gd name="connsiteY0" fmla="*/ 1035168 h 1955520"/>
                <a:gd name="connsiteX1" fmla="*/ 28879 w 1299938"/>
                <a:gd name="connsiteY1" fmla="*/ 117941 h 1955520"/>
                <a:gd name="connsiteX2" fmla="*/ 120241 w 1299938"/>
                <a:gd name="connsiteY2" fmla="*/ 18577 h 1955520"/>
                <a:gd name="connsiteX3" fmla="*/ 1217130 w 1299938"/>
                <a:gd name="connsiteY3" fmla="*/ 773 h 1955520"/>
                <a:gd name="connsiteX4" fmla="*/ 1283004 w 1299938"/>
                <a:gd name="connsiteY4" fmla="*/ 64306 h 1955520"/>
                <a:gd name="connsiteX5" fmla="*/ 1290210 w 1299938"/>
                <a:gd name="connsiteY5" fmla="*/ 1790514 h 1955520"/>
                <a:gd name="connsiteX6" fmla="*/ 1132550 w 1299938"/>
                <a:gd name="connsiteY6" fmla="*/ 1889503 h 1955520"/>
                <a:gd name="connsiteX7" fmla="*/ 453952 w 1299938"/>
                <a:gd name="connsiteY7" fmla="*/ 1892493 h 1955520"/>
                <a:gd name="connsiteX8" fmla="*/ 340013 w 1299938"/>
                <a:gd name="connsiteY8" fmla="*/ 1798180 h 1955520"/>
                <a:gd name="connsiteX9" fmla="*/ 342004 w 1299938"/>
                <a:gd name="connsiteY9" fmla="*/ 1167623 h 1955520"/>
                <a:gd name="connsiteX10" fmla="*/ 244134 w 1299938"/>
                <a:gd name="connsiteY10" fmla="*/ 1097572 h 1955520"/>
                <a:gd name="connsiteX11" fmla="*/ 109862 w 1299938"/>
                <a:gd name="connsiteY11" fmla="*/ 1096362 h 1955520"/>
                <a:gd name="connsiteX12" fmla="*/ 28205 w 1299938"/>
                <a:gd name="connsiteY12" fmla="*/ 1035168 h 1955520"/>
                <a:gd name="connsiteX0" fmla="*/ 28205 w 1299938"/>
                <a:gd name="connsiteY0" fmla="*/ 1035168 h 1955193"/>
                <a:gd name="connsiteX1" fmla="*/ 28879 w 1299938"/>
                <a:gd name="connsiteY1" fmla="*/ 117941 h 1955193"/>
                <a:gd name="connsiteX2" fmla="*/ 120241 w 1299938"/>
                <a:gd name="connsiteY2" fmla="*/ 18577 h 1955193"/>
                <a:gd name="connsiteX3" fmla="*/ 1217130 w 1299938"/>
                <a:gd name="connsiteY3" fmla="*/ 773 h 1955193"/>
                <a:gd name="connsiteX4" fmla="*/ 1283004 w 1299938"/>
                <a:gd name="connsiteY4" fmla="*/ 68942 h 1955193"/>
                <a:gd name="connsiteX5" fmla="*/ 1290210 w 1299938"/>
                <a:gd name="connsiteY5" fmla="*/ 1790514 h 1955193"/>
                <a:gd name="connsiteX6" fmla="*/ 1132550 w 1299938"/>
                <a:gd name="connsiteY6" fmla="*/ 1889503 h 1955193"/>
                <a:gd name="connsiteX7" fmla="*/ 453952 w 1299938"/>
                <a:gd name="connsiteY7" fmla="*/ 1892493 h 1955193"/>
                <a:gd name="connsiteX8" fmla="*/ 340013 w 1299938"/>
                <a:gd name="connsiteY8" fmla="*/ 1798180 h 1955193"/>
                <a:gd name="connsiteX9" fmla="*/ 342004 w 1299938"/>
                <a:gd name="connsiteY9" fmla="*/ 1167623 h 1955193"/>
                <a:gd name="connsiteX10" fmla="*/ 244134 w 1299938"/>
                <a:gd name="connsiteY10" fmla="*/ 1097572 h 1955193"/>
                <a:gd name="connsiteX11" fmla="*/ 109862 w 1299938"/>
                <a:gd name="connsiteY11" fmla="*/ 1096362 h 1955193"/>
                <a:gd name="connsiteX12" fmla="*/ 28205 w 1299938"/>
                <a:gd name="connsiteY12" fmla="*/ 1035168 h 1955193"/>
                <a:gd name="connsiteX0" fmla="*/ 28205 w 1299938"/>
                <a:gd name="connsiteY0" fmla="*/ 1028871 h 1948896"/>
                <a:gd name="connsiteX1" fmla="*/ 28879 w 1299938"/>
                <a:gd name="connsiteY1" fmla="*/ 111644 h 1948896"/>
                <a:gd name="connsiteX2" fmla="*/ 120241 w 1299938"/>
                <a:gd name="connsiteY2" fmla="*/ 12280 h 1948896"/>
                <a:gd name="connsiteX3" fmla="*/ 1217130 w 1299938"/>
                <a:gd name="connsiteY3" fmla="*/ 2821 h 1948896"/>
                <a:gd name="connsiteX4" fmla="*/ 1283004 w 1299938"/>
                <a:gd name="connsiteY4" fmla="*/ 62645 h 1948896"/>
                <a:gd name="connsiteX5" fmla="*/ 1290210 w 1299938"/>
                <a:gd name="connsiteY5" fmla="*/ 1784217 h 1948896"/>
                <a:gd name="connsiteX6" fmla="*/ 1132550 w 1299938"/>
                <a:gd name="connsiteY6" fmla="*/ 1883206 h 1948896"/>
                <a:gd name="connsiteX7" fmla="*/ 453952 w 1299938"/>
                <a:gd name="connsiteY7" fmla="*/ 1886196 h 1948896"/>
                <a:gd name="connsiteX8" fmla="*/ 340013 w 1299938"/>
                <a:gd name="connsiteY8" fmla="*/ 1791883 h 1948896"/>
                <a:gd name="connsiteX9" fmla="*/ 342004 w 1299938"/>
                <a:gd name="connsiteY9" fmla="*/ 1161326 h 1948896"/>
                <a:gd name="connsiteX10" fmla="*/ 244134 w 1299938"/>
                <a:gd name="connsiteY10" fmla="*/ 1091275 h 1948896"/>
                <a:gd name="connsiteX11" fmla="*/ 109862 w 1299938"/>
                <a:gd name="connsiteY11" fmla="*/ 1090065 h 1948896"/>
                <a:gd name="connsiteX12" fmla="*/ 28205 w 1299938"/>
                <a:gd name="connsiteY12" fmla="*/ 1028871 h 1948896"/>
                <a:gd name="connsiteX0" fmla="*/ 28205 w 1299938"/>
                <a:gd name="connsiteY0" fmla="*/ 1028871 h 1948896"/>
                <a:gd name="connsiteX1" fmla="*/ 28879 w 1299938"/>
                <a:gd name="connsiteY1" fmla="*/ 111644 h 1948896"/>
                <a:gd name="connsiteX2" fmla="*/ 120241 w 1299938"/>
                <a:gd name="connsiteY2" fmla="*/ 12280 h 1948896"/>
                <a:gd name="connsiteX3" fmla="*/ 1217130 w 1299938"/>
                <a:gd name="connsiteY3" fmla="*/ 2821 h 1948896"/>
                <a:gd name="connsiteX4" fmla="*/ 1283004 w 1299938"/>
                <a:gd name="connsiteY4" fmla="*/ 62645 h 1948896"/>
                <a:gd name="connsiteX5" fmla="*/ 1290210 w 1299938"/>
                <a:gd name="connsiteY5" fmla="*/ 1784217 h 1948896"/>
                <a:gd name="connsiteX6" fmla="*/ 1132550 w 1299938"/>
                <a:gd name="connsiteY6" fmla="*/ 1883206 h 1948896"/>
                <a:gd name="connsiteX7" fmla="*/ 453952 w 1299938"/>
                <a:gd name="connsiteY7" fmla="*/ 1886196 h 1948896"/>
                <a:gd name="connsiteX8" fmla="*/ 340013 w 1299938"/>
                <a:gd name="connsiteY8" fmla="*/ 1791883 h 1948896"/>
                <a:gd name="connsiteX9" fmla="*/ 342004 w 1299938"/>
                <a:gd name="connsiteY9" fmla="*/ 1161326 h 1948896"/>
                <a:gd name="connsiteX10" fmla="*/ 244134 w 1299938"/>
                <a:gd name="connsiteY10" fmla="*/ 1091275 h 1948896"/>
                <a:gd name="connsiteX11" fmla="*/ 109862 w 1299938"/>
                <a:gd name="connsiteY11" fmla="*/ 1090065 h 1948896"/>
                <a:gd name="connsiteX12" fmla="*/ 28205 w 1299938"/>
                <a:gd name="connsiteY12" fmla="*/ 1028871 h 1948896"/>
                <a:gd name="connsiteX0" fmla="*/ 49062 w 1320795"/>
                <a:gd name="connsiteY0" fmla="*/ 1030264 h 1950289"/>
                <a:gd name="connsiteX1" fmla="*/ 49736 w 1320795"/>
                <a:gd name="connsiteY1" fmla="*/ 113037 h 1950289"/>
                <a:gd name="connsiteX2" fmla="*/ 105315 w 1320795"/>
                <a:gd name="connsiteY2" fmla="*/ 10891 h 1950289"/>
                <a:gd name="connsiteX3" fmla="*/ 1237987 w 1320795"/>
                <a:gd name="connsiteY3" fmla="*/ 4214 h 1950289"/>
                <a:gd name="connsiteX4" fmla="*/ 1303861 w 1320795"/>
                <a:gd name="connsiteY4" fmla="*/ 64038 h 1950289"/>
                <a:gd name="connsiteX5" fmla="*/ 1311067 w 1320795"/>
                <a:gd name="connsiteY5" fmla="*/ 1785610 h 1950289"/>
                <a:gd name="connsiteX6" fmla="*/ 1153407 w 1320795"/>
                <a:gd name="connsiteY6" fmla="*/ 1884599 h 1950289"/>
                <a:gd name="connsiteX7" fmla="*/ 474809 w 1320795"/>
                <a:gd name="connsiteY7" fmla="*/ 1887589 h 1950289"/>
                <a:gd name="connsiteX8" fmla="*/ 360870 w 1320795"/>
                <a:gd name="connsiteY8" fmla="*/ 1793276 h 1950289"/>
                <a:gd name="connsiteX9" fmla="*/ 362861 w 1320795"/>
                <a:gd name="connsiteY9" fmla="*/ 1162719 h 1950289"/>
                <a:gd name="connsiteX10" fmla="*/ 264991 w 1320795"/>
                <a:gd name="connsiteY10" fmla="*/ 1092668 h 1950289"/>
                <a:gd name="connsiteX11" fmla="*/ 130719 w 1320795"/>
                <a:gd name="connsiteY11" fmla="*/ 1091458 h 1950289"/>
                <a:gd name="connsiteX12" fmla="*/ 49062 w 1320795"/>
                <a:gd name="connsiteY12" fmla="*/ 1030264 h 1950289"/>
                <a:gd name="connsiteX0" fmla="*/ 49062 w 1320795"/>
                <a:gd name="connsiteY0" fmla="*/ 1026050 h 1946075"/>
                <a:gd name="connsiteX1" fmla="*/ 49736 w 1320795"/>
                <a:gd name="connsiteY1" fmla="*/ 108823 h 1946075"/>
                <a:gd name="connsiteX2" fmla="*/ 105315 w 1320795"/>
                <a:gd name="connsiteY2" fmla="*/ 6677 h 1946075"/>
                <a:gd name="connsiteX3" fmla="*/ 1237987 w 1320795"/>
                <a:gd name="connsiteY3" fmla="*/ 0 h 1946075"/>
                <a:gd name="connsiteX4" fmla="*/ 1303861 w 1320795"/>
                <a:gd name="connsiteY4" fmla="*/ 59824 h 1946075"/>
                <a:gd name="connsiteX5" fmla="*/ 1311067 w 1320795"/>
                <a:gd name="connsiteY5" fmla="*/ 1781396 h 1946075"/>
                <a:gd name="connsiteX6" fmla="*/ 1153407 w 1320795"/>
                <a:gd name="connsiteY6" fmla="*/ 1880385 h 1946075"/>
                <a:gd name="connsiteX7" fmla="*/ 474809 w 1320795"/>
                <a:gd name="connsiteY7" fmla="*/ 1883375 h 1946075"/>
                <a:gd name="connsiteX8" fmla="*/ 360870 w 1320795"/>
                <a:gd name="connsiteY8" fmla="*/ 1789062 h 1946075"/>
                <a:gd name="connsiteX9" fmla="*/ 362861 w 1320795"/>
                <a:gd name="connsiteY9" fmla="*/ 1158505 h 1946075"/>
                <a:gd name="connsiteX10" fmla="*/ 264991 w 1320795"/>
                <a:gd name="connsiteY10" fmla="*/ 1088454 h 1946075"/>
                <a:gd name="connsiteX11" fmla="*/ 130719 w 1320795"/>
                <a:gd name="connsiteY11" fmla="*/ 1087244 h 1946075"/>
                <a:gd name="connsiteX12" fmla="*/ 49062 w 1320795"/>
                <a:gd name="connsiteY12" fmla="*/ 1026050 h 1946075"/>
                <a:gd name="connsiteX0" fmla="*/ 186 w 1271919"/>
                <a:gd name="connsiteY0" fmla="*/ 1026050 h 1946075"/>
                <a:gd name="connsiteX1" fmla="*/ 860 w 1271919"/>
                <a:gd name="connsiteY1" fmla="*/ 108823 h 1946075"/>
                <a:gd name="connsiteX2" fmla="*/ 56439 w 1271919"/>
                <a:gd name="connsiteY2" fmla="*/ 6677 h 1946075"/>
                <a:gd name="connsiteX3" fmla="*/ 1189111 w 1271919"/>
                <a:gd name="connsiteY3" fmla="*/ 0 h 1946075"/>
                <a:gd name="connsiteX4" fmla="*/ 1254985 w 1271919"/>
                <a:gd name="connsiteY4" fmla="*/ 59824 h 1946075"/>
                <a:gd name="connsiteX5" fmla="*/ 1262191 w 1271919"/>
                <a:gd name="connsiteY5" fmla="*/ 1781396 h 1946075"/>
                <a:gd name="connsiteX6" fmla="*/ 1104531 w 1271919"/>
                <a:gd name="connsiteY6" fmla="*/ 1880385 h 1946075"/>
                <a:gd name="connsiteX7" fmla="*/ 425933 w 1271919"/>
                <a:gd name="connsiteY7" fmla="*/ 1883375 h 1946075"/>
                <a:gd name="connsiteX8" fmla="*/ 311994 w 1271919"/>
                <a:gd name="connsiteY8" fmla="*/ 1789062 h 1946075"/>
                <a:gd name="connsiteX9" fmla="*/ 313985 w 1271919"/>
                <a:gd name="connsiteY9" fmla="*/ 1158505 h 1946075"/>
                <a:gd name="connsiteX10" fmla="*/ 216115 w 1271919"/>
                <a:gd name="connsiteY10" fmla="*/ 1088454 h 1946075"/>
                <a:gd name="connsiteX11" fmla="*/ 81843 w 1271919"/>
                <a:gd name="connsiteY11" fmla="*/ 1087244 h 1946075"/>
                <a:gd name="connsiteX12" fmla="*/ 186 w 1271919"/>
                <a:gd name="connsiteY12" fmla="*/ 1026050 h 1946075"/>
                <a:gd name="connsiteX0" fmla="*/ 2093 w 1273826"/>
                <a:gd name="connsiteY0" fmla="*/ 1031167 h 1951192"/>
                <a:gd name="connsiteX1" fmla="*/ 14 w 1273826"/>
                <a:gd name="connsiteY1" fmla="*/ 53673 h 1951192"/>
                <a:gd name="connsiteX2" fmla="*/ 58346 w 1273826"/>
                <a:gd name="connsiteY2" fmla="*/ 11794 h 1951192"/>
                <a:gd name="connsiteX3" fmla="*/ 1191018 w 1273826"/>
                <a:gd name="connsiteY3" fmla="*/ 5117 h 1951192"/>
                <a:gd name="connsiteX4" fmla="*/ 1256892 w 1273826"/>
                <a:gd name="connsiteY4" fmla="*/ 64941 h 1951192"/>
                <a:gd name="connsiteX5" fmla="*/ 1264098 w 1273826"/>
                <a:gd name="connsiteY5" fmla="*/ 1786513 h 1951192"/>
                <a:gd name="connsiteX6" fmla="*/ 1106438 w 1273826"/>
                <a:gd name="connsiteY6" fmla="*/ 1885502 h 1951192"/>
                <a:gd name="connsiteX7" fmla="*/ 427840 w 1273826"/>
                <a:gd name="connsiteY7" fmla="*/ 1888492 h 1951192"/>
                <a:gd name="connsiteX8" fmla="*/ 313901 w 1273826"/>
                <a:gd name="connsiteY8" fmla="*/ 1794179 h 1951192"/>
                <a:gd name="connsiteX9" fmla="*/ 315892 w 1273826"/>
                <a:gd name="connsiteY9" fmla="*/ 1163622 h 1951192"/>
                <a:gd name="connsiteX10" fmla="*/ 218022 w 1273826"/>
                <a:gd name="connsiteY10" fmla="*/ 1093571 h 1951192"/>
                <a:gd name="connsiteX11" fmla="*/ 83750 w 1273826"/>
                <a:gd name="connsiteY11" fmla="*/ 1092361 h 1951192"/>
                <a:gd name="connsiteX12" fmla="*/ 2093 w 1273826"/>
                <a:gd name="connsiteY12" fmla="*/ 1031167 h 1951192"/>
                <a:gd name="connsiteX0" fmla="*/ 2079 w 1273812"/>
                <a:gd name="connsiteY0" fmla="*/ 1026050 h 1946075"/>
                <a:gd name="connsiteX1" fmla="*/ 0 w 1273812"/>
                <a:gd name="connsiteY1" fmla="*/ 48556 h 1946075"/>
                <a:gd name="connsiteX2" fmla="*/ 58332 w 1273812"/>
                <a:gd name="connsiteY2" fmla="*/ 6677 h 1946075"/>
                <a:gd name="connsiteX3" fmla="*/ 1191004 w 1273812"/>
                <a:gd name="connsiteY3" fmla="*/ 0 h 1946075"/>
                <a:gd name="connsiteX4" fmla="*/ 1256878 w 1273812"/>
                <a:gd name="connsiteY4" fmla="*/ 59824 h 1946075"/>
                <a:gd name="connsiteX5" fmla="*/ 1264084 w 1273812"/>
                <a:gd name="connsiteY5" fmla="*/ 1781396 h 1946075"/>
                <a:gd name="connsiteX6" fmla="*/ 1106424 w 1273812"/>
                <a:gd name="connsiteY6" fmla="*/ 1880385 h 1946075"/>
                <a:gd name="connsiteX7" fmla="*/ 427826 w 1273812"/>
                <a:gd name="connsiteY7" fmla="*/ 1883375 h 1946075"/>
                <a:gd name="connsiteX8" fmla="*/ 313887 w 1273812"/>
                <a:gd name="connsiteY8" fmla="*/ 1789062 h 1946075"/>
                <a:gd name="connsiteX9" fmla="*/ 315878 w 1273812"/>
                <a:gd name="connsiteY9" fmla="*/ 1158505 h 1946075"/>
                <a:gd name="connsiteX10" fmla="*/ 218008 w 1273812"/>
                <a:gd name="connsiteY10" fmla="*/ 1088454 h 1946075"/>
                <a:gd name="connsiteX11" fmla="*/ 83736 w 1273812"/>
                <a:gd name="connsiteY11" fmla="*/ 1087244 h 1946075"/>
                <a:gd name="connsiteX12" fmla="*/ 2079 w 1273812"/>
                <a:gd name="connsiteY12" fmla="*/ 1026050 h 1946075"/>
                <a:gd name="connsiteX0" fmla="*/ 2079 w 1273812"/>
                <a:gd name="connsiteY0" fmla="*/ 1026050 h 1946075"/>
                <a:gd name="connsiteX1" fmla="*/ 0 w 1273812"/>
                <a:gd name="connsiteY1" fmla="*/ 48556 h 1946075"/>
                <a:gd name="connsiteX2" fmla="*/ 58332 w 1273812"/>
                <a:gd name="connsiteY2" fmla="*/ 6677 h 1946075"/>
                <a:gd name="connsiteX3" fmla="*/ 1191004 w 1273812"/>
                <a:gd name="connsiteY3" fmla="*/ 0 h 1946075"/>
                <a:gd name="connsiteX4" fmla="*/ 1256878 w 1273812"/>
                <a:gd name="connsiteY4" fmla="*/ 59824 h 1946075"/>
                <a:gd name="connsiteX5" fmla="*/ 1264084 w 1273812"/>
                <a:gd name="connsiteY5" fmla="*/ 1781396 h 1946075"/>
                <a:gd name="connsiteX6" fmla="*/ 1106424 w 1273812"/>
                <a:gd name="connsiteY6" fmla="*/ 1880385 h 1946075"/>
                <a:gd name="connsiteX7" fmla="*/ 427826 w 1273812"/>
                <a:gd name="connsiteY7" fmla="*/ 1883375 h 1946075"/>
                <a:gd name="connsiteX8" fmla="*/ 313887 w 1273812"/>
                <a:gd name="connsiteY8" fmla="*/ 1789062 h 1946075"/>
                <a:gd name="connsiteX9" fmla="*/ 315878 w 1273812"/>
                <a:gd name="connsiteY9" fmla="*/ 1158505 h 1946075"/>
                <a:gd name="connsiteX10" fmla="*/ 218008 w 1273812"/>
                <a:gd name="connsiteY10" fmla="*/ 1088454 h 1946075"/>
                <a:gd name="connsiteX11" fmla="*/ 83736 w 1273812"/>
                <a:gd name="connsiteY11" fmla="*/ 1087244 h 1946075"/>
                <a:gd name="connsiteX12" fmla="*/ 2079 w 1273812"/>
                <a:gd name="connsiteY12" fmla="*/ 1026050 h 1946075"/>
                <a:gd name="connsiteX0" fmla="*/ 2356 w 1274089"/>
                <a:gd name="connsiteY0" fmla="*/ 1026050 h 1946075"/>
                <a:gd name="connsiteX1" fmla="*/ 277 w 1274089"/>
                <a:gd name="connsiteY1" fmla="*/ 48556 h 1946075"/>
                <a:gd name="connsiteX2" fmla="*/ 58609 w 1274089"/>
                <a:gd name="connsiteY2" fmla="*/ 6677 h 1946075"/>
                <a:gd name="connsiteX3" fmla="*/ 1191281 w 1274089"/>
                <a:gd name="connsiteY3" fmla="*/ 0 h 1946075"/>
                <a:gd name="connsiteX4" fmla="*/ 1257155 w 1274089"/>
                <a:gd name="connsiteY4" fmla="*/ 59824 h 1946075"/>
                <a:gd name="connsiteX5" fmla="*/ 1264361 w 1274089"/>
                <a:gd name="connsiteY5" fmla="*/ 1781396 h 1946075"/>
                <a:gd name="connsiteX6" fmla="*/ 1106701 w 1274089"/>
                <a:gd name="connsiteY6" fmla="*/ 1880385 h 1946075"/>
                <a:gd name="connsiteX7" fmla="*/ 428103 w 1274089"/>
                <a:gd name="connsiteY7" fmla="*/ 1883375 h 1946075"/>
                <a:gd name="connsiteX8" fmla="*/ 314164 w 1274089"/>
                <a:gd name="connsiteY8" fmla="*/ 1789062 h 1946075"/>
                <a:gd name="connsiteX9" fmla="*/ 316155 w 1274089"/>
                <a:gd name="connsiteY9" fmla="*/ 1158505 h 1946075"/>
                <a:gd name="connsiteX10" fmla="*/ 218285 w 1274089"/>
                <a:gd name="connsiteY10" fmla="*/ 1088454 h 1946075"/>
                <a:gd name="connsiteX11" fmla="*/ 84013 w 1274089"/>
                <a:gd name="connsiteY11" fmla="*/ 1087244 h 1946075"/>
                <a:gd name="connsiteX12" fmla="*/ 2356 w 1274089"/>
                <a:gd name="connsiteY12" fmla="*/ 1026050 h 1946075"/>
                <a:gd name="connsiteX0" fmla="*/ 2356 w 1274090"/>
                <a:gd name="connsiteY0" fmla="*/ 1026050 h 1987953"/>
                <a:gd name="connsiteX1" fmla="*/ 277 w 1274090"/>
                <a:gd name="connsiteY1" fmla="*/ 48556 h 1987953"/>
                <a:gd name="connsiteX2" fmla="*/ 58609 w 1274090"/>
                <a:gd name="connsiteY2" fmla="*/ 6677 h 1987953"/>
                <a:gd name="connsiteX3" fmla="*/ 1191281 w 1274090"/>
                <a:gd name="connsiteY3" fmla="*/ 0 h 1987953"/>
                <a:gd name="connsiteX4" fmla="*/ 1257155 w 1274090"/>
                <a:gd name="connsiteY4" fmla="*/ 59824 h 1987953"/>
                <a:gd name="connsiteX5" fmla="*/ 1264362 w 1274090"/>
                <a:gd name="connsiteY5" fmla="*/ 1844444 h 1987953"/>
                <a:gd name="connsiteX6" fmla="*/ 1106701 w 1274090"/>
                <a:gd name="connsiteY6" fmla="*/ 1880385 h 1987953"/>
                <a:gd name="connsiteX7" fmla="*/ 428103 w 1274090"/>
                <a:gd name="connsiteY7" fmla="*/ 1883375 h 1987953"/>
                <a:gd name="connsiteX8" fmla="*/ 314164 w 1274090"/>
                <a:gd name="connsiteY8" fmla="*/ 1789062 h 1987953"/>
                <a:gd name="connsiteX9" fmla="*/ 316155 w 1274090"/>
                <a:gd name="connsiteY9" fmla="*/ 1158505 h 1987953"/>
                <a:gd name="connsiteX10" fmla="*/ 218285 w 1274090"/>
                <a:gd name="connsiteY10" fmla="*/ 1088454 h 1987953"/>
                <a:gd name="connsiteX11" fmla="*/ 84013 w 1274090"/>
                <a:gd name="connsiteY11" fmla="*/ 1087244 h 1987953"/>
                <a:gd name="connsiteX12" fmla="*/ 2356 w 1274090"/>
                <a:gd name="connsiteY12" fmla="*/ 1026050 h 1987953"/>
                <a:gd name="connsiteX0" fmla="*/ 2356 w 1274090"/>
                <a:gd name="connsiteY0" fmla="*/ 1026050 h 1987953"/>
                <a:gd name="connsiteX1" fmla="*/ 277 w 1274090"/>
                <a:gd name="connsiteY1" fmla="*/ 48556 h 1987953"/>
                <a:gd name="connsiteX2" fmla="*/ 58609 w 1274090"/>
                <a:gd name="connsiteY2" fmla="*/ 6677 h 1987953"/>
                <a:gd name="connsiteX3" fmla="*/ 1191281 w 1274090"/>
                <a:gd name="connsiteY3" fmla="*/ 0 h 1987953"/>
                <a:gd name="connsiteX4" fmla="*/ 1257155 w 1274090"/>
                <a:gd name="connsiteY4" fmla="*/ 59824 h 1987953"/>
                <a:gd name="connsiteX5" fmla="*/ 1264362 w 1274090"/>
                <a:gd name="connsiteY5" fmla="*/ 1844444 h 1987953"/>
                <a:gd name="connsiteX6" fmla="*/ 1106701 w 1274090"/>
                <a:gd name="connsiteY6" fmla="*/ 1880385 h 1987953"/>
                <a:gd name="connsiteX7" fmla="*/ 428103 w 1274090"/>
                <a:gd name="connsiteY7" fmla="*/ 1883375 h 1987953"/>
                <a:gd name="connsiteX8" fmla="*/ 314164 w 1274090"/>
                <a:gd name="connsiteY8" fmla="*/ 1789062 h 1987953"/>
                <a:gd name="connsiteX9" fmla="*/ 316155 w 1274090"/>
                <a:gd name="connsiteY9" fmla="*/ 1158505 h 1987953"/>
                <a:gd name="connsiteX10" fmla="*/ 218285 w 1274090"/>
                <a:gd name="connsiteY10" fmla="*/ 1088454 h 1987953"/>
                <a:gd name="connsiteX11" fmla="*/ 84013 w 1274090"/>
                <a:gd name="connsiteY11" fmla="*/ 1087244 h 1987953"/>
                <a:gd name="connsiteX12" fmla="*/ 2356 w 1274090"/>
                <a:gd name="connsiteY12" fmla="*/ 1026050 h 1987953"/>
                <a:gd name="connsiteX0" fmla="*/ 2356 w 1274090"/>
                <a:gd name="connsiteY0" fmla="*/ 1026050 h 1883375"/>
                <a:gd name="connsiteX1" fmla="*/ 277 w 1274090"/>
                <a:gd name="connsiteY1" fmla="*/ 48556 h 1883375"/>
                <a:gd name="connsiteX2" fmla="*/ 58609 w 1274090"/>
                <a:gd name="connsiteY2" fmla="*/ 6677 h 1883375"/>
                <a:gd name="connsiteX3" fmla="*/ 1191281 w 1274090"/>
                <a:gd name="connsiteY3" fmla="*/ 0 h 1883375"/>
                <a:gd name="connsiteX4" fmla="*/ 1257155 w 1274090"/>
                <a:gd name="connsiteY4" fmla="*/ 59824 h 1883375"/>
                <a:gd name="connsiteX5" fmla="*/ 1264362 w 1274090"/>
                <a:gd name="connsiteY5" fmla="*/ 1844444 h 1883375"/>
                <a:gd name="connsiteX6" fmla="*/ 1106701 w 1274090"/>
                <a:gd name="connsiteY6" fmla="*/ 1880385 h 1883375"/>
                <a:gd name="connsiteX7" fmla="*/ 428103 w 1274090"/>
                <a:gd name="connsiteY7" fmla="*/ 1883375 h 1883375"/>
                <a:gd name="connsiteX8" fmla="*/ 314164 w 1274090"/>
                <a:gd name="connsiteY8" fmla="*/ 1789062 h 1883375"/>
                <a:gd name="connsiteX9" fmla="*/ 316155 w 1274090"/>
                <a:gd name="connsiteY9" fmla="*/ 1158505 h 1883375"/>
                <a:gd name="connsiteX10" fmla="*/ 218285 w 1274090"/>
                <a:gd name="connsiteY10" fmla="*/ 1088454 h 1883375"/>
                <a:gd name="connsiteX11" fmla="*/ 84013 w 1274090"/>
                <a:gd name="connsiteY11" fmla="*/ 1087244 h 1883375"/>
                <a:gd name="connsiteX12" fmla="*/ 2356 w 1274090"/>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106701 w 1265948"/>
                <a:gd name="connsiteY6" fmla="*/ 1880385 h 1883375"/>
                <a:gd name="connsiteX7" fmla="*/ 428103 w 1265948"/>
                <a:gd name="connsiteY7" fmla="*/ 1883375 h 1883375"/>
                <a:gd name="connsiteX8" fmla="*/ 314164 w 1265948"/>
                <a:gd name="connsiteY8" fmla="*/ 1789062 h 1883375"/>
                <a:gd name="connsiteX9" fmla="*/ 316155 w 1265948"/>
                <a:gd name="connsiteY9" fmla="*/ 1158505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301771"/>
                <a:gd name="connsiteY0" fmla="*/ 1026050 h 1883375"/>
                <a:gd name="connsiteX1" fmla="*/ 277 w 1301771"/>
                <a:gd name="connsiteY1" fmla="*/ 48556 h 1883375"/>
                <a:gd name="connsiteX2" fmla="*/ 58609 w 1301771"/>
                <a:gd name="connsiteY2" fmla="*/ 6677 h 1883375"/>
                <a:gd name="connsiteX3" fmla="*/ 1191281 w 1301771"/>
                <a:gd name="connsiteY3" fmla="*/ 0 h 1883375"/>
                <a:gd name="connsiteX4" fmla="*/ 1257155 w 1301771"/>
                <a:gd name="connsiteY4" fmla="*/ 59824 h 1883375"/>
                <a:gd name="connsiteX5" fmla="*/ 1264362 w 1301771"/>
                <a:gd name="connsiteY5" fmla="*/ 1844444 h 1883375"/>
                <a:gd name="connsiteX6" fmla="*/ 1233319 w 1301771"/>
                <a:gd name="connsiteY6" fmla="*/ 1878531 h 1883375"/>
                <a:gd name="connsiteX7" fmla="*/ 428103 w 1301771"/>
                <a:gd name="connsiteY7" fmla="*/ 1883375 h 1883375"/>
                <a:gd name="connsiteX8" fmla="*/ 314164 w 1301771"/>
                <a:gd name="connsiteY8" fmla="*/ 1789062 h 1883375"/>
                <a:gd name="connsiteX9" fmla="*/ 316155 w 1301771"/>
                <a:gd name="connsiteY9" fmla="*/ 1158505 h 1883375"/>
                <a:gd name="connsiteX10" fmla="*/ 218285 w 1301771"/>
                <a:gd name="connsiteY10" fmla="*/ 1088454 h 1883375"/>
                <a:gd name="connsiteX11" fmla="*/ 84013 w 1301771"/>
                <a:gd name="connsiteY11" fmla="*/ 1087244 h 1883375"/>
                <a:gd name="connsiteX12" fmla="*/ 2356 w 1301771"/>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58505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58505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58505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29762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29762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29762 h 1883375"/>
                <a:gd name="connsiteX10" fmla="*/ 26039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29762 h 1883375"/>
                <a:gd name="connsiteX10" fmla="*/ 26039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4302"/>
                <a:gd name="connsiteX1" fmla="*/ 277 w 1265948"/>
                <a:gd name="connsiteY1" fmla="*/ 48556 h 1884302"/>
                <a:gd name="connsiteX2" fmla="*/ 58609 w 1265948"/>
                <a:gd name="connsiteY2" fmla="*/ 6677 h 1884302"/>
                <a:gd name="connsiteX3" fmla="*/ 1191281 w 1265948"/>
                <a:gd name="connsiteY3" fmla="*/ 0 h 1884302"/>
                <a:gd name="connsiteX4" fmla="*/ 1257155 w 1265948"/>
                <a:gd name="connsiteY4" fmla="*/ 59824 h 1884302"/>
                <a:gd name="connsiteX5" fmla="*/ 1264362 w 1265948"/>
                <a:gd name="connsiteY5" fmla="*/ 1844444 h 1884302"/>
                <a:gd name="connsiteX6" fmla="*/ 1233319 w 1265948"/>
                <a:gd name="connsiteY6" fmla="*/ 1878531 h 1884302"/>
                <a:gd name="connsiteX7" fmla="*/ 368734 w 1265948"/>
                <a:gd name="connsiteY7" fmla="*/ 1884302 h 1884302"/>
                <a:gd name="connsiteX8" fmla="*/ 314164 w 1265948"/>
                <a:gd name="connsiteY8" fmla="*/ 1789062 h 1884302"/>
                <a:gd name="connsiteX9" fmla="*/ 316155 w 1265948"/>
                <a:gd name="connsiteY9" fmla="*/ 1129762 h 1884302"/>
                <a:gd name="connsiteX10" fmla="*/ 260395 w 1265948"/>
                <a:gd name="connsiteY10" fmla="*/ 1088454 h 1884302"/>
                <a:gd name="connsiteX11" fmla="*/ 84013 w 1265948"/>
                <a:gd name="connsiteY11" fmla="*/ 1087244 h 1884302"/>
                <a:gd name="connsiteX12" fmla="*/ 2356 w 1265948"/>
                <a:gd name="connsiteY12" fmla="*/ 1026050 h 1884302"/>
                <a:gd name="connsiteX0" fmla="*/ 2356 w 1265948"/>
                <a:gd name="connsiteY0" fmla="*/ 1026050 h 1886073"/>
                <a:gd name="connsiteX1" fmla="*/ 277 w 1265948"/>
                <a:gd name="connsiteY1" fmla="*/ 48556 h 1886073"/>
                <a:gd name="connsiteX2" fmla="*/ 58609 w 1265948"/>
                <a:gd name="connsiteY2" fmla="*/ 6677 h 1886073"/>
                <a:gd name="connsiteX3" fmla="*/ 1191281 w 1265948"/>
                <a:gd name="connsiteY3" fmla="*/ 0 h 1886073"/>
                <a:gd name="connsiteX4" fmla="*/ 1257155 w 1265948"/>
                <a:gd name="connsiteY4" fmla="*/ 59824 h 1886073"/>
                <a:gd name="connsiteX5" fmla="*/ 1264362 w 1265948"/>
                <a:gd name="connsiteY5" fmla="*/ 1844444 h 1886073"/>
                <a:gd name="connsiteX6" fmla="*/ 1233319 w 1265948"/>
                <a:gd name="connsiteY6" fmla="*/ 1878531 h 1886073"/>
                <a:gd name="connsiteX7" fmla="*/ 368734 w 1265948"/>
                <a:gd name="connsiteY7" fmla="*/ 1884302 h 1886073"/>
                <a:gd name="connsiteX8" fmla="*/ 314164 w 1265948"/>
                <a:gd name="connsiteY8" fmla="*/ 1839130 h 1886073"/>
                <a:gd name="connsiteX9" fmla="*/ 316155 w 1265948"/>
                <a:gd name="connsiteY9" fmla="*/ 1129762 h 1886073"/>
                <a:gd name="connsiteX10" fmla="*/ 260395 w 1265948"/>
                <a:gd name="connsiteY10" fmla="*/ 1088454 h 1886073"/>
                <a:gd name="connsiteX11" fmla="*/ 84013 w 1265948"/>
                <a:gd name="connsiteY11" fmla="*/ 1087244 h 1886073"/>
                <a:gd name="connsiteX12" fmla="*/ 2356 w 1265948"/>
                <a:gd name="connsiteY12" fmla="*/ 1026050 h 1886073"/>
                <a:gd name="connsiteX0" fmla="*/ 2356 w 1265948"/>
                <a:gd name="connsiteY0" fmla="*/ 1026050 h 1884302"/>
                <a:gd name="connsiteX1" fmla="*/ 277 w 1265948"/>
                <a:gd name="connsiteY1" fmla="*/ 48556 h 1884302"/>
                <a:gd name="connsiteX2" fmla="*/ 58609 w 1265948"/>
                <a:gd name="connsiteY2" fmla="*/ 6677 h 1884302"/>
                <a:gd name="connsiteX3" fmla="*/ 1191281 w 1265948"/>
                <a:gd name="connsiteY3" fmla="*/ 0 h 1884302"/>
                <a:gd name="connsiteX4" fmla="*/ 1257155 w 1265948"/>
                <a:gd name="connsiteY4" fmla="*/ 59824 h 1884302"/>
                <a:gd name="connsiteX5" fmla="*/ 1264362 w 1265948"/>
                <a:gd name="connsiteY5" fmla="*/ 1844444 h 1884302"/>
                <a:gd name="connsiteX6" fmla="*/ 1233319 w 1265948"/>
                <a:gd name="connsiteY6" fmla="*/ 1878531 h 1884302"/>
                <a:gd name="connsiteX7" fmla="*/ 368734 w 1265948"/>
                <a:gd name="connsiteY7" fmla="*/ 1884302 h 1884302"/>
                <a:gd name="connsiteX8" fmla="*/ 314164 w 1265948"/>
                <a:gd name="connsiteY8" fmla="*/ 1839130 h 1884302"/>
                <a:gd name="connsiteX9" fmla="*/ 316155 w 1265948"/>
                <a:gd name="connsiteY9" fmla="*/ 1129762 h 1884302"/>
                <a:gd name="connsiteX10" fmla="*/ 260395 w 1265948"/>
                <a:gd name="connsiteY10" fmla="*/ 1088454 h 1884302"/>
                <a:gd name="connsiteX11" fmla="*/ 84013 w 1265948"/>
                <a:gd name="connsiteY11" fmla="*/ 1087244 h 1884302"/>
                <a:gd name="connsiteX12" fmla="*/ 2356 w 1265948"/>
                <a:gd name="connsiteY12" fmla="*/ 1026050 h 1884302"/>
                <a:gd name="connsiteX0" fmla="*/ 2356 w 1265948"/>
                <a:gd name="connsiteY0" fmla="*/ 1026050 h 1884302"/>
                <a:gd name="connsiteX1" fmla="*/ 277 w 1265948"/>
                <a:gd name="connsiteY1" fmla="*/ 48556 h 1884302"/>
                <a:gd name="connsiteX2" fmla="*/ 58609 w 1265948"/>
                <a:gd name="connsiteY2" fmla="*/ 6677 h 1884302"/>
                <a:gd name="connsiteX3" fmla="*/ 1191281 w 1265948"/>
                <a:gd name="connsiteY3" fmla="*/ 0 h 1884302"/>
                <a:gd name="connsiteX4" fmla="*/ 1257155 w 1265948"/>
                <a:gd name="connsiteY4" fmla="*/ 59824 h 1884302"/>
                <a:gd name="connsiteX5" fmla="*/ 1264362 w 1265948"/>
                <a:gd name="connsiteY5" fmla="*/ 1844444 h 1884302"/>
                <a:gd name="connsiteX6" fmla="*/ 1233319 w 1265948"/>
                <a:gd name="connsiteY6" fmla="*/ 1878531 h 1884302"/>
                <a:gd name="connsiteX7" fmla="*/ 368734 w 1265948"/>
                <a:gd name="connsiteY7" fmla="*/ 1884302 h 1884302"/>
                <a:gd name="connsiteX8" fmla="*/ 314164 w 1265948"/>
                <a:gd name="connsiteY8" fmla="*/ 1839130 h 1884302"/>
                <a:gd name="connsiteX9" fmla="*/ 316155 w 1265948"/>
                <a:gd name="connsiteY9" fmla="*/ 1129762 h 1884302"/>
                <a:gd name="connsiteX10" fmla="*/ 260395 w 1265948"/>
                <a:gd name="connsiteY10" fmla="*/ 1088454 h 1884302"/>
                <a:gd name="connsiteX11" fmla="*/ 84013 w 1265948"/>
                <a:gd name="connsiteY11" fmla="*/ 1087244 h 1884302"/>
                <a:gd name="connsiteX12" fmla="*/ 2356 w 1265948"/>
                <a:gd name="connsiteY12" fmla="*/ 1026050 h 188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5948" h="1884302">
                  <a:moveTo>
                    <a:pt x="2356" y="1026050"/>
                  </a:moveTo>
                  <a:cubicBezTo>
                    <a:pt x="1501" y="875779"/>
                    <a:pt x="1174" y="205162"/>
                    <a:pt x="277" y="48556"/>
                  </a:cubicBezTo>
                  <a:cubicBezTo>
                    <a:pt x="-2993" y="23133"/>
                    <a:pt x="22967" y="8125"/>
                    <a:pt x="58609" y="6677"/>
                  </a:cubicBezTo>
                  <a:lnTo>
                    <a:pt x="1191281" y="0"/>
                  </a:lnTo>
                  <a:cubicBezTo>
                    <a:pt x="1239190" y="49"/>
                    <a:pt x="1260192" y="18003"/>
                    <a:pt x="1257155" y="59824"/>
                  </a:cubicBezTo>
                  <a:cubicBezTo>
                    <a:pt x="1258248" y="357547"/>
                    <a:pt x="1270170" y="1543798"/>
                    <a:pt x="1264362" y="1844444"/>
                  </a:cubicBezTo>
                  <a:cubicBezTo>
                    <a:pt x="1266125" y="1867861"/>
                    <a:pt x="1256809" y="1876859"/>
                    <a:pt x="1233319" y="1878531"/>
                  </a:cubicBezTo>
                  <a:lnTo>
                    <a:pt x="368734" y="1884302"/>
                  </a:lnTo>
                  <a:cubicBezTo>
                    <a:pt x="332884" y="1884346"/>
                    <a:pt x="314377" y="1859142"/>
                    <a:pt x="314164" y="1839130"/>
                  </a:cubicBezTo>
                  <a:cubicBezTo>
                    <a:pt x="313514" y="1638905"/>
                    <a:pt x="320552" y="1360690"/>
                    <a:pt x="316155" y="1129762"/>
                  </a:cubicBezTo>
                  <a:cubicBezTo>
                    <a:pt x="316073" y="1108351"/>
                    <a:pt x="296019" y="1088567"/>
                    <a:pt x="260395" y="1088454"/>
                  </a:cubicBezTo>
                  <a:cubicBezTo>
                    <a:pt x="170204" y="1088811"/>
                    <a:pt x="156030" y="1085373"/>
                    <a:pt x="84013" y="1087244"/>
                  </a:cubicBezTo>
                  <a:cubicBezTo>
                    <a:pt x="52294" y="1088068"/>
                    <a:pt x="2702" y="1086940"/>
                    <a:pt x="2356" y="1026050"/>
                  </a:cubicBezTo>
                  <a:close/>
                </a:path>
              </a:pathLst>
            </a:custGeom>
            <a:solidFill>
              <a:srgbClr val="70AD47">
                <a:lumMod val="20000"/>
                <a:lumOff val="80000"/>
                <a:alpha val="25098"/>
              </a:srgbClr>
            </a:solidFill>
            <a:ln w="19050" cap="flat" cmpd="sng" algn="ctr">
              <a:solidFill>
                <a:srgbClr val="70AD47">
                  <a:lumMod val="75000"/>
                </a:srgbClr>
              </a:solidFill>
              <a:prstDash val="sysDash"/>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00" b="0" i="1"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 name="cloud">
              <a:extLst>
                <a:ext uri="{FF2B5EF4-FFF2-40B4-BE49-F238E27FC236}">
                  <a16:creationId xmlns:a16="http://schemas.microsoft.com/office/drawing/2014/main" id="{BA0BA0FD-1AEC-4A32-BDC7-071BCAE3C587}"/>
                </a:ext>
              </a:extLst>
            </p:cNvPr>
            <p:cNvSpPr>
              <a:spLocks noChangeAspect="1"/>
            </p:cNvSpPr>
            <p:nvPr/>
          </p:nvSpPr>
          <p:spPr bwMode="auto">
            <a:xfrm>
              <a:off x="5560850" y="2448897"/>
              <a:ext cx="276168" cy="17475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2222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87F3DA77-6287-4FD0-BA40-078BE2AC8503}"/>
              </a:ext>
            </a:extLst>
          </p:cNvPr>
          <p:cNvGrpSpPr/>
          <p:nvPr/>
        </p:nvGrpSpPr>
        <p:grpSpPr>
          <a:xfrm>
            <a:off x="5211097" y="3544714"/>
            <a:ext cx="950551" cy="653171"/>
            <a:chOff x="5210931" y="3641771"/>
            <a:chExt cx="668058" cy="459056"/>
          </a:xfrm>
        </p:grpSpPr>
        <p:sp>
          <p:nvSpPr>
            <p:cNvPr id="32" name="Rectangle: Rounded Corners 31">
              <a:extLst>
                <a:ext uri="{FF2B5EF4-FFF2-40B4-BE49-F238E27FC236}">
                  <a16:creationId xmlns:a16="http://schemas.microsoft.com/office/drawing/2014/main" id="{60CC1377-7F22-4C23-8A95-1FF55F841240}"/>
                </a:ext>
              </a:extLst>
            </p:cNvPr>
            <p:cNvSpPr/>
            <p:nvPr/>
          </p:nvSpPr>
          <p:spPr bwMode="auto">
            <a:xfrm>
              <a:off x="5210931" y="3641771"/>
              <a:ext cx="668058" cy="459056"/>
            </a:xfrm>
            <a:prstGeom prst="roundRect">
              <a:avLst/>
            </a:prstGeom>
            <a:solidFill>
              <a:schemeClr val="bg1"/>
            </a:solidFill>
            <a:ln>
              <a:noFill/>
            </a:ln>
            <a:effectLst>
              <a:outerShdw blurRad="889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5" name="Rectangle 34">
              <a:extLst>
                <a:ext uri="{FF2B5EF4-FFF2-40B4-BE49-F238E27FC236}">
                  <a16:creationId xmlns:a16="http://schemas.microsoft.com/office/drawing/2014/main" id="{09E7B4A0-11D3-4600-B7FF-20AAA5831005}"/>
                </a:ext>
              </a:extLst>
            </p:cNvPr>
            <p:cNvSpPr/>
            <p:nvPr/>
          </p:nvSpPr>
          <p:spPr>
            <a:xfrm>
              <a:off x="5320039" y="3713807"/>
              <a:ext cx="450509" cy="305296"/>
            </a:xfrm>
            <a:prstGeom prst="rect">
              <a:avLst/>
            </a:prstGeom>
            <a:solidFill>
              <a:schemeClr val="bg1"/>
            </a:solid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dirty="0">
                <a:ln>
                  <a:noFill/>
                </a:ln>
                <a:solidFill>
                  <a:srgbClr val="0070C0"/>
                </a:solidFill>
                <a:effectLst/>
                <a:uLnTx/>
                <a:uFillTx/>
                <a:latin typeface="Calibri" panose="020F0502020204030204"/>
                <a:ea typeface="+mn-ea"/>
                <a:cs typeface="+mn-cs"/>
              </a:endParaRPr>
            </a:p>
          </p:txBody>
        </p:sp>
        <p:cxnSp>
          <p:nvCxnSpPr>
            <p:cNvPr id="38" name="Straight Connector 37">
              <a:extLst>
                <a:ext uri="{FF2B5EF4-FFF2-40B4-BE49-F238E27FC236}">
                  <a16:creationId xmlns:a16="http://schemas.microsoft.com/office/drawing/2014/main" id="{0BA4DB60-615B-4E9A-AF33-B54C053A84F7}"/>
                </a:ext>
              </a:extLst>
            </p:cNvPr>
            <p:cNvCxnSpPr>
              <a:cxnSpLocks/>
            </p:cNvCxnSpPr>
            <p:nvPr/>
          </p:nvCxnSpPr>
          <p:spPr>
            <a:xfrm flipH="1">
              <a:off x="5520519" y="3734756"/>
              <a:ext cx="0" cy="1908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76BF7A5C-27FF-4864-B9B7-0C4C567A3446}"/>
                </a:ext>
              </a:extLst>
            </p:cNvPr>
            <p:cNvGrpSpPr/>
            <p:nvPr/>
          </p:nvGrpSpPr>
          <p:grpSpPr>
            <a:xfrm>
              <a:off x="5381314" y="3840955"/>
              <a:ext cx="68517" cy="130950"/>
              <a:chOff x="2136298" y="4226790"/>
              <a:chExt cx="196678" cy="375893"/>
            </a:xfrm>
          </p:grpSpPr>
          <p:sp>
            <p:nvSpPr>
              <p:cNvPr id="65" name="Rectangle 64">
                <a:extLst>
                  <a:ext uri="{FF2B5EF4-FFF2-40B4-BE49-F238E27FC236}">
                    <a16:creationId xmlns:a16="http://schemas.microsoft.com/office/drawing/2014/main" id="{2B22619C-0EC6-495B-B47E-2AF86FBA9CE3}"/>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server">
                <a:extLst>
                  <a:ext uri="{FF2B5EF4-FFF2-40B4-BE49-F238E27FC236}">
                    <a16:creationId xmlns:a16="http://schemas.microsoft.com/office/drawing/2014/main" id="{661BB6C4-22C4-4344-A0FE-DC9BD22430D6}"/>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67" name="Graphic 66">
              <a:extLst>
                <a:ext uri="{FF2B5EF4-FFF2-40B4-BE49-F238E27FC236}">
                  <a16:creationId xmlns:a16="http://schemas.microsoft.com/office/drawing/2014/main" id="{F508C346-EC11-4BDB-B439-3D7BC72DD3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81836" y="3664735"/>
              <a:ext cx="69644" cy="64669"/>
            </a:xfrm>
            <a:prstGeom prst="rect">
              <a:avLst/>
            </a:prstGeom>
          </p:spPr>
        </p:pic>
        <p:pic>
          <p:nvPicPr>
            <p:cNvPr id="68" name="Graphic 67">
              <a:extLst>
                <a:ext uri="{FF2B5EF4-FFF2-40B4-BE49-F238E27FC236}">
                  <a16:creationId xmlns:a16="http://schemas.microsoft.com/office/drawing/2014/main" id="{C053E93C-0698-4326-B3AF-FEF09C7F9DD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5476084" y="3757813"/>
              <a:ext cx="84920" cy="46320"/>
            </a:xfrm>
            <a:prstGeom prst="rect">
              <a:avLst/>
            </a:prstGeom>
          </p:spPr>
        </p:pic>
        <p:grpSp>
          <p:nvGrpSpPr>
            <p:cNvPr id="69" name="Group 68">
              <a:extLst>
                <a:ext uri="{FF2B5EF4-FFF2-40B4-BE49-F238E27FC236}">
                  <a16:creationId xmlns:a16="http://schemas.microsoft.com/office/drawing/2014/main" id="{B6994177-20A9-4D42-B811-AB4E285B5C23}"/>
                </a:ext>
              </a:extLst>
            </p:cNvPr>
            <p:cNvGrpSpPr/>
            <p:nvPr/>
          </p:nvGrpSpPr>
          <p:grpSpPr>
            <a:xfrm>
              <a:off x="5465828" y="3840955"/>
              <a:ext cx="68517" cy="130950"/>
              <a:chOff x="2136298" y="4226790"/>
              <a:chExt cx="196678" cy="375893"/>
            </a:xfrm>
          </p:grpSpPr>
          <p:sp>
            <p:nvSpPr>
              <p:cNvPr id="70" name="Rectangle 69">
                <a:extLst>
                  <a:ext uri="{FF2B5EF4-FFF2-40B4-BE49-F238E27FC236}">
                    <a16:creationId xmlns:a16="http://schemas.microsoft.com/office/drawing/2014/main" id="{ACDB52BF-6614-4C4B-B8AD-062842A04B48}"/>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server">
                <a:extLst>
                  <a:ext uri="{FF2B5EF4-FFF2-40B4-BE49-F238E27FC236}">
                    <a16:creationId xmlns:a16="http://schemas.microsoft.com/office/drawing/2014/main" id="{95710A65-2DD2-4975-ABCF-2EADD230E638}"/>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DA0DE271-FB03-4489-8016-B617C1492D4D}"/>
                </a:ext>
              </a:extLst>
            </p:cNvPr>
            <p:cNvGrpSpPr/>
            <p:nvPr/>
          </p:nvGrpSpPr>
          <p:grpSpPr>
            <a:xfrm>
              <a:off x="5550342" y="3840955"/>
              <a:ext cx="68517" cy="130950"/>
              <a:chOff x="2136298" y="4226790"/>
              <a:chExt cx="196678" cy="375893"/>
            </a:xfrm>
          </p:grpSpPr>
          <p:sp>
            <p:nvSpPr>
              <p:cNvPr id="73" name="Rectangle 72">
                <a:extLst>
                  <a:ext uri="{FF2B5EF4-FFF2-40B4-BE49-F238E27FC236}">
                    <a16:creationId xmlns:a16="http://schemas.microsoft.com/office/drawing/2014/main" id="{BBC27D58-4A73-4F6E-A40C-28A6CC8903F9}"/>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server">
                <a:extLst>
                  <a:ext uri="{FF2B5EF4-FFF2-40B4-BE49-F238E27FC236}">
                    <a16:creationId xmlns:a16="http://schemas.microsoft.com/office/drawing/2014/main" id="{17D13A32-C0C4-4A12-AF10-F569D6D99239}"/>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82" name="Group 81">
              <a:extLst>
                <a:ext uri="{FF2B5EF4-FFF2-40B4-BE49-F238E27FC236}">
                  <a16:creationId xmlns:a16="http://schemas.microsoft.com/office/drawing/2014/main" id="{FE58DA14-4CAC-4C66-87EB-3432A3154678}"/>
                </a:ext>
              </a:extLst>
            </p:cNvPr>
            <p:cNvGrpSpPr/>
            <p:nvPr/>
          </p:nvGrpSpPr>
          <p:grpSpPr>
            <a:xfrm>
              <a:off x="5634857" y="3840955"/>
              <a:ext cx="68517" cy="130950"/>
              <a:chOff x="2136298" y="4226790"/>
              <a:chExt cx="196678" cy="375893"/>
            </a:xfrm>
          </p:grpSpPr>
          <p:sp>
            <p:nvSpPr>
              <p:cNvPr id="83" name="Rectangle 82">
                <a:extLst>
                  <a:ext uri="{FF2B5EF4-FFF2-40B4-BE49-F238E27FC236}">
                    <a16:creationId xmlns:a16="http://schemas.microsoft.com/office/drawing/2014/main" id="{6FFEEB08-EFBC-476C-AC29-E68781693F33}"/>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server">
                <a:extLst>
                  <a:ext uri="{FF2B5EF4-FFF2-40B4-BE49-F238E27FC236}">
                    <a16:creationId xmlns:a16="http://schemas.microsoft.com/office/drawing/2014/main" id="{BA016852-8300-40A7-B4FD-24AEEDCC2D44}"/>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20" name="Group 19">
            <a:extLst>
              <a:ext uri="{FF2B5EF4-FFF2-40B4-BE49-F238E27FC236}">
                <a16:creationId xmlns:a16="http://schemas.microsoft.com/office/drawing/2014/main" id="{A1944DC7-A23B-4156-9202-DB56A667DE13}"/>
              </a:ext>
            </a:extLst>
          </p:cNvPr>
          <p:cNvGrpSpPr/>
          <p:nvPr/>
        </p:nvGrpSpPr>
        <p:grpSpPr>
          <a:xfrm>
            <a:off x="5211097" y="4785075"/>
            <a:ext cx="950551" cy="653171"/>
            <a:chOff x="5210931" y="4882132"/>
            <a:chExt cx="668058" cy="459056"/>
          </a:xfrm>
        </p:grpSpPr>
        <p:sp>
          <p:nvSpPr>
            <p:cNvPr id="40" name="Rectangle: Rounded Corners 39">
              <a:extLst>
                <a:ext uri="{FF2B5EF4-FFF2-40B4-BE49-F238E27FC236}">
                  <a16:creationId xmlns:a16="http://schemas.microsoft.com/office/drawing/2014/main" id="{D9B3B51D-E3B7-4988-92B9-2C4ACD033923}"/>
                </a:ext>
              </a:extLst>
            </p:cNvPr>
            <p:cNvSpPr/>
            <p:nvPr/>
          </p:nvSpPr>
          <p:spPr bwMode="auto">
            <a:xfrm>
              <a:off x="5210931" y="4882132"/>
              <a:ext cx="668058" cy="459056"/>
            </a:xfrm>
            <a:prstGeom prst="roundRect">
              <a:avLst/>
            </a:prstGeom>
            <a:solidFill>
              <a:schemeClr val="bg1"/>
            </a:solidFill>
            <a:ln>
              <a:noFill/>
            </a:ln>
            <a:effectLst>
              <a:outerShdw blurRad="889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85" name="Graphic 84">
              <a:extLst>
                <a:ext uri="{FF2B5EF4-FFF2-40B4-BE49-F238E27FC236}">
                  <a16:creationId xmlns:a16="http://schemas.microsoft.com/office/drawing/2014/main" id="{5BEFB9DD-D2F5-4666-8D8E-114EEC1845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81871" y="4977719"/>
              <a:ext cx="523925" cy="267881"/>
            </a:xfrm>
            <a:prstGeom prst="rect">
              <a:avLst/>
            </a:prstGeom>
          </p:spPr>
        </p:pic>
        <p:sp>
          <p:nvSpPr>
            <p:cNvPr id="19" name="Rectangle 18">
              <a:extLst>
                <a:ext uri="{FF2B5EF4-FFF2-40B4-BE49-F238E27FC236}">
                  <a16:creationId xmlns:a16="http://schemas.microsoft.com/office/drawing/2014/main" id="{21998642-2C1D-47D6-9A41-0D6D8392A966}"/>
                </a:ext>
              </a:extLst>
            </p:cNvPr>
            <p:cNvSpPr/>
            <p:nvPr/>
          </p:nvSpPr>
          <p:spPr bwMode="auto">
            <a:xfrm>
              <a:off x="5476502" y="5080000"/>
              <a:ext cx="151600" cy="532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Commitments_EC4D">
              <a:extLst>
                <a:ext uri="{FF2B5EF4-FFF2-40B4-BE49-F238E27FC236}">
                  <a16:creationId xmlns:a16="http://schemas.microsoft.com/office/drawing/2014/main" id="{EDDD00EA-CEFD-4EC2-94AA-4505993B6448}"/>
                </a:ext>
              </a:extLst>
            </p:cNvPr>
            <p:cNvSpPr>
              <a:spLocks noChangeAspect="1" noEditPoints="1"/>
            </p:cNvSpPr>
            <p:nvPr/>
          </p:nvSpPr>
          <p:spPr bwMode="auto">
            <a:xfrm>
              <a:off x="5461313" y="5027450"/>
              <a:ext cx="179625" cy="16842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solidFill>
              <a:schemeClr val="bg1"/>
            </a:solidFill>
            <a:ln w="952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44" name="TextBox 43">
            <a:extLst>
              <a:ext uri="{FF2B5EF4-FFF2-40B4-BE49-F238E27FC236}">
                <a16:creationId xmlns:a16="http://schemas.microsoft.com/office/drawing/2014/main" id="{1C459CF9-F51A-42BD-AF0F-D6A34499A4DE}"/>
              </a:ext>
            </a:extLst>
          </p:cNvPr>
          <p:cNvSpPr txBox="1"/>
          <p:nvPr/>
        </p:nvSpPr>
        <p:spPr>
          <a:xfrm>
            <a:off x="9522127" y="393656"/>
            <a:ext cx="912246" cy="664797"/>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r" defTabSz="914367" rtl="0" eaLnBrk="1" fontAlgn="auto" latinLnBrk="0" hangingPunct="1">
              <a:lnSpc>
                <a:spcPct val="100000"/>
              </a:lnSpc>
              <a:spcBef>
                <a:spcPct val="0"/>
              </a:spcBef>
              <a:spcAft>
                <a:spcPts val="2353"/>
              </a:spcAft>
              <a:buClrTx/>
              <a:buSzTx/>
              <a:buFontTx/>
              <a:buNone/>
              <a:tabLst/>
              <a:defRPr/>
            </a:pPr>
            <a:r>
              <a:rPr kumimoji="0" lang="en-US" sz="12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MAIN</a:t>
            </a:r>
            <a:br>
              <a:rPr kumimoji="0" lang="en-US" sz="12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br>
            <a:r>
              <a:rPr kumimoji="0" lang="en-US" sz="12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Menu</a:t>
            </a:r>
          </a:p>
        </p:txBody>
      </p:sp>
      <mc:AlternateContent xmlns:mc="http://schemas.openxmlformats.org/markup-compatibility/2006" xmlns:psez="http://schemas.microsoft.com/office/powerpoint/2016/sectionzoom">
        <mc:Choice Requires="psez">
          <p:graphicFrame>
            <p:nvGraphicFramePr>
              <p:cNvPr id="45" name="Section Zoom 44">
                <a:extLst>
                  <a:ext uri="{FF2B5EF4-FFF2-40B4-BE49-F238E27FC236}">
                    <a16:creationId xmlns:a16="http://schemas.microsoft.com/office/drawing/2014/main" id="{31B58820-60F8-46AF-8456-BDF0666E9D07}"/>
                  </a:ext>
                </a:extLst>
              </p:cNvPr>
              <p:cNvGraphicFramePr>
                <a:graphicFrameLocks noChangeAspect="1"/>
              </p:cNvGraphicFramePr>
              <p:nvPr>
                <p:extLst>
                  <p:ext uri="{D42A27DB-BD31-4B8C-83A1-F6EECF244321}">
                    <p14:modId xmlns:p14="http://schemas.microsoft.com/office/powerpoint/2010/main" val="2782707459"/>
                  </p:ext>
                </p:extLst>
              </p:nvPr>
            </p:nvGraphicFramePr>
            <p:xfrm>
              <a:off x="10365834" y="343067"/>
              <a:ext cx="1263275" cy="710592"/>
            </p:xfrm>
            <a:graphic>
              <a:graphicData uri="http://schemas.microsoft.com/office/powerpoint/2016/sectionzoom">
                <psez:sectionZm>
                  <psez:sectionZmObj sectionId="{EA759656-4F7E-4EB0-8817-22FFB2C94018}">
                    <psez:zmPr id="{BDD57864-D865-4E6B-A4B1-FDF06E0AEC17}" returnToParent="0" transitionDur="1000">
                      <p166:blipFill xmlns:p166="http://schemas.microsoft.com/office/powerpoint/2016/6/main">
                        <a:blip r:embed="rId9"/>
                        <a:stretch>
                          <a:fillRect/>
                        </a:stretch>
                      </p166:blipFill>
                      <p166:spPr xmlns:p166="http://schemas.microsoft.com/office/powerpoint/2016/6/main">
                        <a:xfrm>
                          <a:off x="0" y="0"/>
                          <a:ext cx="1263275" cy="710592"/>
                        </a:xfrm>
                        <a:prstGeom prst="rect">
                          <a:avLst/>
                        </a:prstGeom>
                        <a:ln w="3175">
                          <a:solidFill>
                            <a:prstClr val="ltGray"/>
                          </a:solidFill>
                        </a:ln>
                      </p166:spPr>
                    </psez:zmPr>
                  </psez:sectionZmObj>
                </psez:sectionZm>
              </a:graphicData>
            </a:graphic>
          </p:graphicFrame>
        </mc:Choice>
        <mc:Fallback xmlns="">
          <p:pic>
            <p:nvPicPr>
              <p:cNvPr id="45" name="Section Zoom 44">
                <a:hlinkClick r:id="rId10" action="ppaction://hlinksldjump"/>
                <a:extLst>
                  <a:ext uri="{FF2B5EF4-FFF2-40B4-BE49-F238E27FC236}">
                    <a16:creationId xmlns:a16="http://schemas.microsoft.com/office/drawing/2014/main" id="{31B58820-60F8-46AF-8456-BDF0666E9D07}"/>
                  </a:ext>
                </a:extLst>
              </p:cNvPr>
              <p:cNvPicPr>
                <a:picLocks noGrp="1" noRot="1" noChangeAspect="1" noMove="1" noResize="1" noEditPoints="1" noAdjustHandles="1" noChangeArrowheads="1" noChangeShapeType="1"/>
              </p:cNvPicPr>
              <p:nvPr/>
            </p:nvPicPr>
            <p:blipFill>
              <a:blip r:embed="rId11"/>
              <a:stretch>
                <a:fillRect/>
              </a:stretch>
            </p:blipFill>
            <p:spPr>
              <a:xfrm>
                <a:off x="10365834" y="343067"/>
                <a:ext cx="1263275" cy="710592"/>
              </a:xfrm>
              <a:prstGeom prst="rect">
                <a:avLst/>
              </a:prstGeom>
              <a:ln w="3175">
                <a:solidFill>
                  <a:prstClr val="ltGray"/>
                </a:solidFill>
              </a:ln>
            </p:spPr>
          </p:pic>
        </mc:Fallback>
      </mc:AlternateContent>
    </p:spTree>
    <p:extLst>
      <p:ext uri="{BB962C8B-B14F-4D97-AF65-F5344CB8AC3E}">
        <p14:creationId xmlns:p14="http://schemas.microsoft.com/office/powerpoint/2010/main" val="820759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ACE87D18-630C-47B8-A4FC-5F542E6B7954}"/>
              </a:ext>
            </a:extLst>
          </p:cNvPr>
          <p:cNvGrpSpPr/>
          <p:nvPr/>
        </p:nvGrpSpPr>
        <p:grpSpPr>
          <a:xfrm>
            <a:off x="3545985" y="1683845"/>
            <a:ext cx="1005840" cy="4829909"/>
            <a:chOff x="3344622" y="1366345"/>
            <a:chExt cx="1005840" cy="5486400"/>
          </a:xfrm>
        </p:grpSpPr>
        <p:cxnSp>
          <p:nvCxnSpPr>
            <p:cNvPr id="12" name="Straight Connector 11">
              <a:extLst>
                <a:ext uri="{FF2B5EF4-FFF2-40B4-BE49-F238E27FC236}">
                  <a16:creationId xmlns:a16="http://schemas.microsoft.com/office/drawing/2014/main" id="{5D10C60C-F8EA-460F-8054-8E62B6032AFF}"/>
                </a:ext>
              </a:extLst>
            </p:cNvPr>
            <p:cNvCxnSpPr>
              <a:cxnSpLocks/>
            </p:cNvCxnSpPr>
            <p:nvPr/>
          </p:nvCxnSpPr>
          <p:spPr>
            <a:xfrm>
              <a:off x="3847542" y="1366345"/>
              <a:ext cx="0" cy="5486400"/>
            </a:xfrm>
            <a:prstGeom prst="line">
              <a:avLst/>
            </a:prstGeom>
            <a:ln w="25400">
              <a:solidFill>
                <a:schemeClr val="accent5">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E207315-A0C2-4F65-8074-97D6005F1B94}"/>
                </a:ext>
              </a:extLst>
            </p:cNvPr>
            <p:cNvSpPr/>
            <p:nvPr/>
          </p:nvSpPr>
          <p:spPr bwMode="auto">
            <a:xfrm>
              <a:off x="3536322" y="1881838"/>
              <a:ext cx="546391" cy="100099"/>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 name="Straight Arrow Connector 3">
              <a:extLst>
                <a:ext uri="{FF2B5EF4-FFF2-40B4-BE49-F238E27FC236}">
                  <a16:creationId xmlns:a16="http://schemas.microsoft.com/office/drawing/2014/main" id="{4010CA91-17F4-4C13-859C-582AAE90580B}"/>
                </a:ext>
              </a:extLst>
            </p:cNvPr>
            <p:cNvCxnSpPr>
              <a:cxnSpLocks/>
            </p:cNvCxnSpPr>
            <p:nvPr/>
          </p:nvCxnSpPr>
          <p:spPr>
            <a:xfrm>
              <a:off x="3344622" y="1931887"/>
              <a:ext cx="1005840" cy="0"/>
            </a:xfrm>
            <a:prstGeom prst="straightConnector1">
              <a:avLst/>
            </a:prstGeom>
            <a:ln w="38100">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86AAC60C-A4F9-42BB-8C0B-2E436C8B84D0}"/>
              </a:ext>
            </a:extLst>
          </p:cNvPr>
          <p:cNvGrpSpPr/>
          <p:nvPr/>
        </p:nvGrpSpPr>
        <p:grpSpPr>
          <a:xfrm>
            <a:off x="7124843" y="1689099"/>
            <a:ext cx="1005840" cy="4829909"/>
            <a:chOff x="6693774" y="1389154"/>
            <a:chExt cx="1005840" cy="4999289"/>
          </a:xfrm>
        </p:grpSpPr>
        <p:cxnSp>
          <p:nvCxnSpPr>
            <p:cNvPr id="37" name="Straight Connector 36">
              <a:extLst>
                <a:ext uri="{FF2B5EF4-FFF2-40B4-BE49-F238E27FC236}">
                  <a16:creationId xmlns:a16="http://schemas.microsoft.com/office/drawing/2014/main" id="{E74EEBDF-BF8D-4382-96E3-ED6AA499F169}"/>
                </a:ext>
              </a:extLst>
            </p:cNvPr>
            <p:cNvCxnSpPr/>
            <p:nvPr/>
          </p:nvCxnSpPr>
          <p:spPr>
            <a:xfrm>
              <a:off x="7196694" y="1389154"/>
              <a:ext cx="0" cy="4999289"/>
            </a:xfrm>
            <a:prstGeom prst="line">
              <a:avLst/>
            </a:prstGeom>
            <a:ln w="25400">
              <a:solidFill>
                <a:schemeClr val="accent5">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6A858E85-F8A1-4E7C-B424-033CD0102B29}"/>
                </a:ext>
              </a:extLst>
            </p:cNvPr>
            <p:cNvSpPr/>
            <p:nvPr/>
          </p:nvSpPr>
          <p:spPr bwMode="auto">
            <a:xfrm>
              <a:off x="6923499" y="1881838"/>
              <a:ext cx="546391" cy="100099"/>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8" name="Straight Arrow Connector 17">
              <a:extLst>
                <a:ext uri="{FF2B5EF4-FFF2-40B4-BE49-F238E27FC236}">
                  <a16:creationId xmlns:a16="http://schemas.microsoft.com/office/drawing/2014/main" id="{89F4E847-539A-4735-B0B5-FAEF9A7063CC}"/>
                </a:ext>
              </a:extLst>
            </p:cNvPr>
            <p:cNvCxnSpPr>
              <a:cxnSpLocks/>
            </p:cNvCxnSpPr>
            <p:nvPr/>
          </p:nvCxnSpPr>
          <p:spPr>
            <a:xfrm>
              <a:off x="6693774" y="1931887"/>
              <a:ext cx="1005840" cy="0"/>
            </a:xfrm>
            <a:prstGeom prst="straightConnector1">
              <a:avLst/>
            </a:prstGeom>
            <a:ln w="38100">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2" name="Text Placeholder 1">
            <a:extLst>
              <a:ext uri="{FF2B5EF4-FFF2-40B4-BE49-F238E27FC236}">
                <a16:creationId xmlns:a16="http://schemas.microsoft.com/office/drawing/2014/main" id="{9828F8C5-540C-48EF-9E9C-928FC2FE14F5}"/>
              </a:ext>
            </a:extLst>
          </p:cNvPr>
          <p:cNvSpPr>
            <a:spLocks noGrp="1"/>
          </p:cNvSpPr>
          <p:nvPr>
            <p:ph type="body" sz="quarter" idx="10"/>
          </p:nvPr>
        </p:nvSpPr>
        <p:spPr>
          <a:xfrm>
            <a:off x="1097897" y="2381359"/>
            <a:ext cx="2376506" cy="430887"/>
          </a:xfrm>
        </p:spPr>
        <p:txBody>
          <a:bodyPr/>
          <a:lstStyle/>
          <a:p>
            <a:pPr algn="ctr"/>
            <a:r>
              <a:rPr lang="en-US" sz="1400" dirty="0">
                <a:latin typeface="+mj-lt"/>
                <a:cs typeface="Segoe UI" panose="020B0502040204020203" pitchFamily="34" charset="0"/>
              </a:rPr>
              <a:t>IaaS Applications</a:t>
            </a:r>
            <a:br>
              <a:rPr lang="en-US" sz="1400" dirty="0">
                <a:latin typeface="+mn-lt"/>
                <a:cs typeface="Segoe UI" panose="020B0502040204020203" pitchFamily="34" charset="0"/>
              </a:rPr>
            </a:br>
            <a:r>
              <a:rPr lang="en-US" sz="1400" i="1" dirty="0">
                <a:latin typeface="+mn-lt"/>
                <a:cs typeface="Segoe UI" panose="020B0502040204020203" pitchFamily="34" charset="0"/>
              </a:rPr>
              <a:t>Typically lift/shift workloads</a:t>
            </a:r>
          </a:p>
        </p:txBody>
      </p:sp>
      <p:sp>
        <p:nvSpPr>
          <p:cNvPr id="20" name="Title 19">
            <a:extLst>
              <a:ext uri="{FF2B5EF4-FFF2-40B4-BE49-F238E27FC236}">
                <a16:creationId xmlns:a16="http://schemas.microsoft.com/office/drawing/2014/main" id="{D414D70B-0A09-462F-BD25-D7E877764A86}"/>
              </a:ext>
            </a:extLst>
          </p:cNvPr>
          <p:cNvSpPr>
            <a:spLocks noGrp="1"/>
          </p:cNvSpPr>
          <p:nvPr>
            <p:ph type="title"/>
          </p:nvPr>
        </p:nvSpPr>
        <p:spPr>
          <a:xfrm>
            <a:off x="588263" y="457201"/>
            <a:ext cx="11018520" cy="861774"/>
          </a:xfrm>
        </p:spPr>
        <p:txBody>
          <a:bodyPr/>
          <a:lstStyle/>
          <a:p>
            <a:r>
              <a:rPr lang="en-US" dirty="0"/>
              <a:t>IaaS and PaaS Application Models</a:t>
            </a:r>
            <a:br>
              <a:rPr lang="en-US" dirty="0"/>
            </a:br>
            <a:r>
              <a:rPr lang="en-US" sz="2000" b="0" i="1" dirty="0">
                <a:latin typeface="Segoe UI Semilight" panose="020B0402040204020203" pitchFamily="34" charset="0"/>
                <a:cs typeface="Segoe UI Semilight" panose="020B0402040204020203" pitchFamily="34" charset="0"/>
              </a:rPr>
              <a:t>Standalone Applications or Components of Larger Solutions</a:t>
            </a:r>
            <a:endParaRPr lang="en-US" b="0" i="1" dirty="0">
              <a:latin typeface="Segoe UI Semilight" panose="020B0402040204020203" pitchFamily="34" charset="0"/>
              <a:cs typeface="Segoe UI Semilight" panose="020B0402040204020203" pitchFamily="34" charset="0"/>
            </a:endParaRPr>
          </a:p>
        </p:txBody>
      </p:sp>
      <p:sp>
        <p:nvSpPr>
          <p:cNvPr id="21" name="Text Placeholder 20">
            <a:extLst>
              <a:ext uri="{FF2B5EF4-FFF2-40B4-BE49-F238E27FC236}">
                <a16:creationId xmlns:a16="http://schemas.microsoft.com/office/drawing/2014/main" id="{2F132C6A-C79D-4B05-9DC3-149F22D9441E}"/>
              </a:ext>
            </a:extLst>
          </p:cNvPr>
          <p:cNvSpPr>
            <a:spLocks noGrp="1"/>
          </p:cNvSpPr>
          <p:nvPr>
            <p:ph type="body" sz="quarter" idx="12"/>
          </p:nvPr>
        </p:nvSpPr>
        <p:spPr>
          <a:xfrm>
            <a:off x="8444478" y="2381359"/>
            <a:ext cx="2582054" cy="430887"/>
          </a:xfrm>
        </p:spPr>
        <p:txBody>
          <a:bodyPr/>
          <a:lstStyle/>
          <a:p>
            <a:pPr lvl="0" algn="ctr">
              <a:buClr>
                <a:srgbClr val="1A1A1A"/>
              </a:buClr>
            </a:pPr>
            <a:r>
              <a:rPr lang="en-US" sz="1400" dirty="0">
                <a:latin typeface="+mj-lt"/>
                <a:cs typeface="Segoe UI" panose="020B0502040204020203" pitchFamily="34" charset="0"/>
              </a:rPr>
              <a:t>PaaS Applications</a:t>
            </a:r>
            <a:br>
              <a:rPr lang="en-US" sz="1400" dirty="0">
                <a:latin typeface="+mn-lt"/>
                <a:cs typeface="Segoe UI" panose="020B0502040204020203" pitchFamily="34" charset="0"/>
              </a:rPr>
            </a:br>
            <a:r>
              <a:rPr lang="en-US" sz="1400" i="1" dirty="0">
                <a:latin typeface="+mn-lt"/>
                <a:cs typeface="Segoe UI" panose="020B0502040204020203" pitchFamily="34" charset="0"/>
              </a:rPr>
              <a:t>Typically New Development</a:t>
            </a:r>
          </a:p>
        </p:txBody>
      </p:sp>
      <p:sp>
        <p:nvSpPr>
          <p:cNvPr id="25" name="Rectangle 24">
            <a:extLst>
              <a:ext uri="{FF2B5EF4-FFF2-40B4-BE49-F238E27FC236}">
                <a16:creationId xmlns:a16="http://schemas.microsoft.com/office/drawing/2014/main" id="{EB7BF3E0-26A8-400A-943A-4A93315853FF}"/>
              </a:ext>
            </a:extLst>
          </p:cNvPr>
          <p:cNvSpPr/>
          <p:nvPr/>
        </p:nvSpPr>
        <p:spPr bwMode="auto">
          <a:xfrm>
            <a:off x="7749043" y="3033441"/>
            <a:ext cx="3850039" cy="541609"/>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228595" marR="0" lvl="1"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mn-cs"/>
              </a:rPr>
              <a:t>Application Code – </a:t>
            </a:r>
            <a:r>
              <a:rPr kumimoji="0" lang="en-US" sz="140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mn-cs"/>
              </a:rPr>
              <a:t>Typically light code hosted on App Service Web Apps</a:t>
            </a:r>
          </a:p>
        </p:txBody>
      </p:sp>
      <p:sp>
        <p:nvSpPr>
          <p:cNvPr id="26" name="Rectangle 25">
            <a:extLst>
              <a:ext uri="{FF2B5EF4-FFF2-40B4-BE49-F238E27FC236}">
                <a16:creationId xmlns:a16="http://schemas.microsoft.com/office/drawing/2014/main" id="{773D2C1C-3D7C-451F-B13A-BEF8DEA6C411}"/>
              </a:ext>
            </a:extLst>
          </p:cNvPr>
          <p:cNvSpPr/>
          <p:nvPr/>
        </p:nvSpPr>
        <p:spPr bwMode="auto">
          <a:xfrm>
            <a:off x="586779" y="5777721"/>
            <a:ext cx="11018442" cy="516554"/>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228595" marR="0" lvl="1"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mn-cs"/>
              </a:rPr>
              <a:t>Shared Elements </a:t>
            </a:r>
            <a:r>
              <a:rPr kumimoji="0" lang="en-US" sz="1400" b="0" i="1"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mn-cs"/>
              </a:rPr>
              <a:t>(Storage, Identity, Network)</a:t>
            </a:r>
          </a:p>
        </p:txBody>
      </p:sp>
      <p:sp>
        <p:nvSpPr>
          <p:cNvPr id="27" name="Rectangle 26">
            <a:extLst>
              <a:ext uri="{FF2B5EF4-FFF2-40B4-BE49-F238E27FC236}">
                <a16:creationId xmlns:a16="http://schemas.microsoft.com/office/drawing/2014/main" id="{CA86C8CB-FFD6-4F27-BF9F-F54EFD146114}"/>
              </a:ext>
            </a:extLst>
          </p:cNvPr>
          <p:cNvSpPr/>
          <p:nvPr/>
        </p:nvSpPr>
        <p:spPr bwMode="auto">
          <a:xfrm>
            <a:off x="579450" y="3033441"/>
            <a:ext cx="6972305" cy="553999"/>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228595" marR="0" lvl="1"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mn-cs"/>
              </a:rPr>
              <a:t>Application Code - </a:t>
            </a:r>
            <a:r>
              <a:rPr kumimoji="0" lang="en-US" sz="140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mn-cs"/>
              </a:rPr>
              <a:t>Can be heavy (includes all dependencies) or lighter</a:t>
            </a:r>
          </a:p>
        </p:txBody>
      </p:sp>
      <p:sp>
        <p:nvSpPr>
          <p:cNvPr id="28" name="Rectangle 27">
            <a:extLst>
              <a:ext uri="{FF2B5EF4-FFF2-40B4-BE49-F238E27FC236}">
                <a16:creationId xmlns:a16="http://schemas.microsoft.com/office/drawing/2014/main" id="{E4911779-3328-4DA9-AB6D-1F4435B4A4D9}"/>
              </a:ext>
            </a:extLst>
          </p:cNvPr>
          <p:cNvSpPr/>
          <p:nvPr/>
        </p:nvSpPr>
        <p:spPr bwMode="auto">
          <a:xfrm>
            <a:off x="586780" y="5124475"/>
            <a:ext cx="11018442" cy="516554"/>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228595" marR="0" lvl="1"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mn-cs"/>
              </a:rPr>
              <a:t>Other Components – </a:t>
            </a:r>
            <a:r>
              <a:rPr kumimoji="0" lang="en-US" sz="1400"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mn-cs"/>
              </a:rPr>
              <a:t>Services/databases on-premises or on a 3</a:t>
            </a:r>
            <a:r>
              <a:rPr kumimoji="0" lang="en-US" sz="1400" b="0" i="0" u="none" strike="noStrike" kern="1200" cap="none" spc="0" normalizeH="0" baseline="30000" noProof="0" dirty="0">
                <a:ln>
                  <a:noFill/>
                </a:ln>
                <a:gradFill>
                  <a:gsLst>
                    <a:gs pos="1250">
                      <a:srgbClr val="0078D4"/>
                    </a:gs>
                    <a:gs pos="100000">
                      <a:srgbClr val="0078D4"/>
                    </a:gs>
                  </a:gsLst>
                  <a:lin ang="5400000" scaled="0"/>
                </a:gradFill>
                <a:effectLst/>
                <a:uLnTx/>
                <a:uFillTx/>
                <a:latin typeface="Segoe UI"/>
                <a:ea typeface="+mn-ea"/>
                <a:cs typeface="+mn-cs"/>
              </a:rPr>
              <a:t>rd</a:t>
            </a:r>
            <a:r>
              <a:rPr kumimoji="0" lang="en-US" sz="1400"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mn-cs"/>
              </a:rPr>
              <a:t> party cloud, IoT devices, etc. </a:t>
            </a:r>
          </a:p>
        </p:txBody>
      </p:sp>
      <p:sp>
        <p:nvSpPr>
          <p:cNvPr id="29" name="Rectangle 28">
            <a:extLst>
              <a:ext uri="{FF2B5EF4-FFF2-40B4-BE49-F238E27FC236}">
                <a16:creationId xmlns:a16="http://schemas.microsoft.com/office/drawing/2014/main" id="{6223B424-8AB2-4AB1-87B7-9F59EF7E3EB7}"/>
              </a:ext>
            </a:extLst>
          </p:cNvPr>
          <p:cNvSpPr/>
          <p:nvPr/>
        </p:nvSpPr>
        <p:spPr bwMode="auto">
          <a:xfrm>
            <a:off x="4188733" y="3736181"/>
            <a:ext cx="7410354" cy="1258827"/>
          </a:xfrm>
          <a:custGeom>
            <a:avLst/>
            <a:gdLst>
              <a:gd name="connsiteX0" fmla="*/ 0 w 7409163"/>
              <a:gd name="connsiteY0" fmla="*/ 0 h 492443"/>
              <a:gd name="connsiteX1" fmla="*/ 7409163 w 7409163"/>
              <a:gd name="connsiteY1" fmla="*/ 0 h 492443"/>
              <a:gd name="connsiteX2" fmla="*/ 7409163 w 7409163"/>
              <a:gd name="connsiteY2" fmla="*/ 492443 h 492443"/>
              <a:gd name="connsiteX3" fmla="*/ 0 w 7409163"/>
              <a:gd name="connsiteY3" fmla="*/ 492443 h 492443"/>
              <a:gd name="connsiteX4" fmla="*/ 0 w 7409163"/>
              <a:gd name="connsiteY4" fmla="*/ 0 h 492443"/>
              <a:gd name="connsiteX0" fmla="*/ 0 w 7409163"/>
              <a:gd name="connsiteY0" fmla="*/ 2924 h 495367"/>
              <a:gd name="connsiteX1" fmla="*/ 3582107 w 7409163"/>
              <a:gd name="connsiteY1" fmla="*/ 0 h 495367"/>
              <a:gd name="connsiteX2" fmla="*/ 7409163 w 7409163"/>
              <a:gd name="connsiteY2" fmla="*/ 2924 h 495367"/>
              <a:gd name="connsiteX3" fmla="*/ 7409163 w 7409163"/>
              <a:gd name="connsiteY3" fmla="*/ 495367 h 495367"/>
              <a:gd name="connsiteX4" fmla="*/ 0 w 7409163"/>
              <a:gd name="connsiteY4" fmla="*/ 495367 h 495367"/>
              <a:gd name="connsiteX5" fmla="*/ 0 w 7409163"/>
              <a:gd name="connsiteY5" fmla="*/ 2924 h 495367"/>
              <a:gd name="connsiteX0" fmla="*/ 0 w 7409163"/>
              <a:gd name="connsiteY0" fmla="*/ 9274 h 501717"/>
              <a:gd name="connsiteX1" fmla="*/ 3582107 w 7409163"/>
              <a:gd name="connsiteY1" fmla="*/ 6350 h 501717"/>
              <a:gd name="connsiteX2" fmla="*/ 5353757 w 7409163"/>
              <a:gd name="connsiteY2" fmla="*/ 0 h 501717"/>
              <a:gd name="connsiteX3" fmla="*/ 7409163 w 7409163"/>
              <a:gd name="connsiteY3" fmla="*/ 9274 h 501717"/>
              <a:gd name="connsiteX4" fmla="*/ 7409163 w 7409163"/>
              <a:gd name="connsiteY4" fmla="*/ 501717 h 501717"/>
              <a:gd name="connsiteX5" fmla="*/ 0 w 7409163"/>
              <a:gd name="connsiteY5" fmla="*/ 501717 h 501717"/>
              <a:gd name="connsiteX6" fmla="*/ 0 w 7409163"/>
              <a:gd name="connsiteY6" fmla="*/ 9274 h 501717"/>
              <a:gd name="connsiteX0" fmla="*/ 0 w 7409163"/>
              <a:gd name="connsiteY0" fmla="*/ 1037974 h 1530417"/>
              <a:gd name="connsiteX1" fmla="*/ 3582107 w 7409163"/>
              <a:gd name="connsiteY1" fmla="*/ 1035050 h 1530417"/>
              <a:gd name="connsiteX2" fmla="*/ 3582107 w 7409163"/>
              <a:gd name="connsiteY2" fmla="*/ 0 h 1530417"/>
              <a:gd name="connsiteX3" fmla="*/ 7409163 w 7409163"/>
              <a:gd name="connsiteY3" fmla="*/ 1037974 h 1530417"/>
              <a:gd name="connsiteX4" fmla="*/ 7409163 w 7409163"/>
              <a:gd name="connsiteY4" fmla="*/ 1530417 h 1530417"/>
              <a:gd name="connsiteX5" fmla="*/ 0 w 7409163"/>
              <a:gd name="connsiteY5" fmla="*/ 1530417 h 1530417"/>
              <a:gd name="connsiteX6" fmla="*/ 0 w 7409163"/>
              <a:gd name="connsiteY6" fmla="*/ 1037974 h 1530417"/>
              <a:gd name="connsiteX0" fmla="*/ 0 w 7409163"/>
              <a:gd name="connsiteY0" fmla="*/ 1037974 h 1530417"/>
              <a:gd name="connsiteX1" fmla="*/ 3556707 w 7409163"/>
              <a:gd name="connsiteY1" fmla="*/ 1035050 h 1530417"/>
              <a:gd name="connsiteX2" fmla="*/ 3582107 w 7409163"/>
              <a:gd name="connsiteY2" fmla="*/ 0 h 1530417"/>
              <a:gd name="connsiteX3" fmla="*/ 7409163 w 7409163"/>
              <a:gd name="connsiteY3" fmla="*/ 1037974 h 1530417"/>
              <a:gd name="connsiteX4" fmla="*/ 7409163 w 7409163"/>
              <a:gd name="connsiteY4" fmla="*/ 1530417 h 1530417"/>
              <a:gd name="connsiteX5" fmla="*/ 0 w 7409163"/>
              <a:gd name="connsiteY5" fmla="*/ 1530417 h 1530417"/>
              <a:gd name="connsiteX6" fmla="*/ 0 w 7409163"/>
              <a:gd name="connsiteY6" fmla="*/ 1037974 h 1530417"/>
              <a:gd name="connsiteX0" fmla="*/ 0 w 7409163"/>
              <a:gd name="connsiteY0" fmla="*/ 1037974 h 1530417"/>
              <a:gd name="connsiteX1" fmla="*/ 3640051 w 7409163"/>
              <a:gd name="connsiteY1" fmla="*/ 1033859 h 1530417"/>
              <a:gd name="connsiteX2" fmla="*/ 3582107 w 7409163"/>
              <a:gd name="connsiteY2" fmla="*/ 0 h 1530417"/>
              <a:gd name="connsiteX3" fmla="*/ 7409163 w 7409163"/>
              <a:gd name="connsiteY3" fmla="*/ 1037974 h 1530417"/>
              <a:gd name="connsiteX4" fmla="*/ 7409163 w 7409163"/>
              <a:gd name="connsiteY4" fmla="*/ 1530417 h 1530417"/>
              <a:gd name="connsiteX5" fmla="*/ 0 w 7409163"/>
              <a:gd name="connsiteY5" fmla="*/ 1530417 h 1530417"/>
              <a:gd name="connsiteX6" fmla="*/ 0 w 7409163"/>
              <a:gd name="connsiteY6" fmla="*/ 1037974 h 1530417"/>
              <a:gd name="connsiteX0" fmla="*/ 0 w 7409163"/>
              <a:gd name="connsiteY0" fmla="*/ 1054643 h 1547086"/>
              <a:gd name="connsiteX1" fmla="*/ 3640051 w 7409163"/>
              <a:gd name="connsiteY1" fmla="*/ 1050528 h 1547086"/>
              <a:gd name="connsiteX2" fmla="*/ 3570201 w 7409163"/>
              <a:gd name="connsiteY2" fmla="*/ 0 h 1547086"/>
              <a:gd name="connsiteX3" fmla="*/ 7409163 w 7409163"/>
              <a:gd name="connsiteY3" fmla="*/ 1054643 h 1547086"/>
              <a:gd name="connsiteX4" fmla="*/ 7409163 w 7409163"/>
              <a:gd name="connsiteY4" fmla="*/ 1547086 h 1547086"/>
              <a:gd name="connsiteX5" fmla="*/ 0 w 7409163"/>
              <a:gd name="connsiteY5" fmla="*/ 1547086 h 1547086"/>
              <a:gd name="connsiteX6" fmla="*/ 0 w 7409163"/>
              <a:gd name="connsiteY6" fmla="*/ 1054643 h 1547086"/>
              <a:gd name="connsiteX0" fmla="*/ 0 w 7409163"/>
              <a:gd name="connsiteY0" fmla="*/ 1054643 h 1547086"/>
              <a:gd name="connsiteX1" fmla="*/ 3566232 w 7409163"/>
              <a:gd name="connsiteY1" fmla="*/ 1048146 h 1547086"/>
              <a:gd name="connsiteX2" fmla="*/ 3570201 w 7409163"/>
              <a:gd name="connsiteY2" fmla="*/ 0 h 1547086"/>
              <a:gd name="connsiteX3" fmla="*/ 7409163 w 7409163"/>
              <a:gd name="connsiteY3" fmla="*/ 1054643 h 1547086"/>
              <a:gd name="connsiteX4" fmla="*/ 7409163 w 7409163"/>
              <a:gd name="connsiteY4" fmla="*/ 1547086 h 1547086"/>
              <a:gd name="connsiteX5" fmla="*/ 0 w 7409163"/>
              <a:gd name="connsiteY5" fmla="*/ 1547086 h 1547086"/>
              <a:gd name="connsiteX6" fmla="*/ 0 w 7409163"/>
              <a:gd name="connsiteY6" fmla="*/ 1054643 h 1547086"/>
              <a:gd name="connsiteX0" fmla="*/ 0 w 7410354"/>
              <a:gd name="connsiteY0" fmla="*/ 1054643 h 1547086"/>
              <a:gd name="connsiteX1" fmla="*/ 3566232 w 7410354"/>
              <a:gd name="connsiteY1" fmla="*/ 1048146 h 1547086"/>
              <a:gd name="connsiteX2" fmla="*/ 3570201 w 7410354"/>
              <a:gd name="connsiteY2" fmla="*/ 0 h 1547086"/>
              <a:gd name="connsiteX3" fmla="*/ 7410354 w 7410354"/>
              <a:gd name="connsiteY3" fmla="*/ 2130 h 1547086"/>
              <a:gd name="connsiteX4" fmla="*/ 7409163 w 7410354"/>
              <a:gd name="connsiteY4" fmla="*/ 1547086 h 1547086"/>
              <a:gd name="connsiteX5" fmla="*/ 0 w 7410354"/>
              <a:gd name="connsiteY5" fmla="*/ 1547086 h 1547086"/>
              <a:gd name="connsiteX6" fmla="*/ 0 w 7410354"/>
              <a:gd name="connsiteY6" fmla="*/ 1054643 h 154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10354" h="1547086">
                <a:moveTo>
                  <a:pt x="0" y="1054643"/>
                </a:moveTo>
                <a:lnTo>
                  <a:pt x="3566232" y="1048146"/>
                </a:lnTo>
                <a:lnTo>
                  <a:pt x="3570201" y="0"/>
                </a:lnTo>
                <a:lnTo>
                  <a:pt x="7410354" y="2130"/>
                </a:lnTo>
                <a:lnTo>
                  <a:pt x="7409163" y="1547086"/>
                </a:lnTo>
                <a:lnTo>
                  <a:pt x="0" y="1547086"/>
                </a:lnTo>
                <a:lnTo>
                  <a:pt x="0" y="1054643"/>
                </a:lnTo>
                <a:close/>
              </a:path>
            </a:pathLst>
          </a:cu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3771900" marR="0" lvl="1"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mn-cs"/>
              </a:rPr>
              <a:t>Azure Services </a:t>
            </a:r>
            <a:r>
              <a:rPr kumimoji="0" lang="en-US" sz="1400"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mn-cs"/>
              </a:rPr>
              <a:t>– App functions provided by Azure Services </a:t>
            </a:r>
            <a:br>
              <a:rPr kumimoji="0" lang="en-US" sz="1400"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mn-cs"/>
              </a:rPr>
            </a:br>
            <a:r>
              <a:rPr kumimoji="0" lang="en-US" sz="1400" b="0" i="1"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mn-cs"/>
              </a:rPr>
              <a:t>(Security profile is similar to SaaS)</a:t>
            </a:r>
          </a:p>
          <a:p>
            <a:pPr marL="3771900" marR="0" lvl="1" algn="l" defTabSz="914400" rtl="0" eaLnBrk="1" fontAlgn="auto" latinLnBrk="0" hangingPunct="1">
              <a:lnSpc>
                <a:spcPct val="100000"/>
              </a:lnSpc>
              <a:spcBef>
                <a:spcPts val="0"/>
              </a:spcBef>
              <a:spcAft>
                <a:spcPts val="0"/>
              </a:spcAft>
              <a:buClrTx/>
              <a:buSzTx/>
              <a:buFontTx/>
              <a:buNone/>
              <a:tabLst/>
              <a:defRPr/>
            </a:pPr>
            <a:endParaRPr lang="en-US" sz="1400" dirty="0">
              <a:gradFill>
                <a:gsLst>
                  <a:gs pos="1250">
                    <a:srgbClr val="0078D4"/>
                  </a:gs>
                  <a:gs pos="100000">
                    <a:srgbClr val="0078D4"/>
                  </a:gs>
                </a:gsLst>
                <a:lin ang="5400000" scaled="0"/>
              </a:gradFill>
              <a:latin typeface="Segoe UI"/>
            </a:endParaRPr>
          </a:p>
          <a:p>
            <a:pPr marL="3543300" marR="0" lvl="1"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mn-cs"/>
            </a:endParaRPr>
          </a:p>
        </p:txBody>
      </p:sp>
      <p:sp>
        <p:nvSpPr>
          <p:cNvPr id="31" name="Rectangle 30">
            <a:extLst>
              <a:ext uri="{FF2B5EF4-FFF2-40B4-BE49-F238E27FC236}">
                <a16:creationId xmlns:a16="http://schemas.microsoft.com/office/drawing/2014/main" id="{974F0179-7AA1-47F4-A068-4F3EF766D992}"/>
              </a:ext>
            </a:extLst>
          </p:cNvPr>
          <p:cNvSpPr/>
          <p:nvPr/>
        </p:nvSpPr>
        <p:spPr bwMode="auto">
          <a:xfrm>
            <a:off x="579448" y="3724131"/>
            <a:ext cx="6972313" cy="1263653"/>
          </a:xfrm>
          <a:custGeom>
            <a:avLst/>
            <a:gdLst>
              <a:gd name="connsiteX0" fmla="*/ 0 w 5899094"/>
              <a:gd name="connsiteY0" fmla="*/ 0 h 1218568"/>
              <a:gd name="connsiteX1" fmla="*/ 5899094 w 5899094"/>
              <a:gd name="connsiteY1" fmla="*/ 0 h 1218568"/>
              <a:gd name="connsiteX2" fmla="*/ 5899094 w 5899094"/>
              <a:gd name="connsiteY2" fmla="*/ 1218568 h 1218568"/>
              <a:gd name="connsiteX3" fmla="*/ 0 w 5899094"/>
              <a:gd name="connsiteY3" fmla="*/ 1218568 h 1218568"/>
              <a:gd name="connsiteX4" fmla="*/ 0 w 5899094"/>
              <a:gd name="connsiteY4" fmla="*/ 0 h 1218568"/>
              <a:gd name="connsiteX0" fmla="*/ 0 w 5899094"/>
              <a:gd name="connsiteY0" fmla="*/ 0 h 1218568"/>
              <a:gd name="connsiteX1" fmla="*/ 5899094 w 5899094"/>
              <a:gd name="connsiteY1" fmla="*/ 0 h 1218568"/>
              <a:gd name="connsiteX2" fmla="*/ 5899094 w 5899094"/>
              <a:gd name="connsiteY2" fmla="*/ 1218568 h 1218568"/>
              <a:gd name="connsiteX3" fmla="*/ 2990794 w 5899094"/>
              <a:gd name="connsiteY3" fmla="*/ 1209149 h 1218568"/>
              <a:gd name="connsiteX4" fmla="*/ 0 w 5899094"/>
              <a:gd name="connsiteY4" fmla="*/ 1218568 h 1218568"/>
              <a:gd name="connsiteX5" fmla="*/ 0 w 5899094"/>
              <a:gd name="connsiteY5" fmla="*/ 0 h 1218568"/>
              <a:gd name="connsiteX0" fmla="*/ 0 w 5899094"/>
              <a:gd name="connsiteY0" fmla="*/ 0 h 1218568"/>
              <a:gd name="connsiteX1" fmla="*/ 5899094 w 5899094"/>
              <a:gd name="connsiteY1" fmla="*/ 0 h 1218568"/>
              <a:gd name="connsiteX2" fmla="*/ 5899094 w 5899094"/>
              <a:gd name="connsiteY2" fmla="*/ 1218568 h 1218568"/>
              <a:gd name="connsiteX3" fmla="*/ 2990794 w 5899094"/>
              <a:gd name="connsiteY3" fmla="*/ 1209149 h 1218568"/>
              <a:gd name="connsiteX4" fmla="*/ 615894 w 5899094"/>
              <a:gd name="connsiteY4" fmla="*/ 1209149 h 1218568"/>
              <a:gd name="connsiteX5" fmla="*/ 0 w 5899094"/>
              <a:gd name="connsiteY5" fmla="*/ 1218568 h 1218568"/>
              <a:gd name="connsiteX6" fmla="*/ 0 w 5899094"/>
              <a:gd name="connsiteY6" fmla="*/ 0 h 1218568"/>
              <a:gd name="connsiteX0" fmla="*/ 0 w 5899094"/>
              <a:gd name="connsiteY0" fmla="*/ 0 h 1945749"/>
              <a:gd name="connsiteX1" fmla="*/ 5899094 w 5899094"/>
              <a:gd name="connsiteY1" fmla="*/ 0 h 1945749"/>
              <a:gd name="connsiteX2" fmla="*/ 5899094 w 5899094"/>
              <a:gd name="connsiteY2" fmla="*/ 1218568 h 1945749"/>
              <a:gd name="connsiteX3" fmla="*/ 2990794 w 5899094"/>
              <a:gd name="connsiteY3" fmla="*/ 1209149 h 1945749"/>
              <a:gd name="connsiteX4" fmla="*/ 2990794 w 5899094"/>
              <a:gd name="connsiteY4" fmla="*/ 1945749 h 1945749"/>
              <a:gd name="connsiteX5" fmla="*/ 0 w 5899094"/>
              <a:gd name="connsiteY5" fmla="*/ 1218568 h 1945749"/>
              <a:gd name="connsiteX6" fmla="*/ 0 w 5899094"/>
              <a:gd name="connsiteY6" fmla="*/ 0 h 1945749"/>
              <a:gd name="connsiteX0" fmla="*/ 0 w 5899094"/>
              <a:gd name="connsiteY0" fmla="*/ 0 h 1945749"/>
              <a:gd name="connsiteX1" fmla="*/ 5899094 w 5899094"/>
              <a:gd name="connsiteY1" fmla="*/ 0 h 1945749"/>
              <a:gd name="connsiteX2" fmla="*/ 5899094 w 5899094"/>
              <a:gd name="connsiteY2" fmla="*/ 1218568 h 1945749"/>
              <a:gd name="connsiteX3" fmla="*/ 2990794 w 5899094"/>
              <a:gd name="connsiteY3" fmla="*/ 1209149 h 1945749"/>
              <a:gd name="connsiteX4" fmla="*/ 2990794 w 5899094"/>
              <a:gd name="connsiteY4" fmla="*/ 1945749 h 1945749"/>
              <a:gd name="connsiteX5" fmla="*/ 0 w 5899094"/>
              <a:gd name="connsiteY5" fmla="*/ 1942468 h 1945749"/>
              <a:gd name="connsiteX6" fmla="*/ 0 w 5899094"/>
              <a:gd name="connsiteY6" fmla="*/ 0 h 1945749"/>
              <a:gd name="connsiteX0" fmla="*/ 0 w 5899094"/>
              <a:gd name="connsiteY0" fmla="*/ 0 h 1945749"/>
              <a:gd name="connsiteX1" fmla="*/ 5899094 w 5899094"/>
              <a:gd name="connsiteY1" fmla="*/ 0 h 1945749"/>
              <a:gd name="connsiteX2" fmla="*/ 5899094 w 5899094"/>
              <a:gd name="connsiteY2" fmla="*/ 1124967 h 1945749"/>
              <a:gd name="connsiteX3" fmla="*/ 2990794 w 5899094"/>
              <a:gd name="connsiteY3" fmla="*/ 1209149 h 1945749"/>
              <a:gd name="connsiteX4" fmla="*/ 2990794 w 5899094"/>
              <a:gd name="connsiteY4" fmla="*/ 1945749 h 1945749"/>
              <a:gd name="connsiteX5" fmla="*/ 0 w 5899094"/>
              <a:gd name="connsiteY5" fmla="*/ 1942468 h 1945749"/>
              <a:gd name="connsiteX6" fmla="*/ 0 w 5899094"/>
              <a:gd name="connsiteY6" fmla="*/ 0 h 1945749"/>
              <a:gd name="connsiteX0" fmla="*/ 0 w 5899094"/>
              <a:gd name="connsiteY0" fmla="*/ 0 h 1945749"/>
              <a:gd name="connsiteX1" fmla="*/ 5899094 w 5899094"/>
              <a:gd name="connsiteY1" fmla="*/ 0 h 1945749"/>
              <a:gd name="connsiteX2" fmla="*/ 5899094 w 5899094"/>
              <a:gd name="connsiteY2" fmla="*/ 1124967 h 1945749"/>
              <a:gd name="connsiteX3" fmla="*/ 2980834 w 5899094"/>
              <a:gd name="connsiteY3" fmla="*/ 1128918 h 1945749"/>
              <a:gd name="connsiteX4" fmla="*/ 2990794 w 5899094"/>
              <a:gd name="connsiteY4" fmla="*/ 1945749 h 1945749"/>
              <a:gd name="connsiteX5" fmla="*/ 0 w 5899094"/>
              <a:gd name="connsiteY5" fmla="*/ 1942468 h 1945749"/>
              <a:gd name="connsiteX6" fmla="*/ 0 w 5899094"/>
              <a:gd name="connsiteY6" fmla="*/ 0 h 1945749"/>
              <a:gd name="connsiteX0" fmla="*/ 0 w 5899094"/>
              <a:gd name="connsiteY0" fmla="*/ 0 h 1945749"/>
              <a:gd name="connsiteX1" fmla="*/ 5899094 w 5899094"/>
              <a:gd name="connsiteY1" fmla="*/ 0 h 1945749"/>
              <a:gd name="connsiteX2" fmla="*/ 5890681 w 5899094"/>
              <a:gd name="connsiteY2" fmla="*/ 1151320 h 1945749"/>
              <a:gd name="connsiteX3" fmla="*/ 2980834 w 5899094"/>
              <a:gd name="connsiteY3" fmla="*/ 1128918 h 1945749"/>
              <a:gd name="connsiteX4" fmla="*/ 2990794 w 5899094"/>
              <a:gd name="connsiteY4" fmla="*/ 1945749 h 1945749"/>
              <a:gd name="connsiteX5" fmla="*/ 0 w 5899094"/>
              <a:gd name="connsiteY5" fmla="*/ 1942468 h 1945749"/>
              <a:gd name="connsiteX6" fmla="*/ 0 w 5899094"/>
              <a:gd name="connsiteY6" fmla="*/ 0 h 1945749"/>
              <a:gd name="connsiteX0" fmla="*/ 0 w 5899094"/>
              <a:gd name="connsiteY0" fmla="*/ 0 h 1945749"/>
              <a:gd name="connsiteX1" fmla="*/ 5899094 w 5899094"/>
              <a:gd name="connsiteY1" fmla="*/ 0 h 1945749"/>
              <a:gd name="connsiteX2" fmla="*/ 5890681 w 5899094"/>
              <a:gd name="connsiteY2" fmla="*/ 1151320 h 1945749"/>
              <a:gd name="connsiteX3" fmla="*/ 2980834 w 5899094"/>
              <a:gd name="connsiteY3" fmla="*/ 1128918 h 1945749"/>
              <a:gd name="connsiteX4" fmla="*/ 2990794 w 5899094"/>
              <a:gd name="connsiteY4" fmla="*/ 1945749 h 1945749"/>
              <a:gd name="connsiteX5" fmla="*/ 0 w 5899094"/>
              <a:gd name="connsiteY5" fmla="*/ 1942468 h 1945749"/>
              <a:gd name="connsiteX6" fmla="*/ 0 w 5899094"/>
              <a:gd name="connsiteY6" fmla="*/ 0 h 1945749"/>
              <a:gd name="connsiteX0" fmla="*/ 0 w 5899094"/>
              <a:gd name="connsiteY0" fmla="*/ 0 h 1945749"/>
              <a:gd name="connsiteX1" fmla="*/ 5899094 w 5899094"/>
              <a:gd name="connsiteY1" fmla="*/ 0 h 1945749"/>
              <a:gd name="connsiteX2" fmla="*/ 5890681 w 5899094"/>
              <a:gd name="connsiteY2" fmla="*/ 1151320 h 1945749"/>
              <a:gd name="connsiteX3" fmla="*/ 2980834 w 5899094"/>
              <a:gd name="connsiteY3" fmla="*/ 1128918 h 1945749"/>
              <a:gd name="connsiteX4" fmla="*/ 2990794 w 5899094"/>
              <a:gd name="connsiteY4" fmla="*/ 1945749 h 1945749"/>
              <a:gd name="connsiteX5" fmla="*/ 0 w 5899094"/>
              <a:gd name="connsiteY5" fmla="*/ 1942468 h 1945749"/>
              <a:gd name="connsiteX6" fmla="*/ 0 w 5899094"/>
              <a:gd name="connsiteY6" fmla="*/ 0 h 1945749"/>
              <a:gd name="connsiteX0" fmla="*/ 0 w 5899094"/>
              <a:gd name="connsiteY0" fmla="*/ 0 h 1945749"/>
              <a:gd name="connsiteX1" fmla="*/ 5899094 w 5899094"/>
              <a:gd name="connsiteY1" fmla="*/ 0 h 1945749"/>
              <a:gd name="connsiteX2" fmla="*/ 5890681 w 5899094"/>
              <a:gd name="connsiteY2" fmla="*/ 1151320 h 1945749"/>
              <a:gd name="connsiteX3" fmla="*/ 2980834 w 5899094"/>
              <a:gd name="connsiteY3" fmla="*/ 1128918 h 1945749"/>
              <a:gd name="connsiteX4" fmla="*/ 2990794 w 5899094"/>
              <a:gd name="connsiteY4" fmla="*/ 1945749 h 1945749"/>
              <a:gd name="connsiteX5" fmla="*/ 0 w 5899094"/>
              <a:gd name="connsiteY5" fmla="*/ 1942468 h 1945749"/>
              <a:gd name="connsiteX6" fmla="*/ 0 w 5899094"/>
              <a:gd name="connsiteY6" fmla="*/ 0 h 1945749"/>
              <a:gd name="connsiteX0" fmla="*/ 0 w 5899094"/>
              <a:gd name="connsiteY0" fmla="*/ 0 h 1945749"/>
              <a:gd name="connsiteX1" fmla="*/ 5899094 w 5899094"/>
              <a:gd name="connsiteY1" fmla="*/ 0 h 1945749"/>
              <a:gd name="connsiteX2" fmla="*/ 5885073 w 5899094"/>
              <a:gd name="connsiteY2" fmla="*/ 1151320 h 1945749"/>
              <a:gd name="connsiteX3" fmla="*/ 2980834 w 5899094"/>
              <a:gd name="connsiteY3" fmla="*/ 1128918 h 1945749"/>
              <a:gd name="connsiteX4" fmla="*/ 2990794 w 5899094"/>
              <a:gd name="connsiteY4" fmla="*/ 1945749 h 1945749"/>
              <a:gd name="connsiteX5" fmla="*/ 0 w 5899094"/>
              <a:gd name="connsiteY5" fmla="*/ 1942468 h 1945749"/>
              <a:gd name="connsiteX6" fmla="*/ 0 w 5899094"/>
              <a:gd name="connsiteY6" fmla="*/ 0 h 1945749"/>
              <a:gd name="connsiteX0" fmla="*/ 0 w 5899094"/>
              <a:gd name="connsiteY0" fmla="*/ 0 h 1945749"/>
              <a:gd name="connsiteX1" fmla="*/ 5899094 w 5899094"/>
              <a:gd name="connsiteY1" fmla="*/ 0 h 1945749"/>
              <a:gd name="connsiteX2" fmla="*/ 5885073 w 5899094"/>
              <a:gd name="connsiteY2" fmla="*/ 1151320 h 1945749"/>
              <a:gd name="connsiteX3" fmla="*/ 2980834 w 5899094"/>
              <a:gd name="connsiteY3" fmla="*/ 1128918 h 1945749"/>
              <a:gd name="connsiteX4" fmla="*/ 2990794 w 5899094"/>
              <a:gd name="connsiteY4" fmla="*/ 1945749 h 1945749"/>
              <a:gd name="connsiteX5" fmla="*/ 0 w 5899094"/>
              <a:gd name="connsiteY5" fmla="*/ 1942468 h 1945749"/>
              <a:gd name="connsiteX6" fmla="*/ 0 w 5899094"/>
              <a:gd name="connsiteY6" fmla="*/ 0 h 1945749"/>
              <a:gd name="connsiteX0" fmla="*/ 0 w 5899094"/>
              <a:gd name="connsiteY0" fmla="*/ 0 h 1945749"/>
              <a:gd name="connsiteX1" fmla="*/ 5899094 w 5899094"/>
              <a:gd name="connsiteY1" fmla="*/ 0 h 1945749"/>
              <a:gd name="connsiteX2" fmla="*/ 5885073 w 5899094"/>
              <a:gd name="connsiteY2" fmla="*/ 1151320 h 1945749"/>
              <a:gd name="connsiteX3" fmla="*/ 2980834 w 5899094"/>
              <a:gd name="connsiteY3" fmla="*/ 1128918 h 1945749"/>
              <a:gd name="connsiteX4" fmla="*/ 2990794 w 5899094"/>
              <a:gd name="connsiteY4" fmla="*/ 1945749 h 1945749"/>
              <a:gd name="connsiteX5" fmla="*/ 0 w 5899094"/>
              <a:gd name="connsiteY5" fmla="*/ 1942468 h 1945749"/>
              <a:gd name="connsiteX6" fmla="*/ 0 w 5899094"/>
              <a:gd name="connsiteY6" fmla="*/ 0 h 1945749"/>
              <a:gd name="connsiteX0" fmla="*/ 0 w 5899094"/>
              <a:gd name="connsiteY0" fmla="*/ 0 h 1945749"/>
              <a:gd name="connsiteX1" fmla="*/ 5899094 w 5899094"/>
              <a:gd name="connsiteY1" fmla="*/ 0 h 1945749"/>
              <a:gd name="connsiteX2" fmla="*/ 5893487 w 5899094"/>
              <a:gd name="connsiteY2" fmla="*/ 1151320 h 1945749"/>
              <a:gd name="connsiteX3" fmla="*/ 2980834 w 5899094"/>
              <a:gd name="connsiteY3" fmla="*/ 1128918 h 1945749"/>
              <a:gd name="connsiteX4" fmla="*/ 2990794 w 5899094"/>
              <a:gd name="connsiteY4" fmla="*/ 1945749 h 1945749"/>
              <a:gd name="connsiteX5" fmla="*/ 0 w 5899094"/>
              <a:gd name="connsiteY5" fmla="*/ 1942468 h 1945749"/>
              <a:gd name="connsiteX6" fmla="*/ 0 w 5899094"/>
              <a:gd name="connsiteY6" fmla="*/ 0 h 1945749"/>
              <a:gd name="connsiteX0" fmla="*/ 0 w 5899094"/>
              <a:gd name="connsiteY0" fmla="*/ 0 h 1945749"/>
              <a:gd name="connsiteX1" fmla="*/ 5899094 w 5899094"/>
              <a:gd name="connsiteY1" fmla="*/ 0 h 1945749"/>
              <a:gd name="connsiteX2" fmla="*/ 5896292 w 5899094"/>
              <a:gd name="connsiteY2" fmla="*/ 1151320 h 1945749"/>
              <a:gd name="connsiteX3" fmla="*/ 2980834 w 5899094"/>
              <a:gd name="connsiteY3" fmla="*/ 1128918 h 1945749"/>
              <a:gd name="connsiteX4" fmla="*/ 2990794 w 5899094"/>
              <a:gd name="connsiteY4" fmla="*/ 1945749 h 1945749"/>
              <a:gd name="connsiteX5" fmla="*/ 0 w 5899094"/>
              <a:gd name="connsiteY5" fmla="*/ 1942468 h 1945749"/>
              <a:gd name="connsiteX6" fmla="*/ 0 w 5899094"/>
              <a:gd name="connsiteY6" fmla="*/ 0 h 1945749"/>
              <a:gd name="connsiteX0" fmla="*/ 0 w 5899094"/>
              <a:gd name="connsiteY0" fmla="*/ 0 h 1945749"/>
              <a:gd name="connsiteX1" fmla="*/ 5899094 w 5899094"/>
              <a:gd name="connsiteY1" fmla="*/ 0 h 1945749"/>
              <a:gd name="connsiteX2" fmla="*/ 5896292 w 5899094"/>
              <a:gd name="connsiteY2" fmla="*/ 1151320 h 1945749"/>
              <a:gd name="connsiteX3" fmla="*/ 2986443 w 5899094"/>
              <a:gd name="connsiteY3" fmla="*/ 1147742 h 1945749"/>
              <a:gd name="connsiteX4" fmla="*/ 2990794 w 5899094"/>
              <a:gd name="connsiteY4" fmla="*/ 1945749 h 1945749"/>
              <a:gd name="connsiteX5" fmla="*/ 0 w 5899094"/>
              <a:gd name="connsiteY5" fmla="*/ 1942468 h 1945749"/>
              <a:gd name="connsiteX6" fmla="*/ 0 w 5899094"/>
              <a:gd name="connsiteY6" fmla="*/ 0 h 1945749"/>
              <a:gd name="connsiteX0" fmla="*/ 0 w 5899094"/>
              <a:gd name="connsiteY0" fmla="*/ 0 h 1945749"/>
              <a:gd name="connsiteX1" fmla="*/ 5899094 w 5899094"/>
              <a:gd name="connsiteY1" fmla="*/ 0 h 1945749"/>
              <a:gd name="connsiteX2" fmla="*/ 5896292 w 5899094"/>
              <a:gd name="connsiteY2" fmla="*/ 1151320 h 1945749"/>
              <a:gd name="connsiteX3" fmla="*/ 2994856 w 5899094"/>
              <a:gd name="connsiteY3" fmla="*/ 1151508 h 1945749"/>
              <a:gd name="connsiteX4" fmla="*/ 2990794 w 5899094"/>
              <a:gd name="connsiteY4" fmla="*/ 1945749 h 1945749"/>
              <a:gd name="connsiteX5" fmla="*/ 0 w 5899094"/>
              <a:gd name="connsiteY5" fmla="*/ 1942468 h 1945749"/>
              <a:gd name="connsiteX6" fmla="*/ 0 w 5899094"/>
              <a:gd name="connsiteY6" fmla="*/ 0 h 1945749"/>
              <a:gd name="connsiteX0" fmla="*/ 0 w 5899094"/>
              <a:gd name="connsiteY0" fmla="*/ 0 h 1945749"/>
              <a:gd name="connsiteX1" fmla="*/ 5899094 w 5899094"/>
              <a:gd name="connsiteY1" fmla="*/ 0 h 1945749"/>
              <a:gd name="connsiteX2" fmla="*/ 5896292 w 5899094"/>
              <a:gd name="connsiteY2" fmla="*/ 1151320 h 1945749"/>
              <a:gd name="connsiteX3" fmla="*/ 2994856 w 5899094"/>
              <a:gd name="connsiteY3" fmla="*/ 1151508 h 1945749"/>
              <a:gd name="connsiteX4" fmla="*/ 2990794 w 5899094"/>
              <a:gd name="connsiteY4" fmla="*/ 1945749 h 1945749"/>
              <a:gd name="connsiteX5" fmla="*/ 0 w 5899094"/>
              <a:gd name="connsiteY5" fmla="*/ 1942468 h 1945749"/>
              <a:gd name="connsiteX6" fmla="*/ 0 w 5899094"/>
              <a:gd name="connsiteY6" fmla="*/ 0 h 1945749"/>
              <a:gd name="connsiteX0" fmla="*/ 0 w 5899094"/>
              <a:gd name="connsiteY0" fmla="*/ 0 h 1945749"/>
              <a:gd name="connsiteX1" fmla="*/ 5899094 w 5899094"/>
              <a:gd name="connsiteY1" fmla="*/ 0 h 1945749"/>
              <a:gd name="connsiteX2" fmla="*/ 5896292 w 5899094"/>
              <a:gd name="connsiteY2" fmla="*/ 1151320 h 1945749"/>
              <a:gd name="connsiteX3" fmla="*/ 2992052 w 5899094"/>
              <a:gd name="connsiteY3" fmla="*/ 1151508 h 1945749"/>
              <a:gd name="connsiteX4" fmla="*/ 2990794 w 5899094"/>
              <a:gd name="connsiteY4" fmla="*/ 1945749 h 1945749"/>
              <a:gd name="connsiteX5" fmla="*/ 0 w 5899094"/>
              <a:gd name="connsiteY5" fmla="*/ 1942468 h 1945749"/>
              <a:gd name="connsiteX6" fmla="*/ 0 w 5899094"/>
              <a:gd name="connsiteY6" fmla="*/ 0 h 1945749"/>
              <a:gd name="connsiteX0" fmla="*/ 0 w 6238366"/>
              <a:gd name="connsiteY0" fmla="*/ 3916 h 1949665"/>
              <a:gd name="connsiteX1" fmla="*/ 6238366 w 6238366"/>
              <a:gd name="connsiteY1" fmla="*/ 0 h 1949665"/>
              <a:gd name="connsiteX2" fmla="*/ 5896292 w 6238366"/>
              <a:gd name="connsiteY2" fmla="*/ 1155236 h 1949665"/>
              <a:gd name="connsiteX3" fmla="*/ 2992052 w 6238366"/>
              <a:gd name="connsiteY3" fmla="*/ 1155424 h 1949665"/>
              <a:gd name="connsiteX4" fmla="*/ 2990794 w 6238366"/>
              <a:gd name="connsiteY4" fmla="*/ 1949665 h 1949665"/>
              <a:gd name="connsiteX5" fmla="*/ 0 w 6238366"/>
              <a:gd name="connsiteY5" fmla="*/ 1946384 h 1949665"/>
              <a:gd name="connsiteX6" fmla="*/ 0 w 6238366"/>
              <a:gd name="connsiteY6" fmla="*/ 3916 h 1949665"/>
              <a:gd name="connsiteX0" fmla="*/ 0 w 6239284"/>
              <a:gd name="connsiteY0" fmla="*/ 3916 h 1949665"/>
              <a:gd name="connsiteX1" fmla="*/ 6238366 w 6239284"/>
              <a:gd name="connsiteY1" fmla="*/ 0 h 1949665"/>
              <a:gd name="connsiteX2" fmla="*/ 6238489 w 6239284"/>
              <a:gd name="connsiteY2" fmla="*/ 1155236 h 1949665"/>
              <a:gd name="connsiteX3" fmla="*/ 2992052 w 6239284"/>
              <a:gd name="connsiteY3" fmla="*/ 1155424 h 1949665"/>
              <a:gd name="connsiteX4" fmla="*/ 2990794 w 6239284"/>
              <a:gd name="connsiteY4" fmla="*/ 1949665 h 1949665"/>
              <a:gd name="connsiteX5" fmla="*/ 0 w 6239284"/>
              <a:gd name="connsiteY5" fmla="*/ 1946384 h 1949665"/>
              <a:gd name="connsiteX6" fmla="*/ 0 w 6239284"/>
              <a:gd name="connsiteY6" fmla="*/ 3916 h 1949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39284" h="1949665">
                <a:moveTo>
                  <a:pt x="0" y="3916"/>
                </a:moveTo>
                <a:lnTo>
                  <a:pt x="6238366" y="0"/>
                </a:lnTo>
                <a:cubicBezTo>
                  <a:pt x="6235562" y="383773"/>
                  <a:pt x="6241293" y="763933"/>
                  <a:pt x="6238489" y="1155236"/>
                </a:cubicBezTo>
                <a:lnTo>
                  <a:pt x="2992052" y="1155424"/>
                </a:lnTo>
                <a:cubicBezTo>
                  <a:pt x="2993502" y="1421426"/>
                  <a:pt x="2989344" y="1683663"/>
                  <a:pt x="2990794" y="1949665"/>
                </a:cubicBezTo>
                <a:lnTo>
                  <a:pt x="0" y="1946384"/>
                </a:lnTo>
                <a:lnTo>
                  <a:pt x="0" y="3916"/>
                </a:lnTo>
                <a:close/>
              </a:path>
            </a:pathLst>
          </a:cu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228595" lvl="1">
              <a:defRPr/>
            </a:pPr>
            <a:r>
              <a:rPr kumimoji="0" lang="en-US" sz="1400" b="1"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mn-cs"/>
              </a:rPr>
              <a:t>Virtual Machines – </a:t>
            </a:r>
            <a:r>
              <a:rPr lang="en-US" sz="1400" dirty="0">
                <a:gradFill>
                  <a:gsLst>
                    <a:gs pos="1250">
                      <a:srgbClr val="0078D4"/>
                    </a:gs>
                    <a:gs pos="100000">
                      <a:srgbClr val="0078D4"/>
                    </a:gs>
                  </a:gsLst>
                  <a:lin ang="5400000" scaled="0"/>
                </a:gradFill>
              </a:rPr>
              <a:t>App functions hosted on full </a:t>
            </a:r>
            <a:r>
              <a:rPr kumimoji="0" lang="en-US" sz="140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mn-cs"/>
              </a:rPr>
              <a:t>Operating System + Middleware</a:t>
            </a:r>
          </a:p>
          <a:p>
            <a:pPr marL="228595" marR="0" lvl="1" indent="0" algn="l" defTabSz="914400" rtl="0" eaLnBrk="1" fontAlgn="auto" latinLnBrk="0" hangingPunct="1">
              <a:lnSpc>
                <a:spcPct val="100000"/>
              </a:lnSpc>
              <a:spcBef>
                <a:spcPts val="0"/>
              </a:spcBef>
              <a:spcAft>
                <a:spcPts val="0"/>
              </a:spcAft>
              <a:buClrTx/>
              <a:buSzTx/>
              <a:buFontTx/>
              <a:buNone/>
              <a:tabLst/>
              <a:defRPr/>
            </a:pPr>
            <a:endParaRPr kumimoji="0" lang="en-US" sz="140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mn-cs"/>
            </a:endParaRPr>
          </a:p>
          <a:p>
            <a:pPr marL="228595" marR="0" lvl="1"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mn-cs"/>
            </a:endParaRPr>
          </a:p>
        </p:txBody>
      </p:sp>
      <p:sp>
        <p:nvSpPr>
          <p:cNvPr id="15" name="Text Placeholder 1">
            <a:extLst>
              <a:ext uri="{FF2B5EF4-FFF2-40B4-BE49-F238E27FC236}">
                <a16:creationId xmlns:a16="http://schemas.microsoft.com/office/drawing/2014/main" id="{56DC1215-F9AE-49E2-AFB6-A59DEC75B73A}"/>
              </a:ext>
            </a:extLst>
          </p:cNvPr>
          <p:cNvSpPr txBox="1">
            <a:spLocks/>
          </p:cNvSpPr>
          <p:nvPr/>
        </p:nvSpPr>
        <p:spPr>
          <a:xfrm>
            <a:off x="4601864" y="2381359"/>
            <a:ext cx="2352368" cy="430887"/>
          </a:xfrm>
          <a:prstGeom prst="rect">
            <a:avLst/>
          </a:prstGeom>
        </p:spPr>
        <p:txBody>
          <a:bodyPr vert="horz" wrap="square" lIns="0" tIns="0" rIns="0" bIns="0" rtlCol="0">
            <a:spAutoFit/>
          </a:bodyPr>
          <a:lstStyle>
            <a:lvl1pPr marL="0" marR="0" indent="0" algn="l" defTabSz="932719"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55582"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39"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46"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53"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19" rtl="0" eaLnBrk="1" fontAlgn="auto" latinLnBrk="0" hangingPunct="1">
              <a:lnSpc>
                <a:spcPct val="100000"/>
              </a:lnSpc>
              <a:spcBef>
                <a:spcPts val="1224"/>
              </a:spcBef>
              <a:spcAft>
                <a:spcPts val="0"/>
              </a:spcAft>
              <a:buClr>
                <a:srgbClr val="1A1A1A"/>
              </a:buClr>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rPr>
              <a:t>IaaS+ Applications</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rPr>
            </a:br>
            <a:r>
              <a:rPr kumimoji="0" lang="en-US" sz="14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Refactoring has begun!</a:t>
            </a:r>
          </a:p>
        </p:txBody>
      </p:sp>
      <p:grpSp>
        <p:nvGrpSpPr>
          <p:cNvPr id="49" name="Group 48">
            <a:extLst>
              <a:ext uri="{FF2B5EF4-FFF2-40B4-BE49-F238E27FC236}">
                <a16:creationId xmlns:a16="http://schemas.microsoft.com/office/drawing/2014/main" id="{1E9B4098-9A3B-4E0A-B539-47D11CDFF03C}"/>
              </a:ext>
            </a:extLst>
          </p:cNvPr>
          <p:cNvGrpSpPr/>
          <p:nvPr/>
        </p:nvGrpSpPr>
        <p:grpSpPr>
          <a:xfrm>
            <a:off x="1897886" y="1801794"/>
            <a:ext cx="1137203" cy="499462"/>
            <a:chOff x="1707623" y="1484294"/>
            <a:chExt cx="1137203" cy="499462"/>
          </a:xfrm>
        </p:grpSpPr>
        <p:sp>
          <p:nvSpPr>
            <p:cNvPr id="36" name="Steam_engine">
              <a:extLst>
                <a:ext uri="{FF2B5EF4-FFF2-40B4-BE49-F238E27FC236}">
                  <a16:creationId xmlns:a16="http://schemas.microsoft.com/office/drawing/2014/main" id="{C528833B-7732-4505-B9DF-F730AE73DD92}"/>
                </a:ext>
              </a:extLst>
            </p:cNvPr>
            <p:cNvSpPr>
              <a:spLocks noChangeAspect="1" noEditPoints="1"/>
            </p:cNvSpPr>
            <p:nvPr/>
          </p:nvSpPr>
          <p:spPr bwMode="auto">
            <a:xfrm>
              <a:off x="1707623" y="1484294"/>
              <a:ext cx="282828" cy="499462"/>
            </a:xfrm>
            <a:custGeom>
              <a:avLst/>
              <a:gdLst>
                <a:gd name="T0" fmla="*/ 156 w 238"/>
                <a:gd name="T1" fmla="*/ 297 h 422"/>
                <a:gd name="T2" fmla="*/ 120 w 238"/>
                <a:gd name="T3" fmla="*/ 333 h 422"/>
                <a:gd name="T4" fmla="*/ 84 w 238"/>
                <a:gd name="T5" fmla="*/ 297 h 422"/>
                <a:gd name="T6" fmla="*/ 120 w 238"/>
                <a:gd name="T7" fmla="*/ 261 h 422"/>
                <a:gd name="T8" fmla="*/ 156 w 238"/>
                <a:gd name="T9" fmla="*/ 297 h 422"/>
                <a:gd name="T10" fmla="*/ 120 w 238"/>
                <a:gd name="T11" fmla="*/ 205 h 422"/>
                <a:gd name="T12" fmla="*/ 28 w 238"/>
                <a:gd name="T13" fmla="*/ 297 h 422"/>
                <a:gd name="T14" fmla="*/ 120 w 238"/>
                <a:gd name="T15" fmla="*/ 388 h 422"/>
                <a:gd name="T16" fmla="*/ 212 w 238"/>
                <a:gd name="T17" fmla="*/ 297 h 422"/>
                <a:gd name="T18" fmla="*/ 120 w 238"/>
                <a:gd name="T19" fmla="*/ 205 h 422"/>
                <a:gd name="T20" fmla="*/ 64 w 238"/>
                <a:gd name="T21" fmla="*/ 369 h 422"/>
                <a:gd name="T22" fmla="*/ 0 w 238"/>
                <a:gd name="T23" fmla="*/ 422 h 422"/>
                <a:gd name="T24" fmla="*/ 238 w 238"/>
                <a:gd name="T25" fmla="*/ 422 h 422"/>
                <a:gd name="T26" fmla="*/ 176 w 238"/>
                <a:gd name="T27" fmla="*/ 369 h 422"/>
                <a:gd name="T28" fmla="*/ 98 w 238"/>
                <a:gd name="T29" fmla="*/ 102 h 422"/>
                <a:gd name="T30" fmla="*/ 48 w 238"/>
                <a:gd name="T31" fmla="*/ 102 h 422"/>
                <a:gd name="T32" fmla="*/ 48 w 238"/>
                <a:gd name="T33" fmla="*/ 239 h 422"/>
                <a:gd name="T34" fmla="*/ 191 w 238"/>
                <a:gd name="T35" fmla="*/ 239 h 422"/>
                <a:gd name="T36" fmla="*/ 191 w 238"/>
                <a:gd name="T37" fmla="*/ 102 h 422"/>
                <a:gd name="T38" fmla="*/ 166 w 238"/>
                <a:gd name="T39" fmla="*/ 102 h 422"/>
                <a:gd name="T40" fmla="*/ 142 w 238"/>
                <a:gd name="T41" fmla="*/ 208 h 422"/>
                <a:gd name="T42" fmla="*/ 142 w 238"/>
                <a:gd name="T43" fmla="*/ 151 h 422"/>
                <a:gd name="T44" fmla="*/ 97 w 238"/>
                <a:gd name="T45" fmla="*/ 151 h 422"/>
                <a:gd name="T46" fmla="*/ 97 w 238"/>
                <a:gd name="T47" fmla="*/ 208 h 422"/>
                <a:gd name="T48" fmla="*/ 48 w 238"/>
                <a:gd name="T49" fmla="*/ 102 h 422"/>
                <a:gd name="T50" fmla="*/ 17 w 238"/>
                <a:gd name="T51" fmla="*/ 102 h 422"/>
                <a:gd name="T52" fmla="*/ 221 w 238"/>
                <a:gd name="T53" fmla="*/ 102 h 422"/>
                <a:gd name="T54" fmla="*/ 191 w 238"/>
                <a:gd name="T55" fmla="*/ 102 h 422"/>
                <a:gd name="T56" fmla="*/ 138 w 238"/>
                <a:gd name="T57" fmla="*/ 131 h 422"/>
                <a:gd name="T58" fmla="*/ 146 w 238"/>
                <a:gd name="T59" fmla="*/ 114 h 422"/>
                <a:gd name="T60" fmla="*/ 176 w 238"/>
                <a:gd name="T61" fmla="*/ 76 h 422"/>
                <a:gd name="T62" fmla="*/ 137 w 238"/>
                <a:gd name="T63" fmla="*/ 36 h 422"/>
                <a:gd name="T64" fmla="*/ 99 w 238"/>
                <a:gd name="T65" fmla="*/ 0 h 422"/>
                <a:gd name="T66" fmla="*/ 62 w 238"/>
                <a:gd name="T67" fmla="*/ 38 h 422"/>
                <a:gd name="T68" fmla="*/ 97 w 238"/>
                <a:gd name="T69" fmla="*/ 75 h 422"/>
                <a:gd name="T70" fmla="*/ 97 w 238"/>
                <a:gd name="T71" fmla="*/ 76 h 422"/>
                <a:gd name="T72" fmla="*/ 102 w 238"/>
                <a:gd name="T73" fmla="*/ 96 h 422"/>
                <a:gd name="T74" fmla="*/ 95 w 238"/>
                <a:gd name="T75" fmla="*/ 113 h 422"/>
                <a:gd name="T76" fmla="*/ 102 w 238"/>
                <a:gd name="T77" fmla="*/ 13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8" h="422">
                  <a:moveTo>
                    <a:pt x="156" y="297"/>
                  </a:moveTo>
                  <a:cubicBezTo>
                    <a:pt x="156" y="317"/>
                    <a:pt x="140" y="333"/>
                    <a:pt x="120" y="333"/>
                  </a:cubicBezTo>
                  <a:cubicBezTo>
                    <a:pt x="100" y="333"/>
                    <a:pt x="84" y="317"/>
                    <a:pt x="84" y="297"/>
                  </a:cubicBezTo>
                  <a:cubicBezTo>
                    <a:pt x="84" y="277"/>
                    <a:pt x="100" y="261"/>
                    <a:pt x="120" y="261"/>
                  </a:cubicBezTo>
                  <a:cubicBezTo>
                    <a:pt x="140" y="261"/>
                    <a:pt x="156" y="277"/>
                    <a:pt x="156" y="297"/>
                  </a:cubicBezTo>
                  <a:close/>
                  <a:moveTo>
                    <a:pt x="120" y="205"/>
                  </a:moveTo>
                  <a:cubicBezTo>
                    <a:pt x="69" y="205"/>
                    <a:pt x="28" y="246"/>
                    <a:pt x="28" y="297"/>
                  </a:cubicBezTo>
                  <a:cubicBezTo>
                    <a:pt x="28" y="347"/>
                    <a:pt x="69" y="388"/>
                    <a:pt x="120" y="388"/>
                  </a:cubicBezTo>
                  <a:cubicBezTo>
                    <a:pt x="170" y="388"/>
                    <a:pt x="212" y="347"/>
                    <a:pt x="212" y="297"/>
                  </a:cubicBezTo>
                  <a:cubicBezTo>
                    <a:pt x="212" y="246"/>
                    <a:pt x="170" y="205"/>
                    <a:pt x="120" y="205"/>
                  </a:cubicBezTo>
                  <a:close/>
                  <a:moveTo>
                    <a:pt x="64" y="369"/>
                  </a:moveTo>
                  <a:cubicBezTo>
                    <a:pt x="0" y="422"/>
                    <a:pt x="0" y="422"/>
                    <a:pt x="0" y="422"/>
                  </a:cubicBezTo>
                  <a:cubicBezTo>
                    <a:pt x="238" y="422"/>
                    <a:pt x="238" y="422"/>
                    <a:pt x="238" y="422"/>
                  </a:cubicBezTo>
                  <a:cubicBezTo>
                    <a:pt x="176" y="369"/>
                    <a:pt x="176" y="369"/>
                    <a:pt x="176" y="369"/>
                  </a:cubicBezTo>
                  <a:moveTo>
                    <a:pt x="98" y="102"/>
                  </a:moveTo>
                  <a:cubicBezTo>
                    <a:pt x="48" y="102"/>
                    <a:pt x="48" y="102"/>
                    <a:pt x="48" y="102"/>
                  </a:cubicBezTo>
                  <a:cubicBezTo>
                    <a:pt x="48" y="239"/>
                    <a:pt x="48" y="239"/>
                    <a:pt x="48" y="239"/>
                  </a:cubicBezTo>
                  <a:moveTo>
                    <a:pt x="191" y="239"/>
                  </a:moveTo>
                  <a:cubicBezTo>
                    <a:pt x="191" y="102"/>
                    <a:pt x="191" y="102"/>
                    <a:pt x="191" y="102"/>
                  </a:cubicBezTo>
                  <a:cubicBezTo>
                    <a:pt x="166" y="102"/>
                    <a:pt x="166" y="102"/>
                    <a:pt x="166" y="102"/>
                  </a:cubicBezTo>
                  <a:moveTo>
                    <a:pt x="142" y="208"/>
                  </a:moveTo>
                  <a:cubicBezTo>
                    <a:pt x="142" y="151"/>
                    <a:pt x="142" y="151"/>
                    <a:pt x="142" y="151"/>
                  </a:cubicBezTo>
                  <a:cubicBezTo>
                    <a:pt x="97" y="151"/>
                    <a:pt x="97" y="151"/>
                    <a:pt x="97" y="151"/>
                  </a:cubicBezTo>
                  <a:cubicBezTo>
                    <a:pt x="97" y="208"/>
                    <a:pt x="97" y="208"/>
                    <a:pt x="97" y="208"/>
                  </a:cubicBezTo>
                  <a:moveTo>
                    <a:pt x="48" y="102"/>
                  </a:moveTo>
                  <a:cubicBezTo>
                    <a:pt x="17" y="102"/>
                    <a:pt x="17" y="102"/>
                    <a:pt x="17" y="102"/>
                  </a:cubicBezTo>
                  <a:moveTo>
                    <a:pt x="221" y="102"/>
                  </a:moveTo>
                  <a:cubicBezTo>
                    <a:pt x="191" y="102"/>
                    <a:pt x="191" y="102"/>
                    <a:pt x="191" y="102"/>
                  </a:cubicBezTo>
                  <a:moveTo>
                    <a:pt x="138" y="131"/>
                  </a:moveTo>
                  <a:cubicBezTo>
                    <a:pt x="143" y="126"/>
                    <a:pt x="145" y="121"/>
                    <a:pt x="146" y="114"/>
                  </a:cubicBezTo>
                  <a:cubicBezTo>
                    <a:pt x="163" y="110"/>
                    <a:pt x="176" y="94"/>
                    <a:pt x="176" y="76"/>
                  </a:cubicBezTo>
                  <a:cubicBezTo>
                    <a:pt x="176" y="54"/>
                    <a:pt x="158" y="36"/>
                    <a:pt x="137" y="36"/>
                  </a:cubicBezTo>
                  <a:cubicBezTo>
                    <a:pt x="136" y="16"/>
                    <a:pt x="119" y="0"/>
                    <a:pt x="99" y="0"/>
                  </a:cubicBezTo>
                  <a:cubicBezTo>
                    <a:pt x="79" y="0"/>
                    <a:pt x="62" y="17"/>
                    <a:pt x="62" y="38"/>
                  </a:cubicBezTo>
                  <a:cubicBezTo>
                    <a:pt x="62" y="57"/>
                    <a:pt x="77" y="73"/>
                    <a:pt x="97" y="75"/>
                  </a:cubicBezTo>
                  <a:cubicBezTo>
                    <a:pt x="97" y="75"/>
                    <a:pt x="97" y="75"/>
                    <a:pt x="97" y="76"/>
                  </a:cubicBezTo>
                  <a:cubicBezTo>
                    <a:pt x="97" y="83"/>
                    <a:pt x="98" y="90"/>
                    <a:pt x="102" y="96"/>
                  </a:cubicBezTo>
                  <a:cubicBezTo>
                    <a:pt x="98" y="100"/>
                    <a:pt x="95" y="106"/>
                    <a:pt x="95" y="113"/>
                  </a:cubicBezTo>
                  <a:cubicBezTo>
                    <a:pt x="95" y="120"/>
                    <a:pt x="98" y="126"/>
                    <a:pt x="102" y="131"/>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4" name="TextBox 13">
              <a:extLst>
                <a:ext uri="{FF2B5EF4-FFF2-40B4-BE49-F238E27FC236}">
                  <a16:creationId xmlns:a16="http://schemas.microsoft.com/office/drawing/2014/main" id="{66C2D914-FAB2-4C37-813E-EED076DD90E3}"/>
                </a:ext>
              </a:extLst>
            </p:cNvPr>
            <p:cNvSpPr txBox="1"/>
            <p:nvPr/>
          </p:nvSpPr>
          <p:spPr>
            <a:xfrm>
              <a:off x="2101033" y="1628785"/>
              <a:ext cx="743793"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Legacy</a:t>
              </a:r>
            </a:p>
          </p:txBody>
        </p:sp>
      </p:grpSp>
      <p:grpSp>
        <p:nvGrpSpPr>
          <p:cNvPr id="48" name="Group 47">
            <a:extLst>
              <a:ext uri="{FF2B5EF4-FFF2-40B4-BE49-F238E27FC236}">
                <a16:creationId xmlns:a16="http://schemas.microsoft.com/office/drawing/2014/main" id="{744B1BB4-34D3-4CF7-B581-186B3C8972B6}"/>
              </a:ext>
            </a:extLst>
          </p:cNvPr>
          <p:cNvGrpSpPr/>
          <p:nvPr/>
        </p:nvGrpSpPr>
        <p:grpSpPr>
          <a:xfrm>
            <a:off x="5166987" y="1798336"/>
            <a:ext cx="1553302" cy="502920"/>
            <a:chOff x="5270243" y="1480836"/>
            <a:chExt cx="1553302" cy="502920"/>
          </a:xfrm>
        </p:grpSpPr>
        <p:sp>
          <p:nvSpPr>
            <p:cNvPr id="32" name="Train2_EA0E">
              <a:extLst>
                <a:ext uri="{FF2B5EF4-FFF2-40B4-BE49-F238E27FC236}">
                  <a16:creationId xmlns:a16="http://schemas.microsoft.com/office/drawing/2014/main" id="{C6E49454-C0AC-4586-9EE6-A91F44194462}"/>
                </a:ext>
              </a:extLst>
            </p:cNvPr>
            <p:cNvSpPr>
              <a:spLocks noChangeAspect="1" noEditPoints="1"/>
            </p:cNvSpPr>
            <p:nvPr/>
          </p:nvSpPr>
          <p:spPr bwMode="auto">
            <a:xfrm>
              <a:off x="5270243" y="1480836"/>
              <a:ext cx="389129" cy="502920"/>
            </a:xfrm>
            <a:custGeom>
              <a:avLst/>
              <a:gdLst>
                <a:gd name="T0" fmla="*/ 2996 w 2996"/>
                <a:gd name="T1" fmla="*/ 3872 h 3872"/>
                <a:gd name="T2" fmla="*/ 2369 w 2996"/>
                <a:gd name="T3" fmla="*/ 3245 h 3872"/>
                <a:gd name="T4" fmla="*/ 621 w 2996"/>
                <a:gd name="T5" fmla="*/ 3251 h 3872"/>
                <a:gd name="T6" fmla="*/ 0 w 2996"/>
                <a:gd name="T7" fmla="*/ 3872 h 3872"/>
                <a:gd name="T8" fmla="*/ 1867 w 2996"/>
                <a:gd name="T9" fmla="*/ 1624 h 3872"/>
                <a:gd name="T10" fmla="*/ 1492 w 2996"/>
                <a:gd name="T11" fmla="*/ 1998 h 3872"/>
                <a:gd name="T12" fmla="*/ 1117 w 2996"/>
                <a:gd name="T13" fmla="*/ 1624 h 3872"/>
                <a:gd name="T14" fmla="*/ 1492 w 2996"/>
                <a:gd name="T15" fmla="*/ 1249 h 3872"/>
                <a:gd name="T16" fmla="*/ 1867 w 2996"/>
                <a:gd name="T17" fmla="*/ 1624 h 3872"/>
                <a:gd name="T18" fmla="*/ 1492 w 2996"/>
                <a:gd name="T19" fmla="*/ 0 h 3872"/>
                <a:gd name="T20" fmla="*/ 1492 w 2996"/>
                <a:gd name="T21" fmla="*/ 749 h 3872"/>
                <a:gd name="T22" fmla="*/ 480 w 2996"/>
                <a:gd name="T23" fmla="*/ 999 h 3872"/>
                <a:gd name="T24" fmla="*/ 1492 w 2996"/>
                <a:gd name="T25" fmla="*/ 749 h 3872"/>
                <a:gd name="T26" fmla="*/ 2504 w 2996"/>
                <a:gd name="T27" fmla="*/ 999 h 3872"/>
                <a:gd name="T28" fmla="*/ 368 w 2996"/>
                <a:gd name="T29" fmla="*/ 2748 h 3872"/>
                <a:gd name="T30" fmla="*/ 2616 w 2996"/>
                <a:gd name="T31" fmla="*/ 2748 h 3872"/>
                <a:gd name="T32" fmla="*/ 1492 w 2996"/>
                <a:gd name="T33" fmla="*/ 2748 h 3872"/>
                <a:gd name="T34" fmla="*/ 1492 w 2996"/>
                <a:gd name="T35" fmla="*/ 3539 h 3872"/>
                <a:gd name="T36" fmla="*/ 2117 w 2996"/>
                <a:gd name="T37" fmla="*/ 2748 h 3872"/>
                <a:gd name="T38" fmla="*/ 2117 w 2996"/>
                <a:gd name="T39" fmla="*/ 3330 h 3872"/>
                <a:gd name="T40" fmla="*/ 867 w 2996"/>
                <a:gd name="T41" fmla="*/ 2748 h 3872"/>
                <a:gd name="T42" fmla="*/ 867 w 2996"/>
                <a:gd name="T43" fmla="*/ 3330 h 3872"/>
                <a:gd name="T44" fmla="*/ 2445 w 2996"/>
                <a:gd name="T45" fmla="*/ 3221 h 3872"/>
                <a:gd name="T46" fmla="*/ 1492 w 2996"/>
                <a:gd name="T47" fmla="*/ 3539 h 3872"/>
                <a:gd name="T48" fmla="*/ 539 w 2996"/>
                <a:gd name="T49" fmla="*/ 3221 h 3872"/>
                <a:gd name="T50" fmla="*/ 368 w 2996"/>
                <a:gd name="T51" fmla="*/ 2984 h 3872"/>
                <a:gd name="T52" fmla="*/ 368 w 2996"/>
                <a:gd name="T53" fmla="*/ 1249 h 3872"/>
                <a:gd name="T54" fmla="*/ 493 w 2996"/>
                <a:gd name="T55" fmla="*/ 874 h 3872"/>
                <a:gd name="T56" fmla="*/ 493 w 2996"/>
                <a:gd name="T57" fmla="*/ 414 h 3872"/>
                <a:gd name="T58" fmla="*/ 682 w 2996"/>
                <a:gd name="T59" fmla="*/ 171 h 3872"/>
                <a:gd name="T60" fmla="*/ 1242 w 2996"/>
                <a:gd name="T61" fmla="*/ 31 h 3872"/>
                <a:gd name="T62" fmla="*/ 1363 w 2996"/>
                <a:gd name="T63" fmla="*/ 8 h 3872"/>
                <a:gd name="T64" fmla="*/ 1492 w 2996"/>
                <a:gd name="T65" fmla="*/ 0 h 3872"/>
                <a:gd name="T66" fmla="*/ 1621 w 2996"/>
                <a:gd name="T67" fmla="*/ 8 h 3872"/>
                <a:gd name="T68" fmla="*/ 1742 w 2996"/>
                <a:gd name="T69" fmla="*/ 31 h 3872"/>
                <a:gd name="T70" fmla="*/ 2302 w 2996"/>
                <a:gd name="T71" fmla="*/ 171 h 3872"/>
                <a:gd name="T72" fmla="*/ 2491 w 2996"/>
                <a:gd name="T73" fmla="*/ 414 h 3872"/>
                <a:gd name="T74" fmla="*/ 2491 w 2996"/>
                <a:gd name="T75" fmla="*/ 874 h 3872"/>
                <a:gd name="T76" fmla="*/ 2616 w 2996"/>
                <a:gd name="T77" fmla="*/ 1249 h 3872"/>
                <a:gd name="T78" fmla="*/ 2616 w 2996"/>
                <a:gd name="T79" fmla="*/ 2984 h 3872"/>
                <a:gd name="T80" fmla="*/ 2445 w 2996"/>
                <a:gd name="T81" fmla="*/ 3221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96" h="3872">
                  <a:moveTo>
                    <a:pt x="2996" y="3872"/>
                  </a:moveTo>
                  <a:cubicBezTo>
                    <a:pt x="2369" y="3245"/>
                    <a:pt x="2369" y="3245"/>
                    <a:pt x="2369" y="3245"/>
                  </a:cubicBezTo>
                  <a:moveTo>
                    <a:pt x="621" y="3251"/>
                  </a:moveTo>
                  <a:cubicBezTo>
                    <a:pt x="0" y="3872"/>
                    <a:pt x="0" y="3872"/>
                    <a:pt x="0" y="3872"/>
                  </a:cubicBezTo>
                  <a:moveTo>
                    <a:pt x="1867" y="1624"/>
                  </a:moveTo>
                  <a:cubicBezTo>
                    <a:pt x="1867" y="1831"/>
                    <a:pt x="1699" y="1998"/>
                    <a:pt x="1492" y="1998"/>
                  </a:cubicBezTo>
                  <a:cubicBezTo>
                    <a:pt x="1285" y="1998"/>
                    <a:pt x="1117" y="1831"/>
                    <a:pt x="1117" y="1624"/>
                  </a:cubicBezTo>
                  <a:cubicBezTo>
                    <a:pt x="1117" y="1417"/>
                    <a:pt x="1285" y="1249"/>
                    <a:pt x="1492" y="1249"/>
                  </a:cubicBezTo>
                  <a:cubicBezTo>
                    <a:pt x="1699" y="1249"/>
                    <a:pt x="1867" y="1417"/>
                    <a:pt x="1867" y="1624"/>
                  </a:cubicBezTo>
                  <a:close/>
                  <a:moveTo>
                    <a:pt x="1492" y="0"/>
                  </a:moveTo>
                  <a:cubicBezTo>
                    <a:pt x="1492" y="749"/>
                    <a:pt x="1492" y="749"/>
                    <a:pt x="1492" y="749"/>
                  </a:cubicBezTo>
                  <a:moveTo>
                    <a:pt x="480" y="999"/>
                  </a:moveTo>
                  <a:cubicBezTo>
                    <a:pt x="1492" y="749"/>
                    <a:pt x="1492" y="749"/>
                    <a:pt x="1492" y="749"/>
                  </a:cubicBezTo>
                  <a:cubicBezTo>
                    <a:pt x="2504" y="999"/>
                    <a:pt x="2504" y="999"/>
                    <a:pt x="2504" y="999"/>
                  </a:cubicBezTo>
                  <a:moveTo>
                    <a:pt x="368" y="2748"/>
                  </a:moveTo>
                  <a:cubicBezTo>
                    <a:pt x="2616" y="2748"/>
                    <a:pt x="2616" y="2748"/>
                    <a:pt x="2616" y="2748"/>
                  </a:cubicBezTo>
                  <a:moveTo>
                    <a:pt x="1492" y="2748"/>
                  </a:moveTo>
                  <a:cubicBezTo>
                    <a:pt x="1492" y="3539"/>
                    <a:pt x="1492" y="3539"/>
                    <a:pt x="1492" y="3539"/>
                  </a:cubicBezTo>
                  <a:moveTo>
                    <a:pt x="2117" y="2748"/>
                  </a:moveTo>
                  <a:cubicBezTo>
                    <a:pt x="2117" y="3330"/>
                    <a:pt x="2117" y="3330"/>
                    <a:pt x="2117" y="3330"/>
                  </a:cubicBezTo>
                  <a:moveTo>
                    <a:pt x="867" y="2748"/>
                  </a:moveTo>
                  <a:cubicBezTo>
                    <a:pt x="867" y="3330"/>
                    <a:pt x="867" y="3330"/>
                    <a:pt x="867" y="3330"/>
                  </a:cubicBezTo>
                  <a:moveTo>
                    <a:pt x="2445" y="3221"/>
                  </a:moveTo>
                  <a:cubicBezTo>
                    <a:pt x="1492" y="3539"/>
                    <a:pt x="1492" y="3539"/>
                    <a:pt x="1492" y="3539"/>
                  </a:cubicBezTo>
                  <a:cubicBezTo>
                    <a:pt x="539" y="3221"/>
                    <a:pt x="539" y="3221"/>
                    <a:pt x="539" y="3221"/>
                  </a:cubicBezTo>
                  <a:cubicBezTo>
                    <a:pt x="437" y="3187"/>
                    <a:pt x="368" y="3092"/>
                    <a:pt x="368" y="2984"/>
                  </a:cubicBezTo>
                  <a:cubicBezTo>
                    <a:pt x="368" y="1249"/>
                    <a:pt x="368" y="1249"/>
                    <a:pt x="368" y="1249"/>
                  </a:cubicBezTo>
                  <a:cubicBezTo>
                    <a:pt x="493" y="874"/>
                    <a:pt x="493" y="874"/>
                    <a:pt x="493" y="874"/>
                  </a:cubicBezTo>
                  <a:cubicBezTo>
                    <a:pt x="493" y="414"/>
                    <a:pt x="493" y="414"/>
                    <a:pt x="493" y="414"/>
                  </a:cubicBezTo>
                  <a:cubicBezTo>
                    <a:pt x="493" y="299"/>
                    <a:pt x="571" y="199"/>
                    <a:pt x="682" y="171"/>
                  </a:cubicBezTo>
                  <a:cubicBezTo>
                    <a:pt x="1242" y="31"/>
                    <a:pt x="1242" y="31"/>
                    <a:pt x="1242" y="31"/>
                  </a:cubicBezTo>
                  <a:cubicBezTo>
                    <a:pt x="1281" y="21"/>
                    <a:pt x="1321" y="13"/>
                    <a:pt x="1363" y="8"/>
                  </a:cubicBezTo>
                  <a:cubicBezTo>
                    <a:pt x="1404" y="3"/>
                    <a:pt x="1448" y="0"/>
                    <a:pt x="1492" y="0"/>
                  </a:cubicBezTo>
                  <a:cubicBezTo>
                    <a:pt x="1536" y="0"/>
                    <a:pt x="1580" y="3"/>
                    <a:pt x="1621" y="8"/>
                  </a:cubicBezTo>
                  <a:cubicBezTo>
                    <a:pt x="1663" y="13"/>
                    <a:pt x="1703" y="21"/>
                    <a:pt x="1742" y="31"/>
                  </a:cubicBezTo>
                  <a:cubicBezTo>
                    <a:pt x="2302" y="171"/>
                    <a:pt x="2302" y="171"/>
                    <a:pt x="2302" y="171"/>
                  </a:cubicBezTo>
                  <a:cubicBezTo>
                    <a:pt x="2413" y="199"/>
                    <a:pt x="2491" y="299"/>
                    <a:pt x="2491" y="414"/>
                  </a:cubicBezTo>
                  <a:cubicBezTo>
                    <a:pt x="2491" y="874"/>
                    <a:pt x="2491" y="874"/>
                    <a:pt x="2491" y="874"/>
                  </a:cubicBezTo>
                  <a:cubicBezTo>
                    <a:pt x="2616" y="1249"/>
                    <a:pt x="2616" y="1249"/>
                    <a:pt x="2616" y="1249"/>
                  </a:cubicBezTo>
                  <a:cubicBezTo>
                    <a:pt x="2616" y="2984"/>
                    <a:pt x="2616" y="2984"/>
                    <a:pt x="2616" y="2984"/>
                  </a:cubicBezTo>
                  <a:cubicBezTo>
                    <a:pt x="2616" y="3092"/>
                    <a:pt x="2547" y="3187"/>
                    <a:pt x="2445" y="3221"/>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39" name="TextBox 38">
              <a:extLst>
                <a:ext uri="{FF2B5EF4-FFF2-40B4-BE49-F238E27FC236}">
                  <a16:creationId xmlns:a16="http://schemas.microsoft.com/office/drawing/2014/main" id="{B71C79D2-023C-4CAE-B66D-3AC63345FBA0}"/>
                </a:ext>
              </a:extLst>
            </p:cNvPr>
            <p:cNvSpPr txBox="1"/>
            <p:nvPr/>
          </p:nvSpPr>
          <p:spPr>
            <a:xfrm>
              <a:off x="5749277" y="1574824"/>
              <a:ext cx="1074268"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Transition</a:t>
              </a:r>
            </a:p>
          </p:txBody>
        </p:sp>
      </p:grpSp>
      <p:grpSp>
        <p:nvGrpSpPr>
          <p:cNvPr id="47" name="Group 46">
            <a:extLst>
              <a:ext uri="{FF2B5EF4-FFF2-40B4-BE49-F238E27FC236}">
                <a16:creationId xmlns:a16="http://schemas.microsoft.com/office/drawing/2014/main" id="{A26CE0A2-989E-42A6-887A-68E10924E3E4}"/>
              </a:ext>
            </a:extLst>
          </p:cNvPr>
          <p:cNvGrpSpPr/>
          <p:nvPr/>
        </p:nvGrpSpPr>
        <p:grpSpPr>
          <a:xfrm>
            <a:off x="9245430" y="1798336"/>
            <a:ext cx="980151" cy="502920"/>
            <a:chOff x="7990126" y="1480836"/>
            <a:chExt cx="980151" cy="502920"/>
          </a:xfrm>
        </p:grpSpPr>
        <p:sp>
          <p:nvSpPr>
            <p:cNvPr id="33" name="Train_E7C0">
              <a:extLst>
                <a:ext uri="{FF2B5EF4-FFF2-40B4-BE49-F238E27FC236}">
                  <a16:creationId xmlns:a16="http://schemas.microsoft.com/office/drawing/2014/main" id="{23B42F8F-60B6-4FBD-B5B6-9EA299C1B613}"/>
                </a:ext>
              </a:extLst>
            </p:cNvPr>
            <p:cNvSpPr>
              <a:spLocks noChangeAspect="1" noEditPoints="1"/>
            </p:cNvSpPr>
            <p:nvPr/>
          </p:nvSpPr>
          <p:spPr bwMode="auto">
            <a:xfrm>
              <a:off x="7990126" y="1480836"/>
              <a:ext cx="388889" cy="502920"/>
            </a:xfrm>
            <a:custGeom>
              <a:avLst/>
              <a:gdLst>
                <a:gd name="T0" fmla="*/ 2867 w 2996"/>
                <a:gd name="T1" fmla="*/ 3000 h 3875"/>
                <a:gd name="T2" fmla="*/ 2617 w 2996"/>
                <a:gd name="T3" fmla="*/ 3250 h 3875"/>
                <a:gd name="T4" fmla="*/ 367 w 2996"/>
                <a:gd name="T5" fmla="*/ 3250 h 3875"/>
                <a:gd name="T6" fmla="*/ 117 w 2996"/>
                <a:gd name="T7" fmla="*/ 3000 h 3875"/>
                <a:gd name="T8" fmla="*/ 117 w 2996"/>
                <a:gd name="T9" fmla="*/ 250 h 3875"/>
                <a:gd name="T10" fmla="*/ 367 w 2996"/>
                <a:gd name="T11" fmla="*/ 0 h 3875"/>
                <a:gd name="T12" fmla="*/ 2617 w 2996"/>
                <a:gd name="T13" fmla="*/ 0 h 3875"/>
                <a:gd name="T14" fmla="*/ 2867 w 2996"/>
                <a:gd name="T15" fmla="*/ 250 h 3875"/>
                <a:gd name="T16" fmla="*/ 2867 w 2996"/>
                <a:gd name="T17" fmla="*/ 3000 h 3875"/>
                <a:gd name="T18" fmla="*/ 617 w 2996"/>
                <a:gd name="T19" fmla="*/ 2875 h 3875"/>
                <a:gd name="T20" fmla="*/ 742 w 2996"/>
                <a:gd name="T21" fmla="*/ 2750 h 3875"/>
                <a:gd name="T22" fmla="*/ 617 w 2996"/>
                <a:gd name="T23" fmla="*/ 2625 h 3875"/>
                <a:gd name="T24" fmla="*/ 492 w 2996"/>
                <a:gd name="T25" fmla="*/ 2750 h 3875"/>
                <a:gd name="T26" fmla="*/ 617 w 2996"/>
                <a:gd name="T27" fmla="*/ 2875 h 3875"/>
                <a:gd name="T28" fmla="*/ 2367 w 2996"/>
                <a:gd name="T29" fmla="*/ 2875 h 3875"/>
                <a:gd name="T30" fmla="*/ 2492 w 2996"/>
                <a:gd name="T31" fmla="*/ 2750 h 3875"/>
                <a:gd name="T32" fmla="*/ 2367 w 2996"/>
                <a:gd name="T33" fmla="*/ 2625 h 3875"/>
                <a:gd name="T34" fmla="*/ 2242 w 2996"/>
                <a:gd name="T35" fmla="*/ 2750 h 3875"/>
                <a:gd name="T36" fmla="*/ 2367 w 2996"/>
                <a:gd name="T37" fmla="*/ 2875 h 3875"/>
                <a:gd name="T38" fmla="*/ 117 w 2996"/>
                <a:gd name="T39" fmla="*/ 2250 h 3875"/>
                <a:gd name="T40" fmla="*/ 2867 w 2996"/>
                <a:gd name="T41" fmla="*/ 2250 h 3875"/>
                <a:gd name="T42" fmla="*/ 117 w 2996"/>
                <a:gd name="T43" fmla="*/ 1000 h 3875"/>
                <a:gd name="T44" fmla="*/ 2867 w 2996"/>
                <a:gd name="T45" fmla="*/ 1000 h 3875"/>
                <a:gd name="T46" fmla="*/ 992 w 2996"/>
                <a:gd name="T47" fmla="*/ 500 h 3875"/>
                <a:gd name="T48" fmla="*/ 1992 w 2996"/>
                <a:gd name="T49" fmla="*/ 500 h 3875"/>
                <a:gd name="T50" fmla="*/ 2996 w 2996"/>
                <a:gd name="T51" fmla="*/ 3875 h 3875"/>
                <a:gd name="T52" fmla="*/ 2369 w 2996"/>
                <a:gd name="T53" fmla="*/ 3248 h 3875"/>
                <a:gd name="T54" fmla="*/ 621 w 2996"/>
                <a:gd name="T55" fmla="*/ 3254 h 3875"/>
                <a:gd name="T56" fmla="*/ 0 w 2996"/>
                <a:gd name="T57" fmla="*/ 3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96" h="3875">
                  <a:moveTo>
                    <a:pt x="2867" y="3000"/>
                  </a:moveTo>
                  <a:cubicBezTo>
                    <a:pt x="2867" y="3138"/>
                    <a:pt x="2755" y="3250"/>
                    <a:pt x="2617" y="3250"/>
                  </a:cubicBezTo>
                  <a:cubicBezTo>
                    <a:pt x="367" y="3250"/>
                    <a:pt x="367" y="3250"/>
                    <a:pt x="367" y="3250"/>
                  </a:cubicBezTo>
                  <a:cubicBezTo>
                    <a:pt x="229" y="3250"/>
                    <a:pt x="117" y="3138"/>
                    <a:pt x="117" y="3000"/>
                  </a:cubicBezTo>
                  <a:cubicBezTo>
                    <a:pt x="117" y="250"/>
                    <a:pt x="117" y="250"/>
                    <a:pt x="117" y="250"/>
                  </a:cubicBezTo>
                  <a:cubicBezTo>
                    <a:pt x="117" y="112"/>
                    <a:pt x="229" y="0"/>
                    <a:pt x="367" y="0"/>
                  </a:cubicBezTo>
                  <a:cubicBezTo>
                    <a:pt x="2617" y="0"/>
                    <a:pt x="2617" y="0"/>
                    <a:pt x="2617" y="0"/>
                  </a:cubicBezTo>
                  <a:cubicBezTo>
                    <a:pt x="2755" y="0"/>
                    <a:pt x="2867" y="112"/>
                    <a:pt x="2867" y="250"/>
                  </a:cubicBezTo>
                  <a:lnTo>
                    <a:pt x="2867" y="3000"/>
                  </a:lnTo>
                  <a:close/>
                  <a:moveTo>
                    <a:pt x="617" y="2875"/>
                  </a:moveTo>
                  <a:cubicBezTo>
                    <a:pt x="686" y="2875"/>
                    <a:pt x="742" y="2819"/>
                    <a:pt x="742" y="2750"/>
                  </a:cubicBezTo>
                  <a:cubicBezTo>
                    <a:pt x="742" y="2681"/>
                    <a:pt x="686" y="2625"/>
                    <a:pt x="617" y="2625"/>
                  </a:cubicBezTo>
                  <a:cubicBezTo>
                    <a:pt x="548" y="2625"/>
                    <a:pt x="492" y="2681"/>
                    <a:pt x="492" y="2750"/>
                  </a:cubicBezTo>
                  <a:cubicBezTo>
                    <a:pt x="492" y="2819"/>
                    <a:pt x="548" y="2875"/>
                    <a:pt x="617" y="2875"/>
                  </a:cubicBezTo>
                  <a:close/>
                  <a:moveTo>
                    <a:pt x="2367" y="2875"/>
                  </a:moveTo>
                  <a:cubicBezTo>
                    <a:pt x="2436" y="2875"/>
                    <a:pt x="2492" y="2819"/>
                    <a:pt x="2492" y="2750"/>
                  </a:cubicBezTo>
                  <a:cubicBezTo>
                    <a:pt x="2492" y="2681"/>
                    <a:pt x="2436" y="2625"/>
                    <a:pt x="2367" y="2625"/>
                  </a:cubicBezTo>
                  <a:cubicBezTo>
                    <a:pt x="2298" y="2625"/>
                    <a:pt x="2242" y="2681"/>
                    <a:pt x="2242" y="2750"/>
                  </a:cubicBezTo>
                  <a:cubicBezTo>
                    <a:pt x="2242" y="2819"/>
                    <a:pt x="2298" y="2875"/>
                    <a:pt x="2367" y="2875"/>
                  </a:cubicBezTo>
                  <a:close/>
                  <a:moveTo>
                    <a:pt x="117" y="2250"/>
                  </a:moveTo>
                  <a:cubicBezTo>
                    <a:pt x="2867" y="2250"/>
                    <a:pt x="2867" y="2250"/>
                    <a:pt x="2867" y="2250"/>
                  </a:cubicBezTo>
                  <a:moveTo>
                    <a:pt x="117" y="1000"/>
                  </a:moveTo>
                  <a:cubicBezTo>
                    <a:pt x="2867" y="1000"/>
                    <a:pt x="2867" y="1000"/>
                    <a:pt x="2867" y="1000"/>
                  </a:cubicBezTo>
                  <a:moveTo>
                    <a:pt x="992" y="500"/>
                  </a:moveTo>
                  <a:cubicBezTo>
                    <a:pt x="1992" y="500"/>
                    <a:pt x="1992" y="500"/>
                    <a:pt x="1992" y="500"/>
                  </a:cubicBezTo>
                  <a:moveTo>
                    <a:pt x="2996" y="3875"/>
                  </a:moveTo>
                  <a:cubicBezTo>
                    <a:pt x="2369" y="3248"/>
                    <a:pt x="2369" y="3248"/>
                    <a:pt x="2369" y="3248"/>
                  </a:cubicBezTo>
                  <a:moveTo>
                    <a:pt x="621" y="3254"/>
                  </a:moveTo>
                  <a:cubicBezTo>
                    <a:pt x="0" y="3875"/>
                    <a:pt x="0" y="3875"/>
                    <a:pt x="0" y="3875"/>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40" name="TextBox 39">
              <a:extLst>
                <a:ext uri="{FF2B5EF4-FFF2-40B4-BE49-F238E27FC236}">
                  <a16:creationId xmlns:a16="http://schemas.microsoft.com/office/drawing/2014/main" id="{A837E6CC-F6A9-42CF-BA5B-6D49B759DCBC}"/>
                </a:ext>
              </a:extLst>
            </p:cNvPr>
            <p:cNvSpPr txBox="1"/>
            <p:nvPr/>
          </p:nvSpPr>
          <p:spPr>
            <a:xfrm>
              <a:off x="8478155" y="1574824"/>
              <a:ext cx="492122"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New</a:t>
              </a:r>
            </a:p>
          </p:txBody>
        </p:sp>
      </p:grpSp>
      <p:sp>
        <p:nvSpPr>
          <p:cNvPr id="3" name="Rectangle 2">
            <a:extLst>
              <a:ext uri="{FF2B5EF4-FFF2-40B4-BE49-F238E27FC236}">
                <a16:creationId xmlns:a16="http://schemas.microsoft.com/office/drawing/2014/main" id="{C45B1BD9-815D-4E6B-98B0-734F786BA142}"/>
              </a:ext>
            </a:extLst>
          </p:cNvPr>
          <p:cNvSpPr/>
          <p:nvPr/>
        </p:nvSpPr>
        <p:spPr bwMode="auto">
          <a:xfrm>
            <a:off x="148771" y="5056154"/>
            <a:ext cx="11894457" cy="1669636"/>
          </a:xfrm>
          <a:prstGeom prst="rect">
            <a:avLst/>
          </a:prstGeom>
          <a:solidFill>
            <a:srgbClr val="EAEAEA">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140726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7DB6DEB-CF54-4A09-883C-95EFE41488B5}"/>
              </a:ext>
            </a:extLst>
          </p:cNvPr>
          <p:cNvGrpSpPr/>
          <p:nvPr/>
        </p:nvGrpSpPr>
        <p:grpSpPr>
          <a:xfrm>
            <a:off x="4970160" y="3958171"/>
            <a:ext cx="6653794" cy="2300269"/>
            <a:chOff x="4970160" y="3958171"/>
            <a:chExt cx="6653794" cy="2300269"/>
          </a:xfrm>
        </p:grpSpPr>
        <p:sp>
          <p:nvSpPr>
            <p:cNvPr id="31" name="Rectangle: Rounded Corners 30">
              <a:extLst>
                <a:ext uri="{FF2B5EF4-FFF2-40B4-BE49-F238E27FC236}">
                  <a16:creationId xmlns:a16="http://schemas.microsoft.com/office/drawing/2014/main" id="{4830ABE5-D3C6-4BA0-9CA5-8F0A6F13128A}"/>
                </a:ext>
              </a:extLst>
            </p:cNvPr>
            <p:cNvSpPr/>
            <p:nvPr/>
          </p:nvSpPr>
          <p:spPr bwMode="auto">
            <a:xfrm>
              <a:off x="5649469" y="3958171"/>
              <a:ext cx="5974485" cy="2300269"/>
            </a:xfrm>
            <a:prstGeom prst="roundRect">
              <a:avLst>
                <a:gd name="adj" fmla="val 0"/>
              </a:avLst>
            </a:prstGeom>
            <a:solidFill>
              <a:schemeClr val="bg1">
                <a:lumMod val="50000"/>
                <a:alpha val="14902"/>
              </a:schemeClr>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kern="0" dirty="0">
                <a:gradFill>
                  <a:gsLst>
                    <a:gs pos="0">
                      <a:srgbClr val="FFFFFF"/>
                    </a:gs>
                    <a:gs pos="100000">
                      <a:srgbClr val="FFFFFF"/>
                    </a:gs>
                  </a:gsLst>
                  <a:lin ang="5400000" scaled="0"/>
                </a:gradFill>
                <a:latin typeface="Segoe UI"/>
                <a:cs typeface="Segoe UI" pitchFamily="34" charset="0"/>
              </a:endParaRPr>
            </a:p>
          </p:txBody>
        </p:sp>
        <p:grpSp>
          <p:nvGrpSpPr>
            <p:cNvPr id="32" name="Group 31">
              <a:extLst>
                <a:ext uri="{FF2B5EF4-FFF2-40B4-BE49-F238E27FC236}">
                  <a16:creationId xmlns:a16="http://schemas.microsoft.com/office/drawing/2014/main" id="{BF98A5CF-B91E-4DF9-8D04-68BF0C5DECEC}"/>
                </a:ext>
              </a:extLst>
            </p:cNvPr>
            <p:cNvGrpSpPr/>
            <p:nvPr/>
          </p:nvGrpSpPr>
          <p:grpSpPr>
            <a:xfrm>
              <a:off x="4970160" y="4564674"/>
              <a:ext cx="679304" cy="1119874"/>
              <a:chOff x="5096380" y="3745736"/>
              <a:chExt cx="438841" cy="1187936"/>
            </a:xfrm>
          </p:grpSpPr>
          <p:sp>
            <p:nvSpPr>
              <p:cNvPr id="33" name="Right Bracket 32">
                <a:extLst>
                  <a:ext uri="{FF2B5EF4-FFF2-40B4-BE49-F238E27FC236}">
                    <a16:creationId xmlns:a16="http://schemas.microsoft.com/office/drawing/2014/main" id="{597EC5ED-6E6B-47BF-9614-8C8F508E6C76}"/>
                  </a:ext>
                </a:extLst>
              </p:cNvPr>
              <p:cNvSpPr/>
              <p:nvPr/>
            </p:nvSpPr>
            <p:spPr>
              <a:xfrm>
                <a:off x="5096380" y="3745736"/>
                <a:ext cx="45719" cy="1187936"/>
              </a:xfrm>
              <a:prstGeom prst="rightBracket">
                <a:avLst/>
              </a:prstGeom>
              <a:ln w="3492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34" name="Straight Connector 33">
                <a:extLst>
                  <a:ext uri="{FF2B5EF4-FFF2-40B4-BE49-F238E27FC236}">
                    <a16:creationId xmlns:a16="http://schemas.microsoft.com/office/drawing/2014/main" id="{4B89A5B2-3645-4083-89FC-89B9D2E464CB}"/>
                  </a:ext>
                </a:extLst>
              </p:cNvPr>
              <p:cNvCxnSpPr>
                <a:cxnSpLocks/>
              </p:cNvCxnSpPr>
              <p:nvPr/>
            </p:nvCxnSpPr>
            <p:spPr>
              <a:xfrm>
                <a:off x="5142099" y="4318699"/>
                <a:ext cx="393122" cy="0"/>
              </a:xfrm>
              <a:prstGeom prst="line">
                <a:avLst/>
              </a:prstGeom>
              <a:ln w="3492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21" name="Rectangle 20">
            <a:extLst>
              <a:ext uri="{FF2B5EF4-FFF2-40B4-BE49-F238E27FC236}">
                <a16:creationId xmlns:a16="http://schemas.microsoft.com/office/drawing/2014/main" id="{14EF56F1-E5DA-464A-98A8-6EB2F5795AED}"/>
              </a:ext>
            </a:extLst>
          </p:cNvPr>
          <p:cNvSpPr/>
          <p:nvPr/>
        </p:nvSpPr>
        <p:spPr bwMode="auto">
          <a:xfrm>
            <a:off x="493345" y="1345414"/>
            <a:ext cx="4386880" cy="49130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9" name="Table 18">
            <a:extLst>
              <a:ext uri="{FF2B5EF4-FFF2-40B4-BE49-F238E27FC236}">
                <a16:creationId xmlns:a16="http://schemas.microsoft.com/office/drawing/2014/main" id="{EF31A38E-DF8F-4942-8B96-CE0B738115EA}"/>
              </a:ext>
            </a:extLst>
          </p:cNvPr>
          <p:cNvGraphicFramePr>
            <a:graphicFrameLocks noGrp="1"/>
          </p:cNvGraphicFramePr>
          <p:nvPr>
            <p:extLst>
              <p:ext uri="{D42A27DB-BD31-4B8C-83A1-F6EECF244321}">
                <p14:modId xmlns:p14="http://schemas.microsoft.com/office/powerpoint/2010/main" val="420940064"/>
              </p:ext>
            </p:extLst>
          </p:nvPr>
        </p:nvGraphicFramePr>
        <p:xfrm>
          <a:off x="583285" y="1424970"/>
          <a:ext cx="4099690" cy="4303648"/>
        </p:xfrm>
        <a:graphic>
          <a:graphicData uri="http://schemas.openxmlformats.org/drawingml/2006/table">
            <a:tbl>
              <a:tblPr firstRow="1" bandRow="1">
                <a:tableStyleId>{5C22544A-7EE6-4342-B048-85BDC9FD1C3A}</a:tableStyleId>
              </a:tblPr>
              <a:tblGrid>
                <a:gridCol w="3295018">
                  <a:extLst>
                    <a:ext uri="{9D8B030D-6E8A-4147-A177-3AD203B41FA5}">
                      <a16:colId xmlns:a16="http://schemas.microsoft.com/office/drawing/2014/main" val="4138611114"/>
                    </a:ext>
                  </a:extLst>
                </a:gridCol>
                <a:gridCol w="402336">
                  <a:extLst>
                    <a:ext uri="{9D8B030D-6E8A-4147-A177-3AD203B41FA5}">
                      <a16:colId xmlns:a16="http://schemas.microsoft.com/office/drawing/2014/main" val="3227296965"/>
                    </a:ext>
                  </a:extLst>
                </a:gridCol>
                <a:gridCol w="402336">
                  <a:extLst>
                    <a:ext uri="{9D8B030D-6E8A-4147-A177-3AD203B41FA5}">
                      <a16:colId xmlns:a16="http://schemas.microsoft.com/office/drawing/2014/main" val="2757239372"/>
                    </a:ext>
                  </a:extLst>
                </a:gridCol>
              </a:tblGrid>
              <a:tr h="353288">
                <a:tc>
                  <a:txBody>
                    <a:bodyPr/>
                    <a:lstStyle/>
                    <a:p>
                      <a:r>
                        <a:rPr lang="en-US" sz="1300" dirty="0">
                          <a:gradFill>
                            <a:gsLst>
                              <a:gs pos="0">
                                <a:schemeClr val="tx2"/>
                              </a:gs>
                              <a:gs pos="100000">
                                <a:schemeClr val="tx2"/>
                              </a:gs>
                            </a:gsLst>
                            <a:lin ang="8100000" scaled="1"/>
                          </a:gradFill>
                          <a:latin typeface="+mj-lt"/>
                        </a:rPr>
                        <a:t>Responsibility</a:t>
                      </a:r>
                    </a:p>
                  </a:txBody>
                  <a:tcPr marL="102366" marR="102366" marT="51183" marB="102366" anchor="b">
                    <a:solidFill>
                      <a:schemeClr val="bg1"/>
                    </a:solidFill>
                  </a:tcPr>
                </a:tc>
                <a:tc>
                  <a:txBody>
                    <a:bodyPr/>
                    <a:lstStyle/>
                    <a:p>
                      <a:pPr marL="0" algn="ctr" defTabSz="699557" rtl="0" eaLnBrk="1" latinLnBrk="0" hangingPunct="1"/>
                      <a:r>
                        <a:rPr lang="en-US" sz="1100" b="1" kern="1200" dirty="0">
                          <a:gradFill>
                            <a:gsLst>
                              <a:gs pos="0">
                                <a:schemeClr val="tx2"/>
                              </a:gs>
                              <a:gs pos="100000">
                                <a:schemeClr val="tx2"/>
                              </a:gs>
                            </a:gsLst>
                            <a:lin ang="8100000" scaled="1"/>
                          </a:gradFill>
                          <a:latin typeface="+mj-lt"/>
                          <a:ea typeface="+mn-ea"/>
                          <a:cs typeface="+mn-cs"/>
                        </a:rPr>
                        <a:t>PaaS</a:t>
                      </a:r>
                    </a:p>
                  </a:txBody>
                  <a:tcPr marL="0" marR="0" marT="51183" marB="102366" anchor="b">
                    <a:solidFill>
                      <a:schemeClr val="bg1"/>
                    </a:solidFill>
                  </a:tcPr>
                </a:tc>
                <a:tc>
                  <a:txBody>
                    <a:bodyPr/>
                    <a:lstStyle/>
                    <a:p>
                      <a:pPr marL="0" algn="ctr" defTabSz="699557" rtl="0" eaLnBrk="1" latinLnBrk="0" hangingPunct="1"/>
                      <a:r>
                        <a:rPr lang="en-US" sz="1100" b="1" kern="1200" dirty="0">
                          <a:gradFill>
                            <a:gsLst>
                              <a:gs pos="0">
                                <a:schemeClr val="tx2"/>
                              </a:gs>
                              <a:gs pos="100000">
                                <a:schemeClr val="tx2"/>
                              </a:gs>
                            </a:gsLst>
                            <a:lin ang="8100000" scaled="1"/>
                          </a:gradFill>
                          <a:latin typeface="+mj-lt"/>
                          <a:ea typeface="+mn-ea"/>
                          <a:cs typeface="+mn-cs"/>
                        </a:rPr>
                        <a:t>IaaS</a:t>
                      </a:r>
                    </a:p>
                  </a:txBody>
                  <a:tcPr marL="0" marR="0" marT="51183" marB="102366" anchor="b">
                    <a:solidFill>
                      <a:schemeClr val="bg1"/>
                    </a:solidFill>
                  </a:tcPr>
                </a:tc>
                <a:extLst>
                  <a:ext uri="{0D108BD9-81ED-4DB2-BD59-A6C34878D82A}">
                    <a16:rowId xmlns:a16="http://schemas.microsoft.com/office/drawing/2014/main" val="4280669362"/>
                  </a:ext>
                </a:extLst>
              </a:tr>
              <a:tr h="395036">
                <a:tc>
                  <a:txBody>
                    <a:bodyPr/>
                    <a:lstStyle/>
                    <a:p>
                      <a:r>
                        <a:rPr lang="en-US" sz="1300" dirty="0">
                          <a:gradFill>
                            <a:gsLst>
                              <a:gs pos="50000">
                                <a:schemeClr val="tx2"/>
                              </a:gs>
                              <a:gs pos="100000">
                                <a:schemeClr val="tx2"/>
                              </a:gs>
                            </a:gsLst>
                            <a:lin ang="8100000" scaled="1"/>
                          </a:gradFill>
                          <a:latin typeface="+mn-lt"/>
                        </a:rPr>
                        <a:t>Information and Data</a:t>
                      </a:r>
                    </a:p>
                  </a:txBody>
                  <a:tcPr anchor="ctr">
                    <a:solidFill>
                      <a:schemeClr val="bg1"/>
                    </a:solidFill>
                  </a:tcPr>
                </a:tc>
                <a:tc>
                  <a:txBody>
                    <a:bodyPr/>
                    <a:lstStyle/>
                    <a:p>
                      <a:endParaRPr lang="en-US" sz="1300" dirty="0">
                        <a:gradFill>
                          <a:gsLst>
                            <a:gs pos="0">
                              <a:schemeClr val="tx2"/>
                            </a:gs>
                            <a:gs pos="100000">
                              <a:schemeClr val="tx2"/>
                            </a:gs>
                          </a:gsLst>
                          <a:lin ang="8100000" scaled="1"/>
                        </a:gradFill>
                      </a:endParaRPr>
                    </a:p>
                  </a:txBody>
                  <a:tcPr marL="102366" marR="102366" marT="51183" marB="51183" anchor="ctr">
                    <a:lnB w="38100" cap="flat" cmpd="sng" algn="ctr">
                      <a:solidFill>
                        <a:schemeClr val="bg1"/>
                      </a:solidFill>
                      <a:prstDash val="solid"/>
                      <a:round/>
                      <a:headEnd type="none" w="med" len="med"/>
                      <a:tailEnd type="none" w="med" len="med"/>
                    </a:lnB>
                    <a:solidFill>
                      <a:schemeClr val="accent1"/>
                    </a:solidFill>
                  </a:tcPr>
                </a:tc>
                <a:tc>
                  <a:txBody>
                    <a:bodyPr/>
                    <a:lstStyle/>
                    <a:p>
                      <a:endParaRPr lang="en-US" sz="1300" dirty="0">
                        <a:gradFill>
                          <a:gsLst>
                            <a:gs pos="0">
                              <a:schemeClr val="tx2"/>
                            </a:gs>
                            <a:gs pos="100000">
                              <a:schemeClr val="tx2"/>
                            </a:gs>
                          </a:gsLst>
                          <a:lin ang="8100000" scaled="1"/>
                        </a:gradFill>
                      </a:endParaRPr>
                    </a:p>
                  </a:txBody>
                  <a:tcPr marL="102366" marR="102366" marT="51183" marB="51183"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2663817762"/>
                  </a:ext>
                </a:extLst>
              </a:tr>
              <a:tr h="395036">
                <a:tc>
                  <a:txBody>
                    <a:bodyPr/>
                    <a:lstStyle/>
                    <a:p>
                      <a:r>
                        <a:rPr lang="en-US" sz="1300" dirty="0">
                          <a:gradFill>
                            <a:gsLst>
                              <a:gs pos="50000">
                                <a:schemeClr val="tx2"/>
                              </a:gs>
                              <a:gs pos="100000">
                                <a:schemeClr val="tx2"/>
                              </a:gs>
                            </a:gsLst>
                            <a:lin ang="8100000" scaled="1"/>
                          </a:gradFill>
                          <a:latin typeface="+mn-lt"/>
                        </a:rPr>
                        <a:t>Devices (Mobile and PCs)</a:t>
                      </a:r>
                    </a:p>
                  </a:txBody>
                  <a:tcPr anchor="ctr">
                    <a:solidFill>
                      <a:schemeClr val="bg1"/>
                    </a:solidFill>
                  </a:tcPr>
                </a:tc>
                <a:tc>
                  <a:txBody>
                    <a:bodyPr/>
                    <a:lstStyle/>
                    <a:p>
                      <a:endParaRPr lang="en-US" sz="1300" dirty="0">
                        <a:gradFill>
                          <a:gsLst>
                            <a:gs pos="0">
                              <a:schemeClr val="tx2"/>
                            </a:gs>
                            <a:gs pos="100000">
                              <a:schemeClr val="tx2"/>
                            </a:gs>
                          </a:gsLst>
                          <a:lin ang="8100000" scaled="1"/>
                        </a:gradFill>
                      </a:endParaRPr>
                    </a:p>
                  </a:txBody>
                  <a:tcPr marL="102366" marR="102366" marT="51183" marB="51183"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endParaRPr lang="en-US" sz="1300" dirty="0">
                        <a:gradFill>
                          <a:gsLst>
                            <a:gs pos="0">
                              <a:schemeClr val="tx2"/>
                            </a:gs>
                            <a:gs pos="100000">
                              <a:schemeClr val="tx2"/>
                            </a:gs>
                          </a:gsLst>
                          <a:lin ang="8100000" scaled="1"/>
                        </a:gradFill>
                      </a:endParaRPr>
                    </a:p>
                  </a:txBody>
                  <a:tcPr marL="102366" marR="102366" marT="51183" marB="51183"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2473078000"/>
                  </a:ext>
                </a:extLst>
              </a:tr>
              <a:tr h="395036">
                <a:tc>
                  <a:txBody>
                    <a:bodyPr/>
                    <a:lstStyle/>
                    <a:p>
                      <a:r>
                        <a:rPr lang="en-US" sz="1300" dirty="0">
                          <a:gradFill>
                            <a:gsLst>
                              <a:gs pos="50000">
                                <a:schemeClr val="tx2"/>
                              </a:gs>
                              <a:gs pos="100000">
                                <a:schemeClr val="tx2"/>
                              </a:gs>
                            </a:gsLst>
                            <a:lin ang="8100000" scaled="1"/>
                          </a:gradFill>
                          <a:latin typeface="+mn-lt"/>
                        </a:rPr>
                        <a:t>Accounts and Identities</a:t>
                      </a:r>
                    </a:p>
                  </a:txBody>
                  <a:tcPr anchor="ctr">
                    <a:solidFill>
                      <a:schemeClr val="bg1"/>
                    </a:solidFill>
                  </a:tcPr>
                </a:tc>
                <a:tc>
                  <a:txBody>
                    <a:bodyPr/>
                    <a:lstStyle/>
                    <a:p>
                      <a:endParaRPr lang="en-US" sz="1300" dirty="0">
                        <a:gradFill>
                          <a:gsLst>
                            <a:gs pos="0">
                              <a:schemeClr val="tx2"/>
                            </a:gs>
                            <a:gs pos="100000">
                              <a:schemeClr val="tx2"/>
                            </a:gs>
                          </a:gsLst>
                          <a:lin ang="8100000" scaled="1"/>
                        </a:gradFill>
                      </a:endParaRPr>
                    </a:p>
                  </a:txBody>
                  <a:tcPr marL="102366" marR="102366" marT="51183" marB="51183"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endParaRPr lang="en-US" sz="1300" dirty="0">
                        <a:gradFill>
                          <a:gsLst>
                            <a:gs pos="0">
                              <a:schemeClr val="tx2"/>
                            </a:gs>
                            <a:gs pos="100000">
                              <a:schemeClr val="tx2"/>
                            </a:gs>
                          </a:gsLst>
                          <a:lin ang="8100000" scaled="1"/>
                        </a:gradFill>
                      </a:endParaRPr>
                    </a:p>
                  </a:txBody>
                  <a:tcPr marL="102366" marR="102366" marT="51183" marB="51183"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2077470789"/>
                  </a:ext>
                </a:extLst>
              </a:tr>
              <a:tr h="395036">
                <a:tc>
                  <a:txBody>
                    <a:bodyPr/>
                    <a:lstStyle/>
                    <a:p>
                      <a:r>
                        <a:rPr lang="en-US" sz="1300" dirty="0">
                          <a:gradFill>
                            <a:gsLst>
                              <a:gs pos="0">
                                <a:schemeClr val="tx2"/>
                              </a:gs>
                              <a:gs pos="100000">
                                <a:schemeClr val="tx2"/>
                              </a:gs>
                            </a:gsLst>
                            <a:lin ang="8100000" scaled="1"/>
                          </a:gradFill>
                          <a:latin typeface="+mn-lt"/>
                        </a:rPr>
                        <a:t>Identity and directory infrastructure</a:t>
                      </a:r>
                    </a:p>
                  </a:txBody>
                  <a:tcPr marL="102366" marR="102366" marT="51183" marB="51183" anchor="ctr">
                    <a:solidFill>
                      <a:schemeClr val="bg1"/>
                    </a:solidFill>
                  </a:tcPr>
                </a:tc>
                <a:tc>
                  <a:txBody>
                    <a:bodyPr/>
                    <a:lstStyle/>
                    <a:p>
                      <a:endParaRPr lang="en-US" sz="1300" dirty="0">
                        <a:gradFill>
                          <a:gsLst>
                            <a:gs pos="0">
                              <a:schemeClr val="tx2"/>
                            </a:gs>
                            <a:gs pos="100000">
                              <a:schemeClr val="tx2"/>
                            </a:gs>
                          </a:gsLst>
                          <a:lin ang="8100000" scaled="1"/>
                        </a:gradFill>
                      </a:endParaRPr>
                    </a:p>
                  </a:txBody>
                  <a:tcPr marL="102366" marR="102366" marT="51183" marB="51183"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ap="flat" cmpd="sng" algn="ctr">
                      <a:noFill/>
                      <a:prstDash val="solid"/>
                      <a:round/>
                      <a:headEnd type="none" w="med" len="med"/>
                      <a:tailEnd type="none" w="med" len="med"/>
                    </a:lnTlToBr>
                    <a:gradFill>
                      <a:gsLst>
                        <a:gs pos="50000">
                          <a:schemeClr val="accent1"/>
                        </a:gs>
                        <a:gs pos="50000">
                          <a:schemeClr val="accent6"/>
                        </a:gs>
                      </a:gsLst>
                      <a:lin ang="8100000" scaled="1"/>
                    </a:gradFill>
                  </a:tcPr>
                </a:tc>
                <a:tc>
                  <a:txBody>
                    <a:bodyPr/>
                    <a:lstStyle/>
                    <a:p>
                      <a:endParaRPr lang="en-US" sz="1300" dirty="0">
                        <a:gradFill>
                          <a:gsLst>
                            <a:gs pos="0">
                              <a:schemeClr val="tx2"/>
                            </a:gs>
                            <a:gs pos="100000">
                              <a:schemeClr val="tx2"/>
                            </a:gs>
                          </a:gsLst>
                          <a:lin ang="8100000" scaled="1"/>
                        </a:gradFill>
                      </a:endParaRPr>
                    </a:p>
                  </a:txBody>
                  <a:tcPr marL="102366" marR="102366" marT="51183" marB="51183"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ap="flat" cmpd="sng" algn="ctr">
                      <a:noFill/>
                      <a:prstDash val="solid"/>
                      <a:round/>
                      <a:headEnd type="none" w="med" len="med"/>
                      <a:tailEnd type="none" w="med" len="med"/>
                    </a:lnTlToBr>
                    <a:solidFill>
                      <a:schemeClr val="accent1"/>
                    </a:solidFill>
                  </a:tcPr>
                </a:tc>
                <a:extLst>
                  <a:ext uri="{0D108BD9-81ED-4DB2-BD59-A6C34878D82A}">
                    <a16:rowId xmlns:a16="http://schemas.microsoft.com/office/drawing/2014/main" val="3583634349"/>
                  </a:ext>
                </a:extLst>
              </a:tr>
              <a:tr h="395036">
                <a:tc>
                  <a:txBody>
                    <a:bodyPr/>
                    <a:lstStyle/>
                    <a:p>
                      <a:r>
                        <a:rPr lang="en-US" sz="1300" dirty="0">
                          <a:gradFill>
                            <a:gsLst>
                              <a:gs pos="0">
                                <a:schemeClr val="tx2"/>
                              </a:gs>
                              <a:gs pos="100000">
                                <a:schemeClr val="tx2"/>
                              </a:gs>
                            </a:gsLst>
                            <a:lin ang="8100000" scaled="1"/>
                          </a:gradFill>
                          <a:latin typeface="+mn-lt"/>
                        </a:rPr>
                        <a:t>Application</a:t>
                      </a:r>
                    </a:p>
                  </a:txBody>
                  <a:tcPr marL="102366" marR="102366" marT="51183" marB="51183" anchor="ctr">
                    <a:solidFill>
                      <a:schemeClr val="bg1"/>
                    </a:solidFill>
                  </a:tcPr>
                </a:tc>
                <a:tc>
                  <a:txBody>
                    <a:bodyPr/>
                    <a:lstStyle/>
                    <a:p>
                      <a:endParaRPr lang="en-US" sz="1300" dirty="0">
                        <a:gradFill>
                          <a:gsLst>
                            <a:gs pos="0">
                              <a:schemeClr val="tx2"/>
                            </a:gs>
                            <a:gs pos="100000">
                              <a:schemeClr val="tx2"/>
                            </a:gs>
                          </a:gsLst>
                          <a:lin ang="8100000" scaled="1"/>
                        </a:gradFill>
                      </a:endParaRPr>
                    </a:p>
                  </a:txBody>
                  <a:tcPr marL="102366" marR="102366" marT="51183" marB="51183"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gradFill>
                      <a:gsLst>
                        <a:gs pos="50000">
                          <a:schemeClr val="accent1"/>
                        </a:gs>
                        <a:gs pos="50000">
                          <a:schemeClr val="tx1">
                            <a:lumMod val="10000"/>
                            <a:lumOff val="90000"/>
                          </a:schemeClr>
                        </a:gs>
                      </a:gsLst>
                      <a:lin ang="8100000" scaled="0"/>
                    </a:gradFill>
                  </a:tcPr>
                </a:tc>
                <a:tc>
                  <a:txBody>
                    <a:bodyPr/>
                    <a:lstStyle/>
                    <a:p>
                      <a:endParaRPr lang="en-US" sz="1300" dirty="0">
                        <a:gradFill>
                          <a:gsLst>
                            <a:gs pos="0">
                              <a:schemeClr val="tx2"/>
                            </a:gs>
                            <a:gs pos="100000">
                              <a:schemeClr val="tx2"/>
                            </a:gs>
                          </a:gsLst>
                          <a:lin ang="8100000" scaled="1"/>
                        </a:gradFill>
                      </a:endParaRPr>
                    </a:p>
                  </a:txBody>
                  <a:tcPr marL="102366" marR="102366" marT="51183" marB="51183"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1218483576"/>
                  </a:ext>
                </a:extLst>
              </a:tr>
              <a:tr h="395036">
                <a:tc>
                  <a:txBody>
                    <a:bodyPr/>
                    <a:lstStyle/>
                    <a:p>
                      <a:r>
                        <a:rPr lang="en-US" sz="1300" dirty="0">
                          <a:gradFill>
                            <a:gsLst>
                              <a:gs pos="0">
                                <a:schemeClr val="tx2"/>
                              </a:gs>
                              <a:gs pos="100000">
                                <a:schemeClr val="tx2"/>
                              </a:gs>
                            </a:gsLst>
                            <a:lin ang="8100000" scaled="1"/>
                          </a:gradFill>
                          <a:latin typeface="+mn-lt"/>
                        </a:rPr>
                        <a:t>Network controls</a:t>
                      </a:r>
                    </a:p>
                  </a:txBody>
                  <a:tcPr marL="102366" marR="102366" marT="51183" marB="51183" anchor="ctr">
                    <a:solidFill>
                      <a:schemeClr val="bg1"/>
                    </a:solidFill>
                  </a:tcPr>
                </a:tc>
                <a:tc>
                  <a:txBody>
                    <a:bodyPr/>
                    <a:lstStyle/>
                    <a:p>
                      <a:endParaRPr lang="en-US" sz="1300" dirty="0">
                        <a:gradFill>
                          <a:gsLst>
                            <a:gs pos="0">
                              <a:schemeClr val="tx2"/>
                            </a:gs>
                            <a:gs pos="100000">
                              <a:schemeClr val="tx2"/>
                            </a:gs>
                          </a:gsLst>
                          <a:lin ang="8100000" scaled="1"/>
                        </a:gradFill>
                      </a:endParaRPr>
                    </a:p>
                  </a:txBody>
                  <a:tcPr marL="102366" marR="102366" marT="51183" marB="51183"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gradFill>
                      <a:gsLst>
                        <a:gs pos="50000">
                          <a:schemeClr val="accent1"/>
                        </a:gs>
                        <a:gs pos="50000">
                          <a:schemeClr val="tx1">
                            <a:lumMod val="10000"/>
                            <a:lumOff val="90000"/>
                          </a:schemeClr>
                        </a:gs>
                      </a:gsLst>
                      <a:lin ang="8100000" scaled="0"/>
                    </a:gradFill>
                  </a:tcPr>
                </a:tc>
                <a:tc>
                  <a:txBody>
                    <a:bodyPr/>
                    <a:lstStyle/>
                    <a:p>
                      <a:endParaRPr lang="en-US" sz="1300" dirty="0">
                        <a:gradFill>
                          <a:gsLst>
                            <a:gs pos="0">
                              <a:schemeClr val="tx2"/>
                            </a:gs>
                            <a:gs pos="100000">
                              <a:schemeClr val="tx2"/>
                            </a:gs>
                          </a:gsLst>
                          <a:lin ang="8100000" scaled="1"/>
                        </a:gradFill>
                      </a:endParaRPr>
                    </a:p>
                  </a:txBody>
                  <a:tcPr marL="102366" marR="102366" marT="51183" marB="51183"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3695748183"/>
                  </a:ext>
                </a:extLst>
              </a:tr>
              <a:tr h="395036">
                <a:tc>
                  <a:txBody>
                    <a:bodyPr/>
                    <a:lstStyle/>
                    <a:p>
                      <a:r>
                        <a:rPr lang="en-US" sz="1300" dirty="0">
                          <a:gradFill>
                            <a:gsLst>
                              <a:gs pos="0">
                                <a:schemeClr val="tx2"/>
                              </a:gs>
                              <a:gs pos="100000">
                                <a:schemeClr val="tx2"/>
                              </a:gs>
                            </a:gsLst>
                            <a:lin ang="8100000" scaled="1"/>
                          </a:gradFill>
                          <a:latin typeface="+mn-lt"/>
                        </a:rPr>
                        <a:t>Operating system</a:t>
                      </a:r>
                    </a:p>
                  </a:txBody>
                  <a:tcPr marL="102366" marR="102366" marT="51183" marB="51183" anchor="ctr">
                    <a:solidFill>
                      <a:schemeClr val="bg1"/>
                    </a:solidFill>
                  </a:tcPr>
                </a:tc>
                <a:tc>
                  <a:txBody>
                    <a:bodyPr/>
                    <a:lstStyle/>
                    <a:p>
                      <a:endParaRPr lang="en-US" sz="1300" dirty="0">
                        <a:gradFill>
                          <a:gsLst>
                            <a:gs pos="0">
                              <a:schemeClr val="tx2"/>
                            </a:gs>
                            <a:gs pos="100000">
                              <a:schemeClr val="tx2"/>
                            </a:gs>
                          </a:gsLst>
                          <a:lin ang="8100000" scaled="1"/>
                        </a:gradFill>
                      </a:endParaRPr>
                    </a:p>
                  </a:txBody>
                  <a:tcPr marL="102366" marR="102366" marT="51183" marB="51183"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tc>
                  <a:txBody>
                    <a:bodyPr/>
                    <a:lstStyle/>
                    <a:p>
                      <a:endParaRPr lang="en-US" sz="1300" dirty="0">
                        <a:gradFill>
                          <a:gsLst>
                            <a:gs pos="0">
                              <a:schemeClr val="tx2"/>
                            </a:gs>
                            <a:gs pos="100000">
                              <a:schemeClr val="tx2"/>
                            </a:gs>
                          </a:gsLst>
                          <a:lin ang="8100000" scaled="1"/>
                        </a:gradFill>
                      </a:endParaRPr>
                    </a:p>
                  </a:txBody>
                  <a:tcPr marL="102366" marR="102366" marT="51183" marB="51183"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3031430743"/>
                  </a:ext>
                </a:extLst>
              </a:tr>
              <a:tr h="395036">
                <a:tc>
                  <a:txBody>
                    <a:bodyPr/>
                    <a:lstStyle/>
                    <a:p>
                      <a:r>
                        <a:rPr lang="en-US" sz="1300" dirty="0">
                          <a:gradFill>
                            <a:gsLst>
                              <a:gs pos="0">
                                <a:schemeClr val="tx2"/>
                              </a:gs>
                              <a:gs pos="100000">
                                <a:schemeClr val="tx2"/>
                              </a:gs>
                            </a:gsLst>
                            <a:lin ang="8100000" scaled="1"/>
                          </a:gradFill>
                          <a:latin typeface="+mn-lt"/>
                        </a:rPr>
                        <a:t>Physical hosts</a:t>
                      </a:r>
                    </a:p>
                  </a:txBody>
                  <a:tcPr marL="102366" marR="102366" marT="51183" marB="51183" anchor="ctr">
                    <a:solidFill>
                      <a:schemeClr val="bg1"/>
                    </a:solidFill>
                  </a:tcPr>
                </a:tc>
                <a:tc>
                  <a:txBody>
                    <a:bodyPr/>
                    <a:lstStyle/>
                    <a:p>
                      <a:endParaRPr lang="en-US" sz="1300" dirty="0">
                        <a:gradFill>
                          <a:gsLst>
                            <a:gs pos="0">
                              <a:schemeClr val="tx2"/>
                            </a:gs>
                            <a:gs pos="100000">
                              <a:schemeClr val="tx2"/>
                            </a:gs>
                          </a:gsLst>
                          <a:lin ang="8100000" scaled="1"/>
                        </a:gradFill>
                      </a:endParaRPr>
                    </a:p>
                  </a:txBody>
                  <a:tcPr marL="102366" marR="102366" marT="51183" marB="51183"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tc>
                  <a:txBody>
                    <a:bodyPr/>
                    <a:lstStyle/>
                    <a:p>
                      <a:endParaRPr lang="en-US" sz="1300" dirty="0">
                        <a:gradFill>
                          <a:gsLst>
                            <a:gs pos="0">
                              <a:schemeClr val="tx2"/>
                            </a:gs>
                            <a:gs pos="100000">
                              <a:schemeClr val="tx2"/>
                            </a:gs>
                          </a:gsLst>
                          <a:lin ang="8100000" scaled="1"/>
                        </a:gradFill>
                      </a:endParaRPr>
                    </a:p>
                  </a:txBody>
                  <a:tcPr marL="102366" marR="102366" marT="51183" marB="51183"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extLst>
                  <a:ext uri="{0D108BD9-81ED-4DB2-BD59-A6C34878D82A}">
                    <a16:rowId xmlns:a16="http://schemas.microsoft.com/office/drawing/2014/main" val="1768605672"/>
                  </a:ext>
                </a:extLst>
              </a:tr>
              <a:tr h="395036">
                <a:tc>
                  <a:txBody>
                    <a:bodyPr/>
                    <a:lstStyle/>
                    <a:p>
                      <a:r>
                        <a:rPr lang="en-US" sz="1300" dirty="0">
                          <a:gradFill>
                            <a:gsLst>
                              <a:gs pos="0">
                                <a:schemeClr val="tx2"/>
                              </a:gs>
                              <a:gs pos="100000">
                                <a:schemeClr val="tx2"/>
                              </a:gs>
                            </a:gsLst>
                            <a:lin ang="8100000" scaled="1"/>
                          </a:gradFill>
                          <a:latin typeface="+mn-lt"/>
                        </a:rPr>
                        <a:t>Physical network</a:t>
                      </a:r>
                    </a:p>
                  </a:txBody>
                  <a:tcPr marL="102366" marR="102366" marT="51183" marB="51183" anchor="ctr">
                    <a:solidFill>
                      <a:schemeClr val="bg1"/>
                    </a:solidFill>
                  </a:tcPr>
                </a:tc>
                <a:tc>
                  <a:txBody>
                    <a:bodyPr/>
                    <a:lstStyle/>
                    <a:p>
                      <a:endParaRPr lang="en-US" sz="1300" dirty="0">
                        <a:gradFill>
                          <a:gsLst>
                            <a:gs pos="0">
                              <a:schemeClr val="tx2"/>
                            </a:gs>
                            <a:gs pos="100000">
                              <a:schemeClr val="tx2"/>
                            </a:gs>
                          </a:gsLst>
                          <a:lin ang="8100000" scaled="1"/>
                        </a:gradFill>
                      </a:endParaRPr>
                    </a:p>
                  </a:txBody>
                  <a:tcPr marL="102366" marR="102366" marT="51183" marB="51183"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tc>
                  <a:txBody>
                    <a:bodyPr/>
                    <a:lstStyle/>
                    <a:p>
                      <a:endParaRPr lang="en-US" sz="1300" dirty="0">
                        <a:gradFill>
                          <a:gsLst>
                            <a:gs pos="0">
                              <a:schemeClr val="tx2"/>
                            </a:gs>
                            <a:gs pos="100000">
                              <a:schemeClr val="tx2"/>
                            </a:gs>
                          </a:gsLst>
                          <a:lin ang="8100000" scaled="1"/>
                        </a:gradFill>
                      </a:endParaRPr>
                    </a:p>
                  </a:txBody>
                  <a:tcPr marL="102366" marR="102366" marT="51183" marB="51183"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extLst>
                  <a:ext uri="{0D108BD9-81ED-4DB2-BD59-A6C34878D82A}">
                    <a16:rowId xmlns:a16="http://schemas.microsoft.com/office/drawing/2014/main" val="1867462061"/>
                  </a:ext>
                </a:extLst>
              </a:tr>
              <a:tr h="395036">
                <a:tc>
                  <a:txBody>
                    <a:bodyPr/>
                    <a:lstStyle/>
                    <a:p>
                      <a:r>
                        <a:rPr lang="en-US" sz="1300" dirty="0">
                          <a:gradFill>
                            <a:gsLst>
                              <a:gs pos="0">
                                <a:schemeClr val="tx2"/>
                              </a:gs>
                              <a:gs pos="100000">
                                <a:schemeClr val="tx2"/>
                              </a:gs>
                            </a:gsLst>
                            <a:lin ang="8100000" scaled="1"/>
                          </a:gradFill>
                          <a:latin typeface="+mn-lt"/>
                        </a:rPr>
                        <a:t>Physical datacenter</a:t>
                      </a:r>
                    </a:p>
                  </a:txBody>
                  <a:tcPr marL="102366" marR="102366" marT="51183" marB="51183" anchor="ctr">
                    <a:solidFill>
                      <a:schemeClr val="bg1"/>
                    </a:solidFill>
                  </a:tcPr>
                </a:tc>
                <a:tc>
                  <a:txBody>
                    <a:bodyPr/>
                    <a:lstStyle/>
                    <a:p>
                      <a:endParaRPr lang="en-US" sz="1300" dirty="0">
                        <a:gradFill>
                          <a:gsLst>
                            <a:gs pos="0">
                              <a:schemeClr val="tx2"/>
                            </a:gs>
                            <a:gs pos="100000">
                              <a:schemeClr val="tx2"/>
                            </a:gs>
                          </a:gsLst>
                          <a:lin ang="8100000" scaled="1"/>
                        </a:gradFill>
                      </a:endParaRPr>
                    </a:p>
                  </a:txBody>
                  <a:tcPr marL="102366" marR="102366" marT="51183" marB="51183" anchor="ctr">
                    <a:lnT w="38100" cap="flat" cmpd="sng" algn="ctr">
                      <a:solidFill>
                        <a:schemeClr val="bg1"/>
                      </a:solidFill>
                      <a:prstDash val="solid"/>
                      <a:round/>
                      <a:headEnd type="none" w="med" len="med"/>
                      <a:tailEnd type="none" w="med" len="med"/>
                    </a:lnT>
                    <a:solidFill>
                      <a:schemeClr val="accent6"/>
                    </a:solidFill>
                  </a:tcPr>
                </a:tc>
                <a:tc>
                  <a:txBody>
                    <a:bodyPr/>
                    <a:lstStyle/>
                    <a:p>
                      <a:endParaRPr lang="en-US" sz="1300" dirty="0">
                        <a:gradFill>
                          <a:gsLst>
                            <a:gs pos="0">
                              <a:schemeClr val="tx2"/>
                            </a:gs>
                            <a:gs pos="100000">
                              <a:schemeClr val="tx2"/>
                            </a:gs>
                          </a:gsLst>
                          <a:lin ang="8100000" scaled="1"/>
                        </a:gradFill>
                      </a:endParaRPr>
                    </a:p>
                  </a:txBody>
                  <a:tcPr marL="102366" marR="102366" marT="51183" marB="51183"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accent6"/>
                    </a:solidFill>
                  </a:tcPr>
                </a:tc>
                <a:extLst>
                  <a:ext uri="{0D108BD9-81ED-4DB2-BD59-A6C34878D82A}">
                    <a16:rowId xmlns:a16="http://schemas.microsoft.com/office/drawing/2014/main" val="1852488359"/>
                  </a:ext>
                </a:extLst>
              </a:tr>
            </a:tbl>
          </a:graphicData>
        </a:graphic>
      </p:graphicFrame>
      <p:graphicFrame>
        <p:nvGraphicFramePr>
          <p:cNvPr id="24" name="Table 23">
            <a:extLst>
              <a:ext uri="{FF2B5EF4-FFF2-40B4-BE49-F238E27FC236}">
                <a16:creationId xmlns:a16="http://schemas.microsoft.com/office/drawing/2014/main" id="{B98648FC-F21E-49F1-8001-79041DA04FA9}"/>
              </a:ext>
            </a:extLst>
          </p:cNvPr>
          <p:cNvGraphicFramePr>
            <a:graphicFrameLocks noGrp="1"/>
          </p:cNvGraphicFramePr>
          <p:nvPr>
            <p:extLst>
              <p:ext uri="{D42A27DB-BD31-4B8C-83A1-F6EECF244321}">
                <p14:modId xmlns:p14="http://schemas.microsoft.com/office/powerpoint/2010/main" val="1735311003"/>
              </p:ext>
            </p:extLst>
          </p:nvPr>
        </p:nvGraphicFramePr>
        <p:xfrm>
          <a:off x="678203" y="5839799"/>
          <a:ext cx="2390650" cy="331521"/>
        </p:xfrm>
        <a:graphic>
          <a:graphicData uri="http://schemas.openxmlformats.org/drawingml/2006/table">
            <a:tbl>
              <a:tblPr firstRow="1" bandRow="1">
                <a:tableStyleId>{5C22544A-7EE6-4342-B048-85BDC9FD1C3A}</a:tableStyleId>
              </a:tblPr>
              <a:tblGrid>
                <a:gridCol w="337471">
                  <a:extLst>
                    <a:ext uri="{9D8B030D-6E8A-4147-A177-3AD203B41FA5}">
                      <a16:colId xmlns:a16="http://schemas.microsoft.com/office/drawing/2014/main" val="657516371"/>
                    </a:ext>
                  </a:extLst>
                </a:gridCol>
                <a:gridCol w="859071">
                  <a:extLst>
                    <a:ext uri="{9D8B030D-6E8A-4147-A177-3AD203B41FA5}">
                      <a16:colId xmlns:a16="http://schemas.microsoft.com/office/drawing/2014/main" val="3194317718"/>
                    </a:ext>
                  </a:extLst>
                </a:gridCol>
                <a:gridCol w="335037">
                  <a:extLst>
                    <a:ext uri="{9D8B030D-6E8A-4147-A177-3AD203B41FA5}">
                      <a16:colId xmlns:a16="http://schemas.microsoft.com/office/drawing/2014/main" val="1265651489"/>
                    </a:ext>
                  </a:extLst>
                </a:gridCol>
                <a:gridCol w="859071">
                  <a:extLst>
                    <a:ext uri="{9D8B030D-6E8A-4147-A177-3AD203B41FA5}">
                      <a16:colId xmlns:a16="http://schemas.microsoft.com/office/drawing/2014/main" val="1060466096"/>
                    </a:ext>
                  </a:extLst>
                </a:gridCol>
              </a:tblGrid>
              <a:tr h="331521">
                <a:tc>
                  <a:txBody>
                    <a:bodyPr/>
                    <a:lstStyle/>
                    <a:p>
                      <a:endParaRPr lang="en-US" sz="1200" dirty="0">
                        <a:gradFill>
                          <a:gsLst>
                            <a:gs pos="50000">
                              <a:schemeClr val="tx2"/>
                            </a:gs>
                            <a:gs pos="100000">
                              <a:schemeClr val="tx2"/>
                            </a:gs>
                          </a:gsLst>
                          <a:lin ang="8100000" scaled="1"/>
                        </a:gradFill>
                        <a:latin typeface="+mn-lt"/>
                      </a:endParaRPr>
                    </a:p>
                  </a:txBody>
                  <a:tcPr marL="85907" marR="85907" marT="42953" marB="4295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E6E6E6"/>
                    </a:solidFill>
                  </a:tcPr>
                </a:tc>
                <a:tc>
                  <a:txBody>
                    <a:bodyPr/>
                    <a:lstStyle/>
                    <a:p>
                      <a:pPr marL="0" algn="l" defTabSz="699557" rtl="0" eaLnBrk="1" latinLnBrk="0" hangingPunct="1"/>
                      <a:r>
                        <a:rPr lang="en-US" sz="1200" b="0" kern="1200" dirty="0">
                          <a:gradFill>
                            <a:gsLst>
                              <a:gs pos="50000">
                                <a:schemeClr val="tx2"/>
                              </a:gs>
                              <a:gs pos="100000">
                                <a:schemeClr val="tx2"/>
                              </a:gs>
                            </a:gsLst>
                            <a:lin ang="8100000" scaled="1"/>
                          </a:gradFill>
                          <a:latin typeface="+mn-lt"/>
                          <a:ea typeface="+mn-ea"/>
                          <a:cs typeface="+mn-cs"/>
                        </a:rPr>
                        <a:t>Microsoft</a:t>
                      </a:r>
                    </a:p>
                  </a:txBody>
                  <a:tcPr marL="85907" marR="85907" marT="42953" marB="4295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solidFill>
                  </a:tcPr>
                </a:tc>
                <a:tc>
                  <a:txBody>
                    <a:bodyPr/>
                    <a:lstStyle/>
                    <a:p>
                      <a:endParaRPr lang="en-US" sz="1200" dirty="0">
                        <a:gradFill>
                          <a:gsLst>
                            <a:gs pos="50000">
                              <a:schemeClr val="tx2"/>
                            </a:gs>
                            <a:gs pos="100000">
                              <a:schemeClr val="tx2"/>
                            </a:gs>
                          </a:gsLst>
                          <a:lin ang="8100000" scaled="1"/>
                        </a:gradFill>
                        <a:latin typeface="+mn-lt"/>
                      </a:endParaRPr>
                    </a:p>
                  </a:txBody>
                  <a:tcPr marL="85907" marR="85907" marT="42953" marB="4295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1"/>
                    </a:solidFill>
                  </a:tcPr>
                </a:tc>
                <a:tc>
                  <a:txBody>
                    <a:bodyPr/>
                    <a:lstStyle/>
                    <a:p>
                      <a:pPr marL="0" algn="l" defTabSz="699557" rtl="0" eaLnBrk="1" latinLnBrk="0" hangingPunct="1"/>
                      <a:r>
                        <a:rPr lang="en-US" sz="1200" b="0" kern="1200" dirty="0">
                          <a:gradFill>
                            <a:gsLst>
                              <a:gs pos="50000">
                                <a:schemeClr val="tx2"/>
                              </a:gs>
                              <a:gs pos="100000">
                                <a:schemeClr val="tx2"/>
                              </a:gs>
                            </a:gsLst>
                            <a:lin ang="8100000" scaled="1"/>
                          </a:gradFill>
                          <a:latin typeface="+mn-lt"/>
                          <a:ea typeface="+mn-ea"/>
                          <a:cs typeface="+mn-cs"/>
                        </a:rPr>
                        <a:t>Customer</a:t>
                      </a:r>
                    </a:p>
                  </a:txBody>
                  <a:tcPr marL="85907" marR="85907" marT="42953" marB="4295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870584792"/>
                  </a:ext>
                </a:extLst>
              </a:tr>
            </a:tbl>
          </a:graphicData>
        </a:graphic>
      </p:graphicFrame>
      <p:sp>
        <p:nvSpPr>
          <p:cNvPr id="3" name="Rectangle 2">
            <a:extLst>
              <a:ext uri="{FF2B5EF4-FFF2-40B4-BE49-F238E27FC236}">
                <a16:creationId xmlns:a16="http://schemas.microsoft.com/office/drawing/2014/main" id="{5411F4DA-8EFD-48E6-A23C-83327A0289C7}"/>
              </a:ext>
            </a:extLst>
          </p:cNvPr>
          <p:cNvSpPr/>
          <p:nvPr/>
        </p:nvSpPr>
        <p:spPr>
          <a:xfrm>
            <a:off x="5787182" y="6958442"/>
            <a:ext cx="4368504" cy="338554"/>
          </a:xfrm>
          <a:prstGeom prst="rect">
            <a:avLst/>
          </a:prstGeom>
        </p:spPr>
        <p:txBody>
          <a:bodyPr wrap="none">
            <a:spAutoFit/>
          </a:bodyPr>
          <a:lstStyle/>
          <a:p>
            <a:pPr algn="ctr" defTabSz="914437"/>
            <a:r>
              <a:rPr lang="en-US" sz="1600" b="1" i="1" dirty="0">
                <a:gradFill>
                  <a:gsLst>
                    <a:gs pos="1250">
                      <a:schemeClr val="accent5"/>
                    </a:gs>
                    <a:gs pos="100000">
                      <a:schemeClr val="accent5"/>
                    </a:gs>
                  </a:gsLst>
                  <a:lin ang="5400000" scaled="0"/>
                </a:gradFill>
                <a:latin typeface="Segoe UI"/>
              </a:rPr>
              <a:t>*</a:t>
            </a:r>
            <a:r>
              <a:rPr lang="en-US" sz="1600" i="1" dirty="0">
                <a:gradFill>
                  <a:gsLst>
                    <a:gs pos="1250">
                      <a:schemeClr val="accent5"/>
                    </a:gs>
                    <a:gs pos="100000">
                      <a:schemeClr val="accent5"/>
                    </a:gs>
                  </a:gsLst>
                  <a:lin ang="5400000" scaled="0"/>
                </a:gradFill>
                <a:latin typeface="Segoe UI"/>
              </a:rPr>
              <a:t>You still need to manage feature configuration</a:t>
            </a:r>
          </a:p>
        </p:txBody>
      </p:sp>
      <p:sp>
        <p:nvSpPr>
          <p:cNvPr id="6" name="Title 5"/>
          <p:cNvSpPr>
            <a:spLocks noGrp="1"/>
          </p:cNvSpPr>
          <p:nvPr>
            <p:ph type="title"/>
          </p:nvPr>
        </p:nvSpPr>
        <p:spPr/>
        <p:txBody>
          <a:bodyPr/>
          <a:lstStyle/>
          <a:p>
            <a:r>
              <a:rPr lang="en-US" dirty="0"/>
              <a:t>Security Responsibilities Transfer to Cloud</a:t>
            </a:r>
          </a:p>
        </p:txBody>
      </p:sp>
      <p:sp>
        <p:nvSpPr>
          <p:cNvPr id="16" name="Rectangle 15">
            <a:extLst>
              <a:ext uri="{FF2B5EF4-FFF2-40B4-BE49-F238E27FC236}">
                <a16:creationId xmlns:a16="http://schemas.microsoft.com/office/drawing/2014/main" id="{2EAEA996-FFBB-4297-8282-EAFAA4656515}"/>
              </a:ext>
            </a:extLst>
          </p:cNvPr>
          <p:cNvSpPr/>
          <p:nvPr/>
        </p:nvSpPr>
        <p:spPr>
          <a:xfrm>
            <a:off x="5810175" y="4061459"/>
            <a:ext cx="5162625" cy="2112951"/>
          </a:xfrm>
          <a:prstGeom prst="rect">
            <a:avLst/>
          </a:prstGeom>
        </p:spPr>
        <p:txBody>
          <a:bodyPr wrap="square">
            <a:spAutoFit/>
          </a:bodyPr>
          <a:lstStyle/>
          <a:p>
            <a:pPr marL="0" lvl="1" defTabSz="914437">
              <a:lnSpc>
                <a:spcPct val="90000"/>
              </a:lnSpc>
              <a:spcAft>
                <a:spcPts val="600"/>
              </a:spcAft>
              <a:buSzPct val="90000"/>
            </a:pPr>
            <a:r>
              <a:rPr lang="en-US" sz="1867" b="1"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Transferred for IaaS and PaaS</a:t>
            </a:r>
          </a:p>
          <a:p>
            <a:pPr marL="0" lvl="1" defTabSz="914437">
              <a:lnSpc>
                <a:spcPct val="90000"/>
              </a:lnSpc>
              <a:spcAft>
                <a:spcPts val="600"/>
              </a:spcAft>
              <a:buSzPct val="90000"/>
            </a:pPr>
            <a:r>
              <a:rPr lang="en-US" sz="15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Denial of Service*</a:t>
            </a:r>
          </a:p>
          <a:p>
            <a:pPr marL="0" lvl="1" defTabSz="914437">
              <a:lnSpc>
                <a:spcPct val="90000"/>
              </a:lnSpc>
              <a:spcAft>
                <a:spcPts val="600"/>
              </a:spcAft>
              <a:buSzPct val="90000"/>
            </a:pPr>
            <a:r>
              <a:rPr lang="en-US" sz="15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Racking/Stacking Servers, </a:t>
            </a:r>
            <a:br>
              <a:rPr lang="en-US" sz="15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br>
            <a:r>
              <a:rPr lang="en-US" sz="15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Delays in Adding Capacity</a:t>
            </a:r>
          </a:p>
          <a:p>
            <a:pPr marL="0" lvl="1" defTabSz="914437">
              <a:lnSpc>
                <a:spcPct val="90000"/>
              </a:lnSpc>
              <a:spcAft>
                <a:spcPts val="600"/>
              </a:spcAft>
              <a:buSzPct val="90000"/>
            </a:pPr>
            <a:r>
              <a:rPr lang="en-US" sz="15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Fabric/Virtualization Patching, </a:t>
            </a:r>
            <a:br>
              <a:rPr lang="en-US" sz="15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br>
            <a:r>
              <a:rPr lang="en-US" sz="15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Maintenance  &amp; Troubleshooting</a:t>
            </a:r>
          </a:p>
          <a:p>
            <a:pPr marL="0" lvl="1" defTabSz="914437">
              <a:lnSpc>
                <a:spcPct val="90000"/>
              </a:lnSpc>
              <a:spcAft>
                <a:spcPts val="600"/>
              </a:spcAft>
              <a:buSzPct val="90000"/>
            </a:pPr>
            <a:r>
              <a:rPr lang="en-US" sz="15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Fabric Availability / Uptime</a:t>
            </a:r>
            <a:br>
              <a:rPr lang="en-US" sz="15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br>
            <a:r>
              <a:rPr lang="en-US" sz="15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  </a:t>
            </a:r>
            <a:r>
              <a:rPr lang="en-US" sz="15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sym typeface="Wingdings" panose="05000000000000000000" pitchFamily="2" charset="2"/>
              </a:rPr>
              <a:t> </a:t>
            </a:r>
            <a:r>
              <a:rPr lang="en-US" sz="15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hlinkClick r:id="rId3"/>
              </a:rPr>
              <a:t>SLA</a:t>
            </a:r>
            <a:r>
              <a:rPr lang="en-US" sz="15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 from Microsoft</a:t>
            </a:r>
          </a:p>
        </p:txBody>
      </p:sp>
      <p:grpSp>
        <p:nvGrpSpPr>
          <p:cNvPr id="8" name="Group 7">
            <a:extLst>
              <a:ext uri="{FF2B5EF4-FFF2-40B4-BE49-F238E27FC236}">
                <a16:creationId xmlns:a16="http://schemas.microsoft.com/office/drawing/2014/main" id="{544694F9-CEC9-499F-BAE8-51ECB24D4589}"/>
              </a:ext>
            </a:extLst>
          </p:cNvPr>
          <p:cNvGrpSpPr/>
          <p:nvPr/>
        </p:nvGrpSpPr>
        <p:grpSpPr>
          <a:xfrm>
            <a:off x="4970158" y="1345414"/>
            <a:ext cx="3761478" cy="3155593"/>
            <a:chOff x="4970158" y="1345414"/>
            <a:chExt cx="3761478" cy="3155593"/>
          </a:xfrm>
        </p:grpSpPr>
        <p:sp>
          <p:nvSpPr>
            <p:cNvPr id="26" name="Rectangle: Rounded Corners 25">
              <a:extLst>
                <a:ext uri="{FF2B5EF4-FFF2-40B4-BE49-F238E27FC236}">
                  <a16:creationId xmlns:a16="http://schemas.microsoft.com/office/drawing/2014/main" id="{BB79E3F2-D1DE-4691-B3D6-526E8AF2DFE8}"/>
                </a:ext>
              </a:extLst>
            </p:cNvPr>
            <p:cNvSpPr/>
            <p:nvPr/>
          </p:nvSpPr>
          <p:spPr bwMode="auto">
            <a:xfrm>
              <a:off x="5649469" y="1345414"/>
              <a:ext cx="3082167" cy="2498622"/>
            </a:xfrm>
            <a:prstGeom prst="roundRect">
              <a:avLst>
                <a:gd name="adj" fmla="val 0"/>
              </a:avLst>
            </a:prstGeom>
            <a:solidFill>
              <a:schemeClr val="bg1">
                <a:lumMod val="50000"/>
                <a:alpha val="14902"/>
              </a:schemeClr>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kern="0" dirty="0">
                <a:gradFill>
                  <a:gsLst>
                    <a:gs pos="0">
                      <a:srgbClr val="FFFFFF"/>
                    </a:gs>
                    <a:gs pos="100000">
                      <a:srgbClr val="FFFFFF"/>
                    </a:gs>
                  </a:gsLst>
                  <a:lin ang="5400000" scaled="0"/>
                </a:gradFill>
                <a:latin typeface="Segoe UI"/>
                <a:cs typeface="Segoe UI" pitchFamily="34" charset="0"/>
              </a:endParaRPr>
            </a:p>
          </p:txBody>
        </p:sp>
        <p:grpSp>
          <p:nvGrpSpPr>
            <p:cNvPr id="27" name="Group 26">
              <a:extLst>
                <a:ext uri="{FF2B5EF4-FFF2-40B4-BE49-F238E27FC236}">
                  <a16:creationId xmlns:a16="http://schemas.microsoft.com/office/drawing/2014/main" id="{025F45FD-61AE-48AC-98DB-103E408CBDEA}"/>
                </a:ext>
              </a:extLst>
            </p:cNvPr>
            <p:cNvGrpSpPr/>
            <p:nvPr/>
          </p:nvGrpSpPr>
          <p:grpSpPr>
            <a:xfrm>
              <a:off x="4970158" y="2969361"/>
              <a:ext cx="679296" cy="1531646"/>
              <a:chOff x="5096381" y="3720210"/>
              <a:chExt cx="438836" cy="1624734"/>
            </a:xfrm>
          </p:grpSpPr>
          <p:sp>
            <p:nvSpPr>
              <p:cNvPr id="28" name="Right Bracket 27">
                <a:extLst>
                  <a:ext uri="{FF2B5EF4-FFF2-40B4-BE49-F238E27FC236}">
                    <a16:creationId xmlns:a16="http://schemas.microsoft.com/office/drawing/2014/main" id="{B25662E2-6F3D-4B87-A44D-4A53BC1DB313}"/>
                  </a:ext>
                </a:extLst>
              </p:cNvPr>
              <p:cNvSpPr/>
              <p:nvPr/>
            </p:nvSpPr>
            <p:spPr>
              <a:xfrm>
                <a:off x="5096381" y="3720210"/>
                <a:ext cx="45713" cy="1624734"/>
              </a:xfrm>
              <a:prstGeom prst="rightBracket">
                <a:avLst/>
              </a:prstGeom>
              <a:ln w="3492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7AC1A10C-E3EB-4784-8390-172F0B01176E}"/>
                  </a:ext>
                </a:extLst>
              </p:cNvPr>
              <p:cNvCxnSpPr>
                <a:cxnSpLocks/>
              </p:cNvCxnSpPr>
              <p:nvPr/>
            </p:nvCxnSpPr>
            <p:spPr>
              <a:xfrm>
                <a:off x="5142099" y="4318699"/>
                <a:ext cx="393118" cy="0"/>
              </a:xfrm>
              <a:prstGeom prst="line">
                <a:avLst/>
              </a:prstGeom>
              <a:ln w="3492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2" name="Rectangle 1">
            <a:extLst>
              <a:ext uri="{FF2B5EF4-FFF2-40B4-BE49-F238E27FC236}">
                <a16:creationId xmlns:a16="http://schemas.microsoft.com/office/drawing/2014/main" id="{5CAE697D-47C0-44CA-B7B9-4E7873BDE35D}"/>
              </a:ext>
            </a:extLst>
          </p:cNvPr>
          <p:cNvSpPr/>
          <p:nvPr/>
        </p:nvSpPr>
        <p:spPr>
          <a:xfrm>
            <a:off x="5716940" y="1497668"/>
            <a:ext cx="3011406" cy="1634358"/>
          </a:xfrm>
          <a:prstGeom prst="rect">
            <a:avLst/>
          </a:prstGeom>
        </p:spPr>
        <p:txBody>
          <a:bodyPr wrap="square">
            <a:spAutoFit/>
          </a:bodyPr>
          <a:lstStyle/>
          <a:p>
            <a:pPr marL="0" lvl="1" defTabSz="914437">
              <a:lnSpc>
                <a:spcPct val="90000"/>
              </a:lnSpc>
              <a:spcBef>
                <a:spcPct val="20000"/>
              </a:spcBef>
              <a:spcAft>
                <a:spcPts val="600"/>
              </a:spcAft>
              <a:buSzPct val="90000"/>
            </a:pPr>
            <a:r>
              <a:rPr lang="en-US" sz="1867" b="1"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Transferred for PaaS</a:t>
            </a:r>
          </a:p>
          <a:p>
            <a:pPr marL="0" lvl="1" defTabSz="914437">
              <a:lnSpc>
                <a:spcPct val="90000"/>
              </a:lnSpc>
              <a:spcAft>
                <a:spcPts val="600"/>
              </a:spcAft>
              <a:buSzPct val="90000"/>
            </a:pPr>
            <a:r>
              <a:rPr lang="en-US" sz="16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Security Patches </a:t>
            </a:r>
          </a:p>
          <a:p>
            <a:pPr marL="0" lvl="1" defTabSz="914437">
              <a:lnSpc>
                <a:spcPct val="90000"/>
              </a:lnSpc>
              <a:spcAft>
                <a:spcPts val="600"/>
              </a:spcAft>
              <a:buSzPct val="90000"/>
            </a:pPr>
            <a:r>
              <a:rPr lang="en-US" sz="16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Feature Upgrades</a:t>
            </a:r>
          </a:p>
          <a:p>
            <a:pPr marL="0" lvl="1" defTabSz="914437">
              <a:lnSpc>
                <a:spcPct val="90000"/>
              </a:lnSpc>
              <a:spcAft>
                <a:spcPts val="600"/>
              </a:spcAft>
              <a:buSzPct val="90000"/>
            </a:pPr>
            <a:r>
              <a:rPr lang="en-US" sz="16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VMs/Containers security – </a:t>
            </a:r>
            <a:br>
              <a:rPr lang="en-US" sz="16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br>
            <a:r>
              <a:rPr lang="en-US" sz="14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OS and Middleware Installation, Maintenance, troubleshooting, etc.</a:t>
            </a:r>
            <a:endParaRPr lang="en-US" sz="16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endParaRPr>
          </a:p>
        </p:txBody>
      </p:sp>
      <p:sp>
        <p:nvSpPr>
          <p:cNvPr id="22" name="Rectangle 21">
            <a:extLst>
              <a:ext uri="{FF2B5EF4-FFF2-40B4-BE49-F238E27FC236}">
                <a16:creationId xmlns:a16="http://schemas.microsoft.com/office/drawing/2014/main" id="{5A779963-3729-46B4-A654-1DDB0CCF854F}"/>
              </a:ext>
            </a:extLst>
          </p:cNvPr>
          <p:cNvSpPr/>
          <p:nvPr/>
        </p:nvSpPr>
        <p:spPr>
          <a:xfrm>
            <a:off x="8731636" y="4501007"/>
            <a:ext cx="2934497" cy="1557349"/>
          </a:xfrm>
          <a:prstGeom prst="rect">
            <a:avLst/>
          </a:prstGeom>
        </p:spPr>
        <p:txBody>
          <a:bodyPr wrap="square">
            <a:spAutoFit/>
          </a:bodyPr>
          <a:lstStyle/>
          <a:p>
            <a:pPr marL="0" lvl="1" defTabSz="914437">
              <a:lnSpc>
                <a:spcPct val="90000"/>
              </a:lnSpc>
              <a:spcBef>
                <a:spcPct val="20000"/>
              </a:spcBef>
              <a:spcAft>
                <a:spcPts val="600"/>
              </a:spcAft>
              <a:buSzPct val="90000"/>
            </a:pPr>
            <a:r>
              <a:rPr lang="en-US" sz="1600" b="1"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Attacks on </a:t>
            </a:r>
          </a:p>
          <a:p>
            <a:pPr marL="285750" lvl="1" indent="-285750" defTabSz="914437">
              <a:lnSpc>
                <a:spcPct val="90000"/>
              </a:lnSpc>
              <a:spcBef>
                <a:spcPts val="600"/>
              </a:spcBef>
              <a:buSzPct val="90000"/>
              <a:buFont typeface="Arial" panose="020B0604020202020204" pitchFamily="34" charset="0"/>
              <a:buChar char="•"/>
            </a:pPr>
            <a:r>
              <a:rPr lang="en-US" sz="15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Physical Attacks</a:t>
            </a:r>
          </a:p>
          <a:p>
            <a:pPr marL="285750" lvl="1" indent="-285750" defTabSz="914437">
              <a:lnSpc>
                <a:spcPct val="90000"/>
              </a:lnSpc>
              <a:spcBef>
                <a:spcPts val="600"/>
              </a:spcBef>
              <a:buSzPct val="90000"/>
              <a:buFont typeface="Arial" panose="020B0604020202020204" pitchFamily="34" charset="0"/>
              <a:buChar char="•"/>
            </a:pPr>
            <a:r>
              <a:rPr lang="en-US" sz="15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Virtualization Fabric</a:t>
            </a:r>
          </a:p>
          <a:p>
            <a:pPr marL="285750" lvl="1" indent="-285750" defTabSz="914437">
              <a:lnSpc>
                <a:spcPct val="90000"/>
              </a:lnSpc>
              <a:spcBef>
                <a:spcPts val="600"/>
              </a:spcBef>
              <a:buSzPct val="90000"/>
              <a:buFont typeface="Arial" panose="020B0604020202020204" pitchFamily="34" charset="0"/>
              <a:buChar char="•"/>
            </a:pPr>
            <a:r>
              <a:rPr lang="en-US" sz="15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Hardware/Firmware</a:t>
            </a:r>
          </a:p>
          <a:p>
            <a:pPr marL="285750" lvl="1" indent="-285750" defTabSz="914437">
              <a:lnSpc>
                <a:spcPct val="90000"/>
              </a:lnSpc>
              <a:spcBef>
                <a:spcPts val="600"/>
              </a:spcBef>
              <a:buSzPct val="90000"/>
              <a:buFont typeface="Arial" panose="020B0604020202020204" pitchFamily="34" charset="0"/>
              <a:buChar char="•"/>
            </a:pPr>
            <a:r>
              <a:rPr lang="en-US" sz="15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Network Infrastructure</a:t>
            </a:r>
          </a:p>
        </p:txBody>
      </p:sp>
      <p:sp>
        <p:nvSpPr>
          <p:cNvPr id="7" name="Rectangle 6">
            <a:extLst>
              <a:ext uri="{FF2B5EF4-FFF2-40B4-BE49-F238E27FC236}">
                <a16:creationId xmlns:a16="http://schemas.microsoft.com/office/drawing/2014/main" id="{844ABE84-2C20-4341-8331-6F96E9282FA0}"/>
              </a:ext>
            </a:extLst>
          </p:cNvPr>
          <p:cNvSpPr/>
          <p:nvPr/>
        </p:nvSpPr>
        <p:spPr bwMode="auto">
          <a:xfrm>
            <a:off x="9062720" y="2723378"/>
            <a:ext cx="2544063" cy="963647"/>
          </a:xfrm>
          <a:prstGeom prst="rect">
            <a:avLst/>
          </a:prstGeom>
          <a:solidFill>
            <a:schemeClr val="bg1">
              <a:lumMod val="50000"/>
              <a:alpha val="14902"/>
            </a:schemeClr>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765" b="1" kern="0" dirty="0">
                <a:solidFill>
                  <a:sysClr val="windowText" lastClr="000000"/>
                </a:solidFill>
                <a:latin typeface="Segoe UI"/>
                <a:cs typeface="Segoe UI" pitchFamily="34" charset="0"/>
              </a:rPr>
              <a:t>Azure Marketplace </a:t>
            </a:r>
            <a:r>
              <a:rPr lang="en-US" sz="1765" kern="0" dirty="0">
                <a:solidFill>
                  <a:sysClr val="windowText" lastClr="000000"/>
                </a:solidFill>
                <a:latin typeface="Segoe UI"/>
                <a:cs typeface="Segoe UI" pitchFamily="34" charset="0"/>
              </a:rPr>
              <a:t>fits PaaS or IaaS model</a:t>
            </a:r>
          </a:p>
        </p:txBody>
      </p:sp>
      <p:sp>
        <p:nvSpPr>
          <p:cNvPr id="9" name="Isosceles Triangle 8">
            <a:extLst>
              <a:ext uri="{FF2B5EF4-FFF2-40B4-BE49-F238E27FC236}">
                <a16:creationId xmlns:a16="http://schemas.microsoft.com/office/drawing/2014/main" id="{39C28C95-5230-409D-B97C-3145CF45DA11}"/>
              </a:ext>
            </a:extLst>
          </p:cNvPr>
          <p:cNvSpPr/>
          <p:nvPr/>
        </p:nvSpPr>
        <p:spPr bwMode="auto">
          <a:xfrm rot="10800000">
            <a:off x="9977888" y="3743938"/>
            <a:ext cx="552518" cy="157166"/>
          </a:xfrm>
          <a:prstGeom prst="triangl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Isosceles Triangle 24">
            <a:extLst>
              <a:ext uri="{FF2B5EF4-FFF2-40B4-BE49-F238E27FC236}">
                <a16:creationId xmlns:a16="http://schemas.microsoft.com/office/drawing/2014/main" id="{A8C84818-9DDF-448F-BE12-A0A881AD7537}"/>
              </a:ext>
            </a:extLst>
          </p:cNvPr>
          <p:cNvSpPr/>
          <p:nvPr/>
        </p:nvSpPr>
        <p:spPr bwMode="auto">
          <a:xfrm rot="16200000">
            <a:off x="8619274" y="3126618"/>
            <a:ext cx="552518" cy="157166"/>
          </a:xfrm>
          <a:prstGeom prst="triangl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a:extLst>
              <a:ext uri="{FF2B5EF4-FFF2-40B4-BE49-F238E27FC236}">
                <a16:creationId xmlns:a16="http://schemas.microsoft.com/office/drawing/2014/main" id="{1E61D494-A054-4C99-BD2D-430BEB675709}"/>
              </a:ext>
            </a:extLst>
          </p:cNvPr>
          <p:cNvSpPr txBox="1"/>
          <p:nvPr/>
        </p:nvSpPr>
        <p:spPr>
          <a:xfrm>
            <a:off x="9369727" y="241256"/>
            <a:ext cx="912246" cy="664797"/>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r" defTabSz="914367" rtl="0" eaLnBrk="1" fontAlgn="auto" latinLnBrk="0" hangingPunct="1">
              <a:lnSpc>
                <a:spcPct val="100000"/>
              </a:lnSpc>
              <a:spcBef>
                <a:spcPct val="0"/>
              </a:spcBef>
              <a:spcAft>
                <a:spcPts val="2353"/>
              </a:spcAft>
              <a:buClrTx/>
              <a:buSzTx/>
              <a:buFontTx/>
              <a:buNone/>
              <a:tabLst/>
              <a:defRPr/>
            </a:pPr>
            <a:r>
              <a:rPr kumimoji="0" lang="en-US" sz="12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MAIN</a:t>
            </a:r>
            <a:br>
              <a:rPr kumimoji="0" lang="en-US" sz="12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br>
            <a:r>
              <a:rPr kumimoji="0" lang="en-US" sz="12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Menu</a:t>
            </a:r>
          </a:p>
        </p:txBody>
      </p:sp>
      <mc:AlternateContent xmlns:mc="http://schemas.openxmlformats.org/markup-compatibility/2006" xmlns:psez="http://schemas.microsoft.com/office/powerpoint/2016/sectionzoom">
        <mc:Choice Requires="psez">
          <p:graphicFrame>
            <p:nvGraphicFramePr>
              <p:cNvPr id="35" name="Section Zoom 34">
                <a:extLst>
                  <a:ext uri="{FF2B5EF4-FFF2-40B4-BE49-F238E27FC236}">
                    <a16:creationId xmlns:a16="http://schemas.microsoft.com/office/drawing/2014/main" id="{8D7F0CD6-E328-4D59-8293-DCB5E915984F}"/>
                  </a:ext>
                </a:extLst>
              </p:cNvPr>
              <p:cNvGraphicFramePr>
                <a:graphicFrameLocks noChangeAspect="1"/>
              </p:cNvGraphicFramePr>
              <p:nvPr>
                <p:extLst>
                  <p:ext uri="{D42A27DB-BD31-4B8C-83A1-F6EECF244321}">
                    <p14:modId xmlns:p14="http://schemas.microsoft.com/office/powerpoint/2010/main" val="2782707459"/>
                  </p:ext>
                </p:extLst>
              </p:nvPr>
            </p:nvGraphicFramePr>
            <p:xfrm>
              <a:off x="10213434" y="190667"/>
              <a:ext cx="1263275" cy="710592"/>
            </p:xfrm>
            <a:graphic>
              <a:graphicData uri="http://schemas.microsoft.com/office/powerpoint/2016/sectionzoom">
                <psez:sectionZm>
                  <psez:sectionZmObj sectionId="{EA759656-4F7E-4EB0-8817-22FFB2C94018}">
                    <psez:zmPr id="{BDD57864-D865-4E6B-A4B1-FDF06E0AEC17}" returnToParent="0" transitionDur="1000">
                      <p166:blipFill xmlns:p166="http://schemas.microsoft.com/office/powerpoint/2016/6/main">
                        <a:blip r:embed="rId4"/>
                        <a:stretch>
                          <a:fillRect/>
                        </a:stretch>
                      </p166:blipFill>
                      <p166:spPr xmlns:p166="http://schemas.microsoft.com/office/powerpoint/2016/6/main">
                        <a:xfrm>
                          <a:off x="0" y="0"/>
                          <a:ext cx="1263275" cy="710592"/>
                        </a:xfrm>
                        <a:prstGeom prst="rect">
                          <a:avLst/>
                        </a:prstGeom>
                        <a:ln w="3175">
                          <a:solidFill>
                            <a:prstClr val="ltGray"/>
                          </a:solidFill>
                        </a:ln>
                      </p166:spPr>
                    </psez:zmPr>
                  </psez:sectionZmObj>
                </psez:sectionZm>
              </a:graphicData>
            </a:graphic>
          </p:graphicFrame>
        </mc:Choice>
        <mc:Fallback xmlns="">
          <p:pic>
            <p:nvPicPr>
              <p:cNvPr id="35" name="Section Zoom 34">
                <a:hlinkClick r:id="rId5" action="ppaction://hlinksldjump"/>
                <a:extLst>
                  <a:ext uri="{FF2B5EF4-FFF2-40B4-BE49-F238E27FC236}">
                    <a16:creationId xmlns:a16="http://schemas.microsoft.com/office/drawing/2014/main" id="{8D7F0CD6-E328-4D59-8293-DCB5E915984F}"/>
                  </a:ext>
                </a:extLst>
              </p:cNvPr>
              <p:cNvPicPr>
                <a:picLocks noGrp="1" noRot="1" noChangeAspect="1" noMove="1" noResize="1" noEditPoints="1" noAdjustHandles="1" noChangeArrowheads="1" noChangeShapeType="1"/>
              </p:cNvPicPr>
              <p:nvPr/>
            </p:nvPicPr>
            <p:blipFill>
              <a:blip r:embed="rId6"/>
              <a:stretch>
                <a:fillRect/>
              </a:stretch>
            </p:blipFill>
            <p:spPr>
              <a:xfrm>
                <a:off x="10213434" y="190667"/>
                <a:ext cx="1263275" cy="710592"/>
              </a:xfrm>
              <a:prstGeom prst="rect">
                <a:avLst/>
              </a:prstGeom>
              <a:ln w="3175">
                <a:solidFill>
                  <a:prstClr val="ltGray"/>
                </a:solidFill>
              </a:ln>
            </p:spPr>
          </p:pic>
        </mc:Fallback>
      </mc:AlternateContent>
    </p:spTree>
    <p:extLst>
      <p:ext uri="{BB962C8B-B14F-4D97-AF65-F5344CB8AC3E}">
        <p14:creationId xmlns:p14="http://schemas.microsoft.com/office/powerpoint/2010/main" val="324832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250"/>
                                        <p:tgtEl>
                                          <p:spTgt spid="16">
                                            <p:txEl>
                                              <p:pRg st="0" end="0"/>
                                            </p:txEl>
                                          </p:spTgt>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16">
                                            <p:txEl>
                                              <p:pRg st="1" end="1"/>
                                            </p:txEl>
                                          </p:spTgt>
                                        </p:tgtEl>
                                        <p:attrNameLst>
                                          <p:attrName>style.visibility</p:attrName>
                                        </p:attrNameLst>
                                      </p:cBhvr>
                                      <p:to>
                                        <p:strVal val="visible"/>
                                      </p:to>
                                    </p:set>
                                    <p:animEffect transition="in" filter="fade">
                                      <p:cBhvr>
                                        <p:cTn id="15" dur="250"/>
                                        <p:tgtEl>
                                          <p:spTgt spid="16">
                                            <p:txEl>
                                              <p:pRg st="1" end="1"/>
                                            </p:txEl>
                                          </p:spTgt>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6">
                                            <p:txEl>
                                              <p:pRg st="2" end="2"/>
                                            </p:txEl>
                                          </p:spTgt>
                                        </p:tgtEl>
                                        <p:attrNameLst>
                                          <p:attrName>style.visibility</p:attrName>
                                        </p:attrNameLst>
                                      </p:cBhvr>
                                      <p:to>
                                        <p:strVal val="visible"/>
                                      </p:to>
                                    </p:set>
                                    <p:animEffect transition="in" filter="fade">
                                      <p:cBhvr>
                                        <p:cTn id="19" dur="250"/>
                                        <p:tgtEl>
                                          <p:spTgt spid="16">
                                            <p:txEl>
                                              <p:pRg st="2" end="2"/>
                                            </p:txEl>
                                          </p:spTgt>
                                        </p:tgtEl>
                                      </p:cBhvr>
                                    </p:animEffect>
                                  </p:childTnLst>
                                </p:cTn>
                              </p:par>
                            </p:childTnLst>
                          </p:cTn>
                        </p:par>
                        <p:par>
                          <p:cTn id="20" fill="hold">
                            <p:stCondLst>
                              <p:cond delay="1250"/>
                            </p:stCondLst>
                            <p:childTnLst>
                              <p:par>
                                <p:cTn id="21" presetID="10" presetClass="entr" presetSubtype="0" fill="hold" nodeType="afterEffect">
                                  <p:stCondLst>
                                    <p:cond delay="0"/>
                                  </p:stCondLst>
                                  <p:childTnLst>
                                    <p:set>
                                      <p:cBhvr>
                                        <p:cTn id="22" dur="1" fill="hold">
                                          <p:stCondLst>
                                            <p:cond delay="0"/>
                                          </p:stCondLst>
                                        </p:cTn>
                                        <p:tgtEl>
                                          <p:spTgt spid="16">
                                            <p:txEl>
                                              <p:pRg st="3" end="3"/>
                                            </p:txEl>
                                          </p:spTgt>
                                        </p:tgtEl>
                                        <p:attrNameLst>
                                          <p:attrName>style.visibility</p:attrName>
                                        </p:attrNameLst>
                                      </p:cBhvr>
                                      <p:to>
                                        <p:strVal val="visible"/>
                                      </p:to>
                                    </p:set>
                                    <p:animEffect transition="in" filter="fade">
                                      <p:cBhvr>
                                        <p:cTn id="23" dur="250"/>
                                        <p:tgtEl>
                                          <p:spTgt spid="16">
                                            <p:txEl>
                                              <p:pRg st="3" end="3"/>
                                            </p:txEl>
                                          </p:spTgt>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16">
                                            <p:txEl>
                                              <p:pRg st="4" end="4"/>
                                            </p:txEl>
                                          </p:spTgt>
                                        </p:tgtEl>
                                        <p:attrNameLst>
                                          <p:attrName>style.visibility</p:attrName>
                                        </p:attrNameLst>
                                      </p:cBhvr>
                                      <p:to>
                                        <p:strVal val="visible"/>
                                      </p:to>
                                    </p:set>
                                    <p:animEffect transition="in" filter="fade">
                                      <p:cBhvr>
                                        <p:cTn id="27" dur="250"/>
                                        <p:tgtEl>
                                          <p:spTgt spid="16">
                                            <p:txEl>
                                              <p:pRg st="4" end="4"/>
                                            </p:txEl>
                                          </p:spTgt>
                                        </p:tgtEl>
                                      </p:cBhvr>
                                    </p:animEffect>
                                  </p:childTnLst>
                                </p:cTn>
                              </p:par>
                            </p:childTnLst>
                          </p:cTn>
                        </p:par>
                        <p:par>
                          <p:cTn id="28" fill="hold">
                            <p:stCondLst>
                              <p:cond delay="1750"/>
                            </p:stCondLst>
                            <p:childTnLst>
                              <p:par>
                                <p:cTn id="29" presetID="10" presetClass="entr" presetSubtype="0"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par>
                          <p:cTn id="32" fill="hold">
                            <p:stCondLst>
                              <p:cond delay="2250"/>
                            </p:stCondLst>
                            <p:childTnLst>
                              <p:par>
                                <p:cTn id="33" presetID="10" presetClass="entr" presetSubtype="0"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25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left)">
                                      <p:cBhvr>
                                        <p:cTn id="40" dur="500"/>
                                        <p:tgtEl>
                                          <p:spTgt spid="8"/>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2">
                                            <p:txEl>
                                              <p:pRg st="0" end="0"/>
                                            </p:txEl>
                                          </p:spTgt>
                                        </p:tgtEl>
                                        <p:attrNameLst>
                                          <p:attrName>style.visibility</p:attrName>
                                        </p:attrNameLst>
                                      </p:cBhvr>
                                      <p:to>
                                        <p:strVal val="visible"/>
                                      </p:to>
                                    </p:set>
                                    <p:animEffect transition="in" filter="fade">
                                      <p:cBhvr>
                                        <p:cTn id="44" dur="250"/>
                                        <p:tgtEl>
                                          <p:spTgt spid="2">
                                            <p:txEl>
                                              <p:pRg st="0" end="0"/>
                                            </p:txEl>
                                          </p:spTgt>
                                        </p:tgtEl>
                                      </p:cBhvr>
                                    </p:animEffect>
                                  </p:childTnLst>
                                </p:cTn>
                              </p:par>
                            </p:childTnLst>
                          </p:cTn>
                        </p:par>
                        <p:par>
                          <p:cTn id="45" fill="hold">
                            <p:stCondLst>
                              <p:cond delay="750"/>
                            </p:stCondLst>
                            <p:childTnLst>
                              <p:par>
                                <p:cTn id="46" presetID="10" presetClass="entr" presetSubtype="0" fill="hold" nodeType="afterEffect">
                                  <p:stCondLst>
                                    <p:cond delay="0"/>
                                  </p:stCondLst>
                                  <p:childTnLst>
                                    <p:set>
                                      <p:cBhvr>
                                        <p:cTn id="47" dur="1" fill="hold">
                                          <p:stCondLst>
                                            <p:cond delay="0"/>
                                          </p:stCondLst>
                                        </p:cTn>
                                        <p:tgtEl>
                                          <p:spTgt spid="2">
                                            <p:txEl>
                                              <p:pRg st="1" end="1"/>
                                            </p:txEl>
                                          </p:spTgt>
                                        </p:tgtEl>
                                        <p:attrNameLst>
                                          <p:attrName>style.visibility</p:attrName>
                                        </p:attrNameLst>
                                      </p:cBhvr>
                                      <p:to>
                                        <p:strVal val="visible"/>
                                      </p:to>
                                    </p:set>
                                    <p:animEffect transition="in" filter="fade">
                                      <p:cBhvr>
                                        <p:cTn id="48" dur="250"/>
                                        <p:tgtEl>
                                          <p:spTgt spid="2">
                                            <p:txEl>
                                              <p:pRg st="1" end="1"/>
                                            </p:txEl>
                                          </p:spTgt>
                                        </p:tgtEl>
                                      </p:cBhvr>
                                    </p:animEffect>
                                  </p:childTnLst>
                                </p:cTn>
                              </p:par>
                            </p:childTnLst>
                          </p:cTn>
                        </p:par>
                        <p:par>
                          <p:cTn id="49" fill="hold">
                            <p:stCondLst>
                              <p:cond delay="1000"/>
                            </p:stCondLst>
                            <p:childTnLst>
                              <p:par>
                                <p:cTn id="50" presetID="10" presetClass="entr" presetSubtype="0" fill="hold" nodeType="afterEffect">
                                  <p:stCondLst>
                                    <p:cond delay="0"/>
                                  </p:stCondLst>
                                  <p:childTnLst>
                                    <p:set>
                                      <p:cBhvr>
                                        <p:cTn id="51" dur="1" fill="hold">
                                          <p:stCondLst>
                                            <p:cond delay="0"/>
                                          </p:stCondLst>
                                        </p:cTn>
                                        <p:tgtEl>
                                          <p:spTgt spid="2">
                                            <p:txEl>
                                              <p:pRg st="2" end="2"/>
                                            </p:txEl>
                                          </p:spTgt>
                                        </p:tgtEl>
                                        <p:attrNameLst>
                                          <p:attrName>style.visibility</p:attrName>
                                        </p:attrNameLst>
                                      </p:cBhvr>
                                      <p:to>
                                        <p:strVal val="visible"/>
                                      </p:to>
                                    </p:set>
                                    <p:animEffect transition="in" filter="fade">
                                      <p:cBhvr>
                                        <p:cTn id="52" dur="250"/>
                                        <p:tgtEl>
                                          <p:spTgt spid="2">
                                            <p:txEl>
                                              <p:pRg st="2" end="2"/>
                                            </p:txEl>
                                          </p:spTgt>
                                        </p:tgtEl>
                                      </p:cBhvr>
                                    </p:animEffect>
                                  </p:childTnLst>
                                </p:cTn>
                              </p:par>
                            </p:childTnLst>
                          </p:cTn>
                        </p:par>
                        <p:par>
                          <p:cTn id="53" fill="hold">
                            <p:stCondLst>
                              <p:cond delay="1250"/>
                            </p:stCondLst>
                            <p:childTnLst>
                              <p:par>
                                <p:cTn id="54" presetID="10" presetClass="entr" presetSubtype="0" fill="hold" nodeType="afterEffect">
                                  <p:stCondLst>
                                    <p:cond delay="0"/>
                                  </p:stCondLst>
                                  <p:childTnLst>
                                    <p:set>
                                      <p:cBhvr>
                                        <p:cTn id="55" dur="1" fill="hold">
                                          <p:stCondLst>
                                            <p:cond delay="0"/>
                                          </p:stCondLst>
                                        </p:cTn>
                                        <p:tgtEl>
                                          <p:spTgt spid="2">
                                            <p:txEl>
                                              <p:pRg st="3" end="3"/>
                                            </p:txEl>
                                          </p:spTgt>
                                        </p:tgtEl>
                                        <p:attrNameLst>
                                          <p:attrName>style.visibility</p:attrName>
                                        </p:attrNameLst>
                                      </p:cBhvr>
                                      <p:to>
                                        <p:strVal val="visible"/>
                                      </p:to>
                                    </p:set>
                                    <p:animEffect transition="in" filter="fade">
                                      <p:cBhvr>
                                        <p:cTn id="56" dur="250"/>
                                        <p:tgtEl>
                                          <p:spTgt spid="2">
                                            <p:txEl>
                                              <p:pRg st="3" end="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fade">
                                      <p:cBhvr>
                                        <p:cTn id="61" dur="500"/>
                                        <p:tgtEl>
                                          <p:spTgt spid="7"/>
                                        </p:tgtEl>
                                      </p:cBhvr>
                                    </p:animEffect>
                                  </p:childTnLst>
                                </p:cTn>
                              </p:par>
                              <p:par>
                                <p:cTn id="62" presetID="22" presetClass="entr" presetSubtype="2" fill="hold" grpId="0" nodeType="withEffect">
                                  <p:stCondLst>
                                    <p:cond delay="250"/>
                                  </p:stCondLst>
                                  <p:childTnLst>
                                    <p:set>
                                      <p:cBhvr>
                                        <p:cTn id="63" dur="1" fill="hold">
                                          <p:stCondLst>
                                            <p:cond delay="0"/>
                                          </p:stCondLst>
                                        </p:cTn>
                                        <p:tgtEl>
                                          <p:spTgt spid="25"/>
                                        </p:tgtEl>
                                        <p:attrNameLst>
                                          <p:attrName>style.visibility</p:attrName>
                                        </p:attrNameLst>
                                      </p:cBhvr>
                                      <p:to>
                                        <p:strVal val="visible"/>
                                      </p:to>
                                    </p:set>
                                    <p:animEffect transition="in" filter="wipe(right)">
                                      <p:cBhvr>
                                        <p:cTn id="64" dur="500"/>
                                        <p:tgtEl>
                                          <p:spTgt spid="25"/>
                                        </p:tgtEl>
                                      </p:cBhvr>
                                    </p:animEffect>
                                  </p:childTnLst>
                                </p:cTn>
                              </p:par>
                              <p:par>
                                <p:cTn id="65" presetID="22" presetClass="entr" presetSubtype="1" fill="hold" grpId="0" nodeType="withEffect">
                                  <p:stCondLst>
                                    <p:cond delay="250"/>
                                  </p:stCondLst>
                                  <p:childTnLst>
                                    <p:set>
                                      <p:cBhvr>
                                        <p:cTn id="66" dur="1" fill="hold">
                                          <p:stCondLst>
                                            <p:cond delay="0"/>
                                          </p:stCondLst>
                                        </p:cTn>
                                        <p:tgtEl>
                                          <p:spTgt spid="9"/>
                                        </p:tgtEl>
                                        <p:attrNameLst>
                                          <p:attrName>style.visibility</p:attrName>
                                        </p:attrNameLst>
                                      </p:cBhvr>
                                      <p:to>
                                        <p:strVal val="visible"/>
                                      </p:to>
                                    </p:set>
                                    <p:animEffect transition="in" filter="wipe(up)">
                                      <p:cBhvr>
                                        <p:cTn id="6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p:bldP spid="7" grpId="0" animBg="1"/>
      <p:bldP spid="9" grpId="0" animBg="1"/>
      <p:bldP spid="2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tial Circle 39">
            <a:extLst>
              <a:ext uri="{FF2B5EF4-FFF2-40B4-BE49-F238E27FC236}">
                <a16:creationId xmlns:a16="http://schemas.microsoft.com/office/drawing/2014/main" id="{C4DD1F6F-B3E7-497C-9A61-3F74B959CF39}"/>
              </a:ext>
            </a:extLst>
          </p:cNvPr>
          <p:cNvSpPr/>
          <p:nvPr/>
        </p:nvSpPr>
        <p:spPr bwMode="auto">
          <a:xfrm rot="1783079">
            <a:off x="483674" y="2155157"/>
            <a:ext cx="2796921" cy="2833673"/>
          </a:xfrm>
          <a:prstGeom prst="pie">
            <a:avLst>
              <a:gd name="adj1" fmla="val 9018777"/>
              <a:gd name="adj2" fmla="val 10742100"/>
            </a:avLst>
          </a:prstGeom>
          <a:solidFill>
            <a:schemeClr val="accent1">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4" name="Group 113">
            <a:extLst>
              <a:ext uri="{FF2B5EF4-FFF2-40B4-BE49-F238E27FC236}">
                <a16:creationId xmlns:a16="http://schemas.microsoft.com/office/drawing/2014/main" id="{3E9317F7-B40B-4966-8E31-C6ED67D07F19}"/>
              </a:ext>
            </a:extLst>
          </p:cNvPr>
          <p:cNvGrpSpPr/>
          <p:nvPr/>
        </p:nvGrpSpPr>
        <p:grpSpPr>
          <a:xfrm>
            <a:off x="528007" y="1706897"/>
            <a:ext cx="6344963" cy="1589148"/>
            <a:chOff x="5470474" y="1566224"/>
            <a:chExt cx="6086268" cy="1589148"/>
          </a:xfrm>
        </p:grpSpPr>
        <p:cxnSp>
          <p:nvCxnSpPr>
            <p:cNvPr id="116" name="Connector: Elbow 115">
              <a:extLst>
                <a:ext uri="{FF2B5EF4-FFF2-40B4-BE49-F238E27FC236}">
                  <a16:creationId xmlns:a16="http://schemas.microsoft.com/office/drawing/2014/main" id="{FD502529-DBCD-499E-A26A-DBEF29D83B22}"/>
                </a:ext>
              </a:extLst>
            </p:cNvPr>
            <p:cNvCxnSpPr>
              <a:cxnSpLocks/>
            </p:cNvCxnSpPr>
            <p:nvPr/>
          </p:nvCxnSpPr>
          <p:spPr>
            <a:xfrm rot="10800000" flipV="1">
              <a:off x="5470474" y="1693850"/>
              <a:ext cx="2575119" cy="1461522"/>
            </a:xfrm>
            <a:prstGeom prst="bentConnector3">
              <a:avLst>
                <a:gd name="adj1" fmla="val 109252"/>
              </a:avLst>
            </a:prstGeom>
            <a:solidFill>
              <a:srgbClr val="FFFFFF"/>
            </a:solidFill>
            <a:ln w="57150" cap="rnd" cmpd="sng" algn="ctr">
              <a:solidFill>
                <a:schemeClr val="accent1"/>
              </a:solidFill>
              <a:prstDash val="sysDot"/>
              <a:headEnd type="none" w="med" len="med"/>
              <a:tailEnd type="none" w="med" len="med"/>
            </a:ln>
            <a:effectLst/>
          </p:spPr>
        </p:cxnSp>
        <p:sp>
          <p:nvSpPr>
            <p:cNvPr id="115" name="TextBox 114">
              <a:extLst>
                <a:ext uri="{FF2B5EF4-FFF2-40B4-BE49-F238E27FC236}">
                  <a16:creationId xmlns:a16="http://schemas.microsoft.com/office/drawing/2014/main" id="{9D7448E1-3976-4DE6-9CE5-6D05A310E2F8}"/>
                </a:ext>
              </a:extLst>
            </p:cNvPr>
            <p:cNvSpPr txBox="1"/>
            <p:nvPr/>
          </p:nvSpPr>
          <p:spPr>
            <a:xfrm>
              <a:off x="6660619" y="1566224"/>
              <a:ext cx="4896123" cy="276999"/>
            </a:xfrm>
            <a:prstGeom prst="rect">
              <a:avLst/>
            </a:prstGeom>
            <a:solidFill>
              <a:srgbClr val="EAEAEA"/>
            </a:solidFill>
          </p:spPr>
          <p:txBody>
            <a:bodyPr wrap="square" lIns="91440" tIns="0" rIns="0" bIns="0" rtlCol="0">
              <a:spAutoFit/>
            </a:bodyPr>
            <a:lstStyle>
              <a:defPPr>
                <a:defRPr lang="en-US"/>
              </a:defPPr>
              <a:lvl1pPr marR="0" lvl="0" indent="0" algn="r" fontAlgn="auto">
                <a:lnSpc>
                  <a:spcPct val="100000"/>
                </a:lnSpc>
                <a:spcBef>
                  <a:spcPts val="0"/>
                </a:spcBef>
                <a:spcAft>
                  <a:spcPts val="0"/>
                </a:spcAft>
                <a:buClrTx/>
                <a:buSzTx/>
                <a:buFontTx/>
                <a:buNone/>
                <a:tabLst/>
                <a:defRPr kumimoji="0" b="0" i="0" u="none" strike="noStrike" kern="0" cap="none" spc="0" normalizeH="0" baseline="0">
                  <a:ln>
                    <a:noFill/>
                  </a:ln>
                  <a:solidFill>
                    <a:schemeClr val="bg1">
                      <a:lumMod val="65000"/>
                    </a:schemeClr>
                  </a:solidFill>
                  <a:effectLst/>
                  <a:uLnTx/>
                  <a:uFillTx/>
                </a:defRPr>
              </a:lvl1pPr>
            </a:lstStyle>
            <a:p>
              <a:pPr lvl="0" algn="l">
                <a:defRPr/>
              </a:pPr>
              <a:r>
                <a:rPr lang="en-US" b="1" dirty="0">
                  <a:gradFill>
                    <a:gsLst>
                      <a:gs pos="83000">
                        <a:srgbClr val="0078D4"/>
                      </a:gs>
                      <a:gs pos="100000">
                        <a:srgbClr val="0078D4"/>
                      </a:gs>
                    </a:gsLst>
                    <a:lin ang="5400000" scaled="1"/>
                  </a:gradFill>
                </a:rPr>
                <a:t>Executive Summary + Your goals and strategy </a:t>
              </a:r>
              <a:endParaRPr kumimoji="0" lang="en-US" sz="1800" b="1" i="0" u="none" strike="noStrike" kern="0" cap="none" spc="0" normalizeH="0" baseline="0" noProof="0" dirty="0">
                <a:ln>
                  <a:noFill/>
                </a:ln>
                <a:gradFill>
                  <a:gsLst>
                    <a:gs pos="83000">
                      <a:srgbClr val="0078D4"/>
                    </a:gs>
                    <a:gs pos="100000">
                      <a:srgbClr val="0078D4"/>
                    </a:gs>
                  </a:gsLst>
                  <a:lin ang="5400000" scaled="1"/>
                </a:gradFill>
                <a:effectLst/>
                <a:uLnTx/>
                <a:uFillTx/>
                <a:latin typeface="Segoe UI"/>
                <a:ea typeface="+mn-ea"/>
                <a:cs typeface="+mn-cs"/>
              </a:endParaRPr>
            </a:p>
          </p:txBody>
        </p:sp>
      </p:grpSp>
      <p:sp>
        <p:nvSpPr>
          <p:cNvPr id="22" name="Title 21"/>
          <p:cNvSpPr>
            <a:spLocks noGrp="1"/>
          </p:cNvSpPr>
          <p:nvPr>
            <p:ph type="title"/>
          </p:nvPr>
        </p:nvSpPr>
        <p:spPr>
          <a:xfrm>
            <a:off x="388520" y="356075"/>
            <a:ext cx="11018520" cy="553999"/>
          </a:xfrm>
        </p:spPr>
        <p:txBody>
          <a:bodyPr/>
          <a:lstStyle/>
          <a:p>
            <a:r>
              <a:rPr lang="en-US" dirty="0"/>
              <a:t>Microsoft Azure Security Compass Workshop</a:t>
            </a:r>
          </a:p>
        </p:txBody>
      </p:sp>
      <p:sp>
        <p:nvSpPr>
          <p:cNvPr id="71" name="Rectangle 70">
            <a:extLst>
              <a:ext uri="{FF2B5EF4-FFF2-40B4-BE49-F238E27FC236}">
                <a16:creationId xmlns:a16="http://schemas.microsoft.com/office/drawing/2014/main" id="{1FF583B7-92E3-4361-A64E-39EACB652B14}"/>
              </a:ext>
            </a:extLst>
          </p:cNvPr>
          <p:cNvSpPr/>
          <p:nvPr/>
        </p:nvSpPr>
        <p:spPr>
          <a:xfrm>
            <a:off x="0" y="5534006"/>
            <a:ext cx="12192000" cy="1140958"/>
          </a:xfrm>
          <a:prstGeom prst="rect">
            <a:avLst/>
          </a:prstGeom>
          <a:solidFill>
            <a:srgbClr val="0078D4"/>
          </a:solidFill>
        </p:spPr>
        <p:txBody>
          <a:bodyPr wrap="square" lIns="1280160" tIns="182880" rIns="457200" bIns="18288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WORKSHOP OBJECTIVE: </a:t>
            </a:r>
            <a:br>
              <a:rPr kumimoji="0" lang="en-US" sz="20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br>
            <a:r>
              <a:rPr kumimoji="0" lang="en-US" sz="20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Learn how to securely operate your workloads on Azure</a:t>
            </a:r>
          </a:p>
        </p:txBody>
      </p:sp>
      <p:sp>
        <p:nvSpPr>
          <p:cNvPr id="72" name="Partial Circle 71">
            <a:extLst>
              <a:ext uri="{FF2B5EF4-FFF2-40B4-BE49-F238E27FC236}">
                <a16:creationId xmlns:a16="http://schemas.microsoft.com/office/drawing/2014/main" id="{D6881D74-DE32-4167-A8A3-FFC4AF481502}"/>
              </a:ext>
            </a:extLst>
          </p:cNvPr>
          <p:cNvSpPr/>
          <p:nvPr/>
        </p:nvSpPr>
        <p:spPr bwMode="auto">
          <a:xfrm rot="16200000">
            <a:off x="517328" y="2158760"/>
            <a:ext cx="2757509" cy="2840543"/>
          </a:xfrm>
          <a:prstGeom prst="pie">
            <a:avLst>
              <a:gd name="adj1" fmla="val 17917206"/>
              <a:gd name="adj2" fmla="val 7407212"/>
            </a:avLst>
          </a:prstGeom>
          <a:solidFill>
            <a:schemeClr val="accent2">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Partial Circle 73">
            <a:extLst>
              <a:ext uri="{FF2B5EF4-FFF2-40B4-BE49-F238E27FC236}">
                <a16:creationId xmlns:a16="http://schemas.microsoft.com/office/drawing/2014/main" id="{065D0395-8AC5-4A6F-BD37-5DA188C483FA}"/>
              </a:ext>
            </a:extLst>
          </p:cNvPr>
          <p:cNvSpPr/>
          <p:nvPr/>
        </p:nvSpPr>
        <p:spPr bwMode="auto">
          <a:xfrm rot="1783079">
            <a:off x="558343" y="2184066"/>
            <a:ext cx="2756890" cy="2833673"/>
          </a:xfrm>
          <a:prstGeom prst="pie">
            <a:avLst>
              <a:gd name="adj1" fmla="val 232043"/>
              <a:gd name="adj2" fmla="val 1939114"/>
            </a:avLst>
          </a:prstGeom>
          <a:solidFill>
            <a:schemeClr val="accent1">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7" name="Group 76">
            <a:extLst>
              <a:ext uri="{FF2B5EF4-FFF2-40B4-BE49-F238E27FC236}">
                <a16:creationId xmlns:a16="http://schemas.microsoft.com/office/drawing/2014/main" id="{F88F97FB-F11E-4D82-A826-3776B57903D6}"/>
              </a:ext>
            </a:extLst>
          </p:cNvPr>
          <p:cNvGrpSpPr/>
          <p:nvPr/>
        </p:nvGrpSpPr>
        <p:grpSpPr>
          <a:xfrm>
            <a:off x="388520" y="2121277"/>
            <a:ext cx="2963545" cy="2959253"/>
            <a:chOff x="4614227" y="1798719"/>
            <a:chExt cx="2963545" cy="2959253"/>
          </a:xfrm>
        </p:grpSpPr>
        <p:sp>
          <p:nvSpPr>
            <p:cNvPr id="78" name="Freeform 22">
              <a:extLst>
                <a:ext uri="{FF2B5EF4-FFF2-40B4-BE49-F238E27FC236}">
                  <a16:creationId xmlns:a16="http://schemas.microsoft.com/office/drawing/2014/main" id="{78F5815B-9D6E-411B-886F-B9D8835F5C88}"/>
                </a:ext>
              </a:extLst>
            </p:cNvPr>
            <p:cNvSpPr>
              <a:spLocks noEditPoints="1"/>
            </p:cNvSpPr>
            <p:nvPr/>
          </p:nvSpPr>
          <p:spPr bwMode="auto">
            <a:xfrm>
              <a:off x="4614227" y="1798719"/>
              <a:ext cx="2963545" cy="2959253"/>
            </a:xfrm>
            <a:custGeom>
              <a:avLst/>
              <a:gdLst>
                <a:gd name="T0" fmla="*/ 180 w 360"/>
                <a:gd name="T1" fmla="*/ 0 h 360"/>
                <a:gd name="T2" fmla="*/ 0 w 360"/>
                <a:gd name="T3" fmla="*/ 180 h 360"/>
                <a:gd name="T4" fmla="*/ 180 w 360"/>
                <a:gd name="T5" fmla="*/ 360 h 360"/>
                <a:gd name="T6" fmla="*/ 360 w 360"/>
                <a:gd name="T7" fmla="*/ 180 h 360"/>
                <a:gd name="T8" fmla="*/ 180 w 360"/>
                <a:gd name="T9" fmla="*/ 0 h 360"/>
                <a:gd name="T10" fmla="*/ 180 w 360"/>
                <a:gd name="T11" fmla="*/ 354 h 360"/>
                <a:gd name="T12" fmla="*/ 6 w 360"/>
                <a:gd name="T13" fmla="*/ 180 h 360"/>
                <a:gd name="T14" fmla="*/ 180 w 360"/>
                <a:gd name="T15" fmla="*/ 6 h 360"/>
                <a:gd name="T16" fmla="*/ 354 w 360"/>
                <a:gd name="T17" fmla="*/ 180 h 360"/>
                <a:gd name="T18" fmla="*/ 180 w 360"/>
                <a:gd name="T19" fmla="*/ 35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0">
                  <a:moveTo>
                    <a:pt x="180" y="0"/>
                  </a:moveTo>
                  <a:cubicBezTo>
                    <a:pt x="81" y="0"/>
                    <a:pt x="0" y="81"/>
                    <a:pt x="0" y="180"/>
                  </a:cubicBezTo>
                  <a:cubicBezTo>
                    <a:pt x="0" y="279"/>
                    <a:pt x="81" y="360"/>
                    <a:pt x="180" y="360"/>
                  </a:cubicBezTo>
                  <a:cubicBezTo>
                    <a:pt x="279" y="360"/>
                    <a:pt x="360" y="279"/>
                    <a:pt x="360" y="180"/>
                  </a:cubicBezTo>
                  <a:cubicBezTo>
                    <a:pt x="360" y="81"/>
                    <a:pt x="279" y="0"/>
                    <a:pt x="180" y="0"/>
                  </a:cubicBezTo>
                  <a:close/>
                  <a:moveTo>
                    <a:pt x="180" y="354"/>
                  </a:moveTo>
                  <a:cubicBezTo>
                    <a:pt x="84" y="354"/>
                    <a:pt x="6" y="276"/>
                    <a:pt x="6" y="180"/>
                  </a:cubicBezTo>
                  <a:cubicBezTo>
                    <a:pt x="6" y="84"/>
                    <a:pt x="84" y="6"/>
                    <a:pt x="180" y="6"/>
                  </a:cubicBezTo>
                  <a:cubicBezTo>
                    <a:pt x="276" y="6"/>
                    <a:pt x="354" y="84"/>
                    <a:pt x="354" y="180"/>
                  </a:cubicBezTo>
                  <a:cubicBezTo>
                    <a:pt x="354" y="276"/>
                    <a:pt x="276" y="354"/>
                    <a:pt x="180" y="354"/>
                  </a:cubicBezTo>
                  <a:close/>
                </a:path>
              </a:pathLst>
            </a:custGeom>
            <a:solidFill>
              <a:srgbClr val="0D0D0D"/>
            </a:solidFill>
            <a:ln w="76200">
              <a:solidFill>
                <a:srgbClr val="0D0D0D"/>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79" name="Freeform 23">
              <a:extLst>
                <a:ext uri="{FF2B5EF4-FFF2-40B4-BE49-F238E27FC236}">
                  <a16:creationId xmlns:a16="http://schemas.microsoft.com/office/drawing/2014/main" id="{9261DACB-5ECE-478B-A5CF-8BDB574B6152}"/>
                </a:ext>
              </a:extLst>
            </p:cNvPr>
            <p:cNvSpPr>
              <a:spLocks/>
            </p:cNvSpPr>
            <p:nvPr/>
          </p:nvSpPr>
          <p:spPr bwMode="auto">
            <a:xfrm>
              <a:off x="5403933" y="4157108"/>
              <a:ext cx="197427" cy="287556"/>
            </a:xfrm>
            <a:custGeom>
              <a:avLst/>
              <a:gdLst>
                <a:gd name="T0" fmla="*/ 21 w 24"/>
                <a:gd name="T1" fmla="*/ 1 h 35"/>
                <a:gd name="T2" fmla="*/ 17 w 24"/>
                <a:gd name="T3" fmla="*/ 3 h 35"/>
                <a:gd name="T4" fmla="*/ 1 w 24"/>
                <a:gd name="T5" fmla="*/ 30 h 35"/>
                <a:gd name="T6" fmla="*/ 2 w 24"/>
                <a:gd name="T7" fmla="*/ 34 h 35"/>
                <a:gd name="T8" fmla="*/ 4 w 24"/>
                <a:gd name="T9" fmla="*/ 35 h 35"/>
                <a:gd name="T10" fmla="*/ 7 w 24"/>
                <a:gd name="T11" fmla="*/ 33 h 35"/>
                <a:gd name="T12" fmla="*/ 23 w 24"/>
                <a:gd name="T13" fmla="*/ 6 h 35"/>
                <a:gd name="T14" fmla="*/ 21 w 24"/>
                <a:gd name="T15" fmla="*/ 1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5">
                  <a:moveTo>
                    <a:pt x="21" y="1"/>
                  </a:moveTo>
                  <a:cubicBezTo>
                    <a:pt x="20" y="0"/>
                    <a:pt x="18" y="1"/>
                    <a:pt x="17" y="3"/>
                  </a:cubicBezTo>
                  <a:cubicBezTo>
                    <a:pt x="1" y="30"/>
                    <a:pt x="1" y="30"/>
                    <a:pt x="1" y="30"/>
                  </a:cubicBezTo>
                  <a:cubicBezTo>
                    <a:pt x="0" y="31"/>
                    <a:pt x="1" y="33"/>
                    <a:pt x="2" y="34"/>
                  </a:cubicBezTo>
                  <a:cubicBezTo>
                    <a:pt x="3" y="35"/>
                    <a:pt x="3" y="35"/>
                    <a:pt x="4" y="35"/>
                  </a:cubicBezTo>
                  <a:cubicBezTo>
                    <a:pt x="5" y="35"/>
                    <a:pt x="6" y="34"/>
                    <a:pt x="7" y="33"/>
                  </a:cubicBezTo>
                  <a:cubicBezTo>
                    <a:pt x="23" y="6"/>
                    <a:pt x="23" y="6"/>
                    <a:pt x="23" y="6"/>
                  </a:cubicBezTo>
                  <a:cubicBezTo>
                    <a:pt x="24" y="4"/>
                    <a:pt x="23" y="2"/>
                    <a:pt x="21" y="1"/>
                  </a:cubicBezTo>
                  <a:close/>
                </a:path>
              </a:pathLst>
            </a:custGeom>
            <a:solidFill>
              <a:srgbClr val="FFFFFF">
                <a:lumMod val="85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80" name="Freeform 24">
              <a:extLst>
                <a:ext uri="{FF2B5EF4-FFF2-40B4-BE49-F238E27FC236}">
                  <a16:creationId xmlns:a16="http://schemas.microsoft.com/office/drawing/2014/main" id="{8E9EABC3-BC3C-4F43-8A5B-4FBA23973C23}"/>
                </a:ext>
              </a:extLst>
            </p:cNvPr>
            <p:cNvSpPr>
              <a:spLocks/>
            </p:cNvSpPr>
            <p:nvPr/>
          </p:nvSpPr>
          <p:spPr bwMode="auto">
            <a:xfrm>
              <a:off x="6590639" y="2112026"/>
              <a:ext cx="197427" cy="278972"/>
            </a:xfrm>
            <a:custGeom>
              <a:avLst/>
              <a:gdLst>
                <a:gd name="T0" fmla="*/ 2 w 24"/>
                <a:gd name="T1" fmla="*/ 34 h 34"/>
                <a:gd name="T2" fmla="*/ 4 w 24"/>
                <a:gd name="T3" fmla="*/ 34 h 34"/>
                <a:gd name="T4" fmla="*/ 7 w 24"/>
                <a:gd name="T5" fmla="*/ 32 h 34"/>
                <a:gd name="T6" fmla="*/ 23 w 24"/>
                <a:gd name="T7" fmla="*/ 5 h 34"/>
                <a:gd name="T8" fmla="*/ 22 w 24"/>
                <a:gd name="T9" fmla="*/ 1 h 34"/>
                <a:gd name="T10" fmla="*/ 17 w 24"/>
                <a:gd name="T11" fmla="*/ 2 h 34"/>
                <a:gd name="T12" fmla="*/ 1 w 24"/>
                <a:gd name="T13" fmla="*/ 29 h 34"/>
                <a:gd name="T14" fmla="*/ 2 w 24"/>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4">
                  <a:moveTo>
                    <a:pt x="2" y="34"/>
                  </a:moveTo>
                  <a:cubicBezTo>
                    <a:pt x="3" y="34"/>
                    <a:pt x="4" y="34"/>
                    <a:pt x="4" y="34"/>
                  </a:cubicBezTo>
                  <a:cubicBezTo>
                    <a:pt x="5" y="34"/>
                    <a:pt x="7" y="34"/>
                    <a:pt x="7" y="32"/>
                  </a:cubicBezTo>
                  <a:cubicBezTo>
                    <a:pt x="23" y="5"/>
                    <a:pt x="23" y="5"/>
                    <a:pt x="23" y="5"/>
                  </a:cubicBezTo>
                  <a:cubicBezTo>
                    <a:pt x="24" y="4"/>
                    <a:pt x="23" y="2"/>
                    <a:pt x="22" y="1"/>
                  </a:cubicBezTo>
                  <a:cubicBezTo>
                    <a:pt x="20" y="0"/>
                    <a:pt x="18" y="0"/>
                    <a:pt x="17" y="2"/>
                  </a:cubicBezTo>
                  <a:cubicBezTo>
                    <a:pt x="1" y="29"/>
                    <a:pt x="1" y="29"/>
                    <a:pt x="1" y="29"/>
                  </a:cubicBezTo>
                  <a:cubicBezTo>
                    <a:pt x="0" y="31"/>
                    <a:pt x="1" y="33"/>
                    <a:pt x="2" y="34"/>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81" name="Freeform 25">
              <a:extLst>
                <a:ext uri="{FF2B5EF4-FFF2-40B4-BE49-F238E27FC236}">
                  <a16:creationId xmlns:a16="http://schemas.microsoft.com/office/drawing/2014/main" id="{CAE3FBBE-981B-4F13-8C1B-1DE41D55EE3D}"/>
                </a:ext>
              </a:extLst>
            </p:cNvPr>
            <p:cNvSpPr>
              <a:spLocks/>
            </p:cNvSpPr>
            <p:nvPr/>
          </p:nvSpPr>
          <p:spPr bwMode="auto">
            <a:xfrm>
              <a:off x="4918951" y="3770839"/>
              <a:ext cx="287556" cy="188843"/>
            </a:xfrm>
            <a:custGeom>
              <a:avLst/>
              <a:gdLst>
                <a:gd name="T0" fmla="*/ 30 w 35"/>
                <a:gd name="T1" fmla="*/ 1 h 23"/>
                <a:gd name="T2" fmla="*/ 3 w 35"/>
                <a:gd name="T3" fmla="*/ 17 h 23"/>
                <a:gd name="T4" fmla="*/ 1 w 35"/>
                <a:gd name="T5" fmla="*/ 22 h 23"/>
                <a:gd name="T6" fmla="*/ 4 w 35"/>
                <a:gd name="T7" fmla="*/ 23 h 23"/>
                <a:gd name="T8" fmla="*/ 6 w 35"/>
                <a:gd name="T9" fmla="*/ 23 h 23"/>
                <a:gd name="T10" fmla="*/ 33 w 35"/>
                <a:gd name="T11" fmla="*/ 7 h 23"/>
                <a:gd name="T12" fmla="*/ 35 w 35"/>
                <a:gd name="T13" fmla="*/ 3 h 23"/>
                <a:gd name="T14" fmla="*/ 30 w 35"/>
                <a:gd name="T15" fmla="*/ 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3">
                  <a:moveTo>
                    <a:pt x="30" y="1"/>
                  </a:moveTo>
                  <a:cubicBezTo>
                    <a:pt x="3" y="17"/>
                    <a:pt x="3" y="17"/>
                    <a:pt x="3" y="17"/>
                  </a:cubicBezTo>
                  <a:cubicBezTo>
                    <a:pt x="1" y="18"/>
                    <a:pt x="0" y="20"/>
                    <a:pt x="1" y="22"/>
                  </a:cubicBezTo>
                  <a:cubicBezTo>
                    <a:pt x="2" y="23"/>
                    <a:pt x="3" y="23"/>
                    <a:pt x="4" y="23"/>
                  </a:cubicBezTo>
                  <a:cubicBezTo>
                    <a:pt x="5" y="23"/>
                    <a:pt x="6" y="23"/>
                    <a:pt x="6" y="23"/>
                  </a:cubicBezTo>
                  <a:cubicBezTo>
                    <a:pt x="33" y="7"/>
                    <a:pt x="33" y="7"/>
                    <a:pt x="33" y="7"/>
                  </a:cubicBezTo>
                  <a:cubicBezTo>
                    <a:pt x="35" y="6"/>
                    <a:pt x="35" y="4"/>
                    <a:pt x="35" y="3"/>
                  </a:cubicBezTo>
                  <a:cubicBezTo>
                    <a:pt x="34" y="1"/>
                    <a:pt x="31" y="0"/>
                    <a:pt x="30" y="1"/>
                  </a:cubicBezTo>
                  <a:close/>
                </a:path>
              </a:pathLst>
            </a:custGeom>
            <a:solidFill>
              <a:srgbClr val="FFFFFF">
                <a:lumMod val="85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82" name="Freeform 26">
              <a:extLst>
                <a:ext uri="{FF2B5EF4-FFF2-40B4-BE49-F238E27FC236}">
                  <a16:creationId xmlns:a16="http://schemas.microsoft.com/office/drawing/2014/main" id="{6FE5C676-8E31-4FDA-9761-B8B079267257}"/>
                </a:ext>
              </a:extLst>
            </p:cNvPr>
            <p:cNvSpPr>
              <a:spLocks/>
            </p:cNvSpPr>
            <p:nvPr/>
          </p:nvSpPr>
          <p:spPr bwMode="auto">
            <a:xfrm>
              <a:off x="6976908" y="2588425"/>
              <a:ext cx="287556" cy="188843"/>
            </a:xfrm>
            <a:custGeom>
              <a:avLst/>
              <a:gdLst>
                <a:gd name="T0" fmla="*/ 4 w 35"/>
                <a:gd name="T1" fmla="*/ 23 h 23"/>
                <a:gd name="T2" fmla="*/ 6 w 35"/>
                <a:gd name="T3" fmla="*/ 23 h 23"/>
                <a:gd name="T4" fmla="*/ 33 w 35"/>
                <a:gd name="T5" fmla="*/ 7 h 23"/>
                <a:gd name="T6" fmla="*/ 34 w 35"/>
                <a:gd name="T7" fmla="*/ 2 h 23"/>
                <a:gd name="T8" fmla="*/ 30 w 35"/>
                <a:gd name="T9" fmla="*/ 1 h 23"/>
                <a:gd name="T10" fmla="*/ 2 w 35"/>
                <a:gd name="T11" fmla="*/ 17 h 23"/>
                <a:gd name="T12" fmla="*/ 1 w 35"/>
                <a:gd name="T13" fmla="*/ 21 h 23"/>
                <a:gd name="T14" fmla="*/ 4 w 35"/>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3">
                  <a:moveTo>
                    <a:pt x="4" y="23"/>
                  </a:moveTo>
                  <a:cubicBezTo>
                    <a:pt x="5" y="23"/>
                    <a:pt x="5" y="23"/>
                    <a:pt x="6" y="23"/>
                  </a:cubicBezTo>
                  <a:cubicBezTo>
                    <a:pt x="33" y="7"/>
                    <a:pt x="33" y="7"/>
                    <a:pt x="33" y="7"/>
                  </a:cubicBezTo>
                  <a:cubicBezTo>
                    <a:pt x="35" y="6"/>
                    <a:pt x="35" y="4"/>
                    <a:pt x="34" y="2"/>
                  </a:cubicBezTo>
                  <a:cubicBezTo>
                    <a:pt x="33" y="1"/>
                    <a:pt x="31" y="0"/>
                    <a:pt x="30" y="1"/>
                  </a:cubicBezTo>
                  <a:cubicBezTo>
                    <a:pt x="2" y="17"/>
                    <a:pt x="2" y="17"/>
                    <a:pt x="2" y="17"/>
                  </a:cubicBezTo>
                  <a:cubicBezTo>
                    <a:pt x="1" y="18"/>
                    <a:pt x="0" y="20"/>
                    <a:pt x="1" y="21"/>
                  </a:cubicBezTo>
                  <a:cubicBezTo>
                    <a:pt x="2" y="23"/>
                    <a:pt x="3" y="23"/>
                    <a:pt x="4" y="23"/>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83" name="Freeform 27">
              <a:extLst>
                <a:ext uri="{FF2B5EF4-FFF2-40B4-BE49-F238E27FC236}">
                  <a16:creationId xmlns:a16="http://schemas.microsoft.com/office/drawing/2014/main" id="{E90A1679-8BB1-48A5-9BD8-B20E864A9811}"/>
                </a:ext>
              </a:extLst>
            </p:cNvPr>
            <p:cNvSpPr>
              <a:spLocks/>
            </p:cNvSpPr>
            <p:nvPr/>
          </p:nvSpPr>
          <p:spPr bwMode="auto">
            <a:xfrm>
              <a:off x="4753713" y="3236500"/>
              <a:ext cx="313307" cy="57940"/>
            </a:xfrm>
            <a:custGeom>
              <a:avLst/>
              <a:gdLst>
                <a:gd name="T0" fmla="*/ 38 w 38"/>
                <a:gd name="T1" fmla="*/ 3 h 7"/>
                <a:gd name="T2" fmla="*/ 34 w 38"/>
                <a:gd name="T3" fmla="*/ 0 h 7"/>
                <a:gd name="T4" fmla="*/ 3 w 38"/>
                <a:gd name="T5" fmla="*/ 0 h 7"/>
                <a:gd name="T6" fmla="*/ 0 w 38"/>
                <a:gd name="T7" fmla="*/ 3 h 7"/>
                <a:gd name="T8" fmla="*/ 3 w 38"/>
                <a:gd name="T9" fmla="*/ 7 h 7"/>
                <a:gd name="T10" fmla="*/ 34 w 38"/>
                <a:gd name="T11" fmla="*/ 7 h 7"/>
                <a:gd name="T12" fmla="*/ 38 w 38"/>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38" h="7">
                  <a:moveTo>
                    <a:pt x="38" y="3"/>
                  </a:moveTo>
                  <a:cubicBezTo>
                    <a:pt x="38" y="1"/>
                    <a:pt x="36" y="0"/>
                    <a:pt x="34" y="0"/>
                  </a:cubicBezTo>
                  <a:cubicBezTo>
                    <a:pt x="3" y="0"/>
                    <a:pt x="3" y="0"/>
                    <a:pt x="3" y="0"/>
                  </a:cubicBezTo>
                  <a:cubicBezTo>
                    <a:pt x="1" y="0"/>
                    <a:pt x="0" y="1"/>
                    <a:pt x="0" y="3"/>
                  </a:cubicBezTo>
                  <a:cubicBezTo>
                    <a:pt x="0" y="5"/>
                    <a:pt x="1" y="7"/>
                    <a:pt x="3" y="7"/>
                  </a:cubicBezTo>
                  <a:cubicBezTo>
                    <a:pt x="34" y="7"/>
                    <a:pt x="34" y="7"/>
                    <a:pt x="34" y="7"/>
                  </a:cubicBezTo>
                  <a:cubicBezTo>
                    <a:pt x="36" y="7"/>
                    <a:pt x="38" y="5"/>
                    <a:pt x="38" y="3"/>
                  </a:cubicBezTo>
                  <a:close/>
                </a:path>
              </a:pathLst>
            </a:custGeom>
            <a:solidFill>
              <a:srgbClr val="FFFFFF">
                <a:lumMod val="85000"/>
              </a:srgbClr>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rgbClr val="1A1A1A"/>
                </a:solidFill>
                <a:latin typeface="Segoe UI"/>
              </a:endParaRPr>
            </a:p>
          </p:txBody>
        </p:sp>
        <p:sp>
          <p:nvSpPr>
            <p:cNvPr id="84" name="Freeform 28">
              <a:extLst>
                <a:ext uri="{FF2B5EF4-FFF2-40B4-BE49-F238E27FC236}">
                  <a16:creationId xmlns:a16="http://schemas.microsoft.com/office/drawing/2014/main" id="{FF6D0F76-C9B2-48C8-B384-BB86B393A5B1}"/>
                </a:ext>
              </a:extLst>
            </p:cNvPr>
            <p:cNvSpPr>
              <a:spLocks/>
            </p:cNvSpPr>
            <p:nvPr/>
          </p:nvSpPr>
          <p:spPr bwMode="auto">
            <a:xfrm>
              <a:off x="7124978" y="3236500"/>
              <a:ext cx="313307" cy="57940"/>
            </a:xfrm>
            <a:custGeom>
              <a:avLst/>
              <a:gdLst>
                <a:gd name="T0" fmla="*/ 35 w 38"/>
                <a:gd name="T1" fmla="*/ 0 h 7"/>
                <a:gd name="T2" fmla="*/ 4 w 38"/>
                <a:gd name="T3" fmla="*/ 0 h 7"/>
                <a:gd name="T4" fmla="*/ 0 w 38"/>
                <a:gd name="T5" fmla="*/ 3 h 7"/>
                <a:gd name="T6" fmla="*/ 4 w 38"/>
                <a:gd name="T7" fmla="*/ 7 h 7"/>
                <a:gd name="T8" fmla="*/ 35 w 38"/>
                <a:gd name="T9" fmla="*/ 7 h 7"/>
                <a:gd name="T10" fmla="*/ 38 w 38"/>
                <a:gd name="T11" fmla="*/ 3 h 7"/>
                <a:gd name="T12" fmla="*/ 35 w 3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38" h="7">
                  <a:moveTo>
                    <a:pt x="35" y="0"/>
                  </a:moveTo>
                  <a:cubicBezTo>
                    <a:pt x="4" y="0"/>
                    <a:pt x="4" y="0"/>
                    <a:pt x="4" y="0"/>
                  </a:cubicBezTo>
                  <a:cubicBezTo>
                    <a:pt x="2" y="0"/>
                    <a:pt x="0" y="1"/>
                    <a:pt x="0" y="3"/>
                  </a:cubicBezTo>
                  <a:cubicBezTo>
                    <a:pt x="0" y="5"/>
                    <a:pt x="2" y="7"/>
                    <a:pt x="4" y="7"/>
                  </a:cubicBezTo>
                  <a:cubicBezTo>
                    <a:pt x="35" y="7"/>
                    <a:pt x="35" y="7"/>
                    <a:pt x="35" y="7"/>
                  </a:cubicBezTo>
                  <a:cubicBezTo>
                    <a:pt x="37" y="7"/>
                    <a:pt x="38" y="5"/>
                    <a:pt x="38" y="3"/>
                  </a:cubicBezTo>
                  <a:cubicBezTo>
                    <a:pt x="38" y="1"/>
                    <a:pt x="37" y="0"/>
                    <a:pt x="35" y="0"/>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85" name="Freeform 29">
              <a:extLst>
                <a:ext uri="{FF2B5EF4-FFF2-40B4-BE49-F238E27FC236}">
                  <a16:creationId xmlns:a16="http://schemas.microsoft.com/office/drawing/2014/main" id="{7988C645-1437-4EAC-B632-456646A5FDAF}"/>
                </a:ext>
              </a:extLst>
            </p:cNvPr>
            <p:cNvSpPr>
              <a:spLocks/>
            </p:cNvSpPr>
            <p:nvPr/>
          </p:nvSpPr>
          <p:spPr bwMode="auto">
            <a:xfrm>
              <a:off x="4918951" y="2588425"/>
              <a:ext cx="287556" cy="188843"/>
            </a:xfrm>
            <a:custGeom>
              <a:avLst/>
              <a:gdLst>
                <a:gd name="T0" fmla="*/ 33 w 35"/>
                <a:gd name="T1" fmla="*/ 17 h 23"/>
                <a:gd name="T2" fmla="*/ 6 w 35"/>
                <a:gd name="T3" fmla="*/ 1 h 23"/>
                <a:gd name="T4" fmla="*/ 1 w 35"/>
                <a:gd name="T5" fmla="*/ 2 h 23"/>
                <a:gd name="T6" fmla="*/ 3 w 35"/>
                <a:gd name="T7" fmla="*/ 7 h 23"/>
                <a:gd name="T8" fmla="*/ 30 w 35"/>
                <a:gd name="T9" fmla="*/ 23 h 23"/>
                <a:gd name="T10" fmla="*/ 32 w 35"/>
                <a:gd name="T11" fmla="*/ 23 h 23"/>
                <a:gd name="T12" fmla="*/ 35 w 35"/>
                <a:gd name="T13" fmla="*/ 21 h 23"/>
                <a:gd name="T14" fmla="*/ 33 w 35"/>
                <a:gd name="T15" fmla="*/ 17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3">
                  <a:moveTo>
                    <a:pt x="33" y="17"/>
                  </a:moveTo>
                  <a:cubicBezTo>
                    <a:pt x="6" y="1"/>
                    <a:pt x="6" y="1"/>
                    <a:pt x="6" y="1"/>
                  </a:cubicBezTo>
                  <a:cubicBezTo>
                    <a:pt x="5" y="0"/>
                    <a:pt x="2" y="1"/>
                    <a:pt x="1" y="2"/>
                  </a:cubicBezTo>
                  <a:cubicBezTo>
                    <a:pt x="0" y="4"/>
                    <a:pt x="1" y="6"/>
                    <a:pt x="3" y="7"/>
                  </a:cubicBezTo>
                  <a:cubicBezTo>
                    <a:pt x="30" y="23"/>
                    <a:pt x="30" y="23"/>
                    <a:pt x="30" y="23"/>
                  </a:cubicBezTo>
                  <a:cubicBezTo>
                    <a:pt x="30" y="23"/>
                    <a:pt x="31" y="23"/>
                    <a:pt x="32" y="23"/>
                  </a:cubicBezTo>
                  <a:cubicBezTo>
                    <a:pt x="33" y="23"/>
                    <a:pt x="34" y="23"/>
                    <a:pt x="35" y="21"/>
                  </a:cubicBezTo>
                  <a:cubicBezTo>
                    <a:pt x="35" y="20"/>
                    <a:pt x="35" y="18"/>
                    <a:pt x="33" y="17"/>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rgbClr val="1A1A1A"/>
                </a:solidFill>
                <a:latin typeface="Segoe UI"/>
              </a:endParaRPr>
            </a:p>
          </p:txBody>
        </p:sp>
        <p:sp>
          <p:nvSpPr>
            <p:cNvPr id="86" name="Freeform 30">
              <a:extLst>
                <a:ext uri="{FF2B5EF4-FFF2-40B4-BE49-F238E27FC236}">
                  <a16:creationId xmlns:a16="http://schemas.microsoft.com/office/drawing/2014/main" id="{0976864F-D1EC-40A9-BD91-17C25CD3A89A}"/>
                </a:ext>
              </a:extLst>
            </p:cNvPr>
            <p:cNvSpPr>
              <a:spLocks/>
            </p:cNvSpPr>
            <p:nvPr/>
          </p:nvSpPr>
          <p:spPr bwMode="auto">
            <a:xfrm>
              <a:off x="6976908" y="3770839"/>
              <a:ext cx="287556" cy="188843"/>
            </a:xfrm>
            <a:custGeom>
              <a:avLst/>
              <a:gdLst>
                <a:gd name="T0" fmla="*/ 33 w 35"/>
                <a:gd name="T1" fmla="*/ 17 h 23"/>
                <a:gd name="T2" fmla="*/ 6 w 35"/>
                <a:gd name="T3" fmla="*/ 1 h 23"/>
                <a:gd name="T4" fmla="*/ 1 w 35"/>
                <a:gd name="T5" fmla="*/ 3 h 23"/>
                <a:gd name="T6" fmla="*/ 2 w 35"/>
                <a:gd name="T7" fmla="*/ 7 h 23"/>
                <a:gd name="T8" fmla="*/ 30 w 35"/>
                <a:gd name="T9" fmla="*/ 23 h 23"/>
                <a:gd name="T10" fmla="*/ 31 w 35"/>
                <a:gd name="T11" fmla="*/ 23 h 23"/>
                <a:gd name="T12" fmla="*/ 34 w 35"/>
                <a:gd name="T13" fmla="*/ 22 h 23"/>
                <a:gd name="T14" fmla="*/ 33 w 35"/>
                <a:gd name="T15" fmla="*/ 17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3">
                  <a:moveTo>
                    <a:pt x="33" y="17"/>
                  </a:moveTo>
                  <a:cubicBezTo>
                    <a:pt x="6" y="1"/>
                    <a:pt x="6" y="1"/>
                    <a:pt x="6" y="1"/>
                  </a:cubicBezTo>
                  <a:cubicBezTo>
                    <a:pt x="4" y="0"/>
                    <a:pt x="2" y="1"/>
                    <a:pt x="1" y="3"/>
                  </a:cubicBezTo>
                  <a:cubicBezTo>
                    <a:pt x="0" y="4"/>
                    <a:pt x="1" y="6"/>
                    <a:pt x="2" y="7"/>
                  </a:cubicBezTo>
                  <a:cubicBezTo>
                    <a:pt x="30" y="23"/>
                    <a:pt x="30" y="23"/>
                    <a:pt x="30" y="23"/>
                  </a:cubicBezTo>
                  <a:cubicBezTo>
                    <a:pt x="30" y="23"/>
                    <a:pt x="31" y="23"/>
                    <a:pt x="31" y="23"/>
                  </a:cubicBezTo>
                  <a:cubicBezTo>
                    <a:pt x="32" y="23"/>
                    <a:pt x="34" y="23"/>
                    <a:pt x="34" y="22"/>
                  </a:cubicBezTo>
                  <a:cubicBezTo>
                    <a:pt x="35" y="20"/>
                    <a:pt x="35" y="18"/>
                    <a:pt x="33" y="17"/>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87" name="Freeform 31">
              <a:extLst>
                <a:ext uri="{FF2B5EF4-FFF2-40B4-BE49-F238E27FC236}">
                  <a16:creationId xmlns:a16="http://schemas.microsoft.com/office/drawing/2014/main" id="{D383D96C-D68C-4776-B70E-D7CE9A4D0CBA}"/>
                </a:ext>
              </a:extLst>
            </p:cNvPr>
            <p:cNvSpPr>
              <a:spLocks/>
            </p:cNvSpPr>
            <p:nvPr/>
          </p:nvSpPr>
          <p:spPr bwMode="auto">
            <a:xfrm>
              <a:off x="5403933" y="2112026"/>
              <a:ext cx="197427" cy="278972"/>
            </a:xfrm>
            <a:custGeom>
              <a:avLst/>
              <a:gdLst>
                <a:gd name="T0" fmla="*/ 7 w 24"/>
                <a:gd name="T1" fmla="*/ 2 h 34"/>
                <a:gd name="T2" fmla="*/ 2 w 24"/>
                <a:gd name="T3" fmla="*/ 1 h 34"/>
                <a:gd name="T4" fmla="*/ 1 w 24"/>
                <a:gd name="T5" fmla="*/ 5 h 34"/>
                <a:gd name="T6" fmla="*/ 17 w 24"/>
                <a:gd name="T7" fmla="*/ 32 h 34"/>
                <a:gd name="T8" fmla="*/ 20 w 24"/>
                <a:gd name="T9" fmla="*/ 34 h 34"/>
                <a:gd name="T10" fmla="*/ 21 w 24"/>
                <a:gd name="T11" fmla="*/ 34 h 34"/>
                <a:gd name="T12" fmla="*/ 23 w 24"/>
                <a:gd name="T13" fmla="*/ 29 h 34"/>
                <a:gd name="T14" fmla="*/ 7 w 24"/>
                <a:gd name="T15" fmla="*/ 2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4">
                  <a:moveTo>
                    <a:pt x="7" y="2"/>
                  </a:moveTo>
                  <a:cubicBezTo>
                    <a:pt x="6" y="0"/>
                    <a:pt x="4" y="0"/>
                    <a:pt x="2" y="1"/>
                  </a:cubicBezTo>
                  <a:cubicBezTo>
                    <a:pt x="1" y="2"/>
                    <a:pt x="0" y="4"/>
                    <a:pt x="1" y="5"/>
                  </a:cubicBezTo>
                  <a:cubicBezTo>
                    <a:pt x="17" y="32"/>
                    <a:pt x="17" y="32"/>
                    <a:pt x="17" y="32"/>
                  </a:cubicBezTo>
                  <a:cubicBezTo>
                    <a:pt x="17" y="34"/>
                    <a:pt x="18" y="34"/>
                    <a:pt x="20" y="34"/>
                  </a:cubicBezTo>
                  <a:cubicBezTo>
                    <a:pt x="20" y="34"/>
                    <a:pt x="21" y="34"/>
                    <a:pt x="21" y="34"/>
                  </a:cubicBezTo>
                  <a:cubicBezTo>
                    <a:pt x="23" y="33"/>
                    <a:pt x="24" y="31"/>
                    <a:pt x="23" y="29"/>
                  </a:cubicBezTo>
                  <a:lnTo>
                    <a:pt x="7" y="2"/>
                  </a:ln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rgbClr val="1A1A1A"/>
                </a:solidFill>
                <a:latin typeface="Segoe UI"/>
              </a:endParaRPr>
            </a:p>
          </p:txBody>
        </p:sp>
        <p:sp>
          <p:nvSpPr>
            <p:cNvPr id="88" name="Freeform 32">
              <a:extLst>
                <a:ext uri="{FF2B5EF4-FFF2-40B4-BE49-F238E27FC236}">
                  <a16:creationId xmlns:a16="http://schemas.microsoft.com/office/drawing/2014/main" id="{2284486D-28DE-46CE-9A76-17F5B717B74A}"/>
                </a:ext>
              </a:extLst>
            </p:cNvPr>
            <p:cNvSpPr>
              <a:spLocks/>
            </p:cNvSpPr>
            <p:nvPr/>
          </p:nvSpPr>
          <p:spPr bwMode="auto">
            <a:xfrm>
              <a:off x="6590639" y="4157108"/>
              <a:ext cx="197427" cy="287556"/>
            </a:xfrm>
            <a:custGeom>
              <a:avLst/>
              <a:gdLst>
                <a:gd name="T0" fmla="*/ 7 w 24"/>
                <a:gd name="T1" fmla="*/ 3 h 35"/>
                <a:gd name="T2" fmla="*/ 2 w 24"/>
                <a:gd name="T3" fmla="*/ 1 h 35"/>
                <a:gd name="T4" fmla="*/ 1 w 24"/>
                <a:gd name="T5" fmla="*/ 6 h 35"/>
                <a:gd name="T6" fmla="*/ 17 w 24"/>
                <a:gd name="T7" fmla="*/ 33 h 35"/>
                <a:gd name="T8" fmla="*/ 20 w 24"/>
                <a:gd name="T9" fmla="*/ 35 h 35"/>
                <a:gd name="T10" fmla="*/ 22 w 24"/>
                <a:gd name="T11" fmla="*/ 34 h 35"/>
                <a:gd name="T12" fmla="*/ 23 w 24"/>
                <a:gd name="T13" fmla="*/ 30 h 35"/>
                <a:gd name="T14" fmla="*/ 7 w 24"/>
                <a:gd name="T15" fmla="*/ 3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5">
                  <a:moveTo>
                    <a:pt x="7" y="3"/>
                  </a:moveTo>
                  <a:cubicBezTo>
                    <a:pt x="6" y="1"/>
                    <a:pt x="4" y="0"/>
                    <a:pt x="2" y="1"/>
                  </a:cubicBezTo>
                  <a:cubicBezTo>
                    <a:pt x="1" y="2"/>
                    <a:pt x="0" y="4"/>
                    <a:pt x="1" y="6"/>
                  </a:cubicBezTo>
                  <a:cubicBezTo>
                    <a:pt x="17" y="33"/>
                    <a:pt x="17" y="33"/>
                    <a:pt x="17" y="33"/>
                  </a:cubicBezTo>
                  <a:cubicBezTo>
                    <a:pt x="17" y="34"/>
                    <a:pt x="19" y="35"/>
                    <a:pt x="20" y="35"/>
                  </a:cubicBezTo>
                  <a:cubicBezTo>
                    <a:pt x="20" y="35"/>
                    <a:pt x="21" y="35"/>
                    <a:pt x="22" y="34"/>
                  </a:cubicBezTo>
                  <a:cubicBezTo>
                    <a:pt x="23" y="33"/>
                    <a:pt x="24" y="31"/>
                    <a:pt x="23" y="30"/>
                  </a:cubicBezTo>
                  <a:lnTo>
                    <a:pt x="7" y="3"/>
                  </a:ln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89" name="Freeform 33">
              <a:extLst>
                <a:ext uri="{FF2B5EF4-FFF2-40B4-BE49-F238E27FC236}">
                  <a16:creationId xmlns:a16="http://schemas.microsoft.com/office/drawing/2014/main" id="{0C92D983-3C20-44B5-97E7-AEFFE0A629E1}"/>
                </a:ext>
              </a:extLst>
            </p:cNvPr>
            <p:cNvSpPr>
              <a:spLocks/>
            </p:cNvSpPr>
            <p:nvPr/>
          </p:nvSpPr>
          <p:spPr bwMode="auto">
            <a:xfrm>
              <a:off x="6071321" y="1921038"/>
              <a:ext cx="49357" cy="313307"/>
            </a:xfrm>
            <a:custGeom>
              <a:avLst/>
              <a:gdLst>
                <a:gd name="T0" fmla="*/ 3 w 6"/>
                <a:gd name="T1" fmla="*/ 38 h 38"/>
                <a:gd name="T2" fmla="*/ 6 w 6"/>
                <a:gd name="T3" fmla="*/ 35 h 38"/>
                <a:gd name="T4" fmla="*/ 6 w 6"/>
                <a:gd name="T5" fmla="*/ 3 h 38"/>
                <a:gd name="T6" fmla="*/ 3 w 6"/>
                <a:gd name="T7" fmla="*/ 0 h 38"/>
                <a:gd name="T8" fmla="*/ 0 w 6"/>
                <a:gd name="T9" fmla="*/ 3 h 38"/>
                <a:gd name="T10" fmla="*/ 0 w 6"/>
                <a:gd name="T11" fmla="*/ 35 h 38"/>
                <a:gd name="T12" fmla="*/ 3 w 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6" h="38">
                  <a:moveTo>
                    <a:pt x="3" y="38"/>
                  </a:moveTo>
                  <a:cubicBezTo>
                    <a:pt x="5" y="38"/>
                    <a:pt x="6" y="37"/>
                    <a:pt x="6" y="35"/>
                  </a:cubicBezTo>
                  <a:cubicBezTo>
                    <a:pt x="6" y="3"/>
                    <a:pt x="6" y="3"/>
                    <a:pt x="6" y="3"/>
                  </a:cubicBezTo>
                  <a:cubicBezTo>
                    <a:pt x="6" y="1"/>
                    <a:pt x="5" y="0"/>
                    <a:pt x="3" y="0"/>
                  </a:cubicBezTo>
                  <a:cubicBezTo>
                    <a:pt x="1" y="0"/>
                    <a:pt x="0" y="1"/>
                    <a:pt x="0" y="3"/>
                  </a:cubicBezTo>
                  <a:cubicBezTo>
                    <a:pt x="0" y="35"/>
                    <a:pt x="0" y="35"/>
                    <a:pt x="0" y="35"/>
                  </a:cubicBezTo>
                  <a:cubicBezTo>
                    <a:pt x="0" y="37"/>
                    <a:pt x="1" y="38"/>
                    <a:pt x="3" y="38"/>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rgbClr val="1A1A1A"/>
                </a:solidFill>
                <a:latin typeface="Segoe UI"/>
              </a:endParaRPr>
            </a:p>
          </p:txBody>
        </p:sp>
        <p:sp>
          <p:nvSpPr>
            <p:cNvPr id="90" name="Freeform 34">
              <a:extLst>
                <a:ext uri="{FF2B5EF4-FFF2-40B4-BE49-F238E27FC236}">
                  <a16:creationId xmlns:a16="http://schemas.microsoft.com/office/drawing/2014/main" id="{55C2DCA6-93AE-444A-8D01-9B5932D5AF3F}"/>
                </a:ext>
              </a:extLst>
            </p:cNvPr>
            <p:cNvSpPr>
              <a:spLocks/>
            </p:cNvSpPr>
            <p:nvPr/>
          </p:nvSpPr>
          <p:spPr bwMode="auto">
            <a:xfrm>
              <a:off x="6071321" y="4290157"/>
              <a:ext cx="49357" cy="319745"/>
            </a:xfrm>
            <a:custGeom>
              <a:avLst/>
              <a:gdLst>
                <a:gd name="T0" fmla="*/ 3 w 6"/>
                <a:gd name="T1" fmla="*/ 0 h 39"/>
                <a:gd name="T2" fmla="*/ 0 w 6"/>
                <a:gd name="T3" fmla="*/ 4 h 39"/>
                <a:gd name="T4" fmla="*/ 0 w 6"/>
                <a:gd name="T5" fmla="*/ 35 h 39"/>
                <a:gd name="T6" fmla="*/ 3 w 6"/>
                <a:gd name="T7" fmla="*/ 39 h 39"/>
                <a:gd name="T8" fmla="*/ 6 w 6"/>
                <a:gd name="T9" fmla="*/ 35 h 39"/>
                <a:gd name="T10" fmla="*/ 6 w 6"/>
                <a:gd name="T11" fmla="*/ 4 h 39"/>
                <a:gd name="T12" fmla="*/ 3 w 6"/>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6" h="39">
                  <a:moveTo>
                    <a:pt x="3" y="0"/>
                  </a:moveTo>
                  <a:cubicBezTo>
                    <a:pt x="1" y="0"/>
                    <a:pt x="0" y="2"/>
                    <a:pt x="0" y="4"/>
                  </a:cubicBezTo>
                  <a:cubicBezTo>
                    <a:pt x="0" y="35"/>
                    <a:pt x="0" y="35"/>
                    <a:pt x="0" y="35"/>
                  </a:cubicBezTo>
                  <a:cubicBezTo>
                    <a:pt x="0" y="37"/>
                    <a:pt x="1" y="39"/>
                    <a:pt x="3" y="39"/>
                  </a:cubicBezTo>
                  <a:cubicBezTo>
                    <a:pt x="5" y="39"/>
                    <a:pt x="6" y="37"/>
                    <a:pt x="6" y="35"/>
                  </a:cubicBezTo>
                  <a:cubicBezTo>
                    <a:pt x="6" y="4"/>
                    <a:pt x="6" y="4"/>
                    <a:pt x="6" y="4"/>
                  </a:cubicBezTo>
                  <a:cubicBezTo>
                    <a:pt x="6" y="2"/>
                    <a:pt x="5" y="0"/>
                    <a:pt x="3" y="0"/>
                  </a:cubicBezTo>
                  <a:close/>
                </a:path>
              </a:pathLst>
            </a:custGeom>
            <a:solidFill>
              <a:srgbClr val="FFFFFF">
                <a:lumMod val="85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91" name="Freeform 35">
              <a:extLst>
                <a:ext uri="{FF2B5EF4-FFF2-40B4-BE49-F238E27FC236}">
                  <a16:creationId xmlns:a16="http://schemas.microsoft.com/office/drawing/2014/main" id="{9EBE8913-04FE-4358-A28A-091BF4922994}"/>
                </a:ext>
              </a:extLst>
            </p:cNvPr>
            <p:cNvSpPr>
              <a:spLocks noEditPoints="1"/>
            </p:cNvSpPr>
            <p:nvPr/>
          </p:nvSpPr>
          <p:spPr bwMode="auto">
            <a:xfrm>
              <a:off x="5955440" y="2562674"/>
              <a:ext cx="1062241" cy="1643791"/>
            </a:xfrm>
            <a:custGeom>
              <a:avLst/>
              <a:gdLst>
                <a:gd name="T0" fmla="*/ 31 w 129"/>
                <a:gd name="T1" fmla="*/ 97 h 200"/>
                <a:gd name="T2" fmla="*/ 34 w 129"/>
                <a:gd name="T3" fmla="*/ 87 h 200"/>
                <a:gd name="T4" fmla="*/ 22 w 129"/>
                <a:gd name="T5" fmla="*/ 71 h 200"/>
                <a:gd name="T6" fmla="*/ 22 w 129"/>
                <a:gd name="T7" fmla="*/ 5 h 200"/>
                <a:gd name="T8" fmla="*/ 17 w 129"/>
                <a:gd name="T9" fmla="*/ 0 h 200"/>
                <a:gd name="T10" fmla="*/ 12 w 129"/>
                <a:gd name="T11" fmla="*/ 5 h 200"/>
                <a:gd name="T12" fmla="*/ 12 w 129"/>
                <a:gd name="T13" fmla="*/ 71 h 200"/>
                <a:gd name="T14" fmla="*/ 0 w 129"/>
                <a:gd name="T15" fmla="*/ 87 h 200"/>
                <a:gd name="T16" fmla="*/ 17 w 129"/>
                <a:gd name="T17" fmla="*/ 104 h 200"/>
                <a:gd name="T18" fmla="*/ 26 w 129"/>
                <a:gd name="T19" fmla="*/ 102 h 200"/>
                <a:gd name="T20" fmla="*/ 122 w 129"/>
                <a:gd name="T21" fmla="*/ 199 h 200"/>
                <a:gd name="T22" fmla="*/ 125 w 129"/>
                <a:gd name="T23" fmla="*/ 200 h 200"/>
                <a:gd name="T24" fmla="*/ 127 w 129"/>
                <a:gd name="T25" fmla="*/ 199 h 200"/>
                <a:gd name="T26" fmla="*/ 127 w 129"/>
                <a:gd name="T27" fmla="*/ 194 h 200"/>
                <a:gd name="T28" fmla="*/ 31 w 129"/>
                <a:gd name="T29" fmla="*/ 97 h 200"/>
                <a:gd name="T30" fmla="*/ 7 w 129"/>
                <a:gd name="T31" fmla="*/ 87 h 200"/>
                <a:gd name="T32" fmla="*/ 17 w 129"/>
                <a:gd name="T33" fmla="*/ 77 h 200"/>
                <a:gd name="T34" fmla="*/ 17 w 129"/>
                <a:gd name="T35" fmla="*/ 77 h 200"/>
                <a:gd name="T36" fmla="*/ 17 w 129"/>
                <a:gd name="T37" fmla="*/ 77 h 200"/>
                <a:gd name="T38" fmla="*/ 27 w 129"/>
                <a:gd name="T39" fmla="*/ 87 h 200"/>
                <a:gd name="T40" fmla="*/ 17 w 129"/>
                <a:gd name="T41" fmla="*/ 97 h 200"/>
                <a:gd name="T42" fmla="*/ 7 w 129"/>
                <a:gd name="T43" fmla="*/ 87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9" h="200">
                  <a:moveTo>
                    <a:pt x="31" y="97"/>
                  </a:moveTo>
                  <a:cubicBezTo>
                    <a:pt x="33" y="95"/>
                    <a:pt x="34" y="91"/>
                    <a:pt x="34" y="87"/>
                  </a:cubicBezTo>
                  <a:cubicBezTo>
                    <a:pt x="34" y="79"/>
                    <a:pt x="29" y="73"/>
                    <a:pt x="22" y="71"/>
                  </a:cubicBezTo>
                  <a:cubicBezTo>
                    <a:pt x="22" y="5"/>
                    <a:pt x="22" y="5"/>
                    <a:pt x="22" y="5"/>
                  </a:cubicBezTo>
                  <a:cubicBezTo>
                    <a:pt x="22" y="3"/>
                    <a:pt x="20" y="0"/>
                    <a:pt x="17" y="0"/>
                  </a:cubicBezTo>
                  <a:cubicBezTo>
                    <a:pt x="14" y="0"/>
                    <a:pt x="12" y="3"/>
                    <a:pt x="12" y="5"/>
                  </a:cubicBezTo>
                  <a:cubicBezTo>
                    <a:pt x="12" y="71"/>
                    <a:pt x="12" y="71"/>
                    <a:pt x="12" y="71"/>
                  </a:cubicBezTo>
                  <a:cubicBezTo>
                    <a:pt x="5" y="73"/>
                    <a:pt x="0" y="79"/>
                    <a:pt x="0" y="87"/>
                  </a:cubicBezTo>
                  <a:cubicBezTo>
                    <a:pt x="0" y="97"/>
                    <a:pt x="7" y="104"/>
                    <a:pt x="17" y="104"/>
                  </a:cubicBezTo>
                  <a:cubicBezTo>
                    <a:pt x="20" y="104"/>
                    <a:pt x="23" y="103"/>
                    <a:pt x="26" y="102"/>
                  </a:cubicBezTo>
                  <a:cubicBezTo>
                    <a:pt x="122" y="199"/>
                    <a:pt x="122" y="199"/>
                    <a:pt x="122" y="199"/>
                  </a:cubicBezTo>
                  <a:cubicBezTo>
                    <a:pt x="123" y="200"/>
                    <a:pt x="124" y="200"/>
                    <a:pt x="125" y="200"/>
                  </a:cubicBezTo>
                  <a:cubicBezTo>
                    <a:pt x="126" y="200"/>
                    <a:pt x="127" y="200"/>
                    <a:pt x="127" y="199"/>
                  </a:cubicBezTo>
                  <a:cubicBezTo>
                    <a:pt x="129" y="198"/>
                    <a:pt x="129" y="195"/>
                    <a:pt x="127" y="194"/>
                  </a:cubicBezTo>
                  <a:lnTo>
                    <a:pt x="31" y="97"/>
                  </a:lnTo>
                  <a:close/>
                  <a:moveTo>
                    <a:pt x="7" y="87"/>
                  </a:moveTo>
                  <a:cubicBezTo>
                    <a:pt x="7" y="81"/>
                    <a:pt x="11" y="77"/>
                    <a:pt x="17" y="77"/>
                  </a:cubicBezTo>
                  <a:cubicBezTo>
                    <a:pt x="17" y="77"/>
                    <a:pt x="17" y="77"/>
                    <a:pt x="17" y="77"/>
                  </a:cubicBezTo>
                  <a:cubicBezTo>
                    <a:pt x="17" y="77"/>
                    <a:pt x="17" y="77"/>
                    <a:pt x="17" y="77"/>
                  </a:cubicBezTo>
                  <a:cubicBezTo>
                    <a:pt x="23" y="77"/>
                    <a:pt x="27" y="81"/>
                    <a:pt x="27" y="87"/>
                  </a:cubicBezTo>
                  <a:cubicBezTo>
                    <a:pt x="27" y="93"/>
                    <a:pt x="23" y="97"/>
                    <a:pt x="17" y="97"/>
                  </a:cubicBezTo>
                  <a:cubicBezTo>
                    <a:pt x="11" y="97"/>
                    <a:pt x="7" y="93"/>
                    <a:pt x="7" y="87"/>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grpSp>
      <p:sp>
        <p:nvSpPr>
          <p:cNvPr id="92" name="Oval 91">
            <a:extLst>
              <a:ext uri="{FF2B5EF4-FFF2-40B4-BE49-F238E27FC236}">
                <a16:creationId xmlns:a16="http://schemas.microsoft.com/office/drawing/2014/main" id="{3A0F2505-7C3A-4E73-B855-E989FCB69074}"/>
              </a:ext>
            </a:extLst>
          </p:cNvPr>
          <p:cNvSpPr/>
          <p:nvPr/>
        </p:nvSpPr>
        <p:spPr bwMode="auto">
          <a:xfrm>
            <a:off x="1768739" y="3454378"/>
            <a:ext cx="220460" cy="266575"/>
          </a:xfrm>
          <a:prstGeom prst="ellipse">
            <a:avLst/>
          </a:prstGeom>
          <a:solidFill>
            <a:srgbClr val="1A1A1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2" name="Group 101">
            <a:extLst>
              <a:ext uri="{FF2B5EF4-FFF2-40B4-BE49-F238E27FC236}">
                <a16:creationId xmlns:a16="http://schemas.microsoft.com/office/drawing/2014/main" id="{08859818-1074-4970-A5C3-18CA6B1CFC0F}"/>
              </a:ext>
            </a:extLst>
          </p:cNvPr>
          <p:cNvGrpSpPr/>
          <p:nvPr/>
        </p:nvGrpSpPr>
        <p:grpSpPr>
          <a:xfrm>
            <a:off x="3212578" y="2400272"/>
            <a:ext cx="4210787" cy="276999"/>
            <a:chOff x="7438285" y="2250633"/>
            <a:chExt cx="4210787" cy="276999"/>
          </a:xfrm>
        </p:grpSpPr>
        <p:sp>
          <p:nvSpPr>
            <p:cNvPr id="103" name="TextBox 102">
              <a:extLst>
                <a:ext uri="{FF2B5EF4-FFF2-40B4-BE49-F238E27FC236}">
                  <a16:creationId xmlns:a16="http://schemas.microsoft.com/office/drawing/2014/main" id="{5454160A-A19C-4CFA-82F3-A097B5AB5ACD}"/>
                </a:ext>
              </a:extLst>
            </p:cNvPr>
            <p:cNvSpPr txBox="1"/>
            <p:nvPr/>
          </p:nvSpPr>
          <p:spPr>
            <a:xfrm>
              <a:off x="8290466" y="2250633"/>
              <a:ext cx="3358606" cy="276999"/>
            </a:xfrm>
            <a:prstGeom prst="rect">
              <a:avLst/>
            </a:prstGeom>
            <a:noFill/>
          </p:spPr>
          <p:txBody>
            <a:bodyPr wrap="square" lIns="91440" tIns="0" rIns="0" bIns="0" rtlCol="0">
              <a:spAutoFit/>
            </a:bodyPr>
            <a:lstStyle>
              <a:defPPr>
                <a:defRPr lang="en-US"/>
              </a:defPPr>
              <a:lvl1pPr marR="0" lvl="0" indent="0" algn="r" fontAlgn="auto">
                <a:lnSpc>
                  <a:spcPct val="100000"/>
                </a:lnSpc>
                <a:spcBef>
                  <a:spcPts val="0"/>
                </a:spcBef>
                <a:spcAft>
                  <a:spcPts val="0"/>
                </a:spcAft>
                <a:buClrTx/>
                <a:buSzTx/>
                <a:buFontTx/>
                <a:buNone/>
                <a:tabLst/>
                <a:defRPr kumimoji="0" b="0" i="0" u="none" strike="noStrike" kern="0" cap="none" spc="0" normalizeH="0" baseline="0">
                  <a:ln>
                    <a:noFill/>
                  </a:ln>
                  <a:solidFill>
                    <a:schemeClr val="bg1">
                      <a:lumMod val="65000"/>
                    </a:schemeClr>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gradFill>
                    <a:gsLst>
                      <a:gs pos="83000">
                        <a:srgbClr val="002050"/>
                      </a:gs>
                      <a:gs pos="100000">
                        <a:srgbClr val="002050"/>
                      </a:gs>
                    </a:gsLst>
                    <a:lin ang="5400000" scaled="1"/>
                  </a:gradFill>
                  <a:effectLst/>
                  <a:uLnTx/>
                  <a:uFillTx/>
                  <a:latin typeface="Segoe UI"/>
                  <a:ea typeface="+mn-ea"/>
                  <a:cs typeface="+mn-cs"/>
                </a:rPr>
                <a:t>Azure Security Basics</a:t>
              </a:r>
            </a:p>
          </p:txBody>
        </p:sp>
        <p:cxnSp>
          <p:nvCxnSpPr>
            <p:cNvPr id="104" name="Straight Connector 103">
              <a:extLst>
                <a:ext uri="{FF2B5EF4-FFF2-40B4-BE49-F238E27FC236}">
                  <a16:creationId xmlns:a16="http://schemas.microsoft.com/office/drawing/2014/main" id="{62974B0A-33DE-4D34-9F39-2693FC796FE6}"/>
                </a:ext>
              </a:extLst>
            </p:cNvPr>
            <p:cNvCxnSpPr/>
            <p:nvPr/>
          </p:nvCxnSpPr>
          <p:spPr>
            <a:xfrm>
              <a:off x="7438285" y="2407230"/>
              <a:ext cx="792850" cy="0"/>
            </a:xfrm>
            <a:prstGeom prst="line">
              <a:avLst/>
            </a:prstGeom>
            <a:solidFill>
              <a:srgbClr val="FFFFFF"/>
            </a:solidFill>
            <a:ln w="57150" cap="rnd" cmpd="sng" algn="ctr">
              <a:solidFill>
                <a:schemeClr val="accent2"/>
              </a:solidFill>
              <a:prstDash val="sysDot"/>
              <a:headEnd type="none" w="med" len="med"/>
              <a:tailEnd type="none" w="med" len="med"/>
            </a:ln>
            <a:effectLst/>
          </p:spPr>
        </p:cxnSp>
      </p:grpSp>
      <p:grpSp>
        <p:nvGrpSpPr>
          <p:cNvPr id="108" name="Group 107">
            <a:extLst>
              <a:ext uri="{FF2B5EF4-FFF2-40B4-BE49-F238E27FC236}">
                <a16:creationId xmlns:a16="http://schemas.microsoft.com/office/drawing/2014/main" id="{28A26D0C-905B-46B6-ADF2-C931127D9ACB}"/>
              </a:ext>
            </a:extLst>
          </p:cNvPr>
          <p:cNvGrpSpPr/>
          <p:nvPr/>
        </p:nvGrpSpPr>
        <p:grpSpPr>
          <a:xfrm>
            <a:off x="3501531" y="3018596"/>
            <a:ext cx="3354467" cy="553998"/>
            <a:chOff x="7724934" y="3529204"/>
            <a:chExt cx="3354467" cy="553998"/>
          </a:xfrm>
        </p:grpSpPr>
        <p:sp>
          <p:nvSpPr>
            <p:cNvPr id="109" name="TextBox 108">
              <a:extLst>
                <a:ext uri="{FF2B5EF4-FFF2-40B4-BE49-F238E27FC236}">
                  <a16:creationId xmlns:a16="http://schemas.microsoft.com/office/drawing/2014/main" id="{F1D9D9C7-9C97-45E7-9C92-8EB5E8A8CBC6}"/>
                </a:ext>
              </a:extLst>
            </p:cNvPr>
            <p:cNvSpPr txBox="1"/>
            <p:nvPr/>
          </p:nvSpPr>
          <p:spPr>
            <a:xfrm>
              <a:off x="8321204" y="3529204"/>
              <a:ext cx="2758197" cy="553998"/>
            </a:xfrm>
            <a:prstGeom prst="rect">
              <a:avLst/>
            </a:prstGeom>
            <a:noFill/>
          </p:spPr>
          <p:txBody>
            <a:bodyPr wrap="square" lIns="91440" tIns="0" rIns="0" bIns="0" rtlCol="0">
              <a:spAutoFit/>
            </a:bodyPr>
            <a:lstStyle>
              <a:defPPr>
                <a:defRPr lang="en-US"/>
              </a:defPPr>
              <a:lvl1pPr marR="0" lvl="0" indent="0" algn="r" fontAlgn="auto">
                <a:lnSpc>
                  <a:spcPct val="100000"/>
                </a:lnSpc>
                <a:spcBef>
                  <a:spcPts val="0"/>
                </a:spcBef>
                <a:spcAft>
                  <a:spcPts val="0"/>
                </a:spcAft>
                <a:buClrTx/>
                <a:buSzTx/>
                <a:buFontTx/>
                <a:buNone/>
                <a:tabLst/>
                <a:defRPr kumimoji="0" b="0" i="0" u="none" strike="noStrike" kern="0" cap="none" spc="0" normalizeH="0" baseline="0">
                  <a:ln>
                    <a:noFill/>
                  </a:ln>
                  <a:solidFill>
                    <a:schemeClr val="bg1">
                      <a:lumMod val="65000"/>
                    </a:schemeClr>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gradFill>
                    <a:gsLst>
                      <a:gs pos="83000">
                        <a:srgbClr val="002050"/>
                      </a:gs>
                      <a:gs pos="100000">
                        <a:srgbClr val="002050"/>
                      </a:gs>
                    </a:gsLst>
                    <a:lin ang="5400000" scaled="1"/>
                  </a:gradFill>
                  <a:effectLst/>
                  <a:uLnTx/>
                  <a:uFillTx/>
                  <a:latin typeface="Segoe UI"/>
                  <a:ea typeface="+mn-ea"/>
                  <a:cs typeface="+mn-cs"/>
                </a:rPr>
                <a:t>Best Practices &amp; </a:t>
              </a:r>
              <a:br>
                <a:rPr kumimoji="0" lang="en-US" sz="1800" b="1" i="0" u="none" strike="noStrike" kern="0" cap="none" spc="0" normalizeH="0" baseline="0" noProof="0" dirty="0">
                  <a:ln>
                    <a:noFill/>
                  </a:ln>
                  <a:gradFill>
                    <a:gsLst>
                      <a:gs pos="83000">
                        <a:srgbClr val="002050"/>
                      </a:gs>
                      <a:gs pos="100000">
                        <a:srgbClr val="002050"/>
                      </a:gs>
                    </a:gsLst>
                    <a:lin ang="5400000" scaled="1"/>
                  </a:gradFill>
                  <a:effectLst/>
                  <a:uLnTx/>
                  <a:uFillTx/>
                  <a:latin typeface="Segoe UI"/>
                  <a:ea typeface="+mn-ea"/>
                  <a:cs typeface="+mn-cs"/>
                </a:rPr>
              </a:br>
              <a:r>
                <a:rPr kumimoji="0" lang="en-US" sz="1800" b="1" i="0" u="none" strike="noStrike" kern="0" cap="none" spc="0" normalizeH="0" baseline="0" noProof="0" dirty="0">
                  <a:ln>
                    <a:noFill/>
                  </a:ln>
                  <a:gradFill>
                    <a:gsLst>
                      <a:gs pos="83000">
                        <a:srgbClr val="002050"/>
                      </a:gs>
                      <a:gs pos="100000">
                        <a:srgbClr val="002050"/>
                      </a:gs>
                    </a:gsLst>
                    <a:lin ang="5400000" scaled="1"/>
                  </a:gradFill>
                  <a:effectLst/>
                  <a:uLnTx/>
                  <a:uFillTx/>
                  <a:latin typeface="Segoe UI"/>
                  <a:ea typeface="+mn-ea"/>
                  <a:cs typeface="+mn-cs"/>
                </a:rPr>
                <a:t>Design Decisions</a:t>
              </a:r>
            </a:p>
          </p:txBody>
        </p:sp>
        <p:cxnSp>
          <p:nvCxnSpPr>
            <p:cNvPr id="110" name="Straight Connector 109">
              <a:extLst>
                <a:ext uri="{FF2B5EF4-FFF2-40B4-BE49-F238E27FC236}">
                  <a16:creationId xmlns:a16="http://schemas.microsoft.com/office/drawing/2014/main" id="{5BF6518E-2764-45F6-B5D9-179B9D5ED2B3}"/>
                </a:ext>
              </a:extLst>
            </p:cNvPr>
            <p:cNvCxnSpPr>
              <a:cxnSpLocks/>
            </p:cNvCxnSpPr>
            <p:nvPr/>
          </p:nvCxnSpPr>
          <p:spPr>
            <a:xfrm>
              <a:off x="7724934" y="3815514"/>
              <a:ext cx="565366" cy="0"/>
            </a:xfrm>
            <a:prstGeom prst="line">
              <a:avLst/>
            </a:prstGeom>
            <a:solidFill>
              <a:srgbClr val="FFFFFF"/>
            </a:solidFill>
            <a:ln w="57150" cap="rnd" cmpd="sng" algn="ctr">
              <a:solidFill>
                <a:schemeClr val="accent2"/>
              </a:solidFill>
              <a:prstDash val="sysDot"/>
              <a:headEnd type="none" w="med" len="med"/>
              <a:tailEnd type="none" w="med" len="med"/>
            </a:ln>
            <a:effectLst/>
          </p:spPr>
        </p:cxnSp>
      </p:grpSp>
      <p:grpSp>
        <p:nvGrpSpPr>
          <p:cNvPr id="111" name="Group 110">
            <a:extLst>
              <a:ext uri="{FF2B5EF4-FFF2-40B4-BE49-F238E27FC236}">
                <a16:creationId xmlns:a16="http://schemas.microsoft.com/office/drawing/2014/main" id="{7A1111A5-D5D4-4CEB-A284-0431A2333AD2}"/>
              </a:ext>
            </a:extLst>
          </p:cNvPr>
          <p:cNvGrpSpPr/>
          <p:nvPr/>
        </p:nvGrpSpPr>
        <p:grpSpPr>
          <a:xfrm>
            <a:off x="3102029" y="4542320"/>
            <a:ext cx="3042334" cy="276999"/>
            <a:chOff x="7348756" y="4356396"/>
            <a:chExt cx="3042334" cy="276999"/>
          </a:xfrm>
        </p:grpSpPr>
        <p:sp>
          <p:nvSpPr>
            <p:cNvPr id="112" name="TextBox 111">
              <a:extLst>
                <a:ext uri="{FF2B5EF4-FFF2-40B4-BE49-F238E27FC236}">
                  <a16:creationId xmlns:a16="http://schemas.microsoft.com/office/drawing/2014/main" id="{7D45E168-0396-446C-9B22-4A76B9C7DCC1}"/>
                </a:ext>
              </a:extLst>
            </p:cNvPr>
            <p:cNvSpPr txBox="1"/>
            <p:nvPr/>
          </p:nvSpPr>
          <p:spPr>
            <a:xfrm>
              <a:off x="7999295" y="4356396"/>
              <a:ext cx="2391795" cy="276999"/>
            </a:xfrm>
            <a:prstGeom prst="rect">
              <a:avLst/>
            </a:prstGeom>
            <a:noFill/>
          </p:spPr>
          <p:txBody>
            <a:bodyPr wrap="square" lIns="91440" tIns="0" rIns="0" bIns="0" rtlCol="0">
              <a:spAutoFit/>
            </a:bodyPr>
            <a:lstStyle>
              <a:defPPr>
                <a:defRPr lang="en-US"/>
              </a:defPPr>
              <a:lvl1pPr marR="0" lvl="0" indent="0" algn="r" fontAlgn="auto">
                <a:lnSpc>
                  <a:spcPct val="100000"/>
                </a:lnSpc>
                <a:spcBef>
                  <a:spcPts val="0"/>
                </a:spcBef>
                <a:spcAft>
                  <a:spcPts val="0"/>
                </a:spcAft>
                <a:buClrTx/>
                <a:buSzTx/>
                <a:buFontTx/>
                <a:buNone/>
                <a:tabLst/>
                <a:defRPr kumimoji="0" b="0" i="0" u="none" strike="noStrike" kern="0" cap="none" spc="0" normalizeH="0" baseline="0">
                  <a:ln>
                    <a:noFill/>
                  </a:ln>
                  <a:solidFill>
                    <a:schemeClr val="bg1">
                      <a:lumMod val="65000"/>
                    </a:schemeClr>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gradFill>
                    <a:gsLst>
                      <a:gs pos="83000">
                        <a:srgbClr val="0078D4"/>
                      </a:gs>
                      <a:gs pos="100000">
                        <a:srgbClr val="0078D4"/>
                      </a:gs>
                    </a:gsLst>
                    <a:lin ang="5400000" scaled="1"/>
                  </a:gradFill>
                  <a:effectLst/>
                  <a:uLnTx/>
                  <a:uFillTx/>
                  <a:latin typeface="Segoe UI"/>
                  <a:ea typeface="+mn-ea"/>
                  <a:cs typeface="+mn-cs"/>
                </a:rPr>
                <a:t>Planning Next Steps</a:t>
              </a:r>
            </a:p>
          </p:txBody>
        </p:sp>
        <p:cxnSp>
          <p:nvCxnSpPr>
            <p:cNvPr id="113" name="Straight Connector 112">
              <a:extLst>
                <a:ext uri="{FF2B5EF4-FFF2-40B4-BE49-F238E27FC236}">
                  <a16:creationId xmlns:a16="http://schemas.microsoft.com/office/drawing/2014/main" id="{796BAD18-3EB6-42A0-B661-AD924DC71D05}"/>
                </a:ext>
              </a:extLst>
            </p:cNvPr>
            <p:cNvCxnSpPr>
              <a:cxnSpLocks/>
            </p:cNvCxnSpPr>
            <p:nvPr/>
          </p:nvCxnSpPr>
          <p:spPr>
            <a:xfrm>
              <a:off x="7348756" y="4494896"/>
              <a:ext cx="601476" cy="0"/>
            </a:xfrm>
            <a:prstGeom prst="line">
              <a:avLst/>
            </a:prstGeom>
            <a:solidFill>
              <a:srgbClr val="FFFFFF"/>
            </a:solidFill>
            <a:ln w="57150" cap="rnd" cmpd="sng" algn="ctr">
              <a:solidFill>
                <a:schemeClr val="accent1"/>
              </a:solidFill>
              <a:prstDash val="sysDot"/>
              <a:headEnd type="none" w="med" len="med"/>
              <a:tailEnd type="none" w="med" len="med"/>
            </a:ln>
            <a:effectLst/>
          </p:spPr>
        </p:cxnSp>
      </p:grpSp>
      <p:sp>
        <p:nvSpPr>
          <p:cNvPr id="117" name="target_2" title="Icon of a target with an arrow hitting the bullseye">
            <a:extLst>
              <a:ext uri="{FF2B5EF4-FFF2-40B4-BE49-F238E27FC236}">
                <a16:creationId xmlns:a16="http://schemas.microsoft.com/office/drawing/2014/main" id="{EFF6A12A-B357-4B64-A506-BC51137646AF}"/>
              </a:ext>
            </a:extLst>
          </p:cNvPr>
          <p:cNvSpPr>
            <a:spLocks noChangeAspect="1" noEditPoints="1"/>
          </p:cNvSpPr>
          <p:nvPr/>
        </p:nvSpPr>
        <p:spPr bwMode="auto">
          <a:xfrm>
            <a:off x="392584" y="5775130"/>
            <a:ext cx="661346" cy="65871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38100" cap="flat">
            <a:solidFill>
              <a:srgbClr val="FFFFFF"/>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26" name="Group 25">
            <a:extLst>
              <a:ext uri="{FF2B5EF4-FFF2-40B4-BE49-F238E27FC236}">
                <a16:creationId xmlns:a16="http://schemas.microsoft.com/office/drawing/2014/main" id="{F606A3ED-4398-4F39-B840-8B4371D0B8C1}"/>
              </a:ext>
            </a:extLst>
          </p:cNvPr>
          <p:cNvGrpSpPr/>
          <p:nvPr/>
        </p:nvGrpSpPr>
        <p:grpSpPr>
          <a:xfrm>
            <a:off x="3428388" y="3808203"/>
            <a:ext cx="3689613" cy="553998"/>
            <a:chOff x="3428388" y="3692088"/>
            <a:chExt cx="3689613" cy="553998"/>
          </a:xfrm>
        </p:grpSpPr>
        <p:sp>
          <p:nvSpPr>
            <p:cNvPr id="39" name="TextBox 38">
              <a:extLst>
                <a:ext uri="{FF2B5EF4-FFF2-40B4-BE49-F238E27FC236}">
                  <a16:creationId xmlns:a16="http://schemas.microsoft.com/office/drawing/2014/main" id="{376EEF60-98A4-4827-8F24-D0F77CEB25F3}"/>
                </a:ext>
              </a:extLst>
            </p:cNvPr>
            <p:cNvSpPr txBox="1"/>
            <p:nvPr/>
          </p:nvSpPr>
          <p:spPr>
            <a:xfrm>
              <a:off x="4075034" y="3692088"/>
              <a:ext cx="3042967" cy="553998"/>
            </a:xfrm>
            <a:prstGeom prst="rect">
              <a:avLst/>
            </a:prstGeom>
            <a:noFill/>
          </p:spPr>
          <p:txBody>
            <a:bodyPr wrap="square" lIns="91440" tIns="0" rIns="0" bIns="0" rtlCol="0">
              <a:spAutoFit/>
            </a:bodyPr>
            <a:lstStyle>
              <a:defPPr>
                <a:defRPr lang="en-US"/>
              </a:defPPr>
              <a:lvl1pPr marR="0" lvl="0" indent="0" algn="r" fontAlgn="auto">
                <a:lnSpc>
                  <a:spcPct val="100000"/>
                </a:lnSpc>
                <a:spcBef>
                  <a:spcPts val="0"/>
                </a:spcBef>
                <a:spcAft>
                  <a:spcPts val="0"/>
                </a:spcAft>
                <a:buClrTx/>
                <a:buSzTx/>
                <a:buFontTx/>
                <a:buNone/>
                <a:tabLst/>
                <a:defRPr kumimoji="0" b="0" i="0" u="none" strike="noStrike" kern="0" cap="none" spc="0" normalizeH="0" baseline="0">
                  <a:ln>
                    <a:noFill/>
                  </a:ln>
                  <a:solidFill>
                    <a:schemeClr val="bg1">
                      <a:lumMod val="65000"/>
                    </a:schemeClr>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gradFill>
                    <a:gsLst>
                      <a:gs pos="83000">
                        <a:srgbClr val="002050"/>
                      </a:gs>
                      <a:gs pos="100000">
                        <a:srgbClr val="002050"/>
                      </a:gs>
                    </a:gsLst>
                    <a:lin ang="5400000" scaled="1"/>
                  </a:gradFill>
                  <a:effectLst/>
                  <a:uLnTx/>
                  <a:uFillTx/>
                  <a:latin typeface="Segoe UI"/>
                  <a:ea typeface="+mn-ea"/>
                  <a:cs typeface="+mn-cs"/>
                </a:rPr>
                <a:t>Azure Security Center Demo (Optional)</a:t>
              </a:r>
            </a:p>
          </p:txBody>
        </p:sp>
        <p:cxnSp>
          <p:nvCxnSpPr>
            <p:cNvPr id="41" name="Straight Connector 40">
              <a:extLst>
                <a:ext uri="{FF2B5EF4-FFF2-40B4-BE49-F238E27FC236}">
                  <a16:creationId xmlns:a16="http://schemas.microsoft.com/office/drawing/2014/main" id="{7897970A-F0A7-4C40-95BE-4635B03A4280}"/>
                </a:ext>
              </a:extLst>
            </p:cNvPr>
            <p:cNvCxnSpPr>
              <a:cxnSpLocks/>
            </p:cNvCxnSpPr>
            <p:nvPr/>
          </p:nvCxnSpPr>
          <p:spPr>
            <a:xfrm>
              <a:off x="3428388" y="3847123"/>
              <a:ext cx="565366" cy="0"/>
            </a:xfrm>
            <a:prstGeom prst="line">
              <a:avLst/>
            </a:prstGeom>
            <a:solidFill>
              <a:srgbClr val="FFFFFF"/>
            </a:solidFill>
            <a:ln w="57150" cap="rnd" cmpd="sng" algn="ctr">
              <a:solidFill>
                <a:schemeClr val="accent2"/>
              </a:solidFill>
              <a:prstDash val="sysDot"/>
              <a:headEnd type="none" w="med" len="med"/>
              <a:tailEnd type="none" w="med" len="med"/>
            </a:ln>
            <a:effectLst/>
          </p:spPr>
        </p:cxnSp>
      </p:grpSp>
      <p:sp>
        <p:nvSpPr>
          <p:cNvPr id="73" name="Rectangle 72">
            <a:extLst>
              <a:ext uri="{FF2B5EF4-FFF2-40B4-BE49-F238E27FC236}">
                <a16:creationId xmlns:a16="http://schemas.microsoft.com/office/drawing/2014/main" id="{EE4B96E9-C3E8-4B93-BA8A-B98D6FFA2D36}"/>
              </a:ext>
            </a:extLst>
          </p:cNvPr>
          <p:cNvSpPr/>
          <p:nvPr/>
        </p:nvSpPr>
        <p:spPr>
          <a:xfrm>
            <a:off x="736250" y="1208243"/>
            <a:ext cx="23196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800" b="1" i="0" u="none" strike="noStrike" kern="1200" cap="all" spc="0" normalizeH="0" baseline="0" noProof="0" dirty="0">
                <a:ln>
                  <a:noFill/>
                </a:ln>
                <a:gradFill>
                  <a:gsLst>
                    <a:gs pos="83000">
                      <a:srgbClr val="0D0D0D"/>
                    </a:gs>
                    <a:gs pos="100000">
                      <a:srgbClr val="0D0D0D"/>
                    </a:gs>
                  </a:gsLst>
                  <a:lin ang="5400000" scaled="1"/>
                </a:gradFill>
                <a:effectLst/>
                <a:uLnTx/>
                <a:uFillTx/>
                <a:latin typeface="Segoe UI"/>
                <a:ea typeface="+mn-ea"/>
                <a:cs typeface="+mn-cs"/>
              </a:rPr>
              <a:t>Typical Schedule</a:t>
            </a:r>
          </a:p>
        </p:txBody>
      </p:sp>
      <p:sp>
        <p:nvSpPr>
          <p:cNvPr id="3" name="Rectangle 2">
            <a:extLst>
              <a:ext uri="{FF2B5EF4-FFF2-40B4-BE49-F238E27FC236}">
                <a16:creationId xmlns:a16="http://schemas.microsoft.com/office/drawing/2014/main" id="{89825C13-1DB1-43BD-BF8A-F29BB8756BD7}"/>
              </a:ext>
            </a:extLst>
          </p:cNvPr>
          <p:cNvSpPr/>
          <p:nvPr/>
        </p:nvSpPr>
        <p:spPr>
          <a:xfrm>
            <a:off x="7994342" y="1208243"/>
            <a:ext cx="289348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800" b="1" i="0" u="none" strike="noStrike" kern="1200" cap="all" spc="0" normalizeH="0" baseline="0" noProof="0" dirty="0">
                <a:ln>
                  <a:noFill/>
                </a:ln>
                <a:gradFill>
                  <a:gsLst>
                    <a:gs pos="83000">
                      <a:srgbClr val="0D0D0D"/>
                    </a:gs>
                    <a:gs pos="100000">
                      <a:srgbClr val="0D0D0D"/>
                    </a:gs>
                  </a:gsLst>
                  <a:lin ang="5400000" scaled="1"/>
                </a:gradFill>
                <a:effectLst/>
                <a:uLnTx/>
                <a:uFillTx/>
                <a:latin typeface="Segoe UI"/>
                <a:ea typeface="+mn-ea"/>
                <a:cs typeface="+mn-cs"/>
              </a:rPr>
              <a:t>Typical Stakeholders</a:t>
            </a:r>
          </a:p>
        </p:txBody>
      </p:sp>
      <p:grpSp>
        <p:nvGrpSpPr>
          <p:cNvPr id="10" name="Group 9">
            <a:extLst>
              <a:ext uri="{FF2B5EF4-FFF2-40B4-BE49-F238E27FC236}">
                <a16:creationId xmlns:a16="http://schemas.microsoft.com/office/drawing/2014/main" id="{3DC7E17C-8BC9-414F-BB4E-42C1277662A6}"/>
              </a:ext>
            </a:extLst>
          </p:cNvPr>
          <p:cNvGrpSpPr/>
          <p:nvPr/>
        </p:nvGrpSpPr>
        <p:grpSpPr>
          <a:xfrm>
            <a:off x="7064848" y="1716422"/>
            <a:ext cx="4795328" cy="3364108"/>
            <a:chOff x="7064848" y="1716422"/>
            <a:chExt cx="4795328" cy="3364108"/>
          </a:xfrm>
        </p:grpSpPr>
        <p:grpSp>
          <p:nvGrpSpPr>
            <p:cNvPr id="9" name="Group 8">
              <a:extLst>
                <a:ext uri="{FF2B5EF4-FFF2-40B4-BE49-F238E27FC236}">
                  <a16:creationId xmlns:a16="http://schemas.microsoft.com/office/drawing/2014/main" id="{09D607D7-421A-4BDA-A305-E2C738C99B8C}"/>
                </a:ext>
              </a:extLst>
            </p:cNvPr>
            <p:cNvGrpSpPr/>
            <p:nvPr/>
          </p:nvGrpSpPr>
          <p:grpSpPr>
            <a:xfrm>
              <a:off x="7064848" y="1716422"/>
              <a:ext cx="4795328" cy="3364108"/>
              <a:chOff x="7064848" y="1716422"/>
              <a:chExt cx="4795328" cy="3364108"/>
            </a:xfrm>
          </p:grpSpPr>
          <p:sp>
            <p:nvSpPr>
              <p:cNvPr id="55" name="Rectangle 54">
                <a:extLst>
                  <a:ext uri="{FF2B5EF4-FFF2-40B4-BE49-F238E27FC236}">
                    <a16:creationId xmlns:a16="http://schemas.microsoft.com/office/drawing/2014/main" id="{C17204AF-F3CD-452A-AF4B-C76118D7B91A}"/>
                  </a:ext>
                </a:extLst>
              </p:cNvPr>
              <p:cNvSpPr/>
              <p:nvPr/>
            </p:nvSpPr>
            <p:spPr bwMode="auto">
              <a:xfrm>
                <a:off x="7230743" y="1716422"/>
                <a:ext cx="4514746" cy="3364108"/>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37160" rIns="18288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40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6" name="Rectangle 55">
                <a:extLst>
                  <a:ext uri="{FF2B5EF4-FFF2-40B4-BE49-F238E27FC236}">
                    <a16:creationId xmlns:a16="http://schemas.microsoft.com/office/drawing/2014/main" id="{8EDA89E0-0C62-43BA-BAF9-D9C40CAB4F15}"/>
                  </a:ext>
                </a:extLst>
              </p:cNvPr>
              <p:cNvSpPr/>
              <p:nvPr/>
            </p:nvSpPr>
            <p:spPr>
              <a:xfrm>
                <a:off x="7388192" y="3581115"/>
                <a:ext cx="4055724" cy="1341235"/>
              </a:xfrm>
              <a:prstGeom prst="rect">
                <a:avLst/>
              </a:prstGeom>
              <a:noFill/>
              <a:ln>
                <a:noFill/>
              </a:ln>
            </p:spPr>
            <p:style>
              <a:lnRef idx="2">
                <a:schemeClr val="dk1"/>
              </a:lnRef>
              <a:fillRef idx="1">
                <a:schemeClr val="lt1"/>
              </a:fillRef>
              <a:effectRef idx="0">
                <a:schemeClr val="dk1"/>
              </a:effectRef>
              <a:fontRef idx="minor">
                <a:schemeClr val="dk1"/>
              </a:fontRef>
            </p:style>
            <p:txBody>
              <a:bodyPr lIns="91440" tIns="137160" rIns="91440" bIns="137160" numCol="1" rtlCol="0" anchor="t"/>
              <a:lstStyle/>
              <a:p>
                <a:pPr marL="0" marR="0" lvl="1" indent="0" algn="ctr" defTabSz="914400" rtl="0" eaLnBrk="1" fontAlgn="ctr"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83000">
                          <a:srgbClr val="002050"/>
                        </a:gs>
                        <a:gs pos="100000">
                          <a:srgbClr val="002050"/>
                        </a:gs>
                      </a:gsLst>
                      <a:lin ang="5400000" scaled="1"/>
                    </a:gradFill>
                    <a:effectLst/>
                    <a:uLnTx/>
                    <a:uFillTx/>
                    <a:latin typeface="Segoe UI" panose="020B0502040204020203" pitchFamily="34" charset="0"/>
                    <a:cs typeface="Segoe UI" panose="020B0502040204020203" pitchFamily="34" charset="0"/>
                  </a:rPr>
                  <a:t>Architecture &amp; Technical Team Stakeholders</a:t>
                </a:r>
              </a:p>
              <a:p>
                <a:pPr marL="0" marR="0" lvl="1" indent="0" algn="ctr" defTabSz="914400" rtl="0" eaLnBrk="1" fontAlgn="ctr"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83000">
                          <a:srgbClr val="002050"/>
                        </a:gs>
                        <a:gs pos="100000">
                          <a:srgbClr val="002050"/>
                        </a:gs>
                      </a:gsLst>
                      <a:lin ang="5400000" scaled="1"/>
                    </a:gradFill>
                    <a:effectLst/>
                    <a:uLnTx/>
                    <a:uFillTx/>
                    <a:latin typeface="Segoe UI Semibold" panose="020B0702040204020203" pitchFamily="34" charset="0"/>
                    <a:ea typeface="+mn-ea"/>
                    <a:cs typeface="Segoe UI Semibold" panose="020B0702040204020203" pitchFamily="34" charset="0"/>
                  </a:rPr>
                  <a:t>Security Architect(s), Cloud Architects/Engineers, Server Architect(s)/Engineer(s), Network Security Engineer, Endpoint Engineer, Endpoint Security Engineer, Risk and Compliance Team(s), Governance Teams, Operations Teams, and Business Stakeholders</a:t>
                </a:r>
              </a:p>
            </p:txBody>
          </p:sp>
          <p:sp>
            <p:nvSpPr>
              <p:cNvPr id="43" name="Rectangle 42">
                <a:extLst>
                  <a:ext uri="{FF2B5EF4-FFF2-40B4-BE49-F238E27FC236}">
                    <a16:creationId xmlns:a16="http://schemas.microsoft.com/office/drawing/2014/main" id="{ACBF57A9-B77D-45DB-AF28-F3F75683C79F}"/>
                  </a:ext>
                </a:extLst>
              </p:cNvPr>
              <p:cNvSpPr/>
              <p:nvPr/>
            </p:nvSpPr>
            <p:spPr>
              <a:xfrm>
                <a:off x="7064848" y="1842657"/>
                <a:ext cx="4795328" cy="625522"/>
              </a:xfrm>
              <a:prstGeom prst="rect">
                <a:avLst/>
              </a:prstGeom>
              <a:noFill/>
              <a:ln>
                <a:noFill/>
              </a:ln>
            </p:spPr>
            <p:style>
              <a:lnRef idx="2">
                <a:schemeClr val="dk1"/>
              </a:lnRef>
              <a:fillRef idx="1">
                <a:schemeClr val="lt1"/>
              </a:fillRef>
              <a:effectRef idx="0">
                <a:schemeClr val="dk1"/>
              </a:effectRef>
              <a:fontRef idx="minor">
                <a:schemeClr val="dk1"/>
              </a:fontRef>
            </p:style>
            <p:txBody>
              <a:bodyPr lIns="274320" tIns="137160" rIns="182880" bIns="137160" rtlCol="0" anchor="t"/>
              <a:lstStyle/>
              <a:p>
                <a:pPr marL="0" lvl="1" algn="ctr" fontAlgn="ctr">
                  <a:lnSpc>
                    <a:spcPct val="90000"/>
                  </a:lnSpc>
                  <a:spcAft>
                    <a:spcPts val="600"/>
                  </a:spcAft>
                  <a:defRPr/>
                </a:pPr>
                <a:r>
                  <a:rPr lang="en-US" sz="1200" b="1" dirty="0">
                    <a:gradFill>
                      <a:gsLst>
                        <a:gs pos="83000">
                          <a:srgbClr val="0078D4"/>
                        </a:gs>
                        <a:gs pos="100000">
                          <a:srgbClr val="0078D4"/>
                        </a:gs>
                      </a:gsLst>
                      <a:lin ang="5400000" scaled="1"/>
                    </a:gradFill>
                    <a:latin typeface="Segoe UI" panose="020B0502040204020203" pitchFamily="34" charset="0"/>
                    <a:cs typeface="Segoe UI" panose="020B0502040204020203" pitchFamily="34" charset="0"/>
                  </a:rPr>
                  <a:t>Leadership Kickoff and Closeout</a:t>
                </a:r>
              </a:p>
              <a:p>
                <a:pPr marL="0" marR="0" lvl="1" indent="0" algn="ctr" defTabSz="914400" rtl="0" eaLnBrk="1" fontAlgn="ctr"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83000">
                          <a:srgbClr val="0078D4"/>
                        </a:gs>
                        <a:gs pos="100000">
                          <a:srgbClr val="0078D4"/>
                        </a:gs>
                      </a:gsLst>
                      <a:lin ang="5400000" scaled="1"/>
                    </a:gradFill>
                    <a:effectLst/>
                    <a:uLnTx/>
                    <a:uFillTx/>
                    <a:latin typeface="Segoe UI Semibold" panose="020B0702040204020203" pitchFamily="34" charset="0"/>
                    <a:ea typeface="+mn-ea"/>
                    <a:cs typeface="Segoe UI Semibold" panose="020B0702040204020203" pitchFamily="34" charset="0"/>
                  </a:rPr>
                  <a:t>Chief Information Security Officer (CISO), Others as needed</a:t>
                </a:r>
              </a:p>
            </p:txBody>
          </p:sp>
          <p:sp>
            <p:nvSpPr>
              <p:cNvPr id="6" name="Rectangle 5">
                <a:extLst>
                  <a:ext uri="{FF2B5EF4-FFF2-40B4-BE49-F238E27FC236}">
                    <a16:creationId xmlns:a16="http://schemas.microsoft.com/office/drawing/2014/main" id="{54B8D3A0-23E4-458E-9FE7-A2477B8B4E55}"/>
                  </a:ext>
                </a:extLst>
              </p:cNvPr>
              <p:cNvSpPr/>
              <p:nvPr/>
            </p:nvSpPr>
            <p:spPr bwMode="auto">
              <a:xfrm>
                <a:off x="7506313" y="3290666"/>
                <a:ext cx="690828" cy="13724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Rectangle 97">
                <a:extLst>
                  <a:ext uri="{FF2B5EF4-FFF2-40B4-BE49-F238E27FC236}">
                    <a16:creationId xmlns:a16="http://schemas.microsoft.com/office/drawing/2014/main" id="{FDC4F8E9-1D44-4225-A64C-FBEE440FE3A4}"/>
                  </a:ext>
                </a:extLst>
              </p:cNvPr>
              <p:cNvSpPr/>
              <p:nvPr/>
            </p:nvSpPr>
            <p:spPr bwMode="auto">
              <a:xfrm>
                <a:off x="7506312" y="2695493"/>
                <a:ext cx="690828" cy="1372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5" name="Straight Arrow Connector 4">
              <a:extLst>
                <a:ext uri="{FF2B5EF4-FFF2-40B4-BE49-F238E27FC236}">
                  <a16:creationId xmlns:a16="http://schemas.microsoft.com/office/drawing/2014/main" id="{7135506E-65FB-44DB-ADFF-FA842F861E84}"/>
                </a:ext>
              </a:extLst>
            </p:cNvPr>
            <p:cNvCxnSpPr>
              <a:cxnSpLocks/>
            </p:cNvCxnSpPr>
            <p:nvPr/>
          </p:nvCxnSpPr>
          <p:spPr>
            <a:xfrm>
              <a:off x="7492239" y="3074964"/>
              <a:ext cx="3911600" cy="0"/>
            </a:xfrm>
            <a:prstGeom prst="straightConnector1">
              <a:avLst/>
            </a:prstGeom>
            <a:ln w="38100">
              <a:solidFill>
                <a:schemeClr val="tx1"/>
              </a:solidFill>
              <a:headEnd type="oval"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96" name="Rectangle 95">
            <a:extLst>
              <a:ext uri="{FF2B5EF4-FFF2-40B4-BE49-F238E27FC236}">
                <a16:creationId xmlns:a16="http://schemas.microsoft.com/office/drawing/2014/main" id="{9D693F38-A9EE-465C-9EC7-AEE27C98E825}"/>
              </a:ext>
            </a:extLst>
          </p:cNvPr>
          <p:cNvSpPr/>
          <p:nvPr/>
        </p:nvSpPr>
        <p:spPr bwMode="auto">
          <a:xfrm>
            <a:off x="10713012" y="3292321"/>
            <a:ext cx="690828" cy="13724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a:extLst>
              <a:ext uri="{FF2B5EF4-FFF2-40B4-BE49-F238E27FC236}">
                <a16:creationId xmlns:a16="http://schemas.microsoft.com/office/drawing/2014/main" id="{6D4CADA3-5B0E-4647-9BE9-6217DE03814B}"/>
              </a:ext>
            </a:extLst>
          </p:cNvPr>
          <p:cNvSpPr/>
          <p:nvPr/>
        </p:nvSpPr>
        <p:spPr bwMode="auto">
          <a:xfrm>
            <a:off x="10713011" y="2699414"/>
            <a:ext cx="690828" cy="1372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BA32F2FB-FA01-44A6-AE94-97EDE5DACFE8}"/>
              </a:ext>
            </a:extLst>
          </p:cNvPr>
          <p:cNvGrpSpPr/>
          <p:nvPr/>
        </p:nvGrpSpPr>
        <p:grpSpPr>
          <a:xfrm>
            <a:off x="8306664" y="2630807"/>
            <a:ext cx="2349976" cy="802483"/>
            <a:chOff x="8306664" y="2768393"/>
            <a:chExt cx="2349976" cy="802483"/>
          </a:xfrm>
        </p:grpSpPr>
        <p:sp>
          <p:nvSpPr>
            <p:cNvPr id="64" name="Rectangle 63">
              <a:extLst>
                <a:ext uri="{FF2B5EF4-FFF2-40B4-BE49-F238E27FC236}">
                  <a16:creationId xmlns:a16="http://schemas.microsoft.com/office/drawing/2014/main" id="{908B8362-3E18-4AE1-99EB-0F9FB46D300D}"/>
                </a:ext>
              </a:extLst>
            </p:cNvPr>
            <p:cNvSpPr/>
            <p:nvPr/>
          </p:nvSpPr>
          <p:spPr bwMode="auto">
            <a:xfrm>
              <a:off x="8307988" y="3433631"/>
              <a:ext cx="690828" cy="13724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ectangle 64">
              <a:extLst>
                <a:ext uri="{FF2B5EF4-FFF2-40B4-BE49-F238E27FC236}">
                  <a16:creationId xmlns:a16="http://schemas.microsoft.com/office/drawing/2014/main" id="{F71885EC-F6CD-46FA-8F95-0DDEB3A6C79D}"/>
                </a:ext>
              </a:extLst>
            </p:cNvPr>
            <p:cNvSpPr/>
            <p:nvPr/>
          </p:nvSpPr>
          <p:spPr bwMode="auto">
            <a:xfrm>
              <a:off x="9109662" y="3433631"/>
              <a:ext cx="690828" cy="13724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A08AC61E-64AA-49C3-BEA5-B686CFB368C5}"/>
                </a:ext>
              </a:extLst>
            </p:cNvPr>
            <p:cNvSpPr/>
            <p:nvPr/>
          </p:nvSpPr>
          <p:spPr bwMode="auto">
            <a:xfrm>
              <a:off x="9911337" y="3433631"/>
              <a:ext cx="690828" cy="13724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Rectangle 98">
              <a:extLst>
                <a:ext uri="{FF2B5EF4-FFF2-40B4-BE49-F238E27FC236}">
                  <a16:creationId xmlns:a16="http://schemas.microsoft.com/office/drawing/2014/main" id="{9D9DD2D8-AFB2-484B-B305-25616AB1F6EB}"/>
                </a:ext>
              </a:extLst>
            </p:cNvPr>
            <p:cNvSpPr/>
            <p:nvPr/>
          </p:nvSpPr>
          <p:spPr bwMode="auto">
            <a:xfrm>
              <a:off x="8307987" y="2828819"/>
              <a:ext cx="690828" cy="13724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Rectangle 99">
              <a:extLst>
                <a:ext uri="{FF2B5EF4-FFF2-40B4-BE49-F238E27FC236}">
                  <a16:creationId xmlns:a16="http://schemas.microsoft.com/office/drawing/2014/main" id="{F0B08781-BEF7-40CD-8552-FB9020911495}"/>
                </a:ext>
              </a:extLst>
            </p:cNvPr>
            <p:cNvSpPr/>
            <p:nvPr/>
          </p:nvSpPr>
          <p:spPr bwMode="auto">
            <a:xfrm>
              <a:off x="9109661" y="2828819"/>
              <a:ext cx="690828" cy="13724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Rectangle 100">
              <a:extLst>
                <a:ext uri="{FF2B5EF4-FFF2-40B4-BE49-F238E27FC236}">
                  <a16:creationId xmlns:a16="http://schemas.microsoft.com/office/drawing/2014/main" id="{36674BCE-5315-44CB-88D2-D41D2D00119C}"/>
                </a:ext>
              </a:extLst>
            </p:cNvPr>
            <p:cNvSpPr/>
            <p:nvPr/>
          </p:nvSpPr>
          <p:spPr bwMode="auto">
            <a:xfrm>
              <a:off x="9911336" y="2828819"/>
              <a:ext cx="690828" cy="13724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a:extLst>
                <a:ext uri="{FF2B5EF4-FFF2-40B4-BE49-F238E27FC236}">
                  <a16:creationId xmlns:a16="http://schemas.microsoft.com/office/drawing/2014/main" id="{3C070453-35EA-43EC-818E-A36A32DA17B7}"/>
                </a:ext>
              </a:extLst>
            </p:cNvPr>
            <p:cNvSpPr/>
            <p:nvPr/>
          </p:nvSpPr>
          <p:spPr>
            <a:xfrm>
              <a:off x="8306664" y="2768393"/>
              <a:ext cx="2349976"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sz="1100" b="1" i="0" u="none" strike="noStrike" kern="1200" cap="all" spc="0" normalizeH="0" baseline="0" noProof="0" dirty="0">
                  <a:ln>
                    <a:noFill/>
                  </a:ln>
                  <a:gradFill>
                    <a:gsLst>
                      <a:gs pos="83000">
                        <a:schemeClr val="accent5"/>
                      </a:gs>
                      <a:gs pos="100000">
                        <a:schemeClr val="accent5"/>
                      </a:gs>
                    </a:gsLst>
                    <a:lin ang="5400000" scaled="1"/>
                  </a:gradFill>
                  <a:effectLst/>
                  <a:uLnTx/>
                  <a:uFillTx/>
                  <a:latin typeface="Segoe UI"/>
                  <a:ea typeface="+mn-ea"/>
                  <a:cs typeface="+mn-cs"/>
                </a:rPr>
                <a:t>Optional PARTICIPATION</a:t>
              </a:r>
            </a:p>
          </p:txBody>
        </p:sp>
      </p:grpSp>
    </p:spTree>
    <p:extLst>
      <p:ext uri="{BB962C8B-B14F-4D97-AF65-F5344CB8AC3E}">
        <p14:creationId xmlns:p14="http://schemas.microsoft.com/office/powerpoint/2010/main" val="308805313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469603D1-2C60-41F6-864E-8AA0E93C169D}"/>
              </a:ext>
            </a:extLst>
          </p:cNvPr>
          <p:cNvGrpSpPr/>
          <p:nvPr/>
        </p:nvGrpSpPr>
        <p:grpSpPr>
          <a:xfrm>
            <a:off x="3201140" y="1277733"/>
            <a:ext cx="7491005" cy="4913026"/>
            <a:chOff x="4972498" y="1345414"/>
            <a:chExt cx="7491005" cy="4913026"/>
          </a:xfrm>
        </p:grpSpPr>
        <p:sp>
          <p:nvSpPr>
            <p:cNvPr id="25" name="Rectangle: Rounded Corners 24">
              <a:extLst>
                <a:ext uri="{FF2B5EF4-FFF2-40B4-BE49-F238E27FC236}">
                  <a16:creationId xmlns:a16="http://schemas.microsoft.com/office/drawing/2014/main" id="{F494146C-21C4-4CCD-A6B2-FA99785486A3}"/>
                </a:ext>
              </a:extLst>
            </p:cNvPr>
            <p:cNvSpPr/>
            <p:nvPr/>
          </p:nvSpPr>
          <p:spPr bwMode="auto">
            <a:xfrm>
              <a:off x="5649469" y="1345414"/>
              <a:ext cx="6814034" cy="4913026"/>
            </a:xfrm>
            <a:prstGeom prst="roundRect">
              <a:avLst>
                <a:gd name="adj" fmla="val 0"/>
              </a:avLst>
            </a:prstGeom>
            <a:solidFill>
              <a:srgbClr val="0072C6">
                <a:alpha val="14902"/>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6" name="Group 25">
              <a:extLst>
                <a:ext uri="{FF2B5EF4-FFF2-40B4-BE49-F238E27FC236}">
                  <a16:creationId xmlns:a16="http://schemas.microsoft.com/office/drawing/2014/main" id="{C09D411C-CA6F-4574-8E8E-BB55DA1F55E1}"/>
                </a:ext>
              </a:extLst>
            </p:cNvPr>
            <p:cNvGrpSpPr/>
            <p:nvPr/>
          </p:nvGrpSpPr>
          <p:grpSpPr>
            <a:xfrm>
              <a:off x="4972498" y="1797061"/>
              <a:ext cx="676968" cy="2733659"/>
              <a:chOff x="5226286" y="3214835"/>
              <a:chExt cx="308936" cy="1182624"/>
            </a:xfrm>
          </p:grpSpPr>
          <p:sp>
            <p:nvSpPr>
              <p:cNvPr id="27" name="Right Bracket 26">
                <a:extLst>
                  <a:ext uri="{FF2B5EF4-FFF2-40B4-BE49-F238E27FC236}">
                    <a16:creationId xmlns:a16="http://schemas.microsoft.com/office/drawing/2014/main" id="{2B1328F4-5A31-4F76-BD1D-E6DA54647747}"/>
                  </a:ext>
                </a:extLst>
              </p:cNvPr>
              <p:cNvSpPr/>
              <p:nvPr/>
            </p:nvSpPr>
            <p:spPr>
              <a:xfrm>
                <a:off x="5226286" y="3214835"/>
                <a:ext cx="45719" cy="1182624"/>
              </a:xfrm>
              <a:prstGeom prst="rightBracket">
                <a:avLst/>
              </a:prstGeom>
              <a:ln w="349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cxnSp>
            <p:nvCxnSpPr>
              <p:cNvPr id="28" name="Straight Connector 27">
                <a:extLst>
                  <a:ext uri="{FF2B5EF4-FFF2-40B4-BE49-F238E27FC236}">
                    <a16:creationId xmlns:a16="http://schemas.microsoft.com/office/drawing/2014/main" id="{F697CDEE-E451-4690-8FAC-B6C1BCC1F89E}"/>
                  </a:ext>
                </a:extLst>
              </p:cNvPr>
              <p:cNvCxnSpPr>
                <a:cxnSpLocks/>
              </p:cNvCxnSpPr>
              <p:nvPr/>
            </p:nvCxnSpPr>
            <p:spPr>
              <a:xfrm>
                <a:off x="5272005" y="3650280"/>
                <a:ext cx="263217" cy="0"/>
              </a:xfrm>
              <a:prstGeom prst="line">
                <a:avLst/>
              </a:prstGeom>
              <a:ln w="349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36" name="Content Placeholder 2">
            <a:extLst>
              <a:ext uri="{FF2B5EF4-FFF2-40B4-BE49-F238E27FC236}">
                <a16:creationId xmlns:a16="http://schemas.microsoft.com/office/drawing/2014/main" id="{EBCBE7B8-4519-4069-8CD3-AA8460E97FE7}"/>
              </a:ext>
            </a:extLst>
          </p:cNvPr>
          <p:cNvSpPr txBox="1">
            <a:spLocks/>
          </p:cNvSpPr>
          <p:nvPr/>
        </p:nvSpPr>
        <p:spPr>
          <a:xfrm>
            <a:off x="4060142" y="1422207"/>
            <a:ext cx="6352069" cy="4621427"/>
          </a:xfrm>
          <a:prstGeom prst="rect">
            <a:avLst/>
          </a:prstGeom>
        </p:spPr>
        <p:txBody>
          <a:bodyPr anchor="t">
            <a:noAutofit/>
          </a:bodyPr>
          <a:lstStyle>
            <a:lvl1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4080" kern="1200" spc="0" baseline="0">
                <a:gradFill>
                  <a:gsLst>
                    <a:gs pos="1250">
                      <a:schemeClr val="tx1"/>
                    </a:gs>
                    <a:gs pos="100000">
                      <a:schemeClr val="tx1"/>
                    </a:gs>
                  </a:gsLst>
                  <a:lin ang="5400000" scaled="0"/>
                </a:gradFill>
                <a:latin typeface="+mj-lt"/>
                <a:ea typeface="+mn-ea"/>
                <a:cs typeface="+mn-cs"/>
              </a:defRPr>
            </a:lvl1pPr>
            <a:lvl2pPr marL="349724"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448" kern="1200" spc="0" baseline="0">
                <a:gradFill>
                  <a:gsLst>
                    <a:gs pos="1250">
                      <a:schemeClr val="tx1"/>
                    </a:gs>
                    <a:gs pos="100000">
                      <a:schemeClr val="tx1"/>
                    </a:gs>
                  </a:gsLst>
                  <a:lin ang="5400000" scaled="0"/>
                </a:gradFill>
                <a:latin typeface="+mn-lt"/>
                <a:ea typeface="+mn-ea"/>
                <a:cs typeface="+mn-cs"/>
              </a:defRPr>
            </a:lvl2pPr>
            <a:lvl3pPr marL="582873"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4pPr>
            <a:lvl5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24029" marR="0" lvl="1" indent="-224029" algn="l" defTabSz="896111" rtl="0" eaLnBrk="1" fontAlgn="auto" latinLnBrk="0" hangingPunct="1">
              <a:lnSpc>
                <a:spcPct val="100000"/>
              </a:lnSpc>
              <a:spcBef>
                <a:spcPts val="980"/>
              </a:spcBef>
              <a:spcAft>
                <a:spcPts val="0"/>
              </a:spcAft>
              <a:buClrTx/>
              <a:buSzPct val="90000"/>
              <a:buFont typeface="Arial" pitchFamily="34" charset="0"/>
              <a:buNone/>
              <a:tabLst/>
              <a:defRPr/>
            </a:pPr>
            <a:r>
              <a:rPr kumimoji="0" lang="en-US" sz="1870" b="1" i="0" u="none" strike="noStrike" kern="1200" cap="none" spc="0" normalizeH="0" baseline="0" noProof="0" dirty="0">
                <a:ln>
                  <a:noFill/>
                </a:ln>
                <a:gradFill>
                  <a:gsLst>
                    <a:gs pos="1250">
                      <a:srgbClr val="0D0D0D"/>
                    </a:gs>
                    <a:gs pos="100000">
                      <a:srgbClr val="0D0D0D"/>
                    </a:gs>
                  </a:gsLst>
                  <a:lin ang="5400000" scaled="0"/>
                </a:gradFill>
                <a:effectLst/>
                <a:uLnTx/>
                <a:uFillTx/>
                <a:latin typeface="Segoe UI"/>
                <a:ea typeface="+mn-ea"/>
                <a:cs typeface="Segoe UI" panose="020B0502040204020203" pitchFamily="34" charset="0"/>
              </a:rPr>
              <a:t>EXISTING TECHNIQUES (AT COMPARABLE LEVELS)</a:t>
            </a:r>
          </a:p>
          <a:p>
            <a:pPr marL="0" lvl="2" defTabSz="896111">
              <a:lnSpc>
                <a:spcPct val="100000"/>
              </a:lnSpc>
              <a:spcBef>
                <a:spcPts val="980"/>
              </a:spcBef>
              <a:defRPr/>
            </a:pPr>
            <a:endParaRPr lang="en-US" sz="1870" b="1" dirty="0">
              <a:gradFill>
                <a:gsLst>
                  <a:gs pos="1250">
                    <a:srgbClr val="0D0D0D"/>
                  </a:gs>
                  <a:gs pos="100000">
                    <a:srgbClr val="0D0D0D"/>
                  </a:gs>
                </a:gsLst>
                <a:lin ang="5400000" scaled="0"/>
              </a:gradFill>
              <a:cs typeface="Segoe UI" panose="020B0502040204020203" pitchFamily="34" charset="0"/>
            </a:endParaRPr>
          </a:p>
          <a:p>
            <a:pPr marL="0" lvl="2" defTabSz="896111">
              <a:lnSpc>
                <a:spcPct val="100000"/>
              </a:lnSpc>
              <a:spcBef>
                <a:spcPts val="980"/>
              </a:spcBef>
              <a:defRPr/>
            </a:pPr>
            <a:endParaRPr lang="en-US" sz="1870" b="1" dirty="0">
              <a:gradFill>
                <a:gsLst>
                  <a:gs pos="1250">
                    <a:srgbClr val="0D0D0D"/>
                  </a:gs>
                  <a:gs pos="100000">
                    <a:srgbClr val="0D0D0D"/>
                  </a:gs>
                </a:gsLst>
                <a:lin ang="5400000" scaled="0"/>
              </a:gradFill>
              <a:cs typeface="Segoe UI" panose="020B0502040204020203" pitchFamily="34" charset="0"/>
            </a:endParaRPr>
          </a:p>
          <a:p>
            <a:pPr marL="0" lvl="2" defTabSz="896111">
              <a:lnSpc>
                <a:spcPct val="100000"/>
              </a:lnSpc>
              <a:spcBef>
                <a:spcPts val="980"/>
              </a:spcBef>
              <a:defRPr/>
            </a:pPr>
            <a:endParaRPr lang="en-US" sz="1870" b="1" dirty="0">
              <a:gradFill>
                <a:gsLst>
                  <a:gs pos="1250">
                    <a:srgbClr val="0D0D0D"/>
                  </a:gs>
                  <a:gs pos="100000">
                    <a:srgbClr val="0D0D0D"/>
                  </a:gs>
                </a:gsLst>
                <a:lin ang="5400000" scaled="0"/>
              </a:gradFill>
              <a:cs typeface="Segoe UI" panose="020B0502040204020203" pitchFamily="34" charset="0"/>
            </a:endParaRPr>
          </a:p>
          <a:p>
            <a:pPr marL="0" lvl="2" defTabSz="896111">
              <a:lnSpc>
                <a:spcPct val="100000"/>
              </a:lnSpc>
              <a:spcBef>
                <a:spcPts val="980"/>
              </a:spcBef>
              <a:defRPr/>
            </a:pPr>
            <a:endParaRPr lang="en-US" sz="1870" b="1" dirty="0">
              <a:gradFill>
                <a:gsLst>
                  <a:gs pos="1250">
                    <a:srgbClr val="0D0D0D"/>
                  </a:gs>
                  <a:gs pos="100000">
                    <a:srgbClr val="0D0D0D"/>
                  </a:gs>
                </a:gsLst>
                <a:lin ang="5400000" scaled="0"/>
              </a:gradFill>
              <a:cs typeface="Segoe UI" panose="020B0502040204020203" pitchFamily="34" charset="0"/>
            </a:endParaRPr>
          </a:p>
          <a:p>
            <a:pPr marL="0" lvl="2" defTabSz="896111">
              <a:lnSpc>
                <a:spcPct val="100000"/>
              </a:lnSpc>
              <a:spcBef>
                <a:spcPts val="980"/>
              </a:spcBef>
              <a:defRPr/>
            </a:pPr>
            <a:endParaRPr lang="en-US" sz="1870" b="1" dirty="0">
              <a:gradFill>
                <a:gsLst>
                  <a:gs pos="1250">
                    <a:srgbClr val="0D0D0D"/>
                  </a:gs>
                  <a:gs pos="100000">
                    <a:srgbClr val="0D0D0D"/>
                  </a:gs>
                </a:gsLst>
                <a:lin ang="5400000" scaled="0"/>
              </a:gradFill>
              <a:cs typeface="Segoe UI" panose="020B0502040204020203" pitchFamily="34" charset="0"/>
            </a:endParaRPr>
          </a:p>
          <a:p>
            <a:pPr marL="0" lvl="2" defTabSz="896111">
              <a:lnSpc>
                <a:spcPct val="100000"/>
              </a:lnSpc>
              <a:spcBef>
                <a:spcPts val="980"/>
              </a:spcBef>
              <a:defRPr/>
            </a:pPr>
            <a:r>
              <a:rPr lang="en-US" sz="1870" b="1" dirty="0">
                <a:gradFill>
                  <a:gsLst>
                    <a:gs pos="1250">
                      <a:srgbClr val="0D0D0D"/>
                    </a:gs>
                    <a:gs pos="100000">
                      <a:srgbClr val="0D0D0D"/>
                    </a:gs>
                  </a:gsLst>
                  <a:lin ang="5400000" scaled="0"/>
                </a:gradFill>
                <a:cs typeface="Segoe UI" panose="020B0502040204020203" pitchFamily="34" charset="0"/>
              </a:rPr>
              <a:t>New Techniques (   ) or Very High Usage (   )</a:t>
            </a:r>
            <a:endParaRPr kumimoji="0" lang="en-US" sz="1870" b="0" i="0" u="none" strike="noStrike" kern="1200" cap="none" spc="0" normalizeH="0" baseline="0" noProof="0" dirty="0">
              <a:ln>
                <a:noFill/>
              </a:ln>
              <a:gradFill>
                <a:gsLst>
                  <a:gs pos="1250">
                    <a:srgbClr val="0D0D0D"/>
                  </a:gs>
                  <a:gs pos="100000">
                    <a:srgbClr val="0D0D0D"/>
                  </a:gs>
                </a:gsLst>
                <a:lin ang="5400000" scaled="0"/>
              </a:gradFill>
              <a:effectLst/>
              <a:uLnTx/>
              <a:uFillTx/>
              <a:latin typeface="Segoe UI"/>
              <a:ea typeface="+mn-ea"/>
              <a:cs typeface="Segoe UI" panose="020B0502040204020203" pitchFamily="34" charset="0"/>
            </a:endParaRPr>
          </a:p>
          <a:p>
            <a:pPr marL="302676" marR="0" lvl="2" indent="-302676" algn="l" defTabSz="896111" rtl="0" eaLnBrk="1" fontAlgn="auto" latinLnBrk="0" hangingPunct="1">
              <a:lnSpc>
                <a:spcPct val="100000"/>
              </a:lnSpc>
              <a:spcBef>
                <a:spcPts val="980"/>
              </a:spcBef>
              <a:spcAft>
                <a:spcPts val="0"/>
              </a:spcAft>
              <a:buClrTx/>
              <a:buSzPct val="90000"/>
              <a:buFont typeface="+mj-lt"/>
              <a:buAutoNum type="arabicPeriod"/>
              <a:tabLst/>
              <a:defRPr/>
            </a:pPr>
            <a:endParaRPr kumimoji="0" lang="en-US" sz="1870" b="0" i="0" u="none" strike="noStrike" kern="1200" cap="none" spc="0" normalizeH="0" baseline="0" noProof="0" dirty="0">
              <a:ln>
                <a:noFill/>
              </a:ln>
              <a:gradFill>
                <a:gsLst>
                  <a:gs pos="1250">
                    <a:srgbClr val="0D0D0D"/>
                  </a:gs>
                  <a:gs pos="100000">
                    <a:srgbClr val="0D0D0D"/>
                  </a:gs>
                </a:gsLst>
                <a:lin ang="5400000" scaled="0"/>
              </a:gradFill>
              <a:effectLst/>
              <a:uLnTx/>
              <a:uFillTx/>
              <a:latin typeface="Segoe UI Semibold"/>
              <a:ea typeface="+mn-ea"/>
              <a:cs typeface="Segoe UI" panose="020B0502040204020203" pitchFamily="34" charset="0"/>
            </a:endParaRPr>
          </a:p>
        </p:txBody>
      </p:sp>
      <p:sp>
        <p:nvSpPr>
          <p:cNvPr id="17" name="Rectangle 16">
            <a:extLst>
              <a:ext uri="{FF2B5EF4-FFF2-40B4-BE49-F238E27FC236}">
                <a16:creationId xmlns:a16="http://schemas.microsoft.com/office/drawing/2014/main" id="{DBBB2196-CA27-42C1-A315-93B6E96FCF75}"/>
              </a:ext>
            </a:extLst>
          </p:cNvPr>
          <p:cNvSpPr/>
          <p:nvPr/>
        </p:nvSpPr>
        <p:spPr bwMode="auto">
          <a:xfrm>
            <a:off x="2115668" y="1277733"/>
            <a:ext cx="1059684" cy="49130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21" name="Table 20">
            <a:extLst>
              <a:ext uri="{FF2B5EF4-FFF2-40B4-BE49-F238E27FC236}">
                <a16:creationId xmlns:a16="http://schemas.microsoft.com/office/drawing/2014/main" id="{1D38BA7B-3816-4B99-B0C2-A1749743BA13}"/>
              </a:ext>
            </a:extLst>
          </p:cNvPr>
          <p:cNvGraphicFramePr>
            <a:graphicFrameLocks noGrp="1"/>
          </p:cNvGraphicFramePr>
          <p:nvPr>
            <p:extLst>
              <p:ext uri="{D42A27DB-BD31-4B8C-83A1-F6EECF244321}">
                <p14:modId xmlns:p14="http://schemas.microsoft.com/office/powerpoint/2010/main" val="3874751891"/>
              </p:ext>
            </p:extLst>
          </p:nvPr>
        </p:nvGraphicFramePr>
        <p:xfrm>
          <a:off x="2231366" y="1357289"/>
          <a:ext cx="804672" cy="4303648"/>
        </p:xfrm>
        <a:graphic>
          <a:graphicData uri="http://schemas.openxmlformats.org/drawingml/2006/table">
            <a:tbl>
              <a:tblPr firstRow="1" bandRow="1">
                <a:tableStyleId>{5C22544A-7EE6-4342-B048-85BDC9FD1C3A}</a:tableStyleId>
              </a:tblPr>
              <a:tblGrid>
                <a:gridCol w="402336">
                  <a:extLst>
                    <a:ext uri="{9D8B030D-6E8A-4147-A177-3AD203B41FA5}">
                      <a16:colId xmlns:a16="http://schemas.microsoft.com/office/drawing/2014/main" val="3227296965"/>
                    </a:ext>
                  </a:extLst>
                </a:gridCol>
                <a:gridCol w="402336">
                  <a:extLst>
                    <a:ext uri="{9D8B030D-6E8A-4147-A177-3AD203B41FA5}">
                      <a16:colId xmlns:a16="http://schemas.microsoft.com/office/drawing/2014/main" val="2757239372"/>
                    </a:ext>
                  </a:extLst>
                </a:gridCol>
              </a:tblGrid>
              <a:tr h="353288">
                <a:tc>
                  <a:txBody>
                    <a:bodyPr/>
                    <a:lstStyle/>
                    <a:p>
                      <a:pPr marL="0" algn="ctr" defTabSz="699557" rtl="0" eaLnBrk="1" latinLnBrk="0" hangingPunct="1"/>
                      <a:r>
                        <a:rPr lang="en-US" sz="1100" b="1" kern="1200" dirty="0">
                          <a:gradFill>
                            <a:gsLst>
                              <a:gs pos="0">
                                <a:schemeClr val="tx2"/>
                              </a:gs>
                              <a:gs pos="100000">
                                <a:schemeClr val="tx2"/>
                              </a:gs>
                            </a:gsLst>
                            <a:lin ang="8100000" scaled="1"/>
                          </a:gradFill>
                          <a:latin typeface="+mj-lt"/>
                          <a:ea typeface="+mn-ea"/>
                          <a:cs typeface="+mn-cs"/>
                        </a:rPr>
                        <a:t>PaaS</a:t>
                      </a:r>
                    </a:p>
                  </a:txBody>
                  <a:tcPr marL="0" marR="0" marT="51183" marB="102366" anchor="b">
                    <a:solidFill>
                      <a:schemeClr val="bg1"/>
                    </a:solidFill>
                  </a:tcPr>
                </a:tc>
                <a:tc>
                  <a:txBody>
                    <a:bodyPr/>
                    <a:lstStyle/>
                    <a:p>
                      <a:pPr marL="0" algn="ctr" defTabSz="699557" rtl="0" eaLnBrk="1" latinLnBrk="0" hangingPunct="1"/>
                      <a:r>
                        <a:rPr lang="en-US" sz="1100" b="1" kern="1200" dirty="0">
                          <a:gradFill>
                            <a:gsLst>
                              <a:gs pos="0">
                                <a:schemeClr val="tx2"/>
                              </a:gs>
                              <a:gs pos="100000">
                                <a:schemeClr val="tx2"/>
                              </a:gs>
                            </a:gsLst>
                            <a:lin ang="8100000" scaled="1"/>
                          </a:gradFill>
                          <a:latin typeface="+mj-lt"/>
                          <a:ea typeface="+mn-ea"/>
                          <a:cs typeface="+mn-cs"/>
                        </a:rPr>
                        <a:t>IaaS</a:t>
                      </a:r>
                    </a:p>
                  </a:txBody>
                  <a:tcPr marL="0" marR="0" marT="51183" marB="102366" anchor="b">
                    <a:solidFill>
                      <a:schemeClr val="bg1"/>
                    </a:solidFill>
                  </a:tcPr>
                </a:tc>
                <a:extLst>
                  <a:ext uri="{0D108BD9-81ED-4DB2-BD59-A6C34878D82A}">
                    <a16:rowId xmlns:a16="http://schemas.microsoft.com/office/drawing/2014/main" val="4280669362"/>
                  </a:ext>
                </a:extLst>
              </a:tr>
              <a:tr h="395036">
                <a:tc>
                  <a:txBody>
                    <a:bodyPr/>
                    <a:lstStyle/>
                    <a:p>
                      <a:endParaRPr lang="en-US" sz="1300" dirty="0">
                        <a:gradFill>
                          <a:gsLst>
                            <a:gs pos="0">
                              <a:schemeClr val="tx2"/>
                            </a:gs>
                            <a:gs pos="100000">
                              <a:schemeClr val="tx2"/>
                            </a:gs>
                          </a:gsLst>
                          <a:lin ang="8100000" scaled="1"/>
                        </a:gradFill>
                      </a:endParaRPr>
                    </a:p>
                  </a:txBody>
                  <a:tcPr marL="102366" marR="102366" marT="51183" marB="51183" anchor="ctr">
                    <a:lnB w="38100" cap="flat" cmpd="sng" algn="ctr">
                      <a:solidFill>
                        <a:schemeClr val="bg1"/>
                      </a:solidFill>
                      <a:prstDash val="solid"/>
                      <a:round/>
                      <a:headEnd type="none" w="med" len="med"/>
                      <a:tailEnd type="none" w="med" len="med"/>
                    </a:lnB>
                    <a:solidFill>
                      <a:schemeClr val="accent1"/>
                    </a:solidFill>
                  </a:tcPr>
                </a:tc>
                <a:tc>
                  <a:txBody>
                    <a:bodyPr/>
                    <a:lstStyle/>
                    <a:p>
                      <a:endParaRPr lang="en-US" sz="1300" dirty="0">
                        <a:gradFill>
                          <a:gsLst>
                            <a:gs pos="0">
                              <a:schemeClr val="tx2"/>
                            </a:gs>
                            <a:gs pos="100000">
                              <a:schemeClr val="tx2"/>
                            </a:gs>
                          </a:gsLst>
                          <a:lin ang="8100000" scaled="1"/>
                        </a:gradFill>
                      </a:endParaRPr>
                    </a:p>
                  </a:txBody>
                  <a:tcPr marL="102366" marR="102366" marT="51183" marB="51183"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2663817762"/>
                  </a:ext>
                </a:extLst>
              </a:tr>
              <a:tr h="395036">
                <a:tc>
                  <a:txBody>
                    <a:bodyPr/>
                    <a:lstStyle/>
                    <a:p>
                      <a:endParaRPr lang="en-US" sz="1300" dirty="0">
                        <a:gradFill>
                          <a:gsLst>
                            <a:gs pos="0">
                              <a:schemeClr val="tx2"/>
                            </a:gs>
                            <a:gs pos="100000">
                              <a:schemeClr val="tx2"/>
                            </a:gs>
                          </a:gsLst>
                          <a:lin ang="8100000" scaled="1"/>
                        </a:gradFill>
                      </a:endParaRPr>
                    </a:p>
                  </a:txBody>
                  <a:tcPr marL="102366" marR="102366" marT="51183" marB="51183"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endParaRPr lang="en-US" sz="1300" dirty="0">
                        <a:gradFill>
                          <a:gsLst>
                            <a:gs pos="0">
                              <a:schemeClr val="tx2"/>
                            </a:gs>
                            <a:gs pos="100000">
                              <a:schemeClr val="tx2"/>
                            </a:gs>
                          </a:gsLst>
                          <a:lin ang="8100000" scaled="1"/>
                        </a:gradFill>
                      </a:endParaRPr>
                    </a:p>
                  </a:txBody>
                  <a:tcPr marL="102366" marR="102366" marT="51183" marB="51183"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2473078000"/>
                  </a:ext>
                </a:extLst>
              </a:tr>
              <a:tr h="395036">
                <a:tc>
                  <a:txBody>
                    <a:bodyPr/>
                    <a:lstStyle/>
                    <a:p>
                      <a:endParaRPr lang="en-US" sz="1300" dirty="0">
                        <a:gradFill>
                          <a:gsLst>
                            <a:gs pos="0">
                              <a:schemeClr val="tx2"/>
                            </a:gs>
                            <a:gs pos="100000">
                              <a:schemeClr val="tx2"/>
                            </a:gs>
                          </a:gsLst>
                          <a:lin ang="8100000" scaled="1"/>
                        </a:gradFill>
                      </a:endParaRPr>
                    </a:p>
                  </a:txBody>
                  <a:tcPr marL="102366" marR="102366" marT="51183" marB="51183"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endParaRPr lang="en-US" sz="1300" dirty="0">
                        <a:gradFill>
                          <a:gsLst>
                            <a:gs pos="0">
                              <a:schemeClr val="tx2"/>
                            </a:gs>
                            <a:gs pos="100000">
                              <a:schemeClr val="tx2"/>
                            </a:gs>
                          </a:gsLst>
                          <a:lin ang="8100000" scaled="1"/>
                        </a:gradFill>
                      </a:endParaRPr>
                    </a:p>
                  </a:txBody>
                  <a:tcPr marL="102366" marR="102366" marT="51183" marB="51183"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2077470789"/>
                  </a:ext>
                </a:extLst>
              </a:tr>
              <a:tr h="395036">
                <a:tc>
                  <a:txBody>
                    <a:bodyPr/>
                    <a:lstStyle/>
                    <a:p>
                      <a:endParaRPr lang="en-US" sz="1300" dirty="0">
                        <a:gradFill>
                          <a:gsLst>
                            <a:gs pos="0">
                              <a:schemeClr val="tx2"/>
                            </a:gs>
                            <a:gs pos="100000">
                              <a:schemeClr val="tx2"/>
                            </a:gs>
                          </a:gsLst>
                          <a:lin ang="8100000" scaled="1"/>
                        </a:gradFill>
                      </a:endParaRPr>
                    </a:p>
                  </a:txBody>
                  <a:tcPr marL="102366" marR="102366" marT="51183" marB="51183"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ap="flat" cmpd="sng" algn="ctr">
                      <a:noFill/>
                      <a:prstDash val="solid"/>
                      <a:round/>
                      <a:headEnd type="none" w="med" len="med"/>
                      <a:tailEnd type="none" w="med" len="med"/>
                    </a:lnTlToBr>
                    <a:gradFill>
                      <a:gsLst>
                        <a:gs pos="50000">
                          <a:schemeClr val="accent1"/>
                        </a:gs>
                        <a:gs pos="50000">
                          <a:schemeClr val="accent6"/>
                        </a:gs>
                      </a:gsLst>
                      <a:lin ang="8100000" scaled="1"/>
                    </a:gradFill>
                  </a:tcPr>
                </a:tc>
                <a:tc>
                  <a:txBody>
                    <a:bodyPr/>
                    <a:lstStyle/>
                    <a:p>
                      <a:endParaRPr lang="en-US" sz="1300" dirty="0">
                        <a:gradFill>
                          <a:gsLst>
                            <a:gs pos="0">
                              <a:schemeClr val="tx2"/>
                            </a:gs>
                            <a:gs pos="100000">
                              <a:schemeClr val="tx2"/>
                            </a:gs>
                          </a:gsLst>
                          <a:lin ang="8100000" scaled="1"/>
                        </a:gradFill>
                      </a:endParaRPr>
                    </a:p>
                  </a:txBody>
                  <a:tcPr marL="102366" marR="102366" marT="51183" marB="51183"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ap="flat" cmpd="sng" algn="ctr">
                      <a:noFill/>
                      <a:prstDash val="solid"/>
                      <a:round/>
                      <a:headEnd type="none" w="med" len="med"/>
                      <a:tailEnd type="none" w="med" len="med"/>
                    </a:lnTlToBr>
                    <a:solidFill>
                      <a:schemeClr val="accent1"/>
                    </a:solidFill>
                  </a:tcPr>
                </a:tc>
                <a:extLst>
                  <a:ext uri="{0D108BD9-81ED-4DB2-BD59-A6C34878D82A}">
                    <a16:rowId xmlns:a16="http://schemas.microsoft.com/office/drawing/2014/main" val="3583634349"/>
                  </a:ext>
                </a:extLst>
              </a:tr>
              <a:tr h="395036">
                <a:tc>
                  <a:txBody>
                    <a:bodyPr/>
                    <a:lstStyle/>
                    <a:p>
                      <a:endParaRPr lang="en-US" sz="1300" dirty="0">
                        <a:gradFill>
                          <a:gsLst>
                            <a:gs pos="0">
                              <a:schemeClr val="tx2"/>
                            </a:gs>
                            <a:gs pos="100000">
                              <a:schemeClr val="tx2"/>
                            </a:gs>
                          </a:gsLst>
                          <a:lin ang="8100000" scaled="1"/>
                        </a:gradFill>
                      </a:endParaRPr>
                    </a:p>
                  </a:txBody>
                  <a:tcPr marL="102366" marR="102366" marT="51183" marB="51183"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gradFill>
                      <a:gsLst>
                        <a:gs pos="50000">
                          <a:schemeClr val="accent1"/>
                        </a:gs>
                        <a:gs pos="50000">
                          <a:schemeClr val="tx1">
                            <a:lumMod val="10000"/>
                            <a:lumOff val="90000"/>
                          </a:schemeClr>
                        </a:gs>
                      </a:gsLst>
                      <a:lin ang="8100000" scaled="0"/>
                    </a:gradFill>
                  </a:tcPr>
                </a:tc>
                <a:tc>
                  <a:txBody>
                    <a:bodyPr/>
                    <a:lstStyle/>
                    <a:p>
                      <a:endParaRPr lang="en-US" sz="1300" dirty="0">
                        <a:gradFill>
                          <a:gsLst>
                            <a:gs pos="0">
                              <a:schemeClr val="tx2"/>
                            </a:gs>
                            <a:gs pos="100000">
                              <a:schemeClr val="tx2"/>
                            </a:gs>
                          </a:gsLst>
                          <a:lin ang="8100000" scaled="1"/>
                        </a:gradFill>
                      </a:endParaRPr>
                    </a:p>
                  </a:txBody>
                  <a:tcPr marL="102366" marR="102366" marT="51183" marB="51183"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1218483576"/>
                  </a:ext>
                </a:extLst>
              </a:tr>
              <a:tr h="395036">
                <a:tc>
                  <a:txBody>
                    <a:bodyPr/>
                    <a:lstStyle/>
                    <a:p>
                      <a:endParaRPr lang="en-US" sz="1300" dirty="0">
                        <a:gradFill>
                          <a:gsLst>
                            <a:gs pos="0">
                              <a:schemeClr val="tx2"/>
                            </a:gs>
                            <a:gs pos="100000">
                              <a:schemeClr val="tx2"/>
                            </a:gs>
                          </a:gsLst>
                          <a:lin ang="8100000" scaled="1"/>
                        </a:gradFill>
                      </a:endParaRPr>
                    </a:p>
                  </a:txBody>
                  <a:tcPr marL="102366" marR="102366" marT="51183" marB="51183"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gradFill>
                      <a:gsLst>
                        <a:gs pos="50000">
                          <a:schemeClr val="accent1"/>
                        </a:gs>
                        <a:gs pos="50000">
                          <a:schemeClr val="tx1">
                            <a:lumMod val="10000"/>
                            <a:lumOff val="90000"/>
                          </a:schemeClr>
                        </a:gs>
                      </a:gsLst>
                      <a:lin ang="8100000" scaled="0"/>
                    </a:gradFill>
                  </a:tcPr>
                </a:tc>
                <a:tc>
                  <a:txBody>
                    <a:bodyPr/>
                    <a:lstStyle/>
                    <a:p>
                      <a:endParaRPr lang="en-US" sz="1300" dirty="0">
                        <a:gradFill>
                          <a:gsLst>
                            <a:gs pos="0">
                              <a:schemeClr val="tx2"/>
                            </a:gs>
                            <a:gs pos="100000">
                              <a:schemeClr val="tx2"/>
                            </a:gs>
                          </a:gsLst>
                          <a:lin ang="8100000" scaled="1"/>
                        </a:gradFill>
                      </a:endParaRPr>
                    </a:p>
                  </a:txBody>
                  <a:tcPr marL="102366" marR="102366" marT="51183" marB="51183"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3695748183"/>
                  </a:ext>
                </a:extLst>
              </a:tr>
              <a:tr h="395036">
                <a:tc>
                  <a:txBody>
                    <a:bodyPr/>
                    <a:lstStyle/>
                    <a:p>
                      <a:endParaRPr lang="en-US" sz="1300" dirty="0">
                        <a:gradFill>
                          <a:gsLst>
                            <a:gs pos="0">
                              <a:schemeClr val="tx2"/>
                            </a:gs>
                            <a:gs pos="100000">
                              <a:schemeClr val="tx2"/>
                            </a:gs>
                          </a:gsLst>
                          <a:lin ang="8100000" scaled="1"/>
                        </a:gradFill>
                      </a:endParaRPr>
                    </a:p>
                  </a:txBody>
                  <a:tcPr marL="102366" marR="102366" marT="51183" marB="51183"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tc>
                  <a:txBody>
                    <a:bodyPr/>
                    <a:lstStyle/>
                    <a:p>
                      <a:endParaRPr lang="en-US" sz="1300" dirty="0">
                        <a:gradFill>
                          <a:gsLst>
                            <a:gs pos="0">
                              <a:schemeClr val="tx2"/>
                            </a:gs>
                            <a:gs pos="100000">
                              <a:schemeClr val="tx2"/>
                            </a:gs>
                          </a:gsLst>
                          <a:lin ang="8100000" scaled="1"/>
                        </a:gradFill>
                      </a:endParaRPr>
                    </a:p>
                  </a:txBody>
                  <a:tcPr marL="102366" marR="102366" marT="51183" marB="51183"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3031430743"/>
                  </a:ext>
                </a:extLst>
              </a:tr>
              <a:tr h="395036">
                <a:tc>
                  <a:txBody>
                    <a:bodyPr/>
                    <a:lstStyle/>
                    <a:p>
                      <a:endParaRPr lang="en-US" sz="1300" dirty="0">
                        <a:gradFill>
                          <a:gsLst>
                            <a:gs pos="0">
                              <a:schemeClr val="tx2"/>
                            </a:gs>
                            <a:gs pos="100000">
                              <a:schemeClr val="tx2"/>
                            </a:gs>
                          </a:gsLst>
                          <a:lin ang="8100000" scaled="1"/>
                        </a:gradFill>
                      </a:endParaRPr>
                    </a:p>
                  </a:txBody>
                  <a:tcPr marL="102366" marR="102366" marT="51183" marB="51183"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tc>
                  <a:txBody>
                    <a:bodyPr/>
                    <a:lstStyle/>
                    <a:p>
                      <a:endParaRPr lang="en-US" sz="1300" dirty="0">
                        <a:gradFill>
                          <a:gsLst>
                            <a:gs pos="0">
                              <a:schemeClr val="tx2"/>
                            </a:gs>
                            <a:gs pos="100000">
                              <a:schemeClr val="tx2"/>
                            </a:gs>
                          </a:gsLst>
                          <a:lin ang="8100000" scaled="1"/>
                        </a:gradFill>
                      </a:endParaRPr>
                    </a:p>
                  </a:txBody>
                  <a:tcPr marL="102366" marR="102366" marT="51183" marB="51183"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extLst>
                  <a:ext uri="{0D108BD9-81ED-4DB2-BD59-A6C34878D82A}">
                    <a16:rowId xmlns:a16="http://schemas.microsoft.com/office/drawing/2014/main" val="1768605672"/>
                  </a:ext>
                </a:extLst>
              </a:tr>
              <a:tr h="395036">
                <a:tc>
                  <a:txBody>
                    <a:bodyPr/>
                    <a:lstStyle/>
                    <a:p>
                      <a:endParaRPr lang="en-US" sz="1300" dirty="0">
                        <a:gradFill>
                          <a:gsLst>
                            <a:gs pos="0">
                              <a:schemeClr val="tx2"/>
                            </a:gs>
                            <a:gs pos="100000">
                              <a:schemeClr val="tx2"/>
                            </a:gs>
                          </a:gsLst>
                          <a:lin ang="8100000" scaled="1"/>
                        </a:gradFill>
                      </a:endParaRPr>
                    </a:p>
                  </a:txBody>
                  <a:tcPr marL="102366" marR="102366" marT="51183" marB="51183"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tc>
                  <a:txBody>
                    <a:bodyPr/>
                    <a:lstStyle/>
                    <a:p>
                      <a:endParaRPr lang="en-US" sz="1300" dirty="0">
                        <a:gradFill>
                          <a:gsLst>
                            <a:gs pos="0">
                              <a:schemeClr val="tx2"/>
                            </a:gs>
                            <a:gs pos="100000">
                              <a:schemeClr val="tx2"/>
                            </a:gs>
                          </a:gsLst>
                          <a:lin ang="8100000" scaled="1"/>
                        </a:gradFill>
                      </a:endParaRPr>
                    </a:p>
                  </a:txBody>
                  <a:tcPr marL="102366" marR="102366" marT="51183" marB="51183"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extLst>
                  <a:ext uri="{0D108BD9-81ED-4DB2-BD59-A6C34878D82A}">
                    <a16:rowId xmlns:a16="http://schemas.microsoft.com/office/drawing/2014/main" val="1867462061"/>
                  </a:ext>
                </a:extLst>
              </a:tr>
              <a:tr h="395036">
                <a:tc>
                  <a:txBody>
                    <a:bodyPr/>
                    <a:lstStyle/>
                    <a:p>
                      <a:endParaRPr lang="en-US" sz="1300" dirty="0">
                        <a:gradFill>
                          <a:gsLst>
                            <a:gs pos="0">
                              <a:schemeClr val="tx2"/>
                            </a:gs>
                            <a:gs pos="100000">
                              <a:schemeClr val="tx2"/>
                            </a:gs>
                          </a:gsLst>
                          <a:lin ang="8100000" scaled="1"/>
                        </a:gradFill>
                      </a:endParaRPr>
                    </a:p>
                  </a:txBody>
                  <a:tcPr marL="102366" marR="102366" marT="51183" marB="51183" anchor="ctr">
                    <a:lnT w="38100" cap="flat" cmpd="sng" algn="ctr">
                      <a:solidFill>
                        <a:schemeClr val="bg1"/>
                      </a:solidFill>
                      <a:prstDash val="solid"/>
                      <a:round/>
                      <a:headEnd type="none" w="med" len="med"/>
                      <a:tailEnd type="none" w="med" len="med"/>
                    </a:lnT>
                    <a:solidFill>
                      <a:schemeClr val="accent6"/>
                    </a:solidFill>
                  </a:tcPr>
                </a:tc>
                <a:tc>
                  <a:txBody>
                    <a:bodyPr/>
                    <a:lstStyle/>
                    <a:p>
                      <a:endParaRPr lang="en-US" sz="1300" dirty="0">
                        <a:gradFill>
                          <a:gsLst>
                            <a:gs pos="0">
                              <a:schemeClr val="tx2"/>
                            </a:gs>
                            <a:gs pos="100000">
                              <a:schemeClr val="tx2"/>
                            </a:gs>
                          </a:gsLst>
                          <a:lin ang="8100000" scaled="1"/>
                        </a:gradFill>
                      </a:endParaRPr>
                    </a:p>
                  </a:txBody>
                  <a:tcPr marL="102366" marR="102366" marT="51183" marB="51183"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accent6"/>
                    </a:solidFill>
                  </a:tcPr>
                </a:tc>
                <a:extLst>
                  <a:ext uri="{0D108BD9-81ED-4DB2-BD59-A6C34878D82A}">
                    <a16:rowId xmlns:a16="http://schemas.microsoft.com/office/drawing/2014/main" val="1852488359"/>
                  </a:ext>
                </a:extLst>
              </a:tr>
            </a:tbl>
          </a:graphicData>
        </a:graphic>
      </p:graphicFrame>
      <p:sp>
        <p:nvSpPr>
          <p:cNvPr id="2" name="Title 1">
            <a:extLst>
              <a:ext uri="{FF2B5EF4-FFF2-40B4-BE49-F238E27FC236}">
                <a16:creationId xmlns:a16="http://schemas.microsoft.com/office/drawing/2014/main" id="{958FE0F5-684F-4CC1-874B-98A36CF257EF}"/>
              </a:ext>
            </a:extLst>
          </p:cNvPr>
          <p:cNvSpPr>
            <a:spLocks noGrp="1"/>
          </p:cNvSpPr>
          <p:nvPr>
            <p:ph type="title"/>
          </p:nvPr>
        </p:nvSpPr>
        <p:spPr>
          <a:xfrm>
            <a:off x="588263" y="457201"/>
            <a:ext cx="11018520" cy="553998"/>
          </a:xfrm>
        </p:spPr>
        <p:txBody>
          <a:bodyPr/>
          <a:lstStyle/>
          <a:p>
            <a:r>
              <a:rPr lang="en-US" dirty="0"/>
              <a:t>Azure Threats – Mix of Old &amp; New…</a:t>
            </a:r>
          </a:p>
        </p:txBody>
      </p:sp>
      <p:sp>
        <p:nvSpPr>
          <p:cNvPr id="33" name="Rectangle 32">
            <a:extLst>
              <a:ext uri="{FF2B5EF4-FFF2-40B4-BE49-F238E27FC236}">
                <a16:creationId xmlns:a16="http://schemas.microsoft.com/office/drawing/2014/main" id="{4B4FBAEA-763F-457A-8330-3F7B411681AB}"/>
              </a:ext>
            </a:extLst>
          </p:cNvPr>
          <p:cNvSpPr/>
          <p:nvPr/>
        </p:nvSpPr>
        <p:spPr bwMode="auto">
          <a:xfrm>
            <a:off x="8358460" y="4281519"/>
            <a:ext cx="2053751" cy="794802"/>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9144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CRYPTOMINERS – (WEBSERVERS, VISITORS)</a:t>
            </a:r>
          </a:p>
        </p:txBody>
      </p:sp>
      <p:sp>
        <p:nvSpPr>
          <p:cNvPr id="34" name="Rectangle 33">
            <a:extLst>
              <a:ext uri="{FF2B5EF4-FFF2-40B4-BE49-F238E27FC236}">
                <a16:creationId xmlns:a16="http://schemas.microsoft.com/office/drawing/2014/main" id="{96A0E149-5913-4D1C-B771-D7E51CA4C546}"/>
              </a:ext>
            </a:extLst>
          </p:cNvPr>
          <p:cNvSpPr/>
          <p:nvPr/>
        </p:nvSpPr>
        <p:spPr bwMode="auto">
          <a:xfrm>
            <a:off x="6254749" y="4281519"/>
            <a:ext cx="2053751" cy="794802"/>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9144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PIVOT TO ON PREMISES FROM CLOUD</a:t>
            </a:r>
          </a:p>
        </p:txBody>
      </p:sp>
      <p:sp>
        <p:nvSpPr>
          <p:cNvPr id="35" name="Rectangle 34">
            <a:extLst>
              <a:ext uri="{FF2B5EF4-FFF2-40B4-BE49-F238E27FC236}">
                <a16:creationId xmlns:a16="http://schemas.microsoft.com/office/drawing/2014/main" id="{D78445AF-0970-4492-B251-8176F90E6000}"/>
              </a:ext>
            </a:extLst>
          </p:cNvPr>
          <p:cNvSpPr/>
          <p:nvPr/>
        </p:nvSpPr>
        <p:spPr bwMode="auto">
          <a:xfrm>
            <a:off x="4151036" y="4281519"/>
            <a:ext cx="2053751" cy="794802"/>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9144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ACQUIRE TENANT KEYS FROM GITHUB/ETC</a:t>
            </a:r>
          </a:p>
        </p:txBody>
      </p:sp>
      <p:sp>
        <p:nvSpPr>
          <p:cNvPr id="37" name="Rectangle 36">
            <a:extLst>
              <a:ext uri="{FF2B5EF4-FFF2-40B4-BE49-F238E27FC236}">
                <a16:creationId xmlns:a16="http://schemas.microsoft.com/office/drawing/2014/main" id="{6911781D-E7ED-4049-955F-EAE35E3816D7}"/>
              </a:ext>
            </a:extLst>
          </p:cNvPr>
          <p:cNvSpPr/>
          <p:nvPr/>
        </p:nvSpPr>
        <p:spPr bwMode="auto">
          <a:xfrm>
            <a:off x="4156439" y="5130748"/>
            <a:ext cx="2053751" cy="794802"/>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9144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RDP/SSH PASSWORD SPRAY &amp; BRUTE FORCE</a:t>
            </a:r>
          </a:p>
        </p:txBody>
      </p:sp>
      <p:sp>
        <p:nvSpPr>
          <p:cNvPr id="38" name="Rectangle 37">
            <a:extLst>
              <a:ext uri="{FF2B5EF4-FFF2-40B4-BE49-F238E27FC236}">
                <a16:creationId xmlns:a16="http://schemas.microsoft.com/office/drawing/2014/main" id="{234F593E-FA57-4728-B045-1D27E0189307}"/>
              </a:ext>
            </a:extLst>
          </p:cNvPr>
          <p:cNvSpPr/>
          <p:nvPr/>
        </p:nvSpPr>
        <p:spPr bwMode="auto">
          <a:xfrm>
            <a:off x="4151037" y="2273154"/>
            <a:ext cx="2053751" cy="38904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SOCIAL ENGINEERING</a:t>
            </a:r>
          </a:p>
        </p:txBody>
      </p:sp>
      <p:sp>
        <p:nvSpPr>
          <p:cNvPr id="40" name="TextBox 39">
            <a:extLst>
              <a:ext uri="{FF2B5EF4-FFF2-40B4-BE49-F238E27FC236}">
                <a16:creationId xmlns:a16="http://schemas.microsoft.com/office/drawing/2014/main" id="{12797C7E-48D7-4CD9-B96C-8F41F88D891A}"/>
              </a:ext>
            </a:extLst>
          </p:cNvPr>
          <p:cNvSpPr txBox="1"/>
          <p:nvPr/>
        </p:nvSpPr>
        <p:spPr>
          <a:xfrm>
            <a:off x="6715828" y="1914428"/>
            <a:ext cx="1131592"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50000"/>
                  </a:srgbClr>
                </a:solidFill>
                <a:effectLst/>
                <a:uLnTx/>
                <a:uFillTx/>
                <a:latin typeface="Segoe UI"/>
                <a:ea typeface="+mn-ea"/>
                <a:cs typeface="+mn-cs"/>
              </a:rPr>
              <a:t>TRAVERSAL</a:t>
            </a:r>
          </a:p>
        </p:txBody>
      </p:sp>
      <p:sp>
        <p:nvSpPr>
          <p:cNvPr id="41" name="TextBox 40">
            <a:extLst>
              <a:ext uri="{FF2B5EF4-FFF2-40B4-BE49-F238E27FC236}">
                <a16:creationId xmlns:a16="http://schemas.microsoft.com/office/drawing/2014/main" id="{D6EC3918-A680-4AB0-AE0D-B528B28E65C7}"/>
              </a:ext>
            </a:extLst>
          </p:cNvPr>
          <p:cNvSpPr txBox="1"/>
          <p:nvPr/>
        </p:nvSpPr>
        <p:spPr>
          <a:xfrm>
            <a:off x="4313218" y="1905527"/>
            <a:ext cx="1541063"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50000"/>
                  </a:srgbClr>
                </a:solidFill>
                <a:effectLst/>
                <a:uLnTx/>
                <a:uFillTx/>
                <a:latin typeface="Segoe UI"/>
                <a:ea typeface="+mn-ea"/>
                <a:cs typeface="+mn-cs"/>
              </a:rPr>
              <a:t>EXPLOIT/ENTER</a:t>
            </a:r>
          </a:p>
        </p:txBody>
      </p:sp>
      <p:sp>
        <p:nvSpPr>
          <p:cNvPr id="42" name="TextBox 41">
            <a:extLst>
              <a:ext uri="{FF2B5EF4-FFF2-40B4-BE49-F238E27FC236}">
                <a16:creationId xmlns:a16="http://schemas.microsoft.com/office/drawing/2014/main" id="{77F7395F-A667-4850-A840-02B01E974720}"/>
              </a:ext>
            </a:extLst>
          </p:cNvPr>
          <p:cNvSpPr txBox="1"/>
          <p:nvPr/>
        </p:nvSpPr>
        <p:spPr>
          <a:xfrm>
            <a:off x="8542499" y="1929044"/>
            <a:ext cx="1569660"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50000"/>
                  </a:srgbClr>
                </a:solidFill>
                <a:effectLst/>
                <a:uLnTx/>
                <a:uFillTx/>
                <a:latin typeface="Segoe UI"/>
                <a:ea typeface="+mn-ea"/>
                <a:cs typeface="+mn-cs"/>
              </a:rPr>
              <a:t>MONETIZATION</a:t>
            </a:r>
          </a:p>
        </p:txBody>
      </p:sp>
      <p:sp>
        <p:nvSpPr>
          <p:cNvPr id="43" name="Rectangle 42">
            <a:extLst>
              <a:ext uri="{FF2B5EF4-FFF2-40B4-BE49-F238E27FC236}">
                <a16:creationId xmlns:a16="http://schemas.microsoft.com/office/drawing/2014/main" id="{4734E883-631D-41DF-AE3E-13DD6F4E9AB4}"/>
              </a:ext>
            </a:extLst>
          </p:cNvPr>
          <p:cNvSpPr/>
          <p:nvPr/>
        </p:nvSpPr>
        <p:spPr bwMode="auto">
          <a:xfrm>
            <a:off x="8357367" y="2268303"/>
            <a:ext cx="2053751" cy="38904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RANSOMWARE</a:t>
            </a:r>
          </a:p>
        </p:txBody>
      </p:sp>
      <p:sp>
        <p:nvSpPr>
          <p:cNvPr id="44" name="Rectangle 43">
            <a:extLst>
              <a:ext uri="{FF2B5EF4-FFF2-40B4-BE49-F238E27FC236}">
                <a16:creationId xmlns:a16="http://schemas.microsoft.com/office/drawing/2014/main" id="{B22AE62D-612F-4795-9A2D-434D9EEFCA1A}"/>
              </a:ext>
            </a:extLst>
          </p:cNvPr>
          <p:cNvSpPr/>
          <p:nvPr/>
        </p:nvSpPr>
        <p:spPr bwMode="auto">
          <a:xfrm>
            <a:off x="6254749" y="2273153"/>
            <a:ext cx="2053751" cy="38904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CREDENTIAL THEFT &amp; ABUSE (HASHES, SSH…)</a:t>
            </a:r>
          </a:p>
        </p:txBody>
      </p:sp>
      <p:sp>
        <p:nvSpPr>
          <p:cNvPr id="47" name="Rectangle 46">
            <a:extLst>
              <a:ext uri="{FF2B5EF4-FFF2-40B4-BE49-F238E27FC236}">
                <a16:creationId xmlns:a16="http://schemas.microsoft.com/office/drawing/2014/main" id="{BC39A620-99C1-44F8-8B33-625029E8C44E}"/>
              </a:ext>
            </a:extLst>
          </p:cNvPr>
          <p:cNvSpPr/>
          <p:nvPr/>
        </p:nvSpPr>
        <p:spPr bwMode="auto">
          <a:xfrm>
            <a:off x="4151036" y="2701776"/>
            <a:ext cx="2053751" cy="38904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PHISHING</a:t>
            </a:r>
          </a:p>
        </p:txBody>
      </p:sp>
      <p:sp>
        <p:nvSpPr>
          <p:cNvPr id="4" name="Star: 5 Points 3">
            <a:extLst>
              <a:ext uri="{FF2B5EF4-FFF2-40B4-BE49-F238E27FC236}">
                <a16:creationId xmlns:a16="http://schemas.microsoft.com/office/drawing/2014/main" id="{80489E7A-D648-46D0-8586-D3E9DA6085AA}"/>
              </a:ext>
            </a:extLst>
          </p:cNvPr>
          <p:cNvSpPr/>
          <p:nvPr/>
        </p:nvSpPr>
        <p:spPr bwMode="auto">
          <a:xfrm>
            <a:off x="4151036" y="4301571"/>
            <a:ext cx="212596" cy="212596"/>
          </a:xfrm>
          <a:prstGeom prst="star5">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Arrow: Up 4">
            <a:extLst>
              <a:ext uri="{FF2B5EF4-FFF2-40B4-BE49-F238E27FC236}">
                <a16:creationId xmlns:a16="http://schemas.microsoft.com/office/drawing/2014/main" id="{1ADA74C6-6C67-4DE0-9ACF-A2587D80858D}"/>
              </a:ext>
            </a:extLst>
          </p:cNvPr>
          <p:cNvSpPr/>
          <p:nvPr/>
        </p:nvSpPr>
        <p:spPr bwMode="auto">
          <a:xfrm>
            <a:off x="8411851" y="4313060"/>
            <a:ext cx="196846" cy="156481"/>
          </a:xfrm>
          <a:prstGeom prst="upArrow">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8" name="Star: 5 Points 47">
            <a:extLst>
              <a:ext uri="{FF2B5EF4-FFF2-40B4-BE49-F238E27FC236}">
                <a16:creationId xmlns:a16="http://schemas.microsoft.com/office/drawing/2014/main" id="{3819CACC-DAA5-4AB7-9052-26FF33333572}"/>
              </a:ext>
            </a:extLst>
          </p:cNvPr>
          <p:cNvSpPr/>
          <p:nvPr/>
        </p:nvSpPr>
        <p:spPr bwMode="auto">
          <a:xfrm>
            <a:off x="6264716" y="4285003"/>
            <a:ext cx="212596" cy="212596"/>
          </a:xfrm>
          <a:prstGeom prst="star5">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Arrow: Up 48">
            <a:extLst>
              <a:ext uri="{FF2B5EF4-FFF2-40B4-BE49-F238E27FC236}">
                <a16:creationId xmlns:a16="http://schemas.microsoft.com/office/drawing/2014/main" id="{6B44506F-DF92-43D9-818B-EB95199EF6BE}"/>
              </a:ext>
            </a:extLst>
          </p:cNvPr>
          <p:cNvSpPr/>
          <p:nvPr/>
        </p:nvSpPr>
        <p:spPr bwMode="auto">
          <a:xfrm>
            <a:off x="4195883" y="5186394"/>
            <a:ext cx="196846" cy="156481"/>
          </a:xfrm>
          <a:prstGeom prst="upArrow">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0" name="Arrow: Up 49">
            <a:extLst>
              <a:ext uri="{FF2B5EF4-FFF2-40B4-BE49-F238E27FC236}">
                <a16:creationId xmlns:a16="http://schemas.microsoft.com/office/drawing/2014/main" id="{F730DD2E-C4A2-4E07-93DD-8F7CFA7D8DA9}"/>
              </a:ext>
            </a:extLst>
          </p:cNvPr>
          <p:cNvSpPr/>
          <p:nvPr/>
        </p:nvSpPr>
        <p:spPr bwMode="auto">
          <a:xfrm>
            <a:off x="8771329" y="4016485"/>
            <a:ext cx="196846" cy="156481"/>
          </a:xfrm>
          <a:prstGeom prst="upArrow">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1" name="Star: 5 Points 50">
            <a:extLst>
              <a:ext uri="{FF2B5EF4-FFF2-40B4-BE49-F238E27FC236}">
                <a16:creationId xmlns:a16="http://schemas.microsoft.com/office/drawing/2014/main" id="{852002EC-C119-4374-A781-82CB104DD119}"/>
              </a:ext>
            </a:extLst>
          </p:cNvPr>
          <p:cNvSpPr/>
          <p:nvPr/>
        </p:nvSpPr>
        <p:spPr bwMode="auto">
          <a:xfrm>
            <a:off x="6098489" y="3988428"/>
            <a:ext cx="212596" cy="212596"/>
          </a:xfrm>
          <a:prstGeom prst="star5">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D3360C25-0BEA-481A-B912-B045D67503E6}"/>
              </a:ext>
            </a:extLst>
          </p:cNvPr>
          <p:cNvGrpSpPr/>
          <p:nvPr/>
        </p:nvGrpSpPr>
        <p:grpSpPr>
          <a:xfrm>
            <a:off x="4363632" y="3625855"/>
            <a:ext cx="358501" cy="86910"/>
            <a:chOff x="6696606" y="3119532"/>
            <a:chExt cx="188660" cy="45736"/>
          </a:xfrm>
          <a:solidFill>
            <a:srgbClr val="A12C01"/>
          </a:solidFill>
        </p:grpSpPr>
        <p:sp>
          <p:nvSpPr>
            <p:cNvPr id="55" name="Oval 54">
              <a:extLst>
                <a:ext uri="{FF2B5EF4-FFF2-40B4-BE49-F238E27FC236}">
                  <a16:creationId xmlns:a16="http://schemas.microsoft.com/office/drawing/2014/main" id="{A46821D4-7FA5-4D0B-8DC8-77E7F299433D}"/>
                </a:ext>
              </a:extLst>
            </p:cNvPr>
            <p:cNvSpPr/>
            <p:nvPr/>
          </p:nvSpPr>
          <p:spPr bwMode="auto">
            <a:xfrm>
              <a:off x="6696606" y="3119545"/>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6" name="Oval 55">
              <a:extLst>
                <a:ext uri="{FF2B5EF4-FFF2-40B4-BE49-F238E27FC236}">
                  <a16:creationId xmlns:a16="http://schemas.microsoft.com/office/drawing/2014/main" id="{89009978-90F8-4F79-8D24-F7AB47529031}"/>
                </a:ext>
              </a:extLst>
            </p:cNvPr>
            <p:cNvSpPr/>
            <p:nvPr/>
          </p:nvSpPr>
          <p:spPr bwMode="auto">
            <a:xfrm>
              <a:off x="6768070" y="3119549"/>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Oval 56">
              <a:extLst>
                <a:ext uri="{FF2B5EF4-FFF2-40B4-BE49-F238E27FC236}">
                  <a16:creationId xmlns:a16="http://schemas.microsoft.com/office/drawing/2014/main" id="{5958B117-277C-4171-AC61-440340FF2629}"/>
                </a:ext>
              </a:extLst>
            </p:cNvPr>
            <p:cNvSpPr/>
            <p:nvPr/>
          </p:nvSpPr>
          <p:spPr bwMode="auto">
            <a:xfrm>
              <a:off x="6839546" y="3119532"/>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B5658A5D-4815-4621-B663-502A255C30F9}"/>
              </a:ext>
            </a:extLst>
          </p:cNvPr>
          <p:cNvGrpSpPr/>
          <p:nvPr/>
        </p:nvGrpSpPr>
        <p:grpSpPr>
          <a:xfrm>
            <a:off x="8542499" y="3594733"/>
            <a:ext cx="358501" cy="86910"/>
            <a:chOff x="6696606" y="3119532"/>
            <a:chExt cx="188660" cy="45736"/>
          </a:xfrm>
          <a:solidFill>
            <a:srgbClr val="A12C01"/>
          </a:solidFill>
        </p:grpSpPr>
        <p:sp>
          <p:nvSpPr>
            <p:cNvPr id="59" name="Oval 58">
              <a:extLst>
                <a:ext uri="{FF2B5EF4-FFF2-40B4-BE49-F238E27FC236}">
                  <a16:creationId xmlns:a16="http://schemas.microsoft.com/office/drawing/2014/main" id="{66430C6E-88A8-4A7A-BDC5-D22FD7EA1D3D}"/>
                </a:ext>
              </a:extLst>
            </p:cNvPr>
            <p:cNvSpPr/>
            <p:nvPr/>
          </p:nvSpPr>
          <p:spPr bwMode="auto">
            <a:xfrm>
              <a:off x="6696606" y="3119545"/>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0" name="Oval 59">
              <a:extLst>
                <a:ext uri="{FF2B5EF4-FFF2-40B4-BE49-F238E27FC236}">
                  <a16:creationId xmlns:a16="http://schemas.microsoft.com/office/drawing/2014/main" id="{F25707B9-FD91-470A-A766-B1F0B2B0F85B}"/>
                </a:ext>
              </a:extLst>
            </p:cNvPr>
            <p:cNvSpPr/>
            <p:nvPr/>
          </p:nvSpPr>
          <p:spPr bwMode="auto">
            <a:xfrm>
              <a:off x="6768070" y="3119549"/>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1" name="Oval 60">
              <a:extLst>
                <a:ext uri="{FF2B5EF4-FFF2-40B4-BE49-F238E27FC236}">
                  <a16:creationId xmlns:a16="http://schemas.microsoft.com/office/drawing/2014/main" id="{64FEA445-CF65-4AE0-9FF0-68A321E46F75}"/>
                </a:ext>
              </a:extLst>
            </p:cNvPr>
            <p:cNvSpPr/>
            <p:nvPr/>
          </p:nvSpPr>
          <p:spPr bwMode="auto">
            <a:xfrm>
              <a:off x="6839546" y="3119532"/>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62" name="Group 61">
            <a:extLst>
              <a:ext uri="{FF2B5EF4-FFF2-40B4-BE49-F238E27FC236}">
                <a16:creationId xmlns:a16="http://schemas.microsoft.com/office/drawing/2014/main" id="{6FB623AB-E4C9-4634-88B0-63C4CE644D3E}"/>
              </a:ext>
            </a:extLst>
          </p:cNvPr>
          <p:cNvGrpSpPr/>
          <p:nvPr/>
        </p:nvGrpSpPr>
        <p:grpSpPr>
          <a:xfrm>
            <a:off x="6409625" y="3597976"/>
            <a:ext cx="358501" cy="86910"/>
            <a:chOff x="6696606" y="3119532"/>
            <a:chExt cx="188660" cy="45736"/>
          </a:xfrm>
          <a:solidFill>
            <a:srgbClr val="A12C01"/>
          </a:solidFill>
        </p:grpSpPr>
        <p:sp>
          <p:nvSpPr>
            <p:cNvPr id="63" name="Oval 62">
              <a:extLst>
                <a:ext uri="{FF2B5EF4-FFF2-40B4-BE49-F238E27FC236}">
                  <a16:creationId xmlns:a16="http://schemas.microsoft.com/office/drawing/2014/main" id="{0DC36CE0-A110-467A-BFD0-AE10E44EF9A7}"/>
                </a:ext>
              </a:extLst>
            </p:cNvPr>
            <p:cNvSpPr/>
            <p:nvPr/>
          </p:nvSpPr>
          <p:spPr bwMode="auto">
            <a:xfrm>
              <a:off x="6696606" y="3119545"/>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4" name="Oval 63">
              <a:extLst>
                <a:ext uri="{FF2B5EF4-FFF2-40B4-BE49-F238E27FC236}">
                  <a16:creationId xmlns:a16="http://schemas.microsoft.com/office/drawing/2014/main" id="{C9E90524-67D2-42B9-8E23-AFB19731CC16}"/>
                </a:ext>
              </a:extLst>
            </p:cNvPr>
            <p:cNvSpPr/>
            <p:nvPr/>
          </p:nvSpPr>
          <p:spPr bwMode="auto">
            <a:xfrm>
              <a:off x="6768070" y="3119549"/>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5" name="Oval 64">
              <a:extLst>
                <a:ext uri="{FF2B5EF4-FFF2-40B4-BE49-F238E27FC236}">
                  <a16:creationId xmlns:a16="http://schemas.microsoft.com/office/drawing/2014/main" id="{B5E2C35E-3C3E-4157-A021-720871767473}"/>
                </a:ext>
              </a:extLst>
            </p:cNvPr>
            <p:cNvSpPr/>
            <p:nvPr/>
          </p:nvSpPr>
          <p:spPr bwMode="auto">
            <a:xfrm>
              <a:off x="6839546" y="3119532"/>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52" name="Rectangle 51">
            <a:extLst>
              <a:ext uri="{FF2B5EF4-FFF2-40B4-BE49-F238E27FC236}">
                <a16:creationId xmlns:a16="http://schemas.microsoft.com/office/drawing/2014/main" id="{7F8A95E2-BDE7-4F4B-B1DF-63EFC3DEF123}"/>
              </a:ext>
            </a:extLst>
          </p:cNvPr>
          <p:cNvSpPr/>
          <p:nvPr/>
        </p:nvSpPr>
        <p:spPr bwMode="auto">
          <a:xfrm>
            <a:off x="4151036" y="3129866"/>
            <a:ext cx="2053751" cy="38904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lvl="0" defTabSz="932472" fontAlgn="base">
              <a:spcBef>
                <a:spcPct val="0"/>
              </a:spcBef>
              <a:spcAft>
                <a:spcPct val="0"/>
              </a:spcAft>
              <a:defRPr/>
            </a:pPr>
            <a:r>
              <a:rPr lang="en-US" sz="1200" b="1" dirty="0">
                <a:solidFill>
                  <a:srgbClr val="FFFFFF"/>
                </a:solidFill>
                <a:latin typeface="Segoe UI"/>
                <a:cs typeface="Segoe UI" pitchFamily="34" charset="0"/>
              </a:rPr>
              <a:t>GEO-FILTERING EVASION WITH PROXY</a:t>
            </a:r>
          </a:p>
        </p:txBody>
      </p:sp>
      <p:sp>
        <p:nvSpPr>
          <p:cNvPr id="53" name="Rectangle 52">
            <a:extLst>
              <a:ext uri="{FF2B5EF4-FFF2-40B4-BE49-F238E27FC236}">
                <a16:creationId xmlns:a16="http://schemas.microsoft.com/office/drawing/2014/main" id="{A49B387F-DC93-4F93-8C31-7DDCC014169F}"/>
              </a:ext>
            </a:extLst>
          </p:cNvPr>
          <p:cNvSpPr/>
          <p:nvPr/>
        </p:nvSpPr>
        <p:spPr bwMode="auto">
          <a:xfrm>
            <a:off x="8357368" y="2701776"/>
            <a:ext cx="2053751" cy="38904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TARGETED DATA THEFT</a:t>
            </a:r>
          </a:p>
        </p:txBody>
      </p:sp>
      <p:sp>
        <p:nvSpPr>
          <p:cNvPr id="74" name="Rectangle 73">
            <a:extLst>
              <a:ext uri="{FF2B5EF4-FFF2-40B4-BE49-F238E27FC236}">
                <a16:creationId xmlns:a16="http://schemas.microsoft.com/office/drawing/2014/main" id="{711AC7BA-68B1-437F-A7D8-0B6A07832563}"/>
              </a:ext>
            </a:extLst>
          </p:cNvPr>
          <p:cNvSpPr/>
          <p:nvPr/>
        </p:nvSpPr>
        <p:spPr bwMode="auto">
          <a:xfrm>
            <a:off x="8357366" y="3129866"/>
            <a:ext cx="2053751" cy="38904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COMMODITY BOTNET/DDOS/ETC</a:t>
            </a:r>
          </a:p>
        </p:txBody>
      </p:sp>
      <p:sp>
        <p:nvSpPr>
          <p:cNvPr id="75" name="Rectangle 74">
            <a:extLst>
              <a:ext uri="{FF2B5EF4-FFF2-40B4-BE49-F238E27FC236}">
                <a16:creationId xmlns:a16="http://schemas.microsoft.com/office/drawing/2014/main" id="{0964D171-172C-4269-929F-574E86D613AD}"/>
              </a:ext>
            </a:extLst>
          </p:cNvPr>
          <p:cNvSpPr/>
          <p:nvPr/>
        </p:nvSpPr>
        <p:spPr bwMode="auto">
          <a:xfrm>
            <a:off x="6254202" y="2701776"/>
            <a:ext cx="2053751" cy="38904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SCAN &amp; EXPLOIT</a:t>
            </a:r>
          </a:p>
        </p:txBody>
      </p:sp>
      <p:sp>
        <p:nvSpPr>
          <p:cNvPr id="70" name="TextBox 69">
            <a:extLst>
              <a:ext uri="{FF2B5EF4-FFF2-40B4-BE49-F238E27FC236}">
                <a16:creationId xmlns:a16="http://schemas.microsoft.com/office/drawing/2014/main" id="{413D2DCE-2905-452F-88C7-BB42B6ADD9CC}"/>
              </a:ext>
            </a:extLst>
          </p:cNvPr>
          <p:cNvSpPr txBox="1"/>
          <p:nvPr/>
        </p:nvSpPr>
        <p:spPr>
          <a:xfrm>
            <a:off x="9369727" y="241256"/>
            <a:ext cx="912246" cy="664797"/>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r" defTabSz="914367" rtl="0" eaLnBrk="1" fontAlgn="auto" latinLnBrk="0" hangingPunct="1">
              <a:lnSpc>
                <a:spcPct val="100000"/>
              </a:lnSpc>
              <a:spcBef>
                <a:spcPct val="0"/>
              </a:spcBef>
              <a:spcAft>
                <a:spcPts val="2353"/>
              </a:spcAft>
              <a:buClrTx/>
              <a:buSzTx/>
              <a:buFontTx/>
              <a:buNone/>
              <a:tabLst/>
              <a:defRPr/>
            </a:pPr>
            <a:r>
              <a:rPr kumimoji="0" lang="en-US" sz="12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MAIN</a:t>
            </a:r>
            <a:br>
              <a:rPr kumimoji="0" lang="en-US" sz="12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br>
            <a:r>
              <a:rPr kumimoji="0" lang="en-US" sz="12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Menu</a:t>
            </a:r>
          </a:p>
        </p:txBody>
      </p:sp>
      <mc:AlternateContent xmlns:mc="http://schemas.openxmlformats.org/markup-compatibility/2006" xmlns:psez="http://schemas.microsoft.com/office/powerpoint/2016/sectionzoom">
        <mc:Choice Requires="psez">
          <p:graphicFrame>
            <p:nvGraphicFramePr>
              <p:cNvPr id="71" name="Section Zoom 70">
                <a:extLst>
                  <a:ext uri="{FF2B5EF4-FFF2-40B4-BE49-F238E27FC236}">
                    <a16:creationId xmlns:a16="http://schemas.microsoft.com/office/drawing/2014/main" id="{577404A5-56C3-411C-91F8-3E1F60F6DDE3}"/>
                  </a:ext>
                </a:extLst>
              </p:cNvPr>
              <p:cNvGraphicFramePr>
                <a:graphicFrameLocks noChangeAspect="1"/>
              </p:cNvGraphicFramePr>
              <p:nvPr/>
            </p:nvGraphicFramePr>
            <p:xfrm>
              <a:off x="10213434" y="190667"/>
              <a:ext cx="1263275" cy="710592"/>
            </p:xfrm>
            <a:graphic>
              <a:graphicData uri="http://schemas.microsoft.com/office/powerpoint/2016/sectionzoom">
                <psez:sectionZm>
                  <psez:sectionZmObj sectionId="{EA759656-4F7E-4EB0-8817-22FFB2C94018}">
                    <psez:zmPr id="{BDD57864-D865-4E6B-A4B1-FDF06E0AEC17}" returnToParent="0" transitionDur="1000">
                      <p166:blipFill xmlns:p166="http://schemas.microsoft.com/office/powerpoint/2016/6/main">
                        <a:blip r:embed="rId3"/>
                        <a:stretch>
                          <a:fillRect/>
                        </a:stretch>
                      </p166:blipFill>
                      <p166:spPr xmlns:p166="http://schemas.microsoft.com/office/powerpoint/2016/6/main">
                        <a:xfrm>
                          <a:off x="0" y="0"/>
                          <a:ext cx="1263275" cy="710592"/>
                        </a:xfrm>
                        <a:prstGeom prst="rect">
                          <a:avLst/>
                        </a:prstGeom>
                        <a:ln w="3175">
                          <a:solidFill>
                            <a:prstClr val="ltGray"/>
                          </a:solidFill>
                        </a:ln>
                      </p166:spPr>
                    </psez:zmPr>
                  </psez:sectionZmObj>
                </psez:sectionZm>
              </a:graphicData>
            </a:graphic>
          </p:graphicFrame>
        </mc:Choice>
        <mc:Fallback xmlns="">
          <p:pic>
            <p:nvPicPr>
              <p:cNvPr id="71" name="Section Zoom 70">
                <a:hlinkClick r:id="rId4" action="ppaction://hlinksldjump"/>
                <a:extLst>
                  <a:ext uri="{FF2B5EF4-FFF2-40B4-BE49-F238E27FC236}">
                    <a16:creationId xmlns:a16="http://schemas.microsoft.com/office/drawing/2014/main" id="{577404A5-56C3-411C-91F8-3E1F60F6DDE3}"/>
                  </a:ext>
                </a:extLst>
              </p:cNvPr>
              <p:cNvPicPr>
                <a:picLocks noGrp="1" noRot="1" noChangeAspect="1" noMove="1" noResize="1" noEditPoints="1" noAdjustHandles="1" noChangeArrowheads="1" noChangeShapeType="1"/>
              </p:cNvPicPr>
              <p:nvPr/>
            </p:nvPicPr>
            <p:blipFill>
              <a:blip r:embed="rId5"/>
              <a:stretch>
                <a:fillRect/>
              </a:stretch>
            </p:blipFill>
            <p:spPr>
              <a:xfrm>
                <a:off x="10213434" y="190667"/>
                <a:ext cx="1263275" cy="710592"/>
              </a:xfrm>
              <a:prstGeom prst="rect">
                <a:avLst/>
              </a:prstGeom>
              <a:ln w="3175">
                <a:solidFill>
                  <a:prstClr val="ltGray"/>
                </a:solidFill>
              </a:ln>
            </p:spPr>
          </p:pic>
        </mc:Fallback>
      </mc:AlternateContent>
    </p:spTree>
    <p:extLst>
      <p:ext uri="{BB962C8B-B14F-4D97-AF65-F5344CB8AC3E}">
        <p14:creationId xmlns:p14="http://schemas.microsoft.com/office/powerpoint/2010/main" val="231000031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41" name="Graphic 3640">
            <a:extLst>
              <a:ext uri="{FF2B5EF4-FFF2-40B4-BE49-F238E27FC236}">
                <a16:creationId xmlns:a16="http://schemas.microsoft.com/office/drawing/2014/main" id="{3E6EF997-5D44-46D6-B424-B21379BECA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584" y="461309"/>
            <a:ext cx="11299239" cy="5469038"/>
          </a:xfrm>
          <a:prstGeom prst="rect">
            <a:avLst/>
          </a:prstGeom>
          <a:effectLst/>
        </p:spPr>
      </p:pic>
      <p:sp>
        <p:nvSpPr>
          <p:cNvPr id="375" name="Rectangle 374">
            <a:extLst>
              <a:ext uri="{FF2B5EF4-FFF2-40B4-BE49-F238E27FC236}">
                <a16:creationId xmlns:a16="http://schemas.microsoft.com/office/drawing/2014/main" id="{137212C3-42BA-491F-9884-48C693C6E883}"/>
              </a:ext>
            </a:extLst>
          </p:cNvPr>
          <p:cNvSpPr/>
          <p:nvPr/>
        </p:nvSpPr>
        <p:spPr bwMode="auto">
          <a:xfrm>
            <a:off x="0" y="4594957"/>
            <a:ext cx="12192000" cy="2300303"/>
          </a:xfrm>
          <a:prstGeom prst="rect">
            <a:avLst/>
          </a:prstGeom>
          <a:gradFill>
            <a:gsLst>
              <a:gs pos="0">
                <a:schemeClr val="bg2">
                  <a:alpha val="0"/>
                </a:schemeClr>
              </a:gs>
              <a:gs pos="52000">
                <a:schemeClr val="bg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Segoe UI" pitchFamily="34" charset="0"/>
              <a:cs typeface="Segoe UI" pitchFamily="34" charset="0"/>
            </a:endParaRPr>
          </a:p>
        </p:txBody>
      </p:sp>
      <p:pic>
        <p:nvPicPr>
          <p:cNvPr id="3642" name="Graphic 3641">
            <a:extLst>
              <a:ext uri="{FF2B5EF4-FFF2-40B4-BE49-F238E27FC236}">
                <a16:creationId xmlns:a16="http://schemas.microsoft.com/office/drawing/2014/main" id="{1F941730-800A-48C5-8A63-D3972B939A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8366" y="1227089"/>
            <a:ext cx="12946050" cy="4117891"/>
          </a:xfrm>
          <a:prstGeom prst="rect">
            <a:avLst/>
          </a:prstGeom>
        </p:spPr>
      </p:pic>
      <p:grpSp>
        <p:nvGrpSpPr>
          <p:cNvPr id="3865" name="Group 3864">
            <a:extLst>
              <a:ext uri="{FF2B5EF4-FFF2-40B4-BE49-F238E27FC236}">
                <a16:creationId xmlns:a16="http://schemas.microsoft.com/office/drawing/2014/main" id="{6F17A1B4-0BAB-45F7-8A40-B4E81D8025A6}"/>
              </a:ext>
            </a:extLst>
          </p:cNvPr>
          <p:cNvGrpSpPr/>
          <p:nvPr/>
        </p:nvGrpSpPr>
        <p:grpSpPr>
          <a:xfrm>
            <a:off x="1187452" y="1218603"/>
            <a:ext cx="9860986" cy="4033922"/>
            <a:chOff x="1187452" y="1056558"/>
            <a:chExt cx="9860986" cy="4033922"/>
          </a:xfrm>
          <a:solidFill>
            <a:schemeClr val="accent1"/>
          </a:solidFill>
          <a:effectLst>
            <a:outerShdw blurRad="88900" dist="38100" dir="2700000" algn="tl" rotWithShape="0">
              <a:prstClr val="black">
                <a:alpha val="30000"/>
              </a:prstClr>
            </a:outerShdw>
          </a:effectLst>
        </p:grpSpPr>
        <p:sp>
          <p:nvSpPr>
            <p:cNvPr id="3752" name="Oval 3751">
              <a:extLst>
                <a:ext uri="{FF2B5EF4-FFF2-40B4-BE49-F238E27FC236}">
                  <a16:creationId xmlns:a16="http://schemas.microsoft.com/office/drawing/2014/main" id="{F7859F4C-8A8A-43A6-ADF8-F2CF4A654074}"/>
                </a:ext>
              </a:extLst>
            </p:cNvPr>
            <p:cNvSpPr/>
            <p:nvPr/>
          </p:nvSpPr>
          <p:spPr bwMode="auto">
            <a:xfrm>
              <a:off x="1296929" y="1563818"/>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37" name="Oval 1336">
              <a:extLst>
                <a:ext uri="{FF2B5EF4-FFF2-40B4-BE49-F238E27FC236}">
                  <a16:creationId xmlns:a16="http://schemas.microsoft.com/office/drawing/2014/main" id="{B8B5F8A1-1944-4D03-9419-58B4551410AE}"/>
                </a:ext>
              </a:extLst>
            </p:cNvPr>
            <p:cNvSpPr/>
            <p:nvPr/>
          </p:nvSpPr>
          <p:spPr bwMode="auto">
            <a:xfrm>
              <a:off x="1187452" y="1744167"/>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38" name="Oval 1337">
              <a:extLst>
                <a:ext uri="{FF2B5EF4-FFF2-40B4-BE49-F238E27FC236}">
                  <a16:creationId xmlns:a16="http://schemas.microsoft.com/office/drawing/2014/main" id="{B84A7EDB-9860-45AB-BC1B-A70D84F3F9D0}"/>
                </a:ext>
              </a:extLst>
            </p:cNvPr>
            <p:cNvSpPr/>
            <p:nvPr/>
          </p:nvSpPr>
          <p:spPr bwMode="auto">
            <a:xfrm>
              <a:off x="1576210" y="1740912"/>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39" name="Oval 1338">
              <a:extLst>
                <a:ext uri="{FF2B5EF4-FFF2-40B4-BE49-F238E27FC236}">
                  <a16:creationId xmlns:a16="http://schemas.microsoft.com/office/drawing/2014/main" id="{707B21B3-5F90-4B50-AE76-186F31A73395}"/>
                </a:ext>
              </a:extLst>
            </p:cNvPr>
            <p:cNvSpPr/>
            <p:nvPr/>
          </p:nvSpPr>
          <p:spPr bwMode="auto">
            <a:xfrm>
              <a:off x="1422507" y="2019300"/>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40" name="Oval 1339">
              <a:extLst>
                <a:ext uri="{FF2B5EF4-FFF2-40B4-BE49-F238E27FC236}">
                  <a16:creationId xmlns:a16="http://schemas.microsoft.com/office/drawing/2014/main" id="{7DED7115-C6DB-4DE8-8251-F393A32F5746}"/>
                </a:ext>
              </a:extLst>
            </p:cNvPr>
            <p:cNvSpPr/>
            <p:nvPr/>
          </p:nvSpPr>
          <p:spPr bwMode="auto">
            <a:xfrm>
              <a:off x="1751524" y="2267601"/>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41" name="Oval 1340">
              <a:extLst>
                <a:ext uri="{FF2B5EF4-FFF2-40B4-BE49-F238E27FC236}">
                  <a16:creationId xmlns:a16="http://schemas.microsoft.com/office/drawing/2014/main" id="{EC34D731-D5DC-42F2-846B-B8BA64E732D0}"/>
                </a:ext>
              </a:extLst>
            </p:cNvPr>
            <p:cNvSpPr/>
            <p:nvPr/>
          </p:nvSpPr>
          <p:spPr bwMode="auto">
            <a:xfrm>
              <a:off x="2014816" y="2163380"/>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42" name="Oval 1341">
              <a:extLst>
                <a:ext uri="{FF2B5EF4-FFF2-40B4-BE49-F238E27FC236}">
                  <a16:creationId xmlns:a16="http://schemas.microsoft.com/office/drawing/2014/main" id="{D9578BE4-96D3-4646-BE38-B24E6948929B}"/>
                </a:ext>
              </a:extLst>
            </p:cNvPr>
            <p:cNvSpPr/>
            <p:nvPr/>
          </p:nvSpPr>
          <p:spPr bwMode="auto">
            <a:xfrm>
              <a:off x="2221477" y="1788653"/>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44" name="Oval 1343">
              <a:extLst>
                <a:ext uri="{FF2B5EF4-FFF2-40B4-BE49-F238E27FC236}">
                  <a16:creationId xmlns:a16="http://schemas.microsoft.com/office/drawing/2014/main" id="{E4449237-E693-459A-8AEF-5873D4289C71}"/>
                </a:ext>
              </a:extLst>
            </p:cNvPr>
            <p:cNvSpPr/>
            <p:nvPr/>
          </p:nvSpPr>
          <p:spPr bwMode="auto">
            <a:xfrm>
              <a:off x="2253024" y="1610020"/>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45" name="Oval 1344">
              <a:extLst>
                <a:ext uri="{FF2B5EF4-FFF2-40B4-BE49-F238E27FC236}">
                  <a16:creationId xmlns:a16="http://schemas.microsoft.com/office/drawing/2014/main" id="{A6BF1E58-3179-49F0-ACB1-CA22D2E2B149}"/>
                </a:ext>
              </a:extLst>
            </p:cNvPr>
            <p:cNvSpPr/>
            <p:nvPr/>
          </p:nvSpPr>
          <p:spPr bwMode="auto">
            <a:xfrm>
              <a:off x="2413173" y="1741156"/>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46" name="Oval 1345">
              <a:extLst>
                <a:ext uri="{FF2B5EF4-FFF2-40B4-BE49-F238E27FC236}">
                  <a16:creationId xmlns:a16="http://schemas.microsoft.com/office/drawing/2014/main" id="{26C0B3E4-BE9C-4508-84BE-FE0CBA23DCBB}"/>
                </a:ext>
              </a:extLst>
            </p:cNvPr>
            <p:cNvSpPr/>
            <p:nvPr/>
          </p:nvSpPr>
          <p:spPr bwMode="auto">
            <a:xfrm>
              <a:off x="2505196" y="2045640"/>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47" name="Oval 1346">
              <a:extLst>
                <a:ext uri="{FF2B5EF4-FFF2-40B4-BE49-F238E27FC236}">
                  <a16:creationId xmlns:a16="http://schemas.microsoft.com/office/drawing/2014/main" id="{959344A8-EDD9-4B5F-90A7-A261541B374B}"/>
                </a:ext>
              </a:extLst>
            </p:cNvPr>
            <p:cNvSpPr/>
            <p:nvPr/>
          </p:nvSpPr>
          <p:spPr bwMode="auto">
            <a:xfrm>
              <a:off x="2697771" y="1894142"/>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48" name="Oval 1347">
              <a:extLst>
                <a:ext uri="{FF2B5EF4-FFF2-40B4-BE49-F238E27FC236}">
                  <a16:creationId xmlns:a16="http://schemas.microsoft.com/office/drawing/2014/main" id="{E6CF8274-91D5-41E3-A837-31B368207B4A}"/>
                </a:ext>
              </a:extLst>
            </p:cNvPr>
            <p:cNvSpPr/>
            <p:nvPr/>
          </p:nvSpPr>
          <p:spPr bwMode="auto">
            <a:xfrm>
              <a:off x="2785720" y="1581398"/>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49" name="Oval 1348">
              <a:extLst>
                <a:ext uri="{FF2B5EF4-FFF2-40B4-BE49-F238E27FC236}">
                  <a16:creationId xmlns:a16="http://schemas.microsoft.com/office/drawing/2014/main" id="{B397DBE9-15CC-42C6-A2F6-0251F6DE8EE7}"/>
                </a:ext>
              </a:extLst>
            </p:cNvPr>
            <p:cNvSpPr/>
            <p:nvPr/>
          </p:nvSpPr>
          <p:spPr bwMode="auto">
            <a:xfrm>
              <a:off x="3186363" y="1392716"/>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50" name="Oval 1349">
              <a:extLst>
                <a:ext uri="{FF2B5EF4-FFF2-40B4-BE49-F238E27FC236}">
                  <a16:creationId xmlns:a16="http://schemas.microsoft.com/office/drawing/2014/main" id="{25A9FDD9-9A40-416D-9230-7FAB4E2228FE}"/>
                </a:ext>
              </a:extLst>
            </p:cNvPr>
            <p:cNvSpPr/>
            <p:nvPr/>
          </p:nvSpPr>
          <p:spPr bwMode="auto">
            <a:xfrm>
              <a:off x="3657299" y="4415835"/>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52" name="Oval 1351">
              <a:extLst>
                <a:ext uri="{FF2B5EF4-FFF2-40B4-BE49-F238E27FC236}">
                  <a16:creationId xmlns:a16="http://schemas.microsoft.com/office/drawing/2014/main" id="{658319EE-B0E4-4367-9176-1F9E3D43982C}"/>
                </a:ext>
              </a:extLst>
            </p:cNvPr>
            <p:cNvSpPr/>
            <p:nvPr/>
          </p:nvSpPr>
          <p:spPr bwMode="auto">
            <a:xfrm>
              <a:off x="6171035" y="4784347"/>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53" name="Oval 1352">
              <a:extLst>
                <a:ext uri="{FF2B5EF4-FFF2-40B4-BE49-F238E27FC236}">
                  <a16:creationId xmlns:a16="http://schemas.microsoft.com/office/drawing/2014/main" id="{134014CA-E81A-4D2C-B03D-323E05707778}"/>
                </a:ext>
              </a:extLst>
            </p:cNvPr>
            <p:cNvSpPr/>
            <p:nvPr/>
          </p:nvSpPr>
          <p:spPr bwMode="auto">
            <a:xfrm>
              <a:off x="6517745" y="4452877"/>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54" name="Oval 1353">
              <a:extLst>
                <a:ext uri="{FF2B5EF4-FFF2-40B4-BE49-F238E27FC236}">
                  <a16:creationId xmlns:a16="http://schemas.microsoft.com/office/drawing/2014/main" id="{D07BD0DF-1637-45F1-BF96-F696CD64AF5C}"/>
                </a:ext>
              </a:extLst>
            </p:cNvPr>
            <p:cNvSpPr/>
            <p:nvPr/>
          </p:nvSpPr>
          <p:spPr bwMode="auto">
            <a:xfrm>
              <a:off x="5227449" y="1233804"/>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55" name="Oval 1354">
              <a:extLst>
                <a:ext uri="{FF2B5EF4-FFF2-40B4-BE49-F238E27FC236}">
                  <a16:creationId xmlns:a16="http://schemas.microsoft.com/office/drawing/2014/main" id="{94A70D77-80A8-4D94-8148-CBF179A8F455}"/>
                </a:ext>
              </a:extLst>
            </p:cNvPr>
            <p:cNvSpPr/>
            <p:nvPr/>
          </p:nvSpPr>
          <p:spPr bwMode="auto">
            <a:xfrm>
              <a:off x="5369262" y="1299156"/>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56" name="Oval 1355">
              <a:extLst>
                <a:ext uri="{FF2B5EF4-FFF2-40B4-BE49-F238E27FC236}">
                  <a16:creationId xmlns:a16="http://schemas.microsoft.com/office/drawing/2014/main" id="{F5184B04-78CC-4190-B831-C8EF5606E543}"/>
                </a:ext>
              </a:extLst>
            </p:cNvPr>
            <p:cNvSpPr/>
            <p:nvPr/>
          </p:nvSpPr>
          <p:spPr bwMode="auto">
            <a:xfrm>
              <a:off x="5524827" y="1264177"/>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57" name="Oval 1356">
              <a:extLst>
                <a:ext uri="{FF2B5EF4-FFF2-40B4-BE49-F238E27FC236}">
                  <a16:creationId xmlns:a16="http://schemas.microsoft.com/office/drawing/2014/main" id="{273A3B6B-D92C-41C6-A160-4D6752F170B9}"/>
                </a:ext>
              </a:extLst>
            </p:cNvPr>
            <p:cNvSpPr/>
            <p:nvPr/>
          </p:nvSpPr>
          <p:spPr bwMode="auto">
            <a:xfrm>
              <a:off x="5558498" y="1489211"/>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58" name="Oval 1357">
              <a:extLst>
                <a:ext uri="{FF2B5EF4-FFF2-40B4-BE49-F238E27FC236}">
                  <a16:creationId xmlns:a16="http://schemas.microsoft.com/office/drawing/2014/main" id="{256EB177-313B-44E6-9EDE-499BF145817B}"/>
                </a:ext>
              </a:extLst>
            </p:cNvPr>
            <p:cNvSpPr/>
            <p:nvPr/>
          </p:nvSpPr>
          <p:spPr bwMode="auto">
            <a:xfrm>
              <a:off x="5613954" y="1608989"/>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59" name="Oval 1358">
              <a:extLst>
                <a:ext uri="{FF2B5EF4-FFF2-40B4-BE49-F238E27FC236}">
                  <a16:creationId xmlns:a16="http://schemas.microsoft.com/office/drawing/2014/main" id="{0CF5DFA9-21C7-48BC-8D45-EA50E13904F9}"/>
                </a:ext>
              </a:extLst>
            </p:cNvPr>
            <p:cNvSpPr/>
            <p:nvPr/>
          </p:nvSpPr>
          <p:spPr bwMode="auto">
            <a:xfrm>
              <a:off x="5668884" y="1099004"/>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60" name="Oval 1359">
              <a:extLst>
                <a:ext uri="{FF2B5EF4-FFF2-40B4-BE49-F238E27FC236}">
                  <a16:creationId xmlns:a16="http://schemas.microsoft.com/office/drawing/2014/main" id="{066BADBB-C21F-43D3-9269-4F22B3A95BB1}"/>
                </a:ext>
              </a:extLst>
            </p:cNvPr>
            <p:cNvSpPr/>
            <p:nvPr/>
          </p:nvSpPr>
          <p:spPr bwMode="auto">
            <a:xfrm>
              <a:off x="5815664" y="1056558"/>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61" name="Oval 1360">
              <a:extLst>
                <a:ext uri="{FF2B5EF4-FFF2-40B4-BE49-F238E27FC236}">
                  <a16:creationId xmlns:a16="http://schemas.microsoft.com/office/drawing/2014/main" id="{1EE28437-4C5D-4194-A27B-A2DD2BCFBD2C}"/>
                </a:ext>
              </a:extLst>
            </p:cNvPr>
            <p:cNvSpPr/>
            <p:nvPr/>
          </p:nvSpPr>
          <p:spPr bwMode="auto">
            <a:xfrm>
              <a:off x="5648077" y="1304673"/>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62" name="Oval 1361">
              <a:extLst>
                <a:ext uri="{FF2B5EF4-FFF2-40B4-BE49-F238E27FC236}">
                  <a16:creationId xmlns:a16="http://schemas.microsoft.com/office/drawing/2014/main" id="{A3E009F9-2683-40C6-A318-3E4D20D61C7A}"/>
                </a:ext>
              </a:extLst>
            </p:cNvPr>
            <p:cNvSpPr/>
            <p:nvPr/>
          </p:nvSpPr>
          <p:spPr bwMode="auto">
            <a:xfrm>
              <a:off x="5881087" y="1397773"/>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63" name="Oval 1362">
              <a:extLst>
                <a:ext uri="{FF2B5EF4-FFF2-40B4-BE49-F238E27FC236}">
                  <a16:creationId xmlns:a16="http://schemas.microsoft.com/office/drawing/2014/main" id="{A7120215-2E97-481E-960A-449987822509}"/>
                </a:ext>
              </a:extLst>
            </p:cNvPr>
            <p:cNvSpPr/>
            <p:nvPr/>
          </p:nvSpPr>
          <p:spPr bwMode="auto">
            <a:xfrm>
              <a:off x="5947853" y="1289232"/>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64" name="Oval 1363">
              <a:extLst>
                <a:ext uri="{FF2B5EF4-FFF2-40B4-BE49-F238E27FC236}">
                  <a16:creationId xmlns:a16="http://schemas.microsoft.com/office/drawing/2014/main" id="{977CCC5C-E1D2-4D9C-96F8-13D4CA5AECB6}"/>
                </a:ext>
              </a:extLst>
            </p:cNvPr>
            <p:cNvSpPr/>
            <p:nvPr/>
          </p:nvSpPr>
          <p:spPr bwMode="auto">
            <a:xfrm>
              <a:off x="5830217" y="1270507"/>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65" name="Oval 1364">
              <a:extLst>
                <a:ext uri="{FF2B5EF4-FFF2-40B4-BE49-F238E27FC236}">
                  <a16:creationId xmlns:a16="http://schemas.microsoft.com/office/drawing/2014/main" id="{B68256E5-FB3A-4886-A8C7-D149ECB03E4F}"/>
                </a:ext>
              </a:extLst>
            </p:cNvPr>
            <p:cNvSpPr/>
            <p:nvPr/>
          </p:nvSpPr>
          <p:spPr bwMode="auto">
            <a:xfrm>
              <a:off x="5747427" y="1386789"/>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66" name="Oval 1365">
              <a:extLst>
                <a:ext uri="{FF2B5EF4-FFF2-40B4-BE49-F238E27FC236}">
                  <a16:creationId xmlns:a16="http://schemas.microsoft.com/office/drawing/2014/main" id="{EEA20CD3-C1F6-4132-82FD-3511785D65D7}"/>
                </a:ext>
              </a:extLst>
            </p:cNvPr>
            <p:cNvSpPr/>
            <p:nvPr/>
          </p:nvSpPr>
          <p:spPr bwMode="auto">
            <a:xfrm>
              <a:off x="5689999" y="1506567"/>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67" name="Oval 1366">
              <a:extLst>
                <a:ext uri="{FF2B5EF4-FFF2-40B4-BE49-F238E27FC236}">
                  <a16:creationId xmlns:a16="http://schemas.microsoft.com/office/drawing/2014/main" id="{96FC207F-C351-4797-9481-975D926DC9A5}"/>
                </a:ext>
              </a:extLst>
            </p:cNvPr>
            <p:cNvSpPr/>
            <p:nvPr/>
          </p:nvSpPr>
          <p:spPr bwMode="auto">
            <a:xfrm>
              <a:off x="5825176" y="1514053"/>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68" name="Oval 1367">
              <a:extLst>
                <a:ext uri="{FF2B5EF4-FFF2-40B4-BE49-F238E27FC236}">
                  <a16:creationId xmlns:a16="http://schemas.microsoft.com/office/drawing/2014/main" id="{BEDBC4F5-BFFE-44FC-9310-E09EFC6A2388}"/>
                </a:ext>
              </a:extLst>
            </p:cNvPr>
            <p:cNvSpPr/>
            <p:nvPr/>
          </p:nvSpPr>
          <p:spPr bwMode="auto">
            <a:xfrm>
              <a:off x="7390169" y="2465272"/>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69" name="Oval 1368">
              <a:extLst>
                <a:ext uri="{FF2B5EF4-FFF2-40B4-BE49-F238E27FC236}">
                  <a16:creationId xmlns:a16="http://schemas.microsoft.com/office/drawing/2014/main" id="{F12195DD-F84C-4111-9948-221383F3E722}"/>
                </a:ext>
              </a:extLst>
            </p:cNvPr>
            <p:cNvSpPr/>
            <p:nvPr/>
          </p:nvSpPr>
          <p:spPr bwMode="auto">
            <a:xfrm>
              <a:off x="7519995" y="2418362"/>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70" name="Oval 1369">
              <a:extLst>
                <a:ext uri="{FF2B5EF4-FFF2-40B4-BE49-F238E27FC236}">
                  <a16:creationId xmlns:a16="http://schemas.microsoft.com/office/drawing/2014/main" id="{353487B1-A4F9-4801-8EE4-DF93F9D0D03C}"/>
                </a:ext>
              </a:extLst>
            </p:cNvPr>
            <p:cNvSpPr/>
            <p:nvPr/>
          </p:nvSpPr>
          <p:spPr bwMode="auto">
            <a:xfrm>
              <a:off x="8178676" y="2558959"/>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71" name="Oval 1370">
              <a:extLst>
                <a:ext uri="{FF2B5EF4-FFF2-40B4-BE49-F238E27FC236}">
                  <a16:creationId xmlns:a16="http://schemas.microsoft.com/office/drawing/2014/main" id="{3D389276-8EFE-444E-A86E-0CA2F0DA0269}"/>
                </a:ext>
              </a:extLst>
            </p:cNvPr>
            <p:cNvSpPr/>
            <p:nvPr/>
          </p:nvSpPr>
          <p:spPr bwMode="auto">
            <a:xfrm>
              <a:off x="8285974" y="2647365"/>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72" name="Oval 1371">
              <a:extLst>
                <a:ext uri="{FF2B5EF4-FFF2-40B4-BE49-F238E27FC236}">
                  <a16:creationId xmlns:a16="http://schemas.microsoft.com/office/drawing/2014/main" id="{53A5A06F-D5AF-4C47-9395-D837CBD55691}"/>
                </a:ext>
              </a:extLst>
            </p:cNvPr>
            <p:cNvSpPr/>
            <p:nvPr/>
          </p:nvSpPr>
          <p:spPr bwMode="auto">
            <a:xfrm>
              <a:off x="8426198" y="2920183"/>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73" name="Oval 1372">
              <a:extLst>
                <a:ext uri="{FF2B5EF4-FFF2-40B4-BE49-F238E27FC236}">
                  <a16:creationId xmlns:a16="http://schemas.microsoft.com/office/drawing/2014/main" id="{B0335C0A-9D55-4B2F-AC50-08124AC7AB5C}"/>
                </a:ext>
              </a:extLst>
            </p:cNvPr>
            <p:cNvSpPr/>
            <p:nvPr/>
          </p:nvSpPr>
          <p:spPr bwMode="auto">
            <a:xfrm>
              <a:off x="9314237" y="3236945"/>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74" name="Oval 1373">
              <a:extLst>
                <a:ext uri="{FF2B5EF4-FFF2-40B4-BE49-F238E27FC236}">
                  <a16:creationId xmlns:a16="http://schemas.microsoft.com/office/drawing/2014/main" id="{FC7C8791-F701-4D34-8CA1-6B9083299792}"/>
                </a:ext>
              </a:extLst>
            </p:cNvPr>
            <p:cNvSpPr/>
            <p:nvPr/>
          </p:nvSpPr>
          <p:spPr bwMode="auto">
            <a:xfrm>
              <a:off x="9628811" y="2456537"/>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75" name="Oval 1374">
              <a:extLst>
                <a:ext uri="{FF2B5EF4-FFF2-40B4-BE49-F238E27FC236}">
                  <a16:creationId xmlns:a16="http://schemas.microsoft.com/office/drawing/2014/main" id="{DE4A2287-B6DE-4264-9ED8-BBA07FADE4B9}"/>
                </a:ext>
              </a:extLst>
            </p:cNvPr>
            <p:cNvSpPr/>
            <p:nvPr/>
          </p:nvSpPr>
          <p:spPr bwMode="auto">
            <a:xfrm>
              <a:off x="9819836" y="2214591"/>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76" name="Oval 1375">
              <a:extLst>
                <a:ext uri="{FF2B5EF4-FFF2-40B4-BE49-F238E27FC236}">
                  <a16:creationId xmlns:a16="http://schemas.microsoft.com/office/drawing/2014/main" id="{629738B4-EDFD-4A2D-A8A6-ACF90785D286}"/>
                </a:ext>
              </a:extLst>
            </p:cNvPr>
            <p:cNvSpPr/>
            <p:nvPr/>
          </p:nvSpPr>
          <p:spPr bwMode="auto">
            <a:xfrm>
              <a:off x="9465811" y="1725679"/>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77" name="Oval 1376">
              <a:extLst>
                <a:ext uri="{FF2B5EF4-FFF2-40B4-BE49-F238E27FC236}">
                  <a16:creationId xmlns:a16="http://schemas.microsoft.com/office/drawing/2014/main" id="{C01EE17F-D230-4F2A-BFCE-9C64EB6F8562}"/>
                </a:ext>
              </a:extLst>
            </p:cNvPr>
            <p:cNvSpPr/>
            <p:nvPr/>
          </p:nvSpPr>
          <p:spPr bwMode="auto">
            <a:xfrm>
              <a:off x="9903578" y="1859356"/>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78" name="Oval 1377">
              <a:extLst>
                <a:ext uri="{FF2B5EF4-FFF2-40B4-BE49-F238E27FC236}">
                  <a16:creationId xmlns:a16="http://schemas.microsoft.com/office/drawing/2014/main" id="{09425950-01F6-4994-92F7-837E26C9C875}"/>
                </a:ext>
              </a:extLst>
            </p:cNvPr>
            <p:cNvSpPr/>
            <p:nvPr/>
          </p:nvSpPr>
          <p:spPr bwMode="auto">
            <a:xfrm>
              <a:off x="10041285" y="1920013"/>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79" name="Oval 1378">
              <a:extLst>
                <a:ext uri="{FF2B5EF4-FFF2-40B4-BE49-F238E27FC236}">
                  <a16:creationId xmlns:a16="http://schemas.microsoft.com/office/drawing/2014/main" id="{65E489AA-29C4-4AA2-B2F5-6CCD827E69DC}"/>
                </a:ext>
              </a:extLst>
            </p:cNvPr>
            <p:cNvSpPr/>
            <p:nvPr/>
          </p:nvSpPr>
          <p:spPr bwMode="auto">
            <a:xfrm>
              <a:off x="10293163" y="1983343"/>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80" name="Oval 1379">
              <a:extLst>
                <a:ext uri="{FF2B5EF4-FFF2-40B4-BE49-F238E27FC236}">
                  <a16:creationId xmlns:a16="http://schemas.microsoft.com/office/drawing/2014/main" id="{03E9061A-7AC3-411C-BE45-E0C375B76A47}"/>
                </a:ext>
              </a:extLst>
            </p:cNvPr>
            <p:cNvSpPr/>
            <p:nvPr/>
          </p:nvSpPr>
          <p:spPr bwMode="auto">
            <a:xfrm>
              <a:off x="10438392" y="1948323"/>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81" name="Oval 1380">
              <a:extLst>
                <a:ext uri="{FF2B5EF4-FFF2-40B4-BE49-F238E27FC236}">
                  <a16:creationId xmlns:a16="http://schemas.microsoft.com/office/drawing/2014/main" id="{91DF1617-CED3-4DB3-9DC2-443E95A24E54}"/>
                </a:ext>
              </a:extLst>
            </p:cNvPr>
            <p:cNvSpPr/>
            <p:nvPr/>
          </p:nvSpPr>
          <p:spPr bwMode="auto">
            <a:xfrm>
              <a:off x="10590913" y="4988058"/>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82" name="Oval 1381">
              <a:extLst>
                <a:ext uri="{FF2B5EF4-FFF2-40B4-BE49-F238E27FC236}">
                  <a16:creationId xmlns:a16="http://schemas.microsoft.com/office/drawing/2014/main" id="{B536B03E-94FE-4621-90A7-C27A67E784A0}"/>
                </a:ext>
              </a:extLst>
            </p:cNvPr>
            <p:cNvSpPr/>
            <p:nvPr/>
          </p:nvSpPr>
          <p:spPr bwMode="auto">
            <a:xfrm>
              <a:off x="10946016" y="4732690"/>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83" name="Oval 1382">
              <a:extLst>
                <a:ext uri="{FF2B5EF4-FFF2-40B4-BE49-F238E27FC236}">
                  <a16:creationId xmlns:a16="http://schemas.microsoft.com/office/drawing/2014/main" id="{227728DB-F5BD-4C5E-9C07-A58403C9A161}"/>
                </a:ext>
              </a:extLst>
            </p:cNvPr>
            <p:cNvSpPr/>
            <p:nvPr/>
          </p:nvSpPr>
          <p:spPr bwMode="auto">
            <a:xfrm>
              <a:off x="10814834" y="4894404"/>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grpSp>
      <p:grpSp>
        <p:nvGrpSpPr>
          <p:cNvPr id="3" name="Group 2">
            <a:extLst>
              <a:ext uri="{FF2B5EF4-FFF2-40B4-BE49-F238E27FC236}">
                <a16:creationId xmlns:a16="http://schemas.microsoft.com/office/drawing/2014/main" id="{2F5C4E30-D2AB-4E9F-B82C-B6DD4E789DC4}"/>
              </a:ext>
            </a:extLst>
          </p:cNvPr>
          <p:cNvGrpSpPr/>
          <p:nvPr/>
        </p:nvGrpSpPr>
        <p:grpSpPr>
          <a:xfrm>
            <a:off x="379449" y="5480548"/>
            <a:ext cx="2018847" cy="1126462"/>
            <a:chOff x="205694" y="5480548"/>
            <a:chExt cx="2018847" cy="1126462"/>
          </a:xfrm>
        </p:grpSpPr>
        <p:sp>
          <p:nvSpPr>
            <p:cNvPr id="162" name="TextBox 161">
              <a:extLst>
                <a:ext uri="{FF2B5EF4-FFF2-40B4-BE49-F238E27FC236}">
                  <a16:creationId xmlns:a16="http://schemas.microsoft.com/office/drawing/2014/main" id="{9141459B-62E3-419B-B3A2-F1D5FA33794F}"/>
                </a:ext>
              </a:extLst>
            </p:cNvPr>
            <p:cNvSpPr txBox="1"/>
            <p:nvPr/>
          </p:nvSpPr>
          <p:spPr>
            <a:xfrm>
              <a:off x="205694" y="5480548"/>
              <a:ext cx="1239763" cy="1126462"/>
            </a:xfrm>
            <a:prstGeom prst="rect">
              <a:avLst/>
            </a:prstGeom>
            <a:noFill/>
          </p:spPr>
          <p:txBody>
            <a:bodyPr wrap="none" lIns="182880" tIns="146304" rIns="182880" bIns="146304" rtlCol="0">
              <a:spAutoFit/>
            </a:bodyPr>
            <a:lstStyle/>
            <a:p>
              <a:pPr marR="0" lvl="0" indent="0" defTabSz="932742" fontAlgn="auto">
                <a:lnSpc>
                  <a:spcPct val="90000"/>
                </a:lnSpc>
                <a:spcBef>
                  <a:spcPts val="0"/>
                </a:spcBef>
                <a:spcAft>
                  <a:spcPts val="600"/>
                </a:spcAft>
                <a:buClrTx/>
                <a:buSzTx/>
                <a:buFontTx/>
                <a:buNone/>
                <a:tabLst/>
                <a:defRPr/>
              </a:pPr>
              <a:r>
                <a:rPr lang="en-US" sz="6000" spc="-150">
                  <a:gradFill>
                    <a:gsLst>
                      <a:gs pos="1250">
                        <a:schemeClr val="tx1"/>
                      </a:gs>
                      <a:gs pos="100000">
                        <a:schemeClr val="tx1"/>
                      </a:gs>
                    </a:gsLst>
                    <a:lin ang="5400000" scaled="0"/>
                  </a:gradFill>
                  <a:latin typeface="+mj-lt"/>
                </a:rPr>
                <a:t>54</a:t>
              </a:r>
            </a:p>
          </p:txBody>
        </p:sp>
        <p:sp>
          <p:nvSpPr>
            <p:cNvPr id="163" name="TextBox 162">
              <a:extLst>
                <a:ext uri="{FF2B5EF4-FFF2-40B4-BE49-F238E27FC236}">
                  <a16:creationId xmlns:a16="http://schemas.microsoft.com/office/drawing/2014/main" id="{2808DF24-58E5-4BE0-A962-FAD7CFBB3781}"/>
                </a:ext>
              </a:extLst>
            </p:cNvPr>
            <p:cNvSpPr txBox="1"/>
            <p:nvPr/>
          </p:nvSpPr>
          <p:spPr>
            <a:xfrm>
              <a:off x="1186243" y="5674447"/>
              <a:ext cx="1038298" cy="738664"/>
            </a:xfrm>
            <a:prstGeom prst="rect">
              <a:avLst/>
            </a:prstGeom>
            <a:noFill/>
          </p:spPr>
          <p:txBody>
            <a:bodyPr wrap="none" lIns="182880" tIns="146304" rIns="182880" bIns="146304" rtlCol="0">
              <a:spAutoFit/>
            </a:bodyPr>
            <a:lstStyle/>
            <a:p>
              <a:pPr marR="0" lvl="0" indent="0" defTabSz="932742" fontAlgn="auto">
                <a:lnSpc>
                  <a:spcPct val="90000"/>
                </a:lnSpc>
                <a:spcBef>
                  <a:spcPts val="0"/>
                </a:spcBef>
                <a:spcAft>
                  <a:spcPts val="600"/>
                </a:spcAft>
                <a:buClrTx/>
                <a:buSzTx/>
                <a:buFontTx/>
                <a:buNone/>
                <a:tabLst/>
                <a:defRPr/>
              </a:pPr>
              <a:r>
                <a:rPr lang="en-US" sz="1600">
                  <a:gradFill>
                    <a:gsLst>
                      <a:gs pos="1250">
                        <a:schemeClr val="tx1"/>
                      </a:gs>
                      <a:gs pos="100000">
                        <a:schemeClr val="tx1"/>
                      </a:gs>
                    </a:gsLst>
                    <a:lin ang="5400000" scaled="0"/>
                  </a:gradFill>
                  <a:cs typeface="Segoe UI Semibold" panose="020B0702040204020203" pitchFamily="34" charset="0"/>
                </a:rPr>
                <a:t>Azure</a:t>
              </a:r>
              <a:br>
                <a:rPr lang="en-US" sz="1600">
                  <a:gradFill>
                    <a:gsLst>
                      <a:gs pos="1250">
                        <a:schemeClr val="tx1"/>
                      </a:gs>
                      <a:gs pos="100000">
                        <a:schemeClr val="tx1"/>
                      </a:gs>
                    </a:gsLst>
                    <a:lin ang="5400000" scaled="0"/>
                  </a:gradFill>
                  <a:cs typeface="Segoe UI Semibold" panose="020B0702040204020203" pitchFamily="34" charset="0"/>
                </a:rPr>
              </a:br>
              <a:r>
                <a:rPr lang="en-US" sz="1600">
                  <a:gradFill>
                    <a:gsLst>
                      <a:gs pos="1250">
                        <a:schemeClr val="tx1"/>
                      </a:gs>
                      <a:gs pos="100000">
                        <a:schemeClr val="tx1"/>
                      </a:gs>
                    </a:gsLst>
                    <a:lin ang="5400000" scaled="0"/>
                  </a:gradFill>
                  <a:cs typeface="Segoe UI Semibold" panose="020B0702040204020203" pitchFamily="34" charset="0"/>
                </a:rPr>
                <a:t>regions</a:t>
              </a:r>
            </a:p>
          </p:txBody>
        </p:sp>
      </p:grpSp>
      <p:grpSp>
        <p:nvGrpSpPr>
          <p:cNvPr id="5" name="Group 4">
            <a:extLst>
              <a:ext uri="{FF2B5EF4-FFF2-40B4-BE49-F238E27FC236}">
                <a16:creationId xmlns:a16="http://schemas.microsoft.com/office/drawing/2014/main" id="{FCF3D92A-0B5D-4791-8048-71B519F6C9D9}"/>
              </a:ext>
            </a:extLst>
          </p:cNvPr>
          <p:cNvGrpSpPr/>
          <p:nvPr/>
        </p:nvGrpSpPr>
        <p:grpSpPr>
          <a:xfrm>
            <a:off x="2555405" y="5480548"/>
            <a:ext cx="3711457" cy="1308050"/>
            <a:chOff x="2439154" y="5480548"/>
            <a:chExt cx="3711457" cy="1308050"/>
          </a:xfrm>
        </p:grpSpPr>
        <p:sp>
          <p:nvSpPr>
            <p:cNvPr id="166" name="TextBox 165">
              <a:extLst>
                <a:ext uri="{FF2B5EF4-FFF2-40B4-BE49-F238E27FC236}">
                  <a16:creationId xmlns:a16="http://schemas.microsoft.com/office/drawing/2014/main" id="{4ADE2BF3-88BD-44D3-80E3-E5AD46C491D9}"/>
                </a:ext>
              </a:extLst>
            </p:cNvPr>
            <p:cNvSpPr txBox="1"/>
            <p:nvPr/>
          </p:nvSpPr>
          <p:spPr>
            <a:xfrm>
              <a:off x="2439154" y="5480548"/>
              <a:ext cx="2534989" cy="1126462"/>
            </a:xfrm>
            <a:prstGeom prst="rect">
              <a:avLst/>
            </a:prstGeom>
            <a:noFill/>
          </p:spPr>
          <p:txBody>
            <a:bodyPr wrap="none" lIns="182880" tIns="146304" rIns="182880" bIns="146304" rtlCol="0">
              <a:spAutoFit/>
            </a:bodyPr>
            <a:lstStyle/>
            <a:p>
              <a:pPr defTabSz="932742">
                <a:lnSpc>
                  <a:spcPct val="90000"/>
                </a:lnSpc>
                <a:spcAft>
                  <a:spcPts val="600"/>
                </a:spcAft>
                <a:defRPr/>
              </a:pPr>
              <a:r>
                <a:rPr lang="en-US" sz="6000" spc="-150">
                  <a:gradFill>
                    <a:gsLst>
                      <a:gs pos="1250">
                        <a:schemeClr val="tx1"/>
                      </a:gs>
                      <a:gs pos="100000">
                        <a:schemeClr val="tx1"/>
                      </a:gs>
                    </a:gsLst>
                    <a:lin ang="5400000" scaled="0"/>
                  </a:gradFill>
                  <a:latin typeface="+mj-lt"/>
                </a:rPr>
                <a:t>100K+</a:t>
              </a:r>
            </a:p>
          </p:txBody>
        </p:sp>
        <p:sp>
          <p:nvSpPr>
            <p:cNvPr id="167" name="TextBox 166">
              <a:extLst>
                <a:ext uri="{FF2B5EF4-FFF2-40B4-BE49-F238E27FC236}">
                  <a16:creationId xmlns:a16="http://schemas.microsoft.com/office/drawing/2014/main" id="{D6FB7AF9-E75F-44C2-88E2-7DB505681FF0}"/>
                </a:ext>
              </a:extLst>
            </p:cNvPr>
            <p:cNvSpPr txBox="1"/>
            <p:nvPr/>
          </p:nvSpPr>
          <p:spPr>
            <a:xfrm>
              <a:off x="4541068" y="5674447"/>
              <a:ext cx="1609543" cy="1114151"/>
            </a:xfrm>
            <a:prstGeom prst="rect">
              <a:avLst/>
            </a:prstGeom>
            <a:noFill/>
          </p:spPr>
          <p:txBody>
            <a:bodyPr wrap="none" lIns="182880" tIns="146304" rIns="182880" bIns="146304" rtlCol="0">
              <a:spAutoFit/>
            </a:bodyPr>
            <a:lstStyle/>
            <a:p>
              <a:pPr defTabSz="932742">
                <a:lnSpc>
                  <a:spcPct val="90000"/>
                </a:lnSpc>
                <a:spcAft>
                  <a:spcPts val="600"/>
                </a:spcAft>
                <a:defRPr/>
              </a:pPr>
              <a:r>
                <a:rPr lang="en-US" sz="1600" dirty="0">
                  <a:gradFill>
                    <a:gsLst>
                      <a:gs pos="1250">
                        <a:schemeClr val="tx1"/>
                      </a:gs>
                      <a:gs pos="100000">
                        <a:schemeClr val="tx1"/>
                      </a:gs>
                    </a:gsLst>
                    <a:lin ang="5400000" scaled="0"/>
                  </a:gradFill>
                  <a:cs typeface="Segoe UI Semibold" panose="020B0702040204020203" pitchFamily="34" charset="0"/>
                </a:rPr>
                <a:t>Miles of fiber </a:t>
              </a:r>
            </a:p>
            <a:p>
              <a:pPr defTabSz="932742">
                <a:lnSpc>
                  <a:spcPct val="90000"/>
                </a:lnSpc>
                <a:spcAft>
                  <a:spcPts val="600"/>
                </a:spcAft>
                <a:defRPr/>
              </a:pPr>
              <a:r>
                <a:rPr lang="en-US" sz="1600" dirty="0">
                  <a:gradFill>
                    <a:gsLst>
                      <a:gs pos="1250">
                        <a:schemeClr val="tx1"/>
                      </a:gs>
                      <a:gs pos="100000">
                        <a:schemeClr val="tx1"/>
                      </a:gs>
                    </a:gsLst>
                    <a:lin ang="5400000" scaled="0"/>
                  </a:gradFill>
                  <a:cs typeface="Segoe UI Semibold" panose="020B0702040204020203" pitchFamily="34" charset="0"/>
                </a:rPr>
                <a:t>&amp; subsea</a:t>
              </a:r>
            </a:p>
            <a:p>
              <a:pPr defTabSz="932742">
                <a:lnSpc>
                  <a:spcPct val="90000"/>
                </a:lnSpc>
                <a:spcAft>
                  <a:spcPts val="600"/>
                </a:spcAft>
                <a:defRPr/>
              </a:pPr>
              <a:r>
                <a:rPr lang="en-US" sz="1600" dirty="0">
                  <a:gradFill>
                    <a:gsLst>
                      <a:gs pos="1250">
                        <a:schemeClr val="tx1"/>
                      </a:gs>
                      <a:gs pos="100000">
                        <a:schemeClr val="tx1"/>
                      </a:gs>
                    </a:gsLst>
                    <a:lin ang="5400000" scaled="0"/>
                  </a:gradFill>
                  <a:cs typeface="Segoe UI Semibold" panose="020B0702040204020203" pitchFamily="34" charset="0"/>
                </a:rPr>
                <a:t>cable </a:t>
              </a:r>
            </a:p>
          </p:txBody>
        </p:sp>
      </p:grpSp>
      <p:grpSp>
        <p:nvGrpSpPr>
          <p:cNvPr id="4" name="Group 3">
            <a:extLst>
              <a:ext uri="{FF2B5EF4-FFF2-40B4-BE49-F238E27FC236}">
                <a16:creationId xmlns:a16="http://schemas.microsoft.com/office/drawing/2014/main" id="{E0F7623C-D27F-4F48-BBF5-612917ED62D2}"/>
              </a:ext>
            </a:extLst>
          </p:cNvPr>
          <p:cNvGrpSpPr/>
          <p:nvPr/>
        </p:nvGrpSpPr>
        <p:grpSpPr>
          <a:xfrm>
            <a:off x="5890172" y="5480548"/>
            <a:ext cx="2475998" cy="1126462"/>
            <a:chOff x="5633660" y="5480548"/>
            <a:chExt cx="2475998" cy="1126462"/>
          </a:xfrm>
        </p:grpSpPr>
        <p:sp>
          <p:nvSpPr>
            <p:cNvPr id="170" name="TextBox 169">
              <a:extLst>
                <a:ext uri="{FF2B5EF4-FFF2-40B4-BE49-F238E27FC236}">
                  <a16:creationId xmlns:a16="http://schemas.microsoft.com/office/drawing/2014/main" id="{1406501B-CDF2-4ED3-A0E0-41CDD7B832A2}"/>
                </a:ext>
              </a:extLst>
            </p:cNvPr>
            <p:cNvSpPr txBox="1"/>
            <p:nvPr/>
          </p:nvSpPr>
          <p:spPr>
            <a:xfrm>
              <a:off x="5633660" y="5480548"/>
              <a:ext cx="1988365" cy="1126462"/>
            </a:xfrm>
            <a:prstGeom prst="rect">
              <a:avLst/>
            </a:prstGeom>
            <a:noFill/>
          </p:spPr>
          <p:txBody>
            <a:bodyPr wrap="none" lIns="182880" tIns="146304" rIns="182880" bIns="146304" rtlCol="0">
              <a:spAutoFit/>
            </a:bodyPr>
            <a:lstStyle/>
            <a:p>
              <a:pPr defTabSz="932742">
                <a:lnSpc>
                  <a:spcPct val="90000"/>
                </a:lnSpc>
                <a:spcAft>
                  <a:spcPts val="600"/>
                </a:spcAft>
                <a:defRPr/>
              </a:pPr>
              <a:r>
                <a:rPr lang="en-US" sz="6000" spc="-150" dirty="0">
                  <a:gradFill>
                    <a:gsLst>
                      <a:gs pos="1250">
                        <a:schemeClr val="tx1"/>
                      </a:gs>
                      <a:gs pos="100000">
                        <a:schemeClr val="tx1"/>
                      </a:gs>
                    </a:gsLst>
                    <a:lin ang="5400000" scaled="0"/>
                  </a:gradFill>
                  <a:latin typeface="+mj-lt"/>
                </a:rPr>
                <a:t>150+</a:t>
              </a:r>
            </a:p>
          </p:txBody>
        </p:sp>
        <p:sp>
          <p:nvSpPr>
            <p:cNvPr id="171" name="TextBox 170">
              <a:extLst>
                <a:ext uri="{FF2B5EF4-FFF2-40B4-BE49-F238E27FC236}">
                  <a16:creationId xmlns:a16="http://schemas.microsoft.com/office/drawing/2014/main" id="{778994C2-A723-4743-AEDC-DA7309432A17}"/>
                </a:ext>
              </a:extLst>
            </p:cNvPr>
            <p:cNvSpPr txBox="1"/>
            <p:nvPr/>
          </p:nvSpPr>
          <p:spPr>
            <a:xfrm>
              <a:off x="7288279" y="5674447"/>
              <a:ext cx="821379" cy="738664"/>
            </a:xfrm>
            <a:prstGeom prst="rect">
              <a:avLst/>
            </a:prstGeom>
            <a:noFill/>
          </p:spPr>
          <p:txBody>
            <a:bodyPr wrap="none" lIns="182880" tIns="146304" rIns="182880" bIns="146304" rtlCol="0">
              <a:spAutoFit/>
            </a:bodyPr>
            <a:lstStyle/>
            <a:p>
              <a:pPr defTabSz="932742">
                <a:lnSpc>
                  <a:spcPct val="90000"/>
                </a:lnSpc>
                <a:spcAft>
                  <a:spcPts val="600"/>
                </a:spcAft>
                <a:defRPr/>
              </a:pPr>
              <a:r>
                <a:rPr lang="en-US" sz="1600">
                  <a:gradFill>
                    <a:gsLst>
                      <a:gs pos="1250">
                        <a:schemeClr val="tx1"/>
                      </a:gs>
                      <a:gs pos="100000">
                        <a:schemeClr val="tx1"/>
                      </a:gs>
                    </a:gsLst>
                    <a:lin ang="5400000" scaled="0"/>
                  </a:gradFill>
                  <a:cs typeface="Segoe UI Semibold" panose="020B0702040204020203" pitchFamily="34" charset="0"/>
                </a:rPr>
                <a:t>Edge</a:t>
              </a:r>
              <a:br>
                <a:rPr lang="en-US" sz="1600">
                  <a:gradFill>
                    <a:gsLst>
                      <a:gs pos="1250">
                        <a:schemeClr val="tx1"/>
                      </a:gs>
                      <a:gs pos="100000">
                        <a:schemeClr val="tx1"/>
                      </a:gs>
                    </a:gsLst>
                    <a:lin ang="5400000" scaled="0"/>
                  </a:gradFill>
                  <a:cs typeface="Segoe UI Semibold" panose="020B0702040204020203" pitchFamily="34" charset="0"/>
                </a:rPr>
              </a:br>
              <a:r>
                <a:rPr lang="en-US" sz="1600">
                  <a:gradFill>
                    <a:gsLst>
                      <a:gs pos="1250">
                        <a:schemeClr val="tx1"/>
                      </a:gs>
                      <a:gs pos="100000">
                        <a:schemeClr val="tx1"/>
                      </a:gs>
                    </a:gsLst>
                    <a:lin ang="5400000" scaled="0"/>
                  </a:gradFill>
                  <a:cs typeface="Segoe UI Semibold" panose="020B0702040204020203" pitchFamily="34" charset="0"/>
                </a:rPr>
                <a:t>sites</a:t>
              </a:r>
            </a:p>
          </p:txBody>
        </p:sp>
      </p:grpSp>
      <p:grpSp>
        <p:nvGrpSpPr>
          <p:cNvPr id="584" name="Group 583">
            <a:extLst>
              <a:ext uri="{FF2B5EF4-FFF2-40B4-BE49-F238E27FC236}">
                <a16:creationId xmlns:a16="http://schemas.microsoft.com/office/drawing/2014/main" id="{5310CE5B-5C88-420C-A605-0CB84B23C94D}"/>
              </a:ext>
            </a:extLst>
          </p:cNvPr>
          <p:cNvGrpSpPr/>
          <p:nvPr/>
        </p:nvGrpSpPr>
        <p:grpSpPr>
          <a:xfrm>
            <a:off x="1101563" y="1127505"/>
            <a:ext cx="10451876" cy="4179739"/>
            <a:chOff x="1138195" y="918757"/>
            <a:chExt cx="10555561" cy="4221797"/>
          </a:xfrm>
          <a:solidFill>
            <a:schemeClr val="accent3"/>
          </a:solidFill>
          <a:effectLst>
            <a:outerShdw blurRad="88900" dist="38100" dir="2700000" algn="tl" rotWithShape="0">
              <a:prstClr val="black">
                <a:alpha val="30000"/>
              </a:prstClr>
            </a:outerShdw>
          </a:effectLst>
        </p:grpSpPr>
        <p:sp>
          <p:nvSpPr>
            <p:cNvPr id="585" name="Freeform: Shape 584">
              <a:extLst>
                <a:ext uri="{FF2B5EF4-FFF2-40B4-BE49-F238E27FC236}">
                  <a16:creationId xmlns:a16="http://schemas.microsoft.com/office/drawing/2014/main" id="{5F0EFB44-AB3C-44DD-86D1-6AB63FD611B9}"/>
                </a:ext>
              </a:extLst>
            </p:cNvPr>
            <p:cNvSpPr/>
            <p:nvPr/>
          </p:nvSpPr>
          <p:spPr>
            <a:xfrm>
              <a:off x="1169152" y="1867068"/>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586" name="Freeform: Shape 585">
              <a:extLst>
                <a:ext uri="{FF2B5EF4-FFF2-40B4-BE49-F238E27FC236}">
                  <a16:creationId xmlns:a16="http://schemas.microsoft.com/office/drawing/2014/main" id="{0F28D8CD-0C2A-4B7F-8F77-5C9E4D4F0220}"/>
                </a:ext>
              </a:extLst>
            </p:cNvPr>
            <p:cNvSpPr/>
            <p:nvPr/>
          </p:nvSpPr>
          <p:spPr>
            <a:xfrm>
              <a:off x="1157802" y="185571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587" name="Freeform: Shape 586">
              <a:extLst>
                <a:ext uri="{FF2B5EF4-FFF2-40B4-BE49-F238E27FC236}">
                  <a16:creationId xmlns:a16="http://schemas.microsoft.com/office/drawing/2014/main" id="{1D62E06A-18BA-422E-96E4-DA4B367818C9}"/>
                </a:ext>
              </a:extLst>
            </p:cNvPr>
            <p:cNvSpPr/>
            <p:nvPr/>
          </p:nvSpPr>
          <p:spPr>
            <a:xfrm>
              <a:off x="1138195" y="1837143"/>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588" name="Freeform: Shape 587">
              <a:extLst>
                <a:ext uri="{FF2B5EF4-FFF2-40B4-BE49-F238E27FC236}">
                  <a16:creationId xmlns:a16="http://schemas.microsoft.com/office/drawing/2014/main" id="{354D2704-2939-4948-A972-DB74602ADD6E}"/>
                </a:ext>
              </a:extLst>
            </p:cNvPr>
            <p:cNvSpPr/>
            <p:nvPr/>
          </p:nvSpPr>
          <p:spPr>
            <a:xfrm>
              <a:off x="8528620" y="2954684"/>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5716"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589" name="Freeform: Shape 588">
              <a:extLst>
                <a:ext uri="{FF2B5EF4-FFF2-40B4-BE49-F238E27FC236}">
                  <a16:creationId xmlns:a16="http://schemas.microsoft.com/office/drawing/2014/main" id="{CBEEFBC1-A1B4-4ACD-9C93-975FD97E7EB1}"/>
                </a:ext>
              </a:extLst>
            </p:cNvPr>
            <p:cNvSpPr/>
            <p:nvPr/>
          </p:nvSpPr>
          <p:spPr>
            <a:xfrm>
              <a:off x="8528620" y="2930950"/>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5716"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590" name="Freeform: Shape 589">
              <a:extLst>
                <a:ext uri="{FF2B5EF4-FFF2-40B4-BE49-F238E27FC236}">
                  <a16:creationId xmlns:a16="http://schemas.microsoft.com/office/drawing/2014/main" id="{30BA7187-7466-4AF6-B09E-22D8E7FFCFA8}"/>
                </a:ext>
              </a:extLst>
            </p:cNvPr>
            <p:cNvSpPr/>
            <p:nvPr/>
          </p:nvSpPr>
          <p:spPr>
            <a:xfrm>
              <a:off x="8245881" y="2664722"/>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6" y="47149"/>
                    <a:pt x="47149" y="38576"/>
                    <a:pt x="47149" y="27146"/>
                  </a:cubicBezTo>
                  <a:lnTo>
                    <a:pt x="47149" y="27146"/>
                  </a:lnTo>
                  <a:cubicBezTo>
                    <a:pt x="47149" y="15716"/>
                    <a:pt x="38576" y="7144"/>
                    <a:pt x="27147" y="7144"/>
                  </a:cubicBezTo>
                  <a:lnTo>
                    <a:pt x="27147" y="7144"/>
                  </a:lnTo>
                  <a:cubicBezTo>
                    <a:pt x="15716"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591" name="Freeform: Shape 590">
              <a:extLst>
                <a:ext uri="{FF2B5EF4-FFF2-40B4-BE49-F238E27FC236}">
                  <a16:creationId xmlns:a16="http://schemas.microsoft.com/office/drawing/2014/main" id="{B1B0173F-23AE-4371-9CD4-8DE3043B2467}"/>
                </a:ext>
              </a:extLst>
            </p:cNvPr>
            <p:cNvSpPr/>
            <p:nvPr/>
          </p:nvSpPr>
          <p:spPr>
            <a:xfrm>
              <a:off x="8245881" y="2640989"/>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6" y="47149"/>
                    <a:pt x="47149" y="38576"/>
                    <a:pt x="47149" y="27146"/>
                  </a:cubicBezTo>
                  <a:lnTo>
                    <a:pt x="47149" y="27146"/>
                  </a:lnTo>
                  <a:cubicBezTo>
                    <a:pt x="47149" y="15716"/>
                    <a:pt x="38576" y="7144"/>
                    <a:pt x="27147" y="7144"/>
                  </a:cubicBezTo>
                  <a:lnTo>
                    <a:pt x="27147" y="7144"/>
                  </a:lnTo>
                  <a:cubicBezTo>
                    <a:pt x="15716" y="7144"/>
                    <a:pt x="7144" y="16669"/>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592" name="Freeform: Shape 591">
              <a:extLst>
                <a:ext uri="{FF2B5EF4-FFF2-40B4-BE49-F238E27FC236}">
                  <a16:creationId xmlns:a16="http://schemas.microsoft.com/office/drawing/2014/main" id="{EE8808E3-DC15-43C5-BCB0-B1251D391136}"/>
                </a:ext>
              </a:extLst>
            </p:cNvPr>
            <p:cNvSpPr/>
            <p:nvPr/>
          </p:nvSpPr>
          <p:spPr>
            <a:xfrm>
              <a:off x="8341847" y="2278793"/>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6669"/>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593" name="Freeform: Shape 592">
              <a:extLst>
                <a:ext uri="{FF2B5EF4-FFF2-40B4-BE49-F238E27FC236}">
                  <a16:creationId xmlns:a16="http://schemas.microsoft.com/office/drawing/2014/main" id="{D7D9025A-4951-4D58-868C-0985CF80753A}"/>
                </a:ext>
              </a:extLst>
            </p:cNvPr>
            <p:cNvSpPr/>
            <p:nvPr/>
          </p:nvSpPr>
          <p:spPr>
            <a:xfrm>
              <a:off x="9363422" y="3292113"/>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594" name="Freeform: Shape 593">
              <a:extLst>
                <a:ext uri="{FF2B5EF4-FFF2-40B4-BE49-F238E27FC236}">
                  <a16:creationId xmlns:a16="http://schemas.microsoft.com/office/drawing/2014/main" id="{F874267F-E711-43D0-AC74-813EB7613023}"/>
                </a:ext>
              </a:extLst>
            </p:cNvPr>
            <p:cNvSpPr/>
            <p:nvPr/>
          </p:nvSpPr>
          <p:spPr>
            <a:xfrm>
              <a:off x="9458357" y="3411813"/>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6" y="47149"/>
                    <a:pt x="47149" y="38576"/>
                    <a:pt x="47149" y="27146"/>
                  </a:cubicBezTo>
                  <a:lnTo>
                    <a:pt x="47149" y="27146"/>
                  </a:lnTo>
                  <a:cubicBezTo>
                    <a:pt x="47149" y="15716"/>
                    <a:pt x="38576" y="7144"/>
                    <a:pt x="27147" y="7144"/>
                  </a:cubicBezTo>
                  <a:lnTo>
                    <a:pt x="27147" y="7144"/>
                  </a:lnTo>
                  <a:cubicBezTo>
                    <a:pt x="16669"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595" name="Freeform: Shape 594">
              <a:extLst>
                <a:ext uri="{FF2B5EF4-FFF2-40B4-BE49-F238E27FC236}">
                  <a16:creationId xmlns:a16="http://schemas.microsoft.com/office/drawing/2014/main" id="{D53C9465-7032-497E-818A-7D76D16197D2}"/>
                </a:ext>
              </a:extLst>
            </p:cNvPr>
            <p:cNvSpPr/>
            <p:nvPr/>
          </p:nvSpPr>
          <p:spPr>
            <a:xfrm>
              <a:off x="9458357" y="3387047"/>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6" y="47149"/>
                    <a:pt x="47149" y="38576"/>
                    <a:pt x="47149" y="27146"/>
                  </a:cubicBezTo>
                  <a:lnTo>
                    <a:pt x="47149" y="27146"/>
                  </a:lnTo>
                  <a:cubicBezTo>
                    <a:pt x="47149" y="15716"/>
                    <a:pt x="38576" y="7144"/>
                    <a:pt x="27147" y="7144"/>
                  </a:cubicBezTo>
                  <a:lnTo>
                    <a:pt x="27147" y="7144"/>
                  </a:lnTo>
                  <a:cubicBezTo>
                    <a:pt x="16669" y="7144"/>
                    <a:pt x="7144" y="16669"/>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596" name="Freeform: Shape 595">
              <a:extLst>
                <a:ext uri="{FF2B5EF4-FFF2-40B4-BE49-F238E27FC236}">
                  <a16:creationId xmlns:a16="http://schemas.microsoft.com/office/drawing/2014/main" id="{DEF75783-50C0-41F6-ACE0-090DA78FEAA3}"/>
                </a:ext>
              </a:extLst>
            </p:cNvPr>
            <p:cNvSpPr/>
            <p:nvPr/>
          </p:nvSpPr>
          <p:spPr>
            <a:xfrm>
              <a:off x="9734904" y="1705060"/>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597" name="Freeform: Shape 596">
              <a:extLst>
                <a:ext uri="{FF2B5EF4-FFF2-40B4-BE49-F238E27FC236}">
                  <a16:creationId xmlns:a16="http://schemas.microsoft.com/office/drawing/2014/main" id="{7B3C1AA7-26A1-469A-BD9F-EED724AA78C6}"/>
                </a:ext>
              </a:extLst>
            </p:cNvPr>
            <p:cNvSpPr/>
            <p:nvPr/>
          </p:nvSpPr>
          <p:spPr>
            <a:xfrm>
              <a:off x="10951507" y="291547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598" name="Freeform: Shape 597">
              <a:extLst>
                <a:ext uri="{FF2B5EF4-FFF2-40B4-BE49-F238E27FC236}">
                  <a16:creationId xmlns:a16="http://schemas.microsoft.com/office/drawing/2014/main" id="{955D6055-9D30-4DB3-AEF6-AD9B7298962F}"/>
                </a:ext>
              </a:extLst>
            </p:cNvPr>
            <p:cNvSpPr/>
            <p:nvPr/>
          </p:nvSpPr>
          <p:spPr>
            <a:xfrm>
              <a:off x="9758637" y="253057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599" name="Freeform: Shape 598">
              <a:extLst>
                <a:ext uri="{FF2B5EF4-FFF2-40B4-BE49-F238E27FC236}">
                  <a16:creationId xmlns:a16="http://schemas.microsoft.com/office/drawing/2014/main" id="{36A9FEA6-B717-4245-B91F-5955EE9ED272}"/>
                </a:ext>
              </a:extLst>
            </p:cNvPr>
            <p:cNvSpPr/>
            <p:nvPr/>
          </p:nvSpPr>
          <p:spPr>
            <a:xfrm>
              <a:off x="9758637" y="251200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00" name="Freeform: Shape 599">
              <a:extLst>
                <a:ext uri="{FF2B5EF4-FFF2-40B4-BE49-F238E27FC236}">
                  <a16:creationId xmlns:a16="http://schemas.microsoft.com/office/drawing/2014/main" id="{7E429702-43CE-47CA-A660-A39590713FBF}"/>
                </a:ext>
              </a:extLst>
            </p:cNvPr>
            <p:cNvSpPr/>
            <p:nvPr/>
          </p:nvSpPr>
          <p:spPr>
            <a:xfrm>
              <a:off x="9758637" y="249342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01" name="Freeform: Shape 600">
              <a:extLst>
                <a:ext uri="{FF2B5EF4-FFF2-40B4-BE49-F238E27FC236}">
                  <a16:creationId xmlns:a16="http://schemas.microsoft.com/office/drawing/2014/main" id="{AA68AD43-259E-4045-AB07-542EE0798596}"/>
                </a:ext>
              </a:extLst>
            </p:cNvPr>
            <p:cNvSpPr/>
            <p:nvPr/>
          </p:nvSpPr>
          <p:spPr>
            <a:xfrm>
              <a:off x="10050664" y="284736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02" name="Freeform: Shape 601">
              <a:extLst>
                <a:ext uri="{FF2B5EF4-FFF2-40B4-BE49-F238E27FC236}">
                  <a16:creationId xmlns:a16="http://schemas.microsoft.com/office/drawing/2014/main" id="{94EEF74F-896B-4C1D-9594-48F7E00250ED}"/>
                </a:ext>
              </a:extLst>
            </p:cNvPr>
            <p:cNvSpPr/>
            <p:nvPr/>
          </p:nvSpPr>
          <p:spPr>
            <a:xfrm>
              <a:off x="10021771" y="2420163"/>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03" name="Freeform: Shape 602">
              <a:extLst>
                <a:ext uri="{FF2B5EF4-FFF2-40B4-BE49-F238E27FC236}">
                  <a16:creationId xmlns:a16="http://schemas.microsoft.com/office/drawing/2014/main" id="{136A7F40-D649-4718-A9DF-5C7AC9758E74}"/>
                </a:ext>
              </a:extLst>
            </p:cNvPr>
            <p:cNvSpPr/>
            <p:nvPr/>
          </p:nvSpPr>
          <p:spPr>
            <a:xfrm>
              <a:off x="10021771" y="244286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04" name="Freeform: Shape 603">
              <a:extLst>
                <a:ext uri="{FF2B5EF4-FFF2-40B4-BE49-F238E27FC236}">
                  <a16:creationId xmlns:a16="http://schemas.microsoft.com/office/drawing/2014/main" id="{BAC26EE1-71EB-45C5-A647-4D198E8F2904}"/>
                </a:ext>
              </a:extLst>
            </p:cNvPr>
            <p:cNvSpPr/>
            <p:nvPr/>
          </p:nvSpPr>
          <p:spPr>
            <a:xfrm>
              <a:off x="9289126" y="290412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05" name="Freeform: Shape 604">
              <a:extLst>
                <a:ext uri="{FF2B5EF4-FFF2-40B4-BE49-F238E27FC236}">
                  <a16:creationId xmlns:a16="http://schemas.microsoft.com/office/drawing/2014/main" id="{18E340B4-95BB-441A-B132-A3010A00C6A9}"/>
                </a:ext>
              </a:extLst>
            </p:cNvPr>
            <p:cNvSpPr/>
            <p:nvPr/>
          </p:nvSpPr>
          <p:spPr>
            <a:xfrm>
              <a:off x="10586216" y="1874291"/>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6669"/>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06" name="Freeform: Shape 605">
              <a:extLst>
                <a:ext uri="{FF2B5EF4-FFF2-40B4-BE49-F238E27FC236}">
                  <a16:creationId xmlns:a16="http://schemas.microsoft.com/office/drawing/2014/main" id="{CB468350-DE82-474E-902B-0BA7A09C2313}"/>
                </a:ext>
              </a:extLst>
            </p:cNvPr>
            <p:cNvSpPr/>
            <p:nvPr/>
          </p:nvSpPr>
          <p:spPr>
            <a:xfrm>
              <a:off x="10586216" y="1895961"/>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07" name="Freeform: Shape 606">
              <a:extLst>
                <a:ext uri="{FF2B5EF4-FFF2-40B4-BE49-F238E27FC236}">
                  <a16:creationId xmlns:a16="http://schemas.microsoft.com/office/drawing/2014/main" id="{14CC5BD6-A6A1-45E6-888F-DEE67A01516D}"/>
                </a:ext>
              </a:extLst>
            </p:cNvPr>
            <p:cNvSpPr/>
            <p:nvPr/>
          </p:nvSpPr>
          <p:spPr>
            <a:xfrm>
              <a:off x="10563515" y="1874291"/>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8 w 47625"/>
                <a:gd name="connsiteY4" fmla="*/ 27146 h 47625"/>
                <a:gd name="connsiteX5" fmla="*/ 47148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8" y="38576"/>
                    <a:pt x="47148" y="27146"/>
                  </a:cubicBezTo>
                  <a:lnTo>
                    <a:pt x="47148" y="27146"/>
                  </a:lnTo>
                  <a:cubicBezTo>
                    <a:pt x="47148" y="15716"/>
                    <a:pt x="38576" y="7144"/>
                    <a:pt x="27146" y="7144"/>
                  </a:cubicBezTo>
                  <a:lnTo>
                    <a:pt x="27146" y="7144"/>
                  </a:lnTo>
                  <a:cubicBezTo>
                    <a:pt x="15716" y="7144"/>
                    <a:pt x="7144" y="16669"/>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08" name="Freeform: Shape 607">
              <a:extLst>
                <a:ext uri="{FF2B5EF4-FFF2-40B4-BE49-F238E27FC236}">
                  <a16:creationId xmlns:a16="http://schemas.microsoft.com/office/drawing/2014/main" id="{174286DE-AB65-4480-A316-8356A1336968}"/>
                </a:ext>
              </a:extLst>
            </p:cNvPr>
            <p:cNvSpPr/>
            <p:nvPr/>
          </p:nvSpPr>
          <p:spPr>
            <a:xfrm>
              <a:off x="10563515" y="1895961"/>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8 w 47625"/>
                <a:gd name="connsiteY4" fmla="*/ 27146 h 47625"/>
                <a:gd name="connsiteX5" fmla="*/ 47148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8" y="38576"/>
                    <a:pt x="47148" y="27146"/>
                  </a:cubicBezTo>
                  <a:lnTo>
                    <a:pt x="47148" y="27146"/>
                  </a:lnTo>
                  <a:cubicBezTo>
                    <a:pt x="47148" y="15716"/>
                    <a:pt x="38576" y="7144"/>
                    <a:pt x="27146" y="7144"/>
                  </a:cubicBezTo>
                  <a:lnTo>
                    <a:pt x="27146" y="7144"/>
                  </a:lnTo>
                  <a:cubicBezTo>
                    <a:pt x="15716"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09" name="Freeform: Shape 608">
              <a:extLst>
                <a:ext uri="{FF2B5EF4-FFF2-40B4-BE49-F238E27FC236}">
                  <a16:creationId xmlns:a16="http://schemas.microsoft.com/office/drawing/2014/main" id="{A06E7E4A-3A42-4F00-853C-0B456E0E915D}"/>
                </a:ext>
              </a:extLst>
            </p:cNvPr>
            <p:cNvSpPr/>
            <p:nvPr/>
          </p:nvSpPr>
          <p:spPr>
            <a:xfrm>
              <a:off x="10456198" y="1926918"/>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6669"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10" name="Freeform: Shape 609">
              <a:extLst>
                <a:ext uri="{FF2B5EF4-FFF2-40B4-BE49-F238E27FC236}">
                  <a16:creationId xmlns:a16="http://schemas.microsoft.com/office/drawing/2014/main" id="{C49525A9-B0C5-4DDE-BFEB-3D0E8FFED812}"/>
                </a:ext>
              </a:extLst>
            </p:cNvPr>
            <p:cNvSpPr/>
            <p:nvPr/>
          </p:nvSpPr>
          <p:spPr>
            <a:xfrm>
              <a:off x="10456198" y="1904216"/>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6669"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11" name="Freeform: Shape 610">
              <a:extLst>
                <a:ext uri="{FF2B5EF4-FFF2-40B4-BE49-F238E27FC236}">
                  <a16:creationId xmlns:a16="http://schemas.microsoft.com/office/drawing/2014/main" id="{41613119-3D66-4744-B6AE-32E5D71D56EE}"/>
                </a:ext>
              </a:extLst>
            </p:cNvPr>
            <p:cNvSpPr/>
            <p:nvPr/>
          </p:nvSpPr>
          <p:spPr>
            <a:xfrm>
              <a:off x="10480963" y="1926918"/>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8 w 47625"/>
                <a:gd name="connsiteY4" fmla="*/ 27146 h 47625"/>
                <a:gd name="connsiteX5" fmla="*/ 47148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8" y="38576"/>
                    <a:pt x="47148" y="27146"/>
                  </a:cubicBezTo>
                  <a:lnTo>
                    <a:pt x="47148" y="27146"/>
                  </a:lnTo>
                  <a:cubicBezTo>
                    <a:pt x="47148" y="15716"/>
                    <a:pt x="38576" y="7144"/>
                    <a:pt x="27146" y="7144"/>
                  </a:cubicBezTo>
                  <a:lnTo>
                    <a:pt x="27146" y="7144"/>
                  </a:lnTo>
                  <a:cubicBezTo>
                    <a:pt x="16669"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12" name="Freeform: Shape 611">
              <a:extLst>
                <a:ext uri="{FF2B5EF4-FFF2-40B4-BE49-F238E27FC236}">
                  <a16:creationId xmlns:a16="http://schemas.microsoft.com/office/drawing/2014/main" id="{0382E9F7-CB63-4E84-920D-FDE0630FFAC8}"/>
                </a:ext>
              </a:extLst>
            </p:cNvPr>
            <p:cNvSpPr/>
            <p:nvPr/>
          </p:nvSpPr>
          <p:spPr>
            <a:xfrm>
              <a:off x="10210607" y="1923822"/>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6669"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13" name="Freeform: Shape 612">
              <a:extLst>
                <a:ext uri="{FF2B5EF4-FFF2-40B4-BE49-F238E27FC236}">
                  <a16:creationId xmlns:a16="http://schemas.microsoft.com/office/drawing/2014/main" id="{30867E2B-F8A3-4A65-928E-53A7C8D9DECD}"/>
                </a:ext>
              </a:extLst>
            </p:cNvPr>
            <p:cNvSpPr/>
            <p:nvPr/>
          </p:nvSpPr>
          <p:spPr>
            <a:xfrm>
              <a:off x="10111545" y="1799994"/>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6669"/>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14" name="Freeform: Shape 613">
              <a:extLst>
                <a:ext uri="{FF2B5EF4-FFF2-40B4-BE49-F238E27FC236}">
                  <a16:creationId xmlns:a16="http://schemas.microsoft.com/office/drawing/2014/main" id="{9CEE9761-A5DC-4D56-80FA-3945AE7C5458}"/>
                </a:ext>
              </a:extLst>
            </p:cNvPr>
            <p:cNvSpPr/>
            <p:nvPr/>
          </p:nvSpPr>
          <p:spPr>
            <a:xfrm>
              <a:off x="9363422" y="3317911"/>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15" name="Freeform: Shape 614">
              <a:extLst>
                <a:ext uri="{FF2B5EF4-FFF2-40B4-BE49-F238E27FC236}">
                  <a16:creationId xmlns:a16="http://schemas.microsoft.com/office/drawing/2014/main" id="{84AF3A69-C86B-4026-AFE0-4A8984652E41}"/>
                </a:ext>
              </a:extLst>
            </p:cNvPr>
            <p:cNvSpPr/>
            <p:nvPr/>
          </p:nvSpPr>
          <p:spPr>
            <a:xfrm>
              <a:off x="11152727" y="4628416"/>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6669" y="7144"/>
                    <a:pt x="7144" y="16669"/>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16" name="Freeform: Shape 615">
              <a:extLst>
                <a:ext uri="{FF2B5EF4-FFF2-40B4-BE49-F238E27FC236}">
                  <a16:creationId xmlns:a16="http://schemas.microsoft.com/office/drawing/2014/main" id="{98D4099F-3410-4F8C-8F59-A03BC66615F9}"/>
                </a:ext>
              </a:extLst>
            </p:cNvPr>
            <p:cNvSpPr/>
            <p:nvPr/>
          </p:nvSpPr>
          <p:spPr>
            <a:xfrm>
              <a:off x="9774116" y="4769785"/>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8 w 47625"/>
                <a:gd name="connsiteY4" fmla="*/ 27146 h 47625"/>
                <a:gd name="connsiteX5" fmla="*/ 47148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8" y="38576"/>
                    <a:pt x="47148" y="27146"/>
                  </a:cubicBezTo>
                  <a:lnTo>
                    <a:pt x="47148" y="27146"/>
                  </a:lnTo>
                  <a:cubicBezTo>
                    <a:pt x="47148" y="15716"/>
                    <a:pt x="38576" y="7144"/>
                    <a:pt x="27146" y="7144"/>
                  </a:cubicBezTo>
                  <a:lnTo>
                    <a:pt x="27146" y="7144"/>
                  </a:lnTo>
                  <a:cubicBezTo>
                    <a:pt x="15716" y="7144"/>
                    <a:pt x="7144" y="16669"/>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17" name="Freeform: Shape 616">
              <a:extLst>
                <a:ext uri="{FF2B5EF4-FFF2-40B4-BE49-F238E27FC236}">
                  <a16:creationId xmlns:a16="http://schemas.microsoft.com/office/drawing/2014/main" id="{D40A97F3-B9E2-44CE-B499-B953EA5833C6}"/>
                </a:ext>
              </a:extLst>
            </p:cNvPr>
            <p:cNvSpPr/>
            <p:nvPr/>
          </p:nvSpPr>
          <p:spPr>
            <a:xfrm>
              <a:off x="10850381" y="5073162"/>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5716"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18" name="Freeform: Shape 617">
              <a:extLst>
                <a:ext uri="{FF2B5EF4-FFF2-40B4-BE49-F238E27FC236}">
                  <a16:creationId xmlns:a16="http://schemas.microsoft.com/office/drawing/2014/main" id="{5666863A-DFFB-4C4D-890D-F41549487570}"/>
                </a:ext>
              </a:extLst>
            </p:cNvPr>
            <p:cNvSpPr/>
            <p:nvPr/>
          </p:nvSpPr>
          <p:spPr>
            <a:xfrm>
              <a:off x="11038186" y="4878135"/>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8 w 47625"/>
                <a:gd name="connsiteY4" fmla="*/ 27146 h 47625"/>
                <a:gd name="connsiteX5" fmla="*/ 47148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8" y="38576"/>
                    <a:pt x="47148" y="27146"/>
                  </a:cubicBezTo>
                  <a:lnTo>
                    <a:pt x="47148" y="27146"/>
                  </a:lnTo>
                  <a:cubicBezTo>
                    <a:pt x="47148" y="15716"/>
                    <a:pt x="38576" y="7144"/>
                    <a:pt x="27146" y="7144"/>
                  </a:cubicBezTo>
                  <a:lnTo>
                    <a:pt x="27146" y="7144"/>
                  </a:lnTo>
                  <a:cubicBezTo>
                    <a:pt x="15716" y="7144"/>
                    <a:pt x="7144" y="16669"/>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19" name="Freeform: Shape 618">
              <a:extLst>
                <a:ext uri="{FF2B5EF4-FFF2-40B4-BE49-F238E27FC236}">
                  <a16:creationId xmlns:a16="http://schemas.microsoft.com/office/drawing/2014/main" id="{F4FD19B5-06B9-4854-A2B6-8144170A54BE}"/>
                </a:ext>
              </a:extLst>
            </p:cNvPr>
            <p:cNvSpPr/>
            <p:nvPr/>
          </p:nvSpPr>
          <p:spPr>
            <a:xfrm>
              <a:off x="11648036" y="5094832"/>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6669"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20" name="Freeform: Shape 619">
              <a:extLst>
                <a:ext uri="{FF2B5EF4-FFF2-40B4-BE49-F238E27FC236}">
                  <a16:creationId xmlns:a16="http://schemas.microsoft.com/office/drawing/2014/main" id="{4C4EEACE-5010-457A-AE6F-32D4336E345F}"/>
                </a:ext>
              </a:extLst>
            </p:cNvPr>
            <p:cNvSpPr/>
            <p:nvPr/>
          </p:nvSpPr>
          <p:spPr>
            <a:xfrm>
              <a:off x="6181061" y="475637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21" name="Freeform: Shape 620">
              <a:extLst>
                <a:ext uri="{FF2B5EF4-FFF2-40B4-BE49-F238E27FC236}">
                  <a16:creationId xmlns:a16="http://schemas.microsoft.com/office/drawing/2014/main" id="{B048F890-3D7D-4821-9979-7ADCB28A7012}"/>
                </a:ext>
              </a:extLst>
            </p:cNvPr>
            <p:cNvSpPr/>
            <p:nvPr/>
          </p:nvSpPr>
          <p:spPr>
            <a:xfrm>
              <a:off x="6555638" y="441378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22" name="Freeform: Shape 621">
              <a:extLst>
                <a:ext uri="{FF2B5EF4-FFF2-40B4-BE49-F238E27FC236}">
                  <a16:creationId xmlns:a16="http://schemas.microsoft.com/office/drawing/2014/main" id="{83A669CF-4DA9-43EE-8B67-6F4B09D7E076}"/>
                </a:ext>
              </a:extLst>
            </p:cNvPr>
            <p:cNvSpPr/>
            <p:nvPr/>
          </p:nvSpPr>
          <p:spPr>
            <a:xfrm>
              <a:off x="4019243" y="4275509"/>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23" name="Freeform: Shape 622">
              <a:extLst>
                <a:ext uri="{FF2B5EF4-FFF2-40B4-BE49-F238E27FC236}">
                  <a16:creationId xmlns:a16="http://schemas.microsoft.com/office/drawing/2014/main" id="{CF501347-2563-45B4-986B-A4E5DD37F852}"/>
                </a:ext>
              </a:extLst>
            </p:cNvPr>
            <p:cNvSpPr/>
            <p:nvPr/>
          </p:nvSpPr>
          <p:spPr>
            <a:xfrm>
              <a:off x="4018212" y="4246616"/>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24" name="Freeform: Shape 623">
              <a:extLst>
                <a:ext uri="{FF2B5EF4-FFF2-40B4-BE49-F238E27FC236}">
                  <a16:creationId xmlns:a16="http://schemas.microsoft.com/office/drawing/2014/main" id="{E978521F-EE6E-4B47-B2E2-E1A4BED2EEED}"/>
                </a:ext>
              </a:extLst>
            </p:cNvPr>
            <p:cNvSpPr/>
            <p:nvPr/>
          </p:nvSpPr>
          <p:spPr>
            <a:xfrm>
              <a:off x="3801514" y="433329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25" name="Freeform: Shape 624">
              <a:extLst>
                <a:ext uri="{FF2B5EF4-FFF2-40B4-BE49-F238E27FC236}">
                  <a16:creationId xmlns:a16="http://schemas.microsoft.com/office/drawing/2014/main" id="{4A1CB5AC-899F-4EAC-B59D-BE643B15997D}"/>
                </a:ext>
              </a:extLst>
            </p:cNvPr>
            <p:cNvSpPr/>
            <p:nvPr/>
          </p:nvSpPr>
          <p:spPr>
            <a:xfrm>
              <a:off x="3781907" y="437663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26" name="Freeform: Shape 625">
              <a:extLst>
                <a:ext uri="{FF2B5EF4-FFF2-40B4-BE49-F238E27FC236}">
                  <a16:creationId xmlns:a16="http://schemas.microsoft.com/office/drawing/2014/main" id="{0C38E47B-4747-4D08-AD36-17084B543BBD}"/>
                </a:ext>
              </a:extLst>
            </p:cNvPr>
            <p:cNvSpPr/>
            <p:nvPr/>
          </p:nvSpPr>
          <p:spPr>
            <a:xfrm>
              <a:off x="3826279" y="436734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27" name="Freeform: Shape 626">
              <a:extLst>
                <a:ext uri="{FF2B5EF4-FFF2-40B4-BE49-F238E27FC236}">
                  <a16:creationId xmlns:a16="http://schemas.microsoft.com/office/drawing/2014/main" id="{956316F6-2DE2-45AF-A0D3-F8F811FD9C46}"/>
                </a:ext>
              </a:extLst>
            </p:cNvPr>
            <p:cNvSpPr/>
            <p:nvPr/>
          </p:nvSpPr>
          <p:spPr>
            <a:xfrm>
              <a:off x="2983221" y="464492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28" name="Freeform: Shape 627">
              <a:extLst>
                <a:ext uri="{FF2B5EF4-FFF2-40B4-BE49-F238E27FC236}">
                  <a16:creationId xmlns:a16="http://schemas.microsoft.com/office/drawing/2014/main" id="{1FB860FA-BF9B-4A73-891C-1AF00DCDECE1}"/>
                </a:ext>
              </a:extLst>
            </p:cNvPr>
            <p:cNvSpPr/>
            <p:nvPr/>
          </p:nvSpPr>
          <p:spPr>
            <a:xfrm>
              <a:off x="2970839" y="151209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29" name="Freeform: Shape 628">
              <a:extLst>
                <a:ext uri="{FF2B5EF4-FFF2-40B4-BE49-F238E27FC236}">
                  <a16:creationId xmlns:a16="http://schemas.microsoft.com/office/drawing/2014/main" id="{F8556460-775A-47B8-A6CB-232E2D89B34B}"/>
                </a:ext>
              </a:extLst>
            </p:cNvPr>
            <p:cNvSpPr/>
            <p:nvPr/>
          </p:nvSpPr>
          <p:spPr>
            <a:xfrm>
              <a:off x="2724217" y="158329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30" name="Freeform: Shape 629">
              <a:extLst>
                <a:ext uri="{FF2B5EF4-FFF2-40B4-BE49-F238E27FC236}">
                  <a16:creationId xmlns:a16="http://schemas.microsoft.com/office/drawing/2014/main" id="{078C9C89-C52B-4419-A8B6-A4B835374367}"/>
                </a:ext>
              </a:extLst>
            </p:cNvPr>
            <p:cNvSpPr/>
            <p:nvPr/>
          </p:nvSpPr>
          <p:spPr>
            <a:xfrm>
              <a:off x="1483880" y="118808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31" name="Freeform: Shape 630">
              <a:extLst>
                <a:ext uri="{FF2B5EF4-FFF2-40B4-BE49-F238E27FC236}">
                  <a16:creationId xmlns:a16="http://schemas.microsoft.com/office/drawing/2014/main" id="{9FA22E4D-0AC7-4FF8-B79D-32EE0734BA88}"/>
                </a:ext>
              </a:extLst>
            </p:cNvPr>
            <p:cNvSpPr/>
            <p:nvPr/>
          </p:nvSpPr>
          <p:spPr>
            <a:xfrm>
              <a:off x="1802735" y="262138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32" name="Freeform: Shape 631">
              <a:extLst>
                <a:ext uri="{FF2B5EF4-FFF2-40B4-BE49-F238E27FC236}">
                  <a16:creationId xmlns:a16="http://schemas.microsoft.com/office/drawing/2014/main" id="{3BD51ADD-0DAB-450B-A023-AA5A093AE671}"/>
                </a:ext>
              </a:extLst>
            </p:cNvPr>
            <p:cNvSpPr/>
            <p:nvPr/>
          </p:nvSpPr>
          <p:spPr>
            <a:xfrm>
              <a:off x="3094666" y="273798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33" name="Freeform: Shape 632">
              <a:extLst>
                <a:ext uri="{FF2B5EF4-FFF2-40B4-BE49-F238E27FC236}">
                  <a16:creationId xmlns:a16="http://schemas.microsoft.com/office/drawing/2014/main" id="{A39CB3E0-4FCB-474D-AC45-ECA73E8A26B1}"/>
                </a:ext>
              </a:extLst>
            </p:cNvPr>
            <p:cNvSpPr/>
            <p:nvPr/>
          </p:nvSpPr>
          <p:spPr>
            <a:xfrm>
              <a:off x="1246544" y="2006373"/>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34" name="Freeform: Shape 633">
              <a:extLst>
                <a:ext uri="{FF2B5EF4-FFF2-40B4-BE49-F238E27FC236}">
                  <a16:creationId xmlns:a16="http://schemas.microsoft.com/office/drawing/2014/main" id="{A8D18164-FCD2-4B59-BC68-BB1DA31A1A25}"/>
                </a:ext>
              </a:extLst>
            </p:cNvPr>
            <p:cNvSpPr/>
            <p:nvPr/>
          </p:nvSpPr>
          <p:spPr>
            <a:xfrm>
              <a:off x="1247576" y="198883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35" name="Freeform: Shape 634">
              <a:extLst>
                <a:ext uri="{FF2B5EF4-FFF2-40B4-BE49-F238E27FC236}">
                  <a16:creationId xmlns:a16="http://schemas.microsoft.com/office/drawing/2014/main" id="{E126C16F-1DE6-4697-9FED-EECA4A68407C}"/>
                </a:ext>
              </a:extLst>
            </p:cNvPr>
            <p:cNvSpPr/>
            <p:nvPr/>
          </p:nvSpPr>
          <p:spPr>
            <a:xfrm>
              <a:off x="2481721" y="2102340"/>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36" name="Freeform: Shape 635">
              <a:extLst>
                <a:ext uri="{FF2B5EF4-FFF2-40B4-BE49-F238E27FC236}">
                  <a16:creationId xmlns:a16="http://schemas.microsoft.com/office/drawing/2014/main" id="{F9B4F40B-7441-463C-B2CC-77402606A187}"/>
                </a:ext>
              </a:extLst>
            </p:cNvPr>
            <p:cNvSpPr/>
            <p:nvPr/>
          </p:nvSpPr>
          <p:spPr>
            <a:xfrm>
              <a:off x="3012114" y="1683319"/>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37" name="Freeform: Shape 636">
              <a:extLst>
                <a:ext uri="{FF2B5EF4-FFF2-40B4-BE49-F238E27FC236}">
                  <a16:creationId xmlns:a16="http://schemas.microsoft.com/office/drawing/2014/main" id="{672C0E69-0F78-4B3C-8131-B6A15F0040F9}"/>
                </a:ext>
              </a:extLst>
            </p:cNvPr>
            <p:cNvSpPr/>
            <p:nvPr/>
          </p:nvSpPr>
          <p:spPr>
            <a:xfrm>
              <a:off x="2896542" y="1755552"/>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38" name="Freeform: Shape 637">
              <a:extLst>
                <a:ext uri="{FF2B5EF4-FFF2-40B4-BE49-F238E27FC236}">
                  <a16:creationId xmlns:a16="http://schemas.microsoft.com/office/drawing/2014/main" id="{224631D0-84D4-4F78-ADC8-C323D1ACEFB2}"/>
                </a:ext>
              </a:extLst>
            </p:cNvPr>
            <p:cNvSpPr/>
            <p:nvPr/>
          </p:nvSpPr>
          <p:spPr>
            <a:xfrm>
              <a:off x="1593261" y="1383039"/>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5716"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39" name="Freeform: Shape 638">
              <a:extLst>
                <a:ext uri="{FF2B5EF4-FFF2-40B4-BE49-F238E27FC236}">
                  <a16:creationId xmlns:a16="http://schemas.microsoft.com/office/drawing/2014/main" id="{AEDDB0C0-F3D8-46C7-BEA4-5EA4A2C7B728}"/>
                </a:ext>
              </a:extLst>
            </p:cNvPr>
            <p:cNvSpPr/>
            <p:nvPr/>
          </p:nvSpPr>
          <p:spPr>
            <a:xfrm>
              <a:off x="1485944" y="1320093"/>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40" name="Freeform: Shape 639">
              <a:extLst>
                <a:ext uri="{FF2B5EF4-FFF2-40B4-BE49-F238E27FC236}">
                  <a16:creationId xmlns:a16="http://schemas.microsoft.com/office/drawing/2014/main" id="{ECB5BB83-76FF-430F-B3A8-F62FE8A71074}"/>
                </a:ext>
              </a:extLst>
            </p:cNvPr>
            <p:cNvSpPr/>
            <p:nvPr/>
          </p:nvSpPr>
          <p:spPr>
            <a:xfrm>
              <a:off x="1718119" y="1781420"/>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41" name="Freeform: Shape 640">
              <a:extLst>
                <a:ext uri="{FF2B5EF4-FFF2-40B4-BE49-F238E27FC236}">
                  <a16:creationId xmlns:a16="http://schemas.microsoft.com/office/drawing/2014/main" id="{02DC6232-F0FC-47E3-A65C-86C1A3ADBA70}"/>
                </a:ext>
              </a:extLst>
            </p:cNvPr>
            <p:cNvSpPr/>
            <p:nvPr/>
          </p:nvSpPr>
          <p:spPr>
            <a:xfrm>
              <a:off x="1721216" y="1764910"/>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42" name="Freeform: Shape 641">
              <a:extLst>
                <a:ext uri="{FF2B5EF4-FFF2-40B4-BE49-F238E27FC236}">
                  <a16:creationId xmlns:a16="http://schemas.microsoft.com/office/drawing/2014/main" id="{3ACD6FEE-195F-4ED0-934F-7600DED21A42}"/>
                </a:ext>
              </a:extLst>
            </p:cNvPr>
            <p:cNvSpPr/>
            <p:nvPr/>
          </p:nvSpPr>
          <p:spPr>
            <a:xfrm>
              <a:off x="2748982" y="184333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43" name="Freeform: Shape 642">
              <a:extLst>
                <a:ext uri="{FF2B5EF4-FFF2-40B4-BE49-F238E27FC236}">
                  <a16:creationId xmlns:a16="http://schemas.microsoft.com/office/drawing/2014/main" id="{FB17A16A-FF18-49C8-BB03-FEF777BD6FC9}"/>
                </a:ext>
              </a:extLst>
            </p:cNvPr>
            <p:cNvSpPr/>
            <p:nvPr/>
          </p:nvSpPr>
          <p:spPr>
            <a:xfrm>
              <a:off x="2375436" y="168029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44" name="Freeform: Shape 643">
              <a:extLst>
                <a:ext uri="{FF2B5EF4-FFF2-40B4-BE49-F238E27FC236}">
                  <a16:creationId xmlns:a16="http://schemas.microsoft.com/office/drawing/2014/main" id="{4F29C627-B2EE-4FF4-92F4-3BA23A21B59E}"/>
                </a:ext>
              </a:extLst>
            </p:cNvPr>
            <p:cNvSpPr/>
            <p:nvPr/>
          </p:nvSpPr>
          <p:spPr>
            <a:xfrm>
              <a:off x="2043167" y="224680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45" name="Freeform: Shape 644">
              <a:extLst>
                <a:ext uri="{FF2B5EF4-FFF2-40B4-BE49-F238E27FC236}">
                  <a16:creationId xmlns:a16="http://schemas.microsoft.com/office/drawing/2014/main" id="{B5203C6B-53C6-4355-81CB-A229E58EB869}"/>
                </a:ext>
              </a:extLst>
            </p:cNvPr>
            <p:cNvSpPr/>
            <p:nvPr/>
          </p:nvSpPr>
          <p:spPr>
            <a:xfrm>
              <a:off x="1916243" y="2256021"/>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5716"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46" name="Freeform: Shape 645">
              <a:extLst>
                <a:ext uri="{FF2B5EF4-FFF2-40B4-BE49-F238E27FC236}">
                  <a16:creationId xmlns:a16="http://schemas.microsoft.com/office/drawing/2014/main" id="{49297F5A-3FA9-4DC4-BD1D-08E34459002F}"/>
                </a:ext>
              </a:extLst>
            </p:cNvPr>
            <p:cNvSpPr/>
            <p:nvPr/>
          </p:nvSpPr>
          <p:spPr>
            <a:xfrm>
              <a:off x="2012210" y="214155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5716"/>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47" name="Freeform: Shape 646">
              <a:extLst>
                <a:ext uri="{FF2B5EF4-FFF2-40B4-BE49-F238E27FC236}">
                  <a16:creationId xmlns:a16="http://schemas.microsoft.com/office/drawing/2014/main" id="{E8A522B4-B889-468C-9654-DCA043CE5271}"/>
                </a:ext>
              </a:extLst>
            </p:cNvPr>
            <p:cNvSpPr/>
            <p:nvPr/>
          </p:nvSpPr>
          <p:spPr>
            <a:xfrm>
              <a:off x="1337351" y="187945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48" name="Freeform: Shape 647">
              <a:extLst>
                <a:ext uri="{FF2B5EF4-FFF2-40B4-BE49-F238E27FC236}">
                  <a16:creationId xmlns:a16="http://schemas.microsoft.com/office/drawing/2014/main" id="{962060B9-7BCD-4313-BDA9-A601D8525ADD}"/>
                </a:ext>
              </a:extLst>
            </p:cNvPr>
            <p:cNvSpPr/>
            <p:nvPr/>
          </p:nvSpPr>
          <p:spPr>
            <a:xfrm>
              <a:off x="1438477" y="205074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49" name="Freeform: Shape 648">
              <a:extLst>
                <a:ext uri="{FF2B5EF4-FFF2-40B4-BE49-F238E27FC236}">
                  <a16:creationId xmlns:a16="http://schemas.microsoft.com/office/drawing/2014/main" id="{305D76CF-7703-475E-BB29-DF13AF7D0573}"/>
                </a:ext>
              </a:extLst>
            </p:cNvPr>
            <p:cNvSpPr/>
            <p:nvPr/>
          </p:nvSpPr>
          <p:spPr>
            <a:xfrm>
              <a:off x="2577688" y="240468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50" name="Freeform: Shape 649">
              <a:extLst>
                <a:ext uri="{FF2B5EF4-FFF2-40B4-BE49-F238E27FC236}">
                  <a16:creationId xmlns:a16="http://schemas.microsoft.com/office/drawing/2014/main" id="{136D8861-20F8-459F-BD11-ED9B054E9118}"/>
                </a:ext>
              </a:extLst>
            </p:cNvPr>
            <p:cNvSpPr/>
            <p:nvPr/>
          </p:nvSpPr>
          <p:spPr>
            <a:xfrm>
              <a:off x="6344101" y="1724667"/>
              <a:ext cx="45720" cy="45722"/>
            </a:xfrm>
            <a:custGeom>
              <a:avLst/>
              <a:gdLst>
                <a:gd name="connsiteX0" fmla="*/ 7144 w 47625"/>
                <a:gd name="connsiteY0" fmla="*/ 26194 h 47625"/>
                <a:gd name="connsiteX1" fmla="*/ 7144 w 47625"/>
                <a:gd name="connsiteY1" fmla="*/ 26194 h 47625"/>
                <a:gd name="connsiteX2" fmla="*/ 27146 w 47625"/>
                <a:gd name="connsiteY2" fmla="*/ 45244 h 47625"/>
                <a:gd name="connsiteX3" fmla="*/ 27146 w 47625"/>
                <a:gd name="connsiteY3" fmla="*/ 45244 h 47625"/>
                <a:gd name="connsiteX4" fmla="*/ 47149 w 47625"/>
                <a:gd name="connsiteY4" fmla="*/ 26194 h 47625"/>
                <a:gd name="connsiteX5" fmla="*/ 47149 w 47625"/>
                <a:gd name="connsiteY5" fmla="*/ 26194 h 47625"/>
                <a:gd name="connsiteX6" fmla="*/ 27146 w 47625"/>
                <a:gd name="connsiteY6" fmla="*/ 7144 h 47625"/>
                <a:gd name="connsiteX7" fmla="*/ 27146 w 47625"/>
                <a:gd name="connsiteY7" fmla="*/ 7144 h 47625"/>
                <a:gd name="connsiteX8" fmla="*/ 7144 w 47625"/>
                <a:gd name="connsiteY8" fmla="*/ 2619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6194"/>
                  </a:moveTo>
                  <a:lnTo>
                    <a:pt x="7144" y="26194"/>
                  </a:lnTo>
                  <a:cubicBezTo>
                    <a:pt x="7144" y="36671"/>
                    <a:pt x="15716" y="45244"/>
                    <a:pt x="27146" y="45244"/>
                  </a:cubicBezTo>
                  <a:lnTo>
                    <a:pt x="27146" y="45244"/>
                  </a:lnTo>
                  <a:cubicBezTo>
                    <a:pt x="38576" y="45244"/>
                    <a:pt x="47149" y="36671"/>
                    <a:pt x="47149" y="26194"/>
                  </a:cubicBezTo>
                  <a:lnTo>
                    <a:pt x="47149" y="26194"/>
                  </a:lnTo>
                  <a:cubicBezTo>
                    <a:pt x="47149" y="15716"/>
                    <a:pt x="38576" y="7144"/>
                    <a:pt x="27146" y="7144"/>
                  </a:cubicBezTo>
                  <a:lnTo>
                    <a:pt x="27146" y="7144"/>
                  </a:lnTo>
                  <a:cubicBezTo>
                    <a:pt x="16669" y="7144"/>
                    <a:pt x="7144" y="15716"/>
                    <a:pt x="7144" y="2619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51" name="Freeform: Shape 650">
              <a:extLst>
                <a:ext uri="{FF2B5EF4-FFF2-40B4-BE49-F238E27FC236}">
                  <a16:creationId xmlns:a16="http://schemas.microsoft.com/office/drawing/2014/main" id="{A25A85BD-64C9-4B04-BC41-2B00452561AC}"/>
                </a:ext>
              </a:extLst>
            </p:cNvPr>
            <p:cNvSpPr/>
            <p:nvPr/>
          </p:nvSpPr>
          <p:spPr>
            <a:xfrm>
              <a:off x="6061362" y="1473916"/>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52" name="Freeform: Shape 651">
              <a:extLst>
                <a:ext uri="{FF2B5EF4-FFF2-40B4-BE49-F238E27FC236}">
                  <a16:creationId xmlns:a16="http://schemas.microsoft.com/office/drawing/2014/main" id="{0C5E48A7-21B3-40E7-A60E-A8860B494AAC}"/>
                </a:ext>
              </a:extLst>
            </p:cNvPr>
            <p:cNvSpPr/>
            <p:nvPr/>
          </p:nvSpPr>
          <p:spPr>
            <a:xfrm>
              <a:off x="5804420" y="1507969"/>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53" name="Freeform: Shape 652">
              <a:extLst>
                <a:ext uri="{FF2B5EF4-FFF2-40B4-BE49-F238E27FC236}">
                  <a16:creationId xmlns:a16="http://schemas.microsoft.com/office/drawing/2014/main" id="{E46A9D50-15EB-4535-8027-AFC1A4053705}"/>
                </a:ext>
              </a:extLst>
            </p:cNvPr>
            <p:cNvSpPr/>
            <p:nvPr/>
          </p:nvSpPr>
          <p:spPr>
            <a:xfrm>
              <a:off x="6172806" y="149971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54" name="Freeform: Shape 653">
              <a:extLst>
                <a:ext uri="{FF2B5EF4-FFF2-40B4-BE49-F238E27FC236}">
                  <a16:creationId xmlns:a16="http://schemas.microsoft.com/office/drawing/2014/main" id="{E4394058-A41D-44CF-A957-51C3663BEEB5}"/>
                </a:ext>
              </a:extLst>
            </p:cNvPr>
            <p:cNvSpPr/>
            <p:nvPr/>
          </p:nvSpPr>
          <p:spPr>
            <a:xfrm>
              <a:off x="6008735" y="136969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55" name="Freeform: Shape 654">
              <a:extLst>
                <a:ext uri="{FF2B5EF4-FFF2-40B4-BE49-F238E27FC236}">
                  <a16:creationId xmlns:a16="http://schemas.microsoft.com/office/drawing/2014/main" id="{BEFC885E-13D4-4316-9377-002B6A99EB38}"/>
                </a:ext>
              </a:extLst>
            </p:cNvPr>
            <p:cNvSpPr/>
            <p:nvPr/>
          </p:nvSpPr>
          <p:spPr>
            <a:xfrm>
              <a:off x="5940630" y="123348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56" name="Freeform: Shape 655">
              <a:extLst>
                <a:ext uri="{FF2B5EF4-FFF2-40B4-BE49-F238E27FC236}">
                  <a16:creationId xmlns:a16="http://schemas.microsoft.com/office/drawing/2014/main" id="{104ABA5B-B9FF-4367-B361-0BDD7D6CC0CA}"/>
                </a:ext>
              </a:extLst>
            </p:cNvPr>
            <p:cNvSpPr/>
            <p:nvPr/>
          </p:nvSpPr>
          <p:spPr>
            <a:xfrm>
              <a:off x="5940630" y="1257218"/>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57" name="Freeform: Shape 656">
              <a:extLst>
                <a:ext uri="{FF2B5EF4-FFF2-40B4-BE49-F238E27FC236}">
                  <a16:creationId xmlns:a16="http://schemas.microsoft.com/office/drawing/2014/main" id="{2A46A3A1-D134-445D-8B5E-F86C2AB7A524}"/>
                </a:ext>
              </a:extLst>
            </p:cNvPr>
            <p:cNvSpPr/>
            <p:nvPr/>
          </p:nvSpPr>
          <p:spPr>
            <a:xfrm>
              <a:off x="5895226" y="1259212"/>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58" name="Freeform: Shape 657">
              <a:extLst>
                <a:ext uri="{FF2B5EF4-FFF2-40B4-BE49-F238E27FC236}">
                  <a16:creationId xmlns:a16="http://schemas.microsoft.com/office/drawing/2014/main" id="{07F9FB6C-61A9-416C-9F0A-3425E2C028CC}"/>
                </a:ext>
              </a:extLst>
            </p:cNvPr>
            <p:cNvSpPr/>
            <p:nvPr/>
          </p:nvSpPr>
          <p:spPr>
            <a:xfrm>
              <a:off x="5808547" y="1366599"/>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59" name="Freeform: Shape 658">
              <a:extLst>
                <a:ext uri="{FF2B5EF4-FFF2-40B4-BE49-F238E27FC236}">
                  <a16:creationId xmlns:a16="http://schemas.microsoft.com/office/drawing/2014/main" id="{51F08047-C21F-40EA-B868-753C224F72D0}"/>
                </a:ext>
              </a:extLst>
            </p:cNvPr>
            <p:cNvSpPr/>
            <p:nvPr/>
          </p:nvSpPr>
          <p:spPr>
            <a:xfrm>
              <a:off x="5808547" y="139136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60" name="Freeform: Shape 659">
              <a:extLst>
                <a:ext uri="{FF2B5EF4-FFF2-40B4-BE49-F238E27FC236}">
                  <a16:creationId xmlns:a16="http://schemas.microsoft.com/office/drawing/2014/main" id="{085945BA-9223-4D7F-8C31-9D86F53A9156}"/>
                </a:ext>
              </a:extLst>
            </p:cNvPr>
            <p:cNvSpPr/>
            <p:nvPr/>
          </p:nvSpPr>
          <p:spPr>
            <a:xfrm>
              <a:off x="5668210" y="134699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5716"/>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61" name="Freeform: Shape 660">
              <a:extLst>
                <a:ext uri="{FF2B5EF4-FFF2-40B4-BE49-F238E27FC236}">
                  <a16:creationId xmlns:a16="http://schemas.microsoft.com/office/drawing/2014/main" id="{32199C5A-0661-4727-8540-77B8854DC1CA}"/>
                </a:ext>
              </a:extLst>
            </p:cNvPr>
            <p:cNvSpPr/>
            <p:nvPr/>
          </p:nvSpPr>
          <p:spPr>
            <a:xfrm>
              <a:off x="5312207" y="1218967"/>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62" name="Freeform: Shape 661">
              <a:extLst>
                <a:ext uri="{FF2B5EF4-FFF2-40B4-BE49-F238E27FC236}">
                  <a16:creationId xmlns:a16="http://schemas.microsoft.com/office/drawing/2014/main" id="{719C8A02-4EF9-4055-8C0A-CEC47AFD000B}"/>
                </a:ext>
              </a:extLst>
            </p:cNvPr>
            <p:cNvSpPr/>
            <p:nvPr/>
          </p:nvSpPr>
          <p:spPr>
            <a:xfrm>
              <a:off x="5293633" y="119840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63" name="Freeform: Shape 662">
              <a:extLst>
                <a:ext uri="{FF2B5EF4-FFF2-40B4-BE49-F238E27FC236}">
                  <a16:creationId xmlns:a16="http://schemas.microsoft.com/office/drawing/2014/main" id="{8B3E51D4-0BB8-4FB1-B346-D45044BDBE14}"/>
                </a:ext>
              </a:extLst>
            </p:cNvPr>
            <p:cNvSpPr/>
            <p:nvPr/>
          </p:nvSpPr>
          <p:spPr>
            <a:xfrm>
              <a:off x="5293633" y="1218967"/>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5716"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64" name="Freeform: Shape 663">
              <a:extLst>
                <a:ext uri="{FF2B5EF4-FFF2-40B4-BE49-F238E27FC236}">
                  <a16:creationId xmlns:a16="http://schemas.microsoft.com/office/drawing/2014/main" id="{D0743CE1-0E94-4364-836D-5AC2732432DB}"/>
                </a:ext>
              </a:extLst>
            </p:cNvPr>
            <p:cNvSpPr/>
            <p:nvPr/>
          </p:nvSpPr>
          <p:spPr>
            <a:xfrm>
              <a:off x="6070648" y="158226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65" name="Freeform: Shape 664">
              <a:extLst>
                <a:ext uri="{FF2B5EF4-FFF2-40B4-BE49-F238E27FC236}">
                  <a16:creationId xmlns:a16="http://schemas.microsoft.com/office/drawing/2014/main" id="{97B1B3F0-DA91-4471-880D-BA73303273B4}"/>
                </a:ext>
              </a:extLst>
            </p:cNvPr>
            <p:cNvSpPr/>
            <p:nvPr/>
          </p:nvSpPr>
          <p:spPr>
            <a:xfrm>
              <a:off x="5830217" y="159258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66" name="Freeform: Shape 665">
              <a:extLst>
                <a:ext uri="{FF2B5EF4-FFF2-40B4-BE49-F238E27FC236}">
                  <a16:creationId xmlns:a16="http://schemas.microsoft.com/office/drawing/2014/main" id="{0D80C485-10C2-4982-B07F-52E3DC694FC2}"/>
                </a:ext>
              </a:extLst>
            </p:cNvPr>
            <p:cNvSpPr/>
            <p:nvPr/>
          </p:nvSpPr>
          <p:spPr>
            <a:xfrm>
              <a:off x="5907609" y="1086885"/>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67" name="Freeform: Shape 666">
              <a:extLst>
                <a:ext uri="{FF2B5EF4-FFF2-40B4-BE49-F238E27FC236}">
                  <a16:creationId xmlns:a16="http://schemas.microsoft.com/office/drawing/2014/main" id="{B577E44B-1DD9-430C-A2CE-3A0DB450C979}"/>
                </a:ext>
              </a:extLst>
            </p:cNvPr>
            <p:cNvSpPr/>
            <p:nvPr/>
          </p:nvSpPr>
          <p:spPr>
            <a:xfrm>
              <a:off x="6370930" y="958930"/>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68" name="Freeform: Shape 667">
              <a:extLst>
                <a:ext uri="{FF2B5EF4-FFF2-40B4-BE49-F238E27FC236}">
                  <a16:creationId xmlns:a16="http://schemas.microsoft.com/office/drawing/2014/main" id="{EC049292-059E-48A5-9871-9C6BAFB480F7}"/>
                </a:ext>
              </a:extLst>
            </p:cNvPr>
            <p:cNvSpPr/>
            <p:nvPr/>
          </p:nvSpPr>
          <p:spPr>
            <a:xfrm>
              <a:off x="6311080" y="96725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69" name="Freeform: Shape 668">
              <a:extLst>
                <a:ext uri="{FF2B5EF4-FFF2-40B4-BE49-F238E27FC236}">
                  <a16:creationId xmlns:a16="http://schemas.microsoft.com/office/drawing/2014/main" id="{7F410A56-3AF7-4C09-9D5E-3C839FD136D7}"/>
                </a:ext>
              </a:extLst>
            </p:cNvPr>
            <p:cNvSpPr/>
            <p:nvPr/>
          </p:nvSpPr>
          <p:spPr>
            <a:xfrm>
              <a:off x="5694007" y="1677200"/>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70" name="Freeform: Shape 669">
              <a:extLst>
                <a:ext uri="{FF2B5EF4-FFF2-40B4-BE49-F238E27FC236}">
                  <a16:creationId xmlns:a16="http://schemas.microsoft.com/office/drawing/2014/main" id="{A74A29FE-6E3B-42A3-8AC1-CEDFF58E790C}"/>
                </a:ext>
              </a:extLst>
            </p:cNvPr>
            <p:cNvSpPr/>
            <p:nvPr/>
          </p:nvSpPr>
          <p:spPr>
            <a:xfrm>
              <a:off x="5694007" y="1633860"/>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5716"/>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71" name="Freeform: Shape 670">
              <a:extLst>
                <a:ext uri="{FF2B5EF4-FFF2-40B4-BE49-F238E27FC236}">
                  <a16:creationId xmlns:a16="http://schemas.microsoft.com/office/drawing/2014/main" id="{D1214AB2-119E-493E-8FE2-FDB5CE3DD2FF}"/>
                </a:ext>
              </a:extLst>
            </p:cNvPr>
            <p:cNvSpPr/>
            <p:nvPr/>
          </p:nvSpPr>
          <p:spPr>
            <a:xfrm>
              <a:off x="5602168" y="1419226"/>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72" name="Freeform: Shape 671">
              <a:extLst>
                <a:ext uri="{FF2B5EF4-FFF2-40B4-BE49-F238E27FC236}">
                  <a16:creationId xmlns:a16="http://schemas.microsoft.com/office/drawing/2014/main" id="{8AAD695F-ED46-451C-ABC4-0ACF4B693E13}"/>
                </a:ext>
              </a:extLst>
            </p:cNvPr>
            <p:cNvSpPr/>
            <p:nvPr/>
          </p:nvSpPr>
          <p:spPr>
            <a:xfrm>
              <a:off x="5603201" y="145637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73" name="Freeform: Shape 672">
              <a:extLst>
                <a:ext uri="{FF2B5EF4-FFF2-40B4-BE49-F238E27FC236}">
                  <a16:creationId xmlns:a16="http://schemas.microsoft.com/office/drawing/2014/main" id="{77430020-EC60-463C-8EB0-1701C861A60C}"/>
                </a:ext>
              </a:extLst>
            </p:cNvPr>
            <p:cNvSpPr/>
            <p:nvPr/>
          </p:nvSpPr>
          <p:spPr>
            <a:xfrm>
              <a:off x="6364739" y="194136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74" name="Freeform: Shape 673">
              <a:extLst>
                <a:ext uri="{FF2B5EF4-FFF2-40B4-BE49-F238E27FC236}">
                  <a16:creationId xmlns:a16="http://schemas.microsoft.com/office/drawing/2014/main" id="{BD8F13BC-CEE1-4021-A2C6-5BBEC13300C3}"/>
                </a:ext>
              </a:extLst>
            </p:cNvPr>
            <p:cNvSpPr/>
            <p:nvPr/>
          </p:nvSpPr>
          <p:spPr>
            <a:xfrm>
              <a:off x="5687816" y="1259212"/>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75" name="Freeform: Shape 674">
              <a:extLst>
                <a:ext uri="{FF2B5EF4-FFF2-40B4-BE49-F238E27FC236}">
                  <a16:creationId xmlns:a16="http://schemas.microsoft.com/office/drawing/2014/main" id="{CA16275B-F059-4551-B488-512A31BE6DB3}"/>
                </a:ext>
              </a:extLst>
            </p:cNvPr>
            <p:cNvSpPr/>
            <p:nvPr/>
          </p:nvSpPr>
          <p:spPr>
            <a:xfrm>
              <a:off x="5687816" y="1239605"/>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76" name="Freeform: Shape 675">
              <a:extLst>
                <a:ext uri="{FF2B5EF4-FFF2-40B4-BE49-F238E27FC236}">
                  <a16:creationId xmlns:a16="http://schemas.microsoft.com/office/drawing/2014/main" id="{28350C93-AED0-4FF6-A4F8-E58A3E06073D}"/>
                </a:ext>
              </a:extLst>
            </p:cNvPr>
            <p:cNvSpPr/>
            <p:nvPr/>
          </p:nvSpPr>
          <p:spPr>
            <a:xfrm>
              <a:off x="6200667" y="124483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77" name="Freeform: Shape 676">
              <a:extLst>
                <a:ext uri="{FF2B5EF4-FFF2-40B4-BE49-F238E27FC236}">
                  <a16:creationId xmlns:a16="http://schemas.microsoft.com/office/drawing/2014/main" id="{4230B824-3497-4819-90E7-0E957F849A14}"/>
                </a:ext>
              </a:extLst>
            </p:cNvPr>
            <p:cNvSpPr/>
            <p:nvPr/>
          </p:nvSpPr>
          <p:spPr>
            <a:xfrm>
              <a:off x="5205921" y="1887706"/>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78" name="Freeform: Shape 677">
              <a:extLst>
                <a:ext uri="{FF2B5EF4-FFF2-40B4-BE49-F238E27FC236}">
                  <a16:creationId xmlns:a16="http://schemas.microsoft.com/office/drawing/2014/main" id="{6C79640B-71A8-42AC-BD08-6DCAFB2C6E3C}"/>
                </a:ext>
              </a:extLst>
            </p:cNvPr>
            <p:cNvSpPr/>
            <p:nvPr/>
          </p:nvSpPr>
          <p:spPr>
            <a:xfrm>
              <a:off x="6440066" y="1623541"/>
              <a:ext cx="45720" cy="45722"/>
            </a:xfrm>
            <a:custGeom>
              <a:avLst/>
              <a:gdLst>
                <a:gd name="connsiteX0" fmla="*/ 7144 w 47625"/>
                <a:gd name="connsiteY0" fmla="*/ 28099 h 47625"/>
                <a:gd name="connsiteX1" fmla="*/ 7144 w 47625"/>
                <a:gd name="connsiteY1" fmla="*/ 28099 h 47625"/>
                <a:gd name="connsiteX2" fmla="*/ 27147 w 47625"/>
                <a:gd name="connsiteY2" fmla="*/ 49054 h 47625"/>
                <a:gd name="connsiteX3" fmla="*/ 27147 w 47625"/>
                <a:gd name="connsiteY3" fmla="*/ 49054 h 47625"/>
                <a:gd name="connsiteX4" fmla="*/ 47149 w 47625"/>
                <a:gd name="connsiteY4" fmla="*/ 28099 h 47625"/>
                <a:gd name="connsiteX5" fmla="*/ 47149 w 47625"/>
                <a:gd name="connsiteY5" fmla="*/ 28099 h 47625"/>
                <a:gd name="connsiteX6" fmla="*/ 27147 w 47625"/>
                <a:gd name="connsiteY6" fmla="*/ 7144 h 47625"/>
                <a:gd name="connsiteX7" fmla="*/ 27147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7" y="49054"/>
                  </a:cubicBezTo>
                  <a:lnTo>
                    <a:pt x="27147" y="49054"/>
                  </a:lnTo>
                  <a:cubicBezTo>
                    <a:pt x="38576" y="49054"/>
                    <a:pt x="47149" y="39529"/>
                    <a:pt x="47149" y="28099"/>
                  </a:cubicBezTo>
                  <a:lnTo>
                    <a:pt x="47149" y="28099"/>
                  </a:lnTo>
                  <a:cubicBezTo>
                    <a:pt x="47149" y="16669"/>
                    <a:pt x="38576" y="7144"/>
                    <a:pt x="27147" y="7144"/>
                  </a:cubicBezTo>
                  <a:lnTo>
                    <a:pt x="27147"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79" name="Freeform: Shape 678">
              <a:extLst>
                <a:ext uri="{FF2B5EF4-FFF2-40B4-BE49-F238E27FC236}">
                  <a16:creationId xmlns:a16="http://schemas.microsoft.com/office/drawing/2014/main" id="{94E5E781-5875-4AA6-A6DA-55F13622473F}"/>
                </a:ext>
              </a:extLst>
            </p:cNvPr>
            <p:cNvSpPr/>
            <p:nvPr/>
          </p:nvSpPr>
          <p:spPr>
            <a:xfrm>
              <a:off x="6792974" y="1048776"/>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80" name="Freeform: Shape 679">
              <a:extLst>
                <a:ext uri="{FF2B5EF4-FFF2-40B4-BE49-F238E27FC236}">
                  <a16:creationId xmlns:a16="http://schemas.microsoft.com/office/drawing/2014/main" id="{66E5D9C1-30D7-4549-89A1-34DFAB644F6D}"/>
                </a:ext>
              </a:extLst>
            </p:cNvPr>
            <p:cNvSpPr/>
            <p:nvPr/>
          </p:nvSpPr>
          <p:spPr>
            <a:xfrm>
              <a:off x="5567084" y="1780389"/>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81" name="Freeform: Shape 680">
              <a:extLst>
                <a:ext uri="{FF2B5EF4-FFF2-40B4-BE49-F238E27FC236}">
                  <a16:creationId xmlns:a16="http://schemas.microsoft.com/office/drawing/2014/main" id="{C33C54FF-8451-4666-A213-B3639D5A32A1}"/>
                </a:ext>
              </a:extLst>
            </p:cNvPr>
            <p:cNvSpPr/>
            <p:nvPr/>
          </p:nvSpPr>
          <p:spPr>
            <a:xfrm>
              <a:off x="5446353" y="1742208"/>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82" name="Freeform: Shape 681">
              <a:extLst>
                <a:ext uri="{FF2B5EF4-FFF2-40B4-BE49-F238E27FC236}">
                  <a16:creationId xmlns:a16="http://schemas.microsoft.com/office/drawing/2014/main" id="{3799DAFF-404E-47CB-963D-6F8AEF08E050}"/>
                </a:ext>
              </a:extLst>
            </p:cNvPr>
            <p:cNvSpPr/>
            <p:nvPr/>
          </p:nvSpPr>
          <p:spPr>
            <a:xfrm>
              <a:off x="6067553" y="91875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83" name="Freeform: Shape 682">
              <a:extLst>
                <a:ext uri="{FF2B5EF4-FFF2-40B4-BE49-F238E27FC236}">
                  <a16:creationId xmlns:a16="http://schemas.microsoft.com/office/drawing/2014/main" id="{590FDE5B-9220-46BA-A898-640AE7C6E5CD}"/>
                </a:ext>
              </a:extLst>
            </p:cNvPr>
            <p:cNvSpPr/>
            <p:nvPr/>
          </p:nvSpPr>
          <p:spPr>
            <a:xfrm>
              <a:off x="5508267" y="1297463"/>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84" name="Freeform: Shape 683">
              <a:extLst>
                <a:ext uri="{FF2B5EF4-FFF2-40B4-BE49-F238E27FC236}">
                  <a16:creationId xmlns:a16="http://schemas.microsoft.com/office/drawing/2014/main" id="{368456D9-2E6B-480C-81F9-56CA0E9ACB32}"/>
                </a:ext>
              </a:extLst>
            </p:cNvPr>
            <p:cNvSpPr/>
            <p:nvPr/>
          </p:nvSpPr>
          <p:spPr>
            <a:xfrm>
              <a:off x="5446353" y="1201426"/>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5716"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85" name="Freeform: Shape 684">
              <a:extLst>
                <a:ext uri="{FF2B5EF4-FFF2-40B4-BE49-F238E27FC236}">
                  <a16:creationId xmlns:a16="http://schemas.microsoft.com/office/drawing/2014/main" id="{D5378653-77E1-48D9-AB68-E3A4D28A242F}"/>
                </a:ext>
              </a:extLst>
            </p:cNvPr>
            <p:cNvSpPr/>
            <p:nvPr/>
          </p:nvSpPr>
          <p:spPr>
            <a:xfrm>
              <a:off x="5525808" y="1297463"/>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86" name="Freeform: Shape 685">
              <a:extLst>
                <a:ext uri="{FF2B5EF4-FFF2-40B4-BE49-F238E27FC236}">
                  <a16:creationId xmlns:a16="http://schemas.microsoft.com/office/drawing/2014/main" id="{CA580E69-69E5-4D25-BCBD-F1517CDD4C88}"/>
                </a:ext>
              </a:extLst>
            </p:cNvPr>
            <p:cNvSpPr/>
            <p:nvPr/>
          </p:nvSpPr>
          <p:spPr>
            <a:xfrm>
              <a:off x="5312207" y="119840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87" name="Freeform: Shape 686">
              <a:extLst>
                <a:ext uri="{FF2B5EF4-FFF2-40B4-BE49-F238E27FC236}">
                  <a16:creationId xmlns:a16="http://schemas.microsoft.com/office/drawing/2014/main" id="{E608BD9F-31FE-458A-A5C7-E43D14B6110A}"/>
                </a:ext>
              </a:extLst>
            </p:cNvPr>
            <p:cNvSpPr/>
            <p:nvPr/>
          </p:nvSpPr>
          <p:spPr>
            <a:xfrm>
              <a:off x="5312207" y="119840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grpSp>
      <p:sp>
        <p:nvSpPr>
          <p:cNvPr id="158" name="Title 1">
            <a:extLst>
              <a:ext uri="{FF2B5EF4-FFF2-40B4-BE49-F238E27FC236}">
                <a16:creationId xmlns:a16="http://schemas.microsoft.com/office/drawing/2014/main" id="{B243C98D-9C41-49B0-8EF8-574A99B7C33F}"/>
              </a:ext>
            </a:extLst>
          </p:cNvPr>
          <p:cNvSpPr txBox="1">
            <a:spLocks/>
          </p:cNvSpPr>
          <p:nvPr/>
        </p:nvSpPr>
        <p:spPr>
          <a:xfrm>
            <a:off x="451188" y="4614216"/>
            <a:ext cx="2269766" cy="553998"/>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50" normalizeH="0" baseline="0" noProof="0" dirty="0">
                <a:ln w="3175">
                  <a:noFill/>
                </a:ln>
                <a:gradFill>
                  <a:gsLst>
                    <a:gs pos="1250">
                      <a:schemeClr val="accent1"/>
                    </a:gs>
                    <a:gs pos="100000">
                      <a:schemeClr val="accent1"/>
                    </a:gs>
                  </a:gsLst>
                  <a:lin ang="5400000" scaled="0"/>
                </a:gradFill>
                <a:effectLst/>
                <a:uLnTx/>
                <a:uFillTx/>
                <a:ea typeface="+mn-ea"/>
                <a:cs typeface="Segoe UI Light" panose="020B0502040204020203" pitchFamily="34" charset="0"/>
              </a:rPr>
              <a:t>Azure</a:t>
            </a:r>
          </a:p>
        </p:txBody>
      </p:sp>
      <p:grpSp>
        <p:nvGrpSpPr>
          <p:cNvPr id="6" name="Group 5">
            <a:extLst>
              <a:ext uri="{FF2B5EF4-FFF2-40B4-BE49-F238E27FC236}">
                <a16:creationId xmlns:a16="http://schemas.microsoft.com/office/drawing/2014/main" id="{F16F57B7-2A85-4698-BB7E-D9BDC784A58D}"/>
              </a:ext>
            </a:extLst>
          </p:cNvPr>
          <p:cNvGrpSpPr/>
          <p:nvPr/>
        </p:nvGrpSpPr>
        <p:grpSpPr>
          <a:xfrm>
            <a:off x="8523280" y="5480548"/>
            <a:ext cx="3588301" cy="1126462"/>
            <a:chOff x="8353717" y="5480548"/>
            <a:chExt cx="3588301" cy="1126462"/>
          </a:xfrm>
        </p:grpSpPr>
        <p:sp>
          <p:nvSpPr>
            <p:cNvPr id="280" name="TextBox 279">
              <a:extLst>
                <a:ext uri="{FF2B5EF4-FFF2-40B4-BE49-F238E27FC236}">
                  <a16:creationId xmlns:a16="http://schemas.microsoft.com/office/drawing/2014/main" id="{A3B9FA0B-E2D6-E74F-A5F0-E3BA79072C20}"/>
                </a:ext>
              </a:extLst>
            </p:cNvPr>
            <p:cNvSpPr txBox="1"/>
            <p:nvPr/>
          </p:nvSpPr>
          <p:spPr>
            <a:xfrm>
              <a:off x="8353717" y="5480548"/>
              <a:ext cx="2105385" cy="1126462"/>
            </a:xfrm>
            <a:prstGeom prst="rect">
              <a:avLst/>
            </a:prstGeom>
            <a:noFill/>
          </p:spPr>
          <p:txBody>
            <a:bodyPr wrap="none" lIns="182880" tIns="146304" rIns="182880" bIns="146304" rtlCol="0">
              <a:spAutoFit/>
            </a:bodyPr>
            <a:lstStyle/>
            <a:p>
              <a:pPr marR="0" lvl="0" indent="0" defTabSz="932742" fontAlgn="auto">
                <a:lnSpc>
                  <a:spcPct val="90000"/>
                </a:lnSpc>
                <a:spcBef>
                  <a:spcPts val="0"/>
                </a:spcBef>
                <a:spcAft>
                  <a:spcPts val="600"/>
                </a:spcAft>
                <a:buClrTx/>
                <a:buSzTx/>
                <a:buFontTx/>
                <a:buNone/>
                <a:tabLst/>
                <a:defRPr/>
              </a:pPr>
              <a:r>
                <a:rPr lang="en-US" sz="6000" spc="-150">
                  <a:gradFill>
                    <a:gsLst>
                      <a:gs pos="1250">
                        <a:schemeClr val="tx1"/>
                      </a:gs>
                      <a:gs pos="100000">
                        <a:schemeClr val="tx1"/>
                      </a:gs>
                    </a:gsLst>
                    <a:lin ang="5400000" scaled="0"/>
                  </a:gradFill>
                  <a:latin typeface="+mj-lt"/>
                </a:rPr>
                <a:t>200+</a:t>
              </a:r>
            </a:p>
          </p:txBody>
        </p:sp>
        <p:sp>
          <p:nvSpPr>
            <p:cNvPr id="281" name="TextBox 280">
              <a:extLst>
                <a:ext uri="{FF2B5EF4-FFF2-40B4-BE49-F238E27FC236}">
                  <a16:creationId xmlns:a16="http://schemas.microsoft.com/office/drawing/2014/main" id="{137A8F94-04D2-A942-AB2B-75E1EAB91250}"/>
                </a:ext>
              </a:extLst>
            </p:cNvPr>
            <p:cNvSpPr txBox="1"/>
            <p:nvPr/>
          </p:nvSpPr>
          <p:spPr>
            <a:xfrm>
              <a:off x="10006000" y="5674447"/>
              <a:ext cx="1936018" cy="738664"/>
            </a:xfrm>
            <a:prstGeom prst="rect">
              <a:avLst/>
            </a:prstGeom>
            <a:noFill/>
          </p:spPr>
          <p:txBody>
            <a:bodyPr wrap="square" lIns="182880" tIns="146304" rIns="182880" bIns="146304" rtlCol="0">
              <a:spAutoFit/>
            </a:bodyPr>
            <a:lstStyle/>
            <a:p>
              <a:pPr defTabSz="932742">
                <a:lnSpc>
                  <a:spcPct val="90000"/>
                </a:lnSpc>
                <a:spcAft>
                  <a:spcPts val="600"/>
                </a:spcAft>
                <a:defRPr/>
              </a:pPr>
              <a:r>
                <a:rPr lang="en-US" sz="1600">
                  <a:gradFill>
                    <a:gsLst>
                      <a:gs pos="1250">
                        <a:schemeClr val="tx1"/>
                      </a:gs>
                      <a:gs pos="100000">
                        <a:schemeClr val="tx1"/>
                      </a:gs>
                    </a:gsLst>
                    <a:lin ang="5400000" scaled="0"/>
                  </a:gradFill>
                  <a:cs typeface="Segoe UI Semibold" panose="020B0702040204020203" pitchFamily="34" charset="0"/>
                </a:rPr>
                <a:t>ExpressRoute partners</a:t>
              </a:r>
            </a:p>
          </p:txBody>
        </p:sp>
      </p:grpSp>
    </p:spTree>
    <p:extLst>
      <p:ext uri="{BB962C8B-B14F-4D97-AF65-F5344CB8AC3E}">
        <p14:creationId xmlns:p14="http://schemas.microsoft.com/office/powerpoint/2010/main" val="1073033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xmlns:a16="http://schemas.microsoft.com/office/drawing/2014/main" xmlns:asvg="http://schemas.microsoft.com/office/drawing/2016/SVG/main" xmlns:p14="http://schemas.microsoft.com/office/powerpoint/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500"/>
                                        <p:tgtEl>
                                          <p:spTgt spid="158"/>
                                        </p:tgtEl>
                                      </p:cBhvr>
                                    </p:animEffect>
                                  </p:childTnLst>
                                </p:cTn>
                              </p:par>
                              <p:par>
                                <p:cTn id="8" presetID="42" presetClass="path" presetSubtype="0" decel="100000" fill="hold" grpId="1" nodeType="withEffect">
                                  <p:stCondLst>
                                    <p:cond delay="0"/>
                                  </p:stCondLst>
                                  <p:childTnLst>
                                    <p:animMotion origin="layout" path="M -0.0245 -6.58193E-7 L -4.4243E-6 -6.58193E-7 " pathEditMode="relative" rAng="0" ptsTypes="AA">
                                      <p:cBhvr>
                                        <p:cTn id="9" dur="600" fill="hold"/>
                                        <p:tgtEl>
                                          <p:spTgt spid="158"/>
                                        </p:tgtEl>
                                        <p:attrNameLst>
                                          <p:attrName>ppt_x</p:attrName>
                                          <p:attrName>ppt_y</p:attrName>
                                        </p:attrNameLst>
                                      </p:cBhvr>
                                      <p:rCtr x="1225" y="0"/>
                                    </p:animMotion>
                                  </p:childTnLst>
                                </p:cTn>
                              </p:par>
                              <p:par>
                                <p:cTn id="10" presetID="10" presetClass="entr" presetSubtype="0" fill="hold" nodeType="withEffect">
                                  <p:stCondLst>
                                    <p:cond delay="200"/>
                                  </p:stCondLst>
                                  <p:childTnLst>
                                    <p:set>
                                      <p:cBhvr>
                                        <p:cTn id="11" dur="1" fill="hold">
                                          <p:stCondLst>
                                            <p:cond delay="0"/>
                                          </p:stCondLst>
                                        </p:cTn>
                                        <p:tgtEl>
                                          <p:spTgt spid="3865"/>
                                        </p:tgtEl>
                                        <p:attrNameLst>
                                          <p:attrName>style.visibility</p:attrName>
                                        </p:attrNameLst>
                                      </p:cBhvr>
                                      <p:to>
                                        <p:strVal val="visible"/>
                                      </p:to>
                                    </p:set>
                                    <p:animEffect transition="in" filter="fade">
                                      <p:cBhvr>
                                        <p:cTn id="12" dur="500"/>
                                        <p:tgtEl>
                                          <p:spTgt spid="3865"/>
                                        </p:tgtEl>
                                      </p:cBhvr>
                                    </p:animEffect>
                                  </p:childTnLst>
                                </p:cTn>
                              </p:par>
                              <p:par>
                                <p:cTn id="13" presetID="10" presetClass="entr" presetSubtype="0" fill="hold" nodeType="withEffect">
                                  <p:stCondLst>
                                    <p:cond delay="400"/>
                                  </p:stCondLst>
                                  <p:childTnLst>
                                    <p:set>
                                      <p:cBhvr>
                                        <p:cTn id="14" dur="1" fill="hold">
                                          <p:stCondLst>
                                            <p:cond delay="0"/>
                                          </p:stCondLst>
                                        </p:cTn>
                                        <p:tgtEl>
                                          <p:spTgt spid="584"/>
                                        </p:tgtEl>
                                        <p:attrNameLst>
                                          <p:attrName>style.visibility</p:attrName>
                                        </p:attrNameLst>
                                      </p:cBhvr>
                                      <p:to>
                                        <p:strVal val="visible"/>
                                      </p:to>
                                    </p:set>
                                    <p:animEffect transition="in" filter="fade">
                                      <p:cBhvr>
                                        <p:cTn id="15" dur="500"/>
                                        <p:tgtEl>
                                          <p:spTgt spid="584"/>
                                        </p:tgtEl>
                                      </p:cBhvr>
                                    </p:animEffect>
                                  </p:childTnLst>
                                </p:cTn>
                              </p:par>
                              <p:par>
                                <p:cTn id="16" presetID="10" presetClass="entr" presetSubtype="0" fill="hold" nodeType="withEffect">
                                  <p:stCondLst>
                                    <p:cond delay="600"/>
                                  </p:stCondLst>
                                  <p:childTnLst>
                                    <p:set>
                                      <p:cBhvr>
                                        <p:cTn id="17" dur="1" fill="hold">
                                          <p:stCondLst>
                                            <p:cond delay="0"/>
                                          </p:stCondLst>
                                        </p:cTn>
                                        <p:tgtEl>
                                          <p:spTgt spid="3642"/>
                                        </p:tgtEl>
                                        <p:attrNameLst>
                                          <p:attrName>style.visibility</p:attrName>
                                        </p:attrNameLst>
                                      </p:cBhvr>
                                      <p:to>
                                        <p:strVal val="visible"/>
                                      </p:to>
                                    </p:set>
                                    <p:animEffect transition="in" filter="fade">
                                      <p:cBhvr>
                                        <p:cTn id="18" dur="500"/>
                                        <p:tgtEl>
                                          <p:spTgt spid="364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75"/>
                                        </p:tgtEl>
                                        <p:attrNameLst>
                                          <p:attrName>style.visibility</p:attrName>
                                        </p:attrNameLst>
                                      </p:cBhvr>
                                      <p:to>
                                        <p:strVal val="visible"/>
                                      </p:to>
                                    </p:set>
                                    <p:animEffect transition="in" filter="fade">
                                      <p:cBhvr>
                                        <p:cTn id="23" dur="500"/>
                                        <p:tgtEl>
                                          <p:spTgt spid="375"/>
                                        </p:tgtEl>
                                      </p:cBhvr>
                                    </p:animEffect>
                                  </p:childTnLst>
                                </p:cTn>
                              </p:par>
                              <p:par>
                                <p:cTn id="24" presetID="10" presetClass="entr" presetSubtype="0" fill="hold" nodeType="withEffect">
                                  <p:stCondLst>
                                    <p:cond delay="20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42" presetClass="path" presetSubtype="0" decel="100000" fill="hold" nodeType="withEffect">
                                  <p:stCondLst>
                                    <p:cond delay="200"/>
                                  </p:stCondLst>
                                  <p:childTnLst>
                                    <p:animMotion origin="layout" path="M -0.0245 -6.58193E-7 L -4.4243E-6 -6.58193E-7 " pathEditMode="relative" rAng="0" ptsTypes="AA">
                                      <p:cBhvr>
                                        <p:cTn id="28" dur="600" fill="hold"/>
                                        <p:tgtEl>
                                          <p:spTgt spid="3"/>
                                        </p:tgtEl>
                                        <p:attrNameLst>
                                          <p:attrName>ppt_x</p:attrName>
                                          <p:attrName>ppt_y</p:attrName>
                                        </p:attrNameLst>
                                      </p:cBhvr>
                                      <p:rCtr x="1225" y="0"/>
                                    </p:animMotion>
                                  </p:childTnLst>
                                </p:cTn>
                              </p:par>
                              <p:par>
                                <p:cTn id="29" presetID="10" presetClass="entr" presetSubtype="0" fill="hold" nodeType="withEffect">
                                  <p:stCondLst>
                                    <p:cond delay="40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42" presetClass="path" presetSubtype="0" decel="100000" fill="hold" nodeType="withEffect">
                                  <p:stCondLst>
                                    <p:cond delay="400"/>
                                  </p:stCondLst>
                                  <p:childTnLst>
                                    <p:animMotion origin="layout" path="M -0.02448 -4.44444E-6 L 1.04167E-6 -4.44444E-6 " pathEditMode="relative" rAng="0" ptsTypes="AA">
                                      <p:cBhvr>
                                        <p:cTn id="33" dur="600" fill="hold"/>
                                        <p:tgtEl>
                                          <p:spTgt spid="5"/>
                                        </p:tgtEl>
                                        <p:attrNameLst>
                                          <p:attrName>ppt_x</p:attrName>
                                          <p:attrName>ppt_y</p:attrName>
                                        </p:attrNameLst>
                                      </p:cBhvr>
                                      <p:rCtr x="1224" y="0"/>
                                    </p:animMotion>
                                  </p:childTnLst>
                                </p:cTn>
                              </p:par>
                              <p:par>
                                <p:cTn id="34" presetID="10" presetClass="entr" presetSubtype="0" fill="hold" nodeType="withEffect">
                                  <p:stCondLst>
                                    <p:cond delay="60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42" presetClass="path" presetSubtype="0" decel="100000" fill="hold" nodeType="withEffect">
                                  <p:stCondLst>
                                    <p:cond delay="600"/>
                                  </p:stCondLst>
                                  <p:childTnLst>
                                    <p:animMotion origin="layout" path="M -0.0245 -6.58193E-7 L -4.4243E-6 -6.58193E-7 " pathEditMode="relative" rAng="0" ptsTypes="AA">
                                      <p:cBhvr>
                                        <p:cTn id="38" dur="600" fill="hold"/>
                                        <p:tgtEl>
                                          <p:spTgt spid="4"/>
                                        </p:tgtEl>
                                        <p:attrNameLst>
                                          <p:attrName>ppt_x</p:attrName>
                                          <p:attrName>ppt_y</p:attrName>
                                        </p:attrNameLst>
                                      </p:cBhvr>
                                      <p:rCtr x="1225" y="0"/>
                                    </p:animMotion>
                                  </p:childTnLst>
                                </p:cTn>
                              </p:par>
                              <p:par>
                                <p:cTn id="39" presetID="10" presetClass="entr" presetSubtype="0" fill="hold" nodeType="withEffect">
                                  <p:stCondLst>
                                    <p:cond delay="80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42" presetClass="path" presetSubtype="0" decel="100000" fill="hold" nodeType="withEffect">
                                  <p:stCondLst>
                                    <p:cond delay="800"/>
                                  </p:stCondLst>
                                  <p:childTnLst>
                                    <p:animMotion origin="layout" path="M -0.0245 -6.58193E-7 L -4.4243E-6 -6.58193E-7 " pathEditMode="relative" rAng="0" ptsTypes="AA">
                                      <p:cBhvr>
                                        <p:cTn id="43" dur="600" fill="hold"/>
                                        <p:tgtEl>
                                          <p:spTgt spid="6"/>
                                        </p:tgtEl>
                                        <p:attrNameLst>
                                          <p:attrName>ppt_x</p:attrName>
                                          <p:attrName>ppt_y</p:attrName>
                                        </p:attrNameLst>
                                      </p:cBhvr>
                                      <p:rCtr x="12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 grpId="0" animBg="1"/>
      <p:bldP spid="158" grpId="0"/>
      <p:bldP spid="158"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Arrow Connector 61">
            <a:extLst>
              <a:ext uri="{FF2B5EF4-FFF2-40B4-BE49-F238E27FC236}">
                <a16:creationId xmlns:a16="http://schemas.microsoft.com/office/drawing/2014/main" id="{53EF0E3C-021F-44CE-811F-3C3D417BACF4}"/>
              </a:ext>
            </a:extLst>
          </p:cNvPr>
          <p:cNvCxnSpPr>
            <a:cxnSpLocks/>
          </p:cNvCxnSpPr>
          <p:nvPr/>
        </p:nvCxnSpPr>
        <p:spPr>
          <a:xfrm flipV="1">
            <a:off x="5278181" y="3157070"/>
            <a:ext cx="0" cy="280214"/>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5617F6D3-0350-4984-A472-93553B9E55DD}"/>
              </a:ext>
            </a:extLst>
          </p:cNvPr>
          <p:cNvSpPr>
            <a:spLocks noGrp="1"/>
          </p:cNvSpPr>
          <p:nvPr>
            <p:ph type="title"/>
          </p:nvPr>
        </p:nvSpPr>
        <p:spPr>
          <a:xfrm>
            <a:off x="588263" y="457201"/>
            <a:ext cx="11018520" cy="553998"/>
          </a:xfrm>
        </p:spPr>
        <p:txBody>
          <a:bodyPr/>
          <a:lstStyle/>
          <a:p>
            <a:r>
              <a:rPr lang="en-US" dirty="0"/>
              <a:t>Microsoft protecting Microsoft</a:t>
            </a:r>
          </a:p>
        </p:txBody>
      </p:sp>
      <p:grpSp>
        <p:nvGrpSpPr>
          <p:cNvPr id="15" name="Group 14">
            <a:extLst>
              <a:ext uri="{FF2B5EF4-FFF2-40B4-BE49-F238E27FC236}">
                <a16:creationId xmlns:a16="http://schemas.microsoft.com/office/drawing/2014/main" id="{FFAAD796-8FD9-4B52-BE3D-099ED02BDE52}"/>
              </a:ext>
            </a:extLst>
          </p:cNvPr>
          <p:cNvGrpSpPr/>
          <p:nvPr/>
        </p:nvGrpSpPr>
        <p:grpSpPr>
          <a:xfrm>
            <a:off x="9567749" y="1184184"/>
            <a:ext cx="2141595" cy="1803877"/>
            <a:chOff x="766941" y="1284037"/>
            <a:chExt cx="2184538" cy="1840048"/>
          </a:xfrm>
        </p:grpSpPr>
        <p:sp>
          <p:nvSpPr>
            <p:cNvPr id="13" name="Rectangle: Rounded Corners 12">
              <a:extLst>
                <a:ext uri="{FF2B5EF4-FFF2-40B4-BE49-F238E27FC236}">
                  <a16:creationId xmlns:a16="http://schemas.microsoft.com/office/drawing/2014/main" id="{2E74703B-DE38-4EB0-9F0D-2E6F2055363E}"/>
                </a:ext>
              </a:extLst>
            </p:cNvPr>
            <p:cNvSpPr/>
            <p:nvPr/>
          </p:nvSpPr>
          <p:spPr>
            <a:xfrm>
              <a:off x="766941" y="1284037"/>
              <a:ext cx="2184538" cy="1840048"/>
            </a:xfrm>
            <a:prstGeom prst="roundRect">
              <a:avLst>
                <a:gd name="adj" fmla="val 659"/>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91440" bIns="182880"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0078D4"/>
                      </a:gs>
                      <a:gs pos="100000">
                        <a:srgbClr val="0078D4"/>
                      </a:gs>
                    </a:gsLst>
                    <a:lin ang="5400000" scaled="0"/>
                  </a:gradFill>
                  <a:effectLst/>
                  <a:uLnTx/>
                  <a:uFillTx/>
                  <a:latin typeface="Segoe UI Semibold"/>
                  <a:ea typeface="+mn-ea"/>
                  <a:cs typeface="Segoe UI" pitchFamily="34" charset="0"/>
                </a:rPr>
                <a:t>Attackers View</a:t>
              </a:r>
            </a:p>
          </p:txBody>
        </p:sp>
        <p:sp>
          <p:nvSpPr>
            <p:cNvPr id="14" name="TextBox 13">
              <a:extLst>
                <a:ext uri="{FF2B5EF4-FFF2-40B4-BE49-F238E27FC236}">
                  <a16:creationId xmlns:a16="http://schemas.microsoft.com/office/drawing/2014/main" id="{57EC3497-ACCE-414C-9E97-61B141D3BC4D}"/>
                </a:ext>
              </a:extLst>
            </p:cNvPr>
            <p:cNvSpPr txBox="1"/>
            <p:nvPr/>
          </p:nvSpPr>
          <p:spPr>
            <a:xfrm>
              <a:off x="919096" y="1419585"/>
              <a:ext cx="1722136" cy="1251868"/>
            </a:xfrm>
            <a:prstGeom prst="rect">
              <a:avLst/>
            </a:prstGeom>
            <a:noFill/>
          </p:spPr>
          <p:txBody>
            <a:bodyPr wrap="none" lIns="91440" tIns="91440" rIns="91440" bIns="18288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Continual Scanning</a:t>
              </a:r>
              <a:br>
                <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Penetration Testing</a:t>
              </a:r>
              <a:br>
                <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Red Team Ops</a:t>
              </a:r>
              <a:br>
                <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Bug Bounties</a:t>
              </a:r>
              <a:br>
                <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One Hunt</a:t>
              </a:r>
            </a:p>
          </p:txBody>
        </p:sp>
      </p:grpSp>
      <p:cxnSp>
        <p:nvCxnSpPr>
          <p:cNvPr id="60" name="Straight Arrow Connector 59">
            <a:extLst>
              <a:ext uri="{FF2B5EF4-FFF2-40B4-BE49-F238E27FC236}">
                <a16:creationId xmlns:a16="http://schemas.microsoft.com/office/drawing/2014/main" id="{0709994A-63BC-4A06-8738-542E964425FD}"/>
              </a:ext>
            </a:extLst>
          </p:cNvPr>
          <p:cNvCxnSpPr>
            <a:cxnSpLocks/>
          </p:cNvCxnSpPr>
          <p:nvPr/>
        </p:nvCxnSpPr>
        <p:spPr>
          <a:xfrm flipV="1">
            <a:off x="6494635" y="3157070"/>
            <a:ext cx="0" cy="280214"/>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Left Brace 67">
            <a:extLst>
              <a:ext uri="{FF2B5EF4-FFF2-40B4-BE49-F238E27FC236}">
                <a16:creationId xmlns:a16="http://schemas.microsoft.com/office/drawing/2014/main" id="{962F4CEC-35A0-433B-9854-BC5389DF7CD9}"/>
              </a:ext>
            </a:extLst>
          </p:cNvPr>
          <p:cNvSpPr/>
          <p:nvPr/>
        </p:nvSpPr>
        <p:spPr>
          <a:xfrm flipH="1">
            <a:off x="9038943" y="1772149"/>
            <a:ext cx="442437" cy="4904197"/>
          </a:xfrm>
          <a:prstGeom prst="leftBrace">
            <a:avLst>
              <a:gd name="adj1" fmla="val 28345"/>
              <a:gd name="adj2" fmla="val 50040"/>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99" name="target_2" title="Icon of a target with an arrow hitting the bullseye">
            <a:extLst>
              <a:ext uri="{FF2B5EF4-FFF2-40B4-BE49-F238E27FC236}">
                <a16:creationId xmlns:a16="http://schemas.microsoft.com/office/drawing/2014/main" id="{CEF49EDE-0081-4AAB-8923-2C23365657BF}"/>
              </a:ext>
            </a:extLst>
          </p:cNvPr>
          <p:cNvSpPr>
            <a:spLocks noChangeAspect="1" noEditPoints="1"/>
          </p:cNvSpPr>
          <p:nvPr/>
        </p:nvSpPr>
        <p:spPr bwMode="auto">
          <a:xfrm>
            <a:off x="11219510" y="2544326"/>
            <a:ext cx="254089" cy="25307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116" name="Group 115">
            <a:extLst>
              <a:ext uri="{FF2B5EF4-FFF2-40B4-BE49-F238E27FC236}">
                <a16:creationId xmlns:a16="http://schemas.microsoft.com/office/drawing/2014/main" id="{CEBAAE54-5300-4BCD-8511-59AB7232F1CE}"/>
              </a:ext>
            </a:extLst>
          </p:cNvPr>
          <p:cNvGrpSpPr/>
          <p:nvPr/>
        </p:nvGrpSpPr>
        <p:grpSpPr>
          <a:xfrm flipH="1">
            <a:off x="6081092" y="1359656"/>
            <a:ext cx="3489698" cy="386197"/>
            <a:chOff x="2624250" y="1280354"/>
            <a:chExt cx="1095134" cy="400165"/>
          </a:xfrm>
        </p:grpSpPr>
        <p:cxnSp>
          <p:nvCxnSpPr>
            <p:cNvPr id="117" name="Straight Arrow Connector 116">
              <a:extLst>
                <a:ext uri="{FF2B5EF4-FFF2-40B4-BE49-F238E27FC236}">
                  <a16:creationId xmlns:a16="http://schemas.microsoft.com/office/drawing/2014/main" id="{216ADB13-AB7A-42EA-AB4B-110FACEBED71}"/>
                </a:ext>
              </a:extLst>
            </p:cNvPr>
            <p:cNvCxnSpPr>
              <a:cxnSpLocks/>
            </p:cNvCxnSpPr>
            <p:nvPr/>
          </p:nvCxnSpPr>
          <p:spPr>
            <a:xfrm>
              <a:off x="3719384" y="1280354"/>
              <a:ext cx="0" cy="400165"/>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B6701B65-A1E0-4587-8641-57E65151D239}"/>
                </a:ext>
              </a:extLst>
            </p:cNvPr>
            <p:cNvCxnSpPr/>
            <p:nvPr/>
          </p:nvCxnSpPr>
          <p:spPr>
            <a:xfrm>
              <a:off x="2624250" y="1280354"/>
              <a:ext cx="1095134" cy="0"/>
            </a:xfrm>
            <a:prstGeom prst="lin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A4DE6D00-0501-4D3C-8F4F-B258CE286171}"/>
              </a:ext>
            </a:extLst>
          </p:cNvPr>
          <p:cNvGrpSpPr/>
          <p:nvPr/>
        </p:nvGrpSpPr>
        <p:grpSpPr>
          <a:xfrm>
            <a:off x="2624251" y="1360897"/>
            <a:ext cx="3117686" cy="387265"/>
            <a:chOff x="2624250" y="1280354"/>
            <a:chExt cx="1095134" cy="400165"/>
          </a:xfrm>
        </p:grpSpPr>
        <p:cxnSp>
          <p:nvCxnSpPr>
            <p:cNvPr id="120" name="Straight Arrow Connector 119">
              <a:extLst>
                <a:ext uri="{FF2B5EF4-FFF2-40B4-BE49-F238E27FC236}">
                  <a16:creationId xmlns:a16="http://schemas.microsoft.com/office/drawing/2014/main" id="{5B6D05B9-B719-41E5-8ACA-35A7560366E1}"/>
                </a:ext>
              </a:extLst>
            </p:cNvPr>
            <p:cNvCxnSpPr>
              <a:cxnSpLocks/>
            </p:cNvCxnSpPr>
            <p:nvPr/>
          </p:nvCxnSpPr>
          <p:spPr>
            <a:xfrm>
              <a:off x="3719384" y="1280354"/>
              <a:ext cx="0" cy="400165"/>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01C91F3-469B-445F-B159-4E38697D7D2E}"/>
                </a:ext>
              </a:extLst>
            </p:cNvPr>
            <p:cNvCxnSpPr/>
            <p:nvPr/>
          </p:nvCxnSpPr>
          <p:spPr>
            <a:xfrm>
              <a:off x="2624250" y="1280354"/>
              <a:ext cx="1095134" cy="0"/>
            </a:xfrm>
            <a:prstGeom prst="lin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D9AA0977-2180-48B6-9B01-2DB0F2966A3C}"/>
              </a:ext>
            </a:extLst>
          </p:cNvPr>
          <p:cNvGrpSpPr/>
          <p:nvPr/>
        </p:nvGrpSpPr>
        <p:grpSpPr>
          <a:xfrm>
            <a:off x="6179137" y="3390415"/>
            <a:ext cx="2383917" cy="2020999"/>
            <a:chOff x="3940930" y="3390178"/>
            <a:chExt cx="2001393" cy="2020999"/>
          </a:xfrm>
        </p:grpSpPr>
        <p:grpSp>
          <p:nvGrpSpPr>
            <p:cNvPr id="19" name="Group 18">
              <a:extLst>
                <a:ext uri="{FF2B5EF4-FFF2-40B4-BE49-F238E27FC236}">
                  <a16:creationId xmlns:a16="http://schemas.microsoft.com/office/drawing/2014/main" id="{67CF50F0-4CCB-4E58-AE4D-A919D4169357}"/>
                </a:ext>
              </a:extLst>
            </p:cNvPr>
            <p:cNvGrpSpPr/>
            <p:nvPr/>
          </p:nvGrpSpPr>
          <p:grpSpPr>
            <a:xfrm>
              <a:off x="3940930" y="3390178"/>
              <a:ext cx="2001393" cy="2020999"/>
              <a:chOff x="875119" y="1189651"/>
              <a:chExt cx="2041525" cy="2118471"/>
            </a:xfrm>
          </p:grpSpPr>
          <p:sp>
            <p:nvSpPr>
              <p:cNvPr id="20" name="Rectangle: Rounded Corners 19">
                <a:extLst>
                  <a:ext uri="{FF2B5EF4-FFF2-40B4-BE49-F238E27FC236}">
                    <a16:creationId xmlns:a16="http://schemas.microsoft.com/office/drawing/2014/main" id="{DC52C5FE-D745-4A34-9446-0D93DAB09437}"/>
                  </a:ext>
                </a:extLst>
              </p:cNvPr>
              <p:cNvSpPr/>
              <p:nvPr/>
            </p:nvSpPr>
            <p:spPr>
              <a:xfrm>
                <a:off x="962575" y="1230479"/>
                <a:ext cx="1954069" cy="2077643"/>
              </a:xfrm>
              <a:prstGeom prst="roundRect">
                <a:avLst>
                  <a:gd name="adj" fmla="val 0"/>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91440" bIns="182880"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dirty="0">
                    <a:ln>
                      <a:noFill/>
                    </a:ln>
                    <a:gradFill>
                      <a:gsLst>
                        <a:gs pos="0">
                          <a:srgbClr val="0078D4"/>
                        </a:gs>
                        <a:gs pos="100000">
                          <a:srgbClr val="0078D4"/>
                        </a:gs>
                      </a:gsLst>
                      <a:lin ang="5400000" scaled="0"/>
                    </a:gradFill>
                    <a:effectLst/>
                    <a:uLnTx/>
                    <a:uFillTx/>
                    <a:latin typeface="Segoe UI Semibold"/>
                    <a:ea typeface="+mn-ea"/>
                    <a:cs typeface="Segoe UI" pitchFamily="34" charset="0"/>
                  </a:rPr>
                  <a:t>Security</a:t>
                </a:r>
                <a:br>
                  <a:rPr kumimoji="0" lang="en-US" sz="1600" b="0" i="0" u="none" strike="noStrike" kern="1200" cap="none" spc="0" normalizeH="0" baseline="0" noProof="0" dirty="0">
                    <a:ln>
                      <a:noFill/>
                    </a:ln>
                    <a:gradFill>
                      <a:gsLst>
                        <a:gs pos="0">
                          <a:srgbClr val="0078D4"/>
                        </a:gs>
                        <a:gs pos="100000">
                          <a:srgbClr val="0078D4"/>
                        </a:gs>
                      </a:gsLst>
                      <a:lin ang="5400000" scaled="0"/>
                    </a:gradFill>
                    <a:effectLst/>
                    <a:uLnTx/>
                    <a:uFillTx/>
                    <a:latin typeface="Segoe UI Semibold"/>
                    <a:ea typeface="+mn-ea"/>
                    <a:cs typeface="Segoe UI" pitchFamily="34" charset="0"/>
                  </a:rPr>
                </a:br>
                <a:r>
                  <a:rPr kumimoji="0" lang="en-US" sz="1600" b="0" i="0" u="none" strike="noStrike" kern="1200" cap="none" spc="0" normalizeH="0" baseline="0" noProof="0" dirty="0">
                    <a:ln>
                      <a:noFill/>
                    </a:ln>
                    <a:gradFill>
                      <a:gsLst>
                        <a:gs pos="0">
                          <a:srgbClr val="0078D4"/>
                        </a:gs>
                        <a:gs pos="100000">
                          <a:srgbClr val="0078D4"/>
                        </a:gs>
                      </a:gsLst>
                      <a:lin ang="5400000" scaled="0"/>
                    </a:gradFill>
                    <a:effectLst/>
                    <a:uLnTx/>
                    <a:uFillTx/>
                    <a:latin typeface="Segoe UI Semibold"/>
                    <a:ea typeface="+mn-ea"/>
                    <a:cs typeface="Segoe UI" pitchFamily="34" charset="0"/>
                  </a:rPr>
                  <a:t>Development</a:t>
                </a:r>
                <a:br>
                  <a:rPr kumimoji="0" lang="en-US" sz="1600" b="0" i="0" u="none" strike="noStrike" kern="1200" cap="none" spc="0" normalizeH="0" baseline="0" noProof="0" dirty="0">
                    <a:ln>
                      <a:noFill/>
                    </a:ln>
                    <a:gradFill>
                      <a:gsLst>
                        <a:gs pos="0">
                          <a:srgbClr val="0078D4"/>
                        </a:gs>
                        <a:gs pos="100000">
                          <a:srgbClr val="0078D4"/>
                        </a:gs>
                      </a:gsLst>
                      <a:lin ang="5400000" scaled="0"/>
                    </a:gradFill>
                    <a:effectLst/>
                    <a:uLnTx/>
                    <a:uFillTx/>
                    <a:latin typeface="Segoe UI Semibold"/>
                    <a:ea typeface="+mn-ea"/>
                    <a:cs typeface="Segoe UI" pitchFamily="34" charset="0"/>
                  </a:rPr>
                </a:br>
                <a:r>
                  <a:rPr kumimoji="0" lang="en-US" sz="1600" b="0" i="0" u="none" strike="noStrike" kern="1200" cap="none" spc="0" normalizeH="0" baseline="0" noProof="0" dirty="0">
                    <a:ln>
                      <a:noFill/>
                    </a:ln>
                    <a:gradFill>
                      <a:gsLst>
                        <a:gs pos="0">
                          <a:srgbClr val="0078D4"/>
                        </a:gs>
                        <a:gs pos="100000">
                          <a:srgbClr val="0078D4"/>
                        </a:gs>
                      </a:gsLst>
                      <a:lin ang="5400000" scaled="0"/>
                    </a:gradFill>
                    <a:effectLst/>
                    <a:uLnTx/>
                    <a:uFillTx/>
                    <a:latin typeface="Segoe UI Semibold"/>
                    <a:ea typeface="+mn-ea"/>
                    <a:cs typeface="Segoe UI" pitchFamily="34" charset="0"/>
                  </a:rPr>
                  <a:t>Lifecycle</a:t>
                </a:r>
              </a:p>
            </p:txBody>
          </p:sp>
          <p:sp>
            <p:nvSpPr>
              <p:cNvPr id="21" name="TextBox 20">
                <a:extLst>
                  <a:ext uri="{FF2B5EF4-FFF2-40B4-BE49-F238E27FC236}">
                    <a16:creationId xmlns:a16="http://schemas.microsoft.com/office/drawing/2014/main" id="{B8428887-962B-46EE-907E-5CB266E2C58B}"/>
                  </a:ext>
                </a:extLst>
              </p:cNvPr>
              <p:cNvSpPr txBox="1"/>
              <p:nvPr/>
            </p:nvSpPr>
            <p:spPr>
              <a:xfrm>
                <a:off x="875119" y="1189651"/>
                <a:ext cx="1938614" cy="1100500"/>
              </a:xfrm>
              <a:prstGeom prst="rect">
                <a:avLst/>
              </a:prstGeom>
              <a:noFill/>
            </p:spPr>
            <p:txBody>
              <a:bodyPr wrap="none" lIns="179285" tIns="143428" rIns="179285" bIns="143428" rtlCol="0">
                <a:spAutoFit/>
              </a:bodyPr>
              <a:lstStyle/>
              <a:p>
                <a:pPr lvl="0">
                  <a:lnSpc>
                    <a:spcPct val="90000"/>
                  </a:lnSpc>
                  <a:spcAft>
                    <a:spcPts val="588"/>
                  </a:spcAft>
                  <a:defRPr/>
                </a:pPr>
                <a:r>
                  <a:rPr lang="en-US" sz="1372" dirty="0">
                    <a:gradFill>
                      <a:gsLst>
                        <a:gs pos="2917">
                          <a:srgbClr val="1A1A1A"/>
                        </a:gs>
                        <a:gs pos="30000">
                          <a:srgbClr val="1A1A1A"/>
                        </a:gs>
                      </a:gsLst>
                      <a:lin ang="5400000" scaled="0"/>
                    </a:gradFill>
                  </a:rPr>
                  <a:t>Automated Assessments</a:t>
                </a:r>
                <a:br>
                  <a:rPr lang="en-US" sz="1372" dirty="0">
                    <a:gradFill>
                      <a:gsLst>
                        <a:gs pos="2917">
                          <a:srgbClr val="1A1A1A"/>
                        </a:gs>
                        <a:gs pos="30000">
                          <a:srgbClr val="1A1A1A"/>
                        </a:gs>
                      </a:gsLst>
                      <a:lin ang="5400000" scaled="0"/>
                    </a:gradFill>
                  </a:rPr>
                </a:br>
                <a:r>
                  <a:rPr lang="en-US" sz="1372" dirty="0">
                    <a:gradFill>
                      <a:gsLst>
                        <a:gs pos="2917">
                          <a:srgbClr val="1A1A1A"/>
                        </a:gs>
                        <a:gs pos="30000">
                          <a:srgbClr val="1A1A1A"/>
                        </a:gs>
                      </a:gsLst>
                      <a:lin ang="5400000" scaled="0"/>
                    </a:gradFill>
                    <a:latin typeface="Segoe UI"/>
                  </a:rPr>
                  <a:t>Secure DevOps toolkit</a:t>
                </a:r>
                <a:br>
                  <a:rPr lang="en-US" sz="1372" dirty="0">
                    <a:gradFill>
                      <a:gsLst>
                        <a:gs pos="2917">
                          <a:srgbClr val="1A1A1A"/>
                        </a:gs>
                        <a:gs pos="30000">
                          <a:srgbClr val="1A1A1A"/>
                        </a:gs>
                      </a:gsLst>
                      <a:lin ang="5400000" scaled="0"/>
                    </a:gradFill>
                    <a:latin typeface="Segoe UI"/>
                  </a:rPr>
                </a:br>
                <a:r>
                  <a:rPr lang="en-US" sz="1372" dirty="0">
                    <a:gradFill>
                      <a:gsLst>
                        <a:gs pos="2917">
                          <a:srgbClr val="1A1A1A"/>
                        </a:gs>
                        <a:gs pos="30000">
                          <a:srgbClr val="1A1A1A"/>
                        </a:gs>
                      </a:gsLst>
                      <a:lin ang="5400000" scaled="0"/>
                    </a:gradFill>
                  </a:rPr>
                  <a:t>and more…</a:t>
                </a:r>
                <a:br>
                  <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endPar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grpSp>
        <p:sp>
          <p:nvSpPr>
            <p:cNvPr id="106" name="Embed_ECCE" title="Icon of two chevron brackets around a backslash">
              <a:extLst>
                <a:ext uri="{FF2B5EF4-FFF2-40B4-BE49-F238E27FC236}">
                  <a16:creationId xmlns:a16="http://schemas.microsoft.com/office/drawing/2014/main" id="{0034EDA1-A9CA-4ACB-9132-8C6FEB8E4A63}"/>
                </a:ext>
              </a:extLst>
            </p:cNvPr>
            <p:cNvSpPr>
              <a:spLocks noChangeAspect="1" noEditPoints="1"/>
            </p:cNvSpPr>
            <p:nvPr/>
          </p:nvSpPr>
          <p:spPr bwMode="auto">
            <a:xfrm>
              <a:off x="5407512" y="4608342"/>
              <a:ext cx="350680" cy="300694"/>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10" name="Rectangle 109">
            <a:extLst>
              <a:ext uri="{FF2B5EF4-FFF2-40B4-BE49-F238E27FC236}">
                <a16:creationId xmlns:a16="http://schemas.microsoft.com/office/drawing/2014/main" id="{46156FE5-DF8C-4A4E-8F4E-C16375F2F63A}"/>
              </a:ext>
            </a:extLst>
          </p:cNvPr>
          <p:cNvSpPr/>
          <p:nvPr/>
        </p:nvSpPr>
        <p:spPr>
          <a:xfrm>
            <a:off x="4837812" y="6961773"/>
            <a:ext cx="4237383" cy="369332"/>
          </a:xfrm>
          <a:prstGeom prst="rect">
            <a:avLst/>
          </a:prstGeom>
        </p:spPr>
        <p:txBody>
          <a:bodyPr wrap="square">
            <a:spAutoFit/>
          </a:bodyPr>
          <a:lstStyle/>
          <a:p>
            <a:endParaRPr lang="en-US" b="1" dirty="0">
              <a:highlight>
                <a:srgbClr val="FFFF00"/>
              </a:highlight>
            </a:endParaRPr>
          </a:p>
        </p:txBody>
      </p:sp>
      <p:grpSp>
        <p:nvGrpSpPr>
          <p:cNvPr id="64" name="Group 63">
            <a:extLst>
              <a:ext uri="{FF2B5EF4-FFF2-40B4-BE49-F238E27FC236}">
                <a16:creationId xmlns:a16="http://schemas.microsoft.com/office/drawing/2014/main" id="{48ABE317-24B5-4D1F-9C01-2532D712C890}"/>
              </a:ext>
            </a:extLst>
          </p:cNvPr>
          <p:cNvGrpSpPr/>
          <p:nvPr/>
        </p:nvGrpSpPr>
        <p:grpSpPr>
          <a:xfrm>
            <a:off x="3376367" y="1769264"/>
            <a:ext cx="5425882" cy="1387654"/>
            <a:chOff x="3544031" y="1772150"/>
            <a:chExt cx="5425882" cy="1387654"/>
          </a:xfrm>
        </p:grpSpPr>
        <p:sp>
          <p:nvSpPr>
            <p:cNvPr id="4" name="Rectangle 3">
              <a:extLst>
                <a:ext uri="{FF2B5EF4-FFF2-40B4-BE49-F238E27FC236}">
                  <a16:creationId xmlns:a16="http://schemas.microsoft.com/office/drawing/2014/main" id="{02EFC21E-B21C-42D6-9A21-0B055CD8D79A}"/>
                </a:ext>
              </a:extLst>
            </p:cNvPr>
            <p:cNvSpPr/>
            <p:nvPr/>
          </p:nvSpPr>
          <p:spPr>
            <a:xfrm>
              <a:off x="3544031" y="1772150"/>
              <a:ext cx="5425882" cy="1387654"/>
            </a:xfrm>
            <a:prstGeom prst="rect">
              <a:avLst/>
            </a:prstGeom>
            <a:solidFill>
              <a:schemeClr val="accent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10" name="Rectangle 9">
              <a:extLst>
                <a:ext uri="{FF2B5EF4-FFF2-40B4-BE49-F238E27FC236}">
                  <a16:creationId xmlns:a16="http://schemas.microsoft.com/office/drawing/2014/main" id="{E227211B-C41A-4646-A200-B281AB5E224C}"/>
                </a:ext>
              </a:extLst>
            </p:cNvPr>
            <p:cNvSpPr/>
            <p:nvPr/>
          </p:nvSpPr>
          <p:spPr>
            <a:xfrm>
              <a:off x="6248756" y="1772150"/>
              <a:ext cx="2721156" cy="1387654"/>
            </a:xfrm>
            <a:prstGeom prst="rect">
              <a:avLst/>
            </a:prstGeom>
            <a:no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Cloud Infrastructure</a:t>
              </a:r>
            </a:p>
          </p:txBody>
        </p:sp>
        <p:sp>
          <p:nvSpPr>
            <p:cNvPr id="7" name="Freeform 5">
              <a:extLst>
                <a:ext uri="{FF2B5EF4-FFF2-40B4-BE49-F238E27FC236}">
                  <a16:creationId xmlns:a16="http://schemas.microsoft.com/office/drawing/2014/main" id="{EA0CB459-91B0-4B39-AE62-0FC9136DA257}"/>
                </a:ext>
              </a:extLst>
            </p:cNvPr>
            <p:cNvSpPr>
              <a:spLocks/>
            </p:cNvSpPr>
            <p:nvPr/>
          </p:nvSpPr>
          <p:spPr bwMode="auto">
            <a:xfrm>
              <a:off x="6592087" y="1873425"/>
              <a:ext cx="2128779" cy="887264"/>
            </a:xfrm>
            <a:custGeom>
              <a:avLst/>
              <a:gdLst>
                <a:gd name="T0" fmla="*/ 1469 w 1574"/>
                <a:gd name="T1" fmla="*/ 427 h 636"/>
                <a:gd name="T2" fmla="*/ 1466 w 1574"/>
                <a:gd name="T3" fmla="*/ 427 h 636"/>
                <a:gd name="T4" fmla="*/ 1474 w 1574"/>
                <a:gd name="T5" fmla="*/ 369 h 636"/>
                <a:gd name="T6" fmla="*/ 1257 w 1574"/>
                <a:gd name="T7" fmla="*/ 152 h 636"/>
                <a:gd name="T8" fmla="*/ 1111 w 1574"/>
                <a:gd name="T9" fmla="*/ 210 h 636"/>
                <a:gd name="T10" fmla="*/ 837 w 1574"/>
                <a:gd name="T11" fmla="*/ 0 h 636"/>
                <a:gd name="T12" fmla="*/ 554 w 1574"/>
                <a:gd name="T13" fmla="*/ 258 h 636"/>
                <a:gd name="T14" fmla="*/ 547 w 1574"/>
                <a:gd name="T15" fmla="*/ 257 h 636"/>
                <a:gd name="T16" fmla="*/ 400 w 1574"/>
                <a:gd name="T17" fmla="*/ 199 h 636"/>
                <a:gd name="T18" fmla="*/ 195 w 1574"/>
                <a:gd name="T19" fmla="*/ 347 h 636"/>
                <a:gd name="T20" fmla="*/ 147 w 1574"/>
                <a:gd name="T21" fmla="*/ 339 h 636"/>
                <a:gd name="T22" fmla="*/ 0 w 1574"/>
                <a:gd name="T23" fmla="*/ 486 h 636"/>
                <a:gd name="T24" fmla="*/ 147 w 1574"/>
                <a:gd name="T25" fmla="*/ 634 h 636"/>
                <a:gd name="T26" fmla="*/ 147 w 1574"/>
                <a:gd name="T27" fmla="*/ 634 h 636"/>
                <a:gd name="T28" fmla="*/ 147 w 1574"/>
                <a:gd name="T29" fmla="*/ 634 h 636"/>
                <a:gd name="T30" fmla="*/ 493 w 1574"/>
                <a:gd name="T31" fmla="*/ 634 h 636"/>
                <a:gd name="T32" fmla="*/ 521 w 1574"/>
                <a:gd name="T33" fmla="*/ 636 h 636"/>
                <a:gd name="T34" fmla="*/ 521 w 1574"/>
                <a:gd name="T35" fmla="*/ 636 h 636"/>
                <a:gd name="T36" fmla="*/ 521 w 1574"/>
                <a:gd name="T37" fmla="*/ 636 h 636"/>
                <a:gd name="T38" fmla="*/ 1469 w 1574"/>
                <a:gd name="T39" fmla="*/ 636 h 636"/>
                <a:gd name="T40" fmla="*/ 1574 w 1574"/>
                <a:gd name="T41" fmla="*/ 531 h 636"/>
                <a:gd name="T42" fmla="*/ 1469 w 1574"/>
                <a:gd name="T43" fmla="*/ 42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74" h="636">
                  <a:moveTo>
                    <a:pt x="1469" y="427"/>
                  </a:moveTo>
                  <a:cubicBezTo>
                    <a:pt x="1468" y="427"/>
                    <a:pt x="1467" y="427"/>
                    <a:pt x="1466" y="427"/>
                  </a:cubicBezTo>
                  <a:cubicBezTo>
                    <a:pt x="1471" y="409"/>
                    <a:pt x="1474" y="389"/>
                    <a:pt x="1474" y="369"/>
                  </a:cubicBezTo>
                  <a:cubicBezTo>
                    <a:pt x="1474" y="250"/>
                    <a:pt x="1377" y="152"/>
                    <a:pt x="1257" y="152"/>
                  </a:cubicBezTo>
                  <a:cubicBezTo>
                    <a:pt x="1201" y="152"/>
                    <a:pt x="1149" y="174"/>
                    <a:pt x="1111" y="210"/>
                  </a:cubicBezTo>
                  <a:cubicBezTo>
                    <a:pt x="1078" y="89"/>
                    <a:pt x="968" y="0"/>
                    <a:pt x="837" y="0"/>
                  </a:cubicBezTo>
                  <a:cubicBezTo>
                    <a:pt x="689" y="0"/>
                    <a:pt x="567" y="113"/>
                    <a:pt x="554" y="258"/>
                  </a:cubicBezTo>
                  <a:cubicBezTo>
                    <a:pt x="552" y="257"/>
                    <a:pt x="549" y="257"/>
                    <a:pt x="547" y="257"/>
                  </a:cubicBezTo>
                  <a:cubicBezTo>
                    <a:pt x="508" y="221"/>
                    <a:pt x="457" y="199"/>
                    <a:pt x="400" y="199"/>
                  </a:cubicBezTo>
                  <a:cubicBezTo>
                    <a:pt x="305" y="199"/>
                    <a:pt x="224" y="261"/>
                    <a:pt x="195" y="347"/>
                  </a:cubicBezTo>
                  <a:cubicBezTo>
                    <a:pt x="180" y="342"/>
                    <a:pt x="164" y="339"/>
                    <a:pt x="147" y="339"/>
                  </a:cubicBezTo>
                  <a:cubicBezTo>
                    <a:pt x="66" y="339"/>
                    <a:pt x="0" y="405"/>
                    <a:pt x="0" y="486"/>
                  </a:cubicBezTo>
                  <a:cubicBezTo>
                    <a:pt x="0" y="568"/>
                    <a:pt x="66" y="634"/>
                    <a:pt x="147" y="634"/>
                  </a:cubicBezTo>
                  <a:cubicBezTo>
                    <a:pt x="147" y="634"/>
                    <a:pt x="147" y="634"/>
                    <a:pt x="147" y="634"/>
                  </a:cubicBezTo>
                  <a:cubicBezTo>
                    <a:pt x="147" y="634"/>
                    <a:pt x="147" y="634"/>
                    <a:pt x="147" y="634"/>
                  </a:cubicBezTo>
                  <a:cubicBezTo>
                    <a:pt x="493" y="634"/>
                    <a:pt x="493" y="634"/>
                    <a:pt x="493" y="634"/>
                  </a:cubicBezTo>
                  <a:cubicBezTo>
                    <a:pt x="502" y="635"/>
                    <a:pt x="511" y="636"/>
                    <a:pt x="521" y="636"/>
                  </a:cubicBezTo>
                  <a:cubicBezTo>
                    <a:pt x="521" y="636"/>
                    <a:pt x="521" y="636"/>
                    <a:pt x="521" y="636"/>
                  </a:cubicBezTo>
                  <a:cubicBezTo>
                    <a:pt x="521" y="636"/>
                    <a:pt x="521" y="636"/>
                    <a:pt x="521" y="636"/>
                  </a:cubicBezTo>
                  <a:cubicBezTo>
                    <a:pt x="1469" y="636"/>
                    <a:pt x="1469" y="636"/>
                    <a:pt x="1469" y="636"/>
                  </a:cubicBezTo>
                  <a:cubicBezTo>
                    <a:pt x="1527" y="636"/>
                    <a:pt x="1574" y="589"/>
                    <a:pt x="1574" y="531"/>
                  </a:cubicBezTo>
                  <a:cubicBezTo>
                    <a:pt x="1574" y="474"/>
                    <a:pt x="1527" y="427"/>
                    <a:pt x="1469" y="427"/>
                  </a:cubicBezTo>
                  <a:close/>
                </a:path>
              </a:pathLst>
            </a:custGeom>
            <a:solidFill>
              <a:schemeClr val="bg1">
                <a:alpha val="89804"/>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nvGrpSpPr>
            <p:cNvPr id="30" name="Group 29">
              <a:extLst>
                <a:ext uri="{FF2B5EF4-FFF2-40B4-BE49-F238E27FC236}">
                  <a16:creationId xmlns:a16="http://schemas.microsoft.com/office/drawing/2014/main" id="{43113720-6CC1-42E7-9A5D-D96928896B42}"/>
                </a:ext>
              </a:extLst>
            </p:cNvPr>
            <p:cNvGrpSpPr/>
            <p:nvPr/>
          </p:nvGrpSpPr>
          <p:grpSpPr>
            <a:xfrm>
              <a:off x="7116873" y="2233381"/>
              <a:ext cx="1082050" cy="445155"/>
              <a:chOff x="7116873" y="2233381"/>
              <a:chExt cx="1082050" cy="445155"/>
            </a:xfrm>
          </p:grpSpPr>
          <p:sp>
            <p:nvSpPr>
              <p:cNvPr id="78" name="building_8" title="Icon of tall buildings">
                <a:extLst>
                  <a:ext uri="{FF2B5EF4-FFF2-40B4-BE49-F238E27FC236}">
                    <a16:creationId xmlns:a16="http://schemas.microsoft.com/office/drawing/2014/main" id="{28EC0BE5-B9D3-40D7-B914-0B059C482CE2}"/>
                  </a:ext>
                </a:extLst>
              </p:cNvPr>
              <p:cNvSpPr>
                <a:spLocks noChangeAspect="1" noEditPoints="1"/>
              </p:cNvSpPr>
              <p:nvPr/>
            </p:nvSpPr>
            <p:spPr bwMode="auto">
              <a:xfrm>
                <a:off x="7794556" y="2233381"/>
                <a:ext cx="404367" cy="439173"/>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827CBBFE-8DAE-43C0-ACC6-94B6A1AEA02F}"/>
                  </a:ext>
                </a:extLst>
              </p:cNvPr>
              <p:cNvGrpSpPr/>
              <p:nvPr/>
            </p:nvGrpSpPr>
            <p:grpSpPr>
              <a:xfrm>
                <a:off x="7116873" y="2354642"/>
                <a:ext cx="599165" cy="323894"/>
                <a:chOff x="6970319" y="2282415"/>
                <a:chExt cx="599165" cy="323894"/>
              </a:xfrm>
            </p:grpSpPr>
            <p:sp>
              <p:nvSpPr>
                <p:cNvPr id="81" name="server" title="Icon of a server tower">
                  <a:extLst>
                    <a:ext uri="{FF2B5EF4-FFF2-40B4-BE49-F238E27FC236}">
                      <a16:creationId xmlns:a16="http://schemas.microsoft.com/office/drawing/2014/main" id="{35087EC2-1626-4EC9-A678-20DE26D9427A}"/>
                    </a:ext>
                  </a:extLst>
                </p:cNvPr>
                <p:cNvSpPr>
                  <a:spLocks noChangeAspect="1" noEditPoints="1"/>
                </p:cNvSpPr>
                <p:nvPr/>
              </p:nvSpPr>
              <p:spPr bwMode="auto">
                <a:xfrm>
                  <a:off x="7398957" y="2282415"/>
                  <a:ext cx="170527" cy="323894"/>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86" name="server" title="Icon of a server tower">
                  <a:extLst>
                    <a:ext uri="{FF2B5EF4-FFF2-40B4-BE49-F238E27FC236}">
                      <a16:creationId xmlns:a16="http://schemas.microsoft.com/office/drawing/2014/main" id="{261995DC-281B-47A2-9F4D-D206CCC7E219}"/>
                    </a:ext>
                  </a:extLst>
                </p:cNvPr>
                <p:cNvSpPr>
                  <a:spLocks noChangeAspect="1" noEditPoints="1"/>
                </p:cNvSpPr>
                <p:nvPr/>
              </p:nvSpPr>
              <p:spPr bwMode="auto">
                <a:xfrm>
                  <a:off x="7184638" y="2282415"/>
                  <a:ext cx="170527" cy="323894"/>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87" name="server" title="Icon of a server tower">
                  <a:extLst>
                    <a:ext uri="{FF2B5EF4-FFF2-40B4-BE49-F238E27FC236}">
                      <a16:creationId xmlns:a16="http://schemas.microsoft.com/office/drawing/2014/main" id="{15937FAF-9DF6-4860-9463-C61ACBA13D38}"/>
                    </a:ext>
                  </a:extLst>
                </p:cNvPr>
                <p:cNvSpPr>
                  <a:spLocks noChangeAspect="1" noEditPoints="1"/>
                </p:cNvSpPr>
                <p:nvPr/>
              </p:nvSpPr>
              <p:spPr bwMode="auto">
                <a:xfrm>
                  <a:off x="6970319" y="2282415"/>
                  <a:ext cx="170527" cy="323894"/>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88" name="Group 87">
              <a:extLst>
                <a:ext uri="{FF2B5EF4-FFF2-40B4-BE49-F238E27FC236}">
                  <a16:creationId xmlns:a16="http://schemas.microsoft.com/office/drawing/2014/main" id="{B7A868EC-8116-4AAB-84A9-38483C3A36B2}"/>
                </a:ext>
              </a:extLst>
            </p:cNvPr>
            <p:cNvGrpSpPr/>
            <p:nvPr/>
          </p:nvGrpSpPr>
          <p:grpSpPr>
            <a:xfrm>
              <a:off x="4182162" y="2093334"/>
              <a:ext cx="1314578" cy="540817"/>
              <a:chOff x="7116873" y="2233381"/>
              <a:chExt cx="1082050" cy="445155"/>
            </a:xfrm>
          </p:grpSpPr>
          <p:sp>
            <p:nvSpPr>
              <p:cNvPr id="89" name="building_8" title="Icon of tall buildings">
                <a:extLst>
                  <a:ext uri="{FF2B5EF4-FFF2-40B4-BE49-F238E27FC236}">
                    <a16:creationId xmlns:a16="http://schemas.microsoft.com/office/drawing/2014/main" id="{712D6A42-3E39-4BDD-AA42-216A2252F5FE}"/>
                  </a:ext>
                </a:extLst>
              </p:cNvPr>
              <p:cNvSpPr>
                <a:spLocks noChangeAspect="1" noEditPoints="1"/>
              </p:cNvSpPr>
              <p:nvPr/>
            </p:nvSpPr>
            <p:spPr bwMode="auto">
              <a:xfrm>
                <a:off x="7794556" y="2233381"/>
                <a:ext cx="404367" cy="439173"/>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90" name="Group 89">
                <a:extLst>
                  <a:ext uri="{FF2B5EF4-FFF2-40B4-BE49-F238E27FC236}">
                    <a16:creationId xmlns:a16="http://schemas.microsoft.com/office/drawing/2014/main" id="{D04348D7-3908-40C2-AF91-38DC75AC0D65}"/>
                  </a:ext>
                </a:extLst>
              </p:cNvPr>
              <p:cNvGrpSpPr/>
              <p:nvPr/>
            </p:nvGrpSpPr>
            <p:grpSpPr>
              <a:xfrm>
                <a:off x="7116873" y="2354642"/>
                <a:ext cx="599165" cy="323894"/>
                <a:chOff x="6970319" y="2282415"/>
                <a:chExt cx="599165" cy="323894"/>
              </a:xfrm>
            </p:grpSpPr>
            <p:sp>
              <p:nvSpPr>
                <p:cNvPr id="91" name="server" title="Icon of a server tower">
                  <a:extLst>
                    <a:ext uri="{FF2B5EF4-FFF2-40B4-BE49-F238E27FC236}">
                      <a16:creationId xmlns:a16="http://schemas.microsoft.com/office/drawing/2014/main" id="{93496E61-63E9-44D4-A3FE-47B856E776BA}"/>
                    </a:ext>
                  </a:extLst>
                </p:cNvPr>
                <p:cNvSpPr>
                  <a:spLocks noChangeAspect="1" noEditPoints="1"/>
                </p:cNvSpPr>
                <p:nvPr/>
              </p:nvSpPr>
              <p:spPr bwMode="auto">
                <a:xfrm>
                  <a:off x="7398957" y="2282415"/>
                  <a:ext cx="170527" cy="323894"/>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92" name="server" title="Icon of a server tower">
                  <a:extLst>
                    <a:ext uri="{FF2B5EF4-FFF2-40B4-BE49-F238E27FC236}">
                      <a16:creationId xmlns:a16="http://schemas.microsoft.com/office/drawing/2014/main" id="{E5DFF349-8017-4A9C-B9F3-62EFD4683DFF}"/>
                    </a:ext>
                  </a:extLst>
                </p:cNvPr>
                <p:cNvSpPr>
                  <a:spLocks noChangeAspect="1" noEditPoints="1"/>
                </p:cNvSpPr>
                <p:nvPr/>
              </p:nvSpPr>
              <p:spPr bwMode="auto">
                <a:xfrm>
                  <a:off x="7184638" y="2282415"/>
                  <a:ext cx="170527" cy="323894"/>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93" name="server" title="Icon of a server tower">
                  <a:extLst>
                    <a:ext uri="{FF2B5EF4-FFF2-40B4-BE49-F238E27FC236}">
                      <a16:creationId xmlns:a16="http://schemas.microsoft.com/office/drawing/2014/main" id="{A26DAF05-CBD9-470D-9D86-C88EF382B5E1}"/>
                    </a:ext>
                  </a:extLst>
                </p:cNvPr>
                <p:cNvSpPr>
                  <a:spLocks noChangeAspect="1" noEditPoints="1"/>
                </p:cNvSpPr>
                <p:nvPr/>
              </p:nvSpPr>
              <p:spPr bwMode="auto">
                <a:xfrm>
                  <a:off x="6970319" y="2282415"/>
                  <a:ext cx="170527" cy="323894"/>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sp>
          <p:nvSpPr>
            <p:cNvPr id="59" name="Rectangle 58">
              <a:extLst>
                <a:ext uri="{FF2B5EF4-FFF2-40B4-BE49-F238E27FC236}">
                  <a16:creationId xmlns:a16="http://schemas.microsoft.com/office/drawing/2014/main" id="{8FA84D52-1B48-4857-A8EA-B756D555EBF4}"/>
                </a:ext>
              </a:extLst>
            </p:cNvPr>
            <p:cNvSpPr/>
            <p:nvPr/>
          </p:nvSpPr>
          <p:spPr>
            <a:xfrm>
              <a:off x="3630261" y="2776157"/>
              <a:ext cx="2438680" cy="338554"/>
            </a:xfrm>
            <a:prstGeom prst="rect">
              <a:avLst/>
            </a:prstGeom>
          </p:spPr>
          <p:txBody>
            <a:bodyPr wrap="none">
              <a:spAutoFit/>
            </a:bodyPr>
            <a:lstStyle/>
            <a:p>
              <a:pPr lvl="0" algn="ctr" defTabSz="932472" fontAlgn="base">
                <a:spcBef>
                  <a:spcPct val="0"/>
                </a:spcBef>
                <a:spcAft>
                  <a:spcPct val="0"/>
                </a:spcAft>
                <a:defRPr/>
              </a:pPr>
              <a:r>
                <a:rPr lang="en-US" sz="1600" dirty="0">
                  <a:gradFill>
                    <a:gsLst>
                      <a:gs pos="0">
                        <a:srgbClr val="FFFFFF"/>
                      </a:gs>
                      <a:gs pos="100000">
                        <a:srgbClr val="FFFFFF"/>
                      </a:gs>
                    </a:gsLst>
                    <a:lin ang="5400000" scaled="0"/>
                  </a:gradFill>
                  <a:latin typeface="Segoe UI Semibold"/>
                  <a:cs typeface="Segoe UI" pitchFamily="34" charset="0"/>
                </a:rPr>
                <a:t>Corporate Infrastructure</a:t>
              </a:r>
            </a:p>
          </p:txBody>
        </p:sp>
      </p:grpSp>
      <p:sp>
        <p:nvSpPr>
          <p:cNvPr id="6" name="Plus Sign 5">
            <a:extLst>
              <a:ext uri="{FF2B5EF4-FFF2-40B4-BE49-F238E27FC236}">
                <a16:creationId xmlns:a16="http://schemas.microsoft.com/office/drawing/2014/main" id="{71761009-1F35-4AC1-8CBD-737A0D6B1533}"/>
              </a:ext>
            </a:extLst>
          </p:cNvPr>
          <p:cNvSpPr/>
          <p:nvPr/>
        </p:nvSpPr>
        <p:spPr bwMode="auto">
          <a:xfrm>
            <a:off x="5683116" y="2224737"/>
            <a:ext cx="528828" cy="520036"/>
          </a:xfrm>
          <a:prstGeom prst="mathPlus">
            <a:avLst>
              <a:gd name="adj1" fmla="val 16343"/>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C5AA1D71-3ACB-4C6B-9B11-A747A47758E7}"/>
              </a:ext>
            </a:extLst>
          </p:cNvPr>
          <p:cNvGrpSpPr/>
          <p:nvPr/>
        </p:nvGrpSpPr>
        <p:grpSpPr>
          <a:xfrm>
            <a:off x="473701" y="1184183"/>
            <a:ext cx="2448810" cy="1895353"/>
            <a:chOff x="9562726" y="1310370"/>
            <a:chExt cx="2448810" cy="1846543"/>
          </a:xfrm>
        </p:grpSpPr>
        <p:grpSp>
          <p:nvGrpSpPr>
            <p:cNvPr id="16" name="Group 15">
              <a:extLst>
                <a:ext uri="{FF2B5EF4-FFF2-40B4-BE49-F238E27FC236}">
                  <a16:creationId xmlns:a16="http://schemas.microsoft.com/office/drawing/2014/main" id="{7ACEBF75-A905-4633-98ED-4A2713F8EB7E}"/>
                </a:ext>
              </a:extLst>
            </p:cNvPr>
            <p:cNvGrpSpPr/>
            <p:nvPr/>
          </p:nvGrpSpPr>
          <p:grpSpPr>
            <a:xfrm>
              <a:off x="9562726" y="1310370"/>
              <a:ext cx="2448810" cy="1846543"/>
              <a:chOff x="766941" y="1957489"/>
              <a:chExt cx="2497909" cy="1644588"/>
            </a:xfrm>
          </p:grpSpPr>
          <p:sp>
            <p:nvSpPr>
              <p:cNvPr id="17" name="Rectangle: Rounded Corners 16">
                <a:extLst>
                  <a:ext uri="{FF2B5EF4-FFF2-40B4-BE49-F238E27FC236}">
                    <a16:creationId xmlns:a16="http://schemas.microsoft.com/office/drawing/2014/main" id="{C7F47ECF-396D-43F2-A160-4DA20BDDB45A}"/>
                  </a:ext>
                </a:extLst>
              </p:cNvPr>
              <p:cNvSpPr/>
              <p:nvPr/>
            </p:nvSpPr>
            <p:spPr>
              <a:xfrm>
                <a:off x="766941" y="1957489"/>
                <a:ext cx="2189659" cy="1644588"/>
              </a:xfrm>
              <a:prstGeom prst="roundRect">
                <a:avLst>
                  <a:gd name="adj" fmla="val 0"/>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91440" bIns="91440"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0078D4"/>
                        </a:gs>
                        <a:gs pos="100000">
                          <a:srgbClr val="0078D4"/>
                        </a:gs>
                      </a:gsLst>
                      <a:lin ang="5400000" scaled="0"/>
                    </a:gradFill>
                    <a:effectLst/>
                    <a:uLnTx/>
                    <a:uFillTx/>
                    <a:latin typeface="Segoe UI Semibold"/>
                    <a:ea typeface="+mn-ea"/>
                    <a:cs typeface="Segoe UI" pitchFamily="34" charset="0"/>
                  </a:rPr>
                  <a:t>Traditional </a:t>
                </a:r>
                <a:br>
                  <a:rPr kumimoji="0" lang="en-US" sz="1600" b="0" i="0" u="none" strike="noStrike" kern="1200" cap="none" spc="0" normalizeH="0" baseline="0" noProof="0" dirty="0">
                    <a:ln>
                      <a:noFill/>
                    </a:ln>
                    <a:gradFill>
                      <a:gsLst>
                        <a:gs pos="0">
                          <a:srgbClr val="0078D4"/>
                        </a:gs>
                        <a:gs pos="100000">
                          <a:srgbClr val="0078D4"/>
                        </a:gs>
                      </a:gsLst>
                      <a:lin ang="5400000" scaled="0"/>
                    </a:gradFill>
                    <a:effectLst/>
                    <a:uLnTx/>
                    <a:uFillTx/>
                    <a:latin typeface="Segoe UI Semibold"/>
                    <a:ea typeface="+mn-ea"/>
                    <a:cs typeface="Segoe UI" pitchFamily="34" charset="0"/>
                  </a:rPr>
                </a:br>
                <a:r>
                  <a:rPr kumimoji="0" lang="en-US" sz="1600" b="0" i="0" u="none" strike="noStrike" kern="1200" cap="none" spc="0" normalizeH="0" baseline="0" noProof="0" dirty="0">
                    <a:ln>
                      <a:noFill/>
                    </a:ln>
                    <a:gradFill>
                      <a:gsLst>
                        <a:gs pos="0">
                          <a:srgbClr val="0078D4"/>
                        </a:gs>
                        <a:gs pos="100000">
                          <a:srgbClr val="0078D4"/>
                        </a:gs>
                      </a:gsLst>
                      <a:lin ang="5400000" scaled="0"/>
                    </a:gradFill>
                    <a:effectLst/>
                    <a:uLnTx/>
                    <a:uFillTx/>
                    <a:latin typeface="Segoe UI Semibold"/>
                    <a:ea typeface="+mn-ea"/>
                    <a:cs typeface="Segoe UI" pitchFamily="34" charset="0"/>
                  </a:rPr>
                  <a:t>Defenses</a:t>
                </a:r>
              </a:p>
            </p:txBody>
          </p:sp>
          <p:sp>
            <p:nvSpPr>
              <p:cNvPr id="18" name="TextBox 17">
                <a:extLst>
                  <a:ext uri="{FF2B5EF4-FFF2-40B4-BE49-F238E27FC236}">
                    <a16:creationId xmlns:a16="http://schemas.microsoft.com/office/drawing/2014/main" id="{57A195A1-E5B5-48CF-A05F-B4781F73DBA3}"/>
                  </a:ext>
                </a:extLst>
              </p:cNvPr>
              <p:cNvSpPr txBox="1"/>
              <p:nvPr/>
            </p:nvSpPr>
            <p:spPr>
              <a:xfrm>
                <a:off x="876649" y="1957489"/>
                <a:ext cx="2388201" cy="1156409"/>
              </a:xfrm>
              <a:prstGeom prst="rect">
                <a:avLst/>
              </a:prstGeom>
              <a:noFill/>
            </p:spPr>
            <p:txBody>
              <a:bodyPr wrap="square" lIns="91440" tIns="91440" rIns="91440" bIns="182880" rtlCol="0">
                <a:spAutoFit/>
              </a:bodyPr>
              <a:lstStyle/>
              <a:p>
                <a:pPr marL="0" marR="0" lvl="0" indent="0" algn="l" defTabSz="914400" rtl="0" eaLnBrk="1" fontAlgn="auto" latinLnBrk="0" hangingPunct="1">
                  <a:spcBef>
                    <a:spcPts val="0"/>
                  </a:spcBef>
                  <a:spcAft>
                    <a:spcPts val="600"/>
                  </a:spcAft>
                  <a:buClrTx/>
                  <a:buSzTx/>
                  <a:buFontTx/>
                  <a:buNone/>
                  <a:tabLst/>
                  <a:defRPr/>
                </a:pPr>
                <a:r>
                  <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Hardening (Physical</a:t>
                </a:r>
                <a:r>
                  <a:rPr lang="en-US" sz="1372" dirty="0">
                    <a:gradFill>
                      <a:gsLst>
                        <a:gs pos="2917">
                          <a:srgbClr val="1A1A1A"/>
                        </a:gs>
                        <a:gs pos="30000">
                          <a:srgbClr val="1A1A1A"/>
                        </a:gs>
                      </a:gsLst>
                      <a:lin ang="5400000" scaled="0"/>
                    </a:gradFill>
                    <a:latin typeface="Segoe UI"/>
                  </a:rPr>
                  <a:t>, OS</a:t>
                </a:r>
                <a:br>
                  <a:rPr lang="en-US" sz="1372" dirty="0">
                    <a:gradFill>
                      <a:gsLst>
                        <a:gs pos="2917">
                          <a:srgbClr val="1A1A1A"/>
                        </a:gs>
                        <a:gs pos="30000">
                          <a:srgbClr val="1A1A1A"/>
                        </a:gs>
                      </a:gsLst>
                      <a:lin ang="5400000" scaled="0"/>
                    </a:gradFill>
                    <a:latin typeface="Segoe UI"/>
                  </a:rPr>
                </a:br>
                <a:r>
                  <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App/Data, etc.)</a:t>
                </a:r>
                <a:br>
                  <a:rPr lang="en-US" sz="1372" noProof="0" dirty="0">
                    <a:gradFill>
                      <a:gsLst>
                        <a:gs pos="2917">
                          <a:srgbClr val="1A1A1A"/>
                        </a:gs>
                        <a:gs pos="30000">
                          <a:srgbClr val="1A1A1A"/>
                        </a:gs>
                      </a:gsLst>
                      <a:lin ang="5400000" scaled="0"/>
                    </a:gradFill>
                    <a:latin typeface="Segoe UI"/>
                  </a:rPr>
                </a:br>
                <a:r>
                  <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Whitelisting</a:t>
                </a:r>
                <a:br>
                  <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Auto-Patching</a:t>
                </a:r>
                <a:br>
                  <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lang="en-US" sz="1372" dirty="0">
                    <a:gradFill>
                      <a:gsLst>
                        <a:gs pos="2917">
                          <a:srgbClr val="1A1A1A"/>
                        </a:gs>
                        <a:gs pos="30000">
                          <a:srgbClr val="1A1A1A"/>
                        </a:gs>
                      </a:gsLst>
                      <a:lin ang="5400000" scaled="0"/>
                    </a:gradFill>
                    <a:latin typeface="Segoe UI"/>
                  </a:rPr>
                  <a:t>and more…</a:t>
                </a:r>
              </a:p>
            </p:txBody>
          </p:sp>
        </p:grpSp>
        <p:sp>
          <p:nvSpPr>
            <p:cNvPr id="105" name="DeveloperTools_EC7A" title="Icon of a wrench and a screwdriver">
              <a:extLst>
                <a:ext uri="{FF2B5EF4-FFF2-40B4-BE49-F238E27FC236}">
                  <a16:creationId xmlns:a16="http://schemas.microsoft.com/office/drawing/2014/main" id="{5F70E386-F231-419F-9A0E-39F87630E342}"/>
                </a:ext>
              </a:extLst>
            </p:cNvPr>
            <p:cNvSpPr>
              <a:spLocks noChangeAspect="1" noEditPoints="1"/>
            </p:cNvSpPr>
            <p:nvPr/>
          </p:nvSpPr>
          <p:spPr bwMode="auto">
            <a:xfrm>
              <a:off x="11136353" y="2626677"/>
              <a:ext cx="232131" cy="36576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solidFill>
              <a:schemeClr val="bg1"/>
            </a:solid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66" name="Group 65">
            <a:extLst>
              <a:ext uri="{FF2B5EF4-FFF2-40B4-BE49-F238E27FC236}">
                <a16:creationId xmlns:a16="http://schemas.microsoft.com/office/drawing/2014/main" id="{969AD5F5-C6B4-427C-9698-522DF316C448}"/>
              </a:ext>
            </a:extLst>
          </p:cNvPr>
          <p:cNvGrpSpPr/>
          <p:nvPr/>
        </p:nvGrpSpPr>
        <p:grpSpPr>
          <a:xfrm>
            <a:off x="9567750" y="3437284"/>
            <a:ext cx="2141594" cy="1756586"/>
            <a:chOff x="9567750" y="4655965"/>
            <a:chExt cx="2141594" cy="1756586"/>
          </a:xfrm>
        </p:grpSpPr>
        <p:grpSp>
          <p:nvGrpSpPr>
            <p:cNvPr id="46" name="Group 45">
              <a:extLst>
                <a:ext uri="{FF2B5EF4-FFF2-40B4-BE49-F238E27FC236}">
                  <a16:creationId xmlns:a16="http://schemas.microsoft.com/office/drawing/2014/main" id="{2A5F8DAF-7964-4D45-A777-D4BF829A8F80}"/>
                </a:ext>
              </a:extLst>
            </p:cNvPr>
            <p:cNvGrpSpPr/>
            <p:nvPr/>
          </p:nvGrpSpPr>
          <p:grpSpPr>
            <a:xfrm>
              <a:off x="9567750" y="4655965"/>
              <a:ext cx="2141594" cy="1756586"/>
              <a:chOff x="766941" y="1860166"/>
              <a:chExt cx="2184538" cy="806553"/>
            </a:xfrm>
          </p:grpSpPr>
          <p:sp>
            <p:nvSpPr>
              <p:cNvPr id="47" name="Rectangle: Rounded Corners 46">
                <a:extLst>
                  <a:ext uri="{FF2B5EF4-FFF2-40B4-BE49-F238E27FC236}">
                    <a16:creationId xmlns:a16="http://schemas.microsoft.com/office/drawing/2014/main" id="{0538E89B-2ADE-4EBF-A49E-B63DFFB4124C}"/>
                  </a:ext>
                </a:extLst>
              </p:cNvPr>
              <p:cNvSpPr/>
              <p:nvPr/>
            </p:nvSpPr>
            <p:spPr>
              <a:xfrm>
                <a:off x="766941" y="1860166"/>
                <a:ext cx="2184538" cy="806553"/>
              </a:xfrm>
              <a:prstGeom prst="roundRect">
                <a:avLst>
                  <a:gd name="adj" fmla="val 0"/>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91440" bIns="182880"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0078D4"/>
                      </a:gs>
                      <a:gs pos="100000">
                        <a:srgbClr val="0078D4"/>
                      </a:gs>
                    </a:gsLst>
                    <a:lin ang="5400000" scaled="0"/>
                  </a:gradFill>
                  <a:effectLst/>
                  <a:uLnTx/>
                  <a:uFillTx/>
                  <a:latin typeface="Segoe UI Semibold"/>
                  <a:ea typeface="+mn-ea"/>
                  <a:cs typeface="Segoe UI" pitchFamily="34" charset="0"/>
                </a:endParaRPr>
              </a:p>
            </p:txBody>
          </p:sp>
          <p:sp>
            <p:nvSpPr>
              <p:cNvPr id="48" name="TextBox 47">
                <a:extLst>
                  <a:ext uri="{FF2B5EF4-FFF2-40B4-BE49-F238E27FC236}">
                    <a16:creationId xmlns:a16="http://schemas.microsoft.com/office/drawing/2014/main" id="{1DC06378-CD84-49D2-A07C-936A4F1B442F}"/>
                  </a:ext>
                </a:extLst>
              </p:cNvPr>
              <p:cNvSpPr txBox="1"/>
              <p:nvPr/>
            </p:nvSpPr>
            <p:spPr>
              <a:xfrm>
                <a:off x="867003" y="1887328"/>
                <a:ext cx="1798989" cy="511573"/>
              </a:xfrm>
              <a:prstGeom prst="rect">
                <a:avLst/>
              </a:prstGeom>
              <a:noFill/>
            </p:spPr>
            <p:txBody>
              <a:bodyPr wrap="none" lIns="91440" tIns="91440" rIns="91440" bIns="182880" rtlCol="0">
                <a:spAutoFit/>
              </a:bodyPr>
              <a:lstStyle/>
              <a:p>
                <a:pPr>
                  <a:lnSpc>
                    <a:spcPct val="90000"/>
                  </a:lnSpc>
                  <a:spcAft>
                    <a:spcPts val="300"/>
                  </a:spcAft>
                  <a:defRPr/>
                </a:pPr>
                <a:r>
                  <a:rPr lang="en-US" sz="1372" dirty="0">
                    <a:gradFill>
                      <a:gsLst>
                        <a:gs pos="2917">
                          <a:srgbClr val="1A1A1A"/>
                        </a:gs>
                        <a:gs pos="30000">
                          <a:srgbClr val="1A1A1A"/>
                        </a:gs>
                      </a:gsLst>
                      <a:lin ang="5400000" scaled="0"/>
                    </a:gradFill>
                  </a:rPr>
                  <a:t>Continuous Logging</a:t>
                </a:r>
                <a:br>
                  <a:rPr lang="en-US" sz="1372" dirty="0">
                    <a:gradFill>
                      <a:gsLst>
                        <a:gs pos="2917">
                          <a:srgbClr val="1A1A1A"/>
                        </a:gs>
                        <a:gs pos="30000">
                          <a:srgbClr val="1A1A1A"/>
                        </a:gs>
                      </a:gsLst>
                      <a:lin ang="5400000" scaled="0"/>
                    </a:gradFill>
                  </a:rPr>
                </a:br>
                <a:r>
                  <a:rPr lang="en-US" sz="1372" dirty="0">
                    <a:gradFill>
                      <a:gsLst>
                        <a:gs pos="2917">
                          <a:srgbClr val="1A1A1A"/>
                        </a:gs>
                        <a:gs pos="30000">
                          <a:srgbClr val="1A1A1A"/>
                        </a:gs>
                      </a:gsLst>
                      <a:lin ang="5400000" scaled="0"/>
                    </a:gradFill>
                  </a:rPr>
                  <a:t>&amp; Monitoring</a:t>
                </a:r>
              </a:p>
              <a:p>
                <a:pPr>
                  <a:lnSpc>
                    <a:spcPct val="90000"/>
                  </a:lnSpc>
                  <a:spcAft>
                    <a:spcPts val="300"/>
                  </a:spcAft>
                  <a:defRPr/>
                </a:pPr>
                <a:r>
                  <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Incident Response</a:t>
                </a:r>
              </a:p>
              <a:p>
                <a:pPr>
                  <a:lnSpc>
                    <a:spcPct val="90000"/>
                  </a:lnSpc>
                  <a:spcAft>
                    <a:spcPts val="300"/>
                  </a:spcAft>
                  <a:defRPr/>
                </a:pPr>
                <a:r>
                  <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CDOC (24x7 SOC)</a:t>
                </a:r>
              </a:p>
            </p:txBody>
          </p:sp>
        </p:grpSp>
        <p:sp>
          <p:nvSpPr>
            <p:cNvPr id="103" name="Shield_EA18" title="Icon of a shield">
              <a:extLst>
                <a:ext uri="{FF2B5EF4-FFF2-40B4-BE49-F238E27FC236}">
                  <a16:creationId xmlns:a16="http://schemas.microsoft.com/office/drawing/2014/main" id="{2CABE605-FC5C-4D8F-B79C-9614E32F7C6A}"/>
                </a:ext>
              </a:extLst>
            </p:cNvPr>
            <p:cNvSpPr>
              <a:spLocks noChangeAspect="1"/>
            </p:cNvSpPr>
            <p:nvPr/>
          </p:nvSpPr>
          <p:spPr bwMode="auto">
            <a:xfrm>
              <a:off x="11281505" y="5950589"/>
              <a:ext cx="284946" cy="30337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7" name="Rectangle 56">
              <a:extLst>
                <a:ext uri="{FF2B5EF4-FFF2-40B4-BE49-F238E27FC236}">
                  <a16:creationId xmlns:a16="http://schemas.microsoft.com/office/drawing/2014/main" id="{ED5F7302-1994-4D0F-B162-32CC65BED092}"/>
                </a:ext>
              </a:extLst>
            </p:cNvPr>
            <p:cNvSpPr/>
            <p:nvPr/>
          </p:nvSpPr>
          <p:spPr>
            <a:xfrm>
              <a:off x="9684208" y="5757994"/>
              <a:ext cx="1863880" cy="584775"/>
            </a:xfrm>
            <a:prstGeom prst="rect">
              <a:avLst/>
            </a:prstGeom>
          </p:spPr>
          <p:txBody>
            <a:bodyPr wrap="square">
              <a:spAutoFit/>
            </a:bodyPr>
            <a:lstStyle/>
            <a:p>
              <a:pPr lvl="0" defTabSz="932472" fontAlgn="base">
                <a:spcBef>
                  <a:spcPct val="0"/>
                </a:spcBef>
                <a:spcAft>
                  <a:spcPct val="0"/>
                </a:spcAft>
                <a:defRPr/>
              </a:pPr>
              <a:r>
                <a:rPr lang="en-US" sz="1600" dirty="0">
                  <a:gradFill>
                    <a:gsLst>
                      <a:gs pos="0">
                        <a:srgbClr val="0078D4"/>
                      </a:gs>
                      <a:gs pos="100000">
                        <a:srgbClr val="0078D4"/>
                      </a:gs>
                    </a:gsLst>
                    <a:lin ang="5400000" scaled="0"/>
                  </a:gradFill>
                  <a:latin typeface="Segoe UI Semibold"/>
                  <a:cs typeface="Segoe UI" pitchFamily="34" charset="0"/>
                </a:rPr>
                <a:t>Monitoring &amp; Vigilance</a:t>
              </a:r>
            </a:p>
          </p:txBody>
        </p:sp>
      </p:grpSp>
      <p:grpSp>
        <p:nvGrpSpPr>
          <p:cNvPr id="61" name="Group 60">
            <a:extLst>
              <a:ext uri="{FF2B5EF4-FFF2-40B4-BE49-F238E27FC236}">
                <a16:creationId xmlns:a16="http://schemas.microsoft.com/office/drawing/2014/main" id="{9221E7D1-12C6-4D9C-A72B-AC77DB13B521}"/>
              </a:ext>
            </a:extLst>
          </p:cNvPr>
          <p:cNvGrpSpPr/>
          <p:nvPr/>
        </p:nvGrpSpPr>
        <p:grpSpPr>
          <a:xfrm>
            <a:off x="493888" y="3430252"/>
            <a:ext cx="5449181" cy="2970548"/>
            <a:chOff x="493888" y="3430252"/>
            <a:chExt cx="5449181" cy="2970548"/>
          </a:xfrm>
        </p:grpSpPr>
        <p:sp>
          <p:nvSpPr>
            <p:cNvPr id="112" name="Rectangle: Rounded Corners 111">
              <a:extLst>
                <a:ext uri="{FF2B5EF4-FFF2-40B4-BE49-F238E27FC236}">
                  <a16:creationId xmlns:a16="http://schemas.microsoft.com/office/drawing/2014/main" id="{BF42D13F-7724-4677-92A6-A66124387CF3}"/>
                </a:ext>
              </a:extLst>
            </p:cNvPr>
            <p:cNvSpPr/>
            <p:nvPr/>
          </p:nvSpPr>
          <p:spPr>
            <a:xfrm>
              <a:off x="493888" y="3430252"/>
              <a:ext cx="5407385" cy="2970548"/>
            </a:xfrm>
            <a:prstGeom prst="roundRect">
              <a:avLst>
                <a:gd name="adj" fmla="val 0"/>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548640" rIns="91440" bIns="91440" numCol="1" spcCol="0" rtlCol="0" fromWordArt="0" anchor="b" anchorCtr="0" forceAA="0" compatLnSpc="1">
              <a:prstTxWarp prst="textNoShape">
                <a:avLst/>
              </a:prstTxWarp>
              <a:noAutofit/>
            </a:bodyPr>
            <a:lstStyle/>
            <a:p>
              <a:pPr marR="0" lvl="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0078D4"/>
                    </a:gs>
                    <a:gs pos="100000">
                      <a:srgbClr val="0078D4"/>
                    </a:gs>
                  </a:gsLst>
                  <a:lin ang="5400000" scaled="0"/>
                </a:gradFill>
                <a:effectLst/>
                <a:uLnTx/>
                <a:uFillTx/>
                <a:latin typeface="Segoe UI Semibold"/>
                <a:ea typeface="+mn-ea"/>
                <a:cs typeface="Segoe UI" pitchFamily="34" charset="0"/>
              </a:endParaRPr>
            </a:p>
          </p:txBody>
        </p:sp>
        <p:grpSp>
          <p:nvGrpSpPr>
            <p:cNvPr id="5" name="Group 4">
              <a:extLst>
                <a:ext uri="{FF2B5EF4-FFF2-40B4-BE49-F238E27FC236}">
                  <a16:creationId xmlns:a16="http://schemas.microsoft.com/office/drawing/2014/main" id="{140B4FFE-0C1F-492B-BA89-1DB3D2A4C5F8}"/>
                </a:ext>
              </a:extLst>
            </p:cNvPr>
            <p:cNvGrpSpPr/>
            <p:nvPr/>
          </p:nvGrpSpPr>
          <p:grpSpPr>
            <a:xfrm>
              <a:off x="638276" y="3482569"/>
              <a:ext cx="1983409" cy="1173398"/>
              <a:chOff x="351697" y="5189936"/>
              <a:chExt cx="1983409" cy="1173398"/>
            </a:xfrm>
          </p:grpSpPr>
          <p:sp>
            <p:nvSpPr>
              <p:cNvPr id="45" name="TextBox 44">
                <a:extLst>
                  <a:ext uri="{FF2B5EF4-FFF2-40B4-BE49-F238E27FC236}">
                    <a16:creationId xmlns:a16="http://schemas.microsoft.com/office/drawing/2014/main" id="{D5F31730-7C33-437F-BFB6-37BFE67E73E9}"/>
                  </a:ext>
                </a:extLst>
              </p:cNvPr>
              <p:cNvSpPr txBox="1"/>
              <p:nvPr/>
            </p:nvSpPr>
            <p:spPr>
              <a:xfrm>
                <a:off x="631819" y="5189936"/>
                <a:ext cx="1703287" cy="1173398"/>
              </a:xfrm>
              <a:prstGeom prst="rect">
                <a:avLst/>
              </a:prstGeom>
              <a:noFill/>
            </p:spPr>
            <p:txBody>
              <a:bodyPr wrap="none" lIns="91440" tIns="91440" rIns="91440" bIns="182880" rtlCol="0">
                <a:spAutoFit/>
              </a:bodyPr>
              <a:lstStyle/>
              <a:p>
                <a:pPr lvl="0">
                  <a:lnSpc>
                    <a:spcPct val="90000"/>
                  </a:lnSpc>
                  <a:spcAft>
                    <a:spcPts val="588"/>
                  </a:spcAft>
                  <a:defRPr/>
                </a:pPr>
                <a:r>
                  <a:rPr lang="en-US" sz="1400" dirty="0">
                    <a:gradFill>
                      <a:gsLst>
                        <a:gs pos="0">
                          <a:srgbClr val="0078D4"/>
                        </a:gs>
                        <a:gs pos="100000">
                          <a:srgbClr val="0078D4"/>
                        </a:gs>
                      </a:gsLst>
                      <a:lin ang="5400000" scaled="0"/>
                    </a:gradFill>
                    <a:latin typeface="Segoe UI Semibold"/>
                    <a:cs typeface="Segoe UI" pitchFamily="34" charset="0"/>
                  </a:rPr>
                  <a:t>People</a:t>
                </a:r>
                <a:r>
                  <a:rPr lang="en-US" dirty="0">
                    <a:gradFill>
                      <a:gsLst>
                        <a:gs pos="0">
                          <a:srgbClr val="0078D4"/>
                        </a:gs>
                        <a:gs pos="100000">
                          <a:srgbClr val="0078D4"/>
                        </a:gs>
                      </a:gsLst>
                      <a:lin ang="5400000" scaled="0"/>
                    </a:gradFill>
                    <a:latin typeface="Segoe UI Semibold"/>
                    <a:cs typeface="Segoe UI" pitchFamily="34" charset="0"/>
                  </a:rPr>
                  <a:t> </a:t>
                </a:r>
              </a:p>
              <a:p>
                <a:pPr lvl="0">
                  <a:lnSpc>
                    <a:spcPct val="90000"/>
                  </a:lnSpc>
                  <a:spcAft>
                    <a:spcPts val="588"/>
                  </a:spcAft>
                  <a:defRPr/>
                </a:pPr>
                <a:r>
                  <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Background Checks</a:t>
                </a:r>
                <a:br>
                  <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Security Training</a:t>
                </a:r>
                <a:br>
                  <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Conferences</a:t>
                </a:r>
              </a:p>
            </p:txBody>
          </p:sp>
          <p:sp>
            <p:nvSpPr>
              <p:cNvPr id="101" name="graduate" title="Icon of a graduation cap">
                <a:extLst>
                  <a:ext uri="{FF2B5EF4-FFF2-40B4-BE49-F238E27FC236}">
                    <a16:creationId xmlns:a16="http://schemas.microsoft.com/office/drawing/2014/main" id="{4D4F875F-980A-4430-80F0-BA6B1FB032A9}"/>
                  </a:ext>
                </a:extLst>
              </p:cNvPr>
              <p:cNvSpPr>
                <a:spLocks noChangeAspect="1" noEditPoints="1"/>
              </p:cNvSpPr>
              <p:nvPr/>
            </p:nvSpPr>
            <p:spPr bwMode="auto">
              <a:xfrm>
                <a:off x="351697" y="5300713"/>
                <a:ext cx="323508" cy="277508"/>
              </a:xfrm>
              <a:custGeom>
                <a:avLst/>
                <a:gdLst>
                  <a:gd name="T0" fmla="*/ 103 w 312"/>
                  <a:gd name="T1" fmla="*/ 32 h 268"/>
                  <a:gd name="T2" fmla="*/ 165 w 312"/>
                  <a:gd name="T3" fmla="*/ 0 h 268"/>
                  <a:gd name="T4" fmla="*/ 312 w 312"/>
                  <a:gd name="T5" fmla="*/ 74 h 268"/>
                  <a:gd name="T6" fmla="*/ 165 w 312"/>
                  <a:gd name="T7" fmla="*/ 147 h 268"/>
                  <a:gd name="T8" fmla="*/ 21 w 312"/>
                  <a:gd name="T9" fmla="*/ 74 h 268"/>
                  <a:gd name="T10" fmla="*/ 103 w 312"/>
                  <a:gd name="T11" fmla="*/ 32 h 268"/>
                  <a:gd name="T12" fmla="*/ 87 w 312"/>
                  <a:gd name="T13" fmla="*/ 108 h 268"/>
                  <a:gd name="T14" fmla="*/ 69 w 312"/>
                  <a:gd name="T15" fmla="*/ 174 h 268"/>
                  <a:gd name="T16" fmla="*/ 165 w 312"/>
                  <a:gd name="T17" fmla="*/ 224 h 268"/>
                  <a:gd name="T18" fmla="*/ 260 w 312"/>
                  <a:gd name="T19" fmla="*/ 174 h 268"/>
                  <a:gd name="T20" fmla="*/ 243 w 312"/>
                  <a:gd name="T21" fmla="*/ 108 h 268"/>
                  <a:gd name="T22" fmla="*/ 53 w 312"/>
                  <a:gd name="T23" fmla="*/ 268 h 268"/>
                  <a:gd name="T24" fmla="*/ 53 w 312"/>
                  <a:gd name="T25" fmla="*/ 226 h 268"/>
                  <a:gd name="T26" fmla="*/ 26 w 312"/>
                  <a:gd name="T27" fmla="*/ 200 h 268"/>
                  <a:gd name="T28" fmla="*/ 26 w 312"/>
                  <a:gd name="T29" fmla="*/ 200 h 268"/>
                  <a:gd name="T30" fmla="*/ 0 w 312"/>
                  <a:gd name="T31" fmla="*/ 226 h 268"/>
                  <a:gd name="T32" fmla="*/ 0 w 312"/>
                  <a:gd name="T33" fmla="*/ 268 h 268"/>
                  <a:gd name="T34" fmla="*/ 53 w 312"/>
                  <a:gd name="T35" fmla="*/ 268 h 268"/>
                  <a:gd name="T36" fmla="*/ 26 w 312"/>
                  <a:gd name="T37" fmla="*/ 77 h 268"/>
                  <a:gd name="T38" fmla="*/ 26 w 312"/>
                  <a:gd name="T39" fmla="*/ 20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268">
                    <a:moveTo>
                      <a:pt x="103" y="32"/>
                    </a:moveTo>
                    <a:cubicBezTo>
                      <a:pt x="165" y="0"/>
                      <a:pt x="165" y="0"/>
                      <a:pt x="165" y="0"/>
                    </a:cubicBezTo>
                    <a:cubicBezTo>
                      <a:pt x="312" y="74"/>
                      <a:pt x="312" y="74"/>
                      <a:pt x="312" y="74"/>
                    </a:cubicBezTo>
                    <a:cubicBezTo>
                      <a:pt x="165" y="147"/>
                      <a:pt x="165" y="147"/>
                      <a:pt x="165" y="147"/>
                    </a:cubicBezTo>
                    <a:cubicBezTo>
                      <a:pt x="21" y="74"/>
                      <a:pt x="21" y="74"/>
                      <a:pt x="21" y="74"/>
                    </a:cubicBezTo>
                    <a:lnTo>
                      <a:pt x="103" y="32"/>
                    </a:lnTo>
                    <a:close/>
                    <a:moveTo>
                      <a:pt x="87" y="108"/>
                    </a:moveTo>
                    <a:cubicBezTo>
                      <a:pt x="69" y="130"/>
                      <a:pt x="69" y="174"/>
                      <a:pt x="69" y="174"/>
                    </a:cubicBezTo>
                    <a:cubicBezTo>
                      <a:pt x="165" y="224"/>
                      <a:pt x="165" y="224"/>
                      <a:pt x="165" y="224"/>
                    </a:cubicBezTo>
                    <a:cubicBezTo>
                      <a:pt x="260" y="174"/>
                      <a:pt x="260" y="174"/>
                      <a:pt x="260" y="174"/>
                    </a:cubicBezTo>
                    <a:cubicBezTo>
                      <a:pt x="260" y="174"/>
                      <a:pt x="260" y="131"/>
                      <a:pt x="243" y="108"/>
                    </a:cubicBezTo>
                    <a:moveTo>
                      <a:pt x="53" y="268"/>
                    </a:moveTo>
                    <a:cubicBezTo>
                      <a:pt x="53" y="226"/>
                      <a:pt x="53" y="226"/>
                      <a:pt x="53" y="226"/>
                    </a:cubicBezTo>
                    <a:cubicBezTo>
                      <a:pt x="53" y="212"/>
                      <a:pt x="41" y="200"/>
                      <a:pt x="26" y="200"/>
                    </a:cubicBezTo>
                    <a:cubicBezTo>
                      <a:pt x="26" y="200"/>
                      <a:pt x="26" y="200"/>
                      <a:pt x="26" y="200"/>
                    </a:cubicBezTo>
                    <a:cubicBezTo>
                      <a:pt x="12" y="200"/>
                      <a:pt x="0" y="212"/>
                      <a:pt x="0" y="226"/>
                    </a:cubicBezTo>
                    <a:cubicBezTo>
                      <a:pt x="0" y="268"/>
                      <a:pt x="0" y="268"/>
                      <a:pt x="0" y="268"/>
                    </a:cubicBezTo>
                    <a:lnTo>
                      <a:pt x="53" y="268"/>
                    </a:lnTo>
                    <a:close/>
                    <a:moveTo>
                      <a:pt x="26" y="77"/>
                    </a:moveTo>
                    <a:cubicBezTo>
                      <a:pt x="26" y="200"/>
                      <a:pt x="26" y="200"/>
                      <a:pt x="26" y="20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BB331D4D-1CFF-4633-9365-161F589B1225}"/>
                </a:ext>
              </a:extLst>
            </p:cNvPr>
            <p:cNvSpPr txBox="1"/>
            <p:nvPr/>
          </p:nvSpPr>
          <p:spPr>
            <a:xfrm>
              <a:off x="3001702" y="3482569"/>
              <a:ext cx="2037209" cy="1320709"/>
            </a:xfrm>
            <a:prstGeom prst="rect">
              <a:avLst/>
            </a:prstGeom>
            <a:noFill/>
          </p:spPr>
          <p:txBody>
            <a:bodyPr wrap="none" lIns="179285" tIns="143428" rIns="179285" bIns="143428" rtlCol="0">
              <a:spAutoFit/>
            </a:bodyPr>
            <a:lstStyle/>
            <a:p>
              <a:pPr>
                <a:lnSpc>
                  <a:spcPct val="90000"/>
                </a:lnSpc>
                <a:spcAft>
                  <a:spcPts val="588"/>
                </a:spcAft>
                <a:defRPr/>
              </a:pPr>
              <a:r>
                <a:rPr lang="en-US" sz="1400" dirty="0">
                  <a:gradFill>
                    <a:gsLst>
                      <a:gs pos="0">
                        <a:srgbClr val="0078D4"/>
                      </a:gs>
                      <a:gs pos="100000">
                        <a:srgbClr val="0078D4"/>
                      </a:gs>
                    </a:gsLst>
                    <a:lin ang="5400000" scaled="0"/>
                  </a:gradFill>
                  <a:latin typeface="Segoe UI Semibold"/>
                  <a:cs typeface="Segoe UI" pitchFamily="34" charset="0"/>
                </a:rPr>
                <a:t>Least Privilege</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Least Privilege Access</a:t>
              </a:r>
              <a:br>
                <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Just-in-time Access</a:t>
              </a:r>
              <a:br>
                <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and more…</a:t>
              </a:r>
              <a:br>
                <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endPar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grpSp>
          <p:nvGrpSpPr>
            <p:cNvPr id="54" name="Group 53">
              <a:extLst>
                <a:ext uri="{FF2B5EF4-FFF2-40B4-BE49-F238E27FC236}">
                  <a16:creationId xmlns:a16="http://schemas.microsoft.com/office/drawing/2014/main" id="{0BA1BF35-47EF-4EDF-9B1D-C2AF9AA85CA3}"/>
                </a:ext>
              </a:extLst>
            </p:cNvPr>
            <p:cNvGrpSpPr/>
            <p:nvPr/>
          </p:nvGrpSpPr>
          <p:grpSpPr>
            <a:xfrm>
              <a:off x="3246806" y="5497103"/>
              <a:ext cx="1435131" cy="365890"/>
              <a:chOff x="3030213" y="5333873"/>
              <a:chExt cx="2537625" cy="646973"/>
            </a:xfrm>
          </p:grpSpPr>
          <p:cxnSp>
            <p:nvCxnSpPr>
              <p:cNvPr id="29" name="Straight Connector 28">
                <a:extLst>
                  <a:ext uri="{FF2B5EF4-FFF2-40B4-BE49-F238E27FC236}">
                    <a16:creationId xmlns:a16="http://schemas.microsoft.com/office/drawing/2014/main" id="{2B7F6E6B-B9D4-4931-9DD2-A241487B788F}"/>
                  </a:ext>
                </a:extLst>
              </p:cNvPr>
              <p:cNvCxnSpPr>
                <a:cxnSpLocks/>
              </p:cNvCxnSpPr>
              <p:nvPr/>
            </p:nvCxnSpPr>
            <p:spPr>
              <a:xfrm>
                <a:off x="4305568" y="5333873"/>
                <a:ext cx="0" cy="646973"/>
              </a:xfrm>
              <a:prstGeom prst="line">
                <a:avLst/>
              </a:prstGeom>
              <a:ln w="2857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37A02083-81C6-4EB8-A9BA-9073A64CB119}"/>
                  </a:ext>
                </a:extLst>
              </p:cNvPr>
              <p:cNvGrpSpPr/>
              <p:nvPr/>
            </p:nvGrpSpPr>
            <p:grpSpPr>
              <a:xfrm>
                <a:off x="3030213" y="5400077"/>
                <a:ext cx="1154903" cy="521142"/>
                <a:chOff x="6655119" y="5369991"/>
                <a:chExt cx="1359386" cy="613413"/>
              </a:xfrm>
            </p:grpSpPr>
            <p:grpSp>
              <p:nvGrpSpPr>
                <p:cNvPr id="31" name="Group 4">
                  <a:extLst>
                    <a:ext uri="{FF2B5EF4-FFF2-40B4-BE49-F238E27FC236}">
                      <a16:creationId xmlns:a16="http://schemas.microsoft.com/office/drawing/2014/main" id="{8E77332C-0320-47FD-ABA6-E7A2E0FA1065}"/>
                    </a:ext>
                  </a:extLst>
                </p:cNvPr>
                <p:cNvGrpSpPr>
                  <a:grpSpLocks noChangeAspect="1"/>
                </p:cNvGrpSpPr>
                <p:nvPr/>
              </p:nvGrpSpPr>
              <p:grpSpPr bwMode="auto">
                <a:xfrm>
                  <a:off x="7298256" y="5438932"/>
                  <a:ext cx="616719" cy="449359"/>
                  <a:chOff x="4423" y="993"/>
                  <a:chExt cx="737" cy="537"/>
                </a:xfrm>
              </p:grpSpPr>
              <p:sp>
                <p:nvSpPr>
                  <p:cNvPr id="32" name="AutoShape 3">
                    <a:extLst>
                      <a:ext uri="{FF2B5EF4-FFF2-40B4-BE49-F238E27FC236}">
                        <a16:creationId xmlns:a16="http://schemas.microsoft.com/office/drawing/2014/main" id="{6B5FF8A1-B3C0-4F8B-9BB4-53D30448A0A5}"/>
                      </a:ext>
                    </a:extLst>
                  </p:cNvPr>
                  <p:cNvSpPr>
                    <a:spLocks noChangeAspect="1" noChangeArrowheads="1" noTextEdit="1"/>
                  </p:cNvSpPr>
                  <p:nvPr/>
                </p:nvSpPr>
                <p:spPr bwMode="auto">
                  <a:xfrm>
                    <a:off x="4423" y="993"/>
                    <a:ext cx="737" cy="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33" name="Freeform 5">
                    <a:extLst>
                      <a:ext uri="{FF2B5EF4-FFF2-40B4-BE49-F238E27FC236}">
                        <a16:creationId xmlns:a16="http://schemas.microsoft.com/office/drawing/2014/main" id="{F89E3EFC-C4D9-4960-A57F-04D1036E0282}"/>
                      </a:ext>
                    </a:extLst>
                  </p:cNvPr>
                  <p:cNvSpPr>
                    <a:spLocks/>
                  </p:cNvSpPr>
                  <p:nvPr/>
                </p:nvSpPr>
                <p:spPr bwMode="auto">
                  <a:xfrm>
                    <a:off x="4423" y="994"/>
                    <a:ext cx="737" cy="536"/>
                  </a:xfrm>
                  <a:custGeom>
                    <a:avLst/>
                    <a:gdLst>
                      <a:gd name="T0" fmla="*/ 762 w 792"/>
                      <a:gd name="T1" fmla="*/ 0 h 578"/>
                      <a:gd name="T2" fmla="*/ 30 w 792"/>
                      <a:gd name="T3" fmla="*/ 0 h 578"/>
                      <a:gd name="T4" fmla="*/ 0 w 792"/>
                      <a:gd name="T5" fmla="*/ 30 h 578"/>
                      <a:gd name="T6" fmla="*/ 0 w 792"/>
                      <a:gd name="T7" fmla="*/ 548 h 578"/>
                      <a:gd name="T8" fmla="*/ 30 w 792"/>
                      <a:gd name="T9" fmla="*/ 578 h 578"/>
                      <a:gd name="T10" fmla="*/ 762 w 792"/>
                      <a:gd name="T11" fmla="*/ 578 h 578"/>
                      <a:gd name="T12" fmla="*/ 792 w 792"/>
                      <a:gd name="T13" fmla="*/ 548 h 578"/>
                      <a:gd name="T14" fmla="*/ 792 w 792"/>
                      <a:gd name="T15" fmla="*/ 30 h 578"/>
                      <a:gd name="T16" fmla="*/ 762 w 792"/>
                      <a:gd name="T17" fmla="*/ 0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2" h="578">
                        <a:moveTo>
                          <a:pt x="762" y="0"/>
                        </a:moveTo>
                        <a:cubicBezTo>
                          <a:pt x="30" y="0"/>
                          <a:pt x="30" y="0"/>
                          <a:pt x="30" y="0"/>
                        </a:cubicBezTo>
                        <a:cubicBezTo>
                          <a:pt x="5" y="0"/>
                          <a:pt x="0" y="5"/>
                          <a:pt x="0" y="30"/>
                        </a:cubicBezTo>
                        <a:cubicBezTo>
                          <a:pt x="0" y="548"/>
                          <a:pt x="0" y="548"/>
                          <a:pt x="0" y="548"/>
                        </a:cubicBezTo>
                        <a:cubicBezTo>
                          <a:pt x="0" y="573"/>
                          <a:pt x="5" y="578"/>
                          <a:pt x="30" y="578"/>
                        </a:cubicBezTo>
                        <a:cubicBezTo>
                          <a:pt x="762" y="578"/>
                          <a:pt x="762" y="578"/>
                          <a:pt x="762" y="578"/>
                        </a:cubicBezTo>
                        <a:cubicBezTo>
                          <a:pt x="787" y="578"/>
                          <a:pt x="792" y="573"/>
                          <a:pt x="792" y="548"/>
                        </a:cubicBezTo>
                        <a:cubicBezTo>
                          <a:pt x="792" y="30"/>
                          <a:pt x="792" y="30"/>
                          <a:pt x="792" y="30"/>
                        </a:cubicBezTo>
                        <a:cubicBezTo>
                          <a:pt x="792" y="5"/>
                          <a:pt x="787" y="0"/>
                          <a:pt x="762"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25000" noProof="0" dirty="0">
                      <a:ln>
                        <a:noFill/>
                      </a:ln>
                      <a:solidFill>
                        <a:srgbClr val="505050"/>
                      </a:solidFill>
                      <a:effectLst/>
                      <a:uLnTx/>
                      <a:uFillTx/>
                      <a:latin typeface="Segoe UI"/>
                      <a:ea typeface="+mn-ea"/>
                      <a:cs typeface="+mn-cs"/>
                    </a:endParaRPr>
                  </a:p>
                </p:txBody>
              </p:sp>
              <p:sp>
                <p:nvSpPr>
                  <p:cNvPr id="34" name="Oval 6">
                    <a:extLst>
                      <a:ext uri="{FF2B5EF4-FFF2-40B4-BE49-F238E27FC236}">
                        <a16:creationId xmlns:a16="http://schemas.microsoft.com/office/drawing/2014/main" id="{49052EE0-58AF-484E-A6E1-58B717791D47}"/>
                      </a:ext>
                    </a:extLst>
                  </p:cNvPr>
                  <p:cNvSpPr>
                    <a:spLocks noChangeArrowheads="1"/>
                  </p:cNvSpPr>
                  <p:nvPr/>
                </p:nvSpPr>
                <p:spPr bwMode="auto">
                  <a:xfrm>
                    <a:off x="4443" y="1008"/>
                    <a:ext cx="74" cy="73"/>
                  </a:xfrm>
                  <a:prstGeom prst="ellipse">
                    <a:avLst/>
                  </a:pr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25000" noProof="0" dirty="0">
                      <a:ln>
                        <a:noFill/>
                      </a:ln>
                      <a:solidFill>
                        <a:srgbClr val="505050"/>
                      </a:solidFill>
                      <a:effectLst/>
                      <a:uLnTx/>
                      <a:uFillTx/>
                      <a:latin typeface="Segoe UI"/>
                      <a:ea typeface="+mn-ea"/>
                      <a:cs typeface="+mn-cs"/>
                    </a:endParaRPr>
                  </a:p>
                </p:txBody>
              </p:sp>
              <p:sp>
                <p:nvSpPr>
                  <p:cNvPr id="35" name="Freeform 7">
                    <a:extLst>
                      <a:ext uri="{FF2B5EF4-FFF2-40B4-BE49-F238E27FC236}">
                        <a16:creationId xmlns:a16="http://schemas.microsoft.com/office/drawing/2014/main" id="{B5FAD726-1FC3-44AC-B03E-3280C46EE2DB}"/>
                      </a:ext>
                    </a:extLst>
                  </p:cNvPr>
                  <p:cNvSpPr>
                    <a:spLocks/>
                  </p:cNvSpPr>
                  <p:nvPr/>
                </p:nvSpPr>
                <p:spPr bwMode="auto">
                  <a:xfrm>
                    <a:off x="4458" y="1029"/>
                    <a:ext cx="44" cy="32"/>
                  </a:xfrm>
                  <a:custGeom>
                    <a:avLst/>
                    <a:gdLst>
                      <a:gd name="T0" fmla="*/ 15 w 44"/>
                      <a:gd name="T1" fmla="*/ 11 h 32"/>
                      <a:gd name="T2" fmla="*/ 27 w 44"/>
                      <a:gd name="T3" fmla="*/ 0 h 32"/>
                      <a:gd name="T4" fmla="*/ 17 w 44"/>
                      <a:gd name="T5" fmla="*/ 0 h 32"/>
                      <a:gd name="T6" fmla="*/ 0 w 44"/>
                      <a:gd name="T7" fmla="*/ 16 h 32"/>
                      <a:gd name="T8" fmla="*/ 17 w 44"/>
                      <a:gd name="T9" fmla="*/ 32 h 32"/>
                      <a:gd name="T10" fmla="*/ 27 w 44"/>
                      <a:gd name="T11" fmla="*/ 32 h 32"/>
                      <a:gd name="T12" fmla="*/ 15 w 44"/>
                      <a:gd name="T13" fmla="*/ 20 h 32"/>
                      <a:gd name="T14" fmla="*/ 44 w 44"/>
                      <a:gd name="T15" fmla="*/ 20 h 32"/>
                      <a:gd name="T16" fmla="*/ 44 w 44"/>
                      <a:gd name="T17" fmla="*/ 11 h 32"/>
                      <a:gd name="T18" fmla="*/ 15 w 44"/>
                      <a:gd name="T19" fmla="*/ 1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2">
                        <a:moveTo>
                          <a:pt x="15" y="11"/>
                        </a:moveTo>
                        <a:lnTo>
                          <a:pt x="27" y="0"/>
                        </a:lnTo>
                        <a:lnTo>
                          <a:pt x="17" y="0"/>
                        </a:lnTo>
                        <a:lnTo>
                          <a:pt x="0" y="16"/>
                        </a:lnTo>
                        <a:lnTo>
                          <a:pt x="17" y="32"/>
                        </a:lnTo>
                        <a:lnTo>
                          <a:pt x="27" y="32"/>
                        </a:lnTo>
                        <a:lnTo>
                          <a:pt x="15" y="20"/>
                        </a:lnTo>
                        <a:lnTo>
                          <a:pt x="44" y="20"/>
                        </a:lnTo>
                        <a:lnTo>
                          <a:pt x="44" y="11"/>
                        </a:lnTo>
                        <a:lnTo>
                          <a:pt x="15"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36" name="Rectangle 8">
                    <a:extLst>
                      <a:ext uri="{FF2B5EF4-FFF2-40B4-BE49-F238E27FC236}">
                        <a16:creationId xmlns:a16="http://schemas.microsoft.com/office/drawing/2014/main" id="{47D693B9-A5D0-4AFD-BDBC-7B201FDA7914}"/>
                      </a:ext>
                    </a:extLst>
                  </p:cNvPr>
                  <p:cNvSpPr>
                    <a:spLocks noChangeArrowheads="1"/>
                  </p:cNvSpPr>
                  <p:nvPr/>
                </p:nvSpPr>
                <p:spPr bwMode="auto">
                  <a:xfrm>
                    <a:off x="4441" y="1095"/>
                    <a:ext cx="701" cy="41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25000" noProof="0" dirty="0">
                      <a:ln>
                        <a:noFill/>
                      </a:ln>
                      <a:solidFill>
                        <a:srgbClr val="505050"/>
                      </a:solidFill>
                      <a:effectLst/>
                      <a:uLnTx/>
                      <a:uFillTx/>
                      <a:latin typeface="Segoe UI"/>
                      <a:ea typeface="+mn-ea"/>
                      <a:cs typeface="+mn-cs"/>
                    </a:endParaRPr>
                  </a:p>
                </p:txBody>
              </p:sp>
              <p:sp>
                <p:nvSpPr>
                  <p:cNvPr id="37" name="Rectangle 9">
                    <a:extLst>
                      <a:ext uri="{FF2B5EF4-FFF2-40B4-BE49-F238E27FC236}">
                        <a16:creationId xmlns:a16="http://schemas.microsoft.com/office/drawing/2014/main" id="{CECBEE9B-70C9-4D57-94E7-A850F1D9B3E0}"/>
                      </a:ext>
                    </a:extLst>
                  </p:cNvPr>
                  <p:cNvSpPr>
                    <a:spLocks noChangeArrowheads="1"/>
                  </p:cNvSpPr>
                  <p:nvPr/>
                </p:nvSpPr>
                <p:spPr bwMode="auto">
                  <a:xfrm>
                    <a:off x="4528" y="1021"/>
                    <a:ext cx="614" cy="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25000" noProof="0" dirty="0">
                      <a:ln>
                        <a:noFill/>
                      </a:ln>
                      <a:solidFill>
                        <a:srgbClr val="505050"/>
                      </a:solidFill>
                      <a:effectLst/>
                      <a:uLnTx/>
                      <a:uFillTx/>
                      <a:latin typeface="Segoe UI"/>
                      <a:ea typeface="+mn-ea"/>
                      <a:cs typeface="+mn-cs"/>
                    </a:endParaRPr>
                  </a:p>
                </p:txBody>
              </p:sp>
            </p:grpSp>
            <p:sp>
              <p:nvSpPr>
                <p:cNvPr id="63" name="Rectangle: Rounded Corners 62">
                  <a:extLst>
                    <a:ext uri="{FF2B5EF4-FFF2-40B4-BE49-F238E27FC236}">
                      <a16:creationId xmlns:a16="http://schemas.microsoft.com/office/drawing/2014/main" id="{0D8279D9-827B-4D37-8D0C-15DF628AB0D8}"/>
                    </a:ext>
                  </a:extLst>
                </p:cNvPr>
                <p:cNvSpPr/>
                <p:nvPr/>
              </p:nvSpPr>
              <p:spPr bwMode="auto">
                <a:xfrm>
                  <a:off x="6655119" y="5369991"/>
                  <a:ext cx="1359386" cy="613413"/>
                </a:xfrm>
                <a:prstGeom prst="roundRect">
                  <a:avLst>
                    <a:gd name="adj" fmla="val 0"/>
                  </a:avLst>
                </a:prstGeom>
                <a:noFill/>
                <a:ln w="9525">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people_4" title="Icon of a person">
                  <a:extLst>
                    <a:ext uri="{FF2B5EF4-FFF2-40B4-BE49-F238E27FC236}">
                      <a16:creationId xmlns:a16="http://schemas.microsoft.com/office/drawing/2014/main" id="{0981353C-09EB-40AF-AD27-B9A0702F47C3}"/>
                    </a:ext>
                  </a:extLst>
                </p:cNvPr>
                <p:cNvSpPr>
                  <a:spLocks noChangeAspect="1" noEditPoints="1"/>
                </p:cNvSpPr>
                <p:nvPr/>
              </p:nvSpPr>
              <p:spPr bwMode="auto">
                <a:xfrm>
                  <a:off x="6827905" y="5497729"/>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94740A21-4EB8-4C7E-83C0-4D1BBC04DEDD}"/>
                  </a:ext>
                </a:extLst>
              </p:cNvPr>
              <p:cNvGrpSpPr/>
              <p:nvPr/>
            </p:nvGrpSpPr>
            <p:grpSpPr>
              <a:xfrm>
                <a:off x="4412935" y="5416330"/>
                <a:ext cx="1154903" cy="521142"/>
                <a:chOff x="4955277" y="5373903"/>
                <a:chExt cx="1359386" cy="613413"/>
              </a:xfrm>
            </p:grpSpPr>
            <p:pic>
              <p:nvPicPr>
                <p:cNvPr id="41" name="Content Placeholder 69">
                  <a:extLst>
                    <a:ext uri="{FF2B5EF4-FFF2-40B4-BE49-F238E27FC236}">
                      <a16:creationId xmlns:a16="http://schemas.microsoft.com/office/drawing/2014/main" id="{A2B2D1CD-FB19-42A0-94B9-FC0A3DB514E5}"/>
                    </a:ext>
                  </a:extLst>
                </p:cNvPr>
                <p:cNvPicPr>
                  <a:picLocks noChangeAspect="1"/>
                </p:cNvPicPr>
                <p:nvPr/>
              </p:nvPicPr>
              <p:blipFill rotWithShape="1">
                <a:blip r:embed="rId3">
                  <a:clrChange>
                    <a:clrFrom>
                      <a:srgbClr val="FDFCFA"/>
                    </a:clrFrom>
                    <a:clrTo>
                      <a:srgbClr val="FDFCFA">
                        <a:alpha val="0"/>
                      </a:srgbClr>
                    </a:clrTo>
                  </a:clrChange>
                </a:blip>
                <a:srcRect l="24692" r="25026"/>
                <a:stretch/>
              </p:blipFill>
              <p:spPr>
                <a:xfrm>
                  <a:off x="5130184" y="5483814"/>
                  <a:ext cx="409467" cy="394616"/>
                </a:xfrm>
                <a:prstGeom prst="rect">
                  <a:avLst/>
                </a:prstGeom>
              </p:spPr>
            </p:pic>
            <p:sp>
              <p:nvSpPr>
                <p:cNvPr id="85" name="Rectangle: Rounded Corners 84">
                  <a:extLst>
                    <a:ext uri="{FF2B5EF4-FFF2-40B4-BE49-F238E27FC236}">
                      <a16:creationId xmlns:a16="http://schemas.microsoft.com/office/drawing/2014/main" id="{D0EC5B69-73B3-4EE9-BEEE-3A475B68EBCA}"/>
                    </a:ext>
                  </a:extLst>
                </p:cNvPr>
                <p:cNvSpPr/>
                <p:nvPr/>
              </p:nvSpPr>
              <p:spPr bwMode="auto">
                <a:xfrm>
                  <a:off x="4955277" y="5373903"/>
                  <a:ext cx="1359386" cy="613413"/>
                </a:xfrm>
                <a:prstGeom prst="roundRect">
                  <a:avLst>
                    <a:gd name="adj" fmla="val 0"/>
                  </a:avLst>
                </a:prstGeom>
                <a:noFill/>
                <a:ln w="9525">
                  <a:solidFill>
                    <a:schemeClr val="bg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people_4" title="Icon of a person">
                  <a:extLst>
                    <a:ext uri="{FF2B5EF4-FFF2-40B4-BE49-F238E27FC236}">
                      <a16:creationId xmlns:a16="http://schemas.microsoft.com/office/drawing/2014/main" id="{D4E99754-2C23-4A83-9C1E-0F1F5234AE5F}"/>
                    </a:ext>
                  </a:extLst>
                </p:cNvPr>
                <p:cNvSpPr>
                  <a:spLocks noChangeAspect="1" noEditPoints="1"/>
                </p:cNvSpPr>
                <p:nvPr/>
              </p:nvSpPr>
              <p:spPr bwMode="auto">
                <a:xfrm>
                  <a:off x="5812892" y="5497729"/>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92D1BDB8-93DF-4896-AE28-7F18FA8B53EB}"/>
                    </a:ext>
                  </a:extLst>
                </p:cNvPr>
                <p:cNvSpPr/>
                <p:nvPr/>
              </p:nvSpPr>
              <p:spPr bwMode="auto">
                <a:xfrm>
                  <a:off x="5044440" y="5438931"/>
                  <a:ext cx="675995" cy="511657"/>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51" name="TextBox 50">
              <a:extLst>
                <a:ext uri="{FF2B5EF4-FFF2-40B4-BE49-F238E27FC236}">
                  <a16:creationId xmlns:a16="http://schemas.microsoft.com/office/drawing/2014/main" id="{408D274B-243C-4620-A15E-68F42D0820F9}"/>
                </a:ext>
              </a:extLst>
            </p:cNvPr>
            <p:cNvSpPr txBox="1"/>
            <p:nvPr/>
          </p:nvSpPr>
          <p:spPr>
            <a:xfrm>
              <a:off x="948539" y="4661129"/>
              <a:ext cx="1669303" cy="970137"/>
            </a:xfrm>
            <a:prstGeom prst="rect">
              <a:avLst/>
            </a:prstGeom>
            <a:noFill/>
          </p:spPr>
          <p:txBody>
            <a:bodyPr wrap="none" lIns="91440" tIns="91440" rIns="91440" bIns="182880" rtlCol="0">
              <a:spAutoFit/>
            </a:bodyPr>
            <a:lstStyle/>
            <a:p>
              <a:pPr fontAlgn="base">
                <a:lnSpc>
                  <a:spcPct val="90000"/>
                </a:lnSpc>
                <a:spcBef>
                  <a:spcPct val="0"/>
                </a:spcBef>
                <a:spcAft>
                  <a:spcPts val="588"/>
                </a:spcAft>
                <a:defRPr/>
              </a:pPr>
              <a:r>
                <a:rPr lang="en-US" sz="1400" dirty="0">
                  <a:gradFill>
                    <a:gsLst>
                      <a:gs pos="0">
                        <a:srgbClr val="0078D4"/>
                      </a:gs>
                      <a:gs pos="100000">
                        <a:srgbClr val="0078D4"/>
                      </a:gs>
                    </a:gsLst>
                    <a:lin ang="5400000" scaled="0"/>
                  </a:gradFill>
                  <a:latin typeface="Segoe UI Semibold"/>
                  <a:cs typeface="Segoe UI" pitchFamily="34" charset="0"/>
                </a:rPr>
                <a:t>Authentication</a:t>
              </a:r>
            </a:p>
            <a:p>
              <a:pPr lvl="0" defTabSz="932472" fontAlgn="base">
                <a:spcBef>
                  <a:spcPct val="0"/>
                </a:spcBef>
                <a:spcAft>
                  <a:spcPct val="0"/>
                </a:spcAft>
                <a:defRPr/>
              </a:pPr>
              <a:r>
                <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Multi-factor Auth</a:t>
              </a:r>
              <a:br>
                <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lang="en-US" sz="1372" dirty="0">
                  <a:gradFill>
                    <a:gsLst>
                      <a:gs pos="2917">
                        <a:srgbClr val="1A1A1A"/>
                      </a:gs>
                      <a:gs pos="30000">
                        <a:srgbClr val="1A1A1A"/>
                      </a:gs>
                    </a:gsLst>
                    <a:lin ang="5400000" scaled="0"/>
                  </a:gradFill>
                  <a:latin typeface="Segoe UI"/>
                </a:rPr>
                <a:t>Anomaly Detection</a:t>
              </a:r>
              <a:endPar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40" name="Rectangle 39">
              <a:extLst>
                <a:ext uri="{FF2B5EF4-FFF2-40B4-BE49-F238E27FC236}">
                  <a16:creationId xmlns:a16="http://schemas.microsoft.com/office/drawing/2014/main" id="{5AEBA0C1-28BD-4D6C-B8B9-6DBD237D0190}"/>
                </a:ext>
              </a:extLst>
            </p:cNvPr>
            <p:cNvSpPr/>
            <p:nvPr/>
          </p:nvSpPr>
          <p:spPr>
            <a:xfrm>
              <a:off x="3001702" y="4661129"/>
              <a:ext cx="2941367" cy="940605"/>
            </a:xfrm>
            <a:prstGeom prst="rect">
              <a:avLst/>
            </a:prstGeom>
            <a:noFill/>
          </p:spPr>
          <p:txBody>
            <a:bodyPr wrap="none" lIns="179285" tIns="143428" rIns="179285" bIns="143428" rtlCol="0">
              <a:spAutoFit/>
            </a:bodyPr>
            <a:lstStyle/>
            <a:p>
              <a:pPr>
                <a:lnSpc>
                  <a:spcPct val="90000"/>
                </a:lnSpc>
                <a:spcAft>
                  <a:spcPts val="588"/>
                </a:spcAft>
              </a:pPr>
              <a:r>
                <a:rPr lang="en-US" sz="1400" dirty="0">
                  <a:gradFill>
                    <a:gsLst>
                      <a:gs pos="0">
                        <a:srgbClr val="0078D4"/>
                      </a:gs>
                      <a:gs pos="100000">
                        <a:srgbClr val="0078D4"/>
                      </a:gs>
                    </a:gsLst>
                    <a:lin ang="5400000" scaled="0"/>
                  </a:gradFill>
                  <a:latin typeface="Segoe UI Semibold"/>
                  <a:cs typeface="Segoe UI" pitchFamily="34" charset="0"/>
                </a:rPr>
                <a:t>Privileged Access Workstations</a:t>
              </a:r>
            </a:p>
            <a:p>
              <a:pPr>
                <a:lnSpc>
                  <a:spcPct val="90000"/>
                </a:lnSpc>
                <a:spcAft>
                  <a:spcPts val="588"/>
                </a:spcAft>
                <a:defRPr/>
              </a:pPr>
              <a:r>
                <a:rPr lang="en-US" sz="1372" dirty="0">
                  <a:gradFill>
                    <a:gsLst>
                      <a:gs pos="2917">
                        <a:srgbClr val="1A1A1A"/>
                      </a:gs>
                      <a:gs pos="30000">
                        <a:srgbClr val="1A1A1A"/>
                      </a:gs>
                    </a:gsLst>
                    <a:lin ang="5400000" scaled="0"/>
                  </a:gradFill>
                  <a:latin typeface="Segoe UI"/>
                </a:rPr>
                <a:t>Secure Access Workstations </a:t>
              </a:r>
              <a:br>
                <a:rPr lang="en-US" sz="1372" dirty="0">
                  <a:gradFill>
                    <a:gsLst>
                      <a:gs pos="2917">
                        <a:srgbClr val="1A1A1A"/>
                      </a:gs>
                      <a:gs pos="30000">
                        <a:srgbClr val="1A1A1A"/>
                      </a:gs>
                    </a:gsLst>
                    <a:lin ang="5400000" scaled="0"/>
                  </a:gradFill>
                  <a:latin typeface="Segoe UI"/>
                </a:rPr>
              </a:br>
              <a:r>
                <a:rPr lang="en-US" sz="1372" dirty="0">
                  <a:gradFill>
                    <a:gsLst>
                      <a:gs pos="2917">
                        <a:srgbClr val="1A1A1A"/>
                      </a:gs>
                      <a:gs pos="30000">
                        <a:srgbClr val="1A1A1A"/>
                      </a:gs>
                    </a:gsLst>
                    <a:lin ang="5400000" scaled="0"/>
                  </a:gradFill>
                  <a:latin typeface="Segoe UI"/>
                </a:rPr>
                <a:t>isolation from web/email risks</a:t>
              </a:r>
            </a:p>
          </p:txBody>
        </p:sp>
        <p:sp>
          <p:nvSpPr>
            <p:cNvPr id="98" name="Rectangle 97">
              <a:extLst>
                <a:ext uri="{FF2B5EF4-FFF2-40B4-BE49-F238E27FC236}">
                  <a16:creationId xmlns:a16="http://schemas.microsoft.com/office/drawing/2014/main" id="{2FC770F7-BB0C-43F7-8A8F-09538537E5EE}"/>
                </a:ext>
              </a:extLst>
            </p:cNvPr>
            <p:cNvSpPr/>
            <p:nvPr/>
          </p:nvSpPr>
          <p:spPr>
            <a:xfrm>
              <a:off x="551574" y="5721861"/>
              <a:ext cx="2135521" cy="584775"/>
            </a:xfrm>
            <a:prstGeom prst="rect">
              <a:avLst/>
            </a:prstGeom>
          </p:spPr>
          <p:txBody>
            <a:bodyPr wrap="none">
              <a:spAutoFit/>
            </a:bodyPr>
            <a:lstStyle/>
            <a:p>
              <a:pPr lvl="0" defTabSz="932472" fontAlgn="base">
                <a:spcBef>
                  <a:spcPct val="0"/>
                </a:spcBef>
                <a:spcAft>
                  <a:spcPct val="0"/>
                </a:spcAft>
                <a:defRPr/>
              </a:pPr>
              <a:r>
                <a:rPr lang="en-US" sz="1600" dirty="0">
                  <a:gradFill>
                    <a:gsLst>
                      <a:gs pos="0">
                        <a:srgbClr val="0078D4"/>
                      </a:gs>
                      <a:gs pos="100000">
                        <a:srgbClr val="0078D4"/>
                      </a:gs>
                    </a:gsLst>
                    <a:lin ang="5400000" scaled="0"/>
                  </a:gradFill>
                  <a:latin typeface="Segoe UI Semibold"/>
                  <a:cs typeface="Segoe UI" pitchFamily="34" charset="0"/>
                </a:rPr>
                <a:t>Rigorous Security </a:t>
              </a:r>
              <a:br>
                <a:rPr lang="en-US" sz="1600" dirty="0">
                  <a:gradFill>
                    <a:gsLst>
                      <a:gs pos="0">
                        <a:srgbClr val="0078D4"/>
                      </a:gs>
                      <a:gs pos="100000">
                        <a:srgbClr val="0078D4"/>
                      </a:gs>
                    </a:gsLst>
                    <a:lin ang="5400000" scaled="0"/>
                  </a:gradFill>
                  <a:latin typeface="Segoe UI Semibold"/>
                  <a:cs typeface="Segoe UI" pitchFamily="34" charset="0"/>
                </a:rPr>
              </a:br>
              <a:r>
                <a:rPr lang="en-US" sz="1600" dirty="0">
                  <a:gradFill>
                    <a:gsLst>
                      <a:gs pos="0">
                        <a:srgbClr val="0078D4"/>
                      </a:gs>
                      <a:gs pos="100000">
                        <a:srgbClr val="0078D4"/>
                      </a:gs>
                    </a:gsLst>
                    <a:lin ang="5400000" scaled="0"/>
                  </a:gradFill>
                  <a:latin typeface="Segoe UI Semibold"/>
                  <a:cs typeface="Segoe UI" pitchFamily="34" charset="0"/>
                </a:rPr>
                <a:t>For Privileged Access</a:t>
              </a:r>
            </a:p>
          </p:txBody>
        </p:sp>
        <p:sp>
          <p:nvSpPr>
            <p:cNvPr id="113" name="Fingerprint_E928" title="Icon of a fingerprint">
              <a:extLst>
                <a:ext uri="{FF2B5EF4-FFF2-40B4-BE49-F238E27FC236}">
                  <a16:creationId xmlns:a16="http://schemas.microsoft.com/office/drawing/2014/main" id="{BC480A87-EA86-4A94-BA9E-716742013B2E}"/>
                </a:ext>
              </a:extLst>
            </p:cNvPr>
            <p:cNvSpPr>
              <a:spLocks noChangeAspect="1" noEditPoints="1"/>
            </p:cNvSpPr>
            <p:nvPr/>
          </p:nvSpPr>
          <p:spPr bwMode="auto">
            <a:xfrm>
              <a:off x="687693" y="4740791"/>
              <a:ext cx="224674" cy="302145"/>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4" name="Stopwatch_E916" title="Icon of a stopwatch">
              <a:extLst>
                <a:ext uri="{FF2B5EF4-FFF2-40B4-BE49-F238E27FC236}">
                  <a16:creationId xmlns:a16="http://schemas.microsoft.com/office/drawing/2014/main" id="{08CD5246-A104-4DE8-8B55-D4E798F3255F}"/>
                </a:ext>
              </a:extLst>
            </p:cNvPr>
            <p:cNvSpPr>
              <a:spLocks noChangeAspect="1" noEditPoints="1"/>
            </p:cNvSpPr>
            <p:nvPr/>
          </p:nvSpPr>
          <p:spPr bwMode="auto">
            <a:xfrm>
              <a:off x="2822700" y="3591940"/>
              <a:ext cx="256128" cy="295564"/>
            </a:xfrm>
            <a:custGeom>
              <a:avLst/>
              <a:gdLst>
                <a:gd name="T0" fmla="*/ 3250 w 3250"/>
                <a:gd name="T1" fmla="*/ 2125 h 3750"/>
                <a:gd name="T2" fmla="*/ 1625 w 3250"/>
                <a:gd name="T3" fmla="*/ 3750 h 3750"/>
                <a:gd name="T4" fmla="*/ 0 w 3250"/>
                <a:gd name="T5" fmla="*/ 2125 h 3750"/>
                <a:gd name="T6" fmla="*/ 1625 w 3250"/>
                <a:gd name="T7" fmla="*/ 500 h 3750"/>
                <a:gd name="T8" fmla="*/ 3250 w 3250"/>
                <a:gd name="T9" fmla="*/ 2125 h 3750"/>
                <a:gd name="T10" fmla="*/ 1500 w 3250"/>
                <a:gd name="T11" fmla="*/ 1125 h 3750"/>
                <a:gd name="T12" fmla="*/ 1500 w 3250"/>
                <a:gd name="T13" fmla="*/ 2250 h 3750"/>
                <a:gd name="T14" fmla="*/ 2375 w 3250"/>
                <a:gd name="T15" fmla="*/ 2250 h 3750"/>
                <a:gd name="T16" fmla="*/ 875 w 3250"/>
                <a:gd name="T17" fmla="*/ 0 h 3750"/>
                <a:gd name="T18" fmla="*/ 2125 w 3250"/>
                <a:gd name="T19" fmla="*/ 0 h 3750"/>
                <a:gd name="T20" fmla="*/ 1500 w 3250"/>
                <a:gd name="T21" fmla="*/ 500 h 3750"/>
                <a:gd name="T22" fmla="*/ 1500 w 3250"/>
                <a:gd name="T23" fmla="*/ 0 h 3750"/>
                <a:gd name="T24" fmla="*/ 2643 w 3250"/>
                <a:gd name="T25" fmla="*/ 857 h 3750"/>
                <a:gd name="T26" fmla="*/ 3125 w 3250"/>
                <a:gd name="T27" fmla="*/ 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50" h="3750">
                  <a:moveTo>
                    <a:pt x="3250" y="2125"/>
                  </a:moveTo>
                  <a:cubicBezTo>
                    <a:pt x="3250" y="3022"/>
                    <a:pt x="2522" y="3750"/>
                    <a:pt x="1625" y="3750"/>
                  </a:cubicBezTo>
                  <a:cubicBezTo>
                    <a:pt x="728" y="3750"/>
                    <a:pt x="0" y="3022"/>
                    <a:pt x="0" y="2125"/>
                  </a:cubicBezTo>
                  <a:cubicBezTo>
                    <a:pt x="0" y="1228"/>
                    <a:pt x="728" y="500"/>
                    <a:pt x="1625" y="500"/>
                  </a:cubicBezTo>
                  <a:cubicBezTo>
                    <a:pt x="2522" y="500"/>
                    <a:pt x="3250" y="1228"/>
                    <a:pt x="3250" y="2125"/>
                  </a:cubicBezTo>
                  <a:close/>
                  <a:moveTo>
                    <a:pt x="1500" y="1125"/>
                  </a:moveTo>
                  <a:cubicBezTo>
                    <a:pt x="1500" y="2250"/>
                    <a:pt x="1500" y="2250"/>
                    <a:pt x="1500" y="2250"/>
                  </a:cubicBezTo>
                  <a:cubicBezTo>
                    <a:pt x="2375" y="2250"/>
                    <a:pt x="2375" y="2250"/>
                    <a:pt x="2375" y="2250"/>
                  </a:cubicBezTo>
                  <a:moveTo>
                    <a:pt x="875" y="0"/>
                  </a:moveTo>
                  <a:cubicBezTo>
                    <a:pt x="2125" y="0"/>
                    <a:pt x="2125" y="0"/>
                    <a:pt x="2125" y="0"/>
                  </a:cubicBezTo>
                  <a:moveTo>
                    <a:pt x="1500" y="500"/>
                  </a:moveTo>
                  <a:cubicBezTo>
                    <a:pt x="1500" y="0"/>
                    <a:pt x="1500" y="0"/>
                    <a:pt x="1500" y="0"/>
                  </a:cubicBezTo>
                  <a:moveTo>
                    <a:pt x="2643" y="857"/>
                  </a:moveTo>
                  <a:cubicBezTo>
                    <a:pt x="3125" y="375"/>
                    <a:pt x="3125" y="375"/>
                    <a:pt x="3125" y="3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pic>
          <p:nvPicPr>
            <p:cNvPr id="58" name="Graphic 57" descr="Laptop">
              <a:extLst>
                <a:ext uri="{FF2B5EF4-FFF2-40B4-BE49-F238E27FC236}">
                  <a16:creationId xmlns:a16="http://schemas.microsoft.com/office/drawing/2014/main" id="{E01DA63D-91FA-4E50-BF98-B18462B466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82378" y="4720180"/>
              <a:ext cx="342973" cy="342973"/>
            </a:xfrm>
            <a:prstGeom prst="rect">
              <a:avLst/>
            </a:prstGeom>
          </p:spPr>
        </p:pic>
      </p:grpSp>
      <mc:AlternateContent xmlns:mc="http://schemas.openxmlformats.org/markup-compatibility/2006" xmlns:pslz="http://schemas.microsoft.com/office/powerpoint/2016/slidezoom">
        <mc:Choice Requires="pslz">
          <p:graphicFrame>
            <p:nvGraphicFramePr>
              <p:cNvPr id="22" name="Slide Zoom 21">
                <a:extLst>
                  <a:ext uri="{FF2B5EF4-FFF2-40B4-BE49-F238E27FC236}">
                    <a16:creationId xmlns:a16="http://schemas.microsoft.com/office/drawing/2014/main" id="{63144A47-9FE3-4FC8-8248-435D4E2A5225}"/>
                  </a:ext>
                </a:extLst>
              </p:cNvPr>
              <p:cNvGraphicFramePr>
                <a:graphicFrameLocks noChangeAspect="1"/>
              </p:cNvGraphicFramePr>
              <p:nvPr>
                <p:extLst>
                  <p:ext uri="{D42A27DB-BD31-4B8C-83A1-F6EECF244321}">
                    <p14:modId xmlns:p14="http://schemas.microsoft.com/office/powerpoint/2010/main" val="2565933605"/>
                  </p:ext>
                </p:extLst>
              </p:nvPr>
            </p:nvGraphicFramePr>
            <p:xfrm>
              <a:off x="4799077" y="4111335"/>
              <a:ext cx="883991" cy="497244"/>
            </p:xfrm>
            <a:graphic>
              <a:graphicData uri="http://schemas.microsoft.com/office/powerpoint/2016/slidezoom">
                <pslz:sldZm>
                  <pslz:sldZmObj sldId="3069" cId="834639253">
                    <pslz:zmPr id="{D3F08E23-B04F-4D8D-82C1-BF71F435DD06}" returnToParent="0" transitionDur="1000">
                      <p166:blipFill xmlns:p166="http://schemas.microsoft.com/office/powerpoint/2016/6/main">
                        <a:blip r:embed="rId6"/>
                        <a:stretch>
                          <a:fillRect/>
                        </a:stretch>
                      </p166:blipFill>
                      <p166:spPr xmlns:p166="http://schemas.microsoft.com/office/powerpoint/2016/6/main">
                        <a:xfrm>
                          <a:off x="0" y="0"/>
                          <a:ext cx="883991" cy="497244"/>
                        </a:xfrm>
                        <a:prstGeom prst="rect">
                          <a:avLst/>
                        </a:prstGeom>
                        <a:ln w="3175">
                          <a:solidFill>
                            <a:prstClr val="ltGray"/>
                          </a:solidFill>
                        </a:ln>
                      </p166:spPr>
                    </pslz:zmPr>
                  </pslz:sldZmObj>
                </pslz:sldZm>
              </a:graphicData>
            </a:graphic>
          </p:graphicFrame>
        </mc:Choice>
        <mc:Fallback xmlns="">
          <p:pic>
            <p:nvPicPr>
              <p:cNvPr id="22" name="Slide Zoom 21">
                <a:hlinkClick r:id="rId7" action="ppaction://hlinksldjump"/>
                <a:extLst>
                  <a:ext uri="{FF2B5EF4-FFF2-40B4-BE49-F238E27FC236}">
                    <a16:creationId xmlns:a16="http://schemas.microsoft.com/office/drawing/2014/main" id="{63144A47-9FE3-4FC8-8248-435D4E2A5225}"/>
                  </a:ext>
                </a:extLst>
              </p:cNvPr>
              <p:cNvPicPr>
                <a:picLocks noGrp="1" noRot="1" noChangeAspect="1" noMove="1" noResize="1" noEditPoints="1" noAdjustHandles="1" noChangeArrowheads="1" noChangeShapeType="1"/>
              </p:cNvPicPr>
              <p:nvPr/>
            </p:nvPicPr>
            <p:blipFill>
              <a:blip r:embed="rId8"/>
              <a:stretch>
                <a:fillRect/>
              </a:stretch>
            </p:blipFill>
            <p:spPr>
              <a:xfrm>
                <a:off x="4799077" y="4111335"/>
                <a:ext cx="883991" cy="497244"/>
              </a:xfrm>
              <a:prstGeom prst="rect">
                <a:avLst/>
              </a:prstGeom>
              <a:ln w="3175">
                <a:solidFill>
                  <a:prstClr val="ltGray"/>
                </a:solidFill>
              </a:ln>
            </p:spPr>
          </p:pic>
        </mc:Fallback>
      </mc:AlternateContent>
    </p:spTree>
    <p:extLst>
      <p:ext uri="{BB962C8B-B14F-4D97-AF65-F5344CB8AC3E}">
        <p14:creationId xmlns:p14="http://schemas.microsoft.com/office/powerpoint/2010/main" val="405514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9"/>
                                        </p:tgtEl>
                                        <p:attrNameLst>
                                          <p:attrName>style.visibility</p:attrName>
                                        </p:attrNameLst>
                                      </p:cBhvr>
                                      <p:to>
                                        <p:strVal val="visible"/>
                                      </p:to>
                                    </p:set>
                                    <p:animEffect transition="in" filter="fade">
                                      <p:cBhvr>
                                        <p:cTn id="10" dur="500"/>
                                        <p:tgtEl>
                                          <p:spTgt spid="99"/>
                                        </p:tgtEl>
                                      </p:cBhvr>
                                    </p:animEffect>
                                  </p:childTnLst>
                                </p:cTn>
                              </p:par>
                              <p:par>
                                <p:cTn id="11" presetID="22" presetClass="entr" presetSubtype="8" fill="hold" nodeType="withEffect">
                                  <p:stCondLst>
                                    <p:cond delay="0"/>
                                  </p:stCondLst>
                                  <p:childTnLst>
                                    <p:set>
                                      <p:cBhvr>
                                        <p:cTn id="12" dur="1" fill="hold">
                                          <p:stCondLst>
                                            <p:cond delay="0"/>
                                          </p:stCondLst>
                                        </p:cTn>
                                        <p:tgtEl>
                                          <p:spTgt spid="119"/>
                                        </p:tgtEl>
                                        <p:attrNameLst>
                                          <p:attrName>style.visibility</p:attrName>
                                        </p:attrNameLst>
                                      </p:cBhvr>
                                      <p:to>
                                        <p:strVal val="visible"/>
                                      </p:to>
                                    </p:set>
                                    <p:animEffect transition="in" filter="wipe(left)">
                                      <p:cBhvr>
                                        <p:cTn id="13" dur="500"/>
                                        <p:tgtEl>
                                          <p:spTgt spid="119"/>
                                        </p:tgtEl>
                                      </p:cBhvr>
                                    </p:animEffect>
                                  </p:childTnLst>
                                </p:cTn>
                              </p:par>
                            </p:childTnLst>
                          </p:cTn>
                        </p:par>
                        <p:par>
                          <p:cTn id="14" fill="hold">
                            <p:stCondLst>
                              <p:cond delay="500"/>
                            </p:stCondLst>
                            <p:childTnLst>
                              <p:par>
                                <p:cTn id="15" presetID="22" presetClass="entr" presetSubtype="2" fill="hold" nodeType="afterEffect">
                                  <p:stCondLst>
                                    <p:cond delay="0"/>
                                  </p:stCondLst>
                                  <p:childTnLst>
                                    <p:set>
                                      <p:cBhvr>
                                        <p:cTn id="16" dur="1" fill="hold">
                                          <p:stCondLst>
                                            <p:cond delay="0"/>
                                          </p:stCondLst>
                                        </p:cTn>
                                        <p:tgtEl>
                                          <p:spTgt spid="116"/>
                                        </p:tgtEl>
                                        <p:attrNameLst>
                                          <p:attrName>style.visibility</p:attrName>
                                        </p:attrNameLst>
                                      </p:cBhvr>
                                      <p:to>
                                        <p:strVal val="visible"/>
                                      </p:to>
                                    </p:set>
                                    <p:animEffect transition="in" filter="wipe(right)">
                                      <p:cBhvr>
                                        <p:cTn id="17" dur="500"/>
                                        <p:tgtEl>
                                          <p:spTgt spid="1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par>
                                <p:cTn id="23" presetID="22" presetClass="entr" presetSubtype="4" fill="hold" nodeType="with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wipe(down)">
                                      <p:cBhvr>
                                        <p:cTn id="25" dur="500"/>
                                        <p:tgtEl>
                                          <p:spTgt spid="62"/>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childTnLst>
                          </p:cTn>
                        </p:par>
                        <p:par>
                          <p:cTn id="34" fill="hold">
                            <p:stCondLst>
                              <p:cond delay="500"/>
                            </p:stCondLst>
                            <p:childTnLst>
                              <p:par>
                                <p:cTn id="35" presetID="22" presetClass="entr" presetSubtype="4" fill="hold" nodeType="after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wipe(down)">
                                      <p:cBhvr>
                                        <p:cTn id="37" dur="500"/>
                                        <p:tgtEl>
                                          <p:spTgt spid="6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8"/>
                                        </p:tgtEl>
                                        <p:attrNameLst>
                                          <p:attrName>style.visibility</p:attrName>
                                        </p:attrNameLst>
                                      </p:cBhvr>
                                      <p:to>
                                        <p:strVal val="visible"/>
                                      </p:to>
                                    </p:set>
                                    <p:animEffect transition="in" filter="wipe(left)">
                                      <p:cBhvr>
                                        <p:cTn id="42" dur="500"/>
                                        <p:tgtEl>
                                          <p:spTgt spid="68"/>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66"/>
                                        </p:tgtEl>
                                        <p:attrNameLst>
                                          <p:attrName>style.visibility</p:attrName>
                                        </p:attrNameLst>
                                      </p:cBhvr>
                                      <p:to>
                                        <p:strVal val="visible"/>
                                      </p:to>
                                    </p:set>
                                    <p:animEffect transition="in" filter="fade">
                                      <p:cBhvr>
                                        <p:cTn id="46"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99"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 name="Text Placeholder 2">
            <a:extLst>
              <a:ext uri="{FF2B5EF4-FFF2-40B4-BE49-F238E27FC236}">
                <a16:creationId xmlns:a16="http://schemas.microsoft.com/office/drawing/2014/main" id="{38043FB3-6744-431B-9DEC-2FCB51528244}"/>
              </a:ext>
            </a:extLst>
          </p:cNvPr>
          <p:cNvSpPr txBox="1">
            <a:spLocks/>
          </p:cNvSpPr>
          <p:nvPr/>
        </p:nvSpPr>
        <p:spPr>
          <a:xfrm>
            <a:off x="426221" y="2157973"/>
            <a:ext cx="4279195" cy="4290796"/>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cs typeface="Segoe UI" pitchFamily="34" charset="0"/>
            </a:endParaRPr>
          </a:p>
        </p:txBody>
      </p:sp>
      <p:sp>
        <p:nvSpPr>
          <p:cNvPr id="3" name="Title 2"/>
          <p:cNvSpPr>
            <a:spLocks noGrp="1"/>
          </p:cNvSpPr>
          <p:nvPr>
            <p:ph type="title"/>
          </p:nvPr>
        </p:nvSpPr>
        <p:spPr/>
        <p:txBody>
          <a:bodyPr/>
          <a:lstStyle/>
          <a:p>
            <a:r>
              <a:rPr lang="en-US" dirty="0"/>
              <a:t>Employee Access Management</a:t>
            </a:r>
          </a:p>
        </p:txBody>
      </p:sp>
      <p:sp>
        <p:nvSpPr>
          <p:cNvPr id="71" name="Rectangle 70"/>
          <p:cNvSpPr/>
          <p:nvPr/>
        </p:nvSpPr>
        <p:spPr bwMode="auto">
          <a:xfrm>
            <a:off x="426221" y="1427647"/>
            <a:ext cx="11765780" cy="672319"/>
          </a:xfrm>
          <a:prstGeom prst="rect">
            <a:avLst/>
          </a:prstGeom>
          <a:solidFill>
            <a:schemeClr val="accent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575"/>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Just-in-Time (JIT) Administrative Privileges + Just Enough Access Through RBAC</a:t>
            </a:r>
          </a:p>
        </p:txBody>
      </p:sp>
      <p:sp>
        <p:nvSpPr>
          <p:cNvPr id="53" name="Freeform 25"/>
          <p:cNvSpPr>
            <a:spLocks/>
          </p:cNvSpPr>
          <p:nvPr/>
        </p:nvSpPr>
        <p:spPr bwMode="auto">
          <a:xfrm>
            <a:off x="5755447" y="2389023"/>
            <a:ext cx="5756187" cy="3788707"/>
          </a:xfrm>
          <a:custGeom>
            <a:avLst/>
            <a:gdLst>
              <a:gd name="T0" fmla="*/ 73 w 457"/>
              <a:gd name="T1" fmla="*/ 131 h 299"/>
              <a:gd name="T2" fmla="*/ 73 w 457"/>
              <a:gd name="T3" fmla="*/ 126 h 299"/>
              <a:gd name="T4" fmla="*/ 199 w 457"/>
              <a:gd name="T5" fmla="*/ 0 h 299"/>
              <a:gd name="T6" fmla="*/ 304 w 457"/>
              <a:gd name="T7" fmla="*/ 56 h 299"/>
              <a:gd name="T8" fmla="*/ 339 w 457"/>
              <a:gd name="T9" fmla="*/ 47 h 299"/>
              <a:gd name="T10" fmla="*/ 379 w 457"/>
              <a:gd name="T11" fmla="*/ 59 h 299"/>
              <a:gd name="T12" fmla="*/ 412 w 457"/>
              <a:gd name="T13" fmla="*/ 118 h 299"/>
              <a:gd name="T14" fmla="*/ 457 w 457"/>
              <a:gd name="T15" fmla="*/ 201 h 299"/>
              <a:gd name="T16" fmla="*/ 369 w 457"/>
              <a:gd name="T17" fmla="*/ 299 h 299"/>
              <a:gd name="T18" fmla="*/ 358 w 457"/>
              <a:gd name="T19" fmla="*/ 299 h 299"/>
              <a:gd name="T20" fmla="*/ 348 w 457"/>
              <a:gd name="T21" fmla="*/ 299 h 299"/>
              <a:gd name="T22" fmla="*/ 142 w 457"/>
              <a:gd name="T23" fmla="*/ 299 h 299"/>
              <a:gd name="T24" fmla="*/ 138 w 457"/>
              <a:gd name="T25" fmla="*/ 299 h 299"/>
              <a:gd name="T26" fmla="*/ 133 w 457"/>
              <a:gd name="T27" fmla="*/ 299 h 299"/>
              <a:gd name="T28" fmla="*/ 117 w 457"/>
              <a:gd name="T29" fmla="*/ 299 h 299"/>
              <a:gd name="T30" fmla="*/ 85 w 457"/>
              <a:gd name="T31" fmla="*/ 299 h 299"/>
              <a:gd name="T32" fmla="*/ 0 w 457"/>
              <a:gd name="T33" fmla="*/ 215 h 299"/>
              <a:gd name="T34" fmla="*/ 73 w 457"/>
              <a:gd name="T35" fmla="*/ 13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7" h="299">
                <a:moveTo>
                  <a:pt x="73" y="131"/>
                </a:moveTo>
                <a:cubicBezTo>
                  <a:pt x="73" y="130"/>
                  <a:pt x="73" y="127"/>
                  <a:pt x="73" y="126"/>
                </a:cubicBezTo>
                <a:cubicBezTo>
                  <a:pt x="73" y="56"/>
                  <a:pt x="129" y="0"/>
                  <a:pt x="199" y="0"/>
                </a:cubicBezTo>
                <a:cubicBezTo>
                  <a:pt x="243" y="0"/>
                  <a:pt x="281" y="23"/>
                  <a:pt x="304" y="56"/>
                </a:cubicBezTo>
                <a:cubicBezTo>
                  <a:pt x="314" y="50"/>
                  <a:pt x="326" y="47"/>
                  <a:pt x="339" y="47"/>
                </a:cubicBezTo>
                <a:cubicBezTo>
                  <a:pt x="354" y="47"/>
                  <a:pt x="368" y="51"/>
                  <a:pt x="379" y="59"/>
                </a:cubicBezTo>
                <a:cubicBezTo>
                  <a:pt x="399" y="72"/>
                  <a:pt x="411" y="93"/>
                  <a:pt x="412" y="118"/>
                </a:cubicBezTo>
                <a:cubicBezTo>
                  <a:pt x="439" y="136"/>
                  <a:pt x="457" y="166"/>
                  <a:pt x="457" y="201"/>
                </a:cubicBezTo>
                <a:cubicBezTo>
                  <a:pt x="457" y="252"/>
                  <a:pt x="419" y="294"/>
                  <a:pt x="369" y="299"/>
                </a:cubicBezTo>
                <a:cubicBezTo>
                  <a:pt x="366" y="299"/>
                  <a:pt x="361" y="299"/>
                  <a:pt x="358" y="299"/>
                </a:cubicBezTo>
                <a:cubicBezTo>
                  <a:pt x="355" y="299"/>
                  <a:pt x="351" y="299"/>
                  <a:pt x="348" y="299"/>
                </a:cubicBezTo>
                <a:cubicBezTo>
                  <a:pt x="302" y="299"/>
                  <a:pt x="193" y="299"/>
                  <a:pt x="142" y="299"/>
                </a:cubicBezTo>
                <a:cubicBezTo>
                  <a:pt x="140" y="299"/>
                  <a:pt x="139" y="299"/>
                  <a:pt x="138" y="299"/>
                </a:cubicBezTo>
                <a:cubicBezTo>
                  <a:pt x="133" y="299"/>
                  <a:pt x="133" y="299"/>
                  <a:pt x="133" y="299"/>
                </a:cubicBezTo>
                <a:cubicBezTo>
                  <a:pt x="130" y="299"/>
                  <a:pt x="123" y="299"/>
                  <a:pt x="117" y="299"/>
                </a:cubicBezTo>
                <a:cubicBezTo>
                  <a:pt x="85" y="299"/>
                  <a:pt x="85" y="299"/>
                  <a:pt x="85" y="299"/>
                </a:cubicBezTo>
                <a:cubicBezTo>
                  <a:pt x="38" y="299"/>
                  <a:pt x="0" y="261"/>
                  <a:pt x="0" y="215"/>
                </a:cubicBezTo>
                <a:cubicBezTo>
                  <a:pt x="0" y="172"/>
                  <a:pt x="32" y="137"/>
                  <a:pt x="73" y="131"/>
                </a:cubicBezTo>
                <a:close/>
              </a:path>
            </a:pathLst>
          </a:custGeom>
          <a:solidFill>
            <a:schemeClr val="bg1"/>
          </a:solidFill>
          <a:ln w="19050">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64" name="TextBox 63"/>
          <p:cNvSpPr txBox="1"/>
          <p:nvPr/>
        </p:nvSpPr>
        <p:spPr>
          <a:xfrm rot="5400000">
            <a:off x="10458831" y="4910881"/>
            <a:ext cx="2578583" cy="253450"/>
          </a:xfrm>
          <a:prstGeom prst="rect">
            <a:avLst/>
          </a:prstGeom>
        </p:spPr>
        <p:txBody>
          <a:bodyPr wrap="square" lIns="44821" tIns="44821" rIns="44821" bIns="44821">
            <a:spAutoFit/>
          </a:bodyPr>
          <a:lstStyle>
            <a:defPPr>
              <a:defRPr lang="en-US"/>
            </a:defPPr>
            <a:lvl1pPr marL="0" marR="0" lvl="0" indent="0" algn="r" defTabSz="932069" eaLnBrk="1" fontAlgn="auto" latinLnBrk="0" hangingPunct="1">
              <a:lnSpc>
                <a:spcPct val="90000"/>
              </a:lnSpc>
              <a:spcBef>
                <a:spcPts val="0"/>
              </a:spcBef>
              <a:spcAft>
                <a:spcPts val="0"/>
              </a:spcAft>
              <a:buClrTx/>
              <a:buSzTx/>
              <a:buFontTx/>
              <a:buNone/>
              <a:tabLst/>
              <a:defRPr kumimoji="0" sz="1200" b="0" i="0" u="none" strike="noStrike" kern="0" cap="none" normalizeH="0">
                <a:ln>
                  <a:noFill/>
                </a:ln>
                <a:solidFill>
                  <a:schemeClr val="bg1"/>
                </a:solidFill>
                <a:effectLst/>
                <a:uLnTx/>
                <a:uFillTx/>
                <a:latin typeface="+mn-lt"/>
                <a:ea typeface="+mn-ea"/>
                <a:cs typeface="+mn-cs"/>
              </a:defRPr>
            </a:lvl1pPr>
          </a:lstStyle>
          <a:p>
            <a:pPr marL="0" marR="0" lvl="0" indent="0" algn="r" defTabSz="913707"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gradFill>
                  <a:gsLst>
                    <a:gs pos="0">
                      <a:srgbClr val="0D0D0D"/>
                    </a:gs>
                    <a:gs pos="100000">
                      <a:srgbClr val="0D0D0D"/>
                    </a:gs>
                  </a:gsLst>
                  <a:lin ang="5400000" scaled="0"/>
                </a:gradFill>
                <a:effectLst/>
                <a:uLnTx/>
                <a:uFillTx/>
                <a:latin typeface="Segoe UI Semibold" panose="020B0702040204020203" pitchFamily="34" charset="0"/>
                <a:ea typeface="+mn-ea"/>
                <a:cs typeface="Segoe UI Semibold" panose="020B0702040204020203" pitchFamily="34" charset="0"/>
              </a:rPr>
              <a:t>Pre-screened admin requests access</a:t>
            </a:r>
          </a:p>
        </p:txBody>
      </p:sp>
      <p:sp>
        <p:nvSpPr>
          <p:cNvPr id="65" name="TextBox 64"/>
          <p:cNvSpPr txBox="1"/>
          <p:nvPr/>
        </p:nvSpPr>
        <p:spPr>
          <a:xfrm>
            <a:off x="5410432" y="2602713"/>
            <a:ext cx="2033841" cy="416248"/>
          </a:xfrm>
          <a:prstGeom prst="rect">
            <a:avLst/>
          </a:prstGeom>
        </p:spPr>
        <p:txBody>
          <a:bodyPr wrap="square" lIns="44821" tIns="44821" rIns="44821" bIns="44821">
            <a:spAutoFit/>
          </a:bodyPr>
          <a:lstStyle>
            <a:defPPr>
              <a:defRPr lang="en-US"/>
            </a:defPPr>
            <a:lvl1pPr marL="0" marR="0" lvl="0" indent="0" algn="r" defTabSz="932069" eaLnBrk="1" fontAlgn="auto" latinLnBrk="0" hangingPunct="1">
              <a:lnSpc>
                <a:spcPct val="90000"/>
              </a:lnSpc>
              <a:spcBef>
                <a:spcPts val="0"/>
              </a:spcBef>
              <a:spcAft>
                <a:spcPts val="0"/>
              </a:spcAft>
              <a:buClrTx/>
              <a:buSzTx/>
              <a:buFontTx/>
              <a:buNone/>
              <a:tabLst/>
              <a:defRPr kumimoji="0" sz="1200" b="0" i="0" u="none" strike="noStrike" kern="0" cap="none" normalizeH="0">
                <a:ln>
                  <a:noFill/>
                </a:ln>
                <a:solidFill>
                  <a:schemeClr val="bg1"/>
                </a:solidFill>
                <a:effectLst/>
                <a:uLnTx/>
                <a:uFillTx/>
                <a:latin typeface="+mn-lt"/>
                <a:ea typeface="+mn-ea"/>
                <a:cs typeface="+mn-cs"/>
              </a:defRPr>
            </a:lvl1pPr>
          </a:lstStyle>
          <a:p>
            <a:pPr marL="0" marR="0" lvl="0" indent="0" algn="l" defTabSz="913707"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gradFill>
                  <a:gsLst>
                    <a:gs pos="0">
                      <a:srgbClr val="0D0D0D"/>
                    </a:gs>
                    <a:gs pos="100000">
                      <a:srgbClr val="0D0D0D"/>
                    </a:gs>
                  </a:gsLst>
                  <a:lin ang="5400000" scaled="0"/>
                </a:gradFill>
                <a:effectLst/>
                <a:uLnTx/>
                <a:uFillTx/>
                <a:latin typeface="Segoe UI Semibold" panose="020B0702040204020203" pitchFamily="34" charset="0"/>
                <a:ea typeface="+mn-ea"/>
                <a:cs typeface="Segoe UI Semibold" panose="020B0702040204020203" pitchFamily="34" charset="0"/>
              </a:rPr>
              <a:t>Leadership grants</a:t>
            </a:r>
            <a:br>
              <a:rPr kumimoji="0" lang="en-US" sz="1176" b="0" i="0" u="none" strike="noStrike" kern="0" cap="none" spc="0" normalizeH="0" baseline="0" noProof="0" dirty="0">
                <a:ln>
                  <a:noFill/>
                </a:ln>
                <a:gradFill>
                  <a:gsLst>
                    <a:gs pos="0">
                      <a:srgbClr val="0D0D0D"/>
                    </a:gs>
                    <a:gs pos="100000">
                      <a:srgbClr val="0D0D0D"/>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0" cap="none" spc="0" normalizeH="0" baseline="0" noProof="0" dirty="0">
                <a:ln>
                  <a:noFill/>
                </a:ln>
                <a:gradFill>
                  <a:gsLst>
                    <a:gs pos="0">
                      <a:srgbClr val="0D0D0D"/>
                    </a:gs>
                    <a:gs pos="100000">
                      <a:srgbClr val="0D0D0D"/>
                    </a:gs>
                  </a:gsLst>
                  <a:lin ang="5400000" scaled="0"/>
                </a:gradFill>
                <a:effectLst/>
                <a:uLnTx/>
                <a:uFillTx/>
                <a:latin typeface="Segoe UI Semibold" panose="020B0702040204020203" pitchFamily="34" charset="0"/>
                <a:ea typeface="+mn-ea"/>
                <a:cs typeface="Segoe UI Semibold" panose="020B0702040204020203" pitchFamily="34" charset="0"/>
              </a:rPr>
              <a:t>temporary privilege</a:t>
            </a:r>
          </a:p>
        </p:txBody>
      </p:sp>
      <p:sp>
        <p:nvSpPr>
          <p:cNvPr id="66" name="Oval 65"/>
          <p:cNvSpPr/>
          <p:nvPr/>
        </p:nvSpPr>
        <p:spPr bwMode="auto">
          <a:xfrm>
            <a:off x="4852719" y="3427398"/>
            <a:ext cx="1185122" cy="1183001"/>
          </a:xfrm>
          <a:prstGeom prst="ellipse">
            <a:avLst/>
          </a:prstGeom>
          <a:solidFill>
            <a:srgbClr val="0078D7"/>
          </a:solidFill>
          <a:ln w="76200">
            <a:noFill/>
            <a:prstDash val="solid"/>
            <a:round/>
            <a:headEnd/>
            <a:tailEnd/>
          </a:ln>
          <a:effectLst/>
        </p:spPr>
        <p:txBody>
          <a:bodyPr vert="horz" wrap="none" lIns="0" tIns="0" rIns="0" bIns="0" numCol="1" anchor="ctr" anchorCtr="0" compatLnSpc="1">
            <a:prstTxWarp prst="textNoShape">
              <a:avLst/>
            </a:prstTxWarp>
          </a:bodyPr>
          <a:lstStyle/>
          <a:p>
            <a:pPr marL="0" marR="0" lvl="0" indent="0" algn="ctr" defTabSz="910891" rtl="0" eaLnBrk="0" fontAlgn="auto" latinLnBrk="0" hangingPunct="0">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0" scaled="0"/>
                </a:gradFill>
                <a:effectLst/>
                <a:uLnTx/>
                <a:uFillTx/>
                <a:latin typeface="Segoe UI Semibold" panose="020B0702040204020203" pitchFamily="34" charset="0"/>
                <a:ea typeface="Segoe UI" pitchFamily="34" charset="0"/>
                <a:cs typeface="Segoe UI" pitchFamily="34" charset="0"/>
              </a:rPr>
              <a:t>Just-in- </a:t>
            </a:r>
            <a:br>
              <a:rPr kumimoji="0" lang="en-US" sz="1372" b="0" i="0" u="none" strike="noStrike" kern="0" cap="none" spc="0" normalizeH="0" baseline="0" noProof="0" dirty="0">
                <a:ln>
                  <a:noFill/>
                </a:ln>
                <a:gradFill>
                  <a:gsLst>
                    <a:gs pos="0">
                      <a:srgbClr val="FFFFFF"/>
                    </a:gs>
                    <a:gs pos="100000">
                      <a:srgbClr val="FFFFFF"/>
                    </a:gs>
                  </a:gsLst>
                  <a:lin ang="0" scaled="0"/>
                </a:gradFill>
                <a:effectLst/>
                <a:uLnTx/>
                <a:uFillTx/>
                <a:latin typeface="Segoe UI Semibold" panose="020B0702040204020203" pitchFamily="34" charset="0"/>
                <a:ea typeface="Segoe UI" pitchFamily="34" charset="0"/>
                <a:cs typeface="Segoe UI" pitchFamily="34" charset="0"/>
              </a:rPr>
            </a:br>
            <a:r>
              <a:rPr kumimoji="0" lang="en-US" sz="1372" b="0" i="0" u="none" strike="noStrike" kern="0" cap="none" spc="0" normalizeH="0" baseline="0" noProof="0" dirty="0">
                <a:ln>
                  <a:noFill/>
                </a:ln>
                <a:gradFill>
                  <a:gsLst>
                    <a:gs pos="0">
                      <a:srgbClr val="FFFFFF"/>
                    </a:gs>
                    <a:gs pos="100000">
                      <a:srgbClr val="FFFFFF"/>
                    </a:gs>
                  </a:gsLst>
                  <a:lin ang="0" scaled="0"/>
                </a:gradFill>
                <a:effectLst/>
                <a:uLnTx/>
                <a:uFillTx/>
                <a:latin typeface="Segoe UI Semibold" panose="020B0702040204020203" pitchFamily="34" charset="0"/>
                <a:ea typeface="Segoe UI" pitchFamily="34" charset="0"/>
                <a:cs typeface="Segoe UI" pitchFamily="34" charset="0"/>
              </a:rPr>
              <a:t>Time &amp; </a:t>
            </a:r>
          </a:p>
          <a:p>
            <a:pPr marL="0" marR="0" lvl="0" indent="0" algn="ctr" defTabSz="910891" rtl="0" eaLnBrk="0" fontAlgn="auto" latinLnBrk="0" hangingPunct="0">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0" scaled="0"/>
                </a:gradFill>
                <a:effectLst/>
                <a:uLnTx/>
                <a:uFillTx/>
                <a:latin typeface="Segoe UI Semibold" panose="020B0702040204020203" pitchFamily="34" charset="0"/>
                <a:ea typeface="Segoe UI" pitchFamily="34" charset="0"/>
                <a:cs typeface="Segoe UI" pitchFamily="34" charset="0"/>
              </a:rPr>
              <a:t>Role-Based </a:t>
            </a:r>
            <a:br>
              <a:rPr kumimoji="0" lang="en-US" sz="1372" b="0" i="0" u="none" strike="noStrike" kern="0" cap="none" spc="0" normalizeH="0" baseline="0" noProof="0" dirty="0">
                <a:ln>
                  <a:noFill/>
                </a:ln>
                <a:gradFill>
                  <a:gsLst>
                    <a:gs pos="0">
                      <a:srgbClr val="FFFFFF"/>
                    </a:gs>
                    <a:gs pos="100000">
                      <a:srgbClr val="FFFFFF"/>
                    </a:gs>
                  </a:gsLst>
                  <a:lin ang="0" scaled="0"/>
                </a:gradFill>
                <a:effectLst/>
                <a:uLnTx/>
                <a:uFillTx/>
                <a:latin typeface="Segoe UI Semibold" panose="020B0702040204020203" pitchFamily="34" charset="0"/>
                <a:ea typeface="Segoe UI" pitchFamily="34" charset="0"/>
                <a:cs typeface="Segoe UI" pitchFamily="34" charset="0"/>
              </a:rPr>
            </a:br>
            <a:r>
              <a:rPr kumimoji="0" lang="en-US" sz="1372" b="0" i="0" u="none" strike="noStrike" kern="0" cap="none" spc="0" normalizeH="0" baseline="0" noProof="0" dirty="0">
                <a:ln>
                  <a:noFill/>
                </a:ln>
                <a:gradFill>
                  <a:gsLst>
                    <a:gs pos="0">
                      <a:srgbClr val="FFFFFF"/>
                    </a:gs>
                    <a:gs pos="100000">
                      <a:srgbClr val="FFFFFF"/>
                    </a:gs>
                  </a:gsLst>
                  <a:lin ang="0" scaled="0"/>
                </a:gradFill>
                <a:effectLst/>
                <a:uLnTx/>
                <a:uFillTx/>
                <a:latin typeface="Segoe UI Semibold" panose="020B0702040204020203" pitchFamily="34" charset="0"/>
                <a:ea typeface="Segoe UI" pitchFamily="34" charset="0"/>
                <a:cs typeface="Segoe UI" pitchFamily="34" charset="0"/>
              </a:rPr>
              <a:t>Access</a:t>
            </a:r>
          </a:p>
        </p:txBody>
      </p:sp>
      <p:sp>
        <p:nvSpPr>
          <p:cNvPr id="77" name="Can 76"/>
          <p:cNvSpPr/>
          <p:nvPr/>
        </p:nvSpPr>
        <p:spPr>
          <a:xfrm>
            <a:off x="7193985" y="3687134"/>
            <a:ext cx="2980203" cy="1028271"/>
          </a:xfrm>
          <a:prstGeom prst="can">
            <a:avLst/>
          </a:prstGeom>
          <a:solidFill>
            <a:schemeClr val="accent5"/>
          </a:solidFill>
          <a:ln w="10795" cap="flat" cmpd="sng" algn="ctr">
            <a:noFill/>
            <a:prstDash val="solid"/>
          </a:ln>
          <a:effectLst/>
        </p:spPr>
        <p:txBody>
          <a:bodyPr rtlCol="0" anchor="ctr"/>
          <a:lstStyle/>
          <a:p>
            <a:pPr marL="0" marR="0" lvl="0" indent="0" algn="ctr" defTabSz="892625" rtl="0" eaLnBrk="0" fontAlgn="auto" latinLnBrk="0" hangingPunct="0">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FFFFFF"/>
              </a:solidFill>
              <a:effectLst/>
              <a:uLnTx/>
              <a:uFillTx/>
              <a:latin typeface="Segoe UI"/>
              <a:ea typeface="+mn-ea"/>
              <a:cs typeface="+mn-cs"/>
            </a:endParaRPr>
          </a:p>
        </p:txBody>
      </p:sp>
      <p:sp>
        <p:nvSpPr>
          <p:cNvPr id="78" name="TextBox 77"/>
          <p:cNvSpPr txBox="1"/>
          <p:nvPr/>
        </p:nvSpPr>
        <p:spPr>
          <a:xfrm>
            <a:off x="7411994" y="4018899"/>
            <a:ext cx="345729" cy="165949"/>
          </a:xfrm>
          <a:prstGeom prst="rect">
            <a:avLst/>
          </a:prstGeom>
          <a:noFill/>
        </p:spPr>
        <p:txBody>
          <a:bodyPr wrap="none" lIns="0" tIns="0" rIns="0" bIns="0" rtlCol="0" anchor="ctr">
            <a:spAutoFit/>
          </a:bodyPr>
          <a:lstStyle/>
          <a:p>
            <a:pPr marL="0" marR="0" lvl="0" indent="0" algn="ctr" defTabSz="892625" rtl="0" eaLnBrk="0" fontAlgn="auto" latinLnBrk="0" hangingPunct="0">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gradFill>
                  <a:gsLst>
                    <a:gs pos="0">
                      <a:srgbClr val="FFFFFF"/>
                    </a:gs>
                    <a:gs pos="100000">
                      <a:srgbClr val="FFFFFF"/>
                    </a:gs>
                  </a:gsLst>
                  <a:lin ang="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Blobs</a:t>
            </a:r>
          </a:p>
        </p:txBody>
      </p:sp>
      <p:sp>
        <p:nvSpPr>
          <p:cNvPr id="79" name="TextBox 78"/>
          <p:cNvSpPr txBox="1"/>
          <p:nvPr/>
        </p:nvSpPr>
        <p:spPr>
          <a:xfrm>
            <a:off x="8065111" y="4018899"/>
            <a:ext cx="402303" cy="165949"/>
          </a:xfrm>
          <a:prstGeom prst="rect">
            <a:avLst/>
          </a:prstGeom>
          <a:noFill/>
        </p:spPr>
        <p:txBody>
          <a:bodyPr wrap="none" lIns="0" tIns="0" rIns="0" bIns="0" rtlCol="0" anchor="ctr">
            <a:spAutoFit/>
          </a:bodyPr>
          <a:lstStyle/>
          <a:p>
            <a:pPr marL="0" marR="0" lvl="0" indent="0" algn="ctr" defTabSz="892625" rtl="0" eaLnBrk="0" fontAlgn="auto" latinLnBrk="0" hangingPunct="0">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gradFill>
                  <a:gsLst>
                    <a:gs pos="0">
                      <a:srgbClr val="FFFFFF"/>
                    </a:gs>
                    <a:gs pos="100000">
                      <a:srgbClr val="FFFFFF"/>
                    </a:gs>
                  </a:gsLst>
                  <a:lin ang="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Tables</a:t>
            </a:r>
          </a:p>
        </p:txBody>
      </p:sp>
      <p:sp>
        <p:nvSpPr>
          <p:cNvPr id="80" name="TextBox 79"/>
          <p:cNvSpPr txBox="1"/>
          <p:nvPr/>
        </p:nvSpPr>
        <p:spPr>
          <a:xfrm>
            <a:off x="8774802" y="4018899"/>
            <a:ext cx="473019" cy="165949"/>
          </a:xfrm>
          <a:prstGeom prst="rect">
            <a:avLst/>
          </a:prstGeom>
          <a:noFill/>
        </p:spPr>
        <p:txBody>
          <a:bodyPr wrap="none" lIns="0" tIns="0" rIns="0" bIns="0" rtlCol="0" anchor="ctr">
            <a:spAutoFit/>
          </a:bodyPr>
          <a:lstStyle/>
          <a:p>
            <a:pPr marL="0" marR="0" lvl="0" indent="0" algn="ctr" defTabSz="892625" rtl="0" eaLnBrk="0" fontAlgn="auto" latinLnBrk="0" hangingPunct="0">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gradFill>
                  <a:gsLst>
                    <a:gs pos="0">
                      <a:srgbClr val="FFFFFF"/>
                    </a:gs>
                    <a:gs pos="100000">
                      <a:srgbClr val="FFFFFF"/>
                    </a:gs>
                  </a:gsLst>
                  <a:lin ang="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Queues</a:t>
            </a:r>
          </a:p>
        </p:txBody>
      </p:sp>
      <p:sp>
        <p:nvSpPr>
          <p:cNvPr id="81" name="TextBox 80"/>
          <p:cNvSpPr txBox="1"/>
          <p:nvPr/>
        </p:nvSpPr>
        <p:spPr>
          <a:xfrm>
            <a:off x="9555210" y="4018899"/>
            <a:ext cx="391302" cy="165949"/>
          </a:xfrm>
          <a:prstGeom prst="rect">
            <a:avLst/>
          </a:prstGeom>
          <a:noFill/>
        </p:spPr>
        <p:txBody>
          <a:bodyPr wrap="none" lIns="0" tIns="0" rIns="0" bIns="0" rtlCol="0" anchor="ctr">
            <a:spAutoFit/>
          </a:bodyPr>
          <a:lstStyle/>
          <a:p>
            <a:pPr marL="0" marR="0" lvl="0" indent="0" algn="ctr" defTabSz="892625" rtl="0" eaLnBrk="0" fontAlgn="auto" latinLnBrk="0" hangingPunct="0">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gradFill>
                  <a:gsLst>
                    <a:gs pos="0">
                      <a:srgbClr val="FFFFFF"/>
                    </a:gs>
                    <a:gs pos="100000">
                      <a:srgbClr val="FFFFFF"/>
                    </a:gs>
                  </a:gsLst>
                  <a:lin ang="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Drives</a:t>
            </a:r>
          </a:p>
        </p:txBody>
      </p:sp>
      <p:grpSp>
        <p:nvGrpSpPr>
          <p:cNvPr id="82" name="Group 81"/>
          <p:cNvGrpSpPr/>
          <p:nvPr/>
        </p:nvGrpSpPr>
        <p:grpSpPr>
          <a:xfrm>
            <a:off x="9589866" y="4226415"/>
            <a:ext cx="321991" cy="378378"/>
            <a:chOff x="4221899" y="4385392"/>
            <a:chExt cx="361821" cy="397654"/>
          </a:xfrm>
          <a:solidFill>
            <a:schemeClr val="bg1"/>
          </a:solidFill>
        </p:grpSpPr>
        <p:sp>
          <p:nvSpPr>
            <p:cNvPr id="92" name="Oval 91"/>
            <p:cNvSpPr/>
            <p:nvPr/>
          </p:nvSpPr>
          <p:spPr>
            <a:xfrm>
              <a:off x="4221899" y="4385392"/>
              <a:ext cx="361819" cy="51277"/>
            </a:xfrm>
            <a:prstGeom prst="ellipse">
              <a:avLst/>
            </a:prstGeom>
            <a:grpFill/>
            <a:ln w="10795" cap="flat" cmpd="sng" algn="ctr">
              <a:noFill/>
              <a:prstDash val="solid"/>
            </a:ln>
            <a:effectLst/>
          </p:spPr>
          <p:txBody>
            <a:bodyPr rtlCol="0" anchor="ctr"/>
            <a:lstStyle/>
            <a:p>
              <a:pPr marL="0" marR="0" lvl="0" indent="0" algn="ctr" defTabSz="892625" rtl="0" eaLnBrk="0" fontAlgn="auto" latinLnBrk="0" hangingPunct="0">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FFFFFF"/>
                </a:solidFill>
                <a:effectLst/>
                <a:uLnTx/>
                <a:uFillTx/>
                <a:latin typeface="Segoe UI"/>
                <a:ea typeface="+mn-ea"/>
                <a:cs typeface="+mn-cs"/>
              </a:endParaRPr>
            </a:p>
          </p:txBody>
        </p:sp>
        <p:sp>
          <p:nvSpPr>
            <p:cNvPr id="94" name="Flowchart: Stored Data 11"/>
            <p:cNvSpPr/>
            <p:nvPr/>
          </p:nvSpPr>
          <p:spPr>
            <a:xfrm rot="16200000">
              <a:off x="4340711" y="4381534"/>
              <a:ext cx="124195" cy="361819"/>
            </a:xfrm>
            <a:custGeom>
              <a:avLst/>
              <a:gdLst/>
              <a:ahLst/>
              <a:cxnLst/>
              <a:rect l="l" t="t" r="r" b="b"/>
              <a:pathLst>
                <a:path w="460537" h="1341690">
                  <a:moveTo>
                    <a:pt x="460537" y="0"/>
                  </a:moveTo>
                  <a:cubicBezTo>
                    <a:pt x="409637" y="0"/>
                    <a:pt x="368408" y="300405"/>
                    <a:pt x="368408" y="670845"/>
                  </a:cubicBezTo>
                  <a:cubicBezTo>
                    <a:pt x="368408" y="1041286"/>
                    <a:pt x="409637" y="1341690"/>
                    <a:pt x="460537" y="1341690"/>
                  </a:cubicBezTo>
                  <a:lnTo>
                    <a:pt x="224681" y="1341690"/>
                  </a:lnTo>
                  <a:cubicBezTo>
                    <a:pt x="173781" y="1341686"/>
                    <a:pt x="132553" y="1041283"/>
                    <a:pt x="132553" y="670846"/>
                  </a:cubicBezTo>
                  <a:cubicBezTo>
                    <a:pt x="132553" y="300406"/>
                    <a:pt x="173782" y="1"/>
                    <a:pt x="224682" y="1"/>
                  </a:cubicBezTo>
                  <a:lnTo>
                    <a:pt x="0" y="1"/>
                  </a:lnTo>
                  <a:cubicBezTo>
                    <a:pt x="1" y="0"/>
                    <a:pt x="1" y="0"/>
                    <a:pt x="2" y="0"/>
                  </a:cubicBezTo>
                  <a:close/>
                </a:path>
              </a:pathLst>
            </a:custGeom>
            <a:grpFill/>
            <a:ln w="10795" cap="flat" cmpd="sng" algn="ctr">
              <a:noFill/>
              <a:prstDash val="solid"/>
            </a:ln>
            <a:effectLst/>
          </p:spPr>
          <p:txBody>
            <a:bodyPr rot="0" spcFirstLastPara="0" vertOverflow="overflow" horzOverflow="overflow" vert="horz" wrap="square" lIns="87881" tIns="43940" rIns="87881" bIns="43940" numCol="1" spcCol="0" rtlCol="0" fromWordArt="0" anchor="ctr" anchorCtr="0" forceAA="0" compatLnSpc="1">
              <a:prstTxWarp prst="textNoShape">
                <a:avLst/>
              </a:prstTxWarp>
              <a:noAutofit/>
            </a:bodyPr>
            <a:lstStyle/>
            <a:p>
              <a:pPr marL="0" marR="0" lvl="0" indent="0" algn="ctr" defTabSz="892625" rtl="0" eaLnBrk="0" fontAlgn="auto" latinLnBrk="0" hangingPunct="0">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FFFFFF"/>
                </a:solidFill>
                <a:effectLst/>
                <a:uLnTx/>
                <a:uFillTx/>
                <a:latin typeface="Segoe UI"/>
                <a:ea typeface="+mn-ea"/>
                <a:cs typeface="+mn-cs"/>
              </a:endParaRPr>
            </a:p>
          </p:txBody>
        </p:sp>
        <p:sp>
          <p:nvSpPr>
            <p:cNvPr id="95" name="Flowchart: Stored Data 11"/>
            <p:cNvSpPr/>
            <p:nvPr/>
          </p:nvSpPr>
          <p:spPr>
            <a:xfrm rot="16200000">
              <a:off x="4340711" y="4460787"/>
              <a:ext cx="124195" cy="361819"/>
            </a:xfrm>
            <a:custGeom>
              <a:avLst/>
              <a:gdLst/>
              <a:ahLst/>
              <a:cxnLst/>
              <a:rect l="l" t="t" r="r" b="b"/>
              <a:pathLst>
                <a:path w="460537" h="1341690">
                  <a:moveTo>
                    <a:pt x="460537" y="0"/>
                  </a:moveTo>
                  <a:cubicBezTo>
                    <a:pt x="409637" y="0"/>
                    <a:pt x="368408" y="300405"/>
                    <a:pt x="368408" y="670845"/>
                  </a:cubicBezTo>
                  <a:cubicBezTo>
                    <a:pt x="368408" y="1041286"/>
                    <a:pt x="409637" y="1341690"/>
                    <a:pt x="460537" y="1341690"/>
                  </a:cubicBezTo>
                  <a:lnTo>
                    <a:pt x="224681" y="1341690"/>
                  </a:lnTo>
                  <a:cubicBezTo>
                    <a:pt x="173781" y="1341686"/>
                    <a:pt x="132553" y="1041283"/>
                    <a:pt x="132553" y="670846"/>
                  </a:cubicBezTo>
                  <a:cubicBezTo>
                    <a:pt x="132553" y="300406"/>
                    <a:pt x="173782" y="1"/>
                    <a:pt x="224682" y="1"/>
                  </a:cubicBezTo>
                  <a:lnTo>
                    <a:pt x="0" y="1"/>
                  </a:lnTo>
                  <a:cubicBezTo>
                    <a:pt x="1" y="0"/>
                    <a:pt x="1" y="0"/>
                    <a:pt x="2" y="0"/>
                  </a:cubicBezTo>
                  <a:close/>
                </a:path>
              </a:pathLst>
            </a:custGeom>
            <a:grpFill/>
            <a:ln w="10795" cap="flat" cmpd="sng" algn="ctr">
              <a:noFill/>
              <a:prstDash val="solid"/>
            </a:ln>
            <a:effectLst/>
          </p:spPr>
          <p:txBody>
            <a:bodyPr rot="0" spcFirstLastPara="0" vertOverflow="overflow" horzOverflow="overflow" vert="horz" wrap="square" lIns="87881" tIns="43940" rIns="87881" bIns="43940" numCol="1" spcCol="0" rtlCol="0" fromWordArt="0" anchor="ctr" anchorCtr="0" forceAA="0" compatLnSpc="1">
              <a:prstTxWarp prst="textNoShape">
                <a:avLst/>
              </a:prstTxWarp>
              <a:noAutofit/>
            </a:bodyPr>
            <a:lstStyle/>
            <a:p>
              <a:pPr marL="0" marR="0" lvl="0" indent="0" algn="ctr" defTabSz="892625" rtl="0" eaLnBrk="0" fontAlgn="auto" latinLnBrk="0" hangingPunct="0">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FFFFFF"/>
                </a:solidFill>
                <a:effectLst/>
                <a:uLnTx/>
                <a:uFillTx/>
                <a:latin typeface="Segoe UI"/>
                <a:ea typeface="+mn-ea"/>
                <a:cs typeface="+mn-cs"/>
              </a:endParaRPr>
            </a:p>
          </p:txBody>
        </p:sp>
        <p:sp>
          <p:nvSpPr>
            <p:cNvPr id="96" name="Flowchart: Stored Data 11"/>
            <p:cNvSpPr/>
            <p:nvPr/>
          </p:nvSpPr>
          <p:spPr>
            <a:xfrm rot="16200000">
              <a:off x="4340713" y="4302282"/>
              <a:ext cx="124195" cy="361818"/>
            </a:xfrm>
            <a:custGeom>
              <a:avLst/>
              <a:gdLst/>
              <a:ahLst/>
              <a:cxnLst/>
              <a:rect l="l" t="t" r="r" b="b"/>
              <a:pathLst>
                <a:path w="460537" h="1341690">
                  <a:moveTo>
                    <a:pt x="460537" y="0"/>
                  </a:moveTo>
                  <a:cubicBezTo>
                    <a:pt x="409637" y="0"/>
                    <a:pt x="368408" y="300405"/>
                    <a:pt x="368408" y="670845"/>
                  </a:cubicBezTo>
                  <a:cubicBezTo>
                    <a:pt x="368408" y="1041286"/>
                    <a:pt x="409637" y="1341690"/>
                    <a:pt x="460537" y="1341690"/>
                  </a:cubicBezTo>
                  <a:lnTo>
                    <a:pt x="224681" y="1341690"/>
                  </a:lnTo>
                  <a:cubicBezTo>
                    <a:pt x="173781" y="1341686"/>
                    <a:pt x="132553" y="1041283"/>
                    <a:pt x="132553" y="670846"/>
                  </a:cubicBezTo>
                  <a:cubicBezTo>
                    <a:pt x="132553" y="300406"/>
                    <a:pt x="173782" y="1"/>
                    <a:pt x="224682" y="1"/>
                  </a:cubicBezTo>
                  <a:lnTo>
                    <a:pt x="0" y="1"/>
                  </a:lnTo>
                  <a:cubicBezTo>
                    <a:pt x="1" y="0"/>
                    <a:pt x="1" y="0"/>
                    <a:pt x="2" y="0"/>
                  </a:cubicBezTo>
                  <a:close/>
                </a:path>
              </a:pathLst>
            </a:custGeom>
            <a:grpFill/>
            <a:ln w="10795" cap="flat" cmpd="sng" algn="ctr">
              <a:noFill/>
              <a:prstDash val="solid"/>
            </a:ln>
            <a:effectLst/>
          </p:spPr>
          <p:txBody>
            <a:bodyPr rot="0" spcFirstLastPara="0" vertOverflow="overflow" horzOverflow="overflow" vert="horz" wrap="square" lIns="87881" tIns="43940" rIns="87881" bIns="43940" numCol="1" spcCol="0" rtlCol="0" fromWordArt="0" anchor="ctr" anchorCtr="0" forceAA="0" compatLnSpc="1">
              <a:prstTxWarp prst="textNoShape">
                <a:avLst/>
              </a:prstTxWarp>
              <a:noAutofit/>
            </a:bodyPr>
            <a:lstStyle/>
            <a:p>
              <a:pPr marL="0" marR="0" lvl="0" indent="0" algn="ctr" defTabSz="892625" rtl="0" eaLnBrk="0" fontAlgn="auto" latinLnBrk="0" hangingPunct="0">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FFFFFF"/>
                </a:solidFill>
                <a:effectLst/>
                <a:uLnTx/>
                <a:uFillTx/>
                <a:latin typeface="Segoe UI"/>
                <a:ea typeface="+mn-ea"/>
                <a:cs typeface="+mn-cs"/>
              </a:endParaRPr>
            </a:p>
          </p:txBody>
        </p:sp>
        <p:sp>
          <p:nvSpPr>
            <p:cNvPr id="97" name="Flowchart: Stored Data 11"/>
            <p:cNvSpPr/>
            <p:nvPr/>
          </p:nvSpPr>
          <p:spPr>
            <a:xfrm rot="16200000">
              <a:off x="4340713" y="4540040"/>
              <a:ext cx="124194" cy="361818"/>
            </a:xfrm>
            <a:custGeom>
              <a:avLst/>
              <a:gdLst/>
              <a:ahLst/>
              <a:cxnLst/>
              <a:rect l="l" t="t" r="r" b="b"/>
              <a:pathLst>
                <a:path w="460537" h="1341690">
                  <a:moveTo>
                    <a:pt x="460537" y="0"/>
                  </a:moveTo>
                  <a:cubicBezTo>
                    <a:pt x="409637" y="0"/>
                    <a:pt x="368408" y="300405"/>
                    <a:pt x="368408" y="670845"/>
                  </a:cubicBezTo>
                  <a:cubicBezTo>
                    <a:pt x="368408" y="1041286"/>
                    <a:pt x="409637" y="1341690"/>
                    <a:pt x="460537" y="1341690"/>
                  </a:cubicBezTo>
                  <a:lnTo>
                    <a:pt x="224681" y="1341690"/>
                  </a:lnTo>
                  <a:cubicBezTo>
                    <a:pt x="173781" y="1341686"/>
                    <a:pt x="132553" y="1041283"/>
                    <a:pt x="132553" y="670846"/>
                  </a:cubicBezTo>
                  <a:cubicBezTo>
                    <a:pt x="132553" y="300406"/>
                    <a:pt x="173782" y="1"/>
                    <a:pt x="224682" y="1"/>
                  </a:cubicBezTo>
                  <a:lnTo>
                    <a:pt x="0" y="1"/>
                  </a:lnTo>
                  <a:cubicBezTo>
                    <a:pt x="1" y="0"/>
                    <a:pt x="1" y="0"/>
                    <a:pt x="2" y="0"/>
                  </a:cubicBezTo>
                  <a:close/>
                </a:path>
              </a:pathLst>
            </a:custGeom>
            <a:grpFill/>
            <a:ln w="10795" cap="flat" cmpd="sng" algn="ctr">
              <a:noFill/>
              <a:prstDash val="solid"/>
            </a:ln>
            <a:effectLst/>
          </p:spPr>
          <p:txBody>
            <a:bodyPr rot="0" spcFirstLastPara="0" vertOverflow="overflow" horzOverflow="overflow" vert="horz" wrap="square" lIns="87881" tIns="43940" rIns="87881" bIns="43940" numCol="1" spcCol="0" rtlCol="0" fromWordArt="0" anchor="ctr" anchorCtr="0" forceAA="0" compatLnSpc="1">
              <a:prstTxWarp prst="textNoShape">
                <a:avLst/>
              </a:prstTxWarp>
              <a:noAutofit/>
            </a:bodyPr>
            <a:lstStyle/>
            <a:p>
              <a:pPr marL="0" marR="0" lvl="0" indent="0" algn="ctr" defTabSz="892625" rtl="0" eaLnBrk="0" fontAlgn="auto" latinLnBrk="0" hangingPunct="0">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6" name="Group 15"/>
          <p:cNvGrpSpPr/>
          <p:nvPr/>
        </p:nvGrpSpPr>
        <p:grpSpPr>
          <a:xfrm>
            <a:off x="6648616" y="5021592"/>
            <a:ext cx="4041537" cy="684117"/>
            <a:chOff x="7043653" y="5121789"/>
            <a:chExt cx="3699286" cy="626184"/>
          </a:xfrm>
        </p:grpSpPr>
        <p:pic>
          <p:nvPicPr>
            <p:cNvPr id="83" name="Picture 82"/>
            <p:cNvPicPr>
              <a:picLocks noChangeAspect="1"/>
            </p:cNvPicPr>
            <p:nvPr/>
          </p:nvPicPr>
          <p:blipFill>
            <a:blip r:embed="rId3">
              <a:lum bright="-20000"/>
            </a:blip>
            <a:stretch>
              <a:fillRect/>
            </a:stretch>
          </p:blipFill>
          <p:spPr>
            <a:xfrm>
              <a:off x="10181443" y="5121789"/>
              <a:ext cx="561496" cy="609997"/>
            </a:xfrm>
            <a:prstGeom prst="rect">
              <a:avLst/>
            </a:prstGeom>
          </p:spPr>
        </p:pic>
        <p:pic>
          <p:nvPicPr>
            <p:cNvPr id="84" name="Picture 83"/>
            <p:cNvPicPr>
              <a:picLocks noChangeAspect="1"/>
            </p:cNvPicPr>
            <p:nvPr/>
          </p:nvPicPr>
          <p:blipFill>
            <a:blip r:embed="rId3">
              <a:lum bright="-20000"/>
            </a:blip>
            <a:stretch>
              <a:fillRect/>
            </a:stretch>
          </p:blipFill>
          <p:spPr>
            <a:xfrm>
              <a:off x="9629443" y="5123318"/>
              <a:ext cx="561496" cy="609997"/>
            </a:xfrm>
            <a:prstGeom prst="rect">
              <a:avLst/>
            </a:prstGeom>
          </p:spPr>
        </p:pic>
        <p:pic>
          <p:nvPicPr>
            <p:cNvPr id="85" name="Picture 84"/>
            <p:cNvPicPr>
              <a:picLocks noChangeAspect="1"/>
            </p:cNvPicPr>
            <p:nvPr/>
          </p:nvPicPr>
          <p:blipFill>
            <a:blip r:embed="rId3">
              <a:lum bright="-20000"/>
            </a:blip>
            <a:stretch>
              <a:fillRect/>
            </a:stretch>
          </p:blipFill>
          <p:spPr>
            <a:xfrm>
              <a:off x="8898003" y="5129119"/>
              <a:ext cx="561496" cy="609997"/>
            </a:xfrm>
            <a:prstGeom prst="rect">
              <a:avLst/>
            </a:prstGeom>
          </p:spPr>
        </p:pic>
        <p:pic>
          <p:nvPicPr>
            <p:cNvPr id="86" name="Picture 85"/>
            <p:cNvPicPr>
              <a:picLocks noChangeAspect="1"/>
            </p:cNvPicPr>
            <p:nvPr/>
          </p:nvPicPr>
          <p:blipFill>
            <a:blip r:embed="rId3">
              <a:lum bright="-20000"/>
            </a:blip>
            <a:stretch>
              <a:fillRect/>
            </a:stretch>
          </p:blipFill>
          <p:spPr>
            <a:xfrm>
              <a:off x="8337785" y="5130648"/>
              <a:ext cx="561496" cy="609997"/>
            </a:xfrm>
            <a:prstGeom prst="rect">
              <a:avLst/>
            </a:prstGeom>
          </p:spPr>
        </p:pic>
        <p:pic>
          <p:nvPicPr>
            <p:cNvPr id="87" name="Picture 86"/>
            <p:cNvPicPr>
              <a:picLocks noChangeAspect="1"/>
            </p:cNvPicPr>
            <p:nvPr/>
          </p:nvPicPr>
          <p:blipFill>
            <a:blip r:embed="rId3">
              <a:lum bright="-20000"/>
            </a:blip>
            <a:stretch>
              <a:fillRect/>
            </a:stretch>
          </p:blipFill>
          <p:spPr>
            <a:xfrm>
              <a:off x="7603872" y="5136447"/>
              <a:ext cx="561496" cy="609997"/>
            </a:xfrm>
            <a:prstGeom prst="rect">
              <a:avLst/>
            </a:prstGeom>
          </p:spPr>
        </p:pic>
        <p:pic>
          <p:nvPicPr>
            <p:cNvPr id="88" name="Picture 87"/>
            <p:cNvPicPr>
              <a:picLocks noChangeAspect="1"/>
            </p:cNvPicPr>
            <p:nvPr/>
          </p:nvPicPr>
          <p:blipFill>
            <a:blip r:embed="rId3">
              <a:lum bright="-20000"/>
            </a:blip>
            <a:stretch>
              <a:fillRect/>
            </a:stretch>
          </p:blipFill>
          <p:spPr>
            <a:xfrm>
              <a:off x="7043653" y="5137976"/>
              <a:ext cx="561496" cy="609997"/>
            </a:xfrm>
            <a:prstGeom prst="rect">
              <a:avLst/>
            </a:prstGeom>
          </p:spPr>
        </p:pic>
      </p:grpSp>
      <p:pic>
        <p:nvPicPr>
          <p:cNvPr id="89" name="Picture 88"/>
          <p:cNvPicPr>
            <a:picLocks noChangeAspect="1"/>
          </p:cNvPicPr>
          <p:nvPr/>
        </p:nvPicPr>
        <p:blipFill>
          <a:blip r:embed="rId4">
            <a:biLevel thresh="25000"/>
          </a:blip>
          <a:stretch>
            <a:fillRect/>
          </a:stretch>
        </p:blipFill>
        <p:spPr>
          <a:xfrm>
            <a:off x="7361252" y="4194615"/>
            <a:ext cx="439775" cy="410177"/>
          </a:xfrm>
          <a:prstGeom prst="rect">
            <a:avLst/>
          </a:prstGeom>
        </p:spPr>
      </p:pic>
      <p:pic>
        <p:nvPicPr>
          <p:cNvPr id="90" name="Picture 89"/>
          <p:cNvPicPr>
            <a:picLocks noChangeAspect="1"/>
          </p:cNvPicPr>
          <p:nvPr/>
        </p:nvPicPr>
        <p:blipFill>
          <a:blip r:embed="rId5">
            <a:biLevel thresh="25000"/>
          </a:blip>
          <a:stretch>
            <a:fillRect/>
          </a:stretch>
        </p:blipFill>
        <p:spPr>
          <a:xfrm>
            <a:off x="8047337" y="4197828"/>
            <a:ext cx="437851" cy="406965"/>
          </a:xfrm>
          <a:prstGeom prst="rect">
            <a:avLst/>
          </a:prstGeom>
        </p:spPr>
      </p:pic>
      <p:pic>
        <p:nvPicPr>
          <p:cNvPr id="91" name="Picture 90"/>
          <p:cNvPicPr>
            <a:picLocks noChangeAspect="1"/>
          </p:cNvPicPr>
          <p:nvPr/>
        </p:nvPicPr>
        <p:blipFill>
          <a:blip r:embed="rId6">
            <a:biLevel thresh="25000"/>
          </a:blip>
          <a:stretch>
            <a:fillRect/>
          </a:stretch>
        </p:blipFill>
        <p:spPr>
          <a:xfrm>
            <a:off x="8797502" y="4207336"/>
            <a:ext cx="427622" cy="397456"/>
          </a:xfrm>
          <a:prstGeom prst="rect">
            <a:avLst/>
          </a:prstGeom>
        </p:spPr>
      </p:pic>
      <p:sp>
        <p:nvSpPr>
          <p:cNvPr id="72" name="Rectangle 71"/>
          <p:cNvSpPr/>
          <p:nvPr/>
        </p:nvSpPr>
        <p:spPr>
          <a:xfrm>
            <a:off x="11166939" y="2395899"/>
            <a:ext cx="807494" cy="579315"/>
          </a:xfrm>
          <a:prstGeom prst="rect">
            <a:avLst/>
          </a:prstGeom>
        </p:spPr>
        <p:txBody>
          <a:bodyPr wrap="square" lIns="44821" tIns="44821" rIns="44821" bIns="44821">
            <a:spAutoFit/>
          </a:bodyPr>
          <a:lstStyle/>
          <a:p>
            <a:pPr marL="0" marR="0" lvl="0" indent="0" algn="r" defTabSz="913707"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gradFill>
                  <a:gsLst>
                    <a:gs pos="0">
                      <a:srgbClr val="0D0D0D"/>
                    </a:gs>
                    <a:gs pos="100000">
                      <a:srgbClr val="0D0D0D"/>
                    </a:gs>
                  </a:gsLst>
                  <a:lin ang="5400000" scaled="0"/>
                </a:gradFill>
                <a:effectLst/>
                <a:uLnTx/>
                <a:uFillTx/>
                <a:latin typeface="Segoe UI Semibold" panose="020B0702040204020203" pitchFamily="34" charset="0"/>
                <a:ea typeface="+mn-ea"/>
                <a:cs typeface="Segoe UI Semibold" panose="020B0702040204020203" pitchFamily="34" charset="0"/>
              </a:rPr>
              <a:t>Microsoft </a:t>
            </a:r>
            <a:br>
              <a:rPr kumimoji="0" lang="en-US" sz="1176" b="0" i="0" u="none" strike="noStrike" kern="0" cap="none" spc="0" normalizeH="0" baseline="0" noProof="0" dirty="0">
                <a:ln>
                  <a:noFill/>
                </a:ln>
                <a:gradFill>
                  <a:gsLst>
                    <a:gs pos="0">
                      <a:srgbClr val="0D0D0D"/>
                    </a:gs>
                    <a:gs pos="100000">
                      <a:srgbClr val="0D0D0D"/>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0" cap="none" spc="0" normalizeH="0" baseline="0" noProof="0" dirty="0">
                <a:ln>
                  <a:noFill/>
                </a:ln>
                <a:gradFill>
                  <a:gsLst>
                    <a:gs pos="0">
                      <a:srgbClr val="0D0D0D"/>
                    </a:gs>
                    <a:gs pos="100000">
                      <a:srgbClr val="0D0D0D"/>
                    </a:gs>
                  </a:gsLst>
                  <a:lin ang="5400000" scaled="0"/>
                </a:gradFill>
                <a:effectLst/>
                <a:uLnTx/>
                <a:uFillTx/>
                <a:latin typeface="Segoe UI Semibold" panose="020B0702040204020203" pitchFamily="34" charset="0"/>
                <a:ea typeface="+mn-ea"/>
                <a:cs typeface="Segoe UI Semibold" panose="020B0702040204020203" pitchFamily="34" charset="0"/>
              </a:rPr>
              <a:t>Corporate </a:t>
            </a:r>
            <a:br>
              <a:rPr kumimoji="0" lang="en-US" sz="1176" b="0" i="0" u="none" strike="noStrike" kern="0" cap="none" spc="0" normalizeH="0" baseline="0" noProof="0" dirty="0">
                <a:ln>
                  <a:noFill/>
                </a:ln>
                <a:gradFill>
                  <a:gsLst>
                    <a:gs pos="0">
                      <a:srgbClr val="0D0D0D"/>
                    </a:gs>
                    <a:gs pos="100000">
                      <a:srgbClr val="0D0D0D"/>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0" cap="none" spc="0" normalizeH="0" baseline="0" noProof="0" dirty="0">
                <a:ln>
                  <a:noFill/>
                </a:ln>
                <a:gradFill>
                  <a:gsLst>
                    <a:gs pos="0">
                      <a:srgbClr val="0D0D0D"/>
                    </a:gs>
                    <a:gs pos="100000">
                      <a:srgbClr val="0D0D0D"/>
                    </a:gs>
                  </a:gsLst>
                  <a:lin ang="5400000" scaled="0"/>
                </a:gradFill>
                <a:effectLst/>
                <a:uLnTx/>
                <a:uFillTx/>
                <a:latin typeface="Segoe UI Semibold" panose="020B0702040204020203" pitchFamily="34" charset="0"/>
                <a:ea typeface="+mn-ea"/>
                <a:cs typeface="Segoe UI Semibold" panose="020B0702040204020203" pitchFamily="34" charset="0"/>
              </a:rPr>
              <a:t>Network</a:t>
            </a:r>
          </a:p>
        </p:txBody>
      </p:sp>
      <p:sp>
        <p:nvSpPr>
          <p:cNvPr id="54" name="Slide Number Placeholder 5"/>
          <p:cNvSpPr txBox="1">
            <a:spLocks/>
          </p:cNvSpPr>
          <p:nvPr/>
        </p:nvSpPr>
        <p:spPr>
          <a:xfrm>
            <a:off x="7229814" y="2892201"/>
            <a:ext cx="2143527" cy="350489"/>
          </a:xfrm>
          <a:prstGeom prst="rect">
            <a:avLst/>
          </a:prstGeom>
          <a:noFill/>
        </p:spPr>
        <p:txBody>
          <a:bodyPr vert="horz" lIns="89642" tIns="44821" rIns="89642" bIns="44821" rtlCol="0" anchor="ctr"/>
          <a:lstStyle>
            <a:defPPr>
              <a:defRPr lang="en-US"/>
            </a:defPPr>
            <a:lvl1pPr marL="0" algn="r" defTabSz="914400" rtl="0" eaLnBrk="1" latinLnBrk="0" hangingPunct="1">
              <a:defRPr sz="2000" kern="1200">
                <a:solidFill>
                  <a:srgbClr val="289FD7"/>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Microsoft Azure</a:t>
            </a:r>
          </a:p>
        </p:txBody>
      </p:sp>
      <p:cxnSp>
        <p:nvCxnSpPr>
          <p:cNvPr id="55" name="Elbow Connector 54"/>
          <p:cNvCxnSpPr>
            <a:stCxn id="58" idx="2"/>
            <a:endCxn id="66" idx="4"/>
          </p:cNvCxnSpPr>
          <p:nvPr/>
        </p:nvCxnSpPr>
        <p:spPr>
          <a:xfrm rot="5400000">
            <a:off x="8014820" y="1054532"/>
            <a:ext cx="986328" cy="6125407"/>
          </a:xfrm>
          <a:prstGeom prst="bentConnector3">
            <a:avLst>
              <a:gd name="adj1" fmla="val 287565"/>
            </a:avLst>
          </a:prstGeom>
          <a:noFill/>
          <a:ln w="28575" cap="rnd" cmpd="sng" algn="ctr">
            <a:solidFill>
              <a:schemeClr val="accent1"/>
            </a:solidFill>
            <a:prstDash val="sysDot"/>
            <a:miter lim="800000"/>
            <a:headEnd w="lg" len="med"/>
            <a:tailEnd type="triangle" w="lg" len="lg"/>
          </a:ln>
          <a:effectLst/>
        </p:spPr>
      </p:cxnSp>
      <p:sp>
        <p:nvSpPr>
          <p:cNvPr id="58" name="Rectangle 57"/>
          <p:cNvSpPr/>
          <p:nvPr/>
        </p:nvSpPr>
        <p:spPr bwMode="auto">
          <a:xfrm>
            <a:off x="11216292" y="3014366"/>
            <a:ext cx="708789" cy="609705"/>
          </a:xfrm>
          <a:prstGeom prst="rect">
            <a:avLst/>
          </a:prstGeom>
          <a:solidFill>
            <a:srgbClr val="FFFFFF">
              <a:lumMod val="95000"/>
            </a:srgbClr>
          </a:solidFill>
          <a:ln w="19050" cap="flat" cmpd="sng" algn="ctr">
            <a:solidFill>
              <a:srgbClr val="505050"/>
            </a:solidFill>
            <a:prstDash val="sysDot"/>
            <a:miter lim="800000"/>
          </a:ln>
          <a:effectLst/>
        </p:spPr>
        <p:txBody>
          <a:bodyPr lIns="89639" tIns="44818" rIns="89639" bIns="44818" rtlCol="0" anchor="ctr"/>
          <a:lstStyle/>
          <a:p>
            <a:pPr marL="0" marR="0" lvl="0" indent="0" algn="ctr" defTabSz="875826" rtl="0"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prstClr val="white"/>
              </a:solidFill>
              <a:effectLst/>
              <a:uLnTx/>
              <a:uFillTx/>
              <a:latin typeface="Segoe UI"/>
              <a:ea typeface="+mn-ea"/>
              <a:cs typeface="+mn-cs"/>
            </a:endParaRPr>
          </a:p>
        </p:txBody>
      </p:sp>
      <p:cxnSp>
        <p:nvCxnSpPr>
          <p:cNvPr id="120" name="Elbow Connector 119"/>
          <p:cNvCxnSpPr>
            <a:cxnSpLocks/>
            <a:stCxn id="66" idx="0"/>
          </p:cNvCxnSpPr>
          <p:nvPr/>
        </p:nvCxnSpPr>
        <p:spPr>
          <a:xfrm rot="5400000" flipH="1" flipV="1">
            <a:off x="6024111" y="2488615"/>
            <a:ext cx="359952" cy="1517615"/>
          </a:xfrm>
          <a:prstGeom prst="bentConnector2">
            <a:avLst/>
          </a:prstGeom>
          <a:noFill/>
          <a:ln w="28575" cap="rnd" cmpd="sng" algn="ctr">
            <a:solidFill>
              <a:schemeClr val="accent1"/>
            </a:solidFill>
            <a:prstDash val="sysDot"/>
            <a:miter lim="800000"/>
            <a:headEnd w="lg" len="med"/>
            <a:tailEnd type="triangle" w="lg" len="lg"/>
          </a:ln>
          <a:effectLst/>
        </p:spPr>
      </p:cxnSp>
      <p:sp>
        <p:nvSpPr>
          <p:cNvPr id="57" name="Rectangle 56">
            <a:extLst>
              <a:ext uri="{FF2B5EF4-FFF2-40B4-BE49-F238E27FC236}">
                <a16:creationId xmlns:a16="http://schemas.microsoft.com/office/drawing/2014/main" id="{1C318336-03C4-4D19-9358-A280D4BC9719}"/>
              </a:ext>
            </a:extLst>
          </p:cNvPr>
          <p:cNvSpPr/>
          <p:nvPr/>
        </p:nvSpPr>
        <p:spPr>
          <a:xfrm>
            <a:off x="934906" y="2393870"/>
            <a:ext cx="3585699" cy="581185"/>
          </a:xfrm>
          <a:prstGeom prst="rect">
            <a:avLst/>
          </a:prstGeom>
        </p:spPr>
        <p:txBody>
          <a:bodyPr>
            <a:spAutoFit/>
          </a:bodyPr>
          <a:lstStyle/>
          <a:p>
            <a:pPr marL="0" marR="0" lvl="0" indent="0" algn="l" defTabSz="896043" rtl="0" eaLnBrk="1" fontAlgn="auto" latinLnBrk="0" hangingPunct="1">
              <a:lnSpc>
                <a:spcPct val="90000"/>
              </a:lnSpc>
              <a:spcBef>
                <a:spcPts val="490"/>
              </a:spcBef>
              <a:spcAft>
                <a:spcPts val="0"/>
              </a:spcAft>
              <a:buClrTx/>
              <a:buSzTx/>
              <a:buFontTx/>
              <a:buNone/>
              <a:tabLst/>
              <a:defRPr/>
            </a:pPr>
            <a:r>
              <a:rPr kumimoji="0" lang="en-US" sz="1765" b="0" i="0" u="none" strike="noStrike" kern="0" cap="none" spc="0" normalizeH="0" baseline="0" noProof="0" dirty="0">
                <a:ln>
                  <a:noFill/>
                </a:ln>
                <a:gradFill>
                  <a:gsLst>
                    <a:gs pos="83000">
                      <a:srgbClr val="1A1A1A"/>
                    </a:gs>
                    <a:gs pos="100000">
                      <a:srgbClr val="1A1A1A"/>
                    </a:gs>
                  </a:gsLst>
                  <a:lin ang="5400000" scaled="1"/>
                </a:gradFill>
                <a:effectLst/>
                <a:uLnTx/>
                <a:uFillTx/>
                <a:latin typeface="Segoe UI"/>
                <a:ea typeface="+mn-ea"/>
                <a:cs typeface="Segoe UI Semibold" panose="020B0702040204020203" pitchFamily="34" charset="0"/>
              </a:rPr>
              <a:t>No standing access to </a:t>
            </a:r>
            <a:br>
              <a:rPr kumimoji="0" lang="en-US" sz="1765" b="0" i="0" u="none" strike="noStrike" kern="0" cap="none" spc="0" normalizeH="0" baseline="0" noProof="0" dirty="0">
                <a:ln>
                  <a:noFill/>
                </a:ln>
                <a:gradFill>
                  <a:gsLst>
                    <a:gs pos="83000">
                      <a:srgbClr val="1A1A1A"/>
                    </a:gs>
                    <a:gs pos="100000">
                      <a:srgbClr val="1A1A1A"/>
                    </a:gs>
                  </a:gsLst>
                  <a:lin ang="5400000" scaled="1"/>
                </a:gradFill>
                <a:effectLst/>
                <a:uLnTx/>
                <a:uFillTx/>
                <a:latin typeface="Segoe UI"/>
                <a:ea typeface="+mn-ea"/>
                <a:cs typeface="Segoe UI Semibold" panose="020B0702040204020203" pitchFamily="34" charset="0"/>
              </a:rPr>
            </a:br>
            <a:r>
              <a:rPr kumimoji="0" lang="en-US" sz="1765" b="0" i="0" u="none" strike="noStrike" kern="0" cap="none" spc="0" normalizeH="0" baseline="0" noProof="0" dirty="0">
                <a:ln>
                  <a:noFill/>
                </a:ln>
                <a:gradFill>
                  <a:gsLst>
                    <a:gs pos="83000">
                      <a:srgbClr val="1A1A1A"/>
                    </a:gs>
                    <a:gs pos="100000">
                      <a:srgbClr val="1A1A1A"/>
                    </a:gs>
                  </a:gsLst>
                  <a:lin ang="5400000" scaled="1"/>
                </a:gradFill>
                <a:effectLst/>
                <a:uLnTx/>
                <a:uFillTx/>
                <a:latin typeface="Segoe UI"/>
                <a:ea typeface="+mn-ea"/>
                <a:cs typeface="Segoe UI Semibold" panose="020B0702040204020203" pitchFamily="34" charset="0"/>
              </a:rPr>
              <a:t>the customer data</a:t>
            </a:r>
          </a:p>
        </p:txBody>
      </p:sp>
      <p:sp>
        <p:nvSpPr>
          <p:cNvPr id="59" name="Rectangle 58">
            <a:extLst>
              <a:ext uri="{FF2B5EF4-FFF2-40B4-BE49-F238E27FC236}">
                <a16:creationId xmlns:a16="http://schemas.microsoft.com/office/drawing/2014/main" id="{649B6622-170F-4198-8FB2-163EBC77D37F}"/>
              </a:ext>
            </a:extLst>
          </p:cNvPr>
          <p:cNvSpPr/>
          <p:nvPr/>
        </p:nvSpPr>
        <p:spPr>
          <a:xfrm>
            <a:off x="934906" y="3119288"/>
            <a:ext cx="3585699" cy="581185"/>
          </a:xfrm>
          <a:prstGeom prst="rect">
            <a:avLst/>
          </a:prstGeom>
        </p:spPr>
        <p:txBody>
          <a:bodyPr>
            <a:spAutoFit/>
          </a:bodyPr>
          <a:lstStyle/>
          <a:p>
            <a:pPr marL="0" marR="0" lvl="0" indent="0" algn="l" defTabSz="896043" rtl="0" eaLnBrk="1" fontAlgn="auto" latinLnBrk="0" hangingPunct="1">
              <a:lnSpc>
                <a:spcPct val="90000"/>
              </a:lnSpc>
              <a:spcBef>
                <a:spcPts val="490"/>
              </a:spcBef>
              <a:spcAft>
                <a:spcPts val="0"/>
              </a:spcAft>
              <a:buClrTx/>
              <a:buSzTx/>
              <a:buFontTx/>
              <a:buNone/>
              <a:tabLst/>
              <a:defRPr/>
            </a:pPr>
            <a:r>
              <a:rPr kumimoji="0" lang="en-US" sz="1765" b="0" i="0" u="none" strike="noStrike" kern="0" cap="none" spc="0" normalizeH="0" baseline="0" noProof="0" dirty="0">
                <a:ln>
                  <a:noFill/>
                </a:ln>
                <a:gradFill>
                  <a:gsLst>
                    <a:gs pos="83000">
                      <a:srgbClr val="1A1A1A"/>
                    </a:gs>
                    <a:gs pos="100000">
                      <a:srgbClr val="1A1A1A"/>
                    </a:gs>
                  </a:gsLst>
                  <a:lin ang="5400000" scaled="1"/>
                </a:gradFill>
                <a:effectLst/>
                <a:uLnTx/>
                <a:uFillTx/>
                <a:latin typeface="Segoe UI"/>
                <a:ea typeface="+mn-ea"/>
                <a:cs typeface="Segoe UI Semibold" panose="020B0702040204020203" pitchFamily="34" charset="0"/>
              </a:rPr>
              <a:t>Grants least privilege</a:t>
            </a:r>
            <a:br>
              <a:rPr kumimoji="0" lang="en-US" sz="1765" b="0" i="0" u="none" strike="noStrike" kern="0" cap="none" spc="0" normalizeH="0" baseline="0" noProof="0" dirty="0">
                <a:ln>
                  <a:noFill/>
                </a:ln>
                <a:gradFill>
                  <a:gsLst>
                    <a:gs pos="83000">
                      <a:srgbClr val="1A1A1A"/>
                    </a:gs>
                    <a:gs pos="100000">
                      <a:srgbClr val="1A1A1A"/>
                    </a:gs>
                  </a:gsLst>
                  <a:lin ang="5400000" scaled="1"/>
                </a:gradFill>
                <a:effectLst/>
                <a:uLnTx/>
                <a:uFillTx/>
                <a:latin typeface="Segoe UI"/>
                <a:ea typeface="+mn-ea"/>
                <a:cs typeface="Segoe UI Semibold" panose="020B0702040204020203" pitchFamily="34" charset="0"/>
              </a:rPr>
            </a:br>
            <a:r>
              <a:rPr kumimoji="0" lang="en-US" sz="1765" b="0" i="0" u="none" strike="noStrike" kern="0" cap="none" spc="0" normalizeH="0" baseline="0" noProof="0" dirty="0">
                <a:ln>
                  <a:noFill/>
                </a:ln>
                <a:gradFill>
                  <a:gsLst>
                    <a:gs pos="83000">
                      <a:srgbClr val="1A1A1A"/>
                    </a:gs>
                    <a:gs pos="100000">
                      <a:srgbClr val="1A1A1A"/>
                    </a:gs>
                  </a:gsLst>
                  <a:lin ang="5400000" scaled="1"/>
                </a:gradFill>
                <a:effectLst/>
                <a:uLnTx/>
                <a:uFillTx/>
                <a:latin typeface="Segoe UI"/>
                <a:ea typeface="+mn-ea"/>
                <a:cs typeface="Segoe UI Semibold" panose="020B0702040204020203" pitchFamily="34" charset="0"/>
              </a:rPr>
              <a:t>required to complete task</a:t>
            </a:r>
          </a:p>
        </p:txBody>
      </p:sp>
      <p:sp>
        <p:nvSpPr>
          <p:cNvPr id="60" name="Rectangle 59">
            <a:extLst>
              <a:ext uri="{FF2B5EF4-FFF2-40B4-BE49-F238E27FC236}">
                <a16:creationId xmlns:a16="http://schemas.microsoft.com/office/drawing/2014/main" id="{04BD79C2-ED04-452B-9CF1-ACEF2C221B7A}"/>
              </a:ext>
            </a:extLst>
          </p:cNvPr>
          <p:cNvSpPr/>
          <p:nvPr/>
        </p:nvSpPr>
        <p:spPr>
          <a:xfrm>
            <a:off x="934907" y="3896254"/>
            <a:ext cx="3300022" cy="581185"/>
          </a:xfrm>
          <a:prstGeom prst="rect">
            <a:avLst/>
          </a:prstGeom>
        </p:spPr>
        <p:txBody>
          <a:bodyPr wrap="square">
            <a:spAutoFit/>
          </a:bodyPr>
          <a:lstStyle/>
          <a:p>
            <a:pPr marL="0" marR="0" lvl="0" indent="0" algn="l" defTabSz="896043" rtl="0" eaLnBrk="1" fontAlgn="auto" latinLnBrk="0" hangingPunct="1">
              <a:lnSpc>
                <a:spcPct val="90000"/>
              </a:lnSpc>
              <a:spcBef>
                <a:spcPts val="490"/>
              </a:spcBef>
              <a:spcAft>
                <a:spcPts val="0"/>
              </a:spcAft>
              <a:buClrTx/>
              <a:buSzTx/>
              <a:buFontTx/>
              <a:buNone/>
              <a:tabLst/>
              <a:defRPr/>
            </a:pPr>
            <a:r>
              <a:rPr kumimoji="0" lang="en-US" sz="1765" b="0" i="0" u="none" strike="noStrike" kern="0" cap="none" spc="0" normalizeH="0" baseline="0" noProof="0" dirty="0">
                <a:ln>
                  <a:noFill/>
                </a:ln>
                <a:gradFill>
                  <a:gsLst>
                    <a:gs pos="83000">
                      <a:srgbClr val="1A1A1A"/>
                    </a:gs>
                    <a:gs pos="100000">
                      <a:srgbClr val="1A1A1A"/>
                    </a:gs>
                  </a:gsLst>
                  <a:lin ang="5400000" scaled="1"/>
                </a:gradFill>
                <a:effectLst/>
                <a:uLnTx/>
                <a:uFillTx/>
                <a:latin typeface="Segoe UI"/>
                <a:ea typeface="+mn-ea"/>
                <a:cs typeface="Segoe UI Semibold" panose="020B0702040204020203" pitchFamily="34" charset="0"/>
              </a:rPr>
              <a:t>Multi-factor authentication required for all administration</a:t>
            </a:r>
          </a:p>
        </p:txBody>
      </p:sp>
      <p:sp>
        <p:nvSpPr>
          <p:cNvPr id="61" name="Rectangle 60">
            <a:extLst>
              <a:ext uri="{FF2B5EF4-FFF2-40B4-BE49-F238E27FC236}">
                <a16:creationId xmlns:a16="http://schemas.microsoft.com/office/drawing/2014/main" id="{904B69DB-9C52-4A32-A4C4-BE6AEC38FBA6}"/>
              </a:ext>
            </a:extLst>
          </p:cNvPr>
          <p:cNvSpPr/>
          <p:nvPr/>
        </p:nvSpPr>
        <p:spPr>
          <a:xfrm>
            <a:off x="934906" y="4659489"/>
            <a:ext cx="3286457" cy="581185"/>
          </a:xfrm>
          <a:prstGeom prst="rect">
            <a:avLst/>
          </a:prstGeom>
        </p:spPr>
        <p:txBody>
          <a:bodyPr wrap="square">
            <a:spAutoFit/>
          </a:bodyPr>
          <a:lstStyle/>
          <a:p>
            <a:pPr marL="0" marR="0" lvl="0" indent="0" algn="l" defTabSz="896043" rtl="0" eaLnBrk="1" fontAlgn="auto" latinLnBrk="0" hangingPunct="1">
              <a:lnSpc>
                <a:spcPct val="90000"/>
              </a:lnSpc>
              <a:spcBef>
                <a:spcPts val="490"/>
              </a:spcBef>
              <a:spcAft>
                <a:spcPts val="0"/>
              </a:spcAft>
              <a:buClrTx/>
              <a:buSzTx/>
              <a:buFontTx/>
              <a:buNone/>
              <a:tabLst/>
              <a:defRPr/>
            </a:pPr>
            <a:r>
              <a:rPr kumimoji="0" lang="en-US" sz="1765" b="0" i="0" u="none" strike="noStrike" kern="0" cap="none" spc="0" normalizeH="0" baseline="0" noProof="0" dirty="0">
                <a:ln>
                  <a:noFill/>
                </a:ln>
                <a:gradFill>
                  <a:gsLst>
                    <a:gs pos="83000">
                      <a:srgbClr val="1A1A1A"/>
                    </a:gs>
                    <a:gs pos="100000">
                      <a:srgbClr val="1A1A1A"/>
                    </a:gs>
                  </a:gsLst>
                  <a:lin ang="5400000" scaled="1"/>
                </a:gradFill>
                <a:effectLst/>
                <a:uLnTx/>
                <a:uFillTx/>
                <a:latin typeface="Segoe UI"/>
                <a:ea typeface="+mn-ea"/>
                <a:cs typeface="Segoe UI Semibold" panose="020B0702040204020203" pitchFamily="34" charset="0"/>
              </a:rPr>
              <a:t>Access requests are audited, logged, and reviewed</a:t>
            </a:r>
          </a:p>
        </p:txBody>
      </p:sp>
      <p:sp>
        <p:nvSpPr>
          <p:cNvPr id="63" name="arrow_15" title="Icon of a arrow in a circle pointed right">
            <a:extLst>
              <a:ext uri="{FF2B5EF4-FFF2-40B4-BE49-F238E27FC236}">
                <a16:creationId xmlns:a16="http://schemas.microsoft.com/office/drawing/2014/main" id="{3E7D6103-C51F-468F-9FAC-4E29A2C312D2}"/>
              </a:ext>
            </a:extLst>
          </p:cNvPr>
          <p:cNvSpPr>
            <a:spLocks noChangeAspect="1" noEditPoints="1"/>
          </p:cNvSpPr>
          <p:nvPr/>
        </p:nvSpPr>
        <p:spPr bwMode="auto">
          <a:xfrm>
            <a:off x="603522" y="2402962"/>
            <a:ext cx="293146" cy="29181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285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67" name="arrow_15" title="Icon of a arrow in a circle pointed right">
            <a:extLst>
              <a:ext uri="{FF2B5EF4-FFF2-40B4-BE49-F238E27FC236}">
                <a16:creationId xmlns:a16="http://schemas.microsoft.com/office/drawing/2014/main" id="{8EF3FD74-05F1-489E-ACC5-2098DB069DEC}"/>
              </a:ext>
            </a:extLst>
          </p:cNvPr>
          <p:cNvSpPr>
            <a:spLocks noChangeAspect="1" noEditPoints="1"/>
          </p:cNvSpPr>
          <p:nvPr/>
        </p:nvSpPr>
        <p:spPr bwMode="auto">
          <a:xfrm>
            <a:off x="603522" y="3148682"/>
            <a:ext cx="293146" cy="29181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285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70" name="arrow_15" title="Icon of a arrow in a circle pointed right">
            <a:extLst>
              <a:ext uri="{FF2B5EF4-FFF2-40B4-BE49-F238E27FC236}">
                <a16:creationId xmlns:a16="http://schemas.microsoft.com/office/drawing/2014/main" id="{AEF9554A-46EA-4D23-909C-81DABE088E4C}"/>
              </a:ext>
            </a:extLst>
          </p:cNvPr>
          <p:cNvSpPr>
            <a:spLocks noChangeAspect="1" noEditPoints="1"/>
          </p:cNvSpPr>
          <p:nvPr/>
        </p:nvSpPr>
        <p:spPr bwMode="auto">
          <a:xfrm>
            <a:off x="603522" y="3915917"/>
            <a:ext cx="293146" cy="29181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285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73" name="arrow_15" title="Icon of a arrow in a circle pointed right">
            <a:extLst>
              <a:ext uri="{FF2B5EF4-FFF2-40B4-BE49-F238E27FC236}">
                <a16:creationId xmlns:a16="http://schemas.microsoft.com/office/drawing/2014/main" id="{D81FCA85-C1F5-4ECA-8AB3-8B60E12934C4}"/>
              </a:ext>
            </a:extLst>
          </p:cNvPr>
          <p:cNvSpPr>
            <a:spLocks noChangeAspect="1" noEditPoints="1"/>
          </p:cNvSpPr>
          <p:nvPr/>
        </p:nvSpPr>
        <p:spPr bwMode="auto">
          <a:xfrm>
            <a:off x="603522" y="4666728"/>
            <a:ext cx="293146" cy="29181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285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76" name="Laptop_E770" title="Icon of a laptop">
            <a:extLst>
              <a:ext uri="{FF2B5EF4-FFF2-40B4-BE49-F238E27FC236}">
                <a16:creationId xmlns:a16="http://schemas.microsoft.com/office/drawing/2014/main" id="{30E5EC4E-12B7-4236-AB24-F6D8619A1E90}"/>
              </a:ext>
            </a:extLst>
          </p:cNvPr>
          <p:cNvSpPr>
            <a:spLocks noChangeAspect="1" noEditPoints="1"/>
          </p:cNvSpPr>
          <p:nvPr/>
        </p:nvSpPr>
        <p:spPr bwMode="auto">
          <a:xfrm>
            <a:off x="11342086" y="3161615"/>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83463925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D2D2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F4386-821F-4D99-A66E-1A700138898D}"/>
              </a:ext>
            </a:extLst>
          </p:cNvPr>
          <p:cNvSpPr>
            <a:spLocks noGrp="1"/>
          </p:cNvSpPr>
          <p:nvPr>
            <p:ph type="title"/>
          </p:nvPr>
        </p:nvSpPr>
        <p:spPr/>
        <p:txBody>
          <a:bodyPr/>
          <a:lstStyle/>
          <a:p>
            <a:r>
              <a:rPr lang="en-US" b="0" dirty="0">
                <a:gradFill>
                  <a:gsLst>
                    <a:gs pos="1250">
                      <a:schemeClr val="bg1"/>
                    </a:gs>
                    <a:gs pos="100000">
                      <a:schemeClr val="bg1"/>
                    </a:gs>
                  </a:gsLst>
                  <a:lin ang="5400000" scaled="0"/>
                </a:gradFill>
                <a:latin typeface="+mn-lt"/>
              </a:rPr>
              <a:t>The Microsoft </a:t>
            </a:r>
            <a:r>
              <a:rPr lang="en-US" dirty="0">
                <a:gradFill>
                  <a:gsLst>
                    <a:gs pos="1250">
                      <a:schemeClr val="bg1"/>
                    </a:gs>
                    <a:gs pos="100000">
                      <a:schemeClr val="bg1"/>
                    </a:gs>
                  </a:gsLst>
                  <a:lin ang="5400000" scaled="0"/>
                </a:gradFill>
              </a:rPr>
              <a:t>Intelligent Security Graph</a:t>
            </a:r>
          </a:p>
        </p:txBody>
      </p:sp>
      <p:sp>
        <p:nvSpPr>
          <p:cNvPr id="3" name="Title 1"/>
          <p:cNvSpPr txBox="1">
            <a:spLocks/>
          </p:cNvSpPr>
          <p:nvPr/>
        </p:nvSpPr>
        <p:spPr>
          <a:xfrm>
            <a:off x="832151" y="250660"/>
            <a:ext cx="9662147" cy="1034497"/>
          </a:xfrm>
          <a:prstGeom prst="rect">
            <a:avLst/>
          </a:prstGeom>
        </p:spPr>
        <p:txBody>
          <a:bodyPr vert="horz" lIns="0" tIns="0" rIns="0" bIns="0" rtlCol="0" anchor="ctr">
            <a:normAutofit/>
          </a:bodyPr>
          <a:lstStyle>
            <a:lvl1pPr algn="l" defTabSz="457200" rtl="0" eaLnBrk="1" latinLnBrk="0" hangingPunct="1">
              <a:lnSpc>
                <a:spcPct val="90000"/>
              </a:lnSpc>
              <a:spcBef>
                <a:spcPct val="0"/>
              </a:spcBef>
              <a:buNone/>
              <a:defRPr sz="3000" b="0" i="0" kern="1200" baseline="0">
                <a:solidFill>
                  <a:schemeClr val="bg1"/>
                </a:solidFill>
                <a:latin typeface="Calibri"/>
                <a:ea typeface="+mj-ea"/>
                <a:cs typeface="Calibri"/>
              </a:defRPr>
            </a:lvl1pPr>
          </a:lstStyle>
          <a:p>
            <a:pPr marL="0" marR="0" lvl="0" indent="0" algn="l" defTabSz="609585" rtl="0" eaLnBrk="1" fontAlgn="auto" latinLnBrk="0" hangingPunct="1">
              <a:lnSpc>
                <a:spcPct val="90000"/>
              </a:lnSpc>
              <a:spcBef>
                <a:spcPct val="0"/>
              </a:spcBef>
              <a:spcAft>
                <a:spcPts val="0"/>
              </a:spcAft>
              <a:buClrTx/>
              <a:buSzTx/>
              <a:buFontTx/>
              <a:buNone/>
              <a:tabLst/>
              <a:defRPr/>
            </a:pPr>
            <a:endParaRPr kumimoji="0" lang="en-US" sz="2667"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charset="0"/>
              <a:ea typeface="Segoe UI" charset="0"/>
              <a:cs typeface="Segoe UI"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6569" y="727441"/>
            <a:ext cx="5886753" cy="4025016"/>
          </a:xfrm>
          <a:prstGeom prst="rect">
            <a:avLst/>
          </a:prstGeom>
        </p:spPr>
      </p:pic>
      <p:pic>
        <p:nvPicPr>
          <p:cNvPr id="10" name="Picture 9"/>
          <p:cNvPicPr>
            <a:picLocks noChangeAspect="1"/>
          </p:cNvPicPr>
          <p:nvPr/>
        </p:nvPicPr>
        <p:blipFill>
          <a:blip r:embed="rId4" cstate="screen">
            <a:alphaModFix amt="60000"/>
            <a:extLst>
              <a:ext uri="{28A0092B-C50C-407E-A947-70E740481C1C}">
                <a14:useLocalDpi xmlns:a14="http://schemas.microsoft.com/office/drawing/2010/main"/>
              </a:ext>
            </a:extLst>
          </a:blip>
          <a:stretch>
            <a:fillRect/>
          </a:stretch>
        </p:blipFill>
        <p:spPr>
          <a:xfrm>
            <a:off x="3543686" y="1242961"/>
            <a:ext cx="5244609" cy="5244609"/>
          </a:xfrm>
          <a:prstGeom prst="rect">
            <a:avLst/>
          </a:prstGeom>
          <a:effectLst>
            <a:softEdge rad="25400"/>
          </a:effectLst>
        </p:spPr>
      </p:pic>
      <p:pic>
        <p:nvPicPr>
          <p:cNvPr id="11" name="Picture 1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30906" y="925496"/>
            <a:ext cx="10076033" cy="5667768"/>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600732" y="695741"/>
            <a:ext cx="5788845" cy="4025016"/>
          </a:xfrm>
          <a:prstGeom prst="rect">
            <a:avLst/>
          </a:prstGeom>
        </p:spPr>
      </p:pic>
      <p:cxnSp>
        <p:nvCxnSpPr>
          <p:cNvPr id="15" name="Straight Connector 14"/>
          <p:cNvCxnSpPr/>
          <p:nvPr/>
        </p:nvCxnSpPr>
        <p:spPr>
          <a:xfrm flipH="1">
            <a:off x="3196632" y="5389537"/>
            <a:ext cx="823696" cy="0"/>
          </a:xfrm>
          <a:prstGeom prst="line">
            <a:avLst/>
          </a:prstGeom>
          <a:ln w="6350">
            <a:solidFill>
              <a:srgbClr val="FF8B00"/>
            </a:solidFill>
            <a:prstDash val="sysDot"/>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908853" y="5119130"/>
            <a:ext cx="2332877" cy="913007"/>
          </a:xfrm>
          <a:prstGeom prst="rect">
            <a:avLst/>
          </a:prstGeom>
          <a:noFill/>
        </p:spPr>
        <p:txBody>
          <a:bodyPr wrap="square" rtlCol="0">
            <a:spAutoFit/>
          </a:bodyPr>
          <a:lstStyle/>
          <a:p>
            <a:pPr marL="0" marR="0" lvl="0" indent="0" algn="r" defTabSz="609585"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930M </a:t>
            </a:r>
            <a:r>
              <a:rPr kumimoji="0" lang="en-US" sz="1600" b="0" i="0" u="none" strike="noStrike" kern="0" cap="none" spc="0" normalizeH="0" baseline="0" noProof="0" dirty="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threats detected on devices every month</a:t>
            </a:r>
          </a:p>
          <a:p>
            <a:pPr marL="0" marR="0" lvl="0" indent="0" algn="r" defTabSz="609585"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dirty="0">
              <a:ln>
                <a:noFill/>
              </a:ln>
              <a:gradFill>
                <a:gsLst>
                  <a:gs pos="1250">
                    <a:srgbClr val="FFFFFF"/>
                  </a:gs>
                  <a:gs pos="99000">
                    <a:srgbClr val="FFFFFF"/>
                  </a:gs>
                </a:gsLst>
                <a:lin ang="5400000" scaled="0"/>
              </a:gradFill>
              <a:effectLst/>
              <a:uLnTx/>
              <a:uFillTx/>
              <a:latin typeface="Segoe UI" panose="020B0502040204020203" pitchFamily="34" charset="0"/>
              <a:cs typeface="Segoe UI" panose="020B0502040204020203" pitchFamily="34" charset="0"/>
            </a:endParaRPr>
          </a:p>
        </p:txBody>
      </p:sp>
      <p:cxnSp>
        <p:nvCxnSpPr>
          <p:cNvPr id="17" name="Straight Connector 16"/>
          <p:cNvCxnSpPr/>
          <p:nvPr/>
        </p:nvCxnSpPr>
        <p:spPr>
          <a:xfrm flipH="1">
            <a:off x="8518756" y="3759380"/>
            <a:ext cx="870821" cy="0"/>
          </a:xfrm>
          <a:prstGeom prst="line">
            <a:avLst/>
          </a:prstGeom>
          <a:ln w="6350">
            <a:solidFill>
              <a:srgbClr val="FF8B00"/>
            </a:solidFill>
            <a:prstDash val="sysDot"/>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8178790" y="5011739"/>
            <a:ext cx="1816020" cy="535531"/>
          </a:xfrm>
          <a:prstGeom prst="rect">
            <a:avLst/>
          </a:prstGeom>
          <a:noFill/>
        </p:spPr>
        <p:txBody>
          <a:bodyPr wrap="square" rtlCol="0">
            <a:spAutoFit/>
          </a:bodyPr>
          <a:lstStyle/>
          <a:p>
            <a:pPr marL="0" marR="0" lvl="0" indent="0" algn="r" defTabSz="914173"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400B e-mails analyzed</a:t>
            </a:r>
          </a:p>
        </p:txBody>
      </p:sp>
      <p:cxnSp>
        <p:nvCxnSpPr>
          <p:cNvPr id="19" name="Straight Connector 18"/>
          <p:cNvCxnSpPr/>
          <p:nvPr/>
        </p:nvCxnSpPr>
        <p:spPr>
          <a:xfrm flipH="1">
            <a:off x="8282717" y="4366125"/>
            <a:ext cx="853156" cy="0"/>
          </a:xfrm>
          <a:prstGeom prst="line">
            <a:avLst/>
          </a:prstGeom>
          <a:ln w="6350">
            <a:solidFill>
              <a:srgbClr val="FF8B00"/>
            </a:solidFill>
            <a:prstDash val="sysDot"/>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6819677" y="1730946"/>
            <a:ext cx="1194532" cy="0"/>
          </a:xfrm>
          <a:prstGeom prst="line">
            <a:avLst/>
          </a:prstGeom>
          <a:ln w="6350">
            <a:solidFill>
              <a:srgbClr val="FF8B00"/>
            </a:solidFill>
            <a:prstDash val="sysDot"/>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8267171" y="1480304"/>
            <a:ext cx="1816020" cy="757130"/>
          </a:xfrm>
          <a:prstGeom prst="rect">
            <a:avLst/>
          </a:prstGeom>
          <a:noFill/>
        </p:spPr>
        <p:txBody>
          <a:bodyPr wrap="square" rtlCol="0">
            <a:spAutoFit/>
          </a:bodyPr>
          <a:lstStyle/>
          <a:p>
            <a:pPr marL="0" marR="0" lvl="0" indent="0" algn="l" defTabSz="914173"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+1B Windows</a:t>
            </a:r>
            <a:br>
              <a:rPr kumimoji="0" lang="en-US" sz="1600" b="0" i="0" u="none" strike="noStrike" kern="0" cap="none" spc="0" normalizeH="0" baseline="0" noProof="0" dirty="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600" b="0" i="0" u="none" strike="noStrike" kern="0" cap="none" spc="0" normalizeH="0" baseline="0" noProof="0" dirty="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devices updated &amp; scanned</a:t>
            </a:r>
          </a:p>
        </p:txBody>
      </p:sp>
      <p:cxnSp>
        <p:nvCxnSpPr>
          <p:cNvPr id="27" name="Straight Connector 26"/>
          <p:cNvCxnSpPr/>
          <p:nvPr/>
        </p:nvCxnSpPr>
        <p:spPr>
          <a:xfrm>
            <a:off x="9135872" y="4366126"/>
            <a:ext cx="0" cy="444495"/>
          </a:xfrm>
          <a:prstGeom prst="line">
            <a:avLst/>
          </a:prstGeom>
          <a:ln w="6350">
            <a:solidFill>
              <a:srgbClr val="FF8B00"/>
            </a:solidFill>
            <a:prstDash val="sysDot"/>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a:off x="8195549" y="2797859"/>
            <a:ext cx="1194532" cy="0"/>
          </a:xfrm>
          <a:prstGeom prst="line">
            <a:avLst/>
          </a:prstGeom>
          <a:ln w="6350">
            <a:solidFill>
              <a:srgbClr val="FF8B00"/>
            </a:solidFill>
            <a:prstDash val="sysDot"/>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9529115" y="2499700"/>
            <a:ext cx="2441455" cy="757130"/>
          </a:xfrm>
          <a:prstGeom prst="rect">
            <a:avLst/>
          </a:prstGeom>
          <a:noFill/>
        </p:spPr>
        <p:txBody>
          <a:bodyPr wrap="square" rtlCol="0">
            <a:spAutoFit/>
          </a:bodyPr>
          <a:lstStyle/>
          <a:p>
            <a:pPr marL="0" marR="0" lvl="0" indent="0" algn="l" defTabSz="914173"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450B monthly authentications</a:t>
            </a:r>
          </a:p>
          <a:p>
            <a:pPr marL="0" marR="0" lvl="0" indent="0" algn="l" defTabSz="914173"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2" name="TextBox 31"/>
          <p:cNvSpPr txBox="1"/>
          <p:nvPr/>
        </p:nvSpPr>
        <p:spPr>
          <a:xfrm>
            <a:off x="9513879" y="3503320"/>
            <a:ext cx="2403571" cy="863763"/>
          </a:xfrm>
          <a:prstGeom prst="rect">
            <a:avLst/>
          </a:prstGeom>
          <a:noFill/>
        </p:spPr>
        <p:txBody>
          <a:bodyPr wrap="square" rtlCol="0">
            <a:spAutoFit/>
          </a:bodyPr>
          <a:lstStyle/>
          <a:p>
            <a:pPr marL="0" marR="0" lvl="0" indent="0" algn="l" defTabSz="914173"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18+ billion</a:t>
            </a:r>
          </a:p>
          <a:p>
            <a:pPr marL="0" marR="0" lvl="0" indent="0" algn="l" defTabSz="914173"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web pages scanned</a:t>
            </a:r>
          </a:p>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dirty="0">
              <a:ln>
                <a:noFill/>
              </a:ln>
              <a:gradFill>
                <a:gsLst>
                  <a:gs pos="1250">
                    <a:srgbClr val="FFFFFF"/>
                  </a:gs>
                  <a:gs pos="99000">
                    <a:srgbClr val="FFFFFF"/>
                  </a:gs>
                </a:gsLst>
                <a:lin ang="5400000" scaled="0"/>
              </a:gradFill>
              <a:effectLst/>
              <a:uLnTx/>
              <a:uFillTx/>
              <a:latin typeface="Segoe UI" panose="020B0502040204020203" pitchFamily="34" charset="0"/>
              <a:cs typeface="Segoe UI" panose="020B0502040204020203" pitchFamily="34" charset="0"/>
            </a:endParaRPr>
          </a:p>
        </p:txBody>
      </p:sp>
      <p:sp>
        <p:nvSpPr>
          <p:cNvPr id="20" name="Rectangle 19">
            <a:extLst>
              <a:ext uri="{FF2B5EF4-FFF2-40B4-BE49-F238E27FC236}">
                <a16:creationId xmlns:a16="http://schemas.microsoft.com/office/drawing/2014/main" id="{6702F09E-FBF6-4413-A44A-370C105E90FB}"/>
              </a:ext>
            </a:extLst>
          </p:cNvPr>
          <p:cNvSpPr/>
          <p:nvPr/>
        </p:nvSpPr>
        <p:spPr bwMode="auto">
          <a:xfrm>
            <a:off x="2451241" y="6146598"/>
            <a:ext cx="7289518" cy="57075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1" u="none" strike="noStrike" kern="0" cap="none" spc="0" normalizeH="0" baseline="0" noProof="0" dirty="0">
                <a:ln>
                  <a:noFill/>
                </a:ln>
                <a:gradFill>
                  <a:gsLst>
                    <a:gs pos="1250">
                      <a:srgbClr val="FFFFFF"/>
                    </a:gs>
                    <a:gs pos="99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Unparalleled cybersecurity visibility and insight</a:t>
            </a:r>
          </a:p>
        </p:txBody>
      </p:sp>
      <p:sp>
        <p:nvSpPr>
          <p:cNvPr id="4" name="Rectangle 3">
            <a:extLst>
              <a:ext uri="{FF2B5EF4-FFF2-40B4-BE49-F238E27FC236}">
                <a16:creationId xmlns:a16="http://schemas.microsoft.com/office/drawing/2014/main" id="{9A8A16DD-ADAB-45B7-AC5B-D4E0C61FEF63}"/>
              </a:ext>
            </a:extLst>
          </p:cNvPr>
          <p:cNvSpPr/>
          <p:nvPr/>
        </p:nvSpPr>
        <p:spPr>
          <a:xfrm>
            <a:off x="524209" y="1839060"/>
            <a:ext cx="6096000" cy="1477328"/>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Extensive machine learning to:</a:t>
            </a:r>
          </a:p>
          <a:p>
            <a:pPr marL="288925" marR="0" lvl="0" indent="-2889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Reduce manual effort</a:t>
            </a:r>
          </a:p>
          <a:p>
            <a:pPr marL="288925" marR="0" lvl="0" indent="-2889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Reduce wasted effort </a:t>
            </a:r>
            <a:b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b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on false positives</a:t>
            </a:r>
          </a:p>
          <a:p>
            <a:pPr marL="288925" marR="0" lvl="0" indent="-2889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Speed up detection</a:t>
            </a:r>
            <a:endParaRPr kumimoji="0" lang="en-US" sz="1800" b="0" i="0" u="none" strike="noStrike" kern="1200" cap="none" spc="0" normalizeH="0" baseline="0" noProof="0" dirty="0">
              <a:ln>
                <a:noFill/>
              </a:ln>
              <a:solidFill>
                <a:srgbClr val="FFFFFF"/>
              </a:solidFill>
              <a:effectLst/>
              <a:uLnTx/>
              <a:uFillTx/>
              <a:latin typeface="Segoe UI"/>
            </a:endParaRPr>
          </a:p>
        </p:txBody>
      </p:sp>
    </p:spTree>
    <p:extLst>
      <p:ext uri="{BB962C8B-B14F-4D97-AF65-F5344CB8AC3E}">
        <p14:creationId xmlns:p14="http://schemas.microsoft.com/office/powerpoint/2010/main" val="856294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4" grpId="0"/>
      <p:bldP spid="30" grpId="0"/>
      <p:bldP spid="32"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1"/>
            <a:ext cx="11018520" cy="553999"/>
          </a:xfrm>
        </p:spPr>
        <p:txBody>
          <a:bodyPr/>
          <a:lstStyle/>
          <a:p>
            <a:r>
              <a:rPr lang="en-US" dirty="0"/>
              <a:t>Inside The Intelligent Security Graph</a:t>
            </a:r>
          </a:p>
        </p:txBody>
      </p:sp>
      <p:sp>
        <p:nvSpPr>
          <p:cNvPr id="31" name="Freeform 30"/>
          <p:cNvSpPr/>
          <p:nvPr/>
        </p:nvSpPr>
        <p:spPr bwMode="auto">
          <a:xfrm flipV="1">
            <a:off x="618405" y="2508737"/>
            <a:ext cx="7564533" cy="204519"/>
          </a:xfrm>
          <a:custGeom>
            <a:avLst/>
            <a:gdLst>
              <a:gd name="connsiteX0" fmla="*/ 7762875 w 7762875"/>
              <a:gd name="connsiteY0" fmla="*/ 0 h 0"/>
              <a:gd name="connsiteX1" fmla="*/ 0 w 7762875"/>
              <a:gd name="connsiteY1" fmla="*/ 0 h 0"/>
            </a:gdLst>
            <a:ahLst/>
            <a:cxnLst>
              <a:cxn ang="0">
                <a:pos x="connsiteX0" y="connsiteY0"/>
              </a:cxn>
              <a:cxn ang="0">
                <a:pos x="connsiteX1" y="connsiteY1"/>
              </a:cxn>
            </a:cxnLst>
            <a:rect l="l" t="t" r="r" b="b"/>
            <a:pathLst>
              <a:path w="7762875">
                <a:moveTo>
                  <a:pt x="7762875" y="0"/>
                </a:moveTo>
                <a:lnTo>
                  <a:pt x="0" y="0"/>
                </a:lnTo>
              </a:path>
            </a:pathLst>
          </a:custGeom>
          <a:noFill/>
          <a:ln w="19050" cap="rnd">
            <a:solidFill>
              <a:srgbClr val="00000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3" name="TextBox 32"/>
          <p:cNvSpPr txBox="1"/>
          <p:nvPr/>
        </p:nvSpPr>
        <p:spPr>
          <a:xfrm>
            <a:off x="3138960" y="2601780"/>
            <a:ext cx="2288671" cy="180819"/>
          </a:xfrm>
          <a:prstGeom prst="rect">
            <a:avLst/>
          </a:prstGeom>
          <a:solidFill>
            <a:srgbClr val="EAEAEA"/>
          </a:solidFill>
        </p:spPr>
        <p:txBody>
          <a:bodyPr wrap="square" lIns="0" tIns="0" rIns="0" bIns="0" rtlCol="0" anchor="ctr">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 Privacy/Compliance boundary ]</a:t>
            </a:r>
          </a:p>
        </p:txBody>
      </p:sp>
      <p:sp>
        <p:nvSpPr>
          <p:cNvPr id="116" name="TextBox 115">
            <a:extLst>
              <a:ext uri="{FF2B5EF4-FFF2-40B4-BE49-F238E27FC236}">
                <a16:creationId xmlns:a16="http://schemas.microsoft.com/office/drawing/2014/main" id="{41344186-7C64-4D61-8C62-9D678F16F1DF}"/>
              </a:ext>
            </a:extLst>
          </p:cNvPr>
          <p:cNvSpPr txBox="1"/>
          <p:nvPr/>
        </p:nvSpPr>
        <p:spPr>
          <a:xfrm>
            <a:off x="8880080" y="2979228"/>
            <a:ext cx="3014893" cy="732495"/>
          </a:xfrm>
          <a:prstGeom prst="rect">
            <a:avLst/>
          </a:prstGeom>
          <a:noFill/>
        </p:spPr>
        <p:txBody>
          <a:bodyPr wrap="square" lIns="179259" tIns="143407" rIns="179259" bIns="143407"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1500" b="0" i="0" u="none" strike="noStrike" kern="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t>Analytics help fuel </a:t>
            </a:r>
            <a:br>
              <a:rPr kumimoji="0" lang="en-US" sz="1500" b="0" i="0" u="none" strike="noStrike" kern="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br>
            <a:r>
              <a:rPr kumimoji="0" lang="en-US" sz="1500" b="0" i="0" u="none" strike="noStrike" kern="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t>new discoveries</a:t>
            </a:r>
          </a:p>
        </p:txBody>
      </p:sp>
      <p:sp>
        <p:nvSpPr>
          <p:cNvPr id="117" name="Rectangle 116">
            <a:extLst>
              <a:ext uri="{FF2B5EF4-FFF2-40B4-BE49-F238E27FC236}">
                <a16:creationId xmlns:a16="http://schemas.microsoft.com/office/drawing/2014/main" id="{AEF01BE9-F879-4B3B-B7A6-A9408C6588D2}"/>
              </a:ext>
            </a:extLst>
          </p:cNvPr>
          <p:cNvSpPr/>
          <p:nvPr/>
        </p:nvSpPr>
        <p:spPr>
          <a:xfrm>
            <a:off x="8880080" y="3510505"/>
            <a:ext cx="3185929" cy="506829"/>
          </a:xfrm>
          <a:prstGeom prst="rect">
            <a:avLst/>
          </a:prstGeom>
          <a:noFill/>
        </p:spPr>
        <p:txBody>
          <a:bodyPr wrap="square" lIns="179259" tIns="143407" rIns="179259" bIns="143407"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1500" b="0" i="0" u="none" strike="noStrike" kern="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t>Products send data to graph</a:t>
            </a:r>
          </a:p>
        </p:txBody>
      </p:sp>
      <p:sp>
        <p:nvSpPr>
          <p:cNvPr id="126" name="Rectangle 125">
            <a:extLst>
              <a:ext uri="{FF2B5EF4-FFF2-40B4-BE49-F238E27FC236}">
                <a16:creationId xmlns:a16="http://schemas.microsoft.com/office/drawing/2014/main" id="{DC97C722-FE92-4931-8EDF-E2FE67A2F135}"/>
              </a:ext>
            </a:extLst>
          </p:cNvPr>
          <p:cNvSpPr/>
          <p:nvPr/>
        </p:nvSpPr>
        <p:spPr>
          <a:xfrm>
            <a:off x="8880080" y="1594588"/>
            <a:ext cx="3300108" cy="994551"/>
          </a:xfrm>
          <a:prstGeom prst="rect">
            <a:avLst/>
          </a:prstGeom>
          <a:noFill/>
        </p:spPr>
        <p:txBody>
          <a:bodyPr wrap="square" lIns="179259" tIns="143407" rIns="179259" bIns="143407"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1500" b="0" i="0" u="none" strike="noStrike" kern="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t>Products instrumented to strict</a:t>
            </a:r>
            <a:br>
              <a:rPr kumimoji="0" lang="en-US" sz="1500" b="0" i="0" u="none" strike="noStrike" kern="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br>
            <a:r>
              <a:rPr kumimoji="0" lang="en-US" sz="1500" b="0" i="0" u="none" strike="noStrike" kern="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t>privacy/compliance standards</a:t>
            </a:r>
          </a:p>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1500" b="0" i="1" u="none" strike="noStrike" kern="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t>See </a:t>
            </a:r>
            <a:r>
              <a:rPr kumimoji="0" lang="en-US" sz="1500" b="0" i="1" u="none" strike="noStrike" kern="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hlinkClick r:id="rId3"/>
              </a:rPr>
              <a:t>Microsoft Trust Center</a:t>
            </a:r>
            <a:endParaRPr kumimoji="0" lang="en-US" sz="1500" b="0" i="1" u="none" strike="noStrike" kern="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endParaRPr>
          </a:p>
        </p:txBody>
      </p:sp>
      <p:sp>
        <p:nvSpPr>
          <p:cNvPr id="127" name="Freeform 5">
            <a:extLst>
              <a:ext uri="{FF2B5EF4-FFF2-40B4-BE49-F238E27FC236}">
                <a16:creationId xmlns:a16="http://schemas.microsoft.com/office/drawing/2014/main" id="{141C3BD2-590F-4A2A-BD30-62416342187D}"/>
              </a:ext>
            </a:extLst>
          </p:cNvPr>
          <p:cNvSpPr>
            <a:spLocks/>
          </p:cNvSpPr>
          <p:nvPr/>
        </p:nvSpPr>
        <p:spPr bwMode="auto">
          <a:xfrm>
            <a:off x="8701486" y="3178767"/>
            <a:ext cx="129982" cy="132934"/>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chemeClr val="bg1"/>
          </a:solidFill>
          <a:ln w="952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34" name="Freeform 6">
            <a:extLst>
              <a:ext uri="{FF2B5EF4-FFF2-40B4-BE49-F238E27FC236}">
                <a16:creationId xmlns:a16="http://schemas.microsoft.com/office/drawing/2014/main" id="{FD159933-763F-4D41-8AF1-139A4FD911EC}"/>
              </a:ext>
            </a:extLst>
          </p:cNvPr>
          <p:cNvSpPr>
            <a:spLocks noEditPoints="1"/>
          </p:cNvSpPr>
          <p:nvPr/>
        </p:nvSpPr>
        <p:spPr bwMode="auto">
          <a:xfrm>
            <a:off x="8640260" y="3111831"/>
            <a:ext cx="258611" cy="268208"/>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w="952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37" name="Freeform 5">
            <a:extLst>
              <a:ext uri="{FF2B5EF4-FFF2-40B4-BE49-F238E27FC236}">
                <a16:creationId xmlns:a16="http://schemas.microsoft.com/office/drawing/2014/main" id="{C7703130-07B9-4269-BEAA-9BE808049E29}"/>
              </a:ext>
            </a:extLst>
          </p:cNvPr>
          <p:cNvSpPr>
            <a:spLocks/>
          </p:cNvSpPr>
          <p:nvPr/>
        </p:nvSpPr>
        <p:spPr bwMode="auto">
          <a:xfrm>
            <a:off x="8701486" y="3697453"/>
            <a:ext cx="129982" cy="132934"/>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chemeClr val="bg1"/>
          </a:solidFill>
          <a:ln w="952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1" name="Freeform 6">
            <a:extLst>
              <a:ext uri="{FF2B5EF4-FFF2-40B4-BE49-F238E27FC236}">
                <a16:creationId xmlns:a16="http://schemas.microsoft.com/office/drawing/2014/main" id="{7E360E60-F038-4A72-BB9C-70B5F7E27245}"/>
              </a:ext>
            </a:extLst>
          </p:cNvPr>
          <p:cNvSpPr>
            <a:spLocks noEditPoints="1"/>
          </p:cNvSpPr>
          <p:nvPr/>
        </p:nvSpPr>
        <p:spPr bwMode="auto">
          <a:xfrm>
            <a:off x="8640260" y="3629815"/>
            <a:ext cx="258611" cy="268208"/>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w="952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2" name="Freeform 5">
            <a:extLst>
              <a:ext uri="{FF2B5EF4-FFF2-40B4-BE49-F238E27FC236}">
                <a16:creationId xmlns:a16="http://schemas.microsoft.com/office/drawing/2014/main" id="{2C05A466-C80C-472B-83EF-3D1D0400DDF6}"/>
              </a:ext>
            </a:extLst>
          </p:cNvPr>
          <p:cNvSpPr>
            <a:spLocks/>
          </p:cNvSpPr>
          <p:nvPr/>
        </p:nvSpPr>
        <p:spPr bwMode="auto">
          <a:xfrm>
            <a:off x="8701486" y="1800622"/>
            <a:ext cx="129982" cy="132934"/>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chemeClr val="bg1"/>
          </a:solidFill>
          <a:ln w="952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3" name="Freeform 6">
            <a:extLst>
              <a:ext uri="{FF2B5EF4-FFF2-40B4-BE49-F238E27FC236}">
                <a16:creationId xmlns:a16="http://schemas.microsoft.com/office/drawing/2014/main" id="{94E9A06E-0219-4CBE-8BCF-AD076ABC4853}"/>
              </a:ext>
            </a:extLst>
          </p:cNvPr>
          <p:cNvSpPr>
            <a:spLocks noEditPoints="1"/>
          </p:cNvSpPr>
          <p:nvPr/>
        </p:nvSpPr>
        <p:spPr bwMode="auto">
          <a:xfrm>
            <a:off x="8640260" y="1732985"/>
            <a:ext cx="258611" cy="268208"/>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w="952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4" name="TextBox 153">
            <a:extLst>
              <a:ext uri="{FF2B5EF4-FFF2-40B4-BE49-F238E27FC236}">
                <a16:creationId xmlns:a16="http://schemas.microsoft.com/office/drawing/2014/main" id="{0CC25DD4-17E9-450F-87EA-D232A9DE3D35}"/>
              </a:ext>
            </a:extLst>
          </p:cNvPr>
          <p:cNvSpPr txBox="1"/>
          <p:nvPr/>
        </p:nvSpPr>
        <p:spPr>
          <a:xfrm>
            <a:off x="8880080" y="4055010"/>
            <a:ext cx="3014893" cy="732495"/>
          </a:xfrm>
          <a:prstGeom prst="rect">
            <a:avLst/>
          </a:prstGeom>
          <a:noFill/>
        </p:spPr>
        <p:txBody>
          <a:bodyPr wrap="square" lIns="179259" tIns="143407" rIns="179259" bIns="143407"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1500" b="0" i="0" u="none" strike="noStrike" kern="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t>Products use Interflow APIs </a:t>
            </a:r>
            <a:br>
              <a:rPr kumimoji="0" lang="en-US" sz="1500" b="0" i="0" u="none" strike="noStrike" kern="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br>
            <a:r>
              <a:rPr kumimoji="0" lang="en-US" sz="1500" b="0" i="0" u="none" strike="noStrike" kern="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t>to access results</a:t>
            </a:r>
          </a:p>
        </p:txBody>
      </p:sp>
      <p:sp>
        <p:nvSpPr>
          <p:cNvPr id="155" name="Freeform 5">
            <a:extLst>
              <a:ext uri="{FF2B5EF4-FFF2-40B4-BE49-F238E27FC236}">
                <a16:creationId xmlns:a16="http://schemas.microsoft.com/office/drawing/2014/main" id="{E42052E8-EF2D-4D26-A6B1-64A5D7150FD7}"/>
              </a:ext>
            </a:extLst>
          </p:cNvPr>
          <p:cNvSpPr>
            <a:spLocks/>
          </p:cNvSpPr>
          <p:nvPr/>
        </p:nvSpPr>
        <p:spPr bwMode="auto">
          <a:xfrm>
            <a:off x="8701486" y="4260943"/>
            <a:ext cx="129982" cy="132934"/>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chemeClr val="bg1"/>
          </a:solidFill>
          <a:ln w="952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6" name="Freeform 6">
            <a:extLst>
              <a:ext uri="{FF2B5EF4-FFF2-40B4-BE49-F238E27FC236}">
                <a16:creationId xmlns:a16="http://schemas.microsoft.com/office/drawing/2014/main" id="{D32C9215-CD56-4F42-B894-987565974952}"/>
              </a:ext>
            </a:extLst>
          </p:cNvPr>
          <p:cNvSpPr>
            <a:spLocks noEditPoints="1"/>
          </p:cNvSpPr>
          <p:nvPr/>
        </p:nvSpPr>
        <p:spPr bwMode="auto">
          <a:xfrm>
            <a:off x="8640260" y="4191107"/>
            <a:ext cx="258611" cy="268208"/>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w="952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7" name="TextBox 156">
            <a:extLst>
              <a:ext uri="{FF2B5EF4-FFF2-40B4-BE49-F238E27FC236}">
                <a16:creationId xmlns:a16="http://schemas.microsoft.com/office/drawing/2014/main" id="{6EBC9585-DEFC-4951-AF93-53AE955F9B88}"/>
              </a:ext>
            </a:extLst>
          </p:cNvPr>
          <p:cNvSpPr txBox="1"/>
          <p:nvPr/>
        </p:nvSpPr>
        <p:spPr>
          <a:xfrm>
            <a:off x="8880080" y="4801935"/>
            <a:ext cx="3185929" cy="723708"/>
          </a:xfrm>
          <a:prstGeom prst="rect">
            <a:avLst/>
          </a:prstGeom>
          <a:noFill/>
        </p:spPr>
        <p:txBody>
          <a:bodyPr wrap="square" lIns="179259" tIns="143407" rIns="179259" bIns="143407"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1500" b="0" i="0" u="none" strike="noStrike" kern="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t>Products generate data which feeds back into the graph</a:t>
            </a:r>
          </a:p>
        </p:txBody>
      </p:sp>
      <p:sp>
        <p:nvSpPr>
          <p:cNvPr id="158" name="Freeform 5">
            <a:extLst>
              <a:ext uri="{FF2B5EF4-FFF2-40B4-BE49-F238E27FC236}">
                <a16:creationId xmlns:a16="http://schemas.microsoft.com/office/drawing/2014/main" id="{5C8CF412-F249-4B06-B2D6-6F8CFD2702DC}"/>
              </a:ext>
            </a:extLst>
          </p:cNvPr>
          <p:cNvSpPr>
            <a:spLocks/>
          </p:cNvSpPr>
          <p:nvPr/>
        </p:nvSpPr>
        <p:spPr bwMode="auto">
          <a:xfrm>
            <a:off x="8701486" y="5006074"/>
            <a:ext cx="129982" cy="132934"/>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chemeClr val="bg1"/>
          </a:solidFill>
          <a:ln w="952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9" name="Freeform 6">
            <a:extLst>
              <a:ext uri="{FF2B5EF4-FFF2-40B4-BE49-F238E27FC236}">
                <a16:creationId xmlns:a16="http://schemas.microsoft.com/office/drawing/2014/main" id="{D6A41816-2FF7-4B01-98F6-F8AC763CCEDC}"/>
              </a:ext>
            </a:extLst>
          </p:cNvPr>
          <p:cNvSpPr>
            <a:spLocks noEditPoints="1"/>
          </p:cNvSpPr>
          <p:nvPr/>
        </p:nvSpPr>
        <p:spPr bwMode="auto">
          <a:xfrm>
            <a:off x="8640260" y="4939138"/>
            <a:ext cx="258611" cy="268208"/>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w="952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60" name="TextBox 159">
            <a:extLst>
              <a:ext uri="{FF2B5EF4-FFF2-40B4-BE49-F238E27FC236}">
                <a16:creationId xmlns:a16="http://schemas.microsoft.com/office/drawing/2014/main" id="{BB6102BC-3F66-4A2B-B736-E68B2B9E2802}"/>
              </a:ext>
            </a:extLst>
          </p:cNvPr>
          <p:cNvSpPr txBox="1"/>
          <p:nvPr/>
        </p:nvSpPr>
        <p:spPr>
          <a:xfrm>
            <a:off x="8880080" y="5430712"/>
            <a:ext cx="3014893" cy="940755"/>
          </a:xfrm>
          <a:prstGeom prst="rect">
            <a:avLst/>
          </a:prstGeom>
          <a:noFill/>
        </p:spPr>
        <p:txBody>
          <a:bodyPr wrap="square" lIns="179259" tIns="143407" rIns="179259" bIns="143407"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1500" b="0" i="0" u="none" strike="noStrike" kern="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t>Hunters identify attacks, improve analytics, feed </a:t>
            </a:r>
            <a:br>
              <a:rPr kumimoji="0" lang="en-US" sz="1500" b="0" i="0" u="none" strike="noStrike" kern="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br>
            <a:r>
              <a:rPr kumimoji="0" lang="en-US" sz="1500" b="0" i="0" u="none" strike="noStrike" kern="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t>back into product design</a:t>
            </a:r>
          </a:p>
        </p:txBody>
      </p:sp>
      <p:sp>
        <p:nvSpPr>
          <p:cNvPr id="161" name="Freeform 5">
            <a:extLst>
              <a:ext uri="{FF2B5EF4-FFF2-40B4-BE49-F238E27FC236}">
                <a16:creationId xmlns:a16="http://schemas.microsoft.com/office/drawing/2014/main" id="{90E63024-6E19-4B41-96EA-A8DBE402EAF0}"/>
              </a:ext>
            </a:extLst>
          </p:cNvPr>
          <p:cNvSpPr>
            <a:spLocks/>
          </p:cNvSpPr>
          <p:nvPr/>
        </p:nvSpPr>
        <p:spPr bwMode="auto">
          <a:xfrm>
            <a:off x="8701486" y="5621092"/>
            <a:ext cx="129982" cy="132934"/>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chemeClr val="bg1"/>
          </a:solidFill>
          <a:ln w="952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62" name="Freeform 6">
            <a:extLst>
              <a:ext uri="{FF2B5EF4-FFF2-40B4-BE49-F238E27FC236}">
                <a16:creationId xmlns:a16="http://schemas.microsoft.com/office/drawing/2014/main" id="{86FB99DE-568C-400A-8757-53274C0C84A6}"/>
              </a:ext>
            </a:extLst>
          </p:cNvPr>
          <p:cNvSpPr>
            <a:spLocks noEditPoints="1"/>
          </p:cNvSpPr>
          <p:nvPr/>
        </p:nvSpPr>
        <p:spPr bwMode="auto">
          <a:xfrm>
            <a:off x="8640260" y="5554156"/>
            <a:ext cx="258611" cy="268208"/>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w="952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1" name="Rectangle 10"/>
          <p:cNvSpPr/>
          <p:nvPr/>
        </p:nvSpPr>
        <p:spPr bwMode="auto">
          <a:xfrm>
            <a:off x="618406" y="3053028"/>
            <a:ext cx="7574946" cy="1487875"/>
          </a:xfrm>
          <a:prstGeom prst="rect">
            <a:avLst/>
          </a:prstGeom>
          <a:solidFill>
            <a:schemeClr val="bg1"/>
          </a:solidFill>
          <a:ln w="28575">
            <a:noFill/>
            <a:headEnd type="none" w="med" len="med"/>
            <a:tailEnd type="none" w="med" len="med"/>
          </a:ln>
          <a:effectLst>
            <a:outerShdw blurRad="127000" dist="25400" dir="18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82880" rIns="134464" bIns="107571" numCol="1" spcCol="0" rtlCol="0" fromWordArt="0" anchor="t" anchorCtr="0" forceAA="0" compatLnSpc="1">
            <a:prstTxWarp prst="textNoShape">
              <a:avLst/>
            </a:prstTxWarp>
            <a:noAutofit/>
          </a:bodyPr>
          <a:lstStyle/>
          <a:p>
            <a:pPr marL="0" marR="0" lvl="0" indent="0" algn="l" defTabSz="685647" rtl="0" eaLnBrk="1" fontAlgn="base" latinLnBrk="0" hangingPunct="1">
              <a:lnSpc>
                <a:spcPct val="90000"/>
              </a:lnSpc>
              <a:spcBef>
                <a:spcPct val="0"/>
              </a:spcBef>
              <a:spcAft>
                <a:spcPts val="600"/>
              </a:spcAft>
              <a:buClrTx/>
              <a:buSzTx/>
              <a:buFontTx/>
              <a:buNone/>
              <a:tabLst/>
              <a:defRPr/>
            </a:pPr>
            <a:r>
              <a:rPr kumimoji="0" lang="en-US" sz="1600" b="1" i="0" u="none" strike="noStrike" kern="1200" cap="none" spc="0" normalizeH="0" baseline="0" noProof="0" dirty="0">
                <a:ln>
                  <a:noFill/>
                </a:ln>
                <a:gradFill>
                  <a:gsLst>
                    <a:gs pos="2917">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DATA COLLECTION AND ANALYSIS</a:t>
            </a:r>
          </a:p>
        </p:txBody>
      </p:sp>
      <p:grpSp>
        <p:nvGrpSpPr>
          <p:cNvPr id="8" name="Group 7">
            <a:extLst>
              <a:ext uri="{FF2B5EF4-FFF2-40B4-BE49-F238E27FC236}">
                <a16:creationId xmlns:a16="http://schemas.microsoft.com/office/drawing/2014/main" id="{D5A06055-E03D-41D6-A0F9-E5189DDC507E}"/>
              </a:ext>
            </a:extLst>
          </p:cNvPr>
          <p:cNvGrpSpPr/>
          <p:nvPr/>
        </p:nvGrpSpPr>
        <p:grpSpPr>
          <a:xfrm>
            <a:off x="780762" y="3634322"/>
            <a:ext cx="2187505" cy="695396"/>
            <a:chOff x="618407" y="3949480"/>
            <a:chExt cx="2187505" cy="695396"/>
          </a:xfrm>
        </p:grpSpPr>
        <p:sp>
          <p:nvSpPr>
            <p:cNvPr id="15" name="Rectangle 14"/>
            <p:cNvSpPr/>
            <p:nvPr/>
          </p:nvSpPr>
          <p:spPr>
            <a:xfrm>
              <a:off x="1315439" y="4057113"/>
              <a:ext cx="1490473" cy="480131"/>
            </a:xfrm>
            <a:prstGeom prst="rect">
              <a:avLst/>
            </a:prstGeom>
          </p:spPr>
          <p:txBody>
            <a:bodyPr wrap="none" lIns="182880">
              <a:spAutoFit/>
            </a:bodyPr>
            <a:lstStyle/>
            <a:p>
              <a:pPr marL="0" marR="0" lvl="0" indent="0" algn="ctr" defTabSz="896214"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gradFill>
                    <a:gsLst>
                      <a:gs pos="0">
                        <a:srgbClr val="0078D4"/>
                      </a:gs>
                      <a:gs pos="100000">
                        <a:srgbClr val="0078D4"/>
                      </a:gs>
                    </a:gsLst>
                    <a:lin ang="5400000" scaled="1"/>
                  </a:gradFill>
                  <a:effectLst/>
                  <a:uLnTx/>
                  <a:uFillTx/>
                  <a:latin typeface="Segoe UI"/>
                  <a:ea typeface="+mn-ea"/>
                  <a:cs typeface="Segoe UI Semibold" panose="020B0702040204020203" pitchFamily="34" charset="0"/>
                </a:rPr>
                <a:t>Collection and</a:t>
              </a:r>
            </a:p>
            <a:p>
              <a:pPr marL="0" marR="0" lvl="0" indent="0" algn="ctr" defTabSz="896214"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gradFill>
                    <a:gsLst>
                      <a:gs pos="0">
                        <a:srgbClr val="0078D4"/>
                      </a:gs>
                      <a:gs pos="100000">
                        <a:srgbClr val="0078D4"/>
                      </a:gs>
                    </a:gsLst>
                    <a:lin ang="5400000" scaled="1"/>
                  </a:gradFill>
                  <a:effectLst/>
                  <a:uLnTx/>
                  <a:uFillTx/>
                  <a:latin typeface="Segoe UI"/>
                  <a:ea typeface="+mn-ea"/>
                  <a:cs typeface="Segoe UI Semibold" panose="020B0702040204020203" pitchFamily="34" charset="0"/>
                </a:rPr>
                <a:t>Normalization</a:t>
              </a:r>
            </a:p>
          </p:txBody>
        </p:sp>
        <p:grpSp>
          <p:nvGrpSpPr>
            <p:cNvPr id="231" name="Group 230">
              <a:extLst>
                <a:ext uri="{FF2B5EF4-FFF2-40B4-BE49-F238E27FC236}">
                  <a16:creationId xmlns:a16="http://schemas.microsoft.com/office/drawing/2014/main" id="{F6A3EE88-BFAF-42DA-A43F-785BEB8243C0}"/>
                </a:ext>
              </a:extLst>
            </p:cNvPr>
            <p:cNvGrpSpPr/>
            <p:nvPr/>
          </p:nvGrpSpPr>
          <p:grpSpPr>
            <a:xfrm>
              <a:off x="618407" y="3949480"/>
              <a:ext cx="695396" cy="695396"/>
              <a:chOff x="674904" y="4012371"/>
              <a:chExt cx="822960" cy="822960"/>
            </a:xfrm>
          </p:grpSpPr>
          <p:sp>
            <p:nvSpPr>
              <p:cNvPr id="29" name="Oval 28">
                <a:extLst>
                  <a:ext uri="{FF2B5EF4-FFF2-40B4-BE49-F238E27FC236}">
                    <a16:creationId xmlns:a16="http://schemas.microsoft.com/office/drawing/2014/main" id="{028A4959-5C52-4235-ABD4-63A0BD64F5F5}"/>
                  </a:ext>
                </a:extLst>
              </p:cNvPr>
              <p:cNvSpPr/>
              <p:nvPr/>
            </p:nvSpPr>
            <p:spPr bwMode="auto">
              <a:xfrm>
                <a:off x="674904" y="4012371"/>
                <a:ext cx="822960" cy="822960"/>
              </a:xfrm>
              <a:prstGeom prst="ellipse">
                <a:avLst/>
              </a:prstGeom>
              <a:solidFill>
                <a:schemeClr val="bg2"/>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binary">
                <a:extLst>
                  <a:ext uri="{FF2B5EF4-FFF2-40B4-BE49-F238E27FC236}">
                    <a16:creationId xmlns:a16="http://schemas.microsoft.com/office/drawing/2014/main" id="{ECBBBA00-65DE-4126-A25B-DB3B6BF338F7}"/>
                  </a:ext>
                </a:extLst>
              </p:cNvPr>
              <p:cNvSpPr>
                <a:spLocks noChangeAspect="1" noEditPoints="1"/>
              </p:cNvSpPr>
              <p:nvPr/>
            </p:nvSpPr>
            <p:spPr bwMode="auto">
              <a:xfrm>
                <a:off x="913752" y="4388931"/>
                <a:ext cx="341980" cy="295299"/>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cxnSp>
            <p:nvCxnSpPr>
              <p:cNvPr id="7" name="Straight Arrow Connector 6">
                <a:extLst>
                  <a:ext uri="{FF2B5EF4-FFF2-40B4-BE49-F238E27FC236}">
                    <a16:creationId xmlns:a16="http://schemas.microsoft.com/office/drawing/2014/main" id="{9F7E3AD2-41C3-447F-A14A-89CBF1D61F6B}"/>
                  </a:ext>
                </a:extLst>
              </p:cNvPr>
              <p:cNvCxnSpPr>
                <a:cxnSpLocks/>
                <a:stCxn id="29" idx="1"/>
              </p:cNvCxnSpPr>
              <p:nvPr/>
            </p:nvCxnSpPr>
            <p:spPr>
              <a:xfrm>
                <a:off x="795424" y="4132891"/>
                <a:ext cx="127689" cy="192232"/>
              </a:xfrm>
              <a:prstGeom prst="straightConnector1">
                <a:avLst/>
              </a:prstGeom>
              <a:ln w="19050">
                <a:solidFill>
                  <a:schemeClr val="accent1"/>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08BE7E07-0AB9-48A2-BBD7-B477FD1CB32D}"/>
                  </a:ext>
                </a:extLst>
              </p:cNvPr>
              <p:cNvCxnSpPr>
                <a:cxnSpLocks/>
                <a:stCxn id="29" idx="0"/>
              </p:cNvCxnSpPr>
              <p:nvPr/>
            </p:nvCxnSpPr>
            <p:spPr>
              <a:xfrm>
                <a:off x="1086384" y="4012371"/>
                <a:ext cx="0" cy="283109"/>
              </a:xfrm>
              <a:prstGeom prst="straightConnector1">
                <a:avLst/>
              </a:prstGeom>
              <a:ln w="19050">
                <a:solidFill>
                  <a:schemeClr val="accent1"/>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C8518286-97B8-4F8C-AA0E-ED5BD62B55B6}"/>
                  </a:ext>
                </a:extLst>
              </p:cNvPr>
              <p:cNvCxnSpPr>
                <a:cxnSpLocks/>
                <a:stCxn id="29" idx="7"/>
              </p:cNvCxnSpPr>
              <p:nvPr/>
            </p:nvCxnSpPr>
            <p:spPr>
              <a:xfrm flipH="1">
                <a:off x="1248211" y="4132891"/>
                <a:ext cx="129133" cy="192232"/>
              </a:xfrm>
              <a:prstGeom prst="straightConnector1">
                <a:avLst/>
              </a:prstGeom>
              <a:ln w="19050">
                <a:solidFill>
                  <a:schemeClr val="accent1"/>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grpSp>
      <p:grpSp>
        <p:nvGrpSpPr>
          <p:cNvPr id="12" name="Group 11">
            <a:extLst>
              <a:ext uri="{FF2B5EF4-FFF2-40B4-BE49-F238E27FC236}">
                <a16:creationId xmlns:a16="http://schemas.microsoft.com/office/drawing/2014/main" id="{F3468432-7F44-4DBA-93BE-83BDF30B29B4}"/>
              </a:ext>
            </a:extLst>
          </p:cNvPr>
          <p:cNvGrpSpPr/>
          <p:nvPr/>
        </p:nvGrpSpPr>
        <p:grpSpPr>
          <a:xfrm>
            <a:off x="3356866" y="3635518"/>
            <a:ext cx="2357586" cy="693004"/>
            <a:chOff x="3208326" y="3950676"/>
            <a:chExt cx="2357586" cy="693004"/>
          </a:xfrm>
        </p:grpSpPr>
        <p:sp>
          <p:nvSpPr>
            <p:cNvPr id="16" name="Rectangle 15"/>
            <p:cNvSpPr/>
            <p:nvPr/>
          </p:nvSpPr>
          <p:spPr>
            <a:xfrm>
              <a:off x="3902795" y="4053083"/>
              <a:ext cx="1663117" cy="535531"/>
            </a:xfrm>
            <a:prstGeom prst="rect">
              <a:avLst/>
            </a:prstGeom>
          </p:spPr>
          <p:txBody>
            <a:bodyPr wrap="square" lIns="182880">
              <a:spAutoFit/>
            </a:bodyPr>
            <a:lstStyle/>
            <a:p>
              <a:pPr marL="0" marR="0" lvl="0" indent="0" algn="l" defTabSz="896214"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gradFill>
                    <a:gsLst>
                      <a:gs pos="0">
                        <a:srgbClr val="0078D4"/>
                      </a:gs>
                      <a:gs pos="100000">
                        <a:srgbClr val="0078D4"/>
                      </a:gs>
                    </a:gsLst>
                    <a:lin ang="5400000" scaled="1"/>
                  </a:gradFill>
                  <a:effectLst/>
                  <a:uLnTx/>
                  <a:uFillTx/>
                  <a:latin typeface="Segoe UI"/>
                  <a:ea typeface="+mn-ea"/>
                  <a:cs typeface="Segoe UI Semibold" panose="020B0702040204020203" pitchFamily="34" charset="0"/>
                </a:rPr>
                <a:t>Analytics</a:t>
              </a:r>
            </a:p>
            <a:p>
              <a:pPr marL="0" marR="0" lvl="0" indent="0" algn="l" defTabSz="896214" rtl="0" eaLnBrk="1" fontAlgn="base" latinLnBrk="0" hangingPunct="1">
                <a:lnSpc>
                  <a:spcPct val="90000"/>
                </a:lnSpc>
                <a:spcBef>
                  <a:spcPct val="0"/>
                </a:spcBef>
                <a:spcAft>
                  <a:spcPct val="0"/>
                </a:spcAft>
                <a:buClrTx/>
                <a:buSzTx/>
                <a:buFontTx/>
                <a:buNone/>
                <a:tabLst/>
                <a:defRPr/>
              </a:pPr>
              <a:r>
                <a:rPr kumimoji="0" lang="en-US" sz="900" b="1" i="0" u="none" strike="noStrike" kern="0" cap="none" spc="0" normalizeH="0" baseline="0" noProof="0" dirty="0">
                  <a:ln>
                    <a:noFill/>
                  </a:ln>
                  <a:gradFill>
                    <a:gsLst>
                      <a:gs pos="0">
                        <a:srgbClr val="0078D4"/>
                      </a:gs>
                      <a:gs pos="100000">
                        <a:srgbClr val="0078D4"/>
                      </a:gs>
                    </a:gsLst>
                    <a:lin ang="5400000" scaled="1"/>
                  </a:gradFill>
                  <a:effectLst/>
                  <a:uLnTx/>
                  <a:uFillTx/>
                  <a:latin typeface="Segoe UI"/>
                  <a:ea typeface="+mn-ea"/>
                  <a:cs typeface="+mn-cs"/>
                </a:rPr>
                <a:t>(Machine Learning, detonation, behavior) </a:t>
              </a:r>
            </a:p>
          </p:txBody>
        </p:sp>
        <p:grpSp>
          <p:nvGrpSpPr>
            <p:cNvPr id="235" name="Group 234">
              <a:extLst>
                <a:ext uri="{FF2B5EF4-FFF2-40B4-BE49-F238E27FC236}">
                  <a16:creationId xmlns:a16="http://schemas.microsoft.com/office/drawing/2014/main" id="{52103B9C-42DE-4397-BB62-716C5927800C}"/>
                </a:ext>
              </a:extLst>
            </p:cNvPr>
            <p:cNvGrpSpPr/>
            <p:nvPr/>
          </p:nvGrpSpPr>
          <p:grpSpPr>
            <a:xfrm>
              <a:off x="3208326" y="3950676"/>
              <a:ext cx="693004" cy="693004"/>
              <a:chOff x="3208325" y="3986986"/>
              <a:chExt cx="820129" cy="820129"/>
            </a:xfrm>
          </p:grpSpPr>
          <p:sp>
            <p:nvSpPr>
              <p:cNvPr id="171" name="Oval 170">
                <a:extLst>
                  <a:ext uri="{FF2B5EF4-FFF2-40B4-BE49-F238E27FC236}">
                    <a16:creationId xmlns:a16="http://schemas.microsoft.com/office/drawing/2014/main" id="{F3716C7E-DCC1-4C43-9BA5-7747793DEECD}"/>
                  </a:ext>
                </a:extLst>
              </p:cNvPr>
              <p:cNvSpPr/>
              <p:nvPr/>
            </p:nvSpPr>
            <p:spPr bwMode="auto">
              <a:xfrm>
                <a:off x="3208325" y="3986986"/>
                <a:ext cx="820129" cy="820129"/>
              </a:xfrm>
              <a:prstGeom prst="ellipse">
                <a:avLst/>
              </a:prstGeom>
              <a:solidFill>
                <a:schemeClr val="bg2"/>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4" name="Group 233">
                <a:extLst>
                  <a:ext uri="{FF2B5EF4-FFF2-40B4-BE49-F238E27FC236}">
                    <a16:creationId xmlns:a16="http://schemas.microsoft.com/office/drawing/2014/main" id="{25D8B308-9B90-4D29-9FCB-6AECC8FF9C7D}"/>
                  </a:ext>
                </a:extLst>
              </p:cNvPr>
              <p:cNvGrpSpPr/>
              <p:nvPr/>
            </p:nvGrpSpPr>
            <p:grpSpPr>
              <a:xfrm>
                <a:off x="3393824" y="4115989"/>
                <a:ext cx="546691" cy="525963"/>
                <a:chOff x="4185745" y="4117983"/>
                <a:chExt cx="546691" cy="525963"/>
              </a:xfrm>
            </p:grpSpPr>
            <p:sp>
              <p:nvSpPr>
                <p:cNvPr id="173" name="Oval 171">
                  <a:extLst>
                    <a:ext uri="{FF2B5EF4-FFF2-40B4-BE49-F238E27FC236}">
                      <a16:creationId xmlns:a16="http://schemas.microsoft.com/office/drawing/2014/main" id="{0B4B3846-F201-4B70-8CCD-58C7AE7DB778}"/>
                    </a:ext>
                  </a:extLst>
                </p:cNvPr>
                <p:cNvSpPr/>
                <p:nvPr/>
              </p:nvSpPr>
              <p:spPr bwMode="auto">
                <a:xfrm flipH="1">
                  <a:off x="4185745" y="4148497"/>
                  <a:ext cx="546691" cy="441478"/>
                </a:xfrm>
                <a:custGeom>
                  <a:avLst/>
                  <a:gdLst>
                    <a:gd name="connsiteX0" fmla="*/ 0 w 440989"/>
                    <a:gd name="connsiteY0" fmla="*/ 220495 h 440989"/>
                    <a:gd name="connsiteX1" fmla="*/ 220495 w 440989"/>
                    <a:gd name="connsiteY1" fmla="*/ 0 h 440989"/>
                    <a:gd name="connsiteX2" fmla="*/ 440990 w 440989"/>
                    <a:gd name="connsiteY2" fmla="*/ 220495 h 440989"/>
                    <a:gd name="connsiteX3" fmla="*/ 220495 w 440989"/>
                    <a:gd name="connsiteY3" fmla="*/ 440990 h 440989"/>
                    <a:gd name="connsiteX4" fmla="*/ 0 w 440989"/>
                    <a:gd name="connsiteY4" fmla="*/ 220495 h 440989"/>
                    <a:gd name="connsiteX0" fmla="*/ 0 w 440990"/>
                    <a:gd name="connsiteY0" fmla="*/ 220495 h 440990"/>
                    <a:gd name="connsiteX1" fmla="*/ 220495 w 440990"/>
                    <a:gd name="connsiteY1" fmla="*/ 0 h 440990"/>
                    <a:gd name="connsiteX2" fmla="*/ 440990 w 440990"/>
                    <a:gd name="connsiteY2" fmla="*/ 220495 h 440990"/>
                    <a:gd name="connsiteX3" fmla="*/ 220495 w 440990"/>
                    <a:gd name="connsiteY3" fmla="*/ 440990 h 440990"/>
                    <a:gd name="connsiteX4" fmla="*/ 91440 w 440990"/>
                    <a:gd name="connsiteY4" fmla="*/ 311935 h 440990"/>
                    <a:gd name="connsiteX0" fmla="*/ 24387 w 465377"/>
                    <a:gd name="connsiteY0" fmla="*/ 220495 h 454659"/>
                    <a:gd name="connsiteX1" fmla="*/ 244882 w 465377"/>
                    <a:gd name="connsiteY1" fmla="*/ 0 h 454659"/>
                    <a:gd name="connsiteX2" fmla="*/ 465377 w 465377"/>
                    <a:gd name="connsiteY2" fmla="*/ 220495 h 454659"/>
                    <a:gd name="connsiteX3" fmla="*/ 244882 w 465377"/>
                    <a:gd name="connsiteY3" fmla="*/ 440990 h 454659"/>
                    <a:gd name="connsiteX4" fmla="*/ 20367 w 465377"/>
                    <a:gd name="connsiteY4" fmla="*/ 412419 h 454659"/>
                    <a:gd name="connsiteX0" fmla="*/ 4020 w 445010"/>
                    <a:gd name="connsiteY0" fmla="*/ 220495 h 450885"/>
                    <a:gd name="connsiteX1" fmla="*/ 224515 w 445010"/>
                    <a:gd name="connsiteY1" fmla="*/ 0 h 450885"/>
                    <a:gd name="connsiteX2" fmla="*/ 445010 w 445010"/>
                    <a:gd name="connsiteY2" fmla="*/ 220495 h 450885"/>
                    <a:gd name="connsiteX3" fmla="*/ 224515 w 445010"/>
                    <a:gd name="connsiteY3" fmla="*/ 440990 h 450885"/>
                    <a:gd name="connsiteX4" fmla="*/ 0 w 445010"/>
                    <a:gd name="connsiteY4" fmla="*/ 412419 h 450885"/>
                    <a:gd name="connsiteX0" fmla="*/ 9044 w 450034"/>
                    <a:gd name="connsiteY0" fmla="*/ 220495 h 457332"/>
                    <a:gd name="connsiteX1" fmla="*/ 229539 w 450034"/>
                    <a:gd name="connsiteY1" fmla="*/ 0 h 457332"/>
                    <a:gd name="connsiteX2" fmla="*/ 450034 w 450034"/>
                    <a:gd name="connsiteY2" fmla="*/ 220495 h 457332"/>
                    <a:gd name="connsiteX3" fmla="*/ 229539 w 450034"/>
                    <a:gd name="connsiteY3" fmla="*/ 440990 h 457332"/>
                    <a:gd name="connsiteX4" fmla="*/ 0 w 450034"/>
                    <a:gd name="connsiteY4" fmla="*/ 437540 h 457332"/>
                    <a:gd name="connsiteX0" fmla="*/ 9044 w 450034"/>
                    <a:gd name="connsiteY0" fmla="*/ 220495 h 453629"/>
                    <a:gd name="connsiteX1" fmla="*/ 229539 w 450034"/>
                    <a:gd name="connsiteY1" fmla="*/ 0 h 453629"/>
                    <a:gd name="connsiteX2" fmla="*/ 450034 w 450034"/>
                    <a:gd name="connsiteY2" fmla="*/ 220495 h 453629"/>
                    <a:gd name="connsiteX3" fmla="*/ 229539 w 450034"/>
                    <a:gd name="connsiteY3" fmla="*/ 440990 h 453629"/>
                    <a:gd name="connsiteX4" fmla="*/ 0 w 450034"/>
                    <a:gd name="connsiteY4" fmla="*/ 437540 h 453629"/>
                    <a:gd name="connsiteX0" fmla="*/ 9044 w 450034"/>
                    <a:gd name="connsiteY0" fmla="*/ 220495 h 457890"/>
                    <a:gd name="connsiteX1" fmla="*/ 229539 w 450034"/>
                    <a:gd name="connsiteY1" fmla="*/ 0 h 457890"/>
                    <a:gd name="connsiteX2" fmla="*/ 450034 w 450034"/>
                    <a:gd name="connsiteY2" fmla="*/ 220495 h 457890"/>
                    <a:gd name="connsiteX3" fmla="*/ 229539 w 450034"/>
                    <a:gd name="connsiteY3" fmla="*/ 440990 h 457890"/>
                    <a:gd name="connsiteX4" fmla="*/ 0 w 450034"/>
                    <a:gd name="connsiteY4" fmla="*/ 452613 h 457890"/>
                    <a:gd name="connsiteX0" fmla="*/ 9044 w 450034"/>
                    <a:gd name="connsiteY0" fmla="*/ 220495 h 459085"/>
                    <a:gd name="connsiteX1" fmla="*/ 229539 w 450034"/>
                    <a:gd name="connsiteY1" fmla="*/ 0 h 459085"/>
                    <a:gd name="connsiteX2" fmla="*/ 450034 w 450034"/>
                    <a:gd name="connsiteY2" fmla="*/ 220495 h 459085"/>
                    <a:gd name="connsiteX3" fmla="*/ 229539 w 450034"/>
                    <a:gd name="connsiteY3" fmla="*/ 440990 h 459085"/>
                    <a:gd name="connsiteX4" fmla="*/ 0 w 450034"/>
                    <a:gd name="connsiteY4" fmla="*/ 452613 h 459085"/>
                    <a:gd name="connsiteX0" fmla="*/ 9044 w 450034"/>
                    <a:gd name="connsiteY0" fmla="*/ 220495 h 455789"/>
                    <a:gd name="connsiteX1" fmla="*/ 229539 w 450034"/>
                    <a:gd name="connsiteY1" fmla="*/ 0 h 455789"/>
                    <a:gd name="connsiteX2" fmla="*/ 450034 w 450034"/>
                    <a:gd name="connsiteY2" fmla="*/ 220495 h 455789"/>
                    <a:gd name="connsiteX3" fmla="*/ 229539 w 450034"/>
                    <a:gd name="connsiteY3" fmla="*/ 440990 h 455789"/>
                    <a:gd name="connsiteX4" fmla="*/ 0 w 450034"/>
                    <a:gd name="connsiteY4" fmla="*/ 442565 h 455789"/>
                    <a:gd name="connsiteX0" fmla="*/ 0 w 440990"/>
                    <a:gd name="connsiteY0" fmla="*/ 220495 h 460178"/>
                    <a:gd name="connsiteX1" fmla="*/ 220495 w 440990"/>
                    <a:gd name="connsiteY1" fmla="*/ 0 h 460178"/>
                    <a:gd name="connsiteX2" fmla="*/ 440990 w 440990"/>
                    <a:gd name="connsiteY2" fmla="*/ 220495 h 460178"/>
                    <a:gd name="connsiteX3" fmla="*/ 220495 w 440990"/>
                    <a:gd name="connsiteY3" fmla="*/ 440990 h 460178"/>
                    <a:gd name="connsiteX4" fmla="*/ 3835 w 440990"/>
                    <a:gd name="connsiteY4" fmla="*/ 455444 h 460178"/>
                    <a:gd name="connsiteX0" fmla="*/ 0 w 440990"/>
                    <a:gd name="connsiteY0" fmla="*/ 220495 h 463278"/>
                    <a:gd name="connsiteX1" fmla="*/ 220495 w 440990"/>
                    <a:gd name="connsiteY1" fmla="*/ 0 h 463278"/>
                    <a:gd name="connsiteX2" fmla="*/ 440990 w 440990"/>
                    <a:gd name="connsiteY2" fmla="*/ 220495 h 463278"/>
                    <a:gd name="connsiteX3" fmla="*/ 220495 w 440990"/>
                    <a:gd name="connsiteY3" fmla="*/ 440990 h 463278"/>
                    <a:gd name="connsiteX4" fmla="*/ 3835 w 440990"/>
                    <a:gd name="connsiteY4" fmla="*/ 455444 h 463278"/>
                    <a:gd name="connsiteX0" fmla="*/ 0 w 440990"/>
                    <a:gd name="connsiteY0" fmla="*/ 220495 h 458890"/>
                    <a:gd name="connsiteX1" fmla="*/ 220495 w 440990"/>
                    <a:gd name="connsiteY1" fmla="*/ 0 h 458890"/>
                    <a:gd name="connsiteX2" fmla="*/ 440990 w 440990"/>
                    <a:gd name="connsiteY2" fmla="*/ 220495 h 458890"/>
                    <a:gd name="connsiteX3" fmla="*/ 220495 w 440990"/>
                    <a:gd name="connsiteY3" fmla="*/ 440990 h 458890"/>
                    <a:gd name="connsiteX4" fmla="*/ 1260 w 440990"/>
                    <a:gd name="connsiteY4" fmla="*/ 445141 h 458890"/>
                    <a:gd name="connsiteX0" fmla="*/ 0 w 440990"/>
                    <a:gd name="connsiteY0" fmla="*/ 220495 h 458890"/>
                    <a:gd name="connsiteX1" fmla="*/ 220495 w 440990"/>
                    <a:gd name="connsiteY1" fmla="*/ 0 h 458890"/>
                    <a:gd name="connsiteX2" fmla="*/ 440990 w 440990"/>
                    <a:gd name="connsiteY2" fmla="*/ 220495 h 458890"/>
                    <a:gd name="connsiteX3" fmla="*/ 220495 w 440990"/>
                    <a:gd name="connsiteY3" fmla="*/ 440990 h 458890"/>
                    <a:gd name="connsiteX4" fmla="*/ 1260 w 440990"/>
                    <a:gd name="connsiteY4" fmla="*/ 445141 h 458890"/>
                    <a:gd name="connsiteX0" fmla="*/ 0 w 440990"/>
                    <a:gd name="connsiteY0" fmla="*/ 220495 h 445183"/>
                    <a:gd name="connsiteX1" fmla="*/ 220495 w 440990"/>
                    <a:gd name="connsiteY1" fmla="*/ 0 h 445183"/>
                    <a:gd name="connsiteX2" fmla="*/ 440990 w 440990"/>
                    <a:gd name="connsiteY2" fmla="*/ 220495 h 445183"/>
                    <a:gd name="connsiteX3" fmla="*/ 220495 w 440990"/>
                    <a:gd name="connsiteY3" fmla="*/ 440990 h 445183"/>
                    <a:gd name="connsiteX4" fmla="*/ 1260 w 440990"/>
                    <a:gd name="connsiteY4" fmla="*/ 445141 h 445183"/>
                    <a:gd name="connsiteX0" fmla="*/ 0 w 440990"/>
                    <a:gd name="connsiteY0" fmla="*/ 220495 h 441478"/>
                    <a:gd name="connsiteX1" fmla="*/ 220495 w 440990"/>
                    <a:gd name="connsiteY1" fmla="*/ 0 h 441478"/>
                    <a:gd name="connsiteX2" fmla="*/ 440990 w 440990"/>
                    <a:gd name="connsiteY2" fmla="*/ 220495 h 441478"/>
                    <a:gd name="connsiteX3" fmla="*/ 220495 w 440990"/>
                    <a:gd name="connsiteY3" fmla="*/ 440990 h 441478"/>
                    <a:gd name="connsiteX4" fmla="*/ 3836 w 440990"/>
                    <a:gd name="connsiteY4"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326196 w 546691"/>
                    <a:gd name="connsiteY0" fmla="*/ 0 h 441478"/>
                    <a:gd name="connsiteX1" fmla="*/ 546691 w 546691"/>
                    <a:gd name="connsiteY1" fmla="*/ 220495 h 441478"/>
                    <a:gd name="connsiteX2" fmla="*/ 326196 w 546691"/>
                    <a:gd name="connsiteY2" fmla="*/ 440990 h 441478"/>
                    <a:gd name="connsiteX3" fmla="*/ 0 w 546691"/>
                    <a:gd name="connsiteY3" fmla="*/ 439990 h 441478"/>
                  </a:gdLst>
                  <a:ahLst/>
                  <a:cxnLst>
                    <a:cxn ang="0">
                      <a:pos x="connsiteX0" y="connsiteY0"/>
                    </a:cxn>
                    <a:cxn ang="0">
                      <a:pos x="connsiteX1" y="connsiteY1"/>
                    </a:cxn>
                    <a:cxn ang="0">
                      <a:pos x="connsiteX2" y="connsiteY2"/>
                    </a:cxn>
                    <a:cxn ang="0">
                      <a:pos x="connsiteX3" y="connsiteY3"/>
                    </a:cxn>
                  </a:cxnLst>
                  <a:rect l="l" t="t" r="r" b="b"/>
                  <a:pathLst>
                    <a:path w="546691" h="441478">
                      <a:moveTo>
                        <a:pt x="326196" y="0"/>
                      </a:moveTo>
                      <a:cubicBezTo>
                        <a:pt x="447972" y="0"/>
                        <a:pt x="546691" y="98719"/>
                        <a:pt x="546691" y="220495"/>
                      </a:cubicBezTo>
                      <a:cubicBezTo>
                        <a:pt x="546691" y="342271"/>
                        <a:pt x="441345" y="435981"/>
                        <a:pt x="326196" y="440990"/>
                      </a:cubicBezTo>
                      <a:cubicBezTo>
                        <a:pt x="312151" y="442370"/>
                        <a:pt x="25546" y="440436"/>
                        <a:pt x="0" y="439990"/>
                      </a:cubicBezTo>
                    </a:path>
                  </a:pathLst>
                </a:custGeom>
                <a:ln w="254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Rectangle 232">
                  <a:extLst>
                    <a:ext uri="{FF2B5EF4-FFF2-40B4-BE49-F238E27FC236}">
                      <a16:creationId xmlns:a16="http://schemas.microsoft.com/office/drawing/2014/main" id="{64EA6FD9-8482-4943-8A10-DEEC42699A10}"/>
                    </a:ext>
                  </a:extLst>
                </p:cNvPr>
                <p:cNvSpPr/>
                <p:nvPr/>
              </p:nvSpPr>
              <p:spPr bwMode="auto">
                <a:xfrm rot="18248628">
                  <a:off x="4371404" y="4082626"/>
                  <a:ext cx="63439" cy="134154"/>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Rectangle 173">
                  <a:extLst>
                    <a:ext uri="{FF2B5EF4-FFF2-40B4-BE49-F238E27FC236}">
                      <a16:creationId xmlns:a16="http://schemas.microsoft.com/office/drawing/2014/main" id="{2C0597B7-1448-42CD-8979-D28E41ED11BF}"/>
                    </a:ext>
                  </a:extLst>
                </p:cNvPr>
                <p:cNvSpPr/>
                <p:nvPr/>
              </p:nvSpPr>
              <p:spPr bwMode="auto">
                <a:xfrm rot="5400000">
                  <a:off x="4368130" y="4476006"/>
                  <a:ext cx="76534" cy="259345"/>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Oval 171">
                  <a:extLst>
                    <a:ext uri="{FF2B5EF4-FFF2-40B4-BE49-F238E27FC236}">
                      <a16:creationId xmlns:a16="http://schemas.microsoft.com/office/drawing/2014/main" id="{75E09AF8-018C-4D23-8B69-85C8B1E5795F}"/>
                    </a:ext>
                  </a:extLst>
                </p:cNvPr>
                <p:cNvSpPr/>
                <p:nvPr/>
              </p:nvSpPr>
              <p:spPr bwMode="auto">
                <a:xfrm>
                  <a:off x="4186833" y="4148497"/>
                  <a:ext cx="437154" cy="441478"/>
                </a:xfrm>
                <a:custGeom>
                  <a:avLst/>
                  <a:gdLst>
                    <a:gd name="connsiteX0" fmla="*/ 0 w 440989"/>
                    <a:gd name="connsiteY0" fmla="*/ 220495 h 440989"/>
                    <a:gd name="connsiteX1" fmla="*/ 220495 w 440989"/>
                    <a:gd name="connsiteY1" fmla="*/ 0 h 440989"/>
                    <a:gd name="connsiteX2" fmla="*/ 440990 w 440989"/>
                    <a:gd name="connsiteY2" fmla="*/ 220495 h 440989"/>
                    <a:gd name="connsiteX3" fmla="*/ 220495 w 440989"/>
                    <a:gd name="connsiteY3" fmla="*/ 440990 h 440989"/>
                    <a:gd name="connsiteX4" fmla="*/ 0 w 440989"/>
                    <a:gd name="connsiteY4" fmla="*/ 220495 h 440989"/>
                    <a:gd name="connsiteX0" fmla="*/ 0 w 440990"/>
                    <a:gd name="connsiteY0" fmla="*/ 220495 h 440990"/>
                    <a:gd name="connsiteX1" fmla="*/ 220495 w 440990"/>
                    <a:gd name="connsiteY1" fmla="*/ 0 h 440990"/>
                    <a:gd name="connsiteX2" fmla="*/ 440990 w 440990"/>
                    <a:gd name="connsiteY2" fmla="*/ 220495 h 440990"/>
                    <a:gd name="connsiteX3" fmla="*/ 220495 w 440990"/>
                    <a:gd name="connsiteY3" fmla="*/ 440990 h 440990"/>
                    <a:gd name="connsiteX4" fmla="*/ 91440 w 440990"/>
                    <a:gd name="connsiteY4" fmla="*/ 311935 h 440990"/>
                    <a:gd name="connsiteX0" fmla="*/ 24387 w 465377"/>
                    <a:gd name="connsiteY0" fmla="*/ 220495 h 454659"/>
                    <a:gd name="connsiteX1" fmla="*/ 244882 w 465377"/>
                    <a:gd name="connsiteY1" fmla="*/ 0 h 454659"/>
                    <a:gd name="connsiteX2" fmla="*/ 465377 w 465377"/>
                    <a:gd name="connsiteY2" fmla="*/ 220495 h 454659"/>
                    <a:gd name="connsiteX3" fmla="*/ 244882 w 465377"/>
                    <a:gd name="connsiteY3" fmla="*/ 440990 h 454659"/>
                    <a:gd name="connsiteX4" fmla="*/ 20367 w 465377"/>
                    <a:gd name="connsiteY4" fmla="*/ 412419 h 454659"/>
                    <a:gd name="connsiteX0" fmla="*/ 4020 w 445010"/>
                    <a:gd name="connsiteY0" fmla="*/ 220495 h 450885"/>
                    <a:gd name="connsiteX1" fmla="*/ 224515 w 445010"/>
                    <a:gd name="connsiteY1" fmla="*/ 0 h 450885"/>
                    <a:gd name="connsiteX2" fmla="*/ 445010 w 445010"/>
                    <a:gd name="connsiteY2" fmla="*/ 220495 h 450885"/>
                    <a:gd name="connsiteX3" fmla="*/ 224515 w 445010"/>
                    <a:gd name="connsiteY3" fmla="*/ 440990 h 450885"/>
                    <a:gd name="connsiteX4" fmla="*/ 0 w 445010"/>
                    <a:gd name="connsiteY4" fmla="*/ 412419 h 450885"/>
                    <a:gd name="connsiteX0" fmla="*/ 9044 w 450034"/>
                    <a:gd name="connsiteY0" fmla="*/ 220495 h 457332"/>
                    <a:gd name="connsiteX1" fmla="*/ 229539 w 450034"/>
                    <a:gd name="connsiteY1" fmla="*/ 0 h 457332"/>
                    <a:gd name="connsiteX2" fmla="*/ 450034 w 450034"/>
                    <a:gd name="connsiteY2" fmla="*/ 220495 h 457332"/>
                    <a:gd name="connsiteX3" fmla="*/ 229539 w 450034"/>
                    <a:gd name="connsiteY3" fmla="*/ 440990 h 457332"/>
                    <a:gd name="connsiteX4" fmla="*/ 0 w 450034"/>
                    <a:gd name="connsiteY4" fmla="*/ 437540 h 457332"/>
                    <a:gd name="connsiteX0" fmla="*/ 9044 w 450034"/>
                    <a:gd name="connsiteY0" fmla="*/ 220495 h 453629"/>
                    <a:gd name="connsiteX1" fmla="*/ 229539 w 450034"/>
                    <a:gd name="connsiteY1" fmla="*/ 0 h 453629"/>
                    <a:gd name="connsiteX2" fmla="*/ 450034 w 450034"/>
                    <a:gd name="connsiteY2" fmla="*/ 220495 h 453629"/>
                    <a:gd name="connsiteX3" fmla="*/ 229539 w 450034"/>
                    <a:gd name="connsiteY3" fmla="*/ 440990 h 453629"/>
                    <a:gd name="connsiteX4" fmla="*/ 0 w 450034"/>
                    <a:gd name="connsiteY4" fmla="*/ 437540 h 453629"/>
                    <a:gd name="connsiteX0" fmla="*/ 9044 w 450034"/>
                    <a:gd name="connsiteY0" fmla="*/ 220495 h 457890"/>
                    <a:gd name="connsiteX1" fmla="*/ 229539 w 450034"/>
                    <a:gd name="connsiteY1" fmla="*/ 0 h 457890"/>
                    <a:gd name="connsiteX2" fmla="*/ 450034 w 450034"/>
                    <a:gd name="connsiteY2" fmla="*/ 220495 h 457890"/>
                    <a:gd name="connsiteX3" fmla="*/ 229539 w 450034"/>
                    <a:gd name="connsiteY3" fmla="*/ 440990 h 457890"/>
                    <a:gd name="connsiteX4" fmla="*/ 0 w 450034"/>
                    <a:gd name="connsiteY4" fmla="*/ 452613 h 457890"/>
                    <a:gd name="connsiteX0" fmla="*/ 9044 w 450034"/>
                    <a:gd name="connsiteY0" fmla="*/ 220495 h 459085"/>
                    <a:gd name="connsiteX1" fmla="*/ 229539 w 450034"/>
                    <a:gd name="connsiteY1" fmla="*/ 0 h 459085"/>
                    <a:gd name="connsiteX2" fmla="*/ 450034 w 450034"/>
                    <a:gd name="connsiteY2" fmla="*/ 220495 h 459085"/>
                    <a:gd name="connsiteX3" fmla="*/ 229539 w 450034"/>
                    <a:gd name="connsiteY3" fmla="*/ 440990 h 459085"/>
                    <a:gd name="connsiteX4" fmla="*/ 0 w 450034"/>
                    <a:gd name="connsiteY4" fmla="*/ 452613 h 459085"/>
                    <a:gd name="connsiteX0" fmla="*/ 9044 w 450034"/>
                    <a:gd name="connsiteY0" fmla="*/ 220495 h 455789"/>
                    <a:gd name="connsiteX1" fmla="*/ 229539 w 450034"/>
                    <a:gd name="connsiteY1" fmla="*/ 0 h 455789"/>
                    <a:gd name="connsiteX2" fmla="*/ 450034 w 450034"/>
                    <a:gd name="connsiteY2" fmla="*/ 220495 h 455789"/>
                    <a:gd name="connsiteX3" fmla="*/ 229539 w 450034"/>
                    <a:gd name="connsiteY3" fmla="*/ 440990 h 455789"/>
                    <a:gd name="connsiteX4" fmla="*/ 0 w 450034"/>
                    <a:gd name="connsiteY4" fmla="*/ 442565 h 455789"/>
                    <a:gd name="connsiteX0" fmla="*/ 0 w 440990"/>
                    <a:gd name="connsiteY0" fmla="*/ 220495 h 460178"/>
                    <a:gd name="connsiteX1" fmla="*/ 220495 w 440990"/>
                    <a:gd name="connsiteY1" fmla="*/ 0 h 460178"/>
                    <a:gd name="connsiteX2" fmla="*/ 440990 w 440990"/>
                    <a:gd name="connsiteY2" fmla="*/ 220495 h 460178"/>
                    <a:gd name="connsiteX3" fmla="*/ 220495 w 440990"/>
                    <a:gd name="connsiteY3" fmla="*/ 440990 h 460178"/>
                    <a:gd name="connsiteX4" fmla="*/ 3835 w 440990"/>
                    <a:gd name="connsiteY4" fmla="*/ 455444 h 460178"/>
                    <a:gd name="connsiteX0" fmla="*/ 0 w 440990"/>
                    <a:gd name="connsiteY0" fmla="*/ 220495 h 463278"/>
                    <a:gd name="connsiteX1" fmla="*/ 220495 w 440990"/>
                    <a:gd name="connsiteY1" fmla="*/ 0 h 463278"/>
                    <a:gd name="connsiteX2" fmla="*/ 440990 w 440990"/>
                    <a:gd name="connsiteY2" fmla="*/ 220495 h 463278"/>
                    <a:gd name="connsiteX3" fmla="*/ 220495 w 440990"/>
                    <a:gd name="connsiteY3" fmla="*/ 440990 h 463278"/>
                    <a:gd name="connsiteX4" fmla="*/ 3835 w 440990"/>
                    <a:gd name="connsiteY4" fmla="*/ 455444 h 463278"/>
                    <a:gd name="connsiteX0" fmla="*/ 0 w 440990"/>
                    <a:gd name="connsiteY0" fmla="*/ 220495 h 458890"/>
                    <a:gd name="connsiteX1" fmla="*/ 220495 w 440990"/>
                    <a:gd name="connsiteY1" fmla="*/ 0 h 458890"/>
                    <a:gd name="connsiteX2" fmla="*/ 440990 w 440990"/>
                    <a:gd name="connsiteY2" fmla="*/ 220495 h 458890"/>
                    <a:gd name="connsiteX3" fmla="*/ 220495 w 440990"/>
                    <a:gd name="connsiteY3" fmla="*/ 440990 h 458890"/>
                    <a:gd name="connsiteX4" fmla="*/ 1260 w 440990"/>
                    <a:gd name="connsiteY4" fmla="*/ 445141 h 458890"/>
                    <a:gd name="connsiteX0" fmla="*/ 0 w 440990"/>
                    <a:gd name="connsiteY0" fmla="*/ 220495 h 458890"/>
                    <a:gd name="connsiteX1" fmla="*/ 220495 w 440990"/>
                    <a:gd name="connsiteY1" fmla="*/ 0 h 458890"/>
                    <a:gd name="connsiteX2" fmla="*/ 440990 w 440990"/>
                    <a:gd name="connsiteY2" fmla="*/ 220495 h 458890"/>
                    <a:gd name="connsiteX3" fmla="*/ 220495 w 440990"/>
                    <a:gd name="connsiteY3" fmla="*/ 440990 h 458890"/>
                    <a:gd name="connsiteX4" fmla="*/ 1260 w 440990"/>
                    <a:gd name="connsiteY4" fmla="*/ 445141 h 458890"/>
                    <a:gd name="connsiteX0" fmla="*/ 0 w 440990"/>
                    <a:gd name="connsiteY0" fmla="*/ 220495 h 445183"/>
                    <a:gd name="connsiteX1" fmla="*/ 220495 w 440990"/>
                    <a:gd name="connsiteY1" fmla="*/ 0 h 445183"/>
                    <a:gd name="connsiteX2" fmla="*/ 440990 w 440990"/>
                    <a:gd name="connsiteY2" fmla="*/ 220495 h 445183"/>
                    <a:gd name="connsiteX3" fmla="*/ 220495 w 440990"/>
                    <a:gd name="connsiteY3" fmla="*/ 440990 h 445183"/>
                    <a:gd name="connsiteX4" fmla="*/ 1260 w 440990"/>
                    <a:gd name="connsiteY4" fmla="*/ 445141 h 445183"/>
                    <a:gd name="connsiteX0" fmla="*/ 0 w 440990"/>
                    <a:gd name="connsiteY0" fmla="*/ 220495 h 441478"/>
                    <a:gd name="connsiteX1" fmla="*/ 220495 w 440990"/>
                    <a:gd name="connsiteY1" fmla="*/ 0 h 441478"/>
                    <a:gd name="connsiteX2" fmla="*/ 440990 w 440990"/>
                    <a:gd name="connsiteY2" fmla="*/ 220495 h 441478"/>
                    <a:gd name="connsiteX3" fmla="*/ 220495 w 440990"/>
                    <a:gd name="connsiteY3" fmla="*/ 440990 h 441478"/>
                    <a:gd name="connsiteX4" fmla="*/ 3836 w 440990"/>
                    <a:gd name="connsiteY4"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216659 w 437154"/>
                    <a:gd name="connsiteY0" fmla="*/ 880 h 442358"/>
                    <a:gd name="connsiteX1" fmla="*/ 437154 w 437154"/>
                    <a:gd name="connsiteY1" fmla="*/ 221375 h 442358"/>
                    <a:gd name="connsiteX2" fmla="*/ 216659 w 437154"/>
                    <a:gd name="connsiteY2" fmla="*/ 441870 h 442358"/>
                    <a:gd name="connsiteX3" fmla="*/ 0 w 437154"/>
                    <a:gd name="connsiteY3" fmla="*/ 440870 h 44235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216659 w 437463"/>
                    <a:gd name="connsiteY0" fmla="*/ 0 h 441478"/>
                    <a:gd name="connsiteX1" fmla="*/ 437154 w 437463"/>
                    <a:gd name="connsiteY1" fmla="*/ 220495 h 441478"/>
                    <a:gd name="connsiteX2" fmla="*/ 216659 w 437463"/>
                    <a:gd name="connsiteY2" fmla="*/ 440990 h 441478"/>
                    <a:gd name="connsiteX3" fmla="*/ 0 w 437463"/>
                    <a:gd name="connsiteY3"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Lst>
                  <a:ahLst/>
                  <a:cxnLst>
                    <a:cxn ang="0">
                      <a:pos x="connsiteX0" y="connsiteY0"/>
                    </a:cxn>
                    <a:cxn ang="0">
                      <a:pos x="connsiteX1" y="connsiteY1"/>
                    </a:cxn>
                    <a:cxn ang="0">
                      <a:pos x="connsiteX2" y="connsiteY2"/>
                    </a:cxn>
                    <a:cxn ang="0">
                      <a:pos x="connsiteX3" y="connsiteY3"/>
                    </a:cxn>
                  </a:cxnLst>
                  <a:rect l="l" t="t" r="r" b="b"/>
                  <a:pathLst>
                    <a:path w="437154" h="441478">
                      <a:moveTo>
                        <a:pt x="216659" y="0"/>
                      </a:moveTo>
                      <a:cubicBezTo>
                        <a:pt x="326529" y="35719"/>
                        <a:pt x="437154" y="115388"/>
                        <a:pt x="437154" y="220495"/>
                      </a:cubicBezTo>
                      <a:cubicBezTo>
                        <a:pt x="437154" y="342271"/>
                        <a:pt x="341820" y="429307"/>
                        <a:pt x="216659" y="440990"/>
                      </a:cubicBezTo>
                      <a:cubicBezTo>
                        <a:pt x="202614" y="442370"/>
                        <a:pt x="25546" y="440436"/>
                        <a:pt x="0" y="439990"/>
                      </a:cubicBezTo>
                    </a:path>
                  </a:pathLst>
                </a:custGeom>
                <a:ln w="25400">
                  <a:solidFill>
                    <a:schemeClr val="accent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3" name="Group 12">
            <a:extLst>
              <a:ext uri="{FF2B5EF4-FFF2-40B4-BE49-F238E27FC236}">
                <a16:creationId xmlns:a16="http://schemas.microsoft.com/office/drawing/2014/main" id="{5CA6DBB6-0E6D-436D-BDC1-28E78A2E8A70}"/>
              </a:ext>
            </a:extLst>
          </p:cNvPr>
          <p:cNvGrpSpPr/>
          <p:nvPr/>
        </p:nvGrpSpPr>
        <p:grpSpPr>
          <a:xfrm>
            <a:off x="5794831" y="3612688"/>
            <a:ext cx="2305689" cy="738664"/>
            <a:chOff x="5661269" y="3927846"/>
            <a:chExt cx="2305689" cy="738664"/>
          </a:xfrm>
        </p:grpSpPr>
        <p:sp>
          <p:nvSpPr>
            <p:cNvPr id="17" name="Rectangle 16"/>
            <p:cNvSpPr/>
            <p:nvPr/>
          </p:nvSpPr>
          <p:spPr>
            <a:xfrm>
              <a:off x="6515140" y="4057113"/>
              <a:ext cx="1451818" cy="480131"/>
            </a:xfrm>
            <a:prstGeom prst="rect">
              <a:avLst/>
            </a:prstGeom>
          </p:spPr>
          <p:txBody>
            <a:bodyPr wrap="square" lIns="182880">
              <a:spAutoFit/>
            </a:bodyPr>
            <a:lstStyle/>
            <a:p>
              <a:pPr marL="0" marR="0" lvl="0" indent="0" algn="l" defTabSz="896214"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gradFill>
                    <a:gsLst>
                      <a:gs pos="0">
                        <a:srgbClr val="0078D4"/>
                      </a:gs>
                      <a:gs pos="100000">
                        <a:srgbClr val="0078D4"/>
                      </a:gs>
                    </a:gsLst>
                    <a:lin ang="5400000" scaled="1"/>
                  </a:gradFill>
                  <a:effectLst/>
                  <a:uLnTx/>
                  <a:uFillTx/>
                  <a:latin typeface="Segoe UI"/>
                  <a:ea typeface="+mn-ea"/>
                  <a:cs typeface="Segoe UI Semibold" panose="020B0702040204020203" pitchFamily="34" charset="0"/>
                </a:rPr>
                <a:t>Publish to Internal APIs</a:t>
              </a:r>
              <a:endParaRPr kumimoji="0" lang="en-US" sz="1000" b="1" i="0" u="none" strike="noStrike" kern="0" cap="none" spc="0" normalizeH="0" baseline="0" noProof="0" dirty="0">
                <a:ln>
                  <a:noFill/>
                </a:ln>
                <a:gradFill>
                  <a:gsLst>
                    <a:gs pos="0">
                      <a:srgbClr val="0078D4"/>
                    </a:gs>
                    <a:gs pos="100000">
                      <a:srgbClr val="0078D4"/>
                    </a:gs>
                  </a:gsLst>
                  <a:lin ang="5400000" scaled="1"/>
                </a:gradFill>
                <a:effectLst/>
                <a:uLnTx/>
                <a:uFillTx/>
                <a:latin typeface="Segoe UI"/>
                <a:ea typeface="+mn-ea"/>
                <a:cs typeface="+mn-cs"/>
              </a:endParaRPr>
            </a:p>
          </p:txBody>
        </p:sp>
        <p:grpSp>
          <p:nvGrpSpPr>
            <p:cNvPr id="6" name="Group 5">
              <a:extLst>
                <a:ext uri="{FF2B5EF4-FFF2-40B4-BE49-F238E27FC236}">
                  <a16:creationId xmlns:a16="http://schemas.microsoft.com/office/drawing/2014/main" id="{D76B7994-2200-4D93-A98F-81B9052C10BC}"/>
                </a:ext>
              </a:extLst>
            </p:cNvPr>
            <p:cNvGrpSpPr/>
            <p:nvPr/>
          </p:nvGrpSpPr>
          <p:grpSpPr>
            <a:xfrm>
              <a:off x="5661269" y="3927846"/>
              <a:ext cx="1000817" cy="738664"/>
              <a:chOff x="6233916" y="3911591"/>
              <a:chExt cx="1000817" cy="738664"/>
            </a:xfrm>
          </p:grpSpPr>
          <p:sp>
            <p:nvSpPr>
              <p:cNvPr id="93" name="Oval 92">
                <a:extLst>
                  <a:ext uri="{FF2B5EF4-FFF2-40B4-BE49-F238E27FC236}">
                    <a16:creationId xmlns:a16="http://schemas.microsoft.com/office/drawing/2014/main" id="{63F41FDA-76C6-4228-882E-507159A2398D}"/>
                  </a:ext>
                </a:extLst>
              </p:cNvPr>
              <p:cNvSpPr/>
              <p:nvPr/>
            </p:nvSpPr>
            <p:spPr bwMode="auto">
              <a:xfrm>
                <a:off x="6387823" y="3957251"/>
                <a:ext cx="693004" cy="693004"/>
              </a:xfrm>
              <a:prstGeom prst="ellipse">
                <a:avLst/>
              </a:prstGeom>
              <a:solidFill>
                <a:schemeClr val="bg2"/>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p:cNvSpPr txBox="1"/>
              <p:nvPr/>
            </p:nvSpPr>
            <p:spPr>
              <a:xfrm>
                <a:off x="6233916" y="3911591"/>
                <a:ext cx="1000817" cy="7386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gradFill>
                      <a:gsLst>
                        <a:gs pos="0">
                          <a:srgbClr val="0078D4"/>
                        </a:gs>
                        <a:gs pos="100000">
                          <a:srgbClr val="0078D4"/>
                        </a:gs>
                      </a:gsLst>
                      <a:lin ang="5400000" scaled="1"/>
                    </a:gradFill>
                    <a:effectLst/>
                    <a:uLnTx/>
                    <a:uFillTx/>
                    <a:latin typeface="Segoe UI"/>
                    <a:ea typeface="+mn-ea"/>
                    <a:cs typeface="+mn-cs"/>
                  </a:rPr>
                  <a:t>{ }</a:t>
                </a:r>
              </a:p>
            </p:txBody>
          </p:sp>
        </p:grpSp>
      </p:grpSp>
      <p:grpSp>
        <p:nvGrpSpPr>
          <p:cNvPr id="225" name="Group 224">
            <a:extLst>
              <a:ext uri="{FF2B5EF4-FFF2-40B4-BE49-F238E27FC236}">
                <a16:creationId xmlns:a16="http://schemas.microsoft.com/office/drawing/2014/main" id="{76C71CCB-0B9E-4199-ADD8-EB56ED57DCCD}"/>
              </a:ext>
            </a:extLst>
          </p:cNvPr>
          <p:cNvGrpSpPr/>
          <p:nvPr/>
        </p:nvGrpSpPr>
        <p:grpSpPr>
          <a:xfrm>
            <a:off x="618406" y="1568555"/>
            <a:ext cx="7574945" cy="956670"/>
            <a:chOff x="618406" y="1568555"/>
            <a:chExt cx="7574945" cy="956670"/>
          </a:xfrm>
        </p:grpSpPr>
        <p:sp>
          <p:nvSpPr>
            <p:cNvPr id="9" name="Rectangle 8"/>
            <p:cNvSpPr/>
            <p:nvPr/>
          </p:nvSpPr>
          <p:spPr bwMode="auto">
            <a:xfrm>
              <a:off x="618406" y="1568555"/>
              <a:ext cx="7574945" cy="889555"/>
            </a:xfrm>
            <a:prstGeom prst="rect">
              <a:avLst/>
            </a:prstGeom>
            <a:solidFill>
              <a:schemeClr val="bg1"/>
            </a:solidFill>
            <a:ln w="28575">
              <a:noFill/>
              <a:headEnd type="none" w="med" len="med"/>
              <a:tailEnd type="none" w="med" len="med"/>
            </a:ln>
            <a:effectLst>
              <a:outerShdw blurRad="127000" dist="25400" dir="18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82880" rIns="134464" bIns="107571" numCol="1" spcCol="0" rtlCol="0" fromWordArt="0" anchor="t" anchorCtr="0" forceAA="0" compatLnSpc="1">
              <a:prstTxWarp prst="textNoShape">
                <a:avLst/>
              </a:prstTxWarp>
              <a:noAutofit/>
            </a:bodyPr>
            <a:lstStyle/>
            <a:p>
              <a:pPr marL="0" marR="0" lvl="0" indent="0" algn="l" defTabSz="685647" rtl="0" eaLnBrk="1" fontAlgn="base" latinLnBrk="0" hangingPunct="1">
                <a:lnSpc>
                  <a:spcPct val="90000"/>
                </a:lnSpc>
                <a:spcBef>
                  <a:spcPct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8" name="Rectangle: Rounded Corners 17">
              <a:extLst>
                <a:ext uri="{FF2B5EF4-FFF2-40B4-BE49-F238E27FC236}">
                  <a16:creationId xmlns:a16="http://schemas.microsoft.com/office/drawing/2014/main" id="{526A6B4B-2FBE-4315-9130-9A1804E10848}"/>
                </a:ext>
              </a:extLst>
            </p:cNvPr>
            <p:cNvSpPr/>
            <p:nvPr/>
          </p:nvSpPr>
          <p:spPr bwMode="auto">
            <a:xfrm>
              <a:off x="5481066" y="1644552"/>
              <a:ext cx="2616376" cy="737561"/>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p:txBody>
        </p:sp>
        <p:sp>
          <p:nvSpPr>
            <p:cNvPr id="436" name="TextBox 435">
              <a:extLst>
                <a:ext uri="{FF2B5EF4-FFF2-40B4-BE49-F238E27FC236}">
                  <a16:creationId xmlns:a16="http://schemas.microsoft.com/office/drawing/2014/main" id="{156F7C38-A301-4F5B-8B3D-0E145A82D732}"/>
                </a:ext>
              </a:extLst>
            </p:cNvPr>
            <p:cNvSpPr txBox="1"/>
            <p:nvPr/>
          </p:nvSpPr>
          <p:spPr>
            <a:xfrm>
              <a:off x="716347" y="1986269"/>
              <a:ext cx="793280" cy="538956"/>
            </a:xfrm>
            <a:prstGeom prst="rect">
              <a:avLst/>
            </a:prstGeom>
          </p:spPr>
          <p:txBody>
            <a:bodyPr wrap="non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900" b="1" i="0" u="none" strike="noStrike" kern="0" cap="none" spc="0" normalizeH="0" baseline="0" noProof="0" dirty="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Sample </a:t>
              </a:r>
              <a:br>
                <a:rPr kumimoji="0" lang="en-US" sz="900" b="1" i="0" u="none" strike="noStrike" kern="0" cap="none" spc="0" normalizeH="0" baseline="0" noProof="0" dirty="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br>
              <a:r>
                <a:rPr kumimoji="0" lang="en-US" sz="900" b="1" i="0" u="none" strike="noStrike" kern="0" cap="none" spc="0" normalizeH="0" baseline="0" noProof="0" dirty="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zoos</a:t>
              </a:r>
            </a:p>
          </p:txBody>
        </p:sp>
        <p:sp>
          <p:nvSpPr>
            <p:cNvPr id="437" name="TextBox 436">
              <a:extLst>
                <a:ext uri="{FF2B5EF4-FFF2-40B4-BE49-F238E27FC236}">
                  <a16:creationId xmlns:a16="http://schemas.microsoft.com/office/drawing/2014/main" id="{176B7484-750D-4DA2-BF61-B1E3C3290917}"/>
                </a:ext>
              </a:extLst>
            </p:cNvPr>
            <p:cNvSpPr txBox="1"/>
            <p:nvPr/>
          </p:nvSpPr>
          <p:spPr>
            <a:xfrm>
              <a:off x="1352013" y="1986269"/>
              <a:ext cx="799692" cy="538956"/>
            </a:xfrm>
            <a:prstGeom prst="rect">
              <a:avLst/>
            </a:prstGeom>
          </p:spPr>
          <p:txBody>
            <a:bodyPr wrap="non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900" b="1" i="0" u="none" strike="noStrike" kern="0" cap="none" spc="0" normalizeH="0" baseline="0" noProof="0" dirty="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Dark</a:t>
              </a:r>
              <a:br>
                <a:rPr kumimoji="0" lang="en-US" sz="900" b="1" i="0" u="none" strike="noStrike" kern="0" cap="none" spc="0" normalizeH="0" baseline="0" noProof="0" dirty="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br>
              <a:r>
                <a:rPr kumimoji="0" lang="en-US" sz="900" b="1" i="0" u="none" strike="noStrike" kern="0" cap="none" spc="0" normalizeH="0" baseline="0" noProof="0" dirty="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markets</a:t>
              </a:r>
            </a:p>
          </p:txBody>
        </p:sp>
        <p:sp>
          <p:nvSpPr>
            <p:cNvPr id="438" name="TextBox 437">
              <a:extLst>
                <a:ext uri="{FF2B5EF4-FFF2-40B4-BE49-F238E27FC236}">
                  <a16:creationId xmlns:a16="http://schemas.microsoft.com/office/drawing/2014/main" id="{4FDFB408-CA41-4061-84F1-BAD9687ABB56}"/>
                </a:ext>
              </a:extLst>
            </p:cNvPr>
            <p:cNvSpPr txBox="1"/>
            <p:nvPr/>
          </p:nvSpPr>
          <p:spPr>
            <a:xfrm>
              <a:off x="2607943" y="1986269"/>
              <a:ext cx="1115484" cy="538956"/>
            </a:xfrm>
            <a:prstGeom prst="rect">
              <a:avLst/>
            </a:prstGeom>
          </p:spPr>
          <p:txBody>
            <a:bodyPr wrap="non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900" b="1" i="0" u="none" strike="noStrike" kern="0" cap="none" spc="0" normalizeH="0" baseline="0" noProof="0" dirty="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Sinkholes and</a:t>
              </a:r>
              <a:br>
                <a:rPr kumimoji="0" lang="en-US" sz="900" b="1" i="0" u="none" strike="noStrike" kern="0" cap="none" spc="0" normalizeH="0" baseline="0" noProof="0" dirty="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br>
              <a:r>
                <a:rPr kumimoji="0" lang="en-US" sz="900" b="1" i="0" u="none" strike="noStrike" kern="0" cap="none" spc="0" normalizeH="0" baseline="0" noProof="0" dirty="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honeypots</a:t>
              </a:r>
            </a:p>
          </p:txBody>
        </p:sp>
        <p:sp>
          <p:nvSpPr>
            <p:cNvPr id="439" name="TextBox 438">
              <a:extLst>
                <a:ext uri="{FF2B5EF4-FFF2-40B4-BE49-F238E27FC236}">
                  <a16:creationId xmlns:a16="http://schemas.microsoft.com/office/drawing/2014/main" id="{D0CB743B-1407-4767-8438-7D378864B11B}"/>
                </a:ext>
              </a:extLst>
            </p:cNvPr>
            <p:cNvSpPr txBox="1"/>
            <p:nvPr/>
          </p:nvSpPr>
          <p:spPr>
            <a:xfrm>
              <a:off x="3517597" y="1986269"/>
              <a:ext cx="1176398" cy="538956"/>
            </a:xfrm>
            <a:prstGeom prst="rect">
              <a:avLst/>
            </a:prstGeom>
          </p:spPr>
          <p:txBody>
            <a:bodyPr wrap="non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900" b="1" i="0" u="none" strike="noStrike" kern="0" cap="none" spc="0" normalizeH="0" baseline="0" noProof="0" dirty="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Detonation </a:t>
              </a:r>
              <a:br>
                <a:rPr kumimoji="0" lang="en-US" sz="900" b="1" i="0" u="none" strike="noStrike" kern="0" cap="none" spc="0" normalizeH="0" baseline="0" noProof="0" dirty="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br>
              <a:r>
                <a:rPr kumimoji="0" lang="en-US" sz="900" b="1" i="0" u="none" strike="noStrike" kern="0" cap="none" spc="0" normalizeH="0" baseline="0" noProof="0" dirty="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and sandboxes</a:t>
              </a:r>
            </a:p>
          </p:txBody>
        </p:sp>
        <p:sp>
          <p:nvSpPr>
            <p:cNvPr id="440" name="TextBox 439">
              <a:extLst>
                <a:ext uri="{FF2B5EF4-FFF2-40B4-BE49-F238E27FC236}">
                  <a16:creationId xmlns:a16="http://schemas.microsoft.com/office/drawing/2014/main" id="{9A647007-8868-46A0-9D11-F9D2FD30445A}"/>
                </a:ext>
              </a:extLst>
            </p:cNvPr>
            <p:cNvSpPr txBox="1"/>
            <p:nvPr/>
          </p:nvSpPr>
          <p:spPr>
            <a:xfrm>
              <a:off x="4494528" y="1986269"/>
              <a:ext cx="992052" cy="538956"/>
            </a:xfrm>
            <a:prstGeom prst="rect">
              <a:avLst/>
            </a:prstGeom>
          </p:spPr>
          <p:txBody>
            <a:bodyPr wrap="non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900" b="1" i="0" u="none" strike="noStrike" kern="0" cap="none" spc="0" normalizeH="0" baseline="0" noProof="0" dirty="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Services IR</a:t>
              </a:r>
              <a:br>
                <a:rPr kumimoji="0" lang="en-US" sz="900" b="1" i="0" u="none" strike="noStrike" kern="0" cap="none" spc="0" normalizeH="0" baseline="0" noProof="0" dirty="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br>
              <a:r>
                <a:rPr kumimoji="0" lang="en-US" sz="900" b="1" i="0" u="none" strike="noStrike" kern="0" cap="none" spc="0" normalizeH="0" baseline="0" noProof="0" dirty="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intelligence</a:t>
              </a:r>
            </a:p>
          </p:txBody>
        </p:sp>
        <p:sp>
          <p:nvSpPr>
            <p:cNvPr id="441" name="TextBox 440">
              <a:extLst>
                <a:ext uri="{FF2B5EF4-FFF2-40B4-BE49-F238E27FC236}">
                  <a16:creationId xmlns:a16="http://schemas.microsoft.com/office/drawing/2014/main" id="{895A9452-FB95-4FEF-890D-3A0AF5CAD648}"/>
                </a:ext>
              </a:extLst>
            </p:cNvPr>
            <p:cNvSpPr txBox="1"/>
            <p:nvPr/>
          </p:nvSpPr>
          <p:spPr>
            <a:xfrm>
              <a:off x="2048829" y="1986269"/>
              <a:ext cx="746792" cy="538956"/>
            </a:xfrm>
            <a:prstGeom prst="rect">
              <a:avLst/>
            </a:prstGeom>
          </p:spPr>
          <p:txBody>
            <a:bodyPr wrap="non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900" b="1" i="0" u="none" strike="noStrike" kern="0" cap="none" spc="0" normalizeH="0" baseline="0" noProof="0" dirty="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Threat </a:t>
              </a:r>
              <a:br>
                <a:rPr kumimoji="0" lang="en-US" sz="900" b="1" i="0" u="none" strike="noStrike" kern="0" cap="none" spc="0" normalizeH="0" baseline="0" noProof="0" dirty="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br>
              <a:r>
                <a:rPr kumimoji="0" lang="en-US" sz="900" b="1" i="0" u="none" strike="noStrike" kern="0" cap="none" spc="0" normalizeH="0" baseline="0" noProof="0" dirty="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feeds</a:t>
              </a:r>
            </a:p>
          </p:txBody>
        </p:sp>
        <p:sp>
          <p:nvSpPr>
            <p:cNvPr id="442" name="Freeform 5">
              <a:extLst>
                <a:ext uri="{FF2B5EF4-FFF2-40B4-BE49-F238E27FC236}">
                  <a16:creationId xmlns:a16="http://schemas.microsoft.com/office/drawing/2014/main" id="{E4568752-4A37-4940-9CF1-F9D84106BA05}"/>
                </a:ext>
              </a:extLst>
            </p:cNvPr>
            <p:cNvSpPr>
              <a:spLocks/>
            </p:cNvSpPr>
            <p:nvPr/>
          </p:nvSpPr>
          <p:spPr bwMode="auto">
            <a:xfrm>
              <a:off x="3972601" y="1676040"/>
              <a:ext cx="211675" cy="320199"/>
            </a:xfrm>
            <a:custGeom>
              <a:avLst/>
              <a:gdLst>
                <a:gd name="T0" fmla="*/ 197 w 197"/>
                <a:gd name="T1" fmla="*/ 119 h 298"/>
                <a:gd name="T2" fmla="*/ 98 w 197"/>
                <a:gd name="T3" fmla="*/ 119 h 298"/>
                <a:gd name="T4" fmla="*/ 117 w 197"/>
                <a:gd name="T5" fmla="*/ 0 h 298"/>
                <a:gd name="T6" fmla="*/ 0 w 197"/>
                <a:gd name="T7" fmla="*/ 181 h 298"/>
                <a:gd name="T8" fmla="*/ 98 w 197"/>
                <a:gd name="T9" fmla="*/ 181 h 298"/>
                <a:gd name="T10" fmla="*/ 80 w 197"/>
                <a:gd name="T11" fmla="*/ 298 h 298"/>
                <a:gd name="T12" fmla="*/ 197 w 197"/>
                <a:gd name="T13" fmla="*/ 119 h 298"/>
              </a:gdLst>
              <a:ahLst/>
              <a:cxnLst>
                <a:cxn ang="0">
                  <a:pos x="T0" y="T1"/>
                </a:cxn>
                <a:cxn ang="0">
                  <a:pos x="T2" y="T3"/>
                </a:cxn>
                <a:cxn ang="0">
                  <a:pos x="T4" y="T5"/>
                </a:cxn>
                <a:cxn ang="0">
                  <a:pos x="T6" y="T7"/>
                </a:cxn>
                <a:cxn ang="0">
                  <a:pos x="T8" y="T9"/>
                </a:cxn>
                <a:cxn ang="0">
                  <a:pos x="T10" y="T11"/>
                </a:cxn>
                <a:cxn ang="0">
                  <a:pos x="T12" y="T13"/>
                </a:cxn>
              </a:cxnLst>
              <a:rect l="0" t="0" r="r" b="b"/>
              <a:pathLst>
                <a:path w="197" h="298">
                  <a:moveTo>
                    <a:pt x="197" y="119"/>
                  </a:moveTo>
                  <a:lnTo>
                    <a:pt x="98" y="119"/>
                  </a:lnTo>
                  <a:lnTo>
                    <a:pt x="117" y="0"/>
                  </a:lnTo>
                  <a:lnTo>
                    <a:pt x="0" y="181"/>
                  </a:lnTo>
                  <a:lnTo>
                    <a:pt x="98" y="181"/>
                  </a:lnTo>
                  <a:lnTo>
                    <a:pt x="80" y="298"/>
                  </a:lnTo>
                  <a:lnTo>
                    <a:pt x="197" y="119"/>
                  </a:lnTo>
                  <a:close/>
                </a:path>
              </a:pathLst>
            </a:custGeom>
            <a:noFill/>
            <a:ln w="301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grpSp>
          <p:nvGrpSpPr>
            <p:cNvPr id="443" name="Group 442">
              <a:extLst>
                <a:ext uri="{FF2B5EF4-FFF2-40B4-BE49-F238E27FC236}">
                  <a16:creationId xmlns:a16="http://schemas.microsoft.com/office/drawing/2014/main" id="{E5FE803A-D941-4FCD-85E3-5194D2173F1F}"/>
                </a:ext>
              </a:extLst>
            </p:cNvPr>
            <p:cNvGrpSpPr/>
            <p:nvPr/>
          </p:nvGrpSpPr>
          <p:grpSpPr>
            <a:xfrm>
              <a:off x="1594176" y="1698686"/>
              <a:ext cx="332524" cy="332524"/>
              <a:chOff x="2139950" y="2095500"/>
              <a:chExt cx="406400" cy="406400"/>
            </a:xfrm>
            <a:solidFill>
              <a:schemeClr val="accent1"/>
            </a:solidFill>
          </p:grpSpPr>
          <p:sp>
            <p:nvSpPr>
              <p:cNvPr id="546" name="Freeform 13">
                <a:extLst>
                  <a:ext uri="{FF2B5EF4-FFF2-40B4-BE49-F238E27FC236}">
                    <a16:creationId xmlns:a16="http://schemas.microsoft.com/office/drawing/2014/main" id="{4C01F75E-0522-429A-8FD2-845AAA1CCC50}"/>
                  </a:ext>
                </a:extLst>
              </p:cNvPr>
              <p:cNvSpPr>
                <a:spLocks noEditPoints="1"/>
              </p:cNvSpPr>
              <p:nvPr/>
            </p:nvSpPr>
            <p:spPr bwMode="auto">
              <a:xfrm>
                <a:off x="2139950" y="2095500"/>
                <a:ext cx="406400" cy="406400"/>
              </a:xfrm>
              <a:custGeom>
                <a:avLst/>
                <a:gdLst>
                  <a:gd name="T0" fmla="*/ 56 w 112"/>
                  <a:gd name="T1" fmla="*/ 0 h 112"/>
                  <a:gd name="T2" fmla="*/ 0 w 112"/>
                  <a:gd name="T3" fmla="*/ 56 h 112"/>
                  <a:gd name="T4" fmla="*/ 56 w 112"/>
                  <a:gd name="T5" fmla="*/ 112 h 112"/>
                  <a:gd name="T6" fmla="*/ 112 w 112"/>
                  <a:gd name="T7" fmla="*/ 56 h 112"/>
                  <a:gd name="T8" fmla="*/ 56 w 112"/>
                  <a:gd name="T9" fmla="*/ 0 h 112"/>
                  <a:gd name="T10" fmla="*/ 56 w 112"/>
                  <a:gd name="T11" fmla="*/ 104 h 112"/>
                  <a:gd name="T12" fmla="*/ 8 w 112"/>
                  <a:gd name="T13" fmla="*/ 56 h 112"/>
                  <a:gd name="T14" fmla="*/ 56 w 112"/>
                  <a:gd name="T15" fmla="*/ 8 h 112"/>
                  <a:gd name="T16" fmla="*/ 104 w 112"/>
                  <a:gd name="T17" fmla="*/ 56 h 112"/>
                  <a:gd name="T18" fmla="*/ 56 w 112"/>
                  <a:gd name="T19"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0"/>
                    </a:moveTo>
                    <a:cubicBezTo>
                      <a:pt x="25" y="0"/>
                      <a:pt x="0" y="25"/>
                      <a:pt x="0" y="56"/>
                    </a:cubicBezTo>
                    <a:cubicBezTo>
                      <a:pt x="0" y="87"/>
                      <a:pt x="25" y="112"/>
                      <a:pt x="56" y="112"/>
                    </a:cubicBezTo>
                    <a:cubicBezTo>
                      <a:pt x="87" y="112"/>
                      <a:pt x="112" y="87"/>
                      <a:pt x="112" y="56"/>
                    </a:cubicBezTo>
                    <a:cubicBezTo>
                      <a:pt x="112" y="25"/>
                      <a:pt x="87" y="0"/>
                      <a:pt x="56" y="0"/>
                    </a:cubicBezTo>
                    <a:close/>
                    <a:moveTo>
                      <a:pt x="56" y="104"/>
                    </a:moveTo>
                    <a:cubicBezTo>
                      <a:pt x="30" y="104"/>
                      <a:pt x="8" y="82"/>
                      <a:pt x="8" y="56"/>
                    </a:cubicBezTo>
                    <a:cubicBezTo>
                      <a:pt x="8" y="30"/>
                      <a:pt x="30" y="8"/>
                      <a:pt x="56" y="8"/>
                    </a:cubicBezTo>
                    <a:cubicBezTo>
                      <a:pt x="82" y="8"/>
                      <a:pt x="104" y="30"/>
                      <a:pt x="104" y="56"/>
                    </a:cubicBezTo>
                    <a:cubicBezTo>
                      <a:pt x="104" y="82"/>
                      <a:pt x="82" y="104"/>
                      <a:pt x="56"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547" name="Freeform 14">
                <a:extLst>
                  <a:ext uri="{FF2B5EF4-FFF2-40B4-BE49-F238E27FC236}">
                    <a16:creationId xmlns:a16="http://schemas.microsoft.com/office/drawing/2014/main" id="{E878A33E-AEB2-4CCF-A41C-EC4ADA31A9DB}"/>
                  </a:ext>
                </a:extLst>
              </p:cNvPr>
              <p:cNvSpPr>
                <a:spLocks/>
              </p:cNvSpPr>
              <p:nvPr/>
            </p:nvSpPr>
            <p:spPr bwMode="auto">
              <a:xfrm>
                <a:off x="2241550" y="2197100"/>
                <a:ext cx="73025" cy="73025"/>
              </a:xfrm>
              <a:custGeom>
                <a:avLst/>
                <a:gdLst>
                  <a:gd name="T0" fmla="*/ 18 w 46"/>
                  <a:gd name="T1" fmla="*/ 18 h 46"/>
                  <a:gd name="T2" fmla="*/ 46 w 46"/>
                  <a:gd name="T3" fmla="*/ 18 h 46"/>
                  <a:gd name="T4" fmla="*/ 46 w 46"/>
                  <a:gd name="T5" fmla="*/ 0 h 46"/>
                  <a:gd name="T6" fmla="*/ 0 w 46"/>
                  <a:gd name="T7" fmla="*/ 0 h 46"/>
                  <a:gd name="T8" fmla="*/ 0 w 46"/>
                  <a:gd name="T9" fmla="*/ 46 h 46"/>
                  <a:gd name="T10" fmla="*/ 18 w 46"/>
                  <a:gd name="T11" fmla="*/ 46 h 46"/>
                  <a:gd name="T12" fmla="*/ 18 w 46"/>
                  <a:gd name="T13" fmla="*/ 18 h 46"/>
                </a:gdLst>
                <a:ahLst/>
                <a:cxnLst>
                  <a:cxn ang="0">
                    <a:pos x="T0" y="T1"/>
                  </a:cxn>
                  <a:cxn ang="0">
                    <a:pos x="T2" y="T3"/>
                  </a:cxn>
                  <a:cxn ang="0">
                    <a:pos x="T4" y="T5"/>
                  </a:cxn>
                  <a:cxn ang="0">
                    <a:pos x="T6" y="T7"/>
                  </a:cxn>
                  <a:cxn ang="0">
                    <a:pos x="T8" y="T9"/>
                  </a:cxn>
                  <a:cxn ang="0">
                    <a:pos x="T10" y="T11"/>
                  </a:cxn>
                  <a:cxn ang="0">
                    <a:pos x="T12" y="T13"/>
                  </a:cxn>
                </a:cxnLst>
                <a:rect l="0" t="0" r="r" b="b"/>
                <a:pathLst>
                  <a:path w="46" h="46">
                    <a:moveTo>
                      <a:pt x="18" y="18"/>
                    </a:moveTo>
                    <a:lnTo>
                      <a:pt x="46" y="18"/>
                    </a:lnTo>
                    <a:lnTo>
                      <a:pt x="46" y="0"/>
                    </a:lnTo>
                    <a:lnTo>
                      <a:pt x="0" y="0"/>
                    </a:lnTo>
                    <a:lnTo>
                      <a:pt x="0" y="46"/>
                    </a:lnTo>
                    <a:lnTo>
                      <a:pt x="18" y="46"/>
                    </a:lnTo>
                    <a:lnTo>
                      <a:pt x="1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548" name="Freeform 15">
                <a:extLst>
                  <a:ext uri="{FF2B5EF4-FFF2-40B4-BE49-F238E27FC236}">
                    <a16:creationId xmlns:a16="http://schemas.microsoft.com/office/drawing/2014/main" id="{072D889E-C427-4973-BC75-7ED788AED779}"/>
                  </a:ext>
                </a:extLst>
              </p:cNvPr>
              <p:cNvSpPr>
                <a:spLocks/>
              </p:cNvSpPr>
              <p:nvPr/>
            </p:nvSpPr>
            <p:spPr bwMode="auto">
              <a:xfrm>
                <a:off x="2241550" y="2327275"/>
                <a:ext cx="73025" cy="73025"/>
              </a:xfrm>
              <a:custGeom>
                <a:avLst/>
                <a:gdLst>
                  <a:gd name="T0" fmla="*/ 18 w 46"/>
                  <a:gd name="T1" fmla="*/ 0 h 46"/>
                  <a:gd name="T2" fmla="*/ 0 w 46"/>
                  <a:gd name="T3" fmla="*/ 0 h 46"/>
                  <a:gd name="T4" fmla="*/ 0 w 46"/>
                  <a:gd name="T5" fmla="*/ 46 h 46"/>
                  <a:gd name="T6" fmla="*/ 46 w 46"/>
                  <a:gd name="T7" fmla="*/ 46 h 46"/>
                  <a:gd name="T8" fmla="*/ 46 w 46"/>
                  <a:gd name="T9" fmla="*/ 28 h 46"/>
                  <a:gd name="T10" fmla="*/ 18 w 46"/>
                  <a:gd name="T11" fmla="*/ 28 h 46"/>
                  <a:gd name="T12" fmla="*/ 18 w 46"/>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46" h="46">
                    <a:moveTo>
                      <a:pt x="18" y="0"/>
                    </a:moveTo>
                    <a:lnTo>
                      <a:pt x="0" y="0"/>
                    </a:lnTo>
                    <a:lnTo>
                      <a:pt x="0" y="46"/>
                    </a:lnTo>
                    <a:lnTo>
                      <a:pt x="46" y="46"/>
                    </a:lnTo>
                    <a:lnTo>
                      <a:pt x="46" y="28"/>
                    </a:lnTo>
                    <a:lnTo>
                      <a:pt x="18" y="28"/>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549" name="Freeform 16">
                <a:extLst>
                  <a:ext uri="{FF2B5EF4-FFF2-40B4-BE49-F238E27FC236}">
                    <a16:creationId xmlns:a16="http://schemas.microsoft.com/office/drawing/2014/main" id="{8CB26FFB-D530-404B-8CE8-D9E0A4452C03}"/>
                  </a:ext>
                </a:extLst>
              </p:cNvPr>
              <p:cNvSpPr>
                <a:spLocks/>
              </p:cNvSpPr>
              <p:nvPr/>
            </p:nvSpPr>
            <p:spPr bwMode="auto">
              <a:xfrm>
                <a:off x="2371725" y="2327275"/>
                <a:ext cx="73025" cy="73025"/>
              </a:xfrm>
              <a:custGeom>
                <a:avLst/>
                <a:gdLst>
                  <a:gd name="T0" fmla="*/ 28 w 46"/>
                  <a:gd name="T1" fmla="*/ 28 h 46"/>
                  <a:gd name="T2" fmla="*/ 0 w 46"/>
                  <a:gd name="T3" fmla="*/ 28 h 46"/>
                  <a:gd name="T4" fmla="*/ 0 w 46"/>
                  <a:gd name="T5" fmla="*/ 46 h 46"/>
                  <a:gd name="T6" fmla="*/ 46 w 46"/>
                  <a:gd name="T7" fmla="*/ 46 h 46"/>
                  <a:gd name="T8" fmla="*/ 46 w 46"/>
                  <a:gd name="T9" fmla="*/ 0 h 46"/>
                  <a:gd name="T10" fmla="*/ 28 w 46"/>
                  <a:gd name="T11" fmla="*/ 0 h 46"/>
                  <a:gd name="T12" fmla="*/ 28 w 46"/>
                  <a:gd name="T13" fmla="*/ 28 h 46"/>
                </a:gdLst>
                <a:ahLst/>
                <a:cxnLst>
                  <a:cxn ang="0">
                    <a:pos x="T0" y="T1"/>
                  </a:cxn>
                  <a:cxn ang="0">
                    <a:pos x="T2" y="T3"/>
                  </a:cxn>
                  <a:cxn ang="0">
                    <a:pos x="T4" y="T5"/>
                  </a:cxn>
                  <a:cxn ang="0">
                    <a:pos x="T6" y="T7"/>
                  </a:cxn>
                  <a:cxn ang="0">
                    <a:pos x="T8" y="T9"/>
                  </a:cxn>
                  <a:cxn ang="0">
                    <a:pos x="T10" y="T11"/>
                  </a:cxn>
                  <a:cxn ang="0">
                    <a:pos x="T12" y="T13"/>
                  </a:cxn>
                </a:cxnLst>
                <a:rect l="0" t="0" r="r" b="b"/>
                <a:pathLst>
                  <a:path w="46" h="46">
                    <a:moveTo>
                      <a:pt x="28" y="28"/>
                    </a:moveTo>
                    <a:lnTo>
                      <a:pt x="0" y="28"/>
                    </a:lnTo>
                    <a:lnTo>
                      <a:pt x="0" y="46"/>
                    </a:lnTo>
                    <a:lnTo>
                      <a:pt x="46" y="46"/>
                    </a:lnTo>
                    <a:lnTo>
                      <a:pt x="46" y="0"/>
                    </a:lnTo>
                    <a:lnTo>
                      <a:pt x="28" y="0"/>
                    </a:lnTo>
                    <a:lnTo>
                      <a:pt x="2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550" name="Freeform 17">
                <a:extLst>
                  <a:ext uri="{FF2B5EF4-FFF2-40B4-BE49-F238E27FC236}">
                    <a16:creationId xmlns:a16="http://schemas.microsoft.com/office/drawing/2014/main" id="{45277627-E86A-40C8-B30D-132AD30A007E}"/>
                  </a:ext>
                </a:extLst>
              </p:cNvPr>
              <p:cNvSpPr>
                <a:spLocks/>
              </p:cNvSpPr>
              <p:nvPr/>
            </p:nvSpPr>
            <p:spPr bwMode="auto">
              <a:xfrm>
                <a:off x="2371725" y="2197100"/>
                <a:ext cx="73025" cy="73025"/>
              </a:xfrm>
              <a:custGeom>
                <a:avLst/>
                <a:gdLst>
                  <a:gd name="T0" fmla="*/ 0 w 46"/>
                  <a:gd name="T1" fmla="*/ 18 h 46"/>
                  <a:gd name="T2" fmla="*/ 28 w 46"/>
                  <a:gd name="T3" fmla="*/ 18 h 46"/>
                  <a:gd name="T4" fmla="*/ 28 w 46"/>
                  <a:gd name="T5" fmla="*/ 46 h 46"/>
                  <a:gd name="T6" fmla="*/ 46 w 46"/>
                  <a:gd name="T7" fmla="*/ 46 h 46"/>
                  <a:gd name="T8" fmla="*/ 46 w 46"/>
                  <a:gd name="T9" fmla="*/ 0 h 46"/>
                  <a:gd name="T10" fmla="*/ 0 w 46"/>
                  <a:gd name="T11" fmla="*/ 0 h 46"/>
                  <a:gd name="T12" fmla="*/ 0 w 46"/>
                  <a:gd name="T13" fmla="*/ 18 h 46"/>
                </a:gdLst>
                <a:ahLst/>
                <a:cxnLst>
                  <a:cxn ang="0">
                    <a:pos x="T0" y="T1"/>
                  </a:cxn>
                  <a:cxn ang="0">
                    <a:pos x="T2" y="T3"/>
                  </a:cxn>
                  <a:cxn ang="0">
                    <a:pos x="T4" y="T5"/>
                  </a:cxn>
                  <a:cxn ang="0">
                    <a:pos x="T6" y="T7"/>
                  </a:cxn>
                  <a:cxn ang="0">
                    <a:pos x="T8" y="T9"/>
                  </a:cxn>
                  <a:cxn ang="0">
                    <a:pos x="T10" y="T11"/>
                  </a:cxn>
                  <a:cxn ang="0">
                    <a:pos x="T12" y="T13"/>
                  </a:cxn>
                </a:cxnLst>
                <a:rect l="0" t="0" r="r" b="b"/>
                <a:pathLst>
                  <a:path w="46" h="46">
                    <a:moveTo>
                      <a:pt x="0" y="18"/>
                    </a:moveTo>
                    <a:lnTo>
                      <a:pt x="28" y="18"/>
                    </a:lnTo>
                    <a:lnTo>
                      <a:pt x="28" y="46"/>
                    </a:lnTo>
                    <a:lnTo>
                      <a:pt x="46" y="46"/>
                    </a:lnTo>
                    <a:lnTo>
                      <a:pt x="46" y="0"/>
                    </a:lnTo>
                    <a:lnTo>
                      <a:pt x="0" y="0"/>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551" name="Freeform 18">
                <a:extLst>
                  <a:ext uri="{FF2B5EF4-FFF2-40B4-BE49-F238E27FC236}">
                    <a16:creationId xmlns:a16="http://schemas.microsoft.com/office/drawing/2014/main" id="{6738D919-DA3F-4F5C-A2C0-4F851705CF5D}"/>
                  </a:ext>
                </a:extLst>
              </p:cNvPr>
              <p:cNvSpPr>
                <a:spLocks noEditPoints="1"/>
              </p:cNvSpPr>
              <p:nvPr/>
            </p:nvSpPr>
            <p:spPr bwMode="auto">
              <a:xfrm>
                <a:off x="2300288" y="2255838"/>
                <a:ext cx="85725" cy="85725"/>
              </a:xfrm>
              <a:custGeom>
                <a:avLst/>
                <a:gdLst>
                  <a:gd name="T0" fmla="*/ 24 w 24"/>
                  <a:gd name="T1" fmla="*/ 12 h 24"/>
                  <a:gd name="T2" fmla="*/ 12 w 24"/>
                  <a:gd name="T3" fmla="*/ 0 h 24"/>
                  <a:gd name="T4" fmla="*/ 0 w 24"/>
                  <a:gd name="T5" fmla="*/ 12 h 24"/>
                  <a:gd name="T6" fmla="*/ 12 w 24"/>
                  <a:gd name="T7" fmla="*/ 24 h 24"/>
                  <a:gd name="T8" fmla="*/ 24 w 24"/>
                  <a:gd name="T9" fmla="*/ 12 h 24"/>
                  <a:gd name="T10" fmla="*/ 12 w 24"/>
                  <a:gd name="T11" fmla="*/ 16 h 24"/>
                  <a:gd name="T12" fmla="*/ 8 w 24"/>
                  <a:gd name="T13" fmla="*/ 12 h 24"/>
                  <a:gd name="T14" fmla="*/ 12 w 24"/>
                  <a:gd name="T15" fmla="*/ 8 h 24"/>
                  <a:gd name="T16" fmla="*/ 16 w 24"/>
                  <a:gd name="T17" fmla="*/ 12 h 24"/>
                  <a:gd name="T18" fmla="*/ 12 w 24"/>
                  <a:gd name="T19"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24" y="12"/>
                    </a:moveTo>
                    <a:cubicBezTo>
                      <a:pt x="24" y="5"/>
                      <a:pt x="19" y="0"/>
                      <a:pt x="12" y="0"/>
                    </a:cubicBezTo>
                    <a:cubicBezTo>
                      <a:pt x="5" y="0"/>
                      <a:pt x="0" y="5"/>
                      <a:pt x="0" y="12"/>
                    </a:cubicBezTo>
                    <a:cubicBezTo>
                      <a:pt x="0" y="19"/>
                      <a:pt x="5" y="24"/>
                      <a:pt x="12" y="24"/>
                    </a:cubicBezTo>
                    <a:cubicBezTo>
                      <a:pt x="19" y="24"/>
                      <a:pt x="24" y="19"/>
                      <a:pt x="24" y="12"/>
                    </a:cubicBezTo>
                    <a:close/>
                    <a:moveTo>
                      <a:pt x="12" y="16"/>
                    </a:moveTo>
                    <a:cubicBezTo>
                      <a:pt x="10" y="16"/>
                      <a:pt x="8" y="14"/>
                      <a:pt x="8" y="12"/>
                    </a:cubicBezTo>
                    <a:cubicBezTo>
                      <a:pt x="8" y="10"/>
                      <a:pt x="10" y="8"/>
                      <a:pt x="12" y="8"/>
                    </a:cubicBezTo>
                    <a:cubicBezTo>
                      <a:pt x="14" y="8"/>
                      <a:pt x="16" y="10"/>
                      <a:pt x="16" y="12"/>
                    </a:cubicBezTo>
                    <a:cubicBezTo>
                      <a:pt x="16" y="14"/>
                      <a:pt x="14" y="16"/>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444" name="Freeform 22">
              <a:extLst>
                <a:ext uri="{FF2B5EF4-FFF2-40B4-BE49-F238E27FC236}">
                  <a16:creationId xmlns:a16="http://schemas.microsoft.com/office/drawing/2014/main" id="{2A89C27C-1598-4DE8-9758-8BDADFAF0277}"/>
                </a:ext>
              </a:extLst>
            </p:cNvPr>
            <p:cNvSpPr>
              <a:spLocks noEditPoints="1"/>
            </p:cNvSpPr>
            <p:nvPr/>
          </p:nvSpPr>
          <p:spPr bwMode="auto">
            <a:xfrm>
              <a:off x="4754587" y="1678203"/>
              <a:ext cx="376687" cy="309145"/>
            </a:xfrm>
            <a:custGeom>
              <a:avLst/>
              <a:gdLst>
                <a:gd name="T0" fmla="*/ 116 w 128"/>
                <a:gd name="T1" fmla="*/ 36 h 104"/>
                <a:gd name="T2" fmla="*/ 124 w 128"/>
                <a:gd name="T3" fmla="*/ 20 h 104"/>
                <a:gd name="T4" fmla="*/ 104 w 128"/>
                <a:gd name="T5" fmla="*/ 0 h 104"/>
                <a:gd name="T6" fmla="*/ 84 w 128"/>
                <a:gd name="T7" fmla="*/ 20 h 104"/>
                <a:gd name="T8" fmla="*/ 92 w 128"/>
                <a:gd name="T9" fmla="*/ 36 h 104"/>
                <a:gd name="T10" fmla="*/ 84 w 128"/>
                <a:gd name="T11" fmla="*/ 43 h 104"/>
                <a:gd name="T12" fmla="*/ 64 w 128"/>
                <a:gd name="T13" fmla="*/ 32 h 104"/>
                <a:gd name="T14" fmla="*/ 44 w 128"/>
                <a:gd name="T15" fmla="*/ 43 h 104"/>
                <a:gd name="T16" fmla="*/ 36 w 128"/>
                <a:gd name="T17" fmla="*/ 36 h 104"/>
                <a:gd name="T18" fmla="*/ 44 w 128"/>
                <a:gd name="T19" fmla="*/ 20 h 104"/>
                <a:gd name="T20" fmla="*/ 24 w 128"/>
                <a:gd name="T21" fmla="*/ 0 h 104"/>
                <a:gd name="T22" fmla="*/ 4 w 128"/>
                <a:gd name="T23" fmla="*/ 20 h 104"/>
                <a:gd name="T24" fmla="*/ 12 w 128"/>
                <a:gd name="T25" fmla="*/ 36 h 104"/>
                <a:gd name="T26" fmla="*/ 0 w 128"/>
                <a:gd name="T27" fmla="*/ 56 h 104"/>
                <a:gd name="T28" fmla="*/ 8 w 128"/>
                <a:gd name="T29" fmla="*/ 56 h 104"/>
                <a:gd name="T30" fmla="*/ 24 w 128"/>
                <a:gd name="T31" fmla="*/ 40 h 104"/>
                <a:gd name="T32" fmla="*/ 40 w 128"/>
                <a:gd name="T33" fmla="*/ 56 h 104"/>
                <a:gd name="T34" fmla="*/ 50 w 128"/>
                <a:gd name="T35" fmla="*/ 75 h 104"/>
                <a:gd name="T36" fmla="*/ 32 w 128"/>
                <a:gd name="T37" fmla="*/ 104 h 104"/>
                <a:gd name="T38" fmla="*/ 40 w 128"/>
                <a:gd name="T39" fmla="*/ 104 h 104"/>
                <a:gd name="T40" fmla="*/ 64 w 128"/>
                <a:gd name="T41" fmla="*/ 80 h 104"/>
                <a:gd name="T42" fmla="*/ 88 w 128"/>
                <a:gd name="T43" fmla="*/ 104 h 104"/>
                <a:gd name="T44" fmla="*/ 96 w 128"/>
                <a:gd name="T45" fmla="*/ 104 h 104"/>
                <a:gd name="T46" fmla="*/ 78 w 128"/>
                <a:gd name="T47" fmla="*/ 75 h 104"/>
                <a:gd name="T48" fmla="*/ 88 w 128"/>
                <a:gd name="T49" fmla="*/ 56 h 104"/>
                <a:gd name="T50" fmla="*/ 104 w 128"/>
                <a:gd name="T51" fmla="*/ 40 h 104"/>
                <a:gd name="T52" fmla="*/ 120 w 128"/>
                <a:gd name="T53" fmla="*/ 56 h 104"/>
                <a:gd name="T54" fmla="*/ 128 w 128"/>
                <a:gd name="T55" fmla="*/ 56 h 104"/>
                <a:gd name="T56" fmla="*/ 116 w 128"/>
                <a:gd name="T57" fmla="*/ 36 h 104"/>
                <a:gd name="T58" fmla="*/ 24 w 128"/>
                <a:gd name="T59" fmla="*/ 32 h 104"/>
                <a:gd name="T60" fmla="*/ 12 w 128"/>
                <a:gd name="T61" fmla="*/ 20 h 104"/>
                <a:gd name="T62" fmla="*/ 24 w 128"/>
                <a:gd name="T63" fmla="*/ 8 h 104"/>
                <a:gd name="T64" fmla="*/ 36 w 128"/>
                <a:gd name="T65" fmla="*/ 20 h 104"/>
                <a:gd name="T66" fmla="*/ 24 w 128"/>
                <a:gd name="T67" fmla="*/ 32 h 104"/>
                <a:gd name="T68" fmla="*/ 64 w 128"/>
                <a:gd name="T69" fmla="*/ 72 h 104"/>
                <a:gd name="T70" fmla="*/ 48 w 128"/>
                <a:gd name="T71" fmla="*/ 56 h 104"/>
                <a:gd name="T72" fmla="*/ 64 w 128"/>
                <a:gd name="T73" fmla="*/ 40 h 104"/>
                <a:gd name="T74" fmla="*/ 80 w 128"/>
                <a:gd name="T75" fmla="*/ 56 h 104"/>
                <a:gd name="T76" fmla="*/ 64 w 128"/>
                <a:gd name="T77" fmla="*/ 72 h 104"/>
                <a:gd name="T78" fmla="*/ 104 w 128"/>
                <a:gd name="T79" fmla="*/ 32 h 104"/>
                <a:gd name="T80" fmla="*/ 92 w 128"/>
                <a:gd name="T81" fmla="*/ 20 h 104"/>
                <a:gd name="T82" fmla="*/ 104 w 128"/>
                <a:gd name="T83" fmla="*/ 8 h 104"/>
                <a:gd name="T84" fmla="*/ 116 w 128"/>
                <a:gd name="T85" fmla="*/ 20 h 104"/>
                <a:gd name="T86" fmla="*/ 104 w 128"/>
                <a:gd name="T87"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116" y="36"/>
                  </a:move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2" y="32"/>
                    <a:pt x="64" y="32"/>
                  </a:cubicBezTo>
                  <a:cubicBezTo>
                    <a:pt x="56" y="32"/>
                    <a:pt x="48" y="36"/>
                    <a:pt x="44" y="43"/>
                  </a:cubicBezTo>
                  <a:cubicBezTo>
                    <a:pt x="42" y="40"/>
                    <a:pt x="39" y="37"/>
                    <a:pt x="36"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ubicBezTo>
                    <a:pt x="8" y="56"/>
                    <a:pt x="8" y="56"/>
                    <a:pt x="8" y="56"/>
                  </a:cubicBezTo>
                  <a:cubicBezTo>
                    <a:pt x="8" y="47"/>
                    <a:pt x="15" y="40"/>
                    <a:pt x="24" y="40"/>
                  </a:cubicBezTo>
                  <a:cubicBezTo>
                    <a:pt x="33" y="40"/>
                    <a:pt x="40" y="47"/>
                    <a:pt x="40" y="56"/>
                  </a:cubicBezTo>
                  <a:cubicBezTo>
                    <a:pt x="40" y="64"/>
                    <a:pt x="44" y="71"/>
                    <a:pt x="50" y="75"/>
                  </a:cubicBezTo>
                  <a:cubicBezTo>
                    <a:pt x="39"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3" y="40"/>
                    <a:pt x="116" y="36"/>
                  </a:cubicBezTo>
                  <a:close/>
                  <a:moveTo>
                    <a:pt x="24" y="32"/>
                  </a:moveTo>
                  <a:cubicBezTo>
                    <a:pt x="17" y="32"/>
                    <a:pt x="12" y="27"/>
                    <a:pt x="12" y="20"/>
                  </a:cubicBezTo>
                  <a:cubicBezTo>
                    <a:pt x="12" y="13"/>
                    <a:pt x="17" y="8"/>
                    <a:pt x="24" y="8"/>
                  </a:cubicBezTo>
                  <a:cubicBezTo>
                    <a:pt x="31" y="8"/>
                    <a:pt x="36" y="13"/>
                    <a:pt x="36" y="20"/>
                  </a:cubicBezTo>
                  <a:cubicBezTo>
                    <a:pt x="36" y="27"/>
                    <a:pt x="31" y="32"/>
                    <a:pt x="24" y="32"/>
                  </a:cubicBezTo>
                  <a:close/>
                  <a:moveTo>
                    <a:pt x="64" y="72"/>
                  </a:moveTo>
                  <a:cubicBezTo>
                    <a:pt x="55" y="72"/>
                    <a:pt x="48" y="65"/>
                    <a:pt x="48" y="56"/>
                  </a:cubicBezTo>
                  <a:cubicBezTo>
                    <a:pt x="48" y="47"/>
                    <a:pt x="55" y="40"/>
                    <a:pt x="64" y="40"/>
                  </a:cubicBezTo>
                  <a:cubicBezTo>
                    <a:pt x="73" y="40"/>
                    <a:pt x="80" y="47"/>
                    <a:pt x="80" y="56"/>
                  </a:cubicBezTo>
                  <a:cubicBezTo>
                    <a:pt x="80" y="65"/>
                    <a:pt x="73" y="72"/>
                    <a:pt x="64" y="72"/>
                  </a:cubicBezTo>
                  <a:close/>
                  <a:moveTo>
                    <a:pt x="104" y="32"/>
                  </a:moveTo>
                  <a:cubicBezTo>
                    <a:pt x="97" y="32"/>
                    <a:pt x="92" y="27"/>
                    <a:pt x="92" y="20"/>
                  </a:cubicBezTo>
                  <a:cubicBezTo>
                    <a:pt x="92" y="13"/>
                    <a:pt x="97" y="8"/>
                    <a:pt x="104" y="8"/>
                  </a:cubicBezTo>
                  <a:cubicBezTo>
                    <a:pt x="111" y="8"/>
                    <a:pt x="116" y="13"/>
                    <a:pt x="116" y="20"/>
                  </a:cubicBezTo>
                  <a:cubicBezTo>
                    <a:pt x="116" y="27"/>
                    <a:pt x="111" y="32"/>
                    <a:pt x="104" y="32"/>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45" name="Freeform 54">
              <a:extLst>
                <a:ext uri="{FF2B5EF4-FFF2-40B4-BE49-F238E27FC236}">
                  <a16:creationId xmlns:a16="http://schemas.microsoft.com/office/drawing/2014/main" id="{CD59AAE2-935C-4B95-9AAB-31D6265DE44E}"/>
                </a:ext>
              </a:extLst>
            </p:cNvPr>
            <p:cNvSpPr>
              <a:spLocks noEditPoints="1"/>
            </p:cNvSpPr>
            <p:nvPr/>
          </p:nvSpPr>
          <p:spPr bwMode="auto">
            <a:xfrm>
              <a:off x="2992596" y="1647617"/>
              <a:ext cx="355903" cy="355905"/>
            </a:xfrm>
            <a:custGeom>
              <a:avLst/>
              <a:gdLst>
                <a:gd name="T0" fmla="*/ 60 w 120"/>
                <a:gd name="T1" fmla="*/ 0 h 120"/>
                <a:gd name="T2" fmla="*/ 0 w 120"/>
                <a:gd name="T3" fmla="*/ 60 h 120"/>
                <a:gd name="T4" fmla="*/ 60 w 120"/>
                <a:gd name="T5" fmla="*/ 120 h 120"/>
                <a:gd name="T6" fmla="*/ 120 w 120"/>
                <a:gd name="T7" fmla="*/ 60 h 120"/>
                <a:gd name="T8" fmla="*/ 60 w 120"/>
                <a:gd name="T9" fmla="*/ 0 h 120"/>
                <a:gd name="T10" fmla="*/ 112 w 120"/>
                <a:gd name="T11" fmla="*/ 56 h 120"/>
                <a:gd name="T12" fmla="*/ 64 w 120"/>
                <a:gd name="T13" fmla="*/ 56 h 120"/>
                <a:gd name="T14" fmla="*/ 64 w 120"/>
                <a:gd name="T15" fmla="*/ 60 h 120"/>
                <a:gd name="T16" fmla="*/ 60 w 120"/>
                <a:gd name="T17" fmla="*/ 64 h 120"/>
                <a:gd name="T18" fmla="*/ 56 w 120"/>
                <a:gd name="T19" fmla="*/ 60 h 120"/>
                <a:gd name="T20" fmla="*/ 60 w 120"/>
                <a:gd name="T21" fmla="*/ 56 h 120"/>
                <a:gd name="T22" fmla="*/ 64 w 120"/>
                <a:gd name="T23" fmla="*/ 56 h 120"/>
                <a:gd name="T24" fmla="*/ 64 w 120"/>
                <a:gd name="T25" fmla="*/ 8 h 120"/>
                <a:gd name="T26" fmla="*/ 112 w 120"/>
                <a:gd name="T27" fmla="*/ 56 h 120"/>
                <a:gd name="T28" fmla="*/ 60 w 120"/>
                <a:gd name="T29" fmla="*/ 72 h 120"/>
                <a:gd name="T30" fmla="*/ 71 w 120"/>
                <a:gd name="T31" fmla="*/ 64 h 120"/>
                <a:gd name="T32" fmla="*/ 88 w 120"/>
                <a:gd name="T33" fmla="*/ 64 h 120"/>
                <a:gd name="T34" fmla="*/ 60 w 120"/>
                <a:gd name="T35" fmla="*/ 88 h 120"/>
                <a:gd name="T36" fmla="*/ 32 w 120"/>
                <a:gd name="T37" fmla="*/ 60 h 120"/>
                <a:gd name="T38" fmla="*/ 56 w 120"/>
                <a:gd name="T39" fmla="*/ 32 h 120"/>
                <a:gd name="T40" fmla="*/ 56 w 120"/>
                <a:gd name="T41" fmla="*/ 49 h 120"/>
                <a:gd name="T42" fmla="*/ 48 w 120"/>
                <a:gd name="T43" fmla="*/ 60 h 120"/>
                <a:gd name="T44" fmla="*/ 60 w 120"/>
                <a:gd name="T45" fmla="*/ 72 h 120"/>
                <a:gd name="T46" fmla="*/ 60 w 120"/>
                <a:gd name="T47" fmla="*/ 112 h 120"/>
                <a:gd name="T48" fmla="*/ 8 w 120"/>
                <a:gd name="T49" fmla="*/ 60 h 120"/>
                <a:gd name="T50" fmla="*/ 56 w 120"/>
                <a:gd name="T51" fmla="*/ 8 h 120"/>
                <a:gd name="T52" fmla="*/ 56 w 120"/>
                <a:gd name="T53" fmla="*/ 24 h 120"/>
                <a:gd name="T54" fmla="*/ 24 w 120"/>
                <a:gd name="T55" fmla="*/ 60 h 120"/>
                <a:gd name="T56" fmla="*/ 60 w 120"/>
                <a:gd name="T57" fmla="*/ 96 h 120"/>
                <a:gd name="T58" fmla="*/ 96 w 120"/>
                <a:gd name="T59" fmla="*/ 64 h 120"/>
                <a:gd name="T60" fmla="*/ 112 w 120"/>
                <a:gd name="T61" fmla="*/ 64 h 120"/>
                <a:gd name="T62" fmla="*/ 60 w 120"/>
                <a:gd name="T63" fmla="*/ 112 h 120"/>
                <a:gd name="T64" fmla="*/ 84 w 120"/>
                <a:gd name="T65" fmla="*/ 32 h 120"/>
                <a:gd name="T66" fmla="*/ 80 w 120"/>
                <a:gd name="T67" fmla="*/ 36 h 120"/>
                <a:gd name="T68" fmla="*/ 84 w 120"/>
                <a:gd name="T69" fmla="*/ 40 h 120"/>
                <a:gd name="T70" fmla="*/ 88 w 120"/>
                <a:gd name="T71" fmla="*/ 36 h 120"/>
                <a:gd name="T72" fmla="*/ 84 w 120"/>
                <a:gd name="T73" fmla="*/ 3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 h="120">
                  <a:moveTo>
                    <a:pt x="60" y="0"/>
                  </a:moveTo>
                  <a:cubicBezTo>
                    <a:pt x="27" y="0"/>
                    <a:pt x="0" y="27"/>
                    <a:pt x="0" y="60"/>
                  </a:cubicBezTo>
                  <a:cubicBezTo>
                    <a:pt x="0" y="93"/>
                    <a:pt x="27" y="120"/>
                    <a:pt x="60" y="120"/>
                  </a:cubicBezTo>
                  <a:cubicBezTo>
                    <a:pt x="93" y="120"/>
                    <a:pt x="120" y="93"/>
                    <a:pt x="120" y="60"/>
                  </a:cubicBezTo>
                  <a:cubicBezTo>
                    <a:pt x="120" y="27"/>
                    <a:pt x="93" y="0"/>
                    <a:pt x="60" y="0"/>
                  </a:cubicBezTo>
                  <a:close/>
                  <a:moveTo>
                    <a:pt x="112" y="56"/>
                  </a:moveTo>
                  <a:cubicBezTo>
                    <a:pt x="64" y="56"/>
                    <a:pt x="64" y="56"/>
                    <a:pt x="64" y="56"/>
                  </a:cubicBezTo>
                  <a:cubicBezTo>
                    <a:pt x="64" y="60"/>
                    <a:pt x="64" y="60"/>
                    <a:pt x="64" y="60"/>
                  </a:cubicBezTo>
                  <a:cubicBezTo>
                    <a:pt x="64" y="62"/>
                    <a:pt x="62" y="64"/>
                    <a:pt x="60" y="64"/>
                  </a:cubicBezTo>
                  <a:cubicBezTo>
                    <a:pt x="58" y="64"/>
                    <a:pt x="56" y="62"/>
                    <a:pt x="56" y="60"/>
                  </a:cubicBezTo>
                  <a:cubicBezTo>
                    <a:pt x="56" y="58"/>
                    <a:pt x="58" y="56"/>
                    <a:pt x="60" y="56"/>
                  </a:cubicBezTo>
                  <a:cubicBezTo>
                    <a:pt x="64" y="56"/>
                    <a:pt x="64" y="56"/>
                    <a:pt x="64" y="56"/>
                  </a:cubicBezTo>
                  <a:cubicBezTo>
                    <a:pt x="64" y="8"/>
                    <a:pt x="64" y="8"/>
                    <a:pt x="64" y="8"/>
                  </a:cubicBezTo>
                  <a:cubicBezTo>
                    <a:pt x="89" y="10"/>
                    <a:pt x="110" y="31"/>
                    <a:pt x="112" y="56"/>
                  </a:cubicBezTo>
                  <a:close/>
                  <a:moveTo>
                    <a:pt x="60" y="72"/>
                  </a:moveTo>
                  <a:cubicBezTo>
                    <a:pt x="65" y="72"/>
                    <a:pt x="70" y="69"/>
                    <a:pt x="71" y="64"/>
                  </a:cubicBezTo>
                  <a:cubicBezTo>
                    <a:pt x="88" y="64"/>
                    <a:pt x="88" y="64"/>
                    <a:pt x="88" y="64"/>
                  </a:cubicBezTo>
                  <a:cubicBezTo>
                    <a:pt x="86" y="78"/>
                    <a:pt x="74" y="88"/>
                    <a:pt x="60" y="88"/>
                  </a:cubicBezTo>
                  <a:cubicBezTo>
                    <a:pt x="45" y="88"/>
                    <a:pt x="32" y="75"/>
                    <a:pt x="32" y="60"/>
                  </a:cubicBezTo>
                  <a:cubicBezTo>
                    <a:pt x="32" y="46"/>
                    <a:pt x="42" y="34"/>
                    <a:pt x="56" y="32"/>
                  </a:cubicBezTo>
                  <a:cubicBezTo>
                    <a:pt x="56" y="49"/>
                    <a:pt x="56" y="49"/>
                    <a:pt x="56" y="49"/>
                  </a:cubicBezTo>
                  <a:cubicBezTo>
                    <a:pt x="51" y="50"/>
                    <a:pt x="48" y="55"/>
                    <a:pt x="48" y="60"/>
                  </a:cubicBezTo>
                  <a:cubicBezTo>
                    <a:pt x="48" y="67"/>
                    <a:pt x="53" y="72"/>
                    <a:pt x="60" y="72"/>
                  </a:cubicBezTo>
                  <a:close/>
                  <a:moveTo>
                    <a:pt x="60" y="112"/>
                  </a:moveTo>
                  <a:cubicBezTo>
                    <a:pt x="31" y="112"/>
                    <a:pt x="8" y="89"/>
                    <a:pt x="8" y="60"/>
                  </a:cubicBezTo>
                  <a:cubicBezTo>
                    <a:pt x="8" y="33"/>
                    <a:pt x="29" y="10"/>
                    <a:pt x="56" y="8"/>
                  </a:cubicBezTo>
                  <a:cubicBezTo>
                    <a:pt x="56" y="24"/>
                    <a:pt x="56" y="24"/>
                    <a:pt x="56" y="24"/>
                  </a:cubicBezTo>
                  <a:cubicBezTo>
                    <a:pt x="38" y="26"/>
                    <a:pt x="24" y="42"/>
                    <a:pt x="24" y="60"/>
                  </a:cubicBezTo>
                  <a:cubicBezTo>
                    <a:pt x="24" y="80"/>
                    <a:pt x="40" y="96"/>
                    <a:pt x="60" y="96"/>
                  </a:cubicBezTo>
                  <a:cubicBezTo>
                    <a:pt x="78" y="96"/>
                    <a:pt x="94" y="82"/>
                    <a:pt x="96" y="64"/>
                  </a:cubicBezTo>
                  <a:cubicBezTo>
                    <a:pt x="112" y="64"/>
                    <a:pt x="112" y="64"/>
                    <a:pt x="112" y="64"/>
                  </a:cubicBezTo>
                  <a:cubicBezTo>
                    <a:pt x="110" y="91"/>
                    <a:pt x="87" y="112"/>
                    <a:pt x="60" y="112"/>
                  </a:cubicBezTo>
                  <a:close/>
                  <a:moveTo>
                    <a:pt x="84" y="32"/>
                  </a:moveTo>
                  <a:cubicBezTo>
                    <a:pt x="82" y="32"/>
                    <a:pt x="80" y="34"/>
                    <a:pt x="80" y="36"/>
                  </a:cubicBezTo>
                  <a:cubicBezTo>
                    <a:pt x="80" y="38"/>
                    <a:pt x="82" y="40"/>
                    <a:pt x="84" y="40"/>
                  </a:cubicBezTo>
                  <a:cubicBezTo>
                    <a:pt x="86" y="40"/>
                    <a:pt x="88" y="38"/>
                    <a:pt x="88" y="36"/>
                  </a:cubicBezTo>
                  <a:cubicBezTo>
                    <a:pt x="88" y="34"/>
                    <a:pt x="86" y="32"/>
                    <a:pt x="84" y="32"/>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46" name="Freeform 103">
              <a:extLst>
                <a:ext uri="{FF2B5EF4-FFF2-40B4-BE49-F238E27FC236}">
                  <a16:creationId xmlns:a16="http://schemas.microsoft.com/office/drawing/2014/main" id="{B6227120-2C14-4FF7-B0FD-5DA30F927897}"/>
                </a:ext>
              </a:extLst>
            </p:cNvPr>
            <p:cNvSpPr>
              <a:spLocks noEditPoints="1"/>
            </p:cNvSpPr>
            <p:nvPr/>
          </p:nvSpPr>
          <p:spPr bwMode="auto">
            <a:xfrm>
              <a:off x="2270877" y="1698552"/>
              <a:ext cx="301049" cy="362336"/>
            </a:xfrm>
            <a:custGeom>
              <a:avLst/>
              <a:gdLst>
                <a:gd name="T0" fmla="*/ 649 w 1975"/>
                <a:gd name="T1" fmla="*/ 273 h 2364"/>
                <a:gd name="T2" fmla="*/ 1245 w 1975"/>
                <a:gd name="T3" fmla="*/ 1039 h 2364"/>
                <a:gd name="T4" fmla="*/ 1187 w 1975"/>
                <a:gd name="T5" fmla="*/ 618 h 2364"/>
                <a:gd name="T6" fmla="*/ 230 w 1975"/>
                <a:gd name="T7" fmla="*/ 0 h 2364"/>
                <a:gd name="T8" fmla="*/ 1245 w 1975"/>
                <a:gd name="T9" fmla="*/ 749 h 2364"/>
                <a:gd name="T10" fmla="*/ 1169 w 1975"/>
                <a:gd name="T11" fmla="*/ 824 h 2364"/>
                <a:gd name="T12" fmla="*/ 305 w 1975"/>
                <a:gd name="T13" fmla="*/ 214 h 2364"/>
                <a:gd name="T14" fmla="*/ 230 w 1975"/>
                <a:gd name="T15" fmla="*/ 138 h 2364"/>
                <a:gd name="T16" fmla="*/ 1550 w 1975"/>
                <a:gd name="T17" fmla="*/ 283 h 2364"/>
                <a:gd name="T18" fmla="*/ 1406 w 1975"/>
                <a:gd name="T19" fmla="*/ 1147 h 2364"/>
                <a:gd name="T20" fmla="*/ 970 w 1975"/>
                <a:gd name="T21" fmla="*/ 824 h 2364"/>
                <a:gd name="T22" fmla="*/ 686 w 1975"/>
                <a:gd name="T23" fmla="*/ 1027 h 2364"/>
                <a:gd name="T24" fmla="*/ 756 w 1975"/>
                <a:gd name="T25" fmla="*/ 1815 h 2364"/>
                <a:gd name="T26" fmla="*/ 824 w 1975"/>
                <a:gd name="T27" fmla="*/ 1285 h 2364"/>
                <a:gd name="T28" fmla="*/ 1808 w 1975"/>
                <a:gd name="T29" fmla="*/ 421 h 2364"/>
                <a:gd name="T30" fmla="*/ 1550 w 1975"/>
                <a:gd name="T31" fmla="*/ 145 h 2364"/>
                <a:gd name="T32" fmla="*/ 1031 w 1975"/>
                <a:gd name="T33" fmla="*/ 214 h 2364"/>
                <a:gd name="T34" fmla="*/ 756 w 1975"/>
                <a:gd name="T35" fmla="*/ 1677 h 2364"/>
                <a:gd name="T36" fmla="*/ 833 w 1975"/>
                <a:gd name="T37" fmla="*/ 1601 h 2364"/>
                <a:gd name="T38" fmla="*/ 756 w 1975"/>
                <a:gd name="T39" fmla="*/ 749 h 2364"/>
                <a:gd name="T40" fmla="*/ 1752 w 1975"/>
                <a:gd name="T41" fmla="*/ 138 h 2364"/>
                <a:gd name="T42" fmla="*/ 1676 w 1975"/>
                <a:gd name="T43" fmla="*/ 214 h 2364"/>
                <a:gd name="T44" fmla="*/ 1321 w 1975"/>
                <a:gd name="T45" fmla="*/ 214 h 2364"/>
                <a:gd name="T46" fmla="*/ 1245 w 1975"/>
                <a:gd name="T47" fmla="*/ 138 h 2364"/>
                <a:gd name="T48" fmla="*/ 1959 w 1975"/>
                <a:gd name="T49" fmla="*/ 1601 h 2364"/>
                <a:gd name="T50" fmla="*/ 1668 w 1975"/>
                <a:gd name="T51" fmla="*/ 1801 h 2364"/>
                <a:gd name="T52" fmla="*/ 1463 w 1975"/>
                <a:gd name="T53" fmla="*/ 2073 h 2364"/>
                <a:gd name="T54" fmla="*/ 1264 w 1975"/>
                <a:gd name="T55" fmla="*/ 2364 h 2364"/>
                <a:gd name="T56" fmla="*/ 1761 w 1975"/>
                <a:gd name="T57" fmla="*/ 2364 h 2364"/>
                <a:gd name="T58" fmla="*/ 1264 w 1975"/>
                <a:gd name="T59" fmla="*/ 2226 h 2364"/>
                <a:gd name="T60" fmla="*/ 1340 w 1975"/>
                <a:gd name="T61" fmla="*/ 2150 h 2364"/>
                <a:gd name="T62" fmla="*/ 1821 w 1975"/>
                <a:gd name="T63" fmla="*/ 1601 h 2364"/>
                <a:gd name="T64" fmla="*/ 1745 w 1975"/>
                <a:gd name="T65" fmla="*/ 1525 h 2364"/>
                <a:gd name="T66" fmla="*/ 1761 w 1975"/>
                <a:gd name="T67" fmla="*/ 2073 h 2364"/>
                <a:gd name="T68" fmla="*/ 1217 w 1975"/>
                <a:gd name="T69" fmla="*/ 1810 h 2364"/>
                <a:gd name="T70" fmla="*/ 1264 w 1975"/>
                <a:gd name="T71" fmla="*/ 1387 h 2364"/>
                <a:gd name="T72" fmla="*/ 867 w 1975"/>
                <a:gd name="T73" fmla="*/ 1966 h 2364"/>
                <a:gd name="T74" fmla="*/ 412 w 1975"/>
                <a:gd name="T75" fmla="*/ 2073 h 2364"/>
                <a:gd name="T76" fmla="*/ 443 w 1975"/>
                <a:gd name="T77" fmla="*/ 824 h 2364"/>
                <a:gd name="T78" fmla="*/ 169 w 1975"/>
                <a:gd name="T79" fmla="*/ 1030 h 2364"/>
                <a:gd name="T80" fmla="*/ 214 w 1975"/>
                <a:gd name="T81" fmla="*/ 2364 h 2364"/>
                <a:gd name="T82" fmla="*/ 756 w 1975"/>
                <a:gd name="T83" fmla="*/ 2364 h 2364"/>
                <a:gd name="T84" fmla="*/ 1217 w 1975"/>
                <a:gd name="T85" fmla="*/ 1810 h 2364"/>
                <a:gd name="T86" fmla="*/ 1340 w 1975"/>
                <a:gd name="T87" fmla="*/ 1601 h 2364"/>
                <a:gd name="T88" fmla="*/ 1264 w 1975"/>
                <a:gd name="T89" fmla="*/ 1525 h 2364"/>
                <a:gd name="T90" fmla="*/ 214 w 1975"/>
                <a:gd name="T91" fmla="*/ 2073 h 2364"/>
                <a:gd name="T92" fmla="*/ 230 w 1975"/>
                <a:gd name="T93" fmla="*/ 901 h 2364"/>
                <a:gd name="T94" fmla="*/ 305 w 1975"/>
                <a:gd name="T95" fmla="*/ 824 h 2364"/>
                <a:gd name="T96" fmla="*/ 681 w 1975"/>
                <a:gd name="T97" fmla="*/ 2150 h 2364"/>
                <a:gd name="T98" fmla="*/ 756 w 1975"/>
                <a:gd name="T99" fmla="*/ 2226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75" h="2364">
                  <a:moveTo>
                    <a:pt x="230" y="428"/>
                  </a:moveTo>
                  <a:cubicBezTo>
                    <a:pt x="326" y="428"/>
                    <a:pt x="409" y="363"/>
                    <a:pt x="435" y="273"/>
                  </a:cubicBezTo>
                  <a:cubicBezTo>
                    <a:pt x="649" y="273"/>
                    <a:pt x="649" y="273"/>
                    <a:pt x="649" y="273"/>
                  </a:cubicBezTo>
                  <a:cubicBezTo>
                    <a:pt x="1072" y="698"/>
                    <a:pt x="1072" y="698"/>
                    <a:pt x="1072" y="698"/>
                  </a:cubicBezTo>
                  <a:cubicBezTo>
                    <a:pt x="1046" y="734"/>
                    <a:pt x="1031" y="777"/>
                    <a:pt x="1031" y="824"/>
                  </a:cubicBezTo>
                  <a:cubicBezTo>
                    <a:pt x="1031" y="943"/>
                    <a:pt x="1127" y="1039"/>
                    <a:pt x="1245" y="1039"/>
                  </a:cubicBezTo>
                  <a:cubicBezTo>
                    <a:pt x="1362" y="1039"/>
                    <a:pt x="1459" y="943"/>
                    <a:pt x="1459" y="824"/>
                  </a:cubicBezTo>
                  <a:cubicBezTo>
                    <a:pt x="1459" y="707"/>
                    <a:pt x="1362" y="611"/>
                    <a:pt x="1245" y="611"/>
                  </a:cubicBezTo>
                  <a:cubicBezTo>
                    <a:pt x="1225" y="611"/>
                    <a:pt x="1205" y="613"/>
                    <a:pt x="1187" y="618"/>
                  </a:cubicBezTo>
                  <a:cubicBezTo>
                    <a:pt x="706" y="135"/>
                    <a:pt x="706" y="135"/>
                    <a:pt x="706" y="135"/>
                  </a:cubicBezTo>
                  <a:cubicBezTo>
                    <a:pt x="427" y="135"/>
                    <a:pt x="427" y="135"/>
                    <a:pt x="427" y="135"/>
                  </a:cubicBezTo>
                  <a:cubicBezTo>
                    <a:pt x="396" y="55"/>
                    <a:pt x="319" y="0"/>
                    <a:pt x="230" y="0"/>
                  </a:cubicBezTo>
                  <a:cubicBezTo>
                    <a:pt x="112" y="0"/>
                    <a:pt x="16" y="96"/>
                    <a:pt x="16" y="214"/>
                  </a:cubicBezTo>
                  <a:cubicBezTo>
                    <a:pt x="16" y="332"/>
                    <a:pt x="112" y="428"/>
                    <a:pt x="230" y="428"/>
                  </a:cubicBezTo>
                  <a:close/>
                  <a:moveTo>
                    <a:pt x="1245" y="749"/>
                  </a:moveTo>
                  <a:cubicBezTo>
                    <a:pt x="1287" y="749"/>
                    <a:pt x="1321" y="782"/>
                    <a:pt x="1321" y="824"/>
                  </a:cubicBezTo>
                  <a:cubicBezTo>
                    <a:pt x="1321" y="866"/>
                    <a:pt x="1287" y="901"/>
                    <a:pt x="1245" y="901"/>
                  </a:cubicBezTo>
                  <a:cubicBezTo>
                    <a:pt x="1203" y="901"/>
                    <a:pt x="1169" y="866"/>
                    <a:pt x="1169" y="824"/>
                  </a:cubicBezTo>
                  <a:cubicBezTo>
                    <a:pt x="1169" y="782"/>
                    <a:pt x="1203" y="749"/>
                    <a:pt x="1245" y="749"/>
                  </a:cubicBezTo>
                  <a:close/>
                  <a:moveTo>
                    <a:pt x="230" y="138"/>
                  </a:moveTo>
                  <a:cubicBezTo>
                    <a:pt x="272" y="138"/>
                    <a:pt x="305" y="172"/>
                    <a:pt x="305" y="214"/>
                  </a:cubicBezTo>
                  <a:cubicBezTo>
                    <a:pt x="305" y="256"/>
                    <a:pt x="272" y="290"/>
                    <a:pt x="230" y="290"/>
                  </a:cubicBezTo>
                  <a:cubicBezTo>
                    <a:pt x="188" y="290"/>
                    <a:pt x="154" y="256"/>
                    <a:pt x="154" y="214"/>
                  </a:cubicBezTo>
                  <a:cubicBezTo>
                    <a:pt x="154" y="172"/>
                    <a:pt x="188" y="138"/>
                    <a:pt x="230" y="138"/>
                  </a:cubicBezTo>
                  <a:close/>
                  <a:moveTo>
                    <a:pt x="1245" y="428"/>
                  </a:moveTo>
                  <a:cubicBezTo>
                    <a:pt x="1339" y="428"/>
                    <a:pt x="1418" y="368"/>
                    <a:pt x="1447" y="283"/>
                  </a:cubicBezTo>
                  <a:cubicBezTo>
                    <a:pt x="1550" y="283"/>
                    <a:pt x="1550" y="283"/>
                    <a:pt x="1550" y="283"/>
                  </a:cubicBezTo>
                  <a:cubicBezTo>
                    <a:pt x="1570" y="342"/>
                    <a:pt x="1615" y="389"/>
                    <a:pt x="1671" y="412"/>
                  </a:cubicBezTo>
                  <a:cubicBezTo>
                    <a:pt x="1671" y="881"/>
                    <a:pt x="1671" y="881"/>
                    <a:pt x="1671" y="881"/>
                  </a:cubicBezTo>
                  <a:cubicBezTo>
                    <a:pt x="1406" y="1147"/>
                    <a:pt x="1406" y="1147"/>
                    <a:pt x="1406" y="1147"/>
                  </a:cubicBezTo>
                  <a:cubicBezTo>
                    <a:pt x="824" y="1147"/>
                    <a:pt x="824" y="1147"/>
                    <a:pt x="824" y="1147"/>
                  </a:cubicBezTo>
                  <a:cubicBezTo>
                    <a:pt x="824" y="1028"/>
                    <a:pt x="824" y="1028"/>
                    <a:pt x="824" y="1028"/>
                  </a:cubicBezTo>
                  <a:cubicBezTo>
                    <a:pt x="909" y="1000"/>
                    <a:pt x="970" y="919"/>
                    <a:pt x="970" y="824"/>
                  </a:cubicBezTo>
                  <a:cubicBezTo>
                    <a:pt x="970" y="707"/>
                    <a:pt x="874" y="611"/>
                    <a:pt x="756" y="611"/>
                  </a:cubicBezTo>
                  <a:cubicBezTo>
                    <a:pt x="639" y="611"/>
                    <a:pt x="544" y="707"/>
                    <a:pt x="544" y="824"/>
                  </a:cubicBezTo>
                  <a:cubicBezTo>
                    <a:pt x="544" y="918"/>
                    <a:pt x="603" y="998"/>
                    <a:pt x="686" y="1027"/>
                  </a:cubicBezTo>
                  <a:cubicBezTo>
                    <a:pt x="686" y="1399"/>
                    <a:pt x="686" y="1399"/>
                    <a:pt x="686" y="1399"/>
                  </a:cubicBezTo>
                  <a:cubicBezTo>
                    <a:pt x="603" y="1428"/>
                    <a:pt x="544" y="1508"/>
                    <a:pt x="544" y="1601"/>
                  </a:cubicBezTo>
                  <a:cubicBezTo>
                    <a:pt x="544" y="1719"/>
                    <a:pt x="639" y="1815"/>
                    <a:pt x="756" y="1815"/>
                  </a:cubicBezTo>
                  <a:cubicBezTo>
                    <a:pt x="874" y="1815"/>
                    <a:pt x="970" y="1719"/>
                    <a:pt x="970" y="1601"/>
                  </a:cubicBezTo>
                  <a:cubicBezTo>
                    <a:pt x="970" y="1507"/>
                    <a:pt x="909" y="1426"/>
                    <a:pt x="824" y="1398"/>
                  </a:cubicBezTo>
                  <a:cubicBezTo>
                    <a:pt x="824" y="1285"/>
                    <a:pt x="824" y="1285"/>
                    <a:pt x="824" y="1285"/>
                  </a:cubicBezTo>
                  <a:cubicBezTo>
                    <a:pt x="1463" y="1285"/>
                    <a:pt x="1463" y="1285"/>
                    <a:pt x="1463" y="1285"/>
                  </a:cubicBezTo>
                  <a:cubicBezTo>
                    <a:pt x="1808" y="939"/>
                    <a:pt x="1808" y="939"/>
                    <a:pt x="1808" y="939"/>
                  </a:cubicBezTo>
                  <a:cubicBezTo>
                    <a:pt x="1808" y="421"/>
                    <a:pt x="1808" y="421"/>
                    <a:pt x="1808" y="421"/>
                  </a:cubicBezTo>
                  <a:cubicBezTo>
                    <a:pt x="1899" y="396"/>
                    <a:pt x="1966" y="313"/>
                    <a:pt x="1966" y="214"/>
                  </a:cubicBezTo>
                  <a:cubicBezTo>
                    <a:pt x="1966" y="96"/>
                    <a:pt x="1869" y="0"/>
                    <a:pt x="1752" y="0"/>
                  </a:cubicBezTo>
                  <a:cubicBezTo>
                    <a:pt x="1659" y="0"/>
                    <a:pt x="1578" y="61"/>
                    <a:pt x="1550" y="145"/>
                  </a:cubicBezTo>
                  <a:cubicBezTo>
                    <a:pt x="1447" y="145"/>
                    <a:pt x="1447" y="145"/>
                    <a:pt x="1447" y="145"/>
                  </a:cubicBezTo>
                  <a:cubicBezTo>
                    <a:pt x="1418" y="61"/>
                    <a:pt x="1339" y="0"/>
                    <a:pt x="1245" y="0"/>
                  </a:cubicBezTo>
                  <a:cubicBezTo>
                    <a:pt x="1127" y="0"/>
                    <a:pt x="1031" y="96"/>
                    <a:pt x="1031" y="214"/>
                  </a:cubicBezTo>
                  <a:cubicBezTo>
                    <a:pt x="1031" y="332"/>
                    <a:pt x="1127" y="428"/>
                    <a:pt x="1245" y="428"/>
                  </a:cubicBezTo>
                  <a:close/>
                  <a:moveTo>
                    <a:pt x="833" y="1601"/>
                  </a:moveTo>
                  <a:cubicBezTo>
                    <a:pt x="833" y="1643"/>
                    <a:pt x="798" y="1677"/>
                    <a:pt x="756" y="1677"/>
                  </a:cubicBezTo>
                  <a:cubicBezTo>
                    <a:pt x="714" y="1677"/>
                    <a:pt x="681" y="1643"/>
                    <a:pt x="681" y="1601"/>
                  </a:cubicBezTo>
                  <a:cubicBezTo>
                    <a:pt x="681" y="1559"/>
                    <a:pt x="714" y="1525"/>
                    <a:pt x="756" y="1525"/>
                  </a:cubicBezTo>
                  <a:cubicBezTo>
                    <a:pt x="798" y="1525"/>
                    <a:pt x="833" y="1559"/>
                    <a:pt x="833" y="1601"/>
                  </a:cubicBezTo>
                  <a:close/>
                  <a:moveTo>
                    <a:pt x="756" y="901"/>
                  </a:moveTo>
                  <a:cubicBezTo>
                    <a:pt x="714" y="901"/>
                    <a:pt x="681" y="866"/>
                    <a:pt x="681" y="824"/>
                  </a:cubicBezTo>
                  <a:cubicBezTo>
                    <a:pt x="681" y="782"/>
                    <a:pt x="714" y="749"/>
                    <a:pt x="756" y="749"/>
                  </a:cubicBezTo>
                  <a:cubicBezTo>
                    <a:pt x="798" y="749"/>
                    <a:pt x="833" y="782"/>
                    <a:pt x="833" y="824"/>
                  </a:cubicBezTo>
                  <a:cubicBezTo>
                    <a:pt x="833" y="866"/>
                    <a:pt x="798" y="901"/>
                    <a:pt x="756" y="901"/>
                  </a:cubicBezTo>
                  <a:close/>
                  <a:moveTo>
                    <a:pt x="1752" y="138"/>
                  </a:moveTo>
                  <a:cubicBezTo>
                    <a:pt x="1794" y="138"/>
                    <a:pt x="1829" y="172"/>
                    <a:pt x="1829" y="214"/>
                  </a:cubicBezTo>
                  <a:cubicBezTo>
                    <a:pt x="1829" y="256"/>
                    <a:pt x="1794" y="290"/>
                    <a:pt x="1752" y="290"/>
                  </a:cubicBezTo>
                  <a:cubicBezTo>
                    <a:pt x="1710" y="290"/>
                    <a:pt x="1676" y="256"/>
                    <a:pt x="1676" y="214"/>
                  </a:cubicBezTo>
                  <a:cubicBezTo>
                    <a:pt x="1676" y="172"/>
                    <a:pt x="1710" y="138"/>
                    <a:pt x="1752" y="138"/>
                  </a:cubicBezTo>
                  <a:close/>
                  <a:moveTo>
                    <a:pt x="1245" y="138"/>
                  </a:moveTo>
                  <a:cubicBezTo>
                    <a:pt x="1287" y="138"/>
                    <a:pt x="1321" y="172"/>
                    <a:pt x="1321" y="214"/>
                  </a:cubicBezTo>
                  <a:cubicBezTo>
                    <a:pt x="1321" y="256"/>
                    <a:pt x="1287" y="290"/>
                    <a:pt x="1245" y="290"/>
                  </a:cubicBezTo>
                  <a:cubicBezTo>
                    <a:pt x="1203" y="290"/>
                    <a:pt x="1169" y="256"/>
                    <a:pt x="1169" y="214"/>
                  </a:cubicBezTo>
                  <a:cubicBezTo>
                    <a:pt x="1169" y="172"/>
                    <a:pt x="1203" y="138"/>
                    <a:pt x="1245" y="138"/>
                  </a:cubicBezTo>
                  <a:close/>
                  <a:moveTo>
                    <a:pt x="1806" y="1940"/>
                  </a:moveTo>
                  <a:cubicBezTo>
                    <a:pt x="1806" y="1807"/>
                    <a:pt x="1806" y="1807"/>
                    <a:pt x="1806" y="1807"/>
                  </a:cubicBezTo>
                  <a:cubicBezTo>
                    <a:pt x="1894" y="1780"/>
                    <a:pt x="1959" y="1698"/>
                    <a:pt x="1959" y="1601"/>
                  </a:cubicBezTo>
                  <a:cubicBezTo>
                    <a:pt x="1959" y="1483"/>
                    <a:pt x="1863" y="1387"/>
                    <a:pt x="1745" y="1387"/>
                  </a:cubicBezTo>
                  <a:cubicBezTo>
                    <a:pt x="1627" y="1387"/>
                    <a:pt x="1531" y="1483"/>
                    <a:pt x="1531" y="1601"/>
                  </a:cubicBezTo>
                  <a:cubicBezTo>
                    <a:pt x="1531" y="1692"/>
                    <a:pt x="1588" y="1770"/>
                    <a:pt x="1668" y="1801"/>
                  </a:cubicBezTo>
                  <a:cubicBezTo>
                    <a:pt x="1668" y="1957"/>
                    <a:pt x="1668" y="1957"/>
                    <a:pt x="1668" y="1957"/>
                  </a:cubicBezTo>
                  <a:cubicBezTo>
                    <a:pt x="1619" y="1980"/>
                    <a:pt x="1581" y="2021"/>
                    <a:pt x="1561" y="2073"/>
                  </a:cubicBezTo>
                  <a:cubicBezTo>
                    <a:pt x="1463" y="2073"/>
                    <a:pt x="1463" y="2073"/>
                    <a:pt x="1463" y="2073"/>
                  </a:cubicBezTo>
                  <a:cubicBezTo>
                    <a:pt x="1432" y="1992"/>
                    <a:pt x="1355" y="1935"/>
                    <a:pt x="1264" y="1935"/>
                  </a:cubicBezTo>
                  <a:cubicBezTo>
                    <a:pt x="1146" y="1935"/>
                    <a:pt x="1051" y="2031"/>
                    <a:pt x="1051" y="2150"/>
                  </a:cubicBezTo>
                  <a:cubicBezTo>
                    <a:pt x="1051" y="2268"/>
                    <a:pt x="1146" y="2364"/>
                    <a:pt x="1264" y="2364"/>
                  </a:cubicBezTo>
                  <a:cubicBezTo>
                    <a:pt x="1360" y="2364"/>
                    <a:pt x="1443" y="2300"/>
                    <a:pt x="1469" y="2211"/>
                  </a:cubicBezTo>
                  <a:cubicBezTo>
                    <a:pt x="1556" y="2211"/>
                    <a:pt x="1556" y="2211"/>
                    <a:pt x="1556" y="2211"/>
                  </a:cubicBezTo>
                  <a:cubicBezTo>
                    <a:pt x="1582" y="2300"/>
                    <a:pt x="1664" y="2364"/>
                    <a:pt x="1761" y="2364"/>
                  </a:cubicBezTo>
                  <a:cubicBezTo>
                    <a:pt x="1878" y="2364"/>
                    <a:pt x="1975" y="2268"/>
                    <a:pt x="1975" y="2150"/>
                  </a:cubicBezTo>
                  <a:cubicBezTo>
                    <a:pt x="1975" y="2047"/>
                    <a:pt x="1902" y="1961"/>
                    <a:pt x="1806" y="1940"/>
                  </a:cubicBezTo>
                  <a:close/>
                  <a:moveTo>
                    <a:pt x="1264" y="2226"/>
                  </a:moveTo>
                  <a:cubicBezTo>
                    <a:pt x="1223" y="2226"/>
                    <a:pt x="1188" y="2192"/>
                    <a:pt x="1188" y="2150"/>
                  </a:cubicBezTo>
                  <a:cubicBezTo>
                    <a:pt x="1188" y="2108"/>
                    <a:pt x="1223" y="2073"/>
                    <a:pt x="1264" y="2073"/>
                  </a:cubicBezTo>
                  <a:cubicBezTo>
                    <a:pt x="1306" y="2073"/>
                    <a:pt x="1340" y="2108"/>
                    <a:pt x="1340" y="2150"/>
                  </a:cubicBezTo>
                  <a:cubicBezTo>
                    <a:pt x="1340" y="2192"/>
                    <a:pt x="1306" y="2226"/>
                    <a:pt x="1264" y="2226"/>
                  </a:cubicBezTo>
                  <a:close/>
                  <a:moveTo>
                    <a:pt x="1745" y="1525"/>
                  </a:moveTo>
                  <a:cubicBezTo>
                    <a:pt x="1787" y="1525"/>
                    <a:pt x="1821" y="1559"/>
                    <a:pt x="1821" y="1601"/>
                  </a:cubicBezTo>
                  <a:cubicBezTo>
                    <a:pt x="1821" y="1643"/>
                    <a:pt x="1787" y="1677"/>
                    <a:pt x="1745" y="1677"/>
                  </a:cubicBezTo>
                  <a:cubicBezTo>
                    <a:pt x="1703" y="1677"/>
                    <a:pt x="1668" y="1643"/>
                    <a:pt x="1668" y="1601"/>
                  </a:cubicBezTo>
                  <a:cubicBezTo>
                    <a:pt x="1668" y="1559"/>
                    <a:pt x="1703" y="1525"/>
                    <a:pt x="1745" y="1525"/>
                  </a:cubicBezTo>
                  <a:close/>
                  <a:moveTo>
                    <a:pt x="1761" y="2226"/>
                  </a:moveTo>
                  <a:cubicBezTo>
                    <a:pt x="1719" y="2226"/>
                    <a:pt x="1685" y="2192"/>
                    <a:pt x="1685" y="2150"/>
                  </a:cubicBezTo>
                  <a:cubicBezTo>
                    <a:pt x="1685" y="2108"/>
                    <a:pt x="1719" y="2073"/>
                    <a:pt x="1761" y="2073"/>
                  </a:cubicBezTo>
                  <a:cubicBezTo>
                    <a:pt x="1803" y="2073"/>
                    <a:pt x="1837" y="2108"/>
                    <a:pt x="1837" y="2150"/>
                  </a:cubicBezTo>
                  <a:cubicBezTo>
                    <a:pt x="1837" y="2192"/>
                    <a:pt x="1803" y="2226"/>
                    <a:pt x="1761" y="2226"/>
                  </a:cubicBezTo>
                  <a:close/>
                  <a:moveTo>
                    <a:pt x="1217" y="1810"/>
                  </a:moveTo>
                  <a:cubicBezTo>
                    <a:pt x="1232" y="1813"/>
                    <a:pt x="1248" y="1815"/>
                    <a:pt x="1264" y="1815"/>
                  </a:cubicBezTo>
                  <a:cubicBezTo>
                    <a:pt x="1382" y="1815"/>
                    <a:pt x="1477" y="1719"/>
                    <a:pt x="1477" y="1601"/>
                  </a:cubicBezTo>
                  <a:cubicBezTo>
                    <a:pt x="1477" y="1483"/>
                    <a:pt x="1382" y="1387"/>
                    <a:pt x="1264" y="1387"/>
                  </a:cubicBezTo>
                  <a:cubicBezTo>
                    <a:pt x="1146" y="1387"/>
                    <a:pt x="1051" y="1483"/>
                    <a:pt x="1051" y="1601"/>
                  </a:cubicBezTo>
                  <a:cubicBezTo>
                    <a:pt x="1051" y="1651"/>
                    <a:pt x="1068" y="1699"/>
                    <a:pt x="1098" y="1736"/>
                  </a:cubicBezTo>
                  <a:cubicBezTo>
                    <a:pt x="867" y="1966"/>
                    <a:pt x="867" y="1966"/>
                    <a:pt x="867" y="1966"/>
                  </a:cubicBezTo>
                  <a:cubicBezTo>
                    <a:pt x="835" y="1947"/>
                    <a:pt x="797" y="1935"/>
                    <a:pt x="756" y="1935"/>
                  </a:cubicBezTo>
                  <a:cubicBezTo>
                    <a:pt x="666" y="1935"/>
                    <a:pt x="589" y="1992"/>
                    <a:pt x="557" y="2073"/>
                  </a:cubicBezTo>
                  <a:cubicBezTo>
                    <a:pt x="412" y="2073"/>
                    <a:pt x="412" y="2073"/>
                    <a:pt x="412" y="2073"/>
                  </a:cubicBezTo>
                  <a:cubicBezTo>
                    <a:pt x="393" y="2021"/>
                    <a:pt x="354" y="1980"/>
                    <a:pt x="306" y="1957"/>
                  </a:cubicBezTo>
                  <a:cubicBezTo>
                    <a:pt x="306" y="1025"/>
                    <a:pt x="306" y="1025"/>
                    <a:pt x="306" y="1025"/>
                  </a:cubicBezTo>
                  <a:cubicBezTo>
                    <a:pt x="386" y="994"/>
                    <a:pt x="443" y="916"/>
                    <a:pt x="443" y="824"/>
                  </a:cubicBezTo>
                  <a:cubicBezTo>
                    <a:pt x="443" y="707"/>
                    <a:pt x="347" y="611"/>
                    <a:pt x="230" y="611"/>
                  </a:cubicBezTo>
                  <a:cubicBezTo>
                    <a:pt x="112" y="611"/>
                    <a:pt x="16" y="707"/>
                    <a:pt x="16" y="824"/>
                  </a:cubicBezTo>
                  <a:cubicBezTo>
                    <a:pt x="16" y="921"/>
                    <a:pt x="80" y="1003"/>
                    <a:pt x="169" y="1030"/>
                  </a:cubicBezTo>
                  <a:cubicBezTo>
                    <a:pt x="169" y="1940"/>
                    <a:pt x="169" y="1940"/>
                    <a:pt x="169" y="1940"/>
                  </a:cubicBezTo>
                  <a:cubicBezTo>
                    <a:pt x="72" y="1961"/>
                    <a:pt x="0" y="2047"/>
                    <a:pt x="0" y="2150"/>
                  </a:cubicBezTo>
                  <a:cubicBezTo>
                    <a:pt x="0" y="2268"/>
                    <a:pt x="95" y="2364"/>
                    <a:pt x="214" y="2364"/>
                  </a:cubicBezTo>
                  <a:cubicBezTo>
                    <a:pt x="310" y="2364"/>
                    <a:pt x="392" y="2300"/>
                    <a:pt x="418" y="2211"/>
                  </a:cubicBezTo>
                  <a:cubicBezTo>
                    <a:pt x="552" y="2211"/>
                    <a:pt x="552" y="2211"/>
                    <a:pt x="552" y="2211"/>
                  </a:cubicBezTo>
                  <a:cubicBezTo>
                    <a:pt x="578" y="2300"/>
                    <a:pt x="661" y="2364"/>
                    <a:pt x="756" y="2364"/>
                  </a:cubicBezTo>
                  <a:cubicBezTo>
                    <a:pt x="874" y="2364"/>
                    <a:pt x="970" y="2268"/>
                    <a:pt x="970" y="2150"/>
                  </a:cubicBezTo>
                  <a:cubicBezTo>
                    <a:pt x="970" y="2123"/>
                    <a:pt x="965" y="2097"/>
                    <a:pt x="956" y="2073"/>
                  </a:cubicBezTo>
                  <a:cubicBezTo>
                    <a:pt x="1217" y="1810"/>
                    <a:pt x="1217" y="1810"/>
                    <a:pt x="1217" y="1810"/>
                  </a:cubicBezTo>
                  <a:cubicBezTo>
                    <a:pt x="1217" y="1810"/>
                    <a:pt x="1217" y="1810"/>
                    <a:pt x="1217" y="1810"/>
                  </a:cubicBezTo>
                  <a:close/>
                  <a:moveTo>
                    <a:pt x="1264" y="1525"/>
                  </a:moveTo>
                  <a:cubicBezTo>
                    <a:pt x="1306" y="1525"/>
                    <a:pt x="1340" y="1559"/>
                    <a:pt x="1340" y="1601"/>
                  </a:cubicBezTo>
                  <a:cubicBezTo>
                    <a:pt x="1340" y="1643"/>
                    <a:pt x="1306" y="1677"/>
                    <a:pt x="1264" y="1677"/>
                  </a:cubicBezTo>
                  <a:cubicBezTo>
                    <a:pt x="1223" y="1677"/>
                    <a:pt x="1188" y="1643"/>
                    <a:pt x="1188" y="1601"/>
                  </a:cubicBezTo>
                  <a:cubicBezTo>
                    <a:pt x="1188" y="1559"/>
                    <a:pt x="1223" y="1525"/>
                    <a:pt x="1264" y="1525"/>
                  </a:cubicBezTo>
                  <a:close/>
                  <a:moveTo>
                    <a:pt x="214" y="2226"/>
                  </a:moveTo>
                  <a:cubicBezTo>
                    <a:pt x="172" y="2226"/>
                    <a:pt x="137" y="2192"/>
                    <a:pt x="137" y="2150"/>
                  </a:cubicBezTo>
                  <a:cubicBezTo>
                    <a:pt x="137" y="2108"/>
                    <a:pt x="172" y="2073"/>
                    <a:pt x="214" y="2073"/>
                  </a:cubicBezTo>
                  <a:cubicBezTo>
                    <a:pt x="256" y="2073"/>
                    <a:pt x="290" y="2108"/>
                    <a:pt x="290" y="2150"/>
                  </a:cubicBezTo>
                  <a:cubicBezTo>
                    <a:pt x="290" y="2192"/>
                    <a:pt x="256" y="2226"/>
                    <a:pt x="214" y="2226"/>
                  </a:cubicBezTo>
                  <a:close/>
                  <a:moveTo>
                    <a:pt x="230" y="901"/>
                  </a:moveTo>
                  <a:cubicBezTo>
                    <a:pt x="188" y="901"/>
                    <a:pt x="154" y="866"/>
                    <a:pt x="154" y="824"/>
                  </a:cubicBezTo>
                  <a:cubicBezTo>
                    <a:pt x="154" y="782"/>
                    <a:pt x="188" y="749"/>
                    <a:pt x="230" y="749"/>
                  </a:cubicBezTo>
                  <a:cubicBezTo>
                    <a:pt x="272" y="749"/>
                    <a:pt x="305" y="782"/>
                    <a:pt x="305" y="824"/>
                  </a:cubicBezTo>
                  <a:cubicBezTo>
                    <a:pt x="305" y="866"/>
                    <a:pt x="272" y="901"/>
                    <a:pt x="230" y="901"/>
                  </a:cubicBezTo>
                  <a:close/>
                  <a:moveTo>
                    <a:pt x="756" y="2226"/>
                  </a:moveTo>
                  <a:cubicBezTo>
                    <a:pt x="714" y="2226"/>
                    <a:pt x="681" y="2192"/>
                    <a:pt x="681" y="2150"/>
                  </a:cubicBezTo>
                  <a:cubicBezTo>
                    <a:pt x="681" y="2108"/>
                    <a:pt x="714" y="2073"/>
                    <a:pt x="756" y="2073"/>
                  </a:cubicBezTo>
                  <a:cubicBezTo>
                    <a:pt x="798" y="2073"/>
                    <a:pt x="833" y="2108"/>
                    <a:pt x="833" y="2150"/>
                  </a:cubicBezTo>
                  <a:cubicBezTo>
                    <a:pt x="833" y="2192"/>
                    <a:pt x="798" y="2226"/>
                    <a:pt x="756" y="2226"/>
                  </a:cubicBezTo>
                  <a:close/>
                </a:path>
              </a:pathLst>
            </a:custGeom>
            <a:solidFill>
              <a:schemeClr val="accent1"/>
            </a:solidFill>
            <a:ln w="0">
              <a:noFill/>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grpSp>
          <p:nvGrpSpPr>
            <p:cNvPr id="447" name="Group 446">
              <a:extLst>
                <a:ext uri="{FF2B5EF4-FFF2-40B4-BE49-F238E27FC236}">
                  <a16:creationId xmlns:a16="http://schemas.microsoft.com/office/drawing/2014/main" id="{6D8BF02C-AEBD-4F6A-AA4B-BB9850835410}"/>
                </a:ext>
              </a:extLst>
            </p:cNvPr>
            <p:cNvGrpSpPr/>
            <p:nvPr/>
          </p:nvGrpSpPr>
          <p:grpSpPr>
            <a:xfrm>
              <a:off x="927087" y="1687972"/>
              <a:ext cx="371801" cy="336530"/>
              <a:chOff x="513974" y="1616853"/>
              <a:chExt cx="454402" cy="411296"/>
            </a:xfrm>
          </p:grpSpPr>
          <p:sp>
            <p:nvSpPr>
              <p:cNvPr id="537" name="Freeform 111">
                <a:extLst>
                  <a:ext uri="{FF2B5EF4-FFF2-40B4-BE49-F238E27FC236}">
                    <a16:creationId xmlns:a16="http://schemas.microsoft.com/office/drawing/2014/main" id="{5707318B-CBB1-44B5-9738-50CC4697C8DD}"/>
                  </a:ext>
                </a:extLst>
              </p:cNvPr>
              <p:cNvSpPr>
                <a:spLocks noEditPoints="1"/>
              </p:cNvSpPr>
              <p:nvPr/>
            </p:nvSpPr>
            <p:spPr bwMode="auto">
              <a:xfrm>
                <a:off x="513974" y="1616853"/>
                <a:ext cx="300038" cy="349250"/>
              </a:xfrm>
              <a:custGeom>
                <a:avLst/>
                <a:gdLst>
                  <a:gd name="T0" fmla="*/ 75 w 82"/>
                  <a:gd name="T1" fmla="*/ 5 h 96"/>
                  <a:gd name="T2" fmla="*/ 3 w 82"/>
                  <a:gd name="T3" fmla="*/ 6 h 96"/>
                  <a:gd name="T4" fmla="*/ 0 w 82"/>
                  <a:gd name="T5" fmla="*/ 7 h 96"/>
                  <a:gd name="T6" fmla="*/ 0 w 82"/>
                  <a:gd name="T7" fmla="*/ 8 h 96"/>
                  <a:gd name="T8" fmla="*/ 0 w 82"/>
                  <a:gd name="T9" fmla="*/ 30 h 96"/>
                  <a:gd name="T10" fmla="*/ 0 w 82"/>
                  <a:gd name="T11" fmla="*/ 89 h 96"/>
                  <a:gd name="T12" fmla="*/ 5 w 82"/>
                  <a:gd name="T13" fmla="*/ 91 h 96"/>
                  <a:gd name="T14" fmla="*/ 41 w 82"/>
                  <a:gd name="T15" fmla="*/ 96 h 96"/>
                  <a:gd name="T16" fmla="*/ 77 w 82"/>
                  <a:gd name="T17" fmla="*/ 91 h 96"/>
                  <a:gd name="T18" fmla="*/ 82 w 82"/>
                  <a:gd name="T19" fmla="*/ 89 h 96"/>
                  <a:gd name="T20" fmla="*/ 82 w 82"/>
                  <a:gd name="T21" fmla="*/ 22 h 96"/>
                  <a:gd name="T22" fmla="*/ 82 w 82"/>
                  <a:gd name="T23" fmla="*/ 8 h 96"/>
                  <a:gd name="T24" fmla="*/ 82 w 82"/>
                  <a:gd name="T25" fmla="*/ 7 h 96"/>
                  <a:gd name="T26" fmla="*/ 75 w 82"/>
                  <a:gd name="T27" fmla="*/ 5 h 96"/>
                  <a:gd name="T28" fmla="*/ 69 w 82"/>
                  <a:gd name="T29" fmla="*/ 12 h 96"/>
                  <a:gd name="T30" fmla="*/ 13 w 82"/>
                  <a:gd name="T31" fmla="*/ 12 h 96"/>
                  <a:gd name="T32" fmla="*/ 69 w 82"/>
                  <a:gd name="T33" fmla="*/ 12 h 96"/>
                  <a:gd name="T34" fmla="*/ 74 w 82"/>
                  <a:gd name="T35" fmla="*/ 58 h 96"/>
                  <a:gd name="T36" fmla="*/ 8 w 82"/>
                  <a:gd name="T37" fmla="*/ 59 h 96"/>
                  <a:gd name="T38" fmla="*/ 8 w 82"/>
                  <a:gd name="T39" fmla="*/ 43 h 96"/>
                  <a:gd name="T40" fmla="*/ 41 w 82"/>
                  <a:gd name="T41" fmla="*/ 48 h 96"/>
                  <a:gd name="T42" fmla="*/ 74 w 82"/>
                  <a:gd name="T43" fmla="*/ 43 h 96"/>
                  <a:gd name="T44" fmla="*/ 74 w 82"/>
                  <a:gd name="T45" fmla="*/ 58 h 96"/>
                  <a:gd name="T46" fmla="*/ 8 w 82"/>
                  <a:gd name="T47" fmla="*/ 83 h 96"/>
                  <a:gd name="T48" fmla="*/ 8 w 82"/>
                  <a:gd name="T49" fmla="*/ 68 h 96"/>
                  <a:gd name="T50" fmla="*/ 39 w 82"/>
                  <a:gd name="T51" fmla="*/ 72 h 96"/>
                  <a:gd name="T52" fmla="*/ 74 w 82"/>
                  <a:gd name="T53" fmla="*/ 66 h 96"/>
                  <a:gd name="T54" fmla="*/ 74 w 82"/>
                  <a:gd name="T55" fmla="*/ 83 h 96"/>
                  <a:gd name="T56" fmla="*/ 8 w 82"/>
                  <a:gd name="T57" fmla="*/ 83 h 96"/>
                  <a:gd name="T58" fmla="*/ 74 w 82"/>
                  <a:gd name="T59" fmla="*/ 35 h 96"/>
                  <a:gd name="T60" fmla="*/ 8 w 82"/>
                  <a:gd name="T61" fmla="*/ 35 h 96"/>
                  <a:gd name="T62" fmla="*/ 8 w 82"/>
                  <a:gd name="T63" fmla="*/ 30 h 96"/>
                  <a:gd name="T64" fmla="*/ 8 w 82"/>
                  <a:gd name="T65" fmla="*/ 19 h 96"/>
                  <a:gd name="T66" fmla="*/ 74 w 82"/>
                  <a:gd name="T67" fmla="*/ 19 h 96"/>
                  <a:gd name="T68" fmla="*/ 74 w 82"/>
                  <a:gd name="T69" fmla="*/ 22 h 96"/>
                  <a:gd name="T70" fmla="*/ 74 w 82"/>
                  <a:gd name="T71"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2" h="96">
                    <a:moveTo>
                      <a:pt x="75" y="5"/>
                    </a:moveTo>
                    <a:cubicBezTo>
                      <a:pt x="51" y="0"/>
                      <a:pt x="27" y="1"/>
                      <a:pt x="3" y="6"/>
                    </a:cubicBezTo>
                    <a:cubicBezTo>
                      <a:pt x="0" y="7"/>
                      <a:pt x="0" y="7"/>
                      <a:pt x="0" y="7"/>
                    </a:cubicBezTo>
                    <a:cubicBezTo>
                      <a:pt x="0" y="8"/>
                      <a:pt x="0" y="8"/>
                      <a:pt x="0" y="8"/>
                    </a:cubicBezTo>
                    <a:cubicBezTo>
                      <a:pt x="0" y="30"/>
                      <a:pt x="0" y="30"/>
                      <a:pt x="0" y="30"/>
                    </a:cubicBezTo>
                    <a:cubicBezTo>
                      <a:pt x="0" y="89"/>
                      <a:pt x="0" y="89"/>
                      <a:pt x="0" y="89"/>
                    </a:cubicBezTo>
                    <a:cubicBezTo>
                      <a:pt x="5" y="91"/>
                      <a:pt x="5" y="91"/>
                      <a:pt x="5" y="91"/>
                    </a:cubicBezTo>
                    <a:cubicBezTo>
                      <a:pt x="17" y="95"/>
                      <a:pt x="29" y="96"/>
                      <a:pt x="41" y="96"/>
                    </a:cubicBezTo>
                    <a:cubicBezTo>
                      <a:pt x="53" y="96"/>
                      <a:pt x="65" y="95"/>
                      <a:pt x="77" y="91"/>
                    </a:cubicBezTo>
                    <a:cubicBezTo>
                      <a:pt x="82" y="89"/>
                      <a:pt x="82" y="89"/>
                      <a:pt x="82" y="89"/>
                    </a:cubicBezTo>
                    <a:cubicBezTo>
                      <a:pt x="82" y="22"/>
                      <a:pt x="82" y="22"/>
                      <a:pt x="82" y="22"/>
                    </a:cubicBezTo>
                    <a:cubicBezTo>
                      <a:pt x="82" y="8"/>
                      <a:pt x="82" y="8"/>
                      <a:pt x="82" y="8"/>
                    </a:cubicBezTo>
                    <a:cubicBezTo>
                      <a:pt x="82" y="7"/>
                      <a:pt x="82" y="7"/>
                      <a:pt x="82" y="7"/>
                    </a:cubicBezTo>
                    <a:lnTo>
                      <a:pt x="75" y="5"/>
                    </a:lnTo>
                    <a:close/>
                    <a:moveTo>
                      <a:pt x="69" y="12"/>
                    </a:moveTo>
                    <a:cubicBezTo>
                      <a:pt x="50" y="17"/>
                      <a:pt x="31" y="17"/>
                      <a:pt x="13" y="12"/>
                    </a:cubicBezTo>
                    <a:cubicBezTo>
                      <a:pt x="32" y="9"/>
                      <a:pt x="50" y="9"/>
                      <a:pt x="69" y="12"/>
                    </a:cubicBezTo>
                    <a:close/>
                    <a:moveTo>
                      <a:pt x="74" y="58"/>
                    </a:moveTo>
                    <a:cubicBezTo>
                      <a:pt x="52" y="65"/>
                      <a:pt x="30" y="65"/>
                      <a:pt x="8" y="59"/>
                    </a:cubicBezTo>
                    <a:cubicBezTo>
                      <a:pt x="8" y="43"/>
                      <a:pt x="8" y="43"/>
                      <a:pt x="8" y="43"/>
                    </a:cubicBezTo>
                    <a:cubicBezTo>
                      <a:pt x="19" y="46"/>
                      <a:pt x="30" y="48"/>
                      <a:pt x="41" y="48"/>
                    </a:cubicBezTo>
                    <a:cubicBezTo>
                      <a:pt x="52" y="48"/>
                      <a:pt x="63" y="46"/>
                      <a:pt x="74" y="43"/>
                    </a:cubicBezTo>
                    <a:lnTo>
                      <a:pt x="74" y="58"/>
                    </a:lnTo>
                    <a:close/>
                    <a:moveTo>
                      <a:pt x="8" y="83"/>
                    </a:moveTo>
                    <a:cubicBezTo>
                      <a:pt x="8" y="68"/>
                      <a:pt x="8" y="68"/>
                      <a:pt x="8" y="68"/>
                    </a:cubicBezTo>
                    <a:cubicBezTo>
                      <a:pt x="18" y="70"/>
                      <a:pt x="29" y="72"/>
                      <a:pt x="39" y="72"/>
                    </a:cubicBezTo>
                    <a:cubicBezTo>
                      <a:pt x="51" y="72"/>
                      <a:pt x="63" y="70"/>
                      <a:pt x="74" y="66"/>
                    </a:cubicBezTo>
                    <a:cubicBezTo>
                      <a:pt x="74" y="83"/>
                      <a:pt x="74" y="83"/>
                      <a:pt x="74" y="83"/>
                    </a:cubicBezTo>
                    <a:cubicBezTo>
                      <a:pt x="52" y="90"/>
                      <a:pt x="30" y="90"/>
                      <a:pt x="8" y="83"/>
                    </a:cubicBezTo>
                    <a:close/>
                    <a:moveTo>
                      <a:pt x="74" y="35"/>
                    </a:moveTo>
                    <a:cubicBezTo>
                      <a:pt x="52" y="41"/>
                      <a:pt x="30" y="41"/>
                      <a:pt x="8" y="35"/>
                    </a:cubicBezTo>
                    <a:cubicBezTo>
                      <a:pt x="8" y="30"/>
                      <a:pt x="8" y="30"/>
                      <a:pt x="8" y="30"/>
                    </a:cubicBezTo>
                    <a:cubicBezTo>
                      <a:pt x="8" y="19"/>
                      <a:pt x="8" y="19"/>
                      <a:pt x="8" y="19"/>
                    </a:cubicBezTo>
                    <a:cubicBezTo>
                      <a:pt x="30" y="25"/>
                      <a:pt x="52" y="25"/>
                      <a:pt x="74" y="19"/>
                    </a:cubicBezTo>
                    <a:cubicBezTo>
                      <a:pt x="74" y="22"/>
                      <a:pt x="74" y="22"/>
                      <a:pt x="74" y="22"/>
                    </a:cubicBezTo>
                    <a:lnTo>
                      <a:pt x="74" y="35"/>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538" name="Oval 537">
                <a:extLst>
                  <a:ext uri="{FF2B5EF4-FFF2-40B4-BE49-F238E27FC236}">
                    <a16:creationId xmlns:a16="http://schemas.microsoft.com/office/drawing/2014/main" id="{FD193E11-FC77-4B9E-A4A3-1823EECE866B}"/>
                  </a:ext>
                </a:extLst>
              </p:cNvPr>
              <p:cNvSpPr/>
              <p:nvPr/>
            </p:nvSpPr>
            <p:spPr bwMode="auto">
              <a:xfrm>
                <a:off x="714682" y="1708261"/>
                <a:ext cx="217488" cy="2174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39" name="Oval 538">
                <a:extLst>
                  <a:ext uri="{FF2B5EF4-FFF2-40B4-BE49-F238E27FC236}">
                    <a16:creationId xmlns:a16="http://schemas.microsoft.com/office/drawing/2014/main" id="{1E8C7336-7F7B-472D-8ED6-4E4776E9B1A0}"/>
                  </a:ext>
                </a:extLst>
              </p:cNvPr>
              <p:cNvSpPr/>
              <p:nvPr/>
            </p:nvSpPr>
            <p:spPr bwMode="auto">
              <a:xfrm>
                <a:off x="653287" y="1810661"/>
                <a:ext cx="217488" cy="2174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0" name="Freeform 5">
                <a:extLst>
                  <a:ext uri="{FF2B5EF4-FFF2-40B4-BE49-F238E27FC236}">
                    <a16:creationId xmlns:a16="http://schemas.microsoft.com/office/drawing/2014/main" id="{20CBA5B1-7355-4708-8CD5-388E627A10F1}"/>
                  </a:ext>
                </a:extLst>
              </p:cNvPr>
              <p:cNvSpPr>
                <a:spLocks/>
              </p:cNvSpPr>
              <p:nvPr/>
            </p:nvSpPr>
            <p:spPr bwMode="auto">
              <a:xfrm>
                <a:off x="673100" y="1733550"/>
                <a:ext cx="144463" cy="219075"/>
              </a:xfrm>
              <a:custGeom>
                <a:avLst/>
                <a:gdLst>
                  <a:gd name="T0" fmla="*/ 31 w 488"/>
                  <a:gd name="T1" fmla="*/ 739 h 739"/>
                  <a:gd name="T2" fmla="*/ 34 w 488"/>
                  <a:gd name="T3" fmla="*/ 506 h 739"/>
                  <a:gd name="T4" fmla="*/ 202 w 488"/>
                  <a:gd name="T5" fmla="*/ 345 h 739"/>
                  <a:gd name="T6" fmla="*/ 282 w 488"/>
                  <a:gd name="T7" fmla="*/ 90 h 739"/>
                  <a:gd name="T8" fmla="*/ 458 w 488"/>
                  <a:gd name="T9" fmla="*/ 0 h 739"/>
                  <a:gd name="T10" fmla="*/ 458 w 488"/>
                  <a:gd name="T11" fmla="*/ 11 h 739"/>
                  <a:gd name="T12" fmla="*/ 327 w 488"/>
                  <a:gd name="T13" fmla="*/ 96 h 739"/>
                  <a:gd name="T14" fmla="*/ 288 w 488"/>
                  <a:gd name="T15" fmla="*/ 223 h 739"/>
                  <a:gd name="T16" fmla="*/ 348 w 488"/>
                  <a:gd name="T17" fmla="*/ 363 h 739"/>
                  <a:gd name="T18" fmla="*/ 487 w 488"/>
                  <a:gd name="T19" fmla="*/ 426 h 739"/>
                  <a:gd name="T20" fmla="*/ 488 w 488"/>
                  <a:gd name="T21" fmla="*/ 428 h 739"/>
                  <a:gd name="T22" fmla="*/ 488 w 488"/>
                  <a:gd name="T23" fmla="*/ 454 h 739"/>
                  <a:gd name="T24" fmla="*/ 485 w 488"/>
                  <a:gd name="T25" fmla="*/ 457 h 739"/>
                  <a:gd name="T26" fmla="*/ 441 w 488"/>
                  <a:gd name="T27" fmla="*/ 534 h 739"/>
                  <a:gd name="T28" fmla="*/ 441 w 488"/>
                  <a:gd name="T29" fmla="*/ 536 h 739"/>
                  <a:gd name="T30" fmla="*/ 415 w 488"/>
                  <a:gd name="T31" fmla="*/ 552 h 739"/>
                  <a:gd name="T32" fmla="*/ 413 w 488"/>
                  <a:gd name="T33" fmla="*/ 550 h 739"/>
                  <a:gd name="T34" fmla="*/ 277 w 488"/>
                  <a:gd name="T35" fmla="*/ 459 h 739"/>
                  <a:gd name="T36" fmla="*/ 36 w 488"/>
                  <a:gd name="T37" fmla="*/ 614 h 739"/>
                  <a:gd name="T38" fmla="*/ 40 w 488"/>
                  <a:gd name="T39" fmla="*/ 730 h 739"/>
                  <a:gd name="T40" fmla="*/ 38 w 488"/>
                  <a:gd name="T41" fmla="*/ 735 h 739"/>
                  <a:gd name="T42" fmla="*/ 32 w 488"/>
                  <a:gd name="T43" fmla="*/ 738 h 739"/>
                  <a:gd name="T44" fmla="*/ 31 w 488"/>
                  <a:gd name="T45" fmla="*/ 739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8" h="739">
                    <a:moveTo>
                      <a:pt x="31" y="739"/>
                    </a:moveTo>
                    <a:cubicBezTo>
                      <a:pt x="1" y="660"/>
                      <a:pt x="0" y="583"/>
                      <a:pt x="34" y="506"/>
                    </a:cubicBezTo>
                    <a:cubicBezTo>
                      <a:pt x="67" y="429"/>
                      <a:pt x="125" y="376"/>
                      <a:pt x="202" y="345"/>
                    </a:cubicBezTo>
                    <a:cubicBezTo>
                      <a:pt x="189" y="248"/>
                      <a:pt x="214" y="162"/>
                      <a:pt x="282" y="90"/>
                    </a:cubicBezTo>
                    <a:cubicBezTo>
                      <a:pt x="329" y="39"/>
                      <a:pt x="389" y="10"/>
                      <a:pt x="458" y="0"/>
                    </a:cubicBezTo>
                    <a:cubicBezTo>
                      <a:pt x="458" y="4"/>
                      <a:pt x="458" y="8"/>
                      <a:pt x="458" y="11"/>
                    </a:cubicBezTo>
                    <a:cubicBezTo>
                      <a:pt x="403" y="23"/>
                      <a:pt x="359" y="50"/>
                      <a:pt x="327" y="96"/>
                    </a:cubicBezTo>
                    <a:cubicBezTo>
                      <a:pt x="300" y="134"/>
                      <a:pt x="287" y="176"/>
                      <a:pt x="288" y="223"/>
                    </a:cubicBezTo>
                    <a:cubicBezTo>
                      <a:pt x="290" y="277"/>
                      <a:pt x="310" y="324"/>
                      <a:pt x="348" y="363"/>
                    </a:cubicBezTo>
                    <a:cubicBezTo>
                      <a:pt x="386" y="402"/>
                      <a:pt x="433" y="422"/>
                      <a:pt x="487" y="426"/>
                    </a:cubicBezTo>
                    <a:cubicBezTo>
                      <a:pt x="487" y="427"/>
                      <a:pt x="488" y="427"/>
                      <a:pt x="488" y="428"/>
                    </a:cubicBezTo>
                    <a:cubicBezTo>
                      <a:pt x="488" y="437"/>
                      <a:pt x="488" y="445"/>
                      <a:pt x="488" y="454"/>
                    </a:cubicBezTo>
                    <a:cubicBezTo>
                      <a:pt x="488" y="456"/>
                      <a:pt x="487" y="457"/>
                      <a:pt x="485" y="457"/>
                    </a:cubicBezTo>
                    <a:cubicBezTo>
                      <a:pt x="451" y="464"/>
                      <a:pt x="430" y="500"/>
                      <a:pt x="441" y="534"/>
                    </a:cubicBezTo>
                    <a:cubicBezTo>
                      <a:pt x="441" y="535"/>
                      <a:pt x="441" y="535"/>
                      <a:pt x="441" y="536"/>
                    </a:cubicBezTo>
                    <a:cubicBezTo>
                      <a:pt x="433" y="542"/>
                      <a:pt x="424" y="547"/>
                      <a:pt x="415" y="552"/>
                    </a:cubicBezTo>
                    <a:cubicBezTo>
                      <a:pt x="414" y="551"/>
                      <a:pt x="414" y="550"/>
                      <a:pt x="413" y="550"/>
                    </a:cubicBezTo>
                    <a:cubicBezTo>
                      <a:pt x="380" y="501"/>
                      <a:pt x="335" y="470"/>
                      <a:pt x="277" y="459"/>
                    </a:cubicBezTo>
                    <a:cubicBezTo>
                      <a:pt x="169" y="439"/>
                      <a:pt x="63" y="507"/>
                      <a:pt x="36" y="614"/>
                    </a:cubicBezTo>
                    <a:cubicBezTo>
                      <a:pt x="26" y="653"/>
                      <a:pt x="27" y="692"/>
                      <a:pt x="40" y="730"/>
                    </a:cubicBezTo>
                    <a:cubicBezTo>
                      <a:pt x="41" y="733"/>
                      <a:pt x="40" y="734"/>
                      <a:pt x="38" y="735"/>
                    </a:cubicBezTo>
                    <a:cubicBezTo>
                      <a:pt x="36" y="736"/>
                      <a:pt x="34" y="737"/>
                      <a:pt x="32" y="738"/>
                    </a:cubicBezTo>
                    <a:cubicBezTo>
                      <a:pt x="32" y="738"/>
                      <a:pt x="32" y="738"/>
                      <a:pt x="31" y="739"/>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541" name="Freeform 6">
                <a:extLst>
                  <a:ext uri="{FF2B5EF4-FFF2-40B4-BE49-F238E27FC236}">
                    <a16:creationId xmlns:a16="http://schemas.microsoft.com/office/drawing/2014/main" id="{77B08852-50D9-48D0-89D3-4845F4F5B0F8}"/>
                  </a:ext>
                </a:extLst>
              </p:cNvPr>
              <p:cNvSpPr>
                <a:spLocks/>
              </p:cNvSpPr>
              <p:nvPr/>
            </p:nvSpPr>
            <p:spPr bwMode="auto">
              <a:xfrm>
                <a:off x="823913" y="1733550"/>
                <a:ext cx="144463" cy="219075"/>
              </a:xfrm>
              <a:custGeom>
                <a:avLst/>
                <a:gdLst>
                  <a:gd name="T0" fmla="*/ 30 w 488"/>
                  <a:gd name="T1" fmla="*/ 11 h 739"/>
                  <a:gd name="T2" fmla="*/ 30 w 488"/>
                  <a:gd name="T3" fmla="*/ 0 h 739"/>
                  <a:gd name="T4" fmla="*/ 286 w 488"/>
                  <a:gd name="T5" fmla="*/ 345 h 739"/>
                  <a:gd name="T6" fmla="*/ 471 w 488"/>
                  <a:gd name="T7" fmla="*/ 554 h 739"/>
                  <a:gd name="T8" fmla="*/ 457 w 488"/>
                  <a:gd name="T9" fmla="*/ 739 h 739"/>
                  <a:gd name="T10" fmla="*/ 448 w 488"/>
                  <a:gd name="T11" fmla="*/ 734 h 739"/>
                  <a:gd name="T12" fmla="*/ 448 w 488"/>
                  <a:gd name="T13" fmla="*/ 731 h 739"/>
                  <a:gd name="T14" fmla="*/ 455 w 488"/>
                  <a:gd name="T15" fmla="*/ 702 h 739"/>
                  <a:gd name="T16" fmla="*/ 437 w 488"/>
                  <a:gd name="T17" fmla="*/ 573 h 739"/>
                  <a:gd name="T18" fmla="*/ 286 w 488"/>
                  <a:gd name="T19" fmla="*/ 459 h 739"/>
                  <a:gd name="T20" fmla="*/ 75 w 488"/>
                  <a:gd name="T21" fmla="*/ 550 h 739"/>
                  <a:gd name="T22" fmla="*/ 73 w 488"/>
                  <a:gd name="T23" fmla="*/ 552 h 739"/>
                  <a:gd name="T24" fmla="*/ 47 w 488"/>
                  <a:gd name="T25" fmla="*/ 537 h 739"/>
                  <a:gd name="T26" fmla="*/ 50 w 488"/>
                  <a:gd name="T27" fmla="*/ 517 h 739"/>
                  <a:gd name="T28" fmla="*/ 3 w 488"/>
                  <a:gd name="T29" fmla="*/ 457 h 739"/>
                  <a:gd name="T30" fmla="*/ 0 w 488"/>
                  <a:gd name="T31" fmla="*/ 454 h 739"/>
                  <a:gd name="T32" fmla="*/ 0 w 488"/>
                  <a:gd name="T33" fmla="*/ 426 h 739"/>
                  <a:gd name="T34" fmla="*/ 163 w 488"/>
                  <a:gd name="T35" fmla="*/ 334 h 739"/>
                  <a:gd name="T36" fmla="*/ 200 w 488"/>
                  <a:gd name="T37" fmla="*/ 211 h 739"/>
                  <a:gd name="T38" fmla="*/ 30 w 488"/>
                  <a:gd name="T39" fmla="*/ 11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8" h="739">
                    <a:moveTo>
                      <a:pt x="30" y="11"/>
                    </a:moveTo>
                    <a:cubicBezTo>
                      <a:pt x="30" y="7"/>
                      <a:pt x="30" y="4"/>
                      <a:pt x="30" y="0"/>
                    </a:cubicBezTo>
                    <a:cubicBezTo>
                      <a:pt x="188" y="20"/>
                      <a:pt x="314" y="170"/>
                      <a:pt x="286" y="345"/>
                    </a:cubicBezTo>
                    <a:cubicBezTo>
                      <a:pt x="381" y="385"/>
                      <a:pt x="445" y="453"/>
                      <a:pt x="471" y="554"/>
                    </a:cubicBezTo>
                    <a:cubicBezTo>
                      <a:pt x="488" y="623"/>
                      <a:pt x="477" y="690"/>
                      <a:pt x="457" y="739"/>
                    </a:cubicBezTo>
                    <a:cubicBezTo>
                      <a:pt x="454" y="737"/>
                      <a:pt x="451" y="735"/>
                      <a:pt x="448" y="734"/>
                    </a:cubicBezTo>
                    <a:cubicBezTo>
                      <a:pt x="448" y="733"/>
                      <a:pt x="448" y="732"/>
                      <a:pt x="448" y="731"/>
                    </a:cubicBezTo>
                    <a:cubicBezTo>
                      <a:pt x="450" y="721"/>
                      <a:pt x="453" y="712"/>
                      <a:pt x="455" y="702"/>
                    </a:cubicBezTo>
                    <a:cubicBezTo>
                      <a:pt x="463" y="657"/>
                      <a:pt x="457" y="613"/>
                      <a:pt x="437" y="573"/>
                    </a:cubicBezTo>
                    <a:cubicBezTo>
                      <a:pt x="405" y="510"/>
                      <a:pt x="355" y="472"/>
                      <a:pt x="286" y="459"/>
                    </a:cubicBezTo>
                    <a:cubicBezTo>
                      <a:pt x="203" y="444"/>
                      <a:pt x="121" y="480"/>
                      <a:pt x="75" y="550"/>
                    </a:cubicBezTo>
                    <a:cubicBezTo>
                      <a:pt x="74" y="550"/>
                      <a:pt x="74" y="551"/>
                      <a:pt x="73" y="552"/>
                    </a:cubicBezTo>
                    <a:cubicBezTo>
                      <a:pt x="64" y="547"/>
                      <a:pt x="56" y="542"/>
                      <a:pt x="47" y="537"/>
                    </a:cubicBezTo>
                    <a:cubicBezTo>
                      <a:pt x="48" y="530"/>
                      <a:pt x="50" y="524"/>
                      <a:pt x="50" y="517"/>
                    </a:cubicBezTo>
                    <a:cubicBezTo>
                      <a:pt x="51" y="488"/>
                      <a:pt x="31" y="463"/>
                      <a:pt x="3" y="457"/>
                    </a:cubicBezTo>
                    <a:cubicBezTo>
                      <a:pt x="1" y="457"/>
                      <a:pt x="0" y="456"/>
                      <a:pt x="0" y="454"/>
                    </a:cubicBezTo>
                    <a:cubicBezTo>
                      <a:pt x="0" y="445"/>
                      <a:pt x="0" y="435"/>
                      <a:pt x="0" y="426"/>
                    </a:cubicBezTo>
                    <a:cubicBezTo>
                      <a:pt x="69" y="421"/>
                      <a:pt x="124" y="391"/>
                      <a:pt x="163" y="334"/>
                    </a:cubicBezTo>
                    <a:cubicBezTo>
                      <a:pt x="189" y="297"/>
                      <a:pt x="201" y="256"/>
                      <a:pt x="200" y="211"/>
                    </a:cubicBezTo>
                    <a:cubicBezTo>
                      <a:pt x="197" y="108"/>
                      <a:pt x="121" y="28"/>
                      <a:pt x="30" y="11"/>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542" name="Freeform 7">
                <a:extLst>
                  <a:ext uri="{FF2B5EF4-FFF2-40B4-BE49-F238E27FC236}">
                    <a16:creationId xmlns:a16="http://schemas.microsoft.com/office/drawing/2014/main" id="{69C26FC8-E7F1-489A-81B7-6526EC9E3F2F}"/>
                  </a:ext>
                </a:extLst>
              </p:cNvPr>
              <p:cNvSpPr>
                <a:spLocks/>
              </p:cNvSpPr>
              <p:nvPr/>
            </p:nvSpPr>
            <p:spPr bwMode="auto">
              <a:xfrm>
                <a:off x="693738" y="1898650"/>
                <a:ext cx="254000" cy="109538"/>
              </a:xfrm>
              <a:custGeom>
                <a:avLst/>
                <a:gdLst>
                  <a:gd name="T0" fmla="*/ 853 w 853"/>
                  <a:gd name="T1" fmla="*/ 254 h 372"/>
                  <a:gd name="T2" fmla="*/ 775 w 853"/>
                  <a:gd name="T3" fmla="*/ 325 h 372"/>
                  <a:gd name="T4" fmla="*/ 665 w 853"/>
                  <a:gd name="T5" fmla="*/ 366 h 372"/>
                  <a:gd name="T6" fmla="*/ 585 w 853"/>
                  <a:gd name="T7" fmla="*/ 368 h 372"/>
                  <a:gd name="T8" fmla="*/ 428 w 853"/>
                  <a:gd name="T9" fmla="*/ 303 h 372"/>
                  <a:gd name="T10" fmla="*/ 424 w 853"/>
                  <a:gd name="T11" fmla="*/ 304 h 372"/>
                  <a:gd name="T12" fmla="*/ 307 w 853"/>
                  <a:gd name="T13" fmla="*/ 362 h 372"/>
                  <a:gd name="T14" fmla="*/ 206 w 853"/>
                  <a:gd name="T15" fmla="*/ 368 h 372"/>
                  <a:gd name="T16" fmla="*/ 10 w 853"/>
                  <a:gd name="T17" fmla="*/ 266 h 372"/>
                  <a:gd name="T18" fmla="*/ 0 w 853"/>
                  <a:gd name="T19" fmla="*/ 254 h 372"/>
                  <a:gd name="T20" fmla="*/ 10 w 853"/>
                  <a:gd name="T21" fmla="*/ 248 h 372"/>
                  <a:gd name="T22" fmla="*/ 150 w 853"/>
                  <a:gd name="T23" fmla="*/ 319 h 372"/>
                  <a:gd name="T24" fmla="*/ 286 w 853"/>
                  <a:gd name="T25" fmla="*/ 284 h 372"/>
                  <a:gd name="T26" fmla="*/ 370 w 853"/>
                  <a:gd name="T27" fmla="*/ 162 h 372"/>
                  <a:gd name="T28" fmla="*/ 354 w 853"/>
                  <a:gd name="T29" fmla="*/ 15 h 372"/>
                  <a:gd name="T30" fmla="*/ 380 w 853"/>
                  <a:gd name="T31" fmla="*/ 0 h 372"/>
                  <a:gd name="T32" fmla="*/ 426 w 853"/>
                  <a:gd name="T33" fmla="*/ 21 h 372"/>
                  <a:gd name="T34" fmla="*/ 473 w 853"/>
                  <a:gd name="T35" fmla="*/ 0 h 372"/>
                  <a:gd name="T36" fmla="*/ 499 w 853"/>
                  <a:gd name="T37" fmla="*/ 15 h 372"/>
                  <a:gd name="T38" fmla="*/ 490 w 853"/>
                  <a:gd name="T39" fmla="*/ 35 h 372"/>
                  <a:gd name="T40" fmla="*/ 477 w 853"/>
                  <a:gd name="T41" fmla="*/ 132 h 372"/>
                  <a:gd name="T42" fmla="*/ 640 w 853"/>
                  <a:gd name="T43" fmla="*/ 315 h 372"/>
                  <a:gd name="T44" fmla="*/ 841 w 853"/>
                  <a:gd name="T45" fmla="*/ 250 h 372"/>
                  <a:gd name="T46" fmla="*/ 846 w 853"/>
                  <a:gd name="T47" fmla="*/ 250 h 372"/>
                  <a:gd name="T48" fmla="*/ 853 w 853"/>
                  <a:gd name="T49" fmla="*/ 25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3" h="372">
                    <a:moveTo>
                      <a:pt x="853" y="254"/>
                    </a:moveTo>
                    <a:cubicBezTo>
                      <a:pt x="831" y="282"/>
                      <a:pt x="805" y="306"/>
                      <a:pt x="775" y="325"/>
                    </a:cubicBezTo>
                    <a:cubicBezTo>
                      <a:pt x="741" y="346"/>
                      <a:pt x="704" y="359"/>
                      <a:pt x="665" y="366"/>
                    </a:cubicBezTo>
                    <a:cubicBezTo>
                      <a:pt x="639" y="370"/>
                      <a:pt x="612" y="371"/>
                      <a:pt x="585" y="368"/>
                    </a:cubicBezTo>
                    <a:cubicBezTo>
                      <a:pt x="527" y="362"/>
                      <a:pt x="474" y="340"/>
                      <a:pt x="428" y="303"/>
                    </a:cubicBezTo>
                    <a:cubicBezTo>
                      <a:pt x="427" y="302"/>
                      <a:pt x="426" y="302"/>
                      <a:pt x="424" y="304"/>
                    </a:cubicBezTo>
                    <a:cubicBezTo>
                      <a:pt x="390" y="332"/>
                      <a:pt x="350" y="351"/>
                      <a:pt x="307" y="362"/>
                    </a:cubicBezTo>
                    <a:cubicBezTo>
                      <a:pt x="273" y="370"/>
                      <a:pt x="240" y="372"/>
                      <a:pt x="206" y="368"/>
                    </a:cubicBezTo>
                    <a:cubicBezTo>
                      <a:pt x="127" y="359"/>
                      <a:pt x="62" y="325"/>
                      <a:pt x="10" y="266"/>
                    </a:cubicBezTo>
                    <a:cubicBezTo>
                      <a:pt x="6" y="262"/>
                      <a:pt x="3" y="258"/>
                      <a:pt x="0" y="254"/>
                    </a:cubicBezTo>
                    <a:cubicBezTo>
                      <a:pt x="3" y="252"/>
                      <a:pt x="7" y="250"/>
                      <a:pt x="10" y="248"/>
                    </a:cubicBezTo>
                    <a:cubicBezTo>
                      <a:pt x="47" y="290"/>
                      <a:pt x="94" y="315"/>
                      <a:pt x="150" y="319"/>
                    </a:cubicBezTo>
                    <a:cubicBezTo>
                      <a:pt x="200" y="324"/>
                      <a:pt x="245" y="312"/>
                      <a:pt x="286" y="284"/>
                    </a:cubicBezTo>
                    <a:cubicBezTo>
                      <a:pt x="329" y="254"/>
                      <a:pt x="358" y="213"/>
                      <a:pt x="370" y="162"/>
                    </a:cubicBezTo>
                    <a:cubicBezTo>
                      <a:pt x="383" y="111"/>
                      <a:pt x="377" y="62"/>
                      <a:pt x="354" y="15"/>
                    </a:cubicBezTo>
                    <a:cubicBezTo>
                      <a:pt x="363" y="10"/>
                      <a:pt x="371" y="5"/>
                      <a:pt x="380" y="0"/>
                    </a:cubicBezTo>
                    <a:cubicBezTo>
                      <a:pt x="393" y="14"/>
                      <a:pt x="408" y="21"/>
                      <a:pt x="426" y="21"/>
                    </a:cubicBezTo>
                    <a:cubicBezTo>
                      <a:pt x="445" y="21"/>
                      <a:pt x="460" y="14"/>
                      <a:pt x="473" y="0"/>
                    </a:cubicBezTo>
                    <a:cubicBezTo>
                      <a:pt x="482" y="5"/>
                      <a:pt x="490" y="10"/>
                      <a:pt x="499" y="15"/>
                    </a:cubicBezTo>
                    <a:cubicBezTo>
                      <a:pt x="496" y="22"/>
                      <a:pt x="493" y="28"/>
                      <a:pt x="490" y="35"/>
                    </a:cubicBezTo>
                    <a:cubicBezTo>
                      <a:pt x="478" y="66"/>
                      <a:pt x="474" y="98"/>
                      <a:pt x="477" y="132"/>
                    </a:cubicBezTo>
                    <a:cubicBezTo>
                      <a:pt x="486" y="222"/>
                      <a:pt x="551" y="295"/>
                      <a:pt x="640" y="315"/>
                    </a:cubicBezTo>
                    <a:cubicBezTo>
                      <a:pt x="713" y="332"/>
                      <a:pt x="791" y="307"/>
                      <a:pt x="841" y="250"/>
                    </a:cubicBezTo>
                    <a:cubicBezTo>
                      <a:pt x="843" y="248"/>
                      <a:pt x="844" y="248"/>
                      <a:pt x="846" y="250"/>
                    </a:cubicBezTo>
                    <a:cubicBezTo>
                      <a:pt x="848" y="251"/>
                      <a:pt x="850" y="252"/>
                      <a:pt x="853" y="254"/>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543" name="Freeform 8">
                <a:extLst>
                  <a:ext uri="{FF2B5EF4-FFF2-40B4-BE49-F238E27FC236}">
                    <a16:creationId xmlns:a16="http://schemas.microsoft.com/office/drawing/2014/main" id="{CB09B73A-D59D-4FB4-90D6-67B35402DAA1}"/>
                  </a:ext>
                </a:extLst>
              </p:cNvPr>
              <p:cNvSpPr>
                <a:spLocks/>
              </p:cNvSpPr>
              <p:nvPr/>
            </p:nvSpPr>
            <p:spPr bwMode="auto">
              <a:xfrm>
                <a:off x="842963" y="1874838"/>
                <a:ext cx="60325" cy="85725"/>
              </a:xfrm>
              <a:custGeom>
                <a:avLst/>
                <a:gdLst>
                  <a:gd name="T0" fmla="*/ 25 w 206"/>
                  <a:gd name="T1" fmla="*/ 291 h 291"/>
                  <a:gd name="T2" fmla="*/ 0 w 206"/>
                  <a:gd name="T3" fmla="*/ 226 h 291"/>
                  <a:gd name="T4" fmla="*/ 99 w 206"/>
                  <a:gd name="T5" fmla="*/ 140 h 291"/>
                  <a:gd name="T6" fmla="*/ 124 w 206"/>
                  <a:gd name="T7" fmla="*/ 11 h 291"/>
                  <a:gd name="T8" fmla="*/ 127 w 206"/>
                  <a:gd name="T9" fmla="*/ 10 h 291"/>
                  <a:gd name="T10" fmla="*/ 190 w 206"/>
                  <a:gd name="T11" fmla="*/ 1 h 291"/>
                  <a:gd name="T12" fmla="*/ 193 w 206"/>
                  <a:gd name="T13" fmla="*/ 3 h 291"/>
                  <a:gd name="T14" fmla="*/ 99 w 206"/>
                  <a:gd name="T15" fmla="*/ 247 h 291"/>
                  <a:gd name="T16" fmla="*/ 25 w 206"/>
                  <a:gd name="T17"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291">
                    <a:moveTo>
                      <a:pt x="25" y="291"/>
                    </a:moveTo>
                    <a:cubicBezTo>
                      <a:pt x="13" y="271"/>
                      <a:pt x="4" y="249"/>
                      <a:pt x="0" y="226"/>
                    </a:cubicBezTo>
                    <a:cubicBezTo>
                      <a:pt x="42" y="209"/>
                      <a:pt x="76" y="180"/>
                      <a:pt x="99" y="140"/>
                    </a:cubicBezTo>
                    <a:cubicBezTo>
                      <a:pt x="122" y="100"/>
                      <a:pt x="130" y="57"/>
                      <a:pt x="124" y="11"/>
                    </a:cubicBezTo>
                    <a:cubicBezTo>
                      <a:pt x="125" y="11"/>
                      <a:pt x="126" y="10"/>
                      <a:pt x="127" y="10"/>
                    </a:cubicBezTo>
                    <a:cubicBezTo>
                      <a:pt x="147" y="3"/>
                      <a:pt x="168" y="0"/>
                      <a:pt x="190" y="1"/>
                    </a:cubicBezTo>
                    <a:cubicBezTo>
                      <a:pt x="192" y="1"/>
                      <a:pt x="193" y="1"/>
                      <a:pt x="193" y="3"/>
                    </a:cubicBezTo>
                    <a:cubicBezTo>
                      <a:pt x="206" y="96"/>
                      <a:pt x="170" y="187"/>
                      <a:pt x="99" y="247"/>
                    </a:cubicBezTo>
                    <a:cubicBezTo>
                      <a:pt x="77" y="266"/>
                      <a:pt x="52" y="280"/>
                      <a:pt x="25" y="291"/>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544" name="Freeform 9">
                <a:extLst>
                  <a:ext uri="{FF2B5EF4-FFF2-40B4-BE49-F238E27FC236}">
                    <a16:creationId xmlns:a16="http://schemas.microsoft.com/office/drawing/2014/main" id="{EE16B11A-EB29-419B-9A95-55FC9FFE5B90}"/>
                  </a:ext>
                </a:extLst>
              </p:cNvPr>
              <p:cNvSpPr>
                <a:spLocks/>
              </p:cNvSpPr>
              <p:nvPr/>
            </p:nvSpPr>
            <p:spPr bwMode="auto">
              <a:xfrm>
                <a:off x="739775" y="1874838"/>
                <a:ext cx="58738" cy="85725"/>
              </a:xfrm>
              <a:custGeom>
                <a:avLst/>
                <a:gdLst>
                  <a:gd name="T0" fmla="*/ 73 w 197"/>
                  <a:gd name="T1" fmla="*/ 11 h 291"/>
                  <a:gd name="T2" fmla="*/ 98 w 197"/>
                  <a:gd name="T3" fmla="*/ 140 h 291"/>
                  <a:gd name="T4" fmla="*/ 197 w 197"/>
                  <a:gd name="T5" fmla="*/ 226 h 291"/>
                  <a:gd name="T6" fmla="*/ 172 w 197"/>
                  <a:gd name="T7" fmla="*/ 291 h 291"/>
                  <a:gd name="T8" fmla="*/ 170 w 197"/>
                  <a:gd name="T9" fmla="*/ 290 h 291"/>
                  <a:gd name="T10" fmla="*/ 8 w 197"/>
                  <a:gd name="T11" fmla="*/ 97 h 291"/>
                  <a:gd name="T12" fmla="*/ 4 w 197"/>
                  <a:gd name="T13" fmla="*/ 3 h 291"/>
                  <a:gd name="T14" fmla="*/ 6 w 197"/>
                  <a:gd name="T15" fmla="*/ 1 h 291"/>
                  <a:gd name="T16" fmla="*/ 73 w 197"/>
                  <a:gd name="T17" fmla="*/ 11 h 291"/>
                  <a:gd name="T18" fmla="*/ 73 w 197"/>
                  <a:gd name="T19" fmla="*/ 1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91">
                    <a:moveTo>
                      <a:pt x="73" y="11"/>
                    </a:moveTo>
                    <a:cubicBezTo>
                      <a:pt x="67" y="57"/>
                      <a:pt x="75" y="100"/>
                      <a:pt x="98" y="140"/>
                    </a:cubicBezTo>
                    <a:cubicBezTo>
                      <a:pt x="121" y="180"/>
                      <a:pt x="155" y="208"/>
                      <a:pt x="197" y="226"/>
                    </a:cubicBezTo>
                    <a:cubicBezTo>
                      <a:pt x="197" y="239"/>
                      <a:pt x="183" y="275"/>
                      <a:pt x="172" y="291"/>
                    </a:cubicBezTo>
                    <a:cubicBezTo>
                      <a:pt x="171" y="290"/>
                      <a:pt x="170" y="290"/>
                      <a:pt x="170" y="290"/>
                    </a:cubicBezTo>
                    <a:cubicBezTo>
                      <a:pt x="83" y="253"/>
                      <a:pt x="29" y="188"/>
                      <a:pt x="8" y="97"/>
                    </a:cubicBezTo>
                    <a:cubicBezTo>
                      <a:pt x="0" y="66"/>
                      <a:pt x="0" y="34"/>
                      <a:pt x="4" y="3"/>
                    </a:cubicBezTo>
                    <a:cubicBezTo>
                      <a:pt x="4" y="1"/>
                      <a:pt x="5" y="1"/>
                      <a:pt x="6" y="1"/>
                    </a:cubicBezTo>
                    <a:cubicBezTo>
                      <a:pt x="29" y="0"/>
                      <a:pt x="51" y="4"/>
                      <a:pt x="73" y="11"/>
                    </a:cubicBezTo>
                    <a:cubicBezTo>
                      <a:pt x="73" y="11"/>
                      <a:pt x="73" y="11"/>
                      <a:pt x="73" y="11"/>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545" name="Freeform 10">
                <a:extLst>
                  <a:ext uri="{FF2B5EF4-FFF2-40B4-BE49-F238E27FC236}">
                    <a16:creationId xmlns:a16="http://schemas.microsoft.com/office/drawing/2014/main" id="{1C352EFB-2CE5-496A-B3E2-D56AE1713847}"/>
                  </a:ext>
                </a:extLst>
              </p:cNvPr>
              <p:cNvSpPr>
                <a:spLocks/>
              </p:cNvSpPr>
              <p:nvPr/>
            </p:nvSpPr>
            <p:spPr bwMode="auto">
              <a:xfrm>
                <a:off x="771525" y="1800225"/>
                <a:ext cx="98425" cy="39688"/>
              </a:xfrm>
              <a:custGeom>
                <a:avLst/>
                <a:gdLst>
                  <a:gd name="T0" fmla="*/ 43 w 335"/>
                  <a:gd name="T1" fmla="*/ 136 h 136"/>
                  <a:gd name="T2" fmla="*/ 0 w 335"/>
                  <a:gd name="T3" fmla="*/ 81 h 136"/>
                  <a:gd name="T4" fmla="*/ 335 w 335"/>
                  <a:gd name="T5" fmla="*/ 81 h 136"/>
                  <a:gd name="T6" fmla="*/ 292 w 335"/>
                  <a:gd name="T7" fmla="*/ 135 h 136"/>
                  <a:gd name="T8" fmla="*/ 167 w 335"/>
                  <a:gd name="T9" fmla="*/ 92 h 136"/>
                  <a:gd name="T10" fmla="*/ 43 w 335"/>
                  <a:gd name="T11" fmla="*/ 136 h 136"/>
                </a:gdLst>
                <a:ahLst/>
                <a:cxnLst>
                  <a:cxn ang="0">
                    <a:pos x="T0" y="T1"/>
                  </a:cxn>
                  <a:cxn ang="0">
                    <a:pos x="T2" y="T3"/>
                  </a:cxn>
                  <a:cxn ang="0">
                    <a:pos x="T4" y="T5"/>
                  </a:cxn>
                  <a:cxn ang="0">
                    <a:pos x="T6" y="T7"/>
                  </a:cxn>
                  <a:cxn ang="0">
                    <a:pos x="T8" y="T9"/>
                  </a:cxn>
                  <a:cxn ang="0">
                    <a:pos x="T10" y="T11"/>
                  </a:cxn>
                </a:cxnLst>
                <a:rect l="0" t="0" r="r" b="b"/>
                <a:pathLst>
                  <a:path w="335" h="136">
                    <a:moveTo>
                      <a:pt x="43" y="136"/>
                    </a:moveTo>
                    <a:cubicBezTo>
                      <a:pt x="26" y="120"/>
                      <a:pt x="11" y="102"/>
                      <a:pt x="0" y="81"/>
                    </a:cubicBezTo>
                    <a:cubicBezTo>
                      <a:pt x="92" y="6"/>
                      <a:pt x="234" y="0"/>
                      <a:pt x="335" y="81"/>
                    </a:cubicBezTo>
                    <a:cubicBezTo>
                      <a:pt x="330" y="93"/>
                      <a:pt x="306" y="124"/>
                      <a:pt x="292" y="135"/>
                    </a:cubicBezTo>
                    <a:cubicBezTo>
                      <a:pt x="255" y="107"/>
                      <a:pt x="214" y="92"/>
                      <a:pt x="167" y="92"/>
                    </a:cubicBezTo>
                    <a:cubicBezTo>
                      <a:pt x="121" y="92"/>
                      <a:pt x="80" y="107"/>
                      <a:pt x="43" y="13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FAB732F9-16D9-4FD4-9754-9C112026AAE3}"/>
                </a:ext>
              </a:extLst>
            </p:cNvPr>
            <p:cNvGrpSpPr/>
            <p:nvPr/>
          </p:nvGrpSpPr>
          <p:grpSpPr>
            <a:xfrm>
              <a:off x="6536658" y="1869569"/>
              <a:ext cx="1050345" cy="324918"/>
              <a:chOff x="6464544" y="1479563"/>
              <a:chExt cx="1050345" cy="324918"/>
            </a:xfrm>
          </p:grpSpPr>
          <p:sp>
            <p:nvSpPr>
              <p:cNvPr id="119" name="Rectangle 118"/>
              <p:cNvSpPr/>
              <p:nvPr/>
            </p:nvSpPr>
            <p:spPr>
              <a:xfrm>
                <a:off x="6595992" y="1479563"/>
                <a:ext cx="918897" cy="324918"/>
              </a:xfrm>
              <a:prstGeom prst="rect">
                <a:avLst/>
              </a:prstGeom>
            </p:spPr>
            <p:txBody>
              <a:bodyPr wrap="square" lIns="45720" tIns="51160" rIns="0" bIns="51160" anchor="ctr">
                <a:spAutoFit/>
              </a:bodyPr>
              <a:lstStyle/>
              <a:p>
                <a:pPr marL="0" marR="0" lvl="0" indent="0" algn="l" defTabSz="1217771"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Malicious Software</a:t>
                </a:r>
                <a:br>
                  <a:rPr kumimoji="0" lang="en-US" sz="800" b="0" i="0" u="none" strike="noStrike" kern="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br>
                <a:r>
                  <a:rPr kumimoji="0" lang="en-US" sz="800" b="0" i="0" u="none" strike="noStrike" kern="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Removal Tool</a:t>
                </a:r>
              </a:p>
            </p:txBody>
          </p:sp>
          <p:pic>
            <p:nvPicPr>
              <p:cNvPr id="120" name="Picture 2" descr="Microsoft Malware Protection Cente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464544" y="1547196"/>
                <a:ext cx="129025" cy="1564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1" name="Group 140"/>
            <p:cNvGrpSpPr/>
            <p:nvPr/>
          </p:nvGrpSpPr>
          <p:grpSpPr>
            <a:xfrm>
              <a:off x="7718097" y="2002200"/>
              <a:ext cx="198339" cy="48062"/>
              <a:chOff x="6660452" y="3094221"/>
              <a:chExt cx="188672" cy="45719"/>
            </a:xfrm>
            <a:solidFill>
              <a:schemeClr val="tx1"/>
            </a:solidFill>
          </p:grpSpPr>
          <p:sp>
            <p:nvSpPr>
              <p:cNvPr id="142" name="Oval 141"/>
              <p:cNvSpPr/>
              <p:nvPr/>
            </p:nvSpPr>
            <p:spPr bwMode="auto">
              <a:xfrm>
                <a:off x="6660452"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Oval 142"/>
              <p:cNvSpPr/>
              <p:nvPr/>
            </p:nvSpPr>
            <p:spPr bwMode="auto">
              <a:xfrm>
                <a:off x="6731928"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Oval 143"/>
              <p:cNvSpPr/>
              <p:nvPr/>
            </p:nvSpPr>
            <p:spPr bwMode="auto">
              <a:xfrm>
                <a:off x="6803404"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3DE9018-FCD0-4B18-9ED8-F3CAF8B01A1B}"/>
                </a:ext>
              </a:extLst>
            </p:cNvPr>
            <p:cNvGrpSpPr/>
            <p:nvPr/>
          </p:nvGrpSpPr>
          <p:grpSpPr>
            <a:xfrm>
              <a:off x="5613265" y="1883419"/>
              <a:ext cx="901873" cy="283603"/>
              <a:chOff x="5565912" y="1493413"/>
              <a:chExt cx="901873" cy="283603"/>
            </a:xfrm>
          </p:grpSpPr>
          <p:sp>
            <p:nvSpPr>
              <p:cNvPr id="196" name="Rectangle 195">
                <a:hlinkClick r:id="rId5" tooltip="Windows Defender Advanced Threat Protection (ATP) is a service that helps our enterprise customers to detect, investigate, and respond to advanced and targeted attacks on their networks."/>
                <a:extLst>
                  <a:ext uri="{FF2B5EF4-FFF2-40B4-BE49-F238E27FC236}">
                    <a16:creationId xmlns:a16="http://schemas.microsoft.com/office/drawing/2014/main" id="{99E1D15A-4DA0-4F6C-8C00-7BF4E05C68FD}"/>
                  </a:ext>
                </a:extLst>
              </p:cNvPr>
              <p:cNvSpPr/>
              <p:nvPr/>
            </p:nvSpPr>
            <p:spPr>
              <a:xfrm>
                <a:off x="5732166" y="1493413"/>
                <a:ext cx="735619" cy="283603"/>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pPr marL="0" marR="0" lvl="0" indent="0" algn="l" defTabSz="1217771"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Windows Defender AV</a:t>
                </a:r>
              </a:p>
            </p:txBody>
          </p:sp>
          <p:pic>
            <p:nvPicPr>
              <p:cNvPr id="199" name="Picture 198">
                <a:extLst>
                  <a:ext uri="{FF2B5EF4-FFF2-40B4-BE49-F238E27FC236}">
                    <a16:creationId xmlns:a16="http://schemas.microsoft.com/office/drawing/2014/main" id="{C0D1F387-D334-4C61-9385-00011CC834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65912" y="1528825"/>
                <a:ext cx="174165" cy="193214"/>
              </a:xfrm>
              <a:prstGeom prst="rect">
                <a:avLst/>
              </a:prstGeom>
            </p:spPr>
          </p:pic>
        </p:grpSp>
        <p:sp>
          <p:nvSpPr>
            <p:cNvPr id="552" name="TextBox 551">
              <a:extLst>
                <a:ext uri="{FF2B5EF4-FFF2-40B4-BE49-F238E27FC236}">
                  <a16:creationId xmlns:a16="http://schemas.microsoft.com/office/drawing/2014/main" id="{87D5CB1D-9AE0-45AF-AB18-FF27CEEDBB2B}"/>
                </a:ext>
              </a:extLst>
            </p:cNvPr>
            <p:cNvSpPr txBox="1"/>
            <p:nvPr/>
          </p:nvSpPr>
          <p:spPr>
            <a:xfrm>
              <a:off x="5532522" y="2077269"/>
              <a:ext cx="2562995" cy="428157"/>
            </a:xfrm>
            <a:prstGeom prst="rect">
              <a:avLst/>
            </a:prstGeom>
            <a:noFill/>
          </p:spPr>
          <p:txBody>
            <a:bodyPr wrap="non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dirty="0">
                  <a:ln>
                    <a:noFill/>
                  </a:ln>
                  <a:gradFill>
                    <a:gsLst>
                      <a:gs pos="2917">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PRODUCT AND SERVICE TELEMETRY</a:t>
              </a:r>
            </a:p>
          </p:txBody>
        </p:sp>
        <p:sp>
          <p:nvSpPr>
            <p:cNvPr id="14" name="TextBox 13">
              <a:extLst>
                <a:ext uri="{FF2B5EF4-FFF2-40B4-BE49-F238E27FC236}">
                  <a16:creationId xmlns:a16="http://schemas.microsoft.com/office/drawing/2014/main" id="{111F4BDE-A414-493D-B750-BA2BAAE2BBFC}"/>
                </a:ext>
              </a:extLst>
            </p:cNvPr>
            <p:cNvSpPr txBox="1"/>
            <p:nvPr/>
          </p:nvSpPr>
          <p:spPr>
            <a:xfrm>
              <a:off x="5630629" y="1728931"/>
              <a:ext cx="520976" cy="1384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t>Office 365</a:t>
              </a:r>
            </a:p>
          </p:txBody>
        </p:sp>
        <p:sp>
          <p:nvSpPr>
            <p:cNvPr id="99" name="TextBox 98">
              <a:extLst>
                <a:ext uri="{FF2B5EF4-FFF2-40B4-BE49-F238E27FC236}">
                  <a16:creationId xmlns:a16="http://schemas.microsoft.com/office/drawing/2014/main" id="{A868AFDB-013D-46E5-9301-18668BB24619}"/>
                </a:ext>
              </a:extLst>
            </p:cNvPr>
            <p:cNvSpPr txBox="1"/>
            <p:nvPr/>
          </p:nvSpPr>
          <p:spPr>
            <a:xfrm>
              <a:off x="6534795" y="1721236"/>
              <a:ext cx="899285"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t>Microsoft Azure</a:t>
              </a:r>
            </a:p>
          </p:txBody>
        </p:sp>
        <p:sp>
          <p:nvSpPr>
            <p:cNvPr id="102" name="TextBox 101">
              <a:extLst>
                <a:ext uri="{FF2B5EF4-FFF2-40B4-BE49-F238E27FC236}">
                  <a16:creationId xmlns:a16="http://schemas.microsoft.com/office/drawing/2014/main" id="{DC98E6F5-A0F9-43FE-BDBE-F51EDEA2B09E}"/>
                </a:ext>
              </a:extLst>
            </p:cNvPr>
            <p:cNvSpPr txBox="1"/>
            <p:nvPr/>
          </p:nvSpPr>
          <p:spPr>
            <a:xfrm>
              <a:off x="7715079" y="1724911"/>
              <a:ext cx="251672"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t>Bing</a:t>
              </a:r>
            </a:p>
          </p:txBody>
        </p:sp>
      </p:grpSp>
      <p:grpSp>
        <p:nvGrpSpPr>
          <p:cNvPr id="227" name="Group 226">
            <a:extLst>
              <a:ext uri="{FF2B5EF4-FFF2-40B4-BE49-F238E27FC236}">
                <a16:creationId xmlns:a16="http://schemas.microsoft.com/office/drawing/2014/main" id="{F69D9B84-0AA6-4CF2-9B7C-6A3653D0BE2C}"/>
              </a:ext>
            </a:extLst>
          </p:cNvPr>
          <p:cNvGrpSpPr/>
          <p:nvPr/>
        </p:nvGrpSpPr>
        <p:grpSpPr>
          <a:xfrm>
            <a:off x="618406" y="4798794"/>
            <a:ext cx="7574946" cy="1602185"/>
            <a:chOff x="618406" y="4798794"/>
            <a:chExt cx="7574946" cy="1602185"/>
          </a:xfrm>
        </p:grpSpPr>
        <p:sp>
          <p:nvSpPr>
            <p:cNvPr id="105" name="Rectangle 104">
              <a:extLst>
                <a:ext uri="{FF2B5EF4-FFF2-40B4-BE49-F238E27FC236}">
                  <a16:creationId xmlns:a16="http://schemas.microsoft.com/office/drawing/2014/main" id="{C2C7D761-7874-49E0-BAE2-FF8D98149A09}"/>
                </a:ext>
              </a:extLst>
            </p:cNvPr>
            <p:cNvSpPr/>
            <p:nvPr/>
          </p:nvSpPr>
          <p:spPr bwMode="auto">
            <a:xfrm>
              <a:off x="618406" y="4798794"/>
              <a:ext cx="7574946" cy="1602185"/>
            </a:xfrm>
            <a:prstGeom prst="rect">
              <a:avLst/>
            </a:prstGeom>
            <a:solidFill>
              <a:schemeClr val="bg1"/>
            </a:solidFill>
            <a:ln w="28575">
              <a:noFill/>
              <a:headEnd type="none" w="med" len="med"/>
              <a:tailEnd type="none" w="med" len="med"/>
            </a:ln>
            <a:effectLst>
              <a:outerShdw blurRad="127000" dist="25400" dir="18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82880" rIns="134464" bIns="107571" numCol="1" spcCol="0" rtlCol="0" fromWordArt="0" anchor="t" anchorCtr="0" forceAA="0" compatLnSpc="1">
              <a:prstTxWarp prst="textNoShape">
                <a:avLst/>
              </a:prstTxWarp>
              <a:noAutofit/>
            </a:bodyPr>
            <a:lstStyle/>
            <a:p>
              <a:pPr marL="0" marR="0" lvl="0" indent="0" algn="l" defTabSz="685647" rtl="0" eaLnBrk="1" fontAlgn="base" latinLnBrk="0" hangingPunct="1">
                <a:lnSpc>
                  <a:spcPct val="90000"/>
                </a:lnSpc>
                <a:spcBef>
                  <a:spcPct val="0"/>
                </a:spcBef>
                <a:spcAft>
                  <a:spcPts val="600"/>
                </a:spcAft>
                <a:buClrTx/>
                <a:buSzTx/>
                <a:buFontTx/>
                <a:buNone/>
                <a:tabLst/>
                <a:defRPr/>
              </a:pPr>
              <a:endParaRPr kumimoji="0" lang="en-US" sz="900" b="0" i="0" u="none" strike="noStrike" kern="1200" cap="none" spc="0" normalizeH="0" baseline="0" noProof="0" dirty="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6" name="Rectangle 105">
              <a:extLst>
                <a:ext uri="{FF2B5EF4-FFF2-40B4-BE49-F238E27FC236}">
                  <a16:creationId xmlns:a16="http://schemas.microsoft.com/office/drawing/2014/main" id="{656E2361-D396-4D17-B989-95DD3072364B}"/>
                </a:ext>
              </a:extLst>
            </p:cNvPr>
            <p:cNvSpPr/>
            <p:nvPr/>
          </p:nvSpPr>
          <p:spPr>
            <a:xfrm>
              <a:off x="774869" y="5025434"/>
              <a:ext cx="960120" cy="11887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endPar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896214" rtl="0" eaLnBrk="1" fontAlgn="auto" latinLnBrk="0" hangingPunct="1">
                <a:lnSpc>
                  <a:spcPct val="90000"/>
                </a:lnSpc>
                <a:spcBef>
                  <a:spcPts val="0"/>
                </a:spcBef>
                <a:spcAft>
                  <a:spcPts val="0"/>
                </a:spcAft>
                <a:buClrTx/>
                <a:buSzTx/>
                <a:buFontTx/>
                <a:buNone/>
                <a:tabLst/>
                <a:defRPr/>
              </a:pPr>
              <a:endPar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Azure Security Center (ASC)</a:t>
              </a:r>
            </a:p>
            <a:p>
              <a:pPr marL="0" marR="0" lvl="0" indent="0" algn="ctr" defTabSz="896214" rtl="0" eaLnBrk="1" fontAlgn="auto" latinLnBrk="0" hangingPunct="1">
                <a:lnSpc>
                  <a:spcPct val="90000"/>
                </a:lnSpc>
                <a:spcBef>
                  <a:spcPts val="0"/>
                </a:spcBef>
                <a:spcAft>
                  <a:spcPts val="0"/>
                </a:spcAft>
                <a:buClrTx/>
                <a:buSzTx/>
                <a:buFontTx/>
                <a:buNone/>
                <a:tabLst/>
                <a:defRPr/>
              </a:pPr>
              <a:endPar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Operations Management Suite (OMS) </a:t>
              </a:r>
            </a:p>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 </a:t>
              </a:r>
              <a:br>
                <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br>
              <a:endPar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p:txBody>
        </p:sp>
        <p:sp>
          <p:nvSpPr>
            <p:cNvPr id="107" name="Rectangle 106">
              <a:extLst>
                <a:ext uri="{FF2B5EF4-FFF2-40B4-BE49-F238E27FC236}">
                  <a16:creationId xmlns:a16="http://schemas.microsoft.com/office/drawing/2014/main" id="{C035C57F-810C-45E8-AE30-B714260D4770}"/>
                </a:ext>
              </a:extLst>
            </p:cNvPr>
            <p:cNvSpPr/>
            <p:nvPr/>
          </p:nvSpPr>
          <p:spPr>
            <a:xfrm>
              <a:off x="1817979" y="5025434"/>
              <a:ext cx="960120" cy="11887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Azure Active Directory Identity Protection </a:t>
              </a:r>
              <a:br>
                <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br>
              <a:endPar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Microsoft Accounts</a:t>
              </a:r>
            </a:p>
          </p:txBody>
        </p:sp>
        <p:sp>
          <p:nvSpPr>
            <p:cNvPr id="108" name="Rectangle 107">
              <a:extLst>
                <a:ext uri="{FF2B5EF4-FFF2-40B4-BE49-F238E27FC236}">
                  <a16:creationId xmlns:a16="http://schemas.microsoft.com/office/drawing/2014/main" id="{38FBB344-1273-42BA-9C3C-4C60A9BBC589}"/>
                </a:ext>
              </a:extLst>
            </p:cNvPr>
            <p:cNvSpPr/>
            <p:nvPr/>
          </p:nvSpPr>
          <p:spPr>
            <a:xfrm>
              <a:off x="2861089" y="5025434"/>
              <a:ext cx="822960" cy="11887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89630" rIns="91440" bIns="89630" numCol="1" spcCol="0" rtlCol="0" fromWordArt="0" anchor="ctr" anchorCtr="0" forceAA="0" compatLnSpc="1">
              <a:prstTxWarp prst="textNoShape">
                <a:avLst/>
              </a:prstTxWarp>
              <a:no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endPar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Azure Advanced Threat Protection (ATP) </a:t>
              </a:r>
            </a:p>
          </p:txBody>
        </p:sp>
        <p:sp>
          <p:nvSpPr>
            <p:cNvPr id="109" name="Rectangle 108">
              <a:extLst>
                <a:ext uri="{FF2B5EF4-FFF2-40B4-BE49-F238E27FC236}">
                  <a16:creationId xmlns:a16="http://schemas.microsoft.com/office/drawing/2014/main" id="{4332D231-2920-4B6D-94B4-BCC666DB63F0}"/>
                </a:ext>
              </a:extLst>
            </p:cNvPr>
            <p:cNvSpPr/>
            <p:nvPr/>
          </p:nvSpPr>
          <p:spPr>
            <a:xfrm>
              <a:off x="3767039" y="5025434"/>
              <a:ext cx="1280160" cy="11887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endPar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896214" rtl="0" eaLnBrk="1" fontAlgn="auto" latinLnBrk="0" hangingPunct="1">
                <a:lnSpc>
                  <a:spcPct val="90000"/>
                </a:lnSpc>
                <a:spcBef>
                  <a:spcPts val="600"/>
                </a:spcBef>
                <a:spcAft>
                  <a:spcPts val="1000"/>
                </a:spcAft>
                <a:buClrTx/>
                <a:buSzTx/>
                <a:buFontTx/>
                <a:buNone/>
                <a:tabLst/>
                <a:defRPr/>
              </a:pPr>
              <a:r>
                <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Windows Defender Advanced Threat Protection (ATP)</a:t>
              </a:r>
            </a:p>
            <a:p>
              <a:pPr marL="0" marR="0" lvl="0" indent="0" algn="ctr" defTabSz="896214" rtl="0" eaLnBrk="1" fontAlgn="auto" latinLnBrk="0" hangingPunct="1">
                <a:lnSpc>
                  <a:spcPct val="90000"/>
                </a:lnSpc>
                <a:spcBef>
                  <a:spcPts val="0"/>
                </a:spcBef>
                <a:spcAft>
                  <a:spcPts val="0"/>
                </a:spcAft>
                <a:buClrTx/>
                <a:buSzTx/>
                <a:buFontTx/>
                <a:buNone/>
                <a:tabLst/>
                <a:defRPr/>
              </a:pPr>
              <a:endPar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Defender </a:t>
              </a:r>
            </a:p>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Anti-malware</a:t>
              </a:r>
            </a:p>
          </p:txBody>
        </p:sp>
        <p:sp>
          <p:nvSpPr>
            <p:cNvPr id="110" name="Rectangle 109">
              <a:extLst>
                <a:ext uri="{FF2B5EF4-FFF2-40B4-BE49-F238E27FC236}">
                  <a16:creationId xmlns:a16="http://schemas.microsoft.com/office/drawing/2014/main" id="{D1AF3E47-B3DC-4B68-83C4-F4AA5988A8B8}"/>
                </a:ext>
              </a:extLst>
            </p:cNvPr>
            <p:cNvSpPr/>
            <p:nvPr/>
          </p:nvSpPr>
          <p:spPr>
            <a:xfrm>
              <a:off x="5130189" y="5025434"/>
              <a:ext cx="1097280" cy="11887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Office 365</a:t>
              </a:r>
            </a:p>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Advanced Threat Protection (ATP)</a:t>
              </a:r>
            </a:p>
            <a:p>
              <a:pPr marL="0" marR="0" lvl="0" indent="0" algn="ctr" defTabSz="896214" rtl="0" eaLnBrk="1" fontAlgn="auto" latinLnBrk="0" hangingPunct="1">
                <a:lnSpc>
                  <a:spcPct val="90000"/>
                </a:lnSpc>
                <a:spcBef>
                  <a:spcPts val="0"/>
                </a:spcBef>
                <a:spcAft>
                  <a:spcPts val="0"/>
                </a:spcAft>
                <a:buClrTx/>
                <a:buSzTx/>
                <a:buFontTx/>
                <a:buNone/>
                <a:tabLst/>
                <a:defRPr/>
              </a:pPr>
              <a:endPar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Exchange Online Protection (EOP)</a:t>
              </a:r>
            </a:p>
          </p:txBody>
        </p:sp>
        <p:sp>
          <p:nvSpPr>
            <p:cNvPr id="111" name="Rectangle 110">
              <a:extLst>
                <a:ext uri="{FF2B5EF4-FFF2-40B4-BE49-F238E27FC236}">
                  <a16:creationId xmlns:a16="http://schemas.microsoft.com/office/drawing/2014/main" id="{51C02EC0-8A14-49EF-8A62-40CFED3E311F}"/>
                </a:ext>
              </a:extLst>
            </p:cNvPr>
            <p:cNvSpPr/>
            <p:nvPr/>
          </p:nvSpPr>
          <p:spPr>
            <a:xfrm>
              <a:off x="6310458" y="5025434"/>
              <a:ext cx="868680" cy="11887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endPar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Microsoft </a:t>
              </a:r>
              <a:br>
                <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br>
              <a:r>
                <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Cloud Application Security (MCAS)</a:t>
              </a:r>
            </a:p>
          </p:txBody>
        </p:sp>
        <p:sp>
          <p:nvSpPr>
            <p:cNvPr id="112" name="Rectangle 111">
              <a:extLst>
                <a:ext uri="{FF2B5EF4-FFF2-40B4-BE49-F238E27FC236}">
                  <a16:creationId xmlns:a16="http://schemas.microsoft.com/office/drawing/2014/main" id="{DDAA5188-6BAE-4154-ABCA-CBB5B11AFF04}"/>
                </a:ext>
              </a:extLst>
            </p:cNvPr>
            <p:cNvSpPr/>
            <p:nvPr/>
          </p:nvSpPr>
          <p:spPr>
            <a:xfrm>
              <a:off x="7262126" y="5025434"/>
              <a:ext cx="753359" cy="11887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endPar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896214" rtl="0" eaLnBrk="1" fontAlgn="auto" latinLnBrk="0" hangingPunct="1">
                <a:lnSpc>
                  <a:spcPct val="90000"/>
                </a:lnSpc>
                <a:spcBef>
                  <a:spcPts val="0"/>
                </a:spcBef>
                <a:spcAft>
                  <a:spcPts val="0"/>
                </a:spcAft>
                <a:buClrTx/>
                <a:buSzTx/>
                <a:buFontTx/>
                <a:buNone/>
                <a:tabLst/>
                <a:defRPr/>
              </a:pPr>
              <a:endPar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Hunters</a:t>
              </a:r>
            </a:p>
          </p:txBody>
        </p:sp>
        <p:pic>
          <p:nvPicPr>
            <p:cNvPr id="130" name="Picture 129">
              <a:extLst>
                <a:ext uri="{FF2B5EF4-FFF2-40B4-BE49-F238E27FC236}">
                  <a16:creationId xmlns:a16="http://schemas.microsoft.com/office/drawing/2014/main" id="{84C93921-400C-4C8B-A766-FA51D8BE1754}"/>
                </a:ext>
              </a:extLst>
            </p:cNvPr>
            <p:cNvPicPr>
              <a:picLocks noChangeAspect="1"/>
            </p:cNvPicPr>
            <p:nvPr/>
          </p:nvPicPr>
          <p:blipFill>
            <a:blip r:embed="rId7" cstate="screen">
              <a:clrChange>
                <a:clrFrom>
                  <a:srgbClr val="FBFFFF"/>
                </a:clrFrom>
                <a:clrTo>
                  <a:srgbClr val="FBFFFF">
                    <a:alpha val="0"/>
                  </a:srgbClr>
                </a:clrTo>
              </a:clrChange>
              <a:extLst>
                <a:ext uri="{28A0092B-C50C-407E-A947-70E740481C1C}">
                  <a14:useLocalDpi xmlns:a14="http://schemas.microsoft.com/office/drawing/2010/main"/>
                </a:ext>
              </a:extLst>
            </a:blip>
            <a:stretch>
              <a:fillRect/>
            </a:stretch>
          </p:blipFill>
          <p:spPr>
            <a:xfrm>
              <a:off x="4287395" y="5673048"/>
              <a:ext cx="239449" cy="239449"/>
            </a:xfrm>
            <a:prstGeom prst="rect">
              <a:avLst/>
            </a:prstGeom>
          </p:spPr>
        </p:pic>
        <p:pic>
          <p:nvPicPr>
            <p:cNvPr id="131" name="Picture 130">
              <a:extLst>
                <a:ext uri="{FF2B5EF4-FFF2-40B4-BE49-F238E27FC236}">
                  <a16:creationId xmlns:a16="http://schemas.microsoft.com/office/drawing/2014/main" id="{A48E2BFD-735B-4272-B0D6-09385161F23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284612" y="5044974"/>
              <a:ext cx="245014" cy="271812"/>
            </a:xfrm>
            <a:prstGeom prst="rect">
              <a:avLst/>
            </a:prstGeom>
          </p:spPr>
        </p:pic>
        <p:pic>
          <p:nvPicPr>
            <p:cNvPr id="140" name="Picture 139">
              <a:extLst>
                <a:ext uri="{FF2B5EF4-FFF2-40B4-BE49-F238E27FC236}">
                  <a16:creationId xmlns:a16="http://schemas.microsoft.com/office/drawing/2014/main" id="{3D0CE238-85F6-40D5-B374-EA060827ECFD}"/>
                </a:ext>
              </a:extLst>
            </p:cNvPr>
            <p:cNvPicPr>
              <a:picLocks noChangeAspect="1"/>
            </p:cNvPicPr>
            <p:nvPr/>
          </p:nvPicPr>
          <p:blipFill>
            <a:blip r:embed="rId9" cstate="print">
              <a:duotone>
                <a:prstClr val="black"/>
                <a:srgbClr val="4472C4">
                  <a:tint val="45000"/>
                  <a:satMod val="400000"/>
                </a:srgbClr>
              </a:duotone>
              <a:extLst>
                <a:ext uri="{28A0092B-C50C-407E-A947-70E740481C1C}">
                  <a14:useLocalDpi xmlns:a14="http://schemas.microsoft.com/office/drawing/2010/main"/>
                </a:ext>
              </a:extLst>
            </a:blip>
            <a:stretch>
              <a:fillRect/>
            </a:stretch>
          </p:blipFill>
          <p:spPr>
            <a:xfrm>
              <a:off x="3095211" y="5107955"/>
              <a:ext cx="354717" cy="237063"/>
            </a:xfrm>
            <a:prstGeom prst="rect">
              <a:avLst/>
            </a:prstGeom>
          </p:spPr>
        </p:pic>
        <p:grpSp>
          <p:nvGrpSpPr>
            <p:cNvPr id="23" name="Group 22">
              <a:extLst>
                <a:ext uri="{FF2B5EF4-FFF2-40B4-BE49-F238E27FC236}">
                  <a16:creationId xmlns:a16="http://schemas.microsoft.com/office/drawing/2014/main" id="{10DD4BD8-8FCB-4730-B00E-061727A3D0D4}"/>
                </a:ext>
              </a:extLst>
            </p:cNvPr>
            <p:cNvGrpSpPr/>
            <p:nvPr/>
          </p:nvGrpSpPr>
          <p:grpSpPr>
            <a:xfrm>
              <a:off x="6597373" y="5161275"/>
              <a:ext cx="294851" cy="158582"/>
              <a:chOff x="6448527" y="5266427"/>
              <a:chExt cx="549901" cy="295758"/>
            </a:xfrm>
          </p:grpSpPr>
          <p:sp>
            <p:nvSpPr>
              <p:cNvPr id="145" name="cloud">
                <a:extLst>
                  <a:ext uri="{FF2B5EF4-FFF2-40B4-BE49-F238E27FC236}">
                    <a16:creationId xmlns:a16="http://schemas.microsoft.com/office/drawing/2014/main" id="{9B377E40-AA4F-4BF1-92D0-248FBEC22A8E}"/>
                  </a:ext>
                </a:extLst>
              </p:cNvPr>
              <p:cNvSpPr>
                <a:spLocks noChangeAspect="1"/>
              </p:cNvSpPr>
              <p:nvPr/>
            </p:nvSpPr>
            <p:spPr bwMode="auto">
              <a:xfrm>
                <a:off x="6448527" y="5273249"/>
                <a:ext cx="453519" cy="2889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15875" cap="sq">
                <a:solidFill>
                  <a:schemeClr val="tx1">
                    <a:lumMod val="90000"/>
                    <a:lumOff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6" name="Browser">
                <a:extLst>
                  <a:ext uri="{FF2B5EF4-FFF2-40B4-BE49-F238E27FC236}">
                    <a16:creationId xmlns:a16="http://schemas.microsoft.com/office/drawing/2014/main" id="{FFA0FB2D-9D3A-4F5D-BFCA-A54E90F2C93C}"/>
                  </a:ext>
                </a:extLst>
              </p:cNvPr>
              <p:cNvSpPr>
                <a:spLocks noChangeAspect="1" noEditPoints="1"/>
              </p:cNvSpPr>
              <p:nvPr/>
            </p:nvSpPr>
            <p:spPr bwMode="auto">
              <a:xfrm>
                <a:off x="6794421" y="5266427"/>
                <a:ext cx="204007" cy="16327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solidFill>
                <a:schemeClr val="bg1"/>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47" name="people_12">
              <a:extLst>
                <a:ext uri="{FF2B5EF4-FFF2-40B4-BE49-F238E27FC236}">
                  <a16:creationId xmlns:a16="http://schemas.microsoft.com/office/drawing/2014/main" id="{629172E2-82F0-4A1A-A9C5-D2115EC9E108}"/>
                </a:ext>
              </a:extLst>
            </p:cNvPr>
            <p:cNvSpPr>
              <a:spLocks noChangeAspect="1" noEditPoints="1"/>
            </p:cNvSpPr>
            <p:nvPr/>
          </p:nvSpPr>
          <p:spPr bwMode="auto">
            <a:xfrm>
              <a:off x="7458817" y="5295827"/>
              <a:ext cx="347430" cy="296419"/>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48" name="Group 147">
            <a:extLst>
              <a:ext uri="{FF2B5EF4-FFF2-40B4-BE49-F238E27FC236}">
                <a16:creationId xmlns:a16="http://schemas.microsoft.com/office/drawing/2014/main" id="{0F3FA927-E142-4889-BA75-2A3967232671}"/>
              </a:ext>
            </a:extLst>
          </p:cNvPr>
          <p:cNvGrpSpPr/>
          <p:nvPr/>
        </p:nvGrpSpPr>
        <p:grpSpPr>
          <a:xfrm>
            <a:off x="4231696" y="4621487"/>
            <a:ext cx="348366" cy="342959"/>
            <a:chOff x="7832549" y="1291154"/>
            <a:chExt cx="432152" cy="432152"/>
          </a:xfrm>
        </p:grpSpPr>
        <p:sp>
          <p:nvSpPr>
            <p:cNvPr id="149" name="Oval 148">
              <a:extLst>
                <a:ext uri="{FF2B5EF4-FFF2-40B4-BE49-F238E27FC236}">
                  <a16:creationId xmlns:a16="http://schemas.microsoft.com/office/drawing/2014/main" id="{F6D6E0B7-58F9-4BC6-9FA9-F81D89615733}"/>
                </a:ext>
              </a:extLst>
            </p:cNvPr>
            <p:cNvSpPr/>
            <p:nvPr/>
          </p:nvSpPr>
          <p:spPr bwMode="auto">
            <a:xfrm>
              <a:off x="7832549" y="1291154"/>
              <a:ext cx="432152" cy="432152"/>
            </a:xfrm>
            <a:prstGeom prst="ellipse">
              <a:avLst/>
            </a:prstGeom>
            <a:solidFill>
              <a:schemeClr val="accent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Freeform 5">
              <a:extLst>
                <a:ext uri="{FF2B5EF4-FFF2-40B4-BE49-F238E27FC236}">
                  <a16:creationId xmlns:a16="http://schemas.microsoft.com/office/drawing/2014/main" id="{872B958D-65EF-4306-AE96-4F7A37CE8A75}"/>
                </a:ext>
              </a:extLst>
            </p:cNvPr>
            <p:cNvSpPr>
              <a:spLocks/>
            </p:cNvSpPr>
            <p:nvPr/>
          </p:nvSpPr>
          <p:spPr bwMode="auto">
            <a:xfrm rot="5400000">
              <a:off x="7945834" y="1407970"/>
              <a:ext cx="203466" cy="200639"/>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chemeClr val="bg2"/>
            </a:solidFill>
            <a:ln w="19050">
              <a:solidFill>
                <a:schemeClr val="bg1"/>
              </a:solidFill>
              <a:round/>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nvGrpSpPr>
          <p:cNvPr id="77" name="Group 76"/>
          <p:cNvGrpSpPr/>
          <p:nvPr/>
        </p:nvGrpSpPr>
        <p:grpSpPr>
          <a:xfrm>
            <a:off x="4231696" y="2873324"/>
            <a:ext cx="348366" cy="342959"/>
            <a:chOff x="7832549" y="1291154"/>
            <a:chExt cx="432152" cy="432152"/>
          </a:xfrm>
        </p:grpSpPr>
        <p:sp>
          <p:nvSpPr>
            <p:cNvPr id="78" name="Oval 77"/>
            <p:cNvSpPr/>
            <p:nvPr/>
          </p:nvSpPr>
          <p:spPr bwMode="auto">
            <a:xfrm>
              <a:off x="7832549" y="1291154"/>
              <a:ext cx="432152" cy="432152"/>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Freeform 5"/>
            <p:cNvSpPr>
              <a:spLocks/>
            </p:cNvSpPr>
            <p:nvPr/>
          </p:nvSpPr>
          <p:spPr bwMode="auto">
            <a:xfrm rot="5400000">
              <a:off x="7945834" y="1407970"/>
              <a:ext cx="203466" cy="200639"/>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chemeClr val="bg2"/>
            </a:solidFill>
            <a:ln w="19050">
              <a:solidFill>
                <a:schemeClr val="accent1"/>
              </a:solidFill>
              <a:round/>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nvGrpSpPr>
          <p:cNvPr id="166" name="Group 165">
            <a:extLst>
              <a:ext uri="{FF2B5EF4-FFF2-40B4-BE49-F238E27FC236}">
                <a16:creationId xmlns:a16="http://schemas.microsoft.com/office/drawing/2014/main" id="{48595E24-CE7C-49F7-8F26-F3992674AA39}"/>
              </a:ext>
            </a:extLst>
          </p:cNvPr>
          <p:cNvGrpSpPr/>
          <p:nvPr/>
        </p:nvGrpSpPr>
        <p:grpSpPr>
          <a:xfrm flipV="1">
            <a:off x="445749" y="3975386"/>
            <a:ext cx="6391773" cy="2544989"/>
            <a:chOff x="254833" y="1012383"/>
            <a:chExt cx="5846509" cy="2560857"/>
          </a:xfrm>
        </p:grpSpPr>
        <p:grpSp>
          <p:nvGrpSpPr>
            <p:cNvPr id="167" name="Group 166">
              <a:extLst>
                <a:ext uri="{FF2B5EF4-FFF2-40B4-BE49-F238E27FC236}">
                  <a16:creationId xmlns:a16="http://schemas.microsoft.com/office/drawing/2014/main" id="{BEE51CF0-CA49-4BA1-A63E-9039B0478BF0}"/>
                </a:ext>
              </a:extLst>
            </p:cNvPr>
            <p:cNvGrpSpPr/>
            <p:nvPr/>
          </p:nvGrpSpPr>
          <p:grpSpPr>
            <a:xfrm>
              <a:off x="254833" y="1012383"/>
              <a:ext cx="5846509" cy="2560857"/>
              <a:chOff x="347588" y="1214721"/>
              <a:chExt cx="4375377" cy="2406595"/>
            </a:xfrm>
          </p:grpSpPr>
          <p:sp>
            <p:nvSpPr>
              <p:cNvPr id="169" name="Freeform 99">
                <a:extLst>
                  <a:ext uri="{FF2B5EF4-FFF2-40B4-BE49-F238E27FC236}">
                    <a16:creationId xmlns:a16="http://schemas.microsoft.com/office/drawing/2014/main" id="{2F778AD5-994F-45FC-8829-32826714C3D7}"/>
                  </a:ext>
                </a:extLst>
              </p:cNvPr>
              <p:cNvSpPr/>
              <p:nvPr/>
            </p:nvSpPr>
            <p:spPr bwMode="auto">
              <a:xfrm>
                <a:off x="347588" y="1223963"/>
                <a:ext cx="4375377" cy="2397353"/>
              </a:xfrm>
              <a:custGeom>
                <a:avLst/>
                <a:gdLst>
                  <a:gd name="connsiteX0" fmla="*/ 8795657 w 8795657"/>
                  <a:gd name="connsiteY0" fmla="*/ 206828 h 3113314"/>
                  <a:gd name="connsiteX1" fmla="*/ 8795657 w 8795657"/>
                  <a:gd name="connsiteY1" fmla="*/ 0 h 3113314"/>
                  <a:gd name="connsiteX2" fmla="*/ 0 w 8795657"/>
                  <a:gd name="connsiteY2" fmla="*/ 0 h 3113314"/>
                  <a:gd name="connsiteX3" fmla="*/ 0 w 8795657"/>
                  <a:gd name="connsiteY3" fmla="*/ 3113314 h 3113314"/>
                  <a:gd name="connsiteX4" fmla="*/ 174171 w 8795657"/>
                  <a:gd name="connsiteY4" fmla="*/ 3113314 h 3113314"/>
                  <a:gd name="connsiteX0" fmla="*/ 8795657 w 8795657"/>
                  <a:gd name="connsiteY0" fmla="*/ 206828 h 3113314"/>
                  <a:gd name="connsiteX1" fmla="*/ 8795657 w 8795657"/>
                  <a:gd name="connsiteY1" fmla="*/ 0 h 3113314"/>
                  <a:gd name="connsiteX2" fmla="*/ 0 w 8795657"/>
                  <a:gd name="connsiteY2" fmla="*/ 0 h 3113314"/>
                  <a:gd name="connsiteX3" fmla="*/ 0 w 8795657"/>
                  <a:gd name="connsiteY3" fmla="*/ 3113314 h 3113314"/>
                  <a:gd name="connsiteX4" fmla="*/ 174172 w 8795657"/>
                  <a:gd name="connsiteY4" fmla="*/ 3113314 h 3113314"/>
                  <a:gd name="connsiteX0" fmla="*/ 8795657 w 8795657"/>
                  <a:gd name="connsiteY0" fmla="*/ 206828 h 3118765"/>
                  <a:gd name="connsiteX1" fmla="*/ 8795657 w 8795657"/>
                  <a:gd name="connsiteY1" fmla="*/ 0 h 3118765"/>
                  <a:gd name="connsiteX2" fmla="*/ 0 w 8795657"/>
                  <a:gd name="connsiteY2" fmla="*/ 0 h 3118765"/>
                  <a:gd name="connsiteX3" fmla="*/ 0 w 8795657"/>
                  <a:gd name="connsiteY3" fmla="*/ 3113314 h 3118765"/>
                  <a:gd name="connsiteX4" fmla="*/ 435128 w 8795657"/>
                  <a:gd name="connsiteY4" fmla="*/ 3118765 h 3118765"/>
                  <a:gd name="connsiteX0" fmla="*/ 8795657 w 8795657"/>
                  <a:gd name="connsiteY0" fmla="*/ 206828 h 3116040"/>
                  <a:gd name="connsiteX1" fmla="*/ 8795657 w 8795657"/>
                  <a:gd name="connsiteY1" fmla="*/ 0 h 3116040"/>
                  <a:gd name="connsiteX2" fmla="*/ 0 w 8795657"/>
                  <a:gd name="connsiteY2" fmla="*/ 0 h 3116040"/>
                  <a:gd name="connsiteX3" fmla="*/ 0 w 8795657"/>
                  <a:gd name="connsiteY3" fmla="*/ 3113314 h 3116040"/>
                  <a:gd name="connsiteX4" fmla="*/ 301874 w 8795657"/>
                  <a:gd name="connsiteY4" fmla="*/ 3116040 h 3116040"/>
                  <a:gd name="connsiteX0" fmla="*/ 8799821 w 8799821"/>
                  <a:gd name="connsiteY0" fmla="*/ 225224 h 3116040"/>
                  <a:gd name="connsiteX1" fmla="*/ 8795657 w 8799821"/>
                  <a:gd name="connsiteY1" fmla="*/ 0 h 3116040"/>
                  <a:gd name="connsiteX2" fmla="*/ 0 w 8799821"/>
                  <a:gd name="connsiteY2" fmla="*/ 0 h 3116040"/>
                  <a:gd name="connsiteX3" fmla="*/ 0 w 8799821"/>
                  <a:gd name="connsiteY3" fmla="*/ 3113314 h 3116040"/>
                  <a:gd name="connsiteX4" fmla="*/ 301874 w 8799821"/>
                  <a:gd name="connsiteY4" fmla="*/ 3116040 h 3116040"/>
                  <a:gd name="connsiteX0" fmla="*/ 8799821 w 8799821"/>
                  <a:gd name="connsiteY0" fmla="*/ 225224 h 3113353"/>
                  <a:gd name="connsiteX1" fmla="*/ 8795657 w 8799821"/>
                  <a:gd name="connsiteY1" fmla="*/ 0 h 3113353"/>
                  <a:gd name="connsiteX2" fmla="*/ 0 w 8799821"/>
                  <a:gd name="connsiteY2" fmla="*/ 0 h 3113353"/>
                  <a:gd name="connsiteX3" fmla="*/ 0 w 8799821"/>
                  <a:gd name="connsiteY3" fmla="*/ 3113314 h 3113353"/>
                  <a:gd name="connsiteX4" fmla="*/ 538285 w 8799821"/>
                  <a:gd name="connsiteY4" fmla="*/ 3100029 h 3113353"/>
                  <a:gd name="connsiteX0" fmla="*/ 8799821 w 8799821"/>
                  <a:gd name="connsiteY0" fmla="*/ 225224 h 3113314"/>
                  <a:gd name="connsiteX1" fmla="*/ 8795657 w 8799821"/>
                  <a:gd name="connsiteY1" fmla="*/ 0 h 3113314"/>
                  <a:gd name="connsiteX2" fmla="*/ 0 w 8799821"/>
                  <a:gd name="connsiteY2" fmla="*/ 0 h 3113314"/>
                  <a:gd name="connsiteX3" fmla="*/ 0 w 8799821"/>
                  <a:gd name="connsiteY3" fmla="*/ 3113314 h 3113314"/>
                  <a:gd name="connsiteX4" fmla="*/ 538285 w 8799821"/>
                  <a:gd name="connsiteY4" fmla="*/ 3108034 h 3113314"/>
                  <a:gd name="connsiteX0" fmla="*/ 8790142 w 8795657"/>
                  <a:gd name="connsiteY0" fmla="*/ 354791 h 3113314"/>
                  <a:gd name="connsiteX1" fmla="*/ 8795657 w 8795657"/>
                  <a:gd name="connsiteY1" fmla="*/ 0 h 3113314"/>
                  <a:gd name="connsiteX2" fmla="*/ 0 w 8795657"/>
                  <a:gd name="connsiteY2" fmla="*/ 0 h 3113314"/>
                  <a:gd name="connsiteX3" fmla="*/ 0 w 8795657"/>
                  <a:gd name="connsiteY3" fmla="*/ 3113314 h 3113314"/>
                  <a:gd name="connsiteX4" fmla="*/ 538285 w 8795657"/>
                  <a:gd name="connsiteY4" fmla="*/ 3108034 h 3113314"/>
                  <a:gd name="connsiteX0" fmla="*/ 8790143 w 8795657"/>
                  <a:gd name="connsiteY0" fmla="*/ 389342 h 3113314"/>
                  <a:gd name="connsiteX1" fmla="*/ 8795657 w 8795657"/>
                  <a:gd name="connsiteY1" fmla="*/ 0 h 3113314"/>
                  <a:gd name="connsiteX2" fmla="*/ 0 w 8795657"/>
                  <a:gd name="connsiteY2" fmla="*/ 0 h 3113314"/>
                  <a:gd name="connsiteX3" fmla="*/ 0 w 8795657"/>
                  <a:gd name="connsiteY3" fmla="*/ 3113314 h 3113314"/>
                  <a:gd name="connsiteX4" fmla="*/ 538285 w 8795657"/>
                  <a:gd name="connsiteY4" fmla="*/ 3108034 h 3113314"/>
                  <a:gd name="connsiteX0" fmla="*/ 8799822 w 8800103"/>
                  <a:gd name="connsiteY0" fmla="*/ 372068 h 3113314"/>
                  <a:gd name="connsiteX1" fmla="*/ 8795657 w 8800103"/>
                  <a:gd name="connsiteY1" fmla="*/ 0 h 3113314"/>
                  <a:gd name="connsiteX2" fmla="*/ 0 w 8800103"/>
                  <a:gd name="connsiteY2" fmla="*/ 0 h 3113314"/>
                  <a:gd name="connsiteX3" fmla="*/ 0 w 8800103"/>
                  <a:gd name="connsiteY3" fmla="*/ 3113314 h 3113314"/>
                  <a:gd name="connsiteX4" fmla="*/ 538285 w 8800103"/>
                  <a:gd name="connsiteY4" fmla="*/ 3108034 h 3113314"/>
                  <a:gd name="connsiteX0" fmla="*/ 8770785 w 8795657"/>
                  <a:gd name="connsiteY0" fmla="*/ 372068 h 3113314"/>
                  <a:gd name="connsiteX1" fmla="*/ 8795657 w 8795657"/>
                  <a:gd name="connsiteY1" fmla="*/ 0 h 3113314"/>
                  <a:gd name="connsiteX2" fmla="*/ 0 w 8795657"/>
                  <a:gd name="connsiteY2" fmla="*/ 0 h 3113314"/>
                  <a:gd name="connsiteX3" fmla="*/ 0 w 8795657"/>
                  <a:gd name="connsiteY3" fmla="*/ 3113314 h 3113314"/>
                  <a:gd name="connsiteX4" fmla="*/ 538285 w 8795657"/>
                  <a:gd name="connsiteY4" fmla="*/ 3108034 h 3113314"/>
                  <a:gd name="connsiteX0" fmla="*/ 8799822 w 8800103"/>
                  <a:gd name="connsiteY0" fmla="*/ 372068 h 3113314"/>
                  <a:gd name="connsiteX1" fmla="*/ 8795657 w 8800103"/>
                  <a:gd name="connsiteY1" fmla="*/ 0 h 3113314"/>
                  <a:gd name="connsiteX2" fmla="*/ 0 w 8800103"/>
                  <a:gd name="connsiteY2" fmla="*/ 0 h 3113314"/>
                  <a:gd name="connsiteX3" fmla="*/ 0 w 8800103"/>
                  <a:gd name="connsiteY3" fmla="*/ 3113314 h 3113314"/>
                  <a:gd name="connsiteX4" fmla="*/ 538285 w 8800103"/>
                  <a:gd name="connsiteY4" fmla="*/ 3108034 h 3113314"/>
                  <a:gd name="connsiteX0" fmla="*/ 8791024 w 8795657"/>
                  <a:gd name="connsiteY0" fmla="*/ 372068 h 3113314"/>
                  <a:gd name="connsiteX1" fmla="*/ 8795657 w 8795657"/>
                  <a:gd name="connsiteY1" fmla="*/ 0 h 3113314"/>
                  <a:gd name="connsiteX2" fmla="*/ 0 w 8795657"/>
                  <a:gd name="connsiteY2" fmla="*/ 0 h 3113314"/>
                  <a:gd name="connsiteX3" fmla="*/ 0 w 8795657"/>
                  <a:gd name="connsiteY3" fmla="*/ 3113314 h 3113314"/>
                  <a:gd name="connsiteX4" fmla="*/ 538285 w 8795657"/>
                  <a:gd name="connsiteY4" fmla="*/ 3108034 h 3113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5657" h="3113314">
                    <a:moveTo>
                      <a:pt x="8791024" y="372068"/>
                    </a:moveTo>
                    <a:cubicBezTo>
                      <a:pt x="8792862" y="253804"/>
                      <a:pt x="8793819" y="118264"/>
                      <a:pt x="8795657" y="0"/>
                    </a:cubicBezTo>
                    <a:lnTo>
                      <a:pt x="0" y="0"/>
                    </a:lnTo>
                    <a:lnTo>
                      <a:pt x="0" y="3113314"/>
                    </a:lnTo>
                    <a:lnTo>
                      <a:pt x="538285" y="3108034"/>
                    </a:lnTo>
                  </a:path>
                </a:pathLst>
              </a:custGeom>
              <a:noFill/>
              <a:ln w="31750">
                <a:solidFill>
                  <a:schemeClr val="accent3"/>
                </a:solidFill>
                <a:headEnd type="oval" w="med" len="med"/>
                <a:tailEnd type="arrow" w="sm"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70" name="Freeform 100">
                <a:extLst>
                  <a:ext uri="{FF2B5EF4-FFF2-40B4-BE49-F238E27FC236}">
                    <a16:creationId xmlns:a16="http://schemas.microsoft.com/office/drawing/2014/main" id="{F6D07480-2A37-4268-A62B-87BB2E8C7B48}"/>
                  </a:ext>
                </a:extLst>
              </p:cNvPr>
              <p:cNvSpPr/>
              <p:nvPr/>
            </p:nvSpPr>
            <p:spPr bwMode="auto">
              <a:xfrm>
                <a:off x="3951212" y="1221417"/>
                <a:ext cx="45719" cy="278658"/>
              </a:xfrm>
              <a:custGeom>
                <a:avLst/>
                <a:gdLst>
                  <a:gd name="connsiteX0" fmla="*/ 0 w 0"/>
                  <a:gd name="connsiteY0" fmla="*/ 222250 h 222250"/>
                  <a:gd name="connsiteX1" fmla="*/ 0 w 0"/>
                  <a:gd name="connsiteY1" fmla="*/ 0 h 222250"/>
                </a:gdLst>
                <a:ahLst/>
                <a:cxnLst>
                  <a:cxn ang="0">
                    <a:pos x="connsiteX0" y="connsiteY0"/>
                  </a:cxn>
                  <a:cxn ang="0">
                    <a:pos x="connsiteX1" y="connsiteY1"/>
                  </a:cxn>
                </a:cxnLst>
                <a:rect l="l" t="t" r="r" b="b"/>
                <a:pathLst>
                  <a:path h="222250">
                    <a:moveTo>
                      <a:pt x="0" y="222250"/>
                    </a:moveTo>
                    <a:lnTo>
                      <a:pt x="0" y="0"/>
                    </a:lnTo>
                  </a:path>
                </a:pathLst>
              </a:custGeom>
              <a:noFill/>
              <a:ln w="31750">
                <a:solidFill>
                  <a:schemeClr val="accent3"/>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75" name="Freeform 101">
                <a:extLst>
                  <a:ext uri="{FF2B5EF4-FFF2-40B4-BE49-F238E27FC236}">
                    <a16:creationId xmlns:a16="http://schemas.microsoft.com/office/drawing/2014/main" id="{60E3D6F7-C327-4071-8690-A6913029D9C9}"/>
                  </a:ext>
                </a:extLst>
              </p:cNvPr>
              <p:cNvSpPr/>
              <p:nvPr/>
            </p:nvSpPr>
            <p:spPr bwMode="auto">
              <a:xfrm>
                <a:off x="3050964" y="1214721"/>
                <a:ext cx="45720" cy="285355"/>
              </a:xfrm>
              <a:custGeom>
                <a:avLst/>
                <a:gdLst>
                  <a:gd name="connsiteX0" fmla="*/ 0 w 0"/>
                  <a:gd name="connsiteY0" fmla="*/ 222250 h 222250"/>
                  <a:gd name="connsiteX1" fmla="*/ 0 w 0"/>
                  <a:gd name="connsiteY1" fmla="*/ 0 h 222250"/>
                </a:gdLst>
                <a:ahLst/>
                <a:cxnLst>
                  <a:cxn ang="0">
                    <a:pos x="connsiteX0" y="connsiteY0"/>
                  </a:cxn>
                  <a:cxn ang="0">
                    <a:pos x="connsiteX1" y="connsiteY1"/>
                  </a:cxn>
                </a:cxnLst>
                <a:rect l="l" t="t" r="r" b="b"/>
                <a:pathLst>
                  <a:path h="222250">
                    <a:moveTo>
                      <a:pt x="0" y="222250"/>
                    </a:moveTo>
                    <a:lnTo>
                      <a:pt x="0" y="0"/>
                    </a:lnTo>
                  </a:path>
                </a:pathLst>
              </a:custGeom>
              <a:noFill/>
              <a:ln w="31750">
                <a:solidFill>
                  <a:schemeClr val="accent3"/>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76" name="Freeform 102">
                <a:extLst>
                  <a:ext uri="{FF2B5EF4-FFF2-40B4-BE49-F238E27FC236}">
                    <a16:creationId xmlns:a16="http://schemas.microsoft.com/office/drawing/2014/main" id="{B3C6224C-0C73-4D92-974E-B19E7A157048}"/>
                  </a:ext>
                </a:extLst>
              </p:cNvPr>
              <p:cNvSpPr/>
              <p:nvPr/>
            </p:nvSpPr>
            <p:spPr bwMode="auto">
              <a:xfrm>
                <a:off x="1627853" y="1214721"/>
                <a:ext cx="45720" cy="285355"/>
              </a:xfrm>
              <a:custGeom>
                <a:avLst/>
                <a:gdLst>
                  <a:gd name="connsiteX0" fmla="*/ 0 w 0"/>
                  <a:gd name="connsiteY0" fmla="*/ 222250 h 222250"/>
                  <a:gd name="connsiteX1" fmla="*/ 0 w 0"/>
                  <a:gd name="connsiteY1" fmla="*/ 0 h 222250"/>
                </a:gdLst>
                <a:ahLst/>
                <a:cxnLst>
                  <a:cxn ang="0">
                    <a:pos x="connsiteX0" y="connsiteY0"/>
                  </a:cxn>
                  <a:cxn ang="0">
                    <a:pos x="connsiteX1" y="connsiteY1"/>
                  </a:cxn>
                </a:cxnLst>
                <a:rect l="l" t="t" r="r" b="b"/>
                <a:pathLst>
                  <a:path h="222250">
                    <a:moveTo>
                      <a:pt x="0" y="222250"/>
                    </a:moveTo>
                    <a:lnTo>
                      <a:pt x="0" y="0"/>
                    </a:lnTo>
                  </a:path>
                </a:pathLst>
              </a:custGeom>
              <a:noFill/>
              <a:ln w="31750">
                <a:solidFill>
                  <a:schemeClr val="accent3"/>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77" name="Freeform 103">
                <a:extLst>
                  <a:ext uri="{FF2B5EF4-FFF2-40B4-BE49-F238E27FC236}">
                    <a16:creationId xmlns:a16="http://schemas.microsoft.com/office/drawing/2014/main" id="{CBE9DA12-CC0E-4EDC-AAF5-9BBA94AC5AEF}"/>
                  </a:ext>
                </a:extLst>
              </p:cNvPr>
              <p:cNvSpPr/>
              <p:nvPr/>
            </p:nvSpPr>
            <p:spPr bwMode="auto">
              <a:xfrm flipH="1">
                <a:off x="878145" y="1251061"/>
                <a:ext cx="46705" cy="249015"/>
              </a:xfrm>
              <a:custGeom>
                <a:avLst/>
                <a:gdLst>
                  <a:gd name="connsiteX0" fmla="*/ 0 w 0"/>
                  <a:gd name="connsiteY0" fmla="*/ 222250 h 222250"/>
                  <a:gd name="connsiteX1" fmla="*/ 0 w 0"/>
                  <a:gd name="connsiteY1" fmla="*/ 0 h 222250"/>
                </a:gdLst>
                <a:ahLst/>
                <a:cxnLst>
                  <a:cxn ang="0">
                    <a:pos x="connsiteX0" y="connsiteY0"/>
                  </a:cxn>
                  <a:cxn ang="0">
                    <a:pos x="connsiteX1" y="connsiteY1"/>
                  </a:cxn>
                </a:cxnLst>
                <a:rect l="l" t="t" r="r" b="b"/>
                <a:pathLst>
                  <a:path h="222250">
                    <a:moveTo>
                      <a:pt x="0" y="222250"/>
                    </a:moveTo>
                    <a:lnTo>
                      <a:pt x="0" y="0"/>
                    </a:lnTo>
                  </a:path>
                </a:pathLst>
              </a:custGeom>
              <a:noFill/>
              <a:ln w="31750">
                <a:solidFill>
                  <a:schemeClr val="accent3"/>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168" name="Freeform 84">
              <a:extLst>
                <a:ext uri="{FF2B5EF4-FFF2-40B4-BE49-F238E27FC236}">
                  <a16:creationId xmlns:a16="http://schemas.microsoft.com/office/drawing/2014/main" id="{56E8AB16-E3F1-4F4D-A715-B589ABFD5018}"/>
                </a:ext>
              </a:extLst>
            </p:cNvPr>
            <p:cNvSpPr/>
            <p:nvPr/>
          </p:nvSpPr>
          <p:spPr bwMode="auto">
            <a:xfrm>
              <a:off x="2817645" y="1025268"/>
              <a:ext cx="45719" cy="290761"/>
            </a:xfrm>
            <a:custGeom>
              <a:avLst/>
              <a:gdLst>
                <a:gd name="connsiteX0" fmla="*/ 0 w 0"/>
                <a:gd name="connsiteY0" fmla="*/ 222250 h 222250"/>
                <a:gd name="connsiteX1" fmla="*/ 0 w 0"/>
                <a:gd name="connsiteY1" fmla="*/ 0 h 222250"/>
              </a:gdLst>
              <a:ahLst/>
              <a:cxnLst>
                <a:cxn ang="0">
                  <a:pos x="connsiteX0" y="connsiteY0"/>
                </a:cxn>
                <a:cxn ang="0">
                  <a:pos x="connsiteX1" y="connsiteY1"/>
                </a:cxn>
              </a:cxnLst>
              <a:rect l="l" t="t" r="r" b="b"/>
              <a:pathLst>
                <a:path h="222250">
                  <a:moveTo>
                    <a:pt x="0" y="222250"/>
                  </a:moveTo>
                  <a:lnTo>
                    <a:pt x="0" y="0"/>
                  </a:lnTo>
                </a:path>
              </a:pathLst>
            </a:custGeom>
            <a:noFill/>
            <a:ln w="31750">
              <a:solidFill>
                <a:schemeClr val="accent3"/>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nvGrpSpPr>
          <p:cNvPr id="178" name="Group 177">
            <a:extLst>
              <a:ext uri="{FF2B5EF4-FFF2-40B4-BE49-F238E27FC236}">
                <a16:creationId xmlns:a16="http://schemas.microsoft.com/office/drawing/2014/main" id="{B37A3F4A-DFF2-496D-85D4-21AD94DA12A3}"/>
              </a:ext>
            </a:extLst>
          </p:cNvPr>
          <p:cNvGrpSpPr/>
          <p:nvPr/>
        </p:nvGrpSpPr>
        <p:grpSpPr>
          <a:xfrm flipV="1">
            <a:off x="8006079" y="2167021"/>
            <a:ext cx="336423" cy="6782324"/>
            <a:chOff x="11633684" y="-289029"/>
            <a:chExt cx="326964" cy="6233927"/>
          </a:xfrm>
        </p:grpSpPr>
        <p:sp>
          <p:nvSpPr>
            <p:cNvPr id="179" name="Freeform 97">
              <a:extLst>
                <a:ext uri="{FF2B5EF4-FFF2-40B4-BE49-F238E27FC236}">
                  <a16:creationId xmlns:a16="http://schemas.microsoft.com/office/drawing/2014/main" id="{EF2DBF6E-FE45-457F-8444-CD83760611A3}"/>
                </a:ext>
              </a:extLst>
            </p:cNvPr>
            <p:cNvSpPr/>
            <p:nvPr/>
          </p:nvSpPr>
          <p:spPr bwMode="auto">
            <a:xfrm>
              <a:off x="11633684" y="2921379"/>
              <a:ext cx="326964" cy="3023519"/>
            </a:xfrm>
            <a:custGeom>
              <a:avLst/>
              <a:gdLst>
                <a:gd name="connsiteX0" fmla="*/ 0 w 1219200"/>
                <a:gd name="connsiteY0" fmla="*/ 206828 h 4212771"/>
                <a:gd name="connsiteX1" fmla="*/ 0 w 1219200"/>
                <a:gd name="connsiteY1" fmla="*/ 0 h 4212771"/>
                <a:gd name="connsiteX2" fmla="*/ 1219200 w 1219200"/>
                <a:gd name="connsiteY2" fmla="*/ 0 h 4212771"/>
                <a:gd name="connsiteX3" fmla="*/ 1219200 w 1219200"/>
                <a:gd name="connsiteY3" fmla="*/ 4212771 h 4212771"/>
                <a:gd name="connsiteX4" fmla="*/ 1012371 w 1219200"/>
                <a:gd name="connsiteY4" fmla="*/ 4212771 h 4212771"/>
                <a:gd name="connsiteX0" fmla="*/ 0 w 1222545"/>
                <a:gd name="connsiteY0" fmla="*/ 200892 h 4212771"/>
                <a:gd name="connsiteX1" fmla="*/ 3345 w 1222545"/>
                <a:gd name="connsiteY1" fmla="*/ 0 h 4212771"/>
                <a:gd name="connsiteX2" fmla="*/ 1222545 w 1222545"/>
                <a:gd name="connsiteY2" fmla="*/ 0 h 4212771"/>
                <a:gd name="connsiteX3" fmla="*/ 1222545 w 1222545"/>
                <a:gd name="connsiteY3" fmla="*/ 4212771 h 4212771"/>
                <a:gd name="connsiteX4" fmla="*/ 1015716 w 1222545"/>
                <a:gd name="connsiteY4" fmla="*/ 4212771 h 4212771"/>
                <a:gd name="connsiteX0" fmla="*/ 0 w 1222545"/>
                <a:gd name="connsiteY0" fmla="*/ 200892 h 4212771"/>
                <a:gd name="connsiteX1" fmla="*/ 3345 w 1222545"/>
                <a:gd name="connsiteY1" fmla="*/ 0 h 4212771"/>
                <a:gd name="connsiteX2" fmla="*/ 1222545 w 1222545"/>
                <a:gd name="connsiteY2" fmla="*/ 0 h 4212771"/>
                <a:gd name="connsiteX3" fmla="*/ 1222545 w 1222545"/>
                <a:gd name="connsiteY3" fmla="*/ 4212771 h 4212771"/>
                <a:gd name="connsiteX4" fmla="*/ 932091 w 1222545"/>
                <a:gd name="connsiteY4" fmla="*/ 4212771 h 4212771"/>
                <a:gd name="connsiteX0" fmla="*/ 0 w 1222545"/>
                <a:gd name="connsiteY0" fmla="*/ 200892 h 4212771"/>
                <a:gd name="connsiteX1" fmla="*/ 3345 w 1222545"/>
                <a:gd name="connsiteY1" fmla="*/ 0 h 4212771"/>
                <a:gd name="connsiteX2" fmla="*/ 1222545 w 1222545"/>
                <a:gd name="connsiteY2" fmla="*/ 0 h 4212771"/>
                <a:gd name="connsiteX3" fmla="*/ 1222545 w 1222545"/>
                <a:gd name="connsiteY3" fmla="*/ 4212771 h 4212771"/>
                <a:gd name="connsiteX4" fmla="*/ 674998 w 1222545"/>
                <a:gd name="connsiteY4" fmla="*/ 4212771 h 4212771"/>
                <a:gd name="connsiteX0" fmla="*/ 1 w 1219201"/>
                <a:gd name="connsiteY0" fmla="*/ 0 h 4212771"/>
                <a:gd name="connsiteX1" fmla="*/ 1219201 w 1219201"/>
                <a:gd name="connsiteY1" fmla="*/ 0 h 4212771"/>
                <a:gd name="connsiteX2" fmla="*/ 1219201 w 1219201"/>
                <a:gd name="connsiteY2" fmla="*/ 4212771 h 4212771"/>
                <a:gd name="connsiteX3" fmla="*/ 671654 w 1219201"/>
                <a:gd name="connsiteY3" fmla="*/ 4212771 h 4212771"/>
                <a:gd name="connsiteX0" fmla="*/ 9240 w 547547"/>
                <a:gd name="connsiteY0" fmla="*/ 0 h 4212771"/>
                <a:gd name="connsiteX1" fmla="*/ 547547 w 547547"/>
                <a:gd name="connsiteY1" fmla="*/ 0 h 4212771"/>
                <a:gd name="connsiteX2" fmla="*/ 547547 w 547547"/>
                <a:gd name="connsiteY2" fmla="*/ 4212771 h 4212771"/>
                <a:gd name="connsiteX3" fmla="*/ 0 w 547547"/>
                <a:gd name="connsiteY3" fmla="*/ 4212771 h 4212771"/>
              </a:gdLst>
              <a:ahLst/>
              <a:cxnLst>
                <a:cxn ang="0">
                  <a:pos x="connsiteX0" y="connsiteY0"/>
                </a:cxn>
                <a:cxn ang="0">
                  <a:pos x="connsiteX1" y="connsiteY1"/>
                </a:cxn>
                <a:cxn ang="0">
                  <a:pos x="connsiteX2" y="connsiteY2"/>
                </a:cxn>
                <a:cxn ang="0">
                  <a:pos x="connsiteX3" y="connsiteY3"/>
                </a:cxn>
              </a:cxnLst>
              <a:rect l="l" t="t" r="r" b="b"/>
              <a:pathLst>
                <a:path w="547547" h="4212771">
                  <a:moveTo>
                    <a:pt x="9240" y="0"/>
                  </a:moveTo>
                  <a:lnTo>
                    <a:pt x="547547" y="0"/>
                  </a:lnTo>
                  <a:lnTo>
                    <a:pt x="547547" y="4212771"/>
                  </a:lnTo>
                  <a:lnTo>
                    <a:pt x="0" y="4212771"/>
                  </a:lnTo>
                </a:path>
              </a:pathLst>
            </a:custGeom>
            <a:noFill/>
            <a:ln w="31750">
              <a:solidFill>
                <a:schemeClr val="accent2"/>
              </a:solidFill>
              <a:headEnd type="oval" w="med" len="med"/>
              <a:tailEnd type="arrow" w="sm"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80" name="Freeform 98">
              <a:extLst>
                <a:ext uri="{FF2B5EF4-FFF2-40B4-BE49-F238E27FC236}">
                  <a16:creationId xmlns:a16="http://schemas.microsoft.com/office/drawing/2014/main" id="{C8DCE4DB-1AE4-4ADC-A4A7-D0842DDBD257}"/>
                </a:ext>
              </a:extLst>
            </p:cNvPr>
            <p:cNvSpPr/>
            <p:nvPr/>
          </p:nvSpPr>
          <p:spPr bwMode="auto">
            <a:xfrm flipV="1">
              <a:off x="11641562" y="-289029"/>
              <a:ext cx="308615" cy="4808969"/>
            </a:xfrm>
            <a:custGeom>
              <a:avLst/>
              <a:gdLst>
                <a:gd name="connsiteX0" fmla="*/ 0 w 206829"/>
                <a:gd name="connsiteY0" fmla="*/ 0 h 0"/>
                <a:gd name="connsiteX1" fmla="*/ 206829 w 206829"/>
                <a:gd name="connsiteY1" fmla="*/ 0 h 0"/>
              </a:gdLst>
              <a:ahLst/>
              <a:cxnLst>
                <a:cxn ang="0">
                  <a:pos x="connsiteX0" y="connsiteY0"/>
                </a:cxn>
                <a:cxn ang="0">
                  <a:pos x="connsiteX1" y="connsiteY1"/>
                </a:cxn>
              </a:cxnLst>
              <a:rect l="l" t="t" r="r" b="b"/>
              <a:pathLst>
                <a:path w="206829">
                  <a:moveTo>
                    <a:pt x="0" y="0"/>
                  </a:moveTo>
                  <a:lnTo>
                    <a:pt x="206829" y="0"/>
                  </a:lnTo>
                </a:path>
              </a:pathLst>
            </a:custGeom>
            <a:noFill/>
            <a:ln w="31750">
              <a:solidFill>
                <a:schemeClr val="accent2"/>
              </a:solidFill>
              <a:headEnd type="arrow" w="sm" len="sm"/>
              <a:tailEnd type="none" w="sm"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Tree>
    <p:extLst>
      <p:ext uri="{BB962C8B-B14F-4D97-AF65-F5344CB8AC3E}">
        <p14:creationId xmlns:p14="http://schemas.microsoft.com/office/powerpoint/2010/main" val="145923426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5"/>
                                        </p:tgtEl>
                                        <p:attrNameLst>
                                          <p:attrName>style.visibility</p:attrName>
                                        </p:attrNameLst>
                                      </p:cBhvr>
                                      <p:to>
                                        <p:strVal val="visible"/>
                                      </p:to>
                                    </p:set>
                                    <p:animEffect transition="in" filter="fade">
                                      <p:cBhvr>
                                        <p:cTn id="7" dur="750"/>
                                        <p:tgtEl>
                                          <p:spTgt spid="225"/>
                                        </p:tgtEl>
                                      </p:cBhvr>
                                    </p:animEffect>
                                  </p:childTnLst>
                                </p:cTn>
                              </p:par>
                              <p:par>
                                <p:cTn id="8" presetID="42" presetClass="path" presetSubtype="0" decel="100000" fill="hold" nodeType="withEffect">
                                  <p:stCondLst>
                                    <p:cond delay="0"/>
                                  </p:stCondLst>
                                  <p:childTnLst>
                                    <p:animMotion origin="layout" path="M 1.45833E-6 -1.11111E-6 L 1.45833E-6 0.04861 " pathEditMode="relative" rAng="0" ptsTypes="AA">
                                      <p:cBhvr>
                                        <p:cTn id="9" dur="500" spd="-100000" fill="hold"/>
                                        <p:tgtEl>
                                          <p:spTgt spid="225"/>
                                        </p:tgtEl>
                                        <p:attrNameLst>
                                          <p:attrName>ppt_x</p:attrName>
                                          <p:attrName>ppt_y</p:attrName>
                                        </p:attrNameLst>
                                      </p:cBhvr>
                                      <p:rCtr x="0" y="2431"/>
                                    </p:animMotion>
                                  </p:childTnLst>
                                </p:cTn>
                              </p:par>
                              <p:par>
                                <p:cTn id="10" presetID="10" presetClass="entr" presetSubtype="0"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16" presetClass="entr" presetSubtype="37"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barn(outVertical)">
                                      <p:cBhvr>
                                        <p:cTn id="15" dur="500"/>
                                        <p:tgtEl>
                                          <p:spTgt spid="3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3"/>
                                        </p:tgtEl>
                                        <p:attrNameLst>
                                          <p:attrName>style.visibility</p:attrName>
                                        </p:attrNameLst>
                                      </p:cBhvr>
                                      <p:to>
                                        <p:strVal val="visible"/>
                                      </p:to>
                                    </p:set>
                                    <p:animEffect transition="in" filter="fade">
                                      <p:cBhvr>
                                        <p:cTn id="18" dur="500"/>
                                        <p:tgtEl>
                                          <p:spTgt spid="15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6"/>
                                        </p:tgtEl>
                                        <p:attrNameLst>
                                          <p:attrName>style.visibility</p:attrName>
                                        </p:attrNameLst>
                                      </p:cBhvr>
                                      <p:to>
                                        <p:strVal val="visible"/>
                                      </p:to>
                                    </p:set>
                                    <p:animEffect transition="in" filter="fade">
                                      <p:cBhvr>
                                        <p:cTn id="21" dur="500"/>
                                        <p:tgtEl>
                                          <p:spTgt spid="1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2"/>
                                        </p:tgtEl>
                                        <p:attrNameLst>
                                          <p:attrName>style.visibility</p:attrName>
                                        </p:attrNameLst>
                                      </p:cBhvr>
                                      <p:to>
                                        <p:strVal val="visible"/>
                                      </p:to>
                                    </p:set>
                                    <p:animEffect transition="in" filter="fade">
                                      <p:cBhvr>
                                        <p:cTn id="24" dur="500"/>
                                        <p:tgtEl>
                                          <p:spTgt spid="15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fade">
                                      <p:cBhvr>
                                        <p:cTn id="29" dur="500"/>
                                        <p:tgtEl>
                                          <p:spTgt spid="7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750"/>
                                        <p:tgtEl>
                                          <p:spTgt spid="11"/>
                                        </p:tgtEl>
                                      </p:cBhvr>
                                    </p:animEffect>
                                  </p:childTnLst>
                                </p:cTn>
                              </p:par>
                              <p:par>
                                <p:cTn id="33" presetID="42" presetClass="path" presetSubtype="0" decel="100000" fill="hold" grpId="1" nodeType="withEffect">
                                  <p:stCondLst>
                                    <p:cond delay="0"/>
                                  </p:stCondLst>
                                  <p:childTnLst>
                                    <p:animMotion origin="layout" path="M 1.45833E-6 -1.11111E-6 L 1.45833E-6 0.04861 " pathEditMode="relative" rAng="0" ptsTypes="AA">
                                      <p:cBhvr>
                                        <p:cTn id="34" dur="500" spd="-100000" fill="hold"/>
                                        <p:tgtEl>
                                          <p:spTgt spid="11"/>
                                        </p:tgtEl>
                                        <p:attrNameLst>
                                          <p:attrName>ppt_x</p:attrName>
                                          <p:attrName>ppt_y</p:attrName>
                                        </p:attrNameLst>
                                      </p:cBhvr>
                                      <p:rCtr x="0" y="2431"/>
                                    </p:animMotion>
                                  </p:childTnLst>
                                </p:cTn>
                              </p:par>
                              <p:par>
                                <p:cTn id="35" presetID="10" presetClass="entr" presetSubtype="0" fill="hold" grpId="0" nodeType="withEffect">
                                  <p:stCondLst>
                                    <p:cond delay="0"/>
                                  </p:stCondLst>
                                  <p:childTnLst>
                                    <p:set>
                                      <p:cBhvr>
                                        <p:cTn id="36" dur="1" fill="hold">
                                          <p:stCondLst>
                                            <p:cond delay="0"/>
                                          </p:stCondLst>
                                        </p:cTn>
                                        <p:tgtEl>
                                          <p:spTgt spid="127"/>
                                        </p:tgtEl>
                                        <p:attrNameLst>
                                          <p:attrName>style.visibility</p:attrName>
                                        </p:attrNameLst>
                                      </p:cBhvr>
                                      <p:to>
                                        <p:strVal val="visible"/>
                                      </p:to>
                                    </p:set>
                                    <p:animEffect transition="in" filter="fade">
                                      <p:cBhvr>
                                        <p:cTn id="37" dur="500"/>
                                        <p:tgtEl>
                                          <p:spTgt spid="12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6"/>
                                        </p:tgtEl>
                                        <p:attrNameLst>
                                          <p:attrName>style.visibility</p:attrName>
                                        </p:attrNameLst>
                                      </p:cBhvr>
                                      <p:to>
                                        <p:strVal val="visible"/>
                                      </p:to>
                                    </p:set>
                                    <p:animEffect transition="in" filter="fade">
                                      <p:cBhvr>
                                        <p:cTn id="40" dur="500"/>
                                        <p:tgtEl>
                                          <p:spTgt spid="11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4"/>
                                        </p:tgtEl>
                                        <p:attrNameLst>
                                          <p:attrName>style.visibility</p:attrName>
                                        </p:attrNameLst>
                                      </p:cBhvr>
                                      <p:to>
                                        <p:strVal val="visible"/>
                                      </p:to>
                                    </p:set>
                                    <p:animEffect transition="in" filter="fade">
                                      <p:cBhvr>
                                        <p:cTn id="43" dur="500"/>
                                        <p:tgtEl>
                                          <p:spTgt spid="134"/>
                                        </p:tgtEl>
                                      </p:cBhvr>
                                    </p:animEffect>
                                  </p:childTnLst>
                                </p:cTn>
                              </p:par>
                            </p:childTnLst>
                          </p:cTn>
                        </p:par>
                        <p:par>
                          <p:cTn id="44" fill="hold">
                            <p:stCondLst>
                              <p:cond delay="750"/>
                            </p:stCondLst>
                            <p:childTnLst>
                              <p:par>
                                <p:cTn id="45" presetID="10" presetClass="entr" presetSubtype="0"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par>
                          <p:cTn id="48" fill="hold">
                            <p:stCondLst>
                              <p:cond delay="1250"/>
                            </p:stCondLst>
                            <p:childTnLst>
                              <p:par>
                                <p:cTn id="49" presetID="10" presetClass="entr" presetSubtype="0" fill="hold"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17"/>
                                        </p:tgtEl>
                                        <p:attrNameLst>
                                          <p:attrName>style.visibility</p:attrName>
                                        </p:attrNameLst>
                                      </p:cBhvr>
                                      <p:to>
                                        <p:strVal val="visible"/>
                                      </p:to>
                                    </p:set>
                                    <p:animEffect transition="in" filter="fade">
                                      <p:cBhvr>
                                        <p:cTn id="54" dur="500"/>
                                        <p:tgtEl>
                                          <p:spTgt spid="11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37"/>
                                        </p:tgtEl>
                                        <p:attrNameLst>
                                          <p:attrName>style.visibility</p:attrName>
                                        </p:attrNameLst>
                                      </p:cBhvr>
                                      <p:to>
                                        <p:strVal val="visible"/>
                                      </p:to>
                                    </p:set>
                                    <p:animEffect transition="in" filter="fade">
                                      <p:cBhvr>
                                        <p:cTn id="57" dur="500"/>
                                        <p:tgtEl>
                                          <p:spTgt spid="13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51"/>
                                        </p:tgtEl>
                                        <p:attrNameLst>
                                          <p:attrName>style.visibility</p:attrName>
                                        </p:attrNameLst>
                                      </p:cBhvr>
                                      <p:to>
                                        <p:strVal val="visible"/>
                                      </p:to>
                                    </p:set>
                                    <p:animEffect transition="in" filter="fade">
                                      <p:cBhvr>
                                        <p:cTn id="60" dur="500"/>
                                        <p:tgtEl>
                                          <p:spTgt spid="151"/>
                                        </p:tgtEl>
                                      </p:cBhvr>
                                    </p:animEffect>
                                  </p:childTnLst>
                                </p:cTn>
                              </p:par>
                            </p:childTnLst>
                          </p:cTn>
                        </p:par>
                        <p:par>
                          <p:cTn id="61" fill="hold">
                            <p:stCondLst>
                              <p:cond delay="1750"/>
                            </p:stCondLst>
                            <p:childTnLst>
                              <p:par>
                                <p:cTn id="62" presetID="10" presetClass="entr" presetSubtype="0" fill="hold" nodeType="after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54"/>
                                        </p:tgtEl>
                                        <p:attrNameLst>
                                          <p:attrName>style.visibility</p:attrName>
                                        </p:attrNameLst>
                                      </p:cBhvr>
                                      <p:to>
                                        <p:strVal val="visible"/>
                                      </p:to>
                                    </p:set>
                                    <p:animEffect transition="in" filter="fade">
                                      <p:cBhvr>
                                        <p:cTn id="69" dur="500"/>
                                        <p:tgtEl>
                                          <p:spTgt spid="15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55"/>
                                        </p:tgtEl>
                                        <p:attrNameLst>
                                          <p:attrName>style.visibility</p:attrName>
                                        </p:attrNameLst>
                                      </p:cBhvr>
                                      <p:to>
                                        <p:strVal val="visible"/>
                                      </p:to>
                                    </p:set>
                                    <p:animEffect transition="in" filter="fade">
                                      <p:cBhvr>
                                        <p:cTn id="72" dur="500"/>
                                        <p:tgtEl>
                                          <p:spTgt spid="15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56"/>
                                        </p:tgtEl>
                                        <p:attrNameLst>
                                          <p:attrName>style.visibility</p:attrName>
                                        </p:attrNameLst>
                                      </p:cBhvr>
                                      <p:to>
                                        <p:strVal val="visible"/>
                                      </p:to>
                                    </p:set>
                                    <p:animEffect transition="in" filter="fade">
                                      <p:cBhvr>
                                        <p:cTn id="75" dur="500"/>
                                        <p:tgtEl>
                                          <p:spTgt spid="156"/>
                                        </p:tgtEl>
                                      </p:cBhvr>
                                    </p:animEffect>
                                  </p:childTnLst>
                                </p:cTn>
                              </p:par>
                            </p:childTnLst>
                          </p:cTn>
                        </p:par>
                        <p:par>
                          <p:cTn id="76" fill="hold">
                            <p:stCondLst>
                              <p:cond delay="500"/>
                            </p:stCondLst>
                            <p:childTnLst>
                              <p:par>
                                <p:cTn id="77" presetID="10" presetClass="entr" presetSubtype="0" fill="hold" nodeType="afterEffect">
                                  <p:stCondLst>
                                    <p:cond delay="0"/>
                                  </p:stCondLst>
                                  <p:childTnLst>
                                    <p:set>
                                      <p:cBhvr>
                                        <p:cTn id="78" dur="1" fill="hold">
                                          <p:stCondLst>
                                            <p:cond delay="0"/>
                                          </p:stCondLst>
                                        </p:cTn>
                                        <p:tgtEl>
                                          <p:spTgt spid="148"/>
                                        </p:tgtEl>
                                        <p:attrNameLst>
                                          <p:attrName>style.visibility</p:attrName>
                                        </p:attrNameLst>
                                      </p:cBhvr>
                                      <p:to>
                                        <p:strVal val="visible"/>
                                      </p:to>
                                    </p:set>
                                    <p:animEffect transition="in" filter="fade">
                                      <p:cBhvr>
                                        <p:cTn id="79" dur="500"/>
                                        <p:tgtEl>
                                          <p:spTgt spid="148"/>
                                        </p:tgtEl>
                                      </p:cBhvr>
                                    </p:animEffect>
                                  </p:childTnLst>
                                </p:cTn>
                              </p:par>
                              <p:par>
                                <p:cTn id="80" presetID="10" presetClass="entr" presetSubtype="0" fill="hold" nodeType="withEffect">
                                  <p:stCondLst>
                                    <p:cond delay="0"/>
                                  </p:stCondLst>
                                  <p:childTnLst>
                                    <p:set>
                                      <p:cBhvr>
                                        <p:cTn id="81" dur="1" fill="hold">
                                          <p:stCondLst>
                                            <p:cond delay="0"/>
                                          </p:stCondLst>
                                        </p:cTn>
                                        <p:tgtEl>
                                          <p:spTgt spid="227"/>
                                        </p:tgtEl>
                                        <p:attrNameLst>
                                          <p:attrName>style.visibility</p:attrName>
                                        </p:attrNameLst>
                                      </p:cBhvr>
                                      <p:to>
                                        <p:strVal val="visible"/>
                                      </p:to>
                                    </p:set>
                                    <p:animEffect transition="in" filter="fade">
                                      <p:cBhvr>
                                        <p:cTn id="82" dur="750"/>
                                        <p:tgtEl>
                                          <p:spTgt spid="227"/>
                                        </p:tgtEl>
                                      </p:cBhvr>
                                    </p:animEffect>
                                  </p:childTnLst>
                                </p:cTn>
                              </p:par>
                              <p:par>
                                <p:cTn id="83" presetID="42" presetClass="path" presetSubtype="0" decel="100000" fill="hold" nodeType="withEffect">
                                  <p:stCondLst>
                                    <p:cond delay="0"/>
                                  </p:stCondLst>
                                  <p:childTnLst>
                                    <p:animMotion origin="layout" path="M 1.45833E-6 -1.11111E-6 L 1.45833E-6 0.04861 " pathEditMode="relative" rAng="0" ptsTypes="AA">
                                      <p:cBhvr>
                                        <p:cTn id="84" dur="500" spd="-100000" fill="hold"/>
                                        <p:tgtEl>
                                          <p:spTgt spid="227"/>
                                        </p:tgtEl>
                                        <p:attrNameLst>
                                          <p:attrName>ppt_x</p:attrName>
                                          <p:attrName>ppt_y</p:attrName>
                                        </p:attrNameLst>
                                      </p:cBhvr>
                                      <p:rCtr x="0" y="2431"/>
                                    </p:animMotion>
                                  </p:childTnLst>
                                </p:cTn>
                              </p:par>
                            </p:childTnLst>
                          </p:cTn>
                        </p:par>
                        <p:par>
                          <p:cTn id="85" fill="hold">
                            <p:stCondLst>
                              <p:cond delay="1250"/>
                            </p:stCondLst>
                            <p:childTnLst>
                              <p:par>
                                <p:cTn id="86" presetID="22" presetClass="entr" presetSubtype="4" fill="hold" nodeType="afterEffect">
                                  <p:stCondLst>
                                    <p:cond delay="0"/>
                                  </p:stCondLst>
                                  <p:childTnLst>
                                    <p:set>
                                      <p:cBhvr>
                                        <p:cTn id="87" dur="1" fill="hold">
                                          <p:stCondLst>
                                            <p:cond delay="0"/>
                                          </p:stCondLst>
                                        </p:cTn>
                                        <p:tgtEl>
                                          <p:spTgt spid="166"/>
                                        </p:tgtEl>
                                        <p:attrNameLst>
                                          <p:attrName>style.visibility</p:attrName>
                                        </p:attrNameLst>
                                      </p:cBhvr>
                                      <p:to>
                                        <p:strVal val="visible"/>
                                      </p:to>
                                    </p:set>
                                    <p:animEffect transition="in" filter="wipe(down)">
                                      <p:cBhvr>
                                        <p:cTn id="88" dur="500"/>
                                        <p:tgtEl>
                                          <p:spTgt spid="166"/>
                                        </p:tgtEl>
                                      </p:cBhvr>
                                    </p:animEffect>
                                  </p:childTnLst>
                                </p:cTn>
                              </p:par>
                            </p:childTnLst>
                          </p:cTn>
                        </p:par>
                        <p:par>
                          <p:cTn id="89" fill="hold">
                            <p:stCondLst>
                              <p:cond delay="1750"/>
                            </p:stCondLst>
                            <p:childTnLst>
                              <p:par>
                                <p:cTn id="90" presetID="10" presetClass="entr" presetSubtype="0" fill="hold" grpId="0" nodeType="afterEffect">
                                  <p:stCondLst>
                                    <p:cond delay="0"/>
                                  </p:stCondLst>
                                  <p:childTnLst>
                                    <p:set>
                                      <p:cBhvr>
                                        <p:cTn id="91" dur="1" fill="hold">
                                          <p:stCondLst>
                                            <p:cond delay="0"/>
                                          </p:stCondLst>
                                        </p:cTn>
                                        <p:tgtEl>
                                          <p:spTgt spid="157"/>
                                        </p:tgtEl>
                                        <p:attrNameLst>
                                          <p:attrName>style.visibility</p:attrName>
                                        </p:attrNameLst>
                                      </p:cBhvr>
                                      <p:to>
                                        <p:strVal val="visible"/>
                                      </p:to>
                                    </p:set>
                                    <p:animEffect transition="in" filter="fade">
                                      <p:cBhvr>
                                        <p:cTn id="92" dur="500"/>
                                        <p:tgtEl>
                                          <p:spTgt spid="157"/>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58"/>
                                        </p:tgtEl>
                                        <p:attrNameLst>
                                          <p:attrName>style.visibility</p:attrName>
                                        </p:attrNameLst>
                                      </p:cBhvr>
                                      <p:to>
                                        <p:strVal val="visible"/>
                                      </p:to>
                                    </p:set>
                                    <p:animEffect transition="in" filter="fade">
                                      <p:cBhvr>
                                        <p:cTn id="95" dur="500"/>
                                        <p:tgtEl>
                                          <p:spTgt spid="158"/>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59"/>
                                        </p:tgtEl>
                                        <p:attrNameLst>
                                          <p:attrName>style.visibility</p:attrName>
                                        </p:attrNameLst>
                                      </p:cBhvr>
                                      <p:to>
                                        <p:strVal val="visible"/>
                                      </p:to>
                                    </p:set>
                                    <p:animEffect transition="in" filter="fade">
                                      <p:cBhvr>
                                        <p:cTn id="98" dur="500"/>
                                        <p:tgtEl>
                                          <p:spTgt spid="159"/>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60"/>
                                        </p:tgtEl>
                                        <p:attrNameLst>
                                          <p:attrName>style.visibility</p:attrName>
                                        </p:attrNameLst>
                                      </p:cBhvr>
                                      <p:to>
                                        <p:strVal val="visible"/>
                                      </p:to>
                                    </p:set>
                                    <p:animEffect transition="in" filter="fade">
                                      <p:cBhvr>
                                        <p:cTn id="103" dur="500"/>
                                        <p:tgtEl>
                                          <p:spTgt spid="160"/>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61"/>
                                        </p:tgtEl>
                                        <p:attrNameLst>
                                          <p:attrName>style.visibility</p:attrName>
                                        </p:attrNameLst>
                                      </p:cBhvr>
                                      <p:to>
                                        <p:strVal val="visible"/>
                                      </p:to>
                                    </p:set>
                                    <p:animEffect transition="in" filter="fade">
                                      <p:cBhvr>
                                        <p:cTn id="106" dur="500"/>
                                        <p:tgtEl>
                                          <p:spTgt spid="161"/>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62"/>
                                        </p:tgtEl>
                                        <p:attrNameLst>
                                          <p:attrName>style.visibility</p:attrName>
                                        </p:attrNameLst>
                                      </p:cBhvr>
                                      <p:to>
                                        <p:strVal val="visible"/>
                                      </p:to>
                                    </p:set>
                                    <p:animEffect transition="in" filter="fade">
                                      <p:cBhvr>
                                        <p:cTn id="109" dur="500"/>
                                        <p:tgtEl>
                                          <p:spTgt spid="162"/>
                                        </p:tgtEl>
                                      </p:cBhvr>
                                    </p:animEffect>
                                  </p:childTnLst>
                                </p:cTn>
                              </p:par>
                              <p:par>
                                <p:cTn id="110" presetID="22" presetClass="entr" presetSubtype="4" fill="hold" nodeType="withEffect">
                                  <p:stCondLst>
                                    <p:cond delay="0"/>
                                  </p:stCondLst>
                                  <p:childTnLst>
                                    <p:set>
                                      <p:cBhvr>
                                        <p:cTn id="111" dur="1" fill="hold">
                                          <p:stCondLst>
                                            <p:cond delay="0"/>
                                          </p:stCondLst>
                                        </p:cTn>
                                        <p:tgtEl>
                                          <p:spTgt spid="178"/>
                                        </p:tgtEl>
                                        <p:attrNameLst>
                                          <p:attrName>style.visibility</p:attrName>
                                        </p:attrNameLst>
                                      </p:cBhvr>
                                      <p:to>
                                        <p:strVal val="visible"/>
                                      </p:to>
                                    </p:set>
                                    <p:animEffect transition="in" filter="wipe(down)">
                                      <p:cBhvr>
                                        <p:cTn id="112"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P spid="116" grpId="0"/>
      <p:bldP spid="117" grpId="0"/>
      <p:bldP spid="126" grpId="0"/>
      <p:bldP spid="127" grpId="0" animBg="1"/>
      <p:bldP spid="134" grpId="0" animBg="1"/>
      <p:bldP spid="137" grpId="0" animBg="1"/>
      <p:bldP spid="151" grpId="0" animBg="1"/>
      <p:bldP spid="152" grpId="0" animBg="1"/>
      <p:bldP spid="153" grpId="0" animBg="1"/>
      <p:bldP spid="154" grpId="0"/>
      <p:bldP spid="155" grpId="0" animBg="1"/>
      <p:bldP spid="156" grpId="0" animBg="1"/>
      <p:bldP spid="157" grpId="0"/>
      <p:bldP spid="158" grpId="0" animBg="1"/>
      <p:bldP spid="159" grpId="0" animBg="1"/>
      <p:bldP spid="160" grpId="0"/>
      <p:bldP spid="161" grpId="0" animBg="1"/>
      <p:bldP spid="162" grpId="0" animBg="1"/>
      <p:bldP spid="11" grpId="0" animBg="1"/>
      <p:bldP spid="11"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C2358-F805-4AF9-8669-D366D100A16A}"/>
              </a:ext>
            </a:extLst>
          </p:cNvPr>
          <p:cNvSpPr>
            <a:spLocks noGrp="1"/>
          </p:cNvSpPr>
          <p:nvPr>
            <p:ph type="title"/>
          </p:nvPr>
        </p:nvSpPr>
        <p:spPr>
          <a:xfrm>
            <a:off x="588263" y="457201"/>
            <a:ext cx="11018520" cy="553998"/>
          </a:xfrm>
        </p:spPr>
        <p:txBody>
          <a:bodyPr/>
          <a:lstStyle/>
          <a:p>
            <a:r>
              <a:rPr lang="en-US" dirty="0"/>
              <a:t>Technical Details on Azure internal architecture</a:t>
            </a:r>
          </a:p>
        </p:txBody>
      </p:sp>
      <p:grpSp>
        <p:nvGrpSpPr>
          <p:cNvPr id="8" name="Group 7">
            <a:extLst>
              <a:ext uri="{FF2B5EF4-FFF2-40B4-BE49-F238E27FC236}">
                <a16:creationId xmlns:a16="http://schemas.microsoft.com/office/drawing/2014/main" id="{80C33630-AC25-40A2-904A-46C0E4596A54}"/>
              </a:ext>
            </a:extLst>
          </p:cNvPr>
          <p:cNvGrpSpPr/>
          <p:nvPr/>
        </p:nvGrpSpPr>
        <p:grpSpPr>
          <a:xfrm>
            <a:off x="7018280" y="1497666"/>
            <a:ext cx="7440415" cy="5196365"/>
            <a:chOff x="5364291" y="1000125"/>
            <a:chExt cx="7440415" cy="5196365"/>
          </a:xfrm>
        </p:grpSpPr>
        <p:pic>
          <p:nvPicPr>
            <p:cNvPr id="9" name="Picture 8">
              <a:extLst>
                <a:ext uri="{FF2B5EF4-FFF2-40B4-BE49-F238E27FC236}">
                  <a16:creationId xmlns:a16="http://schemas.microsoft.com/office/drawing/2014/main" id="{C4F65CF9-1749-4E1B-9B66-0F7D08A266F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357841" y="1292294"/>
              <a:ext cx="5510042" cy="3085086"/>
            </a:xfrm>
            <a:prstGeom prst="rect">
              <a:avLst/>
            </a:prstGeom>
          </p:spPr>
        </p:pic>
        <p:pic>
          <p:nvPicPr>
            <p:cNvPr id="10" name="Picture 9">
              <a:extLst>
                <a:ext uri="{FF2B5EF4-FFF2-40B4-BE49-F238E27FC236}">
                  <a16:creationId xmlns:a16="http://schemas.microsoft.com/office/drawing/2014/main" id="{1C3D1409-BE19-4CCF-A09A-073BD392C6F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4291" y="1000125"/>
              <a:ext cx="7440415" cy="5196365"/>
            </a:xfrm>
            <a:prstGeom prst="rect">
              <a:avLst/>
            </a:prstGeom>
          </p:spPr>
        </p:pic>
      </p:grpSp>
      <p:sp>
        <p:nvSpPr>
          <p:cNvPr id="11" name="Rectangle 10">
            <a:extLst>
              <a:ext uri="{FF2B5EF4-FFF2-40B4-BE49-F238E27FC236}">
                <a16:creationId xmlns:a16="http://schemas.microsoft.com/office/drawing/2014/main" id="{D00AD2F4-6471-478B-85E6-794C79F9216D}"/>
              </a:ext>
            </a:extLst>
          </p:cNvPr>
          <p:cNvSpPr/>
          <p:nvPr/>
        </p:nvSpPr>
        <p:spPr bwMode="auto">
          <a:xfrm>
            <a:off x="588262" y="1347593"/>
            <a:ext cx="6285503" cy="4975386"/>
          </a:xfrm>
          <a:prstGeom prst="rect">
            <a:avLst/>
          </a:prstGeom>
          <a:solidFill>
            <a:schemeClr val="lt1"/>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28600" tIns="182880" rIns="182880" bIns="18288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800" b="1"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Most current </a:t>
            </a:r>
            <a:r>
              <a:rPr kumimoji="0" lang="en-US" sz="180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information</a:t>
            </a:r>
            <a:r>
              <a:rPr kumimoji="0" lang="en-US" sz="1800" b="1"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 </a:t>
            </a:r>
            <a:r>
              <a:rPr kumimoji="0" lang="en-US" sz="180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in documentation</a:t>
            </a:r>
          </a:p>
          <a:p>
            <a:pPr lvl="1" defTabSz="932472" fontAlgn="base">
              <a:spcBef>
                <a:spcPct val="0"/>
              </a:spcBef>
              <a:spcAft>
                <a:spcPts val="600"/>
              </a:spcAft>
              <a:defRPr/>
            </a:pPr>
            <a:r>
              <a:rPr lang="en-US" sz="1600" dirty="0">
                <a:gradFill>
                  <a:gsLst>
                    <a:gs pos="83000">
                      <a:srgbClr val="1A1A1A"/>
                    </a:gs>
                    <a:gs pos="100000">
                      <a:srgbClr val="1A1A1A"/>
                    </a:gs>
                  </a:gsLst>
                  <a:lin ang="5400000" scaled="1"/>
                </a:gradFill>
                <a:ea typeface="Segoe UI" pitchFamily="34" charset="0"/>
                <a:cs typeface="Segoe UI" pitchFamily="34" charset="0"/>
                <a:hlinkClick r:id="rId5"/>
              </a:rPr>
              <a:t>https://docs.microsoft.com/en-us/azure/security/azure-security-infrastructure</a:t>
            </a:r>
            <a:endParaRPr lang="en-US" sz="1600" dirty="0">
              <a:gradFill>
                <a:gsLst>
                  <a:gs pos="83000">
                    <a:srgbClr val="1A1A1A"/>
                  </a:gs>
                  <a:gs pos="100000">
                    <a:srgbClr val="1A1A1A"/>
                  </a:gs>
                </a:gsLst>
                <a:lin ang="5400000" scaled="1"/>
              </a:gradFill>
              <a:ea typeface="Segoe UI" pitchFamily="34" charset="0"/>
              <a:cs typeface="Segoe UI" pitchFamily="34" charset="0"/>
            </a:endParaRPr>
          </a:p>
          <a:p>
            <a:pPr marL="0" lvl="1" defTabSz="932472" fontAlgn="base">
              <a:spcBef>
                <a:spcPct val="0"/>
              </a:spcBef>
              <a:spcAft>
                <a:spcPts val="600"/>
              </a:spcAft>
              <a:defRPr/>
            </a:pPr>
            <a:r>
              <a:rPr lang="en-US" b="1" dirty="0">
                <a:gradFill>
                  <a:gsLst>
                    <a:gs pos="83000">
                      <a:srgbClr val="1A1A1A"/>
                    </a:gs>
                    <a:gs pos="100000">
                      <a:srgbClr val="1A1A1A"/>
                    </a:gs>
                  </a:gsLst>
                  <a:lin ang="5400000" scaled="1"/>
                </a:gradFill>
                <a:latin typeface="Segoe UI" pitchFamily="34" charset="0"/>
                <a:ea typeface="Segoe UI" pitchFamily="34" charset="0"/>
                <a:cs typeface="Segoe UI" pitchFamily="34" charset="0"/>
              </a:rPr>
              <a:t>3</a:t>
            </a:r>
            <a:r>
              <a:rPr lang="en-US" b="1" baseline="30000" dirty="0">
                <a:gradFill>
                  <a:gsLst>
                    <a:gs pos="83000">
                      <a:srgbClr val="1A1A1A"/>
                    </a:gs>
                    <a:gs pos="100000">
                      <a:srgbClr val="1A1A1A"/>
                    </a:gs>
                  </a:gsLst>
                  <a:lin ang="5400000" scaled="1"/>
                </a:gradFill>
                <a:latin typeface="Segoe UI" pitchFamily="34" charset="0"/>
                <a:ea typeface="Segoe UI" pitchFamily="34" charset="0"/>
                <a:cs typeface="Segoe UI" pitchFamily="34" charset="0"/>
              </a:rPr>
              <a:t>rd</a:t>
            </a:r>
            <a:r>
              <a:rPr lang="en-US" b="1" dirty="0">
                <a:gradFill>
                  <a:gsLst>
                    <a:gs pos="83000">
                      <a:srgbClr val="1A1A1A"/>
                    </a:gs>
                    <a:gs pos="100000">
                      <a:srgbClr val="1A1A1A"/>
                    </a:gs>
                  </a:gsLst>
                  <a:lin ang="5400000" scaled="1"/>
                </a:gradFill>
                <a:latin typeface="Segoe UI" pitchFamily="34" charset="0"/>
                <a:ea typeface="Segoe UI" pitchFamily="34" charset="0"/>
                <a:cs typeface="Segoe UI" pitchFamily="34" charset="0"/>
              </a:rPr>
              <a:t> party validated </a:t>
            </a:r>
            <a:r>
              <a:rPr lang="en-US" dirty="0">
                <a:gradFill>
                  <a:gsLst>
                    <a:gs pos="83000">
                      <a:srgbClr val="1A1A1A"/>
                    </a:gs>
                    <a:gs pos="100000">
                      <a:srgbClr val="1A1A1A"/>
                    </a:gs>
                  </a:gsLst>
                  <a:lin ang="5400000" scaled="1"/>
                </a:gradFill>
                <a:latin typeface="Segoe UI" pitchFamily="34" charset="0"/>
                <a:ea typeface="Segoe UI" pitchFamily="34" charset="0"/>
                <a:cs typeface="Segoe UI" pitchFamily="34" charset="0"/>
              </a:rPr>
              <a:t>information in </a:t>
            </a:r>
            <a:r>
              <a:rPr kumimoji="0" lang="en-US" sz="1600" b="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Service Trust Portal (STP) -</a:t>
            </a:r>
            <a:endParaRPr lang="en-US" sz="1600" i="1" dirty="0">
              <a:gradFill>
                <a:gsLst>
                  <a:gs pos="83000">
                    <a:srgbClr val="1A1A1A"/>
                  </a:gs>
                  <a:gs pos="100000">
                    <a:srgbClr val="1A1A1A"/>
                  </a:gs>
                </a:gsLst>
                <a:lin ang="5400000" scaled="1"/>
              </a:gradFill>
              <a:ea typeface="Segoe UI" pitchFamily="34" charset="0"/>
              <a:cs typeface="Segoe UI" pitchFamily="34" charset="0"/>
            </a:endParaRPr>
          </a:p>
          <a:p>
            <a:pPr lvl="1" defTabSz="932472" fontAlgn="base">
              <a:spcBef>
                <a:spcPct val="0"/>
              </a:spcBef>
              <a:spcAft>
                <a:spcPts val="600"/>
              </a:spcAft>
              <a:defRPr/>
            </a:pPr>
            <a:r>
              <a:rPr lang="en-US" sz="1600" dirty="0">
                <a:gradFill>
                  <a:gsLst>
                    <a:gs pos="83000">
                      <a:srgbClr val="1A1A1A"/>
                    </a:gs>
                    <a:gs pos="100000">
                      <a:srgbClr val="1A1A1A"/>
                    </a:gs>
                  </a:gsLst>
                  <a:lin ang="5400000" scaled="1"/>
                </a:gradFill>
                <a:cs typeface="Segoe UI" pitchFamily="34" charset="0"/>
                <a:hlinkClick r:id="rId6"/>
              </a:rPr>
              <a:t>https://servicetrust.microsoft.com/</a:t>
            </a:r>
            <a:r>
              <a:rPr lang="en-US" sz="1600" dirty="0">
                <a:gradFill>
                  <a:gsLst>
                    <a:gs pos="83000">
                      <a:srgbClr val="1A1A1A"/>
                    </a:gs>
                    <a:gs pos="100000">
                      <a:srgbClr val="1A1A1A"/>
                    </a:gs>
                  </a:gsLst>
                  <a:lin ang="5400000" scaled="1"/>
                </a:gradFill>
                <a:cs typeface="Segoe UI" pitchFamily="34" charset="0"/>
              </a:rPr>
              <a:t> - </a:t>
            </a:r>
            <a:r>
              <a:rPr lang="en-US" sz="1600" i="1" dirty="0">
                <a:gradFill>
                  <a:gsLst>
                    <a:gs pos="83000">
                      <a:srgbClr val="1A1A1A"/>
                    </a:gs>
                    <a:gs pos="100000">
                      <a:srgbClr val="1A1A1A"/>
                    </a:gs>
                  </a:gsLst>
                  <a:lin ang="5400000" scaled="1"/>
                </a:gradFill>
                <a:ea typeface="Segoe UI" pitchFamily="34" charset="0"/>
                <a:cs typeface="Segoe UI" pitchFamily="34" charset="0"/>
              </a:rPr>
              <a:t>Requires NDA</a:t>
            </a:r>
            <a:endParaRPr lang="en-US" sz="1600" dirty="0">
              <a:gradFill>
                <a:gsLst>
                  <a:gs pos="83000">
                    <a:srgbClr val="1A1A1A"/>
                  </a:gs>
                  <a:gs pos="100000">
                    <a:srgbClr val="1A1A1A"/>
                  </a:gs>
                </a:gsLst>
                <a:lin ang="5400000" scaled="1"/>
              </a:gradFill>
              <a:cs typeface="Segoe UI" pitchFamily="34" charset="0"/>
            </a:endParaRPr>
          </a:p>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800" b="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Most frequently requested information is:</a:t>
            </a:r>
          </a:p>
          <a:p>
            <a:pPr marL="685800" lvl="1" indent="-228600" defTabSz="932472" fontAlgn="base">
              <a:spcBef>
                <a:spcPct val="0"/>
              </a:spcBef>
              <a:spcAft>
                <a:spcPts val="600"/>
              </a:spcAft>
              <a:buFont typeface="Arial" panose="020B0604020202020204" pitchFamily="34" charset="0"/>
              <a:buChar char="•"/>
              <a:defRPr/>
            </a:pPr>
            <a:r>
              <a:rPr kumimoji="0" lang="en-US" sz="1400" b="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Azure &amp; Azure Government SOC 2 Type 2 Report (in STP)</a:t>
            </a:r>
          </a:p>
          <a:p>
            <a:pPr marL="685800" lvl="1" indent="-228600" defTabSz="932472" fontAlgn="base">
              <a:spcBef>
                <a:spcPct val="0"/>
              </a:spcBef>
              <a:spcAft>
                <a:spcPts val="600"/>
              </a:spcAft>
              <a:buFont typeface="Arial" panose="020B0604020202020204" pitchFamily="34" charset="0"/>
              <a:buChar char="•"/>
              <a:defRPr/>
            </a:pPr>
            <a:r>
              <a:rPr kumimoji="0" lang="en-US" sz="1400" b="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Azure - FedRAMP Moderate System Security Plan (in STP)</a:t>
            </a:r>
          </a:p>
          <a:p>
            <a:pPr marL="685800" lvl="1" indent="-228600" defTabSz="932472" fontAlgn="base">
              <a:spcBef>
                <a:spcPct val="0"/>
              </a:spcBef>
              <a:spcAft>
                <a:spcPts val="600"/>
              </a:spcAft>
              <a:buFont typeface="Arial" panose="020B0604020202020204" pitchFamily="34" charset="0"/>
              <a:buChar char="•"/>
              <a:defRPr/>
            </a:pPr>
            <a:r>
              <a:rPr kumimoji="0" lang="en-US" sz="1400" b="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Cloud Security Alliance (CSA) STAR Self-Assessment  </a:t>
            </a:r>
            <a:br>
              <a:rPr kumimoji="0" lang="en-US" sz="1400" b="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br>
            <a:r>
              <a:rPr kumimoji="0" lang="en-US" sz="1400" b="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hlinkClick r:id="rId7"/>
              </a:rPr>
              <a:t>https://www.microsoft.com/en-us/trustcenter/compliance/csa-self-assessment </a:t>
            </a:r>
          </a:p>
          <a:p>
            <a:pPr marL="685800" lvl="1" indent="-228600" defTabSz="932472" fontAlgn="base">
              <a:spcBef>
                <a:spcPct val="0"/>
              </a:spcBef>
              <a:spcAft>
                <a:spcPts val="600"/>
              </a:spcAft>
              <a:buFont typeface="Arial" panose="020B0604020202020204" pitchFamily="34" charset="0"/>
              <a:buChar char="•"/>
              <a:defRPr/>
            </a:pPr>
            <a:r>
              <a:rPr lang="en-US" sz="1400" dirty="0">
                <a:gradFill>
                  <a:gsLst>
                    <a:gs pos="83000">
                      <a:srgbClr val="1A1A1A"/>
                    </a:gs>
                    <a:gs pos="100000">
                      <a:srgbClr val="1A1A1A"/>
                    </a:gs>
                  </a:gsLst>
                  <a:lin ang="5400000" scaled="1"/>
                </a:gradFill>
                <a:ea typeface="Segoe UI" pitchFamily="34" charset="0"/>
                <a:cs typeface="Segoe UI" pitchFamily="34" charset="0"/>
              </a:rPr>
              <a:t>CIS Benchmark - </a:t>
            </a:r>
            <a:r>
              <a:rPr lang="en-US" sz="1400" dirty="0">
                <a:gradFill>
                  <a:gsLst>
                    <a:gs pos="83000">
                      <a:srgbClr val="1A1A1A"/>
                    </a:gs>
                    <a:gs pos="100000">
                      <a:srgbClr val="1A1A1A"/>
                    </a:gs>
                  </a:gsLst>
                  <a:lin ang="5400000" scaled="1"/>
                </a:gradFill>
                <a:ea typeface="Segoe UI" pitchFamily="34" charset="0"/>
                <a:cs typeface="Segoe UI" pitchFamily="34" charset="0"/>
                <a:hlinkClick r:id="rId8"/>
              </a:rPr>
              <a:t>https://azure.microsoft.com/en-us/resources/cis-microsoft-azure-foundations-security-benchmark/</a:t>
            </a:r>
            <a:r>
              <a:rPr lang="en-US" sz="1400" dirty="0">
                <a:gradFill>
                  <a:gsLst>
                    <a:gs pos="83000">
                      <a:srgbClr val="1A1A1A"/>
                    </a:gs>
                    <a:gs pos="100000">
                      <a:srgbClr val="1A1A1A"/>
                    </a:gs>
                  </a:gsLst>
                  <a:lin ang="5400000" scaled="1"/>
                </a:gradFill>
                <a:ea typeface="Segoe UI" pitchFamily="34" charset="0"/>
                <a:cs typeface="Segoe UI" pitchFamily="34" charset="0"/>
              </a:rPr>
              <a:t> </a:t>
            </a:r>
            <a:endParaRPr kumimoji="0" lang="en-US" sz="1400" b="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endParaRPr>
          </a:p>
          <a:p>
            <a:pPr defTabSz="932472" fontAlgn="base">
              <a:spcBef>
                <a:spcPts val="1200"/>
              </a:spcBef>
              <a:spcAft>
                <a:spcPts val="600"/>
              </a:spcAft>
              <a:defRPr/>
            </a:pPr>
            <a:r>
              <a:rPr lang="en-US" sz="1400" dirty="0">
                <a:gradFill>
                  <a:gsLst>
                    <a:gs pos="83000">
                      <a:srgbClr val="1A1A1A"/>
                    </a:gs>
                    <a:gs pos="100000">
                      <a:srgbClr val="1A1A1A"/>
                    </a:gs>
                  </a:gsLst>
                  <a:lin ang="5400000" scaled="1"/>
                </a:gradFill>
                <a:latin typeface="Segoe UI"/>
                <a:cs typeface="Segoe UI" pitchFamily="34" charset="0"/>
              </a:rPr>
              <a:t>Azure for AWS Professionals </a:t>
            </a:r>
          </a:p>
          <a:p>
            <a:pPr marL="685800" lvl="1" indent="-228600" defTabSz="932472" fontAlgn="base">
              <a:spcBef>
                <a:spcPct val="0"/>
              </a:spcBef>
              <a:spcAft>
                <a:spcPts val="600"/>
              </a:spcAft>
              <a:buFont typeface="Arial" panose="020B0604020202020204" pitchFamily="34" charset="0"/>
              <a:buChar char="•"/>
              <a:defRPr/>
            </a:pPr>
            <a:r>
              <a:rPr lang="en-US" sz="1200" dirty="0">
                <a:gradFill>
                  <a:gsLst>
                    <a:gs pos="83000">
                      <a:srgbClr val="1A1A1A"/>
                    </a:gs>
                    <a:gs pos="100000">
                      <a:srgbClr val="1A1A1A"/>
                    </a:gs>
                  </a:gsLst>
                  <a:lin ang="5400000" scaled="1"/>
                </a:gradFill>
                <a:latin typeface="Segoe UI"/>
                <a:cs typeface="Segoe UI" pitchFamily="34" charset="0"/>
                <a:hlinkClick r:id="rId9"/>
              </a:rPr>
              <a:t>https://docs.microsoft.com/en-us/azure/architecture/aws-professional</a:t>
            </a:r>
            <a:r>
              <a:rPr lang="en-US" sz="1200" dirty="0">
                <a:gradFill>
                  <a:gsLst>
                    <a:gs pos="83000">
                      <a:srgbClr val="1A1A1A"/>
                    </a:gs>
                    <a:gs pos="100000">
                      <a:srgbClr val="1A1A1A"/>
                    </a:gs>
                  </a:gsLst>
                  <a:lin ang="5400000" scaled="1"/>
                </a:gradFill>
                <a:latin typeface="Segoe UI"/>
                <a:cs typeface="Segoe UI" pitchFamily="34" charset="0"/>
              </a:rPr>
              <a:t> </a:t>
            </a:r>
          </a:p>
          <a:p>
            <a:pPr marL="685800" lvl="1" indent="-228600" defTabSz="932472" fontAlgn="base">
              <a:spcBef>
                <a:spcPct val="0"/>
              </a:spcBef>
              <a:spcAft>
                <a:spcPts val="600"/>
              </a:spcAft>
              <a:buFont typeface="Arial" panose="020B0604020202020204" pitchFamily="34" charset="0"/>
              <a:buChar char="•"/>
              <a:defRPr/>
            </a:pPr>
            <a:endParaRPr kumimoji="0" lang="en-US" sz="1400" b="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34498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35" presetClass="path" presetSubtype="0" decel="100000" fill="hold" nodeType="withEffect">
                                  <p:stCondLst>
                                    <p:cond delay="0"/>
                                  </p:stCondLst>
                                  <p:childTnLst>
                                    <p:animMotion origin="layout" path="M 8.33333E-7 -2.22222E-6 L 0.3694 -2.22222E-6 " pathEditMode="relative" rAng="0" ptsTypes="AA">
                                      <p:cBhvr>
                                        <p:cTn id="9" dur="1000" spd="-100000" fill="hold"/>
                                        <p:tgtEl>
                                          <p:spTgt spid="8"/>
                                        </p:tgtEl>
                                        <p:attrNameLst>
                                          <p:attrName>ppt_x</p:attrName>
                                          <p:attrName>ppt_y</p:attrName>
                                        </p:attrNameLst>
                                      </p:cBhvr>
                                      <p:rCtr x="1846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193" y="487"/>
            <a:ext cx="2486815" cy="6857028"/>
          </a:xfrm>
          <a:custGeom>
            <a:avLst/>
            <a:gdLst>
              <a:gd name="connsiteX0" fmla="*/ 0 w 2487168"/>
              <a:gd name="connsiteY0" fmla="*/ 0 h 6853999"/>
              <a:gd name="connsiteX1" fmla="*/ 2487168 w 2487168"/>
              <a:gd name="connsiteY1" fmla="*/ 0 h 6853999"/>
              <a:gd name="connsiteX2" fmla="*/ 2487168 w 2487168"/>
              <a:gd name="connsiteY2" fmla="*/ 6853999 h 6853999"/>
              <a:gd name="connsiteX3" fmla="*/ 0 w 2487168"/>
              <a:gd name="connsiteY3" fmla="*/ 6853999 h 6853999"/>
            </a:gdLst>
            <a:ahLst/>
            <a:cxnLst>
              <a:cxn ang="0">
                <a:pos x="connsiteX0" y="connsiteY0"/>
              </a:cxn>
              <a:cxn ang="0">
                <a:pos x="connsiteX1" y="connsiteY1"/>
              </a:cxn>
              <a:cxn ang="0">
                <a:pos x="connsiteX2" y="connsiteY2"/>
              </a:cxn>
              <a:cxn ang="0">
                <a:pos x="connsiteX3" y="connsiteY3"/>
              </a:cxn>
            </a:cxnLst>
            <a:rect l="l" t="t" r="r" b="b"/>
            <a:pathLst>
              <a:path w="2487168" h="6853999">
                <a:moveTo>
                  <a:pt x="0" y="0"/>
                </a:moveTo>
                <a:lnTo>
                  <a:pt x="2487168" y="0"/>
                </a:lnTo>
                <a:lnTo>
                  <a:pt x="2487168" y="6853999"/>
                </a:lnTo>
                <a:lnTo>
                  <a:pt x="0" y="6853999"/>
                </a:lnTo>
                <a:close/>
              </a:path>
            </a:pathLst>
          </a:custGeom>
        </p:spPr>
      </p:pic>
      <p:graphicFrame>
        <p:nvGraphicFramePr>
          <p:cNvPr id="58" name="Table 57"/>
          <p:cNvGraphicFramePr>
            <a:graphicFrameLocks noGrp="1"/>
          </p:cNvGraphicFramePr>
          <p:nvPr>
            <p:extLst>
              <p:ext uri="{D42A27DB-BD31-4B8C-83A1-F6EECF244321}">
                <p14:modId xmlns:p14="http://schemas.microsoft.com/office/powerpoint/2010/main" val="2425239649"/>
              </p:ext>
            </p:extLst>
          </p:nvPr>
        </p:nvGraphicFramePr>
        <p:xfrm>
          <a:off x="9694611" y="1536682"/>
          <a:ext cx="2220339" cy="920488"/>
        </p:xfrm>
        <a:graphic>
          <a:graphicData uri="http://schemas.openxmlformats.org/drawingml/2006/table">
            <a:tbl>
              <a:tblPr>
                <a:tableStyleId>{5C22544A-7EE6-4342-B048-85BDC9FD1C3A}</a:tableStyleId>
              </a:tblPr>
              <a:tblGrid>
                <a:gridCol w="2220339">
                  <a:extLst>
                    <a:ext uri="{9D8B030D-6E8A-4147-A177-3AD203B41FA5}">
                      <a16:colId xmlns:a16="http://schemas.microsoft.com/office/drawing/2014/main" val="1996122080"/>
                    </a:ext>
                  </a:extLst>
                </a:gridCol>
              </a:tblGrid>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ISO 27018</a:t>
                      </a:r>
                    </a:p>
                  </a:txBody>
                  <a:tcPr marL="7619" marR="7619" marT="7619" marB="9143" anchor="b">
                    <a:noFill/>
                  </a:tcPr>
                </a:tc>
                <a:extLst>
                  <a:ext uri="{0D108BD9-81ED-4DB2-BD59-A6C34878D82A}">
                    <a16:rowId xmlns:a16="http://schemas.microsoft.com/office/drawing/2014/main" val="2292860134"/>
                  </a:ext>
                </a:extLst>
              </a:tr>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SOC 1 Type 2</a:t>
                      </a:r>
                    </a:p>
                  </a:txBody>
                  <a:tcPr marL="7619" marR="7619" marT="7619" marB="9143" anchor="b">
                    <a:noFill/>
                  </a:tcPr>
                </a:tc>
                <a:extLst>
                  <a:ext uri="{0D108BD9-81ED-4DB2-BD59-A6C34878D82A}">
                    <a16:rowId xmlns:a16="http://schemas.microsoft.com/office/drawing/2014/main" val="2299205954"/>
                  </a:ext>
                </a:extLst>
              </a:tr>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SOC 2 Type 2</a:t>
                      </a:r>
                    </a:p>
                  </a:txBody>
                  <a:tcPr marL="7619" marR="7619" marT="7619" marB="9143" anchor="b">
                    <a:noFill/>
                  </a:tcPr>
                </a:tc>
                <a:extLst>
                  <a:ext uri="{0D108BD9-81ED-4DB2-BD59-A6C34878D82A}">
                    <a16:rowId xmlns:a16="http://schemas.microsoft.com/office/drawing/2014/main" val="3770249277"/>
                  </a:ext>
                </a:extLst>
              </a:tr>
              <a:tr h="230091">
                <a:tc>
                  <a:txBody>
                    <a:bodyPr/>
                    <a:lstStyle/>
                    <a:p>
                      <a:pPr marL="0" indent="0" algn="l" defTabSz="914367" rtl="0" eaLnBrk="1" fontAlgn="b" latinLnBrk="0" hangingPunct="1">
                        <a:buClr>
                          <a:schemeClr val="tx2"/>
                        </a:buClr>
                        <a:buFont typeface="Wingdings" panose="05000000000000000000" pitchFamily="2" charset="2"/>
                        <a:buNone/>
                      </a:pPr>
                      <a:endParaRPr lang="en-US" sz="1400" u="none" strike="noStrike" kern="1200" dirty="0">
                        <a:solidFill>
                          <a:schemeClr val="tx1"/>
                        </a:solidFill>
                        <a:effectLst/>
                        <a:latin typeface="+mn-lt"/>
                        <a:ea typeface="+mn-ea"/>
                        <a:cs typeface="+mn-cs"/>
                      </a:endParaRPr>
                    </a:p>
                  </a:txBody>
                  <a:tcPr marL="7619" marR="7619" marT="7619" marB="9143" anchor="b">
                    <a:noFill/>
                  </a:tcPr>
                </a:tc>
                <a:extLst>
                  <a:ext uri="{0D108BD9-81ED-4DB2-BD59-A6C34878D82A}">
                    <a16:rowId xmlns:a16="http://schemas.microsoft.com/office/drawing/2014/main" val="2544904379"/>
                  </a:ext>
                </a:extLst>
              </a:tr>
            </a:tbl>
          </a:graphicData>
        </a:graphic>
      </p:graphicFrame>
      <p:graphicFrame>
        <p:nvGraphicFramePr>
          <p:cNvPr id="59" name="Table 58"/>
          <p:cNvGraphicFramePr>
            <a:graphicFrameLocks noGrp="1"/>
          </p:cNvGraphicFramePr>
          <p:nvPr>
            <p:extLst>
              <p:ext uri="{D42A27DB-BD31-4B8C-83A1-F6EECF244321}">
                <p14:modId xmlns:p14="http://schemas.microsoft.com/office/powerpoint/2010/main" val="1177703067"/>
              </p:ext>
            </p:extLst>
          </p:nvPr>
        </p:nvGraphicFramePr>
        <p:xfrm>
          <a:off x="4573487" y="1536682"/>
          <a:ext cx="2427260" cy="920488"/>
        </p:xfrm>
        <a:graphic>
          <a:graphicData uri="http://schemas.openxmlformats.org/drawingml/2006/table">
            <a:tbl>
              <a:tblPr>
                <a:tableStyleId>{5C22544A-7EE6-4342-B048-85BDC9FD1C3A}</a:tableStyleId>
              </a:tblPr>
              <a:tblGrid>
                <a:gridCol w="2427260">
                  <a:extLst>
                    <a:ext uri="{9D8B030D-6E8A-4147-A177-3AD203B41FA5}">
                      <a16:colId xmlns:a16="http://schemas.microsoft.com/office/drawing/2014/main" val="1179555562"/>
                    </a:ext>
                  </a:extLst>
                </a:gridCol>
              </a:tblGrid>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CSA STAR Attestation</a:t>
                      </a:r>
                    </a:p>
                  </a:txBody>
                  <a:tcPr marL="7619" marR="7619" marT="7619" marB="9143" anchor="b">
                    <a:noFill/>
                  </a:tcPr>
                </a:tc>
                <a:extLst>
                  <a:ext uri="{0D108BD9-81ED-4DB2-BD59-A6C34878D82A}">
                    <a16:rowId xmlns:a16="http://schemas.microsoft.com/office/drawing/2014/main" val="1154936237"/>
                  </a:ext>
                </a:extLst>
              </a:tr>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CSA STAR Certification</a:t>
                      </a:r>
                    </a:p>
                  </a:txBody>
                  <a:tcPr marL="7619" marR="7619" marT="7619" marB="9143" anchor="b">
                    <a:noFill/>
                  </a:tcPr>
                </a:tc>
                <a:extLst>
                  <a:ext uri="{0D108BD9-81ED-4DB2-BD59-A6C34878D82A}">
                    <a16:rowId xmlns:a16="http://schemas.microsoft.com/office/drawing/2014/main" val="1088196963"/>
                  </a:ext>
                </a:extLst>
              </a:tr>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CSA STAR Self-Assessment</a:t>
                      </a:r>
                    </a:p>
                  </a:txBody>
                  <a:tcPr marL="7619" marR="7619" marT="7619" marB="9143" anchor="b">
                    <a:noFill/>
                  </a:tcPr>
                </a:tc>
                <a:extLst>
                  <a:ext uri="{0D108BD9-81ED-4DB2-BD59-A6C34878D82A}">
                    <a16:rowId xmlns:a16="http://schemas.microsoft.com/office/drawing/2014/main" val="1088144286"/>
                  </a:ext>
                </a:extLst>
              </a:tr>
              <a:tr h="230091">
                <a:tc>
                  <a:txBody>
                    <a:bodyPr/>
                    <a:lstStyle/>
                    <a:p>
                      <a:pPr marL="0" indent="0" algn="l" defTabSz="914367" rtl="0" eaLnBrk="1" fontAlgn="b" latinLnBrk="0" hangingPunct="1">
                        <a:buClr>
                          <a:schemeClr val="tx2"/>
                        </a:buClr>
                        <a:buFont typeface="Wingdings" panose="05000000000000000000" pitchFamily="2" charset="2"/>
                        <a:buNone/>
                      </a:pPr>
                      <a:endParaRPr lang="en-US" sz="1400" u="none" strike="noStrike" kern="1200" dirty="0">
                        <a:solidFill>
                          <a:schemeClr val="tx1"/>
                        </a:solidFill>
                        <a:effectLst/>
                        <a:latin typeface="+mn-lt"/>
                        <a:ea typeface="+mn-ea"/>
                        <a:cs typeface="+mn-cs"/>
                      </a:endParaRPr>
                    </a:p>
                  </a:txBody>
                  <a:tcPr marL="7619" marR="7619" marT="7619" marB="9143" anchor="b">
                    <a:noFill/>
                  </a:tcPr>
                </a:tc>
                <a:extLst>
                  <a:ext uri="{0D108BD9-81ED-4DB2-BD59-A6C34878D82A}">
                    <a16:rowId xmlns:a16="http://schemas.microsoft.com/office/drawing/2014/main" val="217628583"/>
                  </a:ext>
                </a:extLst>
              </a:tr>
            </a:tbl>
          </a:graphicData>
        </a:graphic>
      </p:graphicFrame>
      <p:graphicFrame>
        <p:nvGraphicFramePr>
          <p:cNvPr id="60" name="Table 59"/>
          <p:cNvGraphicFramePr>
            <a:graphicFrameLocks noGrp="1"/>
          </p:cNvGraphicFramePr>
          <p:nvPr>
            <p:extLst>
              <p:ext uri="{D42A27DB-BD31-4B8C-83A1-F6EECF244321}">
                <p14:modId xmlns:p14="http://schemas.microsoft.com/office/powerpoint/2010/main" val="2285727979"/>
              </p:ext>
            </p:extLst>
          </p:nvPr>
        </p:nvGraphicFramePr>
        <p:xfrm>
          <a:off x="7186908" y="1536682"/>
          <a:ext cx="2384862" cy="920488"/>
        </p:xfrm>
        <a:graphic>
          <a:graphicData uri="http://schemas.openxmlformats.org/drawingml/2006/table">
            <a:tbl>
              <a:tblPr>
                <a:tableStyleId>{5C22544A-7EE6-4342-B048-85BDC9FD1C3A}</a:tableStyleId>
              </a:tblPr>
              <a:tblGrid>
                <a:gridCol w="2384862">
                  <a:extLst>
                    <a:ext uri="{9D8B030D-6E8A-4147-A177-3AD203B41FA5}">
                      <a16:colId xmlns:a16="http://schemas.microsoft.com/office/drawing/2014/main" val="3257907270"/>
                    </a:ext>
                  </a:extLst>
                </a:gridCol>
              </a:tblGrid>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ISO 22301</a:t>
                      </a:r>
                    </a:p>
                  </a:txBody>
                  <a:tcPr marL="7619" marR="7619" marT="7619" marB="9143" anchor="b">
                    <a:noFill/>
                  </a:tcPr>
                </a:tc>
                <a:extLst>
                  <a:ext uri="{0D108BD9-81ED-4DB2-BD59-A6C34878D82A}">
                    <a16:rowId xmlns:a16="http://schemas.microsoft.com/office/drawing/2014/main" val="261639135"/>
                  </a:ext>
                </a:extLst>
              </a:tr>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ISO 27001</a:t>
                      </a:r>
                    </a:p>
                  </a:txBody>
                  <a:tcPr marL="7619" marR="7619" marT="7619" marB="9143" anchor="b">
                    <a:noFill/>
                  </a:tcPr>
                </a:tc>
                <a:extLst>
                  <a:ext uri="{0D108BD9-81ED-4DB2-BD59-A6C34878D82A}">
                    <a16:rowId xmlns:a16="http://schemas.microsoft.com/office/drawing/2014/main" val="3982501761"/>
                  </a:ext>
                </a:extLst>
              </a:tr>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ISO 27017</a:t>
                      </a:r>
                    </a:p>
                  </a:txBody>
                  <a:tcPr marL="7619" marR="7619" marT="7619" marB="9143" anchor="b">
                    <a:noFill/>
                  </a:tcPr>
                </a:tc>
                <a:extLst>
                  <a:ext uri="{0D108BD9-81ED-4DB2-BD59-A6C34878D82A}">
                    <a16:rowId xmlns:a16="http://schemas.microsoft.com/office/drawing/2014/main" val="1796786648"/>
                  </a:ext>
                </a:extLst>
              </a:tr>
              <a:tr h="230091">
                <a:tc>
                  <a:txBody>
                    <a:bodyPr/>
                    <a:lstStyle/>
                    <a:p>
                      <a:pPr marL="0" indent="0" algn="l" defTabSz="914367" rtl="0" eaLnBrk="1" fontAlgn="b" latinLnBrk="0" hangingPunct="1">
                        <a:buClr>
                          <a:schemeClr val="tx2"/>
                        </a:buClr>
                        <a:buFont typeface="Wingdings" panose="05000000000000000000" pitchFamily="2" charset="2"/>
                        <a:buNone/>
                      </a:pPr>
                      <a:endParaRPr lang="en-US" sz="1400" u="none" strike="noStrike" kern="1200" dirty="0">
                        <a:solidFill>
                          <a:schemeClr val="tx1"/>
                        </a:solidFill>
                        <a:effectLst/>
                        <a:latin typeface="+mn-lt"/>
                        <a:ea typeface="+mn-ea"/>
                        <a:cs typeface="+mn-cs"/>
                      </a:endParaRPr>
                    </a:p>
                  </a:txBody>
                  <a:tcPr marL="7619" marR="7619" marT="7619" marB="9143" anchor="b">
                    <a:lnB w="12700" cmpd="sng">
                      <a:noFill/>
                    </a:lnB>
                    <a:noFill/>
                  </a:tcPr>
                </a:tc>
                <a:extLst>
                  <a:ext uri="{0D108BD9-81ED-4DB2-BD59-A6C34878D82A}">
                    <a16:rowId xmlns:a16="http://schemas.microsoft.com/office/drawing/2014/main" val="2022765806"/>
                  </a:ext>
                </a:extLst>
              </a:tr>
            </a:tbl>
          </a:graphicData>
        </a:graphic>
      </p:graphicFrame>
      <p:sp>
        <p:nvSpPr>
          <p:cNvPr id="31" name="Rectangle 30"/>
          <p:cNvSpPr/>
          <p:nvPr/>
        </p:nvSpPr>
        <p:spPr>
          <a:xfrm>
            <a:off x="2483622" y="266667"/>
            <a:ext cx="9707514" cy="1085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914367">
              <a:defRPr/>
            </a:pPr>
            <a:endParaRPr lang="en-US" sz="2400" dirty="0">
              <a:solidFill>
                <a:srgbClr val="FFFFFF"/>
              </a:solidFill>
              <a:latin typeface="Segoe UI"/>
            </a:endParaRPr>
          </a:p>
        </p:txBody>
      </p:sp>
      <p:sp>
        <p:nvSpPr>
          <p:cNvPr id="4" name="Title 3"/>
          <p:cNvSpPr>
            <a:spLocks noGrp="1"/>
          </p:cNvSpPr>
          <p:nvPr>
            <p:ph type="title"/>
          </p:nvPr>
        </p:nvSpPr>
        <p:spPr>
          <a:xfrm>
            <a:off x="2492252" y="378692"/>
            <a:ext cx="9241749" cy="861774"/>
          </a:xfrm>
        </p:spPr>
        <p:txBody>
          <a:bodyPr anchor="ctr"/>
          <a:lstStyle/>
          <a:p>
            <a:r>
              <a:rPr lang="en-US" sz="2800" spc="0" dirty="0">
                <a:solidFill>
                  <a:srgbClr val="FFFFFF"/>
                </a:solidFill>
              </a:rPr>
              <a:t>Azure compliance coverage extends across most industries and geographies</a:t>
            </a:r>
            <a:endParaRPr lang="en-US" dirty="0"/>
          </a:p>
        </p:txBody>
      </p:sp>
      <p:sp>
        <p:nvSpPr>
          <p:cNvPr id="32" name="Rectangle 31"/>
          <p:cNvSpPr/>
          <p:nvPr/>
        </p:nvSpPr>
        <p:spPr>
          <a:xfrm>
            <a:off x="865" y="266667"/>
            <a:ext cx="2482757" cy="1085824"/>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914367">
              <a:defRPr/>
            </a:pPr>
            <a:endParaRPr lang="en-US" sz="2400" dirty="0">
              <a:solidFill>
                <a:srgbClr val="FFFFFF"/>
              </a:solidFill>
              <a:latin typeface="Segoe UI"/>
            </a:endParaRPr>
          </a:p>
        </p:txBody>
      </p:sp>
      <p:graphicFrame>
        <p:nvGraphicFramePr>
          <p:cNvPr id="49" name="Table 48"/>
          <p:cNvGraphicFramePr>
            <a:graphicFrameLocks noGrp="1"/>
          </p:cNvGraphicFramePr>
          <p:nvPr>
            <p:extLst>
              <p:ext uri="{D42A27DB-BD31-4B8C-83A1-F6EECF244321}">
                <p14:modId xmlns:p14="http://schemas.microsoft.com/office/powerpoint/2010/main" val="3171550641"/>
              </p:ext>
            </p:extLst>
          </p:nvPr>
        </p:nvGraphicFramePr>
        <p:xfrm>
          <a:off x="9694611" y="5220605"/>
          <a:ext cx="2220339" cy="1365354"/>
        </p:xfrm>
        <a:graphic>
          <a:graphicData uri="http://schemas.openxmlformats.org/drawingml/2006/table">
            <a:tbl>
              <a:tblPr>
                <a:tableStyleId>{5C22544A-7EE6-4342-B048-85BDC9FD1C3A}</a:tableStyleId>
              </a:tblPr>
              <a:tblGrid>
                <a:gridCol w="2220339">
                  <a:extLst>
                    <a:ext uri="{9D8B030D-6E8A-4147-A177-3AD203B41FA5}">
                      <a16:colId xmlns:a16="http://schemas.microsoft.com/office/drawing/2014/main" val="1996122080"/>
                    </a:ext>
                  </a:extLst>
                </a:gridCol>
              </a:tblGrid>
              <a:tr h="227528">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Japan My Number Act</a:t>
                      </a:r>
                    </a:p>
                  </a:txBody>
                  <a:tcPr marL="5056" marR="5056" marT="5056" marB="9143" anchor="b">
                    <a:noFill/>
                  </a:tcPr>
                </a:tc>
                <a:extLst>
                  <a:ext uri="{0D108BD9-81ED-4DB2-BD59-A6C34878D82A}">
                    <a16:rowId xmlns:a16="http://schemas.microsoft.com/office/drawing/2014/main" val="2292860134"/>
                  </a:ext>
                </a:extLst>
              </a:tr>
              <a:tr h="227528">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New Zealand GCIO</a:t>
                      </a:r>
                    </a:p>
                  </a:txBody>
                  <a:tcPr marL="5056" marR="5056" marT="5056" marB="9143" anchor="b">
                    <a:noFill/>
                  </a:tcPr>
                </a:tc>
                <a:extLst>
                  <a:ext uri="{0D108BD9-81ED-4DB2-BD59-A6C34878D82A}">
                    <a16:rowId xmlns:a16="http://schemas.microsoft.com/office/drawing/2014/main" val="2299205954"/>
                  </a:ext>
                </a:extLst>
              </a:tr>
              <a:tr h="227528">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Singapore MTCS</a:t>
                      </a:r>
                    </a:p>
                  </a:txBody>
                  <a:tcPr marL="5056" marR="5056" marT="5056" marB="9143" anchor="b">
                    <a:noFill/>
                  </a:tcPr>
                </a:tc>
                <a:extLst>
                  <a:ext uri="{0D108BD9-81ED-4DB2-BD59-A6C34878D82A}">
                    <a16:rowId xmlns:a16="http://schemas.microsoft.com/office/drawing/2014/main" val="3770249277"/>
                  </a:ext>
                </a:extLst>
              </a:tr>
              <a:tr h="227528">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Spain DPA</a:t>
                      </a:r>
                    </a:p>
                  </a:txBody>
                  <a:tcPr marL="5056" marR="5056" marT="5056" marB="9143" anchor="b">
                    <a:noFill/>
                  </a:tcPr>
                </a:tc>
                <a:extLst>
                  <a:ext uri="{0D108BD9-81ED-4DB2-BD59-A6C34878D82A}">
                    <a16:rowId xmlns:a16="http://schemas.microsoft.com/office/drawing/2014/main" val="592009700"/>
                  </a:ext>
                </a:extLst>
              </a:tr>
              <a:tr h="227528">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Spain ENS</a:t>
                      </a:r>
                    </a:p>
                  </a:txBody>
                  <a:tcPr marL="5056" marR="5056" marT="5056" marB="9143" anchor="b">
                    <a:noFill/>
                  </a:tcPr>
                </a:tc>
                <a:extLst>
                  <a:ext uri="{0D108BD9-81ED-4DB2-BD59-A6C34878D82A}">
                    <a16:rowId xmlns:a16="http://schemas.microsoft.com/office/drawing/2014/main" val="2544904379"/>
                  </a:ext>
                </a:extLst>
              </a:tr>
              <a:tr h="227528">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UK G-Cloud</a:t>
                      </a:r>
                    </a:p>
                  </a:txBody>
                  <a:tcPr marL="5056" marR="5056" marT="5056" marB="9143" anchor="b">
                    <a:noFill/>
                  </a:tcPr>
                </a:tc>
                <a:extLst>
                  <a:ext uri="{0D108BD9-81ED-4DB2-BD59-A6C34878D82A}">
                    <a16:rowId xmlns:a16="http://schemas.microsoft.com/office/drawing/2014/main" val="23145695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653938040"/>
              </p:ext>
            </p:extLst>
          </p:nvPr>
        </p:nvGraphicFramePr>
        <p:xfrm>
          <a:off x="4573487" y="5220605"/>
          <a:ext cx="2427260" cy="1365354"/>
        </p:xfrm>
        <a:graphic>
          <a:graphicData uri="http://schemas.openxmlformats.org/drawingml/2006/table">
            <a:tbl>
              <a:tblPr>
                <a:tableStyleId>{5C22544A-7EE6-4342-B048-85BDC9FD1C3A}</a:tableStyleId>
              </a:tblPr>
              <a:tblGrid>
                <a:gridCol w="2427260">
                  <a:extLst>
                    <a:ext uri="{9D8B030D-6E8A-4147-A177-3AD203B41FA5}">
                      <a16:colId xmlns:a16="http://schemas.microsoft.com/office/drawing/2014/main" val="1179555562"/>
                    </a:ext>
                  </a:extLst>
                </a:gridCol>
              </a:tblGrid>
              <a:tr h="227528">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Argentina PDPA</a:t>
                      </a:r>
                    </a:p>
                  </a:txBody>
                  <a:tcPr marL="5056" marR="5056" marT="5056" marB="9143" anchor="b">
                    <a:noFill/>
                  </a:tcPr>
                </a:tc>
                <a:extLst>
                  <a:ext uri="{0D108BD9-81ED-4DB2-BD59-A6C34878D82A}">
                    <a16:rowId xmlns:a16="http://schemas.microsoft.com/office/drawing/2014/main" val="1154936237"/>
                  </a:ext>
                </a:extLst>
              </a:tr>
              <a:tr h="227528">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Australia IRAP/CCSL</a:t>
                      </a:r>
                    </a:p>
                  </a:txBody>
                  <a:tcPr marL="5056" marR="5056" marT="5056" marB="9143" anchor="b">
                    <a:noFill/>
                  </a:tcPr>
                </a:tc>
                <a:extLst>
                  <a:ext uri="{0D108BD9-81ED-4DB2-BD59-A6C34878D82A}">
                    <a16:rowId xmlns:a16="http://schemas.microsoft.com/office/drawing/2014/main" val="1088196963"/>
                  </a:ext>
                </a:extLst>
              </a:tr>
              <a:tr h="227528">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Canada Privacy Laws</a:t>
                      </a:r>
                    </a:p>
                  </a:txBody>
                  <a:tcPr marL="5056" marR="5056" marT="5056" marB="9143" anchor="b">
                    <a:noFill/>
                  </a:tcPr>
                </a:tc>
                <a:extLst>
                  <a:ext uri="{0D108BD9-81ED-4DB2-BD59-A6C34878D82A}">
                    <a16:rowId xmlns:a16="http://schemas.microsoft.com/office/drawing/2014/main" val="1088144286"/>
                  </a:ext>
                </a:extLst>
              </a:tr>
              <a:tr h="227528">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China DJCP</a:t>
                      </a:r>
                    </a:p>
                  </a:txBody>
                  <a:tcPr marL="5056" marR="5056" marT="5056" marB="9143" anchor="b">
                    <a:noFill/>
                  </a:tcPr>
                </a:tc>
                <a:extLst>
                  <a:ext uri="{0D108BD9-81ED-4DB2-BD59-A6C34878D82A}">
                    <a16:rowId xmlns:a16="http://schemas.microsoft.com/office/drawing/2014/main" val="217628583"/>
                  </a:ext>
                </a:extLst>
              </a:tr>
              <a:tr h="227528">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China GB 18030</a:t>
                      </a:r>
                    </a:p>
                  </a:txBody>
                  <a:tcPr marL="5056" marR="5056" marT="5056" marB="9143" anchor="b">
                    <a:noFill/>
                  </a:tcPr>
                </a:tc>
                <a:extLst>
                  <a:ext uri="{0D108BD9-81ED-4DB2-BD59-A6C34878D82A}">
                    <a16:rowId xmlns:a16="http://schemas.microsoft.com/office/drawing/2014/main" val="268118642"/>
                  </a:ext>
                </a:extLst>
              </a:tr>
              <a:tr h="227528">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China TRUCS</a:t>
                      </a:r>
                    </a:p>
                  </a:txBody>
                  <a:tcPr marL="5056" marR="5056" marT="5056" marB="9143" anchor="b">
                    <a:noFill/>
                  </a:tcPr>
                </a:tc>
                <a:extLst>
                  <a:ext uri="{0D108BD9-81ED-4DB2-BD59-A6C34878D82A}">
                    <a16:rowId xmlns:a16="http://schemas.microsoft.com/office/drawing/2014/main" val="2052215666"/>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402377714"/>
              </p:ext>
            </p:extLst>
          </p:nvPr>
        </p:nvGraphicFramePr>
        <p:xfrm>
          <a:off x="7186908" y="5220605"/>
          <a:ext cx="2384862" cy="1365354"/>
        </p:xfrm>
        <a:graphic>
          <a:graphicData uri="http://schemas.openxmlformats.org/drawingml/2006/table">
            <a:tbl>
              <a:tblPr>
                <a:tableStyleId>{5C22544A-7EE6-4342-B048-85BDC9FD1C3A}</a:tableStyleId>
              </a:tblPr>
              <a:tblGrid>
                <a:gridCol w="2384862">
                  <a:extLst>
                    <a:ext uri="{9D8B030D-6E8A-4147-A177-3AD203B41FA5}">
                      <a16:colId xmlns:a16="http://schemas.microsoft.com/office/drawing/2014/main" val="3257907270"/>
                    </a:ext>
                  </a:extLst>
                </a:gridCol>
              </a:tblGrid>
              <a:tr h="227528">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ENISA IAF</a:t>
                      </a:r>
                    </a:p>
                  </a:txBody>
                  <a:tcPr marL="5056" marR="5056" marT="5056" marB="9143" anchor="b">
                    <a:noFill/>
                  </a:tcPr>
                </a:tc>
                <a:extLst>
                  <a:ext uri="{0D108BD9-81ED-4DB2-BD59-A6C34878D82A}">
                    <a16:rowId xmlns:a16="http://schemas.microsoft.com/office/drawing/2014/main" val="261639135"/>
                  </a:ext>
                </a:extLst>
              </a:tr>
              <a:tr h="227528">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EU Model Clauses</a:t>
                      </a:r>
                    </a:p>
                  </a:txBody>
                  <a:tcPr marL="5056" marR="5056" marT="5056" marB="9143" anchor="b">
                    <a:noFill/>
                  </a:tcPr>
                </a:tc>
                <a:extLst>
                  <a:ext uri="{0D108BD9-81ED-4DB2-BD59-A6C34878D82A}">
                    <a16:rowId xmlns:a16="http://schemas.microsoft.com/office/drawing/2014/main" val="3982501761"/>
                  </a:ext>
                </a:extLst>
              </a:tr>
              <a:tr h="227528">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EU-US Privacy Shield</a:t>
                      </a:r>
                    </a:p>
                  </a:txBody>
                  <a:tcPr marL="5056" marR="5056" marT="5056" marB="9143" anchor="b">
                    <a:noFill/>
                  </a:tcPr>
                </a:tc>
                <a:extLst>
                  <a:ext uri="{0D108BD9-81ED-4DB2-BD59-A6C34878D82A}">
                    <a16:rowId xmlns:a16="http://schemas.microsoft.com/office/drawing/2014/main" val="1796786648"/>
                  </a:ext>
                </a:extLst>
              </a:tr>
              <a:tr h="227528">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Germany IT </a:t>
                      </a:r>
                      <a:r>
                        <a:rPr lang="en-US" sz="1400" u="none" strike="noStrike" kern="1200" dirty="0" err="1">
                          <a:solidFill>
                            <a:schemeClr val="tx1"/>
                          </a:solidFill>
                          <a:effectLst/>
                          <a:latin typeface="+mn-lt"/>
                          <a:ea typeface="+mn-ea"/>
                          <a:cs typeface="+mn-cs"/>
                        </a:rPr>
                        <a:t>Grundschutz</a:t>
                      </a:r>
                      <a:endParaRPr lang="en-US" sz="1400" u="none" strike="noStrike" kern="1200" dirty="0">
                        <a:solidFill>
                          <a:schemeClr val="tx1"/>
                        </a:solidFill>
                        <a:effectLst/>
                        <a:latin typeface="+mn-lt"/>
                        <a:ea typeface="+mn-ea"/>
                        <a:cs typeface="+mn-cs"/>
                      </a:endParaRPr>
                    </a:p>
                  </a:txBody>
                  <a:tcPr marL="5056" marR="5056" marT="5056" marB="9143" anchor="b">
                    <a:lnB w="12700" cmpd="sng">
                      <a:noFill/>
                    </a:lnB>
                    <a:noFill/>
                  </a:tcPr>
                </a:tc>
                <a:extLst>
                  <a:ext uri="{0D108BD9-81ED-4DB2-BD59-A6C34878D82A}">
                    <a16:rowId xmlns:a16="http://schemas.microsoft.com/office/drawing/2014/main" val="2022765806"/>
                  </a:ext>
                </a:extLst>
              </a:tr>
              <a:tr h="227528">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India </a:t>
                      </a:r>
                      <a:r>
                        <a:rPr lang="en-US" sz="1400" u="none" strike="noStrike" kern="1200" dirty="0" err="1">
                          <a:solidFill>
                            <a:schemeClr val="tx1"/>
                          </a:solidFill>
                          <a:effectLst/>
                          <a:latin typeface="+mn-lt"/>
                          <a:ea typeface="+mn-ea"/>
                          <a:cs typeface="+mn-cs"/>
                        </a:rPr>
                        <a:t>MeitY</a:t>
                      </a:r>
                      <a:endParaRPr lang="en-US" sz="1400" u="none" strike="noStrike" kern="1200" dirty="0">
                        <a:solidFill>
                          <a:schemeClr val="tx1"/>
                        </a:solidFill>
                        <a:effectLst/>
                        <a:latin typeface="+mn-lt"/>
                        <a:ea typeface="+mn-ea"/>
                        <a:cs typeface="+mn-cs"/>
                      </a:endParaRPr>
                    </a:p>
                  </a:txBody>
                  <a:tcPr marL="5056" marR="5056" marT="5056" marB="9143"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44124594"/>
                  </a:ext>
                </a:extLst>
              </a:tr>
              <a:tr h="227528">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Japan CS Mark Gold</a:t>
                      </a:r>
                    </a:p>
                  </a:txBody>
                  <a:tcPr marL="5056" marR="5056" marT="5056" marB="9143" anchor="b">
                    <a:lnT w="12700" cmpd="sng">
                      <a:noFill/>
                    </a:lnT>
                    <a:noFill/>
                  </a:tcPr>
                </a:tc>
                <a:extLst>
                  <a:ext uri="{0D108BD9-81ED-4DB2-BD59-A6C34878D82A}">
                    <a16:rowId xmlns:a16="http://schemas.microsoft.com/office/drawing/2014/main" val="2919377789"/>
                  </a:ext>
                </a:extLst>
              </a:tr>
            </a:tbl>
          </a:graphicData>
        </a:graphic>
      </p:graphicFrame>
      <p:graphicFrame>
        <p:nvGraphicFramePr>
          <p:cNvPr id="51" name="Table 50"/>
          <p:cNvGraphicFramePr>
            <a:graphicFrameLocks noGrp="1"/>
          </p:cNvGraphicFramePr>
          <p:nvPr>
            <p:extLst>
              <p:ext uri="{D42A27DB-BD31-4B8C-83A1-F6EECF244321}">
                <p14:modId xmlns:p14="http://schemas.microsoft.com/office/powerpoint/2010/main" val="1132745237"/>
              </p:ext>
            </p:extLst>
          </p:nvPr>
        </p:nvGraphicFramePr>
        <p:xfrm>
          <a:off x="9694611" y="3793291"/>
          <a:ext cx="2220339" cy="1150610"/>
        </p:xfrm>
        <a:graphic>
          <a:graphicData uri="http://schemas.openxmlformats.org/drawingml/2006/table">
            <a:tbl>
              <a:tblPr>
                <a:tableStyleId>{5C22544A-7EE6-4342-B048-85BDC9FD1C3A}</a:tableStyleId>
              </a:tblPr>
              <a:tblGrid>
                <a:gridCol w="2220339">
                  <a:extLst>
                    <a:ext uri="{9D8B030D-6E8A-4147-A177-3AD203B41FA5}">
                      <a16:colId xmlns:a16="http://schemas.microsoft.com/office/drawing/2014/main" val="1996122080"/>
                    </a:ext>
                  </a:extLst>
                </a:gridCol>
              </a:tblGrid>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IG Toolkit UK</a:t>
                      </a:r>
                    </a:p>
                  </a:txBody>
                  <a:tcPr marL="7619" marR="7619" marT="7619" marB="9143" anchor="b">
                    <a:noFill/>
                  </a:tcPr>
                </a:tc>
                <a:extLst>
                  <a:ext uri="{0D108BD9-81ED-4DB2-BD59-A6C34878D82A}">
                    <a16:rowId xmlns:a16="http://schemas.microsoft.com/office/drawing/2014/main" val="2292860134"/>
                  </a:ext>
                </a:extLst>
              </a:tr>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MARS-E</a:t>
                      </a:r>
                    </a:p>
                  </a:txBody>
                  <a:tcPr marL="7619" marR="7619" marT="7619" marB="9143" anchor="b">
                    <a:noFill/>
                  </a:tcPr>
                </a:tc>
                <a:extLst>
                  <a:ext uri="{0D108BD9-81ED-4DB2-BD59-A6C34878D82A}">
                    <a16:rowId xmlns:a16="http://schemas.microsoft.com/office/drawing/2014/main" val="2299205954"/>
                  </a:ext>
                </a:extLst>
              </a:tr>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MPAA</a:t>
                      </a:r>
                    </a:p>
                  </a:txBody>
                  <a:tcPr marL="7619" marR="7619" marT="7619" marB="9143" anchor="b">
                    <a:noFill/>
                  </a:tcPr>
                </a:tc>
                <a:extLst>
                  <a:ext uri="{0D108BD9-81ED-4DB2-BD59-A6C34878D82A}">
                    <a16:rowId xmlns:a16="http://schemas.microsoft.com/office/drawing/2014/main" val="3770249277"/>
                  </a:ext>
                </a:extLst>
              </a:tr>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PCI DSS Level 1</a:t>
                      </a:r>
                    </a:p>
                  </a:txBody>
                  <a:tcPr marL="7619" marR="7619" marT="7619" marB="9143" anchor="b">
                    <a:noFill/>
                  </a:tcPr>
                </a:tc>
                <a:extLst>
                  <a:ext uri="{0D108BD9-81ED-4DB2-BD59-A6C34878D82A}">
                    <a16:rowId xmlns:a16="http://schemas.microsoft.com/office/drawing/2014/main" val="592009700"/>
                  </a:ext>
                </a:extLst>
              </a:tr>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Shared Assessments</a:t>
                      </a:r>
                    </a:p>
                  </a:txBody>
                  <a:tcPr marL="7619" marR="7619" marT="7619" marB="9143" anchor="b">
                    <a:noFill/>
                  </a:tcPr>
                </a:tc>
                <a:extLst>
                  <a:ext uri="{0D108BD9-81ED-4DB2-BD59-A6C34878D82A}">
                    <a16:rowId xmlns:a16="http://schemas.microsoft.com/office/drawing/2014/main" val="2544904379"/>
                  </a:ext>
                </a:extLst>
              </a:tr>
            </a:tbl>
          </a:graphicData>
        </a:graphic>
      </p:graphicFrame>
      <p:graphicFrame>
        <p:nvGraphicFramePr>
          <p:cNvPr id="52" name="Table 51"/>
          <p:cNvGraphicFramePr>
            <a:graphicFrameLocks noGrp="1"/>
          </p:cNvGraphicFramePr>
          <p:nvPr>
            <p:extLst>
              <p:ext uri="{D42A27DB-BD31-4B8C-83A1-F6EECF244321}">
                <p14:modId xmlns:p14="http://schemas.microsoft.com/office/powerpoint/2010/main" val="60740118"/>
              </p:ext>
            </p:extLst>
          </p:nvPr>
        </p:nvGraphicFramePr>
        <p:xfrm>
          <a:off x="4573487" y="3793290"/>
          <a:ext cx="2427260" cy="920488"/>
        </p:xfrm>
        <a:graphic>
          <a:graphicData uri="http://schemas.openxmlformats.org/drawingml/2006/table">
            <a:tbl>
              <a:tblPr>
                <a:tableStyleId>{5C22544A-7EE6-4342-B048-85BDC9FD1C3A}</a:tableStyleId>
              </a:tblPr>
              <a:tblGrid>
                <a:gridCol w="2427260">
                  <a:extLst>
                    <a:ext uri="{9D8B030D-6E8A-4147-A177-3AD203B41FA5}">
                      <a16:colId xmlns:a16="http://schemas.microsoft.com/office/drawing/2014/main" val="1179555562"/>
                    </a:ext>
                  </a:extLst>
                </a:gridCol>
              </a:tblGrid>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CDSA</a:t>
                      </a:r>
                    </a:p>
                  </a:txBody>
                  <a:tcPr marL="7619" marR="7619" marT="7619" marB="9143" anchor="b">
                    <a:noFill/>
                  </a:tcPr>
                </a:tc>
                <a:extLst>
                  <a:ext uri="{0D108BD9-81ED-4DB2-BD59-A6C34878D82A}">
                    <a16:rowId xmlns:a16="http://schemas.microsoft.com/office/drawing/2014/main" val="1154936237"/>
                  </a:ext>
                </a:extLst>
              </a:tr>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FACT UK</a:t>
                      </a:r>
                    </a:p>
                  </a:txBody>
                  <a:tcPr marL="7619" marR="7619" marT="7619" marB="9143" anchor="b">
                    <a:noFill/>
                  </a:tcPr>
                </a:tc>
                <a:extLst>
                  <a:ext uri="{0D108BD9-81ED-4DB2-BD59-A6C34878D82A}">
                    <a16:rowId xmlns:a16="http://schemas.microsoft.com/office/drawing/2014/main" val="1088196963"/>
                  </a:ext>
                </a:extLst>
              </a:tr>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FERPA</a:t>
                      </a:r>
                    </a:p>
                  </a:txBody>
                  <a:tcPr marL="7619" marR="7619" marT="7619" marB="9143" anchor="b">
                    <a:noFill/>
                  </a:tcPr>
                </a:tc>
                <a:extLst>
                  <a:ext uri="{0D108BD9-81ED-4DB2-BD59-A6C34878D82A}">
                    <a16:rowId xmlns:a16="http://schemas.microsoft.com/office/drawing/2014/main" val="1088144286"/>
                  </a:ext>
                </a:extLst>
              </a:tr>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FFIEC</a:t>
                      </a:r>
                    </a:p>
                  </a:txBody>
                  <a:tcPr marL="7619" marR="7619" marT="7619" marB="9143" anchor="b">
                    <a:noFill/>
                  </a:tcPr>
                </a:tc>
                <a:extLst>
                  <a:ext uri="{0D108BD9-81ED-4DB2-BD59-A6C34878D82A}">
                    <a16:rowId xmlns:a16="http://schemas.microsoft.com/office/drawing/2014/main" val="217628583"/>
                  </a:ext>
                </a:extLst>
              </a:tr>
            </a:tbl>
          </a:graphicData>
        </a:graphic>
      </p:graphicFrame>
      <p:graphicFrame>
        <p:nvGraphicFramePr>
          <p:cNvPr id="53" name="Table 52"/>
          <p:cNvGraphicFramePr>
            <a:graphicFrameLocks noGrp="1"/>
          </p:cNvGraphicFramePr>
          <p:nvPr>
            <p:extLst>
              <p:ext uri="{D42A27DB-BD31-4B8C-83A1-F6EECF244321}">
                <p14:modId xmlns:p14="http://schemas.microsoft.com/office/powerpoint/2010/main" val="3707360575"/>
              </p:ext>
            </p:extLst>
          </p:nvPr>
        </p:nvGraphicFramePr>
        <p:xfrm>
          <a:off x="7186908" y="3793291"/>
          <a:ext cx="2384862" cy="1150610"/>
        </p:xfrm>
        <a:graphic>
          <a:graphicData uri="http://schemas.openxmlformats.org/drawingml/2006/table">
            <a:tbl>
              <a:tblPr>
                <a:tableStyleId>{5C22544A-7EE6-4342-B048-85BDC9FD1C3A}</a:tableStyleId>
              </a:tblPr>
              <a:tblGrid>
                <a:gridCol w="2384862">
                  <a:extLst>
                    <a:ext uri="{9D8B030D-6E8A-4147-A177-3AD203B41FA5}">
                      <a16:colId xmlns:a16="http://schemas.microsoft.com/office/drawing/2014/main" val="3257907270"/>
                    </a:ext>
                  </a:extLst>
                </a:gridCol>
              </a:tblGrid>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FISC Japan</a:t>
                      </a:r>
                    </a:p>
                  </a:txBody>
                  <a:tcPr marL="7619" marR="7619" marT="7619" marB="9143" anchor="b">
                    <a:noFill/>
                  </a:tcPr>
                </a:tc>
                <a:extLst>
                  <a:ext uri="{0D108BD9-81ED-4DB2-BD59-A6C34878D82A}">
                    <a16:rowId xmlns:a16="http://schemas.microsoft.com/office/drawing/2014/main" val="261639135"/>
                  </a:ext>
                </a:extLst>
              </a:tr>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GLBA</a:t>
                      </a:r>
                    </a:p>
                  </a:txBody>
                  <a:tcPr marL="7619" marR="7619" marT="7619" marB="9143" anchor="b">
                    <a:noFill/>
                  </a:tcPr>
                </a:tc>
                <a:extLst>
                  <a:ext uri="{0D108BD9-81ED-4DB2-BD59-A6C34878D82A}">
                    <a16:rowId xmlns:a16="http://schemas.microsoft.com/office/drawing/2014/main" val="3982501761"/>
                  </a:ext>
                </a:extLst>
              </a:tr>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err="1">
                          <a:solidFill>
                            <a:schemeClr val="tx1"/>
                          </a:solidFill>
                          <a:effectLst/>
                          <a:latin typeface="+mn-lt"/>
                          <a:ea typeface="+mn-ea"/>
                          <a:cs typeface="+mn-cs"/>
                        </a:rPr>
                        <a:t>GxP</a:t>
                      </a:r>
                      <a:r>
                        <a:rPr lang="en-US" sz="1400" u="none" strike="noStrike" kern="1200" dirty="0">
                          <a:solidFill>
                            <a:schemeClr val="tx1"/>
                          </a:solidFill>
                          <a:effectLst/>
                          <a:latin typeface="+mn-lt"/>
                          <a:ea typeface="+mn-ea"/>
                          <a:cs typeface="+mn-cs"/>
                        </a:rPr>
                        <a:t> 21 CFR Part 11</a:t>
                      </a:r>
                    </a:p>
                  </a:txBody>
                  <a:tcPr marL="7619" marR="7619" marT="7619" marB="9143" anchor="b">
                    <a:noFill/>
                  </a:tcPr>
                </a:tc>
                <a:extLst>
                  <a:ext uri="{0D108BD9-81ED-4DB2-BD59-A6C34878D82A}">
                    <a16:rowId xmlns:a16="http://schemas.microsoft.com/office/drawing/2014/main" val="1796786648"/>
                  </a:ext>
                </a:extLst>
              </a:tr>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HIPAA / HITECH </a:t>
                      </a:r>
                    </a:p>
                  </a:txBody>
                  <a:tcPr marL="7619" marR="7619" marT="7619" marB="9143" anchor="b">
                    <a:lnB w="12700" cmpd="sng">
                      <a:noFill/>
                    </a:lnB>
                    <a:noFill/>
                  </a:tcPr>
                </a:tc>
                <a:extLst>
                  <a:ext uri="{0D108BD9-81ED-4DB2-BD59-A6C34878D82A}">
                    <a16:rowId xmlns:a16="http://schemas.microsoft.com/office/drawing/2014/main" val="2022765806"/>
                  </a:ext>
                </a:extLst>
              </a:tr>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HITRUST</a:t>
                      </a:r>
                    </a:p>
                  </a:txBody>
                  <a:tcPr marL="7619" marR="7619" marT="7619" marB="9143"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44124594"/>
                  </a:ext>
                </a:extLst>
              </a:tr>
            </a:tbl>
          </a:graphicData>
        </a:graphic>
      </p:graphicFrame>
      <p:graphicFrame>
        <p:nvGraphicFramePr>
          <p:cNvPr id="55" name="Table 54"/>
          <p:cNvGraphicFramePr>
            <a:graphicFrameLocks noGrp="1"/>
          </p:cNvGraphicFramePr>
          <p:nvPr>
            <p:extLst>
              <p:ext uri="{D42A27DB-BD31-4B8C-83A1-F6EECF244321}">
                <p14:modId xmlns:p14="http://schemas.microsoft.com/office/powerpoint/2010/main" val="2149373951"/>
              </p:ext>
            </p:extLst>
          </p:nvPr>
        </p:nvGraphicFramePr>
        <p:xfrm>
          <a:off x="9694612" y="2608839"/>
          <a:ext cx="2205514" cy="920488"/>
        </p:xfrm>
        <a:graphic>
          <a:graphicData uri="http://schemas.openxmlformats.org/drawingml/2006/table">
            <a:tbl>
              <a:tblPr>
                <a:tableStyleId>{5C22544A-7EE6-4342-B048-85BDC9FD1C3A}</a:tableStyleId>
              </a:tblPr>
              <a:tblGrid>
                <a:gridCol w="2205514">
                  <a:extLst>
                    <a:ext uri="{9D8B030D-6E8A-4147-A177-3AD203B41FA5}">
                      <a16:colId xmlns:a16="http://schemas.microsoft.com/office/drawing/2014/main" val="1996122080"/>
                    </a:ext>
                  </a:extLst>
                </a:gridCol>
              </a:tblGrid>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ITAR</a:t>
                      </a:r>
                    </a:p>
                  </a:txBody>
                  <a:tcPr marL="7619" marR="7619" marT="7619" marB="9143" anchor="b">
                    <a:noFill/>
                  </a:tcPr>
                </a:tc>
                <a:extLst>
                  <a:ext uri="{0D108BD9-81ED-4DB2-BD59-A6C34878D82A}">
                    <a16:rowId xmlns:a16="http://schemas.microsoft.com/office/drawing/2014/main" val="2292860134"/>
                  </a:ext>
                </a:extLst>
              </a:tr>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Moderate JAB P-ATO</a:t>
                      </a:r>
                    </a:p>
                  </a:txBody>
                  <a:tcPr marL="7619" marR="7619" marT="7619" marB="9143" anchor="b">
                    <a:noFill/>
                  </a:tcPr>
                </a:tc>
                <a:extLst>
                  <a:ext uri="{0D108BD9-81ED-4DB2-BD59-A6C34878D82A}">
                    <a16:rowId xmlns:a16="http://schemas.microsoft.com/office/drawing/2014/main" val="2299205954"/>
                  </a:ext>
                </a:extLst>
              </a:tr>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Section 508 VPAT</a:t>
                      </a:r>
                    </a:p>
                  </a:txBody>
                  <a:tcPr marL="7619" marR="7619" marT="7619" marB="9143" anchor="b">
                    <a:noFill/>
                  </a:tcPr>
                </a:tc>
                <a:extLst>
                  <a:ext uri="{0D108BD9-81ED-4DB2-BD59-A6C34878D82A}">
                    <a16:rowId xmlns:a16="http://schemas.microsoft.com/office/drawing/2014/main" val="3770249277"/>
                  </a:ext>
                </a:extLst>
              </a:tr>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SP 800-171</a:t>
                      </a:r>
                    </a:p>
                  </a:txBody>
                  <a:tcPr marL="7619" marR="7619" marT="7619" marB="9143" anchor="b">
                    <a:noFill/>
                  </a:tcPr>
                </a:tc>
                <a:extLst>
                  <a:ext uri="{0D108BD9-81ED-4DB2-BD59-A6C34878D82A}">
                    <a16:rowId xmlns:a16="http://schemas.microsoft.com/office/drawing/2014/main" val="2544904379"/>
                  </a:ext>
                </a:extLst>
              </a:tr>
            </a:tbl>
          </a:graphicData>
        </a:graphic>
      </p:graphicFrame>
      <p:graphicFrame>
        <p:nvGraphicFramePr>
          <p:cNvPr id="56" name="Table 55"/>
          <p:cNvGraphicFramePr>
            <a:graphicFrameLocks noGrp="1"/>
          </p:cNvGraphicFramePr>
          <p:nvPr>
            <p:extLst>
              <p:ext uri="{D42A27DB-BD31-4B8C-83A1-F6EECF244321}">
                <p14:modId xmlns:p14="http://schemas.microsoft.com/office/powerpoint/2010/main" val="406861664"/>
              </p:ext>
            </p:extLst>
          </p:nvPr>
        </p:nvGraphicFramePr>
        <p:xfrm>
          <a:off x="4573487" y="2608839"/>
          <a:ext cx="2427260" cy="920488"/>
        </p:xfrm>
        <a:graphic>
          <a:graphicData uri="http://schemas.openxmlformats.org/drawingml/2006/table">
            <a:tbl>
              <a:tblPr>
                <a:tableStyleId>{5C22544A-7EE6-4342-B048-85BDC9FD1C3A}</a:tableStyleId>
              </a:tblPr>
              <a:tblGrid>
                <a:gridCol w="2427260">
                  <a:extLst>
                    <a:ext uri="{9D8B030D-6E8A-4147-A177-3AD203B41FA5}">
                      <a16:colId xmlns:a16="http://schemas.microsoft.com/office/drawing/2014/main" val="1179555562"/>
                    </a:ext>
                  </a:extLst>
                </a:gridCol>
              </a:tblGrid>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CJIS</a:t>
                      </a:r>
                    </a:p>
                  </a:txBody>
                  <a:tcPr marL="7619" marR="7619" marT="7619" marB="9143" anchor="b">
                    <a:noFill/>
                  </a:tcPr>
                </a:tc>
                <a:extLst>
                  <a:ext uri="{0D108BD9-81ED-4DB2-BD59-A6C34878D82A}">
                    <a16:rowId xmlns:a16="http://schemas.microsoft.com/office/drawing/2014/main" val="1154936237"/>
                  </a:ext>
                </a:extLst>
              </a:tr>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DoD DISA SRG Level 2</a:t>
                      </a:r>
                    </a:p>
                  </a:txBody>
                  <a:tcPr marL="7619" marR="7619" marT="7619" marB="9143" anchor="b">
                    <a:noFill/>
                  </a:tcPr>
                </a:tc>
                <a:extLst>
                  <a:ext uri="{0D108BD9-81ED-4DB2-BD59-A6C34878D82A}">
                    <a16:rowId xmlns:a16="http://schemas.microsoft.com/office/drawing/2014/main" val="1088196963"/>
                  </a:ext>
                </a:extLst>
              </a:tr>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DoD DISA SRG Level 4</a:t>
                      </a:r>
                    </a:p>
                  </a:txBody>
                  <a:tcPr marL="7619" marR="7619" marT="7619" marB="9143" anchor="b">
                    <a:noFill/>
                  </a:tcPr>
                </a:tc>
                <a:extLst>
                  <a:ext uri="{0D108BD9-81ED-4DB2-BD59-A6C34878D82A}">
                    <a16:rowId xmlns:a16="http://schemas.microsoft.com/office/drawing/2014/main" val="1088144286"/>
                  </a:ext>
                </a:extLst>
              </a:tr>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DoD DISA SRG Level 5</a:t>
                      </a:r>
                    </a:p>
                  </a:txBody>
                  <a:tcPr marL="7619" marR="7619" marT="7619" marB="9143" anchor="b">
                    <a:noFill/>
                  </a:tcPr>
                </a:tc>
                <a:extLst>
                  <a:ext uri="{0D108BD9-81ED-4DB2-BD59-A6C34878D82A}">
                    <a16:rowId xmlns:a16="http://schemas.microsoft.com/office/drawing/2014/main" val="217628583"/>
                  </a:ext>
                </a:extLst>
              </a:tr>
            </a:tbl>
          </a:graphicData>
        </a:graphic>
      </p:graphicFrame>
      <p:graphicFrame>
        <p:nvGraphicFramePr>
          <p:cNvPr id="57" name="Table 56"/>
          <p:cNvGraphicFramePr>
            <a:graphicFrameLocks noGrp="1"/>
          </p:cNvGraphicFramePr>
          <p:nvPr>
            <p:extLst>
              <p:ext uri="{D42A27DB-BD31-4B8C-83A1-F6EECF244321}">
                <p14:modId xmlns:p14="http://schemas.microsoft.com/office/powerpoint/2010/main" val="1990788965"/>
              </p:ext>
            </p:extLst>
          </p:nvPr>
        </p:nvGraphicFramePr>
        <p:xfrm>
          <a:off x="7186908" y="2608839"/>
          <a:ext cx="2384862" cy="920488"/>
        </p:xfrm>
        <a:graphic>
          <a:graphicData uri="http://schemas.openxmlformats.org/drawingml/2006/table">
            <a:tbl>
              <a:tblPr>
                <a:tableStyleId>{5C22544A-7EE6-4342-B048-85BDC9FD1C3A}</a:tableStyleId>
              </a:tblPr>
              <a:tblGrid>
                <a:gridCol w="2384862">
                  <a:extLst>
                    <a:ext uri="{9D8B030D-6E8A-4147-A177-3AD203B41FA5}">
                      <a16:colId xmlns:a16="http://schemas.microsoft.com/office/drawing/2014/main" val="3257907270"/>
                    </a:ext>
                  </a:extLst>
                </a:gridCol>
              </a:tblGrid>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FedRAMP</a:t>
                      </a:r>
                    </a:p>
                  </a:txBody>
                  <a:tcPr marL="7619" marR="7619" marT="7619" marB="9143" anchor="b">
                    <a:noFill/>
                  </a:tcPr>
                </a:tc>
                <a:extLst>
                  <a:ext uri="{0D108BD9-81ED-4DB2-BD59-A6C34878D82A}">
                    <a16:rowId xmlns:a16="http://schemas.microsoft.com/office/drawing/2014/main" val="261639135"/>
                  </a:ext>
                </a:extLst>
              </a:tr>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FIPS 140-2</a:t>
                      </a:r>
                    </a:p>
                  </a:txBody>
                  <a:tcPr marL="7619" marR="7619" marT="7619" marB="9143" anchor="b">
                    <a:noFill/>
                  </a:tcPr>
                </a:tc>
                <a:extLst>
                  <a:ext uri="{0D108BD9-81ED-4DB2-BD59-A6C34878D82A}">
                    <a16:rowId xmlns:a16="http://schemas.microsoft.com/office/drawing/2014/main" val="3982501761"/>
                  </a:ext>
                </a:extLst>
              </a:tr>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High JAB P-ATO</a:t>
                      </a:r>
                    </a:p>
                  </a:txBody>
                  <a:tcPr marL="7619" marR="7619" marT="7619" marB="9143" anchor="b">
                    <a:noFill/>
                  </a:tcPr>
                </a:tc>
                <a:extLst>
                  <a:ext uri="{0D108BD9-81ED-4DB2-BD59-A6C34878D82A}">
                    <a16:rowId xmlns:a16="http://schemas.microsoft.com/office/drawing/2014/main" val="1796786648"/>
                  </a:ext>
                </a:extLst>
              </a:tr>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IRS 1075</a:t>
                      </a:r>
                    </a:p>
                  </a:txBody>
                  <a:tcPr marL="7619" marR="7619" marT="7619" marB="9143" anchor="b">
                    <a:lnB w="12700" cmpd="sng">
                      <a:noFill/>
                    </a:lnB>
                    <a:noFill/>
                  </a:tcPr>
                </a:tc>
                <a:extLst>
                  <a:ext uri="{0D108BD9-81ED-4DB2-BD59-A6C34878D82A}">
                    <a16:rowId xmlns:a16="http://schemas.microsoft.com/office/drawing/2014/main" val="2022765806"/>
                  </a:ext>
                </a:extLst>
              </a:tr>
            </a:tbl>
          </a:graphicData>
        </a:graphic>
      </p:graphicFrame>
      <p:cxnSp>
        <p:nvCxnSpPr>
          <p:cNvPr id="50" name="Straight Connector 49"/>
          <p:cNvCxnSpPr>
            <a:cxnSpLocks/>
          </p:cNvCxnSpPr>
          <p:nvPr/>
        </p:nvCxnSpPr>
        <p:spPr>
          <a:xfrm flipV="1">
            <a:off x="2492252" y="5067133"/>
            <a:ext cx="9226510" cy="1"/>
          </a:xfrm>
          <a:prstGeom prst="line">
            <a:avLst/>
          </a:prstGeom>
          <a:ln w="6350">
            <a:gradFill flip="none" rotWithShape="1">
              <a:gsLst>
                <a:gs pos="1000">
                  <a:schemeClr val="bg1">
                    <a:lumMod val="65000"/>
                  </a:schemeClr>
                </a:gs>
                <a:gs pos="100000">
                  <a:schemeClr val="bg1">
                    <a:lumMod val="65000"/>
                    <a:alpha val="0"/>
                  </a:schemeClr>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cxnSpLocks/>
          </p:cNvCxnSpPr>
          <p:nvPr/>
        </p:nvCxnSpPr>
        <p:spPr>
          <a:xfrm flipV="1">
            <a:off x="2492252" y="3639818"/>
            <a:ext cx="9226510" cy="1"/>
          </a:xfrm>
          <a:prstGeom prst="line">
            <a:avLst/>
          </a:prstGeom>
          <a:ln w="6350">
            <a:gradFill flip="none" rotWithShape="1">
              <a:gsLst>
                <a:gs pos="1000">
                  <a:schemeClr val="bg1">
                    <a:lumMod val="65000"/>
                  </a:schemeClr>
                </a:gs>
                <a:gs pos="100000">
                  <a:schemeClr val="bg1">
                    <a:lumMod val="65000"/>
                    <a:alpha val="0"/>
                  </a:schemeClr>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cxnSpLocks/>
          </p:cNvCxnSpPr>
          <p:nvPr/>
        </p:nvCxnSpPr>
        <p:spPr>
          <a:xfrm flipV="1">
            <a:off x="2492252" y="2438224"/>
            <a:ext cx="9226510" cy="1"/>
          </a:xfrm>
          <a:prstGeom prst="line">
            <a:avLst/>
          </a:prstGeom>
          <a:ln w="6350">
            <a:gradFill flip="none" rotWithShape="1">
              <a:gsLst>
                <a:gs pos="1000">
                  <a:schemeClr val="bg1">
                    <a:lumMod val="65000"/>
                  </a:schemeClr>
                </a:gs>
                <a:gs pos="100000">
                  <a:schemeClr val="bg1">
                    <a:lumMod val="65000"/>
                    <a:alpha val="0"/>
                  </a:schemeClr>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62" name="Content Placeholder 12"/>
          <p:cNvSpPr txBox="1">
            <a:spLocks/>
          </p:cNvSpPr>
          <p:nvPr/>
        </p:nvSpPr>
        <p:spPr>
          <a:xfrm>
            <a:off x="2631931" y="1589146"/>
            <a:ext cx="1300614" cy="331546"/>
          </a:xfrm>
          <a:prstGeom prst="rect">
            <a:avLst/>
          </a:prstGeom>
        </p:spPr>
        <p:txBody>
          <a:bodyPr vert="horz" lIns="0" tIns="0" rIns="0" bIns="0" rtlCol="0" anchor="t">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72290">
              <a:lnSpc>
                <a:spcPct val="100000"/>
              </a:lnSpc>
              <a:spcBef>
                <a:spcPts val="735"/>
              </a:spcBef>
              <a:buNone/>
              <a:defRPr/>
            </a:pPr>
            <a:r>
              <a:rPr lang="en-US" dirty="0">
                <a:solidFill>
                  <a:srgbClr val="0072C6"/>
                </a:solidFill>
                <a:latin typeface="Segoe UI Semibold" panose="020B0702040204020203" pitchFamily="34" charset="0"/>
                <a:cs typeface="Segoe UI Semibold" panose="020B0702040204020203" pitchFamily="34" charset="0"/>
              </a:rPr>
              <a:t>Global</a:t>
            </a:r>
          </a:p>
        </p:txBody>
      </p:sp>
      <p:sp>
        <p:nvSpPr>
          <p:cNvPr id="63" name="Content Placeholder 12"/>
          <p:cNvSpPr txBox="1">
            <a:spLocks/>
          </p:cNvSpPr>
          <p:nvPr/>
        </p:nvSpPr>
        <p:spPr>
          <a:xfrm>
            <a:off x="2631931" y="2608840"/>
            <a:ext cx="1300614" cy="331546"/>
          </a:xfrm>
          <a:prstGeom prst="rect">
            <a:avLst/>
          </a:prstGeom>
        </p:spPr>
        <p:txBody>
          <a:bodyPr vert="horz" lIns="0" tIns="0" rIns="0" bIns="0" rtlCol="0" anchor="t">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72290">
              <a:lnSpc>
                <a:spcPct val="100000"/>
              </a:lnSpc>
              <a:spcBef>
                <a:spcPts val="735"/>
              </a:spcBef>
              <a:buNone/>
              <a:defRPr/>
            </a:pPr>
            <a:r>
              <a:rPr lang="en-US" dirty="0">
                <a:solidFill>
                  <a:srgbClr val="0072C6"/>
                </a:solidFill>
                <a:latin typeface="Segoe UI Semibold" panose="020B0702040204020203" pitchFamily="34" charset="0"/>
                <a:cs typeface="Segoe UI Semibold" panose="020B0702040204020203" pitchFamily="34" charset="0"/>
              </a:rPr>
              <a:t>U.S. Government</a:t>
            </a:r>
          </a:p>
        </p:txBody>
      </p:sp>
      <p:sp>
        <p:nvSpPr>
          <p:cNvPr id="64" name="Content Placeholder 12"/>
          <p:cNvSpPr txBox="1">
            <a:spLocks/>
          </p:cNvSpPr>
          <p:nvPr/>
        </p:nvSpPr>
        <p:spPr>
          <a:xfrm>
            <a:off x="2631931" y="3793291"/>
            <a:ext cx="1300614" cy="331546"/>
          </a:xfrm>
          <a:prstGeom prst="rect">
            <a:avLst/>
          </a:prstGeom>
        </p:spPr>
        <p:txBody>
          <a:bodyPr vert="horz" lIns="0" tIns="0" rIns="0" bIns="0" rtlCol="0" anchor="t">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72290">
              <a:lnSpc>
                <a:spcPct val="100000"/>
              </a:lnSpc>
              <a:spcBef>
                <a:spcPts val="735"/>
              </a:spcBef>
              <a:buNone/>
              <a:defRPr/>
            </a:pPr>
            <a:r>
              <a:rPr lang="en-US" dirty="0">
                <a:solidFill>
                  <a:srgbClr val="0072C6"/>
                </a:solidFill>
                <a:latin typeface="Segoe UI Semibold" panose="020B0702040204020203" pitchFamily="34" charset="0"/>
                <a:cs typeface="Segoe UI Semibold" panose="020B0702040204020203" pitchFamily="34" charset="0"/>
              </a:rPr>
              <a:t>Industry</a:t>
            </a:r>
          </a:p>
        </p:txBody>
      </p:sp>
      <p:sp>
        <p:nvSpPr>
          <p:cNvPr id="66" name="Content Placeholder 12"/>
          <p:cNvSpPr txBox="1">
            <a:spLocks/>
          </p:cNvSpPr>
          <p:nvPr/>
        </p:nvSpPr>
        <p:spPr>
          <a:xfrm>
            <a:off x="2631931" y="5220606"/>
            <a:ext cx="1300614" cy="331546"/>
          </a:xfrm>
          <a:prstGeom prst="rect">
            <a:avLst/>
          </a:prstGeom>
        </p:spPr>
        <p:txBody>
          <a:bodyPr vert="horz" lIns="0" tIns="0" rIns="0" bIns="0" rtlCol="0" anchor="t">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72290">
              <a:lnSpc>
                <a:spcPct val="100000"/>
              </a:lnSpc>
              <a:spcBef>
                <a:spcPts val="735"/>
              </a:spcBef>
              <a:buNone/>
              <a:defRPr/>
            </a:pPr>
            <a:r>
              <a:rPr lang="en-US" dirty="0">
                <a:solidFill>
                  <a:srgbClr val="0072C6"/>
                </a:solidFill>
                <a:latin typeface="Segoe UI Semibold" panose="020B0702040204020203" pitchFamily="34" charset="0"/>
                <a:cs typeface="Segoe UI Semibold" panose="020B0702040204020203" pitchFamily="34" charset="0"/>
              </a:rPr>
              <a:t>Regional</a:t>
            </a:r>
          </a:p>
        </p:txBody>
      </p:sp>
      <p:sp>
        <p:nvSpPr>
          <p:cNvPr id="69" name="Freeform 10"/>
          <p:cNvSpPr/>
          <p:nvPr/>
        </p:nvSpPr>
        <p:spPr>
          <a:xfrm rot="16200000">
            <a:off x="3943204" y="1909162"/>
            <a:ext cx="476465" cy="476465"/>
          </a:xfrm>
          <a:custGeom>
            <a:avLst/>
            <a:gdLst>
              <a:gd name="connsiteX0" fmla="*/ 688598 w 3295651"/>
              <a:gd name="connsiteY0" fmla="*/ 967956 h 3295651"/>
              <a:gd name="connsiteX1" fmla="*/ 677731 w 3295651"/>
              <a:gd name="connsiteY1" fmla="*/ 945398 h 3295651"/>
              <a:gd name="connsiteX2" fmla="*/ 603916 w 3295651"/>
              <a:gd name="connsiteY2" fmla="*/ 823895 h 3295651"/>
              <a:gd name="connsiteX3" fmla="*/ 523671 w 3295651"/>
              <a:gd name="connsiteY3" fmla="*/ 716585 h 3295651"/>
              <a:gd name="connsiteX4" fmla="*/ 453797 w 3295651"/>
              <a:gd name="connsiteY4" fmla="*/ 800243 h 3295651"/>
              <a:gd name="connsiteX5" fmla="*/ 249493 w 3295651"/>
              <a:gd name="connsiteY5" fmla="*/ 1212430 h 3295651"/>
              <a:gd name="connsiteX6" fmla="*/ 243899 w 3295651"/>
              <a:gd name="connsiteY6" fmla="*/ 1234188 h 3295651"/>
              <a:gd name="connsiteX7" fmla="*/ 294775 w 3295651"/>
              <a:gd name="connsiteY7" fmla="*/ 1194206 h 3295651"/>
              <a:gd name="connsiteX8" fmla="*/ 590064 w 3295651"/>
              <a:gd name="connsiteY8" fmla="*/ 1013716 h 3295651"/>
              <a:gd name="connsiteX9" fmla="*/ 688599 w 3295651"/>
              <a:gd name="connsiteY9" fmla="*/ 2327695 h 3295651"/>
              <a:gd name="connsiteX10" fmla="*/ 590064 w 3295651"/>
              <a:gd name="connsiteY10" fmla="*/ 2281936 h 3295651"/>
              <a:gd name="connsiteX11" fmla="*/ 294775 w 3295651"/>
              <a:gd name="connsiteY11" fmla="*/ 2101445 h 3295651"/>
              <a:gd name="connsiteX12" fmla="*/ 243899 w 3295651"/>
              <a:gd name="connsiteY12" fmla="*/ 2061464 h 3295651"/>
              <a:gd name="connsiteX13" fmla="*/ 249493 w 3295651"/>
              <a:gd name="connsiteY13" fmla="*/ 2083222 h 3295651"/>
              <a:gd name="connsiteX14" fmla="*/ 453797 w 3295651"/>
              <a:gd name="connsiteY14" fmla="*/ 2495409 h 3295651"/>
              <a:gd name="connsiteX15" fmla="*/ 523672 w 3295651"/>
              <a:gd name="connsiteY15" fmla="*/ 2579067 h 3295651"/>
              <a:gd name="connsiteX16" fmla="*/ 603916 w 3295651"/>
              <a:gd name="connsiteY16" fmla="*/ 2471759 h 3295651"/>
              <a:gd name="connsiteX17" fmla="*/ 677731 w 3295651"/>
              <a:gd name="connsiteY17" fmla="*/ 2350256 h 3295651"/>
              <a:gd name="connsiteX18" fmla="*/ 855593 w 3295651"/>
              <a:gd name="connsiteY18" fmla="*/ 1647827 h 3295651"/>
              <a:gd name="connsiteX19" fmla="*/ 789340 w 3295651"/>
              <a:gd name="connsiteY19" fmla="*/ 1209609 h 3295651"/>
              <a:gd name="connsiteX20" fmla="*/ 765819 w 3295651"/>
              <a:gd name="connsiteY20" fmla="*/ 1145344 h 3295651"/>
              <a:gd name="connsiteX21" fmla="*/ 673328 w 3295651"/>
              <a:gd name="connsiteY21" fmla="*/ 1186893 h 3295651"/>
              <a:gd name="connsiteX22" fmla="*/ 197779 w 3295651"/>
              <a:gd name="connsiteY22" fmla="*/ 1511702 h 3295651"/>
              <a:gd name="connsiteX23" fmla="*/ 190164 w 3295651"/>
              <a:gd name="connsiteY23" fmla="*/ 1519183 h 3295651"/>
              <a:gd name="connsiteX24" fmla="*/ 183668 w 3295651"/>
              <a:gd name="connsiteY24" fmla="*/ 1647826 h 3295651"/>
              <a:gd name="connsiteX25" fmla="*/ 190658 w 3295651"/>
              <a:gd name="connsiteY25" fmla="*/ 1786254 h 3295651"/>
              <a:gd name="connsiteX26" fmla="*/ 197779 w 3295651"/>
              <a:gd name="connsiteY26" fmla="*/ 1793249 h 3295651"/>
              <a:gd name="connsiteX27" fmla="*/ 673328 w 3295651"/>
              <a:gd name="connsiteY27" fmla="*/ 2118059 h 3295651"/>
              <a:gd name="connsiteX28" fmla="*/ 762897 w 3295651"/>
              <a:gd name="connsiteY28" fmla="*/ 2158295 h 3295651"/>
              <a:gd name="connsiteX29" fmla="*/ 789340 w 3295651"/>
              <a:gd name="connsiteY29" fmla="*/ 2086045 h 3295651"/>
              <a:gd name="connsiteX30" fmla="*/ 855593 w 3295651"/>
              <a:gd name="connsiteY30" fmla="*/ 1647827 h 3295651"/>
              <a:gd name="connsiteX31" fmla="*/ 1553976 w 3295651"/>
              <a:gd name="connsiteY31" fmla="*/ 2526459 h 3295651"/>
              <a:gd name="connsiteX32" fmla="*/ 1432371 w 3295651"/>
              <a:gd name="connsiteY32" fmla="*/ 2521576 h 3295651"/>
              <a:gd name="connsiteX33" fmla="*/ 911236 w 3295651"/>
              <a:gd name="connsiteY33" fmla="*/ 2416235 h 3295651"/>
              <a:gd name="connsiteX34" fmla="*/ 850097 w 3295651"/>
              <a:gd name="connsiteY34" fmla="*/ 2393395 h 3295651"/>
              <a:gd name="connsiteX35" fmla="*/ 830884 w 3295651"/>
              <a:gd name="connsiteY35" fmla="*/ 2433279 h 3295651"/>
              <a:gd name="connsiteX36" fmla="*/ 653484 w 3295651"/>
              <a:gd name="connsiteY36" fmla="*/ 2695997 h 3295651"/>
              <a:gd name="connsiteX37" fmla="*/ 642663 w 3295651"/>
              <a:gd name="connsiteY37" fmla="*/ 2707904 h 3295651"/>
              <a:gd name="connsiteX38" fmla="*/ 771797 w 3295651"/>
              <a:gd name="connsiteY38" fmla="*/ 2821107 h 3295651"/>
              <a:gd name="connsiteX39" fmla="*/ 1525886 w 3295651"/>
              <a:gd name="connsiteY39" fmla="*/ 3106978 h 3295651"/>
              <a:gd name="connsiteX40" fmla="*/ 1553976 w 3295651"/>
              <a:gd name="connsiteY40" fmla="*/ 3108131 h 3295651"/>
              <a:gd name="connsiteX41" fmla="*/ 1553976 w 3295651"/>
              <a:gd name="connsiteY41" fmla="*/ 964224 h 3295651"/>
              <a:gd name="connsiteX42" fmla="*/ 1464365 w 3295651"/>
              <a:gd name="connsiteY42" fmla="*/ 967436 h 3295651"/>
              <a:gd name="connsiteX43" fmla="*/ 1031256 w 3295651"/>
              <a:gd name="connsiteY43" fmla="*/ 1045428 h 3295651"/>
              <a:gd name="connsiteX44" fmla="*/ 927581 w 3295651"/>
              <a:gd name="connsiteY44" fmla="*/ 1081027 h 3295651"/>
              <a:gd name="connsiteX45" fmla="*/ 955685 w 3295651"/>
              <a:gd name="connsiteY45" fmla="*/ 1157814 h 3295651"/>
              <a:gd name="connsiteX46" fmla="*/ 1029768 w 3295651"/>
              <a:gd name="connsiteY46" fmla="*/ 1647827 h 3295651"/>
              <a:gd name="connsiteX47" fmla="*/ 955685 w 3295651"/>
              <a:gd name="connsiteY47" fmla="*/ 2137840 h 3295651"/>
              <a:gd name="connsiteX48" fmla="*/ 924557 w 3295651"/>
              <a:gd name="connsiteY48" fmla="*/ 2222886 h 3295651"/>
              <a:gd name="connsiteX49" fmla="*/ 1031256 w 3295651"/>
              <a:gd name="connsiteY49" fmla="*/ 2259524 h 3295651"/>
              <a:gd name="connsiteX50" fmla="*/ 1464365 w 3295651"/>
              <a:gd name="connsiteY50" fmla="*/ 2337515 h 3295651"/>
              <a:gd name="connsiteX51" fmla="*/ 1553976 w 3295651"/>
              <a:gd name="connsiteY51" fmla="*/ 2340728 h 3295651"/>
              <a:gd name="connsiteX52" fmla="*/ 1553976 w 3295651"/>
              <a:gd name="connsiteY52" fmla="*/ 187520 h 3295651"/>
              <a:gd name="connsiteX53" fmla="*/ 1525886 w 3295651"/>
              <a:gd name="connsiteY53" fmla="*/ 188673 h 3295651"/>
              <a:gd name="connsiteX54" fmla="*/ 771797 w 3295651"/>
              <a:gd name="connsiteY54" fmla="*/ 474544 h 3295651"/>
              <a:gd name="connsiteX55" fmla="*/ 642661 w 3295651"/>
              <a:gd name="connsiteY55" fmla="*/ 587748 h 3295651"/>
              <a:gd name="connsiteX56" fmla="*/ 653484 w 3295651"/>
              <a:gd name="connsiteY56" fmla="*/ 599657 h 3295651"/>
              <a:gd name="connsiteX57" fmla="*/ 830884 w 3295651"/>
              <a:gd name="connsiteY57" fmla="*/ 862375 h 3295651"/>
              <a:gd name="connsiteX58" fmla="*/ 850096 w 3295651"/>
              <a:gd name="connsiteY58" fmla="*/ 902257 h 3295651"/>
              <a:gd name="connsiteX59" fmla="*/ 911236 w 3295651"/>
              <a:gd name="connsiteY59" fmla="*/ 879416 h 3295651"/>
              <a:gd name="connsiteX60" fmla="*/ 1432371 w 3295651"/>
              <a:gd name="connsiteY60" fmla="*/ 774075 h 3295651"/>
              <a:gd name="connsiteX61" fmla="*/ 1553976 w 3295651"/>
              <a:gd name="connsiteY61" fmla="*/ 769193 h 3295651"/>
              <a:gd name="connsiteX62" fmla="*/ 2363650 w 3295651"/>
              <a:gd name="connsiteY62" fmla="*/ 2202550 h 3295651"/>
              <a:gd name="connsiteX63" fmla="*/ 2339965 w 3295651"/>
              <a:gd name="connsiteY63" fmla="*/ 2137840 h 3295651"/>
              <a:gd name="connsiteX64" fmla="*/ 2265883 w 3295651"/>
              <a:gd name="connsiteY64" fmla="*/ 1647827 h 3295651"/>
              <a:gd name="connsiteX65" fmla="*/ 2339965 w 3295651"/>
              <a:gd name="connsiteY65" fmla="*/ 1157814 h 3295651"/>
              <a:gd name="connsiteX66" fmla="*/ 2360627 w 3295651"/>
              <a:gd name="connsiteY66" fmla="*/ 1101363 h 3295651"/>
              <a:gd name="connsiteX67" fmla="*/ 2197727 w 3295651"/>
              <a:gd name="connsiteY67" fmla="*/ 1045428 h 3295651"/>
              <a:gd name="connsiteX68" fmla="*/ 1764617 w 3295651"/>
              <a:gd name="connsiteY68" fmla="*/ 967436 h 3295651"/>
              <a:gd name="connsiteX69" fmla="*/ 1741675 w 3295651"/>
              <a:gd name="connsiteY69" fmla="*/ 966614 h 3295651"/>
              <a:gd name="connsiteX70" fmla="*/ 1741675 w 3295651"/>
              <a:gd name="connsiteY70" fmla="*/ 2338338 h 3295651"/>
              <a:gd name="connsiteX71" fmla="*/ 1764617 w 3295651"/>
              <a:gd name="connsiteY71" fmla="*/ 2337515 h 3295651"/>
              <a:gd name="connsiteX72" fmla="*/ 2197727 w 3295651"/>
              <a:gd name="connsiteY72" fmla="*/ 2259524 h 3295651"/>
              <a:gd name="connsiteX73" fmla="*/ 2652988 w 3295651"/>
              <a:gd name="connsiteY73" fmla="*/ 2707905 h 3295651"/>
              <a:gd name="connsiteX74" fmla="*/ 2642165 w 3295651"/>
              <a:gd name="connsiteY74" fmla="*/ 2695997 h 3295651"/>
              <a:gd name="connsiteX75" fmla="*/ 2464766 w 3295651"/>
              <a:gd name="connsiteY75" fmla="*/ 2433279 h 3295651"/>
              <a:gd name="connsiteX76" fmla="*/ 2435384 w 3295651"/>
              <a:gd name="connsiteY76" fmla="*/ 2372286 h 3295651"/>
              <a:gd name="connsiteX77" fmla="*/ 2317745 w 3295651"/>
              <a:gd name="connsiteY77" fmla="*/ 2416235 h 3295651"/>
              <a:gd name="connsiteX78" fmla="*/ 1796610 w 3295651"/>
              <a:gd name="connsiteY78" fmla="*/ 2521576 h 3295651"/>
              <a:gd name="connsiteX79" fmla="*/ 1741675 w 3295651"/>
              <a:gd name="connsiteY79" fmla="*/ 2523782 h 3295651"/>
              <a:gd name="connsiteX80" fmla="*/ 1741675 w 3295651"/>
              <a:gd name="connsiteY80" fmla="*/ 3108131 h 3295651"/>
              <a:gd name="connsiteX81" fmla="*/ 1769765 w 3295651"/>
              <a:gd name="connsiteY81" fmla="*/ 3106978 h 3295651"/>
              <a:gd name="connsiteX82" fmla="*/ 2523855 w 3295651"/>
              <a:gd name="connsiteY82" fmla="*/ 2821107 h 3295651"/>
              <a:gd name="connsiteX83" fmla="*/ 2652989 w 3295651"/>
              <a:gd name="connsiteY83" fmla="*/ 587748 h 3295651"/>
              <a:gd name="connsiteX84" fmla="*/ 2523855 w 3295651"/>
              <a:gd name="connsiteY84" fmla="*/ 474544 h 3295651"/>
              <a:gd name="connsiteX85" fmla="*/ 1769765 w 3295651"/>
              <a:gd name="connsiteY85" fmla="*/ 188673 h 3295651"/>
              <a:gd name="connsiteX86" fmla="*/ 1741675 w 3295651"/>
              <a:gd name="connsiteY86" fmla="*/ 187520 h 3295651"/>
              <a:gd name="connsiteX87" fmla="*/ 1741675 w 3295651"/>
              <a:gd name="connsiteY87" fmla="*/ 771870 h 3295651"/>
              <a:gd name="connsiteX88" fmla="*/ 1796610 w 3295651"/>
              <a:gd name="connsiteY88" fmla="*/ 774075 h 3295651"/>
              <a:gd name="connsiteX89" fmla="*/ 2317745 w 3295651"/>
              <a:gd name="connsiteY89" fmla="*/ 879416 h 3295651"/>
              <a:gd name="connsiteX90" fmla="*/ 2435385 w 3295651"/>
              <a:gd name="connsiteY90" fmla="*/ 923365 h 3295651"/>
              <a:gd name="connsiteX91" fmla="*/ 2464766 w 3295651"/>
              <a:gd name="connsiteY91" fmla="*/ 862375 h 3295651"/>
              <a:gd name="connsiteX92" fmla="*/ 2642165 w 3295651"/>
              <a:gd name="connsiteY92" fmla="*/ 599657 h 3295651"/>
              <a:gd name="connsiteX93" fmla="*/ 3068636 w 3295651"/>
              <a:gd name="connsiteY93" fmla="*/ 1995803 h 3295651"/>
              <a:gd name="connsiteX94" fmla="*/ 2934206 w 3295651"/>
              <a:gd name="connsiteY94" fmla="*/ 2101445 h 3295651"/>
              <a:gd name="connsiteX95" fmla="*/ 2638917 w 3295651"/>
              <a:gd name="connsiteY95" fmla="*/ 2281936 h 3295651"/>
              <a:gd name="connsiteX96" fmla="*/ 2607257 w 3295651"/>
              <a:gd name="connsiteY96" fmla="*/ 2296639 h 3295651"/>
              <a:gd name="connsiteX97" fmla="*/ 2629945 w 3295651"/>
              <a:gd name="connsiteY97" fmla="*/ 2343737 h 3295651"/>
              <a:gd name="connsiteX98" fmla="*/ 2703075 w 3295651"/>
              <a:gd name="connsiteY98" fmla="*/ 2464112 h 3295651"/>
              <a:gd name="connsiteX99" fmla="*/ 2780979 w 3295651"/>
              <a:gd name="connsiteY99" fmla="*/ 2568292 h 3295651"/>
              <a:gd name="connsiteX100" fmla="*/ 2841854 w 3295651"/>
              <a:gd name="connsiteY100" fmla="*/ 2495409 h 3295651"/>
              <a:gd name="connsiteX101" fmla="*/ 3046158 w 3295651"/>
              <a:gd name="connsiteY101" fmla="*/ 2083222 h 3295651"/>
              <a:gd name="connsiteX102" fmla="*/ 3068636 w 3295651"/>
              <a:gd name="connsiteY102" fmla="*/ 1299849 h 3295651"/>
              <a:gd name="connsiteX103" fmla="*/ 3046158 w 3295651"/>
              <a:gd name="connsiteY103" fmla="*/ 1212430 h 3295651"/>
              <a:gd name="connsiteX104" fmla="*/ 2841854 w 3295651"/>
              <a:gd name="connsiteY104" fmla="*/ 800243 h 3295651"/>
              <a:gd name="connsiteX105" fmla="*/ 2780980 w 3295651"/>
              <a:gd name="connsiteY105" fmla="*/ 727361 h 3295651"/>
              <a:gd name="connsiteX106" fmla="*/ 2703075 w 3295651"/>
              <a:gd name="connsiteY106" fmla="*/ 831542 h 3295651"/>
              <a:gd name="connsiteX107" fmla="*/ 2629945 w 3295651"/>
              <a:gd name="connsiteY107" fmla="*/ 951917 h 3295651"/>
              <a:gd name="connsiteX108" fmla="*/ 2607258 w 3295651"/>
              <a:gd name="connsiteY108" fmla="*/ 999013 h 3295651"/>
              <a:gd name="connsiteX109" fmla="*/ 2638917 w 3295651"/>
              <a:gd name="connsiteY109" fmla="*/ 1013716 h 3295651"/>
              <a:gd name="connsiteX110" fmla="*/ 2934206 w 3295651"/>
              <a:gd name="connsiteY110" fmla="*/ 1194206 h 3295651"/>
              <a:gd name="connsiteX111" fmla="*/ 3111984 w 3295651"/>
              <a:gd name="connsiteY111" fmla="*/ 1647826 h 3295651"/>
              <a:gd name="connsiteX112" fmla="*/ 3108967 w 3295651"/>
              <a:gd name="connsiteY112" fmla="*/ 1588083 h 3295651"/>
              <a:gd name="connsiteX113" fmla="*/ 3031205 w 3295651"/>
              <a:gd name="connsiteY113" fmla="*/ 1511702 h 3295651"/>
              <a:gd name="connsiteX114" fmla="*/ 2555656 w 3295651"/>
              <a:gd name="connsiteY114" fmla="*/ 1186893 h 3295651"/>
              <a:gd name="connsiteX115" fmla="*/ 2532914 w 3295651"/>
              <a:gd name="connsiteY115" fmla="*/ 1176677 h 3295651"/>
              <a:gd name="connsiteX116" fmla="*/ 2519372 w 3295651"/>
              <a:gd name="connsiteY116" fmla="*/ 1213676 h 3295651"/>
              <a:gd name="connsiteX117" fmla="*/ 2453735 w 3295651"/>
              <a:gd name="connsiteY117" fmla="*/ 1647827 h 3295651"/>
              <a:gd name="connsiteX118" fmla="*/ 2519372 w 3295651"/>
              <a:gd name="connsiteY118" fmla="*/ 2081978 h 3295651"/>
              <a:gd name="connsiteX119" fmla="*/ 2535836 w 3295651"/>
              <a:gd name="connsiteY119" fmla="*/ 2126962 h 3295651"/>
              <a:gd name="connsiteX120" fmla="*/ 2555656 w 3295651"/>
              <a:gd name="connsiteY120" fmla="*/ 2118059 h 3295651"/>
              <a:gd name="connsiteX121" fmla="*/ 3031205 w 3295651"/>
              <a:gd name="connsiteY121" fmla="*/ 1793249 h 3295651"/>
              <a:gd name="connsiteX122" fmla="*/ 3108473 w 3295651"/>
              <a:gd name="connsiteY122" fmla="*/ 1717354 h 3295651"/>
              <a:gd name="connsiteX123" fmla="*/ 3295651 w 3295651"/>
              <a:gd name="connsiteY123" fmla="*/ 1647826 h 3295651"/>
              <a:gd name="connsiteX124" fmla="*/ 2919368 w 3295651"/>
              <a:gd name="connsiteY124" fmla="*/ 2695996 h 3295651"/>
              <a:gd name="connsiteX125" fmla="*/ 2838724 w 3295651"/>
              <a:gd name="connsiteY125" fmla="*/ 2784726 h 3295651"/>
              <a:gd name="connsiteX126" fmla="*/ 2813013 w 3295651"/>
              <a:gd name="connsiteY126" fmla="*/ 2813016 h 3295651"/>
              <a:gd name="connsiteX127" fmla="*/ 2780766 w 3295651"/>
              <a:gd name="connsiteY127" fmla="*/ 2842324 h 3295651"/>
              <a:gd name="connsiteX128" fmla="*/ 2780765 w 3295651"/>
              <a:gd name="connsiteY128" fmla="*/ 2842324 h 3295651"/>
              <a:gd name="connsiteX129" fmla="*/ 2695995 w 3295651"/>
              <a:gd name="connsiteY129" fmla="*/ 2919368 h 3295651"/>
              <a:gd name="connsiteX130" fmla="*/ 1647826 w 3295651"/>
              <a:gd name="connsiteY130" fmla="*/ 3295651 h 3295651"/>
              <a:gd name="connsiteX131" fmla="*/ 599656 w 3295651"/>
              <a:gd name="connsiteY131" fmla="*/ 2919368 h 3295651"/>
              <a:gd name="connsiteX132" fmla="*/ 514885 w 3295651"/>
              <a:gd name="connsiteY132" fmla="*/ 2842323 h 3295651"/>
              <a:gd name="connsiteX133" fmla="*/ 514884 w 3295651"/>
              <a:gd name="connsiteY133" fmla="*/ 2842324 h 3295651"/>
              <a:gd name="connsiteX134" fmla="*/ 482637 w 3295651"/>
              <a:gd name="connsiteY134" fmla="*/ 2813016 h 3295651"/>
              <a:gd name="connsiteX135" fmla="*/ 394798 w 3295651"/>
              <a:gd name="connsiteY135" fmla="*/ 2716368 h 3295651"/>
              <a:gd name="connsiteX136" fmla="*/ 394799 w 3295651"/>
              <a:gd name="connsiteY136" fmla="*/ 2716367 h 3295651"/>
              <a:gd name="connsiteX137" fmla="*/ 376284 w 3295651"/>
              <a:gd name="connsiteY137" fmla="*/ 2695996 h 3295651"/>
              <a:gd name="connsiteX138" fmla="*/ 0 w 3295651"/>
              <a:gd name="connsiteY138" fmla="*/ 1647826 h 3295651"/>
              <a:gd name="connsiteX139" fmla="*/ 1647826 w 3295651"/>
              <a:gd name="connsiteY139" fmla="*/ 0 h 3295651"/>
              <a:gd name="connsiteX140" fmla="*/ 3295651 w 3295651"/>
              <a:gd name="connsiteY140" fmla="*/ 1647826 h 329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3295651" h="3295651">
                <a:moveTo>
                  <a:pt x="688598" y="967956"/>
                </a:moveTo>
                <a:lnTo>
                  <a:pt x="677731" y="945398"/>
                </a:lnTo>
                <a:cubicBezTo>
                  <a:pt x="655045" y="903637"/>
                  <a:pt x="630399" y="863095"/>
                  <a:pt x="603916" y="823895"/>
                </a:cubicBezTo>
                <a:lnTo>
                  <a:pt x="523671" y="716585"/>
                </a:lnTo>
                <a:lnTo>
                  <a:pt x="453797" y="800243"/>
                </a:lnTo>
                <a:cubicBezTo>
                  <a:pt x="365343" y="924628"/>
                  <a:pt x="295838" y="1063427"/>
                  <a:pt x="249493" y="1212430"/>
                </a:cubicBezTo>
                <a:lnTo>
                  <a:pt x="243899" y="1234188"/>
                </a:lnTo>
                <a:lnTo>
                  <a:pt x="294775" y="1194206"/>
                </a:lnTo>
                <a:cubicBezTo>
                  <a:pt x="388426" y="1126827"/>
                  <a:pt x="487088" y="1066422"/>
                  <a:pt x="590064" y="1013716"/>
                </a:cubicBezTo>
                <a:close/>
                <a:moveTo>
                  <a:pt x="688599" y="2327695"/>
                </a:moveTo>
                <a:lnTo>
                  <a:pt x="590064" y="2281936"/>
                </a:lnTo>
                <a:cubicBezTo>
                  <a:pt x="487088" y="2229229"/>
                  <a:pt x="388426" y="2168824"/>
                  <a:pt x="294775" y="2101445"/>
                </a:cubicBezTo>
                <a:lnTo>
                  <a:pt x="243899" y="2061464"/>
                </a:lnTo>
                <a:lnTo>
                  <a:pt x="249493" y="2083222"/>
                </a:lnTo>
                <a:cubicBezTo>
                  <a:pt x="295838" y="2232225"/>
                  <a:pt x="365343" y="2371024"/>
                  <a:pt x="453797" y="2495409"/>
                </a:cubicBezTo>
                <a:lnTo>
                  <a:pt x="523672" y="2579067"/>
                </a:lnTo>
                <a:lnTo>
                  <a:pt x="603916" y="2471759"/>
                </a:lnTo>
                <a:cubicBezTo>
                  <a:pt x="630399" y="2432559"/>
                  <a:pt x="655045" y="2392017"/>
                  <a:pt x="677731" y="2350256"/>
                </a:cubicBezTo>
                <a:close/>
                <a:moveTo>
                  <a:pt x="855593" y="1647827"/>
                </a:moveTo>
                <a:cubicBezTo>
                  <a:pt x="855593" y="1495225"/>
                  <a:pt x="832397" y="1348042"/>
                  <a:pt x="789340" y="1209609"/>
                </a:cubicBezTo>
                <a:lnTo>
                  <a:pt x="765819" y="1145344"/>
                </a:lnTo>
                <a:lnTo>
                  <a:pt x="673328" y="1186893"/>
                </a:lnTo>
                <a:cubicBezTo>
                  <a:pt x="501793" y="1273451"/>
                  <a:pt x="342152" y="1382936"/>
                  <a:pt x="197779" y="1511702"/>
                </a:cubicBezTo>
                <a:lnTo>
                  <a:pt x="190164" y="1519183"/>
                </a:lnTo>
                <a:lnTo>
                  <a:pt x="183668" y="1647826"/>
                </a:lnTo>
                <a:lnTo>
                  <a:pt x="190658" y="1786254"/>
                </a:lnTo>
                <a:lnTo>
                  <a:pt x="197779" y="1793249"/>
                </a:lnTo>
                <a:cubicBezTo>
                  <a:pt x="342152" y="1922016"/>
                  <a:pt x="501793" y="2031501"/>
                  <a:pt x="673328" y="2118059"/>
                </a:cubicBezTo>
                <a:lnTo>
                  <a:pt x="762897" y="2158295"/>
                </a:lnTo>
                <a:lnTo>
                  <a:pt x="789340" y="2086045"/>
                </a:lnTo>
                <a:cubicBezTo>
                  <a:pt x="832397" y="1947612"/>
                  <a:pt x="855593" y="1800428"/>
                  <a:pt x="855593" y="1647827"/>
                </a:cubicBezTo>
                <a:close/>
                <a:moveTo>
                  <a:pt x="1553976" y="2526459"/>
                </a:moveTo>
                <a:lnTo>
                  <a:pt x="1432371" y="2521576"/>
                </a:lnTo>
                <a:cubicBezTo>
                  <a:pt x="1252092" y="2507042"/>
                  <a:pt x="1077596" y="2471114"/>
                  <a:pt x="911236" y="2416235"/>
                </a:cubicBezTo>
                <a:lnTo>
                  <a:pt x="850097" y="2393395"/>
                </a:lnTo>
                <a:lnTo>
                  <a:pt x="830884" y="2433279"/>
                </a:lnTo>
                <a:cubicBezTo>
                  <a:pt x="780149" y="2526673"/>
                  <a:pt x="720648" y="2614614"/>
                  <a:pt x="653484" y="2695997"/>
                </a:cubicBezTo>
                <a:lnTo>
                  <a:pt x="642663" y="2707904"/>
                </a:lnTo>
                <a:lnTo>
                  <a:pt x="771797" y="2821107"/>
                </a:lnTo>
                <a:cubicBezTo>
                  <a:pt x="985545" y="2980960"/>
                  <a:pt x="1244430" y="3083773"/>
                  <a:pt x="1525886" y="3106978"/>
                </a:cubicBezTo>
                <a:lnTo>
                  <a:pt x="1553976" y="3108131"/>
                </a:lnTo>
                <a:close/>
                <a:moveTo>
                  <a:pt x="1553976" y="964224"/>
                </a:moveTo>
                <a:lnTo>
                  <a:pt x="1464365" y="967436"/>
                </a:lnTo>
                <a:cubicBezTo>
                  <a:pt x="1315520" y="978143"/>
                  <a:pt x="1170675" y="1004653"/>
                  <a:pt x="1031256" y="1045428"/>
                </a:cubicBezTo>
                <a:lnTo>
                  <a:pt x="927581" y="1081027"/>
                </a:lnTo>
                <a:lnTo>
                  <a:pt x="955685" y="1157814"/>
                </a:lnTo>
                <a:cubicBezTo>
                  <a:pt x="1003831" y="1312609"/>
                  <a:pt x="1029768" y="1477189"/>
                  <a:pt x="1029768" y="1647827"/>
                </a:cubicBezTo>
                <a:cubicBezTo>
                  <a:pt x="1029768" y="1818465"/>
                  <a:pt x="1003831" y="1983045"/>
                  <a:pt x="955685" y="2137840"/>
                </a:cubicBezTo>
                <a:lnTo>
                  <a:pt x="924557" y="2222886"/>
                </a:lnTo>
                <a:lnTo>
                  <a:pt x="1031256" y="2259524"/>
                </a:lnTo>
                <a:cubicBezTo>
                  <a:pt x="1170675" y="2300299"/>
                  <a:pt x="1315520" y="2326809"/>
                  <a:pt x="1464365" y="2337515"/>
                </a:cubicBezTo>
                <a:lnTo>
                  <a:pt x="1553976" y="2340728"/>
                </a:lnTo>
                <a:close/>
                <a:moveTo>
                  <a:pt x="1553976" y="187520"/>
                </a:moveTo>
                <a:lnTo>
                  <a:pt x="1525886" y="188673"/>
                </a:lnTo>
                <a:cubicBezTo>
                  <a:pt x="1244430" y="211878"/>
                  <a:pt x="985545" y="314691"/>
                  <a:pt x="771797" y="474544"/>
                </a:cubicBezTo>
                <a:lnTo>
                  <a:pt x="642661" y="587748"/>
                </a:lnTo>
                <a:lnTo>
                  <a:pt x="653484" y="599657"/>
                </a:lnTo>
                <a:cubicBezTo>
                  <a:pt x="720648" y="681040"/>
                  <a:pt x="780149" y="768981"/>
                  <a:pt x="830884" y="862375"/>
                </a:cubicBezTo>
                <a:lnTo>
                  <a:pt x="850096" y="902257"/>
                </a:lnTo>
                <a:lnTo>
                  <a:pt x="911236" y="879416"/>
                </a:lnTo>
                <a:cubicBezTo>
                  <a:pt x="1077596" y="824537"/>
                  <a:pt x="1252092" y="788610"/>
                  <a:pt x="1432371" y="774075"/>
                </a:cubicBezTo>
                <a:lnTo>
                  <a:pt x="1553976" y="769193"/>
                </a:lnTo>
                <a:close/>
                <a:moveTo>
                  <a:pt x="2363650" y="2202550"/>
                </a:moveTo>
                <a:lnTo>
                  <a:pt x="2339965" y="2137840"/>
                </a:lnTo>
                <a:cubicBezTo>
                  <a:pt x="2291819" y="1983045"/>
                  <a:pt x="2265883" y="1818465"/>
                  <a:pt x="2265883" y="1647827"/>
                </a:cubicBezTo>
                <a:cubicBezTo>
                  <a:pt x="2265883" y="1477189"/>
                  <a:pt x="2291819" y="1312609"/>
                  <a:pt x="2339965" y="1157814"/>
                </a:cubicBezTo>
                <a:lnTo>
                  <a:pt x="2360627" y="1101363"/>
                </a:lnTo>
                <a:lnTo>
                  <a:pt x="2197727" y="1045428"/>
                </a:lnTo>
                <a:cubicBezTo>
                  <a:pt x="2058307" y="1004653"/>
                  <a:pt x="1913463" y="978143"/>
                  <a:pt x="1764617" y="967436"/>
                </a:cubicBezTo>
                <a:lnTo>
                  <a:pt x="1741675" y="966614"/>
                </a:lnTo>
                <a:lnTo>
                  <a:pt x="1741675" y="2338338"/>
                </a:lnTo>
                <a:lnTo>
                  <a:pt x="1764617" y="2337515"/>
                </a:lnTo>
                <a:cubicBezTo>
                  <a:pt x="1913463" y="2326809"/>
                  <a:pt x="2058307" y="2300299"/>
                  <a:pt x="2197727" y="2259524"/>
                </a:cubicBezTo>
                <a:close/>
                <a:moveTo>
                  <a:pt x="2652988" y="2707905"/>
                </a:moveTo>
                <a:lnTo>
                  <a:pt x="2642165" y="2695997"/>
                </a:lnTo>
                <a:cubicBezTo>
                  <a:pt x="2575002" y="2614614"/>
                  <a:pt x="2515501" y="2526673"/>
                  <a:pt x="2464766" y="2433279"/>
                </a:cubicBezTo>
                <a:lnTo>
                  <a:pt x="2435384" y="2372286"/>
                </a:lnTo>
                <a:lnTo>
                  <a:pt x="2317745" y="2416235"/>
                </a:lnTo>
                <a:cubicBezTo>
                  <a:pt x="2151385" y="2471114"/>
                  <a:pt x="1976889" y="2507042"/>
                  <a:pt x="1796610" y="2521576"/>
                </a:cubicBezTo>
                <a:lnTo>
                  <a:pt x="1741675" y="2523782"/>
                </a:lnTo>
                <a:lnTo>
                  <a:pt x="1741675" y="3108131"/>
                </a:lnTo>
                <a:lnTo>
                  <a:pt x="1769765" y="3106978"/>
                </a:lnTo>
                <a:cubicBezTo>
                  <a:pt x="2051221" y="3083773"/>
                  <a:pt x="2310106" y="2980960"/>
                  <a:pt x="2523855" y="2821107"/>
                </a:cubicBezTo>
                <a:close/>
                <a:moveTo>
                  <a:pt x="2652989" y="587748"/>
                </a:moveTo>
                <a:lnTo>
                  <a:pt x="2523855" y="474544"/>
                </a:lnTo>
                <a:cubicBezTo>
                  <a:pt x="2310106" y="314691"/>
                  <a:pt x="2051221" y="211878"/>
                  <a:pt x="1769765" y="188673"/>
                </a:cubicBezTo>
                <a:lnTo>
                  <a:pt x="1741675" y="187520"/>
                </a:lnTo>
                <a:lnTo>
                  <a:pt x="1741675" y="771870"/>
                </a:lnTo>
                <a:lnTo>
                  <a:pt x="1796610" y="774075"/>
                </a:lnTo>
                <a:cubicBezTo>
                  <a:pt x="1976889" y="788610"/>
                  <a:pt x="2151385" y="824537"/>
                  <a:pt x="2317745" y="879416"/>
                </a:cubicBezTo>
                <a:lnTo>
                  <a:pt x="2435385" y="923365"/>
                </a:lnTo>
                <a:lnTo>
                  <a:pt x="2464766" y="862375"/>
                </a:lnTo>
                <a:cubicBezTo>
                  <a:pt x="2515501" y="768981"/>
                  <a:pt x="2575002" y="681040"/>
                  <a:pt x="2642165" y="599657"/>
                </a:cubicBezTo>
                <a:close/>
                <a:moveTo>
                  <a:pt x="3068636" y="1995803"/>
                </a:moveTo>
                <a:lnTo>
                  <a:pt x="2934206" y="2101445"/>
                </a:lnTo>
                <a:cubicBezTo>
                  <a:pt x="2840555" y="2168824"/>
                  <a:pt x="2741893" y="2229229"/>
                  <a:pt x="2638917" y="2281936"/>
                </a:cubicBezTo>
                <a:lnTo>
                  <a:pt x="2607257" y="2296639"/>
                </a:lnTo>
                <a:lnTo>
                  <a:pt x="2629945" y="2343737"/>
                </a:lnTo>
                <a:cubicBezTo>
                  <a:pt x="2652421" y="2385111"/>
                  <a:pt x="2676838" y="2425276"/>
                  <a:pt x="2703075" y="2464112"/>
                </a:cubicBezTo>
                <a:lnTo>
                  <a:pt x="2780979" y="2568292"/>
                </a:lnTo>
                <a:lnTo>
                  <a:pt x="2841854" y="2495409"/>
                </a:lnTo>
                <a:cubicBezTo>
                  <a:pt x="2930308" y="2371024"/>
                  <a:pt x="2999813" y="2232225"/>
                  <a:pt x="3046158" y="2083222"/>
                </a:cubicBezTo>
                <a:close/>
                <a:moveTo>
                  <a:pt x="3068636" y="1299849"/>
                </a:moveTo>
                <a:lnTo>
                  <a:pt x="3046158" y="1212430"/>
                </a:lnTo>
                <a:cubicBezTo>
                  <a:pt x="2999813" y="1063427"/>
                  <a:pt x="2930308" y="924628"/>
                  <a:pt x="2841854" y="800243"/>
                </a:cubicBezTo>
                <a:lnTo>
                  <a:pt x="2780980" y="727361"/>
                </a:lnTo>
                <a:lnTo>
                  <a:pt x="2703075" y="831542"/>
                </a:lnTo>
                <a:cubicBezTo>
                  <a:pt x="2676838" y="870377"/>
                  <a:pt x="2652421" y="910543"/>
                  <a:pt x="2629945" y="951917"/>
                </a:cubicBezTo>
                <a:lnTo>
                  <a:pt x="2607258" y="999013"/>
                </a:lnTo>
                <a:lnTo>
                  <a:pt x="2638917" y="1013716"/>
                </a:lnTo>
                <a:cubicBezTo>
                  <a:pt x="2741893" y="1066422"/>
                  <a:pt x="2840555" y="1126827"/>
                  <a:pt x="2934206" y="1194206"/>
                </a:cubicBezTo>
                <a:close/>
                <a:moveTo>
                  <a:pt x="3111984" y="1647826"/>
                </a:moveTo>
                <a:lnTo>
                  <a:pt x="3108967" y="1588083"/>
                </a:lnTo>
                <a:lnTo>
                  <a:pt x="3031205" y="1511702"/>
                </a:lnTo>
                <a:cubicBezTo>
                  <a:pt x="2886832" y="1382936"/>
                  <a:pt x="2727191" y="1273451"/>
                  <a:pt x="2555656" y="1186893"/>
                </a:cubicBezTo>
                <a:lnTo>
                  <a:pt x="2532914" y="1176677"/>
                </a:lnTo>
                <a:lnTo>
                  <a:pt x="2519372" y="1213676"/>
                </a:lnTo>
                <a:cubicBezTo>
                  <a:pt x="2476715" y="1350824"/>
                  <a:pt x="2453735" y="1496642"/>
                  <a:pt x="2453735" y="1647827"/>
                </a:cubicBezTo>
                <a:cubicBezTo>
                  <a:pt x="2453735" y="1799012"/>
                  <a:pt x="2476715" y="1944830"/>
                  <a:pt x="2519372" y="2081978"/>
                </a:cubicBezTo>
                <a:lnTo>
                  <a:pt x="2535836" y="2126962"/>
                </a:lnTo>
                <a:lnTo>
                  <a:pt x="2555656" y="2118059"/>
                </a:lnTo>
                <a:cubicBezTo>
                  <a:pt x="2727191" y="2031501"/>
                  <a:pt x="2886832" y="1922016"/>
                  <a:pt x="3031205" y="1793249"/>
                </a:cubicBezTo>
                <a:lnTo>
                  <a:pt x="3108473" y="1717354"/>
                </a:lnTo>
                <a:close/>
                <a:moveTo>
                  <a:pt x="3295651" y="1647826"/>
                </a:moveTo>
                <a:cubicBezTo>
                  <a:pt x="3295651" y="2045981"/>
                  <a:pt x="3154439" y="2411154"/>
                  <a:pt x="2919368" y="2695996"/>
                </a:cubicBezTo>
                <a:lnTo>
                  <a:pt x="2838724" y="2784726"/>
                </a:lnTo>
                <a:lnTo>
                  <a:pt x="2813013" y="2813016"/>
                </a:lnTo>
                <a:lnTo>
                  <a:pt x="2780766" y="2842324"/>
                </a:lnTo>
                <a:lnTo>
                  <a:pt x="2780765" y="2842324"/>
                </a:lnTo>
                <a:lnTo>
                  <a:pt x="2695995" y="2919368"/>
                </a:lnTo>
                <a:cubicBezTo>
                  <a:pt x="2411154" y="3154440"/>
                  <a:pt x="2045981" y="3295651"/>
                  <a:pt x="1647826" y="3295651"/>
                </a:cubicBezTo>
                <a:cubicBezTo>
                  <a:pt x="1249671" y="3295651"/>
                  <a:pt x="884497" y="3154440"/>
                  <a:pt x="599656" y="2919368"/>
                </a:cubicBezTo>
                <a:lnTo>
                  <a:pt x="514885" y="2842323"/>
                </a:lnTo>
                <a:lnTo>
                  <a:pt x="514884" y="2842324"/>
                </a:lnTo>
                <a:lnTo>
                  <a:pt x="482637" y="2813016"/>
                </a:lnTo>
                <a:lnTo>
                  <a:pt x="394798" y="2716368"/>
                </a:lnTo>
                <a:lnTo>
                  <a:pt x="394799" y="2716367"/>
                </a:lnTo>
                <a:lnTo>
                  <a:pt x="376284" y="2695996"/>
                </a:lnTo>
                <a:cubicBezTo>
                  <a:pt x="141212" y="2411154"/>
                  <a:pt x="0" y="2045981"/>
                  <a:pt x="0" y="1647826"/>
                </a:cubicBezTo>
                <a:cubicBezTo>
                  <a:pt x="0" y="737756"/>
                  <a:pt x="737757" y="0"/>
                  <a:pt x="1647826" y="0"/>
                </a:cubicBezTo>
                <a:cubicBezTo>
                  <a:pt x="2557895" y="0"/>
                  <a:pt x="3295651" y="737756"/>
                  <a:pt x="3295651" y="1647826"/>
                </a:cubicBezTo>
                <a:close/>
              </a:path>
            </a:pathLst>
          </a:custGeom>
          <a:solidFill>
            <a:schemeClr val="bg1"/>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45713" rIns="91427" bIns="45713"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350">
              <a:defRPr/>
            </a:pPr>
            <a:endParaRPr lang="en-US" dirty="0">
              <a:solidFill>
                <a:srgbClr val="505050"/>
              </a:solidFill>
              <a:latin typeface="Segoe UI"/>
            </a:endParaRPr>
          </a:p>
        </p:txBody>
      </p:sp>
      <p:sp>
        <p:nvSpPr>
          <p:cNvPr id="70" name="Rectangle 3"/>
          <p:cNvSpPr/>
          <p:nvPr/>
        </p:nvSpPr>
        <p:spPr bwMode="auto">
          <a:xfrm>
            <a:off x="3916298" y="4564997"/>
            <a:ext cx="546230" cy="409989"/>
          </a:xfrm>
          <a:custGeom>
            <a:avLst/>
            <a:gdLst/>
            <a:ahLst/>
            <a:cxnLst/>
            <a:rect l="l" t="t" r="r" b="b"/>
            <a:pathLst>
              <a:path w="6576060" h="4935855">
                <a:moveTo>
                  <a:pt x="5153046" y="3338830"/>
                </a:moveTo>
                <a:lnTo>
                  <a:pt x="5883291" y="3338830"/>
                </a:lnTo>
                <a:cubicBezTo>
                  <a:pt x="5910472" y="3338830"/>
                  <a:pt x="5932506" y="3360864"/>
                  <a:pt x="5932506" y="3388045"/>
                </a:cubicBezTo>
                <a:lnTo>
                  <a:pt x="5932506" y="4518340"/>
                </a:lnTo>
                <a:cubicBezTo>
                  <a:pt x="5932506" y="4545521"/>
                  <a:pt x="5910472" y="4567555"/>
                  <a:pt x="5883291" y="4567555"/>
                </a:cubicBezTo>
                <a:lnTo>
                  <a:pt x="5153046" y="4567555"/>
                </a:lnTo>
                <a:cubicBezTo>
                  <a:pt x="5125865" y="4567555"/>
                  <a:pt x="5103831" y="4545521"/>
                  <a:pt x="5103831" y="4518340"/>
                </a:cubicBezTo>
                <a:lnTo>
                  <a:pt x="5103831" y="3388045"/>
                </a:lnTo>
                <a:cubicBezTo>
                  <a:pt x="5103831" y="3360864"/>
                  <a:pt x="5125865" y="3338830"/>
                  <a:pt x="5153046" y="3338830"/>
                </a:cubicBezTo>
                <a:close/>
                <a:moveTo>
                  <a:pt x="2813706" y="3338830"/>
                </a:moveTo>
                <a:lnTo>
                  <a:pt x="3543951" y="3338830"/>
                </a:lnTo>
                <a:cubicBezTo>
                  <a:pt x="3571132" y="3338830"/>
                  <a:pt x="3593166" y="3360864"/>
                  <a:pt x="3593166" y="3388045"/>
                </a:cubicBezTo>
                <a:lnTo>
                  <a:pt x="3593166" y="4518340"/>
                </a:lnTo>
                <a:cubicBezTo>
                  <a:pt x="3593166" y="4545521"/>
                  <a:pt x="3571132" y="4567555"/>
                  <a:pt x="3543951" y="4567555"/>
                </a:cubicBezTo>
                <a:lnTo>
                  <a:pt x="2813706" y="4567555"/>
                </a:lnTo>
                <a:cubicBezTo>
                  <a:pt x="2786525" y="4567555"/>
                  <a:pt x="2764491" y="4545521"/>
                  <a:pt x="2764491" y="4518340"/>
                </a:cubicBezTo>
                <a:lnTo>
                  <a:pt x="2764491" y="3388045"/>
                </a:lnTo>
                <a:cubicBezTo>
                  <a:pt x="2764491" y="3360864"/>
                  <a:pt x="2786525" y="3338830"/>
                  <a:pt x="2813706" y="3338830"/>
                </a:cubicBezTo>
                <a:close/>
                <a:moveTo>
                  <a:pt x="694076" y="3338830"/>
                </a:moveTo>
                <a:lnTo>
                  <a:pt x="1424321" y="3338830"/>
                </a:lnTo>
                <a:cubicBezTo>
                  <a:pt x="1451502" y="3338830"/>
                  <a:pt x="1473536" y="3360864"/>
                  <a:pt x="1473536" y="3388045"/>
                </a:cubicBezTo>
                <a:lnTo>
                  <a:pt x="1473536" y="4518340"/>
                </a:lnTo>
                <a:cubicBezTo>
                  <a:pt x="1473536" y="4545521"/>
                  <a:pt x="1451502" y="4567555"/>
                  <a:pt x="1424321" y="4567555"/>
                </a:cubicBezTo>
                <a:lnTo>
                  <a:pt x="694076" y="4567555"/>
                </a:lnTo>
                <a:cubicBezTo>
                  <a:pt x="666895" y="4567555"/>
                  <a:pt x="644861" y="4545521"/>
                  <a:pt x="644861" y="4518340"/>
                </a:cubicBezTo>
                <a:lnTo>
                  <a:pt x="644861" y="3388045"/>
                </a:lnTo>
                <a:cubicBezTo>
                  <a:pt x="644861" y="3360864"/>
                  <a:pt x="666895" y="3338830"/>
                  <a:pt x="694076" y="3338830"/>
                </a:cubicBezTo>
                <a:close/>
                <a:moveTo>
                  <a:pt x="5046027" y="3240405"/>
                </a:moveTo>
                <a:cubicBezTo>
                  <a:pt x="5010880" y="3240405"/>
                  <a:pt x="4982387" y="3268898"/>
                  <a:pt x="4982387" y="3304045"/>
                </a:cubicBezTo>
                <a:lnTo>
                  <a:pt x="4982387" y="4602340"/>
                </a:lnTo>
                <a:cubicBezTo>
                  <a:pt x="4982387" y="4637487"/>
                  <a:pt x="5010880" y="4665980"/>
                  <a:pt x="5046027" y="4665980"/>
                </a:cubicBezTo>
                <a:lnTo>
                  <a:pt x="5990310" y="4665980"/>
                </a:lnTo>
                <a:cubicBezTo>
                  <a:pt x="6025457" y="4665980"/>
                  <a:pt x="6053950" y="4637487"/>
                  <a:pt x="6053950" y="4602340"/>
                </a:cubicBezTo>
                <a:lnTo>
                  <a:pt x="6053950" y="3304045"/>
                </a:lnTo>
                <a:cubicBezTo>
                  <a:pt x="6053950" y="3268898"/>
                  <a:pt x="6025457" y="3240405"/>
                  <a:pt x="5990310" y="3240405"/>
                </a:cubicBezTo>
                <a:close/>
                <a:moveTo>
                  <a:pt x="2706687" y="3240405"/>
                </a:moveTo>
                <a:cubicBezTo>
                  <a:pt x="2671540" y="3240405"/>
                  <a:pt x="2643047" y="3268898"/>
                  <a:pt x="2643047" y="3304045"/>
                </a:cubicBezTo>
                <a:lnTo>
                  <a:pt x="2643047" y="4602340"/>
                </a:lnTo>
                <a:cubicBezTo>
                  <a:pt x="2643047" y="4637487"/>
                  <a:pt x="2671540" y="4665980"/>
                  <a:pt x="2706687" y="4665980"/>
                </a:cubicBezTo>
                <a:lnTo>
                  <a:pt x="3650970" y="4665980"/>
                </a:lnTo>
                <a:cubicBezTo>
                  <a:pt x="3686117" y="4665980"/>
                  <a:pt x="3714610" y="4637487"/>
                  <a:pt x="3714610" y="4602340"/>
                </a:cubicBezTo>
                <a:lnTo>
                  <a:pt x="3714610" y="3304045"/>
                </a:lnTo>
                <a:cubicBezTo>
                  <a:pt x="3714610" y="3268898"/>
                  <a:pt x="3686117" y="3240405"/>
                  <a:pt x="3650970" y="3240405"/>
                </a:cubicBezTo>
                <a:close/>
                <a:moveTo>
                  <a:pt x="587057" y="3240405"/>
                </a:moveTo>
                <a:cubicBezTo>
                  <a:pt x="551910" y="3240405"/>
                  <a:pt x="523417" y="3268898"/>
                  <a:pt x="523417" y="3304045"/>
                </a:cubicBezTo>
                <a:lnTo>
                  <a:pt x="523417" y="4602340"/>
                </a:lnTo>
                <a:cubicBezTo>
                  <a:pt x="523417" y="4637487"/>
                  <a:pt x="551910" y="4665980"/>
                  <a:pt x="587057" y="4665980"/>
                </a:cubicBezTo>
                <a:lnTo>
                  <a:pt x="1531340" y="4665980"/>
                </a:lnTo>
                <a:cubicBezTo>
                  <a:pt x="1566487" y="4665980"/>
                  <a:pt x="1594980" y="4637487"/>
                  <a:pt x="1594980" y="4602340"/>
                </a:cubicBezTo>
                <a:lnTo>
                  <a:pt x="1594980" y="3304045"/>
                </a:lnTo>
                <a:cubicBezTo>
                  <a:pt x="1594980" y="3268898"/>
                  <a:pt x="1566487" y="3240405"/>
                  <a:pt x="1531340" y="3240405"/>
                </a:cubicBezTo>
                <a:close/>
                <a:moveTo>
                  <a:pt x="5257799" y="1871665"/>
                </a:moveTo>
                <a:cubicBezTo>
                  <a:pt x="5489435" y="1871665"/>
                  <a:pt x="5677213" y="2053758"/>
                  <a:pt x="5677213" y="2278380"/>
                </a:cubicBezTo>
                <a:cubicBezTo>
                  <a:pt x="5677213" y="2503002"/>
                  <a:pt x="5489435" y="2685095"/>
                  <a:pt x="5257799" y="2685095"/>
                </a:cubicBezTo>
                <a:cubicBezTo>
                  <a:pt x="5026163" y="2685095"/>
                  <a:pt x="4838385" y="2503002"/>
                  <a:pt x="4838385" y="2278380"/>
                </a:cubicBezTo>
                <a:cubicBezTo>
                  <a:pt x="4838385" y="2053758"/>
                  <a:pt x="5026163" y="1871665"/>
                  <a:pt x="5257799" y="1871665"/>
                </a:cubicBezTo>
                <a:close/>
                <a:moveTo>
                  <a:pt x="3092449" y="1871665"/>
                </a:moveTo>
                <a:cubicBezTo>
                  <a:pt x="3324085" y="1871665"/>
                  <a:pt x="3511863" y="2053758"/>
                  <a:pt x="3511863" y="2278380"/>
                </a:cubicBezTo>
                <a:cubicBezTo>
                  <a:pt x="3511863" y="2503002"/>
                  <a:pt x="3324085" y="2685095"/>
                  <a:pt x="3092449" y="2685095"/>
                </a:cubicBezTo>
                <a:cubicBezTo>
                  <a:pt x="2860813" y="2685095"/>
                  <a:pt x="2673035" y="2503002"/>
                  <a:pt x="2673035" y="2278380"/>
                </a:cubicBezTo>
                <a:cubicBezTo>
                  <a:pt x="2673035" y="2053758"/>
                  <a:pt x="2860813" y="1871665"/>
                  <a:pt x="3092449" y="1871665"/>
                </a:cubicBezTo>
                <a:close/>
                <a:moveTo>
                  <a:pt x="5257800" y="1770380"/>
                </a:moveTo>
                <a:cubicBezTo>
                  <a:pt x="4970225" y="1770380"/>
                  <a:pt x="4737100" y="1997819"/>
                  <a:pt x="4737100" y="2278380"/>
                </a:cubicBezTo>
                <a:cubicBezTo>
                  <a:pt x="4737100" y="2558941"/>
                  <a:pt x="4970225" y="2786380"/>
                  <a:pt x="5257800" y="2786380"/>
                </a:cubicBezTo>
                <a:cubicBezTo>
                  <a:pt x="5545375" y="2786380"/>
                  <a:pt x="5778500" y="2558941"/>
                  <a:pt x="5778500" y="2278380"/>
                </a:cubicBezTo>
                <a:cubicBezTo>
                  <a:pt x="5778500" y="1997819"/>
                  <a:pt x="5545375" y="1770380"/>
                  <a:pt x="5257800" y="1770380"/>
                </a:cubicBezTo>
                <a:close/>
                <a:moveTo>
                  <a:pt x="3092450" y="1770380"/>
                </a:moveTo>
                <a:cubicBezTo>
                  <a:pt x="2804875" y="1770380"/>
                  <a:pt x="2571750" y="1997819"/>
                  <a:pt x="2571750" y="2278380"/>
                </a:cubicBezTo>
                <a:cubicBezTo>
                  <a:pt x="2571750" y="2558941"/>
                  <a:pt x="2804875" y="2786380"/>
                  <a:pt x="3092450" y="2786380"/>
                </a:cubicBezTo>
                <a:cubicBezTo>
                  <a:pt x="3380025" y="2786380"/>
                  <a:pt x="3613150" y="2558941"/>
                  <a:pt x="3613150" y="2278380"/>
                </a:cubicBezTo>
                <a:cubicBezTo>
                  <a:pt x="3613150" y="1997819"/>
                  <a:pt x="3380025" y="1770380"/>
                  <a:pt x="3092450" y="1770380"/>
                </a:cubicBezTo>
                <a:close/>
                <a:moveTo>
                  <a:pt x="2049780" y="0"/>
                </a:moveTo>
                <a:lnTo>
                  <a:pt x="4297679" y="2259330"/>
                </a:lnTo>
                <a:lnTo>
                  <a:pt x="4297680" y="2259330"/>
                </a:lnTo>
                <a:lnTo>
                  <a:pt x="4297680" y="0"/>
                </a:lnTo>
                <a:lnTo>
                  <a:pt x="6484619" y="2259330"/>
                </a:lnTo>
                <a:lnTo>
                  <a:pt x="6576060" y="2259330"/>
                </a:lnTo>
                <a:lnTo>
                  <a:pt x="6576060" y="4935855"/>
                </a:lnTo>
                <a:lnTo>
                  <a:pt x="0" y="4935855"/>
                </a:lnTo>
                <a:lnTo>
                  <a:pt x="0" y="2259330"/>
                </a:lnTo>
                <a:lnTo>
                  <a:pt x="437415" y="2259330"/>
                </a:lnTo>
                <a:cubicBezTo>
                  <a:pt x="435276" y="2254675"/>
                  <a:pt x="434341" y="2249498"/>
                  <a:pt x="434341" y="2244103"/>
                </a:cubicBezTo>
                <a:lnTo>
                  <a:pt x="434341" y="1220459"/>
                </a:lnTo>
                <a:cubicBezTo>
                  <a:pt x="434341" y="1195215"/>
                  <a:pt x="454805" y="1174751"/>
                  <a:pt x="480049" y="1174751"/>
                </a:cubicBezTo>
                <a:lnTo>
                  <a:pt x="1158253" y="1174751"/>
                </a:lnTo>
                <a:cubicBezTo>
                  <a:pt x="1183497" y="1174751"/>
                  <a:pt x="1203961" y="1195215"/>
                  <a:pt x="1203961" y="1220459"/>
                </a:cubicBezTo>
                <a:lnTo>
                  <a:pt x="1203961" y="2244103"/>
                </a:lnTo>
                <a:lnTo>
                  <a:pt x="1200887" y="2259330"/>
                </a:lnTo>
                <a:lnTo>
                  <a:pt x="2049780" y="2259330"/>
                </a:lnTo>
                <a:close/>
              </a:path>
            </a:pathLst>
          </a:custGeom>
          <a:noFill/>
          <a:ln w="6350">
            <a:solidFill>
              <a:schemeClr val="accent1"/>
            </a:solidFill>
          </a:ln>
        </p:spPr>
        <p:txBody>
          <a:bodyPr vert="horz" wrap="square" lIns="91427" tIns="45713" rIns="91427" bIns="45713" numCol="1" rtlCol="0"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225">
              <a:defRPr/>
            </a:pPr>
            <a:endParaRPr lang="en-US" kern="0" dirty="0">
              <a:solidFill>
                <a:srgbClr val="FFFFFF"/>
              </a:solidFill>
              <a:latin typeface="Segoe UI"/>
            </a:endParaRPr>
          </a:p>
        </p:txBody>
      </p:sp>
      <p:sp>
        <p:nvSpPr>
          <p:cNvPr id="72" name="Rounded Rectangle 3"/>
          <p:cNvSpPr/>
          <p:nvPr/>
        </p:nvSpPr>
        <p:spPr bwMode="auto">
          <a:xfrm>
            <a:off x="4067164" y="6056716"/>
            <a:ext cx="309648" cy="464613"/>
          </a:xfrm>
          <a:custGeom>
            <a:avLst/>
            <a:gdLst/>
            <a:ahLst/>
            <a:cxnLst/>
            <a:rect l="l" t="t" r="r" b="b"/>
            <a:pathLst>
              <a:path w="1742632" h="2614718">
                <a:moveTo>
                  <a:pt x="871316" y="509739"/>
                </a:moveTo>
                <a:cubicBezTo>
                  <a:pt x="671056" y="509739"/>
                  <a:pt x="508713" y="672082"/>
                  <a:pt x="508713" y="872342"/>
                </a:cubicBezTo>
                <a:cubicBezTo>
                  <a:pt x="508713" y="1072602"/>
                  <a:pt x="671056" y="1234945"/>
                  <a:pt x="871316" y="1234945"/>
                </a:cubicBezTo>
                <a:cubicBezTo>
                  <a:pt x="1071576" y="1234945"/>
                  <a:pt x="1233919" y="1072602"/>
                  <a:pt x="1233919" y="872342"/>
                </a:cubicBezTo>
                <a:cubicBezTo>
                  <a:pt x="1233919" y="672082"/>
                  <a:pt x="1071576" y="509739"/>
                  <a:pt x="871316" y="509739"/>
                </a:cubicBezTo>
                <a:close/>
                <a:moveTo>
                  <a:pt x="874265" y="4"/>
                </a:moveTo>
                <a:cubicBezTo>
                  <a:pt x="1097252" y="760"/>
                  <a:pt x="1319952" y="86583"/>
                  <a:pt x="1489511" y="257292"/>
                </a:cubicBezTo>
                <a:cubicBezTo>
                  <a:pt x="1828628" y="598713"/>
                  <a:pt x="1826761" y="1150398"/>
                  <a:pt x="1485341" y="1489512"/>
                </a:cubicBezTo>
                <a:cubicBezTo>
                  <a:pt x="1214042" y="1758980"/>
                  <a:pt x="1107637" y="1820083"/>
                  <a:pt x="990890" y="2506084"/>
                </a:cubicBezTo>
                <a:cubicBezTo>
                  <a:pt x="983667" y="2543071"/>
                  <a:pt x="964542" y="2611015"/>
                  <a:pt x="878739" y="2614665"/>
                </a:cubicBezTo>
                <a:cubicBezTo>
                  <a:pt x="767906" y="2617046"/>
                  <a:pt x="753044" y="2539011"/>
                  <a:pt x="749514" y="2506733"/>
                </a:cubicBezTo>
                <a:cubicBezTo>
                  <a:pt x="666724" y="1823100"/>
                  <a:pt x="522350" y="1756399"/>
                  <a:pt x="253122" y="1485342"/>
                </a:cubicBezTo>
                <a:cubicBezTo>
                  <a:pt x="-85996" y="1143921"/>
                  <a:pt x="-84129" y="592236"/>
                  <a:pt x="257292" y="253122"/>
                </a:cubicBezTo>
                <a:cubicBezTo>
                  <a:pt x="428003" y="83563"/>
                  <a:pt x="651278" y="-748"/>
                  <a:pt x="874265" y="4"/>
                </a:cubicBezTo>
                <a:close/>
              </a:path>
            </a:pathLst>
          </a:custGeom>
          <a:noFill/>
          <a:ln w="6350">
            <a:solidFill>
              <a:schemeClr val="accent1"/>
            </a:solidFill>
          </a:ln>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lang="en-US" dirty="0">
              <a:solidFill>
                <a:srgbClr val="505050"/>
              </a:solidFill>
              <a:latin typeface="Segoe UI"/>
            </a:endParaRPr>
          </a:p>
        </p:txBody>
      </p:sp>
      <p:sp>
        <p:nvSpPr>
          <p:cNvPr id="73" name="Rectangle 21"/>
          <p:cNvSpPr/>
          <p:nvPr/>
        </p:nvSpPr>
        <p:spPr>
          <a:xfrm>
            <a:off x="3967828" y="3071123"/>
            <a:ext cx="494698" cy="477783"/>
          </a:xfrm>
          <a:custGeom>
            <a:avLst/>
            <a:gdLst>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424881 w 1538514"/>
              <a:gd name="connsiteY48" fmla="*/ 986773 h 1493713"/>
              <a:gd name="connsiteX49" fmla="*/ 424881 w 1538514"/>
              <a:gd name="connsiteY49" fmla="*/ 984767 h 1493713"/>
              <a:gd name="connsiteX50" fmla="*/ 766840 w 1538514"/>
              <a:gd name="connsiteY50" fmla="*/ 775661 h 1493713"/>
              <a:gd name="connsiteX51" fmla="*/ 754302 w 1538514"/>
              <a:gd name="connsiteY51" fmla="*/ 0 h 1493713"/>
              <a:gd name="connsiteX52" fmla="*/ 784212 w 1538514"/>
              <a:gd name="connsiteY52" fmla="*/ 0 h 1493713"/>
              <a:gd name="connsiteX53" fmla="*/ 800564 w 1538514"/>
              <a:gd name="connsiteY53" fmla="*/ 16352 h 1493713"/>
              <a:gd name="connsiteX54" fmla="*/ 800564 w 1538514"/>
              <a:gd name="connsiteY54" fmla="*/ 95334 h 1493713"/>
              <a:gd name="connsiteX55" fmla="*/ 836343 w 1538514"/>
              <a:gd name="connsiteY55" fmla="*/ 95334 h 1493713"/>
              <a:gd name="connsiteX56" fmla="*/ 836343 w 1538514"/>
              <a:gd name="connsiteY56" fmla="*/ 219073 h 1493713"/>
              <a:gd name="connsiteX57" fmla="*/ 1025376 w 1538514"/>
              <a:gd name="connsiteY57" fmla="*/ 445674 h 1493713"/>
              <a:gd name="connsiteX58" fmla="*/ 1042075 w 1538514"/>
              <a:gd name="connsiteY58" fmla="*/ 445674 h 1493713"/>
              <a:gd name="connsiteX59" fmla="*/ 1042075 w 1538514"/>
              <a:gd name="connsiteY59" fmla="*/ 564194 h 1493713"/>
              <a:gd name="connsiteX60" fmla="*/ 1071891 w 1538514"/>
              <a:gd name="connsiteY60" fmla="*/ 564194 h 1493713"/>
              <a:gd name="connsiteX61" fmla="*/ 1071891 w 1538514"/>
              <a:gd name="connsiteY61" fmla="*/ 752036 h 1493713"/>
              <a:gd name="connsiteX62" fmla="*/ 1113634 w 1538514"/>
              <a:gd name="connsiteY62" fmla="*/ 752036 h 1493713"/>
              <a:gd name="connsiteX63" fmla="*/ 1113634 w 1538514"/>
              <a:gd name="connsiteY63" fmla="*/ 909130 h 1493713"/>
              <a:gd name="connsiteX64" fmla="*/ 1018520 w 1538514"/>
              <a:gd name="connsiteY64" fmla="*/ 850969 h 1493713"/>
              <a:gd name="connsiteX65" fmla="*/ 1018520 w 1538514"/>
              <a:gd name="connsiteY65" fmla="*/ 640460 h 1493713"/>
              <a:gd name="connsiteX66" fmla="*/ 935176 w 1538514"/>
              <a:gd name="connsiteY66" fmla="*/ 640460 h 1493713"/>
              <a:gd name="connsiteX67" fmla="*/ 935176 w 1538514"/>
              <a:gd name="connsiteY67" fmla="*/ 800004 h 1493713"/>
              <a:gd name="connsiteX68" fmla="*/ 880127 w 1538514"/>
              <a:gd name="connsiteY68" fmla="*/ 766342 h 1493713"/>
              <a:gd name="connsiteX69" fmla="*/ 880127 w 1538514"/>
              <a:gd name="connsiteY69" fmla="*/ 640461 h 1493713"/>
              <a:gd name="connsiteX70" fmla="*/ 796783 w 1538514"/>
              <a:gd name="connsiteY70" fmla="*/ 640461 h 1493713"/>
              <a:gd name="connsiteX71" fmla="*/ 796783 w 1538514"/>
              <a:gd name="connsiteY71" fmla="*/ 715377 h 1493713"/>
              <a:gd name="connsiteX72" fmla="*/ 766840 w 1538514"/>
              <a:gd name="connsiteY72" fmla="*/ 697067 h 1493713"/>
              <a:gd name="connsiteX73" fmla="*/ 741733 w 1538514"/>
              <a:gd name="connsiteY73" fmla="*/ 712420 h 1493713"/>
              <a:gd name="connsiteX74" fmla="*/ 741733 w 1538514"/>
              <a:gd name="connsiteY74" fmla="*/ 640461 h 1493713"/>
              <a:gd name="connsiteX75" fmla="*/ 658389 w 1538514"/>
              <a:gd name="connsiteY75" fmla="*/ 640461 h 1493713"/>
              <a:gd name="connsiteX76" fmla="*/ 658389 w 1538514"/>
              <a:gd name="connsiteY76" fmla="*/ 763384 h 1493713"/>
              <a:gd name="connsiteX77" fmla="*/ 603339 w 1538514"/>
              <a:gd name="connsiteY77" fmla="*/ 797047 h 1493713"/>
              <a:gd name="connsiteX78" fmla="*/ 603339 w 1538514"/>
              <a:gd name="connsiteY78" fmla="*/ 640461 h 1493713"/>
              <a:gd name="connsiteX79" fmla="*/ 519995 w 1538514"/>
              <a:gd name="connsiteY79" fmla="*/ 640461 h 1493713"/>
              <a:gd name="connsiteX80" fmla="*/ 519995 w 1538514"/>
              <a:gd name="connsiteY80" fmla="*/ 848012 h 1493713"/>
              <a:gd name="connsiteX81" fmla="*/ 424881 w 1538514"/>
              <a:gd name="connsiteY81" fmla="*/ 906173 h 1493713"/>
              <a:gd name="connsiteX82" fmla="*/ 424881 w 1538514"/>
              <a:gd name="connsiteY82" fmla="*/ 752036 h 1493713"/>
              <a:gd name="connsiteX83" fmla="*/ 466623 w 1538514"/>
              <a:gd name="connsiteY83" fmla="*/ 752036 h 1493713"/>
              <a:gd name="connsiteX84" fmla="*/ 466623 w 1538514"/>
              <a:gd name="connsiteY84" fmla="*/ 564194 h 1493713"/>
              <a:gd name="connsiteX85" fmla="*/ 496439 w 1538514"/>
              <a:gd name="connsiteY85" fmla="*/ 564194 h 1493713"/>
              <a:gd name="connsiteX86" fmla="*/ 496439 w 1538514"/>
              <a:gd name="connsiteY86" fmla="*/ 445674 h 1493713"/>
              <a:gd name="connsiteX87" fmla="*/ 513138 w 1538514"/>
              <a:gd name="connsiteY87" fmla="*/ 445674 h 1493713"/>
              <a:gd name="connsiteX88" fmla="*/ 702171 w 1538514"/>
              <a:gd name="connsiteY88" fmla="*/ 219073 h 1493713"/>
              <a:gd name="connsiteX89" fmla="*/ 702171 w 1538514"/>
              <a:gd name="connsiteY89" fmla="*/ 95334 h 1493713"/>
              <a:gd name="connsiteX90" fmla="*/ 737950 w 1538514"/>
              <a:gd name="connsiteY90" fmla="*/ 95334 h 1493713"/>
              <a:gd name="connsiteX91" fmla="*/ 737950 w 1538514"/>
              <a:gd name="connsiteY91" fmla="*/ 16352 h 1493713"/>
              <a:gd name="connsiteX92" fmla="*/ 754302 w 1538514"/>
              <a:gd name="connsiteY92"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424881 w 1538514"/>
              <a:gd name="connsiteY48" fmla="*/ 986773 h 1493713"/>
              <a:gd name="connsiteX49" fmla="*/ 766840 w 1538514"/>
              <a:gd name="connsiteY49" fmla="*/ 775661 h 1493713"/>
              <a:gd name="connsiteX50" fmla="*/ 754302 w 1538514"/>
              <a:gd name="connsiteY50" fmla="*/ 0 h 1493713"/>
              <a:gd name="connsiteX51" fmla="*/ 784212 w 1538514"/>
              <a:gd name="connsiteY51" fmla="*/ 0 h 1493713"/>
              <a:gd name="connsiteX52" fmla="*/ 800564 w 1538514"/>
              <a:gd name="connsiteY52" fmla="*/ 16352 h 1493713"/>
              <a:gd name="connsiteX53" fmla="*/ 800564 w 1538514"/>
              <a:gd name="connsiteY53" fmla="*/ 95334 h 1493713"/>
              <a:gd name="connsiteX54" fmla="*/ 836343 w 1538514"/>
              <a:gd name="connsiteY54" fmla="*/ 95334 h 1493713"/>
              <a:gd name="connsiteX55" fmla="*/ 836343 w 1538514"/>
              <a:gd name="connsiteY55" fmla="*/ 219073 h 1493713"/>
              <a:gd name="connsiteX56" fmla="*/ 1025376 w 1538514"/>
              <a:gd name="connsiteY56" fmla="*/ 445674 h 1493713"/>
              <a:gd name="connsiteX57" fmla="*/ 1042075 w 1538514"/>
              <a:gd name="connsiteY57" fmla="*/ 445674 h 1493713"/>
              <a:gd name="connsiteX58" fmla="*/ 1042075 w 1538514"/>
              <a:gd name="connsiteY58" fmla="*/ 564194 h 1493713"/>
              <a:gd name="connsiteX59" fmla="*/ 1071891 w 1538514"/>
              <a:gd name="connsiteY59" fmla="*/ 564194 h 1493713"/>
              <a:gd name="connsiteX60" fmla="*/ 1071891 w 1538514"/>
              <a:gd name="connsiteY60" fmla="*/ 752036 h 1493713"/>
              <a:gd name="connsiteX61" fmla="*/ 1113634 w 1538514"/>
              <a:gd name="connsiteY61" fmla="*/ 752036 h 1493713"/>
              <a:gd name="connsiteX62" fmla="*/ 1113634 w 1538514"/>
              <a:gd name="connsiteY62" fmla="*/ 909130 h 1493713"/>
              <a:gd name="connsiteX63" fmla="*/ 1018520 w 1538514"/>
              <a:gd name="connsiteY63" fmla="*/ 850969 h 1493713"/>
              <a:gd name="connsiteX64" fmla="*/ 1018520 w 1538514"/>
              <a:gd name="connsiteY64" fmla="*/ 640460 h 1493713"/>
              <a:gd name="connsiteX65" fmla="*/ 935176 w 1538514"/>
              <a:gd name="connsiteY65" fmla="*/ 640460 h 1493713"/>
              <a:gd name="connsiteX66" fmla="*/ 935176 w 1538514"/>
              <a:gd name="connsiteY66" fmla="*/ 800004 h 1493713"/>
              <a:gd name="connsiteX67" fmla="*/ 880127 w 1538514"/>
              <a:gd name="connsiteY67" fmla="*/ 766342 h 1493713"/>
              <a:gd name="connsiteX68" fmla="*/ 880127 w 1538514"/>
              <a:gd name="connsiteY68" fmla="*/ 640461 h 1493713"/>
              <a:gd name="connsiteX69" fmla="*/ 796783 w 1538514"/>
              <a:gd name="connsiteY69" fmla="*/ 640461 h 1493713"/>
              <a:gd name="connsiteX70" fmla="*/ 796783 w 1538514"/>
              <a:gd name="connsiteY70" fmla="*/ 715377 h 1493713"/>
              <a:gd name="connsiteX71" fmla="*/ 766840 w 1538514"/>
              <a:gd name="connsiteY71" fmla="*/ 697067 h 1493713"/>
              <a:gd name="connsiteX72" fmla="*/ 741733 w 1538514"/>
              <a:gd name="connsiteY72" fmla="*/ 712420 h 1493713"/>
              <a:gd name="connsiteX73" fmla="*/ 741733 w 1538514"/>
              <a:gd name="connsiteY73" fmla="*/ 640461 h 1493713"/>
              <a:gd name="connsiteX74" fmla="*/ 658389 w 1538514"/>
              <a:gd name="connsiteY74" fmla="*/ 640461 h 1493713"/>
              <a:gd name="connsiteX75" fmla="*/ 658389 w 1538514"/>
              <a:gd name="connsiteY75" fmla="*/ 763384 h 1493713"/>
              <a:gd name="connsiteX76" fmla="*/ 603339 w 1538514"/>
              <a:gd name="connsiteY76" fmla="*/ 797047 h 1493713"/>
              <a:gd name="connsiteX77" fmla="*/ 603339 w 1538514"/>
              <a:gd name="connsiteY77" fmla="*/ 640461 h 1493713"/>
              <a:gd name="connsiteX78" fmla="*/ 519995 w 1538514"/>
              <a:gd name="connsiteY78" fmla="*/ 640461 h 1493713"/>
              <a:gd name="connsiteX79" fmla="*/ 519995 w 1538514"/>
              <a:gd name="connsiteY79" fmla="*/ 848012 h 1493713"/>
              <a:gd name="connsiteX80" fmla="*/ 424881 w 1538514"/>
              <a:gd name="connsiteY80" fmla="*/ 906173 h 1493713"/>
              <a:gd name="connsiteX81" fmla="*/ 424881 w 1538514"/>
              <a:gd name="connsiteY81" fmla="*/ 752036 h 1493713"/>
              <a:gd name="connsiteX82" fmla="*/ 466623 w 1538514"/>
              <a:gd name="connsiteY82" fmla="*/ 752036 h 1493713"/>
              <a:gd name="connsiteX83" fmla="*/ 466623 w 1538514"/>
              <a:gd name="connsiteY83" fmla="*/ 564194 h 1493713"/>
              <a:gd name="connsiteX84" fmla="*/ 496439 w 1538514"/>
              <a:gd name="connsiteY84" fmla="*/ 564194 h 1493713"/>
              <a:gd name="connsiteX85" fmla="*/ 496439 w 1538514"/>
              <a:gd name="connsiteY85" fmla="*/ 445674 h 1493713"/>
              <a:gd name="connsiteX86" fmla="*/ 513138 w 1538514"/>
              <a:gd name="connsiteY86" fmla="*/ 445674 h 1493713"/>
              <a:gd name="connsiteX87" fmla="*/ 702171 w 1538514"/>
              <a:gd name="connsiteY87" fmla="*/ 219073 h 1493713"/>
              <a:gd name="connsiteX88" fmla="*/ 702171 w 1538514"/>
              <a:gd name="connsiteY88" fmla="*/ 95334 h 1493713"/>
              <a:gd name="connsiteX89" fmla="*/ 737950 w 1538514"/>
              <a:gd name="connsiteY89" fmla="*/ 95334 h 1493713"/>
              <a:gd name="connsiteX90" fmla="*/ 737950 w 1538514"/>
              <a:gd name="connsiteY90" fmla="*/ 16352 h 1493713"/>
              <a:gd name="connsiteX91" fmla="*/ 754302 w 1538514"/>
              <a:gd name="connsiteY91"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766840 w 1538514"/>
              <a:gd name="connsiteY48" fmla="*/ 775661 h 1493713"/>
              <a:gd name="connsiteX49" fmla="*/ 754302 w 1538514"/>
              <a:gd name="connsiteY49" fmla="*/ 0 h 1493713"/>
              <a:gd name="connsiteX50" fmla="*/ 784212 w 1538514"/>
              <a:gd name="connsiteY50" fmla="*/ 0 h 1493713"/>
              <a:gd name="connsiteX51" fmla="*/ 800564 w 1538514"/>
              <a:gd name="connsiteY51" fmla="*/ 16352 h 1493713"/>
              <a:gd name="connsiteX52" fmla="*/ 800564 w 1538514"/>
              <a:gd name="connsiteY52" fmla="*/ 95334 h 1493713"/>
              <a:gd name="connsiteX53" fmla="*/ 836343 w 1538514"/>
              <a:gd name="connsiteY53" fmla="*/ 95334 h 1493713"/>
              <a:gd name="connsiteX54" fmla="*/ 836343 w 1538514"/>
              <a:gd name="connsiteY54" fmla="*/ 219073 h 1493713"/>
              <a:gd name="connsiteX55" fmla="*/ 1025376 w 1538514"/>
              <a:gd name="connsiteY55" fmla="*/ 445674 h 1493713"/>
              <a:gd name="connsiteX56" fmla="*/ 1042075 w 1538514"/>
              <a:gd name="connsiteY56" fmla="*/ 445674 h 1493713"/>
              <a:gd name="connsiteX57" fmla="*/ 1042075 w 1538514"/>
              <a:gd name="connsiteY57" fmla="*/ 564194 h 1493713"/>
              <a:gd name="connsiteX58" fmla="*/ 1071891 w 1538514"/>
              <a:gd name="connsiteY58" fmla="*/ 564194 h 1493713"/>
              <a:gd name="connsiteX59" fmla="*/ 1071891 w 1538514"/>
              <a:gd name="connsiteY59" fmla="*/ 752036 h 1493713"/>
              <a:gd name="connsiteX60" fmla="*/ 1113634 w 1538514"/>
              <a:gd name="connsiteY60" fmla="*/ 752036 h 1493713"/>
              <a:gd name="connsiteX61" fmla="*/ 1113634 w 1538514"/>
              <a:gd name="connsiteY61" fmla="*/ 909130 h 1493713"/>
              <a:gd name="connsiteX62" fmla="*/ 1018520 w 1538514"/>
              <a:gd name="connsiteY62" fmla="*/ 850969 h 1493713"/>
              <a:gd name="connsiteX63" fmla="*/ 1018520 w 1538514"/>
              <a:gd name="connsiteY63" fmla="*/ 640460 h 1493713"/>
              <a:gd name="connsiteX64" fmla="*/ 935176 w 1538514"/>
              <a:gd name="connsiteY64" fmla="*/ 640460 h 1493713"/>
              <a:gd name="connsiteX65" fmla="*/ 935176 w 1538514"/>
              <a:gd name="connsiteY65" fmla="*/ 800004 h 1493713"/>
              <a:gd name="connsiteX66" fmla="*/ 880127 w 1538514"/>
              <a:gd name="connsiteY66" fmla="*/ 766342 h 1493713"/>
              <a:gd name="connsiteX67" fmla="*/ 880127 w 1538514"/>
              <a:gd name="connsiteY67" fmla="*/ 640461 h 1493713"/>
              <a:gd name="connsiteX68" fmla="*/ 796783 w 1538514"/>
              <a:gd name="connsiteY68" fmla="*/ 640461 h 1493713"/>
              <a:gd name="connsiteX69" fmla="*/ 796783 w 1538514"/>
              <a:gd name="connsiteY69" fmla="*/ 715377 h 1493713"/>
              <a:gd name="connsiteX70" fmla="*/ 766840 w 1538514"/>
              <a:gd name="connsiteY70" fmla="*/ 697067 h 1493713"/>
              <a:gd name="connsiteX71" fmla="*/ 741733 w 1538514"/>
              <a:gd name="connsiteY71" fmla="*/ 712420 h 1493713"/>
              <a:gd name="connsiteX72" fmla="*/ 741733 w 1538514"/>
              <a:gd name="connsiteY72" fmla="*/ 640461 h 1493713"/>
              <a:gd name="connsiteX73" fmla="*/ 658389 w 1538514"/>
              <a:gd name="connsiteY73" fmla="*/ 640461 h 1493713"/>
              <a:gd name="connsiteX74" fmla="*/ 658389 w 1538514"/>
              <a:gd name="connsiteY74" fmla="*/ 763384 h 1493713"/>
              <a:gd name="connsiteX75" fmla="*/ 603339 w 1538514"/>
              <a:gd name="connsiteY75" fmla="*/ 797047 h 1493713"/>
              <a:gd name="connsiteX76" fmla="*/ 603339 w 1538514"/>
              <a:gd name="connsiteY76" fmla="*/ 640461 h 1493713"/>
              <a:gd name="connsiteX77" fmla="*/ 519995 w 1538514"/>
              <a:gd name="connsiteY77" fmla="*/ 640461 h 1493713"/>
              <a:gd name="connsiteX78" fmla="*/ 519995 w 1538514"/>
              <a:gd name="connsiteY78" fmla="*/ 848012 h 1493713"/>
              <a:gd name="connsiteX79" fmla="*/ 424881 w 1538514"/>
              <a:gd name="connsiteY79" fmla="*/ 906173 h 1493713"/>
              <a:gd name="connsiteX80" fmla="*/ 424881 w 1538514"/>
              <a:gd name="connsiteY80" fmla="*/ 752036 h 1493713"/>
              <a:gd name="connsiteX81" fmla="*/ 466623 w 1538514"/>
              <a:gd name="connsiteY81" fmla="*/ 752036 h 1493713"/>
              <a:gd name="connsiteX82" fmla="*/ 466623 w 1538514"/>
              <a:gd name="connsiteY82" fmla="*/ 564194 h 1493713"/>
              <a:gd name="connsiteX83" fmla="*/ 496439 w 1538514"/>
              <a:gd name="connsiteY83" fmla="*/ 564194 h 1493713"/>
              <a:gd name="connsiteX84" fmla="*/ 496439 w 1538514"/>
              <a:gd name="connsiteY84" fmla="*/ 445674 h 1493713"/>
              <a:gd name="connsiteX85" fmla="*/ 513138 w 1538514"/>
              <a:gd name="connsiteY85" fmla="*/ 445674 h 1493713"/>
              <a:gd name="connsiteX86" fmla="*/ 702171 w 1538514"/>
              <a:gd name="connsiteY86" fmla="*/ 219073 h 1493713"/>
              <a:gd name="connsiteX87" fmla="*/ 702171 w 1538514"/>
              <a:gd name="connsiteY87" fmla="*/ 95334 h 1493713"/>
              <a:gd name="connsiteX88" fmla="*/ 737950 w 1538514"/>
              <a:gd name="connsiteY88" fmla="*/ 95334 h 1493713"/>
              <a:gd name="connsiteX89" fmla="*/ 737950 w 1538514"/>
              <a:gd name="connsiteY89" fmla="*/ 16352 h 1493713"/>
              <a:gd name="connsiteX90" fmla="*/ 754302 w 1538514"/>
              <a:gd name="connsiteY90"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66727 w 1538514"/>
              <a:gd name="connsiteY41" fmla="*/ 1019636 h 1493713"/>
              <a:gd name="connsiteX42" fmla="*/ 1250788 w 1538514"/>
              <a:gd name="connsiteY42" fmla="*/ 1019636 h 1493713"/>
              <a:gd name="connsiteX43" fmla="*/ 1250788 w 1538514"/>
              <a:gd name="connsiteY43" fmla="*/ 1493713 h 1493713"/>
              <a:gd name="connsiteX44" fmla="*/ 287726 w 1538514"/>
              <a:gd name="connsiteY44" fmla="*/ 1493713 h 1493713"/>
              <a:gd name="connsiteX45" fmla="*/ 287726 w 1538514"/>
              <a:gd name="connsiteY45" fmla="*/ 1019636 h 1493713"/>
              <a:gd name="connsiteX46" fmla="*/ 371787 w 1538514"/>
              <a:gd name="connsiteY46" fmla="*/ 1019636 h 1493713"/>
              <a:gd name="connsiteX47" fmla="*/ 766840 w 1538514"/>
              <a:gd name="connsiteY47" fmla="*/ 775661 h 1493713"/>
              <a:gd name="connsiteX48" fmla="*/ 754302 w 1538514"/>
              <a:gd name="connsiteY48" fmla="*/ 0 h 1493713"/>
              <a:gd name="connsiteX49" fmla="*/ 784212 w 1538514"/>
              <a:gd name="connsiteY49" fmla="*/ 0 h 1493713"/>
              <a:gd name="connsiteX50" fmla="*/ 800564 w 1538514"/>
              <a:gd name="connsiteY50" fmla="*/ 16352 h 1493713"/>
              <a:gd name="connsiteX51" fmla="*/ 800564 w 1538514"/>
              <a:gd name="connsiteY51" fmla="*/ 95334 h 1493713"/>
              <a:gd name="connsiteX52" fmla="*/ 836343 w 1538514"/>
              <a:gd name="connsiteY52" fmla="*/ 95334 h 1493713"/>
              <a:gd name="connsiteX53" fmla="*/ 836343 w 1538514"/>
              <a:gd name="connsiteY53" fmla="*/ 219073 h 1493713"/>
              <a:gd name="connsiteX54" fmla="*/ 1025376 w 1538514"/>
              <a:gd name="connsiteY54" fmla="*/ 445674 h 1493713"/>
              <a:gd name="connsiteX55" fmla="*/ 1042075 w 1538514"/>
              <a:gd name="connsiteY55" fmla="*/ 445674 h 1493713"/>
              <a:gd name="connsiteX56" fmla="*/ 1042075 w 1538514"/>
              <a:gd name="connsiteY56" fmla="*/ 564194 h 1493713"/>
              <a:gd name="connsiteX57" fmla="*/ 1071891 w 1538514"/>
              <a:gd name="connsiteY57" fmla="*/ 564194 h 1493713"/>
              <a:gd name="connsiteX58" fmla="*/ 1071891 w 1538514"/>
              <a:gd name="connsiteY58" fmla="*/ 752036 h 1493713"/>
              <a:gd name="connsiteX59" fmla="*/ 1113634 w 1538514"/>
              <a:gd name="connsiteY59" fmla="*/ 752036 h 1493713"/>
              <a:gd name="connsiteX60" fmla="*/ 1113634 w 1538514"/>
              <a:gd name="connsiteY60" fmla="*/ 909130 h 1493713"/>
              <a:gd name="connsiteX61" fmla="*/ 1018520 w 1538514"/>
              <a:gd name="connsiteY61" fmla="*/ 850969 h 1493713"/>
              <a:gd name="connsiteX62" fmla="*/ 1018520 w 1538514"/>
              <a:gd name="connsiteY62" fmla="*/ 640460 h 1493713"/>
              <a:gd name="connsiteX63" fmla="*/ 935176 w 1538514"/>
              <a:gd name="connsiteY63" fmla="*/ 640460 h 1493713"/>
              <a:gd name="connsiteX64" fmla="*/ 935176 w 1538514"/>
              <a:gd name="connsiteY64" fmla="*/ 800004 h 1493713"/>
              <a:gd name="connsiteX65" fmla="*/ 880127 w 1538514"/>
              <a:gd name="connsiteY65" fmla="*/ 766342 h 1493713"/>
              <a:gd name="connsiteX66" fmla="*/ 880127 w 1538514"/>
              <a:gd name="connsiteY66" fmla="*/ 640461 h 1493713"/>
              <a:gd name="connsiteX67" fmla="*/ 796783 w 1538514"/>
              <a:gd name="connsiteY67" fmla="*/ 640461 h 1493713"/>
              <a:gd name="connsiteX68" fmla="*/ 796783 w 1538514"/>
              <a:gd name="connsiteY68" fmla="*/ 715377 h 1493713"/>
              <a:gd name="connsiteX69" fmla="*/ 766840 w 1538514"/>
              <a:gd name="connsiteY69" fmla="*/ 697067 h 1493713"/>
              <a:gd name="connsiteX70" fmla="*/ 741733 w 1538514"/>
              <a:gd name="connsiteY70" fmla="*/ 712420 h 1493713"/>
              <a:gd name="connsiteX71" fmla="*/ 741733 w 1538514"/>
              <a:gd name="connsiteY71" fmla="*/ 640461 h 1493713"/>
              <a:gd name="connsiteX72" fmla="*/ 658389 w 1538514"/>
              <a:gd name="connsiteY72" fmla="*/ 640461 h 1493713"/>
              <a:gd name="connsiteX73" fmla="*/ 658389 w 1538514"/>
              <a:gd name="connsiteY73" fmla="*/ 763384 h 1493713"/>
              <a:gd name="connsiteX74" fmla="*/ 603339 w 1538514"/>
              <a:gd name="connsiteY74" fmla="*/ 797047 h 1493713"/>
              <a:gd name="connsiteX75" fmla="*/ 603339 w 1538514"/>
              <a:gd name="connsiteY75" fmla="*/ 640461 h 1493713"/>
              <a:gd name="connsiteX76" fmla="*/ 519995 w 1538514"/>
              <a:gd name="connsiteY76" fmla="*/ 640461 h 1493713"/>
              <a:gd name="connsiteX77" fmla="*/ 519995 w 1538514"/>
              <a:gd name="connsiteY77" fmla="*/ 848012 h 1493713"/>
              <a:gd name="connsiteX78" fmla="*/ 424881 w 1538514"/>
              <a:gd name="connsiteY78" fmla="*/ 906173 h 1493713"/>
              <a:gd name="connsiteX79" fmla="*/ 424881 w 1538514"/>
              <a:gd name="connsiteY79" fmla="*/ 752036 h 1493713"/>
              <a:gd name="connsiteX80" fmla="*/ 466623 w 1538514"/>
              <a:gd name="connsiteY80" fmla="*/ 752036 h 1493713"/>
              <a:gd name="connsiteX81" fmla="*/ 466623 w 1538514"/>
              <a:gd name="connsiteY81" fmla="*/ 564194 h 1493713"/>
              <a:gd name="connsiteX82" fmla="*/ 496439 w 1538514"/>
              <a:gd name="connsiteY82" fmla="*/ 564194 h 1493713"/>
              <a:gd name="connsiteX83" fmla="*/ 496439 w 1538514"/>
              <a:gd name="connsiteY83" fmla="*/ 445674 h 1493713"/>
              <a:gd name="connsiteX84" fmla="*/ 513138 w 1538514"/>
              <a:gd name="connsiteY84" fmla="*/ 445674 h 1493713"/>
              <a:gd name="connsiteX85" fmla="*/ 702171 w 1538514"/>
              <a:gd name="connsiteY85" fmla="*/ 219073 h 1493713"/>
              <a:gd name="connsiteX86" fmla="*/ 702171 w 1538514"/>
              <a:gd name="connsiteY86" fmla="*/ 95334 h 1493713"/>
              <a:gd name="connsiteX87" fmla="*/ 737950 w 1538514"/>
              <a:gd name="connsiteY87" fmla="*/ 95334 h 1493713"/>
              <a:gd name="connsiteX88" fmla="*/ 737950 w 1538514"/>
              <a:gd name="connsiteY88" fmla="*/ 16352 h 1493713"/>
              <a:gd name="connsiteX89" fmla="*/ 754302 w 1538514"/>
              <a:gd name="connsiteY89" fmla="*/ 0 h 149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538514" h="1493713">
                <a:moveTo>
                  <a:pt x="1308929" y="1112066"/>
                </a:moveTo>
                <a:lnTo>
                  <a:pt x="1538514" y="1112066"/>
                </a:lnTo>
                <a:lnTo>
                  <a:pt x="1538514" y="1493713"/>
                </a:lnTo>
                <a:lnTo>
                  <a:pt x="1308929" y="1493713"/>
                </a:lnTo>
                <a:lnTo>
                  <a:pt x="1308929" y="1112066"/>
                </a:lnTo>
                <a:close/>
                <a:moveTo>
                  <a:pt x="0" y="1112066"/>
                </a:moveTo>
                <a:lnTo>
                  <a:pt x="229585" y="1112066"/>
                </a:lnTo>
                <a:lnTo>
                  <a:pt x="229585" y="1493713"/>
                </a:lnTo>
                <a:lnTo>
                  <a:pt x="0" y="1493713"/>
                </a:lnTo>
                <a:lnTo>
                  <a:pt x="0" y="1112066"/>
                </a:lnTo>
                <a:close/>
                <a:moveTo>
                  <a:pt x="1107301" y="1054797"/>
                </a:moveTo>
                <a:lnTo>
                  <a:pt x="1107301" y="1292922"/>
                </a:lnTo>
                <a:lnTo>
                  <a:pt x="1190645" y="1292922"/>
                </a:lnTo>
                <a:lnTo>
                  <a:pt x="1190645" y="1054797"/>
                </a:lnTo>
                <a:lnTo>
                  <a:pt x="1107301" y="1054797"/>
                </a:lnTo>
                <a:close/>
                <a:moveTo>
                  <a:pt x="955414" y="1054797"/>
                </a:moveTo>
                <a:lnTo>
                  <a:pt x="955414" y="1292922"/>
                </a:lnTo>
                <a:lnTo>
                  <a:pt x="1038758" y="1292922"/>
                </a:lnTo>
                <a:lnTo>
                  <a:pt x="1038758" y="1054797"/>
                </a:lnTo>
                <a:lnTo>
                  <a:pt x="955414" y="1054797"/>
                </a:lnTo>
                <a:close/>
                <a:moveTo>
                  <a:pt x="803528" y="1054797"/>
                </a:moveTo>
                <a:lnTo>
                  <a:pt x="803528" y="1292922"/>
                </a:lnTo>
                <a:lnTo>
                  <a:pt x="886872" y="1292922"/>
                </a:lnTo>
                <a:lnTo>
                  <a:pt x="886872" y="1054797"/>
                </a:lnTo>
                <a:lnTo>
                  <a:pt x="803528" y="1054797"/>
                </a:lnTo>
                <a:close/>
                <a:moveTo>
                  <a:pt x="651642" y="1054797"/>
                </a:moveTo>
                <a:lnTo>
                  <a:pt x="651642" y="1292922"/>
                </a:lnTo>
                <a:lnTo>
                  <a:pt x="734986" y="1292922"/>
                </a:lnTo>
                <a:lnTo>
                  <a:pt x="734986" y="1054797"/>
                </a:lnTo>
                <a:lnTo>
                  <a:pt x="651642" y="1054797"/>
                </a:lnTo>
                <a:close/>
                <a:moveTo>
                  <a:pt x="499756" y="1054797"/>
                </a:moveTo>
                <a:lnTo>
                  <a:pt x="499756" y="1292922"/>
                </a:lnTo>
                <a:lnTo>
                  <a:pt x="583100" y="1292922"/>
                </a:lnTo>
                <a:lnTo>
                  <a:pt x="583100" y="1054797"/>
                </a:lnTo>
                <a:lnTo>
                  <a:pt x="499756" y="1054797"/>
                </a:lnTo>
                <a:close/>
                <a:moveTo>
                  <a:pt x="347870" y="1054797"/>
                </a:moveTo>
                <a:lnTo>
                  <a:pt x="347870" y="1292922"/>
                </a:lnTo>
                <a:lnTo>
                  <a:pt x="431214" y="1292922"/>
                </a:lnTo>
                <a:lnTo>
                  <a:pt x="431214" y="1054797"/>
                </a:lnTo>
                <a:lnTo>
                  <a:pt x="347870" y="1054797"/>
                </a:lnTo>
                <a:close/>
                <a:moveTo>
                  <a:pt x="766840" y="775661"/>
                </a:moveTo>
                <a:lnTo>
                  <a:pt x="1166727" y="1019636"/>
                </a:lnTo>
                <a:lnTo>
                  <a:pt x="1250788" y="1019636"/>
                </a:lnTo>
                <a:lnTo>
                  <a:pt x="1250788" y="1493713"/>
                </a:lnTo>
                <a:lnTo>
                  <a:pt x="287726" y="1493713"/>
                </a:lnTo>
                <a:lnTo>
                  <a:pt x="287726" y="1019636"/>
                </a:lnTo>
                <a:lnTo>
                  <a:pt x="371787" y="1019636"/>
                </a:lnTo>
                <a:lnTo>
                  <a:pt x="766840" y="775661"/>
                </a:lnTo>
                <a:close/>
                <a:moveTo>
                  <a:pt x="754302" y="0"/>
                </a:moveTo>
                <a:lnTo>
                  <a:pt x="784212" y="0"/>
                </a:lnTo>
                <a:cubicBezTo>
                  <a:pt x="793243" y="0"/>
                  <a:pt x="800564" y="7321"/>
                  <a:pt x="800564" y="16352"/>
                </a:cubicBezTo>
                <a:lnTo>
                  <a:pt x="800564" y="95334"/>
                </a:lnTo>
                <a:lnTo>
                  <a:pt x="836343" y="95334"/>
                </a:lnTo>
                <a:lnTo>
                  <a:pt x="836343" y="219073"/>
                </a:lnTo>
                <a:cubicBezTo>
                  <a:pt x="943289" y="239580"/>
                  <a:pt x="1024217" y="333044"/>
                  <a:pt x="1025376" y="445674"/>
                </a:cubicBezTo>
                <a:lnTo>
                  <a:pt x="1042075" y="445674"/>
                </a:lnTo>
                <a:lnTo>
                  <a:pt x="1042075" y="564194"/>
                </a:lnTo>
                <a:lnTo>
                  <a:pt x="1071891" y="564194"/>
                </a:lnTo>
                <a:lnTo>
                  <a:pt x="1071891" y="752036"/>
                </a:lnTo>
                <a:lnTo>
                  <a:pt x="1113634" y="752036"/>
                </a:lnTo>
                <a:lnTo>
                  <a:pt x="1113634" y="909130"/>
                </a:lnTo>
                <a:lnTo>
                  <a:pt x="1018520" y="850969"/>
                </a:lnTo>
                <a:lnTo>
                  <a:pt x="1018520" y="640460"/>
                </a:lnTo>
                <a:lnTo>
                  <a:pt x="935176" y="640460"/>
                </a:lnTo>
                <a:lnTo>
                  <a:pt x="935176" y="800004"/>
                </a:lnTo>
                <a:lnTo>
                  <a:pt x="880127" y="766342"/>
                </a:lnTo>
                <a:lnTo>
                  <a:pt x="880127" y="640461"/>
                </a:lnTo>
                <a:lnTo>
                  <a:pt x="796783" y="640461"/>
                </a:lnTo>
                <a:lnTo>
                  <a:pt x="796783" y="715377"/>
                </a:lnTo>
                <a:lnTo>
                  <a:pt x="766840" y="697067"/>
                </a:lnTo>
                <a:lnTo>
                  <a:pt x="741733" y="712420"/>
                </a:lnTo>
                <a:lnTo>
                  <a:pt x="741733" y="640461"/>
                </a:lnTo>
                <a:lnTo>
                  <a:pt x="658389" y="640461"/>
                </a:lnTo>
                <a:lnTo>
                  <a:pt x="658389" y="763384"/>
                </a:lnTo>
                <a:lnTo>
                  <a:pt x="603339" y="797047"/>
                </a:lnTo>
                <a:lnTo>
                  <a:pt x="603339" y="640461"/>
                </a:lnTo>
                <a:lnTo>
                  <a:pt x="519995" y="640461"/>
                </a:lnTo>
                <a:lnTo>
                  <a:pt x="519995" y="848012"/>
                </a:lnTo>
                <a:lnTo>
                  <a:pt x="424881" y="906173"/>
                </a:lnTo>
                <a:lnTo>
                  <a:pt x="424881" y="752036"/>
                </a:lnTo>
                <a:lnTo>
                  <a:pt x="466623" y="752036"/>
                </a:lnTo>
                <a:lnTo>
                  <a:pt x="466623" y="564194"/>
                </a:lnTo>
                <a:lnTo>
                  <a:pt x="496439" y="564194"/>
                </a:lnTo>
                <a:lnTo>
                  <a:pt x="496439" y="445674"/>
                </a:lnTo>
                <a:lnTo>
                  <a:pt x="513138" y="445674"/>
                </a:lnTo>
                <a:cubicBezTo>
                  <a:pt x="514297" y="333044"/>
                  <a:pt x="595225" y="239580"/>
                  <a:pt x="702171" y="219073"/>
                </a:cubicBezTo>
                <a:lnTo>
                  <a:pt x="702171" y="95334"/>
                </a:lnTo>
                <a:lnTo>
                  <a:pt x="737950" y="95334"/>
                </a:lnTo>
                <a:lnTo>
                  <a:pt x="737950" y="16352"/>
                </a:lnTo>
                <a:cubicBezTo>
                  <a:pt x="737950" y="7321"/>
                  <a:pt x="745271" y="0"/>
                  <a:pt x="754302" y="0"/>
                </a:cubicBezTo>
                <a:close/>
              </a:path>
            </a:pathLst>
          </a:cu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14367">
              <a:defRPr/>
            </a:pPr>
            <a:endParaRPr lang="en-US" sz="1200" dirty="0">
              <a:solidFill>
                <a:srgbClr val="FFFFFF"/>
              </a:solidFill>
              <a:latin typeface="Segoe UI"/>
            </a:endParaRPr>
          </a:p>
        </p:txBody>
      </p:sp>
    </p:spTree>
    <p:extLst>
      <p:ext uri="{BB962C8B-B14F-4D97-AF65-F5344CB8AC3E}">
        <p14:creationId xmlns:p14="http://schemas.microsoft.com/office/powerpoint/2010/main" val="11632880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10" presetClass="entr" presetSubtype="0"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500"/>
                                        <p:tgtEl>
                                          <p:spTgt spid="6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fade">
                                      <p:cBhvr>
                                        <p:cTn id="26" dur="500"/>
                                        <p:tgtEl>
                                          <p:spTgt spid="63"/>
                                        </p:tgtEl>
                                      </p:cBhvr>
                                    </p:animEffect>
                                  </p:childTnLst>
                                </p:cTn>
                              </p:par>
                              <p:par>
                                <p:cTn id="27" presetID="10" presetClass="entr" presetSubtype="0" fill="hold" nodeType="with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500"/>
                                        <p:tgtEl>
                                          <p:spTgt spid="55"/>
                                        </p:tgtEl>
                                      </p:cBhvr>
                                    </p:animEffect>
                                  </p:childTnLst>
                                </p:cTn>
                              </p:par>
                              <p:par>
                                <p:cTn id="30" presetID="10" presetClass="entr" presetSubtype="0" fill="hold" nodeType="with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par>
                                <p:cTn id="33" presetID="10" presetClass="entr" presetSubtype="0" fill="hold" nodeType="with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500"/>
                                        <p:tgtEl>
                                          <p:spTgt spid="5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3"/>
                                        </p:tgtEl>
                                        <p:attrNameLst>
                                          <p:attrName>style.visibility</p:attrName>
                                        </p:attrNameLst>
                                      </p:cBhvr>
                                      <p:to>
                                        <p:strVal val="visible"/>
                                      </p:to>
                                    </p:set>
                                    <p:animEffect transition="in" filter="fade">
                                      <p:cBhvr>
                                        <p:cTn id="38" dur="500"/>
                                        <p:tgtEl>
                                          <p:spTgt spid="73"/>
                                        </p:tgtEl>
                                      </p:cBhvr>
                                    </p:animEffect>
                                  </p:childTnLst>
                                </p:cTn>
                              </p:par>
                              <p:par>
                                <p:cTn id="39" presetID="10" presetClass="entr" presetSubtype="0" fill="hold" nodeType="with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500"/>
                                        <p:tgtEl>
                                          <p:spTgt spid="54"/>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500"/>
                                        <p:tgtEl>
                                          <p:spTgt spid="51"/>
                                        </p:tgtEl>
                                      </p:cBhvr>
                                    </p:animEffect>
                                  </p:childTnLst>
                                </p:cTn>
                              </p:par>
                              <p:par>
                                <p:cTn id="46" presetID="10" presetClass="entr" presetSubtype="0" fill="hold" nodeType="with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500"/>
                                        <p:tgtEl>
                                          <p:spTgt spid="52"/>
                                        </p:tgtEl>
                                      </p:cBhvr>
                                    </p:animEffect>
                                  </p:childTnLst>
                                </p:cTn>
                              </p:par>
                              <p:par>
                                <p:cTn id="49" presetID="10" presetClass="entr" presetSubtype="0" fill="hold" nodeType="withEffect">
                                  <p:stCondLst>
                                    <p:cond delay="0"/>
                                  </p:stCondLst>
                                  <p:childTnLst>
                                    <p:set>
                                      <p:cBhvr>
                                        <p:cTn id="50" dur="1" fill="hold">
                                          <p:stCondLst>
                                            <p:cond delay="0"/>
                                          </p:stCondLst>
                                        </p:cTn>
                                        <p:tgtEl>
                                          <p:spTgt spid="53"/>
                                        </p:tgtEl>
                                        <p:attrNameLst>
                                          <p:attrName>style.visibility</p:attrName>
                                        </p:attrNameLst>
                                      </p:cBhvr>
                                      <p:to>
                                        <p:strVal val="visible"/>
                                      </p:to>
                                    </p:set>
                                    <p:animEffect transition="in" filter="fade">
                                      <p:cBhvr>
                                        <p:cTn id="51" dur="500"/>
                                        <p:tgtEl>
                                          <p:spTgt spid="53"/>
                                        </p:tgtEl>
                                      </p:cBhvr>
                                    </p:animEffect>
                                  </p:childTnLst>
                                </p:cTn>
                              </p:par>
                              <p:par>
                                <p:cTn id="52" presetID="10" presetClass="entr" presetSubtype="0" fill="hold" nodeType="with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4"/>
                                        </p:tgtEl>
                                        <p:attrNameLst>
                                          <p:attrName>style.visibility</p:attrName>
                                        </p:attrNameLst>
                                      </p:cBhvr>
                                      <p:to>
                                        <p:strVal val="visible"/>
                                      </p:to>
                                    </p:set>
                                    <p:animEffect transition="in" filter="fade">
                                      <p:cBhvr>
                                        <p:cTn id="57" dur="500"/>
                                        <p:tgtEl>
                                          <p:spTgt spid="6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0"/>
                                        </p:tgtEl>
                                        <p:attrNameLst>
                                          <p:attrName>style.visibility</p:attrName>
                                        </p:attrNameLst>
                                      </p:cBhvr>
                                      <p:to>
                                        <p:strVal val="visible"/>
                                      </p:to>
                                    </p:set>
                                    <p:animEffect transition="in" filter="fade">
                                      <p:cBhvr>
                                        <p:cTn id="60" dur="500"/>
                                        <p:tgtEl>
                                          <p:spTgt spid="70"/>
                                        </p:tgtEl>
                                      </p:cBhvr>
                                    </p:animEffect>
                                  </p:childTnLst>
                                </p:cTn>
                              </p:par>
                            </p:childTnLst>
                          </p:cTn>
                        </p:par>
                        <p:par>
                          <p:cTn id="61" fill="hold">
                            <p:stCondLst>
                              <p:cond delay="1500"/>
                            </p:stCondLst>
                            <p:childTnLst>
                              <p:par>
                                <p:cTn id="62" presetID="10" presetClass="entr" presetSubtype="0" fill="hold" nodeType="after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fade">
                                      <p:cBhvr>
                                        <p:cTn id="64" dur="500"/>
                                        <p:tgtEl>
                                          <p:spTgt spid="49"/>
                                        </p:tgtEl>
                                      </p:cBhvr>
                                    </p:animEffect>
                                  </p:childTnLst>
                                </p:cTn>
                              </p:par>
                              <p:par>
                                <p:cTn id="65" presetID="10" presetClass="entr" presetSubtype="0" fill="hold" nodeType="with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par>
                                <p:cTn id="68" presetID="10" presetClass="entr" presetSubtype="0" fill="hold" nodeType="with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fade">
                                      <p:cBhvr>
                                        <p:cTn id="70" dur="500"/>
                                        <p:tgtEl>
                                          <p:spTgt spid="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6"/>
                                        </p:tgtEl>
                                        <p:attrNameLst>
                                          <p:attrName>style.visibility</p:attrName>
                                        </p:attrNameLst>
                                      </p:cBhvr>
                                      <p:to>
                                        <p:strVal val="visible"/>
                                      </p:to>
                                    </p:set>
                                    <p:animEffect transition="in" filter="fade">
                                      <p:cBhvr>
                                        <p:cTn id="73" dur="500"/>
                                        <p:tgtEl>
                                          <p:spTgt spid="6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72"/>
                                        </p:tgtEl>
                                        <p:attrNameLst>
                                          <p:attrName>style.visibility</p:attrName>
                                        </p:attrNameLst>
                                      </p:cBhvr>
                                      <p:to>
                                        <p:strVal val="visible"/>
                                      </p:to>
                                    </p:set>
                                    <p:animEffect transition="in" filter="fade">
                                      <p:cBhvr>
                                        <p:cTn id="76"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P spid="64" grpId="0"/>
      <p:bldP spid="66" grpId="0"/>
      <p:bldP spid="69" grpId="0" animBg="1"/>
      <p:bldP spid="70" grpId="0" animBg="1"/>
      <p:bldP spid="72" grpId="0" animBg="1"/>
      <p:bldP spid="7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94DEB955-D431-494F-B055-E02E3AAD9A9E}"/>
              </a:ext>
            </a:extLst>
          </p:cNvPr>
          <p:cNvGrpSpPr/>
          <p:nvPr/>
        </p:nvGrpSpPr>
        <p:grpSpPr>
          <a:xfrm>
            <a:off x="2048164" y="5509238"/>
            <a:ext cx="3763487" cy="892367"/>
            <a:chOff x="2048164" y="5509238"/>
            <a:chExt cx="3763487" cy="892367"/>
          </a:xfrm>
        </p:grpSpPr>
        <p:sp>
          <p:nvSpPr>
            <p:cNvPr id="246" name="Rectangle 245">
              <a:extLst>
                <a:ext uri="{FF2B5EF4-FFF2-40B4-BE49-F238E27FC236}">
                  <a16:creationId xmlns:a16="http://schemas.microsoft.com/office/drawing/2014/main" id="{147DBDAD-A291-48F6-BCAD-279826A0FA15}"/>
                </a:ext>
              </a:extLst>
            </p:cNvPr>
            <p:cNvSpPr/>
            <p:nvPr/>
          </p:nvSpPr>
          <p:spPr bwMode="auto">
            <a:xfrm>
              <a:off x="2048164" y="5517055"/>
              <a:ext cx="3763487" cy="88455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68" name="Rectangle 667">
              <a:extLst>
                <a:ext uri="{FF2B5EF4-FFF2-40B4-BE49-F238E27FC236}">
                  <a16:creationId xmlns:a16="http://schemas.microsoft.com/office/drawing/2014/main" id="{6183ED31-37AA-4F47-AC7E-1F9B4813AD98}"/>
                </a:ext>
              </a:extLst>
            </p:cNvPr>
            <p:cNvSpPr/>
            <p:nvPr/>
          </p:nvSpPr>
          <p:spPr>
            <a:xfrm>
              <a:off x="2048165" y="5509238"/>
              <a:ext cx="3763485" cy="257763"/>
            </a:xfrm>
            <a:prstGeom prst="rect">
              <a:avLst/>
            </a:prstGeom>
            <a:solidFill>
              <a:srgbClr val="D83B01"/>
            </a:solidFill>
          </p:spPr>
          <p:txBody>
            <a:bodyPr wrap="square" rIns="9144">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IoT and Operational Technology</a:t>
              </a:r>
            </a:p>
          </p:txBody>
        </p:sp>
        <p:sp>
          <p:nvSpPr>
            <p:cNvPr id="553" name="IoT">
              <a:extLst>
                <a:ext uri="{FF2B5EF4-FFF2-40B4-BE49-F238E27FC236}">
                  <a16:creationId xmlns:a16="http://schemas.microsoft.com/office/drawing/2014/main" id="{A590417D-DD59-4D57-8984-6587158FF907}"/>
                </a:ext>
              </a:extLst>
            </p:cNvPr>
            <p:cNvSpPr>
              <a:spLocks noChangeAspect="1" noEditPoints="1"/>
            </p:cNvSpPr>
            <p:nvPr/>
          </p:nvSpPr>
          <p:spPr bwMode="auto">
            <a:xfrm>
              <a:off x="2347820" y="5549533"/>
              <a:ext cx="184761" cy="18505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4224"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562" name="Rectangle 561">
            <a:extLst>
              <a:ext uri="{FF2B5EF4-FFF2-40B4-BE49-F238E27FC236}">
                <a16:creationId xmlns:a16="http://schemas.microsoft.com/office/drawing/2014/main" id="{54630357-784F-40AC-A0AB-995EBF460BA8}"/>
              </a:ext>
            </a:extLst>
          </p:cNvPr>
          <p:cNvSpPr/>
          <p:nvPr/>
        </p:nvSpPr>
        <p:spPr>
          <a:xfrm rot="16200000">
            <a:off x="1590379" y="4689420"/>
            <a:ext cx="1180183" cy="257763"/>
          </a:xfrm>
          <a:prstGeom prst="rect">
            <a:avLst/>
          </a:prstGeom>
          <a:solidFill>
            <a:schemeClr val="bg1">
              <a:lumMod val="95000"/>
            </a:schemeClr>
          </a:solidFill>
        </p:spPr>
        <p:txBody>
          <a:bodyPr wrap="square"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Intranet Servers</a:t>
            </a:r>
          </a:p>
        </p:txBody>
      </p:sp>
      <p:sp>
        <p:nvSpPr>
          <p:cNvPr id="510" name="Rectangle 509">
            <a:extLst>
              <a:ext uri="{FF2B5EF4-FFF2-40B4-BE49-F238E27FC236}">
                <a16:creationId xmlns:a16="http://schemas.microsoft.com/office/drawing/2014/main" id="{6ECCD49E-51AE-4DD3-AE0C-3543F282C7EB}"/>
              </a:ext>
            </a:extLst>
          </p:cNvPr>
          <p:cNvSpPr/>
          <p:nvPr/>
        </p:nvSpPr>
        <p:spPr>
          <a:xfrm rot="16200000">
            <a:off x="1747687" y="3471352"/>
            <a:ext cx="910563" cy="257763"/>
          </a:xfrm>
          <a:prstGeom prst="rect">
            <a:avLst/>
          </a:prstGeom>
          <a:solidFill>
            <a:schemeClr val="bg1">
              <a:lumMod val="9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Extranet</a:t>
            </a:r>
          </a:p>
        </p:txBody>
      </p:sp>
      <p:sp>
        <p:nvSpPr>
          <p:cNvPr id="152" name="Rectangle 151">
            <a:extLst>
              <a:ext uri="{FF2B5EF4-FFF2-40B4-BE49-F238E27FC236}">
                <a16:creationId xmlns:a16="http://schemas.microsoft.com/office/drawing/2014/main" id="{E9A1C1E5-5EB0-4F4F-B33A-2FD16A538B73}"/>
              </a:ext>
            </a:extLst>
          </p:cNvPr>
          <p:cNvSpPr/>
          <p:nvPr/>
        </p:nvSpPr>
        <p:spPr bwMode="auto">
          <a:xfrm>
            <a:off x="4256195" y="3146703"/>
            <a:ext cx="524589" cy="1885687"/>
          </a:xfrm>
          <a:prstGeom prst="rect">
            <a:avLst/>
          </a:prstGeom>
          <a:solidFill>
            <a:srgbClr val="F5B80B">
              <a:alpha val="2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09" name="Rectangle 508">
            <a:extLst>
              <a:ext uri="{FF2B5EF4-FFF2-40B4-BE49-F238E27FC236}">
                <a16:creationId xmlns:a16="http://schemas.microsoft.com/office/drawing/2014/main" id="{763F8F1F-DD93-463D-A3D7-CEFE1007A229}"/>
              </a:ext>
            </a:extLst>
          </p:cNvPr>
          <p:cNvSpPr/>
          <p:nvPr/>
        </p:nvSpPr>
        <p:spPr bwMode="auto">
          <a:xfrm>
            <a:off x="2065128" y="3138626"/>
            <a:ext cx="4197807" cy="923925"/>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Freeform: Shape 13">
            <a:extLst>
              <a:ext uri="{FF2B5EF4-FFF2-40B4-BE49-F238E27FC236}">
                <a16:creationId xmlns:a16="http://schemas.microsoft.com/office/drawing/2014/main" id="{B502811E-8B98-4B54-A2E6-F18DCAD31C7A}"/>
              </a:ext>
            </a:extLst>
          </p:cNvPr>
          <p:cNvSpPr/>
          <p:nvPr/>
        </p:nvSpPr>
        <p:spPr bwMode="auto">
          <a:xfrm>
            <a:off x="182880" y="3947160"/>
            <a:ext cx="6075680" cy="1468120"/>
          </a:xfrm>
          <a:custGeom>
            <a:avLst/>
            <a:gdLst>
              <a:gd name="connsiteX0" fmla="*/ 0 w 6075680"/>
              <a:gd name="connsiteY0" fmla="*/ 1671320 h 1671320"/>
              <a:gd name="connsiteX1" fmla="*/ 0 w 6075680"/>
              <a:gd name="connsiteY1" fmla="*/ 0 h 1671320"/>
              <a:gd name="connsiteX2" fmla="*/ 1681480 w 6075680"/>
              <a:gd name="connsiteY2" fmla="*/ 0 h 1671320"/>
              <a:gd name="connsiteX3" fmla="*/ 1681480 w 6075680"/>
              <a:gd name="connsiteY3" fmla="*/ 482600 h 1671320"/>
              <a:gd name="connsiteX4" fmla="*/ 6075680 w 6075680"/>
              <a:gd name="connsiteY4" fmla="*/ 482600 h 1671320"/>
              <a:gd name="connsiteX5" fmla="*/ 6075680 w 6075680"/>
              <a:gd name="connsiteY5" fmla="*/ 1666240 h 1671320"/>
              <a:gd name="connsiteX6" fmla="*/ 0 w 6075680"/>
              <a:gd name="connsiteY6" fmla="*/ 1671320 h 1671320"/>
              <a:gd name="connsiteX0" fmla="*/ 0 w 6075680"/>
              <a:gd name="connsiteY0" fmla="*/ 1671320 h 1671320"/>
              <a:gd name="connsiteX1" fmla="*/ 0 w 6075680"/>
              <a:gd name="connsiteY1" fmla="*/ 208280 h 1671320"/>
              <a:gd name="connsiteX2" fmla="*/ 1681480 w 6075680"/>
              <a:gd name="connsiteY2" fmla="*/ 0 h 1671320"/>
              <a:gd name="connsiteX3" fmla="*/ 1681480 w 6075680"/>
              <a:gd name="connsiteY3" fmla="*/ 482600 h 1671320"/>
              <a:gd name="connsiteX4" fmla="*/ 6075680 w 6075680"/>
              <a:gd name="connsiteY4" fmla="*/ 482600 h 1671320"/>
              <a:gd name="connsiteX5" fmla="*/ 6075680 w 6075680"/>
              <a:gd name="connsiteY5" fmla="*/ 1666240 h 1671320"/>
              <a:gd name="connsiteX6" fmla="*/ 0 w 6075680"/>
              <a:gd name="connsiteY6" fmla="*/ 1671320 h 1671320"/>
              <a:gd name="connsiteX0" fmla="*/ 0 w 6075680"/>
              <a:gd name="connsiteY0" fmla="*/ 1468120 h 1468120"/>
              <a:gd name="connsiteX1" fmla="*/ 0 w 6075680"/>
              <a:gd name="connsiteY1" fmla="*/ 5080 h 1468120"/>
              <a:gd name="connsiteX2" fmla="*/ 1676400 w 6075680"/>
              <a:gd name="connsiteY2" fmla="*/ 0 h 1468120"/>
              <a:gd name="connsiteX3" fmla="*/ 1681480 w 6075680"/>
              <a:gd name="connsiteY3" fmla="*/ 279400 h 1468120"/>
              <a:gd name="connsiteX4" fmla="*/ 6075680 w 6075680"/>
              <a:gd name="connsiteY4" fmla="*/ 279400 h 1468120"/>
              <a:gd name="connsiteX5" fmla="*/ 6075680 w 6075680"/>
              <a:gd name="connsiteY5" fmla="*/ 1463040 h 1468120"/>
              <a:gd name="connsiteX6" fmla="*/ 0 w 6075680"/>
              <a:gd name="connsiteY6" fmla="*/ 1468120 h 146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75680" h="1468120">
                <a:moveTo>
                  <a:pt x="0" y="1468120"/>
                </a:moveTo>
                <a:lnTo>
                  <a:pt x="0" y="5080"/>
                </a:lnTo>
                <a:lnTo>
                  <a:pt x="1676400" y="0"/>
                </a:lnTo>
                <a:cubicBezTo>
                  <a:pt x="1678093" y="93133"/>
                  <a:pt x="1679787" y="186267"/>
                  <a:pt x="1681480" y="279400"/>
                </a:cubicBezTo>
                <a:lnTo>
                  <a:pt x="6075680" y="279400"/>
                </a:lnTo>
                <a:lnTo>
                  <a:pt x="6075680" y="1463040"/>
                </a:lnTo>
                <a:lnTo>
                  <a:pt x="0" y="1468120"/>
                </a:lnTo>
                <a:close/>
              </a:path>
            </a:pathLst>
          </a:cu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3" name="Group 32">
            <a:extLst>
              <a:ext uri="{FF2B5EF4-FFF2-40B4-BE49-F238E27FC236}">
                <a16:creationId xmlns:a16="http://schemas.microsoft.com/office/drawing/2014/main" id="{52D17B2D-D338-4AF2-A159-8494DEDAF906}"/>
              </a:ext>
            </a:extLst>
          </p:cNvPr>
          <p:cNvGrpSpPr/>
          <p:nvPr/>
        </p:nvGrpSpPr>
        <p:grpSpPr>
          <a:xfrm>
            <a:off x="2614674" y="3027330"/>
            <a:ext cx="3057775" cy="2042956"/>
            <a:chOff x="2614674" y="3027330"/>
            <a:chExt cx="3057775" cy="2042956"/>
          </a:xfrm>
        </p:grpSpPr>
        <p:cxnSp>
          <p:nvCxnSpPr>
            <p:cNvPr id="709" name="Straight Connector 708">
              <a:extLst>
                <a:ext uri="{FF2B5EF4-FFF2-40B4-BE49-F238E27FC236}">
                  <a16:creationId xmlns:a16="http://schemas.microsoft.com/office/drawing/2014/main" id="{E9568F12-BDB6-4786-9FDF-9011B5792C49}"/>
                </a:ext>
              </a:extLst>
            </p:cNvPr>
            <p:cNvCxnSpPr>
              <a:cxnSpLocks/>
              <a:endCxn id="120" idx="2"/>
            </p:cNvCxnSpPr>
            <p:nvPr/>
          </p:nvCxnSpPr>
          <p:spPr>
            <a:xfrm flipH="1">
              <a:off x="3483099" y="3027330"/>
              <a:ext cx="2390" cy="204295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0A9E273B-5B93-4B15-A8B3-F722EB239E57}"/>
                </a:ext>
              </a:extLst>
            </p:cNvPr>
            <p:cNvGrpSpPr/>
            <p:nvPr/>
          </p:nvGrpSpPr>
          <p:grpSpPr>
            <a:xfrm>
              <a:off x="3263369" y="4932189"/>
              <a:ext cx="2409080" cy="100096"/>
              <a:chOff x="1121512" y="4577223"/>
              <a:chExt cx="2941905" cy="110522"/>
            </a:xfrm>
          </p:grpSpPr>
          <p:cxnSp>
            <p:nvCxnSpPr>
              <p:cNvPr id="8" name="Straight Connector 7">
                <a:extLst>
                  <a:ext uri="{FF2B5EF4-FFF2-40B4-BE49-F238E27FC236}">
                    <a16:creationId xmlns:a16="http://schemas.microsoft.com/office/drawing/2014/main" id="{BAD359AE-970F-49F6-8BF0-C65C066D7E18}"/>
                  </a:ext>
                </a:extLst>
              </p:cNvPr>
              <p:cNvCxnSpPr>
                <a:cxnSpLocks/>
              </p:cNvCxnSpPr>
              <p:nvPr/>
            </p:nvCxnSpPr>
            <p:spPr>
              <a:xfrm>
                <a:off x="1121512" y="4687745"/>
                <a:ext cx="2941905"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75" name="Straight Connector 374">
                <a:extLst>
                  <a:ext uri="{FF2B5EF4-FFF2-40B4-BE49-F238E27FC236}">
                    <a16:creationId xmlns:a16="http://schemas.microsoft.com/office/drawing/2014/main" id="{DBBBA388-B4F3-4D28-AC63-BBF5C4360F27}"/>
                  </a:ext>
                </a:extLst>
              </p:cNvPr>
              <p:cNvCxnSpPr>
                <a:cxnSpLocks/>
              </p:cNvCxnSpPr>
              <p:nvPr/>
            </p:nvCxnSpPr>
            <p:spPr>
              <a:xfrm>
                <a:off x="4063417" y="4590891"/>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89" name="Straight Connector 488">
                <a:extLst>
                  <a:ext uri="{FF2B5EF4-FFF2-40B4-BE49-F238E27FC236}">
                    <a16:creationId xmlns:a16="http://schemas.microsoft.com/office/drawing/2014/main" id="{650168E9-E0D4-42C0-B58B-A1198F0386A4}"/>
                  </a:ext>
                </a:extLst>
              </p:cNvPr>
              <p:cNvCxnSpPr>
                <a:cxnSpLocks/>
              </p:cNvCxnSpPr>
              <p:nvPr/>
            </p:nvCxnSpPr>
            <p:spPr>
              <a:xfrm>
                <a:off x="1125389" y="4585112"/>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0" name="Straight Connector 489">
                <a:extLst>
                  <a:ext uri="{FF2B5EF4-FFF2-40B4-BE49-F238E27FC236}">
                    <a16:creationId xmlns:a16="http://schemas.microsoft.com/office/drawing/2014/main" id="{A7CFA49A-0FE0-4333-B570-F1BD3EC316E7}"/>
                  </a:ext>
                </a:extLst>
              </p:cNvPr>
              <p:cNvCxnSpPr>
                <a:cxnSpLocks/>
              </p:cNvCxnSpPr>
              <p:nvPr/>
            </p:nvCxnSpPr>
            <p:spPr>
              <a:xfrm>
                <a:off x="1878817" y="45772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3" name="Straight Connector 492">
                <a:extLst>
                  <a:ext uri="{FF2B5EF4-FFF2-40B4-BE49-F238E27FC236}">
                    <a16:creationId xmlns:a16="http://schemas.microsoft.com/office/drawing/2014/main" id="{C03CC399-2320-4359-95D4-F4C1E5F0961B}"/>
                  </a:ext>
                </a:extLst>
              </p:cNvPr>
              <p:cNvCxnSpPr>
                <a:cxnSpLocks/>
              </p:cNvCxnSpPr>
              <p:nvPr/>
            </p:nvCxnSpPr>
            <p:spPr>
              <a:xfrm>
                <a:off x="2645526" y="45836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120" name="Graphic 119">
              <a:extLst>
                <a:ext uri="{FF2B5EF4-FFF2-40B4-BE49-F238E27FC236}">
                  <a16:creationId xmlns:a16="http://schemas.microsoft.com/office/drawing/2014/main" id="{C3016580-9B6F-4370-9CDB-00CB168484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96121" y="4968297"/>
              <a:ext cx="373956" cy="101989"/>
            </a:xfrm>
            <a:prstGeom prst="rect">
              <a:avLst/>
            </a:prstGeom>
          </p:spPr>
        </p:pic>
        <p:pic>
          <p:nvPicPr>
            <p:cNvPr id="710" name="Graphic 709">
              <a:extLst>
                <a:ext uri="{FF2B5EF4-FFF2-40B4-BE49-F238E27FC236}">
                  <a16:creationId xmlns:a16="http://schemas.microsoft.com/office/drawing/2014/main" id="{CB1D2C0D-E006-4B23-8877-788EA47094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12268" y="3989053"/>
              <a:ext cx="155363" cy="144264"/>
            </a:xfrm>
            <a:prstGeom prst="rect">
              <a:avLst/>
            </a:prstGeom>
          </p:spPr>
        </p:pic>
        <p:cxnSp>
          <p:nvCxnSpPr>
            <p:cNvPr id="202" name="Straight Connector 201">
              <a:extLst>
                <a:ext uri="{FF2B5EF4-FFF2-40B4-BE49-F238E27FC236}">
                  <a16:creationId xmlns:a16="http://schemas.microsoft.com/office/drawing/2014/main" id="{DEF14F5E-A9F1-49E8-B80F-3DD8F6374A7C}"/>
                </a:ext>
              </a:extLst>
            </p:cNvPr>
            <p:cNvCxnSpPr>
              <a:cxnSpLocks/>
            </p:cNvCxnSpPr>
            <p:nvPr/>
          </p:nvCxnSpPr>
          <p:spPr>
            <a:xfrm>
              <a:off x="2614674" y="3915841"/>
              <a:ext cx="1824456"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a:extLst>
                <a:ext uri="{FF2B5EF4-FFF2-40B4-BE49-F238E27FC236}">
                  <a16:creationId xmlns:a16="http://schemas.microsoft.com/office/drawing/2014/main" id="{EE171817-09FA-430B-B729-CA2574A6DDF9}"/>
                </a:ext>
              </a:extLst>
            </p:cNvPr>
            <p:cNvCxnSpPr/>
            <p:nvPr/>
          </p:nvCxnSpPr>
          <p:spPr>
            <a:xfrm>
              <a:off x="4447393"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727" name="Straight Connector 726">
              <a:extLst>
                <a:ext uri="{FF2B5EF4-FFF2-40B4-BE49-F238E27FC236}">
                  <a16:creationId xmlns:a16="http://schemas.microsoft.com/office/drawing/2014/main" id="{64CC8E28-889A-42AE-BC46-62AB329051E9}"/>
                </a:ext>
              </a:extLst>
            </p:cNvPr>
            <p:cNvCxnSpPr/>
            <p:nvPr/>
          </p:nvCxnSpPr>
          <p:spPr>
            <a:xfrm>
              <a:off x="3857342"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pic>
          <p:nvPicPr>
            <p:cNvPr id="728" name="Graphic 727">
              <a:extLst>
                <a:ext uri="{FF2B5EF4-FFF2-40B4-BE49-F238E27FC236}">
                  <a16:creationId xmlns:a16="http://schemas.microsoft.com/office/drawing/2014/main" id="{BD13DC4B-891F-412F-953A-99D8BD0F91D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0454" y="3455968"/>
              <a:ext cx="179094" cy="97688"/>
            </a:xfrm>
            <a:prstGeom prst="rect">
              <a:avLst/>
            </a:prstGeom>
          </p:spPr>
        </p:pic>
        <p:pic>
          <p:nvPicPr>
            <p:cNvPr id="154" name="Graphic 153">
              <a:extLst>
                <a:ext uri="{FF2B5EF4-FFF2-40B4-BE49-F238E27FC236}">
                  <a16:creationId xmlns:a16="http://schemas.microsoft.com/office/drawing/2014/main" id="{65A36AA8-A9F1-41B2-A4AB-7465E03C23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4372" y="3853121"/>
              <a:ext cx="179094" cy="97688"/>
            </a:xfrm>
            <a:prstGeom prst="rect">
              <a:avLst/>
            </a:prstGeom>
          </p:spPr>
        </p:pic>
        <p:pic>
          <p:nvPicPr>
            <p:cNvPr id="726" name="Graphic 725">
              <a:extLst>
                <a:ext uri="{FF2B5EF4-FFF2-40B4-BE49-F238E27FC236}">
                  <a16:creationId xmlns:a16="http://schemas.microsoft.com/office/drawing/2014/main" id="{C91DB333-653E-4081-B961-A1BA261D38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4372" y="3083790"/>
              <a:ext cx="179094" cy="97688"/>
            </a:xfrm>
            <a:prstGeom prst="rect">
              <a:avLst/>
            </a:prstGeom>
          </p:spPr>
        </p:pic>
      </p:grpSp>
      <p:grpSp>
        <p:nvGrpSpPr>
          <p:cNvPr id="25" name="Group 24">
            <a:extLst>
              <a:ext uri="{FF2B5EF4-FFF2-40B4-BE49-F238E27FC236}">
                <a16:creationId xmlns:a16="http://schemas.microsoft.com/office/drawing/2014/main" id="{1D2B6E65-2C6E-47A4-86EA-BE343E742049}"/>
              </a:ext>
            </a:extLst>
          </p:cNvPr>
          <p:cNvGrpSpPr/>
          <p:nvPr/>
        </p:nvGrpSpPr>
        <p:grpSpPr>
          <a:xfrm>
            <a:off x="8502616" y="103218"/>
            <a:ext cx="3500414" cy="1329065"/>
            <a:chOff x="8502616" y="103218"/>
            <a:chExt cx="3500414" cy="1329065"/>
          </a:xfrm>
        </p:grpSpPr>
        <p:sp>
          <p:nvSpPr>
            <p:cNvPr id="556" name="Freeform: Shape 555">
              <a:extLst>
                <a:ext uri="{FF2B5EF4-FFF2-40B4-BE49-F238E27FC236}">
                  <a16:creationId xmlns:a16="http://schemas.microsoft.com/office/drawing/2014/main" id="{A1ECC2D6-EEC8-457F-BB5F-0AE8F85B7DCE}"/>
                </a:ext>
              </a:extLst>
            </p:cNvPr>
            <p:cNvSpPr/>
            <p:nvPr/>
          </p:nvSpPr>
          <p:spPr bwMode="auto">
            <a:xfrm>
              <a:off x="8502616" y="103218"/>
              <a:ext cx="3498214" cy="1329065"/>
            </a:xfrm>
            <a:custGeom>
              <a:avLst/>
              <a:gdLst>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717260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663974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8" fmla="*/ 0 w 3587842"/>
                <a:gd name="connsiteY8" fmla="*/ 0 h 1329065"/>
                <a:gd name="connsiteX0" fmla="*/ 0 w 3587842"/>
                <a:gd name="connsiteY0" fmla="*/ 0 h 1329065"/>
                <a:gd name="connsiteX1" fmla="*/ 3587842 w 3587842"/>
                <a:gd name="connsiteY1" fmla="*/ 0 h 1329065"/>
                <a:gd name="connsiteX2" fmla="*/ 3587842 w 3587842"/>
                <a:gd name="connsiteY2" fmla="*/ 1038838 h 1329065"/>
                <a:gd name="connsiteX3" fmla="*/ 1663974 w 3587842"/>
                <a:gd name="connsiteY3" fmla="*/ 1038838 h 1329065"/>
                <a:gd name="connsiteX4" fmla="*/ 1663974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8" fmla="*/ 0 w 3587842"/>
                <a:gd name="connsiteY8" fmla="*/ 0 h 132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7842" h="1329065">
                  <a:moveTo>
                    <a:pt x="0" y="0"/>
                  </a:moveTo>
                  <a:lnTo>
                    <a:pt x="3587842" y="0"/>
                  </a:lnTo>
                  <a:lnTo>
                    <a:pt x="3587842" y="1038838"/>
                  </a:lnTo>
                  <a:lnTo>
                    <a:pt x="1663974" y="1038838"/>
                  </a:lnTo>
                  <a:lnTo>
                    <a:pt x="1663974" y="1329065"/>
                  </a:lnTo>
                  <a:lnTo>
                    <a:pt x="0" y="1329065"/>
                  </a:lnTo>
                  <a:lnTo>
                    <a:pt x="0" y="1038838"/>
                  </a:lnTo>
                  <a:lnTo>
                    <a:pt x="0" y="1038548"/>
                  </a:lnTo>
                  <a:lnTo>
                    <a:pt x="0" y="0"/>
                  </a:lnTo>
                  <a:close/>
                </a:path>
              </a:pathLst>
            </a:cu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3" name="Rectangle 482">
              <a:extLst>
                <a:ext uri="{FF2B5EF4-FFF2-40B4-BE49-F238E27FC236}">
                  <a16:creationId xmlns:a16="http://schemas.microsoft.com/office/drawing/2014/main" id="{683B3E27-5CEA-4665-AE95-53E3E02BE90B}"/>
                </a:ext>
              </a:extLst>
            </p:cNvPr>
            <p:cNvSpPr/>
            <p:nvPr/>
          </p:nvSpPr>
          <p:spPr>
            <a:xfrm>
              <a:off x="8502616" y="103218"/>
              <a:ext cx="3500414" cy="257763"/>
            </a:xfrm>
            <a:prstGeom prst="rect">
              <a:avLst/>
            </a:prstGeom>
            <a:solidFill>
              <a:schemeClr val="bg1">
                <a:lumMod val="50000"/>
              </a:schemeClr>
            </a:solidFill>
          </p:spPr>
          <p:txBody>
            <a:bodyPr wrap="square"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Software as a Service</a:t>
              </a:r>
            </a:p>
          </p:txBody>
        </p:sp>
      </p:grpSp>
      <p:sp>
        <p:nvSpPr>
          <p:cNvPr id="419" name="Rectangle 418">
            <a:extLst>
              <a:ext uri="{FF2B5EF4-FFF2-40B4-BE49-F238E27FC236}">
                <a16:creationId xmlns:a16="http://schemas.microsoft.com/office/drawing/2014/main" id="{5EB95F04-038D-4A6A-819C-FD0B49733238}"/>
              </a:ext>
            </a:extLst>
          </p:cNvPr>
          <p:cNvSpPr/>
          <p:nvPr/>
        </p:nvSpPr>
        <p:spPr bwMode="auto">
          <a:xfrm>
            <a:off x="8502616" y="1529867"/>
            <a:ext cx="1627632" cy="4648144"/>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5" name="Connector: Elbow 34">
            <a:extLst>
              <a:ext uri="{FF2B5EF4-FFF2-40B4-BE49-F238E27FC236}">
                <a16:creationId xmlns:a16="http://schemas.microsoft.com/office/drawing/2014/main" id="{4B151B1C-8727-499D-AA3F-92C3D3CFF5D8}"/>
              </a:ext>
            </a:extLst>
          </p:cNvPr>
          <p:cNvCxnSpPr>
            <a:cxnSpLocks/>
          </p:cNvCxnSpPr>
          <p:nvPr/>
        </p:nvCxnSpPr>
        <p:spPr>
          <a:xfrm rot="16200000" flipH="1">
            <a:off x="6730002" y="4013600"/>
            <a:ext cx="3818104" cy="101318"/>
          </a:xfrm>
          <a:prstGeom prst="bentConnector2">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id="{C4D5DBA3-7806-4858-A0EF-EBC3CA3218B5}"/>
              </a:ext>
            </a:extLst>
          </p:cNvPr>
          <p:cNvCxnSpPr>
            <a:cxnSpLocks/>
          </p:cNvCxnSpPr>
          <p:nvPr/>
        </p:nvCxnSpPr>
        <p:spPr>
          <a:xfrm>
            <a:off x="1962293" y="843401"/>
            <a:ext cx="0" cy="768515"/>
          </a:xfrm>
          <a:prstGeom prst="line">
            <a:avLst/>
          </a:prstGeom>
          <a:noFill/>
          <a:ln w="38100" cap="flat" cmpd="sng" algn="ctr">
            <a:solidFill>
              <a:srgbClr val="505050"/>
            </a:solidFill>
            <a:prstDash val="solid"/>
            <a:headEnd type="none"/>
            <a:tailEnd type="none"/>
          </a:ln>
          <a:effectLst/>
        </p:spPr>
      </p:cxnSp>
      <p:cxnSp>
        <p:nvCxnSpPr>
          <p:cNvPr id="733" name="Connector: Elbow 732">
            <a:extLst>
              <a:ext uri="{FF2B5EF4-FFF2-40B4-BE49-F238E27FC236}">
                <a16:creationId xmlns:a16="http://schemas.microsoft.com/office/drawing/2014/main" id="{D5A8D2D0-54F0-4A7F-8639-B35A00D88B6C}"/>
              </a:ext>
            </a:extLst>
          </p:cNvPr>
          <p:cNvCxnSpPr>
            <a:cxnSpLocks/>
            <a:endCxn id="459" idx="1"/>
          </p:cNvCxnSpPr>
          <p:nvPr/>
        </p:nvCxnSpPr>
        <p:spPr>
          <a:xfrm rot="16200000" flipH="1">
            <a:off x="8930560" y="3238555"/>
            <a:ext cx="2745291" cy="170292"/>
          </a:xfrm>
          <a:prstGeom prst="bentConnector2">
            <a:avLst/>
          </a:prstGeom>
          <a:ln w="19050">
            <a:solidFill>
              <a:schemeClr val="tx1">
                <a:lumMod val="60000"/>
                <a:lumOff val="4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C55BE7C5-C1B1-4448-AAC9-2C854664B595}"/>
              </a:ext>
            </a:extLst>
          </p:cNvPr>
          <p:cNvCxnSpPr>
            <a:cxnSpLocks/>
            <a:endCxn id="92" idx="1"/>
          </p:cNvCxnSpPr>
          <p:nvPr/>
        </p:nvCxnSpPr>
        <p:spPr>
          <a:xfrm flipH="1">
            <a:off x="292459" y="1998162"/>
            <a:ext cx="9641306" cy="1392987"/>
          </a:xfrm>
          <a:prstGeom prst="bentConnector5">
            <a:avLst>
              <a:gd name="adj1" fmla="val 2071"/>
              <a:gd name="adj2" fmla="val 3995"/>
              <a:gd name="adj3" fmla="val 100734"/>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1" name="Rectangle 560">
            <a:extLst>
              <a:ext uri="{FF2B5EF4-FFF2-40B4-BE49-F238E27FC236}">
                <a16:creationId xmlns:a16="http://schemas.microsoft.com/office/drawing/2014/main" id="{CECADA6B-6F4D-4C04-B176-D9B01338770C}"/>
              </a:ext>
            </a:extLst>
          </p:cNvPr>
          <p:cNvSpPr/>
          <p:nvPr/>
        </p:nvSpPr>
        <p:spPr bwMode="auto">
          <a:xfrm>
            <a:off x="539297" y="4024983"/>
            <a:ext cx="5713221"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err="1">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93" name="Connector: Elbow 92">
            <a:extLst>
              <a:ext uri="{FF2B5EF4-FFF2-40B4-BE49-F238E27FC236}">
                <a16:creationId xmlns:a16="http://schemas.microsoft.com/office/drawing/2014/main" id="{1A740571-9366-437D-B37B-8614158BCB0B}"/>
              </a:ext>
            </a:extLst>
          </p:cNvPr>
          <p:cNvCxnSpPr>
            <a:cxnSpLocks/>
          </p:cNvCxnSpPr>
          <p:nvPr/>
        </p:nvCxnSpPr>
        <p:spPr>
          <a:xfrm flipV="1">
            <a:off x="8287780" y="1715688"/>
            <a:ext cx="2089878" cy="190426"/>
          </a:xfrm>
          <a:prstGeom prst="bentConnector3">
            <a:avLst>
              <a:gd name="adj1" fmla="val 92386"/>
            </a:avLst>
          </a:prstGeom>
          <a:ln w="19050">
            <a:solidFill>
              <a:schemeClr val="tx1">
                <a:lumMod val="60000"/>
                <a:lumOff val="4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191215E-3CE0-4784-AFC2-9A50F6E3D8DA}"/>
              </a:ext>
            </a:extLst>
          </p:cNvPr>
          <p:cNvSpPr txBox="1"/>
          <p:nvPr/>
        </p:nvSpPr>
        <p:spPr>
          <a:xfrm>
            <a:off x="457338" y="2389532"/>
            <a:ext cx="1143262" cy="415498"/>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Unmanaged &amp;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Mobile Devices</a:t>
            </a:r>
          </a:p>
        </p:txBody>
      </p:sp>
      <p:grpSp>
        <p:nvGrpSpPr>
          <p:cNvPr id="48" name="Group 47">
            <a:extLst>
              <a:ext uri="{FF2B5EF4-FFF2-40B4-BE49-F238E27FC236}">
                <a16:creationId xmlns:a16="http://schemas.microsoft.com/office/drawing/2014/main" id="{BFC65816-92B6-45F8-8B56-B9FE7300B40A}"/>
              </a:ext>
            </a:extLst>
          </p:cNvPr>
          <p:cNvGrpSpPr/>
          <p:nvPr/>
        </p:nvGrpSpPr>
        <p:grpSpPr>
          <a:xfrm>
            <a:off x="1351919" y="2856531"/>
            <a:ext cx="382086" cy="288422"/>
            <a:chOff x="7987238" y="1610486"/>
            <a:chExt cx="506061" cy="382007"/>
          </a:xfrm>
        </p:grpSpPr>
        <p:sp>
          <p:nvSpPr>
            <p:cNvPr id="49" name="Rectangle 48">
              <a:extLst>
                <a:ext uri="{FF2B5EF4-FFF2-40B4-BE49-F238E27FC236}">
                  <a16:creationId xmlns:a16="http://schemas.microsoft.com/office/drawing/2014/main" id="{5AD2C425-30AF-4C52-B5B1-5E94C2C675FB}"/>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7EBB8728-CD5A-434A-8A9A-E6ED226C7A4A}"/>
                </a:ext>
              </a:extLst>
            </p:cNvPr>
            <p:cNvGrpSpPr/>
            <p:nvPr/>
          </p:nvGrpSpPr>
          <p:grpSpPr>
            <a:xfrm>
              <a:off x="7987238" y="1610486"/>
              <a:ext cx="498447" cy="382007"/>
              <a:chOff x="9563138" y="2462727"/>
              <a:chExt cx="516394" cy="395761"/>
            </a:xfrm>
          </p:grpSpPr>
          <p:sp>
            <p:nvSpPr>
              <p:cNvPr id="51" name="monitor">
                <a:extLst>
                  <a:ext uri="{FF2B5EF4-FFF2-40B4-BE49-F238E27FC236}">
                    <a16:creationId xmlns:a16="http://schemas.microsoft.com/office/drawing/2014/main" id="{8EE55AE6-F0B1-482E-8E59-6746635B7ADD}"/>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2" name="Group 51">
                <a:extLst>
                  <a:ext uri="{FF2B5EF4-FFF2-40B4-BE49-F238E27FC236}">
                    <a16:creationId xmlns:a16="http://schemas.microsoft.com/office/drawing/2014/main" id="{576DD4A5-32C0-4CA5-84D2-5B710351B085}"/>
                  </a:ext>
                </a:extLst>
              </p:cNvPr>
              <p:cNvGrpSpPr/>
              <p:nvPr/>
            </p:nvGrpSpPr>
            <p:grpSpPr>
              <a:xfrm>
                <a:off x="9746672" y="2545410"/>
                <a:ext cx="107950" cy="134938"/>
                <a:chOff x="9444088" y="2885171"/>
                <a:chExt cx="107950" cy="134938"/>
              </a:xfrm>
              <a:solidFill>
                <a:schemeClr val="tx1"/>
              </a:solidFill>
            </p:grpSpPr>
            <p:sp>
              <p:nvSpPr>
                <p:cNvPr id="53" name="Freeform 26">
                  <a:extLst>
                    <a:ext uri="{FF2B5EF4-FFF2-40B4-BE49-F238E27FC236}">
                      <a16:creationId xmlns:a16="http://schemas.microsoft.com/office/drawing/2014/main" id="{FDBF4EC7-E309-4369-826C-4A23B73BB168}"/>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27">
                  <a:extLst>
                    <a:ext uri="{FF2B5EF4-FFF2-40B4-BE49-F238E27FC236}">
                      <a16:creationId xmlns:a16="http://schemas.microsoft.com/office/drawing/2014/main" id="{7D215946-A8D8-4D3D-9C11-3B9731607E9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55" name="Group 54">
            <a:extLst>
              <a:ext uri="{FF2B5EF4-FFF2-40B4-BE49-F238E27FC236}">
                <a16:creationId xmlns:a16="http://schemas.microsoft.com/office/drawing/2014/main" id="{089A708A-3B38-45E4-AB39-901738503841}"/>
              </a:ext>
            </a:extLst>
          </p:cNvPr>
          <p:cNvGrpSpPr/>
          <p:nvPr/>
        </p:nvGrpSpPr>
        <p:grpSpPr>
          <a:xfrm>
            <a:off x="862671" y="2856531"/>
            <a:ext cx="376337" cy="288423"/>
            <a:chOff x="7398246" y="1610486"/>
            <a:chExt cx="498447" cy="382007"/>
          </a:xfrm>
        </p:grpSpPr>
        <p:sp>
          <p:nvSpPr>
            <p:cNvPr id="56" name="monitor">
              <a:extLst>
                <a:ext uri="{FF2B5EF4-FFF2-40B4-BE49-F238E27FC236}">
                  <a16:creationId xmlns:a16="http://schemas.microsoft.com/office/drawing/2014/main" id="{83668721-0993-4A0B-A631-4168280896B6}"/>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 name="Rectangle 56">
              <a:extLst>
                <a:ext uri="{FF2B5EF4-FFF2-40B4-BE49-F238E27FC236}">
                  <a16:creationId xmlns:a16="http://schemas.microsoft.com/office/drawing/2014/main" id="{B3A549A4-E6C7-4F0D-8B03-2D258939D87F}"/>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8" name="Group 11">
              <a:extLst>
                <a:ext uri="{FF2B5EF4-FFF2-40B4-BE49-F238E27FC236}">
                  <a16:creationId xmlns:a16="http://schemas.microsoft.com/office/drawing/2014/main" id="{8ACA3025-FD70-48DB-AEE5-CCA2D02A5196}"/>
                </a:ext>
              </a:extLst>
            </p:cNvPr>
            <p:cNvGrpSpPr>
              <a:grpSpLocks noChangeAspect="1"/>
            </p:cNvGrpSpPr>
            <p:nvPr/>
          </p:nvGrpSpPr>
          <p:grpSpPr bwMode="auto">
            <a:xfrm>
              <a:off x="7581678" y="1714920"/>
              <a:ext cx="111860" cy="111860"/>
              <a:chOff x="5664" y="1835"/>
              <a:chExt cx="73" cy="73"/>
            </a:xfrm>
            <a:solidFill>
              <a:schemeClr val="bg1"/>
            </a:solidFill>
          </p:grpSpPr>
          <p:sp>
            <p:nvSpPr>
              <p:cNvPr id="59" name="Freeform 12">
                <a:extLst>
                  <a:ext uri="{FF2B5EF4-FFF2-40B4-BE49-F238E27FC236}">
                    <a16:creationId xmlns:a16="http://schemas.microsoft.com/office/drawing/2014/main" id="{0C3E95F8-D219-4BFA-8264-01DE860974D3}"/>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13">
                <a:extLst>
                  <a:ext uri="{FF2B5EF4-FFF2-40B4-BE49-F238E27FC236}">
                    <a16:creationId xmlns:a16="http://schemas.microsoft.com/office/drawing/2014/main" id="{313CBC1E-7EFA-4F9F-A0F9-F9A5710B36F1}"/>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14">
                <a:extLst>
                  <a:ext uri="{FF2B5EF4-FFF2-40B4-BE49-F238E27FC236}">
                    <a16:creationId xmlns:a16="http://schemas.microsoft.com/office/drawing/2014/main" id="{FB7A6C2F-DF5A-4FAC-9925-72EC57F8A713}"/>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15">
                <a:extLst>
                  <a:ext uri="{FF2B5EF4-FFF2-40B4-BE49-F238E27FC236}">
                    <a16:creationId xmlns:a16="http://schemas.microsoft.com/office/drawing/2014/main" id="{E903A433-6EA5-48A2-B07B-70B1041F1C21}"/>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63" name="Group 62">
            <a:extLst>
              <a:ext uri="{FF2B5EF4-FFF2-40B4-BE49-F238E27FC236}">
                <a16:creationId xmlns:a16="http://schemas.microsoft.com/office/drawing/2014/main" id="{5829E5BE-F51B-45D3-8643-8A7E1443DF78}"/>
              </a:ext>
            </a:extLst>
          </p:cNvPr>
          <p:cNvGrpSpPr/>
          <p:nvPr/>
        </p:nvGrpSpPr>
        <p:grpSpPr>
          <a:xfrm>
            <a:off x="590482" y="2856531"/>
            <a:ext cx="160562" cy="266558"/>
            <a:chOff x="7084723" y="1610486"/>
            <a:chExt cx="212660" cy="353049"/>
          </a:xfrm>
        </p:grpSpPr>
        <p:sp>
          <p:nvSpPr>
            <p:cNvPr id="64" name="Rectangle 63">
              <a:extLst>
                <a:ext uri="{FF2B5EF4-FFF2-40B4-BE49-F238E27FC236}">
                  <a16:creationId xmlns:a16="http://schemas.microsoft.com/office/drawing/2014/main" id="{EF3F58B3-1649-4BD0-9763-D182C5225AC0}"/>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5" name="Group 64">
              <a:extLst>
                <a:ext uri="{FF2B5EF4-FFF2-40B4-BE49-F238E27FC236}">
                  <a16:creationId xmlns:a16="http://schemas.microsoft.com/office/drawing/2014/main" id="{A3E6CA01-0053-45C3-8263-EA3575453553}"/>
                </a:ext>
              </a:extLst>
            </p:cNvPr>
            <p:cNvGrpSpPr/>
            <p:nvPr/>
          </p:nvGrpSpPr>
          <p:grpSpPr>
            <a:xfrm>
              <a:off x="7138556" y="1706457"/>
              <a:ext cx="104198" cy="130248"/>
              <a:chOff x="9444088" y="2885171"/>
              <a:chExt cx="107950" cy="134938"/>
            </a:xfrm>
            <a:solidFill>
              <a:schemeClr val="bg1"/>
            </a:solidFill>
          </p:grpSpPr>
          <p:sp>
            <p:nvSpPr>
              <p:cNvPr id="68" name="Freeform 26">
                <a:extLst>
                  <a:ext uri="{FF2B5EF4-FFF2-40B4-BE49-F238E27FC236}">
                    <a16:creationId xmlns:a16="http://schemas.microsoft.com/office/drawing/2014/main" id="{78841DC6-425B-4F31-9111-4B867680D0A6}"/>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27">
                <a:extLst>
                  <a:ext uri="{FF2B5EF4-FFF2-40B4-BE49-F238E27FC236}">
                    <a16:creationId xmlns:a16="http://schemas.microsoft.com/office/drawing/2014/main" id="{3FEDB521-A03B-4597-A969-4771FC3ADAB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66" name="CellPhone_E8EA">
              <a:extLst>
                <a:ext uri="{FF2B5EF4-FFF2-40B4-BE49-F238E27FC236}">
                  <a16:creationId xmlns:a16="http://schemas.microsoft.com/office/drawing/2014/main" id="{E29E52BB-AE04-4CA3-8E0A-0AF14A52536E}"/>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67" name="Straight Connector 66">
              <a:extLst>
                <a:ext uri="{FF2B5EF4-FFF2-40B4-BE49-F238E27FC236}">
                  <a16:creationId xmlns:a16="http://schemas.microsoft.com/office/drawing/2014/main" id="{D982DAEA-436F-4289-AE26-0C55E3AD87EB}"/>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EF9351D5-8C9E-4BBB-97CC-59AE145EB32D}"/>
              </a:ext>
            </a:extLst>
          </p:cNvPr>
          <p:cNvGrpSpPr/>
          <p:nvPr/>
        </p:nvGrpSpPr>
        <p:grpSpPr>
          <a:xfrm>
            <a:off x="324558" y="2856531"/>
            <a:ext cx="159961" cy="266558"/>
            <a:chOff x="6490922" y="1610486"/>
            <a:chExt cx="211865" cy="353049"/>
          </a:xfrm>
        </p:grpSpPr>
        <p:sp>
          <p:nvSpPr>
            <p:cNvPr id="71" name="Rectangle 70">
              <a:extLst>
                <a:ext uri="{FF2B5EF4-FFF2-40B4-BE49-F238E27FC236}">
                  <a16:creationId xmlns:a16="http://schemas.microsoft.com/office/drawing/2014/main" id="{FF02EEAA-3AD9-414B-B601-C631234D9292}"/>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2" name="Group 30">
              <a:extLst>
                <a:ext uri="{FF2B5EF4-FFF2-40B4-BE49-F238E27FC236}">
                  <a16:creationId xmlns:a16="http://schemas.microsoft.com/office/drawing/2014/main" id="{FDB4BF2B-497C-4114-8C3C-7416E3042594}"/>
                </a:ext>
              </a:extLst>
            </p:cNvPr>
            <p:cNvGrpSpPr>
              <a:grpSpLocks noChangeAspect="1"/>
            </p:cNvGrpSpPr>
            <p:nvPr/>
          </p:nvGrpSpPr>
          <p:grpSpPr bwMode="auto">
            <a:xfrm>
              <a:off x="6545792" y="1729376"/>
              <a:ext cx="111361" cy="115269"/>
              <a:chOff x="5049" y="1841"/>
              <a:chExt cx="57" cy="59"/>
            </a:xfrm>
            <a:solidFill>
              <a:schemeClr val="bg1"/>
            </a:solidFill>
          </p:grpSpPr>
          <p:sp>
            <p:nvSpPr>
              <p:cNvPr id="75" name="Freeform 31">
                <a:extLst>
                  <a:ext uri="{FF2B5EF4-FFF2-40B4-BE49-F238E27FC236}">
                    <a16:creationId xmlns:a16="http://schemas.microsoft.com/office/drawing/2014/main" id="{E2E6EC99-3772-49BC-9AD8-11DE0182189C}"/>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32">
                <a:extLst>
                  <a:ext uri="{FF2B5EF4-FFF2-40B4-BE49-F238E27FC236}">
                    <a16:creationId xmlns:a16="http://schemas.microsoft.com/office/drawing/2014/main" id="{8A37439F-7C9A-4ECC-85C9-96257081C6FF}"/>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33">
                <a:extLst>
                  <a:ext uri="{FF2B5EF4-FFF2-40B4-BE49-F238E27FC236}">
                    <a16:creationId xmlns:a16="http://schemas.microsoft.com/office/drawing/2014/main" id="{B9A52CD9-D2F5-4069-B6F0-E4ADC1008ADD}"/>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34">
                <a:extLst>
                  <a:ext uri="{FF2B5EF4-FFF2-40B4-BE49-F238E27FC236}">
                    <a16:creationId xmlns:a16="http://schemas.microsoft.com/office/drawing/2014/main" id="{7E7EC4C1-8BAC-4F71-8109-852DF2D0E5AC}"/>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35">
                <a:extLst>
                  <a:ext uri="{FF2B5EF4-FFF2-40B4-BE49-F238E27FC236}">
                    <a16:creationId xmlns:a16="http://schemas.microsoft.com/office/drawing/2014/main" id="{AED8C30E-A911-42B3-BEC5-D89324A78B2B}"/>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36">
                <a:extLst>
                  <a:ext uri="{FF2B5EF4-FFF2-40B4-BE49-F238E27FC236}">
                    <a16:creationId xmlns:a16="http://schemas.microsoft.com/office/drawing/2014/main" id="{E0AF2846-55FB-4557-A5BA-5EDB2C7B0240}"/>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37">
                <a:extLst>
                  <a:ext uri="{FF2B5EF4-FFF2-40B4-BE49-F238E27FC236}">
                    <a16:creationId xmlns:a16="http://schemas.microsoft.com/office/drawing/2014/main" id="{FF366A9C-DE89-4B99-A0AE-1FE9ED13A2D3}"/>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38">
                <a:extLst>
                  <a:ext uri="{FF2B5EF4-FFF2-40B4-BE49-F238E27FC236}">
                    <a16:creationId xmlns:a16="http://schemas.microsoft.com/office/drawing/2014/main" id="{B534C913-7604-4EF9-9E20-C8FF6688E998}"/>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3" name="CellPhone_E8EA">
              <a:extLst>
                <a:ext uri="{FF2B5EF4-FFF2-40B4-BE49-F238E27FC236}">
                  <a16:creationId xmlns:a16="http://schemas.microsoft.com/office/drawing/2014/main" id="{5AE27A68-699F-45C4-8365-EC8128D1069F}"/>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5BADEC6F-7134-4420-8849-943A1EF9754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25" name="Straight Connector 224">
            <a:extLst>
              <a:ext uri="{FF2B5EF4-FFF2-40B4-BE49-F238E27FC236}">
                <a16:creationId xmlns:a16="http://schemas.microsoft.com/office/drawing/2014/main" id="{A8AEF3C6-E6D8-4E36-9B08-DF580005DEDC}"/>
              </a:ext>
            </a:extLst>
          </p:cNvPr>
          <p:cNvCxnSpPr>
            <a:cxnSpLocks/>
          </p:cNvCxnSpPr>
          <p:nvPr/>
        </p:nvCxnSpPr>
        <p:spPr>
          <a:xfrm>
            <a:off x="1051246"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C5F795F0-981D-49A3-8544-55AF5C2319F3}"/>
              </a:ext>
            </a:extLst>
          </p:cNvPr>
          <p:cNvCxnSpPr>
            <a:cxnSpLocks/>
          </p:cNvCxnSpPr>
          <p:nvPr/>
        </p:nvCxnSpPr>
        <p:spPr>
          <a:xfrm>
            <a:off x="405265"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4BBB275-8609-4418-87E8-1CDA392D9E23}"/>
              </a:ext>
            </a:extLst>
          </p:cNvPr>
          <p:cNvCxnSpPr>
            <a:cxnSpLocks/>
          </p:cNvCxnSpPr>
          <p:nvPr/>
        </p:nvCxnSpPr>
        <p:spPr>
          <a:xfrm>
            <a:off x="666505"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Connector: Elbow 310">
            <a:extLst>
              <a:ext uri="{FF2B5EF4-FFF2-40B4-BE49-F238E27FC236}">
                <a16:creationId xmlns:a16="http://schemas.microsoft.com/office/drawing/2014/main" id="{1894E009-10C6-491B-98D8-5BDCEEB11732}"/>
              </a:ext>
            </a:extLst>
          </p:cNvPr>
          <p:cNvCxnSpPr>
            <a:cxnSpLocks/>
            <a:stCxn id="389" idx="1"/>
          </p:cNvCxnSpPr>
          <p:nvPr/>
        </p:nvCxnSpPr>
        <p:spPr>
          <a:xfrm rot="10800000" flipV="1">
            <a:off x="1085622" y="501395"/>
            <a:ext cx="7405746" cy="1404719"/>
          </a:xfrm>
          <a:prstGeom prst="bentConnector3">
            <a:avLst>
              <a:gd name="adj1" fmla="val 2926"/>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64" name="Rectangle 263">
            <a:hlinkClick r:id="rId9" tooltip="System Center Configuration Manager provides security capabilities including patching, OS and app deployment, Mobile Device management (via Intune), and more"/>
            <a:extLst>
              <a:ext uri="{FF2B5EF4-FFF2-40B4-BE49-F238E27FC236}">
                <a16:creationId xmlns:a16="http://schemas.microsoft.com/office/drawing/2014/main" id="{51E6FFD1-9711-4B01-BA9F-47D97A6ECFF8}"/>
              </a:ext>
            </a:extLst>
          </p:cNvPr>
          <p:cNvSpPr/>
          <p:nvPr/>
        </p:nvSpPr>
        <p:spPr>
          <a:xfrm>
            <a:off x="261457" y="4154524"/>
            <a:ext cx="1530548" cy="331116"/>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System Center </a:t>
            </a:r>
            <a:b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Configuration Manager</a:t>
            </a:r>
          </a:p>
        </p:txBody>
      </p:sp>
      <p:grpSp>
        <p:nvGrpSpPr>
          <p:cNvPr id="377" name="Group 376">
            <a:extLst>
              <a:ext uri="{FF2B5EF4-FFF2-40B4-BE49-F238E27FC236}">
                <a16:creationId xmlns:a16="http://schemas.microsoft.com/office/drawing/2014/main" id="{3DC9AED3-2E71-4895-AC21-1264D153E87D}"/>
              </a:ext>
            </a:extLst>
          </p:cNvPr>
          <p:cNvGrpSpPr/>
          <p:nvPr/>
        </p:nvGrpSpPr>
        <p:grpSpPr>
          <a:xfrm>
            <a:off x="10718002" y="541001"/>
            <a:ext cx="1119543" cy="393032"/>
            <a:chOff x="8300454" y="1767006"/>
            <a:chExt cx="1466272" cy="514759"/>
          </a:xfrm>
        </p:grpSpPr>
        <p:pic>
          <p:nvPicPr>
            <p:cNvPr id="378" name="Picture 377">
              <a:extLst>
                <a:ext uri="{FF2B5EF4-FFF2-40B4-BE49-F238E27FC236}">
                  <a16:creationId xmlns:a16="http://schemas.microsoft.com/office/drawing/2014/main" id="{638EDBF6-B953-4C74-81EF-3B731B5B8ABE}"/>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558623" y="1783476"/>
              <a:ext cx="208103" cy="208103"/>
            </a:xfrm>
            <a:prstGeom prst="rect">
              <a:avLst/>
            </a:prstGeom>
          </p:spPr>
        </p:pic>
        <p:pic>
          <p:nvPicPr>
            <p:cNvPr id="379" name="Picture 378">
              <a:extLst>
                <a:ext uri="{FF2B5EF4-FFF2-40B4-BE49-F238E27FC236}">
                  <a16:creationId xmlns:a16="http://schemas.microsoft.com/office/drawing/2014/main" id="{F02A9BA8-062C-489D-87A1-FC090C12E1F5}"/>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307258" y="1792586"/>
              <a:ext cx="192790" cy="179187"/>
            </a:xfrm>
            <a:prstGeom prst="rect">
              <a:avLst/>
            </a:prstGeom>
          </p:spPr>
        </p:pic>
        <p:pic>
          <p:nvPicPr>
            <p:cNvPr id="380" name="Picture 379">
              <a:extLst>
                <a:ext uri="{FF2B5EF4-FFF2-40B4-BE49-F238E27FC236}">
                  <a16:creationId xmlns:a16="http://schemas.microsoft.com/office/drawing/2014/main" id="{4D14C96F-B880-43EC-A371-625ECD64E4E4}"/>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050547" y="1769346"/>
              <a:ext cx="325564" cy="228009"/>
            </a:xfrm>
            <a:prstGeom prst="rect">
              <a:avLst/>
            </a:prstGeom>
          </p:spPr>
        </p:pic>
        <p:pic>
          <p:nvPicPr>
            <p:cNvPr id="381" name="Picture 380">
              <a:extLst>
                <a:ext uri="{FF2B5EF4-FFF2-40B4-BE49-F238E27FC236}">
                  <a16:creationId xmlns:a16="http://schemas.microsoft.com/office/drawing/2014/main" id="{76CF4BC8-DE85-42C6-A189-9BB94EF96AE2}"/>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8648283" y="1767006"/>
              <a:ext cx="230348" cy="230350"/>
            </a:xfrm>
            <a:prstGeom prst="rect">
              <a:avLst/>
            </a:prstGeom>
          </p:spPr>
        </p:pic>
        <p:pic>
          <p:nvPicPr>
            <p:cNvPr id="382" name="Picture 381">
              <a:extLst>
                <a:ext uri="{FF2B5EF4-FFF2-40B4-BE49-F238E27FC236}">
                  <a16:creationId xmlns:a16="http://schemas.microsoft.com/office/drawing/2014/main" id="{56C7513C-9870-48F8-9A02-0D08D27B1A54}"/>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636222" y="2023402"/>
              <a:ext cx="261786" cy="258363"/>
            </a:xfrm>
            <a:prstGeom prst="rect">
              <a:avLst/>
            </a:prstGeom>
          </p:spPr>
        </p:pic>
        <p:pic>
          <p:nvPicPr>
            <p:cNvPr id="383" name="Picture 382">
              <a:extLst>
                <a:ext uri="{FF2B5EF4-FFF2-40B4-BE49-F238E27FC236}">
                  <a16:creationId xmlns:a16="http://schemas.microsoft.com/office/drawing/2014/main" id="{51E4A419-4928-4271-91BB-E3202E610E31}"/>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8300454" y="2049338"/>
              <a:ext cx="206489" cy="206491"/>
            </a:xfrm>
            <a:prstGeom prst="rect">
              <a:avLst/>
            </a:prstGeom>
          </p:spPr>
        </p:pic>
        <p:grpSp>
          <p:nvGrpSpPr>
            <p:cNvPr id="384" name="Group 383">
              <a:extLst>
                <a:ext uri="{FF2B5EF4-FFF2-40B4-BE49-F238E27FC236}">
                  <a16:creationId xmlns:a16="http://schemas.microsoft.com/office/drawing/2014/main" id="{B592071A-C5F0-4DC4-B32F-5EB42925D1C8}"/>
                </a:ext>
              </a:extLst>
            </p:cNvPr>
            <p:cNvGrpSpPr/>
            <p:nvPr/>
          </p:nvGrpSpPr>
          <p:grpSpPr>
            <a:xfrm>
              <a:off x="9050410" y="2135001"/>
              <a:ext cx="366784" cy="88889"/>
              <a:chOff x="849398" y="952695"/>
              <a:chExt cx="418521" cy="101429"/>
            </a:xfrm>
            <a:solidFill>
              <a:schemeClr val="tx1">
                <a:lumMod val="65000"/>
                <a:lumOff val="35000"/>
              </a:schemeClr>
            </a:solidFill>
          </p:grpSpPr>
          <p:sp>
            <p:nvSpPr>
              <p:cNvPr id="385" name="Oval 384">
                <a:extLst>
                  <a:ext uri="{FF2B5EF4-FFF2-40B4-BE49-F238E27FC236}">
                    <a16:creationId xmlns:a16="http://schemas.microsoft.com/office/drawing/2014/main" id="{2E4E5003-AE36-418E-847A-9CB05C58B530}"/>
                  </a:ext>
                </a:extLst>
              </p:cNvPr>
              <p:cNvSpPr/>
              <p:nvPr/>
            </p:nvSpPr>
            <p:spPr bwMode="auto">
              <a:xfrm>
                <a:off x="849398" y="952702"/>
                <a:ext cx="101412"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6" name="Oval 385">
                <a:extLst>
                  <a:ext uri="{FF2B5EF4-FFF2-40B4-BE49-F238E27FC236}">
                    <a16:creationId xmlns:a16="http://schemas.microsoft.com/office/drawing/2014/main" id="{D3369BB6-F6DB-4083-A449-EBF37F2C4869}"/>
                  </a:ext>
                </a:extLst>
              </p:cNvPr>
              <p:cNvSpPr/>
              <p:nvPr/>
            </p:nvSpPr>
            <p:spPr bwMode="auto">
              <a:xfrm>
                <a:off x="1007959" y="952710"/>
                <a:ext cx="101416"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7" name="Oval 386">
                <a:extLst>
                  <a:ext uri="{FF2B5EF4-FFF2-40B4-BE49-F238E27FC236}">
                    <a16:creationId xmlns:a16="http://schemas.microsoft.com/office/drawing/2014/main" id="{DCDB1B46-8A05-433D-B226-E88FF3E12018}"/>
                  </a:ext>
                </a:extLst>
              </p:cNvPr>
              <p:cNvSpPr/>
              <p:nvPr/>
            </p:nvSpPr>
            <p:spPr bwMode="auto">
              <a:xfrm>
                <a:off x="1166503" y="952695"/>
                <a:ext cx="101416"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90" name="Rectangle 389">
            <a:hlinkClick r:id="rId16" tooltip="Customer Lockbox gives customers explicit control in the very rare instances when a Microsoft engineer may need access to customer content to resolve a customer issue. "/>
            <a:extLst>
              <a:ext uri="{FF2B5EF4-FFF2-40B4-BE49-F238E27FC236}">
                <a16:creationId xmlns:a16="http://schemas.microsoft.com/office/drawing/2014/main" id="{C4DDC3F1-8B51-460F-A4AA-74184895ADCD}"/>
              </a:ext>
            </a:extLst>
          </p:cNvPr>
          <p:cNvSpPr/>
          <p:nvPr/>
        </p:nvSpPr>
        <p:spPr>
          <a:xfrm>
            <a:off x="8795329" y="869158"/>
            <a:ext cx="1160724" cy="21945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Customer Lockbox</a:t>
            </a:r>
          </a:p>
        </p:txBody>
      </p:sp>
      <p:sp>
        <p:nvSpPr>
          <p:cNvPr id="392" name="Rectangle 391">
            <a:hlinkClick r:id="rId17" tooltip="Secure score is like a credit score for security. It assesses regular activities and security settings, assigns a score, and helps you plan to mitigate your risks. Supports Office 365 and Windows 10. "/>
            <a:extLst>
              <a:ext uri="{FF2B5EF4-FFF2-40B4-BE49-F238E27FC236}">
                <a16:creationId xmlns:a16="http://schemas.microsoft.com/office/drawing/2014/main" id="{463EA259-6009-4C93-9158-007EB9CC6612}"/>
              </a:ext>
            </a:extLst>
          </p:cNvPr>
          <p:cNvSpPr/>
          <p:nvPr/>
        </p:nvSpPr>
        <p:spPr>
          <a:xfrm>
            <a:off x="8792072" y="619589"/>
            <a:ext cx="1160724" cy="21945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Secure Score</a:t>
            </a:r>
          </a:p>
        </p:txBody>
      </p:sp>
      <p:sp>
        <p:nvSpPr>
          <p:cNvPr id="394" name="Rectangle 393">
            <a:extLst>
              <a:ext uri="{FF2B5EF4-FFF2-40B4-BE49-F238E27FC236}">
                <a16:creationId xmlns:a16="http://schemas.microsoft.com/office/drawing/2014/main" id="{3E92F583-F400-4B87-A257-E0D0357919B1}"/>
              </a:ext>
            </a:extLst>
          </p:cNvPr>
          <p:cNvSpPr/>
          <p:nvPr/>
        </p:nvSpPr>
        <p:spPr>
          <a:xfrm>
            <a:off x="6451931" y="921549"/>
            <a:ext cx="1803257" cy="922945"/>
          </a:xfrm>
          <a:prstGeom prst="rect">
            <a:avLst/>
          </a:prstGeom>
          <a:noFill/>
          <a:ln w="14224">
            <a:noFill/>
          </a:ln>
        </p:spPr>
        <p:txBody>
          <a:bodyPr wrap="square">
            <a:sp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Roadmaps and Guidance</a:t>
            </a:r>
          </a:p>
          <a:p>
            <a:pPr marL="0" marR="0" lvl="0" indent="0" algn="l" defTabSz="914400" rtl="0" eaLnBrk="1" fontAlgn="auto" latinLnBrk="0" hangingPunct="1">
              <a:lnSpc>
                <a:spcPct val="97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8" tooltip="The Securing Privileged Access (SPA) roadmap guides you through the fastest and most effective way to mitigate credential theft and other attacks to privileged accounts. "/>
              </a:rPr>
              <a:t>Securing Privileged Access</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9" tooltip="The Office 365 Security Roadmap guides you through the fastest and most effective way to protect against current attacks on your assets hosted in Office 365"/>
              </a:rPr>
              <a:t>Office 365 Security</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tooltip="The Rapid Cyberattack roadmap guides you through the fastest and most effective mitigations for ransomware and rapid destructive attacks like Wannacrypt and (not)Petya"/>
              </a:rPr>
              <a:t>Rapid Cyberattacks (</a:t>
            </a:r>
            <a:r>
              <a:rPr kumimoji="0" lang="en-US" sz="800" b="0" i="0"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tooltip="The Rapid Cyberattack roadmap guides you through the fastest and most effective mitigations for ransomware and rapid destructive attacks like Wannacrypt and (not)Petya"/>
              </a:rPr>
              <a:t>Wannacrypt</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tooltip="The Rapid Cyberattack roadmap guides you through the fastest and most effective mitigations for ransomware and rapid destructive attacks like Wannacrypt and (not)Petya"/>
              </a:rPr>
              <a:t>/Petya)</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95" name="Rectangle 394">
            <a:extLst>
              <a:ext uri="{FF2B5EF4-FFF2-40B4-BE49-F238E27FC236}">
                <a16:creationId xmlns:a16="http://schemas.microsoft.com/office/drawing/2014/main" id="{17C1F6CF-E499-44BF-8FD8-CCCBC1846237}"/>
              </a:ext>
            </a:extLst>
          </p:cNvPr>
          <p:cNvSpPr/>
          <p:nvPr/>
        </p:nvSpPr>
        <p:spPr bwMode="auto">
          <a:xfrm>
            <a:off x="10375853" y="1519843"/>
            <a:ext cx="1600200" cy="398853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6" name="Rectangle 395">
            <a:hlinkClick r:id="rId21" tooltip="Azure Active Directory (Azure AD) is Microsoft’s multi-tenant, cloud-based directory, and identity management service that combines core directory services, application access management, and identity protection into a single solution."/>
            <a:extLst>
              <a:ext uri="{FF2B5EF4-FFF2-40B4-BE49-F238E27FC236}">
                <a16:creationId xmlns:a16="http://schemas.microsoft.com/office/drawing/2014/main" id="{232F512B-4073-48D9-888F-D4C61A9BEAB4}"/>
              </a:ext>
            </a:extLst>
          </p:cNvPr>
          <p:cNvSpPr/>
          <p:nvPr/>
        </p:nvSpPr>
        <p:spPr>
          <a:xfrm>
            <a:off x="10445389" y="1543652"/>
            <a:ext cx="1499616" cy="392899"/>
          </a:xfrm>
          <a:prstGeom prst="rect">
            <a:avLst/>
          </a:prstGeom>
          <a:solidFill>
            <a:schemeClr val="bg1"/>
          </a:solidFill>
          <a:ln w="14224">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Active</a:t>
            </a:r>
            <a:b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Directory</a:t>
            </a:r>
          </a:p>
        </p:txBody>
      </p:sp>
      <p:sp>
        <p:nvSpPr>
          <p:cNvPr id="415" name="Rectangle 414">
            <a:hlinkClick r:id="rId22" tooltip="PAWs provide a dedicated secure OS to isolate and protect privileged credentials from common attack vectors (recommended even with a PAM solution). PAWs are also a foundational component of how Microsoft secures cloud services. "/>
            <a:extLst>
              <a:ext uri="{FF2B5EF4-FFF2-40B4-BE49-F238E27FC236}">
                <a16:creationId xmlns:a16="http://schemas.microsoft.com/office/drawing/2014/main" id="{DA0E1A56-6BCA-4D48-A3D8-5864518B1100}"/>
              </a:ext>
            </a:extLst>
          </p:cNvPr>
          <p:cNvSpPr/>
          <p:nvPr/>
        </p:nvSpPr>
        <p:spPr>
          <a:xfrm>
            <a:off x="2434539" y="5116379"/>
            <a:ext cx="9465941" cy="210312"/>
          </a:xfrm>
          <a:prstGeom prst="rect">
            <a:avLst/>
          </a:prstGeom>
          <a:solidFill>
            <a:srgbClr val="FEECED"/>
          </a:solidFill>
          <a:ln w="14224">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416" name="Straight Connector 415">
            <a:extLst>
              <a:ext uri="{FF2B5EF4-FFF2-40B4-BE49-F238E27FC236}">
                <a16:creationId xmlns:a16="http://schemas.microsoft.com/office/drawing/2014/main" id="{1FB27A8A-986B-4EE1-A675-365750CE6C35}"/>
              </a:ext>
            </a:extLst>
          </p:cNvPr>
          <p:cNvCxnSpPr>
            <a:cxnSpLocks/>
          </p:cNvCxnSpPr>
          <p:nvPr/>
        </p:nvCxnSpPr>
        <p:spPr>
          <a:xfrm>
            <a:off x="10462464" y="1864220"/>
            <a:ext cx="0" cy="2462749"/>
          </a:xfrm>
          <a:prstGeom prst="line">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7" name="Rectangle 416">
            <a:hlinkClick r:id="rId23"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0D191FAB-41E4-4F33-A585-0EAAB6AEC018}"/>
              </a:ext>
            </a:extLst>
          </p:cNvPr>
          <p:cNvSpPr/>
          <p:nvPr/>
        </p:nvSpPr>
        <p:spPr>
          <a:xfrm>
            <a:off x="10977239" y="4549447"/>
            <a:ext cx="773572" cy="211725"/>
          </a:xfrm>
          <a:prstGeom prst="rect">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ATP</a:t>
            </a:r>
          </a:p>
        </p:txBody>
      </p:sp>
      <p:cxnSp>
        <p:nvCxnSpPr>
          <p:cNvPr id="418" name="Straight Connector 417">
            <a:extLst>
              <a:ext uri="{FF2B5EF4-FFF2-40B4-BE49-F238E27FC236}">
                <a16:creationId xmlns:a16="http://schemas.microsoft.com/office/drawing/2014/main" id="{783A7AE9-61E5-4373-ABC1-5A4C811792EC}"/>
              </a:ext>
            </a:extLst>
          </p:cNvPr>
          <p:cNvCxnSpPr>
            <a:cxnSpLocks/>
          </p:cNvCxnSpPr>
          <p:nvPr/>
        </p:nvCxnSpPr>
        <p:spPr>
          <a:xfrm flipH="1">
            <a:off x="10689271" y="4670539"/>
            <a:ext cx="257279" cy="0"/>
          </a:xfrm>
          <a:prstGeom prst="line">
            <a:avLst/>
          </a:prstGeom>
          <a:ln w="190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20" name="Rectangle 419">
            <a:extLst>
              <a:ext uri="{FF2B5EF4-FFF2-40B4-BE49-F238E27FC236}">
                <a16:creationId xmlns:a16="http://schemas.microsoft.com/office/drawing/2014/main" id="{1B6FAF7A-D9DA-47AB-BDE1-4EFFC2A16B0B}"/>
              </a:ext>
            </a:extLst>
          </p:cNvPr>
          <p:cNvSpPr/>
          <p:nvPr/>
        </p:nvSpPr>
        <p:spPr>
          <a:xfrm>
            <a:off x="8502616" y="1510817"/>
            <a:ext cx="1627632" cy="261610"/>
          </a:xfrm>
          <a:prstGeom prst="rect">
            <a:avLst/>
          </a:prstGeom>
          <a:solidFill>
            <a:schemeClr val="accent2"/>
          </a:solidFill>
        </p:spPr>
        <p:txBody>
          <a:bodyPr wrap="square" rIns="9144">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Information Protection</a:t>
            </a:r>
          </a:p>
        </p:txBody>
      </p:sp>
      <p:sp>
        <p:nvSpPr>
          <p:cNvPr id="16" name="Rectangle 15">
            <a:extLst>
              <a:ext uri="{FF2B5EF4-FFF2-40B4-BE49-F238E27FC236}">
                <a16:creationId xmlns:a16="http://schemas.microsoft.com/office/drawing/2014/main" id="{43FC34BC-F941-4950-8D08-91E9B1A87610}"/>
              </a:ext>
            </a:extLst>
          </p:cNvPr>
          <p:cNvSpPr/>
          <p:nvPr/>
        </p:nvSpPr>
        <p:spPr bwMode="auto">
          <a:xfrm>
            <a:off x="6595327" y="3001954"/>
            <a:ext cx="1627632" cy="3175387"/>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Rectangle 96">
            <a:hlinkClick r:id="rId24" tooltip="Azure Security Center provides critical security hygiene issue detection and remediation (no additional charge) as well as threat detection to monitor for advanced and emerging threats across a hybrid environment (cloud + on premises) "/>
            <a:extLst>
              <a:ext uri="{FF2B5EF4-FFF2-40B4-BE49-F238E27FC236}">
                <a16:creationId xmlns:a16="http://schemas.microsoft.com/office/drawing/2014/main" id="{3E4B678D-9BB9-445E-AEED-FE1F10067B9A}"/>
              </a:ext>
            </a:extLst>
          </p:cNvPr>
          <p:cNvSpPr/>
          <p:nvPr/>
        </p:nvSpPr>
        <p:spPr>
          <a:xfrm>
            <a:off x="6846868" y="3075593"/>
            <a:ext cx="1322358" cy="2498896"/>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t" anchorCtr="0">
            <a:noAutofit/>
          </a:bodyPr>
          <a:lstStyle/>
          <a:p>
            <a:pPr marL="0" marR="0" lvl="0" indent="0" algn="l" defTabSz="914400" rtl="0" eaLnBrk="1" fontAlgn="auto" latinLnBrk="0" hangingPunct="1">
              <a:lnSpc>
                <a:spcPct val="97000"/>
              </a:lnSpc>
              <a:spcBef>
                <a:spcPts val="0"/>
              </a:spcBef>
              <a:spcAft>
                <a:spcPts val="300"/>
              </a:spcAft>
              <a:buClrTx/>
              <a:buSzTx/>
              <a:buFontTx/>
              <a:buNone/>
              <a:tabLst/>
              <a:defRPr/>
            </a:pP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65" name="Rectangle 364">
            <a:hlinkClick r:id="rId25" tooltip="The Enhanced Security Administrative Environment (ESAE) provides a high security administrative forest to host PAWS and AD administrator accounts. "/>
            <a:extLst>
              <a:ext uri="{FF2B5EF4-FFF2-40B4-BE49-F238E27FC236}">
                <a16:creationId xmlns:a16="http://schemas.microsoft.com/office/drawing/2014/main" id="{DC5F2479-200F-49C1-9644-BB640F0C70EF}"/>
              </a:ext>
            </a:extLst>
          </p:cNvPr>
          <p:cNvSpPr/>
          <p:nvPr/>
        </p:nvSpPr>
        <p:spPr>
          <a:xfrm>
            <a:off x="10647554" y="5116379"/>
            <a:ext cx="1165781" cy="210312"/>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ESAE Admin Forest</a:t>
            </a:r>
          </a:p>
        </p:txBody>
      </p:sp>
      <p:sp>
        <p:nvSpPr>
          <p:cNvPr id="497" name="Rectangle 496">
            <a:hlinkClick r:id="rId26" tooltip="Privileged Access Workstation (PAW) provide a dedicated workstation operating system to isolate sensitive tasks and accounts (such as administration of Active Directory, Azure, Office 365, etc.)"/>
            <a:extLst>
              <a:ext uri="{FF2B5EF4-FFF2-40B4-BE49-F238E27FC236}">
                <a16:creationId xmlns:a16="http://schemas.microsoft.com/office/drawing/2014/main" id="{BB16238B-7335-4D04-860C-07354E2DA1EB}"/>
              </a:ext>
            </a:extLst>
          </p:cNvPr>
          <p:cNvSpPr/>
          <p:nvPr/>
        </p:nvSpPr>
        <p:spPr>
          <a:xfrm>
            <a:off x="2831312" y="5158408"/>
            <a:ext cx="2430474" cy="119392"/>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t" anchorCtr="0">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rPr>
              <a:t>Privileged Access Workstations (PAWs)</a:t>
            </a:r>
          </a:p>
        </p:txBody>
      </p:sp>
      <p:sp>
        <p:nvSpPr>
          <p:cNvPr id="498" name="Laptop_E770">
            <a:extLst>
              <a:ext uri="{FF2B5EF4-FFF2-40B4-BE49-F238E27FC236}">
                <a16:creationId xmlns:a16="http://schemas.microsoft.com/office/drawing/2014/main" id="{E3D1DD13-DA11-48BB-9944-947005032328}"/>
              </a:ext>
            </a:extLst>
          </p:cNvPr>
          <p:cNvSpPr>
            <a:spLocks noChangeAspect="1" noEditPoints="1"/>
          </p:cNvSpPr>
          <p:nvPr/>
        </p:nvSpPr>
        <p:spPr bwMode="auto">
          <a:xfrm>
            <a:off x="5512435" y="5149524"/>
            <a:ext cx="205552" cy="13716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9" name="Laptop_E770">
            <a:extLst>
              <a:ext uri="{FF2B5EF4-FFF2-40B4-BE49-F238E27FC236}">
                <a16:creationId xmlns:a16="http://schemas.microsoft.com/office/drawing/2014/main" id="{A443010F-368B-4AD3-83FC-AC7917F07956}"/>
              </a:ext>
            </a:extLst>
          </p:cNvPr>
          <p:cNvSpPr>
            <a:spLocks noChangeAspect="1" noEditPoints="1"/>
          </p:cNvSpPr>
          <p:nvPr/>
        </p:nvSpPr>
        <p:spPr bwMode="auto">
          <a:xfrm>
            <a:off x="2489841" y="5149524"/>
            <a:ext cx="205552" cy="13716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4" name="Rectangle 673">
            <a:extLst>
              <a:ext uri="{FF2B5EF4-FFF2-40B4-BE49-F238E27FC236}">
                <a16:creationId xmlns:a16="http://schemas.microsoft.com/office/drawing/2014/main" id="{BAEFD1F7-2704-46E2-81EB-AFE24783923B}"/>
              </a:ext>
            </a:extLst>
          </p:cNvPr>
          <p:cNvSpPr/>
          <p:nvPr/>
        </p:nvSpPr>
        <p:spPr bwMode="auto">
          <a:xfrm>
            <a:off x="2907396" y="4425394"/>
            <a:ext cx="314436" cy="1843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6" name="Group 205">
            <a:extLst>
              <a:ext uri="{FF2B5EF4-FFF2-40B4-BE49-F238E27FC236}">
                <a16:creationId xmlns:a16="http://schemas.microsoft.com/office/drawing/2014/main" id="{8D6212BF-48DF-4188-85D0-21D89B778766}"/>
              </a:ext>
            </a:extLst>
          </p:cNvPr>
          <p:cNvGrpSpPr/>
          <p:nvPr/>
        </p:nvGrpSpPr>
        <p:grpSpPr>
          <a:xfrm>
            <a:off x="5428382" y="3175794"/>
            <a:ext cx="739483" cy="694363"/>
            <a:chOff x="4978097" y="3102396"/>
            <a:chExt cx="739483" cy="694363"/>
          </a:xfrm>
        </p:grpSpPr>
        <p:sp>
          <p:nvSpPr>
            <p:cNvPr id="512" name="Rectangle 511">
              <a:hlinkClick r:id="rId27" tooltip="Azure Marketplace includes many security appliances from leading vendors among the thousands of certified, open source, and community software applications and developer services— all pre-configured for Microsoft Azure. "/>
              <a:extLst>
                <a:ext uri="{FF2B5EF4-FFF2-40B4-BE49-F238E27FC236}">
                  <a16:creationId xmlns:a16="http://schemas.microsoft.com/office/drawing/2014/main" id="{8B48EC0D-E8B2-4822-A0B3-CF690DA80F13}"/>
                </a:ext>
              </a:extLst>
            </p:cNvPr>
            <p:cNvSpPr/>
            <p:nvPr/>
          </p:nvSpPr>
          <p:spPr>
            <a:xfrm>
              <a:off x="4978097" y="3102396"/>
              <a:ext cx="739483" cy="694363"/>
            </a:xfrm>
            <a:prstGeom prst="rect">
              <a:avLst/>
            </a:prstGeom>
            <a:solidFill>
              <a:schemeClr val="bg1"/>
            </a:solidFill>
            <a:ln w="14224">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18288" rIns="18288"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a:t>
              </a:r>
              <a:br>
                <a:rPr kumimoji="0" lang="en-US" sz="8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Appliances</a:t>
              </a:r>
            </a:p>
          </p:txBody>
        </p:sp>
        <p:grpSp>
          <p:nvGrpSpPr>
            <p:cNvPr id="515" name="Group 514">
              <a:extLst>
                <a:ext uri="{FF2B5EF4-FFF2-40B4-BE49-F238E27FC236}">
                  <a16:creationId xmlns:a16="http://schemas.microsoft.com/office/drawing/2014/main" id="{AE0522EF-59F8-4201-8B38-AB6774DD8651}"/>
                </a:ext>
              </a:extLst>
            </p:cNvPr>
            <p:cNvGrpSpPr/>
            <p:nvPr/>
          </p:nvGrpSpPr>
          <p:grpSpPr>
            <a:xfrm>
              <a:off x="5030265" y="3420535"/>
              <a:ext cx="627485" cy="363499"/>
              <a:chOff x="6109711" y="3090710"/>
              <a:chExt cx="627485" cy="363499"/>
            </a:xfrm>
          </p:grpSpPr>
          <p:pic>
            <p:nvPicPr>
              <p:cNvPr id="516" name="Picture 515">
                <a:extLst>
                  <a:ext uri="{FF2B5EF4-FFF2-40B4-BE49-F238E27FC236}">
                    <a16:creationId xmlns:a16="http://schemas.microsoft.com/office/drawing/2014/main" id="{E789CB8D-EF79-4F04-AEB9-BB401CAC3B99}"/>
                  </a:ext>
                </a:extLst>
              </p:cNvPr>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6110502" y="3310834"/>
                <a:ext cx="143375" cy="143375"/>
              </a:xfrm>
              <a:prstGeom prst="rect">
                <a:avLst/>
              </a:prstGeom>
            </p:spPr>
          </p:pic>
          <p:pic>
            <p:nvPicPr>
              <p:cNvPr id="517" name="Picture 516">
                <a:extLst>
                  <a:ext uri="{FF2B5EF4-FFF2-40B4-BE49-F238E27FC236}">
                    <a16:creationId xmlns:a16="http://schemas.microsoft.com/office/drawing/2014/main" id="{8DA88A3E-8446-475A-9D4D-5B873018DA5E}"/>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6335864" y="3281630"/>
                <a:ext cx="140760" cy="140760"/>
              </a:xfrm>
              <a:prstGeom prst="rect">
                <a:avLst/>
              </a:prstGeom>
            </p:spPr>
          </p:pic>
          <p:pic>
            <p:nvPicPr>
              <p:cNvPr id="518" name="Picture 517">
                <a:extLst>
                  <a:ext uri="{FF2B5EF4-FFF2-40B4-BE49-F238E27FC236}">
                    <a16:creationId xmlns:a16="http://schemas.microsoft.com/office/drawing/2014/main" id="{18542EE9-DBE3-49C2-B25F-1EBC4CF1FE84}"/>
                  </a:ext>
                </a:extLst>
              </p:cNvPr>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6109711" y="3096167"/>
                <a:ext cx="144712" cy="144712"/>
              </a:xfrm>
              <a:prstGeom prst="rect">
                <a:avLst/>
              </a:prstGeom>
            </p:spPr>
          </p:pic>
          <p:pic>
            <p:nvPicPr>
              <p:cNvPr id="519" name="Picture 518">
                <a:extLst>
                  <a:ext uri="{FF2B5EF4-FFF2-40B4-BE49-F238E27FC236}">
                    <a16:creationId xmlns:a16="http://schemas.microsoft.com/office/drawing/2014/main" id="{DFDDEE88-6B06-4C7E-893D-67D5B4CAC215}"/>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6325693" y="3090710"/>
                <a:ext cx="143375" cy="143375"/>
              </a:xfrm>
              <a:prstGeom prst="rect">
                <a:avLst/>
              </a:prstGeom>
            </p:spPr>
          </p:pic>
          <p:grpSp>
            <p:nvGrpSpPr>
              <p:cNvPr id="520" name="Group 519">
                <a:extLst>
                  <a:ext uri="{FF2B5EF4-FFF2-40B4-BE49-F238E27FC236}">
                    <a16:creationId xmlns:a16="http://schemas.microsoft.com/office/drawing/2014/main" id="{1D86705C-4908-4323-92FB-7C81F15C9C46}"/>
                  </a:ext>
                </a:extLst>
              </p:cNvPr>
              <p:cNvGrpSpPr/>
              <p:nvPr/>
            </p:nvGrpSpPr>
            <p:grpSpPr>
              <a:xfrm>
                <a:off x="6548524" y="3342843"/>
                <a:ext cx="188672" cy="45740"/>
                <a:chOff x="1287209" y="960836"/>
                <a:chExt cx="418504" cy="101463"/>
              </a:xfrm>
              <a:solidFill>
                <a:schemeClr val="tx1">
                  <a:lumMod val="65000"/>
                  <a:lumOff val="35000"/>
                </a:schemeClr>
              </a:solidFill>
            </p:grpSpPr>
            <p:sp>
              <p:nvSpPr>
                <p:cNvPr id="522" name="Oval 521">
                  <a:extLst>
                    <a:ext uri="{FF2B5EF4-FFF2-40B4-BE49-F238E27FC236}">
                      <a16:creationId xmlns:a16="http://schemas.microsoft.com/office/drawing/2014/main" id="{4DC86AFC-F905-440D-8DA7-C7ABF53D304A}"/>
                    </a:ext>
                  </a:extLst>
                </p:cNvPr>
                <p:cNvSpPr/>
                <p:nvPr/>
              </p:nvSpPr>
              <p:spPr bwMode="auto">
                <a:xfrm>
                  <a:off x="1287209" y="960836"/>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3" name="Oval 522">
                  <a:extLst>
                    <a:ext uri="{FF2B5EF4-FFF2-40B4-BE49-F238E27FC236}">
                      <a16:creationId xmlns:a16="http://schemas.microsoft.com/office/drawing/2014/main" id="{8EE34B56-4BD7-46FB-B548-1C8FFE495111}"/>
                    </a:ext>
                  </a:extLst>
                </p:cNvPr>
                <p:cNvSpPr/>
                <p:nvPr/>
              </p:nvSpPr>
              <p:spPr bwMode="auto">
                <a:xfrm>
                  <a:off x="1445754" y="960845"/>
                  <a:ext cx="101414" cy="10141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4" name="Oval 523">
                  <a:extLst>
                    <a:ext uri="{FF2B5EF4-FFF2-40B4-BE49-F238E27FC236}">
                      <a16:creationId xmlns:a16="http://schemas.microsoft.com/office/drawing/2014/main" id="{3694CA44-D4AF-4863-8DA4-20BD46436FE0}"/>
                    </a:ext>
                  </a:extLst>
                </p:cNvPr>
                <p:cNvSpPr/>
                <p:nvPr/>
              </p:nvSpPr>
              <p:spPr bwMode="auto">
                <a:xfrm>
                  <a:off x="1604299" y="960883"/>
                  <a:ext cx="101414"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521" name="Picture 520">
                <a:extLst>
                  <a:ext uri="{FF2B5EF4-FFF2-40B4-BE49-F238E27FC236}">
                    <a16:creationId xmlns:a16="http://schemas.microsoft.com/office/drawing/2014/main" id="{137DE8CA-6A4A-4865-995B-E2BA11CF575B}"/>
                  </a:ext>
                </a:extLst>
              </p:cNvPr>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6574513" y="3095267"/>
                <a:ext cx="140332" cy="140332"/>
              </a:xfrm>
              <a:prstGeom prst="rect">
                <a:avLst/>
              </a:prstGeom>
            </p:spPr>
          </p:pic>
        </p:grpSp>
      </p:grpSp>
      <p:cxnSp>
        <p:nvCxnSpPr>
          <p:cNvPr id="554" name="Straight Connector 553">
            <a:extLst>
              <a:ext uri="{FF2B5EF4-FFF2-40B4-BE49-F238E27FC236}">
                <a16:creationId xmlns:a16="http://schemas.microsoft.com/office/drawing/2014/main" id="{607C20CD-E699-4687-837C-621A23DE9CE1}"/>
              </a:ext>
            </a:extLst>
          </p:cNvPr>
          <p:cNvCxnSpPr>
            <a:cxnSpLocks/>
          </p:cNvCxnSpPr>
          <p:nvPr/>
        </p:nvCxnSpPr>
        <p:spPr>
          <a:xfrm flipH="1" flipV="1">
            <a:off x="8349353" y="591958"/>
            <a:ext cx="1083" cy="4524421"/>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55" name="Straight Connector 554">
            <a:extLst>
              <a:ext uri="{FF2B5EF4-FFF2-40B4-BE49-F238E27FC236}">
                <a16:creationId xmlns:a16="http://schemas.microsoft.com/office/drawing/2014/main" id="{84CF4A6C-1699-4DBE-B12C-DCFE9D492D2B}"/>
              </a:ext>
            </a:extLst>
          </p:cNvPr>
          <p:cNvCxnSpPr>
            <a:cxnSpLocks/>
          </p:cNvCxnSpPr>
          <p:nvPr/>
        </p:nvCxnSpPr>
        <p:spPr>
          <a:xfrm flipH="1">
            <a:off x="8351319" y="575104"/>
            <a:ext cx="119111" cy="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10" name="Group 9">
            <a:extLst>
              <a:ext uri="{FF2B5EF4-FFF2-40B4-BE49-F238E27FC236}">
                <a16:creationId xmlns:a16="http://schemas.microsoft.com/office/drawing/2014/main" id="{F7160ACE-7B4C-45EB-9A58-FF0126B35852}"/>
              </a:ext>
            </a:extLst>
          </p:cNvPr>
          <p:cNvGrpSpPr/>
          <p:nvPr/>
        </p:nvGrpSpPr>
        <p:grpSpPr>
          <a:xfrm>
            <a:off x="4366364" y="3547430"/>
            <a:ext cx="370338" cy="327772"/>
            <a:chOff x="4723767" y="3080378"/>
            <a:chExt cx="439858" cy="389301"/>
          </a:xfrm>
        </p:grpSpPr>
        <p:pic>
          <p:nvPicPr>
            <p:cNvPr id="414" name="Picture 413">
              <a:extLst>
                <a:ext uri="{FF2B5EF4-FFF2-40B4-BE49-F238E27FC236}">
                  <a16:creationId xmlns:a16="http://schemas.microsoft.com/office/drawing/2014/main" id="{AC4D97CD-ACA8-4170-8C77-7F9D3EA7DBCE}"/>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492" name="Group 491">
              <a:extLst>
                <a:ext uri="{FF2B5EF4-FFF2-40B4-BE49-F238E27FC236}">
                  <a16:creationId xmlns:a16="http://schemas.microsoft.com/office/drawing/2014/main" id="{7E096FC3-A8AB-44D7-B8D1-2D794A1DEA11}"/>
                </a:ext>
              </a:extLst>
            </p:cNvPr>
            <p:cNvGrpSpPr/>
            <p:nvPr/>
          </p:nvGrpSpPr>
          <p:grpSpPr>
            <a:xfrm>
              <a:off x="4723767" y="3080378"/>
              <a:ext cx="439858" cy="389301"/>
              <a:chOff x="3131835" y="4047725"/>
              <a:chExt cx="439858" cy="389301"/>
            </a:xfrm>
          </p:grpSpPr>
          <p:grpSp>
            <p:nvGrpSpPr>
              <p:cNvPr id="504" name="Group 503">
                <a:extLst>
                  <a:ext uri="{FF2B5EF4-FFF2-40B4-BE49-F238E27FC236}">
                    <a16:creationId xmlns:a16="http://schemas.microsoft.com/office/drawing/2014/main" id="{603ACBF0-4791-46D1-8877-6BF43FAA0A34}"/>
                  </a:ext>
                </a:extLst>
              </p:cNvPr>
              <p:cNvGrpSpPr/>
              <p:nvPr/>
            </p:nvGrpSpPr>
            <p:grpSpPr>
              <a:xfrm>
                <a:off x="3131835" y="4047725"/>
                <a:ext cx="182560" cy="348911"/>
                <a:chOff x="2136298" y="4226790"/>
                <a:chExt cx="196678" cy="375893"/>
              </a:xfrm>
            </p:grpSpPr>
            <p:sp>
              <p:nvSpPr>
                <p:cNvPr id="526" name="Rectangle 525">
                  <a:extLst>
                    <a:ext uri="{FF2B5EF4-FFF2-40B4-BE49-F238E27FC236}">
                      <a16:creationId xmlns:a16="http://schemas.microsoft.com/office/drawing/2014/main" id="{87EFA601-FD9E-4D5D-8FFD-CBD9B5212D2E}"/>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7" name="server">
                  <a:extLst>
                    <a:ext uri="{FF2B5EF4-FFF2-40B4-BE49-F238E27FC236}">
                      <a16:creationId xmlns:a16="http://schemas.microsoft.com/office/drawing/2014/main" id="{EDE8AC5B-7EEB-40A1-9A6A-49737AF8575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11" name="Oval 510">
                <a:extLst>
                  <a:ext uri="{FF2B5EF4-FFF2-40B4-BE49-F238E27FC236}">
                    <a16:creationId xmlns:a16="http://schemas.microsoft.com/office/drawing/2014/main" id="{E669F53A-DF4D-4F6F-8215-054195ECAC18}"/>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4" name="Picture 513">
                <a:extLst>
                  <a:ext uri="{FF2B5EF4-FFF2-40B4-BE49-F238E27FC236}">
                    <a16:creationId xmlns:a16="http://schemas.microsoft.com/office/drawing/2014/main" id="{5EF35BED-A8F0-46B3-872D-4BA54321A35B}"/>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25" name="Freeform 6">
                <a:extLst>
                  <a:ext uri="{FF2B5EF4-FFF2-40B4-BE49-F238E27FC236}">
                    <a16:creationId xmlns:a16="http://schemas.microsoft.com/office/drawing/2014/main" id="{34A491C2-1FD1-416E-9510-2116BB52E1E4}"/>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566" name="Group 565">
            <a:extLst>
              <a:ext uri="{FF2B5EF4-FFF2-40B4-BE49-F238E27FC236}">
                <a16:creationId xmlns:a16="http://schemas.microsoft.com/office/drawing/2014/main" id="{7B9BE697-26B5-41AB-8E29-5C6F7B140006}"/>
              </a:ext>
            </a:extLst>
          </p:cNvPr>
          <p:cNvGrpSpPr/>
          <p:nvPr/>
        </p:nvGrpSpPr>
        <p:grpSpPr>
          <a:xfrm>
            <a:off x="3777220" y="3547430"/>
            <a:ext cx="370338" cy="327772"/>
            <a:chOff x="4723767" y="3080378"/>
            <a:chExt cx="439858" cy="389301"/>
          </a:xfrm>
        </p:grpSpPr>
        <p:pic>
          <p:nvPicPr>
            <p:cNvPr id="571" name="Picture 570">
              <a:extLst>
                <a:ext uri="{FF2B5EF4-FFF2-40B4-BE49-F238E27FC236}">
                  <a16:creationId xmlns:a16="http://schemas.microsoft.com/office/drawing/2014/main" id="{915EC2B4-9841-4A3D-A13A-81A78491D057}"/>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72" name="Group 571">
              <a:extLst>
                <a:ext uri="{FF2B5EF4-FFF2-40B4-BE49-F238E27FC236}">
                  <a16:creationId xmlns:a16="http://schemas.microsoft.com/office/drawing/2014/main" id="{003C0D33-B8C2-46C1-9173-157D9CE6B07B}"/>
                </a:ext>
              </a:extLst>
            </p:cNvPr>
            <p:cNvGrpSpPr/>
            <p:nvPr/>
          </p:nvGrpSpPr>
          <p:grpSpPr>
            <a:xfrm>
              <a:off x="4723767" y="3080378"/>
              <a:ext cx="439858" cy="389301"/>
              <a:chOff x="3131835" y="4047725"/>
              <a:chExt cx="439858" cy="389301"/>
            </a:xfrm>
          </p:grpSpPr>
          <p:grpSp>
            <p:nvGrpSpPr>
              <p:cNvPr id="573" name="Group 572">
                <a:extLst>
                  <a:ext uri="{FF2B5EF4-FFF2-40B4-BE49-F238E27FC236}">
                    <a16:creationId xmlns:a16="http://schemas.microsoft.com/office/drawing/2014/main" id="{CF6F55E2-C9B2-4A1E-B06E-B6C023D03929}"/>
                  </a:ext>
                </a:extLst>
              </p:cNvPr>
              <p:cNvGrpSpPr/>
              <p:nvPr/>
            </p:nvGrpSpPr>
            <p:grpSpPr>
              <a:xfrm>
                <a:off x="3131835" y="4047725"/>
                <a:ext cx="182560" cy="348911"/>
                <a:chOff x="2136298" y="4226790"/>
                <a:chExt cx="196678" cy="375893"/>
              </a:xfrm>
            </p:grpSpPr>
            <p:sp>
              <p:nvSpPr>
                <p:cNvPr id="603" name="Rectangle 602">
                  <a:extLst>
                    <a:ext uri="{FF2B5EF4-FFF2-40B4-BE49-F238E27FC236}">
                      <a16:creationId xmlns:a16="http://schemas.microsoft.com/office/drawing/2014/main" id="{6154AC2F-DA5B-47A2-93E6-529AF8BC187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4" name="server">
                  <a:extLst>
                    <a:ext uri="{FF2B5EF4-FFF2-40B4-BE49-F238E27FC236}">
                      <a16:creationId xmlns:a16="http://schemas.microsoft.com/office/drawing/2014/main" id="{16EC4974-35DF-4BF8-9978-9C96B28EDBDD}"/>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74" name="Oval 573">
                <a:extLst>
                  <a:ext uri="{FF2B5EF4-FFF2-40B4-BE49-F238E27FC236}">
                    <a16:creationId xmlns:a16="http://schemas.microsoft.com/office/drawing/2014/main" id="{C1AEE6E6-9AFE-4FC0-A3FD-EF5BFB3F6B07}"/>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76" name="Picture 575">
                <a:extLst>
                  <a:ext uri="{FF2B5EF4-FFF2-40B4-BE49-F238E27FC236}">
                    <a16:creationId xmlns:a16="http://schemas.microsoft.com/office/drawing/2014/main" id="{D739B82B-3215-4F0F-831B-AAA3C73A7268}"/>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02" name="Freeform 6">
                <a:extLst>
                  <a:ext uri="{FF2B5EF4-FFF2-40B4-BE49-F238E27FC236}">
                    <a16:creationId xmlns:a16="http://schemas.microsoft.com/office/drawing/2014/main" id="{33346D4F-7832-4AE9-97ED-1BB54263221F}"/>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11" name="Rectangle 10">
            <a:extLst>
              <a:ext uri="{FF2B5EF4-FFF2-40B4-BE49-F238E27FC236}">
                <a16:creationId xmlns:a16="http://schemas.microsoft.com/office/drawing/2014/main" id="{6D5A3232-7F2D-46ED-8C82-BF7A9D46C38B}"/>
              </a:ext>
            </a:extLst>
          </p:cNvPr>
          <p:cNvSpPr/>
          <p:nvPr/>
        </p:nvSpPr>
        <p:spPr bwMode="auto">
          <a:xfrm>
            <a:off x="5013285" y="3073735"/>
            <a:ext cx="1375204" cy="184678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914400" h="914400">
                <a:moveTo>
                  <a:pt x="0" y="0"/>
                </a:moveTo>
                <a:lnTo>
                  <a:pt x="914400" y="0"/>
                </a:lnTo>
                <a:lnTo>
                  <a:pt x="914400"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03C6C"/>
              </a:solidFill>
              <a:effectLst/>
              <a:uLnTx/>
              <a:uFillTx/>
              <a:latin typeface="Segoe UI"/>
              <a:ea typeface="Segoe UI" pitchFamily="34" charset="0"/>
              <a:cs typeface="Segoe UI" pitchFamily="34" charset="0"/>
            </a:endParaRPr>
          </a:p>
        </p:txBody>
      </p:sp>
      <p:sp>
        <p:nvSpPr>
          <p:cNvPr id="605" name="Rectangle 10">
            <a:extLst>
              <a:ext uri="{FF2B5EF4-FFF2-40B4-BE49-F238E27FC236}">
                <a16:creationId xmlns:a16="http://schemas.microsoft.com/office/drawing/2014/main" id="{FFD19AD5-46B0-4C41-928B-A66A4D5912AD}"/>
              </a:ext>
            </a:extLst>
          </p:cNvPr>
          <p:cNvSpPr/>
          <p:nvPr/>
        </p:nvSpPr>
        <p:spPr bwMode="auto">
          <a:xfrm rot="10800000">
            <a:off x="4827582" y="3074649"/>
            <a:ext cx="1518012" cy="1845947"/>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3192673 w 4107073"/>
              <a:gd name="connsiteY0" fmla="*/ 0 h 914400"/>
              <a:gd name="connsiteX1" fmla="*/ 4107073 w 4107073"/>
              <a:gd name="connsiteY1" fmla="*/ 0 h 914400"/>
              <a:gd name="connsiteX2" fmla="*/ 4107073 w 4107073"/>
              <a:gd name="connsiteY2" fmla="*/ 914400 h 914400"/>
              <a:gd name="connsiteX3" fmla="*/ 0 w 4107073"/>
              <a:gd name="connsiteY3" fmla="*/ 914400 h 914400"/>
              <a:gd name="connsiteX0" fmla="*/ 2243407 w 4107073"/>
              <a:gd name="connsiteY0" fmla="*/ 1404 h 914400"/>
              <a:gd name="connsiteX1" fmla="*/ 4107073 w 4107073"/>
              <a:gd name="connsiteY1" fmla="*/ 0 h 914400"/>
              <a:gd name="connsiteX2" fmla="*/ 4107073 w 4107073"/>
              <a:gd name="connsiteY2" fmla="*/ 914400 h 914400"/>
              <a:gd name="connsiteX3" fmla="*/ 0 w 4107073"/>
              <a:gd name="connsiteY3" fmla="*/ 914400 h 914400"/>
              <a:gd name="connsiteX0" fmla="*/ 2213109 w 4107073"/>
              <a:gd name="connsiteY0" fmla="*/ 0 h 918614"/>
              <a:gd name="connsiteX1" fmla="*/ 4107073 w 4107073"/>
              <a:gd name="connsiteY1" fmla="*/ 4214 h 918614"/>
              <a:gd name="connsiteX2" fmla="*/ 4107073 w 4107073"/>
              <a:gd name="connsiteY2" fmla="*/ 918614 h 918614"/>
              <a:gd name="connsiteX3" fmla="*/ 0 w 4107073"/>
              <a:gd name="connsiteY3" fmla="*/ 918614 h 918614"/>
              <a:gd name="connsiteX0" fmla="*/ 2213109 w 4107073"/>
              <a:gd name="connsiteY0" fmla="*/ 0 h 915805"/>
              <a:gd name="connsiteX1" fmla="*/ 4107073 w 4107073"/>
              <a:gd name="connsiteY1" fmla="*/ 1405 h 915805"/>
              <a:gd name="connsiteX2" fmla="*/ 4107073 w 4107073"/>
              <a:gd name="connsiteY2" fmla="*/ 915805 h 915805"/>
              <a:gd name="connsiteX3" fmla="*/ 0 w 4107073"/>
              <a:gd name="connsiteY3" fmla="*/ 915805 h 915805"/>
              <a:gd name="connsiteX0" fmla="*/ 2658011 w 4551975"/>
              <a:gd name="connsiteY0" fmla="*/ 0 h 915805"/>
              <a:gd name="connsiteX1" fmla="*/ 4551975 w 4551975"/>
              <a:gd name="connsiteY1" fmla="*/ 1405 h 915805"/>
              <a:gd name="connsiteX2" fmla="*/ 4551975 w 4551975"/>
              <a:gd name="connsiteY2" fmla="*/ 915805 h 915805"/>
              <a:gd name="connsiteX3" fmla="*/ 0 w 4551975"/>
              <a:gd name="connsiteY3" fmla="*/ 915805 h 915805"/>
              <a:gd name="connsiteX0" fmla="*/ 2185614 w 4551975"/>
              <a:gd name="connsiteY0" fmla="*/ 130 h 914400"/>
              <a:gd name="connsiteX1" fmla="*/ 4551975 w 4551975"/>
              <a:gd name="connsiteY1" fmla="*/ 0 h 914400"/>
              <a:gd name="connsiteX2" fmla="*/ 4551975 w 4551975"/>
              <a:gd name="connsiteY2" fmla="*/ 914400 h 914400"/>
              <a:gd name="connsiteX3" fmla="*/ 0 w 455197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551975" h="914400">
                <a:moveTo>
                  <a:pt x="2185614" y="130"/>
                </a:moveTo>
                <a:lnTo>
                  <a:pt x="4551975" y="0"/>
                </a:lnTo>
                <a:lnTo>
                  <a:pt x="4551975"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a:extLst>
              <a:ext uri="{FF2B5EF4-FFF2-40B4-BE49-F238E27FC236}">
                <a16:creationId xmlns:a16="http://schemas.microsoft.com/office/drawing/2014/main" id="{22B9AE6C-27F6-4AFE-9162-A0514AAD05F0}"/>
              </a:ext>
            </a:extLst>
          </p:cNvPr>
          <p:cNvSpPr/>
          <p:nvPr/>
        </p:nvSpPr>
        <p:spPr bwMode="auto">
          <a:xfrm>
            <a:off x="4830384" y="3791227"/>
            <a:ext cx="186624"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06" name="Rectangle 115">
            <a:extLst>
              <a:ext uri="{FF2B5EF4-FFF2-40B4-BE49-F238E27FC236}">
                <a16:creationId xmlns:a16="http://schemas.microsoft.com/office/drawing/2014/main" id="{81DABEDA-3853-49F9-A385-DFDC4183D6CB}"/>
              </a:ext>
            </a:extLst>
          </p:cNvPr>
          <p:cNvSpPr/>
          <p:nvPr/>
        </p:nvSpPr>
        <p:spPr bwMode="auto">
          <a:xfrm flipH="1">
            <a:off x="5056325" y="3788853"/>
            <a:ext cx="1326116"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607" name="Graphic 606">
            <a:extLst>
              <a:ext uri="{FF2B5EF4-FFF2-40B4-BE49-F238E27FC236}">
                <a16:creationId xmlns:a16="http://schemas.microsoft.com/office/drawing/2014/main" id="{B357B54B-824E-4012-A8CD-4F858D8A0189}"/>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rot="16200000">
            <a:off x="6186094" y="3864658"/>
            <a:ext cx="373956" cy="101989"/>
          </a:xfrm>
          <a:prstGeom prst="rect">
            <a:avLst/>
          </a:prstGeom>
        </p:spPr>
      </p:pic>
      <p:grpSp>
        <p:nvGrpSpPr>
          <p:cNvPr id="536" name="Group 535">
            <a:extLst>
              <a:ext uri="{FF2B5EF4-FFF2-40B4-BE49-F238E27FC236}">
                <a16:creationId xmlns:a16="http://schemas.microsoft.com/office/drawing/2014/main" id="{07A89111-815C-4E3E-B908-29E81FD27153}"/>
              </a:ext>
            </a:extLst>
          </p:cNvPr>
          <p:cNvGrpSpPr/>
          <p:nvPr/>
        </p:nvGrpSpPr>
        <p:grpSpPr>
          <a:xfrm>
            <a:off x="4940299" y="3547430"/>
            <a:ext cx="370338" cy="327772"/>
            <a:chOff x="4723767" y="3080378"/>
            <a:chExt cx="439858" cy="389301"/>
          </a:xfrm>
        </p:grpSpPr>
        <p:pic>
          <p:nvPicPr>
            <p:cNvPr id="539" name="Picture 538">
              <a:extLst>
                <a:ext uri="{FF2B5EF4-FFF2-40B4-BE49-F238E27FC236}">
                  <a16:creationId xmlns:a16="http://schemas.microsoft.com/office/drawing/2014/main" id="{97330FDC-C486-4918-B985-8DF889619523}"/>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40" name="Group 539">
              <a:extLst>
                <a:ext uri="{FF2B5EF4-FFF2-40B4-BE49-F238E27FC236}">
                  <a16:creationId xmlns:a16="http://schemas.microsoft.com/office/drawing/2014/main" id="{9CEC46AC-FDAF-4D4D-A745-9EC37156BCB2}"/>
                </a:ext>
              </a:extLst>
            </p:cNvPr>
            <p:cNvGrpSpPr/>
            <p:nvPr/>
          </p:nvGrpSpPr>
          <p:grpSpPr>
            <a:xfrm>
              <a:off x="4723767" y="3080378"/>
              <a:ext cx="439858" cy="389301"/>
              <a:chOff x="3131835" y="4047725"/>
              <a:chExt cx="439858" cy="389301"/>
            </a:xfrm>
          </p:grpSpPr>
          <p:grpSp>
            <p:nvGrpSpPr>
              <p:cNvPr id="541" name="Group 540">
                <a:extLst>
                  <a:ext uri="{FF2B5EF4-FFF2-40B4-BE49-F238E27FC236}">
                    <a16:creationId xmlns:a16="http://schemas.microsoft.com/office/drawing/2014/main" id="{BF4D4ECF-6516-4F09-A7B6-22A8B6EAF3F3}"/>
                  </a:ext>
                </a:extLst>
              </p:cNvPr>
              <p:cNvGrpSpPr/>
              <p:nvPr/>
            </p:nvGrpSpPr>
            <p:grpSpPr>
              <a:xfrm>
                <a:off x="3131835" y="4047725"/>
                <a:ext cx="182560" cy="348911"/>
                <a:chOff x="2136298" y="4226790"/>
                <a:chExt cx="196678" cy="375893"/>
              </a:xfrm>
            </p:grpSpPr>
            <p:sp>
              <p:nvSpPr>
                <p:cNvPr id="563" name="Rectangle 562">
                  <a:extLst>
                    <a:ext uri="{FF2B5EF4-FFF2-40B4-BE49-F238E27FC236}">
                      <a16:creationId xmlns:a16="http://schemas.microsoft.com/office/drawing/2014/main" id="{F4E49CA2-BDB0-491C-B0C3-0B815366D768}"/>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4" name="server">
                  <a:extLst>
                    <a:ext uri="{FF2B5EF4-FFF2-40B4-BE49-F238E27FC236}">
                      <a16:creationId xmlns:a16="http://schemas.microsoft.com/office/drawing/2014/main" id="{908D9736-3389-4037-86CE-495CCDB816F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42" name="Oval 541">
                <a:extLst>
                  <a:ext uri="{FF2B5EF4-FFF2-40B4-BE49-F238E27FC236}">
                    <a16:creationId xmlns:a16="http://schemas.microsoft.com/office/drawing/2014/main" id="{D8960E09-FAB7-426D-8743-82C8E0258493}"/>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3" name="Picture 542">
                <a:extLst>
                  <a:ext uri="{FF2B5EF4-FFF2-40B4-BE49-F238E27FC236}">
                    <a16:creationId xmlns:a16="http://schemas.microsoft.com/office/drawing/2014/main" id="{E61D430D-6764-40F4-A135-5FA8B1335F5E}"/>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60" name="Freeform 6">
                <a:extLst>
                  <a:ext uri="{FF2B5EF4-FFF2-40B4-BE49-F238E27FC236}">
                    <a16:creationId xmlns:a16="http://schemas.microsoft.com/office/drawing/2014/main" id="{C153E579-C699-4076-AC2E-CFF21CF4E83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609" name="Rectangle 115">
            <a:extLst>
              <a:ext uri="{FF2B5EF4-FFF2-40B4-BE49-F238E27FC236}">
                <a16:creationId xmlns:a16="http://schemas.microsoft.com/office/drawing/2014/main" id="{5DDCE182-8101-4D57-AF92-321612D69778}"/>
              </a:ext>
            </a:extLst>
          </p:cNvPr>
          <p:cNvSpPr/>
          <p:nvPr/>
        </p:nvSpPr>
        <p:spPr bwMode="auto">
          <a:xfrm>
            <a:off x="6172966" y="3073735"/>
            <a:ext cx="172138" cy="448687"/>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10" name="Rectangle 115">
            <a:extLst>
              <a:ext uri="{FF2B5EF4-FFF2-40B4-BE49-F238E27FC236}">
                <a16:creationId xmlns:a16="http://schemas.microsoft.com/office/drawing/2014/main" id="{CA692FC8-B1B1-407E-9EFE-83FF46D9C96B}"/>
              </a:ext>
            </a:extLst>
          </p:cNvPr>
          <p:cNvSpPr/>
          <p:nvPr/>
        </p:nvSpPr>
        <p:spPr bwMode="auto">
          <a:xfrm flipV="1">
            <a:off x="6171305" y="3568728"/>
            <a:ext cx="217478" cy="152729"/>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37" name="Graphic 136">
            <a:extLst>
              <a:ext uri="{FF2B5EF4-FFF2-40B4-BE49-F238E27FC236}">
                <a16:creationId xmlns:a16="http://schemas.microsoft.com/office/drawing/2014/main" id="{929BA507-8B5F-4AA7-A450-0571456206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90885" y="3617842"/>
            <a:ext cx="155363" cy="144264"/>
          </a:xfrm>
          <a:prstGeom prst="rect">
            <a:avLst/>
          </a:prstGeom>
        </p:spPr>
      </p:pic>
      <p:grpSp>
        <p:nvGrpSpPr>
          <p:cNvPr id="24" name="Group 23">
            <a:extLst>
              <a:ext uri="{FF2B5EF4-FFF2-40B4-BE49-F238E27FC236}">
                <a16:creationId xmlns:a16="http://schemas.microsoft.com/office/drawing/2014/main" id="{20A24230-FAAD-4142-93D9-29BD7408BC32}"/>
              </a:ext>
            </a:extLst>
          </p:cNvPr>
          <p:cNvGrpSpPr/>
          <p:nvPr/>
        </p:nvGrpSpPr>
        <p:grpSpPr>
          <a:xfrm>
            <a:off x="2479889" y="3223015"/>
            <a:ext cx="1164272" cy="187645"/>
            <a:chOff x="2479889" y="3223015"/>
            <a:chExt cx="1164272" cy="187645"/>
          </a:xfrm>
        </p:grpSpPr>
        <p:sp>
          <p:nvSpPr>
            <p:cNvPr id="712" name="Rectangle 711">
              <a:extLst>
                <a:ext uri="{FF2B5EF4-FFF2-40B4-BE49-F238E27FC236}">
                  <a16:creationId xmlns:a16="http://schemas.microsoft.com/office/drawing/2014/main" id="{165F883C-3213-47A6-9EAA-9E6D0433D0A6}"/>
                </a:ext>
              </a:extLst>
            </p:cNvPr>
            <p:cNvSpPr/>
            <p:nvPr/>
          </p:nvSpPr>
          <p:spPr>
            <a:xfrm>
              <a:off x="2479889" y="3223015"/>
              <a:ext cx="1164272" cy="187645"/>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NGFW</a:t>
              </a:r>
            </a:p>
          </p:txBody>
        </p:sp>
        <p:pic>
          <p:nvPicPr>
            <p:cNvPr id="677" name="Graphic 676">
              <a:extLst>
                <a:ext uri="{FF2B5EF4-FFF2-40B4-BE49-F238E27FC236}">
                  <a16:creationId xmlns:a16="http://schemas.microsoft.com/office/drawing/2014/main" id="{DD69935D-7AC7-4CFD-AD89-E5E87B0675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12268" y="3248214"/>
              <a:ext cx="155363" cy="144264"/>
            </a:xfrm>
            <a:prstGeom prst="rect">
              <a:avLst/>
            </a:prstGeom>
          </p:spPr>
        </p:pic>
        <p:sp>
          <p:nvSpPr>
            <p:cNvPr id="719" name="Commitments_EC4D">
              <a:extLst>
                <a:ext uri="{FF2B5EF4-FFF2-40B4-BE49-F238E27FC236}">
                  <a16:creationId xmlns:a16="http://schemas.microsoft.com/office/drawing/2014/main" id="{C958996F-57E6-494D-B883-4E65280A7B8B}"/>
                </a:ext>
              </a:extLst>
            </p:cNvPr>
            <p:cNvSpPr>
              <a:spLocks noChangeAspect="1" noEditPoints="1"/>
            </p:cNvSpPr>
            <p:nvPr/>
          </p:nvSpPr>
          <p:spPr bwMode="auto">
            <a:xfrm>
              <a:off x="2541886" y="3261821"/>
              <a:ext cx="110871"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616" name="Graphic 615">
            <a:extLst>
              <a:ext uri="{FF2B5EF4-FFF2-40B4-BE49-F238E27FC236}">
                <a16:creationId xmlns:a16="http://schemas.microsoft.com/office/drawing/2014/main" id="{AD81CF5A-A9BA-449A-BBA3-9A6A6DF45C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97925" y="3060980"/>
            <a:ext cx="155363" cy="144264"/>
          </a:xfrm>
          <a:prstGeom prst="rect">
            <a:avLst/>
          </a:prstGeom>
        </p:spPr>
      </p:pic>
      <p:grpSp>
        <p:nvGrpSpPr>
          <p:cNvPr id="153" name="Group 152">
            <a:extLst>
              <a:ext uri="{FF2B5EF4-FFF2-40B4-BE49-F238E27FC236}">
                <a16:creationId xmlns:a16="http://schemas.microsoft.com/office/drawing/2014/main" id="{D2A4DE7F-EF4F-4F7E-801D-650E1FEB6053}"/>
              </a:ext>
            </a:extLst>
          </p:cNvPr>
          <p:cNvGrpSpPr/>
          <p:nvPr/>
        </p:nvGrpSpPr>
        <p:grpSpPr>
          <a:xfrm>
            <a:off x="2472457" y="3458316"/>
            <a:ext cx="833053" cy="527412"/>
            <a:chOff x="2144445" y="2968032"/>
            <a:chExt cx="879313" cy="527412"/>
          </a:xfrm>
        </p:grpSpPr>
        <p:sp>
          <p:nvSpPr>
            <p:cNvPr id="679" name="Rectangle 678">
              <a:extLst>
                <a:ext uri="{FF2B5EF4-FFF2-40B4-BE49-F238E27FC236}">
                  <a16:creationId xmlns:a16="http://schemas.microsoft.com/office/drawing/2014/main" id="{A029A06F-AE8A-4377-A597-25D203344D73}"/>
                </a:ext>
              </a:extLst>
            </p:cNvPr>
            <p:cNvSpPr/>
            <p:nvPr/>
          </p:nvSpPr>
          <p:spPr>
            <a:xfrm>
              <a:off x="2144445" y="3342645"/>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IPS/IDS</a:t>
              </a:r>
            </a:p>
          </p:txBody>
        </p:sp>
        <p:sp>
          <p:nvSpPr>
            <p:cNvPr id="687" name="Rectangle 686">
              <a:extLst>
                <a:ext uri="{FF2B5EF4-FFF2-40B4-BE49-F238E27FC236}">
                  <a16:creationId xmlns:a16="http://schemas.microsoft.com/office/drawing/2014/main" id="{B2CFCAB9-AC85-4853-A575-B4421DF8EA45}"/>
                </a:ext>
              </a:extLst>
            </p:cNvPr>
            <p:cNvSpPr/>
            <p:nvPr/>
          </p:nvSpPr>
          <p:spPr>
            <a:xfrm>
              <a:off x="2144446" y="2968032"/>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Edge DLP</a:t>
              </a:r>
            </a:p>
          </p:txBody>
        </p:sp>
        <p:sp>
          <p:nvSpPr>
            <p:cNvPr id="695" name="Rectangle 694">
              <a:extLst>
                <a:ext uri="{FF2B5EF4-FFF2-40B4-BE49-F238E27FC236}">
                  <a16:creationId xmlns:a16="http://schemas.microsoft.com/office/drawing/2014/main" id="{C3BB896A-BBFC-432A-ADC2-6DFC18D6B8DF}"/>
                </a:ext>
              </a:extLst>
            </p:cNvPr>
            <p:cNvSpPr/>
            <p:nvPr/>
          </p:nvSpPr>
          <p:spPr>
            <a:xfrm>
              <a:off x="2144446" y="3154662"/>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SSL Proxy</a:t>
              </a:r>
            </a:p>
          </p:txBody>
        </p:sp>
        <p:sp>
          <p:nvSpPr>
            <p:cNvPr id="702" name="Commitments_EC4D">
              <a:extLst>
                <a:ext uri="{FF2B5EF4-FFF2-40B4-BE49-F238E27FC236}">
                  <a16:creationId xmlns:a16="http://schemas.microsoft.com/office/drawing/2014/main" id="{71108290-3BBA-47E5-8047-0B4C91CBC6A6}"/>
                </a:ext>
              </a:extLst>
            </p:cNvPr>
            <p:cNvSpPr>
              <a:spLocks noChangeAspect="1" noEditPoints="1"/>
            </p:cNvSpPr>
            <p:nvPr/>
          </p:nvSpPr>
          <p:spPr bwMode="auto">
            <a:xfrm>
              <a:off x="2223657" y="2986641"/>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03" name="Commitments_EC4D">
              <a:extLst>
                <a:ext uri="{FF2B5EF4-FFF2-40B4-BE49-F238E27FC236}">
                  <a16:creationId xmlns:a16="http://schemas.microsoft.com/office/drawing/2014/main" id="{291327A9-64EF-4BDA-A268-B4F6573F7064}"/>
                </a:ext>
              </a:extLst>
            </p:cNvPr>
            <p:cNvSpPr>
              <a:spLocks noChangeAspect="1" noEditPoints="1"/>
            </p:cNvSpPr>
            <p:nvPr/>
          </p:nvSpPr>
          <p:spPr bwMode="auto">
            <a:xfrm>
              <a:off x="2210247" y="3186837"/>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04" name="Commitments_EC4D">
              <a:extLst>
                <a:ext uri="{FF2B5EF4-FFF2-40B4-BE49-F238E27FC236}">
                  <a16:creationId xmlns:a16="http://schemas.microsoft.com/office/drawing/2014/main" id="{9181397D-D9C8-4F52-9921-D94F9DB5B67E}"/>
                </a:ext>
              </a:extLst>
            </p:cNvPr>
            <p:cNvSpPr>
              <a:spLocks noChangeAspect="1" noEditPoints="1"/>
            </p:cNvSpPr>
            <p:nvPr/>
          </p:nvSpPr>
          <p:spPr bwMode="auto">
            <a:xfrm>
              <a:off x="2222036" y="3372522"/>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221" name="Connector: Elbow 220">
            <a:extLst>
              <a:ext uri="{FF2B5EF4-FFF2-40B4-BE49-F238E27FC236}">
                <a16:creationId xmlns:a16="http://schemas.microsoft.com/office/drawing/2014/main" id="{62A1844A-DE90-4548-814B-20C887C8D326}"/>
              </a:ext>
            </a:extLst>
          </p:cNvPr>
          <p:cNvCxnSpPr>
            <a:cxnSpLocks/>
            <a:endCxn id="509" idx="1"/>
          </p:cNvCxnSpPr>
          <p:nvPr/>
        </p:nvCxnSpPr>
        <p:spPr>
          <a:xfrm rot="16200000" flipH="1">
            <a:off x="1174880" y="2710340"/>
            <a:ext cx="1664037" cy="116460"/>
          </a:xfrm>
          <a:prstGeom prst="bentConnector2">
            <a:avLst/>
          </a:prstGeom>
          <a:ln w="19050">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8A563C88-AB14-4F39-9751-2A6BEBC40488}"/>
              </a:ext>
            </a:extLst>
          </p:cNvPr>
          <p:cNvCxnSpPr>
            <a:cxnSpLocks/>
          </p:cNvCxnSpPr>
          <p:nvPr/>
        </p:nvCxnSpPr>
        <p:spPr>
          <a:xfrm>
            <a:off x="1545537"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0" name="TextBox 569">
            <a:extLst>
              <a:ext uri="{FF2B5EF4-FFF2-40B4-BE49-F238E27FC236}">
                <a16:creationId xmlns:a16="http://schemas.microsoft.com/office/drawing/2014/main" id="{A91C18CA-8C4F-4D3E-9285-363EFC4E9F07}"/>
              </a:ext>
            </a:extLst>
          </p:cNvPr>
          <p:cNvSpPr txBox="1"/>
          <p:nvPr/>
        </p:nvSpPr>
        <p:spPr>
          <a:xfrm>
            <a:off x="389074" y="3570555"/>
            <a:ext cx="1241045" cy="253916"/>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Managed Clients</a:t>
            </a:r>
            <a:endParaRPr kumimoji="0" lang="en-US" sz="110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endParaRPr>
          </a:p>
        </p:txBody>
      </p:sp>
      <p:sp>
        <p:nvSpPr>
          <p:cNvPr id="734" name="Rectangle 733">
            <a:extLst>
              <a:ext uri="{FF2B5EF4-FFF2-40B4-BE49-F238E27FC236}">
                <a16:creationId xmlns:a16="http://schemas.microsoft.com/office/drawing/2014/main" id="{D99ED82C-3F1B-4841-B3CC-3B5DF8285ABA}"/>
              </a:ext>
            </a:extLst>
          </p:cNvPr>
          <p:cNvSpPr/>
          <p:nvPr/>
        </p:nvSpPr>
        <p:spPr>
          <a:xfrm>
            <a:off x="273252" y="2128487"/>
            <a:ext cx="1521377" cy="257763"/>
          </a:xfrm>
          <a:prstGeom prst="rect">
            <a:avLst/>
          </a:prstGeom>
          <a:solidFill>
            <a:schemeClr val="tx2"/>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Clients</a:t>
            </a:r>
          </a:p>
        </p:txBody>
      </p:sp>
      <p:cxnSp>
        <p:nvCxnSpPr>
          <p:cNvPr id="9" name="Connector: Elbow 8">
            <a:extLst>
              <a:ext uri="{FF2B5EF4-FFF2-40B4-BE49-F238E27FC236}">
                <a16:creationId xmlns:a16="http://schemas.microsoft.com/office/drawing/2014/main" id="{A2F782D0-7358-48F8-938D-A164A2BEB08D}"/>
              </a:ext>
            </a:extLst>
          </p:cNvPr>
          <p:cNvCxnSpPr>
            <a:cxnSpLocks/>
            <a:stCxn id="92" idx="3"/>
            <a:endCxn id="264" idx="3"/>
          </p:cNvCxnSpPr>
          <p:nvPr/>
        </p:nvCxnSpPr>
        <p:spPr>
          <a:xfrm>
            <a:off x="1782931" y="3391149"/>
            <a:ext cx="9074" cy="928933"/>
          </a:xfrm>
          <a:prstGeom prst="bentConnector3">
            <a:avLst>
              <a:gd name="adj1" fmla="val 1275667"/>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670" name="Rectangle 669">
            <a:hlinkClick r:id="rId37" tooltip="Windows 10 IoT Core and Windows 10 IoT Enterprise provide a secure solution for IoT devices with flexibility to support headless, ARM-based devices or powerful, Win32-driven devices."/>
            <a:extLst>
              <a:ext uri="{FF2B5EF4-FFF2-40B4-BE49-F238E27FC236}">
                <a16:creationId xmlns:a16="http://schemas.microsoft.com/office/drawing/2014/main" id="{3F9A5FCD-3F3E-4607-8A82-9932FA88B85C}"/>
              </a:ext>
            </a:extLst>
          </p:cNvPr>
          <p:cNvSpPr/>
          <p:nvPr/>
        </p:nvSpPr>
        <p:spPr>
          <a:xfrm>
            <a:off x="2120878" y="5859048"/>
            <a:ext cx="969115" cy="211725"/>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10 IoT</a:t>
            </a:r>
          </a:p>
        </p:txBody>
      </p:sp>
      <p:sp>
        <p:nvSpPr>
          <p:cNvPr id="671" name="Rectangle 670">
            <a:hlinkClick r:id="rId38" tooltip="Azure IoT Central is a fully managed IoT SaaS (software-as-a-service) solution that makes it easy to connect, monitor and manage your IoT assets at scale, so you can create deep insights from your IoT data and take informed action. "/>
            <a:extLst>
              <a:ext uri="{FF2B5EF4-FFF2-40B4-BE49-F238E27FC236}">
                <a16:creationId xmlns:a16="http://schemas.microsoft.com/office/drawing/2014/main" id="{77377F1E-B771-4359-B9B2-CDF5F5917969}"/>
              </a:ext>
            </a:extLst>
          </p:cNvPr>
          <p:cNvSpPr/>
          <p:nvPr/>
        </p:nvSpPr>
        <p:spPr>
          <a:xfrm>
            <a:off x="2122975" y="6127267"/>
            <a:ext cx="969115" cy="204287"/>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IoT Security </a:t>
            </a:r>
          </a:p>
        </p:txBody>
      </p:sp>
      <p:sp>
        <p:nvSpPr>
          <p:cNvPr id="711" name="Title 1">
            <a:extLst>
              <a:ext uri="{FF2B5EF4-FFF2-40B4-BE49-F238E27FC236}">
                <a16:creationId xmlns:a16="http://schemas.microsoft.com/office/drawing/2014/main" id="{5948D4A9-E316-41CE-B2D5-2C9900CA46DD}"/>
              </a:ext>
            </a:extLst>
          </p:cNvPr>
          <p:cNvSpPr txBox="1">
            <a:spLocks/>
          </p:cNvSpPr>
          <p:nvPr/>
        </p:nvSpPr>
        <p:spPr>
          <a:xfrm>
            <a:off x="4618330" y="186343"/>
            <a:ext cx="3814609" cy="551907"/>
          </a:xfrm>
          <a:prstGeom prst="rect">
            <a:avLst/>
          </a:prstGeom>
          <a:noFill/>
          <a:effectLst>
            <a:softEdge rad="63500"/>
          </a:effectLst>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1600" b="1"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Cybersecurity Reference Architecture</a:t>
            </a:r>
          </a:p>
          <a:p>
            <a:pPr lvl="0">
              <a:lnSpc>
                <a:spcPct val="90000"/>
              </a:lnSpc>
              <a:spcBef>
                <a:spcPct val="0"/>
              </a:spcBef>
              <a:spcAft>
                <a:spcPts val="600"/>
              </a:spcAft>
              <a:defRPr/>
            </a:pPr>
            <a:r>
              <a:rPr lang="en-US" sz="900" dirty="0">
                <a:gradFill>
                  <a:gsLst>
                    <a:gs pos="0">
                      <a:srgbClr val="505050"/>
                    </a:gs>
                    <a:gs pos="100000">
                      <a:srgbClr val="505050"/>
                    </a:gs>
                  </a:gsLst>
                  <a:lin ang="5400000" scaled="1"/>
                </a:gradFill>
                <a:latin typeface="Segoe UI" panose="020B0502040204020203" pitchFamily="34" charset="0"/>
                <a:cs typeface="Segoe UI" panose="020B0502040204020203" pitchFamily="34" charset="0"/>
              </a:rPr>
              <a:t>April 2019 – </a:t>
            </a:r>
            <a:r>
              <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39" tooltip="The latest published version of this document can be found at https://aka.ms/MCRA"/>
              </a:rPr>
              <a:t>https://aka.ms/MCRA</a:t>
            </a:r>
            <a:r>
              <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 | </a:t>
            </a:r>
            <a:r>
              <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40" tooltip="View a recording of this document being presented (V1 only for now)"/>
              </a:rPr>
              <a:t>Video Recording</a:t>
            </a:r>
            <a:r>
              <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 | </a:t>
            </a:r>
            <a:r>
              <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41" tooltip="Complementary Content Covering Cybersecurity Reference Strategies"/>
              </a:rPr>
              <a:t>Strategies</a:t>
            </a: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20" name="Picture 719">
            <a:extLst>
              <a:ext uri="{FF2B5EF4-FFF2-40B4-BE49-F238E27FC236}">
                <a16:creationId xmlns:a16="http://schemas.microsoft.com/office/drawing/2014/main" id="{02873225-8690-4D5F-AFE8-8FBBD7EFA8E1}"/>
              </a:ext>
            </a:extLst>
          </p:cNvPr>
          <p:cNvPicPr>
            <a:picLocks noChangeAspect="1"/>
          </p:cNvPicPr>
          <p:nvPr/>
        </p:nvPicPr>
        <p:blipFill>
          <a:blip r:embed="rId42" cstate="email">
            <a:extLst>
              <a:ext uri="{28A0092B-C50C-407E-A947-70E740481C1C}">
                <a14:useLocalDpi xmlns:a14="http://schemas.microsoft.com/office/drawing/2010/main" val="0"/>
              </a:ext>
            </a:extLst>
          </a:blip>
          <a:stretch>
            <a:fillRect/>
          </a:stretch>
        </p:blipFill>
        <p:spPr bwMode="invGray">
          <a:xfrm>
            <a:off x="10554452" y="6081476"/>
            <a:ext cx="1207538" cy="258671"/>
          </a:xfrm>
          <a:prstGeom prst="rect">
            <a:avLst/>
          </a:prstGeom>
        </p:spPr>
      </p:pic>
      <p:grpSp>
        <p:nvGrpSpPr>
          <p:cNvPr id="23" name="Group 22">
            <a:extLst>
              <a:ext uri="{FF2B5EF4-FFF2-40B4-BE49-F238E27FC236}">
                <a16:creationId xmlns:a16="http://schemas.microsoft.com/office/drawing/2014/main" id="{806966EE-7DC9-42B7-AC98-DDA2D2A68725}"/>
              </a:ext>
            </a:extLst>
          </p:cNvPr>
          <p:cNvGrpSpPr/>
          <p:nvPr/>
        </p:nvGrpSpPr>
        <p:grpSpPr>
          <a:xfrm>
            <a:off x="2062962" y="2128487"/>
            <a:ext cx="6159022" cy="537733"/>
            <a:chOff x="2062962" y="2128487"/>
            <a:chExt cx="6159022" cy="537733"/>
          </a:xfrm>
        </p:grpSpPr>
        <p:sp>
          <p:nvSpPr>
            <p:cNvPr id="715" name="Rectangle 714">
              <a:extLst>
                <a:ext uri="{FF2B5EF4-FFF2-40B4-BE49-F238E27FC236}">
                  <a16:creationId xmlns:a16="http://schemas.microsoft.com/office/drawing/2014/main" id="{5B2F8445-8EF1-431E-9FF4-70481E88613F}"/>
                </a:ext>
              </a:extLst>
            </p:cNvPr>
            <p:cNvSpPr/>
            <p:nvPr/>
          </p:nvSpPr>
          <p:spPr>
            <a:xfrm>
              <a:off x="2062962" y="2128487"/>
              <a:ext cx="6159022" cy="257763"/>
            </a:xfrm>
            <a:prstGeom prst="rect">
              <a:avLst/>
            </a:prstGeom>
            <a:solidFill>
              <a:schemeClr val="tx2"/>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Hybrid Cloud Infrastructure</a:t>
              </a:r>
            </a:p>
          </p:txBody>
        </p:sp>
        <p:sp>
          <p:nvSpPr>
            <p:cNvPr id="739" name="TextBox 550">
              <a:extLst>
                <a:ext uri="{FF2B5EF4-FFF2-40B4-BE49-F238E27FC236}">
                  <a16:creationId xmlns:a16="http://schemas.microsoft.com/office/drawing/2014/main" id="{25A1CD42-C2EA-4EFD-8659-36436EF9138C}"/>
                </a:ext>
              </a:extLst>
            </p:cNvPr>
            <p:cNvSpPr txBox="1"/>
            <p:nvPr/>
          </p:nvSpPr>
          <p:spPr>
            <a:xfrm>
              <a:off x="6030668" y="2389221"/>
              <a:ext cx="124722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078D7"/>
                      </a:gs>
                      <a:gs pos="100000">
                        <a:srgbClr val="0078D7"/>
                      </a:gs>
                    </a:gsLst>
                    <a:lin ang="5400000" scaled="1"/>
                  </a:gradFill>
                  <a:effectLst/>
                  <a:uLnTx/>
                  <a:uFillTx/>
                  <a:latin typeface="Segoe UI"/>
                  <a:ea typeface="+mn-ea"/>
                  <a:cs typeface="+mn-cs"/>
                </a:rPr>
                <a:t>Microsoft Azure</a:t>
              </a:r>
            </a:p>
          </p:txBody>
        </p:sp>
        <p:sp>
          <p:nvSpPr>
            <p:cNvPr id="491" name="TextBox 490">
              <a:extLst>
                <a:ext uri="{FF2B5EF4-FFF2-40B4-BE49-F238E27FC236}">
                  <a16:creationId xmlns:a16="http://schemas.microsoft.com/office/drawing/2014/main" id="{3344623C-5BC6-480B-BA98-B820168FAD76}"/>
                </a:ext>
              </a:extLst>
            </p:cNvPr>
            <p:cNvSpPr txBox="1"/>
            <p:nvPr/>
          </p:nvSpPr>
          <p:spPr>
            <a:xfrm>
              <a:off x="4194732" y="2389532"/>
              <a:ext cx="1067054" cy="246221"/>
            </a:xfrm>
            <a:prstGeom prst="rect">
              <a:avLst/>
            </a:prstGeom>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3rd party IaaS</a:t>
              </a:r>
            </a:p>
          </p:txBody>
        </p:sp>
      </p:grpSp>
      <p:cxnSp>
        <p:nvCxnSpPr>
          <p:cNvPr id="4" name="Connector: Elbow 3">
            <a:extLst>
              <a:ext uri="{FF2B5EF4-FFF2-40B4-BE49-F238E27FC236}">
                <a16:creationId xmlns:a16="http://schemas.microsoft.com/office/drawing/2014/main" id="{F1B49E56-0C89-42D1-BA16-F98FB3CFF099}"/>
              </a:ext>
            </a:extLst>
          </p:cNvPr>
          <p:cNvCxnSpPr>
            <a:cxnSpLocks/>
            <a:endCxn id="687" idx="1"/>
          </p:cNvCxnSpPr>
          <p:nvPr/>
        </p:nvCxnSpPr>
        <p:spPr>
          <a:xfrm rot="10800000" flipV="1">
            <a:off x="2472459" y="2679490"/>
            <a:ext cx="6118147" cy="855225"/>
          </a:xfrm>
          <a:prstGeom prst="bentConnector3">
            <a:avLst>
              <a:gd name="adj1" fmla="val 101340"/>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sp>
        <p:nvSpPr>
          <p:cNvPr id="29" name="Rectangle 28">
            <a:extLst>
              <a:ext uri="{FF2B5EF4-FFF2-40B4-BE49-F238E27FC236}">
                <a16:creationId xmlns:a16="http://schemas.microsoft.com/office/drawing/2014/main" id="{D2020000-3AE0-46DB-BFB6-28AE2836D2A1}"/>
              </a:ext>
            </a:extLst>
          </p:cNvPr>
          <p:cNvSpPr/>
          <p:nvPr/>
        </p:nvSpPr>
        <p:spPr>
          <a:xfrm>
            <a:off x="10711007" y="4836896"/>
            <a:ext cx="1491540" cy="2308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Active Directory</a:t>
            </a:r>
          </a:p>
        </p:txBody>
      </p:sp>
      <p:cxnSp>
        <p:nvCxnSpPr>
          <p:cNvPr id="193" name="Straight Connector 192">
            <a:extLst>
              <a:ext uri="{FF2B5EF4-FFF2-40B4-BE49-F238E27FC236}">
                <a16:creationId xmlns:a16="http://schemas.microsoft.com/office/drawing/2014/main" id="{599ADECA-CEBB-49C8-9AB5-EA37ECAFE2BC}"/>
              </a:ext>
            </a:extLst>
          </p:cNvPr>
          <p:cNvCxnSpPr>
            <a:cxnSpLocks/>
          </p:cNvCxnSpPr>
          <p:nvPr/>
        </p:nvCxnSpPr>
        <p:spPr>
          <a:xfrm flipH="1">
            <a:off x="7277888" y="2561170"/>
            <a:ext cx="1066087" cy="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30" name="Group 29">
            <a:extLst>
              <a:ext uri="{FF2B5EF4-FFF2-40B4-BE49-F238E27FC236}">
                <a16:creationId xmlns:a16="http://schemas.microsoft.com/office/drawing/2014/main" id="{E07C47F9-ACEC-4D51-A8A2-A450AC7DFD0D}"/>
              </a:ext>
            </a:extLst>
          </p:cNvPr>
          <p:cNvGrpSpPr/>
          <p:nvPr/>
        </p:nvGrpSpPr>
        <p:grpSpPr>
          <a:xfrm>
            <a:off x="8491368" y="362896"/>
            <a:ext cx="1128835" cy="1004795"/>
            <a:chOff x="8491368" y="362896"/>
            <a:chExt cx="1128835" cy="1004795"/>
          </a:xfrm>
        </p:grpSpPr>
        <p:sp>
          <p:nvSpPr>
            <p:cNvPr id="389" name="Rectangle 388">
              <a:extLst>
                <a:ext uri="{FF2B5EF4-FFF2-40B4-BE49-F238E27FC236}">
                  <a16:creationId xmlns:a16="http://schemas.microsoft.com/office/drawing/2014/main" id="{E2EF18E9-E4CB-454B-B76D-EB4392928A47}"/>
                </a:ext>
              </a:extLst>
            </p:cNvPr>
            <p:cNvSpPr/>
            <p:nvPr/>
          </p:nvSpPr>
          <p:spPr>
            <a:xfrm>
              <a:off x="8491368" y="362896"/>
              <a:ext cx="875561"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B3C00"/>
                  </a:solidFill>
                  <a:effectLst/>
                  <a:uLnTx/>
                  <a:uFillTx/>
                  <a:latin typeface="Segoe UI"/>
                  <a:ea typeface="+mn-ea"/>
                  <a:cs typeface="Segoe UI Light" panose="020B0502040204020203" pitchFamily="34" charset="0"/>
                </a:rPr>
                <a:t>Office 365</a:t>
              </a:r>
            </a:p>
          </p:txBody>
        </p:sp>
        <p:cxnSp>
          <p:nvCxnSpPr>
            <p:cNvPr id="487" name="Straight Connector 486">
              <a:extLst>
                <a:ext uri="{FF2B5EF4-FFF2-40B4-BE49-F238E27FC236}">
                  <a16:creationId xmlns:a16="http://schemas.microsoft.com/office/drawing/2014/main" id="{8E4028AD-7AE7-4FA5-9E61-2778447C655F}"/>
                </a:ext>
              </a:extLst>
            </p:cNvPr>
            <p:cNvCxnSpPr>
              <a:cxnSpLocks/>
            </p:cNvCxnSpPr>
            <p:nvPr/>
          </p:nvCxnSpPr>
          <p:spPr>
            <a:xfrm>
              <a:off x="8655991" y="615421"/>
              <a:ext cx="0" cy="449704"/>
            </a:xfrm>
            <a:prstGeom prst="line">
              <a:avLst/>
            </a:prstGeom>
            <a:ln w="19050">
              <a:solidFill>
                <a:srgbClr val="F94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3" name="Rectangle 642">
              <a:extLst>
                <a:ext uri="{FF2B5EF4-FFF2-40B4-BE49-F238E27FC236}">
                  <a16:creationId xmlns:a16="http://schemas.microsoft.com/office/drawing/2014/main" id="{B5E3FB8C-7D58-4D5A-A935-DD6AFDCBDA10}"/>
                </a:ext>
              </a:extLst>
            </p:cNvPr>
            <p:cNvSpPr/>
            <p:nvPr/>
          </p:nvSpPr>
          <p:spPr>
            <a:xfrm>
              <a:off x="8491368" y="1090692"/>
              <a:ext cx="112883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B3C00"/>
                  </a:solidFill>
                  <a:effectLst/>
                  <a:uLnTx/>
                  <a:uFillTx/>
                  <a:latin typeface="Segoe UI"/>
                  <a:ea typeface="+mn-ea"/>
                  <a:cs typeface="Segoe UI Light" panose="020B0502040204020203" pitchFamily="34" charset="0"/>
                </a:rPr>
                <a:t>Dynamics 365</a:t>
              </a:r>
            </a:p>
          </p:txBody>
        </p:sp>
      </p:grpSp>
      <p:sp>
        <p:nvSpPr>
          <p:cNvPr id="408" name="Rectangle 407">
            <a:extLst>
              <a:ext uri="{FF2B5EF4-FFF2-40B4-BE49-F238E27FC236}">
                <a16:creationId xmlns:a16="http://schemas.microsoft.com/office/drawing/2014/main" id="{8C4E18A5-B800-44B1-B107-2F0CC16AD7A4}"/>
              </a:ext>
            </a:extLst>
          </p:cNvPr>
          <p:cNvSpPr/>
          <p:nvPr/>
        </p:nvSpPr>
        <p:spPr>
          <a:xfrm>
            <a:off x="10375853" y="1262080"/>
            <a:ext cx="1600200" cy="257763"/>
          </a:xfrm>
          <a:prstGeom prst="rect">
            <a:avLst/>
          </a:prstGeom>
          <a:solidFill>
            <a:schemeClr val="accent4"/>
          </a:solidFill>
        </p:spPr>
        <p:txBody>
          <a:bodyPr wrap="square" t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Identity &amp; Access</a:t>
            </a:r>
          </a:p>
        </p:txBody>
      </p:sp>
      <p:cxnSp>
        <p:nvCxnSpPr>
          <p:cNvPr id="673" name="Connector: Elbow 672">
            <a:extLst>
              <a:ext uri="{FF2B5EF4-FFF2-40B4-BE49-F238E27FC236}">
                <a16:creationId xmlns:a16="http://schemas.microsoft.com/office/drawing/2014/main" id="{495B3EE6-BD9D-4BC2-9EFF-F32E825D55D8}"/>
              </a:ext>
            </a:extLst>
          </p:cNvPr>
          <p:cNvCxnSpPr>
            <a:cxnSpLocks/>
            <a:stCxn id="739" idx="3"/>
          </p:cNvCxnSpPr>
          <p:nvPr/>
        </p:nvCxnSpPr>
        <p:spPr>
          <a:xfrm flipV="1">
            <a:off x="7277888" y="1963979"/>
            <a:ext cx="1009892" cy="563742"/>
          </a:xfrm>
          <a:prstGeom prst="bentConnector3">
            <a:avLst>
              <a:gd name="adj1" fmla="val 99045"/>
            </a:avLst>
          </a:prstGeom>
          <a:ln w="19050">
            <a:solidFill>
              <a:schemeClr val="tx1">
                <a:lumMod val="60000"/>
                <a:lumOff val="4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6" name="Connector: Elbow 675">
            <a:extLst>
              <a:ext uri="{FF2B5EF4-FFF2-40B4-BE49-F238E27FC236}">
                <a16:creationId xmlns:a16="http://schemas.microsoft.com/office/drawing/2014/main" id="{680E6FA9-3206-4542-A2B4-2FCB73449C18}"/>
              </a:ext>
            </a:extLst>
          </p:cNvPr>
          <p:cNvCxnSpPr>
            <a:cxnSpLocks/>
          </p:cNvCxnSpPr>
          <p:nvPr/>
        </p:nvCxnSpPr>
        <p:spPr>
          <a:xfrm rot="16200000" flipH="1">
            <a:off x="1403866" y="4188904"/>
            <a:ext cx="1192799" cy="103194"/>
          </a:xfrm>
          <a:prstGeom prst="bentConnector3">
            <a:avLst>
              <a:gd name="adj1" fmla="val 100397"/>
            </a:avLst>
          </a:prstGeom>
          <a:ln w="19050">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0C1DDADB-F120-4241-9A1D-72AD83D5E073}"/>
              </a:ext>
            </a:extLst>
          </p:cNvPr>
          <p:cNvCxnSpPr>
            <a:cxnSpLocks/>
          </p:cNvCxnSpPr>
          <p:nvPr/>
        </p:nvCxnSpPr>
        <p:spPr>
          <a:xfrm flipH="1">
            <a:off x="5746238" y="1903751"/>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5" name="Straight Connector 704">
            <a:extLst>
              <a:ext uri="{FF2B5EF4-FFF2-40B4-BE49-F238E27FC236}">
                <a16:creationId xmlns:a16="http://schemas.microsoft.com/office/drawing/2014/main" id="{1E09EBC7-3EAB-45C7-952B-C119852F91FC}"/>
              </a:ext>
            </a:extLst>
          </p:cNvPr>
          <p:cNvCxnSpPr>
            <a:cxnSpLocks/>
          </p:cNvCxnSpPr>
          <p:nvPr/>
        </p:nvCxnSpPr>
        <p:spPr>
          <a:xfrm>
            <a:off x="10215940" y="1775123"/>
            <a:ext cx="1" cy="73589"/>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6" name="Connector: Elbow 715">
            <a:extLst>
              <a:ext uri="{FF2B5EF4-FFF2-40B4-BE49-F238E27FC236}">
                <a16:creationId xmlns:a16="http://schemas.microsoft.com/office/drawing/2014/main" id="{E12BD4FB-8723-470D-88E2-153C996E7359}"/>
              </a:ext>
            </a:extLst>
          </p:cNvPr>
          <p:cNvCxnSpPr>
            <a:cxnSpLocks/>
            <a:stCxn id="174" idx="1"/>
            <a:endCxn id="476" idx="3"/>
          </p:cNvCxnSpPr>
          <p:nvPr/>
        </p:nvCxnSpPr>
        <p:spPr>
          <a:xfrm rot="10800000" flipV="1">
            <a:off x="10003300" y="821806"/>
            <a:ext cx="621214" cy="1552866"/>
          </a:xfrm>
          <a:prstGeom prst="bentConnector3">
            <a:avLst>
              <a:gd name="adj1" fmla="val 50000"/>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FB99E1F1-C069-41B5-AF60-3AF92FB3DE66}"/>
              </a:ext>
            </a:extLst>
          </p:cNvPr>
          <p:cNvSpPr/>
          <p:nvPr/>
        </p:nvSpPr>
        <p:spPr bwMode="auto">
          <a:xfrm>
            <a:off x="10624514" y="780795"/>
            <a:ext cx="77668" cy="820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29" name="Connector: Elbow 728">
            <a:extLst>
              <a:ext uri="{FF2B5EF4-FFF2-40B4-BE49-F238E27FC236}">
                <a16:creationId xmlns:a16="http://schemas.microsoft.com/office/drawing/2014/main" id="{709024E8-D411-4EC3-83A4-48F66AAFAE7C}"/>
              </a:ext>
            </a:extLst>
          </p:cNvPr>
          <p:cNvCxnSpPr>
            <a:cxnSpLocks/>
          </p:cNvCxnSpPr>
          <p:nvPr/>
        </p:nvCxnSpPr>
        <p:spPr>
          <a:xfrm rot="10800000" flipV="1">
            <a:off x="10462464" y="821806"/>
            <a:ext cx="162050" cy="847712"/>
          </a:xfrm>
          <a:prstGeom prst="bentConnector2">
            <a:avLst/>
          </a:prstGeom>
          <a:ln w="19050">
            <a:solidFill>
              <a:srgbClr val="5C2D9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a16="http://schemas.microsoft.com/office/drawing/2014/main" id="{DB4A91C4-0E01-4485-B7FB-F9EE6A07EA0B}"/>
              </a:ext>
            </a:extLst>
          </p:cNvPr>
          <p:cNvCxnSpPr>
            <a:cxnSpLocks/>
          </p:cNvCxnSpPr>
          <p:nvPr/>
        </p:nvCxnSpPr>
        <p:spPr>
          <a:xfrm flipV="1">
            <a:off x="10220425" y="3604375"/>
            <a:ext cx="0" cy="104772"/>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pic>
        <p:nvPicPr>
          <p:cNvPr id="458" name="Picture 457">
            <a:extLst>
              <a:ext uri="{FF2B5EF4-FFF2-40B4-BE49-F238E27FC236}">
                <a16:creationId xmlns:a16="http://schemas.microsoft.com/office/drawing/2014/main" id="{FD46B378-1E6A-4F89-BCCD-3DEE2EDF89DF}"/>
              </a:ext>
            </a:extLst>
          </p:cNvPr>
          <p:cNvPicPr>
            <a:picLocks noChangeAspect="1"/>
          </p:cNvPicPr>
          <p:nvPr/>
        </p:nvPicPr>
        <p:blipFill>
          <a:blip r:embed="rId43">
            <a:duotone>
              <a:schemeClr val="accent1">
                <a:shade val="45000"/>
                <a:satMod val="135000"/>
              </a:schemeClr>
              <a:prstClr val="white"/>
            </a:duotone>
            <a:lum bright="-20000" contrast="40000"/>
          </a:blip>
          <a:stretch>
            <a:fillRect/>
          </a:stretch>
        </p:blipFill>
        <p:spPr>
          <a:xfrm>
            <a:off x="10425640" y="1610198"/>
            <a:ext cx="278831" cy="278832"/>
          </a:xfrm>
          <a:prstGeom prst="rect">
            <a:avLst/>
          </a:prstGeom>
        </p:spPr>
      </p:pic>
      <p:pic>
        <p:nvPicPr>
          <p:cNvPr id="459" name="Picture 458">
            <a:extLst>
              <a:ext uri="{FF2B5EF4-FFF2-40B4-BE49-F238E27FC236}">
                <a16:creationId xmlns:a16="http://schemas.microsoft.com/office/drawing/2014/main" id="{5A4582E1-1AEB-42AD-BFCA-3791D334651E}"/>
              </a:ext>
            </a:extLst>
          </p:cNvPr>
          <p:cNvPicPr>
            <a:picLocks noChangeAspect="1"/>
          </p:cNvPicPr>
          <p:nvPr/>
        </p:nvPicPr>
        <p:blipFill>
          <a:blip r:embed="rId44"/>
          <a:stretch>
            <a:fillRect/>
          </a:stretch>
        </p:blipFill>
        <p:spPr>
          <a:xfrm>
            <a:off x="10388351" y="4597773"/>
            <a:ext cx="295720" cy="197147"/>
          </a:xfrm>
          <a:prstGeom prst="rect">
            <a:avLst/>
          </a:prstGeom>
        </p:spPr>
      </p:pic>
      <p:grpSp>
        <p:nvGrpSpPr>
          <p:cNvPr id="717" name="Group 716">
            <a:extLst>
              <a:ext uri="{FF2B5EF4-FFF2-40B4-BE49-F238E27FC236}">
                <a16:creationId xmlns:a16="http://schemas.microsoft.com/office/drawing/2014/main" id="{30D2ACFA-C2F4-4D0E-8607-4F84B9903B4F}"/>
              </a:ext>
            </a:extLst>
          </p:cNvPr>
          <p:cNvGrpSpPr/>
          <p:nvPr/>
        </p:nvGrpSpPr>
        <p:grpSpPr>
          <a:xfrm>
            <a:off x="3821452" y="4664050"/>
            <a:ext cx="370338" cy="327772"/>
            <a:chOff x="4723767" y="3080378"/>
            <a:chExt cx="439858" cy="389301"/>
          </a:xfrm>
        </p:grpSpPr>
        <p:pic>
          <p:nvPicPr>
            <p:cNvPr id="718" name="Picture 717">
              <a:extLst>
                <a:ext uri="{FF2B5EF4-FFF2-40B4-BE49-F238E27FC236}">
                  <a16:creationId xmlns:a16="http://schemas.microsoft.com/office/drawing/2014/main" id="{EDABC81B-5CDF-4995-B033-597AF5E58AC7}"/>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21" name="Group 720">
              <a:extLst>
                <a:ext uri="{FF2B5EF4-FFF2-40B4-BE49-F238E27FC236}">
                  <a16:creationId xmlns:a16="http://schemas.microsoft.com/office/drawing/2014/main" id="{6904D6A0-6E77-4CC9-ABCE-BADF8F55760B}"/>
                </a:ext>
              </a:extLst>
            </p:cNvPr>
            <p:cNvGrpSpPr/>
            <p:nvPr/>
          </p:nvGrpSpPr>
          <p:grpSpPr>
            <a:xfrm>
              <a:off x="4723767" y="3080378"/>
              <a:ext cx="439858" cy="389301"/>
              <a:chOff x="3131835" y="4047725"/>
              <a:chExt cx="439858" cy="389301"/>
            </a:xfrm>
          </p:grpSpPr>
          <p:grpSp>
            <p:nvGrpSpPr>
              <p:cNvPr id="722" name="Group 721">
                <a:extLst>
                  <a:ext uri="{FF2B5EF4-FFF2-40B4-BE49-F238E27FC236}">
                    <a16:creationId xmlns:a16="http://schemas.microsoft.com/office/drawing/2014/main" id="{587FF1AF-FABE-4AAC-8E4F-B6460E9285AE}"/>
                  </a:ext>
                </a:extLst>
              </p:cNvPr>
              <p:cNvGrpSpPr/>
              <p:nvPr/>
            </p:nvGrpSpPr>
            <p:grpSpPr>
              <a:xfrm>
                <a:off x="3131835" y="4047725"/>
                <a:ext cx="182560" cy="348911"/>
                <a:chOff x="2136298" y="4226790"/>
                <a:chExt cx="196678" cy="375893"/>
              </a:xfrm>
            </p:grpSpPr>
            <p:sp>
              <p:nvSpPr>
                <p:cNvPr id="731" name="Rectangle 730">
                  <a:extLst>
                    <a:ext uri="{FF2B5EF4-FFF2-40B4-BE49-F238E27FC236}">
                      <a16:creationId xmlns:a16="http://schemas.microsoft.com/office/drawing/2014/main" id="{3E5B16F2-3D5A-4671-BBB0-B4C502FB1120}"/>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2" name="server">
                  <a:extLst>
                    <a:ext uri="{FF2B5EF4-FFF2-40B4-BE49-F238E27FC236}">
                      <a16:creationId xmlns:a16="http://schemas.microsoft.com/office/drawing/2014/main" id="{C5532183-AB50-4003-B709-1FB11B2B6351}"/>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23" name="Oval 722">
                <a:extLst>
                  <a:ext uri="{FF2B5EF4-FFF2-40B4-BE49-F238E27FC236}">
                    <a16:creationId xmlns:a16="http://schemas.microsoft.com/office/drawing/2014/main" id="{48D35492-3E2F-4D9F-8DCD-A76C59961ED4}"/>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25" name="Picture 724">
                <a:extLst>
                  <a:ext uri="{FF2B5EF4-FFF2-40B4-BE49-F238E27FC236}">
                    <a16:creationId xmlns:a16="http://schemas.microsoft.com/office/drawing/2014/main" id="{FDE070DE-E1C4-42BD-9159-1445C180E371}"/>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730" name="Freeform 6">
                <a:extLst>
                  <a:ext uri="{FF2B5EF4-FFF2-40B4-BE49-F238E27FC236}">
                    <a16:creationId xmlns:a16="http://schemas.microsoft.com/office/drawing/2014/main" id="{8750EAEB-9821-4801-8F64-B93C161CEC8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631" name="Group 630">
            <a:extLst>
              <a:ext uri="{FF2B5EF4-FFF2-40B4-BE49-F238E27FC236}">
                <a16:creationId xmlns:a16="http://schemas.microsoft.com/office/drawing/2014/main" id="{C39DC576-9AAC-43F9-9B25-FC0D1EF9B677}"/>
              </a:ext>
            </a:extLst>
          </p:cNvPr>
          <p:cNvGrpSpPr/>
          <p:nvPr/>
        </p:nvGrpSpPr>
        <p:grpSpPr>
          <a:xfrm>
            <a:off x="4366364" y="4664050"/>
            <a:ext cx="370338" cy="327772"/>
            <a:chOff x="4723767" y="3080378"/>
            <a:chExt cx="439858" cy="389301"/>
          </a:xfrm>
        </p:grpSpPr>
        <p:pic>
          <p:nvPicPr>
            <p:cNvPr id="632" name="Picture 631">
              <a:extLst>
                <a:ext uri="{FF2B5EF4-FFF2-40B4-BE49-F238E27FC236}">
                  <a16:creationId xmlns:a16="http://schemas.microsoft.com/office/drawing/2014/main" id="{BEDCB63A-A4BE-4551-BEB1-C07D35CF435D}"/>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33" name="Group 632">
              <a:extLst>
                <a:ext uri="{FF2B5EF4-FFF2-40B4-BE49-F238E27FC236}">
                  <a16:creationId xmlns:a16="http://schemas.microsoft.com/office/drawing/2014/main" id="{BBE0AFD2-DCCD-4B3E-90C3-5763893476FC}"/>
                </a:ext>
              </a:extLst>
            </p:cNvPr>
            <p:cNvGrpSpPr/>
            <p:nvPr/>
          </p:nvGrpSpPr>
          <p:grpSpPr>
            <a:xfrm>
              <a:off x="4723767" y="3080378"/>
              <a:ext cx="439858" cy="389301"/>
              <a:chOff x="3131835" y="4047725"/>
              <a:chExt cx="439858" cy="389301"/>
            </a:xfrm>
          </p:grpSpPr>
          <p:grpSp>
            <p:nvGrpSpPr>
              <p:cNvPr id="635" name="Group 634">
                <a:extLst>
                  <a:ext uri="{FF2B5EF4-FFF2-40B4-BE49-F238E27FC236}">
                    <a16:creationId xmlns:a16="http://schemas.microsoft.com/office/drawing/2014/main" id="{99C86171-C454-4F91-B278-7ECA34197906}"/>
                  </a:ext>
                </a:extLst>
              </p:cNvPr>
              <p:cNvGrpSpPr/>
              <p:nvPr/>
            </p:nvGrpSpPr>
            <p:grpSpPr>
              <a:xfrm>
                <a:off x="3131835" y="4047725"/>
                <a:ext cx="182560" cy="348911"/>
                <a:chOff x="2136298" y="4226790"/>
                <a:chExt cx="196678" cy="375893"/>
              </a:xfrm>
            </p:grpSpPr>
            <p:sp>
              <p:nvSpPr>
                <p:cNvPr id="648" name="Rectangle 647">
                  <a:extLst>
                    <a:ext uri="{FF2B5EF4-FFF2-40B4-BE49-F238E27FC236}">
                      <a16:creationId xmlns:a16="http://schemas.microsoft.com/office/drawing/2014/main" id="{57044A60-969C-4B2D-BC56-EE3C5A019B35}"/>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9" name="server">
                  <a:extLst>
                    <a:ext uri="{FF2B5EF4-FFF2-40B4-BE49-F238E27FC236}">
                      <a16:creationId xmlns:a16="http://schemas.microsoft.com/office/drawing/2014/main" id="{EDD3E45D-59C3-4AAC-942E-E51F10BD7AEA}"/>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36" name="Oval 635">
                <a:extLst>
                  <a:ext uri="{FF2B5EF4-FFF2-40B4-BE49-F238E27FC236}">
                    <a16:creationId xmlns:a16="http://schemas.microsoft.com/office/drawing/2014/main" id="{1AC50614-D910-4F74-9FCB-AAF49AC244BB}"/>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6" name="Picture 645">
                <a:extLst>
                  <a:ext uri="{FF2B5EF4-FFF2-40B4-BE49-F238E27FC236}">
                    <a16:creationId xmlns:a16="http://schemas.microsoft.com/office/drawing/2014/main" id="{A6B2F45D-B39D-4559-9199-2B4016ED0E18}"/>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47" name="Freeform 6">
                <a:extLst>
                  <a:ext uri="{FF2B5EF4-FFF2-40B4-BE49-F238E27FC236}">
                    <a16:creationId xmlns:a16="http://schemas.microsoft.com/office/drawing/2014/main" id="{282E1AE3-CD2C-4152-B75D-02480AB1A38D}"/>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6" name="Group 5">
            <a:extLst>
              <a:ext uri="{FF2B5EF4-FFF2-40B4-BE49-F238E27FC236}">
                <a16:creationId xmlns:a16="http://schemas.microsoft.com/office/drawing/2014/main" id="{EF9C0FF6-3C16-47E6-89A6-147205FE0E0F}"/>
              </a:ext>
            </a:extLst>
          </p:cNvPr>
          <p:cNvGrpSpPr/>
          <p:nvPr/>
        </p:nvGrpSpPr>
        <p:grpSpPr>
          <a:xfrm>
            <a:off x="3127872" y="4599586"/>
            <a:ext cx="371764" cy="354262"/>
            <a:chOff x="775326" y="4265359"/>
            <a:chExt cx="420437" cy="400643"/>
          </a:xfrm>
        </p:grpSpPr>
        <p:grpSp>
          <p:nvGrpSpPr>
            <p:cNvPr id="654" name="Group 653">
              <a:extLst>
                <a:ext uri="{FF2B5EF4-FFF2-40B4-BE49-F238E27FC236}">
                  <a16:creationId xmlns:a16="http://schemas.microsoft.com/office/drawing/2014/main" id="{8F05EEE9-7D91-465C-991B-600A235FD042}"/>
                </a:ext>
              </a:extLst>
            </p:cNvPr>
            <p:cNvGrpSpPr/>
            <p:nvPr/>
          </p:nvGrpSpPr>
          <p:grpSpPr>
            <a:xfrm>
              <a:off x="812649" y="4265359"/>
              <a:ext cx="182560" cy="348911"/>
              <a:chOff x="2136298" y="4226790"/>
              <a:chExt cx="196678" cy="375893"/>
            </a:xfrm>
          </p:grpSpPr>
          <p:sp>
            <p:nvSpPr>
              <p:cNvPr id="655" name="Rectangle 654">
                <a:extLst>
                  <a:ext uri="{FF2B5EF4-FFF2-40B4-BE49-F238E27FC236}">
                    <a16:creationId xmlns:a16="http://schemas.microsoft.com/office/drawing/2014/main" id="{DCD23AE5-BF7A-45A6-A0D0-9600F7161D4C}"/>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6" name="server">
                <a:extLst>
                  <a:ext uri="{FF2B5EF4-FFF2-40B4-BE49-F238E27FC236}">
                    <a16:creationId xmlns:a16="http://schemas.microsoft.com/office/drawing/2014/main" id="{6DA02F9B-F98A-479D-ADCB-647355DD241F}"/>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657" name="Group 656">
              <a:extLst>
                <a:ext uri="{FF2B5EF4-FFF2-40B4-BE49-F238E27FC236}">
                  <a16:creationId xmlns:a16="http://schemas.microsoft.com/office/drawing/2014/main" id="{6FF29205-866F-4BA1-B243-F338FB8C835A}"/>
                </a:ext>
              </a:extLst>
            </p:cNvPr>
            <p:cNvGrpSpPr/>
            <p:nvPr/>
          </p:nvGrpSpPr>
          <p:grpSpPr>
            <a:xfrm>
              <a:off x="890810" y="4317091"/>
              <a:ext cx="182560" cy="348911"/>
              <a:chOff x="2136298" y="4226790"/>
              <a:chExt cx="196678" cy="375893"/>
            </a:xfrm>
          </p:grpSpPr>
          <p:sp>
            <p:nvSpPr>
              <p:cNvPr id="658" name="Rectangle 657">
                <a:extLst>
                  <a:ext uri="{FF2B5EF4-FFF2-40B4-BE49-F238E27FC236}">
                    <a16:creationId xmlns:a16="http://schemas.microsoft.com/office/drawing/2014/main" id="{8B03A884-8F4A-48E1-B0CC-4CF7C20B1CAD}"/>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9" name="server">
                <a:extLst>
                  <a:ext uri="{FF2B5EF4-FFF2-40B4-BE49-F238E27FC236}">
                    <a16:creationId xmlns:a16="http://schemas.microsoft.com/office/drawing/2014/main" id="{302C73EA-AAED-45BC-856A-5AC84CB1B17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0" name="TextBox 659">
              <a:extLst>
                <a:ext uri="{FF2B5EF4-FFF2-40B4-BE49-F238E27FC236}">
                  <a16:creationId xmlns:a16="http://schemas.microsoft.com/office/drawing/2014/main" id="{5124BEC1-0987-4ACE-A06E-FA91D12D8D7C}"/>
                </a:ext>
              </a:extLst>
            </p:cNvPr>
            <p:cNvSpPr txBox="1"/>
            <p:nvPr/>
          </p:nvSpPr>
          <p:spPr>
            <a:xfrm>
              <a:off x="775326" y="4350059"/>
              <a:ext cx="420437" cy="208843"/>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90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VMs</a:t>
              </a:r>
            </a:p>
          </p:txBody>
        </p:sp>
      </p:grpSp>
      <p:grpSp>
        <p:nvGrpSpPr>
          <p:cNvPr id="650" name="Group 649">
            <a:extLst>
              <a:ext uri="{FF2B5EF4-FFF2-40B4-BE49-F238E27FC236}">
                <a16:creationId xmlns:a16="http://schemas.microsoft.com/office/drawing/2014/main" id="{2D817036-31AF-4512-A3D7-9D591DD3FA6C}"/>
              </a:ext>
            </a:extLst>
          </p:cNvPr>
          <p:cNvGrpSpPr/>
          <p:nvPr/>
        </p:nvGrpSpPr>
        <p:grpSpPr>
          <a:xfrm>
            <a:off x="5595743" y="4664050"/>
            <a:ext cx="370338" cy="327772"/>
            <a:chOff x="4723767" y="3080378"/>
            <a:chExt cx="439858" cy="389301"/>
          </a:xfrm>
        </p:grpSpPr>
        <p:pic>
          <p:nvPicPr>
            <p:cNvPr id="651" name="Picture 650">
              <a:extLst>
                <a:ext uri="{FF2B5EF4-FFF2-40B4-BE49-F238E27FC236}">
                  <a16:creationId xmlns:a16="http://schemas.microsoft.com/office/drawing/2014/main" id="{4DC7C6E3-9DC8-45BE-BF82-2138F5832614}"/>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52" name="Group 651">
              <a:extLst>
                <a:ext uri="{FF2B5EF4-FFF2-40B4-BE49-F238E27FC236}">
                  <a16:creationId xmlns:a16="http://schemas.microsoft.com/office/drawing/2014/main" id="{DD2DD0EA-342E-4E97-8FF7-5936FA62B3A5}"/>
                </a:ext>
              </a:extLst>
            </p:cNvPr>
            <p:cNvGrpSpPr/>
            <p:nvPr/>
          </p:nvGrpSpPr>
          <p:grpSpPr>
            <a:xfrm>
              <a:off x="4723767" y="3080378"/>
              <a:ext cx="439858" cy="389301"/>
              <a:chOff x="3131835" y="4047725"/>
              <a:chExt cx="439858" cy="389301"/>
            </a:xfrm>
          </p:grpSpPr>
          <p:grpSp>
            <p:nvGrpSpPr>
              <p:cNvPr id="653" name="Group 652">
                <a:extLst>
                  <a:ext uri="{FF2B5EF4-FFF2-40B4-BE49-F238E27FC236}">
                    <a16:creationId xmlns:a16="http://schemas.microsoft.com/office/drawing/2014/main" id="{3C720BB6-1FF2-4CB9-9F3D-22FC32117C56}"/>
                  </a:ext>
                </a:extLst>
              </p:cNvPr>
              <p:cNvGrpSpPr/>
              <p:nvPr/>
            </p:nvGrpSpPr>
            <p:grpSpPr>
              <a:xfrm>
                <a:off x="3131835" y="4047725"/>
                <a:ext cx="182560" cy="348911"/>
                <a:chOff x="2136298" y="4226790"/>
                <a:chExt cx="196678" cy="375893"/>
              </a:xfrm>
            </p:grpSpPr>
            <p:sp>
              <p:nvSpPr>
                <p:cNvPr id="666" name="Rectangle 665">
                  <a:extLst>
                    <a:ext uri="{FF2B5EF4-FFF2-40B4-BE49-F238E27FC236}">
                      <a16:creationId xmlns:a16="http://schemas.microsoft.com/office/drawing/2014/main" id="{719B7FA9-7CC0-41D3-BAF4-B3433A4BC5F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7" name="server">
                  <a:extLst>
                    <a:ext uri="{FF2B5EF4-FFF2-40B4-BE49-F238E27FC236}">
                      <a16:creationId xmlns:a16="http://schemas.microsoft.com/office/drawing/2014/main" id="{A05B6DA1-2B69-4E13-A636-FA37F8AA5DD6}"/>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1" name="Oval 660">
                <a:extLst>
                  <a:ext uri="{FF2B5EF4-FFF2-40B4-BE49-F238E27FC236}">
                    <a16:creationId xmlns:a16="http://schemas.microsoft.com/office/drawing/2014/main" id="{32951057-9049-41F1-9CEC-8FB37939C4CC}"/>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62" name="Picture 661">
                <a:extLst>
                  <a:ext uri="{FF2B5EF4-FFF2-40B4-BE49-F238E27FC236}">
                    <a16:creationId xmlns:a16="http://schemas.microsoft.com/office/drawing/2014/main" id="{949717CA-63E1-4658-AC78-817C25CC47E5}"/>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63" name="Freeform 6">
                <a:extLst>
                  <a:ext uri="{FF2B5EF4-FFF2-40B4-BE49-F238E27FC236}">
                    <a16:creationId xmlns:a16="http://schemas.microsoft.com/office/drawing/2014/main" id="{9B31D166-51ED-4330-B9E9-44FDFD738DC3}"/>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92" name="Rectangle 91">
            <a:hlinkClick r:id="rId45" tooltip="Microsoft Intune provides mobile device management, mobile application management, and PC management capabilities from the cloud. "/>
            <a:extLst>
              <a:ext uri="{FF2B5EF4-FFF2-40B4-BE49-F238E27FC236}">
                <a16:creationId xmlns:a16="http://schemas.microsoft.com/office/drawing/2014/main" id="{C7C11BC6-090A-4DFF-A6E6-F0F888E7DCDE}"/>
              </a:ext>
            </a:extLst>
          </p:cNvPr>
          <p:cNvSpPr/>
          <p:nvPr/>
        </p:nvSpPr>
        <p:spPr>
          <a:xfrm>
            <a:off x="292459" y="3285286"/>
            <a:ext cx="1490472" cy="211725"/>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Intune MDM/MAM</a:t>
            </a:r>
          </a:p>
        </p:txBody>
      </p:sp>
      <p:grpSp>
        <p:nvGrpSpPr>
          <p:cNvPr id="42" name="Group 41">
            <a:extLst>
              <a:ext uri="{FF2B5EF4-FFF2-40B4-BE49-F238E27FC236}">
                <a16:creationId xmlns:a16="http://schemas.microsoft.com/office/drawing/2014/main" id="{8C2495AC-5789-4EEE-9A8C-143E6B5C1712}"/>
              </a:ext>
            </a:extLst>
          </p:cNvPr>
          <p:cNvGrpSpPr/>
          <p:nvPr/>
        </p:nvGrpSpPr>
        <p:grpSpPr>
          <a:xfrm>
            <a:off x="2482471" y="2729987"/>
            <a:ext cx="5739513" cy="717660"/>
            <a:chOff x="2545101" y="2729987"/>
            <a:chExt cx="5739513" cy="717660"/>
          </a:xfrm>
        </p:grpSpPr>
        <p:sp>
          <p:nvSpPr>
            <p:cNvPr id="496" name="Rectangle 495">
              <a:hlinkClick r:id="rId46" tooltip="Azure Security Center is built into the Azure platform and provides cross-platform threat protection and detection across clouds and on-premises. "/>
              <a:extLst>
                <a:ext uri="{FF2B5EF4-FFF2-40B4-BE49-F238E27FC236}">
                  <a16:creationId xmlns:a16="http://schemas.microsoft.com/office/drawing/2014/main" id="{22F6955C-7797-41A3-BC81-39386EA09AAF}"/>
                </a:ext>
              </a:extLst>
            </p:cNvPr>
            <p:cNvSpPr/>
            <p:nvPr/>
          </p:nvSpPr>
          <p:spPr>
            <a:xfrm>
              <a:off x="2545101" y="2729987"/>
              <a:ext cx="5739513" cy="265176"/>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Security Center – </a:t>
              </a:r>
              <a:r>
                <a:rPr kumimoji="0" 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Cross Platform Visibility, Protection, and Threat Detection</a:t>
              </a:r>
            </a:p>
          </p:txBody>
        </p:sp>
        <p:sp>
          <p:nvSpPr>
            <p:cNvPr id="486" name="Rectangle 485">
              <a:hlinkClick r:id="rId46" tooltip="Azure Security Center is built into the Azure platform and provides cross-platform threat protection and detection across clouds and on-premises."/>
              <a:extLst>
                <a:ext uri="{FF2B5EF4-FFF2-40B4-BE49-F238E27FC236}">
                  <a16:creationId xmlns:a16="http://schemas.microsoft.com/office/drawing/2014/main" id="{B2FEC623-8E6E-47DD-B7ED-8BFB1FAD9AF5}"/>
                </a:ext>
              </a:extLst>
            </p:cNvPr>
            <p:cNvSpPr/>
            <p:nvPr/>
          </p:nvSpPr>
          <p:spPr>
            <a:xfrm>
              <a:off x="6792541" y="2960895"/>
              <a:ext cx="1492073" cy="486752"/>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1440" tIns="18288"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9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1" name="Rectangle 40">
              <a:extLst>
                <a:ext uri="{FF2B5EF4-FFF2-40B4-BE49-F238E27FC236}">
                  <a16:creationId xmlns:a16="http://schemas.microsoft.com/office/drawing/2014/main" id="{4C07ED51-B9AD-4237-A20D-693584F653BE}"/>
                </a:ext>
              </a:extLst>
            </p:cNvPr>
            <p:cNvSpPr/>
            <p:nvPr/>
          </p:nvSpPr>
          <p:spPr bwMode="auto">
            <a:xfrm>
              <a:off x="6766784" y="2928667"/>
              <a:ext cx="1505671" cy="545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8" name="Rectangle 507">
              <a:hlinkClick r:id="rId47" tooltip="Security Center Just in time virtual machine (VM) access can be used to lock down inbound traffic to your Azure VMs, reducing exposure to attacks while providing easy access to connect to VMs when needed."/>
              <a:extLst>
                <a:ext uri="{FF2B5EF4-FFF2-40B4-BE49-F238E27FC236}">
                  <a16:creationId xmlns:a16="http://schemas.microsoft.com/office/drawing/2014/main" id="{B709644C-878C-40F2-8CF0-5EC61A7D4068}"/>
                </a:ext>
              </a:extLst>
            </p:cNvPr>
            <p:cNvSpPr/>
            <p:nvPr/>
          </p:nvSpPr>
          <p:spPr>
            <a:xfrm>
              <a:off x="6885890" y="2965374"/>
              <a:ext cx="1322029" cy="176612"/>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Just in Time VM Access</a:t>
              </a:r>
            </a:p>
          </p:txBody>
        </p:sp>
        <p:sp>
          <p:nvSpPr>
            <p:cNvPr id="551" name="Rectangle 550">
              <a:hlinkClick r:id="rId48" tooltip="Security health monitoring provides continuous risk assessment and actionable recommendations for VMs, applications, networks, storage and data services to identify missing patches, AV updates, WAFs, and many more "/>
              <a:extLst>
                <a:ext uri="{FF2B5EF4-FFF2-40B4-BE49-F238E27FC236}">
                  <a16:creationId xmlns:a16="http://schemas.microsoft.com/office/drawing/2014/main" id="{D4952DD4-0053-4FE3-91EB-864E477ACE63}"/>
                </a:ext>
              </a:extLst>
            </p:cNvPr>
            <p:cNvSpPr/>
            <p:nvPr/>
          </p:nvSpPr>
          <p:spPr>
            <a:xfrm>
              <a:off x="6884068" y="2790131"/>
              <a:ext cx="1325880" cy="176612"/>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Configuration Hygiene</a:t>
              </a:r>
            </a:p>
          </p:txBody>
        </p:sp>
      </p:grpSp>
      <p:grpSp>
        <p:nvGrpSpPr>
          <p:cNvPr id="503" name="Group 502">
            <a:extLst>
              <a:ext uri="{FF2B5EF4-FFF2-40B4-BE49-F238E27FC236}">
                <a16:creationId xmlns:a16="http://schemas.microsoft.com/office/drawing/2014/main" id="{9953DD19-D337-49AF-8105-9148F0304682}"/>
              </a:ext>
            </a:extLst>
          </p:cNvPr>
          <p:cNvGrpSpPr/>
          <p:nvPr/>
        </p:nvGrpSpPr>
        <p:grpSpPr>
          <a:xfrm>
            <a:off x="7381099" y="3351568"/>
            <a:ext cx="188672" cy="45719"/>
            <a:chOff x="6660452" y="3094221"/>
            <a:chExt cx="188672" cy="45719"/>
          </a:xfrm>
        </p:grpSpPr>
        <p:sp>
          <p:nvSpPr>
            <p:cNvPr id="505" name="Oval 504">
              <a:extLst>
                <a:ext uri="{FF2B5EF4-FFF2-40B4-BE49-F238E27FC236}">
                  <a16:creationId xmlns:a16="http://schemas.microsoft.com/office/drawing/2014/main" id="{1748CA5A-8D36-4D98-A331-44FFBCA3055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6" name="Oval 505">
              <a:extLst>
                <a:ext uri="{FF2B5EF4-FFF2-40B4-BE49-F238E27FC236}">
                  <a16:creationId xmlns:a16="http://schemas.microsoft.com/office/drawing/2014/main" id="{1E6CDBC7-8319-4F87-B3DA-4EC3DEC615D6}"/>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7" name="Oval 506">
              <a:extLst>
                <a:ext uri="{FF2B5EF4-FFF2-40B4-BE49-F238E27FC236}">
                  <a16:creationId xmlns:a16="http://schemas.microsoft.com/office/drawing/2014/main" id="{53883877-AE9A-46B0-BCED-40B7ED1BB5A4}"/>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5" name="Rectangle 84">
            <a:extLst>
              <a:ext uri="{FF2B5EF4-FFF2-40B4-BE49-F238E27FC236}">
                <a16:creationId xmlns:a16="http://schemas.microsoft.com/office/drawing/2014/main" id="{787D9F16-E77E-469E-A4B1-C97BE5AE5B5C}"/>
              </a:ext>
            </a:extLst>
          </p:cNvPr>
          <p:cNvSpPr/>
          <p:nvPr/>
        </p:nvSpPr>
        <p:spPr bwMode="auto">
          <a:xfrm>
            <a:off x="5907081" y="5508373"/>
            <a:ext cx="621772" cy="76485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97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Included with Azure (VMs/etc.)</a:t>
            </a:r>
          </a:p>
          <a:p>
            <a:pPr marL="0" marR="0" lvl="0" indent="0" algn="l" defTabSz="914400" rtl="0" eaLnBrk="1" fontAlgn="base" latinLnBrk="0" hangingPunct="1">
              <a:lnSpc>
                <a:spcPct val="97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Premium Security Feature</a:t>
            </a:r>
          </a:p>
        </p:txBody>
      </p:sp>
      <p:grpSp>
        <p:nvGrpSpPr>
          <p:cNvPr id="168" name="Group 167">
            <a:extLst>
              <a:ext uri="{FF2B5EF4-FFF2-40B4-BE49-F238E27FC236}">
                <a16:creationId xmlns:a16="http://schemas.microsoft.com/office/drawing/2014/main" id="{888871D0-EAEC-4D6B-A41A-9BB17DCE7729}"/>
              </a:ext>
            </a:extLst>
          </p:cNvPr>
          <p:cNvGrpSpPr/>
          <p:nvPr/>
        </p:nvGrpSpPr>
        <p:grpSpPr>
          <a:xfrm>
            <a:off x="6033699" y="919782"/>
            <a:ext cx="391537" cy="163189"/>
            <a:chOff x="5576198" y="965691"/>
            <a:chExt cx="493273" cy="217085"/>
          </a:xfrm>
        </p:grpSpPr>
        <p:sp>
          <p:nvSpPr>
            <p:cNvPr id="167" name="Rectangle 166">
              <a:extLst>
                <a:ext uri="{FF2B5EF4-FFF2-40B4-BE49-F238E27FC236}">
                  <a16:creationId xmlns:a16="http://schemas.microsoft.com/office/drawing/2014/main" id="{3B77C7B6-0F18-4165-8B68-09D7592537F8}"/>
                </a:ext>
              </a:extLst>
            </p:cNvPr>
            <p:cNvSpPr/>
            <p:nvPr/>
          </p:nvSpPr>
          <p:spPr bwMode="auto">
            <a:xfrm>
              <a:off x="5576198" y="965691"/>
              <a:ext cx="493273" cy="21708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7" name="Rectangle 556">
              <a:extLst>
                <a:ext uri="{FF2B5EF4-FFF2-40B4-BE49-F238E27FC236}">
                  <a16:creationId xmlns:a16="http://schemas.microsoft.com/office/drawing/2014/main" id="{92E7D114-70A2-4141-B316-B59FB0D7C3DE}"/>
                </a:ext>
              </a:extLst>
            </p:cNvPr>
            <p:cNvSpPr/>
            <p:nvPr/>
          </p:nvSpPr>
          <p:spPr bwMode="auto">
            <a:xfrm>
              <a:off x="5628559" y="100026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8" name="Rectangle 557">
              <a:extLst>
                <a:ext uri="{FF2B5EF4-FFF2-40B4-BE49-F238E27FC236}">
                  <a16:creationId xmlns:a16="http://schemas.microsoft.com/office/drawing/2014/main" id="{3711F811-8D0B-4AA7-8DD2-A50BCB31F800}"/>
                </a:ext>
              </a:extLst>
            </p:cNvPr>
            <p:cNvSpPr/>
            <p:nvPr/>
          </p:nvSpPr>
          <p:spPr bwMode="auto">
            <a:xfrm>
              <a:off x="5628559" y="106010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9" name="Rectangle 558">
              <a:extLst>
                <a:ext uri="{FF2B5EF4-FFF2-40B4-BE49-F238E27FC236}">
                  <a16:creationId xmlns:a16="http://schemas.microsoft.com/office/drawing/2014/main" id="{E5CA79D5-32AD-4E02-B92F-0B4E7E7D660B}"/>
                </a:ext>
              </a:extLst>
            </p:cNvPr>
            <p:cNvSpPr/>
            <p:nvPr/>
          </p:nvSpPr>
          <p:spPr bwMode="auto">
            <a:xfrm>
              <a:off x="5628559" y="111994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64" name="Straight Arrow Connector 163">
            <a:extLst>
              <a:ext uri="{FF2B5EF4-FFF2-40B4-BE49-F238E27FC236}">
                <a16:creationId xmlns:a16="http://schemas.microsoft.com/office/drawing/2014/main" id="{59115950-DFE3-48FF-B273-78A18FF91FFF}"/>
              </a:ext>
            </a:extLst>
          </p:cNvPr>
          <p:cNvCxnSpPr>
            <a:cxnSpLocks/>
          </p:cNvCxnSpPr>
          <p:nvPr/>
        </p:nvCxnSpPr>
        <p:spPr>
          <a:xfrm flipH="1" flipV="1">
            <a:off x="5923304" y="1074570"/>
            <a:ext cx="120464" cy="76923"/>
          </a:xfrm>
          <a:prstGeom prst="straightConnector1">
            <a:avLst/>
          </a:prstGeom>
          <a:ln w="34925">
            <a:solidFill>
              <a:schemeClr val="bg1">
                <a:lumMod val="65000"/>
              </a:schemeClr>
            </a:solidFill>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760" name="Straight Connector 759">
            <a:extLst>
              <a:ext uri="{FF2B5EF4-FFF2-40B4-BE49-F238E27FC236}">
                <a16:creationId xmlns:a16="http://schemas.microsoft.com/office/drawing/2014/main" id="{CF1E4630-3514-4744-B2DB-12A95FFD3A44}"/>
              </a:ext>
            </a:extLst>
          </p:cNvPr>
          <p:cNvCxnSpPr>
            <a:cxnSpLocks/>
          </p:cNvCxnSpPr>
          <p:nvPr/>
        </p:nvCxnSpPr>
        <p:spPr>
          <a:xfrm>
            <a:off x="2779221" y="868391"/>
            <a:ext cx="0" cy="773231"/>
          </a:xfrm>
          <a:prstGeom prst="line">
            <a:avLst/>
          </a:prstGeom>
          <a:noFill/>
          <a:ln w="38100" cap="flat" cmpd="sng" algn="ctr">
            <a:solidFill>
              <a:srgbClr val="505050"/>
            </a:solidFill>
            <a:prstDash val="solid"/>
            <a:headEnd type="none"/>
            <a:tailEnd type="none"/>
          </a:ln>
          <a:effectLst/>
        </p:spPr>
      </p:cxnSp>
      <p:cxnSp>
        <p:nvCxnSpPr>
          <p:cNvPr id="761" name="Straight Connector 760">
            <a:extLst>
              <a:ext uri="{FF2B5EF4-FFF2-40B4-BE49-F238E27FC236}">
                <a16:creationId xmlns:a16="http://schemas.microsoft.com/office/drawing/2014/main" id="{44FB6335-1BF3-47EB-A30C-96C8D71E92A1}"/>
              </a:ext>
            </a:extLst>
          </p:cNvPr>
          <p:cNvCxnSpPr>
            <a:cxnSpLocks/>
          </p:cNvCxnSpPr>
          <p:nvPr/>
        </p:nvCxnSpPr>
        <p:spPr>
          <a:xfrm>
            <a:off x="3485488" y="862817"/>
            <a:ext cx="0" cy="768515"/>
          </a:xfrm>
          <a:prstGeom prst="line">
            <a:avLst/>
          </a:prstGeom>
          <a:noFill/>
          <a:ln w="38100" cap="flat" cmpd="sng" algn="ctr">
            <a:solidFill>
              <a:srgbClr val="505050"/>
            </a:solidFill>
            <a:prstDash val="solid"/>
            <a:headEnd type="none"/>
            <a:tailEnd type="none"/>
          </a:ln>
          <a:effectLst/>
        </p:spPr>
      </p:cxnSp>
      <p:cxnSp>
        <p:nvCxnSpPr>
          <p:cNvPr id="762" name="Straight Connector 761">
            <a:extLst>
              <a:ext uri="{FF2B5EF4-FFF2-40B4-BE49-F238E27FC236}">
                <a16:creationId xmlns:a16="http://schemas.microsoft.com/office/drawing/2014/main" id="{B6FBB8A0-0F1D-478B-96E0-6F59B6E70D3E}"/>
              </a:ext>
            </a:extLst>
          </p:cNvPr>
          <p:cNvCxnSpPr>
            <a:cxnSpLocks/>
          </p:cNvCxnSpPr>
          <p:nvPr/>
        </p:nvCxnSpPr>
        <p:spPr>
          <a:xfrm>
            <a:off x="4170518" y="1209298"/>
            <a:ext cx="0" cy="422034"/>
          </a:xfrm>
          <a:prstGeom prst="line">
            <a:avLst/>
          </a:prstGeom>
          <a:noFill/>
          <a:ln w="38100" cap="flat" cmpd="sng" algn="ctr">
            <a:solidFill>
              <a:srgbClr val="505050"/>
            </a:solidFill>
            <a:prstDash val="solid"/>
            <a:headEnd type="none"/>
            <a:tailEnd type="none"/>
          </a:ln>
          <a:effectLst/>
        </p:spPr>
      </p:cxnSp>
      <p:grpSp>
        <p:nvGrpSpPr>
          <p:cNvPr id="38" name="Group 37">
            <a:extLst>
              <a:ext uri="{FF2B5EF4-FFF2-40B4-BE49-F238E27FC236}">
                <a16:creationId xmlns:a16="http://schemas.microsoft.com/office/drawing/2014/main" id="{4C8A5727-BDAF-4873-A73A-D0E5BB1BBD0E}"/>
              </a:ext>
            </a:extLst>
          </p:cNvPr>
          <p:cNvGrpSpPr/>
          <p:nvPr/>
        </p:nvGrpSpPr>
        <p:grpSpPr>
          <a:xfrm>
            <a:off x="152400" y="101085"/>
            <a:ext cx="4422525" cy="1707904"/>
            <a:chOff x="152400" y="101085"/>
            <a:chExt cx="4422525" cy="1707904"/>
          </a:xfrm>
        </p:grpSpPr>
        <p:sp>
          <p:nvSpPr>
            <p:cNvPr id="578" name="Rectangle 577">
              <a:extLst>
                <a:ext uri="{FF2B5EF4-FFF2-40B4-BE49-F238E27FC236}">
                  <a16:creationId xmlns:a16="http://schemas.microsoft.com/office/drawing/2014/main" id="{DFA51ABB-3787-409C-B793-B8E6738B4F4D}"/>
                </a:ext>
              </a:extLst>
            </p:cNvPr>
            <p:cNvSpPr/>
            <p:nvPr/>
          </p:nvSpPr>
          <p:spPr bwMode="auto">
            <a:xfrm>
              <a:off x="152400" y="101085"/>
              <a:ext cx="4422525" cy="1707904"/>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4329A901-5373-4AE7-BB3B-D3820135668F}"/>
                </a:ext>
              </a:extLst>
            </p:cNvPr>
            <p:cNvSpPr/>
            <p:nvPr/>
          </p:nvSpPr>
          <p:spPr>
            <a:xfrm>
              <a:off x="155473" y="103218"/>
              <a:ext cx="4419452" cy="257763"/>
            </a:xfrm>
            <a:prstGeom prst="rect">
              <a:avLst/>
            </a:prstGeom>
            <a:solidFill>
              <a:srgbClr val="50505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Security Operations Center (SOC)</a:t>
              </a:r>
            </a:p>
          </p:txBody>
        </p:sp>
      </p:grpSp>
      <p:cxnSp>
        <p:nvCxnSpPr>
          <p:cNvPr id="690" name="Straight Connector 689">
            <a:extLst>
              <a:ext uri="{FF2B5EF4-FFF2-40B4-BE49-F238E27FC236}">
                <a16:creationId xmlns:a16="http://schemas.microsoft.com/office/drawing/2014/main" id="{592E8FA1-2490-4ADA-A701-CA34E0B4C0C5}"/>
              </a:ext>
            </a:extLst>
          </p:cNvPr>
          <p:cNvCxnSpPr>
            <a:cxnSpLocks/>
          </p:cNvCxnSpPr>
          <p:nvPr/>
        </p:nvCxnSpPr>
        <p:spPr>
          <a:xfrm>
            <a:off x="359091" y="697346"/>
            <a:ext cx="0" cy="1071238"/>
          </a:xfrm>
          <a:prstGeom prst="line">
            <a:avLst/>
          </a:prstGeom>
          <a:noFill/>
          <a:ln w="38100" cap="flat" cmpd="sng" algn="ctr">
            <a:solidFill>
              <a:srgbClr val="505050"/>
            </a:solidFill>
            <a:prstDash val="solid"/>
            <a:headEnd type="none"/>
            <a:tailEnd type="none"/>
          </a:ln>
          <a:effectLst/>
        </p:spPr>
      </p:cxnSp>
      <p:grpSp>
        <p:nvGrpSpPr>
          <p:cNvPr id="47" name="Group 46">
            <a:extLst>
              <a:ext uri="{FF2B5EF4-FFF2-40B4-BE49-F238E27FC236}">
                <a16:creationId xmlns:a16="http://schemas.microsoft.com/office/drawing/2014/main" id="{B632D708-60C7-444A-8E4B-28D8AB043A81}"/>
              </a:ext>
            </a:extLst>
          </p:cNvPr>
          <p:cNvGrpSpPr/>
          <p:nvPr/>
        </p:nvGrpSpPr>
        <p:grpSpPr>
          <a:xfrm>
            <a:off x="238429" y="906059"/>
            <a:ext cx="620554" cy="529100"/>
            <a:chOff x="238879" y="899039"/>
            <a:chExt cx="620554" cy="529100"/>
          </a:xfrm>
        </p:grpSpPr>
        <p:grpSp>
          <p:nvGrpSpPr>
            <p:cNvPr id="44" name="Group 43">
              <a:extLst>
                <a:ext uri="{FF2B5EF4-FFF2-40B4-BE49-F238E27FC236}">
                  <a16:creationId xmlns:a16="http://schemas.microsoft.com/office/drawing/2014/main" id="{D4CFE2EA-98A5-42CB-883E-CFF2BBC0D239}"/>
                </a:ext>
              </a:extLst>
            </p:cNvPr>
            <p:cNvGrpSpPr/>
            <p:nvPr/>
          </p:nvGrpSpPr>
          <p:grpSpPr>
            <a:xfrm>
              <a:off x="238879" y="899039"/>
              <a:ext cx="616225" cy="298190"/>
              <a:chOff x="238879" y="899039"/>
              <a:chExt cx="616225" cy="298190"/>
            </a:xfrm>
          </p:grpSpPr>
          <p:sp>
            <p:nvSpPr>
              <p:cNvPr id="692" name="Rectangle 691">
                <a:extLst>
                  <a:ext uri="{FF2B5EF4-FFF2-40B4-BE49-F238E27FC236}">
                    <a16:creationId xmlns:a16="http://schemas.microsoft.com/office/drawing/2014/main" id="{4A15C1C6-E0F9-44E0-AC6F-16E9DB39272A}"/>
                  </a:ext>
                </a:extLst>
              </p:cNvPr>
              <p:cNvSpPr/>
              <p:nvPr/>
            </p:nvSpPr>
            <p:spPr>
              <a:xfrm>
                <a:off x="238879" y="899039"/>
                <a:ext cx="616225" cy="298190"/>
              </a:xfrm>
              <a:prstGeom prst="rect">
                <a:avLst/>
              </a:prstGeom>
              <a:solidFill>
                <a:srgbClr val="FFFFFF"/>
              </a:solidFill>
              <a:ln w="14224" cap="flat" cmpd="sng" algn="ctr">
                <a:solidFill>
                  <a:srgbClr val="505050"/>
                </a:solidFill>
                <a:prstDash val="dash"/>
              </a:ln>
              <a:effectLst/>
            </p:spPr>
            <p:txBody>
              <a:bodyPr lIns="137160" tIns="9144" rIns="45720" bIns="9144" rtlCol="0" anchor="ctr"/>
              <a:lstStyle/>
              <a:p>
                <a:pPr marL="57150" marR="0" lvl="0" indent="0" algn="ctr"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Vuln </a:t>
                </a:r>
                <a:r>
                  <a:rPr kumimoji="0" lang="en-US" sz="900" b="0" i="0" u="none" strike="noStrike" kern="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Mgmt</a:t>
                </a:r>
                <a:endPar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693" name="Commitments_EC4D">
                <a:extLst>
                  <a:ext uri="{FF2B5EF4-FFF2-40B4-BE49-F238E27FC236}">
                    <a16:creationId xmlns:a16="http://schemas.microsoft.com/office/drawing/2014/main" id="{A81638EE-9E09-4F22-A00A-C6FF6674A323}"/>
                  </a:ext>
                </a:extLst>
              </p:cNvPr>
              <p:cNvSpPr>
                <a:spLocks noChangeAspect="1" noEditPoints="1"/>
              </p:cNvSpPr>
              <p:nvPr/>
            </p:nvSpPr>
            <p:spPr bwMode="auto">
              <a:xfrm>
                <a:off x="291113" y="1002256"/>
                <a:ext cx="109791"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5" name="Group 44">
              <a:extLst>
                <a:ext uri="{FF2B5EF4-FFF2-40B4-BE49-F238E27FC236}">
                  <a16:creationId xmlns:a16="http://schemas.microsoft.com/office/drawing/2014/main" id="{2488F3D3-C78B-4A43-86B5-9DCF6B41CAFC}"/>
                </a:ext>
              </a:extLst>
            </p:cNvPr>
            <p:cNvGrpSpPr/>
            <p:nvPr/>
          </p:nvGrpSpPr>
          <p:grpSpPr>
            <a:xfrm>
              <a:off x="238905" y="1236790"/>
              <a:ext cx="620528" cy="191349"/>
              <a:chOff x="238905" y="1236790"/>
              <a:chExt cx="620528" cy="191349"/>
            </a:xfrm>
          </p:grpSpPr>
          <p:sp>
            <p:nvSpPr>
              <p:cNvPr id="691" name="Rectangle 690">
                <a:extLst>
                  <a:ext uri="{FF2B5EF4-FFF2-40B4-BE49-F238E27FC236}">
                    <a16:creationId xmlns:a16="http://schemas.microsoft.com/office/drawing/2014/main" id="{7B7D85FB-8219-45BC-B26A-2BFCF1A506BB}"/>
                  </a:ext>
                </a:extLst>
              </p:cNvPr>
              <p:cNvSpPr/>
              <p:nvPr/>
            </p:nvSpPr>
            <p:spPr>
              <a:xfrm>
                <a:off x="238905" y="1236790"/>
                <a:ext cx="620528" cy="191349"/>
              </a:xfrm>
              <a:prstGeom prst="rect">
                <a:avLst/>
              </a:prstGeom>
              <a:solidFill>
                <a:srgbClr val="FFFFFF"/>
              </a:solidFill>
              <a:ln w="14224" cap="flat" cmpd="sng" algn="ctr">
                <a:solidFill>
                  <a:srgbClr val="505050"/>
                </a:solidFill>
                <a:prstDash val="dash"/>
              </a:ln>
              <a:effectLst/>
            </p:spPr>
            <p:txBody>
              <a:bodyPr wrap="square" lIns="137160" tIns="9144" rIns="45720" bIns="9144" rtlCol="0" anchor="ctr">
                <a:noAutofit/>
              </a:bodyPr>
              <a:lstStyle/>
              <a:p>
                <a:pPr marL="115888"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MSSP</a:t>
                </a:r>
              </a:p>
            </p:txBody>
          </p:sp>
          <p:sp>
            <p:nvSpPr>
              <p:cNvPr id="694" name="Commitments_EC4D">
                <a:extLst>
                  <a:ext uri="{FF2B5EF4-FFF2-40B4-BE49-F238E27FC236}">
                    <a16:creationId xmlns:a16="http://schemas.microsoft.com/office/drawing/2014/main" id="{A7F00070-0B3E-47BC-9906-39B291C1D905}"/>
                  </a:ext>
                </a:extLst>
              </p:cNvPr>
              <p:cNvSpPr>
                <a:spLocks noChangeAspect="1" noEditPoints="1"/>
              </p:cNvSpPr>
              <p:nvPr/>
            </p:nvSpPr>
            <p:spPr bwMode="auto">
              <a:xfrm>
                <a:off x="289143" y="1288789"/>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cxnSp>
        <p:nvCxnSpPr>
          <p:cNvPr id="488" name="Straight Connector 487">
            <a:extLst>
              <a:ext uri="{FF2B5EF4-FFF2-40B4-BE49-F238E27FC236}">
                <a16:creationId xmlns:a16="http://schemas.microsoft.com/office/drawing/2014/main" id="{B0951EAC-74DE-4B85-8F72-62AD86F469EE}"/>
              </a:ext>
            </a:extLst>
          </p:cNvPr>
          <p:cNvCxnSpPr>
            <a:cxnSpLocks/>
          </p:cNvCxnSpPr>
          <p:nvPr/>
        </p:nvCxnSpPr>
        <p:spPr>
          <a:xfrm flipH="1">
            <a:off x="1509451" y="1903212"/>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CF5768F6-9899-448C-A1B0-E4E2263451E0}"/>
              </a:ext>
            </a:extLst>
          </p:cNvPr>
          <p:cNvCxnSpPr>
            <a:cxnSpLocks/>
          </p:cNvCxnSpPr>
          <p:nvPr/>
        </p:nvCxnSpPr>
        <p:spPr>
          <a:xfrm flipH="1">
            <a:off x="3630923" y="1907975"/>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751" name="Rectangle 750">
            <a:hlinkClick r:id="rId46" tooltip="Azure Security Center is built into the Azure platform and provides cross-platform threat protection and detection across clouds and on-premises."/>
            <a:extLst>
              <a:ext uri="{FF2B5EF4-FFF2-40B4-BE49-F238E27FC236}">
                <a16:creationId xmlns:a16="http://schemas.microsoft.com/office/drawing/2014/main" id="{1E16E833-314E-46E5-B92E-94FDE111C82E}"/>
              </a:ext>
            </a:extLst>
          </p:cNvPr>
          <p:cNvSpPr/>
          <p:nvPr/>
        </p:nvSpPr>
        <p:spPr>
          <a:xfrm>
            <a:off x="1630119" y="896314"/>
            <a:ext cx="700073" cy="562402"/>
          </a:xfrm>
          <a:prstGeom prst="rect">
            <a:avLst/>
          </a:prstGeom>
          <a:solidFill>
            <a:schemeClr val="bg1"/>
          </a:solidFill>
          <a:ln w="14224" cap="flat" cmpd="sng" algn="ctr">
            <a:solidFill>
              <a:srgbClr val="008272"/>
            </a:solidFill>
            <a:prstDash val="solid"/>
          </a:ln>
          <a:effectLst/>
        </p:spPr>
        <p:txBody>
          <a:bodyPr lIns="45720" rIns="45720" rtlCol="0" anchor="t"/>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a:t>
            </a:r>
          </a:p>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6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Center</a:t>
            </a:r>
          </a:p>
        </p:txBody>
      </p:sp>
      <p:sp>
        <p:nvSpPr>
          <p:cNvPr id="634" name="Rectangle 633">
            <a:hlinkClick r:id="rId49" tooltip="Microsoft Defender Advanced Threat Protection (ATP) provides powerful Windows 10 protections, Endpoint Detection and Response (EDR) across platforms, and Automated Incident Response Services"/>
            <a:extLst>
              <a:ext uri="{FF2B5EF4-FFF2-40B4-BE49-F238E27FC236}">
                <a16:creationId xmlns:a16="http://schemas.microsoft.com/office/drawing/2014/main" id="{EED52A29-2437-468C-A560-5A945304A71D}"/>
              </a:ext>
            </a:extLst>
          </p:cNvPr>
          <p:cNvSpPr/>
          <p:nvPr/>
        </p:nvSpPr>
        <p:spPr>
          <a:xfrm>
            <a:off x="2367563" y="896313"/>
            <a:ext cx="721608" cy="562402"/>
          </a:xfrm>
          <a:prstGeom prst="rect">
            <a:avLst/>
          </a:prstGeom>
          <a:solidFill>
            <a:schemeClr val="bg1"/>
          </a:solidFill>
          <a:ln w="14224" cap="flat" cmpd="sng" algn="ctr">
            <a:solidFill>
              <a:srgbClr val="0078D7"/>
            </a:solidFill>
            <a:prstDash val="solid"/>
          </a:ln>
          <a:effectLst/>
        </p:spPr>
        <p:txBody>
          <a:bodyPr lIns="18288" rIns="45720" rtlCol="0" anchor="t" anchorCtr="0">
            <a:noAutofit/>
          </a:bodyPr>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a:t>
            </a:r>
            <a:br>
              <a:rPr kumimoji="0" lang="en-US" sz="9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6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Defender</a:t>
            </a:r>
          </a:p>
          <a:p>
            <a:pPr marL="45720" marR="0" lvl="0" indent="0" algn="l" defTabSz="914400" rtl="0" eaLnBrk="1" fontAlgn="auto" latinLnBrk="0" hangingPunct="1">
              <a:lnSpc>
                <a:spcPct val="97000"/>
              </a:lnSpc>
              <a:spcBef>
                <a:spcPts val="0"/>
              </a:spcBef>
              <a:spcAft>
                <a:spcPts val="0"/>
              </a:spcAft>
              <a:buClrTx/>
              <a:buSzTx/>
              <a:buFontTx/>
              <a:buNone/>
              <a:tabLst/>
              <a:defRPr/>
            </a:pPr>
            <a:br>
              <a:rPr kumimoji="0" lang="en-US" sz="9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endParaRPr kumimoji="0" lang="en-US" sz="9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81" name="Rectangle 480">
            <a:hlinkClick r:id="rId50" tooltip="Collaborate more securely with sophisticated attack protection including sandbox detonation, integrated threat intelligence, attack simulation &amp; more across Email, SharePoint Online, OneDrive for Business, Teams, etc. "/>
            <a:extLst>
              <a:ext uri="{FF2B5EF4-FFF2-40B4-BE49-F238E27FC236}">
                <a16:creationId xmlns:a16="http://schemas.microsoft.com/office/drawing/2014/main" id="{6E350EBE-1B22-470C-A925-AF2B0E091590}"/>
              </a:ext>
            </a:extLst>
          </p:cNvPr>
          <p:cNvSpPr/>
          <p:nvPr/>
        </p:nvSpPr>
        <p:spPr>
          <a:xfrm>
            <a:off x="3126543" y="896314"/>
            <a:ext cx="729502" cy="562402"/>
          </a:xfrm>
          <a:prstGeom prst="rect">
            <a:avLst/>
          </a:prstGeom>
          <a:solidFill>
            <a:schemeClr val="bg1"/>
          </a:solidFill>
          <a:ln w="14224" cap="flat" cmpd="sng" algn="ctr">
            <a:solidFill>
              <a:srgbClr val="EB3C00"/>
            </a:solidFill>
            <a:prstDash val="solid"/>
          </a:ln>
          <a:effectLst/>
        </p:spPr>
        <p:txBody>
          <a:bodyPr lIns="18288" rIns="18288" rtlCol="0" anchor="t" anchorCtr="0"/>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Office 365</a:t>
            </a:r>
          </a:p>
        </p:txBody>
      </p:sp>
      <p:sp>
        <p:nvSpPr>
          <p:cNvPr id="752" name="Rectangle 751">
            <a:hlinkClick r:id="rId23"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4005E6AA-5A4E-4347-9BE1-24C83B4AA1B3}"/>
              </a:ext>
            </a:extLst>
          </p:cNvPr>
          <p:cNvSpPr/>
          <p:nvPr/>
        </p:nvSpPr>
        <p:spPr>
          <a:xfrm>
            <a:off x="3884214" y="896314"/>
            <a:ext cx="615152" cy="562402"/>
          </a:xfrm>
          <a:prstGeom prst="rect">
            <a:avLst/>
          </a:prstGeom>
          <a:solidFill>
            <a:schemeClr val="bg1"/>
          </a:solidFill>
          <a:ln w="14224" cap="flat" cmpd="sng" algn="ctr">
            <a:solidFill>
              <a:srgbClr val="008272"/>
            </a:solidFill>
            <a:prstDash val="solid"/>
          </a:ln>
          <a:effectLst/>
        </p:spPr>
        <p:txBody>
          <a:bodyPr lIns="45720" rIns="45720" rtlCol="0" anchor="t"/>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a:t>
            </a:r>
          </a:p>
        </p:txBody>
      </p:sp>
      <p:cxnSp>
        <p:nvCxnSpPr>
          <p:cNvPr id="764" name="Straight Connector 763">
            <a:extLst>
              <a:ext uri="{FF2B5EF4-FFF2-40B4-BE49-F238E27FC236}">
                <a16:creationId xmlns:a16="http://schemas.microsoft.com/office/drawing/2014/main" id="{438F0C2B-657D-48FE-A066-BAF21259A1A6}"/>
              </a:ext>
            </a:extLst>
          </p:cNvPr>
          <p:cNvCxnSpPr>
            <a:cxnSpLocks/>
          </p:cNvCxnSpPr>
          <p:nvPr/>
        </p:nvCxnSpPr>
        <p:spPr>
          <a:xfrm>
            <a:off x="1263838" y="1221266"/>
            <a:ext cx="0" cy="422034"/>
          </a:xfrm>
          <a:prstGeom prst="line">
            <a:avLst/>
          </a:prstGeom>
          <a:noFill/>
          <a:ln w="38100" cap="flat" cmpd="sng" algn="ctr">
            <a:solidFill>
              <a:srgbClr val="505050"/>
            </a:solidFill>
            <a:prstDash val="solid"/>
            <a:headEnd type="none"/>
            <a:tailEnd type="none"/>
          </a:ln>
          <a:effectLst/>
        </p:spPr>
      </p:cxnSp>
      <p:grpSp>
        <p:nvGrpSpPr>
          <p:cNvPr id="83" name="Group 82">
            <a:extLst>
              <a:ext uri="{FF2B5EF4-FFF2-40B4-BE49-F238E27FC236}">
                <a16:creationId xmlns:a16="http://schemas.microsoft.com/office/drawing/2014/main" id="{2CEFB2BD-32EA-48CA-BA15-6450C54C6687}"/>
              </a:ext>
            </a:extLst>
          </p:cNvPr>
          <p:cNvGrpSpPr/>
          <p:nvPr/>
        </p:nvGrpSpPr>
        <p:grpSpPr>
          <a:xfrm>
            <a:off x="919183" y="901350"/>
            <a:ext cx="680789" cy="555975"/>
            <a:chOff x="910629" y="1103797"/>
            <a:chExt cx="611226" cy="658409"/>
          </a:xfrm>
        </p:grpSpPr>
        <p:sp>
          <p:nvSpPr>
            <p:cNvPr id="778" name="Rectangle 777">
              <a:hlinkClick r:id="rId51"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B8FE4AC2-177B-46A3-8B42-DC1E07DBE6DF}"/>
                </a:ext>
              </a:extLst>
            </p:cNvPr>
            <p:cNvSpPr/>
            <p:nvPr/>
          </p:nvSpPr>
          <p:spPr>
            <a:xfrm>
              <a:off x="910629" y="1103797"/>
              <a:ext cx="611226" cy="658409"/>
            </a:xfrm>
            <a:prstGeom prst="rect">
              <a:avLst/>
            </a:prstGeom>
            <a:solidFill>
              <a:schemeClr val="bg1"/>
            </a:solidFill>
            <a:ln w="14224">
              <a:solidFill>
                <a:srgbClr val="505050"/>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18288" rIns="45720" bIns="18288" rtlCol="0" anchor="t">
              <a:no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Cloud App </a:t>
              </a:r>
            </a:p>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a:t>
              </a:r>
              <a:endParaRPr kumimoji="0" lang="en-US" sz="85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79" name="Picture 778">
              <a:extLst>
                <a:ext uri="{FF2B5EF4-FFF2-40B4-BE49-F238E27FC236}">
                  <a16:creationId xmlns:a16="http://schemas.microsoft.com/office/drawing/2014/main" id="{7FA3CCB6-8DA6-4F52-913D-443E13247916}"/>
                </a:ext>
              </a:extLst>
            </p:cNvPr>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a:off x="983730" y="1503515"/>
              <a:ext cx="157492" cy="151328"/>
            </a:xfrm>
            <a:prstGeom prst="rect">
              <a:avLst/>
            </a:prstGeom>
            <a:noFill/>
          </p:spPr>
        </p:pic>
      </p:grpSp>
      <p:sp>
        <p:nvSpPr>
          <p:cNvPr id="699" name="Rectangle 698">
            <a:hlinkClick r:id="rId53" tooltip="The Security API for the Microsoft Graph acts as a backplane or “Bus” for security operations centers by providing a standard interface and common schema to integrate security solutions from Microsoft and partners. "/>
            <a:extLst>
              <a:ext uri="{FF2B5EF4-FFF2-40B4-BE49-F238E27FC236}">
                <a16:creationId xmlns:a16="http://schemas.microsoft.com/office/drawing/2014/main" id="{3D1449A1-1414-4DC5-AD7F-9661A545517F}"/>
              </a:ext>
            </a:extLst>
          </p:cNvPr>
          <p:cNvSpPr/>
          <p:nvPr/>
        </p:nvSpPr>
        <p:spPr>
          <a:xfrm>
            <a:off x="222239" y="1530918"/>
            <a:ext cx="4251162" cy="177480"/>
          </a:xfrm>
          <a:prstGeom prst="rect">
            <a:avLst/>
          </a:prstGeom>
          <a:solidFill>
            <a:schemeClr val="bg1">
              <a:lumMod val="95000"/>
            </a:schemeClr>
          </a:solidFill>
          <a:ln w="19050" cap="flat" cmpd="sng" algn="ctr">
            <a:solidFill>
              <a:srgbClr val="505050"/>
            </a:solidFill>
            <a:prstDash val="solid"/>
          </a:ln>
          <a:effectLst/>
        </p:spPr>
        <p:txBody>
          <a:bodyPr lIns="45720" rIns="45720" rtlCol="0" anchor="ctr"/>
          <a:lstStyle/>
          <a:p>
            <a:pPr marL="0" marR="0" lvl="0" indent="0" algn="ctr" defTabSz="914400" rtl="0" eaLnBrk="1" fontAlgn="auto" latinLnBrk="0" hangingPunct="1">
              <a:lnSpc>
                <a:spcPct val="97000"/>
              </a:lnSpc>
              <a:spcBef>
                <a:spcPts val="0"/>
              </a:spcBef>
              <a:spcAft>
                <a:spcPts val="10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Graph Security API – </a:t>
            </a: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3</a:t>
            </a:r>
            <a:r>
              <a:rPr kumimoji="0" lang="en-US" sz="900" b="0" i="0" u="none" strike="noStrike" kern="0" cap="none" spc="0" normalizeH="0" baseline="3000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rd</a:t>
            </a: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Party Integration</a:t>
            </a:r>
            <a:endParaRPr kumimoji="0" lang="en-US" sz="90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700" name="Rectangle 699">
            <a:hlinkClick r:id="rId54" tooltip="Microsoft’s Advanced Threat Protection (ATP) capabilities provide an integrated analyst experience for investigation, response, recovery across devices, identities, and email/collaboration tools. "/>
            <a:extLst>
              <a:ext uri="{FF2B5EF4-FFF2-40B4-BE49-F238E27FC236}">
                <a16:creationId xmlns:a16="http://schemas.microsoft.com/office/drawing/2014/main" id="{1929FD48-4CEA-4294-B742-6191576E5BE8}"/>
              </a:ext>
            </a:extLst>
          </p:cNvPr>
          <p:cNvSpPr/>
          <p:nvPr/>
        </p:nvSpPr>
        <p:spPr>
          <a:xfrm>
            <a:off x="1245555" y="1192434"/>
            <a:ext cx="3249655" cy="182880"/>
          </a:xfrm>
          <a:prstGeom prst="rect">
            <a:avLst/>
          </a:prstGeom>
          <a:solidFill>
            <a:schemeClr val="bg1"/>
          </a:solidFill>
          <a:ln w="14224" cap="flat" cmpd="sng" algn="ctr">
            <a:solidFill>
              <a:schemeClr val="tx1"/>
            </a:solidFill>
            <a:prstDash val="solid"/>
          </a:ln>
          <a:effectLst/>
        </p:spPr>
        <p:txBody>
          <a:bodyPr lIns="45720" rIns="45720" rtlCol="0" anchor="ctr"/>
          <a:lstStyle/>
          <a:p>
            <a:pPr marL="858838" marR="0" lvl="0" indent="0" algn="ctr" defTabSz="914400" rtl="0" eaLnBrk="1" fontAlgn="auto" latinLnBrk="0" hangingPunct="1">
              <a:lnSpc>
                <a:spcPct val="97000"/>
              </a:lnSpc>
              <a:spcBef>
                <a:spcPts val="0"/>
              </a:spcBef>
              <a:spcAft>
                <a:spcPts val="10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Advanced Threat Protection (ATP)</a:t>
            </a:r>
          </a:p>
        </p:txBody>
      </p:sp>
      <p:sp>
        <p:nvSpPr>
          <p:cNvPr id="495" name="Rectangle 494">
            <a:hlinkClick r:id="rId55" tooltip="Each Microsoft SOC capability can integrate logs &amp; alerts with your existing SIEM."/>
            <a:extLst>
              <a:ext uri="{FF2B5EF4-FFF2-40B4-BE49-F238E27FC236}">
                <a16:creationId xmlns:a16="http://schemas.microsoft.com/office/drawing/2014/main" id="{BC60A750-F658-478B-982A-4265AA6A2925}"/>
              </a:ext>
            </a:extLst>
          </p:cNvPr>
          <p:cNvSpPr/>
          <p:nvPr/>
        </p:nvSpPr>
        <p:spPr>
          <a:xfrm>
            <a:off x="227843" y="1761555"/>
            <a:ext cx="1260045" cy="211725"/>
          </a:xfrm>
          <a:prstGeom prst="rect">
            <a:avLst/>
          </a:prstGeom>
          <a:solidFill>
            <a:srgbClr val="FFFFFF"/>
          </a:solidFill>
          <a:ln w="14224" cap="flat" cmpd="sng" algn="ctr">
            <a:solidFill>
              <a:srgbClr val="969696"/>
            </a:solidFill>
            <a:prstDash val="dash"/>
          </a:ln>
          <a:effectLst/>
        </p:spPr>
        <p:txBody>
          <a:bodyPr wrap="square" lIns="45720" tIns="45720" rIns="45720" bIns="45720" rtlCol="0" anchor="ctr">
            <a:sp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alt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Alert &amp; Log Integration </a:t>
            </a:r>
          </a:p>
        </p:txBody>
      </p:sp>
      <p:sp>
        <p:nvSpPr>
          <p:cNvPr id="500" name="Rectangle 499">
            <a:extLst>
              <a:ext uri="{FF2B5EF4-FFF2-40B4-BE49-F238E27FC236}">
                <a16:creationId xmlns:a16="http://schemas.microsoft.com/office/drawing/2014/main" id="{41545B28-3909-43CD-9BD5-D41FE204B710}"/>
              </a:ext>
            </a:extLst>
          </p:cNvPr>
          <p:cNvSpPr/>
          <p:nvPr/>
        </p:nvSpPr>
        <p:spPr>
          <a:xfrm>
            <a:off x="4678602" y="931704"/>
            <a:ext cx="1748456" cy="761106"/>
          </a:xfrm>
          <a:prstGeom prst="rect">
            <a:avLst/>
          </a:prstGeom>
          <a:noFill/>
          <a:ln w="14224">
            <a:noFill/>
          </a:ln>
        </p:spPr>
        <p:txBody>
          <a:bodyPr wrap="square" tIns="45720">
            <a:spAutoFit/>
          </a:bodyPr>
          <a:lstStyle/>
          <a:p>
            <a:pPr marL="0" marR="0" lvl="0" indent="0" algn="l" defTabSz="914400" rtl="0" eaLnBrk="1" fontAlgn="auto" latinLnBrk="0" hangingPunct="1">
              <a:lnSpc>
                <a:spcPct val="97000"/>
              </a:lnSpc>
              <a:spcBef>
                <a:spcPts val="0"/>
              </a:spcBef>
              <a:spcAft>
                <a:spcPts val="60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This is interactive!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Present Slide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Hover for Description</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Click for more information</a:t>
            </a:r>
          </a:p>
        </p:txBody>
      </p:sp>
      <p:sp>
        <p:nvSpPr>
          <p:cNvPr id="611" name="Rectangle 610">
            <a:hlinkClick r:id="rId56" tooltip="Security Center builds recommended application whitelist policies for VMs in Azure by applying machine learning to applications running in the VM, greatly simplifying a powerful protection. "/>
            <a:extLst>
              <a:ext uri="{FF2B5EF4-FFF2-40B4-BE49-F238E27FC236}">
                <a16:creationId xmlns:a16="http://schemas.microsoft.com/office/drawing/2014/main" id="{7D1BFC5B-D8A1-42DC-A8F7-7ADA57C57181}"/>
              </a:ext>
            </a:extLst>
          </p:cNvPr>
          <p:cNvSpPr/>
          <p:nvPr/>
        </p:nvSpPr>
        <p:spPr>
          <a:xfrm>
            <a:off x="6821098" y="3139575"/>
            <a:ext cx="1325880" cy="173592"/>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Adaptive App Control</a:t>
            </a:r>
          </a:p>
        </p:txBody>
      </p:sp>
      <p:grpSp>
        <p:nvGrpSpPr>
          <p:cNvPr id="86" name="Group 85">
            <a:extLst>
              <a:ext uri="{FF2B5EF4-FFF2-40B4-BE49-F238E27FC236}">
                <a16:creationId xmlns:a16="http://schemas.microsoft.com/office/drawing/2014/main" id="{F22C07A1-3806-4AA1-AE0E-49B154EA897B}"/>
              </a:ext>
            </a:extLst>
          </p:cNvPr>
          <p:cNvGrpSpPr/>
          <p:nvPr/>
        </p:nvGrpSpPr>
        <p:grpSpPr>
          <a:xfrm>
            <a:off x="10564273" y="2261078"/>
            <a:ext cx="1334164" cy="1994917"/>
            <a:chOff x="10564273" y="2261078"/>
            <a:chExt cx="1334164" cy="1994917"/>
          </a:xfrm>
        </p:grpSpPr>
        <p:sp>
          <p:nvSpPr>
            <p:cNvPr id="398" name="Rectangle 397">
              <a:hlinkClick r:id="rId57" tooltip="Azure MFA helps safeguard access to data and applications while meeting user demand for a simple sign-in process. It delivers strong authentication via a range of verification methods, including phone call, text message, or mobile app verification."/>
              <a:extLst>
                <a:ext uri="{FF2B5EF4-FFF2-40B4-BE49-F238E27FC236}">
                  <a16:creationId xmlns:a16="http://schemas.microsoft.com/office/drawing/2014/main" id="{38B5028E-1B95-4B9A-8F85-AED30974983A}"/>
                </a:ext>
              </a:extLst>
            </p:cNvPr>
            <p:cNvSpPr/>
            <p:nvPr/>
          </p:nvSpPr>
          <p:spPr>
            <a:xfrm>
              <a:off x="10564273" y="3171752"/>
              <a:ext cx="1295428" cy="370896"/>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Multi-Factor Authentication</a:t>
              </a:r>
            </a:p>
          </p:txBody>
        </p:sp>
        <p:pic>
          <p:nvPicPr>
            <p:cNvPr id="399" name="Picture 195" descr="Multi-Factor Authentication.png">
              <a:extLst>
                <a:ext uri="{FF2B5EF4-FFF2-40B4-BE49-F238E27FC236}">
                  <a16:creationId xmlns:a16="http://schemas.microsoft.com/office/drawing/2014/main" id="{3951C321-991D-440D-8504-042569611F8C}"/>
                </a:ext>
              </a:extLst>
            </p:cNvPr>
            <p:cNvPicPr>
              <a:picLocks noChangeAspect="1"/>
            </p:cNvPicPr>
            <p:nvPr/>
          </p:nvPicPr>
          <p:blipFill>
            <a:blip r:embed="rId58">
              <a:extLst>
                <a:ext uri="{28A0092B-C50C-407E-A947-70E740481C1C}">
                  <a14:useLocalDpi xmlns:a14="http://schemas.microsoft.com/office/drawing/2010/main" val="0"/>
                </a:ext>
              </a:extLst>
            </a:blip>
            <a:srcRect/>
            <a:stretch>
              <a:fillRect/>
            </a:stretch>
          </p:blipFill>
          <p:spPr bwMode="auto">
            <a:xfrm>
              <a:off x="10582964" y="3262107"/>
              <a:ext cx="186875" cy="186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2" name="Rectangle 401">
              <a:hlinkClick r:id="rId59" tooltip="Azure AD Privileged Identity Management allows you to manage, control, and monitor privileged access using approval workflows. This includes access to resources in Azure AD, Azure Resources (Preview), and other Microsoft Online Services like Office 365"/>
              <a:extLst>
                <a:ext uri="{FF2B5EF4-FFF2-40B4-BE49-F238E27FC236}">
                  <a16:creationId xmlns:a16="http://schemas.microsoft.com/office/drawing/2014/main" id="{E723D4FA-8CC0-4BE4-BE34-1C668C225965}"/>
                </a:ext>
              </a:extLst>
            </p:cNvPr>
            <p:cNvSpPr/>
            <p:nvPr/>
          </p:nvSpPr>
          <p:spPr>
            <a:xfrm>
              <a:off x="10564273" y="2972649"/>
              <a:ext cx="1295428" cy="19885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PIM</a:t>
              </a:r>
            </a:p>
          </p:txBody>
        </p:sp>
        <p:sp>
          <p:nvSpPr>
            <p:cNvPr id="403" name="Freeform 113">
              <a:extLst>
                <a:ext uri="{FF2B5EF4-FFF2-40B4-BE49-F238E27FC236}">
                  <a16:creationId xmlns:a16="http://schemas.microsoft.com/office/drawing/2014/main" id="{C191784B-F9C9-43C9-8B26-077B2C219B19}"/>
                </a:ext>
              </a:extLst>
            </p:cNvPr>
            <p:cNvSpPr>
              <a:spLocks noChangeAspect="1" noEditPoints="1"/>
            </p:cNvSpPr>
            <p:nvPr/>
          </p:nvSpPr>
          <p:spPr bwMode="black">
            <a:xfrm>
              <a:off x="10625798" y="3022782"/>
              <a:ext cx="101207" cy="100027"/>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04" name="Rectangle 403">
              <a:hlinkClick r:id="rId60" tooltip="Enables you to replace passwords with easy to use but strong multifactor authentication. Windows Hello uses a public and private key pair secured by the TPM, unlocked using a gesture like fingerprint, facial recognition or PIN. "/>
              <a:extLst>
                <a:ext uri="{FF2B5EF4-FFF2-40B4-BE49-F238E27FC236}">
                  <a16:creationId xmlns:a16="http://schemas.microsoft.com/office/drawing/2014/main" id="{E338DB8C-FDF6-4A92-98CE-1AC7C014C8C6}"/>
                </a:ext>
              </a:extLst>
            </p:cNvPr>
            <p:cNvSpPr/>
            <p:nvPr/>
          </p:nvSpPr>
          <p:spPr>
            <a:xfrm>
              <a:off x="10564273" y="3945676"/>
              <a:ext cx="1295428" cy="31031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Hello for Business</a:t>
              </a:r>
            </a:p>
          </p:txBody>
        </p:sp>
        <p:pic>
          <p:nvPicPr>
            <p:cNvPr id="405" name="Picture 404">
              <a:extLst>
                <a:ext uri="{FF2B5EF4-FFF2-40B4-BE49-F238E27FC236}">
                  <a16:creationId xmlns:a16="http://schemas.microsoft.com/office/drawing/2014/main" id="{8931422A-8697-4C61-B61E-221C57DB6244}"/>
                </a:ext>
              </a:extLst>
            </p:cNvPr>
            <p:cNvPicPr>
              <a:picLocks noChangeAspect="1"/>
            </p:cNvPicPr>
            <p:nvPr/>
          </p:nvPicPr>
          <p:blipFill rotWithShape="1">
            <a:blip r:embed="rId61">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0600031" y="4045778"/>
              <a:ext cx="146721" cy="137338"/>
            </a:xfrm>
            <a:prstGeom prst="rect">
              <a:avLst/>
            </a:prstGeom>
          </p:spPr>
        </p:pic>
        <p:sp>
          <p:nvSpPr>
            <p:cNvPr id="406" name="Rectangle 405">
              <a:hlinkClick r:id="rId62"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7BCF6318-29A9-42F7-B0D2-CC21A3CD0CF8}"/>
                </a:ext>
              </a:extLst>
            </p:cNvPr>
            <p:cNvSpPr/>
            <p:nvPr/>
          </p:nvSpPr>
          <p:spPr>
            <a:xfrm>
              <a:off x="10564274" y="2302097"/>
              <a:ext cx="1293608" cy="67690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84" name="Rectangle 483">
              <a:hlinkClick r:id="rId63" tooltip="Azure AD B2C is an identity management service that enables you to customize &amp; control how customers sign up, sign in, and manage profiles for your apps. Enabling this scenario reduces risk by moving customer accounts out of your enterprise directory(ies)."/>
              <a:extLst>
                <a:ext uri="{FF2B5EF4-FFF2-40B4-BE49-F238E27FC236}">
                  <a16:creationId xmlns:a16="http://schemas.microsoft.com/office/drawing/2014/main" id="{0FB216A9-3129-4AEB-A2B6-3D81424FA0D1}"/>
                </a:ext>
              </a:extLst>
            </p:cNvPr>
            <p:cNvSpPr/>
            <p:nvPr/>
          </p:nvSpPr>
          <p:spPr>
            <a:xfrm>
              <a:off x="10564273" y="3739511"/>
              <a:ext cx="1295428" cy="20591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B2C</a:t>
              </a:r>
            </a:p>
          </p:txBody>
        </p:sp>
        <p:sp>
          <p:nvSpPr>
            <p:cNvPr id="485" name="Rectangle 484">
              <a:hlinkClick r:id="rId64" tooltip="Azure AD business-to-business (B2B) collaboration enables working with users in other organizations. Enabling this scenario reduces risk by moving partner accounts (and risk) out of your enterprise directory(ies)."/>
              <a:extLst>
                <a:ext uri="{FF2B5EF4-FFF2-40B4-BE49-F238E27FC236}">
                  <a16:creationId xmlns:a16="http://schemas.microsoft.com/office/drawing/2014/main" id="{4A5A50C5-4BDD-46CD-978D-07E992BE557D}"/>
                </a:ext>
              </a:extLst>
            </p:cNvPr>
            <p:cNvSpPr/>
            <p:nvPr/>
          </p:nvSpPr>
          <p:spPr>
            <a:xfrm>
              <a:off x="10564273" y="3543194"/>
              <a:ext cx="1295428" cy="19885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B2B</a:t>
              </a:r>
            </a:p>
          </p:txBody>
        </p:sp>
        <p:pic>
          <p:nvPicPr>
            <p:cNvPr id="460" name="Picture 459">
              <a:extLst>
                <a:ext uri="{FF2B5EF4-FFF2-40B4-BE49-F238E27FC236}">
                  <a16:creationId xmlns:a16="http://schemas.microsoft.com/office/drawing/2014/main" id="{91036D0F-8F8B-4A2C-B938-BF1EAE65158E}"/>
                </a:ext>
              </a:extLst>
            </p:cNvPr>
            <p:cNvPicPr>
              <a:picLocks noChangeAspect="1"/>
            </p:cNvPicPr>
            <p:nvPr/>
          </p:nvPicPr>
          <p:blipFill>
            <a:blip r:embed="rId43">
              <a:duotone>
                <a:schemeClr val="accent1">
                  <a:shade val="45000"/>
                  <a:satMod val="135000"/>
                </a:schemeClr>
                <a:prstClr val="white"/>
              </a:duotone>
              <a:lum bright="-20000" contrast="40000"/>
            </a:blip>
            <a:stretch>
              <a:fillRect/>
            </a:stretch>
          </p:blipFill>
          <p:spPr>
            <a:xfrm>
              <a:off x="10603951" y="2333054"/>
              <a:ext cx="168121" cy="168122"/>
            </a:xfrm>
            <a:prstGeom prst="rect">
              <a:avLst/>
            </a:prstGeom>
          </p:spPr>
        </p:pic>
        <p:pic>
          <p:nvPicPr>
            <p:cNvPr id="565" name="Picture 564">
              <a:extLst>
                <a:ext uri="{FF2B5EF4-FFF2-40B4-BE49-F238E27FC236}">
                  <a16:creationId xmlns:a16="http://schemas.microsoft.com/office/drawing/2014/main" id="{F68E4CF1-0B04-485A-867F-C93CF623FDBF}"/>
                </a:ext>
              </a:extLst>
            </p:cNvPr>
            <p:cNvPicPr>
              <a:picLocks noChangeAspect="1"/>
            </p:cNvPicPr>
            <p:nvPr/>
          </p:nvPicPr>
          <p:blipFill>
            <a:blip r:embed="rId43">
              <a:duotone>
                <a:schemeClr val="accent1">
                  <a:shade val="45000"/>
                  <a:satMod val="135000"/>
                </a:schemeClr>
                <a:prstClr val="white"/>
              </a:duotone>
              <a:lum bright="-20000" contrast="40000"/>
            </a:blip>
            <a:stretch>
              <a:fillRect/>
            </a:stretch>
          </p:blipFill>
          <p:spPr>
            <a:xfrm>
              <a:off x="10600066" y="3558263"/>
              <a:ext cx="168121" cy="168122"/>
            </a:xfrm>
            <a:prstGeom prst="rect">
              <a:avLst/>
            </a:prstGeom>
          </p:spPr>
        </p:pic>
        <p:pic>
          <p:nvPicPr>
            <p:cNvPr id="179" name="Picture 178">
              <a:extLst>
                <a:ext uri="{FF2B5EF4-FFF2-40B4-BE49-F238E27FC236}">
                  <a16:creationId xmlns:a16="http://schemas.microsoft.com/office/drawing/2014/main" id="{1EF64B4A-F196-41FE-BDC7-F0932E06A0E6}"/>
                </a:ext>
              </a:extLst>
            </p:cNvPr>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10600031" y="3776214"/>
              <a:ext cx="168156" cy="152704"/>
            </a:xfrm>
            <a:prstGeom prst="rect">
              <a:avLst/>
            </a:prstGeom>
          </p:spPr>
        </p:pic>
        <p:sp>
          <p:nvSpPr>
            <p:cNvPr id="17" name="Rectangle 16">
              <a:extLst>
                <a:ext uri="{FF2B5EF4-FFF2-40B4-BE49-F238E27FC236}">
                  <a16:creationId xmlns:a16="http://schemas.microsoft.com/office/drawing/2014/main" id="{FE85BA3A-08CE-4426-8AF8-2592EFA76B28}"/>
                </a:ext>
              </a:extLst>
            </p:cNvPr>
            <p:cNvSpPr/>
            <p:nvPr/>
          </p:nvSpPr>
          <p:spPr>
            <a:xfrm>
              <a:off x="10724854" y="2261078"/>
              <a:ext cx="1173583" cy="64889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Identity Protection</a:t>
              </a:r>
            </a:p>
            <a:p>
              <a:pPr marL="57150" marR="0" lvl="0" indent="0" algn="l" defTabSz="914400" rtl="0" eaLnBrk="1" fontAlgn="auto" latinLnBrk="0" hangingPunct="1">
                <a:lnSpc>
                  <a:spcPct val="100000"/>
                </a:lnSpc>
                <a:spcBef>
                  <a:spcPts val="200"/>
                </a:spcBef>
                <a:spcAft>
                  <a:spcPts val="10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Leaked cred protection</a:t>
              </a:r>
            </a:p>
            <a:p>
              <a:pPr marL="57150" marR="0" lvl="0" indent="0" algn="l" defTabSz="914400" rtl="0" eaLnBrk="1" fontAlgn="auto" latinLnBrk="0" hangingPunct="1">
                <a:lnSpc>
                  <a:spcPct val="100000"/>
                </a:lnSpc>
                <a:spcBef>
                  <a:spcPts val="200"/>
                </a:spcBef>
                <a:spcAft>
                  <a:spcPts val="10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Behavioral Analytics</a:t>
              </a:r>
              <a:endParaRPr kumimoji="0" lang="en-US" sz="1400" b="0" i="0" u="none" strike="noStrike" kern="1200" cap="none" spc="0" normalizeH="0" baseline="0" noProof="0">
                <a:ln>
                  <a:noFill/>
                </a:ln>
                <a:solidFill>
                  <a:srgbClr val="505050"/>
                </a:solidFill>
                <a:effectLst/>
                <a:uLnTx/>
                <a:uFillTx/>
                <a:latin typeface="Segoe UI"/>
                <a:ea typeface="+mn-ea"/>
                <a:cs typeface="+mn-cs"/>
              </a:endParaRPr>
            </a:p>
          </p:txBody>
        </p:sp>
        <p:grpSp>
          <p:nvGrpSpPr>
            <p:cNvPr id="627" name="Group 626">
              <a:extLst>
                <a:ext uri="{FF2B5EF4-FFF2-40B4-BE49-F238E27FC236}">
                  <a16:creationId xmlns:a16="http://schemas.microsoft.com/office/drawing/2014/main" id="{42D9751D-1CB1-45F7-811D-A2A8A69DCF92}"/>
                </a:ext>
              </a:extLst>
            </p:cNvPr>
            <p:cNvGrpSpPr/>
            <p:nvPr/>
          </p:nvGrpSpPr>
          <p:grpSpPr>
            <a:xfrm>
              <a:off x="10882847" y="2889403"/>
              <a:ext cx="188672" cy="45719"/>
              <a:chOff x="6660452" y="3094221"/>
              <a:chExt cx="188672" cy="45719"/>
            </a:xfrm>
          </p:grpSpPr>
          <p:sp>
            <p:nvSpPr>
              <p:cNvPr id="637" name="Oval 636">
                <a:extLst>
                  <a:ext uri="{FF2B5EF4-FFF2-40B4-BE49-F238E27FC236}">
                    <a16:creationId xmlns:a16="http://schemas.microsoft.com/office/drawing/2014/main" id="{DE094C63-8ECC-40E8-98B3-94295989F960}"/>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8" name="Oval 637">
                <a:extLst>
                  <a:ext uri="{FF2B5EF4-FFF2-40B4-BE49-F238E27FC236}">
                    <a16:creationId xmlns:a16="http://schemas.microsoft.com/office/drawing/2014/main" id="{F6B4ADE7-5FDC-4ECD-9497-85EEE26D651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9" name="Oval 638">
                <a:extLst>
                  <a:ext uri="{FF2B5EF4-FFF2-40B4-BE49-F238E27FC236}">
                    <a16:creationId xmlns:a16="http://schemas.microsoft.com/office/drawing/2014/main" id="{270AF6C2-C1D3-4862-A1AE-4371B73DF1BF}"/>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 name="Group 4">
            <a:extLst>
              <a:ext uri="{FF2B5EF4-FFF2-40B4-BE49-F238E27FC236}">
                <a16:creationId xmlns:a16="http://schemas.microsoft.com/office/drawing/2014/main" id="{AAA8201C-436A-4215-BBE5-1705CFD68B11}"/>
              </a:ext>
            </a:extLst>
          </p:cNvPr>
          <p:cNvGrpSpPr/>
          <p:nvPr/>
        </p:nvGrpSpPr>
        <p:grpSpPr>
          <a:xfrm>
            <a:off x="4101353" y="6121074"/>
            <a:ext cx="1614698" cy="211725"/>
            <a:chOff x="3821452" y="6124342"/>
            <a:chExt cx="1614698" cy="211725"/>
          </a:xfrm>
        </p:grpSpPr>
        <p:sp>
          <p:nvSpPr>
            <p:cNvPr id="672" name="Rectangle 671">
              <a:hlinkClick r:id="rId66" tooltip="Microsoft created a threat model document for the Azure IoT reference architecture."/>
              <a:extLst>
                <a:ext uri="{FF2B5EF4-FFF2-40B4-BE49-F238E27FC236}">
                  <a16:creationId xmlns:a16="http://schemas.microsoft.com/office/drawing/2014/main" id="{85058B16-8C97-4FBE-940B-BDF1EC67352B}"/>
                </a:ext>
              </a:extLst>
            </p:cNvPr>
            <p:cNvSpPr/>
            <p:nvPr/>
          </p:nvSpPr>
          <p:spPr>
            <a:xfrm>
              <a:off x="3821452" y="6124342"/>
              <a:ext cx="1614698" cy="211725"/>
            </a:xfrm>
            <a:prstGeom prst="rect">
              <a:avLst/>
            </a:prstGeom>
            <a:noFill/>
            <a:ln w="14224">
              <a:solidFill>
                <a:schemeClr val="accent4"/>
              </a:solidFill>
            </a:ln>
          </p:spPr>
          <p:txBody>
            <a:bodyPr wrap="square" rIns="45720">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IoT Security Architecture</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3" name="Graphic 2" descr="Document">
              <a:extLst>
                <a:ext uri="{FF2B5EF4-FFF2-40B4-BE49-F238E27FC236}">
                  <a16:creationId xmlns:a16="http://schemas.microsoft.com/office/drawing/2014/main" id="{77A83CA8-76E5-4FDB-A79D-EC6D28B0C9AC}"/>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3844728" y="6160357"/>
              <a:ext cx="146611" cy="146611"/>
            </a:xfrm>
            <a:prstGeom prst="rect">
              <a:avLst/>
            </a:prstGeom>
          </p:spPr>
        </p:pic>
      </p:grpSp>
      <p:grpSp>
        <p:nvGrpSpPr>
          <p:cNvPr id="2" name="Group 1">
            <a:extLst>
              <a:ext uri="{FF2B5EF4-FFF2-40B4-BE49-F238E27FC236}">
                <a16:creationId xmlns:a16="http://schemas.microsoft.com/office/drawing/2014/main" id="{CF9CE92E-161D-4366-A754-11556B414F24}"/>
              </a:ext>
            </a:extLst>
          </p:cNvPr>
          <p:cNvGrpSpPr/>
          <p:nvPr/>
        </p:nvGrpSpPr>
        <p:grpSpPr>
          <a:xfrm>
            <a:off x="4101353" y="5846778"/>
            <a:ext cx="1614698" cy="211725"/>
            <a:chOff x="3821452" y="5850046"/>
            <a:chExt cx="1614698" cy="211725"/>
          </a:xfrm>
        </p:grpSpPr>
        <p:sp>
          <p:nvSpPr>
            <p:cNvPr id="707" name="Rectangle 706">
              <a:hlinkClick r:id="rId69" tooltip="Microsoft contributed significantly to the IoT Security Maturity Model, which enables Internet of Things (IoT) providers to invest in the right level of security mechanisms to meet their requirements. "/>
              <a:extLst>
                <a:ext uri="{FF2B5EF4-FFF2-40B4-BE49-F238E27FC236}">
                  <a16:creationId xmlns:a16="http://schemas.microsoft.com/office/drawing/2014/main" id="{2B85B57C-95D0-4F1D-A6DA-D43910617F90}"/>
                </a:ext>
              </a:extLst>
            </p:cNvPr>
            <p:cNvSpPr/>
            <p:nvPr/>
          </p:nvSpPr>
          <p:spPr>
            <a:xfrm>
              <a:off x="3821452" y="5850046"/>
              <a:ext cx="1614698" cy="211725"/>
            </a:xfrm>
            <a:prstGeom prst="rect">
              <a:avLst/>
            </a:prstGeom>
            <a:noFill/>
            <a:ln w="14224">
              <a:solidFill>
                <a:schemeClr val="accent4"/>
              </a:solidFill>
            </a:ln>
          </p:spPr>
          <p:txBody>
            <a:bodyPr wrap="square" rIns="45720">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IoT Security Maturity Model</a:t>
              </a:r>
            </a:p>
          </p:txBody>
        </p:sp>
        <p:pic>
          <p:nvPicPr>
            <p:cNvPr id="465" name="Graphic 464" descr="Document">
              <a:extLst>
                <a:ext uri="{FF2B5EF4-FFF2-40B4-BE49-F238E27FC236}">
                  <a16:creationId xmlns:a16="http://schemas.microsoft.com/office/drawing/2014/main" id="{625FA750-873F-49CC-A4C2-EA72A4C64125}"/>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3848836" y="5879991"/>
              <a:ext cx="146611" cy="146611"/>
            </a:xfrm>
            <a:prstGeom prst="rect">
              <a:avLst/>
            </a:prstGeom>
          </p:spPr>
        </p:pic>
      </p:grpSp>
      <p:pic>
        <p:nvPicPr>
          <p:cNvPr id="552" name="Picture 551">
            <a:extLst>
              <a:ext uri="{FF2B5EF4-FFF2-40B4-BE49-F238E27FC236}">
                <a16:creationId xmlns:a16="http://schemas.microsoft.com/office/drawing/2014/main" id="{733376D1-A1C3-41C8-B2EB-BC20A0B94676}"/>
              </a:ext>
            </a:extLst>
          </p:cNvPr>
          <p:cNvPicPr>
            <a:picLocks noChangeAspect="1"/>
          </p:cNvPicPr>
          <p:nvPr/>
        </p:nvPicPr>
        <p:blipFill>
          <a:blip r:embed="rId44"/>
          <a:stretch>
            <a:fillRect/>
          </a:stretch>
        </p:blipFill>
        <p:spPr>
          <a:xfrm>
            <a:off x="4056281" y="1064108"/>
            <a:ext cx="155187" cy="103458"/>
          </a:xfrm>
          <a:prstGeom prst="rect">
            <a:avLst/>
          </a:prstGeom>
        </p:spPr>
      </p:pic>
      <p:grpSp>
        <p:nvGrpSpPr>
          <p:cNvPr id="31" name="Group 30">
            <a:extLst>
              <a:ext uri="{FF2B5EF4-FFF2-40B4-BE49-F238E27FC236}">
                <a16:creationId xmlns:a16="http://schemas.microsoft.com/office/drawing/2014/main" id="{37EB6364-F148-420D-97C3-AE6E4D78B812}"/>
              </a:ext>
            </a:extLst>
          </p:cNvPr>
          <p:cNvGrpSpPr/>
          <p:nvPr/>
        </p:nvGrpSpPr>
        <p:grpSpPr>
          <a:xfrm>
            <a:off x="3154581" y="5854485"/>
            <a:ext cx="852881" cy="476718"/>
            <a:chOff x="3154581" y="5854485"/>
            <a:chExt cx="852881" cy="476718"/>
          </a:xfrm>
        </p:grpSpPr>
        <p:sp>
          <p:nvSpPr>
            <p:cNvPr id="482" name="Rectangle 481">
              <a:hlinkClick r:id="rId70" tooltip="End to end solution to securing new IoT devices with a hardened Linux OS, certified microcontrollers (MCUs), and security service which collectively provide the &quot;Seven Properties of Highly-Secure Devices&quot;"/>
              <a:extLst>
                <a:ext uri="{FF2B5EF4-FFF2-40B4-BE49-F238E27FC236}">
                  <a16:creationId xmlns:a16="http://schemas.microsoft.com/office/drawing/2014/main" id="{5132D995-1367-4454-A21A-E03209386998}"/>
                </a:ext>
              </a:extLst>
            </p:cNvPr>
            <p:cNvSpPr/>
            <p:nvPr/>
          </p:nvSpPr>
          <p:spPr>
            <a:xfrm>
              <a:off x="3154581" y="5854485"/>
              <a:ext cx="852881" cy="476718"/>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b">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Sphere</a:t>
              </a:r>
            </a:p>
          </p:txBody>
        </p:sp>
        <p:pic>
          <p:nvPicPr>
            <p:cNvPr id="19" name="Picture 18" descr="A close up of a logo&#10;&#10;Description generated with very high confidence">
              <a:extLst>
                <a:ext uri="{FF2B5EF4-FFF2-40B4-BE49-F238E27FC236}">
                  <a16:creationId xmlns:a16="http://schemas.microsoft.com/office/drawing/2014/main" id="{5D8E06AE-CB14-40C7-AD0A-5937E765D86F}"/>
                </a:ext>
              </a:extLst>
            </p:cNvPr>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3358235" y="5883383"/>
              <a:ext cx="411994" cy="271762"/>
            </a:xfrm>
            <a:prstGeom prst="rect">
              <a:avLst/>
            </a:prstGeom>
          </p:spPr>
        </p:pic>
      </p:grpSp>
      <p:grpSp>
        <p:nvGrpSpPr>
          <p:cNvPr id="26" name="Group 25">
            <a:extLst>
              <a:ext uri="{FF2B5EF4-FFF2-40B4-BE49-F238E27FC236}">
                <a16:creationId xmlns:a16="http://schemas.microsoft.com/office/drawing/2014/main" id="{D81733F3-308A-4011-83CC-E11DDFC07AA1}"/>
              </a:ext>
            </a:extLst>
          </p:cNvPr>
          <p:cNvGrpSpPr/>
          <p:nvPr/>
        </p:nvGrpSpPr>
        <p:grpSpPr>
          <a:xfrm>
            <a:off x="8646730" y="2519843"/>
            <a:ext cx="1359749" cy="1638528"/>
            <a:chOff x="8652026" y="2865441"/>
            <a:chExt cx="1359749" cy="1638528"/>
          </a:xfrm>
        </p:grpSpPr>
        <p:sp>
          <p:nvSpPr>
            <p:cNvPr id="421" name="Rectangle 420">
              <a:hlinkClick r:id="rId72" tooltip="AIP helps you control and secure email, documents, and sensitive data inside and outside of your organization. From easy classification to embedded labels and permissions to enhanced data protection/reporting on your data anywhere it goes."/>
              <a:extLst>
                <a:ext uri="{FF2B5EF4-FFF2-40B4-BE49-F238E27FC236}">
                  <a16:creationId xmlns:a16="http://schemas.microsoft.com/office/drawing/2014/main" id="{5433BD75-C281-4997-B1A7-DB627D6ED15C}"/>
                </a:ext>
              </a:extLst>
            </p:cNvPr>
            <p:cNvSpPr/>
            <p:nvPr/>
          </p:nvSpPr>
          <p:spPr>
            <a:xfrm>
              <a:off x="8652026" y="2865441"/>
              <a:ext cx="1357086" cy="1638528"/>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Information Protection (AIP)</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Discover</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Classify</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Protect</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Monitor</a:t>
              </a:r>
            </a:p>
          </p:txBody>
        </p:sp>
        <p:sp>
          <p:nvSpPr>
            <p:cNvPr id="422" name="Rectangle 421">
              <a:hlinkClick r:id="rId73" tooltip="HYOK is an information protection feature designed to meet complex regulation and compliance policies. HYOK allows users to classify documents that are backed by either Azure RMS or an on-premises RMS services where you hold your own key. "/>
              <a:extLst>
                <a:ext uri="{FF2B5EF4-FFF2-40B4-BE49-F238E27FC236}">
                  <a16:creationId xmlns:a16="http://schemas.microsoft.com/office/drawing/2014/main" id="{8C9856C9-6AC4-4598-9C4B-1356F464227D}"/>
                </a:ext>
              </a:extLst>
            </p:cNvPr>
            <p:cNvSpPr/>
            <p:nvPr/>
          </p:nvSpPr>
          <p:spPr>
            <a:xfrm>
              <a:off x="8745416" y="3835416"/>
              <a:ext cx="1266359" cy="13804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1"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Hold Your Own Key (HYOK)</a:t>
              </a:r>
            </a:p>
          </p:txBody>
        </p:sp>
        <p:grpSp>
          <p:nvGrpSpPr>
            <p:cNvPr id="432" name="Group 431">
              <a:extLst>
                <a:ext uri="{FF2B5EF4-FFF2-40B4-BE49-F238E27FC236}">
                  <a16:creationId xmlns:a16="http://schemas.microsoft.com/office/drawing/2014/main" id="{7B62BA9A-C2B8-466F-AC5A-2405D3F4A975}"/>
                </a:ext>
              </a:extLst>
            </p:cNvPr>
            <p:cNvGrpSpPr/>
            <p:nvPr/>
          </p:nvGrpSpPr>
          <p:grpSpPr>
            <a:xfrm>
              <a:off x="8905814" y="4263355"/>
              <a:ext cx="1017768" cy="174551"/>
              <a:chOff x="10868759" y="4110794"/>
              <a:chExt cx="1017768" cy="174551"/>
            </a:xfrm>
          </p:grpSpPr>
          <p:grpSp>
            <p:nvGrpSpPr>
              <p:cNvPr id="433" name="Group 432">
                <a:extLst>
                  <a:ext uri="{FF2B5EF4-FFF2-40B4-BE49-F238E27FC236}">
                    <a16:creationId xmlns:a16="http://schemas.microsoft.com/office/drawing/2014/main" id="{6F5BC5E6-281E-4A9E-8589-D48016C77860}"/>
                  </a:ext>
                </a:extLst>
              </p:cNvPr>
              <p:cNvGrpSpPr/>
              <p:nvPr/>
            </p:nvGrpSpPr>
            <p:grpSpPr>
              <a:xfrm>
                <a:off x="10868759" y="4110794"/>
                <a:ext cx="1017768" cy="167627"/>
                <a:chOff x="76401" y="2964205"/>
                <a:chExt cx="2261795" cy="372519"/>
              </a:xfrm>
            </p:grpSpPr>
            <p:grpSp>
              <p:nvGrpSpPr>
                <p:cNvPr id="446" name="Group 445">
                  <a:extLst>
                    <a:ext uri="{FF2B5EF4-FFF2-40B4-BE49-F238E27FC236}">
                      <a16:creationId xmlns:a16="http://schemas.microsoft.com/office/drawing/2014/main" id="{2CBA006F-771A-41E9-A1BF-CADDEDD46184}"/>
                    </a:ext>
                  </a:extLst>
                </p:cNvPr>
                <p:cNvGrpSpPr/>
                <p:nvPr/>
              </p:nvGrpSpPr>
              <p:grpSpPr>
                <a:xfrm>
                  <a:off x="76401" y="2964205"/>
                  <a:ext cx="1599838" cy="372519"/>
                  <a:chOff x="76401" y="2964205"/>
                  <a:chExt cx="1599838" cy="372519"/>
                </a:xfrm>
              </p:grpSpPr>
              <p:pic>
                <p:nvPicPr>
                  <p:cNvPr id="452" name="Picture 451">
                    <a:hlinkClick r:id="rId74"/>
                    <a:extLst>
                      <a:ext uri="{FF2B5EF4-FFF2-40B4-BE49-F238E27FC236}">
                        <a16:creationId xmlns:a16="http://schemas.microsoft.com/office/drawing/2014/main" id="{9B5DA2BC-5E6B-4924-B13B-C44B10A0C423}"/>
                      </a:ext>
                    </a:extLst>
                  </p:cNvPr>
                  <p:cNvPicPr>
                    <a:picLocks noChangeAspect="1"/>
                  </p:cNvPicPr>
                  <p:nvPr/>
                </p:nvPicPr>
                <p:blipFill>
                  <a:blip r:embed="rId75">
                    <a:extLst>
                      <a:ext uri="{28A0092B-C50C-407E-A947-70E740481C1C}">
                        <a14:useLocalDpi xmlns:a14="http://schemas.microsoft.com/office/drawing/2010/main" val="0"/>
                      </a:ext>
                    </a:extLst>
                  </a:blip>
                  <a:stretch>
                    <a:fillRect/>
                  </a:stretch>
                </p:blipFill>
                <p:spPr>
                  <a:xfrm>
                    <a:off x="1262356" y="2989082"/>
                    <a:ext cx="413883" cy="311792"/>
                  </a:xfrm>
                  <a:prstGeom prst="rect">
                    <a:avLst/>
                  </a:prstGeom>
                </p:spPr>
              </p:pic>
              <p:grpSp>
                <p:nvGrpSpPr>
                  <p:cNvPr id="453" name="Group 452">
                    <a:extLst>
                      <a:ext uri="{FF2B5EF4-FFF2-40B4-BE49-F238E27FC236}">
                        <a16:creationId xmlns:a16="http://schemas.microsoft.com/office/drawing/2014/main" id="{5F4997BA-3228-4E5A-95E0-6E4D019E3C85}"/>
                      </a:ext>
                    </a:extLst>
                  </p:cNvPr>
                  <p:cNvGrpSpPr/>
                  <p:nvPr/>
                </p:nvGrpSpPr>
                <p:grpSpPr>
                  <a:xfrm>
                    <a:off x="76401" y="2964205"/>
                    <a:ext cx="1257382" cy="372519"/>
                    <a:chOff x="12053139" y="7366546"/>
                    <a:chExt cx="1934324" cy="573074"/>
                  </a:xfrm>
                </p:grpSpPr>
                <p:pic>
                  <p:nvPicPr>
                    <p:cNvPr id="454" name="Picture 453">
                      <a:extLst>
                        <a:ext uri="{FF2B5EF4-FFF2-40B4-BE49-F238E27FC236}">
                          <a16:creationId xmlns:a16="http://schemas.microsoft.com/office/drawing/2014/main" id="{89248059-081C-47AA-8162-654C2BBC01E3}"/>
                        </a:ext>
                      </a:extLst>
                    </p:cNvPr>
                    <p:cNvPicPr>
                      <a:picLocks noChangeAspect="1"/>
                    </p:cNvPicPr>
                    <p:nvPr/>
                  </p:nvPicPr>
                  <p:blipFill rotWithShape="1">
                    <a:blip r:embed="rId76">
                      <a:extLst>
                        <a:ext uri="{28A0092B-C50C-407E-A947-70E740481C1C}">
                          <a14:useLocalDpi xmlns:a14="http://schemas.microsoft.com/office/drawing/2010/main" val="0"/>
                        </a:ext>
                      </a:extLst>
                    </a:blip>
                    <a:srcRect/>
                    <a:stretch/>
                  </p:blipFill>
                  <p:spPr>
                    <a:xfrm>
                      <a:off x="12520821" y="7366546"/>
                      <a:ext cx="531604" cy="573074"/>
                    </a:xfrm>
                    <a:prstGeom prst="rect">
                      <a:avLst/>
                    </a:prstGeom>
                  </p:spPr>
                </p:pic>
                <p:pic>
                  <p:nvPicPr>
                    <p:cNvPr id="455" name="Picture 454">
                      <a:extLst>
                        <a:ext uri="{FF2B5EF4-FFF2-40B4-BE49-F238E27FC236}">
                          <a16:creationId xmlns:a16="http://schemas.microsoft.com/office/drawing/2014/main" id="{0AD8D0F1-2C7A-4DD5-B853-697A88B46170}"/>
                        </a:ext>
                      </a:extLst>
                    </p:cNvPr>
                    <p:cNvPicPr>
                      <a:picLocks noChangeAspect="1"/>
                    </p:cNvPicPr>
                    <p:nvPr/>
                  </p:nvPicPr>
                  <p:blipFill rotWithShape="1">
                    <a:blip r:embed="rId77">
                      <a:extLst>
                        <a:ext uri="{28A0092B-C50C-407E-A947-70E740481C1C}">
                          <a14:useLocalDpi xmlns:a14="http://schemas.microsoft.com/office/drawing/2010/main" val="0"/>
                        </a:ext>
                      </a:extLst>
                    </a:blip>
                    <a:srcRect/>
                    <a:stretch/>
                  </p:blipFill>
                  <p:spPr>
                    <a:xfrm>
                      <a:off x="12053139" y="7366546"/>
                      <a:ext cx="530661" cy="573074"/>
                    </a:xfrm>
                    <a:prstGeom prst="rect">
                      <a:avLst/>
                    </a:prstGeom>
                  </p:spPr>
                </p:pic>
                <p:pic>
                  <p:nvPicPr>
                    <p:cNvPr id="456" name="Picture 455">
                      <a:extLst>
                        <a:ext uri="{FF2B5EF4-FFF2-40B4-BE49-F238E27FC236}">
                          <a16:creationId xmlns:a16="http://schemas.microsoft.com/office/drawing/2014/main" id="{36A4A438-160C-4F57-ABA9-2D5277CAC7C4}"/>
                        </a:ext>
                      </a:extLst>
                    </p:cNvPr>
                    <p:cNvPicPr>
                      <a:picLocks noChangeAspect="1"/>
                    </p:cNvPicPr>
                    <p:nvPr/>
                  </p:nvPicPr>
                  <p:blipFill rotWithShape="1">
                    <a:blip r:embed="rId78">
                      <a:extLst>
                        <a:ext uri="{28A0092B-C50C-407E-A947-70E740481C1C}">
                          <a14:useLocalDpi xmlns:a14="http://schemas.microsoft.com/office/drawing/2010/main" val="0"/>
                        </a:ext>
                      </a:extLst>
                    </a:blip>
                    <a:srcRect/>
                    <a:stretch/>
                  </p:blipFill>
                  <p:spPr>
                    <a:xfrm>
                      <a:off x="12997286" y="7366546"/>
                      <a:ext cx="522822" cy="573074"/>
                    </a:xfrm>
                    <a:prstGeom prst="rect">
                      <a:avLst/>
                    </a:prstGeom>
                  </p:spPr>
                </p:pic>
                <p:pic>
                  <p:nvPicPr>
                    <p:cNvPr id="457" name="Picture 456">
                      <a:extLst>
                        <a:ext uri="{FF2B5EF4-FFF2-40B4-BE49-F238E27FC236}">
                          <a16:creationId xmlns:a16="http://schemas.microsoft.com/office/drawing/2014/main" id="{A6766CD1-9925-4BDB-9177-72632E700609}"/>
                        </a:ext>
                      </a:extLst>
                    </p:cNvPr>
                    <p:cNvPicPr>
                      <a:picLocks noChangeAspect="1"/>
                    </p:cNvPicPr>
                    <p:nvPr/>
                  </p:nvPicPr>
                  <p:blipFill rotWithShape="1">
                    <a:blip r:embed="rId79">
                      <a:extLst>
                        <a:ext uri="{28A0092B-C50C-407E-A947-70E740481C1C}">
                          <a14:useLocalDpi xmlns:a14="http://schemas.microsoft.com/office/drawing/2010/main" val="0"/>
                        </a:ext>
                      </a:extLst>
                    </a:blip>
                    <a:srcRect/>
                    <a:stretch/>
                  </p:blipFill>
                  <p:spPr>
                    <a:xfrm>
                      <a:off x="13465910" y="7366546"/>
                      <a:ext cx="521553" cy="573074"/>
                    </a:xfrm>
                    <a:prstGeom prst="rect">
                      <a:avLst/>
                    </a:prstGeom>
                  </p:spPr>
                </p:pic>
              </p:grpSp>
            </p:grpSp>
            <p:grpSp>
              <p:nvGrpSpPr>
                <p:cNvPr id="447" name="Group 446">
                  <a:extLst>
                    <a:ext uri="{FF2B5EF4-FFF2-40B4-BE49-F238E27FC236}">
                      <a16:creationId xmlns:a16="http://schemas.microsoft.com/office/drawing/2014/main" id="{104D35B4-C2D2-49D3-8CB3-68B45CFFB695}"/>
                    </a:ext>
                  </a:extLst>
                </p:cNvPr>
                <p:cNvGrpSpPr/>
                <p:nvPr/>
              </p:nvGrpSpPr>
              <p:grpSpPr>
                <a:xfrm>
                  <a:off x="2008682" y="3185912"/>
                  <a:ext cx="329514" cy="79848"/>
                  <a:chOff x="6660452" y="3094221"/>
                  <a:chExt cx="188672" cy="45719"/>
                </a:xfrm>
              </p:grpSpPr>
              <p:sp>
                <p:nvSpPr>
                  <p:cNvPr id="449" name="Oval 448">
                    <a:extLst>
                      <a:ext uri="{FF2B5EF4-FFF2-40B4-BE49-F238E27FC236}">
                        <a16:creationId xmlns:a16="http://schemas.microsoft.com/office/drawing/2014/main" id="{33F80069-EC6E-4F77-9D72-901E08D647DE}"/>
                      </a:ext>
                    </a:extLst>
                  </p:cNvPr>
                  <p:cNvSpPr/>
                  <p:nvPr/>
                </p:nvSpPr>
                <p:spPr bwMode="auto">
                  <a:xfrm>
                    <a:off x="6660452"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50" name="Oval 449">
                    <a:extLst>
                      <a:ext uri="{FF2B5EF4-FFF2-40B4-BE49-F238E27FC236}">
                        <a16:creationId xmlns:a16="http://schemas.microsoft.com/office/drawing/2014/main" id="{C985AB52-3E16-4370-BECF-111FCC991737}"/>
                      </a:ext>
                    </a:extLst>
                  </p:cNvPr>
                  <p:cNvSpPr/>
                  <p:nvPr/>
                </p:nvSpPr>
                <p:spPr bwMode="auto">
                  <a:xfrm>
                    <a:off x="6731928"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51" name="Oval 450">
                    <a:extLst>
                      <a:ext uri="{FF2B5EF4-FFF2-40B4-BE49-F238E27FC236}">
                        <a16:creationId xmlns:a16="http://schemas.microsoft.com/office/drawing/2014/main" id="{F7719C2D-BCC3-4AD3-95FE-35E45ACF557C}"/>
                      </a:ext>
                    </a:extLst>
                  </p:cNvPr>
                  <p:cNvSpPr/>
                  <p:nvPr/>
                </p:nvSpPr>
                <p:spPr bwMode="auto">
                  <a:xfrm>
                    <a:off x="6803404"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448" name="Picture 447">
                  <a:hlinkClick r:id="rId80"/>
                  <a:extLst>
                    <a:ext uri="{FF2B5EF4-FFF2-40B4-BE49-F238E27FC236}">
                      <a16:creationId xmlns:a16="http://schemas.microsoft.com/office/drawing/2014/main" id="{17166133-804B-46FE-904C-E72A5D9469CE}"/>
                    </a:ext>
                  </a:extLst>
                </p:cNvPr>
                <p:cNvPicPr>
                  <a:picLocks noChangeAspect="1"/>
                </p:cNvPicPr>
                <p:nvPr/>
              </p:nvPicPr>
              <p:blipFill>
                <a:blip r:embed="rId81">
                  <a:extLst>
                    <a:ext uri="{28A0092B-C50C-407E-A947-70E740481C1C}">
                      <a14:useLocalDpi xmlns:a14="http://schemas.microsoft.com/office/drawing/2010/main" val="0"/>
                    </a:ext>
                  </a:extLst>
                </a:blip>
                <a:stretch>
                  <a:fillRect/>
                </a:stretch>
              </p:blipFill>
              <p:spPr>
                <a:xfrm>
                  <a:off x="1670366" y="3017516"/>
                  <a:ext cx="252081" cy="252081"/>
                </a:xfrm>
                <a:prstGeom prst="rect">
                  <a:avLst/>
                </a:prstGeom>
              </p:spPr>
            </p:pic>
          </p:grpSp>
          <p:grpSp>
            <p:nvGrpSpPr>
              <p:cNvPr id="434" name="Group 433">
                <a:extLst>
                  <a:ext uri="{FF2B5EF4-FFF2-40B4-BE49-F238E27FC236}">
                    <a16:creationId xmlns:a16="http://schemas.microsoft.com/office/drawing/2014/main" id="{E95B28E2-BAB3-429C-A188-14DD468744B0}"/>
                  </a:ext>
                </a:extLst>
              </p:cNvPr>
              <p:cNvGrpSpPr/>
              <p:nvPr/>
            </p:nvGrpSpPr>
            <p:grpSpPr bwMode="black">
              <a:xfrm>
                <a:off x="11508873" y="4239626"/>
                <a:ext cx="75077" cy="45719"/>
                <a:chOff x="10387012" y="4179358"/>
                <a:chExt cx="974726" cy="593725"/>
              </a:xfrm>
              <a:solidFill>
                <a:schemeClr val="tx1"/>
              </a:solidFill>
            </p:grpSpPr>
            <p:sp>
              <p:nvSpPr>
                <p:cNvPr id="441" name="Freeform 26">
                  <a:extLst>
                    <a:ext uri="{FF2B5EF4-FFF2-40B4-BE49-F238E27FC236}">
                      <a16:creationId xmlns:a16="http://schemas.microsoft.com/office/drawing/2014/main" id="{EC75553C-B756-47E1-BFC7-6827656FB68B}"/>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2" name="Freeform 27">
                  <a:extLst>
                    <a:ext uri="{FF2B5EF4-FFF2-40B4-BE49-F238E27FC236}">
                      <a16:creationId xmlns:a16="http://schemas.microsoft.com/office/drawing/2014/main" id="{14B79CD0-3A15-4982-9EBD-6B1E6E369F4B}"/>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3" name="Freeform 28">
                  <a:extLst>
                    <a:ext uri="{FF2B5EF4-FFF2-40B4-BE49-F238E27FC236}">
                      <a16:creationId xmlns:a16="http://schemas.microsoft.com/office/drawing/2014/main" id="{42B65D42-81D3-4669-BECF-B3386D3DA569}"/>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4" name="Freeform 29">
                  <a:extLst>
                    <a:ext uri="{FF2B5EF4-FFF2-40B4-BE49-F238E27FC236}">
                      <a16:creationId xmlns:a16="http://schemas.microsoft.com/office/drawing/2014/main" id="{DB116D4F-A86B-4238-A9C6-5747C05B43A9}"/>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5" name="Freeform 30">
                  <a:extLst>
                    <a:ext uri="{FF2B5EF4-FFF2-40B4-BE49-F238E27FC236}">
                      <a16:creationId xmlns:a16="http://schemas.microsoft.com/office/drawing/2014/main" id="{1B7386EC-1A9E-4A3C-857A-977B4152CAF6}"/>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435" name="Group 434">
                <a:extLst>
                  <a:ext uri="{FF2B5EF4-FFF2-40B4-BE49-F238E27FC236}">
                    <a16:creationId xmlns:a16="http://schemas.microsoft.com/office/drawing/2014/main" id="{72360254-D815-4DD5-B20F-FBFBC4360B1B}"/>
                  </a:ext>
                </a:extLst>
              </p:cNvPr>
              <p:cNvGrpSpPr/>
              <p:nvPr/>
            </p:nvGrpSpPr>
            <p:grpSpPr bwMode="black">
              <a:xfrm>
                <a:off x="11638296" y="4235799"/>
                <a:ext cx="75077" cy="45719"/>
                <a:chOff x="10387012" y="4179358"/>
                <a:chExt cx="974726" cy="593725"/>
              </a:xfrm>
              <a:solidFill>
                <a:schemeClr val="tx1"/>
              </a:solidFill>
            </p:grpSpPr>
            <p:sp>
              <p:nvSpPr>
                <p:cNvPr id="436" name="Freeform 26">
                  <a:extLst>
                    <a:ext uri="{FF2B5EF4-FFF2-40B4-BE49-F238E27FC236}">
                      <a16:creationId xmlns:a16="http://schemas.microsoft.com/office/drawing/2014/main" id="{43E971B2-CE20-4717-8338-630B5AEFD172}"/>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7" name="Freeform 27">
                  <a:extLst>
                    <a:ext uri="{FF2B5EF4-FFF2-40B4-BE49-F238E27FC236}">
                      <a16:creationId xmlns:a16="http://schemas.microsoft.com/office/drawing/2014/main" id="{B28FF8D2-0B63-439A-8561-1E73359FFAF7}"/>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8" name="Freeform 28">
                  <a:extLst>
                    <a:ext uri="{FF2B5EF4-FFF2-40B4-BE49-F238E27FC236}">
                      <a16:creationId xmlns:a16="http://schemas.microsoft.com/office/drawing/2014/main" id="{7F39FA69-9BBD-4E6E-9C6B-D645FC47E99B}"/>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9" name="Freeform 29">
                  <a:extLst>
                    <a:ext uri="{FF2B5EF4-FFF2-40B4-BE49-F238E27FC236}">
                      <a16:creationId xmlns:a16="http://schemas.microsoft.com/office/drawing/2014/main" id="{220EDCF2-4BE6-45F2-907F-D02824DD316C}"/>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0" name="Freeform 30">
                  <a:extLst>
                    <a:ext uri="{FF2B5EF4-FFF2-40B4-BE49-F238E27FC236}">
                      <a16:creationId xmlns:a16="http://schemas.microsoft.com/office/drawing/2014/main" id="{E2431020-1C4F-4634-A60A-4117FAA6308B}"/>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sp>
          <p:nvSpPr>
            <p:cNvPr id="629" name="Rectangle 628">
              <a:hlinkClick r:id="rId82" tooltip="The AIP scanner helps you discover, classify, and protect files on UNC paths for network shares over SMB and on SharePoint Server 2013-2016 Sites and libraries."/>
              <a:extLst>
                <a:ext uri="{FF2B5EF4-FFF2-40B4-BE49-F238E27FC236}">
                  <a16:creationId xmlns:a16="http://schemas.microsoft.com/office/drawing/2014/main" id="{2E6CEE05-2201-4A3C-9D7B-1970B43F4F10}"/>
                </a:ext>
              </a:extLst>
            </p:cNvPr>
            <p:cNvSpPr/>
            <p:nvPr/>
          </p:nvSpPr>
          <p:spPr>
            <a:xfrm>
              <a:off x="8813865" y="4045216"/>
              <a:ext cx="1195104" cy="17204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AIP Scanner</a:t>
              </a:r>
            </a:p>
          </p:txBody>
        </p:sp>
      </p:grpSp>
      <p:sp>
        <p:nvSpPr>
          <p:cNvPr id="480" name="Freeform 27">
            <a:extLst>
              <a:ext uri="{FF2B5EF4-FFF2-40B4-BE49-F238E27FC236}">
                <a16:creationId xmlns:a16="http://schemas.microsoft.com/office/drawing/2014/main" id="{E2FE455C-513A-4DC1-9436-A1EF0DAD7F67}"/>
              </a:ext>
            </a:extLst>
          </p:cNvPr>
          <p:cNvSpPr>
            <a:spLocks/>
          </p:cNvSpPr>
          <p:nvPr/>
        </p:nvSpPr>
        <p:spPr bwMode="auto">
          <a:xfrm>
            <a:off x="1589667" y="4312946"/>
            <a:ext cx="68905" cy="65866"/>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749" name="Connector: Elbow 748">
            <a:extLst>
              <a:ext uri="{FF2B5EF4-FFF2-40B4-BE49-F238E27FC236}">
                <a16:creationId xmlns:a16="http://schemas.microsoft.com/office/drawing/2014/main" id="{1BD36714-AEC1-4C14-9E12-3A09CE1F98E5}"/>
              </a:ext>
            </a:extLst>
          </p:cNvPr>
          <p:cNvCxnSpPr>
            <a:cxnSpLocks/>
            <a:endCxn id="622" idx="3"/>
          </p:cNvCxnSpPr>
          <p:nvPr/>
        </p:nvCxnSpPr>
        <p:spPr>
          <a:xfrm rot="10800000" flipV="1">
            <a:off x="1796489" y="2862575"/>
            <a:ext cx="685983" cy="2082344"/>
          </a:xfrm>
          <a:prstGeom prst="bentConnector3">
            <a:avLst>
              <a:gd name="adj1" fmla="val 68514"/>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cxnSp>
      <p:grpSp>
        <p:nvGrpSpPr>
          <p:cNvPr id="36" name="Group 35">
            <a:extLst>
              <a:ext uri="{FF2B5EF4-FFF2-40B4-BE49-F238E27FC236}">
                <a16:creationId xmlns:a16="http://schemas.microsoft.com/office/drawing/2014/main" id="{F2AE5143-3F7D-48E1-97B1-C4610099C350}"/>
              </a:ext>
            </a:extLst>
          </p:cNvPr>
          <p:cNvGrpSpPr/>
          <p:nvPr/>
        </p:nvGrpSpPr>
        <p:grpSpPr>
          <a:xfrm>
            <a:off x="6646548" y="3493510"/>
            <a:ext cx="1507613" cy="2626000"/>
            <a:chOff x="6646548" y="3493510"/>
            <a:chExt cx="1507613" cy="2626000"/>
          </a:xfrm>
        </p:grpSpPr>
        <p:sp>
          <p:nvSpPr>
            <p:cNvPr id="98" name="Rectangle 97">
              <a:hlinkClick r:id="rId83" tooltip="Key vault mitigates risk of compromised secrets (e.g. inadvertently publishing keys to GitHub) by ensuring they are safeguarded by hardware security modules (HSMs) and readily available to applications"/>
              <a:extLst>
                <a:ext uri="{FF2B5EF4-FFF2-40B4-BE49-F238E27FC236}">
                  <a16:creationId xmlns:a16="http://schemas.microsoft.com/office/drawing/2014/main" id="{A3B8550D-2DB7-40D7-B7D2-21A4CAD5C8EC}"/>
                </a:ext>
              </a:extLst>
            </p:cNvPr>
            <p:cNvSpPr/>
            <p:nvPr/>
          </p:nvSpPr>
          <p:spPr>
            <a:xfrm>
              <a:off x="6824319" y="3771046"/>
              <a:ext cx="1328356"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Key Vault</a:t>
              </a:r>
            </a:p>
          </p:txBody>
        </p:sp>
        <p:pic>
          <p:nvPicPr>
            <p:cNvPr id="99" name="Picture 98">
              <a:extLst>
                <a:ext uri="{FF2B5EF4-FFF2-40B4-BE49-F238E27FC236}">
                  <a16:creationId xmlns:a16="http://schemas.microsoft.com/office/drawing/2014/main" id="{27564F04-F98A-49DB-A1E6-BE18E4FD944B}"/>
                </a:ext>
              </a:extLst>
            </p:cNvPr>
            <p:cNvPicPr>
              <a:picLocks noChangeAspect="1"/>
            </p:cNvPicPr>
            <p:nvPr/>
          </p:nvPicPr>
          <p:blipFill>
            <a:blip r:embed="rId84">
              <a:extLst>
                <a:ext uri="{28A0092B-C50C-407E-A947-70E740481C1C}">
                  <a14:useLocalDpi xmlns:a14="http://schemas.microsoft.com/office/drawing/2010/main" val="0"/>
                </a:ext>
              </a:extLst>
            </a:blip>
            <a:stretch>
              <a:fillRect/>
            </a:stretch>
          </p:blipFill>
          <p:spPr>
            <a:xfrm>
              <a:off x="6879536" y="3825557"/>
              <a:ext cx="126336" cy="126336"/>
            </a:xfrm>
            <a:prstGeom prst="rect">
              <a:avLst/>
            </a:prstGeom>
          </p:spPr>
        </p:pic>
        <p:sp>
          <p:nvSpPr>
            <p:cNvPr id="100" name="Rectangle 99">
              <a:hlinkClick r:id="rId85" tooltip="A network security group (NSG) provides access control list (ACL) rules to allow or deny network traffic. Application security groups significantly simplify network security by grouping virtual machines and assigning policies to them (vs. explicit IPs). "/>
              <a:extLst>
                <a:ext uri="{FF2B5EF4-FFF2-40B4-BE49-F238E27FC236}">
                  <a16:creationId xmlns:a16="http://schemas.microsoft.com/office/drawing/2014/main" id="{02997D06-1450-4E50-80CD-7FE91A9446C9}"/>
                </a:ext>
              </a:extLst>
            </p:cNvPr>
            <p:cNvSpPr/>
            <p:nvPr/>
          </p:nvSpPr>
          <p:spPr>
            <a:xfrm>
              <a:off x="6824319" y="4430016"/>
              <a:ext cx="1328356" cy="322253"/>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75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Application &amp; Network Security Groups</a:t>
              </a:r>
            </a:p>
          </p:txBody>
        </p:sp>
        <p:sp>
          <p:nvSpPr>
            <p:cNvPr id="103" name="Rectangle 102">
              <a:hlinkClick r:id="rId86" tooltip="Feature of Application Gateway that provides centralized protection of your web applications from common exploits and vulnerabilities like SQL injection attacks, cross site scripting attacks using OWASP core rule sets 3.0 or 2.2.9. "/>
              <a:extLst>
                <a:ext uri="{FF2B5EF4-FFF2-40B4-BE49-F238E27FC236}">
                  <a16:creationId xmlns:a16="http://schemas.microsoft.com/office/drawing/2014/main" id="{93288A76-0F88-4155-A0C4-1009831C3593}"/>
                </a:ext>
              </a:extLst>
            </p:cNvPr>
            <p:cNvSpPr/>
            <p:nvPr/>
          </p:nvSpPr>
          <p:spPr>
            <a:xfrm>
              <a:off x="6824319" y="3990703"/>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WAF</a:t>
              </a:r>
            </a:p>
          </p:txBody>
        </p:sp>
        <p:pic>
          <p:nvPicPr>
            <p:cNvPr id="104" name="Picture 103" descr="A picture containing text&#10;&#10;Description generated with high confidence">
              <a:extLst>
                <a:ext uri="{FF2B5EF4-FFF2-40B4-BE49-F238E27FC236}">
                  <a16:creationId xmlns:a16="http://schemas.microsoft.com/office/drawing/2014/main" id="{E366301C-9FDD-402D-B4F8-48DCD9D5E79A}"/>
                </a:ext>
              </a:extLst>
            </p:cNvPr>
            <p:cNvPicPr>
              <a:picLocks noChangeAspect="1"/>
            </p:cNvPicPr>
            <p:nvPr/>
          </p:nvPicPr>
          <p:blipFill rotWithShape="1">
            <a:blip r:embed="rId87">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6858547" y="4030152"/>
              <a:ext cx="168314" cy="165488"/>
            </a:xfrm>
            <a:prstGeom prst="rect">
              <a:avLst/>
            </a:prstGeom>
          </p:spPr>
        </p:pic>
        <p:sp>
          <p:nvSpPr>
            <p:cNvPr id="105" name="Rectangle 104">
              <a:hlinkClick r:id="rId88" tooltip="Azure includes real-time malware protection with advanced technology (including applied machine learning on clients and in the cloud) used in the antimalware component of Windows Defender ATP"/>
              <a:extLst>
                <a:ext uri="{FF2B5EF4-FFF2-40B4-BE49-F238E27FC236}">
                  <a16:creationId xmlns:a16="http://schemas.microsoft.com/office/drawing/2014/main" id="{7168FD92-C0D5-4B85-9D31-3BF1F2F138EE}"/>
                </a:ext>
              </a:extLst>
            </p:cNvPr>
            <p:cNvSpPr/>
            <p:nvPr/>
          </p:nvSpPr>
          <p:spPr>
            <a:xfrm>
              <a:off x="6824319" y="4210360"/>
              <a:ext cx="1328356"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Antimalware</a:t>
              </a:r>
            </a:p>
          </p:txBody>
        </p:sp>
        <p:grpSp>
          <p:nvGrpSpPr>
            <p:cNvPr id="106" name="Group 105">
              <a:extLst>
                <a:ext uri="{FF2B5EF4-FFF2-40B4-BE49-F238E27FC236}">
                  <a16:creationId xmlns:a16="http://schemas.microsoft.com/office/drawing/2014/main" id="{EE647438-C196-4974-A91D-CFA8079699F1}"/>
                </a:ext>
              </a:extLst>
            </p:cNvPr>
            <p:cNvGrpSpPr/>
            <p:nvPr/>
          </p:nvGrpSpPr>
          <p:grpSpPr>
            <a:xfrm>
              <a:off x="6870812" y="4246340"/>
              <a:ext cx="143785" cy="139115"/>
              <a:chOff x="7418198" y="4292156"/>
              <a:chExt cx="173353" cy="167723"/>
            </a:xfrm>
          </p:grpSpPr>
          <p:sp>
            <p:nvSpPr>
              <p:cNvPr id="108" name="Rectangle: Rounded Corners 107">
                <a:extLst>
                  <a:ext uri="{FF2B5EF4-FFF2-40B4-BE49-F238E27FC236}">
                    <a16:creationId xmlns:a16="http://schemas.microsoft.com/office/drawing/2014/main" id="{B4DCD47C-0D64-4E6D-813C-693813D978E3}"/>
                  </a:ext>
                </a:extLst>
              </p:cNvPr>
              <p:cNvSpPr/>
              <p:nvPr/>
            </p:nvSpPr>
            <p:spPr>
              <a:xfrm>
                <a:off x="7418198" y="4292156"/>
                <a:ext cx="173353" cy="167723"/>
              </a:xfrm>
              <a:prstGeom prst="round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9" name="Picture 108">
                <a:extLst>
                  <a:ext uri="{FF2B5EF4-FFF2-40B4-BE49-F238E27FC236}">
                    <a16:creationId xmlns:a16="http://schemas.microsoft.com/office/drawing/2014/main" id="{59D06D6E-4995-4C86-A622-DEC8F06A0051}"/>
                  </a:ext>
                </a:extLst>
              </p:cNvPr>
              <p:cNvPicPr>
                <a:picLocks noChangeAspect="1"/>
              </p:cNvPicPr>
              <p:nvPr/>
            </p:nvPicPr>
            <p:blipFill>
              <a:blip r:embed="rId89">
                <a:biLevel thresh="25000"/>
                <a:extLst>
                  <a:ext uri="{28A0092B-C50C-407E-A947-70E740481C1C}">
                    <a14:useLocalDpi xmlns:a14="http://schemas.microsoft.com/office/drawing/2010/main" val="0"/>
                  </a:ext>
                </a:extLst>
              </a:blip>
              <a:stretch>
                <a:fillRect/>
              </a:stretch>
            </p:blipFill>
            <p:spPr>
              <a:xfrm>
                <a:off x="7435114" y="4303810"/>
                <a:ext cx="134671" cy="149402"/>
              </a:xfrm>
              <a:prstGeom prst="rect">
                <a:avLst/>
              </a:prstGeom>
            </p:spPr>
          </p:pic>
        </p:grpSp>
        <p:pic>
          <p:nvPicPr>
            <p:cNvPr id="107" name="Picture 106">
              <a:extLst>
                <a:ext uri="{FF2B5EF4-FFF2-40B4-BE49-F238E27FC236}">
                  <a16:creationId xmlns:a16="http://schemas.microsoft.com/office/drawing/2014/main" id="{2EF74B27-1735-4A8F-9B1B-5EB96F46BA01}"/>
                </a:ext>
              </a:extLst>
            </p:cNvPr>
            <p:cNvPicPr>
              <a:picLocks noChangeAspect="1"/>
            </p:cNvPicPr>
            <p:nvPr/>
          </p:nvPicPr>
          <p:blipFill>
            <a:blip r:embed="rId90">
              <a:clrChange>
                <a:clrFrom>
                  <a:srgbClr val="FFFFFF"/>
                </a:clrFrom>
                <a:clrTo>
                  <a:srgbClr val="FFFFFF">
                    <a:alpha val="0"/>
                  </a:srgbClr>
                </a:clrTo>
              </a:clrChange>
            </a:blip>
            <a:stretch>
              <a:fillRect/>
            </a:stretch>
          </p:blipFill>
          <p:spPr>
            <a:xfrm>
              <a:off x="6646548" y="3493510"/>
              <a:ext cx="167209" cy="143337"/>
            </a:xfrm>
            <a:prstGeom prst="rect">
              <a:avLst/>
            </a:prstGeom>
            <a:ln w="14224">
              <a:noFill/>
            </a:ln>
          </p:spPr>
        </p:pic>
        <p:sp>
          <p:nvSpPr>
            <p:cNvPr id="131" name="Rectangle 130">
              <a:hlinkClick r:id="rId91" tooltip="In additional to encryption of all disks in the Azure fabric, you can also encrypt storage blobs, Windows VM disks, and Linux VM Disks"/>
              <a:extLst>
                <a:ext uri="{FF2B5EF4-FFF2-40B4-BE49-F238E27FC236}">
                  <a16:creationId xmlns:a16="http://schemas.microsoft.com/office/drawing/2014/main" id="{6C661EED-3EAF-4976-9C26-A755475706E3}"/>
                </a:ext>
              </a:extLst>
            </p:cNvPr>
            <p:cNvSpPr/>
            <p:nvPr/>
          </p:nvSpPr>
          <p:spPr>
            <a:xfrm>
              <a:off x="6825805" y="5049853"/>
              <a:ext cx="1328356" cy="35661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Disk &amp; Storage Encryption</a:t>
              </a:r>
            </a:p>
          </p:txBody>
        </p:sp>
        <p:sp>
          <p:nvSpPr>
            <p:cNvPr id="132" name="Rectangle 131">
              <a:hlinkClick r:id="rId92" tooltip="Azure natively provides basic DDoS protection for all public IPs. You can increase protection with adaptive tuning of thresholds (with machine learning), real-time and historical telemetry, alerting, cost guarantee and more."/>
              <a:extLst>
                <a:ext uri="{FF2B5EF4-FFF2-40B4-BE49-F238E27FC236}">
                  <a16:creationId xmlns:a16="http://schemas.microsoft.com/office/drawing/2014/main" id="{24AA6736-30B3-474F-A68B-5A198D7C53FD}"/>
                </a:ext>
              </a:extLst>
            </p:cNvPr>
            <p:cNvSpPr/>
            <p:nvPr/>
          </p:nvSpPr>
          <p:spPr>
            <a:xfrm>
              <a:off x="6823845" y="5701414"/>
              <a:ext cx="1328356" cy="32900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DDoS attack </a:t>
              </a:r>
              <a:r>
                <a:rPr kumimoji="0" lang="en-US" altLang="en-US" sz="900" b="0" i="0" u="none" strike="noStrike" kern="1200" cap="none" spc="0" normalizeH="0" baseline="0" noProof="0" err="1">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Mitigation</a:t>
              </a:r>
              <a:r>
                <a:rPr kumimoji="0" lang="en-US" altLang="en-US" sz="900" b="0" i="0" u="none" strike="noStrike" kern="1200" cap="none" spc="0" normalizeH="0" baseline="0" noProof="0" err="1">
                  <a:ln>
                    <a:noFill/>
                  </a:ln>
                  <a:solidFill>
                    <a:srgbClr val="505050"/>
                  </a:solidFill>
                  <a:effectLst/>
                  <a:uLnTx/>
                  <a:uFillTx/>
                  <a:latin typeface="Segoe UI" panose="020B0502040204020203" pitchFamily="34" charset="0"/>
                  <a:ea typeface="+mn-ea"/>
                  <a:cs typeface="Segoe UI" panose="020B0502040204020203" pitchFamily="34" charset="0"/>
                </a:rPr>
                <a:t>+Monitor</a:t>
              </a:r>
              <a:endParaRPr kumimoji="0" lang="en-US" altLang="en-US" sz="90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endParaRPr>
            </a:p>
          </p:txBody>
        </p:sp>
        <p:sp>
          <p:nvSpPr>
            <p:cNvPr id="134" name="Rectangle 133">
              <a:hlinkClick r:id="rId93" tooltip="Protection against disasters &amp; ransomware attacks with simple and reliable cloud integrated backup as a service. Site Recovery can protect Hyper-V, VMware and physical servers and you can use Azure or your secondary datacenter as your recovery site"/>
              <a:extLst>
                <a:ext uri="{FF2B5EF4-FFF2-40B4-BE49-F238E27FC236}">
                  <a16:creationId xmlns:a16="http://schemas.microsoft.com/office/drawing/2014/main" id="{6C0F1C9C-66B0-4D4F-90EA-44EEDDDAD6D7}"/>
                </a:ext>
              </a:extLst>
            </p:cNvPr>
            <p:cNvSpPr/>
            <p:nvPr/>
          </p:nvSpPr>
          <p:spPr>
            <a:xfrm>
              <a:off x="6824319" y="4750543"/>
              <a:ext cx="1328356" cy="30182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Backup &amp; Site Recovery</a:t>
              </a:r>
            </a:p>
          </p:txBody>
        </p:sp>
        <p:cxnSp>
          <p:nvCxnSpPr>
            <p:cNvPr id="617" name="Straight Connector 616">
              <a:extLst>
                <a:ext uri="{FF2B5EF4-FFF2-40B4-BE49-F238E27FC236}">
                  <a16:creationId xmlns:a16="http://schemas.microsoft.com/office/drawing/2014/main" id="{DF0411BC-7BCC-4413-98AA-2FC35D64F42C}"/>
                </a:ext>
              </a:extLst>
            </p:cNvPr>
            <p:cNvCxnSpPr>
              <a:cxnSpLocks/>
              <a:stCxn id="107" idx="2"/>
            </p:cNvCxnSpPr>
            <p:nvPr/>
          </p:nvCxnSpPr>
          <p:spPr>
            <a:xfrm>
              <a:off x="6730153" y="3636847"/>
              <a:ext cx="0" cy="2454929"/>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6" name="Picture 232" descr="Storage blob.png">
              <a:extLst>
                <a:ext uri="{FF2B5EF4-FFF2-40B4-BE49-F238E27FC236}">
                  <a16:creationId xmlns:a16="http://schemas.microsoft.com/office/drawing/2014/main" id="{9506182D-7A52-4A42-BEF2-26177AA845C8}"/>
                </a:ext>
              </a:extLst>
            </p:cNvPr>
            <p:cNvPicPr>
              <a:picLocks noChangeAspect="1"/>
            </p:cNvPicPr>
            <p:nvPr/>
          </p:nvPicPr>
          <p:blipFill>
            <a:blip r:embed="rId9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874265" y="5153653"/>
              <a:ext cx="136878" cy="126156"/>
            </a:xfrm>
            <a:prstGeom prst="rect">
              <a:avLst/>
            </a:prstGeom>
            <a:solidFill>
              <a:schemeClr val="bg1"/>
            </a:solidFill>
            <a:ln w="9525">
              <a:noFill/>
              <a:miter lim="800000"/>
              <a:headEnd/>
              <a:tailEnd/>
            </a:ln>
          </p:spPr>
        </p:pic>
        <p:grpSp>
          <p:nvGrpSpPr>
            <p:cNvPr id="102" name="Group 101">
              <a:extLst>
                <a:ext uri="{FF2B5EF4-FFF2-40B4-BE49-F238E27FC236}">
                  <a16:creationId xmlns:a16="http://schemas.microsoft.com/office/drawing/2014/main" id="{0DB0F1ED-6A41-424B-868C-BBD6BBB667E7}"/>
                </a:ext>
              </a:extLst>
            </p:cNvPr>
            <p:cNvGrpSpPr/>
            <p:nvPr/>
          </p:nvGrpSpPr>
          <p:grpSpPr>
            <a:xfrm>
              <a:off x="7338348" y="6073791"/>
              <a:ext cx="188672" cy="45719"/>
              <a:chOff x="6660452" y="3094221"/>
              <a:chExt cx="188672" cy="45719"/>
            </a:xfrm>
          </p:grpSpPr>
          <p:sp>
            <p:nvSpPr>
              <p:cNvPr id="110" name="Oval 109">
                <a:extLst>
                  <a:ext uri="{FF2B5EF4-FFF2-40B4-BE49-F238E27FC236}">
                    <a16:creationId xmlns:a16="http://schemas.microsoft.com/office/drawing/2014/main" id="{7B3E62CD-7F8A-46CC-8BAE-4691724F58E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0343811B-56C3-461D-B065-DB1BB6421E5D}"/>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D5EF34EC-591A-477C-AA1B-83A2FC1B9695}"/>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83" name="Rectangle 782">
              <a:hlinkClick r:id="rId95" tooltip="Azure Policy provides auditing and enforcement of different rules and effects over your resources so resources stay compliant with your corporate standards and service level agreements. "/>
              <a:extLst>
                <a:ext uri="{FF2B5EF4-FFF2-40B4-BE49-F238E27FC236}">
                  <a16:creationId xmlns:a16="http://schemas.microsoft.com/office/drawing/2014/main" id="{C2550DE4-7F2A-4887-8CC2-F087366CE633}"/>
                </a:ext>
              </a:extLst>
            </p:cNvPr>
            <p:cNvSpPr/>
            <p:nvPr/>
          </p:nvSpPr>
          <p:spPr>
            <a:xfrm>
              <a:off x="6824319" y="3556287"/>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Policy</a:t>
              </a:r>
            </a:p>
          </p:txBody>
        </p:sp>
        <p:sp>
          <p:nvSpPr>
            <p:cNvPr id="468" name="Rectangle 467">
              <a:hlinkClick r:id="rId96" tooltip="Azure confidential computing protects data being processed in the cloud with hardware based Trusted Execution Environments (TEEs) that isolate data while its being used. "/>
              <a:extLst>
                <a:ext uri="{FF2B5EF4-FFF2-40B4-BE49-F238E27FC236}">
                  <a16:creationId xmlns:a16="http://schemas.microsoft.com/office/drawing/2014/main" id="{0A7E13F4-610F-4AC0-A580-0830398CE7EB}"/>
                </a:ext>
              </a:extLst>
            </p:cNvPr>
            <p:cNvSpPr/>
            <p:nvPr/>
          </p:nvSpPr>
          <p:spPr>
            <a:xfrm>
              <a:off x="6824119" y="5406469"/>
              <a:ext cx="1328356" cy="299310"/>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Confidential Computing</a:t>
              </a:r>
            </a:p>
          </p:txBody>
        </p:sp>
        <p:pic>
          <p:nvPicPr>
            <p:cNvPr id="27" name="Picture 26">
              <a:extLst>
                <a:ext uri="{FF2B5EF4-FFF2-40B4-BE49-F238E27FC236}">
                  <a16:creationId xmlns:a16="http://schemas.microsoft.com/office/drawing/2014/main" id="{3ECF2E68-96A8-461D-9D37-F8BB34FFE47C}"/>
                </a:ext>
              </a:extLst>
            </p:cNvPr>
            <p:cNvPicPr>
              <a:picLocks noChangeAspect="1"/>
            </p:cNvPicPr>
            <p:nvPr/>
          </p:nvPicPr>
          <p:blipFill>
            <a:blip r:embed="rId9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3606133"/>
              <a:ext cx="150932" cy="112545"/>
            </a:xfrm>
            <a:prstGeom prst="rect">
              <a:avLst/>
            </a:prstGeom>
          </p:spPr>
        </p:pic>
        <p:pic>
          <p:nvPicPr>
            <p:cNvPr id="618" name="Picture 617">
              <a:extLst>
                <a:ext uri="{FF2B5EF4-FFF2-40B4-BE49-F238E27FC236}">
                  <a16:creationId xmlns:a16="http://schemas.microsoft.com/office/drawing/2014/main" id="{D6B9A2DF-358D-4C60-96E4-BFCACEEB04D1}"/>
                </a:ext>
              </a:extLst>
            </p:cNvPr>
            <p:cNvPicPr>
              <a:picLocks noChangeAspect="1"/>
            </p:cNvPicPr>
            <p:nvPr/>
          </p:nvPicPr>
          <p:blipFill>
            <a:blip r:embed="rId9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545233"/>
              <a:ext cx="150932" cy="112545"/>
            </a:xfrm>
            <a:prstGeom prst="rect">
              <a:avLst/>
            </a:prstGeom>
          </p:spPr>
        </p:pic>
        <p:pic>
          <p:nvPicPr>
            <p:cNvPr id="620" name="Picture 619">
              <a:extLst>
                <a:ext uri="{FF2B5EF4-FFF2-40B4-BE49-F238E27FC236}">
                  <a16:creationId xmlns:a16="http://schemas.microsoft.com/office/drawing/2014/main" id="{0B6E7126-46C1-4BDE-A074-ABE7A44A2C56}"/>
                </a:ext>
              </a:extLst>
            </p:cNvPr>
            <p:cNvPicPr>
              <a:picLocks noChangeAspect="1"/>
            </p:cNvPicPr>
            <p:nvPr/>
          </p:nvPicPr>
          <p:blipFill>
            <a:blip r:embed="rId9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837354"/>
              <a:ext cx="150932" cy="112545"/>
            </a:xfrm>
            <a:prstGeom prst="rect">
              <a:avLst/>
            </a:prstGeom>
          </p:spPr>
        </p:pic>
        <p:pic>
          <p:nvPicPr>
            <p:cNvPr id="624" name="Picture 623">
              <a:extLst>
                <a:ext uri="{FF2B5EF4-FFF2-40B4-BE49-F238E27FC236}">
                  <a16:creationId xmlns:a16="http://schemas.microsoft.com/office/drawing/2014/main" id="{C2F0A86B-603B-43FE-87F3-C7B796A5EC9A}"/>
                </a:ext>
              </a:extLst>
            </p:cNvPr>
            <p:cNvPicPr>
              <a:picLocks noChangeAspect="1"/>
            </p:cNvPicPr>
            <p:nvPr/>
          </p:nvPicPr>
          <p:blipFill>
            <a:blip r:embed="rId9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495882"/>
              <a:ext cx="150932" cy="112545"/>
            </a:xfrm>
            <a:prstGeom prst="rect">
              <a:avLst/>
            </a:prstGeom>
          </p:spPr>
        </p:pic>
        <p:pic>
          <p:nvPicPr>
            <p:cNvPr id="625" name="Picture 624">
              <a:extLst>
                <a:ext uri="{FF2B5EF4-FFF2-40B4-BE49-F238E27FC236}">
                  <a16:creationId xmlns:a16="http://schemas.microsoft.com/office/drawing/2014/main" id="{D6D48658-313A-4BD5-9A9A-25C2B4FC3878}"/>
                </a:ext>
              </a:extLst>
            </p:cNvPr>
            <p:cNvPicPr>
              <a:picLocks noChangeAspect="1"/>
            </p:cNvPicPr>
            <p:nvPr/>
          </p:nvPicPr>
          <p:blipFill>
            <a:blip r:embed="rId9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807219"/>
              <a:ext cx="150932" cy="112545"/>
            </a:xfrm>
            <a:prstGeom prst="rect">
              <a:avLst/>
            </a:prstGeom>
          </p:spPr>
        </p:pic>
      </p:grpSp>
      <p:grpSp>
        <p:nvGrpSpPr>
          <p:cNvPr id="20" name="Group 19">
            <a:extLst>
              <a:ext uri="{FF2B5EF4-FFF2-40B4-BE49-F238E27FC236}">
                <a16:creationId xmlns:a16="http://schemas.microsoft.com/office/drawing/2014/main" id="{B5F3E33E-AC8B-42B3-A25B-1E67BE69C1B6}"/>
              </a:ext>
            </a:extLst>
          </p:cNvPr>
          <p:cNvGrpSpPr/>
          <p:nvPr/>
        </p:nvGrpSpPr>
        <p:grpSpPr>
          <a:xfrm>
            <a:off x="123155" y="5495239"/>
            <a:ext cx="1880731" cy="1256281"/>
            <a:chOff x="123155" y="5495239"/>
            <a:chExt cx="1880731" cy="1256281"/>
          </a:xfrm>
        </p:grpSpPr>
        <p:grpSp>
          <p:nvGrpSpPr>
            <p:cNvPr id="13" name="Group 12">
              <a:extLst>
                <a:ext uri="{FF2B5EF4-FFF2-40B4-BE49-F238E27FC236}">
                  <a16:creationId xmlns:a16="http://schemas.microsoft.com/office/drawing/2014/main" id="{F5D285D6-BB19-4EF3-A4AA-722AA062D872}"/>
                </a:ext>
              </a:extLst>
            </p:cNvPr>
            <p:cNvGrpSpPr/>
            <p:nvPr/>
          </p:nvGrpSpPr>
          <p:grpSpPr>
            <a:xfrm>
              <a:off x="123155" y="5495239"/>
              <a:ext cx="1880731" cy="1256281"/>
              <a:chOff x="123155" y="5307127"/>
              <a:chExt cx="1880731" cy="1256281"/>
            </a:xfrm>
          </p:grpSpPr>
          <p:grpSp>
            <p:nvGrpSpPr>
              <p:cNvPr id="502" name="Group 501">
                <a:extLst>
                  <a:ext uri="{FF2B5EF4-FFF2-40B4-BE49-F238E27FC236}">
                    <a16:creationId xmlns:a16="http://schemas.microsoft.com/office/drawing/2014/main" id="{62B05F48-488F-419C-8A2F-20BE6F7116C0}"/>
                  </a:ext>
                </a:extLst>
              </p:cNvPr>
              <p:cNvGrpSpPr/>
              <p:nvPr/>
            </p:nvGrpSpPr>
            <p:grpSpPr>
              <a:xfrm>
                <a:off x="123155" y="5307127"/>
                <a:ext cx="1806256" cy="1249821"/>
                <a:chOff x="3815487" y="5386989"/>
                <a:chExt cx="1806256" cy="1249821"/>
              </a:xfrm>
            </p:grpSpPr>
            <p:sp>
              <p:nvSpPr>
                <p:cNvPr id="567" name="Rectangle 566">
                  <a:hlinkClick r:id="rId98"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12F47460-432B-44C0-B838-482409AFCE7B}"/>
                    </a:ext>
                  </a:extLst>
                </p:cNvPr>
                <p:cNvSpPr/>
                <p:nvPr/>
              </p:nvSpPr>
              <p:spPr bwMode="auto">
                <a:xfrm>
                  <a:off x="3875169" y="5386989"/>
                  <a:ext cx="1746573" cy="1156611"/>
                </a:xfrm>
                <a:prstGeom prst="rect">
                  <a:avLst/>
                </a:prstGeom>
                <a:solidFill>
                  <a:schemeClr val="bg1"/>
                </a:solidFill>
                <a:ln w="14224">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marR="0" lvl="0" indent="0" algn="l" defTabSz="914400" rtl="0" eaLnBrk="1" fontAlgn="auto" latinLnBrk="0" hangingPunct="1">
                    <a:lnSpc>
                      <a:spcPct val="97000"/>
                    </a:lnSpc>
                    <a:spcBef>
                      <a:spcPts val="0"/>
                    </a:spcBef>
                    <a:spcAft>
                      <a:spcPts val="0"/>
                    </a:spcAft>
                    <a:buClrTx/>
                    <a:buSzTx/>
                    <a:buFontTx/>
                    <a:buNone/>
                    <a:tabLst/>
                    <a:defRPr/>
                  </a:pPr>
                  <a:endParaRPr kumimoji="0" lang="en-US" sz="900" b="0" i="0"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68" name="Rounded Rectangle 1457">
                  <a:hlinkClick r:id="rId98"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C70FE1D3-B317-4288-9465-092462159B1A}"/>
                    </a:ext>
                  </a:extLst>
                </p:cNvPr>
                <p:cNvSpPr/>
                <p:nvPr/>
              </p:nvSpPr>
              <p:spPr>
                <a:xfrm>
                  <a:off x="3815487" y="5627688"/>
                  <a:ext cx="1281496" cy="1009122"/>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Network protection</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Credential protection</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Exploit protection</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Reputation analysis</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Full Disk Encryption</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mn-cs"/>
                    </a:rPr>
                    <a:t>Attack surface</a:t>
                  </a:r>
                  <a:br>
                    <a:rPr kumimoji="0" lang="en-US" sz="6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mn-cs"/>
                    </a:rPr>
                  </a:br>
                  <a:r>
                    <a:rPr kumimoji="0" lang="en-US" sz="6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mn-cs"/>
                    </a:rPr>
                    <a:t>reduction</a:t>
                  </a:r>
                  <a:endParaRPr kumimoji="0" lang="en-US" sz="6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0" algn="l" defTabSz="914400" rtl="0" eaLnBrk="1" fontAlgn="auto" latinLnBrk="0" hangingPunct="1">
                    <a:lnSpc>
                      <a:spcPct val="90000"/>
                    </a:lnSpc>
                    <a:spcBef>
                      <a:spcPts val="0"/>
                    </a:spcBef>
                    <a:spcAft>
                      <a:spcPts val="150"/>
                    </a:spcAft>
                    <a:buClrTx/>
                    <a:buSzTx/>
                    <a:buFontTx/>
                    <a:buNone/>
                    <a:tabLst/>
                    <a:defRPr/>
                  </a:pPr>
                  <a:br>
                    <a:rPr kumimoji="0" lang="en-US" sz="6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endParaRPr kumimoji="0" lang="en-US" sz="6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600" name="Picture 599">
                  <a:extLst>
                    <a:ext uri="{FF2B5EF4-FFF2-40B4-BE49-F238E27FC236}">
                      <a16:creationId xmlns:a16="http://schemas.microsoft.com/office/drawing/2014/main" id="{29020BBF-288B-4126-9EDC-5EB18559A0B2}"/>
                    </a:ext>
                  </a:extLst>
                </p:cNvPr>
                <p:cNvPicPr>
                  <a:picLocks noChangeAspect="1"/>
                </p:cNvPicPr>
                <p:nvPr/>
              </p:nvPicPr>
              <p:blipFill>
                <a:blip r:embed="rId99">
                  <a:duotone>
                    <a:prstClr val="black"/>
                    <a:schemeClr val="accent1">
                      <a:tint val="45000"/>
                      <a:satMod val="400000"/>
                    </a:schemeClr>
                  </a:duotone>
                </a:blip>
                <a:stretch>
                  <a:fillRect/>
                </a:stretch>
              </p:blipFill>
              <p:spPr>
                <a:xfrm>
                  <a:off x="3916596" y="5433241"/>
                  <a:ext cx="167254" cy="164690"/>
                </a:xfrm>
                <a:prstGeom prst="rect">
                  <a:avLst/>
                </a:prstGeom>
              </p:spPr>
            </p:pic>
            <p:sp>
              <p:nvSpPr>
                <p:cNvPr id="601" name="Rectangle 600">
                  <a:hlinkClick r:id="rId100"/>
                  <a:extLst>
                    <a:ext uri="{FF2B5EF4-FFF2-40B4-BE49-F238E27FC236}">
                      <a16:creationId xmlns:a16="http://schemas.microsoft.com/office/drawing/2014/main" id="{B24BB291-14EB-43D7-9A23-E0E905E953B4}"/>
                    </a:ext>
                  </a:extLst>
                </p:cNvPr>
                <p:cNvSpPr/>
                <p:nvPr/>
              </p:nvSpPr>
              <p:spPr>
                <a:xfrm>
                  <a:off x="4058319" y="5409209"/>
                  <a:ext cx="1563424" cy="204287"/>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10 Enterprise Security</a:t>
                  </a:r>
                </a:p>
              </p:txBody>
            </p:sp>
          </p:grpSp>
          <p:sp>
            <p:nvSpPr>
              <p:cNvPr id="12" name="TextBox 11">
                <a:extLst>
                  <a:ext uri="{FF2B5EF4-FFF2-40B4-BE49-F238E27FC236}">
                    <a16:creationId xmlns:a16="http://schemas.microsoft.com/office/drawing/2014/main" id="{342EC1DB-EF2C-47DC-90E6-DB50D215BE3B}"/>
                  </a:ext>
                </a:extLst>
              </p:cNvPr>
              <p:cNvSpPr txBox="1"/>
              <p:nvPr/>
            </p:nvSpPr>
            <p:spPr>
              <a:xfrm>
                <a:off x="914133" y="5554286"/>
                <a:ext cx="1089753" cy="1009122"/>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114300">
                  <a:lnSpc>
                    <a:spcPct val="97000"/>
                  </a:lnSpc>
                  <a:spcAft>
                    <a:spcPts val="300"/>
                  </a:spcAft>
                  <a:defRPr sz="75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App control</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Isolation</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Antivirus</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Behavior monitoring</a:t>
                </a:r>
              </a:p>
            </p:txBody>
          </p:sp>
        </p:grpSp>
        <p:sp>
          <p:nvSpPr>
            <p:cNvPr id="630" name="Rectangle 629">
              <a:hlinkClick r:id="rId101" tooltip="S mode is an enhanced security mode of Windows 10. This enables all enterprise security features and only allows approved applications to run. "/>
              <a:extLst>
                <a:ext uri="{FF2B5EF4-FFF2-40B4-BE49-F238E27FC236}">
                  <a16:creationId xmlns:a16="http://schemas.microsoft.com/office/drawing/2014/main" id="{A1B7B217-9BFE-43A0-8112-7D9D9722C794}"/>
                </a:ext>
              </a:extLst>
            </p:cNvPr>
            <p:cNvSpPr/>
            <p:nvPr/>
          </p:nvSpPr>
          <p:spPr>
            <a:xfrm>
              <a:off x="945540" y="6381474"/>
              <a:ext cx="883960" cy="196849"/>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 Mode</a:t>
              </a:r>
            </a:p>
          </p:txBody>
        </p:sp>
      </p:grpSp>
      <p:sp>
        <p:nvSpPr>
          <p:cNvPr id="158" name="Rectangle 157">
            <a:extLst>
              <a:ext uri="{FF2B5EF4-FFF2-40B4-BE49-F238E27FC236}">
                <a16:creationId xmlns:a16="http://schemas.microsoft.com/office/drawing/2014/main" id="{E197F278-EE34-468A-9944-31493F39C648}"/>
              </a:ext>
            </a:extLst>
          </p:cNvPr>
          <p:cNvSpPr/>
          <p:nvPr/>
        </p:nvSpPr>
        <p:spPr bwMode="auto">
          <a:xfrm>
            <a:off x="302559" y="3886238"/>
            <a:ext cx="1482179" cy="111054"/>
          </a:xfrm>
          <a:prstGeom prst="rect">
            <a:avLst/>
          </a:prstGeom>
          <a:solidFill>
            <a:srgbClr val="FFFFFF">
              <a:alpha val="80000"/>
            </a:srgbClr>
          </a:solidFill>
          <a:ln>
            <a:noFill/>
            <a:headEnd type="none" w="med" len="med"/>
            <a:tailEnd type="none" w="med" len="med"/>
          </a:ln>
          <a:effectLst>
            <a:glow rad="101600">
              <a:schemeClr val="bg1">
                <a:alpha val="60000"/>
              </a:schemeClr>
            </a:glow>
            <a:softEdge rad="3175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8" name="Group 527">
            <a:extLst>
              <a:ext uri="{FF2B5EF4-FFF2-40B4-BE49-F238E27FC236}">
                <a16:creationId xmlns:a16="http://schemas.microsoft.com/office/drawing/2014/main" id="{AC0227BF-53E4-48AC-8EBF-3190FEE508DC}"/>
              </a:ext>
            </a:extLst>
          </p:cNvPr>
          <p:cNvGrpSpPr/>
          <p:nvPr/>
        </p:nvGrpSpPr>
        <p:grpSpPr>
          <a:xfrm>
            <a:off x="369047" y="3835379"/>
            <a:ext cx="329617" cy="252617"/>
            <a:chOff x="7398246" y="1610486"/>
            <a:chExt cx="498447" cy="382007"/>
          </a:xfrm>
        </p:grpSpPr>
        <p:sp>
          <p:nvSpPr>
            <p:cNvPr id="529" name="monitor">
              <a:extLst>
                <a:ext uri="{FF2B5EF4-FFF2-40B4-BE49-F238E27FC236}">
                  <a16:creationId xmlns:a16="http://schemas.microsoft.com/office/drawing/2014/main" id="{86B7CD07-B5B8-4F9F-9FBC-AF9A84417F53}"/>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0" name="Rectangle 529">
              <a:extLst>
                <a:ext uri="{FF2B5EF4-FFF2-40B4-BE49-F238E27FC236}">
                  <a16:creationId xmlns:a16="http://schemas.microsoft.com/office/drawing/2014/main" id="{99130187-FBA1-46DB-A8AF-3759FB5D99A1}"/>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1" name="Group 11">
              <a:extLst>
                <a:ext uri="{FF2B5EF4-FFF2-40B4-BE49-F238E27FC236}">
                  <a16:creationId xmlns:a16="http://schemas.microsoft.com/office/drawing/2014/main" id="{56ACF53C-770B-435C-A88B-516DCE960F64}"/>
                </a:ext>
              </a:extLst>
            </p:cNvPr>
            <p:cNvGrpSpPr>
              <a:grpSpLocks noChangeAspect="1"/>
            </p:cNvGrpSpPr>
            <p:nvPr/>
          </p:nvGrpSpPr>
          <p:grpSpPr bwMode="auto">
            <a:xfrm>
              <a:off x="7581678" y="1714920"/>
              <a:ext cx="111860" cy="111860"/>
              <a:chOff x="5664" y="1835"/>
              <a:chExt cx="73" cy="73"/>
            </a:xfrm>
            <a:solidFill>
              <a:schemeClr val="bg1"/>
            </a:solidFill>
          </p:grpSpPr>
          <p:sp>
            <p:nvSpPr>
              <p:cNvPr id="532" name="Freeform 12">
                <a:extLst>
                  <a:ext uri="{FF2B5EF4-FFF2-40B4-BE49-F238E27FC236}">
                    <a16:creationId xmlns:a16="http://schemas.microsoft.com/office/drawing/2014/main" id="{A4DD29E1-8E6B-44FE-9CC0-2B3E6E5EA970}"/>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3" name="Freeform 13">
                <a:extLst>
                  <a:ext uri="{FF2B5EF4-FFF2-40B4-BE49-F238E27FC236}">
                    <a16:creationId xmlns:a16="http://schemas.microsoft.com/office/drawing/2014/main" id="{479C03E4-9EE1-471C-9342-5C0238CA3B8A}"/>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4" name="Freeform 14">
                <a:extLst>
                  <a:ext uri="{FF2B5EF4-FFF2-40B4-BE49-F238E27FC236}">
                    <a16:creationId xmlns:a16="http://schemas.microsoft.com/office/drawing/2014/main" id="{B3C8D975-953B-4E85-BBE1-0107AD13169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5" name="Freeform 15">
                <a:extLst>
                  <a:ext uri="{FF2B5EF4-FFF2-40B4-BE49-F238E27FC236}">
                    <a16:creationId xmlns:a16="http://schemas.microsoft.com/office/drawing/2014/main" id="{B55A36A5-E912-47FD-99CB-D841E3052FE2}"/>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56" name="Group 155">
            <a:extLst>
              <a:ext uri="{FF2B5EF4-FFF2-40B4-BE49-F238E27FC236}">
                <a16:creationId xmlns:a16="http://schemas.microsoft.com/office/drawing/2014/main" id="{15D69BF0-DFD4-4269-B7FF-0549ABD862F3}"/>
              </a:ext>
            </a:extLst>
          </p:cNvPr>
          <p:cNvGrpSpPr/>
          <p:nvPr/>
        </p:nvGrpSpPr>
        <p:grpSpPr>
          <a:xfrm>
            <a:off x="829191" y="3833877"/>
            <a:ext cx="329617" cy="252617"/>
            <a:chOff x="2892310" y="4439341"/>
            <a:chExt cx="376337" cy="288423"/>
          </a:xfrm>
        </p:grpSpPr>
        <p:sp>
          <p:nvSpPr>
            <p:cNvPr id="537" name="monitor">
              <a:extLst>
                <a:ext uri="{FF2B5EF4-FFF2-40B4-BE49-F238E27FC236}">
                  <a16:creationId xmlns:a16="http://schemas.microsoft.com/office/drawing/2014/main" id="{58EC11DA-4174-4801-8685-4D18ACB6B28B}"/>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8" name="Rectangle 537">
              <a:extLst>
                <a:ext uri="{FF2B5EF4-FFF2-40B4-BE49-F238E27FC236}">
                  <a16:creationId xmlns:a16="http://schemas.microsoft.com/office/drawing/2014/main" id="{1311D203-C691-4C7D-89E3-E44E1B237557}"/>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3" name="Picture 512">
              <a:extLst>
                <a:ext uri="{FF2B5EF4-FFF2-40B4-BE49-F238E27FC236}">
                  <a16:creationId xmlns:a16="http://schemas.microsoft.com/office/drawing/2014/main" id="{4E122705-DA51-4DEA-A734-39DF913065F2}"/>
                </a:ext>
              </a:extLst>
            </p:cNvPr>
            <p:cNvPicPr>
              <a:picLocks noChangeAspect="1"/>
            </p:cNvPicPr>
            <p:nvPr/>
          </p:nvPicPr>
          <p:blipFill rotWithShape="1">
            <a:blip r:embed="rId102" cstate="screen">
              <a:extLst>
                <a:ext uri="{28A0092B-C50C-407E-A947-70E740481C1C}">
                  <a14:useLocalDpi xmlns:a14="http://schemas.microsoft.com/office/drawing/2010/main"/>
                </a:ext>
              </a:extLst>
            </a:blip>
            <a:srcRect/>
            <a:stretch/>
          </p:blipFill>
          <p:spPr>
            <a:xfrm>
              <a:off x="3016842" y="4495234"/>
              <a:ext cx="137762" cy="116769"/>
            </a:xfrm>
            <a:prstGeom prst="rect">
              <a:avLst/>
            </a:prstGeom>
          </p:spPr>
        </p:pic>
      </p:grpSp>
      <p:grpSp>
        <p:nvGrpSpPr>
          <p:cNvPr id="544" name="Group 543">
            <a:extLst>
              <a:ext uri="{FF2B5EF4-FFF2-40B4-BE49-F238E27FC236}">
                <a16:creationId xmlns:a16="http://schemas.microsoft.com/office/drawing/2014/main" id="{A4B4D013-E0B8-4D3F-BEC4-E3264884F8CC}"/>
              </a:ext>
            </a:extLst>
          </p:cNvPr>
          <p:cNvGrpSpPr/>
          <p:nvPr/>
        </p:nvGrpSpPr>
        <p:grpSpPr>
          <a:xfrm>
            <a:off x="1312839" y="3828130"/>
            <a:ext cx="334652" cy="252616"/>
            <a:chOff x="7987238" y="1610486"/>
            <a:chExt cx="506061" cy="382007"/>
          </a:xfrm>
        </p:grpSpPr>
        <p:sp>
          <p:nvSpPr>
            <p:cNvPr id="545" name="Rectangle 544">
              <a:extLst>
                <a:ext uri="{FF2B5EF4-FFF2-40B4-BE49-F238E27FC236}">
                  <a16:creationId xmlns:a16="http://schemas.microsoft.com/office/drawing/2014/main" id="{33B480E1-8683-4F21-B56D-4787259FD8B8}"/>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46" name="Group 545">
              <a:extLst>
                <a:ext uri="{FF2B5EF4-FFF2-40B4-BE49-F238E27FC236}">
                  <a16:creationId xmlns:a16="http://schemas.microsoft.com/office/drawing/2014/main" id="{7B215366-1E3C-42F8-BD5B-C014A5821FA3}"/>
                </a:ext>
              </a:extLst>
            </p:cNvPr>
            <p:cNvGrpSpPr/>
            <p:nvPr/>
          </p:nvGrpSpPr>
          <p:grpSpPr>
            <a:xfrm>
              <a:off x="7987238" y="1610486"/>
              <a:ext cx="498447" cy="382007"/>
              <a:chOff x="9563138" y="2462727"/>
              <a:chExt cx="516394" cy="395761"/>
            </a:xfrm>
          </p:grpSpPr>
          <p:sp>
            <p:nvSpPr>
              <p:cNvPr id="547" name="monitor">
                <a:extLst>
                  <a:ext uri="{FF2B5EF4-FFF2-40B4-BE49-F238E27FC236}">
                    <a16:creationId xmlns:a16="http://schemas.microsoft.com/office/drawing/2014/main" id="{FBF73AD5-5BFD-4B44-81C4-AACB013B9FC0}"/>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48" name="Group 547">
                <a:extLst>
                  <a:ext uri="{FF2B5EF4-FFF2-40B4-BE49-F238E27FC236}">
                    <a16:creationId xmlns:a16="http://schemas.microsoft.com/office/drawing/2014/main" id="{2A32B837-E558-41B3-8A07-DB213973751C}"/>
                  </a:ext>
                </a:extLst>
              </p:cNvPr>
              <p:cNvGrpSpPr/>
              <p:nvPr/>
            </p:nvGrpSpPr>
            <p:grpSpPr>
              <a:xfrm>
                <a:off x="9746672" y="2545410"/>
                <a:ext cx="107950" cy="134938"/>
                <a:chOff x="9444088" y="2885171"/>
                <a:chExt cx="107950" cy="134938"/>
              </a:xfrm>
              <a:solidFill>
                <a:schemeClr val="tx1"/>
              </a:solidFill>
            </p:grpSpPr>
            <p:sp>
              <p:nvSpPr>
                <p:cNvPr id="549" name="Freeform 26">
                  <a:extLst>
                    <a:ext uri="{FF2B5EF4-FFF2-40B4-BE49-F238E27FC236}">
                      <a16:creationId xmlns:a16="http://schemas.microsoft.com/office/drawing/2014/main" id="{F2A8FBD2-35F6-4ADF-8923-19BF05D3CBA0}"/>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0" name="Freeform 27">
                  <a:extLst>
                    <a:ext uri="{FF2B5EF4-FFF2-40B4-BE49-F238E27FC236}">
                      <a16:creationId xmlns:a16="http://schemas.microsoft.com/office/drawing/2014/main" id="{0C296D91-1F40-4B7B-BE78-136A07DDD14A}"/>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8" name="Group 17">
            <a:extLst>
              <a:ext uri="{FF2B5EF4-FFF2-40B4-BE49-F238E27FC236}">
                <a16:creationId xmlns:a16="http://schemas.microsoft.com/office/drawing/2014/main" id="{1D433F51-BDAD-417E-978F-384EA8745069}"/>
              </a:ext>
            </a:extLst>
          </p:cNvPr>
          <p:cNvGrpSpPr/>
          <p:nvPr/>
        </p:nvGrpSpPr>
        <p:grpSpPr>
          <a:xfrm>
            <a:off x="266024" y="4531618"/>
            <a:ext cx="1530464" cy="826602"/>
            <a:chOff x="266024" y="4531618"/>
            <a:chExt cx="1530464" cy="826602"/>
          </a:xfrm>
        </p:grpSpPr>
        <p:grpSp>
          <p:nvGrpSpPr>
            <p:cNvPr id="621" name="Group 620">
              <a:extLst>
                <a:ext uri="{FF2B5EF4-FFF2-40B4-BE49-F238E27FC236}">
                  <a16:creationId xmlns:a16="http://schemas.microsoft.com/office/drawing/2014/main" id="{BFC5DC8A-CD44-40BC-AF2E-93069BD620DC}"/>
                </a:ext>
              </a:extLst>
            </p:cNvPr>
            <p:cNvGrpSpPr/>
            <p:nvPr/>
          </p:nvGrpSpPr>
          <p:grpSpPr>
            <a:xfrm>
              <a:off x="266024" y="4531618"/>
              <a:ext cx="1530464" cy="826602"/>
              <a:chOff x="642736" y="6066403"/>
              <a:chExt cx="1530464" cy="826602"/>
            </a:xfrm>
          </p:grpSpPr>
          <p:sp>
            <p:nvSpPr>
              <p:cNvPr id="622" name="Rectangle 621">
                <a:hlinkClick r:id="rId103" tooltip="Microsoft Defender Advanced Threat Protection (ATP) provides powerful Windows 10 protections, Endpoint Detection and Response (EDR) across platforms, and Automated Incident Response Services"/>
                <a:extLst>
                  <a:ext uri="{FF2B5EF4-FFF2-40B4-BE49-F238E27FC236}">
                    <a16:creationId xmlns:a16="http://schemas.microsoft.com/office/drawing/2014/main" id="{861B52B9-C9BF-4E8F-8F85-379792DACC29}"/>
                  </a:ext>
                </a:extLst>
              </p:cNvPr>
              <p:cNvSpPr/>
              <p:nvPr/>
            </p:nvSpPr>
            <p:spPr>
              <a:xfrm>
                <a:off x="642736" y="6066403"/>
                <a:ext cx="1530464" cy="826602"/>
              </a:xfrm>
              <a:prstGeom prst="rect">
                <a:avLst/>
              </a:prstGeom>
              <a:solidFill>
                <a:schemeClr val="bg1">
                  <a:lumMod val="95000"/>
                </a:schemeClr>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182880" rIns="4572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Microsoft Defender ATP</a:t>
                </a:r>
              </a:p>
            </p:txBody>
          </p:sp>
          <p:pic>
            <p:nvPicPr>
              <p:cNvPr id="623" name="Picture 622">
                <a:extLst>
                  <a:ext uri="{FF2B5EF4-FFF2-40B4-BE49-F238E27FC236}">
                    <a16:creationId xmlns:a16="http://schemas.microsoft.com/office/drawing/2014/main" id="{6B0059E0-23ED-413E-BFB0-A0AEE244C9CC}"/>
                  </a:ext>
                </a:extLst>
              </p:cNvPr>
              <p:cNvPicPr>
                <a:picLocks noChangeAspect="1"/>
              </p:cNvPicPr>
              <p:nvPr/>
            </p:nvPicPr>
            <p:blipFill>
              <a:blip r:embed="rId10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2714" y="6116775"/>
                <a:ext cx="117209" cy="117209"/>
              </a:xfrm>
              <a:prstGeom prst="rect">
                <a:avLst/>
              </a:prstGeom>
            </p:spPr>
          </p:pic>
        </p:grpSp>
        <p:pic>
          <p:nvPicPr>
            <p:cNvPr id="608" name="Picture 607">
              <a:extLst>
                <a:ext uri="{FF2B5EF4-FFF2-40B4-BE49-F238E27FC236}">
                  <a16:creationId xmlns:a16="http://schemas.microsoft.com/office/drawing/2014/main" id="{B77B379C-6D23-401B-AC4F-0077ED3B9F0A}"/>
                </a:ext>
              </a:extLst>
            </p:cNvPr>
            <p:cNvPicPr>
              <a:picLocks noChangeAspect="1"/>
            </p:cNvPicPr>
            <p:nvPr/>
          </p:nvPicPr>
          <p:blipFill rotWithShape="1">
            <a:blip r:embed="rId105"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1552616" y="4772356"/>
              <a:ext cx="138191" cy="105225"/>
            </a:xfrm>
            <a:prstGeom prst="rect">
              <a:avLst/>
            </a:prstGeom>
          </p:spPr>
        </p:pic>
        <p:grpSp>
          <p:nvGrpSpPr>
            <p:cNvPr id="640" name="Group 639">
              <a:extLst>
                <a:ext uri="{FF2B5EF4-FFF2-40B4-BE49-F238E27FC236}">
                  <a16:creationId xmlns:a16="http://schemas.microsoft.com/office/drawing/2014/main" id="{35078F10-A19D-4FF2-8AC7-11A69C5B8372}"/>
                </a:ext>
              </a:extLst>
            </p:cNvPr>
            <p:cNvGrpSpPr/>
            <p:nvPr/>
          </p:nvGrpSpPr>
          <p:grpSpPr>
            <a:xfrm>
              <a:off x="1434370" y="4744861"/>
              <a:ext cx="116598" cy="222844"/>
              <a:chOff x="2136298" y="4226790"/>
              <a:chExt cx="196678" cy="375893"/>
            </a:xfrm>
          </p:grpSpPr>
          <p:sp>
            <p:nvSpPr>
              <p:cNvPr id="678" name="Rectangle 677">
                <a:extLst>
                  <a:ext uri="{FF2B5EF4-FFF2-40B4-BE49-F238E27FC236}">
                    <a16:creationId xmlns:a16="http://schemas.microsoft.com/office/drawing/2014/main" id="{425B0550-A193-4E59-9B93-4D478F4B5977}"/>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3" name="server">
                <a:extLst>
                  <a:ext uri="{FF2B5EF4-FFF2-40B4-BE49-F238E27FC236}">
                    <a16:creationId xmlns:a16="http://schemas.microsoft.com/office/drawing/2014/main" id="{AB8F5D7B-0D15-4662-96A1-CCF2D2750A28}"/>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41" name="Oval 640">
              <a:extLst>
                <a:ext uri="{FF2B5EF4-FFF2-40B4-BE49-F238E27FC236}">
                  <a16:creationId xmlns:a16="http://schemas.microsoft.com/office/drawing/2014/main" id="{525742A0-6393-40EF-9FEF-A9D1E9029548}"/>
                </a:ext>
              </a:extLst>
            </p:cNvPr>
            <p:cNvSpPr/>
            <p:nvPr/>
          </p:nvSpPr>
          <p:spPr bwMode="auto">
            <a:xfrm>
              <a:off x="1489735" y="4850994"/>
              <a:ext cx="142508" cy="14250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4" name="Picture 643">
              <a:extLst>
                <a:ext uri="{FF2B5EF4-FFF2-40B4-BE49-F238E27FC236}">
                  <a16:creationId xmlns:a16="http://schemas.microsoft.com/office/drawing/2014/main" id="{459E81B9-6178-45FA-ADC0-B8DF61655047}"/>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1614831" y="4877476"/>
              <a:ext cx="100469" cy="87602"/>
            </a:xfrm>
            <a:prstGeom prst="rect">
              <a:avLst/>
            </a:prstGeom>
          </p:spPr>
        </p:pic>
        <p:grpSp>
          <p:nvGrpSpPr>
            <p:cNvPr id="714" name="Group 713">
              <a:extLst>
                <a:ext uri="{FF2B5EF4-FFF2-40B4-BE49-F238E27FC236}">
                  <a16:creationId xmlns:a16="http://schemas.microsoft.com/office/drawing/2014/main" id="{15AE964E-EE4D-469B-80A9-177DE87B2A2F}"/>
                </a:ext>
              </a:extLst>
            </p:cNvPr>
            <p:cNvGrpSpPr/>
            <p:nvPr/>
          </p:nvGrpSpPr>
          <p:grpSpPr>
            <a:xfrm>
              <a:off x="929436" y="4810091"/>
              <a:ext cx="204812" cy="156967"/>
              <a:chOff x="2892310" y="4439341"/>
              <a:chExt cx="376337" cy="288423"/>
            </a:xfrm>
          </p:grpSpPr>
          <p:sp>
            <p:nvSpPr>
              <p:cNvPr id="736" name="monitor">
                <a:extLst>
                  <a:ext uri="{FF2B5EF4-FFF2-40B4-BE49-F238E27FC236}">
                    <a16:creationId xmlns:a16="http://schemas.microsoft.com/office/drawing/2014/main" id="{C1838BB7-74D8-4817-9982-230DF1FFD24B}"/>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8" name="Rectangle 737">
                <a:extLst>
                  <a:ext uri="{FF2B5EF4-FFF2-40B4-BE49-F238E27FC236}">
                    <a16:creationId xmlns:a16="http://schemas.microsoft.com/office/drawing/2014/main" id="{3A07B797-2BE0-463A-A7ED-B5985D026DAD}"/>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0" name="Picture 739">
                <a:extLst>
                  <a:ext uri="{FF2B5EF4-FFF2-40B4-BE49-F238E27FC236}">
                    <a16:creationId xmlns:a16="http://schemas.microsoft.com/office/drawing/2014/main" id="{3329031B-3486-416C-BFE9-7F0EC6367E27}"/>
                  </a:ext>
                </a:extLst>
              </p:cNvPr>
              <p:cNvPicPr>
                <a:picLocks noChangeAspect="1"/>
              </p:cNvPicPr>
              <p:nvPr/>
            </p:nvPicPr>
            <p:blipFill rotWithShape="1">
              <a:blip r:embed="rId106">
                <a:extLst>
                  <a:ext uri="{28A0092B-C50C-407E-A947-70E740481C1C}">
                    <a14:useLocalDpi xmlns:a14="http://schemas.microsoft.com/office/drawing/2010/main" val="0"/>
                  </a:ext>
                </a:extLst>
              </a:blip>
              <a:srcRect/>
              <a:stretch/>
            </p:blipFill>
            <p:spPr>
              <a:xfrm>
                <a:off x="3016842" y="4495234"/>
                <a:ext cx="137762" cy="116769"/>
              </a:xfrm>
              <a:prstGeom prst="rect">
                <a:avLst/>
              </a:prstGeom>
            </p:spPr>
          </p:pic>
        </p:grpSp>
        <p:grpSp>
          <p:nvGrpSpPr>
            <p:cNvPr id="741" name="Group 740">
              <a:extLst>
                <a:ext uri="{FF2B5EF4-FFF2-40B4-BE49-F238E27FC236}">
                  <a16:creationId xmlns:a16="http://schemas.microsoft.com/office/drawing/2014/main" id="{DCC257B9-7BED-4064-AFBD-6CBF48550CBD}"/>
                </a:ext>
              </a:extLst>
            </p:cNvPr>
            <p:cNvGrpSpPr/>
            <p:nvPr/>
          </p:nvGrpSpPr>
          <p:grpSpPr>
            <a:xfrm>
              <a:off x="1180339" y="4810091"/>
              <a:ext cx="207940" cy="156966"/>
              <a:chOff x="7987238" y="1610486"/>
              <a:chExt cx="506061" cy="382007"/>
            </a:xfrm>
          </p:grpSpPr>
          <p:sp>
            <p:nvSpPr>
              <p:cNvPr id="742" name="Rectangle 741">
                <a:extLst>
                  <a:ext uri="{FF2B5EF4-FFF2-40B4-BE49-F238E27FC236}">
                    <a16:creationId xmlns:a16="http://schemas.microsoft.com/office/drawing/2014/main" id="{EB9ED279-56FB-424D-89B2-CDAED78429E4}"/>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3" name="Group 742">
                <a:extLst>
                  <a:ext uri="{FF2B5EF4-FFF2-40B4-BE49-F238E27FC236}">
                    <a16:creationId xmlns:a16="http://schemas.microsoft.com/office/drawing/2014/main" id="{DE50C12E-0FA7-4749-BFBB-910956DEE8DE}"/>
                  </a:ext>
                </a:extLst>
              </p:cNvPr>
              <p:cNvGrpSpPr/>
              <p:nvPr/>
            </p:nvGrpSpPr>
            <p:grpSpPr>
              <a:xfrm>
                <a:off x="7987238" y="1610486"/>
                <a:ext cx="498447" cy="382007"/>
                <a:chOff x="9563138" y="2462727"/>
                <a:chExt cx="516394" cy="395761"/>
              </a:xfrm>
            </p:grpSpPr>
            <p:sp>
              <p:nvSpPr>
                <p:cNvPr id="744" name="monitor">
                  <a:extLst>
                    <a:ext uri="{FF2B5EF4-FFF2-40B4-BE49-F238E27FC236}">
                      <a16:creationId xmlns:a16="http://schemas.microsoft.com/office/drawing/2014/main" id="{AA54E500-74FF-4189-8A48-B6F5DA7ACF66}"/>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745" name="Group 744">
                  <a:extLst>
                    <a:ext uri="{FF2B5EF4-FFF2-40B4-BE49-F238E27FC236}">
                      <a16:creationId xmlns:a16="http://schemas.microsoft.com/office/drawing/2014/main" id="{E146D5C5-B6FA-4BDF-82AB-6C651D9E1132}"/>
                    </a:ext>
                  </a:extLst>
                </p:cNvPr>
                <p:cNvGrpSpPr/>
                <p:nvPr/>
              </p:nvGrpSpPr>
              <p:grpSpPr>
                <a:xfrm>
                  <a:off x="9746672" y="2545410"/>
                  <a:ext cx="107950" cy="134938"/>
                  <a:chOff x="9444088" y="2885171"/>
                  <a:chExt cx="107950" cy="134938"/>
                </a:xfrm>
                <a:solidFill>
                  <a:schemeClr val="tx1"/>
                </a:solidFill>
              </p:grpSpPr>
              <p:sp>
                <p:nvSpPr>
                  <p:cNvPr id="747" name="Freeform 26">
                    <a:extLst>
                      <a:ext uri="{FF2B5EF4-FFF2-40B4-BE49-F238E27FC236}">
                        <a16:creationId xmlns:a16="http://schemas.microsoft.com/office/drawing/2014/main" id="{E9C4AFE7-5B06-4BEC-A6C4-EE31FF6F6575}"/>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8" name="Freeform 27">
                    <a:extLst>
                      <a:ext uri="{FF2B5EF4-FFF2-40B4-BE49-F238E27FC236}">
                        <a16:creationId xmlns:a16="http://schemas.microsoft.com/office/drawing/2014/main" id="{37446C1C-AF33-4AEB-82BD-B8EE1C31EA79}"/>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750" name="Group 749">
              <a:extLst>
                <a:ext uri="{FF2B5EF4-FFF2-40B4-BE49-F238E27FC236}">
                  <a16:creationId xmlns:a16="http://schemas.microsoft.com/office/drawing/2014/main" id="{723D657C-063C-459D-B25E-573B1A05872D}"/>
                </a:ext>
              </a:extLst>
            </p:cNvPr>
            <p:cNvGrpSpPr/>
            <p:nvPr/>
          </p:nvGrpSpPr>
          <p:grpSpPr>
            <a:xfrm>
              <a:off x="533767" y="4767288"/>
              <a:ext cx="98675" cy="163816"/>
              <a:chOff x="7084723" y="1610486"/>
              <a:chExt cx="212660" cy="353049"/>
            </a:xfrm>
          </p:grpSpPr>
          <p:sp>
            <p:nvSpPr>
              <p:cNvPr id="753" name="Rectangle 752">
                <a:extLst>
                  <a:ext uri="{FF2B5EF4-FFF2-40B4-BE49-F238E27FC236}">
                    <a16:creationId xmlns:a16="http://schemas.microsoft.com/office/drawing/2014/main" id="{43527597-0A9D-48D4-8ECC-A838B94A0305}"/>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54" name="Group 753">
                <a:extLst>
                  <a:ext uri="{FF2B5EF4-FFF2-40B4-BE49-F238E27FC236}">
                    <a16:creationId xmlns:a16="http://schemas.microsoft.com/office/drawing/2014/main" id="{4BCD74AB-AB7F-4F59-8DCB-D89EB57D2EDB}"/>
                  </a:ext>
                </a:extLst>
              </p:cNvPr>
              <p:cNvGrpSpPr/>
              <p:nvPr/>
            </p:nvGrpSpPr>
            <p:grpSpPr>
              <a:xfrm>
                <a:off x="7138556" y="1706457"/>
                <a:ext cx="104198" cy="130248"/>
                <a:chOff x="9444088" y="2885171"/>
                <a:chExt cx="107950" cy="134938"/>
              </a:xfrm>
              <a:solidFill>
                <a:schemeClr val="bg1"/>
              </a:solidFill>
            </p:grpSpPr>
            <p:sp>
              <p:nvSpPr>
                <p:cNvPr id="757" name="Freeform 26">
                  <a:extLst>
                    <a:ext uri="{FF2B5EF4-FFF2-40B4-BE49-F238E27FC236}">
                      <a16:creationId xmlns:a16="http://schemas.microsoft.com/office/drawing/2014/main" id="{22F244AC-2EA9-4D06-AABA-1BF7D221360E}"/>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8" name="Freeform 27">
                  <a:extLst>
                    <a:ext uri="{FF2B5EF4-FFF2-40B4-BE49-F238E27FC236}">
                      <a16:creationId xmlns:a16="http://schemas.microsoft.com/office/drawing/2014/main" id="{F8713A15-2D92-4917-8097-3795609D0DD7}"/>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55" name="CellPhone_E8EA">
                <a:extLst>
                  <a:ext uri="{FF2B5EF4-FFF2-40B4-BE49-F238E27FC236}">
                    <a16:creationId xmlns:a16="http://schemas.microsoft.com/office/drawing/2014/main" id="{CFEB9E93-60D9-4EE0-8F9A-C5AAA3210D7C}"/>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56" name="Straight Connector 755">
                <a:extLst>
                  <a:ext uri="{FF2B5EF4-FFF2-40B4-BE49-F238E27FC236}">
                    <a16:creationId xmlns:a16="http://schemas.microsoft.com/office/drawing/2014/main" id="{841B1568-5706-4432-BA73-4C9C7C7FC007}"/>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59" name="Group 758">
              <a:extLst>
                <a:ext uri="{FF2B5EF4-FFF2-40B4-BE49-F238E27FC236}">
                  <a16:creationId xmlns:a16="http://schemas.microsoft.com/office/drawing/2014/main" id="{264F436A-8E6A-4680-B9FF-626F213449EF}"/>
                </a:ext>
              </a:extLst>
            </p:cNvPr>
            <p:cNvGrpSpPr/>
            <p:nvPr/>
          </p:nvGrpSpPr>
          <p:grpSpPr>
            <a:xfrm>
              <a:off x="389370" y="4767288"/>
              <a:ext cx="98306" cy="163816"/>
              <a:chOff x="6490922" y="1610486"/>
              <a:chExt cx="211865" cy="353049"/>
            </a:xfrm>
          </p:grpSpPr>
          <p:sp>
            <p:nvSpPr>
              <p:cNvPr id="763" name="Rectangle 762">
                <a:extLst>
                  <a:ext uri="{FF2B5EF4-FFF2-40B4-BE49-F238E27FC236}">
                    <a16:creationId xmlns:a16="http://schemas.microsoft.com/office/drawing/2014/main" id="{ECCB9FF7-5660-49CA-8319-83E4EF1E242A}"/>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65" name="Group 30">
                <a:extLst>
                  <a:ext uri="{FF2B5EF4-FFF2-40B4-BE49-F238E27FC236}">
                    <a16:creationId xmlns:a16="http://schemas.microsoft.com/office/drawing/2014/main" id="{7F0597E7-A2E8-4328-84BA-90E623EDBBE7}"/>
                  </a:ext>
                </a:extLst>
              </p:cNvPr>
              <p:cNvGrpSpPr>
                <a:grpSpLocks noChangeAspect="1"/>
              </p:cNvGrpSpPr>
              <p:nvPr/>
            </p:nvGrpSpPr>
            <p:grpSpPr bwMode="auto">
              <a:xfrm>
                <a:off x="6545792" y="1729376"/>
                <a:ext cx="111361" cy="115269"/>
                <a:chOff x="5049" y="1841"/>
                <a:chExt cx="57" cy="59"/>
              </a:xfrm>
              <a:solidFill>
                <a:schemeClr val="bg1"/>
              </a:solidFill>
            </p:grpSpPr>
            <p:sp>
              <p:nvSpPr>
                <p:cNvPr id="768" name="Freeform 31">
                  <a:extLst>
                    <a:ext uri="{FF2B5EF4-FFF2-40B4-BE49-F238E27FC236}">
                      <a16:creationId xmlns:a16="http://schemas.microsoft.com/office/drawing/2014/main" id="{16E58F9E-AB4C-41F6-9E77-68B1EAA7DE72}"/>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1" name="Freeform 32">
                  <a:extLst>
                    <a:ext uri="{FF2B5EF4-FFF2-40B4-BE49-F238E27FC236}">
                      <a16:creationId xmlns:a16="http://schemas.microsoft.com/office/drawing/2014/main" id="{20C21040-2E39-4049-89DE-5ED4E406CE14}"/>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2" name="Freeform 33">
                  <a:extLst>
                    <a:ext uri="{FF2B5EF4-FFF2-40B4-BE49-F238E27FC236}">
                      <a16:creationId xmlns:a16="http://schemas.microsoft.com/office/drawing/2014/main" id="{0E068483-6F9F-4972-A93D-221DB239B014}"/>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3" name="Freeform 34">
                  <a:extLst>
                    <a:ext uri="{FF2B5EF4-FFF2-40B4-BE49-F238E27FC236}">
                      <a16:creationId xmlns:a16="http://schemas.microsoft.com/office/drawing/2014/main" id="{B10EE210-8ED4-4084-82F9-C329FC5725E8}"/>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4" name="Freeform 35">
                  <a:extLst>
                    <a:ext uri="{FF2B5EF4-FFF2-40B4-BE49-F238E27FC236}">
                      <a16:creationId xmlns:a16="http://schemas.microsoft.com/office/drawing/2014/main" id="{173D3A22-DFD6-4230-BE00-1DAF8A25C25F}"/>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5" name="Freeform 36">
                  <a:extLst>
                    <a:ext uri="{FF2B5EF4-FFF2-40B4-BE49-F238E27FC236}">
                      <a16:creationId xmlns:a16="http://schemas.microsoft.com/office/drawing/2014/main" id="{527D2450-734B-4BB7-809B-3651FB88A0DC}"/>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6" name="Freeform 37">
                  <a:extLst>
                    <a:ext uri="{FF2B5EF4-FFF2-40B4-BE49-F238E27FC236}">
                      <a16:creationId xmlns:a16="http://schemas.microsoft.com/office/drawing/2014/main" id="{576F3847-E389-4B72-8145-C7199205A2B8}"/>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7" name="Freeform 38">
                  <a:extLst>
                    <a:ext uri="{FF2B5EF4-FFF2-40B4-BE49-F238E27FC236}">
                      <a16:creationId xmlns:a16="http://schemas.microsoft.com/office/drawing/2014/main" id="{4EA61D53-2468-46E4-A07B-9B3FE63AFB4B}"/>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66" name="CellPhone_E8EA">
                <a:extLst>
                  <a:ext uri="{FF2B5EF4-FFF2-40B4-BE49-F238E27FC236}">
                    <a16:creationId xmlns:a16="http://schemas.microsoft.com/office/drawing/2014/main" id="{149F0C04-82E5-462E-B452-DA0C074F89D2}"/>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67" name="Straight Connector 766">
                <a:extLst>
                  <a:ext uri="{FF2B5EF4-FFF2-40B4-BE49-F238E27FC236}">
                    <a16:creationId xmlns:a16="http://schemas.microsoft.com/office/drawing/2014/main" id="{D812A799-72CE-4144-A864-38086FA0986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B0FEA147-F116-4F84-95AE-16CFA8CBD721}"/>
                </a:ext>
              </a:extLst>
            </p:cNvPr>
            <p:cNvGrpSpPr/>
            <p:nvPr/>
          </p:nvGrpSpPr>
          <p:grpSpPr>
            <a:xfrm>
              <a:off x="463024" y="4882627"/>
              <a:ext cx="93897" cy="93896"/>
              <a:chOff x="-160990" y="5259439"/>
              <a:chExt cx="109394" cy="109393"/>
            </a:xfrm>
          </p:grpSpPr>
          <p:sp>
            <p:nvSpPr>
              <p:cNvPr id="782" name="Oval 781">
                <a:extLst>
                  <a:ext uri="{FF2B5EF4-FFF2-40B4-BE49-F238E27FC236}">
                    <a16:creationId xmlns:a16="http://schemas.microsoft.com/office/drawing/2014/main" id="{0869D1F2-31FA-4659-9EF2-5C6A42BF99FD}"/>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0" name="Commitments_EC4D">
                <a:extLst>
                  <a:ext uri="{FF2B5EF4-FFF2-40B4-BE49-F238E27FC236}">
                    <a16:creationId xmlns:a16="http://schemas.microsoft.com/office/drawing/2014/main" id="{42345435-4A2F-42D9-96FA-0AA969A9D87A}"/>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90" name="Group 789">
              <a:extLst>
                <a:ext uri="{FF2B5EF4-FFF2-40B4-BE49-F238E27FC236}">
                  <a16:creationId xmlns:a16="http://schemas.microsoft.com/office/drawing/2014/main" id="{18215FC6-8557-4C37-AC84-94A9E90275BB}"/>
                </a:ext>
              </a:extLst>
            </p:cNvPr>
            <p:cNvGrpSpPr/>
            <p:nvPr/>
          </p:nvGrpSpPr>
          <p:grpSpPr>
            <a:xfrm>
              <a:off x="1492115" y="4797767"/>
              <a:ext cx="93897" cy="93896"/>
              <a:chOff x="-160990" y="5259439"/>
              <a:chExt cx="109394" cy="109393"/>
            </a:xfrm>
          </p:grpSpPr>
          <p:sp>
            <p:nvSpPr>
              <p:cNvPr id="791" name="Oval 790">
                <a:extLst>
                  <a:ext uri="{FF2B5EF4-FFF2-40B4-BE49-F238E27FC236}">
                    <a16:creationId xmlns:a16="http://schemas.microsoft.com/office/drawing/2014/main" id="{C60A5566-6142-4AEF-8022-CA44BD38A141}"/>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2" name="Commitments_EC4D">
                <a:extLst>
                  <a:ext uri="{FF2B5EF4-FFF2-40B4-BE49-F238E27FC236}">
                    <a16:creationId xmlns:a16="http://schemas.microsoft.com/office/drawing/2014/main" id="{8E00346B-A41C-4D30-92FA-A3FD801CB46B}"/>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4" name="Freeform 6">
              <a:extLst>
                <a:ext uri="{FF2B5EF4-FFF2-40B4-BE49-F238E27FC236}">
                  <a16:creationId xmlns:a16="http://schemas.microsoft.com/office/drawing/2014/main" id="{BB27BCD5-4B50-4C7D-A2BB-F4B272A0810A}"/>
                </a:ext>
              </a:extLst>
            </p:cNvPr>
            <p:cNvSpPr>
              <a:spLocks noEditPoints="1"/>
            </p:cNvSpPr>
            <p:nvPr/>
          </p:nvSpPr>
          <p:spPr bwMode="auto">
            <a:xfrm>
              <a:off x="1513972" y="4879327"/>
              <a:ext cx="86543" cy="8562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sp>
          <p:nvSpPr>
            <p:cNvPr id="579" name="Rectangle 578">
              <a:hlinkClick r:id="rId107" tooltip="Secure score is like a credit score for security. It assesses regular activities and security settings, assigns a score, and helps you plan to mitigate your risks. Supports Office 365 and Windows 10. "/>
              <a:extLst>
                <a:ext uri="{FF2B5EF4-FFF2-40B4-BE49-F238E27FC236}">
                  <a16:creationId xmlns:a16="http://schemas.microsoft.com/office/drawing/2014/main" id="{DC5F2A21-7528-410A-BFFD-E6D604989689}"/>
                </a:ext>
              </a:extLst>
            </p:cNvPr>
            <p:cNvSpPr/>
            <p:nvPr/>
          </p:nvSpPr>
          <p:spPr>
            <a:xfrm>
              <a:off x="351610" y="5057913"/>
              <a:ext cx="529155"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Secure Score</a:t>
              </a:r>
            </a:p>
          </p:txBody>
        </p:sp>
        <p:sp>
          <p:nvSpPr>
            <p:cNvPr id="680" name="Rectangle 679">
              <a:hlinkClick r:id="rId108" tooltip="Threat analytics helps you continually assess and control risk exposure to threats like Spectre and Meltdown. "/>
              <a:extLst>
                <a:ext uri="{FF2B5EF4-FFF2-40B4-BE49-F238E27FC236}">
                  <a16:creationId xmlns:a16="http://schemas.microsoft.com/office/drawing/2014/main" id="{B8A42402-C756-4D52-8881-52B035C6EAB3}"/>
                </a:ext>
              </a:extLst>
            </p:cNvPr>
            <p:cNvSpPr/>
            <p:nvPr/>
          </p:nvSpPr>
          <p:spPr>
            <a:xfrm>
              <a:off x="1035249" y="5053606"/>
              <a:ext cx="593697"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Threat Analytics</a:t>
              </a:r>
            </a:p>
          </p:txBody>
        </p:sp>
        <p:cxnSp>
          <p:nvCxnSpPr>
            <p:cNvPr id="32" name="Connector: Elbow 31">
              <a:extLst>
                <a:ext uri="{FF2B5EF4-FFF2-40B4-BE49-F238E27FC236}">
                  <a16:creationId xmlns:a16="http://schemas.microsoft.com/office/drawing/2014/main" id="{22C488D5-7EE3-4F9B-8406-E4212EC4F3D9}"/>
                </a:ext>
              </a:extLst>
            </p:cNvPr>
            <p:cNvCxnSpPr>
              <a:cxnSpLocks/>
              <a:stCxn id="579" idx="0"/>
              <a:endCxn id="686" idx="2"/>
            </p:cNvCxnSpPr>
            <p:nvPr/>
          </p:nvCxnSpPr>
          <p:spPr>
            <a:xfrm rot="5400000" flipH="1" flipV="1">
              <a:off x="638912" y="4915887"/>
              <a:ext cx="119302" cy="164751"/>
            </a:xfrm>
            <a:prstGeom prst="bentConnector3">
              <a:avLst>
                <a:gd name="adj1" fmla="val 36156"/>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6" name="Connector: Elbow 625">
              <a:extLst>
                <a:ext uri="{FF2B5EF4-FFF2-40B4-BE49-F238E27FC236}">
                  <a16:creationId xmlns:a16="http://schemas.microsoft.com/office/drawing/2014/main" id="{7E514E20-CC16-44E8-ABC0-A3A0BD2673AA}"/>
                </a:ext>
              </a:extLst>
            </p:cNvPr>
            <p:cNvCxnSpPr>
              <a:cxnSpLocks/>
              <a:stCxn id="680" idx="0"/>
              <a:endCxn id="686" idx="2"/>
            </p:cNvCxnSpPr>
            <p:nvPr/>
          </p:nvCxnSpPr>
          <p:spPr>
            <a:xfrm rot="16200000" flipV="1">
              <a:off x="999022" y="4720529"/>
              <a:ext cx="114995" cy="551159"/>
            </a:xfrm>
            <a:prstGeom prst="bentConnector3">
              <a:avLst>
                <a:gd name="adj1" fmla="val 32882"/>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684" name="Group 683">
              <a:extLst>
                <a:ext uri="{FF2B5EF4-FFF2-40B4-BE49-F238E27FC236}">
                  <a16:creationId xmlns:a16="http://schemas.microsoft.com/office/drawing/2014/main" id="{3DC93161-6070-4CBF-B652-C61C7A2AE49A}"/>
                </a:ext>
              </a:extLst>
            </p:cNvPr>
            <p:cNvGrpSpPr/>
            <p:nvPr/>
          </p:nvGrpSpPr>
          <p:grpSpPr>
            <a:xfrm>
              <a:off x="678533" y="4814224"/>
              <a:ext cx="204812" cy="156967"/>
              <a:chOff x="7398246" y="1610486"/>
              <a:chExt cx="498447" cy="382007"/>
            </a:xfrm>
          </p:grpSpPr>
          <p:sp>
            <p:nvSpPr>
              <p:cNvPr id="685" name="monitor">
                <a:extLst>
                  <a:ext uri="{FF2B5EF4-FFF2-40B4-BE49-F238E27FC236}">
                    <a16:creationId xmlns:a16="http://schemas.microsoft.com/office/drawing/2014/main" id="{EA6050EE-92F8-412C-92D0-E4C2D0495B9E}"/>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6" name="Rectangle 685">
                <a:extLst>
                  <a:ext uri="{FF2B5EF4-FFF2-40B4-BE49-F238E27FC236}">
                    <a16:creationId xmlns:a16="http://schemas.microsoft.com/office/drawing/2014/main" id="{05F02F65-19CD-4E84-BC3C-F2758D8C5304}"/>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89" name="Group 11">
                <a:extLst>
                  <a:ext uri="{FF2B5EF4-FFF2-40B4-BE49-F238E27FC236}">
                    <a16:creationId xmlns:a16="http://schemas.microsoft.com/office/drawing/2014/main" id="{15E5AD20-8BB0-4946-8221-3C2CC6F80D68}"/>
                  </a:ext>
                </a:extLst>
              </p:cNvPr>
              <p:cNvGrpSpPr>
                <a:grpSpLocks noChangeAspect="1"/>
              </p:cNvGrpSpPr>
              <p:nvPr/>
            </p:nvGrpSpPr>
            <p:grpSpPr bwMode="auto">
              <a:xfrm>
                <a:off x="7581678" y="1714920"/>
                <a:ext cx="111860" cy="111860"/>
                <a:chOff x="5664" y="1835"/>
                <a:chExt cx="73" cy="73"/>
              </a:xfrm>
              <a:solidFill>
                <a:schemeClr val="bg1"/>
              </a:solidFill>
            </p:grpSpPr>
            <p:sp>
              <p:nvSpPr>
                <p:cNvPr id="696" name="Freeform 12">
                  <a:extLst>
                    <a:ext uri="{FF2B5EF4-FFF2-40B4-BE49-F238E27FC236}">
                      <a16:creationId xmlns:a16="http://schemas.microsoft.com/office/drawing/2014/main" id="{2712D31A-D41B-4E7F-B095-E68EA9BDD89A}"/>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7" name="Freeform 13">
                  <a:extLst>
                    <a:ext uri="{FF2B5EF4-FFF2-40B4-BE49-F238E27FC236}">
                      <a16:creationId xmlns:a16="http://schemas.microsoft.com/office/drawing/2014/main" id="{B43C77DF-51FD-4004-949A-4428CBCFA3C5}"/>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8" name="Freeform 14">
                  <a:extLst>
                    <a:ext uri="{FF2B5EF4-FFF2-40B4-BE49-F238E27FC236}">
                      <a16:creationId xmlns:a16="http://schemas.microsoft.com/office/drawing/2014/main" id="{D39B00BE-2864-4B84-BDEB-EF635F40087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3" name="Freeform 15">
                  <a:extLst>
                    <a:ext uri="{FF2B5EF4-FFF2-40B4-BE49-F238E27FC236}">
                      <a16:creationId xmlns:a16="http://schemas.microsoft.com/office/drawing/2014/main" id="{70D7560D-B43E-4E38-8DFA-3909CF22B939}"/>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24" name="Group 123">
            <a:extLst>
              <a:ext uri="{FF2B5EF4-FFF2-40B4-BE49-F238E27FC236}">
                <a16:creationId xmlns:a16="http://schemas.microsoft.com/office/drawing/2014/main" id="{00E2A40B-3AE1-4087-99D4-5ECB5C4C27C2}"/>
              </a:ext>
            </a:extLst>
          </p:cNvPr>
          <p:cNvGrpSpPr/>
          <p:nvPr/>
        </p:nvGrpSpPr>
        <p:grpSpPr>
          <a:xfrm>
            <a:off x="2470915" y="3760068"/>
            <a:ext cx="3652987" cy="993458"/>
            <a:chOff x="2424101" y="3587892"/>
            <a:chExt cx="3652987" cy="993458"/>
          </a:xfrm>
        </p:grpSpPr>
        <p:sp>
          <p:nvSpPr>
            <p:cNvPr id="613" name="Oval 612">
              <a:extLst>
                <a:ext uri="{FF2B5EF4-FFF2-40B4-BE49-F238E27FC236}">
                  <a16:creationId xmlns:a16="http://schemas.microsoft.com/office/drawing/2014/main" id="{A72C7AB5-E1D8-433C-A4B6-FBAF681F32C0}"/>
                </a:ext>
              </a:extLst>
            </p:cNvPr>
            <p:cNvSpPr/>
            <p:nvPr/>
          </p:nvSpPr>
          <p:spPr>
            <a:xfrm>
              <a:off x="4832898" y="3587892"/>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614" name="Straight Connector 613">
              <a:extLst>
                <a:ext uri="{FF2B5EF4-FFF2-40B4-BE49-F238E27FC236}">
                  <a16:creationId xmlns:a16="http://schemas.microsoft.com/office/drawing/2014/main" id="{7320BF02-57DE-4645-BA82-251D347294D9}"/>
                </a:ext>
              </a:extLst>
            </p:cNvPr>
            <p:cNvCxnSpPr>
              <a:stCxn id="613" idx="4"/>
            </p:cNvCxnSpPr>
            <p:nvPr/>
          </p:nvCxnSpPr>
          <p:spPr>
            <a:xfrm>
              <a:off x="4882949" y="3691715"/>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nvGrpSpPr>
            <p:cNvPr id="577" name="Group 576">
              <a:extLst>
                <a:ext uri="{FF2B5EF4-FFF2-40B4-BE49-F238E27FC236}">
                  <a16:creationId xmlns:a16="http://schemas.microsoft.com/office/drawing/2014/main" id="{EED65B96-4029-40CB-8483-9EC9AFA7862D}"/>
                </a:ext>
              </a:extLst>
            </p:cNvPr>
            <p:cNvGrpSpPr/>
            <p:nvPr/>
          </p:nvGrpSpPr>
          <p:grpSpPr>
            <a:xfrm>
              <a:off x="2424101" y="3587892"/>
              <a:ext cx="3652987" cy="993458"/>
              <a:chOff x="2563059" y="3796338"/>
              <a:chExt cx="3652987" cy="993458"/>
            </a:xfrm>
          </p:grpSpPr>
          <p:grpSp>
            <p:nvGrpSpPr>
              <p:cNvPr id="580" name="Group 579">
                <a:extLst>
                  <a:ext uri="{FF2B5EF4-FFF2-40B4-BE49-F238E27FC236}">
                    <a16:creationId xmlns:a16="http://schemas.microsoft.com/office/drawing/2014/main" id="{DE16032C-ED45-47F5-B762-1594E2BA0A6A}"/>
                  </a:ext>
                </a:extLst>
              </p:cNvPr>
              <p:cNvGrpSpPr/>
              <p:nvPr/>
            </p:nvGrpSpPr>
            <p:grpSpPr>
              <a:xfrm>
                <a:off x="2563059" y="3796338"/>
                <a:ext cx="3652987" cy="993458"/>
                <a:chOff x="2563059" y="3796338"/>
                <a:chExt cx="3652987" cy="993458"/>
              </a:xfrm>
            </p:grpSpPr>
            <p:grpSp>
              <p:nvGrpSpPr>
                <p:cNvPr id="583" name="Group 582">
                  <a:extLst>
                    <a:ext uri="{FF2B5EF4-FFF2-40B4-BE49-F238E27FC236}">
                      <a16:creationId xmlns:a16="http://schemas.microsoft.com/office/drawing/2014/main" id="{65B8146C-D637-4DA4-90FE-041FB85771C9}"/>
                    </a:ext>
                  </a:extLst>
                </p:cNvPr>
                <p:cNvGrpSpPr/>
                <p:nvPr/>
              </p:nvGrpSpPr>
              <p:grpSpPr>
                <a:xfrm>
                  <a:off x="3799325" y="3796338"/>
                  <a:ext cx="100102" cy="725117"/>
                  <a:chOff x="3799325" y="3796338"/>
                  <a:chExt cx="100102" cy="725117"/>
                </a:xfrm>
              </p:grpSpPr>
              <p:sp>
                <p:nvSpPr>
                  <p:cNvPr id="597" name="Oval 596">
                    <a:extLst>
                      <a:ext uri="{FF2B5EF4-FFF2-40B4-BE49-F238E27FC236}">
                        <a16:creationId xmlns:a16="http://schemas.microsoft.com/office/drawing/2014/main" id="{DD2F9552-6DB0-4075-AAAE-F849E87D34DF}"/>
                      </a:ext>
                    </a:extLst>
                  </p:cNvPr>
                  <p:cNvSpPr/>
                  <p:nvPr/>
                </p:nvSpPr>
                <p:spPr>
                  <a:xfrm>
                    <a:off x="3799325" y="3796338"/>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8" name="Straight Connector 597">
                    <a:extLst>
                      <a:ext uri="{FF2B5EF4-FFF2-40B4-BE49-F238E27FC236}">
                        <a16:creationId xmlns:a16="http://schemas.microsoft.com/office/drawing/2014/main" id="{2A13BA1E-85C5-4524-AF79-758E5BFF1F31}"/>
                      </a:ext>
                    </a:extLst>
                  </p:cNvPr>
                  <p:cNvCxnSpPr>
                    <a:stCxn id="597" idx="4"/>
                  </p:cNvCxnSpPr>
                  <p:nvPr/>
                </p:nvCxnSpPr>
                <p:spPr>
                  <a:xfrm>
                    <a:off x="3849376" y="3900161"/>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4" name="Group 583">
                  <a:extLst>
                    <a:ext uri="{FF2B5EF4-FFF2-40B4-BE49-F238E27FC236}">
                      <a16:creationId xmlns:a16="http://schemas.microsoft.com/office/drawing/2014/main" id="{01F8BE7D-F7D7-4B97-A806-F64ED4332EEA}"/>
                    </a:ext>
                  </a:extLst>
                </p:cNvPr>
                <p:cNvGrpSpPr/>
                <p:nvPr/>
              </p:nvGrpSpPr>
              <p:grpSpPr>
                <a:xfrm>
                  <a:off x="4389139" y="3798841"/>
                  <a:ext cx="100102" cy="725117"/>
                  <a:chOff x="4389139" y="3798841"/>
                  <a:chExt cx="100102" cy="725117"/>
                </a:xfrm>
              </p:grpSpPr>
              <p:sp>
                <p:nvSpPr>
                  <p:cNvPr id="595" name="Oval 594">
                    <a:extLst>
                      <a:ext uri="{FF2B5EF4-FFF2-40B4-BE49-F238E27FC236}">
                        <a16:creationId xmlns:a16="http://schemas.microsoft.com/office/drawing/2014/main" id="{B4D4C458-1A5F-4F56-9458-4A438D2F44C6}"/>
                      </a:ext>
                    </a:extLst>
                  </p:cNvPr>
                  <p:cNvSpPr/>
                  <p:nvPr/>
                </p:nvSpPr>
                <p:spPr>
                  <a:xfrm>
                    <a:off x="4389139" y="379884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6" name="Straight Connector 595">
                    <a:extLst>
                      <a:ext uri="{FF2B5EF4-FFF2-40B4-BE49-F238E27FC236}">
                        <a16:creationId xmlns:a16="http://schemas.microsoft.com/office/drawing/2014/main" id="{0ED24C08-A9F0-43B8-9A30-174D0338121D}"/>
                      </a:ext>
                    </a:extLst>
                  </p:cNvPr>
                  <p:cNvCxnSpPr>
                    <a:stCxn id="595" idx="4"/>
                  </p:cNvCxnSpPr>
                  <p:nvPr/>
                </p:nvCxnSpPr>
                <p:spPr>
                  <a:xfrm>
                    <a:off x="4439190" y="3902664"/>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6" name="Group 585">
                  <a:extLst>
                    <a:ext uri="{FF2B5EF4-FFF2-40B4-BE49-F238E27FC236}">
                      <a16:creationId xmlns:a16="http://schemas.microsoft.com/office/drawing/2014/main" id="{F15DC8E6-0661-4169-881E-F62AF3984C5A}"/>
                    </a:ext>
                  </a:extLst>
                </p:cNvPr>
                <p:cNvGrpSpPr/>
                <p:nvPr/>
              </p:nvGrpSpPr>
              <p:grpSpPr>
                <a:xfrm rot="10800000">
                  <a:off x="5781843" y="4449444"/>
                  <a:ext cx="100102" cy="336066"/>
                  <a:chOff x="6456257" y="3245643"/>
                  <a:chExt cx="100102" cy="336066"/>
                </a:xfrm>
              </p:grpSpPr>
              <p:sp>
                <p:nvSpPr>
                  <p:cNvPr id="593" name="Oval 592">
                    <a:extLst>
                      <a:ext uri="{FF2B5EF4-FFF2-40B4-BE49-F238E27FC236}">
                        <a16:creationId xmlns:a16="http://schemas.microsoft.com/office/drawing/2014/main" id="{81C9A3AD-0FF1-4A3C-9431-1D4FC15E1981}"/>
                      </a:ext>
                    </a:extLst>
                  </p:cNvPr>
                  <p:cNvSpPr/>
                  <p:nvPr/>
                </p:nvSpPr>
                <p:spPr>
                  <a:xfrm>
                    <a:off x="6456257" y="3245643"/>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4" name="Straight Connector 593">
                    <a:extLst>
                      <a:ext uri="{FF2B5EF4-FFF2-40B4-BE49-F238E27FC236}">
                        <a16:creationId xmlns:a16="http://schemas.microsoft.com/office/drawing/2014/main" id="{0D1A9295-5F23-4B98-B725-333B220AB45B}"/>
                      </a:ext>
                    </a:extLst>
                  </p:cNvPr>
                  <p:cNvCxnSpPr>
                    <a:stCxn id="593" idx="4"/>
                  </p:cNvCxnSpPr>
                  <p:nvPr/>
                </p:nvCxnSpPr>
                <p:spPr>
                  <a:xfrm rot="10800000" flipV="1">
                    <a:off x="6506308" y="3349466"/>
                    <a:ext cx="0" cy="23224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7" name="Group 586">
                  <a:extLst>
                    <a:ext uri="{FF2B5EF4-FFF2-40B4-BE49-F238E27FC236}">
                      <a16:creationId xmlns:a16="http://schemas.microsoft.com/office/drawing/2014/main" id="{9E787AF7-CE58-4F0C-BE51-5D29FA233488}"/>
                    </a:ext>
                  </a:extLst>
                </p:cNvPr>
                <p:cNvGrpSpPr/>
                <p:nvPr/>
              </p:nvGrpSpPr>
              <p:grpSpPr>
                <a:xfrm rot="10800000">
                  <a:off x="4554260" y="4375982"/>
                  <a:ext cx="100102" cy="413814"/>
                  <a:chOff x="6281336" y="3258181"/>
                  <a:chExt cx="100102" cy="413814"/>
                </a:xfrm>
              </p:grpSpPr>
              <p:sp>
                <p:nvSpPr>
                  <p:cNvPr id="591" name="Oval 590">
                    <a:extLst>
                      <a:ext uri="{FF2B5EF4-FFF2-40B4-BE49-F238E27FC236}">
                        <a16:creationId xmlns:a16="http://schemas.microsoft.com/office/drawing/2014/main" id="{6B125DE5-89EE-470F-B133-FA174FBF1A11}"/>
                      </a:ext>
                    </a:extLst>
                  </p:cNvPr>
                  <p:cNvSpPr/>
                  <p:nvPr/>
                </p:nvSpPr>
                <p:spPr>
                  <a:xfrm>
                    <a:off x="6281336" y="325818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2" name="Straight Connector 591">
                    <a:extLst>
                      <a:ext uri="{FF2B5EF4-FFF2-40B4-BE49-F238E27FC236}">
                        <a16:creationId xmlns:a16="http://schemas.microsoft.com/office/drawing/2014/main" id="{ADFD752E-C104-4410-9C42-F912CD28B309}"/>
                      </a:ext>
                    </a:extLst>
                  </p:cNvPr>
                  <p:cNvCxnSpPr>
                    <a:cxnSpLocks/>
                    <a:stCxn id="591" idx="4"/>
                  </p:cNvCxnSpPr>
                  <p:nvPr/>
                </p:nvCxnSpPr>
                <p:spPr>
                  <a:xfrm rot="10800000" flipV="1">
                    <a:off x="6331387" y="3362004"/>
                    <a:ext cx="0" cy="309991"/>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8" name="Group 587">
                  <a:extLst>
                    <a:ext uri="{FF2B5EF4-FFF2-40B4-BE49-F238E27FC236}">
                      <a16:creationId xmlns:a16="http://schemas.microsoft.com/office/drawing/2014/main" id="{079FBCE6-F9C5-420A-BC11-CB486355747A}"/>
                    </a:ext>
                  </a:extLst>
                </p:cNvPr>
                <p:cNvGrpSpPr/>
                <p:nvPr/>
              </p:nvGrpSpPr>
              <p:grpSpPr>
                <a:xfrm rot="10800000">
                  <a:off x="4009028" y="4385637"/>
                  <a:ext cx="100102" cy="402526"/>
                  <a:chOff x="4776146" y="3251204"/>
                  <a:chExt cx="100102" cy="402526"/>
                </a:xfrm>
              </p:grpSpPr>
              <p:sp>
                <p:nvSpPr>
                  <p:cNvPr id="589" name="Oval 588">
                    <a:extLst>
                      <a:ext uri="{FF2B5EF4-FFF2-40B4-BE49-F238E27FC236}">
                        <a16:creationId xmlns:a16="http://schemas.microsoft.com/office/drawing/2014/main" id="{77EEA0CF-1860-4863-A17F-B151AB8FF0AF}"/>
                      </a:ext>
                    </a:extLst>
                  </p:cNvPr>
                  <p:cNvSpPr/>
                  <p:nvPr/>
                </p:nvSpPr>
                <p:spPr>
                  <a:xfrm>
                    <a:off x="4776146" y="3251204"/>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0" name="Straight Connector 589">
                    <a:extLst>
                      <a:ext uri="{FF2B5EF4-FFF2-40B4-BE49-F238E27FC236}">
                        <a16:creationId xmlns:a16="http://schemas.microsoft.com/office/drawing/2014/main" id="{44B26F37-650F-4AA9-9454-1D01F4F637BE}"/>
                      </a:ext>
                    </a:extLst>
                  </p:cNvPr>
                  <p:cNvCxnSpPr>
                    <a:cxnSpLocks/>
                    <a:stCxn id="589" idx="4"/>
                  </p:cNvCxnSpPr>
                  <p:nvPr/>
                </p:nvCxnSpPr>
                <p:spPr>
                  <a:xfrm rot="10800000" flipV="1">
                    <a:off x="4826197" y="3355027"/>
                    <a:ext cx="0" cy="29870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sp>
              <p:nvSpPr>
                <p:cNvPr id="582" name="Rounded Rectangle 1458">
                  <a:hlinkClick r:id="rId109" tooltip="Windows Server 2016 addresses emerging threats and container workloads with built in threat resistance and enhanced detection, privileged identity protections, shielded VMs to protect sensitive workloads, and more"/>
                  <a:extLst>
                    <a:ext uri="{FF2B5EF4-FFF2-40B4-BE49-F238E27FC236}">
                      <a16:creationId xmlns:a16="http://schemas.microsoft.com/office/drawing/2014/main" id="{E971858B-85C2-4C16-9E80-5CAD37C8B93D}"/>
                    </a:ext>
                  </a:extLst>
                </p:cNvPr>
                <p:cNvSpPr/>
                <p:nvPr/>
              </p:nvSpPr>
              <p:spPr>
                <a:xfrm>
                  <a:off x="2563059" y="4241894"/>
                  <a:ext cx="3652987" cy="321934"/>
                </a:xfrm>
                <a:prstGeom prst="roundRect">
                  <a:avLst>
                    <a:gd name="adj" fmla="val 0"/>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74320" tIns="45720" rIns="45720" bIns="45720" rtlCol="0" anchor="ctr"/>
                <a:lstStyle/>
                <a:p>
                  <a:pPr marL="114300" marR="0" lvl="0" indent="0" algn="l" defTabSz="914400" rtl="0" eaLnBrk="1" fontAlgn="auto" latinLnBrk="0" hangingPunct="1">
                    <a:lnSpc>
                      <a:spcPct val="97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Server 2019  Security</a:t>
                  </a:r>
                </a:p>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 10 + Just Enough Admin, Hyper-V Containers, Nano server, and more…</a:t>
                  </a:r>
                </a:p>
              </p:txBody>
            </p:sp>
          </p:grpSp>
          <p:pic>
            <p:nvPicPr>
              <p:cNvPr id="581" name="Picture 580">
                <a:extLst>
                  <a:ext uri="{FF2B5EF4-FFF2-40B4-BE49-F238E27FC236}">
                    <a16:creationId xmlns:a16="http://schemas.microsoft.com/office/drawing/2014/main" id="{ADEA4054-1466-494A-AF00-EC079EF6EA50}"/>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2672821" y="4324295"/>
                <a:ext cx="195961" cy="170864"/>
              </a:xfrm>
              <a:prstGeom prst="rect">
                <a:avLst/>
              </a:prstGeom>
            </p:spPr>
          </p:pic>
        </p:grpSp>
      </p:grpSp>
      <p:grpSp>
        <p:nvGrpSpPr>
          <p:cNvPr id="15" name="Group 14">
            <a:extLst>
              <a:ext uri="{FF2B5EF4-FFF2-40B4-BE49-F238E27FC236}">
                <a16:creationId xmlns:a16="http://schemas.microsoft.com/office/drawing/2014/main" id="{EFD24189-C621-438B-9B19-2FB6362EE70A}"/>
              </a:ext>
            </a:extLst>
          </p:cNvPr>
          <p:cNvGrpSpPr/>
          <p:nvPr/>
        </p:nvGrpSpPr>
        <p:grpSpPr>
          <a:xfrm>
            <a:off x="4093028" y="3938898"/>
            <a:ext cx="1057810" cy="241352"/>
            <a:chOff x="4155658" y="3909402"/>
            <a:chExt cx="1057810" cy="241352"/>
          </a:xfrm>
        </p:grpSpPr>
        <p:sp>
          <p:nvSpPr>
            <p:cNvPr id="665" name="Rectangle 664">
              <a:hlinkClick r:id="rId110" tooltip="Azure ExpressRoute lets you create private connections between Azure datacenters and infrastructure on your premises or in a colocation environment. ExpressRoute connections don't go over the public Internet. "/>
              <a:extLst>
                <a:ext uri="{FF2B5EF4-FFF2-40B4-BE49-F238E27FC236}">
                  <a16:creationId xmlns:a16="http://schemas.microsoft.com/office/drawing/2014/main" id="{F9889187-DF3A-4619-A6E2-E7055AEA957C}"/>
                </a:ext>
              </a:extLst>
            </p:cNvPr>
            <p:cNvSpPr/>
            <p:nvPr/>
          </p:nvSpPr>
          <p:spPr bwMode="auto">
            <a:xfrm>
              <a:off x="4155658" y="3944875"/>
              <a:ext cx="1057810" cy="178119"/>
            </a:xfrm>
            <a:prstGeom prst="rect">
              <a:avLst/>
            </a:prstGeom>
            <a:solidFill>
              <a:schemeClr val="bg2"/>
            </a:solidFill>
            <a:ln w="14224" cap="flat" cmpd="sng" algn="ctr">
              <a:solidFill>
                <a:schemeClr val="tx1"/>
              </a:solidFill>
              <a:prstDash val="solid"/>
              <a:miter lim="800000"/>
              <a:headEnd type="none" w="med" len="med"/>
              <a:tailEnd type="none" w="med" len="med"/>
            </a:ln>
            <a:effectLst/>
          </p:spPr>
          <p:txBody>
            <a:bodyPr lIns="304705" tIns="9144" rIns="0" bIns="9144" anchor="ctr" anchorCtr="0"/>
            <a:lstStyle/>
            <a:p>
              <a:pPr marL="0" marR="0" lvl="0" indent="0" algn="l" defTabSz="89574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Express Route</a:t>
              </a:r>
            </a:p>
          </p:txBody>
        </p:sp>
        <p:pic>
          <p:nvPicPr>
            <p:cNvPr id="669" name="Picture 227">
              <a:extLst>
                <a:ext uri="{FF2B5EF4-FFF2-40B4-BE49-F238E27FC236}">
                  <a16:creationId xmlns:a16="http://schemas.microsoft.com/office/drawing/2014/main" id="{E96E8648-A8C5-46D1-820B-621CD3841A38}"/>
                </a:ext>
              </a:extLst>
            </p:cNvPr>
            <p:cNvPicPr>
              <a:picLocks noChangeAspect="1"/>
            </p:cNvPicPr>
            <p:nvPr/>
          </p:nvPicPr>
          <p:blipFill>
            <a:blip r:embed="rId111">
              <a:extLst>
                <a:ext uri="{28A0092B-C50C-407E-A947-70E740481C1C}">
                  <a14:useLocalDpi xmlns:a14="http://schemas.microsoft.com/office/drawing/2010/main" val="0"/>
                </a:ext>
              </a:extLst>
            </a:blip>
            <a:stretch>
              <a:fillRect/>
            </a:stretch>
          </p:blipFill>
          <p:spPr bwMode="auto">
            <a:xfrm>
              <a:off x="4188574" y="3909402"/>
              <a:ext cx="247386" cy="24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 name="Group 33">
            <a:extLst>
              <a:ext uri="{FF2B5EF4-FFF2-40B4-BE49-F238E27FC236}">
                <a16:creationId xmlns:a16="http://schemas.microsoft.com/office/drawing/2014/main" id="{33D41D94-29D2-46A4-8851-2584B1691A60}"/>
              </a:ext>
            </a:extLst>
          </p:cNvPr>
          <p:cNvGrpSpPr/>
          <p:nvPr/>
        </p:nvGrpSpPr>
        <p:grpSpPr>
          <a:xfrm>
            <a:off x="190587" y="6246324"/>
            <a:ext cx="11785466" cy="510591"/>
            <a:chOff x="190587" y="6246324"/>
            <a:chExt cx="11785466" cy="510591"/>
          </a:xfrm>
        </p:grpSpPr>
        <p:sp>
          <p:nvSpPr>
            <p:cNvPr id="40" name="Rounded Rectangle 804">
              <a:hlinkClick r:id="rId112" tooltip="The Security Development Lifecycle (SDL) is a software development process that helps developers build more secure software and address security compliance requirements while reducing development cost "/>
              <a:extLst>
                <a:ext uri="{FF2B5EF4-FFF2-40B4-BE49-F238E27FC236}">
                  <a16:creationId xmlns:a16="http://schemas.microsoft.com/office/drawing/2014/main" id="{24774F23-CBC0-48B0-993F-3B770F9FE91D}"/>
                </a:ext>
              </a:extLst>
            </p:cNvPr>
            <p:cNvSpPr/>
            <p:nvPr/>
          </p:nvSpPr>
          <p:spPr>
            <a:xfrm>
              <a:off x="2048164" y="6472016"/>
              <a:ext cx="6173820" cy="180229"/>
            </a:xfrm>
            <a:prstGeom prst="roundRect">
              <a:avLst>
                <a:gd name="adj" fmla="val 0"/>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Development Lifecycle (SDL)</a:t>
              </a:r>
            </a:p>
          </p:txBody>
        </p:sp>
        <p:sp>
          <p:nvSpPr>
            <p:cNvPr id="781" name="Rectangle 780">
              <a:hlinkClick r:id="rId113" tooltip="The Compliance Manager dashboard helps you achieve compliance goals by evaluating cloud workloads against compliance regimes as well as data protection standards and assign/track/record compliance and assessment-related activities. "/>
              <a:extLst>
                <a:ext uri="{FF2B5EF4-FFF2-40B4-BE49-F238E27FC236}">
                  <a16:creationId xmlns:a16="http://schemas.microsoft.com/office/drawing/2014/main" id="{2FF34D19-C16F-40B9-9D35-BE71F61E17FA}"/>
                </a:ext>
              </a:extLst>
            </p:cNvPr>
            <p:cNvSpPr/>
            <p:nvPr/>
          </p:nvSpPr>
          <p:spPr>
            <a:xfrm>
              <a:off x="6642469" y="6246324"/>
              <a:ext cx="3519850" cy="180229"/>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Compliance Manager</a:t>
              </a:r>
            </a:p>
          </p:txBody>
        </p:sp>
        <p:sp>
          <p:nvSpPr>
            <p:cNvPr id="7" name="Freeform: Shape 6">
              <a:extLst>
                <a:ext uri="{FF2B5EF4-FFF2-40B4-BE49-F238E27FC236}">
                  <a16:creationId xmlns:a16="http://schemas.microsoft.com/office/drawing/2014/main" id="{14599DF8-A8EE-42BC-A0A4-DADF34D8495A}"/>
                </a:ext>
              </a:extLst>
            </p:cNvPr>
            <p:cNvSpPr/>
            <p:nvPr/>
          </p:nvSpPr>
          <p:spPr bwMode="auto">
            <a:xfrm>
              <a:off x="190587" y="6487781"/>
              <a:ext cx="11785466" cy="269134"/>
            </a:xfrm>
            <a:custGeom>
              <a:avLst/>
              <a:gdLst>
                <a:gd name="connsiteX0" fmla="*/ 8153400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53400 w 11744325"/>
                <a:gd name="connsiteY6" fmla="*/ 0 h 314325"/>
                <a:gd name="connsiteX0" fmla="*/ 8165307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65307 w 11744325"/>
                <a:gd name="connsiteY6" fmla="*/ 0 h 314325"/>
                <a:gd name="connsiteX0" fmla="*/ 8165307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099647 w 11744325"/>
                <a:gd name="connsiteY5" fmla="*/ 247650 h 314325"/>
                <a:gd name="connsiteX6" fmla="*/ 8165307 w 11744325"/>
                <a:gd name="connsiteY6" fmla="*/ 0 h 314325"/>
                <a:gd name="connsiteX0" fmla="*/ 8098865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099647 w 11744325"/>
                <a:gd name="connsiteY5" fmla="*/ 247650 h 314325"/>
                <a:gd name="connsiteX6" fmla="*/ 8098865 w 11744325"/>
                <a:gd name="connsiteY6" fmla="*/ 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44325" h="314325">
                  <a:moveTo>
                    <a:pt x="8098865" y="0"/>
                  </a:moveTo>
                  <a:lnTo>
                    <a:pt x="11744325" y="0"/>
                  </a:lnTo>
                  <a:lnTo>
                    <a:pt x="11744325" y="314325"/>
                  </a:lnTo>
                  <a:lnTo>
                    <a:pt x="0" y="314325"/>
                  </a:lnTo>
                  <a:lnTo>
                    <a:pt x="0" y="247650"/>
                  </a:lnTo>
                  <a:lnTo>
                    <a:pt x="8099647" y="247650"/>
                  </a:lnTo>
                  <a:cubicBezTo>
                    <a:pt x="8099386" y="165100"/>
                    <a:pt x="8099126" y="82550"/>
                    <a:pt x="8098865" y="0"/>
                  </a:cubicBezTo>
                  <a:close/>
                </a:path>
              </a:pathLst>
            </a:custGeom>
            <a:solidFill>
              <a:schemeClr val="accent3">
                <a:lumMod val="75000"/>
              </a:schemeClr>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8286750" marR="0" lvl="0" indent="0" algn="ctr" defTabSz="914400" rtl="0" eaLnBrk="1" fontAlgn="auto" latinLnBrk="0" hangingPunct="1">
                <a:lnSpc>
                  <a:spcPct val="97000"/>
                </a:lnSpc>
                <a:spcBef>
                  <a:spcPts val="0"/>
                </a:spcBef>
                <a:spcAft>
                  <a:spcPts val="0"/>
                </a:spcAft>
                <a:buClrTx/>
                <a:buSzTx/>
                <a:buFontTx/>
                <a:buNone/>
                <a:tabLst/>
                <a:defRPr/>
              </a:pPr>
              <a:endParaRPr kumimoji="0" lang="en-US" sz="105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47" name="Rectangle 846">
              <a:hlinkClick r:id="rId114" tooltip="Learn how Microsoft works to secure your data, protect its privacy, and comply with global standards in Microsoft business cloud services."/>
              <a:extLst>
                <a:ext uri="{FF2B5EF4-FFF2-40B4-BE49-F238E27FC236}">
                  <a16:creationId xmlns:a16="http://schemas.microsoft.com/office/drawing/2014/main" id="{767F699E-8BF5-48FD-8960-24B3421585D2}"/>
                </a:ext>
              </a:extLst>
            </p:cNvPr>
            <p:cNvSpPr/>
            <p:nvPr/>
          </p:nvSpPr>
          <p:spPr>
            <a:xfrm>
              <a:off x="8459490" y="6534812"/>
              <a:ext cx="1647262"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Trust Center</a:t>
              </a:r>
            </a:p>
          </p:txBody>
        </p:sp>
        <p:sp>
          <p:nvSpPr>
            <p:cNvPr id="848" name="Rectangle 847">
              <a:hlinkClick r:id="rId115" tooltip="The threat intelligence system that (1) protects Microsoft’s products and services and (2) provides actionable intelligence to safeguard your organization with trillions of signals and advanced analytics"/>
              <a:extLst>
                <a:ext uri="{FF2B5EF4-FFF2-40B4-BE49-F238E27FC236}">
                  <a16:creationId xmlns:a16="http://schemas.microsoft.com/office/drawing/2014/main" id="{81DCF43F-6876-458C-8AE6-3AFEB739D463}"/>
                </a:ext>
              </a:extLst>
            </p:cNvPr>
            <p:cNvSpPr/>
            <p:nvPr/>
          </p:nvSpPr>
          <p:spPr>
            <a:xfrm>
              <a:off x="10214398" y="6534812"/>
              <a:ext cx="1647262"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Intelligent Security Graph</a:t>
              </a:r>
            </a:p>
          </p:txBody>
        </p:sp>
      </p:grpSp>
      <p:sp>
        <p:nvSpPr>
          <p:cNvPr id="87" name="Rectangle 86">
            <a:extLst>
              <a:ext uri="{FF2B5EF4-FFF2-40B4-BE49-F238E27FC236}">
                <a16:creationId xmlns:a16="http://schemas.microsoft.com/office/drawing/2014/main" id="{F5935FB9-47A5-4A3E-83C1-D47D32D1680B}"/>
              </a:ext>
            </a:extLst>
          </p:cNvPr>
          <p:cNvSpPr/>
          <p:nvPr/>
        </p:nvSpPr>
        <p:spPr bwMode="auto">
          <a:xfrm>
            <a:off x="8502616" y="1808988"/>
            <a:ext cx="1627632" cy="142844"/>
          </a:xfrm>
          <a:prstGeom prst="rect">
            <a:avLst/>
          </a:prstGeom>
          <a:solidFill>
            <a:srgbClr val="FFFFFF">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6" name="Rectangle 745">
            <a:hlinkClick r:id="rId116" tooltip="Shielded VMs and guarded fabric protect sensitive workloads by isolating sensitive VMs from fabric administrators and restricting them to only healthy and approved hosts in the fabric."/>
            <a:extLst>
              <a:ext uri="{FF2B5EF4-FFF2-40B4-BE49-F238E27FC236}">
                <a16:creationId xmlns:a16="http://schemas.microsoft.com/office/drawing/2014/main" id="{E2B41574-1E2C-46C8-B9C2-53FBBA8DB4E8}"/>
              </a:ext>
            </a:extLst>
          </p:cNvPr>
          <p:cNvSpPr/>
          <p:nvPr/>
        </p:nvSpPr>
        <p:spPr>
          <a:xfrm>
            <a:off x="2358479" y="4602949"/>
            <a:ext cx="719786" cy="175683"/>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Shielded VMs</a:t>
            </a:r>
          </a:p>
        </p:txBody>
      </p:sp>
      <p:sp>
        <p:nvSpPr>
          <p:cNvPr id="770" name="Rectangle 769">
            <a:hlinkClick r:id="rId117" tooltip="Microsoft Azure Stack is a hybrid cloud platform that lets you provide Azure services from your datacenter. Security and compliance are areas of major investment for Azure Stack."/>
            <a:extLst>
              <a:ext uri="{FF2B5EF4-FFF2-40B4-BE49-F238E27FC236}">
                <a16:creationId xmlns:a16="http://schemas.microsoft.com/office/drawing/2014/main" id="{4AF87437-7A04-4DED-8CC1-8D26AE2B37F1}"/>
              </a:ext>
            </a:extLst>
          </p:cNvPr>
          <p:cNvSpPr/>
          <p:nvPr/>
        </p:nvSpPr>
        <p:spPr>
          <a:xfrm>
            <a:off x="2357678" y="4822073"/>
            <a:ext cx="719786" cy="175683"/>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Stack</a:t>
            </a:r>
          </a:p>
        </p:txBody>
      </p:sp>
      <p:sp>
        <p:nvSpPr>
          <p:cNvPr id="599" name="TextBox 598">
            <a:extLst>
              <a:ext uri="{FF2B5EF4-FFF2-40B4-BE49-F238E27FC236}">
                <a16:creationId xmlns:a16="http://schemas.microsoft.com/office/drawing/2014/main" id="{40B4C77D-397F-42D5-B6B4-BF3347FC5BEF}"/>
              </a:ext>
            </a:extLst>
          </p:cNvPr>
          <p:cNvSpPr txBox="1"/>
          <p:nvPr/>
        </p:nvSpPr>
        <p:spPr>
          <a:xfrm>
            <a:off x="2068585" y="2389532"/>
            <a:ext cx="2142883" cy="246221"/>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On Premises Datacenter(s)</a:t>
            </a:r>
          </a:p>
        </p:txBody>
      </p:sp>
      <p:cxnSp>
        <p:nvCxnSpPr>
          <p:cNvPr id="798" name="Connector: Elbow 797">
            <a:extLst>
              <a:ext uri="{FF2B5EF4-FFF2-40B4-BE49-F238E27FC236}">
                <a16:creationId xmlns:a16="http://schemas.microsoft.com/office/drawing/2014/main" id="{31BE68C4-93B9-488F-B589-38E7C83CC91B}"/>
              </a:ext>
            </a:extLst>
          </p:cNvPr>
          <p:cNvCxnSpPr>
            <a:cxnSpLocks/>
            <a:stCxn id="92" idx="1"/>
            <a:endCxn id="622" idx="1"/>
          </p:cNvCxnSpPr>
          <p:nvPr/>
        </p:nvCxnSpPr>
        <p:spPr>
          <a:xfrm rot="10800000" flipV="1">
            <a:off x="266025" y="3391149"/>
            <a:ext cx="26435" cy="1553770"/>
          </a:xfrm>
          <a:prstGeom prst="bentConnector3">
            <a:avLst>
              <a:gd name="adj1" fmla="val 268148"/>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2DCDC1D1-80D5-42D6-950E-E6AB5191E18A}"/>
              </a:ext>
            </a:extLst>
          </p:cNvPr>
          <p:cNvGrpSpPr/>
          <p:nvPr/>
        </p:nvGrpSpPr>
        <p:grpSpPr>
          <a:xfrm>
            <a:off x="10564273" y="4256985"/>
            <a:ext cx="1295428" cy="205918"/>
            <a:chOff x="10564273" y="4256985"/>
            <a:chExt cx="1295428" cy="205918"/>
          </a:xfrm>
        </p:grpSpPr>
        <p:sp>
          <p:nvSpPr>
            <p:cNvPr id="619" name="Rectangle 618">
              <a:hlinkClick r:id="rId118" tooltip="Privileged Access Management (PAM) is a component of Microsoft Identity Manager 2016 (MIM) that helps organizations restrict privileged access for on-premises Active Directory environments to mitigate unauthorized privilege escalation attacks."/>
              <a:extLst>
                <a:ext uri="{FF2B5EF4-FFF2-40B4-BE49-F238E27FC236}">
                  <a16:creationId xmlns:a16="http://schemas.microsoft.com/office/drawing/2014/main" id="{60F3BD78-53D5-4E2A-BB61-F443D33FF2F6}"/>
                </a:ext>
              </a:extLst>
            </p:cNvPr>
            <p:cNvSpPr/>
            <p:nvPr/>
          </p:nvSpPr>
          <p:spPr>
            <a:xfrm>
              <a:off x="10564273" y="4256985"/>
              <a:ext cx="1295428" cy="20591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MIM PAM</a:t>
              </a:r>
            </a:p>
          </p:txBody>
        </p:sp>
        <p:sp>
          <p:nvSpPr>
            <p:cNvPr id="628" name="Freeform 113">
              <a:extLst>
                <a:ext uri="{FF2B5EF4-FFF2-40B4-BE49-F238E27FC236}">
                  <a16:creationId xmlns:a16="http://schemas.microsoft.com/office/drawing/2014/main" id="{4C8583AC-BF0F-4F92-AC25-E1D602191C95}"/>
                </a:ext>
              </a:extLst>
            </p:cNvPr>
            <p:cNvSpPr>
              <a:spLocks noChangeAspect="1" noEditPoints="1"/>
            </p:cNvSpPr>
            <p:nvPr/>
          </p:nvSpPr>
          <p:spPr bwMode="black">
            <a:xfrm>
              <a:off x="10617440" y="4308458"/>
              <a:ext cx="111972" cy="110666"/>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46" name="Group 45">
            <a:extLst>
              <a:ext uri="{FF2B5EF4-FFF2-40B4-BE49-F238E27FC236}">
                <a16:creationId xmlns:a16="http://schemas.microsoft.com/office/drawing/2014/main" id="{A2C7C526-9E0F-4B0B-A850-9E203154E7E7}"/>
              </a:ext>
            </a:extLst>
          </p:cNvPr>
          <p:cNvGrpSpPr/>
          <p:nvPr/>
        </p:nvGrpSpPr>
        <p:grpSpPr>
          <a:xfrm>
            <a:off x="8682587" y="5857898"/>
            <a:ext cx="1316736" cy="233878"/>
            <a:chOff x="8682587" y="5857898"/>
            <a:chExt cx="1316736" cy="233878"/>
          </a:xfrm>
        </p:grpSpPr>
        <p:sp>
          <p:nvSpPr>
            <p:cNvPr id="645" name="Rectangle 644">
              <a:hlinkClick r:id="rId119" tooltip="Microsoft Defender ATP extends Azure Information Protection (AIP) discovery/reporting of labeled data. Microsoft Defender ATP also extends Cloud Discovery for Microsoft Cloud App Security beyond your corporate network."/>
              <a:extLst>
                <a:ext uri="{FF2B5EF4-FFF2-40B4-BE49-F238E27FC236}">
                  <a16:creationId xmlns:a16="http://schemas.microsoft.com/office/drawing/2014/main" id="{E3813751-BF0D-49EF-8E88-30533ACC6D49}"/>
                </a:ext>
              </a:extLst>
            </p:cNvPr>
            <p:cNvSpPr/>
            <p:nvPr/>
          </p:nvSpPr>
          <p:spPr>
            <a:xfrm>
              <a:off x="8682587" y="5857898"/>
              <a:ext cx="1316736" cy="233878"/>
            </a:xfrm>
            <a:prstGeom prst="rect">
              <a:avLst/>
            </a:prstGeom>
            <a:solidFill>
              <a:schemeClr val="bg1">
                <a:lumMod val="9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201168"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Defender ATP</a:t>
              </a:r>
            </a:p>
          </p:txBody>
        </p:sp>
        <p:pic>
          <p:nvPicPr>
            <p:cNvPr id="701" name="Picture 700">
              <a:extLst>
                <a:ext uri="{FF2B5EF4-FFF2-40B4-BE49-F238E27FC236}">
                  <a16:creationId xmlns:a16="http://schemas.microsoft.com/office/drawing/2014/main" id="{6F6147E3-349A-4872-88D0-1EA6EA0BE6AF}"/>
                </a:ext>
              </a:extLst>
            </p:cNvPr>
            <p:cNvPicPr>
              <a:picLocks noChangeAspect="1"/>
            </p:cNvPicPr>
            <p:nvPr/>
          </p:nvPicPr>
          <p:blipFill>
            <a:blip r:embed="rId10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736511" y="5919556"/>
              <a:ext cx="117209" cy="117209"/>
            </a:xfrm>
            <a:prstGeom prst="rect">
              <a:avLst/>
            </a:prstGeom>
          </p:spPr>
        </p:pic>
      </p:grpSp>
      <p:grpSp>
        <p:nvGrpSpPr>
          <p:cNvPr id="90" name="Group 89">
            <a:extLst>
              <a:ext uri="{FF2B5EF4-FFF2-40B4-BE49-F238E27FC236}">
                <a16:creationId xmlns:a16="http://schemas.microsoft.com/office/drawing/2014/main" id="{04F3A795-2D27-4AEB-B13B-555D2C01143D}"/>
              </a:ext>
            </a:extLst>
          </p:cNvPr>
          <p:cNvGrpSpPr/>
          <p:nvPr/>
        </p:nvGrpSpPr>
        <p:grpSpPr>
          <a:xfrm>
            <a:off x="4866563" y="3180254"/>
            <a:ext cx="530019" cy="291421"/>
            <a:chOff x="13506469" y="2041633"/>
            <a:chExt cx="530019" cy="291421"/>
          </a:xfrm>
        </p:grpSpPr>
        <p:sp>
          <p:nvSpPr>
            <p:cNvPr id="769" name="Rectangle 768">
              <a:hlinkClick r:id="rId120" tooltip="Azure Firewall is a managed, cloud-based network security service that protects your Azure Virtual Network resources. It is a fully stateful firewall as a service with built-in high availability and unrestricted cloud scalability. "/>
              <a:extLst>
                <a:ext uri="{FF2B5EF4-FFF2-40B4-BE49-F238E27FC236}">
                  <a16:creationId xmlns:a16="http://schemas.microsoft.com/office/drawing/2014/main" id="{D530773A-7363-49F0-BE5C-D8AFA6187932}"/>
                </a:ext>
              </a:extLst>
            </p:cNvPr>
            <p:cNvSpPr/>
            <p:nvPr/>
          </p:nvSpPr>
          <p:spPr>
            <a:xfrm>
              <a:off x="13506469" y="2041633"/>
              <a:ext cx="530019" cy="29142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Firewall</a:t>
              </a:r>
            </a:p>
          </p:txBody>
        </p:sp>
        <p:grpSp>
          <p:nvGrpSpPr>
            <p:cNvPr id="708" name="Group 707">
              <a:extLst>
                <a:ext uri="{FF2B5EF4-FFF2-40B4-BE49-F238E27FC236}">
                  <a16:creationId xmlns:a16="http://schemas.microsoft.com/office/drawing/2014/main" id="{A242CD45-ED2D-4659-96FD-2D3F4C834E05}"/>
                </a:ext>
              </a:extLst>
            </p:cNvPr>
            <p:cNvGrpSpPr/>
            <p:nvPr/>
          </p:nvGrpSpPr>
          <p:grpSpPr>
            <a:xfrm>
              <a:off x="13539555" y="2073977"/>
              <a:ext cx="144580" cy="106614"/>
              <a:chOff x="4787760" y="956202"/>
              <a:chExt cx="587793" cy="433438"/>
            </a:xfrm>
          </p:grpSpPr>
          <p:sp>
            <p:nvSpPr>
              <p:cNvPr id="724" name="cloud">
                <a:extLst>
                  <a:ext uri="{FF2B5EF4-FFF2-40B4-BE49-F238E27FC236}">
                    <a16:creationId xmlns:a16="http://schemas.microsoft.com/office/drawing/2014/main" id="{BC3143E0-B8B1-45DE-BA86-680A06C24607}"/>
                  </a:ext>
                </a:extLst>
              </p:cNvPr>
              <p:cNvSpPr>
                <a:spLocks noChangeAspect="1"/>
              </p:cNvSpPr>
              <p:nvPr/>
            </p:nvSpPr>
            <p:spPr bwMode="auto">
              <a:xfrm>
                <a:off x="5003940" y="956202"/>
                <a:ext cx="371613" cy="23675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952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735" name="Graphic 734">
                <a:extLst>
                  <a:ext uri="{FF2B5EF4-FFF2-40B4-BE49-F238E27FC236}">
                    <a16:creationId xmlns:a16="http://schemas.microsoft.com/office/drawing/2014/main" id="{67CF9900-E23B-48DC-BEBB-FD647B99821C}"/>
                  </a:ext>
                </a:extLst>
              </p:cNvPr>
              <p:cNvPicPr>
                <a:picLocks noChangeAspect="1"/>
              </p:cNvPicPr>
              <p:nvPr/>
            </p:nvPicPr>
            <p:blipFill>
              <a:blip r:embed="rId121">
                <a:extLst>
                  <a:ext uri="{96DAC541-7B7A-43D3-8B79-37D633B846F1}">
                    <asvg:svgBlip xmlns:asvg="http://schemas.microsoft.com/office/drawing/2016/SVG/main" r:embed="rId122"/>
                  </a:ext>
                </a:extLst>
              </a:blip>
              <a:stretch>
                <a:fillRect/>
              </a:stretch>
            </p:blipFill>
            <p:spPr>
              <a:xfrm>
                <a:off x="4787760" y="1112170"/>
                <a:ext cx="371613" cy="277470"/>
              </a:xfrm>
              <a:prstGeom prst="rect">
                <a:avLst/>
              </a:prstGeom>
            </p:spPr>
          </p:pic>
        </p:grpSp>
      </p:grpSp>
      <p:grpSp>
        <p:nvGrpSpPr>
          <p:cNvPr id="89" name="Group 88">
            <a:extLst>
              <a:ext uri="{FF2B5EF4-FFF2-40B4-BE49-F238E27FC236}">
                <a16:creationId xmlns:a16="http://schemas.microsoft.com/office/drawing/2014/main" id="{4465F1F2-4939-4FDA-8D73-E00EFA7ED84D}"/>
              </a:ext>
            </a:extLst>
          </p:cNvPr>
          <p:cNvGrpSpPr/>
          <p:nvPr/>
        </p:nvGrpSpPr>
        <p:grpSpPr>
          <a:xfrm>
            <a:off x="251922" y="639239"/>
            <a:ext cx="4259648" cy="202155"/>
            <a:chOff x="245070" y="633743"/>
            <a:chExt cx="4259648" cy="202155"/>
          </a:xfrm>
        </p:grpSpPr>
        <p:sp>
          <p:nvSpPr>
            <p:cNvPr id="840" name="Rectangle 839">
              <a:hlinkClick r:id="rId123" tooltip="Microsoft Azure Sentinel is a cloud native SIEM+SOAR solution that helps your SOC to rapidly detect and remediate threats across your enterprise. ASI includes cloud-native security analytics and automation across all security data in your hybrid enterprise"/>
              <a:extLst>
                <a:ext uri="{FF2B5EF4-FFF2-40B4-BE49-F238E27FC236}">
                  <a16:creationId xmlns:a16="http://schemas.microsoft.com/office/drawing/2014/main" id="{D98C0312-CF26-4524-9F61-4F4BAACF07EA}"/>
                </a:ext>
              </a:extLst>
            </p:cNvPr>
            <p:cNvSpPr/>
            <p:nvPr/>
          </p:nvSpPr>
          <p:spPr>
            <a:xfrm>
              <a:off x="245070" y="633743"/>
              <a:ext cx="4259648" cy="202155"/>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Azure Sentinel </a:t>
              </a:r>
              <a:r>
                <a:rPr kumimoji="0" lang="en-US" sz="900" b="0"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 Cloud Native SIEM and SOAR (Preview)</a:t>
              </a:r>
              <a:endParaRPr kumimoji="0" lang="en-US" sz="900" b="1"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pic>
          <p:nvPicPr>
            <p:cNvPr id="706" name="Picture 705">
              <a:extLst>
                <a:ext uri="{FF2B5EF4-FFF2-40B4-BE49-F238E27FC236}">
                  <a16:creationId xmlns:a16="http://schemas.microsoft.com/office/drawing/2014/main" id="{7962A02D-5D4F-4242-B580-B17D536E5210}"/>
                </a:ext>
              </a:extLst>
            </p:cNvPr>
            <p:cNvPicPr>
              <a:picLocks noChangeAspect="1"/>
            </p:cNvPicPr>
            <p:nvPr/>
          </p:nvPicPr>
          <p:blipFill>
            <a:blip r:embed="rId9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5833" y="678711"/>
              <a:ext cx="150932" cy="112545"/>
            </a:xfrm>
            <a:prstGeom prst="rect">
              <a:avLst/>
            </a:prstGeom>
          </p:spPr>
        </p:pic>
      </p:grpSp>
      <p:cxnSp>
        <p:nvCxnSpPr>
          <p:cNvPr id="800" name="Connector: Elbow 799">
            <a:extLst>
              <a:ext uri="{FF2B5EF4-FFF2-40B4-BE49-F238E27FC236}">
                <a16:creationId xmlns:a16="http://schemas.microsoft.com/office/drawing/2014/main" id="{EBC58AFE-2EE4-471B-8354-21EEE0535CB8}"/>
              </a:ext>
            </a:extLst>
          </p:cNvPr>
          <p:cNvCxnSpPr>
            <a:cxnSpLocks/>
            <a:stCxn id="476" idx="1"/>
          </p:cNvCxnSpPr>
          <p:nvPr/>
        </p:nvCxnSpPr>
        <p:spPr>
          <a:xfrm flipH="1">
            <a:off x="8582717" y="2374672"/>
            <a:ext cx="110146" cy="0"/>
          </a:xfrm>
          <a:prstGeom prst="straightConnector1">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69" name="Group 468">
            <a:extLst>
              <a:ext uri="{FF2B5EF4-FFF2-40B4-BE49-F238E27FC236}">
                <a16:creationId xmlns:a16="http://schemas.microsoft.com/office/drawing/2014/main" id="{455D9C41-65A3-473E-B529-C6FE2BDA939F}"/>
              </a:ext>
            </a:extLst>
          </p:cNvPr>
          <p:cNvGrpSpPr/>
          <p:nvPr/>
        </p:nvGrpSpPr>
        <p:grpSpPr>
          <a:xfrm>
            <a:off x="8540073" y="1985927"/>
            <a:ext cx="3317809" cy="206028"/>
            <a:chOff x="9721483" y="1839445"/>
            <a:chExt cx="3317809" cy="206028"/>
          </a:xfrm>
        </p:grpSpPr>
        <p:sp>
          <p:nvSpPr>
            <p:cNvPr id="470" name="Rectangle 469">
              <a:hlinkClick r:id="rId124"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C0A35AAB-245E-44BA-B88E-D9B13D1F5A89}"/>
                </a:ext>
              </a:extLst>
            </p:cNvPr>
            <p:cNvSpPr/>
            <p:nvPr/>
          </p:nvSpPr>
          <p:spPr>
            <a:xfrm>
              <a:off x="9721483" y="1839445"/>
              <a:ext cx="3317809" cy="206028"/>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Conditional Access </a:t>
              </a: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Identity Perimeter Management</a:t>
              </a:r>
            </a:p>
          </p:txBody>
        </p:sp>
        <p:pic>
          <p:nvPicPr>
            <p:cNvPr id="471" name="Picture 470">
              <a:extLst>
                <a:ext uri="{FF2B5EF4-FFF2-40B4-BE49-F238E27FC236}">
                  <a16:creationId xmlns:a16="http://schemas.microsoft.com/office/drawing/2014/main" id="{4C76129A-676D-4825-A7F0-E69DB440144B}"/>
                </a:ext>
              </a:extLst>
            </p:cNvPr>
            <p:cNvPicPr>
              <a:picLocks noChangeAspect="1"/>
            </p:cNvPicPr>
            <p:nvPr/>
          </p:nvPicPr>
          <p:blipFill rotWithShape="1">
            <a:blip r:embed="rId125"/>
            <a:srcRect l="22948" t="1" b="1811"/>
            <a:stretch/>
          </p:blipFill>
          <p:spPr>
            <a:xfrm flipV="1">
              <a:off x="9764127" y="1889446"/>
              <a:ext cx="268951" cy="108569"/>
            </a:xfrm>
            <a:prstGeom prst="rect">
              <a:avLst/>
            </a:prstGeom>
          </p:spPr>
        </p:pic>
      </p:grpSp>
      <p:cxnSp>
        <p:nvCxnSpPr>
          <p:cNvPr id="801" name="Connector: Elbow 799">
            <a:extLst>
              <a:ext uri="{FF2B5EF4-FFF2-40B4-BE49-F238E27FC236}">
                <a16:creationId xmlns:a16="http://schemas.microsoft.com/office/drawing/2014/main" id="{534A5B55-A93C-4957-BE11-63AE55D15F9D}"/>
              </a:ext>
            </a:extLst>
          </p:cNvPr>
          <p:cNvCxnSpPr>
            <a:cxnSpLocks/>
          </p:cNvCxnSpPr>
          <p:nvPr/>
        </p:nvCxnSpPr>
        <p:spPr>
          <a:xfrm flipH="1">
            <a:off x="8590606" y="5638119"/>
            <a:ext cx="110146" cy="0"/>
          </a:xfrm>
          <a:prstGeom prst="straightConnector1">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049AC098-F6B7-4B7B-853E-A6E94F5108FC}"/>
              </a:ext>
            </a:extLst>
          </p:cNvPr>
          <p:cNvGrpSpPr/>
          <p:nvPr/>
        </p:nvGrpSpPr>
        <p:grpSpPr>
          <a:xfrm>
            <a:off x="8682587" y="4878829"/>
            <a:ext cx="1317731" cy="894404"/>
            <a:chOff x="8682587" y="4878829"/>
            <a:chExt cx="1317731" cy="894404"/>
          </a:xfrm>
        </p:grpSpPr>
        <p:grpSp>
          <p:nvGrpSpPr>
            <p:cNvPr id="423" name="Group 422">
              <a:extLst>
                <a:ext uri="{FF2B5EF4-FFF2-40B4-BE49-F238E27FC236}">
                  <a16:creationId xmlns:a16="http://schemas.microsoft.com/office/drawing/2014/main" id="{7EC58190-C69B-44AE-8E5B-9B2F41B14A14}"/>
                </a:ext>
              </a:extLst>
            </p:cNvPr>
            <p:cNvGrpSpPr/>
            <p:nvPr/>
          </p:nvGrpSpPr>
          <p:grpSpPr>
            <a:xfrm>
              <a:off x="8682587" y="4878829"/>
              <a:ext cx="1316736" cy="301712"/>
              <a:chOff x="8985201" y="5090630"/>
              <a:chExt cx="1316736" cy="301712"/>
            </a:xfrm>
          </p:grpSpPr>
          <p:sp>
            <p:nvSpPr>
              <p:cNvPr id="424" name="Rectangle 423">
                <a:hlinkClick r:id="rId126" tooltip="Enables you to detect and respond to potential threats as they occur with alerts for suspicious database activities, potential vulnerabilities, and SQL injection attacks, as well as anomalous database access patterns. "/>
                <a:extLst>
                  <a:ext uri="{FF2B5EF4-FFF2-40B4-BE49-F238E27FC236}">
                    <a16:creationId xmlns:a16="http://schemas.microsoft.com/office/drawing/2014/main" id="{0B14344D-FF3A-40E3-910A-C628ECAA90FA}"/>
                  </a:ext>
                </a:extLst>
              </p:cNvPr>
              <p:cNvSpPr/>
              <p:nvPr/>
            </p:nvSpPr>
            <p:spPr>
              <a:xfrm>
                <a:off x="8985201" y="5090630"/>
                <a:ext cx="1316736" cy="301712"/>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SQL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Threat Detection</a:t>
                </a:r>
              </a:p>
            </p:txBody>
          </p:sp>
          <p:pic>
            <p:nvPicPr>
              <p:cNvPr id="425" name="Picture 171">
                <a:extLst>
                  <a:ext uri="{FF2B5EF4-FFF2-40B4-BE49-F238E27FC236}">
                    <a16:creationId xmlns:a16="http://schemas.microsoft.com/office/drawing/2014/main" id="{CEC693DE-2E00-4E62-882D-EB5B9C7635EE}"/>
                  </a:ext>
                </a:extLst>
              </p:cNvPr>
              <p:cNvPicPr>
                <a:picLocks noChangeAspect="1"/>
              </p:cNvPicPr>
              <p:nvPr/>
            </p:nvPicPr>
            <p:blipFill>
              <a:blip r:embed="rId127">
                <a:extLst>
                  <a:ext uri="{28A0092B-C50C-407E-A947-70E740481C1C}">
                    <a14:useLocalDpi xmlns:a14="http://schemas.microsoft.com/office/drawing/2010/main" val="0"/>
                  </a:ext>
                </a:extLst>
              </a:blip>
              <a:srcRect/>
              <a:stretch>
                <a:fillRect/>
              </a:stretch>
            </p:blipFill>
            <p:spPr bwMode="auto">
              <a:xfrm>
                <a:off x="9031999" y="515489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6" name="Group 425">
              <a:extLst>
                <a:ext uri="{FF2B5EF4-FFF2-40B4-BE49-F238E27FC236}">
                  <a16:creationId xmlns:a16="http://schemas.microsoft.com/office/drawing/2014/main" id="{E1B9B134-2321-4891-B17C-15991C8E37EC}"/>
                </a:ext>
              </a:extLst>
            </p:cNvPr>
            <p:cNvGrpSpPr/>
            <p:nvPr/>
          </p:nvGrpSpPr>
          <p:grpSpPr>
            <a:xfrm>
              <a:off x="8683582" y="5180541"/>
              <a:ext cx="1316736" cy="297521"/>
              <a:chOff x="8983735" y="5463141"/>
              <a:chExt cx="1316736" cy="297521"/>
            </a:xfrm>
          </p:grpSpPr>
          <p:sp>
            <p:nvSpPr>
              <p:cNvPr id="427" name="Rectangle 426">
                <a:hlinkClick r:id="rId128" tooltip="Transparent data encryption helps protect against the threat of malicious activity by performing real-time encryption and decryption of the database, associated backups, and transaction log files at rest without requiring changes to the application"/>
                <a:extLst>
                  <a:ext uri="{FF2B5EF4-FFF2-40B4-BE49-F238E27FC236}">
                    <a16:creationId xmlns:a16="http://schemas.microsoft.com/office/drawing/2014/main" id="{8DA36C12-35FC-4034-B8B5-1545C11A7ECE}"/>
                  </a:ext>
                </a:extLst>
              </p:cNvPr>
              <p:cNvSpPr/>
              <p:nvPr/>
            </p:nvSpPr>
            <p:spPr>
              <a:xfrm>
                <a:off x="8983735" y="5463141"/>
                <a:ext cx="1316736" cy="29752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SQL Encryption &amp;</a:t>
                </a:r>
                <a:br>
                  <a:rPr kumimoji="0" lang="en-US" altLang="en-US" sz="9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altLang="en-US" sz="9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 Data Masking</a:t>
                </a:r>
              </a:p>
            </p:txBody>
          </p:sp>
          <p:pic>
            <p:nvPicPr>
              <p:cNvPr id="428" name="Picture 171">
                <a:extLst>
                  <a:ext uri="{FF2B5EF4-FFF2-40B4-BE49-F238E27FC236}">
                    <a16:creationId xmlns:a16="http://schemas.microsoft.com/office/drawing/2014/main" id="{D37AF609-A026-435E-B719-3C5549FFF8A9}"/>
                  </a:ext>
                </a:extLst>
              </p:cNvPr>
              <p:cNvPicPr>
                <a:picLocks noChangeAspect="1"/>
              </p:cNvPicPr>
              <p:nvPr/>
            </p:nvPicPr>
            <p:blipFill>
              <a:blip r:embed="rId127">
                <a:extLst>
                  <a:ext uri="{28A0092B-C50C-407E-A947-70E740481C1C}">
                    <a14:useLocalDpi xmlns:a14="http://schemas.microsoft.com/office/drawing/2010/main" val="0"/>
                  </a:ext>
                </a:extLst>
              </a:blip>
              <a:srcRect/>
              <a:stretch>
                <a:fillRect/>
              </a:stretch>
            </p:blipFill>
            <p:spPr bwMode="auto">
              <a:xfrm>
                <a:off x="9038293" y="5516946"/>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 name="Group 38">
              <a:extLst>
                <a:ext uri="{FF2B5EF4-FFF2-40B4-BE49-F238E27FC236}">
                  <a16:creationId xmlns:a16="http://schemas.microsoft.com/office/drawing/2014/main" id="{1053A7E7-CE7D-4337-B985-AAF9FB5B5CD7}"/>
                </a:ext>
              </a:extLst>
            </p:cNvPr>
            <p:cNvGrpSpPr/>
            <p:nvPr/>
          </p:nvGrpSpPr>
          <p:grpSpPr>
            <a:xfrm>
              <a:off x="8685048" y="5481028"/>
              <a:ext cx="1314275" cy="292205"/>
              <a:chOff x="8685048" y="5481028"/>
              <a:chExt cx="1314275" cy="292205"/>
            </a:xfrm>
          </p:grpSpPr>
          <p:sp>
            <p:nvSpPr>
              <p:cNvPr id="129" name="Rectangle 128">
                <a:hlinkClick r:id="rId129" tooltip="(PREVIEW) Provides advanced capabilities built into Azure SQL Database for discovering, classifying, labeling, and protecting sensitive data in your databases. Similar capabilities are also being introduced for on-premises SQL Server."/>
                <a:extLst>
                  <a:ext uri="{FF2B5EF4-FFF2-40B4-BE49-F238E27FC236}">
                    <a16:creationId xmlns:a16="http://schemas.microsoft.com/office/drawing/2014/main" id="{2F04358E-1E28-417C-9BCA-FCBB4421872D}"/>
                  </a:ext>
                </a:extLst>
              </p:cNvPr>
              <p:cNvSpPr/>
              <p:nvPr/>
            </p:nvSpPr>
            <p:spPr>
              <a:xfrm>
                <a:off x="8685048" y="5481028"/>
                <a:ext cx="1314275" cy="292205"/>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SQL Info Protection</a:t>
                </a:r>
                <a:endParaRPr kumimoji="0" lang="en-US" altLang="en-US" sz="8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642" name="Picture 171">
                <a:extLst>
                  <a:ext uri="{FF2B5EF4-FFF2-40B4-BE49-F238E27FC236}">
                    <a16:creationId xmlns:a16="http://schemas.microsoft.com/office/drawing/2014/main" id="{9747EA17-CD55-4F68-8E32-DCC83D0F8F9F}"/>
                  </a:ext>
                </a:extLst>
              </p:cNvPr>
              <p:cNvPicPr>
                <a:picLocks noChangeAspect="1"/>
              </p:cNvPicPr>
              <p:nvPr/>
            </p:nvPicPr>
            <p:blipFill>
              <a:blip r:embed="rId127">
                <a:extLst>
                  <a:ext uri="{28A0092B-C50C-407E-A947-70E740481C1C}">
                    <a14:useLocalDpi xmlns:a14="http://schemas.microsoft.com/office/drawing/2010/main" val="0"/>
                  </a:ext>
                </a:extLst>
              </a:blip>
              <a:srcRect/>
              <a:stretch>
                <a:fillRect/>
              </a:stretch>
            </p:blipFill>
            <p:spPr bwMode="auto">
              <a:xfrm>
                <a:off x="8738140" y="555612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75" name="Group 474">
            <a:extLst>
              <a:ext uri="{FF2B5EF4-FFF2-40B4-BE49-F238E27FC236}">
                <a16:creationId xmlns:a16="http://schemas.microsoft.com/office/drawing/2014/main" id="{3C899EE9-AC8B-45F7-BC88-2451A6A1FDBF}"/>
              </a:ext>
            </a:extLst>
          </p:cNvPr>
          <p:cNvGrpSpPr/>
          <p:nvPr/>
        </p:nvGrpSpPr>
        <p:grpSpPr>
          <a:xfrm>
            <a:off x="8692863" y="2254133"/>
            <a:ext cx="1310437" cy="241077"/>
            <a:chOff x="116752" y="2955527"/>
            <a:chExt cx="1310437" cy="241077"/>
          </a:xfrm>
        </p:grpSpPr>
        <p:sp>
          <p:nvSpPr>
            <p:cNvPr id="476" name="Rectangle 475">
              <a:hlinkClick r:id="rId51"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9A10CF41-F7A7-4646-9890-D9AE16C51809}"/>
                </a:ext>
              </a:extLst>
            </p:cNvPr>
            <p:cNvSpPr/>
            <p:nvPr/>
          </p:nvSpPr>
          <p:spPr>
            <a:xfrm>
              <a:off x="116752" y="2955527"/>
              <a:ext cx="1310437" cy="24107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Cloud App Security</a:t>
              </a:r>
            </a:p>
          </p:txBody>
        </p:sp>
        <p:pic>
          <p:nvPicPr>
            <p:cNvPr id="477" name="Picture 476">
              <a:extLst>
                <a:ext uri="{FF2B5EF4-FFF2-40B4-BE49-F238E27FC236}">
                  <a16:creationId xmlns:a16="http://schemas.microsoft.com/office/drawing/2014/main" id="{A87ECD80-6342-4DAA-A432-A942E009EC38}"/>
                </a:ext>
              </a:extLst>
            </p:cNvPr>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a:off x="157915" y="3011955"/>
              <a:ext cx="157492" cy="127696"/>
            </a:xfrm>
            <a:prstGeom prst="rect">
              <a:avLst/>
            </a:prstGeom>
          </p:spPr>
        </p:pic>
      </p:grpSp>
      <p:cxnSp>
        <p:nvCxnSpPr>
          <p:cNvPr id="802" name="Connector: Elbow 799">
            <a:extLst>
              <a:ext uri="{FF2B5EF4-FFF2-40B4-BE49-F238E27FC236}">
                <a16:creationId xmlns:a16="http://schemas.microsoft.com/office/drawing/2014/main" id="{AFF7A3C5-A5EE-417B-898D-860ABAD21B20}"/>
              </a:ext>
            </a:extLst>
          </p:cNvPr>
          <p:cNvCxnSpPr>
            <a:cxnSpLocks/>
          </p:cNvCxnSpPr>
          <p:nvPr/>
        </p:nvCxnSpPr>
        <p:spPr>
          <a:xfrm flipH="1">
            <a:off x="8582717" y="4545233"/>
            <a:ext cx="110146" cy="0"/>
          </a:xfrm>
          <a:prstGeom prst="straightConnector1">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1FD5745-565C-4C3E-A103-ADE410A5BA3F}"/>
              </a:ext>
            </a:extLst>
          </p:cNvPr>
          <p:cNvGrpSpPr/>
          <p:nvPr/>
        </p:nvGrpSpPr>
        <p:grpSpPr>
          <a:xfrm>
            <a:off x="8686764" y="4221575"/>
            <a:ext cx="1316736" cy="622575"/>
            <a:chOff x="8686764" y="4221575"/>
            <a:chExt cx="1316736" cy="622575"/>
          </a:xfrm>
        </p:grpSpPr>
        <p:grpSp>
          <p:nvGrpSpPr>
            <p:cNvPr id="785" name="Group 784">
              <a:extLst>
                <a:ext uri="{FF2B5EF4-FFF2-40B4-BE49-F238E27FC236}">
                  <a16:creationId xmlns:a16="http://schemas.microsoft.com/office/drawing/2014/main" id="{FA44FE5E-6419-4F47-900D-E07824FFA261}"/>
                </a:ext>
              </a:extLst>
            </p:cNvPr>
            <p:cNvGrpSpPr/>
            <p:nvPr/>
          </p:nvGrpSpPr>
          <p:grpSpPr>
            <a:xfrm>
              <a:off x="8686764" y="4221575"/>
              <a:ext cx="1316736" cy="622575"/>
              <a:chOff x="10885121" y="2166657"/>
              <a:chExt cx="1211600" cy="520369"/>
            </a:xfrm>
            <a:solidFill>
              <a:schemeClr val="bg1"/>
            </a:solidFill>
          </p:grpSpPr>
          <p:sp>
            <p:nvSpPr>
              <p:cNvPr id="786" name="Rectangle 785">
                <a:hlinkClick r:id="rId130" tooltip="Office 365 DLP capabilities including Outlook Policy Tips, rule application via Exchange Transport rules, automatic protection via SharePoint location, and more. "/>
                <a:extLst>
                  <a:ext uri="{FF2B5EF4-FFF2-40B4-BE49-F238E27FC236}">
                    <a16:creationId xmlns:a16="http://schemas.microsoft.com/office/drawing/2014/main" id="{FDC93C89-A208-4060-AAC9-EC4E47572DB0}"/>
                  </a:ext>
                </a:extLst>
              </p:cNvPr>
              <p:cNvSpPr/>
              <p:nvPr/>
            </p:nvSpPr>
            <p:spPr>
              <a:xfrm>
                <a:off x="10885121" y="2166657"/>
                <a:ext cx="1211600" cy="520369"/>
              </a:xfrm>
              <a:prstGeom prst="rect">
                <a:avLst/>
              </a:prstGeom>
              <a:grp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7744" tIns="18288"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Office 365</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30" tooltip="Office 365 DLP capabilities including Outlook Policy Tips, rule application via Exchange Transport rules, automatic protection via SharePoint location, and more. "/>
                  </a:rPr>
                  <a:t>Data Loss Protection</a:t>
                </a:r>
                <a:endPar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31" tooltip="Allows for full content lifecycle management from creating/importing through retention and deletion. Supervision also lets you define policies that capture communications in your organization for internal or external reviewers. "/>
                  </a:rPr>
                  <a:t>Data Governance</a:t>
                </a:r>
                <a:endPar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32"/>
                  </a:rPr>
                  <a:t>eDiscovery</a:t>
                </a:r>
                <a:endPar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93" name="Picture 792">
                <a:extLst>
                  <a:ext uri="{FF2B5EF4-FFF2-40B4-BE49-F238E27FC236}">
                    <a16:creationId xmlns:a16="http://schemas.microsoft.com/office/drawing/2014/main" id="{053BEE98-F855-4BDD-AF47-CA2185261570}"/>
                  </a:ext>
                </a:extLst>
              </p:cNvPr>
              <p:cNvPicPr>
                <a:picLocks noChangeAspect="1"/>
              </p:cNvPicPr>
              <p:nvPr/>
            </p:nvPicPr>
            <p:blipFill>
              <a:blip r:embed="rId133" cstate="print">
                <a:extLst>
                  <a:ext uri="{28A0092B-C50C-407E-A947-70E740481C1C}">
                    <a14:useLocalDpi xmlns:a14="http://schemas.microsoft.com/office/drawing/2010/main" val="0"/>
                  </a:ext>
                </a:extLst>
              </a:blip>
              <a:stretch>
                <a:fillRect/>
              </a:stretch>
            </p:blipFill>
            <p:spPr>
              <a:xfrm>
                <a:off x="10950100" y="2182979"/>
                <a:ext cx="116904" cy="138531"/>
              </a:xfrm>
              <a:prstGeom prst="rect">
                <a:avLst/>
              </a:prstGeom>
              <a:grpFill/>
            </p:spPr>
          </p:pic>
        </p:grpSp>
        <p:grpSp>
          <p:nvGrpSpPr>
            <p:cNvPr id="794" name="Group 793">
              <a:extLst>
                <a:ext uri="{FF2B5EF4-FFF2-40B4-BE49-F238E27FC236}">
                  <a16:creationId xmlns:a16="http://schemas.microsoft.com/office/drawing/2014/main" id="{BC149996-BA06-4160-9F41-E2DAF83BC140}"/>
                </a:ext>
              </a:extLst>
            </p:cNvPr>
            <p:cNvGrpSpPr/>
            <p:nvPr/>
          </p:nvGrpSpPr>
          <p:grpSpPr>
            <a:xfrm>
              <a:off x="9047248" y="4762130"/>
              <a:ext cx="188672" cy="45719"/>
              <a:chOff x="6660452" y="3094221"/>
              <a:chExt cx="188672" cy="45719"/>
            </a:xfrm>
          </p:grpSpPr>
          <p:sp>
            <p:nvSpPr>
              <p:cNvPr id="795" name="Oval 794">
                <a:extLst>
                  <a:ext uri="{FF2B5EF4-FFF2-40B4-BE49-F238E27FC236}">
                    <a16:creationId xmlns:a16="http://schemas.microsoft.com/office/drawing/2014/main" id="{974A5067-3475-4DE1-9C41-C7113F138973}"/>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6" name="Oval 795">
                <a:extLst>
                  <a:ext uri="{FF2B5EF4-FFF2-40B4-BE49-F238E27FC236}">
                    <a16:creationId xmlns:a16="http://schemas.microsoft.com/office/drawing/2014/main" id="{A14F0404-BCD5-4F95-BC15-F0686F93B29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7" name="Oval 796">
                <a:extLst>
                  <a:ext uri="{FF2B5EF4-FFF2-40B4-BE49-F238E27FC236}">
                    <a16:creationId xmlns:a16="http://schemas.microsoft.com/office/drawing/2014/main" id="{39C75745-B98C-4407-ADE9-4F31F73B4ACE}"/>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575" name="Rectangle 574">
            <a:extLst>
              <a:ext uri="{FF2B5EF4-FFF2-40B4-BE49-F238E27FC236}">
                <a16:creationId xmlns:a16="http://schemas.microsoft.com/office/drawing/2014/main" id="{20CEB19A-55EE-424D-B0DB-D664A591C27E}"/>
              </a:ext>
            </a:extLst>
          </p:cNvPr>
          <p:cNvSpPr/>
          <p:nvPr/>
        </p:nvSpPr>
        <p:spPr>
          <a:xfrm rot="16200000">
            <a:off x="7765888" y="3243344"/>
            <a:ext cx="1639453" cy="192449"/>
          </a:xfrm>
          <a:prstGeom prst="rect">
            <a:avLst/>
          </a:prstGeom>
          <a:solidFill>
            <a:schemeClr val="bg1"/>
          </a:solidFill>
          <a:ln w="1905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45720" rtlCol="0" anchor="ctr"/>
          <a:lstStyle/>
          <a:p>
            <a:pPr marL="11430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Classification Labels</a:t>
            </a:r>
          </a:p>
        </p:txBody>
      </p:sp>
      <p:sp>
        <p:nvSpPr>
          <p:cNvPr id="681" name="Rectangle 680">
            <a:hlinkClick r:id="rId134" tooltip="A managed hunting service built into Defender ATP that provides Security Operation Centers (SOCs) with expert level monitoring and analysis to help them ensure that critical threats in their unique environments don’t get missed."/>
            <a:extLst>
              <a:ext uri="{FF2B5EF4-FFF2-40B4-BE49-F238E27FC236}">
                <a16:creationId xmlns:a16="http://schemas.microsoft.com/office/drawing/2014/main" id="{EB32521C-51E7-4D9F-9F0C-DC1E8A942E7A}"/>
              </a:ext>
            </a:extLst>
          </p:cNvPr>
          <p:cNvSpPr/>
          <p:nvPr/>
        </p:nvSpPr>
        <p:spPr>
          <a:xfrm>
            <a:off x="256410" y="403250"/>
            <a:ext cx="1518877"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228600" marR="0" lvl="0" algn="l" defTabSz="914400" rtl="0" eaLnBrk="1" fontAlgn="auto" latinLnBrk="0" hangingPunct="1">
              <a:lnSpc>
                <a:spcPct val="97000"/>
              </a:lnSpc>
              <a:spcBef>
                <a:spcPts val="0"/>
              </a:spcBef>
              <a:spcAft>
                <a:spcPts val="0"/>
              </a:spcAft>
              <a:buClrTx/>
              <a:buSzTx/>
              <a:buFontTx/>
              <a:buNone/>
              <a:tabLst/>
              <a:defRPr/>
            </a:pPr>
            <a:r>
              <a:rPr kumimoji="0" lang="en-US" sz="8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Threat Experts</a:t>
            </a:r>
          </a:p>
        </p:txBody>
      </p:sp>
      <p:sp>
        <p:nvSpPr>
          <p:cNvPr id="682" name="Rectangle 681">
            <a:hlinkClick r:id="rId135" tooltip="Microsoft's Detection and Response Team (DART) provides onsite and remote assistance with incident response, recovery, and threat hunting. The incident response is effectively &quot;on retainer&quot; for customers with Premier Support."/>
            <a:extLst>
              <a:ext uri="{FF2B5EF4-FFF2-40B4-BE49-F238E27FC236}">
                <a16:creationId xmlns:a16="http://schemas.microsoft.com/office/drawing/2014/main" id="{CE75BF59-DD48-421D-AC3B-603DB7F3709C}"/>
              </a:ext>
            </a:extLst>
          </p:cNvPr>
          <p:cNvSpPr/>
          <p:nvPr/>
        </p:nvSpPr>
        <p:spPr>
          <a:xfrm>
            <a:off x="1860304" y="399695"/>
            <a:ext cx="2659765"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171450" marR="0" lvl="0" algn="l" defTabSz="914400" rtl="0" eaLnBrk="1" fontAlgn="auto" latinLnBrk="0" hangingPunct="1">
              <a:lnSpc>
                <a:spcPct val="97000"/>
              </a:lnSpc>
              <a:spcBef>
                <a:spcPts val="0"/>
              </a:spcBef>
              <a:spcAft>
                <a:spcPts val="0"/>
              </a:spcAft>
              <a:buClrTx/>
              <a:buSzTx/>
              <a:buFontTx/>
              <a:buNone/>
              <a:tabLst/>
              <a:defRPr/>
            </a:pPr>
            <a:r>
              <a:rPr kumimoji="0" lang="en-US" sz="8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Incident Response, Recovery, &amp; </a:t>
            </a:r>
            <a:r>
              <a:rPr kumimoji="0" lang="en-US" sz="850" b="0" i="1" u="none" strike="noStrike" kern="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CyberOps</a:t>
            </a:r>
            <a:r>
              <a:rPr kumimoji="0" lang="en-US" sz="8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Services</a:t>
            </a:r>
          </a:p>
        </p:txBody>
      </p:sp>
      <p:sp>
        <p:nvSpPr>
          <p:cNvPr id="784" name="people_4" title="Icon of a person">
            <a:extLst>
              <a:ext uri="{FF2B5EF4-FFF2-40B4-BE49-F238E27FC236}">
                <a16:creationId xmlns:a16="http://schemas.microsoft.com/office/drawing/2014/main" id="{81F005B1-72FA-4BF3-A087-3CD7A5B1BA30}"/>
              </a:ext>
            </a:extLst>
          </p:cNvPr>
          <p:cNvSpPr>
            <a:spLocks noChangeAspect="1" noEditPoints="1"/>
          </p:cNvSpPr>
          <p:nvPr/>
        </p:nvSpPr>
        <p:spPr bwMode="auto">
          <a:xfrm>
            <a:off x="334033" y="435737"/>
            <a:ext cx="105464" cy="11790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9" name="people_4" title="Icon of a person">
            <a:extLst>
              <a:ext uri="{FF2B5EF4-FFF2-40B4-BE49-F238E27FC236}">
                <a16:creationId xmlns:a16="http://schemas.microsoft.com/office/drawing/2014/main" id="{2BB0F73F-3913-493E-A858-EA487583F964}"/>
              </a:ext>
            </a:extLst>
          </p:cNvPr>
          <p:cNvSpPr>
            <a:spLocks noChangeAspect="1" noEditPoints="1"/>
          </p:cNvSpPr>
          <p:nvPr/>
        </p:nvSpPr>
        <p:spPr bwMode="auto">
          <a:xfrm>
            <a:off x="1918357" y="432181"/>
            <a:ext cx="105464" cy="11790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8918577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94DEB955-D431-494F-B055-E02E3AAD9A9E}"/>
              </a:ext>
            </a:extLst>
          </p:cNvPr>
          <p:cNvGrpSpPr/>
          <p:nvPr/>
        </p:nvGrpSpPr>
        <p:grpSpPr>
          <a:xfrm>
            <a:off x="2048164" y="5509238"/>
            <a:ext cx="3763487" cy="892367"/>
            <a:chOff x="2048164" y="5509238"/>
            <a:chExt cx="3763487" cy="892367"/>
          </a:xfrm>
        </p:grpSpPr>
        <p:sp>
          <p:nvSpPr>
            <p:cNvPr id="246" name="Rectangle 245">
              <a:extLst>
                <a:ext uri="{FF2B5EF4-FFF2-40B4-BE49-F238E27FC236}">
                  <a16:creationId xmlns:a16="http://schemas.microsoft.com/office/drawing/2014/main" id="{147DBDAD-A291-48F6-BCAD-279826A0FA15}"/>
                </a:ext>
              </a:extLst>
            </p:cNvPr>
            <p:cNvSpPr/>
            <p:nvPr/>
          </p:nvSpPr>
          <p:spPr bwMode="auto">
            <a:xfrm>
              <a:off x="2048164" y="5517055"/>
              <a:ext cx="3763487" cy="88455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68" name="Rectangle 667">
              <a:extLst>
                <a:ext uri="{FF2B5EF4-FFF2-40B4-BE49-F238E27FC236}">
                  <a16:creationId xmlns:a16="http://schemas.microsoft.com/office/drawing/2014/main" id="{6183ED31-37AA-4F47-AC7E-1F9B4813AD98}"/>
                </a:ext>
              </a:extLst>
            </p:cNvPr>
            <p:cNvSpPr/>
            <p:nvPr/>
          </p:nvSpPr>
          <p:spPr>
            <a:xfrm>
              <a:off x="2048165" y="5509238"/>
              <a:ext cx="3763485" cy="257763"/>
            </a:xfrm>
            <a:prstGeom prst="rect">
              <a:avLst/>
            </a:prstGeom>
            <a:solidFill>
              <a:srgbClr val="D83B01"/>
            </a:solidFill>
          </p:spPr>
          <p:txBody>
            <a:bodyPr wrap="square" rIns="9144">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IoT and Operational Technology</a:t>
              </a:r>
            </a:p>
          </p:txBody>
        </p:sp>
        <p:sp>
          <p:nvSpPr>
            <p:cNvPr id="553" name="IoT">
              <a:extLst>
                <a:ext uri="{FF2B5EF4-FFF2-40B4-BE49-F238E27FC236}">
                  <a16:creationId xmlns:a16="http://schemas.microsoft.com/office/drawing/2014/main" id="{A590417D-DD59-4D57-8984-6587158FF907}"/>
                </a:ext>
              </a:extLst>
            </p:cNvPr>
            <p:cNvSpPr>
              <a:spLocks noChangeAspect="1" noEditPoints="1"/>
            </p:cNvSpPr>
            <p:nvPr/>
          </p:nvSpPr>
          <p:spPr bwMode="auto">
            <a:xfrm>
              <a:off x="2347820" y="5549533"/>
              <a:ext cx="184761" cy="18505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4224"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562" name="Rectangle 561">
            <a:extLst>
              <a:ext uri="{FF2B5EF4-FFF2-40B4-BE49-F238E27FC236}">
                <a16:creationId xmlns:a16="http://schemas.microsoft.com/office/drawing/2014/main" id="{54630357-784F-40AC-A0AB-995EBF460BA8}"/>
              </a:ext>
            </a:extLst>
          </p:cNvPr>
          <p:cNvSpPr/>
          <p:nvPr/>
        </p:nvSpPr>
        <p:spPr>
          <a:xfrm rot="16200000">
            <a:off x="1590379" y="4689420"/>
            <a:ext cx="1180183" cy="257763"/>
          </a:xfrm>
          <a:prstGeom prst="rect">
            <a:avLst/>
          </a:prstGeom>
          <a:solidFill>
            <a:schemeClr val="bg1">
              <a:lumMod val="95000"/>
            </a:schemeClr>
          </a:solidFill>
        </p:spPr>
        <p:txBody>
          <a:bodyPr wrap="square"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Intranet Servers</a:t>
            </a:r>
          </a:p>
        </p:txBody>
      </p:sp>
      <p:sp>
        <p:nvSpPr>
          <p:cNvPr id="510" name="Rectangle 509">
            <a:extLst>
              <a:ext uri="{FF2B5EF4-FFF2-40B4-BE49-F238E27FC236}">
                <a16:creationId xmlns:a16="http://schemas.microsoft.com/office/drawing/2014/main" id="{6ECCD49E-51AE-4DD3-AE0C-3543F282C7EB}"/>
              </a:ext>
            </a:extLst>
          </p:cNvPr>
          <p:cNvSpPr/>
          <p:nvPr/>
        </p:nvSpPr>
        <p:spPr>
          <a:xfrm rot="16200000">
            <a:off x="1747687" y="3471352"/>
            <a:ext cx="910563" cy="257763"/>
          </a:xfrm>
          <a:prstGeom prst="rect">
            <a:avLst/>
          </a:prstGeom>
          <a:solidFill>
            <a:schemeClr val="bg1">
              <a:lumMod val="9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Extranet</a:t>
            </a:r>
          </a:p>
        </p:txBody>
      </p:sp>
      <p:sp>
        <p:nvSpPr>
          <p:cNvPr id="152" name="Rectangle 151">
            <a:extLst>
              <a:ext uri="{FF2B5EF4-FFF2-40B4-BE49-F238E27FC236}">
                <a16:creationId xmlns:a16="http://schemas.microsoft.com/office/drawing/2014/main" id="{E9A1C1E5-5EB0-4F4F-B33A-2FD16A538B73}"/>
              </a:ext>
            </a:extLst>
          </p:cNvPr>
          <p:cNvSpPr/>
          <p:nvPr/>
        </p:nvSpPr>
        <p:spPr bwMode="auto">
          <a:xfrm>
            <a:off x="4256195" y="3146703"/>
            <a:ext cx="524589" cy="1885687"/>
          </a:xfrm>
          <a:prstGeom prst="rect">
            <a:avLst/>
          </a:prstGeom>
          <a:solidFill>
            <a:srgbClr val="F5B80B">
              <a:alpha val="2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09" name="Rectangle 508">
            <a:extLst>
              <a:ext uri="{FF2B5EF4-FFF2-40B4-BE49-F238E27FC236}">
                <a16:creationId xmlns:a16="http://schemas.microsoft.com/office/drawing/2014/main" id="{763F8F1F-DD93-463D-A3D7-CEFE1007A229}"/>
              </a:ext>
            </a:extLst>
          </p:cNvPr>
          <p:cNvSpPr/>
          <p:nvPr/>
        </p:nvSpPr>
        <p:spPr bwMode="auto">
          <a:xfrm>
            <a:off x="2065128" y="3138626"/>
            <a:ext cx="4197807" cy="923925"/>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Freeform: Shape 13">
            <a:extLst>
              <a:ext uri="{FF2B5EF4-FFF2-40B4-BE49-F238E27FC236}">
                <a16:creationId xmlns:a16="http://schemas.microsoft.com/office/drawing/2014/main" id="{B502811E-8B98-4B54-A2E6-F18DCAD31C7A}"/>
              </a:ext>
            </a:extLst>
          </p:cNvPr>
          <p:cNvSpPr/>
          <p:nvPr/>
        </p:nvSpPr>
        <p:spPr bwMode="auto">
          <a:xfrm>
            <a:off x="182880" y="3947160"/>
            <a:ext cx="6075680" cy="1468120"/>
          </a:xfrm>
          <a:custGeom>
            <a:avLst/>
            <a:gdLst>
              <a:gd name="connsiteX0" fmla="*/ 0 w 6075680"/>
              <a:gd name="connsiteY0" fmla="*/ 1671320 h 1671320"/>
              <a:gd name="connsiteX1" fmla="*/ 0 w 6075680"/>
              <a:gd name="connsiteY1" fmla="*/ 0 h 1671320"/>
              <a:gd name="connsiteX2" fmla="*/ 1681480 w 6075680"/>
              <a:gd name="connsiteY2" fmla="*/ 0 h 1671320"/>
              <a:gd name="connsiteX3" fmla="*/ 1681480 w 6075680"/>
              <a:gd name="connsiteY3" fmla="*/ 482600 h 1671320"/>
              <a:gd name="connsiteX4" fmla="*/ 6075680 w 6075680"/>
              <a:gd name="connsiteY4" fmla="*/ 482600 h 1671320"/>
              <a:gd name="connsiteX5" fmla="*/ 6075680 w 6075680"/>
              <a:gd name="connsiteY5" fmla="*/ 1666240 h 1671320"/>
              <a:gd name="connsiteX6" fmla="*/ 0 w 6075680"/>
              <a:gd name="connsiteY6" fmla="*/ 1671320 h 1671320"/>
              <a:gd name="connsiteX0" fmla="*/ 0 w 6075680"/>
              <a:gd name="connsiteY0" fmla="*/ 1671320 h 1671320"/>
              <a:gd name="connsiteX1" fmla="*/ 0 w 6075680"/>
              <a:gd name="connsiteY1" fmla="*/ 208280 h 1671320"/>
              <a:gd name="connsiteX2" fmla="*/ 1681480 w 6075680"/>
              <a:gd name="connsiteY2" fmla="*/ 0 h 1671320"/>
              <a:gd name="connsiteX3" fmla="*/ 1681480 w 6075680"/>
              <a:gd name="connsiteY3" fmla="*/ 482600 h 1671320"/>
              <a:gd name="connsiteX4" fmla="*/ 6075680 w 6075680"/>
              <a:gd name="connsiteY4" fmla="*/ 482600 h 1671320"/>
              <a:gd name="connsiteX5" fmla="*/ 6075680 w 6075680"/>
              <a:gd name="connsiteY5" fmla="*/ 1666240 h 1671320"/>
              <a:gd name="connsiteX6" fmla="*/ 0 w 6075680"/>
              <a:gd name="connsiteY6" fmla="*/ 1671320 h 1671320"/>
              <a:gd name="connsiteX0" fmla="*/ 0 w 6075680"/>
              <a:gd name="connsiteY0" fmla="*/ 1468120 h 1468120"/>
              <a:gd name="connsiteX1" fmla="*/ 0 w 6075680"/>
              <a:gd name="connsiteY1" fmla="*/ 5080 h 1468120"/>
              <a:gd name="connsiteX2" fmla="*/ 1676400 w 6075680"/>
              <a:gd name="connsiteY2" fmla="*/ 0 h 1468120"/>
              <a:gd name="connsiteX3" fmla="*/ 1681480 w 6075680"/>
              <a:gd name="connsiteY3" fmla="*/ 279400 h 1468120"/>
              <a:gd name="connsiteX4" fmla="*/ 6075680 w 6075680"/>
              <a:gd name="connsiteY4" fmla="*/ 279400 h 1468120"/>
              <a:gd name="connsiteX5" fmla="*/ 6075680 w 6075680"/>
              <a:gd name="connsiteY5" fmla="*/ 1463040 h 1468120"/>
              <a:gd name="connsiteX6" fmla="*/ 0 w 6075680"/>
              <a:gd name="connsiteY6" fmla="*/ 1468120 h 146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75680" h="1468120">
                <a:moveTo>
                  <a:pt x="0" y="1468120"/>
                </a:moveTo>
                <a:lnTo>
                  <a:pt x="0" y="5080"/>
                </a:lnTo>
                <a:lnTo>
                  <a:pt x="1676400" y="0"/>
                </a:lnTo>
                <a:cubicBezTo>
                  <a:pt x="1678093" y="93133"/>
                  <a:pt x="1679787" y="186267"/>
                  <a:pt x="1681480" y="279400"/>
                </a:cubicBezTo>
                <a:lnTo>
                  <a:pt x="6075680" y="279400"/>
                </a:lnTo>
                <a:lnTo>
                  <a:pt x="6075680" y="1463040"/>
                </a:lnTo>
                <a:lnTo>
                  <a:pt x="0" y="1468120"/>
                </a:lnTo>
                <a:close/>
              </a:path>
            </a:pathLst>
          </a:cu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grpSp>
        <p:nvGrpSpPr>
          <p:cNvPr id="33" name="Group 32">
            <a:extLst>
              <a:ext uri="{FF2B5EF4-FFF2-40B4-BE49-F238E27FC236}">
                <a16:creationId xmlns:a16="http://schemas.microsoft.com/office/drawing/2014/main" id="{52D17B2D-D338-4AF2-A159-8494DEDAF906}"/>
              </a:ext>
            </a:extLst>
          </p:cNvPr>
          <p:cNvGrpSpPr/>
          <p:nvPr/>
        </p:nvGrpSpPr>
        <p:grpSpPr>
          <a:xfrm>
            <a:off x="2614674" y="3027330"/>
            <a:ext cx="3057775" cy="2042956"/>
            <a:chOff x="2614674" y="3027330"/>
            <a:chExt cx="3057775" cy="2042956"/>
          </a:xfrm>
        </p:grpSpPr>
        <p:cxnSp>
          <p:nvCxnSpPr>
            <p:cNvPr id="709" name="Straight Connector 708">
              <a:extLst>
                <a:ext uri="{FF2B5EF4-FFF2-40B4-BE49-F238E27FC236}">
                  <a16:creationId xmlns:a16="http://schemas.microsoft.com/office/drawing/2014/main" id="{E9568F12-BDB6-4786-9FDF-9011B5792C49}"/>
                </a:ext>
              </a:extLst>
            </p:cNvPr>
            <p:cNvCxnSpPr>
              <a:cxnSpLocks/>
              <a:endCxn id="120" idx="2"/>
            </p:cNvCxnSpPr>
            <p:nvPr/>
          </p:nvCxnSpPr>
          <p:spPr>
            <a:xfrm flipH="1">
              <a:off x="3483099" y="3027330"/>
              <a:ext cx="2390" cy="204295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0A9E273B-5B93-4B15-A8B3-F722EB239E57}"/>
                </a:ext>
              </a:extLst>
            </p:cNvPr>
            <p:cNvGrpSpPr/>
            <p:nvPr/>
          </p:nvGrpSpPr>
          <p:grpSpPr>
            <a:xfrm>
              <a:off x="3263369" y="4932189"/>
              <a:ext cx="2409080" cy="100096"/>
              <a:chOff x="1121512" y="4577223"/>
              <a:chExt cx="2941905" cy="110522"/>
            </a:xfrm>
          </p:grpSpPr>
          <p:cxnSp>
            <p:nvCxnSpPr>
              <p:cNvPr id="8" name="Straight Connector 7">
                <a:extLst>
                  <a:ext uri="{FF2B5EF4-FFF2-40B4-BE49-F238E27FC236}">
                    <a16:creationId xmlns:a16="http://schemas.microsoft.com/office/drawing/2014/main" id="{BAD359AE-970F-49F6-8BF0-C65C066D7E18}"/>
                  </a:ext>
                </a:extLst>
              </p:cNvPr>
              <p:cNvCxnSpPr>
                <a:cxnSpLocks/>
              </p:cNvCxnSpPr>
              <p:nvPr/>
            </p:nvCxnSpPr>
            <p:spPr>
              <a:xfrm>
                <a:off x="1121512" y="4687745"/>
                <a:ext cx="2941905"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75" name="Straight Connector 374">
                <a:extLst>
                  <a:ext uri="{FF2B5EF4-FFF2-40B4-BE49-F238E27FC236}">
                    <a16:creationId xmlns:a16="http://schemas.microsoft.com/office/drawing/2014/main" id="{DBBBA388-B4F3-4D28-AC63-BBF5C4360F27}"/>
                  </a:ext>
                </a:extLst>
              </p:cNvPr>
              <p:cNvCxnSpPr>
                <a:cxnSpLocks/>
              </p:cNvCxnSpPr>
              <p:nvPr/>
            </p:nvCxnSpPr>
            <p:spPr>
              <a:xfrm>
                <a:off x="4063417" y="4590891"/>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89" name="Straight Connector 488">
                <a:extLst>
                  <a:ext uri="{FF2B5EF4-FFF2-40B4-BE49-F238E27FC236}">
                    <a16:creationId xmlns:a16="http://schemas.microsoft.com/office/drawing/2014/main" id="{650168E9-E0D4-42C0-B58B-A1198F0386A4}"/>
                  </a:ext>
                </a:extLst>
              </p:cNvPr>
              <p:cNvCxnSpPr>
                <a:cxnSpLocks/>
              </p:cNvCxnSpPr>
              <p:nvPr/>
            </p:nvCxnSpPr>
            <p:spPr>
              <a:xfrm>
                <a:off x="1125389" y="4585112"/>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0" name="Straight Connector 489">
                <a:extLst>
                  <a:ext uri="{FF2B5EF4-FFF2-40B4-BE49-F238E27FC236}">
                    <a16:creationId xmlns:a16="http://schemas.microsoft.com/office/drawing/2014/main" id="{A7CFA49A-0FE0-4333-B570-F1BD3EC316E7}"/>
                  </a:ext>
                </a:extLst>
              </p:cNvPr>
              <p:cNvCxnSpPr>
                <a:cxnSpLocks/>
              </p:cNvCxnSpPr>
              <p:nvPr/>
            </p:nvCxnSpPr>
            <p:spPr>
              <a:xfrm>
                <a:off x="1878817" y="45772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3" name="Straight Connector 492">
                <a:extLst>
                  <a:ext uri="{FF2B5EF4-FFF2-40B4-BE49-F238E27FC236}">
                    <a16:creationId xmlns:a16="http://schemas.microsoft.com/office/drawing/2014/main" id="{C03CC399-2320-4359-95D4-F4C1E5F0961B}"/>
                  </a:ext>
                </a:extLst>
              </p:cNvPr>
              <p:cNvCxnSpPr>
                <a:cxnSpLocks/>
              </p:cNvCxnSpPr>
              <p:nvPr/>
            </p:nvCxnSpPr>
            <p:spPr>
              <a:xfrm>
                <a:off x="2645526" y="45836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120" name="Graphic 119">
              <a:extLst>
                <a:ext uri="{FF2B5EF4-FFF2-40B4-BE49-F238E27FC236}">
                  <a16:creationId xmlns:a16="http://schemas.microsoft.com/office/drawing/2014/main" id="{C3016580-9B6F-4370-9CDB-00CB168484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96121" y="4968297"/>
              <a:ext cx="373956" cy="101989"/>
            </a:xfrm>
            <a:prstGeom prst="rect">
              <a:avLst/>
            </a:prstGeom>
          </p:spPr>
        </p:pic>
        <p:pic>
          <p:nvPicPr>
            <p:cNvPr id="710" name="Graphic 709">
              <a:extLst>
                <a:ext uri="{FF2B5EF4-FFF2-40B4-BE49-F238E27FC236}">
                  <a16:creationId xmlns:a16="http://schemas.microsoft.com/office/drawing/2014/main" id="{CB1D2C0D-E006-4B23-8877-788EA47094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12268" y="3989053"/>
              <a:ext cx="155363" cy="144264"/>
            </a:xfrm>
            <a:prstGeom prst="rect">
              <a:avLst/>
            </a:prstGeom>
          </p:spPr>
        </p:pic>
        <p:cxnSp>
          <p:nvCxnSpPr>
            <p:cNvPr id="202" name="Straight Connector 201">
              <a:extLst>
                <a:ext uri="{FF2B5EF4-FFF2-40B4-BE49-F238E27FC236}">
                  <a16:creationId xmlns:a16="http://schemas.microsoft.com/office/drawing/2014/main" id="{DEF14F5E-A9F1-49E8-B80F-3DD8F6374A7C}"/>
                </a:ext>
              </a:extLst>
            </p:cNvPr>
            <p:cNvCxnSpPr>
              <a:cxnSpLocks/>
            </p:cNvCxnSpPr>
            <p:nvPr/>
          </p:nvCxnSpPr>
          <p:spPr>
            <a:xfrm>
              <a:off x="2614674" y="3915841"/>
              <a:ext cx="1824456"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a:extLst>
                <a:ext uri="{FF2B5EF4-FFF2-40B4-BE49-F238E27FC236}">
                  <a16:creationId xmlns:a16="http://schemas.microsoft.com/office/drawing/2014/main" id="{EE171817-09FA-430B-B729-CA2574A6DDF9}"/>
                </a:ext>
              </a:extLst>
            </p:cNvPr>
            <p:cNvCxnSpPr/>
            <p:nvPr/>
          </p:nvCxnSpPr>
          <p:spPr>
            <a:xfrm>
              <a:off x="4447393"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727" name="Straight Connector 726">
              <a:extLst>
                <a:ext uri="{FF2B5EF4-FFF2-40B4-BE49-F238E27FC236}">
                  <a16:creationId xmlns:a16="http://schemas.microsoft.com/office/drawing/2014/main" id="{64CC8E28-889A-42AE-BC46-62AB329051E9}"/>
                </a:ext>
              </a:extLst>
            </p:cNvPr>
            <p:cNvCxnSpPr/>
            <p:nvPr/>
          </p:nvCxnSpPr>
          <p:spPr>
            <a:xfrm>
              <a:off x="3857342"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pic>
          <p:nvPicPr>
            <p:cNvPr id="728" name="Graphic 727">
              <a:extLst>
                <a:ext uri="{FF2B5EF4-FFF2-40B4-BE49-F238E27FC236}">
                  <a16:creationId xmlns:a16="http://schemas.microsoft.com/office/drawing/2014/main" id="{BD13DC4B-891F-412F-953A-99D8BD0F91D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0454" y="3455968"/>
              <a:ext cx="179094" cy="97688"/>
            </a:xfrm>
            <a:prstGeom prst="rect">
              <a:avLst/>
            </a:prstGeom>
          </p:spPr>
        </p:pic>
        <p:pic>
          <p:nvPicPr>
            <p:cNvPr id="154" name="Graphic 153">
              <a:extLst>
                <a:ext uri="{FF2B5EF4-FFF2-40B4-BE49-F238E27FC236}">
                  <a16:creationId xmlns:a16="http://schemas.microsoft.com/office/drawing/2014/main" id="{65A36AA8-A9F1-41B2-A4AB-7465E03C23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4372" y="3853121"/>
              <a:ext cx="179094" cy="97688"/>
            </a:xfrm>
            <a:prstGeom prst="rect">
              <a:avLst/>
            </a:prstGeom>
          </p:spPr>
        </p:pic>
        <p:pic>
          <p:nvPicPr>
            <p:cNvPr id="726" name="Graphic 725">
              <a:extLst>
                <a:ext uri="{FF2B5EF4-FFF2-40B4-BE49-F238E27FC236}">
                  <a16:creationId xmlns:a16="http://schemas.microsoft.com/office/drawing/2014/main" id="{C91DB333-653E-4081-B961-A1BA261D38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4372" y="3083790"/>
              <a:ext cx="179094" cy="97688"/>
            </a:xfrm>
            <a:prstGeom prst="rect">
              <a:avLst/>
            </a:prstGeom>
          </p:spPr>
        </p:pic>
      </p:grpSp>
      <p:grpSp>
        <p:nvGrpSpPr>
          <p:cNvPr id="25" name="Group 24">
            <a:extLst>
              <a:ext uri="{FF2B5EF4-FFF2-40B4-BE49-F238E27FC236}">
                <a16:creationId xmlns:a16="http://schemas.microsoft.com/office/drawing/2014/main" id="{1D2B6E65-2C6E-47A4-86EA-BE343E742049}"/>
              </a:ext>
            </a:extLst>
          </p:cNvPr>
          <p:cNvGrpSpPr/>
          <p:nvPr/>
        </p:nvGrpSpPr>
        <p:grpSpPr>
          <a:xfrm>
            <a:off x="8502616" y="103218"/>
            <a:ext cx="3500414" cy="1329065"/>
            <a:chOff x="8502616" y="103218"/>
            <a:chExt cx="3500414" cy="1329065"/>
          </a:xfrm>
        </p:grpSpPr>
        <p:sp>
          <p:nvSpPr>
            <p:cNvPr id="556" name="Freeform: Shape 555">
              <a:extLst>
                <a:ext uri="{FF2B5EF4-FFF2-40B4-BE49-F238E27FC236}">
                  <a16:creationId xmlns:a16="http://schemas.microsoft.com/office/drawing/2014/main" id="{A1ECC2D6-EEC8-457F-BB5F-0AE8F85B7DCE}"/>
                </a:ext>
              </a:extLst>
            </p:cNvPr>
            <p:cNvSpPr/>
            <p:nvPr/>
          </p:nvSpPr>
          <p:spPr bwMode="auto">
            <a:xfrm>
              <a:off x="8502616" y="103218"/>
              <a:ext cx="3498214" cy="1329065"/>
            </a:xfrm>
            <a:custGeom>
              <a:avLst/>
              <a:gdLst>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717260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663974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8" fmla="*/ 0 w 3587842"/>
                <a:gd name="connsiteY8" fmla="*/ 0 h 1329065"/>
                <a:gd name="connsiteX0" fmla="*/ 0 w 3587842"/>
                <a:gd name="connsiteY0" fmla="*/ 0 h 1329065"/>
                <a:gd name="connsiteX1" fmla="*/ 3587842 w 3587842"/>
                <a:gd name="connsiteY1" fmla="*/ 0 h 1329065"/>
                <a:gd name="connsiteX2" fmla="*/ 3587842 w 3587842"/>
                <a:gd name="connsiteY2" fmla="*/ 1038838 h 1329065"/>
                <a:gd name="connsiteX3" fmla="*/ 1663974 w 3587842"/>
                <a:gd name="connsiteY3" fmla="*/ 1038838 h 1329065"/>
                <a:gd name="connsiteX4" fmla="*/ 1663974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8" fmla="*/ 0 w 3587842"/>
                <a:gd name="connsiteY8" fmla="*/ 0 h 132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7842" h="1329065">
                  <a:moveTo>
                    <a:pt x="0" y="0"/>
                  </a:moveTo>
                  <a:lnTo>
                    <a:pt x="3587842" y="0"/>
                  </a:lnTo>
                  <a:lnTo>
                    <a:pt x="3587842" y="1038838"/>
                  </a:lnTo>
                  <a:lnTo>
                    <a:pt x="1663974" y="1038838"/>
                  </a:lnTo>
                  <a:lnTo>
                    <a:pt x="1663974" y="1329065"/>
                  </a:lnTo>
                  <a:lnTo>
                    <a:pt x="0" y="1329065"/>
                  </a:lnTo>
                  <a:lnTo>
                    <a:pt x="0" y="1038838"/>
                  </a:lnTo>
                  <a:lnTo>
                    <a:pt x="0" y="1038548"/>
                  </a:lnTo>
                  <a:lnTo>
                    <a:pt x="0" y="0"/>
                  </a:lnTo>
                  <a:close/>
                </a:path>
              </a:pathLst>
            </a:cu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3" name="Rectangle 482">
              <a:extLst>
                <a:ext uri="{FF2B5EF4-FFF2-40B4-BE49-F238E27FC236}">
                  <a16:creationId xmlns:a16="http://schemas.microsoft.com/office/drawing/2014/main" id="{683B3E27-5CEA-4665-AE95-53E3E02BE90B}"/>
                </a:ext>
              </a:extLst>
            </p:cNvPr>
            <p:cNvSpPr/>
            <p:nvPr/>
          </p:nvSpPr>
          <p:spPr>
            <a:xfrm>
              <a:off x="8502616" y="103218"/>
              <a:ext cx="3500414" cy="257763"/>
            </a:xfrm>
            <a:prstGeom prst="rect">
              <a:avLst/>
            </a:prstGeom>
            <a:solidFill>
              <a:schemeClr val="bg1">
                <a:lumMod val="50000"/>
              </a:schemeClr>
            </a:solidFill>
          </p:spPr>
          <p:txBody>
            <a:bodyPr wrap="square"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Software as a Service</a:t>
              </a:r>
            </a:p>
          </p:txBody>
        </p:sp>
      </p:grpSp>
      <p:sp>
        <p:nvSpPr>
          <p:cNvPr id="419" name="Rectangle 418">
            <a:extLst>
              <a:ext uri="{FF2B5EF4-FFF2-40B4-BE49-F238E27FC236}">
                <a16:creationId xmlns:a16="http://schemas.microsoft.com/office/drawing/2014/main" id="{5EB95F04-038D-4A6A-819C-FD0B49733238}"/>
              </a:ext>
            </a:extLst>
          </p:cNvPr>
          <p:cNvSpPr/>
          <p:nvPr/>
        </p:nvSpPr>
        <p:spPr bwMode="auto">
          <a:xfrm>
            <a:off x="8502616" y="1529867"/>
            <a:ext cx="1627632" cy="4648144"/>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5" name="Connector: Elbow 34">
            <a:extLst>
              <a:ext uri="{FF2B5EF4-FFF2-40B4-BE49-F238E27FC236}">
                <a16:creationId xmlns:a16="http://schemas.microsoft.com/office/drawing/2014/main" id="{4B151B1C-8727-499D-AA3F-92C3D3CFF5D8}"/>
              </a:ext>
            </a:extLst>
          </p:cNvPr>
          <p:cNvCxnSpPr>
            <a:endCxn id="462" idx="1"/>
          </p:cNvCxnSpPr>
          <p:nvPr/>
        </p:nvCxnSpPr>
        <p:spPr>
          <a:xfrm rot="16200000" flipH="1">
            <a:off x="6730002" y="4013600"/>
            <a:ext cx="3818104" cy="101318"/>
          </a:xfrm>
          <a:prstGeom prst="bentConnector2">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id="{C4D5DBA3-7806-4858-A0EF-EBC3CA3218B5}"/>
              </a:ext>
            </a:extLst>
          </p:cNvPr>
          <p:cNvCxnSpPr>
            <a:cxnSpLocks/>
          </p:cNvCxnSpPr>
          <p:nvPr/>
        </p:nvCxnSpPr>
        <p:spPr>
          <a:xfrm>
            <a:off x="1962293" y="843401"/>
            <a:ext cx="0" cy="768515"/>
          </a:xfrm>
          <a:prstGeom prst="line">
            <a:avLst/>
          </a:prstGeom>
          <a:noFill/>
          <a:ln w="38100" cap="flat" cmpd="sng" algn="ctr">
            <a:solidFill>
              <a:srgbClr val="505050"/>
            </a:solidFill>
            <a:prstDash val="solid"/>
            <a:headEnd type="none"/>
            <a:tailEnd type="none"/>
          </a:ln>
          <a:effectLst/>
        </p:spPr>
      </p:cxnSp>
      <p:cxnSp>
        <p:nvCxnSpPr>
          <p:cNvPr id="733" name="Connector: Elbow 732">
            <a:extLst>
              <a:ext uri="{FF2B5EF4-FFF2-40B4-BE49-F238E27FC236}">
                <a16:creationId xmlns:a16="http://schemas.microsoft.com/office/drawing/2014/main" id="{D5A8D2D0-54F0-4A7F-8639-B35A00D88B6C}"/>
              </a:ext>
            </a:extLst>
          </p:cNvPr>
          <p:cNvCxnSpPr>
            <a:cxnSpLocks/>
            <a:endCxn id="459" idx="1"/>
          </p:cNvCxnSpPr>
          <p:nvPr/>
        </p:nvCxnSpPr>
        <p:spPr>
          <a:xfrm rot="16200000" flipH="1">
            <a:off x="8930560" y="3238555"/>
            <a:ext cx="2745291" cy="170292"/>
          </a:xfrm>
          <a:prstGeom prst="bentConnector2">
            <a:avLst/>
          </a:prstGeom>
          <a:ln w="19050">
            <a:solidFill>
              <a:schemeClr val="tx1">
                <a:lumMod val="60000"/>
                <a:lumOff val="4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C55BE7C5-C1B1-4448-AAC9-2C854664B595}"/>
              </a:ext>
            </a:extLst>
          </p:cNvPr>
          <p:cNvCxnSpPr>
            <a:cxnSpLocks/>
            <a:endCxn id="92" idx="1"/>
          </p:cNvCxnSpPr>
          <p:nvPr/>
        </p:nvCxnSpPr>
        <p:spPr>
          <a:xfrm flipH="1">
            <a:off x="292459" y="1998162"/>
            <a:ext cx="9641306" cy="1392987"/>
          </a:xfrm>
          <a:prstGeom prst="bentConnector5">
            <a:avLst>
              <a:gd name="adj1" fmla="val 2071"/>
              <a:gd name="adj2" fmla="val 3995"/>
              <a:gd name="adj3" fmla="val 100734"/>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1" name="Rectangle 560">
            <a:extLst>
              <a:ext uri="{FF2B5EF4-FFF2-40B4-BE49-F238E27FC236}">
                <a16:creationId xmlns:a16="http://schemas.microsoft.com/office/drawing/2014/main" id="{CECADA6B-6F4D-4C04-B176-D9B01338770C}"/>
              </a:ext>
            </a:extLst>
          </p:cNvPr>
          <p:cNvSpPr/>
          <p:nvPr/>
        </p:nvSpPr>
        <p:spPr bwMode="auto">
          <a:xfrm>
            <a:off x="539297" y="4024983"/>
            <a:ext cx="5713221"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err="1">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93" name="Connector: Elbow 92">
            <a:extLst>
              <a:ext uri="{FF2B5EF4-FFF2-40B4-BE49-F238E27FC236}">
                <a16:creationId xmlns:a16="http://schemas.microsoft.com/office/drawing/2014/main" id="{1A740571-9366-437D-B37B-8614158BCB0B}"/>
              </a:ext>
            </a:extLst>
          </p:cNvPr>
          <p:cNvCxnSpPr>
            <a:cxnSpLocks/>
          </p:cNvCxnSpPr>
          <p:nvPr/>
        </p:nvCxnSpPr>
        <p:spPr>
          <a:xfrm flipV="1">
            <a:off x="8287780" y="1715688"/>
            <a:ext cx="2089878" cy="190426"/>
          </a:xfrm>
          <a:prstGeom prst="bentConnector3">
            <a:avLst>
              <a:gd name="adj1" fmla="val 92386"/>
            </a:avLst>
          </a:prstGeom>
          <a:ln w="19050">
            <a:solidFill>
              <a:schemeClr val="tx1">
                <a:lumMod val="60000"/>
                <a:lumOff val="4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191215E-3CE0-4784-AFC2-9A50F6E3D8DA}"/>
              </a:ext>
            </a:extLst>
          </p:cNvPr>
          <p:cNvSpPr txBox="1"/>
          <p:nvPr/>
        </p:nvSpPr>
        <p:spPr>
          <a:xfrm>
            <a:off x="457338" y="2389532"/>
            <a:ext cx="1143262" cy="415498"/>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Unmanaged &amp;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Mobile Devices</a:t>
            </a:r>
          </a:p>
        </p:txBody>
      </p:sp>
      <p:grpSp>
        <p:nvGrpSpPr>
          <p:cNvPr id="48" name="Group 47">
            <a:extLst>
              <a:ext uri="{FF2B5EF4-FFF2-40B4-BE49-F238E27FC236}">
                <a16:creationId xmlns:a16="http://schemas.microsoft.com/office/drawing/2014/main" id="{BFC65816-92B6-45F8-8B56-B9FE7300B40A}"/>
              </a:ext>
            </a:extLst>
          </p:cNvPr>
          <p:cNvGrpSpPr/>
          <p:nvPr/>
        </p:nvGrpSpPr>
        <p:grpSpPr>
          <a:xfrm>
            <a:off x="1351919" y="2856531"/>
            <a:ext cx="382086" cy="288422"/>
            <a:chOff x="7987238" y="1610486"/>
            <a:chExt cx="506061" cy="382007"/>
          </a:xfrm>
        </p:grpSpPr>
        <p:sp>
          <p:nvSpPr>
            <p:cNvPr id="49" name="Rectangle 48">
              <a:extLst>
                <a:ext uri="{FF2B5EF4-FFF2-40B4-BE49-F238E27FC236}">
                  <a16:creationId xmlns:a16="http://schemas.microsoft.com/office/drawing/2014/main" id="{5AD2C425-30AF-4C52-B5B1-5E94C2C675FB}"/>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7EBB8728-CD5A-434A-8A9A-E6ED226C7A4A}"/>
                </a:ext>
              </a:extLst>
            </p:cNvPr>
            <p:cNvGrpSpPr/>
            <p:nvPr/>
          </p:nvGrpSpPr>
          <p:grpSpPr>
            <a:xfrm>
              <a:off x="7987238" y="1610486"/>
              <a:ext cx="498447" cy="382007"/>
              <a:chOff x="9563138" y="2462727"/>
              <a:chExt cx="516394" cy="395761"/>
            </a:xfrm>
          </p:grpSpPr>
          <p:sp>
            <p:nvSpPr>
              <p:cNvPr id="51" name="monitor">
                <a:extLst>
                  <a:ext uri="{FF2B5EF4-FFF2-40B4-BE49-F238E27FC236}">
                    <a16:creationId xmlns:a16="http://schemas.microsoft.com/office/drawing/2014/main" id="{8EE55AE6-F0B1-482E-8E59-6746635B7ADD}"/>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2" name="Group 51">
                <a:extLst>
                  <a:ext uri="{FF2B5EF4-FFF2-40B4-BE49-F238E27FC236}">
                    <a16:creationId xmlns:a16="http://schemas.microsoft.com/office/drawing/2014/main" id="{576DD4A5-32C0-4CA5-84D2-5B710351B085}"/>
                  </a:ext>
                </a:extLst>
              </p:cNvPr>
              <p:cNvGrpSpPr/>
              <p:nvPr/>
            </p:nvGrpSpPr>
            <p:grpSpPr>
              <a:xfrm>
                <a:off x="9746672" y="2545410"/>
                <a:ext cx="107950" cy="134938"/>
                <a:chOff x="9444088" y="2885171"/>
                <a:chExt cx="107950" cy="134938"/>
              </a:xfrm>
              <a:solidFill>
                <a:schemeClr val="tx1"/>
              </a:solidFill>
            </p:grpSpPr>
            <p:sp>
              <p:nvSpPr>
                <p:cNvPr id="53" name="Freeform 26">
                  <a:extLst>
                    <a:ext uri="{FF2B5EF4-FFF2-40B4-BE49-F238E27FC236}">
                      <a16:creationId xmlns:a16="http://schemas.microsoft.com/office/drawing/2014/main" id="{FDBF4EC7-E309-4369-826C-4A23B73BB168}"/>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27">
                  <a:extLst>
                    <a:ext uri="{FF2B5EF4-FFF2-40B4-BE49-F238E27FC236}">
                      <a16:creationId xmlns:a16="http://schemas.microsoft.com/office/drawing/2014/main" id="{7D215946-A8D8-4D3D-9C11-3B9731607E9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55" name="Group 54">
            <a:extLst>
              <a:ext uri="{FF2B5EF4-FFF2-40B4-BE49-F238E27FC236}">
                <a16:creationId xmlns:a16="http://schemas.microsoft.com/office/drawing/2014/main" id="{089A708A-3B38-45E4-AB39-901738503841}"/>
              </a:ext>
            </a:extLst>
          </p:cNvPr>
          <p:cNvGrpSpPr/>
          <p:nvPr/>
        </p:nvGrpSpPr>
        <p:grpSpPr>
          <a:xfrm>
            <a:off x="862671" y="2856531"/>
            <a:ext cx="376337" cy="288423"/>
            <a:chOff x="7398246" y="1610486"/>
            <a:chExt cx="498447" cy="382007"/>
          </a:xfrm>
        </p:grpSpPr>
        <p:sp>
          <p:nvSpPr>
            <p:cNvPr id="56" name="monitor">
              <a:extLst>
                <a:ext uri="{FF2B5EF4-FFF2-40B4-BE49-F238E27FC236}">
                  <a16:creationId xmlns:a16="http://schemas.microsoft.com/office/drawing/2014/main" id="{83668721-0993-4A0B-A631-4168280896B6}"/>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 name="Rectangle 56">
              <a:extLst>
                <a:ext uri="{FF2B5EF4-FFF2-40B4-BE49-F238E27FC236}">
                  <a16:creationId xmlns:a16="http://schemas.microsoft.com/office/drawing/2014/main" id="{B3A549A4-E6C7-4F0D-8B03-2D258939D87F}"/>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8" name="Group 11">
              <a:extLst>
                <a:ext uri="{FF2B5EF4-FFF2-40B4-BE49-F238E27FC236}">
                  <a16:creationId xmlns:a16="http://schemas.microsoft.com/office/drawing/2014/main" id="{8ACA3025-FD70-48DB-AEE5-CCA2D02A5196}"/>
                </a:ext>
              </a:extLst>
            </p:cNvPr>
            <p:cNvGrpSpPr>
              <a:grpSpLocks noChangeAspect="1"/>
            </p:cNvGrpSpPr>
            <p:nvPr/>
          </p:nvGrpSpPr>
          <p:grpSpPr bwMode="auto">
            <a:xfrm>
              <a:off x="7581678" y="1714920"/>
              <a:ext cx="111860" cy="111860"/>
              <a:chOff x="5664" y="1835"/>
              <a:chExt cx="73" cy="73"/>
            </a:xfrm>
            <a:solidFill>
              <a:schemeClr val="bg1"/>
            </a:solidFill>
          </p:grpSpPr>
          <p:sp>
            <p:nvSpPr>
              <p:cNvPr id="59" name="Freeform 12">
                <a:extLst>
                  <a:ext uri="{FF2B5EF4-FFF2-40B4-BE49-F238E27FC236}">
                    <a16:creationId xmlns:a16="http://schemas.microsoft.com/office/drawing/2014/main" id="{0C3E95F8-D219-4BFA-8264-01DE860974D3}"/>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13">
                <a:extLst>
                  <a:ext uri="{FF2B5EF4-FFF2-40B4-BE49-F238E27FC236}">
                    <a16:creationId xmlns:a16="http://schemas.microsoft.com/office/drawing/2014/main" id="{313CBC1E-7EFA-4F9F-A0F9-F9A5710B36F1}"/>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14">
                <a:extLst>
                  <a:ext uri="{FF2B5EF4-FFF2-40B4-BE49-F238E27FC236}">
                    <a16:creationId xmlns:a16="http://schemas.microsoft.com/office/drawing/2014/main" id="{FB7A6C2F-DF5A-4FAC-9925-72EC57F8A713}"/>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15">
                <a:extLst>
                  <a:ext uri="{FF2B5EF4-FFF2-40B4-BE49-F238E27FC236}">
                    <a16:creationId xmlns:a16="http://schemas.microsoft.com/office/drawing/2014/main" id="{E903A433-6EA5-48A2-B07B-70B1041F1C21}"/>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63" name="Group 62">
            <a:extLst>
              <a:ext uri="{FF2B5EF4-FFF2-40B4-BE49-F238E27FC236}">
                <a16:creationId xmlns:a16="http://schemas.microsoft.com/office/drawing/2014/main" id="{5829E5BE-F51B-45D3-8643-8A7E1443DF78}"/>
              </a:ext>
            </a:extLst>
          </p:cNvPr>
          <p:cNvGrpSpPr/>
          <p:nvPr/>
        </p:nvGrpSpPr>
        <p:grpSpPr>
          <a:xfrm>
            <a:off x="590482" y="2856531"/>
            <a:ext cx="160562" cy="266558"/>
            <a:chOff x="7084723" y="1610486"/>
            <a:chExt cx="212660" cy="353049"/>
          </a:xfrm>
        </p:grpSpPr>
        <p:sp>
          <p:nvSpPr>
            <p:cNvPr id="64" name="Rectangle 63">
              <a:extLst>
                <a:ext uri="{FF2B5EF4-FFF2-40B4-BE49-F238E27FC236}">
                  <a16:creationId xmlns:a16="http://schemas.microsoft.com/office/drawing/2014/main" id="{EF3F58B3-1649-4BD0-9763-D182C5225AC0}"/>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5" name="Group 64">
              <a:extLst>
                <a:ext uri="{FF2B5EF4-FFF2-40B4-BE49-F238E27FC236}">
                  <a16:creationId xmlns:a16="http://schemas.microsoft.com/office/drawing/2014/main" id="{A3E6CA01-0053-45C3-8263-EA3575453553}"/>
                </a:ext>
              </a:extLst>
            </p:cNvPr>
            <p:cNvGrpSpPr/>
            <p:nvPr/>
          </p:nvGrpSpPr>
          <p:grpSpPr>
            <a:xfrm>
              <a:off x="7138556" y="1706457"/>
              <a:ext cx="104198" cy="130248"/>
              <a:chOff x="9444088" y="2885171"/>
              <a:chExt cx="107950" cy="134938"/>
            </a:xfrm>
            <a:solidFill>
              <a:schemeClr val="bg1"/>
            </a:solidFill>
          </p:grpSpPr>
          <p:sp>
            <p:nvSpPr>
              <p:cNvPr id="68" name="Freeform 26">
                <a:extLst>
                  <a:ext uri="{FF2B5EF4-FFF2-40B4-BE49-F238E27FC236}">
                    <a16:creationId xmlns:a16="http://schemas.microsoft.com/office/drawing/2014/main" id="{78841DC6-425B-4F31-9111-4B867680D0A6}"/>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27">
                <a:extLst>
                  <a:ext uri="{FF2B5EF4-FFF2-40B4-BE49-F238E27FC236}">
                    <a16:creationId xmlns:a16="http://schemas.microsoft.com/office/drawing/2014/main" id="{3FEDB521-A03B-4597-A969-4771FC3ADAB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66" name="CellPhone_E8EA">
              <a:extLst>
                <a:ext uri="{FF2B5EF4-FFF2-40B4-BE49-F238E27FC236}">
                  <a16:creationId xmlns:a16="http://schemas.microsoft.com/office/drawing/2014/main" id="{E29E52BB-AE04-4CA3-8E0A-0AF14A52536E}"/>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67" name="Straight Connector 66">
              <a:extLst>
                <a:ext uri="{FF2B5EF4-FFF2-40B4-BE49-F238E27FC236}">
                  <a16:creationId xmlns:a16="http://schemas.microsoft.com/office/drawing/2014/main" id="{D982DAEA-436F-4289-AE26-0C55E3AD87EB}"/>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EF9351D5-8C9E-4BBB-97CC-59AE145EB32D}"/>
              </a:ext>
            </a:extLst>
          </p:cNvPr>
          <p:cNvGrpSpPr/>
          <p:nvPr/>
        </p:nvGrpSpPr>
        <p:grpSpPr>
          <a:xfrm>
            <a:off x="324558" y="2856531"/>
            <a:ext cx="159961" cy="266558"/>
            <a:chOff x="6490922" y="1610486"/>
            <a:chExt cx="211865" cy="353049"/>
          </a:xfrm>
        </p:grpSpPr>
        <p:sp>
          <p:nvSpPr>
            <p:cNvPr id="71" name="Rectangle 70">
              <a:extLst>
                <a:ext uri="{FF2B5EF4-FFF2-40B4-BE49-F238E27FC236}">
                  <a16:creationId xmlns:a16="http://schemas.microsoft.com/office/drawing/2014/main" id="{FF02EEAA-3AD9-414B-B601-C631234D9292}"/>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2" name="Group 30">
              <a:extLst>
                <a:ext uri="{FF2B5EF4-FFF2-40B4-BE49-F238E27FC236}">
                  <a16:creationId xmlns:a16="http://schemas.microsoft.com/office/drawing/2014/main" id="{FDB4BF2B-497C-4114-8C3C-7416E3042594}"/>
                </a:ext>
              </a:extLst>
            </p:cNvPr>
            <p:cNvGrpSpPr>
              <a:grpSpLocks noChangeAspect="1"/>
            </p:cNvGrpSpPr>
            <p:nvPr/>
          </p:nvGrpSpPr>
          <p:grpSpPr bwMode="auto">
            <a:xfrm>
              <a:off x="6545792" y="1729376"/>
              <a:ext cx="111361" cy="115269"/>
              <a:chOff x="5049" y="1841"/>
              <a:chExt cx="57" cy="59"/>
            </a:xfrm>
            <a:solidFill>
              <a:schemeClr val="bg1"/>
            </a:solidFill>
          </p:grpSpPr>
          <p:sp>
            <p:nvSpPr>
              <p:cNvPr id="75" name="Freeform 31">
                <a:extLst>
                  <a:ext uri="{FF2B5EF4-FFF2-40B4-BE49-F238E27FC236}">
                    <a16:creationId xmlns:a16="http://schemas.microsoft.com/office/drawing/2014/main" id="{E2E6EC99-3772-49BC-9AD8-11DE0182189C}"/>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32">
                <a:extLst>
                  <a:ext uri="{FF2B5EF4-FFF2-40B4-BE49-F238E27FC236}">
                    <a16:creationId xmlns:a16="http://schemas.microsoft.com/office/drawing/2014/main" id="{8A37439F-7C9A-4ECC-85C9-96257081C6FF}"/>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33">
                <a:extLst>
                  <a:ext uri="{FF2B5EF4-FFF2-40B4-BE49-F238E27FC236}">
                    <a16:creationId xmlns:a16="http://schemas.microsoft.com/office/drawing/2014/main" id="{B9A52CD9-D2F5-4069-B6F0-E4ADC1008ADD}"/>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34">
                <a:extLst>
                  <a:ext uri="{FF2B5EF4-FFF2-40B4-BE49-F238E27FC236}">
                    <a16:creationId xmlns:a16="http://schemas.microsoft.com/office/drawing/2014/main" id="{7E7EC4C1-8BAC-4F71-8109-852DF2D0E5AC}"/>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35">
                <a:extLst>
                  <a:ext uri="{FF2B5EF4-FFF2-40B4-BE49-F238E27FC236}">
                    <a16:creationId xmlns:a16="http://schemas.microsoft.com/office/drawing/2014/main" id="{AED8C30E-A911-42B3-BEC5-D89324A78B2B}"/>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36">
                <a:extLst>
                  <a:ext uri="{FF2B5EF4-FFF2-40B4-BE49-F238E27FC236}">
                    <a16:creationId xmlns:a16="http://schemas.microsoft.com/office/drawing/2014/main" id="{E0AF2846-55FB-4557-A5BA-5EDB2C7B0240}"/>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37">
                <a:extLst>
                  <a:ext uri="{FF2B5EF4-FFF2-40B4-BE49-F238E27FC236}">
                    <a16:creationId xmlns:a16="http://schemas.microsoft.com/office/drawing/2014/main" id="{FF366A9C-DE89-4B99-A0AE-1FE9ED13A2D3}"/>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38">
                <a:extLst>
                  <a:ext uri="{FF2B5EF4-FFF2-40B4-BE49-F238E27FC236}">
                    <a16:creationId xmlns:a16="http://schemas.microsoft.com/office/drawing/2014/main" id="{B534C913-7604-4EF9-9E20-C8FF6688E998}"/>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3" name="CellPhone_E8EA">
              <a:extLst>
                <a:ext uri="{FF2B5EF4-FFF2-40B4-BE49-F238E27FC236}">
                  <a16:creationId xmlns:a16="http://schemas.microsoft.com/office/drawing/2014/main" id="{5AE27A68-699F-45C4-8365-EC8128D1069F}"/>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5BADEC6F-7134-4420-8849-943A1EF9754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25" name="Straight Connector 224">
            <a:extLst>
              <a:ext uri="{FF2B5EF4-FFF2-40B4-BE49-F238E27FC236}">
                <a16:creationId xmlns:a16="http://schemas.microsoft.com/office/drawing/2014/main" id="{A8AEF3C6-E6D8-4E36-9B08-DF580005DEDC}"/>
              </a:ext>
            </a:extLst>
          </p:cNvPr>
          <p:cNvCxnSpPr>
            <a:cxnSpLocks/>
          </p:cNvCxnSpPr>
          <p:nvPr/>
        </p:nvCxnSpPr>
        <p:spPr>
          <a:xfrm>
            <a:off x="1051246"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C5F795F0-981D-49A3-8544-55AF5C2319F3}"/>
              </a:ext>
            </a:extLst>
          </p:cNvPr>
          <p:cNvCxnSpPr>
            <a:cxnSpLocks/>
          </p:cNvCxnSpPr>
          <p:nvPr/>
        </p:nvCxnSpPr>
        <p:spPr>
          <a:xfrm>
            <a:off x="405265"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4BBB275-8609-4418-87E8-1CDA392D9E23}"/>
              </a:ext>
            </a:extLst>
          </p:cNvPr>
          <p:cNvCxnSpPr>
            <a:cxnSpLocks/>
          </p:cNvCxnSpPr>
          <p:nvPr/>
        </p:nvCxnSpPr>
        <p:spPr>
          <a:xfrm>
            <a:off x="666505"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Connector: Elbow 310">
            <a:extLst>
              <a:ext uri="{FF2B5EF4-FFF2-40B4-BE49-F238E27FC236}">
                <a16:creationId xmlns:a16="http://schemas.microsoft.com/office/drawing/2014/main" id="{1894E009-10C6-491B-98D8-5BDCEEB11732}"/>
              </a:ext>
            </a:extLst>
          </p:cNvPr>
          <p:cNvCxnSpPr>
            <a:cxnSpLocks/>
            <a:stCxn id="389" idx="1"/>
          </p:cNvCxnSpPr>
          <p:nvPr/>
        </p:nvCxnSpPr>
        <p:spPr>
          <a:xfrm rot="10800000" flipV="1">
            <a:off x="1085622" y="501395"/>
            <a:ext cx="7405746" cy="1404719"/>
          </a:xfrm>
          <a:prstGeom prst="bentConnector3">
            <a:avLst>
              <a:gd name="adj1" fmla="val 2926"/>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64" name="Rectangle 263">
            <a:hlinkClick r:id="rId9" tooltip="System Center Configuration Manager provides security capabilities including patching, OS and app deployment, Mobile Device management (via Intune), and more"/>
            <a:extLst>
              <a:ext uri="{FF2B5EF4-FFF2-40B4-BE49-F238E27FC236}">
                <a16:creationId xmlns:a16="http://schemas.microsoft.com/office/drawing/2014/main" id="{51E6FFD1-9711-4B01-BA9F-47D97A6ECFF8}"/>
              </a:ext>
            </a:extLst>
          </p:cNvPr>
          <p:cNvSpPr/>
          <p:nvPr/>
        </p:nvSpPr>
        <p:spPr>
          <a:xfrm>
            <a:off x="261457" y="4154524"/>
            <a:ext cx="1530548" cy="331116"/>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System Center </a:t>
            </a:r>
            <a:b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Configuration Manager</a:t>
            </a:r>
          </a:p>
        </p:txBody>
      </p:sp>
      <p:grpSp>
        <p:nvGrpSpPr>
          <p:cNvPr id="377" name="Group 376">
            <a:extLst>
              <a:ext uri="{FF2B5EF4-FFF2-40B4-BE49-F238E27FC236}">
                <a16:creationId xmlns:a16="http://schemas.microsoft.com/office/drawing/2014/main" id="{3DC9AED3-2E71-4895-AC21-1264D153E87D}"/>
              </a:ext>
            </a:extLst>
          </p:cNvPr>
          <p:cNvGrpSpPr/>
          <p:nvPr/>
        </p:nvGrpSpPr>
        <p:grpSpPr>
          <a:xfrm>
            <a:off x="10718002" y="541001"/>
            <a:ext cx="1119543" cy="393032"/>
            <a:chOff x="8300454" y="1767006"/>
            <a:chExt cx="1466272" cy="514759"/>
          </a:xfrm>
        </p:grpSpPr>
        <p:pic>
          <p:nvPicPr>
            <p:cNvPr id="378" name="Picture 377">
              <a:extLst>
                <a:ext uri="{FF2B5EF4-FFF2-40B4-BE49-F238E27FC236}">
                  <a16:creationId xmlns:a16="http://schemas.microsoft.com/office/drawing/2014/main" id="{638EDBF6-B953-4C74-81EF-3B731B5B8ABE}"/>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558623" y="1783476"/>
              <a:ext cx="208103" cy="208103"/>
            </a:xfrm>
            <a:prstGeom prst="rect">
              <a:avLst/>
            </a:prstGeom>
          </p:spPr>
        </p:pic>
        <p:pic>
          <p:nvPicPr>
            <p:cNvPr id="379" name="Picture 378">
              <a:extLst>
                <a:ext uri="{FF2B5EF4-FFF2-40B4-BE49-F238E27FC236}">
                  <a16:creationId xmlns:a16="http://schemas.microsoft.com/office/drawing/2014/main" id="{F02A9BA8-062C-489D-87A1-FC090C12E1F5}"/>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307258" y="1792586"/>
              <a:ext cx="192790" cy="179187"/>
            </a:xfrm>
            <a:prstGeom prst="rect">
              <a:avLst/>
            </a:prstGeom>
          </p:spPr>
        </p:pic>
        <p:pic>
          <p:nvPicPr>
            <p:cNvPr id="380" name="Picture 379">
              <a:extLst>
                <a:ext uri="{FF2B5EF4-FFF2-40B4-BE49-F238E27FC236}">
                  <a16:creationId xmlns:a16="http://schemas.microsoft.com/office/drawing/2014/main" id="{4D14C96F-B880-43EC-A371-625ECD64E4E4}"/>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050547" y="1769346"/>
              <a:ext cx="325564" cy="228009"/>
            </a:xfrm>
            <a:prstGeom prst="rect">
              <a:avLst/>
            </a:prstGeom>
          </p:spPr>
        </p:pic>
        <p:pic>
          <p:nvPicPr>
            <p:cNvPr id="381" name="Picture 380">
              <a:extLst>
                <a:ext uri="{FF2B5EF4-FFF2-40B4-BE49-F238E27FC236}">
                  <a16:creationId xmlns:a16="http://schemas.microsoft.com/office/drawing/2014/main" id="{76CF4BC8-DE85-42C6-A189-9BB94EF96AE2}"/>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8648283" y="1767006"/>
              <a:ext cx="230348" cy="230350"/>
            </a:xfrm>
            <a:prstGeom prst="rect">
              <a:avLst/>
            </a:prstGeom>
          </p:spPr>
        </p:pic>
        <p:pic>
          <p:nvPicPr>
            <p:cNvPr id="382" name="Picture 381">
              <a:extLst>
                <a:ext uri="{FF2B5EF4-FFF2-40B4-BE49-F238E27FC236}">
                  <a16:creationId xmlns:a16="http://schemas.microsoft.com/office/drawing/2014/main" id="{56C7513C-9870-48F8-9A02-0D08D27B1A54}"/>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636222" y="2023402"/>
              <a:ext cx="261786" cy="258363"/>
            </a:xfrm>
            <a:prstGeom prst="rect">
              <a:avLst/>
            </a:prstGeom>
          </p:spPr>
        </p:pic>
        <p:pic>
          <p:nvPicPr>
            <p:cNvPr id="383" name="Picture 382">
              <a:extLst>
                <a:ext uri="{FF2B5EF4-FFF2-40B4-BE49-F238E27FC236}">
                  <a16:creationId xmlns:a16="http://schemas.microsoft.com/office/drawing/2014/main" id="{51E4A419-4928-4271-91BB-E3202E610E31}"/>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8300454" y="2049338"/>
              <a:ext cx="206489" cy="206491"/>
            </a:xfrm>
            <a:prstGeom prst="rect">
              <a:avLst/>
            </a:prstGeom>
          </p:spPr>
        </p:pic>
        <p:grpSp>
          <p:nvGrpSpPr>
            <p:cNvPr id="384" name="Group 383">
              <a:extLst>
                <a:ext uri="{FF2B5EF4-FFF2-40B4-BE49-F238E27FC236}">
                  <a16:creationId xmlns:a16="http://schemas.microsoft.com/office/drawing/2014/main" id="{B592071A-C5F0-4DC4-B32F-5EB42925D1C8}"/>
                </a:ext>
              </a:extLst>
            </p:cNvPr>
            <p:cNvGrpSpPr/>
            <p:nvPr/>
          </p:nvGrpSpPr>
          <p:grpSpPr>
            <a:xfrm>
              <a:off x="9050410" y="2135001"/>
              <a:ext cx="366784" cy="88889"/>
              <a:chOff x="849398" y="952695"/>
              <a:chExt cx="418521" cy="101429"/>
            </a:xfrm>
            <a:solidFill>
              <a:schemeClr val="tx1">
                <a:lumMod val="65000"/>
                <a:lumOff val="35000"/>
              </a:schemeClr>
            </a:solidFill>
          </p:grpSpPr>
          <p:sp>
            <p:nvSpPr>
              <p:cNvPr id="385" name="Oval 384">
                <a:extLst>
                  <a:ext uri="{FF2B5EF4-FFF2-40B4-BE49-F238E27FC236}">
                    <a16:creationId xmlns:a16="http://schemas.microsoft.com/office/drawing/2014/main" id="{2E4E5003-AE36-418E-847A-9CB05C58B530}"/>
                  </a:ext>
                </a:extLst>
              </p:cNvPr>
              <p:cNvSpPr/>
              <p:nvPr/>
            </p:nvSpPr>
            <p:spPr bwMode="auto">
              <a:xfrm>
                <a:off x="849398" y="952702"/>
                <a:ext cx="101412"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6" name="Oval 385">
                <a:extLst>
                  <a:ext uri="{FF2B5EF4-FFF2-40B4-BE49-F238E27FC236}">
                    <a16:creationId xmlns:a16="http://schemas.microsoft.com/office/drawing/2014/main" id="{D3369BB6-F6DB-4083-A449-EBF37F2C4869}"/>
                  </a:ext>
                </a:extLst>
              </p:cNvPr>
              <p:cNvSpPr/>
              <p:nvPr/>
            </p:nvSpPr>
            <p:spPr bwMode="auto">
              <a:xfrm>
                <a:off x="1007959" y="952710"/>
                <a:ext cx="101416"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7" name="Oval 386">
                <a:extLst>
                  <a:ext uri="{FF2B5EF4-FFF2-40B4-BE49-F238E27FC236}">
                    <a16:creationId xmlns:a16="http://schemas.microsoft.com/office/drawing/2014/main" id="{DCDB1B46-8A05-433D-B226-E88FF3E12018}"/>
                  </a:ext>
                </a:extLst>
              </p:cNvPr>
              <p:cNvSpPr/>
              <p:nvPr/>
            </p:nvSpPr>
            <p:spPr bwMode="auto">
              <a:xfrm>
                <a:off x="1166503" y="952695"/>
                <a:ext cx="101416"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90" name="Rectangle 389">
            <a:hlinkClick r:id="rId16" tooltip="Customer Lockbox gives customers explicit control in the very rare instances when a Microsoft engineer may need access to customer content to resolve a customer issue. "/>
            <a:extLst>
              <a:ext uri="{FF2B5EF4-FFF2-40B4-BE49-F238E27FC236}">
                <a16:creationId xmlns:a16="http://schemas.microsoft.com/office/drawing/2014/main" id="{C4DDC3F1-8B51-460F-A4AA-74184895ADCD}"/>
              </a:ext>
            </a:extLst>
          </p:cNvPr>
          <p:cNvSpPr/>
          <p:nvPr/>
        </p:nvSpPr>
        <p:spPr>
          <a:xfrm>
            <a:off x="8795329" y="869158"/>
            <a:ext cx="1160724" cy="21945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R="0" lvl="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Customer Lockbox</a:t>
            </a:r>
          </a:p>
        </p:txBody>
      </p:sp>
      <p:sp>
        <p:nvSpPr>
          <p:cNvPr id="392" name="Rectangle 391">
            <a:hlinkClick r:id="rId17" tooltip="Secure score is like a credit score for security. It assesses regular activities and security settings, assigns a score, and helps you plan to mitigate your risks. Supports Office 365 and Windows 10. "/>
            <a:extLst>
              <a:ext uri="{FF2B5EF4-FFF2-40B4-BE49-F238E27FC236}">
                <a16:creationId xmlns:a16="http://schemas.microsoft.com/office/drawing/2014/main" id="{463EA259-6009-4C93-9158-007EB9CC6612}"/>
              </a:ext>
            </a:extLst>
          </p:cNvPr>
          <p:cNvSpPr/>
          <p:nvPr/>
        </p:nvSpPr>
        <p:spPr>
          <a:xfrm>
            <a:off x="8792072" y="619589"/>
            <a:ext cx="1160724" cy="21945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Secure Score</a:t>
            </a:r>
          </a:p>
        </p:txBody>
      </p:sp>
      <p:sp>
        <p:nvSpPr>
          <p:cNvPr id="394" name="Rectangle 393">
            <a:extLst>
              <a:ext uri="{FF2B5EF4-FFF2-40B4-BE49-F238E27FC236}">
                <a16:creationId xmlns:a16="http://schemas.microsoft.com/office/drawing/2014/main" id="{3E92F583-F400-4B87-A257-E0D0357919B1}"/>
              </a:ext>
            </a:extLst>
          </p:cNvPr>
          <p:cNvSpPr/>
          <p:nvPr/>
        </p:nvSpPr>
        <p:spPr>
          <a:xfrm>
            <a:off x="6451931" y="921549"/>
            <a:ext cx="1803257" cy="922945"/>
          </a:xfrm>
          <a:prstGeom prst="rect">
            <a:avLst/>
          </a:prstGeom>
          <a:noFill/>
          <a:ln w="14224">
            <a:noFill/>
          </a:ln>
        </p:spPr>
        <p:txBody>
          <a:bodyPr wrap="square">
            <a:sp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Roadmaps and Guidance</a:t>
            </a:r>
          </a:p>
          <a:p>
            <a:pPr marL="0" marR="0" lvl="0" indent="0" algn="l" defTabSz="914400" rtl="0" eaLnBrk="1" fontAlgn="auto" latinLnBrk="0" hangingPunct="1">
              <a:lnSpc>
                <a:spcPct val="97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8" tooltip="The Securing Privileged Access (SPA) roadmap guides you through the fastest and most effective way to mitigate credential theft and other attacks to privileged accounts. "/>
              </a:rPr>
              <a:t>Securing Privileged Access</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9" tooltip="The Office 365 Security Roadmap guides you through the fastest and most effective way to protect against current attacks on your assets hosted in Office 365"/>
              </a:rPr>
              <a:t>Office 365 Security</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tooltip="The Rapid Cyberattack roadmap guides you through the fastest and most effective mitigations for ransomware and rapid destructive attacks like Wannacrypt and (not)Petya"/>
              </a:rPr>
              <a:t>Rapid Cyberattacks (</a:t>
            </a:r>
            <a:r>
              <a:rPr kumimoji="0" lang="en-US" sz="800" b="0" i="0"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tooltip="The Rapid Cyberattack roadmap guides you through the fastest and most effective mitigations for ransomware and rapid destructive attacks like Wannacrypt and (not)Petya"/>
              </a:rPr>
              <a:t>Wannacrypt</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tooltip="The Rapid Cyberattack roadmap guides you through the fastest and most effective mitigations for ransomware and rapid destructive attacks like Wannacrypt and (not)Petya"/>
              </a:rPr>
              <a:t>/Petya)</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95" name="Rectangle 394">
            <a:extLst>
              <a:ext uri="{FF2B5EF4-FFF2-40B4-BE49-F238E27FC236}">
                <a16:creationId xmlns:a16="http://schemas.microsoft.com/office/drawing/2014/main" id="{17C1F6CF-E499-44BF-8FD8-CCCBC1846237}"/>
              </a:ext>
            </a:extLst>
          </p:cNvPr>
          <p:cNvSpPr/>
          <p:nvPr/>
        </p:nvSpPr>
        <p:spPr bwMode="auto">
          <a:xfrm>
            <a:off x="10375853" y="1519843"/>
            <a:ext cx="1600200" cy="398853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6" name="Rectangle 395">
            <a:hlinkClick r:id="rId21" tooltip="Azure Active Directory (Azure AD) is Microsoft’s multi-tenant, cloud-based directory, and identity management service that combines core directory services, application access management, and identity protection into a single solution."/>
            <a:extLst>
              <a:ext uri="{FF2B5EF4-FFF2-40B4-BE49-F238E27FC236}">
                <a16:creationId xmlns:a16="http://schemas.microsoft.com/office/drawing/2014/main" id="{232F512B-4073-48D9-888F-D4C61A9BEAB4}"/>
              </a:ext>
            </a:extLst>
          </p:cNvPr>
          <p:cNvSpPr/>
          <p:nvPr/>
        </p:nvSpPr>
        <p:spPr>
          <a:xfrm>
            <a:off x="10445389" y="1543652"/>
            <a:ext cx="1499616" cy="392899"/>
          </a:xfrm>
          <a:prstGeom prst="rect">
            <a:avLst/>
          </a:prstGeom>
          <a:solidFill>
            <a:schemeClr val="bg1"/>
          </a:solidFill>
          <a:ln w="14224">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Active</a:t>
            </a:r>
            <a:b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Directory</a:t>
            </a:r>
          </a:p>
        </p:txBody>
      </p:sp>
      <p:sp>
        <p:nvSpPr>
          <p:cNvPr id="415" name="Rectangle 414">
            <a:hlinkClick r:id="rId22" tooltip="PAWs provide a dedicated secure OS to isolate and protect privileged credentials from common attack vectors (recommended even with a PAM solution). PAWs are also a foundational component of how Microsoft secures cloud services. "/>
            <a:extLst>
              <a:ext uri="{FF2B5EF4-FFF2-40B4-BE49-F238E27FC236}">
                <a16:creationId xmlns:a16="http://schemas.microsoft.com/office/drawing/2014/main" id="{DA0E1A56-6BCA-4D48-A3D8-5864518B1100}"/>
              </a:ext>
            </a:extLst>
          </p:cNvPr>
          <p:cNvSpPr/>
          <p:nvPr/>
        </p:nvSpPr>
        <p:spPr>
          <a:xfrm>
            <a:off x="2434539" y="5116379"/>
            <a:ext cx="9465941" cy="210312"/>
          </a:xfrm>
          <a:prstGeom prst="rect">
            <a:avLst/>
          </a:prstGeom>
          <a:solidFill>
            <a:srgbClr val="FEECED"/>
          </a:solidFill>
          <a:ln w="14224">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416" name="Straight Connector 415">
            <a:extLst>
              <a:ext uri="{FF2B5EF4-FFF2-40B4-BE49-F238E27FC236}">
                <a16:creationId xmlns:a16="http://schemas.microsoft.com/office/drawing/2014/main" id="{1FB27A8A-986B-4EE1-A675-365750CE6C35}"/>
              </a:ext>
            </a:extLst>
          </p:cNvPr>
          <p:cNvCxnSpPr>
            <a:cxnSpLocks/>
          </p:cNvCxnSpPr>
          <p:nvPr/>
        </p:nvCxnSpPr>
        <p:spPr>
          <a:xfrm>
            <a:off x="10462464" y="1864220"/>
            <a:ext cx="0" cy="2733553"/>
          </a:xfrm>
          <a:prstGeom prst="line">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7" name="Rectangle 416">
            <a:hlinkClick r:id="rId23"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0D191FAB-41E4-4F33-A585-0EAAB6AEC018}"/>
              </a:ext>
            </a:extLst>
          </p:cNvPr>
          <p:cNvSpPr/>
          <p:nvPr/>
        </p:nvSpPr>
        <p:spPr>
          <a:xfrm>
            <a:off x="10977239" y="4549447"/>
            <a:ext cx="773572" cy="211725"/>
          </a:xfrm>
          <a:prstGeom prst="rect">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ATP</a:t>
            </a:r>
          </a:p>
        </p:txBody>
      </p:sp>
      <p:cxnSp>
        <p:nvCxnSpPr>
          <p:cNvPr id="418" name="Straight Connector 417">
            <a:extLst>
              <a:ext uri="{FF2B5EF4-FFF2-40B4-BE49-F238E27FC236}">
                <a16:creationId xmlns:a16="http://schemas.microsoft.com/office/drawing/2014/main" id="{783A7AE9-61E5-4373-ABC1-5A4C811792EC}"/>
              </a:ext>
            </a:extLst>
          </p:cNvPr>
          <p:cNvCxnSpPr>
            <a:cxnSpLocks/>
          </p:cNvCxnSpPr>
          <p:nvPr/>
        </p:nvCxnSpPr>
        <p:spPr>
          <a:xfrm flipH="1">
            <a:off x="10689271" y="4670539"/>
            <a:ext cx="257279" cy="0"/>
          </a:xfrm>
          <a:prstGeom prst="line">
            <a:avLst/>
          </a:prstGeom>
          <a:ln w="190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20" name="Rectangle 419">
            <a:extLst>
              <a:ext uri="{FF2B5EF4-FFF2-40B4-BE49-F238E27FC236}">
                <a16:creationId xmlns:a16="http://schemas.microsoft.com/office/drawing/2014/main" id="{1B6FAF7A-D9DA-47AB-BDE1-4EFFC2A16B0B}"/>
              </a:ext>
            </a:extLst>
          </p:cNvPr>
          <p:cNvSpPr/>
          <p:nvPr/>
        </p:nvSpPr>
        <p:spPr>
          <a:xfrm>
            <a:off x="8502616" y="1510817"/>
            <a:ext cx="1627632" cy="261610"/>
          </a:xfrm>
          <a:prstGeom prst="rect">
            <a:avLst/>
          </a:prstGeom>
          <a:solidFill>
            <a:schemeClr val="accent2"/>
          </a:solidFill>
        </p:spPr>
        <p:txBody>
          <a:bodyPr wrap="square" rIns="9144">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Information Protection</a:t>
            </a:r>
          </a:p>
        </p:txBody>
      </p:sp>
      <p:grpSp>
        <p:nvGrpSpPr>
          <p:cNvPr id="461" name="Group 460">
            <a:extLst>
              <a:ext uri="{FF2B5EF4-FFF2-40B4-BE49-F238E27FC236}">
                <a16:creationId xmlns:a16="http://schemas.microsoft.com/office/drawing/2014/main" id="{325B9E10-4B03-43F0-BBB3-2EA2A45A8643}"/>
              </a:ext>
            </a:extLst>
          </p:cNvPr>
          <p:cNvGrpSpPr/>
          <p:nvPr/>
        </p:nvGrpSpPr>
        <p:grpSpPr>
          <a:xfrm>
            <a:off x="8689713" y="5859978"/>
            <a:ext cx="1309610" cy="226665"/>
            <a:chOff x="8958123" y="5771232"/>
            <a:chExt cx="1499616" cy="226665"/>
          </a:xfrm>
          <a:solidFill>
            <a:schemeClr val="bg2"/>
          </a:solidFill>
        </p:grpSpPr>
        <p:sp>
          <p:nvSpPr>
            <p:cNvPr id="462" name="Rectangle 461">
              <a:extLst>
                <a:ext uri="{FF2B5EF4-FFF2-40B4-BE49-F238E27FC236}">
                  <a16:creationId xmlns:a16="http://schemas.microsoft.com/office/drawing/2014/main" id="{830A174F-9E95-463B-98AC-F9DC8339745C}"/>
                </a:ext>
              </a:extLst>
            </p:cNvPr>
            <p:cNvSpPr/>
            <p:nvPr/>
          </p:nvSpPr>
          <p:spPr>
            <a:xfrm>
              <a:off x="8958123" y="5771232"/>
              <a:ext cx="1499616" cy="226665"/>
            </a:xfrm>
            <a:prstGeom prst="rect">
              <a:avLst/>
            </a:prstGeom>
            <a:solidFill>
              <a:schemeClr val="bg1">
                <a:lumMod val="95000"/>
              </a:schemeClr>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rIns="45720" rtlCol="0" anchor="ctr">
              <a:spAutoFit/>
            </a:bodyPr>
            <a:lstStyle/>
            <a:p>
              <a:pPr marL="115888"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Endpoint DLP</a:t>
              </a:r>
            </a:p>
          </p:txBody>
        </p:sp>
        <p:sp>
          <p:nvSpPr>
            <p:cNvPr id="463" name="Commitments_EC4D">
              <a:extLst>
                <a:ext uri="{FF2B5EF4-FFF2-40B4-BE49-F238E27FC236}">
                  <a16:creationId xmlns:a16="http://schemas.microsoft.com/office/drawing/2014/main" id="{867E86FF-1DB0-4664-9661-56B30FAB2EB7}"/>
                </a:ext>
              </a:extLst>
            </p:cNvPr>
            <p:cNvSpPr>
              <a:spLocks noChangeAspect="1" noEditPoints="1"/>
            </p:cNvSpPr>
            <p:nvPr/>
          </p:nvSpPr>
          <p:spPr bwMode="auto">
            <a:xfrm>
              <a:off x="9028318" y="5842573"/>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grpFill/>
            <a:ln w="952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6" name="Rectangle 15">
            <a:extLst>
              <a:ext uri="{FF2B5EF4-FFF2-40B4-BE49-F238E27FC236}">
                <a16:creationId xmlns:a16="http://schemas.microsoft.com/office/drawing/2014/main" id="{43FC34BC-F941-4950-8D08-91E9B1A87610}"/>
              </a:ext>
            </a:extLst>
          </p:cNvPr>
          <p:cNvSpPr/>
          <p:nvPr/>
        </p:nvSpPr>
        <p:spPr bwMode="auto">
          <a:xfrm>
            <a:off x="6595327" y="3001954"/>
            <a:ext cx="1627632" cy="3175387"/>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Rectangle 96">
            <a:hlinkClick r:id="rId24" tooltip="Azure Security Center provides critical security hygiene issue detection and remediation (no additional charge) as well as threat detection to monitor for advanced and emerging threats across a hybrid environment (cloud + on premises) "/>
            <a:extLst>
              <a:ext uri="{FF2B5EF4-FFF2-40B4-BE49-F238E27FC236}">
                <a16:creationId xmlns:a16="http://schemas.microsoft.com/office/drawing/2014/main" id="{3E4B678D-9BB9-445E-AEED-FE1F10067B9A}"/>
              </a:ext>
            </a:extLst>
          </p:cNvPr>
          <p:cNvSpPr/>
          <p:nvPr/>
        </p:nvSpPr>
        <p:spPr>
          <a:xfrm>
            <a:off x="6846868" y="3075593"/>
            <a:ext cx="1322358" cy="2498896"/>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t" anchorCtr="0">
            <a:noAutofit/>
          </a:bodyPr>
          <a:lstStyle/>
          <a:p>
            <a:pPr marL="0" marR="0" lvl="0" indent="0" algn="l" defTabSz="914400" rtl="0" eaLnBrk="1" fontAlgn="auto" latinLnBrk="0" hangingPunct="1">
              <a:lnSpc>
                <a:spcPct val="97000"/>
              </a:lnSpc>
              <a:spcBef>
                <a:spcPts val="0"/>
              </a:spcBef>
              <a:spcAft>
                <a:spcPts val="300"/>
              </a:spcAft>
              <a:buClrTx/>
              <a:buSzTx/>
              <a:buFontTx/>
              <a:buNone/>
              <a:tabLst/>
              <a:defRPr/>
            </a:pP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65" name="Rectangle 364">
            <a:hlinkClick r:id="rId25" tooltip="The Enhanced Security Administrative Environment (ESAE) provides a high security administrative forest to host PAWS and AD administrator accounts. "/>
            <a:extLst>
              <a:ext uri="{FF2B5EF4-FFF2-40B4-BE49-F238E27FC236}">
                <a16:creationId xmlns:a16="http://schemas.microsoft.com/office/drawing/2014/main" id="{DC5F2479-200F-49C1-9644-BB640F0C70EF}"/>
              </a:ext>
            </a:extLst>
          </p:cNvPr>
          <p:cNvSpPr/>
          <p:nvPr/>
        </p:nvSpPr>
        <p:spPr>
          <a:xfrm>
            <a:off x="10647554" y="5116379"/>
            <a:ext cx="1165781" cy="210312"/>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ESAE Admin Forest</a:t>
            </a:r>
          </a:p>
        </p:txBody>
      </p:sp>
      <p:sp>
        <p:nvSpPr>
          <p:cNvPr id="497" name="Rectangle 496">
            <a:hlinkClick r:id="rId26" tooltip="Privileged Access Workstation (PAW) provide a dedicated workstation operating system to isolate sensitive tasks and accounts (such as administration of Active Directory, Azure, Office 365, etc.)"/>
            <a:extLst>
              <a:ext uri="{FF2B5EF4-FFF2-40B4-BE49-F238E27FC236}">
                <a16:creationId xmlns:a16="http://schemas.microsoft.com/office/drawing/2014/main" id="{BB16238B-7335-4D04-860C-07354E2DA1EB}"/>
              </a:ext>
            </a:extLst>
          </p:cNvPr>
          <p:cNvSpPr/>
          <p:nvPr/>
        </p:nvSpPr>
        <p:spPr>
          <a:xfrm>
            <a:off x="2831312" y="5158408"/>
            <a:ext cx="2430474" cy="119392"/>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t" anchorCtr="0">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rPr>
              <a:t>Privileged Access Workstations (PAWs)</a:t>
            </a:r>
          </a:p>
        </p:txBody>
      </p:sp>
      <p:sp>
        <p:nvSpPr>
          <p:cNvPr id="498" name="Laptop_E770">
            <a:extLst>
              <a:ext uri="{FF2B5EF4-FFF2-40B4-BE49-F238E27FC236}">
                <a16:creationId xmlns:a16="http://schemas.microsoft.com/office/drawing/2014/main" id="{E3D1DD13-DA11-48BB-9944-947005032328}"/>
              </a:ext>
            </a:extLst>
          </p:cNvPr>
          <p:cNvSpPr>
            <a:spLocks noChangeAspect="1" noEditPoints="1"/>
          </p:cNvSpPr>
          <p:nvPr/>
        </p:nvSpPr>
        <p:spPr bwMode="auto">
          <a:xfrm>
            <a:off x="5512435" y="5149524"/>
            <a:ext cx="205552" cy="13716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9" name="Laptop_E770">
            <a:extLst>
              <a:ext uri="{FF2B5EF4-FFF2-40B4-BE49-F238E27FC236}">
                <a16:creationId xmlns:a16="http://schemas.microsoft.com/office/drawing/2014/main" id="{A443010F-368B-4AD3-83FC-AC7917F07956}"/>
              </a:ext>
            </a:extLst>
          </p:cNvPr>
          <p:cNvSpPr>
            <a:spLocks noChangeAspect="1" noEditPoints="1"/>
          </p:cNvSpPr>
          <p:nvPr/>
        </p:nvSpPr>
        <p:spPr bwMode="auto">
          <a:xfrm>
            <a:off x="2489841" y="5149524"/>
            <a:ext cx="205552" cy="13716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4" name="Rectangle 673">
            <a:extLst>
              <a:ext uri="{FF2B5EF4-FFF2-40B4-BE49-F238E27FC236}">
                <a16:creationId xmlns:a16="http://schemas.microsoft.com/office/drawing/2014/main" id="{BAEFD1F7-2704-46E2-81EB-AFE24783923B}"/>
              </a:ext>
            </a:extLst>
          </p:cNvPr>
          <p:cNvSpPr/>
          <p:nvPr/>
        </p:nvSpPr>
        <p:spPr bwMode="auto">
          <a:xfrm>
            <a:off x="2907396" y="4425394"/>
            <a:ext cx="314436" cy="1843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6" name="Group 205">
            <a:extLst>
              <a:ext uri="{FF2B5EF4-FFF2-40B4-BE49-F238E27FC236}">
                <a16:creationId xmlns:a16="http://schemas.microsoft.com/office/drawing/2014/main" id="{8D6212BF-48DF-4188-85D0-21D89B778766}"/>
              </a:ext>
            </a:extLst>
          </p:cNvPr>
          <p:cNvGrpSpPr/>
          <p:nvPr/>
        </p:nvGrpSpPr>
        <p:grpSpPr>
          <a:xfrm>
            <a:off x="5428382" y="3175794"/>
            <a:ext cx="739483" cy="694363"/>
            <a:chOff x="4978097" y="3102396"/>
            <a:chExt cx="739483" cy="694363"/>
          </a:xfrm>
        </p:grpSpPr>
        <p:sp>
          <p:nvSpPr>
            <p:cNvPr id="512" name="Rectangle 511">
              <a:hlinkClick r:id="rId27" tooltip="Azure Marketplace includes many security appliances from leading vendors among the thousands of certified, open source, and community software applications and developer services— all pre-configured for Microsoft Azure. "/>
              <a:extLst>
                <a:ext uri="{FF2B5EF4-FFF2-40B4-BE49-F238E27FC236}">
                  <a16:creationId xmlns:a16="http://schemas.microsoft.com/office/drawing/2014/main" id="{8B48EC0D-E8B2-4822-A0B3-CF690DA80F13}"/>
                </a:ext>
              </a:extLst>
            </p:cNvPr>
            <p:cNvSpPr/>
            <p:nvPr/>
          </p:nvSpPr>
          <p:spPr>
            <a:xfrm>
              <a:off x="4978097" y="3102396"/>
              <a:ext cx="739483" cy="694363"/>
            </a:xfrm>
            <a:prstGeom prst="rect">
              <a:avLst/>
            </a:prstGeom>
            <a:solidFill>
              <a:schemeClr val="bg1"/>
            </a:solidFill>
            <a:ln w="14224">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18288" rIns="18288"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a:t>
              </a:r>
              <a:br>
                <a:rPr kumimoji="0" lang="en-US" sz="8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Appliances</a:t>
              </a:r>
            </a:p>
          </p:txBody>
        </p:sp>
        <p:grpSp>
          <p:nvGrpSpPr>
            <p:cNvPr id="515" name="Group 514">
              <a:extLst>
                <a:ext uri="{FF2B5EF4-FFF2-40B4-BE49-F238E27FC236}">
                  <a16:creationId xmlns:a16="http://schemas.microsoft.com/office/drawing/2014/main" id="{AE0522EF-59F8-4201-8B38-AB6774DD8651}"/>
                </a:ext>
              </a:extLst>
            </p:cNvPr>
            <p:cNvGrpSpPr/>
            <p:nvPr/>
          </p:nvGrpSpPr>
          <p:grpSpPr>
            <a:xfrm>
              <a:off x="5030265" y="3420535"/>
              <a:ext cx="627485" cy="363499"/>
              <a:chOff x="6109711" y="3090710"/>
              <a:chExt cx="627485" cy="363499"/>
            </a:xfrm>
          </p:grpSpPr>
          <p:pic>
            <p:nvPicPr>
              <p:cNvPr id="516" name="Picture 515">
                <a:extLst>
                  <a:ext uri="{FF2B5EF4-FFF2-40B4-BE49-F238E27FC236}">
                    <a16:creationId xmlns:a16="http://schemas.microsoft.com/office/drawing/2014/main" id="{E789CB8D-EF79-4F04-AEB9-BB401CAC3B99}"/>
                  </a:ext>
                </a:extLst>
              </p:cNvPr>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6110502" y="3310834"/>
                <a:ext cx="143375" cy="143375"/>
              </a:xfrm>
              <a:prstGeom prst="rect">
                <a:avLst/>
              </a:prstGeom>
            </p:spPr>
          </p:pic>
          <p:pic>
            <p:nvPicPr>
              <p:cNvPr id="517" name="Picture 516">
                <a:extLst>
                  <a:ext uri="{FF2B5EF4-FFF2-40B4-BE49-F238E27FC236}">
                    <a16:creationId xmlns:a16="http://schemas.microsoft.com/office/drawing/2014/main" id="{8DA88A3E-8446-475A-9D4D-5B873018DA5E}"/>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6335864" y="3281630"/>
                <a:ext cx="140760" cy="140760"/>
              </a:xfrm>
              <a:prstGeom prst="rect">
                <a:avLst/>
              </a:prstGeom>
            </p:spPr>
          </p:pic>
          <p:pic>
            <p:nvPicPr>
              <p:cNvPr id="518" name="Picture 517">
                <a:extLst>
                  <a:ext uri="{FF2B5EF4-FFF2-40B4-BE49-F238E27FC236}">
                    <a16:creationId xmlns:a16="http://schemas.microsoft.com/office/drawing/2014/main" id="{18542EE9-DBE3-49C2-B25F-1EBC4CF1FE84}"/>
                  </a:ext>
                </a:extLst>
              </p:cNvPr>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6109711" y="3096167"/>
                <a:ext cx="144712" cy="144712"/>
              </a:xfrm>
              <a:prstGeom prst="rect">
                <a:avLst/>
              </a:prstGeom>
            </p:spPr>
          </p:pic>
          <p:pic>
            <p:nvPicPr>
              <p:cNvPr id="519" name="Picture 518">
                <a:extLst>
                  <a:ext uri="{FF2B5EF4-FFF2-40B4-BE49-F238E27FC236}">
                    <a16:creationId xmlns:a16="http://schemas.microsoft.com/office/drawing/2014/main" id="{DFDDEE88-6B06-4C7E-893D-67D5B4CAC215}"/>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6325693" y="3090710"/>
                <a:ext cx="143375" cy="143375"/>
              </a:xfrm>
              <a:prstGeom prst="rect">
                <a:avLst/>
              </a:prstGeom>
            </p:spPr>
          </p:pic>
          <p:grpSp>
            <p:nvGrpSpPr>
              <p:cNvPr id="520" name="Group 519">
                <a:extLst>
                  <a:ext uri="{FF2B5EF4-FFF2-40B4-BE49-F238E27FC236}">
                    <a16:creationId xmlns:a16="http://schemas.microsoft.com/office/drawing/2014/main" id="{1D86705C-4908-4323-92FB-7C81F15C9C46}"/>
                  </a:ext>
                </a:extLst>
              </p:cNvPr>
              <p:cNvGrpSpPr/>
              <p:nvPr/>
            </p:nvGrpSpPr>
            <p:grpSpPr>
              <a:xfrm>
                <a:off x="6548524" y="3342843"/>
                <a:ext cx="188672" cy="45740"/>
                <a:chOff x="1287209" y="960836"/>
                <a:chExt cx="418504" cy="101463"/>
              </a:xfrm>
              <a:solidFill>
                <a:schemeClr val="tx1">
                  <a:lumMod val="65000"/>
                  <a:lumOff val="35000"/>
                </a:schemeClr>
              </a:solidFill>
            </p:grpSpPr>
            <p:sp>
              <p:nvSpPr>
                <p:cNvPr id="522" name="Oval 521">
                  <a:extLst>
                    <a:ext uri="{FF2B5EF4-FFF2-40B4-BE49-F238E27FC236}">
                      <a16:creationId xmlns:a16="http://schemas.microsoft.com/office/drawing/2014/main" id="{4DC86AFC-F905-440D-8DA7-C7ABF53D304A}"/>
                    </a:ext>
                  </a:extLst>
                </p:cNvPr>
                <p:cNvSpPr/>
                <p:nvPr/>
              </p:nvSpPr>
              <p:spPr bwMode="auto">
                <a:xfrm>
                  <a:off x="1287209" y="960836"/>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3" name="Oval 522">
                  <a:extLst>
                    <a:ext uri="{FF2B5EF4-FFF2-40B4-BE49-F238E27FC236}">
                      <a16:creationId xmlns:a16="http://schemas.microsoft.com/office/drawing/2014/main" id="{8EE34B56-4BD7-46FB-B548-1C8FFE495111}"/>
                    </a:ext>
                  </a:extLst>
                </p:cNvPr>
                <p:cNvSpPr/>
                <p:nvPr/>
              </p:nvSpPr>
              <p:spPr bwMode="auto">
                <a:xfrm>
                  <a:off x="1445754" y="960845"/>
                  <a:ext cx="101414" cy="10141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4" name="Oval 523">
                  <a:extLst>
                    <a:ext uri="{FF2B5EF4-FFF2-40B4-BE49-F238E27FC236}">
                      <a16:creationId xmlns:a16="http://schemas.microsoft.com/office/drawing/2014/main" id="{3694CA44-D4AF-4863-8DA4-20BD46436FE0}"/>
                    </a:ext>
                  </a:extLst>
                </p:cNvPr>
                <p:cNvSpPr/>
                <p:nvPr/>
              </p:nvSpPr>
              <p:spPr bwMode="auto">
                <a:xfrm>
                  <a:off x="1604299" y="960883"/>
                  <a:ext cx="101414"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521" name="Picture 520">
                <a:extLst>
                  <a:ext uri="{FF2B5EF4-FFF2-40B4-BE49-F238E27FC236}">
                    <a16:creationId xmlns:a16="http://schemas.microsoft.com/office/drawing/2014/main" id="{137DE8CA-6A4A-4865-995B-E2BA11CF575B}"/>
                  </a:ext>
                </a:extLst>
              </p:cNvPr>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6574513" y="3095267"/>
                <a:ext cx="140332" cy="140332"/>
              </a:xfrm>
              <a:prstGeom prst="rect">
                <a:avLst/>
              </a:prstGeom>
            </p:spPr>
          </p:pic>
        </p:grpSp>
      </p:grpSp>
      <p:cxnSp>
        <p:nvCxnSpPr>
          <p:cNvPr id="554" name="Straight Connector 553">
            <a:extLst>
              <a:ext uri="{FF2B5EF4-FFF2-40B4-BE49-F238E27FC236}">
                <a16:creationId xmlns:a16="http://schemas.microsoft.com/office/drawing/2014/main" id="{607C20CD-E699-4687-837C-621A23DE9CE1}"/>
              </a:ext>
            </a:extLst>
          </p:cNvPr>
          <p:cNvCxnSpPr>
            <a:cxnSpLocks/>
          </p:cNvCxnSpPr>
          <p:nvPr/>
        </p:nvCxnSpPr>
        <p:spPr>
          <a:xfrm flipH="1" flipV="1">
            <a:off x="8349353" y="591958"/>
            <a:ext cx="1083" cy="4524421"/>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55" name="Straight Connector 554">
            <a:extLst>
              <a:ext uri="{FF2B5EF4-FFF2-40B4-BE49-F238E27FC236}">
                <a16:creationId xmlns:a16="http://schemas.microsoft.com/office/drawing/2014/main" id="{84CF4A6C-1699-4DBE-B12C-DCFE9D492D2B}"/>
              </a:ext>
            </a:extLst>
          </p:cNvPr>
          <p:cNvCxnSpPr>
            <a:cxnSpLocks/>
          </p:cNvCxnSpPr>
          <p:nvPr/>
        </p:nvCxnSpPr>
        <p:spPr>
          <a:xfrm flipH="1">
            <a:off x="8351319" y="575104"/>
            <a:ext cx="119111" cy="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10" name="Group 9">
            <a:extLst>
              <a:ext uri="{FF2B5EF4-FFF2-40B4-BE49-F238E27FC236}">
                <a16:creationId xmlns:a16="http://schemas.microsoft.com/office/drawing/2014/main" id="{F7160ACE-7B4C-45EB-9A58-FF0126B35852}"/>
              </a:ext>
            </a:extLst>
          </p:cNvPr>
          <p:cNvGrpSpPr/>
          <p:nvPr/>
        </p:nvGrpSpPr>
        <p:grpSpPr>
          <a:xfrm>
            <a:off x="4366364" y="3547430"/>
            <a:ext cx="370338" cy="327772"/>
            <a:chOff x="4723767" y="3080378"/>
            <a:chExt cx="439858" cy="389301"/>
          </a:xfrm>
        </p:grpSpPr>
        <p:pic>
          <p:nvPicPr>
            <p:cNvPr id="414" name="Picture 413">
              <a:extLst>
                <a:ext uri="{FF2B5EF4-FFF2-40B4-BE49-F238E27FC236}">
                  <a16:creationId xmlns:a16="http://schemas.microsoft.com/office/drawing/2014/main" id="{AC4D97CD-ACA8-4170-8C77-7F9D3EA7DBCE}"/>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492" name="Group 491">
              <a:extLst>
                <a:ext uri="{FF2B5EF4-FFF2-40B4-BE49-F238E27FC236}">
                  <a16:creationId xmlns:a16="http://schemas.microsoft.com/office/drawing/2014/main" id="{7E096FC3-A8AB-44D7-B8D1-2D794A1DEA11}"/>
                </a:ext>
              </a:extLst>
            </p:cNvPr>
            <p:cNvGrpSpPr/>
            <p:nvPr/>
          </p:nvGrpSpPr>
          <p:grpSpPr>
            <a:xfrm>
              <a:off x="4723767" y="3080378"/>
              <a:ext cx="439858" cy="389301"/>
              <a:chOff x="3131835" y="4047725"/>
              <a:chExt cx="439858" cy="389301"/>
            </a:xfrm>
          </p:grpSpPr>
          <p:grpSp>
            <p:nvGrpSpPr>
              <p:cNvPr id="504" name="Group 503">
                <a:extLst>
                  <a:ext uri="{FF2B5EF4-FFF2-40B4-BE49-F238E27FC236}">
                    <a16:creationId xmlns:a16="http://schemas.microsoft.com/office/drawing/2014/main" id="{603ACBF0-4791-46D1-8877-6BF43FAA0A34}"/>
                  </a:ext>
                </a:extLst>
              </p:cNvPr>
              <p:cNvGrpSpPr/>
              <p:nvPr/>
            </p:nvGrpSpPr>
            <p:grpSpPr>
              <a:xfrm>
                <a:off x="3131835" y="4047725"/>
                <a:ext cx="182560" cy="348911"/>
                <a:chOff x="2136298" y="4226790"/>
                <a:chExt cx="196678" cy="375893"/>
              </a:xfrm>
            </p:grpSpPr>
            <p:sp>
              <p:nvSpPr>
                <p:cNvPr id="526" name="Rectangle 525">
                  <a:extLst>
                    <a:ext uri="{FF2B5EF4-FFF2-40B4-BE49-F238E27FC236}">
                      <a16:creationId xmlns:a16="http://schemas.microsoft.com/office/drawing/2014/main" id="{87EFA601-FD9E-4D5D-8FFD-CBD9B5212D2E}"/>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7" name="server">
                  <a:extLst>
                    <a:ext uri="{FF2B5EF4-FFF2-40B4-BE49-F238E27FC236}">
                      <a16:creationId xmlns:a16="http://schemas.microsoft.com/office/drawing/2014/main" id="{EDE8AC5B-7EEB-40A1-9A6A-49737AF8575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11" name="Oval 510">
                <a:extLst>
                  <a:ext uri="{FF2B5EF4-FFF2-40B4-BE49-F238E27FC236}">
                    <a16:creationId xmlns:a16="http://schemas.microsoft.com/office/drawing/2014/main" id="{E669F53A-DF4D-4F6F-8215-054195ECAC18}"/>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4" name="Picture 513">
                <a:extLst>
                  <a:ext uri="{FF2B5EF4-FFF2-40B4-BE49-F238E27FC236}">
                    <a16:creationId xmlns:a16="http://schemas.microsoft.com/office/drawing/2014/main" id="{5EF35BED-A8F0-46B3-872D-4BA54321A35B}"/>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25" name="Freeform 6">
                <a:extLst>
                  <a:ext uri="{FF2B5EF4-FFF2-40B4-BE49-F238E27FC236}">
                    <a16:creationId xmlns:a16="http://schemas.microsoft.com/office/drawing/2014/main" id="{34A491C2-1FD1-416E-9510-2116BB52E1E4}"/>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566" name="Group 565">
            <a:extLst>
              <a:ext uri="{FF2B5EF4-FFF2-40B4-BE49-F238E27FC236}">
                <a16:creationId xmlns:a16="http://schemas.microsoft.com/office/drawing/2014/main" id="{7B9BE697-26B5-41AB-8E29-5C6F7B140006}"/>
              </a:ext>
            </a:extLst>
          </p:cNvPr>
          <p:cNvGrpSpPr/>
          <p:nvPr/>
        </p:nvGrpSpPr>
        <p:grpSpPr>
          <a:xfrm>
            <a:off x="3777220" y="3547430"/>
            <a:ext cx="370338" cy="327772"/>
            <a:chOff x="4723767" y="3080378"/>
            <a:chExt cx="439858" cy="389301"/>
          </a:xfrm>
        </p:grpSpPr>
        <p:pic>
          <p:nvPicPr>
            <p:cNvPr id="571" name="Picture 570">
              <a:extLst>
                <a:ext uri="{FF2B5EF4-FFF2-40B4-BE49-F238E27FC236}">
                  <a16:creationId xmlns:a16="http://schemas.microsoft.com/office/drawing/2014/main" id="{915EC2B4-9841-4A3D-A13A-81A78491D057}"/>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72" name="Group 571">
              <a:extLst>
                <a:ext uri="{FF2B5EF4-FFF2-40B4-BE49-F238E27FC236}">
                  <a16:creationId xmlns:a16="http://schemas.microsoft.com/office/drawing/2014/main" id="{003C0D33-B8C2-46C1-9173-157D9CE6B07B}"/>
                </a:ext>
              </a:extLst>
            </p:cNvPr>
            <p:cNvGrpSpPr/>
            <p:nvPr/>
          </p:nvGrpSpPr>
          <p:grpSpPr>
            <a:xfrm>
              <a:off x="4723767" y="3080378"/>
              <a:ext cx="439858" cy="389301"/>
              <a:chOff x="3131835" y="4047725"/>
              <a:chExt cx="439858" cy="389301"/>
            </a:xfrm>
          </p:grpSpPr>
          <p:grpSp>
            <p:nvGrpSpPr>
              <p:cNvPr id="573" name="Group 572">
                <a:extLst>
                  <a:ext uri="{FF2B5EF4-FFF2-40B4-BE49-F238E27FC236}">
                    <a16:creationId xmlns:a16="http://schemas.microsoft.com/office/drawing/2014/main" id="{CF6F55E2-C9B2-4A1E-B06E-B6C023D03929}"/>
                  </a:ext>
                </a:extLst>
              </p:cNvPr>
              <p:cNvGrpSpPr/>
              <p:nvPr/>
            </p:nvGrpSpPr>
            <p:grpSpPr>
              <a:xfrm>
                <a:off x="3131835" y="4047725"/>
                <a:ext cx="182560" cy="348911"/>
                <a:chOff x="2136298" y="4226790"/>
                <a:chExt cx="196678" cy="375893"/>
              </a:xfrm>
            </p:grpSpPr>
            <p:sp>
              <p:nvSpPr>
                <p:cNvPr id="603" name="Rectangle 602">
                  <a:extLst>
                    <a:ext uri="{FF2B5EF4-FFF2-40B4-BE49-F238E27FC236}">
                      <a16:creationId xmlns:a16="http://schemas.microsoft.com/office/drawing/2014/main" id="{6154AC2F-DA5B-47A2-93E6-529AF8BC187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4" name="server">
                  <a:extLst>
                    <a:ext uri="{FF2B5EF4-FFF2-40B4-BE49-F238E27FC236}">
                      <a16:creationId xmlns:a16="http://schemas.microsoft.com/office/drawing/2014/main" id="{16EC4974-35DF-4BF8-9978-9C96B28EDBDD}"/>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74" name="Oval 573">
                <a:extLst>
                  <a:ext uri="{FF2B5EF4-FFF2-40B4-BE49-F238E27FC236}">
                    <a16:creationId xmlns:a16="http://schemas.microsoft.com/office/drawing/2014/main" id="{C1AEE6E6-9AFE-4FC0-A3FD-EF5BFB3F6B07}"/>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76" name="Picture 575">
                <a:extLst>
                  <a:ext uri="{FF2B5EF4-FFF2-40B4-BE49-F238E27FC236}">
                    <a16:creationId xmlns:a16="http://schemas.microsoft.com/office/drawing/2014/main" id="{D739B82B-3215-4F0F-831B-AAA3C73A7268}"/>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02" name="Freeform 6">
                <a:extLst>
                  <a:ext uri="{FF2B5EF4-FFF2-40B4-BE49-F238E27FC236}">
                    <a16:creationId xmlns:a16="http://schemas.microsoft.com/office/drawing/2014/main" id="{33346D4F-7832-4AE9-97ED-1BB54263221F}"/>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11" name="Rectangle 10">
            <a:extLst>
              <a:ext uri="{FF2B5EF4-FFF2-40B4-BE49-F238E27FC236}">
                <a16:creationId xmlns:a16="http://schemas.microsoft.com/office/drawing/2014/main" id="{6D5A3232-7F2D-46ED-8C82-BF7A9D46C38B}"/>
              </a:ext>
            </a:extLst>
          </p:cNvPr>
          <p:cNvSpPr/>
          <p:nvPr/>
        </p:nvSpPr>
        <p:spPr bwMode="auto">
          <a:xfrm>
            <a:off x="5013285" y="3073735"/>
            <a:ext cx="1375204" cy="184678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914400" h="914400">
                <a:moveTo>
                  <a:pt x="0" y="0"/>
                </a:moveTo>
                <a:lnTo>
                  <a:pt x="914400" y="0"/>
                </a:lnTo>
                <a:lnTo>
                  <a:pt x="914400"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03C6C"/>
              </a:solidFill>
              <a:effectLst/>
              <a:uLnTx/>
              <a:uFillTx/>
              <a:latin typeface="Segoe UI"/>
              <a:ea typeface="Segoe UI" pitchFamily="34" charset="0"/>
              <a:cs typeface="Segoe UI" pitchFamily="34" charset="0"/>
            </a:endParaRPr>
          </a:p>
        </p:txBody>
      </p:sp>
      <p:sp>
        <p:nvSpPr>
          <p:cNvPr id="605" name="Rectangle 10">
            <a:extLst>
              <a:ext uri="{FF2B5EF4-FFF2-40B4-BE49-F238E27FC236}">
                <a16:creationId xmlns:a16="http://schemas.microsoft.com/office/drawing/2014/main" id="{FFD19AD5-46B0-4C41-928B-A66A4D5912AD}"/>
              </a:ext>
            </a:extLst>
          </p:cNvPr>
          <p:cNvSpPr/>
          <p:nvPr/>
        </p:nvSpPr>
        <p:spPr bwMode="auto">
          <a:xfrm rot="10800000">
            <a:off x="4827582" y="3074649"/>
            <a:ext cx="1518012" cy="1845947"/>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3192673 w 4107073"/>
              <a:gd name="connsiteY0" fmla="*/ 0 h 914400"/>
              <a:gd name="connsiteX1" fmla="*/ 4107073 w 4107073"/>
              <a:gd name="connsiteY1" fmla="*/ 0 h 914400"/>
              <a:gd name="connsiteX2" fmla="*/ 4107073 w 4107073"/>
              <a:gd name="connsiteY2" fmla="*/ 914400 h 914400"/>
              <a:gd name="connsiteX3" fmla="*/ 0 w 4107073"/>
              <a:gd name="connsiteY3" fmla="*/ 914400 h 914400"/>
              <a:gd name="connsiteX0" fmla="*/ 2243407 w 4107073"/>
              <a:gd name="connsiteY0" fmla="*/ 1404 h 914400"/>
              <a:gd name="connsiteX1" fmla="*/ 4107073 w 4107073"/>
              <a:gd name="connsiteY1" fmla="*/ 0 h 914400"/>
              <a:gd name="connsiteX2" fmla="*/ 4107073 w 4107073"/>
              <a:gd name="connsiteY2" fmla="*/ 914400 h 914400"/>
              <a:gd name="connsiteX3" fmla="*/ 0 w 4107073"/>
              <a:gd name="connsiteY3" fmla="*/ 914400 h 914400"/>
              <a:gd name="connsiteX0" fmla="*/ 2213109 w 4107073"/>
              <a:gd name="connsiteY0" fmla="*/ 0 h 918614"/>
              <a:gd name="connsiteX1" fmla="*/ 4107073 w 4107073"/>
              <a:gd name="connsiteY1" fmla="*/ 4214 h 918614"/>
              <a:gd name="connsiteX2" fmla="*/ 4107073 w 4107073"/>
              <a:gd name="connsiteY2" fmla="*/ 918614 h 918614"/>
              <a:gd name="connsiteX3" fmla="*/ 0 w 4107073"/>
              <a:gd name="connsiteY3" fmla="*/ 918614 h 918614"/>
              <a:gd name="connsiteX0" fmla="*/ 2213109 w 4107073"/>
              <a:gd name="connsiteY0" fmla="*/ 0 h 915805"/>
              <a:gd name="connsiteX1" fmla="*/ 4107073 w 4107073"/>
              <a:gd name="connsiteY1" fmla="*/ 1405 h 915805"/>
              <a:gd name="connsiteX2" fmla="*/ 4107073 w 4107073"/>
              <a:gd name="connsiteY2" fmla="*/ 915805 h 915805"/>
              <a:gd name="connsiteX3" fmla="*/ 0 w 4107073"/>
              <a:gd name="connsiteY3" fmla="*/ 915805 h 915805"/>
              <a:gd name="connsiteX0" fmla="*/ 2658011 w 4551975"/>
              <a:gd name="connsiteY0" fmla="*/ 0 h 915805"/>
              <a:gd name="connsiteX1" fmla="*/ 4551975 w 4551975"/>
              <a:gd name="connsiteY1" fmla="*/ 1405 h 915805"/>
              <a:gd name="connsiteX2" fmla="*/ 4551975 w 4551975"/>
              <a:gd name="connsiteY2" fmla="*/ 915805 h 915805"/>
              <a:gd name="connsiteX3" fmla="*/ 0 w 4551975"/>
              <a:gd name="connsiteY3" fmla="*/ 915805 h 915805"/>
              <a:gd name="connsiteX0" fmla="*/ 2185614 w 4551975"/>
              <a:gd name="connsiteY0" fmla="*/ 130 h 914400"/>
              <a:gd name="connsiteX1" fmla="*/ 4551975 w 4551975"/>
              <a:gd name="connsiteY1" fmla="*/ 0 h 914400"/>
              <a:gd name="connsiteX2" fmla="*/ 4551975 w 4551975"/>
              <a:gd name="connsiteY2" fmla="*/ 914400 h 914400"/>
              <a:gd name="connsiteX3" fmla="*/ 0 w 455197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551975" h="914400">
                <a:moveTo>
                  <a:pt x="2185614" y="130"/>
                </a:moveTo>
                <a:lnTo>
                  <a:pt x="4551975" y="0"/>
                </a:lnTo>
                <a:lnTo>
                  <a:pt x="4551975"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a:extLst>
              <a:ext uri="{FF2B5EF4-FFF2-40B4-BE49-F238E27FC236}">
                <a16:creationId xmlns:a16="http://schemas.microsoft.com/office/drawing/2014/main" id="{22B9AE6C-27F6-4AFE-9162-A0514AAD05F0}"/>
              </a:ext>
            </a:extLst>
          </p:cNvPr>
          <p:cNvSpPr/>
          <p:nvPr/>
        </p:nvSpPr>
        <p:spPr bwMode="auto">
          <a:xfrm>
            <a:off x="4830384" y="3791227"/>
            <a:ext cx="186624"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06" name="Rectangle 115">
            <a:extLst>
              <a:ext uri="{FF2B5EF4-FFF2-40B4-BE49-F238E27FC236}">
                <a16:creationId xmlns:a16="http://schemas.microsoft.com/office/drawing/2014/main" id="{81DABEDA-3853-49F9-A385-DFDC4183D6CB}"/>
              </a:ext>
            </a:extLst>
          </p:cNvPr>
          <p:cNvSpPr/>
          <p:nvPr/>
        </p:nvSpPr>
        <p:spPr bwMode="auto">
          <a:xfrm flipH="1">
            <a:off x="5056325" y="3788853"/>
            <a:ext cx="1326116"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607" name="Graphic 606">
            <a:extLst>
              <a:ext uri="{FF2B5EF4-FFF2-40B4-BE49-F238E27FC236}">
                <a16:creationId xmlns:a16="http://schemas.microsoft.com/office/drawing/2014/main" id="{B357B54B-824E-4012-A8CD-4F858D8A0189}"/>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rot="16200000">
            <a:off x="6186094" y="3864658"/>
            <a:ext cx="373956" cy="101989"/>
          </a:xfrm>
          <a:prstGeom prst="rect">
            <a:avLst/>
          </a:prstGeom>
        </p:spPr>
      </p:pic>
      <p:grpSp>
        <p:nvGrpSpPr>
          <p:cNvPr id="536" name="Group 535">
            <a:extLst>
              <a:ext uri="{FF2B5EF4-FFF2-40B4-BE49-F238E27FC236}">
                <a16:creationId xmlns:a16="http://schemas.microsoft.com/office/drawing/2014/main" id="{07A89111-815C-4E3E-B908-29E81FD27153}"/>
              </a:ext>
            </a:extLst>
          </p:cNvPr>
          <p:cNvGrpSpPr/>
          <p:nvPr/>
        </p:nvGrpSpPr>
        <p:grpSpPr>
          <a:xfrm>
            <a:off x="4940299" y="3547430"/>
            <a:ext cx="370338" cy="327772"/>
            <a:chOff x="4723767" y="3080378"/>
            <a:chExt cx="439858" cy="389301"/>
          </a:xfrm>
        </p:grpSpPr>
        <p:pic>
          <p:nvPicPr>
            <p:cNvPr id="539" name="Picture 538">
              <a:extLst>
                <a:ext uri="{FF2B5EF4-FFF2-40B4-BE49-F238E27FC236}">
                  <a16:creationId xmlns:a16="http://schemas.microsoft.com/office/drawing/2014/main" id="{97330FDC-C486-4918-B985-8DF889619523}"/>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40" name="Group 539">
              <a:extLst>
                <a:ext uri="{FF2B5EF4-FFF2-40B4-BE49-F238E27FC236}">
                  <a16:creationId xmlns:a16="http://schemas.microsoft.com/office/drawing/2014/main" id="{9CEC46AC-FDAF-4D4D-A745-9EC37156BCB2}"/>
                </a:ext>
              </a:extLst>
            </p:cNvPr>
            <p:cNvGrpSpPr/>
            <p:nvPr/>
          </p:nvGrpSpPr>
          <p:grpSpPr>
            <a:xfrm>
              <a:off x="4723767" y="3080378"/>
              <a:ext cx="439858" cy="389301"/>
              <a:chOff x="3131835" y="4047725"/>
              <a:chExt cx="439858" cy="389301"/>
            </a:xfrm>
          </p:grpSpPr>
          <p:grpSp>
            <p:nvGrpSpPr>
              <p:cNvPr id="541" name="Group 540">
                <a:extLst>
                  <a:ext uri="{FF2B5EF4-FFF2-40B4-BE49-F238E27FC236}">
                    <a16:creationId xmlns:a16="http://schemas.microsoft.com/office/drawing/2014/main" id="{BF4D4ECF-6516-4F09-A7B6-22A8B6EAF3F3}"/>
                  </a:ext>
                </a:extLst>
              </p:cNvPr>
              <p:cNvGrpSpPr/>
              <p:nvPr/>
            </p:nvGrpSpPr>
            <p:grpSpPr>
              <a:xfrm>
                <a:off x="3131835" y="4047725"/>
                <a:ext cx="182560" cy="348911"/>
                <a:chOff x="2136298" y="4226790"/>
                <a:chExt cx="196678" cy="375893"/>
              </a:xfrm>
            </p:grpSpPr>
            <p:sp>
              <p:nvSpPr>
                <p:cNvPr id="563" name="Rectangle 562">
                  <a:extLst>
                    <a:ext uri="{FF2B5EF4-FFF2-40B4-BE49-F238E27FC236}">
                      <a16:creationId xmlns:a16="http://schemas.microsoft.com/office/drawing/2014/main" id="{F4E49CA2-BDB0-491C-B0C3-0B815366D768}"/>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4" name="server">
                  <a:extLst>
                    <a:ext uri="{FF2B5EF4-FFF2-40B4-BE49-F238E27FC236}">
                      <a16:creationId xmlns:a16="http://schemas.microsoft.com/office/drawing/2014/main" id="{908D9736-3389-4037-86CE-495CCDB816F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42" name="Oval 541">
                <a:extLst>
                  <a:ext uri="{FF2B5EF4-FFF2-40B4-BE49-F238E27FC236}">
                    <a16:creationId xmlns:a16="http://schemas.microsoft.com/office/drawing/2014/main" id="{D8960E09-FAB7-426D-8743-82C8E0258493}"/>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3" name="Picture 542">
                <a:extLst>
                  <a:ext uri="{FF2B5EF4-FFF2-40B4-BE49-F238E27FC236}">
                    <a16:creationId xmlns:a16="http://schemas.microsoft.com/office/drawing/2014/main" id="{E61D430D-6764-40F4-A135-5FA8B1335F5E}"/>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60" name="Freeform 6">
                <a:extLst>
                  <a:ext uri="{FF2B5EF4-FFF2-40B4-BE49-F238E27FC236}">
                    <a16:creationId xmlns:a16="http://schemas.microsoft.com/office/drawing/2014/main" id="{C153E579-C699-4076-AC2E-CFF21CF4E83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609" name="Rectangle 115">
            <a:extLst>
              <a:ext uri="{FF2B5EF4-FFF2-40B4-BE49-F238E27FC236}">
                <a16:creationId xmlns:a16="http://schemas.microsoft.com/office/drawing/2014/main" id="{5DDCE182-8101-4D57-AF92-321612D69778}"/>
              </a:ext>
            </a:extLst>
          </p:cNvPr>
          <p:cNvSpPr/>
          <p:nvPr/>
        </p:nvSpPr>
        <p:spPr bwMode="auto">
          <a:xfrm>
            <a:off x="6172966" y="3073735"/>
            <a:ext cx="172138" cy="448687"/>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10" name="Rectangle 115">
            <a:extLst>
              <a:ext uri="{FF2B5EF4-FFF2-40B4-BE49-F238E27FC236}">
                <a16:creationId xmlns:a16="http://schemas.microsoft.com/office/drawing/2014/main" id="{CA692FC8-B1B1-407E-9EFE-83FF46D9C96B}"/>
              </a:ext>
            </a:extLst>
          </p:cNvPr>
          <p:cNvSpPr/>
          <p:nvPr/>
        </p:nvSpPr>
        <p:spPr bwMode="auto">
          <a:xfrm flipV="1">
            <a:off x="6171305" y="3568728"/>
            <a:ext cx="217478" cy="152729"/>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37" name="Graphic 136">
            <a:extLst>
              <a:ext uri="{FF2B5EF4-FFF2-40B4-BE49-F238E27FC236}">
                <a16:creationId xmlns:a16="http://schemas.microsoft.com/office/drawing/2014/main" id="{929BA507-8B5F-4AA7-A450-0571456206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90885" y="3617842"/>
            <a:ext cx="155363" cy="144264"/>
          </a:xfrm>
          <a:prstGeom prst="rect">
            <a:avLst/>
          </a:prstGeom>
        </p:spPr>
      </p:pic>
      <p:grpSp>
        <p:nvGrpSpPr>
          <p:cNvPr id="24" name="Group 23">
            <a:extLst>
              <a:ext uri="{FF2B5EF4-FFF2-40B4-BE49-F238E27FC236}">
                <a16:creationId xmlns:a16="http://schemas.microsoft.com/office/drawing/2014/main" id="{20A24230-FAAD-4142-93D9-29BD7408BC32}"/>
              </a:ext>
            </a:extLst>
          </p:cNvPr>
          <p:cNvGrpSpPr/>
          <p:nvPr/>
        </p:nvGrpSpPr>
        <p:grpSpPr>
          <a:xfrm>
            <a:off x="2479889" y="3223015"/>
            <a:ext cx="1164272" cy="187645"/>
            <a:chOff x="2479889" y="3223015"/>
            <a:chExt cx="1164272" cy="187645"/>
          </a:xfrm>
        </p:grpSpPr>
        <p:sp>
          <p:nvSpPr>
            <p:cNvPr id="712" name="Rectangle 711">
              <a:extLst>
                <a:ext uri="{FF2B5EF4-FFF2-40B4-BE49-F238E27FC236}">
                  <a16:creationId xmlns:a16="http://schemas.microsoft.com/office/drawing/2014/main" id="{165F883C-3213-47A6-9EAA-9E6D0433D0A6}"/>
                </a:ext>
              </a:extLst>
            </p:cNvPr>
            <p:cNvSpPr/>
            <p:nvPr/>
          </p:nvSpPr>
          <p:spPr>
            <a:xfrm>
              <a:off x="2479889" y="3223015"/>
              <a:ext cx="1164272" cy="187645"/>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NGFW</a:t>
              </a:r>
            </a:p>
          </p:txBody>
        </p:sp>
        <p:pic>
          <p:nvPicPr>
            <p:cNvPr id="677" name="Graphic 676">
              <a:extLst>
                <a:ext uri="{FF2B5EF4-FFF2-40B4-BE49-F238E27FC236}">
                  <a16:creationId xmlns:a16="http://schemas.microsoft.com/office/drawing/2014/main" id="{DD69935D-7AC7-4CFD-AD89-E5E87B0675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12268" y="3248214"/>
              <a:ext cx="155363" cy="144264"/>
            </a:xfrm>
            <a:prstGeom prst="rect">
              <a:avLst/>
            </a:prstGeom>
          </p:spPr>
        </p:pic>
        <p:sp>
          <p:nvSpPr>
            <p:cNvPr id="719" name="Commitments_EC4D">
              <a:extLst>
                <a:ext uri="{FF2B5EF4-FFF2-40B4-BE49-F238E27FC236}">
                  <a16:creationId xmlns:a16="http://schemas.microsoft.com/office/drawing/2014/main" id="{C958996F-57E6-494D-B883-4E65280A7B8B}"/>
                </a:ext>
              </a:extLst>
            </p:cNvPr>
            <p:cNvSpPr>
              <a:spLocks noChangeAspect="1" noEditPoints="1"/>
            </p:cNvSpPr>
            <p:nvPr/>
          </p:nvSpPr>
          <p:spPr bwMode="auto">
            <a:xfrm>
              <a:off x="2541886" y="3261821"/>
              <a:ext cx="110871"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616" name="Graphic 615">
            <a:extLst>
              <a:ext uri="{FF2B5EF4-FFF2-40B4-BE49-F238E27FC236}">
                <a16:creationId xmlns:a16="http://schemas.microsoft.com/office/drawing/2014/main" id="{AD81CF5A-A9BA-449A-BBA3-9A6A6DF45C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97925" y="3060980"/>
            <a:ext cx="155363" cy="144264"/>
          </a:xfrm>
          <a:prstGeom prst="rect">
            <a:avLst/>
          </a:prstGeom>
        </p:spPr>
      </p:pic>
      <p:grpSp>
        <p:nvGrpSpPr>
          <p:cNvPr id="153" name="Group 152">
            <a:extLst>
              <a:ext uri="{FF2B5EF4-FFF2-40B4-BE49-F238E27FC236}">
                <a16:creationId xmlns:a16="http://schemas.microsoft.com/office/drawing/2014/main" id="{D2A4DE7F-EF4F-4F7E-801D-650E1FEB6053}"/>
              </a:ext>
            </a:extLst>
          </p:cNvPr>
          <p:cNvGrpSpPr/>
          <p:nvPr/>
        </p:nvGrpSpPr>
        <p:grpSpPr>
          <a:xfrm>
            <a:off x="2472457" y="3458316"/>
            <a:ext cx="833053" cy="527412"/>
            <a:chOff x="2144445" y="2968032"/>
            <a:chExt cx="879313" cy="527412"/>
          </a:xfrm>
        </p:grpSpPr>
        <p:sp>
          <p:nvSpPr>
            <p:cNvPr id="679" name="Rectangle 678">
              <a:extLst>
                <a:ext uri="{FF2B5EF4-FFF2-40B4-BE49-F238E27FC236}">
                  <a16:creationId xmlns:a16="http://schemas.microsoft.com/office/drawing/2014/main" id="{A029A06F-AE8A-4377-A597-25D203344D73}"/>
                </a:ext>
              </a:extLst>
            </p:cNvPr>
            <p:cNvSpPr/>
            <p:nvPr/>
          </p:nvSpPr>
          <p:spPr>
            <a:xfrm>
              <a:off x="2144445" y="3342645"/>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IPS/IDS</a:t>
              </a:r>
            </a:p>
          </p:txBody>
        </p:sp>
        <p:sp>
          <p:nvSpPr>
            <p:cNvPr id="687" name="Rectangle 686">
              <a:extLst>
                <a:ext uri="{FF2B5EF4-FFF2-40B4-BE49-F238E27FC236}">
                  <a16:creationId xmlns:a16="http://schemas.microsoft.com/office/drawing/2014/main" id="{B2CFCAB9-AC85-4853-A575-B4421DF8EA45}"/>
                </a:ext>
              </a:extLst>
            </p:cNvPr>
            <p:cNvSpPr/>
            <p:nvPr/>
          </p:nvSpPr>
          <p:spPr>
            <a:xfrm>
              <a:off x="2144446" y="2968032"/>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Edge DLP</a:t>
              </a:r>
            </a:p>
          </p:txBody>
        </p:sp>
        <p:sp>
          <p:nvSpPr>
            <p:cNvPr id="695" name="Rectangle 694">
              <a:extLst>
                <a:ext uri="{FF2B5EF4-FFF2-40B4-BE49-F238E27FC236}">
                  <a16:creationId xmlns:a16="http://schemas.microsoft.com/office/drawing/2014/main" id="{C3BB896A-BBFC-432A-ADC2-6DFC18D6B8DF}"/>
                </a:ext>
              </a:extLst>
            </p:cNvPr>
            <p:cNvSpPr/>
            <p:nvPr/>
          </p:nvSpPr>
          <p:spPr>
            <a:xfrm>
              <a:off x="2144446" y="3154662"/>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SSL Proxy</a:t>
              </a:r>
            </a:p>
          </p:txBody>
        </p:sp>
        <p:sp>
          <p:nvSpPr>
            <p:cNvPr id="702" name="Commitments_EC4D">
              <a:extLst>
                <a:ext uri="{FF2B5EF4-FFF2-40B4-BE49-F238E27FC236}">
                  <a16:creationId xmlns:a16="http://schemas.microsoft.com/office/drawing/2014/main" id="{71108290-3BBA-47E5-8047-0B4C91CBC6A6}"/>
                </a:ext>
              </a:extLst>
            </p:cNvPr>
            <p:cNvSpPr>
              <a:spLocks noChangeAspect="1" noEditPoints="1"/>
            </p:cNvSpPr>
            <p:nvPr/>
          </p:nvSpPr>
          <p:spPr bwMode="auto">
            <a:xfrm>
              <a:off x="2223657" y="2986641"/>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03" name="Commitments_EC4D">
              <a:extLst>
                <a:ext uri="{FF2B5EF4-FFF2-40B4-BE49-F238E27FC236}">
                  <a16:creationId xmlns:a16="http://schemas.microsoft.com/office/drawing/2014/main" id="{291327A9-64EF-4BDA-A268-B4F6573F7064}"/>
                </a:ext>
              </a:extLst>
            </p:cNvPr>
            <p:cNvSpPr>
              <a:spLocks noChangeAspect="1" noEditPoints="1"/>
            </p:cNvSpPr>
            <p:nvPr/>
          </p:nvSpPr>
          <p:spPr bwMode="auto">
            <a:xfrm>
              <a:off x="2210247" y="3186837"/>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04" name="Commitments_EC4D">
              <a:extLst>
                <a:ext uri="{FF2B5EF4-FFF2-40B4-BE49-F238E27FC236}">
                  <a16:creationId xmlns:a16="http://schemas.microsoft.com/office/drawing/2014/main" id="{9181397D-D9C8-4F52-9921-D94F9DB5B67E}"/>
                </a:ext>
              </a:extLst>
            </p:cNvPr>
            <p:cNvSpPr>
              <a:spLocks noChangeAspect="1" noEditPoints="1"/>
            </p:cNvSpPr>
            <p:nvPr/>
          </p:nvSpPr>
          <p:spPr bwMode="auto">
            <a:xfrm>
              <a:off x="2222036" y="3372522"/>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221" name="Connector: Elbow 220">
            <a:extLst>
              <a:ext uri="{FF2B5EF4-FFF2-40B4-BE49-F238E27FC236}">
                <a16:creationId xmlns:a16="http://schemas.microsoft.com/office/drawing/2014/main" id="{62A1844A-DE90-4548-814B-20C887C8D326}"/>
              </a:ext>
            </a:extLst>
          </p:cNvPr>
          <p:cNvCxnSpPr>
            <a:cxnSpLocks/>
            <a:endCxn id="509" idx="1"/>
          </p:cNvCxnSpPr>
          <p:nvPr/>
        </p:nvCxnSpPr>
        <p:spPr>
          <a:xfrm rot="16200000" flipH="1">
            <a:off x="1174880" y="2710340"/>
            <a:ext cx="1664037" cy="116460"/>
          </a:xfrm>
          <a:prstGeom prst="bentConnector2">
            <a:avLst/>
          </a:prstGeom>
          <a:ln w="19050">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8A563C88-AB14-4F39-9751-2A6BEBC40488}"/>
              </a:ext>
            </a:extLst>
          </p:cNvPr>
          <p:cNvCxnSpPr>
            <a:cxnSpLocks/>
          </p:cNvCxnSpPr>
          <p:nvPr/>
        </p:nvCxnSpPr>
        <p:spPr>
          <a:xfrm>
            <a:off x="1545537"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0" name="TextBox 569">
            <a:extLst>
              <a:ext uri="{FF2B5EF4-FFF2-40B4-BE49-F238E27FC236}">
                <a16:creationId xmlns:a16="http://schemas.microsoft.com/office/drawing/2014/main" id="{A91C18CA-8C4F-4D3E-9285-363EFC4E9F07}"/>
              </a:ext>
            </a:extLst>
          </p:cNvPr>
          <p:cNvSpPr txBox="1"/>
          <p:nvPr/>
        </p:nvSpPr>
        <p:spPr>
          <a:xfrm>
            <a:off x="389074" y="3570555"/>
            <a:ext cx="1241045" cy="253916"/>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Managed Clients</a:t>
            </a:r>
            <a:endParaRPr kumimoji="0" lang="en-US" sz="110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endParaRPr>
          </a:p>
        </p:txBody>
      </p:sp>
      <p:sp>
        <p:nvSpPr>
          <p:cNvPr id="734" name="Rectangle 733">
            <a:extLst>
              <a:ext uri="{FF2B5EF4-FFF2-40B4-BE49-F238E27FC236}">
                <a16:creationId xmlns:a16="http://schemas.microsoft.com/office/drawing/2014/main" id="{D99ED82C-3F1B-4841-B3CC-3B5DF8285ABA}"/>
              </a:ext>
            </a:extLst>
          </p:cNvPr>
          <p:cNvSpPr/>
          <p:nvPr/>
        </p:nvSpPr>
        <p:spPr>
          <a:xfrm>
            <a:off x="273252" y="2128487"/>
            <a:ext cx="1521377" cy="257763"/>
          </a:xfrm>
          <a:prstGeom prst="rect">
            <a:avLst/>
          </a:prstGeom>
          <a:solidFill>
            <a:schemeClr val="tx2"/>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Clients</a:t>
            </a:r>
          </a:p>
        </p:txBody>
      </p:sp>
      <p:cxnSp>
        <p:nvCxnSpPr>
          <p:cNvPr id="9" name="Connector: Elbow 8">
            <a:extLst>
              <a:ext uri="{FF2B5EF4-FFF2-40B4-BE49-F238E27FC236}">
                <a16:creationId xmlns:a16="http://schemas.microsoft.com/office/drawing/2014/main" id="{A2F782D0-7358-48F8-938D-A164A2BEB08D}"/>
              </a:ext>
            </a:extLst>
          </p:cNvPr>
          <p:cNvCxnSpPr>
            <a:cxnSpLocks/>
            <a:stCxn id="92" idx="3"/>
            <a:endCxn id="264" idx="3"/>
          </p:cNvCxnSpPr>
          <p:nvPr/>
        </p:nvCxnSpPr>
        <p:spPr>
          <a:xfrm>
            <a:off x="1782931" y="3391149"/>
            <a:ext cx="9074" cy="928933"/>
          </a:xfrm>
          <a:prstGeom prst="bentConnector3">
            <a:avLst>
              <a:gd name="adj1" fmla="val 1275667"/>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670" name="Rectangle 669">
            <a:hlinkClick r:id="rId37" tooltip="Windows 10 IoT Core and Windows 10 IoT Enterprise provide a secure solution for IoT devices with flexibility to support headless, ARM-based devices or powerful, Win32-driven devices."/>
            <a:extLst>
              <a:ext uri="{FF2B5EF4-FFF2-40B4-BE49-F238E27FC236}">
                <a16:creationId xmlns:a16="http://schemas.microsoft.com/office/drawing/2014/main" id="{3F9A5FCD-3F3E-4607-8A82-9932FA88B85C}"/>
              </a:ext>
            </a:extLst>
          </p:cNvPr>
          <p:cNvSpPr/>
          <p:nvPr/>
        </p:nvSpPr>
        <p:spPr>
          <a:xfrm>
            <a:off x="2120878" y="5859048"/>
            <a:ext cx="969115" cy="211725"/>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10 IoT</a:t>
            </a:r>
          </a:p>
        </p:txBody>
      </p:sp>
      <p:sp>
        <p:nvSpPr>
          <p:cNvPr id="671" name="Rectangle 670">
            <a:hlinkClick r:id="rId38" tooltip="Azure IoT Central is a fully managed IoT SaaS (software-as-a-service) solution that makes it easy to connect, monitor and manage your IoT assets at scale, so you can create deep insights from your IoT data and take informed action. "/>
            <a:extLst>
              <a:ext uri="{FF2B5EF4-FFF2-40B4-BE49-F238E27FC236}">
                <a16:creationId xmlns:a16="http://schemas.microsoft.com/office/drawing/2014/main" id="{77377F1E-B771-4359-B9B2-CDF5F5917969}"/>
              </a:ext>
            </a:extLst>
          </p:cNvPr>
          <p:cNvSpPr/>
          <p:nvPr/>
        </p:nvSpPr>
        <p:spPr>
          <a:xfrm>
            <a:off x="2122975" y="6127267"/>
            <a:ext cx="969115" cy="204287"/>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IoT Security </a:t>
            </a:r>
          </a:p>
        </p:txBody>
      </p:sp>
      <p:sp>
        <p:nvSpPr>
          <p:cNvPr id="711" name="Title 1">
            <a:extLst>
              <a:ext uri="{FF2B5EF4-FFF2-40B4-BE49-F238E27FC236}">
                <a16:creationId xmlns:a16="http://schemas.microsoft.com/office/drawing/2014/main" id="{5948D4A9-E316-41CE-B2D5-2C9900CA46DD}"/>
              </a:ext>
            </a:extLst>
          </p:cNvPr>
          <p:cNvSpPr txBox="1">
            <a:spLocks/>
          </p:cNvSpPr>
          <p:nvPr/>
        </p:nvSpPr>
        <p:spPr>
          <a:xfrm>
            <a:off x="4618330" y="186343"/>
            <a:ext cx="3814609" cy="551907"/>
          </a:xfrm>
          <a:prstGeom prst="rect">
            <a:avLst/>
          </a:prstGeom>
          <a:noFill/>
          <a:effectLst>
            <a:softEdge rad="63500"/>
          </a:effectLst>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1600" b="1"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Cybersecurity Reference Architecture</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April 2019 – </a:t>
            </a:r>
            <a:r>
              <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39" tooltip="The latest published version of this document can be found at https://aka.ms/MCRA"/>
              </a:rPr>
              <a:t>https://aka.ms/MCRA</a:t>
            </a:r>
            <a:r>
              <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 | </a:t>
            </a:r>
            <a:r>
              <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40" tooltip="View a recording of this document being presented (V1 only for now)"/>
              </a:rPr>
              <a:t>Video Recording</a:t>
            </a:r>
            <a:r>
              <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 | </a:t>
            </a:r>
            <a:r>
              <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41" tooltip="Complementary Content Covering Cybersecurity Reference Strategies"/>
              </a:rPr>
              <a:t>Strategies</a:t>
            </a: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20" name="Picture 719">
            <a:extLst>
              <a:ext uri="{FF2B5EF4-FFF2-40B4-BE49-F238E27FC236}">
                <a16:creationId xmlns:a16="http://schemas.microsoft.com/office/drawing/2014/main" id="{02873225-8690-4D5F-AFE8-8FBBD7EFA8E1}"/>
              </a:ext>
            </a:extLst>
          </p:cNvPr>
          <p:cNvPicPr>
            <a:picLocks noChangeAspect="1"/>
          </p:cNvPicPr>
          <p:nvPr/>
        </p:nvPicPr>
        <p:blipFill>
          <a:blip r:embed="rId42" cstate="email">
            <a:extLst>
              <a:ext uri="{28A0092B-C50C-407E-A947-70E740481C1C}">
                <a14:useLocalDpi xmlns:a14="http://schemas.microsoft.com/office/drawing/2010/main" val="0"/>
              </a:ext>
            </a:extLst>
          </a:blip>
          <a:stretch>
            <a:fillRect/>
          </a:stretch>
        </p:blipFill>
        <p:spPr bwMode="invGray">
          <a:xfrm>
            <a:off x="10554452" y="6081476"/>
            <a:ext cx="1207538" cy="258671"/>
          </a:xfrm>
          <a:prstGeom prst="rect">
            <a:avLst/>
          </a:prstGeom>
        </p:spPr>
      </p:pic>
      <p:grpSp>
        <p:nvGrpSpPr>
          <p:cNvPr id="23" name="Group 22">
            <a:extLst>
              <a:ext uri="{FF2B5EF4-FFF2-40B4-BE49-F238E27FC236}">
                <a16:creationId xmlns:a16="http://schemas.microsoft.com/office/drawing/2014/main" id="{806966EE-7DC9-42B7-AC98-DDA2D2A68725}"/>
              </a:ext>
            </a:extLst>
          </p:cNvPr>
          <p:cNvGrpSpPr/>
          <p:nvPr/>
        </p:nvGrpSpPr>
        <p:grpSpPr>
          <a:xfrm>
            <a:off x="2062962" y="2128487"/>
            <a:ext cx="6159022" cy="537733"/>
            <a:chOff x="2062962" y="2128487"/>
            <a:chExt cx="6159022" cy="537733"/>
          </a:xfrm>
        </p:grpSpPr>
        <p:sp>
          <p:nvSpPr>
            <p:cNvPr id="715" name="Rectangle 714">
              <a:extLst>
                <a:ext uri="{FF2B5EF4-FFF2-40B4-BE49-F238E27FC236}">
                  <a16:creationId xmlns:a16="http://schemas.microsoft.com/office/drawing/2014/main" id="{5B2F8445-8EF1-431E-9FF4-70481E88613F}"/>
                </a:ext>
              </a:extLst>
            </p:cNvPr>
            <p:cNvSpPr/>
            <p:nvPr/>
          </p:nvSpPr>
          <p:spPr>
            <a:xfrm>
              <a:off x="2062962" y="2128487"/>
              <a:ext cx="6159022" cy="257763"/>
            </a:xfrm>
            <a:prstGeom prst="rect">
              <a:avLst/>
            </a:prstGeom>
            <a:solidFill>
              <a:schemeClr val="tx2"/>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Hybrid Cloud Infrastructure</a:t>
              </a:r>
            </a:p>
          </p:txBody>
        </p:sp>
        <p:sp>
          <p:nvSpPr>
            <p:cNvPr id="739" name="TextBox 550">
              <a:extLst>
                <a:ext uri="{FF2B5EF4-FFF2-40B4-BE49-F238E27FC236}">
                  <a16:creationId xmlns:a16="http://schemas.microsoft.com/office/drawing/2014/main" id="{25A1CD42-C2EA-4EFD-8659-36436EF9138C}"/>
                </a:ext>
              </a:extLst>
            </p:cNvPr>
            <p:cNvSpPr txBox="1"/>
            <p:nvPr/>
          </p:nvSpPr>
          <p:spPr>
            <a:xfrm>
              <a:off x="6030668" y="2389221"/>
              <a:ext cx="124722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078D7"/>
                      </a:gs>
                      <a:gs pos="100000">
                        <a:srgbClr val="0078D7"/>
                      </a:gs>
                    </a:gsLst>
                    <a:lin ang="5400000" scaled="1"/>
                  </a:gradFill>
                  <a:effectLst/>
                  <a:uLnTx/>
                  <a:uFillTx/>
                  <a:latin typeface="Segoe UI"/>
                  <a:ea typeface="+mn-ea"/>
                  <a:cs typeface="+mn-cs"/>
                </a:rPr>
                <a:t>Microsoft Azure</a:t>
              </a:r>
            </a:p>
          </p:txBody>
        </p:sp>
        <p:sp>
          <p:nvSpPr>
            <p:cNvPr id="491" name="TextBox 490">
              <a:extLst>
                <a:ext uri="{FF2B5EF4-FFF2-40B4-BE49-F238E27FC236}">
                  <a16:creationId xmlns:a16="http://schemas.microsoft.com/office/drawing/2014/main" id="{3344623C-5BC6-480B-BA98-B820168FAD76}"/>
                </a:ext>
              </a:extLst>
            </p:cNvPr>
            <p:cNvSpPr txBox="1"/>
            <p:nvPr/>
          </p:nvSpPr>
          <p:spPr>
            <a:xfrm>
              <a:off x="4194732" y="2389532"/>
              <a:ext cx="1067054" cy="246221"/>
            </a:xfrm>
            <a:prstGeom prst="rect">
              <a:avLst/>
            </a:prstGeom>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3rd party IaaS</a:t>
              </a:r>
            </a:p>
          </p:txBody>
        </p:sp>
      </p:grpSp>
      <p:cxnSp>
        <p:nvCxnSpPr>
          <p:cNvPr id="4" name="Connector: Elbow 3">
            <a:extLst>
              <a:ext uri="{FF2B5EF4-FFF2-40B4-BE49-F238E27FC236}">
                <a16:creationId xmlns:a16="http://schemas.microsoft.com/office/drawing/2014/main" id="{F1B49E56-0C89-42D1-BA16-F98FB3CFF099}"/>
              </a:ext>
            </a:extLst>
          </p:cNvPr>
          <p:cNvCxnSpPr>
            <a:cxnSpLocks/>
            <a:endCxn id="687" idx="1"/>
          </p:cNvCxnSpPr>
          <p:nvPr/>
        </p:nvCxnSpPr>
        <p:spPr>
          <a:xfrm rot="10800000" flipV="1">
            <a:off x="2472459" y="2679490"/>
            <a:ext cx="6118147" cy="855225"/>
          </a:xfrm>
          <a:prstGeom prst="bentConnector3">
            <a:avLst>
              <a:gd name="adj1" fmla="val 101340"/>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sp>
        <p:nvSpPr>
          <p:cNvPr id="29" name="Rectangle 28">
            <a:extLst>
              <a:ext uri="{FF2B5EF4-FFF2-40B4-BE49-F238E27FC236}">
                <a16:creationId xmlns:a16="http://schemas.microsoft.com/office/drawing/2014/main" id="{D2020000-3AE0-46DB-BFB6-28AE2836D2A1}"/>
              </a:ext>
            </a:extLst>
          </p:cNvPr>
          <p:cNvSpPr/>
          <p:nvPr/>
        </p:nvSpPr>
        <p:spPr>
          <a:xfrm>
            <a:off x="10711007" y="4836896"/>
            <a:ext cx="1491540" cy="2308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Active Directory</a:t>
            </a:r>
          </a:p>
        </p:txBody>
      </p:sp>
      <p:cxnSp>
        <p:nvCxnSpPr>
          <p:cNvPr id="193" name="Straight Connector 192">
            <a:extLst>
              <a:ext uri="{FF2B5EF4-FFF2-40B4-BE49-F238E27FC236}">
                <a16:creationId xmlns:a16="http://schemas.microsoft.com/office/drawing/2014/main" id="{599ADECA-CEBB-49C8-9AB5-EA37ECAFE2BC}"/>
              </a:ext>
            </a:extLst>
          </p:cNvPr>
          <p:cNvCxnSpPr>
            <a:cxnSpLocks/>
          </p:cNvCxnSpPr>
          <p:nvPr/>
        </p:nvCxnSpPr>
        <p:spPr>
          <a:xfrm flipH="1">
            <a:off x="7277888" y="2561170"/>
            <a:ext cx="1066087" cy="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30" name="Group 29">
            <a:extLst>
              <a:ext uri="{FF2B5EF4-FFF2-40B4-BE49-F238E27FC236}">
                <a16:creationId xmlns:a16="http://schemas.microsoft.com/office/drawing/2014/main" id="{E07C47F9-ACEC-4D51-A8A2-A450AC7DFD0D}"/>
              </a:ext>
            </a:extLst>
          </p:cNvPr>
          <p:cNvGrpSpPr/>
          <p:nvPr/>
        </p:nvGrpSpPr>
        <p:grpSpPr>
          <a:xfrm>
            <a:off x="8491368" y="362896"/>
            <a:ext cx="1128835" cy="1004795"/>
            <a:chOff x="8491368" y="362896"/>
            <a:chExt cx="1128835" cy="1004795"/>
          </a:xfrm>
        </p:grpSpPr>
        <p:sp>
          <p:nvSpPr>
            <p:cNvPr id="389" name="Rectangle 388">
              <a:extLst>
                <a:ext uri="{FF2B5EF4-FFF2-40B4-BE49-F238E27FC236}">
                  <a16:creationId xmlns:a16="http://schemas.microsoft.com/office/drawing/2014/main" id="{E2EF18E9-E4CB-454B-B76D-EB4392928A47}"/>
                </a:ext>
              </a:extLst>
            </p:cNvPr>
            <p:cNvSpPr/>
            <p:nvPr/>
          </p:nvSpPr>
          <p:spPr>
            <a:xfrm>
              <a:off x="8491368" y="362896"/>
              <a:ext cx="875561"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B3C00"/>
                  </a:solidFill>
                  <a:effectLst/>
                  <a:uLnTx/>
                  <a:uFillTx/>
                  <a:latin typeface="Segoe UI"/>
                  <a:ea typeface="+mn-ea"/>
                  <a:cs typeface="Segoe UI Light" panose="020B0502040204020203" pitchFamily="34" charset="0"/>
                </a:rPr>
                <a:t>Office 365</a:t>
              </a:r>
            </a:p>
          </p:txBody>
        </p:sp>
        <p:cxnSp>
          <p:nvCxnSpPr>
            <p:cNvPr id="487" name="Straight Connector 486">
              <a:extLst>
                <a:ext uri="{FF2B5EF4-FFF2-40B4-BE49-F238E27FC236}">
                  <a16:creationId xmlns:a16="http://schemas.microsoft.com/office/drawing/2014/main" id="{8E4028AD-7AE7-4FA5-9E61-2778447C655F}"/>
                </a:ext>
              </a:extLst>
            </p:cNvPr>
            <p:cNvCxnSpPr>
              <a:cxnSpLocks/>
            </p:cNvCxnSpPr>
            <p:nvPr/>
          </p:nvCxnSpPr>
          <p:spPr>
            <a:xfrm>
              <a:off x="8655991" y="615421"/>
              <a:ext cx="0" cy="449704"/>
            </a:xfrm>
            <a:prstGeom prst="line">
              <a:avLst/>
            </a:prstGeom>
            <a:ln w="19050">
              <a:solidFill>
                <a:srgbClr val="F94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3" name="Rectangle 642">
              <a:extLst>
                <a:ext uri="{FF2B5EF4-FFF2-40B4-BE49-F238E27FC236}">
                  <a16:creationId xmlns:a16="http://schemas.microsoft.com/office/drawing/2014/main" id="{B5E3FB8C-7D58-4D5A-A935-DD6AFDCBDA10}"/>
                </a:ext>
              </a:extLst>
            </p:cNvPr>
            <p:cNvSpPr/>
            <p:nvPr/>
          </p:nvSpPr>
          <p:spPr>
            <a:xfrm>
              <a:off x="8491368" y="1090692"/>
              <a:ext cx="112883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B3C00"/>
                  </a:solidFill>
                  <a:effectLst/>
                  <a:uLnTx/>
                  <a:uFillTx/>
                  <a:latin typeface="Segoe UI"/>
                  <a:ea typeface="+mn-ea"/>
                  <a:cs typeface="Segoe UI Light" panose="020B0502040204020203" pitchFamily="34" charset="0"/>
                </a:rPr>
                <a:t>Dynamics 365</a:t>
              </a:r>
            </a:p>
          </p:txBody>
        </p:sp>
      </p:grpSp>
      <p:sp>
        <p:nvSpPr>
          <p:cNvPr id="408" name="Rectangle 407">
            <a:extLst>
              <a:ext uri="{FF2B5EF4-FFF2-40B4-BE49-F238E27FC236}">
                <a16:creationId xmlns:a16="http://schemas.microsoft.com/office/drawing/2014/main" id="{8C4E18A5-B800-44B1-B107-2F0CC16AD7A4}"/>
              </a:ext>
            </a:extLst>
          </p:cNvPr>
          <p:cNvSpPr/>
          <p:nvPr/>
        </p:nvSpPr>
        <p:spPr>
          <a:xfrm>
            <a:off x="10375853" y="1262080"/>
            <a:ext cx="1600200" cy="257763"/>
          </a:xfrm>
          <a:prstGeom prst="rect">
            <a:avLst/>
          </a:prstGeom>
          <a:solidFill>
            <a:schemeClr val="accent4"/>
          </a:solidFill>
        </p:spPr>
        <p:txBody>
          <a:bodyPr wrap="square" t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Identity &amp; Access</a:t>
            </a:r>
          </a:p>
        </p:txBody>
      </p:sp>
      <p:cxnSp>
        <p:nvCxnSpPr>
          <p:cNvPr id="673" name="Connector: Elbow 672">
            <a:extLst>
              <a:ext uri="{FF2B5EF4-FFF2-40B4-BE49-F238E27FC236}">
                <a16:creationId xmlns:a16="http://schemas.microsoft.com/office/drawing/2014/main" id="{495B3EE6-BD9D-4BC2-9EFF-F32E825D55D8}"/>
              </a:ext>
            </a:extLst>
          </p:cNvPr>
          <p:cNvCxnSpPr>
            <a:cxnSpLocks/>
            <a:stCxn id="739" idx="3"/>
          </p:cNvCxnSpPr>
          <p:nvPr/>
        </p:nvCxnSpPr>
        <p:spPr>
          <a:xfrm flipV="1">
            <a:off x="7277888" y="1963979"/>
            <a:ext cx="1009892" cy="563742"/>
          </a:xfrm>
          <a:prstGeom prst="bentConnector3">
            <a:avLst>
              <a:gd name="adj1" fmla="val 99045"/>
            </a:avLst>
          </a:prstGeom>
          <a:ln w="19050">
            <a:solidFill>
              <a:schemeClr val="tx1">
                <a:lumMod val="60000"/>
                <a:lumOff val="4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6" name="Connector: Elbow 675">
            <a:extLst>
              <a:ext uri="{FF2B5EF4-FFF2-40B4-BE49-F238E27FC236}">
                <a16:creationId xmlns:a16="http://schemas.microsoft.com/office/drawing/2014/main" id="{680E6FA9-3206-4542-A2B4-2FCB73449C18}"/>
              </a:ext>
            </a:extLst>
          </p:cNvPr>
          <p:cNvCxnSpPr>
            <a:cxnSpLocks/>
          </p:cNvCxnSpPr>
          <p:nvPr/>
        </p:nvCxnSpPr>
        <p:spPr>
          <a:xfrm rot="16200000" flipH="1">
            <a:off x="1403866" y="4188904"/>
            <a:ext cx="1192799" cy="103194"/>
          </a:xfrm>
          <a:prstGeom prst="bentConnector3">
            <a:avLst>
              <a:gd name="adj1" fmla="val 100397"/>
            </a:avLst>
          </a:prstGeom>
          <a:ln w="19050">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0C1DDADB-F120-4241-9A1D-72AD83D5E073}"/>
              </a:ext>
            </a:extLst>
          </p:cNvPr>
          <p:cNvCxnSpPr>
            <a:cxnSpLocks/>
          </p:cNvCxnSpPr>
          <p:nvPr/>
        </p:nvCxnSpPr>
        <p:spPr>
          <a:xfrm flipH="1">
            <a:off x="5746238" y="1903751"/>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5" name="Straight Connector 704">
            <a:extLst>
              <a:ext uri="{FF2B5EF4-FFF2-40B4-BE49-F238E27FC236}">
                <a16:creationId xmlns:a16="http://schemas.microsoft.com/office/drawing/2014/main" id="{1E09EBC7-3EAB-45C7-952B-C119852F91FC}"/>
              </a:ext>
            </a:extLst>
          </p:cNvPr>
          <p:cNvCxnSpPr>
            <a:cxnSpLocks/>
          </p:cNvCxnSpPr>
          <p:nvPr/>
        </p:nvCxnSpPr>
        <p:spPr>
          <a:xfrm>
            <a:off x="10215940" y="1775123"/>
            <a:ext cx="1" cy="73589"/>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6" name="Connector: Elbow 715">
            <a:extLst>
              <a:ext uri="{FF2B5EF4-FFF2-40B4-BE49-F238E27FC236}">
                <a16:creationId xmlns:a16="http://schemas.microsoft.com/office/drawing/2014/main" id="{E12BD4FB-8723-470D-88E2-153C996E7359}"/>
              </a:ext>
            </a:extLst>
          </p:cNvPr>
          <p:cNvCxnSpPr>
            <a:cxnSpLocks/>
            <a:stCxn id="174" idx="1"/>
            <a:endCxn id="476" idx="3"/>
          </p:cNvCxnSpPr>
          <p:nvPr/>
        </p:nvCxnSpPr>
        <p:spPr>
          <a:xfrm rot="10800000" flipV="1">
            <a:off x="10003300" y="821806"/>
            <a:ext cx="621214" cy="1552866"/>
          </a:xfrm>
          <a:prstGeom prst="bentConnector3">
            <a:avLst>
              <a:gd name="adj1" fmla="val 50000"/>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FB99E1F1-C069-41B5-AF60-3AF92FB3DE66}"/>
              </a:ext>
            </a:extLst>
          </p:cNvPr>
          <p:cNvSpPr/>
          <p:nvPr/>
        </p:nvSpPr>
        <p:spPr bwMode="auto">
          <a:xfrm>
            <a:off x="10624514" y="780795"/>
            <a:ext cx="77668" cy="820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29" name="Connector: Elbow 728">
            <a:extLst>
              <a:ext uri="{FF2B5EF4-FFF2-40B4-BE49-F238E27FC236}">
                <a16:creationId xmlns:a16="http://schemas.microsoft.com/office/drawing/2014/main" id="{709024E8-D411-4EC3-83A4-48F66AAFAE7C}"/>
              </a:ext>
            </a:extLst>
          </p:cNvPr>
          <p:cNvCxnSpPr>
            <a:cxnSpLocks/>
          </p:cNvCxnSpPr>
          <p:nvPr/>
        </p:nvCxnSpPr>
        <p:spPr>
          <a:xfrm rot="10800000" flipV="1">
            <a:off x="10462464" y="821806"/>
            <a:ext cx="162050" cy="847712"/>
          </a:xfrm>
          <a:prstGeom prst="bentConnector2">
            <a:avLst/>
          </a:prstGeom>
          <a:ln w="19050">
            <a:solidFill>
              <a:srgbClr val="5C2D9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a16="http://schemas.microsoft.com/office/drawing/2014/main" id="{DB4A91C4-0E01-4485-B7FB-F9EE6A07EA0B}"/>
              </a:ext>
            </a:extLst>
          </p:cNvPr>
          <p:cNvCxnSpPr>
            <a:cxnSpLocks/>
          </p:cNvCxnSpPr>
          <p:nvPr/>
        </p:nvCxnSpPr>
        <p:spPr>
          <a:xfrm flipV="1">
            <a:off x="10220425" y="3604375"/>
            <a:ext cx="0" cy="104772"/>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pic>
        <p:nvPicPr>
          <p:cNvPr id="458" name="Picture 457">
            <a:extLst>
              <a:ext uri="{FF2B5EF4-FFF2-40B4-BE49-F238E27FC236}">
                <a16:creationId xmlns:a16="http://schemas.microsoft.com/office/drawing/2014/main" id="{FD46B378-1E6A-4F89-BCCD-3DEE2EDF89DF}"/>
              </a:ext>
            </a:extLst>
          </p:cNvPr>
          <p:cNvPicPr>
            <a:picLocks noChangeAspect="1"/>
          </p:cNvPicPr>
          <p:nvPr/>
        </p:nvPicPr>
        <p:blipFill>
          <a:blip r:embed="rId43">
            <a:duotone>
              <a:schemeClr val="accent1">
                <a:shade val="45000"/>
                <a:satMod val="135000"/>
              </a:schemeClr>
              <a:prstClr val="white"/>
            </a:duotone>
            <a:lum bright="-20000" contrast="40000"/>
          </a:blip>
          <a:stretch>
            <a:fillRect/>
          </a:stretch>
        </p:blipFill>
        <p:spPr>
          <a:xfrm>
            <a:off x="10425640" y="1610198"/>
            <a:ext cx="278831" cy="278832"/>
          </a:xfrm>
          <a:prstGeom prst="rect">
            <a:avLst/>
          </a:prstGeom>
        </p:spPr>
      </p:pic>
      <p:pic>
        <p:nvPicPr>
          <p:cNvPr id="459" name="Picture 458">
            <a:extLst>
              <a:ext uri="{FF2B5EF4-FFF2-40B4-BE49-F238E27FC236}">
                <a16:creationId xmlns:a16="http://schemas.microsoft.com/office/drawing/2014/main" id="{5A4582E1-1AEB-42AD-BFCA-3791D334651E}"/>
              </a:ext>
            </a:extLst>
          </p:cNvPr>
          <p:cNvPicPr>
            <a:picLocks noChangeAspect="1"/>
          </p:cNvPicPr>
          <p:nvPr/>
        </p:nvPicPr>
        <p:blipFill>
          <a:blip r:embed="rId44"/>
          <a:stretch>
            <a:fillRect/>
          </a:stretch>
        </p:blipFill>
        <p:spPr>
          <a:xfrm>
            <a:off x="10388351" y="4597773"/>
            <a:ext cx="295720" cy="197147"/>
          </a:xfrm>
          <a:prstGeom prst="rect">
            <a:avLst/>
          </a:prstGeom>
        </p:spPr>
      </p:pic>
      <p:grpSp>
        <p:nvGrpSpPr>
          <p:cNvPr id="717" name="Group 716">
            <a:extLst>
              <a:ext uri="{FF2B5EF4-FFF2-40B4-BE49-F238E27FC236}">
                <a16:creationId xmlns:a16="http://schemas.microsoft.com/office/drawing/2014/main" id="{30D2ACFA-C2F4-4D0E-8607-4F84B9903B4F}"/>
              </a:ext>
            </a:extLst>
          </p:cNvPr>
          <p:cNvGrpSpPr/>
          <p:nvPr/>
        </p:nvGrpSpPr>
        <p:grpSpPr>
          <a:xfrm>
            <a:off x="3821452" y="4664050"/>
            <a:ext cx="370338" cy="327772"/>
            <a:chOff x="4723767" y="3080378"/>
            <a:chExt cx="439858" cy="389301"/>
          </a:xfrm>
        </p:grpSpPr>
        <p:pic>
          <p:nvPicPr>
            <p:cNvPr id="718" name="Picture 717">
              <a:extLst>
                <a:ext uri="{FF2B5EF4-FFF2-40B4-BE49-F238E27FC236}">
                  <a16:creationId xmlns:a16="http://schemas.microsoft.com/office/drawing/2014/main" id="{EDABC81B-5CDF-4995-B033-597AF5E58AC7}"/>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21" name="Group 720">
              <a:extLst>
                <a:ext uri="{FF2B5EF4-FFF2-40B4-BE49-F238E27FC236}">
                  <a16:creationId xmlns:a16="http://schemas.microsoft.com/office/drawing/2014/main" id="{6904D6A0-6E77-4CC9-ABCE-BADF8F55760B}"/>
                </a:ext>
              </a:extLst>
            </p:cNvPr>
            <p:cNvGrpSpPr/>
            <p:nvPr/>
          </p:nvGrpSpPr>
          <p:grpSpPr>
            <a:xfrm>
              <a:off x="4723767" y="3080378"/>
              <a:ext cx="439858" cy="389301"/>
              <a:chOff x="3131835" y="4047725"/>
              <a:chExt cx="439858" cy="389301"/>
            </a:xfrm>
          </p:grpSpPr>
          <p:grpSp>
            <p:nvGrpSpPr>
              <p:cNvPr id="722" name="Group 721">
                <a:extLst>
                  <a:ext uri="{FF2B5EF4-FFF2-40B4-BE49-F238E27FC236}">
                    <a16:creationId xmlns:a16="http://schemas.microsoft.com/office/drawing/2014/main" id="{587FF1AF-FABE-4AAC-8E4F-B6460E9285AE}"/>
                  </a:ext>
                </a:extLst>
              </p:cNvPr>
              <p:cNvGrpSpPr/>
              <p:nvPr/>
            </p:nvGrpSpPr>
            <p:grpSpPr>
              <a:xfrm>
                <a:off x="3131835" y="4047725"/>
                <a:ext cx="182560" cy="348911"/>
                <a:chOff x="2136298" y="4226790"/>
                <a:chExt cx="196678" cy="375893"/>
              </a:xfrm>
            </p:grpSpPr>
            <p:sp>
              <p:nvSpPr>
                <p:cNvPr id="731" name="Rectangle 730">
                  <a:extLst>
                    <a:ext uri="{FF2B5EF4-FFF2-40B4-BE49-F238E27FC236}">
                      <a16:creationId xmlns:a16="http://schemas.microsoft.com/office/drawing/2014/main" id="{3E5B16F2-3D5A-4671-BBB0-B4C502FB1120}"/>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2" name="server">
                  <a:extLst>
                    <a:ext uri="{FF2B5EF4-FFF2-40B4-BE49-F238E27FC236}">
                      <a16:creationId xmlns:a16="http://schemas.microsoft.com/office/drawing/2014/main" id="{C5532183-AB50-4003-B709-1FB11B2B6351}"/>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23" name="Oval 722">
                <a:extLst>
                  <a:ext uri="{FF2B5EF4-FFF2-40B4-BE49-F238E27FC236}">
                    <a16:creationId xmlns:a16="http://schemas.microsoft.com/office/drawing/2014/main" id="{48D35492-3E2F-4D9F-8DCD-A76C59961ED4}"/>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25" name="Picture 724">
                <a:extLst>
                  <a:ext uri="{FF2B5EF4-FFF2-40B4-BE49-F238E27FC236}">
                    <a16:creationId xmlns:a16="http://schemas.microsoft.com/office/drawing/2014/main" id="{FDE070DE-E1C4-42BD-9159-1445C180E371}"/>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730" name="Freeform 6">
                <a:extLst>
                  <a:ext uri="{FF2B5EF4-FFF2-40B4-BE49-F238E27FC236}">
                    <a16:creationId xmlns:a16="http://schemas.microsoft.com/office/drawing/2014/main" id="{8750EAEB-9821-4801-8F64-B93C161CEC8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631" name="Group 630">
            <a:extLst>
              <a:ext uri="{FF2B5EF4-FFF2-40B4-BE49-F238E27FC236}">
                <a16:creationId xmlns:a16="http://schemas.microsoft.com/office/drawing/2014/main" id="{C39DC576-9AAC-43F9-9B25-FC0D1EF9B677}"/>
              </a:ext>
            </a:extLst>
          </p:cNvPr>
          <p:cNvGrpSpPr/>
          <p:nvPr/>
        </p:nvGrpSpPr>
        <p:grpSpPr>
          <a:xfrm>
            <a:off x="4366364" y="4664050"/>
            <a:ext cx="370338" cy="327772"/>
            <a:chOff x="4723767" y="3080378"/>
            <a:chExt cx="439858" cy="389301"/>
          </a:xfrm>
        </p:grpSpPr>
        <p:pic>
          <p:nvPicPr>
            <p:cNvPr id="632" name="Picture 631">
              <a:extLst>
                <a:ext uri="{FF2B5EF4-FFF2-40B4-BE49-F238E27FC236}">
                  <a16:creationId xmlns:a16="http://schemas.microsoft.com/office/drawing/2014/main" id="{BEDCB63A-A4BE-4551-BEB1-C07D35CF435D}"/>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33" name="Group 632">
              <a:extLst>
                <a:ext uri="{FF2B5EF4-FFF2-40B4-BE49-F238E27FC236}">
                  <a16:creationId xmlns:a16="http://schemas.microsoft.com/office/drawing/2014/main" id="{BBE0AFD2-DCCD-4B3E-90C3-5763893476FC}"/>
                </a:ext>
              </a:extLst>
            </p:cNvPr>
            <p:cNvGrpSpPr/>
            <p:nvPr/>
          </p:nvGrpSpPr>
          <p:grpSpPr>
            <a:xfrm>
              <a:off x="4723767" y="3080378"/>
              <a:ext cx="439858" cy="389301"/>
              <a:chOff x="3131835" y="4047725"/>
              <a:chExt cx="439858" cy="389301"/>
            </a:xfrm>
          </p:grpSpPr>
          <p:grpSp>
            <p:nvGrpSpPr>
              <p:cNvPr id="635" name="Group 634">
                <a:extLst>
                  <a:ext uri="{FF2B5EF4-FFF2-40B4-BE49-F238E27FC236}">
                    <a16:creationId xmlns:a16="http://schemas.microsoft.com/office/drawing/2014/main" id="{99C86171-C454-4F91-B278-7ECA34197906}"/>
                  </a:ext>
                </a:extLst>
              </p:cNvPr>
              <p:cNvGrpSpPr/>
              <p:nvPr/>
            </p:nvGrpSpPr>
            <p:grpSpPr>
              <a:xfrm>
                <a:off x="3131835" y="4047725"/>
                <a:ext cx="182560" cy="348911"/>
                <a:chOff x="2136298" y="4226790"/>
                <a:chExt cx="196678" cy="375893"/>
              </a:xfrm>
            </p:grpSpPr>
            <p:sp>
              <p:nvSpPr>
                <p:cNvPr id="648" name="Rectangle 647">
                  <a:extLst>
                    <a:ext uri="{FF2B5EF4-FFF2-40B4-BE49-F238E27FC236}">
                      <a16:creationId xmlns:a16="http://schemas.microsoft.com/office/drawing/2014/main" id="{57044A60-969C-4B2D-BC56-EE3C5A019B35}"/>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9" name="server">
                  <a:extLst>
                    <a:ext uri="{FF2B5EF4-FFF2-40B4-BE49-F238E27FC236}">
                      <a16:creationId xmlns:a16="http://schemas.microsoft.com/office/drawing/2014/main" id="{EDD3E45D-59C3-4AAC-942E-E51F10BD7AEA}"/>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36" name="Oval 635">
                <a:extLst>
                  <a:ext uri="{FF2B5EF4-FFF2-40B4-BE49-F238E27FC236}">
                    <a16:creationId xmlns:a16="http://schemas.microsoft.com/office/drawing/2014/main" id="{1AC50614-D910-4F74-9FCB-AAF49AC244BB}"/>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6" name="Picture 645">
                <a:extLst>
                  <a:ext uri="{FF2B5EF4-FFF2-40B4-BE49-F238E27FC236}">
                    <a16:creationId xmlns:a16="http://schemas.microsoft.com/office/drawing/2014/main" id="{A6B2F45D-B39D-4559-9199-2B4016ED0E18}"/>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47" name="Freeform 6">
                <a:extLst>
                  <a:ext uri="{FF2B5EF4-FFF2-40B4-BE49-F238E27FC236}">
                    <a16:creationId xmlns:a16="http://schemas.microsoft.com/office/drawing/2014/main" id="{282E1AE3-CD2C-4152-B75D-02480AB1A38D}"/>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6" name="Group 5">
            <a:extLst>
              <a:ext uri="{FF2B5EF4-FFF2-40B4-BE49-F238E27FC236}">
                <a16:creationId xmlns:a16="http://schemas.microsoft.com/office/drawing/2014/main" id="{EF9C0FF6-3C16-47E6-89A6-147205FE0E0F}"/>
              </a:ext>
            </a:extLst>
          </p:cNvPr>
          <p:cNvGrpSpPr/>
          <p:nvPr/>
        </p:nvGrpSpPr>
        <p:grpSpPr>
          <a:xfrm>
            <a:off x="3127872" y="4599586"/>
            <a:ext cx="371764" cy="354262"/>
            <a:chOff x="775326" y="4265359"/>
            <a:chExt cx="420437" cy="400643"/>
          </a:xfrm>
        </p:grpSpPr>
        <p:grpSp>
          <p:nvGrpSpPr>
            <p:cNvPr id="654" name="Group 653">
              <a:extLst>
                <a:ext uri="{FF2B5EF4-FFF2-40B4-BE49-F238E27FC236}">
                  <a16:creationId xmlns:a16="http://schemas.microsoft.com/office/drawing/2014/main" id="{8F05EEE9-7D91-465C-991B-600A235FD042}"/>
                </a:ext>
              </a:extLst>
            </p:cNvPr>
            <p:cNvGrpSpPr/>
            <p:nvPr/>
          </p:nvGrpSpPr>
          <p:grpSpPr>
            <a:xfrm>
              <a:off x="812649" y="4265359"/>
              <a:ext cx="182560" cy="348911"/>
              <a:chOff x="2136298" y="4226790"/>
              <a:chExt cx="196678" cy="375893"/>
            </a:xfrm>
          </p:grpSpPr>
          <p:sp>
            <p:nvSpPr>
              <p:cNvPr id="655" name="Rectangle 654">
                <a:extLst>
                  <a:ext uri="{FF2B5EF4-FFF2-40B4-BE49-F238E27FC236}">
                    <a16:creationId xmlns:a16="http://schemas.microsoft.com/office/drawing/2014/main" id="{DCD23AE5-BF7A-45A6-A0D0-9600F7161D4C}"/>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6" name="server">
                <a:extLst>
                  <a:ext uri="{FF2B5EF4-FFF2-40B4-BE49-F238E27FC236}">
                    <a16:creationId xmlns:a16="http://schemas.microsoft.com/office/drawing/2014/main" id="{6DA02F9B-F98A-479D-ADCB-647355DD241F}"/>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657" name="Group 656">
              <a:extLst>
                <a:ext uri="{FF2B5EF4-FFF2-40B4-BE49-F238E27FC236}">
                  <a16:creationId xmlns:a16="http://schemas.microsoft.com/office/drawing/2014/main" id="{6FF29205-866F-4BA1-B243-F338FB8C835A}"/>
                </a:ext>
              </a:extLst>
            </p:cNvPr>
            <p:cNvGrpSpPr/>
            <p:nvPr/>
          </p:nvGrpSpPr>
          <p:grpSpPr>
            <a:xfrm>
              <a:off x="890810" y="4317091"/>
              <a:ext cx="182560" cy="348911"/>
              <a:chOff x="2136298" y="4226790"/>
              <a:chExt cx="196678" cy="375893"/>
            </a:xfrm>
          </p:grpSpPr>
          <p:sp>
            <p:nvSpPr>
              <p:cNvPr id="658" name="Rectangle 657">
                <a:extLst>
                  <a:ext uri="{FF2B5EF4-FFF2-40B4-BE49-F238E27FC236}">
                    <a16:creationId xmlns:a16="http://schemas.microsoft.com/office/drawing/2014/main" id="{8B03A884-8F4A-48E1-B0CC-4CF7C20B1CAD}"/>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9" name="server">
                <a:extLst>
                  <a:ext uri="{FF2B5EF4-FFF2-40B4-BE49-F238E27FC236}">
                    <a16:creationId xmlns:a16="http://schemas.microsoft.com/office/drawing/2014/main" id="{302C73EA-AAED-45BC-856A-5AC84CB1B17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0" name="TextBox 659">
              <a:extLst>
                <a:ext uri="{FF2B5EF4-FFF2-40B4-BE49-F238E27FC236}">
                  <a16:creationId xmlns:a16="http://schemas.microsoft.com/office/drawing/2014/main" id="{5124BEC1-0987-4ACE-A06E-FA91D12D8D7C}"/>
                </a:ext>
              </a:extLst>
            </p:cNvPr>
            <p:cNvSpPr txBox="1"/>
            <p:nvPr/>
          </p:nvSpPr>
          <p:spPr>
            <a:xfrm>
              <a:off x="775326" y="4350059"/>
              <a:ext cx="420437" cy="208843"/>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90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VMs</a:t>
              </a:r>
            </a:p>
          </p:txBody>
        </p:sp>
      </p:grpSp>
      <p:grpSp>
        <p:nvGrpSpPr>
          <p:cNvPr id="650" name="Group 649">
            <a:extLst>
              <a:ext uri="{FF2B5EF4-FFF2-40B4-BE49-F238E27FC236}">
                <a16:creationId xmlns:a16="http://schemas.microsoft.com/office/drawing/2014/main" id="{2D817036-31AF-4512-A3D7-9D591DD3FA6C}"/>
              </a:ext>
            </a:extLst>
          </p:cNvPr>
          <p:cNvGrpSpPr/>
          <p:nvPr/>
        </p:nvGrpSpPr>
        <p:grpSpPr>
          <a:xfrm>
            <a:off x="5595743" y="4664050"/>
            <a:ext cx="370338" cy="327772"/>
            <a:chOff x="4723767" y="3080378"/>
            <a:chExt cx="439858" cy="389301"/>
          </a:xfrm>
        </p:grpSpPr>
        <p:pic>
          <p:nvPicPr>
            <p:cNvPr id="651" name="Picture 650">
              <a:extLst>
                <a:ext uri="{FF2B5EF4-FFF2-40B4-BE49-F238E27FC236}">
                  <a16:creationId xmlns:a16="http://schemas.microsoft.com/office/drawing/2014/main" id="{4DC7C6E3-9DC8-45BE-BF82-2138F5832614}"/>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52" name="Group 651">
              <a:extLst>
                <a:ext uri="{FF2B5EF4-FFF2-40B4-BE49-F238E27FC236}">
                  <a16:creationId xmlns:a16="http://schemas.microsoft.com/office/drawing/2014/main" id="{DD2DD0EA-342E-4E97-8FF7-5936FA62B3A5}"/>
                </a:ext>
              </a:extLst>
            </p:cNvPr>
            <p:cNvGrpSpPr/>
            <p:nvPr/>
          </p:nvGrpSpPr>
          <p:grpSpPr>
            <a:xfrm>
              <a:off x="4723767" y="3080378"/>
              <a:ext cx="439858" cy="389301"/>
              <a:chOff x="3131835" y="4047725"/>
              <a:chExt cx="439858" cy="389301"/>
            </a:xfrm>
          </p:grpSpPr>
          <p:grpSp>
            <p:nvGrpSpPr>
              <p:cNvPr id="653" name="Group 652">
                <a:extLst>
                  <a:ext uri="{FF2B5EF4-FFF2-40B4-BE49-F238E27FC236}">
                    <a16:creationId xmlns:a16="http://schemas.microsoft.com/office/drawing/2014/main" id="{3C720BB6-1FF2-4CB9-9F3D-22FC32117C56}"/>
                  </a:ext>
                </a:extLst>
              </p:cNvPr>
              <p:cNvGrpSpPr/>
              <p:nvPr/>
            </p:nvGrpSpPr>
            <p:grpSpPr>
              <a:xfrm>
                <a:off x="3131835" y="4047725"/>
                <a:ext cx="182560" cy="348911"/>
                <a:chOff x="2136298" y="4226790"/>
                <a:chExt cx="196678" cy="375893"/>
              </a:xfrm>
            </p:grpSpPr>
            <p:sp>
              <p:nvSpPr>
                <p:cNvPr id="666" name="Rectangle 665">
                  <a:extLst>
                    <a:ext uri="{FF2B5EF4-FFF2-40B4-BE49-F238E27FC236}">
                      <a16:creationId xmlns:a16="http://schemas.microsoft.com/office/drawing/2014/main" id="{719B7FA9-7CC0-41D3-BAF4-B3433A4BC5F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7" name="server">
                  <a:extLst>
                    <a:ext uri="{FF2B5EF4-FFF2-40B4-BE49-F238E27FC236}">
                      <a16:creationId xmlns:a16="http://schemas.microsoft.com/office/drawing/2014/main" id="{A05B6DA1-2B69-4E13-A636-FA37F8AA5DD6}"/>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1" name="Oval 660">
                <a:extLst>
                  <a:ext uri="{FF2B5EF4-FFF2-40B4-BE49-F238E27FC236}">
                    <a16:creationId xmlns:a16="http://schemas.microsoft.com/office/drawing/2014/main" id="{32951057-9049-41F1-9CEC-8FB37939C4CC}"/>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62" name="Picture 661">
                <a:extLst>
                  <a:ext uri="{FF2B5EF4-FFF2-40B4-BE49-F238E27FC236}">
                    <a16:creationId xmlns:a16="http://schemas.microsoft.com/office/drawing/2014/main" id="{949717CA-63E1-4658-AC78-817C25CC47E5}"/>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63" name="Freeform 6">
                <a:extLst>
                  <a:ext uri="{FF2B5EF4-FFF2-40B4-BE49-F238E27FC236}">
                    <a16:creationId xmlns:a16="http://schemas.microsoft.com/office/drawing/2014/main" id="{9B31D166-51ED-4330-B9E9-44FDFD738DC3}"/>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92" name="Rectangle 91">
            <a:hlinkClick r:id="rId45" tooltip="Microsoft Intune provides mobile device management, mobile application management, and PC management capabilities from the cloud. "/>
            <a:extLst>
              <a:ext uri="{FF2B5EF4-FFF2-40B4-BE49-F238E27FC236}">
                <a16:creationId xmlns:a16="http://schemas.microsoft.com/office/drawing/2014/main" id="{C7C11BC6-090A-4DFF-A6E6-F0F888E7DCDE}"/>
              </a:ext>
            </a:extLst>
          </p:cNvPr>
          <p:cNvSpPr/>
          <p:nvPr/>
        </p:nvSpPr>
        <p:spPr>
          <a:xfrm>
            <a:off x="292459" y="3285286"/>
            <a:ext cx="1490472" cy="211725"/>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Intune MDM/MAM</a:t>
            </a:r>
          </a:p>
        </p:txBody>
      </p:sp>
      <p:grpSp>
        <p:nvGrpSpPr>
          <p:cNvPr id="42" name="Group 41">
            <a:extLst>
              <a:ext uri="{FF2B5EF4-FFF2-40B4-BE49-F238E27FC236}">
                <a16:creationId xmlns:a16="http://schemas.microsoft.com/office/drawing/2014/main" id="{8C2495AC-5789-4EEE-9A8C-143E6B5C1712}"/>
              </a:ext>
            </a:extLst>
          </p:cNvPr>
          <p:cNvGrpSpPr/>
          <p:nvPr/>
        </p:nvGrpSpPr>
        <p:grpSpPr>
          <a:xfrm>
            <a:off x="2482471" y="2729987"/>
            <a:ext cx="5739513" cy="717660"/>
            <a:chOff x="2545101" y="2729987"/>
            <a:chExt cx="5739513" cy="717660"/>
          </a:xfrm>
        </p:grpSpPr>
        <p:sp>
          <p:nvSpPr>
            <p:cNvPr id="496" name="Rectangle 495">
              <a:hlinkClick r:id="rId46" tooltip="Azure Security Center is built into the Azure platform and provides cross-platform threat protection and detection across clouds and on-premises. "/>
              <a:extLst>
                <a:ext uri="{FF2B5EF4-FFF2-40B4-BE49-F238E27FC236}">
                  <a16:creationId xmlns:a16="http://schemas.microsoft.com/office/drawing/2014/main" id="{22F6955C-7797-41A3-BC81-39386EA09AAF}"/>
                </a:ext>
              </a:extLst>
            </p:cNvPr>
            <p:cNvSpPr/>
            <p:nvPr/>
          </p:nvSpPr>
          <p:spPr>
            <a:xfrm>
              <a:off x="2545101" y="2729987"/>
              <a:ext cx="5739513" cy="265176"/>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Security Center – </a:t>
              </a:r>
              <a:r>
                <a:rPr kumimoji="0" 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Cross Platform Visibility, Protection, and Threat Detection</a:t>
              </a:r>
            </a:p>
          </p:txBody>
        </p:sp>
        <p:sp>
          <p:nvSpPr>
            <p:cNvPr id="486" name="Rectangle 485">
              <a:hlinkClick r:id="rId46" tooltip="Azure Security Center is built into the Azure platform and provides cross-platform threat protection and detection across clouds and on-premises."/>
              <a:extLst>
                <a:ext uri="{FF2B5EF4-FFF2-40B4-BE49-F238E27FC236}">
                  <a16:creationId xmlns:a16="http://schemas.microsoft.com/office/drawing/2014/main" id="{B2FEC623-8E6E-47DD-B7ED-8BFB1FAD9AF5}"/>
                </a:ext>
              </a:extLst>
            </p:cNvPr>
            <p:cNvSpPr/>
            <p:nvPr/>
          </p:nvSpPr>
          <p:spPr>
            <a:xfrm>
              <a:off x="6792541" y="2960895"/>
              <a:ext cx="1492073" cy="486752"/>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1440" tIns="18288"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9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1" name="Rectangle 40">
              <a:extLst>
                <a:ext uri="{FF2B5EF4-FFF2-40B4-BE49-F238E27FC236}">
                  <a16:creationId xmlns:a16="http://schemas.microsoft.com/office/drawing/2014/main" id="{4C07ED51-B9AD-4237-A20D-693584F653BE}"/>
                </a:ext>
              </a:extLst>
            </p:cNvPr>
            <p:cNvSpPr/>
            <p:nvPr/>
          </p:nvSpPr>
          <p:spPr bwMode="auto">
            <a:xfrm>
              <a:off x="6766784" y="2928667"/>
              <a:ext cx="1505671" cy="545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8" name="Rectangle 507">
              <a:hlinkClick r:id="rId47" tooltip="Security Center Just in time virtual machine (VM) access can be used to lock down inbound traffic to your Azure VMs, reducing exposure to attacks while providing easy access to connect to VMs when needed."/>
              <a:extLst>
                <a:ext uri="{FF2B5EF4-FFF2-40B4-BE49-F238E27FC236}">
                  <a16:creationId xmlns:a16="http://schemas.microsoft.com/office/drawing/2014/main" id="{B709644C-878C-40F2-8CF0-5EC61A7D4068}"/>
                </a:ext>
              </a:extLst>
            </p:cNvPr>
            <p:cNvSpPr/>
            <p:nvPr/>
          </p:nvSpPr>
          <p:spPr>
            <a:xfrm>
              <a:off x="6885890" y="2965374"/>
              <a:ext cx="1322029" cy="176612"/>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Just in Time VM Access</a:t>
              </a:r>
            </a:p>
          </p:txBody>
        </p:sp>
        <p:sp>
          <p:nvSpPr>
            <p:cNvPr id="551" name="Rectangle 550">
              <a:hlinkClick r:id="rId48" tooltip="Security health monitoring provides continuous risk assessment and actionable recommendations for VMs, applications, networks, storage and data services to identify missing patches, AV updates, WAFs, and many more "/>
              <a:extLst>
                <a:ext uri="{FF2B5EF4-FFF2-40B4-BE49-F238E27FC236}">
                  <a16:creationId xmlns:a16="http://schemas.microsoft.com/office/drawing/2014/main" id="{D4952DD4-0053-4FE3-91EB-864E477ACE63}"/>
                </a:ext>
              </a:extLst>
            </p:cNvPr>
            <p:cNvSpPr/>
            <p:nvPr/>
          </p:nvSpPr>
          <p:spPr>
            <a:xfrm>
              <a:off x="6884068" y="2790131"/>
              <a:ext cx="1325880" cy="176612"/>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Configuration Hygiene</a:t>
              </a:r>
            </a:p>
          </p:txBody>
        </p:sp>
      </p:grpSp>
      <p:grpSp>
        <p:nvGrpSpPr>
          <p:cNvPr id="503" name="Group 502">
            <a:extLst>
              <a:ext uri="{FF2B5EF4-FFF2-40B4-BE49-F238E27FC236}">
                <a16:creationId xmlns:a16="http://schemas.microsoft.com/office/drawing/2014/main" id="{9953DD19-D337-49AF-8105-9148F0304682}"/>
              </a:ext>
            </a:extLst>
          </p:cNvPr>
          <p:cNvGrpSpPr/>
          <p:nvPr/>
        </p:nvGrpSpPr>
        <p:grpSpPr>
          <a:xfrm>
            <a:off x="7381099" y="3351568"/>
            <a:ext cx="188672" cy="45719"/>
            <a:chOff x="6660452" y="3094221"/>
            <a:chExt cx="188672" cy="45719"/>
          </a:xfrm>
        </p:grpSpPr>
        <p:sp>
          <p:nvSpPr>
            <p:cNvPr id="505" name="Oval 504">
              <a:extLst>
                <a:ext uri="{FF2B5EF4-FFF2-40B4-BE49-F238E27FC236}">
                  <a16:creationId xmlns:a16="http://schemas.microsoft.com/office/drawing/2014/main" id="{1748CA5A-8D36-4D98-A331-44FFBCA3055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6" name="Oval 505">
              <a:extLst>
                <a:ext uri="{FF2B5EF4-FFF2-40B4-BE49-F238E27FC236}">
                  <a16:creationId xmlns:a16="http://schemas.microsoft.com/office/drawing/2014/main" id="{1E6CDBC7-8319-4F87-B3DA-4EC3DEC615D6}"/>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7" name="Oval 506">
              <a:extLst>
                <a:ext uri="{FF2B5EF4-FFF2-40B4-BE49-F238E27FC236}">
                  <a16:creationId xmlns:a16="http://schemas.microsoft.com/office/drawing/2014/main" id="{53883877-AE9A-46B0-BCED-40B7ED1BB5A4}"/>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5" name="Rectangle 84">
            <a:extLst>
              <a:ext uri="{FF2B5EF4-FFF2-40B4-BE49-F238E27FC236}">
                <a16:creationId xmlns:a16="http://schemas.microsoft.com/office/drawing/2014/main" id="{787D9F16-E77E-469E-A4B1-C97BE5AE5B5C}"/>
              </a:ext>
            </a:extLst>
          </p:cNvPr>
          <p:cNvSpPr/>
          <p:nvPr/>
        </p:nvSpPr>
        <p:spPr bwMode="auto">
          <a:xfrm>
            <a:off x="5907081" y="5508373"/>
            <a:ext cx="621772" cy="76485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97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Included with Azure (VMs/etc.)</a:t>
            </a:r>
          </a:p>
          <a:p>
            <a:pPr marL="0" marR="0" lvl="0" indent="0" algn="l" defTabSz="914400" rtl="0" eaLnBrk="1" fontAlgn="base" latinLnBrk="0" hangingPunct="1">
              <a:lnSpc>
                <a:spcPct val="97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Premium Security Feature</a:t>
            </a:r>
          </a:p>
        </p:txBody>
      </p:sp>
      <p:grpSp>
        <p:nvGrpSpPr>
          <p:cNvPr id="168" name="Group 167">
            <a:extLst>
              <a:ext uri="{FF2B5EF4-FFF2-40B4-BE49-F238E27FC236}">
                <a16:creationId xmlns:a16="http://schemas.microsoft.com/office/drawing/2014/main" id="{888871D0-EAEC-4D6B-A41A-9BB17DCE7729}"/>
              </a:ext>
            </a:extLst>
          </p:cNvPr>
          <p:cNvGrpSpPr/>
          <p:nvPr/>
        </p:nvGrpSpPr>
        <p:grpSpPr>
          <a:xfrm>
            <a:off x="6033699" y="919782"/>
            <a:ext cx="391537" cy="163189"/>
            <a:chOff x="5576198" y="965691"/>
            <a:chExt cx="493273" cy="217085"/>
          </a:xfrm>
        </p:grpSpPr>
        <p:sp>
          <p:nvSpPr>
            <p:cNvPr id="167" name="Rectangle 166">
              <a:extLst>
                <a:ext uri="{FF2B5EF4-FFF2-40B4-BE49-F238E27FC236}">
                  <a16:creationId xmlns:a16="http://schemas.microsoft.com/office/drawing/2014/main" id="{3B77C7B6-0F18-4165-8B68-09D7592537F8}"/>
                </a:ext>
              </a:extLst>
            </p:cNvPr>
            <p:cNvSpPr/>
            <p:nvPr/>
          </p:nvSpPr>
          <p:spPr bwMode="auto">
            <a:xfrm>
              <a:off x="5576198" y="965691"/>
              <a:ext cx="493273" cy="21708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7" name="Rectangle 556">
              <a:extLst>
                <a:ext uri="{FF2B5EF4-FFF2-40B4-BE49-F238E27FC236}">
                  <a16:creationId xmlns:a16="http://schemas.microsoft.com/office/drawing/2014/main" id="{92E7D114-70A2-4141-B316-B59FB0D7C3DE}"/>
                </a:ext>
              </a:extLst>
            </p:cNvPr>
            <p:cNvSpPr/>
            <p:nvPr/>
          </p:nvSpPr>
          <p:spPr bwMode="auto">
            <a:xfrm>
              <a:off x="5628559" y="100026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8" name="Rectangle 557">
              <a:extLst>
                <a:ext uri="{FF2B5EF4-FFF2-40B4-BE49-F238E27FC236}">
                  <a16:creationId xmlns:a16="http://schemas.microsoft.com/office/drawing/2014/main" id="{3711F811-8D0B-4AA7-8DD2-A50BCB31F800}"/>
                </a:ext>
              </a:extLst>
            </p:cNvPr>
            <p:cNvSpPr/>
            <p:nvPr/>
          </p:nvSpPr>
          <p:spPr bwMode="auto">
            <a:xfrm>
              <a:off x="5628559" y="106010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9" name="Rectangle 558">
              <a:extLst>
                <a:ext uri="{FF2B5EF4-FFF2-40B4-BE49-F238E27FC236}">
                  <a16:creationId xmlns:a16="http://schemas.microsoft.com/office/drawing/2014/main" id="{E5CA79D5-32AD-4E02-B92F-0B4E7E7D660B}"/>
                </a:ext>
              </a:extLst>
            </p:cNvPr>
            <p:cNvSpPr/>
            <p:nvPr/>
          </p:nvSpPr>
          <p:spPr bwMode="auto">
            <a:xfrm>
              <a:off x="5628559" y="111994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64" name="Straight Arrow Connector 163">
            <a:extLst>
              <a:ext uri="{FF2B5EF4-FFF2-40B4-BE49-F238E27FC236}">
                <a16:creationId xmlns:a16="http://schemas.microsoft.com/office/drawing/2014/main" id="{59115950-DFE3-48FF-B273-78A18FF91FFF}"/>
              </a:ext>
            </a:extLst>
          </p:cNvPr>
          <p:cNvCxnSpPr>
            <a:cxnSpLocks/>
          </p:cNvCxnSpPr>
          <p:nvPr/>
        </p:nvCxnSpPr>
        <p:spPr>
          <a:xfrm flipH="1" flipV="1">
            <a:off x="5923304" y="1074570"/>
            <a:ext cx="120464" cy="76923"/>
          </a:xfrm>
          <a:prstGeom prst="straightConnector1">
            <a:avLst/>
          </a:prstGeom>
          <a:ln w="34925">
            <a:solidFill>
              <a:schemeClr val="bg1">
                <a:lumMod val="65000"/>
              </a:schemeClr>
            </a:solidFill>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760" name="Straight Connector 759">
            <a:extLst>
              <a:ext uri="{FF2B5EF4-FFF2-40B4-BE49-F238E27FC236}">
                <a16:creationId xmlns:a16="http://schemas.microsoft.com/office/drawing/2014/main" id="{CF1E4630-3514-4744-B2DB-12A95FFD3A44}"/>
              </a:ext>
            </a:extLst>
          </p:cNvPr>
          <p:cNvCxnSpPr>
            <a:cxnSpLocks/>
          </p:cNvCxnSpPr>
          <p:nvPr/>
        </p:nvCxnSpPr>
        <p:spPr>
          <a:xfrm>
            <a:off x="2779221" y="868391"/>
            <a:ext cx="0" cy="773231"/>
          </a:xfrm>
          <a:prstGeom prst="line">
            <a:avLst/>
          </a:prstGeom>
          <a:noFill/>
          <a:ln w="38100" cap="flat" cmpd="sng" algn="ctr">
            <a:solidFill>
              <a:srgbClr val="505050"/>
            </a:solidFill>
            <a:prstDash val="solid"/>
            <a:headEnd type="none"/>
            <a:tailEnd type="none"/>
          </a:ln>
          <a:effectLst/>
        </p:spPr>
      </p:cxnSp>
      <p:cxnSp>
        <p:nvCxnSpPr>
          <p:cNvPr id="761" name="Straight Connector 760">
            <a:extLst>
              <a:ext uri="{FF2B5EF4-FFF2-40B4-BE49-F238E27FC236}">
                <a16:creationId xmlns:a16="http://schemas.microsoft.com/office/drawing/2014/main" id="{44FB6335-1BF3-47EB-A30C-96C8D71E92A1}"/>
              </a:ext>
            </a:extLst>
          </p:cNvPr>
          <p:cNvCxnSpPr>
            <a:cxnSpLocks/>
          </p:cNvCxnSpPr>
          <p:nvPr/>
        </p:nvCxnSpPr>
        <p:spPr>
          <a:xfrm>
            <a:off x="3485488" y="862817"/>
            <a:ext cx="0" cy="768515"/>
          </a:xfrm>
          <a:prstGeom prst="line">
            <a:avLst/>
          </a:prstGeom>
          <a:noFill/>
          <a:ln w="38100" cap="flat" cmpd="sng" algn="ctr">
            <a:solidFill>
              <a:srgbClr val="505050"/>
            </a:solidFill>
            <a:prstDash val="solid"/>
            <a:headEnd type="none"/>
            <a:tailEnd type="none"/>
          </a:ln>
          <a:effectLst/>
        </p:spPr>
      </p:cxnSp>
      <p:cxnSp>
        <p:nvCxnSpPr>
          <p:cNvPr id="762" name="Straight Connector 761">
            <a:extLst>
              <a:ext uri="{FF2B5EF4-FFF2-40B4-BE49-F238E27FC236}">
                <a16:creationId xmlns:a16="http://schemas.microsoft.com/office/drawing/2014/main" id="{B6FBB8A0-0F1D-478B-96E0-6F59B6E70D3E}"/>
              </a:ext>
            </a:extLst>
          </p:cNvPr>
          <p:cNvCxnSpPr>
            <a:cxnSpLocks/>
          </p:cNvCxnSpPr>
          <p:nvPr/>
        </p:nvCxnSpPr>
        <p:spPr>
          <a:xfrm>
            <a:off x="4170518" y="1209298"/>
            <a:ext cx="0" cy="422034"/>
          </a:xfrm>
          <a:prstGeom prst="line">
            <a:avLst/>
          </a:prstGeom>
          <a:noFill/>
          <a:ln w="38100" cap="flat" cmpd="sng" algn="ctr">
            <a:solidFill>
              <a:srgbClr val="505050"/>
            </a:solidFill>
            <a:prstDash val="solid"/>
            <a:headEnd type="none"/>
            <a:tailEnd type="none"/>
          </a:ln>
          <a:effectLst/>
        </p:spPr>
      </p:cxnSp>
      <p:grpSp>
        <p:nvGrpSpPr>
          <p:cNvPr id="38" name="Group 37">
            <a:extLst>
              <a:ext uri="{FF2B5EF4-FFF2-40B4-BE49-F238E27FC236}">
                <a16:creationId xmlns:a16="http://schemas.microsoft.com/office/drawing/2014/main" id="{4C8A5727-BDAF-4873-A73A-D0E5BB1BBD0E}"/>
              </a:ext>
            </a:extLst>
          </p:cNvPr>
          <p:cNvGrpSpPr/>
          <p:nvPr/>
        </p:nvGrpSpPr>
        <p:grpSpPr>
          <a:xfrm>
            <a:off x="152400" y="101085"/>
            <a:ext cx="4422525" cy="1707904"/>
            <a:chOff x="152400" y="101085"/>
            <a:chExt cx="4422525" cy="1707904"/>
          </a:xfrm>
        </p:grpSpPr>
        <p:sp>
          <p:nvSpPr>
            <p:cNvPr id="578" name="Rectangle 577">
              <a:extLst>
                <a:ext uri="{FF2B5EF4-FFF2-40B4-BE49-F238E27FC236}">
                  <a16:creationId xmlns:a16="http://schemas.microsoft.com/office/drawing/2014/main" id="{DFA51ABB-3787-409C-B793-B8E6738B4F4D}"/>
                </a:ext>
              </a:extLst>
            </p:cNvPr>
            <p:cNvSpPr/>
            <p:nvPr/>
          </p:nvSpPr>
          <p:spPr bwMode="auto">
            <a:xfrm>
              <a:off x="152400" y="101085"/>
              <a:ext cx="4422525" cy="1707904"/>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4329A901-5373-4AE7-BB3B-D3820135668F}"/>
                </a:ext>
              </a:extLst>
            </p:cNvPr>
            <p:cNvSpPr/>
            <p:nvPr/>
          </p:nvSpPr>
          <p:spPr>
            <a:xfrm>
              <a:off x="155473" y="103218"/>
              <a:ext cx="4419452" cy="257763"/>
            </a:xfrm>
            <a:prstGeom prst="rect">
              <a:avLst/>
            </a:prstGeom>
            <a:solidFill>
              <a:srgbClr val="50505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Security Operations Center (SOC)</a:t>
              </a:r>
            </a:p>
          </p:txBody>
        </p:sp>
      </p:grpSp>
      <p:sp>
        <p:nvSpPr>
          <p:cNvPr id="681" name="Rectangle 680">
            <a:hlinkClick r:id="rId49" tooltip="A managed hunting service built into Defender ATP that provides Security Operation Centers (SOCs) with expert level monitoring and analysis to help them ensure that critical threats in their unique environments don’t get missed."/>
            <a:extLst>
              <a:ext uri="{FF2B5EF4-FFF2-40B4-BE49-F238E27FC236}">
                <a16:creationId xmlns:a16="http://schemas.microsoft.com/office/drawing/2014/main" id="{0075DBEB-EDED-417C-9310-4813C54AAD45}"/>
              </a:ext>
            </a:extLst>
          </p:cNvPr>
          <p:cNvSpPr/>
          <p:nvPr/>
        </p:nvSpPr>
        <p:spPr>
          <a:xfrm>
            <a:off x="256410" y="403250"/>
            <a:ext cx="1518877"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228600" marR="0" lvl="0" algn="l" defTabSz="914400" rtl="0" eaLnBrk="1" fontAlgn="auto" latinLnBrk="0" hangingPunct="1">
              <a:lnSpc>
                <a:spcPct val="97000"/>
              </a:lnSpc>
              <a:spcBef>
                <a:spcPts val="0"/>
              </a:spcBef>
              <a:spcAft>
                <a:spcPts val="0"/>
              </a:spcAft>
              <a:buClrTx/>
              <a:buSzTx/>
              <a:buFontTx/>
              <a:buNone/>
              <a:tabLst/>
              <a:defRPr/>
            </a:pPr>
            <a:r>
              <a:rPr kumimoji="0" lang="en-US" sz="8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Threat Experts</a:t>
            </a:r>
          </a:p>
        </p:txBody>
      </p:sp>
      <p:sp>
        <p:nvSpPr>
          <p:cNvPr id="682" name="Rectangle 681">
            <a:hlinkClick r:id="rId50" tooltip="Microsoft's Detection and Response Team (DART) provides onsite and remote assistance with incident response, recovery, and threat hunting. The incident response is effectively &quot;on retainer&quot; for customers with Premier Support."/>
            <a:extLst>
              <a:ext uri="{FF2B5EF4-FFF2-40B4-BE49-F238E27FC236}">
                <a16:creationId xmlns:a16="http://schemas.microsoft.com/office/drawing/2014/main" id="{BB09F283-872E-4A4D-AC31-5A3CBB146330}"/>
              </a:ext>
            </a:extLst>
          </p:cNvPr>
          <p:cNvSpPr/>
          <p:nvPr/>
        </p:nvSpPr>
        <p:spPr>
          <a:xfrm>
            <a:off x="1860304" y="399695"/>
            <a:ext cx="2659765"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171450" marR="0" lvl="0" algn="l" defTabSz="914400" rtl="0" eaLnBrk="1" fontAlgn="auto" latinLnBrk="0" hangingPunct="1">
              <a:lnSpc>
                <a:spcPct val="97000"/>
              </a:lnSpc>
              <a:spcBef>
                <a:spcPts val="0"/>
              </a:spcBef>
              <a:spcAft>
                <a:spcPts val="0"/>
              </a:spcAft>
              <a:buClrTx/>
              <a:buSzTx/>
              <a:buFontTx/>
              <a:buNone/>
              <a:tabLst/>
              <a:defRPr/>
            </a:pPr>
            <a:r>
              <a:rPr kumimoji="0" lang="en-US" sz="8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Incident Response, Recovery, &amp; </a:t>
            </a:r>
            <a:r>
              <a:rPr kumimoji="0" lang="en-US" sz="850" b="0" i="1" u="none" strike="noStrike" kern="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CyberOps</a:t>
            </a:r>
            <a:r>
              <a:rPr kumimoji="0" lang="en-US" sz="8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Services</a:t>
            </a:r>
          </a:p>
        </p:txBody>
      </p:sp>
      <p:cxnSp>
        <p:nvCxnSpPr>
          <p:cNvPr id="690" name="Straight Connector 689">
            <a:extLst>
              <a:ext uri="{FF2B5EF4-FFF2-40B4-BE49-F238E27FC236}">
                <a16:creationId xmlns:a16="http://schemas.microsoft.com/office/drawing/2014/main" id="{592E8FA1-2490-4ADA-A701-CA34E0B4C0C5}"/>
              </a:ext>
            </a:extLst>
          </p:cNvPr>
          <p:cNvCxnSpPr>
            <a:cxnSpLocks/>
          </p:cNvCxnSpPr>
          <p:nvPr/>
        </p:nvCxnSpPr>
        <p:spPr>
          <a:xfrm>
            <a:off x="359091" y="697346"/>
            <a:ext cx="0" cy="1071238"/>
          </a:xfrm>
          <a:prstGeom prst="line">
            <a:avLst/>
          </a:prstGeom>
          <a:noFill/>
          <a:ln w="38100" cap="flat" cmpd="sng" algn="ctr">
            <a:solidFill>
              <a:srgbClr val="505050"/>
            </a:solidFill>
            <a:prstDash val="solid"/>
            <a:headEnd type="none"/>
            <a:tailEnd type="none"/>
          </a:ln>
          <a:effectLst/>
        </p:spPr>
      </p:cxnSp>
      <p:grpSp>
        <p:nvGrpSpPr>
          <p:cNvPr id="47" name="Group 46">
            <a:extLst>
              <a:ext uri="{FF2B5EF4-FFF2-40B4-BE49-F238E27FC236}">
                <a16:creationId xmlns:a16="http://schemas.microsoft.com/office/drawing/2014/main" id="{B632D708-60C7-444A-8E4B-28D8AB043A81}"/>
              </a:ext>
            </a:extLst>
          </p:cNvPr>
          <p:cNvGrpSpPr/>
          <p:nvPr/>
        </p:nvGrpSpPr>
        <p:grpSpPr>
          <a:xfrm>
            <a:off x="238429" y="906059"/>
            <a:ext cx="620554" cy="529100"/>
            <a:chOff x="238879" y="899039"/>
            <a:chExt cx="620554" cy="529100"/>
          </a:xfrm>
        </p:grpSpPr>
        <p:grpSp>
          <p:nvGrpSpPr>
            <p:cNvPr id="44" name="Group 43">
              <a:extLst>
                <a:ext uri="{FF2B5EF4-FFF2-40B4-BE49-F238E27FC236}">
                  <a16:creationId xmlns:a16="http://schemas.microsoft.com/office/drawing/2014/main" id="{D4CFE2EA-98A5-42CB-883E-CFF2BBC0D239}"/>
                </a:ext>
              </a:extLst>
            </p:cNvPr>
            <p:cNvGrpSpPr/>
            <p:nvPr/>
          </p:nvGrpSpPr>
          <p:grpSpPr>
            <a:xfrm>
              <a:off x="238879" y="899039"/>
              <a:ext cx="616225" cy="298190"/>
              <a:chOff x="238879" y="899039"/>
              <a:chExt cx="616225" cy="298190"/>
            </a:xfrm>
          </p:grpSpPr>
          <p:sp>
            <p:nvSpPr>
              <p:cNvPr id="692" name="Rectangle 691">
                <a:extLst>
                  <a:ext uri="{FF2B5EF4-FFF2-40B4-BE49-F238E27FC236}">
                    <a16:creationId xmlns:a16="http://schemas.microsoft.com/office/drawing/2014/main" id="{4A15C1C6-E0F9-44E0-AC6F-16E9DB39272A}"/>
                  </a:ext>
                </a:extLst>
              </p:cNvPr>
              <p:cNvSpPr/>
              <p:nvPr/>
            </p:nvSpPr>
            <p:spPr>
              <a:xfrm>
                <a:off x="238879" y="899039"/>
                <a:ext cx="616225" cy="298190"/>
              </a:xfrm>
              <a:prstGeom prst="rect">
                <a:avLst/>
              </a:prstGeom>
              <a:solidFill>
                <a:srgbClr val="FFFFFF"/>
              </a:solidFill>
              <a:ln w="14224" cap="flat" cmpd="sng" algn="ctr">
                <a:solidFill>
                  <a:srgbClr val="505050"/>
                </a:solidFill>
                <a:prstDash val="dash"/>
              </a:ln>
              <a:effectLst/>
            </p:spPr>
            <p:txBody>
              <a:bodyPr lIns="137160" tIns="9144" rIns="45720" bIns="9144" rtlCol="0" anchor="ctr"/>
              <a:lstStyle/>
              <a:p>
                <a:pPr marL="57150" marR="0" lvl="0" algn="ctr" defTabSz="914400" rtl="0" eaLnBrk="1" fontAlgn="auto" latinLnBrk="0" hangingPunct="1">
                  <a:lnSpc>
                    <a:spcPct val="97000"/>
                  </a:lnSpc>
                  <a:spcBef>
                    <a:spcPts val="0"/>
                  </a:spcBef>
                  <a:spcAft>
                    <a:spcPts val="0"/>
                  </a:spcAft>
                  <a:buClrTx/>
                  <a:buSzTx/>
                  <a:buFontTx/>
                  <a:buNone/>
                  <a:tabLst/>
                  <a:defRPr/>
                </a:pPr>
                <a:r>
                  <a:rPr lang="en-US" sz="900"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Vuln </a:t>
                </a:r>
                <a:r>
                  <a:rPr lang="en-US" sz="900" kern="0" err="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Mgmt</a:t>
                </a:r>
                <a:endParaRPr lang="en-US" sz="900"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693" name="Commitments_EC4D">
                <a:extLst>
                  <a:ext uri="{FF2B5EF4-FFF2-40B4-BE49-F238E27FC236}">
                    <a16:creationId xmlns:a16="http://schemas.microsoft.com/office/drawing/2014/main" id="{A81638EE-9E09-4F22-A00A-C6FF6674A323}"/>
                  </a:ext>
                </a:extLst>
              </p:cNvPr>
              <p:cNvSpPr>
                <a:spLocks noChangeAspect="1" noEditPoints="1"/>
              </p:cNvSpPr>
              <p:nvPr/>
            </p:nvSpPr>
            <p:spPr bwMode="auto">
              <a:xfrm>
                <a:off x="291113" y="1002256"/>
                <a:ext cx="109791"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5" name="Group 44">
              <a:extLst>
                <a:ext uri="{FF2B5EF4-FFF2-40B4-BE49-F238E27FC236}">
                  <a16:creationId xmlns:a16="http://schemas.microsoft.com/office/drawing/2014/main" id="{2488F3D3-C78B-4A43-86B5-9DCF6B41CAFC}"/>
                </a:ext>
              </a:extLst>
            </p:cNvPr>
            <p:cNvGrpSpPr/>
            <p:nvPr/>
          </p:nvGrpSpPr>
          <p:grpSpPr>
            <a:xfrm>
              <a:off x="238905" y="1236790"/>
              <a:ext cx="620528" cy="191349"/>
              <a:chOff x="238905" y="1236790"/>
              <a:chExt cx="620528" cy="191349"/>
            </a:xfrm>
          </p:grpSpPr>
          <p:sp>
            <p:nvSpPr>
              <p:cNvPr id="691" name="Rectangle 690">
                <a:extLst>
                  <a:ext uri="{FF2B5EF4-FFF2-40B4-BE49-F238E27FC236}">
                    <a16:creationId xmlns:a16="http://schemas.microsoft.com/office/drawing/2014/main" id="{7B7D85FB-8219-45BC-B26A-2BFCF1A506BB}"/>
                  </a:ext>
                </a:extLst>
              </p:cNvPr>
              <p:cNvSpPr/>
              <p:nvPr/>
            </p:nvSpPr>
            <p:spPr>
              <a:xfrm>
                <a:off x="238905" y="1236790"/>
                <a:ext cx="620528" cy="191349"/>
              </a:xfrm>
              <a:prstGeom prst="rect">
                <a:avLst/>
              </a:prstGeom>
              <a:solidFill>
                <a:srgbClr val="FFFFFF"/>
              </a:solidFill>
              <a:ln w="14224" cap="flat" cmpd="sng" algn="ctr">
                <a:solidFill>
                  <a:srgbClr val="505050"/>
                </a:solidFill>
                <a:prstDash val="dash"/>
              </a:ln>
              <a:effectLst/>
            </p:spPr>
            <p:txBody>
              <a:bodyPr wrap="square" lIns="137160" tIns="9144" rIns="45720" bIns="9144" rtlCol="0" anchor="ctr">
                <a:noAutofit/>
              </a:bodyPr>
              <a:lstStyle/>
              <a:p>
                <a:pPr marL="115888"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MSSP</a:t>
                </a:r>
              </a:p>
            </p:txBody>
          </p:sp>
          <p:sp>
            <p:nvSpPr>
              <p:cNvPr id="694" name="Commitments_EC4D">
                <a:extLst>
                  <a:ext uri="{FF2B5EF4-FFF2-40B4-BE49-F238E27FC236}">
                    <a16:creationId xmlns:a16="http://schemas.microsoft.com/office/drawing/2014/main" id="{A7F00070-0B3E-47BC-9906-39B291C1D905}"/>
                  </a:ext>
                </a:extLst>
              </p:cNvPr>
              <p:cNvSpPr>
                <a:spLocks noChangeAspect="1" noEditPoints="1"/>
              </p:cNvSpPr>
              <p:nvPr/>
            </p:nvSpPr>
            <p:spPr bwMode="auto">
              <a:xfrm>
                <a:off x="289143" y="1288789"/>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cxnSp>
        <p:nvCxnSpPr>
          <p:cNvPr id="488" name="Straight Connector 487">
            <a:extLst>
              <a:ext uri="{FF2B5EF4-FFF2-40B4-BE49-F238E27FC236}">
                <a16:creationId xmlns:a16="http://schemas.microsoft.com/office/drawing/2014/main" id="{B0951EAC-74DE-4B85-8F72-62AD86F469EE}"/>
              </a:ext>
            </a:extLst>
          </p:cNvPr>
          <p:cNvCxnSpPr>
            <a:cxnSpLocks/>
          </p:cNvCxnSpPr>
          <p:nvPr/>
        </p:nvCxnSpPr>
        <p:spPr>
          <a:xfrm flipH="1">
            <a:off x="1509451" y="1903212"/>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CF5768F6-9899-448C-A1B0-E4E2263451E0}"/>
              </a:ext>
            </a:extLst>
          </p:cNvPr>
          <p:cNvCxnSpPr>
            <a:cxnSpLocks/>
          </p:cNvCxnSpPr>
          <p:nvPr/>
        </p:nvCxnSpPr>
        <p:spPr>
          <a:xfrm flipH="1">
            <a:off x="3630923" y="1907975"/>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751" name="Rectangle 750">
            <a:hlinkClick r:id="rId46" tooltip="Azure Security Center is built into the Azure platform and provides cross-platform threat protection and detection across clouds and on-premises."/>
            <a:extLst>
              <a:ext uri="{FF2B5EF4-FFF2-40B4-BE49-F238E27FC236}">
                <a16:creationId xmlns:a16="http://schemas.microsoft.com/office/drawing/2014/main" id="{1E16E833-314E-46E5-B92E-94FDE111C82E}"/>
              </a:ext>
            </a:extLst>
          </p:cNvPr>
          <p:cNvSpPr/>
          <p:nvPr/>
        </p:nvSpPr>
        <p:spPr>
          <a:xfrm>
            <a:off x="1630119" y="896314"/>
            <a:ext cx="700073" cy="562402"/>
          </a:xfrm>
          <a:prstGeom prst="rect">
            <a:avLst/>
          </a:prstGeom>
          <a:solidFill>
            <a:schemeClr val="bg1"/>
          </a:solidFill>
          <a:ln w="14224" cap="flat" cmpd="sng" algn="ctr">
            <a:solidFill>
              <a:srgbClr val="008272"/>
            </a:solidFill>
            <a:prstDash val="solid"/>
          </a:ln>
          <a:effectLst/>
        </p:spPr>
        <p:txBody>
          <a:bodyPr lIns="45720" rIns="45720" rtlCol="0" anchor="t"/>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a:t>
            </a:r>
          </a:p>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6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Center</a:t>
            </a:r>
          </a:p>
        </p:txBody>
      </p:sp>
      <p:sp>
        <p:nvSpPr>
          <p:cNvPr id="634" name="Rectangle 633">
            <a:hlinkClick r:id="rId51" tooltip="Microsoft Defender Advanced Threat Protection (ATP) provides powerful Windows 10 protections, Endpoint Detection and Response (EDR) across platforms, and Automated Incident Response Services"/>
            <a:extLst>
              <a:ext uri="{FF2B5EF4-FFF2-40B4-BE49-F238E27FC236}">
                <a16:creationId xmlns:a16="http://schemas.microsoft.com/office/drawing/2014/main" id="{EED52A29-2437-468C-A560-5A945304A71D}"/>
              </a:ext>
            </a:extLst>
          </p:cNvPr>
          <p:cNvSpPr/>
          <p:nvPr/>
        </p:nvSpPr>
        <p:spPr>
          <a:xfrm>
            <a:off x="2367563" y="896313"/>
            <a:ext cx="721608" cy="562402"/>
          </a:xfrm>
          <a:prstGeom prst="rect">
            <a:avLst/>
          </a:prstGeom>
          <a:solidFill>
            <a:schemeClr val="bg1"/>
          </a:solidFill>
          <a:ln w="14224" cap="flat" cmpd="sng" algn="ctr">
            <a:solidFill>
              <a:srgbClr val="0078D7"/>
            </a:solidFill>
            <a:prstDash val="solid"/>
          </a:ln>
          <a:effectLst/>
        </p:spPr>
        <p:txBody>
          <a:bodyPr lIns="18288" rIns="45720" rtlCol="0" anchor="t" anchorCtr="0">
            <a:noAutofit/>
          </a:bodyPr>
          <a:lstStyle/>
          <a:p>
            <a:pPr marL="45720" lvl="0">
              <a:lnSpc>
                <a:spcPct val="97000"/>
              </a:lnSpc>
              <a:defRPr/>
            </a:pPr>
            <a:r>
              <a:rPr lang="en-US" sz="900" b="1" kern="0" dirty="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Microsoft</a:t>
            </a:r>
            <a:br>
              <a:rPr lang="en-US" sz="900" b="1" kern="0" dirty="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r>
              <a:rPr lang="en-US" sz="600" b="1" kern="0" dirty="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Defender</a:t>
            </a:r>
          </a:p>
          <a:p>
            <a:pPr marL="45720" lvl="0">
              <a:lnSpc>
                <a:spcPct val="97000"/>
              </a:lnSpc>
              <a:defRPr/>
            </a:pPr>
            <a:br>
              <a:rPr lang="en-US" sz="900" b="1" kern="0" dirty="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endParaRPr lang="en-US" sz="900" b="1" kern="0" dirty="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481" name="Rectangle 480">
            <a:hlinkClick r:id="rId52" tooltip="Collaborate more securely with sophisticated attack protection including sandbox detonation, integrated threat intelligence, attack simulation &amp; more across Email, SharePoint Online, OneDrive for Business, Teams, etc. "/>
            <a:extLst>
              <a:ext uri="{FF2B5EF4-FFF2-40B4-BE49-F238E27FC236}">
                <a16:creationId xmlns:a16="http://schemas.microsoft.com/office/drawing/2014/main" id="{6E350EBE-1B22-470C-A925-AF2B0E091590}"/>
              </a:ext>
            </a:extLst>
          </p:cNvPr>
          <p:cNvSpPr/>
          <p:nvPr/>
        </p:nvSpPr>
        <p:spPr>
          <a:xfrm>
            <a:off x="3126543" y="896314"/>
            <a:ext cx="729502" cy="562402"/>
          </a:xfrm>
          <a:prstGeom prst="rect">
            <a:avLst/>
          </a:prstGeom>
          <a:solidFill>
            <a:schemeClr val="bg1"/>
          </a:solidFill>
          <a:ln w="14224" cap="flat" cmpd="sng" algn="ctr">
            <a:solidFill>
              <a:srgbClr val="EB3C00"/>
            </a:solidFill>
            <a:prstDash val="solid"/>
          </a:ln>
          <a:effectLst/>
        </p:spPr>
        <p:txBody>
          <a:bodyPr lIns="18288" rIns="18288" rtlCol="0" anchor="t" anchorCtr="0"/>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Office 365</a:t>
            </a:r>
          </a:p>
        </p:txBody>
      </p:sp>
      <p:sp>
        <p:nvSpPr>
          <p:cNvPr id="752" name="Rectangle 751">
            <a:hlinkClick r:id="rId23"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4005E6AA-5A4E-4347-9BE1-24C83B4AA1B3}"/>
              </a:ext>
            </a:extLst>
          </p:cNvPr>
          <p:cNvSpPr/>
          <p:nvPr/>
        </p:nvSpPr>
        <p:spPr>
          <a:xfrm>
            <a:off x="3884214" y="896314"/>
            <a:ext cx="615152" cy="562402"/>
          </a:xfrm>
          <a:prstGeom prst="rect">
            <a:avLst/>
          </a:prstGeom>
          <a:solidFill>
            <a:schemeClr val="bg1"/>
          </a:solidFill>
          <a:ln w="14224" cap="flat" cmpd="sng" algn="ctr">
            <a:solidFill>
              <a:srgbClr val="008272"/>
            </a:solidFill>
            <a:prstDash val="solid"/>
          </a:ln>
          <a:effectLst/>
        </p:spPr>
        <p:txBody>
          <a:bodyPr lIns="45720" rIns="45720" rtlCol="0" anchor="t"/>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a:t>
            </a:r>
          </a:p>
        </p:txBody>
      </p:sp>
      <p:cxnSp>
        <p:nvCxnSpPr>
          <p:cNvPr id="764" name="Straight Connector 763">
            <a:extLst>
              <a:ext uri="{FF2B5EF4-FFF2-40B4-BE49-F238E27FC236}">
                <a16:creationId xmlns:a16="http://schemas.microsoft.com/office/drawing/2014/main" id="{438F0C2B-657D-48FE-A066-BAF21259A1A6}"/>
              </a:ext>
            </a:extLst>
          </p:cNvPr>
          <p:cNvCxnSpPr>
            <a:cxnSpLocks/>
          </p:cNvCxnSpPr>
          <p:nvPr/>
        </p:nvCxnSpPr>
        <p:spPr>
          <a:xfrm>
            <a:off x="1263838" y="1221266"/>
            <a:ext cx="0" cy="422034"/>
          </a:xfrm>
          <a:prstGeom prst="line">
            <a:avLst/>
          </a:prstGeom>
          <a:noFill/>
          <a:ln w="38100" cap="flat" cmpd="sng" algn="ctr">
            <a:solidFill>
              <a:srgbClr val="505050"/>
            </a:solidFill>
            <a:prstDash val="solid"/>
            <a:headEnd type="none"/>
            <a:tailEnd type="none"/>
          </a:ln>
          <a:effectLst/>
        </p:spPr>
      </p:cxnSp>
      <p:grpSp>
        <p:nvGrpSpPr>
          <p:cNvPr id="83" name="Group 82">
            <a:extLst>
              <a:ext uri="{FF2B5EF4-FFF2-40B4-BE49-F238E27FC236}">
                <a16:creationId xmlns:a16="http://schemas.microsoft.com/office/drawing/2014/main" id="{2CEFB2BD-32EA-48CA-BA15-6450C54C6687}"/>
              </a:ext>
            </a:extLst>
          </p:cNvPr>
          <p:cNvGrpSpPr/>
          <p:nvPr/>
        </p:nvGrpSpPr>
        <p:grpSpPr>
          <a:xfrm>
            <a:off x="919183" y="901350"/>
            <a:ext cx="680789" cy="555975"/>
            <a:chOff x="910629" y="1103797"/>
            <a:chExt cx="611226" cy="658409"/>
          </a:xfrm>
        </p:grpSpPr>
        <p:sp>
          <p:nvSpPr>
            <p:cNvPr id="778" name="Rectangle 777">
              <a:hlinkClick r:id="rId53"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B8FE4AC2-177B-46A3-8B42-DC1E07DBE6DF}"/>
                </a:ext>
              </a:extLst>
            </p:cNvPr>
            <p:cNvSpPr/>
            <p:nvPr/>
          </p:nvSpPr>
          <p:spPr>
            <a:xfrm>
              <a:off x="910629" y="1103797"/>
              <a:ext cx="611226" cy="658409"/>
            </a:xfrm>
            <a:prstGeom prst="rect">
              <a:avLst/>
            </a:prstGeom>
            <a:solidFill>
              <a:schemeClr val="bg1"/>
            </a:solidFill>
            <a:ln w="14224">
              <a:solidFill>
                <a:srgbClr val="505050"/>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18288" rIns="45720" bIns="18288" rtlCol="0" anchor="t">
              <a:no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Cloud App </a:t>
              </a:r>
            </a:p>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a:t>
              </a:r>
              <a:endParaRPr kumimoji="0" lang="en-US" sz="85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79" name="Picture 778">
              <a:extLst>
                <a:ext uri="{FF2B5EF4-FFF2-40B4-BE49-F238E27FC236}">
                  <a16:creationId xmlns:a16="http://schemas.microsoft.com/office/drawing/2014/main" id="{7FA3CCB6-8DA6-4F52-913D-443E13247916}"/>
                </a:ext>
              </a:extLst>
            </p:cNvPr>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983730" y="1503515"/>
              <a:ext cx="157492" cy="151328"/>
            </a:xfrm>
            <a:prstGeom prst="rect">
              <a:avLst/>
            </a:prstGeom>
            <a:noFill/>
          </p:spPr>
        </p:pic>
      </p:grpSp>
      <p:sp>
        <p:nvSpPr>
          <p:cNvPr id="699" name="Rectangle 698">
            <a:hlinkClick r:id="rId55" tooltip="The Security API for the Microsoft Graph acts as a backplane or “Bus” for security operations centers by providing a standard interface and common schema to integrate security solutions from Microsoft and partners. "/>
            <a:extLst>
              <a:ext uri="{FF2B5EF4-FFF2-40B4-BE49-F238E27FC236}">
                <a16:creationId xmlns:a16="http://schemas.microsoft.com/office/drawing/2014/main" id="{3D1449A1-1414-4DC5-AD7F-9661A545517F}"/>
              </a:ext>
            </a:extLst>
          </p:cNvPr>
          <p:cNvSpPr/>
          <p:nvPr/>
        </p:nvSpPr>
        <p:spPr>
          <a:xfrm>
            <a:off x="222239" y="1530918"/>
            <a:ext cx="4251162" cy="177480"/>
          </a:xfrm>
          <a:prstGeom prst="rect">
            <a:avLst/>
          </a:prstGeom>
          <a:solidFill>
            <a:schemeClr val="bg1">
              <a:lumMod val="95000"/>
            </a:schemeClr>
          </a:solidFill>
          <a:ln w="19050" cap="flat" cmpd="sng" algn="ctr">
            <a:solidFill>
              <a:srgbClr val="505050"/>
            </a:solidFill>
            <a:prstDash val="solid"/>
          </a:ln>
          <a:effectLst/>
        </p:spPr>
        <p:txBody>
          <a:bodyPr lIns="45720" rIns="45720" rtlCol="0" anchor="ctr"/>
          <a:lstStyle/>
          <a:p>
            <a:pPr marL="0" marR="0" lvl="0" indent="0" algn="ctr" defTabSz="914400" rtl="0" eaLnBrk="1" fontAlgn="auto" latinLnBrk="0" hangingPunct="1">
              <a:lnSpc>
                <a:spcPct val="97000"/>
              </a:lnSpc>
              <a:spcBef>
                <a:spcPts val="0"/>
              </a:spcBef>
              <a:spcAft>
                <a:spcPts val="10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Graph Security API</a:t>
            </a:r>
            <a:r>
              <a:rPr kumimoji="0" lang="en-US" sz="900" b="1" i="0" u="none" strike="noStrike" kern="0" cap="none" spc="0" normalizeH="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 </a:t>
            </a:r>
            <a:r>
              <a:rPr kumimoji="0" lang="en-US" sz="900" i="0" u="none" strike="noStrike" kern="0" cap="none" spc="0" normalizeH="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3</a:t>
            </a:r>
            <a:r>
              <a:rPr kumimoji="0" lang="en-US" sz="900" i="0" u="none" strike="noStrike" kern="0" cap="none" spc="0" normalizeH="0" baseline="3000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rd</a:t>
            </a:r>
            <a:r>
              <a:rPr kumimoji="0" lang="en-US" sz="900" i="0" u="none" strike="noStrike" kern="0" cap="none" spc="0" normalizeH="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Party Integration</a:t>
            </a:r>
            <a:endParaRPr kumimoji="0" lang="en-US" sz="90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700" name="Rectangle 699">
            <a:hlinkClick r:id="rId56" tooltip="Microsoft’s Advanced Threat Protection (ATP) capabilities provide an integrated analyst experience for investigation, response, recovery across devices, identities, and email/collaboration tools. "/>
            <a:extLst>
              <a:ext uri="{FF2B5EF4-FFF2-40B4-BE49-F238E27FC236}">
                <a16:creationId xmlns:a16="http://schemas.microsoft.com/office/drawing/2014/main" id="{1929FD48-4CEA-4294-B742-6191576E5BE8}"/>
              </a:ext>
            </a:extLst>
          </p:cNvPr>
          <p:cNvSpPr/>
          <p:nvPr/>
        </p:nvSpPr>
        <p:spPr>
          <a:xfrm>
            <a:off x="1245555" y="1192434"/>
            <a:ext cx="3249655" cy="182880"/>
          </a:xfrm>
          <a:prstGeom prst="rect">
            <a:avLst/>
          </a:prstGeom>
          <a:solidFill>
            <a:schemeClr val="bg1"/>
          </a:solidFill>
          <a:ln w="14224" cap="flat" cmpd="sng" algn="ctr">
            <a:solidFill>
              <a:schemeClr val="tx1"/>
            </a:solidFill>
            <a:prstDash val="solid"/>
          </a:ln>
          <a:effectLst/>
        </p:spPr>
        <p:txBody>
          <a:bodyPr lIns="45720" rIns="45720" rtlCol="0" anchor="ctr"/>
          <a:lstStyle/>
          <a:p>
            <a:pPr marL="858838" marR="0" lvl="0" indent="0" algn="ctr" defTabSz="914400" rtl="0" eaLnBrk="1" fontAlgn="auto" latinLnBrk="0" hangingPunct="1">
              <a:lnSpc>
                <a:spcPct val="97000"/>
              </a:lnSpc>
              <a:spcBef>
                <a:spcPts val="0"/>
              </a:spcBef>
              <a:spcAft>
                <a:spcPts val="10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Advanced Threat Protection (ATP)</a:t>
            </a:r>
          </a:p>
        </p:txBody>
      </p:sp>
      <p:sp>
        <p:nvSpPr>
          <p:cNvPr id="495" name="Rectangle 494">
            <a:hlinkClick r:id="rId57" tooltip="Each Microsoft SOC capability can integrate logs &amp; alerts with your existing SIEM."/>
            <a:extLst>
              <a:ext uri="{FF2B5EF4-FFF2-40B4-BE49-F238E27FC236}">
                <a16:creationId xmlns:a16="http://schemas.microsoft.com/office/drawing/2014/main" id="{BC60A750-F658-478B-982A-4265AA6A2925}"/>
              </a:ext>
            </a:extLst>
          </p:cNvPr>
          <p:cNvSpPr/>
          <p:nvPr/>
        </p:nvSpPr>
        <p:spPr>
          <a:xfrm>
            <a:off x="227843" y="1761555"/>
            <a:ext cx="1260045" cy="211725"/>
          </a:xfrm>
          <a:prstGeom prst="rect">
            <a:avLst/>
          </a:prstGeom>
          <a:solidFill>
            <a:srgbClr val="FFFFFF"/>
          </a:solidFill>
          <a:ln w="14224" cap="flat" cmpd="sng" algn="ctr">
            <a:solidFill>
              <a:srgbClr val="969696"/>
            </a:solidFill>
            <a:prstDash val="dash"/>
          </a:ln>
          <a:effectLst/>
        </p:spPr>
        <p:txBody>
          <a:bodyPr wrap="square" lIns="45720" tIns="45720" rIns="45720" bIns="45720" rtlCol="0" anchor="ctr">
            <a:sp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alt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Alert &amp; Log Integration </a:t>
            </a:r>
          </a:p>
        </p:txBody>
      </p:sp>
      <p:sp>
        <p:nvSpPr>
          <p:cNvPr id="500" name="Rectangle 499">
            <a:extLst>
              <a:ext uri="{FF2B5EF4-FFF2-40B4-BE49-F238E27FC236}">
                <a16:creationId xmlns:a16="http://schemas.microsoft.com/office/drawing/2014/main" id="{41545B28-3909-43CD-9BD5-D41FE204B710}"/>
              </a:ext>
            </a:extLst>
          </p:cNvPr>
          <p:cNvSpPr/>
          <p:nvPr/>
        </p:nvSpPr>
        <p:spPr>
          <a:xfrm>
            <a:off x="4678602" y="931704"/>
            <a:ext cx="1748456" cy="761106"/>
          </a:xfrm>
          <a:prstGeom prst="rect">
            <a:avLst/>
          </a:prstGeom>
          <a:noFill/>
          <a:ln w="14224">
            <a:noFill/>
          </a:ln>
        </p:spPr>
        <p:txBody>
          <a:bodyPr wrap="square" tIns="45720">
            <a:spAutoFit/>
          </a:bodyPr>
          <a:lstStyle/>
          <a:p>
            <a:pPr marL="0" marR="0" lvl="0" indent="0" algn="l" defTabSz="914400" rtl="0" eaLnBrk="1" fontAlgn="auto" latinLnBrk="0" hangingPunct="1">
              <a:lnSpc>
                <a:spcPct val="97000"/>
              </a:lnSpc>
              <a:spcBef>
                <a:spcPts val="0"/>
              </a:spcBef>
              <a:spcAft>
                <a:spcPts val="60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This is interactive!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Present Slide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Hover for Description</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Click for more information</a:t>
            </a:r>
          </a:p>
        </p:txBody>
      </p:sp>
      <p:sp>
        <p:nvSpPr>
          <p:cNvPr id="611" name="Rectangle 610">
            <a:hlinkClick r:id="rId58" tooltip="Security Center builds recommended application whitelist policies for VMs in Azure by applying machine learning to applications running in the VM, greatly simplifying a powerful protection. "/>
            <a:extLst>
              <a:ext uri="{FF2B5EF4-FFF2-40B4-BE49-F238E27FC236}">
                <a16:creationId xmlns:a16="http://schemas.microsoft.com/office/drawing/2014/main" id="{7D1BFC5B-D8A1-42DC-A8F7-7ADA57C57181}"/>
              </a:ext>
            </a:extLst>
          </p:cNvPr>
          <p:cNvSpPr/>
          <p:nvPr/>
        </p:nvSpPr>
        <p:spPr>
          <a:xfrm>
            <a:off x="6821098" y="3139575"/>
            <a:ext cx="1325880" cy="173592"/>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Adaptive App Control</a:t>
            </a:r>
          </a:p>
        </p:txBody>
      </p:sp>
      <p:grpSp>
        <p:nvGrpSpPr>
          <p:cNvPr id="86" name="Group 85">
            <a:extLst>
              <a:ext uri="{FF2B5EF4-FFF2-40B4-BE49-F238E27FC236}">
                <a16:creationId xmlns:a16="http://schemas.microsoft.com/office/drawing/2014/main" id="{F22C07A1-3806-4AA1-AE0E-49B154EA897B}"/>
              </a:ext>
            </a:extLst>
          </p:cNvPr>
          <p:cNvGrpSpPr/>
          <p:nvPr/>
        </p:nvGrpSpPr>
        <p:grpSpPr>
          <a:xfrm>
            <a:off x="10564273" y="2261078"/>
            <a:ext cx="1334164" cy="1994917"/>
            <a:chOff x="10564273" y="2261078"/>
            <a:chExt cx="1334164" cy="1994917"/>
          </a:xfrm>
        </p:grpSpPr>
        <p:sp>
          <p:nvSpPr>
            <p:cNvPr id="398" name="Rectangle 397">
              <a:hlinkClick r:id="rId59" tooltip="Azure MFA helps safeguard access to data and applications while meeting user demand for a simple sign-in process. It delivers strong authentication via a range of verification methods, including phone call, text message, or mobile app verification."/>
              <a:extLst>
                <a:ext uri="{FF2B5EF4-FFF2-40B4-BE49-F238E27FC236}">
                  <a16:creationId xmlns:a16="http://schemas.microsoft.com/office/drawing/2014/main" id="{38B5028E-1B95-4B9A-8F85-AED30974983A}"/>
                </a:ext>
              </a:extLst>
            </p:cNvPr>
            <p:cNvSpPr/>
            <p:nvPr/>
          </p:nvSpPr>
          <p:spPr>
            <a:xfrm>
              <a:off x="10564273" y="3171752"/>
              <a:ext cx="1295428" cy="370896"/>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Multi-Factor Authentication</a:t>
              </a:r>
            </a:p>
          </p:txBody>
        </p:sp>
        <p:pic>
          <p:nvPicPr>
            <p:cNvPr id="399" name="Picture 195" descr="Multi-Factor Authentication.png">
              <a:extLst>
                <a:ext uri="{FF2B5EF4-FFF2-40B4-BE49-F238E27FC236}">
                  <a16:creationId xmlns:a16="http://schemas.microsoft.com/office/drawing/2014/main" id="{3951C321-991D-440D-8504-042569611F8C}"/>
                </a:ext>
              </a:extLst>
            </p:cNvPr>
            <p:cNvPicPr>
              <a:picLocks noChangeAspect="1"/>
            </p:cNvPicPr>
            <p:nvPr/>
          </p:nvPicPr>
          <p:blipFill>
            <a:blip r:embed="rId60">
              <a:extLst>
                <a:ext uri="{28A0092B-C50C-407E-A947-70E740481C1C}">
                  <a14:useLocalDpi xmlns:a14="http://schemas.microsoft.com/office/drawing/2010/main" val="0"/>
                </a:ext>
              </a:extLst>
            </a:blip>
            <a:srcRect/>
            <a:stretch>
              <a:fillRect/>
            </a:stretch>
          </p:blipFill>
          <p:spPr bwMode="auto">
            <a:xfrm>
              <a:off x="10582964" y="3262107"/>
              <a:ext cx="186875" cy="186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2" name="Rectangle 401">
              <a:hlinkClick r:id="rId61" tooltip="Azure AD Privileged Identity Management allows you to manage, control, and monitor privileged access using approval workflows. This includes access to resources in Azure AD, Azure Resources (Preview), and other Microsoft Online Services like Office 365"/>
              <a:extLst>
                <a:ext uri="{FF2B5EF4-FFF2-40B4-BE49-F238E27FC236}">
                  <a16:creationId xmlns:a16="http://schemas.microsoft.com/office/drawing/2014/main" id="{E723D4FA-8CC0-4BE4-BE34-1C668C225965}"/>
                </a:ext>
              </a:extLst>
            </p:cNvPr>
            <p:cNvSpPr/>
            <p:nvPr/>
          </p:nvSpPr>
          <p:spPr>
            <a:xfrm>
              <a:off x="10564273" y="2972649"/>
              <a:ext cx="1295428" cy="19885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PIM</a:t>
              </a:r>
            </a:p>
          </p:txBody>
        </p:sp>
        <p:sp>
          <p:nvSpPr>
            <p:cNvPr id="403" name="Freeform 113">
              <a:extLst>
                <a:ext uri="{FF2B5EF4-FFF2-40B4-BE49-F238E27FC236}">
                  <a16:creationId xmlns:a16="http://schemas.microsoft.com/office/drawing/2014/main" id="{C191784B-F9C9-43C9-8B26-077B2C219B19}"/>
                </a:ext>
              </a:extLst>
            </p:cNvPr>
            <p:cNvSpPr>
              <a:spLocks noChangeAspect="1" noEditPoints="1"/>
            </p:cNvSpPr>
            <p:nvPr/>
          </p:nvSpPr>
          <p:spPr bwMode="black">
            <a:xfrm>
              <a:off x="10625798" y="3022782"/>
              <a:ext cx="101207" cy="100027"/>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04" name="Rectangle 403">
              <a:hlinkClick r:id="rId62" tooltip="Enables you to replace passwords with easy to use but strong multifactor authentication. Windows Hello uses a public and private key pair secured by the TPM, unlocked using a gesture like fingerprint, facial recognition or PIN. "/>
              <a:extLst>
                <a:ext uri="{FF2B5EF4-FFF2-40B4-BE49-F238E27FC236}">
                  <a16:creationId xmlns:a16="http://schemas.microsoft.com/office/drawing/2014/main" id="{E338DB8C-FDF6-4A92-98CE-1AC7C014C8C6}"/>
                </a:ext>
              </a:extLst>
            </p:cNvPr>
            <p:cNvSpPr/>
            <p:nvPr/>
          </p:nvSpPr>
          <p:spPr>
            <a:xfrm>
              <a:off x="10564273" y="3945676"/>
              <a:ext cx="1295428" cy="31031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Hello for Business</a:t>
              </a:r>
            </a:p>
          </p:txBody>
        </p:sp>
        <p:pic>
          <p:nvPicPr>
            <p:cNvPr id="405" name="Picture 404">
              <a:extLst>
                <a:ext uri="{FF2B5EF4-FFF2-40B4-BE49-F238E27FC236}">
                  <a16:creationId xmlns:a16="http://schemas.microsoft.com/office/drawing/2014/main" id="{8931422A-8697-4C61-B61E-221C57DB6244}"/>
                </a:ext>
              </a:extLst>
            </p:cNvPr>
            <p:cNvPicPr>
              <a:picLocks noChangeAspect="1"/>
            </p:cNvPicPr>
            <p:nvPr/>
          </p:nvPicPr>
          <p:blipFill rotWithShape="1">
            <a:blip r:embed="rId6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0600031" y="4045778"/>
              <a:ext cx="146721" cy="137338"/>
            </a:xfrm>
            <a:prstGeom prst="rect">
              <a:avLst/>
            </a:prstGeom>
          </p:spPr>
        </p:pic>
        <p:sp>
          <p:nvSpPr>
            <p:cNvPr id="406" name="Rectangle 405">
              <a:hlinkClick r:id="rId64"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7BCF6318-29A9-42F7-B0D2-CC21A3CD0CF8}"/>
                </a:ext>
              </a:extLst>
            </p:cNvPr>
            <p:cNvSpPr/>
            <p:nvPr/>
          </p:nvSpPr>
          <p:spPr>
            <a:xfrm>
              <a:off x="10564274" y="2302097"/>
              <a:ext cx="1293608" cy="67690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84" name="Rectangle 483">
              <a:hlinkClick r:id="rId65" tooltip="Azure AD B2C is an identity management service that enables you to customize &amp; control how customers sign up, sign in, and manage profiles for your apps. Enabling this scenario reduces risk by moving customer accounts out of your enterprise directory(ies)."/>
              <a:extLst>
                <a:ext uri="{FF2B5EF4-FFF2-40B4-BE49-F238E27FC236}">
                  <a16:creationId xmlns:a16="http://schemas.microsoft.com/office/drawing/2014/main" id="{0FB216A9-3129-4AEB-A2B6-3D81424FA0D1}"/>
                </a:ext>
              </a:extLst>
            </p:cNvPr>
            <p:cNvSpPr/>
            <p:nvPr/>
          </p:nvSpPr>
          <p:spPr>
            <a:xfrm>
              <a:off x="10564273" y="3739511"/>
              <a:ext cx="1295428" cy="20591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B2C</a:t>
              </a:r>
            </a:p>
          </p:txBody>
        </p:sp>
        <p:sp>
          <p:nvSpPr>
            <p:cNvPr id="485" name="Rectangle 484">
              <a:hlinkClick r:id="rId66" tooltip="Azure AD business-to-business (B2B) collaboration enables working with users in other organizations. Enabling this scenario reduces risk by moving partner accounts (and risk) out of your enterprise directory(ies)."/>
              <a:extLst>
                <a:ext uri="{FF2B5EF4-FFF2-40B4-BE49-F238E27FC236}">
                  <a16:creationId xmlns:a16="http://schemas.microsoft.com/office/drawing/2014/main" id="{4A5A50C5-4BDD-46CD-978D-07E992BE557D}"/>
                </a:ext>
              </a:extLst>
            </p:cNvPr>
            <p:cNvSpPr/>
            <p:nvPr/>
          </p:nvSpPr>
          <p:spPr>
            <a:xfrm>
              <a:off x="10564273" y="3543194"/>
              <a:ext cx="1295428" cy="19885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B2B</a:t>
              </a:r>
            </a:p>
          </p:txBody>
        </p:sp>
        <p:pic>
          <p:nvPicPr>
            <p:cNvPr id="460" name="Picture 459">
              <a:extLst>
                <a:ext uri="{FF2B5EF4-FFF2-40B4-BE49-F238E27FC236}">
                  <a16:creationId xmlns:a16="http://schemas.microsoft.com/office/drawing/2014/main" id="{91036D0F-8F8B-4A2C-B938-BF1EAE65158E}"/>
                </a:ext>
              </a:extLst>
            </p:cNvPr>
            <p:cNvPicPr>
              <a:picLocks noChangeAspect="1"/>
            </p:cNvPicPr>
            <p:nvPr/>
          </p:nvPicPr>
          <p:blipFill>
            <a:blip r:embed="rId43">
              <a:duotone>
                <a:schemeClr val="accent1">
                  <a:shade val="45000"/>
                  <a:satMod val="135000"/>
                </a:schemeClr>
                <a:prstClr val="white"/>
              </a:duotone>
              <a:lum bright="-20000" contrast="40000"/>
            </a:blip>
            <a:stretch>
              <a:fillRect/>
            </a:stretch>
          </p:blipFill>
          <p:spPr>
            <a:xfrm>
              <a:off x="10603951" y="2333054"/>
              <a:ext cx="168121" cy="168122"/>
            </a:xfrm>
            <a:prstGeom prst="rect">
              <a:avLst/>
            </a:prstGeom>
          </p:spPr>
        </p:pic>
        <p:pic>
          <p:nvPicPr>
            <p:cNvPr id="565" name="Picture 564">
              <a:extLst>
                <a:ext uri="{FF2B5EF4-FFF2-40B4-BE49-F238E27FC236}">
                  <a16:creationId xmlns:a16="http://schemas.microsoft.com/office/drawing/2014/main" id="{F68E4CF1-0B04-485A-867F-C93CF623FDBF}"/>
                </a:ext>
              </a:extLst>
            </p:cNvPr>
            <p:cNvPicPr>
              <a:picLocks noChangeAspect="1"/>
            </p:cNvPicPr>
            <p:nvPr/>
          </p:nvPicPr>
          <p:blipFill>
            <a:blip r:embed="rId43">
              <a:duotone>
                <a:schemeClr val="accent1">
                  <a:shade val="45000"/>
                  <a:satMod val="135000"/>
                </a:schemeClr>
                <a:prstClr val="white"/>
              </a:duotone>
              <a:lum bright="-20000" contrast="40000"/>
            </a:blip>
            <a:stretch>
              <a:fillRect/>
            </a:stretch>
          </p:blipFill>
          <p:spPr>
            <a:xfrm>
              <a:off x="10600066" y="3558263"/>
              <a:ext cx="168121" cy="168122"/>
            </a:xfrm>
            <a:prstGeom prst="rect">
              <a:avLst/>
            </a:prstGeom>
          </p:spPr>
        </p:pic>
        <p:pic>
          <p:nvPicPr>
            <p:cNvPr id="179" name="Picture 178">
              <a:extLst>
                <a:ext uri="{FF2B5EF4-FFF2-40B4-BE49-F238E27FC236}">
                  <a16:creationId xmlns:a16="http://schemas.microsoft.com/office/drawing/2014/main" id="{1EF64B4A-F196-41FE-BDC7-F0932E06A0E6}"/>
                </a:ext>
              </a:extLst>
            </p:cNvPr>
            <p:cNvPicPr>
              <a:picLocks noChangeAspect="1"/>
            </p:cNvPicPr>
            <p:nvPr/>
          </p:nvPicPr>
          <p:blipFill>
            <a:blip r:embed="rId67">
              <a:extLst>
                <a:ext uri="{28A0092B-C50C-407E-A947-70E740481C1C}">
                  <a14:useLocalDpi xmlns:a14="http://schemas.microsoft.com/office/drawing/2010/main" val="0"/>
                </a:ext>
              </a:extLst>
            </a:blip>
            <a:stretch>
              <a:fillRect/>
            </a:stretch>
          </p:blipFill>
          <p:spPr>
            <a:xfrm>
              <a:off x="10600031" y="3776214"/>
              <a:ext cx="168156" cy="152704"/>
            </a:xfrm>
            <a:prstGeom prst="rect">
              <a:avLst/>
            </a:prstGeom>
          </p:spPr>
        </p:pic>
        <p:sp>
          <p:nvSpPr>
            <p:cNvPr id="17" name="Rectangle 16">
              <a:extLst>
                <a:ext uri="{FF2B5EF4-FFF2-40B4-BE49-F238E27FC236}">
                  <a16:creationId xmlns:a16="http://schemas.microsoft.com/office/drawing/2014/main" id="{FE85BA3A-08CE-4426-8AF8-2592EFA76B28}"/>
                </a:ext>
              </a:extLst>
            </p:cNvPr>
            <p:cNvSpPr/>
            <p:nvPr/>
          </p:nvSpPr>
          <p:spPr>
            <a:xfrm>
              <a:off x="10724854" y="2261078"/>
              <a:ext cx="1173583" cy="648896"/>
            </a:xfrm>
            <a:prstGeom prst="rect">
              <a:avLst/>
            </a:prstGeom>
          </p:spPr>
          <p:txBody>
            <a:bodyPr wrap="square">
              <a:spAutoFit/>
            </a:bodyPr>
            <a:lstStyle/>
            <a:p>
              <a:pPr lvl="0">
                <a:defRPr/>
              </a:pPr>
              <a:r>
                <a:rPr lang="en-US" sz="9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AD Identity Protection</a:t>
              </a:r>
            </a:p>
            <a:p>
              <a:pPr marL="57150" lvl="0">
                <a:spcBef>
                  <a:spcPts val="200"/>
                </a:spcBef>
                <a:spcAft>
                  <a:spcPts val="100"/>
                </a:spcAft>
                <a:defRPr/>
              </a:pPr>
              <a:r>
                <a:rPr lang="en-US" sz="7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Leaked cred protection</a:t>
              </a:r>
            </a:p>
            <a:p>
              <a:pPr marL="57150" lvl="0">
                <a:spcBef>
                  <a:spcPts val="200"/>
                </a:spcBef>
                <a:spcAft>
                  <a:spcPts val="100"/>
                </a:spcAft>
                <a:defRPr/>
              </a:pPr>
              <a:r>
                <a:rPr lang="en-US" sz="7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Behavioral Analytics</a:t>
              </a:r>
              <a:endParaRPr lang="en-US" sz="1400"/>
            </a:p>
          </p:txBody>
        </p:sp>
        <p:grpSp>
          <p:nvGrpSpPr>
            <p:cNvPr id="627" name="Group 626">
              <a:extLst>
                <a:ext uri="{FF2B5EF4-FFF2-40B4-BE49-F238E27FC236}">
                  <a16:creationId xmlns:a16="http://schemas.microsoft.com/office/drawing/2014/main" id="{42D9751D-1CB1-45F7-811D-A2A8A69DCF92}"/>
                </a:ext>
              </a:extLst>
            </p:cNvPr>
            <p:cNvGrpSpPr/>
            <p:nvPr/>
          </p:nvGrpSpPr>
          <p:grpSpPr>
            <a:xfrm>
              <a:off x="10882847" y="2889403"/>
              <a:ext cx="188672" cy="45719"/>
              <a:chOff x="6660452" y="3094221"/>
              <a:chExt cx="188672" cy="45719"/>
            </a:xfrm>
          </p:grpSpPr>
          <p:sp>
            <p:nvSpPr>
              <p:cNvPr id="637" name="Oval 636">
                <a:extLst>
                  <a:ext uri="{FF2B5EF4-FFF2-40B4-BE49-F238E27FC236}">
                    <a16:creationId xmlns:a16="http://schemas.microsoft.com/office/drawing/2014/main" id="{DE094C63-8ECC-40E8-98B3-94295989F960}"/>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8" name="Oval 637">
                <a:extLst>
                  <a:ext uri="{FF2B5EF4-FFF2-40B4-BE49-F238E27FC236}">
                    <a16:creationId xmlns:a16="http://schemas.microsoft.com/office/drawing/2014/main" id="{F6B4ADE7-5FDC-4ECD-9497-85EEE26D651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9" name="Oval 638">
                <a:extLst>
                  <a:ext uri="{FF2B5EF4-FFF2-40B4-BE49-F238E27FC236}">
                    <a16:creationId xmlns:a16="http://schemas.microsoft.com/office/drawing/2014/main" id="{270AF6C2-C1D3-4862-A1AE-4371B73DF1BF}"/>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 name="Group 4">
            <a:extLst>
              <a:ext uri="{FF2B5EF4-FFF2-40B4-BE49-F238E27FC236}">
                <a16:creationId xmlns:a16="http://schemas.microsoft.com/office/drawing/2014/main" id="{AAA8201C-436A-4215-BBE5-1705CFD68B11}"/>
              </a:ext>
            </a:extLst>
          </p:cNvPr>
          <p:cNvGrpSpPr/>
          <p:nvPr/>
        </p:nvGrpSpPr>
        <p:grpSpPr>
          <a:xfrm>
            <a:off x="4101353" y="6121074"/>
            <a:ext cx="1614698" cy="211725"/>
            <a:chOff x="3821452" y="6124342"/>
            <a:chExt cx="1614698" cy="211725"/>
          </a:xfrm>
        </p:grpSpPr>
        <p:sp>
          <p:nvSpPr>
            <p:cNvPr id="672" name="Rectangle 671">
              <a:hlinkClick r:id="rId68" tooltip="Microsoft created a threat model document for the Azure IoT reference architecture."/>
              <a:extLst>
                <a:ext uri="{FF2B5EF4-FFF2-40B4-BE49-F238E27FC236}">
                  <a16:creationId xmlns:a16="http://schemas.microsoft.com/office/drawing/2014/main" id="{85058B16-8C97-4FBE-940B-BDF1EC67352B}"/>
                </a:ext>
              </a:extLst>
            </p:cNvPr>
            <p:cNvSpPr/>
            <p:nvPr/>
          </p:nvSpPr>
          <p:spPr>
            <a:xfrm>
              <a:off x="3821452" y="6124342"/>
              <a:ext cx="1614698" cy="211725"/>
            </a:xfrm>
            <a:prstGeom prst="rect">
              <a:avLst/>
            </a:prstGeom>
            <a:noFill/>
            <a:ln w="14224">
              <a:solidFill>
                <a:schemeClr val="accent4"/>
              </a:solidFill>
            </a:ln>
          </p:spPr>
          <p:txBody>
            <a:bodyPr wrap="square" rIns="45720">
              <a:spAutoFit/>
            </a:bodyPr>
            <a:lstStyle/>
            <a:p>
              <a:pPr marL="114300" marR="0" lvl="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IoT Security Architecture</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3" name="Graphic 2" descr="Document">
              <a:extLst>
                <a:ext uri="{FF2B5EF4-FFF2-40B4-BE49-F238E27FC236}">
                  <a16:creationId xmlns:a16="http://schemas.microsoft.com/office/drawing/2014/main" id="{77A83CA8-76E5-4FDB-A79D-EC6D28B0C9AC}"/>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3844728" y="6160357"/>
              <a:ext cx="146611" cy="146611"/>
            </a:xfrm>
            <a:prstGeom prst="rect">
              <a:avLst/>
            </a:prstGeom>
          </p:spPr>
        </p:pic>
      </p:grpSp>
      <p:grpSp>
        <p:nvGrpSpPr>
          <p:cNvPr id="2" name="Group 1">
            <a:extLst>
              <a:ext uri="{FF2B5EF4-FFF2-40B4-BE49-F238E27FC236}">
                <a16:creationId xmlns:a16="http://schemas.microsoft.com/office/drawing/2014/main" id="{CF9CE92E-161D-4366-A754-11556B414F24}"/>
              </a:ext>
            </a:extLst>
          </p:cNvPr>
          <p:cNvGrpSpPr/>
          <p:nvPr/>
        </p:nvGrpSpPr>
        <p:grpSpPr>
          <a:xfrm>
            <a:off x="4101353" y="5846778"/>
            <a:ext cx="1614698" cy="211725"/>
            <a:chOff x="3821452" y="5850046"/>
            <a:chExt cx="1614698" cy="211725"/>
          </a:xfrm>
        </p:grpSpPr>
        <p:sp>
          <p:nvSpPr>
            <p:cNvPr id="707" name="Rectangle 706">
              <a:hlinkClick r:id="rId71" tooltip="Microsoft contributed significantly to the IoT Security Maturity Model, which enables Internet of Things (IoT) providers to invest in the right level of security mechanisms to meet their requirements. "/>
              <a:extLst>
                <a:ext uri="{FF2B5EF4-FFF2-40B4-BE49-F238E27FC236}">
                  <a16:creationId xmlns:a16="http://schemas.microsoft.com/office/drawing/2014/main" id="{2B85B57C-95D0-4F1D-A6DA-D43910617F90}"/>
                </a:ext>
              </a:extLst>
            </p:cNvPr>
            <p:cNvSpPr/>
            <p:nvPr/>
          </p:nvSpPr>
          <p:spPr>
            <a:xfrm>
              <a:off x="3821452" y="5850046"/>
              <a:ext cx="1614698" cy="211725"/>
            </a:xfrm>
            <a:prstGeom prst="rect">
              <a:avLst/>
            </a:prstGeom>
            <a:noFill/>
            <a:ln w="14224">
              <a:solidFill>
                <a:schemeClr val="accent4"/>
              </a:solidFill>
            </a:ln>
          </p:spPr>
          <p:txBody>
            <a:bodyPr wrap="square" rIns="45720">
              <a:spAutoFit/>
            </a:bodyPr>
            <a:lstStyle/>
            <a:p>
              <a:pPr marL="114300">
                <a:lnSpc>
                  <a:spcPct val="97000"/>
                </a:lnSpc>
              </a:pPr>
              <a:r>
                <a:rPr lang="en-US" sz="8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IoT Security Maturity Model</a:t>
              </a:r>
            </a:p>
          </p:txBody>
        </p:sp>
        <p:pic>
          <p:nvPicPr>
            <p:cNvPr id="465" name="Graphic 464" descr="Document">
              <a:extLst>
                <a:ext uri="{FF2B5EF4-FFF2-40B4-BE49-F238E27FC236}">
                  <a16:creationId xmlns:a16="http://schemas.microsoft.com/office/drawing/2014/main" id="{625FA750-873F-49CC-A4C2-EA72A4C64125}"/>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3848836" y="5879991"/>
              <a:ext cx="146611" cy="146611"/>
            </a:xfrm>
            <a:prstGeom prst="rect">
              <a:avLst/>
            </a:prstGeom>
          </p:spPr>
        </p:pic>
      </p:grpSp>
      <p:pic>
        <p:nvPicPr>
          <p:cNvPr id="552" name="Picture 551">
            <a:extLst>
              <a:ext uri="{FF2B5EF4-FFF2-40B4-BE49-F238E27FC236}">
                <a16:creationId xmlns:a16="http://schemas.microsoft.com/office/drawing/2014/main" id="{733376D1-A1C3-41C8-B2EB-BC20A0B94676}"/>
              </a:ext>
            </a:extLst>
          </p:cNvPr>
          <p:cNvPicPr>
            <a:picLocks noChangeAspect="1"/>
          </p:cNvPicPr>
          <p:nvPr/>
        </p:nvPicPr>
        <p:blipFill>
          <a:blip r:embed="rId44"/>
          <a:stretch>
            <a:fillRect/>
          </a:stretch>
        </p:blipFill>
        <p:spPr>
          <a:xfrm>
            <a:off x="4056281" y="1064108"/>
            <a:ext cx="155187" cy="103458"/>
          </a:xfrm>
          <a:prstGeom prst="rect">
            <a:avLst/>
          </a:prstGeom>
        </p:spPr>
      </p:pic>
      <p:grpSp>
        <p:nvGrpSpPr>
          <p:cNvPr id="31" name="Group 30">
            <a:extLst>
              <a:ext uri="{FF2B5EF4-FFF2-40B4-BE49-F238E27FC236}">
                <a16:creationId xmlns:a16="http://schemas.microsoft.com/office/drawing/2014/main" id="{37EB6364-F148-420D-97C3-AE6E4D78B812}"/>
              </a:ext>
            </a:extLst>
          </p:cNvPr>
          <p:cNvGrpSpPr/>
          <p:nvPr/>
        </p:nvGrpSpPr>
        <p:grpSpPr>
          <a:xfrm>
            <a:off x="3154581" y="5854485"/>
            <a:ext cx="852881" cy="476718"/>
            <a:chOff x="3154581" y="5854485"/>
            <a:chExt cx="852881" cy="476718"/>
          </a:xfrm>
        </p:grpSpPr>
        <p:sp>
          <p:nvSpPr>
            <p:cNvPr id="482" name="Rectangle 481">
              <a:hlinkClick r:id="rId72" tooltip="End to end solution to securing new IoT devices with a hardened Linux OS, certified microcontrollers (MCUs), and security service which collectively provide the &quot;Seven Properties of Highly-Secure Devices&quot;"/>
              <a:extLst>
                <a:ext uri="{FF2B5EF4-FFF2-40B4-BE49-F238E27FC236}">
                  <a16:creationId xmlns:a16="http://schemas.microsoft.com/office/drawing/2014/main" id="{5132D995-1367-4454-A21A-E03209386998}"/>
                </a:ext>
              </a:extLst>
            </p:cNvPr>
            <p:cNvSpPr/>
            <p:nvPr/>
          </p:nvSpPr>
          <p:spPr>
            <a:xfrm>
              <a:off x="3154581" y="5854485"/>
              <a:ext cx="852881" cy="476718"/>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b">
              <a:noAutofit/>
            </a:bodyPr>
            <a:lstStyle/>
            <a:p>
              <a:pPr marR="0" lvl="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Sphere</a:t>
              </a:r>
            </a:p>
          </p:txBody>
        </p:sp>
        <p:pic>
          <p:nvPicPr>
            <p:cNvPr id="19" name="Picture 18" descr="A close up of a logo&#10;&#10;Description generated with very high confidence">
              <a:extLst>
                <a:ext uri="{FF2B5EF4-FFF2-40B4-BE49-F238E27FC236}">
                  <a16:creationId xmlns:a16="http://schemas.microsoft.com/office/drawing/2014/main" id="{5D8E06AE-CB14-40C7-AD0A-5937E765D86F}"/>
                </a:ext>
              </a:extLst>
            </p:cNvPr>
            <p:cNvPicPr>
              <a:picLocks noChangeAspect="1"/>
            </p:cNvPicPr>
            <p:nvPr/>
          </p:nvPicPr>
          <p:blipFill>
            <a:blip r:embed="rId73">
              <a:extLst>
                <a:ext uri="{28A0092B-C50C-407E-A947-70E740481C1C}">
                  <a14:useLocalDpi xmlns:a14="http://schemas.microsoft.com/office/drawing/2010/main" val="0"/>
                </a:ext>
              </a:extLst>
            </a:blip>
            <a:stretch>
              <a:fillRect/>
            </a:stretch>
          </p:blipFill>
          <p:spPr>
            <a:xfrm>
              <a:off x="3358235" y="5883383"/>
              <a:ext cx="411994" cy="271762"/>
            </a:xfrm>
            <a:prstGeom prst="rect">
              <a:avLst/>
            </a:prstGeom>
          </p:spPr>
        </p:pic>
      </p:grpSp>
      <p:grpSp>
        <p:nvGrpSpPr>
          <p:cNvPr id="26" name="Group 25">
            <a:extLst>
              <a:ext uri="{FF2B5EF4-FFF2-40B4-BE49-F238E27FC236}">
                <a16:creationId xmlns:a16="http://schemas.microsoft.com/office/drawing/2014/main" id="{D81733F3-308A-4011-83CC-E11DDFC07AA1}"/>
              </a:ext>
            </a:extLst>
          </p:cNvPr>
          <p:cNvGrpSpPr/>
          <p:nvPr/>
        </p:nvGrpSpPr>
        <p:grpSpPr>
          <a:xfrm>
            <a:off x="8646730" y="2519843"/>
            <a:ext cx="1359749" cy="1638528"/>
            <a:chOff x="8652026" y="2865441"/>
            <a:chExt cx="1359749" cy="1638528"/>
          </a:xfrm>
        </p:grpSpPr>
        <p:sp>
          <p:nvSpPr>
            <p:cNvPr id="421" name="Rectangle 420">
              <a:hlinkClick r:id="rId74" tooltip="AIP helps you control and secure email, documents, and sensitive data inside and outside of your organization. From easy classification to embedded labels and permissions to enhanced data protection/reporting on your data anywhere it goes."/>
              <a:extLst>
                <a:ext uri="{FF2B5EF4-FFF2-40B4-BE49-F238E27FC236}">
                  <a16:creationId xmlns:a16="http://schemas.microsoft.com/office/drawing/2014/main" id="{5433BD75-C281-4997-B1A7-DB627D6ED15C}"/>
                </a:ext>
              </a:extLst>
            </p:cNvPr>
            <p:cNvSpPr/>
            <p:nvPr/>
          </p:nvSpPr>
          <p:spPr>
            <a:xfrm>
              <a:off x="8652026" y="2865441"/>
              <a:ext cx="1357086" cy="1638528"/>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Information Protection (AIP)</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Discover</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Classify</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Protect</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Monitor</a:t>
              </a:r>
            </a:p>
          </p:txBody>
        </p:sp>
        <p:sp>
          <p:nvSpPr>
            <p:cNvPr id="422" name="Rectangle 421">
              <a:hlinkClick r:id="rId75" tooltip="HYOK is an information protection feature designed to meet complex regulation and compliance policies. HYOK allows users to classify documents that are backed by either Azure RMS or an on-premises RMS services where you hold your own key. "/>
              <a:extLst>
                <a:ext uri="{FF2B5EF4-FFF2-40B4-BE49-F238E27FC236}">
                  <a16:creationId xmlns:a16="http://schemas.microsoft.com/office/drawing/2014/main" id="{8C9856C9-6AC4-4598-9C4B-1356F464227D}"/>
                </a:ext>
              </a:extLst>
            </p:cNvPr>
            <p:cNvSpPr/>
            <p:nvPr/>
          </p:nvSpPr>
          <p:spPr>
            <a:xfrm>
              <a:off x="8745416" y="3835416"/>
              <a:ext cx="1266359" cy="13804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Hold Your Own Key (HYOK)</a:t>
              </a:r>
            </a:p>
          </p:txBody>
        </p:sp>
        <p:grpSp>
          <p:nvGrpSpPr>
            <p:cNvPr id="432" name="Group 431">
              <a:extLst>
                <a:ext uri="{FF2B5EF4-FFF2-40B4-BE49-F238E27FC236}">
                  <a16:creationId xmlns:a16="http://schemas.microsoft.com/office/drawing/2014/main" id="{7B62BA9A-C2B8-466F-AC5A-2405D3F4A975}"/>
                </a:ext>
              </a:extLst>
            </p:cNvPr>
            <p:cNvGrpSpPr/>
            <p:nvPr/>
          </p:nvGrpSpPr>
          <p:grpSpPr>
            <a:xfrm>
              <a:off x="8905814" y="4263355"/>
              <a:ext cx="1017768" cy="174551"/>
              <a:chOff x="10868759" y="4110794"/>
              <a:chExt cx="1017768" cy="174551"/>
            </a:xfrm>
          </p:grpSpPr>
          <p:grpSp>
            <p:nvGrpSpPr>
              <p:cNvPr id="433" name="Group 432">
                <a:extLst>
                  <a:ext uri="{FF2B5EF4-FFF2-40B4-BE49-F238E27FC236}">
                    <a16:creationId xmlns:a16="http://schemas.microsoft.com/office/drawing/2014/main" id="{6F5BC5E6-281E-4A9E-8589-D48016C77860}"/>
                  </a:ext>
                </a:extLst>
              </p:cNvPr>
              <p:cNvGrpSpPr/>
              <p:nvPr/>
            </p:nvGrpSpPr>
            <p:grpSpPr>
              <a:xfrm>
                <a:off x="10868759" y="4110794"/>
                <a:ext cx="1017768" cy="167627"/>
                <a:chOff x="76401" y="2964205"/>
                <a:chExt cx="2261795" cy="372519"/>
              </a:xfrm>
            </p:grpSpPr>
            <p:grpSp>
              <p:nvGrpSpPr>
                <p:cNvPr id="446" name="Group 445">
                  <a:extLst>
                    <a:ext uri="{FF2B5EF4-FFF2-40B4-BE49-F238E27FC236}">
                      <a16:creationId xmlns:a16="http://schemas.microsoft.com/office/drawing/2014/main" id="{2CBA006F-771A-41E9-A1BF-CADDEDD46184}"/>
                    </a:ext>
                  </a:extLst>
                </p:cNvPr>
                <p:cNvGrpSpPr/>
                <p:nvPr/>
              </p:nvGrpSpPr>
              <p:grpSpPr>
                <a:xfrm>
                  <a:off x="76401" y="2964205"/>
                  <a:ext cx="1599838" cy="372519"/>
                  <a:chOff x="76401" y="2964205"/>
                  <a:chExt cx="1599838" cy="372519"/>
                </a:xfrm>
              </p:grpSpPr>
              <p:pic>
                <p:nvPicPr>
                  <p:cNvPr id="452" name="Picture 451">
                    <a:hlinkClick r:id="rId76"/>
                    <a:extLst>
                      <a:ext uri="{FF2B5EF4-FFF2-40B4-BE49-F238E27FC236}">
                        <a16:creationId xmlns:a16="http://schemas.microsoft.com/office/drawing/2014/main" id="{9B5DA2BC-5E6B-4924-B13B-C44B10A0C423}"/>
                      </a:ext>
                    </a:extLst>
                  </p:cNvPr>
                  <p:cNvPicPr>
                    <a:picLocks noChangeAspect="1"/>
                  </p:cNvPicPr>
                  <p:nvPr/>
                </p:nvPicPr>
                <p:blipFill>
                  <a:blip r:embed="rId77">
                    <a:extLst>
                      <a:ext uri="{28A0092B-C50C-407E-A947-70E740481C1C}">
                        <a14:useLocalDpi xmlns:a14="http://schemas.microsoft.com/office/drawing/2010/main" val="0"/>
                      </a:ext>
                    </a:extLst>
                  </a:blip>
                  <a:stretch>
                    <a:fillRect/>
                  </a:stretch>
                </p:blipFill>
                <p:spPr>
                  <a:xfrm>
                    <a:off x="1262356" y="2989082"/>
                    <a:ext cx="413883" cy="311792"/>
                  </a:xfrm>
                  <a:prstGeom prst="rect">
                    <a:avLst/>
                  </a:prstGeom>
                </p:spPr>
              </p:pic>
              <p:grpSp>
                <p:nvGrpSpPr>
                  <p:cNvPr id="453" name="Group 452">
                    <a:extLst>
                      <a:ext uri="{FF2B5EF4-FFF2-40B4-BE49-F238E27FC236}">
                        <a16:creationId xmlns:a16="http://schemas.microsoft.com/office/drawing/2014/main" id="{5F4997BA-3228-4E5A-95E0-6E4D019E3C85}"/>
                      </a:ext>
                    </a:extLst>
                  </p:cNvPr>
                  <p:cNvGrpSpPr/>
                  <p:nvPr/>
                </p:nvGrpSpPr>
                <p:grpSpPr>
                  <a:xfrm>
                    <a:off x="76401" y="2964205"/>
                    <a:ext cx="1257382" cy="372519"/>
                    <a:chOff x="12053139" y="7366546"/>
                    <a:chExt cx="1934324" cy="573074"/>
                  </a:xfrm>
                </p:grpSpPr>
                <p:pic>
                  <p:nvPicPr>
                    <p:cNvPr id="454" name="Picture 453">
                      <a:extLst>
                        <a:ext uri="{FF2B5EF4-FFF2-40B4-BE49-F238E27FC236}">
                          <a16:creationId xmlns:a16="http://schemas.microsoft.com/office/drawing/2014/main" id="{89248059-081C-47AA-8162-654C2BBC01E3}"/>
                        </a:ext>
                      </a:extLst>
                    </p:cNvPr>
                    <p:cNvPicPr>
                      <a:picLocks noChangeAspect="1"/>
                    </p:cNvPicPr>
                    <p:nvPr/>
                  </p:nvPicPr>
                  <p:blipFill rotWithShape="1">
                    <a:blip r:embed="rId78">
                      <a:extLst>
                        <a:ext uri="{28A0092B-C50C-407E-A947-70E740481C1C}">
                          <a14:useLocalDpi xmlns:a14="http://schemas.microsoft.com/office/drawing/2010/main" val="0"/>
                        </a:ext>
                      </a:extLst>
                    </a:blip>
                    <a:srcRect/>
                    <a:stretch/>
                  </p:blipFill>
                  <p:spPr>
                    <a:xfrm>
                      <a:off x="12520821" y="7366546"/>
                      <a:ext cx="531604" cy="573074"/>
                    </a:xfrm>
                    <a:prstGeom prst="rect">
                      <a:avLst/>
                    </a:prstGeom>
                  </p:spPr>
                </p:pic>
                <p:pic>
                  <p:nvPicPr>
                    <p:cNvPr id="455" name="Picture 454">
                      <a:extLst>
                        <a:ext uri="{FF2B5EF4-FFF2-40B4-BE49-F238E27FC236}">
                          <a16:creationId xmlns:a16="http://schemas.microsoft.com/office/drawing/2014/main" id="{0AD8D0F1-2C7A-4DD5-B853-697A88B46170}"/>
                        </a:ext>
                      </a:extLst>
                    </p:cNvPr>
                    <p:cNvPicPr>
                      <a:picLocks noChangeAspect="1"/>
                    </p:cNvPicPr>
                    <p:nvPr/>
                  </p:nvPicPr>
                  <p:blipFill rotWithShape="1">
                    <a:blip r:embed="rId79">
                      <a:extLst>
                        <a:ext uri="{28A0092B-C50C-407E-A947-70E740481C1C}">
                          <a14:useLocalDpi xmlns:a14="http://schemas.microsoft.com/office/drawing/2010/main" val="0"/>
                        </a:ext>
                      </a:extLst>
                    </a:blip>
                    <a:srcRect/>
                    <a:stretch/>
                  </p:blipFill>
                  <p:spPr>
                    <a:xfrm>
                      <a:off x="12053139" y="7366546"/>
                      <a:ext cx="530661" cy="573074"/>
                    </a:xfrm>
                    <a:prstGeom prst="rect">
                      <a:avLst/>
                    </a:prstGeom>
                  </p:spPr>
                </p:pic>
                <p:pic>
                  <p:nvPicPr>
                    <p:cNvPr id="456" name="Picture 455">
                      <a:extLst>
                        <a:ext uri="{FF2B5EF4-FFF2-40B4-BE49-F238E27FC236}">
                          <a16:creationId xmlns:a16="http://schemas.microsoft.com/office/drawing/2014/main" id="{36A4A438-160C-4F57-ABA9-2D5277CAC7C4}"/>
                        </a:ext>
                      </a:extLst>
                    </p:cNvPr>
                    <p:cNvPicPr>
                      <a:picLocks noChangeAspect="1"/>
                    </p:cNvPicPr>
                    <p:nvPr/>
                  </p:nvPicPr>
                  <p:blipFill rotWithShape="1">
                    <a:blip r:embed="rId80">
                      <a:extLst>
                        <a:ext uri="{28A0092B-C50C-407E-A947-70E740481C1C}">
                          <a14:useLocalDpi xmlns:a14="http://schemas.microsoft.com/office/drawing/2010/main" val="0"/>
                        </a:ext>
                      </a:extLst>
                    </a:blip>
                    <a:srcRect/>
                    <a:stretch/>
                  </p:blipFill>
                  <p:spPr>
                    <a:xfrm>
                      <a:off x="12997286" y="7366546"/>
                      <a:ext cx="522822" cy="573074"/>
                    </a:xfrm>
                    <a:prstGeom prst="rect">
                      <a:avLst/>
                    </a:prstGeom>
                  </p:spPr>
                </p:pic>
                <p:pic>
                  <p:nvPicPr>
                    <p:cNvPr id="457" name="Picture 456">
                      <a:extLst>
                        <a:ext uri="{FF2B5EF4-FFF2-40B4-BE49-F238E27FC236}">
                          <a16:creationId xmlns:a16="http://schemas.microsoft.com/office/drawing/2014/main" id="{A6766CD1-9925-4BDB-9177-72632E700609}"/>
                        </a:ext>
                      </a:extLst>
                    </p:cNvPr>
                    <p:cNvPicPr>
                      <a:picLocks noChangeAspect="1"/>
                    </p:cNvPicPr>
                    <p:nvPr/>
                  </p:nvPicPr>
                  <p:blipFill rotWithShape="1">
                    <a:blip r:embed="rId81">
                      <a:extLst>
                        <a:ext uri="{28A0092B-C50C-407E-A947-70E740481C1C}">
                          <a14:useLocalDpi xmlns:a14="http://schemas.microsoft.com/office/drawing/2010/main" val="0"/>
                        </a:ext>
                      </a:extLst>
                    </a:blip>
                    <a:srcRect/>
                    <a:stretch/>
                  </p:blipFill>
                  <p:spPr>
                    <a:xfrm>
                      <a:off x="13465910" y="7366546"/>
                      <a:ext cx="521553" cy="573074"/>
                    </a:xfrm>
                    <a:prstGeom prst="rect">
                      <a:avLst/>
                    </a:prstGeom>
                  </p:spPr>
                </p:pic>
              </p:grpSp>
            </p:grpSp>
            <p:grpSp>
              <p:nvGrpSpPr>
                <p:cNvPr id="447" name="Group 446">
                  <a:extLst>
                    <a:ext uri="{FF2B5EF4-FFF2-40B4-BE49-F238E27FC236}">
                      <a16:creationId xmlns:a16="http://schemas.microsoft.com/office/drawing/2014/main" id="{104D35B4-C2D2-49D3-8CB3-68B45CFFB695}"/>
                    </a:ext>
                  </a:extLst>
                </p:cNvPr>
                <p:cNvGrpSpPr/>
                <p:nvPr/>
              </p:nvGrpSpPr>
              <p:grpSpPr>
                <a:xfrm>
                  <a:off x="2008682" y="3185912"/>
                  <a:ext cx="329514" cy="79848"/>
                  <a:chOff x="6660452" y="3094221"/>
                  <a:chExt cx="188672" cy="45719"/>
                </a:xfrm>
              </p:grpSpPr>
              <p:sp>
                <p:nvSpPr>
                  <p:cNvPr id="449" name="Oval 448">
                    <a:extLst>
                      <a:ext uri="{FF2B5EF4-FFF2-40B4-BE49-F238E27FC236}">
                        <a16:creationId xmlns:a16="http://schemas.microsoft.com/office/drawing/2014/main" id="{33F80069-EC6E-4F77-9D72-901E08D647DE}"/>
                      </a:ext>
                    </a:extLst>
                  </p:cNvPr>
                  <p:cNvSpPr/>
                  <p:nvPr/>
                </p:nvSpPr>
                <p:spPr bwMode="auto">
                  <a:xfrm>
                    <a:off x="6660452"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50" name="Oval 449">
                    <a:extLst>
                      <a:ext uri="{FF2B5EF4-FFF2-40B4-BE49-F238E27FC236}">
                        <a16:creationId xmlns:a16="http://schemas.microsoft.com/office/drawing/2014/main" id="{C985AB52-3E16-4370-BECF-111FCC991737}"/>
                      </a:ext>
                    </a:extLst>
                  </p:cNvPr>
                  <p:cNvSpPr/>
                  <p:nvPr/>
                </p:nvSpPr>
                <p:spPr bwMode="auto">
                  <a:xfrm>
                    <a:off x="6731928"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51" name="Oval 450">
                    <a:extLst>
                      <a:ext uri="{FF2B5EF4-FFF2-40B4-BE49-F238E27FC236}">
                        <a16:creationId xmlns:a16="http://schemas.microsoft.com/office/drawing/2014/main" id="{F7719C2D-BCC3-4AD3-95FE-35E45ACF557C}"/>
                      </a:ext>
                    </a:extLst>
                  </p:cNvPr>
                  <p:cNvSpPr/>
                  <p:nvPr/>
                </p:nvSpPr>
                <p:spPr bwMode="auto">
                  <a:xfrm>
                    <a:off x="6803404"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448" name="Picture 447">
                  <a:hlinkClick r:id="rId82"/>
                  <a:extLst>
                    <a:ext uri="{FF2B5EF4-FFF2-40B4-BE49-F238E27FC236}">
                      <a16:creationId xmlns:a16="http://schemas.microsoft.com/office/drawing/2014/main" id="{17166133-804B-46FE-904C-E72A5D9469CE}"/>
                    </a:ext>
                  </a:extLst>
                </p:cNvPr>
                <p:cNvPicPr>
                  <a:picLocks noChangeAspect="1"/>
                </p:cNvPicPr>
                <p:nvPr/>
              </p:nvPicPr>
              <p:blipFill>
                <a:blip r:embed="rId83">
                  <a:extLst>
                    <a:ext uri="{28A0092B-C50C-407E-A947-70E740481C1C}">
                      <a14:useLocalDpi xmlns:a14="http://schemas.microsoft.com/office/drawing/2010/main" val="0"/>
                    </a:ext>
                  </a:extLst>
                </a:blip>
                <a:stretch>
                  <a:fillRect/>
                </a:stretch>
              </p:blipFill>
              <p:spPr>
                <a:xfrm>
                  <a:off x="1670366" y="3017516"/>
                  <a:ext cx="252081" cy="252081"/>
                </a:xfrm>
                <a:prstGeom prst="rect">
                  <a:avLst/>
                </a:prstGeom>
              </p:spPr>
            </p:pic>
          </p:grpSp>
          <p:grpSp>
            <p:nvGrpSpPr>
              <p:cNvPr id="434" name="Group 433">
                <a:extLst>
                  <a:ext uri="{FF2B5EF4-FFF2-40B4-BE49-F238E27FC236}">
                    <a16:creationId xmlns:a16="http://schemas.microsoft.com/office/drawing/2014/main" id="{E95B28E2-BAB3-429C-A188-14DD468744B0}"/>
                  </a:ext>
                </a:extLst>
              </p:cNvPr>
              <p:cNvGrpSpPr/>
              <p:nvPr/>
            </p:nvGrpSpPr>
            <p:grpSpPr bwMode="black">
              <a:xfrm>
                <a:off x="11508873" y="4239626"/>
                <a:ext cx="75077" cy="45719"/>
                <a:chOff x="10387012" y="4179358"/>
                <a:chExt cx="974726" cy="593725"/>
              </a:xfrm>
              <a:solidFill>
                <a:schemeClr val="tx1"/>
              </a:solidFill>
            </p:grpSpPr>
            <p:sp>
              <p:nvSpPr>
                <p:cNvPr id="441" name="Freeform 26">
                  <a:extLst>
                    <a:ext uri="{FF2B5EF4-FFF2-40B4-BE49-F238E27FC236}">
                      <a16:creationId xmlns:a16="http://schemas.microsoft.com/office/drawing/2014/main" id="{EC75553C-B756-47E1-BFC7-6827656FB68B}"/>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2" name="Freeform 27">
                  <a:extLst>
                    <a:ext uri="{FF2B5EF4-FFF2-40B4-BE49-F238E27FC236}">
                      <a16:creationId xmlns:a16="http://schemas.microsoft.com/office/drawing/2014/main" id="{14B79CD0-3A15-4982-9EBD-6B1E6E369F4B}"/>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3" name="Freeform 28">
                  <a:extLst>
                    <a:ext uri="{FF2B5EF4-FFF2-40B4-BE49-F238E27FC236}">
                      <a16:creationId xmlns:a16="http://schemas.microsoft.com/office/drawing/2014/main" id="{42B65D42-81D3-4669-BECF-B3386D3DA569}"/>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4" name="Freeform 29">
                  <a:extLst>
                    <a:ext uri="{FF2B5EF4-FFF2-40B4-BE49-F238E27FC236}">
                      <a16:creationId xmlns:a16="http://schemas.microsoft.com/office/drawing/2014/main" id="{DB116D4F-A86B-4238-A9C6-5747C05B43A9}"/>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5" name="Freeform 30">
                  <a:extLst>
                    <a:ext uri="{FF2B5EF4-FFF2-40B4-BE49-F238E27FC236}">
                      <a16:creationId xmlns:a16="http://schemas.microsoft.com/office/drawing/2014/main" id="{1B7386EC-1A9E-4A3C-857A-977B4152CAF6}"/>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435" name="Group 434">
                <a:extLst>
                  <a:ext uri="{FF2B5EF4-FFF2-40B4-BE49-F238E27FC236}">
                    <a16:creationId xmlns:a16="http://schemas.microsoft.com/office/drawing/2014/main" id="{72360254-D815-4DD5-B20F-FBFBC4360B1B}"/>
                  </a:ext>
                </a:extLst>
              </p:cNvPr>
              <p:cNvGrpSpPr/>
              <p:nvPr/>
            </p:nvGrpSpPr>
            <p:grpSpPr bwMode="black">
              <a:xfrm>
                <a:off x="11638296" y="4235799"/>
                <a:ext cx="75077" cy="45719"/>
                <a:chOff x="10387012" y="4179358"/>
                <a:chExt cx="974726" cy="593725"/>
              </a:xfrm>
              <a:solidFill>
                <a:schemeClr val="tx1"/>
              </a:solidFill>
            </p:grpSpPr>
            <p:sp>
              <p:nvSpPr>
                <p:cNvPr id="436" name="Freeform 26">
                  <a:extLst>
                    <a:ext uri="{FF2B5EF4-FFF2-40B4-BE49-F238E27FC236}">
                      <a16:creationId xmlns:a16="http://schemas.microsoft.com/office/drawing/2014/main" id="{43E971B2-CE20-4717-8338-630B5AEFD172}"/>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7" name="Freeform 27">
                  <a:extLst>
                    <a:ext uri="{FF2B5EF4-FFF2-40B4-BE49-F238E27FC236}">
                      <a16:creationId xmlns:a16="http://schemas.microsoft.com/office/drawing/2014/main" id="{B28FF8D2-0B63-439A-8561-1E73359FFAF7}"/>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8" name="Freeform 28">
                  <a:extLst>
                    <a:ext uri="{FF2B5EF4-FFF2-40B4-BE49-F238E27FC236}">
                      <a16:creationId xmlns:a16="http://schemas.microsoft.com/office/drawing/2014/main" id="{7F39FA69-9BBD-4E6E-9C6B-D645FC47E99B}"/>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9" name="Freeform 29">
                  <a:extLst>
                    <a:ext uri="{FF2B5EF4-FFF2-40B4-BE49-F238E27FC236}">
                      <a16:creationId xmlns:a16="http://schemas.microsoft.com/office/drawing/2014/main" id="{220EDCF2-4BE6-45F2-907F-D02824DD316C}"/>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0" name="Freeform 30">
                  <a:extLst>
                    <a:ext uri="{FF2B5EF4-FFF2-40B4-BE49-F238E27FC236}">
                      <a16:creationId xmlns:a16="http://schemas.microsoft.com/office/drawing/2014/main" id="{E2431020-1C4F-4634-A60A-4117FAA6308B}"/>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sp>
          <p:nvSpPr>
            <p:cNvPr id="629" name="Rectangle 628">
              <a:hlinkClick r:id="rId84" tooltip="The AIP scanner helps you discover, classify, and protect files on UNC paths for network shares over SMB and on SharePoint Server 2013-2016 Sites and libraries."/>
              <a:extLst>
                <a:ext uri="{FF2B5EF4-FFF2-40B4-BE49-F238E27FC236}">
                  <a16:creationId xmlns:a16="http://schemas.microsoft.com/office/drawing/2014/main" id="{2E6CEE05-2201-4A3C-9D7B-1970B43F4F10}"/>
                </a:ext>
              </a:extLst>
            </p:cNvPr>
            <p:cNvSpPr/>
            <p:nvPr/>
          </p:nvSpPr>
          <p:spPr>
            <a:xfrm>
              <a:off x="8813865" y="4045216"/>
              <a:ext cx="1195104" cy="17204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p>
              <a:pPr>
                <a:spcAft>
                  <a:spcPts val="200"/>
                </a:spcAft>
              </a:pPr>
              <a:r>
                <a:rPr lang="en-US" sz="9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AIP Scanner</a:t>
              </a:r>
            </a:p>
          </p:txBody>
        </p:sp>
      </p:grpSp>
      <p:sp>
        <p:nvSpPr>
          <p:cNvPr id="480" name="Freeform 27">
            <a:extLst>
              <a:ext uri="{FF2B5EF4-FFF2-40B4-BE49-F238E27FC236}">
                <a16:creationId xmlns:a16="http://schemas.microsoft.com/office/drawing/2014/main" id="{E2FE455C-513A-4DC1-9436-A1EF0DAD7F67}"/>
              </a:ext>
            </a:extLst>
          </p:cNvPr>
          <p:cNvSpPr>
            <a:spLocks/>
          </p:cNvSpPr>
          <p:nvPr/>
        </p:nvSpPr>
        <p:spPr bwMode="auto">
          <a:xfrm>
            <a:off x="1589667" y="4312946"/>
            <a:ext cx="68905" cy="65866"/>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749" name="Connector: Elbow 748">
            <a:extLst>
              <a:ext uri="{FF2B5EF4-FFF2-40B4-BE49-F238E27FC236}">
                <a16:creationId xmlns:a16="http://schemas.microsoft.com/office/drawing/2014/main" id="{1BD36714-AEC1-4C14-9E12-3A09CE1F98E5}"/>
              </a:ext>
            </a:extLst>
          </p:cNvPr>
          <p:cNvCxnSpPr>
            <a:cxnSpLocks/>
            <a:endCxn id="622" idx="3"/>
          </p:cNvCxnSpPr>
          <p:nvPr/>
        </p:nvCxnSpPr>
        <p:spPr>
          <a:xfrm rot="10800000" flipV="1">
            <a:off x="1796489" y="2862575"/>
            <a:ext cx="685983" cy="2082344"/>
          </a:xfrm>
          <a:prstGeom prst="bentConnector3">
            <a:avLst>
              <a:gd name="adj1" fmla="val 68514"/>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cxnSp>
      <p:grpSp>
        <p:nvGrpSpPr>
          <p:cNvPr id="36" name="Group 35">
            <a:extLst>
              <a:ext uri="{FF2B5EF4-FFF2-40B4-BE49-F238E27FC236}">
                <a16:creationId xmlns:a16="http://schemas.microsoft.com/office/drawing/2014/main" id="{F2AE5143-3F7D-48E1-97B1-C4610099C350}"/>
              </a:ext>
            </a:extLst>
          </p:cNvPr>
          <p:cNvGrpSpPr/>
          <p:nvPr/>
        </p:nvGrpSpPr>
        <p:grpSpPr>
          <a:xfrm>
            <a:off x="6646548" y="3493510"/>
            <a:ext cx="1507613" cy="2626000"/>
            <a:chOff x="6646548" y="3493510"/>
            <a:chExt cx="1507613" cy="2626000"/>
          </a:xfrm>
        </p:grpSpPr>
        <p:sp>
          <p:nvSpPr>
            <p:cNvPr id="98" name="Rectangle 97">
              <a:hlinkClick r:id="rId85" tooltip="Key vault mitigates risk of compromised secrets (e.g. inadvertently publishing keys to GitHub) by ensuring they are safeguarded by hardware security modules (HSMs) and readily available to applications"/>
              <a:extLst>
                <a:ext uri="{FF2B5EF4-FFF2-40B4-BE49-F238E27FC236}">
                  <a16:creationId xmlns:a16="http://schemas.microsoft.com/office/drawing/2014/main" id="{A3B8550D-2DB7-40D7-B7D2-21A4CAD5C8EC}"/>
                </a:ext>
              </a:extLst>
            </p:cNvPr>
            <p:cNvSpPr/>
            <p:nvPr/>
          </p:nvSpPr>
          <p:spPr>
            <a:xfrm>
              <a:off x="6824319" y="3771046"/>
              <a:ext cx="1328356"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Key Vault</a:t>
              </a:r>
            </a:p>
          </p:txBody>
        </p:sp>
        <p:pic>
          <p:nvPicPr>
            <p:cNvPr id="99" name="Picture 98">
              <a:extLst>
                <a:ext uri="{FF2B5EF4-FFF2-40B4-BE49-F238E27FC236}">
                  <a16:creationId xmlns:a16="http://schemas.microsoft.com/office/drawing/2014/main" id="{27564F04-F98A-49DB-A1E6-BE18E4FD944B}"/>
                </a:ext>
              </a:extLst>
            </p:cNvPr>
            <p:cNvPicPr>
              <a:picLocks noChangeAspect="1"/>
            </p:cNvPicPr>
            <p:nvPr/>
          </p:nvPicPr>
          <p:blipFill>
            <a:blip r:embed="rId86">
              <a:extLst>
                <a:ext uri="{28A0092B-C50C-407E-A947-70E740481C1C}">
                  <a14:useLocalDpi xmlns:a14="http://schemas.microsoft.com/office/drawing/2010/main" val="0"/>
                </a:ext>
              </a:extLst>
            </a:blip>
            <a:stretch>
              <a:fillRect/>
            </a:stretch>
          </p:blipFill>
          <p:spPr>
            <a:xfrm>
              <a:off x="6879536" y="3825557"/>
              <a:ext cx="126336" cy="126336"/>
            </a:xfrm>
            <a:prstGeom prst="rect">
              <a:avLst/>
            </a:prstGeom>
          </p:spPr>
        </p:pic>
        <p:sp>
          <p:nvSpPr>
            <p:cNvPr id="100" name="Rectangle 99">
              <a:hlinkClick r:id="rId87" tooltip="A network security group (NSG) provides access control list (ACL) rules to allow or deny network traffic. Application security groups significantly simplify network security by grouping virtual machines and assigning policies to them (vs. explicit IPs). "/>
              <a:extLst>
                <a:ext uri="{FF2B5EF4-FFF2-40B4-BE49-F238E27FC236}">
                  <a16:creationId xmlns:a16="http://schemas.microsoft.com/office/drawing/2014/main" id="{02997D06-1450-4E50-80CD-7FE91A9446C9}"/>
                </a:ext>
              </a:extLst>
            </p:cNvPr>
            <p:cNvSpPr/>
            <p:nvPr/>
          </p:nvSpPr>
          <p:spPr>
            <a:xfrm>
              <a:off x="6824319" y="4430016"/>
              <a:ext cx="1328356" cy="322253"/>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lvl="0">
                <a:defRPr/>
              </a:pPr>
              <a:r>
                <a:rPr lang="en-US" altLang="en-US" sz="750">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Application &amp; Network Security Groups</a:t>
              </a:r>
            </a:p>
          </p:txBody>
        </p:sp>
        <p:sp>
          <p:nvSpPr>
            <p:cNvPr id="103" name="Rectangle 102">
              <a:hlinkClick r:id="rId88" tooltip="Feature of Application Gateway that provides centralized protection of your web applications from common exploits and vulnerabilities like SQL injection attacks, cross site scripting attacks using OWASP core rule sets 3.0 or 2.2.9. "/>
              <a:extLst>
                <a:ext uri="{FF2B5EF4-FFF2-40B4-BE49-F238E27FC236}">
                  <a16:creationId xmlns:a16="http://schemas.microsoft.com/office/drawing/2014/main" id="{93288A76-0F88-4155-A0C4-1009831C3593}"/>
                </a:ext>
              </a:extLst>
            </p:cNvPr>
            <p:cNvSpPr/>
            <p:nvPr/>
          </p:nvSpPr>
          <p:spPr>
            <a:xfrm>
              <a:off x="6824319" y="3990703"/>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WAF</a:t>
              </a:r>
            </a:p>
          </p:txBody>
        </p:sp>
        <p:pic>
          <p:nvPicPr>
            <p:cNvPr id="104" name="Picture 103" descr="A picture containing text&#10;&#10;Description generated with high confidence">
              <a:extLst>
                <a:ext uri="{FF2B5EF4-FFF2-40B4-BE49-F238E27FC236}">
                  <a16:creationId xmlns:a16="http://schemas.microsoft.com/office/drawing/2014/main" id="{E366301C-9FDD-402D-B4F8-48DCD9D5E79A}"/>
                </a:ext>
              </a:extLst>
            </p:cNvPr>
            <p:cNvPicPr>
              <a:picLocks noChangeAspect="1"/>
            </p:cNvPicPr>
            <p:nvPr/>
          </p:nvPicPr>
          <p:blipFill rotWithShape="1">
            <a:blip r:embed="rId89">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6858547" y="4030152"/>
              <a:ext cx="168314" cy="165488"/>
            </a:xfrm>
            <a:prstGeom prst="rect">
              <a:avLst/>
            </a:prstGeom>
          </p:spPr>
        </p:pic>
        <p:sp>
          <p:nvSpPr>
            <p:cNvPr id="105" name="Rectangle 104">
              <a:hlinkClick r:id="rId90" tooltip="Azure includes real-time malware protection with advanced technology (including applied machine learning on clients and in the cloud) used in the antimalware component of Windows Defender ATP"/>
              <a:extLst>
                <a:ext uri="{FF2B5EF4-FFF2-40B4-BE49-F238E27FC236}">
                  <a16:creationId xmlns:a16="http://schemas.microsoft.com/office/drawing/2014/main" id="{7168FD92-C0D5-4B85-9D31-3BF1F2F138EE}"/>
                </a:ext>
              </a:extLst>
            </p:cNvPr>
            <p:cNvSpPr/>
            <p:nvPr/>
          </p:nvSpPr>
          <p:spPr>
            <a:xfrm>
              <a:off x="6824319" y="4210360"/>
              <a:ext cx="1328356"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Antimalware</a:t>
              </a:r>
            </a:p>
          </p:txBody>
        </p:sp>
        <p:grpSp>
          <p:nvGrpSpPr>
            <p:cNvPr id="106" name="Group 105">
              <a:extLst>
                <a:ext uri="{FF2B5EF4-FFF2-40B4-BE49-F238E27FC236}">
                  <a16:creationId xmlns:a16="http://schemas.microsoft.com/office/drawing/2014/main" id="{EE647438-C196-4974-A91D-CFA8079699F1}"/>
                </a:ext>
              </a:extLst>
            </p:cNvPr>
            <p:cNvGrpSpPr/>
            <p:nvPr/>
          </p:nvGrpSpPr>
          <p:grpSpPr>
            <a:xfrm>
              <a:off x="6870812" y="4246340"/>
              <a:ext cx="143785" cy="139115"/>
              <a:chOff x="7418198" y="4292156"/>
              <a:chExt cx="173353" cy="167723"/>
            </a:xfrm>
          </p:grpSpPr>
          <p:sp>
            <p:nvSpPr>
              <p:cNvPr id="108" name="Rectangle: Rounded Corners 107">
                <a:extLst>
                  <a:ext uri="{FF2B5EF4-FFF2-40B4-BE49-F238E27FC236}">
                    <a16:creationId xmlns:a16="http://schemas.microsoft.com/office/drawing/2014/main" id="{B4DCD47C-0D64-4E6D-813C-693813D978E3}"/>
                  </a:ext>
                </a:extLst>
              </p:cNvPr>
              <p:cNvSpPr/>
              <p:nvPr/>
            </p:nvSpPr>
            <p:spPr>
              <a:xfrm>
                <a:off x="7418198" y="4292156"/>
                <a:ext cx="173353" cy="167723"/>
              </a:xfrm>
              <a:prstGeom prst="round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9" name="Picture 108">
                <a:extLst>
                  <a:ext uri="{FF2B5EF4-FFF2-40B4-BE49-F238E27FC236}">
                    <a16:creationId xmlns:a16="http://schemas.microsoft.com/office/drawing/2014/main" id="{59D06D6E-4995-4C86-A622-DEC8F06A0051}"/>
                  </a:ext>
                </a:extLst>
              </p:cNvPr>
              <p:cNvPicPr>
                <a:picLocks noChangeAspect="1"/>
              </p:cNvPicPr>
              <p:nvPr/>
            </p:nvPicPr>
            <p:blipFill>
              <a:blip r:embed="rId91">
                <a:biLevel thresh="25000"/>
                <a:extLst>
                  <a:ext uri="{28A0092B-C50C-407E-A947-70E740481C1C}">
                    <a14:useLocalDpi xmlns:a14="http://schemas.microsoft.com/office/drawing/2010/main" val="0"/>
                  </a:ext>
                </a:extLst>
              </a:blip>
              <a:stretch>
                <a:fillRect/>
              </a:stretch>
            </p:blipFill>
            <p:spPr>
              <a:xfrm>
                <a:off x="7435114" y="4303810"/>
                <a:ext cx="134671" cy="149402"/>
              </a:xfrm>
              <a:prstGeom prst="rect">
                <a:avLst/>
              </a:prstGeom>
            </p:spPr>
          </p:pic>
        </p:grpSp>
        <p:pic>
          <p:nvPicPr>
            <p:cNvPr id="107" name="Picture 106">
              <a:extLst>
                <a:ext uri="{FF2B5EF4-FFF2-40B4-BE49-F238E27FC236}">
                  <a16:creationId xmlns:a16="http://schemas.microsoft.com/office/drawing/2014/main" id="{2EF74B27-1735-4A8F-9B1B-5EB96F46BA01}"/>
                </a:ext>
              </a:extLst>
            </p:cNvPr>
            <p:cNvPicPr>
              <a:picLocks noChangeAspect="1"/>
            </p:cNvPicPr>
            <p:nvPr/>
          </p:nvPicPr>
          <p:blipFill>
            <a:blip r:embed="rId92">
              <a:clrChange>
                <a:clrFrom>
                  <a:srgbClr val="FFFFFF"/>
                </a:clrFrom>
                <a:clrTo>
                  <a:srgbClr val="FFFFFF">
                    <a:alpha val="0"/>
                  </a:srgbClr>
                </a:clrTo>
              </a:clrChange>
            </a:blip>
            <a:stretch>
              <a:fillRect/>
            </a:stretch>
          </p:blipFill>
          <p:spPr>
            <a:xfrm>
              <a:off x="6646548" y="3493510"/>
              <a:ext cx="167209" cy="143337"/>
            </a:xfrm>
            <a:prstGeom prst="rect">
              <a:avLst/>
            </a:prstGeom>
            <a:ln w="14224">
              <a:noFill/>
            </a:ln>
          </p:spPr>
        </p:pic>
        <p:sp>
          <p:nvSpPr>
            <p:cNvPr id="131" name="Rectangle 130">
              <a:hlinkClick r:id="rId93" tooltip="In additional to encryption of all disks in the Azure fabric, you can also encrypt storage blobs, Windows VM disks, and Linux VM Disks"/>
              <a:extLst>
                <a:ext uri="{FF2B5EF4-FFF2-40B4-BE49-F238E27FC236}">
                  <a16:creationId xmlns:a16="http://schemas.microsoft.com/office/drawing/2014/main" id="{6C661EED-3EAF-4976-9C26-A755475706E3}"/>
                </a:ext>
              </a:extLst>
            </p:cNvPr>
            <p:cNvSpPr/>
            <p:nvPr/>
          </p:nvSpPr>
          <p:spPr>
            <a:xfrm>
              <a:off x="6825805" y="5049853"/>
              <a:ext cx="1328356" cy="35661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Disk &amp; Storage Encryption</a:t>
              </a:r>
            </a:p>
          </p:txBody>
        </p:sp>
        <p:sp>
          <p:nvSpPr>
            <p:cNvPr id="132" name="Rectangle 131">
              <a:hlinkClick r:id="rId94" tooltip="Azure natively provides basic DDoS protection for all public IPs. You can increase protection with adaptive tuning of thresholds (with machine learning), real-time and historical telemetry, alerting, cost guarantee and more."/>
              <a:extLst>
                <a:ext uri="{FF2B5EF4-FFF2-40B4-BE49-F238E27FC236}">
                  <a16:creationId xmlns:a16="http://schemas.microsoft.com/office/drawing/2014/main" id="{24AA6736-30B3-474F-A68B-5A198D7C53FD}"/>
                </a:ext>
              </a:extLst>
            </p:cNvPr>
            <p:cNvSpPr/>
            <p:nvPr/>
          </p:nvSpPr>
          <p:spPr>
            <a:xfrm>
              <a:off x="6823845" y="5701414"/>
              <a:ext cx="1328356" cy="32900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DDoS attack </a:t>
              </a:r>
              <a:r>
                <a:rPr kumimoji="0" lang="en-US" altLang="en-US" sz="900" b="0" i="0" u="none" strike="noStrike" kern="1200" cap="none" spc="0" normalizeH="0" baseline="0" noProof="0" err="1">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Mitigation</a:t>
              </a:r>
              <a:r>
                <a:rPr kumimoji="0" lang="en-US" altLang="en-US" sz="900" b="0" i="0" u="none" strike="noStrike" kern="1200" cap="none" spc="0" normalizeH="0" baseline="0" noProof="0" err="1">
                  <a:ln>
                    <a:noFill/>
                  </a:ln>
                  <a:solidFill>
                    <a:srgbClr val="505050"/>
                  </a:solidFill>
                  <a:effectLst/>
                  <a:uLnTx/>
                  <a:uFillTx/>
                  <a:latin typeface="Segoe UI" panose="020B0502040204020203" pitchFamily="34" charset="0"/>
                  <a:ea typeface="+mn-ea"/>
                  <a:cs typeface="Segoe UI" panose="020B0502040204020203" pitchFamily="34" charset="0"/>
                </a:rPr>
                <a:t>+Monitor</a:t>
              </a:r>
              <a:endParaRPr kumimoji="0" lang="en-US" altLang="en-US" sz="90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endParaRPr>
            </a:p>
          </p:txBody>
        </p:sp>
        <p:sp>
          <p:nvSpPr>
            <p:cNvPr id="134" name="Rectangle 133">
              <a:hlinkClick r:id="rId95" tooltip="Protection against disasters &amp; ransomware attacks with simple and reliable cloud integrated backup as a service. Site Recovery can protect Hyper-V, VMware and physical servers and you can use Azure or your secondary datacenter as your recovery site"/>
              <a:extLst>
                <a:ext uri="{FF2B5EF4-FFF2-40B4-BE49-F238E27FC236}">
                  <a16:creationId xmlns:a16="http://schemas.microsoft.com/office/drawing/2014/main" id="{6C0F1C9C-66B0-4D4F-90EA-44EEDDDAD6D7}"/>
                </a:ext>
              </a:extLst>
            </p:cNvPr>
            <p:cNvSpPr/>
            <p:nvPr/>
          </p:nvSpPr>
          <p:spPr>
            <a:xfrm>
              <a:off x="6824319" y="4750543"/>
              <a:ext cx="1328356" cy="30182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Backup &amp; Site Recovery</a:t>
              </a:r>
            </a:p>
          </p:txBody>
        </p:sp>
        <p:cxnSp>
          <p:nvCxnSpPr>
            <p:cNvPr id="617" name="Straight Connector 616">
              <a:extLst>
                <a:ext uri="{FF2B5EF4-FFF2-40B4-BE49-F238E27FC236}">
                  <a16:creationId xmlns:a16="http://schemas.microsoft.com/office/drawing/2014/main" id="{DF0411BC-7BCC-4413-98AA-2FC35D64F42C}"/>
                </a:ext>
              </a:extLst>
            </p:cNvPr>
            <p:cNvCxnSpPr>
              <a:cxnSpLocks/>
              <a:stCxn id="107" idx="2"/>
            </p:cNvCxnSpPr>
            <p:nvPr/>
          </p:nvCxnSpPr>
          <p:spPr>
            <a:xfrm>
              <a:off x="6730153" y="3636847"/>
              <a:ext cx="0" cy="2454929"/>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6" name="Picture 232" descr="Storage blob.png">
              <a:extLst>
                <a:ext uri="{FF2B5EF4-FFF2-40B4-BE49-F238E27FC236}">
                  <a16:creationId xmlns:a16="http://schemas.microsoft.com/office/drawing/2014/main" id="{9506182D-7A52-4A42-BEF2-26177AA845C8}"/>
                </a:ext>
              </a:extLst>
            </p:cNvPr>
            <p:cNvPicPr>
              <a:picLocks noChangeAspect="1"/>
            </p:cNvPicPr>
            <p:nvPr/>
          </p:nvPicPr>
          <p:blipFill>
            <a:blip r:embed="rId96">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874265" y="5153653"/>
              <a:ext cx="136878" cy="126156"/>
            </a:xfrm>
            <a:prstGeom prst="rect">
              <a:avLst/>
            </a:prstGeom>
            <a:solidFill>
              <a:schemeClr val="bg1"/>
            </a:solidFill>
            <a:ln w="9525">
              <a:noFill/>
              <a:miter lim="800000"/>
              <a:headEnd/>
              <a:tailEnd/>
            </a:ln>
          </p:spPr>
        </p:pic>
        <p:grpSp>
          <p:nvGrpSpPr>
            <p:cNvPr id="102" name="Group 101">
              <a:extLst>
                <a:ext uri="{FF2B5EF4-FFF2-40B4-BE49-F238E27FC236}">
                  <a16:creationId xmlns:a16="http://schemas.microsoft.com/office/drawing/2014/main" id="{0DB0F1ED-6A41-424B-868C-BBD6BBB667E7}"/>
                </a:ext>
              </a:extLst>
            </p:cNvPr>
            <p:cNvGrpSpPr/>
            <p:nvPr/>
          </p:nvGrpSpPr>
          <p:grpSpPr>
            <a:xfrm>
              <a:off x="7338348" y="6073791"/>
              <a:ext cx="188672" cy="45719"/>
              <a:chOff x="6660452" y="3094221"/>
              <a:chExt cx="188672" cy="45719"/>
            </a:xfrm>
          </p:grpSpPr>
          <p:sp>
            <p:nvSpPr>
              <p:cNvPr id="110" name="Oval 109">
                <a:extLst>
                  <a:ext uri="{FF2B5EF4-FFF2-40B4-BE49-F238E27FC236}">
                    <a16:creationId xmlns:a16="http://schemas.microsoft.com/office/drawing/2014/main" id="{7B3E62CD-7F8A-46CC-8BAE-4691724F58E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0343811B-56C3-461D-B065-DB1BB6421E5D}"/>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D5EF34EC-591A-477C-AA1B-83A2FC1B9695}"/>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83" name="Rectangle 782">
              <a:hlinkClick r:id="rId97" tooltip="Azure Policy provides auditing and enforcement of different rules and effects over your resources so resources stay compliant with your corporate standards and service level agreements. "/>
              <a:extLst>
                <a:ext uri="{FF2B5EF4-FFF2-40B4-BE49-F238E27FC236}">
                  <a16:creationId xmlns:a16="http://schemas.microsoft.com/office/drawing/2014/main" id="{C2550DE4-7F2A-4887-8CC2-F087366CE633}"/>
                </a:ext>
              </a:extLst>
            </p:cNvPr>
            <p:cNvSpPr/>
            <p:nvPr/>
          </p:nvSpPr>
          <p:spPr>
            <a:xfrm>
              <a:off x="6824319" y="3556287"/>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Policy</a:t>
              </a:r>
            </a:p>
          </p:txBody>
        </p:sp>
        <p:sp>
          <p:nvSpPr>
            <p:cNvPr id="468" name="Rectangle 467">
              <a:hlinkClick r:id="rId98" tooltip="Azure confidential computing protects data being processed in the cloud with hardware based Trusted Execution Environments (TEEs) that isolate data while its being used. "/>
              <a:extLst>
                <a:ext uri="{FF2B5EF4-FFF2-40B4-BE49-F238E27FC236}">
                  <a16:creationId xmlns:a16="http://schemas.microsoft.com/office/drawing/2014/main" id="{0A7E13F4-610F-4AC0-A580-0830398CE7EB}"/>
                </a:ext>
              </a:extLst>
            </p:cNvPr>
            <p:cNvSpPr/>
            <p:nvPr/>
          </p:nvSpPr>
          <p:spPr>
            <a:xfrm>
              <a:off x="6824119" y="5406469"/>
              <a:ext cx="1328356" cy="299310"/>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Ins="91440" rtlCol="0" anchor="ctr"/>
            <a:lstStyle/>
            <a:p>
              <a:pPr>
                <a:defRPr/>
              </a:pPr>
              <a:r>
                <a:rPr lang="en-US" altLang="en-US" sz="9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Confidential Computing</a:t>
              </a:r>
            </a:p>
          </p:txBody>
        </p:sp>
        <p:pic>
          <p:nvPicPr>
            <p:cNvPr id="27" name="Picture 26">
              <a:extLst>
                <a:ext uri="{FF2B5EF4-FFF2-40B4-BE49-F238E27FC236}">
                  <a16:creationId xmlns:a16="http://schemas.microsoft.com/office/drawing/2014/main" id="{3ECF2E68-96A8-461D-9D37-F8BB34FFE47C}"/>
                </a:ext>
              </a:extLst>
            </p:cNvPr>
            <p:cNvPicPr>
              <a:picLocks noChangeAspect="1"/>
            </p:cNvPicPr>
            <p:nvPr/>
          </p:nvPicPr>
          <p:blipFill>
            <a:blip r:embed="rId9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3606133"/>
              <a:ext cx="150932" cy="112545"/>
            </a:xfrm>
            <a:prstGeom prst="rect">
              <a:avLst/>
            </a:prstGeom>
          </p:spPr>
        </p:pic>
        <p:pic>
          <p:nvPicPr>
            <p:cNvPr id="618" name="Picture 617">
              <a:extLst>
                <a:ext uri="{FF2B5EF4-FFF2-40B4-BE49-F238E27FC236}">
                  <a16:creationId xmlns:a16="http://schemas.microsoft.com/office/drawing/2014/main" id="{D6B9A2DF-358D-4C60-96E4-BFCACEEB04D1}"/>
                </a:ext>
              </a:extLst>
            </p:cNvPr>
            <p:cNvPicPr>
              <a:picLocks noChangeAspect="1"/>
            </p:cNvPicPr>
            <p:nvPr/>
          </p:nvPicPr>
          <p:blipFill>
            <a:blip r:embed="rId9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545233"/>
              <a:ext cx="150932" cy="112545"/>
            </a:xfrm>
            <a:prstGeom prst="rect">
              <a:avLst/>
            </a:prstGeom>
          </p:spPr>
        </p:pic>
        <p:pic>
          <p:nvPicPr>
            <p:cNvPr id="620" name="Picture 619">
              <a:extLst>
                <a:ext uri="{FF2B5EF4-FFF2-40B4-BE49-F238E27FC236}">
                  <a16:creationId xmlns:a16="http://schemas.microsoft.com/office/drawing/2014/main" id="{0B6E7126-46C1-4BDE-A074-ABE7A44A2C56}"/>
                </a:ext>
              </a:extLst>
            </p:cNvPr>
            <p:cNvPicPr>
              <a:picLocks noChangeAspect="1"/>
            </p:cNvPicPr>
            <p:nvPr/>
          </p:nvPicPr>
          <p:blipFill>
            <a:blip r:embed="rId9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837354"/>
              <a:ext cx="150932" cy="112545"/>
            </a:xfrm>
            <a:prstGeom prst="rect">
              <a:avLst/>
            </a:prstGeom>
          </p:spPr>
        </p:pic>
        <p:pic>
          <p:nvPicPr>
            <p:cNvPr id="624" name="Picture 623">
              <a:extLst>
                <a:ext uri="{FF2B5EF4-FFF2-40B4-BE49-F238E27FC236}">
                  <a16:creationId xmlns:a16="http://schemas.microsoft.com/office/drawing/2014/main" id="{C2F0A86B-603B-43FE-87F3-C7B796A5EC9A}"/>
                </a:ext>
              </a:extLst>
            </p:cNvPr>
            <p:cNvPicPr>
              <a:picLocks noChangeAspect="1"/>
            </p:cNvPicPr>
            <p:nvPr/>
          </p:nvPicPr>
          <p:blipFill>
            <a:blip r:embed="rId9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495882"/>
              <a:ext cx="150932" cy="112545"/>
            </a:xfrm>
            <a:prstGeom prst="rect">
              <a:avLst/>
            </a:prstGeom>
          </p:spPr>
        </p:pic>
        <p:pic>
          <p:nvPicPr>
            <p:cNvPr id="625" name="Picture 624">
              <a:extLst>
                <a:ext uri="{FF2B5EF4-FFF2-40B4-BE49-F238E27FC236}">
                  <a16:creationId xmlns:a16="http://schemas.microsoft.com/office/drawing/2014/main" id="{D6D48658-313A-4BD5-9A9A-25C2B4FC3878}"/>
                </a:ext>
              </a:extLst>
            </p:cNvPr>
            <p:cNvPicPr>
              <a:picLocks noChangeAspect="1"/>
            </p:cNvPicPr>
            <p:nvPr/>
          </p:nvPicPr>
          <p:blipFill>
            <a:blip r:embed="rId9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807219"/>
              <a:ext cx="150932" cy="112545"/>
            </a:xfrm>
            <a:prstGeom prst="rect">
              <a:avLst/>
            </a:prstGeom>
          </p:spPr>
        </p:pic>
      </p:grpSp>
      <p:grpSp>
        <p:nvGrpSpPr>
          <p:cNvPr id="20" name="Group 19">
            <a:extLst>
              <a:ext uri="{FF2B5EF4-FFF2-40B4-BE49-F238E27FC236}">
                <a16:creationId xmlns:a16="http://schemas.microsoft.com/office/drawing/2014/main" id="{B5F3E33E-AC8B-42B3-A25B-1E67BE69C1B6}"/>
              </a:ext>
            </a:extLst>
          </p:cNvPr>
          <p:cNvGrpSpPr/>
          <p:nvPr/>
        </p:nvGrpSpPr>
        <p:grpSpPr>
          <a:xfrm>
            <a:off x="123155" y="5495239"/>
            <a:ext cx="1880731" cy="1256281"/>
            <a:chOff x="123155" y="5495239"/>
            <a:chExt cx="1880731" cy="1256281"/>
          </a:xfrm>
        </p:grpSpPr>
        <p:grpSp>
          <p:nvGrpSpPr>
            <p:cNvPr id="13" name="Group 12">
              <a:extLst>
                <a:ext uri="{FF2B5EF4-FFF2-40B4-BE49-F238E27FC236}">
                  <a16:creationId xmlns:a16="http://schemas.microsoft.com/office/drawing/2014/main" id="{F5D285D6-BB19-4EF3-A4AA-722AA062D872}"/>
                </a:ext>
              </a:extLst>
            </p:cNvPr>
            <p:cNvGrpSpPr/>
            <p:nvPr/>
          </p:nvGrpSpPr>
          <p:grpSpPr>
            <a:xfrm>
              <a:off x="123155" y="5495239"/>
              <a:ext cx="1880731" cy="1256281"/>
              <a:chOff x="123155" y="5307127"/>
              <a:chExt cx="1880731" cy="1256281"/>
            </a:xfrm>
          </p:grpSpPr>
          <p:grpSp>
            <p:nvGrpSpPr>
              <p:cNvPr id="502" name="Group 501">
                <a:extLst>
                  <a:ext uri="{FF2B5EF4-FFF2-40B4-BE49-F238E27FC236}">
                    <a16:creationId xmlns:a16="http://schemas.microsoft.com/office/drawing/2014/main" id="{62B05F48-488F-419C-8A2F-20BE6F7116C0}"/>
                  </a:ext>
                </a:extLst>
              </p:cNvPr>
              <p:cNvGrpSpPr/>
              <p:nvPr/>
            </p:nvGrpSpPr>
            <p:grpSpPr>
              <a:xfrm>
                <a:off x="123155" y="5307127"/>
                <a:ext cx="1806256" cy="1249821"/>
                <a:chOff x="3815487" y="5386989"/>
                <a:chExt cx="1806256" cy="1249821"/>
              </a:xfrm>
            </p:grpSpPr>
            <p:sp>
              <p:nvSpPr>
                <p:cNvPr id="567" name="Rectangle 566">
                  <a:hlinkClick r:id="rId100"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12F47460-432B-44C0-B838-482409AFCE7B}"/>
                    </a:ext>
                  </a:extLst>
                </p:cNvPr>
                <p:cNvSpPr/>
                <p:nvPr/>
              </p:nvSpPr>
              <p:spPr bwMode="auto">
                <a:xfrm>
                  <a:off x="3875169" y="5386989"/>
                  <a:ext cx="1746573" cy="1156611"/>
                </a:xfrm>
                <a:prstGeom prst="rect">
                  <a:avLst/>
                </a:prstGeom>
                <a:solidFill>
                  <a:schemeClr val="bg1"/>
                </a:solidFill>
                <a:ln w="14224">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marR="0" lvl="0" indent="0" algn="l" defTabSz="914400" rtl="0" eaLnBrk="1" fontAlgn="auto" latinLnBrk="0" hangingPunct="1">
                    <a:lnSpc>
                      <a:spcPct val="97000"/>
                    </a:lnSpc>
                    <a:spcBef>
                      <a:spcPts val="0"/>
                    </a:spcBef>
                    <a:spcAft>
                      <a:spcPts val="0"/>
                    </a:spcAft>
                    <a:buClrTx/>
                    <a:buSzTx/>
                    <a:buFontTx/>
                    <a:buNone/>
                    <a:tabLst/>
                    <a:defRPr/>
                  </a:pPr>
                  <a:endParaRPr kumimoji="0" lang="en-US" sz="900" b="0" i="0"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68" name="Rounded Rectangle 1457">
                  <a:hlinkClick r:id="rId100"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C70FE1D3-B317-4288-9465-092462159B1A}"/>
                    </a:ext>
                  </a:extLst>
                </p:cNvPr>
                <p:cNvSpPr/>
                <p:nvPr/>
              </p:nvSpPr>
              <p:spPr>
                <a:xfrm>
                  <a:off x="3815487" y="5627688"/>
                  <a:ext cx="1281496" cy="1009122"/>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lvl="0">
                    <a:lnSpc>
                      <a:spcPct val="90000"/>
                    </a:lnSpc>
                    <a:spcAft>
                      <a:spcPts val="150"/>
                    </a:spcAft>
                    <a:defRPr/>
                  </a:pPr>
                  <a:r>
                    <a:rPr lang="en-US" sz="600" dirty="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Network protection</a:t>
                  </a:r>
                </a:p>
                <a:p>
                  <a:pPr marL="114300" lvl="0">
                    <a:lnSpc>
                      <a:spcPct val="90000"/>
                    </a:lnSpc>
                    <a:spcAft>
                      <a:spcPts val="150"/>
                    </a:spcAft>
                    <a:defRPr/>
                  </a:pPr>
                  <a:r>
                    <a:rPr lang="en-US" sz="600" dirty="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Credential protection</a:t>
                  </a:r>
                </a:p>
                <a:p>
                  <a:pPr marL="114300" lvl="0">
                    <a:lnSpc>
                      <a:spcPct val="90000"/>
                    </a:lnSpc>
                    <a:spcAft>
                      <a:spcPts val="150"/>
                    </a:spcAft>
                    <a:defRPr/>
                  </a:pPr>
                  <a:r>
                    <a:rPr lang="en-US" sz="600" dirty="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Exploit protection</a:t>
                  </a:r>
                </a:p>
                <a:p>
                  <a:pPr marL="114300" lvl="0">
                    <a:lnSpc>
                      <a:spcPct val="90000"/>
                    </a:lnSpc>
                    <a:spcAft>
                      <a:spcPts val="150"/>
                    </a:spcAft>
                    <a:defRPr/>
                  </a:pPr>
                  <a:r>
                    <a:rPr lang="en-US" sz="600" dirty="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Reputation analysis</a:t>
                  </a:r>
                </a:p>
                <a:p>
                  <a:pPr marL="114300" lvl="0">
                    <a:lnSpc>
                      <a:spcPct val="90000"/>
                    </a:lnSpc>
                    <a:spcAft>
                      <a:spcPts val="150"/>
                    </a:spcAft>
                    <a:defRPr/>
                  </a:pPr>
                  <a:r>
                    <a:rPr lang="en-US" sz="600" dirty="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Full Disk Encryption</a:t>
                  </a:r>
                </a:p>
                <a:p>
                  <a:pPr marL="114300">
                    <a:lnSpc>
                      <a:spcPct val="90000"/>
                    </a:lnSpc>
                    <a:spcAft>
                      <a:spcPts val="150"/>
                    </a:spcAft>
                    <a:defRPr/>
                  </a:pPr>
                  <a:r>
                    <a:rPr lang="en-US" sz="600" dirty="0">
                      <a:gradFill>
                        <a:gsLst>
                          <a:gs pos="0">
                            <a:srgbClr val="505050">
                              <a:lumMod val="75000"/>
                            </a:srgbClr>
                          </a:gs>
                          <a:gs pos="100000">
                            <a:srgbClr val="505050">
                              <a:lumMod val="75000"/>
                            </a:srgbClr>
                          </a:gs>
                        </a:gsLst>
                        <a:lin ang="5400000" scaled="1"/>
                      </a:gradFill>
                    </a:rPr>
                    <a:t>Attack surface</a:t>
                  </a:r>
                  <a:br>
                    <a:rPr lang="en-US" sz="600" dirty="0">
                      <a:gradFill>
                        <a:gsLst>
                          <a:gs pos="0">
                            <a:srgbClr val="505050">
                              <a:lumMod val="75000"/>
                            </a:srgbClr>
                          </a:gs>
                          <a:gs pos="100000">
                            <a:srgbClr val="505050">
                              <a:lumMod val="75000"/>
                            </a:srgbClr>
                          </a:gs>
                        </a:gsLst>
                        <a:lin ang="5400000" scaled="1"/>
                      </a:gradFill>
                    </a:rPr>
                  </a:br>
                  <a:r>
                    <a:rPr lang="en-US" sz="600" dirty="0">
                      <a:gradFill>
                        <a:gsLst>
                          <a:gs pos="0">
                            <a:srgbClr val="505050">
                              <a:lumMod val="75000"/>
                            </a:srgbClr>
                          </a:gs>
                          <a:gs pos="100000">
                            <a:srgbClr val="505050">
                              <a:lumMod val="75000"/>
                            </a:srgbClr>
                          </a:gs>
                        </a:gsLst>
                        <a:lin ang="5400000" scaled="1"/>
                      </a:gradFill>
                    </a:rPr>
                    <a:t>reduction</a:t>
                  </a:r>
                  <a:endParaRPr lang="en-US" sz="600" b="1" dirty="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a:p>
                  <a:pPr marL="114300" marR="0" lvl="0" indent="0" algn="l" defTabSz="914400" rtl="0" eaLnBrk="1" fontAlgn="auto" latinLnBrk="0" hangingPunct="1">
                    <a:lnSpc>
                      <a:spcPct val="90000"/>
                    </a:lnSpc>
                    <a:spcBef>
                      <a:spcPts val="0"/>
                    </a:spcBef>
                    <a:spcAft>
                      <a:spcPts val="150"/>
                    </a:spcAft>
                    <a:buClrTx/>
                    <a:buSzTx/>
                    <a:buFontTx/>
                    <a:buNone/>
                    <a:tabLst/>
                    <a:defRPr/>
                  </a:pPr>
                  <a:br>
                    <a:rPr kumimoji="0" lang="en-US" sz="6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endParaRPr kumimoji="0" lang="en-US" sz="6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600" name="Picture 599">
                  <a:extLst>
                    <a:ext uri="{FF2B5EF4-FFF2-40B4-BE49-F238E27FC236}">
                      <a16:creationId xmlns:a16="http://schemas.microsoft.com/office/drawing/2014/main" id="{29020BBF-288B-4126-9EDC-5EB18559A0B2}"/>
                    </a:ext>
                  </a:extLst>
                </p:cNvPr>
                <p:cNvPicPr>
                  <a:picLocks noChangeAspect="1"/>
                </p:cNvPicPr>
                <p:nvPr/>
              </p:nvPicPr>
              <p:blipFill>
                <a:blip r:embed="rId101">
                  <a:duotone>
                    <a:prstClr val="black"/>
                    <a:schemeClr val="accent1">
                      <a:tint val="45000"/>
                      <a:satMod val="400000"/>
                    </a:schemeClr>
                  </a:duotone>
                </a:blip>
                <a:stretch>
                  <a:fillRect/>
                </a:stretch>
              </p:blipFill>
              <p:spPr>
                <a:xfrm>
                  <a:off x="3916596" y="5433241"/>
                  <a:ext cx="167254" cy="164690"/>
                </a:xfrm>
                <a:prstGeom prst="rect">
                  <a:avLst/>
                </a:prstGeom>
              </p:spPr>
            </p:pic>
            <p:sp>
              <p:nvSpPr>
                <p:cNvPr id="601" name="Rectangle 600">
                  <a:hlinkClick r:id="rId102"/>
                  <a:extLst>
                    <a:ext uri="{FF2B5EF4-FFF2-40B4-BE49-F238E27FC236}">
                      <a16:creationId xmlns:a16="http://schemas.microsoft.com/office/drawing/2014/main" id="{B24BB291-14EB-43D7-9A23-E0E905E953B4}"/>
                    </a:ext>
                  </a:extLst>
                </p:cNvPr>
                <p:cNvSpPr/>
                <p:nvPr/>
              </p:nvSpPr>
              <p:spPr>
                <a:xfrm>
                  <a:off x="4058319" y="5409209"/>
                  <a:ext cx="1563424" cy="204287"/>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7000"/>
                    </a:lnSpc>
                    <a:defRPr/>
                  </a:pPr>
                  <a:r>
                    <a:rPr lang="en-US" sz="75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Windows 10 Enterprise Security</a:t>
                  </a:r>
                </a:p>
              </p:txBody>
            </p:sp>
          </p:grpSp>
          <p:sp>
            <p:nvSpPr>
              <p:cNvPr id="12" name="TextBox 11">
                <a:extLst>
                  <a:ext uri="{FF2B5EF4-FFF2-40B4-BE49-F238E27FC236}">
                    <a16:creationId xmlns:a16="http://schemas.microsoft.com/office/drawing/2014/main" id="{342EC1DB-EF2C-47DC-90E6-DB50D215BE3B}"/>
                  </a:ext>
                </a:extLst>
              </p:cNvPr>
              <p:cNvSpPr txBox="1"/>
              <p:nvPr/>
            </p:nvSpPr>
            <p:spPr>
              <a:xfrm>
                <a:off x="914133" y="5554286"/>
                <a:ext cx="1089753" cy="1009122"/>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114300">
                  <a:lnSpc>
                    <a:spcPct val="97000"/>
                  </a:lnSpc>
                  <a:spcAft>
                    <a:spcPts val="300"/>
                  </a:spcAft>
                  <a:defRPr sz="75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rPr>
                  <a:t>App control</a:t>
                </a:r>
              </a:p>
              <a:p>
                <a:pPr>
                  <a:lnSpc>
                    <a:spcPct val="90000"/>
                  </a:lnSpc>
                  <a:spcAft>
                    <a:spcPts val="150"/>
                  </a:spcAft>
                  <a:defRPr/>
                </a:pPr>
                <a:r>
                  <a:rPr lang="en-US" sz="600">
                    <a:gradFill>
                      <a:gsLst>
                        <a:gs pos="0">
                          <a:srgbClr val="505050">
                            <a:lumMod val="75000"/>
                          </a:srgbClr>
                        </a:gs>
                        <a:gs pos="100000">
                          <a:srgbClr val="505050">
                            <a:lumMod val="75000"/>
                          </a:srgbClr>
                        </a:gs>
                      </a:gsLst>
                      <a:lin ang="5400000" scaled="1"/>
                    </a:gradFill>
                  </a:rPr>
                  <a:t>Isolation</a:t>
                </a:r>
              </a:p>
              <a:p>
                <a:pPr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rPr>
                  <a:t>Antivirus</a:t>
                </a:r>
              </a:p>
              <a:p>
                <a:pPr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rPr>
                  <a:t>Behavior monitoring</a:t>
                </a:r>
              </a:p>
            </p:txBody>
          </p:sp>
        </p:grpSp>
        <p:sp>
          <p:nvSpPr>
            <p:cNvPr id="630" name="Rectangle 629">
              <a:hlinkClick r:id="rId103" tooltip="S mode is an enhanced security mode of Windows 10. This enables all enterprise security features and only allows approved applications to run. "/>
              <a:extLst>
                <a:ext uri="{FF2B5EF4-FFF2-40B4-BE49-F238E27FC236}">
                  <a16:creationId xmlns:a16="http://schemas.microsoft.com/office/drawing/2014/main" id="{A1B7B217-9BFE-43A0-8112-7D9D9722C794}"/>
                </a:ext>
              </a:extLst>
            </p:cNvPr>
            <p:cNvSpPr/>
            <p:nvPr/>
          </p:nvSpPr>
          <p:spPr>
            <a:xfrm>
              <a:off x="945540" y="6381474"/>
              <a:ext cx="883960" cy="196849"/>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 Mode</a:t>
              </a:r>
            </a:p>
          </p:txBody>
        </p:sp>
      </p:grpSp>
      <p:sp>
        <p:nvSpPr>
          <p:cNvPr id="158" name="Rectangle 157">
            <a:extLst>
              <a:ext uri="{FF2B5EF4-FFF2-40B4-BE49-F238E27FC236}">
                <a16:creationId xmlns:a16="http://schemas.microsoft.com/office/drawing/2014/main" id="{E197F278-EE34-468A-9944-31493F39C648}"/>
              </a:ext>
            </a:extLst>
          </p:cNvPr>
          <p:cNvSpPr/>
          <p:nvPr/>
        </p:nvSpPr>
        <p:spPr bwMode="auto">
          <a:xfrm>
            <a:off x="302559" y="3886238"/>
            <a:ext cx="1482179" cy="111054"/>
          </a:xfrm>
          <a:prstGeom prst="rect">
            <a:avLst/>
          </a:prstGeom>
          <a:solidFill>
            <a:srgbClr val="FFFFFF">
              <a:alpha val="80000"/>
            </a:srgbClr>
          </a:solidFill>
          <a:ln>
            <a:noFill/>
            <a:headEnd type="none" w="med" len="med"/>
            <a:tailEnd type="none" w="med" len="med"/>
          </a:ln>
          <a:effectLst>
            <a:glow rad="101600">
              <a:schemeClr val="bg1">
                <a:alpha val="60000"/>
              </a:schemeClr>
            </a:glow>
            <a:softEdge rad="3175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8" name="Group 527">
            <a:extLst>
              <a:ext uri="{FF2B5EF4-FFF2-40B4-BE49-F238E27FC236}">
                <a16:creationId xmlns:a16="http://schemas.microsoft.com/office/drawing/2014/main" id="{AC0227BF-53E4-48AC-8EBF-3190FEE508DC}"/>
              </a:ext>
            </a:extLst>
          </p:cNvPr>
          <p:cNvGrpSpPr/>
          <p:nvPr/>
        </p:nvGrpSpPr>
        <p:grpSpPr>
          <a:xfrm>
            <a:off x="369047" y="3835379"/>
            <a:ext cx="329617" cy="252617"/>
            <a:chOff x="7398246" y="1610486"/>
            <a:chExt cx="498447" cy="382007"/>
          </a:xfrm>
        </p:grpSpPr>
        <p:sp>
          <p:nvSpPr>
            <p:cNvPr id="529" name="monitor">
              <a:extLst>
                <a:ext uri="{FF2B5EF4-FFF2-40B4-BE49-F238E27FC236}">
                  <a16:creationId xmlns:a16="http://schemas.microsoft.com/office/drawing/2014/main" id="{86B7CD07-B5B8-4F9F-9FBC-AF9A84417F53}"/>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0" name="Rectangle 529">
              <a:extLst>
                <a:ext uri="{FF2B5EF4-FFF2-40B4-BE49-F238E27FC236}">
                  <a16:creationId xmlns:a16="http://schemas.microsoft.com/office/drawing/2014/main" id="{99130187-FBA1-46DB-A8AF-3759FB5D99A1}"/>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1" name="Group 11">
              <a:extLst>
                <a:ext uri="{FF2B5EF4-FFF2-40B4-BE49-F238E27FC236}">
                  <a16:creationId xmlns:a16="http://schemas.microsoft.com/office/drawing/2014/main" id="{56ACF53C-770B-435C-A88B-516DCE960F64}"/>
                </a:ext>
              </a:extLst>
            </p:cNvPr>
            <p:cNvGrpSpPr>
              <a:grpSpLocks noChangeAspect="1"/>
            </p:cNvGrpSpPr>
            <p:nvPr/>
          </p:nvGrpSpPr>
          <p:grpSpPr bwMode="auto">
            <a:xfrm>
              <a:off x="7581678" y="1714920"/>
              <a:ext cx="111860" cy="111860"/>
              <a:chOff x="5664" y="1835"/>
              <a:chExt cx="73" cy="73"/>
            </a:xfrm>
            <a:solidFill>
              <a:schemeClr val="bg1"/>
            </a:solidFill>
          </p:grpSpPr>
          <p:sp>
            <p:nvSpPr>
              <p:cNvPr id="532" name="Freeform 12">
                <a:extLst>
                  <a:ext uri="{FF2B5EF4-FFF2-40B4-BE49-F238E27FC236}">
                    <a16:creationId xmlns:a16="http://schemas.microsoft.com/office/drawing/2014/main" id="{A4DD29E1-8E6B-44FE-9CC0-2B3E6E5EA970}"/>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3" name="Freeform 13">
                <a:extLst>
                  <a:ext uri="{FF2B5EF4-FFF2-40B4-BE49-F238E27FC236}">
                    <a16:creationId xmlns:a16="http://schemas.microsoft.com/office/drawing/2014/main" id="{479C03E4-9EE1-471C-9342-5C0238CA3B8A}"/>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4" name="Freeform 14">
                <a:extLst>
                  <a:ext uri="{FF2B5EF4-FFF2-40B4-BE49-F238E27FC236}">
                    <a16:creationId xmlns:a16="http://schemas.microsoft.com/office/drawing/2014/main" id="{B3C8D975-953B-4E85-BBE1-0107AD13169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5" name="Freeform 15">
                <a:extLst>
                  <a:ext uri="{FF2B5EF4-FFF2-40B4-BE49-F238E27FC236}">
                    <a16:creationId xmlns:a16="http://schemas.microsoft.com/office/drawing/2014/main" id="{B55A36A5-E912-47FD-99CB-D841E3052FE2}"/>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56" name="Group 155">
            <a:extLst>
              <a:ext uri="{FF2B5EF4-FFF2-40B4-BE49-F238E27FC236}">
                <a16:creationId xmlns:a16="http://schemas.microsoft.com/office/drawing/2014/main" id="{15D69BF0-DFD4-4269-B7FF-0549ABD862F3}"/>
              </a:ext>
            </a:extLst>
          </p:cNvPr>
          <p:cNvGrpSpPr/>
          <p:nvPr/>
        </p:nvGrpSpPr>
        <p:grpSpPr>
          <a:xfrm>
            <a:off x="829191" y="3833877"/>
            <a:ext cx="329617" cy="252617"/>
            <a:chOff x="2892310" y="4439341"/>
            <a:chExt cx="376337" cy="288423"/>
          </a:xfrm>
        </p:grpSpPr>
        <p:sp>
          <p:nvSpPr>
            <p:cNvPr id="537" name="monitor">
              <a:extLst>
                <a:ext uri="{FF2B5EF4-FFF2-40B4-BE49-F238E27FC236}">
                  <a16:creationId xmlns:a16="http://schemas.microsoft.com/office/drawing/2014/main" id="{58EC11DA-4174-4801-8685-4D18ACB6B28B}"/>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8" name="Rectangle 537">
              <a:extLst>
                <a:ext uri="{FF2B5EF4-FFF2-40B4-BE49-F238E27FC236}">
                  <a16:creationId xmlns:a16="http://schemas.microsoft.com/office/drawing/2014/main" id="{1311D203-C691-4C7D-89E3-E44E1B237557}"/>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3" name="Picture 512">
              <a:extLst>
                <a:ext uri="{FF2B5EF4-FFF2-40B4-BE49-F238E27FC236}">
                  <a16:creationId xmlns:a16="http://schemas.microsoft.com/office/drawing/2014/main" id="{4E122705-DA51-4DEA-A734-39DF913065F2}"/>
                </a:ext>
              </a:extLst>
            </p:cNvPr>
            <p:cNvPicPr>
              <a:picLocks noChangeAspect="1"/>
            </p:cNvPicPr>
            <p:nvPr/>
          </p:nvPicPr>
          <p:blipFill rotWithShape="1">
            <a:blip r:embed="rId104">
              <a:extLst>
                <a:ext uri="{28A0092B-C50C-407E-A947-70E740481C1C}">
                  <a14:useLocalDpi xmlns:a14="http://schemas.microsoft.com/office/drawing/2010/main" val="0"/>
                </a:ext>
              </a:extLst>
            </a:blip>
            <a:srcRect/>
            <a:stretch/>
          </p:blipFill>
          <p:spPr>
            <a:xfrm>
              <a:off x="3016842" y="4495234"/>
              <a:ext cx="137762" cy="116769"/>
            </a:xfrm>
            <a:prstGeom prst="rect">
              <a:avLst/>
            </a:prstGeom>
          </p:spPr>
        </p:pic>
      </p:grpSp>
      <p:grpSp>
        <p:nvGrpSpPr>
          <p:cNvPr id="544" name="Group 543">
            <a:extLst>
              <a:ext uri="{FF2B5EF4-FFF2-40B4-BE49-F238E27FC236}">
                <a16:creationId xmlns:a16="http://schemas.microsoft.com/office/drawing/2014/main" id="{A4B4D013-E0B8-4D3F-BEC4-E3264884F8CC}"/>
              </a:ext>
            </a:extLst>
          </p:cNvPr>
          <p:cNvGrpSpPr/>
          <p:nvPr/>
        </p:nvGrpSpPr>
        <p:grpSpPr>
          <a:xfrm>
            <a:off x="1312839" y="3828130"/>
            <a:ext cx="334652" cy="252616"/>
            <a:chOff x="7987238" y="1610486"/>
            <a:chExt cx="506061" cy="382007"/>
          </a:xfrm>
        </p:grpSpPr>
        <p:sp>
          <p:nvSpPr>
            <p:cNvPr id="545" name="Rectangle 544">
              <a:extLst>
                <a:ext uri="{FF2B5EF4-FFF2-40B4-BE49-F238E27FC236}">
                  <a16:creationId xmlns:a16="http://schemas.microsoft.com/office/drawing/2014/main" id="{33B480E1-8683-4F21-B56D-4787259FD8B8}"/>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46" name="Group 545">
              <a:extLst>
                <a:ext uri="{FF2B5EF4-FFF2-40B4-BE49-F238E27FC236}">
                  <a16:creationId xmlns:a16="http://schemas.microsoft.com/office/drawing/2014/main" id="{7B215366-1E3C-42F8-BD5B-C014A5821FA3}"/>
                </a:ext>
              </a:extLst>
            </p:cNvPr>
            <p:cNvGrpSpPr/>
            <p:nvPr/>
          </p:nvGrpSpPr>
          <p:grpSpPr>
            <a:xfrm>
              <a:off x="7987238" y="1610486"/>
              <a:ext cx="498447" cy="382007"/>
              <a:chOff x="9563138" y="2462727"/>
              <a:chExt cx="516394" cy="395761"/>
            </a:xfrm>
          </p:grpSpPr>
          <p:sp>
            <p:nvSpPr>
              <p:cNvPr id="547" name="monitor">
                <a:extLst>
                  <a:ext uri="{FF2B5EF4-FFF2-40B4-BE49-F238E27FC236}">
                    <a16:creationId xmlns:a16="http://schemas.microsoft.com/office/drawing/2014/main" id="{FBF73AD5-5BFD-4B44-81C4-AACB013B9FC0}"/>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48" name="Group 547">
                <a:extLst>
                  <a:ext uri="{FF2B5EF4-FFF2-40B4-BE49-F238E27FC236}">
                    <a16:creationId xmlns:a16="http://schemas.microsoft.com/office/drawing/2014/main" id="{2A32B837-E558-41B3-8A07-DB213973751C}"/>
                  </a:ext>
                </a:extLst>
              </p:cNvPr>
              <p:cNvGrpSpPr/>
              <p:nvPr/>
            </p:nvGrpSpPr>
            <p:grpSpPr>
              <a:xfrm>
                <a:off x="9746672" y="2545410"/>
                <a:ext cx="107950" cy="134938"/>
                <a:chOff x="9444088" y="2885171"/>
                <a:chExt cx="107950" cy="134938"/>
              </a:xfrm>
              <a:solidFill>
                <a:schemeClr val="tx1"/>
              </a:solidFill>
            </p:grpSpPr>
            <p:sp>
              <p:nvSpPr>
                <p:cNvPr id="549" name="Freeform 26">
                  <a:extLst>
                    <a:ext uri="{FF2B5EF4-FFF2-40B4-BE49-F238E27FC236}">
                      <a16:creationId xmlns:a16="http://schemas.microsoft.com/office/drawing/2014/main" id="{F2A8FBD2-35F6-4ADF-8923-19BF05D3CBA0}"/>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0" name="Freeform 27">
                  <a:extLst>
                    <a:ext uri="{FF2B5EF4-FFF2-40B4-BE49-F238E27FC236}">
                      <a16:creationId xmlns:a16="http://schemas.microsoft.com/office/drawing/2014/main" id="{0C296D91-1F40-4B7B-BE78-136A07DDD14A}"/>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8" name="Group 17">
            <a:extLst>
              <a:ext uri="{FF2B5EF4-FFF2-40B4-BE49-F238E27FC236}">
                <a16:creationId xmlns:a16="http://schemas.microsoft.com/office/drawing/2014/main" id="{1D433F51-BDAD-417E-978F-384EA8745069}"/>
              </a:ext>
            </a:extLst>
          </p:cNvPr>
          <p:cNvGrpSpPr/>
          <p:nvPr/>
        </p:nvGrpSpPr>
        <p:grpSpPr>
          <a:xfrm>
            <a:off x="266024" y="4531618"/>
            <a:ext cx="1530464" cy="826602"/>
            <a:chOff x="266024" y="4531618"/>
            <a:chExt cx="1530464" cy="826602"/>
          </a:xfrm>
        </p:grpSpPr>
        <p:grpSp>
          <p:nvGrpSpPr>
            <p:cNvPr id="621" name="Group 620">
              <a:extLst>
                <a:ext uri="{FF2B5EF4-FFF2-40B4-BE49-F238E27FC236}">
                  <a16:creationId xmlns:a16="http://schemas.microsoft.com/office/drawing/2014/main" id="{BFC5DC8A-CD44-40BC-AF2E-93069BD620DC}"/>
                </a:ext>
              </a:extLst>
            </p:cNvPr>
            <p:cNvGrpSpPr/>
            <p:nvPr/>
          </p:nvGrpSpPr>
          <p:grpSpPr>
            <a:xfrm>
              <a:off x="266024" y="4531618"/>
              <a:ext cx="1530464" cy="826602"/>
              <a:chOff x="642736" y="6066403"/>
              <a:chExt cx="1530464" cy="826602"/>
            </a:xfrm>
          </p:grpSpPr>
          <p:sp>
            <p:nvSpPr>
              <p:cNvPr id="622" name="Rectangle 621">
                <a:hlinkClick r:id="rId105" tooltip="Microsoft Defender Advanced Threat Protection (ATP) provides powerful Windows 10 protections, Endpoint Detection and Response (EDR) across platforms, and Automated Incident Response Services"/>
                <a:extLst>
                  <a:ext uri="{FF2B5EF4-FFF2-40B4-BE49-F238E27FC236}">
                    <a16:creationId xmlns:a16="http://schemas.microsoft.com/office/drawing/2014/main" id="{861B52B9-C9BF-4E8F-8F85-379792DACC29}"/>
                  </a:ext>
                </a:extLst>
              </p:cNvPr>
              <p:cNvSpPr/>
              <p:nvPr/>
            </p:nvSpPr>
            <p:spPr>
              <a:xfrm>
                <a:off x="642736" y="6066403"/>
                <a:ext cx="1530464" cy="826602"/>
              </a:xfrm>
              <a:prstGeom prst="rect">
                <a:avLst/>
              </a:prstGeom>
              <a:solidFill>
                <a:schemeClr val="bg1">
                  <a:lumMod val="95000"/>
                </a:schemeClr>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182880" rIns="4572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Microsoft Defender ATP</a:t>
                </a:r>
              </a:p>
            </p:txBody>
          </p:sp>
          <p:pic>
            <p:nvPicPr>
              <p:cNvPr id="623" name="Picture 622">
                <a:extLst>
                  <a:ext uri="{FF2B5EF4-FFF2-40B4-BE49-F238E27FC236}">
                    <a16:creationId xmlns:a16="http://schemas.microsoft.com/office/drawing/2014/main" id="{6B0059E0-23ED-413E-BFB0-A0AEE244C9CC}"/>
                  </a:ext>
                </a:extLst>
              </p:cNvPr>
              <p:cNvPicPr>
                <a:picLocks noChangeAspect="1"/>
              </p:cNvPicPr>
              <p:nvPr/>
            </p:nvPicPr>
            <p:blipFill>
              <a:blip r:embed="rId10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2714" y="6116775"/>
                <a:ext cx="117209" cy="117209"/>
              </a:xfrm>
              <a:prstGeom prst="rect">
                <a:avLst/>
              </a:prstGeom>
            </p:spPr>
          </p:pic>
        </p:grpSp>
        <p:pic>
          <p:nvPicPr>
            <p:cNvPr id="608" name="Picture 607">
              <a:extLst>
                <a:ext uri="{FF2B5EF4-FFF2-40B4-BE49-F238E27FC236}">
                  <a16:creationId xmlns:a16="http://schemas.microsoft.com/office/drawing/2014/main" id="{B77B379C-6D23-401B-AC4F-0077ED3B9F0A}"/>
                </a:ext>
              </a:extLst>
            </p:cNvPr>
            <p:cNvPicPr>
              <a:picLocks noChangeAspect="1"/>
            </p:cNvPicPr>
            <p:nvPr/>
          </p:nvPicPr>
          <p:blipFill rotWithShape="1">
            <a:blip r:embed="rId107"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1552616" y="4772356"/>
              <a:ext cx="138191" cy="105225"/>
            </a:xfrm>
            <a:prstGeom prst="rect">
              <a:avLst/>
            </a:prstGeom>
          </p:spPr>
        </p:pic>
        <p:grpSp>
          <p:nvGrpSpPr>
            <p:cNvPr id="640" name="Group 639">
              <a:extLst>
                <a:ext uri="{FF2B5EF4-FFF2-40B4-BE49-F238E27FC236}">
                  <a16:creationId xmlns:a16="http://schemas.microsoft.com/office/drawing/2014/main" id="{35078F10-A19D-4FF2-8AC7-11A69C5B8372}"/>
                </a:ext>
              </a:extLst>
            </p:cNvPr>
            <p:cNvGrpSpPr/>
            <p:nvPr/>
          </p:nvGrpSpPr>
          <p:grpSpPr>
            <a:xfrm>
              <a:off x="1434370" y="4744861"/>
              <a:ext cx="116598" cy="222844"/>
              <a:chOff x="2136298" y="4226790"/>
              <a:chExt cx="196678" cy="375893"/>
            </a:xfrm>
          </p:grpSpPr>
          <p:sp>
            <p:nvSpPr>
              <p:cNvPr id="678" name="Rectangle 677">
                <a:extLst>
                  <a:ext uri="{FF2B5EF4-FFF2-40B4-BE49-F238E27FC236}">
                    <a16:creationId xmlns:a16="http://schemas.microsoft.com/office/drawing/2014/main" id="{425B0550-A193-4E59-9B93-4D478F4B5977}"/>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3" name="server">
                <a:extLst>
                  <a:ext uri="{FF2B5EF4-FFF2-40B4-BE49-F238E27FC236}">
                    <a16:creationId xmlns:a16="http://schemas.microsoft.com/office/drawing/2014/main" id="{AB8F5D7B-0D15-4662-96A1-CCF2D2750A28}"/>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41" name="Oval 640">
              <a:extLst>
                <a:ext uri="{FF2B5EF4-FFF2-40B4-BE49-F238E27FC236}">
                  <a16:creationId xmlns:a16="http://schemas.microsoft.com/office/drawing/2014/main" id="{525742A0-6393-40EF-9FEF-A9D1E9029548}"/>
                </a:ext>
              </a:extLst>
            </p:cNvPr>
            <p:cNvSpPr/>
            <p:nvPr/>
          </p:nvSpPr>
          <p:spPr bwMode="auto">
            <a:xfrm>
              <a:off x="1489735" y="4850994"/>
              <a:ext cx="142508" cy="14250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4" name="Picture 643">
              <a:extLst>
                <a:ext uri="{FF2B5EF4-FFF2-40B4-BE49-F238E27FC236}">
                  <a16:creationId xmlns:a16="http://schemas.microsoft.com/office/drawing/2014/main" id="{459E81B9-6178-45FA-ADC0-B8DF61655047}"/>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1614831" y="4877476"/>
              <a:ext cx="100469" cy="87602"/>
            </a:xfrm>
            <a:prstGeom prst="rect">
              <a:avLst/>
            </a:prstGeom>
          </p:spPr>
        </p:pic>
        <p:grpSp>
          <p:nvGrpSpPr>
            <p:cNvPr id="714" name="Group 713">
              <a:extLst>
                <a:ext uri="{FF2B5EF4-FFF2-40B4-BE49-F238E27FC236}">
                  <a16:creationId xmlns:a16="http://schemas.microsoft.com/office/drawing/2014/main" id="{15AE964E-EE4D-469B-80A9-177DE87B2A2F}"/>
                </a:ext>
              </a:extLst>
            </p:cNvPr>
            <p:cNvGrpSpPr/>
            <p:nvPr/>
          </p:nvGrpSpPr>
          <p:grpSpPr>
            <a:xfrm>
              <a:off x="929436" y="4810091"/>
              <a:ext cx="204812" cy="156967"/>
              <a:chOff x="2892310" y="4439341"/>
              <a:chExt cx="376337" cy="288423"/>
            </a:xfrm>
          </p:grpSpPr>
          <p:sp>
            <p:nvSpPr>
              <p:cNvPr id="736" name="monitor">
                <a:extLst>
                  <a:ext uri="{FF2B5EF4-FFF2-40B4-BE49-F238E27FC236}">
                    <a16:creationId xmlns:a16="http://schemas.microsoft.com/office/drawing/2014/main" id="{C1838BB7-74D8-4817-9982-230DF1FFD24B}"/>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8" name="Rectangle 737">
                <a:extLst>
                  <a:ext uri="{FF2B5EF4-FFF2-40B4-BE49-F238E27FC236}">
                    <a16:creationId xmlns:a16="http://schemas.microsoft.com/office/drawing/2014/main" id="{3A07B797-2BE0-463A-A7ED-B5985D026DAD}"/>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0" name="Picture 739">
                <a:extLst>
                  <a:ext uri="{FF2B5EF4-FFF2-40B4-BE49-F238E27FC236}">
                    <a16:creationId xmlns:a16="http://schemas.microsoft.com/office/drawing/2014/main" id="{3329031B-3486-416C-BFE9-7F0EC6367E27}"/>
                  </a:ext>
                </a:extLst>
              </p:cNvPr>
              <p:cNvPicPr>
                <a:picLocks noChangeAspect="1"/>
              </p:cNvPicPr>
              <p:nvPr/>
            </p:nvPicPr>
            <p:blipFill rotWithShape="1">
              <a:blip r:embed="rId104">
                <a:extLst>
                  <a:ext uri="{28A0092B-C50C-407E-A947-70E740481C1C}">
                    <a14:useLocalDpi xmlns:a14="http://schemas.microsoft.com/office/drawing/2010/main" val="0"/>
                  </a:ext>
                </a:extLst>
              </a:blip>
              <a:srcRect/>
              <a:stretch/>
            </p:blipFill>
            <p:spPr>
              <a:xfrm>
                <a:off x="3016842" y="4495234"/>
                <a:ext cx="137762" cy="116769"/>
              </a:xfrm>
              <a:prstGeom prst="rect">
                <a:avLst/>
              </a:prstGeom>
            </p:spPr>
          </p:pic>
        </p:grpSp>
        <p:grpSp>
          <p:nvGrpSpPr>
            <p:cNvPr id="741" name="Group 740">
              <a:extLst>
                <a:ext uri="{FF2B5EF4-FFF2-40B4-BE49-F238E27FC236}">
                  <a16:creationId xmlns:a16="http://schemas.microsoft.com/office/drawing/2014/main" id="{DCC257B9-7BED-4064-AFBD-6CBF48550CBD}"/>
                </a:ext>
              </a:extLst>
            </p:cNvPr>
            <p:cNvGrpSpPr/>
            <p:nvPr/>
          </p:nvGrpSpPr>
          <p:grpSpPr>
            <a:xfrm>
              <a:off x="1180339" y="4810091"/>
              <a:ext cx="207940" cy="156966"/>
              <a:chOff x="7987238" y="1610486"/>
              <a:chExt cx="506061" cy="382007"/>
            </a:xfrm>
          </p:grpSpPr>
          <p:sp>
            <p:nvSpPr>
              <p:cNvPr id="742" name="Rectangle 741">
                <a:extLst>
                  <a:ext uri="{FF2B5EF4-FFF2-40B4-BE49-F238E27FC236}">
                    <a16:creationId xmlns:a16="http://schemas.microsoft.com/office/drawing/2014/main" id="{EB9ED279-56FB-424D-89B2-CDAED78429E4}"/>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3" name="Group 742">
                <a:extLst>
                  <a:ext uri="{FF2B5EF4-FFF2-40B4-BE49-F238E27FC236}">
                    <a16:creationId xmlns:a16="http://schemas.microsoft.com/office/drawing/2014/main" id="{DE50C12E-0FA7-4749-BFBB-910956DEE8DE}"/>
                  </a:ext>
                </a:extLst>
              </p:cNvPr>
              <p:cNvGrpSpPr/>
              <p:nvPr/>
            </p:nvGrpSpPr>
            <p:grpSpPr>
              <a:xfrm>
                <a:off x="7987238" y="1610486"/>
                <a:ext cx="498447" cy="382007"/>
                <a:chOff x="9563138" y="2462727"/>
                <a:chExt cx="516394" cy="395761"/>
              </a:xfrm>
            </p:grpSpPr>
            <p:sp>
              <p:nvSpPr>
                <p:cNvPr id="744" name="monitor">
                  <a:extLst>
                    <a:ext uri="{FF2B5EF4-FFF2-40B4-BE49-F238E27FC236}">
                      <a16:creationId xmlns:a16="http://schemas.microsoft.com/office/drawing/2014/main" id="{AA54E500-74FF-4189-8A48-B6F5DA7ACF66}"/>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745" name="Group 744">
                  <a:extLst>
                    <a:ext uri="{FF2B5EF4-FFF2-40B4-BE49-F238E27FC236}">
                      <a16:creationId xmlns:a16="http://schemas.microsoft.com/office/drawing/2014/main" id="{E146D5C5-B6FA-4BDF-82AB-6C651D9E1132}"/>
                    </a:ext>
                  </a:extLst>
                </p:cNvPr>
                <p:cNvGrpSpPr/>
                <p:nvPr/>
              </p:nvGrpSpPr>
              <p:grpSpPr>
                <a:xfrm>
                  <a:off x="9746672" y="2545410"/>
                  <a:ext cx="107950" cy="134938"/>
                  <a:chOff x="9444088" y="2885171"/>
                  <a:chExt cx="107950" cy="134938"/>
                </a:xfrm>
                <a:solidFill>
                  <a:schemeClr val="tx1"/>
                </a:solidFill>
              </p:grpSpPr>
              <p:sp>
                <p:nvSpPr>
                  <p:cNvPr id="747" name="Freeform 26">
                    <a:extLst>
                      <a:ext uri="{FF2B5EF4-FFF2-40B4-BE49-F238E27FC236}">
                        <a16:creationId xmlns:a16="http://schemas.microsoft.com/office/drawing/2014/main" id="{E9C4AFE7-5B06-4BEC-A6C4-EE31FF6F6575}"/>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8" name="Freeform 27">
                    <a:extLst>
                      <a:ext uri="{FF2B5EF4-FFF2-40B4-BE49-F238E27FC236}">
                        <a16:creationId xmlns:a16="http://schemas.microsoft.com/office/drawing/2014/main" id="{37446C1C-AF33-4AEB-82BD-B8EE1C31EA79}"/>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750" name="Group 749">
              <a:extLst>
                <a:ext uri="{FF2B5EF4-FFF2-40B4-BE49-F238E27FC236}">
                  <a16:creationId xmlns:a16="http://schemas.microsoft.com/office/drawing/2014/main" id="{723D657C-063C-459D-B25E-573B1A05872D}"/>
                </a:ext>
              </a:extLst>
            </p:cNvPr>
            <p:cNvGrpSpPr/>
            <p:nvPr/>
          </p:nvGrpSpPr>
          <p:grpSpPr>
            <a:xfrm>
              <a:off x="533767" y="4767288"/>
              <a:ext cx="98675" cy="163816"/>
              <a:chOff x="7084723" y="1610486"/>
              <a:chExt cx="212660" cy="353049"/>
            </a:xfrm>
          </p:grpSpPr>
          <p:sp>
            <p:nvSpPr>
              <p:cNvPr id="753" name="Rectangle 752">
                <a:extLst>
                  <a:ext uri="{FF2B5EF4-FFF2-40B4-BE49-F238E27FC236}">
                    <a16:creationId xmlns:a16="http://schemas.microsoft.com/office/drawing/2014/main" id="{43527597-0A9D-48D4-8ECC-A838B94A0305}"/>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54" name="Group 753">
                <a:extLst>
                  <a:ext uri="{FF2B5EF4-FFF2-40B4-BE49-F238E27FC236}">
                    <a16:creationId xmlns:a16="http://schemas.microsoft.com/office/drawing/2014/main" id="{4BCD74AB-AB7F-4F59-8DCB-D89EB57D2EDB}"/>
                  </a:ext>
                </a:extLst>
              </p:cNvPr>
              <p:cNvGrpSpPr/>
              <p:nvPr/>
            </p:nvGrpSpPr>
            <p:grpSpPr>
              <a:xfrm>
                <a:off x="7138556" y="1706457"/>
                <a:ext cx="104198" cy="130248"/>
                <a:chOff x="9444088" y="2885171"/>
                <a:chExt cx="107950" cy="134938"/>
              </a:xfrm>
              <a:solidFill>
                <a:schemeClr val="bg1"/>
              </a:solidFill>
            </p:grpSpPr>
            <p:sp>
              <p:nvSpPr>
                <p:cNvPr id="757" name="Freeform 26">
                  <a:extLst>
                    <a:ext uri="{FF2B5EF4-FFF2-40B4-BE49-F238E27FC236}">
                      <a16:creationId xmlns:a16="http://schemas.microsoft.com/office/drawing/2014/main" id="{22F244AC-2EA9-4D06-AABA-1BF7D221360E}"/>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8" name="Freeform 27">
                  <a:extLst>
                    <a:ext uri="{FF2B5EF4-FFF2-40B4-BE49-F238E27FC236}">
                      <a16:creationId xmlns:a16="http://schemas.microsoft.com/office/drawing/2014/main" id="{F8713A15-2D92-4917-8097-3795609D0DD7}"/>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55" name="CellPhone_E8EA">
                <a:extLst>
                  <a:ext uri="{FF2B5EF4-FFF2-40B4-BE49-F238E27FC236}">
                    <a16:creationId xmlns:a16="http://schemas.microsoft.com/office/drawing/2014/main" id="{CFEB9E93-60D9-4EE0-8F9A-C5AAA3210D7C}"/>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56" name="Straight Connector 755">
                <a:extLst>
                  <a:ext uri="{FF2B5EF4-FFF2-40B4-BE49-F238E27FC236}">
                    <a16:creationId xmlns:a16="http://schemas.microsoft.com/office/drawing/2014/main" id="{841B1568-5706-4432-BA73-4C9C7C7FC007}"/>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59" name="Group 758">
              <a:extLst>
                <a:ext uri="{FF2B5EF4-FFF2-40B4-BE49-F238E27FC236}">
                  <a16:creationId xmlns:a16="http://schemas.microsoft.com/office/drawing/2014/main" id="{264F436A-8E6A-4680-B9FF-626F213449EF}"/>
                </a:ext>
              </a:extLst>
            </p:cNvPr>
            <p:cNvGrpSpPr/>
            <p:nvPr/>
          </p:nvGrpSpPr>
          <p:grpSpPr>
            <a:xfrm>
              <a:off x="389370" y="4767288"/>
              <a:ext cx="98306" cy="163816"/>
              <a:chOff x="6490922" y="1610486"/>
              <a:chExt cx="211865" cy="353049"/>
            </a:xfrm>
          </p:grpSpPr>
          <p:sp>
            <p:nvSpPr>
              <p:cNvPr id="763" name="Rectangle 762">
                <a:extLst>
                  <a:ext uri="{FF2B5EF4-FFF2-40B4-BE49-F238E27FC236}">
                    <a16:creationId xmlns:a16="http://schemas.microsoft.com/office/drawing/2014/main" id="{ECCB9FF7-5660-49CA-8319-83E4EF1E242A}"/>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65" name="Group 30">
                <a:extLst>
                  <a:ext uri="{FF2B5EF4-FFF2-40B4-BE49-F238E27FC236}">
                    <a16:creationId xmlns:a16="http://schemas.microsoft.com/office/drawing/2014/main" id="{7F0597E7-A2E8-4328-84BA-90E623EDBBE7}"/>
                  </a:ext>
                </a:extLst>
              </p:cNvPr>
              <p:cNvGrpSpPr>
                <a:grpSpLocks noChangeAspect="1"/>
              </p:cNvGrpSpPr>
              <p:nvPr/>
            </p:nvGrpSpPr>
            <p:grpSpPr bwMode="auto">
              <a:xfrm>
                <a:off x="6545792" y="1729376"/>
                <a:ext cx="111361" cy="115269"/>
                <a:chOff x="5049" y="1841"/>
                <a:chExt cx="57" cy="59"/>
              </a:xfrm>
              <a:solidFill>
                <a:schemeClr val="bg1"/>
              </a:solidFill>
            </p:grpSpPr>
            <p:sp>
              <p:nvSpPr>
                <p:cNvPr id="768" name="Freeform 31">
                  <a:extLst>
                    <a:ext uri="{FF2B5EF4-FFF2-40B4-BE49-F238E27FC236}">
                      <a16:creationId xmlns:a16="http://schemas.microsoft.com/office/drawing/2014/main" id="{16E58F9E-AB4C-41F6-9E77-68B1EAA7DE72}"/>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1" name="Freeform 32">
                  <a:extLst>
                    <a:ext uri="{FF2B5EF4-FFF2-40B4-BE49-F238E27FC236}">
                      <a16:creationId xmlns:a16="http://schemas.microsoft.com/office/drawing/2014/main" id="{20C21040-2E39-4049-89DE-5ED4E406CE14}"/>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2" name="Freeform 33">
                  <a:extLst>
                    <a:ext uri="{FF2B5EF4-FFF2-40B4-BE49-F238E27FC236}">
                      <a16:creationId xmlns:a16="http://schemas.microsoft.com/office/drawing/2014/main" id="{0E068483-6F9F-4972-A93D-221DB239B014}"/>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3" name="Freeform 34">
                  <a:extLst>
                    <a:ext uri="{FF2B5EF4-FFF2-40B4-BE49-F238E27FC236}">
                      <a16:creationId xmlns:a16="http://schemas.microsoft.com/office/drawing/2014/main" id="{B10EE210-8ED4-4084-82F9-C329FC5725E8}"/>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4" name="Freeform 35">
                  <a:extLst>
                    <a:ext uri="{FF2B5EF4-FFF2-40B4-BE49-F238E27FC236}">
                      <a16:creationId xmlns:a16="http://schemas.microsoft.com/office/drawing/2014/main" id="{173D3A22-DFD6-4230-BE00-1DAF8A25C25F}"/>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5" name="Freeform 36">
                  <a:extLst>
                    <a:ext uri="{FF2B5EF4-FFF2-40B4-BE49-F238E27FC236}">
                      <a16:creationId xmlns:a16="http://schemas.microsoft.com/office/drawing/2014/main" id="{527D2450-734B-4BB7-809B-3651FB88A0DC}"/>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6" name="Freeform 37">
                  <a:extLst>
                    <a:ext uri="{FF2B5EF4-FFF2-40B4-BE49-F238E27FC236}">
                      <a16:creationId xmlns:a16="http://schemas.microsoft.com/office/drawing/2014/main" id="{576F3847-E389-4B72-8145-C7199205A2B8}"/>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7" name="Freeform 38">
                  <a:extLst>
                    <a:ext uri="{FF2B5EF4-FFF2-40B4-BE49-F238E27FC236}">
                      <a16:creationId xmlns:a16="http://schemas.microsoft.com/office/drawing/2014/main" id="{4EA61D53-2468-46E4-A07B-9B3FE63AFB4B}"/>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66" name="CellPhone_E8EA">
                <a:extLst>
                  <a:ext uri="{FF2B5EF4-FFF2-40B4-BE49-F238E27FC236}">
                    <a16:creationId xmlns:a16="http://schemas.microsoft.com/office/drawing/2014/main" id="{149F0C04-82E5-462E-B452-DA0C074F89D2}"/>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67" name="Straight Connector 766">
                <a:extLst>
                  <a:ext uri="{FF2B5EF4-FFF2-40B4-BE49-F238E27FC236}">
                    <a16:creationId xmlns:a16="http://schemas.microsoft.com/office/drawing/2014/main" id="{D812A799-72CE-4144-A864-38086FA0986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B0FEA147-F116-4F84-95AE-16CFA8CBD721}"/>
                </a:ext>
              </a:extLst>
            </p:cNvPr>
            <p:cNvGrpSpPr/>
            <p:nvPr/>
          </p:nvGrpSpPr>
          <p:grpSpPr>
            <a:xfrm>
              <a:off x="463024" y="4882627"/>
              <a:ext cx="93897" cy="93896"/>
              <a:chOff x="-160990" y="5259439"/>
              <a:chExt cx="109394" cy="109393"/>
            </a:xfrm>
          </p:grpSpPr>
          <p:sp>
            <p:nvSpPr>
              <p:cNvPr id="782" name="Oval 781">
                <a:extLst>
                  <a:ext uri="{FF2B5EF4-FFF2-40B4-BE49-F238E27FC236}">
                    <a16:creationId xmlns:a16="http://schemas.microsoft.com/office/drawing/2014/main" id="{0869D1F2-31FA-4659-9EF2-5C6A42BF99FD}"/>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0" name="Commitments_EC4D">
                <a:extLst>
                  <a:ext uri="{FF2B5EF4-FFF2-40B4-BE49-F238E27FC236}">
                    <a16:creationId xmlns:a16="http://schemas.microsoft.com/office/drawing/2014/main" id="{42345435-4A2F-42D9-96FA-0AA969A9D87A}"/>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90" name="Group 789">
              <a:extLst>
                <a:ext uri="{FF2B5EF4-FFF2-40B4-BE49-F238E27FC236}">
                  <a16:creationId xmlns:a16="http://schemas.microsoft.com/office/drawing/2014/main" id="{18215FC6-8557-4C37-AC84-94A9E90275BB}"/>
                </a:ext>
              </a:extLst>
            </p:cNvPr>
            <p:cNvGrpSpPr/>
            <p:nvPr/>
          </p:nvGrpSpPr>
          <p:grpSpPr>
            <a:xfrm>
              <a:off x="1492115" y="4797767"/>
              <a:ext cx="93897" cy="93896"/>
              <a:chOff x="-160990" y="5259439"/>
              <a:chExt cx="109394" cy="109393"/>
            </a:xfrm>
          </p:grpSpPr>
          <p:sp>
            <p:nvSpPr>
              <p:cNvPr id="791" name="Oval 790">
                <a:extLst>
                  <a:ext uri="{FF2B5EF4-FFF2-40B4-BE49-F238E27FC236}">
                    <a16:creationId xmlns:a16="http://schemas.microsoft.com/office/drawing/2014/main" id="{C60A5566-6142-4AEF-8022-CA44BD38A141}"/>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2" name="Commitments_EC4D">
                <a:extLst>
                  <a:ext uri="{FF2B5EF4-FFF2-40B4-BE49-F238E27FC236}">
                    <a16:creationId xmlns:a16="http://schemas.microsoft.com/office/drawing/2014/main" id="{8E00346B-A41C-4D30-92FA-A3FD801CB46B}"/>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4" name="Freeform 6">
              <a:extLst>
                <a:ext uri="{FF2B5EF4-FFF2-40B4-BE49-F238E27FC236}">
                  <a16:creationId xmlns:a16="http://schemas.microsoft.com/office/drawing/2014/main" id="{BB27BCD5-4B50-4C7D-A2BB-F4B272A0810A}"/>
                </a:ext>
              </a:extLst>
            </p:cNvPr>
            <p:cNvSpPr>
              <a:spLocks noEditPoints="1"/>
            </p:cNvSpPr>
            <p:nvPr/>
          </p:nvSpPr>
          <p:spPr bwMode="auto">
            <a:xfrm>
              <a:off x="1513972" y="4879327"/>
              <a:ext cx="86543" cy="8562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sp>
          <p:nvSpPr>
            <p:cNvPr id="579" name="Rectangle 578">
              <a:hlinkClick r:id="rId108" tooltip="Secure score is like a credit score for security. It assesses regular activities and security settings, assigns a score, and helps you plan to mitigate your risks. Supports Office 365 and Windows 10. "/>
              <a:extLst>
                <a:ext uri="{FF2B5EF4-FFF2-40B4-BE49-F238E27FC236}">
                  <a16:creationId xmlns:a16="http://schemas.microsoft.com/office/drawing/2014/main" id="{DC5F2A21-7528-410A-BFFD-E6D604989689}"/>
                </a:ext>
              </a:extLst>
            </p:cNvPr>
            <p:cNvSpPr/>
            <p:nvPr/>
          </p:nvSpPr>
          <p:spPr>
            <a:xfrm>
              <a:off x="351610" y="5057913"/>
              <a:ext cx="529155"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a:r>
                <a:rPr lang="en-US" sz="75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Secure Score</a:t>
              </a:r>
            </a:p>
          </p:txBody>
        </p:sp>
        <p:sp>
          <p:nvSpPr>
            <p:cNvPr id="680" name="Rectangle 679">
              <a:hlinkClick r:id="rId109" tooltip="Threat analytics helps you continually assess and control risk exposure to threats like Spectre and Meltdown. "/>
              <a:extLst>
                <a:ext uri="{FF2B5EF4-FFF2-40B4-BE49-F238E27FC236}">
                  <a16:creationId xmlns:a16="http://schemas.microsoft.com/office/drawing/2014/main" id="{B8A42402-C756-4D52-8881-52B035C6EAB3}"/>
                </a:ext>
              </a:extLst>
            </p:cNvPr>
            <p:cNvSpPr/>
            <p:nvPr/>
          </p:nvSpPr>
          <p:spPr>
            <a:xfrm>
              <a:off x="1035249" y="5053606"/>
              <a:ext cx="593697"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a:r>
                <a:rPr lang="en-US" sz="75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Threat Analytics</a:t>
              </a:r>
            </a:p>
          </p:txBody>
        </p:sp>
        <p:cxnSp>
          <p:nvCxnSpPr>
            <p:cNvPr id="32" name="Connector: Elbow 31">
              <a:extLst>
                <a:ext uri="{FF2B5EF4-FFF2-40B4-BE49-F238E27FC236}">
                  <a16:creationId xmlns:a16="http://schemas.microsoft.com/office/drawing/2014/main" id="{22C488D5-7EE3-4F9B-8406-E4212EC4F3D9}"/>
                </a:ext>
              </a:extLst>
            </p:cNvPr>
            <p:cNvCxnSpPr>
              <a:cxnSpLocks/>
              <a:stCxn id="579" idx="0"/>
              <a:endCxn id="686" idx="2"/>
            </p:cNvCxnSpPr>
            <p:nvPr/>
          </p:nvCxnSpPr>
          <p:spPr>
            <a:xfrm rot="5400000" flipH="1" flipV="1">
              <a:off x="638912" y="4915887"/>
              <a:ext cx="119302" cy="164751"/>
            </a:xfrm>
            <a:prstGeom prst="bentConnector3">
              <a:avLst>
                <a:gd name="adj1" fmla="val 36156"/>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6" name="Connector: Elbow 625">
              <a:extLst>
                <a:ext uri="{FF2B5EF4-FFF2-40B4-BE49-F238E27FC236}">
                  <a16:creationId xmlns:a16="http://schemas.microsoft.com/office/drawing/2014/main" id="{7E514E20-CC16-44E8-ABC0-A3A0BD2673AA}"/>
                </a:ext>
              </a:extLst>
            </p:cNvPr>
            <p:cNvCxnSpPr>
              <a:cxnSpLocks/>
              <a:stCxn id="680" idx="0"/>
              <a:endCxn id="686" idx="2"/>
            </p:cNvCxnSpPr>
            <p:nvPr/>
          </p:nvCxnSpPr>
          <p:spPr>
            <a:xfrm rot="16200000" flipV="1">
              <a:off x="999022" y="4720529"/>
              <a:ext cx="114995" cy="551159"/>
            </a:xfrm>
            <a:prstGeom prst="bentConnector3">
              <a:avLst>
                <a:gd name="adj1" fmla="val 32882"/>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684" name="Group 683">
              <a:extLst>
                <a:ext uri="{FF2B5EF4-FFF2-40B4-BE49-F238E27FC236}">
                  <a16:creationId xmlns:a16="http://schemas.microsoft.com/office/drawing/2014/main" id="{3DC93161-6070-4CBF-B652-C61C7A2AE49A}"/>
                </a:ext>
              </a:extLst>
            </p:cNvPr>
            <p:cNvGrpSpPr/>
            <p:nvPr/>
          </p:nvGrpSpPr>
          <p:grpSpPr>
            <a:xfrm>
              <a:off x="678533" y="4814224"/>
              <a:ext cx="204812" cy="156967"/>
              <a:chOff x="7398246" y="1610486"/>
              <a:chExt cx="498447" cy="382007"/>
            </a:xfrm>
          </p:grpSpPr>
          <p:sp>
            <p:nvSpPr>
              <p:cNvPr id="685" name="monitor">
                <a:extLst>
                  <a:ext uri="{FF2B5EF4-FFF2-40B4-BE49-F238E27FC236}">
                    <a16:creationId xmlns:a16="http://schemas.microsoft.com/office/drawing/2014/main" id="{EA6050EE-92F8-412C-92D0-E4C2D0495B9E}"/>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6" name="Rectangle 685">
                <a:extLst>
                  <a:ext uri="{FF2B5EF4-FFF2-40B4-BE49-F238E27FC236}">
                    <a16:creationId xmlns:a16="http://schemas.microsoft.com/office/drawing/2014/main" id="{05F02F65-19CD-4E84-BC3C-F2758D8C5304}"/>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89" name="Group 11">
                <a:extLst>
                  <a:ext uri="{FF2B5EF4-FFF2-40B4-BE49-F238E27FC236}">
                    <a16:creationId xmlns:a16="http://schemas.microsoft.com/office/drawing/2014/main" id="{15E5AD20-8BB0-4946-8221-3C2CC6F80D68}"/>
                  </a:ext>
                </a:extLst>
              </p:cNvPr>
              <p:cNvGrpSpPr>
                <a:grpSpLocks noChangeAspect="1"/>
              </p:cNvGrpSpPr>
              <p:nvPr/>
            </p:nvGrpSpPr>
            <p:grpSpPr bwMode="auto">
              <a:xfrm>
                <a:off x="7581678" y="1714920"/>
                <a:ext cx="111860" cy="111860"/>
                <a:chOff x="5664" y="1835"/>
                <a:chExt cx="73" cy="73"/>
              </a:xfrm>
              <a:solidFill>
                <a:schemeClr val="bg1"/>
              </a:solidFill>
            </p:grpSpPr>
            <p:sp>
              <p:nvSpPr>
                <p:cNvPr id="696" name="Freeform 12">
                  <a:extLst>
                    <a:ext uri="{FF2B5EF4-FFF2-40B4-BE49-F238E27FC236}">
                      <a16:creationId xmlns:a16="http://schemas.microsoft.com/office/drawing/2014/main" id="{2712D31A-D41B-4E7F-B095-E68EA9BDD89A}"/>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7" name="Freeform 13">
                  <a:extLst>
                    <a:ext uri="{FF2B5EF4-FFF2-40B4-BE49-F238E27FC236}">
                      <a16:creationId xmlns:a16="http://schemas.microsoft.com/office/drawing/2014/main" id="{B43C77DF-51FD-4004-949A-4428CBCFA3C5}"/>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8" name="Freeform 14">
                  <a:extLst>
                    <a:ext uri="{FF2B5EF4-FFF2-40B4-BE49-F238E27FC236}">
                      <a16:creationId xmlns:a16="http://schemas.microsoft.com/office/drawing/2014/main" id="{D39B00BE-2864-4B84-BDEB-EF635F40087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3" name="Freeform 15">
                  <a:extLst>
                    <a:ext uri="{FF2B5EF4-FFF2-40B4-BE49-F238E27FC236}">
                      <a16:creationId xmlns:a16="http://schemas.microsoft.com/office/drawing/2014/main" id="{70D7560D-B43E-4E38-8DFA-3909CF22B939}"/>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24" name="Group 123">
            <a:extLst>
              <a:ext uri="{FF2B5EF4-FFF2-40B4-BE49-F238E27FC236}">
                <a16:creationId xmlns:a16="http://schemas.microsoft.com/office/drawing/2014/main" id="{00E2A40B-3AE1-4087-99D4-5ECB5C4C27C2}"/>
              </a:ext>
            </a:extLst>
          </p:cNvPr>
          <p:cNvGrpSpPr/>
          <p:nvPr/>
        </p:nvGrpSpPr>
        <p:grpSpPr>
          <a:xfrm>
            <a:off x="2470915" y="3760068"/>
            <a:ext cx="3652987" cy="993458"/>
            <a:chOff x="2424101" y="3587892"/>
            <a:chExt cx="3652987" cy="993458"/>
          </a:xfrm>
        </p:grpSpPr>
        <p:sp>
          <p:nvSpPr>
            <p:cNvPr id="613" name="Oval 612">
              <a:extLst>
                <a:ext uri="{FF2B5EF4-FFF2-40B4-BE49-F238E27FC236}">
                  <a16:creationId xmlns:a16="http://schemas.microsoft.com/office/drawing/2014/main" id="{A72C7AB5-E1D8-433C-A4B6-FBAF681F32C0}"/>
                </a:ext>
              </a:extLst>
            </p:cNvPr>
            <p:cNvSpPr/>
            <p:nvPr/>
          </p:nvSpPr>
          <p:spPr>
            <a:xfrm>
              <a:off x="4832898" y="3587892"/>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614" name="Straight Connector 613">
              <a:extLst>
                <a:ext uri="{FF2B5EF4-FFF2-40B4-BE49-F238E27FC236}">
                  <a16:creationId xmlns:a16="http://schemas.microsoft.com/office/drawing/2014/main" id="{7320BF02-57DE-4645-BA82-251D347294D9}"/>
                </a:ext>
              </a:extLst>
            </p:cNvPr>
            <p:cNvCxnSpPr>
              <a:stCxn id="613" idx="4"/>
            </p:cNvCxnSpPr>
            <p:nvPr/>
          </p:nvCxnSpPr>
          <p:spPr>
            <a:xfrm>
              <a:off x="4882949" y="3691715"/>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nvGrpSpPr>
            <p:cNvPr id="577" name="Group 576">
              <a:extLst>
                <a:ext uri="{FF2B5EF4-FFF2-40B4-BE49-F238E27FC236}">
                  <a16:creationId xmlns:a16="http://schemas.microsoft.com/office/drawing/2014/main" id="{EED65B96-4029-40CB-8483-9EC9AFA7862D}"/>
                </a:ext>
              </a:extLst>
            </p:cNvPr>
            <p:cNvGrpSpPr/>
            <p:nvPr/>
          </p:nvGrpSpPr>
          <p:grpSpPr>
            <a:xfrm>
              <a:off x="2424101" y="3587892"/>
              <a:ext cx="3652987" cy="993458"/>
              <a:chOff x="2563059" y="3796338"/>
              <a:chExt cx="3652987" cy="993458"/>
            </a:xfrm>
          </p:grpSpPr>
          <p:grpSp>
            <p:nvGrpSpPr>
              <p:cNvPr id="580" name="Group 579">
                <a:extLst>
                  <a:ext uri="{FF2B5EF4-FFF2-40B4-BE49-F238E27FC236}">
                    <a16:creationId xmlns:a16="http://schemas.microsoft.com/office/drawing/2014/main" id="{DE16032C-ED45-47F5-B762-1594E2BA0A6A}"/>
                  </a:ext>
                </a:extLst>
              </p:cNvPr>
              <p:cNvGrpSpPr/>
              <p:nvPr/>
            </p:nvGrpSpPr>
            <p:grpSpPr>
              <a:xfrm>
                <a:off x="2563059" y="3796338"/>
                <a:ext cx="3652987" cy="993458"/>
                <a:chOff x="2563059" y="3796338"/>
                <a:chExt cx="3652987" cy="993458"/>
              </a:xfrm>
            </p:grpSpPr>
            <p:grpSp>
              <p:nvGrpSpPr>
                <p:cNvPr id="583" name="Group 582">
                  <a:extLst>
                    <a:ext uri="{FF2B5EF4-FFF2-40B4-BE49-F238E27FC236}">
                      <a16:creationId xmlns:a16="http://schemas.microsoft.com/office/drawing/2014/main" id="{65B8146C-D637-4DA4-90FE-041FB85771C9}"/>
                    </a:ext>
                  </a:extLst>
                </p:cNvPr>
                <p:cNvGrpSpPr/>
                <p:nvPr/>
              </p:nvGrpSpPr>
              <p:grpSpPr>
                <a:xfrm>
                  <a:off x="3799325" y="3796338"/>
                  <a:ext cx="100102" cy="725117"/>
                  <a:chOff x="3799325" y="3796338"/>
                  <a:chExt cx="100102" cy="725117"/>
                </a:xfrm>
              </p:grpSpPr>
              <p:sp>
                <p:nvSpPr>
                  <p:cNvPr id="597" name="Oval 596">
                    <a:extLst>
                      <a:ext uri="{FF2B5EF4-FFF2-40B4-BE49-F238E27FC236}">
                        <a16:creationId xmlns:a16="http://schemas.microsoft.com/office/drawing/2014/main" id="{DD2F9552-6DB0-4075-AAAE-F849E87D34DF}"/>
                      </a:ext>
                    </a:extLst>
                  </p:cNvPr>
                  <p:cNvSpPr/>
                  <p:nvPr/>
                </p:nvSpPr>
                <p:spPr>
                  <a:xfrm>
                    <a:off x="3799325" y="3796338"/>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8" name="Straight Connector 597">
                    <a:extLst>
                      <a:ext uri="{FF2B5EF4-FFF2-40B4-BE49-F238E27FC236}">
                        <a16:creationId xmlns:a16="http://schemas.microsoft.com/office/drawing/2014/main" id="{2A13BA1E-85C5-4524-AF79-758E5BFF1F31}"/>
                      </a:ext>
                    </a:extLst>
                  </p:cNvPr>
                  <p:cNvCxnSpPr>
                    <a:stCxn id="597" idx="4"/>
                  </p:cNvCxnSpPr>
                  <p:nvPr/>
                </p:nvCxnSpPr>
                <p:spPr>
                  <a:xfrm>
                    <a:off x="3849376" y="3900161"/>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4" name="Group 583">
                  <a:extLst>
                    <a:ext uri="{FF2B5EF4-FFF2-40B4-BE49-F238E27FC236}">
                      <a16:creationId xmlns:a16="http://schemas.microsoft.com/office/drawing/2014/main" id="{01F8BE7D-F7D7-4B97-A806-F64ED4332EEA}"/>
                    </a:ext>
                  </a:extLst>
                </p:cNvPr>
                <p:cNvGrpSpPr/>
                <p:nvPr/>
              </p:nvGrpSpPr>
              <p:grpSpPr>
                <a:xfrm>
                  <a:off x="4389139" y="3798841"/>
                  <a:ext cx="100102" cy="725117"/>
                  <a:chOff x="4389139" y="3798841"/>
                  <a:chExt cx="100102" cy="725117"/>
                </a:xfrm>
              </p:grpSpPr>
              <p:sp>
                <p:nvSpPr>
                  <p:cNvPr id="595" name="Oval 594">
                    <a:extLst>
                      <a:ext uri="{FF2B5EF4-FFF2-40B4-BE49-F238E27FC236}">
                        <a16:creationId xmlns:a16="http://schemas.microsoft.com/office/drawing/2014/main" id="{B4D4C458-1A5F-4F56-9458-4A438D2F44C6}"/>
                      </a:ext>
                    </a:extLst>
                  </p:cNvPr>
                  <p:cNvSpPr/>
                  <p:nvPr/>
                </p:nvSpPr>
                <p:spPr>
                  <a:xfrm>
                    <a:off x="4389139" y="379884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6" name="Straight Connector 595">
                    <a:extLst>
                      <a:ext uri="{FF2B5EF4-FFF2-40B4-BE49-F238E27FC236}">
                        <a16:creationId xmlns:a16="http://schemas.microsoft.com/office/drawing/2014/main" id="{0ED24C08-A9F0-43B8-9A30-174D0338121D}"/>
                      </a:ext>
                    </a:extLst>
                  </p:cNvPr>
                  <p:cNvCxnSpPr>
                    <a:stCxn id="595" idx="4"/>
                  </p:cNvCxnSpPr>
                  <p:nvPr/>
                </p:nvCxnSpPr>
                <p:spPr>
                  <a:xfrm>
                    <a:off x="4439190" y="3902664"/>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6" name="Group 585">
                  <a:extLst>
                    <a:ext uri="{FF2B5EF4-FFF2-40B4-BE49-F238E27FC236}">
                      <a16:creationId xmlns:a16="http://schemas.microsoft.com/office/drawing/2014/main" id="{F15DC8E6-0661-4169-881E-F62AF3984C5A}"/>
                    </a:ext>
                  </a:extLst>
                </p:cNvPr>
                <p:cNvGrpSpPr/>
                <p:nvPr/>
              </p:nvGrpSpPr>
              <p:grpSpPr>
                <a:xfrm rot="10800000">
                  <a:off x="5781843" y="4449444"/>
                  <a:ext cx="100102" cy="336066"/>
                  <a:chOff x="6456257" y="3245643"/>
                  <a:chExt cx="100102" cy="336066"/>
                </a:xfrm>
              </p:grpSpPr>
              <p:sp>
                <p:nvSpPr>
                  <p:cNvPr id="593" name="Oval 592">
                    <a:extLst>
                      <a:ext uri="{FF2B5EF4-FFF2-40B4-BE49-F238E27FC236}">
                        <a16:creationId xmlns:a16="http://schemas.microsoft.com/office/drawing/2014/main" id="{81C9A3AD-0FF1-4A3C-9431-1D4FC15E1981}"/>
                      </a:ext>
                    </a:extLst>
                  </p:cNvPr>
                  <p:cNvSpPr/>
                  <p:nvPr/>
                </p:nvSpPr>
                <p:spPr>
                  <a:xfrm>
                    <a:off x="6456257" y="3245643"/>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4" name="Straight Connector 593">
                    <a:extLst>
                      <a:ext uri="{FF2B5EF4-FFF2-40B4-BE49-F238E27FC236}">
                        <a16:creationId xmlns:a16="http://schemas.microsoft.com/office/drawing/2014/main" id="{0D1A9295-5F23-4B98-B725-333B220AB45B}"/>
                      </a:ext>
                    </a:extLst>
                  </p:cNvPr>
                  <p:cNvCxnSpPr>
                    <a:stCxn id="593" idx="4"/>
                  </p:cNvCxnSpPr>
                  <p:nvPr/>
                </p:nvCxnSpPr>
                <p:spPr>
                  <a:xfrm rot="10800000" flipV="1">
                    <a:off x="6506308" y="3349466"/>
                    <a:ext cx="0" cy="23224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7" name="Group 586">
                  <a:extLst>
                    <a:ext uri="{FF2B5EF4-FFF2-40B4-BE49-F238E27FC236}">
                      <a16:creationId xmlns:a16="http://schemas.microsoft.com/office/drawing/2014/main" id="{9E787AF7-CE58-4F0C-BE51-5D29FA233488}"/>
                    </a:ext>
                  </a:extLst>
                </p:cNvPr>
                <p:cNvGrpSpPr/>
                <p:nvPr/>
              </p:nvGrpSpPr>
              <p:grpSpPr>
                <a:xfrm rot="10800000">
                  <a:off x="4554260" y="4375982"/>
                  <a:ext cx="100102" cy="413814"/>
                  <a:chOff x="6281336" y="3258181"/>
                  <a:chExt cx="100102" cy="413814"/>
                </a:xfrm>
              </p:grpSpPr>
              <p:sp>
                <p:nvSpPr>
                  <p:cNvPr id="591" name="Oval 590">
                    <a:extLst>
                      <a:ext uri="{FF2B5EF4-FFF2-40B4-BE49-F238E27FC236}">
                        <a16:creationId xmlns:a16="http://schemas.microsoft.com/office/drawing/2014/main" id="{6B125DE5-89EE-470F-B133-FA174FBF1A11}"/>
                      </a:ext>
                    </a:extLst>
                  </p:cNvPr>
                  <p:cNvSpPr/>
                  <p:nvPr/>
                </p:nvSpPr>
                <p:spPr>
                  <a:xfrm>
                    <a:off x="6281336" y="325818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2" name="Straight Connector 591">
                    <a:extLst>
                      <a:ext uri="{FF2B5EF4-FFF2-40B4-BE49-F238E27FC236}">
                        <a16:creationId xmlns:a16="http://schemas.microsoft.com/office/drawing/2014/main" id="{ADFD752E-C104-4410-9C42-F912CD28B309}"/>
                      </a:ext>
                    </a:extLst>
                  </p:cNvPr>
                  <p:cNvCxnSpPr>
                    <a:cxnSpLocks/>
                    <a:stCxn id="591" idx="4"/>
                  </p:cNvCxnSpPr>
                  <p:nvPr/>
                </p:nvCxnSpPr>
                <p:spPr>
                  <a:xfrm rot="10800000" flipV="1">
                    <a:off x="6331387" y="3362004"/>
                    <a:ext cx="0" cy="309991"/>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8" name="Group 587">
                  <a:extLst>
                    <a:ext uri="{FF2B5EF4-FFF2-40B4-BE49-F238E27FC236}">
                      <a16:creationId xmlns:a16="http://schemas.microsoft.com/office/drawing/2014/main" id="{079FBCE6-F9C5-420A-BC11-CB486355747A}"/>
                    </a:ext>
                  </a:extLst>
                </p:cNvPr>
                <p:cNvGrpSpPr/>
                <p:nvPr/>
              </p:nvGrpSpPr>
              <p:grpSpPr>
                <a:xfrm rot="10800000">
                  <a:off x="4009028" y="4385637"/>
                  <a:ext cx="100102" cy="402526"/>
                  <a:chOff x="4776146" y="3251204"/>
                  <a:chExt cx="100102" cy="402526"/>
                </a:xfrm>
              </p:grpSpPr>
              <p:sp>
                <p:nvSpPr>
                  <p:cNvPr id="589" name="Oval 588">
                    <a:extLst>
                      <a:ext uri="{FF2B5EF4-FFF2-40B4-BE49-F238E27FC236}">
                        <a16:creationId xmlns:a16="http://schemas.microsoft.com/office/drawing/2014/main" id="{77EEA0CF-1860-4863-A17F-B151AB8FF0AF}"/>
                      </a:ext>
                    </a:extLst>
                  </p:cNvPr>
                  <p:cNvSpPr/>
                  <p:nvPr/>
                </p:nvSpPr>
                <p:spPr>
                  <a:xfrm>
                    <a:off x="4776146" y="3251204"/>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0" name="Straight Connector 589">
                    <a:extLst>
                      <a:ext uri="{FF2B5EF4-FFF2-40B4-BE49-F238E27FC236}">
                        <a16:creationId xmlns:a16="http://schemas.microsoft.com/office/drawing/2014/main" id="{44B26F37-650F-4AA9-9454-1D01F4F637BE}"/>
                      </a:ext>
                    </a:extLst>
                  </p:cNvPr>
                  <p:cNvCxnSpPr>
                    <a:cxnSpLocks/>
                    <a:stCxn id="589" idx="4"/>
                  </p:cNvCxnSpPr>
                  <p:nvPr/>
                </p:nvCxnSpPr>
                <p:spPr>
                  <a:xfrm rot="10800000" flipV="1">
                    <a:off x="4826197" y="3355027"/>
                    <a:ext cx="0" cy="29870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sp>
              <p:nvSpPr>
                <p:cNvPr id="582" name="Rounded Rectangle 1458">
                  <a:hlinkClick r:id="rId110" tooltip="Windows Server 2016 addresses emerging threats and container workloads with built in threat resistance and enhanced detection, privileged identity protections, shielded VMs to protect sensitive workloads, and more"/>
                  <a:extLst>
                    <a:ext uri="{FF2B5EF4-FFF2-40B4-BE49-F238E27FC236}">
                      <a16:creationId xmlns:a16="http://schemas.microsoft.com/office/drawing/2014/main" id="{E971858B-85C2-4C16-9E80-5CAD37C8B93D}"/>
                    </a:ext>
                  </a:extLst>
                </p:cNvPr>
                <p:cNvSpPr/>
                <p:nvPr/>
              </p:nvSpPr>
              <p:spPr>
                <a:xfrm>
                  <a:off x="2563059" y="4241894"/>
                  <a:ext cx="3652987" cy="321934"/>
                </a:xfrm>
                <a:prstGeom prst="roundRect">
                  <a:avLst>
                    <a:gd name="adj" fmla="val 0"/>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74320" tIns="45720" rIns="45720" bIns="45720" rtlCol="0" anchor="ctr"/>
                <a:lstStyle/>
                <a:p>
                  <a:pPr marL="114300" marR="0" lvl="0" indent="0" algn="l" defTabSz="914400" rtl="0" eaLnBrk="1" fontAlgn="auto" latinLnBrk="0" hangingPunct="1">
                    <a:lnSpc>
                      <a:spcPct val="97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Server 2019  Security</a:t>
                  </a:r>
                </a:p>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 10 + Just Enough Admin, Hyper-V Containers, Nano server, and more…</a:t>
                  </a:r>
                </a:p>
              </p:txBody>
            </p:sp>
          </p:grpSp>
          <p:pic>
            <p:nvPicPr>
              <p:cNvPr id="581" name="Picture 580">
                <a:extLst>
                  <a:ext uri="{FF2B5EF4-FFF2-40B4-BE49-F238E27FC236}">
                    <a16:creationId xmlns:a16="http://schemas.microsoft.com/office/drawing/2014/main" id="{ADEA4054-1466-494A-AF00-EC079EF6EA50}"/>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2672821" y="4324295"/>
                <a:ext cx="195961" cy="170864"/>
              </a:xfrm>
              <a:prstGeom prst="rect">
                <a:avLst/>
              </a:prstGeom>
            </p:spPr>
          </p:pic>
        </p:grpSp>
      </p:grpSp>
      <p:grpSp>
        <p:nvGrpSpPr>
          <p:cNvPr id="15" name="Group 14">
            <a:extLst>
              <a:ext uri="{FF2B5EF4-FFF2-40B4-BE49-F238E27FC236}">
                <a16:creationId xmlns:a16="http://schemas.microsoft.com/office/drawing/2014/main" id="{EFD24189-C621-438B-9B19-2FB6362EE70A}"/>
              </a:ext>
            </a:extLst>
          </p:cNvPr>
          <p:cNvGrpSpPr/>
          <p:nvPr/>
        </p:nvGrpSpPr>
        <p:grpSpPr>
          <a:xfrm>
            <a:off x="4093028" y="3938898"/>
            <a:ext cx="1057810" cy="241352"/>
            <a:chOff x="4155658" y="3909402"/>
            <a:chExt cx="1057810" cy="241352"/>
          </a:xfrm>
        </p:grpSpPr>
        <p:sp>
          <p:nvSpPr>
            <p:cNvPr id="665" name="Rectangle 664">
              <a:hlinkClick r:id="rId111" tooltip="Azure ExpressRoute lets you create private connections between Azure datacenters and infrastructure on your premises or in a colocation environment. ExpressRoute connections don't go over the public Internet. "/>
              <a:extLst>
                <a:ext uri="{FF2B5EF4-FFF2-40B4-BE49-F238E27FC236}">
                  <a16:creationId xmlns:a16="http://schemas.microsoft.com/office/drawing/2014/main" id="{F9889187-DF3A-4619-A6E2-E7055AEA957C}"/>
                </a:ext>
              </a:extLst>
            </p:cNvPr>
            <p:cNvSpPr/>
            <p:nvPr/>
          </p:nvSpPr>
          <p:spPr bwMode="auto">
            <a:xfrm>
              <a:off x="4155658" y="3944875"/>
              <a:ext cx="1057810" cy="178119"/>
            </a:xfrm>
            <a:prstGeom prst="rect">
              <a:avLst/>
            </a:prstGeom>
            <a:solidFill>
              <a:schemeClr val="bg2"/>
            </a:solidFill>
            <a:ln w="14224" cap="flat" cmpd="sng" algn="ctr">
              <a:solidFill>
                <a:schemeClr val="tx1"/>
              </a:solidFill>
              <a:prstDash val="solid"/>
              <a:miter lim="800000"/>
              <a:headEnd type="none" w="med" len="med"/>
              <a:tailEnd type="none" w="med" len="med"/>
            </a:ln>
            <a:effectLst/>
          </p:spPr>
          <p:txBody>
            <a:bodyPr lIns="304705" tIns="9144" rIns="0" bIns="9144" anchor="ctr" anchorCtr="0"/>
            <a:lstStyle/>
            <a:p>
              <a:pPr marL="0" marR="0" lvl="0" indent="0" algn="l" defTabSz="89574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Express Route</a:t>
              </a:r>
            </a:p>
          </p:txBody>
        </p:sp>
        <p:pic>
          <p:nvPicPr>
            <p:cNvPr id="669" name="Picture 227">
              <a:extLst>
                <a:ext uri="{FF2B5EF4-FFF2-40B4-BE49-F238E27FC236}">
                  <a16:creationId xmlns:a16="http://schemas.microsoft.com/office/drawing/2014/main" id="{E96E8648-A8C5-46D1-820B-621CD3841A38}"/>
                </a:ext>
              </a:extLst>
            </p:cNvPr>
            <p:cNvPicPr>
              <a:picLocks noChangeAspect="1"/>
            </p:cNvPicPr>
            <p:nvPr/>
          </p:nvPicPr>
          <p:blipFill>
            <a:blip r:embed="rId112">
              <a:extLst>
                <a:ext uri="{28A0092B-C50C-407E-A947-70E740481C1C}">
                  <a14:useLocalDpi xmlns:a14="http://schemas.microsoft.com/office/drawing/2010/main" val="0"/>
                </a:ext>
              </a:extLst>
            </a:blip>
            <a:stretch>
              <a:fillRect/>
            </a:stretch>
          </p:blipFill>
          <p:spPr bwMode="auto">
            <a:xfrm>
              <a:off x="4188574" y="3909402"/>
              <a:ext cx="247386" cy="24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 name="Group 33">
            <a:extLst>
              <a:ext uri="{FF2B5EF4-FFF2-40B4-BE49-F238E27FC236}">
                <a16:creationId xmlns:a16="http://schemas.microsoft.com/office/drawing/2014/main" id="{33D41D94-29D2-46A4-8851-2584B1691A60}"/>
              </a:ext>
            </a:extLst>
          </p:cNvPr>
          <p:cNvGrpSpPr/>
          <p:nvPr/>
        </p:nvGrpSpPr>
        <p:grpSpPr>
          <a:xfrm>
            <a:off x="190587" y="6246324"/>
            <a:ext cx="11785466" cy="510591"/>
            <a:chOff x="190587" y="6246324"/>
            <a:chExt cx="11785466" cy="510591"/>
          </a:xfrm>
        </p:grpSpPr>
        <p:sp>
          <p:nvSpPr>
            <p:cNvPr id="40" name="Rounded Rectangle 804">
              <a:hlinkClick r:id="rId113" tooltip="The Security Development Lifecycle (SDL) is a software development process that helps developers build more secure software and address security compliance requirements while reducing development cost "/>
              <a:extLst>
                <a:ext uri="{FF2B5EF4-FFF2-40B4-BE49-F238E27FC236}">
                  <a16:creationId xmlns:a16="http://schemas.microsoft.com/office/drawing/2014/main" id="{24774F23-CBC0-48B0-993F-3B770F9FE91D}"/>
                </a:ext>
              </a:extLst>
            </p:cNvPr>
            <p:cNvSpPr/>
            <p:nvPr/>
          </p:nvSpPr>
          <p:spPr>
            <a:xfrm>
              <a:off x="2048164" y="6472016"/>
              <a:ext cx="6173820" cy="180229"/>
            </a:xfrm>
            <a:prstGeom prst="roundRect">
              <a:avLst>
                <a:gd name="adj" fmla="val 0"/>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Development Lifecycle (SDL)</a:t>
              </a:r>
            </a:p>
          </p:txBody>
        </p:sp>
        <p:sp>
          <p:nvSpPr>
            <p:cNvPr id="781" name="Rectangle 780">
              <a:hlinkClick r:id="rId114" tooltip="The Compliance Manager dashboard helps you achieve compliance goals by evaluating cloud workloads against compliance regimes as well as data protection standards and assign/track/record compliance and assessment-related activities. "/>
              <a:extLst>
                <a:ext uri="{FF2B5EF4-FFF2-40B4-BE49-F238E27FC236}">
                  <a16:creationId xmlns:a16="http://schemas.microsoft.com/office/drawing/2014/main" id="{2FF34D19-C16F-40B9-9D35-BE71F61E17FA}"/>
                </a:ext>
              </a:extLst>
            </p:cNvPr>
            <p:cNvSpPr/>
            <p:nvPr/>
          </p:nvSpPr>
          <p:spPr>
            <a:xfrm>
              <a:off x="6642469" y="6246324"/>
              <a:ext cx="3519850" cy="180229"/>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Compliance Manager</a:t>
              </a:r>
            </a:p>
          </p:txBody>
        </p:sp>
        <p:sp>
          <p:nvSpPr>
            <p:cNvPr id="7" name="Freeform: Shape 6">
              <a:extLst>
                <a:ext uri="{FF2B5EF4-FFF2-40B4-BE49-F238E27FC236}">
                  <a16:creationId xmlns:a16="http://schemas.microsoft.com/office/drawing/2014/main" id="{14599DF8-A8EE-42BC-A0A4-DADF34D8495A}"/>
                </a:ext>
              </a:extLst>
            </p:cNvPr>
            <p:cNvSpPr/>
            <p:nvPr/>
          </p:nvSpPr>
          <p:spPr bwMode="auto">
            <a:xfrm>
              <a:off x="190587" y="6487781"/>
              <a:ext cx="11785466" cy="269134"/>
            </a:xfrm>
            <a:custGeom>
              <a:avLst/>
              <a:gdLst>
                <a:gd name="connsiteX0" fmla="*/ 8153400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53400 w 11744325"/>
                <a:gd name="connsiteY6" fmla="*/ 0 h 314325"/>
                <a:gd name="connsiteX0" fmla="*/ 8165307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65307 w 11744325"/>
                <a:gd name="connsiteY6" fmla="*/ 0 h 314325"/>
                <a:gd name="connsiteX0" fmla="*/ 8165307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099647 w 11744325"/>
                <a:gd name="connsiteY5" fmla="*/ 247650 h 314325"/>
                <a:gd name="connsiteX6" fmla="*/ 8165307 w 11744325"/>
                <a:gd name="connsiteY6" fmla="*/ 0 h 314325"/>
                <a:gd name="connsiteX0" fmla="*/ 8098865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099647 w 11744325"/>
                <a:gd name="connsiteY5" fmla="*/ 247650 h 314325"/>
                <a:gd name="connsiteX6" fmla="*/ 8098865 w 11744325"/>
                <a:gd name="connsiteY6" fmla="*/ 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44325" h="314325">
                  <a:moveTo>
                    <a:pt x="8098865" y="0"/>
                  </a:moveTo>
                  <a:lnTo>
                    <a:pt x="11744325" y="0"/>
                  </a:lnTo>
                  <a:lnTo>
                    <a:pt x="11744325" y="314325"/>
                  </a:lnTo>
                  <a:lnTo>
                    <a:pt x="0" y="314325"/>
                  </a:lnTo>
                  <a:lnTo>
                    <a:pt x="0" y="247650"/>
                  </a:lnTo>
                  <a:lnTo>
                    <a:pt x="8099647" y="247650"/>
                  </a:lnTo>
                  <a:cubicBezTo>
                    <a:pt x="8099386" y="165100"/>
                    <a:pt x="8099126" y="82550"/>
                    <a:pt x="8098865" y="0"/>
                  </a:cubicBezTo>
                  <a:close/>
                </a:path>
              </a:pathLst>
            </a:custGeom>
            <a:solidFill>
              <a:schemeClr val="accent3">
                <a:lumMod val="75000"/>
              </a:schemeClr>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8286750" algn="ctr">
                <a:lnSpc>
                  <a:spcPct val="97000"/>
                </a:lnSpc>
              </a:pPr>
              <a:endParaRPr lang="en-US" sz="1050" b="1">
                <a:solidFill>
                  <a:schemeClr val="bg1"/>
                </a:solidFill>
                <a:latin typeface="Segoe UI" panose="020B0502040204020203" pitchFamily="34" charset="0"/>
                <a:cs typeface="Segoe UI" panose="020B0502040204020203" pitchFamily="34" charset="0"/>
              </a:endParaRPr>
            </a:p>
          </p:txBody>
        </p:sp>
        <p:sp>
          <p:nvSpPr>
            <p:cNvPr id="847" name="Rectangle 846">
              <a:hlinkClick r:id="rId115" tooltip="Learn how Microsoft works to secure your data, protect its privacy, and comply with global standards in Microsoft business cloud services."/>
              <a:extLst>
                <a:ext uri="{FF2B5EF4-FFF2-40B4-BE49-F238E27FC236}">
                  <a16:creationId xmlns:a16="http://schemas.microsoft.com/office/drawing/2014/main" id="{767F699E-8BF5-48FD-8960-24B3421585D2}"/>
                </a:ext>
              </a:extLst>
            </p:cNvPr>
            <p:cNvSpPr/>
            <p:nvPr/>
          </p:nvSpPr>
          <p:spPr>
            <a:xfrm>
              <a:off x="8459490" y="6534812"/>
              <a:ext cx="1647262"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lnSpc>
                  <a:spcPct val="97000"/>
                </a:lnSpc>
              </a:pPr>
              <a:r>
                <a:rPr lang="en-US" sz="9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Trust Center</a:t>
              </a:r>
            </a:p>
          </p:txBody>
        </p:sp>
        <p:sp>
          <p:nvSpPr>
            <p:cNvPr id="848" name="Rectangle 847">
              <a:hlinkClick r:id="rId116" tooltip="The threat intelligence system that (1) protects Microsoft’s products and services and (2) provides actionable intelligence to safeguard your organization with trillions of signals and advanced analytics"/>
              <a:extLst>
                <a:ext uri="{FF2B5EF4-FFF2-40B4-BE49-F238E27FC236}">
                  <a16:creationId xmlns:a16="http://schemas.microsoft.com/office/drawing/2014/main" id="{81DCF43F-6876-458C-8AE6-3AFEB739D463}"/>
                </a:ext>
              </a:extLst>
            </p:cNvPr>
            <p:cNvSpPr/>
            <p:nvPr/>
          </p:nvSpPr>
          <p:spPr>
            <a:xfrm>
              <a:off x="10214398" y="6534812"/>
              <a:ext cx="1647262"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lnSpc>
                  <a:spcPct val="97000"/>
                </a:lnSpc>
              </a:pPr>
              <a:r>
                <a:rPr lang="en-US" sz="9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Intelligent Security Graph</a:t>
              </a:r>
            </a:p>
          </p:txBody>
        </p:sp>
      </p:grpSp>
      <p:sp>
        <p:nvSpPr>
          <p:cNvPr id="87" name="Rectangle 86">
            <a:extLst>
              <a:ext uri="{FF2B5EF4-FFF2-40B4-BE49-F238E27FC236}">
                <a16:creationId xmlns:a16="http://schemas.microsoft.com/office/drawing/2014/main" id="{F5935FB9-47A5-4A3E-83C1-D47D32D1680B}"/>
              </a:ext>
            </a:extLst>
          </p:cNvPr>
          <p:cNvSpPr/>
          <p:nvPr/>
        </p:nvSpPr>
        <p:spPr bwMode="auto">
          <a:xfrm>
            <a:off x="8502616" y="1808988"/>
            <a:ext cx="1627632" cy="142844"/>
          </a:xfrm>
          <a:prstGeom prst="rect">
            <a:avLst/>
          </a:prstGeom>
          <a:solidFill>
            <a:srgbClr val="FFFFFF">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6" name="Rectangle 745">
            <a:hlinkClick r:id="rId117" tooltip="Shielded VMs and guarded fabric protect sensitive workloads by isolating sensitive VMs from fabric administrators and restricting them to only healthy and approved hosts in the fabric."/>
            <a:extLst>
              <a:ext uri="{FF2B5EF4-FFF2-40B4-BE49-F238E27FC236}">
                <a16:creationId xmlns:a16="http://schemas.microsoft.com/office/drawing/2014/main" id="{E2B41574-1E2C-46C8-B9C2-53FBBA8DB4E8}"/>
              </a:ext>
            </a:extLst>
          </p:cNvPr>
          <p:cNvSpPr/>
          <p:nvPr/>
        </p:nvSpPr>
        <p:spPr>
          <a:xfrm>
            <a:off x="2358479" y="4602949"/>
            <a:ext cx="719786" cy="175683"/>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Shielded VMs</a:t>
            </a:r>
          </a:p>
        </p:txBody>
      </p:sp>
      <p:sp>
        <p:nvSpPr>
          <p:cNvPr id="770" name="Rectangle 769">
            <a:hlinkClick r:id="rId118" tooltip="Microsoft Azure Stack is a hybrid cloud platform that lets you provide Azure services from your datacenter. Security and compliance are areas of major investment for Azure Stack."/>
            <a:extLst>
              <a:ext uri="{FF2B5EF4-FFF2-40B4-BE49-F238E27FC236}">
                <a16:creationId xmlns:a16="http://schemas.microsoft.com/office/drawing/2014/main" id="{4AF87437-7A04-4DED-8CC1-8D26AE2B37F1}"/>
              </a:ext>
            </a:extLst>
          </p:cNvPr>
          <p:cNvSpPr/>
          <p:nvPr/>
        </p:nvSpPr>
        <p:spPr>
          <a:xfrm>
            <a:off x="2357678" y="4822073"/>
            <a:ext cx="719786" cy="175683"/>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Stack</a:t>
            </a:r>
          </a:p>
        </p:txBody>
      </p:sp>
      <p:sp>
        <p:nvSpPr>
          <p:cNvPr id="599" name="TextBox 598">
            <a:extLst>
              <a:ext uri="{FF2B5EF4-FFF2-40B4-BE49-F238E27FC236}">
                <a16:creationId xmlns:a16="http://schemas.microsoft.com/office/drawing/2014/main" id="{40B4C77D-397F-42D5-B6B4-BF3347FC5BEF}"/>
              </a:ext>
            </a:extLst>
          </p:cNvPr>
          <p:cNvSpPr txBox="1"/>
          <p:nvPr/>
        </p:nvSpPr>
        <p:spPr>
          <a:xfrm>
            <a:off x="2068585" y="2389532"/>
            <a:ext cx="2142883" cy="246221"/>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On Premises Datacenter(s)</a:t>
            </a:r>
          </a:p>
        </p:txBody>
      </p:sp>
      <p:cxnSp>
        <p:nvCxnSpPr>
          <p:cNvPr id="798" name="Connector: Elbow 797">
            <a:extLst>
              <a:ext uri="{FF2B5EF4-FFF2-40B4-BE49-F238E27FC236}">
                <a16:creationId xmlns:a16="http://schemas.microsoft.com/office/drawing/2014/main" id="{31BE68C4-93B9-488F-B589-38E7C83CC91B}"/>
              </a:ext>
            </a:extLst>
          </p:cNvPr>
          <p:cNvCxnSpPr>
            <a:cxnSpLocks/>
            <a:stCxn id="92" idx="1"/>
            <a:endCxn id="622" idx="1"/>
          </p:cNvCxnSpPr>
          <p:nvPr/>
        </p:nvCxnSpPr>
        <p:spPr>
          <a:xfrm rot="10800000" flipV="1">
            <a:off x="266025" y="3391149"/>
            <a:ext cx="26435" cy="1553770"/>
          </a:xfrm>
          <a:prstGeom prst="bentConnector3">
            <a:avLst>
              <a:gd name="adj1" fmla="val 268148"/>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2DCDC1D1-80D5-42D6-950E-E6AB5191E18A}"/>
              </a:ext>
            </a:extLst>
          </p:cNvPr>
          <p:cNvGrpSpPr/>
          <p:nvPr/>
        </p:nvGrpSpPr>
        <p:grpSpPr>
          <a:xfrm>
            <a:off x="10564273" y="4256985"/>
            <a:ext cx="1295428" cy="205918"/>
            <a:chOff x="10564273" y="4256985"/>
            <a:chExt cx="1295428" cy="205918"/>
          </a:xfrm>
        </p:grpSpPr>
        <p:sp>
          <p:nvSpPr>
            <p:cNvPr id="619" name="Rectangle 618">
              <a:hlinkClick r:id="rId119" tooltip="Privileged Access Management (PAM) is a component of Microsoft Identity Manager 2016 (MIM) that helps organizations restrict privileged access for on-premises Active Directory environments to mitigate unauthorized privilege escalation attacks."/>
              <a:extLst>
                <a:ext uri="{FF2B5EF4-FFF2-40B4-BE49-F238E27FC236}">
                  <a16:creationId xmlns:a16="http://schemas.microsoft.com/office/drawing/2014/main" id="{60F3BD78-53D5-4E2A-BB61-F443D33FF2F6}"/>
                </a:ext>
              </a:extLst>
            </p:cNvPr>
            <p:cNvSpPr/>
            <p:nvPr/>
          </p:nvSpPr>
          <p:spPr>
            <a:xfrm>
              <a:off x="10564273" y="4256985"/>
              <a:ext cx="1295428" cy="20591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MIM PAM</a:t>
              </a:r>
            </a:p>
          </p:txBody>
        </p:sp>
        <p:sp>
          <p:nvSpPr>
            <p:cNvPr id="628" name="Freeform 113">
              <a:extLst>
                <a:ext uri="{FF2B5EF4-FFF2-40B4-BE49-F238E27FC236}">
                  <a16:creationId xmlns:a16="http://schemas.microsoft.com/office/drawing/2014/main" id="{4C8583AC-BF0F-4F92-AC25-E1D602191C95}"/>
                </a:ext>
              </a:extLst>
            </p:cNvPr>
            <p:cNvSpPr>
              <a:spLocks noChangeAspect="1" noEditPoints="1"/>
            </p:cNvSpPr>
            <p:nvPr/>
          </p:nvSpPr>
          <p:spPr bwMode="black">
            <a:xfrm>
              <a:off x="10617440" y="4308458"/>
              <a:ext cx="111972" cy="110666"/>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121" name="Group 120">
            <a:extLst>
              <a:ext uri="{FF2B5EF4-FFF2-40B4-BE49-F238E27FC236}">
                <a16:creationId xmlns:a16="http://schemas.microsoft.com/office/drawing/2014/main" id="{069CFAFE-23C9-4A66-BA32-AF5266E1DD96}"/>
              </a:ext>
            </a:extLst>
          </p:cNvPr>
          <p:cNvGrpSpPr/>
          <p:nvPr/>
        </p:nvGrpSpPr>
        <p:grpSpPr>
          <a:xfrm>
            <a:off x="245071" y="638506"/>
            <a:ext cx="2847020" cy="202155"/>
            <a:chOff x="246686" y="908004"/>
            <a:chExt cx="4259648" cy="202155"/>
          </a:xfrm>
        </p:grpSpPr>
        <p:sp>
          <p:nvSpPr>
            <p:cNvPr id="824" name="Rectangle 823">
              <a:extLst>
                <a:ext uri="{FF2B5EF4-FFF2-40B4-BE49-F238E27FC236}">
                  <a16:creationId xmlns:a16="http://schemas.microsoft.com/office/drawing/2014/main" id="{0BCF76DF-D3F5-41D5-8EBA-6BC6C6DC28C6}"/>
                </a:ext>
              </a:extLst>
            </p:cNvPr>
            <p:cNvSpPr/>
            <p:nvPr/>
          </p:nvSpPr>
          <p:spPr>
            <a:xfrm>
              <a:off x="246686" y="908004"/>
              <a:ext cx="4259648" cy="202155"/>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0" bIns="9144" rtlCol="0" anchor="ctr">
              <a:noAutofit/>
            </a:bodyPr>
            <a:lstStyle/>
            <a:p>
              <a:pPr marL="57150" marR="0" lvl="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Information and Event Management (SIEM)</a:t>
              </a:r>
            </a:p>
          </p:txBody>
        </p:sp>
        <p:sp>
          <p:nvSpPr>
            <p:cNvPr id="825" name="Commitments_EC4D">
              <a:extLst>
                <a:ext uri="{FF2B5EF4-FFF2-40B4-BE49-F238E27FC236}">
                  <a16:creationId xmlns:a16="http://schemas.microsoft.com/office/drawing/2014/main" id="{79B769F6-CFB4-423D-A296-AFC4B216998B}"/>
                </a:ext>
              </a:extLst>
            </p:cNvPr>
            <p:cNvSpPr>
              <a:spLocks noChangeAspect="1" noEditPoints="1"/>
            </p:cNvSpPr>
            <p:nvPr/>
          </p:nvSpPr>
          <p:spPr bwMode="auto">
            <a:xfrm>
              <a:off x="303282" y="973152"/>
              <a:ext cx="179489"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6" name="Group 45">
            <a:extLst>
              <a:ext uri="{FF2B5EF4-FFF2-40B4-BE49-F238E27FC236}">
                <a16:creationId xmlns:a16="http://schemas.microsoft.com/office/drawing/2014/main" id="{A2C7C526-9E0F-4B0B-A850-9E203154E7E7}"/>
              </a:ext>
            </a:extLst>
          </p:cNvPr>
          <p:cNvGrpSpPr/>
          <p:nvPr/>
        </p:nvGrpSpPr>
        <p:grpSpPr>
          <a:xfrm>
            <a:off x="8682587" y="5857898"/>
            <a:ext cx="1316736" cy="233878"/>
            <a:chOff x="8682587" y="5857898"/>
            <a:chExt cx="1316736" cy="233878"/>
          </a:xfrm>
        </p:grpSpPr>
        <p:sp>
          <p:nvSpPr>
            <p:cNvPr id="645" name="Rectangle 644">
              <a:hlinkClick r:id="rId120" tooltip="Microsoft Defender ATP extends Azure Information Protection (AIP) discovery/reporting of labeled data. Microsoft Defender ATP also extends Cloud Discovery for Microsoft Cloud App Security beyond your corporate network."/>
              <a:extLst>
                <a:ext uri="{FF2B5EF4-FFF2-40B4-BE49-F238E27FC236}">
                  <a16:creationId xmlns:a16="http://schemas.microsoft.com/office/drawing/2014/main" id="{E3813751-BF0D-49EF-8E88-30533ACC6D49}"/>
                </a:ext>
              </a:extLst>
            </p:cNvPr>
            <p:cNvSpPr/>
            <p:nvPr/>
          </p:nvSpPr>
          <p:spPr>
            <a:xfrm>
              <a:off x="8682587" y="5857898"/>
              <a:ext cx="1316736" cy="233878"/>
            </a:xfrm>
            <a:prstGeom prst="rect">
              <a:avLst/>
            </a:prstGeom>
            <a:solidFill>
              <a:schemeClr val="bg1">
                <a:lumMod val="9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201168"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Defender ATP</a:t>
              </a:r>
            </a:p>
          </p:txBody>
        </p:sp>
        <p:pic>
          <p:nvPicPr>
            <p:cNvPr id="701" name="Picture 700">
              <a:extLst>
                <a:ext uri="{FF2B5EF4-FFF2-40B4-BE49-F238E27FC236}">
                  <a16:creationId xmlns:a16="http://schemas.microsoft.com/office/drawing/2014/main" id="{6F6147E3-349A-4872-88D0-1EA6EA0BE6AF}"/>
                </a:ext>
              </a:extLst>
            </p:cNvPr>
            <p:cNvPicPr>
              <a:picLocks noChangeAspect="1"/>
            </p:cNvPicPr>
            <p:nvPr/>
          </p:nvPicPr>
          <p:blipFill>
            <a:blip r:embed="rId10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736511" y="5919556"/>
              <a:ext cx="117209" cy="117209"/>
            </a:xfrm>
            <a:prstGeom prst="rect">
              <a:avLst/>
            </a:prstGeom>
          </p:spPr>
        </p:pic>
      </p:grpSp>
      <p:grpSp>
        <p:nvGrpSpPr>
          <p:cNvPr id="90" name="Group 89">
            <a:extLst>
              <a:ext uri="{FF2B5EF4-FFF2-40B4-BE49-F238E27FC236}">
                <a16:creationId xmlns:a16="http://schemas.microsoft.com/office/drawing/2014/main" id="{04F3A795-2D27-4AEB-B13B-555D2C01143D}"/>
              </a:ext>
            </a:extLst>
          </p:cNvPr>
          <p:cNvGrpSpPr/>
          <p:nvPr/>
        </p:nvGrpSpPr>
        <p:grpSpPr>
          <a:xfrm>
            <a:off x="4866563" y="3180254"/>
            <a:ext cx="530019" cy="291421"/>
            <a:chOff x="13506469" y="2041633"/>
            <a:chExt cx="530019" cy="291421"/>
          </a:xfrm>
        </p:grpSpPr>
        <p:sp>
          <p:nvSpPr>
            <p:cNvPr id="769" name="Rectangle 768">
              <a:hlinkClick r:id="rId121" tooltip="Azure Firewall is a managed, cloud-based network security service that protects your Azure Virtual Network resources. It is a fully stateful firewall as a service with built-in high availability and unrestricted cloud scalability. "/>
              <a:extLst>
                <a:ext uri="{FF2B5EF4-FFF2-40B4-BE49-F238E27FC236}">
                  <a16:creationId xmlns:a16="http://schemas.microsoft.com/office/drawing/2014/main" id="{D530773A-7363-49F0-BE5C-D8AFA6187932}"/>
                </a:ext>
              </a:extLst>
            </p:cNvPr>
            <p:cNvSpPr/>
            <p:nvPr/>
          </p:nvSpPr>
          <p:spPr>
            <a:xfrm>
              <a:off x="13506469" y="2041633"/>
              <a:ext cx="530019" cy="29142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Firewall</a:t>
              </a:r>
            </a:p>
          </p:txBody>
        </p:sp>
        <p:grpSp>
          <p:nvGrpSpPr>
            <p:cNvPr id="708" name="Group 707">
              <a:extLst>
                <a:ext uri="{FF2B5EF4-FFF2-40B4-BE49-F238E27FC236}">
                  <a16:creationId xmlns:a16="http://schemas.microsoft.com/office/drawing/2014/main" id="{A242CD45-ED2D-4659-96FD-2D3F4C834E05}"/>
                </a:ext>
              </a:extLst>
            </p:cNvPr>
            <p:cNvGrpSpPr/>
            <p:nvPr/>
          </p:nvGrpSpPr>
          <p:grpSpPr>
            <a:xfrm>
              <a:off x="13539555" y="2073977"/>
              <a:ext cx="144580" cy="106614"/>
              <a:chOff x="4787760" y="956202"/>
              <a:chExt cx="587793" cy="433438"/>
            </a:xfrm>
          </p:grpSpPr>
          <p:sp>
            <p:nvSpPr>
              <p:cNvPr id="724" name="cloud">
                <a:extLst>
                  <a:ext uri="{FF2B5EF4-FFF2-40B4-BE49-F238E27FC236}">
                    <a16:creationId xmlns:a16="http://schemas.microsoft.com/office/drawing/2014/main" id="{BC3143E0-B8B1-45DE-BA86-680A06C24607}"/>
                  </a:ext>
                </a:extLst>
              </p:cNvPr>
              <p:cNvSpPr>
                <a:spLocks noChangeAspect="1"/>
              </p:cNvSpPr>
              <p:nvPr/>
            </p:nvSpPr>
            <p:spPr bwMode="auto">
              <a:xfrm>
                <a:off x="5003940" y="956202"/>
                <a:ext cx="371613" cy="23675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952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pic>
            <p:nvPicPr>
              <p:cNvPr id="735" name="Graphic 734">
                <a:extLst>
                  <a:ext uri="{FF2B5EF4-FFF2-40B4-BE49-F238E27FC236}">
                    <a16:creationId xmlns:a16="http://schemas.microsoft.com/office/drawing/2014/main" id="{67CF9900-E23B-48DC-BEBB-FD647B99821C}"/>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4787760" y="1112170"/>
                <a:ext cx="371613" cy="277470"/>
              </a:xfrm>
              <a:prstGeom prst="rect">
                <a:avLst/>
              </a:prstGeom>
            </p:spPr>
          </p:pic>
        </p:grpSp>
      </p:grpSp>
      <p:grpSp>
        <p:nvGrpSpPr>
          <p:cNvPr id="91" name="Group 90">
            <a:extLst>
              <a:ext uri="{FF2B5EF4-FFF2-40B4-BE49-F238E27FC236}">
                <a16:creationId xmlns:a16="http://schemas.microsoft.com/office/drawing/2014/main" id="{7BE15410-6EBB-4CC8-8A30-C320AA4ED031}"/>
              </a:ext>
            </a:extLst>
          </p:cNvPr>
          <p:cNvGrpSpPr/>
          <p:nvPr/>
        </p:nvGrpSpPr>
        <p:grpSpPr>
          <a:xfrm>
            <a:off x="3162427" y="638098"/>
            <a:ext cx="1355311" cy="202155"/>
            <a:chOff x="3162427" y="638098"/>
            <a:chExt cx="1355311" cy="202155"/>
          </a:xfrm>
        </p:grpSpPr>
        <p:sp>
          <p:nvSpPr>
            <p:cNvPr id="784" name="Rectangle 783">
              <a:extLst>
                <a:ext uri="{FF2B5EF4-FFF2-40B4-BE49-F238E27FC236}">
                  <a16:creationId xmlns:a16="http://schemas.microsoft.com/office/drawing/2014/main" id="{D5FCE270-53A8-4DED-8F27-FDCEC8E7951E}"/>
                </a:ext>
              </a:extLst>
            </p:cNvPr>
            <p:cNvSpPr/>
            <p:nvPr/>
          </p:nvSpPr>
          <p:spPr>
            <a:xfrm>
              <a:off x="3162427" y="638098"/>
              <a:ext cx="1355311" cy="202155"/>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0" tIns="9144" rIns="45720" bIns="9144" rtlCol="0" anchor="ctr">
              <a:noAutofit/>
            </a:bodyPr>
            <a:lstStyle/>
            <a:p>
              <a:pPr marR="0" lvl="0" algn="r"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Analytics</a:t>
              </a:r>
              <a:r>
                <a:rPr lang="en-US" sz="9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t>
              </a: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Automation</a:t>
              </a:r>
            </a:p>
          </p:txBody>
        </p:sp>
        <p:sp>
          <p:nvSpPr>
            <p:cNvPr id="799" name="Commitments_EC4D">
              <a:extLst>
                <a:ext uri="{FF2B5EF4-FFF2-40B4-BE49-F238E27FC236}">
                  <a16:creationId xmlns:a16="http://schemas.microsoft.com/office/drawing/2014/main" id="{C4D5A3B2-FEB9-4E0B-8F02-4AE7A3C82F23}"/>
                </a:ext>
              </a:extLst>
            </p:cNvPr>
            <p:cNvSpPr>
              <a:spLocks noChangeAspect="1" noEditPoints="1"/>
            </p:cNvSpPr>
            <p:nvPr/>
          </p:nvSpPr>
          <p:spPr bwMode="auto">
            <a:xfrm>
              <a:off x="3212737" y="701536"/>
              <a:ext cx="119965"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89" name="Group 88">
            <a:extLst>
              <a:ext uri="{FF2B5EF4-FFF2-40B4-BE49-F238E27FC236}">
                <a16:creationId xmlns:a16="http://schemas.microsoft.com/office/drawing/2014/main" id="{4465F1F2-4939-4FDA-8D73-E00EFA7ED84D}"/>
              </a:ext>
            </a:extLst>
          </p:cNvPr>
          <p:cNvGrpSpPr/>
          <p:nvPr/>
        </p:nvGrpSpPr>
        <p:grpSpPr>
          <a:xfrm>
            <a:off x="251922" y="639239"/>
            <a:ext cx="4259648" cy="202155"/>
            <a:chOff x="245070" y="633743"/>
            <a:chExt cx="4259648" cy="202155"/>
          </a:xfrm>
        </p:grpSpPr>
        <p:sp>
          <p:nvSpPr>
            <p:cNvPr id="840" name="Rectangle 839">
              <a:hlinkClick r:id="rId124" tooltip="Microsoft Azure Sentinel is a cloud native SIEM+SOAR solution that helps your SOC to rapidly detect and remediate threats across your enterprise. ASI includes cloud-native security analytics and automation across all security data in your hybrid enterprise"/>
              <a:extLst>
                <a:ext uri="{FF2B5EF4-FFF2-40B4-BE49-F238E27FC236}">
                  <a16:creationId xmlns:a16="http://schemas.microsoft.com/office/drawing/2014/main" id="{D98C0312-CF26-4524-9F61-4F4BAACF07EA}"/>
                </a:ext>
              </a:extLst>
            </p:cNvPr>
            <p:cNvSpPr/>
            <p:nvPr/>
          </p:nvSpPr>
          <p:spPr>
            <a:xfrm>
              <a:off x="245070" y="633743"/>
              <a:ext cx="4259648" cy="202155"/>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algn="ctr"/>
              <a:r>
                <a:rPr lang="en-US" sz="900" b="1">
                  <a:solidFill>
                    <a:sysClr val="windowText" lastClr="000000"/>
                  </a:solidFill>
                  <a:latin typeface="Segoe UI" panose="020B0502040204020203" pitchFamily="34" charset="0"/>
                  <a:cs typeface="Segoe UI" panose="020B0502040204020203" pitchFamily="34" charset="0"/>
                </a:rPr>
                <a:t>Azure Sentinel </a:t>
              </a:r>
              <a:r>
                <a:rPr lang="en-US" sz="900">
                  <a:solidFill>
                    <a:sysClr val="windowText" lastClr="000000"/>
                  </a:solidFill>
                  <a:latin typeface="Segoe UI" panose="020B0502040204020203" pitchFamily="34" charset="0"/>
                  <a:cs typeface="Segoe UI" panose="020B0502040204020203" pitchFamily="34" charset="0"/>
                </a:rPr>
                <a:t>– Cloud Native SIEM and SOAR (Preview)</a:t>
              </a:r>
              <a:endParaRPr lang="en-US" sz="900" b="1">
                <a:solidFill>
                  <a:sysClr val="windowText" lastClr="000000"/>
                </a:solidFill>
                <a:latin typeface="Segoe UI" panose="020B0502040204020203" pitchFamily="34" charset="0"/>
                <a:cs typeface="Segoe UI" panose="020B0502040204020203" pitchFamily="34" charset="0"/>
              </a:endParaRPr>
            </a:p>
          </p:txBody>
        </p:sp>
        <p:pic>
          <p:nvPicPr>
            <p:cNvPr id="706" name="Picture 705">
              <a:extLst>
                <a:ext uri="{FF2B5EF4-FFF2-40B4-BE49-F238E27FC236}">
                  <a16:creationId xmlns:a16="http://schemas.microsoft.com/office/drawing/2014/main" id="{7962A02D-5D4F-4242-B580-B17D536E5210}"/>
                </a:ext>
              </a:extLst>
            </p:cNvPr>
            <p:cNvPicPr>
              <a:picLocks noChangeAspect="1"/>
            </p:cNvPicPr>
            <p:nvPr/>
          </p:nvPicPr>
          <p:blipFill>
            <a:blip r:embed="rId9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5833" y="678711"/>
              <a:ext cx="150932" cy="112545"/>
            </a:xfrm>
            <a:prstGeom prst="rect">
              <a:avLst/>
            </a:prstGeom>
          </p:spPr>
        </p:pic>
      </p:grpSp>
      <p:cxnSp>
        <p:nvCxnSpPr>
          <p:cNvPr id="800" name="Connector: Elbow 799">
            <a:extLst>
              <a:ext uri="{FF2B5EF4-FFF2-40B4-BE49-F238E27FC236}">
                <a16:creationId xmlns:a16="http://schemas.microsoft.com/office/drawing/2014/main" id="{EBC58AFE-2EE4-471B-8354-21EEE0535CB8}"/>
              </a:ext>
            </a:extLst>
          </p:cNvPr>
          <p:cNvCxnSpPr>
            <a:cxnSpLocks/>
            <a:stCxn id="476" idx="1"/>
          </p:cNvCxnSpPr>
          <p:nvPr/>
        </p:nvCxnSpPr>
        <p:spPr>
          <a:xfrm flipH="1">
            <a:off x="8582717" y="2374672"/>
            <a:ext cx="110146" cy="0"/>
          </a:xfrm>
          <a:prstGeom prst="straightConnector1">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69" name="Group 468">
            <a:extLst>
              <a:ext uri="{FF2B5EF4-FFF2-40B4-BE49-F238E27FC236}">
                <a16:creationId xmlns:a16="http://schemas.microsoft.com/office/drawing/2014/main" id="{455D9C41-65A3-473E-B529-C6FE2BDA939F}"/>
              </a:ext>
            </a:extLst>
          </p:cNvPr>
          <p:cNvGrpSpPr/>
          <p:nvPr/>
        </p:nvGrpSpPr>
        <p:grpSpPr>
          <a:xfrm>
            <a:off x="8540073" y="1985927"/>
            <a:ext cx="3317809" cy="206028"/>
            <a:chOff x="9721483" y="1839445"/>
            <a:chExt cx="3317809" cy="206028"/>
          </a:xfrm>
        </p:grpSpPr>
        <p:sp>
          <p:nvSpPr>
            <p:cNvPr id="470" name="Rectangle 469">
              <a:hlinkClick r:id="rId125"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C0A35AAB-245E-44BA-B88E-D9B13D1F5A89}"/>
                </a:ext>
              </a:extLst>
            </p:cNvPr>
            <p:cNvSpPr/>
            <p:nvPr/>
          </p:nvSpPr>
          <p:spPr>
            <a:xfrm>
              <a:off x="9721483" y="1839445"/>
              <a:ext cx="3317809" cy="206028"/>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R="0" lvl="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Conditional Access </a:t>
              </a: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Identity Perimeter Management</a:t>
              </a:r>
            </a:p>
          </p:txBody>
        </p:sp>
        <p:pic>
          <p:nvPicPr>
            <p:cNvPr id="471" name="Picture 470">
              <a:extLst>
                <a:ext uri="{FF2B5EF4-FFF2-40B4-BE49-F238E27FC236}">
                  <a16:creationId xmlns:a16="http://schemas.microsoft.com/office/drawing/2014/main" id="{4C76129A-676D-4825-A7F0-E69DB440144B}"/>
                </a:ext>
              </a:extLst>
            </p:cNvPr>
            <p:cNvPicPr>
              <a:picLocks noChangeAspect="1"/>
            </p:cNvPicPr>
            <p:nvPr/>
          </p:nvPicPr>
          <p:blipFill rotWithShape="1">
            <a:blip r:embed="rId126"/>
            <a:srcRect l="22948" t="1" b="1811"/>
            <a:stretch/>
          </p:blipFill>
          <p:spPr>
            <a:xfrm flipV="1">
              <a:off x="9764127" y="1889446"/>
              <a:ext cx="268951" cy="108569"/>
            </a:xfrm>
            <a:prstGeom prst="rect">
              <a:avLst/>
            </a:prstGeom>
          </p:spPr>
        </p:pic>
      </p:grpSp>
      <p:cxnSp>
        <p:nvCxnSpPr>
          <p:cNvPr id="801" name="Connector: Elbow 799">
            <a:extLst>
              <a:ext uri="{FF2B5EF4-FFF2-40B4-BE49-F238E27FC236}">
                <a16:creationId xmlns:a16="http://schemas.microsoft.com/office/drawing/2014/main" id="{534A5B55-A93C-4957-BE11-63AE55D15F9D}"/>
              </a:ext>
            </a:extLst>
          </p:cNvPr>
          <p:cNvCxnSpPr>
            <a:cxnSpLocks/>
          </p:cNvCxnSpPr>
          <p:nvPr/>
        </p:nvCxnSpPr>
        <p:spPr>
          <a:xfrm flipH="1">
            <a:off x="8590606" y="5638119"/>
            <a:ext cx="110146" cy="0"/>
          </a:xfrm>
          <a:prstGeom prst="straightConnector1">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049AC098-F6B7-4B7B-853E-A6E94F5108FC}"/>
              </a:ext>
            </a:extLst>
          </p:cNvPr>
          <p:cNvGrpSpPr/>
          <p:nvPr/>
        </p:nvGrpSpPr>
        <p:grpSpPr>
          <a:xfrm>
            <a:off x="8682587" y="4878829"/>
            <a:ext cx="1317731" cy="894404"/>
            <a:chOff x="8682587" y="4878829"/>
            <a:chExt cx="1317731" cy="894404"/>
          </a:xfrm>
        </p:grpSpPr>
        <p:grpSp>
          <p:nvGrpSpPr>
            <p:cNvPr id="423" name="Group 422">
              <a:extLst>
                <a:ext uri="{FF2B5EF4-FFF2-40B4-BE49-F238E27FC236}">
                  <a16:creationId xmlns:a16="http://schemas.microsoft.com/office/drawing/2014/main" id="{7EC58190-C69B-44AE-8E5B-9B2F41B14A14}"/>
                </a:ext>
              </a:extLst>
            </p:cNvPr>
            <p:cNvGrpSpPr/>
            <p:nvPr/>
          </p:nvGrpSpPr>
          <p:grpSpPr>
            <a:xfrm>
              <a:off x="8682587" y="4878829"/>
              <a:ext cx="1316736" cy="301712"/>
              <a:chOff x="8985201" y="5090630"/>
              <a:chExt cx="1316736" cy="301712"/>
            </a:xfrm>
          </p:grpSpPr>
          <p:sp>
            <p:nvSpPr>
              <p:cNvPr id="424" name="Rectangle 423">
                <a:hlinkClick r:id="rId127" tooltip="Enables you to detect and respond to potential threats as they occur with alerts for suspicious database activities, potential vulnerabilities, and SQL injection attacks, as well as anomalous database access patterns. "/>
                <a:extLst>
                  <a:ext uri="{FF2B5EF4-FFF2-40B4-BE49-F238E27FC236}">
                    <a16:creationId xmlns:a16="http://schemas.microsoft.com/office/drawing/2014/main" id="{0B14344D-FF3A-40E3-910A-C628ECAA90FA}"/>
                  </a:ext>
                </a:extLst>
              </p:cNvPr>
              <p:cNvSpPr/>
              <p:nvPr/>
            </p:nvSpPr>
            <p:spPr>
              <a:xfrm>
                <a:off x="8985201" y="5090630"/>
                <a:ext cx="1316736" cy="301712"/>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SQL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Threat Detection</a:t>
                </a:r>
              </a:p>
            </p:txBody>
          </p:sp>
          <p:pic>
            <p:nvPicPr>
              <p:cNvPr id="425" name="Picture 171">
                <a:extLst>
                  <a:ext uri="{FF2B5EF4-FFF2-40B4-BE49-F238E27FC236}">
                    <a16:creationId xmlns:a16="http://schemas.microsoft.com/office/drawing/2014/main" id="{CEC693DE-2E00-4E62-882D-EB5B9C7635EE}"/>
                  </a:ext>
                </a:extLst>
              </p:cNvPr>
              <p:cNvPicPr>
                <a:picLocks noChangeAspect="1"/>
              </p:cNvPicPr>
              <p:nvPr/>
            </p:nvPicPr>
            <p:blipFill>
              <a:blip r:embed="rId128">
                <a:extLst>
                  <a:ext uri="{28A0092B-C50C-407E-A947-70E740481C1C}">
                    <a14:useLocalDpi xmlns:a14="http://schemas.microsoft.com/office/drawing/2010/main" val="0"/>
                  </a:ext>
                </a:extLst>
              </a:blip>
              <a:srcRect/>
              <a:stretch>
                <a:fillRect/>
              </a:stretch>
            </p:blipFill>
            <p:spPr bwMode="auto">
              <a:xfrm>
                <a:off x="9031999" y="515489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6" name="Group 425">
              <a:extLst>
                <a:ext uri="{FF2B5EF4-FFF2-40B4-BE49-F238E27FC236}">
                  <a16:creationId xmlns:a16="http://schemas.microsoft.com/office/drawing/2014/main" id="{E1B9B134-2321-4891-B17C-15991C8E37EC}"/>
                </a:ext>
              </a:extLst>
            </p:cNvPr>
            <p:cNvGrpSpPr/>
            <p:nvPr/>
          </p:nvGrpSpPr>
          <p:grpSpPr>
            <a:xfrm>
              <a:off x="8683582" y="5180541"/>
              <a:ext cx="1316736" cy="297521"/>
              <a:chOff x="8983735" y="5463141"/>
              <a:chExt cx="1316736" cy="297521"/>
            </a:xfrm>
          </p:grpSpPr>
          <p:sp>
            <p:nvSpPr>
              <p:cNvPr id="427" name="Rectangle 426">
                <a:hlinkClick r:id="rId129" tooltip="Transparent data encryption helps protect against the threat of malicious activity by performing real-time encryption and decryption of the database, associated backups, and transaction log files at rest without requiring changes to the application"/>
                <a:extLst>
                  <a:ext uri="{FF2B5EF4-FFF2-40B4-BE49-F238E27FC236}">
                    <a16:creationId xmlns:a16="http://schemas.microsoft.com/office/drawing/2014/main" id="{8DA36C12-35FC-4034-B8B5-1545C11A7ECE}"/>
                  </a:ext>
                </a:extLst>
              </p:cNvPr>
              <p:cNvSpPr/>
              <p:nvPr/>
            </p:nvSpPr>
            <p:spPr>
              <a:xfrm>
                <a:off x="8983735" y="5463141"/>
                <a:ext cx="1316736" cy="29752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SQL Encryption &amp;</a:t>
                </a:r>
                <a:br>
                  <a:rPr kumimoji="0" lang="en-US" altLang="en-US" sz="9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altLang="en-US" sz="9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 Data Masking</a:t>
                </a:r>
              </a:p>
            </p:txBody>
          </p:sp>
          <p:pic>
            <p:nvPicPr>
              <p:cNvPr id="428" name="Picture 171">
                <a:extLst>
                  <a:ext uri="{FF2B5EF4-FFF2-40B4-BE49-F238E27FC236}">
                    <a16:creationId xmlns:a16="http://schemas.microsoft.com/office/drawing/2014/main" id="{D37AF609-A026-435E-B719-3C5549FFF8A9}"/>
                  </a:ext>
                </a:extLst>
              </p:cNvPr>
              <p:cNvPicPr>
                <a:picLocks noChangeAspect="1"/>
              </p:cNvPicPr>
              <p:nvPr/>
            </p:nvPicPr>
            <p:blipFill>
              <a:blip r:embed="rId128">
                <a:extLst>
                  <a:ext uri="{28A0092B-C50C-407E-A947-70E740481C1C}">
                    <a14:useLocalDpi xmlns:a14="http://schemas.microsoft.com/office/drawing/2010/main" val="0"/>
                  </a:ext>
                </a:extLst>
              </a:blip>
              <a:srcRect/>
              <a:stretch>
                <a:fillRect/>
              </a:stretch>
            </p:blipFill>
            <p:spPr bwMode="auto">
              <a:xfrm>
                <a:off x="9038293" y="5516946"/>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 name="Group 38">
              <a:extLst>
                <a:ext uri="{FF2B5EF4-FFF2-40B4-BE49-F238E27FC236}">
                  <a16:creationId xmlns:a16="http://schemas.microsoft.com/office/drawing/2014/main" id="{1053A7E7-CE7D-4337-B985-AAF9FB5B5CD7}"/>
                </a:ext>
              </a:extLst>
            </p:cNvPr>
            <p:cNvGrpSpPr/>
            <p:nvPr/>
          </p:nvGrpSpPr>
          <p:grpSpPr>
            <a:xfrm>
              <a:off x="8685048" y="5481028"/>
              <a:ext cx="1314275" cy="292205"/>
              <a:chOff x="8685048" y="5481028"/>
              <a:chExt cx="1314275" cy="292205"/>
            </a:xfrm>
          </p:grpSpPr>
          <p:sp>
            <p:nvSpPr>
              <p:cNvPr id="129" name="Rectangle 128">
                <a:hlinkClick r:id="rId130" tooltip="(PREVIEW) Provides advanced capabilities built into Azure SQL Database for discovering, classifying, labeling, and protecting sensitive data in your databases. Similar capabilities are also being introduced for on-premises SQL Server."/>
                <a:extLst>
                  <a:ext uri="{FF2B5EF4-FFF2-40B4-BE49-F238E27FC236}">
                    <a16:creationId xmlns:a16="http://schemas.microsoft.com/office/drawing/2014/main" id="{2F04358E-1E28-417C-9BCA-FCBB4421872D}"/>
                  </a:ext>
                </a:extLst>
              </p:cNvPr>
              <p:cNvSpPr/>
              <p:nvPr/>
            </p:nvSpPr>
            <p:spPr>
              <a:xfrm>
                <a:off x="8685048" y="5481028"/>
                <a:ext cx="1314275" cy="292205"/>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SQL Info Protection</a:t>
                </a:r>
                <a:endParaRPr kumimoji="0" lang="en-US" altLang="en-US" sz="8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642" name="Picture 171">
                <a:extLst>
                  <a:ext uri="{FF2B5EF4-FFF2-40B4-BE49-F238E27FC236}">
                    <a16:creationId xmlns:a16="http://schemas.microsoft.com/office/drawing/2014/main" id="{9747EA17-CD55-4F68-8E32-DCC83D0F8F9F}"/>
                  </a:ext>
                </a:extLst>
              </p:cNvPr>
              <p:cNvPicPr>
                <a:picLocks noChangeAspect="1"/>
              </p:cNvPicPr>
              <p:nvPr/>
            </p:nvPicPr>
            <p:blipFill>
              <a:blip r:embed="rId128">
                <a:extLst>
                  <a:ext uri="{28A0092B-C50C-407E-A947-70E740481C1C}">
                    <a14:useLocalDpi xmlns:a14="http://schemas.microsoft.com/office/drawing/2010/main" val="0"/>
                  </a:ext>
                </a:extLst>
              </a:blip>
              <a:srcRect/>
              <a:stretch>
                <a:fillRect/>
              </a:stretch>
            </p:blipFill>
            <p:spPr bwMode="auto">
              <a:xfrm>
                <a:off x="8738140" y="555612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75" name="Group 474">
            <a:extLst>
              <a:ext uri="{FF2B5EF4-FFF2-40B4-BE49-F238E27FC236}">
                <a16:creationId xmlns:a16="http://schemas.microsoft.com/office/drawing/2014/main" id="{3C899EE9-AC8B-45F7-BC88-2451A6A1FDBF}"/>
              </a:ext>
            </a:extLst>
          </p:cNvPr>
          <p:cNvGrpSpPr/>
          <p:nvPr/>
        </p:nvGrpSpPr>
        <p:grpSpPr>
          <a:xfrm>
            <a:off x="8692863" y="2254133"/>
            <a:ext cx="1310437" cy="241077"/>
            <a:chOff x="116752" y="2955527"/>
            <a:chExt cx="1310437" cy="241077"/>
          </a:xfrm>
        </p:grpSpPr>
        <p:sp>
          <p:nvSpPr>
            <p:cNvPr id="476" name="Rectangle 475">
              <a:hlinkClick r:id="rId53"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9A10CF41-F7A7-4646-9890-D9AE16C51809}"/>
                </a:ext>
              </a:extLst>
            </p:cNvPr>
            <p:cNvSpPr/>
            <p:nvPr/>
          </p:nvSpPr>
          <p:spPr>
            <a:xfrm>
              <a:off x="116752" y="2955527"/>
              <a:ext cx="1310437" cy="24107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Cloud App Security</a:t>
              </a:r>
            </a:p>
          </p:txBody>
        </p:sp>
        <p:pic>
          <p:nvPicPr>
            <p:cNvPr id="477" name="Picture 476">
              <a:extLst>
                <a:ext uri="{FF2B5EF4-FFF2-40B4-BE49-F238E27FC236}">
                  <a16:creationId xmlns:a16="http://schemas.microsoft.com/office/drawing/2014/main" id="{A87ECD80-6342-4DAA-A432-A942E009EC38}"/>
                </a:ext>
              </a:extLst>
            </p:cNvPr>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157915" y="3011955"/>
              <a:ext cx="157492" cy="127696"/>
            </a:xfrm>
            <a:prstGeom prst="rect">
              <a:avLst/>
            </a:prstGeom>
          </p:spPr>
        </p:pic>
      </p:grpSp>
      <p:cxnSp>
        <p:nvCxnSpPr>
          <p:cNvPr id="802" name="Connector: Elbow 799">
            <a:extLst>
              <a:ext uri="{FF2B5EF4-FFF2-40B4-BE49-F238E27FC236}">
                <a16:creationId xmlns:a16="http://schemas.microsoft.com/office/drawing/2014/main" id="{AFF7A3C5-A5EE-417B-898D-860ABAD21B20}"/>
              </a:ext>
            </a:extLst>
          </p:cNvPr>
          <p:cNvCxnSpPr>
            <a:cxnSpLocks/>
          </p:cNvCxnSpPr>
          <p:nvPr/>
        </p:nvCxnSpPr>
        <p:spPr>
          <a:xfrm flipH="1">
            <a:off x="8582717" y="4545233"/>
            <a:ext cx="110146" cy="0"/>
          </a:xfrm>
          <a:prstGeom prst="straightConnector1">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1FD5745-565C-4C3E-A103-ADE410A5BA3F}"/>
              </a:ext>
            </a:extLst>
          </p:cNvPr>
          <p:cNvGrpSpPr/>
          <p:nvPr/>
        </p:nvGrpSpPr>
        <p:grpSpPr>
          <a:xfrm>
            <a:off x="8686764" y="4221575"/>
            <a:ext cx="1316736" cy="622575"/>
            <a:chOff x="8686764" y="4221575"/>
            <a:chExt cx="1316736" cy="622575"/>
          </a:xfrm>
        </p:grpSpPr>
        <p:grpSp>
          <p:nvGrpSpPr>
            <p:cNvPr id="785" name="Group 784">
              <a:extLst>
                <a:ext uri="{FF2B5EF4-FFF2-40B4-BE49-F238E27FC236}">
                  <a16:creationId xmlns:a16="http://schemas.microsoft.com/office/drawing/2014/main" id="{FA44FE5E-6419-4F47-900D-E07824FFA261}"/>
                </a:ext>
              </a:extLst>
            </p:cNvPr>
            <p:cNvGrpSpPr/>
            <p:nvPr/>
          </p:nvGrpSpPr>
          <p:grpSpPr>
            <a:xfrm>
              <a:off x="8686764" y="4221575"/>
              <a:ext cx="1316736" cy="622575"/>
              <a:chOff x="10885121" y="2166657"/>
              <a:chExt cx="1211600" cy="520369"/>
            </a:xfrm>
            <a:solidFill>
              <a:schemeClr val="bg1"/>
            </a:solidFill>
          </p:grpSpPr>
          <p:sp>
            <p:nvSpPr>
              <p:cNvPr id="786" name="Rectangle 785">
                <a:hlinkClick r:id="rId131" tooltip="Office 365 DLP capabilities including Outlook Policy Tips, rule application via Exchange Transport rules, automatic protection via SharePoint location, and more. "/>
                <a:extLst>
                  <a:ext uri="{FF2B5EF4-FFF2-40B4-BE49-F238E27FC236}">
                    <a16:creationId xmlns:a16="http://schemas.microsoft.com/office/drawing/2014/main" id="{FDC93C89-A208-4060-AAC9-EC4E47572DB0}"/>
                  </a:ext>
                </a:extLst>
              </p:cNvPr>
              <p:cNvSpPr/>
              <p:nvPr/>
            </p:nvSpPr>
            <p:spPr>
              <a:xfrm>
                <a:off x="10885121" y="2166657"/>
                <a:ext cx="1211600" cy="520369"/>
              </a:xfrm>
              <a:prstGeom prst="rect">
                <a:avLst/>
              </a:prstGeom>
              <a:grp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7744" tIns="18288" rtlCol="0" anchor="t"/>
              <a:lstStyle/>
              <a:p>
                <a:pPr marR="0" lvl="0" algn="l" defTabSz="914400" rtl="0" eaLnBrk="1" fontAlgn="auto" latinLnBrk="0" hangingPunct="1">
                  <a:lnSpc>
                    <a:spcPct val="100000"/>
                  </a:lnSpc>
                  <a:spcBef>
                    <a:spcPts val="0"/>
                  </a:spcBef>
                  <a:spcAft>
                    <a:spcPts val="0"/>
                  </a:spcAft>
                  <a:buClrTx/>
                  <a:buSzTx/>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Office 365</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31" tooltip="Office 365 DLP capabilities including Outlook Policy Tips, rule application via Exchange Transport rules, automatic protection via SharePoint location, and more. "/>
                  </a:rPr>
                  <a:t>Data Loss Protection</a:t>
                </a:r>
                <a:endPar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32" tooltip="Allows for full content lifecycle management from creating/importing through retention and deletion. Supervision also lets you define policies that capture communications in your organization for internal or external reviewers. "/>
                  </a:rPr>
                  <a:t>Data Governance</a:t>
                </a:r>
                <a:endPar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5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hlinkClick r:id="rId133"/>
                  </a:rPr>
                  <a:t>eDiscovery</a:t>
                </a:r>
                <a:endPar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93" name="Picture 792">
                <a:extLst>
                  <a:ext uri="{FF2B5EF4-FFF2-40B4-BE49-F238E27FC236}">
                    <a16:creationId xmlns:a16="http://schemas.microsoft.com/office/drawing/2014/main" id="{053BEE98-F855-4BDD-AF47-CA2185261570}"/>
                  </a:ext>
                </a:extLst>
              </p:cNvPr>
              <p:cNvPicPr>
                <a:picLocks noChangeAspect="1"/>
              </p:cNvPicPr>
              <p:nvPr/>
            </p:nvPicPr>
            <p:blipFill>
              <a:blip r:embed="rId134" cstate="print">
                <a:extLst>
                  <a:ext uri="{28A0092B-C50C-407E-A947-70E740481C1C}">
                    <a14:useLocalDpi xmlns:a14="http://schemas.microsoft.com/office/drawing/2010/main" val="0"/>
                  </a:ext>
                </a:extLst>
              </a:blip>
              <a:stretch>
                <a:fillRect/>
              </a:stretch>
            </p:blipFill>
            <p:spPr>
              <a:xfrm>
                <a:off x="10950100" y="2182979"/>
                <a:ext cx="116904" cy="138531"/>
              </a:xfrm>
              <a:prstGeom prst="rect">
                <a:avLst/>
              </a:prstGeom>
              <a:grpFill/>
            </p:spPr>
          </p:pic>
        </p:grpSp>
        <p:grpSp>
          <p:nvGrpSpPr>
            <p:cNvPr id="794" name="Group 793">
              <a:extLst>
                <a:ext uri="{FF2B5EF4-FFF2-40B4-BE49-F238E27FC236}">
                  <a16:creationId xmlns:a16="http://schemas.microsoft.com/office/drawing/2014/main" id="{BC149996-BA06-4160-9F41-E2DAF83BC140}"/>
                </a:ext>
              </a:extLst>
            </p:cNvPr>
            <p:cNvGrpSpPr/>
            <p:nvPr/>
          </p:nvGrpSpPr>
          <p:grpSpPr>
            <a:xfrm>
              <a:off x="9047248" y="4762130"/>
              <a:ext cx="188672" cy="45719"/>
              <a:chOff x="6660452" y="3094221"/>
              <a:chExt cx="188672" cy="45719"/>
            </a:xfrm>
          </p:grpSpPr>
          <p:sp>
            <p:nvSpPr>
              <p:cNvPr id="795" name="Oval 794">
                <a:extLst>
                  <a:ext uri="{FF2B5EF4-FFF2-40B4-BE49-F238E27FC236}">
                    <a16:creationId xmlns:a16="http://schemas.microsoft.com/office/drawing/2014/main" id="{974A5067-3475-4DE1-9C41-C7113F138973}"/>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6" name="Oval 795">
                <a:extLst>
                  <a:ext uri="{FF2B5EF4-FFF2-40B4-BE49-F238E27FC236}">
                    <a16:creationId xmlns:a16="http://schemas.microsoft.com/office/drawing/2014/main" id="{A14F0404-BCD5-4F95-BC15-F0686F93B29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7" name="Oval 796">
                <a:extLst>
                  <a:ext uri="{FF2B5EF4-FFF2-40B4-BE49-F238E27FC236}">
                    <a16:creationId xmlns:a16="http://schemas.microsoft.com/office/drawing/2014/main" id="{39C75745-B98C-4407-ADE9-4F31F73B4ACE}"/>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575" name="Rectangle 574">
            <a:extLst>
              <a:ext uri="{FF2B5EF4-FFF2-40B4-BE49-F238E27FC236}">
                <a16:creationId xmlns:a16="http://schemas.microsoft.com/office/drawing/2014/main" id="{20CEB19A-55EE-424D-B0DB-D664A591C27E}"/>
              </a:ext>
            </a:extLst>
          </p:cNvPr>
          <p:cNvSpPr/>
          <p:nvPr/>
        </p:nvSpPr>
        <p:spPr>
          <a:xfrm rot="16200000">
            <a:off x="7765888" y="3243344"/>
            <a:ext cx="1639453" cy="192449"/>
          </a:xfrm>
          <a:prstGeom prst="rect">
            <a:avLst/>
          </a:prstGeom>
          <a:solidFill>
            <a:schemeClr val="bg1"/>
          </a:solidFill>
          <a:ln w="1905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45720" rtlCol="0" anchor="ctr"/>
          <a:lstStyle/>
          <a:p>
            <a:pPr marL="11430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Classification Labels</a:t>
            </a:r>
          </a:p>
        </p:txBody>
      </p:sp>
      <p:sp>
        <p:nvSpPr>
          <p:cNvPr id="803" name="people_4" title="Icon of a person">
            <a:extLst>
              <a:ext uri="{FF2B5EF4-FFF2-40B4-BE49-F238E27FC236}">
                <a16:creationId xmlns:a16="http://schemas.microsoft.com/office/drawing/2014/main" id="{92F7DA1E-7D26-4A15-B939-C2BEF2BDB97F}"/>
              </a:ext>
            </a:extLst>
          </p:cNvPr>
          <p:cNvSpPr>
            <a:spLocks noChangeAspect="1" noEditPoints="1"/>
          </p:cNvSpPr>
          <p:nvPr/>
        </p:nvSpPr>
        <p:spPr bwMode="auto">
          <a:xfrm>
            <a:off x="334033" y="435737"/>
            <a:ext cx="105464" cy="11790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4" name="people_4" title="Icon of a person">
            <a:extLst>
              <a:ext uri="{FF2B5EF4-FFF2-40B4-BE49-F238E27FC236}">
                <a16:creationId xmlns:a16="http://schemas.microsoft.com/office/drawing/2014/main" id="{6012E72E-B02B-45DA-BBE8-EAA94B1BA8F4}"/>
              </a:ext>
            </a:extLst>
          </p:cNvPr>
          <p:cNvSpPr>
            <a:spLocks noChangeAspect="1" noEditPoints="1"/>
          </p:cNvSpPr>
          <p:nvPr/>
        </p:nvSpPr>
        <p:spPr bwMode="auto">
          <a:xfrm>
            <a:off x="1918357" y="432181"/>
            <a:ext cx="105464" cy="11790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516120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62"/>
                                        </p:tgtEl>
                                        <p:attrNameLst>
                                          <p:attrName>style.visibility</p:attrName>
                                        </p:attrNameLst>
                                      </p:cBhvr>
                                      <p:to>
                                        <p:strVal val="visible"/>
                                      </p:to>
                                    </p:set>
                                    <p:anim calcmode="lin" valueType="num">
                                      <p:cBhvr>
                                        <p:cTn id="12" dur="500" fill="hold"/>
                                        <p:tgtEl>
                                          <p:spTgt spid="562"/>
                                        </p:tgtEl>
                                        <p:attrNameLst>
                                          <p:attrName>ppt_w</p:attrName>
                                        </p:attrNameLst>
                                      </p:cBhvr>
                                      <p:tavLst>
                                        <p:tav tm="0">
                                          <p:val>
                                            <p:fltVal val="0"/>
                                          </p:val>
                                        </p:tav>
                                        <p:tav tm="100000">
                                          <p:val>
                                            <p:strVal val="#ppt_w"/>
                                          </p:val>
                                        </p:tav>
                                      </p:tavLst>
                                    </p:anim>
                                    <p:anim calcmode="lin" valueType="num">
                                      <p:cBhvr>
                                        <p:cTn id="13" dur="500" fill="hold"/>
                                        <p:tgtEl>
                                          <p:spTgt spid="562"/>
                                        </p:tgtEl>
                                        <p:attrNameLst>
                                          <p:attrName>ppt_h</p:attrName>
                                        </p:attrNameLst>
                                      </p:cBhvr>
                                      <p:tavLst>
                                        <p:tav tm="0">
                                          <p:val>
                                            <p:fltVal val="0"/>
                                          </p:val>
                                        </p:tav>
                                        <p:tav tm="100000">
                                          <p:val>
                                            <p:strVal val="#ppt_h"/>
                                          </p:val>
                                        </p:tav>
                                      </p:tavLst>
                                    </p:anim>
                                    <p:animEffect transition="in" filter="fade">
                                      <p:cBhvr>
                                        <p:cTn id="14" dur="500"/>
                                        <p:tgtEl>
                                          <p:spTgt spid="56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10"/>
                                        </p:tgtEl>
                                        <p:attrNameLst>
                                          <p:attrName>style.visibility</p:attrName>
                                        </p:attrNameLst>
                                      </p:cBhvr>
                                      <p:to>
                                        <p:strVal val="visible"/>
                                      </p:to>
                                    </p:set>
                                    <p:anim calcmode="lin" valueType="num">
                                      <p:cBhvr>
                                        <p:cTn id="17" dur="500" fill="hold"/>
                                        <p:tgtEl>
                                          <p:spTgt spid="510"/>
                                        </p:tgtEl>
                                        <p:attrNameLst>
                                          <p:attrName>ppt_w</p:attrName>
                                        </p:attrNameLst>
                                      </p:cBhvr>
                                      <p:tavLst>
                                        <p:tav tm="0">
                                          <p:val>
                                            <p:fltVal val="0"/>
                                          </p:val>
                                        </p:tav>
                                        <p:tav tm="100000">
                                          <p:val>
                                            <p:strVal val="#ppt_w"/>
                                          </p:val>
                                        </p:tav>
                                      </p:tavLst>
                                    </p:anim>
                                    <p:anim calcmode="lin" valueType="num">
                                      <p:cBhvr>
                                        <p:cTn id="18" dur="500" fill="hold"/>
                                        <p:tgtEl>
                                          <p:spTgt spid="510"/>
                                        </p:tgtEl>
                                        <p:attrNameLst>
                                          <p:attrName>ppt_h</p:attrName>
                                        </p:attrNameLst>
                                      </p:cBhvr>
                                      <p:tavLst>
                                        <p:tav tm="0">
                                          <p:val>
                                            <p:fltVal val="0"/>
                                          </p:val>
                                        </p:tav>
                                        <p:tav tm="100000">
                                          <p:val>
                                            <p:strVal val="#ppt_h"/>
                                          </p:val>
                                        </p:tav>
                                      </p:tavLst>
                                    </p:anim>
                                    <p:animEffect transition="in" filter="fade">
                                      <p:cBhvr>
                                        <p:cTn id="19" dur="500"/>
                                        <p:tgtEl>
                                          <p:spTgt spid="510"/>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09"/>
                                        </p:tgtEl>
                                        <p:attrNameLst>
                                          <p:attrName>style.visibility</p:attrName>
                                        </p:attrNameLst>
                                      </p:cBhvr>
                                      <p:to>
                                        <p:strVal val="visible"/>
                                      </p:to>
                                    </p:set>
                                    <p:anim calcmode="lin" valueType="num">
                                      <p:cBhvr>
                                        <p:cTn id="22" dur="500" fill="hold"/>
                                        <p:tgtEl>
                                          <p:spTgt spid="509"/>
                                        </p:tgtEl>
                                        <p:attrNameLst>
                                          <p:attrName>ppt_w</p:attrName>
                                        </p:attrNameLst>
                                      </p:cBhvr>
                                      <p:tavLst>
                                        <p:tav tm="0">
                                          <p:val>
                                            <p:fltVal val="0"/>
                                          </p:val>
                                        </p:tav>
                                        <p:tav tm="100000">
                                          <p:val>
                                            <p:strVal val="#ppt_w"/>
                                          </p:val>
                                        </p:tav>
                                      </p:tavLst>
                                    </p:anim>
                                    <p:anim calcmode="lin" valueType="num">
                                      <p:cBhvr>
                                        <p:cTn id="23" dur="500" fill="hold"/>
                                        <p:tgtEl>
                                          <p:spTgt spid="509"/>
                                        </p:tgtEl>
                                        <p:attrNameLst>
                                          <p:attrName>ppt_h</p:attrName>
                                        </p:attrNameLst>
                                      </p:cBhvr>
                                      <p:tavLst>
                                        <p:tav tm="0">
                                          <p:val>
                                            <p:fltVal val="0"/>
                                          </p:val>
                                        </p:tav>
                                        <p:tav tm="100000">
                                          <p:val>
                                            <p:strVal val="#ppt_h"/>
                                          </p:val>
                                        </p:tav>
                                      </p:tavLst>
                                    </p:anim>
                                    <p:animEffect transition="in" filter="fade">
                                      <p:cBhvr>
                                        <p:cTn id="24" dur="500"/>
                                        <p:tgtEl>
                                          <p:spTgt spid="50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99"/>
                                        </p:tgtEl>
                                        <p:attrNameLst>
                                          <p:attrName>style.visibility</p:attrName>
                                        </p:attrNameLst>
                                      </p:cBhvr>
                                      <p:to>
                                        <p:strVal val="visible"/>
                                      </p:to>
                                    </p:set>
                                    <p:animEffect transition="in" filter="fade">
                                      <p:cBhvr>
                                        <p:cTn id="27" dur="500"/>
                                        <p:tgtEl>
                                          <p:spTgt spid="599"/>
                                        </p:tgtEl>
                                      </p:cBhvr>
                                    </p:animEffect>
                                  </p:childTnLst>
                                </p:cTn>
                              </p:par>
                            </p:childTnLst>
                          </p:cTn>
                        </p:par>
                        <p:par>
                          <p:cTn id="28" fill="hold">
                            <p:stCondLst>
                              <p:cond delay="500"/>
                            </p:stCondLst>
                            <p:childTnLst>
                              <p:par>
                                <p:cTn id="29" presetID="53" presetClass="entr" presetSubtype="16" fill="hold" nodeType="afterEffect">
                                  <p:stCondLst>
                                    <p:cond delay="0"/>
                                  </p:stCondLst>
                                  <p:childTnLst>
                                    <p:set>
                                      <p:cBhvr>
                                        <p:cTn id="30" dur="1" fill="hold">
                                          <p:stCondLst>
                                            <p:cond delay="0"/>
                                          </p:stCondLst>
                                        </p:cTn>
                                        <p:tgtEl>
                                          <p:spTgt spid="717"/>
                                        </p:tgtEl>
                                        <p:attrNameLst>
                                          <p:attrName>style.visibility</p:attrName>
                                        </p:attrNameLst>
                                      </p:cBhvr>
                                      <p:to>
                                        <p:strVal val="visible"/>
                                      </p:to>
                                    </p:set>
                                    <p:anim calcmode="lin" valueType="num">
                                      <p:cBhvr>
                                        <p:cTn id="31" dur="500" fill="hold"/>
                                        <p:tgtEl>
                                          <p:spTgt spid="717"/>
                                        </p:tgtEl>
                                        <p:attrNameLst>
                                          <p:attrName>ppt_w</p:attrName>
                                        </p:attrNameLst>
                                      </p:cBhvr>
                                      <p:tavLst>
                                        <p:tav tm="0">
                                          <p:val>
                                            <p:fltVal val="0"/>
                                          </p:val>
                                        </p:tav>
                                        <p:tav tm="100000">
                                          <p:val>
                                            <p:strVal val="#ppt_w"/>
                                          </p:val>
                                        </p:tav>
                                      </p:tavLst>
                                    </p:anim>
                                    <p:anim calcmode="lin" valueType="num">
                                      <p:cBhvr>
                                        <p:cTn id="32" dur="500" fill="hold"/>
                                        <p:tgtEl>
                                          <p:spTgt spid="717"/>
                                        </p:tgtEl>
                                        <p:attrNameLst>
                                          <p:attrName>ppt_h</p:attrName>
                                        </p:attrNameLst>
                                      </p:cBhvr>
                                      <p:tavLst>
                                        <p:tav tm="0">
                                          <p:val>
                                            <p:fltVal val="0"/>
                                          </p:val>
                                        </p:tav>
                                        <p:tav tm="100000">
                                          <p:val>
                                            <p:strVal val="#ppt_h"/>
                                          </p:val>
                                        </p:tav>
                                      </p:tavLst>
                                    </p:anim>
                                    <p:animEffect transition="in" filter="fade">
                                      <p:cBhvr>
                                        <p:cTn id="33" dur="500"/>
                                        <p:tgtEl>
                                          <p:spTgt spid="717"/>
                                        </p:tgtEl>
                                      </p:cBhvr>
                                    </p:animEffect>
                                  </p:childTnLst>
                                </p:cTn>
                              </p:par>
                              <p:par>
                                <p:cTn id="34" presetID="53" presetClass="entr" presetSubtype="16" fill="hold" nodeType="withEffect">
                                  <p:stCondLst>
                                    <p:cond delay="0"/>
                                  </p:stCondLst>
                                  <p:childTnLst>
                                    <p:set>
                                      <p:cBhvr>
                                        <p:cTn id="35" dur="1" fill="hold">
                                          <p:stCondLst>
                                            <p:cond delay="0"/>
                                          </p:stCondLst>
                                        </p:cTn>
                                        <p:tgtEl>
                                          <p:spTgt spid="631"/>
                                        </p:tgtEl>
                                        <p:attrNameLst>
                                          <p:attrName>style.visibility</p:attrName>
                                        </p:attrNameLst>
                                      </p:cBhvr>
                                      <p:to>
                                        <p:strVal val="visible"/>
                                      </p:to>
                                    </p:set>
                                    <p:anim calcmode="lin" valueType="num">
                                      <p:cBhvr>
                                        <p:cTn id="36" dur="500" fill="hold"/>
                                        <p:tgtEl>
                                          <p:spTgt spid="631"/>
                                        </p:tgtEl>
                                        <p:attrNameLst>
                                          <p:attrName>ppt_w</p:attrName>
                                        </p:attrNameLst>
                                      </p:cBhvr>
                                      <p:tavLst>
                                        <p:tav tm="0">
                                          <p:val>
                                            <p:fltVal val="0"/>
                                          </p:val>
                                        </p:tav>
                                        <p:tav tm="100000">
                                          <p:val>
                                            <p:strVal val="#ppt_w"/>
                                          </p:val>
                                        </p:tav>
                                      </p:tavLst>
                                    </p:anim>
                                    <p:anim calcmode="lin" valueType="num">
                                      <p:cBhvr>
                                        <p:cTn id="37" dur="500" fill="hold"/>
                                        <p:tgtEl>
                                          <p:spTgt spid="631"/>
                                        </p:tgtEl>
                                        <p:attrNameLst>
                                          <p:attrName>ppt_h</p:attrName>
                                        </p:attrNameLst>
                                      </p:cBhvr>
                                      <p:tavLst>
                                        <p:tav tm="0">
                                          <p:val>
                                            <p:fltVal val="0"/>
                                          </p:val>
                                        </p:tav>
                                        <p:tav tm="100000">
                                          <p:val>
                                            <p:strVal val="#ppt_h"/>
                                          </p:val>
                                        </p:tav>
                                      </p:tavLst>
                                    </p:anim>
                                    <p:animEffect transition="in" filter="fade">
                                      <p:cBhvr>
                                        <p:cTn id="38" dur="500"/>
                                        <p:tgtEl>
                                          <p:spTgt spid="631"/>
                                        </p:tgtEl>
                                      </p:cBhvr>
                                    </p:animEffect>
                                  </p:childTnLst>
                                </p:cTn>
                              </p:par>
                              <p:par>
                                <p:cTn id="39" presetID="53" presetClass="entr" presetSubtype="16" fill="hold" nodeType="withEffect">
                                  <p:stCondLst>
                                    <p:cond delay="0"/>
                                  </p:stCondLst>
                                  <p:childTnLst>
                                    <p:set>
                                      <p:cBhvr>
                                        <p:cTn id="40" dur="1" fill="hold">
                                          <p:stCondLst>
                                            <p:cond delay="0"/>
                                          </p:stCondLst>
                                        </p:cTn>
                                        <p:tgtEl>
                                          <p:spTgt spid="650"/>
                                        </p:tgtEl>
                                        <p:attrNameLst>
                                          <p:attrName>style.visibility</p:attrName>
                                        </p:attrNameLst>
                                      </p:cBhvr>
                                      <p:to>
                                        <p:strVal val="visible"/>
                                      </p:to>
                                    </p:set>
                                    <p:anim calcmode="lin" valueType="num">
                                      <p:cBhvr>
                                        <p:cTn id="41" dur="500" fill="hold"/>
                                        <p:tgtEl>
                                          <p:spTgt spid="650"/>
                                        </p:tgtEl>
                                        <p:attrNameLst>
                                          <p:attrName>ppt_w</p:attrName>
                                        </p:attrNameLst>
                                      </p:cBhvr>
                                      <p:tavLst>
                                        <p:tav tm="0">
                                          <p:val>
                                            <p:fltVal val="0"/>
                                          </p:val>
                                        </p:tav>
                                        <p:tav tm="100000">
                                          <p:val>
                                            <p:strVal val="#ppt_w"/>
                                          </p:val>
                                        </p:tav>
                                      </p:tavLst>
                                    </p:anim>
                                    <p:anim calcmode="lin" valueType="num">
                                      <p:cBhvr>
                                        <p:cTn id="42" dur="500" fill="hold"/>
                                        <p:tgtEl>
                                          <p:spTgt spid="650"/>
                                        </p:tgtEl>
                                        <p:attrNameLst>
                                          <p:attrName>ppt_h</p:attrName>
                                        </p:attrNameLst>
                                      </p:cBhvr>
                                      <p:tavLst>
                                        <p:tav tm="0">
                                          <p:val>
                                            <p:fltVal val="0"/>
                                          </p:val>
                                        </p:tav>
                                        <p:tav tm="100000">
                                          <p:val>
                                            <p:strVal val="#ppt_h"/>
                                          </p:val>
                                        </p:tav>
                                      </p:tavLst>
                                    </p:anim>
                                    <p:animEffect transition="in" filter="fade">
                                      <p:cBhvr>
                                        <p:cTn id="43" dur="500"/>
                                        <p:tgtEl>
                                          <p:spTgt spid="650"/>
                                        </p:tgtEl>
                                      </p:cBhvr>
                                    </p:animEffect>
                                  </p:childTnLst>
                                </p:cTn>
                              </p:par>
                              <p:par>
                                <p:cTn id="44" presetID="53" presetClass="entr" presetSubtype="16" fill="hold" nodeType="with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p:cTn id="46" dur="500" fill="hold"/>
                                        <p:tgtEl>
                                          <p:spTgt spid="6"/>
                                        </p:tgtEl>
                                        <p:attrNameLst>
                                          <p:attrName>ppt_w</p:attrName>
                                        </p:attrNameLst>
                                      </p:cBhvr>
                                      <p:tavLst>
                                        <p:tav tm="0">
                                          <p:val>
                                            <p:fltVal val="0"/>
                                          </p:val>
                                        </p:tav>
                                        <p:tav tm="100000">
                                          <p:val>
                                            <p:strVal val="#ppt_w"/>
                                          </p:val>
                                        </p:tav>
                                      </p:tavLst>
                                    </p:anim>
                                    <p:anim calcmode="lin" valueType="num">
                                      <p:cBhvr>
                                        <p:cTn id="47" dur="500" fill="hold"/>
                                        <p:tgtEl>
                                          <p:spTgt spid="6"/>
                                        </p:tgtEl>
                                        <p:attrNameLst>
                                          <p:attrName>ppt_h</p:attrName>
                                        </p:attrNameLst>
                                      </p:cBhvr>
                                      <p:tavLst>
                                        <p:tav tm="0">
                                          <p:val>
                                            <p:fltVal val="0"/>
                                          </p:val>
                                        </p:tav>
                                        <p:tav tm="100000">
                                          <p:val>
                                            <p:strVal val="#ppt_h"/>
                                          </p:val>
                                        </p:tav>
                                      </p:tavLst>
                                    </p:anim>
                                    <p:animEffect transition="in" filter="fade">
                                      <p:cBhvr>
                                        <p:cTn id="48" dur="500"/>
                                        <p:tgtEl>
                                          <p:spTgt spid="6"/>
                                        </p:tgtEl>
                                      </p:cBhvr>
                                    </p:animEffect>
                                  </p:childTnLst>
                                </p:cTn>
                              </p:par>
                            </p:childTnLst>
                          </p:cTn>
                        </p:par>
                        <p:par>
                          <p:cTn id="49" fill="hold">
                            <p:stCondLst>
                              <p:cond delay="1000"/>
                            </p:stCondLst>
                            <p:childTnLst>
                              <p:par>
                                <p:cTn id="50" presetID="53" presetClass="entr" presetSubtype="16" fill="hold" nodeType="afterEffect">
                                  <p:stCondLst>
                                    <p:cond delay="0"/>
                                  </p:stCondLst>
                                  <p:childTnLst>
                                    <p:set>
                                      <p:cBhvr>
                                        <p:cTn id="51" dur="1" fill="hold">
                                          <p:stCondLst>
                                            <p:cond delay="0"/>
                                          </p:stCondLst>
                                        </p:cTn>
                                        <p:tgtEl>
                                          <p:spTgt spid="566"/>
                                        </p:tgtEl>
                                        <p:attrNameLst>
                                          <p:attrName>style.visibility</p:attrName>
                                        </p:attrNameLst>
                                      </p:cBhvr>
                                      <p:to>
                                        <p:strVal val="visible"/>
                                      </p:to>
                                    </p:set>
                                    <p:anim calcmode="lin" valueType="num">
                                      <p:cBhvr>
                                        <p:cTn id="52" dur="500" fill="hold"/>
                                        <p:tgtEl>
                                          <p:spTgt spid="566"/>
                                        </p:tgtEl>
                                        <p:attrNameLst>
                                          <p:attrName>ppt_w</p:attrName>
                                        </p:attrNameLst>
                                      </p:cBhvr>
                                      <p:tavLst>
                                        <p:tav tm="0">
                                          <p:val>
                                            <p:fltVal val="0"/>
                                          </p:val>
                                        </p:tav>
                                        <p:tav tm="100000">
                                          <p:val>
                                            <p:strVal val="#ppt_w"/>
                                          </p:val>
                                        </p:tav>
                                      </p:tavLst>
                                    </p:anim>
                                    <p:anim calcmode="lin" valueType="num">
                                      <p:cBhvr>
                                        <p:cTn id="53" dur="500" fill="hold"/>
                                        <p:tgtEl>
                                          <p:spTgt spid="566"/>
                                        </p:tgtEl>
                                        <p:attrNameLst>
                                          <p:attrName>ppt_h</p:attrName>
                                        </p:attrNameLst>
                                      </p:cBhvr>
                                      <p:tavLst>
                                        <p:tav tm="0">
                                          <p:val>
                                            <p:fltVal val="0"/>
                                          </p:val>
                                        </p:tav>
                                        <p:tav tm="100000">
                                          <p:val>
                                            <p:strVal val="#ppt_h"/>
                                          </p:val>
                                        </p:tav>
                                      </p:tavLst>
                                    </p:anim>
                                    <p:animEffect transition="in" filter="fade">
                                      <p:cBhvr>
                                        <p:cTn id="54" dur="500"/>
                                        <p:tgtEl>
                                          <p:spTgt spid="566"/>
                                        </p:tgtEl>
                                      </p:cBhvr>
                                    </p:animEffect>
                                  </p:childTnLst>
                                </p:cTn>
                              </p:par>
                              <p:par>
                                <p:cTn id="55" presetID="53" presetClass="entr" presetSubtype="16" fill="hold"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p:cTn id="57" dur="500" fill="hold"/>
                                        <p:tgtEl>
                                          <p:spTgt spid="10"/>
                                        </p:tgtEl>
                                        <p:attrNameLst>
                                          <p:attrName>ppt_w</p:attrName>
                                        </p:attrNameLst>
                                      </p:cBhvr>
                                      <p:tavLst>
                                        <p:tav tm="0">
                                          <p:val>
                                            <p:fltVal val="0"/>
                                          </p:val>
                                        </p:tav>
                                        <p:tav tm="100000">
                                          <p:val>
                                            <p:strVal val="#ppt_w"/>
                                          </p:val>
                                        </p:tav>
                                      </p:tavLst>
                                    </p:anim>
                                    <p:anim calcmode="lin" valueType="num">
                                      <p:cBhvr>
                                        <p:cTn id="58" dur="500" fill="hold"/>
                                        <p:tgtEl>
                                          <p:spTgt spid="10"/>
                                        </p:tgtEl>
                                        <p:attrNameLst>
                                          <p:attrName>ppt_h</p:attrName>
                                        </p:attrNameLst>
                                      </p:cBhvr>
                                      <p:tavLst>
                                        <p:tav tm="0">
                                          <p:val>
                                            <p:fltVal val="0"/>
                                          </p:val>
                                        </p:tav>
                                        <p:tav tm="100000">
                                          <p:val>
                                            <p:strVal val="#ppt_h"/>
                                          </p:val>
                                        </p:tav>
                                      </p:tavLst>
                                    </p:anim>
                                    <p:animEffect transition="in" filter="fade">
                                      <p:cBhvr>
                                        <p:cTn id="59" dur="500"/>
                                        <p:tgtEl>
                                          <p:spTgt spid="10"/>
                                        </p:tgtEl>
                                      </p:cBhvr>
                                    </p:animEffect>
                                  </p:childTnLst>
                                </p:cTn>
                              </p:par>
                              <p:par>
                                <p:cTn id="60" presetID="53" presetClass="entr" presetSubtype="16" fill="hold" nodeType="withEffect">
                                  <p:stCondLst>
                                    <p:cond delay="0"/>
                                  </p:stCondLst>
                                  <p:childTnLst>
                                    <p:set>
                                      <p:cBhvr>
                                        <p:cTn id="61" dur="1" fill="hold">
                                          <p:stCondLst>
                                            <p:cond delay="0"/>
                                          </p:stCondLst>
                                        </p:cTn>
                                        <p:tgtEl>
                                          <p:spTgt spid="536"/>
                                        </p:tgtEl>
                                        <p:attrNameLst>
                                          <p:attrName>style.visibility</p:attrName>
                                        </p:attrNameLst>
                                      </p:cBhvr>
                                      <p:to>
                                        <p:strVal val="visible"/>
                                      </p:to>
                                    </p:set>
                                    <p:anim calcmode="lin" valueType="num">
                                      <p:cBhvr>
                                        <p:cTn id="62" dur="500" fill="hold"/>
                                        <p:tgtEl>
                                          <p:spTgt spid="536"/>
                                        </p:tgtEl>
                                        <p:attrNameLst>
                                          <p:attrName>ppt_w</p:attrName>
                                        </p:attrNameLst>
                                      </p:cBhvr>
                                      <p:tavLst>
                                        <p:tav tm="0">
                                          <p:val>
                                            <p:fltVal val="0"/>
                                          </p:val>
                                        </p:tav>
                                        <p:tav tm="100000">
                                          <p:val>
                                            <p:strVal val="#ppt_w"/>
                                          </p:val>
                                        </p:tav>
                                      </p:tavLst>
                                    </p:anim>
                                    <p:anim calcmode="lin" valueType="num">
                                      <p:cBhvr>
                                        <p:cTn id="63" dur="500" fill="hold"/>
                                        <p:tgtEl>
                                          <p:spTgt spid="536"/>
                                        </p:tgtEl>
                                        <p:attrNameLst>
                                          <p:attrName>ppt_h</p:attrName>
                                        </p:attrNameLst>
                                      </p:cBhvr>
                                      <p:tavLst>
                                        <p:tav tm="0">
                                          <p:val>
                                            <p:fltVal val="0"/>
                                          </p:val>
                                        </p:tav>
                                        <p:tav tm="100000">
                                          <p:val>
                                            <p:strVal val="#ppt_h"/>
                                          </p:val>
                                        </p:tav>
                                      </p:tavLst>
                                    </p:anim>
                                    <p:animEffect transition="in" filter="fade">
                                      <p:cBhvr>
                                        <p:cTn id="64" dur="500"/>
                                        <p:tgtEl>
                                          <p:spTgt spid="536"/>
                                        </p:tgtEl>
                                      </p:cBhvr>
                                    </p:animEffect>
                                  </p:childTnLst>
                                </p:cTn>
                              </p:par>
                            </p:childTnLst>
                          </p:cTn>
                        </p:par>
                        <p:par>
                          <p:cTn id="65" fill="hold">
                            <p:stCondLst>
                              <p:cond delay="1500"/>
                            </p:stCondLst>
                            <p:childTnLst>
                              <p:par>
                                <p:cTn id="66" presetID="53" presetClass="entr" presetSubtype="16" fill="hold" nodeType="afterEffect">
                                  <p:stCondLst>
                                    <p:cond delay="0"/>
                                  </p:stCondLst>
                                  <p:childTnLst>
                                    <p:set>
                                      <p:cBhvr>
                                        <p:cTn id="67" dur="1" fill="hold">
                                          <p:stCondLst>
                                            <p:cond delay="0"/>
                                          </p:stCondLst>
                                        </p:cTn>
                                        <p:tgtEl>
                                          <p:spTgt spid="24"/>
                                        </p:tgtEl>
                                        <p:attrNameLst>
                                          <p:attrName>style.visibility</p:attrName>
                                        </p:attrNameLst>
                                      </p:cBhvr>
                                      <p:to>
                                        <p:strVal val="visible"/>
                                      </p:to>
                                    </p:set>
                                    <p:anim calcmode="lin" valueType="num">
                                      <p:cBhvr>
                                        <p:cTn id="68" dur="500" fill="hold"/>
                                        <p:tgtEl>
                                          <p:spTgt spid="24"/>
                                        </p:tgtEl>
                                        <p:attrNameLst>
                                          <p:attrName>ppt_w</p:attrName>
                                        </p:attrNameLst>
                                      </p:cBhvr>
                                      <p:tavLst>
                                        <p:tav tm="0">
                                          <p:val>
                                            <p:fltVal val="0"/>
                                          </p:val>
                                        </p:tav>
                                        <p:tav tm="100000">
                                          <p:val>
                                            <p:strVal val="#ppt_w"/>
                                          </p:val>
                                        </p:tav>
                                      </p:tavLst>
                                    </p:anim>
                                    <p:anim calcmode="lin" valueType="num">
                                      <p:cBhvr>
                                        <p:cTn id="69" dur="500" fill="hold"/>
                                        <p:tgtEl>
                                          <p:spTgt spid="24"/>
                                        </p:tgtEl>
                                        <p:attrNameLst>
                                          <p:attrName>ppt_h</p:attrName>
                                        </p:attrNameLst>
                                      </p:cBhvr>
                                      <p:tavLst>
                                        <p:tav tm="0">
                                          <p:val>
                                            <p:fltVal val="0"/>
                                          </p:val>
                                        </p:tav>
                                        <p:tav tm="100000">
                                          <p:val>
                                            <p:strVal val="#ppt_h"/>
                                          </p:val>
                                        </p:tav>
                                      </p:tavLst>
                                    </p:anim>
                                    <p:animEffect transition="in" filter="fade">
                                      <p:cBhvr>
                                        <p:cTn id="70" dur="500"/>
                                        <p:tgtEl>
                                          <p:spTgt spid="24"/>
                                        </p:tgtEl>
                                      </p:cBhvr>
                                    </p:animEffect>
                                  </p:childTnLst>
                                </p:cTn>
                              </p:par>
                              <p:par>
                                <p:cTn id="71" presetID="10" presetClass="entr" presetSubtype="0" fill="hold" nodeType="with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fade">
                                      <p:cBhvr>
                                        <p:cTn id="73" dur="500"/>
                                        <p:tgtEl>
                                          <p:spTgt spid="33"/>
                                        </p:tgtEl>
                                      </p:cBhvr>
                                    </p:animEffect>
                                  </p:childTnLst>
                                </p:cTn>
                              </p:par>
                            </p:childTnLst>
                          </p:cTn>
                        </p:par>
                        <p:par>
                          <p:cTn id="74" fill="hold">
                            <p:stCondLst>
                              <p:cond delay="2000"/>
                            </p:stCondLst>
                            <p:childTnLst>
                              <p:par>
                                <p:cTn id="75" presetID="22" presetClass="entr" presetSubtype="1" fill="hold" nodeType="afterEffect">
                                  <p:stCondLst>
                                    <p:cond delay="0"/>
                                  </p:stCondLst>
                                  <p:childTnLst>
                                    <p:set>
                                      <p:cBhvr>
                                        <p:cTn id="76" dur="1" fill="hold">
                                          <p:stCondLst>
                                            <p:cond delay="0"/>
                                          </p:stCondLst>
                                        </p:cTn>
                                        <p:tgtEl>
                                          <p:spTgt spid="153"/>
                                        </p:tgtEl>
                                        <p:attrNameLst>
                                          <p:attrName>style.visibility</p:attrName>
                                        </p:attrNameLst>
                                      </p:cBhvr>
                                      <p:to>
                                        <p:strVal val="visible"/>
                                      </p:to>
                                    </p:set>
                                    <p:animEffect transition="in" filter="wipe(up)">
                                      <p:cBhvr>
                                        <p:cTn id="77" dur="500"/>
                                        <p:tgtEl>
                                          <p:spTgt spid="15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734"/>
                                        </p:tgtEl>
                                        <p:attrNameLst>
                                          <p:attrName>style.visibility</p:attrName>
                                        </p:attrNameLst>
                                      </p:cBhvr>
                                      <p:to>
                                        <p:strVal val="visible"/>
                                      </p:to>
                                    </p:set>
                                    <p:animEffect transition="in" filter="fade">
                                      <p:cBhvr>
                                        <p:cTn id="82" dur="500"/>
                                        <p:tgtEl>
                                          <p:spTgt spid="73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570"/>
                                        </p:tgtEl>
                                        <p:attrNameLst>
                                          <p:attrName>style.visibility</p:attrName>
                                        </p:attrNameLst>
                                      </p:cBhvr>
                                      <p:to>
                                        <p:strVal val="visible"/>
                                      </p:to>
                                    </p:set>
                                    <p:animEffect transition="in" filter="fade">
                                      <p:cBhvr>
                                        <p:cTn id="85" dur="500"/>
                                        <p:tgtEl>
                                          <p:spTgt spid="570"/>
                                        </p:tgtEl>
                                      </p:cBhvr>
                                    </p:animEffect>
                                  </p:childTnLst>
                                </p:cTn>
                              </p:par>
                              <p:par>
                                <p:cTn id="86" presetID="10" presetClass="entr" presetSubtype="0" fill="hold" nodeType="withEffect">
                                  <p:stCondLst>
                                    <p:cond delay="0"/>
                                  </p:stCondLst>
                                  <p:childTnLst>
                                    <p:set>
                                      <p:cBhvr>
                                        <p:cTn id="87" dur="1" fill="hold">
                                          <p:stCondLst>
                                            <p:cond delay="0"/>
                                          </p:stCondLst>
                                        </p:cTn>
                                        <p:tgtEl>
                                          <p:spTgt spid="156"/>
                                        </p:tgtEl>
                                        <p:attrNameLst>
                                          <p:attrName>style.visibility</p:attrName>
                                        </p:attrNameLst>
                                      </p:cBhvr>
                                      <p:to>
                                        <p:strVal val="visible"/>
                                      </p:to>
                                    </p:set>
                                    <p:animEffect transition="in" filter="fade">
                                      <p:cBhvr>
                                        <p:cTn id="88" dur="500"/>
                                        <p:tgtEl>
                                          <p:spTgt spid="156"/>
                                        </p:tgtEl>
                                      </p:cBhvr>
                                    </p:animEffect>
                                  </p:childTnLst>
                                </p:cTn>
                              </p:par>
                              <p:par>
                                <p:cTn id="89" presetID="10" presetClass="entr" presetSubtype="0" fill="hold" nodeType="withEffect">
                                  <p:stCondLst>
                                    <p:cond delay="0"/>
                                  </p:stCondLst>
                                  <p:childTnLst>
                                    <p:set>
                                      <p:cBhvr>
                                        <p:cTn id="90" dur="1" fill="hold">
                                          <p:stCondLst>
                                            <p:cond delay="0"/>
                                          </p:stCondLst>
                                        </p:cTn>
                                        <p:tgtEl>
                                          <p:spTgt spid="544"/>
                                        </p:tgtEl>
                                        <p:attrNameLst>
                                          <p:attrName>style.visibility</p:attrName>
                                        </p:attrNameLst>
                                      </p:cBhvr>
                                      <p:to>
                                        <p:strVal val="visible"/>
                                      </p:to>
                                    </p:set>
                                    <p:animEffect transition="in" filter="fade">
                                      <p:cBhvr>
                                        <p:cTn id="91" dur="500"/>
                                        <p:tgtEl>
                                          <p:spTgt spid="544"/>
                                        </p:tgtEl>
                                      </p:cBhvr>
                                    </p:animEffect>
                                  </p:childTnLst>
                                </p:cTn>
                              </p:par>
                              <p:par>
                                <p:cTn id="92" presetID="10" presetClass="entr" presetSubtype="0" fill="hold" nodeType="withEffect">
                                  <p:stCondLst>
                                    <p:cond delay="0"/>
                                  </p:stCondLst>
                                  <p:childTnLst>
                                    <p:set>
                                      <p:cBhvr>
                                        <p:cTn id="93" dur="1" fill="hold">
                                          <p:stCondLst>
                                            <p:cond delay="0"/>
                                          </p:stCondLst>
                                        </p:cTn>
                                        <p:tgtEl>
                                          <p:spTgt spid="528"/>
                                        </p:tgtEl>
                                        <p:attrNameLst>
                                          <p:attrName>style.visibility</p:attrName>
                                        </p:attrNameLst>
                                      </p:cBhvr>
                                      <p:to>
                                        <p:strVal val="visible"/>
                                      </p:to>
                                    </p:set>
                                    <p:animEffect transition="in" filter="fade">
                                      <p:cBhvr>
                                        <p:cTn id="94" dur="500"/>
                                        <p:tgtEl>
                                          <p:spTgt spid="52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58"/>
                                        </p:tgtEl>
                                        <p:attrNameLst>
                                          <p:attrName>style.visibility</p:attrName>
                                        </p:attrNameLst>
                                      </p:cBhvr>
                                      <p:to>
                                        <p:strVal val="visible"/>
                                      </p:to>
                                    </p:set>
                                    <p:animEffect transition="in" filter="fade">
                                      <p:cBhvr>
                                        <p:cTn id="97" dur="500"/>
                                        <p:tgtEl>
                                          <p:spTgt spid="158"/>
                                        </p:tgtEl>
                                      </p:cBhvr>
                                    </p:animEffect>
                                  </p:childTnLst>
                                </p:cTn>
                              </p:par>
                            </p:childTnLst>
                          </p:cTn>
                        </p:par>
                        <p:par>
                          <p:cTn id="98" fill="hold">
                            <p:stCondLst>
                              <p:cond delay="500"/>
                            </p:stCondLst>
                            <p:childTnLst>
                              <p:par>
                                <p:cTn id="99" presetID="53" presetClass="entr" presetSubtype="16" fill="hold" grpId="0" nodeType="afterEffect">
                                  <p:stCondLst>
                                    <p:cond delay="0"/>
                                  </p:stCondLst>
                                  <p:childTnLst>
                                    <p:set>
                                      <p:cBhvr>
                                        <p:cTn id="100" dur="1" fill="hold">
                                          <p:stCondLst>
                                            <p:cond delay="0"/>
                                          </p:stCondLst>
                                        </p:cTn>
                                        <p:tgtEl>
                                          <p:spTgt spid="43"/>
                                        </p:tgtEl>
                                        <p:attrNameLst>
                                          <p:attrName>style.visibility</p:attrName>
                                        </p:attrNameLst>
                                      </p:cBhvr>
                                      <p:to>
                                        <p:strVal val="visible"/>
                                      </p:to>
                                    </p:set>
                                    <p:anim calcmode="lin" valueType="num">
                                      <p:cBhvr>
                                        <p:cTn id="101" dur="500" fill="hold"/>
                                        <p:tgtEl>
                                          <p:spTgt spid="43"/>
                                        </p:tgtEl>
                                        <p:attrNameLst>
                                          <p:attrName>ppt_w</p:attrName>
                                        </p:attrNameLst>
                                      </p:cBhvr>
                                      <p:tavLst>
                                        <p:tav tm="0">
                                          <p:val>
                                            <p:fltVal val="0"/>
                                          </p:val>
                                        </p:tav>
                                        <p:tav tm="100000">
                                          <p:val>
                                            <p:strVal val="#ppt_w"/>
                                          </p:val>
                                        </p:tav>
                                      </p:tavLst>
                                    </p:anim>
                                    <p:anim calcmode="lin" valueType="num">
                                      <p:cBhvr>
                                        <p:cTn id="102" dur="500" fill="hold"/>
                                        <p:tgtEl>
                                          <p:spTgt spid="43"/>
                                        </p:tgtEl>
                                        <p:attrNameLst>
                                          <p:attrName>ppt_h</p:attrName>
                                        </p:attrNameLst>
                                      </p:cBhvr>
                                      <p:tavLst>
                                        <p:tav tm="0">
                                          <p:val>
                                            <p:fltVal val="0"/>
                                          </p:val>
                                        </p:tav>
                                        <p:tav tm="100000">
                                          <p:val>
                                            <p:strVal val="#ppt_h"/>
                                          </p:val>
                                        </p:tav>
                                      </p:tavLst>
                                    </p:anim>
                                    <p:animEffect transition="in" filter="fade">
                                      <p:cBhvr>
                                        <p:cTn id="103" dur="500"/>
                                        <p:tgtEl>
                                          <p:spTgt spid="43"/>
                                        </p:tgtEl>
                                      </p:cBhvr>
                                    </p:animEffect>
                                  </p:childTnLst>
                                </p:cTn>
                              </p:par>
                              <p:par>
                                <p:cTn id="104" presetID="53" presetClass="entr" presetSubtype="16" fill="hold" nodeType="withEffect">
                                  <p:stCondLst>
                                    <p:cond delay="0"/>
                                  </p:stCondLst>
                                  <p:childTnLst>
                                    <p:set>
                                      <p:cBhvr>
                                        <p:cTn id="105" dur="1" fill="hold">
                                          <p:stCondLst>
                                            <p:cond delay="0"/>
                                          </p:stCondLst>
                                        </p:cTn>
                                        <p:tgtEl>
                                          <p:spTgt spid="48"/>
                                        </p:tgtEl>
                                        <p:attrNameLst>
                                          <p:attrName>style.visibility</p:attrName>
                                        </p:attrNameLst>
                                      </p:cBhvr>
                                      <p:to>
                                        <p:strVal val="visible"/>
                                      </p:to>
                                    </p:set>
                                    <p:anim calcmode="lin" valueType="num">
                                      <p:cBhvr>
                                        <p:cTn id="106" dur="500" fill="hold"/>
                                        <p:tgtEl>
                                          <p:spTgt spid="48"/>
                                        </p:tgtEl>
                                        <p:attrNameLst>
                                          <p:attrName>ppt_w</p:attrName>
                                        </p:attrNameLst>
                                      </p:cBhvr>
                                      <p:tavLst>
                                        <p:tav tm="0">
                                          <p:val>
                                            <p:fltVal val="0"/>
                                          </p:val>
                                        </p:tav>
                                        <p:tav tm="100000">
                                          <p:val>
                                            <p:strVal val="#ppt_w"/>
                                          </p:val>
                                        </p:tav>
                                      </p:tavLst>
                                    </p:anim>
                                    <p:anim calcmode="lin" valueType="num">
                                      <p:cBhvr>
                                        <p:cTn id="107" dur="500" fill="hold"/>
                                        <p:tgtEl>
                                          <p:spTgt spid="48"/>
                                        </p:tgtEl>
                                        <p:attrNameLst>
                                          <p:attrName>ppt_h</p:attrName>
                                        </p:attrNameLst>
                                      </p:cBhvr>
                                      <p:tavLst>
                                        <p:tav tm="0">
                                          <p:val>
                                            <p:fltVal val="0"/>
                                          </p:val>
                                        </p:tav>
                                        <p:tav tm="100000">
                                          <p:val>
                                            <p:strVal val="#ppt_h"/>
                                          </p:val>
                                        </p:tav>
                                      </p:tavLst>
                                    </p:anim>
                                    <p:animEffect transition="in" filter="fade">
                                      <p:cBhvr>
                                        <p:cTn id="108" dur="500"/>
                                        <p:tgtEl>
                                          <p:spTgt spid="48"/>
                                        </p:tgtEl>
                                      </p:cBhvr>
                                    </p:animEffect>
                                  </p:childTnLst>
                                </p:cTn>
                              </p:par>
                              <p:par>
                                <p:cTn id="109" presetID="53" presetClass="entr" presetSubtype="16" fill="hold" nodeType="withEffect">
                                  <p:stCondLst>
                                    <p:cond delay="0"/>
                                  </p:stCondLst>
                                  <p:childTnLst>
                                    <p:set>
                                      <p:cBhvr>
                                        <p:cTn id="110" dur="1" fill="hold">
                                          <p:stCondLst>
                                            <p:cond delay="0"/>
                                          </p:stCondLst>
                                        </p:cTn>
                                        <p:tgtEl>
                                          <p:spTgt spid="55"/>
                                        </p:tgtEl>
                                        <p:attrNameLst>
                                          <p:attrName>style.visibility</p:attrName>
                                        </p:attrNameLst>
                                      </p:cBhvr>
                                      <p:to>
                                        <p:strVal val="visible"/>
                                      </p:to>
                                    </p:set>
                                    <p:anim calcmode="lin" valueType="num">
                                      <p:cBhvr>
                                        <p:cTn id="111" dur="500" fill="hold"/>
                                        <p:tgtEl>
                                          <p:spTgt spid="55"/>
                                        </p:tgtEl>
                                        <p:attrNameLst>
                                          <p:attrName>ppt_w</p:attrName>
                                        </p:attrNameLst>
                                      </p:cBhvr>
                                      <p:tavLst>
                                        <p:tav tm="0">
                                          <p:val>
                                            <p:fltVal val="0"/>
                                          </p:val>
                                        </p:tav>
                                        <p:tav tm="100000">
                                          <p:val>
                                            <p:strVal val="#ppt_w"/>
                                          </p:val>
                                        </p:tav>
                                      </p:tavLst>
                                    </p:anim>
                                    <p:anim calcmode="lin" valueType="num">
                                      <p:cBhvr>
                                        <p:cTn id="112" dur="500" fill="hold"/>
                                        <p:tgtEl>
                                          <p:spTgt spid="55"/>
                                        </p:tgtEl>
                                        <p:attrNameLst>
                                          <p:attrName>ppt_h</p:attrName>
                                        </p:attrNameLst>
                                      </p:cBhvr>
                                      <p:tavLst>
                                        <p:tav tm="0">
                                          <p:val>
                                            <p:fltVal val="0"/>
                                          </p:val>
                                        </p:tav>
                                        <p:tav tm="100000">
                                          <p:val>
                                            <p:strVal val="#ppt_h"/>
                                          </p:val>
                                        </p:tav>
                                      </p:tavLst>
                                    </p:anim>
                                    <p:animEffect transition="in" filter="fade">
                                      <p:cBhvr>
                                        <p:cTn id="113" dur="500"/>
                                        <p:tgtEl>
                                          <p:spTgt spid="55"/>
                                        </p:tgtEl>
                                      </p:cBhvr>
                                    </p:animEffect>
                                  </p:childTnLst>
                                </p:cTn>
                              </p:par>
                              <p:par>
                                <p:cTn id="114" presetID="53" presetClass="entr" presetSubtype="16" fill="hold" nodeType="withEffect">
                                  <p:stCondLst>
                                    <p:cond delay="0"/>
                                  </p:stCondLst>
                                  <p:childTnLst>
                                    <p:set>
                                      <p:cBhvr>
                                        <p:cTn id="115" dur="1" fill="hold">
                                          <p:stCondLst>
                                            <p:cond delay="0"/>
                                          </p:stCondLst>
                                        </p:cTn>
                                        <p:tgtEl>
                                          <p:spTgt spid="63"/>
                                        </p:tgtEl>
                                        <p:attrNameLst>
                                          <p:attrName>style.visibility</p:attrName>
                                        </p:attrNameLst>
                                      </p:cBhvr>
                                      <p:to>
                                        <p:strVal val="visible"/>
                                      </p:to>
                                    </p:set>
                                    <p:anim calcmode="lin" valueType="num">
                                      <p:cBhvr>
                                        <p:cTn id="116" dur="500" fill="hold"/>
                                        <p:tgtEl>
                                          <p:spTgt spid="63"/>
                                        </p:tgtEl>
                                        <p:attrNameLst>
                                          <p:attrName>ppt_w</p:attrName>
                                        </p:attrNameLst>
                                      </p:cBhvr>
                                      <p:tavLst>
                                        <p:tav tm="0">
                                          <p:val>
                                            <p:fltVal val="0"/>
                                          </p:val>
                                        </p:tav>
                                        <p:tav tm="100000">
                                          <p:val>
                                            <p:strVal val="#ppt_w"/>
                                          </p:val>
                                        </p:tav>
                                      </p:tavLst>
                                    </p:anim>
                                    <p:anim calcmode="lin" valueType="num">
                                      <p:cBhvr>
                                        <p:cTn id="117" dur="500" fill="hold"/>
                                        <p:tgtEl>
                                          <p:spTgt spid="63"/>
                                        </p:tgtEl>
                                        <p:attrNameLst>
                                          <p:attrName>ppt_h</p:attrName>
                                        </p:attrNameLst>
                                      </p:cBhvr>
                                      <p:tavLst>
                                        <p:tav tm="0">
                                          <p:val>
                                            <p:fltVal val="0"/>
                                          </p:val>
                                        </p:tav>
                                        <p:tav tm="100000">
                                          <p:val>
                                            <p:strVal val="#ppt_h"/>
                                          </p:val>
                                        </p:tav>
                                      </p:tavLst>
                                    </p:anim>
                                    <p:animEffect transition="in" filter="fade">
                                      <p:cBhvr>
                                        <p:cTn id="118" dur="500"/>
                                        <p:tgtEl>
                                          <p:spTgt spid="63"/>
                                        </p:tgtEl>
                                      </p:cBhvr>
                                    </p:animEffect>
                                  </p:childTnLst>
                                </p:cTn>
                              </p:par>
                              <p:par>
                                <p:cTn id="119" presetID="53" presetClass="entr" presetSubtype="16" fill="hold" nodeType="withEffect">
                                  <p:stCondLst>
                                    <p:cond delay="0"/>
                                  </p:stCondLst>
                                  <p:childTnLst>
                                    <p:set>
                                      <p:cBhvr>
                                        <p:cTn id="120" dur="1" fill="hold">
                                          <p:stCondLst>
                                            <p:cond delay="0"/>
                                          </p:stCondLst>
                                        </p:cTn>
                                        <p:tgtEl>
                                          <p:spTgt spid="70"/>
                                        </p:tgtEl>
                                        <p:attrNameLst>
                                          <p:attrName>style.visibility</p:attrName>
                                        </p:attrNameLst>
                                      </p:cBhvr>
                                      <p:to>
                                        <p:strVal val="visible"/>
                                      </p:to>
                                    </p:set>
                                    <p:anim calcmode="lin" valueType="num">
                                      <p:cBhvr>
                                        <p:cTn id="121" dur="500" fill="hold"/>
                                        <p:tgtEl>
                                          <p:spTgt spid="70"/>
                                        </p:tgtEl>
                                        <p:attrNameLst>
                                          <p:attrName>ppt_w</p:attrName>
                                        </p:attrNameLst>
                                      </p:cBhvr>
                                      <p:tavLst>
                                        <p:tav tm="0">
                                          <p:val>
                                            <p:fltVal val="0"/>
                                          </p:val>
                                        </p:tav>
                                        <p:tav tm="100000">
                                          <p:val>
                                            <p:strVal val="#ppt_w"/>
                                          </p:val>
                                        </p:tav>
                                      </p:tavLst>
                                    </p:anim>
                                    <p:anim calcmode="lin" valueType="num">
                                      <p:cBhvr>
                                        <p:cTn id="122" dur="500" fill="hold"/>
                                        <p:tgtEl>
                                          <p:spTgt spid="70"/>
                                        </p:tgtEl>
                                        <p:attrNameLst>
                                          <p:attrName>ppt_h</p:attrName>
                                        </p:attrNameLst>
                                      </p:cBhvr>
                                      <p:tavLst>
                                        <p:tav tm="0">
                                          <p:val>
                                            <p:fltVal val="0"/>
                                          </p:val>
                                        </p:tav>
                                        <p:tav tm="100000">
                                          <p:val>
                                            <p:strVal val="#ppt_h"/>
                                          </p:val>
                                        </p:tav>
                                      </p:tavLst>
                                    </p:anim>
                                    <p:animEffect transition="in" filter="fade">
                                      <p:cBhvr>
                                        <p:cTn id="123" dur="500"/>
                                        <p:tgtEl>
                                          <p:spTgt spid="70"/>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38"/>
                                        </p:tgtEl>
                                        <p:attrNameLst>
                                          <p:attrName>style.visibility</p:attrName>
                                        </p:attrNameLst>
                                      </p:cBhvr>
                                      <p:to>
                                        <p:strVal val="visible"/>
                                      </p:to>
                                    </p:set>
                                    <p:animEffect transition="in" filter="fade">
                                      <p:cBhvr>
                                        <p:cTn id="128" dur="500"/>
                                        <p:tgtEl>
                                          <p:spTgt spid="38"/>
                                        </p:tgtEl>
                                      </p:cBhvr>
                                    </p:animEffect>
                                  </p:childTnLst>
                                </p:cTn>
                              </p:par>
                              <p:par>
                                <p:cTn id="129" presetID="22" presetClass="entr" presetSubtype="1" fill="hold" nodeType="withEffect">
                                  <p:stCondLst>
                                    <p:cond delay="0"/>
                                  </p:stCondLst>
                                  <p:childTnLst>
                                    <p:set>
                                      <p:cBhvr>
                                        <p:cTn id="130" dur="1" fill="hold">
                                          <p:stCondLst>
                                            <p:cond delay="0"/>
                                          </p:stCondLst>
                                        </p:cTn>
                                        <p:tgtEl>
                                          <p:spTgt spid="47"/>
                                        </p:tgtEl>
                                        <p:attrNameLst>
                                          <p:attrName>style.visibility</p:attrName>
                                        </p:attrNameLst>
                                      </p:cBhvr>
                                      <p:to>
                                        <p:strVal val="visible"/>
                                      </p:to>
                                    </p:set>
                                    <p:animEffect transition="in" filter="wipe(up)">
                                      <p:cBhvr>
                                        <p:cTn id="131" dur="500"/>
                                        <p:tgtEl>
                                          <p:spTgt spid="47"/>
                                        </p:tgtEl>
                                      </p:cBhvr>
                                    </p:animEffect>
                                  </p:childTnLst>
                                </p:cTn>
                              </p:par>
                            </p:childTnLst>
                          </p:cTn>
                        </p:par>
                        <p:par>
                          <p:cTn id="132" fill="hold">
                            <p:stCondLst>
                              <p:cond delay="500"/>
                            </p:stCondLst>
                            <p:childTnLst>
                              <p:par>
                                <p:cTn id="133" presetID="22" presetClass="entr" presetSubtype="8" fill="hold" nodeType="afterEffect">
                                  <p:stCondLst>
                                    <p:cond delay="0"/>
                                  </p:stCondLst>
                                  <p:childTnLst>
                                    <p:set>
                                      <p:cBhvr>
                                        <p:cTn id="134" dur="1" fill="hold">
                                          <p:stCondLst>
                                            <p:cond delay="0"/>
                                          </p:stCondLst>
                                        </p:cTn>
                                        <p:tgtEl>
                                          <p:spTgt spid="121"/>
                                        </p:tgtEl>
                                        <p:attrNameLst>
                                          <p:attrName>style.visibility</p:attrName>
                                        </p:attrNameLst>
                                      </p:cBhvr>
                                      <p:to>
                                        <p:strVal val="visible"/>
                                      </p:to>
                                    </p:set>
                                    <p:animEffect transition="in" filter="wipe(left)">
                                      <p:cBhvr>
                                        <p:cTn id="135" dur="500"/>
                                        <p:tgtEl>
                                          <p:spTgt spid="121"/>
                                        </p:tgtEl>
                                      </p:cBhvr>
                                    </p:animEffect>
                                  </p:childTnLst>
                                </p:cTn>
                              </p:par>
                            </p:childTnLst>
                          </p:cTn>
                        </p:par>
                        <p:par>
                          <p:cTn id="136" fill="hold">
                            <p:stCondLst>
                              <p:cond delay="1000"/>
                            </p:stCondLst>
                            <p:childTnLst>
                              <p:par>
                                <p:cTn id="137" presetID="22" presetClass="entr" presetSubtype="8" fill="hold" nodeType="afterEffect">
                                  <p:stCondLst>
                                    <p:cond delay="0"/>
                                  </p:stCondLst>
                                  <p:childTnLst>
                                    <p:set>
                                      <p:cBhvr>
                                        <p:cTn id="138" dur="1" fill="hold">
                                          <p:stCondLst>
                                            <p:cond delay="0"/>
                                          </p:stCondLst>
                                        </p:cTn>
                                        <p:tgtEl>
                                          <p:spTgt spid="91"/>
                                        </p:tgtEl>
                                        <p:attrNameLst>
                                          <p:attrName>style.visibility</p:attrName>
                                        </p:attrNameLst>
                                      </p:cBhvr>
                                      <p:to>
                                        <p:strVal val="visible"/>
                                      </p:to>
                                    </p:set>
                                    <p:animEffect transition="in" filter="wipe(left)">
                                      <p:cBhvr>
                                        <p:cTn id="139" dur="500"/>
                                        <p:tgtEl>
                                          <p:spTgt spid="91"/>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grpId="0" nodeType="clickEffect">
                                  <p:stCondLst>
                                    <p:cond delay="0"/>
                                  </p:stCondLst>
                                  <p:childTnLst>
                                    <p:set>
                                      <p:cBhvr>
                                        <p:cTn id="143" dur="1" fill="hold">
                                          <p:stCondLst>
                                            <p:cond delay="0"/>
                                          </p:stCondLst>
                                        </p:cTn>
                                        <p:tgtEl>
                                          <p:spTgt spid="420"/>
                                        </p:tgtEl>
                                        <p:attrNameLst>
                                          <p:attrName>style.visibility</p:attrName>
                                        </p:attrNameLst>
                                      </p:cBhvr>
                                      <p:to>
                                        <p:strVal val="visible"/>
                                      </p:to>
                                    </p:set>
                                    <p:animEffect transition="in" filter="fade">
                                      <p:cBhvr>
                                        <p:cTn id="144" dur="500"/>
                                        <p:tgtEl>
                                          <p:spTgt spid="420"/>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419"/>
                                        </p:tgtEl>
                                        <p:attrNameLst>
                                          <p:attrName>style.visibility</p:attrName>
                                        </p:attrNameLst>
                                      </p:cBhvr>
                                      <p:to>
                                        <p:strVal val="visible"/>
                                      </p:to>
                                    </p:set>
                                    <p:animEffect transition="in" filter="fade">
                                      <p:cBhvr>
                                        <p:cTn id="147" dur="500"/>
                                        <p:tgtEl>
                                          <p:spTgt spid="419"/>
                                        </p:tgtEl>
                                      </p:cBhvr>
                                    </p:animEffect>
                                  </p:childTnLst>
                                </p:cTn>
                              </p:par>
                              <p:par>
                                <p:cTn id="148" presetID="53" presetClass="entr" presetSubtype="16" fill="hold" nodeType="withEffect">
                                  <p:stCondLst>
                                    <p:cond delay="0"/>
                                  </p:stCondLst>
                                  <p:childTnLst>
                                    <p:set>
                                      <p:cBhvr>
                                        <p:cTn id="149" dur="1" fill="hold">
                                          <p:stCondLst>
                                            <p:cond delay="0"/>
                                          </p:stCondLst>
                                        </p:cTn>
                                        <p:tgtEl>
                                          <p:spTgt spid="461"/>
                                        </p:tgtEl>
                                        <p:attrNameLst>
                                          <p:attrName>style.visibility</p:attrName>
                                        </p:attrNameLst>
                                      </p:cBhvr>
                                      <p:to>
                                        <p:strVal val="visible"/>
                                      </p:to>
                                    </p:set>
                                    <p:anim calcmode="lin" valueType="num">
                                      <p:cBhvr>
                                        <p:cTn id="150" dur="500" fill="hold"/>
                                        <p:tgtEl>
                                          <p:spTgt spid="461"/>
                                        </p:tgtEl>
                                        <p:attrNameLst>
                                          <p:attrName>ppt_w</p:attrName>
                                        </p:attrNameLst>
                                      </p:cBhvr>
                                      <p:tavLst>
                                        <p:tav tm="0">
                                          <p:val>
                                            <p:fltVal val="0"/>
                                          </p:val>
                                        </p:tav>
                                        <p:tav tm="100000">
                                          <p:val>
                                            <p:strVal val="#ppt_w"/>
                                          </p:val>
                                        </p:tav>
                                      </p:tavLst>
                                    </p:anim>
                                    <p:anim calcmode="lin" valueType="num">
                                      <p:cBhvr>
                                        <p:cTn id="151" dur="500" fill="hold"/>
                                        <p:tgtEl>
                                          <p:spTgt spid="461"/>
                                        </p:tgtEl>
                                        <p:attrNameLst>
                                          <p:attrName>ppt_h</p:attrName>
                                        </p:attrNameLst>
                                      </p:cBhvr>
                                      <p:tavLst>
                                        <p:tav tm="0">
                                          <p:val>
                                            <p:fltVal val="0"/>
                                          </p:val>
                                        </p:tav>
                                        <p:tav tm="100000">
                                          <p:val>
                                            <p:strVal val="#ppt_h"/>
                                          </p:val>
                                        </p:tav>
                                      </p:tavLst>
                                    </p:anim>
                                    <p:animEffect transition="in" filter="fade">
                                      <p:cBhvr>
                                        <p:cTn id="152" dur="500"/>
                                        <p:tgtEl>
                                          <p:spTgt spid="461"/>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408"/>
                                        </p:tgtEl>
                                        <p:attrNameLst>
                                          <p:attrName>style.visibility</p:attrName>
                                        </p:attrNameLst>
                                      </p:cBhvr>
                                      <p:to>
                                        <p:strVal val="visible"/>
                                      </p:to>
                                    </p:set>
                                    <p:animEffect transition="in" filter="fade">
                                      <p:cBhvr>
                                        <p:cTn id="157" dur="500"/>
                                        <p:tgtEl>
                                          <p:spTgt spid="408"/>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395"/>
                                        </p:tgtEl>
                                        <p:attrNameLst>
                                          <p:attrName>style.visibility</p:attrName>
                                        </p:attrNameLst>
                                      </p:cBhvr>
                                      <p:to>
                                        <p:strVal val="visible"/>
                                      </p:to>
                                    </p:set>
                                    <p:animEffect transition="in" filter="fade">
                                      <p:cBhvr>
                                        <p:cTn id="160" dur="500"/>
                                        <p:tgtEl>
                                          <p:spTgt spid="395"/>
                                        </p:tgtEl>
                                      </p:cBhvr>
                                    </p:animEffect>
                                  </p:childTnLst>
                                </p:cTn>
                              </p:par>
                              <p:par>
                                <p:cTn id="161" presetID="53" presetClass="entr" presetSubtype="16" fill="hold" nodeType="withEffect">
                                  <p:stCondLst>
                                    <p:cond delay="0"/>
                                  </p:stCondLst>
                                  <p:childTnLst>
                                    <p:set>
                                      <p:cBhvr>
                                        <p:cTn id="162" dur="1" fill="hold">
                                          <p:stCondLst>
                                            <p:cond delay="0"/>
                                          </p:stCondLst>
                                        </p:cTn>
                                        <p:tgtEl>
                                          <p:spTgt spid="459"/>
                                        </p:tgtEl>
                                        <p:attrNameLst>
                                          <p:attrName>style.visibility</p:attrName>
                                        </p:attrNameLst>
                                      </p:cBhvr>
                                      <p:to>
                                        <p:strVal val="visible"/>
                                      </p:to>
                                    </p:set>
                                    <p:anim calcmode="lin" valueType="num">
                                      <p:cBhvr>
                                        <p:cTn id="163" dur="500" fill="hold"/>
                                        <p:tgtEl>
                                          <p:spTgt spid="459"/>
                                        </p:tgtEl>
                                        <p:attrNameLst>
                                          <p:attrName>ppt_w</p:attrName>
                                        </p:attrNameLst>
                                      </p:cBhvr>
                                      <p:tavLst>
                                        <p:tav tm="0">
                                          <p:val>
                                            <p:fltVal val="0"/>
                                          </p:val>
                                        </p:tav>
                                        <p:tav tm="100000">
                                          <p:val>
                                            <p:strVal val="#ppt_w"/>
                                          </p:val>
                                        </p:tav>
                                      </p:tavLst>
                                    </p:anim>
                                    <p:anim calcmode="lin" valueType="num">
                                      <p:cBhvr>
                                        <p:cTn id="164" dur="500" fill="hold"/>
                                        <p:tgtEl>
                                          <p:spTgt spid="459"/>
                                        </p:tgtEl>
                                        <p:attrNameLst>
                                          <p:attrName>ppt_h</p:attrName>
                                        </p:attrNameLst>
                                      </p:cBhvr>
                                      <p:tavLst>
                                        <p:tav tm="0">
                                          <p:val>
                                            <p:fltVal val="0"/>
                                          </p:val>
                                        </p:tav>
                                        <p:tav tm="100000">
                                          <p:val>
                                            <p:strVal val="#ppt_h"/>
                                          </p:val>
                                        </p:tav>
                                      </p:tavLst>
                                    </p:anim>
                                    <p:animEffect transition="in" filter="fade">
                                      <p:cBhvr>
                                        <p:cTn id="165" dur="500"/>
                                        <p:tgtEl>
                                          <p:spTgt spid="459"/>
                                        </p:tgtEl>
                                      </p:cBhvr>
                                    </p:animEffect>
                                  </p:childTnLst>
                                </p:cTn>
                              </p:par>
                              <p:par>
                                <p:cTn id="166" presetID="53" presetClass="entr" presetSubtype="16" fill="hold" grpId="0" nodeType="withEffect">
                                  <p:stCondLst>
                                    <p:cond delay="0"/>
                                  </p:stCondLst>
                                  <p:childTnLst>
                                    <p:set>
                                      <p:cBhvr>
                                        <p:cTn id="167" dur="1" fill="hold">
                                          <p:stCondLst>
                                            <p:cond delay="0"/>
                                          </p:stCondLst>
                                        </p:cTn>
                                        <p:tgtEl>
                                          <p:spTgt spid="29"/>
                                        </p:tgtEl>
                                        <p:attrNameLst>
                                          <p:attrName>style.visibility</p:attrName>
                                        </p:attrNameLst>
                                      </p:cBhvr>
                                      <p:to>
                                        <p:strVal val="visible"/>
                                      </p:to>
                                    </p:set>
                                    <p:anim calcmode="lin" valueType="num">
                                      <p:cBhvr>
                                        <p:cTn id="168" dur="500" fill="hold"/>
                                        <p:tgtEl>
                                          <p:spTgt spid="29"/>
                                        </p:tgtEl>
                                        <p:attrNameLst>
                                          <p:attrName>ppt_w</p:attrName>
                                        </p:attrNameLst>
                                      </p:cBhvr>
                                      <p:tavLst>
                                        <p:tav tm="0">
                                          <p:val>
                                            <p:fltVal val="0"/>
                                          </p:val>
                                        </p:tav>
                                        <p:tav tm="100000">
                                          <p:val>
                                            <p:strVal val="#ppt_w"/>
                                          </p:val>
                                        </p:tav>
                                      </p:tavLst>
                                    </p:anim>
                                    <p:anim calcmode="lin" valueType="num">
                                      <p:cBhvr>
                                        <p:cTn id="169" dur="500" fill="hold"/>
                                        <p:tgtEl>
                                          <p:spTgt spid="29"/>
                                        </p:tgtEl>
                                        <p:attrNameLst>
                                          <p:attrName>ppt_h</p:attrName>
                                        </p:attrNameLst>
                                      </p:cBhvr>
                                      <p:tavLst>
                                        <p:tav tm="0">
                                          <p:val>
                                            <p:fltVal val="0"/>
                                          </p:val>
                                        </p:tav>
                                        <p:tav tm="100000">
                                          <p:val>
                                            <p:strVal val="#ppt_h"/>
                                          </p:val>
                                        </p:tav>
                                      </p:tavLst>
                                    </p:anim>
                                    <p:animEffect transition="in" filter="fade">
                                      <p:cBhvr>
                                        <p:cTn id="170" dur="500"/>
                                        <p:tgtEl>
                                          <p:spTgt spid="29"/>
                                        </p:tgtEl>
                                      </p:cBhvr>
                                    </p:animEffect>
                                  </p:childTnLst>
                                </p:cTn>
                              </p:par>
                            </p:childTnLst>
                          </p:cTn>
                        </p:par>
                      </p:childTnLst>
                    </p:cTn>
                  </p:par>
                  <p:par>
                    <p:cTn id="171" fill="hold">
                      <p:stCondLst>
                        <p:cond delay="indefinite"/>
                      </p:stCondLst>
                      <p:childTnLst>
                        <p:par>
                          <p:cTn id="172" fill="hold">
                            <p:stCondLst>
                              <p:cond delay="0"/>
                            </p:stCondLst>
                            <p:childTnLst>
                              <p:par>
                                <p:cTn id="173" presetID="10" presetClass="entr" presetSubtype="0" fill="hold" nodeType="clickEffect">
                                  <p:stCondLst>
                                    <p:cond delay="0"/>
                                  </p:stCondLst>
                                  <p:childTnLst>
                                    <p:set>
                                      <p:cBhvr>
                                        <p:cTn id="174" dur="1" fill="hold">
                                          <p:stCondLst>
                                            <p:cond delay="0"/>
                                          </p:stCondLst>
                                        </p:cTn>
                                        <p:tgtEl>
                                          <p:spTgt spid="25"/>
                                        </p:tgtEl>
                                        <p:attrNameLst>
                                          <p:attrName>style.visibility</p:attrName>
                                        </p:attrNameLst>
                                      </p:cBhvr>
                                      <p:to>
                                        <p:strVal val="visible"/>
                                      </p:to>
                                    </p:set>
                                    <p:animEffect transition="in" filter="fade">
                                      <p:cBhvr>
                                        <p:cTn id="175" dur="500"/>
                                        <p:tgtEl>
                                          <p:spTgt spid="25"/>
                                        </p:tgtEl>
                                      </p:cBhvr>
                                    </p:animEffect>
                                  </p:childTnLst>
                                </p:cTn>
                              </p:par>
                              <p:par>
                                <p:cTn id="176" presetID="53" presetClass="entr" presetSubtype="16" fill="hold" nodeType="withEffect">
                                  <p:stCondLst>
                                    <p:cond delay="250"/>
                                  </p:stCondLst>
                                  <p:childTnLst>
                                    <p:set>
                                      <p:cBhvr>
                                        <p:cTn id="177" dur="1" fill="hold">
                                          <p:stCondLst>
                                            <p:cond delay="0"/>
                                          </p:stCondLst>
                                        </p:cTn>
                                        <p:tgtEl>
                                          <p:spTgt spid="30"/>
                                        </p:tgtEl>
                                        <p:attrNameLst>
                                          <p:attrName>style.visibility</p:attrName>
                                        </p:attrNameLst>
                                      </p:cBhvr>
                                      <p:to>
                                        <p:strVal val="visible"/>
                                      </p:to>
                                    </p:set>
                                    <p:anim calcmode="lin" valueType="num">
                                      <p:cBhvr>
                                        <p:cTn id="178" dur="500" fill="hold"/>
                                        <p:tgtEl>
                                          <p:spTgt spid="30"/>
                                        </p:tgtEl>
                                        <p:attrNameLst>
                                          <p:attrName>ppt_w</p:attrName>
                                        </p:attrNameLst>
                                      </p:cBhvr>
                                      <p:tavLst>
                                        <p:tav tm="0">
                                          <p:val>
                                            <p:fltVal val="0"/>
                                          </p:val>
                                        </p:tav>
                                        <p:tav tm="100000">
                                          <p:val>
                                            <p:strVal val="#ppt_w"/>
                                          </p:val>
                                        </p:tav>
                                      </p:tavLst>
                                    </p:anim>
                                    <p:anim calcmode="lin" valueType="num">
                                      <p:cBhvr>
                                        <p:cTn id="179" dur="500" fill="hold"/>
                                        <p:tgtEl>
                                          <p:spTgt spid="30"/>
                                        </p:tgtEl>
                                        <p:attrNameLst>
                                          <p:attrName>ppt_h</p:attrName>
                                        </p:attrNameLst>
                                      </p:cBhvr>
                                      <p:tavLst>
                                        <p:tav tm="0">
                                          <p:val>
                                            <p:fltVal val="0"/>
                                          </p:val>
                                        </p:tav>
                                        <p:tav tm="100000">
                                          <p:val>
                                            <p:strVal val="#ppt_h"/>
                                          </p:val>
                                        </p:tav>
                                      </p:tavLst>
                                    </p:anim>
                                    <p:animEffect transition="in" filter="fade">
                                      <p:cBhvr>
                                        <p:cTn id="180" dur="500"/>
                                        <p:tgtEl>
                                          <p:spTgt spid="30"/>
                                        </p:tgtEl>
                                      </p:cBhvr>
                                    </p:animEffect>
                                  </p:childTnLst>
                                </p:cTn>
                              </p:par>
                              <p:par>
                                <p:cTn id="181" presetID="53" presetClass="entr" presetSubtype="16" fill="hold" nodeType="withEffect">
                                  <p:stCondLst>
                                    <p:cond delay="500"/>
                                  </p:stCondLst>
                                  <p:childTnLst>
                                    <p:set>
                                      <p:cBhvr>
                                        <p:cTn id="182" dur="1" fill="hold">
                                          <p:stCondLst>
                                            <p:cond delay="0"/>
                                          </p:stCondLst>
                                        </p:cTn>
                                        <p:tgtEl>
                                          <p:spTgt spid="377"/>
                                        </p:tgtEl>
                                        <p:attrNameLst>
                                          <p:attrName>style.visibility</p:attrName>
                                        </p:attrNameLst>
                                      </p:cBhvr>
                                      <p:to>
                                        <p:strVal val="visible"/>
                                      </p:to>
                                    </p:set>
                                    <p:anim calcmode="lin" valueType="num">
                                      <p:cBhvr>
                                        <p:cTn id="183" dur="500" fill="hold"/>
                                        <p:tgtEl>
                                          <p:spTgt spid="377"/>
                                        </p:tgtEl>
                                        <p:attrNameLst>
                                          <p:attrName>ppt_w</p:attrName>
                                        </p:attrNameLst>
                                      </p:cBhvr>
                                      <p:tavLst>
                                        <p:tav tm="0">
                                          <p:val>
                                            <p:fltVal val="0"/>
                                          </p:val>
                                        </p:tav>
                                        <p:tav tm="100000">
                                          <p:val>
                                            <p:strVal val="#ppt_w"/>
                                          </p:val>
                                        </p:tav>
                                      </p:tavLst>
                                    </p:anim>
                                    <p:anim calcmode="lin" valueType="num">
                                      <p:cBhvr>
                                        <p:cTn id="184" dur="500" fill="hold"/>
                                        <p:tgtEl>
                                          <p:spTgt spid="377"/>
                                        </p:tgtEl>
                                        <p:attrNameLst>
                                          <p:attrName>ppt_h</p:attrName>
                                        </p:attrNameLst>
                                      </p:cBhvr>
                                      <p:tavLst>
                                        <p:tav tm="0">
                                          <p:val>
                                            <p:fltVal val="0"/>
                                          </p:val>
                                        </p:tav>
                                        <p:tav tm="100000">
                                          <p:val>
                                            <p:strVal val="#ppt_h"/>
                                          </p:val>
                                        </p:tav>
                                      </p:tavLst>
                                    </p:anim>
                                    <p:animEffect transition="in" filter="fade">
                                      <p:cBhvr>
                                        <p:cTn id="185" dur="500"/>
                                        <p:tgtEl>
                                          <p:spTgt spid="377"/>
                                        </p:tgtEl>
                                      </p:cBhvr>
                                    </p:animEffect>
                                  </p:childTnLst>
                                </p:cTn>
                              </p:par>
                              <p:par>
                                <p:cTn id="186" presetID="53" presetClass="entr" presetSubtype="16" fill="hold" grpId="0" nodeType="withEffect">
                                  <p:stCondLst>
                                    <p:cond delay="750"/>
                                  </p:stCondLst>
                                  <p:childTnLst>
                                    <p:set>
                                      <p:cBhvr>
                                        <p:cTn id="187" dur="1" fill="hold">
                                          <p:stCondLst>
                                            <p:cond delay="0"/>
                                          </p:stCondLst>
                                        </p:cTn>
                                        <p:tgtEl>
                                          <p:spTgt spid="174"/>
                                        </p:tgtEl>
                                        <p:attrNameLst>
                                          <p:attrName>style.visibility</p:attrName>
                                        </p:attrNameLst>
                                      </p:cBhvr>
                                      <p:to>
                                        <p:strVal val="visible"/>
                                      </p:to>
                                    </p:set>
                                    <p:anim calcmode="lin" valueType="num">
                                      <p:cBhvr>
                                        <p:cTn id="188" dur="500" fill="hold"/>
                                        <p:tgtEl>
                                          <p:spTgt spid="174"/>
                                        </p:tgtEl>
                                        <p:attrNameLst>
                                          <p:attrName>ppt_w</p:attrName>
                                        </p:attrNameLst>
                                      </p:cBhvr>
                                      <p:tavLst>
                                        <p:tav tm="0">
                                          <p:val>
                                            <p:fltVal val="0"/>
                                          </p:val>
                                        </p:tav>
                                        <p:tav tm="100000">
                                          <p:val>
                                            <p:strVal val="#ppt_w"/>
                                          </p:val>
                                        </p:tav>
                                      </p:tavLst>
                                    </p:anim>
                                    <p:anim calcmode="lin" valueType="num">
                                      <p:cBhvr>
                                        <p:cTn id="189" dur="500" fill="hold"/>
                                        <p:tgtEl>
                                          <p:spTgt spid="174"/>
                                        </p:tgtEl>
                                        <p:attrNameLst>
                                          <p:attrName>ppt_h</p:attrName>
                                        </p:attrNameLst>
                                      </p:cBhvr>
                                      <p:tavLst>
                                        <p:tav tm="0">
                                          <p:val>
                                            <p:fltVal val="0"/>
                                          </p:val>
                                        </p:tav>
                                        <p:tav tm="100000">
                                          <p:val>
                                            <p:strVal val="#ppt_h"/>
                                          </p:val>
                                        </p:tav>
                                      </p:tavLst>
                                    </p:anim>
                                    <p:animEffect transition="in" filter="fade">
                                      <p:cBhvr>
                                        <p:cTn id="190" dur="500"/>
                                        <p:tgtEl>
                                          <p:spTgt spid="174"/>
                                        </p:tgtEl>
                                      </p:cBhvr>
                                    </p:animEffect>
                                  </p:childTnLst>
                                </p:cTn>
                              </p:par>
                            </p:childTnLst>
                          </p:cTn>
                        </p:par>
                      </p:childTnLst>
                    </p:cTn>
                  </p:par>
                  <p:par>
                    <p:cTn id="191" fill="hold">
                      <p:stCondLst>
                        <p:cond delay="indefinite"/>
                      </p:stCondLst>
                      <p:childTnLst>
                        <p:par>
                          <p:cTn id="192" fill="hold">
                            <p:stCondLst>
                              <p:cond delay="0"/>
                            </p:stCondLst>
                            <p:childTnLst>
                              <p:par>
                                <p:cTn id="193" presetID="10" presetClass="entr" presetSubtype="0" fill="hold" nodeType="clickEffect">
                                  <p:stCondLst>
                                    <p:cond delay="0"/>
                                  </p:stCondLst>
                                  <p:childTnLst>
                                    <p:set>
                                      <p:cBhvr>
                                        <p:cTn id="194" dur="1" fill="hold">
                                          <p:stCondLst>
                                            <p:cond delay="0"/>
                                          </p:stCondLst>
                                        </p:cTn>
                                        <p:tgtEl>
                                          <p:spTgt spid="37"/>
                                        </p:tgtEl>
                                        <p:attrNameLst>
                                          <p:attrName>style.visibility</p:attrName>
                                        </p:attrNameLst>
                                      </p:cBhvr>
                                      <p:to>
                                        <p:strVal val="visible"/>
                                      </p:to>
                                    </p:set>
                                    <p:animEffect transition="in" filter="fade">
                                      <p:cBhvr>
                                        <p:cTn id="195" dur="500"/>
                                        <p:tgtEl>
                                          <p:spTgt spid="37"/>
                                        </p:tgtEl>
                                      </p:cBhvr>
                                    </p:animEffect>
                                  </p:childTnLst>
                                </p:cTn>
                              </p:par>
                            </p:childTnLst>
                          </p:cTn>
                        </p:par>
                      </p:childTnLst>
                    </p:cTn>
                  </p:par>
                  <p:par>
                    <p:cTn id="196" fill="hold">
                      <p:stCondLst>
                        <p:cond delay="indefinite"/>
                      </p:stCondLst>
                      <p:childTnLst>
                        <p:par>
                          <p:cTn id="197" fill="hold">
                            <p:stCondLst>
                              <p:cond delay="0"/>
                            </p:stCondLst>
                            <p:childTnLst>
                              <p:par>
                                <p:cTn id="198" presetID="22" presetClass="entr" presetSubtype="8" fill="hold" nodeType="clickEffect">
                                  <p:stCondLst>
                                    <p:cond delay="0"/>
                                  </p:stCondLst>
                                  <p:childTnLst>
                                    <p:set>
                                      <p:cBhvr>
                                        <p:cTn id="199" dur="1" fill="hold">
                                          <p:stCondLst>
                                            <p:cond delay="0"/>
                                          </p:stCondLst>
                                        </p:cTn>
                                        <p:tgtEl>
                                          <p:spTgt spid="23"/>
                                        </p:tgtEl>
                                        <p:attrNameLst>
                                          <p:attrName>style.visibility</p:attrName>
                                        </p:attrNameLst>
                                      </p:cBhvr>
                                      <p:to>
                                        <p:strVal val="visible"/>
                                      </p:to>
                                    </p:set>
                                    <p:animEffect transition="in" filter="wipe(left)">
                                      <p:cBhvr>
                                        <p:cTn id="200" dur="500"/>
                                        <p:tgtEl>
                                          <p:spTgt spid="23"/>
                                        </p:tgtEl>
                                      </p:cBhvr>
                                    </p:animEffect>
                                  </p:childTnLst>
                                </p:cTn>
                              </p:par>
                              <p:par>
                                <p:cTn id="201" presetID="10" presetClass="entr" presetSubtype="0" fill="hold" grpId="0" nodeType="withEffect">
                                  <p:stCondLst>
                                    <p:cond delay="0"/>
                                  </p:stCondLst>
                                  <p:childTnLst>
                                    <p:set>
                                      <p:cBhvr>
                                        <p:cTn id="202" dur="1" fill="hold">
                                          <p:stCondLst>
                                            <p:cond delay="0"/>
                                          </p:stCondLst>
                                        </p:cTn>
                                        <p:tgtEl>
                                          <p:spTgt spid="152"/>
                                        </p:tgtEl>
                                        <p:attrNameLst>
                                          <p:attrName>style.visibility</p:attrName>
                                        </p:attrNameLst>
                                      </p:cBhvr>
                                      <p:to>
                                        <p:strVal val="visible"/>
                                      </p:to>
                                    </p:set>
                                    <p:animEffect transition="in" filter="fade">
                                      <p:cBhvr>
                                        <p:cTn id="203" dur="500"/>
                                        <p:tgtEl>
                                          <p:spTgt spid="152"/>
                                        </p:tgtEl>
                                      </p:cBhvr>
                                    </p:animEffect>
                                  </p:childTnLst>
                                </p:cTn>
                              </p:par>
                              <p:par>
                                <p:cTn id="204" presetID="10" presetClass="entr" presetSubtype="0" fill="hold" grpId="0" nodeType="withEffect">
                                  <p:stCondLst>
                                    <p:cond delay="250"/>
                                  </p:stCondLst>
                                  <p:childTnLst>
                                    <p:set>
                                      <p:cBhvr>
                                        <p:cTn id="205" dur="1" fill="hold">
                                          <p:stCondLst>
                                            <p:cond delay="0"/>
                                          </p:stCondLst>
                                        </p:cTn>
                                        <p:tgtEl>
                                          <p:spTgt spid="16"/>
                                        </p:tgtEl>
                                        <p:attrNameLst>
                                          <p:attrName>style.visibility</p:attrName>
                                        </p:attrNameLst>
                                      </p:cBhvr>
                                      <p:to>
                                        <p:strVal val="visible"/>
                                      </p:to>
                                    </p:set>
                                    <p:animEffect transition="in" filter="fade">
                                      <p:cBhvr>
                                        <p:cTn id="206" dur="500"/>
                                        <p:tgtEl>
                                          <p:spTgt spid="16"/>
                                        </p:tgtEl>
                                      </p:cBhvr>
                                    </p:animEffect>
                                  </p:childTnLst>
                                </p:cTn>
                              </p:par>
                            </p:childTnLst>
                          </p:cTn>
                        </p:par>
                      </p:childTnLst>
                    </p:cTn>
                  </p:par>
                  <p:par>
                    <p:cTn id="207" fill="hold">
                      <p:stCondLst>
                        <p:cond delay="indefinite"/>
                      </p:stCondLst>
                      <p:childTnLst>
                        <p:par>
                          <p:cTn id="208" fill="hold">
                            <p:stCondLst>
                              <p:cond delay="0"/>
                            </p:stCondLst>
                            <p:childTnLst>
                              <p:par>
                                <p:cTn id="209" presetID="42" presetClass="entr" presetSubtype="0" fill="hold" nodeType="clickEffect">
                                  <p:stCondLst>
                                    <p:cond delay="0"/>
                                  </p:stCondLst>
                                  <p:childTnLst>
                                    <p:set>
                                      <p:cBhvr>
                                        <p:cTn id="210" dur="1" fill="hold">
                                          <p:stCondLst>
                                            <p:cond delay="0"/>
                                          </p:stCondLst>
                                        </p:cTn>
                                        <p:tgtEl>
                                          <p:spTgt spid="34"/>
                                        </p:tgtEl>
                                        <p:attrNameLst>
                                          <p:attrName>style.visibility</p:attrName>
                                        </p:attrNameLst>
                                      </p:cBhvr>
                                      <p:to>
                                        <p:strVal val="visible"/>
                                      </p:to>
                                    </p:set>
                                    <p:animEffect transition="in" filter="fade">
                                      <p:cBhvr>
                                        <p:cTn id="211" dur="1000"/>
                                        <p:tgtEl>
                                          <p:spTgt spid="34"/>
                                        </p:tgtEl>
                                      </p:cBhvr>
                                    </p:animEffect>
                                    <p:anim calcmode="lin" valueType="num">
                                      <p:cBhvr>
                                        <p:cTn id="212" dur="1000" fill="hold"/>
                                        <p:tgtEl>
                                          <p:spTgt spid="34"/>
                                        </p:tgtEl>
                                        <p:attrNameLst>
                                          <p:attrName>ppt_x</p:attrName>
                                        </p:attrNameLst>
                                      </p:cBhvr>
                                      <p:tavLst>
                                        <p:tav tm="0">
                                          <p:val>
                                            <p:strVal val="#ppt_x"/>
                                          </p:val>
                                        </p:tav>
                                        <p:tav tm="100000">
                                          <p:val>
                                            <p:strVal val="#ppt_x"/>
                                          </p:val>
                                        </p:tav>
                                      </p:tavLst>
                                    </p:anim>
                                    <p:anim calcmode="lin" valueType="num">
                                      <p:cBhvr>
                                        <p:cTn id="213" dur="1000" fill="hold"/>
                                        <p:tgtEl>
                                          <p:spTgt spid="34"/>
                                        </p:tgtEl>
                                        <p:attrNameLst>
                                          <p:attrName>ppt_y</p:attrName>
                                        </p:attrNameLst>
                                      </p:cBhvr>
                                      <p:tavLst>
                                        <p:tav tm="0">
                                          <p:val>
                                            <p:strVal val="#ppt_y+.1"/>
                                          </p:val>
                                        </p:tav>
                                        <p:tav tm="100000">
                                          <p:val>
                                            <p:strVal val="#ppt_y"/>
                                          </p:val>
                                        </p:tav>
                                      </p:tavLst>
                                    </p:anim>
                                  </p:childTnLst>
                                </p:cTn>
                              </p:par>
                              <p:par>
                                <p:cTn id="214" presetID="10" presetClass="entr" presetSubtype="0" fill="hold" nodeType="withEffect">
                                  <p:stCondLst>
                                    <p:cond delay="0"/>
                                  </p:stCondLst>
                                  <p:childTnLst>
                                    <p:set>
                                      <p:cBhvr>
                                        <p:cTn id="215" dur="1" fill="hold">
                                          <p:stCondLst>
                                            <p:cond delay="0"/>
                                          </p:stCondLst>
                                        </p:cTn>
                                        <p:tgtEl>
                                          <p:spTgt spid="720"/>
                                        </p:tgtEl>
                                        <p:attrNameLst>
                                          <p:attrName>style.visibility</p:attrName>
                                        </p:attrNameLst>
                                      </p:cBhvr>
                                      <p:to>
                                        <p:strVal val="visible"/>
                                      </p:to>
                                    </p:set>
                                    <p:animEffect transition="in" filter="fade">
                                      <p:cBhvr>
                                        <p:cTn id="216" dur="500"/>
                                        <p:tgtEl>
                                          <p:spTgt spid="720"/>
                                        </p:tgtEl>
                                      </p:cBhvr>
                                    </p:animEffect>
                                  </p:childTnLst>
                                </p:cTn>
                              </p:par>
                            </p:childTnLst>
                          </p:cTn>
                        </p:par>
                      </p:childTnLst>
                    </p:cTn>
                  </p:par>
                  <p:par>
                    <p:cTn id="217" fill="hold">
                      <p:stCondLst>
                        <p:cond delay="indefinite"/>
                      </p:stCondLst>
                      <p:childTnLst>
                        <p:par>
                          <p:cTn id="218" fill="hold">
                            <p:stCondLst>
                              <p:cond delay="0"/>
                            </p:stCondLst>
                            <p:childTnLst>
                              <p:par>
                                <p:cTn id="219" presetID="53" presetClass="entr" presetSubtype="16" fill="hold" nodeType="clickEffect">
                                  <p:stCondLst>
                                    <p:cond delay="0"/>
                                  </p:stCondLst>
                                  <p:childTnLst>
                                    <p:set>
                                      <p:cBhvr>
                                        <p:cTn id="220" dur="1" fill="hold">
                                          <p:stCondLst>
                                            <p:cond delay="0"/>
                                          </p:stCondLst>
                                        </p:cTn>
                                        <p:tgtEl>
                                          <p:spTgt spid="607"/>
                                        </p:tgtEl>
                                        <p:attrNameLst>
                                          <p:attrName>style.visibility</p:attrName>
                                        </p:attrNameLst>
                                      </p:cBhvr>
                                      <p:to>
                                        <p:strVal val="visible"/>
                                      </p:to>
                                    </p:set>
                                    <p:anim calcmode="lin" valueType="num">
                                      <p:cBhvr>
                                        <p:cTn id="221" dur="500" fill="hold"/>
                                        <p:tgtEl>
                                          <p:spTgt spid="607"/>
                                        </p:tgtEl>
                                        <p:attrNameLst>
                                          <p:attrName>ppt_w</p:attrName>
                                        </p:attrNameLst>
                                      </p:cBhvr>
                                      <p:tavLst>
                                        <p:tav tm="0">
                                          <p:val>
                                            <p:fltVal val="0"/>
                                          </p:val>
                                        </p:tav>
                                        <p:tav tm="100000">
                                          <p:val>
                                            <p:strVal val="#ppt_w"/>
                                          </p:val>
                                        </p:tav>
                                      </p:tavLst>
                                    </p:anim>
                                    <p:anim calcmode="lin" valueType="num">
                                      <p:cBhvr>
                                        <p:cTn id="222" dur="500" fill="hold"/>
                                        <p:tgtEl>
                                          <p:spTgt spid="607"/>
                                        </p:tgtEl>
                                        <p:attrNameLst>
                                          <p:attrName>ppt_h</p:attrName>
                                        </p:attrNameLst>
                                      </p:cBhvr>
                                      <p:tavLst>
                                        <p:tav tm="0">
                                          <p:val>
                                            <p:fltVal val="0"/>
                                          </p:val>
                                        </p:tav>
                                        <p:tav tm="100000">
                                          <p:val>
                                            <p:strVal val="#ppt_h"/>
                                          </p:val>
                                        </p:tav>
                                      </p:tavLst>
                                    </p:anim>
                                    <p:animEffect transition="in" filter="fade">
                                      <p:cBhvr>
                                        <p:cTn id="223" dur="500"/>
                                        <p:tgtEl>
                                          <p:spTgt spid="607"/>
                                        </p:tgtEl>
                                      </p:cBhvr>
                                    </p:animEffect>
                                  </p:childTnLst>
                                </p:cTn>
                              </p:par>
                              <p:par>
                                <p:cTn id="224" presetID="53" presetClass="entr" presetSubtype="16" fill="hold" nodeType="withEffect">
                                  <p:stCondLst>
                                    <p:cond delay="0"/>
                                  </p:stCondLst>
                                  <p:childTnLst>
                                    <p:set>
                                      <p:cBhvr>
                                        <p:cTn id="225" dur="1" fill="hold">
                                          <p:stCondLst>
                                            <p:cond delay="0"/>
                                          </p:stCondLst>
                                        </p:cTn>
                                        <p:tgtEl>
                                          <p:spTgt spid="137"/>
                                        </p:tgtEl>
                                        <p:attrNameLst>
                                          <p:attrName>style.visibility</p:attrName>
                                        </p:attrNameLst>
                                      </p:cBhvr>
                                      <p:to>
                                        <p:strVal val="visible"/>
                                      </p:to>
                                    </p:set>
                                    <p:anim calcmode="lin" valueType="num">
                                      <p:cBhvr>
                                        <p:cTn id="226" dur="500" fill="hold"/>
                                        <p:tgtEl>
                                          <p:spTgt spid="137"/>
                                        </p:tgtEl>
                                        <p:attrNameLst>
                                          <p:attrName>ppt_w</p:attrName>
                                        </p:attrNameLst>
                                      </p:cBhvr>
                                      <p:tavLst>
                                        <p:tav tm="0">
                                          <p:val>
                                            <p:fltVal val="0"/>
                                          </p:val>
                                        </p:tav>
                                        <p:tav tm="100000">
                                          <p:val>
                                            <p:strVal val="#ppt_w"/>
                                          </p:val>
                                        </p:tav>
                                      </p:tavLst>
                                    </p:anim>
                                    <p:anim calcmode="lin" valueType="num">
                                      <p:cBhvr>
                                        <p:cTn id="227" dur="500" fill="hold"/>
                                        <p:tgtEl>
                                          <p:spTgt spid="137"/>
                                        </p:tgtEl>
                                        <p:attrNameLst>
                                          <p:attrName>ppt_h</p:attrName>
                                        </p:attrNameLst>
                                      </p:cBhvr>
                                      <p:tavLst>
                                        <p:tav tm="0">
                                          <p:val>
                                            <p:fltVal val="0"/>
                                          </p:val>
                                        </p:tav>
                                        <p:tav tm="100000">
                                          <p:val>
                                            <p:strVal val="#ppt_h"/>
                                          </p:val>
                                        </p:tav>
                                      </p:tavLst>
                                    </p:anim>
                                    <p:animEffect transition="in" filter="fade">
                                      <p:cBhvr>
                                        <p:cTn id="228" dur="500"/>
                                        <p:tgtEl>
                                          <p:spTgt spid="137"/>
                                        </p:tgtEl>
                                      </p:cBhvr>
                                    </p:animEffect>
                                  </p:childTnLst>
                                </p:cTn>
                              </p:par>
                              <p:par>
                                <p:cTn id="229" presetID="53" presetClass="entr" presetSubtype="16" fill="hold" nodeType="withEffect">
                                  <p:stCondLst>
                                    <p:cond delay="0"/>
                                  </p:stCondLst>
                                  <p:childTnLst>
                                    <p:set>
                                      <p:cBhvr>
                                        <p:cTn id="230" dur="1" fill="hold">
                                          <p:stCondLst>
                                            <p:cond delay="0"/>
                                          </p:stCondLst>
                                        </p:cTn>
                                        <p:tgtEl>
                                          <p:spTgt spid="616"/>
                                        </p:tgtEl>
                                        <p:attrNameLst>
                                          <p:attrName>style.visibility</p:attrName>
                                        </p:attrNameLst>
                                      </p:cBhvr>
                                      <p:to>
                                        <p:strVal val="visible"/>
                                      </p:to>
                                    </p:set>
                                    <p:anim calcmode="lin" valueType="num">
                                      <p:cBhvr>
                                        <p:cTn id="231" dur="500" fill="hold"/>
                                        <p:tgtEl>
                                          <p:spTgt spid="616"/>
                                        </p:tgtEl>
                                        <p:attrNameLst>
                                          <p:attrName>ppt_w</p:attrName>
                                        </p:attrNameLst>
                                      </p:cBhvr>
                                      <p:tavLst>
                                        <p:tav tm="0">
                                          <p:val>
                                            <p:fltVal val="0"/>
                                          </p:val>
                                        </p:tav>
                                        <p:tav tm="100000">
                                          <p:val>
                                            <p:strVal val="#ppt_w"/>
                                          </p:val>
                                        </p:tav>
                                      </p:tavLst>
                                    </p:anim>
                                    <p:anim calcmode="lin" valueType="num">
                                      <p:cBhvr>
                                        <p:cTn id="232" dur="500" fill="hold"/>
                                        <p:tgtEl>
                                          <p:spTgt spid="616"/>
                                        </p:tgtEl>
                                        <p:attrNameLst>
                                          <p:attrName>ppt_h</p:attrName>
                                        </p:attrNameLst>
                                      </p:cBhvr>
                                      <p:tavLst>
                                        <p:tav tm="0">
                                          <p:val>
                                            <p:fltVal val="0"/>
                                          </p:val>
                                        </p:tav>
                                        <p:tav tm="100000">
                                          <p:val>
                                            <p:strVal val="#ppt_h"/>
                                          </p:val>
                                        </p:tav>
                                      </p:tavLst>
                                    </p:anim>
                                    <p:animEffect transition="in" filter="fade">
                                      <p:cBhvr>
                                        <p:cTn id="233" dur="500"/>
                                        <p:tgtEl>
                                          <p:spTgt spid="616"/>
                                        </p:tgtEl>
                                      </p:cBhvr>
                                    </p:animEffect>
                                  </p:childTnLst>
                                </p:cTn>
                              </p:par>
                              <p:par>
                                <p:cTn id="234" presetID="53" presetClass="entr" presetSubtype="16" fill="hold" grpId="0" nodeType="withEffect">
                                  <p:stCondLst>
                                    <p:cond delay="0"/>
                                  </p:stCondLst>
                                  <p:childTnLst>
                                    <p:set>
                                      <p:cBhvr>
                                        <p:cTn id="235" dur="1" fill="hold">
                                          <p:stCondLst>
                                            <p:cond delay="0"/>
                                          </p:stCondLst>
                                        </p:cTn>
                                        <p:tgtEl>
                                          <p:spTgt spid="609"/>
                                        </p:tgtEl>
                                        <p:attrNameLst>
                                          <p:attrName>style.visibility</p:attrName>
                                        </p:attrNameLst>
                                      </p:cBhvr>
                                      <p:to>
                                        <p:strVal val="visible"/>
                                      </p:to>
                                    </p:set>
                                    <p:anim calcmode="lin" valueType="num">
                                      <p:cBhvr>
                                        <p:cTn id="236" dur="500" fill="hold"/>
                                        <p:tgtEl>
                                          <p:spTgt spid="609"/>
                                        </p:tgtEl>
                                        <p:attrNameLst>
                                          <p:attrName>ppt_w</p:attrName>
                                        </p:attrNameLst>
                                      </p:cBhvr>
                                      <p:tavLst>
                                        <p:tav tm="0">
                                          <p:val>
                                            <p:fltVal val="0"/>
                                          </p:val>
                                        </p:tav>
                                        <p:tav tm="100000">
                                          <p:val>
                                            <p:strVal val="#ppt_w"/>
                                          </p:val>
                                        </p:tav>
                                      </p:tavLst>
                                    </p:anim>
                                    <p:anim calcmode="lin" valueType="num">
                                      <p:cBhvr>
                                        <p:cTn id="237" dur="500" fill="hold"/>
                                        <p:tgtEl>
                                          <p:spTgt spid="609"/>
                                        </p:tgtEl>
                                        <p:attrNameLst>
                                          <p:attrName>ppt_h</p:attrName>
                                        </p:attrNameLst>
                                      </p:cBhvr>
                                      <p:tavLst>
                                        <p:tav tm="0">
                                          <p:val>
                                            <p:fltVal val="0"/>
                                          </p:val>
                                        </p:tav>
                                        <p:tav tm="100000">
                                          <p:val>
                                            <p:strVal val="#ppt_h"/>
                                          </p:val>
                                        </p:tav>
                                      </p:tavLst>
                                    </p:anim>
                                    <p:animEffect transition="in" filter="fade">
                                      <p:cBhvr>
                                        <p:cTn id="238" dur="500"/>
                                        <p:tgtEl>
                                          <p:spTgt spid="609"/>
                                        </p:tgtEl>
                                      </p:cBhvr>
                                    </p:animEffect>
                                  </p:childTnLst>
                                </p:cTn>
                              </p:par>
                              <p:par>
                                <p:cTn id="239" presetID="53" presetClass="entr" presetSubtype="16" fill="hold" grpId="0" nodeType="withEffect">
                                  <p:stCondLst>
                                    <p:cond delay="0"/>
                                  </p:stCondLst>
                                  <p:childTnLst>
                                    <p:set>
                                      <p:cBhvr>
                                        <p:cTn id="240" dur="1" fill="hold">
                                          <p:stCondLst>
                                            <p:cond delay="0"/>
                                          </p:stCondLst>
                                        </p:cTn>
                                        <p:tgtEl>
                                          <p:spTgt spid="610"/>
                                        </p:tgtEl>
                                        <p:attrNameLst>
                                          <p:attrName>style.visibility</p:attrName>
                                        </p:attrNameLst>
                                      </p:cBhvr>
                                      <p:to>
                                        <p:strVal val="visible"/>
                                      </p:to>
                                    </p:set>
                                    <p:anim calcmode="lin" valueType="num">
                                      <p:cBhvr>
                                        <p:cTn id="241" dur="500" fill="hold"/>
                                        <p:tgtEl>
                                          <p:spTgt spid="610"/>
                                        </p:tgtEl>
                                        <p:attrNameLst>
                                          <p:attrName>ppt_w</p:attrName>
                                        </p:attrNameLst>
                                      </p:cBhvr>
                                      <p:tavLst>
                                        <p:tav tm="0">
                                          <p:val>
                                            <p:fltVal val="0"/>
                                          </p:val>
                                        </p:tav>
                                        <p:tav tm="100000">
                                          <p:val>
                                            <p:strVal val="#ppt_w"/>
                                          </p:val>
                                        </p:tav>
                                      </p:tavLst>
                                    </p:anim>
                                    <p:anim calcmode="lin" valueType="num">
                                      <p:cBhvr>
                                        <p:cTn id="242" dur="500" fill="hold"/>
                                        <p:tgtEl>
                                          <p:spTgt spid="610"/>
                                        </p:tgtEl>
                                        <p:attrNameLst>
                                          <p:attrName>ppt_h</p:attrName>
                                        </p:attrNameLst>
                                      </p:cBhvr>
                                      <p:tavLst>
                                        <p:tav tm="0">
                                          <p:val>
                                            <p:fltVal val="0"/>
                                          </p:val>
                                        </p:tav>
                                        <p:tav tm="100000">
                                          <p:val>
                                            <p:strVal val="#ppt_h"/>
                                          </p:val>
                                        </p:tav>
                                      </p:tavLst>
                                    </p:anim>
                                    <p:animEffect transition="in" filter="fade">
                                      <p:cBhvr>
                                        <p:cTn id="243" dur="500"/>
                                        <p:tgtEl>
                                          <p:spTgt spid="610"/>
                                        </p:tgtEl>
                                      </p:cBhvr>
                                    </p:animEffect>
                                  </p:childTnLst>
                                </p:cTn>
                              </p:par>
                              <p:par>
                                <p:cTn id="244" presetID="53" presetClass="entr" presetSubtype="16" fill="hold" grpId="0" nodeType="withEffect">
                                  <p:stCondLst>
                                    <p:cond delay="0"/>
                                  </p:stCondLst>
                                  <p:childTnLst>
                                    <p:set>
                                      <p:cBhvr>
                                        <p:cTn id="245" dur="1" fill="hold">
                                          <p:stCondLst>
                                            <p:cond delay="0"/>
                                          </p:stCondLst>
                                        </p:cTn>
                                        <p:tgtEl>
                                          <p:spTgt spid="116"/>
                                        </p:tgtEl>
                                        <p:attrNameLst>
                                          <p:attrName>style.visibility</p:attrName>
                                        </p:attrNameLst>
                                      </p:cBhvr>
                                      <p:to>
                                        <p:strVal val="visible"/>
                                      </p:to>
                                    </p:set>
                                    <p:anim calcmode="lin" valueType="num">
                                      <p:cBhvr>
                                        <p:cTn id="246" dur="500" fill="hold"/>
                                        <p:tgtEl>
                                          <p:spTgt spid="116"/>
                                        </p:tgtEl>
                                        <p:attrNameLst>
                                          <p:attrName>ppt_w</p:attrName>
                                        </p:attrNameLst>
                                      </p:cBhvr>
                                      <p:tavLst>
                                        <p:tav tm="0">
                                          <p:val>
                                            <p:fltVal val="0"/>
                                          </p:val>
                                        </p:tav>
                                        <p:tav tm="100000">
                                          <p:val>
                                            <p:strVal val="#ppt_w"/>
                                          </p:val>
                                        </p:tav>
                                      </p:tavLst>
                                    </p:anim>
                                    <p:anim calcmode="lin" valueType="num">
                                      <p:cBhvr>
                                        <p:cTn id="247" dur="500" fill="hold"/>
                                        <p:tgtEl>
                                          <p:spTgt spid="116"/>
                                        </p:tgtEl>
                                        <p:attrNameLst>
                                          <p:attrName>ppt_h</p:attrName>
                                        </p:attrNameLst>
                                      </p:cBhvr>
                                      <p:tavLst>
                                        <p:tav tm="0">
                                          <p:val>
                                            <p:fltVal val="0"/>
                                          </p:val>
                                        </p:tav>
                                        <p:tav tm="100000">
                                          <p:val>
                                            <p:strVal val="#ppt_h"/>
                                          </p:val>
                                        </p:tav>
                                      </p:tavLst>
                                    </p:anim>
                                    <p:animEffect transition="in" filter="fade">
                                      <p:cBhvr>
                                        <p:cTn id="248" dur="500"/>
                                        <p:tgtEl>
                                          <p:spTgt spid="116"/>
                                        </p:tgtEl>
                                      </p:cBhvr>
                                    </p:animEffect>
                                  </p:childTnLst>
                                </p:cTn>
                              </p:par>
                              <p:par>
                                <p:cTn id="249" presetID="53" presetClass="entr" presetSubtype="16" fill="hold" nodeType="withEffect">
                                  <p:stCondLst>
                                    <p:cond delay="0"/>
                                  </p:stCondLst>
                                  <p:childTnLst>
                                    <p:set>
                                      <p:cBhvr>
                                        <p:cTn id="250" dur="1" fill="hold">
                                          <p:stCondLst>
                                            <p:cond delay="0"/>
                                          </p:stCondLst>
                                        </p:cTn>
                                        <p:tgtEl>
                                          <p:spTgt spid="15"/>
                                        </p:tgtEl>
                                        <p:attrNameLst>
                                          <p:attrName>style.visibility</p:attrName>
                                        </p:attrNameLst>
                                      </p:cBhvr>
                                      <p:to>
                                        <p:strVal val="visible"/>
                                      </p:to>
                                    </p:set>
                                    <p:anim calcmode="lin" valueType="num">
                                      <p:cBhvr>
                                        <p:cTn id="251" dur="500" fill="hold"/>
                                        <p:tgtEl>
                                          <p:spTgt spid="15"/>
                                        </p:tgtEl>
                                        <p:attrNameLst>
                                          <p:attrName>ppt_w</p:attrName>
                                        </p:attrNameLst>
                                      </p:cBhvr>
                                      <p:tavLst>
                                        <p:tav tm="0">
                                          <p:val>
                                            <p:fltVal val="0"/>
                                          </p:val>
                                        </p:tav>
                                        <p:tav tm="100000">
                                          <p:val>
                                            <p:strVal val="#ppt_w"/>
                                          </p:val>
                                        </p:tav>
                                      </p:tavLst>
                                    </p:anim>
                                    <p:anim calcmode="lin" valueType="num">
                                      <p:cBhvr>
                                        <p:cTn id="252" dur="500" fill="hold"/>
                                        <p:tgtEl>
                                          <p:spTgt spid="15"/>
                                        </p:tgtEl>
                                        <p:attrNameLst>
                                          <p:attrName>ppt_h</p:attrName>
                                        </p:attrNameLst>
                                      </p:cBhvr>
                                      <p:tavLst>
                                        <p:tav tm="0">
                                          <p:val>
                                            <p:fltVal val="0"/>
                                          </p:val>
                                        </p:tav>
                                        <p:tav tm="100000">
                                          <p:val>
                                            <p:strVal val="#ppt_h"/>
                                          </p:val>
                                        </p:tav>
                                      </p:tavLst>
                                    </p:anim>
                                    <p:animEffect transition="in" filter="fade">
                                      <p:cBhvr>
                                        <p:cTn id="253" dur="500"/>
                                        <p:tgtEl>
                                          <p:spTgt spid="15"/>
                                        </p:tgtEl>
                                      </p:cBhvr>
                                    </p:animEffect>
                                  </p:childTnLst>
                                </p:cTn>
                              </p:par>
                              <p:par>
                                <p:cTn id="254" presetID="53" presetClass="entr" presetSubtype="16" fill="hold" grpId="0" nodeType="withEffect">
                                  <p:stCondLst>
                                    <p:cond delay="0"/>
                                  </p:stCondLst>
                                  <p:childTnLst>
                                    <p:set>
                                      <p:cBhvr>
                                        <p:cTn id="255" dur="1" fill="hold">
                                          <p:stCondLst>
                                            <p:cond delay="0"/>
                                          </p:stCondLst>
                                        </p:cTn>
                                        <p:tgtEl>
                                          <p:spTgt spid="606"/>
                                        </p:tgtEl>
                                        <p:attrNameLst>
                                          <p:attrName>style.visibility</p:attrName>
                                        </p:attrNameLst>
                                      </p:cBhvr>
                                      <p:to>
                                        <p:strVal val="visible"/>
                                      </p:to>
                                    </p:set>
                                    <p:anim calcmode="lin" valueType="num">
                                      <p:cBhvr>
                                        <p:cTn id="256" dur="500" fill="hold"/>
                                        <p:tgtEl>
                                          <p:spTgt spid="606"/>
                                        </p:tgtEl>
                                        <p:attrNameLst>
                                          <p:attrName>ppt_w</p:attrName>
                                        </p:attrNameLst>
                                      </p:cBhvr>
                                      <p:tavLst>
                                        <p:tav tm="0">
                                          <p:val>
                                            <p:fltVal val="0"/>
                                          </p:val>
                                        </p:tav>
                                        <p:tav tm="100000">
                                          <p:val>
                                            <p:strVal val="#ppt_w"/>
                                          </p:val>
                                        </p:tav>
                                      </p:tavLst>
                                    </p:anim>
                                    <p:anim calcmode="lin" valueType="num">
                                      <p:cBhvr>
                                        <p:cTn id="257" dur="500" fill="hold"/>
                                        <p:tgtEl>
                                          <p:spTgt spid="606"/>
                                        </p:tgtEl>
                                        <p:attrNameLst>
                                          <p:attrName>ppt_h</p:attrName>
                                        </p:attrNameLst>
                                      </p:cBhvr>
                                      <p:tavLst>
                                        <p:tav tm="0">
                                          <p:val>
                                            <p:fltVal val="0"/>
                                          </p:val>
                                        </p:tav>
                                        <p:tav tm="100000">
                                          <p:val>
                                            <p:strVal val="#ppt_h"/>
                                          </p:val>
                                        </p:tav>
                                      </p:tavLst>
                                    </p:anim>
                                    <p:animEffect transition="in" filter="fade">
                                      <p:cBhvr>
                                        <p:cTn id="258" dur="500"/>
                                        <p:tgtEl>
                                          <p:spTgt spid="606"/>
                                        </p:tgtEl>
                                      </p:cBhvr>
                                    </p:animEffect>
                                  </p:childTnLst>
                                </p:cTn>
                              </p:par>
                              <p:par>
                                <p:cTn id="259" presetID="53" presetClass="entr" presetSubtype="16" fill="hold" grpId="0" nodeType="withEffect">
                                  <p:stCondLst>
                                    <p:cond delay="0"/>
                                  </p:stCondLst>
                                  <p:childTnLst>
                                    <p:set>
                                      <p:cBhvr>
                                        <p:cTn id="260" dur="1" fill="hold">
                                          <p:stCondLst>
                                            <p:cond delay="0"/>
                                          </p:stCondLst>
                                        </p:cTn>
                                        <p:tgtEl>
                                          <p:spTgt spid="605"/>
                                        </p:tgtEl>
                                        <p:attrNameLst>
                                          <p:attrName>style.visibility</p:attrName>
                                        </p:attrNameLst>
                                      </p:cBhvr>
                                      <p:to>
                                        <p:strVal val="visible"/>
                                      </p:to>
                                    </p:set>
                                    <p:anim calcmode="lin" valueType="num">
                                      <p:cBhvr>
                                        <p:cTn id="261" dur="500" fill="hold"/>
                                        <p:tgtEl>
                                          <p:spTgt spid="605"/>
                                        </p:tgtEl>
                                        <p:attrNameLst>
                                          <p:attrName>ppt_w</p:attrName>
                                        </p:attrNameLst>
                                      </p:cBhvr>
                                      <p:tavLst>
                                        <p:tav tm="0">
                                          <p:val>
                                            <p:fltVal val="0"/>
                                          </p:val>
                                        </p:tav>
                                        <p:tav tm="100000">
                                          <p:val>
                                            <p:strVal val="#ppt_w"/>
                                          </p:val>
                                        </p:tav>
                                      </p:tavLst>
                                    </p:anim>
                                    <p:anim calcmode="lin" valueType="num">
                                      <p:cBhvr>
                                        <p:cTn id="262" dur="500" fill="hold"/>
                                        <p:tgtEl>
                                          <p:spTgt spid="605"/>
                                        </p:tgtEl>
                                        <p:attrNameLst>
                                          <p:attrName>ppt_h</p:attrName>
                                        </p:attrNameLst>
                                      </p:cBhvr>
                                      <p:tavLst>
                                        <p:tav tm="0">
                                          <p:val>
                                            <p:fltVal val="0"/>
                                          </p:val>
                                        </p:tav>
                                        <p:tav tm="100000">
                                          <p:val>
                                            <p:strVal val="#ppt_h"/>
                                          </p:val>
                                        </p:tav>
                                      </p:tavLst>
                                    </p:anim>
                                    <p:animEffect transition="in" filter="fade">
                                      <p:cBhvr>
                                        <p:cTn id="263" dur="500"/>
                                        <p:tgtEl>
                                          <p:spTgt spid="605"/>
                                        </p:tgtEl>
                                      </p:cBhvr>
                                    </p:animEffect>
                                  </p:childTnLst>
                                </p:cTn>
                              </p:par>
                              <p:par>
                                <p:cTn id="264" presetID="53" presetClass="entr" presetSubtype="16" fill="hold" grpId="0" nodeType="withEffect">
                                  <p:stCondLst>
                                    <p:cond delay="0"/>
                                  </p:stCondLst>
                                  <p:childTnLst>
                                    <p:set>
                                      <p:cBhvr>
                                        <p:cTn id="265" dur="1" fill="hold">
                                          <p:stCondLst>
                                            <p:cond delay="0"/>
                                          </p:stCondLst>
                                        </p:cTn>
                                        <p:tgtEl>
                                          <p:spTgt spid="11"/>
                                        </p:tgtEl>
                                        <p:attrNameLst>
                                          <p:attrName>style.visibility</p:attrName>
                                        </p:attrNameLst>
                                      </p:cBhvr>
                                      <p:to>
                                        <p:strVal val="visible"/>
                                      </p:to>
                                    </p:set>
                                    <p:anim calcmode="lin" valueType="num">
                                      <p:cBhvr>
                                        <p:cTn id="266" dur="500" fill="hold"/>
                                        <p:tgtEl>
                                          <p:spTgt spid="11"/>
                                        </p:tgtEl>
                                        <p:attrNameLst>
                                          <p:attrName>ppt_w</p:attrName>
                                        </p:attrNameLst>
                                      </p:cBhvr>
                                      <p:tavLst>
                                        <p:tav tm="0">
                                          <p:val>
                                            <p:fltVal val="0"/>
                                          </p:val>
                                        </p:tav>
                                        <p:tav tm="100000">
                                          <p:val>
                                            <p:strVal val="#ppt_w"/>
                                          </p:val>
                                        </p:tav>
                                      </p:tavLst>
                                    </p:anim>
                                    <p:anim calcmode="lin" valueType="num">
                                      <p:cBhvr>
                                        <p:cTn id="267" dur="500" fill="hold"/>
                                        <p:tgtEl>
                                          <p:spTgt spid="11"/>
                                        </p:tgtEl>
                                        <p:attrNameLst>
                                          <p:attrName>ppt_h</p:attrName>
                                        </p:attrNameLst>
                                      </p:cBhvr>
                                      <p:tavLst>
                                        <p:tav tm="0">
                                          <p:val>
                                            <p:fltVal val="0"/>
                                          </p:val>
                                        </p:tav>
                                        <p:tav tm="100000">
                                          <p:val>
                                            <p:strVal val="#ppt_h"/>
                                          </p:val>
                                        </p:tav>
                                      </p:tavLst>
                                    </p:anim>
                                    <p:animEffect transition="in" filter="fade">
                                      <p:cBhvr>
                                        <p:cTn id="268" dur="500"/>
                                        <p:tgtEl>
                                          <p:spTgt spid="11"/>
                                        </p:tgtEl>
                                      </p:cBhvr>
                                    </p:animEffect>
                                  </p:childTnLst>
                                </p:cTn>
                              </p:par>
                              <p:par>
                                <p:cTn id="269" presetID="10" presetClass="entr" presetSubtype="0" fill="hold" nodeType="withEffect">
                                  <p:stCondLst>
                                    <p:cond delay="0"/>
                                  </p:stCondLst>
                                  <p:childTnLst>
                                    <p:set>
                                      <p:cBhvr>
                                        <p:cTn id="270" dur="1" fill="hold">
                                          <p:stCondLst>
                                            <p:cond delay="0"/>
                                          </p:stCondLst>
                                        </p:cTn>
                                        <p:tgtEl>
                                          <p:spTgt spid="90"/>
                                        </p:tgtEl>
                                        <p:attrNameLst>
                                          <p:attrName>style.visibility</p:attrName>
                                        </p:attrNameLst>
                                      </p:cBhvr>
                                      <p:to>
                                        <p:strVal val="visible"/>
                                      </p:to>
                                    </p:set>
                                    <p:animEffect transition="in" filter="fade">
                                      <p:cBhvr>
                                        <p:cTn id="271" dur="500"/>
                                        <p:tgtEl>
                                          <p:spTgt spid="90"/>
                                        </p:tgtEl>
                                      </p:cBhvr>
                                    </p:animEffect>
                                  </p:childTnLst>
                                </p:cTn>
                              </p:par>
                            </p:childTnLst>
                          </p:cTn>
                        </p:par>
                        <p:par>
                          <p:cTn id="272" fill="hold">
                            <p:stCondLst>
                              <p:cond delay="500"/>
                            </p:stCondLst>
                            <p:childTnLst>
                              <p:par>
                                <p:cTn id="273" presetID="53" presetClass="entr" presetSubtype="16" fill="hold" nodeType="afterEffect">
                                  <p:stCondLst>
                                    <p:cond delay="0"/>
                                  </p:stCondLst>
                                  <p:childTnLst>
                                    <p:set>
                                      <p:cBhvr>
                                        <p:cTn id="274" dur="1" fill="hold">
                                          <p:stCondLst>
                                            <p:cond delay="0"/>
                                          </p:stCondLst>
                                        </p:cTn>
                                        <p:tgtEl>
                                          <p:spTgt spid="206"/>
                                        </p:tgtEl>
                                        <p:attrNameLst>
                                          <p:attrName>style.visibility</p:attrName>
                                        </p:attrNameLst>
                                      </p:cBhvr>
                                      <p:to>
                                        <p:strVal val="visible"/>
                                      </p:to>
                                    </p:set>
                                    <p:anim calcmode="lin" valueType="num">
                                      <p:cBhvr>
                                        <p:cTn id="275" dur="500" fill="hold"/>
                                        <p:tgtEl>
                                          <p:spTgt spid="206"/>
                                        </p:tgtEl>
                                        <p:attrNameLst>
                                          <p:attrName>ppt_w</p:attrName>
                                        </p:attrNameLst>
                                      </p:cBhvr>
                                      <p:tavLst>
                                        <p:tav tm="0">
                                          <p:val>
                                            <p:fltVal val="0"/>
                                          </p:val>
                                        </p:tav>
                                        <p:tav tm="100000">
                                          <p:val>
                                            <p:strVal val="#ppt_w"/>
                                          </p:val>
                                        </p:tav>
                                      </p:tavLst>
                                    </p:anim>
                                    <p:anim calcmode="lin" valueType="num">
                                      <p:cBhvr>
                                        <p:cTn id="276" dur="500" fill="hold"/>
                                        <p:tgtEl>
                                          <p:spTgt spid="206"/>
                                        </p:tgtEl>
                                        <p:attrNameLst>
                                          <p:attrName>ppt_h</p:attrName>
                                        </p:attrNameLst>
                                      </p:cBhvr>
                                      <p:tavLst>
                                        <p:tav tm="0">
                                          <p:val>
                                            <p:fltVal val="0"/>
                                          </p:val>
                                        </p:tav>
                                        <p:tav tm="100000">
                                          <p:val>
                                            <p:strVal val="#ppt_h"/>
                                          </p:val>
                                        </p:tav>
                                      </p:tavLst>
                                    </p:anim>
                                    <p:animEffect transition="in" filter="fade">
                                      <p:cBhvr>
                                        <p:cTn id="277" dur="500"/>
                                        <p:tgtEl>
                                          <p:spTgt spid="206"/>
                                        </p:tgtEl>
                                      </p:cBhvr>
                                    </p:animEffect>
                                  </p:childTnLst>
                                </p:cTn>
                              </p:par>
                            </p:childTnLst>
                          </p:cTn>
                        </p:par>
                      </p:childTnLst>
                    </p:cTn>
                  </p:par>
                  <p:par>
                    <p:cTn id="278" fill="hold">
                      <p:stCondLst>
                        <p:cond delay="indefinite"/>
                      </p:stCondLst>
                      <p:childTnLst>
                        <p:par>
                          <p:cTn id="279" fill="hold">
                            <p:stCondLst>
                              <p:cond delay="0"/>
                            </p:stCondLst>
                            <p:childTnLst>
                              <p:par>
                                <p:cTn id="280" presetID="53" presetClass="entr" presetSubtype="16" fill="hold" nodeType="clickEffect">
                                  <p:stCondLst>
                                    <p:cond delay="0"/>
                                  </p:stCondLst>
                                  <p:childTnLst>
                                    <p:set>
                                      <p:cBhvr>
                                        <p:cTn id="281" dur="1" fill="hold">
                                          <p:stCondLst>
                                            <p:cond delay="0"/>
                                          </p:stCondLst>
                                        </p:cTn>
                                        <p:tgtEl>
                                          <p:spTgt spid="42"/>
                                        </p:tgtEl>
                                        <p:attrNameLst>
                                          <p:attrName>style.visibility</p:attrName>
                                        </p:attrNameLst>
                                      </p:cBhvr>
                                      <p:to>
                                        <p:strVal val="visible"/>
                                      </p:to>
                                    </p:set>
                                    <p:anim calcmode="lin" valueType="num">
                                      <p:cBhvr>
                                        <p:cTn id="282" dur="500" fill="hold"/>
                                        <p:tgtEl>
                                          <p:spTgt spid="42"/>
                                        </p:tgtEl>
                                        <p:attrNameLst>
                                          <p:attrName>ppt_w</p:attrName>
                                        </p:attrNameLst>
                                      </p:cBhvr>
                                      <p:tavLst>
                                        <p:tav tm="0">
                                          <p:val>
                                            <p:fltVal val="0"/>
                                          </p:val>
                                        </p:tav>
                                        <p:tav tm="100000">
                                          <p:val>
                                            <p:strVal val="#ppt_w"/>
                                          </p:val>
                                        </p:tav>
                                      </p:tavLst>
                                    </p:anim>
                                    <p:anim calcmode="lin" valueType="num">
                                      <p:cBhvr>
                                        <p:cTn id="283" dur="500" fill="hold"/>
                                        <p:tgtEl>
                                          <p:spTgt spid="42"/>
                                        </p:tgtEl>
                                        <p:attrNameLst>
                                          <p:attrName>ppt_h</p:attrName>
                                        </p:attrNameLst>
                                      </p:cBhvr>
                                      <p:tavLst>
                                        <p:tav tm="0">
                                          <p:val>
                                            <p:fltVal val="0"/>
                                          </p:val>
                                        </p:tav>
                                        <p:tav tm="100000">
                                          <p:val>
                                            <p:strVal val="#ppt_h"/>
                                          </p:val>
                                        </p:tav>
                                      </p:tavLst>
                                    </p:anim>
                                    <p:animEffect transition="in" filter="fade">
                                      <p:cBhvr>
                                        <p:cTn id="284" dur="500"/>
                                        <p:tgtEl>
                                          <p:spTgt spid="42"/>
                                        </p:tgtEl>
                                      </p:cBhvr>
                                    </p:animEffect>
                                  </p:childTnLst>
                                </p:cTn>
                              </p:par>
                              <p:par>
                                <p:cTn id="285" presetID="53" presetClass="entr" presetSubtype="16" fill="hold" grpId="0" nodeType="withEffect">
                                  <p:stCondLst>
                                    <p:cond delay="0"/>
                                  </p:stCondLst>
                                  <p:childTnLst>
                                    <p:set>
                                      <p:cBhvr>
                                        <p:cTn id="286" dur="1" fill="hold">
                                          <p:stCondLst>
                                            <p:cond delay="0"/>
                                          </p:stCondLst>
                                        </p:cTn>
                                        <p:tgtEl>
                                          <p:spTgt spid="611"/>
                                        </p:tgtEl>
                                        <p:attrNameLst>
                                          <p:attrName>style.visibility</p:attrName>
                                        </p:attrNameLst>
                                      </p:cBhvr>
                                      <p:to>
                                        <p:strVal val="visible"/>
                                      </p:to>
                                    </p:set>
                                    <p:anim calcmode="lin" valueType="num">
                                      <p:cBhvr>
                                        <p:cTn id="287" dur="500" fill="hold"/>
                                        <p:tgtEl>
                                          <p:spTgt spid="611"/>
                                        </p:tgtEl>
                                        <p:attrNameLst>
                                          <p:attrName>ppt_w</p:attrName>
                                        </p:attrNameLst>
                                      </p:cBhvr>
                                      <p:tavLst>
                                        <p:tav tm="0">
                                          <p:val>
                                            <p:fltVal val="0"/>
                                          </p:val>
                                        </p:tav>
                                        <p:tav tm="100000">
                                          <p:val>
                                            <p:strVal val="#ppt_w"/>
                                          </p:val>
                                        </p:tav>
                                      </p:tavLst>
                                    </p:anim>
                                    <p:anim calcmode="lin" valueType="num">
                                      <p:cBhvr>
                                        <p:cTn id="288" dur="500" fill="hold"/>
                                        <p:tgtEl>
                                          <p:spTgt spid="611"/>
                                        </p:tgtEl>
                                        <p:attrNameLst>
                                          <p:attrName>ppt_h</p:attrName>
                                        </p:attrNameLst>
                                      </p:cBhvr>
                                      <p:tavLst>
                                        <p:tav tm="0">
                                          <p:val>
                                            <p:fltVal val="0"/>
                                          </p:val>
                                        </p:tav>
                                        <p:tav tm="100000">
                                          <p:val>
                                            <p:strVal val="#ppt_h"/>
                                          </p:val>
                                        </p:tav>
                                      </p:tavLst>
                                    </p:anim>
                                    <p:animEffect transition="in" filter="fade">
                                      <p:cBhvr>
                                        <p:cTn id="289" dur="500"/>
                                        <p:tgtEl>
                                          <p:spTgt spid="611"/>
                                        </p:tgtEl>
                                      </p:cBhvr>
                                    </p:animEffect>
                                  </p:childTnLst>
                                </p:cTn>
                              </p:par>
                              <p:par>
                                <p:cTn id="290" presetID="53" presetClass="entr" presetSubtype="16" fill="hold" nodeType="withEffect">
                                  <p:stCondLst>
                                    <p:cond delay="0"/>
                                  </p:stCondLst>
                                  <p:childTnLst>
                                    <p:set>
                                      <p:cBhvr>
                                        <p:cTn id="291" dur="1" fill="hold">
                                          <p:stCondLst>
                                            <p:cond delay="0"/>
                                          </p:stCondLst>
                                        </p:cTn>
                                        <p:tgtEl>
                                          <p:spTgt spid="503"/>
                                        </p:tgtEl>
                                        <p:attrNameLst>
                                          <p:attrName>style.visibility</p:attrName>
                                        </p:attrNameLst>
                                      </p:cBhvr>
                                      <p:to>
                                        <p:strVal val="visible"/>
                                      </p:to>
                                    </p:set>
                                    <p:anim calcmode="lin" valueType="num">
                                      <p:cBhvr>
                                        <p:cTn id="292" dur="500" fill="hold"/>
                                        <p:tgtEl>
                                          <p:spTgt spid="503"/>
                                        </p:tgtEl>
                                        <p:attrNameLst>
                                          <p:attrName>ppt_w</p:attrName>
                                        </p:attrNameLst>
                                      </p:cBhvr>
                                      <p:tavLst>
                                        <p:tav tm="0">
                                          <p:val>
                                            <p:fltVal val="0"/>
                                          </p:val>
                                        </p:tav>
                                        <p:tav tm="100000">
                                          <p:val>
                                            <p:strVal val="#ppt_w"/>
                                          </p:val>
                                        </p:tav>
                                      </p:tavLst>
                                    </p:anim>
                                    <p:anim calcmode="lin" valueType="num">
                                      <p:cBhvr>
                                        <p:cTn id="293" dur="500" fill="hold"/>
                                        <p:tgtEl>
                                          <p:spTgt spid="503"/>
                                        </p:tgtEl>
                                        <p:attrNameLst>
                                          <p:attrName>ppt_h</p:attrName>
                                        </p:attrNameLst>
                                      </p:cBhvr>
                                      <p:tavLst>
                                        <p:tav tm="0">
                                          <p:val>
                                            <p:fltVal val="0"/>
                                          </p:val>
                                        </p:tav>
                                        <p:tav tm="100000">
                                          <p:val>
                                            <p:strVal val="#ppt_h"/>
                                          </p:val>
                                        </p:tav>
                                      </p:tavLst>
                                    </p:anim>
                                    <p:animEffect transition="in" filter="fade">
                                      <p:cBhvr>
                                        <p:cTn id="294" dur="500"/>
                                        <p:tgtEl>
                                          <p:spTgt spid="503"/>
                                        </p:tgtEl>
                                      </p:cBhvr>
                                    </p:animEffect>
                                  </p:childTnLst>
                                </p:cTn>
                              </p:par>
                            </p:childTnLst>
                          </p:cTn>
                        </p:par>
                      </p:childTnLst>
                    </p:cTn>
                  </p:par>
                  <p:par>
                    <p:cTn id="295" fill="hold">
                      <p:stCondLst>
                        <p:cond delay="indefinite"/>
                      </p:stCondLst>
                      <p:childTnLst>
                        <p:par>
                          <p:cTn id="296" fill="hold">
                            <p:stCondLst>
                              <p:cond delay="0"/>
                            </p:stCondLst>
                            <p:childTnLst>
                              <p:par>
                                <p:cTn id="297" presetID="22" presetClass="entr" presetSubtype="1" fill="hold" nodeType="clickEffect">
                                  <p:stCondLst>
                                    <p:cond delay="0"/>
                                  </p:stCondLst>
                                  <p:childTnLst>
                                    <p:set>
                                      <p:cBhvr>
                                        <p:cTn id="298" dur="1" fill="hold">
                                          <p:stCondLst>
                                            <p:cond delay="0"/>
                                          </p:stCondLst>
                                        </p:cTn>
                                        <p:tgtEl>
                                          <p:spTgt spid="36"/>
                                        </p:tgtEl>
                                        <p:attrNameLst>
                                          <p:attrName>style.visibility</p:attrName>
                                        </p:attrNameLst>
                                      </p:cBhvr>
                                      <p:to>
                                        <p:strVal val="visible"/>
                                      </p:to>
                                    </p:set>
                                    <p:animEffect transition="in" filter="wipe(up)">
                                      <p:cBhvr>
                                        <p:cTn id="299" dur="500"/>
                                        <p:tgtEl>
                                          <p:spTgt spid="36"/>
                                        </p:tgtEl>
                                      </p:cBhvr>
                                    </p:animEffect>
                                  </p:childTnLst>
                                </p:cTn>
                              </p:par>
                            </p:childTnLst>
                          </p:cTn>
                        </p:par>
                        <p:par>
                          <p:cTn id="300" fill="hold">
                            <p:stCondLst>
                              <p:cond delay="500"/>
                            </p:stCondLst>
                            <p:childTnLst>
                              <p:par>
                                <p:cTn id="301" presetID="53" presetClass="entr" presetSubtype="16" fill="hold" grpId="0" nodeType="afterEffect">
                                  <p:stCondLst>
                                    <p:cond delay="0"/>
                                  </p:stCondLst>
                                  <p:childTnLst>
                                    <p:set>
                                      <p:cBhvr>
                                        <p:cTn id="302" dur="1" fill="hold">
                                          <p:stCondLst>
                                            <p:cond delay="0"/>
                                          </p:stCondLst>
                                        </p:cTn>
                                        <p:tgtEl>
                                          <p:spTgt spid="85"/>
                                        </p:tgtEl>
                                        <p:attrNameLst>
                                          <p:attrName>style.visibility</p:attrName>
                                        </p:attrNameLst>
                                      </p:cBhvr>
                                      <p:to>
                                        <p:strVal val="visible"/>
                                      </p:to>
                                    </p:set>
                                    <p:anim calcmode="lin" valueType="num">
                                      <p:cBhvr>
                                        <p:cTn id="303" dur="500" fill="hold"/>
                                        <p:tgtEl>
                                          <p:spTgt spid="85"/>
                                        </p:tgtEl>
                                        <p:attrNameLst>
                                          <p:attrName>ppt_w</p:attrName>
                                        </p:attrNameLst>
                                      </p:cBhvr>
                                      <p:tavLst>
                                        <p:tav tm="0">
                                          <p:val>
                                            <p:fltVal val="0"/>
                                          </p:val>
                                        </p:tav>
                                        <p:tav tm="100000">
                                          <p:val>
                                            <p:strVal val="#ppt_w"/>
                                          </p:val>
                                        </p:tav>
                                      </p:tavLst>
                                    </p:anim>
                                    <p:anim calcmode="lin" valueType="num">
                                      <p:cBhvr>
                                        <p:cTn id="304" dur="500" fill="hold"/>
                                        <p:tgtEl>
                                          <p:spTgt spid="85"/>
                                        </p:tgtEl>
                                        <p:attrNameLst>
                                          <p:attrName>ppt_h</p:attrName>
                                        </p:attrNameLst>
                                      </p:cBhvr>
                                      <p:tavLst>
                                        <p:tav tm="0">
                                          <p:val>
                                            <p:fltVal val="0"/>
                                          </p:val>
                                        </p:tav>
                                        <p:tav tm="100000">
                                          <p:val>
                                            <p:strVal val="#ppt_h"/>
                                          </p:val>
                                        </p:tav>
                                      </p:tavLst>
                                    </p:anim>
                                    <p:animEffect transition="in" filter="fade">
                                      <p:cBhvr>
                                        <p:cTn id="305" dur="500"/>
                                        <p:tgtEl>
                                          <p:spTgt spid="85"/>
                                        </p:tgtEl>
                                      </p:cBhvr>
                                    </p:animEffect>
                                  </p:childTnLst>
                                </p:cTn>
                              </p:par>
                            </p:childTnLst>
                          </p:cTn>
                        </p:par>
                      </p:childTnLst>
                    </p:cTn>
                  </p:par>
                  <p:par>
                    <p:cTn id="306" fill="hold">
                      <p:stCondLst>
                        <p:cond delay="indefinite"/>
                      </p:stCondLst>
                      <p:childTnLst>
                        <p:par>
                          <p:cTn id="307" fill="hold">
                            <p:stCondLst>
                              <p:cond delay="0"/>
                            </p:stCondLst>
                            <p:childTnLst>
                              <p:par>
                                <p:cTn id="308" presetID="53" presetClass="entr" presetSubtype="16" fill="hold" nodeType="clickEffect">
                                  <p:stCondLst>
                                    <p:cond delay="0"/>
                                  </p:stCondLst>
                                  <p:childTnLst>
                                    <p:set>
                                      <p:cBhvr>
                                        <p:cTn id="309" dur="1" fill="hold">
                                          <p:stCondLst>
                                            <p:cond delay="0"/>
                                          </p:stCondLst>
                                        </p:cTn>
                                        <p:tgtEl>
                                          <p:spTgt spid="124"/>
                                        </p:tgtEl>
                                        <p:attrNameLst>
                                          <p:attrName>style.visibility</p:attrName>
                                        </p:attrNameLst>
                                      </p:cBhvr>
                                      <p:to>
                                        <p:strVal val="visible"/>
                                      </p:to>
                                    </p:set>
                                    <p:anim calcmode="lin" valueType="num">
                                      <p:cBhvr>
                                        <p:cTn id="310" dur="500" fill="hold"/>
                                        <p:tgtEl>
                                          <p:spTgt spid="124"/>
                                        </p:tgtEl>
                                        <p:attrNameLst>
                                          <p:attrName>ppt_w</p:attrName>
                                        </p:attrNameLst>
                                      </p:cBhvr>
                                      <p:tavLst>
                                        <p:tav tm="0">
                                          <p:val>
                                            <p:fltVal val="0"/>
                                          </p:val>
                                        </p:tav>
                                        <p:tav tm="100000">
                                          <p:val>
                                            <p:strVal val="#ppt_w"/>
                                          </p:val>
                                        </p:tav>
                                      </p:tavLst>
                                    </p:anim>
                                    <p:anim calcmode="lin" valueType="num">
                                      <p:cBhvr>
                                        <p:cTn id="311" dur="500" fill="hold"/>
                                        <p:tgtEl>
                                          <p:spTgt spid="124"/>
                                        </p:tgtEl>
                                        <p:attrNameLst>
                                          <p:attrName>ppt_h</p:attrName>
                                        </p:attrNameLst>
                                      </p:cBhvr>
                                      <p:tavLst>
                                        <p:tav tm="0">
                                          <p:val>
                                            <p:fltVal val="0"/>
                                          </p:val>
                                        </p:tav>
                                        <p:tav tm="100000">
                                          <p:val>
                                            <p:strVal val="#ppt_h"/>
                                          </p:val>
                                        </p:tav>
                                      </p:tavLst>
                                    </p:anim>
                                    <p:animEffect transition="in" filter="fade">
                                      <p:cBhvr>
                                        <p:cTn id="312" dur="500"/>
                                        <p:tgtEl>
                                          <p:spTgt spid="124"/>
                                        </p:tgtEl>
                                      </p:cBhvr>
                                    </p:animEffect>
                                  </p:childTnLst>
                                </p:cTn>
                              </p:par>
                            </p:childTnLst>
                          </p:cTn>
                        </p:par>
                        <p:par>
                          <p:cTn id="313" fill="hold">
                            <p:stCondLst>
                              <p:cond delay="500"/>
                            </p:stCondLst>
                            <p:childTnLst>
                              <p:par>
                                <p:cTn id="314" presetID="53" presetClass="entr" presetSubtype="16" fill="hold" grpId="0" nodeType="afterEffect">
                                  <p:stCondLst>
                                    <p:cond delay="0"/>
                                  </p:stCondLst>
                                  <p:childTnLst>
                                    <p:set>
                                      <p:cBhvr>
                                        <p:cTn id="315" dur="1" fill="hold">
                                          <p:stCondLst>
                                            <p:cond delay="0"/>
                                          </p:stCondLst>
                                        </p:cTn>
                                        <p:tgtEl>
                                          <p:spTgt spid="746"/>
                                        </p:tgtEl>
                                        <p:attrNameLst>
                                          <p:attrName>style.visibility</p:attrName>
                                        </p:attrNameLst>
                                      </p:cBhvr>
                                      <p:to>
                                        <p:strVal val="visible"/>
                                      </p:to>
                                    </p:set>
                                    <p:anim calcmode="lin" valueType="num">
                                      <p:cBhvr>
                                        <p:cTn id="316" dur="500" fill="hold"/>
                                        <p:tgtEl>
                                          <p:spTgt spid="746"/>
                                        </p:tgtEl>
                                        <p:attrNameLst>
                                          <p:attrName>ppt_w</p:attrName>
                                        </p:attrNameLst>
                                      </p:cBhvr>
                                      <p:tavLst>
                                        <p:tav tm="0">
                                          <p:val>
                                            <p:fltVal val="0"/>
                                          </p:val>
                                        </p:tav>
                                        <p:tav tm="100000">
                                          <p:val>
                                            <p:strVal val="#ppt_w"/>
                                          </p:val>
                                        </p:tav>
                                      </p:tavLst>
                                    </p:anim>
                                    <p:anim calcmode="lin" valueType="num">
                                      <p:cBhvr>
                                        <p:cTn id="317" dur="500" fill="hold"/>
                                        <p:tgtEl>
                                          <p:spTgt spid="746"/>
                                        </p:tgtEl>
                                        <p:attrNameLst>
                                          <p:attrName>ppt_h</p:attrName>
                                        </p:attrNameLst>
                                      </p:cBhvr>
                                      <p:tavLst>
                                        <p:tav tm="0">
                                          <p:val>
                                            <p:fltVal val="0"/>
                                          </p:val>
                                        </p:tav>
                                        <p:tav tm="100000">
                                          <p:val>
                                            <p:strVal val="#ppt_h"/>
                                          </p:val>
                                        </p:tav>
                                      </p:tavLst>
                                    </p:anim>
                                    <p:animEffect transition="in" filter="fade">
                                      <p:cBhvr>
                                        <p:cTn id="318" dur="500"/>
                                        <p:tgtEl>
                                          <p:spTgt spid="746"/>
                                        </p:tgtEl>
                                      </p:cBhvr>
                                    </p:animEffect>
                                  </p:childTnLst>
                                </p:cTn>
                              </p:par>
                            </p:childTnLst>
                          </p:cTn>
                        </p:par>
                        <p:par>
                          <p:cTn id="319" fill="hold">
                            <p:stCondLst>
                              <p:cond delay="1000"/>
                            </p:stCondLst>
                            <p:childTnLst>
                              <p:par>
                                <p:cTn id="320" presetID="53" presetClass="entr" presetSubtype="16" fill="hold" grpId="0" nodeType="afterEffect">
                                  <p:stCondLst>
                                    <p:cond delay="0"/>
                                  </p:stCondLst>
                                  <p:childTnLst>
                                    <p:set>
                                      <p:cBhvr>
                                        <p:cTn id="321" dur="1" fill="hold">
                                          <p:stCondLst>
                                            <p:cond delay="0"/>
                                          </p:stCondLst>
                                        </p:cTn>
                                        <p:tgtEl>
                                          <p:spTgt spid="770"/>
                                        </p:tgtEl>
                                        <p:attrNameLst>
                                          <p:attrName>style.visibility</p:attrName>
                                        </p:attrNameLst>
                                      </p:cBhvr>
                                      <p:to>
                                        <p:strVal val="visible"/>
                                      </p:to>
                                    </p:set>
                                    <p:anim calcmode="lin" valueType="num">
                                      <p:cBhvr>
                                        <p:cTn id="322" dur="500" fill="hold"/>
                                        <p:tgtEl>
                                          <p:spTgt spid="770"/>
                                        </p:tgtEl>
                                        <p:attrNameLst>
                                          <p:attrName>ppt_w</p:attrName>
                                        </p:attrNameLst>
                                      </p:cBhvr>
                                      <p:tavLst>
                                        <p:tav tm="0">
                                          <p:val>
                                            <p:fltVal val="0"/>
                                          </p:val>
                                        </p:tav>
                                        <p:tav tm="100000">
                                          <p:val>
                                            <p:strVal val="#ppt_w"/>
                                          </p:val>
                                        </p:tav>
                                      </p:tavLst>
                                    </p:anim>
                                    <p:anim calcmode="lin" valueType="num">
                                      <p:cBhvr>
                                        <p:cTn id="323" dur="500" fill="hold"/>
                                        <p:tgtEl>
                                          <p:spTgt spid="770"/>
                                        </p:tgtEl>
                                        <p:attrNameLst>
                                          <p:attrName>ppt_h</p:attrName>
                                        </p:attrNameLst>
                                      </p:cBhvr>
                                      <p:tavLst>
                                        <p:tav tm="0">
                                          <p:val>
                                            <p:fltVal val="0"/>
                                          </p:val>
                                        </p:tav>
                                        <p:tav tm="100000">
                                          <p:val>
                                            <p:strVal val="#ppt_h"/>
                                          </p:val>
                                        </p:tav>
                                      </p:tavLst>
                                    </p:anim>
                                    <p:animEffect transition="in" filter="fade">
                                      <p:cBhvr>
                                        <p:cTn id="324" dur="500"/>
                                        <p:tgtEl>
                                          <p:spTgt spid="770"/>
                                        </p:tgtEl>
                                      </p:cBhvr>
                                    </p:animEffect>
                                  </p:childTnLst>
                                </p:cTn>
                              </p:par>
                            </p:childTnLst>
                          </p:cTn>
                        </p:par>
                      </p:childTnLst>
                    </p:cTn>
                  </p:par>
                  <p:par>
                    <p:cTn id="325" fill="hold">
                      <p:stCondLst>
                        <p:cond delay="indefinite"/>
                      </p:stCondLst>
                      <p:childTnLst>
                        <p:par>
                          <p:cTn id="326" fill="hold">
                            <p:stCondLst>
                              <p:cond delay="0"/>
                            </p:stCondLst>
                            <p:childTnLst>
                              <p:par>
                                <p:cTn id="327" presetID="53" presetClass="entr" presetSubtype="16" fill="hold" nodeType="clickEffect">
                                  <p:stCondLst>
                                    <p:cond delay="0"/>
                                  </p:stCondLst>
                                  <p:childTnLst>
                                    <p:set>
                                      <p:cBhvr>
                                        <p:cTn id="328" dur="1" fill="hold">
                                          <p:stCondLst>
                                            <p:cond delay="0"/>
                                          </p:stCondLst>
                                        </p:cTn>
                                        <p:tgtEl>
                                          <p:spTgt spid="20"/>
                                        </p:tgtEl>
                                        <p:attrNameLst>
                                          <p:attrName>style.visibility</p:attrName>
                                        </p:attrNameLst>
                                      </p:cBhvr>
                                      <p:to>
                                        <p:strVal val="visible"/>
                                      </p:to>
                                    </p:set>
                                    <p:anim calcmode="lin" valueType="num">
                                      <p:cBhvr>
                                        <p:cTn id="329" dur="500" fill="hold"/>
                                        <p:tgtEl>
                                          <p:spTgt spid="20"/>
                                        </p:tgtEl>
                                        <p:attrNameLst>
                                          <p:attrName>ppt_w</p:attrName>
                                        </p:attrNameLst>
                                      </p:cBhvr>
                                      <p:tavLst>
                                        <p:tav tm="0">
                                          <p:val>
                                            <p:fltVal val="0"/>
                                          </p:val>
                                        </p:tav>
                                        <p:tav tm="100000">
                                          <p:val>
                                            <p:strVal val="#ppt_w"/>
                                          </p:val>
                                        </p:tav>
                                      </p:tavLst>
                                    </p:anim>
                                    <p:anim calcmode="lin" valueType="num">
                                      <p:cBhvr>
                                        <p:cTn id="330" dur="500" fill="hold"/>
                                        <p:tgtEl>
                                          <p:spTgt spid="20"/>
                                        </p:tgtEl>
                                        <p:attrNameLst>
                                          <p:attrName>ppt_h</p:attrName>
                                        </p:attrNameLst>
                                      </p:cBhvr>
                                      <p:tavLst>
                                        <p:tav tm="0">
                                          <p:val>
                                            <p:fltVal val="0"/>
                                          </p:val>
                                        </p:tav>
                                        <p:tav tm="100000">
                                          <p:val>
                                            <p:strVal val="#ppt_h"/>
                                          </p:val>
                                        </p:tav>
                                      </p:tavLst>
                                    </p:anim>
                                    <p:animEffect transition="in" filter="fade">
                                      <p:cBhvr>
                                        <p:cTn id="331" dur="500"/>
                                        <p:tgtEl>
                                          <p:spTgt spid="20"/>
                                        </p:tgtEl>
                                      </p:cBhvr>
                                    </p:animEffect>
                                  </p:childTnLst>
                                </p:cTn>
                              </p:par>
                            </p:childTnLst>
                          </p:cTn>
                        </p:par>
                        <p:par>
                          <p:cTn id="332" fill="hold">
                            <p:stCondLst>
                              <p:cond delay="500"/>
                            </p:stCondLst>
                            <p:childTnLst>
                              <p:par>
                                <p:cTn id="333" presetID="53" presetClass="entr" presetSubtype="16" fill="hold" nodeType="afterEffect">
                                  <p:stCondLst>
                                    <p:cond delay="0"/>
                                  </p:stCondLst>
                                  <p:childTnLst>
                                    <p:set>
                                      <p:cBhvr>
                                        <p:cTn id="334" dur="1" fill="hold">
                                          <p:stCondLst>
                                            <p:cond delay="0"/>
                                          </p:stCondLst>
                                        </p:cTn>
                                        <p:tgtEl>
                                          <p:spTgt spid="18"/>
                                        </p:tgtEl>
                                        <p:attrNameLst>
                                          <p:attrName>style.visibility</p:attrName>
                                        </p:attrNameLst>
                                      </p:cBhvr>
                                      <p:to>
                                        <p:strVal val="visible"/>
                                      </p:to>
                                    </p:set>
                                    <p:anim calcmode="lin" valueType="num">
                                      <p:cBhvr>
                                        <p:cTn id="335" dur="500" fill="hold"/>
                                        <p:tgtEl>
                                          <p:spTgt spid="18"/>
                                        </p:tgtEl>
                                        <p:attrNameLst>
                                          <p:attrName>ppt_w</p:attrName>
                                        </p:attrNameLst>
                                      </p:cBhvr>
                                      <p:tavLst>
                                        <p:tav tm="0">
                                          <p:val>
                                            <p:fltVal val="0"/>
                                          </p:val>
                                        </p:tav>
                                        <p:tav tm="100000">
                                          <p:val>
                                            <p:strVal val="#ppt_w"/>
                                          </p:val>
                                        </p:tav>
                                      </p:tavLst>
                                    </p:anim>
                                    <p:anim calcmode="lin" valueType="num">
                                      <p:cBhvr>
                                        <p:cTn id="336" dur="500" fill="hold"/>
                                        <p:tgtEl>
                                          <p:spTgt spid="18"/>
                                        </p:tgtEl>
                                        <p:attrNameLst>
                                          <p:attrName>ppt_h</p:attrName>
                                        </p:attrNameLst>
                                      </p:cBhvr>
                                      <p:tavLst>
                                        <p:tav tm="0">
                                          <p:val>
                                            <p:fltVal val="0"/>
                                          </p:val>
                                        </p:tav>
                                        <p:tav tm="100000">
                                          <p:val>
                                            <p:strVal val="#ppt_h"/>
                                          </p:val>
                                        </p:tav>
                                      </p:tavLst>
                                    </p:anim>
                                    <p:animEffect transition="in" filter="fade">
                                      <p:cBhvr>
                                        <p:cTn id="337" dur="500"/>
                                        <p:tgtEl>
                                          <p:spTgt spid="18"/>
                                        </p:tgtEl>
                                      </p:cBhvr>
                                    </p:animEffect>
                                  </p:childTnLst>
                                </p:cTn>
                              </p:par>
                            </p:childTnLst>
                          </p:cTn>
                        </p:par>
                        <p:par>
                          <p:cTn id="338" fill="hold">
                            <p:stCondLst>
                              <p:cond delay="1000"/>
                            </p:stCondLst>
                            <p:childTnLst>
                              <p:par>
                                <p:cTn id="339" presetID="22" presetClass="entr" presetSubtype="4" fill="hold" nodeType="afterEffect">
                                  <p:stCondLst>
                                    <p:cond delay="0"/>
                                  </p:stCondLst>
                                  <p:childTnLst>
                                    <p:set>
                                      <p:cBhvr>
                                        <p:cTn id="340" dur="1" fill="hold">
                                          <p:stCondLst>
                                            <p:cond delay="0"/>
                                          </p:stCondLst>
                                        </p:cTn>
                                        <p:tgtEl>
                                          <p:spTgt spid="749"/>
                                        </p:tgtEl>
                                        <p:attrNameLst>
                                          <p:attrName>style.visibility</p:attrName>
                                        </p:attrNameLst>
                                      </p:cBhvr>
                                      <p:to>
                                        <p:strVal val="visible"/>
                                      </p:to>
                                    </p:set>
                                    <p:animEffect transition="in" filter="wipe(down)">
                                      <p:cBhvr>
                                        <p:cTn id="341" dur="500"/>
                                        <p:tgtEl>
                                          <p:spTgt spid="749"/>
                                        </p:tgtEl>
                                      </p:cBhvr>
                                    </p:animEffect>
                                  </p:childTnLst>
                                </p:cTn>
                              </p:par>
                            </p:childTnLst>
                          </p:cTn>
                        </p:par>
                        <p:par>
                          <p:cTn id="342" fill="hold">
                            <p:stCondLst>
                              <p:cond delay="1500"/>
                            </p:stCondLst>
                            <p:childTnLst>
                              <p:par>
                                <p:cTn id="343" presetID="53" presetClass="entr" presetSubtype="16" fill="hold" grpId="0" nodeType="afterEffect">
                                  <p:stCondLst>
                                    <p:cond delay="0"/>
                                  </p:stCondLst>
                                  <p:childTnLst>
                                    <p:set>
                                      <p:cBhvr>
                                        <p:cTn id="344" dur="1" fill="hold">
                                          <p:stCondLst>
                                            <p:cond delay="0"/>
                                          </p:stCondLst>
                                        </p:cTn>
                                        <p:tgtEl>
                                          <p:spTgt spid="264"/>
                                        </p:tgtEl>
                                        <p:attrNameLst>
                                          <p:attrName>style.visibility</p:attrName>
                                        </p:attrNameLst>
                                      </p:cBhvr>
                                      <p:to>
                                        <p:strVal val="visible"/>
                                      </p:to>
                                    </p:set>
                                    <p:anim calcmode="lin" valueType="num">
                                      <p:cBhvr>
                                        <p:cTn id="345" dur="500" fill="hold"/>
                                        <p:tgtEl>
                                          <p:spTgt spid="264"/>
                                        </p:tgtEl>
                                        <p:attrNameLst>
                                          <p:attrName>ppt_w</p:attrName>
                                        </p:attrNameLst>
                                      </p:cBhvr>
                                      <p:tavLst>
                                        <p:tav tm="0">
                                          <p:val>
                                            <p:fltVal val="0"/>
                                          </p:val>
                                        </p:tav>
                                        <p:tav tm="100000">
                                          <p:val>
                                            <p:strVal val="#ppt_w"/>
                                          </p:val>
                                        </p:tav>
                                      </p:tavLst>
                                    </p:anim>
                                    <p:anim calcmode="lin" valueType="num">
                                      <p:cBhvr>
                                        <p:cTn id="346" dur="500" fill="hold"/>
                                        <p:tgtEl>
                                          <p:spTgt spid="264"/>
                                        </p:tgtEl>
                                        <p:attrNameLst>
                                          <p:attrName>ppt_h</p:attrName>
                                        </p:attrNameLst>
                                      </p:cBhvr>
                                      <p:tavLst>
                                        <p:tav tm="0">
                                          <p:val>
                                            <p:fltVal val="0"/>
                                          </p:val>
                                        </p:tav>
                                        <p:tav tm="100000">
                                          <p:val>
                                            <p:strVal val="#ppt_h"/>
                                          </p:val>
                                        </p:tav>
                                      </p:tavLst>
                                    </p:anim>
                                    <p:animEffect transition="in" filter="fade">
                                      <p:cBhvr>
                                        <p:cTn id="347" dur="500"/>
                                        <p:tgtEl>
                                          <p:spTgt spid="264"/>
                                        </p:tgtEl>
                                      </p:cBhvr>
                                    </p:animEffect>
                                  </p:childTnLst>
                                </p:cTn>
                              </p:par>
                              <p:par>
                                <p:cTn id="348" presetID="53" presetClass="entr" presetSubtype="16" fill="hold" grpId="0" nodeType="withEffect">
                                  <p:stCondLst>
                                    <p:cond delay="0"/>
                                  </p:stCondLst>
                                  <p:childTnLst>
                                    <p:set>
                                      <p:cBhvr>
                                        <p:cTn id="349" dur="1" fill="hold">
                                          <p:stCondLst>
                                            <p:cond delay="0"/>
                                          </p:stCondLst>
                                        </p:cTn>
                                        <p:tgtEl>
                                          <p:spTgt spid="92"/>
                                        </p:tgtEl>
                                        <p:attrNameLst>
                                          <p:attrName>style.visibility</p:attrName>
                                        </p:attrNameLst>
                                      </p:cBhvr>
                                      <p:to>
                                        <p:strVal val="visible"/>
                                      </p:to>
                                    </p:set>
                                    <p:anim calcmode="lin" valueType="num">
                                      <p:cBhvr>
                                        <p:cTn id="350" dur="500" fill="hold"/>
                                        <p:tgtEl>
                                          <p:spTgt spid="92"/>
                                        </p:tgtEl>
                                        <p:attrNameLst>
                                          <p:attrName>ppt_w</p:attrName>
                                        </p:attrNameLst>
                                      </p:cBhvr>
                                      <p:tavLst>
                                        <p:tav tm="0">
                                          <p:val>
                                            <p:fltVal val="0"/>
                                          </p:val>
                                        </p:tav>
                                        <p:tav tm="100000">
                                          <p:val>
                                            <p:strVal val="#ppt_w"/>
                                          </p:val>
                                        </p:tav>
                                      </p:tavLst>
                                    </p:anim>
                                    <p:anim calcmode="lin" valueType="num">
                                      <p:cBhvr>
                                        <p:cTn id="351" dur="500" fill="hold"/>
                                        <p:tgtEl>
                                          <p:spTgt spid="92"/>
                                        </p:tgtEl>
                                        <p:attrNameLst>
                                          <p:attrName>ppt_h</p:attrName>
                                        </p:attrNameLst>
                                      </p:cBhvr>
                                      <p:tavLst>
                                        <p:tav tm="0">
                                          <p:val>
                                            <p:fltVal val="0"/>
                                          </p:val>
                                        </p:tav>
                                        <p:tav tm="100000">
                                          <p:val>
                                            <p:strVal val="#ppt_h"/>
                                          </p:val>
                                        </p:tav>
                                      </p:tavLst>
                                    </p:anim>
                                    <p:animEffect transition="in" filter="fade">
                                      <p:cBhvr>
                                        <p:cTn id="352" dur="500"/>
                                        <p:tgtEl>
                                          <p:spTgt spid="92"/>
                                        </p:tgtEl>
                                      </p:cBhvr>
                                    </p:animEffect>
                                  </p:childTnLst>
                                </p:cTn>
                              </p:par>
                            </p:childTnLst>
                          </p:cTn>
                        </p:par>
                        <p:par>
                          <p:cTn id="353" fill="hold">
                            <p:stCondLst>
                              <p:cond delay="2000"/>
                            </p:stCondLst>
                            <p:childTnLst>
                              <p:par>
                                <p:cTn id="354" presetID="16" presetClass="entr" presetSubtype="26" fill="hold" nodeType="afterEffect">
                                  <p:stCondLst>
                                    <p:cond delay="0"/>
                                  </p:stCondLst>
                                  <p:childTnLst>
                                    <p:set>
                                      <p:cBhvr>
                                        <p:cTn id="355" dur="1" fill="hold">
                                          <p:stCondLst>
                                            <p:cond delay="0"/>
                                          </p:stCondLst>
                                        </p:cTn>
                                        <p:tgtEl>
                                          <p:spTgt spid="9"/>
                                        </p:tgtEl>
                                        <p:attrNameLst>
                                          <p:attrName>style.visibility</p:attrName>
                                        </p:attrNameLst>
                                      </p:cBhvr>
                                      <p:to>
                                        <p:strVal val="visible"/>
                                      </p:to>
                                    </p:set>
                                    <p:animEffect transition="in" filter="barn(inHorizontal)">
                                      <p:cBhvr>
                                        <p:cTn id="356" dur="500"/>
                                        <p:tgtEl>
                                          <p:spTgt spid="9"/>
                                        </p:tgtEl>
                                      </p:cBhvr>
                                    </p:animEffect>
                                  </p:childTnLst>
                                </p:cTn>
                              </p:par>
                            </p:childTnLst>
                          </p:cTn>
                        </p:par>
                      </p:childTnLst>
                    </p:cTn>
                  </p:par>
                  <p:par>
                    <p:cTn id="357" fill="hold">
                      <p:stCondLst>
                        <p:cond delay="indefinite"/>
                      </p:stCondLst>
                      <p:childTnLst>
                        <p:par>
                          <p:cTn id="358" fill="hold">
                            <p:stCondLst>
                              <p:cond delay="0"/>
                            </p:stCondLst>
                            <p:childTnLst>
                              <p:par>
                                <p:cTn id="359" presetID="53" presetClass="entr" presetSubtype="16" fill="hold" nodeType="clickEffect">
                                  <p:stCondLst>
                                    <p:cond delay="0"/>
                                  </p:stCondLst>
                                  <p:childTnLst>
                                    <p:set>
                                      <p:cBhvr>
                                        <p:cTn id="360" dur="1" fill="hold">
                                          <p:stCondLst>
                                            <p:cond delay="0"/>
                                          </p:stCondLst>
                                        </p:cTn>
                                        <p:tgtEl>
                                          <p:spTgt spid="555"/>
                                        </p:tgtEl>
                                        <p:attrNameLst>
                                          <p:attrName>style.visibility</p:attrName>
                                        </p:attrNameLst>
                                      </p:cBhvr>
                                      <p:to>
                                        <p:strVal val="visible"/>
                                      </p:to>
                                    </p:set>
                                    <p:anim calcmode="lin" valueType="num">
                                      <p:cBhvr>
                                        <p:cTn id="361" dur="500" fill="hold"/>
                                        <p:tgtEl>
                                          <p:spTgt spid="555"/>
                                        </p:tgtEl>
                                        <p:attrNameLst>
                                          <p:attrName>ppt_w</p:attrName>
                                        </p:attrNameLst>
                                      </p:cBhvr>
                                      <p:tavLst>
                                        <p:tav tm="0">
                                          <p:val>
                                            <p:fltVal val="0"/>
                                          </p:val>
                                        </p:tav>
                                        <p:tav tm="100000">
                                          <p:val>
                                            <p:strVal val="#ppt_w"/>
                                          </p:val>
                                        </p:tav>
                                      </p:tavLst>
                                    </p:anim>
                                    <p:anim calcmode="lin" valueType="num">
                                      <p:cBhvr>
                                        <p:cTn id="362" dur="500" fill="hold"/>
                                        <p:tgtEl>
                                          <p:spTgt spid="555"/>
                                        </p:tgtEl>
                                        <p:attrNameLst>
                                          <p:attrName>ppt_h</p:attrName>
                                        </p:attrNameLst>
                                      </p:cBhvr>
                                      <p:tavLst>
                                        <p:tav tm="0">
                                          <p:val>
                                            <p:fltVal val="0"/>
                                          </p:val>
                                        </p:tav>
                                        <p:tav tm="100000">
                                          <p:val>
                                            <p:strVal val="#ppt_h"/>
                                          </p:val>
                                        </p:tav>
                                      </p:tavLst>
                                    </p:anim>
                                    <p:animEffect transition="in" filter="fade">
                                      <p:cBhvr>
                                        <p:cTn id="363" dur="500"/>
                                        <p:tgtEl>
                                          <p:spTgt spid="555"/>
                                        </p:tgtEl>
                                      </p:cBhvr>
                                    </p:animEffect>
                                  </p:childTnLst>
                                </p:cTn>
                              </p:par>
                              <p:par>
                                <p:cTn id="364" presetID="53" presetClass="entr" presetSubtype="16" fill="hold" nodeType="withEffect">
                                  <p:stCondLst>
                                    <p:cond delay="0"/>
                                  </p:stCondLst>
                                  <p:childTnLst>
                                    <p:set>
                                      <p:cBhvr>
                                        <p:cTn id="365" dur="1" fill="hold">
                                          <p:stCondLst>
                                            <p:cond delay="0"/>
                                          </p:stCondLst>
                                        </p:cTn>
                                        <p:tgtEl>
                                          <p:spTgt spid="193"/>
                                        </p:tgtEl>
                                        <p:attrNameLst>
                                          <p:attrName>style.visibility</p:attrName>
                                        </p:attrNameLst>
                                      </p:cBhvr>
                                      <p:to>
                                        <p:strVal val="visible"/>
                                      </p:to>
                                    </p:set>
                                    <p:anim calcmode="lin" valueType="num">
                                      <p:cBhvr>
                                        <p:cTn id="366" dur="500" fill="hold"/>
                                        <p:tgtEl>
                                          <p:spTgt spid="193"/>
                                        </p:tgtEl>
                                        <p:attrNameLst>
                                          <p:attrName>ppt_w</p:attrName>
                                        </p:attrNameLst>
                                      </p:cBhvr>
                                      <p:tavLst>
                                        <p:tav tm="0">
                                          <p:val>
                                            <p:fltVal val="0"/>
                                          </p:val>
                                        </p:tav>
                                        <p:tav tm="100000">
                                          <p:val>
                                            <p:strVal val="#ppt_w"/>
                                          </p:val>
                                        </p:tav>
                                      </p:tavLst>
                                    </p:anim>
                                    <p:anim calcmode="lin" valueType="num">
                                      <p:cBhvr>
                                        <p:cTn id="367" dur="500" fill="hold"/>
                                        <p:tgtEl>
                                          <p:spTgt spid="193"/>
                                        </p:tgtEl>
                                        <p:attrNameLst>
                                          <p:attrName>ppt_h</p:attrName>
                                        </p:attrNameLst>
                                      </p:cBhvr>
                                      <p:tavLst>
                                        <p:tav tm="0">
                                          <p:val>
                                            <p:fltVal val="0"/>
                                          </p:val>
                                        </p:tav>
                                        <p:tav tm="100000">
                                          <p:val>
                                            <p:strVal val="#ppt_h"/>
                                          </p:val>
                                        </p:tav>
                                      </p:tavLst>
                                    </p:anim>
                                    <p:animEffect transition="in" filter="fade">
                                      <p:cBhvr>
                                        <p:cTn id="368" dur="500"/>
                                        <p:tgtEl>
                                          <p:spTgt spid="193"/>
                                        </p:tgtEl>
                                      </p:cBhvr>
                                    </p:animEffect>
                                  </p:childTnLst>
                                </p:cTn>
                              </p:par>
                              <p:par>
                                <p:cTn id="369" presetID="53" presetClass="entr" presetSubtype="16" fill="hold" nodeType="withEffect">
                                  <p:stCondLst>
                                    <p:cond delay="0"/>
                                  </p:stCondLst>
                                  <p:childTnLst>
                                    <p:set>
                                      <p:cBhvr>
                                        <p:cTn id="370" dur="1" fill="hold">
                                          <p:stCondLst>
                                            <p:cond delay="0"/>
                                          </p:stCondLst>
                                        </p:cTn>
                                        <p:tgtEl>
                                          <p:spTgt spid="554"/>
                                        </p:tgtEl>
                                        <p:attrNameLst>
                                          <p:attrName>style.visibility</p:attrName>
                                        </p:attrNameLst>
                                      </p:cBhvr>
                                      <p:to>
                                        <p:strVal val="visible"/>
                                      </p:to>
                                    </p:set>
                                    <p:anim calcmode="lin" valueType="num">
                                      <p:cBhvr>
                                        <p:cTn id="371" dur="500" fill="hold"/>
                                        <p:tgtEl>
                                          <p:spTgt spid="554"/>
                                        </p:tgtEl>
                                        <p:attrNameLst>
                                          <p:attrName>ppt_w</p:attrName>
                                        </p:attrNameLst>
                                      </p:cBhvr>
                                      <p:tavLst>
                                        <p:tav tm="0">
                                          <p:val>
                                            <p:fltVal val="0"/>
                                          </p:val>
                                        </p:tav>
                                        <p:tav tm="100000">
                                          <p:val>
                                            <p:strVal val="#ppt_w"/>
                                          </p:val>
                                        </p:tav>
                                      </p:tavLst>
                                    </p:anim>
                                    <p:anim calcmode="lin" valueType="num">
                                      <p:cBhvr>
                                        <p:cTn id="372" dur="500" fill="hold"/>
                                        <p:tgtEl>
                                          <p:spTgt spid="554"/>
                                        </p:tgtEl>
                                        <p:attrNameLst>
                                          <p:attrName>ppt_h</p:attrName>
                                        </p:attrNameLst>
                                      </p:cBhvr>
                                      <p:tavLst>
                                        <p:tav tm="0">
                                          <p:val>
                                            <p:fltVal val="0"/>
                                          </p:val>
                                        </p:tav>
                                        <p:tav tm="100000">
                                          <p:val>
                                            <p:strVal val="#ppt_h"/>
                                          </p:val>
                                        </p:tav>
                                      </p:tavLst>
                                    </p:anim>
                                    <p:animEffect transition="in" filter="fade">
                                      <p:cBhvr>
                                        <p:cTn id="373" dur="500"/>
                                        <p:tgtEl>
                                          <p:spTgt spid="554"/>
                                        </p:tgtEl>
                                      </p:cBhvr>
                                    </p:animEffect>
                                  </p:childTnLst>
                                </p:cTn>
                              </p:par>
                              <p:par>
                                <p:cTn id="374" presetID="53" presetClass="entr" presetSubtype="16" fill="hold" grpId="0" nodeType="withEffect">
                                  <p:stCondLst>
                                    <p:cond delay="0"/>
                                  </p:stCondLst>
                                  <p:childTnLst>
                                    <p:set>
                                      <p:cBhvr>
                                        <p:cTn id="375" dur="1" fill="hold">
                                          <p:stCondLst>
                                            <p:cond delay="0"/>
                                          </p:stCondLst>
                                        </p:cTn>
                                        <p:tgtEl>
                                          <p:spTgt spid="497"/>
                                        </p:tgtEl>
                                        <p:attrNameLst>
                                          <p:attrName>style.visibility</p:attrName>
                                        </p:attrNameLst>
                                      </p:cBhvr>
                                      <p:to>
                                        <p:strVal val="visible"/>
                                      </p:to>
                                    </p:set>
                                    <p:anim calcmode="lin" valueType="num">
                                      <p:cBhvr>
                                        <p:cTn id="376" dur="500" fill="hold"/>
                                        <p:tgtEl>
                                          <p:spTgt spid="497"/>
                                        </p:tgtEl>
                                        <p:attrNameLst>
                                          <p:attrName>ppt_w</p:attrName>
                                        </p:attrNameLst>
                                      </p:cBhvr>
                                      <p:tavLst>
                                        <p:tav tm="0">
                                          <p:val>
                                            <p:fltVal val="0"/>
                                          </p:val>
                                        </p:tav>
                                        <p:tav tm="100000">
                                          <p:val>
                                            <p:strVal val="#ppt_w"/>
                                          </p:val>
                                        </p:tav>
                                      </p:tavLst>
                                    </p:anim>
                                    <p:anim calcmode="lin" valueType="num">
                                      <p:cBhvr>
                                        <p:cTn id="377" dur="500" fill="hold"/>
                                        <p:tgtEl>
                                          <p:spTgt spid="497"/>
                                        </p:tgtEl>
                                        <p:attrNameLst>
                                          <p:attrName>ppt_h</p:attrName>
                                        </p:attrNameLst>
                                      </p:cBhvr>
                                      <p:tavLst>
                                        <p:tav tm="0">
                                          <p:val>
                                            <p:fltVal val="0"/>
                                          </p:val>
                                        </p:tav>
                                        <p:tav tm="100000">
                                          <p:val>
                                            <p:strVal val="#ppt_h"/>
                                          </p:val>
                                        </p:tav>
                                      </p:tavLst>
                                    </p:anim>
                                    <p:animEffect transition="in" filter="fade">
                                      <p:cBhvr>
                                        <p:cTn id="378" dur="500"/>
                                        <p:tgtEl>
                                          <p:spTgt spid="497"/>
                                        </p:tgtEl>
                                      </p:cBhvr>
                                    </p:animEffect>
                                  </p:childTnLst>
                                </p:cTn>
                              </p:par>
                              <p:par>
                                <p:cTn id="379" presetID="53" presetClass="entr" presetSubtype="16" fill="hold" grpId="0" nodeType="withEffect">
                                  <p:stCondLst>
                                    <p:cond delay="0"/>
                                  </p:stCondLst>
                                  <p:childTnLst>
                                    <p:set>
                                      <p:cBhvr>
                                        <p:cTn id="380" dur="1" fill="hold">
                                          <p:stCondLst>
                                            <p:cond delay="0"/>
                                          </p:stCondLst>
                                        </p:cTn>
                                        <p:tgtEl>
                                          <p:spTgt spid="498"/>
                                        </p:tgtEl>
                                        <p:attrNameLst>
                                          <p:attrName>style.visibility</p:attrName>
                                        </p:attrNameLst>
                                      </p:cBhvr>
                                      <p:to>
                                        <p:strVal val="visible"/>
                                      </p:to>
                                    </p:set>
                                    <p:anim calcmode="lin" valueType="num">
                                      <p:cBhvr>
                                        <p:cTn id="381" dur="500" fill="hold"/>
                                        <p:tgtEl>
                                          <p:spTgt spid="498"/>
                                        </p:tgtEl>
                                        <p:attrNameLst>
                                          <p:attrName>ppt_w</p:attrName>
                                        </p:attrNameLst>
                                      </p:cBhvr>
                                      <p:tavLst>
                                        <p:tav tm="0">
                                          <p:val>
                                            <p:fltVal val="0"/>
                                          </p:val>
                                        </p:tav>
                                        <p:tav tm="100000">
                                          <p:val>
                                            <p:strVal val="#ppt_w"/>
                                          </p:val>
                                        </p:tav>
                                      </p:tavLst>
                                    </p:anim>
                                    <p:anim calcmode="lin" valueType="num">
                                      <p:cBhvr>
                                        <p:cTn id="382" dur="500" fill="hold"/>
                                        <p:tgtEl>
                                          <p:spTgt spid="498"/>
                                        </p:tgtEl>
                                        <p:attrNameLst>
                                          <p:attrName>ppt_h</p:attrName>
                                        </p:attrNameLst>
                                      </p:cBhvr>
                                      <p:tavLst>
                                        <p:tav tm="0">
                                          <p:val>
                                            <p:fltVal val="0"/>
                                          </p:val>
                                        </p:tav>
                                        <p:tav tm="100000">
                                          <p:val>
                                            <p:strVal val="#ppt_h"/>
                                          </p:val>
                                        </p:tav>
                                      </p:tavLst>
                                    </p:anim>
                                    <p:animEffect transition="in" filter="fade">
                                      <p:cBhvr>
                                        <p:cTn id="383" dur="500"/>
                                        <p:tgtEl>
                                          <p:spTgt spid="498"/>
                                        </p:tgtEl>
                                      </p:cBhvr>
                                    </p:animEffect>
                                  </p:childTnLst>
                                </p:cTn>
                              </p:par>
                              <p:par>
                                <p:cTn id="384" presetID="22" presetClass="entr" presetSubtype="8" fill="hold" grpId="0" nodeType="withEffect">
                                  <p:stCondLst>
                                    <p:cond delay="0"/>
                                  </p:stCondLst>
                                  <p:childTnLst>
                                    <p:set>
                                      <p:cBhvr>
                                        <p:cTn id="385" dur="1" fill="hold">
                                          <p:stCondLst>
                                            <p:cond delay="0"/>
                                          </p:stCondLst>
                                        </p:cTn>
                                        <p:tgtEl>
                                          <p:spTgt spid="415"/>
                                        </p:tgtEl>
                                        <p:attrNameLst>
                                          <p:attrName>style.visibility</p:attrName>
                                        </p:attrNameLst>
                                      </p:cBhvr>
                                      <p:to>
                                        <p:strVal val="visible"/>
                                      </p:to>
                                    </p:set>
                                    <p:animEffect transition="in" filter="wipe(left)">
                                      <p:cBhvr>
                                        <p:cTn id="386" dur="500"/>
                                        <p:tgtEl>
                                          <p:spTgt spid="415"/>
                                        </p:tgtEl>
                                      </p:cBhvr>
                                    </p:animEffect>
                                  </p:childTnLst>
                                </p:cTn>
                              </p:par>
                              <p:par>
                                <p:cTn id="387" presetID="53" presetClass="entr" presetSubtype="16" fill="hold" grpId="0" nodeType="withEffect">
                                  <p:stCondLst>
                                    <p:cond delay="0"/>
                                  </p:stCondLst>
                                  <p:childTnLst>
                                    <p:set>
                                      <p:cBhvr>
                                        <p:cTn id="388" dur="1" fill="hold">
                                          <p:stCondLst>
                                            <p:cond delay="0"/>
                                          </p:stCondLst>
                                        </p:cTn>
                                        <p:tgtEl>
                                          <p:spTgt spid="365"/>
                                        </p:tgtEl>
                                        <p:attrNameLst>
                                          <p:attrName>style.visibility</p:attrName>
                                        </p:attrNameLst>
                                      </p:cBhvr>
                                      <p:to>
                                        <p:strVal val="visible"/>
                                      </p:to>
                                    </p:set>
                                    <p:anim calcmode="lin" valueType="num">
                                      <p:cBhvr>
                                        <p:cTn id="389" dur="500" fill="hold"/>
                                        <p:tgtEl>
                                          <p:spTgt spid="365"/>
                                        </p:tgtEl>
                                        <p:attrNameLst>
                                          <p:attrName>ppt_w</p:attrName>
                                        </p:attrNameLst>
                                      </p:cBhvr>
                                      <p:tavLst>
                                        <p:tav tm="0">
                                          <p:val>
                                            <p:fltVal val="0"/>
                                          </p:val>
                                        </p:tav>
                                        <p:tav tm="100000">
                                          <p:val>
                                            <p:strVal val="#ppt_w"/>
                                          </p:val>
                                        </p:tav>
                                      </p:tavLst>
                                    </p:anim>
                                    <p:anim calcmode="lin" valueType="num">
                                      <p:cBhvr>
                                        <p:cTn id="390" dur="500" fill="hold"/>
                                        <p:tgtEl>
                                          <p:spTgt spid="365"/>
                                        </p:tgtEl>
                                        <p:attrNameLst>
                                          <p:attrName>ppt_h</p:attrName>
                                        </p:attrNameLst>
                                      </p:cBhvr>
                                      <p:tavLst>
                                        <p:tav tm="0">
                                          <p:val>
                                            <p:fltVal val="0"/>
                                          </p:val>
                                        </p:tav>
                                        <p:tav tm="100000">
                                          <p:val>
                                            <p:strVal val="#ppt_h"/>
                                          </p:val>
                                        </p:tav>
                                      </p:tavLst>
                                    </p:anim>
                                    <p:animEffect transition="in" filter="fade">
                                      <p:cBhvr>
                                        <p:cTn id="391" dur="500"/>
                                        <p:tgtEl>
                                          <p:spTgt spid="365"/>
                                        </p:tgtEl>
                                      </p:cBhvr>
                                    </p:animEffect>
                                  </p:childTnLst>
                                </p:cTn>
                              </p:par>
                              <p:par>
                                <p:cTn id="392" presetID="53" presetClass="entr" presetSubtype="16" fill="hold" grpId="0" nodeType="withEffect">
                                  <p:stCondLst>
                                    <p:cond delay="0"/>
                                  </p:stCondLst>
                                  <p:childTnLst>
                                    <p:set>
                                      <p:cBhvr>
                                        <p:cTn id="393" dur="1" fill="hold">
                                          <p:stCondLst>
                                            <p:cond delay="0"/>
                                          </p:stCondLst>
                                        </p:cTn>
                                        <p:tgtEl>
                                          <p:spTgt spid="499"/>
                                        </p:tgtEl>
                                        <p:attrNameLst>
                                          <p:attrName>style.visibility</p:attrName>
                                        </p:attrNameLst>
                                      </p:cBhvr>
                                      <p:to>
                                        <p:strVal val="visible"/>
                                      </p:to>
                                    </p:set>
                                    <p:anim calcmode="lin" valueType="num">
                                      <p:cBhvr>
                                        <p:cTn id="394" dur="500" fill="hold"/>
                                        <p:tgtEl>
                                          <p:spTgt spid="499"/>
                                        </p:tgtEl>
                                        <p:attrNameLst>
                                          <p:attrName>ppt_w</p:attrName>
                                        </p:attrNameLst>
                                      </p:cBhvr>
                                      <p:tavLst>
                                        <p:tav tm="0">
                                          <p:val>
                                            <p:fltVal val="0"/>
                                          </p:val>
                                        </p:tav>
                                        <p:tav tm="100000">
                                          <p:val>
                                            <p:strVal val="#ppt_w"/>
                                          </p:val>
                                        </p:tav>
                                      </p:tavLst>
                                    </p:anim>
                                    <p:anim calcmode="lin" valueType="num">
                                      <p:cBhvr>
                                        <p:cTn id="395" dur="500" fill="hold"/>
                                        <p:tgtEl>
                                          <p:spTgt spid="499"/>
                                        </p:tgtEl>
                                        <p:attrNameLst>
                                          <p:attrName>ppt_h</p:attrName>
                                        </p:attrNameLst>
                                      </p:cBhvr>
                                      <p:tavLst>
                                        <p:tav tm="0">
                                          <p:val>
                                            <p:fltVal val="0"/>
                                          </p:val>
                                        </p:tav>
                                        <p:tav tm="100000">
                                          <p:val>
                                            <p:strVal val="#ppt_h"/>
                                          </p:val>
                                        </p:tav>
                                      </p:tavLst>
                                    </p:anim>
                                    <p:animEffect transition="in" filter="fade">
                                      <p:cBhvr>
                                        <p:cTn id="396" dur="500"/>
                                        <p:tgtEl>
                                          <p:spTgt spid="499"/>
                                        </p:tgtEl>
                                      </p:cBhvr>
                                    </p:animEffect>
                                  </p:childTnLst>
                                </p:cTn>
                              </p:par>
                            </p:childTnLst>
                          </p:cTn>
                        </p:par>
                        <p:par>
                          <p:cTn id="397" fill="hold">
                            <p:stCondLst>
                              <p:cond delay="500"/>
                            </p:stCondLst>
                            <p:childTnLst>
                              <p:par>
                                <p:cTn id="398" presetID="53" presetClass="entr" presetSubtype="16" fill="hold" grpId="0" nodeType="afterEffect">
                                  <p:stCondLst>
                                    <p:cond delay="0"/>
                                  </p:stCondLst>
                                  <p:childTnLst>
                                    <p:set>
                                      <p:cBhvr>
                                        <p:cTn id="399" dur="1" fill="hold">
                                          <p:stCondLst>
                                            <p:cond delay="0"/>
                                          </p:stCondLst>
                                        </p:cTn>
                                        <p:tgtEl>
                                          <p:spTgt spid="417"/>
                                        </p:tgtEl>
                                        <p:attrNameLst>
                                          <p:attrName>style.visibility</p:attrName>
                                        </p:attrNameLst>
                                      </p:cBhvr>
                                      <p:to>
                                        <p:strVal val="visible"/>
                                      </p:to>
                                    </p:set>
                                    <p:anim calcmode="lin" valueType="num">
                                      <p:cBhvr>
                                        <p:cTn id="400" dur="500" fill="hold"/>
                                        <p:tgtEl>
                                          <p:spTgt spid="417"/>
                                        </p:tgtEl>
                                        <p:attrNameLst>
                                          <p:attrName>ppt_w</p:attrName>
                                        </p:attrNameLst>
                                      </p:cBhvr>
                                      <p:tavLst>
                                        <p:tav tm="0">
                                          <p:val>
                                            <p:fltVal val="0"/>
                                          </p:val>
                                        </p:tav>
                                        <p:tav tm="100000">
                                          <p:val>
                                            <p:strVal val="#ppt_w"/>
                                          </p:val>
                                        </p:tav>
                                      </p:tavLst>
                                    </p:anim>
                                    <p:anim calcmode="lin" valueType="num">
                                      <p:cBhvr>
                                        <p:cTn id="401" dur="500" fill="hold"/>
                                        <p:tgtEl>
                                          <p:spTgt spid="417"/>
                                        </p:tgtEl>
                                        <p:attrNameLst>
                                          <p:attrName>ppt_h</p:attrName>
                                        </p:attrNameLst>
                                      </p:cBhvr>
                                      <p:tavLst>
                                        <p:tav tm="0">
                                          <p:val>
                                            <p:fltVal val="0"/>
                                          </p:val>
                                        </p:tav>
                                        <p:tav tm="100000">
                                          <p:val>
                                            <p:strVal val="#ppt_h"/>
                                          </p:val>
                                        </p:tav>
                                      </p:tavLst>
                                    </p:anim>
                                    <p:animEffect transition="in" filter="fade">
                                      <p:cBhvr>
                                        <p:cTn id="402" dur="500"/>
                                        <p:tgtEl>
                                          <p:spTgt spid="417"/>
                                        </p:tgtEl>
                                      </p:cBhvr>
                                    </p:animEffect>
                                  </p:childTnLst>
                                </p:cTn>
                              </p:par>
                              <p:par>
                                <p:cTn id="403" presetID="53" presetClass="entr" presetSubtype="16" fill="hold" nodeType="withEffect">
                                  <p:stCondLst>
                                    <p:cond delay="0"/>
                                  </p:stCondLst>
                                  <p:childTnLst>
                                    <p:set>
                                      <p:cBhvr>
                                        <p:cTn id="404" dur="1" fill="hold">
                                          <p:stCondLst>
                                            <p:cond delay="0"/>
                                          </p:stCondLst>
                                        </p:cTn>
                                        <p:tgtEl>
                                          <p:spTgt spid="418"/>
                                        </p:tgtEl>
                                        <p:attrNameLst>
                                          <p:attrName>style.visibility</p:attrName>
                                        </p:attrNameLst>
                                      </p:cBhvr>
                                      <p:to>
                                        <p:strVal val="visible"/>
                                      </p:to>
                                    </p:set>
                                    <p:anim calcmode="lin" valueType="num">
                                      <p:cBhvr>
                                        <p:cTn id="405" dur="500" fill="hold"/>
                                        <p:tgtEl>
                                          <p:spTgt spid="418"/>
                                        </p:tgtEl>
                                        <p:attrNameLst>
                                          <p:attrName>ppt_w</p:attrName>
                                        </p:attrNameLst>
                                      </p:cBhvr>
                                      <p:tavLst>
                                        <p:tav tm="0">
                                          <p:val>
                                            <p:fltVal val="0"/>
                                          </p:val>
                                        </p:tav>
                                        <p:tav tm="100000">
                                          <p:val>
                                            <p:strVal val="#ppt_w"/>
                                          </p:val>
                                        </p:tav>
                                      </p:tavLst>
                                    </p:anim>
                                    <p:anim calcmode="lin" valueType="num">
                                      <p:cBhvr>
                                        <p:cTn id="406" dur="500" fill="hold"/>
                                        <p:tgtEl>
                                          <p:spTgt spid="418"/>
                                        </p:tgtEl>
                                        <p:attrNameLst>
                                          <p:attrName>ppt_h</p:attrName>
                                        </p:attrNameLst>
                                      </p:cBhvr>
                                      <p:tavLst>
                                        <p:tav tm="0">
                                          <p:val>
                                            <p:fltVal val="0"/>
                                          </p:val>
                                        </p:tav>
                                        <p:tav tm="100000">
                                          <p:val>
                                            <p:strVal val="#ppt_h"/>
                                          </p:val>
                                        </p:tav>
                                      </p:tavLst>
                                    </p:anim>
                                    <p:animEffect transition="in" filter="fade">
                                      <p:cBhvr>
                                        <p:cTn id="407" dur="500"/>
                                        <p:tgtEl>
                                          <p:spTgt spid="418"/>
                                        </p:tgtEl>
                                      </p:cBhvr>
                                    </p:animEffect>
                                  </p:childTnLst>
                                </p:cTn>
                              </p:par>
                            </p:childTnLst>
                          </p:cTn>
                        </p:par>
                        <p:par>
                          <p:cTn id="408" fill="hold">
                            <p:stCondLst>
                              <p:cond delay="1000"/>
                            </p:stCondLst>
                            <p:childTnLst>
                              <p:par>
                                <p:cTn id="409" presetID="53" presetClass="entr" presetSubtype="16" fill="hold" nodeType="afterEffect">
                                  <p:stCondLst>
                                    <p:cond delay="0"/>
                                  </p:stCondLst>
                                  <p:childTnLst>
                                    <p:set>
                                      <p:cBhvr>
                                        <p:cTn id="410" dur="1" fill="hold">
                                          <p:stCondLst>
                                            <p:cond delay="0"/>
                                          </p:stCondLst>
                                        </p:cTn>
                                        <p:tgtEl>
                                          <p:spTgt spid="88"/>
                                        </p:tgtEl>
                                        <p:attrNameLst>
                                          <p:attrName>style.visibility</p:attrName>
                                        </p:attrNameLst>
                                      </p:cBhvr>
                                      <p:to>
                                        <p:strVal val="visible"/>
                                      </p:to>
                                    </p:set>
                                    <p:anim calcmode="lin" valueType="num">
                                      <p:cBhvr>
                                        <p:cTn id="411" dur="500" fill="hold"/>
                                        <p:tgtEl>
                                          <p:spTgt spid="88"/>
                                        </p:tgtEl>
                                        <p:attrNameLst>
                                          <p:attrName>ppt_w</p:attrName>
                                        </p:attrNameLst>
                                      </p:cBhvr>
                                      <p:tavLst>
                                        <p:tav tm="0">
                                          <p:val>
                                            <p:fltVal val="0"/>
                                          </p:val>
                                        </p:tav>
                                        <p:tav tm="100000">
                                          <p:val>
                                            <p:strVal val="#ppt_w"/>
                                          </p:val>
                                        </p:tav>
                                      </p:tavLst>
                                    </p:anim>
                                    <p:anim calcmode="lin" valueType="num">
                                      <p:cBhvr>
                                        <p:cTn id="412" dur="500" fill="hold"/>
                                        <p:tgtEl>
                                          <p:spTgt spid="88"/>
                                        </p:tgtEl>
                                        <p:attrNameLst>
                                          <p:attrName>ppt_h</p:attrName>
                                        </p:attrNameLst>
                                      </p:cBhvr>
                                      <p:tavLst>
                                        <p:tav tm="0">
                                          <p:val>
                                            <p:fltVal val="0"/>
                                          </p:val>
                                        </p:tav>
                                        <p:tav tm="100000">
                                          <p:val>
                                            <p:strVal val="#ppt_h"/>
                                          </p:val>
                                        </p:tav>
                                      </p:tavLst>
                                    </p:anim>
                                    <p:animEffect transition="in" filter="fade">
                                      <p:cBhvr>
                                        <p:cTn id="413" dur="500"/>
                                        <p:tgtEl>
                                          <p:spTgt spid="88"/>
                                        </p:tgtEl>
                                      </p:cBhvr>
                                    </p:animEffect>
                                  </p:childTnLst>
                                </p:cTn>
                              </p:par>
                            </p:childTnLst>
                          </p:cTn>
                        </p:par>
                      </p:childTnLst>
                    </p:cTn>
                  </p:par>
                  <p:par>
                    <p:cTn id="414" fill="hold">
                      <p:stCondLst>
                        <p:cond delay="indefinite"/>
                      </p:stCondLst>
                      <p:childTnLst>
                        <p:par>
                          <p:cTn id="415" fill="hold">
                            <p:stCondLst>
                              <p:cond delay="0"/>
                            </p:stCondLst>
                            <p:childTnLst>
                              <p:par>
                                <p:cTn id="416" presetID="53" presetClass="entr" presetSubtype="16" fill="hold" nodeType="clickEffect">
                                  <p:stCondLst>
                                    <p:cond delay="0"/>
                                  </p:stCondLst>
                                  <p:childTnLst>
                                    <p:set>
                                      <p:cBhvr>
                                        <p:cTn id="417" dur="1" fill="hold">
                                          <p:stCondLst>
                                            <p:cond delay="0"/>
                                          </p:stCondLst>
                                        </p:cTn>
                                        <p:tgtEl>
                                          <p:spTgt spid="416"/>
                                        </p:tgtEl>
                                        <p:attrNameLst>
                                          <p:attrName>style.visibility</p:attrName>
                                        </p:attrNameLst>
                                      </p:cBhvr>
                                      <p:to>
                                        <p:strVal val="visible"/>
                                      </p:to>
                                    </p:set>
                                    <p:anim calcmode="lin" valueType="num">
                                      <p:cBhvr>
                                        <p:cTn id="418" dur="500" fill="hold"/>
                                        <p:tgtEl>
                                          <p:spTgt spid="416"/>
                                        </p:tgtEl>
                                        <p:attrNameLst>
                                          <p:attrName>ppt_w</p:attrName>
                                        </p:attrNameLst>
                                      </p:cBhvr>
                                      <p:tavLst>
                                        <p:tav tm="0">
                                          <p:val>
                                            <p:fltVal val="0"/>
                                          </p:val>
                                        </p:tav>
                                        <p:tav tm="100000">
                                          <p:val>
                                            <p:strVal val="#ppt_w"/>
                                          </p:val>
                                        </p:tav>
                                      </p:tavLst>
                                    </p:anim>
                                    <p:anim calcmode="lin" valueType="num">
                                      <p:cBhvr>
                                        <p:cTn id="419" dur="500" fill="hold"/>
                                        <p:tgtEl>
                                          <p:spTgt spid="416"/>
                                        </p:tgtEl>
                                        <p:attrNameLst>
                                          <p:attrName>ppt_h</p:attrName>
                                        </p:attrNameLst>
                                      </p:cBhvr>
                                      <p:tavLst>
                                        <p:tav tm="0">
                                          <p:val>
                                            <p:fltVal val="0"/>
                                          </p:val>
                                        </p:tav>
                                        <p:tav tm="100000">
                                          <p:val>
                                            <p:strVal val="#ppt_h"/>
                                          </p:val>
                                        </p:tav>
                                      </p:tavLst>
                                    </p:anim>
                                    <p:animEffect transition="in" filter="fade">
                                      <p:cBhvr>
                                        <p:cTn id="420" dur="500"/>
                                        <p:tgtEl>
                                          <p:spTgt spid="416"/>
                                        </p:tgtEl>
                                      </p:cBhvr>
                                    </p:animEffect>
                                  </p:childTnLst>
                                </p:cTn>
                              </p:par>
                              <p:par>
                                <p:cTn id="421" presetID="53" presetClass="entr" presetSubtype="16" fill="hold" nodeType="withEffect">
                                  <p:stCondLst>
                                    <p:cond delay="0"/>
                                  </p:stCondLst>
                                  <p:childTnLst>
                                    <p:set>
                                      <p:cBhvr>
                                        <p:cTn id="422" dur="1" fill="hold">
                                          <p:stCondLst>
                                            <p:cond delay="0"/>
                                          </p:stCondLst>
                                        </p:cTn>
                                        <p:tgtEl>
                                          <p:spTgt spid="458"/>
                                        </p:tgtEl>
                                        <p:attrNameLst>
                                          <p:attrName>style.visibility</p:attrName>
                                        </p:attrNameLst>
                                      </p:cBhvr>
                                      <p:to>
                                        <p:strVal val="visible"/>
                                      </p:to>
                                    </p:set>
                                    <p:anim calcmode="lin" valueType="num">
                                      <p:cBhvr>
                                        <p:cTn id="423" dur="500" fill="hold"/>
                                        <p:tgtEl>
                                          <p:spTgt spid="458"/>
                                        </p:tgtEl>
                                        <p:attrNameLst>
                                          <p:attrName>ppt_w</p:attrName>
                                        </p:attrNameLst>
                                      </p:cBhvr>
                                      <p:tavLst>
                                        <p:tav tm="0">
                                          <p:val>
                                            <p:fltVal val="0"/>
                                          </p:val>
                                        </p:tav>
                                        <p:tav tm="100000">
                                          <p:val>
                                            <p:strVal val="#ppt_w"/>
                                          </p:val>
                                        </p:tav>
                                      </p:tavLst>
                                    </p:anim>
                                    <p:anim calcmode="lin" valueType="num">
                                      <p:cBhvr>
                                        <p:cTn id="424" dur="500" fill="hold"/>
                                        <p:tgtEl>
                                          <p:spTgt spid="458"/>
                                        </p:tgtEl>
                                        <p:attrNameLst>
                                          <p:attrName>ppt_h</p:attrName>
                                        </p:attrNameLst>
                                      </p:cBhvr>
                                      <p:tavLst>
                                        <p:tav tm="0">
                                          <p:val>
                                            <p:fltVal val="0"/>
                                          </p:val>
                                        </p:tav>
                                        <p:tav tm="100000">
                                          <p:val>
                                            <p:strVal val="#ppt_h"/>
                                          </p:val>
                                        </p:tav>
                                      </p:tavLst>
                                    </p:anim>
                                    <p:animEffect transition="in" filter="fade">
                                      <p:cBhvr>
                                        <p:cTn id="425" dur="500"/>
                                        <p:tgtEl>
                                          <p:spTgt spid="458"/>
                                        </p:tgtEl>
                                      </p:cBhvr>
                                    </p:animEffect>
                                  </p:childTnLst>
                                </p:cTn>
                              </p:par>
                              <p:par>
                                <p:cTn id="426" presetID="53" presetClass="entr" presetSubtype="16" fill="hold" nodeType="withEffect">
                                  <p:stCondLst>
                                    <p:cond delay="0"/>
                                  </p:stCondLst>
                                  <p:childTnLst>
                                    <p:set>
                                      <p:cBhvr>
                                        <p:cTn id="427" dur="1" fill="hold">
                                          <p:stCondLst>
                                            <p:cond delay="0"/>
                                          </p:stCondLst>
                                        </p:cTn>
                                        <p:tgtEl>
                                          <p:spTgt spid="729"/>
                                        </p:tgtEl>
                                        <p:attrNameLst>
                                          <p:attrName>style.visibility</p:attrName>
                                        </p:attrNameLst>
                                      </p:cBhvr>
                                      <p:to>
                                        <p:strVal val="visible"/>
                                      </p:to>
                                    </p:set>
                                    <p:anim calcmode="lin" valueType="num">
                                      <p:cBhvr>
                                        <p:cTn id="428" dur="500" fill="hold"/>
                                        <p:tgtEl>
                                          <p:spTgt spid="729"/>
                                        </p:tgtEl>
                                        <p:attrNameLst>
                                          <p:attrName>ppt_w</p:attrName>
                                        </p:attrNameLst>
                                      </p:cBhvr>
                                      <p:tavLst>
                                        <p:tav tm="0">
                                          <p:val>
                                            <p:fltVal val="0"/>
                                          </p:val>
                                        </p:tav>
                                        <p:tav tm="100000">
                                          <p:val>
                                            <p:strVal val="#ppt_w"/>
                                          </p:val>
                                        </p:tav>
                                      </p:tavLst>
                                    </p:anim>
                                    <p:anim calcmode="lin" valueType="num">
                                      <p:cBhvr>
                                        <p:cTn id="429" dur="500" fill="hold"/>
                                        <p:tgtEl>
                                          <p:spTgt spid="729"/>
                                        </p:tgtEl>
                                        <p:attrNameLst>
                                          <p:attrName>ppt_h</p:attrName>
                                        </p:attrNameLst>
                                      </p:cBhvr>
                                      <p:tavLst>
                                        <p:tav tm="0">
                                          <p:val>
                                            <p:fltVal val="0"/>
                                          </p:val>
                                        </p:tav>
                                        <p:tav tm="100000">
                                          <p:val>
                                            <p:strVal val="#ppt_h"/>
                                          </p:val>
                                        </p:tav>
                                      </p:tavLst>
                                    </p:anim>
                                    <p:animEffect transition="in" filter="fade">
                                      <p:cBhvr>
                                        <p:cTn id="430" dur="500"/>
                                        <p:tgtEl>
                                          <p:spTgt spid="729"/>
                                        </p:tgtEl>
                                      </p:cBhvr>
                                    </p:animEffect>
                                  </p:childTnLst>
                                </p:cTn>
                              </p:par>
                              <p:par>
                                <p:cTn id="431" presetID="53" presetClass="entr" presetSubtype="16" fill="hold" grpId="0" nodeType="withEffect">
                                  <p:stCondLst>
                                    <p:cond delay="0"/>
                                  </p:stCondLst>
                                  <p:childTnLst>
                                    <p:set>
                                      <p:cBhvr>
                                        <p:cTn id="432" dur="1" fill="hold">
                                          <p:stCondLst>
                                            <p:cond delay="0"/>
                                          </p:stCondLst>
                                        </p:cTn>
                                        <p:tgtEl>
                                          <p:spTgt spid="396"/>
                                        </p:tgtEl>
                                        <p:attrNameLst>
                                          <p:attrName>style.visibility</p:attrName>
                                        </p:attrNameLst>
                                      </p:cBhvr>
                                      <p:to>
                                        <p:strVal val="visible"/>
                                      </p:to>
                                    </p:set>
                                    <p:anim calcmode="lin" valueType="num">
                                      <p:cBhvr>
                                        <p:cTn id="433" dur="500" fill="hold"/>
                                        <p:tgtEl>
                                          <p:spTgt spid="396"/>
                                        </p:tgtEl>
                                        <p:attrNameLst>
                                          <p:attrName>ppt_w</p:attrName>
                                        </p:attrNameLst>
                                      </p:cBhvr>
                                      <p:tavLst>
                                        <p:tav tm="0">
                                          <p:val>
                                            <p:fltVal val="0"/>
                                          </p:val>
                                        </p:tav>
                                        <p:tav tm="100000">
                                          <p:val>
                                            <p:strVal val="#ppt_w"/>
                                          </p:val>
                                        </p:tav>
                                      </p:tavLst>
                                    </p:anim>
                                    <p:anim calcmode="lin" valueType="num">
                                      <p:cBhvr>
                                        <p:cTn id="434" dur="500" fill="hold"/>
                                        <p:tgtEl>
                                          <p:spTgt spid="396"/>
                                        </p:tgtEl>
                                        <p:attrNameLst>
                                          <p:attrName>ppt_h</p:attrName>
                                        </p:attrNameLst>
                                      </p:cBhvr>
                                      <p:tavLst>
                                        <p:tav tm="0">
                                          <p:val>
                                            <p:fltVal val="0"/>
                                          </p:val>
                                        </p:tav>
                                        <p:tav tm="100000">
                                          <p:val>
                                            <p:strVal val="#ppt_h"/>
                                          </p:val>
                                        </p:tav>
                                      </p:tavLst>
                                    </p:anim>
                                    <p:animEffect transition="in" filter="fade">
                                      <p:cBhvr>
                                        <p:cTn id="435" dur="500"/>
                                        <p:tgtEl>
                                          <p:spTgt spid="396"/>
                                        </p:tgtEl>
                                      </p:cBhvr>
                                    </p:animEffect>
                                  </p:childTnLst>
                                </p:cTn>
                              </p:par>
                            </p:childTnLst>
                          </p:cTn>
                        </p:par>
                        <p:par>
                          <p:cTn id="436" fill="hold">
                            <p:stCondLst>
                              <p:cond delay="500"/>
                            </p:stCondLst>
                            <p:childTnLst>
                              <p:par>
                                <p:cTn id="437" presetID="22" presetClass="entr" presetSubtype="1" fill="hold" nodeType="afterEffect">
                                  <p:stCondLst>
                                    <p:cond delay="0"/>
                                  </p:stCondLst>
                                  <p:childTnLst>
                                    <p:set>
                                      <p:cBhvr>
                                        <p:cTn id="438" dur="1" fill="hold">
                                          <p:stCondLst>
                                            <p:cond delay="0"/>
                                          </p:stCondLst>
                                        </p:cTn>
                                        <p:tgtEl>
                                          <p:spTgt spid="86"/>
                                        </p:tgtEl>
                                        <p:attrNameLst>
                                          <p:attrName>style.visibility</p:attrName>
                                        </p:attrNameLst>
                                      </p:cBhvr>
                                      <p:to>
                                        <p:strVal val="visible"/>
                                      </p:to>
                                    </p:set>
                                    <p:animEffect transition="in" filter="wipe(up)">
                                      <p:cBhvr>
                                        <p:cTn id="439" dur="500"/>
                                        <p:tgtEl>
                                          <p:spTgt spid="86"/>
                                        </p:tgtEl>
                                      </p:cBhvr>
                                    </p:animEffect>
                                  </p:childTnLst>
                                </p:cTn>
                              </p:par>
                            </p:childTnLst>
                          </p:cTn>
                        </p:par>
                      </p:childTnLst>
                    </p:cTn>
                  </p:par>
                  <p:par>
                    <p:cTn id="440" fill="hold">
                      <p:stCondLst>
                        <p:cond delay="indefinite"/>
                      </p:stCondLst>
                      <p:childTnLst>
                        <p:par>
                          <p:cTn id="441" fill="hold">
                            <p:stCondLst>
                              <p:cond delay="0"/>
                            </p:stCondLst>
                            <p:childTnLst>
                              <p:par>
                                <p:cTn id="442" presetID="53" presetClass="entr" presetSubtype="16" fill="hold" nodeType="clickEffect">
                                  <p:stCondLst>
                                    <p:cond delay="0"/>
                                  </p:stCondLst>
                                  <p:childTnLst>
                                    <p:set>
                                      <p:cBhvr>
                                        <p:cTn id="443" dur="1" fill="hold">
                                          <p:stCondLst>
                                            <p:cond delay="0"/>
                                          </p:stCondLst>
                                        </p:cTn>
                                        <p:tgtEl>
                                          <p:spTgt spid="469"/>
                                        </p:tgtEl>
                                        <p:attrNameLst>
                                          <p:attrName>style.visibility</p:attrName>
                                        </p:attrNameLst>
                                      </p:cBhvr>
                                      <p:to>
                                        <p:strVal val="visible"/>
                                      </p:to>
                                    </p:set>
                                    <p:anim calcmode="lin" valueType="num">
                                      <p:cBhvr>
                                        <p:cTn id="444" dur="500" fill="hold"/>
                                        <p:tgtEl>
                                          <p:spTgt spid="469"/>
                                        </p:tgtEl>
                                        <p:attrNameLst>
                                          <p:attrName>ppt_w</p:attrName>
                                        </p:attrNameLst>
                                      </p:cBhvr>
                                      <p:tavLst>
                                        <p:tav tm="0">
                                          <p:val>
                                            <p:fltVal val="0"/>
                                          </p:val>
                                        </p:tav>
                                        <p:tav tm="100000">
                                          <p:val>
                                            <p:strVal val="#ppt_w"/>
                                          </p:val>
                                        </p:tav>
                                      </p:tavLst>
                                    </p:anim>
                                    <p:anim calcmode="lin" valueType="num">
                                      <p:cBhvr>
                                        <p:cTn id="445" dur="500" fill="hold"/>
                                        <p:tgtEl>
                                          <p:spTgt spid="469"/>
                                        </p:tgtEl>
                                        <p:attrNameLst>
                                          <p:attrName>ppt_h</p:attrName>
                                        </p:attrNameLst>
                                      </p:cBhvr>
                                      <p:tavLst>
                                        <p:tav tm="0">
                                          <p:val>
                                            <p:fltVal val="0"/>
                                          </p:val>
                                        </p:tav>
                                        <p:tav tm="100000">
                                          <p:val>
                                            <p:strVal val="#ppt_h"/>
                                          </p:val>
                                        </p:tav>
                                      </p:tavLst>
                                    </p:anim>
                                    <p:animEffect transition="in" filter="fade">
                                      <p:cBhvr>
                                        <p:cTn id="446" dur="500"/>
                                        <p:tgtEl>
                                          <p:spTgt spid="469"/>
                                        </p:tgtEl>
                                      </p:cBhvr>
                                    </p:animEffect>
                                  </p:childTnLst>
                                </p:cTn>
                              </p:par>
                            </p:childTnLst>
                          </p:cTn>
                        </p:par>
                        <p:par>
                          <p:cTn id="447" fill="hold">
                            <p:stCondLst>
                              <p:cond delay="500"/>
                            </p:stCondLst>
                            <p:childTnLst>
                              <p:par>
                                <p:cTn id="448" presetID="22" presetClass="entr" presetSubtype="2" fill="hold" nodeType="afterEffect">
                                  <p:stCondLst>
                                    <p:cond delay="0"/>
                                  </p:stCondLst>
                                  <p:childTnLst>
                                    <p:set>
                                      <p:cBhvr>
                                        <p:cTn id="449" dur="1" fill="hold">
                                          <p:stCondLst>
                                            <p:cond delay="0"/>
                                          </p:stCondLst>
                                        </p:cTn>
                                        <p:tgtEl>
                                          <p:spTgt spid="22"/>
                                        </p:tgtEl>
                                        <p:attrNameLst>
                                          <p:attrName>style.visibility</p:attrName>
                                        </p:attrNameLst>
                                      </p:cBhvr>
                                      <p:to>
                                        <p:strVal val="visible"/>
                                      </p:to>
                                    </p:set>
                                    <p:animEffect transition="in" filter="wipe(right)">
                                      <p:cBhvr>
                                        <p:cTn id="450" dur="500"/>
                                        <p:tgtEl>
                                          <p:spTgt spid="22"/>
                                        </p:tgtEl>
                                      </p:cBhvr>
                                    </p:animEffect>
                                  </p:childTnLst>
                                </p:cTn>
                              </p:par>
                              <p:par>
                                <p:cTn id="451" presetID="53" presetClass="entr" presetSubtype="16" fill="hold" nodeType="withEffect">
                                  <p:stCondLst>
                                    <p:cond delay="0"/>
                                  </p:stCondLst>
                                  <p:childTnLst>
                                    <p:set>
                                      <p:cBhvr>
                                        <p:cTn id="452" dur="1" fill="hold">
                                          <p:stCondLst>
                                            <p:cond delay="0"/>
                                          </p:stCondLst>
                                        </p:cTn>
                                        <p:tgtEl>
                                          <p:spTgt spid="226"/>
                                        </p:tgtEl>
                                        <p:attrNameLst>
                                          <p:attrName>style.visibility</p:attrName>
                                        </p:attrNameLst>
                                      </p:cBhvr>
                                      <p:to>
                                        <p:strVal val="visible"/>
                                      </p:to>
                                    </p:set>
                                    <p:anim calcmode="lin" valueType="num">
                                      <p:cBhvr>
                                        <p:cTn id="453" dur="500" fill="hold"/>
                                        <p:tgtEl>
                                          <p:spTgt spid="226"/>
                                        </p:tgtEl>
                                        <p:attrNameLst>
                                          <p:attrName>ppt_w</p:attrName>
                                        </p:attrNameLst>
                                      </p:cBhvr>
                                      <p:tavLst>
                                        <p:tav tm="0">
                                          <p:val>
                                            <p:fltVal val="0"/>
                                          </p:val>
                                        </p:tav>
                                        <p:tav tm="100000">
                                          <p:val>
                                            <p:strVal val="#ppt_w"/>
                                          </p:val>
                                        </p:tav>
                                      </p:tavLst>
                                    </p:anim>
                                    <p:anim calcmode="lin" valueType="num">
                                      <p:cBhvr>
                                        <p:cTn id="454" dur="500" fill="hold"/>
                                        <p:tgtEl>
                                          <p:spTgt spid="226"/>
                                        </p:tgtEl>
                                        <p:attrNameLst>
                                          <p:attrName>ppt_h</p:attrName>
                                        </p:attrNameLst>
                                      </p:cBhvr>
                                      <p:tavLst>
                                        <p:tav tm="0">
                                          <p:val>
                                            <p:fltVal val="0"/>
                                          </p:val>
                                        </p:tav>
                                        <p:tav tm="100000">
                                          <p:val>
                                            <p:strVal val="#ppt_h"/>
                                          </p:val>
                                        </p:tav>
                                      </p:tavLst>
                                    </p:anim>
                                    <p:animEffect transition="in" filter="fade">
                                      <p:cBhvr>
                                        <p:cTn id="455" dur="500"/>
                                        <p:tgtEl>
                                          <p:spTgt spid="226"/>
                                        </p:tgtEl>
                                      </p:cBhvr>
                                    </p:animEffect>
                                  </p:childTnLst>
                                </p:cTn>
                              </p:par>
                              <p:par>
                                <p:cTn id="456" presetID="53" presetClass="entr" presetSubtype="16" fill="hold" nodeType="withEffect">
                                  <p:stCondLst>
                                    <p:cond delay="0"/>
                                  </p:stCondLst>
                                  <p:childTnLst>
                                    <p:set>
                                      <p:cBhvr>
                                        <p:cTn id="457" dur="1" fill="hold">
                                          <p:stCondLst>
                                            <p:cond delay="0"/>
                                          </p:stCondLst>
                                        </p:cTn>
                                        <p:tgtEl>
                                          <p:spTgt spid="227"/>
                                        </p:tgtEl>
                                        <p:attrNameLst>
                                          <p:attrName>style.visibility</p:attrName>
                                        </p:attrNameLst>
                                      </p:cBhvr>
                                      <p:to>
                                        <p:strVal val="visible"/>
                                      </p:to>
                                    </p:set>
                                    <p:anim calcmode="lin" valueType="num">
                                      <p:cBhvr>
                                        <p:cTn id="458" dur="500" fill="hold"/>
                                        <p:tgtEl>
                                          <p:spTgt spid="227"/>
                                        </p:tgtEl>
                                        <p:attrNameLst>
                                          <p:attrName>ppt_w</p:attrName>
                                        </p:attrNameLst>
                                      </p:cBhvr>
                                      <p:tavLst>
                                        <p:tav tm="0">
                                          <p:val>
                                            <p:fltVal val="0"/>
                                          </p:val>
                                        </p:tav>
                                        <p:tav tm="100000">
                                          <p:val>
                                            <p:strVal val="#ppt_w"/>
                                          </p:val>
                                        </p:tav>
                                      </p:tavLst>
                                    </p:anim>
                                    <p:anim calcmode="lin" valueType="num">
                                      <p:cBhvr>
                                        <p:cTn id="459" dur="500" fill="hold"/>
                                        <p:tgtEl>
                                          <p:spTgt spid="227"/>
                                        </p:tgtEl>
                                        <p:attrNameLst>
                                          <p:attrName>ppt_h</p:attrName>
                                        </p:attrNameLst>
                                      </p:cBhvr>
                                      <p:tavLst>
                                        <p:tav tm="0">
                                          <p:val>
                                            <p:fltVal val="0"/>
                                          </p:val>
                                        </p:tav>
                                        <p:tav tm="100000">
                                          <p:val>
                                            <p:strVal val="#ppt_h"/>
                                          </p:val>
                                        </p:tav>
                                      </p:tavLst>
                                    </p:anim>
                                    <p:animEffect transition="in" filter="fade">
                                      <p:cBhvr>
                                        <p:cTn id="460" dur="500"/>
                                        <p:tgtEl>
                                          <p:spTgt spid="227"/>
                                        </p:tgtEl>
                                      </p:cBhvr>
                                    </p:animEffect>
                                  </p:childTnLst>
                                </p:cTn>
                              </p:par>
                              <p:par>
                                <p:cTn id="461" presetID="53" presetClass="entr" presetSubtype="16" fill="hold" nodeType="withEffect">
                                  <p:stCondLst>
                                    <p:cond delay="0"/>
                                  </p:stCondLst>
                                  <p:childTnLst>
                                    <p:set>
                                      <p:cBhvr>
                                        <p:cTn id="462" dur="1" fill="hold">
                                          <p:stCondLst>
                                            <p:cond delay="0"/>
                                          </p:stCondLst>
                                        </p:cTn>
                                        <p:tgtEl>
                                          <p:spTgt spid="225"/>
                                        </p:tgtEl>
                                        <p:attrNameLst>
                                          <p:attrName>style.visibility</p:attrName>
                                        </p:attrNameLst>
                                      </p:cBhvr>
                                      <p:to>
                                        <p:strVal val="visible"/>
                                      </p:to>
                                    </p:set>
                                    <p:anim calcmode="lin" valueType="num">
                                      <p:cBhvr>
                                        <p:cTn id="463" dur="500" fill="hold"/>
                                        <p:tgtEl>
                                          <p:spTgt spid="225"/>
                                        </p:tgtEl>
                                        <p:attrNameLst>
                                          <p:attrName>ppt_w</p:attrName>
                                        </p:attrNameLst>
                                      </p:cBhvr>
                                      <p:tavLst>
                                        <p:tav tm="0">
                                          <p:val>
                                            <p:fltVal val="0"/>
                                          </p:val>
                                        </p:tav>
                                        <p:tav tm="100000">
                                          <p:val>
                                            <p:strVal val="#ppt_w"/>
                                          </p:val>
                                        </p:tav>
                                      </p:tavLst>
                                    </p:anim>
                                    <p:anim calcmode="lin" valueType="num">
                                      <p:cBhvr>
                                        <p:cTn id="464" dur="500" fill="hold"/>
                                        <p:tgtEl>
                                          <p:spTgt spid="225"/>
                                        </p:tgtEl>
                                        <p:attrNameLst>
                                          <p:attrName>ppt_h</p:attrName>
                                        </p:attrNameLst>
                                      </p:cBhvr>
                                      <p:tavLst>
                                        <p:tav tm="0">
                                          <p:val>
                                            <p:fltVal val="0"/>
                                          </p:val>
                                        </p:tav>
                                        <p:tav tm="100000">
                                          <p:val>
                                            <p:strVal val="#ppt_h"/>
                                          </p:val>
                                        </p:tav>
                                      </p:tavLst>
                                    </p:anim>
                                    <p:animEffect transition="in" filter="fade">
                                      <p:cBhvr>
                                        <p:cTn id="465" dur="500"/>
                                        <p:tgtEl>
                                          <p:spTgt spid="225"/>
                                        </p:tgtEl>
                                      </p:cBhvr>
                                    </p:animEffect>
                                  </p:childTnLst>
                                </p:cTn>
                              </p:par>
                              <p:par>
                                <p:cTn id="466" presetID="53" presetClass="entr" presetSubtype="16" fill="hold" nodeType="withEffect">
                                  <p:stCondLst>
                                    <p:cond delay="0"/>
                                  </p:stCondLst>
                                  <p:childTnLst>
                                    <p:set>
                                      <p:cBhvr>
                                        <p:cTn id="467" dur="1" fill="hold">
                                          <p:stCondLst>
                                            <p:cond delay="0"/>
                                          </p:stCondLst>
                                        </p:cTn>
                                        <p:tgtEl>
                                          <p:spTgt spid="569"/>
                                        </p:tgtEl>
                                        <p:attrNameLst>
                                          <p:attrName>style.visibility</p:attrName>
                                        </p:attrNameLst>
                                      </p:cBhvr>
                                      <p:to>
                                        <p:strVal val="visible"/>
                                      </p:to>
                                    </p:set>
                                    <p:anim calcmode="lin" valueType="num">
                                      <p:cBhvr>
                                        <p:cTn id="468" dur="500" fill="hold"/>
                                        <p:tgtEl>
                                          <p:spTgt spid="569"/>
                                        </p:tgtEl>
                                        <p:attrNameLst>
                                          <p:attrName>ppt_w</p:attrName>
                                        </p:attrNameLst>
                                      </p:cBhvr>
                                      <p:tavLst>
                                        <p:tav tm="0">
                                          <p:val>
                                            <p:fltVal val="0"/>
                                          </p:val>
                                        </p:tav>
                                        <p:tav tm="100000">
                                          <p:val>
                                            <p:strVal val="#ppt_w"/>
                                          </p:val>
                                        </p:tav>
                                      </p:tavLst>
                                    </p:anim>
                                    <p:anim calcmode="lin" valueType="num">
                                      <p:cBhvr>
                                        <p:cTn id="469" dur="500" fill="hold"/>
                                        <p:tgtEl>
                                          <p:spTgt spid="569"/>
                                        </p:tgtEl>
                                        <p:attrNameLst>
                                          <p:attrName>ppt_h</p:attrName>
                                        </p:attrNameLst>
                                      </p:cBhvr>
                                      <p:tavLst>
                                        <p:tav tm="0">
                                          <p:val>
                                            <p:fltVal val="0"/>
                                          </p:val>
                                        </p:tav>
                                        <p:tav tm="100000">
                                          <p:val>
                                            <p:strVal val="#ppt_h"/>
                                          </p:val>
                                        </p:tav>
                                      </p:tavLst>
                                    </p:anim>
                                    <p:animEffect transition="in" filter="fade">
                                      <p:cBhvr>
                                        <p:cTn id="470" dur="500"/>
                                        <p:tgtEl>
                                          <p:spTgt spid="569"/>
                                        </p:tgtEl>
                                      </p:cBhvr>
                                    </p:animEffect>
                                  </p:childTnLst>
                                </p:cTn>
                              </p:par>
                            </p:childTnLst>
                          </p:cTn>
                        </p:par>
                        <p:par>
                          <p:cTn id="471" fill="hold">
                            <p:stCondLst>
                              <p:cond delay="1000"/>
                            </p:stCondLst>
                            <p:childTnLst>
                              <p:par>
                                <p:cTn id="472" presetID="22" presetClass="entr" presetSubtype="1" fill="hold" nodeType="afterEffect">
                                  <p:stCondLst>
                                    <p:cond delay="0"/>
                                  </p:stCondLst>
                                  <p:childTnLst>
                                    <p:set>
                                      <p:cBhvr>
                                        <p:cTn id="473" dur="1" fill="hold">
                                          <p:stCondLst>
                                            <p:cond delay="0"/>
                                          </p:stCondLst>
                                        </p:cTn>
                                        <p:tgtEl>
                                          <p:spTgt spid="798"/>
                                        </p:tgtEl>
                                        <p:attrNameLst>
                                          <p:attrName>style.visibility</p:attrName>
                                        </p:attrNameLst>
                                      </p:cBhvr>
                                      <p:to>
                                        <p:strVal val="visible"/>
                                      </p:to>
                                    </p:set>
                                    <p:animEffect transition="in" filter="wipe(up)">
                                      <p:cBhvr>
                                        <p:cTn id="474" dur="500"/>
                                        <p:tgtEl>
                                          <p:spTgt spid="798"/>
                                        </p:tgtEl>
                                      </p:cBhvr>
                                    </p:animEffect>
                                  </p:childTnLst>
                                </p:cTn>
                              </p:par>
                            </p:childTnLst>
                          </p:cTn>
                        </p:par>
                      </p:childTnLst>
                    </p:cTn>
                  </p:par>
                  <p:par>
                    <p:cTn id="475" fill="hold">
                      <p:stCondLst>
                        <p:cond delay="indefinite"/>
                      </p:stCondLst>
                      <p:childTnLst>
                        <p:par>
                          <p:cTn id="476" fill="hold">
                            <p:stCondLst>
                              <p:cond delay="0"/>
                            </p:stCondLst>
                            <p:childTnLst>
                              <p:par>
                                <p:cTn id="477" presetID="53" presetClass="entr" presetSubtype="16" fill="hold" grpId="0" nodeType="clickEffect">
                                  <p:stCondLst>
                                    <p:cond delay="0"/>
                                  </p:stCondLst>
                                  <p:childTnLst>
                                    <p:set>
                                      <p:cBhvr>
                                        <p:cTn id="478" dur="1" fill="hold">
                                          <p:stCondLst>
                                            <p:cond delay="0"/>
                                          </p:stCondLst>
                                        </p:cTn>
                                        <p:tgtEl>
                                          <p:spTgt spid="495"/>
                                        </p:tgtEl>
                                        <p:attrNameLst>
                                          <p:attrName>style.visibility</p:attrName>
                                        </p:attrNameLst>
                                      </p:cBhvr>
                                      <p:to>
                                        <p:strVal val="visible"/>
                                      </p:to>
                                    </p:set>
                                    <p:anim calcmode="lin" valueType="num">
                                      <p:cBhvr>
                                        <p:cTn id="479" dur="500" fill="hold"/>
                                        <p:tgtEl>
                                          <p:spTgt spid="495"/>
                                        </p:tgtEl>
                                        <p:attrNameLst>
                                          <p:attrName>ppt_w</p:attrName>
                                        </p:attrNameLst>
                                      </p:cBhvr>
                                      <p:tavLst>
                                        <p:tav tm="0">
                                          <p:val>
                                            <p:fltVal val="0"/>
                                          </p:val>
                                        </p:tav>
                                        <p:tav tm="100000">
                                          <p:val>
                                            <p:strVal val="#ppt_w"/>
                                          </p:val>
                                        </p:tav>
                                      </p:tavLst>
                                    </p:anim>
                                    <p:anim calcmode="lin" valueType="num">
                                      <p:cBhvr>
                                        <p:cTn id="480" dur="500" fill="hold"/>
                                        <p:tgtEl>
                                          <p:spTgt spid="495"/>
                                        </p:tgtEl>
                                        <p:attrNameLst>
                                          <p:attrName>ppt_h</p:attrName>
                                        </p:attrNameLst>
                                      </p:cBhvr>
                                      <p:tavLst>
                                        <p:tav tm="0">
                                          <p:val>
                                            <p:fltVal val="0"/>
                                          </p:val>
                                        </p:tav>
                                        <p:tav tm="100000">
                                          <p:val>
                                            <p:strVal val="#ppt_h"/>
                                          </p:val>
                                        </p:tav>
                                      </p:tavLst>
                                    </p:anim>
                                    <p:animEffect transition="in" filter="fade">
                                      <p:cBhvr>
                                        <p:cTn id="481" dur="500"/>
                                        <p:tgtEl>
                                          <p:spTgt spid="495"/>
                                        </p:tgtEl>
                                      </p:cBhvr>
                                    </p:animEffect>
                                  </p:childTnLst>
                                </p:cTn>
                              </p:par>
                            </p:childTnLst>
                          </p:cTn>
                        </p:par>
                        <p:par>
                          <p:cTn id="482" fill="hold">
                            <p:stCondLst>
                              <p:cond delay="500"/>
                            </p:stCondLst>
                            <p:childTnLst>
                              <p:par>
                                <p:cTn id="483" presetID="22" presetClass="entr" presetSubtype="4" fill="hold" nodeType="afterEffect">
                                  <p:stCondLst>
                                    <p:cond delay="0"/>
                                  </p:stCondLst>
                                  <p:childTnLst>
                                    <p:set>
                                      <p:cBhvr>
                                        <p:cTn id="484" dur="1" fill="hold">
                                          <p:stCondLst>
                                            <p:cond delay="0"/>
                                          </p:stCondLst>
                                        </p:cTn>
                                        <p:tgtEl>
                                          <p:spTgt spid="676"/>
                                        </p:tgtEl>
                                        <p:attrNameLst>
                                          <p:attrName>style.visibility</p:attrName>
                                        </p:attrNameLst>
                                      </p:cBhvr>
                                      <p:to>
                                        <p:strVal val="visible"/>
                                      </p:to>
                                    </p:set>
                                    <p:animEffect transition="in" filter="wipe(down)">
                                      <p:cBhvr>
                                        <p:cTn id="485" dur="500"/>
                                        <p:tgtEl>
                                          <p:spTgt spid="676"/>
                                        </p:tgtEl>
                                      </p:cBhvr>
                                    </p:animEffect>
                                  </p:childTnLst>
                                </p:cTn>
                              </p:par>
                              <p:par>
                                <p:cTn id="486" presetID="22" presetClass="entr" presetSubtype="4" fill="hold" nodeType="withEffect">
                                  <p:stCondLst>
                                    <p:cond delay="0"/>
                                  </p:stCondLst>
                                  <p:childTnLst>
                                    <p:set>
                                      <p:cBhvr>
                                        <p:cTn id="487" dur="1" fill="hold">
                                          <p:stCondLst>
                                            <p:cond delay="0"/>
                                          </p:stCondLst>
                                        </p:cTn>
                                        <p:tgtEl>
                                          <p:spTgt spid="221"/>
                                        </p:tgtEl>
                                        <p:attrNameLst>
                                          <p:attrName>style.visibility</p:attrName>
                                        </p:attrNameLst>
                                      </p:cBhvr>
                                      <p:to>
                                        <p:strVal val="visible"/>
                                      </p:to>
                                    </p:set>
                                    <p:animEffect transition="in" filter="wipe(down)">
                                      <p:cBhvr>
                                        <p:cTn id="488" dur="500"/>
                                        <p:tgtEl>
                                          <p:spTgt spid="221"/>
                                        </p:tgtEl>
                                      </p:cBhvr>
                                    </p:animEffect>
                                  </p:childTnLst>
                                </p:cTn>
                              </p:par>
                              <p:par>
                                <p:cTn id="489" presetID="22" presetClass="entr" presetSubtype="2" fill="hold" nodeType="withEffect">
                                  <p:stCondLst>
                                    <p:cond delay="0"/>
                                  </p:stCondLst>
                                  <p:childTnLst>
                                    <p:set>
                                      <p:cBhvr>
                                        <p:cTn id="490" dur="1" fill="hold">
                                          <p:stCondLst>
                                            <p:cond delay="0"/>
                                          </p:stCondLst>
                                        </p:cTn>
                                        <p:tgtEl>
                                          <p:spTgt spid="488"/>
                                        </p:tgtEl>
                                        <p:attrNameLst>
                                          <p:attrName>style.visibility</p:attrName>
                                        </p:attrNameLst>
                                      </p:cBhvr>
                                      <p:to>
                                        <p:strVal val="visible"/>
                                      </p:to>
                                    </p:set>
                                    <p:animEffect transition="in" filter="wipe(right)">
                                      <p:cBhvr>
                                        <p:cTn id="491" dur="500"/>
                                        <p:tgtEl>
                                          <p:spTgt spid="488"/>
                                        </p:tgtEl>
                                      </p:cBhvr>
                                    </p:animEffect>
                                  </p:childTnLst>
                                </p:cTn>
                              </p:par>
                              <p:par>
                                <p:cTn id="492" presetID="22" presetClass="entr" presetSubtype="2" fill="hold" nodeType="withEffect">
                                  <p:stCondLst>
                                    <p:cond delay="0"/>
                                  </p:stCondLst>
                                  <p:childTnLst>
                                    <p:set>
                                      <p:cBhvr>
                                        <p:cTn id="493" dur="1" fill="hold">
                                          <p:stCondLst>
                                            <p:cond delay="0"/>
                                          </p:stCondLst>
                                        </p:cTn>
                                        <p:tgtEl>
                                          <p:spTgt spid="311"/>
                                        </p:tgtEl>
                                        <p:attrNameLst>
                                          <p:attrName>style.visibility</p:attrName>
                                        </p:attrNameLst>
                                      </p:cBhvr>
                                      <p:to>
                                        <p:strVal val="visible"/>
                                      </p:to>
                                    </p:set>
                                    <p:animEffect transition="in" filter="wipe(right)">
                                      <p:cBhvr>
                                        <p:cTn id="494" dur="500"/>
                                        <p:tgtEl>
                                          <p:spTgt spid="311"/>
                                        </p:tgtEl>
                                      </p:cBhvr>
                                    </p:animEffect>
                                  </p:childTnLst>
                                </p:cTn>
                              </p:par>
                              <p:par>
                                <p:cTn id="495" presetID="22" presetClass="entr" presetSubtype="2" fill="hold" nodeType="withEffect">
                                  <p:stCondLst>
                                    <p:cond delay="0"/>
                                  </p:stCondLst>
                                  <p:childTnLst>
                                    <p:set>
                                      <p:cBhvr>
                                        <p:cTn id="496" dur="1" fill="hold">
                                          <p:stCondLst>
                                            <p:cond delay="0"/>
                                          </p:stCondLst>
                                        </p:cTn>
                                        <p:tgtEl>
                                          <p:spTgt spid="675"/>
                                        </p:tgtEl>
                                        <p:attrNameLst>
                                          <p:attrName>style.visibility</p:attrName>
                                        </p:attrNameLst>
                                      </p:cBhvr>
                                      <p:to>
                                        <p:strVal val="visible"/>
                                      </p:to>
                                    </p:set>
                                    <p:animEffect transition="in" filter="wipe(right)">
                                      <p:cBhvr>
                                        <p:cTn id="497" dur="500"/>
                                        <p:tgtEl>
                                          <p:spTgt spid="675"/>
                                        </p:tgtEl>
                                      </p:cBhvr>
                                    </p:animEffect>
                                  </p:childTnLst>
                                </p:cTn>
                              </p:par>
                              <p:par>
                                <p:cTn id="498" presetID="22" presetClass="entr" presetSubtype="2" fill="hold" nodeType="withEffect">
                                  <p:stCondLst>
                                    <p:cond delay="0"/>
                                  </p:stCondLst>
                                  <p:childTnLst>
                                    <p:set>
                                      <p:cBhvr>
                                        <p:cTn id="499" dur="1" fill="hold">
                                          <p:stCondLst>
                                            <p:cond delay="0"/>
                                          </p:stCondLst>
                                        </p:cTn>
                                        <p:tgtEl>
                                          <p:spTgt spid="688"/>
                                        </p:tgtEl>
                                        <p:attrNameLst>
                                          <p:attrName>style.visibility</p:attrName>
                                        </p:attrNameLst>
                                      </p:cBhvr>
                                      <p:to>
                                        <p:strVal val="visible"/>
                                      </p:to>
                                    </p:set>
                                    <p:animEffect transition="in" filter="wipe(right)">
                                      <p:cBhvr>
                                        <p:cTn id="500" dur="500"/>
                                        <p:tgtEl>
                                          <p:spTgt spid="688"/>
                                        </p:tgtEl>
                                      </p:cBhvr>
                                    </p:animEffect>
                                  </p:childTnLst>
                                </p:cTn>
                              </p:par>
                              <p:par>
                                <p:cTn id="501" presetID="22" presetClass="entr" presetSubtype="4" fill="hold" nodeType="withEffect">
                                  <p:stCondLst>
                                    <p:cond delay="0"/>
                                  </p:stCondLst>
                                  <p:childTnLst>
                                    <p:set>
                                      <p:cBhvr>
                                        <p:cTn id="502" dur="1" fill="hold">
                                          <p:stCondLst>
                                            <p:cond delay="0"/>
                                          </p:stCondLst>
                                        </p:cTn>
                                        <p:tgtEl>
                                          <p:spTgt spid="673"/>
                                        </p:tgtEl>
                                        <p:attrNameLst>
                                          <p:attrName>style.visibility</p:attrName>
                                        </p:attrNameLst>
                                      </p:cBhvr>
                                      <p:to>
                                        <p:strVal val="visible"/>
                                      </p:to>
                                    </p:set>
                                    <p:animEffect transition="in" filter="wipe(down)">
                                      <p:cBhvr>
                                        <p:cTn id="503" dur="500"/>
                                        <p:tgtEl>
                                          <p:spTgt spid="673"/>
                                        </p:tgtEl>
                                      </p:cBhvr>
                                    </p:animEffect>
                                  </p:childTnLst>
                                </p:cTn>
                              </p:par>
                              <p:par>
                                <p:cTn id="504" presetID="22" presetClass="entr" presetSubtype="2" fill="hold" nodeType="withEffect">
                                  <p:stCondLst>
                                    <p:cond delay="0"/>
                                  </p:stCondLst>
                                  <p:childTnLst>
                                    <p:set>
                                      <p:cBhvr>
                                        <p:cTn id="505" dur="1" fill="hold">
                                          <p:stCondLst>
                                            <p:cond delay="0"/>
                                          </p:stCondLst>
                                        </p:cTn>
                                        <p:tgtEl>
                                          <p:spTgt spid="93"/>
                                        </p:tgtEl>
                                        <p:attrNameLst>
                                          <p:attrName>style.visibility</p:attrName>
                                        </p:attrNameLst>
                                      </p:cBhvr>
                                      <p:to>
                                        <p:strVal val="visible"/>
                                      </p:to>
                                    </p:set>
                                    <p:animEffect transition="in" filter="wipe(right)">
                                      <p:cBhvr>
                                        <p:cTn id="506" dur="500"/>
                                        <p:tgtEl>
                                          <p:spTgt spid="93"/>
                                        </p:tgtEl>
                                      </p:cBhvr>
                                    </p:animEffect>
                                  </p:childTnLst>
                                </p:cTn>
                              </p:par>
                              <p:par>
                                <p:cTn id="507" presetID="22" presetClass="entr" presetSubtype="2" fill="hold" nodeType="withEffect">
                                  <p:stCondLst>
                                    <p:cond delay="0"/>
                                  </p:stCondLst>
                                  <p:childTnLst>
                                    <p:set>
                                      <p:cBhvr>
                                        <p:cTn id="508" dur="1" fill="hold">
                                          <p:stCondLst>
                                            <p:cond delay="0"/>
                                          </p:stCondLst>
                                        </p:cTn>
                                        <p:tgtEl>
                                          <p:spTgt spid="705"/>
                                        </p:tgtEl>
                                        <p:attrNameLst>
                                          <p:attrName>style.visibility</p:attrName>
                                        </p:attrNameLst>
                                      </p:cBhvr>
                                      <p:to>
                                        <p:strVal val="visible"/>
                                      </p:to>
                                    </p:set>
                                    <p:animEffect transition="in" filter="wipe(right)">
                                      <p:cBhvr>
                                        <p:cTn id="509" dur="500"/>
                                        <p:tgtEl>
                                          <p:spTgt spid="705"/>
                                        </p:tgtEl>
                                      </p:cBhvr>
                                    </p:animEffect>
                                  </p:childTnLst>
                                </p:cTn>
                              </p:par>
                              <p:par>
                                <p:cTn id="510" presetID="22" presetClass="entr" presetSubtype="4" fill="hold" nodeType="withEffect">
                                  <p:stCondLst>
                                    <p:cond delay="0"/>
                                  </p:stCondLst>
                                  <p:childTnLst>
                                    <p:set>
                                      <p:cBhvr>
                                        <p:cTn id="511" dur="1" fill="hold">
                                          <p:stCondLst>
                                            <p:cond delay="0"/>
                                          </p:stCondLst>
                                        </p:cTn>
                                        <p:tgtEl>
                                          <p:spTgt spid="733"/>
                                        </p:tgtEl>
                                        <p:attrNameLst>
                                          <p:attrName>style.visibility</p:attrName>
                                        </p:attrNameLst>
                                      </p:cBhvr>
                                      <p:to>
                                        <p:strVal val="visible"/>
                                      </p:to>
                                    </p:set>
                                    <p:animEffect transition="in" filter="wipe(down)">
                                      <p:cBhvr>
                                        <p:cTn id="512" dur="500"/>
                                        <p:tgtEl>
                                          <p:spTgt spid="733"/>
                                        </p:tgtEl>
                                      </p:cBhvr>
                                    </p:animEffect>
                                  </p:childTnLst>
                                </p:cTn>
                              </p:par>
                              <p:par>
                                <p:cTn id="513" presetID="22" presetClass="entr" presetSubtype="2" fill="hold" nodeType="withEffect">
                                  <p:stCondLst>
                                    <p:cond delay="0"/>
                                  </p:stCondLst>
                                  <p:childTnLst>
                                    <p:set>
                                      <p:cBhvr>
                                        <p:cTn id="514" dur="1" fill="hold">
                                          <p:stCondLst>
                                            <p:cond delay="0"/>
                                          </p:stCondLst>
                                        </p:cTn>
                                        <p:tgtEl>
                                          <p:spTgt spid="737"/>
                                        </p:tgtEl>
                                        <p:attrNameLst>
                                          <p:attrName>style.visibility</p:attrName>
                                        </p:attrNameLst>
                                      </p:cBhvr>
                                      <p:to>
                                        <p:strVal val="visible"/>
                                      </p:to>
                                    </p:set>
                                    <p:animEffect transition="in" filter="wipe(right)">
                                      <p:cBhvr>
                                        <p:cTn id="515" dur="500"/>
                                        <p:tgtEl>
                                          <p:spTgt spid="737"/>
                                        </p:tgtEl>
                                      </p:cBhvr>
                                    </p:animEffect>
                                  </p:childTnLst>
                                </p:cTn>
                              </p:par>
                              <p:par>
                                <p:cTn id="516" presetID="53" presetClass="entr" presetSubtype="16" fill="hold" grpId="0" nodeType="withEffect">
                                  <p:stCondLst>
                                    <p:cond delay="0"/>
                                  </p:stCondLst>
                                  <p:childTnLst>
                                    <p:set>
                                      <p:cBhvr>
                                        <p:cTn id="517" dur="1" fill="hold">
                                          <p:stCondLst>
                                            <p:cond delay="0"/>
                                          </p:stCondLst>
                                        </p:cTn>
                                        <p:tgtEl>
                                          <p:spTgt spid="699"/>
                                        </p:tgtEl>
                                        <p:attrNameLst>
                                          <p:attrName>style.visibility</p:attrName>
                                        </p:attrNameLst>
                                      </p:cBhvr>
                                      <p:to>
                                        <p:strVal val="visible"/>
                                      </p:to>
                                    </p:set>
                                    <p:anim calcmode="lin" valueType="num">
                                      <p:cBhvr>
                                        <p:cTn id="518" dur="500" fill="hold"/>
                                        <p:tgtEl>
                                          <p:spTgt spid="699"/>
                                        </p:tgtEl>
                                        <p:attrNameLst>
                                          <p:attrName>ppt_w</p:attrName>
                                        </p:attrNameLst>
                                      </p:cBhvr>
                                      <p:tavLst>
                                        <p:tav tm="0">
                                          <p:val>
                                            <p:fltVal val="0"/>
                                          </p:val>
                                        </p:tav>
                                        <p:tav tm="100000">
                                          <p:val>
                                            <p:strVal val="#ppt_w"/>
                                          </p:val>
                                        </p:tav>
                                      </p:tavLst>
                                    </p:anim>
                                    <p:anim calcmode="lin" valueType="num">
                                      <p:cBhvr>
                                        <p:cTn id="519" dur="500" fill="hold"/>
                                        <p:tgtEl>
                                          <p:spTgt spid="699"/>
                                        </p:tgtEl>
                                        <p:attrNameLst>
                                          <p:attrName>ppt_h</p:attrName>
                                        </p:attrNameLst>
                                      </p:cBhvr>
                                      <p:tavLst>
                                        <p:tav tm="0">
                                          <p:val>
                                            <p:fltVal val="0"/>
                                          </p:val>
                                        </p:tav>
                                        <p:tav tm="100000">
                                          <p:val>
                                            <p:strVal val="#ppt_h"/>
                                          </p:val>
                                        </p:tav>
                                      </p:tavLst>
                                    </p:anim>
                                    <p:animEffect transition="in" filter="fade">
                                      <p:cBhvr>
                                        <p:cTn id="520" dur="500"/>
                                        <p:tgtEl>
                                          <p:spTgt spid="699"/>
                                        </p:tgtEl>
                                      </p:cBhvr>
                                    </p:animEffect>
                                  </p:childTnLst>
                                </p:cTn>
                              </p:par>
                            </p:childTnLst>
                          </p:cTn>
                        </p:par>
                      </p:childTnLst>
                    </p:cTn>
                  </p:par>
                  <p:par>
                    <p:cTn id="521" fill="hold">
                      <p:stCondLst>
                        <p:cond delay="indefinite"/>
                      </p:stCondLst>
                      <p:childTnLst>
                        <p:par>
                          <p:cTn id="522" fill="hold">
                            <p:stCondLst>
                              <p:cond delay="0"/>
                            </p:stCondLst>
                            <p:childTnLst>
                              <p:par>
                                <p:cTn id="523" presetID="53" presetClass="entr" presetSubtype="16" fill="hold" nodeType="clickEffect">
                                  <p:stCondLst>
                                    <p:cond delay="0"/>
                                  </p:stCondLst>
                                  <p:childTnLst>
                                    <p:set>
                                      <p:cBhvr>
                                        <p:cTn id="524" dur="1" fill="hold">
                                          <p:stCondLst>
                                            <p:cond delay="0"/>
                                          </p:stCondLst>
                                        </p:cTn>
                                        <p:tgtEl>
                                          <p:spTgt spid="690"/>
                                        </p:tgtEl>
                                        <p:attrNameLst>
                                          <p:attrName>style.visibility</p:attrName>
                                        </p:attrNameLst>
                                      </p:cBhvr>
                                      <p:to>
                                        <p:strVal val="visible"/>
                                      </p:to>
                                    </p:set>
                                    <p:anim calcmode="lin" valueType="num">
                                      <p:cBhvr>
                                        <p:cTn id="525" dur="500" fill="hold"/>
                                        <p:tgtEl>
                                          <p:spTgt spid="690"/>
                                        </p:tgtEl>
                                        <p:attrNameLst>
                                          <p:attrName>ppt_w</p:attrName>
                                        </p:attrNameLst>
                                      </p:cBhvr>
                                      <p:tavLst>
                                        <p:tav tm="0">
                                          <p:val>
                                            <p:fltVal val="0"/>
                                          </p:val>
                                        </p:tav>
                                        <p:tav tm="100000">
                                          <p:val>
                                            <p:strVal val="#ppt_w"/>
                                          </p:val>
                                        </p:tav>
                                      </p:tavLst>
                                    </p:anim>
                                    <p:anim calcmode="lin" valueType="num">
                                      <p:cBhvr>
                                        <p:cTn id="526" dur="500" fill="hold"/>
                                        <p:tgtEl>
                                          <p:spTgt spid="690"/>
                                        </p:tgtEl>
                                        <p:attrNameLst>
                                          <p:attrName>ppt_h</p:attrName>
                                        </p:attrNameLst>
                                      </p:cBhvr>
                                      <p:tavLst>
                                        <p:tav tm="0">
                                          <p:val>
                                            <p:fltVal val="0"/>
                                          </p:val>
                                        </p:tav>
                                        <p:tav tm="100000">
                                          <p:val>
                                            <p:strVal val="#ppt_h"/>
                                          </p:val>
                                        </p:tav>
                                      </p:tavLst>
                                    </p:anim>
                                    <p:animEffect transition="in" filter="fade">
                                      <p:cBhvr>
                                        <p:cTn id="527" dur="500"/>
                                        <p:tgtEl>
                                          <p:spTgt spid="690"/>
                                        </p:tgtEl>
                                      </p:cBhvr>
                                    </p:animEffect>
                                  </p:childTnLst>
                                </p:cTn>
                              </p:par>
                              <p:par>
                                <p:cTn id="528" presetID="53" presetClass="entr" presetSubtype="16" fill="hold" nodeType="withEffect">
                                  <p:stCondLst>
                                    <p:cond delay="0"/>
                                  </p:stCondLst>
                                  <p:childTnLst>
                                    <p:set>
                                      <p:cBhvr>
                                        <p:cTn id="529" dur="1" fill="hold">
                                          <p:stCondLst>
                                            <p:cond delay="0"/>
                                          </p:stCondLst>
                                        </p:cTn>
                                        <p:tgtEl>
                                          <p:spTgt spid="83"/>
                                        </p:tgtEl>
                                        <p:attrNameLst>
                                          <p:attrName>style.visibility</p:attrName>
                                        </p:attrNameLst>
                                      </p:cBhvr>
                                      <p:to>
                                        <p:strVal val="visible"/>
                                      </p:to>
                                    </p:set>
                                    <p:anim calcmode="lin" valueType="num">
                                      <p:cBhvr>
                                        <p:cTn id="530" dur="500" fill="hold"/>
                                        <p:tgtEl>
                                          <p:spTgt spid="83"/>
                                        </p:tgtEl>
                                        <p:attrNameLst>
                                          <p:attrName>ppt_w</p:attrName>
                                        </p:attrNameLst>
                                      </p:cBhvr>
                                      <p:tavLst>
                                        <p:tav tm="0">
                                          <p:val>
                                            <p:fltVal val="0"/>
                                          </p:val>
                                        </p:tav>
                                        <p:tav tm="100000">
                                          <p:val>
                                            <p:strVal val="#ppt_w"/>
                                          </p:val>
                                        </p:tav>
                                      </p:tavLst>
                                    </p:anim>
                                    <p:anim calcmode="lin" valueType="num">
                                      <p:cBhvr>
                                        <p:cTn id="531" dur="500" fill="hold"/>
                                        <p:tgtEl>
                                          <p:spTgt spid="83"/>
                                        </p:tgtEl>
                                        <p:attrNameLst>
                                          <p:attrName>ppt_h</p:attrName>
                                        </p:attrNameLst>
                                      </p:cBhvr>
                                      <p:tavLst>
                                        <p:tav tm="0">
                                          <p:val>
                                            <p:fltVal val="0"/>
                                          </p:val>
                                        </p:tav>
                                        <p:tav tm="100000">
                                          <p:val>
                                            <p:strVal val="#ppt_h"/>
                                          </p:val>
                                        </p:tav>
                                      </p:tavLst>
                                    </p:anim>
                                    <p:animEffect transition="in" filter="fade">
                                      <p:cBhvr>
                                        <p:cTn id="532" dur="500"/>
                                        <p:tgtEl>
                                          <p:spTgt spid="83"/>
                                        </p:tgtEl>
                                      </p:cBhvr>
                                    </p:animEffect>
                                  </p:childTnLst>
                                </p:cTn>
                              </p:par>
                              <p:par>
                                <p:cTn id="533" presetID="53" presetClass="entr" presetSubtype="16" fill="hold" grpId="0" nodeType="withEffect">
                                  <p:stCondLst>
                                    <p:cond delay="0"/>
                                  </p:stCondLst>
                                  <p:childTnLst>
                                    <p:set>
                                      <p:cBhvr>
                                        <p:cTn id="534" dur="1" fill="hold">
                                          <p:stCondLst>
                                            <p:cond delay="0"/>
                                          </p:stCondLst>
                                        </p:cTn>
                                        <p:tgtEl>
                                          <p:spTgt spid="700"/>
                                        </p:tgtEl>
                                        <p:attrNameLst>
                                          <p:attrName>style.visibility</p:attrName>
                                        </p:attrNameLst>
                                      </p:cBhvr>
                                      <p:to>
                                        <p:strVal val="visible"/>
                                      </p:to>
                                    </p:set>
                                    <p:anim calcmode="lin" valueType="num">
                                      <p:cBhvr>
                                        <p:cTn id="535" dur="500" fill="hold"/>
                                        <p:tgtEl>
                                          <p:spTgt spid="700"/>
                                        </p:tgtEl>
                                        <p:attrNameLst>
                                          <p:attrName>ppt_w</p:attrName>
                                        </p:attrNameLst>
                                      </p:cBhvr>
                                      <p:tavLst>
                                        <p:tav tm="0">
                                          <p:val>
                                            <p:fltVal val="0"/>
                                          </p:val>
                                        </p:tav>
                                        <p:tav tm="100000">
                                          <p:val>
                                            <p:strVal val="#ppt_w"/>
                                          </p:val>
                                        </p:tav>
                                      </p:tavLst>
                                    </p:anim>
                                    <p:anim calcmode="lin" valueType="num">
                                      <p:cBhvr>
                                        <p:cTn id="536" dur="500" fill="hold"/>
                                        <p:tgtEl>
                                          <p:spTgt spid="700"/>
                                        </p:tgtEl>
                                        <p:attrNameLst>
                                          <p:attrName>ppt_h</p:attrName>
                                        </p:attrNameLst>
                                      </p:cBhvr>
                                      <p:tavLst>
                                        <p:tav tm="0">
                                          <p:val>
                                            <p:fltVal val="0"/>
                                          </p:val>
                                        </p:tav>
                                        <p:tav tm="100000">
                                          <p:val>
                                            <p:strVal val="#ppt_h"/>
                                          </p:val>
                                        </p:tav>
                                      </p:tavLst>
                                    </p:anim>
                                    <p:animEffect transition="in" filter="fade">
                                      <p:cBhvr>
                                        <p:cTn id="537" dur="500"/>
                                        <p:tgtEl>
                                          <p:spTgt spid="700"/>
                                        </p:tgtEl>
                                      </p:cBhvr>
                                    </p:animEffect>
                                  </p:childTnLst>
                                </p:cTn>
                              </p:par>
                              <p:par>
                                <p:cTn id="538" presetID="53" presetClass="entr" presetSubtype="16" fill="hold" grpId="0" nodeType="withEffect">
                                  <p:stCondLst>
                                    <p:cond delay="0"/>
                                  </p:stCondLst>
                                  <p:childTnLst>
                                    <p:set>
                                      <p:cBhvr>
                                        <p:cTn id="539" dur="1" fill="hold">
                                          <p:stCondLst>
                                            <p:cond delay="0"/>
                                          </p:stCondLst>
                                        </p:cTn>
                                        <p:tgtEl>
                                          <p:spTgt spid="751"/>
                                        </p:tgtEl>
                                        <p:attrNameLst>
                                          <p:attrName>style.visibility</p:attrName>
                                        </p:attrNameLst>
                                      </p:cBhvr>
                                      <p:to>
                                        <p:strVal val="visible"/>
                                      </p:to>
                                    </p:set>
                                    <p:anim calcmode="lin" valueType="num">
                                      <p:cBhvr>
                                        <p:cTn id="540" dur="500" fill="hold"/>
                                        <p:tgtEl>
                                          <p:spTgt spid="751"/>
                                        </p:tgtEl>
                                        <p:attrNameLst>
                                          <p:attrName>ppt_w</p:attrName>
                                        </p:attrNameLst>
                                      </p:cBhvr>
                                      <p:tavLst>
                                        <p:tav tm="0">
                                          <p:val>
                                            <p:fltVal val="0"/>
                                          </p:val>
                                        </p:tav>
                                        <p:tav tm="100000">
                                          <p:val>
                                            <p:strVal val="#ppt_w"/>
                                          </p:val>
                                        </p:tav>
                                      </p:tavLst>
                                    </p:anim>
                                    <p:anim calcmode="lin" valueType="num">
                                      <p:cBhvr>
                                        <p:cTn id="541" dur="500" fill="hold"/>
                                        <p:tgtEl>
                                          <p:spTgt spid="751"/>
                                        </p:tgtEl>
                                        <p:attrNameLst>
                                          <p:attrName>ppt_h</p:attrName>
                                        </p:attrNameLst>
                                      </p:cBhvr>
                                      <p:tavLst>
                                        <p:tav tm="0">
                                          <p:val>
                                            <p:fltVal val="0"/>
                                          </p:val>
                                        </p:tav>
                                        <p:tav tm="100000">
                                          <p:val>
                                            <p:strVal val="#ppt_h"/>
                                          </p:val>
                                        </p:tav>
                                      </p:tavLst>
                                    </p:anim>
                                    <p:animEffect transition="in" filter="fade">
                                      <p:cBhvr>
                                        <p:cTn id="542" dur="500"/>
                                        <p:tgtEl>
                                          <p:spTgt spid="751"/>
                                        </p:tgtEl>
                                      </p:cBhvr>
                                    </p:animEffect>
                                  </p:childTnLst>
                                </p:cTn>
                              </p:par>
                              <p:par>
                                <p:cTn id="543" presetID="53" presetClass="entr" presetSubtype="16" fill="hold" nodeType="withEffect">
                                  <p:stCondLst>
                                    <p:cond delay="0"/>
                                  </p:stCondLst>
                                  <p:childTnLst>
                                    <p:set>
                                      <p:cBhvr>
                                        <p:cTn id="544" dur="1" fill="hold">
                                          <p:stCondLst>
                                            <p:cond delay="0"/>
                                          </p:stCondLst>
                                        </p:cTn>
                                        <p:tgtEl>
                                          <p:spTgt spid="612"/>
                                        </p:tgtEl>
                                        <p:attrNameLst>
                                          <p:attrName>style.visibility</p:attrName>
                                        </p:attrNameLst>
                                      </p:cBhvr>
                                      <p:to>
                                        <p:strVal val="visible"/>
                                      </p:to>
                                    </p:set>
                                    <p:anim calcmode="lin" valueType="num">
                                      <p:cBhvr>
                                        <p:cTn id="545" dur="500" fill="hold"/>
                                        <p:tgtEl>
                                          <p:spTgt spid="612"/>
                                        </p:tgtEl>
                                        <p:attrNameLst>
                                          <p:attrName>ppt_w</p:attrName>
                                        </p:attrNameLst>
                                      </p:cBhvr>
                                      <p:tavLst>
                                        <p:tav tm="0">
                                          <p:val>
                                            <p:fltVal val="0"/>
                                          </p:val>
                                        </p:tav>
                                        <p:tav tm="100000">
                                          <p:val>
                                            <p:strVal val="#ppt_w"/>
                                          </p:val>
                                        </p:tav>
                                      </p:tavLst>
                                    </p:anim>
                                    <p:anim calcmode="lin" valueType="num">
                                      <p:cBhvr>
                                        <p:cTn id="546" dur="500" fill="hold"/>
                                        <p:tgtEl>
                                          <p:spTgt spid="612"/>
                                        </p:tgtEl>
                                        <p:attrNameLst>
                                          <p:attrName>ppt_h</p:attrName>
                                        </p:attrNameLst>
                                      </p:cBhvr>
                                      <p:tavLst>
                                        <p:tav tm="0">
                                          <p:val>
                                            <p:fltVal val="0"/>
                                          </p:val>
                                        </p:tav>
                                        <p:tav tm="100000">
                                          <p:val>
                                            <p:strVal val="#ppt_h"/>
                                          </p:val>
                                        </p:tav>
                                      </p:tavLst>
                                    </p:anim>
                                    <p:animEffect transition="in" filter="fade">
                                      <p:cBhvr>
                                        <p:cTn id="547" dur="500"/>
                                        <p:tgtEl>
                                          <p:spTgt spid="612"/>
                                        </p:tgtEl>
                                      </p:cBhvr>
                                    </p:animEffect>
                                  </p:childTnLst>
                                </p:cTn>
                              </p:par>
                              <p:par>
                                <p:cTn id="548" presetID="53" presetClass="entr" presetSubtype="16" fill="hold" nodeType="withEffect">
                                  <p:stCondLst>
                                    <p:cond delay="0"/>
                                  </p:stCondLst>
                                  <p:childTnLst>
                                    <p:set>
                                      <p:cBhvr>
                                        <p:cTn id="549" dur="1" fill="hold">
                                          <p:stCondLst>
                                            <p:cond delay="0"/>
                                          </p:stCondLst>
                                        </p:cTn>
                                        <p:tgtEl>
                                          <p:spTgt spid="760"/>
                                        </p:tgtEl>
                                        <p:attrNameLst>
                                          <p:attrName>style.visibility</p:attrName>
                                        </p:attrNameLst>
                                      </p:cBhvr>
                                      <p:to>
                                        <p:strVal val="visible"/>
                                      </p:to>
                                    </p:set>
                                    <p:anim calcmode="lin" valueType="num">
                                      <p:cBhvr>
                                        <p:cTn id="550" dur="500" fill="hold"/>
                                        <p:tgtEl>
                                          <p:spTgt spid="760"/>
                                        </p:tgtEl>
                                        <p:attrNameLst>
                                          <p:attrName>ppt_w</p:attrName>
                                        </p:attrNameLst>
                                      </p:cBhvr>
                                      <p:tavLst>
                                        <p:tav tm="0">
                                          <p:val>
                                            <p:fltVal val="0"/>
                                          </p:val>
                                        </p:tav>
                                        <p:tav tm="100000">
                                          <p:val>
                                            <p:strVal val="#ppt_w"/>
                                          </p:val>
                                        </p:tav>
                                      </p:tavLst>
                                    </p:anim>
                                    <p:anim calcmode="lin" valueType="num">
                                      <p:cBhvr>
                                        <p:cTn id="551" dur="500" fill="hold"/>
                                        <p:tgtEl>
                                          <p:spTgt spid="760"/>
                                        </p:tgtEl>
                                        <p:attrNameLst>
                                          <p:attrName>ppt_h</p:attrName>
                                        </p:attrNameLst>
                                      </p:cBhvr>
                                      <p:tavLst>
                                        <p:tav tm="0">
                                          <p:val>
                                            <p:fltVal val="0"/>
                                          </p:val>
                                        </p:tav>
                                        <p:tav tm="100000">
                                          <p:val>
                                            <p:strVal val="#ppt_h"/>
                                          </p:val>
                                        </p:tav>
                                      </p:tavLst>
                                    </p:anim>
                                    <p:animEffect transition="in" filter="fade">
                                      <p:cBhvr>
                                        <p:cTn id="552" dur="500"/>
                                        <p:tgtEl>
                                          <p:spTgt spid="760"/>
                                        </p:tgtEl>
                                      </p:cBhvr>
                                    </p:animEffect>
                                  </p:childTnLst>
                                </p:cTn>
                              </p:par>
                              <p:par>
                                <p:cTn id="553" presetID="53" presetClass="entr" presetSubtype="16" fill="hold" grpId="0" nodeType="withEffect">
                                  <p:stCondLst>
                                    <p:cond delay="0"/>
                                  </p:stCondLst>
                                  <p:childTnLst>
                                    <p:set>
                                      <p:cBhvr>
                                        <p:cTn id="554" dur="1" fill="hold">
                                          <p:stCondLst>
                                            <p:cond delay="0"/>
                                          </p:stCondLst>
                                        </p:cTn>
                                        <p:tgtEl>
                                          <p:spTgt spid="634"/>
                                        </p:tgtEl>
                                        <p:attrNameLst>
                                          <p:attrName>style.visibility</p:attrName>
                                        </p:attrNameLst>
                                      </p:cBhvr>
                                      <p:to>
                                        <p:strVal val="visible"/>
                                      </p:to>
                                    </p:set>
                                    <p:anim calcmode="lin" valueType="num">
                                      <p:cBhvr>
                                        <p:cTn id="555" dur="500" fill="hold"/>
                                        <p:tgtEl>
                                          <p:spTgt spid="634"/>
                                        </p:tgtEl>
                                        <p:attrNameLst>
                                          <p:attrName>ppt_w</p:attrName>
                                        </p:attrNameLst>
                                      </p:cBhvr>
                                      <p:tavLst>
                                        <p:tav tm="0">
                                          <p:val>
                                            <p:fltVal val="0"/>
                                          </p:val>
                                        </p:tav>
                                        <p:tav tm="100000">
                                          <p:val>
                                            <p:strVal val="#ppt_w"/>
                                          </p:val>
                                        </p:tav>
                                      </p:tavLst>
                                    </p:anim>
                                    <p:anim calcmode="lin" valueType="num">
                                      <p:cBhvr>
                                        <p:cTn id="556" dur="500" fill="hold"/>
                                        <p:tgtEl>
                                          <p:spTgt spid="634"/>
                                        </p:tgtEl>
                                        <p:attrNameLst>
                                          <p:attrName>ppt_h</p:attrName>
                                        </p:attrNameLst>
                                      </p:cBhvr>
                                      <p:tavLst>
                                        <p:tav tm="0">
                                          <p:val>
                                            <p:fltVal val="0"/>
                                          </p:val>
                                        </p:tav>
                                        <p:tav tm="100000">
                                          <p:val>
                                            <p:strVal val="#ppt_h"/>
                                          </p:val>
                                        </p:tav>
                                      </p:tavLst>
                                    </p:anim>
                                    <p:animEffect transition="in" filter="fade">
                                      <p:cBhvr>
                                        <p:cTn id="557" dur="500"/>
                                        <p:tgtEl>
                                          <p:spTgt spid="634"/>
                                        </p:tgtEl>
                                      </p:cBhvr>
                                    </p:animEffect>
                                  </p:childTnLst>
                                </p:cTn>
                              </p:par>
                              <p:par>
                                <p:cTn id="558" presetID="53" presetClass="entr" presetSubtype="16" fill="hold" grpId="0" nodeType="withEffect">
                                  <p:stCondLst>
                                    <p:cond delay="0"/>
                                  </p:stCondLst>
                                  <p:childTnLst>
                                    <p:set>
                                      <p:cBhvr>
                                        <p:cTn id="559" dur="1" fill="hold">
                                          <p:stCondLst>
                                            <p:cond delay="0"/>
                                          </p:stCondLst>
                                        </p:cTn>
                                        <p:tgtEl>
                                          <p:spTgt spid="481"/>
                                        </p:tgtEl>
                                        <p:attrNameLst>
                                          <p:attrName>style.visibility</p:attrName>
                                        </p:attrNameLst>
                                      </p:cBhvr>
                                      <p:to>
                                        <p:strVal val="visible"/>
                                      </p:to>
                                    </p:set>
                                    <p:anim calcmode="lin" valueType="num">
                                      <p:cBhvr>
                                        <p:cTn id="560" dur="500" fill="hold"/>
                                        <p:tgtEl>
                                          <p:spTgt spid="481"/>
                                        </p:tgtEl>
                                        <p:attrNameLst>
                                          <p:attrName>ppt_w</p:attrName>
                                        </p:attrNameLst>
                                      </p:cBhvr>
                                      <p:tavLst>
                                        <p:tav tm="0">
                                          <p:val>
                                            <p:fltVal val="0"/>
                                          </p:val>
                                        </p:tav>
                                        <p:tav tm="100000">
                                          <p:val>
                                            <p:strVal val="#ppt_w"/>
                                          </p:val>
                                        </p:tav>
                                      </p:tavLst>
                                    </p:anim>
                                    <p:anim calcmode="lin" valueType="num">
                                      <p:cBhvr>
                                        <p:cTn id="561" dur="500" fill="hold"/>
                                        <p:tgtEl>
                                          <p:spTgt spid="481"/>
                                        </p:tgtEl>
                                        <p:attrNameLst>
                                          <p:attrName>ppt_h</p:attrName>
                                        </p:attrNameLst>
                                      </p:cBhvr>
                                      <p:tavLst>
                                        <p:tav tm="0">
                                          <p:val>
                                            <p:fltVal val="0"/>
                                          </p:val>
                                        </p:tav>
                                        <p:tav tm="100000">
                                          <p:val>
                                            <p:strVal val="#ppt_h"/>
                                          </p:val>
                                        </p:tav>
                                      </p:tavLst>
                                    </p:anim>
                                    <p:animEffect transition="in" filter="fade">
                                      <p:cBhvr>
                                        <p:cTn id="562" dur="500"/>
                                        <p:tgtEl>
                                          <p:spTgt spid="481"/>
                                        </p:tgtEl>
                                      </p:cBhvr>
                                    </p:animEffect>
                                  </p:childTnLst>
                                </p:cTn>
                              </p:par>
                              <p:par>
                                <p:cTn id="563" presetID="53" presetClass="entr" presetSubtype="16" fill="hold" nodeType="withEffect">
                                  <p:stCondLst>
                                    <p:cond delay="0"/>
                                  </p:stCondLst>
                                  <p:childTnLst>
                                    <p:set>
                                      <p:cBhvr>
                                        <p:cTn id="564" dur="1" fill="hold">
                                          <p:stCondLst>
                                            <p:cond delay="0"/>
                                          </p:stCondLst>
                                        </p:cTn>
                                        <p:tgtEl>
                                          <p:spTgt spid="761"/>
                                        </p:tgtEl>
                                        <p:attrNameLst>
                                          <p:attrName>style.visibility</p:attrName>
                                        </p:attrNameLst>
                                      </p:cBhvr>
                                      <p:to>
                                        <p:strVal val="visible"/>
                                      </p:to>
                                    </p:set>
                                    <p:anim calcmode="lin" valueType="num">
                                      <p:cBhvr>
                                        <p:cTn id="565" dur="500" fill="hold"/>
                                        <p:tgtEl>
                                          <p:spTgt spid="761"/>
                                        </p:tgtEl>
                                        <p:attrNameLst>
                                          <p:attrName>ppt_w</p:attrName>
                                        </p:attrNameLst>
                                      </p:cBhvr>
                                      <p:tavLst>
                                        <p:tav tm="0">
                                          <p:val>
                                            <p:fltVal val="0"/>
                                          </p:val>
                                        </p:tav>
                                        <p:tav tm="100000">
                                          <p:val>
                                            <p:strVal val="#ppt_w"/>
                                          </p:val>
                                        </p:tav>
                                      </p:tavLst>
                                    </p:anim>
                                    <p:anim calcmode="lin" valueType="num">
                                      <p:cBhvr>
                                        <p:cTn id="566" dur="500" fill="hold"/>
                                        <p:tgtEl>
                                          <p:spTgt spid="761"/>
                                        </p:tgtEl>
                                        <p:attrNameLst>
                                          <p:attrName>ppt_h</p:attrName>
                                        </p:attrNameLst>
                                      </p:cBhvr>
                                      <p:tavLst>
                                        <p:tav tm="0">
                                          <p:val>
                                            <p:fltVal val="0"/>
                                          </p:val>
                                        </p:tav>
                                        <p:tav tm="100000">
                                          <p:val>
                                            <p:strVal val="#ppt_h"/>
                                          </p:val>
                                        </p:tav>
                                      </p:tavLst>
                                    </p:anim>
                                    <p:animEffect transition="in" filter="fade">
                                      <p:cBhvr>
                                        <p:cTn id="567" dur="500"/>
                                        <p:tgtEl>
                                          <p:spTgt spid="761"/>
                                        </p:tgtEl>
                                      </p:cBhvr>
                                    </p:animEffect>
                                  </p:childTnLst>
                                </p:cTn>
                              </p:par>
                              <p:par>
                                <p:cTn id="568" presetID="53" presetClass="entr" presetSubtype="16" fill="hold" nodeType="withEffect">
                                  <p:stCondLst>
                                    <p:cond delay="0"/>
                                  </p:stCondLst>
                                  <p:childTnLst>
                                    <p:set>
                                      <p:cBhvr>
                                        <p:cTn id="569" dur="1" fill="hold">
                                          <p:stCondLst>
                                            <p:cond delay="0"/>
                                          </p:stCondLst>
                                        </p:cTn>
                                        <p:tgtEl>
                                          <p:spTgt spid="764"/>
                                        </p:tgtEl>
                                        <p:attrNameLst>
                                          <p:attrName>style.visibility</p:attrName>
                                        </p:attrNameLst>
                                      </p:cBhvr>
                                      <p:to>
                                        <p:strVal val="visible"/>
                                      </p:to>
                                    </p:set>
                                    <p:anim calcmode="lin" valueType="num">
                                      <p:cBhvr>
                                        <p:cTn id="570" dur="500" fill="hold"/>
                                        <p:tgtEl>
                                          <p:spTgt spid="764"/>
                                        </p:tgtEl>
                                        <p:attrNameLst>
                                          <p:attrName>ppt_w</p:attrName>
                                        </p:attrNameLst>
                                      </p:cBhvr>
                                      <p:tavLst>
                                        <p:tav tm="0">
                                          <p:val>
                                            <p:fltVal val="0"/>
                                          </p:val>
                                        </p:tav>
                                        <p:tav tm="100000">
                                          <p:val>
                                            <p:strVal val="#ppt_w"/>
                                          </p:val>
                                        </p:tav>
                                      </p:tavLst>
                                    </p:anim>
                                    <p:anim calcmode="lin" valueType="num">
                                      <p:cBhvr>
                                        <p:cTn id="571" dur="500" fill="hold"/>
                                        <p:tgtEl>
                                          <p:spTgt spid="764"/>
                                        </p:tgtEl>
                                        <p:attrNameLst>
                                          <p:attrName>ppt_h</p:attrName>
                                        </p:attrNameLst>
                                      </p:cBhvr>
                                      <p:tavLst>
                                        <p:tav tm="0">
                                          <p:val>
                                            <p:fltVal val="0"/>
                                          </p:val>
                                        </p:tav>
                                        <p:tav tm="100000">
                                          <p:val>
                                            <p:strVal val="#ppt_h"/>
                                          </p:val>
                                        </p:tav>
                                      </p:tavLst>
                                    </p:anim>
                                    <p:animEffect transition="in" filter="fade">
                                      <p:cBhvr>
                                        <p:cTn id="572" dur="500"/>
                                        <p:tgtEl>
                                          <p:spTgt spid="764"/>
                                        </p:tgtEl>
                                      </p:cBhvr>
                                    </p:animEffect>
                                  </p:childTnLst>
                                </p:cTn>
                              </p:par>
                              <p:par>
                                <p:cTn id="573" presetID="53" presetClass="entr" presetSubtype="16" fill="hold" nodeType="withEffect">
                                  <p:stCondLst>
                                    <p:cond delay="0"/>
                                  </p:stCondLst>
                                  <p:childTnLst>
                                    <p:set>
                                      <p:cBhvr>
                                        <p:cTn id="574" dur="1" fill="hold">
                                          <p:stCondLst>
                                            <p:cond delay="0"/>
                                          </p:stCondLst>
                                        </p:cTn>
                                        <p:tgtEl>
                                          <p:spTgt spid="552"/>
                                        </p:tgtEl>
                                        <p:attrNameLst>
                                          <p:attrName>style.visibility</p:attrName>
                                        </p:attrNameLst>
                                      </p:cBhvr>
                                      <p:to>
                                        <p:strVal val="visible"/>
                                      </p:to>
                                    </p:set>
                                    <p:anim calcmode="lin" valueType="num">
                                      <p:cBhvr>
                                        <p:cTn id="575" dur="500" fill="hold"/>
                                        <p:tgtEl>
                                          <p:spTgt spid="552"/>
                                        </p:tgtEl>
                                        <p:attrNameLst>
                                          <p:attrName>ppt_w</p:attrName>
                                        </p:attrNameLst>
                                      </p:cBhvr>
                                      <p:tavLst>
                                        <p:tav tm="0">
                                          <p:val>
                                            <p:fltVal val="0"/>
                                          </p:val>
                                        </p:tav>
                                        <p:tav tm="100000">
                                          <p:val>
                                            <p:strVal val="#ppt_w"/>
                                          </p:val>
                                        </p:tav>
                                      </p:tavLst>
                                    </p:anim>
                                    <p:anim calcmode="lin" valueType="num">
                                      <p:cBhvr>
                                        <p:cTn id="576" dur="500" fill="hold"/>
                                        <p:tgtEl>
                                          <p:spTgt spid="552"/>
                                        </p:tgtEl>
                                        <p:attrNameLst>
                                          <p:attrName>ppt_h</p:attrName>
                                        </p:attrNameLst>
                                      </p:cBhvr>
                                      <p:tavLst>
                                        <p:tav tm="0">
                                          <p:val>
                                            <p:fltVal val="0"/>
                                          </p:val>
                                        </p:tav>
                                        <p:tav tm="100000">
                                          <p:val>
                                            <p:strVal val="#ppt_h"/>
                                          </p:val>
                                        </p:tav>
                                      </p:tavLst>
                                    </p:anim>
                                    <p:animEffect transition="in" filter="fade">
                                      <p:cBhvr>
                                        <p:cTn id="577" dur="500"/>
                                        <p:tgtEl>
                                          <p:spTgt spid="552"/>
                                        </p:tgtEl>
                                      </p:cBhvr>
                                    </p:animEffect>
                                  </p:childTnLst>
                                </p:cTn>
                              </p:par>
                              <p:par>
                                <p:cTn id="578" presetID="53" presetClass="entr" presetSubtype="16" fill="hold" grpId="0" nodeType="withEffect">
                                  <p:stCondLst>
                                    <p:cond delay="0"/>
                                  </p:stCondLst>
                                  <p:childTnLst>
                                    <p:set>
                                      <p:cBhvr>
                                        <p:cTn id="579" dur="1" fill="hold">
                                          <p:stCondLst>
                                            <p:cond delay="0"/>
                                          </p:stCondLst>
                                        </p:cTn>
                                        <p:tgtEl>
                                          <p:spTgt spid="752"/>
                                        </p:tgtEl>
                                        <p:attrNameLst>
                                          <p:attrName>style.visibility</p:attrName>
                                        </p:attrNameLst>
                                      </p:cBhvr>
                                      <p:to>
                                        <p:strVal val="visible"/>
                                      </p:to>
                                    </p:set>
                                    <p:anim calcmode="lin" valueType="num">
                                      <p:cBhvr>
                                        <p:cTn id="580" dur="500" fill="hold"/>
                                        <p:tgtEl>
                                          <p:spTgt spid="752"/>
                                        </p:tgtEl>
                                        <p:attrNameLst>
                                          <p:attrName>ppt_w</p:attrName>
                                        </p:attrNameLst>
                                      </p:cBhvr>
                                      <p:tavLst>
                                        <p:tav tm="0">
                                          <p:val>
                                            <p:fltVal val="0"/>
                                          </p:val>
                                        </p:tav>
                                        <p:tav tm="100000">
                                          <p:val>
                                            <p:strVal val="#ppt_w"/>
                                          </p:val>
                                        </p:tav>
                                      </p:tavLst>
                                    </p:anim>
                                    <p:anim calcmode="lin" valueType="num">
                                      <p:cBhvr>
                                        <p:cTn id="581" dur="500" fill="hold"/>
                                        <p:tgtEl>
                                          <p:spTgt spid="752"/>
                                        </p:tgtEl>
                                        <p:attrNameLst>
                                          <p:attrName>ppt_h</p:attrName>
                                        </p:attrNameLst>
                                      </p:cBhvr>
                                      <p:tavLst>
                                        <p:tav tm="0">
                                          <p:val>
                                            <p:fltVal val="0"/>
                                          </p:val>
                                        </p:tav>
                                        <p:tav tm="100000">
                                          <p:val>
                                            <p:strVal val="#ppt_h"/>
                                          </p:val>
                                        </p:tav>
                                      </p:tavLst>
                                    </p:anim>
                                    <p:animEffect transition="in" filter="fade">
                                      <p:cBhvr>
                                        <p:cTn id="582" dur="500"/>
                                        <p:tgtEl>
                                          <p:spTgt spid="752"/>
                                        </p:tgtEl>
                                      </p:cBhvr>
                                    </p:animEffect>
                                  </p:childTnLst>
                                </p:cTn>
                              </p:par>
                              <p:par>
                                <p:cTn id="583" presetID="53" presetClass="entr" presetSubtype="16" fill="hold" nodeType="withEffect">
                                  <p:stCondLst>
                                    <p:cond delay="0"/>
                                  </p:stCondLst>
                                  <p:childTnLst>
                                    <p:set>
                                      <p:cBhvr>
                                        <p:cTn id="584" dur="1" fill="hold">
                                          <p:stCondLst>
                                            <p:cond delay="0"/>
                                          </p:stCondLst>
                                        </p:cTn>
                                        <p:tgtEl>
                                          <p:spTgt spid="762"/>
                                        </p:tgtEl>
                                        <p:attrNameLst>
                                          <p:attrName>style.visibility</p:attrName>
                                        </p:attrNameLst>
                                      </p:cBhvr>
                                      <p:to>
                                        <p:strVal val="visible"/>
                                      </p:to>
                                    </p:set>
                                    <p:anim calcmode="lin" valueType="num">
                                      <p:cBhvr>
                                        <p:cTn id="585" dur="500" fill="hold"/>
                                        <p:tgtEl>
                                          <p:spTgt spid="762"/>
                                        </p:tgtEl>
                                        <p:attrNameLst>
                                          <p:attrName>ppt_w</p:attrName>
                                        </p:attrNameLst>
                                      </p:cBhvr>
                                      <p:tavLst>
                                        <p:tav tm="0">
                                          <p:val>
                                            <p:fltVal val="0"/>
                                          </p:val>
                                        </p:tav>
                                        <p:tav tm="100000">
                                          <p:val>
                                            <p:strVal val="#ppt_w"/>
                                          </p:val>
                                        </p:tav>
                                      </p:tavLst>
                                    </p:anim>
                                    <p:anim calcmode="lin" valueType="num">
                                      <p:cBhvr>
                                        <p:cTn id="586" dur="500" fill="hold"/>
                                        <p:tgtEl>
                                          <p:spTgt spid="762"/>
                                        </p:tgtEl>
                                        <p:attrNameLst>
                                          <p:attrName>ppt_h</p:attrName>
                                        </p:attrNameLst>
                                      </p:cBhvr>
                                      <p:tavLst>
                                        <p:tav tm="0">
                                          <p:val>
                                            <p:fltVal val="0"/>
                                          </p:val>
                                        </p:tav>
                                        <p:tav tm="100000">
                                          <p:val>
                                            <p:strVal val="#ppt_h"/>
                                          </p:val>
                                        </p:tav>
                                      </p:tavLst>
                                    </p:anim>
                                    <p:animEffect transition="in" filter="fade">
                                      <p:cBhvr>
                                        <p:cTn id="587" dur="500"/>
                                        <p:tgtEl>
                                          <p:spTgt spid="762"/>
                                        </p:tgtEl>
                                      </p:cBhvr>
                                    </p:animEffect>
                                  </p:childTnLst>
                                </p:cTn>
                              </p:par>
                            </p:childTnLst>
                          </p:cTn>
                        </p:par>
                        <p:par>
                          <p:cTn id="588" fill="hold">
                            <p:stCondLst>
                              <p:cond delay="500"/>
                            </p:stCondLst>
                            <p:childTnLst>
                              <p:par>
                                <p:cTn id="589" presetID="53" presetClass="entr" presetSubtype="16" fill="hold" grpId="0" nodeType="afterEffect">
                                  <p:stCondLst>
                                    <p:cond delay="0"/>
                                  </p:stCondLst>
                                  <p:childTnLst>
                                    <p:set>
                                      <p:cBhvr>
                                        <p:cTn id="590" dur="1" fill="hold">
                                          <p:stCondLst>
                                            <p:cond delay="0"/>
                                          </p:stCondLst>
                                        </p:cTn>
                                        <p:tgtEl>
                                          <p:spTgt spid="682"/>
                                        </p:tgtEl>
                                        <p:attrNameLst>
                                          <p:attrName>style.visibility</p:attrName>
                                        </p:attrNameLst>
                                      </p:cBhvr>
                                      <p:to>
                                        <p:strVal val="visible"/>
                                      </p:to>
                                    </p:set>
                                    <p:anim calcmode="lin" valueType="num">
                                      <p:cBhvr>
                                        <p:cTn id="591" dur="500" fill="hold"/>
                                        <p:tgtEl>
                                          <p:spTgt spid="682"/>
                                        </p:tgtEl>
                                        <p:attrNameLst>
                                          <p:attrName>ppt_w</p:attrName>
                                        </p:attrNameLst>
                                      </p:cBhvr>
                                      <p:tavLst>
                                        <p:tav tm="0">
                                          <p:val>
                                            <p:fltVal val="0"/>
                                          </p:val>
                                        </p:tav>
                                        <p:tav tm="100000">
                                          <p:val>
                                            <p:strVal val="#ppt_w"/>
                                          </p:val>
                                        </p:tav>
                                      </p:tavLst>
                                    </p:anim>
                                    <p:anim calcmode="lin" valueType="num">
                                      <p:cBhvr>
                                        <p:cTn id="592" dur="500" fill="hold"/>
                                        <p:tgtEl>
                                          <p:spTgt spid="682"/>
                                        </p:tgtEl>
                                        <p:attrNameLst>
                                          <p:attrName>ppt_h</p:attrName>
                                        </p:attrNameLst>
                                      </p:cBhvr>
                                      <p:tavLst>
                                        <p:tav tm="0">
                                          <p:val>
                                            <p:fltVal val="0"/>
                                          </p:val>
                                        </p:tav>
                                        <p:tav tm="100000">
                                          <p:val>
                                            <p:strVal val="#ppt_h"/>
                                          </p:val>
                                        </p:tav>
                                      </p:tavLst>
                                    </p:anim>
                                    <p:animEffect transition="in" filter="fade">
                                      <p:cBhvr>
                                        <p:cTn id="593" dur="500"/>
                                        <p:tgtEl>
                                          <p:spTgt spid="682"/>
                                        </p:tgtEl>
                                      </p:cBhvr>
                                    </p:animEffect>
                                  </p:childTnLst>
                                </p:cTn>
                              </p:par>
                              <p:par>
                                <p:cTn id="594" presetID="10" presetClass="entr" presetSubtype="0" fill="hold" grpId="0" nodeType="withEffect">
                                  <p:stCondLst>
                                    <p:cond delay="0"/>
                                  </p:stCondLst>
                                  <p:childTnLst>
                                    <p:set>
                                      <p:cBhvr>
                                        <p:cTn id="595" dur="1" fill="hold">
                                          <p:stCondLst>
                                            <p:cond delay="0"/>
                                          </p:stCondLst>
                                        </p:cTn>
                                        <p:tgtEl>
                                          <p:spTgt spid="803"/>
                                        </p:tgtEl>
                                        <p:attrNameLst>
                                          <p:attrName>style.visibility</p:attrName>
                                        </p:attrNameLst>
                                      </p:cBhvr>
                                      <p:to>
                                        <p:strVal val="visible"/>
                                      </p:to>
                                    </p:set>
                                    <p:animEffect transition="in" filter="fade">
                                      <p:cBhvr>
                                        <p:cTn id="596" dur="500"/>
                                        <p:tgtEl>
                                          <p:spTgt spid="803"/>
                                        </p:tgtEl>
                                      </p:cBhvr>
                                    </p:animEffect>
                                  </p:childTnLst>
                                </p:cTn>
                              </p:par>
                            </p:childTnLst>
                          </p:cTn>
                        </p:par>
                        <p:par>
                          <p:cTn id="597" fill="hold">
                            <p:stCondLst>
                              <p:cond delay="1000"/>
                            </p:stCondLst>
                            <p:childTnLst>
                              <p:par>
                                <p:cTn id="598" presetID="53" presetClass="entr" presetSubtype="16" fill="hold" grpId="0" nodeType="afterEffect">
                                  <p:stCondLst>
                                    <p:cond delay="0"/>
                                  </p:stCondLst>
                                  <p:childTnLst>
                                    <p:set>
                                      <p:cBhvr>
                                        <p:cTn id="599" dur="1" fill="hold">
                                          <p:stCondLst>
                                            <p:cond delay="0"/>
                                          </p:stCondLst>
                                        </p:cTn>
                                        <p:tgtEl>
                                          <p:spTgt spid="681"/>
                                        </p:tgtEl>
                                        <p:attrNameLst>
                                          <p:attrName>style.visibility</p:attrName>
                                        </p:attrNameLst>
                                      </p:cBhvr>
                                      <p:to>
                                        <p:strVal val="visible"/>
                                      </p:to>
                                    </p:set>
                                    <p:anim calcmode="lin" valueType="num">
                                      <p:cBhvr>
                                        <p:cTn id="600" dur="500" fill="hold"/>
                                        <p:tgtEl>
                                          <p:spTgt spid="681"/>
                                        </p:tgtEl>
                                        <p:attrNameLst>
                                          <p:attrName>ppt_w</p:attrName>
                                        </p:attrNameLst>
                                      </p:cBhvr>
                                      <p:tavLst>
                                        <p:tav tm="0">
                                          <p:val>
                                            <p:fltVal val="0"/>
                                          </p:val>
                                        </p:tav>
                                        <p:tav tm="100000">
                                          <p:val>
                                            <p:strVal val="#ppt_w"/>
                                          </p:val>
                                        </p:tav>
                                      </p:tavLst>
                                    </p:anim>
                                    <p:anim calcmode="lin" valueType="num">
                                      <p:cBhvr>
                                        <p:cTn id="601" dur="500" fill="hold"/>
                                        <p:tgtEl>
                                          <p:spTgt spid="681"/>
                                        </p:tgtEl>
                                        <p:attrNameLst>
                                          <p:attrName>ppt_h</p:attrName>
                                        </p:attrNameLst>
                                      </p:cBhvr>
                                      <p:tavLst>
                                        <p:tav tm="0">
                                          <p:val>
                                            <p:fltVal val="0"/>
                                          </p:val>
                                        </p:tav>
                                        <p:tav tm="100000">
                                          <p:val>
                                            <p:strVal val="#ppt_h"/>
                                          </p:val>
                                        </p:tav>
                                      </p:tavLst>
                                    </p:anim>
                                    <p:animEffect transition="in" filter="fade">
                                      <p:cBhvr>
                                        <p:cTn id="602" dur="500"/>
                                        <p:tgtEl>
                                          <p:spTgt spid="681"/>
                                        </p:tgtEl>
                                      </p:cBhvr>
                                    </p:animEffect>
                                  </p:childTnLst>
                                </p:cTn>
                              </p:par>
                              <p:par>
                                <p:cTn id="603" presetID="10" presetClass="entr" presetSubtype="0" fill="hold" grpId="0" nodeType="withEffect">
                                  <p:stCondLst>
                                    <p:cond delay="0"/>
                                  </p:stCondLst>
                                  <p:childTnLst>
                                    <p:set>
                                      <p:cBhvr>
                                        <p:cTn id="604" dur="1" fill="hold">
                                          <p:stCondLst>
                                            <p:cond delay="0"/>
                                          </p:stCondLst>
                                        </p:cTn>
                                        <p:tgtEl>
                                          <p:spTgt spid="804"/>
                                        </p:tgtEl>
                                        <p:attrNameLst>
                                          <p:attrName>style.visibility</p:attrName>
                                        </p:attrNameLst>
                                      </p:cBhvr>
                                      <p:to>
                                        <p:strVal val="visible"/>
                                      </p:to>
                                    </p:set>
                                    <p:animEffect transition="in" filter="fade">
                                      <p:cBhvr>
                                        <p:cTn id="605" dur="500"/>
                                        <p:tgtEl>
                                          <p:spTgt spid="804"/>
                                        </p:tgtEl>
                                      </p:cBhvr>
                                    </p:animEffect>
                                  </p:childTnLst>
                                </p:cTn>
                              </p:par>
                            </p:childTnLst>
                          </p:cTn>
                        </p:par>
                      </p:childTnLst>
                    </p:cTn>
                  </p:par>
                  <p:par>
                    <p:cTn id="606" fill="hold">
                      <p:stCondLst>
                        <p:cond delay="indefinite"/>
                      </p:stCondLst>
                      <p:childTnLst>
                        <p:par>
                          <p:cTn id="607" fill="hold">
                            <p:stCondLst>
                              <p:cond delay="0"/>
                            </p:stCondLst>
                            <p:childTnLst>
                              <p:par>
                                <p:cTn id="608" presetID="22" presetClass="entr" presetSubtype="8" fill="hold" nodeType="clickEffect">
                                  <p:stCondLst>
                                    <p:cond delay="0"/>
                                  </p:stCondLst>
                                  <p:childTnLst>
                                    <p:set>
                                      <p:cBhvr>
                                        <p:cTn id="609" dur="1" fill="hold">
                                          <p:stCondLst>
                                            <p:cond delay="0"/>
                                          </p:stCondLst>
                                        </p:cTn>
                                        <p:tgtEl>
                                          <p:spTgt spid="89"/>
                                        </p:tgtEl>
                                        <p:attrNameLst>
                                          <p:attrName>style.visibility</p:attrName>
                                        </p:attrNameLst>
                                      </p:cBhvr>
                                      <p:to>
                                        <p:strVal val="visible"/>
                                      </p:to>
                                    </p:set>
                                    <p:animEffect transition="in" filter="wipe(left)">
                                      <p:cBhvr>
                                        <p:cTn id="610" dur="1500"/>
                                        <p:tgtEl>
                                          <p:spTgt spid="89"/>
                                        </p:tgtEl>
                                      </p:cBhvr>
                                    </p:animEffect>
                                  </p:childTnLst>
                                </p:cTn>
                              </p:par>
                            </p:childTnLst>
                          </p:cTn>
                        </p:par>
                      </p:childTnLst>
                    </p:cTn>
                  </p:par>
                  <p:par>
                    <p:cTn id="611" fill="hold">
                      <p:stCondLst>
                        <p:cond delay="indefinite"/>
                      </p:stCondLst>
                      <p:childTnLst>
                        <p:par>
                          <p:cTn id="612" fill="hold">
                            <p:stCondLst>
                              <p:cond delay="0"/>
                            </p:stCondLst>
                            <p:childTnLst>
                              <p:par>
                                <p:cTn id="613" presetID="53" presetClass="entr" presetSubtype="16" fill="hold" grpId="0" nodeType="clickEffect">
                                  <p:stCondLst>
                                    <p:cond delay="0"/>
                                  </p:stCondLst>
                                  <p:childTnLst>
                                    <p:set>
                                      <p:cBhvr>
                                        <p:cTn id="614" dur="1" fill="hold">
                                          <p:stCondLst>
                                            <p:cond delay="0"/>
                                          </p:stCondLst>
                                        </p:cTn>
                                        <p:tgtEl>
                                          <p:spTgt spid="392"/>
                                        </p:tgtEl>
                                        <p:attrNameLst>
                                          <p:attrName>style.visibility</p:attrName>
                                        </p:attrNameLst>
                                      </p:cBhvr>
                                      <p:to>
                                        <p:strVal val="visible"/>
                                      </p:to>
                                    </p:set>
                                    <p:anim calcmode="lin" valueType="num">
                                      <p:cBhvr>
                                        <p:cTn id="615" dur="500" fill="hold"/>
                                        <p:tgtEl>
                                          <p:spTgt spid="392"/>
                                        </p:tgtEl>
                                        <p:attrNameLst>
                                          <p:attrName>ppt_w</p:attrName>
                                        </p:attrNameLst>
                                      </p:cBhvr>
                                      <p:tavLst>
                                        <p:tav tm="0">
                                          <p:val>
                                            <p:fltVal val="0"/>
                                          </p:val>
                                        </p:tav>
                                        <p:tav tm="100000">
                                          <p:val>
                                            <p:strVal val="#ppt_w"/>
                                          </p:val>
                                        </p:tav>
                                      </p:tavLst>
                                    </p:anim>
                                    <p:anim calcmode="lin" valueType="num">
                                      <p:cBhvr>
                                        <p:cTn id="616" dur="500" fill="hold"/>
                                        <p:tgtEl>
                                          <p:spTgt spid="392"/>
                                        </p:tgtEl>
                                        <p:attrNameLst>
                                          <p:attrName>ppt_h</p:attrName>
                                        </p:attrNameLst>
                                      </p:cBhvr>
                                      <p:tavLst>
                                        <p:tav tm="0">
                                          <p:val>
                                            <p:fltVal val="0"/>
                                          </p:val>
                                        </p:tav>
                                        <p:tav tm="100000">
                                          <p:val>
                                            <p:strVal val="#ppt_h"/>
                                          </p:val>
                                        </p:tav>
                                      </p:tavLst>
                                    </p:anim>
                                    <p:animEffect transition="in" filter="fade">
                                      <p:cBhvr>
                                        <p:cTn id="617" dur="500"/>
                                        <p:tgtEl>
                                          <p:spTgt spid="392"/>
                                        </p:tgtEl>
                                      </p:cBhvr>
                                    </p:animEffect>
                                  </p:childTnLst>
                                </p:cTn>
                              </p:par>
                            </p:childTnLst>
                          </p:cTn>
                        </p:par>
                        <p:par>
                          <p:cTn id="618" fill="hold">
                            <p:stCondLst>
                              <p:cond delay="500"/>
                            </p:stCondLst>
                            <p:childTnLst>
                              <p:par>
                                <p:cTn id="619" presetID="53" presetClass="entr" presetSubtype="16" fill="hold" grpId="0" nodeType="afterEffect">
                                  <p:stCondLst>
                                    <p:cond delay="0"/>
                                  </p:stCondLst>
                                  <p:childTnLst>
                                    <p:set>
                                      <p:cBhvr>
                                        <p:cTn id="620" dur="1" fill="hold">
                                          <p:stCondLst>
                                            <p:cond delay="0"/>
                                          </p:stCondLst>
                                        </p:cTn>
                                        <p:tgtEl>
                                          <p:spTgt spid="390"/>
                                        </p:tgtEl>
                                        <p:attrNameLst>
                                          <p:attrName>style.visibility</p:attrName>
                                        </p:attrNameLst>
                                      </p:cBhvr>
                                      <p:to>
                                        <p:strVal val="visible"/>
                                      </p:to>
                                    </p:set>
                                    <p:anim calcmode="lin" valueType="num">
                                      <p:cBhvr>
                                        <p:cTn id="621" dur="500" fill="hold"/>
                                        <p:tgtEl>
                                          <p:spTgt spid="390"/>
                                        </p:tgtEl>
                                        <p:attrNameLst>
                                          <p:attrName>ppt_w</p:attrName>
                                        </p:attrNameLst>
                                      </p:cBhvr>
                                      <p:tavLst>
                                        <p:tav tm="0">
                                          <p:val>
                                            <p:fltVal val="0"/>
                                          </p:val>
                                        </p:tav>
                                        <p:tav tm="100000">
                                          <p:val>
                                            <p:strVal val="#ppt_w"/>
                                          </p:val>
                                        </p:tav>
                                      </p:tavLst>
                                    </p:anim>
                                    <p:anim calcmode="lin" valueType="num">
                                      <p:cBhvr>
                                        <p:cTn id="622" dur="500" fill="hold"/>
                                        <p:tgtEl>
                                          <p:spTgt spid="390"/>
                                        </p:tgtEl>
                                        <p:attrNameLst>
                                          <p:attrName>ppt_h</p:attrName>
                                        </p:attrNameLst>
                                      </p:cBhvr>
                                      <p:tavLst>
                                        <p:tav tm="0">
                                          <p:val>
                                            <p:fltVal val="0"/>
                                          </p:val>
                                        </p:tav>
                                        <p:tav tm="100000">
                                          <p:val>
                                            <p:strVal val="#ppt_h"/>
                                          </p:val>
                                        </p:tav>
                                      </p:tavLst>
                                    </p:anim>
                                    <p:animEffect transition="in" filter="fade">
                                      <p:cBhvr>
                                        <p:cTn id="623" dur="500"/>
                                        <p:tgtEl>
                                          <p:spTgt spid="390"/>
                                        </p:tgtEl>
                                      </p:cBhvr>
                                    </p:animEffect>
                                  </p:childTnLst>
                                </p:cTn>
                              </p:par>
                            </p:childTnLst>
                          </p:cTn>
                        </p:par>
                        <p:par>
                          <p:cTn id="624" fill="hold">
                            <p:stCondLst>
                              <p:cond delay="1000"/>
                            </p:stCondLst>
                            <p:childTnLst>
                              <p:par>
                                <p:cTn id="625" presetID="53" presetClass="entr" presetSubtype="16" fill="hold" nodeType="afterEffect">
                                  <p:stCondLst>
                                    <p:cond delay="0"/>
                                  </p:stCondLst>
                                  <p:childTnLst>
                                    <p:set>
                                      <p:cBhvr>
                                        <p:cTn id="626" dur="1" fill="hold">
                                          <p:stCondLst>
                                            <p:cond delay="0"/>
                                          </p:stCondLst>
                                        </p:cTn>
                                        <p:tgtEl>
                                          <p:spTgt spid="28"/>
                                        </p:tgtEl>
                                        <p:attrNameLst>
                                          <p:attrName>style.visibility</p:attrName>
                                        </p:attrNameLst>
                                      </p:cBhvr>
                                      <p:to>
                                        <p:strVal val="visible"/>
                                      </p:to>
                                    </p:set>
                                    <p:anim calcmode="lin" valueType="num">
                                      <p:cBhvr>
                                        <p:cTn id="627" dur="500" fill="hold"/>
                                        <p:tgtEl>
                                          <p:spTgt spid="28"/>
                                        </p:tgtEl>
                                        <p:attrNameLst>
                                          <p:attrName>ppt_w</p:attrName>
                                        </p:attrNameLst>
                                      </p:cBhvr>
                                      <p:tavLst>
                                        <p:tav tm="0">
                                          <p:val>
                                            <p:fltVal val="0"/>
                                          </p:val>
                                        </p:tav>
                                        <p:tav tm="100000">
                                          <p:val>
                                            <p:strVal val="#ppt_w"/>
                                          </p:val>
                                        </p:tav>
                                      </p:tavLst>
                                    </p:anim>
                                    <p:anim calcmode="lin" valueType="num">
                                      <p:cBhvr>
                                        <p:cTn id="628" dur="500" fill="hold"/>
                                        <p:tgtEl>
                                          <p:spTgt spid="28"/>
                                        </p:tgtEl>
                                        <p:attrNameLst>
                                          <p:attrName>ppt_h</p:attrName>
                                        </p:attrNameLst>
                                      </p:cBhvr>
                                      <p:tavLst>
                                        <p:tav tm="0">
                                          <p:val>
                                            <p:fltVal val="0"/>
                                          </p:val>
                                        </p:tav>
                                        <p:tav tm="100000">
                                          <p:val>
                                            <p:strVal val="#ppt_h"/>
                                          </p:val>
                                        </p:tav>
                                      </p:tavLst>
                                    </p:anim>
                                    <p:animEffect transition="in" filter="fade">
                                      <p:cBhvr>
                                        <p:cTn id="629" dur="500"/>
                                        <p:tgtEl>
                                          <p:spTgt spid="28"/>
                                        </p:tgtEl>
                                      </p:cBhvr>
                                    </p:animEffect>
                                  </p:childTnLst>
                                </p:cTn>
                              </p:par>
                            </p:childTnLst>
                          </p:cTn>
                        </p:par>
                      </p:childTnLst>
                    </p:cTn>
                  </p:par>
                  <p:par>
                    <p:cTn id="630" fill="hold">
                      <p:stCondLst>
                        <p:cond delay="indefinite"/>
                      </p:stCondLst>
                      <p:childTnLst>
                        <p:par>
                          <p:cTn id="631" fill="hold">
                            <p:stCondLst>
                              <p:cond delay="0"/>
                            </p:stCondLst>
                            <p:childTnLst>
                              <p:par>
                                <p:cTn id="632" presetID="53" presetClass="entr" presetSubtype="16" fill="hold" grpId="0" nodeType="clickEffect">
                                  <p:stCondLst>
                                    <p:cond delay="0"/>
                                  </p:stCondLst>
                                  <p:childTnLst>
                                    <p:set>
                                      <p:cBhvr>
                                        <p:cTn id="633" dur="1" fill="hold">
                                          <p:stCondLst>
                                            <p:cond delay="0"/>
                                          </p:stCondLst>
                                        </p:cTn>
                                        <p:tgtEl>
                                          <p:spTgt spid="575"/>
                                        </p:tgtEl>
                                        <p:attrNameLst>
                                          <p:attrName>style.visibility</p:attrName>
                                        </p:attrNameLst>
                                      </p:cBhvr>
                                      <p:to>
                                        <p:strVal val="visible"/>
                                      </p:to>
                                    </p:set>
                                    <p:anim calcmode="lin" valueType="num">
                                      <p:cBhvr>
                                        <p:cTn id="634" dur="500" fill="hold"/>
                                        <p:tgtEl>
                                          <p:spTgt spid="575"/>
                                        </p:tgtEl>
                                        <p:attrNameLst>
                                          <p:attrName>ppt_w</p:attrName>
                                        </p:attrNameLst>
                                      </p:cBhvr>
                                      <p:tavLst>
                                        <p:tav tm="0">
                                          <p:val>
                                            <p:fltVal val="0"/>
                                          </p:val>
                                        </p:tav>
                                        <p:tav tm="100000">
                                          <p:val>
                                            <p:strVal val="#ppt_w"/>
                                          </p:val>
                                        </p:tav>
                                      </p:tavLst>
                                    </p:anim>
                                    <p:anim calcmode="lin" valueType="num">
                                      <p:cBhvr>
                                        <p:cTn id="635" dur="500" fill="hold"/>
                                        <p:tgtEl>
                                          <p:spTgt spid="575"/>
                                        </p:tgtEl>
                                        <p:attrNameLst>
                                          <p:attrName>ppt_h</p:attrName>
                                        </p:attrNameLst>
                                      </p:cBhvr>
                                      <p:tavLst>
                                        <p:tav tm="0">
                                          <p:val>
                                            <p:fltVal val="0"/>
                                          </p:val>
                                        </p:tav>
                                        <p:tav tm="100000">
                                          <p:val>
                                            <p:strVal val="#ppt_h"/>
                                          </p:val>
                                        </p:tav>
                                      </p:tavLst>
                                    </p:anim>
                                    <p:animEffect transition="in" filter="fade">
                                      <p:cBhvr>
                                        <p:cTn id="636" dur="500"/>
                                        <p:tgtEl>
                                          <p:spTgt spid="575"/>
                                        </p:tgtEl>
                                      </p:cBhvr>
                                    </p:animEffect>
                                  </p:childTnLst>
                                </p:cTn>
                              </p:par>
                              <p:par>
                                <p:cTn id="637" presetID="53" presetClass="entr" presetSubtype="16" fill="hold" nodeType="withEffect">
                                  <p:stCondLst>
                                    <p:cond delay="0"/>
                                  </p:stCondLst>
                                  <p:childTnLst>
                                    <p:set>
                                      <p:cBhvr>
                                        <p:cTn id="638" dur="1" fill="hold">
                                          <p:stCondLst>
                                            <p:cond delay="0"/>
                                          </p:stCondLst>
                                        </p:cTn>
                                        <p:tgtEl>
                                          <p:spTgt spid="35"/>
                                        </p:tgtEl>
                                        <p:attrNameLst>
                                          <p:attrName>style.visibility</p:attrName>
                                        </p:attrNameLst>
                                      </p:cBhvr>
                                      <p:to>
                                        <p:strVal val="visible"/>
                                      </p:to>
                                    </p:set>
                                    <p:anim calcmode="lin" valueType="num">
                                      <p:cBhvr>
                                        <p:cTn id="639" dur="500" fill="hold"/>
                                        <p:tgtEl>
                                          <p:spTgt spid="35"/>
                                        </p:tgtEl>
                                        <p:attrNameLst>
                                          <p:attrName>ppt_w</p:attrName>
                                        </p:attrNameLst>
                                      </p:cBhvr>
                                      <p:tavLst>
                                        <p:tav tm="0">
                                          <p:val>
                                            <p:fltVal val="0"/>
                                          </p:val>
                                        </p:tav>
                                        <p:tav tm="100000">
                                          <p:val>
                                            <p:strVal val="#ppt_w"/>
                                          </p:val>
                                        </p:tav>
                                      </p:tavLst>
                                    </p:anim>
                                    <p:anim calcmode="lin" valueType="num">
                                      <p:cBhvr>
                                        <p:cTn id="640" dur="500" fill="hold"/>
                                        <p:tgtEl>
                                          <p:spTgt spid="35"/>
                                        </p:tgtEl>
                                        <p:attrNameLst>
                                          <p:attrName>ppt_h</p:attrName>
                                        </p:attrNameLst>
                                      </p:cBhvr>
                                      <p:tavLst>
                                        <p:tav tm="0">
                                          <p:val>
                                            <p:fltVal val="0"/>
                                          </p:val>
                                        </p:tav>
                                        <p:tav tm="100000">
                                          <p:val>
                                            <p:strVal val="#ppt_h"/>
                                          </p:val>
                                        </p:tav>
                                      </p:tavLst>
                                    </p:anim>
                                    <p:animEffect transition="in" filter="fade">
                                      <p:cBhvr>
                                        <p:cTn id="641" dur="500"/>
                                        <p:tgtEl>
                                          <p:spTgt spid="35"/>
                                        </p:tgtEl>
                                      </p:cBhvr>
                                    </p:animEffect>
                                  </p:childTnLst>
                                </p:cTn>
                              </p:par>
                              <p:par>
                                <p:cTn id="642" presetID="53" presetClass="entr" presetSubtype="16" fill="hold" nodeType="withEffect">
                                  <p:stCondLst>
                                    <p:cond delay="0"/>
                                  </p:stCondLst>
                                  <p:childTnLst>
                                    <p:set>
                                      <p:cBhvr>
                                        <p:cTn id="643" dur="1" fill="hold">
                                          <p:stCondLst>
                                            <p:cond delay="0"/>
                                          </p:stCondLst>
                                        </p:cTn>
                                        <p:tgtEl>
                                          <p:spTgt spid="26"/>
                                        </p:tgtEl>
                                        <p:attrNameLst>
                                          <p:attrName>style.visibility</p:attrName>
                                        </p:attrNameLst>
                                      </p:cBhvr>
                                      <p:to>
                                        <p:strVal val="visible"/>
                                      </p:to>
                                    </p:set>
                                    <p:anim calcmode="lin" valueType="num">
                                      <p:cBhvr>
                                        <p:cTn id="644" dur="500" fill="hold"/>
                                        <p:tgtEl>
                                          <p:spTgt spid="26"/>
                                        </p:tgtEl>
                                        <p:attrNameLst>
                                          <p:attrName>ppt_w</p:attrName>
                                        </p:attrNameLst>
                                      </p:cBhvr>
                                      <p:tavLst>
                                        <p:tav tm="0">
                                          <p:val>
                                            <p:fltVal val="0"/>
                                          </p:val>
                                        </p:tav>
                                        <p:tav tm="100000">
                                          <p:val>
                                            <p:strVal val="#ppt_w"/>
                                          </p:val>
                                        </p:tav>
                                      </p:tavLst>
                                    </p:anim>
                                    <p:anim calcmode="lin" valueType="num">
                                      <p:cBhvr>
                                        <p:cTn id="645" dur="500" fill="hold"/>
                                        <p:tgtEl>
                                          <p:spTgt spid="26"/>
                                        </p:tgtEl>
                                        <p:attrNameLst>
                                          <p:attrName>ppt_h</p:attrName>
                                        </p:attrNameLst>
                                      </p:cBhvr>
                                      <p:tavLst>
                                        <p:tav tm="0">
                                          <p:val>
                                            <p:fltVal val="0"/>
                                          </p:val>
                                        </p:tav>
                                        <p:tav tm="100000">
                                          <p:val>
                                            <p:strVal val="#ppt_h"/>
                                          </p:val>
                                        </p:tav>
                                      </p:tavLst>
                                    </p:anim>
                                    <p:animEffect transition="in" filter="fade">
                                      <p:cBhvr>
                                        <p:cTn id="646" dur="500"/>
                                        <p:tgtEl>
                                          <p:spTgt spid="26"/>
                                        </p:tgtEl>
                                      </p:cBhvr>
                                    </p:animEffect>
                                  </p:childTnLst>
                                </p:cTn>
                              </p:par>
                            </p:childTnLst>
                          </p:cTn>
                        </p:par>
                        <p:par>
                          <p:cTn id="647" fill="hold">
                            <p:stCondLst>
                              <p:cond delay="1000"/>
                            </p:stCondLst>
                            <p:childTnLst>
                              <p:par>
                                <p:cTn id="648" presetID="22" presetClass="entr" presetSubtype="2" fill="hold" nodeType="afterEffect">
                                  <p:stCondLst>
                                    <p:cond delay="0"/>
                                  </p:stCondLst>
                                  <p:childTnLst>
                                    <p:set>
                                      <p:cBhvr>
                                        <p:cTn id="649" dur="1" fill="hold">
                                          <p:stCondLst>
                                            <p:cond delay="0"/>
                                          </p:stCondLst>
                                        </p:cTn>
                                        <p:tgtEl>
                                          <p:spTgt spid="4"/>
                                        </p:tgtEl>
                                        <p:attrNameLst>
                                          <p:attrName>style.visibility</p:attrName>
                                        </p:attrNameLst>
                                      </p:cBhvr>
                                      <p:to>
                                        <p:strVal val="visible"/>
                                      </p:to>
                                    </p:set>
                                    <p:animEffect transition="in" filter="wipe(right)">
                                      <p:cBhvr>
                                        <p:cTn id="650" dur="500"/>
                                        <p:tgtEl>
                                          <p:spTgt spid="4"/>
                                        </p:tgtEl>
                                      </p:cBhvr>
                                    </p:animEffect>
                                  </p:childTnLst>
                                </p:cTn>
                              </p:par>
                            </p:childTnLst>
                          </p:cTn>
                        </p:par>
                        <p:par>
                          <p:cTn id="651" fill="hold">
                            <p:stCondLst>
                              <p:cond delay="1500"/>
                            </p:stCondLst>
                            <p:childTnLst>
                              <p:par>
                                <p:cTn id="652" presetID="22" presetClass="entr" presetSubtype="8" fill="hold" nodeType="afterEffect">
                                  <p:stCondLst>
                                    <p:cond delay="0"/>
                                  </p:stCondLst>
                                  <p:childTnLst>
                                    <p:set>
                                      <p:cBhvr>
                                        <p:cTn id="653" dur="1" fill="hold">
                                          <p:stCondLst>
                                            <p:cond delay="0"/>
                                          </p:stCondLst>
                                        </p:cTn>
                                        <p:tgtEl>
                                          <p:spTgt spid="46"/>
                                        </p:tgtEl>
                                        <p:attrNameLst>
                                          <p:attrName>style.visibility</p:attrName>
                                        </p:attrNameLst>
                                      </p:cBhvr>
                                      <p:to>
                                        <p:strVal val="visible"/>
                                      </p:to>
                                    </p:set>
                                    <p:animEffect transition="in" filter="wipe(left)">
                                      <p:cBhvr>
                                        <p:cTn id="654" dur="1250"/>
                                        <p:tgtEl>
                                          <p:spTgt spid="46"/>
                                        </p:tgtEl>
                                      </p:cBhvr>
                                    </p:animEffect>
                                  </p:childTnLst>
                                </p:cTn>
                              </p:par>
                            </p:childTnLst>
                          </p:cTn>
                        </p:par>
                        <p:par>
                          <p:cTn id="655" fill="hold">
                            <p:stCondLst>
                              <p:cond delay="2750"/>
                            </p:stCondLst>
                            <p:childTnLst>
                              <p:par>
                                <p:cTn id="656" presetID="22" presetClass="entr" presetSubtype="2" fill="hold" nodeType="afterEffect">
                                  <p:stCondLst>
                                    <p:cond delay="0"/>
                                  </p:stCondLst>
                                  <p:childTnLst>
                                    <p:set>
                                      <p:cBhvr>
                                        <p:cTn id="657" dur="1" fill="hold">
                                          <p:stCondLst>
                                            <p:cond delay="0"/>
                                          </p:stCondLst>
                                        </p:cTn>
                                        <p:tgtEl>
                                          <p:spTgt spid="802"/>
                                        </p:tgtEl>
                                        <p:attrNameLst>
                                          <p:attrName>style.visibility</p:attrName>
                                        </p:attrNameLst>
                                      </p:cBhvr>
                                      <p:to>
                                        <p:strVal val="visible"/>
                                      </p:to>
                                    </p:set>
                                    <p:animEffect transition="in" filter="wipe(right)">
                                      <p:cBhvr>
                                        <p:cTn id="658" dur="500"/>
                                        <p:tgtEl>
                                          <p:spTgt spid="802"/>
                                        </p:tgtEl>
                                      </p:cBhvr>
                                    </p:animEffect>
                                  </p:childTnLst>
                                </p:cTn>
                              </p:par>
                            </p:childTnLst>
                          </p:cTn>
                        </p:par>
                      </p:childTnLst>
                    </p:cTn>
                  </p:par>
                  <p:par>
                    <p:cTn id="659" fill="hold">
                      <p:stCondLst>
                        <p:cond delay="indefinite"/>
                      </p:stCondLst>
                      <p:childTnLst>
                        <p:par>
                          <p:cTn id="660" fill="hold">
                            <p:stCondLst>
                              <p:cond delay="0"/>
                            </p:stCondLst>
                            <p:childTnLst>
                              <p:par>
                                <p:cTn id="661" presetID="22" presetClass="entr" presetSubtype="1" fill="hold" nodeType="clickEffect">
                                  <p:stCondLst>
                                    <p:cond delay="0"/>
                                  </p:stCondLst>
                                  <p:childTnLst>
                                    <p:set>
                                      <p:cBhvr>
                                        <p:cTn id="662" dur="1" fill="hold">
                                          <p:stCondLst>
                                            <p:cond delay="0"/>
                                          </p:stCondLst>
                                        </p:cTn>
                                        <p:tgtEl>
                                          <p:spTgt spid="716"/>
                                        </p:tgtEl>
                                        <p:attrNameLst>
                                          <p:attrName>style.visibility</p:attrName>
                                        </p:attrNameLst>
                                      </p:cBhvr>
                                      <p:to>
                                        <p:strVal val="visible"/>
                                      </p:to>
                                    </p:set>
                                    <p:animEffect transition="in" filter="wipe(up)">
                                      <p:cBhvr>
                                        <p:cTn id="663" dur="500"/>
                                        <p:tgtEl>
                                          <p:spTgt spid="716"/>
                                        </p:tgtEl>
                                      </p:cBhvr>
                                    </p:animEffect>
                                  </p:childTnLst>
                                </p:cTn>
                              </p:par>
                            </p:childTnLst>
                          </p:cTn>
                        </p:par>
                        <p:par>
                          <p:cTn id="664" fill="hold">
                            <p:stCondLst>
                              <p:cond delay="500"/>
                            </p:stCondLst>
                            <p:childTnLst>
                              <p:par>
                                <p:cTn id="665" presetID="53" presetClass="entr" presetSubtype="16" fill="hold" nodeType="afterEffect">
                                  <p:stCondLst>
                                    <p:cond delay="0"/>
                                  </p:stCondLst>
                                  <p:childTnLst>
                                    <p:set>
                                      <p:cBhvr>
                                        <p:cTn id="666" dur="1" fill="hold">
                                          <p:stCondLst>
                                            <p:cond delay="0"/>
                                          </p:stCondLst>
                                        </p:cTn>
                                        <p:tgtEl>
                                          <p:spTgt spid="475"/>
                                        </p:tgtEl>
                                        <p:attrNameLst>
                                          <p:attrName>style.visibility</p:attrName>
                                        </p:attrNameLst>
                                      </p:cBhvr>
                                      <p:to>
                                        <p:strVal val="visible"/>
                                      </p:to>
                                    </p:set>
                                    <p:anim calcmode="lin" valueType="num">
                                      <p:cBhvr>
                                        <p:cTn id="667" dur="500" fill="hold"/>
                                        <p:tgtEl>
                                          <p:spTgt spid="475"/>
                                        </p:tgtEl>
                                        <p:attrNameLst>
                                          <p:attrName>ppt_w</p:attrName>
                                        </p:attrNameLst>
                                      </p:cBhvr>
                                      <p:tavLst>
                                        <p:tav tm="0">
                                          <p:val>
                                            <p:fltVal val="0"/>
                                          </p:val>
                                        </p:tav>
                                        <p:tav tm="100000">
                                          <p:val>
                                            <p:strVal val="#ppt_w"/>
                                          </p:val>
                                        </p:tav>
                                      </p:tavLst>
                                    </p:anim>
                                    <p:anim calcmode="lin" valueType="num">
                                      <p:cBhvr>
                                        <p:cTn id="668" dur="500" fill="hold"/>
                                        <p:tgtEl>
                                          <p:spTgt spid="475"/>
                                        </p:tgtEl>
                                        <p:attrNameLst>
                                          <p:attrName>ppt_h</p:attrName>
                                        </p:attrNameLst>
                                      </p:cBhvr>
                                      <p:tavLst>
                                        <p:tav tm="0">
                                          <p:val>
                                            <p:fltVal val="0"/>
                                          </p:val>
                                        </p:tav>
                                        <p:tav tm="100000">
                                          <p:val>
                                            <p:strVal val="#ppt_h"/>
                                          </p:val>
                                        </p:tav>
                                      </p:tavLst>
                                    </p:anim>
                                    <p:animEffect transition="in" filter="fade">
                                      <p:cBhvr>
                                        <p:cTn id="669" dur="500"/>
                                        <p:tgtEl>
                                          <p:spTgt spid="475"/>
                                        </p:tgtEl>
                                      </p:cBhvr>
                                    </p:animEffect>
                                  </p:childTnLst>
                                </p:cTn>
                              </p:par>
                            </p:childTnLst>
                          </p:cTn>
                        </p:par>
                        <p:par>
                          <p:cTn id="670" fill="hold">
                            <p:stCondLst>
                              <p:cond delay="1000"/>
                            </p:stCondLst>
                            <p:childTnLst>
                              <p:par>
                                <p:cTn id="671" presetID="22" presetClass="entr" presetSubtype="2" fill="hold" nodeType="afterEffect">
                                  <p:stCondLst>
                                    <p:cond delay="0"/>
                                  </p:stCondLst>
                                  <p:childTnLst>
                                    <p:set>
                                      <p:cBhvr>
                                        <p:cTn id="672" dur="1" fill="hold">
                                          <p:stCondLst>
                                            <p:cond delay="0"/>
                                          </p:stCondLst>
                                        </p:cTn>
                                        <p:tgtEl>
                                          <p:spTgt spid="800"/>
                                        </p:tgtEl>
                                        <p:attrNameLst>
                                          <p:attrName>style.visibility</p:attrName>
                                        </p:attrNameLst>
                                      </p:cBhvr>
                                      <p:to>
                                        <p:strVal val="visible"/>
                                      </p:to>
                                    </p:set>
                                    <p:animEffect transition="in" filter="wipe(right)">
                                      <p:cBhvr>
                                        <p:cTn id="673" dur="500"/>
                                        <p:tgtEl>
                                          <p:spTgt spid="800"/>
                                        </p:tgtEl>
                                      </p:cBhvr>
                                    </p:animEffect>
                                  </p:childTnLst>
                                </p:cTn>
                              </p:par>
                            </p:childTnLst>
                          </p:cTn>
                        </p:par>
                      </p:childTnLst>
                    </p:cTn>
                  </p:par>
                  <p:par>
                    <p:cTn id="674" fill="hold">
                      <p:stCondLst>
                        <p:cond delay="indefinite"/>
                      </p:stCondLst>
                      <p:childTnLst>
                        <p:par>
                          <p:cTn id="675" fill="hold">
                            <p:stCondLst>
                              <p:cond delay="0"/>
                            </p:stCondLst>
                            <p:childTnLst>
                              <p:par>
                                <p:cTn id="676" presetID="53" presetClass="entr" presetSubtype="16" fill="hold" nodeType="clickEffect">
                                  <p:stCondLst>
                                    <p:cond delay="0"/>
                                  </p:stCondLst>
                                  <p:childTnLst>
                                    <p:set>
                                      <p:cBhvr>
                                        <p:cTn id="677" dur="1" fill="hold">
                                          <p:stCondLst>
                                            <p:cond delay="0"/>
                                          </p:stCondLst>
                                        </p:cTn>
                                        <p:tgtEl>
                                          <p:spTgt spid="84"/>
                                        </p:tgtEl>
                                        <p:attrNameLst>
                                          <p:attrName>style.visibility</p:attrName>
                                        </p:attrNameLst>
                                      </p:cBhvr>
                                      <p:to>
                                        <p:strVal val="visible"/>
                                      </p:to>
                                    </p:set>
                                    <p:anim calcmode="lin" valueType="num">
                                      <p:cBhvr>
                                        <p:cTn id="678" dur="500" fill="hold"/>
                                        <p:tgtEl>
                                          <p:spTgt spid="84"/>
                                        </p:tgtEl>
                                        <p:attrNameLst>
                                          <p:attrName>ppt_w</p:attrName>
                                        </p:attrNameLst>
                                      </p:cBhvr>
                                      <p:tavLst>
                                        <p:tav tm="0">
                                          <p:val>
                                            <p:fltVal val="0"/>
                                          </p:val>
                                        </p:tav>
                                        <p:tav tm="100000">
                                          <p:val>
                                            <p:strVal val="#ppt_w"/>
                                          </p:val>
                                        </p:tav>
                                      </p:tavLst>
                                    </p:anim>
                                    <p:anim calcmode="lin" valueType="num">
                                      <p:cBhvr>
                                        <p:cTn id="679" dur="500" fill="hold"/>
                                        <p:tgtEl>
                                          <p:spTgt spid="84"/>
                                        </p:tgtEl>
                                        <p:attrNameLst>
                                          <p:attrName>ppt_h</p:attrName>
                                        </p:attrNameLst>
                                      </p:cBhvr>
                                      <p:tavLst>
                                        <p:tav tm="0">
                                          <p:val>
                                            <p:fltVal val="0"/>
                                          </p:val>
                                        </p:tav>
                                        <p:tav tm="100000">
                                          <p:val>
                                            <p:strVal val="#ppt_h"/>
                                          </p:val>
                                        </p:tav>
                                      </p:tavLst>
                                    </p:anim>
                                    <p:animEffect transition="in" filter="fade">
                                      <p:cBhvr>
                                        <p:cTn id="680" dur="500"/>
                                        <p:tgtEl>
                                          <p:spTgt spid="84"/>
                                        </p:tgtEl>
                                      </p:cBhvr>
                                    </p:animEffect>
                                  </p:childTnLst>
                                </p:cTn>
                              </p:par>
                            </p:childTnLst>
                          </p:cTn>
                        </p:par>
                        <p:par>
                          <p:cTn id="681" fill="hold">
                            <p:stCondLst>
                              <p:cond delay="500"/>
                            </p:stCondLst>
                            <p:childTnLst>
                              <p:par>
                                <p:cTn id="682" presetID="22" presetClass="entr" presetSubtype="2" fill="hold" nodeType="afterEffect">
                                  <p:stCondLst>
                                    <p:cond delay="0"/>
                                  </p:stCondLst>
                                  <p:childTnLst>
                                    <p:set>
                                      <p:cBhvr>
                                        <p:cTn id="683" dur="1" fill="hold">
                                          <p:stCondLst>
                                            <p:cond delay="0"/>
                                          </p:stCondLst>
                                        </p:cTn>
                                        <p:tgtEl>
                                          <p:spTgt spid="801"/>
                                        </p:tgtEl>
                                        <p:attrNameLst>
                                          <p:attrName>style.visibility</p:attrName>
                                        </p:attrNameLst>
                                      </p:cBhvr>
                                      <p:to>
                                        <p:strVal val="visible"/>
                                      </p:to>
                                    </p:set>
                                    <p:animEffect transition="in" filter="wipe(right)">
                                      <p:cBhvr>
                                        <p:cTn id="684" dur="500"/>
                                        <p:tgtEl>
                                          <p:spTgt spid="801"/>
                                        </p:tgtEl>
                                      </p:cBhvr>
                                    </p:animEffect>
                                  </p:childTnLst>
                                </p:cTn>
                              </p:par>
                            </p:childTnLst>
                          </p:cTn>
                        </p:par>
                      </p:childTnLst>
                    </p:cTn>
                  </p:par>
                  <p:par>
                    <p:cTn id="685" fill="hold">
                      <p:stCondLst>
                        <p:cond delay="indefinite"/>
                      </p:stCondLst>
                      <p:childTnLst>
                        <p:par>
                          <p:cTn id="686" fill="hold">
                            <p:stCondLst>
                              <p:cond delay="0"/>
                            </p:stCondLst>
                            <p:childTnLst>
                              <p:par>
                                <p:cTn id="687" presetID="53" presetClass="entr" presetSubtype="16" fill="hold" grpId="0" nodeType="clickEffect">
                                  <p:stCondLst>
                                    <p:cond delay="0"/>
                                  </p:stCondLst>
                                  <p:childTnLst>
                                    <p:set>
                                      <p:cBhvr>
                                        <p:cTn id="688" dur="1" fill="hold">
                                          <p:stCondLst>
                                            <p:cond delay="0"/>
                                          </p:stCondLst>
                                        </p:cTn>
                                        <p:tgtEl>
                                          <p:spTgt spid="670"/>
                                        </p:tgtEl>
                                        <p:attrNameLst>
                                          <p:attrName>style.visibility</p:attrName>
                                        </p:attrNameLst>
                                      </p:cBhvr>
                                      <p:to>
                                        <p:strVal val="visible"/>
                                      </p:to>
                                    </p:set>
                                    <p:anim calcmode="lin" valueType="num">
                                      <p:cBhvr>
                                        <p:cTn id="689" dur="500" fill="hold"/>
                                        <p:tgtEl>
                                          <p:spTgt spid="670"/>
                                        </p:tgtEl>
                                        <p:attrNameLst>
                                          <p:attrName>ppt_w</p:attrName>
                                        </p:attrNameLst>
                                      </p:cBhvr>
                                      <p:tavLst>
                                        <p:tav tm="0">
                                          <p:val>
                                            <p:fltVal val="0"/>
                                          </p:val>
                                        </p:tav>
                                        <p:tav tm="100000">
                                          <p:val>
                                            <p:strVal val="#ppt_w"/>
                                          </p:val>
                                        </p:tav>
                                      </p:tavLst>
                                    </p:anim>
                                    <p:anim calcmode="lin" valueType="num">
                                      <p:cBhvr>
                                        <p:cTn id="690" dur="500" fill="hold"/>
                                        <p:tgtEl>
                                          <p:spTgt spid="670"/>
                                        </p:tgtEl>
                                        <p:attrNameLst>
                                          <p:attrName>ppt_h</p:attrName>
                                        </p:attrNameLst>
                                      </p:cBhvr>
                                      <p:tavLst>
                                        <p:tav tm="0">
                                          <p:val>
                                            <p:fltVal val="0"/>
                                          </p:val>
                                        </p:tav>
                                        <p:tav tm="100000">
                                          <p:val>
                                            <p:strVal val="#ppt_h"/>
                                          </p:val>
                                        </p:tav>
                                      </p:tavLst>
                                    </p:anim>
                                    <p:animEffect transition="in" filter="fade">
                                      <p:cBhvr>
                                        <p:cTn id="691" dur="500"/>
                                        <p:tgtEl>
                                          <p:spTgt spid="670"/>
                                        </p:tgtEl>
                                      </p:cBhvr>
                                    </p:animEffect>
                                  </p:childTnLst>
                                </p:cTn>
                              </p:par>
                              <p:par>
                                <p:cTn id="692" presetID="53" presetClass="entr" presetSubtype="16" fill="hold" grpId="0" nodeType="withEffect">
                                  <p:stCondLst>
                                    <p:cond delay="0"/>
                                  </p:stCondLst>
                                  <p:childTnLst>
                                    <p:set>
                                      <p:cBhvr>
                                        <p:cTn id="693" dur="1" fill="hold">
                                          <p:stCondLst>
                                            <p:cond delay="0"/>
                                          </p:stCondLst>
                                        </p:cTn>
                                        <p:tgtEl>
                                          <p:spTgt spid="671"/>
                                        </p:tgtEl>
                                        <p:attrNameLst>
                                          <p:attrName>style.visibility</p:attrName>
                                        </p:attrNameLst>
                                      </p:cBhvr>
                                      <p:to>
                                        <p:strVal val="visible"/>
                                      </p:to>
                                    </p:set>
                                    <p:anim calcmode="lin" valueType="num">
                                      <p:cBhvr>
                                        <p:cTn id="694" dur="500" fill="hold"/>
                                        <p:tgtEl>
                                          <p:spTgt spid="671"/>
                                        </p:tgtEl>
                                        <p:attrNameLst>
                                          <p:attrName>ppt_w</p:attrName>
                                        </p:attrNameLst>
                                      </p:cBhvr>
                                      <p:tavLst>
                                        <p:tav tm="0">
                                          <p:val>
                                            <p:fltVal val="0"/>
                                          </p:val>
                                        </p:tav>
                                        <p:tav tm="100000">
                                          <p:val>
                                            <p:strVal val="#ppt_w"/>
                                          </p:val>
                                        </p:tav>
                                      </p:tavLst>
                                    </p:anim>
                                    <p:anim calcmode="lin" valueType="num">
                                      <p:cBhvr>
                                        <p:cTn id="695" dur="500" fill="hold"/>
                                        <p:tgtEl>
                                          <p:spTgt spid="671"/>
                                        </p:tgtEl>
                                        <p:attrNameLst>
                                          <p:attrName>ppt_h</p:attrName>
                                        </p:attrNameLst>
                                      </p:cBhvr>
                                      <p:tavLst>
                                        <p:tav tm="0">
                                          <p:val>
                                            <p:fltVal val="0"/>
                                          </p:val>
                                        </p:tav>
                                        <p:tav tm="100000">
                                          <p:val>
                                            <p:strVal val="#ppt_h"/>
                                          </p:val>
                                        </p:tav>
                                      </p:tavLst>
                                    </p:anim>
                                    <p:animEffect transition="in" filter="fade">
                                      <p:cBhvr>
                                        <p:cTn id="696" dur="500"/>
                                        <p:tgtEl>
                                          <p:spTgt spid="671"/>
                                        </p:tgtEl>
                                      </p:cBhvr>
                                    </p:animEffect>
                                  </p:childTnLst>
                                </p:cTn>
                              </p:par>
                              <p:par>
                                <p:cTn id="697" presetID="53" presetClass="entr" presetSubtype="16" fill="hold" nodeType="withEffect">
                                  <p:stCondLst>
                                    <p:cond delay="0"/>
                                  </p:stCondLst>
                                  <p:childTnLst>
                                    <p:set>
                                      <p:cBhvr>
                                        <p:cTn id="698" dur="1" fill="hold">
                                          <p:stCondLst>
                                            <p:cond delay="0"/>
                                          </p:stCondLst>
                                        </p:cTn>
                                        <p:tgtEl>
                                          <p:spTgt spid="5"/>
                                        </p:tgtEl>
                                        <p:attrNameLst>
                                          <p:attrName>style.visibility</p:attrName>
                                        </p:attrNameLst>
                                      </p:cBhvr>
                                      <p:to>
                                        <p:strVal val="visible"/>
                                      </p:to>
                                    </p:set>
                                    <p:anim calcmode="lin" valueType="num">
                                      <p:cBhvr>
                                        <p:cTn id="699" dur="500" fill="hold"/>
                                        <p:tgtEl>
                                          <p:spTgt spid="5"/>
                                        </p:tgtEl>
                                        <p:attrNameLst>
                                          <p:attrName>ppt_w</p:attrName>
                                        </p:attrNameLst>
                                      </p:cBhvr>
                                      <p:tavLst>
                                        <p:tav tm="0">
                                          <p:val>
                                            <p:fltVal val="0"/>
                                          </p:val>
                                        </p:tav>
                                        <p:tav tm="100000">
                                          <p:val>
                                            <p:strVal val="#ppt_w"/>
                                          </p:val>
                                        </p:tav>
                                      </p:tavLst>
                                    </p:anim>
                                    <p:anim calcmode="lin" valueType="num">
                                      <p:cBhvr>
                                        <p:cTn id="700" dur="500" fill="hold"/>
                                        <p:tgtEl>
                                          <p:spTgt spid="5"/>
                                        </p:tgtEl>
                                        <p:attrNameLst>
                                          <p:attrName>ppt_h</p:attrName>
                                        </p:attrNameLst>
                                      </p:cBhvr>
                                      <p:tavLst>
                                        <p:tav tm="0">
                                          <p:val>
                                            <p:fltVal val="0"/>
                                          </p:val>
                                        </p:tav>
                                        <p:tav tm="100000">
                                          <p:val>
                                            <p:strVal val="#ppt_h"/>
                                          </p:val>
                                        </p:tav>
                                      </p:tavLst>
                                    </p:anim>
                                    <p:animEffect transition="in" filter="fade">
                                      <p:cBhvr>
                                        <p:cTn id="701" dur="500"/>
                                        <p:tgtEl>
                                          <p:spTgt spid="5"/>
                                        </p:tgtEl>
                                      </p:cBhvr>
                                    </p:animEffect>
                                  </p:childTnLst>
                                </p:cTn>
                              </p:par>
                              <p:par>
                                <p:cTn id="702" presetID="53" presetClass="entr" presetSubtype="16" fill="hold" nodeType="withEffect">
                                  <p:stCondLst>
                                    <p:cond delay="0"/>
                                  </p:stCondLst>
                                  <p:childTnLst>
                                    <p:set>
                                      <p:cBhvr>
                                        <p:cTn id="703" dur="1" fill="hold">
                                          <p:stCondLst>
                                            <p:cond delay="0"/>
                                          </p:stCondLst>
                                        </p:cTn>
                                        <p:tgtEl>
                                          <p:spTgt spid="2"/>
                                        </p:tgtEl>
                                        <p:attrNameLst>
                                          <p:attrName>style.visibility</p:attrName>
                                        </p:attrNameLst>
                                      </p:cBhvr>
                                      <p:to>
                                        <p:strVal val="visible"/>
                                      </p:to>
                                    </p:set>
                                    <p:anim calcmode="lin" valueType="num">
                                      <p:cBhvr>
                                        <p:cTn id="704" dur="500" fill="hold"/>
                                        <p:tgtEl>
                                          <p:spTgt spid="2"/>
                                        </p:tgtEl>
                                        <p:attrNameLst>
                                          <p:attrName>ppt_w</p:attrName>
                                        </p:attrNameLst>
                                      </p:cBhvr>
                                      <p:tavLst>
                                        <p:tav tm="0">
                                          <p:val>
                                            <p:fltVal val="0"/>
                                          </p:val>
                                        </p:tav>
                                        <p:tav tm="100000">
                                          <p:val>
                                            <p:strVal val="#ppt_w"/>
                                          </p:val>
                                        </p:tav>
                                      </p:tavLst>
                                    </p:anim>
                                    <p:anim calcmode="lin" valueType="num">
                                      <p:cBhvr>
                                        <p:cTn id="705" dur="500" fill="hold"/>
                                        <p:tgtEl>
                                          <p:spTgt spid="2"/>
                                        </p:tgtEl>
                                        <p:attrNameLst>
                                          <p:attrName>ppt_h</p:attrName>
                                        </p:attrNameLst>
                                      </p:cBhvr>
                                      <p:tavLst>
                                        <p:tav tm="0">
                                          <p:val>
                                            <p:fltVal val="0"/>
                                          </p:val>
                                        </p:tav>
                                        <p:tav tm="100000">
                                          <p:val>
                                            <p:strVal val="#ppt_h"/>
                                          </p:val>
                                        </p:tav>
                                      </p:tavLst>
                                    </p:anim>
                                    <p:animEffect transition="in" filter="fade">
                                      <p:cBhvr>
                                        <p:cTn id="706" dur="500"/>
                                        <p:tgtEl>
                                          <p:spTgt spid="2"/>
                                        </p:tgtEl>
                                      </p:cBhvr>
                                    </p:animEffect>
                                  </p:childTnLst>
                                </p:cTn>
                              </p:par>
                            </p:childTnLst>
                          </p:cTn>
                        </p:par>
                        <p:par>
                          <p:cTn id="707" fill="hold">
                            <p:stCondLst>
                              <p:cond delay="500"/>
                            </p:stCondLst>
                            <p:childTnLst>
                              <p:par>
                                <p:cTn id="708" presetID="10" presetClass="entr" presetSubtype="0" fill="hold" nodeType="afterEffect">
                                  <p:stCondLst>
                                    <p:cond delay="0"/>
                                  </p:stCondLst>
                                  <p:childTnLst>
                                    <p:set>
                                      <p:cBhvr>
                                        <p:cTn id="709" dur="1" fill="hold">
                                          <p:stCondLst>
                                            <p:cond delay="0"/>
                                          </p:stCondLst>
                                        </p:cTn>
                                        <p:tgtEl>
                                          <p:spTgt spid="31"/>
                                        </p:tgtEl>
                                        <p:attrNameLst>
                                          <p:attrName>style.visibility</p:attrName>
                                        </p:attrNameLst>
                                      </p:cBhvr>
                                      <p:to>
                                        <p:strVal val="visible"/>
                                      </p:to>
                                    </p:set>
                                    <p:animEffect transition="in" filter="fade">
                                      <p:cBhvr>
                                        <p:cTn id="710" dur="500"/>
                                        <p:tgtEl>
                                          <p:spTgt spid="31"/>
                                        </p:tgtEl>
                                      </p:cBhvr>
                                    </p:animEffect>
                                  </p:childTnLst>
                                </p:cTn>
                              </p:par>
                            </p:childTnLst>
                          </p:cTn>
                        </p:par>
                      </p:childTnLst>
                    </p:cTn>
                  </p:par>
                  <p:par>
                    <p:cTn id="711" fill="hold">
                      <p:stCondLst>
                        <p:cond delay="indefinite"/>
                      </p:stCondLst>
                      <p:childTnLst>
                        <p:par>
                          <p:cTn id="712" fill="hold">
                            <p:stCondLst>
                              <p:cond delay="0"/>
                            </p:stCondLst>
                            <p:childTnLst>
                              <p:par>
                                <p:cTn id="713" presetID="26" presetClass="emph" presetSubtype="0" fill="hold" grpId="0" nodeType="clickEffect">
                                  <p:stCondLst>
                                    <p:cond delay="0"/>
                                  </p:stCondLst>
                                  <p:childTnLst>
                                    <p:animEffect transition="out" filter="fade">
                                      <p:cBhvr>
                                        <p:cTn id="714" dur="500" tmFilter="0, 0; .2, .5; .8, .5; 1, 0"/>
                                        <p:tgtEl>
                                          <p:spTgt spid="711"/>
                                        </p:tgtEl>
                                      </p:cBhvr>
                                    </p:animEffect>
                                    <p:animScale>
                                      <p:cBhvr>
                                        <p:cTn id="715" dur="250" autoRev="1" fill="hold"/>
                                        <p:tgtEl>
                                          <p:spTgt spid="711"/>
                                        </p:tgtEl>
                                      </p:cBhvr>
                                      <p:by x="105000" y="105000"/>
                                    </p:animScale>
                                  </p:childTnLst>
                                </p:cTn>
                              </p:par>
                            </p:childTnLst>
                          </p:cTn>
                        </p:par>
                        <p:par>
                          <p:cTn id="716" fill="hold">
                            <p:stCondLst>
                              <p:cond delay="500"/>
                            </p:stCondLst>
                            <p:childTnLst>
                              <p:par>
                                <p:cTn id="717" presetID="26" presetClass="emph" presetSubtype="0" fill="hold" grpId="0" nodeType="afterEffect">
                                  <p:stCondLst>
                                    <p:cond delay="0"/>
                                  </p:stCondLst>
                                  <p:childTnLst>
                                    <p:animEffect transition="out" filter="fade">
                                      <p:cBhvr>
                                        <p:cTn id="718" dur="500" tmFilter="0, 0; .2, .5; .8, .5; 1, 0"/>
                                        <p:tgtEl>
                                          <p:spTgt spid="500"/>
                                        </p:tgtEl>
                                      </p:cBhvr>
                                    </p:animEffect>
                                    <p:animScale>
                                      <p:cBhvr>
                                        <p:cTn id="719" dur="250" autoRev="1" fill="hold"/>
                                        <p:tgtEl>
                                          <p:spTgt spid="500"/>
                                        </p:tgtEl>
                                      </p:cBhvr>
                                      <p:by x="105000" y="105000"/>
                                    </p:animScale>
                                  </p:childTnLst>
                                </p:cTn>
                              </p:par>
                            </p:childTnLst>
                          </p:cTn>
                        </p:par>
                        <p:par>
                          <p:cTn id="720" fill="hold">
                            <p:stCondLst>
                              <p:cond delay="1000"/>
                            </p:stCondLst>
                            <p:childTnLst>
                              <p:par>
                                <p:cTn id="721" presetID="26" presetClass="emph" presetSubtype="0" fill="hold" grpId="0" nodeType="afterEffect">
                                  <p:stCondLst>
                                    <p:cond delay="0"/>
                                  </p:stCondLst>
                                  <p:childTnLst>
                                    <p:animEffect transition="out" filter="fade">
                                      <p:cBhvr>
                                        <p:cTn id="722" dur="500" tmFilter="0, 0; .2, .5; .8, .5; 1, 0"/>
                                        <p:tgtEl>
                                          <p:spTgt spid="394"/>
                                        </p:tgtEl>
                                      </p:cBhvr>
                                    </p:animEffect>
                                    <p:animScale>
                                      <p:cBhvr>
                                        <p:cTn id="723" dur="250" autoRev="1" fill="hold"/>
                                        <p:tgtEl>
                                          <p:spTgt spid="39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2" grpId="0" animBg="1"/>
      <p:bldP spid="510" grpId="0" animBg="1"/>
      <p:bldP spid="152" grpId="0" animBg="1"/>
      <p:bldP spid="509" grpId="0" animBg="1"/>
      <p:bldP spid="14" grpId="0" animBg="1"/>
      <p:bldP spid="419" grpId="0" animBg="1"/>
      <p:bldP spid="43" grpId="0"/>
      <p:bldP spid="264" grpId="0" animBg="1"/>
      <p:bldP spid="390" grpId="0" animBg="1"/>
      <p:bldP spid="392" grpId="0" animBg="1"/>
      <p:bldP spid="394" grpId="0"/>
      <p:bldP spid="395" grpId="0" animBg="1"/>
      <p:bldP spid="396" grpId="0" animBg="1"/>
      <p:bldP spid="415" grpId="0" animBg="1"/>
      <p:bldP spid="417" grpId="0" animBg="1"/>
      <p:bldP spid="420" grpId="0" animBg="1"/>
      <p:bldP spid="16" grpId="0" animBg="1"/>
      <p:bldP spid="365" grpId="0"/>
      <p:bldP spid="497" grpId="0"/>
      <p:bldP spid="498" grpId="0" animBg="1"/>
      <p:bldP spid="499" grpId="0" animBg="1"/>
      <p:bldP spid="11" grpId="0" animBg="1"/>
      <p:bldP spid="605" grpId="0" animBg="1"/>
      <p:bldP spid="116" grpId="0" animBg="1"/>
      <p:bldP spid="606" grpId="0" animBg="1"/>
      <p:bldP spid="609" grpId="0" animBg="1"/>
      <p:bldP spid="610" grpId="0" animBg="1"/>
      <p:bldP spid="570" grpId="0"/>
      <p:bldP spid="734" grpId="0" animBg="1"/>
      <p:bldP spid="670" grpId="0" animBg="1"/>
      <p:bldP spid="671" grpId="0" animBg="1"/>
      <p:bldP spid="711" grpId="0"/>
      <p:bldP spid="29" grpId="0"/>
      <p:bldP spid="408" grpId="0" animBg="1"/>
      <p:bldP spid="174" grpId="0" animBg="1"/>
      <p:bldP spid="92" grpId="0" animBg="1"/>
      <p:bldP spid="85" grpId="0" animBg="1"/>
      <p:bldP spid="681" grpId="0" animBg="1"/>
      <p:bldP spid="682" grpId="0" animBg="1"/>
      <p:bldP spid="751" grpId="0" animBg="1"/>
      <p:bldP spid="634" grpId="0" animBg="1"/>
      <p:bldP spid="481" grpId="0" animBg="1"/>
      <p:bldP spid="752" grpId="0" animBg="1"/>
      <p:bldP spid="699" grpId="0" animBg="1"/>
      <p:bldP spid="700" grpId="0" animBg="1"/>
      <p:bldP spid="495" grpId="0" animBg="1"/>
      <p:bldP spid="500" grpId="0"/>
      <p:bldP spid="611" grpId="0" animBg="1"/>
      <p:bldP spid="158" grpId="0" animBg="1"/>
      <p:bldP spid="746" grpId="0" animBg="1"/>
      <p:bldP spid="770" grpId="0" animBg="1"/>
      <p:bldP spid="599" grpId="0"/>
      <p:bldP spid="575" grpId="0" animBg="1"/>
      <p:bldP spid="803" grpId="0" animBg="1"/>
      <p:bldP spid="804"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5B9B3-3BC7-43BC-8E11-74DF119AB4F0}"/>
              </a:ext>
            </a:extLst>
          </p:cNvPr>
          <p:cNvSpPr>
            <a:spLocks noGrp="1"/>
          </p:cNvSpPr>
          <p:nvPr>
            <p:ph type="title"/>
          </p:nvPr>
        </p:nvSpPr>
        <p:spPr/>
        <p:txBody>
          <a:bodyPr/>
          <a:lstStyle/>
          <a:p>
            <a:r>
              <a:rPr lang="en-US" dirty="0"/>
              <a:t>Introductions</a:t>
            </a:r>
          </a:p>
        </p:txBody>
      </p:sp>
      <p:graphicFrame>
        <p:nvGraphicFramePr>
          <p:cNvPr id="4" name="Diagram 3">
            <a:extLst>
              <a:ext uri="{FF2B5EF4-FFF2-40B4-BE49-F238E27FC236}">
                <a16:creationId xmlns:a16="http://schemas.microsoft.com/office/drawing/2014/main" id="{C74077C1-AEC6-47B6-B4DC-46E24654A07F}"/>
              </a:ext>
            </a:extLst>
          </p:cNvPr>
          <p:cNvGraphicFramePr/>
          <p:nvPr>
            <p:extLst>
              <p:ext uri="{D42A27DB-BD31-4B8C-83A1-F6EECF244321}">
                <p14:modId xmlns:p14="http://schemas.microsoft.com/office/powerpoint/2010/main" val="804156837"/>
              </p:ext>
            </p:extLst>
          </p:nvPr>
        </p:nvGraphicFramePr>
        <p:xfrm>
          <a:off x="2033160" y="107018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4995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2"/>
          <p:cNvSpPr txBox="1">
            <a:spLocks/>
          </p:cNvSpPr>
          <p:nvPr/>
        </p:nvSpPr>
        <p:spPr>
          <a:xfrm>
            <a:off x="477143" y="1239854"/>
            <a:ext cx="4517839" cy="5873787"/>
          </a:xfrm>
          <a:prstGeom prst="rect">
            <a:avLst/>
          </a:prstGeom>
        </p:spPr>
        <p:txBody>
          <a:bodyPr wrap="square" numCol="2" spcCol="0" anchor="t" anchorCtr="0">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00000"/>
              </a:lnSpc>
              <a:spcBef>
                <a:spcPts val="1200"/>
              </a:spcBef>
              <a:spcAft>
                <a:spcPts val="600"/>
              </a:spcAft>
              <a:defRPr/>
            </a:pPr>
            <a:r>
              <a:rPr lang="en-US" sz="1800" b="1" cap="all" spc="0" dirty="0">
                <a:gradFill>
                  <a:gsLst>
                    <a:gs pos="0">
                      <a:srgbClr val="E81123"/>
                    </a:gs>
                    <a:gs pos="100000">
                      <a:srgbClr val="E81123"/>
                    </a:gs>
                  </a:gsLst>
                  <a:lin ang="5400000" scaled="0"/>
                </a:gradFill>
                <a:latin typeface="Segoe UI" panose="020B0502040204020203" pitchFamily="34" charset="0"/>
              </a:rPr>
              <a:t>CHALLENGES</a:t>
            </a:r>
          </a:p>
          <a:p>
            <a:pPr marL="166688" lvl="0" indent="-166688">
              <a:lnSpc>
                <a:spcPct val="100000"/>
              </a:lnSpc>
              <a:spcBef>
                <a:spcPts val="288"/>
              </a:spcBef>
              <a:spcAft>
                <a:spcPts val="300"/>
              </a:spcAft>
              <a:buClr>
                <a:srgbClr val="E81123"/>
              </a:buClr>
              <a:buFont typeface="Arial" panose="020B0604020202020204" pitchFamily="34" charset="0"/>
              <a:buChar char="•"/>
              <a:defRPr/>
            </a:pPr>
            <a:r>
              <a:rPr lang="en-US" sz="1200" b="1" spc="0" dirty="0">
                <a:gradFill>
                  <a:gsLst>
                    <a:gs pos="2917">
                      <a:srgbClr val="1A1A1A"/>
                    </a:gs>
                    <a:gs pos="30000">
                      <a:srgbClr val="1A1A1A"/>
                    </a:gs>
                  </a:gsLst>
                  <a:lin ang="5400000" scaled="0"/>
                </a:gradFill>
                <a:latin typeface="Segoe UI"/>
              </a:rPr>
              <a:t>Limited experience and </a:t>
            </a:r>
            <a:br>
              <a:rPr lang="en-US" sz="1200" b="1" spc="0" dirty="0">
                <a:gradFill>
                  <a:gsLst>
                    <a:gs pos="2917">
                      <a:srgbClr val="1A1A1A"/>
                    </a:gs>
                    <a:gs pos="30000">
                      <a:srgbClr val="1A1A1A"/>
                    </a:gs>
                  </a:gsLst>
                  <a:lin ang="5400000" scaled="0"/>
                </a:gradFill>
                <a:latin typeface="Segoe UI"/>
              </a:rPr>
            </a:br>
            <a:r>
              <a:rPr lang="en-US" sz="1200" b="1" spc="0" dirty="0">
                <a:gradFill>
                  <a:gsLst>
                    <a:gs pos="2917">
                      <a:srgbClr val="1A1A1A"/>
                    </a:gs>
                    <a:gs pos="30000">
                      <a:srgbClr val="1A1A1A"/>
                    </a:gs>
                  </a:gsLst>
                  <a:lin ang="5400000" scaled="0"/>
                </a:gradFill>
                <a:latin typeface="Segoe UI"/>
              </a:rPr>
              <a:t>toolsets </a:t>
            </a:r>
            <a:r>
              <a:rPr lang="en-US" sz="1200" spc="0" dirty="0">
                <a:gradFill>
                  <a:gsLst>
                    <a:gs pos="2917">
                      <a:srgbClr val="1A1A1A"/>
                    </a:gs>
                    <a:gs pos="30000">
                      <a:srgbClr val="1A1A1A"/>
                    </a:gs>
                  </a:gsLst>
                  <a:lin ang="5400000" scaled="0"/>
                </a:gradFill>
                <a:latin typeface="Segoe UI"/>
              </a:rPr>
              <a:t>for securing</a:t>
            </a:r>
            <a:br>
              <a:rPr lang="en-US" sz="1200" spc="0" dirty="0">
                <a:gradFill>
                  <a:gsLst>
                    <a:gs pos="2917">
                      <a:srgbClr val="1A1A1A"/>
                    </a:gs>
                    <a:gs pos="30000">
                      <a:srgbClr val="1A1A1A"/>
                    </a:gs>
                  </a:gsLst>
                  <a:lin ang="5400000" scaled="0"/>
                </a:gradFill>
                <a:latin typeface="Segoe UI"/>
              </a:rPr>
            </a:br>
            <a:r>
              <a:rPr lang="en-US" sz="1200" spc="0" dirty="0">
                <a:gradFill>
                  <a:gsLst>
                    <a:gs pos="2917">
                      <a:srgbClr val="1A1A1A"/>
                    </a:gs>
                    <a:gs pos="30000">
                      <a:srgbClr val="1A1A1A"/>
                    </a:gs>
                  </a:gsLst>
                  <a:lin ang="5400000" scaled="0"/>
                </a:gradFill>
                <a:latin typeface="Segoe UI"/>
              </a:rPr>
              <a:t>hybrid architecture and </a:t>
            </a:r>
            <a:br>
              <a:rPr lang="en-US" sz="1200" spc="0" dirty="0">
                <a:gradFill>
                  <a:gsLst>
                    <a:gs pos="2917">
                      <a:srgbClr val="1A1A1A"/>
                    </a:gs>
                    <a:gs pos="30000">
                      <a:srgbClr val="1A1A1A"/>
                    </a:gs>
                  </a:gsLst>
                  <a:lin ang="5400000" scaled="0"/>
                </a:gradFill>
                <a:latin typeface="Segoe UI"/>
              </a:rPr>
            </a:br>
            <a:r>
              <a:rPr lang="en-US" sz="1200" spc="0" dirty="0">
                <a:gradFill>
                  <a:gsLst>
                    <a:gs pos="2917">
                      <a:srgbClr val="1A1A1A"/>
                    </a:gs>
                    <a:gs pos="30000">
                      <a:srgbClr val="1A1A1A"/>
                    </a:gs>
                  </a:gsLst>
                  <a:lin ang="5400000" scaled="0"/>
                </a:gradFill>
                <a:latin typeface="Segoe UI"/>
              </a:rPr>
              <a:t>Platform as a Service</a:t>
            </a:r>
          </a:p>
          <a:p>
            <a:pPr marL="166688" lvl="0" indent="-166688">
              <a:lnSpc>
                <a:spcPct val="100000"/>
              </a:lnSpc>
              <a:spcBef>
                <a:spcPts val="288"/>
              </a:spcBef>
              <a:spcAft>
                <a:spcPts val="300"/>
              </a:spcAft>
              <a:buClr>
                <a:srgbClr val="E81123"/>
              </a:buClr>
              <a:buFont typeface="Arial" panose="020B0604020202020204" pitchFamily="34" charset="0"/>
              <a:buChar char="•"/>
              <a:defRPr/>
            </a:pPr>
            <a:r>
              <a:rPr lang="en-US" sz="1200" b="1" spc="0" dirty="0">
                <a:gradFill>
                  <a:gsLst>
                    <a:gs pos="2917">
                      <a:srgbClr val="1A1A1A"/>
                    </a:gs>
                    <a:gs pos="30000">
                      <a:srgbClr val="1A1A1A"/>
                    </a:gs>
                  </a:gsLst>
                  <a:lin ang="5400000" scaled="0"/>
                </a:gradFill>
                <a:latin typeface="Segoe UI"/>
              </a:rPr>
              <a:t>Critical Risks </a:t>
            </a:r>
            <a:r>
              <a:rPr lang="en-US" sz="1200" spc="0" dirty="0">
                <a:gradFill>
                  <a:gsLst>
                    <a:gs pos="2917">
                      <a:srgbClr val="1A1A1A"/>
                    </a:gs>
                    <a:gs pos="30000">
                      <a:srgbClr val="1A1A1A"/>
                    </a:gs>
                  </a:gsLst>
                  <a:lin ang="5400000" scaled="0"/>
                </a:gradFill>
                <a:latin typeface="Segoe UI"/>
              </a:rPr>
              <a:t>- Privilege management and</a:t>
            </a:r>
            <a:br>
              <a:rPr lang="en-US" sz="1200" spc="0" dirty="0">
                <a:gradFill>
                  <a:gsLst>
                    <a:gs pos="2917">
                      <a:srgbClr val="1A1A1A"/>
                    </a:gs>
                    <a:gs pos="30000">
                      <a:srgbClr val="1A1A1A"/>
                    </a:gs>
                  </a:gsLst>
                  <a:lin ang="5400000" scaled="0"/>
                </a:gradFill>
                <a:latin typeface="Segoe UI"/>
              </a:rPr>
            </a:br>
            <a:r>
              <a:rPr lang="en-US" sz="1200" spc="0" dirty="0">
                <a:gradFill>
                  <a:gsLst>
                    <a:gs pos="2917">
                      <a:srgbClr val="1A1A1A"/>
                    </a:gs>
                    <a:gs pos="30000">
                      <a:srgbClr val="1A1A1A"/>
                    </a:gs>
                  </a:gsLst>
                  <a:lin ang="5400000" scaled="0"/>
                </a:gradFill>
                <a:latin typeface="Segoe UI"/>
              </a:rPr>
              <a:t>security hygiene critical </a:t>
            </a:r>
            <a:br>
              <a:rPr lang="en-US" sz="1200" spc="0" dirty="0">
                <a:gradFill>
                  <a:gsLst>
                    <a:gs pos="2917">
                      <a:srgbClr val="1A1A1A"/>
                    </a:gs>
                    <a:gs pos="30000">
                      <a:srgbClr val="1A1A1A"/>
                    </a:gs>
                  </a:gsLst>
                  <a:lin ang="5400000" scaled="0"/>
                </a:gradFill>
                <a:latin typeface="Segoe UI"/>
              </a:rPr>
            </a:br>
            <a:r>
              <a:rPr lang="en-US" sz="1200" spc="0" dirty="0">
                <a:gradFill>
                  <a:gsLst>
                    <a:gs pos="2917">
                      <a:srgbClr val="1A1A1A"/>
                    </a:gs>
                    <a:gs pos="30000">
                      <a:srgbClr val="1A1A1A"/>
                    </a:gs>
                  </a:gsLst>
                  <a:lin ang="5400000" scaled="0"/>
                </a:gradFill>
                <a:latin typeface="Segoe UI"/>
              </a:rPr>
              <a:t>for cloud workloads</a:t>
            </a:r>
          </a:p>
          <a:p>
            <a:pPr marL="0" marR="0" lvl="0" indent="0" algn="l" defTabSz="914367" rtl="0" eaLnBrk="1" fontAlgn="auto" latinLnBrk="0" hangingPunct="1">
              <a:lnSpc>
                <a:spcPct val="100000"/>
              </a:lnSpc>
              <a:spcBef>
                <a:spcPts val="1200"/>
              </a:spcBef>
              <a:spcAft>
                <a:spcPts val="600"/>
              </a:spcAft>
              <a:buClrTx/>
              <a:buSzTx/>
              <a:buFontTx/>
              <a:buNone/>
              <a:tabLst/>
              <a:defRPr/>
            </a:pPr>
            <a:endParaRPr kumimoji="0" lang="en-US" sz="1600" b="1" i="0" u="none" strike="noStrike" kern="1200" cap="all" spc="0" normalizeH="0" baseline="0" noProof="0" dirty="0">
              <a:ln w="3175">
                <a:noFill/>
              </a:ln>
              <a:gradFill>
                <a:gsLst>
                  <a:gs pos="1250">
                    <a:srgbClr val="0078D4"/>
                  </a:gs>
                  <a:gs pos="100000">
                    <a:srgbClr val="0078D4"/>
                  </a:gs>
                </a:gsLst>
                <a:lin ang="5400000" scaled="0"/>
              </a:gradFill>
              <a:effectLst/>
              <a:uLnTx/>
              <a:uFillTx/>
              <a:latin typeface="Segoe UI" panose="020B0502040204020203" pitchFamily="34" charset="0"/>
            </a:endParaRPr>
          </a:p>
          <a:p>
            <a:pPr marL="0" marR="0" lvl="0" indent="0" algn="l" defTabSz="914367" rtl="0" eaLnBrk="1" fontAlgn="auto" latinLnBrk="0" hangingPunct="1">
              <a:lnSpc>
                <a:spcPct val="100000"/>
              </a:lnSpc>
              <a:spcBef>
                <a:spcPts val="1200"/>
              </a:spcBef>
              <a:spcAft>
                <a:spcPts val="600"/>
              </a:spcAft>
              <a:buClrTx/>
              <a:buSzTx/>
              <a:buFontTx/>
              <a:buNone/>
              <a:tabLst/>
              <a:defRPr/>
            </a:pPr>
            <a:endParaRPr lang="en-US" sz="1600" b="1" cap="all" spc="0" dirty="0">
              <a:gradFill>
                <a:gsLst>
                  <a:gs pos="1250">
                    <a:srgbClr val="0078D4"/>
                  </a:gs>
                  <a:gs pos="100000">
                    <a:srgbClr val="0078D4"/>
                  </a:gs>
                </a:gsLst>
                <a:lin ang="5400000" scaled="0"/>
              </a:gradFill>
              <a:latin typeface="Segoe UI" panose="020B0502040204020203" pitchFamily="34" charset="0"/>
            </a:endParaRPr>
          </a:p>
          <a:p>
            <a:pPr marL="0" marR="0" lvl="0" indent="0" algn="l" defTabSz="914367" rtl="0" eaLnBrk="1" fontAlgn="auto" latinLnBrk="0" hangingPunct="1">
              <a:lnSpc>
                <a:spcPct val="100000"/>
              </a:lnSpc>
              <a:spcBef>
                <a:spcPts val="1200"/>
              </a:spcBef>
              <a:spcAft>
                <a:spcPts val="600"/>
              </a:spcAft>
              <a:buClrTx/>
              <a:buSzTx/>
              <a:buFontTx/>
              <a:buNone/>
              <a:tabLst/>
              <a:defRPr/>
            </a:pPr>
            <a:endParaRPr kumimoji="0" lang="en-US" sz="1600" b="1" i="0" u="none" strike="noStrike" kern="1200" cap="all" spc="0" normalizeH="0" baseline="0" noProof="0" dirty="0">
              <a:ln w="3175">
                <a:noFill/>
              </a:ln>
              <a:gradFill>
                <a:gsLst>
                  <a:gs pos="1250">
                    <a:srgbClr val="0078D4"/>
                  </a:gs>
                  <a:gs pos="100000">
                    <a:srgbClr val="0078D4"/>
                  </a:gs>
                </a:gsLst>
                <a:lin ang="5400000" scaled="0"/>
              </a:gradFill>
              <a:effectLst/>
              <a:uLnTx/>
              <a:uFillTx/>
              <a:latin typeface="Segoe UI" panose="020B0502040204020203" pitchFamily="34" charset="0"/>
            </a:endParaRPr>
          </a:p>
          <a:p>
            <a:pPr marL="0" marR="0" lvl="0" indent="0" algn="l" defTabSz="914367" rtl="0" eaLnBrk="1" fontAlgn="auto" latinLnBrk="0" hangingPunct="1">
              <a:lnSpc>
                <a:spcPct val="100000"/>
              </a:lnSpc>
              <a:spcBef>
                <a:spcPts val="1200"/>
              </a:spcBef>
              <a:spcAft>
                <a:spcPts val="600"/>
              </a:spcAft>
              <a:buClrTx/>
              <a:buSzTx/>
              <a:buFontTx/>
              <a:buNone/>
              <a:tabLst/>
              <a:defRPr/>
            </a:pPr>
            <a:endParaRPr lang="en-US" sz="1600" b="1" cap="all" spc="0" dirty="0">
              <a:gradFill>
                <a:gsLst>
                  <a:gs pos="1250">
                    <a:srgbClr val="0078D4"/>
                  </a:gs>
                  <a:gs pos="100000">
                    <a:srgbClr val="0078D4"/>
                  </a:gs>
                </a:gsLst>
                <a:lin ang="5400000" scaled="0"/>
              </a:gradFill>
              <a:latin typeface="Segoe UI" panose="020B0502040204020203" pitchFamily="34" charset="0"/>
            </a:endParaRPr>
          </a:p>
          <a:p>
            <a:pPr marL="0" marR="0" lvl="0" indent="0" algn="l" defTabSz="914367" rtl="0" eaLnBrk="1" fontAlgn="auto" latinLnBrk="0" hangingPunct="1">
              <a:lnSpc>
                <a:spcPct val="100000"/>
              </a:lnSpc>
              <a:spcBef>
                <a:spcPts val="1200"/>
              </a:spcBef>
              <a:spcAft>
                <a:spcPts val="600"/>
              </a:spcAft>
              <a:buClrTx/>
              <a:buSzTx/>
              <a:buFontTx/>
              <a:buNone/>
              <a:tabLst/>
              <a:defRPr/>
            </a:pPr>
            <a:endParaRPr kumimoji="0" lang="en-US" sz="1600" b="1" i="0" u="none" strike="noStrike" kern="1200" cap="all" spc="0" normalizeH="0" baseline="0" noProof="0" dirty="0">
              <a:ln w="3175">
                <a:noFill/>
              </a:ln>
              <a:gradFill>
                <a:gsLst>
                  <a:gs pos="1250">
                    <a:srgbClr val="0078D4"/>
                  </a:gs>
                  <a:gs pos="100000">
                    <a:srgbClr val="0078D4"/>
                  </a:gs>
                </a:gsLst>
                <a:lin ang="5400000" scaled="0"/>
              </a:gradFill>
              <a:effectLst/>
              <a:uLnTx/>
              <a:uFillTx/>
              <a:latin typeface="Segoe UI" panose="020B0502040204020203" pitchFamily="34" charset="0"/>
            </a:endParaRPr>
          </a:p>
          <a:p>
            <a:pPr marL="0" marR="0" lvl="0" indent="0" algn="l" defTabSz="914367" rtl="0" eaLnBrk="1" fontAlgn="auto" latinLnBrk="0" hangingPunct="1">
              <a:lnSpc>
                <a:spcPct val="100000"/>
              </a:lnSpc>
              <a:spcBef>
                <a:spcPts val="1200"/>
              </a:spcBef>
              <a:spcAft>
                <a:spcPts val="600"/>
              </a:spcAft>
              <a:buClrTx/>
              <a:buSzTx/>
              <a:buFontTx/>
              <a:buNone/>
              <a:tabLst/>
              <a:defRPr/>
            </a:pPr>
            <a:endParaRPr lang="en-US" sz="1600" b="1" cap="all" spc="0" dirty="0">
              <a:gradFill>
                <a:gsLst>
                  <a:gs pos="1250">
                    <a:srgbClr val="0078D4"/>
                  </a:gs>
                  <a:gs pos="100000">
                    <a:srgbClr val="0078D4"/>
                  </a:gs>
                </a:gsLst>
                <a:lin ang="5400000" scaled="0"/>
              </a:gradFill>
              <a:latin typeface="Segoe UI" panose="020B0502040204020203" pitchFamily="34" charset="0"/>
            </a:endParaRPr>
          </a:p>
          <a:p>
            <a:pPr marL="0" marR="0" lvl="0" indent="0" algn="l" defTabSz="914367" rtl="0" eaLnBrk="1" fontAlgn="auto" latinLnBrk="0" hangingPunct="1">
              <a:lnSpc>
                <a:spcPct val="100000"/>
              </a:lnSpc>
              <a:spcBef>
                <a:spcPts val="1200"/>
              </a:spcBef>
              <a:spcAft>
                <a:spcPts val="600"/>
              </a:spcAft>
              <a:buClrTx/>
              <a:buSzTx/>
              <a:buFontTx/>
              <a:buNone/>
              <a:tabLst/>
              <a:defRPr/>
            </a:pPr>
            <a:endParaRPr lang="en-US" sz="1600" b="1" cap="all" spc="0" dirty="0">
              <a:gradFill>
                <a:gsLst>
                  <a:gs pos="1250">
                    <a:srgbClr val="0078D4"/>
                  </a:gs>
                  <a:gs pos="100000">
                    <a:srgbClr val="0078D4"/>
                  </a:gs>
                </a:gsLst>
                <a:lin ang="5400000" scaled="0"/>
              </a:gradFill>
              <a:latin typeface="Segoe UI" panose="020B0502040204020203" pitchFamily="34" charset="0"/>
            </a:endParaRPr>
          </a:p>
          <a:p>
            <a:pPr marL="0" marR="0" lvl="0" indent="0" algn="l" defTabSz="914367" rtl="0" eaLnBrk="1" fontAlgn="auto" latinLnBrk="0" hangingPunct="1">
              <a:lnSpc>
                <a:spcPct val="100000"/>
              </a:lnSpc>
              <a:spcBef>
                <a:spcPts val="1200"/>
              </a:spcBef>
              <a:spcAft>
                <a:spcPts val="600"/>
              </a:spcAft>
              <a:buClrTx/>
              <a:buSzTx/>
              <a:buFontTx/>
              <a:buNone/>
              <a:tabLst/>
              <a:defRPr/>
            </a:pPr>
            <a:endParaRPr lang="en-US" sz="1600" b="1" cap="all" spc="0" dirty="0">
              <a:gradFill>
                <a:gsLst>
                  <a:gs pos="1250">
                    <a:srgbClr val="0078D4"/>
                  </a:gs>
                  <a:gs pos="100000">
                    <a:srgbClr val="0078D4"/>
                  </a:gs>
                </a:gsLst>
                <a:lin ang="5400000" scaled="0"/>
              </a:gradFill>
              <a:latin typeface="Segoe UI" panose="020B0502040204020203" pitchFamily="34" charset="0"/>
            </a:endParaRPr>
          </a:p>
          <a:p>
            <a:pPr marL="0" marR="0" lvl="0" indent="0" algn="l" defTabSz="914367" rtl="0" eaLnBrk="1" fontAlgn="auto" latinLnBrk="0" hangingPunct="1">
              <a:lnSpc>
                <a:spcPct val="100000"/>
              </a:lnSpc>
              <a:spcBef>
                <a:spcPts val="1200"/>
              </a:spcBef>
              <a:spcAft>
                <a:spcPts val="600"/>
              </a:spcAft>
              <a:buClrTx/>
              <a:buSzTx/>
              <a:buFontTx/>
              <a:buNone/>
              <a:tabLst/>
              <a:defRPr/>
            </a:pPr>
            <a:r>
              <a:rPr kumimoji="0" lang="en-US" sz="1800" b="1" i="0" u="none" strike="noStrike" kern="1200" cap="all" spc="0" normalizeH="0" baseline="0" noProof="0" dirty="0">
                <a:ln w="3175">
                  <a:noFill/>
                </a:ln>
                <a:gradFill>
                  <a:gsLst>
                    <a:gs pos="1250">
                      <a:srgbClr val="0078D4"/>
                    </a:gs>
                    <a:gs pos="100000">
                      <a:srgbClr val="0078D4"/>
                    </a:gs>
                  </a:gsLst>
                  <a:lin ang="5400000" scaled="0"/>
                </a:gradFill>
                <a:effectLst/>
                <a:uLnTx/>
                <a:uFillTx/>
                <a:latin typeface="Segoe UI" panose="020B0502040204020203" pitchFamily="34" charset="0"/>
              </a:rPr>
              <a:t>MICROSOFT’S APPROACH </a:t>
            </a:r>
          </a:p>
          <a:p>
            <a:pPr marL="285750" marR="0" lvl="0" indent="-285750" algn="l" defTabSz="914367" rtl="0" eaLnBrk="1" fontAlgn="auto" latinLnBrk="0" hangingPunct="1">
              <a:lnSpc>
                <a:spcPct val="100000"/>
              </a:lnSpc>
              <a:spcBef>
                <a:spcPts val="288"/>
              </a:spcBef>
              <a:spcAft>
                <a:spcPts val="300"/>
              </a:spcAft>
              <a:buClrTx/>
              <a:buSzTx/>
              <a:buBlip>
                <a:blip r:embed="rId3"/>
              </a:buBlip>
              <a:tabLst/>
              <a:defRPr/>
            </a:pPr>
            <a:r>
              <a:rPr kumimoji="0" lang="en-US" sz="1200" b="1" i="0" u="none" strike="noStrike" kern="1200" cap="none" spc="0" normalizeH="0" baseline="0" noProof="0" dirty="0">
                <a:ln w="3175">
                  <a:noFill/>
                </a:ln>
                <a:gradFill>
                  <a:gsLst>
                    <a:gs pos="2917">
                      <a:srgbClr val="1A1A1A"/>
                    </a:gs>
                    <a:gs pos="30000">
                      <a:srgbClr val="1A1A1A"/>
                    </a:gs>
                  </a:gsLst>
                  <a:lin ang="5400000" scaled="0"/>
                </a:gradFill>
                <a:effectLst/>
                <a:uLnTx/>
                <a:uFillTx/>
                <a:latin typeface="Segoe UI"/>
              </a:rPr>
              <a:t>Cross-Platform and Cross-Cloud </a:t>
            </a:r>
            <a:r>
              <a:rPr kumimoji="0" lang="en-US" sz="1200" b="0" i="0" u="none" strike="noStrike" kern="1200" cap="none" spc="0" normalizeH="0" baseline="0" noProof="0" dirty="0">
                <a:ln w="3175">
                  <a:noFill/>
                </a:ln>
                <a:gradFill>
                  <a:gsLst>
                    <a:gs pos="2917">
                      <a:srgbClr val="1A1A1A"/>
                    </a:gs>
                    <a:gs pos="30000">
                      <a:srgbClr val="1A1A1A"/>
                    </a:gs>
                  </a:gsLst>
                  <a:lin ang="5400000" scaled="0"/>
                </a:gradFill>
                <a:effectLst/>
                <a:uLnTx/>
                <a:uFillTx/>
                <a:latin typeface="Segoe UI"/>
              </a:rPr>
              <a:t>– security </a:t>
            </a:r>
            <a:r>
              <a:rPr kumimoji="0" lang="en-US" sz="1200" b="0" i="0" u="none" strike="noStrike" kern="1200" cap="none" spc="0" normalizeH="0" noProof="0" dirty="0">
                <a:ln w="3175">
                  <a:noFill/>
                </a:ln>
                <a:gradFill>
                  <a:gsLst>
                    <a:gs pos="2917">
                      <a:srgbClr val="1A1A1A"/>
                    </a:gs>
                    <a:gs pos="30000">
                      <a:srgbClr val="1A1A1A"/>
                    </a:gs>
                  </a:gsLst>
                  <a:lin ang="5400000" scaled="0"/>
                </a:gradFill>
                <a:effectLst/>
                <a:uLnTx/>
                <a:uFillTx/>
                <a:latin typeface="Segoe UI"/>
              </a:rPr>
              <a:t>capabilities </a:t>
            </a:r>
            <a:br>
              <a:rPr kumimoji="0" lang="en-US" sz="1200" b="0" i="0" u="none" strike="noStrike" kern="1200" cap="none" spc="0" normalizeH="0" noProof="0" dirty="0">
                <a:ln w="3175">
                  <a:noFill/>
                </a:ln>
                <a:gradFill>
                  <a:gsLst>
                    <a:gs pos="2917">
                      <a:srgbClr val="1A1A1A"/>
                    </a:gs>
                    <a:gs pos="30000">
                      <a:srgbClr val="1A1A1A"/>
                    </a:gs>
                  </a:gsLst>
                  <a:lin ang="5400000" scaled="0"/>
                </a:gradFill>
                <a:effectLst/>
                <a:uLnTx/>
                <a:uFillTx/>
                <a:latin typeface="Segoe UI"/>
              </a:rPr>
            </a:br>
            <a:r>
              <a:rPr kumimoji="0" lang="en-US" sz="1200" b="0" i="0" u="none" strike="noStrike" kern="1200" cap="none" spc="0" normalizeH="0" noProof="0" dirty="0">
                <a:ln w="3175">
                  <a:noFill/>
                </a:ln>
                <a:gradFill>
                  <a:gsLst>
                    <a:gs pos="2917">
                      <a:srgbClr val="1A1A1A"/>
                    </a:gs>
                    <a:gs pos="30000">
                      <a:srgbClr val="1A1A1A"/>
                    </a:gs>
                  </a:gsLst>
                  <a:lin ang="5400000" scaled="0"/>
                </a:gradFill>
                <a:effectLst/>
                <a:uLnTx/>
                <a:uFillTx/>
                <a:latin typeface="Segoe UI"/>
              </a:rPr>
              <a:t>to enable visibility and control</a:t>
            </a:r>
            <a:endParaRPr kumimoji="0" lang="en-US" sz="1200" b="0" i="0" u="none" strike="noStrike" kern="1200" cap="none" spc="0" normalizeH="0" baseline="0" noProof="0" dirty="0">
              <a:ln w="3175">
                <a:noFill/>
              </a:ln>
              <a:gradFill>
                <a:gsLst>
                  <a:gs pos="2917">
                    <a:srgbClr val="1A1A1A"/>
                  </a:gs>
                  <a:gs pos="30000">
                    <a:srgbClr val="1A1A1A"/>
                  </a:gs>
                </a:gsLst>
                <a:lin ang="5400000" scaled="0"/>
              </a:gradFill>
              <a:effectLst/>
              <a:uLnTx/>
              <a:uFillTx/>
              <a:latin typeface="Segoe UI"/>
            </a:endParaRPr>
          </a:p>
          <a:p>
            <a:pPr marL="285750" marR="0" lvl="0" indent="-285750" algn="l" defTabSz="914367" rtl="0" eaLnBrk="1" fontAlgn="auto" latinLnBrk="0" hangingPunct="1">
              <a:lnSpc>
                <a:spcPct val="100000"/>
              </a:lnSpc>
              <a:spcBef>
                <a:spcPts val="288"/>
              </a:spcBef>
              <a:spcAft>
                <a:spcPts val="300"/>
              </a:spcAft>
              <a:buClrTx/>
              <a:buSzTx/>
              <a:buBlip>
                <a:blip r:embed="rId3"/>
              </a:buBlip>
              <a:tabLst/>
              <a:defRPr/>
            </a:pPr>
            <a:r>
              <a:rPr lang="en-US" sz="1200" b="1" spc="0" dirty="0">
                <a:gradFill>
                  <a:gsLst>
                    <a:gs pos="2917">
                      <a:srgbClr val="1A1A1A"/>
                    </a:gs>
                    <a:gs pos="30000">
                      <a:srgbClr val="1A1A1A"/>
                    </a:gs>
                  </a:gsLst>
                  <a:lin ang="5400000" scaled="0"/>
                </a:gradFill>
                <a:latin typeface="Segoe UI"/>
              </a:rPr>
              <a:t>Deep Azure Defenses </a:t>
            </a:r>
            <a:r>
              <a:rPr lang="en-US" sz="1200" spc="0" dirty="0">
                <a:gradFill>
                  <a:gsLst>
                    <a:gs pos="2917">
                      <a:srgbClr val="1A1A1A"/>
                    </a:gs>
                    <a:gs pos="30000">
                      <a:srgbClr val="1A1A1A"/>
                    </a:gs>
                  </a:gsLst>
                  <a:lin ang="5400000" scaled="0"/>
                </a:gradFill>
                <a:latin typeface="Segoe UI"/>
              </a:rPr>
              <a:t>– Integrated with platform </a:t>
            </a:r>
            <a:br>
              <a:rPr lang="en-US" sz="1200" spc="0" dirty="0">
                <a:gradFill>
                  <a:gsLst>
                    <a:gs pos="2917">
                      <a:srgbClr val="1A1A1A"/>
                    </a:gs>
                    <a:gs pos="30000">
                      <a:srgbClr val="1A1A1A"/>
                    </a:gs>
                  </a:gsLst>
                  <a:lin ang="5400000" scaled="0"/>
                </a:gradFill>
                <a:latin typeface="Segoe UI"/>
              </a:rPr>
            </a:br>
            <a:r>
              <a:rPr lang="en-US" sz="1200" spc="0" dirty="0">
                <a:gradFill>
                  <a:gsLst>
                    <a:gs pos="2917">
                      <a:srgbClr val="1A1A1A"/>
                    </a:gs>
                    <a:gs pos="30000">
                      <a:srgbClr val="1A1A1A"/>
                    </a:gs>
                  </a:gsLst>
                  <a:lin ang="5400000" scaled="0"/>
                </a:gradFill>
                <a:latin typeface="Segoe UI"/>
              </a:rPr>
              <a:t>to secure Azure workloads, assess compliance</a:t>
            </a:r>
          </a:p>
          <a:p>
            <a:pPr marL="285750" marR="0" lvl="0" indent="-285750" algn="l" defTabSz="914367" rtl="0" eaLnBrk="1" fontAlgn="auto" latinLnBrk="0" hangingPunct="1">
              <a:lnSpc>
                <a:spcPct val="100000"/>
              </a:lnSpc>
              <a:spcBef>
                <a:spcPts val="288"/>
              </a:spcBef>
              <a:spcAft>
                <a:spcPts val="300"/>
              </a:spcAft>
              <a:buClrTx/>
              <a:buSzTx/>
              <a:buBlip>
                <a:blip r:embed="rId3"/>
              </a:buBlip>
              <a:tabLst/>
              <a:defRPr/>
            </a:pPr>
            <a:r>
              <a:rPr kumimoji="0" lang="en-US" sz="1200" b="1" i="0" u="none" strike="noStrike" kern="1200" cap="none" spc="0" normalizeH="0" baseline="0" noProof="0" dirty="0">
                <a:ln w="3175">
                  <a:noFill/>
                </a:ln>
                <a:gradFill>
                  <a:gsLst>
                    <a:gs pos="2917">
                      <a:srgbClr val="1A1A1A"/>
                    </a:gs>
                    <a:gs pos="30000">
                      <a:srgbClr val="1A1A1A"/>
                    </a:gs>
                  </a:gsLst>
                  <a:lin ang="5400000" scaled="0"/>
                </a:gradFill>
                <a:effectLst/>
                <a:uLnTx/>
                <a:uFillTx/>
                <a:latin typeface="Segoe UI"/>
              </a:rPr>
              <a:t>On Premises security </a:t>
            </a:r>
            <a:r>
              <a:rPr kumimoji="0" lang="en-US" sz="1200" i="0" u="none" strike="noStrike" kern="1200" cap="none" spc="0" normalizeH="0" baseline="0" noProof="0" dirty="0">
                <a:ln w="3175">
                  <a:noFill/>
                </a:ln>
                <a:gradFill>
                  <a:gsLst>
                    <a:gs pos="2917">
                      <a:srgbClr val="1A1A1A"/>
                    </a:gs>
                    <a:gs pos="30000">
                      <a:srgbClr val="1A1A1A"/>
                    </a:gs>
                  </a:gsLst>
                  <a:lin ang="5400000" scaled="0"/>
                </a:gradFill>
                <a:effectLst/>
                <a:uLnTx/>
                <a:uFillTx/>
                <a:latin typeface="Segoe UI"/>
              </a:rPr>
              <a:t>investments to modernize </a:t>
            </a:r>
            <a:br>
              <a:rPr kumimoji="0" lang="en-US" sz="1200" i="0" u="none" strike="noStrike" kern="1200" cap="none" spc="0" normalizeH="0" baseline="0" noProof="0" dirty="0">
                <a:ln w="3175">
                  <a:noFill/>
                </a:ln>
                <a:gradFill>
                  <a:gsLst>
                    <a:gs pos="2917">
                      <a:srgbClr val="1A1A1A"/>
                    </a:gs>
                    <a:gs pos="30000">
                      <a:srgbClr val="1A1A1A"/>
                    </a:gs>
                  </a:gsLst>
                  <a:lin ang="5400000" scaled="0"/>
                </a:gradFill>
                <a:effectLst/>
                <a:uLnTx/>
                <a:uFillTx/>
                <a:latin typeface="Segoe UI"/>
              </a:rPr>
            </a:br>
            <a:r>
              <a:rPr kumimoji="0" lang="en-US" sz="1200" i="0" u="none" strike="noStrike" kern="1200" cap="none" spc="0" normalizeH="0" baseline="0" noProof="0" dirty="0">
                <a:ln w="3175">
                  <a:noFill/>
                </a:ln>
                <a:gradFill>
                  <a:gsLst>
                    <a:gs pos="2917">
                      <a:srgbClr val="1A1A1A"/>
                    </a:gs>
                    <a:gs pos="30000">
                      <a:srgbClr val="1A1A1A"/>
                    </a:gs>
                  </a:gsLst>
                  <a:lin ang="5400000" scaled="0"/>
                </a:gradFill>
                <a:effectLst/>
                <a:uLnTx/>
                <a:uFillTx/>
                <a:latin typeface="Segoe UI"/>
              </a:rPr>
              <a:t>security and leverage</a:t>
            </a:r>
            <a:r>
              <a:rPr kumimoji="0" lang="en-US" sz="1200" i="0" u="none" strike="noStrike" kern="1200" cap="none" spc="0" normalizeH="0" noProof="0" dirty="0">
                <a:ln w="3175">
                  <a:noFill/>
                </a:ln>
                <a:gradFill>
                  <a:gsLst>
                    <a:gs pos="2917">
                      <a:srgbClr val="1A1A1A"/>
                    </a:gs>
                    <a:gs pos="30000">
                      <a:srgbClr val="1A1A1A"/>
                    </a:gs>
                  </a:gsLst>
                  <a:lin ang="5400000" scaled="0"/>
                </a:gradFill>
                <a:effectLst/>
                <a:uLnTx/>
                <a:uFillTx/>
                <a:latin typeface="Segoe UI"/>
              </a:rPr>
              <a:t> cloud learnings + technology </a:t>
            </a:r>
            <a:endParaRPr kumimoji="0" lang="en-US" sz="1200" i="0" u="none" strike="noStrike" kern="1200" cap="none" spc="0" normalizeH="0" baseline="0" noProof="0" dirty="0">
              <a:ln w="3175">
                <a:noFill/>
              </a:ln>
              <a:gradFill>
                <a:gsLst>
                  <a:gs pos="2917">
                    <a:srgbClr val="1A1A1A"/>
                  </a:gs>
                  <a:gs pos="30000">
                    <a:srgbClr val="1A1A1A"/>
                  </a:gs>
                </a:gsLst>
                <a:lin ang="5400000" scaled="0"/>
              </a:gradFill>
              <a:effectLst/>
              <a:uLnTx/>
              <a:uFillTx/>
              <a:latin typeface="Segoe UI"/>
            </a:endParaRPr>
          </a:p>
          <a:p>
            <a:pPr marL="285750" marR="0" lvl="0" indent="-285750" algn="l" defTabSz="914367" rtl="0" eaLnBrk="1" fontAlgn="auto" latinLnBrk="0" hangingPunct="1">
              <a:lnSpc>
                <a:spcPct val="100000"/>
              </a:lnSpc>
              <a:spcBef>
                <a:spcPts val="288"/>
              </a:spcBef>
              <a:spcAft>
                <a:spcPts val="300"/>
              </a:spcAft>
              <a:buClrTx/>
              <a:buSzTx/>
              <a:buBlip>
                <a:blip r:embed="rId3"/>
              </a:buBlip>
              <a:tabLst/>
              <a:defRPr/>
            </a:pPr>
            <a:r>
              <a:rPr kumimoji="0" lang="en-US" sz="1200" b="1" i="0" u="none" strike="noStrike" kern="1200" cap="none" spc="0" normalizeH="0" baseline="0" noProof="0" dirty="0">
                <a:ln w="3175">
                  <a:noFill/>
                </a:ln>
                <a:gradFill>
                  <a:gsLst>
                    <a:gs pos="2917">
                      <a:srgbClr val="1A1A1A"/>
                    </a:gs>
                    <a:gs pos="30000">
                      <a:srgbClr val="1A1A1A"/>
                    </a:gs>
                  </a:gsLst>
                  <a:lin ang="5400000" scaled="0"/>
                </a:gradFill>
                <a:effectLst/>
                <a:uLnTx/>
                <a:uFillTx/>
                <a:latin typeface="Segoe UI"/>
              </a:rPr>
              <a:t>Marketplace – </a:t>
            </a:r>
            <a:r>
              <a:rPr kumimoji="0" lang="en-US" sz="1200" i="0" u="none" strike="noStrike" kern="1200" cap="none" spc="0" normalizeH="0" baseline="0" noProof="0" dirty="0">
                <a:ln w="3175">
                  <a:noFill/>
                </a:ln>
                <a:gradFill>
                  <a:gsLst>
                    <a:gs pos="2917">
                      <a:srgbClr val="1A1A1A"/>
                    </a:gs>
                    <a:gs pos="30000">
                      <a:srgbClr val="1A1A1A"/>
                    </a:gs>
                  </a:gsLst>
                  <a:lin ang="5400000" scaled="0"/>
                </a:gradFill>
                <a:effectLst/>
                <a:uLnTx/>
                <a:uFillTx/>
                <a:latin typeface="Segoe UI"/>
              </a:rPr>
              <a:t>I</a:t>
            </a:r>
            <a:r>
              <a:rPr kumimoji="0" lang="en-US" sz="1200" i="0" u="none" strike="noStrike" kern="1200" cap="none" spc="0" normalizeH="0" noProof="0" dirty="0">
                <a:ln w="3175">
                  <a:noFill/>
                </a:ln>
                <a:gradFill>
                  <a:gsLst>
                    <a:gs pos="2917">
                      <a:srgbClr val="1A1A1A"/>
                    </a:gs>
                    <a:gs pos="30000">
                      <a:srgbClr val="1A1A1A"/>
                    </a:gs>
                  </a:gsLst>
                  <a:lin ang="5400000" scaled="0"/>
                </a:gradFill>
                <a:effectLst/>
                <a:uLnTx/>
                <a:uFillTx/>
                <a:latin typeface="Segoe UI"/>
              </a:rPr>
              <a:t>ntegrate existing capabilities and skills</a:t>
            </a:r>
            <a:endParaRPr kumimoji="0" lang="en-US" sz="1200" i="0" u="none" strike="noStrike" kern="1200" cap="none" spc="0" normalizeH="0" baseline="0" noProof="0" dirty="0">
              <a:ln w="3175">
                <a:noFill/>
              </a:ln>
              <a:gradFill>
                <a:gsLst>
                  <a:gs pos="2917">
                    <a:srgbClr val="1A1A1A"/>
                  </a:gs>
                  <a:gs pos="30000">
                    <a:srgbClr val="1A1A1A"/>
                  </a:gs>
                </a:gsLst>
                <a:lin ang="5400000" scaled="0"/>
              </a:gradFill>
              <a:effectLst/>
              <a:uLnTx/>
              <a:uFillTx/>
              <a:latin typeface="Segoe UI"/>
            </a:endParaRPr>
          </a:p>
          <a:p>
            <a:pPr marL="285750" marR="0" lvl="0" indent="-285750" algn="l" defTabSz="914367" rtl="0" eaLnBrk="1" fontAlgn="auto" latinLnBrk="0" hangingPunct="1">
              <a:lnSpc>
                <a:spcPct val="100000"/>
              </a:lnSpc>
              <a:spcBef>
                <a:spcPts val="288"/>
              </a:spcBef>
              <a:spcAft>
                <a:spcPts val="300"/>
              </a:spcAft>
              <a:buClrTx/>
              <a:buSzTx/>
              <a:buBlip>
                <a:blip r:embed="rId3"/>
              </a:buBlip>
              <a:tabLst/>
              <a:defRPr/>
            </a:pPr>
            <a:r>
              <a:rPr lang="en-US" sz="1200" b="1" spc="0" dirty="0">
                <a:gradFill>
                  <a:gsLst>
                    <a:gs pos="2917">
                      <a:srgbClr val="1A1A1A"/>
                    </a:gs>
                    <a:gs pos="30000">
                      <a:srgbClr val="1A1A1A"/>
                    </a:gs>
                  </a:gsLst>
                  <a:lin ang="5400000" scaled="0"/>
                </a:gradFill>
                <a:latin typeface="Segoe UI"/>
              </a:rPr>
              <a:t>Privilege Management </a:t>
            </a:r>
            <a:r>
              <a:rPr lang="en-US" sz="1200" spc="0" dirty="0">
                <a:gradFill>
                  <a:gsLst>
                    <a:gs pos="2917">
                      <a:srgbClr val="1A1A1A"/>
                    </a:gs>
                    <a:gs pos="30000">
                      <a:srgbClr val="1A1A1A"/>
                    </a:gs>
                  </a:gsLst>
                  <a:lin ang="5400000" scaled="0"/>
                </a:gradFill>
                <a:latin typeface="Segoe UI"/>
              </a:rPr>
              <a:t>– Protect against high impact attacks against privileged accounts</a:t>
            </a:r>
            <a:endParaRPr kumimoji="0" lang="en-US" sz="1200" b="0" i="0" u="none" strike="noStrike" kern="1200" cap="none" spc="0" normalizeH="0" noProof="0" dirty="0">
              <a:ln w="3175">
                <a:noFill/>
              </a:ln>
              <a:gradFill>
                <a:gsLst>
                  <a:gs pos="2917">
                    <a:srgbClr val="1A1A1A"/>
                  </a:gs>
                  <a:gs pos="30000">
                    <a:srgbClr val="1A1A1A"/>
                  </a:gs>
                </a:gsLst>
                <a:lin ang="5400000" scaled="0"/>
              </a:gradFill>
              <a:effectLst/>
              <a:uLnTx/>
              <a:uFillTx/>
              <a:latin typeface="Segoe UI"/>
            </a:endParaRPr>
          </a:p>
          <a:p>
            <a:pPr marL="285750" marR="0" lvl="0" indent="-285750" algn="l" defTabSz="914367" rtl="0" eaLnBrk="1" fontAlgn="auto" latinLnBrk="0" hangingPunct="1">
              <a:lnSpc>
                <a:spcPct val="100000"/>
              </a:lnSpc>
              <a:spcBef>
                <a:spcPts val="288"/>
              </a:spcBef>
              <a:spcAft>
                <a:spcPts val="300"/>
              </a:spcAft>
              <a:buClrTx/>
              <a:buSzTx/>
              <a:buBlip>
                <a:blip r:embed="rId3"/>
              </a:buBlip>
              <a:tabLst/>
              <a:defRPr/>
            </a:pPr>
            <a:r>
              <a:rPr kumimoji="0" lang="en-US" sz="1200" b="1" i="0" u="none" strike="noStrike" kern="1200" cap="none" spc="0" normalizeH="0" baseline="0" noProof="0" dirty="0">
                <a:ln w="3175">
                  <a:noFill/>
                </a:ln>
                <a:gradFill>
                  <a:gsLst>
                    <a:gs pos="2917">
                      <a:srgbClr val="1A1A1A"/>
                    </a:gs>
                    <a:gs pos="30000">
                      <a:srgbClr val="1A1A1A"/>
                    </a:gs>
                  </a:gsLst>
                  <a:lin ang="5400000" scaled="0"/>
                </a:gradFill>
                <a:effectLst/>
                <a:uLnTx/>
                <a:uFillTx/>
                <a:latin typeface="Segoe UI"/>
              </a:rPr>
              <a:t>Secure Development Lifecycle (SDL) </a:t>
            </a:r>
            <a:r>
              <a:rPr kumimoji="0" lang="en-US" sz="1200" i="0" u="none" strike="noStrike" kern="1200" cap="none" spc="0" normalizeH="0" baseline="0" noProof="0" dirty="0">
                <a:ln w="3175">
                  <a:noFill/>
                </a:ln>
                <a:gradFill>
                  <a:gsLst>
                    <a:gs pos="2917">
                      <a:srgbClr val="1A1A1A"/>
                    </a:gs>
                    <a:gs pos="30000">
                      <a:srgbClr val="1A1A1A"/>
                    </a:gs>
                  </a:gsLst>
                  <a:lin ang="5400000" scaled="0"/>
                </a:gradFill>
                <a:effectLst/>
                <a:uLnTx/>
                <a:uFillTx/>
                <a:latin typeface="Segoe UI"/>
              </a:rPr>
              <a:t>– Securing applications and PaaS workloads</a:t>
            </a:r>
          </a:p>
          <a:p>
            <a:pPr marL="0" marR="0" lvl="0" indent="0" algn="l" defTabSz="914367" rtl="0" eaLnBrk="1" fontAlgn="auto" latinLnBrk="0" hangingPunct="1">
              <a:lnSpc>
                <a:spcPct val="100000"/>
              </a:lnSpc>
              <a:spcBef>
                <a:spcPts val="288"/>
              </a:spcBef>
              <a:spcAft>
                <a:spcPts val="0"/>
              </a:spcAft>
              <a:buClrTx/>
              <a:buSzTx/>
              <a:buFontTx/>
              <a:buNone/>
              <a:tabLst/>
              <a:defRPr/>
            </a:pPr>
            <a:endParaRPr kumimoji="0" lang="en-US" sz="1200" b="0" i="0" u="none" strike="noStrike" kern="1200" cap="none" spc="0" normalizeH="0" baseline="0" noProof="0" dirty="0">
              <a:ln>
                <a:noFill/>
              </a:ln>
              <a:gradFill>
                <a:gsLst>
                  <a:gs pos="1250">
                    <a:srgbClr val="1A1A1A"/>
                  </a:gs>
                  <a:gs pos="100000">
                    <a:srgbClr val="1A1A1A"/>
                  </a:gs>
                </a:gsLst>
                <a:lin ang="5400000" scaled="0"/>
              </a:gradFill>
              <a:effectLst/>
              <a:highlight>
                <a:srgbClr val="FFFF00"/>
              </a:highlight>
              <a:uLnTx/>
              <a:uFillTx/>
              <a:latin typeface="Segoe UI"/>
            </a:endParaRPr>
          </a:p>
        </p:txBody>
      </p:sp>
      <p:sp>
        <p:nvSpPr>
          <p:cNvPr id="6" name="Rectangle 5">
            <a:extLst>
              <a:ext uri="{FF2B5EF4-FFF2-40B4-BE49-F238E27FC236}">
                <a16:creationId xmlns:a16="http://schemas.microsoft.com/office/drawing/2014/main" id="{62F0BD16-FE85-4463-AD60-4CFE9F422AE4}"/>
              </a:ext>
            </a:extLst>
          </p:cNvPr>
          <p:cNvSpPr/>
          <p:nvPr/>
        </p:nvSpPr>
        <p:spPr bwMode="auto">
          <a:xfrm>
            <a:off x="5436078" y="1189070"/>
            <a:ext cx="6358104" cy="4875744"/>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Rectangle 276">
            <a:extLst>
              <a:ext uri="{FF2B5EF4-FFF2-40B4-BE49-F238E27FC236}">
                <a16:creationId xmlns:a16="http://schemas.microsoft.com/office/drawing/2014/main" id="{24A5073D-8DD1-410D-9CC8-AF10763F1E3F}"/>
              </a:ext>
            </a:extLst>
          </p:cNvPr>
          <p:cNvSpPr/>
          <p:nvPr/>
        </p:nvSpPr>
        <p:spPr>
          <a:xfrm rot="16200000">
            <a:off x="5040586" y="3787812"/>
            <a:ext cx="1180183" cy="257763"/>
          </a:xfrm>
          <a:prstGeom prst="rect">
            <a:avLst/>
          </a:prstGeom>
          <a:solidFill>
            <a:srgbClr val="FFFFFF">
              <a:lumMod val="95000"/>
            </a:srgbClr>
          </a:solidFill>
        </p:spPr>
        <p:txBody>
          <a:bodyPr wrap="square" lIns="45720" r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dirty="0">
                <a:ln>
                  <a:noFill/>
                </a:ln>
                <a:gradFill>
                  <a:gsLst>
                    <a:gs pos="0">
                      <a:srgbClr val="505050"/>
                    </a:gs>
                    <a:gs pos="100000">
                      <a:srgbClr val="505050"/>
                    </a:gs>
                  </a:gsLst>
                  <a:lin ang="5400000" scaled="1"/>
                </a:gradFill>
                <a:effectLst/>
                <a:uLnTx/>
                <a:uFillTx/>
                <a:latin typeface="Segoe"/>
              </a:rPr>
              <a:t>Intranet Servers</a:t>
            </a:r>
          </a:p>
        </p:txBody>
      </p:sp>
      <p:cxnSp>
        <p:nvCxnSpPr>
          <p:cNvPr id="278" name="Straight Connector 277">
            <a:extLst>
              <a:ext uri="{FF2B5EF4-FFF2-40B4-BE49-F238E27FC236}">
                <a16:creationId xmlns:a16="http://schemas.microsoft.com/office/drawing/2014/main" id="{37C4CA0E-07A7-4348-A938-D2273D8D9EA8}"/>
              </a:ext>
            </a:extLst>
          </p:cNvPr>
          <p:cNvCxnSpPr>
            <a:cxnSpLocks/>
          </p:cNvCxnSpPr>
          <p:nvPr/>
        </p:nvCxnSpPr>
        <p:spPr>
          <a:xfrm>
            <a:off x="6935695" y="2125722"/>
            <a:ext cx="0" cy="2203917"/>
          </a:xfrm>
          <a:prstGeom prst="line">
            <a:avLst/>
          </a:prstGeom>
          <a:noFill/>
          <a:ln w="19050" cap="flat" cmpd="sng" algn="ctr">
            <a:solidFill>
              <a:srgbClr val="505050"/>
            </a:solidFill>
            <a:prstDash val="solid"/>
            <a:headEnd type="none"/>
            <a:tailEnd type="none"/>
          </a:ln>
          <a:effectLst/>
        </p:spPr>
      </p:cxnSp>
      <p:sp>
        <p:nvSpPr>
          <p:cNvPr id="491" name="Rectangle 490">
            <a:extLst>
              <a:ext uri="{FF2B5EF4-FFF2-40B4-BE49-F238E27FC236}">
                <a16:creationId xmlns:a16="http://schemas.microsoft.com/office/drawing/2014/main" id="{3F358768-D004-4F72-BDD1-D8647980B49C}"/>
              </a:ext>
            </a:extLst>
          </p:cNvPr>
          <p:cNvSpPr/>
          <p:nvPr/>
        </p:nvSpPr>
        <p:spPr bwMode="auto">
          <a:xfrm>
            <a:off x="5499919" y="3326601"/>
            <a:ext cx="4213223" cy="1180184"/>
          </a:xfrm>
          <a:prstGeom prst="rect">
            <a:avLst/>
          </a:prstGeom>
          <a:noFill/>
          <a:ln w="19050" cap="flat" cmpd="sng" algn="ctr">
            <a:solidFill>
              <a:srgbClr val="0078D7"/>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6" name="Rectangle 485">
            <a:hlinkClick r:id="rId4" tooltip="The Enhanced Security Administrative Environment (ESAE) provides a highly secure administration environment for AD administrators (Tier 0) and PAWs. ESAE architectural approach at http://aka.ms/esae"/>
            <a:extLst>
              <a:ext uri="{FF2B5EF4-FFF2-40B4-BE49-F238E27FC236}">
                <a16:creationId xmlns:a16="http://schemas.microsoft.com/office/drawing/2014/main" id="{CC116C82-C92F-4C60-A382-46F4B2AE1819}"/>
              </a:ext>
            </a:extLst>
          </p:cNvPr>
          <p:cNvSpPr/>
          <p:nvPr/>
        </p:nvSpPr>
        <p:spPr>
          <a:xfrm>
            <a:off x="5886424" y="4208881"/>
            <a:ext cx="5723184" cy="228002"/>
          </a:xfrm>
          <a:prstGeom prst="rect">
            <a:avLst/>
          </a:prstGeom>
          <a:solidFill>
            <a:srgbClr val="FEECED"/>
          </a:solidFill>
          <a:ln w="14224" cap="flat" cmpd="sng" algn="ctr">
            <a:solidFill>
              <a:srgbClr val="D41123"/>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endParaRPr>
          </a:p>
        </p:txBody>
      </p:sp>
      <p:sp>
        <p:nvSpPr>
          <p:cNvPr id="3" name="Title 2">
            <a:extLst>
              <a:ext uri="{FF2B5EF4-FFF2-40B4-BE49-F238E27FC236}">
                <a16:creationId xmlns:a16="http://schemas.microsoft.com/office/drawing/2014/main" id="{F4B0EB00-2EB9-4F03-89DD-8F890B8054A0}"/>
              </a:ext>
            </a:extLst>
          </p:cNvPr>
          <p:cNvSpPr>
            <a:spLocks noGrp="1"/>
          </p:cNvSpPr>
          <p:nvPr>
            <p:ph type="title"/>
          </p:nvPr>
        </p:nvSpPr>
        <p:spPr/>
        <p:txBody>
          <a:bodyPr/>
          <a:lstStyle/>
          <a:p>
            <a:r>
              <a:rPr lang="en-US" dirty="0"/>
              <a:t>Hybrid Cloud Infrastructure</a:t>
            </a:r>
          </a:p>
        </p:txBody>
      </p:sp>
      <p:sp>
        <p:nvSpPr>
          <p:cNvPr id="280" name="Rectangle 279">
            <a:extLst>
              <a:ext uri="{FF2B5EF4-FFF2-40B4-BE49-F238E27FC236}">
                <a16:creationId xmlns:a16="http://schemas.microsoft.com/office/drawing/2014/main" id="{0650FC2D-CE49-463E-B0ED-E7C756928362}"/>
              </a:ext>
            </a:extLst>
          </p:cNvPr>
          <p:cNvSpPr/>
          <p:nvPr/>
        </p:nvSpPr>
        <p:spPr>
          <a:xfrm rot="16200000">
            <a:off x="5178158" y="2550009"/>
            <a:ext cx="950035" cy="257763"/>
          </a:xfrm>
          <a:prstGeom prst="rect">
            <a:avLst/>
          </a:prstGeom>
          <a:solidFill>
            <a:srgbClr val="FFFFFF">
              <a:lumMod val="95000"/>
            </a:srgbClr>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dirty="0">
                <a:ln>
                  <a:noFill/>
                </a:ln>
                <a:gradFill>
                  <a:gsLst>
                    <a:gs pos="0">
                      <a:srgbClr val="505050"/>
                    </a:gs>
                    <a:gs pos="100000">
                      <a:srgbClr val="505050"/>
                    </a:gs>
                  </a:gsLst>
                  <a:lin ang="5400000" scaled="1"/>
                </a:gradFill>
                <a:effectLst/>
                <a:uLnTx/>
                <a:uFillTx/>
                <a:latin typeface="Segoe"/>
              </a:rPr>
              <a:t>Extranet</a:t>
            </a:r>
          </a:p>
        </p:txBody>
      </p:sp>
      <p:sp>
        <p:nvSpPr>
          <p:cNvPr id="288" name="Rounded Rectangle 804">
            <a:hlinkClick r:id="rId5" tooltip="The Security Development Lifecycle (SDL) is a software development process that helps developers build more secure software and address security compliance requirements while reducing development cost "/>
            <a:extLst>
              <a:ext uri="{FF2B5EF4-FFF2-40B4-BE49-F238E27FC236}">
                <a16:creationId xmlns:a16="http://schemas.microsoft.com/office/drawing/2014/main" id="{5DEE06E7-43E4-4FA5-B185-9CC913177E62}"/>
              </a:ext>
            </a:extLst>
          </p:cNvPr>
          <p:cNvSpPr/>
          <p:nvPr/>
        </p:nvSpPr>
        <p:spPr>
          <a:xfrm>
            <a:off x="5511028" y="5398174"/>
            <a:ext cx="6208871" cy="211725"/>
          </a:xfrm>
          <a:prstGeom prst="roundRect">
            <a:avLst>
              <a:gd name="adj" fmla="val 0"/>
            </a:avLst>
          </a:prstGeom>
          <a:noFill/>
          <a:ln w="14224" cap="flat" cmpd="sng" algn="ctr">
            <a:solidFill>
              <a:srgbClr val="0078D7"/>
            </a:solidFill>
            <a:prstDash val="solid"/>
          </a:ln>
          <a:effectLst/>
        </p:spPr>
        <p:txBody>
          <a:bodyPr wrap="square" lIns="45720" rIns="45720" rtlCol="0" anchor="ctr">
            <a:spAutoFit/>
          </a:bodyPr>
          <a:lstStyle/>
          <a:p>
            <a:pPr marL="0" marR="0" lvl="0" indent="0" algn="ctr" defTabSz="91440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Security Development Lifecycle (SDL)</a:t>
            </a:r>
          </a:p>
        </p:txBody>
      </p:sp>
      <p:sp>
        <p:nvSpPr>
          <p:cNvPr id="289" name="Rectangle 288">
            <a:extLst>
              <a:ext uri="{FF2B5EF4-FFF2-40B4-BE49-F238E27FC236}">
                <a16:creationId xmlns:a16="http://schemas.microsoft.com/office/drawing/2014/main" id="{925416B5-2C40-4E88-ACF4-97B35E18D552}"/>
              </a:ext>
            </a:extLst>
          </p:cNvPr>
          <p:cNvSpPr/>
          <p:nvPr/>
        </p:nvSpPr>
        <p:spPr bwMode="auto">
          <a:xfrm>
            <a:off x="10045534" y="2100346"/>
            <a:ext cx="1627632" cy="3175387"/>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0" name="Rectangle 289">
            <a:hlinkClick r:id="rId6" tooltip="Azure Security Center provides critical security hygiene issue detection and remediation (no additional charge) as well as threat detection to monitor for advanced and emerging threats across a hybrid environment (cloud + on premises) "/>
            <a:extLst>
              <a:ext uri="{FF2B5EF4-FFF2-40B4-BE49-F238E27FC236}">
                <a16:creationId xmlns:a16="http://schemas.microsoft.com/office/drawing/2014/main" id="{409D995F-983E-471A-84A4-7ADAF91BA7AC}"/>
              </a:ext>
            </a:extLst>
          </p:cNvPr>
          <p:cNvSpPr/>
          <p:nvPr/>
        </p:nvSpPr>
        <p:spPr>
          <a:xfrm>
            <a:off x="10297075" y="2173985"/>
            <a:ext cx="1322358" cy="2498896"/>
          </a:xfrm>
          <a:prstGeom prst="rect">
            <a:avLst/>
          </a:prstGeom>
          <a:noFill/>
          <a:ln w="14224" cap="flat" cmpd="sng" algn="ctr">
            <a:noFill/>
            <a:prstDash val="solid"/>
          </a:ln>
          <a:effectLst/>
        </p:spPr>
        <p:txBody>
          <a:bodyPr lIns="274320" rtlCol="0" anchor="t" anchorCtr="0">
            <a:noAutofit/>
          </a:bodyPr>
          <a:lstStyle/>
          <a:p>
            <a:pPr marL="0" marR="0" lvl="0" indent="0" defTabSz="914400" eaLnBrk="1" fontAlgn="auto" latinLnBrk="0" hangingPunct="1">
              <a:lnSpc>
                <a:spcPct val="97000"/>
              </a:lnSpc>
              <a:spcBef>
                <a:spcPts val="0"/>
              </a:spcBef>
              <a:spcAft>
                <a:spcPts val="300"/>
              </a:spcAft>
              <a:buClrTx/>
              <a:buSzTx/>
              <a:buFontTx/>
              <a:buNone/>
              <a:tabLst/>
              <a:defRPr/>
            </a:pPr>
            <a:endParaRPr kumimoji="0" lang="en-US" sz="800" b="0"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endParaRPr>
          </a:p>
        </p:txBody>
      </p:sp>
      <p:sp>
        <p:nvSpPr>
          <p:cNvPr id="304" name="Rectangle 303">
            <a:hlinkClick r:id="rId7" tooltip="Privileged Access Workstation (PAW) provide a dedicated workstation operating system to isolate sensitive tasks and accounts (such as administration of Active Directory, Azure, Office 365, etc.)"/>
            <a:extLst>
              <a:ext uri="{FF2B5EF4-FFF2-40B4-BE49-F238E27FC236}">
                <a16:creationId xmlns:a16="http://schemas.microsoft.com/office/drawing/2014/main" id="{932B284B-D5AC-4AA1-BF3A-26F1605DA091}"/>
              </a:ext>
            </a:extLst>
          </p:cNvPr>
          <p:cNvSpPr/>
          <p:nvPr/>
        </p:nvSpPr>
        <p:spPr>
          <a:xfrm>
            <a:off x="6281519" y="4256800"/>
            <a:ext cx="2430474" cy="119392"/>
          </a:xfrm>
          <a:prstGeom prst="rect">
            <a:avLst/>
          </a:prstGeom>
          <a:noFill/>
          <a:ln w="14224" cap="flat" cmpd="sng" algn="ctr">
            <a:noFill/>
            <a:prstDash val="solid"/>
          </a:ln>
          <a:effectLst/>
        </p:spPr>
        <p:txBody>
          <a:bodyPr lIns="45720" tIns="0" rIns="45720" bIns="0" rtlCol="0" anchor="t" anchorCtr="0">
            <a:noAutofit/>
          </a:bodyPr>
          <a:lstStyle/>
          <a:p>
            <a:pPr marL="114300" marR="0" lvl="0" indent="0" defTabSz="91440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dirty="0">
                <a:ln>
                  <a:noFill/>
                </a:ln>
                <a:gradFill>
                  <a:gsLst>
                    <a:gs pos="0">
                      <a:srgbClr val="D41123"/>
                    </a:gs>
                    <a:gs pos="100000">
                      <a:srgbClr val="D41123"/>
                    </a:gs>
                  </a:gsLst>
                  <a:lin ang="5400000" scaled="1"/>
                </a:gradFill>
                <a:effectLst/>
                <a:uLnTx/>
                <a:uFillTx/>
                <a:latin typeface="Segoe UI"/>
                <a:ea typeface="+mn-ea"/>
                <a:cs typeface="Segoe UI" panose="020B0502040204020203" pitchFamily="34" charset="0"/>
              </a:rPr>
              <a:t>Privileged Access Workstations (PAWs)</a:t>
            </a:r>
          </a:p>
        </p:txBody>
      </p:sp>
      <p:sp>
        <p:nvSpPr>
          <p:cNvPr id="305" name="Laptop_E770">
            <a:extLst>
              <a:ext uri="{FF2B5EF4-FFF2-40B4-BE49-F238E27FC236}">
                <a16:creationId xmlns:a16="http://schemas.microsoft.com/office/drawing/2014/main" id="{B700380F-4007-4AA1-9D4D-485D0496162C}"/>
              </a:ext>
            </a:extLst>
          </p:cNvPr>
          <p:cNvSpPr>
            <a:spLocks noChangeAspect="1" noEditPoints="1"/>
          </p:cNvSpPr>
          <p:nvPr/>
        </p:nvSpPr>
        <p:spPr bwMode="auto">
          <a:xfrm>
            <a:off x="8962642" y="4247916"/>
            <a:ext cx="205552" cy="13716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rgbClr val="D4112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gradFill>
              <a:effectLst/>
              <a:uLnTx/>
              <a:uFillTx/>
            </a:endParaRPr>
          </a:p>
        </p:txBody>
      </p:sp>
      <p:sp>
        <p:nvSpPr>
          <p:cNvPr id="306" name="Laptop_E770">
            <a:extLst>
              <a:ext uri="{FF2B5EF4-FFF2-40B4-BE49-F238E27FC236}">
                <a16:creationId xmlns:a16="http://schemas.microsoft.com/office/drawing/2014/main" id="{7FF7DF3F-057A-4048-AAE7-A6D70B8885C7}"/>
              </a:ext>
            </a:extLst>
          </p:cNvPr>
          <p:cNvSpPr>
            <a:spLocks noChangeAspect="1" noEditPoints="1"/>
          </p:cNvSpPr>
          <p:nvPr/>
        </p:nvSpPr>
        <p:spPr bwMode="auto">
          <a:xfrm>
            <a:off x="5940048" y="4247916"/>
            <a:ext cx="205552" cy="13716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rgbClr val="D4112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gradFill>
              <a:effectLst/>
              <a:uLnTx/>
              <a:uFillTx/>
            </a:endParaRPr>
          </a:p>
        </p:txBody>
      </p:sp>
      <p:grpSp>
        <p:nvGrpSpPr>
          <p:cNvPr id="310" name="Group 309">
            <a:extLst>
              <a:ext uri="{FF2B5EF4-FFF2-40B4-BE49-F238E27FC236}">
                <a16:creationId xmlns:a16="http://schemas.microsoft.com/office/drawing/2014/main" id="{92D63E4B-295E-44A5-95DD-A93D18795530}"/>
              </a:ext>
            </a:extLst>
          </p:cNvPr>
          <p:cNvGrpSpPr/>
          <p:nvPr/>
        </p:nvGrpSpPr>
        <p:grpSpPr>
          <a:xfrm>
            <a:off x="8873559" y="2240723"/>
            <a:ext cx="764707" cy="694363"/>
            <a:chOff x="4952873" y="3102396"/>
            <a:chExt cx="764707" cy="694363"/>
          </a:xfrm>
        </p:grpSpPr>
        <p:sp>
          <p:nvSpPr>
            <p:cNvPr id="311" name="Rectangle 310">
              <a:hlinkClick r:id="rId8" tooltip="Azure Marketplace includes many security appliances from leading vendors among the thousands of certified, open source, and community software applications and developer services— all pre-configured for Microsoft Azure. "/>
              <a:extLst>
                <a:ext uri="{FF2B5EF4-FFF2-40B4-BE49-F238E27FC236}">
                  <a16:creationId xmlns:a16="http://schemas.microsoft.com/office/drawing/2014/main" id="{AAF83F01-2EFE-4320-A0D8-80B78425963A}"/>
                </a:ext>
              </a:extLst>
            </p:cNvPr>
            <p:cNvSpPr/>
            <p:nvPr/>
          </p:nvSpPr>
          <p:spPr>
            <a:xfrm>
              <a:off x="4952873" y="3102396"/>
              <a:ext cx="764707" cy="694363"/>
            </a:xfrm>
            <a:prstGeom prst="rect">
              <a:avLst/>
            </a:prstGeom>
            <a:solidFill>
              <a:srgbClr val="FFFFFF"/>
            </a:solidFill>
            <a:ln w="14224" cap="flat" cmpd="sng" algn="ctr">
              <a:solidFill>
                <a:srgbClr val="EAEAEA">
                  <a:lumMod val="90000"/>
                </a:srgbClr>
              </a:solidFill>
              <a:prstDash val="solid"/>
            </a:ln>
            <a:effectLst/>
          </p:spPr>
          <p:txBody>
            <a:bodyPr tIns="18288" rIns="18288"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Security </a:t>
              </a:r>
              <a:br>
                <a:rPr kumimoji="0" lang="en-US" sz="9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br>
              <a:r>
                <a:rPr kumimoji="0" lang="en-US" sz="9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Appliances</a:t>
              </a:r>
            </a:p>
          </p:txBody>
        </p:sp>
        <p:grpSp>
          <p:nvGrpSpPr>
            <p:cNvPr id="312" name="Group 311">
              <a:extLst>
                <a:ext uri="{FF2B5EF4-FFF2-40B4-BE49-F238E27FC236}">
                  <a16:creationId xmlns:a16="http://schemas.microsoft.com/office/drawing/2014/main" id="{C7CA7D67-80C6-47EA-96F9-A7EE90B43024}"/>
                </a:ext>
              </a:extLst>
            </p:cNvPr>
            <p:cNvGrpSpPr/>
            <p:nvPr/>
          </p:nvGrpSpPr>
          <p:grpSpPr>
            <a:xfrm>
              <a:off x="5030265" y="3420535"/>
              <a:ext cx="627485" cy="363499"/>
              <a:chOff x="6109711" y="3090710"/>
              <a:chExt cx="627485" cy="363499"/>
            </a:xfrm>
          </p:grpSpPr>
          <p:pic>
            <p:nvPicPr>
              <p:cNvPr id="313" name="Picture 312">
                <a:extLst>
                  <a:ext uri="{FF2B5EF4-FFF2-40B4-BE49-F238E27FC236}">
                    <a16:creationId xmlns:a16="http://schemas.microsoft.com/office/drawing/2014/main" id="{471322F8-E38C-4E78-AFED-77D40EA9E999}"/>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110502" y="3310834"/>
                <a:ext cx="143375" cy="143375"/>
              </a:xfrm>
              <a:prstGeom prst="rect">
                <a:avLst/>
              </a:prstGeom>
            </p:spPr>
          </p:pic>
          <p:pic>
            <p:nvPicPr>
              <p:cNvPr id="314" name="Picture 313">
                <a:extLst>
                  <a:ext uri="{FF2B5EF4-FFF2-40B4-BE49-F238E27FC236}">
                    <a16:creationId xmlns:a16="http://schemas.microsoft.com/office/drawing/2014/main" id="{85034308-E021-4B59-87C7-9B84DB9173F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335864" y="3281630"/>
                <a:ext cx="140760" cy="140760"/>
              </a:xfrm>
              <a:prstGeom prst="rect">
                <a:avLst/>
              </a:prstGeom>
            </p:spPr>
          </p:pic>
          <p:pic>
            <p:nvPicPr>
              <p:cNvPr id="315" name="Picture 314">
                <a:extLst>
                  <a:ext uri="{FF2B5EF4-FFF2-40B4-BE49-F238E27FC236}">
                    <a16:creationId xmlns:a16="http://schemas.microsoft.com/office/drawing/2014/main" id="{5845049A-B39D-4B3C-B4A4-42F22BA31761}"/>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109711" y="3096167"/>
                <a:ext cx="144712" cy="144712"/>
              </a:xfrm>
              <a:prstGeom prst="rect">
                <a:avLst/>
              </a:prstGeom>
            </p:spPr>
          </p:pic>
          <p:pic>
            <p:nvPicPr>
              <p:cNvPr id="316" name="Picture 315">
                <a:extLst>
                  <a:ext uri="{FF2B5EF4-FFF2-40B4-BE49-F238E27FC236}">
                    <a16:creationId xmlns:a16="http://schemas.microsoft.com/office/drawing/2014/main" id="{FC5016B6-1BB7-4868-9962-935F0384F4D3}"/>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325693" y="3090710"/>
                <a:ext cx="143375" cy="143375"/>
              </a:xfrm>
              <a:prstGeom prst="rect">
                <a:avLst/>
              </a:prstGeom>
            </p:spPr>
          </p:pic>
          <p:grpSp>
            <p:nvGrpSpPr>
              <p:cNvPr id="317" name="Group 316">
                <a:extLst>
                  <a:ext uri="{FF2B5EF4-FFF2-40B4-BE49-F238E27FC236}">
                    <a16:creationId xmlns:a16="http://schemas.microsoft.com/office/drawing/2014/main" id="{D386B2C9-620A-4249-B7F6-0DCA46E54D92}"/>
                  </a:ext>
                </a:extLst>
              </p:cNvPr>
              <p:cNvGrpSpPr/>
              <p:nvPr/>
            </p:nvGrpSpPr>
            <p:grpSpPr>
              <a:xfrm>
                <a:off x="6548524" y="3342843"/>
                <a:ext cx="188672" cy="45740"/>
                <a:chOff x="1287209" y="960836"/>
                <a:chExt cx="418504" cy="101463"/>
              </a:xfrm>
              <a:solidFill>
                <a:srgbClr val="505050">
                  <a:lumMod val="65000"/>
                  <a:lumOff val="35000"/>
                </a:srgbClr>
              </a:solidFill>
            </p:grpSpPr>
            <p:sp>
              <p:nvSpPr>
                <p:cNvPr id="319" name="Oval 318">
                  <a:extLst>
                    <a:ext uri="{FF2B5EF4-FFF2-40B4-BE49-F238E27FC236}">
                      <a16:creationId xmlns:a16="http://schemas.microsoft.com/office/drawing/2014/main" id="{5EF4EDBA-CB4A-4B2F-9752-A00644958D73}"/>
                    </a:ext>
                  </a:extLst>
                </p:cNvPr>
                <p:cNvSpPr/>
                <p:nvPr/>
              </p:nvSpPr>
              <p:spPr bwMode="auto">
                <a:xfrm>
                  <a:off x="1287209" y="960836"/>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20" name="Oval 319">
                  <a:extLst>
                    <a:ext uri="{FF2B5EF4-FFF2-40B4-BE49-F238E27FC236}">
                      <a16:creationId xmlns:a16="http://schemas.microsoft.com/office/drawing/2014/main" id="{26FAF21E-F0D3-4615-9B8A-DBE5D0E32E47}"/>
                    </a:ext>
                  </a:extLst>
                </p:cNvPr>
                <p:cNvSpPr/>
                <p:nvPr/>
              </p:nvSpPr>
              <p:spPr bwMode="auto">
                <a:xfrm>
                  <a:off x="1445754" y="960845"/>
                  <a:ext cx="101414" cy="10141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21" name="Oval 320">
                  <a:extLst>
                    <a:ext uri="{FF2B5EF4-FFF2-40B4-BE49-F238E27FC236}">
                      <a16:creationId xmlns:a16="http://schemas.microsoft.com/office/drawing/2014/main" id="{81C6B3AA-5D84-4F3F-B41B-D29219A4AD59}"/>
                    </a:ext>
                  </a:extLst>
                </p:cNvPr>
                <p:cNvSpPr/>
                <p:nvPr/>
              </p:nvSpPr>
              <p:spPr bwMode="auto">
                <a:xfrm>
                  <a:off x="1604299" y="960883"/>
                  <a:ext cx="101414"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pic>
            <p:nvPicPr>
              <p:cNvPr id="318" name="Picture 317">
                <a:extLst>
                  <a:ext uri="{FF2B5EF4-FFF2-40B4-BE49-F238E27FC236}">
                    <a16:creationId xmlns:a16="http://schemas.microsoft.com/office/drawing/2014/main" id="{33F2A7CE-14F4-4A0A-9777-C8C2AFD9C26A}"/>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574513" y="3095267"/>
                <a:ext cx="140332" cy="140332"/>
              </a:xfrm>
              <a:prstGeom prst="rect">
                <a:avLst/>
              </a:prstGeom>
            </p:spPr>
          </p:pic>
        </p:grpSp>
      </p:grpSp>
      <p:sp>
        <p:nvSpPr>
          <p:cNvPr id="384" name="TextBox 383">
            <a:extLst>
              <a:ext uri="{FF2B5EF4-FFF2-40B4-BE49-F238E27FC236}">
                <a16:creationId xmlns:a16="http://schemas.microsoft.com/office/drawing/2014/main" id="{B59F022C-1445-4714-8740-5776184C9F17}"/>
              </a:ext>
            </a:extLst>
          </p:cNvPr>
          <p:cNvSpPr txBox="1"/>
          <p:nvPr/>
        </p:nvSpPr>
        <p:spPr>
          <a:xfrm>
            <a:off x="5518792" y="1487924"/>
            <a:ext cx="2142883" cy="246221"/>
          </a:xfrm>
          <a:prstGeom prst="rect">
            <a:avLst/>
          </a:prstGeom>
        </p:spPr>
        <p:txBody>
          <a:bodyPr wrap="square" rtlCol="0">
            <a:spAutoFit/>
          </a:bodyPr>
          <a:lstStyle/>
          <a:p>
            <a:pPr>
              <a:defRPr/>
            </a:pPr>
            <a:r>
              <a:rPr lang="en-US" sz="1000" b="1" dirty="0">
                <a:gradFill>
                  <a:gsLst>
                    <a:gs pos="0">
                      <a:srgbClr val="505050">
                        <a:lumMod val="75000"/>
                      </a:srgbClr>
                    </a:gs>
                    <a:gs pos="100000">
                      <a:srgbClr val="505050">
                        <a:lumMod val="75000"/>
                      </a:srgbClr>
                    </a:gs>
                  </a:gsLst>
                  <a:lin ang="5400000" scaled="1"/>
                </a:gradFill>
                <a:cs typeface="Segoe UI" panose="020B0502040204020203" pitchFamily="34" charset="0"/>
              </a:rPr>
              <a:t>On Premises Datacenter(s)</a:t>
            </a:r>
          </a:p>
        </p:txBody>
      </p:sp>
      <p:grpSp>
        <p:nvGrpSpPr>
          <p:cNvPr id="7" name="Group 6">
            <a:extLst>
              <a:ext uri="{FF2B5EF4-FFF2-40B4-BE49-F238E27FC236}">
                <a16:creationId xmlns:a16="http://schemas.microsoft.com/office/drawing/2014/main" id="{813381C2-F333-418C-B3B4-299208F75392}"/>
              </a:ext>
            </a:extLst>
          </p:cNvPr>
          <p:cNvGrpSpPr/>
          <p:nvPr/>
        </p:nvGrpSpPr>
        <p:grpSpPr>
          <a:xfrm>
            <a:off x="5513169" y="1062371"/>
            <a:ext cx="6281013" cy="702241"/>
            <a:chOff x="5897890" y="167873"/>
            <a:chExt cx="6281013" cy="702241"/>
          </a:xfrm>
        </p:grpSpPr>
        <p:sp>
          <p:nvSpPr>
            <p:cNvPr id="377" name="Rectangle 376">
              <a:extLst>
                <a:ext uri="{FF2B5EF4-FFF2-40B4-BE49-F238E27FC236}">
                  <a16:creationId xmlns:a16="http://schemas.microsoft.com/office/drawing/2014/main" id="{7FE4F0BB-CE5E-4E85-A42F-577329D2B948}"/>
                </a:ext>
              </a:extLst>
            </p:cNvPr>
            <p:cNvSpPr/>
            <p:nvPr/>
          </p:nvSpPr>
          <p:spPr>
            <a:xfrm>
              <a:off x="5897890" y="332381"/>
              <a:ext cx="6159022" cy="257763"/>
            </a:xfrm>
            <a:prstGeom prst="rect">
              <a:avLst/>
            </a:prstGeom>
            <a:solidFill>
              <a:srgbClr val="0078D7"/>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dirty="0">
                  <a:ln>
                    <a:noFill/>
                  </a:ln>
                  <a:gradFill>
                    <a:gsLst>
                      <a:gs pos="0">
                        <a:srgbClr val="FFFFFF"/>
                      </a:gs>
                      <a:gs pos="100000">
                        <a:srgbClr val="FFFFFF"/>
                      </a:gs>
                    </a:gsLst>
                    <a:lin ang="5400000" scaled="1"/>
                  </a:gradFill>
                  <a:effectLst/>
                  <a:uLnTx/>
                  <a:uFillTx/>
                  <a:latin typeface="Segoe"/>
                </a:rPr>
                <a:t>Hybrid Cloud Infrastructure</a:t>
              </a:r>
            </a:p>
          </p:txBody>
        </p:sp>
        <p:sp>
          <p:nvSpPr>
            <p:cNvPr id="383" name="TextBox 550">
              <a:extLst>
                <a:ext uri="{FF2B5EF4-FFF2-40B4-BE49-F238E27FC236}">
                  <a16:creationId xmlns:a16="http://schemas.microsoft.com/office/drawing/2014/main" id="{F6CEB0D4-08B1-4078-9750-920953AE9A87}"/>
                </a:ext>
              </a:extLst>
            </p:cNvPr>
            <p:cNvSpPr txBox="1"/>
            <p:nvPr/>
          </p:nvSpPr>
          <p:spPr>
            <a:xfrm>
              <a:off x="9865596" y="593115"/>
              <a:ext cx="124722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0">
                        <a:srgbClr val="0078D7"/>
                      </a:gs>
                      <a:gs pos="100000">
                        <a:srgbClr val="0078D7"/>
                      </a:gs>
                    </a:gsLst>
                    <a:lin ang="5400000" scaled="1"/>
                  </a:gradFill>
                  <a:effectLst/>
                  <a:uLnTx/>
                  <a:uFillTx/>
                  <a:latin typeface="Segoe UI"/>
                  <a:ea typeface="+mn-ea"/>
                  <a:cs typeface="+mn-cs"/>
                </a:rPr>
                <a:t>Microsoft Azure</a:t>
              </a:r>
            </a:p>
          </p:txBody>
        </p:sp>
        <p:sp>
          <p:nvSpPr>
            <p:cNvPr id="385" name="TextBox 384">
              <a:extLst>
                <a:ext uri="{FF2B5EF4-FFF2-40B4-BE49-F238E27FC236}">
                  <a16:creationId xmlns:a16="http://schemas.microsoft.com/office/drawing/2014/main" id="{E7F02CD9-8CCF-4492-8C40-6211031DBF09}"/>
                </a:ext>
              </a:extLst>
            </p:cNvPr>
            <p:cNvSpPr txBox="1"/>
            <p:nvPr/>
          </p:nvSpPr>
          <p:spPr>
            <a:xfrm>
              <a:off x="8029660" y="593426"/>
              <a:ext cx="1067054" cy="246221"/>
            </a:xfrm>
            <a:prstGeom prst="rect">
              <a:avLst/>
            </a:prstGeom>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a:defRPr/>
              </a:pPr>
              <a:r>
                <a:rPr lang="en-US" sz="1000" dirty="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3rd party IaaS</a:t>
              </a:r>
            </a:p>
          </p:txBody>
        </p:sp>
        <p:cxnSp>
          <p:nvCxnSpPr>
            <p:cNvPr id="398" name="Straight Connector 397">
              <a:extLst>
                <a:ext uri="{FF2B5EF4-FFF2-40B4-BE49-F238E27FC236}">
                  <a16:creationId xmlns:a16="http://schemas.microsoft.com/office/drawing/2014/main" id="{BE4AFC9B-8BCD-455C-981A-857A070694C0}"/>
                </a:ext>
              </a:extLst>
            </p:cNvPr>
            <p:cNvCxnSpPr>
              <a:cxnSpLocks/>
            </p:cNvCxnSpPr>
            <p:nvPr/>
          </p:nvCxnSpPr>
          <p:spPr>
            <a:xfrm flipH="1">
              <a:off x="11112816" y="765064"/>
              <a:ext cx="1066087" cy="0"/>
            </a:xfrm>
            <a:prstGeom prst="line">
              <a:avLst/>
            </a:prstGeom>
            <a:noFill/>
            <a:ln w="14224" cap="sq">
              <a:solidFill>
                <a:srgbClr val="D41123"/>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99" name="Connector: Elbow 398">
              <a:extLst>
                <a:ext uri="{FF2B5EF4-FFF2-40B4-BE49-F238E27FC236}">
                  <a16:creationId xmlns:a16="http://schemas.microsoft.com/office/drawing/2014/main" id="{8CA56AE7-E8B6-4A50-988A-9ECEDDA01DC7}"/>
                </a:ext>
              </a:extLst>
            </p:cNvPr>
            <p:cNvCxnSpPr>
              <a:cxnSpLocks/>
              <a:stCxn id="383" idx="3"/>
            </p:cNvCxnSpPr>
            <p:nvPr/>
          </p:nvCxnSpPr>
          <p:spPr>
            <a:xfrm flipV="1">
              <a:off x="11112816" y="167873"/>
              <a:ext cx="1009892" cy="563742"/>
            </a:xfrm>
            <a:prstGeom prst="bentConnector3">
              <a:avLst>
                <a:gd name="adj1" fmla="val 99045"/>
              </a:avLst>
            </a:prstGeom>
            <a:noFill/>
            <a:ln w="19050" cap="flat" cmpd="sng" algn="ctr">
              <a:solidFill>
                <a:srgbClr val="505050">
                  <a:lumMod val="60000"/>
                  <a:lumOff val="40000"/>
                </a:srgbClr>
              </a:solidFill>
              <a:prstDash val="sysDash"/>
              <a:headEnd type="none" w="med" len="med"/>
              <a:tailEnd type="none" w="med" len="med"/>
            </a:ln>
            <a:effectLst/>
          </p:spPr>
        </p:cxnSp>
      </p:grpSp>
      <p:grpSp>
        <p:nvGrpSpPr>
          <p:cNvPr id="2" name="Group 1">
            <a:extLst>
              <a:ext uri="{FF2B5EF4-FFF2-40B4-BE49-F238E27FC236}">
                <a16:creationId xmlns:a16="http://schemas.microsoft.com/office/drawing/2014/main" id="{BD03B2BD-E99E-40EF-A577-A968C6951BFD}"/>
              </a:ext>
            </a:extLst>
          </p:cNvPr>
          <p:cNvGrpSpPr/>
          <p:nvPr/>
        </p:nvGrpSpPr>
        <p:grpSpPr>
          <a:xfrm>
            <a:off x="5932678" y="1828379"/>
            <a:ext cx="5739513" cy="717660"/>
            <a:chOff x="6098508" y="1940774"/>
            <a:chExt cx="5739513" cy="717660"/>
          </a:xfrm>
        </p:grpSpPr>
        <p:sp>
          <p:nvSpPr>
            <p:cNvPr id="463" name="Rectangle 462">
              <a:extLst>
                <a:ext uri="{FF2B5EF4-FFF2-40B4-BE49-F238E27FC236}">
                  <a16:creationId xmlns:a16="http://schemas.microsoft.com/office/drawing/2014/main" id="{EF911DAB-5BEE-4A7B-ACA5-9EA1D97FF660}"/>
                </a:ext>
              </a:extLst>
            </p:cNvPr>
            <p:cNvSpPr/>
            <p:nvPr/>
          </p:nvSpPr>
          <p:spPr>
            <a:xfrm>
              <a:off x="6098508" y="1940774"/>
              <a:ext cx="5739513" cy="265176"/>
            </a:xfrm>
            <a:prstGeom prst="rect">
              <a:avLst/>
            </a:prstGeom>
            <a:solidFill>
              <a:srgbClr val="FFFFFF"/>
            </a:solidFill>
            <a:ln w="25400" cap="flat" cmpd="sng" algn="ctr">
              <a:solidFill>
                <a:srgbClr val="0078D7"/>
              </a:solidFill>
              <a:prstDash val="solid"/>
            </a:ln>
            <a:effectLst/>
          </p:spPr>
          <p:txBody>
            <a:bodyPr lIns="91440" tIns="45720" b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gradFill>
                    <a:gsLst>
                      <a:gs pos="0">
                        <a:srgbClr val="0078D7"/>
                      </a:gs>
                      <a:gs pos="100000">
                        <a:srgbClr val="0078D7"/>
                      </a:gs>
                    </a:gsLst>
                    <a:lin ang="5400000" scaled="1"/>
                  </a:gradFill>
                  <a:effectLst/>
                  <a:uLnTx/>
                  <a:uFillTx/>
                  <a:latin typeface="Segoe UI"/>
                  <a:ea typeface="+mn-ea"/>
                  <a:cs typeface="Segoe UI" panose="020B0502040204020203" pitchFamily="34" charset="0"/>
                </a:rPr>
                <a:t>Azure Security Center – </a:t>
              </a:r>
              <a:r>
                <a:rPr kumimoji="0" lang="en-US" sz="900" b="0" i="0" u="none" strike="noStrike" kern="0" cap="none" spc="0" normalizeH="0" baseline="0" noProof="0" dirty="0">
                  <a:ln>
                    <a:noFill/>
                  </a:ln>
                  <a:gradFill>
                    <a:gsLst>
                      <a:gs pos="0">
                        <a:srgbClr val="0078D7"/>
                      </a:gs>
                      <a:gs pos="100000">
                        <a:srgbClr val="0078D7"/>
                      </a:gs>
                    </a:gsLst>
                    <a:lin ang="5400000" scaled="1"/>
                  </a:gradFill>
                  <a:effectLst/>
                  <a:uLnTx/>
                  <a:uFillTx/>
                  <a:latin typeface="Segoe UI"/>
                  <a:ea typeface="+mn-ea"/>
                  <a:cs typeface="Segoe UI" panose="020B0502040204020203" pitchFamily="34" charset="0"/>
                </a:rPr>
                <a:t>Cross Platform Threat Protection and Threat Detection</a:t>
              </a:r>
            </a:p>
          </p:txBody>
        </p:sp>
        <p:sp>
          <p:nvSpPr>
            <p:cNvPr id="464" name="Rectangle 463">
              <a:hlinkClick r:id="rId14" tooltip="Microsoft protects Azure customers against DDoS attacks using the same global scale ntework defenses as we do our own online properties such as XBOX, Office 365, and Bing"/>
              <a:extLst>
                <a:ext uri="{FF2B5EF4-FFF2-40B4-BE49-F238E27FC236}">
                  <a16:creationId xmlns:a16="http://schemas.microsoft.com/office/drawing/2014/main" id="{01A8AD31-549E-4E56-9696-9FB8A5EBD86B}"/>
                </a:ext>
              </a:extLst>
            </p:cNvPr>
            <p:cNvSpPr/>
            <p:nvPr/>
          </p:nvSpPr>
          <p:spPr>
            <a:xfrm>
              <a:off x="10345948" y="2131427"/>
              <a:ext cx="1492073" cy="527007"/>
            </a:xfrm>
            <a:prstGeom prst="rect">
              <a:avLst/>
            </a:prstGeom>
            <a:solidFill>
              <a:srgbClr val="FFFFFF"/>
            </a:solidFill>
            <a:ln w="25400" cap="flat" cmpd="sng" algn="ctr">
              <a:solidFill>
                <a:srgbClr val="0078D7"/>
              </a:solidFill>
              <a:prstDash val="solid"/>
            </a:ln>
            <a:effectLst/>
          </p:spPr>
          <p:txBody>
            <a:bodyPr lIns="91440" tIns="18288" b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900" b="1" i="0" u="none" strike="noStrike" kern="0" cap="none" spc="0" normalizeH="0" baseline="0" noProof="0" dirty="0">
                <a:ln>
                  <a:noFill/>
                </a:ln>
                <a:gradFill>
                  <a:gsLst>
                    <a:gs pos="0">
                      <a:srgbClr val="0078D7"/>
                    </a:gs>
                    <a:gs pos="100000">
                      <a:srgbClr val="0078D7"/>
                    </a:gs>
                  </a:gsLst>
                  <a:lin ang="5400000" scaled="1"/>
                </a:gradFill>
                <a:effectLst/>
                <a:uLnTx/>
                <a:uFillTx/>
                <a:latin typeface="Segoe UI"/>
                <a:ea typeface="+mn-ea"/>
                <a:cs typeface="Segoe UI" panose="020B0502040204020203" pitchFamily="34" charset="0"/>
              </a:endParaRPr>
            </a:p>
          </p:txBody>
        </p:sp>
        <p:sp>
          <p:nvSpPr>
            <p:cNvPr id="465" name="Rectangle 464">
              <a:extLst>
                <a:ext uri="{FF2B5EF4-FFF2-40B4-BE49-F238E27FC236}">
                  <a16:creationId xmlns:a16="http://schemas.microsoft.com/office/drawing/2014/main" id="{1F2D8377-C57F-498A-B0AE-999FCD27DB1D}"/>
                </a:ext>
              </a:extLst>
            </p:cNvPr>
            <p:cNvSpPr/>
            <p:nvPr/>
          </p:nvSpPr>
          <p:spPr bwMode="auto">
            <a:xfrm>
              <a:off x="10307959" y="2079871"/>
              <a:ext cx="1517904" cy="11414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F692FFE2-1288-4614-AB1A-6DDD4C3D999D}"/>
              </a:ext>
            </a:extLst>
          </p:cNvPr>
          <p:cNvGrpSpPr/>
          <p:nvPr/>
        </p:nvGrpSpPr>
        <p:grpSpPr>
          <a:xfrm>
            <a:off x="10271305" y="1888523"/>
            <a:ext cx="1326220" cy="607156"/>
            <a:chOff x="10437135" y="2000918"/>
            <a:chExt cx="1326220" cy="607156"/>
          </a:xfrm>
        </p:grpSpPr>
        <p:sp>
          <p:nvSpPr>
            <p:cNvPr id="466" name="Rectangle 465">
              <a:hlinkClick r:id="rId15" tooltip="Azure Key Vault enables you to encrypt keys and small secrets like passwords using keys stored in hardware security modules (HSMs)."/>
              <a:extLst>
                <a:ext uri="{FF2B5EF4-FFF2-40B4-BE49-F238E27FC236}">
                  <a16:creationId xmlns:a16="http://schemas.microsoft.com/office/drawing/2014/main" id="{4BE07128-3B5C-4D42-8A9D-032269E295E9}"/>
                </a:ext>
              </a:extLst>
            </p:cNvPr>
            <p:cNvSpPr/>
            <p:nvPr/>
          </p:nvSpPr>
          <p:spPr>
            <a:xfrm>
              <a:off x="10439297" y="2176161"/>
              <a:ext cx="1322029" cy="176612"/>
            </a:xfrm>
            <a:prstGeom prst="rect">
              <a:avLst/>
            </a:prstGeom>
            <a:solidFill>
              <a:srgbClr val="EAEAEA"/>
            </a:solidFill>
            <a:ln w="14224" cap="flat" cmpd="sng" algn="ctr">
              <a:solidFill>
                <a:srgbClr val="EAEAEA">
                  <a:lumMod val="90000"/>
                </a:srgbClr>
              </a:solidFill>
              <a:prstDash val="solid"/>
            </a:ln>
            <a:effectLst/>
          </p:spPr>
          <p:txBody>
            <a:bodyPr lIns="45720" r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Just in Time VM Access</a:t>
              </a:r>
            </a:p>
          </p:txBody>
        </p:sp>
        <p:sp>
          <p:nvSpPr>
            <p:cNvPr id="467" name="Rectangle 466">
              <a:hlinkClick r:id="rId16" tooltip="Transparent data encryption helps protect against the threat of malicious activity by performing real-time encryption and decryption of the database, associated backups, and transaction log files at rest without requiring changes to the application"/>
              <a:extLst>
                <a:ext uri="{FF2B5EF4-FFF2-40B4-BE49-F238E27FC236}">
                  <a16:creationId xmlns:a16="http://schemas.microsoft.com/office/drawing/2014/main" id="{A618057B-B1F4-49A9-B842-E397B3FC7172}"/>
                </a:ext>
              </a:extLst>
            </p:cNvPr>
            <p:cNvSpPr/>
            <p:nvPr/>
          </p:nvSpPr>
          <p:spPr>
            <a:xfrm>
              <a:off x="10437475" y="2000918"/>
              <a:ext cx="1325880" cy="176612"/>
            </a:xfrm>
            <a:prstGeom prst="rect">
              <a:avLst/>
            </a:prstGeom>
            <a:solidFill>
              <a:srgbClr val="FFFFFF"/>
            </a:solidFill>
            <a:ln w="14224" cap="flat" cmpd="sng" algn="ctr">
              <a:solidFill>
                <a:srgbClr val="EAEAEA">
                  <a:lumMod val="90000"/>
                </a:srgbClr>
              </a:solidFill>
              <a:prstDash val="solid"/>
            </a:ln>
            <a:effectLst/>
          </p:spPr>
          <p:txBody>
            <a:bodyPr lIns="45720" r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800" b="0" i="0" u="none" strike="noStrike" kern="0" cap="none" spc="0" normalizeH="0" baseline="0" noProof="0" dirty="0">
                  <a:ln>
                    <a:noFill/>
                  </a:ln>
                  <a:gradFill>
                    <a:gsLst>
                      <a:gs pos="0">
                        <a:srgbClr val="0078D7"/>
                      </a:gs>
                      <a:gs pos="100000">
                        <a:srgbClr val="0078D7"/>
                      </a:gs>
                    </a:gsLst>
                    <a:lin ang="5400000" scaled="1"/>
                  </a:gradFill>
                  <a:effectLst/>
                  <a:uLnTx/>
                  <a:uFillTx/>
                  <a:latin typeface="Segoe UI"/>
                  <a:ea typeface="+mn-ea"/>
                  <a:cs typeface="Segoe UI" panose="020B0502040204020203" pitchFamily="34" charset="0"/>
                </a:rPr>
                <a:t>Configuration Hygiene</a:t>
              </a:r>
            </a:p>
          </p:txBody>
        </p:sp>
        <p:grpSp>
          <p:nvGrpSpPr>
            <p:cNvPr id="468" name="Group 467">
              <a:extLst>
                <a:ext uri="{FF2B5EF4-FFF2-40B4-BE49-F238E27FC236}">
                  <a16:creationId xmlns:a16="http://schemas.microsoft.com/office/drawing/2014/main" id="{058A6B5C-358B-499A-A3C8-4F896FF65617}"/>
                </a:ext>
              </a:extLst>
            </p:cNvPr>
            <p:cNvGrpSpPr/>
            <p:nvPr/>
          </p:nvGrpSpPr>
          <p:grpSpPr>
            <a:xfrm>
              <a:off x="10997136" y="2562355"/>
              <a:ext cx="188672" cy="45719"/>
              <a:chOff x="6660452" y="3094221"/>
              <a:chExt cx="188672" cy="45719"/>
            </a:xfrm>
          </p:grpSpPr>
          <p:sp>
            <p:nvSpPr>
              <p:cNvPr id="469" name="Oval 468">
                <a:extLst>
                  <a:ext uri="{FF2B5EF4-FFF2-40B4-BE49-F238E27FC236}">
                    <a16:creationId xmlns:a16="http://schemas.microsoft.com/office/drawing/2014/main" id="{575F3BE1-65CB-436F-AE77-2FA303FC74F6}"/>
                  </a:ext>
                </a:extLst>
              </p:cNvPr>
              <p:cNvSpPr/>
              <p:nvPr/>
            </p:nvSpPr>
            <p:spPr bwMode="auto">
              <a:xfrm>
                <a:off x="6660452"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70" name="Oval 469">
                <a:extLst>
                  <a:ext uri="{FF2B5EF4-FFF2-40B4-BE49-F238E27FC236}">
                    <a16:creationId xmlns:a16="http://schemas.microsoft.com/office/drawing/2014/main" id="{16F165A4-16F6-4669-A092-D89CA096BA7C}"/>
                  </a:ext>
                </a:extLst>
              </p:cNvPr>
              <p:cNvSpPr/>
              <p:nvPr/>
            </p:nvSpPr>
            <p:spPr bwMode="auto">
              <a:xfrm>
                <a:off x="6731928"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71" name="Oval 470">
                <a:extLst>
                  <a:ext uri="{FF2B5EF4-FFF2-40B4-BE49-F238E27FC236}">
                    <a16:creationId xmlns:a16="http://schemas.microsoft.com/office/drawing/2014/main" id="{F832858C-2E7A-43DD-81E0-625A504C9BE4}"/>
                  </a:ext>
                </a:extLst>
              </p:cNvPr>
              <p:cNvSpPr/>
              <p:nvPr/>
            </p:nvSpPr>
            <p:spPr bwMode="auto">
              <a:xfrm>
                <a:off x="6803404"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74" name="Rectangle 473">
              <a:hlinkClick r:id="rId16" tooltip="Transparent data encryption helps protect against the threat of malicious activity by performing real-time encryption and decryption of the database, associated backups, and transaction log files at rest without requiring changes to the application"/>
              <a:extLst>
                <a:ext uri="{FF2B5EF4-FFF2-40B4-BE49-F238E27FC236}">
                  <a16:creationId xmlns:a16="http://schemas.microsoft.com/office/drawing/2014/main" id="{99EF3D96-8E9C-4F07-8859-0E6F9F4B943E}"/>
                </a:ext>
              </a:extLst>
            </p:cNvPr>
            <p:cNvSpPr/>
            <p:nvPr/>
          </p:nvSpPr>
          <p:spPr>
            <a:xfrm>
              <a:off x="10437135" y="2350362"/>
              <a:ext cx="1325880" cy="173592"/>
            </a:xfrm>
            <a:prstGeom prst="rect">
              <a:avLst/>
            </a:prstGeom>
            <a:solidFill>
              <a:srgbClr val="FFFFFF"/>
            </a:solidFill>
            <a:ln w="14224" cap="flat" cmpd="sng" algn="ctr">
              <a:solidFill>
                <a:srgbClr val="EAEAEA">
                  <a:lumMod val="90000"/>
                </a:srgbClr>
              </a:solidFill>
              <a:prstDash val="solid"/>
            </a:ln>
            <a:effectLst/>
          </p:spPr>
          <p:txBody>
            <a:bodyPr lIns="45720" r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800" b="0" i="0" u="none" strike="noStrike" kern="0" cap="none" spc="0" normalizeH="0" baseline="0" noProof="0" dirty="0">
                  <a:ln>
                    <a:noFill/>
                  </a:ln>
                  <a:gradFill>
                    <a:gsLst>
                      <a:gs pos="0">
                        <a:srgbClr val="0078D7"/>
                      </a:gs>
                      <a:gs pos="100000">
                        <a:srgbClr val="0078D7"/>
                      </a:gs>
                    </a:gsLst>
                    <a:lin ang="5400000" scaled="1"/>
                  </a:gradFill>
                  <a:effectLst/>
                  <a:uLnTx/>
                  <a:uFillTx/>
                  <a:latin typeface="Segoe UI"/>
                  <a:ea typeface="+mn-ea"/>
                  <a:cs typeface="Segoe UI" panose="020B0502040204020203" pitchFamily="34" charset="0"/>
                </a:rPr>
                <a:t>Adaptive App Control</a:t>
              </a:r>
            </a:p>
          </p:txBody>
        </p:sp>
      </p:grpSp>
      <p:sp>
        <p:nvSpPr>
          <p:cNvPr id="232" name="Rectangle 231">
            <a:hlinkClick r:id="rId17" tooltip="System Center Configuration Manager + Intune provide management of Windows, Mac OS X devices, and mobile devices running Android, iOS, and Windows. "/>
            <a:extLst>
              <a:ext uri="{FF2B5EF4-FFF2-40B4-BE49-F238E27FC236}">
                <a16:creationId xmlns:a16="http://schemas.microsoft.com/office/drawing/2014/main" id="{08D6BB05-920B-44A2-BBF7-27D35A522C76}"/>
              </a:ext>
            </a:extLst>
          </p:cNvPr>
          <p:cNvSpPr/>
          <p:nvPr/>
        </p:nvSpPr>
        <p:spPr>
          <a:xfrm>
            <a:off x="5502033" y="5729538"/>
            <a:ext cx="6217866" cy="211725"/>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Compliance Manager</a:t>
            </a:r>
          </a:p>
        </p:txBody>
      </p:sp>
      <p:sp>
        <p:nvSpPr>
          <p:cNvPr id="202" name="Rectangle 201">
            <a:extLst>
              <a:ext uri="{FF2B5EF4-FFF2-40B4-BE49-F238E27FC236}">
                <a16:creationId xmlns:a16="http://schemas.microsoft.com/office/drawing/2014/main" id="{07F8C643-4441-4464-A916-4D68BC63C494}"/>
              </a:ext>
            </a:extLst>
          </p:cNvPr>
          <p:cNvSpPr/>
          <p:nvPr/>
        </p:nvSpPr>
        <p:spPr bwMode="auto">
          <a:xfrm>
            <a:off x="8946478" y="4747036"/>
            <a:ext cx="1009319" cy="57448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97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Included with Azure (VMs/etc.)</a:t>
            </a:r>
          </a:p>
          <a:p>
            <a:pPr marL="0" marR="0" lvl="0" indent="0" algn="l" defTabSz="914400" rtl="0" eaLnBrk="1" fontAlgn="base" latinLnBrk="0" hangingPunct="1">
              <a:lnSpc>
                <a:spcPct val="97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Premium Security Feature</a:t>
            </a:r>
          </a:p>
        </p:txBody>
      </p:sp>
      <p:grpSp>
        <p:nvGrpSpPr>
          <p:cNvPr id="257" name="Group 256">
            <a:extLst>
              <a:ext uri="{FF2B5EF4-FFF2-40B4-BE49-F238E27FC236}">
                <a16:creationId xmlns:a16="http://schemas.microsoft.com/office/drawing/2014/main" id="{88D45BB5-BC1B-4F82-AE1E-835039A62779}"/>
              </a:ext>
            </a:extLst>
          </p:cNvPr>
          <p:cNvGrpSpPr/>
          <p:nvPr/>
        </p:nvGrpSpPr>
        <p:grpSpPr>
          <a:xfrm>
            <a:off x="10121156" y="2582182"/>
            <a:ext cx="1507613" cy="2626000"/>
            <a:chOff x="6646548" y="3493510"/>
            <a:chExt cx="1507613" cy="2626000"/>
          </a:xfrm>
        </p:grpSpPr>
        <p:sp>
          <p:nvSpPr>
            <p:cNvPr id="258" name="Rectangle 257">
              <a:hlinkClick r:id="rId18" tooltip="Key vault mitigates risk of compromised secrets (e.g. inadvertently publishing keys to GitHub) by ensuring they are safeguarded by hardware security modules (HSMs) and readily available to applications"/>
              <a:extLst>
                <a:ext uri="{FF2B5EF4-FFF2-40B4-BE49-F238E27FC236}">
                  <a16:creationId xmlns:a16="http://schemas.microsoft.com/office/drawing/2014/main" id="{69467A62-2419-4D96-9EAD-84F0A6045EFE}"/>
                </a:ext>
              </a:extLst>
            </p:cNvPr>
            <p:cNvSpPr/>
            <p:nvPr/>
          </p:nvSpPr>
          <p:spPr>
            <a:xfrm>
              <a:off x="6824319" y="3771046"/>
              <a:ext cx="1328356" cy="219445"/>
            </a:xfrm>
            <a:prstGeom prst="rect">
              <a:avLst/>
            </a:prstGeom>
            <a:solidFill>
              <a:srgbClr val="EAEAEA"/>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Azure Key Vault</a:t>
              </a:r>
            </a:p>
          </p:txBody>
        </p:sp>
        <p:pic>
          <p:nvPicPr>
            <p:cNvPr id="259" name="Picture 258">
              <a:extLst>
                <a:ext uri="{FF2B5EF4-FFF2-40B4-BE49-F238E27FC236}">
                  <a16:creationId xmlns:a16="http://schemas.microsoft.com/office/drawing/2014/main" id="{881BAF44-F15B-4844-B31B-1082A7F760C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879536" y="3825557"/>
              <a:ext cx="126336" cy="126336"/>
            </a:xfrm>
            <a:prstGeom prst="rect">
              <a:avLst/>
            </a:prstGeom>
          </p:spPr>
        </p:pic>
        <p:sp>
          <p:nvSpPr>
            <p:cNvPr id="260" name="Rectangle 259">
              <a:hlinkClick r:id="rId20" tooltip="A network security group (NSG) provides access control list (ACL) rules to allow or deny network traffic. Application security groups significantly simplify network security by grouping virtual machines and assigning policies to them (vs. explicit IPs). "/>
              <a:extLst>
                <a:ext uri="{FF2B5EF4-FFF2-40B4-BE49-F238E27FC236}">
                  <a16:creationId xmlns:a16="http://schemas.microsoft.com/office/drawing/2014/main" id="{7C535D72-AEBA-4E68-A3A7-957D8DB4DBBA}"/>
                </a:ext>
              </a:extLst>
            </p:cNvPr>
            <p:cNvSpPr/>
            <p:nvPr/>
          </p:nvSpPr>
          <p:spPr>
            <a:xfrm>
              <a:off x="6824319" y="4430016"/>
              <a:ext cx="1328356" cy="322253"/>
            </a:xfrm>
            <a:prstGeom prst="rect">
              <a:avLst/>
            </a:prstGeom>
            <a:solidFill>
              <a:srgbClr val="FFFFFF"/>
            </a:solidFill>
            <a:ln w="14224" cap="flat" cmpd="sng" algn="ctr">
              <a:solidFill>
                <a:srgbClr val="EAEAEA">
                  <a:lumMod val="90000"/>
                </a:srgbClr>
              </a:solidFill>
              <a:prstDash val="solid"/>
            </a:ln>
            <a:effectLst/>
          </p:spPr>
          <p:txBody>
            <a:bodyPr lIns="228600" rtlCol="0" anchor="ctr"/>
            <a:lstStyle/>
            <a:p>
              <a:pPr lvl="0">
                <a:defRPr/>
              </a:pPr>
              <a:r>
                <a:rPr lang="en-US" altLang="en-US" sz="750" dirty="0">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Application &amp; Network Security Groups</a:t>
              </a:r>
            </a:p>
          </p:txBody>
        </p:sp>
        <p:sp>
          <p:nvSpPr>
            <p:cNvPr id="261" name="Rectangle 260">
              <a:hlinkClick r:id="rId21" tooltip="Feature of Application Gateway that provides centralized protection of your web applications from common exploits and vulnerabilities like SQL injection attacks, cross site scripting attacks using OWASP core rule sets 3.0 or 2.2.9. "/>
              <a:extLst>
                <a:ext uri="{FF2B5EF4-FFF2-40B4-BE49-F238E27FC236}">
                  <a16:creationId xmlns:a16="http://schemas.microsoft.com/office/drawing/2014/main" id="{D4E695D5-C877-490E-ADC1-AE7A9599C06F}"/>
                </a:ext>
              </a:extLst>
            </p:cNvPr>
            <p:cNvSpPr/>
            <p:nvPr/>
          </p:nvSpPr>
          <p:spPr>
            <a:xfrm>
              <a:off x="6824319" y="3990703"/>
              <a:ext cx="1328356" cy="219445"/>
            </a:xfrm>
            <a:prstGeom prst="rect">
              <a:avLst/>
            </a:prstGeom>
            <a:solidFill>
              <a:srgbClr val="FFFFFF"/>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900" b="0"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Azure WAF</a:t>
              </a:r>
            </a:p>
          </p:txBody>
        </p:sp>
        <p:pic>
          <p:nvPicPr>
            <p:cNvPr id="262" name="Picture 261" descr="A picture containing text&#10;&#10;Description generated with high confidence">
              <a:extLst>
                <a:ext uri="{FF2B5EF4-FFF2-40B4-BE49-F238E27FC236}">
                  <a16:creationId xmlns:a16="http://schemas.microsoft.com/office/drawing/2014/main" id="{CE441E62-437E-40F8-A703-546C5F9AB183}"/>
                </a:ext>
              </a:extLst>
            </p:cNvPr>
            <p:cNvPicPr>
              <a:picLocks noChangeAspect="1"/>
            </p:cNvPicPr>
            <p:nvPr/>
          </p:nvPicPr>
          <p:blipFill rotWithShape="1">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6858547" y="4030152"/>
              <a:ext cx="168314" cy="165488"/>
            </a:xfrm>
            <a:prstGeom prst="rect">
              <a:avLst/>
            </a:prstGeom>
          </p:spPr>
        </p:pic>
        <p:sp>
          <p:nvSpPr>
            <p:cNvPr id="263" name="Rectangle 262">
              <a:hlinkClick r:id="rId23" tooltip="Azure includes real-time malware protection with advanced technology (including applied machine learning on clients and in the cloud) used in the antimalware component of Windows Defender ATP"/>
              <a:extLst>
                <a:ext uri="{FF2B5EF4-FFF2-40B4-BE49-F238E27FC236}">
                  <a16:creationId xmlns:a16="http://schemas.microsoft.com/office/drawing/2014/main" id="{476A5A27-FD39-4EF3-A36B-2B9E6C12462E}"/>
                </a:ext>
              </a:extLst>
            </p:cNvPr>
            <p:cNvSpPr/>
            <p:nvPr/>
          </p:nvSpPr>
          <p:spPr>
            <a:xfrm>
              <a:off x="6824319" y="4210360"/>
              <a:ext cx="1328356" cy="219445"/>
            </a:xfrm>
            <a:prstGeom prst="rect">
              <a:avLst/>
            </a:prstGeom>
            <a:solidFill>
              <a:srgbClr val="EAEAEA"/>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900" b="0" i="0" u="none" strike="noStrike" kern="0" cap="none" spc="0" normalizeH="0" baseline="0" noProof="0" dirty="0">
                  <a:ln>
                    <a:noFill/>
                  </a:ln>
                  <a:gradFill>
                    <a:gsLst>
                      <a:gs pos="0">
                        <a:srgbClr val="0078D7"/>
                      </a:gs>
                      <a:gs pos="100000">
                        <a:srgbClr val="0078D7"/>
                      </a:gs>
                    </a:gsLst>
                    <a:lin ang="5400000" scaled="1"/>
                  </a:gradFill>
                  <a:effectLst/>
                  <a:uLnTx/>
                  <a:uFillTx/>
                  <a:latin typeface="Segoe UI"/>
                  <a:ea typeface="+mn-ea"/>
                  <a:cs typeface="Segoe UI" panose="020B0502040204020203" pitchFamily="34" charset="0"/>
                </a:rPr>
                <a:t>Azure Antimalware</a:t>
              </a:r>
            </a:p>
          </p:txBody>
        </p:sp>
        <p:grpSp>
          <p:nvGrpSpPr>
            <p:cNvPr id="264" name="Group 263">
              <a:extLst>
                <a:ext uri="{FF2B5EF4-FFF2-40B4-BE49-F238E27FC236}">
                  <a16:creationId xmlns:a16="http://schemas.microsoft.com/office/drawing/2014/main" id="{F2E0B83E-2ADD-4930-B9D7-D6EA0F33D7CF}"/>
                </a:ext>
              </a:extLst>
            </p:cNvPr>
            <p:cNvGrpSpPr/>
            <p:nvPr/>
          </p:nvGrpSpPr>
          <p:grpSpPr>
            <a:xfrm>
              <a:off x="6870812" y="4246340"/>
              <a:ext cx="143785" cy="139115"/>
              <a:chOff x="7418198" y="4292156"/>
              <a:chExt cx="173353" cy="167723"/>
            </a:xfrm>
          </p:grpSpPr>
          <p:sp>
            <p:nvSpPr>
              <p:cNvPr id="387" name="Rectangle: Rounded Corners 386">
                <a:extLst>
                  <a:ext uri="{FF2B5EF4-FFF2-40B4-BE49-F238E27FC236}">
                    <a16:creationId xmlns:a16="http://schemas.microsoft.com/office/drawing/2014/main" id="{D9177E0B-BAC0-40FA-A591-A927CFEF053B}"/>
                  </a:ext>
                </a:extLst>
              </p:cNvPr>
              <p:cNvSpPr/>
              <p:nvPr/>
            </p:nvSpPr>
            <p:spPr>
              <a:xfrm>
                <a:off x="7418198" y="4292156"/>
                <a:ext cx="173353" cy="167723"/>
              </a:xfrm>
              <a:prstGeom prst="roundRect">
                <a:avLst/>
              </a:prstGeom>
              <a:solidFill>
                <a:srgbClr val="0079D6"/>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388" name="Picture 387">
                <a:extLst>
                  <a:ext uri="{FF2B5EF4-FFF2-40B4-BE49-F238E27FC236}">
                    <a16:creationId xmlns:a16="http://schemas.microsoft.com/office/drawing/2014/main" id="{DDD3578B-412C-43B0-B084-20CF3F298861}"/>
                  </a:ext>
                </a:extLst>
              </p:cNvPr>
              <p:cNvPicPr>
                <a:picLocks noChangeAspect="1"/>
              </p:cNvPicPr>
              <p:nvPr/>
            </p:nvPicPr>
            <p:blipFill>
              <a:blip r:embed="rId24">
                <a:biLevel thresh="25000"/>
                <a:extLst>
                  <a:ext uri="{28A0092B-C50C-407E-A947-70E740481C1C}">
                    <a14:useLocalDpi xmlns:a14="http://schemas.microsoft.com/office/drawing/2010/main" val="0"/>
                  </a:ext>
                </a:extLst>
              </a:blip>
              <a:stretch>
                <a:fillRect/>
              </a:stretch>
            </p:blipFill>
            <p:spPr>
              <a:xfrm>
                <a:off x="7435114" y="4303810"/>
                <a:ext cx="134671" cy="149402"/>
              </a:xfrm>
              <a:prstGeom prst="rect">
                <a:avLst/>
              </a:prstGeom>
            </p:spPr>
          </p:pic>
        </p:grpSp>
        <p:pic>
          <p:nvPicPr>
            <p:cNvPr id="265" name="Picture 264">
              <a:extLst>
                <a:ext uri="{FF2B5EF4-FFF2-40B4-BE49-F238E27FC236}">
                  <a16:creationId xmlns:a16="http://schemas.microsoft.com/office/drawing/2014/main" id="{FE0CCF5E-8282-446C-A1FD-B23DF894C19F}"/>
                </a:ext>
              </a:extLst>
            </p:cNvPr>
            <p:cNvPicPr>
              <a:picLocks noChangeAspect="1"/>
            </p:cNvPicPr>
            <p:nvPr/>
          </p:nvPicPr>
          <p:blipFill>
            <a:blip r:embed="rId25">
              <a:clrChange>
                <a:clrFrom>
                  <a:srgbClr val="FFFFFF"/>
                </a:clrFrom>
                <a:clrTo>
                  <a:srgbClr val="FFFFFF">
                    <a:alpha val="0"/>
                  </a:srgbClr>
                </a:clrTo>
              </a:clrChange>
            </a:blip>
            <a:stretch>
              <a:fillRect/>
            </a:stretch>
          </p:blipFill>
          <p:spPr>
            <a:xfrm>
              <a:off x="6646548" y="3493510"/>
              <a:ext cx="167209" cy="143337"/>
            </a:xfrm>
            <a:prstGeom prst="rect">
              <a:avLst/>
            </a:prstGeom>
            <a:ln w="14224">
              <a:noFill/>
            </a:ln>
          </p:spPr>
        </p:pic>
        <p:sp>
          <p:nvSpPr>
            <p:cNvPr id="266" name="Rectangle 265">
              <a:hlinkClick r:id="rId26" tooltip="In additional to encryption of all disks in the Azure fabric, you can also encrypt storage blobs, Windows VM disks, and Linux VM Disks"/>
              <a:extLst>
                <a:ext uri="{FF2B5EF4-FFF2-40B4-BE49-F238E27FC236}">
                  <a16:creationId xmlns:a16="http://schemas.microsoft.com/office/drawing/2014/main" id="{F8B43817-863B-4F7D-A415-45C5D453B797}"/>
                </a:ext>
              </a:extLst>
            </p:cNvPr>
            <p:cNvSpPr/>
            <p:nvPr/>
          </p:nvSpPr>
          <p:spPr>
            <a:xfrm>
              <a:off x="6825805" y="5049853"/>
              <a:ext cx="1328356" cy="356616"/>
            </a:xfrm>
            <a:prstGeom prst="rect">
              <a:avLst/>
            </a:prstGeom>
            <a:solidFill>
              <a:srgbClr val="FFFFFF"/>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900" b="0" i="0" u="none" strike="noStrike" kern="0" cap="none" spc="0" normalizeH="0" baseline="0" noProof="0" dirty="0">
                  <a:ln>
                    <a:noFill/>
                  </a:ln>
                  <a:gradFill>
                    <a:gsLst>
                      <a:gs pos="0">
                        <a:srgbClr val="0078D7"/>
                      </a:gs>
                      <a:gs pos="100000">
                        <a:srgbClr val="0078D7"/>
                      </a:gs>
                    </a:gsLst>
                    <a:lin ang="5400000" scaled="1"/>
                  </a:gradFill>
                  <a:effectLst/>
                  <a:uLnTx/>
                  <a:uFillTx/>
                  <a:latin typeface="Segoe UI"/>
                  <a:ea typeface="+mn-ea"/>
                  <a:cs typeface="Segoe UI" panose="020B0502040204020203" pitchFamily="34" charset="0"/>
                </a:rPr>
                <a:t>Disk &amp; Storage Encryption</a:t>
              </a:r>
            </a:p>
          </p:txBody>
        </p:sp>
        <p:sp>
          <p:nvSpPr>
            <p:cNvPr id="267" name="Rectangle 266">
              <a:hlinkClick r:id="rId27" tooltip="Azure natively provides basic DDoS protection for all public IPs. You can increase protection with adaptive tuning of thresholds (with machine learning), real-time and historical telemetry, alerting, cost guarantee and more."/>
              <a:extLst>
                <a:ext uri="{FF2B5EF4-FFF2-40B4-BE49-F238E27FC236}">
                  <a16:creationId xmlns:a16="http://schemas.microsoft.com/office/drawing/2014/main" id="{70891498-EFA7-4DE7-9D56-D7BB7AD15107}"/>
                </a:ext>
              </a:extLst>
            </p:cNvPr>
            <p:cNvSpPr/>
            <p:nvPr/>
          </p:nvSpPr>
          <p:spPr>
            <a:xfrm>
              <a:off x="6823845" y="5701414"/>
              <a:ext cx="1328356" cy="329001"/>
            </a:xfrm>
            <a:prstGeom prst="rect">
              <a:avLst/>
            </a:prstGeom>
            <a:solidFill>
              <a:srgbClr val="FFFFFF"/>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900" b="0" i="0" u="none" strike="noStrike" kern="0" cap="none" spc="0" normalizeH="0" baseline="0" noProof="0" dirty="0">
                  <a:ln>
                    <a:noFill/>
                  </a:ln>
                  <a:gradFill>
                    <a:gsLst>
                      <a:gs pos="0">
                        <a:srgbClr val="0078D7"/>
                      </a:gs>
                      <a:gs pos="100000">
                        <a:srgbClr val="0078D7"/>
                      </a:gs>
                    </a:gsLst>
                    <a:lin ang="5400000" scaled="1"/>
                  </a:gradFill>
                  <a:effectLst/>
                  <a:uLnTx/>
                  <a:uFillTx/>
                  <a:latin typeface="Segoe UI"/>
                  <a:ea typeface="+mn-ea"/>
                  <a:cs typeface="Segoe UI" panose="020B0502040204020203" pitchFamily="34" charset="0"/>
                </a:rPr>
                <a:t>DDoS attack </a:t>
              </a:r>
              <a:r>
                <a:rPr kumimoji="0" lang="en-US" altLang="en-US" sz="900" b="0" i="0" u="none" strike="noStrike" kern="0" cap="none" spc="0" normalizeH="0" baseline="0" noProof="0" dirty="0" err="1">
                  <a:ln>
                    <a:noFill/>
                  </a:ln>
                  <a:gradFill>
                    <a:gsLst>
                      <a:gs pos="0">
                        <a:srgbClr val="0078D7"/>
                      </a:gs>
                      <a:gs pos="100000">
                        <a:srgbClr val="0078D7"/>
                      </a:gs>
                    </a:gsLst>
                    <a:lin ang="5400000" scaled="1"/>
                  </a:gradFill>
                  <a:effectLst/>
                  <a:uLnTx/>
                  <a:uFillTx/>
                  <a:latin typeface="Segoe UI"/>
                  <a:ea typeface="+mn-ea"/>
                  <a:cs typeface="Segoe UI" panose="020B0502040204020203" pitchFamily="34" charset="0"/>
                </a:rPr>
                <a:t>Mitigation</a:t>
              </a:r>
              <a:r>
                <a:rPr kumimoji="0" lang="en-US" altLang="en-US" sz="900" b="0" i="0" u="none" strike="noStrike" kern="0" cap="none" spc="0" normalizeH="0" baseline="0" noProof="0" dirty="0" err="1">
                  <a:ln>
                    <a:noFill/>
                  </a:ln>
                  <a:solidFill>
                    <a:srgbClr val="505050"/>
                  </a:solidFill>
                  <a:effectLst/>
                  <a:uLnTx/>
                  <a:uFillTx/>
                  <a:latin typeface="Segoe UI"/>
                  <a:ea typeface="+mn-ea"/>
                  <a:cs typeface="Segoe UI" panose="020B0502040204020203" pitchFamily="34" charset="0"/>
                </a:rPr>
                <a:t>+Monitor</a:t>
              </a:r>
              <a:endParaRPr kumimoji="0" lang="en-US" altLang="en-US" sz="900" b="0" i="0" u="none" strike="noStrike" kern="0" cap="none" spc="0" normalizeH="0" baseline="0" noProof="0" dirty="0">
                <a:ln>
                  <a:noFill/>
                </a:ln>
                <a:solidFill>
                  <a:srgbClr val="505050"/>
                </a:solidFill>
                <a:effectLst/>
                <a:highlight>
                  <a:srgbClr val="FFFF00"/>
                </a:highlight>
                <a:uLnTx/>
                <a:uFillTx/>
                <a:latin typeface="Segoe UI"/>
                <a:ea typeface="+mn-ea"/>
                <a:cs typeface="Segoe UI" panose="020B0502040204020203" pitchFamily="34" charset="0"/>
              </a:endParaRPr>
            </a:p>
          </p:txBody>
        </p:sp>
        <p:sp>
          <p:nvSpPr>
            <p:cNvPr id="268" name="Rectangle 267">
              <a:hlinkClick r:id="rId28" tooltip="Protection against disasters &amp; ransomware attacks with simple and reliable cloud integrated backup as a service. Site Recovery can protect Hyper-V, VMware and physical servers and you can use Azure or your secondary datacenter as your recovery site"/>
              <a:extLst>
                <a:ext uri="{FF2B5EF4-FFF2-40B4-BE49-F238E27FC236}">
                  <a16:creationId xmlns:a16="http://schemas.microsoft.com/office/drawing/2014/main" id="{94B51AE2-0883-45A5-9C42-D224A789AC9E}"/>
                </a:ext>
              </a:extLst>
            </p:cNvPr>
            <p:cNvSpPr/>
            <p:nvPr/>
          </p:nvSpPr>
          <p:spPr>
            <a:xfrm>
              <a:off x="6824319" y="4750543"/>
              <a:ext cx="1328356" cy="301827"/>
            </a:xfrm>
            <a:prstGeom prst="rect">
              <a:avLst/>
            </a:prstGeom>
            <a:solidFill>
              <a:srgbClr val="EAEAEA"/>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900" b="0" i="0" u="none" strike="noStrike" kern="0" cap="none" spc="0" normalizeH="0" baseline="0" noProof="0" dirty="0">
                  <a:ln>
                    <a:noFill/>
                  </a:ln>
                  <a:gradFill>
                    <a:gsLst>
                      <a:gs pos="0">
                        <a:srgbClr val="0078D7"/>
                      </a:gs>
                      <a:gs pos="100000">
                        <a:srgbClr val="0078D7"/>
                      </a:gs>
                    </a:gsLst>
                    <a:lin ang="5400000" scaled="1"/>
                  </a:gradFill>
                  <a:effectLst/>
                  <a:uLnTx/>
                  <a:uFillTx/>
                  <a:latin typeface="Segoe UI"/>
                  <a:ea typeface="+mn-ea"/>
                  <a:cs typeface="Segoe UI" panose="020B0502040204020203" pitchFamily="34" charset="0"/>
                </a:rPr>
                <a:t>Backup &amp; Site Recovery</a:t>
              </a:r>
            </a:p>
          </p:txBody>
        </p:sp>
        <p:cxnSp>
          <p:nvCxnSpPr>
            <p:cNvPr id="269" name="Straight Connector 268">
              <a:extLst>
                <a:ext uri="{FF2B5EF4-FFF2-40B4-BE49-F238E27FC236}">
                  <a16:creationId xmlns:a16="http://schemas.microsoft.com/office/drawing/2014/main" id="{5BBD8115-3E58-4852-BCB0-5082809EFAFE}"/>
                </a:ext>
              </a:extLst>
            </p:cNvPr>
            <p:cNvCxnSpPr>
              <a:cxnSpLocks/>
              <a:stCxn id="265" idx="2"/>
            </p:cNvCxnSpPr>
            <p:nvPr/>
          </p:nvCxnSpPr>
          <p:spPr>
            <a:xfrm>
              <a:off x="6730153" y="3636847"/>
              <a:ext cx="0" cy="2454929"/>
            </a:xfrm>
            <a:prstGeom prst="line">
              <a:avLst/>
            </a:prstGeom>
            <a:noFill/>
            <a:ln w="19050" cap="flat" cmpd="sng" algn="ctr">
              <a:solidFill>
                <a:srgbClr val="0078D7"/>
              </a:solidFill>
              <a:prstDash val="solid"/>
              <a:headEnd type="none"/>
              <a:tailEnd type="none"/>
            </a:ln>
            <a:effectLst/>
          </p:spPr>
        </p:cxnSp>
        <p:pic>
          <p:nvPicPr>
            <p:cNvPr id="270" name="Picture 232" descr="Storage blob.png">
              <a:extLst>
                <a:ext uri="{FF2B5EF4-FFF2-40B4-BE49-F238E27FC236}">
                  <a16:creationId xmlns:a16="http://schemas.microsoft.com/office/drawing/2014/main" id="{84EB95D2-C973-43AF-88AD-D6249489169A}"/>
                </a:ext>
              </a:extLst>
            </p:cNvPr>
            <p:cNvPicPr>
              <a:picLocks noChangeAspect="1"/>
            </p:cNvPicPr>
            <p:nvPr/>
          </p:nvPicPr>
          <p:blipFill>
            <a:blip r:embed="rId29">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874265" y="5153653"/>
              <a:ext cx="136878" cy="126156"/>
            </a:xfrm>
            <a:prstGeom prst="rect">
              <a:avLst/>
            </a:prstGeom>
            <a:solidFill>
              <a:srgbClr val="FFFFFF"/>
            </a:solidFill>
            <a:ln w="9525">
              <a:noFill/>
              <a:miter lim="800000"/>
              <a:headEnd/>
              <a:tailEnd/>
            </a:ln>
          </p:spPr>
        </p:pic>
        <p:grpSp>
          <p:nvGrpSpPr>
            <p:cNvPr id="271" name="Group 270">
              <a:extLst>
                <a:ext uri="{FF2B5EF4-FFF2-40B4-BE49-F238E27FC236}">
                  <a16:creationId xmlns:a16="http://schemas.microsoft.com/office/drawing/2014/main" id="{42509043-6EAE-47FF-A855-C2846AAE9A38}"/>
                </a:ext>
              </a:extLst>
            </p:cNvPr>
            <p:cNvGrpSpPr/>
            <p:nvPr/>
          </p:nvGrpSpPr>
          <p:grpSpPr>
            <a:xfrm>
              <a:off x="7338348" y="6073791"/>
              <a:ext cx="188672" cy="45719"/>
              <a:chOff x="6660452" y="3094221"/>
              <a:chExt cx="188672" cy="45719"/>
            </a:xfrm>
          </p:grpSpPr>
          <p:sp>
            <p:nvSpPr>
              <p:cNvPr id="380" name="Oval 379">
                <a:extLst>
                  <a:ext uri="{FF2B5EF4-FFF2-40B4-BE49-F238E27FC236}">
                    <a16:creationId xmlns:a16="http://schemas.microsoft.com/office/drawing/2014/main" id="{0D8F625D-2531-4E81-AEB5-518FB23A1875}"/>
                  </a:ext>
                </a:extLst>
              </p:cNvPr>
              <p:cNvSpPr/>
              <p:nvPr/>
            </p:nvSpPr>
            <p:spPr bwMode="auto">
              <a:xfrm>
                <a:off x="6660452"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81" name="Oval 380">
                <a:extLst>
                  <a:ext uri="{FF2B5EF4-FFF2-40B4-BE49-F238E27FC236}">
                    <a16:creationId xmlns:a16="http://schemas.microsoft.com/office/drawing/2014/main" id="{CE924208-D3E5-430B-A2F3-2D70CE649717}"/>
                  </a:ext>
                </a:extLst>
              </p:cNvPr>
              <p:cNvSpPr/>
              <p:nvPr/>
            </p:nvSpPr>
            <p:spPr bwMode="auto">
              <a:xfrm>
                <a:off x="6731928"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82" name="Oval 381">
                <a:extLst>
                  <a:ext uri="{FF2B5EF4-FFF2-40B4-BE49-F238E27FC236}">
                    <a16:creationId xmlns:a16="http://schemas.microsoft.com/office/drawing/2014/main" id="{2BBA443B-8140-4BD1-B86D-323761C934F7}"/>
                  </a:ext>
                </a:extLst>
              </p:cNvPr>
              <p:cNvSpPr/>
              <p:nvPr/>
            </p:nvSpPr>
            <p:spPr bwMode="auto">
              <a:xfrm>
                <a:off x="6803404"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272" name="Rectangle 271">
              <a:hlinkClick r:id="rId30" tooltip="Azure Policy provides auditing and enforcement of different rules and effects over your resources so resources stay compliant with your corporate standards and service level agreements. "/>
              <a:extLst>
                <a:ext uri="{FF2B5EF4-FFF2-40B4-BE49-F238E27FC236}">
                  <a16:creationId xmlns:a16="http://schemas.microsoft.com/office/drawing/2014/main" id="{60E663A0-F2FD-474C-9C6A-4EA72463386D}"/>
                </a:ext>
              </a:extLst>
            </p:cNvPr>
            <p:cNvSpPr/>
            <p:nvPr/>
          </p:nvSpPr>
          <p:spPr>
            <a:xfrm>
              <a:off x="6824319" y="3556287"/>
              <a:ext cx="1328356" cy="219445"/>
            </a:xfrm>
            <a:prstGeom prst="rect">
              <a:avLst/>
            </a:prstGeom>
            <a:solidFill>
              <a:srgbClr val="FFFFFF"/>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900" b="0" i="0" u="none" strike="noStrike" kern="0" cap="none" spc="0" normalizeH="0" baseline="0" noProof="0" dirty="0">
                  <a:ln>
                    <a:noFill/>
                  </a:ln>
                  <a:gradFill>
                    <a:gsLst>
                      <a:gs pos="0">
                        <a:srgbClr val="0078D7"/>
                      </a:gs>
                      <a:gs pos="100000">
                        <a:srgbClr val="0078D7"/>
                      </a:gs>
                    </a:gsLst>
                    <a:lin ang="5400000" scaled="1"/>
                  </a:gradFill>
                  <a:effectLst/>
                  <a:uLnTx/>
                  <a:uFillTx/>
                  <a:latin typeface="Segoe UI"/>
                  <a:ea typeface="+mn-ea"/>
                  <a:cs typeface="Segoe UI" panose="020B0502040204020203" pitchFamily="34" charset="0"/>
                </a:rPr>
                <a:t>Azure Policy</a:t>
              </a:r>
            </a:p>
          </p:txBody>
        </p:sp>
        <p:sp>
          <p:nvSpPr>
            <p:cNvPr id="273" name="Rectangle 272">
              <a:hlinkClick r:id="rId31" tooltip="Azure confidential computing protects data being processed in the cloud with hardware based Trusted Execution Environments (TEEs) that isolate data while its being used. "/>
              <a:extLst>
                <a:ext uri="{FF2B5EF4-FFF2-40B4-BE49-F238E27FC236}">
                  <a16:creationId xmlns:a16="http://schemas.microsoft.com/office/drawing/2014/main" id="{8FCDFE86-ED09-4737-AA84-0CE80D39A7CD}"/>
                </a:ext>
              </a:extLst>
            </p:cNvPr>
            <p:cNvSpPr/>
            <p:nvPr/>
          </p:nvSpPr>
          <p:spPr>
            <a:xfrm>
              <a:off x="6824119" y="5406469"/>
              <a:ext cx="1328356" cy="299310"/>
            </a:xfrm>
            <a:prstGeom prst="rect">
              <a:avLst/>
            </a:prstGeom>
            <a:solidFill>
              <a:srgbClr val="EAEAEA"/>
            </a:solidFill>
            <a:ln w="14224" cap="flat" cmpd="sng" algn="ctr">
              <a:solidFill>
                <a:srgbClr val="EAEAEA">
                  <a:lumMod val="90000"/>
                </a:srgbClr>
              </a:solidFill>
              <a:prstDash val="solid"/>
            </a:ln>
            <a:effectLst/>
          </p:spPr>
          <p:txBody>
            <a:bodyPr lIns="228600" rIns="9144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900" b="0"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Confidential Computing</a:t>
              </a:r>
            </a:p>
          </p:txBody>
        </p:sp>
        <p:pic>
          <p:nvPicPr>
            <p:cNvPr id="274" name="Picture 273">
              <a:extLst>
                <a:ext uri="{FF2B5EF4-FFF2-40B4-BE49-F238E27FC236}">
                  <a16:creationId xmlns:a16="http://schemas.microsoft.com/office/drawing/2014/main" id="{600F6EB2-349A-4F1A-9B17-8CD0524501A2}"/>
                </a:ext>
              </a:extLst>
            </p:cNvPr>
            <p:cNvPicPr>
              <a:picLocks noChangeAspect="1"/>
            </p:cNvPicPr>
            <p:nvPr/>
          </p:nvPicPr>
          <p:blipFill>
            <a:blip r:embed="rId3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3606133"/>
              <a:ext cx="150932" cy="112545"/>
            </a:xfrm>
            <a:prstGeom prst="rect">
              <a:avLst/>
            </a:prstGeom>
          </p:spPr>
        </p:pic>
        <p:pic>
          <p:nvPicPr>
            <p:cNvPr id="275" name="Picture 274">
              <a:extLst>
                <a:ext uri="{FF2B5EF4-FFF2-40B4-BE49-F238E27FC236}">
                  <a16:creationId xmlns:a16="http://schemas.microsoft.com/office/drawing/2014/main" id="{C637DFF8-67BF-4ECA-921B-44B737041EA7}"/>
                </a:ext>
              </a:extLst>
            </p:cNvPr>
            <p:cNvPicPr>
              <a:picLocks noChangeAspect="1"/>
            </p:cNvPicPr>
            <p:nvPr/>
          </p:nvPicPr>
          <p:blipFill>
            <a:blip r:embed="rId3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545233"/>
              <a:ext cx="150932" cy="112545"/>
            </a:xfrm>
            <a:prstGeom prst="rect">
              <a:avLst/>
            </a:prstGeom>
          </p:spPr>
        </p:pic>
        <p:pic>
          <p:nvPicPr>
            <p:cNvPr id="279" name="Picture 278">
              <a:extLst>
                <a:ext uri="{FF2B5EF4-FFF2-40B4-BE49-F238E27FC236}">
                  <a16:creationId xmlns:a16="http://schemas.microsoft.com/office/drawing/2014/main" id="{D9D3D747-F5E3-4777-B2C7-F727146D6918}"/>
                </a:ext>
              </a:extLst>
            </p:cNvPr>
            <p:cNvPicPr>
              <a:picLocks noChangeAspect="1"/>
            </p:cNvPicPr>
            <p:nvPr/>
          </p:nvPicPr>
          <p:blipFill>
            <a:blip r:embed="rId3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837354"/>
              <a:ext cx="150932" cy="112545"/>
            </a:xfrm>
            <a:prstGeom prst="rect">
              <a:avLst/>
            </a:prstGeom>
          </p:spPr>
        </p:pic>
        <p:pic>
          <p:nvPicPr>
            <p:cNvPr id="378" name="Picture 377">
              <a:extLst>
                <a:ext uri="{FF2B5EF4-FFF2-40B4-BE49-F238E27FC236}">
                  <a16:creationId xmlns:a16="http://schemas.microsoft.com/office/drawing/2014/main" id="{A34BB88A-86E0-470C-8E05-3CD289FA2DBF}"/>
                </a:ext>
              </a:extLst>
            </p:cNvPr>
            <p:cNvPicPr>
              <a:picLocks noChangeAspect="1"/>
            </p:cNvPicPr>
            <p:nvPr/>
          </p:nvPicPr>
          <p:blipFill>
            <a:blip r:embed="rId3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495882"/>
              <a:ext cx="150932" cy="112545"/>
            </a:xfrm>
            <a:prstGeom prst="rect">
              <a:avLst/>
            </a:prstGeom>
          </p:spPr>
        </p:pic>
        <p:pic>
          <p:nvPicPr>
            <p:cNvPr id="379" name="Picture 378">
              <a:extLst>
                <a:ext uri="{FF2B5EF4-FFF2-40B4-BE49-F238E27FC236}">
                  <a16:creationId xmlns:a16="http://schemas.microsoft.com/office/drawing/2014/main" id="{8D34D126-06F5-421D-98DF-DD38D9059E4D}"/>
                </a:ext>
              </a:extLst>
            </p:cNvPr>
            <p:cNvPicPr>
              <a:picLocks noChangeAspect="1"/>
            </p:cNvPicPr>
            <p:nvPr/>
          </p:nvPicPr>
          <p:blipFill>
            <a:blip r:embed="rId3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807219"/>
              <a:ext cx="150932" cy="112545"/>
            </a:xfrm>
            <a:prstGeom prst="rect">
              <a:avLst/>
            </a:prstGeom>
          </p:spPr>
        </p:pic>
      </p:grpSp>
      <p:sp>
        <p:nvSpPr>
          <p:cNvPr id="389" name="Rectangle 388">
            <a:extLst>
              <a:ext uri="{FF2B5EF4-FFF2-40B4-BE49-F238E27FC236}">
                <a16:creationId xmlns:a16="http://schemas.microsoft.com/office/drawing/2014/main" id="{2E99A9A9-4B9A-4D0E-A949-E5FAFF57045C}"/>
              </a:ext>
            </a:extLst>
          </p:cNvPr>
          <p:cNvSpPr/>
          <p:nvPr/>
        </p:nvSpPr>
        <p:spPr bwMode="auto">
          <a:xfrm>
            <a:off x="7706562" y="2219840"/>
            <a:ext cx="524589" cy="1885687"/>
          </a:xfrm>
          <a:prstGeom prst="rect">
            <a:avLst/>
          </a:prstGeom>
          <a:solidFill>
            <a:srgbClr val="F5B80B">
              <a:alpha val="2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90" name="Rectangle 389">
            <a:extLst>
              <a:ext uri="{FF2B5EF4-FFF2-40B4-BE49-F238E27FC236}">
                <a16:creationId xmlns:a16="http://schemas.microsoft.com/office/drawing/2014/main" id="{6B03214A-A08B-4EB1-936A-17C678A56078}"/>
              </a:ext>
            </a:extLst>
          </p:cNvPr>
          <p:cNvSpPr/>
          <p:nvPr/>
        </p:nvSpPr>
        <p:spPr bwMode="auto">
          <a:xfrm>
            <a:off x="5515495" y="2211763"/>
            <a:ext cx="4197807" cy="923925"/>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91" name="Group 390">
            <a:extLst>
              <a:ext uri="{FF2B5EF4-FFF2-40B4-BE49-F238E27FC236}">
                <a16:creationId xmlns:a16="http://schemas.microsoft.com/office/drawing/2014/main" id="{C813321C-E529-4304-A6D1-FD54DC090537}"/>
              </a:ext>
            </a:extLst>
          </p:cNvPr>
          <p:cNvGrpSpPr/>
          <p:nvPr/>
        </p:nvGrpSpPr>
        <p:grpSpPr>
          <a:xfrm>
            <a:off x="6065041" y="2100467"/>
            <a:ext cx="3057775" cy="2042956"/>
            <a:chOff x="2614674" y="3027330"/>
            <a:chExt cx="3057775" cy="2042956"/>
          </a:xfrm>
        </p:grpSpPr>
        <p:cxnSp>
          <p:nvCxnSpPr>
            <p:cNvPr id="392" name="Straight Connector 391">
              <a:extLst>
                <a:ext uri="{FF2B5EF4-FFF2-40B4-BE49-F238E27FC236}">
                  <a16:creationId xmlns:a16="http://schemas.microsoft.com/office/drawing/2014/main" id="{1F50E703-CD5B-4DAF-ADFC-E851B8F431CE}"/>
                </a:ext>
              </a:extLst>
            </p:cNvPr>
            <p:cNvCxnSpPr>
              <a:cxnSpLocks/>
              <a:endCxn id="418" idx="2"/>
            </p:cNvCxnSpPr>
            <p:nvPr/>
          </p:nvCxnSpPr>
          <p:spPr>
            <a:xfrm flipH="1">
              <a:off x="3483099" y="3027330"/>
              <a:ext cx="2390" cy="204295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93" name="Group 392">
              <a:extLst>
                <a:ext uri="{FF2B5EF4-FFF2-40B4-BE49-F238E27FC236}">
                  <a16:creationId xmlns:a16="http://schemas.microsoft.com/office/drawing/2014/main" id="{623CBAD4-9BDB-4841-A42C-55134F1AF216}"/>
                </a:ext>
              </a:extLst>
            </p:cNvPr>
            <p:cNvGrpSpPr/>
            <p:nvPr/>
          </p:nvGrpSpPr>
          <p:grpSpPr>
            <a:xfrm>
              <a:off x="3263369" y="4932189"/>
              <a:ext cx="2409080" cy="100096"/>
              <a:chOff x="1121512" y="4577223"/>
              <a:chExt cx="2941905" cy="110522"/>
            </a:xfrm>
          </p:grpSpPr>
          <p:cxnSp>
            <p:nvCxnSpPr>
              <p:cNvPr id="462" name="Straight Connector 461">
                <a:extLst>
                  <a:ext uri="{FF2B5EF4-FFF2-40B4-BE49-F238E27FC236}">
                    <a16:creationId xmlns:a16="http://schemas.microsoft.com/office/drawing/2014/main" id="{5F9A0472-6F6C-454E-AF21-4ACAB342B317}"/>
                  </a:ext>
                </a:extLst>
              </p:cNvPr>
              <p:cNvCxnSpPr>
                <a:cxnSpLocks/>
              </p:cNvCxnSpPr>
              <p:nvPr/>
            </p:nvCxnSpPr>
            <p:spPr>
              <a:xfrm>
                <a:off x="1121512" y="4687745"/>
                <a:ext cx="2941905"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72" name="Straight Connector 471">
                <a:extLst>
                  <a:ext uri="{FF2B5EF4-FFF2-40B4-BE49-F238E27FC236}">
                    <a16:creationId xmlns:a16="http://schemas.microsoft.com/office/drawing/2014/main" id="{F87D0565-45FF-4B49-A480-30C3D5A6B64A}"/>
                  </a:ext>
                </a:extLst>
              </p:cNvPr>
              <p:cNvCxnSpPr>
                <a:cxnSpLocks/>
              </p:cNvCxnSpPr>
              <p:nvPr/>
            </p:nvCxnSpPr>
            <p:spPr>
              <a:xfrm>
                <a:off x="4063417" y="4590891"/>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76" name="Straight Connector 475">
                <a:extLst>
                  <a:ext uri="{FF2B5EF4-FFF2-40B4-BE49-F238E27FC236}">
                    <a16:creationId xmlns:a16="http://schemas.microsoft.com/office/drawing/2014/main" id="{700E2F46-A9F0-49E6-81C1-20C3FF44F72C}"/>
                  </a:ext>
                </a:extLst>
              </p:cNvPr>
              <p:cNvCxnSpPr>
                <a:cxnSpLocks/>
              </p:cNvCxnSpPr>
              <p:nvPr/>
            </p:nvCxnSpPr>
            <p:spPr>
              <a:xfrm>
                <a:off x="1125389" y="4585112"/>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78" name="Straight Connector 477">
                <a:extLst>
                  <a:ext uri="{FF2B5EF4-FFF2-40B4-BE49-F238E27FC236}">
                    <a16:creationId xmlns:a16="http://schemas.microsoft.com/office/drawing/2014/main" id="{3B9436C4-2F99-4E73-A29D-E7131753B5C1}"/>
                  </a:ext>
                </a:extLst>
              </p:cNvPr>
              <p:cNvCxnSpPr>
                <a:cxnSpLocks/>
              </p:cNvCxnSpPr>
              <p:nvPr/>
            </p:nvCxnSpPr>
            <p:spPr>
              <a:xfrm>
                <a:off x="1878817" y="45772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79" name="Straight Connector 478">
                <a:extLst>
                  <a:ext uri="{FF2B5EF4-FFF2-40B4-BE49-F238E27FC236}">
                    <a16:creationId xmlns:a16="http://schemas.microsoft.com/office/drawing/2014/main" id="{90F92113-8EBE-4DA8-A389-7B03129BBC2C}"/>
                  </a:ext>
                </a:extLst>
              </p:cNvPr>
              <p:cNvCxnSpPr>
                <a:cxnSpLocks/>
              </p:cNvCxnSpPr>
              <p:nvPr/>
            </p:nvCxnSpPr>
            <p:spPr>
              <a:xfrm>
                <a:off x="2645526" y="45836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418" name="Graphic 417">
              <a:extLst>
                <a:ext uri="{FF2B5EF4-FFF2-40B4-BE49-F238E27FC236}">
                  <a16:creationId xmlns:a16="http://schemas.microsoft.com/office/drawing/2014/main" id="{A98D881C-BF9B-49B6-A7BB-52B13C0297E1}"/>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3296121" y="4968297"/>
              <a:ext cx="373956" cy="101989"/>
            </a:xfrm>
            <a:prstGeom prst="rect">
              <a:avLst/>
            </a:prstGeom>
          </p:spPr>
        </p:pic>
        <p:pic>
          <p:nvPicPr>
            <p:cNvPr id="419" name="Graphic 418">
              <a:extLst>
                <a:ext uri="{FF2B5EF4-FFF2-40B4-BE49-F238E27FC236}">
                  <a16:creationId xmlns:a16="http://schemas.microsoft.com/office/drawing/2014/main" id="{145A3DCA-5E62-4898-98C2-B05DDEC861F5}"/>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3412268" y="3989053"/>
              <a:ext cx="155363" cy="144264"/>
            </a:xfrm>
            <a:prstGeom prst="rect">
              <a:avLst/>
            </a:prstGeom>
          </p:spPr>
        </p:pic>
        <p:cxnSp>
          <p:nvCxnSpPr>
            <p:cNvPr id="420" name="Straight Connector 419">
              <a:extLst>
                <a:ext uri="{FF2B5EF4-FFF2-40B4-BE49-F238E27FC236}">
                  <a16:creationId xmlns:a16="http://schemas.microsoft.com/office/drawing/2014/main" id="{E6C72557-FD3B-4B8E-BDDF-85F9F523F4D2}"/>
                </a:ext>
              </a:extLst>
            </p:cNvPr>
            <p:cNvCxnSpPr>
              <a:cxnSpLocks/>
            </p:cNvCxnSpPr>
            <p:nvPr/>
          </p:nvCxnSpPr>
          <p:spPr>
            <a:xfrm>
              <a:off x="2614674" y="3915841"/>
              <a:ext cx="1824456"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21" name="Straight Connector 420">
              <a:extLst>
                <a:ext uri="{FF2B5EF4-FFF2-40B4-BE49-F238E27FC236}">
                  <a16:creationId xmlns:a16="http://schemas.microsoft.com/office/drawing/2014/main" id="{5663B917-D942-41AC-89E8-BB2316ED3EA2}"/>
                </a:ext>
              </a:extLst>
            </p:cNvPr>
            <p:cNvCxnSpPr/>
            <p:nvPr/>
          </p:nvCxnSpPr>
          <p:spPr>
            <a:xfrm>
              <a:off x="4447393"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22" name="Straight Connector 421">
              <a:extLst>
                <a:ext uri="{FF2B5EF4-FFF2-40B4-BE49-F238E27FC236}">
                  <a16:creationId xmlns:a16="http://schemas.microsoft.com/office/drawing/2014/main" id="{F89864A4-FDD0-4CDB-BCAF-FDAA8AAA7608}"/>
                </a:ext>
              </a:extLst>
            </p:cNvPr>
            <p:cNvCxnSpPr/>
            <p:nvPr/>
          </p:nvCxnSpPr>
          <p:spPr>
            <a:xfrm>
              <a:off x="3857342"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pic>
          <p:nvPicPr>
            <p:cNvPr id="423" name="Graphic 422">
              <a:extLst>
                <a:ext uri="{FF2B5EF4-FFF2-40B4-BE49-F238E27FC236}">
                  <a16:creationId xmlns:a16="http://schemas.microsoft.com/office/drawing/2014/main" id="{C38AA5C2-A159-4AB4-BDD5-052D89B1DABC}"/>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3390454" y="3455968"/>
              <a:ext cx="179094" cy="97688"/>
            </a:xfrm>
            <a:prstGeom prst="rect">
              <a:avLst/>
            </a:prstGeom>
          </p:spPr>
        </p:pic>
        <p:pic>
          <p:nvPicPr>
            <p:cNvPr id="424" name="Graphic 423">
              <a:extLst>
                <a:ext uri="{FF2B5EF4-FFF2-40B4-BE49-F238E27FC236}">
                  <a16:creationId xmlns:a16="http://schemas.microsoft.com/office/drawing/2014/main" id="{1F71858D-0961-457F-B5BF-FC0790D2AF0C}"/>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3394372" y="3853121"/>
              <a:ext cx="179094" cy="97688"/>
            </a:xfrm>
            <a:prstGeom prst="rect">
              <a:avLst/>
            </a:prstGeom>
          </p:spPr>
        </p:pic>
        <p:pic>
          <p:nvPicPr>
            <p:cNvPr id="425" name="Graphic 424">
              <a:extLst>
                <a:ext uri="{FF2B5EF4-FFF2-40B4-BE49-F238E27FC236}">
                  <a16:creationId xmlns:a16="http://schemas.microsoft.com/office/drawing/2014/main" id="{9D0D6B9A-E958-450B-8448-861C17EE02AA}"/>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3394372" y="3083790"/>
              <a:ext cx="179094" cy="97688"/>
            </a:xfrm>
            <a:prstGeom prst="rect">
              <a:avLst/>
            </a:prstGeom>
          </p:spPr>
        </p:pic>
      </p:grpSp>
      <p:sp>
        <p:nvSpPr>
          <p:cNvPr id="480" name="Rectangle 479">
            <a:extLst>
              <a:ext uri="{FF2B5EF4-FFF2-40B4-BE49-F238E27FC236}">
                <a16:creationId xmlns:a16="http://schemas.microsoft.com/office/drawing/2014/main" id="{2C15DBB8-4C88-4FC1-B4CE-A18273E0CD74}"/>
              </a:ext>
            </a:extLst>
          </p:cNvPr>
          <p:cNvSpPr/>
          <p:nvPr/>
        </p:nvSpPr>
        <p:spPr bwMode="auto">
          <a:xfrm>
            <a:off x="6357763" y="3498531"/>
            <a:ext cx="314436" cy="1843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5" name="Group 494">
            <a:extLst>
              <a:ext uri="{FF2B5EF4-FFF2-40B4-BE49-F238E27FC236}">
                <a16:creationId xmlns:a16="http://schemas.microsoft.com/office/drawing/2014/main" id="{E5E0BAD5-1309-44DC-A2B2-3D54A7F781C1}"/>
              </a:ext>
            </a:extLst>
          </p:cNvPr>
          <p:cNvGrpSpPr/>
          <p:nvPr/>
        </p:nvGrpSpPr>
        <p:grpSpPr>
          <a:xfrm>
            <a:off x="7816731" y="2620567"/>
            <a:ext cx="370338" cy="327772"/>
            <a:chOff x="4723767" y="3080378"/>
            <a:chExt cx="439858" cy="389301"/>
          </a:xfrm>
        </p:grpSpPr>
        <p:pic>
          <p:nvPicPr>
            <p:cNvPr id="496" name="Picture 495">
              <a:extLst>
                <a:ext uri="{FF2B5EF4-FFF2-40B4-BE49-F238E27FC236}">
                  <a16:creationId xmlns:a16="http://schemas.microsoft.com/office/drawing/2014/main" id="{FD7721AD-BD29-45D5-A193-D487818FE66F}"/>
                </a:ext>
              </a:extLst>
            </p:cNvPr>
            <p:cNvPicPr>
              <a:picLocks noChangeAspect="1"/>
            </p:cNvPicPr>
            <p:nvPr/>
          </p:nvPicPr>
          <p:blipFill rotWithShape="1">
            <a:blip r:embed="rId39"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497" name="Group 496">
              <a:extLst>
                <a:ext uri="{FF2B5EF4-FFF2-40B4-BE49-F238E27FC236}">
                  <a16:creationId xmlns:a16="http://schemas.microsoft.com/office/drawing/2014/main" id="{EDACD206-8490-433E-A925-4C4296BDF955}"/>
                </a:ext>
              </a:extLst>
            </p:cNvPr>
            <p:cNvGrpSpPr/>
            <p:nvPr/>
          </p:nvGrpSpPr>
          <p:grpSpPr>
            <a:xfrm>
              <a:off x="4723767" y="3080378"/>
              <a:ext cx="439858" cy="389301"/>
              <a:chOff x="3131835" y="4047725"/>
              <a:chExt cx="439858" cy="389301"/>
            </a:xfrm>
          </p:grpSpPr>
          <p:grpSp>
            <p:nvGrpSpPr>
              <p:cNvPr id="498" name="Group 497">
                <a:extLst>
                  <a:ext uri="{FF2B5EF4-FFF2-40B4-BE49-F238E27FC236}">
                    <a16:creationId xmlns:a16="http://schemas.microsoft.com/office/drawing/2014/main" id="{8BAD9C67-AD04-4A20-AB10-6545021D752D}"/>
                  </a:ext>
                </a:extLst>
              </p:cNvPr>
              <p:cNvGrpSpPr/>
              <p:nvPr/>
            </p:nvGrpSpPr>
            <p:grpSpPr>
              <a:xfrm>
                <a:off x="3131835" y="4047725"/>
                <a:ext cx="182560" cy="348911"/>
                <a:chOff x="2136298" y="4226790"/>
                <a:chExt cx="196678" cy="375893"/>
              </a:xfrm>
            </p:grpSpPr>
            <p:sp>
              <p:nvSpPr>
                <p:cNvPr id="502" name="Rectangle 501">
                  <a:extLst>
                    <a:ext uri="{FF2B5EF4-FFF2-40B4-BE49-F238E27FC236}">
                      <a16:creationId xmlns:a16="http://schemas.microsoft.com/office/drawing/2014/main" id="{52887111-C36A-496E-844C-072F77721158}"/>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3" name="server">
                  <a:extLst>
                    <a:ext uri="{FF2B5EF4-FFF2-40B4-BE49-F238E27FC236}">
                      <a16:creationId xmlns:a16="http://schemas.microsoft.com/office/drawing/2014/main" id="{DB7AC3B7-9832-41FA-AA40-5612962728B1}"/>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499" name="Oval 498">
                <a:extLst>
                  <a:ext uri="{FF2B5EF4-FFF2-40B4-BE49-F238E27FC236}">
                    <a16:creationId xmlns:a16="http://schemas.microsoft.com/office/drawing/2014/main" id="{BFCC984B-5CCA-4D2C-989A-6B10BD4F1545}"/>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0" name="Picture 499">
                <a:extLst>
                  <a:ext uri="{FF2B5EF4-FFF2-40B4-BE49-F238E27FC236}">
                    <a16:creationId xmlns:a16="http://schemas.microsoft.com/office/drawing/2014/main" id="{C1929E50-09D8-48DE-B7BF-54C074CFC8C8}"/>
                  </a:ext>
                </a:extLst>
              </p:cNvPr>
              <p:cNvPicPr>
                <a:picLocks noChangeAspect="1"/>
              </p:cNvPicPr>
              <p:nvPr/>
            </p:nvPicPr>
            <p:blipFill rotWithShape="1">
              <a:blip r:embed="rId40"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01" name="Freeform 6">
                <a:extLst>
                  <a:ext uri="{FF2B5EF4-FFF2-40B4-BE49-F238E27FC236}">
                    <a16:creationId xmlns:a16="http://schemas.microsoft.com/office/drawing/2014/main" id="{8809B6EA-7791-4974-9D8E-2A85490219F0}"/>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504" name="Group 503">
            <a:extLst>
              <a:ext uri="{FF2B5EF4-FFF2-40B4-BE49-F238E27FC236}">
                <a16:creationId xmlns:a16="http://schemas.microsoft.com/office/drawing/2014/main" id="{43E1F88F-F073-4536-A210-7A5D87327A9A}"/>
              </a:ext>
            </a:extLst>
          </p:cNvPr>
          <p:cNvGrpSpPr/>
          <p:nvPr/>
        </p:nvGrpSpPr>
        <p:grpSpPr>
          <a:xfrm>
            <a:off x="7227587" y="2620567"/>
            <a:ext cx="370338" cy="327772"/>
            <a:chOff x="4723767" y="3080378"/>
            <a:chExt cx="439858" cy="389301"/>
          </a:xfrm>
        </p:grpSpPr>
        <p:pic>
          <p:nvPicPr>
            <p:cNvPr id="505" name="Picture 504">
              <a:extLst>
                <a:ext uri="{FF2B5EF4-FFF2-40B4-BE49-F238E27FC236}">
                  <a16:creationId xmlns:a16="http://schemas.microsoft.com/office/drawing/2014/main" id="{DE937633-2255-4F1D-9059-0FC656E45B5E}"/>
                </a:ext>
              </a:extLst>
            </p:cNvPr>
            <p:cNvPicPr>
              <a:picLocks noChangeAspect="1"/>
            </p:cNvPicPr>
            <p:nvPr/>
          </p:nvPicPr>
          <p:blipFill rotWithShape="1">
            <a:blip r:embed="rId39"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06" name="Group 505">
              <a:extLst>
                <a:ext uri="{FF2B5EF4-FFF2-40B4-BE49-F238E27FC236}">
                  <a16:creationId xmlns:a16="http://schemas.microsoft.com/office/drawing/2014/main" id="{DACDB8BF-6AE1-4136-B3A0-097D73748A18}"/>
                </a:ext>
              </a:extLst>
            </p:cNvPr>
            <p:cNvGrpSpPr/>
            <p:nvPr/>
          </p:nvGrpSpPr>
          <p:grpSpPr>
            <a:xfrm>
              <a:off x="4723767" y="3080378"/>
              <a:ext cx="439858" cy="389301"/>
              <a:chOff x="3131835" y="4047725"/>
              <a:chExt cx="439858" cy="389301"/>
            </a:xfrm>
          </p:grpSpPr>
          <p:grpSp>
            <p:nvGrpSpPr>
              <p:cNvPr id="507" name="Group 506">
                <a:extLst>
                  <a:ext uri="{FF2B5EF4-FFF2-40B4-BE49-F238E27FC236}">
                    <a16:creationId xmlns:a16="http://schemas.microsoft.com/office/drawing/2014/main" id="{48C95DC0-097B-496F-9093-CD245607E4DA}"/>
                  </a:ext>
                </a:extLst>
              </p:cNvPr>
              <p:cNvGrpSpPr/>
              <p:nvPr/>
            </p:nvGrpSpPr>
            <p:grpSpPr>
              <a:xfrm>
                <a:off x="3131835" y="4047725"/>
                <a:ext cx="182560" cy="348911"/>
                <a:chOff x="2136298" y="4226790"/>
                <a:chExt cx="196678" cy="375893"/>
              </a:xfrm>
            </p:grpSpPr>
            <p:sp>
              <p:nvSpPr>
                <p:cNvPr id="511" name="Rectangle 510">
                  <a:extLst>
                    <a:ext uri="{FF2B5EF4-FFF2-40B4-BE49-F238E27FC236}">
                      <a16:creationId xmlns:a16="http://schemas.microsoft.com/office/drawing/2014/main" id="{32C83D9A-49B5-4B4E-A132-55766DA51857}"/>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2" name="server">
                  <a:extLst>
                    <a:ext uri="{FF2B5EF4-FFF2-40B4-BE49-F238E27FC236}">
                      <a16:creationId xmlns:a16="http://schemas.microsoft.com/office/drawing/2014/main" id="{BC00B10E-1EF4-40BA-BDCC-2121123F8D86}"/>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08" name="Oval 507">
                <a:extLst>
                  <a:ext uri="{FF2B5EF4-FFF2-40B4-BE49-F238E27FC236}">
                    <a16:creationId xmlns:a16="http://schemas.microsoft.com/office/drawing/2014/main" id="{EC9AA684-65BF-4C73-AE5D-1E5201BAC2D9}"/>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9" name="Picture 508">
                <a:extLst>
                  <a:ext uri="{FF2B5EF4-FFF2-40B4-BE49-F238E27FC236}">
                    <a16:creationId xmlns:a16="http://schemas.microsoft.com/office/drawing/2014/main" id="{43212D8E-34F3-42FF-8354-238E400ED70C}"/>
                  </a:ext>
                </a:extLst>
              </p:cNvPr>
              <p:cNvPicPr>
                <a:picLocks noChangeAspect="1"/>
              </p:cNvPicPr>
              <p:nvPr/>
            </p:nvPicPr>
            <p:blipFill rotWithShape="1">
              <a:blip r:embed="rId40"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10" name="Freeform 6">
                <a:extLst>
                  <a:ext uri="{FF2B5EF4-FFF2-40B4-BE49-F238E27FC236}">
                    <a16:creationId xmlns:a16="http://schemas.microsoft.com/office/drawing/2014/main" id="{49725E13-786E-4EE2-A0F2-96C14D58AAC7}"/>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513" name="Rectangle 10">
            <a:extLst>
              <a:ext uri="{FF2B5EF4-FFF2-40B4-BE49-F238E27FC236}">
                <a16:creationId xmlns:a16="http://schemas.microsoft.com/office/drawing/2014/main" id="{13852F78-FC76-4B9D-AA81-1090DAAD055D}"/>
              </a:ext>
            </a:extLst>
          </p:cNvPr>
          <p:cNvSpPr/>
          <p:nvPr/>
        </p:nvSpPr>
        <p:spPr bwMode="auto">
          <a:xfrm>
            <a:off x="8463652" y="2146872"/>
            <a:ext cx="1375204" cy="184678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914400" h="914400">
                <a:moveTo>
                  <a:pt x="0" y="0"/>
                </a:moveTo>
                <a:lnTo>
                  <a:pt x="914400" y="0"/>
                </a:lnTo>
                <a:lnTo>
                  <a:pt x="914400"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3C6C"/>
              </a:solidFill>
              <a:effectLst/>
              <a:uLnTx/>
              <a:uFillTx/>
              <a:latin typeface="Segoe UI"/>
              <a:ea typeface="Segoe UI" pitchFamily="34" charset="0"/>
              <a:cs typeface="Segoe UI" pitchFamily="34" charset="0"/>
            </a:endParaRPr>
          </a:p>
        </p:txBody>
      </p:sp>
      <p:sp>
        <p:nvSpPr>
          <p:cNvPr id="514" name="Rectangle 10">
            <a:extLst>
              <a:ext uri="{FF2B5EF4-FFF2-40B4-BE49-F238E27FC236}">
                <a16:creationId xmlns:a16="http://schemas.microsoft.com/office/drawing/2014/main" id="{4DE44BDF-F9B6-4554-8F9E-E0EB63C3095C}"/>
              </a:ext>
            </a:extLst>
          </p:cNvPr>
          <p:cNvSpPr/>
          <p:nvPr/>
        </p:nvSpPr>
        <p:spPr bwMode="auto">
          <a:xfrm rot="10800000">
            <a:off x="8277949" y="2147786"/>
            <a:ext cx="1518012" cy="1845947"/>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3192673 w 4107073"/>
              <a:gd name="connsiteY0" fmla="*/ 0 h 914400"/>
              <a:gd name="connsiteX1" fmla="*/ 4107073 w 4107073"/>
              <a:gd name="connsiteY1" fmla="*/ 0 h 914400"/>
              <a:gd name="connsiteX2" fmla="*/ 4107073 w 4107073"/>
              <a:gd name="connsiteY2" fmla="*/ 914400 h 914400"/>
              <a:gd name="connsiteX3" fmla="*/ 0 w 4107073"/>
              <a:gd name="connsiteY3" fmla="*/ 914400 h 914400"/>
              <a:gd name="connsiteX0" fmla="*/ 2243407 w 4107073"/>
              <a:gd name="connsiteY0" fmla="*/ 1404 h 914400"/>
              <a:gd name="connsiteX1" fmla="*/ 4107073 w 4107073"/>
              <a:gd name="connsiteY1" fmla="*/ 0 h 914400"/>
              <a:gd name="connsiteX2" fmla="*/ 4107073 w 4107073"/>
              <a:gd name="connsiteY2" fmla="*/ 914400 h 914400"/>
              <a:gd name="connsiteX3" fmla="*/ 0 w 4107073"/>
              <a:gd name="connsiteY3" fmla="*/ 914400 h 914400"/>
              <a:gd name="connsiteX0" fmla="*/ 2213109 w 4107073"/>
              <a:gd name="connsiteY0" fmla="*/ 0 h 918614"/>
              <a:gd name="connsiteX1" fmla="*/ 4107073 w 4107073"/>
              <a:gd name="connsiteY1" fmla="*/ 4214 h 918614"/>
              <a:gd name="connsiteX2" fmla="*/ 4107073 w 4107073"/>
              <a:gd name="connsiteY2" fmla="*/ 918614 h 918614"/>
              <a:gd name="connsiteX3" fmla="*/ 0 w 4107073"/>
              <a:gd name="connsiteY3" fmla="*/ 918614 h 918614"/>
              <a:gd name="connsiteX0" fmla="*/ 2213109 w 4107073"/>
              <a:gd name="connsiteY0" fmla="*/ 0 h 915805"/>
              <a:gd name="connsiteX1" fmla="*/ 4107073 w 4107073"/>
              <a:gd name="connsiteY1" fmla="*/ 1405 h 915805"/>
              <a:gd name="connsiteX2" fmla="*/ 4107073 w 4107073"/>
              <a:gd name="connsiteY2" fmla="*/ 915805 h 915805"/>
              <a:gd name="connsiteX3" fmla="*/ 0 w 4107073"/>
              <a:gd name="connsiteY3" fmla="*/ 915805 h 915805"/>
              <a:gd name="connsiteX0" fmla="*/ 2658011 w 4551975"/>
              <a:gd name="connsiteY0" fmla="*/ 0 h 915805"/>
              <a:gd name="connsiteX1" fmla="*/ 4551975 w 4551975"/>
              <a:gd name="connsiteY1" fmla="*/ 1405 h 915805"/>
              <a:gd name="connsiteX2" fmla="*/ 4551975 w 4551975"/>
              <a:gd name="connsiteY2" fmla="*/ 915805 h 915805"/>
              <a:gd name="connsiteX3" fmla="*/ 0 w 4551975"/>
              <a:gd name="connsiteY3" fmla="*/ 915805 h 915805"/>
              <a:gd name="connsiteX0" fmla="*/ 2185614 w 4551975"/>
              <a:gd name="connsiteY0" fmla="*/ 130 h 914400"/>
              <a:gd name="connsiteX1" fmla="*/ 4551975 w 4551975"/>
              <a:gd name="connsiteY1" fmla="*/ 0 h 914400"/>
              <a:gd name="connsiteX2" fmla="*/ 4551975 w 4551975"/>
              <a:gd name="connsiteY2" fmla="*/ 914400 h 914400"/>
              <a:gd name="connsiteX3" fmla="*/ 0 w 455197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551975" h="914400">
                <a:moveTo>
                  <a:pt x="2185614" y="130"/>
                </a:moveTo>
                <a:lnTo>
                  <a:pt x="4551975" y="0"/>
                </a:lnTo>
                <a:lnTo>
                  <a:pt x="4551975"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5" name="Rectangle 115">
            <a:extLst>
              <a:ext uri="{FF2B5EF4-FFF2-40B4-BE49-F238E27FC236}">
                <a16:creationId xmlns:a16="http://schemas.microsoft.com/office/drawing/2014/main" id="{03EF79C1-2643-45E1-A911-4E66673ACFBB}"/>
              </a:ext>
            </a:extLst>
          </p:cNvPr>
          <p:cNvSpPr/>
          <p:nvPr/>
        </p:nvSpPr>
        <p:spPr bwMode="auto">
          <a:xfrm>
            <a:off x="8280751" y="2864364"/>
            <a:ext cx="186624"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16" name="Rectangle 115">
            <a:extLst>
              <a:ext uri="{FF2B5EF4-FFF2-40B4-BE49-F238E27FC236}">
                <a16:creationId xmlns:a16="http://schemas.microsoft.com/office/drawing/2014/main" id="{1D8340A2-5820-4B61-8710-4C41767680D7}"/>
              </a:ext>
            </a:extLst>
          </p:cNvPr>
          <p:cNvSpPr/>
          <p:nvPr/>
        </p:nvSpPr>
        <p:spPr bwMode="auto">
          <a:xfrm flipH="1">
            <a:off x="8506692" y="2861990"/>
            <a:ext cx="1326116"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17" name="Graphic 516">
            <a:extLst>
              <a:ext uri="{FF2B5EF4-FFF2-40B4-BE49-F238E27FC236}">
                <a16:creationId xmlns:a16="http://schemas.microsoft.com/office/drawing/2014/main" id="{E465E2D0-04F1-4337-8191-C6363DBA8C1B}"/>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rot="16200000">
            <a:off x="9636461" y="2937795"/>
            <a:ext cx="373956" cy="101989"/>
          </a:xfrm>
          <a:prstGeom prst="rect">
            <a:avLst/>
          </a:prstGeom>
        </p:spPr>
      </p:pic>
      <p:grpSp>
        <p:nvGrpSpPr>
          <p:cNvPr id="518" name="Group 517">
            <a:extLst>
              <a:ext uri="{FF2B5EF4-FFF2-40B4-BE49-F238E27FC236}">
                <a16:creationId xmlns:a16="http://schemas.microsoft.com/office/drawing/2014/main" id="{B6FEC447-BF2A-4A64-825C-360EDDAC4D2E}"/>
              </a:ext>
            </a:extLst>
          </p:cNvPr>
          <p:cNvGrpSpPr/>
          <p:nvPr/>
        </p:nvGrpSpPr>
        <p:grpSpPr>
          <a:xfrm>
            <a:off x="8390666" y="2620567"/>
            <a:ext cx="370338" cy="327772"/>
            <a:chOff x="4723767" y="3080378"/>
            <a:chExt cx="439858" cy="389301"/>
          </a:xfrm>
        </p:grpSpPr>
        <p:pic>
          <p:nvPicPr>
            <p:cNvPr id="519" name="Picture 518">
              <a:extLst>
                <a:ext uri="{FF2B5EF4-FFF2-40B4-BE49-F238E27FC236}">
                  <a16:creationId xmlns:a16="http://schemas.microsoft.com/office/drawing/2014/main" id="{0DE57C01-2BB2-4D24-BB39-0CC0A8FC52C3}"/>
                </a:ext>
              </a:extLst>
            </p:cNvPr>
            <p:cNvPicPr>
              <a:picLocks noChangeAspect="1"/>
            </p:cNvPicPr>
            <p:nvPr/>
          </p:nvPicPr>
          <p:blipFill rotWithShape="1">
            <a:blip r:embed="rId39"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20" name="Group 519">
              <a:extLst>
                <a:ext uri="{FF2B5EF4-FFF2-40B4-BE49-F238E27FC236}">
                  <a16:creationId xmlns:a16="http://schemas.microsoft.com/office/drawing/2014/main" id="{2F3BFF44-E349-467B-B783-31EB7F619D0C}"/>
                </a:ext>
              </a:extLst>
            </p:cNvPr>
            <p:cNvGrpSpPr/>
            <p:nvPr/>
          </p:nvGrpSpPr>
          <p:grpSpPr>
            <a:xfrm>
              <a:off x="4723767" y="3080378"/>
              <a:ext cx="439858" cy="389301"/>
              <a:chOff x="3131835" y="4047725"/>
              <a:chExt cx="439858" cy="389301"/>
            </a:xfrm>
          </p:grpSpPr>
          <p:grpSp>
            <p:nvGrpSpPr>
              <p:cNvPr id="521" name="Group 520">
                <a:extLst>
                  <a:ext uri="{FF2B5EF4-FFF2-40B4-BE49-F238E27FC236}">
                    <a16:creationId xmlns:a16="http://schemas.microsoft.com/office/drawing/2014/main" id="{E989F92C-5FCF-44F8-AB2A-C5B6DD287B3F}"/>
                  </a:ext>
                </a:extLst>
              </p:cNvPr>
              <p:cNvGrpSpPr/>
              <p:nvPr/>
            </p:nvGrpSpPr>
            <p:grpSpPr>
              <a:xfrm>
                <a:off x="3131835" y="4047725"/>
                <a:ext cx="182560" cy="348911"/>
                <a:chOff x="2136298" y="4226790"/>
                <a:chExt cx="196678" cy="375893"/>
              </a:xfrm>
            </p:grpSpPr>
            <p:sp>
              <p:nvSpPr>
                <p:cNvPr id="525" name="Rectangle 524">
                  <a:extLst>
                    <a:ext uri="{FF2B5EF4-FFF2-40B4-BE49-F238E27FC236}">
                      <a16:creationId xmlns:a16="http://schemas.microsoft.com/office/drawing/2014/main" id="{783661AD-8FC6-4906-AB9F-7CA18DF16250}"/>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6" name="server">
                  <a:extLst>
                    <a:ext uri="{FF2B5EF4-FFF2-40B4-BE49-F238E27FC236}">
                      <a16:creationId xmlns:a16="http://schemas.microsoft.com/office/drawing/2014/main" id="{10B76403-48ED-477A-8974-8F932512BB7D}"/>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22" name="Oval 521">
                <a:extLst>
                  <a:ext uri="{FF2B5EF4-FFF2-40B4-BE49-F238E27FC236}">
                    <a16:creationId xmlns:a16="http://schemas.microsoft.com/office/drawing/2014/main" id="{B5422B7B-2A4F-43EF-B95E-ABB6F75F54B8}"/>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23" name="Picture 522">
                <a:extLst>
                  <a:ext uri="{FF2B5EF4-FFF2-40B4-BE49-F238E27FC236}">
                    <a16:creationId xmlns:a16="http://schemas.microsoft.com/office/drawing/2014/main" id="{DF00F077-D3C1-4E91-80AF-3B7A9EE0B109}"/>
                  </a:ext>
                </a:extLst>
              </p:cNvPr>
              <p:cNvPicPr>
                <a:picLocks noChangeAspect="1"/>
              </p:cNvPicPr>
              <p:nvPr/>
            </p:nvPicPr>
            <p:blipFill rotWithShape="1">
              <a:blip r:embed="rId40"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24" name="Freeform 6">
                <a:extLst>
                  <a:ext uri="{FF2B5EF4-FFF2-40B4-BE49-F238E27FC236}">
                    <a16:creationId xmlns:a16="http://schemas.microsoft.com/office/drawing/2014/main" id="{C3EAF93B-FE7E-4751-BD3B-6F4315687F29}"/>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527" name="Rectangle 115">
            <a:extLst>
              <a:ext uri="{FF2B5EF4-FFF2-40B4-BE49-F238E27FC236}">
                <a16:creationId xmlns:a16="http://schemas.microsoft.com/office/drawing/2014/main" id="{C5724EA0-BE96-465A-95B4-2B062718D644}"/>
              </a:ext>
            </a:extLst>
          </p:cNvPr>
          <p:cNvSpPr/>
          <p:nvPr/>
        </p:nvSpPr>
        <p:spPr bwMode="auto">
          <a:xfrm>
            <a:off x="9623333" y="2146872"/>
            <a:ext cx="172138" cy="448687"/>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28" name="Rectangle 115">
            <a:extLst>
              <a:ext uri="{FF2B5EF4-FFF2-40B4-BE49-F238E27FC236}">
                <a16:creationId xmlns:a16="http://schemas.microsoft.com/office/drawing/2014/main" id="{6AD38C28-235E-4131-B1EB-209DF759A153}"/>
              </a:ext>
            </a:extLst>
          </p:cNvPr>
          <p:cNvSpPr/>
          <p:nvPr/>
        </p:nvSpPr>
        <p:spPr bwMode="auto">
          <a:xfrm flipV="1">
            <a:off x="9621672" y="2641865"/>
            <a:ext cx="217478" cy="152729"/>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29" name="Graphic 528">
            <a:extLst>
              <a:ext uri="{FF2B5EF4-FFF2-40B4-BE49-F238E27FC236}">
                <a16:creationId xmlns:a16="http://schemas.microsoft.com/office/drawing/2014/main" id="{E25D0456-72E9-45BB-9A12-E4F4BD2B5F8C}"/>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9741252" y="2690979"/>
            <a:ext cx="155363" cy="144264"/>
          </a:xfrm>
          <a:prstGeom prst="rect">
            <a:avLst/>
          </a:prstGeom>
        </p:spPr>
      </p:pic>
      <p:grpSp>
        <p:nvGrpSpPr>
          <p:cNvPr id="530" name="Group 529">
            <a:extLst>
              <a:ext uri="{FF2B5EF4-FFF2-40B4-BE49-F238E27FC236}">
                <a16:creationId xmlns:a16="http://schemas.microsoft.com/office/drawing/2014/main" id="{83AC6F6E-3FF5-4C11-888B-79C63AECC0F4}"/>
              </a:ext>
            </a:extLst>
          </p:cNvPr>
          <p:cNvGrpSpPr/>
          <p:nvPr/>
        </p:nvGrpSpPr>
        <p:grpSpPr>
          <a:xfrm>
            <a:off x="5930256" y="2296152"/>
            <a:ext cx="1164272" cy="187645"/>
            <a:chOff x="2479889" y="3223015"/>
            <a:chExt cx="1164272" cy="187645"/>
          </a:xfrm>
        </p:grpSpPr>
        <p:sp>
          <p:nvSpPr>
            <p:cNvPr id="531" name="Rectangle 530">
              <a:extLst>
                <a:ext uri="{FF2B5EF4-FFF2-40B4-BE49-F238E27FC236}">
                  <a16:creationId xmlns:a16="http://schemas.microsoft.com/office/drawing/2014/main" id="{ADA233C1-0C06-49BA-8509-21E88E172870}"/>
                </a:ext>
              </a:extLst>
            </p:cNvPr>
            <p:cNvSpPr/>
            <p:nvPr/>
          </p:nvSpPr>
          <p:spPr>
            <a:xfrm>
              <a:off x="2479889" y="3223015"/>
              <a:ext cx="1164272" cy="187645"/>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NGFW</a:t>
              </a:r>
            </a:p>
          </p:txBody>
        </p:sp>
        <p:pic>
          <p:nvPicPr>
            <p:cNvPr id="532" name="Graphic 531">
              <a:extLst>
                <a:ext uri="{FF2B5EF4-FFF2-40B4-BE49-F238E27FC236}">
                  <a16:creationId xmlns:a16="http://schemas.microsoft.com/office/drawing/2014/main" id="{473C22BE-F94E-432D-B5C8-D5E84124D287}"/>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3408869" y="3241368"/>
              <a:ext cx="155363" cy="144264"/>
            </a:xfrm>
            <a:prstGeom prst="rect">
              <a:avLst/>
            </a:prstGeom>
          </p:spPr>
        </p:pic>
        <p:sp>
          <p:nvSpPr>
            <p:cNvPr id="533" name="Commitments_EC4D">
              <a:extLst>
                <a:ext uri="{FF2B5EF4-FFF2-40B4-BE49-F238E27FC236}">
                  <a16:creationId xmlns:a16="http://schemas.microsoft.com/office/drawing/2014/main" id="{0A8CA8A0-2333-42A6-A9E1-9A9E1D89C38F}"/>
                </a:ext>
              </a:extLst>
            </p:cNvPr>
            <p:cNvSpPr>
              <a:spLocks noChangeAspect="1" noEditPoints="1"/>
            </p:cNvSpPr>
            <p:nvPr/>
          </p:nvSpPr>
          <p:spPr bwMode="auto">
            <a:xfrm>
              <a:off x="2541886" y="3261821"/>
              <a:ext cx="110871"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534" name="Graphic 533">
            <a:extLst>
              <a:ext uri="{FF2B5EF4-FFF2-40B4-BE49-F238E27FC236}">
                <a16:creationId xmlns:a16="http://schemas.microsoft.com/office/drawing/2014/main" id="{BE2C4B97-04C3-4BF3-AD54-B6CB5C72E598}"/>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9748292" y="2134117"/>
            <a:ext cx="155363" cy="144264"/>
          </a:xfrm>
          <a:prstGeom prst="rect">
            <a:avLst/>
          </a:prstGeom>
        </p:spPr>
      </p:pic>
      <p:grpSp>
        <p:nvGrpSpPr>
          <p:cNvPr id="535" name="Group 534">
            <a:extLst>
              <a:ext uri="{FF2B5EF4-FFF2-40B4-BE49-F238E27FC236}">
                <a16:creationId xmlns:a16="http://schemas.microsoft.com/office/drawing/2014/main" id="{7964DB0F-5722-4450-8A1A-5D28C24E8F79}"/>
              </a:ext>
            </a:extLst>
          </p:cNvPr>
          <p:cNvGrpSpPr/>
          <p:nvPr/>
        </p:nvGrpSpPr>
        <p:grpSpPr>
          <a:xfrm>
            <a:off x="5922824" y="2531453"/>
            <a:ext cx="833053" cy="527412"/>
            <a:chOff x="2144445" y="2968032"/>
            <a:chExt cx="879313" cy="527412"/>
          </a:xfrm>
        </p:grpSpPr>
        <p:sp>
          <p:nvSpPr>
            <p:cNvPr id="536" name="Rectangle 535">
              <a:extLst>
                <a:ext uri="{FF2B5EF4-FFF2-40B4-BE49-F238E27FC236}">
                  <a16:creationId xmlns:a16="http://schemas.microsoft.com/office/drawing/2014/main" id="{353F8936-B6E0-4ADE-B1D6-E1FB20681CF0}"/>
                </a:ext>
              </a:extLst>
            </p:cNvPr>
            <p:cNvSpPr/>
            <p:nvPr/>
          </p:nvSpPr>
          <p:spPr>
            <a:xfrm>
              <a:off x="2144445" y="3342645"/>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IPS</a:t>
              </a:r>
            </a:p>
          </p:txBody>
        </p:sp>
        <p:sp>
          <p:nvSpPr>
            <p:cNvPr id="537" name="Rectangle 536">
              <a:extLst>
                <a:ext uri="{FF2B5EF4-FFF2-40B4-BE49-F238E27FC236}">
                  <a16:creationId xmlns:a16="http://schemas.microsoft.com/office/drawing/2014/main" id="{E0025AA4-3867-464C-BFF1-AE77A51FE3CC}"/>
                </a:ext>
              </a:extLst>
            </p:cNvPr>
            <p:cNvSpPr/>
            <p:nvPr/>
          </p:nvSpPr>
          <p:spPr>
            <a:xfrm>
              <a:off x="2144446" y="2968032"/>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Edge DLP</a:t>
              </a:r>
            </a:p>
          </p:txBody>
        </p:sp>
        <p:sp>
          <p:nvSpPr>
            <p:cNvPr id="538" name="Rectangle 537">
              <a:extLst>
                <a:ext uri="{FF2B5EF4-FFF2-40B4-BE49-F238E27FC236}">
                  <a16:creationId xmlns:a16="http://schemas.microsoft.com/office/drawing/2014/main" id="{276D4682-066C-4BD8-89E6-08FBE58FBAEC}"/>
                </a:ext>
              </a:extLst>
            </p:cNvPr>
            <p:cNvSpPr/>
            <p:nvPr/>
          </p:nvSpPr>
          <p:spPr>
            <a:xfrm>
              <a:off x="2144446" y="3154662"/>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SSL Proxy</a:t>
              </a:r>
            </a:p>
          </p:txBody>
        </p:sp>
        <p:sp>
          <p:nvSpPr>
            <p:cNvPr id="539" name="Commitments_EC4D">
              <a:extLst>
                <a:ext uri="{FF2B5EF4-FFF2-40B4-BE49-F238E27FC236}">
                  <a16:creationId xmlns:a16="http://schemas.microsoft.com/office/drawing/2014/main" id="{81E91726-8578-4310-948B-6E58F3D9667A}"/>
                </a:ext>
              </a:extLst>
            </p:cNvPr>
            <p:cNvSpPr>
              <a:spLocks noChangeAspect="1" noEditPoints="1"/>
            </p:cNvSpPr>
            <p:nvPr/>
          </p:nvSpPr>
          <p:spPr bwMode="auto">
            <a:xfrm>
              <a:off x="2223657" y="2986641"/>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540" name="Commitments_EC4D">
              <a:extLst>
                <a:ext uri="{FF2B5EF4-FFF2-40B4-BE49-F238E27FC236}">
                  <a16:creationId xmlns:a16="http://schemas.microsoft.com/office/drawing/2014/main" id="{04DCD99D-5B04-4CA3-B7C5-FA9D2B8DAD5E}"/>
                </a:ext>
              </a:extLst>
            </p:cNvPr>
            <p:cNvSpPr>
              <a:spLocks noChangeAspect="1" noEditPoints="1"/>
            </p:cNvSpPr>
            <p:nvPr/>
          </p:nvSpPr>
          <p:spPr bwMode="auto">
            <a:xfrm>
              <a:off x="2210247" y="3186837"/>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541" name="Commitments_EC4D">
              <a:extLst>
                <a:ext uri="{FF2B5EF4-FFF2-40B4-BE49-F238E27FC236}">
                  <a16:creationId xmlns:a16="http://schemas.microsoft.com/office/drawing/2014/main" id="{F6F256D6-5E8D-454F-B578-FF6F49A3011F}"/>
                </a:ext>
              </a:extLst>
            </p:cNvPr>
            <p:cNvSpPr>
              <a:spLocks noChangeAspect="1" noEditPoints="1"/>
            </p:cNvSpPr>
            <p:nvPr/>
          </p:nvSpPr>
          <p:spPr bwMode="auto">
            <a:xfrm>
              <a:off x="2222036" y="3372522"/>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43" name="Group 542">
            <a:extLst>
              <a:ext uri="{FF2B5EF4-FFF2-40B4-BE49-F238E27FC236}">
                <a16:creationId xmlns:a16="http://schemas.microsoft.com/office/drawing/2014/main" id="{90E36A1E-03D3-4440-B992-077C139F2799}"/>
              </a:ext>
            </a:extLst>
          </p:cNvPr>
          <p:cNvGrpSpPr/>
          <p:nvPr/>
        </p:nvGrpSpPr>
        <p:grpSpPr>
          <a:xfrm>
            <a:off x="7271819" y="3737187"/>
            <a:ext cx="370338" cy="327772"/>
            <a:chOff x="4723767" y="3080378"/>
            <a:chExt cx="439858" cy="389301"/>
          </a:xfrm>
        </p:grpSpPr>
        <p:pic>
          <p:nvPicPr>
            <p:cNvPr id="544" name="Picture 543">
              <a:extLst>
                <a:ext uri="{FF2B5EF4-FFF2-40B4-BE49-F238E27FC236}">
                  <a16:creationId xmlns:a16="http://schemas.microsoft.com/office/drawing/2014/main" id="{6FD7B508-88E0-4E9C-B4C8-48DDFDAA6007}"/>
                </a:ext>
              </a:extLst>
            </p:cNvPr>
            <p:cNvPicPr>
              <a:picLocks noChangeAspect="1"/>
            </p:cNvPicPr>
            <p:nvPr/>
          </p:nvPicPr>
          <p:blipFill rotWithShape="1">
            <a:blip r:embed="rId39"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45" name="Group 544">
              <a:extLst>
                <a:ext uri="{FF2B5EF4-FFF2-40B4-BE49-F238E27FC236}">
                  <a16:creationId xmlns:a16="http://schemas.microsoft.com/office/drawing/2014/main" id="{D3B5B08E-578B-48BA-8FDB-54FB1BD6CB34}"/>
                </a:ext>
              </a:extLst>
            </p:cNvPr>
            <p:cNvGrpSpPr/>
            <p:nvPr/>
          </p:nvGrpSpPr>
          <p:grpSpPr>
            <a:xfrm>
              <a:off x="4723767" y="3080378"/>
              <a:ext cx="439858" cy="389301"/>
              <a:chOff x="3131835" y="4047725"/>
              <a:chExt cx="439858" cy="389301"/>
            </a:xfrm>
          </p:grpSpPr>
          <p:grpSp>
            <p:nvGrpSpPr>
              <p:cNvPr id="546" name="Group 545">
                <a:extLst>
                  <a:ext uri="{FF2B5EF4-FFF2-40B4-BE49-F238E27FC236}">
                    <a16:creationId xmlns:a16="http://schemas.microsoft.com/office/drawing/2014/main" id="{69DDB1A3-6991-44C5-9A8A-B6D91C8C6EEF}"/>
                  </a:ext>
                </a:extLst>
              </p:cNvPr>
              <p:cNvGrpSpPr/>
              <p:nvPr/>
            </p:nvGrpSpPr>
            <p:grpSpPr>
              <a:xfrm>
                <a:off x="3131835" y="4047725"/>
                <a:ext cx="182560" cy="348911"/>
                <a:chOff x="2136298" y="4226790"/>
                <a:chExt cx="196678" cy="375893"/>
              </a:xfrm>
            </p:grpSpPr>
            <p:sp>
              <p:nvSpPr>
                <p:cNvPr id="550" name="Rectangle 549">
                  <a:extLst>
                    <a:ext uri="{FF2B5EF4-FFF2-40B4-BE49-F238E27FC236}">
                      <a16:creationId xmlns:a16="http://schemas.microsoft.com/office/drawing/2014/main" id="{1559D827-799F-4FBE-901B-761E6AC33B43}"/>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1" name="server">
                  <a:extLst>
                    <a:ext uri="{FF2B5EF4-FFF2-40B4-BE49-F238E27FC236}">
                      <a16:creationId xmlns:a16="http://schemas.microsoft.com/office/drawing/2014/main" id="{94B73239-AA3A-4665-B39B-B900CE4388D9}"/>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47" name="Oval 546">
                <a:extLst>
                  <a:ext uri="{FF2B5EF4-FFF2-40B4-BE49-F238E27FC236}">
                    <a16:creationId xmlns:a16="http://schemas.microsoft.com/office/drawing/2014/main" id="{BB061162-3880-4E35-A420-322A42BA6739}"/>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8" name="Picture 547">
                <a:extLst>
                  <a:ext uri="{FF2B5EF4-FFF2-40B4-BE49-F238E27FC236}">
                    <a16:creationId xmlns:a16="http://schemas.microsoft.com/office/drawing/2014/main" id="{1C1261D1-4994-4689-A86D-0BB8722296EF}"/>
                  </a:ext>
                </a:extLst>
              </p:cNvPr>
              <p:cNvPicPr>
                <a:picLocks noChangeAspect="1"/>
              </p:cNvPicPr>
              <p:nvPr/>
            </p:nvPicPr>
            <p:blipFill rotWithShape="1">
              <a:blip r:embed="rId40"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49" name="Freeform 6">
                <a:extLst>
                  <a:ext uri="{FF2B5EF4-FFF2-40B4-BE49-F238E27FC236}">
                    <a16:creationId xmlns:a16="http://schemas.microsoft.com/office/drawing/2014/main" id="{D9520728-1673-43AE-B615-B2C339E7E38D}"/>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552" name="Group 551">
            <a:extLst>
              <a:ext uri="{FF2B5EF4-FFF2-40B4-BE49-F238E27FC236}">
                <a16:creationId xmlns:a16="http://schemas.microsoft.com/office/drawing/2014/main" id="{FA449AE1-9783-480B-883D-16E46AAA0872}"/>
              </a:ext>
            </a:extLst>
          </p:cNvPr>
          <p:cNvGrpSpPr/>
          <p:nvPr/>
        </p:nvGrpSpPr>
        <p:grpSpPr>
          <a:xfrm>
            <a:off x="7816731" y="3737187"/>
            <a:ext cx="370338" cy="327772"/>
            <a:chOff x="4723767" y="3080378"/>
            <a:chExt cx="439858" cy="389301"/>
          </a:xfrm>
        </p:grpSpPr>
        <p:pic>
          <p:nvPicPr>
            <p:cNvPr id="553" name="Picture 552">
              <a:extLst>
                <a:ext uri="{FF2B5EF4-FFF2-40B4-BE49-F238E27FC236}">
                  <a16:creationId xmlns:a16="http://schemas.microsoft.com/office/drawing/2014/main" id="{5DE6599A-3F70-4381-BE59-73D16A45DA5E}"/>
                </a:ext>
              </a:extLst>
            </p:cNvPr>
            <p:cNvPicPr>
              <a:picLocks noChangeAspect="1"/>
            </p:cNvPicPr>
            <p:nvPr/>
          </p:nvPicPr>
          <p:blipFill rotWithShape="1">
            <a:blip r:embed="rId39"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54" name="Group 553">
              <a:extLst>
                <a:ext uri="{FF2B5EF4-FFF2-40B4-BE49-F238E27FC236}">
                  <a16:creationId xmlns:a16="http://schemas.microsoft.com/office/drawing/2014/main" id="{9E8BBD3F-478A-4627-8746-0CBB2B02AD1B}"/>
                </a:ext>
              </a:extLst>
            </p:cNvPr>
            <p:cNvGrpSpPr/>
            <p:nvPr/>
          </p:nvGrpSpPr>
          <p:grpSpPr>
            <a:xfrm>
              <a:off x="4723767" y="3080378"/>
              <a:ext cx="439858" cy="389301"/>
              <a:chOff x="3131835" y="4047725"/>
              <a:chExt cx="439858" cy="389301"/>
            </a:xfrm>
          </p:grpSpPr>
          <p:grpSp>
            <p:nvGrpSpPr>
              <p:cNvPr id="555" name="Group 554">
                <a:extLst>
                  <a:ext uri="{FF2B5EF4-FFF2-40B4-BE49-F238E27FC236}">
                    <a16:creationId xmlns:a16="http://schemas.microsoft.com/office/drawing/2014/main" id="{5FF17AB5-F607-44C4-A6B3-BC0E503BB6C5}"/>
                  </a:ext>
                </a:extLst>
              </p:cNvPr>
              <p:cNvGrpSpPr/>
              <p:nvPr/>
            </p:nvGrpSpPr>
            <p:grpSpPr>
              <a:xfrm>
                <a:off x="3131835" y="4047725"/>
                <a:ext cx="182560" cy="348911"/>
                <a:chOff x="2136298" y="4226790"/>
                <a:chExt cx="196678" cy="375893"/>
              </a:xfrm>
            </p:grpSpPr>
            <p:sp>
              <p:nvSpPr>
                <p:cNvPr id="559" name="Rectangle 558">
                  <a:extLst>
                    <a:ext uri="{FF2B5EF4-FFF2-40B4-BE49-F238E27FC236}">
                      <a16:creationId xmlns:a16="http://schemas.microsoft.com/office/drawing/2014/main" id="{2EAA7DDA-3F99-4BF5-9CE4-BEC92DD183BE}"/>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0" name="server">
                  <a:extLst>
                    <a:ext uri="{FF2B5EF4-FFF2-40B4-BE49-F238E27FC236}">
                      <a16:creationId xmlns:a16="http://schemas.microsoft.com/office/drawing/2014/main" id="{EC9997FD-C707-48BE-A636-4805DE3A97A1}"/>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56" name="Oval 555">
                <a:extLst>
                  <a:ext uri="{FF2B5EF4-FFF2-40B4-BE49-F238E27FC236}">
                    <a16:creationId xmlns:a16="http://schemas.microsoft.com/office/drawing/2014/main" id="{09E1A78B-21C0-4579-A28E-4EAA6376C21F}"/>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57" name="Picture 556">
                <a:extLst>
                  <a:ext uri="{FF2B5EF4-FFF2-40B4-BE49-F238E27FC236}">
                    <a16:creationId xmlns:a16="http://schemas.microsoft.com/office/drawing/2014/main" id="{28408009-E8E4-485E-AF46-E864696734F4}"/>
                  </a:ext>
                </a:extLst>
              </p:cNvPr>
              <p:cNvPicPr>
                <a:picLocks noChangeAspect="1"/>
              </p:cNvPicPr>
              <p:nvPr/>
            </p:nvPicPr>
            <p:blipFill rotWithShape="1">
              <a:blip r:embed="rId40"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58" name="Freeform 6">
                <a:extLst>
                  <a:ext uri="{FF2B5EF4-FFF2-40B4-BE49-F238E27FC236}">
                    <a16:creationId xmlns:a16="http://schemas.microsoft.com/office/drawing/2014/main" id="{D831FCDA-09EB-413F-ABA7-A23B6F68507D}"/>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561" name="Group 560">
            <a:extLst>
              <a:ext uri="{FF2B5EF4-FFF2-40B4-BE49-F238E27FC236}">
                <a16:creationId xmlns:a16="http://schemas.microsoft.com/office/drawing/2014/main" id="{72FF441C-CDEB-4182-B65E-7E16EBE8C524}"/>
              </a:ext>
            </a:extLst>
          </p:cNvPr>
          <p:cNvGrpSpPr/>
          <p:nvPr/>
        </p:nvGrpSpPr>
        <p:grpSpPr>
          <a:xfrm>
            <a:off x="6578239" y="3672723"/>
            <a:ext cx="371764" cy="354262"/>
            <a:chOff x="775326" y="4265359"/>
            <a:chExt cx="420437" cy="400643"/>
          </a:xfrm>
        </p:grpSpPr>
        <p:grpSp>
          <p:nvGrpSpPr>
            <p:cNvPr id="562" name="Group 561">
              <a:extLst>
                <a:ext uri="{FF2B5EF4-FFF2-40B4-BE49-F238E27FC236}">
                  <a16:creationId xmlns:a16="http://schemas.microsoft.com/office/drawing/2014/main" id="{3783D4FC-B892-46C7-9944-F297A605C21C}"/>
                </a:ext>
              </a:extLst>
            </p:cNvPr>
            <p:cNvGrpSpPr/>
            <p:nvPr/>
          </p:nvGrpSpPr>
          <p:grpSpPr>
            <a:xfrm>
              <a:off x="812649" y="4265359"/>
              <a:ext cx="182560" cy="348911"/>
              <a:chOff x="2136298" y="4226790"/>
              <a:chExt cx="196678" cy="375893"/>
            </a:xfrm>
          </p:grpSpPr>
          <p:sp>
            <p:nvSpPr>
              <p:cNvPr id="567" name="Rectangle 566">
                <a:extLst>
                  <a:ext uri="{FF2B5EF4-FFF2-40B4-BE49-F238E27FC236}">
                    <a16:creationId xmlns:a16="http://schemas.microsoft.com/office/drawing/2014/main" id="{DE612BAA-947B-42A3-9A91-10FAEBC49E1E}"/>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8" name="server">
                <a:extLst>
                  <a:ext uri="{FF2B5EF4-FFF2-40B4-BE49-F238E27FC236}">
                    <a16:creationId xmlns:a16="http://schemas.microsoft.com/office/drawing/2014/main" id="{BA99C8D3-98B6-4D8C-8836-56414D2EBC6A}"/>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63" name="Group 562">
              <a:extLst>
                <a:ext uri="{FF2B5EF4-FFF2-40B4-BE49-F238E27FC236}">
                  <a16:creationId xmlns:a16="http://schemas.microsoft.com/office/drawing/2014/main" id="{DB1BD8C5-00E2-408A-AC63-430126476FE4}"/>
                </a:ext>
              </a:extLst>
            </p:cNvPr>
            <p:cNvGrpSpPr/>
            <p:nvPr/>
          </p:nvGrpSpPr>
          <p:grpSpPr>
            <a:xfrm>
              <a:off x="890810" y="4317091"/>
              <a:ext cx="182560" cy="348911"/>
              <a:chOff x="2136298" y="4226790"/>
              <a:chExt cx="196678" cy="375893"/>
            </a:xfrm>
          </p:grpSpPr>
          <p:sp>
            <p:nvSpPr>
              <p:cNvPr id="565" name="Rectangle 564">
                <a:extLst>
                  <a:ext uri="{FF2B5EF4-FFF2-40B4-BE49-F238E27FC236}">
                    <a16:creationId xmlns:a16="http://schemas.microsoft.com/office/drawing/2014/main" id="{BCBAA4D1-58AE-4BCD-AB34-8AF37589A243}"/>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6" name="server">
                <a:extLst>
                  <a:ext uri="{FF2B5EF4-FFF2-40B4-BE49-F238E27FC236}">
                    <a16:creationId xmlns:a16="http://schemas.microsoft.com/office/drawing/2014/main" id="{5052549C-968B-434D-9414-22066D9A9A1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64" name="TextBox 563">
              <a:extLst>
                <a:ext uri="{FF2B5EF4-FFF2-40B4-BE49-F238E27FC236}">
                  <a16:creationId xmlns:a16="http://schemas.microsoft.com/office/drawing/2014/main" id="{DAD64E12-6F65-44E9-8B81-54B36C3E579F}"/>
                </a:ext>
              </a:extLst>
            </p:cNvPr>
            <p:cNvSpPr txBox="1"/>
            <p:nvPr/>
          </p:nvSpPr>
          <p:spPr>
            <a:xfrm>
              <a:off x="775326" y="4350059"/>
              <a:ext cx="420437" cy="208843"/>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90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VMs</a:t>
              </a:r>
            </a:p>
          </p:txBody>
        </p:sp>
      </p:grpSp>
      <p:grpSp>
        <p:nvGrpSpPr>
          <p:cNvPr id="569" name="Group 568">
            <a:extLst>
              <a:ext uri="{FF2B5EF4-FFF2-40B4-BE49-F238E27FC236}">
                <a16:creationId xmlns:a16="http://schemas.microsoft.com/office/drawing/2014/main" id="{6EDA2623-3519-4077-BC86-2E8A0CA578B4}"/>
              </a:ext>
            </a:extLst>
          </p:cNvPr>
          <p:cNvGrpSpPr/>
          <p:nvPr/>
        </p:nvGrpSpPr>
        <p:grpSpPr>
          <a:xfrm>
            <a:off x="9046110" y="3737187"/>
            <a:ext cx="370338" cy="327772"/>
            <a:chOff x="4723767" y="3080378"/>
            <a:chExt cx="439858" cy="389301"/>
          </a:xfrm>
        </p:grpSpPr>
        <p:pic>
          <p:nvPicPr>
            <p:cNvPr id="570" name="Picture 569">
              <a:extLst>
                <a:ext uri="{FF2B5EF4-FFF2-40B4-BE49-F238E27FC236}">
                  <a16:creationId xmlns:a16="http://schemas.microsoft.com/office/drawing/2014/main" id="{0F1742E7-2E9C-47DA-B6CB-E94D7967361F}"/>
                </a:ext>
              </a:extLst>
            </p:cNvPr>
            <p:cNvPicPr>
              <a:picLocks noChangeAspect="1"/>
            </p:cNvPicPr>
            <p:nvPr/>
          </p:nvPicPr>
          <p:blipFill rotWithShape="1">
            <a:blip r:embed="rId39"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71" name="Group 570">
              <a:extLst>
                <a:ext uri="{FF2B5EF4-FFF2-40B4-BE49-F238E27FC236}">
                  <a16:creationId xmlns:a16="http://schemas.microsoft.com/office/drawing/2014/main" id="{AEF7AC02-34FF-4BB0-8C1A-396FD1965124}"/>
                </a:ext>
              </a:extLst>
            </p:cNvPr>
            <p:cNvGrpSpPr/>
            <p:nvPr/>
          </p:nvGrpSpPr>
          <p:grpSpPr>
            <a:xfrm>
              <a:off x="4723767" y="3080378"/>
              <a:ext cx="439858" cy="389301"/>
              <a:chOff x="3131835" y="4047725"/>
              <a:chExt cx="439858" cy="389301"/>
            </a:xfrm>
          </p:grpSpPr>
          <p:grpSp>
            <p:nvGrpSpPr>
              <p:cNvPr id="572" name="Group 571">
                <a:extLst>
                  <a:ext uri="{FF2B5EF4-FFF2-40B4-BE49-F238E27FC236}">
                    <a16:creationId xmlns:a16="http://schemas.microsoft.com/office/drawing/2014/main" id="{385CFBE9-16F9-46AC-B5B0-946FF4209DCD}"/>
                  </a:ext>
                </a:extLst>
              </p:cNvPr>
              <p:cNvGrpSpPr/>
              <p:nvPr/>
            </p:nvGrpSpPr>
            <p:grpSpPr>
              <a:xfrm>
                <a:off x="3131835" y="4047725"/>
                <a:ext cx="182560" cy="348911"/>
                <a:chOff x="2136298" y="4226790"/>
                <a:chExt cx="196678" cy="375893"/>
              </a:xfrm>
            </p:grpSpPr>
            <p:sp>
              <p:nvSpPr>
                <p:cNvPr id="576" name="Rectangle 575">
                  <a:extLst>
                    <a:ext uri="{FF2B5EF4-FFF2-40B4-BE49-F238E27FC236}">
                      <a16:creationId xmlns:a16="http://schemas.microsoft.com/office/drawing/2014/main" id="{18148AE0-8DA4-4227-9758-753B157D3683}"/>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7" name="server">
                  <a:extLst>
                    <a:ext uri="{FF2B5EF4-FFF2-40B4-BE49-F238E27FC236}">
                      <a16:creationId xmlns:a16="http://schemas.microsoft.com/office/drawing/2014/main" id="{17E0DC15-B7BC-4D29-A91C-4A3AC6806197}"/>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73" name="Oval 572">
                <a:extLst>
                  <a:ext uri="{FF2B5EF4-FFF2-40B4-BE49-F238E27FC236}">
                    <a16:creationId xmlns:a16="http://schemas.microsoft.com/office/drawing/2014/main" id="{EB19A1B8-F5F1-4D7D-9ABB-23D67884ACD1}"/>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74" name="Picture 573">
                <a:extLst>
                  <a:ext uri="{FF2B5EF4-FFF2-40B4-BE49-F238E27FC236}">
                    <a16:creationId xmlns:a16="http://schemas.microsoft.com/office/drawing/2014/main" id="{0E9E6DC2-B63B-4FF3-B159-EF3080B501E4}"/>
                  </a:ext>
                </a:extLst>
              </p:cNvPr>
              <p:cNvPicPr>
                <a:picLocks noChangeAspect="1"/>
              </p:cNvPicPr>
              <p:nvPr/>
            </p:nvPicPr>
            <p:blipFill rotWithShape="1">
              <a:blip r:embed="rId40"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75" name="Freeform 6">
                <a:extLst>
                  <a:ext uri="{FF2B5EF4-FFF2-40B4-BE49-F238E27FC236}">
                    <a16:creationId xmlns:a16="http://schemas.microsoft.com/office/drawing/2014/main" id="{13045AA0-FCD9-4EE5-A1EE-3D816EAE5B58}"/>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578" name="Group 577">
            <a:extLst>
              <a:ext uri="{FF2B5EF4-FFF2-40B4-BE49-F238E27FC236}">
                <a16:creationId xmlns:a16="http://schemas.microsoft.com/office/drawing/2014/main" id="{5D531475-4849-4383-932F-4DF93047E82F}"/>
              </a:ext>
            </a:extLst>
          </p:cNvPr>
          <p:cNvGrpSpPr/>
          <p:nvPr/>
        </p:nvGrpSpPr>
        <p:grpSpPr>
          <a:xfrm>
            <a:off x="5921282" y="2833205"/>
            <a:ext cx="3652987" cy="993458"/>
            <a:chOff x="2424101" y="3587892"/>
            <a:chExt cx="3652987" cy="993458"/>
          </a:xfrm>
        </p:grpSpPr>
        <p:sp>
          <p:nvSpPr>
            <p:cNvPr id="579" name="Oval 578">
              <a:extLst>
                <a:ext uri="{FF2B5EF4-FFF2-40B4-BE49-F238E27FC236}">
                  <a16:creationId xmlns:a16="http://schemas.microsoft.com/office/drawing/2014/main" id="{A2A4E4FC-1A80-41F7-BA23-31065D06CFEF}"/>
                </a:ext>
              </a:extLst>
            </p:cNvPr>
            <p:cNvSpPr/>
            <p:nvPr/>
          </p:nvSpPr>
          <p:spPr>
            <a:xfrm>
              <a:off x="4832898" y="3587892"/>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cxnSp>
          <p:nvCxnSpPr>
            <p:cNvPr id="580" name="Straight Connector 579">
              <a:extLst>
                <a:ext uri="{FF2B5EF4-FFF2-40B4-BE49-F238E27FC236}">
                  <a16:creationId xmlns:a16="http://schemas.microsoft.com/office/drawing/2014/main" id="{D0FE5B4F-9F79-42CF-85EF-2E6368652603}"/>
                </a:ext>
              </a:extLst>
            </p:cNvPr>
            <p:cNvCxnSpPr>
              <a:stCxn id="579" idx="4"/>
            </p:cNvCxnSpPr>
            <p:nvPr/>
          </p:nvCxnSpPr>
          <p:spPr>
            <a:xfrm>
              <a:off x="4882949" y="3691715"/>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nvGrpSpPr>
            <p:cNvPr id="581" name="Group 580">
              <a:extLst>
                <a:ext uri="{FF2B5EF4-FFF2-40B4-BE49-F238E27FC236}">
                  <a16:creationId xmlns:a16="http://schemas.microsoft.com/office/drawing/2014/main" id="{0CB8D726-CB63-438A-A158-370A9D44475A}"/>
                </a:ext>
              </a:extLst>
            </p:cNvPr>
            <p:cNvGrpSpPr/>
            <p:nvPr/>
          </p:nvGrpSpPr>
          <p:grpSpPr>
            <a:xfrm>
              <a:off x="2424101" y="3587892"/>
              <a:ext cx="3652987" cy="993458"/>
              <a:chOff x="2563059" y="3796338"/>
              <a:chExt cx="3652987" cy="993458"/>
            </a:xfrm>
          </p:grpSpPr>
          <p:grpSp>
            <p:nvGrpSpPr>
              <p:cNvPr id="582" name="Group 581">
                <a:extLst>
                  <a:ext uri="{FF2B5EF4-FFF2-40B4-BE49-F238E27FC236}">
                    <a16:creationId xmlns:a16="http://schemas.microsoft.com/office/drawing/2014/main" id="{BAEF68A1-35E8-4CAF-AFA5-55A966DB8656}"/>
                  </a:ext>
                </a:extLst>
              </p:cNvPr>
              <p:cNvGrpSpPr/>
              <p:nvPr/>
            </p:nvGrpSpPr>
            <p:grpSpPr>
              <a:xfrm>
                <a:off x="2563059" y="3796338"/>
                <a:ext cx="3652987" cy="993458"/>
                <a:chOff x="2563059" y="3796338"/>
                <a:chExt cx="3652987" cy="993458"/>
              </a:xfrm>
            </p:grpSpPr>
            <p:grpSp>
              <p:nvGrpSpPr>
                <p:cNvPr id="584" name="Group 583">
                  <a:extLst>
                    <a:ext uri="{FF2B5EF4-FFF2-40B4-BE49-F238E27FC236}">
                      <a16:creationId xmlns:a16="http://schemas.microsoft.com/office/drawing/2014/main" id="{5058C86E-DF57-4D8F-8DBD-7E8C6B30E2E5}"/>
                    </a:ext>
                  </a:extLst>
                </p:cNvPr>
                <p:cNvGrpSpPr/>
                <p:nvPr/>
              </p:nvGrpSpPr>
              <p:grpSpPr>
                <a:xfrm>
                  <a:off x="3799325" y="3796338"/>
                  <a:ext cx="100102" cy="725117"/>
                  <a:chOff x="3799325" y="3796338"/>
                  <a:chExt cx="100102" cy="725117"/>
                </a:xfrm>
              </p:grpSpPr>
              <p:sp>
                <p:nvSpPr>
                  <p:cNvPr id="598" name="Oval 597">
                    <a:extLst>
                      <a:ext uri="{FF2B5EF4-FFF2-40B4-BE49-F238E27FC236}">
                        <a16:creationId xmlns:a16="http://schemas.microsoft.com/office/drawing/2014/main" id="{C7A67413-F10B-4356-897C-B1E0CB281106}"/>
                      </a:ext>
                    </a:extLst>
                  </p:cNvPr>
                  <p:cNvSpPr/>
                  <p:nvPr/>
                </p:nvSpPr>
                <p:spPr>
                  <a:xfrm>
                    <a:off x="3799325" y="3796338"/>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cxnSp>
                <p:nvCxnSpPr>
                  <p:cNvPr id="599" name="Straight Connector 598">
                    <a:extLst>
                      <a:ext uri="{FF2B5EF4-FFF2-40B4-BE49-F238E27FC236}">
                        <a16:creationId xmlns:a16="http://schemas.microsoft.com/office/drawing/2014/main" id="{27D4DECB-3192-423F-A620-13B8EEE9800A}"/>
                      </a:ext>
                    </a:extLst>
                  </p:cNvPr>
                  <p:cNvCxnSpPr>
                    <a:stCxn id="598" idx="4"/>
                  </p:cNvCxnSpPr>
                  <p:nvPr/>
                </p:nvCxnSpPr>
                <p:spPr>
                  <a:xfrm>
                    <a:off x="3849376" y="3900161"/>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5" name="Group 584">
                  <a:extLst>
                    <a:ext uri="{FF2B5EF4-FFF2-40B4-BE49-F238E27FC236}">
                      <a16:creationId xmlns:a16="http://schemas.microsoft.com/office/drawing/2014/main" id="{F30494A0-1875-4EAD-82C4-2F44E85B330B}"/>
                    </a:ext>
                  </a:extLst>
                </p:cNvPr>
                <p:cNvGrpSpPr/>
                <p:nvPr/>
              </p:nvGrpSpPr>
              <p:grpSpPr>
                <a:xfrm>
                  <a:off x="4389139" y="3798841"/>
                  <a:ext cx="100102" cy="725117"/>
                  <a:chOff x="4389139" y="3798841"/>
                  <a:chExt cx="100102" cy="725117"/>
                </a:xfrm>
              </p:grpSpPr>
              <p:sp>
                <p:nvSpPr>
                  <p:cNvPr id="596" name="Oval 595">
                    <a:extLst>
                      <a:ext uri="{FF2B5EF4-FFF2-40B4-BE49-F238E27FC236}">
                        <a16:creationId xmlns:a16="http://schemas.microsoft.com/office/drawing/2014/main" id="{14DAA50D-8C8D-4C72-A1A4-329B79F1EC52}"/>
                      </a:ext>
                    </a:extLst>
                  </p:cNvPr>
                  <p:cNvSpPr/>
                  <p:nvPr/>
                </p:nvSpPr>
                <p:spPr>
                  <a:xfrm>
                    <a:off x="4389139" y="379884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cxnSp>
                <p:nvCxnSpPr>
                  <p:cNvPr id="597" name="Straight Connector 596">
                    <a:extLst>
                      <a:ext uri="{FF2B5EF4-FFF2-40B4-BE49-F238E27FC236}">
                        <a16:creationId xmlns:a16="http://schemas.microsoft.com/office/drawing/2014/main" id="{C749F96C-9BE8-461E-A9A7-54F97EFD00C4}"/>
                      </a:ext>
                    </a:extLst>
                  </p:cNvPr>
                  <p:cNvCxnSpPr>
                    <a:stCxn id="596" idx="4"/>
                  </p:cNvCxnSpPr>
                  <p:nvPr/>
                </p:nvCxnSpPr>
                <p:spPr>
                  <a:xfrm>
                    <a:off x="4439190" y="3902664"/>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6" name="Group 585">
                  <a:extLst>
                    <a:ext uri="{FF2B5EF4-FFF2-40B4-BE49-F238E27FC236}">
                      <a16:creationId xmlns:a16="http://schemas.microsoft.com/office/drawing/2014/main" id="{5226192B-2BDB-4121-A881-830429B61115}"/>
                    </a:ext>
                  </a:extLst>
                </p:cNvPr>
                <p:cNvGrpSpPr/>
                <p:nvPr/>
              </p:nvGrpSpPr>
              <p:grpSpPr>
                <a:xfrm rot="10800000">
                  <a:off x="5781843" y="4449444"/>
                  <a:ext cx="100102" cy="336066"/>
                  <a:chOff x="6456257" y="3245643"/>
                  <a:chExt cx="100102" cy="336066"/>
                </a:xfrm>
              </p:grpSpPr>
              <p:sp>
                <p:nvSpPr>
                  <p:cNvPr id="594" name="Oval 593">
                    <a:extLst>
                      <a:ext uri="{FF2B5EF4-FFF2-40B4-BE49-F238E27FC236}">
                        <a16:creationId xmlns:a16="http://schemas.microsoft.com/office/drawing/2014/main" id="{9B39FBBF-4B0C-46BD-890E-5C2B5BE8F46E}"/>
                      </a:ext>
                    </a:extLst>
                  </p:cNvPr>
                  <p:cNvSpPr/>
                  <p:nvPr/>
                </p:nvSpPr>
                <p:spPr>
                  <a:xfrm>
                    <a:off x="6456257" y="3245643"/>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cxnSp>
                <p:nvCxnSpPr>
                  <p:cNvPr id="595" name="Straight Connector 594">
                    <a:extLst>
                      <a:ext uri="{FF2B5EF4-FFF2-40B4-BE49-F238E27FC236}">
                        <a16:creationId xmlns:a16="http://schemas.microsoft.com/office/drawing/2014/main" id="{3B82DE00-19DB-4B00-98FA-6299D571A159}"/>
                      </a:ext>
                    </a:extLst>
                  </p:cNvPr>
                  <p:cNvCxnSpPr>
                    <a:stCxn id="594" idx="4"/>
                  </p:cNvCxnSpPr>
                  <p:nvPr/>
                </p:nvCxnSpPr>
                <p:spPr>
                  <a:xfrm rot="10800000" flipV="1">
                    <a:off x="6506308" y="3349466"/>
                    <a:ext cx="0" cy="23224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7" name="Group 586">
                  <a:extLst>
                    <a:ext uri="{FF2B5EF4-FFF2-40B4-BE49-F238E27FC236}">
                      <a16:creationId xmlns:a16="http://schemas.microsoft.com/office/drawing/2014/main" id="{189E18FE-6432-414B-8E59-45FD3A59821D}"/>
                    </a:ext>
                  </a:extLst>
                </p:cNvPr>
                <p:cNvGrpSpPr/>
                <p:nvPr/>
              </p:nvGrpSpPr>
              <p:grpSpPr>
                <a:xfrm rot="10800000">
                  <a:off x="4554260" y="4375982"/>
                  <a:ext cx="100102" cy="413814"/>
                  <a:chOff x="6281336" y="3258181"/>
                  <a:chExt cx="100102" cy="413814"/>
                </a:xfrm>
              </p:grpSpPr>
              <p:sp>
                <p:nvSpPr>
                  <p:cNvPr id="592" name="Oval 591">
                    <a:extLst>
                      <a:ext uri="{FF2B5EF4-FFF2-40B4-BE49-F238E27FC236}">
                        <a16:creationId xmlns:a16="http://schemas.microsoft.com/office/drawing/2014/main" id="{B1B2187B-A4B7-4BCA-8A66-3A40A49138D5}"/>
                      </a:ext>
                    </a:extLst>
                  </p:cNvPr>
                  <p:cNvSpPr/>
                  <p:nvPr/>
                </p:nvSpPr>
                <p:spPr>
                  <a:xfrm>
                    <a:off x="6281336" y="325818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cxnSp>
                <p:nvCxnSpPr>
                  <p:cNvPr id="593" name="Straight Connector 592">
                    <a:extLst>
                      <a:ext uri="{FF2B5EF4-FFF2-40B4-BE49-F238E27FC236}">
                        <a16:creationId xmlns:a16="http://schemas.microsoft.com/office/drawing/2014/main" id="{3A4D8AD5-0CF2-41E0-B4B2-4546840CE33B}"/>
                      </a:ext>
                    </a:extLst>
                  </p:cNvPr>
                  <p:cNvCxnSpPr>
                    <a:cxnSpLocks/>
                    <a:stCxn id="592" idx="4"/>
                  </p:cNvCxnSpPr>
                  <p:nvPr/>
                </p:nvCxnSpPr>
                <p:spPr>
                  <a:xfrm rot="10800000" flipV="1">
                    <a:off x="6331387" y="3362004"/>
                    <a:ext cx="0" cy="309991"/>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8" name="Group 587">
                  <a:extLst>
                    <a:ext uri="{FF2B5EF4-FFF2-40B4-BE49-F238E27FC236}">
                      <a16:creationId xmlns:a16="http://schemas.microsoft.com/office/drawing/2014/main" id="{D11CEB37-4081-49B9-B320-9C1F03C1E487}"/>
                    </a:ext>
                  </a:extLst>
                </p:cNvPr>
                <p:cNvGrpSpPr/>
                <p:nvPr/>
              </p:nvGrpSpPr>
              <p:grpSpPr>
                <a:xfrm rot="10800000">
                  <a:off x="4009028" y="4385637"/>
                  <a:ext cx="100102" cy="402526"/>
                  <a:chOff x="4776146" y="3251204"/>
                  <a:chExt cx="100102" cy="402526"/>
                </a:xfrm>
              </p:grpSpPr>
              <p:sp>
                <p:nvSpPr>
                  <p:cNvPr id="590" name="Oval 589">
                    <a:extLst>
                      <a:ext uri="{FF2B5EF4-FFF2-40B4-BE49-F238E27FC236}">
                        <a16:creationId xmlns:a16="http://schemas.microsoft.com/office/drawing/2014/main" id="{73C5A954-A088-483B-AD3F-0B75BA547017}"/>
                      </a:ext>
                    </a:extLst>
                  </p:cNvPr>
                  <p:cNvSpPr/>
                  <p:nvPr/>
                </p:nvSpPr>
                <p:spPr>
                  <a:xfrm>
                    <a:off x="4776146" y="3251204"/>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cxnSp>
                <p:nvCxnSpPr>
                  <p:cNvPr id="591" name="Straight Connector 590">
                    <a:extLst>
                      <a:ext uri="{FF2B5EF4-FFF2-40B4-BE49-F238E27FC236}">
                        <a16:creationId xmlns:a16="http://schemas.microsoft.com/office/drawing/2014/main" id="{094F201D-B36A-4A59-96B7-7E0F5A41CE19}"/>
                      </a:ext>
                    </a:extLst>
                  </p:cNvPr>
                  <p:cNvCxnSpPr>
                    <a:cxnSpLocks/>
                    <a:stCxn id="590" idx="4"/>
                  </p:cNvCxnSpPr>
                  <p:nvPr/>
                </p:nvCxnSpPr>
                <p:spPr>
                  <a:xfrm rot="10800000" flipV="1">
                    <a:off x="4826197" y="3355027"/>
                    <a:ext cx="0" cy="29870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sp>
              <p:nvSpPr>
                <p:cNvPr id="589" name="Rounded Rectangle 1458">
                  <a:hlinkClick r:id="rId43" tooltip="Windows Server 2016 addresses emerging threats and container workloads with built in threat resistance and enhanced detection, privileged identity protections, shielded VMs to protect sensitive workloads, and more"/>
                  <a:extLst>
                    <a:ext uri="{FF2B5EF4-FFF2-40B4-BE49-F238E27FC236}">
                      <a16:creationId xmlns:a16="http://schemas.microsoft.com/office/drawing/2014/main" id="{D3CC517E-B708-41FB-BDE4-E342FD6A5CE5}"/>
                    </a:ext>
                  </a:extLst>
                </p:cNvPr>
                <p:cNvSpPr/>
                <p:nvPr/>
              </p:nvSpPr>
              <p:spPr>
                <a:xfrm>
                  <a:off x="2563059" y="4241894"/>
                  <a:ext cx="3652987" cy="321934"/>
                </a:xfrm>
                <a:prstGeom prst="roundRect">
                  <a:avLst>
                    <a:gd name="adj" fmla="val 0"/>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74320" tIns="45720" rIns="45720" bIns="45720" rtlCol="0" anchor="ctr"/>
                <a:lstStyle/>
                <a:p>
                  <a:pPr marL="114300" marR="0" lvl="0" indent="0" algn="l" defTabSz="914400" rtl="0" eaLnBrk="1" fontAlgn="auto" latinLnBrk="0" hangingPunct="1">
                    <a:lnSpc>
                      <a:spcPct val="97000"/>
                    </a:lnSpc>
                    <a:spcBef>
                      <a:spcPts val="0"/>
                    </a:spcBef>
                    <a:spcAft>
                      <a:spcPts val="200"/>
                    </a:spcAft>
                    <a:buClrTx/>
                    <a:buSzTx/>
                    <a:buFontTx/>
                    <a:buNone/>
                    <a:tabLst/>
                    <a:defRPr/>
                  </a:pPr>
                  <a:r>
                    <a:rPr kumimoji="0" lang="en-US" sz="9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Server 2016 Security</a:t>
                  </a:r>
                </a:p>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 10 + Just Enough Admin, Hyper-V Containers, Nano server, and more…</a:t>
                  </a:r>
                </a:p>
              </p:txBody>
            </p:sp>
          </p:grpSp>
          <p:pic>
            <p:nvPicPr>
              <p:cNvPr id="583" name="Picture 582">
                <a:extLst>
                  <a:ext uri="{FF2B5EF4-FFF2-40B4-BE49-F238E27FC236}">
                    <a16:creationId xmlns:a16="http://schemas.microsoft.com/office/drawing/2014/main" id="{31EC146E-251F-4674-89B2-568887CA65A9}"/>
                  </a:ext>
                </a:extLst>
              </p:cNvPr>
              <p:cNvPicPr>
                <a:picLocks noChangeAspect="1"/>
              </p:cNvPicPr>
              <p:nvPr/>
            </p:nvPicPr>
            <p:blipFill rotWithShape="1">
              <a:blip r:embed="rId40" cstate="email">
                <a:extLst>
                  <a:ext uri="{28A0092B-C50C-407E-A947-70E740481C1C}">
                    <a14:useLocalDpi xmlns:a14="http://schemas.microsoft.com/office/drawing/2010/main"/>
                  </a:ext>
                </a:extLst>
              </a:blip>
              <a:srcRect r="83295"/>
              <a:stretch/>
            </p:blipFill>
            <p:spPr>
              <a:xfrm>
                <a:off x="2672821" y="4324295"/>
                <a:ext cx="195961" cy="170864"/>
              </a:xfrm>
              <a:prstGeom prst="rect">
                <a:avLst/>
              </a:prstGeom>
            </p:spPr>
          </p:pic>
        </p:grpSp>
      </p:grpSp>
      <p:grpSp>
        <p:nvGrpSpPr>
          <p:cNvPr id="600" name="Group 599">
            <a:extLst>
              <a:ext uri="{FF2B5EF4-FFF2-40B4-BE49-F238E27FC236}">
                <a16:creationId xmlns:a16="http://schemas.microsoft.com/office/drawing/2014/main" id="{786727F1-1460-49CC-A9AE-A051874A0B2D}"/>
              </a:ext>
            </a:extLst>
          </p:cNvPr>
          <p:cNvGrpSpPr/>
          <p:nvPr/>
        </p:nvGrpSpPr>
        <p:grpSpPr>
          <a:xfrm>
            <a:off x="7543395" y="3012035"/>
            <a:ext cx="1057810" cy="241352"/>
            <a:chOff x="4155658" y="3909402"/>
            <a:chExt cx="1057810" cy="241352"/>
          </a:xfrm>
        </p:grpSpPr>
        <p:sp>
          <p:nvSpPr>
            <p:cNvPr id="601" name="Rectangle 600">
              <a:hlinkClick r:id="rId44" tooltip="Azure ExpressRoute lets you create private connections between Azure datacenters and infrastructure on your premises or in a colocation environment. ExpressRoute connections don't go over the public Internet. "/>
              <a:extLst>
                <a:ext uri="{FF2B5EF4-FFF2-40B4-BE49-F238E27FC236}">
                  <a16:creationId xmlns:a16="http://schemas.microsoft.com/office/drawing/2014/main" id="{9ED6CD1A-2151-44A1-8BE3-A4AE15263B87}"/>
                </a:ext>
              </a:extLst>
            </p:cNvPr>
            <p:cNvSpPr/>
            <p:nvPr/>
          </p:nvSpPr>
          <p:spPr bwMode="auto">
            <a:xfrm>
              <a:off x="4155658" y="3944875"/>
              <a:ext cx="1057810" cy="178119"/>
            </a:xfrm>
            <a:prstGeom prst="rect">
              <a:avLst/>
            </a:prstGeom>
            <a:solidFill>
              <a:schemeClr val="bg2"/>
            </a:solidFill>
            <a:ln w="14224" cap="flat" cmpd="sng" algn="ctr">
              <a:solidFill>
                <a:schemeClr val="tx1"/>
              </a:solidFill>
              <a:prstDash val="solid"/>
              <a:miter lim="800000"/>
              <a:headEnd type="none" w="med" len="med"/>
              <a:tailEnd type="none" w="med" len="med"/>
            </a:ln>
            <a:effectLst/>
          </p:spPr>
          <p:txBody>
            <a:bodyPr lIns="304705" tIns="9144" rIns="0" bIns="9144" anchor="ctr" anchorCtr="0"/>
            <a:lstStyle/>
            <a:p>
              <a:pPr marL="0" marR="0" lvl="0" indent="0" algn="l" defTabSz="89574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Express Route</a:t>
              </a:r>
            </a:p>
          </p:txBody>
        </p:sp>
        <p:pic>
          <p:nvPicPr>
            <p:cNvPr id="602" name="Picture 227">
              <a:extLst>
                <a:ext uri="{FF2B5EF4-FFF2-40B4-BE49-F238E27FC236}">
                  <a16:creationId xmlns:a16="http://schemas.microsoft.com/office/drawing/2014/main" id="{2FA0878A-C6EE-490F-8F5B-AD04568F254A}"/>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bwMode="auto">
            <a:xfrm>
              <a:off x="4188574" y="3909402"/>
              <a:ext cx="247386" cy="24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03" name="Rectangle 602">
            <a:hlinkClick r:id="rId46" tooltip="Shielded VMs and guarded fabric protect sensitive workloads by isolating sensitive VMs from fabric administrators and restricting them to only healthy and approved hosts in the fabric."/>
            <a:extLst>
              <a:ext uri="{FF2B5EF4-FFF2-40B4-BE49-F238E27FC236}">
                <a16:creationId xmlns:a16="http://schemas.microsoft.com/office/drawing/2014/main" id="{D09DC7E3-E14E-4DB4-9E47-A4A54B641BED}"/>
              </a:ext>
            </a:extLst>
          </p:cNvPr>
          <p:cNvSpPr/>
          <p:nvPr/>
        </p:nvSpPr>
        <p:spPr>
          <a:xfrm>
            <a:off x="5808846" y="3676086"/>
            <a:ext cx="719786" cy="175683"/>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Shielded VMs</a:t>
            </a:r>
          </a:p>
        </p:txBody>
      </p:sp>
      <p:sp>
        <p:nvSpPr>
          <p:cNvPr id="604" name="Rectangle 603">
            <a:hlinkClick r:id="rId47" tooltip="Microsoft Azure Stack is a hybrid cloud platform that lets you provide Azure services from your datacenter. Security and compliance are areas of major investment for Azure Stack."/>
            <a:extLst>
              <a:ext uri="{FF2B5EF4-FFF2-40B4-BE49-F238E27FC236}">
                <a16:creationId xmlns:a16="http://schemas.microsoft.com/office/drawing/2014/main" id="{31558E30-8F7F-4746-A51F-CD9E8C98A73A}"/>
              </a:ext>
            </a:extLst>
          </p:cNvPr>
          <p:cNvSpPr/>
          <p:nvPr/>
        </p:nvSpPr>
        <p:spPr>
          <a:xfrm>
            <a:off x="5808045" y="3895210"/>
            <a:ext cx="719786" cy="175683"/>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Stack</a:t>
            </a:r>
          </a:p>
        </p:txBody>
      </p:sp>
      <p:cxnSp>
        <p:nvCxnSpPr>
          <p:cNvPr id="208" name="Connector: Elbow 207">
            <a:extLst>
              <a:ext uri="{FF2B5EF4-FFF2-40B4-BE49-F238E27FC236}">
                <a16:creationId xmlns:a16="http://schemas.microsoft.com/office/drawing/2014/main" id="{BE26FCDA-B667-4F85-9374-FF9B26DC48E4}"/>
              </a:ext>
            </a:extLst>
          </p:cNvPr>
          <p:cNvCxnSpPr>
            <a:cxnSpLocks/>
          </p:cNvCxnSpPr>
          <p:nvPr/>
        </p:nvCxnSpPr>
        <p:spPr>
          <a:xfrm rot="10800000" flipV="1">
            <a:off x="4994982" y="1960966"/>
            <a:ext cx="937696" cy="164755"/>
          </a:xfrm>
          <a:prstGeom prst="bentConnector3">
            <a:avLst>
              <a:gd name="adj1" fmla="val 50000"/>
            </a:avLst>
          </a:prstGeom>
          <a:ln w="28575">
            <a:solidFill>
              <a:schemeClr val="accent1"/>
            </a:solidFill>
            <a:headEnd type="arrow"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218" name="Connector: Elbow 217">
            <a:extLst>
              <a:ext uri="{FF2B5EF4-FFF2-40B4-BE49-F238E27FC236}">
                <a16:creationId xmlns:a16="http://schemas.microsoft.com/office/drawing/2014/main" id="{91856EC9-3FB8-4733-A7A5-4344A9AAB833}"/>
              </a:ext>
            </a:extLst>
          </p:cNvPr>
          <p:cNvCxnSpPr>
            <a:cxnSpLocks/>
            <a:stCxn id="272" idx="3"/>
            <a:endCxn id="11" idx="1"/>
          </p:cNvCxnSpPr>
          <p:nvPr/>
        </p:nvCxnSpPr>
        <p:spPr>
          <a:xfrm flipH="1">
            <a:off x="2685040" y="2754682"/>
            <a:ext cx="8942243" cy="99726"/>
          </a:xfrm>
          <a:prstGeom prst="bentConnector5">
            <a:avLst>
              <a:gd name="adj1" fmla="val -3505"/>
              <a:gd name="adj2" fmla="val 3920917"/>
              <a:gd name="adj3" fmla="val 101903"/>
            </a:avLst>
          </a:prstGeom>
          <a:ln w="28575">
            <a:solidFill>
              <a:schemeClr val="accent1"/>
            </a:solidFill>
            <a:headEnd type="arrow"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225" name="Connector: Elbow 224">
            <a:extLst>
              <a:ext uri="{FF2B5EF4-FFF2-40B4-BE49-F238E27FC236}">
                <a16:creationId xmlns:a16="http://schemas.microsoft.com/office/drawing/2014/main" id="{E0A7E1EC-3B3C-4937-988A-1B68C10398E9}"/>
              </a:ext>
            </a:extLst>
          </p:cNvPr>
          <p:cNvCxnSpPr>
            <a:cxnSpLocks/>
            <a:stCxn id="589" idx="1"/>
          </p:cNvCxnSpPr>
          <p:nvPr/>
        </p:nvCxnSpPr>
        <p:spPr>
          <a:xfrm rot="10800000" flipV="1">
            <a:off x="4652012" y="3439728"/>
            <a:ext cx="1269270" cy="217460"/>
          </a:xfrm>
          <a:prstGeom prst="bentConnector3">
            <a:avLst>
              <a:gd name="adj1" fmla="val 69811"/>
            </a:avLst>
          </a:prstGeom>
          <a:ln w="28575">
            <a:solidFill>
              <a:schemeClr val="accent1"/>
            </a:solidFill>
            <a:headEnd type="arrow"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229" name="Connector: Elbow 228">
            <a:extLst>
              <a:ext uri="{FF2B5EF4-FFF2-40B4-BE49-F238E27FC236}">
                <a16:creationId xmlns:a16="http://schemas.microsoft.com/office/drawing/2014/main" id="{AFE1B76F-88F9-4DA4-A838-50D32D13FEE5}"/>
              </a:ext>
            </a:extLst>
          </p:cNvPr>
          <p:cNvCxnSpPr>
            <a:cxnSpLocks/>
            <a:stCxn id="527" idx="2"/>
          </p:cNvCxnSpPr>
          <p:nvPr/>
        </p:nvCxnSpPr>
        <p:spPr>
          <a:xfrm flipH="1">
            <a:off x="4748773" y="2595559"/>
            <a:ext cx="4874560" cy="2077322"/>
          </a:xfrm>
          <a:prstGeom prst="bentConnector3">
            <a:avLst>
              <a:gd name="adj1" fmla="val -8924"/>
            </a:avLst>
          </a:prstGeom>
          <a:ln w="28575">
            <a:solidFill>
              <a:schemeClr val="accent1"/>
            </a:solidFill>
            <a:headEnd type="arrow"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238" name="Connector: Elbow 237">
            <a:extLst>
              <a:ext uri="{FF2B5EF4-FFF2-40B4-BE49-F238E27FC236}">
                <a16:creationId xmlns:a16="http://schemas.microsoft.com/office/drawing/2014/main" id="{FB36E777-0344-44A2-95C3-124A4DA511CF}"/>
              </a:ext>
            </a:extLst>
          </p:cNvPr>
          <p:cNvCxnSpPr>
            <a:cxnSpLocks/>
            <a:stCxn id="288" idx="1"/>
          </p:cNvCxnSpPr>
          <p:nvPr/>
        </p:nvCxnSpPr>
        <p:spPr>
          <a:xfrm rot="10800000" flipV="1">
            <a:off x="4652012" y="5504037"/>
            <a:ext cx="859016" cy="380696"/>
          </a:xfrm>
          <a:prstGeom prst="bentConnector3">
            <a:avLst>
              <a:gd name="adj1" fmla="val 50000"/>
            </a:avLst>
          </a:prstGeom>
          <a:ln w="28575">
            <a:solidFill>
              <a:schemeClr val="accent1"/>
            </a:solidFill>
            <a:headEnd type="arrow"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3DD0232F-C4A2-4564-98AE-49A2D1E0FCF5}"/>
              </a:ext>
            </a:extLst>
          </p:cNvPr>
          <p:cNvSpPr/>
          <p:nvPr/>
        </p:nvSpPr>
        <p:spPr bwMode="auto">
          <a:xfrm>
            <a:off x="2685040" y="2760477"/>
            <a:ext cx="201615" cy="1878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7" name="Group 26">
            <a:extLst>
              <a:ext uri="{FF2B5EF4-FFF2-40B4-BE49-F238E27FC236}">
                <a16:creationId xmlns:a16="http://schemas.microsoft.com/office/drawing/2014/main" id="{4214ECBC-D4D2-408A-944F-80F000B5568A}"/>
              </a:ext>
            </a:extLst>
          </p:cNvPr>
          <p:cNvGrpSpPr/>
          <p:nvPr/>
        </p:nvGrpSpPr>
        <p:grpSpPr>
          <a:xfrm>
            <a:off x="4982649" y="4368481"/>
            <a:ext cx="3834491" cy="705959"/>
            <a:chOff x="4982649" y="4368481"/>
            <a:chExt cx="3834491" cy="705959"/>
          </a:xfrm>
        </p:grpSpPr>
        <p:cxnSp>
          <p:nvCxnSpPr>
            <p:cNvPr id="234" name="Connector: Elbow 233">
              <a:extLst>
                <a:ext uri="{FF2B5EF4-FFF2-40B4-BE49-F238E27FC236}">
                  <a16:creationId xmlns:a16="http://schemas.microsoft.com/office/drawing/2014/main" id="{98CBAD83-C0DD-4DE8-A983-1FE8A6D43447}"/>
                </a:ext>
              </a:extLst>
            </p:cNvPr>
            <p:cNvCxnSpPr>
              <a:cxnSpLocks/>
              <a:stCxn id="4" idx="2"/>
            </p:cNvCxnSpPr>
            <p:nvPr/>
          </p:nvCxnSpPr>
          <p:spPr>
            <a:xfrm rot="10800000" flipV="1">
              <a:off x="4982649" y="4747036"/>
              <a:ext cx="3757445" cy="327404"/>
            </a:xfrm>
            <a:prstGeom prst="bentConnector3">
              <a:avLst>
                <a:gd name="adj1" fmla="val -246"/>
              </a:avLst>
            </a:prstGeom>
            <a:ln w="28575">
              <a:solidFill>
                <a:schemeClr val="accent1"/>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4" name="Arc 3">
              <a:extLst>
                <a:ext uri="{FF2B5EF4-FFF2-40B4-BE49-F238E27FC236}">
                  <a16:creationId xmlns:a16="http://schemas.microsoft.com/office/drawing/2014/main" id="{85B30DFB-AD9C-4BD7-BBD9-F2CF52390D91}"/>
                </a:ext>
              </a:extLst>
            </p:cNvPr>
            <p:cNvSpPr/>
            <p:nvPr/>
          </p:nvSpPr>
          <p:spPr>
            <a:xfrm>
              <a:off x="8655574" y="4585556"/>
              <a:ext cx="161566" cy="161566"/>
            </a:xfrm>
            <a:prstGeom prst="arc">
              <a:avLst>
                <a:gd name="adj1" fmla="val 16619179"/>
                <a:gd name="adj2" fmla="val 5240942"/>
              </a:avLst>
            </a:prstGeom>
            <a:ln w="28575">
              <a:solidFill>
                <a:schemeClr val="accent1"/>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1DB49E2B-3BA9-4090-83C8-3D35747EB6D6}"/>
                </a:ext>
              </a:extLst>
            </p:cNvPr>
            <p:cNvCxnSpPr>
              <a:cxnSpLocks/>
            </p:cNvCxnSpPr>
            <p:nvPr/>
          </p:nvCxnSpPr>
          <p:spPr>
            <a:xfrm>
              <a:off x="8746852" y="4368481"/>
              <a:ext cx="0" cy="232658"/>
            </a:xfrm>
            <a:prstGeom prst="line">
              <a:avLst/>
            </a:prstGeom>
            <a:ln w="28575">
              <a:solidFill>
                <a:schemeClr val="accent1"/>
              </a:solidFill>
              <a:headEnd type="arrow"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grpSp>
      <p:pic>
        <p:nvPicPr>
          <p:cNvPr id="214" name="Picture 213">
            <a:extLst>
              <a:ext uri="{FF2B5EF4-FFF2-40B4-BE49-F238E27FC236}">
                <a16:creationId xmlns:a16="http://schemas.microsoft.com/office/drawing/2014/main" id="{B550C6DF-9E57-4FCB-BE79-7A521D4632DA}"/>
              </a:ext>
            </a:extLst>
          </p:cNvPr>
          <p:cNvPicPr>
            <a:picLocks noChangeAspect="1"/>
          </p:cNvPicPr>
          <p:nvPr/>
        </p:nvPicPr>
        <p:blipFill>
          <a:blip r:embed="rId48" cstate="email">
            <a:extLst>
              <a:ext uri="{28A0092B-C50C-407E-A947-70E740481C1C}">
                <a14:useLocalDpi xmlns:a14="http://schemas.microsoft.com/office/drawing/2010/main" val="0"/>
              </a:ext>
            </a:extLst>
          </a:blip>
          <a:stretch>
            <a:fillRect/>
          </a:stretch>
        </p:blipFill>
        <p:spPr bwMode="invGray">
          <a:xfrm>
            <a:off x="10695710" y="265190"/>
            <a:ext cx="1207538" cy="258671"/>
          </a:xfrm>
          <a:prstGeom prst="rect">
            <a:avLst/>
          </a:prstGeom>
        </p:spPr>
      </p:pic>
    </p:spTree>
    <p:extLst>
      <p:ext uri="{BB962C8B-B14F-4D97-AF65-F5344CB8AC3E}">
        <p14:creationId xmlns:p14="http://schemas.microsoft.com/office/powerpoint/2010/main" val="835076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animEffect transition="in" filter="fade">
                                      <p:cBhvr>
                                        <p:cTn id="11" dur="500"/>
                                        <p:tgtEl>
                                          <p:spTgt spid="14">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animEffect transition="in" filter="fade">
                                      <p:cBhvr>
                                        <p:cTn id="15" dur="500"/>
                                        <p:tgtEl>
                                          <p:spTgt spid="1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xEl>
                                              <p:pRg st="11" end="11"/>
                                            </p:txEl>
                                          </p:spTgt>
                                        </p:tgtEl>
                                        <p:attrNameLst>
                                          <p:attrName>style.visibility</p:attrName>
                                        </p:attrNameLst>
                                      </p:cBhvr>
                                      <p:to>
                                        <p:strVal val="visible"/>
                                      </p:to>
                                    </p:set>
                                    <p:animEffect transition="in" filter="fade">
                                      <p:cBhvr>
                                        <p:cTn id="20" dur="500"/>
                                        <p:tgtEl>
                                          <p:spTgt spid="14">
                                            <p:txEl>
                                              <p:pRg st="11" end="11"/>
                                            </p:txEl>
                                          </p:spTgt>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4">
                                            <p:txEl>
                                              <p:pRg st="12" end="12"/>
                                            </p:txEl>
                                          </p:spTgt>
                                        </p:tgtEl>
                                        <p:attrNameLst>
                                          <p:attrName>style.visibility</p:attrName>
                                        </p:attrNameLst>
                                      </p:cBhvr>
                                      <p:to>
                                        <p:strVal val="visible"/>
                                      </p:to>
                                    </p:set>
                                    <p:animEffect transition="in" filter="fade">
                                      <p:cBhvr>
                                        <p:cTn id="24" dur="500"/>
                                        <p:tgtEl>
                                          <p:spTgt spid="14">
                                            <p:txEl>
                                              <p:pRg st="12" end="12"/>
                                            </p:txEl>
                                          </p:spTgt>
                                        </p:tgtEl>
                                      </p:cBhvr>
                                    </p:animEffect>
                                  </p:childTnLst>
                                </p:cTn>
                              </p:par>
                              <p:par>
                                <p:cTn id="25" presetID="22" presetClass="entr" presetSubtype="8" fill="hold" nodeType="withEffect">
                                  <p:stCondLst>
                                    <p:cond delay="0"/>
                                  </p:stCondLst>
                                  <p:childTnLst>
                                    <p:set>
                                      <p:cBhvr>
                                        <p:cTn id="26" dur="1" fill="hold">
                                          <p:stCondLst>
                                            <p:cond delay="0"/>
                                          </p:stCondLst>
                                        </p:cTn>
                                        <p:tgtEl>
                                          <p:spTgt spid="208"/>
                                        </p:tgtEl>
                                        <p:attrNameLst>
                                          <p:attrName>style.visibility</p:attrName>
                                        </p:attrNameLst>
                                      </p:cBhvr>
                                      <p:to>
                                        <p:strVal val="visible"/>
                                      </p:to>
                                    </p:set>
                                    <p:animEffect transition="in" filter="wipe(left)">
                                      <p:cBhvr>
                                        <p:cTn id="27" dur="500"/>
                                        <p:tgtEl>
                                          <p:spTgt spid="208"/>
                                        </p:tgtEl>
                                      </p:cBhvr>
                                    </p:animEffect>
                                  </p:childTnLst>
                                </p:cTn>
                              </p:par>
                              <p:par>
                                <p:cTn id="28" presetID="22" presetClass="entr" presetSubtype="2" fill="hold"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right)">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xEl>
                                              <p:pRg st="13" end="13"/>
                                            </p:txEl>
                                          </p:spTgt>
                                        </p:tgtEl>
                                        <p:attrNameLst>
                                          <p:attrName>style.visibility</p:attrName>
                                        </p:attrNameLst>
                                      </p:cBhvr>
                                      <p:to>
                                        <p:strVal val="visible"/>
                                      </p:to>
                                    </p:set>
                                    <p:animEffect transition="in" filter="fade">
                                      <p:cBhvr>
                                        <p:cTn id="35" dur="500"/>
                                        <p:tgtEl>
                                          <p:spTgt spid="14">
                                            <p:txEl>
                                              <p:pRg st="13" end="13"/>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02"/>
                                        </p:tgtEl>
                                        <p:attrNameLst>
                                          <p:attrName>style.visibility</p:attrName>
                                        </p:attrNameLst>
                                      </p:cBhvr>
                                      <p:to>
                                        <p:strVal val="visible"/>
                                      </p:to>
                                    </p:set>
                                    <p:animEffect transition="in" filter="fade">
                                      <p:cBhvr>
                                        <p:cTn id="38" dur="500"/>
                                        <p:tgtEl>
                                          <p:spTgt spid="202"/>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par>
                                <p:cTn id="43" presetID="22" presetClass="entr" presetSubtype="8" fill="hold" nodeType="withEffect">
                                  <p:stCondLst>
                                    <p:cond delay="0"/>
                                  </p:stCondLst>
                                  <p:childTnLst>
                                    <p:set>
                                      <p:cBhvr>
                                        <p:cTn id="44" dur="1" fill="hold">
                                          <p:stCondLst>
                                            <p:cond delay="0"/>
                                          </p:stCondLst>
                                        </p:cTn>
                                        <p:tgtEl>
                                          <p:spTgt spid="218"/>
                                        </p:tgtEl>
                                        <p:attrNameLst>
                                          <p:attrName>style.visibility</p:attrName>
                                        </p:attrNameLst>
                                      </p:cBhvr>
                                      <p:to>
                                        <p:strVal val="visible"/>
                                      </p:to>
                                    </p:set>
                                    <p:animEffect transition="in" filter="wipe(left)">
                                      <p:cBhvr>
                                        <p:cTn id="45" dur="500"/>
                                        <p:tgtEl>
                                          <p:spTgt spid="218"/>
                                        </p:tgtEl>
                                      </p:cBhvr>
                                    </p:animEffect>
                                  </p:childTnLst>
                                </p:cTn>
                              </p:par>
                            </p:childTnLst>
                          </p:cTn>
                        </p:par>
                        <p:par>
                          <p:cTn id="46" fill="hold">
                            <p:stCondLst>
                              <p:cond delay="1000"/>
                            </p:stCondLst>
                            <p:childTnLst>
                              <p:par>
                                <p:cTn id="47" presetID="22" presetClass="entr" presetSubtype="1" fill="hold" nodeType="afterEffect">
                                  <p:stCondLst>
                                    <p:cond delay="0"/>
                                  </p:stCondLst>
                                  <p:childTnLst>
                                    <p:set>
                                      <p:cBhvr>
                                        <p:cTn id="48" dur="1" fill="hold">
                                          <p:stCondLst>
                                            <p:cond delay="0"/>
                                          </p:stCondLst>
                                        </p:cTn>
                                        <p:tgtEl>
                                          <p:spTgt spid="257"/>
                                        </p:tgtEl>
                                        <p:attrNameLst>
                                          <p:attrName>style.visibility</p:attrName>
                                        </p:attrNameLst>
                                      </p:cBhvr>
                                      <p:to>
                                        <p:strVal val="visible"/>
                                      </p:to>
                                    </p:set>
                                    <p:animEffect transition="in" filter="wipe(up)">
                                      <p:cBhvr>
                                        <p:cTn id="49" dur="500"/>
                                        <p:tgtEl>
                                          <p:spTgt spid="257"/>
                                        </p:tgtEl>
                                      </p:cBhvr>
                                    </p:animEffect>
                                  </p:childTnLst>
                                </p:cTn>
                              </p:par>
                            </p:childTnLst>
                          </p:cTn>
                        </p:par>
                        <p:par>
                          <p:cTn id="50" fill="hold">
                            <p:stCondLst>
                              <p:cond delay="1500"/>
                            </p:stCondLst>
                            <p:childTnLst>
                              <p:par>
                                <p:cTn id="51" presetID="10" presetClass="entr" presetSubtype="0" fill="hold" grpId="0" nodeType="afterEffect">
                                  <p:stCondLst>
                                    <p:cond delay="0"/>
                                  </p:stCondLst>
                                  <p:childTnLst>
                                    <p:set>
                                      <p:cBhvr>
                                        <p:cTn id="52" dur="1" fill="hold">
                                          <p:stCondLst>
                                            <p:cond delay="0"/>
                                          </p:stCondLst>
                                        </p:cTn>
                                        <p:tgtEl>
                                          <p:spTgt spid="232"/>
                                        </p:tgtEl>
                                        <p:attrNameLst>
                                          <p:attrName>style.visibility</p:attrName>
                                        </p:attrNameLst>
                                      </p:cBhvr>
                                      <p:to>
                                        <p:strVal val="visible"/>
                                      </p:to>
                                    </p:set>
                                    <p:animEffect transition="in" filter="fade">
                                      <p:cBhvr>
                                        <p:cTn id="53" dur="500"/>
                                        <p:tgtEl>
                                          <p:spTgt spid="23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4">
                                            <p:txEl>
                                              <p:pRg st="14" end="14"/>
                                            </p:txEl>
                                          </p:spTgt>
                                        </p:tgtEl>
                                        <p:attrNameLst>
                                          <p:attrName>style.visibility</p:attrName>
                                        </p:attrNameLst>
                                      </p:cBhvr>
                                      <p:to>
                                        <p:strVal val="visible"/>
                                      </p:to>
                                    </p:set>
                                    <p:animEffect transition="in" filter="fade">
                                      <p:cBhvr>
                                        <p:cTn id="58" dur="500"/>
                                        <p:tgtEl>
                                          <p:spTgt spid="14">
                                            <p:txEl>
                                              <p:pRg st="14" end="14"/>
                                            </p:txEl>
                                          </p:spTgt>
                                        </p:tgtEl>
                                      </p:cBhvr>
                                    </p:animEffect>
                                  </p:childTnLst>
                                </p:cTn>
                              </p:par>
                              <p:par>
                                <p:cTn id="59" presetID="22" presetClass="entr" presetSubtype="8" fill="hold" nodeType="withEffect">
                                  <p:stCondLst>
                                    <p:cond delay="0"/>
                                  </p:stCondLst>
                                  <p:childTnLst>
                                    <p:set>
                                      <p:cBhvr>
                                        <p:cTn id="60" dur="1" fill="hold">
                                          <p:stCondLst>
                                            <p:cond delay="0"/>
                                          </p:stCondLst>
                                        </p:cTn>
                                        <p:tgtEl>
                                          <p:spTgt spid="225"/>
                                        </p:tgtEl>
                                        <p:attrNameLst>
                                          <p:attrName>style.visibility</p:attrName>
                                        </p:attrNameLst>
                                      </p:cBhvr>
                                      <p:to>
                                        <p:strVal val="visible"/>
                                      </p:to>
                                    </p:set>
                                    <p:animEffect transition="in" filter="wipe(left)">
                                      <p:cBhvr>
                                        <p:cTn id="61" dur="500"/>
                                        <p:tgtEl>
                                          <p:spTgt spid="225"/>
                                        </p:tgtEl>
                                      </p:cBhvr>
                                    </p:animEffec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603"/>
                                        </p:tgtEl>
                                        <p:attrNameLst>
                                          <p:attrName>style.visibility</p:attrName>
                                        </p:attrNameLst>
                                      </p:cBhvr>
                                      <p:to>
                                        <p:strVal val="visible"/>
                                      </p:to>
                                    </p:set>
                                    <p:animEffect transition="in" filter="fade">
                                      <p:cBhvr>
                                        <p:cTn id="65" dur="500"/>
                                        <p:tgtEl>
                                          <p:spTgt spid="603"/>
                                        </p:tgtEl>
                                      </p:cBhvr>
                                    </p:animEffect>
                                  </p:childTnLst>
                                </p:cTn>
                              </p:par>
                              <p:par>
                                <p:cTn id="66" presetID="10" presetClass="entr" presetSubtype="0" fill="hold" nodeType="withEffect">
                                  <p:stCondLst>
                                    <p:cond delay="0"/>
                                  </p:stCondLst>
                                  <p:childTnLst>
                                    <p:set>
                                      <p:cBhvr>
                                        <p:cTn id="67" dur="1" fill="hold">
                                          <p:stCondLst>
                                            <p:cond delay="0"/>
                                          </p:stCondLst>
                                        </p:cTn>
                                        <p:tgtEl>
                                          <p:spTgt spid="578"/>
                                        </p:tgtEl>
                                        <p:attrNameLst>
                                          <p:attrName>style.visibility</p:attrName>
                                        </p:attrNameLst>
                                      </p:cBhvr>
                                      <p:to>
                                        <p:strVal val="visible"/>
                                      </p:to>
                                    </p:set>
                                    <p:animEffect transition="in" filter="fade">
                                      <p:cBhvr>
                                        <p:cTn id="68" dur="500"/>
                                        <p:tgtEl>
                                          <p:spTgt spid="57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04"/>
                                        </p:tgtEl>
                                        <p:attrNameLst>
                                          <p:attrName>style.visibility</p:attrName>
                                        </p:attrNameLst>
                                      </p:cBhvr>
                                      <p:to>
                                        <p:strVal val="visible"/>
                                      </p:to>
                                    </p:set>
                                    <p:animEffect transition="in" filter="fade">
                                      <p:cBhvr>
                                        <p:cTn id="71" dur="500"/>
                                        <p:tgtEl>
                                          <p:spTgt spid="60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4">
                                            <p:txEl>
                                              <p:pRg st="15" end="15"/>
                                            </p:txEl>
                                          </p:spTgt>
                                        </p:tgtEl>
                                        <p:attrNameLst>
                                          <p:attrName>style.visibility</p:attrName>
                                        </p:attrNameLst>
                                      </p:cBhvr>
                                      <p:to>
                                        <p:strVal val="visible"/>
                                      </p:to>
                                    </p:set>
                                    <p:animEffect transition="in" filter="fade">
                                      <p:cBhvr>
                                        <p:cTn id="76" dur="500"/>
                                        <p:tgtEl>
                                          <p:spTgt spid="14">
                                            <p:txEl>
                                              <p:pRg st="15" end="15"/>
                                            </p:txEl>
                                          </p:spTgt>
                                        </p:tgtEl>
                                      </p:cBhvr>
                                    </p:animEffect>
                                  </p:childTnLst>
                                </p:cTn>
                              </p:par>
                              <p:par>
                                <p:cTn id="77" presetID="22" presetClass="entr" presetSubtype="8" fill="hold" nodeType="withEffect">
                                  <p:stCondLst>
                                    <p:cond delay="0"/>
                                  </p:stCondLst>
                                  <p:childTnLst>
                                    <p:set>
                                      <p:cBhvr>
                                        <p:cTn id="78" dur="1" fill="hold">
                                          <p:stCondLst>
                                            <p:cond delay="0"/>
                                          </p:stCondLst>
                                        </p:cTn>
                                        <p:tgtEl>
                                          <p:spTgt spid="229"/>
                                        </p:tgtEl>
                                        <p:attrNameLst>
                                          <p:attrName>style.visibility</p:attrName>
                                        </p:attrNameLst>
                                      </p:cBhvr>
                                      <p:to>
                                        <p:strVal val="visible"/>
                                      </p:to>
                                    </p:set>
                                    <p:animEffect transition="in" filter="wipe(left)">
                                      <p:cBhvr>
                                        <p:cTn id="79" dur="500"/>
                                        <p:tgtEl>
                                          <p:spTgt spid="229"/>
                                        </p:tgtEl>
                                      </p:cBhvr>
                                    </p:animEffect>
                                  </p:childTnLst>
                                </p:cTn>
                              </p:par>
                              <p:par>
                                <p:cTn id="80" presetID="10" presetClass="entr" presetSubtype="0" fill="hold" nodeType="withEffect">
                                  <p:stCondLst>
                                    <p:cond delay="0"/>
                                  </p:stCondLst>
                                  <p:childTnLst>
                                    <p:set>
                                      <p:cBhvr>
                                        <p:cTn id="81" dur="1" fill="hold">
                                          <p:stCondLst>
                                            <p:cond delay="0"/>
                                          </p:stCondLst>
                                        </p:cTn>
                                        <p:tgtEl>
                                          <p:spTgt spid="310"/>
                                        </p:tgtEl>
                                        <p:attrNameLst>
                                          <p:attrName>style.visibility</p:attrName>
                                        </p:attrNameLst>
                                      </p:cBhvr>
                                      <p:to>
                                        <p:strVal val="visible"/>
                                      </p:to>
                                    </p:set>
                                    <p:animEffect transition="in" filter="fade">
                                      <p:cBhvr>
                                        <p:cTn id="82" dur="500"/>
                                        <p:tgtEl>
                                          <p:spTgt spid="310"/>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4">
                                            <p:txEl>
                                              <p:pRg st="16" end="16"/>
                                            </p:txEl>
                                          </p:spTgt>
                                        </p:tgtEl>
                                        <p:attrNameLst>
                                          <p:attrName>style.visibility</p:attrName>
                                        </p:attrNameLst>
                                      </p:cBhvr>
                                      <p:to>
                                        <p:strVal val="visible"/>
                                      </p:to>
                                    </p:set>
                                    <p:animEffect transition="in" filter="fade">
                                      <p:cBhvr>
                                        <p:cTn id="87" dur="500"/>
                                        <p:tgtEl>
                                          <p:spTgt spid="14">
                                            <p:txEl>
                                              <p:pRg st="16" end="16"/>
                                            </p:txEl>
                                          </p:spTgt>
                                        </p:tgtEl>
                                      </p:cBhvr>
                                    </p:animEffect>
                                  </p:childTnLst>
                                </p:cTn>
                              </p:par>
                              <p:par>
                                <p:cTn id="88" presetID="22" presetClass="entr" presetSubtype="4" fill="hold" nodeType="withEffect">
                                  <p:stCondLst>
                                    <p:cond delay="0"/>
                                  </p:stCondLst>
                                  <p:childTnLst>
                                    <p:set>
                                      <p:cBhvr>
                                        <p:cTn id="89" dur="1" fill="hold">
                                          <p:stCondLst>
                                            <p:cond delay="0"/>
                                          </p:stCondLst>
                                        </p:cTn>
                                        <p:tgtEl>
                                          <p:spTgt spid="27"/>
                                        </p:tgtEl>
                                        <p:attrNameLst>
                                          <p:attrName>style.visibility</p:attrName>
                                        </p:attrNameLst>
                                      </p:cBhvr>
                                      <p:to>
                                        <p:strVal val="visible"/>
                                      </p:to>
                                    </p:set>
                                    <p:animEffect transition="in" filter="wipe(down)">
                                      <p:cBhvr>
                                        <p:cTn id="90" dur="500"/>
                                        <p:tgtEl>
                                          <p:spTgt spid="27"/>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486"/>
                                        </p:tgtEl>
                                        <p:attrNameLst>
                                          <p:attrName>style.visibility</p:attrName>
                                        </p:attrNameLst>
                                      </p:cBhvr>
                                      <p:to>
                                        <p:strVal val="visible"/>
                                      </p:to>
                                    </p:set>
                                    <p:animEffect transition="in" filter="fade">
                                      <p:cBhvr>
                                        <p:cTn id="93" dur="500"/>
                                        <p:tgtEl>
                                          <p:spTgt spid="486"/>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04"/>
                                        </p:tgtEl>
                                        <p:attrNameLst>
                                          <p:attrName>style.visibility</p:attrName>
                                        </p:attrNameLst>
                                      </p:cBhvr>
                                      <p:to>
                                        <p:strVal val="visible"/>
                                      </p:to>
                                    </p:set>
                                    <p:animEffect transition="in" filter="fade">
                                      <p:cBhvr>
                                        <p:cTn id="96" dur="500"/>
                                        <p:tgtEl>
                                          <p:spTgt spid="30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05"/>
                                        </p:tgtEl>
                                        <p:attrNameLst>
                                          <p:attrName>style.visibility</p:attrName>
                                        </p:attrNameLst>
                                      </p:cBhvr>
                                      <p:to>
                                        <p:strVal val="visible"/>
                                      </p:to>
                                    </p:set>
                                    <p:animEffect transition="in" filter="fade">
                                      <p:cBhvr>
                                        <p:cTn id="99" dur="500"/>
                                        <p:tgtEl>
                                          <p:spTgt spid="305"/>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306"/>
                                        </p:tgtEl>
                                        <p:attrNameLst>
                                          <p:attrName>style.visibility</p:attrName>
                                        </p:attrNameLst>
                                      </p:cBhvr>
                                      <p:to>
                                        <p:strVal val="visible"/>
                                      </p:to>
                                    </p:set>
                                    <p:animEffect transition="in" filter="fade">
                                      <p:cBhvr>
                                        <p:cTn id="102" dur="500"/>
                                        <p:tgtEl>
                                          <p:spTgt spid="306"/>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14">
                                            <p:txEl>
                                              <p:pRg st="17" end="17"/>
                                            </p:txEl>
                                          </p:spTgt>
                                        </p:tgtEl>
                                        <p:attrNameLst>
                                          <p:attrName>style.visibility</p:attrName>
                                        </p:attrNameLst>
                                      </p:cBhvr>
                                      <p:to>
                                        <p:strVal val="visible"/>
                                      </p:to>
                                    </p:set>
                                    <p:animEffect transition="in" filter="fade">
                                      <p:cBhvr>
                                        <p:cTn id="107" dur="500"/>
                                        <p:tgtEl>
                                          <p:spTgt spid="14">
                                            <p:txEl>
                                              <p:pRg st="17" end="17"/>
                                            </p:txEl>
                                          </p:spTgt>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288"/>
                                        </p:tgtEl>
                                        <p:attrNameLst>
                                          <p:attrName>style.visibility</p:attrName>
                                        </p:attrNameLst>
                                      </p:cBhvr>
                                      <p:to>
                                        <p:strVal val="visible"/>
                                      </p:to>
                                    </p:set>
                                    <p:animEffect transition="in" filter="fade">
                                      <p:cBhvr>
                                        <p:cTn id="110" dur="500"/>
                                        <p:tgtEl>
                                          <p:spTgt spid="288"/>
                                        </p:tgtEl>
                                      </p:cBhvr>
                                    </p:animEffect>
                                  </p:childTnLst>
                                </p:cTn>
                              </p:par>
                              <p:par>
                                <p:cTn id="111" presetID="22" presetClass="entr" presetSubtype="8" fill="hold" nodeType="withEffect">
                                  <p:stCondLst>
                                    <p:cond delay="0"/>
                                  </p:stCondLst>
                                  <p:childTnLst>
                                    <p:set>
                                      <p:cBhvr>
                                        <p:cTn id="112" dur="1" fill="hold">
                                          <p:stCondLst>
                                            <p:cond delay="0"/>
                                          </p:stCondLst>
                                        </p:cTn>
                                        <p:tgtEl>
                                          <p:spTgt spid="238"/>
                                        </p:tgtEl>
                                        <p:attrNameLst>
                                          <p:attrName>style.visibility</p:attrName>
                                        </p:attrNameLst>
                                      </p:cBhvr>
                                      <p:to>
                                        <p:strVal val="visible"/>
                                      </p:to>
                                    </p:set>
                                    <p:animEffect transition="in" filter="wipe(left)">
                                      <p:cBhvr>
                                        <p:cTn id="113"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 grpId="0" animBg="1"/>
      <p:bldP spid="288" grpId="0" animBg="1"/>
      <p:bldP spid="304" grpId="0"/>
      <p:bldP spid="305" grpId="0" animBg="1"/>
      <p:bldP spid="306" grpId="0" animBg="1"/>
      <p:bldP spid="232" grpId="0" animBg="1"/>
      <p:bldP spid="202" grpId="0" animBg="1"/>
      <p:bldP spid="603" grpId="0" animBg="1"/>
      <p:bldP spid="604"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F0BD16-FE85-4463-AD60-4CFE9F422AE4}"/>
              </a:ext>
            </a:extLst>
          </p:cNvPr>
          <p:cNvSpPr/>
          <p:nvPr/>
        </p:nvSpPr>
        <p:spPr bwMode="auto">
          <a:xfrm>
            <a:off x="6783890" y="2341814"/>
            <a:ext cx="5057254" cy="2249235"/>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9" name="Straight Connector 88">
            <a:extLst>
              <a:ext uri="{FF2B5EF4-FFF2-40B4-BE49-F238E27FC236}">
                <a16:creationId xmlns:a16="http://schemas.microsoft.com/office/drawing/2014/main" id="{3431D700-E307-455C-ABBB-F377485EC314}"/>
              </a:ext>
            </a:extLst>
          </p:cNvPr>
          <p:cNvCxnSpPr>
            <a:cxnSpLocks/>
          </p:cNvCxnSpPr>
          <p:nvPr/>
        </p:nvCxnSpPr>
        <p:spPr>
          <a:xfrm>
            <a:off x="8860464" y="3342152"/>
            <a:ext cx="0" cy="768515"/>
          </a:xfrm>
          <a:prstGeom prst="line">
            <a:avLst/>
          </a:prstGeom>
          <a:noFill/>
          <a:ln w="38100" cap="flat" cmpd="sng" algn="ctr">
            <a:solidFill>
              <a:srgbClr val="505050"/>
            </a:solidFill>
            <a:prstDash val="solid"/>
            <a:headEnd type="none"/>
            <a:tailEnd type="none"/>
          </a:ln>
          <a:effectLst/>
        </p:spPr>
      </p:cxnSp>
      <p:cxnSp>
        <p:nvCxnSpPr>
          <p:cNvPr id="90" name="Straight Connector 89">
            <a:extLst>
              <a:ext uri="{FF2B5EF4-FFF2-40B4-BE49-F238E27FC236}">
                <a16:creationId xmlns:a16="http://schemas.microsoft.com/office/drawing/2014/main" id="{7EF14785-393F-4B7C-A915-ABA08A661773}"/>
              </a:ext>
            </a:extLst>
          </p:cNvPr>
          <p:cNvCxnSpPr>
            <a:cxnSpLocks/>
          </p:cNvCxnSpPr>
          <p:nvPr/>
        </p:nvCxnSpPr>
        <p:spPr>
          <a:xfrm>
            <a:off x="9677392" y="3367142"/>
            <a:ext cx="0" cy="773231"/>
          </a:xfrm>
          <a:prstGeom prst="line">
            <a:avLst/>
          </a:prstGeom>
          <a:noFill/>
          <a:ln w="38100" cap="flat" cmpd="sng" algn="ctr">
            <a:solidFill>
              <a:srgbClr val="505050"/>
            </a:solidFill>
            <a:prstDash val="solid"/>
            <a:headEnd type="none"/>
            <a:tailEnd type="none"/>
          </a:ln>
          <a:effectLst/>
        </p:spPr>
      </p:cxnSp>
      <p:cxnSp>
        <p:nvCxnSpPr>
          <p:cNvPr id="92" name="Straight Connector 91">
            <a:extLst>
              <a:ext uri="{FF2B5EF4-FFF2-40B4-BE49-F238E27FC236}">
                <a16:creationId xmlns:a16="http://schemas.microsoft.com/office/drawing/2014/main" id="{42F2CFAA-3987-4497-9D1B-128DFDB9AC46}"/>
              </a:ext>
            </a:extLst>
          </p:cNvPr>
          <p:cNvCxnSpPr>
            <a:cxnSpLocks/>
          </p:cNvCxnSpPr>
          <p:nvPr/>
        </p:nvCxnSpPr>
        <p:spPr>
          <a:xfrm>
            <a:off x="10383659" y="3361568"/>
            <a:ext cx="0" cy="768515"/>
          </a:xfrm>
          <a:prstGeom prst="line">
            <a:avLst/>
          </a:prstGeom>
          <a:noFill/>
          <a:ln w="38100" cap="flat" cmpd="sng" algn="ctr">
            <a:solidFill>
              <a:srgbClr val="505050"/>
            </a:solidFill>
            <a:prstDash val="solid"/>
            <a:headEnd type="none"/>
            <a:tailEnd type="none"/>
          </a:ln>
          <a:effectLst/>
        </p:spPr>
      </p:cxnSp>
      <p:cxnSp>
        <p:nvCxnSpPr>
          <p:cNvPr id="93" name="Straight Connector 92">
            <a:extLst>
              <a:ext uri="{FF2B5EF4-FFF2-40B4-BE49-F238E27FC236}">
                <a16:creationId xmlns:a16="http://schemas.microsoft.com/office/drawing/2014/main" id="{38CB2320-D70D-4AA2-AB85-06A22920C459}"/>
              </a:ext>
            </a:extLst>
          </p:cNvPr>
          <p:cNvCxnSpPr>
            <a:cxnSpLocks/>
          </p:cNvCxnSpPr>
          <p:nvPr/>
        </p:nvCxnSpPr>
        <p:spPr>
          <a:xfrm>
            <a:off x="11068689" y="3708049"/>
            <a:ext cx="0" cy="422034"/>
          </a:xfrm>
          <a:prstGeom prst="line">
            <a:avLst/>
          </a:prstGeom>
          <a:noFill/>
          <a:ln w="38100" cap="flat" cmpd="sng" algn="ctr">
            <a:solidFill>
              <a:srgbClr val="505050"/>
            </a:solidFill>
            <a:prstDash val="solid"/>
            <a:headEnd type="none"/>
            <a:tailEnd type="none"/>
          </a:ln>
          <a:effectLst/>
        </p:spPr>
      </p:cxnSp>
      <p:grpSp>
        <p:nvGrpSpPr>
          <p:cNvPr id="95" name="Group 94">
            <a:extLst>
              <a:ext uri="{FF2B5EF4-FFF2-40B4-BE49-F238E27FC236}">
                <a16:creationId xmlns:a16="http://schemas.microsoft.com/office/drawing/2014/main" id="{0A68537C-98CF-46E2-82D2-3BD65B3EE823}"/>
              </a:ext>
            </a:extLst>
          </p:cNvPr>
          <p:cNvGrpSpPr/>
          <p:nvPr/>
        </p:nvGrpSpPr>
        <p:grpSpPr>
          <a:xfrm>
            <a:off x="7050571" y="2599836"/>
            <a:ext cx="4422525" cy="1707904"/>
            <a:chOff x="152400" y="101085"/>
            <a:chExt cx="4422525" cy="1707904"/>
          </a:xfrm>
        </p:grpSpPr>
        <p:sp>
          <p:nvSpPr>
            <p:cNvPr id="96" name="Rectangle 95">
              <a:extLst>
                <a:ext uri="{FF2B5EF4-FFF2-40B4-BE49-F238E27FC236}">
                  <a16:creationId xmlns:a16="http://schemas.microsoft.com/office/drawing/2014/main" id="{9D89F6D4-35A7-4D22-97B5-7A561A8A7DD5}"/>
                </a:ext>
              </a:extLst>
            </p:cNvPr>
            <p:cNvSpPr/>
            <p:nvPr/>
          </p:nvSpPr>
          <p:spPr bwMode="auto">
            <a:xfrm>
              <a:off x="152400" y="101085"/>
              <a:ext cx="4422525" cy="1707904"/>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Rectangle 96">
              <a:extLst>
                <a:ext uri="{FF2B5EF4-FFF2-40B4-BE49-F238E27FC236}">
                  <a16:creationId xmlns:a16="http://schemas.microsoft.com/office/drawing/2014/main" id="{738B8606-B366-42FA-8B1B-EA3449464EAA}"/>
                </a:ext>
              </a:extLst>
            </p:cNvPr>
            <p:cNvSpPr/>
            <p:nvPr/>
          </p:nvSpPr>
          <p:spPr>
            <a:xfrm>
              <a:off x="155473" y="103218"/>
              <a:ext cx="4419452" cy="257763"/>
            </a:xfrm>
            <a:prstGeom prst="rect">
              <a:avLst/>
            </a:prstGeom>
            <a:solidFill>
              <a:srgbClr val="50505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Security Operations Center (SOC)</a:t>
              </a:r>
            </a:p>
          </p:txBody>
        </p:sp>
      </p:grpSp>
      <p:cxnSp>
        <p:nvCxnSpPr>
          <p:cNvPr id="100" name="Straight Connector 99">
            <a:extLst>
              <a:ext uri="{FF2B5EF4-FFF2-40B4-BE49-F238E27FC236}">
                <a16:creationId xmlns:a16="http://schemas.microsoft.com/office/drawing/2014/main" id="{2208B0EA-AE86-4683-8423-0F5EBDBA8A80}"/>
              </a:ext>
            </a:extLst>
          </p:cNvPr>
          <p:cNvCxnSpPr>
            <a:cxnSpLocks/>
          </p:cNvCxnSpPr>
          <p:nvPr/>
        </p:nvCxnSpPr>
        <p:spPr>
          <a:xfrm>
            <a:off x="7257262" y="3196097"/>
            <a:ext cx="0" cy="1071238"/>
          </a:xfrm>
          <a:prstGeom prst="line">
            <a:avLst/>
          </a:prstGeom>
          <a:noFill/>
          <a:ln w="38100" cap="flat" cmpd="sng" algn="ctr">
            <a:solidFill>
              <a:srgbClr val="505050"/>
            </a:solidFill>
            <a:prstDash val="solid"/>
            <a:headEnd type="none"/>
            <a:tailEnd type="none"/>
          </a:ln>
          <a:effectLst/>
        </p:spPr>
      </p:cxnSp>
      <p:grpSp>
        <p:nvGrpSpPr>
          <p:cNvPr id="101" name="Group 100">
            <a:extLst>
              <a:ext uri="{FF2B5EF4-FFF2-40B4-BE49-F238E27FC236}">
                <a16:creationId xmlns:a16="http://schemas.microsoft.com/office/drawing/2014/main" id="{16EDF5D6-3286-4061-8C1A-E325AD8BB00B}"/>
              </a:ext>
            </a:extLst>
          </p:cNvPr>
          <p:cNvGrpSpPr/>
          <p:nvPr/>
        </p:nvGrpSpPr>
        <p:grpSpPr>
          <a:xfrm>
            <a:off x="7136600" y="3404810"/>
            <a:ext cx="620554" cy="529100"/>
            <a:chOff x="238879" y="899039"/>
            <a:chExt cx="620554" cy="529100"/>
          </a:xfrm>
        </p:grpSpPr>
        <p:grpSp>
          <p:nvGrpSpPr>
            <p:cNvPr id="102" name="Group 101">
              <a:extLst>
                <a:ext uri="{FF2B5EF4-FFF2-40B4-BE49-F238E27FC236}">
                  <a16:creationId xmlns:a16="http://schemas.microsoft.com/office/drawing/2014/main" id="{EFC05CBB-E6D3-4830-8A3B-4DA2A4FA5B0A}"/>
                </a:ext>
              </a:extLst>
            </p:cNvPr>
            <p:cNvGrpSpPr/>
            <p:nvPr/>
          </p:nvGrpSpPr>
          <p:grpSpPr>
            <a:xfrm>
              <a:off x="238879" y="899039"/>
              <a:ext cx="616225" cy="298190"/>
              <a:chOff x="238879" y="899039"/>
              <a:chExt cx="616225" cy="298190"/>
            </a:xfrm>
          </p:grpSpPr>
          <p:sp>
            <p:nvSpPr>
              <p:cNvPr id="106" name="Rectangle 105">
                <a:extLst>
                  <a:ext uri="{FF2B5EF4-FFF2-40B4-BE49-F238E27FC236}">
                    <a16:creationId xmlns:a16="http://schemas.microsoft.com/office/drawing/2014/main" id="{1D474CFC-6B6C-4088-82EF-99D2795476D4}"/>
                  </a:ext>
                </a:extLst>
              </p:cNvPr>
              <p:cNvSpPr/>
              <p:nvPr/>
            </p:nvSpPr>
            <p:spPr>
              <a:xfrm>
                <a:off x="238879" y="899039"/>
                <a:ext cx="616225" cy="298190"/>
              </a:xfrm>
              <a:prstGeom prst="rect">
                <a:avLst/>
              </a:prstGeom>
              <a:solidFill>
                <a:srgbClr val="FFFFFF"/>
              </a:solidFill>
              <a:ln w="14224" cap="flat" cmpd="sng" algn="ctr">
                <a:solidFill>
                  <a:srgbClr val="505050"/>
                </a:solidFill>
                <a:prstDash val="dash"/>
              </a:ln>
              <a:effectLst/>
            </p:spPr>
            <p:txBody>
              <a:bodyPr lIns="137160" tIns="9144" rIns="45720" bIns="9144" rtlCol="0" anchor="ctr"/>
              <a:lstStyle/>
              <a:p>
                <a:pPr marL="57150" marR="0" lvl="0" algn="ctr" defTabSz="914400" rtl="0" eaLnBrk="1" fontAlgn="auto" latinLnBrk="0" hangingPunct="1">
                  <a:lnSpc>
                    <a:spcPct val="97000"/>
                  </a:lnSpc>
                  <a:spcBef>
                    <a:spcPts val="0"/>
                  </a:spcBef>
                  <a:spcAft>
                    <a:spcPts val="0"/>
                  </a:spcAft>
                  <a:buClrTx/>
                  <a:buSzTx/>
                  <a:buFontTx/>
                  <a:buNone/>
                  <a:tabLst/>
                  <a:defRPr/>
                </a:pPr>
                <a:r>
                  <a:rPr lang="en-US" sz="900"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Vuln </a:t>
                </a:r>
                <a:r>
                  <a:rPr lang="en-US" sz="900" kern="0" err="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Mgmt</a:t>
                </a:r>
                <a:endParaRPr lang="en-US" sz="900"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107" name="Commitments_EC4D">
                <a:extLst>
                  <a:ext uri="{FF2B5EF4-FFF2-40B4-BE49-F238E27FC236}">
                    <a16:creationId xmlns:a16="http://schemas.microsoft.com/office/drawing/2014/main" id="{AB52321D-11C0-4353-8743-9A81DFA3A2DD}"/>
                  </a:ext>
                </a:extLst>
              </p:cNvPr>
              <p:cNvSpPr>
                <a:spLocks noChangeAspect="1" noEditPoints="1"/>
              </p:cNvSpPr>
              <p:nvPr/>
            </p:nvSpPr>
            <p:spPr bwMode="auto">
              <a:xfrm>
                <a:off x="291113" y="1002256"/>
                <a:ext cx="109791"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03" name="Group 102">
              <a:extLst>
                <a:ext uri="{FF2B5EF4-FFF2-40B4-BE49-F238E27FC236}">
                  <a16:creationId xmlns:a16="http://schemas.microsoft.com/office/drawing/2014/main" id="{1A8B4AC7-C0AD-49C3-BC2F-3752867AB292}"/>
                </a:ext>
              </a:extLst>
            </p:cNvPr>
            <p:cNvGrpSpPr/>
            <p:nvPr/>
          </p:nvGrpSpPr>
          <p:grpSpPr>
            <a:xfrm>
              <a:off x="238905" y="1236790"/>
              <a:ext cx="620528" cy="191349"/>
              <a:chOff x="238905" y="1236790"/>
              <a:chExt cx="620528" cy="191349"/>
            </a:xfrm>
          </p:grpSpPr>
          <p:sp>
            <p:nvSpPr>
              <p:cNvPr id="104" name="Rectangle 103">
                <a:extLst>
                  <a:ext uri="{FF2B5EF4-FFF2-40B4-BE49-F238E27FC236}">
                    <a16:creationId xmlns:a16="http://schemas.microsoft.com/office/drawing/2014/main" id="{501AF58F-DAFC-4DB5-A7F4-D48F09FF2F22}"/>
                  </a:ext>
                </a:extLst>
              </p:cNvPr>
              <p:cNvSpPr/>
              <p:nvPr/>
            </p:nvSpPr>
            <p:spPr>
              <a:xfrm>
                <a:off x="238905" y="1236790"/>
                <a:ext cx="620528" cy="191349"/>
              </a:xfrm>
              <a:prstGeom prst="rect">
                <a:avLst/>
              </a:prstGeom>
              <a:solidFill>
                <a:srgbClr val="FFFFFF"/>
              </a:solidFill>
              <a:ln w="14224" cap="flat" cmpd="sng" algn="ctr">
                <a:solidFill>
                  <a:srgbClr val="505050"/>
                </a:solidFill>
                <a:prstDash val="dash"/>
              </a:ln>
              <a:effectLst/>
            </p:spPr>
            <p:txBody>
              <a:bodyPr wrap="square" lIns="137160" tIns="9144" rIns="45720" bIns="9144" rtlCol="0" anchor="ctr">
                <a:noAutofit/>
              </a:bodyPr>
              <a:lstStyle/>
              <a:p>
                <a:pPr marL="115888"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MSSP</a:t>
                </a:r>
              </a:p>
            </p:txBody>
          </p:sp>
          <p:sp>
            <p:nvSpPr>
              <p:cNvPr id="105" name="Commitments_EC4D">
                <a:extLst>
                  <a:ext uri="{FF2B5EF4-FFF2-40B4-BE49-F238E27FC236}">
                    <a16:creationId xmlns:a16="http://schemas.microsoft.com/office/drawing/2014/main" id="{BF2DFB53-6ECF-421C-80B3-36A11DBE1EE2}"/>
                  </a:ext>
                </a:extLst>
              </p:cNvPr>
              <p:cNvSpPr>
                <a:spLocks noChangeAspect="1" noEditPoints="1"/>
              </p:cNvSpPr>
              <p:nvPr/>
            </p:nvSpPr>
            <p:spPr bwMode="auto">
              <a:xfrm>
                <a:off x="289143" y="1288789"/>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
        <p:nvSpPr>
          <p:cNvPr id="112" name="Rectangle 111">
            <a:hlinkClick r:id="rId3" tooltip="Azure Security Center is built into the Azure platform and provides cross-platform threat protection and detection across clouds and on-premises."/>
            <a:extLst>
              <a:ext uri="{FF2B5EF4-FFF2-40B4-BE49-F238E27FC236}">
                <a16:creationId xmlns:a16="http://schemas.microsoft.com/office/drawing/2014/main" id="{8ACFBE4E-FC22-4BB6-8F6C-F1DF7EACFE7F}"/>
              </a:ext>
            </a:extLst>
          </p:cNvPr>
          <p:cNvSpPr/>
          <p:nvPr/>
        </p:nvSpPr>
        <p:spPr>
          <a:xfrm>
            <a:off x="8528290" y="3395065"/>
            <a:ext cx="700073" cy="562402"/>
          </a:xfrm>
          <a:prstGeom prst="rect">
            <a:avLst/>
          </a:prstGeom>
          <a:solidFill>
            <a:schemeClr val="bg1"/>
          </a:solidFill>
          <a:ln w="14224" cap="flat" cmpd="sng" algn="ctr">
            <a:solidFill>
              <a:srgbClr val="008272"/>
            </a:solidFill>
            <a:prstDash val="solid"/>
          </a:ln>
          <a:effectLst/>
        </p:spPr>
        <p:txBody>
          <a:bodyPr lIns="45720" rIns="45720" rtlCol="0" anchor="t"/>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a:t>
            </a:r>
          </a:p>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6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Center</a:t>
            </a:r>
          </a:p>
        </p:txBody>
      </p:sp>
      <p:sp>
        <p:nvSpPr>
          <p:cNvPr id="113" name="Rectangle 112">
            <a:hlinkClick r:id="rId4" tooltip="Windows Defender Advanced Threat Protection (ATP) provides powerful Windows 10 protections, Endpoint Detection and Response (EDR) across platforms (via partners), and Automated Incident Response Services"/>
            <a:extLst>
              <a:ext uri="{FF2B5EF4-FFF2-40B4-BE49-F238E27FC236}">
                <a16:creationId xmlns:a16="http://schemas.microsoft.com/office/drawing/2014/main" id="{CB17593E-342A-4A7D-8CF4-8BB40D1F06F0}"/>
              </a:ext>
            </a:extLst>
          </p:cNvPr>
          <p:cNvSpPr/>
          <p:nvPr/>
        </p:nvSpPr>
        <p:spPr>
          <a:xfrm>
            <a:off x="9265734" y="3395064"/>
            <a:ext cx="721608" cy="562402"/>
          </a:xfrm>
          <a:prstGeom prst="rect">
            <a:avLst/>
          </a:prstGeom>
          <a:solidFill>
            <a:schemeClr val="bg1"/>
          </a:solidFill>
          <a:ln w="14224" cap="flat" cmpd="sng" algn="ctr">
            <a:solidFill>
              <a:srgbClr val="0078D7"/>
            </a:solidFill>
            <a:prstDash val="solid"/>
          </a:ln>
          <a:effectLst/>
        </p:spPr>
        <p:txBody>
          <a:bodyPr lIns="18288" rIns="45720" rtlCol="0" anchor="t" anchorCtr="0">
            <a:noAutofit/>
          </a:bodyPr>
          <a:lstStyle/>
          <a:p>
            <a:pPr marL="45720" lvl="0">
              <a:lnSpc>
                <a:spcPct val="97000"/>
              </a:lnSpc>
              <a:defRPr/>
            </a:pPr>
            <a:r>
              <a:rPr lang="en-US" sz="900"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Windows</a:t>
            </a:r>
            <a:br>
              <a:rPr lang="en-US" sz="900"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r>
              <a:rPr lang="en-US" sz="600"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Defender</a:t>
            </a:r>
          </a:p>
          <a:p>
            <a:pPr marL="45720" lvl="0">
              <a:lnSpc>
                <a:spcPct val="97000"/>
              </a:lnSpc>
              <a:defRPr/>
            </a:pPr>
            <a:br>
              <a:rPr lang="en-US" sz="900"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endParaRPr lang="en-US" sz="900"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114" name="Rectangle 113">
            <a:hlinkClick r:id="rId5" tooltip="Collaborate more securely with sophisticated attack protection including sandbox detonation, integrated threat intelligence, attack simulation &amp; more across Email, SharePoint Online, OneDrive for Business, Teams, etc. "/>
            <a:extLst>
              <a:ext uri="{FF2B5EF4-FFF2-40B4-BE49-F238E27FC236}">
                <a16:creationId xmlns:a16="http://schemas.microsoft.com/office/drawing/2014/main" id="{C327BB46-A58B-4EA7-9D03-286725CDE743}"/>
              </a:ext>
            </a:extLst>
          </p:cNvPr>
          <p:cNvSpPr/>
          <p:nvPr/>
        </p:nvSpPr>
        <p:spPr>
          <a:xfrm>
            <a:off x="10024714" y="3395065"/>
            <a:ext cx="729502" cy="562402"/>
          </a:xfrm>
          <a:prstGeom prst="rect">
            <a:avLst/>
          </a:prstGeom>
          <a:solidFill>
            <a:schemeClr val="bg1"/>
          </a:solidFill>
          <a:ln w="14224" cap="flat" cmpd="sng" algn="ctr">
            <a:solidFill>
              <a:srgbClr val="EB3C00"/>
            </a:solidFill>
            <a:prstDash val="solid"/>
          </a:ln>
          <a:effectLst/>
        </p:spPr>
        <p:txBody>
          <a:bodyPr lIns="18288" rIns="18288" rtlCol="0" anchor="t" anchorCtr="0"/>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Office 365</a:t>
            </a:r>
          </a:p>
        </p:txBody>
      </p:sp>
      <p:sp>
        <p:nvSpPr>
          <p:cNvPr id="115" name="Rectangle 114">
            <a:hlinkClick r:id="rId6"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CFD6E4D8-FB7B-47E0-8F2F-E3C456B17B56}"/>
              </a:ext>
            </a:extLst>
          </p:cNvPr>
          <p:cNvSpPr/>
          <p:nvPr/>
        </p:nvSpPr>
        <p:spPr>
          <a:xfrm>
            <a:off x="10782385" y="3395065"/>
            <a:ext cx="615152" cy="562402"/>
          </a:xfrm>
          <a:prstGeom prst="rect">
            <a:avLst/>
          </a:prstGeom>
          <a:solidFill>
            <a:schemeClr val="bg1"/>
          </a:solidFill>
          <a:ln w="14224" cap="flat" cmpd="sng" algn="ctr">
            <a:solidFill>
              <a:srgbClr val="008272"/>
            </a:solidFill>
            <a:prstDash val="solid"/>
          </a:ln>
          <a:effectLst/>
        </p:spPr>
        <p:txBody>
          <a:bodyPr lIns="45720" rIns="45720" rtlCol="0" anchor="t"/>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a:t>
            </a:r>
          </a:p>
        </p:txBody>
      </p:sp>
      <p:cxnSp>
        <p:nvCxnSpPr>
          <p:cNvPr id="116" name="Straight Connector 115">
            <a:extLst>
              <a:ext uri="{FF2B5EF4-FFF2-40B4-BE49-F238E27FC236}">
                <a16:creationId xmlns:a16="http://schemas.microsoft.com/office/drawing/2014/main" id="{38452CFB-DD46-42CD-9A7F-E504AB2D64E9}"/>
              </a:ext>
            </a:extLst>
          </p:cNvPr>
          <p:cNvCxnSpPr>
            <a:cxnSpLocks/>
          </p:cNvCxnSpPr>
          <p:nvPr/>
        </p:nvCxnSpPr>
        <p:spPr>
          <a:xfrm>
            <a:off x="8162009" y="3720017"/>
            <a:ext cx="0" cy="422034"/>
          </a:xfrm>
          <a:prstGeom prst="line">
            <a:avLst/>
          </a:prstGeom>
          <a:noFill/>
          <a:ln w="38100" cap="flat" cmpd="sng" algn="ctr">
            <a:solidFill>
              <a:srgbClr val="505050"/>
            </a:solidFill>
            <a:prstDash val="solid"/>
            <a:headEnd type="none"/>
            <a:tailEnd type="none"/>
          </a:ln>
          <a:effectLst/>
        </p:spPr>
      </p:cxnSp>
      <p:sp>
        <p:nvSpPr>
          <p:cNvPr id="118" name="Rectangle 117">
            <a:hlinkClick r:id="rId7"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79C19EB0-AB63-4061-B38F-D4FB3B0101F0}"/>
              </a:ext>
            </a:extLst>
          </p:cNvPr>
          <p:cNvSpPr/>
          <p:nvPr/>
        </p:nvSpPr>
        <p:spPr>
          <a:xfrm>
            <a:off x="7817354" y="3400101"/>
            <a:ext cx="680789" cy="555975"/>
          </a:xfrm>
          <a:prstGeom prst="rect">
            <a:avLst/>
          </a:prstGeom>
          <a:solidFill>
            <a:schemeClr val="bg1"/>
          </a:solidFill>
          <a:ln w="14224">
            <a:solidFill>
              <a:srgbClr val="505050"/>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18288" rIns="45720" bIns="18288" rtlCol="0" anchor="t">
            <a:no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Cloud App </a:t>
            </a:r>
          </a:p>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a:t>
            </a:r>
            <a:endParaRPr kumimoji="0" lang="en-US" sz="85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0" name="Rectangle 119">
            <a:hlinkClick r:id="rId8" tooltip="The Security API for the Microsoft Graph acts as a backplane or “Bus” for security operations centers by providing a standard interface and common schema to integrate security solutions from Microsoft and partners. "/>
            <a:extLst>
              <a:ext uri="{FF2B5EF4-FFF2-40B4-BE49-F238E27FC236}">
                <a16:creationId xmlns:a16="http://schemas.microsoft.com/office/drawing/2014/main" id="{7B3EE6FF-30F0-421B-8068-CA288C8C5489}"/>
              </a:ext>
            </a:extLst>
          </p:cNvPr>
          <p:cNvSpPr/>
          <p:nvPr/>
        </p:nvSpPr>
        <p:spPr>
          <a:xfrm>
            <a:off x="7120410" y="4029669"/>
            <a:ext cx="4251162" cy="177480"/>
          </a:xfrm>
          <a:prstGeom prst="rect">
            <a:avLst/>
          </a:prstGeom>
          <a:solidFill>
            <a:schemeClr val="bg1">
              <a:lumMod val="95000"/>
            </a:schemeClr>
          </a:solidFill>
          <a:ln w="19050" cap="flat" cmpd="sng" algn="ctr">
            <a:solidFill>
              <a:srgbClr val="505050"/>
            </a:solidFill>
            <a:prstDash val="solid"/>
          </a:ln>
          <a:effectLst/>
        </p:spPr>
        <p:txBody>
          <a:bodyPr lIns="45720" rIns="45720" rtlCol="0" anchor="ctr"/>
          <a:lstStyle/>
          <a:p>
            <a:pPr marL="0" marR="0" lvl="0" indent="0" algn="ctr" defTabSz="914400" rtl="0" eaLnBrk="1" fontAlgn="auto" latinLnBrk="0" hangingPunct="1">
              <a:lnSpc>
                <a:spcPct val="97000"/>
              </a:lnSpc>
              <a:spcBef>
                <a:spcPts val="0"/>
              </a:spcBef>
              <a:spcAft>
                <a:spcPts val="10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Graph Security API</a:t>
            </a:r>
            <a:r>
              <a:rPr kumimoji="0" lang="en-US" sz="900" b="1" i="0" u="none" strike="noStrike" kern="0" cap="none" spc="0" normalizeH="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 </a:t>
            </a:r>
            <a:r>
              <a:rPr kumimoji="0" lang="en-US" sz="900" i="0" u="none" strike="noStrike" kern="0" cap="none" spc="0" normalizeH="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3</a:t>
            </a:r>
            <a:r>
              <a:rPr kumimoji="0" lang="en-US" sz="900" i="0" u="none" strike="noStrike" kern="0" cap="none" spc="0" normalizeH="0" baseline="3000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rd</a:t>
            </a:r>
            <a:r>
              <a:rPr kumimoji="0" lang="en-US" sz="900" i="0" u="none" strike="noStrike" kern="0" cap="none" spc="0" normalizeH="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Party Integration</a:t>
            </a:r>
            <a:endParaRPr kumimoji="0" lang="en-US" sz="90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3" name="Rectangle 122">
            <a:hlinkClick r:id="rId9" tooltip="Microsoft’s Advanced Threat Protection (ATP) capabilities provide an integrated analyst experience for investigation, response, recovery across devices, identities, and email/collaboration tools. "/>
            <a:extLst>
              <a:ext uri="{FF2B5EF4-FFF2-40B4-BE49-F238E27FC236}">
                <a16:creationId xmlns:a16="http://schemas.microsoft.com/office/drawing/2014/main" id="{4660E123-8925-4D0D-9812-E6A0AFDDCE52}"/>
              </a:ext>
            </a:extLst>
          </p:cNvPr>
          <p:cNvSpPr/>
          <p:nvPr/>
        </p:nvSpPr>
        <p:spPr>
          <a:xfrm>
            <a:off x="8143726" y="3691185"/>
            <a:ext cx="3249655" cy="182880"/>
          </a:xfrm>
          <a:prstGeom prst="rect">
            <a:avLst/>
          </a:prstGeom>
          <a:solidFill>
            <a:schemeClr val="bg1"/>
          </a:solidFill>
          <a:ln w="14224" cap="flat" cmpd="sng" algn="ctr">
            <a:solidFill>
              <a:schemeClr val="tx1"/>
            </a:solidFill>
            <a:prstDash val="solid"/>
          </a:ln>
          <a:effectLst/>
        </p:spPr>
        <p:txBody>
          <a:bodyPr lIns="45720" rIns="45720" rtlCol="0" anchor="ctr"/>
          <a:lstStyle/>
          <a:p>
            <a:pPr marL="858838" marR="0" lvl="0" indent="0" algn="ctr" defTabSz="914400" rtl="0" eaLnBrk="1" fontAlgn="auto" latinLnBrk="0" hangingPunct="1">
              <a:lnSpc>
                <a:spcPct val="97000"/>
              </a:lnSpc>
              <a:spcBef>
                <a:spcPts val="0"/>
              </a:spcBef>
              <a:spcAft>
                <a:spcPts val="10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Advanced Threat Protection (ATP)</a:t>
            </a:r>
          </a:p>
        </p:txBody>
      </p:sp>
      <p:sp>
        <p:nvSpPr>
          <p:cNvPr id="124" name="Rectangle 123">
            <a:hlinkClick r:id="rId10" tooltip="Each Microsoft SOC capability can integrate logs &amp; alerts with your existing SIEM."/>
            <a:extLst>
              <a:ext uri="{FF2B5EF4-FFF2-40B4-BE49-F238E27FC236}">
                <a16:creationId xmlns:a16="http://schemas.microsoft.com/office/drawing/2014/main" id="{9CEE61F1-E62C-4C06-A026-BA7B43565115}"/>
              </a:ext>
            </a:extLst>
          </p:cNvPr>
          <p:cNvSpPr/>
          <p:nvPr/>
        </p:nvSpPr>
        <p:spPr>
          <a:xfrm>
            <a:off x="7126014" y="4260306"/>
            <a:ext cx="1260045" cy="211725"/>
          </a:xfrm>
          <a:prstGeom prst="rect">
            <a:avLst/>
          </a:prstGeom>
          <a:solidFill>
            <a:srgbClr val="FFFFFF"/>
          </a:solidFill>
          <a:ln w="14224" cap="flat" cmpd="sng" algn="ctr">
            <a:solidFill>
              <a:srgbClr val="969696"/>
            </a:solidFill>
            <a:prstDash val="dash"/>
          </a:ln>
          <a:effectLst/>
        </p:spPr>
        <p:txBody>
          <a:bodyPr wrap="square" lIns="45720" tIns="45720" rIns="45720" bIns="45720" rtlCol="0" anchor="ctr">
            <a:sp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alt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Alert &amp; Log Integration </a:t>
            </a:r>
          </a:p>
        </p:txBody>
      </p:sp>
      <p:pic>
        <p:nvPicPr>
          <p:cNvPr id="126" name="Picture 125">
            <a:extLst>
              <a:ext uri="{FF2B5EF4-FFF2-40B4-BE49-F238E27FC236}">
                <a16:creationId xmlns:a16="http://schemas.microsoft.com/office/drawing/2014/main" id="{B3BE5F8F-74D8-4637-AF6F-DF2ED06115B5}"/>
              </a:ext>
            </a:extLst>
          </p:cNvPr>
          <p:cNvPicPr>
            <a:picLocks noChangeAspect="1"/>
          </p:cNvPicPr>
          <p:nvPr/>
        </p:nvPicPr>
        <p:blipFill>
          <a:blip r:embed="rId11"/>
          <a:stretch>
            <a:fillRect/>
          </a:stretch>
        </p:blipFill>
        <p:spPr>
          <a:xfrm>
            <a:off x="10954452" y="3562859"/>
            <a:ext cx="155187" cy="103458"/>
          </a:xfrm>
          <a:prstGeom prst="rect">
            <a:avLst/>
          </a:prstGeom>
        </p:spPr>
      </p:pic>
      <p:sp>
        <p:nvSpPr>
          <p:cNvPr id="14" name="Title 2"/>
          <p:cNvSpPr txBox="1">
            <a:spLocks/>
          </p:cNvSpPr>
          <p:nvPr/>
        </p:nvSpPr>
        <p:spPr>
          <a:xfrm>
            <a:off x="474662" y="1240224"/>
            <a:ext cx="2832186" cy="3083921"/>
          </a:xfrm>
          <a:prstGeom prst="rect">
            <a:avLst/>
          </a:prstGeom>
        </p:spPr>
        <p:txBody>
          <a:bodyPr wrap="square" anchor="t" anchorCtr="0">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00000"/>
              </a:lnSpc>
              <a:spcBef>
                <a:spcPts val="1200"/>
              </a:spcBef>
              <a:spcAft>
                <a:spcPts val="600"/>
              </a:spcAft>
              <a:defRPr/>
            </a:pPr>
            <a:r>
              <a:rPr lang="en-US" sz="1800" b="1" cap="all" spc="0">
                <a:gradFill>
                  <a:gsLst>
                    <a:gs pos="0">
                      <a:srgbClr val="E81123"/>
                    </a:gs>
                    <a:gs pos="100000">
                      <a:srgbClr val="E81123"/>
                    </a:gs>
                  </a:gsLst>
                  <a:lin ang="5400000" scaled="0"/>
                </a:gradFill>
                <a:latin typeface="Segoe UI" panose="020B0502040204020203" pitchFamily="34" charset="0"/>
              </a:rPr>
              <a:t>CHALLENGES</a:t>
            </a:r>
          </a:p>
          <a:p>
            <a:pPr marL="228600" indent="-228600">
              <a:lnSpc>
                <a:spcPct val="100000"/>
              </a:lnSpc>
              <a:spcBef>
                <a:spcPts val="600"/>
              </a:spcBef>
              <a:spcAft>
                <a:spcPts val="600"/>
              </a:spcAft>
              <a:buClr>
                <a:srgbClr val="E81123"/>
              </a:buClr>
              <a:buFont typeface="Arial" panose="020B0604020202020204" pitchFamily="34" charset="0"/>
              <a:buChar char="•"/>
              <a:defRPr/>
            </a:pPr>
            <a:r>
              <a:rPr lang="en-US" sz="1400" spc="0">
                <a:gradFill>
                  <a:gsLst>
                    <a:gs pos="2917">
                      <a:srgbClr val="1A1A1A"/>
                    </a:gs>
                    <a:gs pos="30000">
                      <a:srgbClr val="1A1A1A"/>
                    </a:gs>
                  </a:gsLst>
                  <a:lin ang="5400000" scaled="0"/>
                </a:gradFill>
                <a:latin typeface="Segoe UI"/>
              </a:rPr>
              <a:t>Legacy model results in </a:t>
            </a:r>
            <a:r>
              <a:rPr lang="en-US" sz="1400" b="1" spc="0">
                <a:gradFill>
                  <a:gsLst>
                    <a:gs pos="2917">
                      <a:srgbClr val="1A1A1A"/>
                    </a:gs>
                    <a:gs pos="30000">
                      <a:srgbClr val="1A1A1A"/>
                    </a:gs>
                  </a:gsLst>
                  <a:lin ang="5400000" scaled="0"/>
                </a:gradFill>
                <a:latin typeface="Segoe UI"/>
              </a:rPr>
              <a:t>wasted security expertise</a:t>
            </a:r>
          </a:p>
          <a:p>
            <a:pPr marL="401638" lvl="0" indent="-166688" defTabSz="914400">
              <a:spcBef>
                <a:spcPts val="0"/>
              </a:spcBef>
              <a:spcAft>
                <a:spcPts val="600"/>
              </a:spcAft>
              <a:buClr>
                <a:srgbClr val="E81123"/>
              </a:buClr>
              <a:buFont typeface="Arial" panose="020B0604020202020204" pitchFamily="34" charset="0"/>
              <a:buChar char="•"/>
              <a:defRPr/>
            </a:pPr>
            <a:r>
              <a:rPr lang="en-US" sz="1400" b="1" spc="0">
                <a:gradFill>
                  <a:gsLst>
                    <a:gs pos="2917">
                      <a:srgbClr val="1A1A1A"/>
                    </a:gs>
                    <a:gs pos="30000">
                      <a:srgbClr val="1A1A1A"/>
                    </a:gs>
                  </a:gsLst>
                  <a:lin ang="5400000" scaled="0"/>
                </a:gradFill>
                <a:latin typeface="Segoe UI"/>
              </a:rPr>
              <a:t>Analyst Overload </a:t>
            </a:r>
            <a:r>
              <a:rPr lang="en-US" sz="1400" spc="0">
                <a:gradFill>
                  <a:gsLst>
                    <a:gs pos="2917">
                      <a:srgbClr val="1A1A1A"/>
                    </a:gs>
                    <a:gs pos="30000">
                      <a:srgbClr val="1A1A1A"/>
                    </a:gs>
                  </a:gsLst>
                  <a:lin ang="5400000" scaled="0"/>
                </a:gradFill>
                <a:latin typeface="Segoe UI"/>
              </a:rPr>
              <a:t>- too many false positives</a:t>
            </a:r>
          </a:p>
          <a:p>
            <a:pPr marL="401638" lvl="0" indent="-166688" defTabSz="914400">
              <a:spcBef>
                <a:spcPts val="0"/>
              </a:spcBef>
              <a:spcAft>
                <a:spcPts val="600"/>
              </a:spcAft>
              <a:buClr>
                <a:srgbClr val="E81123"/>
              </a:buClr>
              <a:buFont typeface="Arial" panose="020B0604020202020204" pitchFamily="34" charset="0"/>
              <a:buChar char="•"/>
              <a:defRPr/>
            </a:pPr>
            <a:r>
              <a:rPr lang="en-US" sz="1400" b="1" spc="0">
                <a:gradFill>
                  <a:gsLst>
                    <a:gs pos="2917">
                      <a:srgbClr val="1A1A1A"/>
                    </a:gs>
                    <a:gs pos="30000">
                      <a:srgbClr val="1A1A1A"/>
                    </a:gs>
                  </a:gsLst>
                  <a:lin ang="5400000" scaled="0"/>
                </a:gradFill>
                <a:latin typeface="Segoe UI"/>
              </a:rPr>
              <a:t>Poor Investigation Workflow</a:t>
            </a:r>
          </a:p>
          <a:p>
            <a:pPr marL="401638" indent="-166688" defTabSz="914400">
              <a:spcBef>
                <a:spcPts val="0"/>
              </a:spcBef>
              <a:spcAft>
                <a:spcPts val="600"/>
              </a:spcAft>
              <a:buClr>
                <a:srgbClr val="E81123"/>
              </a:buClr>
              <a:buFont typeface="Arial" panose="020B0604020202020204" pitchFamily="34" charset="0"/>
              <a:buChar char="•"/>
              <a:defRPr/>
            </a:pPr>
            <a:r>
              <a:rPr lang="en-US" sz="1400" b="1" spc="0">
                <a:gradFill>
                  <a:gsLst>
                    <a:gs pos="2917">
                      <a:srgbClr val="1A1A1A"/>
                    </a:gs>
                    <a:gs pos="30000">
                      <a:srgbClr val="1A1A1A"/>
                    </a:gs>
                  </a:gsLst>
                  <a:lin ang="5400000" scaled="0"/>
                </a:gradFill>
                <a:latin typeface="Segoe UI"/>
              </a:rPr>
              <a:t>Manual integration </a:t>
            </a:r>
            <a:r>
              <a:rPr lang="en-US" sz="1400" spc="0">
                <a:gradFill>
                  <a:gsLst>
                    <a:gs pos="2917">
                      <a:srgbClr val="1A1A1A"/>
                    </a:gs>
                    <a:gs pos="30000">
                      <a:srgbClr val="1A1A1A"/>
                    </a:gs>
                  </a:gsLst>
                  <a:lin ang="5400000" scaled="0"/>
                </a:gradFill>
                <a:latin typeface="Segoe UI"/>
              </a:rPr>
              <a:t>for  tools and threat intelligence </a:t>
            </a:r>
          </a:p>
          <a:p>
            <a:pPr marL="401638" indent="-166688" defTabSz="914400">
              <a:spcBef>
                <a:spcPts val="0"/>
              </a:spcBef>
              <a:spcAft>
                <a:spcPts val="600"/>
              </a:spcAft>
              <a:buClr>
                <a:srgbClr val="E81123"/>
              </a:buClr>
              <a:buFont typeface="Arial" panose="020B0604020202020204" pitchFamily="34" charset="0"/>
              <a:buChar char="•"/>
              <a:defRPr/>
            </a:pPr>
            <a:r>
              <a:rPr lang="en-US" sz="1400" spc="0">
                <a:gradFill>
                  <a:gsLst>
                    <a:gs pos="2917">
                      <a:srgbClr val="1A1A1A"/>
                    </a:gs>
                    <a:gs pos="30000">
                      <a:srgbClr val="1A1A1A"/>
                    </a:gs>
                  </a:gsLst>
                  <a:lin ang="5400000" scaled="0"/>
                </a:gradFill>
                <a:latin typeface="Segoe UI"/>
              </a:rPr>
              <a:t>Constantly evaluating products</a:t>
            </a:r>
          </a:p>
          <a:p>
            <a:pPr marL="401638" indent="-166688" defTabSz="914400">
              <a:spcBef>
                <a:spcPts val="0"/>
              </a:spcBef>
              <a:spcAft>
                <a:spcPts val="600"/>
              </a:spcAft>
              <a:buClr>
                <a:srgbClr val="E81123"/>
              </a:buClr>
              <a:buFont typeface="Arial" panose="020B0604020202020204" pitchFamily="34" charset="0"/>
              <a:buChar char="•"/>
              <a:defRPr/>
            </a:pPr>
            <a:endParaRPr lang="en-US" sz="1400" b="1">
              <a:gradFill>
                <a:gsLst>
                  <a:gs pos="2917">
                    <a:srgbClr val="1A1A1A"/>
                  </a:gs>
                  <a:gs pos="30000">
                    <a:srgbClr val="1A1A1A"/>
                  </a:gs>
                </a:gsLst>
                <a:lin ang="5400000" scaled="0"/>
              </a:gradFill>
              <a:latin typeface="+mn-lt"/>
              <a:cs typeface="+mn-cs"/>
            </a:endParaRPr>
          </a:p>
        </p:txBody>
      </p:sp>
      <p:sp>
        <p:nvSpPr>
          <p:cNvPr id="3" name="Title 2">
            <a:extLst>
              <a:ext uri="{FF2B5EF4-FFF2-40B4-BE49-F238E27FC236}">
                <a16:creationId xmlns:a16="http://schemas.microsoft.com/office/drawing/2014/main" id="{F4B0EB00-2EB9-4F03-89DD-8F890B8054A0}"/>
              </a:ext>
            </a:extLst>
          </p:cNvPr>
          <p:cNvSpPr>
            <a:spLocks noGrp="1"/>
          </p:cNvSpPr>
          <p:nvPr>
            <p:ph type="title"/>
          </p:nvPr>
        </p:nvSpPr>
        <p:spPr>
          <a:xfrm>
            <a:off x="588263" y="457201"/>
            <a:ext cx="11018520" cy="553998"/>
          </a:xfrm>
        </p:spPr>
        <p:txBody>
          <a:bodyPr/>
          <a:lstStyle/>
          <a:p>
            <a:r>
              <a:rPr lang="en-US"/>
              <a:t>Security Operations Center (SOC)</a:t>
            </a:r>
          </a:p>
        </p:txBody>
      </p:sp>
      <p:grpSp>
        <p:nvGrpSpPr>
          <p:cNvPr id="2" name="Group 1">
            <a:extLst>
              <a:ext uri="{FF2B5EF4-FFF2-40B4-BE49-F238E27FC236}">
                <a16:creationId xmlns:a16="http://schemas.microsoft.com/office/drawing/2014/main" id="{1B1B10EA-1BC7-406F-A729-F363C4561D21}"/>
              </a:ext>
            </a:extLst>
          </p:cNvPr>
          <p:cNvGrpSpPr/>
          <p:nvPr/>
        </p:nvGrpSpPr>
        <p:grpSpPr>
          <a:xfrm>
            <a:off x="8384442" y="4402273"/>
            <a:ext cx="3098709" cy="2915"/>
            <a:chOff x="1323761" y="3293833"/>
            <a:chExt cx="3098709" cy="2915"/>
          </a:xfrm>
        </p:grpSpPr>
        <p:cxnSp>
          <p:nvCxnSpPr>
            <p:cNvPr id="94" name="Connector: Elbow 93">
              <a:extLst>
                <a:ext uri="{FF2B5EF4-FFF2-40B4-BE49-F238E27FC236}">
                  <a16:creationId xmlns:a16="http://schemas.microsoft.com/office/drawing/2014/main" id="{EEA3F909-29E2-4706-AE5C-51FA7BE8C26B}"/>
                </a:ext>
              </a:extLst>
            </p:cNvPr>
            <p:cNvCxnSpPr>
              <a:cxnSpLocks/>
            </p:cNvCxnSpPr>
            <p:nvPr/>
          </p:nvCxnSpPr>
          <p:spPr>
            <a:xfrm rot="10800000">
              <a:off x="1323761" y="3296747"/>
              <a:ext cx="3098709" cy="1"/>
            </a:xfrm>
            <a:prstGeom prst="bentConnector3">
              <a:avLst>
                <a:gd name="adj1" fmla="val 50000"/>
              </a:avLst>
            </a:prstGeom>
            <a:noFill/>
            <a:ln w="19050" cap="flat" cmpd="sng" algn="ctr">
              <a:solidFill>
                <a:srgbClr val="505050">
                  <a:lumMod val="60000"/>
                  <a:lumOff val="40000"/>
                </a:srgbClr>
              </a:solidFill>
              <a:prstDash val="sysDash"/>
              <a:headEnd type="none"/>
              <a:tailEnd type="triangle"/>
            </a:ln>
            <a:effectLst/>
          </p:spPr>
        </p:cxnSp>
        <p:cxnSp>
          <p:nvCxnSpPr>
            <p:cNvPr id="108" name="Straight Connector 107">
              <a:extLst>
                <a:ext uri="{FF2B5EF4-FFF2-40B4-BE49-F238E27FC236}">
                  <a16:creationId xmlns:a16="http://schemas.microsoft.com/office/drawing/2014/main" id="{3478C136-5C37-4C22-91FB-D8EECA4F00B1}"/>
                </a:ext>
              </a:extLst>
            </p:cNvPr>
            <p:cNvCxnSpPr>
              <a:cxnSpLocks/>
            </p:cNvCxnSpPr>
            <p:nvPr/>
          </p:nvCxnSpPr>
          <p:spPr>
            <a:xfrm flipH="1">
              <a:off x="1963890" y="3293833"/>
              <a:ext cx="109721" cy="0"/>
            </a:xfrm>
            <a:prstGeom prst="line">
              <a:avLst/>
            </a:prstGeom>
            <a:noFill/>
            <a:ln w="19050" cap="flat" cmpd="sng" algn="ctr">
              <a:solidFill>
                <a:srgbClr val="505050">
                  <a:lumMod val="60000"/>
                  <a:lumOff val="40000"/>
                </a:srgbClr>
              </a:solidFill>
              <a:prstDash val="sysDash"/>
              <a:headEnd type="none"/>
              <a:tailEnd type="triangle"/>
            </a:ln>
            <a:effectLst/>
          </p:spPr>
        </p:cxnSp>
        <p:cxnSp>
          <p:nvCxnSpPr>
            <p:cNvPr id="109" name="Straight Connector 108">
              <a:extLst>
                <a:ext uri="{FF2B5EF4-FFF2-40B4-BE49-F238E27FC236}">
                  <a16:creationId xmlns:a16="http://schemas.microsoft.com/office/drawing/2014/main" id="{D4C24B96-CF9D-42AA-B8DA-5FDAB34BF42E}"/>
                </a:ext>
              </a:extLst>
            </p:cNvPr>
            <p:cNvCxnSpPr>
              <a:cxnSpLocks/>
            </p:cNvCxnSpPr>
            <p:nvPr/>
          </p:nvCxnSpPr>
          <p:spPr>
            <a:xfrm flipH="1">
              <a:off x="3218536" y="3296747"/>
              <a:ext cx="109721" cy="0"/>
            </a:xfrm>
            <a:prstGeom prst="line">
              <a:avLst/>
            </a:prstGeom>
            <a:noFill/>
            <a:ln w="19050" cap="flat" cmpd="sng" algn="ctr">
              <a:solidFill>
                <a:srgbClr val="505050">
                  <a:lumMod val="60000"/>
                  <a:lumOff val="40000"/>
                </a:srgbClr>
              </a:solidFill>
              <a:prstDash val="sysDash"/>
              <a:headEnd type="none"/>
              <a:tailEnd type="triangle"/>
            </a:ln>
            <a:effectLst/>
          </p:spPr>
        </p:cxnSp>
      </p:grpSp>
      <p:sp>
        <p:nvSpPr>
          <p:cNvPr id="7" name="Rectangle 6">
            <a:extLst>
              <a:ext uri="{FF2B5EF4-FFF2-40B4-BE49-F238E27FC236}">
                <a16:creationId xmlns:a16="http://schemas.microsoft.com/office/drawing/2014/main" id="{C22D46E1-88A1-4AD8-898B-897FEE11AC71}"/>
              </a:ext>
            </a:extLst>
          </p:cNvPr>
          <p:cNvSpPr/>
          <p:nvPr/>
        </p:nvSpPr>
        <p:spPr>
          <a:xfrm>
            <a:off x="3296687" y="1240224"/>
            <a:ext cx="3289007" cy="5255285"/>
          </a:xfrm>
          <a:prstGeom prst="rect">
            <a:avLst/>
          </a:prstGeom>
        </p:spPr>
        <p:txBody>
          <a:bodyPr wrap="square">
            <a:spAutoFit/>
          </a:bodyPr>
          <a:lstStyle/>
          <a:p>
            <a:pPr lvl="0" defTabSz="914367">
              <a:spcBef>
                <a:spcPts val="1200"/>
              </a:spcBef>
              <a:spcAft>
                <a:spcPts val="600"/>
              </a:spcAft>
              <a:defRPr/>
            </a:pPr>
            <a:r>
              <a:rPr lang="en-US" b="1" cap="all">
                <a:ln w="3175">
                  <a:noFill/>
                </a:ln>
                <a:gradFill>
                  <a:gsLst>
                    <a:gs pos="1250">
                      <a:srgbClr val="0078D4"/>
                    </a:gs>
                    <a:gs pos="100000">
                      <a:srgbClr val="0078D4"/>
                    </a:gs>
                  </a:gsLst>
                  <a:lin ang="5400000" scaled="0"/>
                </a:gradFill>
                <a:latin typeface="Segoe UI" panose="020B0502040204020203" pitchFamily="34" charset="0"/>
              </a:rPr>
              <a:t>MICROSOFT’S APPROACH </a:t>
            </a:r>
          </a:p>
          <a:p>
            <a:pPr marL="285750" lvl="0" indent="-285750" defTabSz="914367">
              <a:spcBef>
                <a:spcPts val="288"/>
              </a:spcBef>
              <a:spcAft>
                <a:spcPts val="300"/>
              </a:spcAft>
              <a:buBlip>
                <a:blip r:embed="rId12"/>
              </a:buBlip>
              <a:defRPr/>
            </a:pPr>
            <a:r>
              <a:rPr lang="en-US" sz="1400">
                <a:ln w="3175">
                  <a:noFill/>
                </a:ln>
                <a:gradFill>
                  <a:gsLst>
                    <a:gs pos="2917">
                      <a:srgbClr val="1A1A1A"/>
                    </a:gs>
                    <a:gs pos="30000">
                      <a:srgbClr val="1A1A1A"/>
                    </a:gs>
                  </a:gsLst>
                  <a:lin ang="5400000" scaled="0"/>
                </a:gradFill>
              </a:rPr>
              <a:t>Assist with </a:t>
            </a:r>
            <a:r>
              <a:rPr lang="en-US" sz="1400" b="1">
                <a:ln w="3175">
                  <a:noFill/>
                </a:ln>
                <a:gradFill>
                  <a:gsLst>
                    <a:gs pos="2917">
                      <a:srgbClr val="1A1A1A"/>
                    </a:gs>
                    <a:gs pos="30000">
                      <a:srgbClr val="1A1A1A"/>
                    </a:gs>
                  </a:gsLst>
                  <a:lin ang="5400000" scaled="0"/>
                </a:gradFill>
              </a:rPr>
              <a:t>Incident Response and Recovery </a:t>
            </a:r>
            <a:r>
              <a:rPr lang="en-US" sz="1400">
                <a:ln w="3175">
                  <a:noFill/>
                </a:ln>
                <a:gradFill>
                  <a:gsLst>
                    <a:gs pos="2917">
                      <a:srgbClr val="1A1A1A"/>
                    </a:gs>
                    <a:gs pos="30000">
                      <a:srgbClr val="1A1A1A"/>
                    </a:gs>
                  </a:gsLst>
                  <a:lin ang="5400000" scaled="0"/>
                </a:gradFill>
              </a:rPr>
              <a:t>as well as proactively</a:t>
            </a:r>
            <a:r>
              <a:rPr lang="en-US" sz="1400" b="1">
                <a:ln w="3175">
                  <a:noFill/>
                </a:ln>
                <a:gradFill>
                  <a:gsLst>
                    <a:gs pos="2917">
                      <a:srgbClr val="1A1A1A"/>
                    </a:gs>
                    <a:gs pos="30000">
                      <a:srgbClr val="1A1A1A"/>
                    </a:gs>
                  </a:gsLst>
                  <a:lin ang="5400000" scaled="0"/>
                </a:gradFill>
              </a:rPr>
              <a:t> hunting for adversaries</a:t>
            </a:r>
          </a:p>
          <a:p>
            <a:pPr marL="285750" lvl="0" indent="-285750" defTabSz="914367">
              <a:spcBef>
                <a:spcPts val="288"/>
              </a:spcBef>
              <a:spcAft>
                <a:spcPts val="300"/>
              </a:spcAft>
              <a:buBlip>
                <a:blip r:embed="rId12"/>
              </a:buBlip>
              <a:defRPr/>
            </a:pPr>
            <a:r>
              <a:rPr lang="en-US" sz="1400">
                <a:ln w="3175">
                  <a:noFill/>
                </a:ln>
                <a:gradFill>
                  <a:gsLst>
                    <a:gs pos="2917">
                      <a:srgbClr val="1A1A1A"/>
                    </a:gs>
                    <a:gs pos="30000">
                      <a:srgbClr val="1A1A1A"/>
                    </a:gs>
                  </a:gsLst>
                  <a:lin ang="5400000" scaled="0"/>
                </a:gradFill>
              </a:rPr>
              <a:t>Cloud-native SIEM+SOAR for simplifying advanced detection, investigation, and remediation</a:t>
            </a:r>
          </a:p>
          <a:p>
            <a:pPr marL="285750" lvl="0" indent="-285750" defTabSz="914367">
              <a:spcBef>
                <a:spcPts val="288"/>
              </a:spcBef>
              <a:spcAft>
                <a:spcPts val="300"/>
              </a:spcAft>
              <a:buBlip>
                <a:blip r:embed="rId12"/>
              </a:buBlip>
              <a:defRPr/>
            </a:pPr>
            <a:r>
              <a:rPr lang="en-US" sz="1400" b="1">
                <a:ln w="3175">
                  <a:noFill/>
                </a:ln>
                <a:gradFill>
                  <a:gsLst>
                    <a:gs pos="2917">
                      <a:srgbClr val="1A1A1A"/>
                    </a:gs>
                    <a:gs pos="30000">
                      <a:srgbClr val="1A1A1A"/>
                    </a:gs>
                  </a:gsLst>
                  <a:lin ang="5400000" scaled="0"/>
                </a:gradFill>
              </a:rPr>
              <a:t>Integrated investigation experience </a:t>
            </a:r>
            <a:r>
              <a:rPr lang="en-US" sz="1400">
                <a:ln w="3175">
                  <a:noFill/>
                </a:ln>
                <a:gradFill>
                  <a:gsLst>
                    <a:gs pos="2917">
                      <a:srgbClr val="1A1A1A"/>
                    </a:gs>
                    <a:gs pos="30000">
                      <a:srgbClr val="1A1A1A"/>
                    </a:gs>
                  </a:gsLst>
                  <a:lin ang="5400000" scaled="0"/>
                </a:gradFill>
              </a:rPr>
              <a:t>across all assets include deep visibility into Windows/Linux/ Mac desktops and servers, Office 365, Active Directory, and Azure Tenants.</a:t>
            </a:r>
            <a:endParaRPr lang="en-US" sz="1400">
              <a:ln w="3175">
                <a:noFill/>
              </a:ln>
              <a:gradFill>
                <a:gsLst>
                  <a:gs pos="2917">
                    <a:srgbClr val="1A1A1A"/>
                  </a:gs>
                  <a:gs pos="30000">
                    <a:srgbClr val="1A1A1A"/>
                  </a:gs>
                </a:gsLst>
                <a:lin ang="5400000" scaled="0"/>
              </a:gradFill>
              <a:highlight>
                <a:srgbClr val="FFFF00"/>
              </a:highlight>
            </a:endParaRPr>
          </a:p>
          <a:p>
            <a:pPr marL="285750" indent="-285750" defTabSz="914367">
              <a:spcBef>
                <a:spcPts val="288"/>
              </a:spcBef>
              <a:spcAft>
                <a:spcPts val="300"/>
              </a:spcAft>
              <a:buBlip>
                <a:blip r:embed="rId12"/>
              </a:buBlip>
              <a:defRPr/>
            </a:pPr>
            <a:r>
              <a:rPr lang="en-US" sz="1400" b="1">
                <a:ln w="3175">
                  <a:noFill/>
                </a:ln>
                <a:gradFill>
                  <a:gsLst>
                    <a:gs pos="2917">
                      <a:srgbClr val="1A1A1A"/>
                    </a:gs>
                    <a:gs pos="30000">
                      <a:srgbClr val="1A1A1A"/>
                    </a:gs>
                  </a:gsLst>
                  <a:lin ang="5400000" scaled="0"/>
                </a:gradFill>
              </a:rPr>
              <a:t>Integrate existing SOC tools </a:t>
            </a:r>
            <a:r>
              <a:rPr lang="en-US" sz="1400">
                <a:ln w="3175">
                  <a:noFill/>
                </a:ln>
                <a:gradFill>
                  <a:gsLst>
                    <a:gs pos="2917">
                      <a:srgbClr val="1A1A1A"/>
                    </a:gs>
                    <a:gs pos="30000">
                      <a:srgbClr val="1A1A1A"/>
                    </a:gs>
                  </a:gsLst>
                  <a:lin ang="5400000" scaled="0"/>
                </a:gradFill>
              </a:rPr>
              <a:t>and Microsoft capabilities with </a:t>
            </a:r>
            <a:r>
              <a:rPr lang="en-US" sz="1400" b="1">
                <a:ln w="3175">
                  <a:noFill/>
                </a:ln>
                <a:gradFill>
                  <a:gsLst>
                    <a:gs pos="2917">
                      <a:srgbClr val="1A1A1A"/>
                    </a:gs>
                    <a:gs pos="30000">
                      <a:srgbClr val="1A1A1A"/>
                    </a:gs>
                  </a:gsLst>
                  <a:lin ang="5400000" scaled="0"/>
                </a:gradFill>
              </a:rPr>
              <a:t>Graph Security API </a:t>
            </a:r>
            <a:r>
              <a:rPr lang="en-US" sz="1400">
                <a:ln w="3175">
                  <a:noFill/>
                </a:ln>
                <a:gradFill>
                  <a:gsLst>
                    <a:gs pos="2917">
                      <a:srgbClr val="1A1A1A"/>
                    </a:gs>
                    <a:gs pos="30000">
                      <a:srgbClr val="1A1A1A"/>
                    </a:gs>
                  </a:gsLst>
                  <a:lin ang="5400000" scaled="0"/>
                </a:gradFill>
              </a:rPr>
              <a:t>and Log Integration</a:t>
            </a:r>
          </a:p>
          <a:p>
            <a:pPr marL="285750" indent="-285750" defTabSz="914367">
              <a:spcBef>
                <a:spcPts val="288"/>
              </a:spcBef>
              <a:spcAft>
                <a:spcPts val="300"/>
              </a:spcAft>
              <a:buBlip>
                <a:blip r:embed="rId12"/>
              </a:buBlip>
              <a:defRPr/>
            </a:pPr>
            <a:r>
              <a:rPr lang="en-US" sz="1400">
                <a:ln w="3175">
                  <a:noFill/>
                </a:ln>
                <a:gradFill>
                  <a:gsLst>
                    <a:gs pos="2917">
                      <a:srgbClr val="1A1A1A"/>
                    </a:gs>
                    <a:gs pos="30000">
                      <a:srgbClr val="1A1A1A"/>
                    </a:gs>
                  </a:gsLst>
                  <a:lin ang="5400000" scaled="0"/>
                </a:gradFill>
              </a:rPr>
              <a:t>Intelligent Security Graph provides </a:t>
            </a:r>
            <a:r>
              <a:rPr lang="en-US" sz="1400" b="1">
                <a:ln w="3175">
                  <a:noFill/>
                </a:ln>
                <a:gradFill>
                  <a:gsLst>
                    <a:gs pos="2917">
                      <a:srgbClr val="1A1A1A"/>
                    </a:gs>
                    <a:gs pos="30000">
                      <a:srgbClr val="1A1A1A"/>
                    </a:gs>
                  </a:gsLst>
                  <a:lin ang="5400000" scaled="0"/>
                </a:gradFill>
              </a:rPr>
              <a:t>integrated intelligence </a:t>
            </a:r>
            <a:r>
              <a:rPr lang="en-US" sz="1400">
                <a:ln w="3175">
                  <a:noFill/>
                </a:ln>
                <a:gradFill>
                  <a:gsLst>
                    <a:gs pos="2917">
                      <a:srgbClr val="1A1A1A"/>
                    </a:gs>
                    <a:gs pos="30000">
                      <a:srgbClr val="1A1A1A"/>
                    </a:gs>
                  </a:gsLst>
                  <a:lin ang="5400000" scaled="0"/>
                </a:gradFill>
              </a:rPr>
              <a:t>for detection</a:t>
            </a:r>
          </a:p>
          <a:p>
            <a:pPr marL="285750" indent="-285750" defTabSz="914367">
              <a:spcBef>
                <a:spcPts val="288"/>
              </a:spcBef>
              <a:spcAft>
                <a:spcPts val="300"/>
              </a:spcAft>
              <a:buBlip>
                <a:blip r:embed="rId12"/>
              </a:buBlip>
              <a:defRPr/>
            </a:pPr>
            <a:endParaRPr lang="en-US" sz="1400">
              <a:ln w="3175">
                <a:noFill/>
              </a:ln>
              <a:gradFill>
                <a:gsLst>
                  <a:gs pos="2917">
                    <a:srgbClr val="1A1A1A"/>
                  </a:gs>
                  <a:gs pos="30000">
                    <a:srgbClr val="1A1A1A"/>
                  </a:gs>
                </a:gsLst>
                <a:lin ang="5400000" scaled="0"/>
              </a:gradFill>
            </a:endParaRPr>
          </a:p>
          <a:p>
            <a:pPr marL="285750" lvl="0" indent="-285750" defTabSz="914367">
              <a:spcBef>
                <a:spcPts val="288"/>
              </a:spcBef>
              <a:spcAft>
                <a:spcPts val="300"/>
              </a:spcAft>
              <a:buBlip>
                <a:blip r:embed="rId12"/>
              </a:buBlip>
              <a:defRPr/>
            </a:pPr>
            <a:endParaRPr lang="en-US" sz="1400">
              <a:ln w="3175">
                <a:noFill/>
              </a:ln>
              <a:gradFill>
                <a:gsLst>
                  <a:gs pos="2917">
                    <a:srgbClr val="1A1A1A"/>
                  </a:gs>
                  <a:gs pos="30000">
                    <a:srgbClr val="1A1A1A"/>
                  </a:gs>
                </a:gsLst>
                <a:lin ang="5400000" scaled="0"/>
              </a:gradFill>
            </a:endParaRPr>
          </a:p>
        </p:txBody>
      </p:sp>
      <p:pic>
        <p:nvPicPr>
          <p:cNvPr id="39" name="Picture 38">
            <a:extLst>
              <a:ext uri="{FF2B5EF4-FFF2-40B4-BE49-F238E27FC236}">
                <a16:creationId xmlns:a16="http://schemas.microsoft.com/office/drawing/2014/main" id="{301AB2F4-3C99-4E79-9DCC-4162CE0B93FD}"/>
              </a:ext>
            </a:extLst>
          </p:cNvPr>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bwMode="invGray">
          <a:xfrm>
            <a:off x="10695710" y="265190"/>
            <a:ext cx="1207538" cy="258671"/>
          </a:xfrm>
          <a:prstGeom prst="rect">
            <a:avLst/>
          </a:prstGeom>
        </p:spPr>
      </p:pic>
      <p:cxnSp>
        <p:nvCxnSpPr>
          <p:cNvPr id="9" name="Connector: Elbow 8">
            <a:extLst>
              <a:ext uri="{FF2B5EF4-FFF2-40B4-BE49-F238E27FC236}">
                <a16:creationId xmlns:a16="http://schemas.microsoft.com/office/drawing/2014/main" id="{810FAAA3-CD3A-4F0D-83E4-B28AEF80B81B}"/>
              </a:ext>
            </a:extLst>
          </p:cNvPr>
          <p:cNvCxnSpPr>
            <a:cxnSpLocks/>
            <a:stCxn id="123" idx="1"/>
          </p:cNvCxnSpPr>
          <p:nvPr/>
        </p:nvCxnSpPr>
        <p:spPr>
          <a:xfrm rot="10800000" flipV="1">
            <a:off x="4414494" y="3782625"/>
            <a:ext cx="3729233" cy="477678"/>
          </a:xfrm>
          <a:prstGeom prst="bentConnector3">
            <a:avLst>
              <a:gd name="adj1" fmla="val 43487"/>
            </a:avLst>
          </a:prstGeom>
          <a:ln w="28575">
            <a:solidFill>
              <a:srgbClr val="579B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EBD03B44-F6C9-4581-BC3E-1EC66605A2A0}"/>
              </a:ext>
            </a:extLst>
          </p:cNvPr>
          <p:cNvCxnSpPr>
            <a:cxnSpLocks/>
          </p:cNvCxnSpPr>
          <p:nvPr/>
        </p:nvCxnSpPr>
        <p:spPr>
          <a:xfrm rot="10800000">
            <a:off x="6128467" y="2949838"/>
            <a:ext cx="1021627" cy="289231"/>
          </a:xfrm>
          <a:prstGeom prst="bentConnector3">
            <a:avLst>
              <a:gd name="adj1" fmla="val 75733"/>
            </a:avLst>
          </a:prstGeom>
          <a:ln w="28575">
            <a:solidFill>
              <a:srgbClr val="579B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6ABEB184-C32B-42EF-B05E-A288F786FCE1}"/>
              </a:ext>
            </a:extLst>
          </p:cNvPr>
          <p:cNvGrpSpPr/>
          <p:nvPr/>
        </p:nvGrpSpPr>
        <p:grpSpPr>
          <a:xfrm>
            <a:off x="-4658304" y="6065497"/>
            <a:ext cx="16387647" cy="393968"/>
            <a:chOff x="190587" y="6487781"/>
            <a:chExt cx="11785466" cy="269134"/>
          </a:xfrm>
        </p:grpSpPr>
        <p:sp>
          <p:nvSpPr>
            <p:cNvPr id="81" name="Freeform: Shape 80">
              <a:extLst>
                <a:ext uri="{FF2B5EF4-FFF2-40B4-BE49-F238E27FC236}">
                  <a16:creationId xmlns:a16="http://schemas.microsoft.com/office/drawing/2014/main" id="{976E6560-BB6E-4B7B-B2D9-82C74A39A35D}"/>
                </a:ext>
              </a:extLst>
            </p:cNvPr>
            <p:cNvSpPr/>
            <p:nvPr/>
          </p:nvSpPr>
          <p:spPr bwMode="auto">
            <a:xfrm>
              <a:off x="190587" y="6487781"/>
              <a:ext cx="11785466" cy="269134"/>
            </a:xfrm>
            <a:custGeom>
              <a:avLst/>
              <a:gdLst>
                <a:gd name="connsiteX0" fmla="*/ 8153400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53400 w 11744325"/>
                <a:gd name="connsiteY6" fmla="*/ 0 h 314325"/>
                <a:gd name="connsiteX0" fmla="*/ 8165307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65307 w 11744325"/>
                <a:gd name="connsiteY6" fmla="*/ 0 h 314325"/>
                <a:gd name="connsiteX0" fmla="*/ 8165307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099647 w 11744325"/>
                <a:gd name="connsiteY5" fmla="*/ 247650 h 314325"/>
                <a:gd name="connsiteX6" fmla="*/ 8165307 w 11744325"/>
                <a:gd name="connsiteY6" fmla="*/ 0 h 314325"/>
                <a:gd name="connsiteX0" fmla="*/ 8098865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099647 w 11744325"/>
                <a:gd name="connsiteY5" fmla="*/ 247650 h 314325"/>
                <a:gd name="connsiteX6" fmla="*/ 8098865 w 11744325"/>
                <a:gd name="connsiteY6" fmla="*/ 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44325" h="314325">
                  <a:moveTo>
                    <a:pt x="8098865" y="0"/>
                  </a:moveTo>
                  <a:lnTo>
                    <a:pt x="11744325" y="0"/>
                  </a:lnTo>
                  <a:lnTo>
                    <a:pt x="11744325" y="314325"/>
                  </a:lnTo>
                  <a:lnTo>
                    <a:pt x="0" y="314325"/>
                  </a:lnTo>
                  <a:lnTo>
                    <a:pt x="0" y="247650"/>
                  </a:lnTo>
                  <a:lnTo>
                    <a:pt x="8099647" y="247650"/>
                  </a:lnTo>
                  <a:cubicBezTo>
                    <a:pt x="8099386" y="165100"/>
                    <a:pt x="8099126" y="82550"/>
                    <a:pt x="8098865" y="0"/>
                  </a:cubicBezTo>
                  <a:close/>
                </a:path>
              </a:pathLst>
            </a:custGeom>
            <a:solidFill>
              <a:schemeClr val="accent3">
                <a:lumMod val="75000"/>
              </a:schemeClr>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8286750" algn="ctr">
                <a:lnSpc>
                  <a:spcPct val="97000"/>
                </a:lnSpc>
              </a:pPr>
              <a:endParaRPr lang="en-US" sz="1050" b="1">
                <a:solidFill>
                  <a:schemeClr val="bg1"/>
                </a:solidFill>
                <a:latin typeface="Segoe UI" panose="020B0502040204020203" pitchFamily="34" charset="0"/>
                <a:cs typeface="Segoe UI" panose="020B0502040204020203" pitchFamily="34" charset="0"/>
              </a:endParaRPr>
            </a:p>
          </p:txBody>
        </p:sp>
        <p:sp>
          <p:nvSpPr>
            <p:cNvPr id="83" name="Rectangle 82">
              <a:hlinkClick r:id="rId14" tooltip="The threat intelligence system that (1) protects Microsoft’s products and services and (2) provides actionable intelligence to safeguard your organization with trillions of signals and advanced analytics"/>
              <a:extLst>
                <a:ext uri="{FF2B5EF4-FFF2-40B4-BE49-F238E27FC236}">
                  <a16:creationId xmlns:a16="http://schemas.microsoft.com/office/drawing/2014/main" id="{87126C36-BC2C-4358-A3FD-BD8B3D1AC651}"/>
                </a:ext>
              </a:extLst>
            </p:cNvPr>
            <p:cNvSpPr/>
            <p:nvPr/>
          </p:nvSpPr>
          <p:spPr>
            <a:xfrm>
              <a:off x="10214398" y="6534812"/>
              <a:ext cx="1647262"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lnSpc>
                  <a:spcPct val="97000"/>
                </a:lnSpc>
              </a:pPr>
              <a:r>
                <a:rPr lang="en-US" sz="14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Intelligent Security Graph</a:t>
              </a:r>
            </a:p>
          </p:txBody>
        </p:sp>
      </p:grpSp>
      <p:cxnSp>
        <p:nvCxnSpPr>
          <p:cNvPr id="91" name="Connector: Elbow 90">
            <a:extLst>
              <a:ext uri="{FF2B5EF4-FFF2-40B4-BE49-F238E27FC236}">
                <a16:creationId xmlns:a16="http://schemas.microsoft.com/office/drawing/2014/main" id="{F902BF59-0211-4D70-9397-8A4D5D7D7F1D}"/>
              </a:ext>
            </a:extLst>
          </p:cNvPr>
          <p:cNvCxnSpPr>
            <a:cxnSpLocks/>
            <a:stCxn id="120" idx="1"/>
            <a:endCxn id="34" idx="3"/>
          </p:cNvCxnSpPr>
          <p:nvPr/>
        </p:nvCxnSpPr>
        <p:spPr>
          <a:xfrm rot="10800000" flipV="1">
            <a:off x="6340018" y="4118408"/>
            <a:ext cx="780393" cy="883407"/>
          </a:xfrm>
          <a:prstGeom prst="bentConnector3">
            <a:avLst>
              <a:gd name="adj1" fmla="val 50000"/>
            </a:avLst>
          </a:prstGeom>
          <a:ln w="28575">
            <a:solidFill>
              <a:srgbClr val="579B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649B8D4F-E37F-4C33-B820-3BD33ECCC051}"/>
              </a:ext>
            </a:extLst>
          </p:cNvPr>
          <p:cNvCxnSpPr>
            <a:cxnSpLocks/>
          </p:cNvCxnSpPr>
          <p:nvPr/>
        </p:nvCxnSpPr>
        <p:spPr>
          <a:xfrm rot="10800000">
            <a:off x="5717857" y="2225042"/>
            <a:ext cx="1393747" cy="761046"/>
          </a:xfrm>
          <a:prstGeom prst="bentConnector3">
            <a:avLst>
              <a:gd name="adj1" fmla="val 41372"/>
            </a:avLst>
          </a:prstGeom>
          <a:ln w="28575">
            <a:solidFill>
              <a:srgbClr val="579B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AF487C80-759D-429A-ACF1-0426296BA05A}"/>
              </a:ext>
            </a:extLst>
          </p:cNvPr>
          <p:cNvCxnSpPr>
            <a:cxnSpLocks/>
            <a:stCxn id="83" idx="0"/>
          </p:cNvCxnSpPr>
          <p:nvPr/>
        </p:nvCxnSpPr>
        <p:spPr>
          <a:xfrm rot="16200000" flipV="1">
            <a:off x="7268192" y="2977510"/>
            <a:ext cx="393967" cy="5919699"/>
          </a:xfrm>
          <a:prstGeom prst="bentConnector2">
            <a:avLst/>
          </a:prstGeom>
          <a:ln w="28575">
            <a:solidFill>
              <a:srgbClr val="579B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0" name="Rectangle 59">
            <a:hlinkClick r:id="rId15" tooltip="A managed hunting service built into Defender ATP that provides Security Operation Centers (SOCs) with expert level monitoring and analysis to help them ensure that critical threats in their unique environments don’t get missed."/>
            <a:extLst>
              <a:ext uri="{FF2B5EF4-FFF2-40B4-BE49-F238E27FC236}">
                <a16:creationId xmlns:a16="http://schemas.microsoft.com/office/drawing/2014/main" id="{D5404942-096E-43F4-8B9B-9AB91996124E}"/>
              </a:ext>
            </a:extLst>
          </p:cNvPr>
          <p:cNvSpPr/>
          <p:nvPr/>
        </p:nvSpPr>
        <p:spPr>
          <a:xfrm>
            <a:off x="7145785" y="2897475"/>
            <a:ext cx="1518877"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228600" marR="0" lvl="0" algn="l" defTabSz="914400" rtl="0" eaLnBrk="1" fontAlgn="auto" latinLnBrk="0" hangingPunct="1">
              <a:lnSpc>
                <a:spcPct val="97000"/>
              </a:lnSpc>
              <a:spcBef>
                <a:spcPts val="0"/>
              </a:spcBef>
              <a:spcAft>
                <a:spcPts val="0"/>
              </a:spcAft>
              <a:buClrTx/>
              <a:buSzTx/>
              <a:buFontTx/>
              <a:buNone/>
              <a:tabLst/>
              <a:defRPr/>
            </a:pPr>
            <a:r>
              <a:rPr kumimoji="0" lang="en-US" sz="8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Threat Experts</a:t>
            </a:r>
          </a:p>
        </p:txBody>
      </p:sp>
      <p:sp>
        <p:nvSpPr>
          <p:cNvPr id="61" name="Rectangle 60">
            <a:hlinkClick r:id="rId16" tooltip="Microsoft's Detection and Response Team (DART) provides assistance with incident response, recovery, and hunting (onsite and remotely). The incident response is effectively &quot;on retainer&quot; for customers with Premier Support."/>
            <a:extLst>
              <a:ext uri="{FF2B5EF4-FFF2-40B4-BE49-F238E27FC236}">
                <a16:creationId xmlns:a16="http://schemas.microsoft.com/office/drawing/2014/main" id="{E354ADFC-5539-498C-849D-AB532E31F5D2}"/>
              </a:ext>
            </a:extLst>
          </p:cNvPr>
          <p:cNvSpPr/>
          <p:nvPr/>
        </p:nvSpPr>
        <p:spPr>
          <a:xfrm>
            <a:off x="8749679" y="2893920"/>
            <a:ext cx="2659765"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171450" marR="0" lvl="0" algn="l" defTabSz="914400" rtl="0" eaLnBrk="1" fontAlgn="auto" latinLnBrk="0" hangingPunct="1">
              <a:lnSpc>
                <a:spcPct val="97000"/>
              </a:lnSpc>
              <a:spcBef>
                <a:spcPts val="0"/>
              </a:spcBef>
              <a:spcAft>
                <a:spcPts val="0"/>
              </a:spcAft>
              <a:buClrTx/>
              <a:buSzTx/>
              <a:buFontTx/>
              <a:buNone/>
              <a:tabLst/>
              <a:defRPr/>
            </a:pPr>
            <a:r>
              <a:rPr kumimoji="0" lang="en-US" sz="8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Incident Response, Recovery, and Hunting Services</a:t>
            </a:r>
          </a:p>
        </p:txBody>
      </p:sp>
      <p:sp>
        <p:nvSpPr>
          <p:cNvPr id="62" name="people_4" title="Icon of a person">
            <a:extLst>
              <a:ext uri="{FF2B5EF4-FFF2-40B4-BE49-F238E27FC236}">
                <a16:creationId xmlns:a16="http://schemas.microsoft.com/office/drawing/2014/main" id="{73424D7D-3FCF-4291-B749-78DB8D8525C7}"/>
              </a:ext>
            </a:extLst>
          </p:cNvPr>
          <p:cNvSpPr>
            <a:spLocks noChangeAspect="1" noEditPoints="1"/>
          </p:cNvSpPr>
          <p:nvPr/>
        </p:nvSpPr>
        <p:spPr bwMode="auto">
          <a:xfrm>
            <a:off x="7223408" y="2929962"/>
            <a:ext cx="105464" cy="11790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people_4" title="Icon of a person">
            <a:extLst>
              <a:ext uri="{FF2B5EF4-FFF2-40B4-BE49-F238E27FC236}">
                <a16:creationId xmlns:a16="http://schemas.microsoft.com/office/drawing/2014/main" id="{31D821E0-68CA-49F0-87A0-FACB825A1923}"/>
              </a:ext>
            </a:extLst>
          </p:cNvPr>
          <p:cNvSpPr>
            <a:spLocks noChangeAspect="1" noEditPoints="1"/>
          </p:cNvSpPr>
          <p:nvPr/>
        </p:nvSpPr>
        <p:spPr bwMode="auto">
          <a:xfrm>
            <a:off x="8807732" y="2926406"/>
            <a:ext cx="105464" cy="11790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10" name="Connector: Elbow 109">
            <a:extLst>
              <a:ext uri="{FF2B5EF4-FFF2-40B4-BE49-F238E27FC236}">
                <a16:creationId xmlns:a16="http://schemas.microsoft.com/office/drawing/2014/main" id="{F9D13740-C924-488C-AE2D-010A64CFD739}"/>
              </a:ext>
            </a:extLst>
          </p:cNvPr>
          <p:cNvCxnSpPr>
            <a:cxnSpLocks/>
            <a:stCxn id="124" idx="1"/>
            <a:endCxn id="34" idx="3"/>
          </p:cNvCxnSpPr>
          <p:nvPr/>
        </p:nvCxnSpPr>
        <p:spPr>
          <a:xfrm rot="10800000" flipV="1">
            <a:off x="6340018" y="4366168"/>
            <a:ext cx="785997" cy="635647"/>
          </a:xfrm>
          <a:prstGeom prst="bentConnector3">
            <a:avLst>
              <a:gd name="adj1" fmla="val 50000"/>
            </a:avLst>
          </a:prstGeom>
          <a:ln w="28575">
            <a:solidFill>
              <a:srgbClr val="579B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18B87FCB-0C71-4B50-968C-0F86B2CEFCBB}"/>
              </a:ext>
            </a:extLst>
          </p:cNvPr>
          <p:cNvSpPr/>
          <p:nvPr/>
        </p:nvSpPr>
        <p:spPr bwMode="auto">
          <a:xfrm>
            <a:off x="6062663" y="4929188"/>
            <a:ext cx="277354" cy="1452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11" name="Group 110">
            <a:extLst>
              <a:ext uri="{FF2B5EF4-FFF2-40B4-BE49-F238E27FC236}">
                <a16:creationId xmlns:a16="http://schemas.microsoft.com/office/drawing/2014/main" id="{412E33B3-1D31-4D09-84F5-4477D332BF76}"/>
              </a:ext>
            </a:extLst>
          </p:cNvPr>
          <p:cNvGrpSpPr/>
          <p:nvPr/>
        </p:nvGrpSpPr>
        <p:grpSpPr>
          <a:xfrm>
            <a:off x="7136600" y="3132282"/>
            <a:ext cx="2847020" cy="202155"/>
            <a:chOff x="246686" y="908004"/>
            <a:chExt cx="4259648" cy="202155"/>
          </a:xfrm>
        </p:grpSpPr>
        <p:sp>
          <p:nvSpPr>
            <p:cNvPr id="125" name="Rectangle 124">
              <a:extLst>
                <a:ext uri="{FF2B5EF4-FFF2-40B4-BE49-F238E27FC236}">
                  <a16:creationId xmlns:a16="http://schemas.microsoft.com/office/drawing/2014/main" id="{2C2726D4-00C4-4C3C-96A3-978329DC5807}"/>
                </a:ext>
              </a:extLst>
            </p:cNvPr>
            <p:cNvSpPr/>
            <p:nvPr/>
          </p:nvSpPr>
          <p:spPr>
            <a:xfrm>
              <a:off x="246686" y="908004"/>
              <a:ext cx="4259648" cy="202155"/>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0" bIns="9144" rtlCol="0" anchor="ctr">
              <a:noAutofit/>
            </a:bodyPr>
            <a:lstStyle/>
            <a:p>
              <a:pPr marL="57150" marR="0" lvl="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Information and Event Management (SIEM)</a:t>
              </a:r>
            </a:p>
          </p:txBody>
        </p:sp>
        <p:sp>
          <p:nvSpPr>
            <p:cNvPr id="138" name="Commitments_EC4D">
              <a:extLst>
                <a:ext uri="{FF2B5EF4-FFF2-40B4-BE49-F238E27FC236}">
                  <a16:creationId xmlns:a16="http://schemas.microsoft.com/office/drawing/2014/main" id="{5263BC4E-0A66-4F4C-BCDF-9446A37DF014}"/>
                </a:ext>
              </a:extLst>
            </p:cNvPr>
            <p:cNvSpPr>
              <a:spLocks noChangeAspect="1" noEditPoints="1"/>
            </p:cNvSpPr>
            <p:nvPr/>
          </p:nvSpPr>
          <p:spPr bwMode="auto">
            <a:xfrm>
              <a:off x="303282" y="973152"/>
              <a:ext cx="179489"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39" name="Group 138">
            <a:extLst>
              <a:ext uri="{FF2B5EF4-FFF2-40B4-BE49-F238E27FC236}">
                <a16:creationId xmlns:a16="http://schemas.microsoft.com/office/drawing/2014/main" id="{85206D1F-80EE-4929-82B3-50CA6C219E7C}"/>
              </a:ext>
            </a:extLst>
          </p:cNvPr>
          <p:cNvGrpSpPr/>
          <p:nvPr/>
        </p:nvGrpSpPr>
        <p:grpSpPr>
          <a:xfrm>
            <a:off x="10053956" y="3131874"/>
            <a:ext cx="1355311" cy="202155"/>
            <a:chOff x="3162427" y="638098"/>
            <a:chExt cx="1355311" cy="202155"/>
          </a:xfrm>
        </p:grpSpPr>
        <p:sp>
          <p:nvSpPr>
            <p:cNvPr id="140" name="Rectangle 139">
              <a:extLst>
                <a:ext uri="{FF2B5EF4-FFF2-40B4-BE49-F238E27FC236}">
                  <a16:creationId xmlns:a16="http://schemas.microsoft.com/office/drawing/2014/main" id="{17BD6FAB-1951-4909-8291-6802D741F661}"/>
                </a:ext>
              </a:extLst>
            </p:cNvPr>
            <p:cNvSpPr/>
            <p:nvPr/>
          </p:nvSpPr>
          <p:spPr>
            <a:xfrm>
              <a:off x="3162427" y="638098"/>
              <a:ext cx="1355311" cy="202155"/>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0" tIns="9144" rIns="45720" bIns="9144" rtlCol="0" anchor="ctr">
              <a:noAutofit/>
            </a:bodyPr>
            <a:lstStyle/>
            <a:p>
              <a:pPr marR="0" lvl="0" algn="r"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Analytics</a:t>
              </a:r>
              <a:r>
                <a:rPr lang="en-US" sz="9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t>
              </a: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Automation</a:t>
              </a:r>
            </a:p>
          </p:txBody>
        </p:sp>
        <p:sp>
          <p:nvSpPr>
            <p:cNvPr id="141" name="Commitments_EC4D">
              <a:extLst>
                <a:ext uri="{FF2B5EF4-FFF2-40B4-BE49-F238E27FC236}">
                  <a16:creationId xmlns:a16="http://schemas.microsoft.com/office/drawing/2014/main" id="{535E6E81-97D7-491B-81AC-9FEA1ECE1E85}"/>
                </a:ext>
              </a:extLst>
            </p:cNvPr>
            <p:cNvSpPr>
              <a:spLocks noChangeAspect="1" noEditPoints="1"/>
            </p:cNvSpPr>
            <p:nvPr/>
          </p:nvSpPr>
          <p:spPr bwMode="auto">
            <a:xfrm>
              <a:off x="3212737" y="701536"/>
              <a:ext cx="119965"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42" name="Group 141">
            <a:extLst>
              <a:ext uri="{FF2B5EF4-FFF2-40B4-BE49-F238E27FC236}">
                <a16:creationId xmlns:a16="http://schemas.microsoft.com/office/drawing/2014/main" id="{AE5CBA2C-A49A-44E7-BF46-F49FF765B4D3}"/>
              </a:ext>
            </a:extLst>
          </p:cNvPr>
          <p:cNvGrpSpPr/>
          <p:nvPr/>
        </p:nvGrpSpPr>
        <p:grpSpPr>
          <a:xfrm>
            <a:off x="7143451" y="3133015"/>
            <a:ext cx="4259648" cy="202155"/>
            <a:chOff x="245070" y="633743"/>
            <a:chExt cx="4259648" cy="202155"/>
          </a:xfrm>
        </p:grpSpPr>
        <p:sp>
          <p:nvSpPr>
            <p:cNvPr id="143" name="Rectangle 142">
              <a:hlinkClick r:id="rId17" tooltip="Microsoft Azure Sentinel is a cloud native SIEM+SOAR solution that helps your SOC to rapidly detect and remediate threats across your enterprise. ASI includes cloud-native security analytics and automation across all security data in your hybrid enterprise"/>
              <a:extLst>
                <a:ext uri="{FF2B5EF4-FFF2-40B4-BE49-F238E27FC236}">
                  <a16:creationId xmlns:a16="http://schemas.microsoft.com/office/drawing/2014/main" id="{E55FD6B6-AB81-4362-BE56-1FC4CC256B05}"/>
                </a:ext>
              </a:extLst>
            </p:cNvPr>
            <p:cNvSpPr/>
            <p:nvPr/>
          </p:nvSpPr>
          <p:spPr>
            <a:xfrm>
              <a:off x="245070" y="633743"/>
              <a:ext cx="4259648" cy="202155"/>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algn="ctr"/>
              <a:r>
                <a:rPr lang="en-US" sz="900" b="1">
                  <a:solidFill>
                    <a:sysClr val="windowText" lastClr="000000"/>
                  </a:solidFill>
                  <a:latin typeface="Segoe UI" panose="020B0502040204020203" pitchFamily="34" charset="0"/>
                  <a:cs typeface="Segoe UI" panose="020B0502040204020203" pitchFamily="34" charset="0"/>
                </a:rPr>
                <a:t>Azure Sentinel </a:t>
              </a:r>
              <a:r>
                <a:rPr lang="en-US" sz="900">
                  <a:solidFill>
                    <a:sysClr val="windowText" lastClr="000000"/>
                  </a:solidFill>
                  <a:latin typeface="Segoe UI" panose="020B0502040204020203" pitchFamily="34" charset="0"/>
                  <a:cs typeface="Segoe UI" panose="020B0502040204020203" pitchFamily="34" charset="0"/>
                </a:rPr>
                <a:t>– Cloud Native SIEM and SOAR (Preview)</a:t>
              </a:r>
              <a:endParaRPr lang="en-US" sz="900" b="1">
                <a:solidFill>
                  <a:sysClr val="windowText" lastClr="000000"/>
                </a:solidFill>
                <a:latin typeface="Segoe UI" panose="020B0502040204020203" pitchFamily="34" charset="0"/>
                <a:cs typeface="Segoe UI" panose="020B0502040204020203" pitchFamily="34" charset="0"/>
              </a:endParaRPr>
            </a:p>
          </p:txBody>
        </p:sp>
        <p:pic>
          <p:nvPicPr>
            <p:cNvPr id="144" name="Picture 143">
              <a:extLst>
                <a:ext uri="{FF2B5EF4-FFF2-40B4-BE49-F238E27FC236}">
                  <a16:creationId xmlns:a16="http://schemas.microsoft.com/office/drawing/2014/main" id="{6C11D2E3-67A9-40FC-9632-F2E014CE0934}"/>
                </a:ext>
              </a:extLst>
            </p:cNvPr>
            <p:cNvPicPr>
              <a:picLocks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5833" y="678711"/>
              <a:ext cx="150932" cy="112545"/>
            </a:xfrm>
            <a:prstGeom prst="rect">
              <a:avLst/>
            </a:prstGeom>
          </p:spPr>
        </p:pic>
      </p:grpSp>
    </p:spTree>
    <p:extLst>
      <p:ext uri="{BB962C8B-B14F-4D97-AF65-F5344CB8AC3E}">
        <p14:creationId xmlns:p14="http://schemas.microsoft.com/office/powerpoint/2010/main" val="40553455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animEffect transition="in" filter="fade">
                                      <p:cBhvr>
                                        <p:cTn id="7" dur="380"/>
                                        <p:tgtEl>
                                          <p:spTgt spid="14">
                                            <p:txEl>
                                              <p:pRg st="1" end="1"/>
                                            </p:txEl>
                                          </p:spTgt>
                                        </p:tgtEl>
                                      </p:cBhvr>
                                    </p:animEffect>
                                  </p:childTnLst>
                                </p:cTn>
                              </p:par>
                            </p:childTnLst>
                          </p:cTn>
                        </p:par>
                        <p:par>
                          <p:cTn id="8" fill="hold">
                            <p:stCondLst>
                              <p:cond delay="380"/>
                            </p:stCondLst>
                            <p:childTnLst>
                              <p:par>
                                <p:cTn id="9" presetID="10" presetClass="entr" presetSubtype="0" fill="hold" nodeType="after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animEffect transition="in" filter="fade">
                                      <p:cBhvr>
                                        <p:cTn id="11" dur="380"/>
                                        <p:tgtEl>
                                          <p:spTgt spid="14">
                                            <p:txEl>
                                              <p:pRg st="2" end="2"/>
                                            </p:txEl>
                                          </p:spTgt>
                                        </p:tgtEl>
                                      </p:cBhvr>
                                    </p:animEffect>
                                  </p:childTnLst>
                                </p:cTn>
                              </p:par>
                            </p:childTnLst>
                          </p:cTn>
                        </p:par>
                        <p:par>
                          <p:cTn id="12" fill="hold">
                            <p:stCondLst>
                              <p:cond delay="760"/>
                            </p:stCondLst>
                            <p:childTnLst>
                              <p:par>
                                <p:cTn id="13" presetID="10" presetClass="entr" presetSubtype="0" fill="hold" nodeType="after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animEffect transition="in" filter="fade">
                                      <p:cBhvr>
                                        <p:cTn id="15" dur="380"/>
                                        <p:tgtEl>
                                          <p:spTgt spid="14">
                                            <p:txEl>
                                              <p:pRg st="3" end="3"/>
                                            </p:txEl>
                                          </p:spTgt>
                                        </p:tgtEl>
                                      </p:cBhvr>
                                    </p:animEffect>
                                  </p:childTnLst>
                                </p:cTn>
                              </p:par>
                            </p:childTnLst>
                          </p:cTn>
                        </p:par>
                        <p:par>
                          <p:cTn id="16" fill="hold">
                            <p:stCondLst>
                              <p:cond delay="1140"/>
                            </p:stCondLst>
                            <p:childTnLst>
                              <p:par>
                                <p:cTn id="17" presetID="10" presetClass="entr" presetSubtype="0" fill="hold" nodeType="after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animEffect transition="in" filter="fade">
                                      <p:cBhvr>
                                        <p:cTn id="19" dur="500"/>
                                        <p:tgtEl>
                                          <p:spTgt spid="14">
                                            <p:txEl>
                                              <p:pRg st="4" end="4"/>
                                            </p:txEl>
                                          </p:spTgt>
                                        </p:tgtEl>
                                      </p:cBhvr>
                                    </p:animEffect>
                                  </p:childTnLst>
                                </p:cTn>
                              </p:par>
                            </p:childTnLst>
                          </p:cTn>
                        </p:par>
                        <p:par>
                          <p:cTn id="20" fill="hold">
                            <p:stCondLst>
                              <p:cond delay="1640"/>
                            </p:stCondLst>
                            <p:childTnLst>
                              <p:par>
                                <p:cTn id="21" presetID="10" presetClass="entr" presetSubtype="0" fill="hold" nodeType="afterEffect">
                                  <p:stCondLst>
                                    <p:cond delay="0"/>
                                  </p:stCondLst>
                                  <p:childTnLst>
                                    <p:set>
                                      <p:cBhvr>
                                        <p:cTn id="22" dur="1" fill="hold">
                                          <p:stCondLst>
                                            <p:cond delay="0"/>
                                          </p:stCondLst>
                                        </p:cTn>
                                        <p:tgtEl>
                                          <p:spTgt spid="14">
                                            <p:txEl>
                                              <p:pRg st="5" end="5"/>
                                            </p:txEl>
                                          </p:spTgt>
                                        </p:tgtEl>
                                        <p:attrNameLst>
                                          <p:attrName>style.visibility</p:attrName>
                                        </p:attrNameLst>
                                      </p:cBhvr>
                                      <p:to>
                                        <p:strVal val="visible"/>
                                      </p:to>
                                    </p:set>
                                    <p:animEffect transition="in" filter="fade">
                                      <p:cBhvr>
                                        <p:cTn id="23" dur="500"/>
                                        <p:tgtEl>
                                          <p:spTgt spid="14">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xEl>
                                              <p:pRg st="5" end="5"/>
                                            </p:txEl>
                                          </p:spTgt>
                                        </p:tgtEl>
                                        <p:attrNameLst>
                                          <p:attrName>style.visibility</p:attrName>
                                        </p:attrNameLst>
                                      </p:cBhvr>
                                      <p:to>
                                        <p:strVal val="visible"/>
                                      </p:to>
                                    </p:set>
                                    <p:animEffect transition="in" filter="fade">
                                      <p:cBhvr>
                                        <p:cTn id="28" dur="500"/>
                                        <p:tgtEl>
                                          <p:spTgt spid="7">
                                            <p:txEl>
                                              <p:pRg st="5" end="5"/>
                                            </p:txEl>
                                          </p:spTgt>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122"/>
                                        </p:tgtEl>
                                        <p:attrNameLst>
                                          <p:attrName>style.visibility</p:attrName>
                                        </p:attrNameLst>
                                      </p:cBhvr>
                                      <p:to>
                                        <p:strVal val="visible"/>
                                      </p:to>
                                    </p:set>
                                    <p:animEffect transition="in" filter="wipe(left)">
                                      <p:cBhvr>
                                        <p:cTn id="32" dur="500"/>
                                        <p:tgtEl>
                                          <p:spTgt spid="122"/>
                                        </p:tgtEl>
                                      </p:cBhvr>
                                    </p:animEffect>
                                  </p:childTnLst>
                                </p:cTn>
                              </p:par>
                              <p:par>
                                <p:cTn id="33" presetID="42" presetClass="entr" presetSubtype="0" fill="hold" nodeType="withEffect">
                                  <p:stCondLst>
                                    <p:cond delay="0"/>
                                  </p:stCondLst>
                                  <p:childTnLst>
                                    <p:set>
                                      <p:cBhvr>
                                        <p:cTn id="34" dur="1" fill="hold">
                                          <p:stCondLst>
                                            <p:cond delay="0"/>
                                          </p:stCondLst>
                                        </p:cTn>
                                        <p:tgtEl>
                                          <p:spTgt spid="78"/>
                                        </p:tgtEl>
                                        <p:attrNameLst>
                                          <p:attrName>style.visibility</p:attrName>
                                        </p:attrNameLst>
                                      </p:cBhvr>
                                      <p:to>
                                        <p:strVal val="visible"/>
                                      </p:to>
                                    </p:set>
                                    <p:animEffect transition="in" filter="fade">
                                      <p:cBhvr>
                                        <p:cTn id="35" dur="1000"/>
                                        <p:tgtEl>
                                          <p:spTgt spid="78"/>
                                        </p:tgtEl>
                                      </p:cBhvr>
                                    </p:animEffect>
                                    <p:anim calcmode="lin" valueType="num">
                                      <p:cBhvr>
                                        <p:cTn id="36" dur="1000" fill="hold"/>
                                        <p:tgtEl>
                                          <p:spTgt spid="78"/>
                                        </p:tgtEl>
                                        <p:attrNameLst>
                                          <p:attrName>ppt_x</p:attrName>
                                        </p:attrNameLst>
                                      </p:cBhvr>
                                      <p:tavLst>
                                        <p:tav tm="0">
                                          <p:val>
                                            <p:strVal val="#ppt_x"/>
                                          </p:val>
                                        </p:tav>
                                        <p:tav tm="100000">
                                          <p:val>
                                            <p:strVal val="#ppt_x"/>
                                          </p:val>
                                        </p:tav>
                                      </p:tavLst>
                                    </p:anim>
                                    <p:anim calcmode="lin" valueType="num">
                                      <p:cBhvr>
                                        <p:cTn id="37"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4" end="4"/>
                                            </p:txEl>
                                          </p:spTgt>
                                        </p:tgtEl>
                                        <p:attrNameLst>
                                          <p:attrName>style.visibility</p:attrName>
                                        </p:attrNameLst>
                                      </p:cBhvr>
                                      <p:to>
                                        <p:strVal val="visible"/>
                                      </p:to>
                                    </p:set>
                                    <p:animEffect transition="in" filter="fade">
                                      <p:cBhvr>
                                        <p:cTn id="42" dur="500"/>
                                        <p:tgtEl>
                                          <p:spTgt spid="7">
                                            <p:txEl>
                                              <p:pRg st="4" end="4"/>
                                            </p:txEl>
                                          </p:spTgt>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91"/>
                                        </p:tgtEl>
                                        <p:attrNameLst>
                                          <p:attrName>style.visibility</p:attrName>
                                        </p:attrNameLst>
                                      </p:cBhvr>
                                      <p:to>
                                        <p:strVal val="visible"/>
                                      </p:to>
                                    </p:set>
                                    <p:animEffect transition="in" filter="wipe(left)">
                                      <p:cBhvr>
                                        <p:cTn id="46" dur="500"/>
                                        <p:tgtEl>
                                          <p:spTgt spid="91"/>
                                        </p:tgtEl>
                                      </p:cBhvr>
                                    </p:animEffect>
                                  </p:childTnLst>
                                </p:cTn>
                              </p:par>
                              <p:par>
                                <p:cTn id="47" presetID="22" presetClass="entr" presetSubtype="8" fill="hold" nodeType="withEffect">
                                  <p:stCondLst>
                                    <p:cond delay="0"/>
                                  </p:stCondLst>
                                  <p:childTnLst>
                                    <p:set>
                                      <p:cBhvr>
                                        <p:cTn id="48" dur="1" fill="hold">
                                          <p:stCondLst>
                                            <p:cond delay="0"/>
                                          </p:stCondLst>
                                        </p:cTn>
                                        <p:tgtEl>
                                          <p:spTgt spid="110"/>
                                        </p:tgtEl>
                                        <p:attrNameLst>
                                          <p:attrName>style.visibility</p:attrName>
                                        </p:attrNameLst>
                                      </p:cBhvr>
                                      <p:to>
                                        <p:strVal val="visible"/>
                                      </p:to>
                                    </p:set>
                                    <p:animEffect transition="in" filter="wipe(left)">
                                      <p:cBhvr>
                                        <p:cTn id="49" dur="500"/>
                                        <p:tgtEl>
                                          <p:spTgt spid="110"/>
                                        </p:tgtEl>
                                      </p:cBhvr>
                                    </p:animEffect>
                                  </p:childTnLst>
                                </p:cTn>
                              </p:par>
                              <p:par>
                                <p:cTn id="50" presetID="10" presetClass="entr" presetSubtype="0" fill="hold" nodeType="with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500"/>
                                        <p:tgtEl>
                                          <p:spTgt spid="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24"/>
                                        </p:tgtEl>
                                        <p:attrNameLst>
                                          <p:attrName>style.visibility</p:attrName>
                                        </p:attrNameLst>
                                      </p:cBhvr>
                                      <p:to>
                                        <p:strVal val="visible"/>
                                      </p:to>
                                    </p:set>
                                    <p:animEffect transition="in" filter="fade">
                                      <p:cBhvr>
                                        <p:cTn id="55" dur="500"/>
                                        <p:tgtEl>
                                          <p:spTgt spid="12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20"/>
                                        </p:tgtEl>
                                        <p:attrNameLst>
                                          <p:attrName>style.visibility</p:attrName>
                                        </p:attrNameLst>
                                      </p:cBhvr>
                                      <p:to>
                                        <p:strVal val="visible"/>
                                      </p:to>
                                    </p:set>
                                    <p:animEffect transition="in" filter="fade">
                                      <p:cBhvr>
                                        <p:cTn id="58" dur="500"/>
                                        <p:tgtEl>
                                          <p:spTgt spid="12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7">
                                            <p:txEl>
                                              <p:pRg st="3" end="3"/>
                                            </p:txEl>
                                          </p:spTgt>
                                        </p:tgtEl>
                                        <p:attrNameLst>
                                          <p:attrName>style.visibility</p:attrName>
                                        </p:attrNameLst>
                                      </p:cBhvr>
                                      <p:to>
                                        <p:strVal val="visible"/>
                                      </p:to>
                                    </p:set>
                                    <p:animEffect transition="in" filter="fade">
                                      <p:cBhvr>
                                        <p:cTn id="63" dur="500"/>
                                        <p:tgtEl>
                                          <p:spTgt spid="7">
                                            <p:txEl>
                                              <p:pRg st="3" end="3"/>
                                            </p:txEl>
                                          </p:spTgt>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123"/>
                                        </p:tgtEl>
                                        <p:attrNameLst>
                                          <p:attrName>style.visibility</p:attrName>
                                        </p:attrNameLst>
                                      </p:cBhvr>
                                      <p:to>
                                        <p:strVal val="visible"/>
                                      </p:to>
                                    </p:set>
                                    <p:anim calcmode="lin" valueType="num">
                                      <p:cBhvr>
                                        <p:cTn id="66" dur="500" fill="hold"/>
                                        <p:tgtEl>
                                          <p:spTgt spid="123"/>
                                        </p:tgtEl>
                                        <p:attrNameLst>
                                          <p:attrName>ppt_w</p:attrName>
                                        </p:attrNameLst>
                                      </p:cBhvr>
                                      <p:tavLst>
                                        <p:tav tm="0">
                                          <p:val>
                                            <p:fltVal val="0"/>
                                          </p:val>
                                        </p:tav>
                                        <p:tav tm="100000">
                                          <p:val>
                                            <p:strVal val="#ppt_w"/>
                                          </p:val>
                                        </p:tav>
                                      </p:tavLst>
                                    </p:anim>
                                    <p:anim calcmode="lin" valueType="num">
                                      <p:cBhvr>
                                        <p:cTn id="67" dur="500" fill="hold"/>
                                        <p:tgtEl>
                                          <p:spTgt spid="123"/>
                                        </p:tgtEl>
                                        <p:attrNameLst>
                                          <p:attrName>ppt_h</p:attrName>
                                        </p:attrNameLst>
                                      </p:cBhvr>
                                      <p:tavLst>
                                        <p:tav tm="0">
                                          <p:val>
                                            <p:fltVal val="0"/>
                                          </p:val>
                                        </p:tav>
                                        <p:tav tm="100000">
                                          <p:val>
                                            <p:strVal val="#ppt_h"/>
                                          </p:val>
                                        </p:tav>
                                      </p:tavLst>
                                    </p:anim>
                                    <p:animEffect transition="in" filter="fade">
                                      <p:cBhvr>
                                        <p:cTn id="68" dur="500"/>
                                        <p:tgtEl>
                                          <p:spTgt spid="123"/>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112"/>
                                        </p:tgtEl>
                                        <p:attrNameLst>
                                          <p:attrName>style.visibility</p:attrName>
                                        </p:attrNameLst>
                                      </p:cBhvr>
                                      <p:to>
                                        <p:strVal val="visible"/>
                                      </p:to>
                                    </p:set>
                                    <p:anim calcmode="lin" valueType="num">
                                      <p:cBhvr>
                                        <p:cTn id="71" dur="500" fill="hold"/>
                                        <p:tgtEl>
                                          <p:spTgt spid="112"/>
                                        </p:tgtEl>
                                        <p:attrNameLst>
                                          <p:attrName>ppt_w</p:attrName>
                                        </p:attrNameLst>
                                      </p:cBhvr>
                                      <p:tavLst>
                                        <p:tav tm="0">
                                          <p:val>
                                            <p:fltVal val="0"/>
                                          </p:val>
                                        </p:tav>
                                        <p:tav tm="100000">
                                          <p:val>
                                            <p:strVal val="#ppt_w"/>
                                          </p:val>
                                        </p:tav>
                                      </p:tavLst>
                                    </p:anim>
                                    <p:anim calcmode="lin" valueType="num">
                                      <p:cBhvr>
                                        <p:cTn id="72" dur="500" fill="hold"/>
                                        <p:tgtEl>
                                          <p:spTgt spid="112"/>
                                        </p:tgtEl>
                                        <p:attrNameLst>
                                          <p:attrName>ppt_h</p:attrName>
                                        </p:attrNameLst>
                                      </p:cBhvr>
                                      <p:tavLst>
                                        <p:tav tm="0">
                                          <p:val>
                                            <p:fltVal val="0"/>
                                          </p:val>
                                        </p:tav>
                                        <p:tav tm="100000">
                                          <p:val>
                                            <p:strVal val="#ppt_h"/>
                                          </p:val>
                                        </p:tav>
                                      </p:tavLst>
                                    </p:anim>
                                    <p:animEffect transition="in" filter="fade">
                                      <p:cBhvr>
                                        <p:cTn id="73" dur="500"/>
                                        <p:tgtEl>
                                          <p:spTgt spid="11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18"/>
                                        </p:tgtEl>
                                        <p:attrNameLst>
                                          <p:attrName>style.visibility</p:attrName>
                                        </p:attrNameLst>
                                      </p:cBhvr>
                                      <p:to>
                                        <p:strVal val="visible"/>
                                      </p:to>
                                    </p:set>
                                    <p:animEffect transition="in" filter="fade">
                                      <p:cBhvr>
                                        <p:cTn id="76" dur="500"/>
                                        <p:tgtEl>
                                          <p:spTgt spid="118"/>
                                        </p:tgtEl>
                                      </p:cBhvr>
                                    </p:animEffect>
                                  </p:childTnLst>
                                </p:cTn>
                              </p:par>
                              <p:par>
                                <p:cTn id="77" presetID="53" presetClass="entr" presetSubtype="16" fill="hold" nodeType="withEffect">
                                  <p:stCondLst>
                                    <p:cond delay="0"/>
                                  </p:stCondLst>
                                  <p:childTnLst>
                                    <p:set>
                                      <p:cBhvr>
                                        <p:cTn id="78" dur="1" fill="hold">
                                          <p:stCondLst>
                                            <p:cond delay="0"/>
                                          </p:stCondLst>
                                        </p:cTn>
                                        <p:tgtEl>
                                          <p:spTgt spid="89"/>
                                        </p:tgtEl>
                                        <p:attrNameLst>
                                          <p:attrName>style.visibility</p:attrName>
                                        </p:attrNameLst>
                                      </p:cBhvr>
                                      <p:to>
                                        <p:strVal val="visible"/>
                                      </p:to>
                                    </p:set>
                                    <p:anim calcmode="lin" valueType="num">
                                      <p:cBhvr>
                                        <p:cTn id="79" dur="500" fill="hold"/>
                                        <p:tgtEl>
                                          <p:spTgt spid="89"/>
                                        </p:tgtEl>
                                        <p:attrNameLst>
                                          <p:attrName>ppt_w</p:attrName>
                                        </p:attrNameLst>
                                      </p:cBhvr>
                                      <p:tavLst>
                                        <p:tav tm="0">
                                          <p:val>
                                            <p:fltVal val="0"/>
                                          </p:val>
                                        </p:tav>
                                        <p:tav tm="100000">
                                          <p:val>
                                            <p:strVal val="#ppt_w"/>
                                          </p:val>
                                        </p:tav>
                                      </p:tavLst>
                                    </p:anim>
                                    <p:anim calcmode="lin" valueType="num">
                                      <p:cBhvr>
                                        <p:cTn id="80" dur="500" fill="hold"/>
                                        <p:tgtEl>
                                          <p:spTgt spid="89"/>
                                        </p:tgtEl>
                                        <p:attrNameLst>
                                          <p:attrName>ppt_h</p:attrName>
                                        </p:attrNameLst>
                                      </p:cBhvr>
                                      <p:tavLst>
                                        <p:tav tm="0">
                                          <p:val>
                                            <p:fltVal val="0"/>
                                          </p:val>
                                        </p:tav>
                                        <p:tav tm="100000">
                                          <p:val>
                                            <p:strVal val="#ppt_h"/>
                                          </p:val>
                                        </p:tav>
                                      </p:tavLst>
                                    </p:anim>
                                    <p:animEffect transition="in" filter="fade">
                                      <p:cBhvr>
                                        <p:cTn id="81" dur="500"/>
                                        <p:tgtEl>
                                          <p:spTgt spid="89"/>
                                        </p:tgtEl>
                                      </p:cBhvr>
                                    </p:animEffect>
                                  </p:childTnLst>
                                </p:cTn>
                              </p:par>
                              <p:par>
                                <p:cTn id="82" presetID="53" presetClass="entr" presetSubtype="16" fill="hold" nodeType="withEffect">
                                  <p:stCondLst>
                                    <p:cond delay="0"/>
                                  </p:stCondLst>
                                  <p:childTnLst>
                                    <p:set>
                                      <p:cBhvr>
                                        <p:cTn id="83" dur="1" fill="hold">
                                          <p:stCondLst>
                                            <p:cond delay="0"/>
                                          </p:stCondLst>
                                        </p:cTn>
                                        <p:tgtEl>
                                          <p:spTgt spid="90"/>
                                        </p:tgtEl>
                                        <p:attrNameLst>
                                          <p:attrName>style.visibility</p:attrName>
                                        </p:attrNameLst>
                                      </p:cBhvr>
                                      <p:to>
                                        <p:strVal val="visible"/>
                                      </p:to>
                                    </p:set>
                                    <p:anim calcmode="lin" valueType="num">
                                      <p:cBhvr>
                                        <p:cTn id="84" dur="500" fill="hold"/>
                                        <p:tgtEl>
                                          <p:spTgt spid="90"/>
                                        </p:tgtEl>
                                        <p:attrNameLst>
                                          <p:attrName>ppt_w</p:attrName>
                                        </p:attrNameLst>
                                      </p:cBhvr>
                                      <p:tavLst>
                                        <p:tav tm="0">
                                          <p:val>
                                            <p:fltVal val="0"/>
                                          </p:val>
                                        </p:tav>
                                        <p:tav tm="100000">
                                          <p:val>
                                            <p:strVal val="#ppt_w"/>
                                          </p:val>
                                        </p:tav>
                                      </p:tavLst>
                                    </p:anim>
                                    <p:anim calcmode="lin" valueType="num">
                                      <p:cBhvr>
                                        <p:cTn id="85" dur="500" fill="hold"/>
                                        <p:tgtEl>
                                          <p:spTgt spid="90"/>
                                        </p:tgtEl>
                                        <p:attrNameLst>
                                          <p:attrName>ppt_h</p:attrName>
                                        </p:attrNameLst>
                                      </p:cBhvr>
                                      <p:tavLst>
                                        <p:tav tm="0">
                                          <p:val>
                                            <p:fltVal val="0"/>
                                          </p:val>
                                        </p:tav>
                                        <p:tav tm="100000">
                                          <p:val>
                                            <p:strVal val="#ppt_h"/>
                                          </p:val>
                                        </p:tav>
                                      </p:tavLst>
                                    </p:anim>
                                    <p:animEffect transition="in" filter="fade">
                                      <p:cBhvr>
                                        <p:cTn id="86" dur="500"/>
                                        <p:tgtEl>
                                          <p:spTgt spid="90"/>
                                        </p:tgtEl>
                                      </p:cBhvr>
                                    </p:animEffect>
                                  </p:childTnLst>
                                </p:cTn>
                              </p:par>
                              <p:par>
                                <p:cTn id="87" presetID="53" presetClass="entr" presetSubtype="16" fill="hold" grpId="0" nodeType="withEffect">
                                  <p:stCondLst>
                                    <p:cond delay="0"/>
                                  </p:stCondLst>
                                  <p:childTnLst>
                                    <p:set>
                                      <p:cBhvr>
                                        <p:cTn id="88" dur="1" fill="hold">
                                          <p:stCondLst>
                                            <p:cond delay="0"/>
                                          </p:stCondLst>
                                        </p:cTn>
                                        <p:tgtEl>
                                          <p:spTgt spid="113"/>
                                        </p:tgtEl>
                                        <p:attrNameLst>
                                          <p:attrName>style.visibility</p:attrName>
                                        </p:attrNameLst>
                                      </p:cBhvr>
                                      <p:to>
                                        <p:strVal val="visible"/>
                                      </p:to>
                                    </p:set>
                                    <p:anim calcmode="lin" valueType="num">
                                      <p:cBhvr>
                                        <p:cTn id="89" dur="500" fill="hold"/>
                                        <p:tgtEl>
                                          <p:spTgt spid="113"/>
                                        </p:tgtEl>
                                        <p:attrNameLst>
                                          <p:attrName>ppt_w</p:attrName>
                                        </p:attrNameLst>
                                      </p:cBhvr>
                                      <p:tavLst>
                                        <p:tav tm="0">
                                          <p:val>
                                            <p:fltVal val="0"/>
                                          </p:val>
                                        </p:tav>
                                        <p:tav tm="100000">
                                          <p:val>
                                            <p:strVal val="#ppt_w"/>
                                          </p:val>
                                        </p:tav>
                                      </p:tavLst>
                                    </p:anim>
                                    <p:anim calcmode="lin" valueType="num">
                                      <p:cBhvr>
                                        <p:cTn id="90" dur="500" fill="hold"/>
                                        <p:tgtEl>
                                          <p:spTgt spid="113"/>
                                        </p:tgtEl>
                                        <p:attrNameLst>
                                          <p:attrName>ppt_h</p:attrName>
                                        </p:attrNameLst>
                                      </p:cBhvr>
                                      <p:tavLst>
                                        <p:tav tm="0">
                                          <p:val>
                                            <p:fltVal val="0"/>
                                          </p:val>
                                        </p:tav>
                                        <p:tav tm="100000">
                                          <p:val>
                                            <p:strVal val="#ppt_h"/>
                                          </p:val>
                                        </p:tav>
                                      </p:tavLst>
                                    </p:anim>
                                    <p:animEffect transition="in" filter="fade">
                                      <p:cBhvr>
                                        <p:cTn id="91" dur="500"/>
                                        <p:tgtEl>
                                          <p:spTgt spid="113"/>
                                        </p:tgtEl>
                                      </p:cBhvr>
                                    </p:animEffect>
                                  </p:childTnLst>
                                </p:cTn>
                              </p:par>
                              <p:par>
                                <p:cTn id="92" presetID="53" presetClass="entr" presetSubtype="16" fill="hold" grpId="0" nodeType="withEffect">
                                  <p:stCondLst>
                                    <p:cond delay="0"/>
                                  </p:stCondLst>
                                  <p:childTnLst>
                                    <p:set>
                                      <p:cBhvr>
                                        <p:cTn id="93" dur="1" fill="hold">
                                          <p:stCondLst>
                                            <p:cond delay="0"/>
                                          </p:stCondLst>
                                        </p:cTn>
                                        <p:tgtEl>
                                          <p:spTgt spid="114"/>
                                        </p:tgtEl>
                                        <p:attrNameLst>
                                          <p:attrName>style.visibility</p:attrName>
                                        </p:attrNameLst>
                                      </p:cBhvr>
                                      <p:to>
                                        <p:strVal val="visible"/>
                                      </p:to>
                                    </p:set>
                                    <p:anim calcmode="lin" valueType="num">
                                      <p:cBhvr>
                                        <p:cTn id="94" dur="500" fill="hold"/>
                                        <p:tgtEl>
                                          <p:spTgt spid="114"/>
                                        </p:tgtEl>
                                        <p:attrNameLst>
                                          <p:attrName>ppt_w</p:attrName>
                                        </p:attrNameLst>
                                      </p:cBhvr>
                                      <p:tavLst>
                                        <p:tav tm="0">
                                          <p:val>
                                            <p:fltVal val="0"/>
                                          </p:val>
                                        </p:tav>
                                        <p:tav tm="100000">
                                          <p:val>
                                            <p:strVal val="#ppt_w"/>
                                          </p:val>
                                        </p:tav>
                                      </p:tavLst>
                                    </p:anim>
                                    <p:anim calcmode="lin" valueType="num">
                                      <p:cBhvr>
                                        <p:cTn id="95" dur="500" fill="hold"/>
                                        <p:tgtEl>
                                          <p:spTgt spid="114"/>
                                        </p:tgtEl>
                                        <p:attrNameLst>
                                          <p:attrName>ppt_h</p:attrName>
                                        </p:attrNameLst>
                                      </p:cBhvr>
                                      <p:tavLst>
                                        <p:tav tm="0">
                                          <p:val>
                                            <p:fltVal val="0"/>
                                          </p:val>
                                        </p:tav>
                                        <p:tav tm="100000">
                                          <p:val>
                                            <p:strVal val="#ppt_h"/>
                                          </p:val>
                                        </p:tav>
                                      </p:tavLst>
                                    </p:anim>
                                    <p:animEffect transition="in" filter="fade">
                                      <p:cBhvr>
                                        <p:cTn id="96" dur="500"/>
                                        <p:tgtEl>
                                          <p:spTgt spid="114"/>
                                        </p:tgtEl>
                                      </p:cBhvr>
                                    </p:animEffect>
                                  </p:childTnLst>
                                </p:cTn>
                              </p:par>
                              <p:par>
                                <p:cTn id="97" presetID="53" presetClass="entr" presetSubtype="16" fill="hold" nodeType="withEffect">
                                  <p:stCondLst>
                                    <p:cond delay="0"/>
                                  </p:stCondLst>
                                  <p:childTnLst>
                                    <p:set>
                                      <p:cBhvr>
                                        <p:cTn id="98" dur="1" fill="hold">
                                          <p:stCondLst>
                                            <p:cond delay="0"/>
                                          </p:stCondLst>
                                        </p:cTn>
                                        <p:tgtEl>
                                          <p:spTgt spid="92"/>
                                        </p:tgtEl>
                                        <p:attrNameLst>
                                          <p:attrName>style.visibility</p:attrName>
                                        </p:attrNameLst>
                                      </p:cBhvr>
                                      <p:to>
                                        <p:strVal val="visible"/>
                                      </p:to>
                                    </p:set>
                                    <p:anim calcmode="lin" valueType="num">
                                      <p:cBhvr>
                                        <p:cTn id="99" dur="500" fill="hold"/>
                                        <p:tgtEl>
                                          <p:spTgt spid="92"/>
                                        </p:tgtEl>
                                        <p:attrNameLst>
                                          <p:attrName>ppt_w</p:attrName>
                                        </p:attrNameLst>
                                      </p:cBhvr>
                                      <p:tavLst>
                                        <p:tav tm="0">
                                          <p:val>
                                            <p:fltVal val="0"/>
                                          </p:val>
                                        </p:tav>
                                        <p:tav tm="100000">
                                          <p:val>
                                            <p:strVal val="#ppt_w"/>
                                          </p:val>
                                        </p:tav>
                                      </p:tavLst>
                                    </p:anim>
                                    <p:anim calcmode="lin" valueType="num">
                                      <p:cBhvr>
                                        <p:cTn id="100" dur="500" fill="hold"/>
                                        <p:tgtEl>
                                          <p:spTgt spid="92"/>
                                        </p:tgtEl>
                                        <p:attrNameLst>
                                          <p:attrName>ppt_h</p:attrName>
                                        </p:attrNameLst>
                                      </p:cBhvr>
                                      <p:tavLst>
                                        <p:tav tm="0">
                                          <p:val>
                                            <p:fltVal val="0"/>
                                          </p:val>
                                        </p:tav>
                                        <p:tav tm="100000">
                                          <p:val>
                                            <p:strVal val="#ppt_h"/>
                                          </p:val>
                                        </p:tav>
                                      </p:tavLst>
                                    </p:anim>
                                    <p:animEffect transition="in" filter="fade">
                                      <p:cBhvr>
                                        <p:cTn id="101" dur="500"/>
                                        <p:tgtEl>
                                          <p:spTgt spid="92"/>
                                        </p:tgtEl>
                                      </p:cBhvr>
                                    </p:animEffect>
                                  </p:childTnLst>
                                </p:cTn>
                              </p:par>
                              <p:par>
                                <p:cTn id="102" presetID="53" presetClass="entr" presetSubtype="16" fill="hold" nodeType="withEffect">
                                  <p:stCondLst>
                                    <p:cond delay="0"/>
                                  </p:stCondLst>
                                  <p:childTnLst>
                                    <p:set>
                                      <p:cBhvr>
                                        <p:cTn id="103" dur="1" fill="hold">
                                          <p:stCondLst>
                                            <p:cond delay="0"/>
                                          </p:stCondLst>
                                        </p:cTn>
                                        <p:tgtEl>
                                          <p:spTgt spid="116"/>
                                        </p:tgtEl>
                                        <p:attrNameLst>
                                          <p:attrName>style.visibility</p:attrName>
                                        </p:attrNameLst>
                                      </p:cBhvr>
                                      <p:to>
                                        <p:strVal val="visible"/>
                                      </p:to>
                                    </p:set>
                                    <p:anim calcmode="lin" valueType="num">
                                      <p:cBhvr>
                                        <p:cTn id="104" dur="500" fill="hold"/>
                                        <p:tgtEl>
                                          <p:spTgt spid="116"/>
                                        </p:tgtEl>
                                        <p:attrNameLst>
                                          <p:attrName>ppt_w</p:attrName>
                                        </p:attrNameLst>
                                      </p:cBhvr>
                                      <p:tavLst>
                                        <p:tav tm="0">
                                          <p:val>
                                            <p:fltVal val="0"/>
                                          </p:val>
                                        </p:tav>
                                        <p:tav tm="100000">
                                          <p:val>
                                            <p:strVal val="#ppt_w"/>
                                          </p:val>
                                        </p:tav>
                                      </p:tavLst>
                                    </p:anim>
                                    <p:anim calcmode="lin" valueType="num">
                                      <p:cBhvr>
                                        <p:cTn id="105" dur="500" fill="hold"/>
                                        <p:tgtEl>
                                          <p:spTgt spid="116"/>
                                        </p:tgtEl>
                                        <p:attrNameLst>
                                          <p:attrName>ppt_h</p:attrName>
                                        </p:attrNameLst>
                                      </p:cBhvr>
                                      <p:tavLst>
                                        <p:tav tm="0">
                                          <p:val>
                                            <p:fltVal val="0"/>
                                          </p:val>
                                        </p:tav>
                                        <p:tav tm="100000">
                                          <p:val>
                                            <p:strVal val="#ppt_h"/>
                                          </p:val>
                                        </p:tav>
                                      </p:tavLst>
                                    </p:anim>
                                    <p:animEffect transition="in" filter="fade">
                                      <p:cBhvr>
                                        <p:cTn id="106" dur="500"/>
                                        <p:tgtEl>
                                          <p:spTgt spid="116"/>
                                        </p:tgtEl>
                                      </p:cBhvr>
                                    </p:animEffect>
                                  </p:childTnLst>
                                </p:cTn>
                              </p:par>
                              <p:par>
                                <p:cTn id="107" presetID="53" presetClass="entr" presetSubtype="16" fill="hold" nodeType="withEffect">
                                  <p:stCondLst>
                                    <p:cond delay="0"/>
                                  </p:stCondLst>
                                  <p:childTnLst>
                                    <p:set>
                                      <p:cBhvr>
                                        <p:cTn id="108" dur="1" fill="hold">
                                          <p:stCondLst>
                                            <p:cond delay="0"/>
                                          </p:stCondLst>
                                        </p:cTn>
                                        <p:tgtEl>
                                          <p:spTgt spid="126"/>
                                        </p:tgtEl>
                                        <p:attrNameLst>
                                          <p:attrName>style.visibility</p:attrName>
                                        </p:attrNameLst>
                                      </p:cBhvr>
                                      <p:to>
                                        <p:strVal val="visible"/>
                                      </p:to>
                                    </p:set>
                                    <p:anim calcmode="lin" valueType="num">
                                      <p:cBhvr>
                                        <p:cTn id="109" dur="500" fill="hold"/>
                                        <p:tgtEl>
                                          <p:spTgt spid="126"/>
                                        </p:tgtEl>
                                        <p:attrNameLst>
                                          <p:attrName>ppt_w</p:attrName>
                                        </p:attrNameLst>
                                      </p:cBhvr>
                                      <p:tavLst>
                                        <p:tav tm="0">
                                          <p:val>
                                            <p:fltVal val="0"/>
                                          </p:val>
                                        </p:tav>
                                        <p:tav tm="100000">
                                          <p:val>
                                            <p:strVal val="#ppt_w"/>
                                          </p:val>
                                        </p:tav>
                                      </p:tavLst>
                                    </p:anim>
                                    <p:anim calcmode="lin" valueType="num">
                                      <p:cBhvr>
                                        <p:cTn id="110" dur="500" fill="hold"/>
                                        <p:tgtEl>
                                          <p:spTgt spid="126"/>
                                        </p:tgtEl>
                                        <p:attrNameLst>
                                          <p:attrName>ppt_h</p:attrName>
                                        </p:attrNameLst>
                                      </p:cBhvr>
                                      <p:tavLst>
                                        <p:tav tm="0">
                                          <p:val>
                                            <p:fltVal val="0"/>
                                          </p:val>
                                        </p:tav>
                                        <p:tav tm="100000">
                                          <p:val>
                                            <p:strVal val="#ppt_h"/>
                                          </p:val>
                                        </p:tav>
                                      </p:tavLst>
                                    </p:anim>
                                    <p:animEffect transition="in" filter="fade">
                                      <p:cBhvr>
                                        <p:cTn id="111" dur="500"/>
                                        <p:tgtEl>
                                          <p:spTgt spid="126"/>
                                        </p:tgtEl>
                                      </p:cBhvr>
                                    </p:animEffect>
                                  </p:childTnLst>
                                </p:cTn>
                              </p:par>
                              <p:par>
                                <p:cTn id="112" presetID="53" presetClass="entr" presetSubtype="16" fill="hold" grpId="0" nodeType="withEffect">
                                  <p:stCondLst>
                                    <p:cond delay="0"/>
                                  </p:stCondLst>
                                  <p:childTnLst>
                                    <p:set>
                                      <p:cBhvr>
                                        <p:cTn id="113" dur="1" fill="hold">
                                          <p:stCondLst>
                                            <p:cond delay="0"/>
                                          </p:stCondLst>
                                        </p:cTn>
                                        <p:tgtEl>
                                          <p:spTgt spid="115"/>
                                        </p:tgtEl>
                                        <p:attrNameLst>
                                          <p:attrName>style.visibility</p:attrName>
                                        </p:attrNameLst>
                                      </p:cBhvr>
                                      <p:to>
                                        <p:strVal val="visible"/>
                                      </p:to>
                                    </p:set>
                                    <p:anim calcmode="lin" valueType="num">
                                      <p:cBhvr>
                                        <p:cTn id="114" dur="500" fill="hold"/>
                                        <p:tgtEl>
                                          <p:spTgt spid="115"/>
                                        </p:tgtEl>
                                        <p:attrNameLst>
                                          <p:attrName>ppt_w</p:attrName>
                                        </p:attrNameLst>
                                      </p:cBhvr>
                                      <p:tavLst>
                                        <p:tav tm="0">
                                          <p:val>
                                            <p:fltVal val="0"/>
                                          </p:val>
                                        </p:tav>
                                        <p:tav tm="100000">
                                          <p:val>
                                            <p:strVal val="#ppt_w"/>
                                          </p:val>
                                        </p:tav>
                                      </p:tavLst>
                                    </p:anim>
                                    <p:anim calcmode="lin" valueType="num">
                                      <p:cBhvr>
                                        <p:cTn id="115" dur="500" fill="hold"/>
                                        <p:tgtEl>
                                          <p:spTgt spid="115"/>
                                        </p:tgtEl>
                                        <p:attrNameLst>
                                          <p:attrName>ppt_h</p:attrName>
                                        </p:attrNameLst>
                                      </p:cBhvr>
                                      <p:tavLst>
                                        <p:tav tm="0">
                                          <p:val>
                                            <p:fltVal val="0"/>
                                          </p:val>
                                        </p:tav>
                                        <p:tav tm="100000">
                                          <p:val>
                                            <p:strVal val="#ppt_h"/>
                                          </p:val>
                                        </p:tav>
                                      </p:tavLst>
                                    </p:anim>
                                    <p:animEffect transition="in" filter="fade">
                                      <p:cBhvr>
                                        <p:cTn id="116" dur="500"/>
                                        <p:tgtEl>
                                          <p:spTgt spid="115"/>
                                        </p:tgtEl>
                                      </p:cBhvr>
                                    </p:animEffect>
                                  </p:childTnLst>
                                </p:cTn>
                              </p:par>
                              <p:par>
                                <p:cTn id="117" presetID="53" presetClass="entr" presetSubtype="16" fill="hold" nodeType="withEffect">
                                  <p:stCondLst>
                                    <p:cond delay="0"/>
                                  </p:stCondLst>
                                  <p:childTnLst>
                                    <p:set>
                                      <p:cBhvr>
                                        <p:cTn id="118" dur="1" fill="hold">
                                          <p:stCondLst>
                                            <p:cond delay="0"/>
                                          </p:stCondLst>
                                        </p:cTn>
                                        <p:tgtEl>
                                          <p:spTgt spid="93"/>
                                        </p:tgtEl>
                                        <p:attrNameLst>
                                          <p:attrName>style.visibility</p:attrName>
                                        </p:attrNameLst>
                                      </p:cBhvr>
                                      <p:to>
                                        <p:strVal val="visible"/>
                                      </p:to>
                                    </p:set>
                                    <p:anim calcmode="lin" valueType="num">
                                      <p:cBhvr>
                                        <p:cTn id="119" dur="500" fill="hold"/>
                                        <p:tgtEl>
                                          <p:spTgt spid="93"/>
                                        </p:tgtEl>
                                        <p:attrNameLst>
                                          <p:attrName>ppt_w</p:attrName>
                                        </p:attrNameLst>
                                      </p:cBhvr>
                                      <p:tavLst>
                                        <p:tav tm="0">
                                          <p:val>
                                            <p:fltVal val="0"/>
                                          </p:val>
                                        </p:tav>
                                        <p:tav tm="100000">
                                          <p:val>
                                            <p:strVal val="#ppt_w"/>
                                          </p:val>
                                        </p:tav>
                                      </p:tavLst>
                                    </p:anim>
                                    <p:anim calcmode="lin" valueType="num">
                                      <p:cBhvr>
                                        <p:cTn id="120" dur="500" fill="hold"/>
                                        <p:tgtEl>
                                          <p:spTgt spid="93"/>
                                        </p:tgtEl>
                                        <p:attrNameLst>
                                          <p:attrName>ppt_h</p:attrName>
                                        </p:attrNameLst>
                                      </p:cBhvr>
                                      <p:tavLst>
                                        <p:tav tm="0">
                                          <p:val>
                                            <p:fltVal val="0"/>
                                          </p:val>
                                        </p:tav>
                                        <p:tav tm="100000">
                                          <p:val>
                                            <p:strVal val="#ppt_h"/>
                                          </p:val>
                                        </p:tav>
                                      </p:tavLst>
                                    </p:anim>
                                    <p:animEffect transition="in" filter="fade">
                                      <p:cBhvr>
                                        <p:cTn id="121" dur="500"/>
                                        <p:tgtEl>
                                          <p:spTgt spid="93"/>
                                        </p:tgtEl>
                                      </p:cBhvr>
                                    </p:animEffect>
                                  </p:childTnLst>
                                </p:cTn>
                              </p:par>
                              <p:par>
                                <p:cTn id="122" presetID="22" presetClass="entr" presetSubtype="8" fill="hold" nodeType="withEffect">
                                  <p:stCondLst>
                                    <p:cond delay="0"/>
                                  </p:stCondLst>
                                  <p:childTnLst>
                                    <p:set>
                                      <p:cBhvr>
                                        <p:cTn id="123" dur="1" fill="hold">
                                          <p:stCondLst>
                                            <p:cond delay="0"/>
                                          </p:stCondLst>
                                        </p:cTn>
                                        <p:tgtEl>
                                          <p:spTgt spid="9"/>
                                        </p:tgtEl>
                                        <p:attrNameLst>
                                          <p:attrName>style.visibility</p:attrName>
                                        </p:attrNameLst>
                                      </p:cBhvr>
                                      <p:to>
                                        <p:strVal val="visible"/>
                                      </p:to>
                                    </p:set>
                                    <p:animEffect transition="in" filter="wipe(left)">
                                      <p:cBhvr>
                                        <p:cTn id="124" dur="500"/>
                                        <p:tgtEl>
                                          <p:spTgt spid="9"/>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nodeType="clickEffect">
                                  <p:stCondLst>
                                    <p:cond delay="0"/>
                                  </p:stCondLst>
                                  <p:childTnLst>
                                    <p:set>
                                      <p:cBhvr>
                                        <p:cTn id="128" dur="1" fill="hold">
                                          <p:stCondLst>
                                            <p:cond delay="0"/>
                                          </p:stCondLst>
                                        </p:cTn>
                                        <p:tgtEl>
                                          <p:spTgt spid="7">
                                            <p:txEl>
                                              <p:pRg st="2" end="2"/>
                                            </p:txEl>
                                          </p:spTgt>
                                        </p:tgtEl>
                                        <p:attrNameLst>
                                          <p:attrName>style.visibility</p:attrName>
                                        </p:attrNameLst>
                                      </p:cBhvr>
                                      <p:to>
                                        <p:strVal val="visible"/>
                                      </p:to>
                                    </p:set>
                                    <p:animEffect transition="in" filter="fade">
                                      <p:cBhvr>
                                        <p:cTn id="129" dur="500"/>
                                        <p:tgtEl>
                                          <p:spTgt spid="7">
                                            <p:txEl>
                                              <p:pRg st="2" end="2"/>
                                            </p:txEl>
                                          </p:spTgt>
                                        </p:tgtEl>
                                      </p:cBhvr>
                                    </p:animEffect>
                                  </p:childTnLst>
                                </p:cTn>
                              </p:par>
                            </p:childTnLst>
                          </p:cTn>
                        </p:par>
                        <p:par>
                          <p:cTn id="130" fill="hold">
                            <p:stCondLst>
                              <p:cond delay="500"/>
                            </p:stCondLst>
                            <p:childTnLst>
                              <p:par>
                                <p:cTn id="131" presetID="22" presetClass="entr" presetSubtype="8" fill="hold" nodeType="afterEffect">
                                  <p:stCondLst>
                                    <p:cond delay="0"/>
                                  </p:stCondLst>
                                  <p:childTnLst>
                                    <p:set>
                                      <p:cBhvr>
                                        <p:cTn id="132" dur="1" fill="hold">
                                          <p:stCondLst>
                                            <p:cond delay="0"/>
                                          </p:stCondLst>
                                        </p:cTn>
                                        <p:tgtEl>
                                          <p:spTgt spid="77"/>
                                        </p:tgtEl>
                                        <p:attrNameLst>
                                          <p:attrName>style.visibility</p:attrName>
                                        </p:attrNameLst>
                                      </p:cBhvr>
                                      <p:to>
                                        <p:strVal val="visible"/>
                                      </p:to>
                                    </p:set>
                                    <p:animEffect transition="in" filter="wipe(left)">
                                      <p:cBhvr>
                                        <p:cTn id="133" dur="500"/>
                                        <p:tgtEl>
                                          <p:spTgt spid="77"/>
                                        </p:tgtEl>
                                      </p:cBhvr>
                                    </p:animEffect>
                                  </p:childTnLst>
                                </p:cTn>
                              </p:par>
                              <p:par>
                                <p:cTn id="134" presetID="22" presetClass="entr" presetSubtype="8" fill="hold" nodeType="withEffect">
                                  <p:stCondLst>
                                    <p:cond delay="0"/>
                                  </p:stCondLst>
                                  <p:childTnLst>
                                    <p:set>
                                      <p:cBhvr>
                                        <p:cTn id="135" dur="1" fill="hold">
                                          <p:stCondLst>
                                            <p:cond delay="0"/>
                                          </p:stCondLst>
                                        </p:cTn>
                                        <p:tgtEl>
                                          <p:spTgt spid="142"/>
                                        </p:tgtEl>
                                        <p:attrNameLst>
                                          <p:attrName>style.visibility</p:attrName>
                                        </p:attrNameLst>
                                      </p:cBhvr>
                                      <p:to>
                                        <p:strVal val="visible"/>
                                      </p:to>
                                    </p:set>
                                    <p:animEffect transition="in" filter="wipe(left)">
                                      <p:cBhvr>
                                        <p:cTn id="136" dur="1500"/>
                                        <p:tgtEl>
                                          <p:spTgt spid="142"/>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7">
                                            <p:txEl>
                                              <p:pRg st="1" end="1"/>
                                            </p:txEl>
                                          </p:spTgt>
                                        </p:tgtEl>
                                        <p:attrNameLst>
                                          <p:attrName>style.visibility</p:attrName>
                                        </p:attrNameLst>
                                      </p:cBhvr>
                                      <p:to>
                                        <p:strVal val="visible"/>
                                      </p:to>
                                    </p:set>
                                    <p:animEffect transition="in" filter="fade">
                                      <p:cBhvr>
                                        <p:cTn id="141" dur="500"/>
                                        <p:tgtEl>
                                          <p:spTgt spid="7">
                                            <p:txEl>
                                              <p:pRg st="1" end="1"/>
                                            </p:txEl>
                                          </p:spTgt>
                                        </p:tgtEl>
                                      </p:cBhvr>
                                    </p:animEffect>
                                  </p:childTnLst>
                                </p:cTn>
                              </p:par>
                            </p:childTnLst>
                          </p:cTn>
                        </p:par>
                        <p:par>
                          <p:cTn id="142" fill="hold">
                            <p:stCondLst>
                              <p:cond delay="500"/>
                            </p:stCondLst>
                            <p:childTnLst>
                              <p:par>
                                <p:cTn id="143" presetID="22" presetClass="entr" presetSubtype="8" fill="hold" nodeType="afterEffect">
                                  <p:stCondLst>
                                    <p:cond delay="0"/>
                                  </p:stCondLst>
                                  <p:childTnLst>
                                    <p:set>
                                      <p:cBhvr>
                                        <p:cTn id="144" dur="1" fill="hold">
                                          <p:stCondLst>
                                            <p:cond delay="0"/>
                                          </p:stCondLst>
                                        </p:cTn>
                                        <p:tgtEl>
                                          <p:spTgt spid="121"/>
                                        </p:tgtEl>
                                        <p:attrNameLst>
                                          <p:attrName>style.visibility</p:attrName>
                                        </p:attrNameLst>
                                      </p:cBhvr>
                                      <p:to>
                                        <p:strVal val="visible"/>
                                      </p:to>
                                    </p:set>
                                    <p:animEffect transition="in" filter="wipe(left)">
                                      <p:cBhvr>
                                        <p:cTn id="145" dur="500"/>
                                        <p:tgtEl>
                                          <p:spTgt spid="121"/>
                                        </p:tgtEl>
                                      </p:cBhvr>
                                    </p:animEffect>
                                  </p:childTnLst>
                                </p:cTn>
                              </p:par>
                              <p:par>
                                <p:cTn id="146" presetID="53" presetClass="entr" presetSubtype="16" fill="hold" grpId="0" nodeType="withEffect">
                                  <p:stCondLst>
                                    <p:cond delay="0"/>
                                  </p:stCondLst>
                                  <p:childTnLst>
                                    <p:set>
                                      <p:cBhvr>
                                        <p:cTn id="147" dur="1" fill="hold">
                                          <p:stCondLst>
                                            <p:cond delay="0"/>
                                          </p:stCondLst>
                                        </p:cTn>
                                        <p:tgtEl>
                                          <p:spTgt spid="61"/>
                                        </p:tgtEl>
                                        <p:attrNameLst>
                                          <p:attrName>style.visibility</p:attrName>
                                        </p:attrNameLst>
                                      </p:cBhvr>
                                      <p:to>
                                        <p:strVal val="visible"/>
                                      </p:to>
                                    </p:set>
                                    <p:anim calcmode="lin" valueType="num">
                                      <p:cBhvr>
                                        <p:cTn id="148" dur="500" fill="hold"/>
                                        <p:tgtEl>
                                          <p:spTgt spid="61"/>
                                        </p:tgtEl>
                                        <p:attrNameLst>
                                          <p:attrName>ppt_w</p:attrName>
                                        </p:attrNameLst>
                                      </p:cBhvr>
                                      <p:tavLst>
                                        <p:tav tm="0">
                                          <p:val>
                                            <p:fltVal val="0"/>
                                          </p:val>
                                        </p:tav>
                                        <p:tav tm="100000">
                                          <p:val>
                                            <p:strVal val="#ppt_w"/>
                                          </p:val>
                                        </p:tav>
                                      </p:tavLst>
                                    </p:anim>
                                    <p:anim calcmode="lin" valueType="num">
                                      <p:cBhvr>
                                        <p:cTn id="149" dur="500" fill="hold"/>
                                        <p:tgtEl>
                                          <p:spTgt spid="61"/>
                                        </p:tgtEl>
                                        <p:attrNameLst>
                                          <p:attrName>ppt_h</p:attrName>
                                        </p:attrNameLst>
                                      </p:cBhvr>
                                      <p:tavLst>
                                        <p:tav tm="0">
                                          <p:val>
                                            <p:fltVal val="0"/>
                                          </p:val>
                                        </p:tav>
                                        <p:tav tm="100000">
                                          <p:val>
                                            <p:strVal val="#ppt_h"/>
                                          </p:val>
                                        </p:tav>
                                      </p:tavLst>
                                    </p:anim>
                                    <p:animEffect transition="in" filter="fade">
                                      <p:cBhvr>
                                        <p:cTn id="150" dur="500"/>
                                        <p:tgtEl>
                                          <p:spTgt spid="61"/>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62"/>
                                        </p:tgtEl>
                                        <p:attrNameLst>
                                          <p:attrName>style.visibility</p:attrName>
                                        </p:attrNameLst>
                                      </p:cBhvr>
                                      <p:to>
                                        <p:strVal val="visible"/>
                                      </p:to>
                                    </p:set>
                                    <p:animEffect transition="in" filter="fade">
                                      <p:cBhvr>
                                        <p:cTn id="153" dur="500"/>
                                        <p:tgtEl>
                                          <p:spTgt spid="62"/>
                                        </p:tgtEl>
                                      </p:cBhvr>
                                    </p:animEffect>
                                  </p:childTnLst>
                                </p:cTn>
                              </p:par>
                              <p:par>
                                <p:cTn id="154" presetID="53" presetClass="entr" presetSubtype="16" fill="hold" grpId="0" nodeType="withEffect">
                                  <p:stCondLst>
                                    <p:cond delay="0"/>
                                  </p:stCondLst>
                                  <p:childTnLst>
                                    <p:set>
                                      <p:cBhvr>
                                        <p:cTn id="155" dur="1" fill="hold">
                                          <p:stCondLst>
                                            <p:cond delay="0"/>
                                          </p:stCondLst>
                                        </p:cTn>
                                        <p:tgtEl>
                                          <p:spTgt spid="60"/>
                                        </p:tgtEl>
                                        <p:attrNameLst>
                                          <p:attrName>style.visibility</p:attrName>
                                        </p:attrNameLst>
                                      </p:cBhvr>
                                      <p:to>
                                        <p:strVal val="visible"/>
                                      </p:to>
                                    </p:set>
                                    <p:anim calcmode="lin" valueType="num">
                                      <p:cBhvr>
                                        <p:cTn id="156" dur="500" fill="hold"/>
                                        <p:tgtEl>
                                          <p:spTgt spid="60"/>
                                        </p:tgtEl>
                                        <p:attrNameLst>
                                          <p:attrName>ppt_w</p:attrName>
                                        </p:attrNameLst>
                                      </p:cBhvr>
                                      <p:tavLst>
                                        <p:tav tm="0">
                                          <p:val>
                                            <p:fltVal val="0"/>
                                          </p:val>
                                        </p:tav>
                                        <p:tav tm="100000">
                                          <p:val>
                                            <p:strVal val="#ppt_w"/>
                                          </p:val>
                                        </p:tav>
                                      </p:tavLst>
                                    </p:anim>
                                    <p:anim calcmode="lin" valueType="num">
                                      <p:cBhvr>
                                        <p:cTn id="157" dur="500" fill="hold"/>
                                        <p:tgtEl>
                                          <p:spTgt spid="60"/>
                                        </p:tgtEl>
                                        <p:attrNameLst>
                                          <p:attrName>ppt_h</p:attrName>
                                        </p:attrNameLst>
                                      </p:cBhvr>
                                      <p:tavLst>
                                        <p:tav tm="0">
                                          <p:val>
                                            <p:fltVal val="0"/>
                                          </p:val>
                                        </p:tav>
                                        <p:tav tm="100000">
                                          <p:val>
                                            <p:strVal val="#ppt_h"/>
                                          </p:val>
                                        </p:tav>
                                      </p:tavLst>
                                    </p:anim>
                                    <p:animEffect transition="in" filter="fade">
                                      <p:cBhvr>
                                        <p:cTn id="158" dur="500"/>
                                        <p:tgtEl>
                                          <p:spTgt spid="60"/>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63"/>
                                        </p:tgtEl>
                                        <p:attrNameLst>
                                          <p:attrName>style.visibility</p:attrName>
                                        </p:attrNameLst>
                                      </p:cBhvr>
                                      <p:to>
                                        <p:strVal val="visible"/>
                                      </p:to>
                                    </p:set>
                                    <p:animEffect transition="in" filter="fade">
                                      <p:cBhvr>
                                        <p:cTn id="16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P spid="113" grpId="0" animBg="1"/>
      <p:bldP spid="114" grpId="0" animBg="1"/>
      <p:bldP spid="115" grpId="0" animBg="1"/>
      <p:bldP spid="118" grpId="0" animBg="1"/>
      <p:bldP spid="120" grpId="0" animBg="1"/>
      <p:bldP spid="123" grpId="0" animBg="1"/>
      <p:bldP spid="124" grpId="0" animBg="1"/>
      <p:bldP spid="60" grpId="0" animBg="1"/>
      <p:bldP spid="61" grpId="0" animBg="1"/>
      <p:bldP spid="62" grpId="0" animBg="1"/>
      <p:bldP spid="63"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0ADC724-D56E-4F1C-A299-4B43D6A8A3A3}"/>
              </a:ext>
            </a:extLst>
          </p:cNvPr>
          <p:cNvGrpSpPr/>
          <p:nvPr/>
        </p:nvGrpSpPr>
        <p:grpSpPr>
          <a:xfrm>
            <a:off x="-1838851" y="-262239"/>
            <a:ext cx="3014233" cy="1786239"/>
            <a:chOff x="-492618" y="138514"/>
            <a:chExt cx="1510344" cy="895032"/>
          </a:xfrm>
        </p:grpSpPr>
        <p:pic>
          <p:nvPicPr>
            <p:cNvPr id="7" name="Picture 6">
              <a:extLst>
                <a:ext uri="{FF2B5EF4-FFF2-40B4-BE49-F238E27FC236}">
                  <a16:creationId xmlns:a16="http://schemas.microsoft.com/office/drawing/2014/main" id="{8DA6CFDB-4D59-40C6-94DC-3CF903995773}"/>
                </a:ext>
              </a:extLst>
            </p:cNvPr>
            <p:cNvPicPr>
              <a:picLocks noChangeAspect="1"/>
            </p:cNvPicPr>
            <p:nvPr/>
          </p:nvPicPr>
          <p:blipFill>
            <a:blip r:embed="rId3"/>
            <a:stretch>
              <a:fillRect/>
            </a:stretch>
          </p:blipFill>
          <p:spPr>
            <a:xfrm>
              <a:off x="-333375" y="231182"/>
              <a:ext cx="1282944" cy="721656"/>
            </a:xfrm>
            <a:prstGeom prst="rect">
              <a:avLst/>
            </a:prstGeom>
          </p:spPr>
        </p:pic>
        <p:sp>
          <p:nvSpPr>
            <p:cNvPr id="10" name="Rectangle 9">
              <a:extLst>
                <a:ext uri="{FF2B5EF4-FFF2-40B4-BE49-F238E27FC236}">
                  <a16:creationId xmlns:a16="http://schemas.microsoft.com/office/drawing/2014/main" id="{A3FFF97D-C0B8-4104-AEAF-2C0EE777E8F6}"/>
                </a:ext>
              </a:extLst>
            </p:cNvPr>
            <p:cNvSpPr/>
            <p:nvPr/>
          </p:nvSpPr>
          <p:spPr bwMode="auto">
            <a:xfrm>
              <a:off x="-492618" y="140810"/>
              <a:ext cx="1231620" cy="845831"/>
            </a:xfrm>
            <a:prstGeom prst="rect">
              <a:avLst/>
            </a:prstGeom>
            <a:solidFill>
              <a:srgbClr val="EAEAEA">
                <a:alpha val="8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1" name="Rectangle 160">
              <a:extLst>
                <a:ext uri="{FF2B5EF4-FFF2-40B4-BE49-F238E27FC236}">
                  <a16:creationId xmlns:a16="http://schemas.microsoft.com/office/drawing/2014/main" id="{40349742-89B4-463E-8625-32F69EC7294A}"/>
                </a:ext>
              </a:extLst>
            </p:cNvPr>
            <p:cNvSpPr/>
            <p:nvPr/>
          </p:nvSpPr>
          <p:spPr bwMode="auto">
            <a:xfrm>
              <a:off x="726217" y="138514"/>
              <a:ext cx="259086" cy="214260"/>
            </a:xfrm>
            <a:prstGeom prst="rect">
              <a:avLst/>
            </a:prstGeom>
            <a:solidFill>
              <a:srgbClr val="EAEAEA">
                <a:alpha val="8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4" name="Rectangle 173">
              <a:extLst>
                <a:ext uri="{FF2B5EF4-FFF2-40B4-BE49-F238E27FC236}">
                  <a16:creationId xmlns:a16="http://schemas.microsoft.com/office/drawing/2014/main" id="{3DF1F247-502E-4955-8BDC-447EF72C1DC9}"/>
                </a:ext>
              </a:extLst>
            </p:cNvPr>
            <p:cNvSpPr/>
            <p:nvPr/>
          </p:nvSpPr>
          <p:spPr bwMode="auto">
            <a:xfrm>
              <a:off x="754855" y="813161"/>
              <a:ext cx="262871" cy="220385"/>
            </a:xfrm>
            <a:prstGeom prst="rect">
              <a:avLst/>
            </a:prstGeom>
            <a:solidFill>
              <a:srgbClr val="EAEAEA">
                <a:alpha val="8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49" name="Rectangle 148">
            <a:extLst>
              <a:ext uri="{FF2B5EF4-FFF2-40B4-BE49-F238E27FC236}">
                <a16:creationId xmlns:a16="http://schemas.microsoft.com/office/drawing/2014/main" id="{F3681504-77D1-46CF-9E56-86BA7499FF1C}"/>
              </a:ext>
            </a:extLst>
          </p:cNvPr>
          <p:cNvSpPr/>
          <p:nvPr/>
        </p:nvSpPr>
        <p:spPr bwMode="auto">
          <a:xfrm>
            <a:off x="352425" y="1203210"/>
            <a:ext cx="11489298" cy="2491199"/>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Rectangle 154">
            <a:extLst>
              <a:ext uri="{FF2B5EF4-FFF2-40B4-BE49-F238E27FC236}">
                <a16:creationId xmlns:a16="http://schemas.microsoft.com/office/drawing/2014/main" id="{68E2171B-D982-48BF-9C96-1B15ED8456A2}"/>
              </a:ext>
            </a:extLst>
          </p:cNvPr>
          <p:cNvSpPr/>
          <p:nvPr/>
        </p:nvSpPr>
        <p:spPr bwMode="auto">
          <a:xfrm>
            <a:off x="352425" y="3813447"/>
            <a:ext cx="11489298" cy="1388255"/>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2"/>
          <p:cNvSpPr txBox="1">
            <a:spLocks/>
          </p:cNvSpPr>
          <p:nvPr/>
        </p:nvSpPr>
        <p:spPr>
          <a:xfrm>
            <a:off x="474662" y="1240224"/>
            <a:ext cx="3584856" cy="2200602"/>
          </a:xfrm>
          <a:prstGeom prst="rect">
            <a:avLst/>
          </a:prstGeom>
        </p:spPr>
        <p:txBody>
          <a:bodyPr wrap="square" anchor="t" anchorCtr="0">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1200"/>
              </a:spcBef>
              <a:spcAft>
                <a:spcPts val="600"/>
              </a:spcAft>
              <a:buClrTx/>
              <a:buSzTx/>
              <a:buFontTx/>
              <a:buNone/>
              <a:tabLst/>
              <a:defRPr/>
            </a:pPr>
            <a:r>
              <a:rPr kumimoji="0" lang="en-US" sz="1800" b="1" i="0" u="none" strike="noStrike" kern="1200" cap="all" spc="0" normalizeH="0" baseline="0" noProof="0" dirty="0">
                <a:ln w="3175">
                  <a:noFill/>
                </a:ln>
                <a:gradFill>
                  <a:gsLst>
                    <a:gs pos="0">
                      <a:srgbClr val="E81123"/>
                    </a:gs>
                    <a:gs pos="100000">
                      <a:srgbClr val="E81123"/>
                    </a:gs>
                  </a:gsLst>
                  <a:lin ang="5400000" scaled="0"/>
                </a:gradFill>
                <a:effectLst/>
                <a:uLnTx/>
                <a:uFillTx/>
                <a:latin typeface="Segoe UI" panose="020B0502040204020203" pitchFamily="34" charset="0"/>
              </a:rPr>
              <a:t>CHALLENGES</a:t>
            </a:r>
            <a:endParaRPr kumimoji="0" lang="en-US" sz="2400" b="1" i="0" u="none" strike="noStrike" kern="0" cap="all" spc="118" normalizeH="0" baseline="0" noProof="0" dirty="0">
              <a:ln w="3175">
                <a:noFill/>
              </a:ln>
              <a:gradFill>
                <a:gsLst>
                  <a:gs pos="0">
                    <a:srgbClr val="E81123"/>
                  </a:gs>
                  <a:gs pos="100000">
                    <a:srgbClr val="E81123"/>
                  </a:gs>
                </a:gsLst>
                <a:lin ang="5400000" scaled="0"/>
              </a:gradFill>
              <a:effectLst/>
              <a:uLnTx/>
              <a:uFillTx/>
              <a:latin typeface="Segoe UI"/>
              <a:ea typeface="Segoe UI Black" pitchFamily="34"/>
              <a:cs typeface="Segoe UI Black" pitchFamily="34"/>
            </a:endParaRPr>
          </a:p>
          <a:p>
            <a:pPr marL="228600" marR="0" lvl="0" indent="-228600" algn="l" defTabSz="914367" rtl="0" eaLnBrk="1" fontAlgn="auto" latinLnBrk="0" hangingPunct="1">
              <a:lnSpc>
                <a:spcPct val="100000"/>
              </a:lnSpc>
              <a:spcBef>
                <a:spcPts val="600"/>
              </a:spcBef>
              <a:spcAft>
                <a:spcPts val="1200"/>
              </a:spcAft>
              <a:buClr>
                <a:srgbClr val="E81123"/>
              </a:buClr>
              <a:buSzTx/>
              <a:buFont typeface="Arial" panose="020B0604020202020204" pitchFamily="34" charset="0"/>
              <a:buChar char="•"/>
              <a:tabLst/>
              <a:defRPr/>
            </a:pPr>
            <a:r>
              <a:rPr kumimoji="0" lang="en-US" sz="1400" b="1" i="0" u="none" strike="noStrike" kern="1200" cap="none" spc="0" normalizeH="0" baseline="0" noProof="0" dirty="0">
                <a:ln w="3175">
                  <a:noFill/>
                </a:ln>
                <a:gradFill>
                  <a:gsLst>
                    <a:gs pos="2917">
                      <a:srgbClr val="1A1A1A"/>
                    </a:gs>
                    <a:gs pos="30000">
                      <a:srgbClr val="1A1A1A"/>
                    </a:gs>
                  </a:gsLst>
                  <a:lin ang="5400000" scaled="0"/>
                </a:gradFill>
                <a:effectLst/>
                <a:uLnTx/>
                <a:uFillTx/>
                <a:latin typeface="Segoe UI"/>
              </a:rPr>
              <a:t>PRODUCTIVITY WHILE </a:t>
            </a:r>
            <a:br>
              <a:rPr kumimoji="0" lang="en-US" sz="1400" b="1" i="0" u="none" strike="noStrike" kern="1200" cap="none" spc="0" normalizeH="0" baseline="0" noProof="0" dirty="0">
                <a:ln w="3175">
                  <a:noFill/>
                </a:ln>
                <a:gradFill>
                  <a:gsLst>
                    <a:gs pos="2917">
                      <a:srgbClr val="1A1A1A"/>
                    </a:gs>
                    <a:gs pos="30000">
                      <a:srgbClr val="1A1A1A"/>
                    </a:gs>
                  </a:gsLst>
                  <a:lin ang="5400000" scaled="0"/>
                </a:gradFill>
                <a:effectLst/>
                <a:uLnTx/>
                <a:uFillTx/>
                <a:latin typeface="Segoe UI"/>
              </a:rPr>
            </a:br>
            <a:r>
              <a:rPr kumimoji="0" lang="en-US" sz="1400" b="1" i="0" u="none" strike="noStrike" kern="1200" cap="none" spc="0" normalizeH="0" baseline="0" noProof="0" dirty="0">
                <a:ln w="3175">
                  <a:noFill/>
                </a:ln>
                <a:gradFill>
                  <a:gsLst>
                    <a:gs pos="2917">
                      <a:srgbClr val="1A1A1A"/>
                    </a:gs>
                    <a:gs pos="30000">
                      <a:srgbClr val="1A1A1A"/>
                    </a:gs>
                  </a:gsLst>
                  <a:lin ang="5400000" scaled="0"/>
                </a:gradFill>
                <a:effectLst/>
                <a:uLnTx/>
                <a:uFillTx/>
                <a:latin typeface="Segoe UI"/>
              </a:rPr>
              <a:t>SECURING against</a:t>
            </a:r>
          </a:p>
          <a:p>
            <a:pPr marL="403225" marR="0" lvl="0" indent="-177800" algn="l" defTabSz="914367" rtl="0" eaLnBrk="1" fontAlgn="auto" latinLnBrk="0" hangingPunct="1">
              <a:lnSpc>
                <a:spcPct val="100000"/>
              </a:lnSpc>
              <a:spcBef>
                <a:spcPts val="600"/>
              </a:spcBef>
              <a:spcAft>
                <a:spcPts val="600"/>
              </a:spcAft>
              <a:buClr>
                <a:srgbClr val="E81123"/>
              </a:buClr>
              <a:buSzTx/>
              <a:buFont typeface="Arial" panose="020B0604020202020204" pitchFamily="34" charset="0"/>
              <a:buChar char="•"/>
              <a:tabLst/>
              <a:defRPr/>
            </a:pPr>
            <a:r>
              <a:rPr kumimoji="0" lang="en-US" sz="1400" b="1" i="0" u="none" strike="noStrike" kern="1200" cap="none" spc="0" normalizeH="0" baseline="0" noProof="0" dirty="0">
                <a:ln w="3175">
                  <a:noFill/>
                </a:ln>
                <a:gradFill>
                  <a:gsLst>
                    <a:gs pos="2917">
                      <a:srgbClr val="1A1A1A"/>
                    </a:gs>
                    <a:gs pos="30000">
                      <a:srgbClr val="1A1A1A"/>
                    </a:gs>
                  </a:gsLst>
                  <a:lin ang="5400000" scaled="0"/>
                </a:gradFill>
                <a:effectLst/>
                <a:uLnTx/>
                <a:uFillTx/>
                <a:latin typeface="Segoe UI"/>
              </a:rPr>
              <a:t>Phishing + password </a:t>
            </a:r>
            <a:br>
              <a:rPr kumimoji="0" lang="en-US" sz="1400" b="1" i="0" u="none" strike="noStrike" kern="1200" cap="none" spc="0" normalizeH="0" baseline="0" noProof="0" dirty="0">
                <a:ln w="3175">
                  <a:noFill/>
                </a:ln>
                <a:gradFill>
                  <a:gsLst>
                    <a:gs pos="2917">
                      <a:srgbClr val="1A1A1A"/>
                    </a:gs>
                    <a:gs pos="30000">
                      <a:srgbClr val="1A1A1A"/>
                    </a:gs>
                  </a:gsLst>
                  <a:lin ang="5400000" scaled="0"/>
                </a:gradFill>
                <a:effectLst/>
                <a:uLnTx/>
                <a:uFillTx/>
                <a:latin typeface="Segoe UI"/>
              </a:rPr>
            </a:br>
            <a:r>
              <a:rPr kumimoji="0" lang="en-US" sz="1400" b="1" i="0" u="none" strike="noStrike" kern="1200" cap="none" spc="0" normalizeH="0" baseline="0" noProof="0" dirty="0">
                <a:ln w="3175">
                  <a:noFill/>
                </a:ln>
                <a:gradFill>
                  <a:gsLst>
                    <a:gs pos="2917">
                      <a:srgbClr val="1A1A1A"/>
                    </a:gs>
                    <a:gs pos="30000">
                      <a:srgbClr val="1A1A1A"/>
                    </a:gs>
                  </a:gsLst>
                  <a:lin ang="5400000" scaled="0"/>
                </a:gradFill>
                <a:effectLst/>
                <a:uLnTx/>
                <a:uFillTx/>
                <a:latin typeface="Segoe UI"/>
              </a:rPr>
              <a:t>spray</a:t>
            </a:r>
            <a:r>
              <a:rPr kumimoji="0" lang="en-US" sz="1400" i="0" u="none" strike="noStrike" kern="1200" cap="none" spc="0" normalizeH="0" baseline="0" noProof="0" dirty="0">
                <a:ln w="3175">
                  <a:noFill/>
                </a:ln>
                <a:gradFill>
                  <a:gsLst>
                    <a:gs pos="2917">
                      <a:srgbClr val="1A1A1A"/>
                    </a:gs>
                    <a:gs pos="30000">
                      <a:srgbClr val="1A1A1A"/>
                    </a:gs>
                  </a:gsLst>
                  <a:lin ang="5400000" scaled="0"/>
                </a:gradFill>
                <a:effectLst/>
                <a:uLnTx/>
                <a:uFillTx/>
                <a:latin typeface="Segoe UI"/>
              </a:rPr>
              <a:t> </a:t>
            </a:r>
            <a:r>
              <a:rPr kumimoji="0" lang="en-US" sz="1400" b="1" i="0" u="none" strike="noStrike" kern="1200" cap="none" spc="0" normalizeH="0" baseline="0" noProof="0" dirty="0">
                <a:ln w="3175">
                  <a:noFill/>
                </a:ln>
                <a:gradFill>
                  <a:gsLst>
                    <a:gs pos="2917">
                      <a:srgbClr val="1A1A1A"/>
                    </a:gs>
                    <a:gs pos="30000">
                      <a:srgbClr val="1A1A1A"/>
                    </a:gs>
                  </a:gsLst>
                  <a:lin ang="5400000" scaled="0"/>
                </a:gradFill>
                <a:effectLst/>
                <a:uLnTx/>
                <a:uFillTx/>
                <a:latin typeface="Segoe UI"/>
              </a:rPr>
              <a:t>attacks</a:t>
            </a:r>
          </a:p>
          <a:p>
            <a:pPr marL="403225" indent="-177800">
              <a:lnSpc>
                <a:spcPct val="100000"/>
              </a:lnSpc>
              <a:spcBef>
                <a:spcPts val="600"/>
              </a:spcBef>
              <a:spcAft>
                <a:spcPts val="600"/>
              </a:spcAft>
              <a:buClr>
                <a:srgbClr val="E81123"/>
              </a:buClr>
              <a:buFont typeface="Arial" panose="020B0604020202020204" pitchFamily="34" charset="0"/>
              <a:buChar char="•"/>
              <a:defRPr/>
            </a:pPr>
            <a:r>
              <a:rPr lang="en-US" sz="1400" b="1" spc="0" dirty="0">
                <a:gradFill>
                  <a:gsLst>
                    <a:gs pos="2917">
                      <a:srgbClr val="1A1A1A"/>
                    </a:gs>
                    <a:gs pos="30000">
                      <a:srgbClr val="1A1A1A"/>
                    </a:gs>
                  </a:gsLst>
                  <a:lin ang="5400000" scaled="0"/>
                </a:gradFill>
                <a:latin typeface="Segoe UI"/>
              </a:rPr>
              <a:t>Compromised devices </a:t>
            </a:r>
            <a:br>
              <a:rPr lang="en-US" sz="1400" b="1" spc="0" dirty="0">
                <a:gradFill>
                  <a:gsLst>
                    <a:gs pos="2917">
                      <a:srgbClr val="1A1A1A"/>
                    </a:gs>
                    <a:gs pos="30000">
                      <a:srgbClr val="1A1A1A"/>
                    </a:gs>
                  </a:gsLst>
                  <a:lin ang="5400000" scaled="0"/>
                </a:gradFill>
                <a:latin typeface="Segoe UI"/>
              </a:rPr>
            </a:br>
            <a:r>
              <a:rPr lang="en-US" sz="1400" b="1" spc="0" dirty="0">
                <a:gradFill>
                  <a:gsLst>
                    <a:gs pos="2917">
                      <a:srgbClr val="1A1A1A"/>
                    </a:gs>
                    <a:gs pos="30000">
                      <a:srgbClr val="1A1A1A"/>
                    </a:gs>
                  </a:gsLst>
                  <a:lin ang="5400000" scaled="0"/>
                </a:gradFill>
                <a:latin typeface="Segoe UI"/>
              </a:rPr>
              <a:t>&amp; accounts</a:t>
            </a:r>
            <a:endParaRPr lang="en-US" sz="1400" spc="0" dirty="0">
              <a:gradFill>
                <a:gsLst>
                  <a:gs pos="2917">
                    <a:srgbClr val="1A1A1A"/>
                  </a:gs>
                  <a:gs pos="30000">
                    <a:srgbClr val="1A1A1A"/>
                  </a:gs>
                </a:gsLst>
                <a:lin ang="5400000" scaled="0"/>
              </a:gradFill>
              <a:latin typeface="Segoe UI"/>
            </a:endParaRPr>
          </a:p>
        </p:txBody>
      </p:sp>
      <p:sp>
        <p:nvSpPr>
          <p:cNvPr id="3" name="Title 2">
            <a:extLst>
              <a:ext uri="{FF2B5EF4-FFF2-40B4-BE49-F238E27FC236}">
                <a16:creationId xmlns:a16="http://schemas.microsoft.com/office/drawing/2014/main" id="{F4B0EB00-2EB9-4F03-89DD-8F890B8054A0}"/>
              </a:ext>
            </a:extLst>
          </p:cNvPr>
          <p:cNvSpPr>
            <a:spLocks noGrp="1"/>
          </p:cNvSpPr>
          <p:nvPr>
            <p:ph type="title"/>
          </p:nvPr>
        </p:nvSpPr>
        <p:spPr>
          <a:xfrm>
            <a:off x="1215491" y="365815"/>
            <a:ext cx="11018520" cy="553999"/>
          </a:xfrm>
        </p:spPr>
        <p:txBody>
          <a:bodyPr/>
          <a:lstStyle/>
          <a:p>
            <a:r>
              <a:rPr lang="en-US" dirty="0">
                <a:solidFill>
                  <a:srgbClr val="5D2E92"/>
                </a:solidFill>
              </a:rPr>
              <a:t>Identity and Access Management</a:t>
            </a:r>
          </a:p>
        </p:txBody>
      </p:sp>
      <p:pic>
        <p:nvPicPr>
          <p:cNvPr id="123" name="Picture 122">
            <a:extLst>
              <a:ext uri="{FF2B5EF4-FFF2-40B4-BE49-F238E27FC236}">
                <a16:creationId xmlns:a16="http://schemas.microsoft.com/office/drawing/2014/main" id="{D4BF2E34-992D-4B44-9010-CB52A0001B49}"/>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bwMode="invGray">
          <a:xfrm>
            <a:off x="10695710" y="265190"/>
            <a:ext cx="1207538" cy="258671"/>
          </a:xfrm>
          <a:prstGeom prst="rect">
            <a:avLst/>
          </a:prstGeom>
        </p:spPr>
      </p:pic>
      <p:sp>
        <p:nvSpPr>
          <p:cNvPr id="140" name="Rectangle 139">
            <a:hlinkClick r:id="rId5" tooltip="Multi-factor authentication (MFA) is a method of authentication that requires more than one verification method and adds a critical second layer of security to user sign-ins and transactions. "/>
            <a:extLst>
              <a:ext uri="{FF2B5EF4-FFF2-40B4-BE49-F238E27FC236}">
                <a16:creationId xmlns:a16="http://schemas.microsoft.com/office/drawing/2014/main" id="{7FA8C3DE-8F34-440A-98E0-841FF80DA39B}"/>
              </a:ext>
            </a:extLst>
          </p:cNvPr>
          <p:cNvSpPr/>
          <p:nvPr/>
        </p:nvSpPr>
        <p:spPr>
          <a:xfrm>
            <a:off x="8078412" y="2062152"/>
            <a:ext cx="1425263" cy="413364"/>
          </a:xfrm>
          <a:prstGeom prst="rect">
            <a:avLst/>
          </a:prstGeom>
          <a:solidFill>
            <a:schemeClr val="bg1"/>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Multi-Factor Authentication</a:t>
            </a:r>
          </a:p>
        </p:txBody>
      </p:sp>
      <p:pic>
        <p:nvPicPr>
          <p:cNvPr id="141" name="Picture 195" descr="Multi-Factor Authentication.png">
            <a:extLst>
              <a:ext uri="{FF2B5EF4-FFF2-40B4-BE49-F238E27FC236}">
                <a16:creationId xmlns:a16="http://schemas.microsoft.com/office/drawing/2014/main" id="{D2C33D4C-16A4-4845-9EF9-A31C2C7F0FF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101352" y="2159557"/>
            <a:ext cx="208272" cy="208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a:extLst>
              <a:ext uri="{FF2B5EF4-FFF2-40B4-BE49-F238E27FC236}">
                <a16:creationId xmlns:a16="http://schemas.microsoft.com/office/drawing/2014/main" id="{D1D5460A-E2D8-42C0-918F-3DADA749FD51}"/>
              </a:ext>
            </a:extLst>
          </p:cNvPr>
          <p:cNvGrpSpPr/>
          <p:nvPr/>
        </p:nvGrpSpPr>
        <p:grpSpPr>
          <a:xfrm>
            <a:off x="8078412" y="4548615"/>
            <a:ext cx="1295428" cy="205918"/>
            <a:chOff x="10296568" y="5018988"/>
            <a:chExt cx="1295428" cy="205918"/>
          </a:xfrm>
        </p:grpSpPr>
        <p:sp>
          <p:nvSpPr>
            <p:cNvPr id="142" name="Rectangle 141">
              <a:hlinkClick r:id="rId7" tooltip="Privileged Access Management (PAM) is a component of Microsoft Identity Manager 2016 (MIM) that helps organizations restrict privileged access within an existing Active Directory environment to mitigate unauthorized privilege escalation attacks."/>
              <a:extLst>
                <a:ext uri="{FF2B5EF4-FFF2-40B4-BE49-F238E27FC236}">
                  <a16:creationId xmlns:a16="http://schemas.microsoft.com/office/drawing/2014/main" id="{4BE31808-5421-4E05-8565-B6A72838B885}"/>
                </a:ext>
              </a:extLst>
            </p:cNvPr>
            <p:cNvSpPr/>
            <p:nvPr/>
          </p:nvSpPr>
          <p:spPr>
            <a:xfrm>
              <a:off x="10296568" y="5018988"/>
              <a:ext cx="1295428" cy="205918"/>
            </a:xfrm>
            <a:prstGeom prst="rect">
              <a:avLst/>
            </a:prstGeom>
            <a:solidFill>
              <a:srgbClr val="FFFFFF">
                <a:lumMod val="95000"/>
              </a:srgbClr>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MIM PAM</a:t>
              </a:r>
            </a:p>
          </p:txBody>
        </p:sp>
        <p:sp>
          <p:nvSpPr>
            <p:cNvPr id="143" name="Freeform 113">
              <a:extLst>
                <a:ext uri="{FF2B5EF4-FFF2-40B4-BE49-F238E27FC236}">
                  <a16:creationId xmlns:a16="http://schemas.microsoft.com/office/drawing/2014/main" id="{B559B687-A737-4A3E-AF63-C07C43B9C13A}"/>
                </a:ext>
              </a:extLst>
            </p:cNvPr>
            <p:cNvSpPr>
              <a:spLocks noChangeAspect="1" noEditPoints="1"/>
            </p:cNvSpPr>
            <p:nvPr/>
          </p:nvSpPr>
          <p:spPr bwMode="black">
            <a:xfrm>
              <a:off x="10349735" y="5070461"/>
              <a:ext cx="111972" cy="110666"/>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rgbClr val="505050"/>
            </a:solidFill>
            <a:ln w="3175">
              <a:noFill/>
            </a:ln>
          </p:spPr>
          <p:txBody>
            <a:bodyPr vert="horz" wrap="square" lIns="121888" tIns="60944" rIns="121888" bIns="60944" numCol="1" anchor="t" anchorCtr="0" compatLnSpc="1">
              <a:prstTxWarp prst="textNoShape">
                <a:avLst/>
              </a:prstTxWarp>
            </a:bodyPr>
            <a:lstStyle/>
            <a:p>
              <a:pPr marL="0" marR="0" lvl="0" indent="0" defTabSz="609448"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dirty="0">
                <a:ln>
                  <a:noFill/>
                </a:ln>
                <a:solidFill>
                  <a:srgbClr val="FFFFFF"/>
                </a:solidFill>
                <a:effectLst/>
                <a:uLnTx/>
                <a:uFillTx/>
                <a:latin typeface="Calibri" panose="020F0502020204030204"/>
              </a:endParaRPr>
            </a:p>
          </p:txBody>
        </p:sp>
      </p:grpSp>
      <p:grpSp>
        <p:nvGrpSpPr>
          <p:cNvPr id="26" name="Group 25">
            <a:extLst>
              <a:ext uri="{FF2B5EF4-FFF2-40B4-BE49-F238E27FC236}">
                <a16:creationId xmlns:a16="http://schemas.microsoft.com/office/drawing/2014/main" id="{519E1572-128E-4705-B281-C687FF0C5952}"/>
              </a:ext>
            </a:extLst>
          </p:cNvPr>
          <p:cNvGrpSpPr/>
          <p:nvPr/>
        </p:nvGrpSpPr>
        <p:grpSpPr>
          <a:xfrm>
            <a:off x="8078412" y="4057730"/>
            <a:ext cx="1295428" cy="198851"/>
            <a:chOff x="8140167" y="4508368"/>
            <a:chExt cx="1295428" cy="198851"/>
          </a:xfrm>
        </p:grpSpPr>
        <p:sp>
          <p:nvSpPr>
            <p:cNvPr id="144" name="Rectangle 143">
              <a:hlinkClick r:id="rId8" tooltip="With Azure Active Directory (AD) Privileged Identity Management, you can manage, control, and monitor access within your organization. This includes access to resources in Azure AD and other Microsoft online services like Office 365 or Microsoft Intune. "/>
              <a:extLst>
                <a:ext uri="{FF2B5EF4-FFF2-40B4-BE49-F238E27FC236}">
                  <a16:creationId xmlns:a16="http://schemas.microsoft.com/office/drawing/2014/main" id="{78869097-A8D9-4156-A3BC-2D95A866D59E}"/>
                </a:ext>
              </a:extLst>
            </p:cNvPr>
            <p:cNvSpPr/>
            <p:nvPr/>
          </p:nvSpPr>
          <p:spPr>
            <a:xfrm>
              <a:off x="8140167" y="4508368"/>
              <a:ext cx="1295428" cy="198851"/>
            </a:xfrm>
            <a:prstGeom prst="rect">
              <a:avLst/>
            </a:prstGeom>
            <a:solidFill>
              <a:srgbClr val="FFFFFF"/>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Azure AD PIM</a:t>
              </a:r>
            </a:p>
          </p:txBody>
        </p:sp>
        <p:sp>
          <p:nvSpPr>
            <p:cNvPr id="145" name="Freeform 113">
              <a:extLst>
                <a:ext uri="{FF2B5EF4-FFF2-40B4-BE49-F238E27FC236}">
                  <a16:creationId xmlns:a16="http://schemas.microsoft.com/office/drawing/2014/main" id="{F1CFF0EE-9AAC-4DB7-9F0D-37BF6A5CED3A}"/>
                </a:ext>
              </a:extLst>
            </p:cNvPr>
            <p:cNvSpPr>
              <a:spLocks noChangeAspect="1" noEditPoints="1"/>
            </p:cNvSpPr>
            <p:nvPr/>
          </p:nvSpPr>
          <p:spPr bwMode="black">
            <a:xfrm>
              <a:off x="8201692" y="4558501"/>
              <a:ext cx="101207" cy="100027"/>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rgbClr val="505050"/>
            </a:solidFill>
            <a:ln w="3175">
              <a:noFill/>
            </a:ln>
          </p:spPr>
          <p:txBody>
            <a:bodyPr vert="horz" wrap="square" lIns="121888" tIns="60944" rIns="121888" bIns="60944" numCol="1" anchor="t" anchorCtr="0" compatLnSpc="1">
              <a:prstTxWarp prst="textNoShape">
                <a:avLst/>
              </a:prstTxWarp>
            </a:bodyPr>
            <a:lstStyle/>
            <a:p>
              <a:pPr marL="0" marR="0" lvl="0" indent="0" defTabSz="609448"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dirty="0">
                <a:ln>
                  <a:noFill/>
                </a:ln>
                <a:solidFill>
                  <a:srgbClr val="FFFFFF"/>
                </a:solidFill>
                <a:effectLst/>
                <a:uLnTx/>
                <a:uFillTx/>
                <a:latin typeface="Calibri" panose="020F0502020204030204"/>
              </a:endParaRPr>
            </a:p>
          </p:txBody>
        </p:sp>
      </p:grpSp>
      <p:sp>
        <p:nvSpPr>
          <p:cNvPr id="146" name="Rectangle 145">
            <a:hlinkClick r:id="rId9" tooltip="Windows Hello for Business replaces passwords with strong two-factor authentication on PCs and mobile devices. This authentication consists of a new type of user credential that is tied to a device and a biometric or PIN."/>
            <a:extLst>
              <a:ext uri="{FF2B5EF4-FFF2-40B4-BE49-F238E27FC236}">
                <a16:creationId xmlns:a16="http://schemas.microsoft.com/office/drawing/2014/main" id="{E61968F5-1935-468A-8463-086680E7FE47}"/>
              </a:ext>
            </a:extLst>
          </p:cNvPr>
          <p:cNvSpPr/>
          <p:nvPr/>
        </p:nvSpPr>
        <p:spPr>
          <a:xfrm>
            <a:off x="8080495" y="1751125"/>
            <a:ext cx="1443756" cy="275578"/>
          </a:xfrm>
          <a:prstGeom prst="rect">
            <a:avLst/>
          </a:prstGeom>
          <a:solidFill>
            <a:srgbClr val="FFFFFF"/>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Hello for Business</a:t>
            </a:r>
          </a:p>
        </p:txBody>
      </p:sp>
      <p:pic>
        <p:nvPicPr>
          <p:cNvPr id="147" name="Picture 146">
            <a:extLst>
              <a:ext uri="{FF2B5EF4-FFF2-40B4-BE49-F238E27FC236}">
                <a16:creationId xmlns:a16="http://schemas.microsoft.com/office/drawing/2014/main" id="{1455FD5A-5DAA-45CC-B215-5E69B5844EE2}"/>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8111652" y="1816424"/>
            <a:ext cx="163521" cy="153064"/>
          </a:xfrm>
          <a:prstGeom prst="rect">
            <a:avLst/>
          </a:prstGeom>
        </p:spPr>
      </p:pic>
      <p:grpSp>
        <p:nvGrpSpPr>
          <p:cNvPr id="152" name="Group 151">
            <a:extLst>
              <a:ext uri="{FF2B5EF4-FFF2-40B4-BE49-F238E27FC236}">
                <a16:creationId xmlns:a16="http://schemas.microsoft.com/office/drawing/2014/main" id="{4E75B76F-22EF-42BD-84B1-E9775ADC3BC6}"/>
              </a:ext>
            </a:extLst>
          </p:cNvPr>
          <p:cNvGrpSpPr/>
          <p:nvPr/>
        </p:nvGrpSpPr>
        <p:grpSpPr>
          <a:xfrm>
            <a:off x="8097092" y="2696666"/>
            <a:ext cx="1525788" cy="241077"/>
            <a:chOff x="9721483" y="1816015"/>
            <a:chExt cx="770197" cy="241077"/>
          </a:xfrm>
        </p:grpSpPr>
        <p:sp>
          <p:nvSpPr>
            <p:cNvPr id="153" name="Rectangle 152">
              <a:hlinkClick r:id="rId11" tooltip="Provdes simple ways to help secure resources in the cloud and on-premises using configurable policy for device integrity, multi-factor authentication, detection of stolen and phished credentials, and more."/>
              <a:extLst>
                <a:ext uri="{FF2B5EF4-FFF2-40B4-BE49-F238E27FC236}">
                  <a16:creationId xmlns:a16="http://schemas.microsoft.com/office/drawing/2014/main" id="{60C004E9-1ABF-4F41-818C-AC6DB737F99B}"/>
                </a:ext>
              </a:extLst>
            </p:cNvPr>
            <p:cNvSpPr/>
            <p:nvPr/>
          </p:nvSpPr>
          <p:spPr>
            <a:xfrm>
              <a:off x="9721483" y="1816015"/>
              <a:ext cx="770197" cy="241077"/>
            </a:xfrm>
            <a:prstGeom prst="rect">
              <a:avLst/>
            </a:prstGeom>
            <a:solidFill>
              <a:schemeClr val="bg1"/>
            </a:solidFill>
            <a:ln w="14224" cap="flat" cmpd="sng" algn="ctr">
              <a:solidFill>
                <a:srgbClr val="EAEAEA">
                  <a:lumMod val="90000"/>
                </a:srgbClr>
              </a:solidFill>
              <a:prstDash val="solid"/>
            </a:ln>
            <a:effectLst/>
          </p:spPr>
          <p:txBody>
            <a:bodyPr lIns="36576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Conditional Access</a:t>
              </a:r>
            </a:p>
          </p:txBody>
        </p:sp>
        <p:pic>
          <p:nvPicPr>
            <p:cNvPr id="154" name="Picture 153">
              <a:extLst>
                <a:ext uri="{FF2B5EF4-FFF2-40B4-BE49-F238E27FC236}">
                  <a16:creationId xmlns:a16="http://schemas.microsoft.com/office/drawing/2014/main" id="{5322DFA3-AE43-4CC3-8AC9-CC9872D6820B}"/>
                </a:ext>
              </a:extLst>
            </p:cNvPr>
            <p:cNvPicPr>
              <a:picLocks noChangeAspect="1"/>
            </p:cNvPicPr>
            <p:nvPr/>
          </p:nvPicPr>
          <p:blipFill rotWithShape="1">
            <a:blip r:embed="rId12"/>
            <a:srcRect l="22948" t="1" b="1811"/>
            <a:stretch/>
          </p:blipFill>
          <p:spPr>
            <a:xfrm flipV="1">
              <a:off x="9741297" y="1886933"/>
              <a:ext cx="155787" cy="108569"/>
            </a:xfrm>
            <a:prstGeom prst="rect">
              <a:avLst/>
            </a:prstGeom>
          </p:spPr>
        </p:pic>
      </p:grpSp>
      <p:grpSp>
        <p:nvGrpSpPr>
          <p:cNvPr id="21" name="Group 20">
            <a:extLst>
              <a:ext uri="{FF2B5EF4-FFF2-40B4-BE49-F238E27FC236}">
                <a16:creationId xmlns:a16="http://schemas.microsoft.com/office/drawing/2014/main" id="{0FEDC76D-0033-4819-8779-DF5A6D868537}"/>
              </a:ext>
            </a:extLst>
          </p:cNvPr>
          <p:cNvGrpSpPr/>
          <p:nvPr/>
        </p:nvGrpSpPr>
        <p:grpSpPr>
          <a:xfrm>
            <a:off x="8078412" y="1365196"/>
            <a:ext cx="3203243" cy="358352"/>
            <a:chOff x="8284149" y="1238069"/>
            <a:chExt cx="2874150" cy="321536"/>
          </a:xfrm>
        </p:grpSpPr>
        <p:sp>
          <p:nvSpPr>
            <p:cNvPr id="139" name="Rectangle 138">
              <a:hlinkClick r:id="rId13" tooltip="Azure Active Directory Identity Protection is a feature of the Azure AD Premium P2 edition that provides you with a consolidated view into risk events and potential vulnerabilities affecting your organization’s identities."/>
              <a:extLst>
                <a:ext uri="{FF2B5EF4-FFF2-40B4-BE49-F238E27FC236}">
                  <a16:creationId xmlns:a16="http://schemas.microsoft.com/office/drawing/2014/main" id="{E6672EE6-C7C5-4D90-BE35-5D4E4E268DB7}"/>
                </a:ext>
              </a:extLst>
            </p:cNvPr>
            <p:cNvSpPr/>
            <p:nvPr/>
          </p:nvSpPr>
          <p:spPr>
            <a:xfrm>
              <a:off x="8284149" y="1238069"/>
              <a:ext cx="2874150" cy="321536"/>
            </a:xfrm>
            <a:prstGeom prst="rect">
              <a:avLst/>
            </a:prstGeom>
            <a:solidFill>
              <a:srgbClr val="FFFFFF"/>
            </a:solidFill>
            <a:ln w="14224" cap="flat" cmpd="sng" algn="ctr">
              <a:noFill/>
              <a:prstDash val="solid"/>
            </a:ln>
            <a:effectLst/>
          </p:spPr>
          <p:txBody>
            <a:bodyPr lIns="365760" rtlCol="0" anchor="ctr" anchorCtr="0">
              <a:noAutofit/>
            </a:bodyPr>
            <a:lstStyle/>
            <a:p>
              <a:pPr marL="0" marR="0" lvl="0" indent="0" defTabSz="914400" eaLnBrk="1" fontAlgn="auto" latinLnBrk="0" hangingPunct="1">
                <a:lnSpc>
                  <a:spcPct val="100000"/>
                </a:lnSpc>
                <a:spcBef>
                  <a:spcPts val="0"/>
                </a:spcBef>
                <a:spcAft>
                  <a:spcPts val="200"/>
                </a:spcAft>
                <a:buClrTx/>
                <a:buSzTx/>
                <a:buFontTx/>
                <a:buNone/>
                <a:tabLst/>
                <a:defRPr/>
              </a:pPr>
              <a:r>
                <a:rPr kumimoji="0" lang="en-US" sz="10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Azure Active Directory</a:t>
              </a:r>
            </a:p>
          </p:txBody>
        </p:sp>
        <p:pic>
          <p:nvPicPr>
            <p:cNvPr id="162" name="Picture 161">
              <a:extLst>
                <a:ext uri="{FF2B5EF4-FFF2-40B4-BE49-F238E27FC236}">
                  <a16:creationId xmlns:a16="http://schemas.microsoft.com/office/drawing/2014/main" id="{762606A5-DAA4-486A-AB48-E425B307030A}"/>
                </a:ext>
              </a:extLst>
            </p:cNvPr>
            <p:cNvPicPr>
              <a:picLocks noChangeAspect="1"/>
            </p:cNvPicPr>
            <p:nvPr/>
          </p:nvPicPr>
          <p:blipFill>
            <a:blip r:embed="rId14">
              <a:duotone>
                <a:srgbClr val="0078D7">
                  <a:shade val="45000"/>
                  <a:satMod val="135000"/>
                </a:srgbClr>
                <a:prstClr val="white"/>
              </a:duotone>
              <a:lum bright="-20000" contrast="40000"/>
            </a:blip>
            <a:stretch>
              <a:fillRect/>
            </a:stretch>
          </p:blipFill>
          <p:spPr>
            <a:xfrm>
              <a:off x="8319907" y="1269257"/>
              <a:ext cx="278831" cy="278832"/>
            </a:xfrm>
            <a:prstGeom prst="rect">
              <a:avLst/>
            </a:prstGeom>
          </p:spPr>
        </p:pic>
      </p:grpSp>
      <p:grpSp>
        <p:nvGrpSpPr>
          <p:cNvPr id="63" name="Group 62">
            <a:extLst>
              <a:ext uri="{FF2B5EF4-FFF2-40B4-BE49-F238E27FC236}">
                <a16:creationId xmlns:a16="http://schemas.microsoft.com/office/drawing/2014/main" id="{116A17BD-A77D-4333-9F8D-E9F5065BB6BD}"/>
              </a:ext>
            </a:extLst>
          </p:cNvPr>
          <p:cNvGrpSpPr/>
          <p:nvPr/>
        </p:nvGrpSpPr>
        <p:grpSpPr>
          <a:xfrm>
            <a:off x="7490644" y="4801339"/>
            <a:ext cx="1362460" cy="245473"/>
            <a:chOff x="7585032" y="4881778"/>
            <a:chExt cx="1362460" cy="245473"/>
          </a:xfrm>
        </p:grpSpPr>
        <p:grpSp>
          <p:nvGrpSpPr>
            <p:cNvPr id="9" name="Group 8">
              <a:extLst>
                <a:ext uri="{FF2B5EF4-FFF2-40B4-BE49-F238E27FC236}">
                  <a16:creationId xmlns:a16="http://schemas.microsoft.com/office/drawing/2014/main" id="{61900FAB-E7F7-45F9-ACD7-F39EA6548EF4}"/>
                </a:ext>
              </a:extLst>
            </p:cNvPr>
            <p:cNvGrpSpPr/>
            <p:nvPr/>
          </p:nvGrpSpPr>
          <p:grpSpPr>
            <a:xfrm>
              <a:off x="7885952" y="4881778"/>
              <a:ext cx="1061540" cy="211725"/>
              <a:chOff x="10421566" y="5311450"/>
              <a:chExt cx="1061540" cy="211725"/>
            </a:xfrm>
          </p:grpSpPr>
          <p:sp>
            <p:nvSpPr>
              <p:cNvPr id="150" name="Rectangle 149">
                <a:hlinkClick r:id="rId15" tooltip="Microsoft Advanced Threat Analytics (ATA) helps you identify threats using behavioral analysis (UEBA) and provides an actionable report on an attack timeline."/>
                <a:extLst>
                  <a:ext uri="{FF2B5EF4-FFF2-40B4-BE49-F238E27FC236}">
                    <a16:creationId xmlns:a16="http://schemas.microsoft.com/office/drawing/2014/main" id="{50E3C25E-4374-4D38-9A35-4503284D5C2F}"/>
                  </a:ext>
                </a:extLst>
              </p:cNvPr>
              <p:cNvSpPr/>
              <p:nvPr/>
            </p:nvSpPr>
            <p:spPr>
              <a:xfrm>
                <a:off x="10709534" y="5311450"/>
                <a:ext cx="773572" cy="211725"/>
              </a:xfrm>
              <a:prstGeom prst="rect">
                <a:avLst/>
              </a:prstGeom>
              <a:noFill/>
              <a:ln w="14224" cap="flat" cmpd="sng" algn="ctr">
                <a:solidFill>
                  <a:srgbClr val="0078D7"/>
                </a:solidFill>
                <a:prstDash val="solid"/>
              </a:ln>
              <a:effectLst/>
            </p:spPr>
            <p:txBody>
              <a:bodyPr wrap="square" lIns="45720" rIns="45720" rtlCol="0" anchor="ctr">
                <a:spAutoFit/>
              </a:bodyPr>
              <a:lstStyle/>
              <a:p>
                <a:pPr marL="0" marR="0" lvl="0" indent="0" algn="ctr" defTabSz="91440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Azure ATP</a:t>
                </a:r>
              </a:p>
            </p:txBody>
          </p:sp>
          <p:cxnSp>
            <p:nvCxnSpPr>
              <p:cNvPr id="151" name="Straight Connector 150">
                <a:extLst>
                  <a:ext uri="{FF2B5EF4-FFF2-40B4-BE49-F238E27FC236}">
                    <a16:creationId xmlns:a16="http://schemas.microsoft.com/office/drawing/2014/main" id="{6C387272-05C3-4061-932D-182D841F0BDE}"/>
                  </a:ext>
                </a:extLst>
              </p:cNvPr>
              <p:cNvCxnSpPr>
                <a:cxnSpLocks/>
              </p:cNvCxnSpPr>
              <p:nvPr/>
            </p:nvCxnSpPr>
            <p:spPr>
              <a:xfrm flipH="1">
                <a:off x="10421566" y="5432542"/>
                <a:ext cx="257279" cy="0"/>
              </a:xfrm>
              <a:prstGeom prst="line">
                <a:avLst/>
              </a:prstGeom>
              <a:noFill/>
              <a:ln w="19050" cap="flat" cmpd="sng" algn="ctr">
                <a:solidFill>
                  <a:srgbClr val="505050"/>
                </a:solidFill>
                <a:prstDash val="solid"/>
                <a:headEnd type="none"/>
                <a:tailEnd type="triangle"/>
              </a:ln>
              <a:effectLst/>
            </p:spPr>
          </p:cxnSp>
        </p:grpSp>
        <p:pic>
          <p:nvPicPr>
            <p:cNvPr id="163" name="Picture 162">
              <a:extLst>
                <a:ext uri="{FF2B5EF4-FFF2-40B4-BE49-F238E27FC236}">
                  <a16:creationId xmlns:a16="http://schemas.microsoft.com/office/drawing/2014/main" id="{CE13419D-9858-428B-A996-F259A90CE2B3}"/>
                </a:ext>
              </a:extLst>
            </p:cNvPr>
            <p:cNvPicPr>
              <a:picLocks noChangeAspect="1"/>
            </p:cNvPicPr>
            <p:nvPr/>
          </p:nvPicPr>
          <p:blipFill>
            <a:blip r:embed="rId16"/>
            <a:stretch>
              <a:fillRect/>
            </a:stretch>
          </p:blipFill>
          <p:spPr>
            <a:xfrm>
              <a:off x="7585032" y="4930104"/>
              <a:ext cx="295720" cy="197147"/>
            </a:xfrm>
            <a:prstGeom prst="rect">
              <a:avLst/>
            </a:prstGeom>
          </p:spPr>
        </p:pic>
      </p:grpSp>
      <p:grpSp>
        <p:nvGrpSpPr>
          <p:cNvPr id="27" name="Group 26">
            <a:extLst>
              <a:ext uri="{FF2B5EF4-FFF2-40B4-BE49-F238E27FC236}">
                <a16:creationId xmlns:a16="http://schemas.microsoft.com/office/drawing/2014/main" id="{485C633B-D208-4DCA-AE84-037FE7A1E609}"/>
              </a:ext>
            </a:extLst>
          </p:cNvPr>
          <p:cNvGrpSpPr/>
          <p:nvPr/>
        </p:nvGrpSpPr>
        <p:grpSpPr>
          <a:xfrm>
            <a:off x="9793396" y="1616672"/>
            <a:ext cx="1486926" cy="800128"/>
            <a:chOff x="9617353" y="1592157"/>
            <a:chExt cx="1334163" cy="717925"/>
          </a:xfrm>
        </p:grpSpPr>
        <p:sp>
          <p:nvSpPr>
            <p:cNvPr id="148" name="Rectangle 147">
              <a:hlinkClick r:id="rId13" tooltip="Azure Active Directory Identity Protection is a feature of the Azure AD Premium P2 edition that provides you with a consolidated view into risk events and potential vulnerabilities affecting your organization’s identities."/>
              <a:extLst>
                <a:ext uri="{FF2B5EF4-FFF2-40B4-BE49-F238E27FC236}">
                  <a16:creationId xmlns:a16="http://schemas.microsoft.com/office/drawing/2014/main" id="{93FFB808-1675-4CC3-86B9-7DC6C609BC6A}"/>
                </a:ext>
              </a:extLst>
            </p:cNvPr>
            <p:cNvSpPr/>
            <p:nvPr/>
          </p:nvSpPr>
          <p:spPr>
            <a:xfrm>
              <a:off x="9617353" y="1633176"/>
              <a:ext cx="1293608" cy="676906"/>
            </a:xfrm>
            <a:prstGeom prst="rect">
              <a:avLst/>
            </a:prstGeom>
            <a:solidFill>
              <a:schemeClr val="bg1"/>
            </a:solidFill>
            <a:ln w="14224" cap="flat" cmpd="sng" algn="ctr">
              <a:solidFill>
                <a:srgbClr val="EAEAEA">
                  <a:lumMod val="90000"/>
                </a:srgbClr>
              </a:solidFill>
              <a:prstDash val="solid"/>
            </a:ln>
            <a:effectLst/>
          </p:spPr>
          <p:txBody>
            <a:bodyPr lIns="2286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endParaRPr>
            </a:p>
          </p:txBody>
        </p:sp>
        <p:pic>
          <p:nvPicPr>
            <p:cNvPr id="164" name="Picture 163">
              <a:extLst>
                <a:ext uri="{FF2B5EF4-FFF2-40B4-BE49-F238E27FC236}">
                  <a16:creationId xmlns:a16="http://schemas.microsoft.com/office/drawing/2014/main" id="{40B28E07-04DA-4D06-9DB6-9DCCBBF8DCBE}"/>
                </a:ext>
              </a:extLst>
            </p:cNvPr>
            <p:cNvPicPr>
              <a:picLocks noChangeAspect="1"/>
            </p:cNvPicPr>
            <p:nvPr/>
          </p:nvPicPr>
          <p:blipFill>
            <a:blip r:embed="rId14">
              <a:duotone>
                <a:srgbClr val="0078D7">
                  <a:shade val="45000"/>
                  <a:satMod val="135000"/>
                </a:srgbClr>
                <a:prstClr val="white"/>
              </a:duotone>
              <a:lum bright="-20000" contrast="40000"/>
            </a:blip>
            <a:stretch>
              <a:fillRect/>
            </a:stretch>
          </p:blipFill>
          <p:spPr>
            <a:xfrm>
              <a:off x="9657030" y="1664133"/>
              <a:ext cx="168121" cy="168122"/>
            </a:xfrm>
            <a:prstGeom prst="rect">
              <a:avLst/>
            </a:prstGeom>
          </p:spPr>
        </p:pic>
        <p:sp>
          <p:nvSpPr>
            <p:cNvPr id="167" name="Rectangle 166">
              <a:extLst>
                <a:ext uri="{FF2B5EF4-FFF2-40B4-BE49-F238E27FC236}">
                  <a16:creationId xmlns:a16="http://schemas.microsoft.com/office/drawing/2014/main" id="{39618BC7-8BC3-4DA5-935D-349ECDA6D9CE}"/>
                </a:ext>
              </a:extLst>
            </p:cNvPr>
            <p:cNvSpPr/>
            <p:nvPr/>
          </p:nvSpPr>
          <p:spPr>
            <a:xfrm>
              <a:off x="9777933" y="1592157"/>
              <a:ext cx="1173583" cy="63746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Azure AD Identity Protection</a:t>
              </a:r>
            </a:p>
            <a:p>
              <a:pPr marL="57150" marR="0" lvl="0" indent="0" defTabSz="914400" eaLnBrk="1" fontAlgn="auto" latinLnBrk="0" hangingPunct="1">
                <a:lnSpc>
                  <a:spcPct val="100000"/>
                </a:lnSpc>
                <a:spcBef>
                  <a:spcPts val="200"/>
                </a:spcBef>
                <a:spcAft>
                  <a:spcPts val="100"/>
                </a:spcAft>
                <a:buClrTx/>
                <a:buSzTx/>
                <a:buFontTx/>
                <a:buNone/>
                <a:tabLst/>
                <a:defRPr/>
              </a:pPr>
              <a:r>
                <a:rPr kumimoji="0" lang="en-US" sz="800" b="0"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Leaked cred protection</a:t>
              </a:r>
            </a:p>
            <a:p>
              <a:pPr marL="57150" marR="0" lvl="0" indent="0" defTabSz="914400" eaLnBrk="1" fontAlgn="auto" latinLnBrk="0" hangingPunct="1">
                <a:lnSpc>
                  <a:spcPct val="100000"/>
                </a:lnSpc>
                <a:spcBef>
                  <a:spcPts val="200"/>
                </a:spcBef>
                <a:spcAft>
                  <a:spcPts val="100"/>
                </a:spcAft>
                <a:buClrTx/>
                <a:buSzTx/>
                <a:buFontTx/>
                <a:buNone/>
                <a:tabLst/>
                <a:defRPr/>
              </a:pPr>
              <a:r>
                <a:rPr kumimoji="0" lang="en-US" sz="800" b="0"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Behavioral Analytics</a:t>
              </a:r>
              <a:endParaRPr kumimoji="0" lang="en-US" sz="1600" b="0" i="0" u="none" strike="noStrike" kern="0" cap="none" spc="0" normalizeH="0" baseline="0" noProof="0" dirty="0">
                <a:ln>
                  <a:noFill/>
                </a:ln>
                <a:solidFill>
                  <a:srgbClr val="505050"/>
                </a:solidFill>
                <a:effectLst/>
                <a:uLnTx/>
                <a:uFillTx/>
              </a:endParaRPr>
            </a:p>
          </p:txBody>
        </p:sp>
        <p:grpSp>
          <p:nvGrpSpPr>
            <p:cNvPr id="168" name="Group 167">
              <a:extLst>
                <a:ext uri="{FF2B5EF4-FFF2-40B4-BE49-F238E27FC236}">
                  <a16:creationId xmlns:a16="http://schemas.microsoft.com/office/drawing/2014/main" id="{67843A66-95BC-46A5-B8FB-F851F81DFE29}"/>
                </a:ext>
              </a:extLst>
            </p:cNvPr>
            <p:cNvGrpSpPr/>
            <p:nvPr/>
          </p:nvGrpSpPr>
          <p:grpSpPr>
            <a:xfrm>
              <a:off x="9935926" y="2220482"/>
              <a:ext cx="188672" cy="45719"/>
              <a:chOff x="6660452" y="3094221"/>
              <a:chExt cx="188672" cy="45719"/>
            </a:xfrm>
          </p:grpSpPr>
          <p:sp>
            <p:nvSpPr>
              <p:cNvPr id="169" name="Oval 168">
                <a:extLst>
                  <a:ext uri="{FF2B5EF4-FFF2-40B4-BE49-F238E27FC236}">
                    <a16:creationId xmlns:a16="http://schemas.microsoft.com/office/drawing/2014/main" id="{336E4205-D687-4715-AB80-469FDF8D9658}"/>
                  </a:ext>
                </a:extLst>
              </p:cNvPr>
              <p:cNvSpPr/>
              <p:nvPr/>
            </p:nvSpPr>
            <p:spPr bwMode="auto">
              <a:xfrm>
                <a:off x="6660452"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0" name="Oval 169">
                <a:extLst>
                  <a:ext uri="{FF2B5EF4-FFF2-40B4-BE49-F238E27FC236}">
                    <a16:creationId xmlns:a16="http://schemas.microsoft.com/office/drawing/2014/main" id="{83B63FB1-CD5A-48BA-90C2-003D05FBF063}"/>
                  </a:ext>
                </a:extLst>
              </p:cNvPr>
              <p:cNvSpPr/>
              <p:nvPr/>
            </p:nvSpPr>
            <p:spPr bwMode="auto">
              <a:xfrm>
                <a:off x="6731928"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1" name="Oval 170">
                <a:extLst>
                  <a:ext uri="{FF2B5EF4-FFF2-40B4-BE49-F238E27FC236}">
                    <a16:creationId xmlns:a16="http://schemas.microsoft.com/office/drawing/2014/main" id="{673EA415-76BE-4065-8B90-CA1CB5655A32}"/>
                  </a:ext>
                </a:extLst>
              </p:cNvPr>
              <p:cNvSpPr/>
              <p:nvPr/>
            </p:nvSpPr>
            <p:spPr bwMode="auto">
              <a:xfrm>
                <a:off x="6803404"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64" name="Group 63">
            <a:extLst>
              <a:ext uri="{FF2B5EF4-FFF2-40B4-BE49-F238E27FC236}">
                <a16:creationId xmlns:a16="http://schemas.microsoft.com/office/drawing/2014/main" id="{271323AD-EB8E-47F1-9368-79608A445514}"/>
              </a:ext>
            </a:extLst>
          </p:cNvPr>
          <p:cNvGrpSpPr/>
          <p:nvPr/>
        </p:nvGrpSpPr>
        <p:grpSpPr>
          <a:xfrm>
            <a:off x="7370904" y="4312418"/>
            <a:ext cx="2453163" cy="210312"/>
            <a:chOff x="7465292" y="4392857"/>
            <a:chExt cx="2453163" cy="210312"/>
          </a:xfrm>
        </p:grpSpPr>
        <p:sp>
          <p:nvSpPr>
            <p:cNvPr id="115" name="Rectangle 114">
              <a:hlinkClick r:id="rId17" tooltip="The Enhanced Security Administrative Environment (ESAE) provides a highly secure administration environment for AD administrators (Tier 0) and PAWs. ESAE architectural approach at http://aka.ms/esae"/>
              <a:extLst>
                <a:ext uri="{FF2B5EF4-FFF2-40B4-BE49-F238E27FC236}">
                  <a16:creationId xmlns:a16="http://schemas.microsoft.com/office/drawing/2014/main" id="{2E02CE4E-796B-48AB-AE12-FAA3C8160E75}"/>
                </a:ext>
              </a:extLst>
            </p:cNvPr>
            <p:cNvSpPr/>
            <p:nvPr/>
          </p:nvSpPr>
          <p:spPr>
            <a:xfrm>
              <a:off x="7465292" y="4392857"/>
              <a:ext cx="2128545" cy="210312"/>
            </a:xfrm>
            <a:prstGeom prst="rect">
              <a:avLst/>
            </a:prstGeom>
            <a:solidFill>
              <a:srgbClr val="FEECED"/>
            </a:solidFill>
            <a:ln w="14224" cap="flat" cmpd="sng" algn="ctr">
              <a:solidFill>
                <a:srgbClr val="D41123"/>
              </a:solidFill>
              <a:prstDash val="solid"/>
            </a:ln>
            <a:effectLst/>
          </p:spPr>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endParaRPr>
            </a:p>
          </p:txBody>
        </p:sp>
        <p:sp>
          <p:nvSpPr>
            <p:cNvPr id="118" name="Rectangle 117">
              <a:hlinkClick r:id="rId18" tooltip="Privileged Access Workstation (PAW) provide a dedicated workstation operating system to isolate sensitive tasks and accounts (such as administration of Active Directory, Azure, Office 365, etc.)"/>
              <a:extLst>
                <a:ext uri="{FF2B5EF4-FFF2-40B4-BE49-F238E27FC236}">
                  <a16:creationId xmlns:a16="http://schemas.microsoft.com/office/drawing/2014/main" id="{000978D5-DD45-48F3-832E-D9DC332B122C}"/>
                </a:ext>
              </a:extLst>
            </p:cNvPr>
            <p:cNvSpPr/>
            <p:nvPr/>
          </p:nvSpPr>
          <p:spPr>
            <a:xfrm>
              <a:off x="7487981" y="4435291"/>
              <a:ext cx="2430474" cy="119392"/>
            </a:xfrm>
            <a:prstGeom prst="rect">
              <a:avLst/>
            </a:prstGeom>
            <a:noFill/>
            <a:ln w="14224" cap="flat" cmpd="sng" algn="ctr">
              <a:noFill/>
              <a:prstDash val="solid"/>
            </a:ln>
            <a:effectLst/>
          </p:spPr>
          <p:txBody>
            <a:bodyPr lIns="45720" tIns="0" rIns="45720" bIns="0" rtlCol="0" anchor="t" anchorCtr="0">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dirty="0">
                  <a:ln>
                    <a:noFill/>
                  </a:ln>
                  <a:gradFill>
                    <a:gsLst>
                      <a:gs pos="0">
                        <a:srgbClr val="D41123"/>
                      </a:gs>
                      <a:gs pos="100000">
                        <a:srgbClr val="D41123"/>
                      </a:gs>
                    </a:gsLst>
                    <a:lin ang="5400000" scaled="1"/>
                  </a:gradFill>
                  <a:effectLst/>
                  <a:uLnTx/>
                  <a:uFillTx/>
                  <a:latin typeface="Segoe UI"/>
                  <a:ea typeface="+mn-ea"/>
                  <a:cs typeface="Segoe UI" panose="020B0502040204020203" pitchFamily="34" charset="0"/>
                </a:rPr>
                <a:t>Privileged Access Workstations (PAWs)</a:t>
              </a:r>
            </a:p>
          </p:txBody>
        </p:sp>
      </p:grpSp>
      <p:grpSp>
        <p:nvGrpSpPr>
          <p:cNvPr id="8" name="Group 7">
            <a:extLst>
              <a:ext uri="{FF2B5EF4-FFF2-40B4-BE49-F238E27FC236}">
                <a16:creationId xmlns:a16="http://schemas.microsoft.com/office/drawing/2014/main" id="{40E845BC-FCB4-4148-A1A3-0B7D151C469E}"/>
              </a:ext>
            </a:extLst>
          </p:cNvPr>
          <p:cNvGrpSpPr/>
          <p:nvPr/>
        </p:nvGrpSpPr>
        <p:grpSpPr>
          <a:xfrm>
            <a:off x="9675867" y="3944000"/>
            <a:ext cx="1999851" cy="1094197"/>
            <a:chOff x="7600950" y="1777883"/>
            <a:chExt cx="1999851" cy="1094197"/>
          </a:xfrm>
        </p:grpSpPr>
        <p:sp>
          <p:nvSpPr>
            <p:cNvPr id="173" name="Rectangle 172">
              <a:extLst>
                <a:ext uri="{FF2B5EF4-FFF2-40B4-BE49-F238E27FC236}">
                  <a16:creationId xmlns:a16="http://schemas.microsoft.com/office/drawing/2014/main" id="{655CB09A-E021-4085-916D-69048A24D2D6}"/>
                </a:ext>
              </a:extLst>
            </p:cNvPr>
            <p:cNvSpPr/>
            <p:nvPr/>
          </p:nvSpPr>
          <p:spPr bwMode="auto">
            <a:xfrm>
              <a:off x="7600950" y="1777883"/>
              <a:ext cx="1999851" cy="1094197"/>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Rectangle 171">
              <a:extLst>
                <a:ext uri="{FF2B5EF4-FFF2-40B4-BE49-F238E27FC236}">
                  <a16:creationId xmlns:a16="http://schemas.microsoft.com/office/drawing/2014/main" id="{60F724FD-7EB4-46EE-B799-C7183082A804}"/>
                </a:ext>
              </a:extLst>
            </p:cNvPr>
            <p:cNvSpPr/>
            <p:nvPr/>
          </p:nvSpPr>
          <p:spPr>
            <a:xfrm>
              <a:off x="7740420" y="1850513"/>
              <a:ext cx="1803257" cy="922945"/>
            </a:xfrm>
            <a:prstGeom prst="rect">
              <a:avLst/>
            </a:prstGeom>
            <a:noFill/>
            <a:ln w="14224">
              <a:noFill/>
            </a:ln>
          </p:spPr>
          <p:txBody>
            <a:bodyPr wrap="square">
              <a:sp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Roadmaps and Guidance</a:t>
              </a:r>
            </a:p>
            <a:p>
              <a:pPr marL="0" marR="0" lvl="0" indent="0" algn="l" defTabSz="914400" rtl="0" eaLnBrk="1" fontAlgn="auto" latinLnBrk="0" hangingPunct="1">
                <a:lnSpc>
                  <a:spcPct val="97000"/>
                </a:lnSpc>
                <a:spcBef>
                  <a:spcPts val="0"/>
                </a:spcBef>
                <a:spcAft>
                  <a:spcPts val="0"/>
                </a:spcAft>
                <a:buClrTx/>
                <a:buSzTx/>
                <a:buFontTx/>
                <a:buNone/>
                <a:tabLst/>
                <a:defRPr/>
              </a:pPr>
              <a:endPar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9"/>
                </a:rPr>
                <a:t>Securing Privileged Access</a:t>
              </a:r>
              <a:endParaRPr kumimoji="0" lang="en-US" sz="8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a:rPr>
                <a:t>Office 365 Security</a:t>
              </a:r>
              <a:endParaRPr kumimoji="0" lang="en-US" sz="8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1"/>
                </a:rPr>
                <a:t>Rapid Cyberattacks (</a:t>
              </a:r>
              <a:r>
                <a:rPr kumimoji="0" lang="en-US" sz="800" b="0" i="0" u="none" strike="noStrike" kern="1200" cap="none" spc="0" normalizeH="0" baseline="0" noProof="0" dirty="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1"/>
                </a:rPr>
                <a:t>Wannacrypt</a:t>
              </a:r>
              <a:r>
                <a:rPr kumimoji="0" lang="en-US" sz="8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1"/>
                </a:rPr>
                <a:t>/Petya)</a:t>
              </a:r>
              <a:endParaRPr kumimoji="0" lang="en-US" sz="8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sp>
        <p:nvSpPr>
          <p:cNvPr id="2" name="Rectangle 1">
            <a:extLst>
              <a:ext uri="{FF2B5EF4-FFF2-40B4-BE49-F238E27FC236}">
                <a16:creationId xmlns:a16="http://schemas.microsoft.com/office/drawing/2014/main" id="{57B2FF9A-23AF-42A9-82C8-15A572625CA6}"/>
              </a:ext>
            </a:extLst>
          </p:cNvPr>
          <p:cNvSpPr/>
          <p:nvPr/>
        </p:nvSpPr>
        <p:spPr>
          <a:xfrm>
            <a:off x="3533963" y="1216201"/>
            <a:ext cx="3321438" cy="2192908"/>
          </a:xfrm>
          <a:prstGeom prst="rect">
            <a:avLst/>
          </a:prstGeom>
        </p:spPr>
        <p:txBody>
          <a:bodyPr wrap="square">
            <a:spAutoFit/>
          </a:bodyPr>
          <a:lstStyle/>
          <a:p>
            <a:pPr lvl="0" defTabSz="914367">
              <a:spcBef>
                <a:spcPts val="2400"/>
              </a:spcBef>
              <a:spcAft>
                <a:spcPts val="600"/>
              </a:spcAft>
              <a:defRPr/>
            </a:pPr>
            <a:r>
              <a:rPr lang="en-US" b="1" cap="all" dirty="0">
                <a:ln w="3175">
                  <a:noFill/>
                </a:ln>
                <a:gradFill>
                  <a:gsLst>
                    <a:gs pos="1250">
                      <a:srgbClr val="0078D4"/>
                    </a:gs>
                    <a:gs pos="100000">
                      <a:srgbClr val="0078D4"/>
                    </a:gs>
                  </a:gsLst>
                  <a:lin ang="5400000" scaled="0"/>
                </a:gradFill>
                <a:latin typeface="Segoe UI" panose="020B0502040204020203" pitchFamily="34" charset="0"/>
                <a:cs typeface="Segoe UI" pitchFamily="34" charset="0"/>
              </a:rPr>
              <a:t>MICROSOFT’S APPROACH </a:t>
            </a:r>
          </a:p>
          <a:p>
            <a:pPr marL="285750" lvl="0" indent="-285750" defTabSz="914367">
              <a:spcBef>
                <a:spcPts val="288"/>
              </a:spcBef>
              <a:spcAft>
                <a:spcPts val="600"/>
              </a:spcAft>
              <a:buBlip>
                <a:blip r:embed="rId22"/>
              </a:buBlip>
              <a:defRPr/>
            </a:pPr>
            <a:r>
              <a:rPr lang="en-US" sz="1400" dirty="0">
                <a:ln w="3175">
                  <a:noFill/>
                </a:ln>
                <a:gradFill>
                  <a:gsLst>
                    <a:gs pos="2917">
                      <a:srgbClr val="1A1A1A"/>
                    </a:gs>
                    <a:gs pos="30000">
                      <a:srgbClr val="1A1A1A"/>
                    </a:gs>
                  </a:gsLst>
                  <a:lin ang="5400000" scaled="0"/>
                </a:gradFill>
                <a:cs typeface="Segoe UI" pitchFamily="34" charset="0"/>
              </a:rPr>
              <a:t>Enable easy and secure </a:t>
            </a:r>
            <a:r>
              <a:rPr lang="en-US" sz="1400" b="1" dirty="0">
                <a:ln w="3175">
                  <a:noFill/>
                </a:ln>
                <a:gradFill>
                  <a:gsLst>
                    <a:gs pos="2917">
                      <a:srgbClr val="1A1A1A"/>
                    </a:gs>
                    <a:gs pos="30000">
                      <a:srgbClr val="1A1A1A"/>
                    </a:gs>
                  </a:gsLst>
                  <a:lin ang="5400000" scaled="0"/>
                </a:gradFill>
                <a:cs typeface="Segoe UI" pitchFamily="34" charset="0"/>
              </a:rPr>
              <a:t>passwordless</a:t>
            </a:r>
            <a:r>
              <a:rPr lang="en-US" sz="1400" dirty="0">
                <a:ln w="3175">
                  <a:noFill/>
                </a:ln>
                <a:gradFill>
                  <a:gsLst>
                    <a:gs pos="2917">
                      <a:srgbClr val="1A1A1A"/>
                    </a:gs>
                    <a:gs pos="30000">
                      <a:srgbClr val="1A1A1A"/>
                    </a:gs>
                  </a:gsLst>
                  <a:lin ang="5400000" scaled="0"/>
                </a:gradFill>
                <a:cs typeface="Segoe UI" pitchFamily="34" charset="0"/>
              </a:rPr>
              <a:t> authentication with biometrics</a:t>
            </a:r>
          </a:p>
          <a:p>
            <a:pPr lvl="1" indent="-171450" defTabSz="932719">
              <a:spcBef>
                <a:spcPts val="288"/>
              </a:spcBef>
              <a:spcAft>
                <a:spcPts val="600"/>
              </a:spcAft>
              <a:buSzPct val="90000"/>
              <a:buFont typeface="Arial" panose="020B0604020202020204" pitchFamily="34" charset="0"/>
              <a:buChar char="•"/>
              <a:defRPr/>
            </a:pPr>
            <a:r>
              <a:rPr lang="en-US" sz="1200" dirty="0">
                <a:gradFill>
                  <a:gsLst>
                    <a:gs pos="1250">
                      <a:srgbClr val="1A1A1A"/>
                    </a:gs>
                    <a:gs pos="100000">
                      <a:srgbClr val="1A1A1A"/>
                    </a:gs>
                  </a:gsLst>
                  <a:lin ang="5400000" scaled="0"/>
                </a:gradFill>
              </a:rPr>
              <a:t>…while </a:t>
            </a:r>
            <a:r>
              <a:rPr lang="en-US" sz="1200" b="1" dirty="0">
                <a:gradFill>
                  <a:gsLst>
                    <a:gs pos="1250">
                      <a:srgbClr val="1A1A1A"/>
                    </a:gs>
                    <a:gs pos="100000">
                      <a:srgbClr val="1A1A1A"/>
                    </a:gs>
                  </a:gsLst>
                  <a:lin ang="5400000" scaled="0"/>
                </a:gradFill>
              </a:rPr>
              <a:t>protecting passwords </a:t>
            </a:r>
            <a:r>
              <a:rPr lang="en-US" sz="1200" dirty="0">
                <a:gradFill>
                  <a:gsLst>
                    <a:gs pos="1250">
                      <a:srgbClr val="1A1A1A"/>
                    </a:gs>
                    <a:gs pos="100000">
                      <a:srgbClr val="1A1A1A"/>
                    </a:gs>
                  </a:gsLst>
                  <a:lin ang="5400000" scaled="0"/>
                </a:gradFill>
              </a:rPr>
              <a:t>today</a:t>
            </a:r>
          </a:p>
          <a:p>
            <a:pPr marL="285750" lvl="0" indent="-285750" defTabSz="914367">
              <a:spcBef>
                <a:spcPts val="288"/>
              </a:spcBef>
              <a:spcAft>
                <a:spcPts val="600"/>
              </a:spcAft>
              <a:buBlip>
                <a:blip r:embed="rId22"/>
              </a:buBlip>
              <a:defRPr/>
            </a:pPr>
            <a:r>
              <a:rPr lang="en-US" sz="1400" b="1" dirty="0">
                <a:ln w="3175">
                  <a:noFill/>
                </a:ln>
                <a:gradFill>
                  <a:gsLst>
                    <a:gs pos="2917">
                      <a:srgbClr val="1A1A1A"/>
                    </a:gs>
                    <a:gs pos="30000">
                      <a:srgbClr val="1A1A1A"/>
                    </a:gs>
                  </a:gsLst>
                  <a:lin ang="5400000" scaled="0"/>
                </a:gradFill>
                <a:cs typeface="Segoe UI" pitchFamily="34" charset="0"/>
              </a:rPr>
              <a:t>Conditional Access </a:t>
            </a:r>
            <a:r>
              <a:rPr lang="en-US" sz="1400" dirty="0">
                <a:ln w="3175">
                  <a:noFill/>
                </a:ln>
                <a:gradFill>
                  <a:gsLst>
                    <a:gs pos="2917">
                      <a:srgbClr val="1A1A1A"/>
                    </a:gs>
                    <a:gs pos="30000">
                      <a:srgbClr val="1A1A1A"/>
                    </a:gs>
                  </a:gsLst>
                  <a:lin ang="5400000" scaled="0"/>
                </a:gradFill>
                <a:cs typeface="Segoe UI" pitchFamily="34" charset="0"/>
              </a:rPr>
              <a:t>based on intelligence, device state, behavior, and MFA</a:t>
            </a:r>
          </a:p>
        </p:txBody>
      </p:sp>
      <p:sp>
        <p:nvSpPr>
          <p:cNvPr id="12" name="Rectangle 11">
            <a:extLst>
              <a:ext uri="{FF2B5EF4-FFF2-40B4-BE49-F238E27FC236}">
                <a16:creationId xmlns:a16="http://schemas.microsoft.com/office/drawing/2014/main" id="{38047415-C3D9-476A-9C37-678D6215542C}"/>
              </a:ext>
            </a:extLst>
          </p:cNvPr>
          <p:cNvSpPr/>
          <p:nvPr/>
        </p:nvSpPr>
        <p:spPr>
          <a:xfrm>
            <a:off x="472869" y="4000702"/>
            <a:ext cx="3302044" cy="523220"/>
          </a:xfrm>
          <a:prstGeom prst="rect">
            <a:avLst/>
          </a:prstGeom>
        </p:spPr>
        <p:txBody>
          <a:bodyPr wrap="square">
            <a:spAutoFit/>
          </a:bodyPr>
          <a:lstStyle/>
          <a:p>
            <a:pPr marL="228600" lvl="0" indent="-228600" defTabSz="914367">
              <a:spcBef>
                <a:spcPts val="288"/>
              </a:spcBef>
              <a:spcAft>
                <a:spcPts val="1200"/>
              </a:spcAft>
              <a:buClr>
                <a:srgbClr val="E81123"/>
              </a:buClr>
              <a:buFont typeface="Arial" panose="020B0604020202020204" pitchFamily="34" charset="0"/>
              <a:buChar char="•"/>
              <a:defRPr/>
            </a:pPr>
            <a:r>
              <a:rPr lang="en-US" sz="1400" b="1" dirty="0">
                <a:ln w="3175">
                  <a:noFill/>
                </a:ln>
                <a:gradFill>
                  <a:gsLst>
                    <a:gs pos="2917">
                      <a:srgbClr val="1A1A1A"/>
                    </a:gs>
                    <a:gs pos="30000">
                      <a:srgbClr val="1A1A1A"/>
                    </a:gs>
                  </a:gsLst>
                  <a:lin ang="5400000" scaled="0"/>
                </a:gradFill>
                <a:cs typeface="Segoe UI" pitchFamily="34" charset="0"/>
              </a:rPr>
              <a:t>LATERAL TRAVERSAL </a:t>
            </a:r>
            <a:br>
              <a:rPr lang="en-US" sz="1400" b="1" dirty="0">
                <a:ln w="3175">
                  <a:noFill/>
                </a:ln>
                <a:gradFill>
                  <a:gsLst>
                    <a:gs pos="2917">
                      <a:srgbClr val="1A1A1A"/>
                    </a:gs>
                    <a:gs pos="30000">
                      <a:srgbClr val="1A1A1A"/>
                    </a:gs>
                  </a:gsLst>
                  <a:lin ang="5400000" scaled="0"/>
                </a:gradFill>
                <a:cs typeface="Segoe UI" pitchFamily="34" charset="0"/>
              </a:rPr>
            </a:br>
            <a:r>
              <a:rPr lang="en-US" sz="1400" b="1" dirty="0">
                <a:ln w="3175">
                  <a:noFill/>
                </a:ln>
                <a:gradFill>
                  <a:gsLst>
                    <a:gs pos="2917">
                      <a:srgbClr val="1A1A1A"/>
                    </a:gs>
                    <a:gs pos="30000">
                      <a:srgbClr val="1A1A1A"/>
                    </a:gs>
                  </a:gsLst>
                  <a:lin ang="5400000" scaled="0"/>
                </a:gradFill>
                <a:cs typeface="Segoe UI" pitchFamily="34" charset="0"/>
              </a:rPr>
              <a:t>ATTACKS </a:t>
            </a:r>
            <a:r>
              <a:rPr lang="en-US" sz="1400" dirty="0">
                <a:ln w="3175">
                  <a:noFill/>
                </a:ln>
                <a:gradFill>
                  <a:gsLst>
                    <a:gs pos="2917">
                      <a:srgbClr val="1A1A1A"/>
                    </a:gs>
                    <a:gs pos="30000">
                      <a:srgbClr val="1A1A1A"/>
                    </a:gs>
                  </a:gsLst>
                  <a:lin ang="5400000" scaled="0"/>
                </a:gradFill>
                <a:cs typeface="Segoe UI" pitchFamily="34" charset="0"/>
              </a:rPr>
              <a:t>using Credential Theft</a:t>
            </a:r>
          </a:p>
        </p:txBody>
      </p:sp>
      <p:sp>
        <p:nvSpPr>
          <p:cNvPr id="20" name="Rectangle 19">
            <a:extLst>
              <a:ext uri="{FF2B5EF4-FFF2-40B4-BE49-F238E27FC236}">
                <a16:creationId xmlns:a16="http://schemas.microsoft.com/office/drawing/2014/main" id="{076E3DEE-762F-4896-A8B4-E34A6EC3A4B7}"/>
              </a:ext>
            </a:extLst>
          </p:cNvPr>
          <p:cNvSpPr/>
          <p:nvPr/>
        </p:nvSpPr>
        <p:spPr>
          <a:xfrm>
            <a:off x="3547614" y="4000702"/>
            <a:ext cx="3322684" cy="1069524"/>
          </a:xfrm>
          <a:prstGeom prst="rect">
            <a:avLst/>
          </a:prstGeom>
        </p:spPr>
        <p:txBody>
          <a:bodyPr wrap="square">
            <a:spAutoFit/>
          </a:bodyPr>
          <a:lstStyle/>
          <a:p>
            <a:pPr marL="285750" lvl="0" indent="-285750" defTabSz="914367">
              <a:spcBef>
                <a:spcPts val="288"/>
              </a:spcBef>
              <a:spcAft>
                <a:spcPts val="600"/>
              </a:spcAft>
              <a:buBlip>
                <a:blip r:embed="rId22"/>
              </a:buBlip>
              <a:defRPr/>
            </a:pPr>
            <a:r>
              <a:rPr lang="en-US" sz="1400" dirty="0">
                <a:ln w="3175">
                  <a:noFill/>
                </a:ln>
                <a:gradFill>
                  <a:gsLst>
                    <a:gs pos="2917">
                      <a:srgbClr val="1A1A1A"/>
                    </a:gs>
                    <a:gs pos="30000">
                      <a:srgbClr val="1A1A1A"/>
                    </a:gs>
                  </a:gsLst>
                  <a:lin ang="5400000" scaled="0"/>
                </a:gradFill>
                <a:cs typeface="Segoe UI" pitchFamily="34" charset="0"/>
              </a:rPr>
              <a:t>Guidance and Technology for </a:t>
            </a:r>
            <a:r>
              <a:rPr lang="en-US" sz="1400" b="1" dirty="0">
                <a:ln w="3175">
                  <a:noFill/>
                </a:ln>
                <a:gradFill>
                  <a:gsLst>
                    <a:gs pos="2917">
                      <a:srgbClr val="1A1A1A"/>
                    </a:gs>
                    <a:gs pos="30000">
                      <a:srgbClr val="1A1A1A"/>
                    </a:gs>
                  </a:gsLst>
                  <a:lin ang="5400000" scaled="0"/>
                </a:gradFill>
                <a:cs typeface="Segoe UI" pitchFamily="34" charset="0"/>
              </a:rPr>
              <a:t>Securing Privileged Access (SPA)</a:t>
            </a:r>
            <a:endParaRPr lang="en-US" sz="1400" dirty="0">
              <a:ln w="3175">
                <a:noFill/>
              </a:ln>
              <a:gradFill>
                <a:gsLst>
                  <a:gs pos="2917">
                    <a:srgbClr val="1A1A1A"/>
                  </a:gs>
                  <a:gs pos="30000">
                    <a:srgbClr val="1A1A1A"/>
                  </a:gs>
                </a:gsLst>
                <a:lin ang="5400000" scaled="0"/>
              </a:gradFill>
              <a:cs typeface="Segoe UI" pitchFamily="34" charset="0"/>
            </a:endParaRPr>
          </a:p>
          <a:p>
            <a:pPr marL="285750" lvl="0" indent="-285750" defTabSz="914367">
              <a:spcBef>
                <a:spcPts val="288"/>
              </a:spcBef>
              <a:spcAft>
                <a:spcPts val="600"/>
              </a:spcAft>
              <a:buBlip>
                <a:blip r:embed="rId22"/>
              </a:buBlip>
              <a:defRPr/>
            </a:pPr>
            <a:r>
              <a:rPr lang="en-US" sz="1400" dirty="0">
                <a:ln w="3175">
                  <a:noFill/>
                </a:ln>
                <a:gradFill>
                  <a:gsLst>
                    <a:gs pos="2917">
                      <a:srgbClr val="1A1A1A"/>
                    </a:gs>
                    <a:gs pos="30000">
                      <a:srgbClr val="1A1A1A"/>
                    </a:gs>
                  </a:gsLst>
                  <a:lin ang="5400000" scaled="0"/>
                </a:gradFill>
                <a:cs typeface="Segoe UI" pitchFamily="34" charset="0"/>
              </a:rPr>
              <a:t>Advanced </a:t>
            </a:r>
            <a:r>
              <a:rPr lang="en-US" sz="1400" b="1" dirty="0">
                <a:ln w="3175">
                  <a:noFill/>
                </a:ln>
                <a:gradFill>
                  <a:gsLst>
                    <a:gs pos="2917">
                      <a:srgbClr val="1A1A1A"/>
                    </a:gs>
                    <a:gs pos="30000">
                      <a:srgbClr val="1A1A1A"/>
                    </a:gs>
                  </a:gsLst>
                  <a:lin ang="5400000" scaled="0"/>
                </a:gradFill>
                <a:cs typeface="Segoe UI" pitchFamily="34" charset="0"/>
              </a:rPr>
              <a:t>credential theft attack detection </a:t>
            </a:r>
            <a:r>
              <a:rPr lang="en-US" sz="1400" dirty="0">
                <a:gradFill>
                  <a:gsLst>
                    <a:gs pos="2917">
                      <a:srgbClr val="1A1A1A"/>
                    </a:gs>
                    <a:gs pos="30000">
                      <a:srgbClr val="1A1A1A"/>
                    </a:gs>
                  </a:gsLst>
                  <a:lin ang="5400000" scaled="0"/>
                </a:gradFill>
              </a:rPr>
              <a:t>with </a:t>
            </a:r>
            <a:r>
              <a:rPr lang="en-US" sz="1400" dirty="0">
                <a:ln w="3175">
                  <a:noFill/>
                </a:ln>
                <a:gradFill>
                  <a:gsLst>
                    <a:gs pos="2917">
                      <a:srgbClr val="1A1A1A"/>
                    </a:gs>
                    <a:gs pos="30000">
                      <a:srgbClr val="1A1A1A"/>
                    </a:gs>
                  </a:gsLst>
                  <a:lin ang="5400000" scaled="0"/>
                </a:gradFill>
                <a:cs typeface="Segoe UI" pitchFamily="34" charset="0"/>
              </a:rPr>
              <a:t>Azure ATP</a:t>
            </a:r>
          </a:p>
        </p:txBody>
      </p:sp>
      <p:sp>
        <p:nvSpPr>
          <p:cNvPr id="25" name="Rectangle 24">
            <a:extLst>
              <a:ext uri="{FF2B5EF4-FFF2-40B4-BE49-F238E27FC236}">
                <a16:creationId xmlns:a16="http://schemas.microsoft.com/office/drawing/2014/main" id="{394F9683-166D-4CE3-9344-D9FFDEE065EF}"/>
              </a:ext>
            </a:extLst>
          </p:cNvPr>
          <p:cNvSpPr/>
          <p:nvPr/>
        </p:nvSpPr>
        <p:spPr>
          <a:xfrm>
            <a:off x="7856921" y="3417410"/>
            <a:ext cx="1688796" cy="276999"/>
          </a:xfrm>
          <a:prstGeom prst="rect">
            <a:avLst/>
          </a:prstGeom>
        </p:spPr>
        <p:txBody>
          <a:bodyPr wrap="none">
            <a:spAutoFit/>
          </a:bodyPr>
          <a:lstStyle/>
          <a:p>
            <a:r>
              <a:rPr lang="en-US" sz="1200" b="1" cap="all" dirty="0">
                <a:gradFill>
                  <a:gsLst>
                    <a:gs pos="2917">
                      <a:srgbClr val="1A1A1A"/>
                    </a:gs>
                    <a:gs pos="30000">
                      <a:srgbClr val="1A1A1A"/>
                    </a:gs>
                  </a:gsLst>
                  <a:lin ang="5400000" scaled="0"/>
                </a:gradFill>
              </a:rPr>
              <a:t>Identity PARTNERS</a:t>
            </a:r>
            <a:endParaRPr lang="en-US" sz="1600" b="1" cap="all" dirty="0"/>
          </a:p>
        </p:txBody>
      </p:sp>
      <p:sp>
        <p:nvSpPr>
          <p:cNvPr id="65" name="Rectangle 64">
            <a:extLst>
              <a:ext uri="{FF2B5EF4-FFF2-40B4-BE49-F238E27FC236}">
                <a16:creationId xmlns:a16="http://schemas.microsoft.com/office/drawing/2014/main" id="{BF343D9E-34E5-48DE-9E63-240CF7F684D1}"/>
              </a:ext>
            </a:extLst>
          </p:cNvPr>
          <p:cNvSpPr/>
          <p:nvPr/>
        </p:nvSpPr>
        <p:spPr>
          <a:xfrm>
            <a:off x="9557291" y="3419706"/>
            <a:ext cx="2036904" cy="276999"/>
          </a:xfrm>
          <a:prstGeom prst="rect">
            <a:avLst/>
          </a:prstGeom>
        </p:spPr>
        <p:txBody>
          <a:bodyPr wrap="none">
            <a:spAutoFit/>
          </a:bodyPr>
          <a:lstStyle/>
          <a:p>
            <a:r>
              <a:rPr lang="en-US" sz="1200" b="1" cap="all" dirty="0">
                <a:gradFill>
                  <a:gsLst>
                    <a:gs pos="2917">
                      <a:srgbClr val="1A1A1A"/>
                    </a:gs>
                    <a:gs pos="30000">
                      <a:srgbClr val="1A1A1A"/>
                    </a:gs>
                  </a:gsLst>
                  <a:lin ang="5400000" scaled="0"/>
                </a:gradFill>
              </a:rPr>
              <a:t>Devices (</a:t>
            </a:r>
            <a:r>
              <a:rPr lang="en-US" sz="1200" b="1" dirty="0">
                <a:gradFill>
                  <a:gsLst>
                    <a:gs pos="2917">
                      <a:srgbClr val="1A1A1A"/>
                    </a:gs>
                    <a:gs pos="30000">
                      <a:srgbClr val="1A1A1A"/>
                    </a:gs>
                  </a:gsLst>
                  <a:lin ang="5400000" scaled="0"/>
                </a:gradFill>
              </a:rPr>
              <a:t>via Intune/</a:t>
            </a:r>
            <a:r>
              <a:rPr lang="en-US" sz="1200" b="1" cap="all" dirty="0" err="1">
                <a:gradFill>
                  <a:gsLst>
                    <a:gs pos="2917">
                      <a:srgbClr val="1A1A1A"/>
                    </a:gs>
                    <a:gs pos="30000">
                      <a:srgbClr val="1A1A1A"/>
                    </a:gs>
                  </a:gsLst>
                  <a:lin ang="5400000" scaled="0"/>
                </a:gradFill>
              </a:rPr>
              <a:t>edr</a:t>
            </a:r>
            <a:r>
              <a:rPr lang="en-US" sz="1200" b="1" cap="all" dirty="0">
                <a:gradFill>
                  <a:gsLst>
                    <a:gs pos="2917">
                      <a:srgbClr val="1A1A1A"/>
                    </a:gs>
                    <a:gs pos="30000">
                      <a:srgbClr val="1A1A1A"/>
                    </a:gs>
                  </a:gsLst>
                  <a:lin ang="5400000" scaled="0"/>
                </a:gradFill>
              </a:rPr>
              <a:t>)</a:t>
            </a:r>
            <a:endParaRPr lang="en-US" sz="1600" b="1" cap="all" dirty="0"/>
          </a:p>
        </p:txBody>
      </p:sp>
      <p:grpSp>
        <p:nvGrpSpPr>
          <p:cNvPr id="68" name="Group 67">
            <a:extLst>
              <a:ext uri="{FF2B5EF4-FFF2-40B4-BE49-F238E27FC236}">
                <a16:creationId xmlns:a16="http://schemas.microsoft.com/office/drawing/2014/main" id="{4E1089FA-7447-4D2D-B0D2-8C2CACCEC591}"/>
              </a:ext>
            </a:extLst>
          </p:cNvPr>
          <p:cNvGrpSpPr/>
          <p:nvPr/>
        </p:nvGrpSpPr>
        <p:grpSpPr>
          <a:xfrm>
            <a:off x="9867498" y="3134060"/>
            <a:ext cx="1381423" cy="259046"/>
            <a:chOff x="389370" y="4744861"/>
            <a:chExt cx="1325930" cy="248640"/>
          </a:xfrm>
        </p:grpSpPr>
        <p:pic>
          <p:nvPicPr>
            <p:cNvPr id="70" name="Picture 69">
              <a:extLst>
                <a:ext uri="{FF2B5EF4-FFF2-40B4-BE49-F238E27FC236}">
                  <a16:creationId xmlns:a16="http://schemas.microsoft.com/office/drawing/2014/main" id="{E95EE0DB-50A1-4441-A891-1DE0F1B07610}"/>
                </a:ext>
              </a:extLst>
            </p:cNvPr>
            <p:cNvPicPr>
              <a:picLocks noChangeAspect="1"/>
            </p:cNvPicPr>
            <p:nvPr/>
          </p:nvPicPr>
          <p:blipFill rotWithShape="1">
            <a:blip r:embed="rId2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1552616" y="4772356"/>
              <a:ext cx="138191" cy="105225"/>
            </a:xfrm>
            <a:prstGeom prst="rect">
              <a:avLst/>
            </a:prstGeom>
          </p:spPr>
        </p:pic>
        <p:grpSp>
          <p:nvGrpSpPr>
            <p:cNvPr id="71" name="Group 70">
              <a:extLst>
                <a:ext uri="{FF2B5EF4-FFF2-40B4-BE49-F238E27FC236}">
                  <a16:creationId xmlns:a16="http://schemas.microsoft.com/office/drawing/2014/main" id="{A329894B-A3FD-46DD-B663-FD4F02693461}"/>
                </a:ext>
              </a:extLst>
            </p:cNvPr>
            <p:cNvGrpSpPr/>
            <p:nvPr/>
          </p:nvGrpSpPr>
          <p:grpSpPr>
            <a:xfrm>
              <a:off x="1434370" y="4744861"/>
              <a:ext cx="116598" cy="222844"/>
              <a:chOff x="2136298" y="4226790"/>
              <a:chExt cx="196678" cy="375893"/>
            </a:xfrm>
          </p:grpSpPr>
          <p:sp>
            <p:nvSpPr>
              <p:cNvPr id="130" name="Rectangle 129">
                <a:extLst>
                  <a:ext uri="{FF2B5EF4-FFF2-40B4-BE49-F238E27FC236}">
                    <a16:creationId xmlns:a16="http://schemas.microsoft.com/office/drawing/2014/main" id="{2A4F0155-3319-40F5-812D-8D3CE529E370}"/>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server">
                <a:extLst>
                  <a:ext uri="{FF2B5EF4-FFF2-40B4-BE49-F238E27FC236}">
                    <a16:creationId xmlns:a16="http://schemas.microsoft.com/office/drawing/2014/main" id="{B2F6B8A0-8AD6-4DC8-B736-F6BCA7958710}"/>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2" name="Oval 71">
              <a:extLst>
                <a:ext uri="{FF2B5EF4-FFF2-40B4-BE49-F238E27FC236}">
                  <a16:creationId xmlns:a16="http://schemas.microsoft.com/office/drawing/2014/main" id="{99D27331-C02B-4835-A390-57DBE04A12CE}"/>
                </a:ext>
              </a:extLst>
            </p:cNvPr>
            <p:cNvSpPr/>
            <p:nvPr/>
          </p:nvSpPr>
          <p:spPr bwMode="auto">
            <a:xfrm>
              <a:off x="1489735" y="4850994"/>
              <a:ext cx="142508" cy="14250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3" name="Picture 72">
              <a:extLst>
                <a:ext uri="{FF2B5EF4-FFF2-40B4-BE49-F238E27FC236}">
                  <a16:creationId xmlns:a16="http://schemas.microsoft.com/office/drawing/2014/main" id="{0CE0CA49-632D-491B-B884-E42E9E6DFEE2}"/>
                </a:ext>
              </a:extLst>
            </p:cNvPr>
            <p:cNvPicPr>
              <a:picLocks noChangeAspect="1"/>
            </p:cNvPicPr>
            <p:nvPr/>
          </p:nvPicPr>
          <p:blipFill rotWithShape="1">
            <a:blip r:embed="rId24" cstate="email">
              <a:extLst>
                <a:ext uri="{28A0092B-C50C-407E-A947-70E740481C1C}">
                  <a14:useLocalDpi xmlns:a14="http://schemas.microsoft.com/office/drawing/2010/main"/>
                </a:ext>
              </a:extLst>
            </a:blip>
            <a:srcRect r="83295"/>
            <a:stretch/>
          </p:blipFill>
          <p:spPr>
            <a:xfrm>
              <a:off x="1614831" y="4877476"/>
              <a:ext cx="100469" cy="87602"/>
            </a:xfrm>
            <a:prstGeom prst="rect">
              <a:avLst/>
            </a:prstGeom>
          </p:spPr>
        </p:pic>
        <p:grpSp>
          <p:nvGrpSpPr>
            <p:cNvPr id="74" name="Group 73">
              <a:extLst>
                <a:ext uri="{FF2B5EF4-FFF2-40B4-BE49-F238E27FC236}">
                  <a16:creationId xmlns:a16="http://schemas.microsoft.com/office/drawing/2014/main" id="{4B9883FD-BEB4-4226-9E47-33AB484DCD6C}"/>
                </a:ext>
              </a:extLst>
            </p:cNvPr>
            <p:cNvGrpSpPr/>
            <p:nvPr/>
          </p:nvGrpSpPr>
          <p:grpSpPr>
            <a:xfrm>
              <a:off x="929436" y="4810091"/>
              <a:ext cx="204812" cy="156967"/>
              <a:chOff x="2892310" y="4439341"/>
              <a:chExt cx="376337" cy="288423"/>
            </a:xfrm>
          </p:grpSpPr>
          <p:sp>
            <p:nvSpPr>
              <p:cNvPr id="127" name="monitor">
                <a:extLst>
                  <a:ext uri="{FF2B5EF4-FFF2-40B4-BE49-F238E27FC236}">
                    <a16:creationId xmlns:a16="http://schemas.microsoft.com/office/drawing/2014/main" id="{8209717E-6965-49F5-8647-09D90B802721}"/>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8" name="Rectangle 127">
                <a:extLst>
                  <a:ext uri="{FF2B5EF4-FFF2-40B4-BE49-F238E27FC236}">
                    <a16:creationId xmlns:a16="http://schemas.microsoft.com/office/drawing/2014/main" id="{615CE382-B75F-415D-BB64-0B339BADFF38}"/>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9" name="Picture 128">
                <a:extLst>
                  <a:ext uri="{FF2B5EF4-FFF2-40B4-BE49-F238E27FC236}">
                    <a16:creationId xmlns:a16="http://schemas.microsoft.com/office/drawing/2014/main" id="{76434E8B-7812-484C-BF07-FF96AFA267FB}"/>
                  </a:ext>
                </a:extLst>
              </p:cNvPr>
              <p:cNvPicPr>
                <a:picLocks noChangeAspect="1"/>
              </p:cNvPicPr>
              <p:nvPr/>
            </p:nvPicPr>
            <p:blipFill rotWithShape="1">
              <a:blip r:embed="rId25">
                <a:extLst>
                  <a:ext uri="{28A0092B-C50C-407E-A947-70E740481C1C}">
                    <a14:useLocalDpi xmlns:a14="http://schemas.microsoft.com/office/drawing/2010/main" val="0"/>
                  </a:ext>
                </a:extLst>
              </a:blip>
              <a:srcRect/>
              <a:stretch/>
            </p:blipFill>
            <p:spPr>
              <a:xfrm>
                <a:off x="3016842" y="4495234"/>
                <a:ext cx="137762" cy="116769"/>
              </a:xfrm>
              <a:prstGeom prst="rect">
                <a:avLst/>
              </a:prstGeom>
            </p:spPr>
          </p:pic>
        </p:grpSp>
        <p:grpSp>
          <p:nvGrpSpPr>
            <p:cNvPr id="75" name="Group 74">
              <a:extLst>
                <a:ext uri="{FF2B5EF4-FFF2-40B4-BE49-F238E27FC236}">
                  <a16:creationId xmlns:a16="http://schemas.microsoft.com/office/drawing/2014/main" id="{C62A9FD7-8712-4695-8232-31D3201AD01E}"/>
                </a:ext>
              </a:extLst>
            </p:cNvPr>
            <p:cNvGrpSpPr/>
            <p:nvPr/>
          </p:nvGrpSpPr>
          <p:grpSpPr>
            <a:xfrm>
              <a:off x="1180339" y="4810091"/>
              <a:ext cx="207940" cy="156966"/>
              <a:chOff x="7987238" y="1610486"/>
              <a:chExt cx="506061" cy="382007"/>
            </a:xfrm>
          </p:grpSpPr>
          <p:sp>
            <p:nvSpPr>
              <p:cNvPr id="120" name="Rectangle 119">
                <a:extLst>
                  <a:ext uri="{FF2B5EF4-FFF2-40B4-BE49-F238E27FC236}">
                    <a16:creationId xmlns:a16="http://schemas.microsoft.com/office/drawing/2014/main" id="{E45EDA4F-F409-4B2F-8503-C4B01ABE0C1C}"/>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1" name="Group 120">
                <a:extLst>
                  <a:ext uri="{FF2B5EF4-FFF2-40B4-BE49-F238E27FC236}">
                    <a16:creationId xmlns:a16="http://schemas.microsoft.com/office/drawing/2014/main" id="{3E2E4F76-950C-4028-988B-F49F8E581EA8}"/>
                  </a:ext>
                </a:extLst>
              </p:cNvPr>
              <p:cNvGrpSpPr/>
              <p:nvPr/>
            </p:nvGrpSpPr>
            <p:grpSpPr>
              <a:xfrm>
                <a:off x="7987238" y="1610486"/>
                <a:ext cx="498447" cy="382007"/>
                <a:chOff x="9563138" y="2462727"/>
                <a:chExt cx="516394" cy="395761"/>
              </a:xfrm>
            </p:grpSpPr>
            <p:sp>
              <p:nvSpPr>
                <p:cNvPr id="122" name="monitor">
                  <a:extLst>
                    <a:ext uri="{FF2B5EF4-FFF2-40B4-BE49-F238E27FC236}">
                      <a16:creationId xmlns:a16="http://schemas.microsoft.com/office/drawing/2014/main" id="{730287EA-2B57-4E99-809B-813E434749CB}"/>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124" name="Group 123">
                  <a:extLst>
                    <a:ext uri="{FF2B5EF4-FFF2-40B4-BE49-F238E27FC236}">
                      <a16:creationId xmlns:a16="http://schemas.microsoft.com/office/drawing/2014/main" id="{920409E6-34B0-49FA-B17A-C24B885B3D82}"/>
                    </a:ext>
                  </a:extLst>
                </p:cNvPr>
                <p:cNvGrpSpPr/>
                <p:nvPr/>
              </p:nvGrpSpPr>
              <p:grpSpPr>
                <a:xfrm>
                  <a:off x="9746672" y="2545410"/>
                  <a:ext cx="107950" cy="134938"/>
                  <a:chOff x="9444088" y="2885171"/>
                  <a:chExt cx="107950" cy="134938"/>
                </a:xfrm>
                <a:solidFill>
                  <a:schemeClr val="tx1"/>
                </a:solidFill>
              </p:grpSpPr>
              <p:sp>
                <p:nvSpPr>
                  <p:cNvPr id="125" name="Freeform 26">
                    <a:extLst>
                      <a:ext uri="{FF2B5EF4-FFF2-40B4-BE49-F238E27FC236}">
                        <a16:creationId xmlns:a16="http://schemas.microsoft.com/office/drawing/2014/main" id="{23F33C30-AADC-4692-B37C-98D8C66D33F1}"/>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6" name="Freeform 27">
                    <a:extLst>
                      <a:ext uri="{FF2B5EF4-FFF2-40B4-BE49-F238E27FC236}">
                        <a16:creationId xmlns:a16="http://schemas.microsoft.com/office/drawing/2014/main" id="{62DAC563-3C49-4A9E-82A2-43B4F4FAEB96}"/>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grpSp>
          <p:nvGrpSpPr>
            <p:cNvPr id="76" name="Group 75">
              <a:extLst>
                <a:ext uri="{FF2B5EF4-FFF2-40B4-BE49-F238E27FC236}">
                  <a16:creationId xmlns:a16="http://schemas.microsoft.com/office/drawing/2014/main" id="{C6E55078-A5B0-49DA-AE20-5A0AA5FB077E}"/>
                </a:ext>
              </a:extLst>
            </p:cNvPr>
            <p:cNvGrpSpPr/>
            <p:nvPr/>
          </p:nvGrpSpPr>
          <p:grpSpPr>
            <a:xfrm>
              <a:off x="533767" y="4767288"/>
              <a:ext cx="98675" cy="163816"/>
              <a:chOff x="7084723" y="1610486"/>
              <a:chExt cx="212660" cy="353049"/>
            </a:xfrm>
          </p:grpSpPr>
          <p:sp>
            <p:nvSpPr>
              <p:cNvPr id="112" name="Rectangle 111">
                <a:extLst>
                  <a:ext uri="{FF2B5EF4-FFF2-40B4-BE49-F238E27FC236}">
                    <a16:creationId xmlns:a16="http://schemas.microsoft.com/office/drawing/2014/main" id="{33EE2A98-57F3-4C38-A171-302E24685333}"/>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3" name="Group 112">
                <a:extLst>
                  <a:ext uri="{FF2B5EF4-FFF2-40B4-BE49-F238E27FC236}">
                    <a16:creationId xmlns:a16="http://schemas.microsoft.com/office/drawing/2014/main" id="{AB53C000-C933-4BB8-83CD-A0DB13499185}"/>
                  </a:ext>
                </a:extLst>
              </p:cNvPr>
              <p:cNvGrpSpPr/>
              <p:nvPr/>
            </p:nvGrpSpPr>
            <p:grpSpPr>
              <a:xfrm>
                <a:off x="7138556" y="1706457"/>
                <a:ext cx="104198" cy="130248"/>
                <a:chOff x="9444088" y="2885171"/>
                <a:chExt cx="107950" cy="134938"/>
              </a:xfrm>
              <a:solidFill>
                <a:schemeClr val="bg1"/>
              </a:solidFill>
            </p:grpSpPr>
            <p:sp>
              <p:nvSpPr>
                <p:cNvPr id="117" name="Freeform 26">
                  <a:extLst>
                    <a:ext uri="{FF2B5EF4-FFF2-40B4-BE49-F238E27FC236}">
                      <a16:creationId xmlns:a16="http://schemas.microsoft.com/office/drawing/2014/main" id="{CAB43113-DC50-4DE2-A715-3DCF952BB2E3}"/>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9" name="Freeform 27">
                  <a:extLst>
                    <a:ext uri="{FF2B5EF4-FFF2-40B4-BE49-F238E27FC236}">
                      <a16:creationId xmlns:a16="http://schemas.microsoft.com/office/drawing/2014/main" id="{23153221-B291-4265-829B-4CC815E59570}"/>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14" name="CellPhone_E8EA">
                <a:extLst>
                  <a:ext uri="{FF2B5EF4-FFF2-40B4-BE49-F238E27FC236}">
                    <a16:creationId xmlns:a16="http://schemas.microsoft.com/office/drawing/2014/main" id="{74ADBCE8-824D-4F99-8269-388CC9AD4C0A}"/>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cxnSp>
            <p:nvCxnSpPr>
              <p:cNvPr id="116" name="Straight Connector 115">
                <a:extLst>
                  <a:ext uri="{FF2B5EF4-FFF2-40B4-BE49-F238E27FC236}">
                    <a16:creationId xmlns:a16="http://schemas.microsoft.com/office/drawing/2014/main" id="{53901A75-318F-4617-9B74-745BF72B8E6B}"/>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6BEFB653-E2C0-46EA-A237-0B3869EEFCE6}"/>
                </a:ext>
              </a:extLst>
            </p:cNvPr>
            <p:cNvGrpSpPr/>
            <p:nvPr/>
          </p:nvGrpSpPr>
          <p:grpSpPr>
            <a:xfrm>
              <a:off x="389370" y="4767288"/>
              <a:ext cx="98306" cy="163816"/>
              <a:chOff x="6490922" y="1610486"/>
              <a:chExt cx="211865" cy="353049"/>
            </a:xfrm>
          </p:grpSpPr>
          <p:sp>
            <p:nvSpPr>
              <p:cNvPr id="100" name="Rectangle 99">
                <a:extLst>
                  <a:ext uri="{FF2B5EF4-FFF2-40B4-BE49-F238E27FC236}">
                    <a16:creationId xmlns:a16="http://schemas.microsoft.com/office/drawing/2014/main" id="{7A303607-E668-473C-B075-42D2D8B75B55}"/>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30">
                <a:extLst>
                  <a:ext uri="{FF2B5EF4-FFF2-40B4-BE49-F238E27FC236}">
                    <a16:creationId xmlns:a16="http://schemas.microsoft.com/office/drawing/2014/main" id="{78AF162E-652A-4C0D-80F6-34F0ABC858C9}"/>
                  </a:ext>
                </a:extLst>
              </p:cNvPr>
              <p:cNvGrpSpPr>
                <a:grpSpLocks noChangeAspect="1"/>
              </p:cNvGrpSpPr>
              <p:nvPr/>
            </p:nvGrpSpPr>
            <p:grpSpPr bwMode="auto">
              <a:xfrm>
                <a:off x="6545792" y="1729376"/>
                <a:ext cx="111361" cy="115269"/>
                <a:chOff x="5049" y="1841"/>
                <a:chExt cx="57" cy="59"/>
              </a:xfrm>
              <a:solidFill>
                <a:schemeClr val="bg1"/>
              </a:solidFill>
            </p:grpSpPr>
            <p:sp>
              <p:nvSpPr>
                <p:cNvPr id="104" name="Freeform 31">
                  <a:extLst>
                    <a:ext uri="{FF2B5EF4-FFF2-40B4-BE49-F238E27FC236}">
                      <a16:creationId xmlns:a16="http://schemas.microsoft.com/office/drawing/2014/main" id="{908A28AA-5B27-4C32-ACD8-A24B774F8DA1}"/>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5" name="Freeform 32">
                  <a:extLst>
                    <a:ext uri="{FF2B5EF4-FFF2-40B4-BE49-F238E27FC236}">
                      <a16:creationId xmlns:a16="http://schemas.microsoft.com/office/drawing/2014/main" id="{DEA7D5A5-9B01-47BE-A8D9-8C2862FD9587}"/>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6" name="Freeform 33">
                  <a:extLst>
                    <a:ext uri="{FF2B5EF4-FFF2-40B4-BE49-F238E27FC236}">
                      <a16:creationId xmlns:a16="http://schemas.microsoft.com/office/drawing/2014/main" id="{042D5878-70A0-47FA-8EC6-03BB79B9365B}"/>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7" name="Freeform 34">
                  <a:extLst>
                    <a:ext uri="{FF2B5EF4-FFF2-40B4-BE49-F238E27FC236}">
                      <a16:creationId xmlns:a16="http://schemas.microsoft.com/office/drawing/2014/main" id="{A80E155A-FC67-4505-9DB4-2A1E0DEC2D8A}"/>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8" name="Freeform 35">
                  <a:extLst>
                    <a:ext uri="{FF2B5EF4-FFF2-40B4-BE49-F238E27FC236}">
                      <a16:creationId xmlns:a16="http://schemas.microsoft.com/office/drawing/2014/main" id="{65760A70-DBB4-4D4C-A902-31B7E2D8BCA9}"/>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9" name="Freeform 36">
                  <a:extLst>
                    <a:ext uri="{FF2B5EF4-FFF2-40B4-BE49-F238E27FC236}">
                      <a16:creationId xmlns:a16="http://schemas.microsoft.com/office/drawing/2014/main" id="{C3785DA5-B8C3-4C6B-A319-347F78AE5D6C}"/>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0" name="Freeform 37">
                  <a:extLst>
                    <a:ext uri="{FF2B5EF4-FFF2-40B4-BE49-F238E27FC236}">
                      <a16:creationId xmlns:a16="http://schemas.microsoft.com/office/drawing/2014/main" id="{A9399748-4DFD-427F-9B64-628DDE5FAA67}"/>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1" name="Freeform 38">
                  <a:extLst>
                    <a:ext uri="{FF2B5EF4-FFF2-40B4-BE49-F238E27FC236}">
                      <a16:creationId xmlns:a16="http://schemas.microsoft.com/office/drawing/2014/main" id="{2CB21CA4-197F-4C93-A418-290682A74F0F}"/>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02" name="CellPhone_E8EA">
                <a:extLst>
                  <a:ext uri="{FF2B5EF4-FFF2-40B4-BE49-F238E27FC236}">
                    <a16:creationId xmlns:a16="http://schemas.microsoft.com/office/drawing/2014/main" id="{0CB0B7E1-18C7-4930-974A-E51BEF73FAA9}"/>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cxnSp>
            <p:nvCxnSpPr>
              <p:cNvPr id="103" name="Straight Connector 102">
                <a:extLst>
                  <a:ext uri="{FF2B5EF4-FFF2-40B4-BE49-F238E27FC236}">
                    <a16:creationId xmlns:a16="http://schemas.microsoft.com/office/drawing/2014/main" id="{9E505C3D-4188-4AC7-94BA-C30A6CCD80C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B15AE8FF-7E66-42CA-BF9E-BFC619959774}"/>
                </a:ext>
              </a:extLst>
            </p:cNvPr>
            <p:cNvGrpSpPr/>
            <p:nvPr/>
          </p:nvGrpSpPr>
          <p:grpSpPr>
            <a:xfrm>
              <a:off x="463024" y="4882627"/>
              <a:ext cx="93897" cy="93896"/>
              <a:chOff x="-160990" y="5259439"/>
              <a:chExt cx="109394" cy="109393"/>
            </a:xfrm>
          </p:grpSpPr>
          <p:sp>
            <p:nvSpPr>
              <p:cNvPr id="98" name="Oval 97">
                <a:extLst>
                  <a:ext uri="{FF2B5EF4-FFF2-40B4-BE49-F238E27FC236}">
                    <a16:creationId xmlns:a16="http://schemas.microsoft.com/office/drawing/2014/main" id="{42CACA85-E0B6-4018-A234-11577C5540CE}"/>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Commitments_EC4D">
                <a:extLst>
                  <a:ext uri="{FF2B5EF4-FFF2-40B4-BE49-F238E27FC236}">
                    <a16:creationId xmlns:a16="http://schemas.microsoft.com/office/drawing/2014/main" id="{3A40C8C3-68CF-474B-830B-B5DE565F4846}"/>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9" name="Group 78">
              <a:extLst>
                <a:ext uri="{FF2B5EF4-FFF2-40B4-BE49-F238E27FC236}">
                  <a16:creationId xmlns:a16="http://schemas.microsoft.com/office/drawing/2014/main" id="{1131D762-1ECB-492E-AF6C-71142240D0F8}"/>
                </a:ext>
              </a:extLst>
            </p:cNvPr>
            <p:cNvGrpSpPr/>
            <p:nvPr/>
          </p:nvGrpSpPr>
          <p:grpSpPr>
            <a:xfrm>
              <a:off x="1316431" y="4878196"/>
              <a:ext cx="93897" cy="93896"/>
              <a:chOff x="-160990" y="5259439"/>
              <a:chExt cx="109394" cy="109393"/>
            </a:xfrm>
          </p:grpSpPr>
          <p:sp>
            <p:nvSpPr>
              <p:cNvPr id="96" name="Oval 95">
                <a:extLst>
                  <a:ext uri="{FF2B5EF4-FFF2-40B4-BE49-F238E27FC236}">
                    <a16:creationId xmlns:a16="http://schemas.microsoft.com/office/drawing/2014/main" id="{E0D3EE23-C41A-4FCD-AABC-05CBF7636518}"/>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Commitments_EC4D">
                <a:extLst>
                  <a:ext uri="{FF2B5EF4-FFF2-40B4-BE49-F238E27FC236}">
                    <a16:creationId xmlns:a16="http://schemas.microsoft.com/office/drawing/2014/main" id="{C0CD39CE-6078-4068-AFAE-19AF2872F6E4}"/>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80" name="Group 79">
              <a:extLst>
                <a:ext uri="{FF2B5EF4-FFF2-40B4-BE49-F238E27FC236}">
                  <a16:creationId xmlns:a16="http://schemas.microsoft.com/office/drawing/2014/main" id="{DD00F997-2202-4939-9E64-08976935E9E8}"/>
                </a:ext>
              </a:extLst>
            </p:cNvPr>
            <p:cNvGrpSpPr/>
            <p:nvPr/>
          </p:nvGrpSpPr>
          <p:grpSpPr>
            <a:xfrm>
              <a:off x="1492115" y="4797767"/>
              <a:ext cx="93897" cy="93896"/>
              <a:chOff x="-160990" y="5259439"/>
              <a:chExt cx="109394" cy="109393"/>
            </a:xfrm>
          </p:grpSpPr>
          <p:sp>
            <p:nvSpPr>
              <p:cNvPr id="94" name="Oval 93">
                <a:extLst>
                  <a:ext uri="{FF2B5EF4-FFF2-40B4-BE49-F238E27FC236}">
                    <a16:creationId xmlns:a16="http://schemas.microsoft.com/office/drawing/2014/main" id="{BC86EB98-C488-43E1-B36C-38CB0C86387E}"/>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Commitments_EC4D">
                <a:extLst>
                  <a:ext uri="{FF2B5EF4-FFF2-40B4-BE49-F238E27FC236}">
                    <a16:creationId xmlns:a16="http://schemas.microsoft.com/office/drawing/2014/main" id="{A7799017-07E4-47CC-8038-57E8C78E8A21}"/>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81" name="Freeform 6">
              <a:extLst>
                <a:ext uri="{FF2B5EF4-FFF2-40B4-BE49-F238E27FC236}">
                  <a16:creationId xmlns:a16="http://schemas.microsoft.com/office/drawing/2014/main" id="{144D5680-1BD3-43B0-A5A7-CF9C42E2BD1F}"/>
                </a:ext>
              </a:extLst>
            </p:cNvPr>
            <p:cNvSpPr>
              <a:spLocks noEditPoints="1"/>
            </p:cNvSpPr>
            <p:nvPr/>
          </p:nvSpPr>
          <p:spPr bwMode="auto">
            <a:xfrm>
              <a:off x="1513972" y="4879327"/>
              <a:ext cx="86543" cy="8562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nvGrpSpPr>
            <p:cNvPr id="86" name="Group 85">
              <a:extLst>
                <a:ext uri="{FF2B5EF4-FFF2-40B4-BE49-F238E27FC236}">
                  <a16:creationId xmlns:a16="http://schemas.microsoft.com/office/drawing/2014/main" id="{1FE64C06-B69E-4CF3-83EE-2E5166CD3CB4}"/>
                </a:ext>
              </a:extLst>
            </p:cNvPr>
            <p:cNvGrpSpPr/>
            <p:nvPr/>
          </p:nvGrpSpPr>
          <p:grpSpPr>
            <a:xfrm>
              <a:off x="678533" y="4814224"/>
              <a:ext cx="204812" cy="156967"/>
              <a:chOff x="7398246" y="1610486"/>
              <a:chExt cx="498447" cy="382007"/>
            </a:xfrm>
          </p:grpSpPr>
          <p:sp>
            <p:nvSpPr>
              <p:cNvPr id="87" name="monitor">
                <a:extLst>
                  <a:ext uri="{FF2B5EF4-FFF2-40B4-BE49-F238E27FC236}">
                    <a16:creationId xmlns:a16="http://schemas.microsoft.com/office/drawing/2014/main" id="{91FF269D-E6FA-43D8-9C41-DB184069C6A3}"/>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8" name="Rectangle 87">
                <a:extLst>
                  <a:ext uri="{FF2B5EF4-FFF2-40B4-BE49-F238E27FC236}">
                    <a16:creationId xmlns:a16="http://schemas.microsoft.com/office/drawing/2014/main" id="{DE2C0CF0-D5C6-4608-94B1-1343324FF9B6}"/>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 name="Group 11">
                <a:extLst>
                  <a:ext uri="{FF2B5EF4-FFF2-40B4-BE49-F238E27FC236}">
                    <a16:creationId xmlns:a16="http://schemas.microsoft.com/office/drawing/2014/main" id="{896F760C-99F0-47E4-AF81-E11B8503BFE5}"/>
                  </a:ext>
                </a:extLst>
              </p:cNvPr>
              <p:cNvGrpSpPr>
                <a:grpSpLocks noChangeAspect="1"/>
              </p:cNvGrpSpPr>
              <p:nvPr/>
            </p:nvGrpSpPr>
            <p:grpSpPr bwMode="auto">
              <a:xfrm>
                <a:off x="7581678" y="1714920"/>
                <a:ext cx="111860" cy="111860"/>
                <a:chOff x="5664" y="1835"/>
                <a:chExt cx="73" cy="73"/>
              </a:xfrm>
              <a:solidFill>
                <a:schemeClr val="bg1"/>
              </a:solidFill>
            </p:grpSpPr>
            <p:sp>
              <p:nvSpPr>
                <p:cNvPr id="90" name="Freeform 12">
                  <a:extLst>
                    <a:ext uri="{FF2B5EF4-FFF2-40B4-BE49-F238E27FC236}">
                      <a16:creationId xmlns:a16="http://schemas.microsoft.com/office/drawing/2014/main" id="{4CB2B612-B336-41F6-AD0E-80E6099890C8}"/>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1" name="Freeform 13">
                  <a:extLst>
                    <a:ext uri="{FF2B5EF4-FFF2-40B4-BE49-F238E27FC236}">
                      <a16:creationId xmlns:a16="http://schemas.microsoft.com/office/drawing/2014/main" id="{839B5466-89FA-472A-842D-0884DD618029}"/>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2" name="Freeform 14">
                  <a:extLst>
                    <a:ext uri="{FF2B5EF4-FFF2-40B4-BE49-F238E27FC236}">
                      <a16:creationId xmlns:a16="http://schemas.microsoft.com/office/drawing/2014/main" id="{C668BD42-9B82-4C72-837C-9BFFF0794930}"/>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3" name="Freeform 15">
                  <a:extLst>
                    <a:ext uri="{FF2B5EF4-FFF2-40B4-BE49-F238E27FC236}">
                      <a16:creationId xmlns:a16="http://schemas.microsoft.com/office/drawing/2014/main" id="{7BFA57EB-E436-4D65-AAA7-1F06AA05F3BE}"/>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grpSp>
        <p:nvGrpSpPr>
          <p:cNvPr id="34" name="Group 33">
            <a:extLst>
              <a:ext uri="{FF2B5EF4-FFF2-40B4-BE49-F238E27FC236}">
                <a16:creationId xmlns:a16="http://schemas.microsoft.com/office/drawing/2014/main" id="{2E1802DF-65D6-476B-977A-14F02046C439}"/>
              </a:ext>
            </a:extLst>
          </p:cNvPr>
          <p:cNvGrpSpPr/>
          <p:nvPr/>
        </p:nvGrpSpPr>
        <p:grpSpPr>
          <a:xfrm>
            <a:off x="8299034" y="3090931"/>
            <a:ext cx="910583" cy="319959"/>
            <a:chOff x="8452196" y="2887629"/>
            <a:chExt cx="1062734" cy="373421"/>
          </a:xfrm>
        </p:grpSpPr>
        <p:pic>
          <p:nvPicPr>
            <p:cNvPr id="29" name="Picture 28">
              <a:extLst>
                <a:ext uri="{FF2B5EF4-FFF2-40B4-BE49-F238E27FC236}">
                  <a16:creationId xmlns:a16="http://schemas.microsoft.com/office/drawing/2014/main" id="{398B7429-C98B-4292-A45B-2D5BC9DE1EE7}"/>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452196" y="3083467"/>
              <a:ext cx="663230" cy="177583"/>
            </a:xfrm>
            <a:prstGeom prst="rect">
              <a:avLst/>
            </a:prstGeom>
          </p:spPr>
        </p:pic>
        <p:pic>
          <p:nvPicPr>
            <p:cNvPr id="31" name="Picture 30">
              <a:extLst>
                <a:ext uri="{FF2B5EF4-FFF2-40B4-BE49-F238E27FC236}">
                  <a16:creationId xmlns:a16="http://schemas.microsoft.com/office/drawing/2014/main" id="{208D4669-041F-42B4-B319-73ABC92637DF}"/>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459242" y="2887629"/>
              <a:ext cx="450110" cy="145832"/>
            </a:xfrm>
            <a:prstGeom prst="rect">
              <a:avLst/>
            </a:prstGeom>
          </p:spPr>
        </p:pic>
        <p:pic>
          <p:nvPicPr>
            <p:cNvPr id="33" name="Picture 32" descr="A picture containing clipart&#10;&#10;Description generated with very high confidence">
              <a:extLst>
                <a:ext uri="{FF2B5EF4-FFF2-40B4-BE49-F238E27FC236}">
                  <a16:creationId xmlns:a16="http://schemas.microsoft.com/office/drawing/2014/main" id="{6100CECF-A436-4439-A03C-B270F392A2BA}"/>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098788" y="2893310"/>
              <a:ext cx="416142" cy="144049"/>
            </a:xfrm>
            <a:prstGeom prst="rect">
              <a:avLst/>
            </a:prstGeom>
          </p:spPr>
        </p:pic>
        <p:grpSp>
          <p:nvGrpSpPr>
            <p:cNvPr id="179" name="Group 178">
              <a:extLst>
                <a:ext uri="{FF2B5EF4-FFF2-40B4-BE49-F238E27FC236}">
                  <a16:creationId xmlns:a16="http://schemas.microsoft.com/office/drawing/2014/main" id="{BF38DB59-7478-4AC6-9793-FD7352FA0B4E}"/>
                </a:ext>
              </a:extLst>
            </p:cNvPr>
            <p:cNvGrpSpPr/>
            <p:nvPr/>
          </p:nvGrpSpPr>
          <p:grpSpPr>
            <a:xfrm>
              <a:off x="9251593" y="3185656"/>
              <a:ext cx="210275" cy="50954"/>
              <a:chOff x="6660452" y="3094221"/>
              <a:chExt cx="188672" cy="45719"/>
            </a:xfrm>
          </p:grpSpPr>
          <p:sp>
            <p:nvSpPr>
              <p:cNvPr id="180" name="Oval 179">
                <a:extLst>
                  <a:ext uri="{FF2B5EF4-FFF2-40B4-BE49-F238E27FC236}">
                    <a16:creationId xmlns:a16="http://schemas.microsoft.com/office/drawing/2014/main" id="{07181248-BC0C-4E81-8D08-614E9DD020A0}"/>
                  </a:ext>
                </a:extLst>
              </p:cNvPr>
              <p:cNvSpPr/>
              <p:nvPr/>
            </p:nvSpPr>
            <p:spPr bwMode="auto">
              <a:xfrm>
                <a:off x="6660452"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1" name="Oval 180">
                <a:extLst>
                  <a:ext uri="{FF2B5EF4-FFF2-40B4-BE49-F238E27FC236}">
                    <a16:creationId xmlns:a16="http://schemas.microsoft.com/office/drawing/2014/main" id="{36498FC1-4689-4CFC-9A55-5B9233A69126}"/>
                  </a:ext>
                </a:extLst>
              </p:cNvPr>
              <p:cNvSpPr/>
              <p:nvPr/>
            </p:nvSpPr>
            <p:spPr bwMode="auto">
              <a:xfrm>
                <a:off x="6731928"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2" name="Oval 181">
                <a:extLst>
                  <a:ext uri="{FF2B5EF4-FFF2-40B4-BE49-F238E27FC236}">
                    <a16:creationId xmlns:a16="http://schemas.microsoft.com/office/drawing/2014/main" id="{B0A64E15-1CE0-49F6-B4A6-DB61DE54570A}"/>
                  </a:ext>
                </a:extLst>
              </p:cNvPr>
              <p:cNvSpPr/>
              <p:nvPr/>
            </p:nvSpPr>
            <p:spPr bwMode="auto">
              <a:xfrm>
                <a:off x="6803404"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183" name="Rectangle 182">
            <a:hlinkClick r:id="rId29" tooltip="The threat intelligence system that (1) protects Microsoft’s products and services and (2) provides actionable intelligence to safeguard your organization with trillions of signals and advanced analytics"/>
            <a:extLst>
              <a:ext uri="{FF2B5EF4-FFF2-40B4-BE49-F238E27FC236}">
                <a16:creationId xmlns:a16="http://schemas.microsoft.com/office/drawing/2014/main" id="{A129E19C-B219-4CC7-841B-A86AD0F70148}"/>
              </a:ext>
            </a:extLst>
          </p:cNvPr>
          <p:cNvSpPr/>
          <p:nvPr/>
        </p:nvSpPr>
        <p:spPr>
          <a:xfrm>
            <a:off x="9826595" y="2691975"/>
            <a:ext cx="1498295" cy="245768"/>
          </a:xfrm>
          <a:prstGeom prst="rect">
            <a:avLst/>
          </a:prstGeom>
          <a:solidFill>
            <a:schemeClr val="bg1"/>
          </a:solidFill>
          <a:ln w="14224">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lnSpc>
                <a:spcPct val="97000"/>
              </a:lnSpc>
            </a:pPr>
            <a:r>
              <a:rPr lang="en-US" sz="900" b="1" dirty="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Intelligent Security Graph</a:t>
            </a:r>
          </a:p>
        </p:txBody>
      </p:sp>
      <p:grpSp>
        <p:nvGrpSpPr>
          <p:cNvPr id="52" name="Group 51">
            <a:extLst>
              <a:ext uri="{FF2B5EF4-FFF2-40B4-BE49-F238E27FC236}">
                <a16:creationId xmlns:a16="http://schemas.microsoft.com/office/drawing/2014/main" id="{342E0C01-352B-4701-B4F4-8711FF3EF01E}"/>
              </a:ext>
            </a:extLst>
          </p:cNvPr>
          <p:cNvGrpSpPr/>
          <p:nvPr/>
        </p:nvGrpSpPr>
        <p:grpSpPr>
          <a:xfrm>
            <a:off x="9320884" y="2445373"/>
            <a:ext cx="477134" cy="662642"/>
            <a:chOff x="9526621" y="2318246"/>
            <a:chExt cx="477134" cy="662642"/>
          </a:xfrm>
        </p:grpSpPr>
        <p:cxnSp>
          <p:nvCxnSpPr>
            <p:cNvPr id="36" name="Straight Connector 35">
              <a:extLst>
                <a:ext uri="{FF2B5EF4-FFF2-40B4-BE49-F238E27FC236}">
                  <a16:creationId xmlns:a16="http://schemas.microsoft.com/office/drawing/2014/main" id="{7F683412-BA8A-4CDF-9D47-D409835340DC}"/>
                </a:ext>
              </a:extLst>
            </p:cNvPr>
            <p:cNvCxnSpPr/>
            <p:nvPr/>
          </p:nvCxnSpPr>
          <p:spPr>
            <a:xfrm flipV="1">
              <a:off x="9828617" y="2318246"/>
              <a:ext cx="134533" cy="181087"/>
            </a:xfrm>
            <a:prstGeom prst="line">
              <a:avLst/>
            </a:prstGeom>
            <a:ln w="190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6B46AD3D-67DA-40B5-880B-6CA164DA0CAA}"/>
                </a:ext>
              </a:extLst>
            </p:cNvPr>
            <p:cNvCxnSpPr>
              <a:cxnSpLocks/>
            </p:cNvCxnSpPr>
            <p:nvPr/>
          </p:nvCxnSpPr>
          <p:spPr>
            <a:xfrm flipV="1">
              <a:off x="9857193" y="2665676"/>
              <a:ext cx="146562" cy="2346"/>
            </a:xfrm>
            <a:prstGeom prst="line">
              <a:avLst/>
            </a:prstGeom>
            <a:ln w="190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F272FE5E-0BCE-4E4B-9AF8-28C2819EF761}"/>
                </a:ext>
              </a:extLst>
            </p:cNvPr>
            <p:cNvCxnSpPr>
              <a:cxnSpLocks/>
            </p:cNvCxnSpPr>
            <p:nvPr/>
          </p:nvCxnSpPr>
          <p:spPr>
            <a:xfrm flipV="1">
              <a:off x="9526621" y="2849318"/>
              <a:ext cx="138079" cy="131570"/>
            </a:xfrm>
            <a:prstGeom prst="line">
              <a:avLst/>
            </a:prstGeom>
            <a:ln w="190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B03C336A-7D2B-4F7C-9570-6813B63AD500}"/>
                </a:ext>
              </a:extLst>
            </p:cNvPr>
            <p:cNvCxnSpPr>
              <a:cxnSpLocks/>
            </p:cNvCxnSpPr>
            <p:nvPr/>
          </p:nvCxnSpPr>
          <p:spPr>
            <a:xfrm>
              <a:off x="9856041" y="2834365"/>
              <a:ext cx="124827" cy="104531"/>
            </a:xfrm>
            <a:prstGeom prst="line">
              <a:avLst/>
            </a:prstGeom>
            <a:ln w="190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6CDAF1C6-2714-404B-A93A-6A5A8B1994C5}"/>
                </a:ext>
              </a:extLst>
            </p:cNvPr>
            <p:cNvCxnSpPr>
              <a:cxnSpLocks/>
            </p:cNvCxnSpPr>
            <p:nvPr/>
          </p:nvCxnSpPr>
          <p:spPr>
            <a:xfrm>
              <a:off x="9623558" y="2390823"/>
              <a:ext cx="60986" cy="103921"/>
            </a:xfrm>
            <a:prstGeom prst="line">
              <a:avLst/>
            </a:prstGeom>
            <a:ln w="190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56" name="Rectangle 155">
            <a:extLst>
              <a:ext uri="{FF2B5EF4-FFF2-40B4-BE49-F238E27FC236}">
                <a16:creationId xmlns:a16="http://schemas.microsoft.com/office/drawing/2014/main" id="{D1100A44-7374-487D-B78E-11D858B371EC}"/>
              </a:ext>
            </a:extLst>
          </p:cNvPr>
          <p:cNvSpPr/>
          <p:nvPr/>
        </p:nvSpPr>
        <p:spPr bwMode="auto">
          <a:xfrm>
            <a:off x="352425" y="5314509"/>
            <a:ext cx="11489298" cy="1019639"/>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DEAB2987-7A15-4B68-AC6A-FC2A31FAF078}"/>
              </a:ext>
            </a:extLst>
          </p:cNvPr>
          <p:cNvSpPr/>
          <p:nvPr/>
        </p:nvSpPr>
        <p:spPr>
          <a:xfrm>
            <a:off x="453022" y="5359932"/>
            <a:ext cx="2637325" cy="307777"/>
          </a:xfrm>
          <a:prstGeom prst="rect">
            <a:avLst/>
          </a:prstGeom>
        </p:spPr>
        <p:txBody>
          <a:bodyPr wrap="none">
            <a:spAutoFit/>
          </a:bodyPr>
          <a:lstStyle/>
          <a:p>
            <a:pPr marL="228600" lvl="0" indent="-228600" defTabSz="914367">
              <a:spcBef>
                <a:spcPts val="288"/>
              </a:spcBef>
              <a:spcAft>
                <a:spcPts val="1200"/>
              </a:spcAft>
              <a:buClr>
                <a:srgbClr val="E81123"/>
              </a:buClr>
              <a:buFont typeface="Arial" panose="020B0604020202020204" pitchFamily="34" charset="0"/>
              <a:buChar char="•"/>
              <a:defRPr/>
            </a:pPr>
            <a:r>
              <a:rPr lang="en-US" sz="1400" b="1" dirty="0">
                <a:ln w="3175">
                  <a:noFill/>
                </a:ln>
                <a:gradFill>
                  <a:gsLst>
                    <a:gs pos="2917">
                      <a:srgbClr val="1A1A1A"/>
                    </a:gs>
                    <a:gs pos="30000">
                      <a:srgbClr val="1A1A1A"/>
                    </a:gs>
                  </a:gsLst>
                  <a:lin ang="5400000" scaled="0"/>
                </a:gradFill>
                <a:cs typeface="Segoe UI" pitchFamily="34" charset="0"/>
              </a:rPr>
              <a:t>3</a:t>
            </a:r>
            <a:r>
              <a:rPr lang="en-US" sz="1400" b="1" baseline="30000" dirty="0">
                <a:ln w="3175">
                  <a:noFill/>
                </a:ln>
                <a:gradFill>
                  <a:gsLst>
                    <a:gs pos="2917">
                      <a:srgbClr val="1A1A1A"/>
                    </a:gs>
                    <a:gs pos="30000">
                      <a:srgbClr val="1A1A1A"/>
                    </a:gs>
                  </a:gsLst>
                  <a:lin ang="5400000" scaled="0"/>
                </a:gradFill>
                <a:cs typeface="Segoe UI" pitchFamily="34" charset="0"/>
              </a:rPr>
              <a:t>RD</a:t>
            </a:r>
            <a:r>
              <a:rPr lang="en-US" sz="1400" b="1" dirty="0">
                <a:ln w="3175">
                  <a:noFill/>
                </a:ln>
                <a:gradFill>
                  <a:gsLst>
                    <a:gs pos="2917">
                      <a:srgbClr val="1A1A1A"/>
                    </a:gs>
                    <a:gs pos="30000">
                      <a:srgbClr val="1A1A1A"/>
                    </a:gs>
                  </a:gsLst>
                  <a:lin ang="5400000" scaled="0"/>
                </a:gradFill>
                <a:cs typeface="Segoe UI" pitchFamily="34" charset="0"/>
              </a:rPr>
              <a:t> PARTY ACCOUNT RISK</a:t>
            </a:r>
          </a:p>
        </p:txBody>
      </p:sp>
      <p:sp>
        <p:nvSpPr>
          <p:cNvPr id="17" name="Rectangle 16">
            <a:extLst>
              <a:ext uri="{FF2B5EF4-FFF2-40B4-BE49-F238E27FC236}">
                <a16:creationId xmlns:a16="http://schemas.microsoft.com/office/drawing/2014/main" id="{8482B438-6E50-4A8C-9658-7598855BE0F9}"/>
              </a:ext>
            </a:extLst>
          </p:cNvPr>
          <p:cNvSpPr/>
          <p:nvPr/>
        </p:nvSpPr>
        <p:spPr>
          <a:xfrm>
            <a:off x="3533963" y="5359932"/>
            <a:ext cx="3158421" cy="738664"/>
          </a:xfrm>
          <a:prstGeom prst="rect">
            <a:avLst/>
          </a:prstGeom>
        </p:spPr>
        <p:txBody>
          <a:bodyPr wrap="square">
            <a:spAutoFit/>
          </a:bodyPr>
          <a:lstStyle/>
          <a:p>
            <a:pPr marL="285750" lvl="0" indent="-285750" defTabSz="914367">
              <a:spcBef>
                <a:spcPts val="288"/>
              </a:spcBef>
              <a:spcAft>
                <a:spcPts val="600"/>
              </a:spcAft>
              <a:buBlip>
                <a:blip r:embed="rId22"/>
              </a:buBlip>
              <a:defRPr/>
            </a:pPr>
            <a:r>
              <a:rPr lang="en-US" sz="1400" dirty="0">
                <a:gradFill>
                  <a:gsLst>
                    <a:gs pos="2917">
                      <a:srgbClr val="1A1A1A"/>
                    </a:gs>
                    <a:gs pos="30000">
                      <a:srgbClr val="1A1A1A"/>
                    </a:gs>
                  </a:gsLst>
                  <a:lin ang="5400000" scaled="0"/>
                </a:gradFill>
              </a:rPr>
              <a:t>Move 3</a:t>
            </a:r>
            <a:r>
              <a:rPr lang="en-US" sz="1400" baseline="30000" dirty="0">
                <a:gradFill>
                  <a:gsLst>
                    <a:gs pos="2917">
                      <a:srgbClr val="1A1A1A"/>
                    </a:gs>
                    <a:gs pos="30000">
                      <a:srgbClr val="1A1A1A"/>
                    </a:gs>
                  </a:gsLst>
                  <a:lin ang="5400000" scaled="0"/>
                </a:gradFill>
              </a:rPr>
              <a:t>rd</a:t>
            </a:r>
            <a:r>
              <a:rPr lang="en-US" sz="1400" dirty="0">
                <a:gradFill>
                  <a:gsLst>
                    <a:gs pos="2917">
                      <a:srgbClr val="1A1A1A"/>
                    </a:gs>
                    <a:gs pos="30000">
                      <a:srgbClr val="1A1A1A"/>
                    </a:gs>
                  </a:gsLst>
                  <a:lin ang="5400000" scaled="0"/>
                </a:gradFill>
              </a:rPr>
              <a:t> party accounts to </a:t>
            </a:r>
            <a:r>
              <a:rPr lang="en-US" sz="1400" b="1" dirty="0">
                <a:ln w="3175">
                  <a:noFill/>
                </a:ln>
                <a:gradFill>
                  <a:gsLst>
                    <a:gs pos="2917">
                      <a:srgbClr val="1A1A1A"/>
                    </a:gs>
                    <a:gs pos="30000">
                      <a:srgbClr val="1A1A1A"/>
                    </a:gs>
                  </a:gsLst>
                  <a:lin ang="5400000" scaled="0"/>
                </a:gradFill>
                <a:cs typeface="Segoe UI" pitchFamily="34" charset="0"/>
              </a:rPr>
              <a:t>B2B/B2C solutions </a:t>
            </a:r>
            <a:r>
              <a:rPr lang="en-US" sz="1400" dirty="0">
                <a:ln w="3175">
                  <a:noFill/>
                </a:ln>
                <a:gradFill>
                  <a:gsLst>
                    <a:gs pos="2917">
                      <a:srgbClr val="1A1A1A"/>
                    </a:gs>
                    <a:gs pos="30000">
                      <a:srgbClr val="1A1A1A"/>
                    </a:gs>
                  </a:gsLst>
                  <a:lin ang="5400000" scaled="0"/>
                </a:gradFill>
                <a:cs typeface="Segoe UI" pitchFamily="34" charset="0"/>
              </a:rPr>
              <a:t>to lower risk and increase productivity</a:t>
            </a:r>
          </a:p>
        </p:txBody>
      </p:sp>
      <p:grpSp>
        <p:nvGrpSpPr>
          <p:cNvPr id="61" name="Group 60">
            <a:extLst>
              <a:ext uri="{FF2B5EF4-FFF2-40B4-BE49-F238E27FC236}">
                <a16:creationId xmlns:a16="http://schemas.microsoft.com/office/drawing/2014/main" id="{88F07C01-4C7D-48CD-B626-B6FC1C09F15C}"/>
              </a:ext>
            </a:extLst>
          </p:cNvPr>
          <p:cNvGrpSpPr/>
          <p:nvPr/>
        </p:nvGrpSpPr>
        <p:grpSpPr>
          <a:xfrm>
            <a:off x="8345636" y="5464238"/>
            <a:ext cx="2939401" cy="667013"/>
            <a:chOff x="9064794" y="5412358"/>
            <a:chExt cx="2939401" cy="667013"/>
          </a:xfrm>
        </p:grpSpPr>
        <p:sp>
          <p:nvSpPr>
            <p:cNvPr id="157" name="Rectangle 156">
              <a:hlinkClick r:id="rId7" tooltip="Privileged Access Management (PAM) is a component of Microsoft Identity Manager 2016 (MIM) that helps organizations restrict privileged access within an existing Active Directory environment to mitigate unauthorized privilege escalation attacks."/>
              <a:extLst>
                <a:ext uri="{FF2B5EF4-FFF2-40B4-BE49-F238E27FC236}">
                  <a16:creationId xmlns:a16="http://schemas.microsoft.com/office/drawing/2014/main" id="{45950695-F2C0-4214-8BFC-58C0B98C607F}"/>
                </a:ext>
              </a:extLst>
            </p:cNvPr>
            <p:cNvSpPr/>
            <p:nvPr/>
          </p:nvSpPr>
          <p:spPr>
            <a:xfrm>
              <a:off x="9070227" y="5888652"/>
              <a:ext cx="1199811" cy="190719"/>
            </a:xfrm>
            <a:prstGeom prst="rect">
              <a:avLst/>
            </a:prstGeom>
            <a:solidFill>
              <a:srgbClr val="FFFFFF">
                <a:lumMod val="95000"/>
              </a:srgbClr>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Azure AD B2C</a:t>
              </a:r>
            </a:p>
          </p:txBody>
        </p:sp>
        <p:sp>
          <p:nvSpPr>
            <p:cNvPr id="158" name="Rectangle 157">
              <a:hlinkClick r:id="rId8" tooltip="With Azure Active Directory (AD) Privileged Identity Management, you can manage, control, and monitor access within your organization. This includes access to resources in Azure AD and other Microsoft online services like Office 365 or Microsoft Intune. "/>
              <a:extLst>
                <a:ext uri="{FF2B5EF4-FFF2-40B4-BE49-F238E27FC236}">
                  <a16:creationId xmlns:a16="http://schemas.microsoft.com/office/drawing/2014/main" id="{D25A9ECD-0FA5-460F-925C-ECC2800AE643}"/>
                </a:ext>
              </a:extLst>
            </p:cNvPr>
            <p:cNvSpPr/>
            <p:nvPr/>
          </p:nvSpPr>
          <p:spPr>
            <a:xfrm>
              <a:off x="9064794" y="5435975"/>
              <a:ext cx="1199811" cy="184174"/>
            </a:xfrm>
            <a:prstGeom prst="rect">
              <a:avLst/>
            </a:prstGeom>
            <a:solidFill>
              <a:srgbClr val="FFFFFF"/>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Azure AD B2B</a:t>
              </a:r>
            </a:p>
          </p:txBody>
        </p:sp>
        <p:pic>
          <p:nvPicPr>
            <p:cNvPr id="165" name="Picture 164">
              <a:extLst>
                <a:ext uri="{FF2B5EF4-FFF2-40B4-BE49-F238E27FC236}">
                  <a16:creationId xmlns:a16="http://schemas.microsoft.com/office/drawing/2014/main" id="{A965641E-620D-477B-B343-57622DFC624D}"/>
                </a:ext>
              </a:extLst>
            </p:cNvPr>
            <p:cNvPicPr>
              <a:picLocks noChangeAspect="1"/>
            </p:cNvPicPr>
            <p:nvPr/>
          </p:nvPicPr>
          <p:blipFill>
            <a:blip r:embed="rId14" cstate="screen">
              <a:duotone>
                <a:srgbClr val="0078D7">
                  <a:shade val="45000"/>
                  <a:satMod val="135000"/>
                </a:srgbClr>
                <a:prstClr val="white"/>
              </a:duotone>
              <a:lum bright="-20000" contrast="40000"/>
              <a:extLst>
                <a:ext uri="{28A0092B-C50C-407E-A947-70E740481C1C}">
                  <a14:useLocalDpi xmlns:a14="http://schemas.microsoft.com/office/drawing/2010/main"/>
                </a:ext>
              </a:extLst>
            </a:blip>
            <a:stretch>
              <a:fillRect/>
            </a:stretch>
          </p:blipFill>
          <p:spPr>
            <a:xfrm>
              <a:off x="9097945" y="5449932"/>
              <a:ext cx="155712" cy="155713"/>
            </a:xfrm>
            <a:prstGeom prst="rect">
              <a:avLst/>
            </a:prstGeom>
          </p:spPr>
        </p:pic>
        <p:pic>
          <p:nvPicPr>
            <p:cNvPr id="166" name="Picture 165">
              <a:extLst>
                <a:ext uri="{FF2B5EF4-FFF2-40B4-BE49-F238E27FC236}">
                  <a16:creationId xmlns:a16="http://schemas.microsoft.com/office/drawing/2014/main" id="{77A544B1-800F-4EF1-8A4E-8C3B41B1143A}"/>
                </a:ext>
              </a:extLst>
            </p:cNvPr>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9097913" y="5921106"/>
              <a:ext cx="155744" cy="141433"/>
            </a:xfrm>
            <a:prstGeom prst="rect">
              <a:avLst/>
            </a:prstGeom>
          </p:spPr>
        </p:pic>
        <p:pic>
          <p:nvPicPr>
            <p:cNvPr id="204" name="Picture 203">
              <a:extLst>
                <a:ext uri="{FF2B5EF4-FFF2-40B4-BE49-F238E27FC236}">
                  <a16:creationId xmlns:a16="http://schemas.microsoft.com/office/drawing/2014/main" id="{686C149B-13A4-46E6-AE8E-8BE2E7E3A540}"/>
                </a:ext>
              </a:extLst>
            </p:cNvPr>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10859822" y="5426205"/>
              <a:ext cx="193321" cy="193320"/>
            </a:xfrm>
            <a:prstGeom prst="rect">
              <a:avLst/>
            </a:prstGeom>
          </p:spPr>
        </p:pic>
        <p:pic>
          <p:nvPicPr>
            <p:cNvPr id="239" name="Picture 238" descr="A close up of a sign&#10;&#10;Description generated with high confidence">
              <a:extLst>
                <a:ext uri="{FF2B5EF4-FFF2-40B4-BE49-F238E27FC236}">
                  <a16:creationId xmlns:a16="http://schemas.microsoft.com/office/drawing/2014/main" id="{40DBE1A3-07C3-4FD4-8CD9-F566F5A57681}"/>
                </a:ext>
              </a:extLst>
            </p:cNvPr>
            <p:cNvPicPr>
              <a:picLocks noChangeAspect="1"/>
            </p:cNvPicPr>
            <p:nvPr/>
          </p:nvPicPr>
          <p:blipFill rotWithShape="1">
            <a:blip r:embed="rId32" cstate="screen">
              <a:extLst>
                <a:ext uri="{28A0092B-C50C-407E-A947-70E740481C1C}">
                  <a14:useLocalDpi xmlns:a14="http://schemas.microsoft.com/office/drawing/2010/main"/>
                </a:ext>
              </a:extLst>
            </a:blip>
            <a:srcRect/>
            <a:stretch/>
          </p:blipFill>
          <p:spPr>
            <a:xfrm>
              <a:off x="10777112" y="5837683"/>
              <a:ext cx="208834" cy="222901"/>
            </a:xfrm>
            <a:prstGeom prst="rect">
              <a:avLst/>
            </a:prstGeom>
          </p:spPr>
        </p:pic>
        <p:pic>
          <p:nvPicPr>
            <p:cNvPr id="240" name="Picture 239" descr="A close up of a fish&#10;&#10;Description generated with high confidence">
              <a:extLst>
                <a:ext uri="{FF2B5EF4-FFF2-40B4-BE49-F238E27FC236}">
                  <a16:creationId xmlns:a16="http://schemas.microsoft.com/office/drawing/2014/main" id="{B68D1F17-1224-4210-BA69-DFD57F7A6610}"/>
                </a:ext>
              </a:extLst>
            </p:cNvPr>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10504752" y="5840668"/>
              <a:ext cx="208834" cy="222901"/>
            </a:xfrm>
            <a:prstGeom prst="rect">
              <a:avLst/>
            </a:prstGeom>
          </p:spPr>
        </p:pic>
        <p:grpSp>
          <p:nvGrpSpPr>
            <p:cNvPr id="242" name="Group 241">
              <a:extLst>
                <a:ext uri="{FF2B5EF4-FFF2-40B4-BE49-F238E27FC236}">
                  <a16:creationId xmlns:a16="http://schemas.microsoft.com/office/drawing/2014/main" id="{F85FCACF-EDA9-453C-A5D6-BF2566DAFF9C}"/>
                </a:ext>
              </a:extLst>
            </p:cNvPr>
            <p:cNvGrpSpPr/>
            <p:nvPr/>
          </p:nvGrpSpPr>
          <p:grpSpPr>
            <a:xfrm>
              <a:off x="11590982" y="5834233"/>
              <a:ext cx="225946" cy="222901"/>
              <a:chOff x="998296" y="2872194"/>
              <a:chExt cx="494663" cy="457200"/>
            </a:xfrm>
          </p:grpSpPr>
          <p:sp>
            <p:nvSpPr>
              <p:cNvPr id="250" name="Rectangle 249">
                <a:extLst>
                  <a:ext uri="{FF2B5EF4-FFF2-40B4-BE49-F238E27FC236}">
                    <a16:creationId xmlns:a16="http://schemas.microsoft.com/office/drawing/2014/main" id="{B8FF2CFB-182E-4135-B626-43F567217FBE}"/>
                  </a:ext>
                </a:extLst>
              </p:cNvPr>
              <p:cNvSpPr/>
              <p:nvPr/>
            </p:nvSpPr>
            <p:spPr bwMode="auto">
              <a:xfrm>
                <a:off x="1035759" y="2872194"/>
                <a:ext cx="457200" cy="4572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latin typeface="Segoe UI Semilight"/>
                </a:endParaRPr>
              </a:p>
            </p:txBody>
          </p:sp>
          <p:pic>
            <p:nvPicPr>
              <p:cNvPr id="251" name="Picture 4">
                <a:extLst>
                  <a:ext uri="{FF2B5EF4-FFF2-40B4-BE49-F238E27FC236}">
                    <a16:creationId xmlns:a16="http://schemas.microsoft.com/office/drawing/2014/main" id="{6904A70E-70A1-44DC-8C4E-BF8138197D26}"/>
                  </a:ext>
                </a:extLst>
              </p:cNvPr>
              <p:cNvPicPr>
                <a:picLocks noChangeAspect="1" noChangeArrowheads="1"/>
              </p:cNvPicPr>
              <p:nvPr/>
            </p:nvPicPr>
            <p:blipFill rotWithShape="1">
              <a:blip r:embed="rId34" cstate="screen">
                <a:extLst>
                  <a:ext uri="{28A0092B-C50C-407E-A947-70E740481C1C}">
                    <a14:useLocalDpi xmlns:a14="http://schemas.microsoft.com/office/drawing/2010/main"/>
                  </a:ext>
                </a:extLst>
              </a:blip>
              <a:srcRect/>
              <a:stretch/>
            </p:blipFill>
            <p:spPr bwMode="auto">
              <a:xfrm>
                <a:off x="998296" y="2908202"/>
                <a:ext cx="434578" cy="385183"/>
              </a:xfrm>
              <a:prstGeom prst="roundRect">
                <a:avLst>
                  <a:gd name="adj" fmla="val 19647"/>
                </a:avLst>
              </a:prstGeom>
              <a:noFill/>
              <a:extLst>
                <a:ext uri="{909E8E84-426E-40DD-AFC4-6F175D3DCCD1}">
                  <a14:hiddenFill xmlns:a14="http://schemas.microsoft.com/office/drawing/2010/main">
                    <a:solidFill>
                      <a:srgbClr val="FFFFFF"/>
                    </a:solidFill>
                  </a14:hiddenFill>
                </a:ext>
              </a:extLst>
            </p:spPr>
          </p:pic>
        </p:grpSp>
        <p:pic>
          <p:nvPicPr>
            <p:cNvPr id="246" name="Picture 54" descr="https://az495088.vo.msecnd.net/app-logo/amazonuk_215.png">
              <a:extLst>
                <a:ext uri="{FF2B5EF4-FFF2-40B4-BE49-F238E27FC236}">
                  <a16:creationId xmlns:a16="http://schemas.microsoft.com/office/drawing/2014/main" id="{E3AA766C-10C4-4B39-829D-A43372A8223F}"/>
                </a:ext>
              </a:extLst>
            </p:cNvPr>
            <p:cNvPicPr>
              <a:picLocks noChangeAspect="1" noChangeArrowheads="1"/>
            </p:cNvPicPr>
            <p:nvPr/>
          </p:nvPicPr>
          <p:blipFill>
            <a:blip r:embed="rId35" cstate="screen">
              <a:extLst>
                <a:ext uri="{28A0092B-C50C-407E-A947-70E740481C1C}">
                  <a14:useLocalDpi xmlns:a14="http://schemas.microsoft.com/office/drawing/2010/main"/>
                </a:ext>
              </a:extLst>
            </a:blip>
            <a:srcRect/>
            <a:stretch>
              <a:fillRect/>
            </a:stretch>
          </p:blipFill>
          <p:spPr bwMode="auto">
            <a:xfrm>
              <a:off x="11047841" y="5837683"/>
              <a:ext cx="208834" cy="222901"/>
            </a:xfrm>
            <a:prstGeom prst="rect">
              <a:avLst/>
            </a:prstGeom>
            <a:noFill/>
            <a:ln w="3175">
              <a:noFill/>
            </a:ln>
            <a:extLst>
              <a:ext uri="{909E8E84-426E-40DD-AFC4-6F175D3DCCD1}">
                <a14:hiddenFill xmlns:a14="http://schemas.microsoft.com/office/drawing/2010/main">
                  <a:solidFill>
                    <a:srgbClr val="FFFFFF"/>
                  </a:solidFill>
                </a14:hiddenFill>
              </a:ext>
            </a:extLst>
          </p:spPr>
        </p:pic>
        <p:pic>
          <p:nvPicPr>
            <p:cNvPr id="247" name="Picture 56" descr="https://az495088.vo.msecnd.net/app-logo/linkedin_215.png">
              <a:extLst>
                <a:ext uri="{FF2B5EF4-FFF2-40B4-BE49-F238E27FC236}">
                  <a16:creationId xmlns:a16="http://schemas.microsoft.com/office/drawing/2014/main" id="{0D28AD9D-7E73-4E88-BC24-B182E710D71A}"/>
                </a:ext>
              </a:extLst>
            </p:cNvPr>
            <p:cNvPicPr>
              <a:picLocks noChangeAspect="1" noChangeArrowheads="1"/>
            </p:cNvPicPr>
            <p:nvPr/>
          </p:nvPicPr>
          <p:blipFill>
            <a:blip r:embed="rId36" cstate="screen">
              <a:extLst>
                <a:ext uri="{28A0092B-C50C-407E-A947-70E740481C1C}">
                  <a14:useLocalDpi xmlns:a14="http://schemas.microsoft.com/office/drawing/2010/main"/>
                </a:ext>
              </a:extLst>
            </a:blip>
            <a:srcRect/>
            <a:stretch>
              <a:fillRect/>
            </a:stretch>
          </p:blipFill>
          <p:spPr bwMode="auto">
            <a:xfrm>
              <a:off x="11331173" y="5837683"/>
              <a:ext cx="208834" cy="222901"/>
            </a:xfrm>
            <a:prstGeom prst="rect">
              <a:avLst/>
            </a:prstGeom>
            <a:noFill/>
            <a:extLst>
              <a:ext uri="{909E8E84-426E-40DD-AFC4-6F175D3DCCD1}">
                <a14:hiddenFill xmlns:a14="http://schemas.microsoft.com/office/drawing/2010/main">
                  <a:solidFill>
                    <a:srgbClr val="FFFFFF"/>
                  </a:solidFill>
                </a14:hiddenFill>
              </a:ext>
            </a:extLst>
          </p:spPr>
        </p:pic>
        <p:sp>
          <p:nvSpPr>
            <p:cNvPr id="252" name="Freeform: Shape 251">
              <a:extLst>
                <a:ext uri="{FF2B5EF4-FFF2-40B4-BE49-F238E27FC236}">
                  <a16:creationId xmlns:a16="http://schemas.microsoft.com/office/drawing/2014/main" id="{65A46D5E-CC27-497B-93DB-C8338A381A6F}"/>
                </a:ext>
              </a:extLst>
            </p:cNvPr>
            <p:cNvSpPr>
              <a:spLocks noChangeAspect="1"/>
            </p:cNvSpPr>
            <p:nvPr/>
          </p:nvSpPr>
          <p:spPr bwMode="auto">
            <a:xfrm flipV="1">
              <a:off x="10548977" y="5412358"/>
              <a:ext cx="219071" cy="217654"/>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defRPr/>
              </a:pPr>
              <a:endParaRPr lang="en-US" sz="2353" kern="0" dirty="0">
                <a:gradFill>
                  <a:gsLst>
                    <a:gs pos="0">
                      <a:srgbClr val="282828"/>
                    </a:gs>
                    <a:gs pos="100000">
                      <a:srgbClr val="282828"/>
                    </a:gs>
                  </a:gsLst>
                  <a:lin ang="0" scaled="0"/>
                </a:gradFill>
                <a:latin typeface="Segoe UI Semilight"/>
                <a:ea typeface="Segoe UI" pitchFamily="34" charset="0"/>
                <a:cs typeface="Segoe UI" pitchFamily="34" charset="0"/>
              </a:endParaRPr>
            </a:p>
          </p:txBody>
        </p:sp>
        <p:grpSp>
          <p:nvGrpSpPr>
            <p:cNvPr id="257" name="Group 256">
              <a:extLst>
                <a:ext uri="{FF2B5EF4-FFF2-40B4-BE49-F238E27FC236}">
                  <a16:creationId xmlns:a16="http://schemas.microsoft.com/office/drawing/2014/main" id="{857E2F57-592E-4390-9837-B936E8E1EAA2}"/>
                </a:ext>
              </a:extLst>
            </p:cNvPr>
            <p:cNvGrpSpPr/>
            <p:nvPr/>
          </p:nvGrpSpPr>
          <p:grpSpPr>
            <a:xfrm>
              <a:off x="11517980" y="5571849"/>
              <a:ext cx="180170" cy="43659"/>
              <a:chOff x="6660452" y="3094221"/>
              <a:chExt cx="188672" cy="45719"/>
            </a:xfrm>
          </p:grpSpPr>
          <p:sp>
            <p:nvSpPr>
              <p:cNvPr id="258" name="Oval 257">
                <a:extLst>
                  <a:ext uri="{FF2B5EF4-FFF2-40B4-BE49-F238E27FC236}">
                    <a16:creationId xmlns:a16="http://schemas.microsoft.com/office/drawing/2014/main" id="{BE6771EB-D775-4B9D-AC5C-753315AA84B2}"/>
                  </a:ext>
                </a:extLst>
              </p:cNvPr>
              <p:cNvSpPr/>
              <p:nvPr/>
            </p:nvSpPr>
            <p:spPr bwMode="auto">
              <a:xfrm>
                <a:off x="6660452"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59" name="Oval 258">
                <a:extLst>
                  <a:ext uri="{FF2B5EF4-FFF2-40B4-BE49-F238E27FC236}">
                    <a16:creationId xmlns:a16="http://schemas.microsoft.com/office/drawing/2014/main" id="{1DAFF879-66C0-41FC-B839-1002ABA44B91}"/>
                  </a:ext>
                </a:extLst>
              </p:cNvPr>
              <p:cNvSpPr/>
              <p:nvPr/>
            </p:nvSpPr>
            <p:spPr bwMode="auto">
              <a:xfrm>
                <a:off x="6731928"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0" name="Oval 259">
                <a:extLst>
                  <a:ext uri="{FF2B5EF4-FFF2-40B4-BE49-F238E27FC236}">
                    <a16:creationId xmlns:a16="http://schemas.microsoft.com/office/drawing/2014/main" id="{6504B35C-6A59-432C-A781-C73F0A08FA6F}"/>
                  </a:ext>
                </a:extLst>
              </p:cNvPr>
              <p:cNvSpPr/>
              <p:nvPr/>
            </p:nvSpPr>
            <p:spPr bwMode="auto">
              <a:xfrm>
                <a:off x="6803404"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61" name="Group 260">
              <a:extLst>
                <a:ext uri="{FF2B5EF4-FFF2-40B4-BE49-F238E27FC236}">
                  <a16:creationId xmlns:a16="http://schemas.microsoft.com/office/drawing/2014/main" id="{5BF1C9D4-3E61-4D8D-99AA-74F2C3A49517}"/>
                </a:ext>
              </a:extLst>
            </p:cNvPr>
            <p:cNvGrpSpPr/>
            <p:nvPr/>
          </p:nvGrpSpPr>
          <p:grpSpPr>
            <a:xfrm>
              <a:off x="11823914" y="6001580"/>
              <a:ext cx="180281" cy="43659"/>
              <a:chOff x="6780146" y="3094221"/>
              <a:chExt cx="188795" cy="45719"/>
            </a:xfrm>
          </p:grpSpPr>
          <p:sp>
            <p:nvSpPr>
              <p:cNvPr id="262" name="Oval 261">
                <a:extLst>
                  <a:ext uri="{FF2B5EF4-FFF2-40B4-BE49-F238E27FC236}">
                    <a16:creationId xmlns:a16="http://schemas.microsoft.com/office/drawing/2014/main" id="{914DC3F3-F6E4-41E7-B449-20C29280B2F3}"/>
                  </a:ext>
                </a:extLst>
              </p:cNvPr>
              <p:cNvSpPr/>
              <p:nvPr/>
            </p:nvSpPr>
            <p:spPr bwMode="auto">
              <a:xfrm>
                <a:off x="6780146"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3" name="Oval 262">
                <a:extLst>
                  <a:ext uri="{FF2B5EF4-FFF2-40B4-BE49-F238E27FC236}">
                    <a16:creationId xmlns:a16="http://schemas.microsoft.com/office/drawing/2014/main" id="{FA75BA7C-EA42-47E5-8A9F-43E19988B791}"/>
                  </a:ext>
                </a:extLst>
              </p:cNvPr>
              <p:cNvSpPr/>
              <p:nvPr/>
            </p:nvSpPr>
            <p:spPr bwMode="auto">
              <a:xfrm>
                <a:off x="6851626"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4" name="Oval 263">
                <a:extLst>
                  <a:ext uri="{FF2B5EF4-FFF2-40B4-BE49-F238E27FC236}">
                    <a16:creationId xmlns:a16="http://schemas.microsoft.com/office/drawing/2014/main" id="{DCEE74EB-487F-453C-8D6B-357A0C81AD66}"/>
                  </a:ext>
                </a:extLst>
              </p:cNvPr>
              <p:cNvSpPr/>
              <p:nvPr/>
            </p:nvSpPr>
            <p:spPr bwMode="auto">
              <a:xfrm>
                <a:off x="6923222" y="3094221"/>
                <a:ext cx="45719"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cxnSp>
          <p:nvCxnSpPr>
            <p:cNvPr id="54" name="Straight Arrow Connector 53">
              <a:extLst>
                <a:ext uri="{FF2B5EF4-FFF2-40B4-BE49-F238E27FC236}">
                  <a16:creationId xmlns:a16="http://schemas.microsoft.com/office/drawing/2014/main" id="{434A1258-1515-401C-930A-E03C7196F14B}"/>
                </a:ext>
              </a:extLst>
            </p:cNvPr>
            <p:cNvCxnSpPr>
              <a:cxnSpLocks/>
            </p:cNvCxnSpPr>
            <p:nvPr/>
          </p:nvCxnSpPr>
          <p:spPr>
            <a:xfrm>
              <a:off x="10326095" y="5518647"/>
              <a:ext cx="15870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65" name="Picture 2" descr="Image result for google icon">
              <a:extLst>
                <a:ext uri="{FF2B5EF4-FFF2-40B4-BE49-F238E27FC236}">
                  <a16:creationId xmlns:a16="http://schemas.microsoft.com/office/drawing/2014/main" id="{25AA8A8C-24EA-49A6-AC3E-032840F8BEC8}"/>
                </a:ext>
              </a:extLst>
            </p:cNvPr>
            <p:cNvPicPr>
              <a:picLocks noChangeAspect="1" noChangeArrowheads="1"/>
            </p:cNvPicPr>
            <p:nvPr/>
          </p:nvPicPr>
          <p:blipFill>
            <a:blip r:embed="rId37" cstate="email">
              <a:extLst>
                <a:ext uri="{28A0092B-C50C-407E-A947-70E740481C1C}">
                  <a14:useLocalDpi xmlns:a14="http://schemas.microsoft.com/office/drawing/2010/main"/>
                </a:ext>
              </a:extLst>
            </a:blip>
            <a:srcRect/>
            <a:stretch>
              <a:fillRect/>
            </a:stretch>
          </p:blipFill>
          <p:spPr bwMode="auto">
            <a:xfrm>
              <a:off x="11187158" y="5427367"/>
              <a:ext cx="187504" cy="191221"/>
            </a:xfrm>
            <a:prstGeom prst="rect">
              <a:avLst/>
            </a:prstGeom>
            <a:noFill/>
            <a:extLst>
              <a:ext uri="{909E8E84-426E-40DD-AFC4-6F175D3DCCD1}">
                <a14:hiddenFill xmlns:a14="http://schemas.microsoft.com/office/drawing/2010/main">
                  <a:solidFill>
                    <a:srgbClr val="FFFFFF"/>
                  </a:solidFill>
                </a14:hiddenFill>
              </a:ext>
            </a:extLst>
          </p:spPr>
        </p:pic>
        <p:cxnSp>
          <p:nvCxnSpPr>
            <p:cNvPr id="266" name="Straight Arrow Connector 265">
              <a:extLst>
                <a:ext uri="{FF2B5EF4-FFF2-40B4-BE49-F238E27FC236}">
                  <a16:creationId xmlns:a16="http://schemas.microsoft.com/office/drawing/2014/main" id="{3DC13B3E-D903-4676-8B42-70779D6548C5}"/>
                </a:ext>
              </a:extLst>
            </p:cNvPr>
            <p:cNvCxnSpPr>
              <a:cxnSpLocks/>
            </p:cNvCxnSpPr>
            <p:nvPr/>
          </p:nvCxnSpPr>
          <p:spPr>
            <a:xfrm>
              <a:off x="10304164" y="5984604"/>
              <a:ext cx="15870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D641A615-2E3C-41D3-9D6E-C185E3C3E258}"/>
                </a:ext>
              </a:extLst>
            </p:cNvPr>
            <p:cNvCxnSpPr>
              <a:cxnSpLocks/>
            </p:cNvCxnSpPr>
            <p:nvPr/>
          </p:nvCxnSpPr>
          <p:spPr>
            <a:xfrm flipV="1">
              <a:off x="10300071" y="5724119"/>
              <a:ext cx="172607" cy="1061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5AA9C283-6166-49EA-88D1-53FEFAC1EA59}"/>
              </a:ext>
            </a:extLst>
          </p:cNvPr>
          <p:cNvSpPr/>
          <p:nvPr/>
        </p:nvSpPr>
        <p:spPr bwMode="auto">
          <a:xfrm>
            <a:off x="619125" y="140494"/>
            <a:ext cx="420234" cy="938659"/>
          </a:xfrm>
          <a:prstGeom prst="rect">
            <a:avLst/>
          </a:prstGeom>
          <a:noFill/>
          <a:ln w="28575">
            <a:solidFill>
              <a:srgbClr val="5D2E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994628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animEffect transition="in" filter="fade">
                                      <p:cBhvr>
                                        <p:cTn id="11" dur="500"/>
                                        <p:tgtEl>
                                          <p:spTgt spid="14">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animEffect transition="in" filter="fade">
                                      <p:cBhvr>
                                        <p:cTn id="15" dur="500"/>
                                        <p:tgtEl>
                                          <p:spTgt spid="1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0" end="0"/>
                                            </p:txEl>
                                          </p:spTgt>
                                        </p:tgtEl>
                                        <p:attrNameLst>
                                          <p:attrName>style.visibility</p:attrName>
                                        </p:attrNameLst>
                                      </p:cBhvr>
                                      <p:to>
                                        <p:strVal val="visible"/>
                                      </p:to>
                                    </p:set>
                                    <p:animEffect transition="in" filter="fade">
                                      <p:cBhvr>
                                        <p:cTn id="20" dur="500"/>
                                        <p:tgtEl>
                                          <p:spTgt spid="2">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animEffect transition="in" filter="fade">
                                      <p:cBhvr>
                                        <p:cTn id="27" dur="500"/>
                                        <p:tgtEl>
                                          <p:spTgt spid="2">
                                            <p:txEl>
                                              <p:pRg st="1" end="1"/>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6"/>
                                        </p:tgtEl>
                                        <p:attrNameLst>
                                          <p:attrName>style.visibility</p:attrName>
                                        </p:attrNameLst>
                                      </p:cBhvr>
                                      <p:to>
                                        <p:strVal val="visible"/>
                                      </p:to>
                                    </p:set>
                                    <p:animEffect transition="in" filter="fade">
                                      <p:cBhvr>
                                        <p:cTn id="30" dur="500"/>
                                        <p:tgtEl>
                                          <p:spTgt spid="146"/>
                                        </p:tgtEl>
                                      </p:cBhvr>
                                    </p:animEffect>
                                  </p:childTnLst>
                                </p:cTn>
                              </p:par>
                              <p:par>
                                <p:cTn id="31" presetID="10" presetClass="entr" presetSubtype="0" fill="hold" nodeType="withEffect">
                                  <p:stCondLst>
                                    <p:cond delay="0"/>
                                  </p:stCondLst>
                                  <p:childTnLst>
                                    <p:set>
                                      <p:cBhvr>
                                        <p:cTn id="32" dur="1" fill="hold">
                                          <p:stCondLst>
                                            <p:cond delay="0"/>
                                          </p:stCondLst>
                                        </p:cTn>
                                        <p:tgtEl>
                                          <p:spTgt spid="147"/>
                                        </p:tgtEl>
                                        <p:attrNameLst>
                                          <p:attrName>style.visibility</p:attrName>
                                        </p:attrNameLst>
                                      </p:cBhvr>
                                      <p:to>
                                        <p:strVal val="visible"/>
                                      </p:to>
                                    </p:set>
                                    <p:animEffect transition="in" filter="fade">
                                      <p:cBhvr>
                                        <p:cTn id="33" dur="500"/>
                                        <p:tgtEl>
                                          <p:spTgt spid="147"/>
                                        </p:tgtEl>
                                      </p:cBhvr>
                                    </p:animEffect>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par>
                          <p:cTn id="38" fill="hold">
                            <p:stCondLst>
                              <p:cond delay="1500"/>
                            </p:stCondLst>
                            <p:childTnLst>
                              <p:par>
                                <p:cTn id="39" presetID="10" presetClass="entr" presetSubtype="0" fill="hold" nodeType="afterEffect">
                                  <p:stCondLst>
                                    <p:cond delay="0"/>
                                  </p:stCondLst>
                                  <p:childTnLst>
                                    <p:set>
                                      <p:cBhvr>
                                        <p:cTn id="40" dur="1" fill="hold">
                                          <p:stCondLst>
                                            <p:cond delay="0"/>
                                          </p:stCondLst>
                                        </p:cTn>
                                        <p:tgtEl>
                                          <p:spTgt spid="2">
                                            <p:txEl>
                                              <p:pRg st="2" end="2"/>
                                            </p:txEl>
                                          </p:spTgt>
                                        </p:tgtEl>
                                        <p:attrNameLst>
                                          <p:attrName>style.visibility</p:attrName>
                                        </p:attrNameLst>
                                      </p:cBhvr>
                                      <p:to>
                                        <p:strVal val="visible"/>
                                      </p:to>
                                    </p:set>
                                    <p:animEffect transition="in" filter="fade">
                                      <p:cBhvr>
                                        <p:cTn id="41" dur="1000"/>
                                        <p:tgtEl>
                                          <p:spTgt spid="2">
                                            <p:txEl>
                                              <p:pRg st="2" end="2"/>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40"/>
                                        </p:tgtEl>
                                        <p:attrNameLst>
                                          <p:attrName>style.visibility</p:attrName>
                                        </p:attrNameLst>
                                      </p:cBhvr>
                                      <p:to>
                                        <p:strVal val="visible"/>
                                      </p:to>
                                    </p:set>
                                    <p:animEffect transition="in" filter="fade">
                                      <p:cBhvr>
                                        <p:cTn id="44" dur="500"/>
                                        <p:tgtEl>
                                          <p:spTgt spid="140"/>
                                        </p:tgtEl>
                                      </p:cBhvr>
                                    </p:animEffect>
                                  </p:childTnLst>
                                </p:cTn>
                              </p:par>
                              <p:par>
                                <p:cTn id="45" presetID="10" presetClass="entr" presetSubtype="0" fill="hold" nodeType="withEffect">
                                  <p:stCondLst>
                                    <p:cond delay="0"/>
                                  </p:stCondLst>
                                  <p:childTnLst>
                                    <p:set>
                                      <p:cBhvr>
                                        <p:cTn id="46" dur="1" fill="hold">
                                          <p:stCondLst>
                                            <p:cond delay="0"/>
                                          </p:stCondLst>
                                        </p:cTn>
                                        <p:tgtEl>
                                          <p:spTgt spid="141"/>
                                        </p:tgtEl>
                                        <p:attrNameLst>
                                          <p:attrName>style.visibility</p:attrName>
                                        </p:attrNameLst>
                                      </p:cBhvr>
                                      <p:to>
                                        <p:strVal val="visible"/>
                                      </p:to>
                                    </p:set>
                                    <p:animEffect transition="in" filter="fade">
                                      <p:cBhvr>
                                        <p:cTn id="47" dur="500"/>
                                        <p:tgtEl>
                                          <p:spTgt spid="14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
                                            <p:txEl>
                                              <p:pRg st="3" end="3"/>
                                            </p:txEl>
                                          </p:spTgt>
                                        </p:tgtEl>
                                        <p:attrNameLst>
                                          <p:attrName>style.visibility</p:attrName>
                                        </p:attrNameLst>
                                      </p:cBhvr>
                                      <p:to>
                                        <p:strVal val="visible"/>
                                      </p:to>
                                    </p:set>
                                    <p:animEffect transition="in" filter="fade">
                                      <p:cBhvr>
                                        <p:cTn id="52" dur="500"/>
                                        <p:tgtEl>
                                          <p:spTgt spid="14">
                                            <p:txEl>
                                              <p:pRg st="3" end="3"/>
                                            </p:txEl>
                                          </p:spTgt>
                                        </p:tgtEl>
                                      </p:cBhvr>
                                    </p:animEffec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2">
                                            <p:txEl>
                                              <p:pRg st="3" end="3"/>
                                            </p:txEl>
                                          </p:spTgt>
                                        </p:tgtEl>
                                        <p:attrNameLst>
                                          <p:attrName>style.visibility</p:attrName>
                                        </p:attrNameLst>
                                      </p:cBhvr>
                                      <p:to>
                                        <p:strVal val="visible"/>
                                      </p:to>
                                    </p:set>
                                    <p:animEffect transition="in" filter="fade">
                                      <p:cBhvr>
                                        <p:cTn id="56" dur="500"/>
                                        <p:tgtEl>
                                          <p:spTgt spid="2">
                                            <p:txEl>
                                              <p:pRg st="3" end="3"/>
                                            </p:txEl>
                                          </p:spTgt>
                                        </p:tgtEl>
                                      </p:cBhvr>
                                    </p:animEffect>
                                  </p:childTnLst>
                                </p:cTn>
                              </p:par>
                              <p:par>
                                <p:cTn id="57" presetID="10" presetClass="entr" presetSubtype="0" fill="hold" nodeType="withEffect">
                                  <p:stCondLst>
                                    <p:cond delay="500"/>
                                  </p:stCondLst>
                                  <p:childTnLst>
                                    <p:set>
                                      <p:cBhvr>
                                        <p:cTn id="58" dur="1" fill="hold">
                                          <p:stCondLst>
                                            <p:cond delay="0"/>
                                          </p:stCondLst>
                                        </p:cTn>
                                        <p:tgtEl>
                                          <p:spTgt spid="152"/>
                                        </p:tgtEl>
                                        <p:attrNameLst>
                                          <p:attrName>style.visibility</p:attrName>
                                        </p:attrNameLst>
                                      </p:cBhvr>
                                      <p:to>
                                        <p:strVal val="visible"/>
                                      </p:to>
                                    </p:set>
                                    <p:animEffect transition="in" filter="fade">
                                      <p:cBhvr>
                                        <p:cTn id="59" dur="500"/>
                                        <p:tgtEl>
                                          <p:spTgt spid="152"/>
                                        </p:tgtEl>
                                      </p:cBhvr>
                                    </p:animEffect>
                                  </p:childTnLst>
                                </p:cTn>
                              </p:par>
                            </p:childTnLst>
                          </p:cTn>
                        </p:par>
                        <p:par>
                          <p:cTn id="60" fill="hold">
                            <p:stCondLst>
                              <p:cond delay="1500"/>
                            </p:stCondLst>
                            <p:childTnLst>
                              <p:par>
                                <p:cTn id="61" presetID="6" presetClass="entr" presetSubtype="32" fill="hold" nodeType="afterEffect">
                                  <p:stCondLst>
                                    <p:cond delay="0"/>
                                  </p:stCondLst>
                                  <p:childTnLst>
                                    <p:set>
                                      <p:cBhvr>
                                        <p:cTn id="62" dur="1" fill="hold">
                                          <p:stCondLst>
                                            <p:cond delay="0"/>
                                          </p:stCondLst>
                                        </p:cTn>
                                        <p:tgtEl>
                                          <p:spTgt spid="52"/>
                                        </p:tgtEl>
                                        <p:attrNameLst>
                                          <p:attrName>style.visibility</p:attrName>
                                        </p:attrNameLst>
                                      </p:cBhvr>
                                      <p:to>
                                        <p:strVal val="visible"/>
                                      </p:to>
                                    </p:set>
                                    <p:animEffect transition="in" filter="circle(out)">
                                      <p:cBhvr>
                                        <p:cTn id="63" dur="1000"/>
                                        <p:tgtEl>
                                          <p:spTgt spid="52"/>
                                        </p:tgtEl>
                                      </p:cBhvr>
                                    </p:animEffect>
                                  </p:childTnLst>
                                </p:cTn>
                              </p:par>
                              <p:par>
                                <p:cTn id="64" presetID="26" presetClass="emph" presetSubtype="0" fill="hold" grpId="1" nodeType="withEffect">
                                  <p:stCondLst>
                                    <p:cond delay="500"/>
                                  </p:stCondLst>
                                  <p:childTnLst>
                                    <p:animEffect transition="out" filter="fade">
                                      <p:cBhvr>
                                        <p:cTn id="65" dur="500" tmFilter="0, 0; .2, .5; .8, .5; 1, 0"/>
                                        <p:tgtEl>
                                          <p:spTgt spid="140"/>
                                        </p:tgtEl>
                                      </p:cBhvr>
                                    </p:animEffect>
                                    <p:animScale>
                                      <p:cBhvr>
                                        <p:cTn id="66" dur="250" autoRev="1" fill="hold"/>
                                        <p:tgtEl>
                                          <p:spTgt spid="140"/>
                                        </p:tgtEl>
                                      </p:cBhvr>
                                      <p:by x="105000" y="105000"/>
                                    </p:animScale>
                                  </p:childTnLst>
                                </p:cTn>
                              </p:par>
                              <p:par>
                                <p:cTn id="67" presetID="26" presetClass="emph" presetSubtype="0" fill="hold" nodeType="withEffect">
                                  <p:stCondLst>
                                    <p:cond delay="500"/>
                                  </p:stCondLst>
                                  <p:childTnLst>
                                    <p:animEffect transition="out" filter="fade">
                                      <p:cBhvr>
                                        <p:cTn id="68" dur="500" tmFilter="0, 0; .2, .5; .8, .5; 1, 0"/>
                                        <p:tgtEl>
                                          <p:spTgt spid="141"/>
                                        </p:tgtEl>
                                      </p:cBhvr>
                                    </p:animEffect>
                                    <p:animScale>
                                      <p:cBhvr>
                                        <p:cTn id="69" dur="250" autoRev="1" fill="hold"/>
                                        <p:tgtEl>
                                          <p:spTgt spid="141"/>
                                        </p:tgtEl>
                                      </p:cBhvr>
                                      <p:by x="105000" y="105000"/>
                                    </p:animScale>
                                  </p:childTnLst>
                                </p:cTn>
                              </p:par>
                            </p:childTnLst>
                          </p:cTn>
                        </p:par>
                        <p:par>
                          <p:cTn id="70" fill="hold">
                            <p:stCondLst>
                              <p:cond delay="2500"/>
                            </p:stCondLst>
                            <p:childTnLst>
                              <p:par>
                                <p:cTn id="71" presetID="26" presetClass="emph" presetSubtype="0" fill="hold" nodeType="afterEffect">
                                  <p:stCondLst>
                                    <p:cond delay="0"/>
                                  </p:stCondLst>
                                  <p:childTnLst>
                                    <p:animEffect transition="out" filter="fade">
                                      <p:cBhvr>
                                        <p:cTn id="72" dur="500" tmFilter="0, 0; .2, .5; .8, .5; 1, 0"/>
                                        <p:tgtEl>
                                          <p:spTgt spid="27"/>
                                        </p:tgtEl>
                                      </p:cBhvr>
                                    </p:animEffect>
                                    <p:animScale>
                                      <p:cBhvr>
                                        <p:cTn id="73" dur="250" autoRev="1" fill="hold"/>
                                        <p:tgtEl>
                                          <p:spTgt spid="27"/>
                                        </p:tgtEl>
                                      </p:cBhvr>
                                      <p:by x="105000" y="105000"/>
                                    </p:animScale>
                                  </p:childTnLst>
                                </p:cTn>
                              </p:par>
                            </p:childTnLst>
                          </p:cTn>
                        </p:par>
                        <p:par>
                          <p:cTn id="74" fill="hold">
                            <p:stCondLst>
                              <p:cond delay="3000"/>
                            </p:stCondLst>
                            <p:childTnLst>
                              <p:par>
                                <p:cTn id="75" presetID="10" presetClass="entr" presetSubtype="0" fill="hold" grpId="0" nodeType="afterEffect">
                                  <p:stCondLst>
                                    <p:cond delay="0"/>
                                  </p:stCondLst>
                                  <p:childTnLst>
                                    <p:set>
                                      <p:cBhvr>
                                        <p:cTn id="76" dur="1" fill="hold">
                                          <p:stCondLst>
                                            <p:cond delay="0"/>
                                          </p:stCondLst>
                                        </p:cTn>
                                        <p:tgtEl>
                                          <p:spTgt spid="183"/>
                                        </p:tgtEl>
                                        <p:attrNameLst>
                                          <p:attrName>style.visibility</p:attrName>
                                        </p:attrNameLst>
                                      </p:cBhvr>
                                      <p:to>
                                        <p:strVal val="visible"/>
                                      </p:to>
                                    </p:set>
                                    <p:animEffect transition="in" filter="fade">
                                      <p:cBhvr>
                                        <p:cTn id="77" dur="500"/>
                                        <p:tgtEl>
                                          <p:spTgt spid="183"/>
                                        </p:tgtEl>
                                      </p:cBhvr>
                                    </p:animEffect>
                                  </p:childTnLst>
                                </p:cTn>
                              </p:par>
                            </p:childTnLst>
                          </p:cTn>
                        </p:par>
                        <p:par>
                          <p:cTn id="78" fill="hold">
                            <p:stCondLst>
                              <p:cond delay="3500"/>
                            </p:stCondLst>
                            <p:childTnLst>
                              <p:par>
                                <p:cTn id="79" presetID="10" presetClass="entr" presetSubtype="0" fill="hold" nodeType="afterEffect">
                                  <p:stCondLst>
                                    <p:cond delay="0"/>
                                  </p:stCondLst>
                                  <p:childTnLst>
                                    <p:set>
                                      <p:cBhvr>
                                        <p:cTn id="80" dur="1" fill="hold">
                                          <p:stCondLst>
                                            <p:cond delay="0"/>
                                          </p:stCondLst>
                                        </p:cTn>
                                        <p:tgtEl>
                                          <p:spTgt spid="68"/>
                                        </p:tgtEl>
                                        <p:attrNameLst>
                                          <p:attrName>style.visibility</p:attrName>
                                        </p:attrNameLst>
                                      </p:cBhvr>
                                      <p:to>
                                        <p:strVal val="visible"/>
                                      </p:to>
                                    </p:set>
                                    <p:animEffect transition="in" filter="fade">
                                      <p:cBhvr>
                                        <p:cTn id="81" dur="500"/>
                                        <p:tgtEl>
                                          <p:spTgt spid="68"/>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65"/>
                                        </p:tgtEl>
                                        <p:attrNameLst>
                                          <p:attrName>style.visibility</p:attrName>
                                        </p:attrNameLst>
                                      </p:cBhvr>
                                      <p:to>
                                        <p:strVal val="visible"/>
                                      </p:to>
                                    </p:set>
                                    <p:animEffect transition="in" filter="fade">
                                      <p:cBhvr>
                                        <p:cTn id="84" dur="500"/>
                                        <p:tgtEl>
                                          <p:spTgt spid="65"/>
                                        </p:tgtEl>
                                      </p:cBhvr>
                                    </p:animEffect>
                                  </p:childTnLst>
                                </p:cTn>
                              </p:par>
                            </p:childTnLst>
                          </p:cTn>
                        </p:par>
                        <p:par>
                          <p:cTn id="85" fill="hold">
                            <p:stCondLst>
                              <p:cond delay="4000"/>
                            </p:stCondLst>
                            <p:childTnLst>
                              <p:par>
                                <p:cTn id="86" presetID="10" presetClass="entr" presetSubtype="0" fill="hold" nodeType="after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fade">
                                      <p:cBhvr>
                                        <p:cTn id="88" dur="500"/>
                                        <p:tgtEl>
                                          <p:spTgt spid="3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5"/>
                                        </p:tgtEl>
                                        <p:attrNameLst>
                                          <p:attrName>style.visibility</p:attrName>
                                        </p:attrNameLst>
                                      </p:cBhvr>
                                      <p:to>
                                        <p:strVal val="visible"/>
                                      </p:to>
                                    </p:set>
                                    <p:animEffect transition="in" filter="fade">
                                      <p:cBhvr>
                                        <p:cTn id="91" dur="500"/>
                                        <p:tgtEl>
                                          <p:spTgt spid="25"/>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12"/>
                                        </p:tgtEl>
                                        <p:attrNameLst>
                                          <p:attrName>style.visibility</p:attrName>
                                        </p:attrNameLst>
                                      </p:cBhvr>
                                      <p:to>
                                        <p:strVal val="visible"/>
                                      </p:to>
                                    </p:set>
                                    <p:animEffect transition="in" filter="fade">
                                      <p:cBhvr>
                                        <p:cTn id="96" dur="500"/>
                                        <p:tgtEl>
                                          <p:spTgt spid="12"/>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20"/>
                                        </p:tgtEl>
                                        <p:attrNameLst>
                                          <p:attrName>style.visibility</p:attrName>
                                        </p:attrNameLst>
                                      </p:cBhvr>
                                      <p:to>
                                        <p:strVal val="visible"/>
                                      </p:to>
                                    </p:set>
                                    <p:animEffect transition="in" filter="fade">
                                      <p:cBhvr>
                                        <p:cTn id="100" dur="500"/>
                                        <p:tgtEl>
                                          <p:spTgt spid="20"/>
                                        </p:tgtEl>
                                      </p:cBhvr>
                                    </p:animEffect>
                                  </p:childTnLst>
                                </p:cTn>
                              </p:par>
                            </p:childTnLst>
                          </p:cTn>
                        </p:par>
                        <p:par>
                          <p:cTn id="101" fill="hold">
                            <p:stCondLst>
                              <p:cond delay="1000"/>
                            </p:stCondLst>
                            <p:childTnLst>
                              <p:par>
                                <p:cTn id="102" presetID="10" presetClass="entr" presetSubtype="0" fill="hold" nodeType="afterEffect">
                                  <p:stCondLst>
                                    <p:cond delay="0"/>
                                  </p:stCondLst>
                                  <p:childTnLst>
                                    <p:set>
                                      <p:cBhvr>
                                        <p:cTn id="103" dur="1" fill="hold">
                                          <p:stCondLst>
                                            <p:cond delay="0"/>
                                          </p:stCondLst>
                                        </p:cTn>
                                        <p:tgtEl>
                                          <p:spTgt spid="8"/>
                                        </p:tgtEl>
                                        <p:attrNameLst>
                                          <p:attrName>style.visibility</p:attrName>
                                        </p:attrNameLst>
                                      </p:cBhvr>
                                      <p:to>
                                        <p:strVal val="visible"/>
                                      </p:to>
                                    </p:set>
                                    <p:animEffect transition="in" filter="fade">
                                      <p:cBhvr>
                                        <p:cTn id="104" dur="500"/>
                                        <p:tgtEl>
                                          <p:spTgt spid="8"/>
                                        </p:tgtEl>
                                      </p:cBhvr>
                                    </p:animEffect>
                                  </p:childTnLst>
                                </p:cTn>
                              </p:par>
                            </p:childTnLst>
                          </p:cTn>
                        </p:par>
                        <p:par>
                          <p:cTn id="105" fill="hold">
                            <p:stCondLst>
                              <p:cond delay="1500"/>
                            </p:stCondLst>
                            <p:childTnLst>
                              <p:par>
                                <p:cTn id="106" presetID="10" presetClass="entr" presetSubtype="0" fill="hold" nodeType="afterEffect">
                                  <p:stCondLst>
                                    <p:cond delay="0"/>
                                  </p:stCondLst>
                                  <p:childTnLst>
                                    <p:set>
                                      <p:cBhvr>
                                        <p:cTn id="107" dur="1" fill="hold">
                                          <p:stCondLst>
                                            <p:cond delay="0"/>
                                          </p:stCondLst>
                                        </p:cTn>
                                        <p:tgtEl>
                                          <p:spTgt spid="26"/>
                                        </p:tgtEl>
                                        <p:attrNameLst>
                                          <p:attrName>style.visibility</p:attrName>
                                        </p:attrNameLst>
                                      </p:cBhvr>
                                      <p:to>
                                        <p:strVal val="visible"/>
                                      </p:to>
                                    </p:set>
                                    <p:animEffect transition="in" filter="fade">
                                      <p:cBhvr>
                                        <p:cTn id="108" dur="500"/>
                                        <p:tgtEl>
                                          <p:spTgt spid="26"/>
                                        </p:tgtEl>
                                      </p:cBhvr>
                                    </p:animEffect>
                                  </p:childTnLst>
                                </p:cTn>
                              </p:par>
                            </p:childTnLst>
                          </p:cTn>
                        </p:par>
                        <p:par>
                          <p:cTn id="109" fill="hold">
                            <p:stCondLst>
                              <p:cond delay="2000"/>
                            </p:stCondLst>
                            <p:childTnLst>
                              <p:par>
                                <p:cTn id="110" presetID="10" presetClass="entr" presetSubtype="0" fill="hold" nodeType="afterEffect">
                                  <p:stCondLst>
                                    <p:cond delay="0"/>
                                  </p:stCondLst>
                                  <p:childTnLst>
                                    <p:set>
                                      <p:cBhvr>
                                        <p:cTn id="111" dur="1" fill="hold">
                                          <p:stCondLst>
                                            <p:cond delay="0"/>
                                          </p:stCondLst>
                                        </p:cTn>
                                        <p:tgtEl>
                                          <p:spTgt spid="64"/>
                                        </p:tgtEl>
                                        <p:attrNameLst>
                                          <p:attrName>style.visibility</p:attrName>
                                        </p:attrNameLst>
                                      </p:cBhvr>
                                      <p:to>
                                        <p:strVal val="visible"/>
                                      </p:to>
                                    </p:set>
                                    <p:animEffect transition="in" filter="fade">
                                      <p:cBhvr>
                                        <p:cTn id="112" dur="500"/>
                                        <p:tgtEl>
                                          <p:spTgt spid="64"/>
                                        </p:tgtEl>
                                      </p:cBhvr>
                                    </p:animEffect>
                                  </p:childTnLst>
                                </p:cTn>
                              </p:par>
                            </p:childTnLst>
                          </p:cTn>
                        </p:par>
                        <p:par>
                          <p:cTn id="113" fill="hold">
                            <p:stCondLst>
                              <p:cond delay="2500"/>
                            </p:stCondLst>
                            <p:childTnLst>
                              <p:par>
                                <p:cTn id="114" presetID="10" presetClass="entr" presetSubtype="0" fill="hold" nodeType="afterEffect">
                                  <p:stCondLst>
                                    <p:cond delay="0"/>
                                  </p:stCondLst>
                                  <p:childTnLst>
                                    <p:set>
                                      <p:cBhvr>
                                        <p:cTn id="115" dur="1" fill="hold">
                                          <p:stCondLst>
                                            <p:cond delay="0"/>
                                          </p:stCondLst>
                                        </p:cTn>
                                        <p:tgtEl>
                                          <p:spTgt spid="5"/>
                                        </p:tgtEl>
                                        <p:attrNameLst>
                                          <p:attrName>style.visibility</p:attrName>
                                        </p:attrNameLst>
                                      </p:cBhvr>
                                      <p:to>
                                        <p:strVal val="visible"/>
                                      </p:to>
                                    </p:set>
                                    <p:animEffect transition="in" filter="fade">
                                      <p:cBhvr>
                                        <p:cTn id="116" dur="500"/>
                                        <p:tgtEl>
                                          <p:spTgt spid="5"/>
                                        </p:tgtEl>
                                      </p:cBhvr>
                                    </p:animEffect>
                                  </p:childTnLst>
                                </p:cTn>
                              </p:par>
                            </p:childTnLst>
                          </p:cTn>
                        </p:par>
                        <p:par>
                          <p:cTn id="117" fill="hold">
                            <p:stCondLst>
                              <p:cond delay="3000"/>
                            </p:stCondLst>
                            <p:childTnLst>
                              <p:par>
                                <p:cTn id="118" presetID="10" presetClass="entr" presetSubtype="0" fill="hold" nodeType="afterEffect">
                                  <p:stCondLst>
                                    <p:cond delay="0"/>
                                  </p:stCondLst>
                                  <p:childTnLst>
                                    <p:set>
                                      <p:cBhvr>
                                        <p:cTn id="119" dur="1" fill="hold">
                                          <p:stCondLst>
                                            <p:cond delay="0"/>
                                          </p:stCondLst>
                                        </p:cTn>
                                        <p:tgtEl>
                                          <p:spTgt spid="63"/>
                                        </p:tgtEl>
                                        <p:attrNameLst>
                                          <p:attrName>style.visibility</p:attrName>
                                        </p:attrNameLst>
                                      </p:cBhvr>
                                      <p:to>
                                        <p:strVal val="visible"/>
                                      </p:to>
                                    </p:set>
                                    <p:animEffect transition="in" filter="fade">
                                      <p:cBhvr>
                                        <p:cTn id="120" dur="500"/>
                                        <p:tgtEl>
                                          <p:spTgt spid="63"/>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15"/>
                                        </p:tgtEl>
                                        <p:attrNameLst>
                                          <p:attrName>style.visibility</p:attrName>
                                        </p:attrNameLst>
                                      </p:cBhvr>
                                      <p:to>
                                        <p:strVal val="visible"/>
                                      </p:to>
                                    </p:set>
                                    <p:animEffect transition="in" filter="fade">
                                      <p:cBhvr>
                                        <p:cTn id="125" dur="500"/>
                                        <p:tgtEl>
                                          <p:spTgt spid="15"/>
                                        </p:tgtEl>
                                      </p:cBhvr>
                                    </p:animEffect>
                                  </p:childTnLst>
                                </p:cTn>
                              </p:par>
                            </p:childTnLst>
                          </p:cTn>
                        </p:par>
                        <p:par>
                          <p:cTn id="126" fill="hold">
                            <p:stCondLst>
                              <p:cond delay="500"/>
                            </p:stCondLst>
                            <p:childTnLst>
                              <p:par>
                                <p:cTn id="127" presetID="10" presetClass="entr" presetSubtype="0" fill="hold" grpId="0" nodeType="afterEffect">
                                  <p:stCondLst>
                                    <p:cond delay="0"/>
                                  </p:stCondLst>
                                  <p:childTnLst>
                                    <p:set>
                                      <p:cBhvr>
                                        <p:cTn id="128" dur="1" fill="hold">
                                          <p:stCondLst>
                                            <p:cond delay="0"/>
                                          </p:stCondLst>
                                        </p:cTn>
                                        <p:tgtEl>
                                          <p:spTgt spid="17"/>
                                        </p:tgtEl>
                                        <p:attrNameLst>
                                          <p:attrName>style.visibility</p:attrName>
                                        </p:attrNameLst>
                                      </p:cBhvr>
                                      <p:to>
                                        <p:strVal val="visible"/>
                                      </p:to>
                                    </p:set>
                                    <p:animEffect transition="in" filter="fade">
                                      <p:cBhvr>
                                        <p:cTn id="129" dur="500"/>
                                        <p:tgtEl>
                                          <p:spTgt spid="17"/>
                                        </p:tgtEl>
                                      </p:cBhvr>
                                    </p:animEffect>
                                  </p:childTnLst>
                                </p:cTn>
                              </p:par>
                            </p:childTnLst>
                          </p:cTn>
                        </p:par>
                        <p:par>
                          <p:cTn id="130" fill="hold">
                            <p:stCondLst>
                              <p:cond delay="1000"/>
                            </p:stCondLst>
                            <p:childTnLst>
                              <p:par>
                                <p:cTn id="131" presetID="22" presetClass="entr" presetSubtype="8" fill="hold" nodeType="afterEffect">
                                  <p:stCondLst>
                                    <p:cond delay="0"/>
                                  </p:stCondLst>
                                  <p:childTnLst>
                                    <p:set>
                                      <p:cBhvr>
                                        <p:cTn id="132" dur="1" fill="hold">
                                          <p:stCondLst>
                                            <p:cond delay="0"/>
                                          </p:stCondLst>
                                        </p:cTn>
                                        <p:tgtEl>
                                          <p:spTgt spid="61"/>
                                        </p:tgtEl>
                                        <p:attrNameLst>
                                          <p:attrName>style.visibility</p:attrName>
                                        </p:attrNameLst>
                                      </p:cBhvr>
                                      <p:to>
                                        <p:strVal val="visible"/>
                                      </p:to>
                                    </p:set>
                                    <p:animEffect transition="in" filter="wipe(left)">
                                      <p:cBhvr>
                                        <p:cTn id="13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animBg="1"/>
      <p:bldP spid="140" grpId="1" animBg="1"/>
      <p:bldP spid="146" grpId="0" animBg="1"/>
      <p:bldP spid="12" grpId="0"/>
      <p:bldP spid="20" grpId="0"/>
      <p:bldP spid="25" grpId="0"/>
      <p:bldP spid="65" grpId="0"/>
      <p:bldP spid="183" grpId="0" animBg="1"/>
      <p:bldP spid="15" grpId="0"/>
      <p:bldP spid="1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5A4FF-A37A-4715-8B03-66925B134418}"/>
              </a:ext>
            </a:extLst>
          </p:cNvPr>
          <p:cNvSpPr>
            <a:spLocks noGrp="1"/>
          </p:cNvSpPr>
          <p:nvPr>
            <p:ph type="title"/>
          </p:nvPr>
        </p:nvSpPr>
        <p:spPr/>
        <p:txBody>
          <a:bodyPr/>
          <a:lstStyle/>
          <a:p>
            <a:r>
              <a:rPr lang="en-US" dirty="0"/>
              <a:t>Azure Security Reference Model</a:t>
            </a:r>
          </a:p>
        </p:txBody>
      </p:sp>
      <p:grpSp>
        <p:nvGrpSpPr>
          <p:cNvPr id="58" name="Group 57">
            <a:extLst>
              <a:ext uri="{FF2B5EF4-FFF2-40B4-BE49-F238E27FC236}">
                <a16:creationId xmlns:a16="http://schemas.microsoft.com/office/drawing/2014/main" id="{9FA98146-D060-48EC-9873-CCA0219AC3A0}"/>
              </a:ext>
            </a:extLst>
          </p:cNvPr>
          <p:cNvGrpSpPr/>
          <p:nvPr/>
        </p:nvGrpSpPr>
        <p:grpSpPr>
          <a:xfrm>
            <a:off x="456203" y="4048236"/>
            <a:ext cx="11274014" cy="457200"/>
            <a:chOff x="456203" y="4636028"/>
            <a:chExt cx="11274014" cy="457200"/>
          </a:xfrm>
        </p:grpSpPr>
        <p:sp>
          <p:nvSpPr>
            <p:cNvPr id="60" name="Rectangle 59">
              <a:extLst>
                <a:ext uri="{FF2B5EF4-FFF2-40B4-BE49-F238E27FC236}">
                  <a16:creationId xmlns:a16="http://schemas.microsoft.com/office/drawing/2014/main" id="{E6CE35D9-9D51-45E9-822C-548461555284}"/>
                </a:ext>
              </a:extLst>
            </p:cNvPr>
            <p:cNvSpPr/>
            <p:nvPr/>
          </p:nvSpPr>
          <p:spPr bwMode="auto">
            <a:xfrm>
              <a:off x="456203" y="4636028"/>
              <a:ext cx="11274014" cy="457200"/>
            </a:xfrm>
            <a:prstGeom prst="rect">
              <a:avLst/>
            </a:prstGeom>
            <a:solidFill>
              <a:schemeClr val="accent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11680"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w="3175">
                    <a:noFill/>
                  </a:ln>
                  <a:gradFill>
                    <a:gsLst>
                      <a:gs pos="0">
                        <a:srgbClr val="FFFFFF"/>
                      </a:gs>
                      <a:gs pos="100000">
                        <a:srgbClr val="FFFFFF"/>
                      </a:gs>
                    </a:gsLst>
                    <a:lin ang="0" scaled="0"/>
                  </a:gradFill>
                  <a:effectLst/>
                  <a:uLnTx/>
                  <a:uFillTx/>
                  <a:latin typeface="Segoe UI"/>
                  <a:ea typeface="Segoe UI Black" pitchFamily="34"/>
                  <a:cs typeface="+mn-cs"/>
                </a:rPr>
                <a:t>Identity &amp; Access M</a:t>
              </a:r>
              <a:r>
                <a:rPr kumimoji="0" lang="en-US" sz="1400" b="1" i="0" u="none" strike="noStrike" kern="0" cap="none" spc="0" normalizeH="0" baseline="0" noProof="0" dirty="0" err="1">
                  <a:ln w="3175">
                    <a:noFill/>
                  </a:ln>
                  <a:gradFill>
                    <a:gsLst>
                      <a:gs pos="0">
                        <a:srgbClr val="FFFFFF"/>
                      </a:gs>
                      <a:gs pos="100000">
                        <a:srgbClr val="FFFFFF"/>
                      </a:gs>
                    </a:gsLst>
                    <a:lin ang="0" scaled="0"/>
                  </a:gradFill>
                  <a:effectLst/>
                  <a:uLnTx/>
                  <a:uFillTx/>
                  <a:latin typeface="Segoe UI"/>
                  <a:ea typeface="Segoe UI Black" pitchFamily="34"/>
                  <a:cs typeface="+mn-cs"/>
                </a:rPr>
                <a:t>anagement</a:t>
              </a:r>
              <a:endParaRPr kumimoji="0" lang="en-US" sz="1400" b="1" i="0" u="none" strike="noStrike" kern="0" cap="none" spc="0" normalizeH="0" baseline="0" noProof="0" dirty="0">
                <a:ln w="3175">
                  <a:noFill/>
                </a:ln>
                <a:gradFill>
                  <a:gsLst>
                    <a:gs pos="0">
                      <a:srgbClr val="FFFFFF"/>
                    </a:gs>
                    <a:gs pos="100000">
                      <a:srgbClr val="FFFFFF"/>
                    </a:gs>
                  </a:gsLst>
                  <a:lin ang="0" scaled="0"/>
                </a:gradFill>
                <a:effectLst/>
                <a:uLnTx/>
                <a:uFillTx/>
                <a:latin typeface="Segoe UI"/>
                <a:ea typeface="Segoe UI Black" pitchFamily="34"/>
                <a:cs typeface="+mn-cs"/>
              </a:endParaRPr>
            </a:p>
          </p:txBody>
        </p:sp>
        <p:sp>
          <p:nvSpPr>
            <p:cNvPr id="63" name="people_5">
              <a:extLst>
                <a:ext uri="{FF2B5EF4-FFF2-40B4-BE49-F238E27FC236}">
                  <a16:creationId xmlns:a16="http://schemas.microsoft.com/office/drawing/2014/main" id="{1D04EF00-3312-4C27-9A40-AD0D9376E339}"/>
                </a:ext>
              </a:extLst>
            </p:cNvPr>
            <p:cNvSpPr>
              <a:spLocks noChangeAspect="1" noEditPoints="1"/>
            </p:cNvSpPr>
            <p:nvPr/>
          </p:nvSpPr>
          <p:spPr bwMode="auto">
            <a:xfrm>
              <a:off x="2019737" y="4730601"/>
              <a:ext cx="269122" cy="268054"/>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70" name="Group 69">
            <a:extLst>
              <a:ext uri="{FF2B5EF4-FFF2-40B4-BE49-F238E27FC236}">
                <a16:creationId xmlns:a16="http://schemas.microsoft.com/office/drawing/2014/main" id="{B1C80ABF-DCC1-4FC5-96F2-14E2F0A7C549}"/>
              </a:ext>
            </a:extLst>
          </p:cNvPr>
          <p:cNvGrpSpPr/>
          <p:nvPr/>
        </p:nvGrpSpPr>
        <p:grpSpPr>
          <a:xfrm>
            <a:off x="456203" y="4551976"/>
            <a:ext cx="11274014" cy="457200"/>
            <a:chOff x="456203" y="5182760"/>
            <a:chExt cx="11274014" cy="457200"/>
          </a:xfrm>
        </p:grpSpPr>
        <p:sp>
          <p:nvSpPr>
            <p:cNvPr id="71" name="Rectangle 70">
              <a:extLst>
                <a:ext uri="{FF2B5EF4-FFF2-40B4-BE49-F238E27FC236}">
                  <a16:creationId xmlns:a16="http://schemas.microsoft.com/office/drawing/2014/main" id="{4FA5B449-3E52-4127-8D87-D5640262226D}"/>
                </a:ext>
              </a:extLst>
            </p:cNvPr>
            <p:cNvSpPr/>
            <p:nvPr/>
          </p:nvSpPr>
          <p:spPr bwMode="auto">
            <a:xfrm>
              <a:off x="456203" y="5182760"/>
              <a:ext cx="11274014" cy="457200"/>
            </a:xfrm>
            <a:prstGeom prst="rect">
              <a:avLst/>
            </a:prstGeom>
            <a:solidFill>
              <a:schemeClr val="accent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11680"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w="3175">
                    <a:noFill/>
                  </a:ln>
                  <a:gradFill>
                    <a:gsLst>
                      <a:gs pos="0">
                        <a:srgbClr val="FFFFFF"/>
                      </a:gs>
                      <a:gs pos="100000">
                        <a:srgbClr val="FFFFFF"/>
                      </a:gs>
                    </a:gsLst>
                    <a:lin ang="0" scaled="0"/>
                  </a:gradFill>
                  <a:effectLst/>
                  <a:uLnTx/>
                  <a:uFillTx/>
                  <a:latin typeface="Segoe UI"/>
                  <a:ea typeface="Segoe UI Black" pitchFamily="34"/>
                  <a:cs typeface="+mn-cs"/>
                </a:rPr>
                <a:t>Network Security &amp; Containment</a:t>
              </a:r>
            </a:p>
          </p:txBody>
        </p:sp>
        <p:sp>
          <p:nvSpPr>
            <p:cNvPr id="72" name="network">
              <a:extLst>
                <a:ext uri="{FF2B5EF4-FFF2-40B4-BE49-F238E27FC236}">
                  <a16:creationId xmlns:a16="http://schemas.microsoft.com/office/drawing/2014/main" id="{C21FB464-A233-4917-B6CE-A039C971E556}"/>
                </a:ext>
              </a:extLst>
            </p:cNvPr>
            <p:cNvSpPr>
              <a:spLocks noChangeAspect="1" noEditPoints="1"/>
            </p:cNvSpPr>
            <p:nvPr/>
          </p:nvSpPr>
          <p:spPr bwMode="auto">
            <a:xfrm>
              <a:off x="2031420" y="5277333"/>
              <a:ext cx="257439" cy="268055"/>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743EA58C-1423-4C7F-A5CE-74176E243F9A}"/>
              </a:ext>
            </a:extLst>
          </p:cNvPr>
          <p:cNvGrpSpPr/>
          <p:nvPr/>
        </p:nvGrpSpPr>
        <p:grpSpPr>
          <a:xfrm>
            <a:off x="456203" y="5055716"/>
            <a:ext cx="11274014" cy="457200"/>
            <a:chOff x="456203" y="5729492"/>
            <a:chExt cx="11274014" cy="457200"/>
          </a:xfrm>
        </p:grpSpPr>
        <p:sp>
          <p:nvSpPr>
            <p:cNvPr id="74" name="Rectangle 73">
              <a:extLst>
                <a:ext uri="{FF2B5EF4-FFF2-40B4-BE49-F238E27FC236}">
                  <a16:creationId xmlns:a16="http://schemas.microsoft.com/office/drawing/2014/main" id="{8FD2C04D-C2E8-4D28-A0E4-16BBD6DDD04B}"/>
                </a:ext>
              </a:extLst>
            </p:cNvPr>
            <p:cNvSpPr/>
            <p:nvPr/>
          </p:nvSpPr>
          <p:spPr bwMode="auto">
            <a:xfrm>
              <a:off x="456203" y="5729492"/>
              <a:ext cx="11274014" cy="457200"/>
            </a:xfrm>
            <a:prstGeom prst="rect">
              <a:avLst/>
            </a:prstGeom>
            <a:solidFill>
              <a:schemeClr val="accent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11680" tIns="143428" rIns="179285" bIns="143428" numCol="1" spcCol="0" rtlCol="0" fromWordArt="0" anchor="t" anchorCtr="0" forceAA="0" compatLnSpc="1">
              <a:prstTxWarp prst="textNoShape">
                <a:avLst/>
              </a:prstTxWarp>
              <a:noAutofit/>
            </a:bodyPr>
            <a:lstStyle/>
            <a:p>
              <a:pPr lvl="0" defTabSz="914102" fontAlgn="base">
                <a:lnSpc>
                  <a:spcPct val="90000"/>
                </a:lnSpc>
                <a:spcBef>
                  <a:spcPct val="0"/>
                </a:spcBef>
                <a:spcAft>
                  <a:spcPct val="0"/>
                </a:spcAft>
                <a:defRPr/>
              </a:pPr>
              <a:r>
                <a:rPr lang="en-US" sz="1400" b="1" kern="0" dirty="0">
                  <a:ln w="3175">
                    <a:noFill/>
                  </a:ln>
                  <a:gradFill>
                    <a:gsLst>
                      <a:gs pos="0">
                        <a:srgbClr val="FFFFFF"/>
                      </a:gs>
                      <a:gs pos="100000">
                        <a:srgbClr val="FFFFFF"/>
                      </a:gs>
                    </a:gsLst>
                    <a:lin ang="0" scaled="0"/>
                  </a:gradFill>
                  <a:ea typeface="Segoe UI Black" pitchFamily="34"/>
                </a:rPr>
                <a:t>Storage &amp; Information Protection</a:t>
              </a:r>
              <a:endParaRPr kumimoji="0" lang="en-US" sz="1400" b="1" i="0" u="none" strike="noStrike" kern="0" cap="none" spc="0" normalizeH="0" baseline="0" noProof="0" dirty="0">
                <a:ln w="3175">
                  <a:noFill/>
                </a:ln>
                <a:gradFill>
                  <a:gsLst>
                    <a:gs pos="0">
                      <a:srgbClr val="FFFFFF"/>
                    </a:gs>
                    <a:gs pos="100000">
                      <a:srgbClr val="FFFFFF"/>
                    </a:gs>
                  </a:gsLst>
                  <a:lin ang="0" scaled="0"/>
                </a:gradFill>
                <a:effectLst/>
                <a:uLnTx/>
                <a:uFillTx/>
                <a:latin typeface="Segoe UI"/>
                <a:ea typeface="Segoe UI Black" pitchFamily="34"/>
                <a:cs typeface="+mn-cs"/>
              </a:endParaRPr>
            </a:p>
          </p:txBody>
        </p:sp>
        <p:sp>
          <p:nvSpPr>
            <p:cNvPr id="75" name="binary">
              <a:extLst>
                <a:ext uri="{FF2B5EF4-FFF2-40B4-BE49-F238E27FC236}">
                  <a16:creationId xmlns:a16="http://schemas.microsoft.com/office/drawing/2014/main" id="{D15126BF-A17A-4D58-8D7E-167DFD5F2AA7}"/>
                </a:ext>
              </a:extLst>
            </p:cNvPr>
            <p:cNvSpPr>
              <a:spLocks noChangeAspect="1" noEditPoints="1"/>
            </p:cNvSpPr>
            <p:nvPr/>
          </p:nvSpPr>
          <p:spPr bwMode="auto">
            <a:xfrm>
              <a:off x="2020805" y="5842360"/>
              <a:ext cx="268054" cy="231464"/>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76" name="Rectangle 75">
            <a:extLst>
              <a:ext uri="{FF2B5EF4-FFF2-40B4-BE49-F238E27FC236}">
                <a16:creationId xmlns:a16="http://schemas.microsoft.com/office/drawing/2014/main" id="{57E6C5D1-6745-4567-9A31-AAE1DE20BEAA}"/>
              </a:ext>
            </a:extLst>
          </p:cNvPr>
          <p:cNvSpPr/>
          <p:nvPr/>
        </p:nvSpPr>
        <p:spPr bwMode="auto">
          <a:xfrm>
            <a:off x="601929" y="5817211"/>
            <a:ext cx="457200" cy="457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Rectangle 76">
            <a:extLst>
              <a:ext uri="{FF2B5EF4-FFF2-40B4-BE49-F238E27FC236}">
                <a16:creationId xmlns:a16="http://schemas.microsoft.com/office/drawing/2014/main" id="{977F6257-55DB-491E-873F-7FEE1ED6802D}"/>
              </a:ext>
            </a:extLst>
          </p:cNvPr>
          <p:cNvSpPr/>
          <p:nvPr/>
        </p:nvSpPr>
        <p:spPr bwMode="auto">
          <a:xfrm>
            <a:off x="1280160" y="5817211"/>
            <a:ext cx="457200" cy="4572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81580D76-A8F6-4A1D-93CA-C8EA4E198C34}"/>
              </a:ext>
            </a:extLst>
          </p:cNvPr>
          <p:cNvSpPr/>
          <p:nvPr/>
        </p:nvSpPr>
        <p:spPr bwMode="auto">
          <a:xfrm>
            <a:off x="1280160" y="3016735"/>
            <a:ext cx="457200" cy="822960"/>
          </a:xfrm>
          <a:prstGeom prst="rect">
            <a:avLst/>
          </a:prstGeom>
          <a:solidFill>
            <a:schemeClr val="bg1"/>
          </a:solidFill>
          <a:ln w="28575">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3428" rIns="91440"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dirty="0">
              <a:ln w="3175">
                <a:noFill/>
              </a:ln>
              <a:gradFill>
                <a:gsLst>
                  <a:gs pos="0">
                    <a:srgbClr val="0078D4"/>
                  </a:gs>
                  <a:gs pos="100000">
                    <a:srgbClr val="0078D4"/>
                  </a:gs>
                </a:gsLst>
                <a:lin ang="0" scaled="0"/>
              </a:gradFill>
              <a:effectLst/>
              <a:highlight>
                <a:srgbClr val="FFFF00"/>
              </a:highlight>
              <a:uLnTx/>
              <a:uFillTx/>
              <a:latin typeface="Segoe UI"/>
              <a:ea typeface="Segoe UI Black" pitchFamily="34"/>
              <a:cs typeface="+mn-cs"/>
            </a:endParaRPr>
          </a:p>
        </p:txBody>
      </p:sp>
      <p:sp>
        <p:nvSpPr>
          <p:cNvPr id="79" name="Rectangle 78">
            <a:extLst>
              <a:ext uri="{FF2B5EF4-FFF2-40B4-BE49-F238E27FC236}">
                <a16:creationId xmlns:a16="http://schemas.microsoft.com/office/drawing/2014/main" id="{D40426FA-9E34-4F77-8131-87DD430A402A}"/>
              </a:ext>
            </a:extLst>
          </p:cNvPr>
          <p:cNvSpPr/>
          <p:nvPr/>
        </p:nvSpPr>
        <p:spPr bwMode="auto">
          <a:xfrm>
            <a:off x="601929" y="3016735"/>
            <a:ext cx="457200" cy="822960"/>
          </a:xfrm>
          <a:prstGeom prst="rect">
            <a:avLst/>
          </a:prstGeom>
          <a:solidFill>
            <a:schemeClr val="bg1"/>
          </a:solidFill>
          <a:ln w="28575">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3428" rIns="91440"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dirty="0">
              <a:ln w="3175">
                <a:noFill/>
              </a:ln>
              <a:gradFill>
                <a:gsLst>
                  <a:gs pos="0">
                    <a:srgbClr val="0078D4"/>
                  </a:gs>
                  <a:gs pos="100000">
                    <a:srgbClr val="0078D4"/>
                  </a:gs>
                </a:gsLst>
                <a:lin ang="0" scaled="0"/>
              </a:gradFill>
              <a:effectLst/>
              <a:highlight>
                <a:srgbClr val="FFFF00"/>
              </a:highlight>
              <a:uLnTx/>
              <a:uFillTx/>
              <a:latin typeface="Segoe UI"/>
              <a:ea typeface="Segoe UI Black" pitchFamily="34"/>
              <a:cs typeface="+mn-cs"/>
            </a:endParaRPr>
          </a:p>
        </p:txBody>
      </p:sp>
      <p:grpSp>
        <p:nvGrpSpPr>
          <p:cNvPr id="80" name="Group 79">
            <a:extLst>
              <a:ext uri="{FF2B5EF4-FFF2-40B4-BE49-F238E27FC236}">
                <a16:creationId xmlns:a16="http://schemas.microsoft.com/office/drawing/2014/main" id="{2C64CAE5-8219-4850-8C98-78C5E368046B}"/>
              </a:ext>
            </a:extLst>
          </p:cNvPr>
          <p:cNvGrpSpPr/>
          <p:nvPr/>
        </p:nvGrpSpPr>
        <p:grpSpPr>
          <a:xfrm>
            <a:off x="1810389" y="5817211"/>
            <a:ext cx="9919828" cy="457200"/>
            <a:chOff x="1810389" y="5917026"/>
            <a:chExt cx="9919828" cy="457200"/>
          </a:xfrm>
        </p:grpSpPr>
        <p:sp>
          <p:nvSpPr>
            <p:cNvPr id="81" name="Rectangle 80">
              <a:extLst>
                <a:ext uri="{FF2B5EF4-FFF2-40B4-BE49-F238E27FC236}">
                  <a16:creationId xmlns:a16="http://schemas.microsoft.com/office/drawing/2014/main" id="{9B8C84C4-8725-4E0B-A8C1-9033F457C9F1}"/>
                </a:ext>
              </a:extLst>
            </p:cNvPr>
            <p:cNvSpPr/>
            <p:nvPr/>
          </p:nvSpPr>
          <p:spPr bwMode="auto">
            <a:xfrm>
              <a:off x="1810389" y="5917026"/>
              <a:ext cx="9919828" cy="457200"/>
            </a:xfrm>
            <a:prstGeom prst="rect">
              <a:avLst/>
            </a:prstGeom>
            <a:solidFill>
              <a:schemeClr val="accent5"/>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0"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w="3175">
                    <a:noFill/>
                  </a:ln>
                  <a:gradFill>
                    <a:gsLst>
                      <a:gs pos="0">
                        <a:srgbClr val="FFFFFF"/>
                      </a:gs>
                      <a:gs pos="100000">
                        <a:srgbClr val="FFFFFF"/>
                      </a:gs>
                    </a:gsLst>
                    <a:lin ang="0" scaled="0"/>
                  </a:gradFill>
                  <a:effectLst/>
                  <a:uLnTx/>
                  <a:uFillTx/>
                  <a:latin typeface="Segoe UI"/>
                  <a:ea typeface="Segoe UI Black" pitchFamily="34"/>
                  <a:cs typeface="+mn-cs"/>
                </a:rPr>
                <a:t>Azure Foundation Security</a:t>
              </a:r>
            </a:p>
          </p:txBody>
        </p:sp>
        <p:sp>
          <p:nvSpPr>
            <p:cNvPr id="82" name="Org_ECA6">
              <a:extLst>
                <a:ext uri="{FF2B5EF4-FFF2-40B4-BE49-F238E27FC236}">
                  <a16:creationId xmlns:a16="http://schemas.microsoft.com/office/drawing/2014/main" id="{5FC2DC78-CF0E-4484-A544-A603763FA3A9}"/>
                </a:ext>
              </a:extLst>
            </p:cNvPr>
            <p:cNvSpPr>
              <a:spLocks noChangeAspect="1" noEditPoints="1"/>
            </p:cNvSpPr>
            <p:nvPr/>
          </p:nvSpPr>
          <p:spPr bwMode="auto">
            <a:xfrm>
              <a:off x="2001357" y="5984328"/>
              <a:ext cx="316638" cy="31679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83" name="Rectangle 82">
            <a:extLst>
              <a:ext uri="{FF2B5EF4-FFF2-40B4-BE49-F238E27FC236}">
                <a16:creationId xmlns:a16="http://schemas.microsoft.com/office/drawing/2014/main" id="{FCAA1E57-6D62-4672-B40A-1CCC476E06B7}"/>
              </a:ext>
            </a:extLst>
          </p:cNvPr>
          <p:cNvSpPr/>
          <p:nvPr/>
        </p:nvSpPr>
        <p:spPr bwMode="auto">
          <a:xfrm>
            <a:off x="340995" y="1656963"/>
            <a:ext cx="11510010" cy="4850075"/>
          </a:xfrm>
          <a:prstGeom prst="rect">
            <a:avLst/>
          </a:prstGeom>
          <a:noFill/>
          <a:ln w="25400">
            <a:solidFill>
              <a:schemeClr val="tx1">
                <a:lumMod val="90000"/>
                <a:lumOff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91440"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600" b="1" i="0" u="none" strike="noStrike" kern="0" cap="all" spc="0" normalizeH="0" baseline="0" noProof="0" dirty="0">
              <a:ln w="3175">
                <a:noFill/>
              </a:ln>
              <a:gradFill>
                <a:gsLst>
                  <a:gs pos="0">
                    <a:srgbClr val="0078D4"/>
                  </a:gs>
                  <a:gs pos="100000">
                    <a:srgbClr val="0078D4"/>
                  </a:gs>
                </a:gsLst>
                <a:lin ang="5400000" scaled="1"/>
              </a:gradFill>
              <a:effectLst/>
              <a:uLnTx/>
              <a:uFillTx/>
              <a:latin typeface="Segoe UI"/>
              <a:ea typeface="Segoe UI Black" pitchFamily="34"/>
              <a:cs typeface="+mn-cs"/>
            </a:endParaRPr>
          </a:p>
        </p:txBody>
      </p:sp>
      <p:sp>
        <p:nvSpPr>
          <p:cNvPr id="84" name="TextBox 83">
            <a:extLst>
              <a:ext uri="{FF2B5EF4-FFF2-40B4-BE49-F238E27FC236}">
                <a16:creationId xmlns:a16="http://schemas.microsoft.com/office/drawing/2014/main" id="{D06160B3-32FE-439F-BB8E-0448C631ACEC}"/>
              </a:ext>
            </a:extLst>
          </p:cNvPr>
          <p:cNvSpPr txBox="1"/>
          <p:nvPr/>
        </p:nvSpPr>
        <p:spPr>
          <a:xfrm>
            <a:off x="4450080" y="1518463"/>
            <a:ext cx="3291840" cy="246221"/>
          </a:xfrm>
          <a:prstGeom prst="rect">
            <a:avLst/>
          </a:prstGeom>
          <a:solidFill>
            <a:srgbClr val="EAEAEA"/>
          </a:solidFill>
        </p:spPr>
        <p:txBody>
          <a:bodyPr wrap="square" lIns="0" tIns="0" rIns="0" bIns="0" rtlCol="0">
            <a:spAutoFit/>
          </a:bodyPr>
          <a:lstStyle>
            <a:defPPr>
              <a:defRPr lang="en-US"/>
            </a:defPPr>
            <a:lvl1pPr algn="ctr">
              <a:defRPr sz="1600" b="1" kern="0">
                <a:ln w="3175">
                  <a:noFill/>
                </a:ln>
                <a:gradFill>
                  <a:gsLst>
                    <a:gs pos="0">
                      <a:schemeClr val="tx1">
                        <a:lumMod val="90000"/>
                        <a:lumOff val="10000"/>
                      </a:schemeClr>
                    </a:gs>
                    <a:gs pos="100000">
                      <a:schemeClr val="tx1">
                        <a:lumMod val="90000"/>
                        <a:lumOff val="10000"/>
                      </a:schemeClr>
                    </a:gs>
                  </a:gsLst>
                  <a:lin ang="5400000" scaled="1"/>
                </a:gradFill>
                <a:ea typeface="Segoe UI Black" pitchFamily="34"/>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w="3175">
                  <a:noFill/>
                </a:ln>
                <a:gradFill>
                  <a:gsLst>
                    <a:gs pos="0">
                      <a:srgbClr val="1A1A1A">
                        <a:lumMod val="90000"/>
                        <a:lumOff val="10000"/>
                      </a:srgbClr>
                    </a:gs>
                    <a:gs pos="100000">
                      <a:srgbClr val="1A1A1A">
                        <a:lumMod val="90000"/>
                        <a:lumOff val="10000"/>
                      </a:srgbClr>
                    </a:gs>
                  </a:gsLst>
                  <a:lin ang="5400000" scaled="1"/>
                </a:gradFill>
                <a:effectLst/>
                <a:uLnTx/>
                <a:uFillTx/>
                <a:latin typeface="Segoe UI"/>
                <a:ea typeface="Segoe UI Black" pitchFamily="34"/>
                <a:cs typeface="+mn-cs"/>
              </a:rPr>
              <a:t>Governance, Risk, &amp; Compliance</a:t>
            </a:r>
          </a:p>
        </p:txBody>
      </p:sp>
      <p:sp>
        <p:nvSpPr>
          <p:cNvPr id="85" name="Rectangle 84">
            <a:extLst>
              <a:ext uri="{FF2B5EF4-FFF2-40B4-BE49-F238E27FC236}">
                <a16:creationId xmlns:a16="http://schemas.microsoft.com/office/drawing/2014/main" id="{34CE892C-9EBA-49C4-B8B4-EF5A62E3F2CE}"/>
              </a:ext>
            </a:extLst>
          </p:cNvPr>
          <p:cNvSpPr/>
          <p:nvPr/>
        </p:nvSpPr>
        <p:spPr bwMode="auto">
          <a:xfrm>
            <a:off x="458992" y="2400448"/>
            <a:ext cx="11274014" cy="457200"/>
          </a:xfrm>
          <a:prstGeom prst="rect">
            <a:avLst/>
          </a:prstGeom>
          <a:solidFill>
            <a:schemeClr val="accent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w="3175">
                  <a:noFill/>
                </a:ln>
                <a:gradFill>
                  <a:gsLst>
                    <a:gs pos="0">
                      <a:srgbClr val="FFFFFF"/>
                    </a:gs>
                    <a:gs pos="100000">
                      <a:srgbClr val="FFFFFF"/>
                    </a:gs>
                  </a:gsLst>
                  <a:lin ang="5400000" scaled="1"/>
                </a:gradFill>
                <a:effectLst/>
                <a:uLnTx/>
                <a:uFillTx/>
                <a:latin typeface="Segoe UI"/>
                <a:ea typeface="Segoe UI Black" pitchFamily="34"/>
                <a:cs typeface="+mn-cs"/>
              </a:rPr>
              <a:t>Security operations</a:t>
            </a:r>
          </a:p>
        </p:txBody>
      </p:sp>
      <p:sp>
        <p:nvSpPr>
          <p:cNvPr id="86" name="Shield_EA18">
            <a:extLst>
              <a:ext uri="{FF2B5EF4-FFF2-40B4-BE49-F238E27FC236}">
                <a16:creationId xmlns:a16="http://schemas.microsoft.com/office/drawing/2014/main" id="{01C8DF6A-8A56-48FD-A409-C1E25AA540FA}"/>
              </a:ext>
            </a:extLst>
          </p:cNvPr>
          <p:cNvSpPr>
            <a:spLocks noChangeAspect="1"/>
          </p:cNvSpPr>
          <p:nvPr/>
        </p:nvSpPr>
        <p:spPr bwMode="auto">
          <a:xfrm>
            <a:off x="4832640" y="2501463"/>
            <a:ext cx="228600" cy="2433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7" name="Rectangle 86">
            <a:extLst>
              <a:ext uri="{FF2B5EF4-FFF2-40B4-BE49-F238E27FC236}">
                <a16:creationId xmlns:a16="http://schemas.microsoft.com/office/drawing/2014/main" id="{1A299454-9797-4ED1-9951-6E5436357F26}"/>
              </a:ext>
            </a:extLst>
          </p:cNvPr>
          <p:cNvSpPr/>
          <p:nvPr/>
        </p:nvSpPr>
        <p:spPr bwMode="auto">
          <a:xfrm>
            <a:off x="1867044" y="3009900"/>
            <a:ext cx="1571474" cy="824918"/>
          </a:xfrm>
          <a:custGeom>
            <a:avLst/>
            <a:gdLst>
              <a:gd name="connsiteX0" fmla="*/ 0 w 1571474"/>
              <a:gd name="connsiteY0" fmla="*/ 0 h 822960"/>
              <a:gd name="connsiteX1" fmla="*/ 1571474 w 1571474"/>
              <a:gd name="connsiteY1" fmla="*/ 0 h 822960"/>
              <a:gd name="connsiteX2" fmla="*/ 1571474 w 1571474"/>
              <a:gd name="connsiteY2" fmla="*/ 822960 h 822960"/>
              <a:gd name="connsiteX3" fmla="*/ 0 w 1571474"/>
              <a:gd name="connsiteY3" fmla="*/ 822960 h 822960"/>
              <a:gd name="connsiteX4" fmla="*/ 0 w 1571474"/>
              <a:gd name="connsiteY4" fmla="*/ 0 h 822960"/>
              <a:gd name="connsiteX0" fmla="*/ 0 w 1571474"/>
              <a:gd name="connsiteY0" fmla="*/ 0 h 822960"/>
              <a:gd name="connsiteX1" fmla="*/ 1571474 w 1571474"/>
              <a:gd name="connsiteY1" fmla="*/ 0 h 822960"/>
              <a:gd name="connsiteX2" fmla="*/ 1569100 w 1571474"/>
              <a:gd name="connsiteY2" fmla="*/ 374280 h 822960"/>
              <a:gd name="connsiteX3" fmla="*/ 1571474 w 1571474"/>
              <a:gd name="connsiteY3" fmla="*/ 822960 h 822960"/>
              <a:gd name="connsiteX4" fmla="*/ 0 w 1571474"/>
              <a:gd name="connsiteY4" fmla="*/ 822960 h 822960"/>
              <a:gd name="connsiteX5" fmla="*/ 0 w 1571474"/>
              <a:gd name="connsiteY5" fmla="*/ 0 h 822960"/>
              <a:gd name="connsiteX0" fmla="*/ 0 w 1571474"/>
              <a:gd name="connsiteY0" fmla="*/ 1958 h 824918"/>
              <a:gd name="connsiteX1" fmla="*/ 947594 w 1571474"/>
              <a:gd name="connsiteY1" fmla="*/ 0 h 824918"/>
              <a:gd name="connsiteX2" fmla="*/ 1571474 w 1571474"/>
              <a:gd name="connsiteY2" fmla="*/ 1958 h 824918"/>
              <a:gd name="connsiteX3" fmla="*/ 1569100 w 1571474"/>
              <a:gd name="connsiteY3" fmla="*/ 376238 h 824918"/>
              <a:gd name="connsiteX4" fmla="*/ 1571474 w 1571474"/>
              <a:gd name="connsiteY4" fmla="*/ 824918 h 824918"/>
              <a:gd name="connsiteX5" fmla="*/ 0 w 1571474"/>
              <a:gd name="connsiteY5" fmla="*/ 824918 h 824918"/>
              <a:gd name="connsiteX6" fmla="*/ 0 w 1571474"/>
              <a:gd name="connsiteY6" fmla="*/ 1958 h 824918"/>
              <a:gd name="connsiteX0" fmla="*/ 0 w 1571474"/>
              <a:gd name="connsiteY0" fmla="*/ 1958 h 824918"/>
              <a:gd name="connsiteX1" fmla="*/ 947594 w 1571474"/>
              <a:gd name="connsiteY1" fmla="*/ 0 h 824918"/>
              <a:gd name="connsiteX2" fmla="*/ 964256 w 1571474"/>
              <a:gd name="connsiteY2" fmla="*/ 354383 h 824918"/>
              <a:gd name="connsiteX3" fmla="*/ 1569100 w 1571474"/>
              <a:gd name="connsiteY3" fmla="*/ 376238 h 824918"/>
              <a:gd name="connsiteX4" fmla="*/ 1571474 w 1571474"/>
              <a:gd name="connsiteY4" fmla="*/ 824918 h 824918"/>
              <a:gd name="connsiteX5" fmla="*/ 0 w 1571474"/>
              <a:gd name="connsiteY5" fmla="*/ 824918 h 824918"/>
              <a:gd name="connsiteX6" fmla="*/ 0 w 1571474"/>
              <a:gd name="connsiteY6" fmla="*/ 1958 h 824918"/>
              <a:gd name="connsiteX0" fmla="*/ 0 w 1571474"/>
              <a:gd name="connsiteY0" fmla="*/ 1958 h 824918"/>
              <a:gd name="connsiteX1" fmla="*/ 947594 w 1571474"/>
              <a:gd name="connsiteY1" fmla="*/ 0 h 824918"/>
              <a:gd name="connsiteX2" fmla="*/ 964256 w 1571474"/>
              <a:gd name="connsiteY2" fmla="*/ 354383 h 824918"/>
              <a:gd name="connsiteX3" fmla="*/ 1569100 w 1571474"/>
              <a:gd name="connsiteY3" fmla="*/ 376238 h 824918"/>
              <a:gd name="connsiteX4" fmla="*/ 1571474 w 1571474"/>
              <a:gd name="connsiteY4" fmla="*/ 824918 h 824918"/>
              <a:gd name="connsiteX5" fmla="*/ 0 w 1571474"/>
              <a:gd name="connsiteY5" fmla="*/ 824918 h 824918"/>
              <a:gd name="connsiteX6" fmla="*/ 0 w 1571474"/>
              <a:gd name="connsiteY6" fmla="*/ 1958 h 824918"/>
              <a:gd name="connsiteX0" fmla="*/ 0 w 1571474"/>
              <a:gd name="connsiteY0" fmla="*/ 1958 h 824918"/>
              <a:gd name="connsiteX1" fmla="*/ 947594 w 1571474"/>
              <a:gd name="connsiteY1" fmla="*/ 0 h 824918"/>
              <a:gd name="connsiteX2" fmla="*/ 964256 w 1571474"/>
              <a:gd name="connsiteY2" fmla="*/ 354383 h 824918"/>
              <a:gd name="connsiteX3" fmla="*/ 1569100 w 1571474"/>
              <a:gd name="connsiteY3" fmla="*/ 376238 h 824918"/>
              <a:gd name="connsiteX4" fmla="*/ 1571474 w 1571474"/>
              <a:gd name="connsiteY4" fmla="*/ 824918 h 824918"/>
              <a:gd name="connsiteX5" fmla="*/ 0 w 1571474"/>
              <a:gd name="connsiteY5" fmla="*/ 824918 h 824918"/>
              <a:gd name="connsiteX6" fmla="*/ 0 w 1571474"/>
              <a:gd name="connsiteY6" fmla="*/ 1958 h 824918"/>
              <a:gd name="connsiteX0" fmla="*/ 0 w 1571474"/>
              <a:gd name="connsiteY0" fmla="*/ 1958 h 824918"/>
              <a:gd name="connsiteX1" fmla="*/ 947594 w 1571474"/>
              <a:gd name="connsiteY1" fmla="*/ 0 h 824918"/>
              <a:gd name="connsiteX2" fmla="*/ 942825 w 1571474"/>
              <a:gd name="connsiteY2" fmla="*/ 387721 h 824918"/>
              <a:gd name="connsiteX3" fmla="*/ 1569100 w 1571474"/>
              <a:gd name="connsiteY3" fmla="*/ 376238 h 824918"/>
              <a:gd name="connsiteX4" fmla="*/ 1571474 w 1571474"/>
              <a:gd name="connsiteY4" fmla="*/ 824918 h 824918"/>
              <a:gd name="connsiteX5" fmla="*/ 0 w 1571474"/>
              <a:gd name="connsiteY5" fmla="*/ 824918 h 824918"/>
              <a:gd name="connsiteX6" fmla="*/ 0 w 1571474"/>
              <a:gd name="connsiteY6" fmla="*/ 1958 h 824918"/>
              <a:gd name="connsiteX0" fmla="*/ 0 w 1571474"/>
              <a:gd name="connsiteY0" fmla="*/ 1958 h 824918"/>
              <a:gd name="connsiteX1" fmla="*/ 947594 w 1571474"/>
              <a:gd name="connsiteY1" fmla="*/ 0 h 824918"/>
              <a:gd name="connsiteX2" fmla="*/ 942825 w 1571474"/>
              <a:gd name="connsiteY2" fmla="*/ 375815 h 824918"/>
              <a:gd name="connsiteX3" fmla="*/ 1569100 w 1571474"/>
              <a:gd name="connsiteY3" fmla="*/ 376238 h 824918"/>
              <a:gd name="connsiteX4" fmla="*/ 1571474 w 1571474"/>
              <a:gd name="connsiteY4" fmla="*/ 824918 h 824918"/>
              <a:gd name="connsiteX5" fmla="*/ 0 w 1571474"/>
              <a:gd name="connsiteY5" fmla="*/ 824918 h 824918"/>
              <a:gd name="connsiteX6" fmla="*/ 0 w 1571474"/>
              <a:gd name="connsiteY6" fmla="*/ 1958 h 824918"/>
              <a:gd name="connsiteX0" fmla="*/ 0 w 1571474"/>
              <a:gd name="connsiteY0" fmla="*/ 1958 h 824918"/>
              <a:gd name="connsiteX1" fmla="*/ 947594 w 1571474"/>
              <a:gd name="connsiteY1" fmla="*/ 0 h 824918"/>
              <a:gd name="connsiteX2" fmla="*/ 959494 w 1571474"/>
              <a:gd name="connsiteY2" fmla="*/ 375815 h 824918"/>
              <a:gd name="connsiteX3" fmla="*/ 1569100 w 1571474"/>
              <a:gd name="connsiteY3" fmla="*/ 376238 h 824918"/>
              <a:gd name="connsiteX4" fmla="*/ 1571474 w 1571474"/>
              <a:gd name="connsiteY4" fmla="*/ 824918 h 824918"/>
              <a:gd name="connsiteX5" fmla="*/ 0 w 1571474"/>
              <a:gd name="connsiteY5" fmla="*/ 824918 h 824918"/>
              <a:gd name="connsiteX6" fmla="*/ 0 w 1571474"/>
              <a:gd name="connsiteY6" fmla="*/ 1958 h 824918"/>
              <a:gd name="connsiteX0" fmla="*/ 0 w 1571474"/>
              <a:gd name="connsiteY0" fmla="*/ 1958 h 824918"/>
              <a:gd name="connsiteX1" fmla="*/ 947594 w 1571474"/>
              <a:gd name="connsiteY1" fmla="*/ 0 h 824918"/>
              <a:gd name="connsiteX2" fmla="*/ 938063 w 1571474"/>
              <a:gd name="connsiteY2" fmla="*/ 375815 h 824918"/>
              <a:gd name="connsiteX3" fmla="*/ 1569100 w 1571474"/>
              <a:gd name="connsiteY3" fmla="*/ 376238 h 824918"/>
              <a:gd name="connsiteX4" fmla="*/ 1571474 w 1571474"/>
              <a:gd name="connsiteY4" fmla="*/ 824918 h 824918"/>
              <a:gd name="connsiteX5" fmla="*/ 0 w 1571474"/>
              <a:gd name="connsiteY5" fmla="*/ 824918 h 824918"/>
              <a:gd name="connsiteX6" fmla="*/ 0 w 1571474"/>
              <a:gd name="connsiteY6" fmla="*/ 1958 h 824918"/>
              <a:gd name="connsiteX0" fmla="*/ 0 w 1571474"/>
              <a:gd name="connsiteY0" fmla="*/ 1958 h 824918"/>
              <a:gd name="connsiteX1" fmla="*/ 947594 w 1571474"/>
              <a:gd name="connsiteY1" fmla="*/ 0 h 824918"/>
              <a:gd name="connsiteX2" fmla="*/ 938063 w 1571474"/>
              <a:gd name="connsiteY2" fmla="*/ 375815 h 824918"/>
              <a:gd name="connsiteX3" fmla="*/ 1569100 w 1571474"/>
              <a:gd name="connsiteY3" fmla="*/ 385763 h 824918"/>
              <a:gd name="connsiteX4" fmla="*/ 1571474 w 1571474"/>
              <a:gd name="connsiteY4" fmla="*/ 824918 h 824918"/>
              <a:gd name="connsiteX5" fmla="*/ 0 w 1571474"/>
              <a:gd name="connsiteY5" fmla="*/ 824918 h 824918"/>
              <a:gd name="connsiteX6" fmla="*/ 0 w 1571474"/>
              <a:gd name="connsiteY6" fmla="*/ 1958 h 824918"/>
              <a:gd name="connsiteX0" fmla="*/ 0 w 1571474"/>
              <a:gd name="connsiteY0" fmla="*/ 1958 h 824918"/>
              <a:gd name="connsiteX1" fmla="*/ 947594 w 1571474"/>
              <a:gd name="connsiteY1" fmla="*/ 0 h 824918"/>
              <a:gd name="connsiteX2" fmla="*/ 935682 w 1571474"/>
              <a:gd name="connsiteY2" fmla="*/ 392483 h 824918"/>
              <a:gd name="connsiteX3" fmla="*/ 1569100 w 1571474"/>
              <a:gd name="connsiteY3" fmla="*/ 385763 h 824918"/>
              <a:gd name="connsiteX4" fmla="*/ 1571474 w 1571474"/>
              <a:gd name="connsiteY4" fmla="*/ 824918 h 824918"/>
              <a:gd name="connsiteX5" fmla="*/ 0 w 1571474"/>
              <a:gd name="connsiteY5" fmla="*/ 824918 h 824918"/>
              <a:gd name="connsiteX6" fmla="*/ 0 w 1571474"/>
              <a:gd name="connsiteY6" fmla="*/ 1958 h 824918"/>
              <a:gd name="connsiteX0" fmla="*/ 0 w 1571474"/>
              <a:gd name="connsiteY0" fmla="*/ 1958 h 824918"/>
              <a:gd name="connsiteX1" fmla="*/ 947594 w 1571474"/>
              <a:gd name="connsiteY1" fmla="*/ 0 h 824918"/>
              <a:gd name="connsiteX2" fmla="*/ 945207 w 1571474"/>
              <a:gd name="connsiteY2" fmla="*/ 392483 h 824918"/>
              <a:gd name="connsiteX3" fmla="*/ 1569100 w 1571474"/>
              <a:gd name="connsiteY3" fmla="*/ 385763 h 824918"/>
              <a:gd name="connsiteX4" fmla="*/ 1571474 w 1571474"/>
              <a:gd name="connsiteY4" fmla="*/ 824918 h 824918"/>
              <a:gd name="connsiteX5" fmla="*/ 0 w 1571474"/>
              <a:gd name="connsiteY5" fmla="*/ 824918 h 824918"/>
              <a:gd name="connsiteX6" fmla="*/ 0 w 1571474"/>
              <a:gd name="connsiteY6" fmla="*/ 1958 h 824918"/>
              <a:gd name="connsiteX0" fmla="*/ 0 w 1571474"/>
              <a:gd name="connsiteY0" fmla="*/ 1958 h 824918"/>
              <a:gd name="connsiteX1" fmla="*/ 947594 w 1571474"/>
              <a:gd name="connsiteY1" fmla="*/ 0 h 824918"/>
              <a:gd name="connsiteX2" fmla="*/ 947589 w 1571474"/>
              <a:gd name="connsiteY2" fmla="*/ 382958 h 824918"/>
              <a:gd name="connsiteX3" fmla="*/ 1569100 w 1571474"/>
              <a:gd name="connsiteY3" fmla="*/ 385763 h 824918"/>
              <a:gd name="connsiteX4" fmla="*/ 1571474 w 1571474"/>
              <a:gd name="connsiteY4" fmla="*/ 824918 h 824918"/>
              <a:gd name="connsiteX5" fmla="*/ 0 w 1571474"/>
              <a:gd name="connsiteY5" fmla="*/ 824918 h 824918"/>
              <a:gd name="connsiteX6" fmla="*/ 0 w 1571474"/>
              <a:gd name="connsiteY6" fmla="*/ 1958 h 824918"/>
              <a:gd name="connsiteX0" fmla="*/ 0 w 1571474"/>
              <a:gd name="connsiteY0" fmla="*/ 1958 h 824918"/>
              <a:gd name="connsiteX1" fmla="*/ 947594 w 1571474"/>
              <a:gd name="connsiteY1" fmla="*/ 0 h 824918"/>
              <a:gd name="connsiteX2" fmla="*/ 947589 w 1571474"/>
              <a:gd name="connsiteY2" fmla="*/ 392483 h 824918"/>
              <a:gd name="connsiteX3" fmla="*/ 1569100 w 1571474"/>
              <a:gd name="connsiteY3" fmla="*/ 385763 h 824918"/>
              <a:gd name="connsiteX4" fmla="*/ 1571474 w 1571474"/>
              <a:gd name="connsiteY4" fmla="*/ 824918 h 824918"/>
              <a:gd name="connsiteX5" fmla="*/ 0 w 1571474"/>
              <a:gd name="connsiteY5" fmla="*/ 824918 h 824918"/>
              <a:gd name="connsiteX6" fmla="*/ 0 w 1571474"/>
              <a:gd name="connsiteY6" fmla="*/ 1958 h 824918"/>
              <a:gd name="connsiteX0" fmla="*/ 0 w 1571474"/>
              <a:gd name="connsiteY0" fmla="*/ 1958 h 824918"/>
              <a:gd name="connsiteX1" fmla="*/ 947594 w 1571474"/>
              <a:gd name="connsiteY1" fmla="*/ 0 h 824918"/>
              <a:gd name="connsiteX2" fmla="*/ 949970 w 1571474"/>
              <a:gd name="connsiteY2" fmla="*/ 385339 h 824918"/>
              <a:gd name="connsiteX3" fmla="*/ 1569100 w 1571474"/>
              <a:gd name="connsiteY3" fmla="*/ 385763 h 824918"/>
              <a:gd name="connsiteX4" fmla="*/ 1571474 w 1571474"/>
              <a:gd name="connsiteY4" fmla="*/ 824918 h 824918"/>
              <a:gd name="connsiteX5" fmla="*/ 0 w 1571474"/>
              <a:gd name="connsiteY5" fmla="*/ 824918 h 824918"/>
              <a:gd name="connsiteX6" fmla="*/ 0 w 1571474"/>
              <a:gd name="connsiteY6" fmla="*/ 1958 h 82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1474" h="824918">
                <a:moveTo>
                  <a:pt x="0" y="1958"/>
                </a:moveTo>
                <a:lnTo>
                  <a:pt x="947594" y="0"/>
                </a:lnTo>
                <a:cubicBezTo>
                  <a:pt x="946004" y="129240"/>
                  <a:pt x="951560" y="256099"/>
                  <a:pt x="949970" y="385339"/>
                </a:cubicBezTo>
                <a:lnTo>
                  <a:pt x="1569100" y="385763"/>
                </a:lnTo>
                <a:cubicBezTo>
                  <a:pt x="1569891" y="535323"/>
                  <a:pt x="1570683" y="675358"/>
                  <a:pt x="1571474" y="824918"/>
                </a:cubicBezTo>
                <a:lnTo>
                  <a:pt x="0" y="824918"/>
                </a:lnTo>
                <a:lnTo>
                  <a:pt x="0" y="1958"/>
                </a:lnTo>
                <a:close/>
              </a:path>
            </a:pathLst>
          </a:custGeom>
          <a:solidFill>
            <a:schemeClr val="bg1"/>
          </a:solidFill>
          <a:ln w="28575">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5720" rIns="179285" bIns="4572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ts val="600"/>
              </a:spcAft>
              <a:buClrTx/>
              <a:buSzTx/>
              <a:buFontTx/>
              <a:buNone/>
              <a:tabLst/>
              <a:defRPr/>
            </a:pPr>
            <a:r>
              <a:rPr kumimoji="0" lang="en-US" sz="1200" b="1" i="0" u="none" strike="noStrike" kern="0" cap="none" spc="0" normalizeH="0" baseline="0" noProof="0" dirty="0">
                <a:ln w="3175">
                  <a:noFill/>
                </a:ln>
                <a:gradFill>
                  <a:gsLst>
                    <a:gs pos="0">
                      <a:srgbClr val="0078D4"/>
                    </a:gs>
                    <a:gs pos="100000">
                      <a:srgbClr val="0078D4"/>
                    </a:gs>
                  </a:gsLst>
                  <a:lin ang="0" scaled="0"/>
                </a:gradFill>
                <a:effectLst/>
                <a:uLnTx/>
                <a:uFillTx/>
                <a:latin typeface="Segoe UI"/>
                <a:ea typeface="Segoe UI Black" pitchFamily="34"/>
                <a:cs typeface="+mn-cs"/>
              </a:rPr>
              <a:t>Virtual </a:t>
            </a:r>
            <a:br>
              <a:rPr kumimoji="0" lang="en-US" sz="1200" b="1" i="0" u="none" strike="noStrike" kern="0" cap="none" spc="0" normalizeH="0" baseline="0" noProof="0" dirty="0">
                <a:ln w="3175">
                  <a:noFill/>
                </a:ln>
                <a:gradFill>
                  <a:gsLst>
                    <a:gs pos="0">
                      <a:srgbClr val="0078D4"/>
                    </a:gs>
                    <a:gs pos="100000">
                      <a:srgbClr val="0078D4"/>
                    </a:gs>
                  </a:gsLst>
                  <a:lin ang="0" scaled="0"/>
                </a:gradFill>
                <a:effectLst/>
                <a:uLnTx/>
                <a:uFillTx/>
                <a:latin typeface="Segoe UI"/>
                <a:ea typeface="Segoe UI Black" pitchFamily="34"/>
                <a:cs typeface="+mn-cs"/>
              </a:rPr>
            </a:br>
            <a:r>
              <a:rPr kumimoji="0" lang="en-US" sz="1200" b="1" i="0" u="none" strike="noStrike" kern="0" cap="none" spc="0" normalizeH="0" baseline="0" noProof="0" dirty="0">
                <a:ln w="3175">
                  <a:noFill/>
                </a:ln>
                <a:gradFill>
                  <a:gsLst>
                    <a:gs pos="0">
                      <a:srgbClr val="0078D4"/>
                    </a:gs>
                    <a:gs pos="100000">
                      <a:srgbClr val="0078D4"/>
                    </a:gs>
                  </a:gsLst>
                  <a:lin ang="0" scaled="0"/>
                </a:gradFill>
                <a:effectLst/>
                <a:uLnTx/>
                <a:uFillTx/>
                <a:latin typeface="Segoe UI"/>
                <a:ea typeface="Segoe UI Black" pitchFamily="34"/>
                <a:cs typeface="+mn-cs"/>
              </a:rPr>
              <a:t>Machines</a:t>
            </a:r>
          </a:p>
          <a:p>
            <a:pPr marL="0" marR="0" lvl="0" indent="0" algn="l" defTabSz="914102" rtl="0" eaLnBrk="1" fontAlgn="base" latinLnBrk="0" hangingPunct="1">
              <a:lnSpc>
                <a:spcPct val="90000"/>
              </a:lnSpc>
              <a:spcBef>
                <a:spcPct val="0"/>
              </a:spcBef>
              <a:spcAft>
                <a:spcPct val="0"/>
              </a:spcAft>
              <a:buClrTx/>
              <a:buSzTx/>
              <a:buFontTx/>
              <a:buNone/>
              <a:tabLst/>
              <a:defRPr/>
            </a:pPr>
            <a:r>
              <a:rPr lang="en-US" sz="1050" i="1" kern="0" dirty="0">
                <a:ln w="3175">
                  <a:noFill/>
                </a:ln>
                <a:gradFill>
                  <a:gsLst>
                    <a:gs pos="0">
                      <a:srgbClr val="0078D4"/>
                    </a:gs>
                    <a:gs pos="100000">
                      <a:srgbClr val="0078D4"/>
                    </a:gs>
                  </a:gsLst>
                  <a:lin ang="0" scaled="0"/>
                </a:gradFill>
                <a:latin typeface="Segoe UI"/>
                <a:ea typeface="Segoe UI Black" pitchFamily="34"/>
              </a:rPr>
              <a:t>Infrastructure </a:t>
            </a:r>
            <a:br>
              <a:rPr lang="en-US" sz="1050" i="1" kern="0" dirty="0">
                <a:ln w="3175">
                  <a:noFill/>
                </a:ln>
                <a:gradFill>
                  <a:gsLst>
                    <a:gs pos="0">
                      <a:srgbClr val="0078D4"/>
                    </a:gs>
                    <a:gs pos="100000">
                      <a:srgbClr val="0078D4"/>
                    </a:gs>
                  </a:gsLst>
                  <a:lin ang="0" scaled="0"/>
                </a:gradFill>
                <a:latin typeface="Segoe UI"/>
                <a:ea typeface="Segoe UI Black" pitchFamily="34"/>
              </a:rPr>
            </a:br>
            <a:r>
              <a:rPr lang="en-US" sz="1050" i="1" kern="0" dirty="0">
                <a:ln w="3175">
                  <a:noFill/>
                </a:ln>
                <a:gradFill>
                  <a:gsLst>
                    <a:gs pos="0">
                      <a:srgbClr val="0078D4"/>
                    </a:gs>
                    <a:gs pos="100000">
                      <a:srgbClr val="0078D4"/>
                    </a:gs>
                  </a:gsLst>
                  <a:lin ang="0" scaled="0"/>
                </a:gradFill>
                <a:latin typeface="Segoe UI"/>
                <a:ea typeface="Segoe UI Black" pitchFamily="34"/>
              </a:rPr>
              <a:t>as a Service (IaaS)</a:t>
            </a:r>
            <a:endParaRPr kumimoji="0" lang="en-US" sz="1050" i="1" u="none" strike="noStrike" kern="0" cap="none" spc="0" normalizeH="0" baseline="0" noProof="0" dirty="0">
              <a:ln w="3175">
                <a:noFill/>
              </a:ln>
              <a:gradFill>
                <a:gsLst>
                  <a:gs pos="0">
                    <a:srgbClr val="0078D4"/>
                  </a:gs>
                  <a:gs pos="100000">
                    <a:srgbClr val="0078D4"/>
                  </a:gs>
                </a:gsLst>
                <a:lin ang="0" scaled="0"/>
              </a:gradFill>
              <a:effectLst/>
              <a:uLnTx/>
              <a:uFillTx/>
              <a:latin typeface="Segoe UI"/>
              <a:ea typeface="Segoe UI Black" pitchFamily="34"/>
              <a:cs typeface="+mn-cs"/>
            </a:endParaRPr>
          </a:p>
        </p:txBody>
      </p:sp>
      <p:sp>
        <p:nvSpPr>
          <p:cNvPr id="88" name="Rectangle 87">
            <a:extLst>
              <a:ext uri="{FF2B5EF4-FFF2-40B4-BE49-F238E27FC236}">
                <a16:creationId xmlns:a16="http://schemas.microsoft.com/office/drawing/2014/main" id="{3B347DBF-5CFC-4B44-A35E-126D51BB1427}"/>
              </a:ext>
            </a:extLst>
          </p:cNvPr>
          <p:cNvSpPr/>
          <p:nvPr/>
        </p:nvSpPr>
        <p:spPr bwMode="auto">
          <a:xfrm>
            <a:off x="4858997" y="3401384"/>
            <a:ext cx="921801" cy="433434"/>
          </a:xfrm>
          <a:prstGeom prst="rect">
            <a:avLst/>
          </a:prstGeom>
          <a:solidFill>
            <a:schemeClr val="bg1"/>
          </a:solidFill>
          <a:ln w="28575">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3428" rIns="91440"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dirty="0">
                <a:ln w="3175">
                  <a:noFill/>
                </a:ln>
                <a:gradFill>
                  <a:gsLst>
                    <a:gs pos="0">
                      <a:srgbClr val="0078D4"/>
                    </a:gs>
                    <a:gs pos="100000">
                      <a:srgbClr val="0078D4"/>
                    </a:gs>
                  </a:gsLst>
                  <a:lin ang="0" scaled="0"/>
                </a:gradFill>
                <a:effectLst/>
                <a:uLnTx/>
                <a:uFillTx/>
                <a:latin typeface="Segoe UI"/>
                <a:ea typeface="Segoe UI Black" pitchFamily="34"/>
                <a:cs typeface="+mn-cs"/>
              </a:rPr>
              <a:t>Azure SQL </a:t>
            </a:r>
            <a:endParaRPr kumimoji="0" lang="en-US" sz="1200" b="1" i="0" u="none" strike="noStrike" kern="0" cap="none" spc="0" normalizeH="0" baseline="0" noProof="0" dirty="0">
              <a:ln w="3175">
                <a:noFill/>
              </a:ln>
              <a:gradFill>
                <a:gsLst>
                  <a:gs pos="0">
                    <a:srgbClr val="0078D4"/>
                  </a:gs>
                  <a:gs pos="100000">
                    <a:srgbClr val="0078D4"/>
                  </a:gs>
                </a:gsLst>
                <a:lin ang="0" scaled="0"/>
              </a:gradFill>
              <a:effectLst/>
              <a:highlight>
                <a:srgbClr val="FFFF00"/>
              </a:highlight>
              <a:uLnTx/>
              <a:uFillTx/>
              <a:latin typeface="Segoe UI"/>
              <a:ea typeface="Segoe UI Black" pitchFamily="34"/>
              <a:cs typeface="+mn-cs"/>
            </a:endParaRPr>
          </a:p>
        </p:txBody>
      </p:sp>
      <p:sp>
        <p:nvSpPr>
          <p:cNvPr id="89" name="Rectangle 88">
            <a:extLst>
              <a:ext uri="{FF2B5EF4-FFF2-40B4-BE49-F238E27FC236}">
                <a16:creationId xmlns:a16="http://schemas.microsoft.com/office/drawing/2014/main" id="{09F08333-AF48-4D69-8F89-C22F32605DB4}"/>
              </a:ext>
            </a:extLst>
          </p:cNvPr>
          <p:cNvSpPr/>
          <p:nvPr/>
        </p:nvSpPr>
        <p:spPr bwMode="auto">
          <a:xfrm>
            <a:off x="5895839" y="3401384"/>
            <a:ext cx="921801" cy="433434"/>
          </a:xfrm>
          <a:prstGeom prst="rect">
            <a:avLst/>
          </a:prstGeom>
          <a:solidFill>
            <a:schemeClr val="bg1"/>
          </a:solidFill>
          <a:ln w="28575">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3428" rIns="91440"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dirty="0">
                <a:ln w="3175">
                  <a:noFill/>
                </a:ln>
                <a:gradFill>
                  <a:gsLst>
                    <a:gs pos="0">
                      <a:srgbClr val="0078D4"/>
                    </a:gs>
                    <a:gs pos="100000">
                      <a:srgbClr val="0078D4"/>
                    </a:gs>
                  </a:gsLst>
                  <a:lin ang="0" scaled="0"/>
                </a:gradFill>
                <a:effectLst/>
                <a:uLnTx/>
                <a:uFillTx/>
                <a:latin typeface="Segoe UI"/>
                <a:ea typeface="Segoe UI Black" pitchFamily="34"/>
                <a:cs typeface="+mn-cs"/>
              </a:rPr>
              <a:t>Logic Apps</a:t>
            </a:r>
            <a:endParaRPr kumimoji="0" lang="en-US" sz="1200" b="1" i="0" u="none" strike="noStrike" kern="0" cap="none" spc="0" normalizeH="0" baseline="0" noProof="0" dirty="0">
              <a:ln w="3175">
                <a:noFill/>
              </a:ln>
              <a:gradFill>
                <a:gsLst>
                  <a:gs pos="0">
                    <a:srgbClr val="0078D4"/>
                  </a:gs>
                  <a:gs pos="100000">
                    <a:srgbClr val="0078D4"/>
                  </a:gs>
                </a:gsLst>
                <a:lin ang="0" scaled="0"/>
              </a:gradFill>
              <a:effectLst/>
              <a:highlight>
                <a:srgbClr val="FFFF00"/>
              </a:highlight>
              <a:uLnTx/>
              <a:uFillTx/>
              <a:latin typeface="Segoe UI"/>
              <a:ea typeface="Segoe UI Black" pitchFamily="34"/>
              <a:cs typeface="+mn-cs"/>
            </a:endParaRPr>
          </a:p>
        </p:txBody>
      </p:sp>
      <p:sp>
        <p:nvSpPr>
          <p:cNvPr id="90" name="Rectangle 89">
            <a:extLst>
              <a:ext uri="{FF2B5EF4-FFF2-40B4-BE49-F238E27FC236}">
                <a16:creationId xmlns:a16="http://schemas.microsoft.com/office/drawing/2014/main" id="{FB352A99-8A78-4317-8463-9671F6789A0C}"/>
              </a:ext>
            </a:extLst>
          </p:cNvPr>
          <p:cNvSpPr/>
          <p:nvPr/>
        </p:nvSpPr>
        <p:spPr bwMode="auto">
          <a:xfrm>
            <a:off x="6932681" y="3401384"/>
            <a:ext cx="921801" cy="433434"/>
          </a:xfrm>
          <a:prstGeom prst="rect">
            <a:avLst/>
          </a:prstGeom>
          <a:solidFill>
            <a:schemeClr val="bg1"/>
          </a:solidFill>
          <a:ln w="28575">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3428" rIns="91440"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dirty="0">
                <a:ln w="3175">
                  <a:noFill/>
                </a:ln>
                <a:gradFill>
                  <a:gsLst>
                    <a:gs pos="0">
                      <a:srgbClr val="0078D4"/>
                    </a:gs>
                    <a:gs pos="100000">
                      <a:srgbClr val="0078D4"/>
                    </a:gs>
                  </a:gsLst>
                  <a:lin ang="0" scaled="0"/>
                </a:gradFill>
                <a:effectLst/>
                <a:uLnTx/>
                <a:uFillTx/>
                <a:latin typeface="Segoe UI"/>
                <a:ea typeface="Segoe UI Black" pitchFamily="34"/>
                <a:cs typeface="+mn-cs"/>
              </a:rPr>
              <a:t>Event Hubs</a:t>
            </a:r>
            <a:endParaRPr kumimoji="0" lang="en-US" sz="1200" b="1" i="0" u="none" strike="noStrike" kern="0" cap="none" spc="0" normalizeH="0" baseline="0" noProof="0" dirty="0">
              <a:ln w="3175">
                <a:noFill/>
              </a:ln>
              <a:gradFill>
                <a:gsLst>
                  <a:gs pos="0">
                    <a:srgbClr val="0078D4"/>
                  </a:gs>
                  <a:gs pos="100000">
                    <a:srgbClr val="0078D4"/>
                  </a:gs>
                </a:gsLst>
                <a:lin ang="0" scaled="0"/>
              </a:gradFill>
              <a:effectLst/>
              <a:highlight>
                <a:srgbClr val="FFFF00"/>
              </a:highlight>
              <a:uLnTx/>
              <a:uFillTx/>
              <a:latin typeface="Segoe UI"/>
              <a:ea typeface="Segoe UI Black" pitchFamily="34"/>
              <a:cs typeface="+mn-cs"/>
            </a:endParaRPr>
          </a:p>
        </p:txBody>
      </p:sp>
      <p:sp>
        <p:nvSpPr>
          <p:cNvPr id="91" name="Rectangle 90">
            <a:extLst>
              <a:ext uri="{FF2B5EF4-FFF2-40B4-BE49-F238E27FC236}">
                <a16:creationId xmlns:a16="http://schemas.microsoft.com/office/drawing/2014/main" id="{1C8184B9-3829-48C4-81B1-D0B08341FBFF}"/>
              </a:ext>
            </a:extLst>
          </p:cNvPr>
          <p:cNvSpPr/>
          <p:nvPr/>
        </p:nvSpPr>
        <p:spPr bwMode="auto">
          <a:xfrm>
            <a:off x="7969523" y="3401384"/>
            <a:ext cx="921801" cy="433434"/>
          </a:xfrm>
          <a:prstGeom prst="rect">
            <a:avLst/>
          </a:prstGeom>
          <a:solidFill>
            <a:schemeClr val="bg1"/>
          </a:solidFill>
          <a:ln w="28575">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3428" rIns="91440"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dirty="0">
                <a:ln w="3175">
                  <a:noFill/>
                </a:ln>
                <a:gradFill>
                  <a:gsLst>
                    <a:gs pos="0">
                      <a:srgbClr val="0078D4"/>
                    </a:gs>
                    <a:gs pos="100000">
                      <a:srgbClr val="0078D4"/>
                    </a:gs>
                  </a:gsLst>
                  <a:lin ang="0" scaled="0"/>
                </a:gradFill>
                <a:effectLst/>
                <a:uLnTx/>
                <a:uFillTx/>
                <a:latin typeface="Segoe UI"/>
                <a:ea typeface="Segoe UI Black" pitchFamily="34"/>
                <a:cs typeface="+mn-cs"/>
              </a:rPr>
              <a:t>Machine Learning</a:t>
            </a:r>
            <a:endParaRPr kumimoji="0" lang="en-US" sz="1200" b="1" i="0" u="none" strike="noStrike" kern="0" cap="none" spc="0" normalizeH="0" baseline="0" noProof="0" dirty="0">
              <a:ln w="3175">
                <a:noFill/>
              </a:ln>
              <a:gradFill>
                <a:gsLst>
                  <a:gs pos="0">
                    <a:srgbClr val="0078D4"/>
                  </a:gs>
                  <a:gs pos="100000">
                    <a:srgbClr val="0078D4"/>
                  </a:gs>
                </a:gsLst>
                <a:lin ang="0" scaled="0"/>
              </a:gradFill>
              <a:effectLst/>
              <a:highlight>
                <a:srgbClr val="FFFF00"/>
              </a:highlight>
              <a:uLnTx/>
              <a:uFillTx/>
              <a:latin typeface="Segoe UI"/>
              <a:ea typeface="Segoe UI Black" pitchFamily="34"/>
              <a:cs typeface="+mn-cs"/>
            </a:endParaRPr>
          </a:p>
        </p:txBody>
      </p:sp>
      <p:sp>
        <p:nvSpPr>
          <p:cNvPr id="92" name="Rectangle 91">
            <a:extLst>
              <a:ext uri="{FF2B5EF4-FFF2-40B4-BE49-F238E27FC236}">
                <a16:creationId xmlns:a16="http://schemas.microsoft.com/office/drawing/2014/main" id="{1B8912EC-D7AC-4B6E-978E-34705E40DC36}"/>
              </a:ext>
            </a:extLst>
          </p:cNvPr>
          <p:cNvSpPr/>
          <p:nvPr/>
        </p:nvSpPr>
        <p:spPr bwMode="auto">
          <a:xfrm>
            <a:off x="9006365" y="3401384"/>
            <a:ext cx="921801" cy="433434"/>
          </a:xfrm>
          <a:prstGeom prst="rect">
            <a:avLst/>
          </a:prstGeom>
          <a:solidFill>
            <a:schemeClr val="bg1"/>
          </a:solidFill>
          <a:ln w="28575">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3428" rIns="91440"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dirty="0">
                <a:ln w="3175">
                  <a:noFill/>
                </a:ln>
                <a:gradFill>
                  <a:gsLst>
                    <a:gs pos="0">
                      <a:srgbClr val="0078D4"/>
                    </a:gs>
                    <a:gs pos="100000">
                      <a:srgbClr val="0078D4"/>
                    </a:gs>
                  </a:gsLst>
                  <a:lin ang="0" scaled="0"/>
                </a:gradFill>
                <a:effectLst/>
                <a:uLnTx/>
                <a:uFillTx/>
                <a:latin typeface="Segoe UI"/>
                <a:ea typeface="Segoe UI Black" pitchFamily="34"/>
                <a:cs typeface="+mn-cs"/>
              </a:rPr>
              <a:t>IoT services</a:t>
            </a:r>
            <a:endParaRPr kumimoji="0" lang="en-US" sz="1200" b="1" i="0" u="none" strike="noStrike" kern="0" cap="none" spc="0" normalizeH="0" baseline="0" noProof="0" dirty="0">
              <a:ln w="3175">
                <a:noFill/>
              </a:ln>
              <a:gradFill>
                <a:gsLst>
                  <a:gs pos="0">
                    <a:srgbClr val="0078D4"/>
                  </a:gs>
                  <a:gs pos="100000">
                    <a:srgbClr val="0078D4"/>
                  </a:gs>
                </a:gsLst>
                <a:lin ang="0" scaled="0"/>
              </a:gradFill>
              <a:effectLst/>
              <a:highlight>
                <a:srgbClr val="FFFF00"/>
              </a:highlight>
              <a:uLnTx/>
              <a:uFillTx/>
              <a:latin typeface="Segoe UI"/>
              <a:ea typeface="Segoe UI Black" pitchFamily="34"/>
              <a:cs typeface="+mn-cs"/>
            </a:endParaRPr>
          </a:p>
        </p:txBody>
      </p:sp>
      <p:sp>
        <p:nvSpPr>
          <p:cNvPr id="93" name="Rectangle 92">
            <a:extLst>
              <a:ext uri="{FF2B5EF4-FFF2-40B4-BE49-F238E27FC236}">
                <a16:creationId xmlns:a16="http://schemas.microsoft.com/office/drawing/2014/main" id="{1CEAA55F-471E-467A-8FA4-6EB5705AC153}"/>
              </a:ext>
            </a:extLst>
          </p:cNvPr>
          <p:cNvSpPr/>
          <p:nvPr/>
        </p:nvSpPr>
        <p:spPr bwMode="auto">
          <a:xfrm>
            <a:off x="2914650" y="3016735"/>
            <a:ext cx="8692133" cy="296382"/>
          </a:xfrm>
          <a:prstGeom prst="rect">
            <a:avLst/>
          </a:prstGeom>
          <a:solidFill>
            <a:schemeClr val="bg1"/>
          </a:solidFill>
          <a:ln w="28575">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3428" rIns="9144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1" u="none" strike="noStrike" kern="0" cap="none" spc="0" normalizeH="0" baseline="0" noProof="0" dirty="0">
                <a:ln w="3175">
                  <a:noFill/>
                </a:ln>
                <a:gradFill>
                  <a:gsLst>
                    <a:gs pos="0">
                      <a:srgbClr val="0078D4"/>
                    </a:gs>
                    <a:gs pos="100000">
                      <a:srgbClr val="0078D4"/>
                    </a:gs>
                  </a:gsLst>
                  <a:lin ang="0" scaled="0"/>
                </a:gradFill>
                <a:effectLst/>
                <a:uLnTx/>
                <a:uFillTx/>
                <a:latin typeface="Segoe UI"/>
                <a:ea typeface="Segoe UI Black" pitchFamily="34"/>
                <a:cs typeface="+mn-cs"/>
              </a:rPr>
              <a:t>Application Code </a:t>
            </a:r>
            <a:r>
              <a:rPr kumimoji="0" lang="en-US" sz="1200" b="1" i="1" u="none" strike="noStrike" kern="0" cap="none" spc="0" normalizeH="0" baseline="0" noProof="0" dirty="0">
                <a:ln w="3175">
                  <a:noFill/>
                </a:ln>
                <a:gradFill>
                  <a:gsLst>
                    <a:gs pos="0">
                      <a:srgbClr val="0078D4"/>
                    </a:gs>
                    <a:gs pos="100000">
                      <a:srgbClr val="0078D4"/>
                    </a:gs>
                  </a:gsLst>
                  <a:lin ang="0" scaled="0"/>
                </a:gradFill>
                <a:effectLst/>
                <a:uLnTx/>
                <a:uFillTx/>
                <a:latin typeface="Segoe UI"/>
                <a:ea typeface="Segoe UI Black" pitchFamily="34"/>
                <a:cs typeface="+mn-cs"/>
              </a:rPr>
              <a:t>(Security Development Lifecycle)</a:t>
            </a:r>
          </a:p>
        </p:txBody>
      </p:sp>
      <p:grpSp>
        <p:nvGrpSpPr>
          <p:cNvPr id="94" name="Group 93">
            <a:extLst>
              <a:ext uri="{FF2B5EF4-FFF2-40B4-BE49-F238E27FC236}">
                <a16:creationId xmlns:a16="http://schemas.microsoft.com/office/drawing/2014/main" id="{642A08DA-74C6-4C59-A6A2-4E3BEDB307AD}"/>
              </a:ext>
            </a:extLst>
          </p:cNvPr>
          <p:cNvGrpSpPr/>
          <p:nvPr/>
        </p:nvGrpSpPr>
        <p:grpSpPr>
          <a:xfrm>
            <a:off x="11165126" y="3734253"/>
            <a:ext cx="415006" cy="100565"/>
            <a:chOff x="10367674" y="3084603"/>
            <a:chExt cx="415006" cy="100565"/>
          </a:xfrm>
          <a:solidFill>
            <a:schemeClr val="accent1"/>
          </a:solidFill>
        </p:grpSpPr>
        <p:sp>
          <p:nvSpPr>
            <p:cNvPr id="95" name="Oval 94">
              <a:extLst>
                <a:ext uri="{FF2B5EF4-FFF2-40B4-BE49-F238E27FC236}">
                  <a16:creationId xmlns:a16="http://schemas.microsoft.com/office/drawing/2014/main" id="{5C49AA4A-816D-4161-AE6A-0363AEE4F523}"/>
                </a:ext>
              </a:extLst>
            </p:cNvPr>
            <p:cNvSpPr/>
            <p:nvPr/>
          </p:nvSpPr>
          <p:spPr bwMode="auto">
            <a:xfrm>
              <a:off x="10367674" y="3084603"/>
              <a:ext cx="100568" cy="100565"/>
            </a:xfrm>
            <a:prstGeom prst="ellipse">
              <a:avLst/>
            </a:prstGeom>
            <a:solidFill>
              <a:schemeClr val="bg1"/>
            </a:solidFill>
            <a:ln w="28575">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3428" rIns="91440"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dirty="0">
                <a:ln w="3175">
                  <a:noFill/>
                </a:ln>
                <a:gradFill>
                  <a:gsLst>
                    <a:gs pos="0">
                      <a:srgbClr val="0078D4"/>
                    </a:gs>
                    <a:gs pos="100000">
                      <a:srgbClr val="0078D4"/>
                    </a:gs>
                  </a:gsLst>
                  <a:lin ang="0" scaled="0"/>
                </a:gradFill>
                <a:effectLst/>
                <a:uLnTx/>
                <a:uFillTx/>
                <a:latin typeface="Segoe UI"/>
                <a:ea typeface="Segoe UI Black" pitchFamily="34"/>
                <a:cs typeface="+mn-cs"/>
              </a:endParaRPr>
            </a:p>
          </p:txBody>
        </p:sp>
        <p:sp>
          <p:nvSpPr>
            <p:cNvPr id="96" name="Oval 95">
              <a:extLst>
                <a:ext uri="{FF2B5EF4-FFF2-40B4-BE49-F238E27FC236}">
                  <a16:creationId xmlns:a16="http://schemas.microsoft.com/office/drawing/2014/main" id="{77C72071-C8CF-476B-8775-5779E1128679}"/>
                </a:ext>
              </a:extLst>
            </p:cNvPr>
            <p:cNvSpPr/>
            <p:nvPr/>
          </p:nvSpPr>
          <p:spPr bwMode="auto">
            <a:xfrm>
              <a:off x="10524896" y="3084603"/>
              <a:ext cx="100568" cy="100565"/>
            </a:xfrm>
            <a:prstGeom prst="ellipse">
              <a:avLst/>
            </a:prstGeom>
            <a:solidFill>
              <a:schemeClr val="bg1"/>
            </a:solidFill>
            <a:ln w="28575">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3428" rIns="91440"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dirty="0">
                <a:ln w="3175">
                  <a:noFill/>
                </a:ln>
                <a:gradFill>
                  <a:gsLst>
                    <a:gs pos="0">
                      <a:srgbClr val="0078D4"/>
                    </a:gs>
                    <a:gs pos="100000">
                      <a:srgbClr val="0078D4"/>
                    </a:gs>
                  </a:gsLst>
                  <a:lin ang="0" scaled="0"/>
                </a:gradFill>
                <a:effectLst/>
                <a:uLnTx/>
                <a:uFillTx/>
                <a:latin typeface="Segoe UI"/>
                <a:ea typeface="Segoe UI Black" pitchFamily="34"/>
                <a:cs typeface="+mn-cs"/>
              </a:endParaRPr>
            </a:p>
          </p:txBody>
        </p:sp>
        <p:sp>
          <p:nvSpPr>
            <p:cNvPr id="97" name="Oval 96">
              <a:extLst>
                <a:ext uri="{FF2B5EF4-FFF2-40B4-BE49-F238E27FC236}">
                  <a16:creationId xmlns:a16="http://schemas.microsoft.com/office/drawing/2014/main" id="{16171914-5A53-43ED-A339-BFB4F77EB907}"/>
                </a:ext>
              </a:extLst>
            </p:cNvPr>
            <p:cNvSpPr/>
            <p:nvPr/>
          </p:nvSpPr>
          <p:spPr bwMode="auto">
            <a:xfrm>
              <a:off x="10682112" y="3084603"/>
              <a:ext cx="100568" cy="100565"/>
            </a:xfrm>
            <a:prstGeom prst="ellipse">
              <a:avLst/>
            </a:prstGeom>
            <a:solidFill>
              <a:schemeClr val="bg1"/>
            </a:solidFill>
            <a:ln w="28575">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3428" rIns="91440"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dirty="0">
                <a:ln w="3175">
                  <a:noFill/>
                </a:ln>
                <a:gradFill>
                  <a:gsLst>
                    <a:gs pos="0">
                      <a:srgbClr val="0078D4"/>
                    </a:gs>
                    <a:gs pos="100000">
                      <a:srgbClr val="0078D4"/>
                    </a:gs>
                  </a:gsLst>
                  <a:lin ang="0" scaled="0"/>
                </a:gradFill>
                <a:effectLst/>
                <a:uLnTx/>
                <a:uFillTx/>
                <a:latin typeface="Segoe UI"/>
                <a:ea typeface="Segoe UI Black" pitchFamily="34"/>
                <a:cs typeface="+mn-cs"/>
              </a:endParaRPr>
            </a:p>
          </p:txBody>
        </p:sp>
      </p:grpSp>
      <p:sp>
        <p:nvSpPr>
          <p:cNvPr id="98" name="Freeform: Shape 97">
            <a:extLst>
              <a:ext uri="{FF2B5EF4-FFF2-40B4-BE49-F238E27FC236}">
                <a16:creationId xmlns:a16="http://schemas.microsoft.com/office/drawing/2014/main" id="{C9466041-5D98-4A42-AEB5-63C30B39F4BC}"/>
              </a:ext>
            </a:extLst>
          </p:cNvPr>
          <p:cNvSpPr/>
          <p:nvPr/>
        </p:nvSpPr>
        <p:spPr bwMode="auto">
          <a:xfrm>
            <a:off x="458993" y="2112432"/>
            <a:ext cx="11274015" cy="4251960"/>
          </a:xfrm>
          <a:custGeom>
            <a:avLst/>
            <a:gdLst>
              <a:gd name="connsiteX0" fmla="*/ 0 w 11274015"/>
              <a:gd name="connsiteY0" fmla="*/ 0 h 4285051"/>
              <a:gd name="connsiteX1" fmla="*/ 11274015 w 11274015"/>
              <a:gd name="connsiteY1" fmla="*/ 0 h 4285051"/>
              <a:gd name="connsiteX2" fmla="*/ 11274015 w 11274015"/>
              <a:gd name="connsiteY2" fmla="*/ 4285051 h 4285051"/>
              <a:gd name="connsiteX3" fmla="*/ 11271223 w 11274015"/>
              <a:gd name="connsiteY3" fmla="*/ 4285051 h 4285051"/>
              <a:gd name="connsiteX4" fmla="*/ 11271223 w 11274015"/>
              <a:gd name="connsiteY4" fmla="*/ 3633751 h 4285051"/>
              <a:gd name="connsiteX5" fmla="*/ 716824 w 11274015"/>
              <a:gd name="connsiteY5" fmla="*/ 3633751 h 4285051"/>
              <a:gd name="connsiteX6" fmla="*/ 716824 w 11274015"/>
              <a:gd name="connsiteY6" fmla="*/ 4285051 h 4285051"/>
              <a:gd name="connsiteX7" fmla="*/ 0 w 11274015"/>
              <a:gd name="connsiteY7" fmla="*/ 4285051 h 4285051"/>
              <a:gd name="connsiteX0" fmla="*/ 0 w 11274015"/>
              <a:gd name="connsiteY0" fmla="*/ 0 h 4285051"/>
              <a:gd name="connsiteX1" fmla="*/ 11274015 w 11274015"/>
              <a:gd name="connsiteY1" fmla="*/ 0 h 4285051"/>
              <a:gd name="connsiteX2" fmla="*/ 11274015 w 11274015"/>
              <a:gd name="connsiteY2" fmla="*/ 4285051 h 4285051"/>
              <a:gd name="connsiteX3" fmla="*/ 11271223 w 11274015"/>
              <a:gd name="connsiteY3" fmla="*/ 3633751 h 4285051"/>
              <a:gd name="connsiteX4" fmla="*/ 716824 w 11274015"/>
              <a:gd name="connsiteY4" fmla="*/ 3633751 h 4285051"/>
              <a:gd name="connsiteX5" fmla="*/ 716824 w 11274015"/>
              <a:gd name="connsiteY5" fmla="*/ 4285051 h 4285051"/>
              <a:gd name="connsiteX6" fmla="*/ 0 w 11274015"/>
              <a:gd name="connsiteY6" fmla="*/ 4285051 h 4285051"/>
              <a:gd name="connsiteX7" fmla="*/ 0 w 11274015"/>
              <a:gd name="connsiteY7" fmla="*/ 0 h 4285051"/>
              <a:gd name="connsiteX0" fmla="*/ 0 w 11274015"/>
              <a:gd name="connsiteY0" fmla="*/ 0 h 4285051"/>
              <a:gd name="connsiteX1" fmla="*/ 11274015 w 11274015"/>
              <a:gd name="connsiteY1" fmla="*/ 0 h 4285051"/>
              <a:gd name="connsiteX2" fmla="*/ 11271223 w 11274015"/>
              <a:gd name="connsiteY2" fmla="*/ 3633751 h 4285051"/>
              <a:gd name="connsiteX3" fmla="*/ 716824 w 11274015"/>
              <a:gd name="connsiteY3" fmla="*/ 3633751 h 4285051"/>
              <a:gd name="connsiteX4" fmla="*/ 716824 w 11274015"/>
              <a:gd name="connsiteY4" fmla="*/ 4285051 h 4285051"/>
              <a:gd name="connsiteX5" fmla="*/ 0 w 11274015"/>
              <a:gd name="connsiteY5" fmla="*/ 4285051 h 4285051"/>
              <a:gd name="connsiteX6" fmla="*/ 0 w 11274015"/>
              <a:gd name="connsiteY6" fmla="*/ 0 h 428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74015" h="4285051">
                <a:moveTo>
                  <a:pt x="0" y="0"/>
                </a:moveTo>
                <a:lnTo>
                  <a:pt x="11274015" y="0"/>
                </a:lnTo>
                <a:cubicBezTo>
                  <a:pt x="11273084" y="1211250"/>
                  <a:pt x="11272154" y="2422501"/>
                  <a:pt x="11271223" y="3633751"/>
                </a:cubicBezTo>
                <a:lnTo>
                  <a:pt x="716824" y="3633751"/>
                </a:lnTo>
                <a:lnTo>
                  <a:pt x="716824" y="4285051"/>
                </a:lnTo>
                <a:lnTo>
                  <a:pt x="0" y="4285051"/>
                </a:lnTo>
                <a:lnTo>
                  <a:pt x="0" y="0"/>
                </a:lnTo>
                <a:close/>
              </a:path>
            </a:pathLst>
          </a:cu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91440"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600" b="1" i="0" u="none" strike="noStrike" kern="0" cap="all" spc="0" normalizeH="0" baseline="0" noProof="0" dirty="0">
              <a:ln w="3175">
                <a:noFill/>
              </a:ln>
              <a:gradFill>
                <a:gsLst>
                  <a:gs pos="0">
                    <a:srgbClr val="0078D4"/>
                  </a:gs>
                  <a:gs pos="100000">
                    <a:srgbClr val="0078D4"/>
                  </a:gs>
                </a:gsLst>
                <a:lin ang="5400000" scaled="1"/>
              </a:gradFill>
              <a:effectLst/>
              <a:uLnTx/>
              <a:uFillTx/>
              <a:latin typeface="Segoe UI"/>
              <a:ea typeface="Segoe UI Black" pitchFamily="34"/>
              <a:cs typeface="+mn-cs"/>
            </a:endParaRPr>
          </a:p>
        </p:txBody>
      </p:sp>
      <p:sp>
        <p:nvSpPr>
          <p:cNvPr id="99" name="TextBox 98">
            <a:extLst>
              <a:ext uri="{FF2B5EF4-FFF2-40B4-BE49-F238E27FC236}">
                <a16:creationId xmlns:a16="http://schemas.microsoft.com/office/drawing/2014/main" id="{525DEE1B-97FE-4D5B-9248-B3934B6C1468}"/>
              </a:ext>
            </a:extLst>
          </p:cNvPr>
          <p:cNvSpPr txBox="1"/>
          <p:nvPr/>
        </p:nvSpPr>
        <p:spPr>
          <a:xfrm>
            <a:off x="5227320" y="1980566"/>
            <a:ext cx="1737360" cy="246221"/>
          </a:xfrm>
          <a:prstGeom prst="rect">
            <a:avLst/>
          </a:prstGeom>
          <a:solidFill>
            <a:srgbClr val="EAEAEA"/>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w="3175">
                  <a:noFill/>
                </a:ln>
                <a:gradFill>
                  <a:gsLst>
                    <a:gs pos="0">
                      <a:srgbClr val="0078D4"/>
                    </a:gs>
                    <a:gs pos="100000">
                      <a:srgbClr val="0078D4"/>
                    </a:gs>
                  </a:gsLst>
                  <a:lin ang="5400000" scaled="1"/>
                </a:gradFill>
                <a:effectLst/>
                <a:uLnTx/>
                <a:uFillTx/>
                <a:latin typeface="Segoe UI"/>
                <a:ea typeface="Segoe UI Black" pitchFamily="34"/>
                <a:cs typeface="+mn-cs"/>
              </a:rPr>
              <a:t>Administration</a:t>
            </a:r>
          </a:p>
        </p:txBody>
      </p:sp>
      <p:sp>
        <p:nvSpPr>
          <p:cNvPr id="101" name="Rectangle 12">
            <a:extLst>
              <a:ext uri="{FF2B5EF4-FFF2-40B4-BE49-F238E27FC236}">
                <a16:creationId xmlns:a16="http://schemas.microsoft.com/office/drawing/2014/main" id="{DCF238A2-4783-486A-A133-B4156A02490C}"/>
              </a:ext>
            </a:extLst>
          </p:cNvPr>
          <p:cNvSpPr/>
          <p:nvPr/>
        </p:nvSpPr>
        <p:spPr bwMode="auto">
          <a:xfrm>
            <a:off x="519424" y="2930237"/>
            <a:ext cx="1290965" cy="3390428"/>
          </a:xfrm>
          <a:custGeom>
            <a:avLst/>
            <a:gdLst>
              <a:gd name="connsiteX0" fmla="*/ 0 w 1321397"/>
              <a:gd name="connsiteY0" fmla="*/ 0 h 3259468"/>
              <a:gd name="connsiteX1" fmla="*/ 1321397 w 1321397"/>
              <a:gd name="connsiteY1" fmla="*/ 0 h 3259468"/>
              <a:gd name="connsiteX2" fmla="*/ 1321397 w 1321397"/>
              <a:gd name="connsiteY2" fmla="*/ 3259468 h 3259468"/>
              <a:gd name="connsiteX3" fmla="*/ 0 w 1321397"/>
              <a:gd name="connsiteY3" fmla="*/ 3259468 h 3259468"/>
              <a:gd name="connsiteX4" fmla="*/ 0 w 1321397"/>
              <a:gd name="connsiteY4" fmla="*/ 0 h 3259468"/>
              <a:gd name="connsiteX0" fmla="*/ 0 w 1321397"/>
              <a:gd name="connsiteY0" fmla="*/ 0 h 3259468"/>
              <a:gd name="connsiteX1" fmla="*/ 1321397 w 1321397"/>
              <a:gd name="connsiteY1" fmla="*/ 0 h 3259468"/>
              <a:gd name="connsiteX2" fmla="*/ 1312233 w 1321397"/>
              <a:gd name="connsiteY2" fmla="*/ 2699731 h 3259468"/>
              <a:gd name="connsiteX3" fmla="*/ 1321397 w 1321397"/>
              <a:gd name="connsiteY3" fmla="*/ 3259468 h 3259468"/>
              <a:gd name="connsiteX4" fmla="*/ 0 w 1321397"/>
              <a:gd name="connsiteY4" fmla="*/ 3259468 h 3259468"/>
              <a:gd name="connsiteX5" fmla="*/ 0 w 1321397"/>
              <a:gd name="connsiteY5" fmla="*/ 0 h 3259468"/>
              <a:gd name="connsiteX0" fmla="*/ 0 w 1321397"/>
              <a:gd name="connsiteY0" fmla="*/ 0 h 3259468"/>
              <a:gd name="connsiteX1" fmla="*/ 1321397 w 1321397"/>
              <a:gd name="connsiteY1" fmla="*/ 0 h 3259468"/>
              <a:gd name="connsiteX2" fmla="*/ 1312233 w 1321397"/>
              <a:gd name="connsiteY2" fmla="*/ 2699731 h 3259468"/>
              <a:gd name="connsiteX3" fmla="*/ 1321397 w 1321397"/>
              <a:gd name="connsiteY3" fmla="*/ 3259468 h 3259468"/>
              <a:gd name="connsiteX4" fmla="*/ 632783 w 1321397"/>
              <a:gd name="connsiteY4" fmla="*/ 3252181 h 3259468"/>
              <a:gd name="connsiteX5" fmla="*/ 0 w 1321397"/>
              <a:gd name="connsiteY5" fmla="*/ 3259468 h 3259468"/>
              <a:gd name="connsiteX6" fmla="*/ 0 w 1321397"/>
              <a:gd name="connsiteY6" fmla="*/ 0 h 3259468"/>
              <a:gd name="connsiteX0" fmla="*/ 0 w 1321397"/>
              <a:gd name="connsiteY0" fmla="*/ 0 h 3259468"/>
              <a:gd name="connsiteX1" fmla="*/ 1321397 w 1321397"/>
              <a:gd name="connsiteY1" fmla="*/ 0 h 3259468"/>
              <a:gd name="connsiteX2" fmla="*/ 1312233 w 1321397"/>
              <a:gd name="connsiteY2" fmla="*/ 2699731 h 3259468"/>
              <a:gd name="connsiteX3" fmla="*/ 629247 w 1321397"/>
              <a:gd name="connsiteY3" fmla="*/ 2700668 h 3259468"/>
              <a:gd name="connsiteX4" fmla="*/ 632783 w 1321397"/>
              <a:gd name="connsiteY4" fmla="*/ 3252181 h 3259468"/>
              <a:gd name="connsiteX5" fmla="*/ 0 w 1321397"/>
              <a:gd name="connsiteY5" fmla="*/ 3259468 h 3259468"/>
              <a:gd name="connsiteX6" fmla="*/ 0 w 1321397"/>
              <a:gd name="connsiteY6" fmla="*/ 0 h 3259468"/>
              <a:gd name="connsiteX0" fmla="*/ 0 w 1321397"/>
              <a:gd name="connsiteY0" fmla="*/ 0 h 3264881"/>
              <a:gd name="connsiteX1" fmla="*/ 1321397 w 1321397"/>
              <a:gd name="connsiteY1" fmla="*/ 0 h 3264881"/>
              <a:gd name="connsiteX2" fmla="*/ 1312233 w 1321397"/>
              <a:gd name="connsiteY2" fmla="*/ 2699731 h 3264881"/>
              <a:gd name="connsiteX3" fmla="*/ 629247 w 1321397"/>
              <a:gd name="connsiteY3" fmla="*/ 2700668 h 3264881"/>
              <a:gd name="connsiteX4" fmla="*/ 645483 w 1321397"/>
              <a:gd name="connsiteY4" fmla="*/ 3264881 h 3264881"/>
              <a:gd name="connsiteX5" fmla="*/ 0 w 1321397"/>
              <a:gd name="connsiteY5" fmla="*/ 3259468 h 3264881"/>
              <a:gd name="connsiteX6" fmla="*/ 0 w 1321397"/>
              <a:gd name="connsiteY6" fmla="*/ 0 h 3264881"/>
              <a:gd name="connsiteX0" fmla="*/ 0 w 1321397"/>
              <a:gd name="connsiteY0" fmla="*/ 0 h 3311236"/>
              <a:gd name="connsiteX1" fmla="*/ 1321397 w 1321397"/>
              <a:gd name="connsiteY1" fmla="*/ 0 h 3311236"/>
              <a:gd name="connsiteX2" fmla="*/ 1312233 w 1321397"/>
              <a:gd name="connsiteY2" fmla="*/ 2699731 h 3311236"/>
              <a:gd name="connsiteX3" fmla="*/ 629247 w 1321397"/>
              <a:gd name="connsiteY3" fmla="*/ 2700668 h 3311236"/>
              <a:gd name="connsiteX4" fmla="*/ 616267 w 1321397"/>
              <a:gd name="connsiteY4" fmla="*/ 3311236 h 3311236"/>
              <a:gd name="connsiteX5" fmla="*/ 0 w 1321397"/>
              <a:gd name="connsiteY5" fmla="*/ 3259468 h 3311236"/>
              <a:gd name="connsiteX6" fmla="*/ 0 w 1321397"/>
              <a:gd name="connsiteY6" fmla="*/ 0 h 3311236"/>
              <a:gd name="connsiteX0" fmla="*/ 3652 w 1325049"/>
              <a:gd name="connsiteY0" fmla="*/ 0 h 3311236"/>
              <a:gd name="connsiteX1" fmla="*/ 1325049 w 1325049"/>
              <a:gd name="connsiteY1" fmla="*/ 0 h 3311236"/>
              <a:gd name="connsiteX2" fmla="*/ 1315885 w 1325049"/>
              <a:gd name="connsiteY2" fmla="*/ 2699731 h 3311236"/>
              <a:gd name="connsiteX3" fmla="*/ 632899 w 1325049"/>
              <a:gd name="connsiteY3" fmla="*/ 2700668 h 3311236"/>
              <a:gd name="connsiteX4" fmla="*/ 619919 w 1325049"/>
              <a:gd name="connsiteY4" fmla="*/ 3311236 h 3311236"/>
              <a:gd name="connsiteX5" fmla="*/ 0 w 1325049"/>
              <a:gd name="connsiteY5" fmla="*/ 3305823 h 3311236"/>
              <a:gd name="connsiteX6" fmla="*/ 3652 w 1325049"/>
              <a:gd name="connsiteY6" fmla="*/ 0 h 3311236"/>
              <a:gd name="connsiteX0" fmla="*/ 3652 w 1325049"/>
              <a:gd name="connsiteY0" fmla="*/ 0 h 3311236"/>
              <a:gd name="connsiteX1" fmla="*/ 1325049 w 1325049"/>
              <a:gd name="connsiteY1" fmla="*/ 0 h 3311236"/>
              <a:gd name="connsiteX2" fmla="*/ 1315885 w 1325049"/>
              <a:gd name="connsiteY2" fmla="*/ 2699731 h 3311236"/>
              <a:gd name="connsiteX3" fmla="*/ 618292 w 1325049"/>
              <a:gd name="connsiteY3" fmla="*/ 2707799 h 3311236"/>
              <a:gd name="connsiteX4" fmla="*/ 619919 w 1325049"/>
              <a:gd name="connsiteY4" fmla="*/ 3311236 h 3311236"/>
              <a:gd name="connsiteX5" fmla="*/ 0 w 1325049"/>
              <a:gd name="connsiteY5" fmla="*/ 3305823 h 3311236"/>
              <a:gd name="connsiteX6" fmla="*/ 3652 w 1325049"/>
              <a:gd name="connsiteY6" fmla="*/ 0 h 33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5049" h="3311236">
                <a:moveTo>
                  <a:pt x="3652" y="0"/>
                </a:moveTo>
                <a:lnTo>
                  <a:pt x="1325049" y="0"/>
                </a:lnTo>
                <a:cubicBezTo>
                  <a:pt x="1321994" y="899910"/>
                  <a:pt x="1318940" y="1799821"/>
                  <a:pt x="1315885" y="2699731"/>
                </a:cubicBezTo>
                <a:lnTo>
                  <a:pt x="618292" y="2707799"/>
                </a:lnTo>
                <a:cubicBezTo>
                  <a:pt x="619471" y="2891637"/>
                  <a:pt x="618740" y="3127398"/>
                  <a:pt x="619919" y="3311236"/>
                </a:cubicBezTo>
                <a:lnTo>
                  <a:pt x="0" y="3305823"/>
                </a:lnTo>
                <a:cubicBezTo>
                  <a:pt x="1217" y="2203882"/>
                  <a:pt x="2435" y="1101941"/>
                  <a:pt x="3652" y="0"/>
                </a:cubicBezTo>
                <a:close/>
              </a:path>
            </a:pathLst>
          </a:cu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Rectangle 101">
            <a:extLst>
              <a:ext uri="{FF2B5EF4-FFF2-40B4-BE49-F238E27FC236}">
                <a16:creationId xmlns:a16="http://schemas.microsoft.com/office/drawing/2014/main" id="{AB478B7C-7F88-4FB1-B7DC-471A540EF6E2}"/>
              </a:ext>
            </a:extLst>
          </p:cNvPr>
          <p:cNvSpPr/>
          <p:nvPr/>
        </p:nvSpPr>
        <p:spPr>
          <a:xfrm>
            <a:off x="631139" y="3122985"/>
            <a:ext cx="1062046" cy="590931"/>
          </a:xfrm>
          <a:prstGeom prst="rect">
            <a:avLst/>
          </a:prstGeom>
          <a:solidFill>
            <a:schemeClr val="bg1"/>
          </a:solidFill>
        </p:spPr>
        <p:txBody>
          <a:bodyPr wrap="square">
            <a:sp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dirty="0">
                <a:ln w="3175">
                  <a:noFill/>
                </a:ln>
                <a:gradFill>
                  <a:gsLst>
                    <a:gs pos="0">
                      <a:srgbClr val="0078D4"/>
                    </a:gs>
                    <a:gs pos="100000">
                      <a:srgbClr val="0078D4"/>
                    </a:gs>
                  </a:gsLst>
                  <a:lin ang="0" scaled="0"/>
                </a:gradFill>
                <a:effectLst/>
                <a:uLnTx/>
                <a:uFillTx/>
                <a:latin typeface="Segoe UI"/>
                <a:ea typeface="Segoe UI Black" pitchFamily="34"/>
                <a:cs typeface="+mn-cs"/>
              </a:rPr>
              <a:t>On prem &amp; other cloud workloads</a:t>
            </a:r>
          </a:p>
        </p:txBody>
      </p:sp>
      <p:sp>
        <p:nvSpPr>
          <p:cNvPr id="39" name="Rectangle 38">
            <a:extLst>
              <a:ext uri="{FF2B5EF4-FFF2-40B4-BE49-F238E27FC236}">
                <a16:creationId xmlns:a16="http://schemas.microsoft.com/office/drawing/2014/main" id="{F0D2F124-7B91-4EE1-8D1C-4B387422280E}"/>
              </a:ext>
            </a:extLst>
          </p:cNvPr>
          <p:cNvSpPr/>
          <p:nvPr/>
        </p:nvSpPr>
        <p:spPr bwMode="auto">
          <a:xfrm>
            <a:off x="10043207" y="3401384"/>
            <a:ext cx="1006875" cy="433434"/>
          </a:xfrm>
          <a:prstGeom prst="rect">
            <a:avLst/>
          </a:prstGeom>
          <a:solidFill>
            <a:schemeClr val="bg1"/>
          </a:solidFill>
          <a:ln w="28575">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3428" rIns="91440"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dirty="0">
                <a:ln w="3175">
                  <a:noFill/>
                </a:ln>
                <a:gradFill>
                  <a:gsLst>
                    <a:gs pos="0">
                      <a:srgbClr val="0078D4"/>
                    </a:gs>
                    <a:gs pos="100000">
                      <a:srgbClr val="0078D4"/>
                    </a:gs>
                  </a:gsLst>
                  <a:lin ang="0" scaled="0"/>
                </a:gradFill>
                <a:effectLst/>
                <a:uLnTx/>
                <a:uFillTx/>
                <a:latin typeface="Segoe UI"/>
                <a:ea typeface="Segoe UI Black" pitchFamily="34"/>
                <a:cs typeface="+mn-cs"/>
              </a:rPr>
              <a:t>Containers</a:t>
            </a:r>
          </a:p>
        </p:txBody>
      </p:sp>
      <p:sp>
        <p:nvSpPr>
          <p:cNvPr id="41" name="Rectangle 40">
            <a:extLst>
              <a:ext uri="{FF2B5EF4-FFF2-40B4-BE49-F238E27FC236}">
                <a16:creationId xmlns:a16="http://schemas.microsoft.com/office/drawing/2014/main" id="{666F60C6-73A7-4938-AD7A-1F0E48C273F3}"/>
              </a:ext>
            </a:extLst>
          </p:cNvPr>
          <p:cNvSpPr/>
          <p:nvPr/>
        </p:nvSpPr>
        <p:spPr bwMode="auto">
          <a:xfrm>
            <a:off x="3553559" y="3401384"/>
            <a:ext cx="1190397" cy="433434"/>
          </a:xfrm>
          <a:prstGeom prst="rect">
            <a:avLst/>
          </a:prstGeom>
          <a:solidFill>
            <a:schemeClr val="bg1"/>
          </a:solidFill>
          <a:ln w="28575">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3428" rIns="91440" bIns="143428"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defRPr/>
            </a:pPr>
            <a:r>
              <a:rPr lang="en-US" sz="1200" b="1" kern="0" dirty="0">
                <a:ln w="3175">
                  <a:noFill/>
                </a:ln>
                <a:gradFill>
                  <a:gsLst>
                    <a:gs pos="0">
                      <a:srgbClr val="0078D4"/>
                    </a:gs>
                    <a:gs pos="100000">
                      <a:srgbClr val="0078D4"/>
                    </a:gs>
                  </a:gsLst>
                  <a:lin ang="0" scaled="0"/>
                </a:gradFill>
                <a:ea typeface="Segoe UI Black" pitchFamily="34"/>
              </a:rPr>
              <a:t>App Service -  Web Apps</a:t>
            </a:r>
          </a:p>
        </p:txBody>
      </p:sp>
    </p:spTree>
    <p:extLst>
      <p:ext uri="{BB962C8B-B14F-4D97-AF65-F5344CB8AC3E}">
        <p14:creationId xmlns:p14="http://schemas.microsoft.com/office/powerpoint/2010/main" val="80216596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BCBAA-5097-4E58-8863-37924C437E21}"/>
              </a:ext>
            </a:extLst>
          </p:cNvPr>
          <p:cNvSpPr>
            <a:spLocks noGrp="1"/>
          </p:cNvSpPr>
          <p:nvPr>
            <p:ph type="title"/>
          </p:nvPr>
        </p:nvSpPr>
        <p:spPr>
          <a:xfrm>
            <a:off x="588263" y="457201"/>
            <a:ext cx="11018520" cy="553998"/>
          </a:xfrm>
        </p:spPr>
        <p:txBody>
          <a:bodyPr/>
          <a:lstStyle/>
          <a:p>
            <a:r>
              <a:rPr lang="en-US" dirty="0"/>
              <a:t>Example - Securing Privileged Access is a team sport</a:t>
            </a:r>
            <a:endParaRPr lang="en-US" dirty="0">
              <a:highlight>
                <a:srgbClr val="FFFF00"/>
              </a:highlight>
            </a:endParaRPr>
          </a:p>
        </p:txBody>
      </p:sp>
      <p:grpSp>
        <p:nvGrpSpPr>
          <p:cNvPr id="33" name="Group 32">
            <a:extLst>
              <a:ext uri="{FF2B5EF4-FFF2-40B4-BE49-F238E27FC236}">
                <a16:creationId xmlns:a16="http://schemas.microsoft.com/office/drawing/2014/main" id="{383B27AE-7210-41C9-9BD7-760B842A4DEC}"/>
              </a:ext>
            </a:extLst>
          </p:cNvPr>
          <p:cNvGrpSpPr/>
          <p:nvPr/>
        </p:nvGrpSpPr>
        <p:grpSpPr>
          <a:xfrm>
            <a:off x="599284" y="3378734"/>
            <a:ext cx="11007499" cy="969496"/>
            <a:chOff x="596238" y="5425375"/>
            <a:chExt cx="11007499" cy="969496"/>
          </a:xfrm>
        </p:grpSpPr>
        <p:sp>
          <p:nvSpPr>
            <p:cNvPr id="31" name="TextBox 30">
              <a:extLst>
                <a:ext uri="{FF2B5EF4-FFF2-40B4-BE49-F238E27FC236}">
                  <a16:creationId xmlns:a16="http://schemas.microsoft.com/office/drawing/2014/main" id="{7699A9CC-04A2-4369-9186-AE5300C45EA2}"/>
                </a:ext>
              </a:extLst>
            </p:cNvPr>
            <p:cNvSpPr txBox="1"/>
            <p:nvPr/>
          </p:nvSpPr>
          <p:spPr>
            <a:xfrm>
              <a:off x="922307" y="5425375"/>
              <a:ext cx="10681430" cy="969496"/>
            </a:xfrm>
            <a:prstGeom prst="rect">
              <a:avLst/>
            </a:prstGeom>
            <a:solidFill>
              <a:schemeClr val="bg1"/>
            </a:solidFill>
            <a:effectLst>
              <a:outerShdw blurRad="190500" dist="38100" dir="2700000" algn="ctr" rotWithShape="0">
                <a:prstClr val="black">
                  <a:alpha val="40000"/>
                </a:prstClr>
              </a:outerShdw>
            </a:effectLst>
          </p:spPr>
          <p:txBody>
            <a:bodyPr wrap="square" lIns="457200" tIns="182880" rIns="182880" bIns="182880" rtlCol="0">
              <a:spAutoFit/>
            </a:bodyPr>
            <a:lstStyle/>
            <a:p>
              <a:pPr marL="0" lvl="1">
                <a:spcAft>
                  <a:spcPts val="600"/>
                </a:spcAf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t>Security Operations</a:t>
              </a:r>
            </a:p>
            <a:p>
              <a:pPr marL="0" lvl="1">
                <a:spcAft>
                  <a:spcPts val="600"/>
                </a:spcAft>
                <a:defRPr/>
              </a:pPr>
              <a:r>
                <a:rPr lang="en-US" sz="1600" b="1" dirty="0">
                  <a:gradFill>
                    <a:gsLst>
                      <a:gs pos="1250">
                        <a:srgbClr val="1A1A1A"/>
                      </a:gs>
                      <a:gs pos="100000">
                        <a:srgbClr val="1A1A1A"/>
                      </a:gs>
                    </a:gsLst>
                    <a:lin ang="5400000" scaled="0"/>
                  </a:gradFill>
                </a:rPr>
                <a:t>Monitor for anomalies </a:t>
              </a:r>
              <a:r>
                <a:rPr lang="en-US" sz="1600" dirty="0">
                  <a:gradFill>
                    <a:gsLst>
                      <a:gs pos="1250">
                        <a:srgbClr val="1A1A1A"/>
                      </a:gs>
                      <a:gs pos="100000">
                        <a:srgbClr val="1A1A1A"/>
                      </a:gs>
                    </a:gsLst>
                    <a:lin ang="5400000" scaled="0"/>
                  </a:gradFill>
                </a:rPr>
                <a:t>to “normal” admin operations</a:t>
              </a:r>
            </a:p>
          </p:txBody>
        </p:sp>
        <p:grpSp>
          <p:nvGrpSpPr>
            <p:cNvPr id="25" name="Group 24">
              <a:extLst>
                <a:ext uri="{FF2B5EF4-FFF2-40B4-BE49-F238E27FC236}">
                  <a16:creationId xmlns:a16="http://schemas.microsoft.com/office/drawing/2014/main" id="{61F34F6F-E6C9-44D9-9CCB-B1C3ACC21321}"/>
                </a:ext>
              </a:extLst>
            </p:cNvPr>
            <p:cNvGrpSpPr/>
            <p:nvPr/>
          </p:nvGrpSpPr>
          <p:grpSpPr>
            <a:xfrm>
              <a:off x="596238" y="5553281"/>
              <a:ext cx="636741" cy="636741"/>
              <a:chOff x="596238" y="5490552"/>
              <a:chExt cx="636741" cy="636741"/>
            </a:xfrm>
          </p:grpSpPr>
          <p:sp>
            <p:nvSpPr>
              <p:cNvPr id="21" name="Oval 20">
                <a:extLst>
                  <a:ext uri="{FF2B5EF4-FFF2-40B4-BE49-F238E27FC236}">
                    <a16:creationId xmlns:a16="http://schemas.microsoft.com/office/drawing/2014/main" id="{0F6E35D5-14C5-4B40-8797-4BB4432E6A53}"/>
                  </a:ext>
                </a:extLst>
              </p:cNvPr>
              <p:cNvSpPr/>
              <p:nvPr/>
            </p:nvSpPr>
            <p:spPr bwMode="auto">
              <a:xfrm>
                <a:off x="596238" y="5490552"/>
                <a:ext cx="636741" cy="63674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 tIns="146304" rIns="27432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Diagnostic_E9D9">
                <a:extLst>
                  <a:ext uri="{FF2B5EF4-FFF2-40B4-BE49-F238E27FC236}">
                    <a16:creationId xmlns:a16="http://schemas.microsoft.com/office/drawing/2014/main" id="{042C7C34-06EF-43FC-8AA9-536B0817EE4F}"/>
                  </a:ext>
                </a:extLst>
              </p:cNvPr>
              <p:cNvSpPr>
                <a:spLocks noChangeAspect="1" noEditPoints="1"/>
              </p:cNvSpPr>
              <p:nvPr/>
            </p:nvSpPr>
            <p:spPr bwMode="auto">
              <a:xfrm>
                <a:off x="771675" y="5665919"/>
                <a:ext cx="285866" cy="286006"/>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32" name="Group 31">
            <a:extLst>
              <a:ext uri="{FF2B5EF4-FFF2-40B4-BE49-F238E27FC236}">
                <a16:creationId xmlns:a16="http://schemas.microsoft.com/office/drawing/2014/main" id="{8BCCD3F4-B086-4626-AA5D-1535E07A543E}"/>
              </a:ext>
            </a:extLst>
          </p:cNvPr>
          <p:cNvGrpSpPr/>
          <p:nvPr/>
        </p:nvGrpSpPr>
        <p:grpSpPr>
          <a:xfrm>
            <a:off x="599403" y="2018721"/>
            <a:ext cx="11017285" cy="1000274"/>
            <a:chOff x="586452" y="4599216"/>
            <a:chExt cx="11017285" cy="1000274"/>
          </a:xfrm>
        </p:grpSpPr>
        <p:sp>
          <p:nvSpPr>
            <p:cNvPr id="29" name="TextBox 28">
              <a:extLst>
                <a:ext uri="{FF2B5EF4-FFF2-40B4-BE49-F238E27FC236}">
                  <a16:creationId xmlns:a16="http://schemas.microsoft.com/office/drawing/2014/main" id="{9952EB6E-9BAD-4C6F-94AB-9C4398F40D17}"/>
                </a:ext>
              </a:extLst>
            </p:cNvPr>
            <p:cNvSpPr txBox="1"/>
            <p:nvPr/>
          </p:nvSpPr>
          <p:spPr>
            <a:xfrm>
              <a:off x="922307" y="4599216"/>
              <a:ext cx="10681430" cy="1000274"/>
            </a:xfrm>
            <a:prstGeom prst="rect">
              <a:avLst/>
            </a:prstGeom>
            <a:solidFill>
              <a:schemeClr val="bg1"/>
            </a:solidFill>
            <a:effectLst>
              <a:outerShdw blurRad="190500" dist="38100" dir="2700000" algn="ctr" rotWithShape="0">
                <a:prstClr val="black">
                  <a:alpha val="40000"/>
                </a:prstClr>
              </a:outerShdw>
            </a:effectLst>
          </p:spPr>
          <p:txBody>
            <a:bodyPr wrap="square" lIns="457200" tIns="182880" rIns="182880" bIns="182880" rtlCol="0">
              <a:spAutoFit/>
            </a:bodyPr>
            <a:lstStyle/>
            <a:p>
              <a:pPr marL="0" marR="0" lvl="1"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t>Administration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en-US" sz="1600" b="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Day to day use </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of privileged access accounts</a:t>
              </a: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grpSp>
          <p:nvGrpSpPr>
            <p:cNvPr id="22" name="Group 21">
              <a:extLst>
                <a:ext uri="{FF2B5EF4-FFF2-40B4-BE49-F238E27FC236}">
                  <a16:creationId xmlns:a16="http://schemas.microsoft.com/office/drawing/2014/main" id="{8809F142-8D54-4053-90EE-DDB2511F5F38}"/>
                </a:ext>
              </a:extLst>
            </p:cNvPr>
            <p:cNvGrpSpPr/>
            <p:nvPr/>
          </p:nvGrpSpPr>
          <p:grpSpPr>
            <a:xfrm>
              <a:off x="586452" y="4604011"/>
              <a:ext cx="636741" cy="636741"/>
              <a:chOff x="586452" y="4599216"/>
              <a:chExt cx="636741" cy="636741"/>
            </a:xfrm>
          </p:grpSpPr>
          <p:sp>
            <p:nvSpPr>
              <p:cNvPr id="20" name="Oval 19">
                <a:extLst>
                  <a:ext uri="{FF2B5EF4-FFF2-40B4-BE49-F238E27FC236}">
                    <a16:creationId xmlns:a16="http://schemas.microsoft.com/office/drawing/2014/main" id="{8B957377-041A-49A4-A90E-44969B86E9F3}"/>
                  </a:ext>
                </a:extLst>
              </p:cNvPr>
              <p:cNvSpPr/>
              <p:nvPr/>
            </p:nvSpPr>
            <p:spPr bwMode="auto">
              <a:xfrm>
                <a:off x="586452" y="4599216"/>
                <a:ext cx="636741" cy="63674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 tIns="146304" rIns="27432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rackers_EADF_bidi">
                <a:extLst>
                  <a:ext uri="{FF2B5EF4-FFF2-40B4-BE49-F238E27FC236}">
                    <a16:creationId xmlns:a16="http://schemas.microsoft.com/office/drawing/2014/main" id="{73337860-F681-4BF6-BADD-BA6C512B9164}"/>
                  </a:ext>
                </a:extLst>
              </p:cNvPr>
              <p:cNvSpPr>
                <a:spLocks noChangeAspect="1" noEditPoints="1"/>
              </p:cNvSpPr>
              <p:nvPr/>
            </p:nvSpPr>
            <p:spPr bwMode="auto">
              <a:xfrm>
                <a:off x="770701" y="4720638"/>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sp>
        <p:nvSpPr>
          <p:cNvPr id="5" name="TextBox 4">
            <a:extLst>
              <a:ext uri="{FF2B5EF4-FFF2-40B4-BE49-F238E27FC236}">
                <a16:creationId xmlns:a16="http://schemas.microsoft.com/office/drawing/2014/main" id="{4A1CA2AA-9F48-4126-8F40-415608D8CA19}"/>
              </a:ext>
            </a:extLst>
          </p:cNvPr>
          <p:cNvSpPr txBox="1"/>
          <p:nvPr/>
        </p:nvSpPr>
        <p:spPr>
          <a:xfrm>
            <a:off x="586452" y="1025563"/>
            <a:ext cx="6276462" cy="276999"/>
          </a:xfrm>
          <a:prstGeom prst="rect">
            <a:avLst/>
          </a:prstGeom>
          <a:noFill/>
        </p:spPr>
        <p:txBody>
          <a:bodyPr wrap="none" lIns="0" tIns="0" rIns="0" bIns="0" rtlCol="0">
            <a:spAutoFit/>
          </a:bodyPr>
          <a:lstStyle/>
          <a:p>
            <a:r>
              <a:rPr lang="en-US" i="1" dirty="0"/>
              <a:t>Mitigating some risks </a:t>
            </a:r>
            <a:r>
              <a:rPr lang="en-US" sz="1800" i="1" dirty="0"/>
              <a:t>requires action across multiple disciplines</a:t>
            </a:r>
          </a:p>
        </p:txBody>
      </p:sp>
      <p:grpSp>
        <p:nvGrpSpPr>
          <p:cNvPr id="13" name="Group 12">
            <a:extLst>
              <a:ext uri="{FF2B5EF4-FFF2-40B4-BE49-F238E27FC236}">
                <a16:creationId xmlns:a16="http://schemas.microsoft.com/office/drawing/2014/main" id="{A205BEB4-2614-4D9F-950C-2A97B7383C8E}"/>
              </a:ext>
            </a:extLst>
          </p:cNvPr>
          <p:cNvGrpSpPr/>
          <p:nvPr/>
        </p:nvGrpSpPr>
        <p:grpSpPr>
          <a:xfrm>
            <a:off x="586452" y="4717489"/>
            <a:ext cx="11005568" cy="1292662"/>
            <a:chOff x="609058" y="3834305"/>
            <a:chExt cx="11005568" cy="1292662"/>
          </a:xfrm>
        </p:grpSpPr>
        <p:sp>
          <p:nvSpPr>
            <p:cNvPr id="11" name="TextBox 10">
              <a:extLst>
                <a:ext uri="{FF2B5EF4-FFF2-40B4-BE49-F238E27FC236}">
                  <a16:creationId xmlns:a16="http://schemas.microsoft.com/office/drawing/2014/main" id="{3FAC6F40-778E-4ECA-BC5D-9758F4B8A754}"/>
                </a:ext>
              </a:extLst>
            </p:cNvPr>
            <p:cNvSpPr txBox="1"/>
            <p:nvPr/>
          </p:nvSpPr>
          <p:spPr>
            <a:xfrm>
              <a:off x="933196" y="3834305"/>
              <a:ext cx="10681430" cy="1292662"/>
            </a:xfrm>
            <a:prstGeom prst="rect">
              <a:avLst/>
            </a:prstGeom>
            <a:solidFill>
              <a:schemeClr val="bg1"/>
            </a:solidFill>
            <a:effectLst>
              <a:outerShdw blurRad="190500" dist="38100" dir="2700000" algn="ctr" rotWithShape="0">
                <a:prstClr val="black">
                  <a:alpha val="40000"/>
                </a:prstClr>
              </a:outerShdw>
            </a:effectLst>
          </p:spPr>
          <p:txBody>
            <a:bodyPr wrap="square" lIns="457200" tIns="182880" rIns="182880" bIns="182880" rtlCol="0">
              <a:spAutoFit/>
            </a:bodyPr>
            <a:lstStyle/>
            <a:p>
              <a:pPr marL="0" lvl="1">
                <a:spcAft>
                  <a:spcPts val="600"/>
                </a:spcAft>
                <a:defRPr/>
              </a:pPr>
              <a:r>
                <a:rPr lang="en-US" dirty="0">
                  <a:gradFill>
                    <a:gsLst>
                      <a:gs pos="1250">
                        <a:srgbClr val="1A1A1A"/>
                      </a:gs>
                      <a:gs pos="100000">
                        <a:srgbClr val="1A1A1A"/>
                      </a:gs>
                    </a:gsLst>
                    <a:lin ang="5400000" scaled="0"/>
                  </a:gradFill>
                  <a:latin typeface="Segoe UI Semibold"/>
                </a:rPr>
                <a:t>Governance (&amp; Architecture)</a:t>
              </a:r>
            </a:p>
            <a:p>
              <a:pPr marL="0" lvl="1">
                <a:spcAft>
                  <a:spcPts val="600"/>
                </a:spcAft>
                <a:defRPr/>
              </a:pPr>
              <a:r>
                <a:rPr lang="en-US" sz="1600" b="1" dirty="0">
                  <a:gradFill>
                    <a:gsLst>
                      <a:gs pos="1250">
                        <a:srgbClr val="1A1A1A"/>
                      </a:gs>
                      <a:gs pos="100000">
                        <a:srgbClr val="1A1A1A"/>
                      </a:gs>
                    </a:gsLst>
                    <a:lin ang="5400000" scaled="0"/>
                  </a:gradFill>
                </a:rPr>
                <a:t>Standard Setting </a:t>
              </a:r>
              <a:r>
                <a:rPr lang="en-US" sz="1600" dirty="0">
                  <a:gradFill>
                    <a:gsLst>
                      <a:gs pos="1250">
                        <a:srgbClr val="1A1A1A"/>
                      </a:gs>
                      <a:gs pos="100000">
                        <a:srgbClr val="1A1A1A"/>
                      </a:gs>
                    </a:gsLst>
                    <a:lin ang="5400000" scaled="0"/>
                  </a:gradFill>
                </a:rPr>
                <a:t>and Structure</a:t>
              </a:r>
            </a:p>
            <a:p>
              <a:pPr marL="0" lvl="1">
                <a:spcAft>
                  <a:spcPts val="600"/>
                </a:spcAft>
                <a:defRPr/>
              </a:pPr>
              <a:r>
                <a:rPr lang="en-US" sz="1600" b="1" dirty="0">
                  <a:gradFill>
                    <a:gsLst>
                      <a:gs pos="1250">
                        <a:srgbClr val="1A1A1A"/>
                      </a:gs>
                      <a:gs pos="100000">
                        <a:srgbClr val="1A1A1A"/>
                      </a:gs>
                    </a:gsLst>
                    <a:lin ang="5400000" scaled="0"/>
                  </a:gradFill>
                </a:rPr>
                <a:t>Ongoing refinement and improvement </a:t>
              </a:r>
              <a:r>
                <a:rPr lang="en-US" sz="1600" dirty="0">
                  <a:gradFill>
                    <a:gsLst>
                      <a:gs pos="1250">
                        <a:srgbClr val="1A1A1A"/>
                      </a:gs>
                      <a:gs pos="100000">
                        <a:srgbClr val="1A1A1A"/>
                      </a:gs>
                    </a:gsLst>
                    <a:lin ang="5400000" scaled="0"/>
                  </a:gradFill>
                </a:rPr>
                <a:t>to reduce potential risks</a:t>
              </a:r>
              <a:endParaRPr lang="en-US" sz="1600" dirty="0">
                <a:gradFill>
                  <a:gsLst>
                    <a:gs pos="1250">
                      <a:srgbClr val="1A1A1A"/>
                    </a:gs>
                    <a:gs pos="100000">
                      <a:srgbClr val="1A1A1A"/>
                    </a:gs>
                  </a:gsLst>
                  <a:lin ang="5400000" scaled="0"/>
                </a:gradFill>
                <a:highlight>
                  <a:srgbClr val="FFFF00"/>
                </a:highlight>
              </a:endParaRPr>
            </a:p>
          </p:txBody>
        </p:sp>
        <p:sp>
          <p:nvSpPr>
            <p:cNvPr id="7" name="Oval 6">
              <a:extLst>
                <a:ext uri="{FF2B5EF4-FFF2-40B4-BE49-F238E27FC236}">
                  <a16:creationId xmlns:a16="http://schemas.microsoft.com/office/drawing/2014/main" id="{8945B042-DC65-492C-A652-57DD3021A1D7}"/>
                </a:ext>
              </a:extLst>
            </p:cNvPr>
            <p:cNvSpPr/>
            <p:nvPr/>
          </p:nvSpPr>
          <p:spPr bwMode="auto">
            <a:xfrm>
              <a:off x="609058" y="3930080"/>
              <a:ext cx="636741" cy="63674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 tIns="146304" rIns="27432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Graphic 8" descr="Line Arrow: Clockwise curve">
              <a:extLst>
                <a:ext uri="{FF2B5EF4-FFF2-40B4-BE49-F238E27FC236}">
                  <a16:creationId xmlns:a16="http://schemas.microsoft.com/office/drawing/2014/main" id="{BE087D8D-31E5-4B45-9015-DAEC2382CA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2388054" flipV="1">
              <a:off x="675811" y="4006300"/>
              <a:ext cx="514770" cy="514770"/>
            </a:xfrm>
            <a:prstGeom prst="rect">
              <a:avLst/>
            </a:prstGeom>
          </p:spPr>
        </p:pic>
      </p:grpSp>
    </p:spTree>
    <p:extLst>
      <p:ext uri="{BB962C8B-B14F-4D97-AF65-F5344CB8AC3E}">
        <p14:creationId xmlns:p14="http://schemas.microsoft.com/office/powerpoint/2010/main" val="62144079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EBF56-EB48-4271-B176-5E9A5552E5A6}"/>
              </a:ext>
            </a:extLst>
          </p:cNvPr>
          <p:cNvSpPr>
            <a:spLocks noGrp="1"/>
          </p:cNvSpPr>
          <p:nvPr>
            <p:ph type="title"/>
          </p:nvPr>
        </p:nvSpPr>
        <p:spPr/>
        <p:txBody>
          <a:bodyPr/>
          <a:lstStyle/>
          <a:p>
            <a:r>
              <a:rPr lang="en-US" dirty="0"/>
              <a:t>Hierarchies &amp; Portals</a:t>
            </a:r>
          </a:p>
        </p:txBody>
      </p:sp>
      <p:sp>
        <p:nvSpPr>
          <p:cNvPr id="4" name="Rectangle 3">
            <a:extLst>
              <a:ext uri="{FF2B5EF4-FFF2-40B4-BE49-F238E27FC236}">
                <a16:creationId xmlns:a16="http://schemas.microsoft.com/office/drawing/2014/main" id="{A5909472-0584-4685-86E0-D7CB0281A840}"/>
              </a:ext>
            </a:extLst>
          </p:cNvPr>
          <p:cNvSpPr/>
          <p:nvPr/>
        </p:nvSpPr>
        <p:spPr>
          <a:xfrm>
            <a:off x="1640114" y="1355339"/>
            <a:ext cx="4487639" cy="2136428"/>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82880" rIns="274320" bIns="91440" numCol="1" spcCol="0" rtlCol="0" fromWordArt="0" anchor="t" anchorCtr="0" forceAA="0" compatLnSpc="1">
            <a:prstTxWarp prst="textNoShape">
              <a:avLst/>
            </a:prstTxWarp>
            <a:noAutofit/>
          </a:bodyPr>
          <a:lstStyle/>
          <a:p>
            <a:pPr marL="0" marR="0" lvl="0" indent="0" algn="r" defTabSz="914400" rtl="0" eaLnBrk="1" fontAlgn="base" latinLnBrk="0" hangingPunct="1">
              <a:lnSpc>
                <a:spcPct val="100000"/>
              </a:lnSpc>
              <a:spcBef>
                <a:spcPct val="0"/>
              </a:spcBef>
              <a:spcAft>
                <a:spcPts val="300"/>
              </a:spcAft>
              <a:buClrTx/>
              <a:buSzTx/>
              <a:buFontTx/>
              <a:buNone/>
              <a:tabLst/>
              <a:defRPr/>
            </a:pPr>
            <a:r>
              <a:rPr kumimoji="0" lang="en-US" sz="1600" b="1" i="0" u="none" strike="noStrike" kern="1200" cap="none" spc="0" normalizeH="0" baseline="0" noProof="0" dirty="0">
                <a:ln>
                  <a:noFill/>
                </a:ln>
                <a:gradFill>
                  <a:gsLst>
                    <a:gs pos="0">
                      <a:schemeClr val="tx1"/>
                    </a:gs>
                    <a:gs pos="100000">
                      <a:schemeClr val="tx1"/>
                    </a:gs>
                  </a:gsLst>
                  <a:lin ang="5400000" scaled="0"/>
                </a:gradFill>
                <a:effectLst/>
                <a:uLnTx/>
                <a:uFillTx/>
                <a:ea typeface="Times New Roman" panose="02020603050405020304" pitchFamily="18" charset="0"/>
                <a:cs typeface="+mn-cs"/>
              </a:rPr>
              <a:t>Enrollment Hierarchy</a:t>
            </a:r>
          </a:p>
          <a:p>
            <a:pPr marL="0" marR="0" lvl="0" indent="0" algn="r" defTabSz="914400" rtl="0" eaLnBrk="1" fontAlgn="base" latinLnBrk="0" hangingPunct="1">
              <a:lnSpc>
                <a:spcPct val="100000"/>
              </a:lnSpc>
              <a:spcBef>
                <a:spcPct val="0"/>
              </a:spcBef>
              <a:spcAft>
                <a:spcPts val="300"/>
              </a:spcAft>
              <a:buClrTx/>
              <a:buSzTx/>
              <a:buFontTx/>
              <a:buNone/>
              <a:tabLst/>
              <a:defRPr/>
            </a:pPr>
            <a:r>
              <a:rPr kumimoji="0" lang="en-US" sz="1200" b="0" i="0" u="none" strike="noStrike" kern="1200" cap="none" spc="0" normalizeH="0" baseline="0" noProof="0" dirty="0">
                <a:ln>
                  <a:noFill/>
                </a:ln>
                <a:gradFill>
                  <a:gsLst>
                    <a:gs pos="0">
                      <a:schemeClr val="tx1"/>
                    </a:gs>
                    <a:gs pos="100000">
                      <a:schemeClr val="tx1"/>
                    </a:gs>
                  </a:gsLst>
                  <a:lin ang="5400000" scaled="0"/>
                </a:gradFill>
                <a:effectLst/>
                <a:uLnTx/>
                <a:uFillTx/>
                <a:ea typeface="Times New Roman" panose="02020603050405020304" pitchFamily="18" charset="0"/>
                <a:cs typeface="+mn-cs"/>
              </a:rPr>
              <a:t>Primarily used for billing and financial management</a:t>
            </a:r>
          </a:p>
        </p:txBody>
      </p:sp>
      <p:sp>
        <p:nvSpPr>
          <p:cNvPr id="5" name="Rectangle 4">
            <a:extLst>
              <a:ext uri="{FF2B5EF4-FFF2-40B4-BE49-F238E27FC236}">
                <a16:creationId xmlns:a16="http://schemas.microsoft.com/office/drawing/2014/main" id="{DB2E6AEC-FECA-417E-B2C5-63DFED01180B}"/>
              </a:ext>
            </a:extLst>
          </p:cNvPr>
          <p:cNvSpPr/>
          <p:nvPr/>
        </p:nvSpPr>
        <p:spPr>
          <a:xfrm>
            <a:off x="6552507" y="1355338"/>
            <a:ext cx="4487639" cy="2136428"/>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182880" rIns="91440" bIns="9144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600" b="1" i="0" u="none" strike="noStrike" kern="1200" cap="none" spc="0" normalizeH="0" baseline="0" noProof="0" dirty="0">
                <a:ln>
                  <a:noFill/>
                </a:ln>
                <a:gradFill>
                  <a:gsLst>
                    <a:gs pos="0">
                      <a:schemeClr val="tx1"/>
                    </a:gs>
                    <a:gs pos="100000">
                      <a:schemeClr val="tx1"/>
                    </a:gs>
                  </a:gsLst>
                  <a:lin ang="5400000" scaled="0"/>
                </a:gradFill>
                <a:effectLst/>
                <a:uLnTx/>
                <a:uFillTx/>
                <a:ea typeface="+mn-ea"/>
                <a:cs typeface="+mn-cs"/>
              </a:rPr>
              <a:t>Administration Hierarchy</a:t>
            </a:r>
          </a:p>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200" b="0" i="0" u="none" strike="noStrike" kern="1200" cap="none" spc="0" normalizeH="0" baseline="0" noProof="0" dirty="0">
                <a:ln>
                  <a:noFill/>
                </a:ln>
                <a:gradFill>
                  <a:gsLst>
                    <a:gs pos="0">
                      <a:schemeClr val="tx1"/>
                    </a:gs>
                    <a:gs pos="100000">
                      <a:schemeClr val="tx1"/>
                    </a:gs>
                  </a:gsLst>
                  <a:lin ang="5400000" scaled="0"/>
                </a:gradFill>
                <a:effectLst/>
                <a:uLnTx/>
                <a:uFillTx/>
                <a:ea typeface="Times New Roman" panose="02020603050405020304" pitchFamily="18" charset="0"/>
                <a:cs typeface="+mn-cs"/>
              </a:rPr>
              <a:t>Primarily used for delegation, policy, and compliance</a:t>
            </a:r>
          </a:p>
        </p:txBody>
      </p:sp>
      <p:sp>
        <p:nvSpPr>
          <p:cNvPr id="11" name="Rounded Rectangle 4">
            <a:extLst>
              <a:ext uri="{FF2B5EF4-FFF2-40B4-BE49-F238E27FC236}">
                <a16:creationId xmlns:a16="http://schemas.microsoft.com/office/drawing/2014/main" id="{A42CFC6A-7FC2-4217-89C7-1848001A9EC0}"/>
              </a:ext>
            </a:extLst>
          </p:cNvPr>
          <p:cNvSpPr/>
          <p:nvPr/>
        </p:nvSpPr>
        <p:spPr>
          <a:xfrm>
            <a:off x="1640114" y="4130650"/>
            <a:ext cx="4481284" cy="556457"/>
          </a:xfrm>
          <a:prstGeom prst="rect">
            <a:avLst/>
          </a:prstGeom>
          <a:solidFill>
            <a:srgbClr val="004B50"/>
          </a:solidFill>
          <a:ln w="14224">
            <a:solidFill>
              <a:srgbClr val="004B50"/>
            </a:solidFill>
          </a:ln>
        </p:spPr>
        <p:txBody>
          <a:bodyPr wrap="square" tIns="45720" anchor="ctr" anchorCtr="0">
            <a:noAutofit/>
          </a:bodyPr>
          <a:lstStyle/>
          <a:p>
            <a:pPr>
              <a:lnSpc>
                <a:spcPct val="110000"/>
              </a:lnSpc>
            </a:pPr>
            <a:r>
              <a:rPr lang="en-US" sz="1100" b="1" dirty="0">
                <a:gradFill>
                  <a:gsLst>
                    <a:gs pos="0">
                      <a:srgbClr val="FFFFFF"/>
                    </a:gs>
                    <a:gs pos="100000">
                      <a:srgbClr val="FFFFFF"/>
                    </a:gs>
                  </a:gsLst>
                  <a:lin ang="5400000" scaled="1"/>
                </a:gradFill>
                <a:latin typeface="Segoe"/>
              </a:rPr>
              <a:t>Department</a:t>
            </a:r>
          </a:p>
        </p:txBody>
      </p:sp>
      <p:sp>
        <p:nvSpPr>
          <p:cNvPr id="12" name="Rounded Rectangle 4">
            <a:extLst>
              <a:ext uri="{FF2B5EF4-FFF2-40B4-BE49-F238E27FC236}">
                <a16:creationId xmlns:a16="http://schemas.microsoft.com/office/drawing/2014/main" id="{AEB12F10-880F-48BE-B199-3A1F5B0EDC5A}"/>
              </a:ext>
            </a:extLst>
          </p:cNvPr>
          <p:cNvSpPr/>
          <p:nvPr/>
        </p:nvSpPr>
        <p:spPr>
          <a:xfrm>
            <a:off x="1640114" y="4764995"/>
            <a:ext cx="4481284" cy="614453"/>
          </a:xfrm>
          <a:prstGeom prst="rect">
            <a:avLst/>
          </a:prstGeom>
          <a:solidFill>
            <a:srgbClr val="004B50"/>
          </a:solidFill>
          <a:ln w="14224">
            <a:solidFill>
              <a:srgbClr val="004B50"/>
            </a:solidFill>
          </a:ln>
        </p:spPr>
        <p:txBody>
          <a:bodyPr wrap="square" tIns="45720" anchor="ctr" anchorCtr="0">
            <a:noAutofit/>
          </a:bodyPr>
          <a:lstStyle/>
          <a:p>
            <a:pPr>
              <a:lnSpc>
                <a:spcPct val="110000"/>
              </a:lnSpc>
            </a:pPr>
            <a:r>
              <a:rPr lang="en-US" sz="1100" b="1" dirty="0">
                <a:gradFill>
                  <a:gsLst>
                    <a:gs pos="0">
                      <a:srgbClr val="FFFFFF"/>
                    </a:gs>
                    <a:gs pos="100000">
                      <a:srgbClr val="FFFFFF"/>
                    </a:gs>
                  </a:gsLst>
                  <a:lin ang="5400000" scaled="1"/>
                </a:gradFill>
                <a:latin typeface="Segoe"/>
              </a:rPr>
              <a:t>Account</a:t>
            </a:r>
          </a:p>
        </p:txBody>
      </p:sp>
      <p:cxnSp>
        <p:nvCxnSpPr>
          <p:cNvPr id="14" name="Straight Connector 13">
            <a:extLst>
              <a:ext uri="{FF2B5EF4-FFF2-40B4-BE49-F238E27FC236}">
                <a16:creationId xmlns:a16="http://schemas.microsoft.com/office/drawing/2014/main" id="{F42113EC-2EE5-4F98-9F4F-DCA4FD810FBA}"/>
              </a:ext>
            </a:extLst>
          </p:cNvPr>
          <p:cNvCxnSpPr>
            <a:cxnSpLocks/>
          </p:cNvCxnSpPr>
          <p:nvPr/>
        </p:nvCxnSpPr>
        <p:spPr>
          <a:xfrm>
            <a:off x="6343650" y="1872478"/>
            <a:ext cx="0" cy="3902529"/>
          </a:xfrm>
          <a:prstGeom prst="line">
            <a:avLst/>
          </a:prstGeom>
          <a:ln w="38100">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9DE7F9E-F8BE-414F-BD9E-825D5D6D4954}"/>
              </a:ext>
            </a:extLst>
          </p:cNvPr>
          <p:cNvSpPr txBox="1"/>
          <p:nvPr/>
        </p:nvSpPr>
        <p:spPr>
          <a:xfrm>
            <a:off x="1640114" y="3632138"/>
            <a:ext cx="9400032" cy="420624"/>
          </a:xfrm>
          <a:prstGeom prst="rect">
            <a:avLst/>
          </a:prstGeom>
          <a:solidFill>
            <a:srgbClr val="008272"/>
          </a:solidFill>
          <a:ln w="14224">
            <a:solidFill>
              <a:srgbClr val="008272"/>
            </a:solidFill>
          </a:ln>
        </p:spPr>
        <p:txBody>
          <a:bodyPr wrap="square" tIns="45720" anchor="ctr" anchorCtr="0">
            <a:noAutofit/>
          </a:bodyPr>
          <a:lstStyle>
            <a:defPPr>
              <a:defRPr lang="en-US"/>
            </a:defPPr>
            <a:lvl1pPr lvl="0">
              <a:defRPr sz="1075" b="1">
                <a:gradFill>
                  <a:gsLst>
                    <a:gs pos="0">
                      <a:schemeClr val="bg1"/>
                    </a:gs>
                    <a:gs pos="100000">
                      <a:schemeClr val="bg1"/>
                    </a:gs>
                  </a:gsLst>
                  <a:lin ang="5400000" scaled="1"/>
                </a:gradFill>
                <a:latin typeface="Segoe"/>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a:ea typeface="+mn-ea"/>
                <a:cs typeface="+mn-cs"/>
              </a:rPr>
              <a:t>Azure Enrollment</a:t>
            </a:r>
            <a:endParaRPr kumimoji="0" lang="en-US" sz="1100" b="0" i="0" u="sng" strike="noStrike" kern="1200" cap="none" spc="0" normalizeH="0" baseline="0" noProof="0" dirty="0">
              <a:ln>
                <a:noFill/>
              </a:ln>
              <a:gradFill>
                <a:gsLst>
                  <a:gs pos="0">
                    <a:srgbClr val="FFFFFF"/>
                  </a:gs>
                  <a:gs pos="100000">
                    <a:srgbClr val="FFFFFF"/>
                  </a:gs>
                </a:gsLst>
                <a:lin ang="5400000" scaled="1"/>
              </a:gradFill>
              <a:effectLst/>
              <a:highlight>
                <a:srgbClr val="FFFF00"/>
              </a:highlight>
              <a:uLnTx/>
              <a:uFillTx/>
              <a:latin typeface="Segoe UI Semibold"/>
              <a:ea typeface="+mn-ea"/>
              <a:cs typeface="+mn-cs"/>
            </a:endParaRPr>
          </a:p>
        </p:txBody>
      </p:sp>
      <p:sp>
        <p:nvSpPr>
          <p:cNvPr id="7" name="TextBox 6">
            <a:extLst>
              <a:ext uri="{FF2B5EF4-FFF2-40B4-BE49-F238E27FC236}">
                <a16:creationId xmlns:a16="http://schemas.microsoft.com/office/drawing/2014/main" id="{6E934557-D526-4CA5-B0D5-5BF72B135F8D}"/>
              </a:ext>
            </a:extLst>
          </p:cNvPr>
          <p:cNvSpPr txBox="1"/>
          <p:nvPr/>
        </p:nvSpPr>
        <p:spPr>
          <a:xfrm>
            <a:off x="1640114" y="5938079"/>
            <a:ext cx="9400032" cy="261610"/>
          </a:xfrm>
          <a:prstGeom prst="rect">
            <a:avLst/>
          </a:prstGeom>
          <a:solidFill>
            <a:schemeClr val="accent1">
              <a:lumMod val="75000"/>
            </a:schemeClr>
          </a:solidFill>
          <a:ln w="14224">
            <a:solidFill>
              <a:schemeClr val="accent1">
                <a:lumMod val="75000"/>
              </a:schemeClr>
            </a:solidFill>
          </a:ln>
        </p:spPr>
        <p:txBody>
          <a:bodyPr wrap="square" tIns="45720" anchor="ctr" anchorCtr="0">
            <a:spAutoFit/>
          </a:bodyPr>
          <a:lstStyle>
            <a:defPPr>
              <a:defRPr lang="en-US"/>
            </a:defPPr>
            <a:lvl1pPr lvl="0">
              <a:defRPr sz="1075" b="1">
                <a:gradFill>
                  <a:gsLst>
                    <a:gs pos="0">
                      <a:schemeClr val="bg1"/>
                    </a:gs>
                    <a:gs pos="100000">
                      <a:schemeClr val="bg1"/>
                    </a:gs>
                  </a:gsLst>
                  <a:lin ang="5400000" scaled="1"/>
                </a:gradFill>
                <a:latin typeface="Segoe"/>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a:ea typeface="+mn-ea"/>
                <a:cs typeface="+mn-cs"/>
              </a:rPr>
              <a:t>Resource Groups &amp; Resources</a:t>
            </a:r>
          </a:p>
        </p:txBody>
      </p:sp>
      <p:sp>
        <p:nvSpPr>
          <p:cNvPr id="31" name="TextBox 30">
            <a:extLst>
              <a:ext uri="{FF2B5EF4-FFF2-40B4-BE49-F238E27FC236}">
                <a16:creationId xmlns:a16="http://schemas.microsoft.com/office/drawing/2014/main" id="{77181059-EE70-43A9-B7A8-E26614090271}"/>
              </a:ext>
            </a:extLst>
          </p:cNvPr>
          <p:cNvSpPr txBox="1"/>
          <p:nvPr/>
        </p:nvSpPr>
        <p:spPr>
          <a:xfrm>
            <a:off x="1568680" y="2226493"/>
            <a:ext cx="2663341" cy="803297"/>
          </a:xfrm>
          <a:prstGeom prst="rect">
            <a:avLst/>
          </a:prstGeom>
          <a:noFill/>
          <a:effectLst/>
        </p:spPr>
        <p:txBody>
          <a:bodyPr wrap="square" lIns="182880" tIns="146304" rIns="182880" bIns="146304" rtlCol="0" anchor="ctr">
            <a:spAutoFit/>
          </a:bodyPr>
          <a:lstStyle>
            <a:defPPr>
              <a:defRPr lang="en-US"/>
            </a:defPPr>
            <a:lvl1pPr lvl="0" algn="ctr" defTabSz="914367">
              <a:spcBef>
                <a:spcPct val="0"/>
              </a:spcBef>
              <a:spcAft>
                <a:spcPts val="2353"/>
              </a:spcAft>
              <a:defRPr sz="1000" b="1" kern="0" cap="all" spc="118">
                <a:ln w="3175">
                  <a:noFill/>
                </a:ln>
                <a:gradFill>
                  <a:gsLst>
                    <a:gs pos="0">
                      <a:schemeClr val="tx1"/>
                    </a:gs>
                    <a:gs pos="100000">
                      <a:schemeClr val="tx1"/>
                    </a:gs>
                  </a:gsLst>
                  <a:lin ang="5400000" scaled="1"/>
                </a:gradFill>
                <a:latin typeface="Segoe UI"/>
                <a:ea typeface="Segoe UI Black" pitchFamily="34"/>
                <a:cs typeface="Segoe UI Black" pitchFamily="34"/>
              </a:defRPr>
            </a:lvl1pPr>
          </a:lstStyle>
          <a:p>
            <a:pPr marL="0" marR="0" lvl="0" indent="0" algn="r"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Managed with Enrollment Portal</a:t>
            </a:r>
            <a:b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br>
            <a:r>
              <a:rPr kumimoji="0" lang="en-US" sz="1100" b="0" i="1"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CLICK TO ZOOM </a:t>
            </a:r>
            <a:r>
              <a:rPr kumimoji="0" lang="en-US" sz="1100" b="0" i="1"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sym typeface="Wingdings" panose="05000000000000000000" pitchFamily="2" charset="2"/>
              </a:rPr>
              <a:t></a:t>
            </a:r>
            <a:endParaRPr kumimoji="0" lang="en-US" sz="1100" b="0" i="1"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endParaRPr>
          </a:p>
        </p:txBody>
      </p:sp>
      <p:sp>
        <p:nvSpPr>
          <p:cNvPr id="32" name="TextBox 31">
            <a:extLst>
              <a:ext uri="{FF2B5EF4-FFF2-40B4-BE49-F238E27FC236}">
                <a16:creationId xmlns:a16="http://schemas.microsoft.com/office/drawing/2014/main" id="{6F6834A2-6135-4EEF-A399-0B78737F6883}"/>
              </a:ext>
            </a:extLst>
          </p:cNvPr>
          <p:cNvSpPr txBox="1"/>
          <p:nvPr/>
        </p:nvSpPr>
        <p:spPr>
          <a:xfrm>
            <a:off x="8470257" y="2226493"/>
            <a:ext cx="1937283" cy="634020"/>
          </a:xfrm>
          <a:prstGeom prst="rect">
            <a:avLst/>
          </a:prstGeom>
          <a:noFill/>
          <a:effectLst/>
        </p:spPr>
        <p:txBody>
          <a:bodyPr wrap="square" lIns="182880" tIns="146304" rIns="182880" bIns="146304" rtlCol="0" anchor="ctr">
            <a:spAutoFit/>
          </a:bodyPr>
          <a:lstStyle>
            <a:defPPr>
              <a:defRPr lang="en-US"/>
            </a:defPPr>
            <a:lvl1pPr lvl="0" algn="ctr" defTabSz="914367">
              <a:spcBef>
                <a:spcPct val="0"/>
              </a:spcBef>
              <a:spcAft>
                <a:spcPts val="2353"/>
              </a:spcAft>
              <a:defRPr sz="1000" b="1" kern="0" cap="all" spc="118">
                <a:ln w="3175">
                  <a:noFill/>
                </a:ln>
                <a:gradFill>
                  <a:gsLst>
                    <a:gs pos="0">
                      <a:schemeClr val="tx1"/>
                    </a:gs>
                    <a:gs pos="100000">
                      <a:schemeClr val="tx1"/>
                    </a:gs>
                  </a:gsLst>
                  <a:lin ang="5400000" scaled="1"/>
                </a:gradFill>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Managed with Azure Portal</a:t>
            </a:r>
          </a:p>
        </p:txBody>
      </p:sp>
      <p:sp>
        <p:nvSpPr>
          <p:cNvPr id="38" name="Rectangle 37">
            <a:extLst>
              <a:ext uri="{FF2B5EF4-FFF2-40B4-BE49-F238E27FC236}">
                <a16:creationId xmlns:a16="http://schemas.microsoft.com/office/drawing/2014/main" id="{726C3668-1B7E-4716-9229-DD381B22BF94}"/>
              </a:ext>
            </a:extLst>
          </p:cNvPr>
          <p:cNvSpPr/>
          <p:nvPr/>
        </p:nvSpPr>
        <p:spPr>
          <a:xfrm>
            <a:off x="6737714" y="3089370"/>
            <a:ext cx="1508362"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hlinkClick r:id="rId3"/>
              </a:rPr>
              <a:t>portal.azure.com</a:t>
            </a:r>
            <a:endParaRPr kumimoji="0" lang="en-US" sz="1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9" name="Rectangle 38">
            <a:extLst>
              <a:ext uri="{FF2B5EF4-FFF2-40B4-BE49-F238E27FC236}">
                <a16:creationId xmlns:a16="http://schemas.microsoft.com/office/drawing/2014/main" id="{B72E403C-E0C5-4E5B-9404-BA28BC7EA892}"/>
              </a:ext>
            </a:extLst>
          </p:cNvPr>
          <p:cNvSpPr>
            <a:spLocks/>
          </p:cNvSpPr>
          <p:nvPr/>
        </p:nvSpPr>
        <p:spPr bwMode="auto">
          <a:xfrm>
            <a:off x="4726783" y="3089370"/>
            <a:ext cx="1269129" cy="307777"/>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hlinkClick r:id="rId4"/>
              </a:rPr>
              <a:t>ea.azure.com</a:t>
            </a:r>
            <a:r>
              <a:rPr kumimoji="0" lang="en-US" sz="1400" b="0" i="0" u="none" strike="noStrike" kern="1200" cap="none" spc="0" normalizeH="0" baseline="0" noProof="0" dirty="0">
                <a:ln>
                  <a:noFill/>
                </a:ln>
                <a:solidFill>
                  <a:srgbClr val="1A1A1A"/>
                </a:solidFill>
                <a:effectLst/>
                <a:uLnTx/>
                <a:uFillTx/>
                <a:latin typeface="Segoe UI"/>
                <a:ea typeface="+mn-ea"/>
                <a:cs typeface="+mn-cs"/>
              </a:rPr>
              <a:t> </a:t>
            </a:r>
          </a:p>
        </p:txBody>
      </p:sp>
      <p:pic>
        <p:nvPicPr>
          <p:cNvPr id="29" name="Picture 28">
            <a:extLst>
              <a:ext uri="{FF2B5EF4-FFF2-40B4-BE49-F238E27FC236}">
                <a16:creationId xmlns:a16="http://schemas.microsoft.com/office/drawing/2014/main" id="{68DD3F90-F593-47A4-AFB8-4899109410A0}"/>
              </a:ext>
            </a:extLst>
          </p:cNvPr>
          <p:cNvPicPr>
            <a:picLocks noChangeAspect="1"/>
          </p:cNvPicPr>
          <p:nvPr/>
        </p:nvPicPr>
        <p:blipFill rotWithShape="1">
          <a:blip r:embed="rId5"/>
          <a:srcRect r="6643"/>
          <a:stretch/>
        </p:blipFill>
        <p:spPr>
          <a:xfrm>
            <a:off x="6844657" y="2117778"/>
            <a:ext cx="1625600" cy="914400"/>
          </a:xfrm>
          <a:prstGeom prst="rect">
            <a:avLst/>
          </a:prstGeom>
          <a:solidFill>
            <a:schemeClr val="accent1"/>
          </a:solidFill>
          <a:ln>
            <a:noFill/>
            <a:headEnd type="none" w="med" len="med"/>
            <a:tailEnd type="none" w="med" len="med"/>
          </a:ln>
          <a:effectLst>
            <a:outerShdw blurRad="190500" dist="38100" dir="2700000" algn="ctr" rotWithShape="0">
              <a:prstClr val="black">
                <a:alpha val="30000"/>
              </a:prstClr>
            </a:outerShdw>
          </a:effectLst>
        </p:spPr>
      </p:pic>
      <p:sp>
        <p:nvSpPr>
          <p:cNvPr id="48" name="Freeform: Shape 47">
            <a:extLst>
              <a:ext uri="{FF2B5EF4-FFF2-40B4-BE49-F238E27FC236}">
                <a16:creationId xmlns:a16="http://schemas.microsoft.com/office/drawing/2014/main" id="{BDB445BD-0889-48A7-ABBC-2F44DFE44F7D}"/>
              </a:ext>
            </a:extLst>
          </p:cNvPr>
          <p:cNvSpPr/>
          <p:nvPr/>
        </p:nvSpPr>
        <p:spPr>
          <a:xfrm>
            <a:off x="1703876" y="5554471"/>
            <a:ext cx="182880" cy="182880"/>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2582EB38-38AF-4912-BBAC-1D7F27DC7FDB}"/>
              </a:ext>
            </a:extLst>
          </p:cNvPr>
          <p:cNvGrpSpPr/>
          <p:nvPr/>
        </p:nvGrpSpPr>
        <p:grpSpPr>
          <a:xfrm>
            <a:off x="6559548" y="4763161"/>
            <a:ext cx="4480558" cy="616287"/>
            <a:chOff x="518616" y="2530346"/>
            <a:chExt cx="4480558" cy="616287"/>
          </a:xfrm>
        </p:grpSpPr>
        <p:sp>
          <p:nvSpPr>
            <p:cNvPr id="26" name="TextBox 25">
              <a:hlinkClick r:id="rId6"/>
              <a:extLst>
                <a:ext uri="{FF2B5EF4-FFF2-40B4-BE49-F238E27FC236}">
                  <a16:creationId xmlns:a16="http://schemas.microsoft.com/office/drawing/2014/main" id="{6EC0595B-A848-42EC-BCF1-5729A3CB34C8}"/>
                </a:ext>
              </a:extLst>
            </p:cNvPr>
            <p:cNvSpPr txBox="1"/>
            <p:nvPr/>
          </p:nvSpPr>
          <p:spPr>
            <a:xfrm>
              <a:off x="518616" y="2530346"/>
              <a:ext cx="4480558" cy="616287"/>
            </a:xfrm>
            <a:prstGeom prst="rect">
              <a:avLst/>
            </a:prstGeom>
            <a:solidFill>
              <a:srgbClr val="005A9F"/>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defPPr>
                <a:defRPr lang="en-US"/>
              </a:defPPr>
              <a:lvl1pPr marR="0" lvl="0" indent="0" fontAlgn="auto">
                <a:lnSpc>
                  <a:spcPct val="100000"/>
                </a:lnSpc>
                <a:spcBef>
                  <a:spcPts val="0"/>
                </a:spcBef>
                <a:spcAft>
                  <a:spcPts val="0"/>
                </a:spcAft>
                <a:buClrTx/>
                <a:buSzTx/>
                <a:buFontTx/>
                <a:buNone/>
                <a:tabLst/>
                <a:defRPr kumimoji="0" sz="900" b="1" i="0" u="none" strike="noStrike" cap="none" spc="0" normalizeH="0" baseline="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57150">
                <a:lnSpc>
                  <a:spcPct val="110000"/>
                </a:lnSpc>
                <a:defRPr/>
              </a:pPr>
              <a:r>
                <a:rPr lang="en-US" sz="1100" dirty="0">
                  <a:solidFill>
                    <a:schemeClr val="bg1"/>
                  </a:solidFill>
                  <a:latin typeface="Segoe"/>
                  <a:cs typeface="+mn-cs"/>
                </a:rPr>
                <a:t>Management Groups</a:t>
              </a:r>
            </a:p>
            <a:p>
              <a:endParaRPr lang="en-US" dirty="0">
                <a:solidFill>
                  <a:schemeClr val="bg1"/>
                </a:solidFill>
              </a:endParaRPr>
            </a:p>
            <a:p>
              <a:endParaRPr lang="en-US" dirty="0">
                <a:solidFill>
                  <a:schemeClr val="bg1"/>
                </a:solidFill>
              </a:endParaRPr>
            </a:p>
          </p:txBody>
        </p:sp>
        <p:pic>
          <p:nvPicPr>
            <p:cNvPr id="27" name="Graphic 26" descr="Hierarchy">
              <a:extLst>
                <a:ext uri="{FF2B5EF4-FFF2-40B4-BE49-F238E27FC236}">
                  <a16:creationId xmlns:a16="http://schemas.microsoft.com/office/drawing/2014/main" id="{F8595158-733C-475B-BEFB-4FD721EED09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9832" y="2598460"/>
              <a:ext cx="192865" cy="192865"/>
            </a:xfrm>
            <a:prstGeom prst="rect">
              <a:avLst/>
            </a:prstGeom>
          </p:spPr>
        </p:pic>
      </p:grpSp>
      <p:grpSp>
        <p:nvGrpSpPr>
          <p:cNvPr id="28" name="Group 27">
            <a:extLst>
              <a:ext uri="{FF2B5EF4-FFF2-40B4-BE49-F238E27FC236}">
                <a16:creationId xmlns:a16="http://schemas.microsoft.com/office/drawing/2014/main" id="{235DFAC2-43D9-4745-B7AF-E2F3BF646C0D}"/>
              </a:ext>
            </a:extLst>
          </p:cNvPr>
          <p:cNvGrpSpPr/>
          <p:nvPr/>
        </p:nvGrpSpPr>
        <p:grpSpPr>
          <a:xfrm>
            <a:off x="1640114" y="5457335"/>
            <a:ext cx="9399992" cy="355353"/>
            <a:chOff x="1002153" y="3991355"/>
            <a:chExt cx="9399992" cy="355353"/>
          </a:xfrm>
        </p:grpSpPr>
        <p:sp>
          <p:nvSpPr>
            <p:cNvPr id="33" name="TextBox 32">
              <a:extLst>
                <a:ext uri="{FF2B5EF4-FFF2-40B4-BE49-F238E27FC236}">
                  <a16:creationId xmlns:a16="http://schemas.microsoft.com/office/drawing/2014/main" id="{19180967-DF03-4D35-835F-24734D14D598}"/>
                </a:ext>
              </a:extLst>
            </p:cNvPr>
            <p:cNvSpPr txBox="1"/>
            <p:nvPr/>
          </p:nvSpPr>
          <p:spPr>
            <a:xfrm>
              <a:off x="1002153" y="3991355"/>
              <a:ext cx="9399992" cy="35535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defPPr>
                <a:defRPr lang="en-US"/>
              </a:defPPr>
              <a:lvl1pPr marR="0" lvl="0" indent="0" fontAlgn="auto">
                <a:lnSpc>
                  <a:spcPct val="100000"/>
                </a:lnSpc>
                <a:spcBef>
                  <a:spcPts val="0"/>
                </a:spcBef>
                <a:spcAft>
                  <a:spcPts val="0"/>
                </a:spcAft>
                <a:buClrTx/>
                <a:buSzTx/>
                <a:buFontTx/>
                <a:buNone/>
                <a:tabLst/>
                <a:defRPr kumimoji="0" sz="1100" b="1" i="0" u="none" strike="noStrike" cap="none" spc="0" normalizeH="0" baseline="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57150"/>
              <a:r>
                <a:rPr lang="en-US" dirty="0"/>
                <a:t>Subscriptions</a:t>
              </a:r>
            </a:p>
          </p:txBody>
        </p:sp>
        <p:sp>
          <p:nvSpPr>
            <p:cNvPr id="34" name="Freeform: Shape 33">
              <a:extLst>
                <a:ext uri="{FF2B5EF4-FFF2-40B4-BE49-F238E27FC236}">
                  <a16:creationId xmlns:a16="http://schemas.microsoft.com/office/drawing/2014/main" id="{9ED825D5-AFF9-4E68-9017-6E829CCC8B7D}"/>
                </a:ext>
              </a:extLst>
            </p:cNvPr>
            <p:cNvSpPr/>
            <p:nvPr/>
          </p:nvSpPr>
          <p:spPr>
            <a:xfrm>
              <a:off x="1065915" y="4083755"/>
              <a:ext cx="182880" cy="182880"/>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endParaRPr lang="en-US" dirty="0"/>
            </a:p>
          </p:txBody>
        </p:sp>
      </p:grpSp>
      <p:sp>
        <p:nvSpPr>
          <p:cNvPr id="35" name="TextBox 34">
            <a:extLst>
              <a:ext uri="{FF2B5EF4-FFF2-40B4-BE49-F238E27FC236}">
                <a16:creationId xmlns:a16="http://schemas.microsoft.com/office/drawing/2014/main" id="{DE21119F-E874-4F09-BF6B-1856809D42C2}"/>
              </a:ext>
            </a:extLst>
          </p:cNvPr>
          <p:cNvSpPr txBox="1"/>
          <p:nvPr/>
        </p:nvSpPr>
        <p:spPr>
          <a:xfrm>
            <a:off x="6552507" y="4130649"/>
            <a:ext cx="4487598" cy="561604"/>
          </a:xfrm>
          <a:prstGeom prst="rect">
            <a:avLst/>
          </a:prstGeom>
          <a:solidFill>
            <a:srgbClr val="5C2D91"/>
          </a:solidFill>
          <a:ln w="14224">
            <a:solidFill>
              <a:srgbClr val="5C2D91"/>
            </a:solidFill>
          </a:ln>
        </p:spPr>
        <p:txBody>
          <a:bodyPr wrap="square" tIns="45720" anchor="ctr" anchorCtr="0">
            <a:noAutofit/>
          </a:bodyPr>
          <a:lstStyle>
            <a:defPPr>
              <a:defRPr lang="en-US"/>
            </a:defPPr>
            <a:lvl1pPr lvl="0">
              <a:defRPr sz="1075" b="1">
                <a:gradFill>
                  <a:gsLst>
                    <a:gs pos="0">
                      <a:schemeClr val="bg1"/>
                    </a:gs>
                    <a:gs pos="100000">
                      <a:schemeClr val="bg1"/>
                    </a:gs>
                  </a:gsLst>
                  <a:lin ang="5400000" scaled="1"/>
                </a:gradFill>
                <a:latin typeface="Segoe"/>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a:ea typeface="+mn-ea"/>
                <a:cs typeface="+mn-cs"/>
              </a:rPr>
              <a:t>Identity</a:t>
            </a:r>
          </a:p>
        </p:txBody>
      </p:sp>
      <p:sp>
        <p:nvSpPr>
          <p:cNvPr id="3" name="TextBox 2">
            <a:extLst>
              <a:ext uri="{FF2B5EF4-FFF2-40B4-BE49-F238E27FC236}">
                <a16:creationId xmlns:a16="http://schemas.microsoft.com/office/drawing/2014/main" id="{4CB3766A-5F16-480E-B036-BB0B3722A55E}"/>
              </a:ext>
            </a:extLst>
          </p:cNvPr>
          <p:cNvSpPr txBox="1"/>
          <p:nvPr/>
        </p:nvSpPr>
        <p:spPr>
          <a:xfrm>
            <a:off x="2978473" y="3761174"/>
            <a:ext cx="1253548" cy="171585"/>
          </a:xfrm>
          <a:prstGeom prst="rect">
            <a:avLst/>
          </a:prstGeom>
          <a:noFill/>
        </p:spPr>
        <p:txBody>
          <a:bodyPr wrap="none" lIns="0" tIns="0" rIns="0" bIns="0" rtlCol="0">
            <a:spAutoFit/>
          </a:bodyPr>
          <a:lstStyle/>
          <a:p>
            <a:pPr>
              <a:lnSpc>
                <a:spcPct val="110000"/>
              </a:lnSpc>
              <a:defRPr/>
            </a:pPr>
            <a:r>
              <a:rPr lang="en-US" sz="1100" b="1" dirty="0">
                <a:gradFill>
                  <a:gsLst>
                    <a:gs pos="0">
                      <a:srgbClr val="FFFFFF"/>
                    </a:gs>
                    <a:gs pos="100000">
                      <a:srgbClr val="FFFFFF"/>
                    </a:gs>
                  </a:gsLst>
                  <a:lin ang="5400000" scaled="1"/>
                </a:gradFill>
                <a:latin typeface="Segoe"/>
              </a:rPr>
              <a:t>(aka Azure Tenant)</a:t>
            </a:r>
          </a:p>
        </p:txBody>
      </p:sp>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8B3468EC-6AFF-4C9C-81BD-472437A1334D}"/>
                  </a:ext>
                </a:extLst>
              </p:cNvPr>
              <p:cNvGraphicFramePr>
                <a:graphicFrameLocks noChangeAspect="1"/>
              </p:cNvGraphicFramePr>
              <p:nvPr>
                <p:extLst>
                  <p:ext uri="{D42A27DB-BD31-4B8C-83A1-F6EECF244321}">
                    <p14:modId xmlns:p14="http://schemas.microsoft.com/office/powerpoint/2010/main" val="1690958106"/>
                  </p:ext>
                </p:extLst>
              </p:nvPr>
            </p:nvGraphicFramePr>
            <p:xfrm>
              <a:off x="4254824" y="2127786"/>
              <a:ext cx="1625600" cy="914400"/>
            </p:xfrm>
            <a:graphic>
              <a:graphicData uri="http://schemas.microsoft.com/office/powerpoint/2016/slidezoom">
                <pslz:sldZm>
                  <pslz:sldZmObj sldId="4534" cId="1107916584">
                    <pslz:zmPr id="{D239DBC9-7C29-4064-B5DA-FCE6A8272255}" transitionDur="1000">
                      <p166:blipFill xmlns:p166="http://schemas.microsoft.com/office/powerpoint/2016/6/main">
                        <a:blip r:embed="rId9"/>
                        <a:stretch>
                          <a:fillRect/>
                        </a:stretch>
                      </p166:blipFill>
                      <p166:spPr xmlns:p166="http://schemas.microsoft.com/office/powerpoint/2016/6/main">
                        <a:xfrm>
                          <a:off x="0" y="0"/>
                          <a:ext cx="1625600" cy="914400"/>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166:spPr>
                    </pslz:zmPr>
                  </pslz:sldZmObj>
                </pslz:sldZm>
              </a:graphicData>
            </a:graphic>
          </p:graphicFrame>
        </mc:Choice>
        <mc:Fallback xmlns="">
          <p:pic>
            <p:nvPicPr>
              <p:cNvPr id="9" name="Slide Zoom 8">
                <a:extLst>
                  <a:ext uri="{FF2B5EF4-FFF2-40B4-BE49-F238E27FC236}">
                    <a16:creationId xmlns:a16="http://schemas.microsoft.com/office/drawing/2014/main" id="{8B3468EC-6AFF-4C9C-81BD-472437A1334D}"/>
                  </a:ext>
                </a:extLst>
              </p:cNvPr>
              <p:cNvPicPr>
                <a:picLocks noGrp="1" noRot="1" noChangeAspect="1" noMove="1" noResize="1" noEditPoints="1" noAdjustHandles="1" noChangeArrowheads="1" noChangeShapeType="1"/>
              </p:cNvPicPr>
              <p:nvPr/>
            </p:nvPicPr>
            <p:blipFill>
              <a:blip r:embed="rId10"/>
              <a:stretch>
                <a:fillRect/>
              </a:stretch>
            </p:blipFill>
            <p:spPr>
              <a:xfrm>
                <a:off x="4254824" y="2127786"/>
                <a:ext cx="1625600" cy="914400"/>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pic>
        </mc:Fallback>
      </mc:AlternateContent>
    </p:spTree>
    <p:extLst>
      <p:ext uri="{BB962C8B-B14F-4D97-AF65-F5344CB8AC3E}">
        <p14:creationId xmlns:p14="http://schemas.microsoft.com/office/powerpoint/2010/main" val="358619079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39838" y="1935663"/>
            <a:ext cx="10552161" cy="4080669"/>
          </a:xfrm>
          <a:prstGeom prst="rect">
            <a:avLst/>
          </a:prstGeom>
          <a:effectLst/>
        </p:spPr>
      </p:pic>
      <p:sp>
        <p:nvSpPr>
          <p:cNvPr id="58" name="Rectangle: Rounded Corners 57">
            <a:extLst>
              <a:ext uri="{FF2B5EF4-FFF2-40B4-BE49-F238E27FC236}">
                <a16:creationId xmlns:a16="http://schemas.microsoft.com/office/drawing/2014/main" id="{AE8C349D-35B1-4911-970F-D345874CF593}"/>
              </a:ext>
            </a:extLst>
          </p:cNvPr>
          <p:cNvSpPr/>
          <p:nvPr/>
        </p:nvSpPr>
        <p:spPr bwMode="auto">
          <a:xfrm>
            <a:off x="2264080" y="1942612"/>
            <a:ext cx="768832" cy="236898"/>
          </a:xfrm>
          <a:prstGeom prst="roundRect">
            <a:avLst>
              <a:gd name="adj" fmla="val 50000"/>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dirty="0" err="1">
              <a:solidFill>
                <a:srgbClr val="0D0D0D"/>
              </a:solidFill>
              <a:latin typeface="Segoe UI"/>
            </a:endParaRPr>
          </a:p>
        </p:txBody>
      </p:sp>
      <p:sp>
        <p:nvSpPr>
          <p:cNvPr id="2" name="Title 1"/>
          <p:cNvSpPr>
            <a:spLocks noGrp="1"/>
          </p:cNvSpPr>
          <p:nvPr>
            <p:ph type="title"/>
          </p:nvPr>
        </p:nvSpPr>
        <p:spPr/>
        <p:txBody>
          <a:bodyPr/>
          <a:lstStyle/>
          <a:p>
            <a:r>
              <a:rPr lang="en-US" dirty="0"/>
              <a:t>Enrollment panel overview</a:t>
            </a:r>
          </a:p>
        </p:txBody>
      </p:sp>
      <p:sp>
        <p:nvSpPr>
          <p:cNvPr id="17" name="TextBox 16"/>
          <p:cNvSpPr txBox="1"/>
          <p:nvPr/>
        </p:nvSpPr>
        <p:spPr>
          <a:xfrm>
            <a:off x="6117049" y="411034"/>
            <a:ext cx="5877222" cy="646331"/>
          </a:xfrm>
          <a:prstGeom prst="rect">
            <a:avLst/>
          </a:prstGeom>
          <a:noFill/>
          <a:ln w="25400">
            <a:noFill/>
          </a:ln>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1200" b="0" i="0" u="none" strike="noStrike" kern="0" cap="none" spc="0" normalizeH="0" baseline="0">
                <a:ln>
                  <a:noFill/>
                </a:ln>
                <a:effectLst/>
                <a:uLnTx/>
                <a:uFillTx/>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1A1A1A"/>
                    </a:gs>
                    <a:gs pos="100000">
                      <a:srgbClr val="1A1A1A"/>
                    </a:gs>
                  </a:gsLst>
                  <a:lin ang="5400000" scaled="0"/>
                </a:gradFill>
                <a:effectLst/>
                <a:uLnTx/>
                <a:uFillTx/>
                <a:latin typeface="+mj-lt"/>
                <a:ea typeface="+mn-ea"/>
                <a:cs typeface="+mn-cs"/>
              </a:rPr>
              <a:t>When you login to the EA Portal you begin in an Enrollment view for enrollment level details.  Here your main tasks are to add others in administrative roles and change any desired enrollment level settings.</a:t>
            </a:r>
          </a:p>
        </p:txBody>
      </p:sp>
      <p:cxnSp>
        <p:nvCxnSpPr>
          <p:cNvPr id="10" name="Straight Arrow Connector 9"/>
          <p:cNvCxnSpPr>
            <a:cxnSpLocks/>
            <a:endCxn id="58" idx="0"/>
          </p:cNvCxnSpPr>
          <p:nvPr/>
        </p:nvCxnSpPr>
        <p:spPr>
          <a:xfrm>
            <a:off x="2426829" y="1752600"/>
            <a:ext cx="221667" cy="190012"/>
          </a:xfrm>
          <a:prstGeom prst="straightConnector1">
            <a:avLst/>
          </a:prstGeom>
          <a:ln w="254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039106" y="1221097"/>
            <a:ext cx="2303230" cy="553998"/>
          </a:xfrm>
          <a:prstGeom prst="rect">
            <a:avLst/>
          </a:prstGeom>
          <a:solidFill>
            <a:schemeClr val="bg1"/>
          </a:solidFill>
          <a:ln w="25400">
            <a:noFill/>
          </a:ln>
          <a:effectLst>
            <a:outerShdw blurRad="190500" dist="76200" dir="2700000" algn="ctr" rotWithShape="0">
              <a:prstClr val="black">
                <a:alpha val="40000"/>
              </a:prstClr>
            </a:outerShdw>
          </a:effectLst>
        </p:spPr>
        <p:txBody>
          <a:bodyPr wrap="square" tIns="91440" bIns="91440" rtlCol="0">
            <a:spAutoFit/>
          </a:bodyPr>
          <a:lstStyle>
            <a:defPPr>
              <a:defRPr lang="en-US"/>
            </a:defPPr>
            <a:lvl1pPr marR="0" lvl="0" indent="0" fontAlgn="auto">
              <a:lnSpc>
                <a:spcPct val="100000"/>
              </a:lnSpc>
              <a:spcBef>
                <a:spcPts val="0"/>
              </a:spcBef>
              <a:spcAft>
                <a:spcPts val="0"/>
              </a:spcAft>
              <a:buClrTx/>
              <a:buSzTx/>
              <a:buFontTx/>
              <a:buNone/>
              <a:tabLst/>
              <a:defRPr kumimoji="0" sz="1200" b="0" i="0" u="none" strike="noStrike" kern="0" cap="none" spc="0" normalizeH="0" baseline="0">
                <a:ln>
                  <a:noFill/>
                </a:ln>
                <a:gradFill>
                  <a:gsLst>
                    <a:gs pos="1250">
                      <a:srgbClr val="1A1A1A"/>
                    </a:gs>
                    <a:gs pos="100000">
                      <a:srgbClr val="1A1A1A"/>
                    </a:gs>
                  </a:gsLst>
                  <a:lin ang="5400000" scaled="0"/>
                </a:gradFill>
                <a:effectLst/>
                <a:uLnTx/>
                <a:uFillTx/>
                <a:latin typeface="Segoe UI"/>
              </a:defRPr>
            </a:lvl1pPr>
          </a:lstStyle>
          <a:p>
            <a:r>
              <a:rPr lang="en-US" sz="1150" dirty="0"/>
              <a:t>You can move to Department, Account and Subscription level</a:t>
            </a:r>
          </a:p>
        </p:txBody>
      </p:sp>
      <p:cxnSp>
        <p:nvCxnSpPr>
          <p:cNvPr id="20" name="Straight Arrow Connector 19"/>
          <p:cNvCxnSpPr>
            <a:cxnSpLocks/>
            <a:stCxn id="19" idx="2"/>
          </p:cNvCxnSpPr>
          <p:nvPr/>
        </p:nvCxnSpPr>
        <p:spPr>
          <a:xfrm flipH="1">
            <a:off x="3550850" y="1775095"/>
            <a:ext cx="639871" cy="250465"/>
          </a:xfrm>
          <a:prstGeom prst="straightConnector1">
            <a:avLst/>
          </a:prstGeom>
          <a:ln w="254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447151" y="1221097"/>
            <a:ext cx="1649380" cy="553998"/>
          </a:xfrm>
          <a:prstGeom prst="rect">
            <a:avLst/>
          </a:prstGeom>
          <a:solidFill>
            <a:schemeClr val="bg1"/>
          </a:solidFill>
          <a:ln w="25400">
            <a:noFill/>
          </a:ln>
          <a:effectLst>
            <a:outerShdw blurRad="190500" dist="76200" dir="2700000" algn="ctr" rotWithShape="0">
              <a:prstClr val="black">
                <a:alpha val="40000"/>
              </a:prstClr>
            </a:outerShdw>
          </a:effectLst>
        </p:spPr>
        <p:txBody>
          <a:bodyPr wrap="square" tIns="91440" bIns="91440" rtlCol="0">
            <a:spAutoFit/>
          </a:bodyPr>
          <a:lstStyle>
            <a:defPPr>
              <a:defRPr lang="en-US"/>
            </a:defPPr>
            <a:lvl1pPr marR="0" lvl="0" indent="0" fontAlgn="auto">
              <a:lnSpc>
                <a:spcPct val="100000"/>
              </a:lnSpc>
              <a:spcBef>
                <a:spcPts val="0"/>
              </a:spcBef>
              <a:spcAft>
                <a:spcPts val="0"/>
              </a:spcAft>
              <a:buClrTx/>
              <a:buSzTx/>
              <a:buFontTx/>
              <a:buNone/>
              <a:tabLst/>
              <a:defRPr kumimoji="0" sz="1200" b="0" i="0" u="none" strike="noStrike" kern="0" cap="none" spc="0" normalizeH="0" baseline="0">
                <a:ln>
                  <a:noFill/>
                </a:ln>
                <a:gradFill>
                  <a:gsLst>
                    <a:gs pos="1250">
                      <a:srgbClr val="1A1A1A"/>
                    </a:gs>
                    <a:gs pos="100000">
                      <a:srgbClr val="1A1A1A"/>
                    </a:gs>
                  </a:gsLst>
                  <a:lin ang="5400000" scaled="0"/>
                </a:gradFill>
                <a:effectLst/>
                <a:uLnTx/>
                <a:uFillTx/>
                <a:latin typeface="Segoe UI"/>
              </a:defRPr>
            </a:lvl1pPr>
          </a:lstStyle>
          <a:p>
            <a:r>
              <a:rPr lang="en-US" sz="1150" dirty="0"/>
              <a:t>You can see and add Enterprise Admins</a:t>
            </a:r>
          </a:p>
        </p:txBody>
      </p:sp>
      <p:cxnSp>
        <p:nvCxnSpPr>
          <p:cNvPr id="24" name="Straight Arrow Connector 23"/>
          <p:cNvCxnSpPr>
            <a:cxnSpLocks/>
            <a:stCxn id="23" idx="2"/>
          </p:cNvCxnSpPr>
          <p:nvPr/>
        </p:nvCxnSpPr>
        <p:spPr>
          <a:xfrm flipH="1">
            <a:off x="5799911" y="1775095"/>
            <a:ext cx="471930" cy="561577"/>
          </a:xfrm>
          <a:prstGeom prst="straightConnector1">
            <a:avLst/>
          </a:prstGeom>
          <a:ln w="254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p:cNvCxnSpPr>
          <p:nvPr/>
        </p:nvCxnSpPr>
        <p:spPr>
          <a:xfrm flipH="1" flipV="1">
            <a:off x="3970931" y="5162710"/>
            <a:ext cx="638514" cy="995199"/>
          </a:xfrm>
          <a:prstGeom prst="straightConnector1">
            <a:avLst/>
          </a:prstGeom>
          <a:ln w="254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a:stCxn id="19" idx="2"/>
          </p:cNvCxnSpPr>
          <p:nvPr/>
        </p:nvCxnSpPr>
        <p:spPr>
          <a:xfrm flipH="1">
            <a:off x="3970931" y="1775095"/>
            <a:ext cx="219790" cy="236898"/>
          </a:xfrm>
          <a:prstGeom prst="straightConnector1">
            <a:avLst/>
          </a:prstGeom>
          <a:ln w="254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a:stCxn id="19" idx="2"/>
          </p:cNvCxnSpPr>
          <p:nvPr/>
        </p:nvCxnSpPr>
        <p:spPr>
          <a:xfrm>
            <a:off x="4190721" y="1775095"/>
            <a:ext cx="287422" cy="226783"/>
          </a:xfrm>
          <a:prstGeom prst="straightConnector1">
            <a:avLst/>
          </a:prstGeom>
          <a:ln w="254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cxnSpLocks/>
          </p:cNvCxnSpPr>
          <p:nvPr/>
        </p:nvCxnSpPr>
        <p:spPr>
          <a:xfrm>
            <a:off x="11606783" y="1752600"/>
            <a:ext cx="418167" cy="229228"/>
          </a:xfrm>
          <a:prstGeom prst="straightConnector1">
            <a:avLst/>
          </a:prstGeom>
          <a:ln w="254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9069284" y="3894995"/>
            <a:ext cx="1162515" cy="738664"/>
          </a:xfrm>
          <a:prstGeom prst="rect">
            <a:avLst/>
          </a:prstGeom>
          <a:solidFill>
            <a:schemeClr val="bg1"/>
          </a:solidFill>
          <a:ln w="25400">
            <a:noFill/>
          </a:ln>
          <a:effectLst>
            <a:outerShdw blurRad="190500" dist="76200" dir="2700000" algn="ctr" rotWithShape="0">
              <a:prstClr val="black">
                <a:alpha val="40000"/>
              </a:prstClr>
            </a:outerShdw>
          </a:effectLst>
        </p:spPr>
        <p:txBody>
          <a:bodyPr wrap="square" tIns="91440" bIns="91440" rtlCol="0">
            <a:spAutoFit/>
          </a:bodyPr>
          <a:lstStyle>
            <a:defPPr>
              <a:defRPr lang="en-US"/>
            </a:defPPr>
            <a:lvl1pPr marR="0" lvl="0" indent="0" fontAlgn="auto">
              <a:lnSpc>
                <a:spcPct val="100000"/>
              </a:lnSpc>
              <a:spcBef>
                <a:spcPts val="0"/>
              </a:spcBef>
              <a:spcAft>
                <a:spcPts val="0"/>
              </a:spcAft>
              <a:buClrTx/>
              <a:buSzTx/>
              <a:buFontTx/>
              <a:buNone/>
              <a:tabLst/>
              <a:defRPr kumimoji="0" sz="1200" b="0" i="0" u="none" strike="noStrike" kern="0" cap="none" spc="0" normalizeH="0" baseline="0">
                <a:ln>
                  <a:noFill/>
                </a:ln>
                <a:gradFill>
                  <a:gsLst>
                    <a:gs pos="1250">
                      <a:srgbClr val="1A1A1A"/>
                    </a:gs>
                    <a:gs pos="100000">
                      <a:srgbClr val="1A1A1A"/>
                    </a:gs>
                  </a:gsLst>
                  <a:lin ang="5400000" scaled="0"/>
                </a:gradFill>
                <a:effectLst/>
                <a:uLnTx/>
                <a:uFillTx/>
                <a:latin typeface="Segoe UI"/>
              </a:defRPr>
            </a:lvl1pPr>
          </a:lstStyle>
          <a:p>
            <a:r>
              <a:rPr lang="en-US" dirty="0"/>
              <a:t>You can add </a:t>
            </a:r>
            <a:br>
              <a:rPr lang="en-US" dirty="0"/>
            </a:br>
            <a:r>
              <a:rPr lang="en-US" dirty="0"/>
              <a:t>a notification contact here</a:t>
            </a:r>
          </a:p>
        </p:txBody>
      </p:sp>
      <p:cxnSp>
        <p:nvCxnSpPr>
          <p:cNvPr id="50" name="Straight Arrow Connector 49"/>
          <p:cNvCxnSpPr>
            <a:cxnSpLocks/>
          </p:cNvCxnSpPr>
          <p:nvPr/>
        </p:nvCxnSpPr>
        <p:spPr>
          <a:xfrm>
            <a:off x="10231800" y="4218160"/>
            <a:ext cx="1120735" cy="217443"/>
          </a:xfrm>
          <a:prstGeom prst="straightConnector1">
            <a:avLst/>
          </a:prstGeom>
          <a:ln w="254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255603" y="1935663"/>
            <a:ext cx="1268872" cy="1246495"/>
          </a:xfrm>
          <a:prstGeom prst="rect">
            <a:avLst/>
          </a:prstGeom>
          <a:solidFill>
            <a:schemeClr val="bg1"/>
          </a:solidFill>
          <a:ln w="25400">
            <a:noFill/>
          </a:ln>
          <a:effectLst>
            <a:outerShdw blurRad="190500" dist="76200" dir="2700000" algn="ctr" rotWithShape="0">
              <a:prstClr val="black">
                <a:alpha val="40000"/>
              </a:prstClr>
            </a:outerShdw>
          </a:effectLst>
        </p:spPr>
        <p:txBody>
          <a:bodyPr wrap="square" t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You can move to reporting, notifications and Help views on the left hand navigation panel</a:t>
            </a:r>
          </a:p>
        </p:txBody>
      </p:sp>
      <p:cxnSp>
        <p:nvCxnSpPr>
          <p:cNvPr id="54" name="Straight Arrow Connector 53"/>
          <p:cNvCxnSpPr>
            <a:cxnSpLocks/>
          </p:cNvCxnSpPr>
          <p:nvPr/>
        </p:nvCxnSpPr>
        <p:spPr>
          <a:xfrm>
            <a:off x="1492675" y="5810010"/>
            <a:ext cx="893496" cy="19324"/>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7200637" y="1221097"/>
            <a:ext cx="2133261" cy="553998"/>
          </a:xfrm>
          <a:prstGeom prst="rect">
            <a:avLst/>
          </a:prstGeom>
          <a:solidFill>
            <a:schemeClr val="bg1"/>
          </a:solidFill>
          <a:ln w="25400">
            <a:noFill/>
          </a:ln>
          <a:effectLst>
            <a:outerShdw blurRad="190500" dist="76200" dir="2700000" algn="ctr" rotWithShape="0">
              <a:prstClr val="black">
                <a:alpha val="40000"/>
              </a:prstClr>
            </a:outerShdw>
          </a:effectLst>
        </p:spPr>
        <p:txBody>
          <a:bodyPr wrap="square" tIns="91440" bIns="91440" rtlCol="0">
            <a:spAutoFit/>
          </a:bodyPr>
          <a:lstStyle>
            <a:defPPr>
              <a:defRPr lang="en-US"/>
            </a:defPPr>
            <a:lvl1pPr marR="0" lvl="0" indent="0" fontAlgn="auto">
              <a:lnSpc>
                <a:spcPct val="100000"/>
              </a:lnSpc>
              <a:spcBef>
                <a:spcPts val="0"/>
              </a:spcBef>
              <a:spcAft>
                <a:spcPts val="0"/>
              </a:spcAft>
              <a:buClrTx/>
              <a:buSzTx/>
              <a:buFontTx/>
              <a:buNone/>
              <a:tabLst/>
              <a:defRPr kumimoji="0" sz="1200" b="0" i="0" u="none" strike="noStrike" kern="0" cap="none" spc="0" normalizeH="0" baseline="0">
                <a:ln>
                  <a:noFill/>
                </a:ln>
                <a:gradFill>
                  <a:gsLst>
                    <a:gs pos="1250">
                      <a:srgbClr val="1A1A1A"/>
                    </a:gs>
                    <a:gs pos="100000">
                      <a:srgbClr val="1A1A1A"/>
                    </a:gs>
                  </a:gsLst>
                  <a:lin ang="5400000" scaled="0"/>
                </a:gradFill>
                <a:effectLst/>
                <a:uLnTx/>
                <a:uFillTx/>
                <a:latin typeface="Segoe UI"/>
              </a:defRPr>
            </a:lvl1pPr>
          </a:lstStyle>
          <a:p>
            <a:r>
              <a:rPr lang="en-US" sz="1150" dirty="0"/>
              <a:t>Feedback can be provided through the comment icon</a:t>
            </a:r>
          </a:p>
        </p:txBody>
      </p:sp>
      <p:cxnSp>
        <p:nvCxnSpPr>
          <p:cNvPr id="71" name="Straight Arrow Connector 70"/>
          <p:cNvCxnSpPr>
            <a:cxnSpLocks/>
            <a:stCxn id="70" idx="2"/>
          </p:cNvCxnSpPr>
          <p:nvPr/>
        </p:nvCxnSpPr>
        <p:spPr>
          <a:xfrm>
            <a:off x="8267268" y="1775095"/>
            <a:ext cx="3460131" cy="333738"/>
          </a:xfrm>
          <a:prstGeom prst="straightConnector1">
            <a:avLst/>
          </a:prstGeom>
          <a:ln w="254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a:stCxn id="23" idx="2"/>
          </p:cNvCxnSpPr>
          <p:nvPr/>
        </p:nvCxnSpPr>
        <p:spPr>
          <a:xfrm>
            <a:off x="6271841" y="1775095"/>
            <a:ext cx="4923428" cy="667476"/>
          </a:xfrm>
          <a:prstGeom prst="straightConnector1">
            <a:avLst/>
          </a:prstGeom>
          <a:ln w="254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194794" y="6141249"/>
            <a:ext cx="5751585" cy="553998"/>
          </a:xfrm>
          <a:prstGeom prst="rect">
            <a:avLst/>
          </a:prstGeom>
          <a:solidFill>
            <a:schemeClr val="bg1"/>
          </a:solidFill>
          <a:ln w="25400">
            <a:noFill/>
          </a:ln>
          <a:effectLst>
            <a:outerShdw blurRad="190500" dist="76200" dir="2700000" algn="ctr" rotWithShape="0">
              <a:prstClr val="black">
                <a:alpha val="40000"/>
              </a:prstClr>
            </a:outerShdw>
          </a:effectLst>
        </p:spPr>
        <p:txBody>
          <a:bodyPr wrap="square" tIns="91440" bIns="91440" rtlCol="0">
            <a:spAutoFit/>
          </a:bodyPr>
          <a:lstStyle>
            <a:defPPr>
              <a:defRPr lang="en-US"/>
            </a:defPPr>
            <a:lvl1pPr marR="0" lvl="0" indent="0" fontAlgn="auto">
              <a:lnSpc>
                <a:spcPct val="100000"/>
              </a:lnSpc>
              <a:spcBef>
                <a:spcPts val="0"/>
              </a:spcBef>
              <a:spcAft>
                <a:spcPts val="0"/>
              </a:spcAft>
              <a:buClrTx/>
              <a:buSzTx/>
              <a:buFontTx/>
              <a:buNone/>
              <a:tabLst/>
              <a:defRPr kumimoji="0" sz="1200" b="0" i="0" u="none" strike="noStrike" kern="0" cap="none" spc="0" normalizeH="0" baseline="0">
                <a:ln>
                  <a:noFill/>
                </a:ln>
                <a:gradFill>
                  <a:gsLst>
                    <a:gs pos="1250">
                      <a:srgbClr val="1A1A1A"/>
                    </a:gs>
                    <a:gs pos="100000">
                      <a:srgbClr val="1A1A1A"/>
                    </a:gs>
                  </a:gsLst>
                  <a:lin ang="5400000" scaled="0"/>
                </a:gradFill>
                <a:effectLst/>
                <a:uLnTx/>
                <a:uFillTx/>
                <a:latin typeface="Segoe UI"/>
              </a:defRPr>
            </a:lvl1pPr>
          </a:lstStyle>
          <a:p>
            <a:r>
              <a:rPr lang="en-US" sz="1150" dirty="0"/>
              <a:t>If DA view charges is enabled then Department Admins will be able to see usage.  </a:t>
            </a:r>
            <a:br>
              <a:rPr lang="en-US" sz="1150" dirty="0"/>
            </a:br>
            <a:r>
              <a:rPr lang="en-US" sz="1150" dirty="0"/>
              <a:t>If AO view charges is enabled then Account Owner will be able to see usage.</a:t>
            </a:r>
          </a:p>
        </p:txBody>
      </p:sp>
      <p:pic>
        <p:nvPicPr>
          <p:cNvPr id="67" name="Picture 66"/>
          <p:cNvPicPr>
            <a:picLocks noChangeAspect="1"/>
          </p:cNvPicPr>
          <p:nvPr/>
        </p:nvPicPr>
        <p:blipFill>
          <a:blip r:embed="rId4"/>
          <a:stretch>
            <a:fillRect/>
          </a:stretch>
        </p:blipFill>
        <p:spPr>
          <a:xfrm>
            <a:off x="5590444" y="5731297"/>
            <a:ext cx="790766" cy="211701"/>
          </a:xfrm>
          <a:prstGeom prst="rect">
            <a:avLst/>
          </a:prstGeom>
        </p:spPr>
      </p:pic>
      <p:sp>
        <p:nvSpPr>
          <p:cNvPr id="41" name="TextBox 40"/>
          <p:cNvSpPr txBox="1"/>
          <p:nvPr/>
        </p:nvSpPr>
        <p:spPr>
          <a:xfrm>
            <a:off x="255603" y="3514332"/>
            <a:ext cx="1268872" cy="1069524"/>
          </a:xfrm>
          <a:prstGeom prst="rect">
            <a:avLst/>
          </a:prstGeom>
          <a:solidFill>
            <a:schemeClr val="bg1"/>
          </a:solidFill>
          <a:ln w="25400">
            <a:noFill/>
          </a:ln>
          <a:effectLst>
            <a:outerShdw blurRad="190500" dist="76200" dir="2700000" algn="ctr" rotWithShape="0">
              <a:prstClr val="black">
                <a:alpha val="40000"/>
              </a:prstClr>
            </a:outerShdw>
          </a:effectLst>
        </p:spPr>
        <p:txBody>
          <a:bodyPr wrap="square" t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Enabling Marketplace will give you access to the Azure Marketplace</a:t>
            </a:r>
          </a:p>
        </p:txBody>
      </p:sp>
      <p:cxnSp>
        <p:nvCxnSpPr>
          <p:cNvPr id="43" name="Straight Arrow Connector 42"/>
          <p:cNvCxnSpPr>
            <a:cxnSpLocks/>
            <a:stCxn id="41" idx="3"/>
          </p:cNvCxnSpPr>
          <p:nvPr/>
        </p:nvCxnSpPr>
        <p:spPr>
          <a:xfrm>
            <a:off x="1524475" y="4049094"/>
            <a:ext cx="902354" cy="521245"/>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08DC3B49-C7A1-488E-954C-7F46BB1E367A}"/>
              </a:ext>
            </a:extLst>
          </p:cNvPr>
          <p:cNvSpPr/>
          <p:nvPr/>
        </p:nvSpPr>
        <p:spPr bwMode="auto">
          <a:xfrm>
            <a:off x="2266400" y="4840588"/>
            <a:ext cx="1695525" cy="425677"/>
          </a:xfrm>
          <a:prstGeom prst="roundRect">
            <a:avLst>
              <a:gd name="adj" fmla="val 50000"/>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dirty="0" err="1">
              <a:solidFill>
                <a:srgbClr val="0D0D0D"/>
              </a:solidFill>
              <a:latin typeface="Segoe UI"/>
            </a:endParaRPr>
          </a:p>
        </p:txBody>
      </p:sp>
      <p:sp>
        <p:nvSpPr>
          <p:cNvPr id="55" name="Rectangle: Rounded Corners 54">
            <a:extLst>
              <a:ext uri="{FF2B5EF4-FFF2-40B4-BE49-F238E27FC236}">
                <a16:creationId xmlns:a16="http://schemas.microsoft.com/office/drawing/2014/main" id="{E26957F5-03A2-4E46-ACE1-D60367B0DCA7}"/>
              </a:ext>
            </a:extLst>
          </p:cNvPr>
          <p:cNvSpPr/>
          <p:nvPr/>
        </p:nvSpPr>
        <p:spPr bwMode="auto">
          <a:xfrm>
            <a:off x="2266400" y="4603690"/>
            <a:ext cx="1695525" cy="236898"/>
          </a:xfrm>
          <a:prstGeom prst="roundRect">
            <a:avLst>
              <a:gd name="adj" fmla="val 50000"/>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dirty="0" err="1">
              <a:solidFill>
                <a:srgbClr val="0D0D0D"/>
              </a:solidFill>
              <a:latin typeface="Segoe UI"/>
            </a:endParaRPr>
          </a:p>
        </p:txBody>
      </p:sp>
      <p:sp>
        <p:nvSpPr>
          <p:cNvPr id="53" name="TextBox 52"/>
          <p:cNvSpPr txBox="1"/>
          <p:nvPr/>
        </p:nvSpPr>
        <p:spPr>
          <a:xfrm>
            <a:off x="252517" y="4908336"/>
            <a:ext cx="1268872" cy="1107996"/>
          </a:xfrm>
          <a:prstGeom prst="rect">
            <a:avLst/>
          </a:prstGeom>
          <a:solidFill>
            <a:schemeClr val="bg1"/>
          </a:solidFill>
          <a:ln w="25400">
            <a:noFill/>
          </a:ln>
          <a:effectLst>
            <a:outerShdw blurRad="190500" dist="76200" dir="2700000" algn="ctr" rotWithShape="0">
              <a:prstClr val="black">
                <a:alpha val="40000"/>
              </a:prstClr>
            </a:outerShdw>
          </a:effectLst>
        </p:spPr>
        <p:txBody>
          <a:bodyPr wrap="square" t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Related accounts is </a:t>
            </a:r>
            <a:br>
              <a:rPr kumimoji="0" lang="en-US" sz="115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15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the same as </a:t>
            </a:r>
            <a:br>
              <a:rPr kumimoji="0" lang="en-US" sz="115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15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the account view on top</a:t>
            </a:r>
          </a:p>
        </p:txBody>
      </p:sp>
      <p:sp>
        <p:nvSpPr>
          <p:cNvPr id="6" name="TextBox 5"/>
          <p:cNvSpPr txBox="1"/>
          <p:nvPr/>
        </p:nvSpPr>
        <p:spPr>
          <a:xfrm>
            <a:off x="255603" y="1221097"/>
            <a:ext cx="2677345" cy="553998"/>
          </a:xfrm>
          <a:prstGeom prst="rect">
            <a:avLst/>
          </a:prstGeom>
          <a:solidFill>
            <a:schemeClr val="bg1"/>
          </a:solidFill>
          <a:ln w="25400">
            <a:noFill/>
          </a:ln>
          <a:effectLst>
            <a:outerShdw blurRad="190500" dist="76200" dir="2700000" algn="ctr" rotWithShape="0">
              <a:prstClr val="black">
                <a:alpha val="40000"/>
              </a:prstClr>
            </a:outerShdw>
          </a:effectLst>
        </p:spPr>
        <p:txBody>
          <a:bodyPr wrap="square" tIns="91440" bIns="91440" rtlCol="0">
            <a:spAutoFit/>
          </a:bodyPr>
          <a:lstStyle>
            <a:defPPr>
              <a:defRPr lang="en-US"/>
            </a:defPPr>
            <a:lvl1pPr marR="0" lvl="0" indent="0" fontAlgn="auto">
              <a:lnSpc>
                <a:spcPct val="100000"/>
              </a:lnSpc>
              <a:spcBef>
                <a:spcPts val="0"/>
              </a:spcBef>
              <a:spcAft>
                <a:spcPts val="0"/>
              </a:spcAft>
              <a:buClrTx/>
              <a:buSzTx/>
              <a:buFontTx/>
              <a:buNone/>
              <a:tabLst/>
              <a:defRPr kumimoji="0" sz="1200" b="0" i="0" u="none" strike="noStrike" kern="0" cap="none" spc="0" normalizeH="0" baseline="0">
                <a:ln>
                  <a:noFill/>
                </a:ln>
                <a:gradFill>
                  <a:gsLst>
                    <a:gs pos="1250">
                      <a:srgbClr val="1A1A1A"/>
                    </a:gs>
                    <a:gs pos="100000">
                      <a:srgbClr val="1A1A1A"/>
                    </a:gs>
                  </a:gsLst>
                  <a:lin ang="5400000" scaled="0"/>
                </a:gradFill>
                <a:effectLst/>
                <a:uLnTx/>
                <a:uFillTx/>
                <a:latin typeface="Segoe UI"/>
              </a:defRPr>
            </a:lvl1pPr>
          </a:lstStyle>
          <a:p>
            <a:r>
              <a:rPr lang="en-US" sz="1150" dirty="0"/>
              <a:t>You begin at the enrollment level.  </a:t>
            </a:r>
            <a:br>
              <a:rPr lang="en-US" sz="1150" dirty="0"/>
            </a:br>
            <a:r>
              <a:rPr lang="en-US" sz="1150" dirty="0"/>
              <a:t>The focus will be highlighted in blue</a:t>
            </a:r>
          </a:p>
        </p:txBody>
      </p:sp>
      <p:sp>
        <p:nvSpPr>
          <p:cNvPr id="25" name="TextBox 24"/>
          <p:cNvSpPr txBox="1"/>
          <p:nvPr/>
        </p:nvSpPr>
        <p:spPr>
          <a:xfrm>
            <a:off x="9441074" y="1036431"/>
            <a:ext cx="2583876" cy="738664"/>
          </a:xfrm>
          <a:prstGeom prst="rect">
            <a:avLst/>
          </a:prstGeom>
          <a:solidFill>
            <a:schemeClr val="bg1"/>
          </a:solidFill>
          <a:ln w="25400">
            <a:noFill/>
          </a:ln>
          <a:effectLst>
            <a:outerShdw blurRad="190500" dist="76200" dir="2700000" algn="ctr" rotWithShape="0">
              <a:prstClr val="black">
                <a:alpha val="40000"/>
              </a:prstClr>
            </a:outerShdw>
          </a:effectLst>
        </p:spPr>
        <p:txBody>
          <a:bodyPr wrap="square" tIns="91440" bIns="91440" rtlCol="0">
            <a:spAutoFit/>
          </a:bodyPr>
          <a:lstStyle>
            <a:defPPr>
              <a:defRPr lang="en-US"/>
            </a:defPPr>
            <a:lvl1pPr marR="0" lvl="0" indent="0" fontAlgn="auto">
              <a:lnSpc>
                <a:spcPct val="100000"/>
              </a:lnSpc>
              <a:spcBef>
                <a:spcPts val="0"/>
              </a:spcBef>
              <a:spcAft>
                <a:spcPts val="0"/>
              </a:spcAft>
              <a:buClrTx/>
              <a:buSzTx/>
              <a:buFontTx/>
              <a:buNone/>
              <a:tabLst/>
              <a:defRPr kumimoji="0" sz="1200" b="0" i="0" u="none" strike="noStrike" kern="0" cap="none" spc="0" normalizeH="0" baseline="0">
                <a:ln>
                  <a:noFill/>
                </a:ln>
                <a:gradFill>
                  <a:gsLst>
                    <a:gs pos="1250">
                      <a:srgbClr val="1A1A1A"/>
                    </a:gs>
                    <a:gs pos="100000">
                      <a:srgbClr val="1A1A1A"/>
                    </a:gs>
                  </a:gsLst>
                  <a:lin ang="5400000" scaled="0"/>
                </a:gradFill>
                <a:effectLst/>
                <a:uLnTx/>
                <a:uFillTx/>
                <a:latin typeface="Segoe UI"/>
              </a:defRPr>
            </a:lvl1pPr>
          </a:lstStyle>
          <a:p>
            <a:r>
              <a:rPr lang="en-US" sz="1150" dirty="0"/>
              <a:t>Hovering over the headshot icon</a:t>
            </a:r>
            <a:br>
              <a:rPr lang="en-US" sz="1150" dirty="0"/>
            </a:br>
            <a:r>
              <a:rPr lang="en-US" sz="1150" dirty="0"/>
              <a:t>will allow  you to see your login credentials and sign out</a:t>
            </a:r>
          </a:p>
        </p:txBody>
      </p:sp>
    </p:spTree>
    <p:extLst>
      <p:ext uri="{BB962C8B-B14F-4D97-AF65-F5344CB8AC3E}">
        <p14:creationId xmlns:p14="http://schemas.microsoft.com/office/powerpoint/2010/main" val="11079165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D9592069-73ED-4981-B7EA-6C361662131C}"/>
              </a:ext>
            </a:extLst>
          </p:cNvPr>
          <p:cNvSpPr/>
          <p:nvPr/>
        </p:nvSpPr>
        <p:spPr bwMode="auto">
          <a:xfrm>
            <a:off x="293690" y="1136531"/>
            <a:ext cx="11604619" cy="5264267"/>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9842A2E0-2A15-461B-A29A-82A649AA6061}"/>
              </a:ext>
            </a:extLst>
          </p:cNvPr>
          <p:cNvSpPr>
            <a:spLocks noGrp="1"/>
          </p:cNvSpPr>
          <p:nvPr>
            <p:ph type="title"/>
          </p:nvPr>
        </p:nvSpPr>
        <p:spPr>
          <a:xfrm>
            <a:off x="586782" y="457201"/>
            <a:ext cx="11018520" cy="553998"/>
          </a:xfrm>
        </p:spPr>
        <p:txBody>
          <a:bodyPr/>
          <a:lstStyle/>
          <a:p>
            <a:r>
              <a:rPr lang="en-US" dirty="0">
                <a:gradFill>
                  <a:gsLst>
                    <a:gs pos="0">
                      <a:schemeClr val="tx1"/>
                    </a:gs>
                    <a:gs pos="100000">
                      <a:schemeClr val="tx1"/>
                    </a:gs>
                  </a:gsLst>
                  <a:lin ang="5400000" scaled="1"/>
                </a:gradFill>
              </a:rPr>
              <a:t>Reference Design - Azure Administration Model</a:t>
            </a:r>
            <a:endParaRPr lang="en-US" dirty="0"/>
          </a:p>
        </p:txBody>
      </p:sp>
      <p:sp>
        <p:nvSpPr>
          <p:cNvPr id="13" name="TextBox 12">
            <a:extLst>
              <a:ext uri="{FF2B5EF4-FFF2-40B4-BE49-F238E27FC236}">
                <a16:creationId xmlns:a16="http://schemas.microsoft.com/office/drawing/2014/main" id="{B61C946F-225C-45E7-827D-E305C3305198}"/>
              </a:ext>
            </a:extLst>
          </p:cNvPr>
          <p:cNvSpPr txBox="1"/>
          <p:nvPr/>
        </p:nvSpPr>
        <p:spPr>
          <a:xfrm>
            <a:off x="1002157" y="5495854"/>
            <a:ext cx="1409764" cy="649436"/>
          </a:xfrm>
          <a:prstGeom prst="rect">
            <a:avLst/>
          </a:prstGeom>
          <a:solidFill>
            <a:schemeClr val="bg1">
              <a:lumMod val="95000"/>
            </a:schemeClr>
          </a:solidFill>
          <a:ln w="14224">
            <a:solidFill>
              <a:schemeClr val="accent1"/>
            </a:solidFill>
          </a:ln>
        </p:spPr>
        <p:txBody>
          <a:bodyPr wrap="square" tIns="45720" anchor="ctr" anchorCtr="0">
            <a:noAutofit/>
          </a:bodyPr>
          <a:lstStyle>
            <a:defPPr>
              <a:defRPr lang="en-US"/>
            </a:defPPr>
            <a:lvl1pPr lvl="0">
              <a:defRPr sz="1075" b="1">
                <a:gradFill>
                  <a:gsLst>
                    <a:gs pos="0">
                      <a:schemeClr val="bg1"/>
                    </a:gs>
                    <a:gs pos="100000">
                      <a:schemeClr val="bg1"/>
                    </a:gs>
                  </a:gsLst>
                  <a:lin ang="5400000" scaled="1"/>
                </a:gradFill>
                <a:latin typeface="Segoe"/>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0">
                      <a:schemeClr val="tx1"/>
                    </a:gs>
                    <a:gs pos="100000">
                      <a:schemeClr val="tx1"/>
                    </a:gs>
                  </a:gsLst>
                  <a:lin ang="5400000" scaled="1"/>
                </a:gradFill>
                <a:effectLst/>
                <a:uLnTx/>
                <a:uFillTx/>
                <a:latin typeface="Segoe"/>
                <a:ea typeface="+mn-ea"/>
                <a:cs typeface="+mn-cs"/>
              </a:rPr>
              <a:t>Virtual Networks</a:t>
            </a:r>
          </a:p>
        </p:txBody>
      </p:sp>
      <p:sp>
        <p:nvSpPr>
          <p:cNvPr id="15" name="TextBox 14">
            <a:extLst>
              <a:ext uri="{FF2B5EF4-FFF2-40B4-BE49-F238E27FC236}">
                <a16:creationId xmlns:a16="http://schemas.microsoft.com/office/drawing/2014/main" id="{9C912C97-FAC1-485E-9512-510C8045201E}"/>
              </a:ext>
            </a:extLst>
          </p:cNvPr>
          <p:cNvSpPr txBox="1"/>
          <p:nvPr/>
        </p:nvSpPr>
        <p:spPr>
          <a:xfrm>
            <a:off x="519115" y="1361795"/>
            <a:ext cx="1892806" cy="411480"/>
          </a:xfrm>
          <a:prstGeom prst="rect">
            <a:avLst/>
          </a:prstGeom>
          <a:solidFill>
            <a:srgbClr val="008272"/>
          </a:solidFill>
          <a:ln w="19050">
            <a:solidFill>
              <a:srgbClr val="008272"/>
            </a:solidFill>
          </a:ln>
        </p:spPr>
        <p:txBody>
          <a:bodyPr wrap="square" tIns="45720" anchor="ctr" anchorCtr="0">
            <a:noAutofit/>
          </a:bodyPr>
          <a:lstStyle>
            <a:defPPr>
              <a:defRPr lang="en-US"/>
            </a:defPPr>
            <a:lvl1pPr lvl="0">
              <a:defRPr sz="1075" b="1">
                <a:gradFill>
                  <a:gsLst>
                    <a:gs pos="0">
                      <a:schemeClr val="bg1"/>
                    </a:gs>
                    <a:gs pos="100000">
                      <a:schemeClr val="bg1"/>
                    </a:gs>
                  </a:gsLst>
                  <a:lin ang="5400000" scaled="1"/>
                </a:gradFill>
                <a:latin typeface="Segoe"/>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a:ea typeface="+mn-ea"/>
                <a:cs typeface="+mn-cs"/>
              </a:rPr>
              <a:t>Azure Enrollment</a:t>
            </a:r>
            <a:endParaRPr kumimoji="0" lang="en-US" sz="1100" b="0" i="0" u="sng" strike="noStrike" kern="1200" cap="none" spc="0" normalizeH="0" baseline="0" noProof="0" dirty="0">
              <a:ln>
                <a:noFill/>
              </a:ln>
              <a:gradFill>
                <a:gsLst>
                  <a:gs pos="0">
                    <a:srgbClr val="FFFFFF"/>
                  </a:gs>
                  <a:gs pos="100000">
                    <a:srgbClr val="FFFFFF"/>
                  </a:gs>
                </a:gsLst>
                <a:lin ang="5400000" scaled="1"/>
              </a:gradFill>
              <a:effectLst/>
              <a:highlight>
                <a:srgbClr val="FFFF00"/>
              </a:highlight>
              <a:uLnTx/>
              <a:uFillTx/>
              <a:latin typeface="Segoe UI Semibold"/>
              <a:ea typeface="+mn-ea"/>
              <a:cs typeface="+mn-cs"/>
            </a:endParaRPr>
          </a:p>
        </p:txBody>
      </p:sp>
      <p:sp>
        <p:nvSpPr>
          <p:cNvPr id="19" name="TextBox 18">
            <a:extLst>
              <a:ext uri="{FF2B5EF4-FFF2-40B4-BE49-F238E27FC236}">
                <a16:creationId xmlns:a16="http://schemas.microsoft.com/office/drawing/2014/main" id="{3B24CF58-A7E2-419C-9446-E5FE818AA67D}"/>
              </a:ext>
            </a:extLst>
          </p:cNvPr>
          <p:cNvSpPr txBox="1"/>
          <p:nvPr/>
        </p:nvSpPr>
        <p:spPr>
          <a:xfrm>
            <a:off x="1002157" y="4448095"/>
            <a:ext cx="1409764" cy="891990"/>
          </a:xfrm>
          <a:prstGeom prst="rect">
            <a:avLst/>
          </a:prstGeom>
          <a:solidFill>
            <a:schemeClr val="bg1"/>
          </a:solidFill>
          <a:ln w="19050">
            <a:solidFill>
              <a:schemeClr val="accent5">
                <a:lumMod val="75000"/>
              </a:schemeClr>
            </a:solidFill>
          </a:ln>
        </p:spPr>
        <p:txBody>
          <a:bodyPr wrap="square" tIns="45720" anchor="ctr" anchorCtr="0">
            <a:noAutofit/>
          </a:bodyPr>
          <a:lstStyle>
            <a:defPPr>
              <a:defRPr lang="en-US"/>
            </a:defPPr>
            <a:lvl1pPr lvl="0">
              <a:defRPr sz="1075" b="1">
                <a:gradFill>
                  <a:gsLst>
                    <a:gs pos="0">
                      <a:schemeClr val="bg1"/>
                    </a:gs>
                    <a:gs pos="100000">
                      <a:schemeClr val="bg1"/>
                    </a:gs>
                  </a:gsLst>
                  <a:lin ang="5400000" scaled="1"/>
                </a:gradFill>
                <a:latin typeface="Segoe"/>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0">
                      <a:schemeClr val="accent5">
                        <a:lumMod val="75000"/>
                      </a:schemeClr>
                    </a:gs>
                    <a:gs pos="100000">
                      <a:schemeClr val="accent5">
                        <a:lumMod val="75000"/>
                      </a:schemeClr>
                    </a:gs>
                  </a:gsLst>
                  <a:lin ang="5400000" scaled="1"/>
                </a:gradFill>
                <a:effectLst/>
                <a:uLnTx/>
                <a:uFillTx/>
                <a:latin typeface="Segoe"/>
                <a:ea typeface="+mn-ea"/>
                <a:cs typeface="+mn-cs"/>
              </a:rPr>
              <a:t>Resource Groups &amp; Resources</a:t>
            </a:r>
          </a:p>
        </p:txBody>
      </p:sp>
      <p:sp>
        <p:nvSpPr>
          <p:cNvPr id="24" name="TextBox 23">
            <a:extLst>
              <a:ext uri="{FF2B5EF4-FFF2-40B4-BE49-F238E27FC236}">
                <a16:creationId xmlns:a16="http://schemas.microsoft.com/office/drawing/2014/main" id="{BCCAB8E0-63C2-4ADA-B8B4-A6BB6CD9E7D1}"/>
              </a:ext>
            </a:extLst>
          </p:cNvPr>
          <p:cNvSpPr txBox="1"/>
          <p:nvPr/>
        </p:nvSpPr>
        <p:spPr>
          <a:xfrm>
            <a:off x="518616" y="1905894"/>
            <a:ext cx="1893305" cy="499120"/>
          </a:xfrm>
          <a:prstGeom prst="rect">
            <a:avLst/>
          </a:prstGeom>
          <a:solidFill>
            <a:srgbClr val="5C2D91"/>
          </a:solidFill>
          <a:ln w="14224">
            <a:solidFill>
              <a:srgbClr val="5C2D91"/>
            </a:solidFill>
          </a:ln>
        </p:spPr>
        <p:txBody>
          <a:bodyPr wrap="square" tIns="45720" anchor="ctr" anchorCtr="0">
            <a:noAutofit/>
          </a:bodyPr>
          <a:lstStyle>
            <a:defPPr>
              <a:defRPr lang="en-US"/>
            </a:defPPr>
            <a:lvl1pPr lvl="0">
              <a:defRPr sz="1075" b="1">
                <a:gradFill>
                  <a:gsLst>
                    <a:gs pos="0">
                      <a:schemeClr val="bg1"/>
                    </a:gs>
                    <a:gs pos="100000">
                      <a:schemeClr val="bg1"/>
                    </a:gs>
                  </a:gsLst>
                  <a:lin ang="5400000" scaled="1"/>
                </a:gradFill>
                <a:latin typeface="Segoe"/>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a:ea typeface="+mn-ea"/>
                <a:cs typeface="+mn-cs"/>
              </a:rPr>
              <a:t>Identity</a:t>
            </a:r>
          </a:p>
        </p:txBody>
      </p:sp>
      <p:sp>
        <p:nvSpPr>
          <p:cNvPr id="16" name="Rectangle 15">
            <a:extLst>
              <a:ext uri="{FF2B5EF4-FFF2-40B4-BE49-F238E27FC236}">
                <a16:creationId xmlns:a16="http://schemas.microsoft.com/office/drawing/2014/main" id="{D13DD861-500A-4E28-B82A-A917E3F234E6}"/>
              </a:ext>
            </a:extLst>
          </p:cNvPr>
          <p:cNvSpPr/>
          <p:nvPr/>
        </p:nvSpPr>
        <p:spPr bwMode="auto">
          <a:xfrm>
            <a:off x="2546433" y="1361795"/>
            <a:ext cx="9235667" cy="411480"/>
          </a:xfrm>
          <a:prstGeom prst="rect">
            <a:avLst/>
          </a:prstGeom>
          <a:solidFill>
            <a:srgbClr val="F2F2F2"/>
          </a:solidFill>
          <a:ln w="19050">
            <a:solidFill>
              <a:srgbClr val="008272"/>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Enterprise</a:t>
            </a:r>
            <a:r>
              <a:rPr kumimoji="0" lang="en-US" sz="11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 Tenant </a:t>
            </a:r>
          </a:p>
        </p:txBody>
      </p:sp>
      <p:cxnSp>
        <p:nvCxnSpPr>
          <p:cNvPr id="277" name="Straight Connector 276">
            <a:extLst>
              <a:ext uri="{FF2B5EF4-FFF2-40B4-BE49-F238E27FC236}">
                <a16:creationId xmlns:a16="http://schemas.microsoft.com/office/drawing/2014/main" id="{26FA3916-5865-4DA3-B84A-2DA57E85D3D8}"/>
              </a:ext>
            </a:extLst>
          </p:cNvPr>
          <p:cNvCxnSpPr>
            <a:cxnSpLocks/>
          </p:cNvCxnSpPr>
          <p:nvPr/>
        </p:nvCxnSpPr>
        <p:spPr>
          <a:xfrm flipV="1">
            <a:off x="4290034" y="2924347"/>
            <a:ext cx="0" cy="3282281"/>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583F9F53-42D4-46C7-99BB-DB1D0876AA9B}"/>
              </a:ext>
            </a:extLst>
          </p:cNvPr>
          <p:cNvCxnSpPr>
            <a:cxnSpLocks/>
          </p:cNvCxnSpPr>
          <p:nvPr/>
        </p:nvCxnSpPr>
        <p:spPr>
          <a:xfrm flipV="1">
            <a:off x="7331816" y="3124288"/>
            <a:ext cx="0" cy="3082340"/>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D62E53D2-16E9-4189-BF95-13C6D7710AD6}"/>
              </a:ext>
            </a:extLst>
          </p:cNvPr>
          <p:cNvGrpSpPr/>
          <p:nvPr/>
        </p:nvGrpSpPr>
        <p:grpSpPr>
          <a:xfrm>
            <a:off x="8852707" y="3376562"/>
            <a:ext cx="1520893" cy="2830065"/>
            <a:chOff x="8852707" y="3868052"/>
            <a:chExt cx="1520893" cy="2514600"/>
          </a:xfrm>
        </p:grpSpPr>
        <p:cxnSp>
          <p:nvCxnSpPr>
            <p:cNvPr id="280" name="Straight Connector 279">
              <a:extLst>
                <a:ext uri="{FF2B5EF4-FFF2-40B4-BE49-F238E27FC236}">
                  <a16:creationId xmlns:a16="http://schemas.microsoft.com/office/drawing/2014/main" id="{2376BDB5-0DDB-47CA-A2DA-FD2E7197C44C}"/>
                </a:ext>
              </a:extLst>
            </p:cNvPr>
            <p:cNvCxnSpPr>
              <a:cxnSpLocks/>
            </p:cNvCxnSpPr>
            <p:nvPr/>
          </p:nvCxnSpPr>
          <p:spPr>
            <a:xfrm flipV="1">
              <a:off x="8852707" y="3868052"/>
              <a:ext cx="0" cy="2514600"/>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1A429A79-51BB-48CA-BC47-5CD5502B31DF}"/>
                </a:ext>
              </a:extLst>
            </p:cNvPr>
            <p:cNvCxnSpPr>
              <a:cxnSpLocks/>
            </p:cNvCxnSpPr>
            <p:nvPr/>
          </p:nvCxnSpPr>
          <p:spPr>
            <a:xfrm flipV="1">
              <a:off x="10373600" y="3872973"/>
              <a:ext cx="0" cy="2509679"/>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83" name="Rectangle: Rounded Corners 282">
            <a:extLst>
              <a:ext uri="{FF2B5EF4-FFF2-40B4-BE49-F238E27FC236}">
                <a16:creationId xmlns:a16="http://schemas.microsoft.com/office/drawing/2014/main" id="{9BC391BC-83AE-4565-A8BE-07FE44AD32BB}"/>
              </a:ext>
            </a:extLst>
          </p:cNvPr>
          <p:cNvSpPr/>
          <p:nvPr/>
        </p:nvSpPr>
        <p:spPr bwMode="auto">
          <a:xfrm>
            <a:off x="2552541" y="2542481"/>
            <a:ext cx="9229559" cy="234728"/>
          </a:xfrm>
          <a:prstGeom prst="roundRect">
            <a:avLst>
              <a:gd name="adj" fmla="val 0"/>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Root Management Group (Group of Subscriptions) – </a:t>
            </a:r>
            <a:r>
              <a:rPr kumimoji="0" lang="en-US" sz="900" b="0"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Enterprise-wide Policies, Permissions, &amp; Tags</a:t>
            </a:r>
          </a:p>
        </p:txBody>
      </p:sp>
      <p:sp>
        <p:nvSpPr>
          <p:cNvPr id="289" name="TextBox 288">
            <a:extLst>
              <a:ext uri="{FF2B5EF4-FFF2-40B4-BE49-F238E27FC236}">
                <a16:creationId xmlns:a16="http://schemas.microsoft.com/office/drawing/2014/main" id="{F2A40960-61F2-4130-8772-2EA73AB9D15F}"/>
              </a:ext>
            </a:extLst>
          </p:cNvPr>
          <p:cNvSpPr txBox="1"/>
          <p:nvPr/>
        </p:nvSpPr>
        <p:spPr>
          <a:xfrm>
            <a:off x="2800477" y="3073803"/>
            <a:ext cx="1041850" cy="335292"/>
          </a:xfrm>
          <a:prstGeom prst="rect">
            <a:avLst/>
          </a:prstGeom>
          <a:noFill/>
          <a:ln w="19050">
            <a:noFill/>
          </a:ln>
        </p:spPr>
        <p:txBody>
          <a:bodyPr wrap="square" lIns="27432" tIns="0" rIns="27432" bIns="27432" rtlCol="0">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gradFill>
                  <a:gsLst>
                    <a:gs pos="0">
                      <a:srgbClr val="0078D4">
                        <a:lumMod val="50000"/>
                      </a:srgbClr>
                    </a:gs>
                    <a:gs pos="100000">
                      <a:srgbClr val="0078D4">
                        <a:lumMod val="50000"/>
                      </a:srgbClr>
                    </a:gs>
                  </a:gsLst>
                  <a:lin ang="5400000" scaled="1"/>
                </a:gradFill>
                <a:effectLst/>
                <a:uLnTx/>
                <a:uFillTx/>
                <a:latin typeface="Segoe UI"/>
              </a:rPr>
              <a:t>Shared Services  </a:t>
            </a:r>
            <a:r>
              <a:rPr kumimoji="0" lang="en-US" sz="800" b="1" i="0" u="none" strike="noStrike" kern="1200" cap="none" spc="0" normalizeH="0" baseline="0" noProof="0" dirty="0">
                <a:ln>
                  <a:noFill/>
                </a:ln>
                <a:gradFill>
                  <a:gsLst>
                    <a:gs pos="0">
                      <a:srgbClr val="0078D4">
                        <a:lumMod val="50000"/>
                      </a:srgbClr>
                    </a:gs>
                    <a:gs pos="100000">
                      <a:srgbClr val="0078D4">
                        <a:lumMod val="50000"/>
                      </a:srgbClr>
                    </a:gs>
                  </a:gsLst>
                  <a:lin ang="5400000" scaled="1"/>
                </a:gradFill>
                <a:effectLst/>
                <a:uLnTx/>
                <a:uFillTx/>
                <a:latin typeface="Segoe UI"/>
              </a:rPr>
              <a:t>(&amp; Edge Security)</a:t>
            </a:r>
            <a:br>
              <a:rPr kumimoji="0" lang="en-US" sz="600" b="1" i="0" u="none" strike="noStrike" kern="1200" cap="none" spc="0" normalizeH="0" baseline="0" noProof="0" dirty="0">
                <a:ln>
                  <a:noFill/>
                </a:ln>
                <a:gradFill>
                  <a:gsLst>
                    <a:gs pos="0">
                      <a:srgbClr val="0078D4">
                        <a:lumMod val="50000"/>
                      </a:srgbClr>
                    </a:gs>
                    <a:gs pos="100000">
                      <a:srgbClr val="0078D4">
                        <a:lumMod val="50000"/>
                      </a:srgbClr>
                    </a:gs>
                  </a:gsLst>
                  <a:lin ang="5400000" scaled="1"/>
                </a:gradFill>
                <a:effectLst/>
                <a:highlight>
                  <a:srgbClr val="FFFF00"/>
                </a:highlight>
                <a:uLnTx/>
                <a:uFillTx/>
                <a:latin typeface="Segoe UI"/>
                <a:ea typeface="Segoe UI" pitchFamily="34" charset="0"/>
                <a:cs typeface="Segoe UI" pitchFamily="34" charset="0"/>
              </a:rPr>
            </a:br>
            <a:endParaRPr kumimoji="0" lang="en-US" sz="400" b="0" i="1" u="none" strike="noStrike" kern="1200" cap="none" spc="0" normalizeH="0" baseline="0" noProof="0" dirty="0">
              <a:ln>
                <a:noFill/>
              </a:ln>
              <a:gradFill>
                <a:gsLst>
                  <a:gs pos="0">
                    <a:srgbClr val="0078D4">
                      <a:lumMod val="50000"/>
                    </a:srgbClr>
                  </a:gs>
                  <a:gs pos="100000">
                    <a:srgbClr val="0078D4">
                      <a:lumMod val="50000"/>
                    </a:srgbClr>
                  </a:gs>
                </a:gsLst>
                <a:lin ang="5400000" scaled="1"/>
              </a:gradFill>
              <a:effectLst/>
              <a:uLnTx/>
              <a:uFillTx/>
              <a:latin typeface="Segoe UI"/>
              <a:ea typeface="Segoe UI" pitchFamily="34" charset="0"/>
              <a:cs typeface="Segoe UI" pitchFamily="34" charset="0"/>
            </a:endParaRPr>
          </a:p>
        </p:txBody>
      </p:sp>
      <p:grpSp>
        <p:nvGrpSpPr>
          <p:cNvPr id="48" name="Group 47">
            <a:extLst>
              <a:ext uri="{FF2B5EF4-FFF2-40B4-BE49-F238E27FC236}">
                <a16:creationId xmlns:a16="http://schemas.microsoft.com/office/drawing/2014/main" id="{7CCFCB6A-943C-4764-84E7-921C43550463}"/>
              </a:ext>
            </a:extLst>
          </p:cNvPr>
          <p:cNvGrpSpPr/>
          <p:nvPr/>
        </p:nvGrpSpPr>
        <p:grpSpPr>
          <a:xfrm>
            <a:off x="2535586" y="2812743"/>
            <a:ext cx="1636364" cy="261610"/>
            <a:chOff x="2535586" y="2812743"/>
            <a:chExt cx="1636364" cy="261610"/>
          </a:xfrm>
        </p:grpSpPr>
        <p:cxnSp>
          <p:nvCxnSpPr>
            <p:cNvPr id="291" name="Straight Connector 290">
              <a:extLst>
                <a:ext uri="{FF2B5EF4-FFF2-40B4-BE49-F238E27FC236}">
                  <a16:creationId xmlns:a16="http://schemas.microsoft.com/office/drawing/2014/main" id="{4C292064-3CE6-42B5-AECF-6E547B54C6D8}"/>
                </a:ext>
              </a:extLst>
            </p:cNvPr>
            <p:cNvCxnSpPr>
              <a:cxnSpLocks/>
            </p:cNvCxnSpPr>
            <p:nvPr/>
          </p:nvCxnSpPr>
          <p:spPr>
            <a:xfrm flipV="1">
              <a:off x="2535586" y="2924347"/>
              <a:ext cx="1636364" cy="11746"/>
            </a:xfrm>
            <a:prstGeom prst="line">
              <a:avLst/>
            </a:prstGeom>
            <a:ln w="12700">
              <a:solidFill>
                <a:schemeClr val="accent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92" name="TextBox 291">
              <a:extLst>
                <a:ext uri="{FF2B5EF4-FFF2-40B4-BE49-F238E27FC236}">
                  <a16:creationId xmlns:a16="http://schemas.microsoft.com/office/drawing/2014/main" id="{16181EB9-0CD2-46B9-8AEE-2F32DD49E9AE}"/>
                </a:ext>
              </a:extLst>
            </p:cNvPr>
            <p:cNvSpPr txBox="1"/>
            <p:nvPr/>
          </p:nvSpPr>
          <p:spPr>
            <a:xfrm>
              <a:off x="2700215" y="2812743"/>
              <a:ext cx="1258216" cy="261610"/>
            </a:xfrm>
            <a:prstGeom prst="rect">
              <a:avLst/>
            </a:prstGeom>
            <a:solidFill>
              <a:schemeClr val="bg1"/>
            </a:solidFill>
          </p:spPr>
          <p:txBody>
            <a:bodyPr wrap="square" lIns="0" rIns="0" rtlCol="0" anchor="ctr">
              <a:spAutoFit/>
            </a:bodyPr>
            <a:lstStyle>
              <a:defPPr>
                <a:defRPr lang="en-US"/>
              </a:defPPr>
              <a:lvl1pPr marR="0" lvl="0" indent="0" algn="ctr" fontAlgn="auto">
                <a:lnSpc>
                  <a:spcPct val="100000"/>
                </a:lnSpc>
                <a:spcBef>
                  <a:spcPts val="0"/>
                </a:spcBef>
                <a:spcAft>
                  <a:spcPts val="0"/>
                </a:spcAft>
                <a:buClrTx/>
                <a:buSzTx/>
                <a:buFontTx/>
                <a:buNone/>
                <a:tabLst/>
                <a:defRPr sz="1000" b="1">
                  <a:solidFill>
                    <a:schemeClr val="bg1">
                      <a:lumMod val="50000"/>
                    </a:schemeClr>
                  </a:solidFill>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Core Services</a:t>
              </a:r>
            </a:p>
          </p:txBody>
        </p:sp>
      </p:grpSp>
      <p:grpSp>
        <p:nvGrpSpPr>
          <p:cNvPr id="82" name="Group 81">
            <a:extLst>
              <a:ext uri="{FF2B5EF4-FFF2-40B4-BE49-F238E27FC236}">
                <a16:creationId xmlns:a16="http://schemas.microsoft.com/office/drawing/2014/main" id="{BB8603EE-7384-46CC-BB0F-DF06B99B522D}"/>
              </a:ext>
            </a:extLst>
          </p:cNvPr>
          <p:cNvGrpSpPr/>
          <p:nvPr/>
        </p:nvGrpSpPr>
        <p:grpSpPr>
          <a:xfrm>
            <a:off x="4407450" y="2793010"/>
            <a:ext cx="7193097" cy="261610"/>
            <a:chOff x="4407450" y="3176080"/>
            <a:chExt cx="7193097" cy="261610"/>
          </a:xfrm>
        </p:grpSpPr>
        <p:cxnSp>
          <p:nvCxnSpPr>
            <p:cNvPr id="285" name="Straight Connector 284">
              <a:extLst>
                <a:ext uri="{FF2B5EF4-FFF2-40B4-BE49-F238E27FC236}">
                  <a16:creationId xmlns:a16="http://schemas.microsoft.com/office/drawing/2014/main" id="{D2DEE997-89AB-4EC9-A296-3A404210DD6A}"/>
                </a:ext>
              </a:extLst>
            </p:cNvPr>
            <p:cNvCxnSpPr>
              <a:cxnSpLocks/>
            </p:cNvCxnSpPr>
            <p:nvPr/>
          </p:nvCxnSpPr>
          <p:spPr>
            <a:xfrm>
              <a:off x="4407450" y="3307417"/>
              <a:ext cx="7193097" cy="0"/>
            </a:xfrm>
            <a:prstGeom prst="line">
              <a:avLst/>
            </a:prstGeom>
            <a:ln w="12700">
              <a:solidFill>
                <a:schemeClr val="accent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93" name="Rectangle 292">
              <a:extLst>
                <a:ext uri="{FF2B5EF4-FFF2-40B4-BE49-F238E27FC236}">
                  <a16:creationId xmlns:a16="http://schemas.microsoft.com/office/drawing/2014/main" id="{0BA06702-F2E0-473F-B825-A5130E6C4CF2}"/>
                </a:ext>
              </a:extLst>
            </p:cNvPr>
            <p:cNvSpPr/>
            <p:nvPr/>
          </p:nvSpPr>
          <p:spPr>
            <a:xfrm>
              <a:off x="6471017" y="3176080"/>
              <a:ext cx="1930994" cy="261610"/>
            </a:xfrm>
            <a:prstGeom prst="rect">
              <a:avLst/>
            </a:prstGeom>
            <a:solidFill>
              <a:schemeClr val="bg1"/>
            </a:solidFill>
          </p:spPr>
          <p:txBody>
            <a:bodyPr wrap="square" lIns="0" r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Additional Segment(s)</a:t>
              </a:r>
            </a:p>
          </p:txBody>
        </p:sp>
      </p:grpSp>
      <p:grpSp>
        <p:nvGrpSpPr>
          <p:cNvPr id="88" name="Group 87">
            <a:extLst>
              <a:ext uri="{FF2B5EF4-FFF2-40B4-BE49-F238E27FC236}">
                <a16:creationId xmlns:a16="http://schemas.microsoft.com/office/drawing/2014/main" id="{F08215C9-C7DE-4586-BBFE-3881F399064C}"/>
              </a:ext>
            </a:extLst>
          </p:cNvPr>
          <p:cNvGrpSpPr/>
          <p:nvPr/>
        </p:nvGrpSpPr>
        <p:grpSpPr>
          <a:xfrm>
            <a:off x="7530170" y="3160707"/>
            <a:ext cx="4070377" cy="153888"/>
            <a:chOff x="7530170" y="3617369"/>
            <a:chExt cx="4070377" cy="153888"/>
          </a:xfrm>
        </p:grpSpPr>
        <p:cxnSp>
          <p:nvCxnSpPr>
            <p:cNvPr id="303" name="Straight Connector 302">
              <a:extLst>
                <a:ext uri="{FF2B5EF4-FFF2-40B4-BE49-F238E27FC236}">
                  <a16:creationId xmlns:a16="http://schemas.microsoft.com/office/drawing/2014/main" id="{28C4DC6A-D647-4F3E-9799-34B21BD85B6C}"/>
                </a:ext>
              </a:extLst>
            </p:cNvPr>
            <p:cNvCxnSpPr>
              <a:cxnSpLocks/>
            </p:cNvCxnSpPr>
            <p:nvPr/>
          </p:nvCxnSpPr>
          <p:spPr>
            <a:xfrm>
              <a:off x="7530170" y="3694313"/>
              <a:ext cx="4070377" cy="0"/>
            </a:xfrm>
            <a:prstGeom prst="line">
              <a:avLst/>
            </a:prstGeom>
            <a:ln w="12700">
              <a:solidFill>
                <a:schemeClr val="accent1">
                  <a:lumMod val="50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88" name="TextBox 287">
              <a:extLst>
                <a:ext uri="{FF2B5EF4-FFF2-40B4-BE49-F238E27FC236}">
                  <a16:creationId xmlns:a16="http://schemas.microsoft.com/office/drawing/2014/main" id="{BFB851C7-5546-4F74-A7AC-3D8458FFB0E8}"/>
                </a:ext>
              </a:extLst>
            </p:cNvPr>
            <p:cNvSpPr txBox="1"/>
            <p:nvPr/>
          </p:nvSpPr>
          <p:spPr>
            <a:xfrm>
              <a:off x="8643691" y="3617369"/>
              <a:ext cx="2053196" cy="153888"/>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gradFill>
                    <a:gsLst>
                      <a:gs pos="0">
                        <a:srgbClr val="0078D4">
                          <a:lumMod val="50000"/>
                        </a:srgbClr>
                      </a:gs>
                      <a:gs pos="100000">
                        <a:srgbClr val="0078D4">
                          <a:lumMod val="50000"/>
                        </a:srgbClr>
                      </a:gs>
                    </a:gsLst>
                    <a:lin ang="5400000" scaled="1"/>
                  </a:gradFill>
                  <a:effectLst/>
                  <a:uLnTx/>
                  <a:uFillTx/>
                  <a:latin typeface="Segoe UI"/>
                  <a:ea typeface="+mn-ea"/>
                  <a:cs typeface="+mn-cs"/>
                </a:rPr>
                <a:t>Development Stage Segments</a:t>
              </a:r>
            </a:p>
          </p:txBody>
        </p:sp>
      </p:grpSp>
      <p:grpSp>
        <p:nvGrpSpPr>
          <p:cNvPr id="50" name="Group 49">
            <a:extLst>
              <a:ext uri="{FF2B5EF4-FFF2-40B4-BE49-F238E27FC236}">
                <a16:creationId xmlns:a16="http://schemas.microsoft.com/office/drawing/2014/main" id="{CD6F8742-3054-4B6C-9C81-6D1D5850028E}"/>
              </a:ext>
            </a:extLst>
          </p:cNvPr>
          <p:cNvGrpSpPr/>
          <p:nvPr/>
        </p:nvGrpSpPr>
        <p:grpSpPr>
          <a:xfrm>
            <a:off x="2553248" y="1829559"/>
            <a:ext cx="9240406" cy="438101"/>
            <a:chOff x="2553248" y="1829559"/>
            <a:chExt cx="9240406" cy="438101"/>
          </a:xfrm>
        </p:grpSpPr>
        <p:cxnSp>
          <p:nvCxnSpPr>
            <p:cNvPr id="40" name="Straight Arrow Connector 39">
              <a:extLst>
                <a:ext uri="{FF2B5EF4-FFF2-40B4-BE49-F238E27FC236}">
                  <a16:creationId xmlns:a16="http://schemas.microsoft.com/office/drawing/2014/main" id="{CDA87E33-56F5-4892-AF33-014132446B72}"/>
                </a:ext>
              </a:extLst>
            </p:cNvPr>
            <p:cNvCxnSpPr>
              <a:cxnSpLocks/>
            </p:cNvCxnSpPr>
            <p:nvPr/>
          </p:nvCxnSpPr>
          <p:spPr>
            <a:xfrm>
              <a:off x="2553248" y="2003190"/>
              <a:ext cx="9240406" cy="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3893DF71-3632-4127-8A9E-69B89D986B9D}"/>
                </a:ext>
              </a:extLst>
            </p:cNvPr>
            <p:cNvSpPr txBox="1"/>
            <p:nvPr/>
          </p:nvSpPr>
          <p:spPr>
            <a:xfrm>
              <a:off x="3321402" y="1933941"/>
              <a:ext cx="2178186" cy="138499"/>
            </a:xfrm>
            <a:prstGeom prst="rect">
              <a:avLst/>
            </a:prstGeom>
            <a:solidFill>
              <a:schemeClr val="bg1"/>
            </a:solidFill>
          </p:spPr>
          <p:txBody>
            <a:bodyPr wrap="square" lIns="91440" tIns="0" rIns="9144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Azure AD Enterprise Directory &amp; B2B</a:t>
              </a:r>
            </a:p>
          </p:txBody>
        </p:sp>
        <p:pic>
          <p:nvPicPr>
            <p:cNvPr id="103" name="Picture 102">
              <a:extLst>
                <a:ext uri="{FF2B5EF4-FFF2-40B4-BE49-F238E27FC236}">
                  <a16:creationId xmlns:a16="http://schemas.microsoft.com/office/drawing/2014/main" id="{03C00536-0456-4631-B91E-18C4F0B53ABE}"/>
                </a:ext>
              </a:extLst>
            </p:cNvPr>
            <p:cNvPicPr>
              <a:picLocks noChangeAspect="1"/>
            </p:cNvPicPr>
            <p:nvPr/>
          </p:nvPicPr>
          <p:blipFill>
            <a:blip r:embed="rId3">
              <a:duotone>
                <a:schemeClr val="accent1">
                  <a:shade val="45000"/>
                  <a:satMod val="135000"/>
                </a:schemeClr>
                <a:prstClr val="white"/>
              </a:duotone>
              <a:lum bright="-20000" contrast="40000"/>
            </a:blip>
            <a:stretch>
              <a:fillRect/>
            </a:stretch>
          </p:blipFill>
          <p:spPr>
            <a:xfrm>
              <a:off x="3007577" y="1829559"/>
              <a:ext cx="365758" cy="365760"/>
            </a:xfrm>
            <a:prstGeom prst="rect">
              <a:avLst/>
            </a:prstGeom>
          </p:spPr>
        </p:pic>
        <p:pic>
          <p:nvPicPr>
            <p:cNvPr id="184" name="Picture 183">
              <a:extLst>
                <a:ext uri="{FF2B5EF4-FFF2-40B4-BE49-F238E27FC236}">
                  <a16:creationId xmlns:a16="http://schemas.microsoft.com/office/drawing/2014/main" id="{E6DA4ED5-4894-41A5-92A6-0F162FD45E06}"/>
                </a:ext>
              </a:extLst>
            </p:cNvPr>
            <p:cNvPicPr>
              <a:picLocks noChangeAspect="1"/>
            </p:cNvPicPr>
            <p:nvPr/>
          </p:nvPicPr>
          <p:blipFill>
            <a:blip r:embed="rId4"/>
            <a:stretch>
              <a:fillRect/>
            </a:stretch>
          </p:blipFill>
          <p:spPr>
            <a:xfrm>
              <a:off x="3211823" y="2052310"/>
              <a:ext cx="323024" cy="215350"/>
            </a:xfrm>
            <a:prstGeom prst="rect">
              <a:avLst/>
            </a:prstGeom>
          </p:spPr>
        </p:pic>
      </p:grpSp>
      <p:cxnSp>
        <p:nvCxnSpPr>
          <p:cNvPr id="278" name="Straight Connector 277">
            <a:extLst>
              <a:ext uri="{FF2B5EF4-FFF2-40B4-BE49-F238E27FC236}">
                <a16:creationId xmlns:a16="http://schemas.microsoft.com/office/drawing/2014/main" id="{B1E98091-ED4B-4941-B084-DAA4A3A96D02}"/>
              </a:ext>
            </a:extLst>
          </p:cNvPr>
          <p:cNvCxnSpPr>
            <a:cxnSpLocks/>
          </p:cNvCxnSpPr>
          <p:nvPr/>
        </p:nvCxnSpPr>
        <p:spPr>
          <a:xfrm flipV="1">
            <a:off x="5810925" y="3096842"/>
            <a:ext cx="0" cy="3109786"/>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D2DF91FC-FC8A-4737-B478-789CE1DEE0E3}"/>
              </a:ext>
            </a:extLst>
          </p:cNvPr>
          <p:cNvGrpSpPr/>
          <p:nvPr/>
        </p:nvGrpSpPr>
        <p:grpSpPr>
          <a:xfrm>
            <a:off x="5820473" y="3063309"/>
            <a:ext cx="1463040" cy="3083931"/>
            <a:chOff x="5820473" y="3063309"/>
            <a:chExt cx="1463040" cy="3083931"/>
          </a:xfrm>
        </p:grpSpPr>
        <p:sp>
          <p:nvSpPr>
            <p:cNvPr id="287" name="TextBox 286">
              <a:extLst>
                <a:ext uri="{FF2B5EF4-FFF2-40B4-BE49-F238E27FC236}">
                  <a16:creationId xmlns:a16="http://schemas.microsoft.com/office/drawing/2014/main" id="{5241C700-AE73-4427-A85B-6642429E76EC}"/>
                </a:ext>
              </a:extLst>
            </p:cNvPr>
            <p:cNvSpPr txBox="1"/>
            <p:nvPr/>
          </p:nvSpPr>
          <p:spPr>
            <a:xfrm>
              <a:off x="5820473" y="3063309"/>
              <a:ext cx="1463040"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gradFill>
                    <a:gsLst>
                      <a:gs pos="0">
                        <a:srgbClr val="0078D4">
                          <a:lumMod val="50000"/>
                        </a:srgbClr>
                      </a:gs>
                      <a:gs pos="100000">
                        <a:srgbClr val="0078D4">
                          <a:lumMod val="50000"/>
                        </a:srgbClr>
                      </a:gs>
                    </a:gsLst>
                    <a:lin ang="5400000" scaled="1"/>
                  </a:gradFill>
                  <a:latin typeface="Segoe UI"/>
                </a:rPr>
                <a:t>Single App</a:t>
              </a:r>
              <a:r>
                <a:rPr kumimoji="0" lang="en-US" sz="1000" b="1" i="0" u="none" strike="noStrike" kern="1200" cap="none" spc="0" normalizeH="0" baseline="0" noProof="0" dirty="0">
                  <a:ln>
                    <a:noFill/>
                  </a:ln>
                  <a:gradFill>
                    <a:gsLst>
                      <a:gs pos="0">
                        <a:srgbClr val="0078D4">
                          <a:lumMod val="50000"/>
                        </a:srgbClr>
                      </a:gs>
                      <a:gs pos="100000">
                        <a:srgbClr val="0078D4">
                          <a:lumMod val="50000"/>
                        </a:srgbClr>
                      </a:gs>
                    </a:gsLst>
                    <a:lin ang="5400000" scaled="1"/>
                  </a:gradFill>
                  <a:effectLst/>
                  <a:uLnTx/>
                  <a:uFillTx/>
                  <a:latin typeface="Segoe UI"/>
                  <a:ea typeface="+mn-ea"/>
                  <a:cs typeface="+mn-cs"/>
                </a:rPr>
                <a:t> </a:t>
              </a:r>
              <a:br>
                <a:rPr kumimoji="0" lang="en-US" sz="1000" b="1" i="0" u="none" strike="noStrike" kern="1200" cap="none" spc="0" normalizeH="0" baseline="0" noProof="0" dirty="0">
                  <a:ln>
                    <a:noFill/>
                  </a:ln>
                  <a:gradFill>
                    <a:gsLst>
                      <a:gs pos="0">
                        <a:srgbClr val="0078D4">
                          <a:lumMod val="50000"/>
                        </a:srgbClr>
                      </a:gs>
                      <a:gs pos="100000">
                        <a:srgbClr val="0078D4">
                          <a:lumMod val="50000"/>
                        </a:srgbClr>
                      </a:gs>
                    </a:gsLst>
                    <a:lin ang="5400000" scaled="1"/>
                  </a:gradFill>
                  <a:effectLst/>
                  <a:uLnTx/>
                  <a:uFillTx/>
                  <a:latin typeface="Segoe UI"/>
                  <a:ea typeface="+mn-ea"/>
                  <a:cs typeface="+mn-cs"/>
                </a:rPr>
              </a:br>
              <a:r>
                <a:rPr kumimoji="0" lang="en-US" sz="1000" b="1" i="0" u="none" strike="noStrike" kern="1200" cap="none" spc="0" normalizeH="0" baseline="0" noProof="0" dirty="0">
                  <a:ln>
                    <a:noFill/>
                  </a:ln>
                  <a:gradFill>
                    <a:gsLst>
                      <a:gs pos="0">
                        <a:srgbClr val="0078D4">
                          <a:lumMod val="50000"/>
                        </a:srgbClr>
                      </a:gs>
                      <a:gs pos="100000">
                        <a:srgbClr val="0078D4">
                          <a:lumMod val="50000"/>
                        </a:srgbClr>
                      </a:gs>
                    </a:gsLst>
                    <a:lin ang="5400000" scaled="1"/>
                  </a:gradFill>
                  <a:effectLst/>
                  <a:uLnTx/>
                  <a:uFillTx/>
                  <a:latin typeface="Segoe UI"/>
                  <a:ea typeface="+mn-ea"/>
                  <a:cs typeface="+mn-cs"/>
                </a:rPr>
                <a:t>Segment(s)</a:t>
              </a:r>
            </a:p>
          </p:txBody>
        </p:sp>
        <p:grpSp>
          <p:nvGrpSpPr>
            <p:cNvPr id="80" name="Group 79">
              <a:extLst>
                <a:ext uri="{FF2B5EF4-FFF2-40B4-BE49-F238E27FC236}">
                  <a16:creationId xmlns:a16="http://schemas.microsoft.com/office/drawing/2014/main" id="{B95DF80B-A259-4370-8723-301D52EE05FC}"/>
                </a:ext>
              </a:extLst>
            </p:cNvPr>
            <p:cNvGrpSpPr/>
            <p:nvPr/>
          </p:nvGrpSpPr>
          <p:grpSpPr>
            <a:xfrm>
              <a:off x="5906097" y="3448851"/>
              <a:ext cx="1356987" cy="2698389"/>
              <a:chOff x="5906097" y="3448851"/>
              <a:chExt cx="1356987" cy="2698389"/>
            </a:xfrm>
          </p:grpSpPr>
          <p:grpSp>
            <p:nvGrpSpPr>
              <p:cNvPr id="57" name="Group 56">
                <a:extLst>
                  <a:ext uri="{FF2B5EF4-FFF2-40B4-BE49-F238E27FC236}">
                    <a16:creationId xmlns:a16="http://schemas.microsoft.com/office/drawing/2014/main" id="{C3C9ECE9-4D49-49AC-B90F-AE6A1A1FC269}"/>
                  </a:ext>
                </a:extLst>
              </p:cNvPr>
              <p:cNvGrpSpPr/>
              <p:nvPr/>
            </p:nvGrpSpPr>
            <p:grpSpPr>
              <a:xfrm>
                <a:off x="5936225" y="3448851"/>
                <a:ext cx="1216152" cy="320040"/>
                <a:chOff x="5965438" y="3925967"/>
                <a:chExt cx="1216152" cy="320040"/>
              </a:xfrm>
            </p:grpSpPr>
            <p:sp>
              <p:nvSpPr>
                <p:cNvPr id="12" name="Rectangle 11">
                  <a:extLst>
                    <a:ext uri="{FF2B5EF4-FFF2-40B4-BE49-F238E27FC236}">
                      <a16:creationId xmlns:a16="http://schemas.microsoft.com/office/drawing/2014/main" id="{DB2DAF8D-5FEE-4DA5-AEFC-9CE0A5A45CB9}"/>
                    </a:ext>
                  </a:extLst>
                </p:cNvPr>
                <p:cNvSpPr/>
                <p:nvPr/>
              </p:nvSpPr>
              <p:spPr bwMode="auto">
                <a:xfrm>
                  <a:off x="5965438" y="3925967"/>
                  <a:ext cx="1216152" cy="320040"/>
                </a:xfrm>
                <a:prstGeom prst="rect">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r>
                    <a:rPr lang="en-US" sz="1100" b="1" dirty="0">
                      <a:gradFill>
                        <a:gsLst>
                          <a:gs pos="0">
                            <a:srgbClr val="1A1A1A">
                              <a:lumMod val="75000"/>
                            </a:srgbClr>
                          </a:gs>
                          <a:gs pos="100000">
                            <a:srgbClr val="1A1A1A">
                              <a:lumMod val="75000"/>
                            </a:srgbClr>
                          </a:gs>
                        </a:gsLst>
                        <a:lin ang="5400000" scaled="1"/>
                      </a:gradFill>
                      <a:latin typeface="Segoe UI" panose="020B0502040204020203" pitchFamily="34" charset="0"/>
                      <a:cs typeface="Segoe UI" panose="020B0502040204020203" pitchFamily="34" charset="0"/>
                    </a:rPr>
                    <a:t>Segment 2</a:t>
                  </a:r>
                </a:p>
              </p:txBody>
            </p:sp>
            <p:grpSp>
              <p:nvGrpSpPr>
                <p:cNvPr id="216" name="Graphic 6">
                  <a:extLst>
                    <a:ext uri="{FF2B5EF4-FFF2-40B4-BE49-F238E27FC236}">
                      <a16:creationId xmlns:a16="http://schemas.microsoft.com/office/drawing/2014/main" id="{0D50668B-E73D-4C46-9D21-A6AD5AFBB045}"/>
                    </a:ext>
                  </a:extLst>
                </p:cNvPr>
                <p:cNvGrpSpPr/>
                <p:nvPr/>
              </p:nvGrpSpPr>
              <p:grpSpPr>
                <a:xfrm>
                  <a:off x="6014500" y="4020424"/>
                  <a:ext cx="140099" cy="131126"/>
                  <a:chOff x="4315219" y="3442097"/>
                  <a:chExt cx="208597" cy="181290"/>
                </a:xfrm>
              </p:grpSpPr>
              <p:sp>
                <p:nvSpPr>
                  <p:cNvPr id="217" name="Freeform: Shape 216">
                    <a:extLst>
                      <a:ext uri="{FF2B5EF4-FFF2-40B4-BE49-F238E27FC236}">
                        <a16:creationId xmlns:a16="http://schemas.microsoft.com/office/drawing/2014/main" id="{E34E8762-0686-419E-8510-CE3521476F3E}"/>
                      </a:ext>
                    </a:extLst>
                  </p:cNvPr>
                  <p:cNvSpPr/>
                  <p:nvPr/>
                </p:nvSpPr>
                <p:spPr>
                  <a:xfrm rot="20700000">
                    <a:off x="4438091" y="3518851"/>
                    <a:ext cx="85725" cy="9524"/>
                  </a:xfrm>
                  <a:custGeom>
                    <a:avLst/>
                    <a:gdLst>
                      <a:gd name="connsiteX0" fmla="*/ 8025 w 85725"/>
                      <a:gd name="connsiteY0" fmla="*/ 8025 h 9525"/>
                      <a:gd name="connsiteX1" fmla="*/ 85178 w 85725"/>
                      <a:gd name="connsiteY1" fmla="*/ 8025 h 9525"/>
                    </a:gdLst>
                    <a:ahLst/>
                    <a:cxnLst>
                      <a:cxn ang="0">
                        <a:pos x="connsiteX0" y="connsiteY0"/>
                      </a:cxn>
                      <a:cxn ang="0">
                        <a:pos x="connsiteX1" y="connsiteY1"/>
                      </a:cxn>
                    </a:cxnLst>
                    <a:rect l="l" t="t" r="r" b="b"/>
                    <a:pathLst>
                      <a:path w="85725" h="9525">
                        <a:moveTo>
                          <a:pt x="8025" y="8025"/>
                        </a:moveTo>
                        <a:lnTo>
                          <a:pt x="85178" y="8025"/>
                        </a:lnTo>
                      </a:path>
                    </a:pathLst>
                  </a:custGeom>
                  <a:ln w="19050" cap="sq">
                    <a:solidFill>
                      <a:schemeClr val="tx1">
                        <a:lumMod val="75000"/>
                        <a:lumOff val="2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18" name="Freeform: Shape 217">
                    <a:extLst>
                      <a:ext uri="{FF2B5EF4-FFF2-40B4-BE49-F238E27FC236}">
                        <a16:creationId xmlns:a16="http://schemas.microsoft.com/office/drawing/2014/main" id="{687C28E1-B981-4905-8D03-C7A44BBE2522}"/>
                      </a:ext>
                    </a:extLst>
                  </p:cNvPr>
                  <p:cNvSpPr/>
                  <p:nvPr/>
                </p:nvSpPr>
                <p:spPr>
                  <a:xfrm rot="900000">
                    <a:off x="4315219" y="3518851"/>
                    <a:ext cx="85725" cy="9524"/>
                  </a:xfrm>
                  <a:custGeom>
                    <a:avLst/>
                    <a:gdLst>
                      <a:gd name="connsiteX0" fmla="*/ 8025 w 85725"/>
                      <a:gd name="connsiteY0" fmla="*/ 8025 h 9525"/>
                      <a:gd name="connsiteX1" fmla="*/ 84225 w 85725"/>
                      <a:gd name="connsiteY1" fmla="*/ 8025 h 9525"/>
                    </a:gdLst>
                    <a:ahLst/>
                    <a:cxnLst>
                      <a:cxn ang="0">
                        <a:pos x="connsiteX0" y="connsiteY0"/>
                      </a:cxn>
                      <a:cxn ang="0">
                        <a:pos x="connsiteX1" y="connsiteY1"/>
                      </a:cxn>
                    </a:cxnLst>
                    <a:rect l="l" t="t" r="r" b="b"/>
                    <a:pathLst>
                      <a:path w="85725" h="9525">
                        <a:moveTo>
                          <a:pt x="8025" y="8025"/>
                        </a:moveTo>
                        <a:lnTo>
                          <a:pt x="84225" y="802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19" name="Freeform: Shape 218">
                    <a:extLst>
                      <a:ext uri="{FF2B5EF4-FFF2-40B4-BE49-F238E27FC236}">
                        <a16:creationId xmlns:a16="http://schemas.microsoft.com/office/drawing/2014/main" id="{881016EE-C30B-4368-BCA8-7F251A9CA7DA}"/>
                      </a:ext>
                    </a:extLst>
                  </p:cNvPr>
                  <p:cNvSpPr/>
                  <p:nvPr/>
                </p:nvSpPr>
                <p:spPr>
                  <a:xfrm>
                    <a:off x="4428566" y="3556712"/>
                    <a:ext cx="57150" cy="66675"/>
                  </a:xfrm>
                  <a:custGeom>
                    <a:avLst/>
                    <a:gdLst>
                      <a:gd name="connsiteX0" fmla="*/ 8025 w 57150"/>
                      <a:gd name="connsiteY0" fmla="*/ 8025 h 66675"/>
                      <a:gd name="connsiteX1" fmla="*/ 55650 w 57150"/>
                      <a:gd name="connsiteY1" fmla="*/ 68033 h 66675"/>
                    </a:gdLst>
                    <a:ahLst/>
                    <a:cxnLst>
                      <a:cxn ang="0">
                        <a:pos x="connsiteX0" y="connsiteY0"/>
                      </a:cxn>
                      <a:cxn ang="0">
                        <a:pos x="connsiteX1" y="connsiteY1"/>
                      </a:cxn>
                    </a:cxnLst>
                    <a:rect l="l" t="t" r="r" b="b"/>
                    <a:pathLst>
                      <a:path w="57150" h="66675">
                        <a:moveTo>
                          <a:pt x="8025" y="8025"/>
                        </a:moveTo>
                        <a:lnTo>
                          <a:pt x="55650" y="68033"/>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20" name="Freeform: Shape 219">
                    <a:extLst>
                      <a:ext uri="{FF2B5EF4-FFF2-40B4-BE49-F238E27FC236}">
                        <a16:creationId xmlns:a16="http://schemas.microsoft.com/office/drawing/2014/main" id="{40AB9FC6-01D8-46D5-809C-E1859265C206}"/>
                      </a:ext>
                    </a:extLst>
                  </p:cNvPr>
                  <p:cNvSpPr/>
                  <p:nvPr/>
                </p:nvSpPr>
                <p:spPr>
                  <a:xfrm>
                    <a:off x="4353319" y="3556712"/>
                    <a:ext cx="57150" cy="66675"/>
                  </a:xfrm>
                  <a:custGeom>
                    <a:avLst/>
                    <a:gdLst>
                      <a:gd name="connsiteX0" fmla="*/ 55650 w 57150"/>
                      <a:gd name="connsiteY0" fmla="*/ 8025 h 66675"/>
                      <a:gd name="connsiteX1" fmla="*/ 8025 w 57150"/>
                      <a:gd name="connsiteY1" fmla="*/ 68033 h 66675"/>
                    </a:gdLst>
                    <a:ahLst/>
                    <a:cxnLst>
                      <a:cxn ang="0">
                        <a:pos x="connsiteX0" y="connsiteY0"/>
                      </a:cxn>
                      <a:cxn ang="0">
                        <a:pos x="connsiteX1" y="connsiteY1"/>
                      </a:cxn>
                    </a:cxnLst>
                    <a:rect l="l" t="t" r="r" b="b"/>
                    <a:pathLst>
                      <a:path w="57150" h="66675">
                        <a:moveTo>
                          <a:pt x="55650" y="8025"/>
                        </a:moveTo>
                        <a:lnTo>
                          <a:pt x="8025" y="68033"/>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21" name="Freeform: Shape 220">
                    <a:extLst>
                      <a:ext uri="{FF2B5EF4-FFF2-40B4-BE49-F238E27FC236}">
                        <a16:creationId xmlns:a16="http://schemas.microsoft.com/office/drawing/2014/main" id="{F5CAF31C-004E-4212-BC1C-5D281DBA2F25}"/>
                      </a:ext>
                    </a:extLst>
                  </p:cNvPr>
                  <p:cNvSpPr/>
                  <p:nvPr/>
                </p:nvSpPr>
                <p:spPr>
                  <a:xfrm>
                    <a:off x="4421099" y="3442097"/>
                    <a:ext cx="0" cy="75853"/>
                  </a:xfrm>
                  <a:custGeom>
                    <a:avLst/>
                    <a:gdLst>
                      <a:gd name="connsiteX0" fmla="*/ 55650 w 57150"/>
                      <a:gd name="connsiteY0" fmla="*/ 8025 h 76200"/>
                      <a:gd name="connsiteX1" fmla="*/ 8025 w 57150"/>
                      <a:gd name="connsiteY1" fmla="*/ 68985 h 76200"/>
                    </a:gdLst>
                    <a:ahLst/>
                    <a:cxnLst>
                      <a:cxn ang="0">
                        <a:pos x="connsiteX0" y="connsiteY0"/>
                      </a:cxn>
                      <a:cxn ang="0">
                        <a:pos x="connsiteX1" y="connsiteY1"/>
                      </a:cxn>
                    </a:cxnLst>
                    <a:rect l="l" t="t" r="r" b="b"/>
                    <a:pathLst>
                      <a:path w="57150" h="76200">
                        <a:moveTo>
                          <a:pt x="55650" y="8025"/>
                        </a:moveTo>
                        <a:lnTo>
                          <a:pt x="8025" y="6898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62" name="Freeform: Shape 261">
                    <a:extLst>
                      <a:ext uri="{FF2B5EF4-FFF2-40B4-BE49-F238E27FC236}">
                        <a16:creationId xmlns:a16="http://schemas.microsoft.com/office/drawing/2014/main" id="{9C00ABC1-874D-47C5-BBB4-C0055D601566}"/>
                      </a:ext>
                    </a:extLst>
                  </p:cNvPr>
                  <p:cNvSpPr/>
                  <p:nvPr/>
                </p:nvSpPr>
                <p:spPr>
                  <a:xfrm>
                    <a:off x="4392371" y="3518612"/>
                    <a:ext cx="57149" cy="57150"/>
                  </a:xfrm>
                  <a:custGeom>
                    <a:avLst/>
                    <a:gdLst>
                      <a:gd name="connsiteX0" fmla="*/ 51840 w 57150"/>
                      <a:gd name="connsiteY0" fmla="*/ 29933 h 57150"/>
                      <a:gd name="connsiteX1" fmla="*/ 29933 w 57150"/>
                      <a:gd name="connsiteY1" fmla="*/ 51840 h 57150"/>
                      <a:gd name="connsiteX2" fmla="*/ 8025 w 57150"/>
                      <a:gd name="connsiteY2" fmla="*/ 29933 h 57150"/>
                      <a:gd name="connsiteX3" fmla="*/ 29933 w 57150"/>
                      <a:gd name="connsiteY3" fmla="*/ 8025 h 57150"/>
                      <a:gd name="connsiteX4" fmla="*/ 51840 w 57150"/>
                      <a:gd name="connsiteY4" fmla="*/ 29933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1840" y="29933"/>
                        </a:moveTo>
                        <a:cubicBezTo>
                          <a:pt x="51840" y="42032"/>
                          <a:pt x="42032" y="51840"/>
                          <a:pt x="29933" y="51840"/>
                        </a:cubicBezTo>
                        <a:cubicBezTo>
                          <a:pt x="17834" y="51840"/>
                          <a:pt x="8025" y="42032"/>
                          <a:pt x="8025" y="29933"/>
                        </a:cubicBezTo>
                        <a:cubicBezTo>
                          <a:pt x="8025" y="17834"/>
                          <a:pt x="17834" y="8025"/>
                          <a:pt x="29933" y="8025"/>
                        </a:cubicBezTo>
                        <a:cubicBezTo>
                          <a:pt x="42032" y="8025"/>
                          <a:pt x="51840" y="17834"/>
                          <a:pt x="51840" y="29933"/>
                        </a:cubicBezTo>
                        <a:close/>
                      </a:path>
                    </a:pathLst>
                  </a:custGeom>
                  <a:noFill/>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79" name="Group 78">
                <a:extLst>
                  <a:ext uri="{FF2B5EF4-FFF2-40B4-BE49-F238E27FC236}">
                    <a16:creationId xmlns:a16="http://schemas.microsoft.com/office/drawing/2014/main" id="{80A8A7B1-3103-47D4-B1C3-337F7E6D660A}"/>
                  </a:ext>
                </a:extLst>
              </p:cNvPr>
              <p:cNvGrpSpPr/>
              <p:nvPr/>
            </p:nvGrpSpPr>
            <p:grpSpPr>
              <a:xfrm>
                <a:off x="5913949" y="5499328"/>
                <a:ext cx="1349135" cy="647912"/>
                <a:chOff x="5913949" y="5499328"/>
                <a:chExt cx="1349135" cy="647912"/>
              </a:xfrm>
            </p:grpSpPr>
            <p:sp>
              <p:nvSpPr>
                <p:cNvPr id="228" name="Rectangle 227">
                  <a:extLst>
                    <a:ext uri="{FF2B5EF4-FFF2-40B4-BE49-F238E27FC236}">
                      <a16:creationId xmlns:a16="http://schemas.microsoft.com/office/drawing/2014/main" id="{D0921254-5CE0-425D-BA24-54F0E776471C}"/>
                    </a:ext>
                  </a:extLst>
                </p:cNvPr>
                <p:cNvSpPr/>
                <p:nvPr/>
              </p:nvSpPr>
              <p:spPr bwMode="auto">
                <a:xfrm>
                  <a:off x="6037104" y="5599871"/>
                  <a:ext cx="1225980"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229" name="Rectangle 228">
                  <a:extLst>
                    <a:ext uri="{FF2B5EF4-FFF2-40B4-BE49-F238E27FC236}">
                      <a16:creationId xmlns:a16="http://schemas.microsoft.com/office/drawing/2014/main" id="{81EFD330-D2B6-4661-B829-932E6F54F6E7}"/>
                    </a:ext>
                  </a:extLst>
                </p:cNvPr>
                <p:cNvSpPr/>
                <p:nvPr/>
              </p:nvSpPr>
              <p:spPr bwMode="auto">
                <a:xfrm>
                  <a:off x="5978939" y="5546343"/>
                  <a:ext cx="1225980"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271" name="Group 270">
                  <a:extLst>
                    <a:ext uri="{FF2B5EF4-FFF2-40B4-BE49-F238E27FC236}">
                      <a16:creationId xmlns:a16="http://schemas.microsoft.com/office/drawing/2014/main" id="{7FFE187F-2091-42B6-AF9E-9310EB8127ED}"/>
                    </a:ext>
                  </a:extLst>
                </p:cNvPr>
                <p:cNvGrpSpPr/>
                <p:nvPr/>
              </p:nvGrpSpPr>
              <p:grpSpPr>
                <a:xfrm>
                  <a:off x="5913949" y="5499328"/>
                  <a:ext cx="1225980" cy="547369"/>
                  <a:chOff x="4095073" y="5131941"/>
                  <a:chExt cx="1248337" cy="547369"/>
                </a:xfrm>
              </p:grpSpPr>
              <p:sp>
                <p:nvSpPr>
                  <p:cNvPr id="5" name="Rectangle 4">
                    <a:extLst>
                      <a:ext uri="{FF2B5EF4-FFF2-40B4-BE49-F238E27FC236}">
                        <a16:creationId xmlns:a16="http://schemas.microsoft.com/office/drawing/2014/main" id="{C2686E75-CCE5-4833-8A0C-145A76046E30}"/>
                      </a:ext>
                    </a:extLst>
                  </p:cNvPr>
                  <p:cNvSpPr/>
                  <p:nvPr/>
                </p:nvSpPr>
                <p:spPr bwMode="auto">
                  <a:xfrm>
                    <a:off x="4095073" y="5131941"/>
                    <a:ext cx="1248337"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Dev </a:t>
                    </a:r>
                    <a:r>
                      <a:rPr kumimoji="0" lang="en-US" sz="9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sym typeface="Wingdings" panose="05000000000000000000" pitchFamily="2" charset="2"/>
                      </a:rPr>
                      <a:t> Test  Prod</a:t>
                    </a:r>
                    <a:endParaRPr kumimoji="0" lang="en-US" sz="9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5" name="Rectangle 54">
                    <a:extLst>
                      <a:ext uri="{FF2B5EF4-FFF2-40B4-BE49-F238E27FC236}">
                        <a16:creationId xmlns:a16="http://schemas.microsoft.com/office/drawing/2014/main" id="{DBE5BD2F-883B-4140-B565-92F427B5240E}"/>
                      </a:ext>
                    </a:extLst>
                  </p:cNvPr>
                  <p:cNvSpPr/>
                  <p:nvPr/>
                </p:nvSpPr>
                <p:spPr bwMode="auto">
                  <a:xfrm>
                    <a:off x="4212817" y="5210136"/>
                    <a:ext cx="1004984" cy="24163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Application(s)</a:t>
                    </a:r>
                  </a:p>
                </p:txBody>
              </p:sp>
            </p:grpSp>
          </p:grpSp>
          <mc:AlternateContent xmlns:mc="http://schemas.openxmlformats.org/markup-compatibility/2006" xmlns:psez="http://schemas.microsoft.com/office/powerpoint/2016/sectionzoom">
            <mc:Choice Requires="psez">
              <p:graphicFrame>
                <p:nvGraphicFramePr>
                  <p:cNvPr id="187" name="Section Zoom 186">
                    <a:extLst>
                      <a:ext uri="{FF2B5EF4-FFF2-40B4-BE49-F238E27FC236}">
                        <a16:creationId xmlns:a16="http://schemas.microsoft.com/office/drawing/2014/main" id="{6CBC37E6-C419-4E64-9F9E-072C35EA3774}"/>
                      </a:ext>
                    </a:extLst>
                  </p:cNvPr>
                  <p:cNvGraphicFramePr>
                    <a:graphicFrameLocks noChangeAspect="1"/>
                  </p:cNvGraphicFramePr>
                  <p:nvPr/>
                </p:nvGraphicFramePr>
                <p:xfrm>
                  <a:off x="5944747" y="4554836"/>
                  <a:ext cx="1220780" cy="686688"/>
                </p:xfrm>
                <a:graphic>
                  <a:graphicData uri="http://schemas.microsoft.com/office/powerpoint/2016/sectionzoom">
                    <psez:sectionZm>
                      <psez:sectionZmObj sectionId="{77EDB327-7A22-4130-AB2D-225C7EF742EC}">
                        <psez:zmPr id="{2A4D2744-7070-4F79-879A-44B9F91BB6F3}" transitionDur="1000">
                          <p166:blipFill xmlns:p166="http://schemas.microsoft.com/office/powerpoint/2016/6/main">
                            <a:blip r:embed="rId5"/>
                            <a:stretch>
                              <a:fillRect/>
                            </a:stretch>
                          </p166:blipFill>
                          <p166:spPr xmlns:p166="http://schemas.microsoft.com/office/powerpoint/2016/6/main">
                            <a:xfrm>
                              <a:off x="0" y="0"/>
                              <a:ext cx="1220780" cy="686688"/>
                            </a:xfrm>
                            <a:prstGeom prst="rect">
                              <a:avLst/>
                            </a:prstGeom>
                            <a:ln w="19050">
                              <a:solidFill>
                                <a:schemeClr val="accent5">
                                  <a:lumMod val="75000"/>
                                </a:schemeClr>
                              </a:solidFill>
                            </a:ln>
                          </p166:spPr>
                        </psez:zmPr>
                      </psez:sectionZmObj>
                    </psez:sectionZm>
                  </a:graphicData>
                </a:graphic>
              </p:graphicFrame>
            </mc:Choice>
            <mc:Fallback xmlns="">
              <p:pic>
                <p:nvPicPr>
                  <p:cNvPr id="187" name="Section Zoom 186">
                    <a:hlinkClick r:id="rId6" action="ppaction://hlinksldjump"/>
                    <a:extLst>
                      <a:ext uri="{FF2B5EF4-FFF2-40B4-BE49-F238E27FC236}">
                        <a16:creationId xmlns:a16="http://schemas.microsoft.com/office/drawing/2014/main" id="{6CBC37E6-C419-4E64-9F9E-072C35EA3774}"/>
                      </a:ext>
                    </a:extLst>
                  </p:cNvPr>
                  <p:cNvPicPr>
                    <a:picLocks noGrp="1" noRot="1" noChangeAspect="1" noMove="1" noResize="1" noEditPoints="1" noAdjustHandles="1" noChangeArrowheads="1" noChangeShapeType="1"/>
                  </p:cNvPicPr>
                  <p:nvPr/>
                </p:nvPicPr>
                <p:blipFill>
                  <a:blip r:embed="rId7"/>
                  <a:stretch>
                    <a:fillRect/>
                  </a:stretch>
                </p:blipFill>
                <p:spPr>
                  <a:xfrm>
                    <a:off x="5944747" y="4554836"/>
                    <a:ext cx="1220780" cy="686688"/>
                  </a:xfrm>
                  <a:prstGeom prst="rect">
                    <a:avLst/>
                  </a:prstGeom>
                  <a:ln w="19050">
                    <a:solidFill>
                      <a:schemeClr val="accent5">
                        <a:lumMod val="75000"/>
                      </a:schemeClr>
                    </a:solidFill>
                  </a:ln>
                </p:spPr>
              </p:pic>
            </mc:Fallback>
          </mc:AlternateContent>
          <p:grpSp>
            <p:nvGrpSpPr>
              <p:cNvPr id="155" name="Group 154">
                <a:extLst>
                  <a:ext uri="{FF2B5EF4-FFF2-40B4-BE49-F238E27FC236}">
                    <a16:creationId xmlns:a16="http://schemas.microsoft.com/office/drawing/2014/main" id="{18F2EAB2-60F3-48B6-8D54-5622BFD87C50}"/>
                  </a:ext>
                </a:extLst>
              </p:cNvPr>
              <p:cNvGrpSpPr/>
              <p:nvPr/>
            </p:nvGrpSpPr>
            <p:grpSpPr>
              <a:xfrm>
                <a:off x="5906097" y="4002747"/>
                <a:ext cx="1303724" cy="315612"/>
                <a:chOff x="4435366" y="4002747"/>
                <a:chExt cx="1303724" cy="315612"/>
              </a:xfrm>
            </p:grpSpPr>
            <p:sp>
              <p:nvSpPr>
                <p:cNvPr id="156" name="Rectangle 155">
                  <a:extLst>
                    <a:ext uri="{FF2B5EF4-FFF2-40B4-BE49-F238E27FC236}">
                      <a16:creationId xmlns:a16="http://schemas.microsoft.com/office/drawing/2014/main" id="{376267DF-84AD-495D-B1B6-5D26D0F310F8}"/>
                    </a:ext>
                  </a:extLst>
                </p:cNvPr>
                <p:cNvSpPr/>
                <p:nvPr/>
              </p:nvSpPr>
              <p:spPr bwMode="auto">
                <a:xfrm>
                  <a:off x="4632740" y="4092776"/>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57" name="Rectangle 156">
                  <a:extLst>
                    <a:ext uri="{FF2B5EF4-FFF2-40B4-BE49-F238E27FC236}">
                      <a16:creationId xmlns:a16="http://schemas.microsoft.com/office/drawing/2014/main" id="{56A8E6A7-BAA4-4CD4-9AD0-2E8BE12D1808}"/>
                    </a:ext>
                  </a:extLst>
                </p:cNvPr>
                <p:cNvSpPr/>
                <p:nvPr/>
              </p:nvSpPr>
              <p:spPr bwMode="auto">
                <a:xfrm>
                  <a:off x="4566948" y="406276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59" name="Rectangle 158">
                  <a:extLst>
                    <a:ext uri="{FF2B5EF4-FFF2-40B4-BE49-F238E27FC236}">
                      <a16:creationId xmlns:a16="http://schemas.microsoft.com/office/drawing/2014/main" id="{52A283E3-27F8-4B4E-97DA-296E519DB9F6}"/>
                    </a:ext>
                  </a:extLst>
                </p:cNvPr>
                <p:cNvSpPr/>
                <p:nvPr/>
              </p:nvSpPr>
              <p:spPr bwMode="auto">
                <a:xfrm>
                  <a:off x="4501157" y="403275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60" name="Rectangle 159">
                  <a:extLst>
                    <a:ext uri="{FF2B5EF4-FFF2-40B4-BE49-F238E27FC236}">
                      <a16:creationId xmlns:a16="http://schemas.microsoft.com/office/drawing/2014/main" id="{03C68AB0-DAF8-4A14-8FF0-4BAAF54B65B4}"/>
                    </a:ext>
                  </a:extLst>
                </p:cNvPr>
                <p:cNvSpPr/>
                <p:nvPr/>
              </p:nvSpPr>
              <p:spPr bwMode="auto">
                <a:xfrm>
                  <a:off x="4435366" y="400274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Segment 2</a:t>
                  </a:r>
                </a:p>
              </p:txBody>
            </p:sp>
            <p:pic>
              <p:nvPicPr>
                <p:cNvPr id="161" name="Graphic 160">
                  <a:extLst>
                    <a:ext uri="{FF2B5EF4-FFF2-40B4-BE49-F238E27FC236}">
                      <a16:creationId xmlns:a16="http://schemas.microsoft.com/office/drawing/2014/main" id="{7FFD6BEF-D06F-41CA-8E43-4B0AFD8CC5D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77327" y="4050704"/>
                  <a:ext cx="171450" cy="142875"/>
                </a:xfrm>
                <a:prstGeom prst="rect">
                  <a:avLst/>
                </a:prstGeom>
              </p:spPr>
            </p:pic>
          </p:grpSp>
        </p:grpSp>
      </p:grpSp>
      <p:grpSp>
        <p:nvGrpSpPr>
          <p:cNvPr id="77" name="Group 76">
            <a:extLst>
              <a:ext uri="{FF2B5EF4-FFF2-40B4-BE49-F238E27FC236}">
                <a16:creationId xmlns:a16="http://schemas.microsoft.com/office/drawing/2014/main" id="{4AFDFA53-A8E9-49C5-A4D5-FBEF8955A16D}"/>
              </a:ext>
            </a:extLst>
          </p:cNvPr>
          <p:cNvGrpSpPr/>
          <p:nvPr/>
        </p:nvGrpSpPr>
        <p:grpSpPr>
          <a:xfrm>
            <a:off x="8977035" y="3448851"/>
            <a:ext cx="1247456" cy="2709080"/>
            <a:chOff x="8977035" y="3448851"/>
            <a:chExt cx="1247456" cy="2709080"/>
          </a:xfrm>
        </p:grpSpPr>
        <p:sp>
          <p:nvSpPr>
            <p:cNvPr id="224" name="Rectangle 223">
              <a:extLst>
                <a:ext uri="{FF2B5EF4-FFF2-40B4-BE49-F238E27FC236}">
                  <a16:creationId xmlns:a16="http://schemas.microsoft.com/office/drawing/2014/main" id="{0F4DE107-9439-4F0E-9723-6FC640288C62}"/>
                </a:ext>
              </a:extLst>
            </p:cNvPr>
            <p:cNvSpPr/>
            <p:nvPr/>
          </p:nvSpPr>
          <p:spPr bwMode="auto">
            <a:xfrm>
              <a:off x="9113631" y="5610562"/>
              <a:ext cx="1106332"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225" name="Rectangle 224">
              <a:extLst>
                <a:ext uri="{FF2B5EF4-FFF2-40B4-BE49-F238E27FC236}">
                  <a16:creationId xmlns:a16="http://schemas.microsoft.com/office/drawing/2014/main" id="{11410F29-9D58-4955-B0BC-C1D59D5ECDCE}"/>
                </a:ext>
              </a:extLst>
            </p:cNvPr>
            <p:cNvSpPr/>
            <p:nvPr/>
          </p:nvSpPr>
          <p:spPr bwMode="auto">
            <a:xfrm>
              <a:off x="9055466" y="5557034"/>
              <a:ext cx="1106332"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59" name="Group 58">
              <a:extLst>
                <a:ext uri="{FF2B5EF4-FFF2-40B4-BE49-F238E27FC236}">
                  <a16:creationId xmlns:a16="http://schemas.microsoft.com/office/drawing/2014/main" id="{B1B651E1-A338-4AFE-BC33-CC92E2EF840E}"/>
                </a:ext>
              </a:extLst>
            </p:cNvPr>
            <p:cNvGrpSpPr/>
            <p:nvPr/>
          </p:nvGrpSpPr>
          <p:grpSpPr>
            <a:xfrm>
              <a:off x="8990814" y="3448851"/>
              <a:ext cx="1216152" cy="320040"/>
              <a:chOff x="8980097" y="3925967"/>
              <a:chExt cx="1216152" cy="320040"/>
            </a:xfrm>
          </p:grpSpPr>
          <p:sp>
            <p:nvSpPr>
              <p:cNvPr id="168" name="Rectangle 167">
                <a:extLst>
                  <a:ext uri="{FF2B5EF4-FFF2-40B4-BE49-F238E27FC236}">
                    <a16:creationId xmlns:a16="http://schemas.microsoft.com/office/drawing/2014/main" id="{3E66BD84-4C30-4729-8077-A3FF063BB9B5}"/>
                  </a:ext>
                </a:extLst>
              </p:cNvPr>
              <p:cNvSpPr/>
              <p:nvPr/>
            </p:nvSpPr>
            <p:spPr bwMode="auto">
              <a:xfrm>
                <a:off x="8980097" y="3925967"/>
                <a:ext cx="1216152" cy="320040"/>
              </a:xfrm>
              <a:prstGeom prst="rect">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r>
                  <a:rPr lang="en-US" sz="1100" b="1" dirty="0">
                    <a:gradFill>
                      <a:gsLst>
                        <a:gs pos="0">
                          <a:srgbClr val="1A1A1A">
                            <a:lumMod val="75000"/>
                          </a:srgbClr>
                        </a:gs>
                        <a:gs pos="100000">
                          <a:srgbClr val="1A1A1A">
                            <a:lumMod val="75000"/>
                          </a:srgbClr>
                        </a:gs>
                      </a:gsLst>
                      <a:lin ang="5400000" scaled="1"/>
                    </a:gradFill>
                    <a:latin typeface="Segoe UI" panose="020B0502040204020203" pitchFamily="34" charset="0"/>
                    <a:cs typeface="Segoe UI" panose="020B0502040204020203" pitchFamily="34" charset="0"/>
                  </a:rPr>
                  <a:t>Segment 4</a:t>
                </a:r>
              </a:p>
            </p:txBody>
          </p:sp>
          <p:grpSp>
            <p:nvGrpSpPr>
              <p:cNvPr id="281" name="Graphic 6">
                <a:extLst>
                  <a:ext uri="{FF2B5EF4-FFF2-40B4-BE49-F238E27FC236}">
                    <a16:creationId xmlns:a16="http://schemas.microsoft.com/office/drawing/2014/main" id="{53E77A02-1DF5-4428-BEC1-3B4BB71CDF73}"/>
                  </a:ext>
                </a:extLst>
              </p:cNvPr>
              <p:cNvGrpSpPr/>
              <p:nvPr/>
            </p:nvGrpSpPr>
            <p:grpSpPr>
              <a:xfrm>
                <a:off x="9029159" y="4020823"/>
                <a:ext cx="140099" cy="131126"/>
                <a:chOff x="4315219" y="3442097"/>
                <a:chExt cx="208597" cy="181290"/>
              </a:xfrm>
            </p:grpSpPr>
            <p:sp>
              <p:nvSpPr>
                <p:cNvPr id="286" name="Freeform: Shape 285">
                  <a:extLst>
                    <a:ext uri="{FF2B5EF4-FFF2-40B4-BE49-F238E27FC236}">
                      <a16:creationId xmlns:a16="http://schemas.microsoft.com/office/drawing/2014/main" id="{CC415795-48E6-4E27-ADCC-36D357E0E24B}"/>
                    </a:ext>
                  </a:extLst>
                </p:cNvPr>
                <p:cNvSpPr/>
                <p:nvPr/>
              </p:nvSpPr>
              <p:spPr>
                <a:xfrm rot="20700000">
                  <a:off x="4438091" y="3518851"/>
                  <a:ext cx="85725" cy="9524"/>
                </a:xfrm>
                <a:custGeom>
                  <a:avLst/>
                  <a:gdLst>
                    <a:gd name="connsiteX0" fmla="*/ 8025 w 85725"/>
                    <a:gd name="connsiteY0" fmla="*/ 8025 h 9525"/>
                    <a:gd name="connsiteX1" fmla="*/ 85178 w 85725"/>
                    <a:gd name="connsiteY1" fmla="*/ 8025 h 9525"/>
                  </a:gdLst>
                  <a:ahLst/>
                  <a:cxnLst>
                    <a:cxn ang="0">
                      <a:pos x="connsiteX0" y="connsiteY0"/>
                    </a:cxn>
                    <a:cxn ang="0">
                      <a:pos x="connsiteX1" y="connsiteY1"/>
                    </a:cxn>
                  </a:cxnLst>
                  <a:rect l="l" t="t" r="r" b="b"/>
                  <a:pathLst>
                    <a:path w="85725" h="9525">
                      <a:moveTo>
                        <a:pt x="8025" y="8025"/>
                      </a:moveTo>
                      <a:lnTo>
                        <a:pt x="85178" y="802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94" name="Freeform: Shape 293">
                  <a:extLst>
                    <a:ext uri="{FF2B5EF4-FFF2-40B4-BE49-F238E27FC236}">
                      <a16:creationId xmlns:a16="http://schemas.microsoft.com/office/drawing/2014/main" id="{27DA6036-FFB4-482E-8C4B-F00A2EFAFCF4}"/>
                    </a:ext>
                  </a:extLst>
                </p:cNvPr>
                <p:cNvSpPr/>
                <p:nvPr/>
              </p:nvSpPr>
              <p:spPr>
                <a:xfrm rot="900000">
                  <a:off x="4315219" y="3518851"/>
                  <a:ext cx="85725" cy="9524"/>
                </a:xfrm>
                <a:custGeom>
                  <a:avLst/>
                  <a:gdLst>
                    <a:gd name="connsiteX0" fmla="*/ 8025 w 85725"/>
                    <a:gd name="connsiteY0" fmla="*/ 8025 h 9525"/>
                    <a:gd name="connsiteX1" fmla="*/ 84225 w 85725"/>
                    <a:gd name="connsiteY1" fmla="*/ 8025 h 9525"/>
                  </a:gdLst>
                  <a:ahLst/>
                  <a:cxnLst>
                    <a:cxn ang="0">
                      <a:pos x="connsiteX0" y="connsiteY0"/>
                    </a:cxn>
                    <a:cxn ang="0">
                      <a:pos x="connsiteX1" y="connsiteY1"/>
                    </a:cxn>
                  </a:cxnLst>
                  <a:rect l="l" t="t" r="r" b="b"/>
                  <a:pathLst>
                    <a:path w="85725" h="9525">
                      <a:moveTo>
                        <a:pt x="8025" y="8025"/>
                      </a:moveTo>
                      <a:lnTo>
                        <a:pt x="84225" y="802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05" name="Freeform: Shape 304">
                  <a:extLst>
                    <a:ext uri="{FF2B5EF4-FFF2-40B4-BE49-F238E27FC236}">
                      <a16:creationId xmlns:a16="http://schemas.microsoft.com/office/drawing/2014/main" id="{DC460BE8-BD1C-4BD2-B73B-2069F80CF5E2}"/>
                    </a:ext>
                  </a:extLst>
                </p:cNvPr>
                <p:cNvSpPr/>
                <p:nvPr/>
              </p:nvSpPr>
              <p:spPr>
                <a:xfrm>
                  <a:off x="4428566" y="3556712"/>
                  <a:ext cx="57150" cy="66675"/>
                </a:xfrm>
                <a:custGeom>
                  <a:avLst/>
                  <a:gdLst>
                    <a:gd name="connsiteX0" fmla="*/ 8025 w 57150"/>
                    <a:gd name="connsiteY0" fmla="*/ 8025 h 66675"/>
                    <a:gd name="connsiteX1" fmla="*/ 55650 w 57150"/>
                    <a:gd name="connsiteY1" fmla="*/ 68033 h 66675"/>
                  </a:gdLst>
                  <a:ahLst/>
                  <a:cxnLst>
                    <a:cxn ang="0">
                      <a:pos x="connsiteX0" y="connsiteY0"/>
                    </a:cxn>
                    <a:cxn ang="0">
                      <a:pos x="connsiteX1" y="connsiteY1"/>
                    </a:cxn>
                  </a:cxnLst>
                  <a:rect l="l" t="t" r="r" b="b"/>
                  <a:pathLst>
                    <a:path w="57150" h="66675">
                      <a:moveTo>
                        <a:pt x="8025" y="8025"/>
                      </a:moveTo>
                      <a:lnTo>
                        <a:pt x="55650" y="68033"/>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06" name="Freeform: Shape 305">
                  <a:extLst>
                    <a:ext uri="{FF2B5EF4-FFF2-40B4-BE49-F238E27FC236}">
                      <a16:creationId xmlns:a16="http://schemas.microsoft.com/office/drawing/2014/main" id="{5D47F4CD-2281-4BC3-BAD4-8FD5CB822D08}"/>
                    </a:ext>
                  </a:extLst>
                </p:cNvPr>
                <p:cNvSpPr/>
                <p:nvPr/>
              </p:nvSpPr>
              <p:spPr>
                <a:xfrm>
                  <a:off x="4353319" y="3556712"/>
                  <a:ext cx="57150" cy="66675"/>
                </a:xfrm>
                <a:custGeom>
                  <a:avLst/>
                  <a:gdLst>
                    <a:gd name="connsiteX0" fmla="*/ 55650 w 57150"/>
                    <a:gd name="connsiteY0" fmla="*/ 8025 h 66675"/>
                    <a:gd name="connsiteX1" fmla="*/ 8025 w 57150"/>
                    <a:gd name="connsiteY1" fmla="*/ 68033 h 66675"/>
                  </a:gdLst>
                  <a:ahLst/>
                  <a:cxnLst>
                    <a:cxn ang="0">
                      <a:pos x="connsiteX0" y="connsiteY0"/>
                    </a:cxn>
                    <a:cxn ang="0">
                      <a:pos x="connsiteX1" y="connsiteY1"/>
                    </a:cxn>
                  </a:cxnLst>
                  <a:rect l="l" t="t" r="r" b="b"/>
                  <a:pathLst>
                    <a:path w="57150" h="66675">
                      <a:moveTo>
                        <a:pt x="55650" y="8025"/>
                      </a:moveTo>
                      <a:lnTo>
                        <a:pt x="8025" y="68033"/>
                      </a:lnTo>
                    </a:path>
                  </a:pathLst>
                </a:custGeom>
                <a:ln w="19050" cap="sq">
                  <a:solidFill>
                    <a:schemeClr val="tx1">
                      <a:lumMod val="75000"/>
                      <a:lumOff val="2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07" name="Freeform: Shape 306">
                  <a:extLst>
                    <a:ext uri="{FF2B5EF4-FFF2-40B4-BE49-F238E27FC236}">
                      <a16:creationId xmlns:a16="http://schemas.microsoft.com/office/drawing/2014/main" id="{B1ACB965-B22B-4C6C-BABD-A276882E0195}"/>
                    </a:ext>
                  </a:extLst>
                </p:cNvPr>
                <p:cNvSpPr/>
                <p:nvPr/>
              </p:nvSpPr>
              <p:spPr>
                <a:xfrm>
                  <a:off x="4421099" y="3442097"/>
                  <a:ext cx="0" cy="75853"/>
                </a:xfrm>
                <a:custGeom>
                  <a:avLst/>
                  <a:gdLst>
                    <a:gd name="connsiteX0" fmla="*/ 55650 w 57150"/>
                    <a:gd name="connsiteY0" fmla="*/ 8025 h 76200"/>
                    <a:gd name="connsiteX1" fmla="*/ 8025 w 57150"/>
                    <a:gd name="connsiteY1" fmla="*/ 68985 h 76200"/>
                  </a:gdLst>
                  <a:ahLst/>
                  <a:cxnLst>
                    <a:cxn ang="0">
                      <a:pos x="connsiteX0" y="connsiteY0"/>
                    </a:cxn>
                    <a:cxn ang="0">
                      <a:pos x="connsiteX1" y="connsiteY1"/>
                    </a:cxn>
                  </a:cxnLst>
                  <a:rect l="l" t="t" r="r" b="b"/>
                  <a:pathLst>
                    <a:path w="57150" h="76200">
                      <a:moveTo>
                        <a:pt x="55650" y="8025"/>
                      </a:moveTo>
                      <a:lnTo>
                        <a:pt x="8025" y="6898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00A42B95-D6CD-4B1B-B6A2-05F441BB70AB}"/>
                    </a:ext>
                  </a:extLst>
                </p:cNvPr>
                <p:cNvSpPr/>
                <p:nvPr/>
              </p:nvSpPr>
              <p:spPr>
                <a:xfrm>
                  <a:off x="4392371" y="3518612"/>
                  <a:ext cx="57149" cy="57150"/>
                </a:xfrm>
                <a:custGeom>
                  <a:avLst/>
                  <a:gdLst>
                    <a:gd name="connsiteX0" fmla="*/ 51840 w 57150"/>
                    <a:gd name="connsiteY0" fmla="*/ 29933 h 57150"/>
                    <a:gd name="connsiteX1" fmla="*/ 29933 w 57150"/>
                    <a:gd name="connsiteY1" fmla="*/ 51840 h 57150"/>
                    <a:gd name="connsiteX2" fmla="*/ 8025 w 57150"/>
                    <a:gd name="connsiteY2" fmla="*/ 29933 h 57150"/>
                    <a:gd name="connsiteX3" fmla="*/ 29933 w 57150"/>
                    <a:gd name="connsiteY3" fmla="*/ 8025 h 57150"/>
                    <a:gd name="connsiteX4" fmla="*/ 51840 w 57150"/>
                    <a:gd name="connsiteY4" fmla="*/ 29933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1840" y="29933"/>
                      </a:moveTo>
                      <a:cubicBezTo>
                        <a:pt x="51840" y="42032"/>
                        <a:pt x="42032" y="51840"/>
                        <a:pt x="29933" y="51840"/>
                      </a:cubicBezTo>
                      <a:cubicBezTo>
                        <a:pt x="17834" y="51840"/>
                        <a:pt x="8025" y="42032"/>
                        <a:pt x="8025" y="29933"/>
                      </a:cubicBezTo>
                      <a:cubicBezTo>
                        <a:pt x="8025" y="17834"/>
                        <a:pt x="17834" y="8025"/>
                        <a:pt x="29933" y="8025"/>
                      </a:cubicBezTo>
                      <a:cubicBezTo>
                        <a:pt x="42032" y="8025"/>
                        <a:pt x="51840" y="17834"/>
                        <a:pt x="51840" y="29933"/>
                      </a:cubicBezTo>
                      <a:close/>
                    </a:path>
                  </a:pathLst>
                </a:custGeom>
                <a:noFill/>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74" name="Group 73">
              <a:extLst>
                <a:ext uri="{FF2B5EF4-FFF2-40B4-BE49-F238E27FC236}">
                  <a16:creationId xmlns:a16="http://schemas.microsoft.com/office/drawing/2014/main" id="{4DF22525-857D-4002-B49E-FCDA41181FB3}"/>
                </a:ext>
              </a:extLst>
            </p:cNvPr>
            <p:cNvGrpSpPr/>
            <p:nvPr/>
          </p:nvGrpSpPr>
          <p:grpSpPr>
            <a:xfrm>
              <a:off x="8999797" y="5495855"/>
              <a:ext cx="1106332" cy="547369"/>
              <a:chOff x="8999797" y="5495855"/>
              <a:chExt cx="1106332" cy="547369"/>
            </a:xfrm>
          </p:grpSpPr>
          <p:sp>
            <p:nvSpPr>
              <p:cNvPr id="92" name="Rectangle 91">
                <a:extLst>
                  <a:ext uri="{FF2B5EF4-FFF2-40B4-BE49-F238E27FC236}">
                    <a16:creationId xmlns:a16="http://schemas.microsoft.com/office/drawing/2014/main" id="{FFB98EF7-2B72-419E-B58D-6A594117C4DA}"/>
                  </a:ext>
                </a:extLst>
              </p:cNvPr>
              <p:cNvSpPr/>
              <p:nvPr/>
            </p:nvSpPr>
            <p:spPr bwMode="auto">
              <a:xfrm>
                <a:off x="8999797" y="5495855"/>
                <a:ext cx="1106332"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93" name="Rectangle 92">
                <a:extLst>
                  <a:ext uri="{FF2B5EF4-FFF2-40B4-BE49-F238E27FC236}">
                    <a16:creationId xmlns:a16="http://schemas.microsoft.com/office/drawing/2014/main" id="{8ADF496A-300E-4EF3-9F1D-1EA0314BAB4E}"/>
                  </a:ext>
                </a:extLst>
              </p:cNvPr>
              <p:cNvSpPr/>
              <p:nvPr/>
            </p:nvSpPr>
            <p:spPr bwMode="auto">
              <a:xfrm>
                <a:off x="9334034" y="5618203"/>
                <a:ext cx="462647" cy="31601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Test</a:t>
                </a:r>
              </a:p>
            </p:txBody>
          </p:sp>
        </p:grpSp>
        <mc:AlternateContent xmlns:mc="http://schemas.openxmlformats.org/markup-compatibility/2006" xmlns:psez="http://schemas.microsoft.com/office/powerpoint/2016/sectionzoom">
          <mc:Choice Requires="psez">
            <p:graphicFrame>
              <p:nvGraphicFramePr>
                <p:cNvPr id="189" name="Section Zoom 188">
                  <a:extLst>
                    <a:ext uri="{FF2B5EF4-FFF2-40B4-BE49-F238E27FC236}">
                      <a16:creationId xmlns:a16="http://schemas.microsoft.com/office/drawing/2014/main" id="{E6D9DB0B-B61D-4DE1-BD31-3B9CCBF85953}"/>
                    </a:ext>
                  </a:extLst>
                </p:cNvPr>
                <p:cNvGraphicFramePr>
                  <a:graphicFrameLocks noChangeAspect="1"/>
                </p:cNvGraphicFramePr>
                <p:nvPr/>
              </p:nvGraphicFramePr>
              <p:xfrm>
                <a:off x="8977035" y="4554836"/>
                <a:ext cx="1220780" cy="686688"/>
              </p:xfrm>
              <a:graphic>
                <a:graphicData uri="http://schemas.microsoft.com/office/powerpoint/2016/sectionzoom">
                  <psez:sectionZm>
                    <psez:sectionZmObj sectionId="{77EDB327-7A22-4130-AB2D-225C7EF742EC}">
                      <psez:zmPr id="{2A4D2744-7070-4F79-879A-44B9F91BB6F3}" transitionDur="1000">
                        <p166:blipFill xmlns:p166="http://schemas.microsoft.com/office/powerpoint/2016/6/main">
                          <a:blip r:embed="rId5"/>
                          <a:stretch>
                            <a:fillRect/>
                          </a:stretch>
                        </p166:blipFill>
                        <p166:spPr xmlns:p166="http://schemas.microsoft.com/office/powerpoint/2016/6/main">
                          <a:xfrm>
                            <a:off x="0" y="0"/>
                            <a:ext cx="1220780" cy="686688"/>
                          </a:xfrm>
                          <a:prstGeom prst="rect">
                            <a:avLst/>
                          </a:prstGeom>
                          <a:ln w="19050">
                            <a:solidFill>
                              <a:schemeClr val="accent5">
                                <a:lumMod val="75000"/>
                              </a:schemeClr>
                            </a:solidFill>
                          </a:ln>
                        </p166:spPr>
                      </psez:zmPr>
                    </psez:sectionZmObj>
                  </psez:sectionZm>
                </a:graphicData>
              </a:graphic>
            </p:graphicFrame>
          </mc:Choice>
          <mc:Fallback xmlns="">
            <p:pic>
              <p:nvPicPr>
                <p:cNvPr id="189" name="Section Zoom 188">
                  <a:hlinkClick r:id="rId6" action="ppaction://hlinksldjump"/>
                  <a:extLst>
                    <a:ext uri="{FF2B5EF4-FFF2-40B4-BE49-F238E27FC236}">
                      <a16:creationId xmlns:a16="http://schemas.microsoft.com/office/drawing/2014/main" id="{E6D9DB0B-B61D-4DE1-BD31-3B9CCBF85953}"/>
                    </a:ext>
                  </a:extLst>
                </p:cNvPr>
                <p:cNvPicPr>
                  <a:picLocks noGrp="1" noRot="1" noChangeAspect="1" noMove="1" noResize="1" noEditPoints="1" noAdjustHandles="1" noChangeArrowheads="1" noChangeShapeType="1"/>
                </p:cNvPicPr>
                <p:nvPr/>
              </p:nvPicPr>
              <p:blipFill>
                <a:blip r:embed="rId7"/>
                <a:stretch>
                  <a:fillRect/>
                </a:stretch>
              </p:blipFill>
              <p:spPr>
                <a:xfrm>
                  <a:off x="8977035" y="4554836"/>
                  <a:ext cx="1220780" cy="686688"/>
                </a:xfrm>
                <a:prstGeom prst="rect">
                  <a:avLst/>
                </a:prstGeom>
                <a:ln w="19050">
                  <a:solidFill>
                    <a:schemeClr val="accent5">
                      <a:lumMod val="75000"/>
                    </a:schemeClr>
                  </a:solidFill>
                </a:ln>
              </p:spPr>
            </p:pic>
          </mc:Fallback>
        </mc:AlternateContent>
        <p:grpSp>
          <p:nvGrpSpPr>
            <p:cNvPr id="169" name="Group 168">
              <a:extLst>
                <a:ext uri="{FF2B5EF4-FFF2-40B4-BE49-F238E27FC236}">
                  <a16:creationId xmlns:a16="http://schemas.microsoft.com/office/drawing/2014/main" id="{E74819F5-9958-4A93-9C52-C1A5BCDC8C4C}"/>
                </a:ext>
              </a:extLst>
            </p:cNvPr>
            <p:cNvGrpSpPr/>
            <p:nvPr/>
          </p:nvGrpSpPr>
          <p:grpSpPr>
            <a:xfrm>
              <a:off x="8986559" y="4020342"/>
              <a:ext cx="1237932" cy="285603"/>
              <a:chOff x="4435366" y="4002747"/>
              <a:chExt cx="1237932" cy="285603"/>
            </a:xfrm>
          </p:grpSpPr>
          <p:sp>
            <p:nvSpPr>
              <p:cNvPr id="171" name="Rectangle 170">
                <a:extLst>
                  <a:ext uri="{FF2B5EF4-FFF2-40B4-BE49-F238E27FC236}">
                    <a16:creationId xmlns:a16="http://schemas.microsoft.com/office/drawing/2014/main" id="{187FDF3E-AEA7-4CF1-BDE0-62CC5C219998}"/>
                  </a:ext>
                </a:extLst>
              </p:cNvPr>
              <p:cNvSpPr/>
              <p:nvPr/>
            </p:nvSpPr>
            <p:spPr bwMode="auto">
              <a:xfrm>
                <a:off x="4566948" y="406276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72" name="Rectangle 171">
                <a:extLst>
                  <a:ext uri="{FF2B5EF4-FFF2-40B4-BE49-F238E27FC236}">
                    <a16:creationId xmlns:a16="http://schemas.microsoft.com/office/drawing/2014/main" id="{CA985A25-8743-4C3B-AFFD-298A6335D68D}"/>
                  </a:ext>
                </a:extLst>
              </p:cNvPr>
              <p:cNvSpPr/>
              <p:nvPr/>
            </p:nvSpPr>
            <p:spPr bwMode="auto">
              <a:xfrm>
                <a:off x="4501157" y="403275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73" name="Rectangle 172">
                <a:extLst>
                  <a:ext uri="{FF2B5EF4-FFF2-40B4-BE49-F238E27FC236}">
                    <a16:creationId xmlns:a16="http://schemas.microsoft.com/office/drawing/2014/main" id="{66CA4365-C253-407D-ADAC-6AEFFB921330}"/>
                  </a:ext>
                </a:extLst>
              </p:cNvPr>
              <p:cNvSpPr/>
              <p:nvPr/>
            </p:nvSpPr>
            <p:spPr bwMode="auto">
              <a:xfrm>
                <a:off x="4435366" y="400274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Segment 4</a:t>
                </a:r>
              </a:p>
            </p:txBody>
          </p:sp>
          <p:pic>
            <p:nvPicPr>
              <p:cNvPr id="174" name="Graphic 173">
                <a:extLst>
                  <a:ext uri="{FF2B5EF4-FFF2-40B4-BE49-F238E27FC236}">
                    <a16:creationId xmlns:a16="http://schemas.microsoft.com/office/drawing/2014/main" id="{7F4142D3-8D00-401D-B818-22CDC14A1CB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77327" y="4050704"/>
                <a:ext cx="171450" cy="142875"/>
              </a:xfrm>
              <a:prstGeom prst="rect">
                <a:avLst/>
              </a:prstGeom>
            </p:spPr>
          </p:pic>
        </p:grpSp>
      </p:grpSp>
      <p:grpSp>
        <p:nvGrpSpPr>
          <p:cNvPr id="76" name="Group 75">
            <a:extLst>
              <a:ext uri="{FF2B5EF4-FFF2-40B4-BE49-F238E27FC236}">
                <a16:creationId xmlns:a16="http://schemas.microsoft.com/office/drawing/2014/main" id="{60A0B9A8-9C14-441C-9E03-C24B6F1C1DEF}"/>
              </a:ext>
            </a:extLst>
          </p:cNvPr>
          <p:cNvGrpSpPr/>
          <p:nvPr/>
        </p:nvGrpSpPr>
        <p:grpSpPr>
          <a:xfrm>
            <a:off x="10476584" y="3448851"/>
            <a:ext cx="1317070" cy="2716722"/>
            <a:chOff x="10476584" y="3448851"/>
            <a:chExt cx="1317070" cy="2716722"/>
          </a:xfrm>
        </p:grpSpPr>
        <p:sp>
          <p:nvSpPr>
            <p:cNvPr id="226" name="Rectangle 225">
              <a:extLst>
                <a:ext uri="{FF2B5EF4-FFF2-40B4-BE49-F238E27FC236}">
                  <a16:creationId xmlns:a16="http://schemas.microsoft.com/office/drawing/2014/main" id="{9018E61C-7732-47AD-B26F-DF41895F7E2F}"/>
                </a:ext>
              </a:extLst>
            </p:cNvPr>
            <p:cNvSpPr/>
            <p:nvPr/>
          </p:nvSpPr>
          <p:spPr bwMode="auto">
            <a:xfrm>
              <a:off x="10607551" y="5618204"/>
              <a:ext cx="1106332"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227" name="Rectangle 226">
              <a:extLst>
                <a:ext uri="{FF2B5EF4-FFF2-40B4-BE49-F238E27FC236}">
                  <a16:creationId xmlns:a16="http://schemas.microsoft.com/office/drawing/2014/main" id="{65FB7633-3E61-4046-BF07-715294AB5AA4}"/>
                </a:ext>
              </a:extLst>
            </p:cNvPr>
            <p:cNvSpPr/>
            <p:nvPr/>
          </p:nvSpPr>
          <p:spPr bwMode="auto">
            <a:xfrm>
              <a:off x="10549386" y="5564676"/>
              <a:ext cx="1106332"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61" name="Group 60">
              <a:extLst>
                <a:ext uri="{FF2B5EF4-FFF2-40B4-BE49-F238E27FC236}">
                  <a16:creationId xmlns:a16="http://schemas.microsoft.com/office/drawing/2014/main" id="{C3E13F6F-220E-4D4A-A51C-F3E326F25589}"/>
                </a:ext>
              </a:extLst>
            </p:cNvPr>
            <p:cNvGrpSpPr/>
            <p:nvPr/>
          </p:nvGrpSpPr>
          <p:grpSpPr>
            <a:xfrm>
              <a:off x="10486012" y="3448851"/>
              <a:ext cx="1216152" cy="320040"/>
              <a:chOff x="10475295" y="3925967"/>
              <a:chExt cx="1216152" cy="320040"/>
            </a:xfrm>
          </p:grpSpPr>
          <p:sp>
            <p:nvSpPr>
              <p:cNvPr id="178" name="Rectangle 177">
                <a:extLst>
                  <a:ext uri="{FF2B5EF4-FFF2-40B4-BE49-F238E27FC236}">
                    <a16:creationId xmlns:a16="http://schemas.microsoft.com/office/drawing/2014/main" id="{FF4A1037-3D62-4D11-ABDB-4ABA8803F777}"/>
                  </a:ext>
                </a:extLst>
              </p:cNvPr>
              <p:cNvSpPr/>
              <p:nvPr/>
            </p:nvSpPr>
            <p:spPr bwMode="auto">
              <a:xfrm>
                <a:off x="10475295" y="3925967"/>
                <a:ext cx="1216152" cy="320040"/>
              </a:xfrm>
              <a:prstGeom prst="rect">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r>
                  <a:rPr lang="en-US" sz="1100" b="1" dirty="0">
                    <a:gradFill>
                      <a:gsLst>
                        <a:gs pos="0">
                          <a:srgbClr val="1A1A1A">
                            <a:lumMod val="75000"/>
                          </a:srgbClr>
                        </a:gs>
                        <a:gs pos="100000">
                          <a:srgbClr val="1A1A1A">
                            <a:lumMod val="75000"/>
                          </a:srgbClr>
                        </a:gs>
                      </a:gsLst>
                      <a:lin ang="5400000" scaled="1"/>
                    </a:gradFill>
                    <a:latin typeface="Segoe UI" panose="020B0502040204020203" pitchFamily="34" charset="0"/>
                    <a:cs typeface="Segoe UI" panose="020B0502040204020203" pitchFamily="34" charset="0"/>
                  </a:rPr>
                  <a:t>Segment 5</a:t>
                </a:r>
              </a:p>
            </p:txBody>
          </p:sp>
          <p:grpSp>
            <p:nvGrpSpPr>
              <p:cNvPr id="309" name="Graphic 6">
                <a:extLst>
                  <a:ext uri="{FF2B5EF4-FFF2-40B4-BE49-F238E27FC236}">
                    <a16:creationId xmlns:a16="http://schemas.microsoft.com/office/drawing/2014/main" id="{FFE6BB1F-0A3B-4C81-85D1-120CB5CA3450}"/>
                  </a:ext>
                </a:extLst>
              </p:cNvPr>
              <p:cNvGrpSpPr/>
              <p:nvPr/>
            </p:nvGrpSpPr>
            <p:grpSpPr>
              <a:xfrm>
                <a:off x="10523251" y="4020823"/>
                <a:ext cx="140099" cy="131126"/>
                <a:chOff x="4315219" y="3442097"/>
                <a:chExt cx="208597" cy="181290"/>
              </a:xfrm>
            </p:grpSpPr>
            <p:sp>
              <p:nvSpPr>
                <p:cNvPr id="310" name="Freeform: Shape 309">
                  <a:extLst>
                    <a:ext uri="{FF2B5EF4-FFF2-40B4-BE49-F238E27FC236}">
                      <a16:creationId xmlns:a16="http://schemas.microsoft.com/office/drawing/2014/main" id="{BF459B8C-E64E-4B12-A0B4-5BADBE703923}"/>
                    </a:ext>
                  </a:extLst>
                </p:cNvPr>
                <p:cNvSpPr/>
                <p:nvPr/>
              </p:nvSpPr>
              <p:spPr>
                <a:xfrm rot="20700000">
                  <a:off x="4438091" y="3518851"/>
                  <a:ext cx="85725" cy="9524"/>
                </a:xfrm>
                <a:custGeom>
                  <a:avLst/>
                  <a:gdLst>
                    <a:gd name="connsiteX0" fmla="*/ 8025 w 85725"/>
                    <a:gd name="connsiteY0" fmla="*/ 8025 h 9525"/>
                    <a:gd name="connsiteX1" fmla="*/ 85178 w 85725"/>
                    <a:gd name="connsiteY1" fmla="*/ 8025 h 9525"/>
                  </a:gdLst>
                  <a:ahLst/>
                  <a:cxnLst>
                    <a:cxn ang="0">
                      <a:pos x="connsiteX0" y="connsiteY0"/>
                    </a:cxn>
                    <a:cxn ang="0">
                      <a:pos x="connsiteX1" y="connsiteY1"/>
                    </a:cxn>
                  </a:cxnLst>
                  <a:rect l="l" t="t" r="r" b="b"/>
                  <a:pathLst>
                    <a:path w="85725" h="9525">
                      <a:moveTo>
                        <a:pt x="8025" y="8025"/>
                      </a:moveTo>
                      <a:lnTo>
                        <a:pt x="85178" y="802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11" name="Freeform: Shape 310">
                  <a:extLst>
                    <a:ext uri="{FF2B5EF4-FFF2-40B4-BE49-F238E27FC236}">
                      <a16:creationId xmlns:a16="http://schemas.microsoft.com/office/drawing/2014/main" id="{DD14F258-29EC-405D-A477-7617BD2613F2}"/>
                    </a:ext>
                  </a:extLst>
                </p:cNvPr>
                <p:cNvSpPr/>
                <p:nvPr/>
              </p:nvSpPr>
              <p:spPr>
                <a:xfrm rot="900000">
                  <a:off x="4315219" y="3518851"/>
                  <a:ext cx="85725" cy="9524"/>
                </a:xfrm>
                <a:custGeom>
                  <a:avLst/>
                  <a:gdLst>
                    <a:gd name="connsiteX0" fmla="*/ 8025 w 85725"/>
                    <a:gd name="connsiteY0" fmla="*/ 8025 h 9525"/>
                    <a:gd name="connsiteX1" fmla="*/ 84225 w 85725"/>
                    <a:gd name="connsiteY1" fmla="*/ 8025 h 9525"/>
                  </a:gdLst>
                  <a:ahLst/>
                  <a:cxnLst>
                    <a:cxn ang="0">
                      <a:pos x="connsiteX0" y="connsiteY0"/>
                    </a:cxn>
                    <a:cxn ang="0">
                      <a:pos x="connsiteX1" y="connsiteY1"/>
                    </a:cxn>
                  </a:cxnLst>
                  <a:rect l="l" t="t" r="r" b="b"/>
                  <a:pathLst>
                    <a:path w="85725" h="9525">
                      <a:moveTo>
                        <a:pt x="8025" y="8025"/>
                      </a:moveTo>
                      <a:lnTo>
                        <a:pt x="84225" y="8025"/>
                      </a:lnTo>
                    </a:path>
                  </a:pathLst>
                </a:custGeom>
                <a:ln w="19050" cap="sq">
                  <a:solidFill>
                    <a:schemeClr val="tx1">
                      <a:lumMod val="75000"/>
                      <a:lumOff val="2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12" name="Freeform: Shape 311">
                  <a:extLst>
                    <a:ext uri="{FF2B5EF4-FFF2-40B4-BE49-F238E27FC236}">
                      <a16:creationId xmlns:a16="http://schemas.microsoft.com/office/drawing/2014/main" id="{63584C47-65FA-42D6-AA95-B3A67631C7AD}"/>
                    </a:ext>
                  </a:extLst>
                </p:cNvPr>
                <p:cNvSpPr/>
                <p:nvPr/>
              </p:nvSpPr>
              <p:spPr>
                <a:xfrm>
                  <a:off x="4428566" y="3556712"/>
                  <a:ext cx="57150" cy="66675"/>
                </a:xfrm>
                <a:custGeom>
                  <a:avLst/>
                  <a:gdLst>
                    <a:gd name="connsiteX0" fmla="*/ 8025 w 57150"/>
                    <a:gd name="connsiteY0" fmla="*/ 8025 h 66675"/>
                    <a:gd name="connsiteX1" fmla="*/ 55650 w 57150"/>
                    <a:gd name="connsiteY1" fmla="*/ 68033 h 66675"/>
                  </a:gdLst>
                  <a:ahLst/>
                  <a:cxnLst>
                    <a:cxn ang="0">
                      <a:pos x="connsiteX0" y="connsiteY0"/>
                    </a:cxn>
                    <a:cxn ang="0">
                      <a:pos x="connsiteX1" y="connsiteY1"/>
                    </a:cxn>
                  </a:cxnLst>
                  <a:rect l="l" t="t" r="r" b="b"/>
                  <a:pathLst>
                    <a:path w="57150" h="66675">
                      <a:moveTo>
                        <a:pt x="8025" y="8025"/>
                      </a:moveTo>
                      <a:lnTo>
                        <a:pt x="55650" y="68033"/>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13" name="Freeform: Shape 312">
                  <a:extLst>
                    <a:ext uri="{FF2B5EF4-FFF2-40B4-BE49-F238E27FC236}">
                      <a16:creationId xmlns:a16="http://schemas.microsoft.com/office/drawing/2014/main" id="{CC416A5E-CE3C-4DCF-9C50-3807B9D4DEC4}"/>
                    </a:ext>
                  </a:extLst>
                </p:cNvPr>
                <p:cNvSpPr/>
                <p:nvPr/>
              </p:nvSpPr>
              <p:spPr>
                <a:xfrm>
                  <a:off x="4353319" y="3556712"/>
                  <a:ext cx="57150" cy="66675"/>
                </a:xfrm>
                <a:custGeom>
                  <a:avLst/>
                  <a:gdLst>
                    <a:gd name="connsiteX0" fmla="*/ 55650 w 57150"/>
                    <a:gd name="connsiteY0" fmla="*/ 8025 h 66675"/>
                    <a:gd name="connsiteX1" fmla="*/ 8025 w 57150"/>
                    <a:gd name="connsiteY1" fmla="*/ 68033 h 66675"/>
                  </a:gdLst>
                  <a:ahLst/>
                  <a:cxnLst>
                    <a:cxn ang="0">
                      <a:pos x="connsiteX0" y="connsiteY0"/>
                    </a:cxn>
                    <a:cxn ang="0">
                      <a:pos x="connsiteX1" y="connsiteY1"/>
                    </a:cxn>
                  </a:cxnLst>
                  <a:rect l="l" t="t" r="r" b="b"/>
                  <a:pathLst>
                    <a:path w="57150" h="66675">
                      <a:moveTo>
                        <a:pt x="55650" y="8025"/>
                      </a:moveTo>
                      <a:lnTo>
                        <a:pt x="8025" y="68033"/>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14" name="Freeform: Shape 313">
                  <a:extLst>
                    <a:ext uri="{FF2B5EF4-FFF2-40B4-BE49-F238E27FC236}">
                      <a16:creationId xmlns:a16="http://schemas.microsoft.com/office/drawing/2014/main" id="{16ADEFE6-5DBE-4543-A6ED-6ECACB763394}"/>
                    </a:ext>
                  </a:extLst>
                </p:cNvPr>
                <p:cNvSpPr/>
                <p:nvPr/>
              </p:nvSpPr>
              <p:spPr>
                <a:xfrm>
                  <a:off x="4421099" y="3442097"/>
                  <a:ext cx="0" cy="75853"/>
                </a:xfrm>
                <a:custGeom>
                  <a:avLst/>
                  <a:gdLst>
                    <a:gd name="connsiteX0" fmla="*/ 55650 w 57150"/>
                    <a:gd name="connsiteY0" fmla="*/ 8025 h 76200"/>
                    <a:gd name="connsiteX1" fmla="*/ 8025 w 57150"/>
                    <a:gd name="connsiteY1" fmla="*/ 68985 h 76200"/>
                  </a:gdLst>
                  <a:ahLst/>
                  <a:cxnLst>
                    <a:cxn ang="0">
                      <a:pos x="connsiteX0" y="connsiteY0"/>
                    </a:cxn>
                    <a:cxn ang="0">
                      <a:pos x="connsiteX1" y="connsiteY1"/>
                    </a:cxn>
                  </a:cxnLst>
                  <a:rect l="l" t="t" r="r" b="b"/>
                  <a:pathLst>
                    <a:path w="57150" h="76200">
                      <a:moveTo>
                        <a:pt x="55650" y="8025"/>
                      </a:moveTo>
                      <a:lnTo>
                        <a:pt x="8025" y="6898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15" name="Freeform: Shape 314">
                  <a:extLst>
                    <a:ext uri="{FF2B5EF4-FFF2-40B4-BE49-F238E27FC236}">
                      <a16:creationId xmlns:a16="http://schemas.microsoft.com/office/drawing/2014/main" id="{CB9A3511-5B7E-4870-B692-5F8EC0C6843B}"/>
                    </a:ext>
                  </a:extLst>
                </p:cNvPr>
                <p:cNvSpPr/>
                <p:nvPr/>
              </p:nvSpPr>
              <p:spPr>
                <a:xfrm>
                  <a:off x="4392371" y="3518612"/>
                  <a:ext cx="57149" cy="57150"/>
                </a:xfrm>
                <a:custGeom>
                  <a:avLst/>
                  <a:gdLst>
                    <a:gd name="connsiteX0" fmla="*/ 51840 w 57150"/>
                    <a:gd name="connsiteY0" fmla="*/ 29933 h 57150"/>
                    <a:gd name="connsiteX1" fmla="*/ 29933 w 57150"/>
                    <a:gd name="connsiteY1" fmla="*/ 51840 h 57150"/>
                    <a:gd name="connsiteX2" fmla="*/ 8025 w 57150"/>
                    <a:gd name="connsiteY2" fmla="*/ 29933 h 57150"/>
                    <a:gd name="connsiteX3" fmla="*/ 29933 w 57150"/>
                    <a:gd name="connsiteY3" fmla="*/ 8025 h 57150"/>
                    <a:gd name="connsiteX4" fmla="*/ 51840 w 57150"/>
                    <a:gd name="connsiteY4" fmla="*/ 29933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1840" y="29933"/>
                      </a:moveTo>
                      <a:cubicBezTo>
                        <a:pt x="51840" y="42032"/>
                        <a:pt x="42032" y="51840"/>
                        <a:pt x="29933" y="51840"/>
                      </a:cubicBezTo>
                      <a:cubicBezTo>
                        <a:pt x="17834" y="51840"/>
                        <a:pt x="8025" y="42032"/>
                        <a:pt x="8025" y="29933"/>
                      </a:cubicBezTo>
                      <a:cubicBezTo>
                        <a:pt x="8025" y="17834"/>
                        <a:pt x="17834" y="8025"/>
                        <a:pt x="29933" y="8025"/>
                      </a:cubicBezTo>
                      <a:cubicBezTo>
                        <a:pt x="42032" y="8025"/>
                        <a:pt x="51840" y="17834"/>
                        <a:pt x="51840" y="29933"/>
                      </a:cubicBezTo>
                      <a:close/>
                    </a:path>
                  </a:pathLst>
                </a:custGeom>
                <a:noFill/>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75" name="Group 74">
              <a:extLst>
                <a:ext uri="{FF2B5EF4-FFF2-40B4-BE49-F238E27FC236}">
                  <a16:creationId xmlns:a16="http://schemas.microsoft.com/office/drawing/2014/main" id="{9CAF2979-83E3-48A4-A387-970EBF2CBB0A}"/>
                </a:ext>
              </a:extLst>
            </p:cNvPr>
            <p:cNvGrpSpPr/>
            <p:nvPr/>
          </p:nvGrpSpPr>
          <p:grpSpPr>
            <a:xfrm>
              <a:off x="10494995" y="5495855"/>
              <a:ext cx="1106332" cy="547369"/>
              <a:chOff x="10494995" y="5495855"/>
              <a:chExt cx="1106332" cy="547369"/>
            </a:xfrm>
          </p:grpSpPr>
          <p:sp>
            <p:nvSpPr>
              <p:cNvPr id="95" name="Rectangle 94">
                <a:extLst>
                  <a:ext uri="{FF2B5EF4-FFF2-40B4-BE49-F238E27FC236}">
                    <a16:creationId xmlns:a16="http://schemas.microsoft.com/office/drawing/2014/main" id="{D5DBEB2B-37DF-4760-A6C4-3534F9A21887}"/>
                  </a:ext>
                </a:extLst>
              </p:cNvPr>
              <p:cNvSpPr/>
              <p:nvPr/>
            </p:nvSpPr>
            <p:spPr bwMode="auto">
              <a:xfrm>
                <a:off x="10494995" y="5495855"/>
                <a:ext cx="1106332"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96" name="Rectangle 95">
                <a:extLst>
                  <a:ext uri="{FF2B5EF4-FFF2-40B4-BE49-F238E27FC236}">
                    <a16:creationId xmlns:a16="http://schemas.microsoft.com/office/drawing/2014/main" id="{41002682-8E22-475D-B723-7A4F6BB4855A}"/>
                  </a:ext>
                </a:extLst>
              </p:cNvPr>
              <p:cNvSpPr/>
              <p:nvPr/>
            </p:nvSpPr>
            <p:spPr bwMode="auto">
              <a:xfrm>
                <a:off x="10816684" y="5618204"/>
                <a:ext cx="455724" cy="31601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Prod</a:t>
                </a:r>
              </a:p>
            </p:txBody>
          </p:sp>
        </p:grpSp>
        <mc:AlternateContent xmlns:mc="http://schemas.openxmlformats.org/markup-compatibility/2006" xmlns:psez="http://schemas.microsoft.com/office/powerpoint/2016/sectionzoom">
          <mc:Choice Requires="psez">
            <p:graphicFrame>
              <p:nvGraphicFramePr>
                <p:cNvPr id="190" name="Section Zoom 189">
                  <a:extLst>
                    <a:ext uri="{FF2B5EF4-FFF2-40B4-BE49-F238E27FC236}">
                      <a16:creationId xmlns:a16="http://schemas.microsoft.com/office/drawing/2014/main" id="{FD347F6B-75D3-4213-BFC1-572CD79B7747}"/>
                    </a:ext>
                  </a:extLst>
                </p:cNvPr>
                <p:cNvGraphicFramePr>
                  <a:graphicFrameLocks noChangeAspect="1"/>
                </p:cNvGraphicFramePr>
                <p:nvPr/>
              </p:nvGraphicFramePr>
              <p:xfrm>
                <a:off x="10476584" y="4554836"/>
                <a:ext cx="1220780" cy="686688"/>
              </p:xfrm>
              <a:graphic>
                <a:graphicData uri="http://schemas.microsoft.com/office/powerpoint/2016/sectionzoom">
                  <psez:sectionZm>
                    <psez:sectionZmObj sectionId="{77EDB327-7A22-4130-AB2D-225C7EF742EC}">
                      <psez:zmPr id="{2A4D2744-7070-4F79-879A-44B9F91BB6F3}" transitionDur="1000">
                        <p166:blipFill xmlns:p166="http://schemas.microsoft.com/office/powerpoint/2016/6/main">
                          <a:blip r:embed="rId5"/>
                          <a:stretch>
                            <a:fillRect/>
                          </a:stretch>
                        </p166:blipFill>
                        <p166:spPr xmlns:p166="http://schemas.microsoft.com/office/powerpoint/2016/6/main">
                          <a:xfrm>
                            <a:off x="0" y="0"/>
                            <a:ext cx="1220780" cy="686688"/>
                          </a:xfrm>
                          <a:prstGeom prst="rect">
                            <a:avLst/>
                          </a:prstGeom>
                          <a:ln w="19050">
                            <a:solidFill>
                              <a:schemeClr val="accent5">
                                <a:lumMod val="75000"/>
                              </a:schemeClr>
                            </a:solidFill>
                          </a:ln>
                        </p166:spPr>
                      </psez:zmPr>
                    </psez:sectionZmObj>
                  </psez:sectionZm>
                </a:graphicData>
              </a:graphic>
            </p:graphicFrame>
          </mc:Choice>
          <mc:Fallback xmlns="">
            <p:pic>
              <p:nvPicPr>
                <p:cNvPr id="190" name="Section Zoom 189">
                  <a:hlinkClick r:id="rId6" action="ppaction://hlinksldjump"/>
                  <a:extLst>
                    <a:ext uri="{FF2B5EF4-FFF2-40B4-BE49-F238E27FC236}">
                      <a16:creationId xmlns:a16="http://schemas.microsoft.com/office/drawing/2014/main" id="{FD347F6B-75D3-4213-BFC1-572CD79B7747}"/>
                    </a:ext>
                  </a:extLst>
                </p:cNvPr>
                <p:cNvPicPr>
                  <a:picLocks noGrp="1" noRot="1" noChangeAspect="1" noMove="1" noResize="1" noEditPoints="1" noAdjustHandles="1" noChangeArrowheads="1" noChangeShapeType="1"/>
                </p:cNvPicPr>
                <p:nvPr/>
              </p:nvPicPr>
              <p:blipFill>
                <a:blip r:embed="rId7"/>
                <a:stretch>
                  <a:fillRect/>
                </a:stretch>
              </p:blipFill>
              <p:spPr>
                <a:xfrm>
                  <a:off x="10476584" y="4554836"/>
                  <a:ext cx="1220780" cy="686688"/>
                </a:xfrm>
                <a:prstGeom prst="rect">
                  <a:avLst/>
                </a:prstGeom>
                <a:ln w="19050">
                  <a:solidFill>
                    <a:schemeClr val="accent5">
                      <a:lumMod val="75000"/>
                    </a:schemeClr>
                  </a:solidFill>
                </a:ln>
              </p:spPr>
            </p:pic>
          </mc:Fallback>
        </mc:AlternateContent>
        <p:grpSp>
          <p:nvGrpSpPr>
            <p:cNvPr id="175" name="Group 174">
              <a:extLst>
                <a:ext uri="{FF2B5EF4-FFF2-40B4-BE49-F238E27FC236}">
                  <a16:creationId xmlns:a16="http://schemas.microsoft.com/office/drawing/2014/main" id="{18368372-2F63-434E-91FB-1D8351675985}"/>
                </a:ext>
              </a:extLst>
            </p:cNvPr>
            <p:cNvGrpSpPr/>
            <p:nvPr/>
          </p:nvGrpSpPr>
          <p:grpSpPr>
            <a:xfrm>
              <a:off x="10489930" y="4031097"/>
              <a:ext cx="1303724" cy="315612"/>
              <a:chOff x="4435366" y="4002747"/>
              <a:chExt cx="1303724" cy="315612"/>
            </a:xfrm>
          </p:grpSpPr>
          <p:sp>
            <p:nvSpPr>
              <p:cNvPr id="176" name="Rectangle 175">
                <a:extLst>
                  <a:ext uri="{FF2B5EF4-FFF2-40B4-BE49-F238E27FC236}">
                    <a16:creationId xmlns:a16="http://schemas.microsoft.com/office/drawing/2014/main" id="{57030350-3AD3-41E8-BDE8-4D0F6971E742}"/>
                  </a:ext>
                </a:extLst>
              </p:cNvPr>
              <p:cNvSpPr/>
              <p:nvPr/>
            </p:nvSpPr>
            <p:spPr bwMode="auto">
              <a:xfrm>
                <a:off x="4632740" y="4092776"/>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77" name="Rectangle 176">
                <a:extLst>
                  <a:ext uri="{FF2B5EF4-FFF2-40B4-BE49-F238E27FC236}">
                    <a16:creationId xmlns:a16="http://schemas.microsoft.com/office/drawing/2014/main" id="{01CCD0EF-073C-4D98-A096-C933217E080A}"/>
                  </a:ext>
                </a:extLst>
              </p:cNvPr>
              <p:cNvSpPr/>
              <p:nvPr/>
            </p:nvSpPr>
            <p:spPr bwMode="auto">
              <a:xfrm>
                <a:off x="4566948" y="406276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79" name="Rectangle 178">
                <a:extLst>
                  <a:ext uri="{FF2B5EF4-FFF2-40B4-BE49-F238E27FC236}">
                    <a16:creationId xmlns:a16="http://schemas.microsoft.com/office/drawing/2014/main" id="{8E05D16C-894C-4A52-85D2-7B3E2C0F8BBC}"/>
                  </a:ext>
                </a:extLst>
              </p:cNvPr>
              <p:cNvSpPr/>
              <p:nvPr/>
            </p:nvSpPr>
            <p:spPr bwMode="auto">
              <a:xfrm>
                <a:off x="4501157" y="403275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80" name="Rectangle 179">
                <a:extLst>
                  <a:ext uri="{FF2B5EF4-FFF2-40B4-BE49-F238E27FC236}">
                    <a16:creationId xmlns:a16="http://schemas.microsoft.com/office/drawing/2014/main" id="{872706CB-6D29-48C9-99BB-0193A7AD5858}"/>
                  </a:ext>
                </a:extLst>
              </p:cNvPr>
              <p:cNvSpPr/>
              <p:nvPr/>
            </p:nvSpPr>
            <p:spPr bwMode="auto">
              <a:xfrm>
                <a:off x="4435366" y="400274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Segment 5</a:t>
                </a:r>
              </a:p>
            </p:txBody>
          </p:sp>
          <p:pic>
            <p:nvPicPr>
              <p:cNvPr id="181" name="Graphic 180">
                <a:extLst>
                  <a:ext uri="{FF2B5EF4-FFF2-40B4-BE49-F238E27FC236}">
                    <a16:creationId xmlns:a16="http://schemas.microsoft.com/office/drawing/2014/main" id="{D4FCC715-1C43-464A-BEC3-B6427916030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77327" y="4050704"/>
                <a:ext cx="171450" cy="142875"/>
              </a:xfrm>
              <a:prstGeom prst="rect">
                <a:avLst/>
              </a:prstGeom>
            </p:spPr>
          </p:pic>
        </p:grpSp>
      </p:grpSp>
      <p:grpSp>
        <p:nvGrpSpPr>
          <p:cNvPr id="68" name="Group 67">
            <a:extLst>
              <a:ext uri="{FF2B5EF4-FFF2-40B4-BE49-F238E27FC236}">
                <a16:creationId xmlns:a16="http://schemas.microsoft.com/office/drawing/2014/main" id="{825ADCA4-A76C-4EB1-9229-75910466B298}"/>
              </a:ext>
            </a:extLst>
          </p:cNvPr>
          <p:cNvGrpSpPr/>
          <p:nvPr/>
        </p:nvGrpSpPr>
        <p:grpSpPr>
          <a:xfrm>
            <a:off x="1002153" y="3991355"/>
            <a:ext cx="1409767" cy="355353"/>
            <a:chOff x="1002153" y="3991355"/>
            <a:chExt cx="1409767" cy="355353"/>
          </a:xfrm>
        </p:grpSpPr>
        <p:sp>
          <p:nvSpPr>
            <p:cNvPr id="14" name="TextBox 13">
              <a:extLst>
                <a:ext uri="{FF2B5EF4-FFF2-40B4-BE49-F238E27FC236}">
                  <a16:creationId xmlns:a16="http://schemas.microsoft.com/office/drawing/2014/main" id="{5AA3C6AF-D72C-4CC3-A984-F1F5F691FE18}"/>
                </a:ext>
              </a:extLst>
            </p:cNvPr>
            <p:cNvSpPr txBox="1"/>
            <p:nvPr/>
          </p:nvSpPr>
          <p:spPr>
            <a:xfrm>
              <a:off x="1002153" y="3991355"/>
              <a:ext cx="1409767" cy="35535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defPPr>
                <a:defRPr lang="en-US"/>
              </a:defPPr>
              <a:lvl1pPr marR="0" lvl="0" indent="0" fontAlgn="auto">
                <a:lnSpc>
                  <a:spcPct val="100000"/>
                </a:lnSpc>
                <a:spcBef>
                  <a:spcPts val="0"/>
                </a:spcBef>
                <a:spcAft>
                  <a:spcPts val="0"/>
                </a:spcAft>
                <a:buClrTx/>
                <a:buSzTx/>
                <a:buFontTx/>
                <a:buNone/>
                <a:tabLst/>
                <a:defRPr kumimoji="0" sz="1100" b="1" i="0" u="none" strike="noStrike" cap="none" spc="0" normalizeH="0" baseline="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5715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Subscriptions</a:t>
              </a:r>
            </a:p>
          </p:txBody>
        </p:sp>
        <p:sp>
          <p:nvSpPr>
            <p:cNvPr id="182" name="Freeform: Shape 181">
              <a:extLst>
                <a:ext uri="{FF2B5EF4-FFF2-40B4-BE49-F238E27FC236}">
                  <a16:creationId xmlns:a16="http://schemas.microsoft.com/office/drawing/2014/main" id="{59763BB0-469A-4F86-A6C5-E71B02A16124}"/>
                </a:ext>
              </a:extLst>
            </p:cNvPr>
            <p:cNvSpPr/>
            <p:nvPr/>
          </p:nvSpPr>
          <p:spPr>
            <a:xfrm>
              <a:off x="1065915" y="4072738"/>
              <a:ext cx="182880" cy="182880"/>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954A41CD-6897-4506-9A62-23411B8D38D6}"/>
              </a:ext>
            </a:extLst>
          </p:cNvPr>
          <p:cNvGrpSpPr/>
          <p:nvPr/>
        </p:nvGrpSpPr>
        <p:grpSpPr>
          <a:xfrm>
            <a:off x="5673298" y="2048764"/>
            <a:ext cx="6225011" cy="432567"/>
            <a:chOff x="5673298" y="2146444"/>
            <a:chExt cx="6225011" cy="432567"/>
          </a:xfrm>
        </p:grpSpPr>
        <p:grpSp>
          <p:nvGrpSpPr>
            <p:cNvPr id="32" name="Group 31">
              <a:extLst>
                <a:ext uri="{FF2B5EF4-FFF2-40B4-BE49-F238E27FC236}">
                  <a16:creationId xmlns:a16="http://schemas.microsoft.com/office/drawing/2014/main" id="{F4EC7DAF-B5CC-426C-9E54-C48B14C341B7}"/>
                </a:ext>
              </a:extLst>
            </p:cNvPr>
            <p:cNvGrpSpPr/>
            <p:nvPr/>
          </p:nvGrpSpPr>
          <p:grpSpPr>
            <a:xfrm>
              <a:off x="5926902" y="2157450"/>
              <a:ext cx="5848253" cy="379400"/>
              <a:chOff x="5926902" y="2157450"/>
              <a:chExt cx="5848253" cy="379400"/>
            </a:xfrm>
          </p:grpSpPr>
          <p:sp>
            <p:nvSpPr>
              <p:cNvPr id="85" name="TextBox 84">
                <a:extLst>
                  <a:ext uri="{FF2B5EF4-FFF2-40B4-BE49-F238E27FC236}">
                    <a16:creationId xmlns:a16="http://schemas.microsoft.com/office/drawing/2014/main" id="{D3E3EF8C-F428-4557-90B6-E23F2565242A}"/>
                  </a:ext>
                </a:extLst>
              </p:cNvPr>
              <p:cNvSpPr txBox="1"/>
              <p:nvPr/>
            </p:nvSpPr>
            <p:spPr>
              <a:xfrm>
                <a:off x="7204082" y="2157450"/>
                <a:ext cx="3169518" cy="138499"/>
              </a:xfrm>
              <a:prstGeom prst="rect">
                <a:avLst/>
              </a:prstGeom>
              <a:solidFill>
                <a:schemeClr val="bg1"/>
              </a:solidFill>
            </p:spPr>
            <p:txBody>
              <a:bodyPr wrap="square" lIns="91440" tIns="0" rIns="91440" bIns="0" rtlCol="0">
                <a:spAutoFit/>
              </a:bodyPr>
              <a:lstStyle>
                <a:defPPr>
                  <a:defRPr lang="en-US"/>
                </a:defPPr>
                <a:lvl1pPr marR="0" lvl="0" indent="0" fontAlgn="auto">
                  <a:lnSpc>
                    <a:spcPct val="100000"/>
                  </a:lnSpc>
                  <a:spcBef>
                    <a:spcPts val="0"/>
                  </a:spcBef>
                  <a:spcAft>
                    <a:spcPts val="0"/>
                  </a:spcAft>
                  <a:buClrTx/>
                  <a:buSzTx/>
                  <a:buFontTx/>
                  <a:buNone/>
                  <a:tabLst/>
                  <a:defRPr sz="900" b="1">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gradFill>
                      <a:gsLst>
                        <a:gs pos="0">
                          <a:srgbClr val="1A1A1A">
                            <a:lumMod val="75000"/>
                            <a:lumOff val="25000"/>
                          </a:srgbClr>
                        </a:gs>
                        <a:gs pos="100000">
                          <a:srgbClr val="1A1A1A">
                            <a:lumMod val="75000"/>
                            <a:lumOff val="25000"/>
                          </a:srgbClr>
                        </a:gs>
                      </a:gsLst>
                      <a:lin ang="5400000" scaled="1"/>
                    </a:gradFill>
                    <a:effectLst/>
                    <a:uLnTx/>
                    <a:uFillTx/>
                    <a:latin typeface="Segoe UI" panose="020B0502040204020203" pitchFamily="34" charset="0"/>
                    <a:ea typeface="+mn-ea"/>
                    <a:cs typeface="Segoe UI" panose="020B0502040204020203" pitchFamily="34" charset="0"/>
                  </a:rPr>
                  <a:t>(Optional) Additional Directories and/or B2B/B2C</a:t>
                </a:r>
              </a:p>
            </p:txBody>
          </p:sp>
          <p:grpSp>
            <p:nvGrpSpPr>
              <p:cNvPr id="60" name="Group 59">
                <a:extLst>
                  <a:ext uri="{FF2B5EF4-FFF2-40B4-BE49-F238E27FC236}">
                    <a16:creationId xmlns:a16="http://schemas.microsoft.com/office/drawing/2014/main" id="{00AB6F40-E1CF-469E-99FE-61C35CDA7CC3}"/>
                  </a:ext>
                </a:extLst>
              </p:cNvPr>
              <p:cNvGrpSpPr/>
              <p:nvPr/>
            </p:nvGrpSpPr>
            <p:grpSpPr>
              <a:xfrm>
                <a:off x="7472433" y="2341021"/>
                <a:ext cx="1312789" cy="193149"/>
                <a:chOff x="9233266" y="2336993"/>
                <a:chExt cx="1628952" cy="239665"/>
              </a:xfrm>
            </p:grpSpPr>
            <p:pic>
              <p:nvPicPr>
                <p:cNvPr id="123" name="Picture 122">
                  <a:extLst>
                    <a:ext uri="{FF2B5EF4-FFF2-40B4-BE49-F238E27FC236}">
                      <a16:creationId xmlns:a16="http://schemas.microsoft.com/office/drawing/2014/main" id="{112E071E-F0FE-4810-8955-0A9C17F84468}"/>
                    </a:ext>
                  </a:extLst>
                </p:cNvPr>
                <p:cNvPicPr>
                  <a:picLocks noChangeAspect="1"/>
                </p:cNvPicPr>
                <p:nvPr/>
              </p:nvPicPr>
              <p:blipFill>
                <a:blip r:embed="rId3">
                  <a:duotone>
                    <a:schemeClr val="accent1">
                      <a:shade val="45000"/>
                      <a:satMod val="135000"/>
                    </a:schemeClr>
                    <a:prstClr val="white"/>
                  </a:duotone>
                  <a:lum bright="-20000" contrast="40000"/>
                </a:blip>
                <a:stretch>
                  <a:fillRect/>
                </a:stretch>
              </p:blipFill>
              <p:spPr>
                <a:xfrm>
                  <a:off x="9233266" y="2336993"/>
                  <a:ext cx="236280" cy="236281"/>
                </a:xfrm>
                <a:prstGeom prst="rect">
                  <a:avLst/>
                </a:prstGeom>
              </p:spPr>
            </p:pic>
            <p:pic>
              <p:nvPicPr>
                <p:cNvPr id="124" name="Picture 123">
                  <a:extLst>
                    <a:ext uri="{FF2B5EF4-FFF2-40B4-BE49-F238E27FC236}">
                      <a16:creationId xmlns:a16="http://schemas.microsoft.com/office/drawing/2014/main" id="{2631D572-B596-404C-89C7-58E5A637D64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36587" y="2362045"/>
                  <a:ext cx="236329" cy="214613"/>
                </a:xfrm>
                <a:prstGeom prst="rect">
                  <a:avLst/>
                </a:prstGeom>
              </p:spPr>
            </p:pic>
            <p:cxnSp>
              <p:nvCxnSpPr>
                <p:cNvPr id="125" name="Straight Arrow Connector 124">
                  <a:extLst>
                    <a:ext uri="{FF2B5EF4-FFF2-40B4-BE49-F238E27FC236}">
                      <a16:creationId xmlns:a16="http://schemas.microsoft.com/office/drawing/2014/main" id="{01204FD1-0938-4E69-8CC2-4197896A7D10}"/>
                    </a:ext>
                  </a:extLst>
                </p:cNvPr>
                <p:cNvCxnSpPr>
                  <a:cxnSpLocks/>
                </p:cNvCxnSpPr>
                <p:nvPr/>
              </p:nvCxnSpPr>
              <p:spPr>
                <a:xfrm>
                  <a:off x="9723088" y="2469351"/>
                  <a:ext cx="1139130" cy="0"/>
                </a:xfrm>
                <a:prstGeom prst="straightConnector1">
                  <a:avLst/>
                </a:prstGeom>
                <a:ln w="19050">
                  <a:solidFill>
                    <a:schemeClr val="bg1">
                      <a:lumMod val="50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295" name="Group 294">
                <a:extLst>
                  <a:ext uri="{FF2B5EF4-FFF2-40B4-BE49-F238E27FC236}">
                    <a16:creationId xmlns:a16="http://schemas.microsoft.com/office/drawing/2014/main" id="{8B079811-76E1-4573-BF5C-3EAC3CC309C6}"/>
                  </a:ext>
                </a:extLst>
              </p:cNvPr>
              <p:cNvGrpSpPr/>
              <p:nvPr/>
            </p:nvGrpSpPr>
            <p:grpSpPr>
              <a:xfrm>
                <a:off x="8921835" y="2328659"/>
                <a:ext cx="1312789" cy="193149"/>
                <a:chOff x="9233266" y="2336993"/>
                <a:chExt cx="1628952" cy="239665"/>
              </a:xfrm>
            </p:grpSpPr>
            <p:pic>
              <p:nvPicPr>
                <p:cNvPr id="296" name="Picture 295">
                  <a:extLst>
                    <a:ext uri="{FF2B5EF4-FFF2-40B4-BE49-F238E27FC236}">
                      <a16:creationId xmlns:a16="http://schemas.microsoft.com/office/drawing/2014/main" id="{D3C47DBC-664E-4D11-B9E4-322782DA7CD8}"/>
                    </a:ext>
                  </a:extLst>
                </p:cNvPr>
                <p:cNvPicPr>
                  <a:picLocks noChangeAspect="1"/>
                </p:cNvPicPr>
                <p:nvPr/>
              </p:nvPicPr>
              <p:blipFill>
                <a:blip r:embed="rId3">
                  <a:duotone>
                    <a:schemeClr val="accent1">
                      <a:shade val="45000"/>
                      <a:satMod val="135000"/>
                    </a:schemeClr>
                    <a:prstClr val="white"/>
                  </a:duotone>
                  <a:lum bright="-20000" contrast="40000"/>
                </a:blip>
                <a:stretch>
                  <a:fillRect/>
                </a:stretch>
              </p:blipFill>
              <p:spPr>
                <a:xfrm>
                  <a:off x="9233266" y="2336993"/>
                  <a:ext cx="236280" cy="236281"/>
                </a:xfrm>
                <a:prstGeom prst="rect">
                  <a:avLst/>
                </a:prstGeom>
              </p:spPr>
            </p:pic>
            <p:pic>
              <p:nvPicPr>
                <p:cNvPr id="297" name="Picture 296">
                  <a:extLst>
                    <a:ext uri="{FF2B5EF4-FFF2-40B4-BE49-F238E27FC236}">
                      <a16:creationId xmlns:a16="http://schemas.microsoft.com/office/drawing/2014/main" id="{F52B9CB1-C8E2-4BC9-8267-9E669A4A479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36587" y="2362045"/>
                  <a:ext cx="236329" cy="214613"/>
                </a:xfrm>
                <a:prstGeom prst="rect">
                  <a:avLst/>
                </a:prstGeom>
              </p:spPr>
            </p:pic>
            <p:cxnSp>
              <p:nvCxnSpPr>
                <p:cNvPr id="298" name="Straight Arrow Connector 297">
                  <a:extLst>
                    <a:ext uri="{FF2B5EF4-FFF2-40B4-BE49-F238E27FC236}">
                      <a16:creationId xmlns:a16="http://schemas.microsoft.com/office/drawing/2014/main" id="{A55147A6-A6E8-44A1-AE3B-C14B2289D1A6}"/>
                    </a:ext>
                  </a:extLst>
                </p:cNvPr>
                <p:cNvCxnSpPr>
                  <a:cxnSpLocks/>
                </p:cNvCxnSpPr>
                <p:nvPr/>
              </p:nvCxnSpPr>
              <p:spPr>
                <a:xfrm>
                  <a:off x="9723088" y="2469351"/>
                  <a:ext cx="1139130" cy="0"/>
                </a:xfrm>
                <a:prstGeom prst="straightConnector1">
                  <a:avLst/>
                </a:prstGeom>
                <a:ln w="19050">
                  <a:solidFill>
                    <a:schemeClr val="bg1">
                      <a:lumMod val="50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299" name="Group 298">
                <a:extLst>
                  <a:ext uri="{FF2B5EF4-FFF2-40B4-BE49-F238E27FC236}">
                    <a16:creationId xmlns:a16="http://schemas.microsoft.com/office/drawing/2014/main" id="{76FCECE6-429D-492E-9FF7-94774A914F86}"/>
                  </a:ext>
                </a:extLst>
              </p:cNvPr>
              <p:cNvGrpSpPr/>
              <p:nvPr/>
            </p:nvGrpSpPr>
            <p:grpSpPr>
              <a:xfrm>
                <a:off x="10462366" y="2338294"/>
                <a:ext cx="1312789" cy="193149"/>
                <a:chOff x="9233266" y="2336993"/>
                <a:chExt cx="1628952" cy="239665"/>
              </a:xfrm>
            </p:grpSpPr>
            <p:pic>
              <p:nvPicPr>
                <p:cNvPr id="300" name="Picture 299">
                  <a:extLst>
                    <a:ext uri="{FF2B5EF4-FFF2-40B4-BE49-F238E27FC236}">
                      <a16:creationId xmlns:a16="http://schemas.microsoft.com/office/drawing/2014/main" id="{DA8E73E6-39B3-4E18-AA86-6F20835F56CD}"/>
                    </a:ext>
                  </a:extLst>
                </p:cNvPr>
                <p:cNvPicPr>
                  <a:picLocks noChangeAspect="1"/>
                </p:cNvPicPr>
                <p:nvPr/>
              </p:nvPicPr>
              <p:blipFill>
                <a:blip r:embed="rId3">
                  <a:duotone>
                    <a:schemeClr val="accent1">
                      <a:shade val="45000"/>
                      <a:satMod val="135000"/>
                    </a:schemeClr>
                    <a:prstClr val="white"/>
                  </a:duotone>
                  <a:lum bright="-20000" contrast="40000"/>
                </a:blip>
                <a:stretch>
                  <a:fillRect/>
                </a:stretch>
              </p:blipFill>
              <p:spPr>
                <a:xfrm>
                  <a:off x="9233266" y="2336993"/>
                  <a:ext cx="236280" cy="236281"/>
                </a:xfrm>
                <a:prstGeom prst="rect">
                  <a:avLst/>
                </a:prstGeom>
              </p:spPr>
            </p:pic>
            <p:pic>
              <p:nvPicPr>
                <p:cNvPr id="301" name="Picture 300">
                  <a:extLst>
                    <a:ext uri="{FF2B5EF4-FFF2-40B4-BE49-F238E27FC236}">
                      <a16:creationId xmlns:a16="http://schemas.microsoft.com/office/drawing/2014/main" id="{5130BBAA-FBDF-454A-A607-49F52FDE0F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36587" y="2362045"/>
                  <a:ext cx="236329" cy="214613"/>
                </a:xfrm>
                <a:prstGeom prst="rect">
                  <a:avLst/>
                </a:prstGeom>
              </p:spPr>
            </p:pic>
            <p:cxnSp>
              <p:nvCxnSpPr>
                <p:cNvPr id="302" name="Straight Arrow Connector 301">
                  <a:extLst>
                    <a:ext uri="{FF2B5EF4-FFF2-40B4-BE49-F238E27FC236}">
                      <a16:creationId xmlns:a16="http://schemas.microsoft.com/office/drawing/2014/main" id="{6109E865-BA62-44A3-A0AD-FE6E5542E09C}"/>
                    </a:ext>
                  </a:extLst>
                </p:cNvPr>
                <p:cNvCxnSpPr>
                  <a:cxnSpLocks/>
                </p:cNvCxnSpPr>
                <p:nvPr/>
              </p:nvCxnSpPr>
              <p:spPr>
                <a:xfrm>
                  <a:off x="9723088" y="2469351"/>
                  <a:ext cx="1139130" cy="0"/>
                </a:xfrm>
                <a:prstGeom prst="straightConnector1">
                  <a:avLst/>
                </a:prstGeom>
                <a:ln w="19050">
                  <a:solidFill>
                    <a:schemeClr val="bg1">
                      <a:lumMod val="50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pic>
            <p:nvPicPr>
              <p:cNvPr id="183" name="Picture 182">
                <a:extLst>
                  <a:ext uri="{FF2B5EF4-FFF2-40B4-BE49-F238E27FC236}">
                    <a16:creationId xmlns:a16="http://schemas.microsoft.com/office/drawing/2014/main" id="{AAABE91C-4C4F-40A5-A5D1-9DB6A1E69EF9}"/>
                  </a:ext>
                </a:extLst>
              </p:cNvPr>
              <p:cNvPicPr>
                <a:picLocks noChangeAspect="1"/>
              </p:cNvPicPr>
              <p:nvPr/>
            </p:nvPicPr>
            <p:blipFill>
              <a:blip r:embed="rId3">
                <a:duotone>
                  <a:schemeClr val="accent1">
                    <a:shade val="45000"/>
                    <a:satMod val="135000"/>
                  </a:schemeClr>
                  <a:prstClr val="white"/>
                </a:duotone>
                <a:lum bright="-20000" contrast="40000"/>
              </a:blip>
              <a:stretch>
                <a:fillRect/>
              </a:stretch>
            </p:blipFill>
            <p:spPr>
              <a:xfrm>
                <a:off x="5926902" y="2343701"/>
                <a:ext cx="190420" cy="190422"/>
              </a:xfrm>
              <a:prstGeom prst="rect">
                <a:avLst/>
              </a:prstGeom>
            </p:spPr>
          </p:pic>
          <p:pic>
            <p:nvPicPr>
              <p:cNvPr id="185" name="Picture 184">
                <a:extLst>
                  <a:ext uri="{FF2B5EF4-FFF2-40B4-BE49-F238E27FC236}">
                    <a16:creationId xmlns:a16="http://schemas.microsoft.com/office/drawing/2014/main" id="{C4A50EF0-CC3C-4969-8695-4A9F353FE21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0760" y="2363891"/>
                <a:ext cx="190460" cy="172959"/>
              </a:xfrm>
              <a:prstGeom prst="rect">
                <a:avLst/>
              </a:prstGeom>
            </p:spPr>
          </p:pic>
          <p:cxnSp>
            <p:nvCxnSpPr>
              <p:cNvPr id="191" name="Straight Arrow Connector 190">
                <a:extLst>
                  <a:ext uri="{FF2B5EF4-FFF2-40B4-BE49-F238E27FC236}">
                    <a16:creationId xmlns:a16="http://schemas.microsoft.com/office/drawing/2014/main" id="{85AE3079-888C-4CBE-A384-FBB845D12AD1}"/>
                  </a:ext>
                </a:extLst>
              </p:cNvPr>
              <p:cNvCxnSpPr>
                <a:cxnSpLocks/>
              </p:cNvCxnSpPr>
              <p:nvPr/>
            </p:nvCxnSpPr>
            <p:spPr>
              <a:xfrm>
                <a:off x="6321655" y="2450370"/>
                <a:ext cx="918036" cy="0"/>
              </a:xfrm>
              <a:prstGeom prst="straightConnector1">
                <a:avLst/>
              </a:prstGeom>
              <a:ln w="19050">
                <a:solidFill>
                  <a:schemeClr val="bg1">
                    <a:lumMod val="50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2522C668-68EA-4D0C-AF0F-C1E9EA1CBA3B}"/>
                </a:ext>
              </a:extLst>
            </p:cNvPr>
            <p:cNvSpPr/>
            <p:nvPr/>
          </p:nvSpPr>
          <p:spPr bwMode="auto">
            <a:xfrm>
              <a:off x="5673298" y="2146444"/>
              <a:ext cx="6225011" cy="432567"/>
            </a:xfrm>
            <a:prstGeom prst="rect">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2" name="Group 71">
            <a:extLst>
              <a:ext uri="{FF2B5EF4-FFF2-40B4-BE49-F238E27FC236}">
                <a16:creationId xmlns:a16="http://schemas.microsoft.com/office/drawing/2014/main" id="{549F4DB0-D39A-45C4-9BC6-C3C4C750C7BF}"/>
              </a:ext>
            </a:extLst>
          </p:cNvPr>
          <p:cNvGrpSpPr/>
          <p:nvPr/>
        </p:nvGrpSpPr>
        <p:grpSpPr>
          <a:xfrm>
            <a:off x="518616" y="2530346"/>
            <a:ext cx="1893305" cy="1305723"/>
            <a:chOff x="518616" y="2530346"/>
            <a:chExt cx="1893305" cy="1305723"/>
          </a:xfrm>
        </p:grpSpPr>
        <p:sp>
          <p:nvSpPr>
            <p:cNvPr id="17" name="TextBox 16">
              <a:hlinkClick r:id="rId11"/>
              <a:extLst>
                <a:ext uri="{FF2B5EF4-FFF2-40B4-BE49-F238E27FC236}">
                  <a16:creationId xmlns:a16="http://schemas.microsoft.com/office/drawing/2014/main" id="{C917DFD7-BC77-4203-81D0-BDB665BD047E}"/>
                </a:ext>
              </a:extLst>
            </p:cNvPr>
            <p:cNvSpPr txBox="1"/>
            <p:nvPr/>
          </p:nvSpPr>
          <p:spPr>
            <a:xfrm>
              <a:off x="518616" y="2530346"/>
              <a:ext cx="1893305" cy="1305723"/>
            </a:xfrm>
            <a:prstGeom prst="rect">
              <a:avLst/>
            </a:prstGeom>
            <a:solidFill>
              <a:schemeClr val="accent1">
                <a:lumMod val="75000"/>
              </a:schemeClr>
            </a:solidFill>
            <a:ln w="14224">
              <a:solidFill>
                <a:schemeClr val="accent1">
                  <a:lumMod val="75000"/>
                </a:schemeClr>
              </a:solidFill>
            </a:ln>
          </p:spPr>
          <p:txBody>
            <a:bodyPr wrap="square" tIns="45720" anchor="t" anchorCtr="0">
              <a:noAutofit/>
            </a:bodyPr>
            <a:lstStyle>
              <a:defPPr>
                <a:defRPr lang="en-US"/>
              </a:defPPr>
              <a:lvl1pPr lvl="0">
                <a:defRPr sz="1075" b="1">
                  <a:gradFill>
                    <a:gsLst>
                      <a:gs pos="0">
                        <a:schemeClr val="bg1"/>
                      </a:gs>
                      <a:gs pos="100000">
                        <a:schemeClr val="bg1"/>
                      </a:gs>
                    </a:gsLst>
                    <a:lin ang="5400000" scaled="1"/>
                  </a:gradFill>
                  <a:latin typeface="Segoe"/>
                </a:defRPr>
              </a:lvl1pPr>
            </a:lstStyle>
            <a:p>
              <a:pPr marL="171450" marR="0" lvl="0" indent="0" algn="l" defTabSz="914400" rtl="0" eaLnBrk="1" fontAlgn="auto" latinLnBrk="0" hangingPunct="1">
                <a:lnSpc>
                  <a:spcPct val="110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a:ea typeface="+mn-ea"/>
                  <a:cs typeface="+mn-cs"/>
                </a:rPr>
                <a:t>Management Groups</a:t>
              </a: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n-US" sz="11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a:ea typeface="+mn-ea"/>
                <a:cs typeface="+mn-cs"/>
              </a:endParaRP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n-US" sz="11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a:ea typeface="+mn-ea"/>
                <a:cs typeface="+mn-cs"/>
              </a:endParaRPr>
            </a:p>
          </p:txBody>
        </p:sp>
        <p:pic>
          <p:nvPicPr>
            <p:cNvPr id="70" name="Graphic 69" descr="Hierarchy">
              <a:extLst>
                <a:ext uri="{FF2B5EF4-FFF2-40B4-BE49-F238E27FC236}">
                  <a16:creationId xmlns:a16="http://schemas.microsoft.com/office/drawing/2014/main" id="{836897DD-9F4C-483E-9F7F-7C119775F0F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60307" y="2551782"/>
              <a:ext cx="192865" cy="192865"/>
            </a:xfrm>
            <a:prstGeom prst="rect">
              <a:avLst/>
            </a:prstGeom>
          </p:spPr>
        </p:pic>
      </p:grpSp>
      <p:sp>
        <p:nvSpPr>
          <p:cNvPr id="90" name="TextBox 89">
            <a:extLst>
              <a:ext uri="{FF2B5EF4-FFF2-40B4-BE49-F238E27FC236}">
                <a16:creationId xmlns:a16="http://schemas.microsoft.com/office/drawing/2014/main" id="{95912CFB-CD00-4BD1-9B06-94F303523B7F}"/>
              </a:ext>
            </a:extLst>
          </p:cNvPr>
          <p:cNvSpPr txBox="1"/>
          <p:nvPr/>
        </p:nvSpPr>
        <p:spPr>
          <a:xfrm>
            <a:off x="541724" y="2832297"/>
            <a:ext cx="1847088" cy="234728"/>
          </a:xfrm>
          <a:prstGeom prst="rect">
            <a:avLst/>
          </a:prstGeom>
          <a:solidFill>
            <a:schemeClr val="bg1"/>
          </a:solidFill>
          <a:ln w="14224">
            <a:noFill/>
            <a:prstDash val="solid"/>
          </a:ln>
        </p:spPr>
        <p:txBody>
          <a:bodyPr wrap="square" tIns="45720" anchor="ctr" anchorCtr="0">
            <a:noAutofit/>
          </a:bodyPr>
          <a:lstStyle>
            <a:defPPr>
              <a:defRPr lang="en-US"/>
            </a:defPPr>
            <a:lvl1pPr lvl="0">
              <a:defRPr sz="1075" b="1">
                <a:gradFill>
                  <a:gsLst>
                    <a:gs pos="0">
                      <a:schemeClr val="bg1"/>
                    </a:gs>
                    <a:gs pos="100000">
                      <a:schemeClr val="bg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Segmentation Strategy</a:t>
            </a:r>
          </a:p>
        </p:txBody>
      </p:sp>
      <p:grpSp>
        <p:nvGrpSpPr>
          <p:cNvPr id="78" name="Group 77">
            <a:extLst>
              <a:ext uri="{FF2B5EF4-FFF2-40B4-BE49-F238E27FC236}">
                <a16:creationId xmlns:a16="http://schemas.microsoft.com/office/drawing/2014/main" id="{543B4C7B-6EA0-4EBE-970E-86D16B9BF9F5}"/>
              </a:ext>
            </a:extLst>
          </p:cNvPr>
          <p:cNvGrpSpPr/>
          <p:nvPr/>
        </p:nvGrpSpPr>
        <p:grpSpPr>
          <a:xfrm>
            <a:off x="7481399" y="3448851"/>
            <a:ext cx="1247392" cy="2700802"/>
            <a:chOff x="7481399" y="3448851"/>
            <a:chExt cx="1247392" cy="2700802"/>
          </a:xfrm>
        </p:grpSpPr>
        <p:grpSp>
          <p:nvGrpSpPr>
            <p:cNvPr id="58" name="Group 57">
              <a:extLst>
                <a:ext uri="{FF2B5EF4-FFF2-40B4-BE49-F238E27FC236}">
                  <a16:creationId xmlns:a16="http://schemas.microsoft.com/office/drawing/2014/main" id="{90F834F9-2FAB-471D-97AF-77B47A879A6A}"/>
                </a:ext>
              </a:extLst>
            </p:cNvPr>
            <p:cNvGrpSpPr/>
            <p:nvPr/>
          </p:nvGrpSpPr>
          <p:grpSpPr>
            <a:xfrm>
              <a:off x="7496744" y="3448851"/>
              <a:ext cx="1216152" cy="320040"/>
              <a:chOff x="7455547" y="3925967"/>
              <a:chExt cx="1216152" cy="320040"/>
            </a:xfrm>
          </p:grpSpPr>
          <p:sp>
            <p:nvSpPr>
              <p:cNvPr id="158" name="Rectangle 157">
                <a:extLst>
                  <a:ext uri="{FF2B5EF4-FFF2-40B4-BE49-F238E27FC236}">
                    <a16:creationId xmlns:a16="http://schemas.microsoft.com/office/drawing/2014/main" id="{0436B645-961E-428F-90F9-756C6A0141C8}"/>
                  </a:ext>
                </a:extLst>
              </p:cNvPr>
              <p:cNvSpPr/>
              <p:nvPr/>
            </p:nvSpPr>
            <p:spPr bwMode="auto">
              <a:xfrm>
                <a:off x="7455547" y="3925967"/>
                <a:ext cx="1216152" cy="320040"/>
              </a:xfrm>
              <a:prstGeom prst="rect">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r>
                  <a:rPr lang="en-US" sz="1100" b="1" dirty="0">
                    <a:gradFill>
                      <a:gsLst>
                        <a:gs pos="0">
                          <a:srgbClr val="1A1A1A">
                            <a:lumMod val="75000"/>
                          </a:srgbClr>
                        </a:gs>
                        <a:gs pos="100000">
                          <a:srgbClr val="1A1A1A">
                            <a:lumMod val="75000"/>
                          </a:srgbClr>
                        </a:gs>
                      </a:gsLst>
                      <a:lin ang="5400000" scaled="1"/>
                    </a:gradFill>
                    <a:latin typeface="Segoe UI" panose="020B0502040204020203" pitchFamily="34" charset="0"/>
                    <a:cs typeface="Segoe UI" panose="020B0502040204020203" pitchFamily="34" charset="0"/>
                  </a:rPr>
                  <a:t>Segment 3</a:t>
                </a:r>
              </a:p>
            </p:txBody>
          </p:sp>
          <p:grpSp>
            <p:nvGrpSpPr>
              <p:cNvPr id="263" name="Graphic 6">
                <a:extLst>
                  <a:ext uri="{FF2B5EF4-FFF2-40B4-BE49-F238E27FC236}">
                    <a16:creationId xmlns:a16="http://schemas.microsoft.com/office/drawing/2014/main" id="{2390A44B-2120-4339-99BB-97B4FB39D60C}"/>
                  </a:ext>
                </a:extLst>
              </p:cNvPr>
              <p:cNvGrpSpPr/>
              <p:nvPr/>
            </p:nvGrpSpPr>
            <p:grpSpPr>
              <a:xfrm>
                <a:off x="7506297" y="4013679"/>
                <a:ext cx="140099" cy="131126"/>
                <a:chOff x="4315219" y="3442097"/>
                <a:chExt cx="208597" cy="181290"/>
              </a:xfrm>
            </p:grpSpPr>
            <p:sp>
              <p:nvSpPr>
                <p:cNvPr id="264" name="Freeform: Shape 263">
                  <a:extLst>
                    <a:ext uri="{FF2B5EF4-FFF2-40B4-BE49-F238E27FC236}">
                      <a16:creationId xmlns:a16="http://schemas.microsoft.com/office/drawing/2014/main" id="{0DE1D67D-6D7F-4291-9576-23DDDD14A21F}"/>
                    </a:ext>
                  </a:extLst>
                </p:cNvPr>
                <p:cNvSpPr/>
                <p:nvPr/>
              </p:nvSpPr>
              <p:spPr>
                <a:xfrm rot="20700000">
                  <a:off x="4438091" y="3518851"/>
                  <a:ext cx="85725" cy="9524"/>
                </a:xfrm>
                <a:custGeom>
                  <a:avLst/>
                  <a:gdLst>
                    <a:gd name="connsiteX0" fmla="*/ 8025 w 85725"/>
                    <a:gd name="connsiteY0" fmla="*/ 8025 h 9525"/>
                    <a:gd name="connsiteX1" fmla="*/ 85178 w 85725"/>
                    <a:gd name="connsiteY1" fmla="*/ 8025 h 9525"/>
                  </a:gdLst>
                  <a:ahLst/>
                  <a:cxnLst>
                    <a:cxn ang="0">
                      <a:pos x="connsiteX0" y="connsiteY0"/>
                    </a:cxn>
                    <a:cxn ang="0">
                      <a:pos x="connsiteX1" y="connsiteY1"/>
                    </a:cxn>
                  </a:cxnLst>
                  <a:rect l="l" t="t" r="r" b="b"/>
                  <a:pathLst>
                    <a:path w="85725" h="9525">
                      <a:moveTo>
                        <a:pt x="8025" y="8025"/>
                      </a:moveTo>
                      <a:lnTo>
                        <a:pt x="85178" y="802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65" name="Freeform: Shape 264">
                  <a:extLst>
                    <a:ext uri="{FF2B5EF4-FFF2-40B4-BE49-F238E27FC236}">
                      <a16:creationId xmlns:a16="http://schemas.microsoft.com/office/drawing/2014/main" id="{3CD38118-BC9C-4127-9071-9810E04D256D}"/>
                    </a:ext>
                  </a:extLst>
                </p:cNvPr>
                <p:cNvSpPr/>
                <p:nvPr/>
              </p:nvSpPr>
              <p:spPr>
                <a:xfrm rot="900000">
                  <a:off x="4315219" y="3518851"/>
                  <a:ext cx="85725" cy="9524"/>
                </a:xfrm>
                <a:custGeom>
                  <a:avLst/>
                  <a:gdLst>
                    <a:gd name="connsiteX0" fmla="*/ 8025 w 85725"/>
                    <a:gd name="connsiteY0" fmla="*/ 8025 h 9525"/>
                    <a:gd name="connsiteX1" fmla="*/ 84225 w 85725"/>
                    <a:gd name="connsiteY1" fmla="*/ 8025 h 9525"/>
                  </a:gdLst>
                  <a:ahLst/>
                  <a:cxnLst>
                    <a:cxn ang="0">
                      <a:pos x="connsiteX0" y="connsiteY0"/>
                    </a:cxn>
                    <a:cxn ang="0">
                      <a:pos x="connsiteX1" y="connsiteY1"/>
                    </a:cxn>
                  </a:cxnLst>
                  <a:rect l="l" t="t" r="r" b="b"/>
                  <a:pathLst>
                    <a:path w="85725" h="9525">
                      <a:moveTo>
                        <a:pt x="8025" y="8025"/>
                      </a:moveTo>
                      <a:lnTo>
                        <a:pt x="84225" y="802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66" name="Freeform: Shape 265">
                  <a:extLst>
                    <a:ext uri="{FF2B5EF4-FFF2-40B4-BE49-F238E27FC236}">
                      <a16:creationId xmlns:a16="http://schemas.microsoft.com/office/drawing/2014/main" id="{B2B952F4-EAC4-48F7-9787-8C034322215F}"/>
                    </a:ext>
                  </a:extLst>
                </p:cNvPr>
                <p:cNvSpPr/>
                <p:nvPr/>
              </p:nvSpPr>
              <p:spPr>
                <a:xfrm>
                  <a:off x="4428566" y="3556712"/>
                  <a:ext cx="57150" cy="66675"/>
                </a:xfrm>
                <a:custGeom>
                  <a:avLst/>
                  <a:gdLst>
                    <a:gd name="connsiteX0" fmla="*/ 8025 w 57150"/>
                    <a:gd name="connsiteY0" fmla="*/ 8025 h 66675"/>
                    <a:gd name="connsiteX1" fmla="*/ 55650 w 57150"/>
                    <a:gd name="connsiteY1" fmla="*/ 68033 h 66675"/>
                  </a:gdLst>
                  <a:ahLst/>
                  <a:cxnLst>
                    <a:cxn ang="0">
                      <a:pos x="connsiteX0" y="connsiteY0"/>
                    </a:cxn>
                    <a:cxn ang="0">
                      <a:pos x="connsiteX1" y="connsiteY1"/>
                    </a:cxn>
                  </a:cxnLst>
                  <a:rect l="l" t="t" r="r" b="b"/>
                  <a:pathLst>
                    <a:path w="57150" h="66675">
                      <a:moveTo>
                        <a:pt x="8025" y="8025"/>
                      </a:moveTo>
                      <a:lnTo>
                        <a:pt x="55650" y="68033"/>
                      </a:lnTo>
                    </a:path>
                  </a:pathLst>
                </a:custGeom>
                <a:ln w="19050" cap="sq">
                  <a:solidFill>
                    <a:schemeClr val="tx1">
                      <a:lumMod val="75000"/>
                      <a:lumOff val="2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69" name="Freeform: Shape 268">
                  <a:extLst>
                    <a:ext uri="{FF2B5EF4-FFF2-40B4-BE49-F238E27FC236}">
                      <a16:creationId xmlns:a16="http://schemas.microsoft.com/office/drawing/2014/main" id="{86783B1A-7386-4300-AE6D-71162B28C76F}"/>
                    </a:ext>
                  </a:extLst>
                </p:cNvPr>
                <p:cNvSpPr/>
                <p:nvPr/>
              </p:nvSpPr>
              <p:spPr>
                <a:xfrm>
                  <a:off x="4353319" y="3556712"/>
                  <a:ext cx="57150" cy="66675"/>
                </a:xfrm>
                <a:custGeom>
                  <a:avLst/>
                  <a:gdLst>
                    <a:gd name="connsiteX0" fmla="*/ 55650 w 57150"/>
                    <a:gd name="connsiteY0" fmla="*/ 8025 h 66675"/>
                    <a:gd name="connsiteX1" fmla="*/ 8025 w 57150"/>
                    <a:gd name="connsiteY1" fmla="*/ 68033 h 66675"/>
                  </a:gdLst>
                  <a:ahLst/>
                  <a:cxnLst>
                    <a:cxn ang="0">
                      <a:pos x="connsiteX0" y="connsiteY0"/>
                    </a:cxn>
                    <a:cxn ang="0">
                      <a:pos x="connsiteX1" y="connsiteY1"/>
                    </a:cxn>
                  </a:cxnLst>
                  <a:rect l="l" t="t" r="r" b="b"/>
                  <a:pathLst>
                    <a:path w="57150" h="66675">
                      <a:moveTo>
                        <a:pt x="55650" y="8025"/>
                      </a:moveTo>
                      <a:lnTo>
                        <a:pt x="8025" y="68033"/>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70" name="Freeform: Shape 269">
                  <a:extLst>
                    <a:ext uri="{FF2B5EF4-FFF2-40B4-BE49-F238E27FC236}">
                      <a16:creationId xmlns:a16="http://schemas.microsoft.com/office/drawing/2014/main" id="{3BDB7ECD-FB48-4684-9DF7-9FBBA922C2F7}"/>
                    </a:ext>
                  </a:extLst>
                </p:cNvPr>
                <p:cNvSpPr/>
                <p:nvPr/>
              </p:nvSpPr>
              <p:spPr>
                <a:xfrm>
                  <a:off x="4421099" y="3442097"/>
                  <a:ext cx="0" cy="75853"/>
                </a:xfrm>
                <a:custGeom>
                  <a:avLst/>
                  <a:gdLst>
                    <a:gd name="connsiteX0" fmla="*/ 55650 w 57150"/>
                    <a:gd name="connsiteY0" fmla="*/ 8025 h 76200"/>
                    <a:gd name="connsiteX1" fmla="*/ 8025 w 57150"/>
                    <a:gd name="connsiteY1" fmla="*/ 68985 h 76200"/>
                  </a:gdLst>
                  <a:ahLst/>
                  <a:cxnLst>
                    <a:cxn ang="0">
                      <a:pos x="connsiteX0" y="connsiteY0"/>
                    </a:cxn>
                    <a:cxn ang="0">
                      <a:pos x="connsiteX1" y="connsiteY1"/>
                    </a:cxn>
                  </a:cxnLst>
                  <a:rect l="l" t="t" r="r" b="b"/>
                  <a:pathLst>
                    <a:path w="57150" h="76200">
                      <a:moveTo>
                        <a:pt x="55650" y="8025"/>
                      </a:moveTo>
                      <a:lnTo>
                        <a:pt x="8025" y="6898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72" name="Freeform: Shape 271">
                  <a:extLst>
                    <a:ext uri="{FF2B5EF4-FFF2-40B4-BE49-F238E27FC236}">
                      <a16:creationId xmlns:a16="http://schemas.microsoft.com/office/drawing/2014/main" id="{D184C840-07F8-49A5-A6CB-9C9CC564DA43}"/>
                    </a:ext>
                  </a:extLst>
                </p:cNvPr>
                <p:cNvSpPr/>
                <p:nvPr/>
              </p:nvSpPr>
              <p:spPr>
                <a:xfrm>
                  <a:off x="4392371" y="3518612"/>
                  <a:ext cx="57149" cy="57150"/>
                </a:xfrm>
                <a:custGeom>
                  <a:avLst/>
                  <a:gdLst>
                    <a:gd name="connsiteX0" fmla="*/ 51840 w 57150"/>
                    <a:gd name="connsiteY0" fmla="*/ 29933 h 57150"/>
                    <a:gd name="connsiteX1" fmla="*/ 29933 w 57150"/>
                    <a:gd name="connsiteY1" fmla="*/ 51840 h 57150"/>
                    <a:gd name="connsiteX2" fmla="*/ 8025 w 57150"/>
                    <a:gd name="connsiteY2" fmla="*/ 29933 h 57150"/>
                    <a:gd name="connsiteX3" fmla="*/ 29933 w 57150"/>
                    <a:gd name="connsiteY3" fmla="*/ 8025 h 57150"/>
                    <a:gd name="connsiteX4" fmla="*/ 51840 w 57150"/>
                    <a:gd name="connsiteY4" fmla="*/ 29933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1840" y="29933"/>
                      </a:moveTo>
                      <a:cubicBezTo>
                        <a:pt x="51840" y="42032"/>
                        <a:pt x="42032" y="51840"/>
                        <a:pt x="29933" y="51840"/>
                      </a:cubicBezTo>
                      <a:cubicBezTo>
                        <a:pt x="17834" y="51840"/>
                        <a:pt x="8025" y="42032"/>
                        <a:pt x="8025" y="29933"/>
                      </a:cubicBezTo>
                      <a:cubicBezTo>
                        <a:pt x="8025" y="17834"/>
                        <a:pt x="17834" y="8025"/>
                        <a:pt x="29933" y="8025"/>
                      </a:cubicBezTo>
                      <a:cubicBezTo>
                        <a:pt x="42032" y="8025"/>
                        <a:pt x="51840" y="17834"/>
                        <a:pt x="51840" y="29933"/>
                      </a:cubicBezTo>
                      <a:close/>
                    </a:path>
                  </a:pathLst>
                </a:custGeom>
                <a:noFill/>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mc:AlternateContent xmlns:mc="http://schemas.openxmlformats.org/markup-compatibility/2006" xmlns:psez="http://schemas.microsoft.com/office/powerpoint/2016/sectionzoom">
          <mc:Choice Requires="psez">
            <p:graphicFrame>
              <p:nvGraphicFramePr>
                <p:cNvPr id="188" name="Section Zoom 187">
                  <a:extLst>
                    <a:ext uri="{FF2B5EF4-FFF2-40B4-BE49-F238E27FC236}">
                      <a16:creationId xmlns:a16="http://schemas.microsoft.com/office/drawing/2014/main" id="{3B90C478-10DB-4B4C-9607-6FD92A2FDDA2}"/>
                    </a:ext>
                  </a:extLst>
                </p:cNvPr>
                <p:cNvGraphicFramePr>
                  <a:graphicFrameLocks noChangeAspect="1"/>
                </p:cNvGraphicFramePr>
                <p:nvPr/>
              </p:nvGraphicFramePr>
              <p:xfrm>
                <a:off x="7481399" y="4554836"/>
                <a:ext cx="1220780" cy="686688"/>
              </p:xfrm>
              <a:graphic>
                <a:graphicData uri="http://schemas.microsoft.com/office/powerpoint/2016/sectionzoom">
                  <psez:sectionZm>
                    <psez:sectionZmObj sectionId="{77EDB327-7A22-4130-AB2D-225C7EF742EC}">
                      <psez:zmPr id="{2A4D2744-7070-4F79-879A-44B9F91BB6F3}" transitionDur="1000">
                        <p166:blipFill xmlns:p166="http://schemas.microsoft.com/office/powerpoint/2016/6/main">
                          <a:blip r:embed="rId5"/>
                          <a:stretch>
                            <a:fillRect/>
                          </a:stretch>
                        </p166:blipFill>
                        <p166:spPr xmlns:p166="http://schemas.microsoft.com/office/powerpoint/2016/6/main">
                          <a:xfrm>
                            <a:off x="0" y="0"/>
                            <a:ext cx="1220780" cy="686688"/>
                          </a:xfrm>
                          <a:prstGeom prst="rect">
                            <a:avLst/>
                          </a:prstGeom>
                          <a:ln w="19050">
                            <a:solidFill>
                              <a:schemeClr val="accent5">
                                <a:lumMod val="75000"/>
                              </a:schemeClr>
                            </a:solidFill>
                          </a:ln>
                        </p166:spPr>
                      </psez:zmPr>
                    </psez:sectionZmObj>
                  </psez:sectionZm>
                </a:graphicData>
              </a:graphic>
            </p:graphicFrame>
          </mc:Choice>
          <mc:Fallback xmlns="">
            <p:pic>
              <p:nvPicPr>
                <p:cNvPr id="188" name="Section Zoom 187">
                  <a:hlinkClick r:id="rId6" action="ppaction://hlinksldjump"/>
                  <a:extLst>
                    <a:ext uri="{FF2B5EF4-FFF2-40B4-BE49-F238E27FC236}">
                      <a16:creationId xmlns:a16="http://schemas.microsoft.com/office/drawing/2014/main" id="{3B90C478-10DB-4B4C-9607-6FD92A2FDDA2}"/>
                    </a:ext>
                  </a:extLst>
                </p:cNvPr>
                <p:cNvPicPr>
                  <a:picLocks noGrp="1" noRot="1" noChangeAspect="1" noMove="1" noResize="1" noEditPoints="1" noAdjustHandles="1" noChangeArrowheads="1" noChangeShapeType="1"/>
                </p:cNvPicPr>
                <p:nvPr/>
              </p:nvPicPr>
              <p:blipFill>
                <a:blip r:embed="rId7"/>
                <a:stretch>
                  <a:fillRect/>
                </a:stretch>
              </p:blipFill>
              <p:spPr>
                <a:xfrm>
                  <a:off x="7481399" y="4554836"/>
                  <a:ext cx="1220780" cy="686688"/>
                </a:xfrm>
                <a:prstGeom prst="rect">
                  <a:avLst/>
                </a:prstGeom>
                <a:ln w="19050">
                  <a:solidFill>
                    <a:schemeClr val="accent5">
                      <a:lumMod val="75000"/>
                    </a:schemeClr>
                  </a:solidFill>
                </a:ln>
              </p:spPr>
            </p:pic>
          </mc:Fallback>
        </mc:AlternateContent>
        <p:grpSp>
          <p:nvGrpSpPr>
            <p:cNvPr id="162" name="Group 161">
              <a:extLst>
                <a:ext uri="{FF2B5EF4-FFF2-40B4-BE49-F238E27FC236}">
                  <a16:creationId xmlns:a16="http://schemas.microsoft.com/office/drawing/2014/main" id="{DAEF5486-A877-47FC-87BE-321CD5AF814A}"/>
                </a:ext>
              </a:extLst>
            </p:cNvPr>
            <p:cNvGrpSpPr/>
            <p:nvPr/>
          </p:nvGrpSpPr>
          <p:grpSpPr>
            <a:xfrm>
              <a:off x="7490859" y="3991355"/>
              <a:ext cx="1237932" cy="285603"/>
              <a:chOff x="4435366" y="4002747"/>
              <a:chExt cx="1237932" cy="285603"/>
            </a:xfrm>
          </p:grpSpPr>
          <p:sp>
            <p:nvSpPr>
              <p:cNvPr id="164" name="Rectangle 163">
                <a:extLst>
                  <a:ext uri="{FF2B5EF4-FFF2-40B4-BE49-F238E27FC236}">
                    <a16:creationId xmlns:a16="http://schemas.microsoft.com/office/drawing/2014/main" id="{38711C4C-B661-44A7-982D-E14882105E17}"/>
                  </a:ext>
                </a:extLst>
              </p:cNvPr>
              <p:cNvSpPr/>
              <p:nvPr/>
            </p:nvSpPr>
            <p:spPr bwMode="auto">
              <a:xfrm>
                <a:off x="4566948" y="406276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65" name="Rectangle 164">
                <a:extLst>
                  <a:ext uri="{FF2B5EF4-FFF2-40B4-BE49-F238E27FC236}">
                    <a16:creationId xmlns:a16="http://schemas.microsoft.com/office/drawing/2014/main" id="{CD95DF4D-1D57-4548-84EC-124D3798AEE1}"/>
                  </a:ext>
                </a:extLst>
              </p:cNvPr>
              <p:cNvSpPr/>
              <p:nvPr/>
            </p:nvSpPr>
            <p:spPr bwMode="auto">
              <a:xfrm>
                <a:off x="4501157" y="403275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66" name="Rectangle 165">
                <a:extLst>
                  <a:ext uri="{FF2B5EF4-FFF2-40B4-BE49-F238E27FC236}">
                    <a16:creationId xmlns:a16="http://schemas.microsoft.com/office/drawing/2014/main" id="{D6C447B6-0743-4B23-B917-49661C72C9AF}"/>
                  </a:ext>
                </a:extLst>
              </p:cNvPr>
              <p:cNvSpPr/>
              <p:nvPr/>
            </p:nvSpPr>
            <p:spPr bwMode="auto">
              <a:xfrm>
                <a:off x="4435366" y="400274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Segment 3</a:t>
                </a:r>
              </a:p>
            </p:txBody>
          </p:sp>
          <p:pic>
            <p:nvPicPr>
              <p:cNvPr id="167" name="Graphic 166">
                <a:extLst>
                  <a:ext uri="{FF2B5EF4-FFF2-40B4-BE49-F238E27FC236}">
                    <a16:creationId xmlns:a16="http://schemas.microsoft.com/office/drawing/2014/main" id="{633B08FD-ADC3-4810-B863-7805555FACD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77327" y="4050704"/>
                <a:ext cx="171450" cy="142875"/>
              </a:xfrm>
              <a:prstGeom prst="rect">
                <a:avLst/>
              </a:prstGeom>
            </p:spPr>
          </p:pic>
        </p:grpSp>
        <p:sp>
          <p:nvSpPr>
            <p:cNvPr id="223" name="Rectangle 222">
              <a:extLst>
                <a:ext uri="{FF2B5EF4-FFF2-40B4-BE49-F238E27FC236}">
                  <a16:creationId xmlns:a16="http://schemas.microsoft.com/office/drawing/2014/main" id="{FD58F0F3-B3AF-45F4-85FC-EEE51FCAEADC}"/>
                </a:ext>
              </a:extLst>
            </p:cNvPr>
            <p:cNvSpPr/>
            <p:nvPr/>
          </p:nvSpPr>
          <p:spPr bwMode="auto">
            <a:xfrm>
              <a:off x="7604882" y="5602284"/>
              <a:ext cx="1106332"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222" name="Rectangle 221">
              <a:extLst>
                <a:ext uri="{FF2B5EF4-FFF2-40B4-BE49-F238E27FC236}">
                  <a16:creationId xmlns:a16="http://schemas.microsoft.com/office/drawing/2014/main" id="{A67F803E-E676-4E5A-86F8-9762AEF6010C}"/>
                </a:ext>
              </a:extLst>
            </p:cNvPr>
            <p:cNvSpPr/>
            <p:nvPr/>
          </p:nvSpPr>
          <p:spPr bwMode="auto">
            <a:xfrm>
              <a:off x="7546717" y="5548756"/>
              <a:ext cx="1106332"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274" name="Group 273">
              <a:extLst>
                <a:ext uri="{FF2B5EF4-FFF2-40B4-BE49-F238E27FC236}">
                  <a16:creationId xmlns:a16="http://schemas.microsoft.com/office/drawing/2014/main" id="{6687D1D5-C93B-4DC9-8AB6-F5CF9B7A8E8B}"/>
                </a:ext>
              </a:extLst>
            </p:cNvPr>
            <p:cNvGrpSpPr/>
            <p:nvPr/>
          </p:nvGrpSpPr>
          <p:grpSpPr>
            <a:xfrm>
              <a:off x="7490874" y="5495854"/>
              <a:ext cx="1106332" cy="547369"/>
              <a:chOff x="7911256" y="5131941"/>
              <a:chExt cx="1135612" cy="547369"/>
            </a:xfrm>
          </p:grpSpPr>
          <p:sp>
            <p:nvSpPr>
              <p:cNvPr id="4" name="Rectangle 3">
                <a:extLst>
                  <a:ext uri="{FF2B5EF4-FFF2-40B4-BE49-F238E27FC236}">
                    <a16:creationId xmlns:a16="http://schemas.microsoft.com/office/drawing/2014/main" id="{D4FAE428-8CD9-4A32-83EB-AEC1E0BEEDAB}"/>
                  </a:ext>
                </a:extLst>
              </p:cNvPr>
              <p:cNvSpPr/>
              <p:nvPr/>
            </p:nvSpPr>
            <p:spPr bwMode="auto">
              <a:xfrm>
                <a:off x="7911256" y="5131941"/>
                <a:ext cx="1135612"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6" name="Rectangle 35">
                <a:extLst>
                  <a:ext uri="{FF2B5EF4-FFF2-40B4-BE49-F238E27FC236}">
                    <a16:creationId xmlns:a16="http://schemas.microsoft.com/office/drawing/2014/main" id="{7FB42DD9-CC13-439F-8A2A-9BEEE5F1454D}"/>
                  </a:ext>
                </a:extLst>
              </p:cNvPr>
              <p:cNvSpPr/>
              <p:nvPr/>
            </p:nvSpPr>
            <p:spPr bwMode="auto">
              <a:xfrm>
                <a:off x="8261197" y="5258641"/>
                <a:ext cx="475488" cy="31601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Dev</a:t>
                </a:r>
              </a:p>
            </p:txBody>
          </p:sp>
        </p:grpSp>
      </p:grpSp>
      <p:grpSp>
        <p:nvGrpSpPr>
          <p:cNvPr id="89" name="Group 88">
            <a:extLst>
              <a:ext uri="{FF2B5EF4-FFF2-40B4-BE49-F238E27FC236}">
                <a16:creationId xmlns:a16="http://schemas.microsoft.com/office/drawing/2014/main" id="{4E420537-B20C-4363-B08E-A4C5EA9E313D}"/>
              </a:ext>
            </a:extLst>
          </p:cNvPr>
          <p:cNvGrpSpPr/>
          <p:nvPr/>
        </p:nvGrpSpPr>
        <p:grpSpPr>
          <a:xfrm>
            <a:off x="4397494" y="3063309"/>
            <a:ext cx="1326356" cy="3081982"/>
            <a:chOff x="4397494" y="3063309"/>
            <a:chExt cx="1326356" cy="3081982"/>
          </a:xfrm>
        </p:grpSpPr>
        <p:sp>
          <p:nvSpPr>
            <p:cNvPr id="10" name="Rectangle 9">
              <a:extLst>
                <a:ext uri="{FF2B5EF4-FFF2-40B4-BE49-F238E27FC236}">
                  <a16:creationId xmlns:a16="http://schemas.microsoft.com/office/drawing/2014/main" id="{6DAA962D-0BF8-4C87-8833-4BFBC943A8EC}"/>
                </a:ext>
              </a:extLst>
            </p:cNvPr>
            <p:cNvSpPr/>
            <p:nvPr/>
          </p:nvSpPr>
          <p:spPr bwMode="auto">
            <a:xfrm>
              <a:off x="4435355" y="3448851"/>
              <a:ext cx="1216152" cy="320040"/>
            </a:xfrm>
            <a:prstGeom prst="rect">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r>
                <a:rPr lang="en-US" sz="1100" b="1" dirty="0">
                  <a:gradFill>
                    <a:gsLst>
                      <a:gs pos="0">
                        <a:srgbClr val="1A1A1A">
                          <a:lumMod val="75000"/>
                        </a:srgbClr>
                      </a:gs>
                      <a:gs pos="100000">
                        <a:srgbClr val="1A1A1A">
                          <a:lumMod val="75000"/>
                        </a:srgbClr>
                      </a:gs>
                    </a:gsLst>
                    <a:lin ang="5400000" scaled="1"/>
                  </a:gradFill>
                  <a:latin typeface="Segoe UI" panose="020B0502040204020203" pitchFamily="34" charset="0"/>
                  <a:cs typeface="Segoe UI" panose="020B0502040204020203" pitchFamily="34" charset="0"/>
                </a:rPr>
                <a:t>Segment 1</a:t>
              </a:r>
            </a:p>
          </p:txBody>
        </p:sp>
        <p:grpSp>
          <p:nvGrpSpPr>
            <p:cNvPr id="18" name="Graphic 6">
              <a:extLst>
                <a:ext uri="{FF2B5EF4-FFF2-40B4-BE49-F238E27FC236}">
                  <a16:creationId xmlns:a16="http://schemas.microsoft.com/office/drawing/2014/main" id="{1931D54A-2EF5-4681-9835-E338FA6F0E09}"/>
                </a:ext>
              </a:extLst>
            </p:cNvPr>
            <p:cNvGrpSpPr/>
            <p:nvPr/>
          </p:nvGrpSpPr>
          <p:grpSpPr>
            <a:xfrm>
              <a:off x="4487947" y="3533968"/>
              <a:ext cx="140106" cy="131124"/>
              <a:chOff x="4326079" y="2703445"/>
              <a:chExt cx="208608" cy="181287"/>
            </a:xfrm>
          </p:grpSpPr>
          <p:sp>
            <p:nvSpPr>
              <p:cNvPr id="27" name="Freeform: Shape 26">
                <a:extLst>
                  <a:ext uri="{FF2B5EF4-FFF2-40B4-BE49-F238E27FC236}">
                    <a16:creationId xmlns:a16="http://schemas.microsoft.com/office/drawing/2014/main" id="{A4164E9C-E9BB-43F1-8013-17E94A45D09B}"/>
                  </a:ext>
                </a:extLst>
              </p:cNvPr>
              <p:cNvSpPr/>
              <p:nvPr/>
            </p:nvSpPr>
            <p:spPr>
              <a:xfrm rot="20700000">
                <a:off x="4448962" y="2780193"/>
                <a:ext cx="85725" cy="9524"/>
              </a:xfrm>
              <a:custGeom>
                <a:avLst/>
                <a:gdLst>
                  <a:gd name="connsiteX0" fmla="*/ 8025 w 85725"/>
                  <a:gd name="connsiteY0" fmla="*/ 8025 h 9525"/>
                  <a:gd name="connsiteX1" fmla="*/ 85178 w 85725"/>
                  <a:gd name="connsiteY1" fmla="*/ 8025 h 9525"/>
                </a:gdLst>
                <a:ahLst/>
                <a:cxnLst>
                  <a:cxn ang="0">
                    <a:pos x="connsiteX0" y="connsiteY0"/>
                  </a:cxn>
                  <a:cxn ang="0">
                    <a:pos x="connsiteX1" y="connsiteY1"/>
                  </a:cxn>
                </a:cxnLst>
                <a:rect l="l" t="t" r="r" b="b"/>
                <a:pathLst>
                  <a:path w="85725" h="9525">
                    <a:moveTo>
                      <a:pt x="8025" y="8025"/>
                    </a:moveTo>
                    <a:lnTo>
                      <a:pt x="85178" y="802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26DC80DF-2A5A-430C-8E00-4DFAF3A66098}"/>
                  </a:ext>
                </a:extLst>
              </p:cNvPr>
              <p:cNvSpPr/>
              <p:nvPr/>
            </p:nvSpPr>
            <p:spPr>
              <a:xfrm rot="900000">
                <a:off x="4326079" y="2780193"/>
                <a:ext cx="85725" cy="9524"/>
              </a:xfrm>
              <a:custGeom>
                <a:avLst/>
                <a:gdLst>
                  <a:gd name="connsiteX0" fmla="*/ 8025 w 85725"/>
                  <a:gd name="connsiteY0" fmla="*/ 8025 h 9525"/>
                  <a:gd name="connsiteX1" fmla="*/ 84225 w 85725"/>
                  <a:gd name="connsiteY1" fmla="*/ 8025 h 9525"/>
                </a:gdLst>
                <a:ahLst/>
                <a:cxnLst>
                  <a:cxn ang="0">
                    <a:pos x="connsiteX0" y="connsiteY0"/>
                  </a:cxn>
                  <a:cxn ang="0">
                    <a:pos x="connsiteX1" y="connsiteY1"/>
                  </a:cxn>
                </a:cxnLst>
                <a:rect l="l" t="t" r="r" b="b"/>
                <a:pathLst>
                  <a:path w="85725" h="9525">
                    <a:moveTo>
                      <a:pt x="8025" y="8025"/>
                    </a:moveTo>
                    <a:lnTo>
                      <a:pt x="84225" y="802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B5F6FD7-2202-4CAC-BE9F-A45BE8CAC980}"/>
                  </a:ext>
                </a:extLst>
              </p:cNvPr>
              <p:cNvSpPr/>
              <p:nvPr/>
            </p:nvSpPr>
            <p:spPr>
              <a:xfrm>
                <a:off x="4439424" y="2818053"/>
                <a:ext cx="57150" cy="66675"/>
              </a:xfrm>
              <a:custGeom>
                <a:avLst/>
                <a:gdLst>
                  <a:gd name="connsiteX0" fmla="*/ 8025 w 57150"/>
                  <a:gd name="connsiteY0" fmla="*/ 8025 h 66675"/>
                  <a:gd name="connsiteX1" fmla="*/ 55650 w 57150"/>
                  <a:gd name="connsiteY1" fmla="*/ 68033 h 66675"/>
                </a:gdLst>
                <a:ahLst/>
                <a:cxnLst>
                  <a:cxn ang="0">
                    <a:pos x="connsiteX0" y="connsiteY0"/>
                  </a:cxn>
                  <a:cxn ang="0">
                    <a:pos x="connsiteX1" y="connsiteY1"/>
                  </a:cxn>
                </a:cxnLst>
                <a:rect l="l" t="t" r="r" b="b"/>
                <a:pathLst>
                  <a:path w="57150" h="66675">
                    <a:moveTo>
                      <a:pt x="8025" y="8025"/>
                    </a:moveTo>
                    <a:lnTo>
                      <a:pt x="55650" y="68033"/>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2EA44358-B3C9-4037-AF94-166EDD7C96B6}"/>
                  </a:ext>
                </a:extLst>
              </p:cNvPr>
              <p:cNvSpPr/>
              <p:nvPr/>
            </p:nvSpPr>
            <p:spPr>
              <a:xfrm>
                <a:off x="4364179" y="2818057"/>
                <a:ext cx="57150" cy="66675"/>
              </a:xfrm>
              <a:custGeom>
                <a:avLst/>
                <a:gdLst>
                  <a:gd name="connsiteX0" fmla="*/ 55650 w 57150"/>
                  <a:gd name="connsiteY0" fmla="*/ 8025 h 66675"/>
                  <a:gd name="connsiteX1" fmla="*/ 8025 w 57150"/>
                  <a:gd name="connsiteY1" fmla="*/ 68033 h 66675"/>
                </a:gdLst>
                <a:ahLst/>
                <a:cxnLst>
                  <a:cxn ang="0">
                    <a:pos x="connsiteX0" y="connsiteY0"/>
                  </a:cxn>
                  <a:cxn ang="0">
                    <a:pos x="connsiteX1" y="connsiteY1"/>
                  </a:cxn>
                </a:cxnLst>
                <a:rect l="l" t="t" r="r" b="b"/>
                <a:pathLst>
                  <a:path w="57150" h="66675">
                    <a:moveTo>
                      <a:pt x="55650" y="8025"/>
                    </a:moveTo>
                    <a:lnTo>
                      <a:pt x="8025" y="68033"/>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320817C8-22EB-4AB9-AD90-90D54132A182}"/>
                  </a:ext>
                </a:extLst>
              </p:cNvPr>
              <p:cNvSpPr/>
              <p:nvPr/>
            </p:nvSpPr>
            <p:spPr>
              <a:xfrm>
                <a:off x="4431957" y="2703445"/>
                <a:ext cx="0" cy="75853"/>
              </a:xfrm>
              <a:custGeom>
                <a:avLst/>
                <a:gdLst>
                  <a:gd name="connsiteX0" fmla="*/ 55650 w 57150"/>
                  <a:gd name="connsiteY0" fmla="*/ 8025 h 76200"/>
                  <a:gd name="connsiteX1" fmla="*/ 8025 w 57150"/>
                  <a:gd name="connsiteY1" fmla="*/ 68985 h 76200"/>
                </a:gdLst>
                <a:ahLst/>
                <a:cxnLst>
                  <a:cxn ang="0">
                    <a:pos x="connsiteX0" y="connsiteY0"/>
                  </a:cxn>
                  <a:cxn ang="0">
                    <a:pos x="connsiteX1" y="connsiteY1"/>
                  </a:cxn>
                </a:cxnLst>
                <a:rect l="l" t="t" r="r" b="b"/>
                <a:pathLst>
                  <a:path w="57150" h="76200">
                    <a:moveTo>
                      <a:pt x="55650" y="8025"/>
                    </a:moveTo>
                    <a:lnTo>
                      <a:pt x="8025" y="68985"/>
                    </a:lnTo>
                  </a:path>
                </a:pathLst>
              </a:custGeom>
              <a:ln w="19050" cap="sq">
                <a:solidFill>
                  <a:schemeClr val="tx1">
                    <a:lumMod val="75000"/>
                    <a:lumOff val="2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5038DF94-BF93-4D99-80AC-D1BE6B3C2F2E}"/>
                  </a:ext>
                </a:extLst>
              </p:cNvPr>
              <p:cNvSpPr/>
              <p:nvPr/>
            </p:nvSpPr>
            <p:spPr>
              <a:xfrm>
                <a:off x="4403240" y="2779948"/>
                <a:ext cx="57150" cy="57149"/>
              </a:xfrm>
              <a:custGeom>
                <a:avLst/>
                <a:gdLst>
                  <a:gd name="connsiteX0" fmla="*/ 51840 w 57150"/>
                  <a:gd name="connsiteY0" fmla="*/ 29933 h 57150"/>
                  <a:gd name="connsiteX1" fmla="*/ 29933 w 57150"/>
                  <a:gd name="connsiteY1" fmla="*/ 51840 h 57150"/>
                  <a:gd name="connsiteX2" fmla="*/ 8025 w 57150"/>
                  <a:gd name="connsiteY2" fmla="*/ 29933 h 57150"/>
                  <a:gd name="connsiteX3" fmla="*/ 29933 w 57150"/>
                  <a:gd name="connsiteY3" fmla="*/ 8025 h 57150"/>
                  <a:gd name="connsiteX4" fmla="*/ 51840 w 57150"/>
                  <a:gd name="connsiteY4" fmla="*/ 29933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1840" y="29933"/>
                    </a:moveTo>
                    <a:cubicBezTo>
                      <a:pt x="51840" y="42032"/>
                      <a:pt x="42032" y="51840"/>
                      <a:pt x="29933" y="51840"/>
                    </a:cubicBezTo>
                    <a:cubicBezTo>
                      <a:pt x="17834" y="51840"/>
                      <a:pt x="8025" y="42032"/>
                      <a:pt x="8025" y="29933"/>
                    </a:cubicBezTo>
                    <a:cubicBezTo>
                      <a:pt x="8025" y="17834"/>
                      <a:pt x="17834" y="8025"/>
                      <a:pt x="29933" y="8025"/>
                    </a:cubicBezTo>
                    <a:cubicBezTo>
                      <a:pt x="42032" y="8025"/>
                      <a:pt x="51840" y="17834"/>
                      <a:pt x="51840" y="29933"/>
                    </a:cubicBezTo>
                    <a:close/>
                  </a:path>
                </a:pathLst>
              </a:custGeom>
              <a:noFill/>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290" name="TextBox 289">
              <a:extLst>
                <a:ext uri="{FF2B5EF4-FFF2-40B4-BE49-F238E27FC236}">
                  <a16:creationId xmlns:a16="http://schemas.microsoft.com/office/drawing/2014/main" id="{EF8A83CC-5219-4AEA-8C51-E1F7626BC15E}"/>
                </a:ext>
              </a:extLst>
            </p:cNvPr>
            <p:cNvSpPr txBox="1"/>
            <p:nvPr/>
          </p:nvSpPr>
          <p:spPr>
            <a:xfrm>
              <a:off x="4418973" y="3063309"/>
              <a:ext cx="1242485"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gradFill>
                    <a:gsLst>
                      <a:gs pos="0">
                        <a:srgbClr val="0078D4">
                          <a:lumMod val="50000"/>
                        </a:srgbClr>
                      </a:gs>
                      <a:gs pos="100000">
                        <a:srgbClr val="0078D4">
                          <a:lumMod val="50000"/>
                        </a:srgbClr>
                      </a:gs>
                    </a:gsLst>
                    <a:lin ang="5400000" scaled="1"/>
                  </a:gradFill>
                  <a:effectLst/>
                  <a:uLnTx/>
                  <a:uFillTx/>
                  <a:latin typeface="Segoe UI"/>
                  <a:ea typeface="+mn-ea"/>
                  <a:cs typeface="+mn-cs"/>
                </a:rPr>
                <a:t>Multi-App Segment(s)</a:t>
              </a:r>
            </a:p>
          </p:txBody>
        </p:sp>
        <mc:AlternateContent xmlns:mc="http://schemas.openxmlformats.org/markup-compatibility/2006" xmlns:psez="http://schemas.microsoft.com/office/powerpoint/2016/sectionzoom">
          <mc:Choice Requires="psez">
            <p:graphicFrame>
              <p:nvGraphicFramePr>
                <p:cNvPr id="186" name="Section Zoom 185">
                  <a:extLst>
                    <a:ext uri="{FF2B5EF4-FFF2-40B4-BE49-F238E27FC236}">
                      <a16:creationId xmlns:a16="http://schemas.microsoft.com/office/drawing/2014/main" id="{9157BC00-E5BE-4F12-BE99-1AAB785219F8}"/>
                    </a:ext>
                  </a:extLst>
                </p:cNvPr>
                <p:cNvGraphicFramePr>
                  <a:graphicFrameLocks noChangeAspect="1"/>
                </p:cNvGraphicFramePr>
                <p:nvPr/>
              </p:nvGraphicFramePr>
              <p:xfrm>
                <a:off x="4426265" y="4554836"/>
                <a:ext cx="1220780" cy="686688"/>
              </p:xfrm>
              <a:graphic>
                <a:graphicData uri="http://schemas.microsoft.com/office/powerpoint/2016/sectionzoom">
                  <psez:sectionZm>
                    <psez:sectionZmObj sectionId="{77EDB327-7A22-4130-AB2D-225C7EF742EC}">
                      <psez:zmPr id="{2A4D2744-7070-4F79-879A-44B9F91BB6F3}" transitionDur="1000">
                        <p166:blipFill xmlns:p166="http://schemas.microsoft.com/office/powerpoint/2016/6/main">
                          <a:blip r:embed="rId5"/>
                          <a:stretch>
                            <a:fillRect/>
                          </a:stretch>
                        </p166:blipFill>
                        <p166:spPr xmlns:p166="http://schemas.microsoft.com/office/powerpoint/2016/6/main">
                          <a:xfrm>
                            <a:off x="0" y="0"/>
                            <a:ext cx="1220780" cy="686688"/>
                          </a:xfrm>
                          <a:prstGeom prst="rect">
                            <a:avLst/>
                          </a:prstGeom>
                          <a:ln w="19050">
                            <a:solidFill>
                              <a:schemeClr val="accent5">
                                <a:lumMod val="75000"/>
                              </a:schemeClr>
                            </a:solidFill>
                          </a:ln>
                        </p166:spPr>
                      </psez:zmPr>
                    </psez:sectionZmObj>
                  </psez:sectionZm>
                </a:graphicData>
              </a:graphic>
            </p:graphicFrame>
          </mc:Choice>
          <mc:Fallback xmlns="">
            <p:pic>
              <p:nvPicPr>
                <p:cNvPr id="186" name="Section Zoom 185">
                  <a:hlinkClick r:id="rId6" action="ppaction://hlinksldjump"/>
                  <a:extLst>
                    <a:ext uri="{FF2B5EF4-FFF2-40B4-BE49-F238E27FC236}">
                      <a16:creationId xmlns:a16="http://schemas.microsoft.com/office/drawing/2014/main" id="{9157BC00-E5BE-4F12-BE99-1AAB785219F8}"/>
                    </a:ext>
                  </a:extLst>
                </p:cNvPr>
                <p:cNvPicPr>
                  <a:picLocks noGrp="1" noRot="1" noChangeAspect="1" noMove="1" noResize="1" noEditPoints="1" noAdjustHandles="1" noChangeArrowheads="1" noChangeShapeType="1"/>
                </p:cNvPicPr>
                <p:nvPr/>
              </p:nvPicPr>
              <p:blipFill>
                <a:blip r:embed="rId7"/>
                <a:stretch>
                  <a:fillRect/>
                </a:stretch>
              </p:blipFill>
              <p:spPr>
                <a:xfrm>
                  <a:off x="4426265" y="4554836"/>
                  <a:ext cx="1220780" cy="686688"/>
                </a:xfrm>
                <a:prstGeom prst="rect">
                  <a:avLst/>
                </a:prstGeom>
                <a:ln w="19050">
                  <a:solidFill>
                    <a:schemeClr val="accent5">
                      <a:lumMod val="75000"/>
                    </a:schemeClr>
                  </a:solidFill>
                </a:ln>
              </p:spPr>
            </p:pic>
          </mc:Fallback>
        </mc:AlternateContent>
        <p:sp>
          <p:nvSpPr>
            <p:cNvPr id="148" name="Rectangle 147">
              <a:extLst>
                <a:ext uri="{FF2B5EF4-FFF2-40B4-BE49-F238E27FC236}">
                  <a16:creationId xmlns:a16="http://schemas.microsoft.com/office/drawing/2014/main" id="{E77070BE-8E00-463E-9A07-A12AB9E14EF0}"/>
                </a:ext>
              </a:extLst>
            </p:cNvPr>
            <p:cNvSpPr/>
            <p:nvPr/>
          </p:nvSpPr>
          <p:spPr bwMode="auto">
            <a:xfrm>
              <a:off x="4617500" y="4092776"/>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49" name="Rectangle 148">
              <a:extLst>
                <a:ext uri="{FF2B5EF4-FFF2-40B4-BE49-F238E27FC236}">
                  <a16:creationId xmlns:a16="http://schemas.microsoft.com/office/drawing/2014/main" id="{25036FAB-DC33-4E53-9039-DB5BF6908AFA}"/>
                </a:ext>
              </a:extLst>
            </p:cNvPr>
            <p:cNvSpPr/>
            <p:nvPr/>
          </p:nvSpPr>
          <p:spPr bwMode="auto">
            <a:xfrm>
              <a:off x="4551708" y="406276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50" name="Rectangle 149">
              <a:extLst>
                <a:ext uri="{FF2B5EF4-FFF2-40B4-BE49-F238E27FC236}">
                  <a16:creationId xmlns:a16="http://schemas.microsoft.com/office/drawing/2014/main" id="{91D6068A-912A-4284-A90B-2F66FE0DAD95}"/>
                </a:ext>
              </a:extLst>
            </p:cNvPr>
            <p:cNvSpPr/>
            <p:nvPr/>
          </p:nvSpPr>
          <p:spPr bwMode="auto">
            <a:xfrm>
              <a:off x="4485917" y="403275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52" name="Rectangle 151">
              <a:extLst>
                <a:ext uri="{FF2B5EF4-FFF2-40B4-BE49-F238E27FC236}">
                  <a16:creationId xmlns:a16="http://schemas.microsoft.com/office/drawing/2014/main" id="{E8151D3F-986D-46E8-98EB-CD9BB49C76C6}"/>
                </a:ext>
              </a:extLst>
            </p:cNvPr>
            <p:cNvSpPr/>
            <p:nvPr/>
          </p:nvSpPr>
          <p:spPr bwMode="auto">
            <a:xfrm>
              <a:off x="4420126" y="400274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Segment 1</a:t>
              </a:r>
            </a:p>
          </p:txBody>
        </p:sp>
        <p:pic>
          <p:nvPicPr>
            <p:cNvPr id="153" name="Graphic 152">
              <a:extLst>
                <a:ext uri="{FF2B5EF4-FFF2-40B4-BE49-F238E27FC236}">
                  <a16:creationId xmlns:a16="http://schemas.microsoft.com/office/drawing/2014/main" id="{8FCF412A-A13B-4A52-B72B-1893A7D377D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62087" y="4050704"/>
              <a:ext cx="171450" cy="142875"/>
            </a:xfrm>
            <a:prstGeom prst="rect">
              <a:avLst/>
            </a:prstGeom>
          </p:spPr>
        </p:pic>
        <p:grpSp>
          <p:nvGrpSpPr>
            <p:cNvPr id="86" name="Group 85">
              <a:extLst>
                <a:ext uri="{FF2B5EF4-FFF2-40B4-BE49-F238E27FC236}">
                  <a16:creationId xmlns:a16="http://schemas.microsoft.com/office/drawing/2014/main" id="{9D995666-B06A-4836-9922-E985E01B20B8}"/>
                </a:ext>
              </a:extLst>
            </p:cNvPr>
            <p:cNvGrpSpPr/>
            <p:nvPr/>
          </p:nvGrpSpPr>
          <p:grpSpPr>
            <a:xfrm>
              <a:off x="4397494" y="5497803"/>
              <a:ext cx="1324114" cy="647488"/>
              <a:chOff x="4397494" y="5497803"/>
              <a:chExt cx="1324114" cy="647488"/>
            </a:xfrm>
          </p:grpSpPr>
          <p:sp>
            <p:nvSpPr>
              <p:cNvPr id="202" name="Rectangle 201">
                <a:extLst>
                  <a:ext uri="{FF2B5EF4-FFF2-40B4-BE49-F238E27FC236}">
                    <a16:creationId xmlns:a16="http://schemas.microsoft.com/office/drawing/2014/main" id="{7A67E9A1-6A2E-4D7F-80A5-83842FFA9FAB}"/>
                  </a:ext>
                </a:extLst>
              </p:cNvPr>
              <p:cNvSpPr/>
              <p:nvPr/>
            </p:nvSpPr>
            <p:spPr bwMode="auto">
              <a:xfrm>
                <a:off x="4511000" y="5599871"/>
                <a:ext cx="1210608" cy="545420"/>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Dev </a:t>
                </a:r>
                <a:r>
                  <a:rPr kumimoji="0" lang="en-US" sz="9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sym typeface="Wingdings" panose="05000000000000000000" pitchFamily="2" charset="2"/>
                  </a:rPr>
                  <a:t> Test  Prod</a:t>
                </a:r>
                <a:endParaRPr kumimoji="0" lang="en-US" sz="9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201" name="Rectangle 200">
                <a:extLst>
                  <a:ext uri="{FF2B5EF4-FFF2-40B4-BE49-F238E27FC236}">
                    <a16:creationId xmlns:a16="http://schemas.microsoft.com/office/drawing/2014/main" id="{E167226F-054F-433A-96F6-A5A607575515}"/>
                  </a:ext>
                </a:extLst>
              </p:cNvPr>
              <p:cNvSpPr/>
              <p:nvPr/>
            </p:nvSpPr>
            <p:spPr bwMode="auto">
              <a:xfrm>
                <a:off x="4454247" y="5547040"/>
                <a:ext cx="1210608" cy="545420"/>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Dev </a:t>
                </a:r>
                <a:r>
                  <a:rPr kumimoji="0" lang="en-US" sz="9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sym typeface="Wingdings" panose="05000000000000000000" pitchFamily="2" charset="2"/>
                  </a:rPr>
                  <a:t> Test  Prod</a:t>
                </a:r>
                <a:endParaRPr kumimoji="0" lang="en-US" sz="9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83" name="Group 82">
                <a:extLst>
                  <a:ext uri="{FF2B5EF4-FFF2-40B4-BE49-F238E27FC236}">
                    <a16:creationId xmlns:a16="http://schemas.microsoft.com/office/drawing/2014/main" id="{FECEC542-11A5-401A-A665-A6A2724F411C}"/>
                  </a:ext>
                </a:extLst>
              </p:cNvPr>
              <p:cNvGrpSpPr/>
              <p:nvPr/>
            </p:nvGrpSpPr>
            <p:grpSpPr>
              <a:xfrm>
                <a:off x="4397494" y="5497803"/>
                <a:ext cx="1210608" cy="545420"/>
                <a:chOff x="4397494" y="5497803"/>
                <a:chExt cx="1210608" cy="545420"/>
              </a:xfrm>
            </p:grpSpPr>
            <p:grpSp>
              <p:nvGrpSpPr>
                <p:cNvPr id="273" name="Group 272">
                  <a:extLst>
                    <a:ext uri="{FF2B5EF4-FFF2-40B4-BE49-F238E27FC236}">
                      <a16:creationId xmlns:a16="http://schemas.microsoft.com/office/drawing/2014/main" id="{9E81E9D7-F457-4E91-8433-83300390ED1E}"/>
                    </a:ext>
                  </a:extLst>
                </p:cNvPr>
                <p:cNvGrpSpPr/>
                <p:nvPr/>
              </p:nvGrpSpPr>
              <p:grpSpPr>
                <a:xfrm>
                  <a:off x="4397494" y="5497803"/>
                  <a:ext cx="1210608" cy="545420"/>
                  <a:chOff x="6641989" y="4846191"/>
                  <a:chExt cx="1180514" cy="590688"/>
                </a:xfrm>
              </p:grpSpPr>
              <p:sp>
                <p:nvSpPr>
                  <p:cNvPr id="65" name="Rectangle 64">
                    <a:extLst>
                      <a:ext uri="{FF2B5EF4-FFF2-40B4-BE49-F238E27FC236}">
                        <a16:creationId xmlns:a16="http://schemas.microsoft.com/office/drawing/2014/main" id="{DE745B7E-3A7C-4DF0-AE29-99931220C21B}"/>
                      </a:ext>
                    </a:extLst>
                  </p:cNvPr>
                  <p:cNvSpPr/>
                  <p:nvPr/>
                </p:nvSpPr>
                <p:spPr bwMode="auto">
                  <a:xfrm>
                    <a:off x="6729800" y="4907163"/>
                    <a:ext cx="1013106" cy="31242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PaaS Apps</a:t>
                    </a:r>
                  </a:p>
                </p:txBody>
              </p:sp>
              <p:sp>
                <p:nvSpPr>
                  <p:cNvPr id="64" name="Rectangle 63">
                    <a:extLst>
                      <a:ext uri="{FF2B5EF4-FFF2-40B4-BE49-F238E27FC236}">
                        <a16:creationId xmlns:a16="http://schemas.microsoft.com/office/drawing/2014/main" id="{B0D42FEA-0FC3-4566-92E4-0242EBFDE9C2}"/>
                      </a:ext>
                    </a:extLst>
                  </p:cNvPr>
                  <p:cNvSpPr/>
                  <p:nvPr/>
                </p:nvSpPr>
                <p:spPr bwMode="auto">
                  <a:xfrm>
                    <a:off x="6641989" y="4846191"/>
                    <a:ext cx="1180514" cy="590688"/>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Dev </a:t>
                    </a:r>
                    <a:r>
                      <a:rPr kumimoji="0" lang="en-US" sz="9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sym typeface="Wingdings" panose="05000000000000000000" pitchFamily="2" charset="2"/>
                      </a:rPr>
                      <a:t> Test  Prod</a:t>
                    </a:r>
                    <a:endParaRPr kumimoji="0" lang="en-US" sz="9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sp>
              <p:nvSpPr>
                <p:cNvPr id="231" name="Rectangle 230">
                  <a:extLst>
                    <a:ext uri="{FF2B5EF4-FFF2-40B4-BE49-F238E27FC236}">
                      <a16:creationId xmlns:a16="http://schemas.microsoft.com/office/drawing/2014/main" id="{0E591C3C-16DB-4C19-AFAF-459FF32CF6A3}"/>
                    </a:ext>
                  </a:extLst>
                </p:cNvPr>
                <p:cNvSpPr/>
                <p:nvPr/>
              </p:nvSpPr>
              <p:spPr bwMode="auto">
                <a:xfrm>
                  <a:off x="4508692" y="5577523"/>
                  <a:ext cx="986985" cy="24163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Application(s)</a:t>
                  </a:r>
                </a:p>
              </p:txBody>
            </p:sp>
          </p:grpSp>
        </p:grpSp>
      </p:grpSp>
      <p:grpSp>
        <p:nvGrpSpPr>
          <p:cNvPr id="11" name="Group 10">
            <a:extLst>
              <a:ext uri="{FF2B5EF4-FFF2-40B4-BE49-F238E27FC236}">
                <a16:creationId xmlns:a16="http://schemas.microsoft.com/office/drawing/2014/main" id="{630EDF6F-5037-445D-B366-1368F83E305A}"/>
              </a:ext>
            </a:extLst>
          </p:cNvPr>
          <p:cNvGrpSpPr/>
          <p:nvPr/>
        </p:nvGrpSpPr>
        <p:grpSpPr>
          <a:xfrm>
            <a:off x="2541018" y="3448851"/>
            <a:ext cx="1636605" cy="2696439"/>
            <a:chOff x="2541018" y="3448851"/>
            <a:chExt cx="1636605" cy="2696439"/>
          </a:xfrm>
        </p:grpSpPr>
        <p:grpSp>
          <p:nvGrpSpPr>
            <p:cNvPr id="52" name="Group 51">
              <a:extLst>
                <a:ext uri="{FF2B5EF4-FFF2-40B4-BE49-F238E27FC236}">
                  <a16:creationId xmlns:a16="http://schemas.microsoft.com/office/drawing/2014/main" id="{D6246FF1-13CE-4EBD-8B8B-135544B62C8E}"/>
                </a:ext>
              </a:extLst>
            </p:cNvPr>
            <p:cNvGrpSpPr/>
            <p:nvPr/>
          </p:nvGrpSpPr>
          <p:grpSpPr>
            <a:xfrm>
              <a:off x="2541018" y="3448851"/>
              <a:ext cx="1631580" cy="2696439"/>
              <a:chOff x="2541018" y="3448851"/>
              <a:chExt cx="1631580" cy="2696439"/>
            </a:xfrm>
          </p:grpSpPr>
          <p:grpSp>
            <p:nvGrpSpPr>
              <p:cNvPr id="51" name="Group 50">
                <a:extLst>
                  <a:ext uri="{FF2B5EF4-FFF2-40B4-BE49-F238E27FC236}">
                    <a16:creationId xmlns:a16="http://schemas.microsoft.com/office/drawing/2014/main" id="{DA211D22-5DAA-4FC3-9469-49A3EC13B940}"/>
                  </a:ext>
                </a:extLst>
              </p:cNvPr>
              <p:cNvGrpSpPr/>
              <p:nvPr/>
            </p:nvGrpSpPr>
            <p:grpSpPr>
              <a:xfrm>
                <a:off x="2571100" y="3448851"/>
                <a:ext cx="1600200" cy="320040"/>
                <a:chOff x="2541018" y="3810933"/>
                <a:chExt cx="1600200" cy="320040"/>
              </a:xfrm>
            </p:grpSpPr>
            <p:sp>
              <p:nvSpPr>
                <p:cNvPr id="9" name="Rectangle 8">
                  <a:extLst>
                    <a:ext uri="{FF2B5EF4-FFF2-40B4-BE49-F238E27FC236}">
                      <a16:creationId xmlns:a16="http://schemas.microsoft.com/office/drawing/2014/main" id="{00A25516-C720-477E-A64A-BC1D5226922F}"/>
                    </a:ext>
                  </a:extLst>
                </p:cNvPr>
                <p:cNvSpPr/>
                <p:nvPr/>
              </p:nvSpPr>
              <p:spPr bwMode="auto">
                <a:xfrm>
                  <a:off x="2541018" y="3810933"/>
                  <a:ext cx="1600200" cy="320040"/>
                </a:xfrm>
                <a:prstGeom prst="rect">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Core Services</a:t>
                  </a:r>
                </a:p>
              </p:txBody>
            </p:sp>
            <p:pic>
              <p:nvPicPr>
                <p:cNvPr id="6" name="Graphic 5">
                  <a:extLst>
                    <a:ext uri="{FF2B5EF4-FFF2-40B4-BE49-F238E27FC236}">
                      <a16:creationId xmlns:a16="http://schemas.microsoft.com/office/drawing/2014/main" id="{0F0FB948-160A-4BF3-90EB-8D4809AD79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83648" y="3899516"/>
                  <a:ext cx="171450" cy="142875"/>
                </a:xfrm>
                <a:prstGeom prst="rect">
                  <a:avLst/>
                </a:prstGeom>
              </p:spPr>
            </p:pic>
          </p:grpSp>
          <p:grpSp>
            <p:nvGrpSpPr>
              <p:cNvPr id="30" name="Group 29">
                <a:extLst>
                  <a:ext uri="{FF2B5EF4-FFF2-40B4-BE49-F238E27FC236}">
                    <a16:creationId xmlns:a16="http://schemas.microsoft.com/office/drawing/2014/main" id="{91DFCDC1-9900-42E8-A05F-6ADF3ED5F2D5}"/>
                  </a:ext>
                </a:extLst>
              </p:cNvPr>
              <p:cNvGrpSpPr/>
              <p:nvPr/>
            </p:nvGrpSpPr>
            <p:grpSpPr>
              <a:xfrm>
                <a:off x="2571768" y="4011042"/>
                <a:ext cx="1600830" cy="315612"/>
                <a:chOff x="2571768" y="4011042"/>
                <a:chExt cx="1600830" cy="315612"/>
              </a:xfrm>
            </p:grpSpPr>
            <p:sp>
              <p:nvSpPr>
                <p:cNvPr id="144" name="Rectangle 143">
                  <a:extLst>
                    <a:ext uri="{FF2B5EF4-FFF2-40B4-BE49-F238E27FC236}">
                      <a16:creationId xmlns:a16="http://schemas.microsoft.com/office/drawing/2014/main" id="{51CABDB5-A5E5-4D16-B432-559C751CF91B}"/>
                    </a:ext>
                  </a:extLst>
                </p:cNvPr>
                <p:cNvSpPr/>
                <p:nvPr/>
              </p:nvSpPr>
              <p:spPr bwMode="auto">
                <a:xfrm>
                  <a:off x="2766761" y="4101071"/>
                  <a:ext cx="1405837"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43" name="Rectangle 142">
                  <a:extLst>
                    <a:ext uri="{FF2B5EF4-FFF2-40B4-BE49-F238E27FC236}">
                      <a16:creationId xmlns:a16="http://schemas.microsoft.com/office/drawing/2014/main" id="{6CDF1753-5AAC-44DD-9D45-EE2D2414340B}"/>
                    </a:ext>
                  </a:extLst>
                </p:cNvPr>
                <p:cNvSpPr/>
                <p:nvPr/>
              </p:nvSpPr>
              <p:spPr bwMode="auto">
                <a:xfrm>
                  <a:off x="2703350" y="4071062"/>
                  <a:ext cx="1405837"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42" name="Rectangle 141">
                  <a:extLst>
                    <a:ext uri="{FF2B5EF4-FFF2-40B4-BE49-F238E27FC236}">
                      <a16:creationId xmlns:a16="http://schemas.microsoft.com/office/drawing/2014/main" id="{4953DA41-A0A2-4AAB-922C-3A3F2DA10750}"/>
                    </a:ext>
                  </a:extLst>
                </p:cNvPr>
                <p:cNvSpPr/>
                <p:nvPr/>
              </p:nvSpPr>
              <p:spPr bwMode="auto">
                <a:xfrm>
                  <a:off x="2637559" y="4041052"/>
                  <a:ext cx="1405837"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139" name="Group 138">
                  <a:extLst>
                    <a:ext uri="{FF2B5EF4-FFF2-40B4-BE49-F238E27FC236}">
                      <a16:creationId xmlns:a16="http://schemas.microsoft.com/office/drawing/2014/main" id="{B54CCA68-06B1-4FF1-80E4-1A1622B5B823}"/>
                    </a:ext>
                  </a:extLst>
                </p:cNvPr>
                <p:cNvGrpSpPr/>
                <p:nvPr/>
              </p:nvGrpSpPr>
              <p:grpSpPr>
                <a:xfrm>
                  <a:off x="2571768" y="4011042"/>
                  <a:ext cx="1405837" cy="225583"/>
                  <a:chOff x="2571768" y="3851558"/>
                  <a:chExt cx="1405837" cy="225583"/>
                </a:xfrm>
              </p:grpSpPr>
              <p:sp>
                <p:nvSpPr>
                  <p:cNvPr id="140" name="Rectangle 139">
                    <a:extLst>
                      <a:ext uri="{FF2B5EF4-FFF2-40B4-BE49-F238E27FC236}">
                        <a16:creationId xmlns:a16="http://schemas.microsoft.com/office/drawing/2014/main" id="{3938EB7E-81E6-4C45-BE60-A928605D2F09}"/>
                      </a:ext>
                    </a:extLst>
                  </p:cNvPr>
                  <p:cNvSpPr/>
                  <p:nvPr/>
                </p:nvSpPr>
                <p:spPr bwMode="auto">
                  <a:xfrm>
                    <a:off x="2571768" y="3851558"/>
                    <a:ext cx="1405837"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Core Services</a:t>
                    </a:r>
                  </a:p>
                </p:txBody>
              </p:sp>
              <p:pic>
                <p:nvPicPr>
                  <p:cNvPr id="141" name="Graphic 140">
                    <a:extLst>
                      <a:ext uri="{FF2B5EF4-FFF2-40B4-BE49-F238E27FC236}">
                        <a16:creationId xmlns:a16="http://schemas.microsoft.com/office/drawing/2014/main" id="{4D35931B-FE5B-4DDC-A5D5-EEA951C577B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13730" y="3899515"/>
                    <a:ext cx="171450" cy="142875"/>
                  </a:xfrm>
                  <a:prstGeom prst="rect">
                    <a:avLst/>
                  </a:prstGeom>
                </p:spPr>
              </p:pic>
            </p:grpSp>
          </p:grpSp>
          <p:grpSp>
            <p:nvGrpSpPr>
              <p:cNvPr id="45" name="Group 44">
                <a:extLst>
                  <a:ext uri="{FF2B5EF4-FFF2-40B4-BE49-F238E27FC236}">
                    <a16:creationId xmlns:a16="http://schemas.microsoft.com/office/drawing/2014/main" id="{DE640A41-7410-4B18-A169-4A6D789CECB0}"/>
                  </a:ext>
                </a:extLst>
              </p:cNvPr>
              <p:cNvGrpSpPr/>
              <p:nvPr/>
            </p:nvGrpSpPr>
            <p:grpSpPr>
              <a:xfrm>
                <a:off x="2541018" y="5497802"/>
                <a:ext cx="750459" cy="647488"/>
                <a:chOff x="2541018" y="5497802"/>
                <a:chExt cx="750459" cy="647488"/>
              </a:xfrm>
            </p:grpSpPr>
            <p:sp>
              <p:nvSpPr>
                <p:cNvPr id="196" name="Rectangle 195">
                  <a:extLst>
                    <a:ext uri="{FF2B5EF4-FFF2-40B4-BE49-F238E27FC236}">
                      <a16:creationId xmlns:a16="http://schemas.microsoft.com/office/drawing/2014/main" id="{4EEFFCA4-1DDB-485C-87CF-C64E2290BFAA}"/>
                    </a:ext>
                  </a:extLst>
                </p:cNvPr>
                <p:cNvSpPr/>
                <p:nvPr/>
              </p:nvSpPr>
              <p:spPr bwMode="auto">
                <a:xfrm>
                  <a:off x="2650631" y="5608341"/>
                  <a:ext cx="640846" cy="53694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95" name="Rectangle 194">
                  <a:extLst>
                    <a:ext uri="{FF2B5EF4-FFF2-40B4-BE49-F238E27FC236}">
                      <a16:creationId xmlns:a16="http://schemas.microsoft.com/office/drawing/2014/main" id="{76DF3DA8-F212-4F18-B92D-B91F5D2C1D94}"/>
                    </a:ext>
                  </a:extLst>
                </p:cNvPr>
                <p:cNvSpPr/>
                <p:nvPr/>
              </p:nvSpPr>
              <p:spPr bwMode="auto">
                <a:xfrm>
                  <a:off x="2592769" y="5551556"/>
                  <a:ext cx="640846" cy="53694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 name="Rectangle 2">
                  <a:extLst>
                    <a:ext uri="{FF2B5EF4-FFF2-40B4-BE49-F238E27FC236}">
                      <a16:creationId xmlns:a16="http://schemas.microsoft.com/office/drawing/2014/main" id="{3EA7672F-A3E6-4E1C-BE04-7C46A3FFCB0A}"/>
                    </a:ext>
                  </a:extLst>
                </p:cNvPr>
                <p:cNvSpPr/>
                <p:nvPr/>
              </p:nvSpPr>
              <p:spPr bwMode="auto">
                <a:xfrm>
                  <a:off x="2541018" y="5497802"/>
                  <a:ext cx="641141" cy="53694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Intranet</a:t>
                  </a:r>
                </a:p>
              </p:txBody>
            </p:sp>
          </p:grpSp>
          <p:grpSp>
            <p:nvGrpSpPr>
              <p:cNvPr id="46" name="Group 45">
                <a:extLst>
                  <a:ext uri="{FF2B5EF4-FFF2-40B4-BE49-F238E27FC236}">
                    <a16:creationId xmlns:a16="http://schemas.microsoft.com/office/drawing/2014/main" id="{F81A38C1-5B6F-4086-B76A-9432FD2FFD76}"/>
                  </a:ext>
                </a:extLst>
              </p:cNvPr>
              <p:cNvGrpSpPr/>
              <p:nvPr/>
            </p:nvGrpSpPr>
            <p:grpSpPr>
              <a:xfrm>
                <a:off x="3417436" y="5497802"/>
                <a:ext cx="748577" cy="647488"/>
                <a:chOff x="3417436" y="5497802"/>
                <a:chExt cx="748577" cy="647488"/>
              </a:xfrm>
            </p:grpSpPr>
            <p:sp>
              <p:nvSpPr>
                <p:cNvPr id="197" name="Rectangle 196">
                  <a:extLst>
                    <a:ext uri="{FF2B5EF4-FFF2-40B4-BE49-F238E27FC236}">
                      <a16:creationId xmlns:a16="http://schemas.microsoft.com/office/drawing/2014/main" id="{835E4CC9-F3DF-4DD1-AF96-3ED92FA996AD}"/>
                    </a:ext>
                  </a:extLst>
                </p:cNvPr>
                <p:cNvSpPr/>
                <p:nvPr/>
              </p:nvSpPr>
              <p:spPr bwMode="auto">
                <a:xfrm>
                  <a:off x="3525167" y="5608341"/>
                  <a:ext cx="640846" cy="53694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98" name="Rectangle 197">
                  <a:extLst>
                    <a:ext uri="{FF2B5EF4-FFF2-40B4-BE49-F238E27FC236}">
                      <a16:creationId xmlns:a16="http://schemas.microsoft.com/office/drawing/2014/main" id="{5849DD7F-69B3-4913-859C-0FC6F8EBB443}"/>
                    </a:ext>
                  </a:extLst>
                </p:cNvPr>
                <p:cNvSpPr/>
                <p:nvPr/>
              </p:nvSpPr>
              <p:spPr bwMode="auto">
                <a:xfrm>
                  <a:off x="3467305" y="5551556"/>
                  <a:ext cx="640846" cy="53694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04" name="Rectangle 103">
                  <a:extLst>
                    <a:ext uri="{FF2B5EF4-FFF2-40B4-BE49-F238E27FC236}">
                      <a16:creationId xmlns:a16="http://schemas.microsoft.com/office/drawing/2014/main" id="{3A8F2C6B-D750-451C-90DC-7CE67223A718}"/>
                    </a:ext>
                  </a:extLst>
                </p:cNvPr>
                <p:cNvSpPr/>
                <p:nvPr/>
              </p:nvSpPr>
              <p:spPr bwMode="auto">
                <a:xfrm>
                  <a:off x="3417436" y="5497802"/>
                  <a:ext cx="607166" cy="53694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Primary Extranet</a:t>
                  </a:r>
                </a:p>
              </p:txBody>
            </p:sp>
          </p:grpSp>
        </p:grpSp>
        <mc:AlternateContent xmlns:mc="http://schemas.openxmlformats.org/markup-compatibility/2006" xmlns:psez="http://schemas.microsoft.com/office/powerpoint/2016/sectionzoom">
          <mc:Choice Requires="psez">
            <p:graphicFrame>
              <p:nvGraphicFramePr>
                <p:cNvPr id="8" name="Section Zoom 7">
                  <a:extLst>
                    <a:ext uri="{FF2B5EF4-FFF2-40B4-BE49-F238E27FC236}">
                      <a16:creationId xmlns:a16="http://schemas.microsoft.com/office/drawing/2014/main" id="{DF5980FD-B8DF-4C44-A5DF-1560A29BA87F}"/>
                    </a:ext>
                  </a:extLst>
                </p:cNvPr>
                <p:cNvGraphicFramePr>
                  <a:graphicFrameLocks noChangeAspect="1"/>
                </p:cNvGraphicFramePr>
                <p:nvPr>
                  <p:extLst>
                    <p:ext uri="{D42A27DB-BD31-4B8C-83A1-F6EECF244321}">
                      <p14:modId xmlns:p14="http://schemas.microsoft.com/office/powerpoint/2010/main" val="3419303517"/>
                    </p:ext>
                  </p:extLst>
                </p:nvPr>
              </p:nvGraphicFramePr>
              <p:xfrm>
                <a:off x="2573415" y="4480750"/>
                <a:ext cx="1604208" cy="902367"/>
              </p:xfrm>
              <a:graphic>
                <a:graphicData uri="http://schemas.microsoft.com/office/powerpoint/2016/sectionzoom">
                  <psez:sectionZm>
                    <psez:sectionZmObj sectionId="{40C4EE0A-E022-409A-BC79-1ED00BE60235}">
                      <psez:zmPr id="{093542C2-074E-4B1E-ADA9-6301642773B8}" transitionDur="1000">
                        <p166:blipFill xmlns:p166="http://schemas.microsoft.com/office/powerpoint/2016/6/main">
                          <a:blip r:embed="rId14"/>
                          <a:stretch>
                            <a:fillRect/>
                          </a:stretch>
                        </p166:blipFill>
                        <p166:spPr xmlns:p166="http://schemas.microsoft.com/office/powerpoint/2016/6/main">
                          <a:xfrm>
                            <a:off x="0" y="0"/>
                            <a:ext cx="1604208" cy="902367"/>
                          </a:xfrm>
                          <a:prstGeom prst="rect">
                            <a:avLst/>
                          </a:prstGeom>
                          <a:solidFill>
                            <a:schemeClr val="bg1"/>
                          </a:solidFill>
                          <a:ln w="19050">
                            <a:solidFill>
                              <a:schemeClr val="accent5">
                                <a:lumMod val="75000"/>
                              </a:schemeClr>
                            </a:solidFill>
                          </a:ln>
                        </p166:spPr>
                      </psez:zmPr>
                    </psez:sectionZmObj>
                  </psez:sectionZm>
                </a:graphicData>
              </a:graphic>
            </p:graphicFrame>
          </mc:Choice>
          <mc:Fallback xmlns="">
            <p:pic>
              <p:nvPicPr>
                <p:cNvPr id="8" name="Section Zoom 7">
                  <a:hlinkClick r:id="rId19" action="ppaction://hlinksldjump"/>
                  <a:extLst>
                    <a:ext uri="{FF2B5EF4-FFF2-40B4-BE49-F238E27FC236}">
                      <a16:creationId xmlns:a16="http://schemas.microsoft.com/office/drawing/2014/main" id="{DF5980FD-B8DF-4C44-A5DF-1560A29BA87F}"/>
                    </a:ext>
                  </a:extLst>
                </p:cNvPr>
                <p:cNvPicPr>
                  <a:picLocks noGrp="1" noRot="1" noChangeAspect="1" noMove="1" noResize="1" noEditPoints="1" noAdjustHandles="1" noChangeArrowheads="1" noChangeShapeType="1"/>
                </p:cNvPicPr>
                <p:nvPr/>
              </p:nvPicPr>
              <p:blipFill>
                <a:blip r:embed="rId20"/>
                <a:stretch>
                  <a:fillRect/>
                </a:stretch>
              </p:blipFill>
              <p:spPr>
                <a:xfrm>
                  <a:off x="2573415" y="4480750"/>
                  <a:ext cx="1604208" cy="902367"/>
                </a:xfrm>
                <a:prstGeom prst="rect">
                  <a:avLst/>
                </a:prstGeom>
                <a:solidFill>
                  <a:schemeClr val="bg1"/>
                </a:solidFill>
                <a:ln w="19050">
                  <a:solidFill>
                    <a:schemeClr val="accent5">
                      <a:lumMod val="75000"/>
                    </a:schemeClr>
                  </a:solidFill>
                </a:ln>
              </p:spPr>
            </p:pic>
          </mc:Fallback>
        </mc:AlternateContent>
      </p:grpSp>
      <mc:AlternateContent xmlns:mc="http://schemas.openxmlformats.org/markup-compatibility/2006" xmlns:pslz="http://schemas.microsoft.com/office/powerpoint/2016/slidezoom">
        <mc:Choice Requires="pslz">
          <p:graphicFrame>
            <p:nvGraphicFramePr>
              <p:cNvPr id="20" name="Slide Zoom 19">
                <a:extLst>
                  <a:ext uri="{FF2B5EF4-FFF2-40B4-BE49-F238E27FC236}">
                    <a16:creationId xmlns:a16="http://schemas.microsoft.com/office/drawing/2014/main" id="{D65ADFC1-0CA6-418E-8C29-84E853F9992F}"/>
                  </a:ext>
                </a:extLst>
              </p:cNvPr>
              <p:cNvGraphicFramePr>
                <a:graphicFrameLocks noChangeAspect="1"/>
              </p:cNvGraphicFramePr>
              <p:nvPr>
                <p:extLst>
                  <p:ext uri="{D42A27DB-BD31-4B8C-83A1-F6EECF244321}">
                    <p14:modId xmlns:p14="http://schemas.microsoft.com/office/powerpoint/2010/main" val="4104038875"/>
                  </p:ext>
                </p:extLst>
              </p:nvPr>
            </p:nvGraphicFramePr>
            <p:xfrm>
              <a:off x="942584" y="3154675"/>
              <a:ext cx="1030133" cy="579450"/>
            </p:xfrm>
            <a:graphic>
              <a:graphicData uri="http://schemas.microsoft.com/office/powerpoint/2016/slidezoom">
                <pslz:sldZm>
                  <pslz:sldZmObj sldId="4681" cId="3747821708">
                    <pslz:zmPr id="{5B838529-9C30-4EF7-B8F5-BD5744E6E5B7}" returnToParent="0" transitionDur="1000">
                      <p166:blipFill xmlns:p166="http://schemas.microsoft.com/office/powerpoint/2016/6/main">
                        <a:blip r:embed="rId21"/>
                        <a:stretch>
                          <a:fillRect/>
                        </a:stretch>
                      </p166:blipFill>
                      <p166:spPr xmlns:p166="http://schemas.microsoft.com/office/powerpoint/2016/6/main">
                        <a:xfrm>
                          <a:off x="0" y="0"/>
                          <a:ext cx="1030133" cy="579450"/>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166:spPr>
                    </pslz:zmPr>
                  </pslz:sldZmObj>
                </pslz:sldZm>
              </a:graphicData>
            </a:graphic>
          </p:graphicFrame>
        </mc:Choice>
        <mc:Fallback xmlns="">
          <p:pic>
            <p:nvPicPr>
              <p:cNvPr id="20" name="Slide Zoom 19">
                <a:extLst>
                  <a:ext uri="{FF2B5EF4-FFF2-40B4-BE49-F238E27FC236}">
                    <a16:creationId xmlns:a16="http://schemas.microsoft.com/office/drawing/2014/main" id="{D65ADFC1-0CA6-418E-8C29-84E853F9992F}"/>
                  </a:ext>
                </a:extLst>
              </p:cNvPr>
              <p:cNvPicPr>
                <a:picLocks noGrp="1" noRot="1" noChangeAspect="1" noMove="1" noResize="1" noEditPoints="1" noAdjustHandles="1" noChangeArrowheads="1" noChangeShapeType="1"/>
              </p:cNvPicPr>
              <p:nvPr/>
            </p:nvPicPr>
            <p:blipFill>
              <a:blip r:embed="rId22"/>
              <a:stretch>
                <a:fillRect/>
              </a:stretch>
            </p:blipFill>
            <p:spPr>
              <a:xfrm>
                <a:off x="942584" y="3154675"/>
                <a:ext cx="1030133" cy="579450"/>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pic>
        </mc:Fallback>
      </mc:AlternateContent>
    </p:spTree>
    <p:extLst>
      <p:ext uri="{BB962C8B-B14F-4D97-AF65-F5344CB8AC3E}">
        <p14:creationId xmlns:p14="http://schemas.microsoft.com/office/powerpoint/2010/main" val="979160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left)">
                                      <p:cBhvr>
                                        <p:cTn id="11" dur="500"/>
                                        <p:tgtEl>
                                          <p:spTgt spid="5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83"/>
                                        </p:tgtEl>
                                        <p:attrNameLst>
                                          <p:attrName>style.visibility</p:attrName>
                                        </p:attrNameLst>
                                      </p:cBhvr>
                                      <p:to>
                                        <p:strVal val="visible"/>
                                      </p:to>
                                    </p:set>
                                    <p:animEffect transition="in" filter="wipe(left)">
                                      <p:cBhvr>
                                        <p:cTn id="15" dur="500"/>
                                        <p:tgtEl>
                                          <p:spTgt spid="28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500"/>
                                        <p:tgtEl>
                                          <p:spTgt spid="90"/>
                                        </p:tgtEl>
                                      </p:cBhvr>
                                    </p:animEffect>
                                  </p:childTnLst>
                                </p:cTn>
                              </p:par>
                            </p:childTnLst>
                          </p:cTn>
                        </p:par>
                        <p:par>
                          <p:cTn id="21" fill="hold">
                            <p:stCondLst>
                              <p:cond delay="500"/>
                            </p:stCondLst>
                            <p:childTnLst>
                              <p:par>
                                <p:cTn id="22" presetID="16" presetClass="entr" presetSubtype="37" fill="hold" nodeType="after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barn(outVertical)">
                                      <p:cBhvr>
                                        <p:cTn id="24" dur="500"/>
                                        <p:tgtEl>
                                          <p:spTgt spid="4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89"/>
                                        </p:tgtEl>
                                        <p:attrNameLst>
                                          <p:attrName>style.visibility</p:attrName>
                                        </p:attrNameLst>
                                      </p:cBhvr>
                                      <p:to>
                                        <p:strVal val="visible"/>
                                      </p:to>
                                    </p:set>
                                    <p:animEffect transition="in" filter="fade">
                                      <p:cBhvr>
                                        <p:cTn id="27" dur="500"/>
                                        <p:tgtEl>
                                          <p:spTgt spid="289"/>
                                        </p:tgtEl>
                                      </p:cBhvr>
                                    </p:animEffect>
                                  </p:childTnLst>
                                </p:cTn>
                              </p:par>
                            </p:childTnLst>
                          </p:cTn>
                        </p:par>
                        <p:par>
                          <p:cTn id="28" fill="hold">
                            <p:stCondLst>
                              <p:cond delay="1000"/>
                            </p:stCondLst>
                            <p:childTnLst>
                              <p:par>
                                <p:cTn id="29" presetID="22" presetClass="entr" presetSubtype="1" fill="hold" nodeType="afterEffect">
                                  <p:stCondLst>
                                    <p:cond delay="0"/>
                                  </p:stCondLst>
                                  <p:childTnLst>
                                    <p:set>
                                      <p:cBhvr>
                                        <p:cTn id="30" dur="1" fill="hold">
                                          <p:stCondLst>
                                            <p:cond delay="0"/>
                                          </p:stCondLst>
                                        </p:cTn>
                                        <p:tgtEl>
                                          <p:spTgt spid="277"/>
                                        </p:tgtEl>
                                        <p:attrNameLst>
                                          <p:attrName>style.visibility</p:attrName>
                                        </p:attrNameLst>
                                      </p:cBhvr>
                                      <p:to>
                                        <p:strVal val="visible"/>
                                      </p:to>
                                    </p:set>
                                    <p:animEffect transition="in" filter="wipe(up)">
                                      <p:cBhvr>
                                        <p:cTn id="31" dur="500"/>
                                        <p:tgtEl>
                                          <p:spTgt spid="277"/>
                                        </p:tgtEl>
                                      </p:cBhvr>
                                    </p:animEffect>
                                  </p:childTnLst>
                                </p:cTn>
                              </p:par>
                            </p:childTnLst>
                          </p:cTn>
                        </p:par>
                        <p:par>
                          <p:cTn id="32" fill="hold">
                            <p:stCondLst>
                              <p:cond delay="1500"/>
                            </p:stCondLst>
                            <p:childTnLst>
                              <p:par>
                                <p:cTn id="33" presetID="16" presetClass="entr" presetSubtype="37" fill="hold" nodeType="afterEffect">
                                  <p:stCondLst>
                                    <p:cond delay="0"/>
                                  </p:stCondLst>
                                  <p:childTnLst>
                                    <p:set>
                                      <p:cBhvr>
                                        <p:cTn id="34" dur="1" fill="hold">
                                          <p:stCondLst>
                                            <p:cond delay="0"/>
                                          </p:stCondLst>
                                        </p:cTn>
                                        <p:tgtEl>
                                          <p:spTgt spid="82"/>
                                        </p:tgtEl>
                                        <p:attrNameLst>
                                          <p:attrName>style.visibility</p:attrName>
                                        </p:attrNameLst>
                                      </p:cBhvr>
                                      <p:to>
                                        <p:strVal val="visible"/>
                                      </p:to>
                                    </p:set>
                                    <p:animEffect transition="in" filter="barn(outVertical)">
                                      <p:cBhvr>
                                        <p:cTn id="35" dur="500"/>
                                        <p:tgtEl>
                                          <p:spTgt spid="8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up)">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89"/>
                                        </p:tgtEl>
                                        <p:attrNameLst>
                                          <p:attrName>style.visibility</p:attrName>
                                        </p:attrNameLst>
                                      </p:cBhvr>
                                      <p:to>
                                        <p:strVal val="visible"/>
                                      </p:to>
                                    </p:set>
                                    <p:animEffect transition="in" filter="wipe(up)">
                                      <p:cBhvr>
                                        <p:cTn id="45" dur="500"/>
                                        <p:tgtEl>
                                          <p:spTgt spid="89"/>
                                        </p:tgtEl>
                                      </p:cBhvr>
                                    </p:animEffect>
                                  </p:childTnLst>
                                </p:cTn>
                              </p:par>
                            </p:childTnLst>
                          </p:cTn>
                        </p:par>
                        <p:par>
                          <p:cTn id="46" fill="hold">
                            <p:stCondLst>
                              <p:cond delay="500"/>
                            </p:stCondLst>
                            <p:childTnLst>
                              <p:par>
                                <p:cTn id="47" presetID="22" presetClass="entr" presetSubtype="1" fill="hold" nodeType="afterEffect">
                                  <p:stCondLst>
                                    <p:cond delay="0"/>
                                  </p:stCondLst>
                                  <p:childTnLst>
                                    <p:set>
                                      <p:cBhvr>
                                        <p:cTn id="48" dur="1" fill="hold">
                                          <p:stCondLst>
                                            <p:cond delay="0"/>
                                          </p:stCondLst>
                                        </p:cTn>
                                        <p:tgtEl>
                                          <p:spTgt spid="278"/>
                                        </p:tgtEl>
                                        <p:attrNameLst>
                                          <p:attrName>style.visibility</p:attrName>
                                        </p:attrNameLst>
                                      </p:cBhvr>
                                      <p:to>
                                        <p:strVal val="visible"/>
                                      </p:to>
                                    </p:set>
                                    <p:animEffect transition="in" filter="wipe(up)">
                                      <p:cBhvr>
                                        <p:cTn id="49" dur="500"/>
                                        <p:tgtEl>
                                          <p:spTgt spid="278"/>
                                        </p:tgtEl>
                                      </p:cBhvr>
                                    </p:animEffect>
                                  </p:childTnLst>
                                </p:cTn>
                              </p:par>
                            </p:childTnLst>
                          </p:cTn>
                        </p:par>
                        <p:par>
                          <p:cTn id="50" fill="hold">
                            <p:stCondLst>
                              <p:cond delay="1000"/>
                            </p:stCondLst>
                            <p:childTnLst>
                              <p:par>
                                <p:cTn id="51" presetID="22" presetClass="entr" presetSubtype="1" fill="hold" nodeType="afterEffect">
                                  <p:stCondLst>
                                    <p:cond delay="0"/>
                                  </p:stCondLst>
                                  <p:childTnLst>
                                    <p:set>
                                      <p:cBhvr>
                                        <p:cTn id="52" dur="1" fill="hold">
                                          <p:stCondLst>
                                            <p:cond delay="0"/>
                                          </p:stCondLst>
                                        </p:cTn>
                                        <p:tgtEl>
                                          <p:spTgt spid="91"/>
                                        </p:tgtEl>
                                        <p:attrNameLst>
                                          <p:attrName>style.visibility</p:attrName>
                                        </p:attrNameLst>
                                      </p:cBhvr>
                                      <p:to>
                                        <p:strVal val="visible"/>
                                      </p:to>
                                    </p:set>
                                    <p:animEffect transition="in" filter="wipe(up)">
                                      <p:cBhvr>
                                        <p:cTn id="53" dur="500"/>
                                        <p:tgtEl>
                                          <p:spTgt spid="91"/>
                                        </p:tgtEl>
                                      </p:cBhvr>
                                    </p:animEffect>
                                  </p:childTnLst>
                                </p:cTn>
                              </p:par>
                            </p:childTnLst>
                          </p:cTn>
                        </p:par>
                        <p:par>
                          <p:cTn id="54" fill="hold">
                            <p:stCondLst>
                              <p:cond delay="1500"/>
                            </p:stCondLst>
                            <p:childTnLst>
                              <p:par>
                                <p:cTn id="55" presetID="22" presetClass="entr" presetSubtype="1" fill="hold" nodeType="afterEffect">
                                  <p:stCondLst>
                                    <p:cond delay="0"/>
                                  </p:stCondLst>
                                  <p:childTnLst>
                                    <p:set>
                                      <p:cBhvr>
                                        <p:cTn id="56" dur="1" fill="hold">
                                          <p:stCondLst>
                                            <p:cond delay="0"/>
                                          </p:stCondLst>
                                        </p:cTn>
                                        <p:tgtEl>
                                          <p:spTgt spid="279"/>
                                        </p:tgtEl>
                                        <p:attrNameLst>
                                          <p:attrName>style.visibility</p:attrName>
                                        </p:attrNameLst>
                                      </p:cBhvr>
                                      <p:to>
                                        <p:strVal val="visible"/>
                                      </p:to>
                                    </p:set>
                                    <p:animEffect transition="in" filter="wipe(up)">
                                      <p:cBhvr>
                                        <p:cTn id="57" dur="500"/>
                                        <p:tgtEl>
                                          <p:spTgt spid="279"/>
                                        </p:tgtEl>
                                      </p:cBhvr>
                                    </p:animEffect>
                                  </p:childTnLst>
                                </p:cTn>
                              </p:par>
                            </p:childTnLst>
                          </p:cTn>
                        </p:par>
                        <p:par>
                          <p:cTn id="58" fill="hold">
                            <p:stCondLst>
                              <p:cond delay="2000"/>
                            </p:stCondLst>
                            <p:childTnLst>
                              <p:par>
                                <p:cTn id="59" presetID="16" presetClass="entr" presetSubtype="37" fill="hold" nodeType="afterEffect">
                                  <p:stCondLst>
                                    <p:cond delay="0"/>
                                  </p:stCondLst>
                                  <p:childTnLst>
                                    <p:set>
                                      <p:cBhvr>
                                        <p:cTn id="60" dur="1" fill="hold">
                                          <p:stCondLst>
                                            <p:cond delay="0"/>
                                          </p:stCondLst>
                                        </p:cTn>
                                        <p:tgtEl>
                                          <p:spTgt spid="88"/>
                                        </p:tgtEl>
                                        <p:attrNameLst>
                                          <p:attrName>style.visibility</p:attrName>
                                        </p:attrNameLst>
                                      </p:cBhvr>
                                      <p:to>
                                        <p:strVal val="visible"/>
                                      </p:to>
                                    </p:set>
                                    <p:animEffect transition="in" filter="barn(outVertical)">
                                      <p:cBhvr>
                                        <p:cTn id="61" dur="500"/>
                                        <p:tgtEl>
                                          <p:spTgt spid="88"/>
                                        </p:tgtEl>
                                      </p:cBhvr>
                                    </p:animEffect>
                                  </p:childTnLst>
                                </p:cTn>
                              </p:par>
                            </p:childTnLst>
                          </p:cTn>
                        </p:par>
                        <p:par>
                          <p:cTn id="62" fill="hold">
                            <p:stCondLst>
                              <p:cond delay="2500"/>
                            </p:stCondLst>
                            <p:childTnLst>
                              <p:par>
                                <p:cTn id="63" presetID="22" presetClass="entr" presetSubtype="1" fill="hold" nodeType="afterEffect">
                                  <p:stCondLst>
                                    <p:cond delay="0"/>
                                  </p:stCondLst>
                                  <p:childTnLst>
                                    <p:set>
                                      <p:cBhvr>
                                        <p:cTn id="64" dur="1" fill="hold">
                                          <p:stCondLst>
                                            <p:cond delay="0"/>
                                          </p:stCondLst>
                                        </p:cTn>
                                        <p:tgtEl>
                                          <p:spTgt spid="97"/>
                                        </p:tgtEl>
                                        <p:attrNameLst>
                                          <p:attrName>style.visibility</p:attrName>
                                        </p:attrNameLst>
                                      </p:cBhvr>
                                      <p:to>
                                        <p:strVal val="visible"/>
                                      </p:to>
                                    </p:set>
                                    <p:animEffect transition="in" filter="wipe(up)">
                                      <p:cBhvr>
                                        <p:cTn id="65" dur="500"/>
                                        <p:tgtEl>
                                          <p:spTgt spid="97"/>
                                        </p:tgtEl>
                                      </p:cBhvr>
                                    </p:animEffect>
                                  </p:childTnLst>
                                </p:cTn>
                              </p:par>
                              <p:par>
                                <p:cTn id="66" presetID="22" presetClass="entr" presetSubtype="1" fill="hold" nodeType="withEffect">
                                  <p:stCondLst>
                                    <p:cond delay="250"/>
                                  </p:stCondLst>
                                  <p:childTnLst>
                                    <p:set>
                                      <p:cBhvr>
                                        <p:cTn id="67" dur="1" fill="hold">
                                          <p:stCondLst>
                                            <p:cond delay="0"/>
                                          </p:stCondLst>
                                        </p:cTn>
                                        <p:tgtEl>
                                          <p:spTgt spid="78"/>
                                        </p:tgtEl>
                                        <p:attrNameLst>
                                          <p:attrName>style.visibility</p:attrName>
                                        </p:attrNameLst>
                                      </p:cBhvr>
                                      <p:to>
                                        <p:strVal val="visible"/>
                                      </p:to>
                                    </p:set>
                                    <p:animEffect transition="in" filter="wipe(up)">
                                      <p:cBhvr>
                                        <p:cTn id="68" dur="500"/>
                                        <p:tgtEl>
                                          <p:spTgt spid="78"/>
                                        </p:tgtEl>
                                      </p:cBhvr>
                                    </p:animEffect>
                                  </p:childTnLst>
                                </p:cTn>
                              </p:par>
                              <p:par>
                                <p:cTn id="69" presetID="22" presetClass="entr" presetSubtype="1" fill="hold" nodeType="withEffect">
                                  <p:stCondLst>
                                    <p:cond delay="500"/>
                                  </p:stCondLst>
                                  <p:childTnLst>
                                    <p:set>
                                      <p:cBhvr>
                                        <p:cTn id="70" dur="1" fill="hold">
                                          <p:stCondLst>
                                            <p:cond delay="0"/>
                                          </p:stCondLst>
                                        </p:cTn>
                                        <p:tgtEl>
                                          <p:spTgt spid="77"/>
                                        </p:tgtEl>
                                        <p:attrNameLst>
                                          <p:attrName>style.visibility</p:attrName>
                                        </p:attrNameLst>
                                      </p:cBhvr>
                                      <p:to>
                                        <p:strVal val="visible"/>
                                      </p:to>
                                    </p:set>
                                    <p:animEffect transition="in" filter="wipe(up)">
                                      <p:cBhvr>
                                        <p:cTn id="71" dur="500"/>
                                        <p:tgtEl>
                                          <p:spTgt spid="77"/>
                                        </p:tgtEl>
                                      </p:cBhvr>
                                    </p:animEffect>
                                  </p:childTnLst>
                                </p:cTn>
                              </p:par>
                              <p:par>
                                <p:cTn id="72" presetID="22" presetClass="entr" presetSubtype="1" fill="hold" nodeType="withEffect">
                                  <p:stCondLst>
                                    <p:cond delay="750"/>
                                  </p:stCondLst>
                                  <p:childTnLst>
                                    <p:set>
                                      <p:cBhvr>
                                        <p:cTn id="73" dur="1" fill="hold">
                                          <p:stCondLst>
                                            <p:cond delay="0"/>
                                          </p:stCondLst>
                                        </p:cTn>
                                        <p:tgtEl>
                                          <p:spTgt spid="76"/>
                                        </p:tgtEl>
                                        <p:attrNameLst>
                                          <p:attrName>style.visibility</p:attrName>
                                        </p:attrNameLst>
                                      </p:cBhvr>
                                      <p:to>
                                        <p:strVal val="visible"/>
                                      </p:to>
                                    </p:set>
                                    <p:animEffect transition="in" filter="wipe(up)">
                                      <p:cBhvr>
                                        <p:cTn id="74" dur="500"/>
                                        <p:tgtEl>
                                          <p:spTgt spid="76"/>
                                        </p:tgtEl>
                                      </p:cBhvr>
                                    </p:animEffect>
                                  </p:childTnLst>
                                </p:cTn>
                              </p:par>
                            </p:childTnLst>
                          </p:cTn>
                        </p:par>
                        <p:par>
                          <p:cTn id="75" fill="hold">
                            <p:stCondLst>
                              <p:cond delay="3750"/>
                            </p:stCondLst>
                            <p:childTnLst>
                              <p:par>
                                <p:cTn id="76" presetID="42" presetClass="entr" presetSubtype="0" fill="hold" nodeType="afterEffect">
                                  <p:stCondLst>
                                    <p:cond delay="0"/>
                                  </p:stCondLst>
                                  <p:childTnLst>
                                    <p:set>
                                      <p:cBhvr>
                                        <p:cTn id="77" dur="1" fill="hold">
                                          <p:stCondLst>
                                            <p:cond delay="0"/>
                                          </p:stCondLst>
                                        </p:cTn>
                                        <p:tgtEl>
                                          <p:spTgt spid="43"/>
                                        </p:tgtEl>
                                        <p:attrNameLst>
                                          <p:attrName>style.visibility</p:attrName>
                                        </p:attrNameLst>
                                      </p:cBhvr>
                                      <p:to>
                                        <p:strVal val="visible"/>
                                      </p:to>
                                    </p:set>
                                    <p:animEffect transition="in" filter="fade">
                                      <p:cBhvr>
                                        <p:cTn id="78" dur="1000"/>
                                        <p:tgtEl>
                                          <p:spTgt spid="43"/>
                                        </p:tgtEl>
                                      </p:cBhvr>
                                    </p:animEffect>
                                    <p:anim calcmode="lin" valueType="num">
                                      <p:cBhvr>
                                        <p:cTn id="79" dur="1000" fill="hold"/>
                                        <p:tgtEl>
                                          <p:spTgt spid="43"/>
                                        </p:tgtEl>
                                        <p:attrNameLst>
                                          <p:attrName>ppt_x</p:attrName>
                                        </p:attrNameLst>
                                      </p:cBhvr>
                                      <p:tavLst>
                                        <p:tav tm="0">
                                          <p:val>
                                            <p:strVal val="#ppt_x"/>
                                          </p:val>
                                        </p:tav>
                                        <p:tav tm="100000">
                                          <p:val>
                                            <p:strVal val="#ppt_x"/>
                                          </p:val>
                                        </p:tav>
                                      </p:tavLst>
                                    </p:anim>
                                    <p:anim calcmode="lin" valueType="num">
                                      <p:cBhvr>
                                        <p:cTn id="80"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83" grpId="0" animBg="1"/>
      <p:bldP spid="289" grpId="0"/>
      <p:bldP spid="9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4" name="Freeform: Shape 93">
            <a:extLst>
              <a:ext uri="{FF2B5EF4-FFF2-40B4-BE49-F238E27FC236}">
                <a16:creationId xmlns:a16="http://schemas.microsoft.com/office/drawing/2014/main" id="{95EB4E4A-FB74-4083-BC6F-5E2A2AD1EBD1}"/>
              </a:ext>
            </a:extLst>
          </p:cNvPr>
          <p:cNvSpPr/>
          <p:nvPr/>
        </p:nvSpPr>
        <p:spPr bwMode="auto">
          <a:xfrm>
            <a:off x="1700757" y="1120012"/>
            <a:ext cx="10078576" cy="5500701"/>
          </a:xfrm>
          <a:custGeom>
            <a:avLst/>
            <a:gdLst>
              <a:gd name="connsiteX0" fmla="*/ 662 w 10088486"/>
              <a:gd name="connsiteY0" fmla="*/ 0 h 5496969"/>
              <a:gd name="connsiteX1" fmla="*/ 10078576 w 10088486"/>
              <a:gd name="connsiteY1" fmla="*/ 0 h 5496969"/>
              <a:gd name="connsiteX2" fmla="*/ 10078576 w 10088486"/>
              <a:gd name="connsiteY2" fmla="*/ 2308987 h 5496969"/>
              <a:gd name="connsiteX3" fmla="*/ 10088486 w 10088486"/>
              <a:gd name="connsiteY3" fmla="*/ 2308987 h 5496969"/>
              <a:gd name="connsiteX4" fmla="*/ 10088486 w 10088486"/>
              <a:gd name="connsiteY4" fmla="*/ 5280786 h 5496969"/>
              <a:gd name="connsiteX5" fmla="*/ 10087825 w 10088486"/>
              <a:gd name="connsiteY5" fmla="*/ 5280786 h 5496969"/>
              <a:gd name="connsiteX6" fmla="*/ 10087825 w 10088486"/>
              <a:gd name="connsiteY6" fmla="*/ 5496969 h 5496969"/>
              <a:gd name="connsiteX7" fmla="*/ 3790781 w 10088486"/>
              <a:gd name="connsiteY7" fmla="*/ 5496969 h 5496969"/>
              <a:gd name="connsiteX8" fmla="*/ 3790781 w 10088486"/>
              <a:gd name="connsiteY8" fmla="*/ 4452362 h 5496969"/>
              <a:gd name="connsiteX9" fmla="*/ 3807644 w 10088486"/>
              <a:gd name="connsiteY9" fmla="*/ 4452362 h 5496969"/>
              <a:gd name="connsiteX10" fmla="*/ 3807644 w 10088486"/>
              <a:gd name="connsiteY10" fmla="*/ 3123254 h 5496969"/>
              <a:gd name="connsiteX11" fmla="*/ 0 w 10088486"/>
              <a:gd name="connsiteY11" fmla="*/ 3123254 h 5496969"/>
              <a:gd name="connsiteX12" fmla="*/ 0 w 10088486"/>
              <a:gd name="connsiteY12" fmla="*/ 2129026 h 5496969"/>
              <a:gd name="connsiteX13" fmla="*/ 662 w 10088486"/>
              <a:gd name="connsiteY13" fmla="*/ 2129026 h 5496969"/>
              <a:gd name="connsiteX0" fmla="*/ 662 w 10088486"/>
              <a:gd name="connsiteY0" fmla="*/ 0 h 5496969"/>
              <a:gd name="connsiteX1" fmla="*/ 10078576 w 10088486"/>
              <a:gd name="connsiteY1" fmla="*/ 0 h 5496969"/>
              <a:gd name="connsiteX2" fmla="*/ 10078576 w 10088486"/>
              <a:gd name="connsiteY2" fmla="*/ 2308987 h 5496969"/>
              <a:gd name="connsiteX3" fmla="*/ 10088486 w 10088486"/>
              <a:gd name="connsiteY3" fmla="*/ 2308987 h 5496969"/>
              <a:gd name="connsiteX4" fmla="*/ 10088486 w 10088486"/>
              <a:gd name="connsiteY4" fmla="*/ 5280786 h 5496969"/>
              <a:gd name="connsiteX5" fmla="*/ 10087825 w 10088486"/>
              <a:gd name="connsiteY5" fmla="*/ 5280786 h 5496969"/>
              <a:gd name="connsiteX6" fmla="*/ 10087825 w 10088486"/>
              <a:gd name="connsiteY6" fmla="*/ 5496969 h 5496969"/>
              <a:gd name="connsiteX7" fmla="*/ 3790781 w 10088486"/>
              <a:gd name="connsiteY7" fmla="*/ 5496969 h 5496969"/>
              <a:gd name="connsiteX8" fmla="*/ 3790781 w 10088486"/>
              <a:gd name="connsiteY8" fmla="*/ 4452362 h 5496969"/>
              <a:gd name="connsiteX9" fmla="*/ 3807644 w 10088486"/>
              <a:gd name="connsiteY9" fmla="*/ 3123254 h 5496969"/>
              <a:gd name="connsiteX10" fmla="*/ 0 w 10088486"/>
              <a:gd name="connsiteY10" fmla="*/ 3123254 h 5496969"/>
              <a:gd name="connsiteX11" fmla="*/ 0 w 10088486"/>
              <a:gd name="connsiteY11" fmla="*/ 2129026 h 5496969"/>
              <a:gd name="connsiteX12" fmla="*/ 662 w 10088486"/>
              <a:gd name="connsiteY12" fmla="*/ 2129026 h 5496969"/>
              <a:gd name="connsiteX13" fmla="*/ 662 w 10088486"/>
              <a:gd name="connsiteY13" fmla="*/ 0 h 5496969"/>
              <a:gd name="connsiteX0" fmla="*/ 662 w 10088486"/>
              <a:gd name="connsiteY0" fmla="*/ 0 h 5496969"/>
              <a:gd name="connsiteX1" fmla="*/ 10078576 w 10088486"/>
              <a:gd name="connsiteY1" fmla="*/ 0 h 5496969"/>
              <a:gd name="connsiteX2" fmla="*/ 10078576 w 10088486"/>
              <a:gd name="connsiteY2" fmla="*/ 2308987 h 5496969"/>
              <a:gd name="connsiteX3" fmla="*/ 10088486 w 10088486"/>
              <a:gd name="connsiteY3" fmla="*/ 2308987 h 5496969"/>
              <a:gd name="connsiteX4" fmla="*/ 10088486 w 10088486"/>
              <a:gd name="connsiteY4" fmla="*/ 5280786 h 5496969"/>
              <a:gd name="connsiteX5" fmla="*/ 10087825 w 10088486"/>
              <a:gd name="connsiteY5" fmla="*/ 5280786 h 5496969"/>
              <a:gd name="connsiteX6" fmla="*/ 10087825 w 10088486"/>
              <a:gd name="connsiteY6" fmla="*/ 5496969 h 5496969"/>
              <a:gd name="connsiteX7" fmla="*/ 3790781 w 10088486"/>
              <a:gd name="connsiteY7" fmla="*/ 5496969 h 5496969"/>
              <a:gd name="connsiteX8" fmla="*/ 3807644 w 10088486"/>
              <a:gd name="connsiteY8" fmla="*/ 3123254 h 5496969"/>
              <a:gd name="connsiteX9" fmla="*/ 0 w 10088486"/>
              <a:gd name="connsiteY9" fmla="*/ 3123254 h 5496969"/>
              <a:gd name="connsiteX10" fmla="*/ 0 w 10088486"/>
              <a:gd name="connsiteY10" fmla="*/ 2129026 h 5496969"/>
              <a:gd name="connsiteX11" fmla="*/ 662 w 10088486"/>
              <a:gd name="connsiteY11" fmla="*/ 2129026 h 5496969"/>
              <a:gd name="connsiteX12" fmla="*/ 662 w 10088486"/>
              <a:gd name="connsiteY12" fmla="*/ 0 h 5496969"/>
              <a:gd name="connsiteX0" fmla="*/ 662 w 10088486"/>
              <a:gd name="connsiteY0" fmla="*/ 0 h 5496969"/>
              <a:gd name="connsiteX1" fmla="*/ 10078576 w 10088486"/>
              <a:gd name="connsiteY1" fmla="*/ 0 h 5496969"/>
              <a:gd name="connsiteX2" fmla="*/ 10078576 w 10088486"/>
              <a:gd name="connsiteY2" fmla="*/ 2308987 h 5496969"/>
              <a:gd name="connsiteX3" fmla="*/ 10088486 w 10088486"/>
              <a:gd name="connsiteY3" fmla="*/ 2308987 h 5496969"/>
              <a:gd name="connsiteX4" fmla="*/ 10088486 w 10088486"/>
              <a:gd name="connsiteY4" fmla="*/ 5280786 h 5496969"/>
              <a:gd name="connsiteX5" fmla="*/ 10087825 w 10088486"/>
              <a:gd name="connsiteY5" fmla="*/ 5280786 h 5496969"/>
              <a:gd name="connsiteX6" fmla="*/ 10087825 w 10088486"/>
              <a:gd name="connsiteY6" fmla="*/ 5496969 h 5496969"/>
              <a:gd name="connsiteX7" fmla="*/ 3799658 w 10088486"/>
              <a:gd name="connsiteY7" fmla="*/ 5496969 h 5496969"/>
              <a:gd name="connsiteX8" fmla="*/ 3807644 w 10088486"/>
              <a:gd name="connsiteY8" fmla="*/ 3123254 h 5496969"/>
              <a:gd name="connsiteX9" fmla="*/ 0 w 10088486"/>
              <a:gd name="connsiteY9" fmla="*/ 3123254 h 5496969"/>
              <a:gd name="connsiteX10" fmla="*/ 0 w 10088486"/>
              <a:gd name="connsiteY10" fmla="*/ 2129026 h 5496969"/>
              <a:gd name="connsiteX11" fmla="*/ 662 w 10088486"/>
              <a:gd name="connsiteY11" fmla="*/ 2129026 h 5496969"/>
              <a:gd name="connsiteX12" fmla="*/ 662 w 10088486"/>
              <a:gd name="connsiteY12" fmla="*/ 0 h 5496969"/>
              <a:gd name="connsiteX0" fmla="*/ 662 w 10088486"/>
              <a:gd name="connsiteY0" fmla="*/ 0 h 5496969"/>
              <a:gd name="connsiteX1" fmla="*/ 10078576 w 10088486"/>
              <a:gd name="connsiteY1" fmla="*/ 0 h 5496969"/>
              <a:gd name="connsiteX2" fmla="*/ 10078576 w 10088486"/>
              <a:gd name="connsiteY2" fmla="*/ 2308987 h 5496969"/>
              <a:gd name="connsiteX3" fmla="*/ 10088486 w 10088486"/>
              <a:gd name="connsiteY3" fmla="*/ 5280786 h 5496969"/>
              <a:gd name="connsiteX4" fmla="*/ 10087825 w 10088486"/>
              <a:gd name="connsiteY4" fmla="*/ 5280786 h 5496969"/>
              <a:gd name="connsiteX5" fmla="*/ 10087825 w 10088486"/>
              <a:gd name="connsiteY5" fmla="*/ 5496969 h 5496969"/>
              <a:gd name="connsiteX6" fmla="*/ 3799658 w 10088486"/>
              <a:gd name="connsiteY6" fmla="*/ 5496969 h 5496969"/>
              <a:gd name="connsiteX7" fmla="*/ 3807644 w 10088486"/>
              <a:gd name="connsiteY7" fmla="*/ 3123254 h 5496969"/>
              <a:gd name="connsiteX8" fmla="*/ 0 w 10088486"/>
              <a:gd name="connsiteY8" fmla="*/ 3123254 h 5496969"/>
              <a:gd name="connsiteX9" fmla="*/ 0 w 10088486"/>
              <a:gd name="connsiteY9" fmla="*/ 2129026 h 5496969"/>
              <a:gd name="connsiteX10" fmla="*/ 662 w 10088486"/>
              <a:gd name="connsiteY10" fmla="*/ 2129026 h 5496969"/>
              <a:gd name="connsiteX11" fmla="*/ 662 w 10088486"/>
              <a:gd name="connsiteY11" fmla="*/ 0 h 5496969"/>
              <a:gd name="connsiteX0" fmla="*/ 662 w 10088486"/>
              <a:gd name="connsiteY0" fmla="*/ 0 h 5496969"/>
              <a:gd name="connsiteX1" fmla="*/ 10078576 w 10088486"/>
              <a:gd name="connsiteY1" fmla="*/ 0 h 5496969"/>
              <a:gd name="connsiteX2" fmla="*/ 10088486 w 10088486"/>
              <a:gd name="connsiteY2" fmla="*/ 5280786 h 5496969"/>
              <a:gd name="connsiteX3" fmla="*/ 10087825 w 10088486"/>
              <a:gd name="connsiteY3" fmla="*/ 5280786 h 5496969"/>
              <a:gd name="connsiteX4" fmla="*/ 10087825 w 10088486"/>
              <a:gd name="connsiteY4" fmla="*/ 5496969 h 5496969"/>
              <a:gd name="connsiteX5" fmla="*/ 3799658 w 10088486"/>
              <a:gd name="connsiteY5" fmla="*/ 5496969 h 5496969"/>
              <a:gd name="connsiteX6" fmla="*/ 3807644 w 10088486"/>
              <a:gd name="connsiteY6" fmla="*/ 3123254 h 5496969"/>
              <a:gd name="connsiteX7" fmla="*/ 0 w 10088486"/>
              <a:gd name="connsiteY7" fmla="*/ 3123254 h 5496969"/>
              <a:gd name="connsiteX8" fmla="*/ 0 w 10088486"/>
              <a:gd name="connsiteY8" fmla="*/ 2129026 h 5496969"/>
              <a:gd name="connsiteX9" fmla="*/ 662 w 10088486"/>
              <a:gd name="connsiteY9" fmla="*/ 2129026 h 5496969"/>
              <a:gd name="connsiteX10" fmla="*/ 662 w 10088486"/>
              <a:gd name="connsiteY10" fmla="*/ 0 h 5496969"/>
              <a:gd name="connsiteX0" fmla="*/ 662 w 10088486"/>
              <a:gd name="connsiteY0" fmla="*/ 0 h 5496969"/>
              <a:gd name="connsiteX1" fmla="*/ 10078576 w 10088486"/>
              <a:gd name="connsiteY1" fmla="*/ 0 h 5496969"/>
              <a:gd name="connsiteX2" fmla="*/ 10088486 w 10088486"/>
              <a:gd name="connsiteY2" fmla="*/ 5280786 h 5496969"/>
              <a:gd name="connsiteX3" fmla="*/ 10087825 w 10088486"/>
              <a:gd name="connsiteY3" fmla="*/ 5496969 h 5496969"/>
              <a:gd name="connsiteX4" fmla="*/ 3799658 w 10088486"/>
              <a:gd name="connsiteY4" fmla="*/ 5496969 h 5496969"/>
              <a:gd name="connsiteX5" fmla="*/ 3807644 w 10088486"/>
              <a:gd name="connsiteY5" fmla="*/ 3123254 h 5496969"/>
              <a:gd name="connsiteX6" fmla="*/ 0 w 10088486"/>
              <a:gd name="connsiteY6" fmla="*/ 3123254 h 5496969"/>
              <a:gd name="connsiteX7" fmla="*/ 0 w 10088486"/>
              <a:gd name="connsiteY7" fmla="*/ 2129026 h 5496969"/>
              <a:gd name="connsiteX8" fmla="*/ 662 w 10088486"/>
              <a:gd name="connsiteY8" fmla="*/ 2129026 h 5496969"/>
              <a:gd name="connsiteX9" fmla="*/ 662 w 10088486"/>
              <a:gd name="connsiteY9" fmla="*/ 0 h 5496969"/>
              <a:gd name="connsiteX0" fmla="*/ 662 w 11118810"/>
              <a:gd name="connsiteY0" fmla="*/ 0 h 5496969"/>
              <a:gd name="connsiteX1" fmla="*/ 10078576 w 11118810"/>
              <a:gd name="connsiteY1" fmla="*/ 0 h 5496969"/>
              <a:gd name="connsiteX2" fmla="*/ 10087825 w 11118810"/>
              <a:gd name="connsiteY2" fmla="*/ 5496969 h 5496969"/>
              <a:gd name="connsiteX3" fmla="*/ 3799658 w 11118810"/>
              <a:gd name="connsiteY3" fmla="*/ 5496969 h 5496969"/>
              <a:gd name="connsiteX4" fmla="*/ 3807644 w 11118810"/>
              <a:gd name="connsiteY4" fmla="*/ 3123254 h 5496969"/>
              <a:gd name="connsiteX5" fmla="*/ 0 w 11118810"/>
              <a:gd name="connsiteY5" fmla="*/ 3123254 h 5496969"/>
              <a:gd name="connsiteX6" fmla="*/ 0 w 11118810"/>
              <a:gd name="connsiteY6" fmla="*/ 2129026 h 5496969"/>
              <a:gd name="connsiteX7" fmla="*/ 662 w 11118810"/>
              <a:gd name="connsiteY7" fmla="*/ 2129026 h 5496969"/>
              <a:gd name="connsiteX8" fmla="*/ 662 w 11118810"/>
              <a:gd name="connsiteY8" fmla="*/ 0 h 5496969"/>
              <a:gd name="connsiteX0" fmla="*/ 662 w 10854301"/>
              <a:gd name="connsiteY0" fmla="*/ 0 h 5496969"/>
              <a:gd name="connsiteX1" fmla="*/ 10078576 w 10854301"/>
              <a:gd name="connsiteY1" fmla="*/ 0 h 5496969"/>
              <a:gd name="connsiteX2" fmla="*/ 10087825 w 10854301"/>
              <a:gd name="connsiteY2" fmla="*/ 5496969 h 5496969"/>
              <a:gd name="connsiteX3" fmla="*/ 3799658 w 10854301"/>
              <a:gd name="connsiteY3" fmla="*/ 5496969 h 5496969"/>
              <a:gd name="connsiteX4" fmla="*/ 3807644 w 10854301"/>
              <a:gd name="connsiteY4" fmla="*/ 3123254 h 5496969"/>
              <a:gd name="connsiteX5" fmla="*/ 0 w 10854301"/>
              <a:gd name="connsiteY5" fmla="*/ 3123254 h 5496969"/>
              <a:gd name="connsiteX6" fmla="*/ 0 w 10854301"/>
              <a:gd name="connsiteY6" fmla="*/ 2129026 h 5496969"/>
              <a:gd name="connsiteX7" fmla="*/ 662 w 10854301"/>
              <a:gd name="connsiteY7" fmla="*/ 2129026 h 5496969"/>
              <a:gd name="connsiteX8" fmla="*/ 662 w 10854301"/>
              <a:gd name="connsiteY8" fmla="*/ 0 h 5496969"/>
              <a:gd name="connsiteX0" fmla="*/ 662 w 10835493"/>
              <a:gd name="connsiteY0" fmla="*/ 0 h 5496969"/>
              <a:gd name="connsiteX1" fmla="*/ 10078576 w 10835493"/>
              <a:gd name="connsiteY1" fmla="*/ 0 h 5496969"/>
              <a:gd name="connsiteX2" fmla="*/ 10087825 w 10835493"/>
              <a:gd name="connsiteY2" fmla="*/ 5496969 h 5496969"/>
              <a:gd name="connsiteX3" fmla="*/ 3799658 w 10835493"/>
              <a:gd name="connsiteY3" fmla="*/ 5496969 h 5496969"/>
              <a:gd name="connsiteX4" fmla="*/ 3807644 w 10835493"/>
              <a:gd name="connsiteY4" fmla="*/ 3123254 h 5496969"/>
              <a:gd name="connsiteX5" fmla="*/ 0 w 10835493"/>
              <a:gd name="connsiteY5" fmla="*/ 3123254 h 5496969"/>
              <a:gd name="connsiteX6" fmla="*/ 0 w 10835493"/>
              <a:gd name="connsiteY6" fmla="*/ 2129026 h 5496969"/>
              <a:gd name="connsiteX7" fmla="*/ 662 w 10835493"/>
              <a:gd name="connsiteY7" fmla="*/ 2129026 h 5496969"/>
              <a:gd name="connsiteX8" fmla="*/ 662 w 10835493"/>
              <a:gd name="connsiteY8" fmla="*/ 0 h 5496969"/>
              <a:gd name="connsiteX0" fmla="*/ 662 w 10098446"/>
              <a:gd name="connsiteY0" fmla="*/ 0 h 5496969"/>
              <a:gd name="connsiteX1" fmla="*/ 10078576 w 10098446"/>
              <a:gd name="connsiteY1" fmla="*/ 0 h 5496969"/>
              <a:gd name="connsiteX2" fmla="*/ 10087825 w 10098446"/>
              <a:gd name="connsiteY2" fmla="*/ 5496969 h 5496969"/>
              <a:gd name="connsiteX3" fmla="*/ 3799658 w 10098446"/>
              <a:gd name="connsiteY3" fmla="*/ 5496969 h 5496969"/>
              <a:gd name="connsiteX4" fmla="*/ 3807644 w 10098446"/>
              <a:gd name="connsiteY4" fmla="*/ 3123254 h 5496969"/>
              <a:gd name="connsiteX5" fmla="*/ 0 w 10098446"/>
              <a:gd name="connsiteY5" fmla="*/ 3123254 h 5496969"/>
              <a:gd name="connsiteX6" fmla="*/ 0 w 10098446"/>
              <a:gd name="connsiteY6" fmla="*/ 2129026 h 5496969"/>
              <a:gd name="connsiteX7" fmla="*/ 662 w 10098446"/>
              <a:gd name="connsiteY7" fmla="*/ 2129026 h 5496969"/>
              <a:gd name="connsiteX8" fmla="*/ 662 w 10098446"/>
              <a:gd name="connsiteY8" fmla="*/ 0 h 5496969"/>
              <a:gd name="connsiteX0" fmla="*/ 662 w 10078576"/>
              <a:gd name="connsiteY0" fmla="*/ 0 h 5496969"/>
              <a:gd name="connsiteX1" fmla="*/ 10078576 w 10078576"/>
              <a:gd name="connsiteY1" fmla="*/ 0 h 5496969"/>
              <a:gd name="connsiteX2" fmla="*/ 10060664 w 10078576"/>
              <a:gd name="connsiteY2" fmla="*/ 5496969 h 5496969"/>
              <a:gd name="connsiteX3" fmla="*/ 3799658 w 10078576"/>
              <a:gd name="connsiteY3" fmla="*/ 5496969 h 5496969"/>
              <a:gd name="connsiteX4" fmla="*/ 3807644 w 10078576"/>
              <a:gd name="connsiteY4" fmla="*/ 3123254 h 5496969"/>
              <a:gd name="connsiteX5" fmla="*/ 0 w 10078576"/>
              <a:gd name="connsiteY5" fmla="*/ 3123254 h 5496969"/>
              <a:gd name="connsiteX6" fmla="*/ 0 w 10078576"/>
              <a:gd name="connsiteY6" fmla="*/ 2129026 h 5496969"/>
              <a:gd name="connsiteX7" fmla="*/ 662 w 10078576"/>
              <a:gd name="connsiteY7" fmla="*/ 2129026 h 5496969"/>
              <a:gd name="connsiteX8" fmla="*/ 662 w 10078576"/>
              <a:gd name="connsiteY8" fmla="*/ 0 h 5496969"/>
              <a:gd name="connsiteX0" fmla="*/ 662 w 10078576"/>
              <a:gd name="connsiteY0" fmla="*/ 0 h 5496969"/>
              <a:gd name="connsiteX1" fmla="*/ 10078576 w 10078576"/>
              <a:gd name="connsiteY1" fmla="*/ 0 h 5496969"/>
              <a:gd name="connsiteX2" fmla="*/ 10060664 w 10078576"/>
              <a:gd name="connsiteY2" fmla="*/ 5496969 h 5496969"/>
              <a:gd name="connsiteX3" fmla="*/ 3799658 w 10078576"/>
              <a:gd name="connsiteY3" fmla="*/ 5496969 h 5496969"/>
              <a:gd name="connsiteX4" fmla="*/ 3807644 w 10078576"/>
              <a:gd name="connsiteY4" fmla="*/ 3123254 h 5496969"/>
              <a:gd name="connsiteX5" fmla="*/ 0 w 10078576"/>
              <a:gd name="connsiteY5" fmla="*/ 3123254 h 5496969"/>
              <a:gd name="connsiteX6" fmla="*/ 0 w 10078576"/>
              <a:gd name="connsiteY6" fmla="*/ 2129026 h 5496969"/>
              <a:gd name="connsiteX7" fmla="*/ 662 w 10078576"/>
              <a:gd name="connsiteY7" fmla="*/ 2129026 h 5496969"/>
              <a:gd name="connsiteX8" fmla="*/ 662 w 10078576"/>
              <a:gd name="connsiteY8" fmla="*/ 0 h 5496969"/>
              <a:gd name="connsiteX0" fmla="*/ 662 w 10078576"/>
              <a:gd name="connsiteY0" fmla="*/ 0 h 5500701"/>
              <a:gd name="connsiteX1" fmla="*/ 10078576 w 10078576"/>
              <a:gd name="connsiteY1" fmla="*/ 0 h 5500701"/>
              <a:gd name="connsiteX2" fmla="*/ 10064396 w 10078576"/>
              <a:gd name="connsiteY2" fmla="*/ 5500701 h 5500701"/>
              <a:gd name="connsiteX3" fmla="*/ 3799658 w 10078576"/>
              <a:gd name="connsiteY3" fmla="*/ 5496969 h 5500701"/>
              <a:gd name="connsiteX4" fmla="*/ 3807644 w 10078576"/>
              <a:gd name="connsiteY4" fmla="*/ 3123254 h 5500701"/>
              <a:gd name="connsiteX5" fmla="*/ 0 w 10078576"/>
              <a:gd name="connsiteY5" fmla="*/ 3123254 h 5500701"/>
              <a:gd name="connsiteX6" fmla="*/ 0 w 10078576"/>
              <a:gd name="connsiteY6" fmla="*/ 2129026 h 5500701"/>
              <a:gd name="connsiteX7" fmla="*/ 662 w 10078576"/>
              <a:gd name="connsiteY7" fmla="*/ 2129026 h 5500701"/>
              <a:gd name="connsiteX8" fmla="*/ 662 w 10078576"/>
              <a:gd name="connsiteY8" fmla="*/ 0 h 5500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78576" h="5500701">
                <a:moveTo>
                  <a:pt x="662" y="0"/>
                </a:moveTo>
                <a:lnTo>
                  <a:pt x="10078576" y="0"/>
                </a:lnTo>
                <a:cubicBezTo>
                  <a:pt x="10066772" y="1368835"/>
                  <a:pt x="10081964" y="3905529"/>
                  <a:pt x="10064396" y="5500701"/>
                </a:cubicBezTo>
                <a:lnTo>
                  <a:pt x="3799658" y="5496969"/>
                </a:lnTo>
                <a:lnTo>
                  <a:pt x="3807644" y="3123254"/>
                </a:lnTo>
                <a:lnTo>
                  <a:pt x="0" y="3123254"/>
                </a:lnTo>
                <a:lnTo>
                  <a:pt x="0" y="2129026"/>
                </a:lnTo>
                <a:lnTo>
                  <a:pt x="662" y="2129026"/>
                </a:lnTo>
                <a:lnTo>
                  <a:pt x="662" y="0"/>
                </a:lnTo>
                <a:close/>
              </a:path>
            </a:pathLst>
          </a:cu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365760" rIns="274320" bIns="2743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800" b="0"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93F6A1A3-5799-48A0-BC57-4FCCE011DCC3}"/>
              </a:ext>
            </a:extLst>
          </p:cNvPr>
          <p:cNvSpPr/>
          <p:nvPr/>
        </p:nvSpPr>
        <p:spPr bwMode="auto">
          <a:xfrm>
            <a:off x="5589139" y="2598071"/>
            <a:ext cx="4924965" cy="3488451"/>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3" name="Connector: Elbow 32">
            <a:extLst>
              <a:ext uri="{FF2B5EF4-FFF2-40B4-BE49-F238E27FC236}">
                <a16:creationId xmlns:a16="http://schemas.microsoft.com/office/drawing/2014/main" id="{611E2826-A0E6-422C-848B-2F88357C792C}"/>
              </a:ext>
            </a:extLst>
          </p:cNvPr>
          <p:cNvCxnSpPr>
            <a:cxnSpLocks/>
          </p:cNvCxnSpPr>
          <p:nvPr/>
        </p:nvCxnSpPr>
        <p:spPr>
          <a:xfrm rot="16200000" flipH="1">
            <a:off x="7085490" y="2301496"/>
            <a:ext cx="1097280" cy="274320"/>
          </a:xfrm>
          <a:prstGeom prst="bentConnector2">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0145A6AB-C6C5-467A-B7C5-080BE5A9B70D}"/>
              </a:ext>
            </a:extLst>
          </p:cNvPr>
          <p:cNvSpPr/>
          <p:nvPr/>
        </p:nvSpPr>
        <p:spPr bwMode="auto">
          <a:xfrm>
            <a:off x="7914959" y="4560319"/>
            <a:ext cx="1676637" cy="1377196"/>
          </a:xfrm>
          <a:prstGeom prst="roundRect">
            <a:avLst>
              <a:gd name="adj" fmla="val 6836"/>
            </a:avLst>
          </a:prstGeom>
          <a:solidFill>
            <a:srgbClr val="FFFBA3"/>
          </a:solidFill>
          <a:ln w="19050">
            <a:solidFill>
              <a:srgbClr val="008272"/>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4572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dirty="0">
              <a:ln>
                <a:noFill/>
              </a:ln>
              <a:gradFill>
                <a:gsLst>
                  <a:gs pos="0">
                    <a:srgbClr val="1A1A1A"/>
                  </a:gs>
                  <a:gs pos="98000">
                    <a:srgbClr val="1A1A1A"/>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9" name="Rectangle: Rounded Corners 8">
            <a:extLst>
              <a:ext uri="{FF2B5EF4-FFF2-40B4-BE49-F238E27FC236}">
                <a16:creationId xmlns:a16="http://schemas.microsoft.com/office/drawing/2014/main" id="{7C306F1F-6FF4-4FDE-8CC5-245478F41D33}"/>
              </a:ext>
            </a:extLst>
          </p:cNvPr>
          <p:cNvSpPr/>
          <p:nvPr/>
        </p:nvSpPr>
        <p:spPr bwMode="auto">
          <a:xfrm>
            <a:off x="1700759" y="1120011"/>
            <a:ext cx="10087824" cy="457200"/>
          </a:xfrm>
          <a:prstGeom prst="roundRect">
            <a:avLst>
              <a:gd name="adj" fmla="val 0"/>
            </a:avLst>
          </a:prstGeom>
          <a:solidFill>
            <a:srgbClr val="0078D7"/>
          </a:solidFill>
        </p:spPr>
        <p:txBody>
          <a:bodyPr wrap="square" lIns="54864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0">
                      <a:srgbClr val="FFFFFF"/>
                    </a:gs>
                    <a:gs pos="100000">
                      <a:srgbClr val="FFFFFF"/>
                    </a:gs>
                  </a:gsLst>
                  <a:lin ang="5400000" scaled="1"/>
                </a:gradFill>
                <a:effectLst/>
                <a:uLnTx/>
                <a:uFillTx/>
                <a:latin typeface="Segoe"/>
                <a:ea typeface="+mn-ea"/>
                <a:cs typeface="+mn-cs"/>
              </a:rPr>
              <a:t>Azure Active Directory Tenant</a:t>
            </a:r>
          </a:p>
        </p:txBody>
      </p:sp>
      <p:sp>
        <p:nvSpPr>
          <p:cNvPr id="2" name="Title 1">
            <a:extLst>
              <a:ext uri="{FF2B5EF4-FFF2-40B4-BE49-F238E27FC236}">
                <a16:creationId xmlns:a16="http://schemas.microsoft.com/office/drawing/2014/main" id="{C656B35A-D771-42C6-848F-CAD9D40B55BB}"/>
              </a:ext>
            </a:extLst>
          </p:cNvPr>
          <p:cNvSpPr>
            <a:spLocks noGrp="1"/>
          </p:cNvSpPr>
          <p:nvPr>
            <p:ph type="title"/>
          </p:nvPr>
        </p:nvSpPr>
        <p:spPr/>
        <p:txBody>
          <a:bodyPr/>
          <a:lstStyle/>
          <a:p>
            <a:r>
              <a:rPr lang="en-US" dirty="0"/>
              <a:t>Understanding Azure Roles and RBAC</a:t>
            </a:r>
          </a:p>
        </p:txBody>
      </p:sp>
      <p:sp>
        <p:nvSpPr>
          <p:cNvPr id="13" name="Rectangle: Rounded Corners 12">
            <a:extLst>
              <a:ext uri="{FF2B5EF4-FFF2-40B4-BE49-F238E27FC236}">
                <a16:creationId xmlns:a16="http://schemas.microsoft.com/office/drawing/2014/main" id="{3943BAD1-3AD6-46C7-AC70-BBA673738E9F}"/>
              </a:ext>
            </a:extLst>
          </p:cNvPr>
          <p:cNvSpPr/>
          <p:nvPr/>
        </p:nvSpPr>
        <p:spPr bwMode="auto">
          <a:xfrm>
            <a:off x="4100624" y="2598071"/>
            <a:ext cx="1410095" cy="1392370"/>
          </a:xfrm>
          <a:prstGeom prst="roundRect">
            <a:avLst>
              <a:gd name="adj" fmla="val 0"/>
            </a:avLst>
          </a:prstGeom>
          <a:solidFill>
            <a:schemeClr val="accent4"/>
          </a:solidFill>
          <a:ln w="381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18872"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100" b="1"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pitchFamily="34" charset="0"/>
              </a:rPr>
              <a:t>Office 365</a:t>
            </a:r>
          </a:p>
          <a:p>
            <a:pPr marL="0" marR="0" lvl="0" indent="0" algn="l" defTabSz="932472" rtl="0" eaLnBrk="1" fontAlgn="base" latinLnBrk="0" hangingPunct="1">
              <a:lnSpc>
                <a:spcPct val="100000"/>
              </a:lnSpc>
              <a:spcBef>
                <a:spcPct val="0"/>
              </a:spcBef>
              <a:spcAft>
                <a:spcPts val="300"/>
              </a:spcAft>
              <a:buClrTx/>
              <a:buSzTx/>
              <a:buFontTx/>
              <a:buNone/>
              <a:tabLst/>
              <a:defRPr/>
            </a:pPr>
            <a:r>
              <a:rPr kumimoji="0" lang="en-US" sz="1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a:ea typeface="+mn-ea"/>
                <a:cs typeface="Segoe UI" pitchFamily="34" charset="0"/>
              </a:rPr>
              <a:t>Exchange Admin</a:t>
            </a:r>
          </a:p>
          <a:p>
            <a:pPr marL="0" marR="0" lvl="0" indent="0" algn="l" defTabSz="932472" rtl="0" eaLnBrk="1" fontAlgn="base" latinLnBrk="0" hangingPunct="1">
              <a:lnSpc>
                <a:spcPct val="100000"/>
              </a:lnSpc>
              <a:spcBef>
                <a:spcPct val="0"/>
              </a:spcBef>
              <a:spcAft>
                <a:spcPts val="300"/>
              </a:spcAft>
              <a:buClrTx/>
              <a:buSzTx/>
              <a:buFontTx/>
              <a:buNone/>
              <a:tabLst/>
              <a:defRPr/>
            </a:pPr>
            <a:r>
              <a:rPr kumimoji="0" lang="en-US" sz="1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a:ea typeface="+mn-ea"/>
                <a:cs typeface="Segoe UI" pitchFamily="34" charset="0"/>
              </a:rPr>
              <a:t>Message Center Reader</a:t>
            </a:r>
          </a:p>
          <a:p>
            <a:pPr marL="0" marR="0" lvl="0" indent="0" algn="l" defTabSz="932472" rtl="0" eaLnBrk="1" fontAlgn="base" latinLnBrk="0" hangingPunct="1">
              <a:lnSpc>
                <a:spcPct val="100000"/>
              </a:lnSpc>
              <a:spcBef>
                <a:spcPct val="0"/>
              </a:spcBef>
              <a:spcAft>
                <a:spcPts val="300"/>
              </a:spcAft>
              <a:buClrTx/>
              <a:buSzTx/>
              <a:buFontTx/>
              <a:buNone/>
              <a:tabLst/>
              <a:defRPr/>
            </a:pPr>
            <a:r>
              <a:rPr kumimoji="0" lang="en-US" sz="1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a:ea typeface="+mn-ea"/>
                <a:cs typeface="Segoe UI" pitchFamily="34" charset="0"/>
              </a:rPr>
              <a:t>…</a:t>
            </a:r>
            <a:endParaRPr kumimoji="0" lang="en-US" sz="12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pic>
        <p:nvPicPr>
          <p:cNvPr id="18" name="Picture 17">
            <a:extLst>
              <a:ext uri="{FF2B5EF4-FFF2-40B4-BE49-F238E27FC236}">
                <a16:creationId xmlns:a16="http://schemas.microsoft.com/office/drawing/2014/main" id="{C68969A9-E839-4AA2-A2E3-ED70628DB075}"/>
              </a:ext>
            </a:extLst>
          </p:cNvPr>
          <p:cNvPicPr>
            <a:picLocks noChangeAspect="1"/>
          </p:cNvPicPr>
          <p:nvPr/>
        </p:nvPicPr>
        <p:blipFill>
          <a:blip r:embed="rId3">
            <a:duotone>
              <a:schemeClr val="accent1">
                <a:shade val="45000"/>
                <a:satMod val="135000"/>
              </a:schemeClr>
              <a:prstClr val="white"/>
            </a:duotone>
            <a:lum bright="-20000" contrast="40000"/>
          </a:blip>
          <a:stretch>
            <a:fillRect/>
          </a:stretch>
        </p:blipFill>
        <p:spPr>
          <a:xfrm>
            <a:off x="1782031" y="1165731"/>
            <a:ext cx="365758" cy="365760"/>
          </a:xfrm>
          <a:prstGeom prst="rect">
            <a:avLst/>
          </a:prstGeom>
        </p:spPr>
      </p:pic>
      <p:pic>
        <p:nvPicPr>
          <p:cNvPr id="19" name="Picture 18">
            <a:extLst>
              <a:ext uri="{FF2B5EF4-FFF2-40B4-BE49-F238E27FC236}">
                <a16:creationId xmlns:a16="http://schemas.microsoft.com/office/drawing/2014/main" id="{CF5067CC-0616-4A3A-92D9-EFB0C607051E}"/>
              </a:ext>
            </a:extLst>
          </p:cNvPr>
          <p:cNvPicPr>
            <a:picLocks noChangeAspect="1"/>
          </p:cNvPicPr>
          <p:nvPr/>
        </p:nvPicPr>
        <p:blipFill>
          <a:blip r:embed="rId4"/>
          <a:stretch>
            <a:fillRect/>
          </a:stretch>
        </p:blipFill>
        <p:spPr>
          <a:xfrm>
            <a:off x="876662" y="1214510"/>
            <a:ext cx="402302" cy="268202"/>
          </a:xfrm>
          <a:prstGeom prst="rect">
            <a:avLst/>
          </a:prstGeom>
        </p:spPr>
      </p:pic>
      <p:sp>
        <p:nvSpPr>
          <p:cNvPr id="16" name="Rectangle 15">
            <a:extLst>
              <a:ext uri="{FF2B5EF4-FFF2-40B4-BE49-F238E27FC236}">
                <a16:creationId xmlns:a16="http://schemas.microsoft.com/office/drawing/2014/main" id="{DD76CD8C-3D32-4A3E-BF51-694DB7D155A8}"/>
              </a:ext>
            </a:extLst>
          </p:cNvPr>
          <p:cNvSpPr/>
          <p:nvPr/>
        </p:nvSpPr>
        <p:spPr>
          <a:xfrm>
            <a:off x="499039" y="5460016"/>
            <a:ext cx="4743379" cy="1160697"/>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Notes</a:t>
            </a:r>
          </a:p>
          <a:p>
            <a:pPr marL="171450" marR="0" lvl="0" indent="-1714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Azure AD resides in an Azure Subscription</a:t>
            </a:r>
          </a:p>
          <a:p>
            <a:pPr marL="171450" marR="0" lvl="0" indent="-1714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Global Admin can self-assign permission to manage Azure</a:t>
            </a:r>
          </a:p>
          <a:p>
            <a:pPr marL="171450" marR="0" lvl="0" indent="-1714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Service &amp; Account Admins are assigned on each subscription</a:t>
            </a:r>
          </a:p>
        </p:txBody>
      </p:sp>
      <p:sp>
        <p:nvSpPr>
          <p:cNvPr id="63" name="Rectangle: Rounded Corners 62">
            <a:extLst>
              <a:ext uri="{FF2B5EF4-FFF2-40B4-BE49-F238E27FC236}">
                <a16:creationId xmlns:a16="http://schemas.microsoft.com/office/drawing/2014/main" id="{1E53CFB1-67BC-4CB0-BFF2-D54FB6DA1584}"/>
              </a:ext>
            </a:extLst>
          </p:cNvPr>
          <p:cNvSpPr/>
          <p:nvPr/>
        </p:nvSpPr>
        <p:spPr bwMode="auto">
          <a:xfrm>
            <a:off x="10032936" y="4553842"/>
            <a:ext cx="365760" cy="1383673"/>
          </a:xfrm>
          <a:prstGeom prst="roundRect">
            <a:avLst>
              <a:gd name="adj" fmla="val 24983"/>
            </a:avLst>
          </a:prstGeom>
          <a:solidFill>
            <a:srgbClr val="FFFBA3"/>
          </a:solidFill>
          <a:ln w="19050">
            <a:solidFill>
              <a:srgbClr val="008272"/>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64" name="Rectangle: Rounded Corners 63">
            <a:extLst>
              <a:ext uri="{FF2B5EF4-FFF2-40B4-BE49-F238E27FC236}">
                <a16:creationId xmlns:a16="http://schemas.microsoft.com/office/drawing/2014/main" id="{C1FA2F39-9A0D-4555-98CE-D36D4BC97B03}"/>
              </a:ext>
            </a:extLst>
          </p:cNvPr>
          <p:cNvSpPr/>
          <p:nvPr/>
        </p:nvSpPr>
        <p:spPr bwMode="auto">
          <a:xfrm>
            <a:off x="9904856" y="4553842"/>
            <a:ext cx="365760" cy="1383673"/>
          </a:xfrm>
          <a:prstGeom prst="roundRect">
            <a:avLst>
              <a:gd name="adj" fmla="val 23094"/>
            </a:avLst>
          </a:prstGeom>
          <a:solidFill>
            <a:srgbClr val="FFFBA3"/>
          </a:solidFill>
          <a:ln w="19050">
            <a:solidFill>
              <a:srgbClr val="008272"/>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62" name="Rectangle: Rounded Corners 61">
            <a:extLst>
              <a:ext uri="{FF2B5EF4-FFF2-40B4-BE49-F238E27FC236}">
                <a16:creationId xmlns:a16="http://schemas.microsoft.com/office/drawing/2014/main" id="{D0D68BC4-5CD0-4BA0-A47B-7FDA82909CC1}"/>
              </a:ext>
            </a:extLst>
          </p:cNvPr>
          <p:cNvSpPr/>
          <p:nvPr/>
        </p:nvSpPr>
        <p:spPr bwMode="auto">
          <a:xfrm>
            <a:off x="9776777" y="4553842"/>
            <a:ext cx="365760" cy="1383673"/>
          </a:xfrm>
          <a:prstGeom prst="roundRect">
            <a:avLst>
              <a:gd name="adj" fmla="val 24983"/>
            </a:avLst>
          </a:prstGeom>
          <a:solidFill>
            <a:srgbClr val="FFFBA3"/>
          </a:solidFill>
          <a:ln w="19050">
            <a:solidFill>
              <a:srgbClr val="008272"/>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10" name="Rectangle: Rounded Corners 9">
            <a:extLst>
              <a:ext uri="{FF2B5EF4-FFF2-40B4-BE49-F238E27FC236}">
                <a16:creationId xmlns:a16="http://schemas.microsoft.com/office/drawing/2014/main" id="{F930662A-9D2E-4945-9F30-F18AD6E92697}"/>
              </a:ext>
            </a:extLst>
          </p:cNvPr>
          <p:cNvSpPr/>
          <p:nvPr/>
        </p:nvSpPr>
        <p:spPr bwMode="auto">
          <a:xfrm>
            <a:off x="9648698" y="4553842"/>
            <a:ext cx="365760" cy="1383673"/>
          </a:xfrm>
          <a:prstGeom prst="roundRect">
            <a:avLst>
              <a:gd name="adj" fmla="val 23094"/>
            </a:avLst>
          </a:prstGeom>
          <a:solidFill>
            <a:srgbClr val="FFFBA3"/>
          </a:solidFill>
          <a:ln w="19050">
            <a:solidFill>
              <a:srgbClr val="008272"/>
            </a:solidFill>
          </a:ln>
        </p:spPr>
        <p:style>
          <a:lnRef idx="2">
            <a:schemeClr val="accent1">
              <a:shade val="50000"/>
            </a:schemeClr>
          </a:lnRef>
          <a:fillRef idx="1">
            <a:schemeClr val="accent1"/>
          </a:fillRef>
          <a:effectRef idx="0">
            <a:schemeClr val="accent1"/>
          </a:effectRef>
          <a:fontRef idx="minor">
            <a:schemeClr val="lt1"/>
          </a:fontRef>
        </p:style>
        <p:txBody>
          <a:bodyPr lIns="91440" tIns="18288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a:t>
            </a:r>
          </a:p>
        </p:txBody>
      </p:sp>
      <p:sp>
        <p:nvSpPr>
          <p:cNvPr id="34" name="Rectangle 33">
            <a:extLst>
              <a:ext uri="{FF2B5EF4-FFF2-40B4-BE49-F238E27FC236}">
                <a16:creationId xmlns:a16="http://schemas.microsoft.com/office/drawing/2014/main" id="{54BD2692-C18C-473B-9E76-EB1189F3DB55}"/>
              </a:ext>
            </a:extLst>
          </p:cNvPr>
          <p:cNvSpPr/>
          <p:nvPr/>
        </p:nvSpPr>
        <p:spPr>
          <a:xfrm>
            <a:off x="548897" y="1470409"/>
            <a:ext cx="1057833"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Active Directory</a:t>
            </a:r>
          </a:p>
        </p:txBody>
      </p:sp>
      <p:cxnSp>
        <p:nvCxnSpPr>
          <p:cNvPr id="26" name="Straight Arrow Connector 25">
            <a:extLst>
              <a:ext uri="{FF2B5EF4-FFF2-40B4-BE49-F238E27FC236}">
                <a16:creationId xmlns:a16="http://schemas.microsoft.com/office/drawing/2014/main" id="{1ECE4D43-7CEF-445D-B2FC-80BBD8EA8F7A}"/>
              </a:ext>
            </a:extLst>
          </p:cNvPr>
          <p:cNvCxnSpPr>
            <a:cxnSpLocks/>
          </p:cNvCxnSpPr>
          <p:nvPr/>
        </p:nvCxnSpPr>
        <p:spPr>
          <a:xfrm>
            <a:off x="1289518" y="1348611"/>
            <a:ext cx="362478" cy="0"/>
          </a:xfrm>
          <a:prstGeom prst="straightConnector1">
            <a:avLst/>
          </a:prstGeom>
          <a:ln>
            <a:solidFill>
              <a:schemeClr val="accent5"/>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A63EFBC9-59DD-4F0B-933F-C0769B24F6A0}"/>
              </a:ext>
            </a:extLst>
          </p:cNvPr>
          <p:cNvSpPr txBox="1"/>
          <p:nvPr/>
        </p:nvSpPr>
        <p:spPr>
          <a:xfrm>
            <a:off x="4098103" y="4506003"/>
            <a:ext cx="1386749" cy="307777"/>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a:ea typeface="+mn-ea"/>
                <a:cs typeface="Segoe UI" panose="020B0502040204020203" pitchFamily="34" charset="0"/>
              </a:rPr>
              <a:t>Office 365</a:t>
            </a:r>
          </a:p>
        </p:txBody>
      </p:sp>
      <p:cxnSp>
        <p:nvCxnSpPr>
          <p:cNvPr id="72" name="Straight Arrow Connector 71">
            <a:extLst>
              <a:ext uri="{FF2B5EF4-FFF2-40B4-BE49-F238E27FC236}">
                <a16:creationId xmlns:a16="http://schemas.microsoft.com/office/drawing/2014/main" id="{DD2BE295-F154-4E36-8F1C-9C330911678F}"/>
              </a:ext>
            </a:extLst>
          </p:cNvPr>
          <p:cNvCxnSpPr>
            <a:cxnSpLocks/>
          </p:cNvCxnSpPr>
          <p:nvPr/>
        </p:nvCxnSpPr>
        <p:spPr>
          <a:xfrm>
            <a:off x="2600225" y="3990233"/>
            <a:ext cx="0" cy="494345"/>
          </a:xfrm>
          <a:prstGeom prst="straightConnector1">
            <a:avLst/>
          </a:prstGeom>
          <a:ln w="22225">
            <a:solidFill>
              <a:schemeClr val="accent1">
                <a:lumMod val="7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E48AC027-EDEB-48CA-97E5-81A8355C02ED}"/>
              </a:ext>
            </a:extLst>
          </p:cNvPr>
          <p:cNvCxnSpPr>
            <a:cxnSpLocks/>
            <a:stCxn id="13" idx="2"/>
            <a:endCxn id="49" idx="0"/>
          </p:cNvCxnSpPr>
          <p:nvPr/>
        </p:nvCxnSpPr>
        <p:spPr>
          <a:xfrm flipH="1">
            <a:off x="4791478" y="3990441"/>
            <a:ext cx="14194" cy="515562"/>
          </a:xfrm>
          <a:prstGeom prst="straightConnector1">
            <a:avLst/>
          </a:prstGeom>
          <a:ln w="22225">
            <a:solidFill>
              <a:schemeClr val="accent4"/>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EE3D0961-7FED-4AF8-9FC3-A7FA6E3DE67C}"/>
              </a:ext>
            </a:extLst>
          </p:cNvPr>
          <p:cNvGrpSpPr/>
          <p:nvPr/>
        </p:nvGrpSpPr>
        <p:grpSpPr>
          <a:xfrm>
            <a:off x="5899320" y="3930772"/>
            <a:ext cx="1493257" cy="256545"/>
            <a:chOff x="5866909" y="2519490"/>
            <a:chExt cx="1493257" cy="256545"/>
          </a:xfrm>
        </p:grpSpPr>
        <p:sp>
          <p:nvSpPr>
            <p:cNvPr id="45" name="people_4">
              <a:extLst>
                <a:ext uri="{FF2B5EF4-FFF2-40B4-BE49-F238E27FC236}">
                  <a16:creationId xmlns:a16="http://schemas.microsoft.com/office/drawing/2014/main" id="{47E054B9-DE80-451B-8600-00A26C65146C}"/>
                </a:ext>
              </a:extLst>
            </p:cNvPr>
            <p:cNvSpPr>
              <a:spLocks noChangeAspect="1" noEditPoints="1"/>
            </p:cNvSpPr>
            <p:nvPr/>
          </p:nvSpPr>
          <p:spPr bwMode="auto">
            <a:xfrm>
              <a:off x="5866909" y="2545534"/>
              <a:ext cx="182880" cy="20445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accent1"/>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47" name="TextBox 46">
              <a:extLst>
                <a:ext uri="{FF2B5EF4-FFF2-40B4-BE49-F238E27FC236}">
                  <a16:creationId xmlns:a16="http://schemas.microsoft.com/office/drawing/2014/main" id="{C14A1539-948F-4055-BC91-65466C0E9A56}"/>
                </a:ext>
              </a:extLst>
            </p:cNvPr>
            <p:cNvSpPr txBox="1"/>
            <p:nvPr/>
          </p:nvSpPr>
          <p:spPr>
            <a:xfrm>
              <a:off x="6115273" y="2519490"/>
              <a:ext cx="1244893" cy="256545"/>
            </a:xfrm>
            <a:prstGeom prst="rect">
              <a:avLst/>
            </a:prstGeom>
            <a:noFill/>
          </p:spPr>
          <p:txBody>
            <a:bodyPr wrap="none" lIns="0"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0">
                        <a:srgbClr val="1A1A1A"/>
                      </a:gs>
                      <a:gs pos="98000">
                        <a:srgbClr val="1A1A1A"/>
                      </a:gs>
                    </a:gsLst>
                    <a:lin ang="5400000" scaled="1"/>
                  </a:gradFill>
                  <a:effectLst/>
                  <a:uLnTx/>
                  <a:uFillTx/>
                  <a:latin typeface="Segoe"/>
                  <a:ea typeface="+mn-ea"/>
                  <a:cs typeface="+mn-cs"/>
                </a:rPr>
                <a:t>Azure RBAC roles</a:t>
              </a:r>
            </a:p>
          </p:txBody>
        </p:sp>
      </p:grpSp>
      <p:sp>
        <p:nvSpPr>
          <p:cNvPr id="48" name="TextBox 47">
            <a:extLst>
              <a:ext uri="{FF2B5EF4-FFF2-40B4-BE49-F238E27FC236}">
                <a16:creationId xmlns:a16="http://schemas.microsoft.com/office/drawing/2014/main" id="{B67D03DF-4673-4238-9835-6D7026EE4F35}"/>
              </a:ext>
            </a:extLst>
          </p:cNvPr>
          <p:cNvSpPr txBox="1"/>
          <p:nvPr/>
        </p:nvSpPr>
        <p:spPr>
          <a:xfrm>
            <a:off x="6160236" y="4193339"/>
            <a:ext cx="1465860" cy="73096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dirty="0">
                <a:ln>
                  <a:noFill/>
                </a:ln>
                <a:gradFill>
                  <a:gsLst>
                    <a:gs pos="0">
                      <a:srgbClr val="1A1A1A"/>
                    </a:gs>
                    <a:gs pos="98000">
                      <a:srgbClr val="1A1A1A"/>
                    </a:gs>
                  </a:gsLst>
                  <a:lin ang="5400000" scaled="1"/>
                </a:gradFill>
                <a:effectLst/>
                <a:uLnTx/>
                <a:uFillTx/>
                <a:latin typeface="Segoe UI Semibold"/>
                <a:ea typeface="+mn-ea"/>
                <a:cs typeface="+mn-cs"/>
              </a:rPr>
              <a:t>Owner</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dirty="0">
                <a:ln>
                  <a:noFill/>
                </a:ln>
                <a:gradFill>
                  <a:gsLst>
                    <a:gs pos="0">
                      <a:srgbClr val="1A1A1A"/>
                    </a:gs>
                    <a:gs pos="98000">
                      <a:srgbClr val="1A1A1A"/>
                    </a:gs>
                  </a:gsLst>
                  <a:lin ang="5400000" scaled="1"/>
                </a:gradFill>
                <a:effectLst/>
                <a:uLnTx/>
                <a:uFillTx/>
                <a:latin typeface="Segoe UI Semibold"/>
                <a:ea typeface="+mn-ea"/>
                <a:cs typeface="+mn-cs"/>
              </a:rPr>
              <a:t>Contributor</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dirty="0">
                <a:ln>
                  <a:noFill/>
                </a:ln>
                <a:gradFill>
                  <a:gsLst>
                    <a:gs pos="0">
                      <a:srgbClr val="1A1A1A"/>
                    </a:gs>
                    <a:gs pos="98000">
                      <a:srgbClr val="1A1A1A"/>
                    </a:gs>
                  </a:gsLst>
                  <a:lin ang="5400000" scaled="1"/>
                </a:gradFill>
                <a:effectLst/>
                <a:uLnTx/>
                <a:uFillTx/>
                <a:latin typeface="Segoe UI Semibold"/>
                <a:ea typeface="+mn-ea"/>
                <a:cs typeface="+mn-cs"/>
              </a:rPr>
              <a:t>Reader</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00" b="0" i="1" u="sng" strike="noStrike" kern="1200" cap="none" spc="0" normalizeH="0" baseline="0" noProof="0" dirty="0">
                <a:ln>
                  <a:noFill/>
                </a:ln>
                <a:gradFill>
                  <a:gsLst>
                    <a:gs pos="0">
                      <a:srgbClr val="1A1A1A"/>
                    </a:gs>
                    <a:gs pos="98000">
                      <a:srgbClr val="1A1A1A"/>
                    </a:gs>
                  </a:gsLst>
                  <a:lin ang="5400000" scaled="1"/>
                </a:gradFill>
                <a:effectLst/>
                <a:uLnTx/>
                <a:uFillTx/>
                <a:latin typeface="Segoe UI Semibold"/>
                <a:ea typeface="+mn-ea"/>
                <a:cs typeface="+mn-cs"/>
                <a:hlinkClick r:id="rId5"/>
              </a:rPr>
              <a:t>Other Built-in Roles </a:t>
            </a:r>
            <a:endParaRPr kumimoji="0" lang="en-US" sz="1000" b="0" i="1" u="sng" strike="noStrike" kern="1200" cap="none" spc="0" normalizeH="0" baseline="0" noProof="0" dirty="0">
              <a:ln>
                <a:noFill/>
              </a:ln>
              <a:gradFill>
                <a:gsLst>
                  <a:gs pos="0">
                    <a:srgbClr val="1A1A1A"/>
                  </a:gs>
                  <a:gs pos="98000">
                    <a:srgbClr val="1A1A1A"/>
                  </a:gs>
                </a:gsLst>
                <a:lin ang="5400000" scaled="1"/>
              </a:gradFill>
              <a:effectLst/>
              <a:uLnTx/>
              <a:uFillTx/>
              <a:latin typeface="Segoe UI Semibold"/>
              <a:ea typeface="+mn-ea"/>
              <a:cs typeface="+mn-cs"/>
            </a:endParaRPr>
          </a:p>
        </p:txBody>
      </p:sp>
      <p:sp>
        <p:nvSpPr>
          <p:cNvPr id="58" name="TextBox 57">
            <a:extLst>
              <a:ext uri="{FF2B5EF4-FFF2-40B4-BE49-F238E27FC236}">
                <a16:creationId xmlns:a16="http://schemas.microsoft.com/office/drawing/2014/main" id="{DA121C8D-E653-4ACC-8CE4-E371CDF232EA}"/>
              </a:ext>
            </a:extLst>
          </p:cNvPr>
          <p:cNvSpPr txBox="1"/>
          <p:nvPr/>
        </p:nvSpPr>
        <p:spPr>
          <a:xfrm>
            <a:off x="6351040" y="4949732"/>
            <a:ext cx="1465860"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000" b="0" i="0" u="none" strike="noStrike" kern="1200" cap="none" spc="0" normalizeH="0" baseline="0" noProof="0" dirty="0">
              <a:ln>
                <a:noFill/>
              </a:ln>
              <a:gradFill>
                <a:gsLst>
                  <a:gs pos="2917">
                    <a:srgbClr val="FFFFFF"/>
                  </a:gs>
                  <a:gs pos="29000">
                    <a:srgbClr val="FFFFFF"/>
                  </a:gs>
                </a:gsLst>
                <a:lin ang="5400000" scaled="0"/>
              </a:gradFill>
              <a:effectLst/>
              <a:uLnTx/>
              <a:uFillTx/>
              <a:latin typeface="Segoe UI Semibold"/>
              <a:ea typeface="+mn-ea"/>
              <a:cs typeface="+mn-cs"/>
            </a:endParaRPr>
          </a:p>
        </p:txBody>
      </p:sp>
      <p:grpSp>
        <p:nvGrpSpPr>
          <p:cNvPr id="25" name="Group 24">
            <a:extLst>
              <a:ext uri="{FF2B5EF4-FFF2-40B4-BE49-F238E27FC236}">
                <a16:creationId xmlns:a16="http://schemas.microsoft.com/office/drawing/2014/main" id="{DB43B4E6-EBC1-4292-A80F-B4B928573023}"/>
              </a:ext>
            </a:extLst>
          </p:cNvPr>
          <p:cNvGrpSpPr/>
          <p:nvPr/>
        </p:nvGrpSpPr>
        <p:grpSpPr>
          <a:xfrm>
            <a:off x="8255613" y="5115318"/>
            <a:ext cx="1305672" cy="159048"/>
            <a:chOff x="7875718" y="5287813"/>
            <a:chExt cx="1305672" cy="159048"/>
          </a:xfrm>
        </p:grpSpPr>
        <p:sp>
          <p:nvSpPr>
            <p:cNvPr id="74" name="TextBox 73">
              <a:extLst>
                <a:ext uri="{FF2B5EF4-FFF2-40B4-BE49-F238E27FC236}">
                  <a16:creationId xmlns:a16="http://schemas.microsoft.com/office/drawing/2014/main" id="{2587947C-AF47-42ED-8FBF-601A350F4025}"/>
                </a:ext>
              </a:extLst>
            </p:cNvPr>
            <p:cNvSpPr txBox="1"/>
            <p:nvPr/>
          </p:nvSpPr>
          <p:spPr>
            <a:xfrm>
              <a:off x="8139934" y="5290393"/>
              <a:ext cx="1041456" cy="14619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1A1A1A"/>
                      </a:gs>
                      <a:gs pos="29000">
                        <a:srgbClr val="1A1A1A"/>
                      </a:gs>
                    </a:gsLst>
                    <a:lin ang="5400000" scaled="0"/>
                  </a:gradFill>
                  <a:effectLst/>
                  <a:uLnTx/>
                  <a:uFillTx/>
                  <a:latin typeface="Segoe UI Semibold"/>
                  <a:ea typeface="+mn-ea"/>
                  <a:cs typeface="+mn-cs"/>
                </a:rPr>
                <a:t>Resource group</a:t>
              </a:r>
            </a:p>
          </p:txBody>
        </p:sp>
        <p:sp>
          <p:nvSpPr>
            <p:cNvPr id="75" name="GenericApp_EB3B">
              <a:extLst>
                <a:ext uri="{FF2B5EF4-FFF2-40B4-BE49-F238E27FC236}">
                  <a16:creationId xmlns:a16="http://schemas.microsoft.com/office/drawing/2014/main" id="{750BA72E-5C7A-4BB4-851A-13B907E79BD2}"/>
                </a:ext>
              </a:extLst>
            </p:cNvPr>
            <p:cNvSpPr>
              <a:spLocks noChangeAspect="1" noEditPoints="1"/>
            </p:cNvSpPr>
            <p:nvPr/>
          </p:nvSpPr>
          <p:spPr bwMode="auto">
            <a:xfrm>
              <a:off x="7875718" y="5287813"/>
              <a:ext cx="198732" cy="159048"/>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079BB2B3-0937-46F6-888C-DF122FB9EC4C}"/>
              </a:ext>
            </a:extLst>
          </p:cNvPr>
          <p:cNvGrpSpPr/>
          <p:nvPr/>
        </p:nvGrpSpPr>
        <p:grpSpPr>
          <a:xfrm>
            <a:off x="7767820" y="2813339"/>
            <a:ext cx="2122773" cy="347918"/>
            <a:chOff x="6997422" y="2464663"/>
            <a:chExt cx="2122773" cy="347918"/>
          </a:xfrm>
        </p:grpSpPr>
        <p:sp>
          <p:nvSpPr>
            <p:cNvPr id="85" name="TextBox 84">
              <a:extLst>
                <a:ext uri="{FF2B5EF4-FFF2-40B4-BE49-F238E27FC236}">
                  <a16:creationId xmlns:a16="http://schemas.microsoft.com/office/drawing/2014/main" id="{BF1E3863-6E27-427F-B005-F109173F3E9F}"/>
                </a:ext>
              </a:extLst>
            </p:cNvPr>
            <p:cNvSpPr txBox="1"/>
            <p:nvPr/>
          </p:nvSpPr>
          <p:spPr>
            <a:xfrm>
              <a:off x="7358274" y="2569373"/>
              <a:ext cx="1761921" cy="138499"/>
            </a:xfrm>
            <a:prstGeom prst="rect">
              <a:avLst/>
            </a:prstGeom>
            <a:noFill/>
          </p:spPr>
          <p:txBody>
            <a:bodyPr wrap="square" lIns="9144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dirty="0">
                  <a:ln>
                    <a:noFill/>
                  </a:ln>
                  <a:gradFill>
                    <a:gsLst>
                      <a:gs pos="0">
                        <a:srgbClr val="1A1A1A"/>
                      </a:gs>
                      <a:gs pos="98000">
                        <a:srgbClr val="1A1A1A"/>
                      </a:gs>
                    </a:gsLst>
                    <a:lin ang="5400000" scaled="1"/>
                  </a:gradFill>
                  <a:effectLst/>
                  <a:uLnTx/>
                  <a:uFillTx/>
                  <a:latin typeface="Segoe"/>
                  <a:ea typeface="+mn-ea"/>
                  <a:cs typeface="+mn-cs"/>
                </a:rPr>
                <a:t>Root management group</a:t>
              </a:r>
            </a:p>
          </p:txBody>
        </p:sp>
        <p:grpSp>
          <p:nvGrpSpPr>
            <p:cNvPr id="12" name="Group 11">
              <a:extLst>
                <a:ext uri="{FF2B5EF4-FFF2-40B4-BE49-F238E27FC236}">
                  <a16:creationId xmlns:a16="http://schemas.microsoft.com/office/drawing/2014/main" id="{C4A23D8F-DAE3-47D5-82EF-54826D906B58}"/>
                </a:ext>
              </a:extLst>
            </p:cNvPr>
            <p:cNvGrpSpPr/>
            <p:nvPr/>
          </p:nvGrpSpPr>
          <p:grpSpPr>
            <a:xfrm>
              <a:off x="6997422" y="2464663"/>
              <a:ext cx="347918" cy="347918"/>
              <a:chOff x="6997422" y="2418497"/>
              <a:chExt cx="347918" cy="347918"/>
            </a:xfrm>
          </p:grpSpPr>
          <p:sp>
            <p:nvSpPr>
              <p:cNvPr id="8" name="Oval 7">
                <a:extLst>
                  <a:ext uri="{FF2B5EF4-FFF2-40B4-BE49-F238E27FC236}">
                    <a16:creationId xmlns:a16="http://schemas.microsoft.com/office/drawing/2014/main" id="{924E9E89-1FD1-468B-95EF-AB49B7254126}"/>
                  </a:ext>
                </a:extLst>
              </p:cNvPr>
              <p:cNvSpPr/>
              <p:nvPr/>
            </p:nvSpPr>
            <p:spPr bwMode="auto">
              <a:xfrm>
                <a:off x="6997422" y="2418497"/>
                <a:ext cx="347918" cy="34791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lationship_F003">
                <a:extLst>
                  <a:ext uri="{FF2B5EF4-FFF2-40B4-BE49-F238E27FC236}">
                    <a16:creationId xmlns:a16="http://schemas.microsoft.com/office/drawing/2014/main" id="{C0E167BC-9303-46CB-97B7-2BF9D7320301}"/>
                  </a:ext>
                </a:extLst>
              </p:cNvPr>
              <p:cNvSpPr>
                <a:spLocks noChangeAspect="1" noEditPoints="1"/>
              </p:cNvSpPr>
              <p:nvPr/>
            </p:nvSpPr>
            <p:spPr bwMode="auto">
              <a:xfrm rot="5400000">
                <a:off x="7066821" y="2480323"/>
                <a:ext cx="216406" cy="202408"/>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89" name="Group 88">
            <a:extLst>
              <a:ext uri="{FF2B5EF4-FFF2-40B4-BE49-F238E27FC236}">
                <a16:creationId xmlns:a16="http://schemas.microsoft.com/office/drawing/2014/main" id="{21217DD0-B4DB-4183-8F90-A2FF7085B83E}"/>
              </a:ext>
            </a:extLst>
          </p:cNvPr>
          <p:cNvGrpSpPr/>
          <p:nvPr/>
        </p:nvGrpSpPr>
        <p:grpSpPr>
          <a:xfrm>
            <a:off x="8026514" y="3423662"/>
            <a:ext cx="2122773" cy="347918"/>
            <a:chOff x="6997422" y="2464663"/>
            <a:chExt cx="2122773" cy="347918"/>
          </a:xfrm>
        </p:grpSpPr>
        <p:sp>
          <p:nvSpPr>
            <p:cNvPr id="90" name="TextBox 89">
              <a:extLst>
                <a:ext uri="{FF2B5EF4-FFF2-40B4-BE49-F238E27FC236}">
                  <a16:creationId xmlns:a16="http://schemas.microsoft.com/office/drawing/2014/main" id="{DA6C70E1-C9C4-4DA1-BEC5-C1C296663856}"/>
                </a:ext>
              </a:extLst>
            </p:cNvPr>
            <p:cNvSpPr txBox="1"/>
            <p:nvPr/>
          </p:nvSpPr>
          <p:spPr>
            <a:xfrm>
              <a:off x="7358274" y="2569373"/>
              <a:ext cx="1761921" cy="138499"/>
            </a:xfrm>
            <a:prstGeom prst="rect">
              <a:avLst/>
            </a:prstGeom>
            <a:noFill/>
          </p:spPr>
          <p:txBody>
            <a:bodyPr wrap="square" lIns="9144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dirty="0">
                  <a:ln>
                    <a:noFill/>
                  </a:ln>
                  <a:gradFill>
                    <a:gsLst>
                      <a:gs pos="0">
                        <a:srgbClr val="1A1A1A"/>
                      </a:gs>
                      <a:gs pos="98000">
                        <a:srgbClr val="1A1A1A"/>
                      </a:gs>
                    </a:gsLst>
                    <a:lin ang="5400000" scaled="1"/>
                  </a:gradFill>
                  <a:effectLst/>
                  <a:uLnTx/>
                  <a:uFillTx/>
                  <a:latin typeface="Segoe"/>
                  <a:ea typeface="+mn-ea"/>
                  <a:cs typeface="+mn-cs"/>
                </a:rPr>
                <a:t>Management group</a:t>
              </a:r>
            </a:p>
          </p:txBody>
        </p:sp>
        <p:grpSp>
          <p:nvGrpSpPr>
            <p:cNvPr id="91" name="Group 90">
              <a:extLst>
                <a:ext uri="{FF2B5EF4-FFF2-40B4-BE49-F238E27FC236}">
                  <a16:creationId xmlns:a16="http://schemas.microsoft.com/office/drawing/2014/main" id="{D37CC74F-6685-44E7-AF91-FC48B812808E}"/>
                </a:ext>
              </a:extLst>
            </p:cNvPr>
            <p:cNvGrpSpPr/>
            <p:nvPr/>
          </p:nvGrpSpPr>
          <p:grpSpPr>
            <a:xfrm>
              <a:off x="6997422" y="2464663"/>
              <a:ext cx="347918" cy="347918"/>
              <a:chOff x="6997422" y="2418497"/>
              <a:chExt cx="347918" cy="347918"/>
            </a:xfrm>
          </p:grpSpPr>
          <p:sp>
            <p:nvSpPr>
              <p:cNvPr id="92" name="Oval 91">
                <a:extLst>
                  <a:ext uri="{FF2B5EF4-FFF2-40B4-BE49-F238E27FC236}">
                    <a16:creationId xmlns:a16="http://schemas.microsoft.com/office/drawing/2014/main" id="{1FC5A8C1-C675-437B-B20E-574AA68CFDDF}"/>
                  </a:ext>
                </a:extLst>
              </p:cNvPr>
              <p:cNvSpPr/>
              <p:nvPr/>
            </p:nvSpPr>
            <p:spPr bwMode="auto">
              <a:xfrm>
                <a:off x="6997422" y="2418497"/>
                <a:ext cx="347918" cy="34791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Relationship_F003">
                <a:extLst>
                  <a:ext uri="{FF2B5EF4-FFF2-40B4-BE49-F238E27FC236}">
                    <a16:creationId xmlns:a16="http://schemas.microsoft.com/office/drawing/2014/main" id="{E0979D78-30A6-4E64-BF0D-8DB45D7CCE3C}"/>
                  </a:ext>
                </a:extLst>
              </p:cNvPr>
              <p:cNvSpPr>
                <a:spLocks noChangeAspect="1" noEditPoints="1"/>
              </p:cNvSpPr>
              <p:nvPr/>
            </p:nvSpPr>
            <p:spPr bwMode="auto">
              <a:xfrm rot="5400000">
                <a:off x="7066821" y="2480323"/>
                <a:ext cx="216406" cy="202408"/>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27" name="Group 26">
            <a:extLst>
              <a:ext uri="{FF2B5EF4-FFF2-40B4-BE49-F238E27FC236}">
                <a16:creationId xmlns:a16="http://schemas.microsoft.com/office/drawing/2014/main" id="{946D0282-3787-4A37-97F3-50C29111290F}"/>
              </a:ext>
            </a:extLst>
          </p:cNvPr>
          <p:cNvGrpSpPr/>
          <p:nvPr/>
        </p:nvGrpSpPr>
        <p:grpSpPr>
          <a:xfrm>
            <a:off x="8221320" y="5498311"/>
            <a:ext cx="984011" cy="260499"/>
            <a:chOff x="8265173" y="5661393"/>
            <a:chExt cx="984011" cy="260499"/>
          </a:xfrm>
        </p:grpSpPr>
        <p:sp>
          <p:nvSpPr>
            <p:cNvPr id="76" name="IoT">
              <a:extLst>
                <a:ext uri="{FF2B5EF4-FFF2-40B4-BE49-F238E27FC236}">
                  <a16:creationId xmlns:a16="http://schemas.microsoft.com/office/drawing/2014/main" id="{0293C413-92E2-4062-93F0-1DFF01680969}"/>
                </a:ext>
              </a:extLst>
            </p:cNvPr>
            <p:cNvSpPr>
              <a:spLocks noChangeAspect="1" noEditPoints="1"/>
            </p:cNvSpPr>
            <p:nvPr/>
          </p:nvSpPr>
          <p:spPr bwMode="auto">
            <a:xfrm>
              <a:off x="8410836" y="5812363"/>
              <a:ext cx="106330" cy="106500"/>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7" name="monitor">
              <a:extLst>
                <a:ext uri="{FF2B5EF4-FFF2-40B4-BE49-F238E27FC236}">
                  <a16:creationId xmlns:a16="http://schemas.microsoft.com/office/drawing/2014/main" id="{F071684E-4A85-4D93-8D8B-ED5523B7BAD4}"/>
                </a:ext>
              </a:extLst>
            </p:cNvPr>
            <p:cNvSpPr>
              <a:spLocks noChangeAspect="1" noEditPoints="1"/>
            </p:cNvSpPr>
            <p:nvPr/>
          </p:nvSpPr>
          <p:spPr bwMode="auto">
            <a:xfrm>
              <a:off x="8341848" y="5661393"/>
              <a:ext cx="132912" cy="10186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8" name="Database_EFC7">
              <a:extLst>
                <a:ext uri="{FF2B5EF4-FFF2-40B4-BE49-F238E27FC236}">
                  <a16:creationId xmlns:a16="http://schemas.microsoft.com/office/drawing/2014/main" id="{7BF5A839-ED77-4A8A-85C5-DF105F61701A}"/>
                </a:ext>
              </a:extLst>
            </p:cNvPr>
            <p:cNvSpPr>
              <a:spLocks noChangeAspect="1" noEditPoints="1"/>
            </p:cNvSpPr>
            <p:nvPr/>
          </p:nvSpPr>
          <p:spPr bwMode="auto">
            <a:xfrm>
              <a:off x="8265173" y="5802271"/>
              <a:ext cx="92027" cy="11962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96" name="TextBox 95">
              <a:extLst>
                <a:ext uri="{FF2B5EF4-FFF2-40B4-BE49-F238E27FC236}">
                  <a16:creationId xmlns:a16="http://schemas.microsoft.com/office/drawing/2014/main" id="{0DB240F8-6EDA-4505-974B-B563FC062A43}"/>
                </a:ext>
              </a:extLst>
            </p:cNvPr>
            <p:cNvSpPr txBox="1"/>
            <p:nvPr/>
          </p:nvSpPr>
          <p:spPr>
            <a:xfrm>
              <a:off x="8590992" y="5739266"/>
              <a:ext cx="658192" cy="14619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D73B01"/>
                      </a:gs>
                      <a:gs pos="29000">
                        <a:srgbClr val="1A1A1A"/>
                      </a:gs>
                    </a:gsLst>
                    <a:lin ang="5400000" scaled="0"/>
                  </a:gradFill>
                  <a:effectLst/>
                  <a:uLnTx/>
                  <a:uFillTx/>
                  <a:latin typeface="Segoe UI Semibold"/>
                  <a:ea typeface="+mn-ea"/>
                  <a:cs typeface="+mn-cs"/>
                </a:rPr>
                <a:t>Resource</a:t>
              </a:r>
            </a:p>
          </p:txBody>
        </p:sp>
      </p:grpSp>
      <p:sp>
        <p:nvSpPr>
          <p:cNvPr id="15" name="Rectangle: Rounded Corners 14">
            <a:extLst>
              <a:ext uri="{FF2B5EF4-FFF2-40B4-BE49-F238E27FC236}">
                <a16:creationId xmlns:a16="http://schemas.microsoft.com/office/drawing/2014/main" id="{CAC7F16F-2595-48A2-A8F9-AADC8637BDB3}"/>
              </a:ext>
            </a:extLst>
          </p:cNvPr>
          <p:cNvSpPr/>
          <p:nvPr/>
        </p:nvSpPr>
        <p:spPr bwMode="auto">
          <a:xfrm>
            <a:off x="1806911" y="1636321"/>
            <a:ext cx="9875520" cy="321688"/>
          </a:xfrm>
          <a:custGeom>
            <a:avLst/>
            <a:gdLst>
              <a:gd name="connsiteX0" fmla="*/ 0 w 9875520"/>
              <a:gd name="connsiteY0" fmla="*/ 0 h 317438"/>
              <a:gd name="connsiteX1" fmla="*/ 0 w 9875520"/>
              <a:gd name="connsiteY1" fmla="*/ 0 h 317438"/>
              <a:gd name="connsiteX2" fmla="*/ 9875520 w 9875520"/>
              <a:gd name="connsiteY2" fmla="*/ 0 h 317438"/>
              <a:gd name="connsiteX3" fmla="*/ 9875520 w 9875520"/>
              <a:gd name="connsiteY3" fmla="*/ 0 h 317438"/>
              <a:gd name="connsiteX4" fmla="*/ 9875520 w 9875520"/>
              <a:gd name="connsiteY4" fmla="*/ 317438 h 317438"/>
              <a:gd name="connsiteX5" fmla="*/ 9875520 w 9875520"/>
              <a:gd name="connsiteY5" fmla="*/ 317438 h 317438"/>
              <a:gd name="connsiteX6" fmla="*/ 0 w 9875520"/>
              <a:gd name="connsiteY6" fmla="*/ 317438 h 317438"/>
              <a:gd name="connsiteX7" fmla="*/ 0 w 9875520"/>
              <a:gd name="connsiteY7" fmla="*/ 317438 h 317438"/>
              <a:gd name="connsiteX8" fmla="*/ 0 w 9875520"/>
              <a:gd name="connsiteY8" fmla="*/ 0 h 317438"/>
              <a:gd name="connsiteX0" fmla="*/ 0 w 9875520"/>
              <a:gd name="connsiteY0" fmla="*/ 0 h 321688"/>
              <a:gd name="connsiteX1" fmla="*/ 0 w 9875520"/>
              <a:gd name="connsiteY1" fmla="*/ 0 h 321688"/>
              <a:gd name="connsiteX2" fmla="*/ 9875520 w 9875520"/>
              <a:gd name="connsiteY2" fmla="*/ 0 h 321688"/>
              <a:gd name="connsiteX3" fmla="*/ 9875520 w 9875520"/>
              <a:gd name="connsiteY3" fmla="*/ 0 h 321688"/>
              <a:gd name="connsiteX4" fmla="*/ 9875520 w 9875520"/>
              <a:gd name="connsiteY4" fmla="*/ 317438 h 321688"/>
              <a:gd name="connsiteX5" fmla="*/ 9875520 w 9875520"/>
              <a:gd name="connsiteY5" fmla="*/ 317438 h 321688"/>
              <a:gd name="connsiteX6" fmla="*/ 5697132 w 9875520"/>
              <a:gd name="connsiteY6" fmla="*/ 321688 h 321688"/>
              <a:gd name="connsiteX7" fmla="*/ 0 w 9875520"/>
              <a:gd name="connsiteY7" fmla="*/ 317438 h 321688"/>
              <a:gd name="connsiteX8" fmla="*/ 0 w 9875520"/>
              <a:gd name="connsiteY8" fmla="*/ 317438 h 321688"/>
              <a:gd name="connsiteX9" fmla="*/ 0 w 9875520"/>
              <a:gd name="connsiteY9" fmla="*/ 0 h 32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75520" h="321688">
                <a:moveTo>
                  <a:pt x="0" y="0"/>
                </a:moveTo>
                <a:lnTo>
                  <a:pt x="0" y="0"/>
                </a:lnTo>
                <a:lnTo>
                  <a:pt x="9875520" y="0"/>
                </a:lnTo>
                <a:lnTo>
                  <a:pt x="9875520" y="0"/>
                </a:lnTo>
                <a:lnTo>
                  <a:pt x="9875520" y="317438"/>
                </a:lnTo>
                <a:lnTo>
                  <a:pt x="9875520" y="317438"/>
                </a:lnTo>
                <a:lnTo>
                  <a:pt x="5697132" y="321688"/>
                </a:lnTo>
                <a:lnTo>
                  <a:pt x="0" y="317438"/>
                </a:lnTo>
                <a:lnTo>
                  <a:pt x="0" y="317438"/>
                </a:lnTo>
                <a:lnTo>
                  <a:pt x="0" y="0"/>
                </a:lnTo>
                <a:close/>
              </a:path>
            </a:pathLst>
          </a:custGeom>
          <a:solidFill>
            <a:schemeClr val="bg1"/>
          </a:solidFill>
          <a:ln w="19050">
            <a:solidFill>
              <a:schemeClr val="bg2">
                <a:lumMod val="90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gradFill>
                  <a:gsLst>
                    <a:gs pos="0">
                      <a:srgbClr val="737373"/>
                    </a:gs>
                    <a:gs pos="100000">
                      <a:srgbClr val="737373"/>
                    </a:gs>
                  </a:gsLst>
                  <a:lin ang="5400000" scaled="0"/>
                </a:gradFill>
                <a:effectLst/>
                <a:uLnTx/>
                <a:uFillTx/>
                <a:latin typeface="Segoe UI"/>
                <a:ea typeface="+mn-ea"/>
                <a:cs typeface="Segoe UI" pitchFamily="34" charset="0"/>
              </a:rPr>
              <a:t>Global Administrator (Use sparingly)</a:t>
            </a:r>
          </a:p>
        </p:txBody>
      </p:sp>
      <p:sp>
        <p:nvSpPr>
          <p:cNvPr id="68" name="Rectangle: Rounded Corners 67">
            <a:extLst>
              <a:ext uri="{FF2B5EF4-FFF2-40B4-BE49-F238E27FC236}">
                <a16:creationId xmlns:a16="http://schemas.microsoft.com/office/drawing/2014/main" id="{F573804B-9C69-497E-8832-61A8A5B76CA5}"/>
              </a:ext>
            </a:extLst>
          </p:cNvPr>
          <p:cNvSpPr/>
          <p:nvPr/>
        </p:nvSpPr>
        <p:spPr bwMode="auto">
          <a:xfrm>
            <a:off x="1898351" y="2012869"/>
            <a:ext cx="9692640" cy="274320"/>
          </a:xfrm>
          <a:prstGeom prst="roundRect">
            <a:avLst>
              <a:gd name="adj" fmla="val 0"/>
            </a:avLst>
          </a:prstGeom>
          <a:solidFill>
            <a:schemeClr val="bg1"/>
          </a:solidFill>
          <a:ln w="19050">
            <a:solidFill>
              <a:schemeClr val="accent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Segoe UI" pitchFamily="34" charset="0"/>
              </a:rPr>
              <a:t>Enterprise Groups and Users</a:t>
            </a:r>
          </a:p>
        </p:txBody>
      </p:sp>
      <p:cxnSp>
        <p:nvCxnSpPr>
          <p:cNvPr id="101" name="Connector: Elbow 100">
            <a:extLst>
              <a:ext uri="{FF2B5EF4-FFF2-40B4-BE49-F238E27FC236}">
                <a16:creationId xmlns:a16="http://schemas.microsoft.com/office/drawing/2014/main" id="{A38BA157-3EC1-44C8-B46A-E4EFD201600D}"/>
              </a:ext>
            </a:extLst>
          </p:cNvPr>
          <p:cNvCxnSpPr>
            <a:stCxn id="8" idx="4"/>
            <a:endCxn id="92" idx="2"/>
          </p:cNvCxnSpPr>
          <p:nvPr/>
        </p:nvCxnSpPr>
        <p:spPr>
          <a:xfrm rot="16200000" flipH="1">
            <a:off x="7765964" y="3337071"/>
            <a:ext cx="436364" cy="84735"/>
          </a:xfrm>
          <a:prstGeom prst="bentConnector2">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7327524C-A0A8-4508-BE5F-D3CC3A135FDC}"/>
              </a:ext>
            </a:extLst>
          </p:cNvPr>
          <p:cNvGrpSpPr/>
          <p:nvPr/>
        </p:nvGrpSpPr>
        <p:grpSpPr>
          <a:xfrm>
            <a:off x="8186169" y="4680620"/>
            <a:ext cx="1042561" cy="168845"/>
            <a:chOff x="8266379" y="4696662"/>
            <a:chExt cx="1042561" cy="168845"/>
          </a:xfrm>
        </p:grpSpPr>
        <p:sp>
          <p:nvSpPr>
            <p:cNvPr id="108" name="TextBox 107">
              <a:extLst>
                <a:ext uri="{FF2B5EF4-FFF2-40B4-BE49-F238E27FC236}">
                  <a16:creationId xmlns:a16="http://schemas.microsoft.com/office/drawing/2014/main" id="{666BD6A3-6821-42B1-A8E2-9AF859C0C2F0}"/>
                </a:ext>
              </a:extLst>
            </p:cNvPr>
            <p:cNvSpPr txBox="1"/>
            <p:nvPr/>
          </p:nvSpPr>
          <p:spPr>
            <a:xfrm>
              <a:off x="8266379" y="4700293"/>
              <a:ext cx="871264" cy="161583"/>
            </a:xfrm>
            <a:prstGeom prst="rect">
              <a:avLst/>
            </a:prstGeom>
            <a:solidFill>
              <a:srgbClr val="FFFBA3"/>
            </a:solidFill>
          </p:spPr>
          <p:txBody>
            <a:bodyPr wrap="none" lIns="18288"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0">
                        <a:srgbClr val="1A1A1A"/>
                      </a:gs>
                      <a:gs pos="98000">
                        <a:srgbClr val="1A1A1A"/>
                      </a:gs>
                    </a:gsLst>
                    <a:lin ang="5400000" scaled="1"/>
                  </a:gradFill>
                  <a:effectLst/>
                  <a:uLnTx/>
                  <a:uFillTx/>
                  <a:latin typeface="Segoe UI" panose="020B0502040204020203" pitchFamily="34" charset="0"/>
                  <a:ea typeface="+mn-ea"/>
                  <a:cs typeface="Segoe UI" panose="020B0502040204020203" pitchFamily="34" charset="0"/>
                </a:rPr>
                <a:t>Subscriptions</a:t>
              </a:r>
            </a:p>
          </p:txBody>
        </p:sp>
        <p:sp>
          <p:nvSpPr>
            <p:cNvPr id="111" name="Freeform: Shape 110">
              <a:extLst>
                <a:ext uri="{FF2B5EF4-FFF2-40B4-BE49-F238E27FC236}">
                  <a16:creationId xmlns:a16="http://schemas.microsoft.com/office/drawing/2014/main" id="{DB8C0054-6387-44CE-AAB0-8138D499F508}"/>
                </a:ext>
              </a:extLst>
            </p:cNvPr>
            <p:cNvSpPr/>
            <p:nvPr/>
          </p:nvSpPr>
          <p:spPr>
            <a:xfrm>
              <a:off x="9140095" y="4696662"/>
              <a:ext cx="168845" cy="168845"/>
            </a:xfrm>
            <a:custGeom>
              <a:avLst/>
              <a:gdLst>
                <a:gd name="connsiteX0" fmla="*/ 157825 w 168844"/>
                <a:gd name="connsiteY0" fmla="*/ 87723 h 168844"/>
                <a:gd name="connsiteX1" fmla="*/ 145546 w 168844"/>
                <a:gd name="connsiteY1" fmla="*/ 127631 h 168844"/>
                <a:gd name="connsiteX2" fmla="*/ 48844 w 168844"/>
                <a:gd name="connsiteY2" fmla="*/ 144516 h 168844"/>
                <a:gd name="connsiteX3" fmla="*/ 30425 w 168844"/>
                <a:gd name="connsiteY3" fmla="*/ 47814 h 168844"/>
                <a:gd name="connsiteX4" fmla="*/ 127126 w 168844"/>
                <a:gd name="connsiteY4" fmla="*/ 30929 h 168844"/>
                <a:gd name="connsiteX5" fmla="*/ 151686 w 168844"/>
                <a:gd name="connsiteY5" fmla="*/ 61628 h 168844"/>
                <a:gd name="connsiteX6" fmla="*/ 131731 w 168844"/>
                <a:gd name="connsiteY6" fmla="*/ 57024 h 168844"/>
                <a:gd name="connsiteX7" fmla="*/ 150151 w 168844"/>
                <a:gd name="connsiteY7" fmla="*/ 61628 h 168844"/>
                <a:gd name="connsiteX8" fmla="*/ 154755 w 168844"/>
                <a:gd name="connsiteY8" fmla="*/ 43209 h 168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844" h="168844">
                  <a:moveTo>
                    <a:pt x="157825" y="87723"/>
                  </a:moveTo>
                  <a:cubicBezTo>
                    <a:pt x="157825" y="101537"/>
                    <a:pt x="153221" y="113817"/>
                    <a:pt x="145546" y="127631"/>
                  </a:cubicBezTo>
                  <a:cubicBezTo>
                    <a:pt x="124056" y="159865"/>
                    <a:pt x="81078" y="167540"/>
                    <a:pt x="48844" y="144516"/>
                  </a:cubicBezTo>
                  <a:cubicBezTo>
                    <a:pt x="16610" y="121491"/>
                    <a:pt x="7400" y="80048"/>
                    <a:pt x="30425" y="47814"/>
                  </a:cubicBezTo>
                  <a:cubicBezTo>
                    <a:pt x="53449" y="15580"/>
                    <a:pt x="94892" y="7905"/>
                    <a:pt x="127126" y="30929"/>
                  </a:cubicBezTo>
                  <a:cubicBezTo>
                    <a:pt x="139406" y="38604"/>
                    <a:pt x="147081" y="49349"/>
                    <a:pt x="151686" y="61628"/>
                  </a:cubicBezTo>
                  <a:moveTo>
                    <a:pt x="131731" y="57024"/>
                  </a:moveTo>
                  <a:cubicBezTo>
                    <a:pt x="150151" y="61628"/>
                    <a:pt x="150151" y="61628"/>
                    <a:pt x="150151" y="61628"/>
                  </a:cubicBezTo>
                  <a:cubicBezTo>
                    <a:pt x="154755" y="43209"/>
                    <a:pt x="154755" y="43209"/>
                    <a:pt x="154755" y="43209"/>
                  </a:cubicBezTo>
                </a:path>
              </a:pathLst>
            </a:custGeom>
            <a:noFill/>
            <a:ln w="14591" cap="flat">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cxnSp>
        <p:nvCxnSpPr>
          <p:cNvPr id="114" name="Connector: Elbow 113">
            <a:extLst>
              <a:ext uri="{FF2B5EF4-FFF2-40B4-BE49-F238E27FC236}">
                <a16:creationId xmlns:a16="http://schemas.microsoft.com/office/drawing/2014/main" id="{9D2281E1-8631-423B-B1AE-F27CA310187F}"/>
              </a:ext>
            </a:extLst>
          </p:cNvPr>
          <p:cNvCxnSpPr>
            <a:cxnSpLocks/>
          </p:cNvCxnSpPr>
          <p:nvPr/>
        </p:nvCxnSpPr>
        <p:spPr>
          <a:xfrm rot="16200000" flipH="1">
            <a:off x="7954802" y="4017251"/>
            <a:ext cx="912671" cy="421328"/>
          </a:xfrm>
          <a:prstGeom prst="bentConnector3">
            <a:avLst>
              <a:gd name="adj1" fmla="val 47081"/>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9DF2266D-9A7D-47BA-87E9-686D8F119103}"/>
              </a:ext>
            </a:extLst>
          </p:cNvPr>
          <p:cNvSpPr txBox="1"/>
          <p:nvPr/>
        </p:nvSpPr>
        <p:spPr>
          <a:xfrm>
            <a:off x="5656300" y="2659188"/>
            <a:ext cx="1771558" cy="369332"/>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Azure Tenant</a:t>
            </a:r>
            <a:br>
              <a:rPr kumimoji="0" lang="en-US" sz="12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br>
            <a:r>
              <a:rPr kumimoji="0" lang="en-US" sz="12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(Enrollment)</a:t>
            </a:r>
          </a:p>
        </p:txBody>
      </p:sp>
      <p:cxnSp>
        <p:nvCxnSpPr>
          <p:cNvPr id="123" name="Straight Connector 122">
            <a:extLst>
              <a:ext uri="{FF2B5EF4-FFF2-40B4-BE49-F238E27FC236}">
                <a16:creationId xmlns:a16="http://schemas.microsoft.com/office/drawing/2014/main" id="{7F41C5CA-23D7-4927-8E19-730465A650CD}"/>
              </a:ext>
            </a:extLst>
          </p:cNvPr>
          <p:cNvCxnSpPr/>
          <p:nvPr/>
        </p:nvCxnSpPr>
        <p:spPr>
          <a:xfrm>
            <a:off x="8621802" y="4845834"/>
            <a:ext cx="0" cy="269484"/>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56350F0E-FD2C-4A3A-A5A2-A44FAC98DC75}"/>
              </a:ext>
            </a:extLst>
          </p:cNvPr>
          <p:cNvCxnSpPr>
            <a:cxnSpLocks/>
          </p:cNvCxnSpPr>
          <p:nvPr/>
        </p:nvCxnSpPr>
        <p:spPr>
          <a:xfrm>
            <a:off x="8621802" y="5264092"/>
            <a:ext cx="0" cy="310896"/>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B6D9C598-F3CC-4251-A419-456D9A3B5762}"/>
              </a:ext>
            </a:extLst>
          </p:cNvPr>
          <p:cNvCxnSpPr>
            <a:cxnSpLocks/>
          </p:cNvCxnSpPr>
          <p:nvPr/>
        </p:nvCxnSpPr>
        <p:spPr>
          <a:xfrm>
            <a:off x="9258559" y="4766304"/>
            <a:ext cx="1853941"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3" name="Group 132">
            <a:extLst>
              <a:ext uri="{FF2B5EF4-FFF2-40B4-BE49-F238E27FC236}">
                <a16:creationId xmlns:a16="http://schemas.microsoft.com/office/drawing/2014/main" id="{8CBA35FF-8983-4590-98C8-AB36F17B3204}"/>
              </a:ext>
            </a:extLst>
          </p:cNvPr>
          <p:cNvGrpSpPr/>
          <p:nvPr/>
        </p:nvGrpSpPr>
        <p:grpSpPr>
          <a:xfrm>
            <a:off x="10578721" y="4016816"/>
            <a:ext cx="1097280" cy="569716"/>
            <a:chOff x="10578721" y="3853671"/>
            <a:chExt cx="1097280" cy="569716"/>
          </a:xfrm>
        </p:grpSpPr>
        <p:sp>
          <p:nvSpPr>
            <p:cNvPr id="84" name="TextBox 83">
              <a:extLst>
                <a:ext uri="{FF2B5EF4-FFF2-40B4-BE49-F238E27FC236}">
                  <a16:creationId xmlns:a16="http://schemas.microsoft.com/office/drawing/2014/main" id="{45CCDF9F-E983-48D4-8CCA-1D4B4CC8A442}"/>
                </a:ext>
              </a:extLst>
            </p:cNvPr>
            <p:cNvSpPr txBox="1"/>
            <p:nvPr/>
          </p:nvSpPr>
          <p:spPr>
            <a:xfrm>
              <a:off x="10578721" y="4284888"/>
              <a:ext cx="1097280" cy="138499"/>
            </a:xfrm>
            <a:prstGeom prst="rect">
              <a:avLst/>
            </a:prstGeom>
            <a:noFill/>
          </p:spPr>
          <p:txBody>
            <a:bodyPr wrap="square" lIns="91440" tIns="0" rIns="0" bIns="0" rtlCol="0">
              <a:spAutoFit/>
            </a:bodyPr>
            <a:lstStyle>
              <a:defPPr>
                <a:defRPr lang="en-US"/>
              </a:defPPr>
              <a:lvl1pPr algn="ctr">
                <a:lnSpc>
                  <a:spcPct val="90000"/>
                </a:lnSpc>
                <a:defRPr sz="1000" b="1">
                  <a:gradFill>
                    <a:gsLst>
                      <a:gs pos="0">
                        <a:schemeClr val="tx1"/>
                      </a:gs>
                      <a:gs pos="98000">
                        <a:schemeClr val="tx1"/>
                      </a:gs>
                    </a:gsLst>
                    <a:lin ang="5400000" scaled="1"/>
                  </a:gradFill>
                  <a:latin typeface="Segoe"/>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dirty="0">
                  <a:ln>
                    <a:noFill/>
                  </a:ln>
                  <a:gradFill>
                    <a:gsLst>
                      <a:gs pos="0">
                        <a:srgbClr val="1A1A1A"/>
                      </a:gs>
                      <a:gs pos="98000">
                        <a:srgbClr val="1A1A1A"/>
                      </a:gs>
                    </a:gsLst>
                    <a:lin ang="5400000" scaled="1"/>
                  </a:gradFill>
                  <a:effectLst/>
                  <a:uLnTx/>
                  <a:uFillTx/>
                  <a:latin typeface="Segoe"/>
                  <a:ea typeface="+mn-ea"/>
                  <a:cs typeface="+mn-cs"/>
                </a:rPr>
                <a:t>Account admin</a:t>
              </a:r>
            </a:p>
          </p:txBody>
        </p:sp>
        <p:sp>
          <p:nvSpPr>
            <p:cNvPr id="132" name="people_4">
              <a:extLst>
                <a:ext uri="{FF2B5EF4-FFF2-40B4-BE49-F238E27FC236}">
                  <a16:creationId xmlns:a16="http://schemas.microsoft.com/office/drawing/2014/main" id="{3085DA80-855A-48D1-A363-32D93C06C1F9}"/>
                </a:ext>
              </a:extLst>
            </p:cNvPr>
            <p:cNvSpPr>
              <a:spLocks noChangeAspect="1" noEditPoints="1"/>
            </p:cNvSpPr>
            <p:nvPr/>
          </p:nvSpPr>
          <p:spPr bwMode="auto">
            <a:xfrm>
              <a:off x="10976130" y="3853671"/>
              <a:ext cx="302463" cy="33814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
        <p:nvSpPr>
          <p:cNvPr id="104" name="Rectangle 103">
            <a:extLst>
              <a:ext uri="{FF2B5EF4-FFF2-40B4-BE49-F238E27FC236}">
                <a16:creationId xmlns:a16="http://schemas.microsoft.com/office/drawing/2014/main" id="{C58D242B-BF47-4EE1-86C5-A5DDD58BC1F7}"/>
              </a:ext>
            </a:extLst>
          </p:cNvPr>
          <p:cNvSpPr/>
          <p:nvPr/>
        </p:nvSpPr>
        <p:spPr>
          <a:xfrm>
            <a:off x="588263" y="1756703"/>
            <a:ext cx="981526" cy="911798"/>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8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Semibold"/>
                <a:ea typeface="+mn-ea"/>
                <a:cs typeface="+mn-cs"/>
              </a:rPr>
              <a:t>Azure AD is typically synched with on prem AD (though Admin accounts should be separate)</a:t>
            </a:r>
          </a:p>
        </p:txBody>
      </p:sp>
      <p:sp>
        <p:nvSpPr>
          <p:cNvPr id="105" name="Rectangle: Rounded Corners 104">
            <a:extLst>
              <a:ext uri="{FF2B5EF4-FFF2-40B4-BE49-F238E27FC236}">
                <a16:creationId xmlns:a16="http://schemas.microsoft.com/office/drawing/2014/main" id="{850DF93D-E933-40C0-A286-930D2D7C1223}"/>
              </a:ext>
            </a:extLst>
          </p:cNvPr>
          <p:cNvSpPr/>
          <p:nvPr/>
        </p:nvSpPr>
        <p:spPr bwMode="auto">
          <a:xfrm>
            <a:off x="3321647" y="2598069"/>
            <a:ext cx="700557" cy="1392371"/>
          </a:xfrm>
          <a:prstGeom prst="roundRect">
            <a:avLst>
              <a:gd name="adj" fmla="val 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118872"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100" b="1"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pitchFamily="34" charset="0"/>
              </a:rPr>
              <a:t>Intune</a:t>
            </a:r>
            <a:endParaRPr kumimoji="0" lang="en-US" sz="12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sp>
        <p:nvSpPr>
          <p:cNvPr id="106" name="TextBox 105">
            <a:extLst>
              <a:ext uri="{FF2B5EF4-FFF2-40B4-BE49-F238E27FC236}">
                <a16:creationId xmlns:a16="http://schemas.microsoft.com/office/drawing/2014/main" id="{CCAD2757-F88F-4ACD-BD79-5FB78F21CE3C}"/>
              </a:ext>
            </a:extLst>
          </p:cNvPr>
          <p:cNvSpPr txBox="1"/>
          <p:nvPr/>
        </p:nvSpPr>
        <p:spPr>
          <a:xfrm>
            <a:off x="2978390" y="4484578"/>
            <a:ext cx="1386749" cy="307777"/>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737373"/>
                </a:solidFill>
                <a:effectLst/>
                <a:uLnTx/>
                <a:uFillTx/>
                <a:latin typeface="Segoe UI"/>
                <a:ea typeface="+mn-ea"/>
                <a:cs typeface="Segoe UI" panose="020B0502040204020203" pitchFamily="34" charset="0"/>
              </a:rPr>
              <a:t>Intune </a:t>
            </a:r>
          </a:p>
        </p:txBody>
      </p:sp>
      <p:cxnSp>
        <p:nvCxnSpPr>
          <p:cNvPr id="109" name="Straight Arrow Connector 108">
            <a:extLst>
              <a:ext uri="{FF2B5EF4-FFF2-40B4-BE49-F238E27FC236}">
                <a16:creationId xmlns:a16="http://schemas.microsoft.com/office/drawing/2014/main" id="{D48B99B8-3E47-47D5-B067-2343CD40EFDE}"/>
              </a:ext>
            </a:extLst>
          </p:cNvPr>
          <p:cNvCxnSpPr>
            <a:cxnSpLocks/>
          </p:cNvCxnSpPr>
          <p:nvPr/>
        </p:nvCxnSpPr>
        <p:spPr>
          <a:xfrm flipH="1">
            <a:off x="3638969" y="3972690"/>
            <a:ext cx="1259" cy="515562"/>
          </a:xfrm>
          <a:prstGeom prst="straightConnector1">
            <a:avLst/>
          </a:prstGeom>
          <a:ln w="22225">
            <a:solidFill>
              <a:srgbClr val="737373"/>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4CB9205A-080F-4B9F-B095-1B94C00664CB}"/>
              </a:ext>
            </a:extLst>
          </p:cNvPr>
          <p:cNvGrpSpPr/>
          <p:nvPr/>
        </p:nvGrpSpPr>
        <p:grpSpPr>
          <a:xfrm>
            <a:off x="2004014" y="4501360"/>
            <a:ext cx="1518464" cy="739935"/>
            <a:chOff x="1867787" y="4474116"/>
            <a:chExt cx="1518464" cy="739935"/>
          </a:xfrm>
        </p:grpSpPr>
        <p:grpSp>
          <p:nvGrpSpPr>
            <p:cNvPr id="4" name="Group 3">
              <a:extLst>
                <a:ext uri="{FF2B5EF4-FFF2-40B4-BE49-F238E27FC236}">
                  <a16:creationId xmlns:a16="http://schemas.microsoft.com/office/drawing/2014/main" id="{47843EFF-102A-4BE2-BC41-E1B212C77B5B}"/>
                </a:ext>
              </a:extLst>
            </p:cNvPr>
            <p:cNvGrpSpPr/>
            <p:nvPr/>
          </p:nvGrpSpPr>
          <p:grpSpPr>
            <a:xfrm>
              <a:off x="1874431" y="4474116"/>
              <a:ext cx="1511820" cy="734187"/>
              <a:chOff x="1874431" y="4474116"/>
              <a:chExt cx="1511820" cy="734187"/>
            </a:xfrm>
          </p:grpSpPr>
          <p:sp>
            <p:nvSpPr>
              <p:cNvPr id="44" name="TextBox 43">
                <a:extLst>
                  <a:ext uri="{FF2B5EF4-FFF2-40B4-BE49-F238E27FC236}">
                    <a16:creationId xmlns:a16="http://schemas.microsoft.com/office/drawing/2014/main" id="{96EA8E81-8D4F-4980-9244-2587306EB96C}"/>
                  </a:ext>
                </a:extLst>
              </p:cNvPr>
              <p:cNvSpPr txBox="1"/>
              <p:nvPr/>
            </p:nvSpPr>
            <p:spPr>
              <a:xfrm>
                <a:off x="1874431" y="4474116"/>
                <a:ext cx="1511820" cy="307777"/>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1250">
                          <a:srgbClr val="1A1A1A">
                            <a:lumMod val="75000"/>
                            <a:lumOff val="25000"/>
                          </a:srgbClr>
                        </a:gs>
                        <a:gs pos="100000">
                          <a:srgbClr val="1A1A1A">
                            <a:lumMod val="75000"/>
                            <a:lumOff val="25000"/>
                          </a:srgbClr>
                        </a:gs>
                      </a:gsLst>
                      <a:lin ang="5400000" scaled="0"/>
                    </a:gradFill>
                    <a:effectLst/>
                    <a:uLnTx/>
                    <a:uFillTx/>
                    <a:latin typeface="Segoe UI"/>
                    <a:ea typeface="+mn-ea"/>
                    <a:cs typeface="Segoe UI" panose="020B0502040204020203" pitchFamily="34" charset="0"/>
                  </a:rPr>
                  <a:t>Other Apps</a:t>
                </a:r>
              </a:p>
            </p:txBody>
          </p:sp>
          <p:grpSp>
            <p:nvGrpSpPr>
              <p:cNvPr id="3" name="Group 2">
                <a:extLst>
                  <a:ext uri="{FF2B5EF4-FFF2-40B4-BE49-F238E27FC236}">
                    <a16:creationId xmlns:a16="http://schemas.microsoft.com/office/drawing/2014/main" id="{046BB5C8-15F1-4237-AFC9-444D2FC9FB1F}"/>
                  </a:ext>
                </a:extLst>
              </p:cNvPr>
              <p:cNvGrpSpPr/>
              <p:nvPr/>
            </p:nvGrpSpPr>
            <p:grpSpPr>
              <a:xfrm>
                <a:off x="1932147" y="4805168"/>
                <a:ext cx="1305181" cy="403135"/>
                <a:chOff x="1884087" y="5185438"/>
                <a:chExt cx="1305181" cy="403135"/>
              </a:xfrm>
            </p:grpSpPr>
            <p:pic>
              <p:nvPicPr>
                <p:cNvPr id="38" name="Picture 37">
                  <a:extLst>
                    <a:ext uri="{FF2B5EF4-FFF2-40B4-BE49-F238E27FC236}">
                      <a16:creationId xmlns:a16="http://schemas.microsoft.com/office/drawing/2014/main" id="{614C7390-CE38-418C-AB86-765D8B5AAD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8764" y="5417384"/>
                  <a:ext cx="270727" cy="161854"/>
                </a:xfrm>
                <a:prstGeom prst="rect">
                  <a:avLst/>
                </a:prstGeom>
              </p:spPr>
            </p:pic>
            <p:pic>
              <p:nvPicPr>
                <p:cNvPr id="83" name="Picture 82">
                  <a:extLst>
                    <a:ext uri="{FF2B5EF4-FFF2-40B4-BE49-F238E27FC236}">
                      <a16:creationId xmlns:a16="http://schemas.microsoft.com/office/drawing/2014/main" id="{D0E3F109-B380-4ED0-85FE-0CAF2332AFD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94833" y="5198013"/>
                  <a:ext cx="158893" cy="158892"/>
                </a:xfrm>
                <a:prstGeom prst="rect">
                  <a:avLst/>
                </a:prstGeom>
              </p:spPr>
            </p:pic>
            <p:pic>
              <p:nvPicPr>
                <p:cNvPr id="86" name="Picture 85">
                  <a:extLst>
                    <a:ext uri="{FF2B5EF4-FFF2-40B4-BE49-F238E27FC236}">
                      <a16:creationId xmlns:a16="http://schemas.microsoft.com/office/drawing/2014/main" id="{722C2A06-A7EE-412E-8411-6C9BC70319D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40100" y="5204969"/>
                  <a:ext cx="147201" cy="136814"/>
                </a:xfrm>
                <a:prstGeom prst="rect">
                  <a:avLst/>
                </a:prstGeom>
              </p:spPr>
            </p:pic>
            <p:pic>
              <p:nvPicPr>
                <p:cNvPr id="87" name="Picture 86">
                  <a:extLst>
                    <a:ext uri="{FF2B5EF4-FFF2-40B4-BE49-F238E27FC236}">
                      <a16:creationId xmlns:a16="http://schemas.microsoft.com/office/drawing/2014/main" id="{CB6AFE80-7CB7-4C85-8132-51EFCFC120F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18563" y="5187225"/>
                  <a:ext cx="248578" cy="174091"/>
                </a:xfrm>
                <a:prstGeom prst="rect">
                  <a:avLst/>
                </a:prstGeom>
              </p:spPr>
            </p:pic>
            <p:pic>
              <p:nvPicPr>
                <p:cNvPr id="88" name="Picture 87">
                  <a:extLst>
                    <a:ext uri="{FF2B5EF4-FFF2-40B4-BE49-F238E27FC236}">
                      <a16:creationId xmlns:a16="http://schemas.microsoft.com/office/drawing/2014/main" id="{CC336093-FA1E-42C0-A291-0BD347AA3DE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214993" y="5185438"/>
                  <a:ext cx="175878" cy="175878"/>
                </a:xfrm>
                <a:prstGeom prst="rect">
                  <a:avLst/>
                </a:prstGeom>
              </p:spPr>
            </p:pic>
            <p:pic>
              <p:nvPicPr>
                <p:cNvPr id="95" name="Picture 94">
                  <a:extLst>
                    <a:ext uri="{FF2B5EF4-FFF2-40B4-BE49-F238E27FC236}">
                      <a16:creationId xmlns:a16="http://schemas.microsoft.com/office/drawing/2014/main" id="{98D09512-A8D8-42C4-A4F6-DA696E98B4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98550" y="5391306"/>
                  <a:ext cx="199882" cy="197267"/>
                </a:xfrm>
                <a:prstGeom prst="rect">
                  <a:avLst/>
                </a:prstGeom>
              </p:spPr>
            </p:pic>
            <p:pic>
              <p:nvPicPr>
                <p:cNvPr id="97" name="Picture 96">
                  <a:extLst>
                    <a:ext uri="{FF2B5EF4-FFF2-40B4-BE49-F238E27FC236}">
                      <a16:creationId xmlns:a16="http://schemas.microsoft.com/office/drawing/2014/main" id="{6AE0C4BA-FE1E-4DB2-A689-A2CA58291B9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442181" y="5411109"/>
                  <a:ext cx="157661" cy="157661"/>
                </a:xfrm>
                <a:prstGeom prst="rect">
                  <a:avLst/>
                </a:prstGeom>
              </p:spPr>
            </p:pic>
            <p:grpSp>
              <p:nvGrpSpPr>
                <p:cNvPr id="98" name="Group 97">
                  <a:extLst>
                    <a:ext uri="{FF2B5EF4-FFF2-40B4-BE49-F238E27FC236}">
                      <a16:creationId xmlns:a16="http://schemas.microsoft.com/office/drawing/2014/main" id="{9822E1C0-B444-49A1-A404-B60CD81CE0F4}"/>
                    </a:ext>
                  </a:extLst>
                </p:cNvPr>
                <p:cNvGrpSpPr/>
                <p:nvPr/>
              </p:nvGrpSpPr>
              <p:grpSpPr>
                <a:xfrm>
                  <a:off x="2989386" y="5507254"/>
                  <a:ext cx="199882" cy="48442"/>
                  <a:chOff x="1518197" y="931892"/>
                  <a:chExt cx="418523" cy="101432"/>
                </a:xfrm>
                <a:solidFill>
                  <a:schemeClr val="tx1">
                    <a:lumMod val="65000"/>
                    <a:lumOff val="35000"/>
                  </a:schemeClr>
                </a:solidFill>
              </p:grpSpPr>
              <p:sp>
                <p:nvSpPr>
                  <p:cNvPr id="99" name="Oval 98">
                    <a:extLst>
                      <a:ext uri="{FF2B5EF4-FFF2-40B4-BE49-F238E27FC236}">
                        <a16:creationId xmlns:a16="http://schemas.microsoft.com/office/drawing/2014/main" id="{71B1A982-5CC6-4497-9C09-C4FAA07ED457}"/>
                      </a:ext>
                    </a:extLst>
                  </p:cNvPr>
                  <p:cNvSpPr/>
                  <p:nvPr/>
                </p:nvSpPr>
                <p:spPr bwMode="auto">
                  <a:xfrm>
                    <a:off x="1518197" y="931905"/>
                    <a:ext cx="101412"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Oval 99">
                    <a:extLst>
                      <a:ext uri="{FF2B5EF4-FFF2-40B4-BE49-F238E27FC236}">
                        <a16:creationId xmlns:a16="http://schemas.microsoft.com/office/drawing/2014/main" id="{09D98258-B598-49B9-9822-0868B71F00C5}"/>
                      </a:ext>
                    </a:extLst>
                  </p:cNvPr>
                  <p:cNvSpPr/>
                  <p:nvPr/>
                </p:nvSpPr>
                <p:spPr bwMode="auto">
                  <a:xfrm>
                    <a:off x="1676758" y="931909"/>
                    <a:ext cx="101416" cy="101415"/>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Oval 101">
                    <a:extLst>
                      <a:ext uri="{FF2B5EF4-FFF2-40B4-BE49-F238E27FC236}">
                        <a16:creationId xmlns:a16="http://schemas.microsoft.com/office/drawing/2014/main" id="{1E4DA744-AF01-4881-A2D7-CD2DED1D513D}"/>
                      </a:ext>
                    </a:extLst>
                  </p:cNvPr>
                  <p:cNvSpPr/>
                  <p:nvPr/>
                </p:nvSpPr>
                <p:spPr bwMode="auto">
                  <a:xfrm>
                    <a:off x="1835304" y="931892"/>
                    <a:ext cx="101416"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3" name="Rectangle 102">
                  <a:extLst>
                    <a:ext uri="{FF2B5EF4-FFF2-40B4-BE49-F238E27FC236}">
                      <a16:creationId xmlns:a16="http://schemas.microsoft.com/office/drawing/2014/main" id="{CC9E4206-F74F-4219-BF77-83273F665B2D}"/>
                    </a:ext>
                  </a:extLst>
                </p:cNvPr>
                <p:cNvSpPr/>
                <p:nvPr/>
              </p:nvSpPr>
              <p:spPr bwMode="auto">
                <a:xfrm>
                  <a:off x="1884087" y="5425232"/>
                  <a:ext cx="77668" cy="820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24" name="Picture 23">
              <a:extLst>
                <a:ext uri="{FF2B5EF4-FFF2-40B4-BE49-F238E27FC236}">
                  <a16:creationId xmlns:a16="http://schemas.microsoft.com/office/drawing/2014/main" id="{E41E8510-2A35-4215-BFE2-E859212750E1}"/>
                </a:ext>
              </a:extLst>
            </p:cNvPr>
            <p:cNvPicPr>
              <a:picLocks noChangeAspect="1"/>
            </p:cNvPicPr>
            <p:nvPr/>
          </p:nvPicPr>
          <p:blipFill rotWithShape="1">
            <a:blip r:embed="rId13">
              <a:extLst>
                <a:ext uri="{28A0092B-C50C-407E-A947-70E740481C1C}">
                  <a14:useLocalDpi xmlns:a14="http://schemas.microsoft.com/office/drawing/2010/main" val="0"/>
                </a:ext>
              </a:extLst>
            </a:blip>
            <a:srcRect l="36848" t="7909" r="34797" b="27248"/>
            <a:stretch/>
          </p:blipFill>
          <p:spPr>
            <a:xfrm>
              <a:off x="1867787" y="4982756"/>
              <a:ext cx="177189" cy="231295"/>
            </a:xfrm>
            <a:prstGeom prst="rect">
              <a:avLst/>
            </a:prstGeom>
          </p:spPr>
        </p:pic>
      </p:grpSp>
      <p:sp>
        <p:nvSpPr>
          <p:cNvPr id="70" name="Freeform: Shape 69">
            <a:extLst>
              <a:ext uri="{FF2B5EF4-FFF2-40B4-BE49-F238E27FC236}">
                <a16:creationId xmlns:a16="http://schemas.microsoft.com/office/drawing/2014/main" id="{F8D10D1A-4C38-4482-89A7-685458F27C3A}"/>
              </a:ext>
            </a:extLst>
          </p:cNvPr>
          <p:cNvSpPr/>
          <p:nvPr/>
        </p:nvSpPr>
        <p:spPr bwMode="auto">
          <a:xfrm>
            <a:off x="1897167" y="2345282"/>
            <a:ext cx="9696198" cy="1644951"/>
          </a:xfrm>
          <a:custGeom>
            <a:avLst/>
            <a:gdLst>
              <a:gd name="connsiteX0" fmla="*/ 1185 w 3325401"/>
              <a:gd name="connsiteY0" fmla="*/ 0 h 1643935"/>
              <a:gd name="connsiteX1" fmla="*/ 250623 w 3325401"/>
              <a:gd name="connsiteY1" fmla="*/ 0 h 1643935"/>
              <a:gd name="connsiteX2" fmla="*/ 1539381 w 3325401"/>
              <a:gd name="connsiteY2" fmla="*/ 0 h 1643935"/>
              <a:gd name="connsiteX3" fmla="*/ 3325401 w 3325401"/>
              <a:gd name="connsiteY3" fmla="*/ 0 h 1643935"/>
              <a:gd name="connsiteX4" fmla="*/ 3325401 w 3325401"/>
              <a:gd name="connsiteY4" fmla="*/ 300166 h 1643935"/>
              <a:gd name="connsiteX5" fmla="*/ 1539381 w 3325401"/>
              <a:gd name="connsiteY5" fmla="*/ 300166 h 1643935"/>
              <a:gd name="connsiteX6" fmla="*/ 1539381 w 3325401"/>
              <a:gd name="connsiteY6" fmla="*/ 1017857 h 1643935"/>
              <a:gd name="connsiteX7" fmla="*/ 1542862 w 3325401"/>
              <a:gd name="connsiteY7" fmla="*/ 1017857 h 1643935"/>
              <a:gd name="connsiteX8" fmla="*/ 1542862 w 3325401"/>
              <a:gd name="connsiteY8" fmla="*/ 1643935 h 1643935"/>
              <a:gd name="connsiteX9" fmla="*/ 0 w 3325401"/>
              <a:gd name="connsiteY9" fmla="*/ 1643935 h 1643935"/>
              <a:gd name="connsiteX10" fmla="*/ 0 w 3325401"/>
              <a:gd name="connsiteY10" fmla="*/ 1017857 h 1643935"/>
              <a:gd name="connsiteX11" fmla="*/ 1185 w 3325401"/>
              <a:gd name="connsiteY11" fmla="*/ 1017857 h 1643935"/>
              <a:gd name="connsiteX0" fmla="*/ 1185 w 3325401"/>
              <a:gd name="connsiteY0" fmla="*/ 0 h 1643935"/>
              <a:gd name="connsiteX1" fmla="*/ 250623 w 3325401"/>
              <a:gd name="connsiteY1" fmla="*/ 0 h 1643935"/>
              <a:gd name="connsiteX2" fmla="*/ 1539381 w 3325401"/>
              <a:gd name="connsiteY2" fmla="*/ 0 h 1643935"/>
              <a:gd name="connsiteX3" fmla="*/ 3325401 w 3325401"/>
              <a:gd name="connsiteY3" fmla="*/ 0 h 1643935"/>
              <a:gd name="connsiteX4" fmla="*/ 3325401 w 3325401"/>
              <a:gd name="connsiteY4" fmla="*/ 300166 h 1643935"/>
              <a:gd name="connsiteX5" fmla="*/ 1539381 w 3325401"/>
              <a:gd name="connsiteY5" fmla="*/ 300166 h 1643935"/>
              <a:gd name="connsiteX6" fmla="*/ 1539381 w 3325401"/>
              <a:gd name="connsiteY6" fmla="*/ 1017857 h 1643935"/>
              <a:gd name="connsiteX7" fmla="*/ 1542862 w 3325401"/>
              <a:gd name="connsiteY7" fmla="*/ 1643935 h 1643935"/>
              <a:gd name="connsiteX8" fmla="*/ 0 w 3325401"/>
              <a:gd name="connsiteY8" fmla="*/ 1643935 h 1643935"/>
              <a:gd name="connsiteX9" fmla="*/ 0 w 3325401"/>
              <a:gd name="connsiteY9" fmla="*/ 1017857 h 1643935"/>
              <a:gd name="connsiteX10" fmla="*/ 1185 w 3325401"/>
              <a:gd name="connsiteY10" fmla="*/ 1017857 h 1643935"/>
              <a:gd name="connsiteX11" fmla="*/ 1185 w 3325401"/>
              <a:gd name="connsiteY11" fmla="*/ 0 h 1643935"/>
              <a:gd name="connsiteX0" fmla="*/ 1185 w 3325401"/>
              <a:gd name="connsiteY0" fmla="*/ 0 h 1643935"/>
              <a:gd name="connsiteX1" fmla="*/ 250623 w 3325401"/>
              <a:gd name="connsiteY1" fmla="*/ 0 h 1643935"/>
              <a:gd name="connsiteX2" fmla="*/ 1539381 w 3325401"/>
              <a:gd name="connsiteY2" fmla="*/ 0 h 1643935"/>
              <a:gd name="connsiteX3" fmla="*/ 3325401 w 3325401"/>
              <a:gd name="connsiteY3" fmla="*/ 0 h 1643935"/>
              <a:gd name="connsiteX4" fmla="*/ 3325401 w 3325401"/>
              <a:gd name="connsiteY4" fmla="*/ 300166 h 1643935"/>
              <a:gd name="connsiteX5" fmla="*/ 1539381 w 3325401"/>
              <a:gd name="connsiteY5" fmla="*/ 300166 h 1643935"/>
              <a:gd name="connsiteX6" fmla="*/ 1542862 w 3325401"/>
              <a:gd name="connsiteY6" fmla="*/ 1643935 h 1643935"/>
              <a:gd name="connsiteX7" fmla="*/ 0 w 3325401"/>
              <a:gd name="connsiteY7" fmla="*/ 1643935 h 1643935"/>
              <a:gd name="connsiteX8" fmla="*/ 0 w 3325401"/>
              <a:gd name="connsiteY8" fmla="*/ 1017857 h 1643935"/>
              <a:gd name="connsiteX9" fmla="*/ 1185 w 3325401"/>
              <a:gd name="connsiteY9" fmla="*/ 1017857 h 1643935"/>
              <a:gd name="connsiteX10" fmla="*/ 1185 w 3325401"/>
              <a:gd name="connsiteY10" fmla="*/ 0 h 1643935"/>
              <a:gd name="connsiteX0" fmla="*/ 1185 w 3325401"/>
              <a:gd name="connsiteY0" fmla="*/ 0 h 1643935"/>
              <a:gd name="connsiteX1" fmla="*/ 250623 w 3325401"/>
              <a:gd name="connsiteY1" fmla="*/ 0 h 1643935"/>
              <a:gd name="connsiteX2" fmla="*/ 1539381 w 3325401"/>
              <a:gd name="connsiteY2" fmla="*/ 0 h 1643935"/>
              <a:gd name="connsiteX3" fmla="*/ 3325401 w 3325401"/>
              <a:gd name="connsiteY3" fmla="*/ 0 h 1643935"/>
              <a:gd name="connsiteX4" fmla="*/ 3325401 w 3325401"/>
              <a:gd name="connsiteY4" fmla="*/ 300166 h 1643935"/>
              <a:gd name="connsiteX5" fmla="*/ 1628833 w 3325401"/>
              <a:gd name="connsiteY5" fmla="*/ 300166 h 1643935"/>
              <a:gd name="connsiteX6" fmla="*/ 1542862 w 3325401"/>
              <a:gd name="connsiteY6" fmla="*/ 1643935 h 1643935"/>
              <a:gd name="connsiteX7" fmla="*/ 0 w 3325401"/>
              <a:gd name="connsiteY7" fmla="*/ 1643935 h 1643935"/>
              <a:gd name="connsiteX8" fmla="*/ 0 w 3325401"/>
              <a:gd name="connsiteY8" fmla="*/ 1017857 h 1643935"/>
              <a:gd name="connsiteX9" fmla="*/ 1185 w 3325401"/>
              <a:gd name="connsiteY9" fmla="*/ 1017857 h 1643935"/>
              <a:gd name="connsiteX10" fmla="*/ 1185 w 3325401"/>
              <a:gd name="connsiteY10" fmla="*/ 0 h 1643935"/>
              <a:gd name="connsiteX0" fmla="*/ 1185 w 3325401"/>
              <a:gd name="connsiteY0" fmla="*/ 0 h 1643935"/>
              <a:gd name="connsiteX1" fmla="*/ 250623 w 3325401"/>
              <a:gd name="connsiteY1" fmla="*/ 0 h 1643935"/>
              <a:gd name="connsiteX2" fmla="*/ 1539381 w 3325401"/>
              <a:gd name="connsiteY2" fmla="*/ 0 h 1643935"/>
              <a:gd name="connsiteX3" fmla="*/ 3325401 w 3325401"/>
              <a:gd name="connsiteY3" fmla="*/ 0 h 1643935"/>
              <a:gd name="connsiteX4" fmla="*/ 3325401 w 3325401"/>
              <a:gd name="connsiteY4" fmla="*/ 300166 h 1643935"/>
              <a:gd name="connsiteX5" fmla="*/ 1628833 w 3325401"/>
              <a:gd name="connsiteY5" fmla="*/ 300166 h 1643935"/>
              <a:gd name="connsiteX6" fmla="*/ 1622375 w 3325401"/>
              <a:gd name="connsiteY6" fmla="*/ 1633996 h 1643935"/>
              <a:gd name="connsiteX7" fmla="*/ 0 w 3325401"/>
              <a:gd name="connsiteY7" fmla="*/ 1643935 h 1643935"/>
              <a:gd name="connsiteX8" fmla="*/ 0 w 3325401"/>
              <a:gd name="connsiteY8" fmla="*/ 1017857 h 1643935"/>
              <a:gd name="connsiteX9" fmla="*/ 1185 w 3325401"/>
              <a:gd name="connsiteY9" fmla="*/ 1017857 h 1643935"/>
              <a:gd name="connsiteX10" fmla="*/ 1185 w 3325401"/>
              <a:gd name="connsiteY10" fmla="*/ 0 h 1643935"/>
              <a:gd name="connsiteX0" fmla="*/ 1185 w 3325401"/>
              <a:gd name="connsiteY0" fmla="*/ 0 h 1643935"/>
              <a:gd name="connsiteX1" fmla="*/ 250623 w 3325401"/>
              <a:gd name="connsiteY1" fmla="*/ 0 h 1643935"/>
              <a:gd name="connsiteX2" fmla="*/ 1539381 w 3325401"/>
              <a:gd name="connsiteY2" fmla="*/ 0 h 1643935"/>
              <a:gd name="connsiteX3" fmla="*/ 3325401 w 3325401"/>
              <a:gd name="connsiteY3" fmla="*/ 0 h 1643935"/>
              <a:gd name="connsiteX4" fmla="*/ 3325401 w 3325401"/>
              <a:gd name="connsiteY4" fmla="*/ 300166 h 1643935"/>
              <a:gd name="connsiteX5" fmla="*/ 1628833 w 3325401"/>
              <a:gd name="connsiteY5" fmla="*/ 300166 h 1643935"/>
              <a:gd name="connsiteX6" fmla="*/ 1602497 w 3325401"/>
              <a:gd name="connsiteY6" fmla="*/ 1633996 h 1643935"/>
              <a:gd name="connsiteX7" fmla="*/ 0 w 3325401"/>
              <a:gd name="connsiteY7" fmla="*/ 1643935 h 1643935"/>
              <a:gd name="connsiteX8" fmla="*/ 0 w 3325401"/>
              <a:gd name="connsiteY8" fmla="*/ 1017857 h 1643935"/>
              <a:gd name="connsiteX9" fmla="*/ 1185 w 3325401"/>
              <a:gd name="connsiteY9" fmla="*/ 1017857 h 1643935"/>
              <a:gd name="connsiteX10" fmla="*/ 1185 w 3325401"/>
              <a:gd name="connsiteY10" fmla="*/ 0 h 1643935"/>
              <a:gd name="connsiteX0" fmla="*/ 1185 w 3325401"/>
              <a:gd name="connsiteY0" fmla="*/ 0 h 1643935"/>
              <a:gd name="connsiteX1" fmla="*/ 250623 w 3325401"/>
              <a:gd name="connsiteY1" fmla="*/ 0 h 1643935"/>
              <a:gd name="connsiteX2" fmla="*/ 1539381 w 3325401"/>
              <a:gd name="connsiteY2" fmla="*/ 0 h 1643935"/>
              <a:gd name="connsiteX3" fmla="*/ 3325401 w 3325401"/>
              <a:gd name="connsiteY3" fmla="*/ 0 h 1643935"/>
              <a:gd name="connsiteX4" fmla="*/ 3325401 w 3325401"/>
              <a:gd name="connsiteY4" fmla="*/ 300166 h 1643935"/>
              <a:gd name="connsiteX5" fmla="*/ 1628833 w 3325401"/>
              <a:gd name="connsiteY5" fmla="*/ 300166 h 1643935"/>
              <a:gd name="connsiteX6" fmla="*/ 1612436 w 3325401"/>
              <a:gd name="connsiteY6" fmla="*/ 1633996 h 1643935"/>
              <a:gd name="connsiteX7" fmla="*/ 0 w 3325401"/>
              <a:gd name="connsiteY7" fmla="*/ 1643935 h 1643935"/>
              <a:gd name="connsiteX8" fmla="*/ 0 w 3325401"/>
              <a:gd name="connsiteY8" fmla="*/ 1017857 h 1643935"/>
              <a:gd name="connsiteX9" fmla="*/ 1185 w 3325401"/>
              <a:gd name="connsiteY9" fmla="*/ 1017857 h 1643935"/>
              <a:gd name="connsiteX10" fmla="*/ 1185 w 3325401"/>
              <a:gd name="connsiteY10" fmla="*/ 0 h 1643935"/>
              <a:gd name="connsiteX0" fmla="*/ 1185 w 3325401"/>
              <a:gd name="connsiteY0" fmla="*/ 0 h 1643935"/>
              <a:gd name="connsiteX1" fmla="*/ 250623 w 3325401"/>
              <a:gd name="connsiteY1" fmla="*/ 0 h 1643935"/>
              <a:gd name="connsiteX2" fmla="*/ 1539381 w 3325401"/>
              <a:gd name="connsiteY2" fmla="*/ 0 h 1643935"/>
              <a:gd name="connsiteX3" fmla="*/ 3325401 w 3325401"/>
              <a:gd name="connsiteY3" fmla="*/ 0 h 1643935"/>
              <a:gd name="connsiteX4" fmla="*/ 3325401 w 3325401"/>
              <a:gd name="connsiteY4" fmla="*/ 300166 h 1643935"/>
              <a:gd name="connsiteX5" fmla="*/ 1628833 w 3325401"/>
              <a:gd name="connsiteY5" fmla="*/ 300166 h 1643935"/>
              <a:gd name="connsiteX6" fmla="*/ 1642254 w 3325401"/>
              <a:gd name="connsiteY6" fmla="*/ 1633996 h 1643935"/>
              <a:gd name="connsiteX7" fmla="*/ 0 w 3325401"/>
              <a:gd name="connsiteY7" fmla="*/ 1643935 h 1643935"/>
              <a:gd name="connsiteX8" fmla="*/ 0 w 3325401"/>
              <a:gd name="connsiteY8" fmla="*/ 1017857 h 1643935"/>
              <a:gd name="connsiteX9" fmla="*/ 1185 w 3325401"/>
              <a:gd name="connsiteY9" fmla="*/ 1017857 h 1643935"/>
              <a:gd name="connsiteX10" fmla="*/ 1185 w 3325401"/>
              <a:gd name="connsiteY10" fmla="*/ 0 h 1643935"/>
              <a:gd name="connsiteX0" fmla="*/ 1185 w 3325401"/>
              <a:gd name="connsiteY0" fmla="*/ 0 h 1643935"/>
              <a:gd name="connsiteX1" fmla="*/ 250623 w 3325401"/>
              <a:gd name="connsiteY1" fmla="*/ 0 h 1643935"/>
              <a:gd name="connsiteX2" fmla="*/ 1539381 w 3325401"/>
              <a:gd name="connsiteY2" fmla="*/ 0 h 1643935"/>
              <a:gd name="connsiteX3" fmla="*/ 3325401 w 3325401"/>
              <a:gd name="connsiteY3" fmla="*/ 0 h 1643935"/>
              <a:gd name="connsiteX4" fmla="*/ 3325401 w 3325401"/>
              <a:gd name="connsiteY4" fmla="*/ 300166 h 1643935"/>
              <a:gd name="connsiteX5" fmla="*/ 1628833 w 3325401"/>
              <a:gd name="connsiteY5" fmla="*/ 300166 h 1643935"/>
              <a:gd name="connsiteX6" fmla="*/ 1612436 w 3325401"/>
              <a:gd name="connsiteY6" fmla="*/ 1633996 h 1643935"/>
              <a:gd name="connsiteX7" fmla="*/ 0 w 3325401"/>
              <a:gd name="connsiteY7" fmla="*/ 1643935 h 1643935"/>
              <a:gd name="connsiteX8" fmla="*/ 0 w 3325401"/>
              <a:gd name="connsiteY8" fmla="*/ 1017857 h 1643935"/>
              <a:gd name="connsiteX9" fmla="*/ 1185 w 3325401"/>
              <a:gd name="connsiteY9" fmla="*/ 1017857 h 1643935"/>
              <a:gd name="connsiteX10" fmla="*/ 1185 w 3325401"/>
              <a:gd name="connsiteY10" fmla="*/ 0 h 1643935"/>
              <a:gd name="connsiteX0" fmla="*/ 1185 w 3325401"/>
              <a:gd name="connsiteY0" fmla="*/ 0 h 1643935"/>
              <a:gd name="connsiteX1" fmla="*/ 250623 w 3325401"/>
              <a:gd name="connsiteY1" fmla="*/ 0 h 1643935"/>
              <a:gd name="connsiteX2" fmla="*/ 1539381 w 3325401"/>
              <a:gd name="connsiteY2" fmla="*/ 0 h 1643935"/>
              <a:gd name="connsiteX3" fmla="*/ 3325401 w 3325401"/>
              <a:gd name="connsiteY3" fmla="*/ 0 h 1643935"/>
              <a:gd name="connsiteX4" fmla="*/ 3325401 w 3325401"/>
              <a:gd name="connsiteY4" fmla="*/ 300166 h 1643935"/>
              <a:gd name="connsiteX5" fmla="*/ 1628833 w 3325401"/>
              <a:gd name="connsiteY5" fmla="*/ 300166 h 1643935"/>
              <a:gd name="connsiteX6" fmla="*/ 1622375 w 3325401"/>
              <a:gd name="connsiteY6" fmla="*/ 1633996 h 1643935"/>
              <a:gd name="connsiteX7" fmla="*/ 0 w 3325401"/>
              <a:gd name="connsiteY7" fmla="*/ 1643935 h 1643935"/>
              <a:gd name="connsiteX8" fmla="*/ 0 w 3325401"/>
              <a:gd name="connsiteY8" fmla="*/ 1017857 h 1643935"/>
              <a:gd name="connsiteX9" fmla="*/ 1185 w 3325401"/>
              <a:gd name="connsiteY9" fmla="*/ 1017857 h 1643935"/>
              <a:gd name="connsiteX10" fmla="*/ 1185 w 3325401"/>
              <a:gd name="connsiteY10" fmla="*/ 0 h 1643935"/>
              <a:gd name="connsiteX0" fmla="*/ 1185 w 9653049"/>
              <a:gd name="connsiteY0" fmla="*/ 0 h 1643935"/>
              <a:gd name="connsiteX1" fmla="*/ 250623 w 9653049"/>
              <a:gd name="connsiteY1" fmla="*/ 0 h 1643935"/>
              <a:gd name="connsiteX2" fmla="*/ 1539381 w 9653049"/>
              <a:gd name="connsiteY2" fmla="*/ 0 h 1643935"/>
              <a:gd name="connsiteX3" fmla="*/ 3325401 w 9653049"/>
              <a:gd name="connsiteY3" fmla="*/ 0 h 1643935"/>
              <a:gd name="connsiteX4" fmla="*/ 9653049 w 9653049"/>
              <a:gd name="connsiteY4" fmla="*/ 239206 h 1643935"/>
              <a:gd name="connsiteX5" fmla="*/ 1628833 w 9653049"/>
              <a:gd name="connsiteY5" fmla="*/ 300166 h 1643935"/>
              <a:gd name="connsiteX6" fmla="*/ 1622375 w 9653049"/>
              <a:gd name="connsiteY6" fmla="*/ 1633996 h 1643935"/>
              <a:gd name="connsiteX7" fmla="*/ 0 w 9653049"/>
              <a:gd name="connsiteY7" fmla="*/ 1643935 h 1643935"/>
              <a:gd name="connsiteX8" fmla="*/ 0 w 9653049"/>
              <a:gd name="connsiteY8" fmla="*/ 1017857 h 1643935"/>
              <a:gd name="connsiteX9" fmla="*/ 1185 w 9653049"/>
              <a:gd name="connsiteY9" fmla="*/ 1017857 h 1643935"/>
              <a:gd name="connsiteX10" fmla="*/ 1185 w 9653049"/>
              <a:gd name="connsiteY10" fmla="*/ 0 h 1643935"/>
              <a:gd name="connsiteX0" fmla="*/ 1185 w 9701817"/>
              <a:gd name="connsiteY0" fmla="*/ 0 h 1643935"/>
              <a:gd name="connsiteX1" fmla="*/ 250623 w 9701817"/>
              <a:gd name="connsiteY1" fmla="*/ 0 h 1643935"/>
              <a:gd name="connsiteX2" fmla="*/ 1539381 w 9701817"/>
              <a:gd name="connsiteY2" fmla="*/ 0 h 1643935"/>
              <a:gd name="connsiteX3" fmla="*/ 9701817 w 9701817"/>
              <a:gd name="connsiteY3" fmla="*/ 24384 h 1643935"/>
              <a:gd name="connsiteX4" fmla="*/ 9653049 w 9701817"/>
              <a:gd name="connsiteY4" fmla="*/ 239206 h 1643935"/>
              <a:gd name="connsiteX5" fmla="*/ 1628833 w 9701817"/>
              <a:gd name="connsiteY5" fmla="*/ 300166 h 1643935"/>
              <a:gd name="connsiteX6" fmla="*/ 1622375 w 9701817"/>
              <a:gd name="connsiteY6" fmla="*/ 1633996 h 1643935"/>
              <a:gd name="connsiteX7" fmla="*/ 0 w 9701817"/>
              <a:gd name="connsiteY7" fmla="*/ 1643935 h 1643935"/>
              <a:gd name="connsiteX8" fmla="*/ 0 w 9701817"/>
              <a:gd name="connsiteY8" fmla="*/ 1017857 h 1643935"/>
              <a:gd name="connsiteX9" fmla="*/ 1185 w 9701817"/>
              <a:gd name="connsiteY9" fmla="*/ 1017857 h 1643935"/>
              <a:gd name="connsiteX10" fmla="*/ 1185 w 9701817"/>
              <a:gd name="connsiteY10" fmla="*/ 0 h 1643935"/>
              <a:gd name="connsiteX0" fmla="*/ 1185 w 9701817"/>
              <a:gd name="connsiteY0" fmla="*/ 0 h 1643935"/>
              <a:gd name="connsiteX1" fmla="*/ 250623 w 9701817"/>
              <a:gd name="connsiteY1" fmla="*/ 0 h 1643935"/>
              <a:gd name="connsiteX2" fmla="*/ 1539381 w 9701817"/>
              <a:gd name="connsiteY2" fmla="*/ 0 h 1643935"/>
              <a:gd name="connsiteX3" fmla="*/ 9701817 w 9701817"/>
              <a:gd name="connsiteY3" fmla="*/ 24384 h 1643935"/>
              <a:gd name="connsiteX4" fmla="*/ 9698292 w 9701817"/>
              <a:gd name="connsiteY4" fmla="*/ 193962 h 1643935"/>
              <a:gd name="connsiteX5" fmla="*/ 1628833 w 9701817"/>
              <a:gd name="connsiteY5" fmla="*/ 300166 h 1643935"/>
              <a:gd name="connsiteX6" fmla="*/ 1622375 w 9701817"/>
              <a:gd name="connsiteY6" fmla="*/ 1633996 h 1643935"/>
              <a:gd name="connsiteX7" fmla="*/ 0 w 9701817"/>
              <a:gd name="connsiteY7" fmla="*/ 1643935 h 1643935"/>
              <a:gd name="connsiteX8" fmla="*/ 0 w 9701817"/>
              <a:gd name="connsiteY8" fmla="*/ 1017857 h 1643935"/>
              <a:gd name="connsiteX9" fmla="*/ 1185 w 9701817"/>
              <a:gd name="connsiteY9" fmla="*/ 1017857 h 1643935"/>
              <a:gd name="connsiteX10" fmla="*/ 1185 w 9701817"/>
              <a:gd name="connsiteY10" fmla="*/ 0 h 1643935"/>
              <a:gd name="connsiteX0" fmla="*/ 1185 w 9701817"/>
              <a:gd name="connsiteY0" fmla="*/ 0 h 1643935"/>
              <a:gd name="connsiteX1" fmla="*/ 250623 w 9701817"/>
              <a:gd name="connsiteY1" fmla="*/ 0 h 1643935"/>
              <a:gd name="connsiteX2" fmla="*/ 1539381 w 9701817"/>
              <a:gd name="connsiteY2" fmla="*/ 0 h 1643935"/>
              <a:gd name="connsiteX3" fmla="*/ 9701817 w 9701817"/>
              <a:gd name="connsiteY3" fmla="*/ 24384 h 1643935"/>
              <a:gd name="connsiteX4" fmla="*/ 9700673 w 9701817"/>
              <a:gd name="connsiteY4" fmla="*/ 193962 h 1643935"/>
              <a:gd name="connsiteX5" fmla="*/ 1628833 w 9701817"/>
              <a:gd name="connsiteY5" fmla="*/ 300166 h 1643935"/>
              <a:gd name="connsiteX6" fmla="*/ 1622375 w 9701817"/>
              <a:gd name="connsiteY6" fmla="*/ 1633996 h 1643935"/>
              <a:gd name="connsiteX7" fmla="*/ 0 w 9701817"/>
              <a:gd name="connsiteY7" fmla="*/ 1643935 h 1643935"/>
              <a:gd name="connsiteX8" fmla="*/ 0 w 9701817"/>
              <a:gd name="connsiteY8" fmla="*/ 1017857 h 1643935"/>
              <a:gd name="connsiteX9" fmla="*/ 1185 w 9701817"/>
              <a:gd name="connsiteY9" fmla="*/ 1017857 h 1643935"/>
              <a:gd name="connsiteX10" fmla="*/ 1185 w 9701817"/>
              <a:gd name="connsiteY10" fmla="*/ 0 h 1643935"/>
              <a:gd name="connsiteX0" fmla="*/ 1185 w 9701817"/>
              <a:gd name="connsiteY0" fmla="*/ 0 h 1643935"/>
              <a:gd name="connsiteX1" fmla="*/ 250623 w 9701817"/>
              <a:gd name="connsiteY1" fmla="*/ 0 h 1643935"/>
              <a:gd name="connsiteX2" fmla="*/ 1539381 w 9701817"/>
              <a:gd name="connsiteY2" fmla="*/ 0 h 1643935"/>
              <a:gd name="connsiteX3" fmla="*/ 9701817 w 9701817"/>
              <a:gd name="connsiteY3" fmla="*/ 24384 h 1643935"/>
              <a:gd name="connsiteX4" fmla="*/ 9700673 w 9701817"/>
              <a:gd name="connsiteY4" fmla="*/ 193962 h 1643935"/>
              <a:gd name="connsiteX5" fmla="*/ 1633596 w 9701817"/>
              <a:gd name="connsiteY5" fmla="*/ 190629 h 1643935"/>
              <a:gd name="connsiteX6" fmla="*/ 1622375 w 9701817"/>
              <a:gd name="connsiteY6" fmla="*/ 1633996 h 1643935"/>
              <a:gd name="connsiteX7" fmla="*/ 0 w 9701817"/>
              <a:gd name="connsiteY7" fmla="*/ 1643935 h 1643935"/>
              <a:gd name="connsiteX8" fmla="*/ 0 w 9701817"/>
              <a:gd name="connsiteY8" fmla="*/ 1017857 h 1643935"/>
              <a:gd name="connsiteX9" fmla="*/ 1185 w 9701817"/>
              <a:gd name="connsiteY9" fmla="*/ 1017857 h 1643935"/>
              <a:gd name="connsiteX10" fmla="*/ 1185 w 9701817"/>
              <a:gd name="connsiteY10" fmla="*/ 0 h 1643935"/>
              <a:gd name="connsiteX0" fmla="*/ 1185 w 9701817"/>
              <a:gd name="connsiteY0" fmla="*/ 0 h 1643935"/>
              <a:gd name="connsiteX1" fmla="*/ 250623 w 9701817"/>
              <a:gd name="connsiteY1" fmla="*/ 0 h 1643935"/>
              <a:gd name="connsiteX2" fmla="*/ 1539381 w 9701817"/>
              <a:gd name="connsiteY2" fmla="*/ 0 h 1643935"/>
              <a:gd name="connsiteX3" fmla="*/ 9701817 w 9701817"/>
              <a:gd name="connsiteY3" fmla="*/ 24384 h 1643935"/>
              <a:gd name="connsiteX4" fmla="*/ 9700673 w 9701817"/>
              <a:gd name="connsiteY4" fmla="*/ 193962 h 1643935"/>
              <a:gd name="connsiteX5" fmla="*/ 1633596 w 9701817"/>
              <a:gd name="connsiteY5" fmla="*/ 200154 h 1643935"/>
              <a:gd name="connsiteX6" fmla="*/ 1622375 w 9701817"/>
              <a:gd name="connsiteY6" fmla="*/ 1633996 h 1643935"/>
              <a:gd name="connsiteX7" fmla="*/ 0 w 9701817"/>
              <a:gd name="connsiteY7" fmla="*/ 1643935 h 1643935"/>
              <a:gd name="connsiteX8" fmla="*/ 0 w 9701817"/>
              <a:gd name="connsiteY8" fmla="*/ 1017857 h 1643935"/>
              <a:gd name="connsiteX9" fmla="*/ 1185 w 9701817"/>
              <a:gd name="connsiteY9" fmla="*/ 1017857 h 1643935"/>
              <a:gd name="connsiteX10" fmla="*/ 1185 w 9701817"/>
              <a:gd name="connsiteY10" fmla="*/ 0 h 1643935"/>
              <a:gd name="connsiteX0" fmla="*/ 1185 w 9708167"/>
              <a:gd name="connsiteY0" fmla="*/ 1016 h 1644951"/>
              <a:gd name="connsiteX1" fmla="*/ 250623 w 9708167"/>
              <a:gd name="connsiteY1" fmla="*/ 1016 h 1644951"/>
              <a:gd name="connsiteX2" fmla="*/ 1539381 w 9708167"/>
              <a:gd name="connsiteY2" fmla="*/ 1016 h 1644951"/>
              <a:gd name="connsiteX3" fmla="*/ 9708167 w 9708167"/>
              <a:gd name="connsiteY3" fmla="*/ 0 h 1644951"/>
              <a:gd name="connsiteX4" fmla="*/ 9700673 w 9708167"/>
              <a:gd name="connsiteY4" fmla="*/ 194978 h 1644951"/>
              <a:gd name="connsiteX5" fmla="*/ 1633596 w 9708167"/>
              <a:gd name="connsiteY5" fmla="*/ 201170 h 1644951"/>
              <a:gd name="connsiteX6" fmla="*/ 1622375 w 9708167"/>
              <a:gd name="connsiteY6" fmla="*/ 1635012 h 1644951"/>
              <a:gd name="connsiteX7" fmla="*/ 0 w 9708167"/>
              <a:gd name="connsiteY7" fmla="*/ 1644951 h 1644951"/>
              <a:gd name="connsiteX8" fmla="*/ 0 w 9708167"/>
              <a:gd name="connsiteY8" fmla="*/ 1018873 h 1644951"/>
              <a:gd name="connsiteX9" fmla="*/ 1185 w 9708167"/>
              <a:gd name="connsiteY9" fmla="*/ 1018873 h 1644951"/>
              <a:gd name="connsiteX10" fmla="*/ 1185 w 9708167"/>
              <a:gd name="connsiteY10" fmla="*/ 1016 h 1644951"/>
              <a:gd name="connsiteX0" fmla="*/ 1185 w 9708167"/>
              <a:gd name="connsiteY0" fmla="*/ 1016 h 1644951"/>
              <a:gd name="connsiteX1" fmla="*/ 250623 w 9708167"/>
              <a:gd name="connsiteY1" fmla="*/ 1016 h 1644951"/>
              <a:gd name="connsiteX2" fmla="*/ 1539381 w 9708167"/>
              <a:gd name="connsiteY2" fmla="*/ 1016 h 1644951"/>
              <a:gd name="connsiteX3" fmla="*/ 9708167 w 9708167"/>
              <a:gd name="connsiteY3" fmla="*/ 0 h 1644951"/>
              <a:gd name="connsiteX4" fmla="*/ 9700673 w 9708167"/>
              <a:gd name="connsiteY4" fmla="*/ 194978 h 1644951"/>
              <a:gd name="connsiteX5" fmla="*/ 1529861 w 9708167"/>
              <a:gd name="connsiteY5" fmla="*/ 197995 h 1644951"/>
              <a:gd name="connsiteX6" fmla="*/ 1622375 w 9708167"/>
              <a:gd name="connsiteY6" fmla="*/ 1635012 h 1644951"/>
              <a:gd name="connsiteX7" fmla="*/ 0 w 9708167"/>
              <a:gd name="connsiteY7" fmla="*/ 1644951 h 1644951"/>
              <a:gd name="connsiteX8" fmla="*/ 0 w 9708167"/>
              <a:gd name="connsiteY8" fmla="*/ 1018873 h 1644951"/>
              <a:gd name="connsiteX9" fmla="*/ 1185 w 9708167"/>
              <a:gd name="connsiteY9" fmla="*/ 1018873 h 1644951"/>
              <a:gd name="connsiteX10" fmla="*/ 1185 w 9708167"/>
              <a:gd name="connsiteY10" fmla="*/ 1016 h 1644951"/>
              <a:gd name="connsiteX0" fmla="*/ 1185 w 9708167"/>
              <a:gd name="connsiteY0" fmla="*/ 1016 h 1644951"/>
              <a:gd name="connsiteX1" fmla="*/ 250623 w 9708167"/>
              <a:gd name="connsiteY1" fmla="*/ 1016 h 1644951"/>
              <a:gd name="connsiteX2" fmla="*/ 1539381 w 9708167"/>
              <a:gd name="connsiteY2" fmla="*/ 1016 h 1644951"/>
              <a:gd name="connsiteX3" fmla="*/ 9708167 w 9708167"/>
              <a:gd name="connsiteY3" fmla="*/ 0 h 1644951"/>
              <a:gd name="connsiteX4" fmla="*/ 9700673 w 9708167"/>
              <a:gd name="connsiteY4" fmla="*/ 194978 h 1644951"/>
              <a:gd name="connsiteX5" fmla="*/ 1529861 w 9708167"/>
              <a:gd name="connsiteY5" fmla="*/ 197995 h 1644951"/>
              <a:gd name="connsiteX6" fmla="*/ 1529371 w 9708167"/>
              <a:gd name="connsiteY6" fmla="*/ 1638187 h 1644951"/>
              <a:gd name="connsiteX7" fmla="*/ 0 w 9708167"/>
              <a:gd name="connsiteY7" fmla="*/ 1644951 h 1644951"/>
              <a:gd name="connsiteX8" fmla="*/ 0 w 9708167"/>
              <a:gd name="connsiteY8" fmla="*/ 1018873 h 1644951"/>
              <a:gd name="connsiteX9" fmla="*/ 1185 w 9708167"/>
              <a:gd name="connsiteY9" fmla="*/ 1018873 h 1644951"/>
              <a:gd name="connsiteX10" fmla="*/ 1185 w 9708167"/>
              <a:gd name="connsiteY10" fmla="*/ 1016 h 1644951"/>
              <a:gd name="connsiteX0" fmla="*/ 1185 w 9708167"/>
              <a:gd name="connsiteY0" fmla="*/ 1016 h 1644951"/>
              <a:gd name="connsiteX1" fmla="*/ 250623 w 9708167"/>
              <a:gd name="connsiteY1" fmla="*/ 1016 h 1644951"/>
              <a:gd name="connsiteX2" fmla="*/ 1539381 w 9708167"/>
              <a:gd name="connsiteY2" fmla="*/ 1016 h 1644951"/>
              <a:gd name="connsiteX3" fmla="*/ 9708167 w 9708167"/>
              <a:gd name="connsiteY3" fmla="*/ 0 h 1644951"/>
              <a:gd name="connsiteX4" fmla="*/ 9700673 w 9708167"/>
              <a:gd name="connsiteY4" fmla="*/ 194978 h 1644951"/>
              <a:gd name="connsiteX5" fmla="*/ 1529861 w 9708167"/>
              <a:gd name="connsiteY5" fmla="*/ 197995 h 1644951"/>
              <a:gd name="connsiteX6" fmla="*/ 1525794 w 9708167"/>
              <a:gd name="connsiteY6" fmla="*/ 1641362 h 1644951"/>
              <a:gd name="connsiteX7" fmla="*/ 0 w 9708167"/>
              <a:gd name="connsiteY7" fmla="*/ 1644951 h 1644951"/>
              <a:gd name="connsiteX8" fmla="*/ 0 w 9708167"/>
              <a:gd name="connsiteY8" fmla="*/ 1018873 h 1644951"/>
              <a:gd name="connsiteX9" fmla="*/ 1185 w 9708167"/>
              <a:gd name="connsiteY9" fmla="*/ 1018873 h 1644951"/>
              <a:gd name="connsiteX10" fmla="*/ 1185 w 9708167"/>
              <a:gd name="connsiteY10" fmla="*/ 1016 h 1644951"/>
              <a:gd name="connsiteX0" fmla="*/ 1185 w 9708167"/>
              <a:gd name="connsiteY0" fmla="*/ 1016 h 1644951"/>
              <a:gd name="connsiteX1" fmla="*/ 250623 w 9708167"/>
              <a:gd name="connsiteY1" fmla="*/ 1016 h 1644951"/>
              <a:gd name="connsiteX2" fmla="*/ 1539381 w 9708167"/>
              <a:gd name="connsiteY2" fmla="*/ 1016 h 1644951"/>
              <a:gd name="connsiteX3" fmla="*/ 9708167 w 9708167"/>
              <a:gd name="connsiteY3" fmla="*/ 0 h 1644951"/>
              <a:gd name="connsiteX4" fmla="*/ 9700673 w 9708167"/>
              <a:gd name="connsiteY4" fmla="*/ 194978 h 1644951"/>
              <a:gd name="connsiteX5" fmla="*/ 1529861 w 9708167"/>
              <a:gd name="connsiteY5" fmla="*/ 197995 h 1644951"/>
              <a:gd name="connsiteX6" fmla="*/ 1529371 w 9708167"/>
              <a:gd name="connsiteY6" fmla="*/ 1641362 h 1644951"/>
              <a:gd name="connsiteX7" fmla="*/ 0 w 9708167"/>
              <a:gd name="connsiteY7" fmla="*/ 1644951 h 1644951"/>
              <a:gd name="connsiteX8" fmla="*/ 0 w 9708167"/>
              <a:gd name="connsiteY8" fmla="*/ 1018873 h 1644951"/>
              <a:gd name="connsiteX9" fmla="*/ 1185 w 9708167"/>
              <a:gd name="connsiteY9" fmla="*/ 1018873 h 1644951"/>
              <a:gd name="connsiteX10" fmla="*/ 1185 w 9708167"/>
              <a:gd name="connsiteY10" fmla="*/ 1016 h 1644951"/>
              <a:gd name="connsiteX0" fmla="*/ 1185 w 9708167"/>
              <a:gd name="connsiteY0" fmla="*/ 1016 h 1644951"/>
              <a:gd name="connsiteX1" fmla="*/ 250623 w 9708167"/>
              <a:gd name="connsiteY1" fmla="*/ 1016 h 1644951"/>
              <a:gd name="connsiteX2" fmla="*/ 1539381 w 9708167"/>
              <a:gd name="connsiteY2" fmla="*/ 1016 h 1644951"/>
              <a:gd name="connsiteX3" fmla="*/ 9708167 w 9708167"/>
              <a:gd name="connsiteY3" fmla="*/ 0 h 1644951"/>
              <a:gd name="connsiteX4" fmla="*/ 9700673 w 9708167"/>
              <a:gd name="connsiteY4" fmla="*/ 194978 h 1644951"/>
              <a:gd name="connsiteX5" fmla="*/ 1524496 w 9708167"/>
              <a:gd name="connsiteY5" fmla="*/ 190851 h 1644951"/>
              <a:gd name="connsiteX6" fmla="*/ 1529371 w 9708167"/>
              <a:gd name="connsiteY6" fmla="*/ 1641362 h 1644951"/>
              <a:gd name="connsiteX7" fmla="*/ 0 w 9708167"/>
              <a:gd name="connsiteY7" fmla="*/ 1644951 h 1644951"/>
              <a:gd name="connsiteX8" fmla="*/ 0 w 9708167"/>
              <a:gd name="connsiteY8" fmla="*/ 1018873 h 1644951"/>
              <a:gd name="connsiteX9" fmla="*/ 1185 w 9708167"/>
              <a:gd name="connsiteY9" fmla="*/ 1018873 h 1644951"/>
              <a:gd name="connsiteX10" fmla="*/ 1185 w 9708167"/>
              <a:gd name="connsiteY10" fmla="*/ 1016 h 1644951"/>
              <a:gd name="connsiteX0" fmla="*/ 1185 w 10923478"/>
              <a:gd name="connsiteY0" fmla="*/ 1016 h 1644951"/>
              <a:gd name="connsiteX1" fmla="*/ 250623 w 10923478"/>
              <a:gd name="connsiteY1" fmla="*/ 1016 h 1644951"/>
              <a:gd name="connsiteX2" fmla="*/ 1539381 w 10923478"/>
              <a:gd name="connsiteY2" fmla="*/ 1016 h 1644951"/>
              <a:gd name="connsiteX3" fmla="*/ 10923478 w 10923478"/>
              <a:gd name="connsiteY3" fmla="*/ 0 h 1644951"/>
              <a:gd name="connsiteX4" fmla="*/ 9700673 w 10923478"/>
              <a:gd name="connsiteY4" fmla="*/ 194978 h 1644951"/>
              <a:gd name="connsiteX5" fmla="*/ 1524496 w 10923478"/>
              <a:gd name="connsiteY5" fmla="*/ 190851 h 1644951"/>
              <a:gd name="connsiteX6" fmla="*/ 1529371 w 10923478"/>
              <a:gd name="connsiteY6" fmla="*/ 1641362 h 1644951"/>
              <a:gd name="connsiteX7" fmla="*/ 0 w 10923478"/>
              <a:gd name="connsiteY7" fmla="*/ 1644951 h 1644951"/>
              <a:gd name="connsiteX8" fmla="*/ 0 w 10923478"/>
              <a:gd name="connsiteY8" fmla="*/ 1018873 h 1644951"/>
              <a:gd name="connsiteX9" fmla="*/ 1185 w 10923478"/>
              <a:gd name="connsiteY9" fmla="*/ 1018873 h 1644951"/>
              <a:gd name="connsiteX10" fmla="*/ 1185 w 10923478"/>
              <a:gd name="connsiteY10" fmla="*/ 1016 h 1644951"/>
              <a:gd name="connsiteX0" fmla="*/ 1185 w 10923478"/>
              <a:gd name="connsiteY0" fmla="*/ 1016 h 1644951"/>
              <a:gd name="connsiteX1" fmla="*/ 250623 w 10923478"/>
              <a:gd name="connsiteY1" fmla="*/ 1016 h 1644951"/>
              <a:gd name="connsiteX2" fmla="*/ 1539381 w 10923478"/>
              <a:gd name="connsiteY2" fmla="*/ 1016 h 1644951"/>
              <a:gd name="connsiteX3" fmla="*/ 10923478 w 10923478"/>
              <a:gd name="connsiteY3" fmla="*/ 0 h 1644951"/>
              <a:gd name="connsiteX4" fmla="*/ 10921350 w 10923478"/>
              <a:gd name="connsiteY4" fmla="*/ 192597 h 1644951"/>
              <a:gd name="connsiteX5" fmla="*/ 1524496 w 10923478"/>
              <a:gd name="connsiteY5" fmla="*/ 190851 h 1644951"/>
              <a:gd name="connsiteX6" fmla="*/ 1529371 w 10923478"/>
              <a:gd name="connsiteY6" fmla="*/ 1641362 h 1644951"/>
              <a:gd name="connsiteX7" fmla="*/ 0 w 10923478"/>
              <a:gd name="connsiteY7" fmla="*/ 1644951 h 1644951"/>
              <a:gd name="connsiteX8" fmla="*/ 0 w 10923478"/>
              <a:gd name="connsiteY8" fmla="*/ 1018873 h 1644951"/>
              <a:gd name="connsiteX9" fmla="*/ 1185 w 10923478"/>
              <a:gd name="connsiteY9" fmla="*/ 1018873 h 1644951"/>
              <a:gd name="connsiteX10" fmla="*/ 1185 w 10923478"/>
              <a:gd name="connsiteY10" fmla="*/ 1016 h 1644951"/>
              <a:gd name="connsiteX0" fmla="*/ 1185 w 10924102"/>
              <a:gd name="connsiteY0" fmla="*/ 1016 h 1644951"/>
              <a:gd name="connsiteX1" fmla="*/ 250623 w 10924102"/>
              <a:gd name="connsiteY1" fmla="*/ 1016 h 1644951"/>
              <a:gd name="connsiteX2" fmla="*/ 1539381 w 10924102"/>
              <a:gd name="connsiteY2" fmla="*/ 1016 h 1644951"/>
              <a:gd name="connsiteX3" fmla="*/ 10923478 w 10924102"/>
              <a:gd name="connsiteY3" fmla="*/ 0 h 1644951"/>
              <a:gd name="connsiteX4" fmla="*/ 10924032 w 10924102"/>
              <a:gd name="connsiteY4" fmla="*/ 192597 h 1644951"/>
              <a:gd name="connsiteX5" fmla="*/ 1524496 w 10924102"/>
              <a:gd name="connsiteY5" fmla="*/ 190851 h 1644951"/>
              <a:gd name="connsiteX6" fmla="*/ 1529371 w 10924102"/>
              <a:gd name="connsiteY6" fmla="*/ 1641362 h 1644951"/>
              <a:gd name="connsiteX7" fmla="*/ 0 w 10924102"/>
              <a:gd name="connsiteY7" fmla="*/ 1644951 h 1644951"/>
              <a:gd name="connsiteX8" fmla="*/ 0 w 10924102"/>
              <a:gd name="connsiteY8" fmla="*/ 1018873 h 1644951"/>
              <a:gd name="connsiteX9" fmla="*/ 1185 w 10924102"/>
              <a:gd name="connsiteY9" fmla="*/ 1018873 h 1644951"/>
              <a:gd name="connsiteX10" fmla="*/ 1185 w 10924102"/>
              <a:gd name="connsiteY10" fmla="*/ 1016 h 16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24102" h="1644951">
                <a:moveTo>
                  <a:pt x="1185" y="1016"/>
                </a:moveTo>
                <a:lnTo>
                  <a:pt x="250623" y="1016"/>
                </a:lnTo>
                <a:lnTo>
                  <a:pt x="1539381" y="1016"/>
                </a:lnTo>
                <a:lnTo>
                  <a:pt x="10923478" y="0"/>
                </a:lnTo>
                <a:cubicBezTo>
                  <a:pt x="10923097" y="56526"/>
                  <a:pt x="10924413" y="136071"/>
                  <a:pt x="10924032" y="192597"/>
                </a:cubicBezTo>
                <a:lnTo>
                  <a:pt x="1524496" y="190851"/>
                </a:lnTo>
                <a:cubicBezTo>
                  <a:pt x="1525656" y="638774"/>
                  <a:pt x="1528211" y="1193439"/>
                  <a:pt x="1529371" y="1641362"/>
                </a:cubicBezTo>
                <a:lnTo>
                  <a:pt x="0" y="1644951"/>
                </a:lnTo>
                <a:lnTo>
                  <a:pt x="0" y="1018873"/>
                </a:lnTo>
                <a:lnTo>
                  <a:pt x="1185" y="1018873"/>
                </a:lnTo>
                <a:lnTo>
                  <a:pt x="1185" y="1016"/>
                </a:ln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people_4">
            <a:extLst>
              <a:ext uri="{FF2B5EF4-FFF2-40B4-BE49-F238E27FC236}">
                <a16:creationId xmlns:a16="http://schemas.microsoft.com/office/drawing/2014/main" id="{027AE938-C06F-4CD5-8B14-95CA7245A5AA}"/>
              </a:ext>
            </a:extLst>
          </p:cNvPr>
          <p:cNvSpPr>
            <a:spLocks noChangeAspect="1" noEditPoints="1"/>
          </p:cNvSpPr>
          <p:nvPr/>
        </p:nvSpPr>
        <p:spPr bwMode="auto">
          <a:xfrm>
            <a:off x="2000242" y="2436490"/>
            <a:ext cx="269259" cy="30102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3" name="TextBox 52">
            <a:extLst>
              <a:ext uri="{FF2B5EF4-FFF2-40B4-BE49-F238E27FC236}">
                <a16:creationId xmlns:a16="http://schemas.microsoft.com/office/drawing/2014/main" id="{5DE467B0-2C3C-412E-8B2A-C608217DE8DC}"/>
              </a:ext>
            </a:extLst>
          </p:cNvPr>
          <p:cNvSpPr txBox="1"/>
          <p:nvPr/>
        </p:nvSpPr>
        <p:spPr>
          <a:xfrm>
            <a:off x="2268170" y="2375672"/>
            <a:ext cx="1209449" cy="420756"/>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0">
                      <a:srgbClr val="FFFFFF"/>
                    </a:gs>
                    <a:gs pos="98000">
                      <a:srgbClr val="FFFFFF"/>
                    </a:gs>
                  </a:gsLst>
                  <a:lin ang="5400000" scaled="1"/>
                </a:gradFill>
                <a:effectLst/>
                <a:uLnTx/>
                <a:uFillTx/>
                <a:latin typeface="Segoe"/>
                <a:ea typeface="+mn-ea"/>
                <a:cs typeface="+mn-cs"/>
              </a:rPr>
              <a:t>Built-in</a:t>
            </a:r>
            <a:br>
              <a:rPr kumimoji="0" lang="en-US" sz="1100" b="1" i="0" u="none" strike="noStrike" kern="1200" cap="none" spc="0" normalizeH="0" baseline="0" noProof="0" dirty="0">
                <a:ln>
                  <a:noFill/>
                </a:ln>
                <a:gradFill>
                  <a:gsLst>
                    <a:gs pos="0">
                      <a:srgbClr val="FFFFFF"/>
                    </a:gs>
                    <a:gs pos="98000">
                      <a:srgbClr val="FFFFFF"/>
                    </a:gs>
                  </a:gsLst>
                  <a:lin ang="5400000" scaled="1"/>
                </a:gradFill>
                <a:effectLst/>
                <a:uLnTx/>
                <a:uFillTx/>
                <a:latin typeface="Segoe"/>
                <a:ea typeface="+mn-ea"/>
                <a:cs typeface="+mn-cs"/>
              </a:rPr>
            </a:br>
            <a:r>
              <a:rPr kumimoji="0" lang="en-US" sz="1100" b="1" i="0" u="none" strike="noStrike" kern="1200" cap="none" spc="0" normalizeH="0" baseline="0" noProof="0" dirty="0">
                <a:ln>
                  <a:noFill/>
                </a:ln>
                <a:gradFill>
                  <a:gsLst>
                    <a:gs pos="0">
                      <a:srgbClr val="FFFFFF"/>
                    </a:gs>
                    <a:gs pos="98000">
                      <a:srgbClr val="FFFFFF"/>
                    </a:gs>
                  </a:gsLst>
                  <a:lin ang="5400000" scaled="1"/>
                </a:gradFill>
                <a:effectLst/>
                <a:uLnTx/>
                <a:uFillTx/>
                <a:latin typeface="Segoe"/>
                <a:ea typeface="+mn-ea"/>
                <a:cs typeface="+mn-cs"/>
              </a:rPr>
              <a:t>roles</a:t>
            </a:r>
          </a:p>
        </p:txBody>
      </p:sp>
      <p:sp>
        <p:nvSpPr>
          <p:cNvPr id="32" name="TextBox 31">
            <a:extLst>
              <a:ext uri="{FF2B5EF4-FFF2-40B4-BE49-F238E27FC236}">
                <a16:creationId xmlns:a16="http://schemas.microsoft.com/office/drawing/2014/main" id="{6DB512BE-882A-4876-AB8A-316272197EA3}"/>
              </a:ext>
            </a:extLst>
          </p:cNvPr>
          <p:cNvSpPr txBox="1"/>
          <p:nvPr/>
        </p:nvSpPr>
        <p:spPr>
          <a:xfrm>
            <a:off x="1998318" y="2826418"/>
            <a:ext cx="1231975" cy="107721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dirty="0">
                <a:ln>
                  <a:noFill/>
                </a:ln>
                <a:gradFill>
                  <a:gsLst>
                    <a:gs pos="2917">
                      <a:srgbClr val="FFFFFF"/>
                    </a:gs>
                    <a:gs pos="29000">
                      <a:srgbClr val="FFFFFF"/>
                    </a:gs>
                  </a:gsLst>
                  <a:lin ang="5400000" scaled="0"/>
                </a:gradFill>
                <a:effectLst/>
                <a:uLnTx/>
                <a:uFillTx/>
                <a:latin typeface="Segoe UI Semibold"/>
                <a:ea typeface="+mn-ea"/>
                <a:cs typeface="+mn-cs"/>
              </a:rPr>
              <a:t>Privileged Role Administrator</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dirty="0">
                <a:ln>
                  <a:noFill/>
                </a:ln>
                <a:gradFill>
                  <a:gsLst>
                    <a:gs pos="2917">
                      <a:srgbClr val="FFFFFF"/>
                    </a:gs>
                    <a:gs pos="29000">
                      <a:srgbClr val="FFFFFF"/>
                    </a:gs>
                  </a:gsLst>
                  <a:lin ang="5400000" scaled="0"/>
                </a:gradFill>
                <a:effectLst/>
                <a:uLnTx/>
                <a:uFillTx/>
                <a:latin typeface="Segoe UI Semibold"/>
                <a:ea typeface="+mn-ea"/>
                <a:cs typeface="+mn-cs"/>
              </a:rPr>
              <a:t>App admin</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dirty="0">
                <a:ln>
                  <a:noFill/>
                </a:ln>
                <a:gradFill>
                  <a:gsLst>
                    <a:gs pos="2917">
                      <a:srgbClr val="FFFFFF"/>
                    </a:gs>
                    <a:gs pos="29000">
                      <a:srgbClr val="FFFFFF"/>
                    </a:gs>
                  </a:gsLst>
                  <a:lin ang="5400000" scaled="0"/>
                </a:gradFill>
                <a:effectLst/>
                <a:uLnTx/>
                <a:uFillTx/>
                <a:latin typeface="Segoe UI Semibold"/>
                <a:ea typeface="+mn-ea"/>
                <a:cs typeface="+mn-cs"/>
              </a:rPr>
              <a:t>Billing admin</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dirty="0">
                <a:ln>
                  <a:noFill/>
                </a:ln>
                <a:gradFill>
                  <a:gsLst>
                    <a:gs pos="2917">
                      <a:srgbClr val="FFFFFF"/>
                    </a:gs>
                    <a:gs pos="29000">
                      <a:srgbClr val="FFFFFF"/>
                    </a:gs>
                  </a:gsLst>
                  <a:lin ang="5400000" scaled="0"/>
                </a:gradFill>
                <a:effectLst/>
                <a:uLnTx/>
                <a:uFillTx/>
                <a:latin typeface="Segoe UI Semibold"/>
                <a:ea typeface="+mn-ea"/>
                <a:cs typeface="+mn-cs"/>
              </a:rPr>
              <a:t>Password Admin</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a:ea typeface="+mn-ea"/>
                <a:cs typeface="Segoe UI" pitchFamily="34" charset="0"/>
              </a:rPr>
              <a:t>…</a:t>
            </a:r>
            <a:endParaRPr kumimoji="0" lang="en-US" sz="1000" b="0" i="0" u="none" strike="noStrike" kern="1200" cap="none" spc="0" normalizeH="0" baseline="0" noProof="0" dirty="0">
              <a:ln>
                <a:noFill/>
              </a:ln>
              <a:gradFill>
                <a:gsLst>
                  <a:gs pos="2917">
                    <a:srgbClr val="FFFFFF"/>
                  </a:gs>
                  <a:gs pos="29000">
                    <a:srgbClr val="FFFFFF"/>
                  </a:gs>
                </a:gsLst>
                <a:lin ang="5400000" scaled="0"/>
              </a:gradFill>
              <a:effectLst/>
              <a:uLnTx/>
              <a:uFillTx/>
              <a:latin typeface="Segoe UI Semibold"/>
              <a:ea typeface="+mn-ea"/>
              <a:cs typeface="+mn-cs"/>
            </a:endParaRPr>
          </a:p>
        </p:txBody>
      </p:sp>
      <p:cxnSp>
        <p:nvCxnSpPr>
          <p:cNvPr id="37" name="Straight Connector 36">
            <a:extLst>
              <a:ext uri="{FF2B5EF4-FFF2-40B4-BE49-F238E27FC236}">
                <a16:creationId xmlns:a16="http://schemas.microsoft.com/office/drawing/2014/main" id="{17C07C84-5F2E-48AC-82E9-D18DD00215C9}"/>
              </a:ext>
            </a:extLst>
          </p:cNvPr>
          <p:cNvCxnSpPr>
            <a:cxnSpLocks/>
          </p:cNvCxnSpPr>
          <p:nvPr/>
        </p:nvCxnSpPr>
        <p:spPr>
          <a:xfrm>
            <a:off x="2569873" y="3639115"/>
            <a:ext cx="0" cy="342714"/>
          </a:xfrm>
          <a:prstGeom prst="line">
            <a:avLst/>
          </a:prstGeom>
          <a:ln w="19050">
            <a:solidFill>
              <a:schemeClr val="accent1">
                <a:lumMod val="75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13" name="Group 112">
            <a:extLst>
              <a:ext uri="{FF2B5EF4-FFF2-40B4-BE49-F238E27FC236}">
                <a16:creationId xmlns:a16="http://schemas.microsoft.com/office/drawing/2014/main" id="{1BCE83DB-E539-4251-BBBB-BDBBA53EBC5D}"/>
              </a:ext>
            </a:extLst>
          </p:cNvPr>
          <p:cNvGrpSpPr/>
          <p:nvPr/>
        </p:nvGrpSpPr>
        <p:grpSpPr>
          <a:xfrm>
            <a:off x="10578721" y="4985511"/>
            <a:ext cx="1097280" cy="569716"/>
            <a:chOff x="10578721" y="3853671"/>
            <a:chExt cx="1097280" cy="569716"/>
          </a:xfrm>
        </p:grpSpPr>
        <p:sp>
          <p:nvSpPr>
            <p:cNvPr id="115" name="TextBox 114">
              <a:extLst>
                <a:ext uri="{FF2B5EF4-FFF2-40B4-BE49-F238E27FC236}">
                  <a16:creationId xmlns:a16="http://schemas.microsoft.com/office/drawing/2014/main" id="{C71733DD-8A8A-4238-B6F9-022D87101553}"/>
                </a:ext>
              </a:extLst>
            </p:cNvPr>
            <p:cNvSpPr txBox="1"/>
            <p:nvPr/>
          </p:nvSpPr>
          <p:spPr>
            <a:xfrm>
              <a:off x="10578721" y="4284888"/>
              <a:ext cx="1097280" cy="138499"/>
            </a:xfrm>
            <a:prstGeom prst="rect">
              <a:avLst/>
            </a:prstGeom>
            <a:noFill/>
          </p:spPr>
          <p:txBody>
            <a:bodyPr wrap="square" lIns="91440" tIns="0" rIns="0" bIns="0" rtlCol="0">
              <a:spAutoFit/>
            </a:bodyPr>
            <a:lstStyle>
              <a:defPPr>
                <a:defRPr lang="en-US"/>
              </a:defPPr>
              <a:lvl1pPr algn="ctr">
                <a:lnSpc>
                  <a:spcPct val="90000"/>
                </a:lnSpc>
                <a:defRPr sz="1000" b="1">
                  <a:gradFill>
                    <a:gsLst>
                      <a:gs pos="0">
                        <a:schemeClr val="tx1"/>
                      </a:gs>
                      <a:gs pos="98000">
                        <a:schemeClr val="tx1"/>
                      </a:gs>
                    </a:gsLst>
                    <a:lin ang="5400000" scaled="1"/>
                  </a:gradFill>
                  <a:latin typeface="Segoe"/>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dirty="0">
                  <a:ln>
                    <a:noFill/>
                  </a:ln>
                  <a:gradFill>
                    <a:gsLst>
                      <a:gs pos="0">
                        <a:srgbClr val="1A1A1A"/>
                      </a:gs>
                      <a:gs pos="98000">
                        <a:srgbClr val="1A1A1A"/>
                      </a:gs>
                    </a:gsLst>
                    <a:lin ang="5400000" scaled="1"/>
                  </a:gradFill>
                  <a:effectLst/>
                  <a:uLnTx/>
                  <a:uFillTx/>
                  <a:latin typeface="Segoe"/>
                  <a:ea typeface="+mn-ea"/>
                  <a:cs typeface="+mn-cs"/>
                </a:rPr>
                <a:t>Service admin</a:t>
              </a:r>
            </a:p>
          </p:txBody>
        </p:sp>
        <p:sp>
          <p:nvSpPr>
            <p:cNvPr id="116" name="people_4">
              <a:extLst>
                <a:ext uri="{FF2B5EF4-FFF2-40B4-BE49-F238E27FC236}">
                  <a16:creationId xmlns:a16="http://schemas.microsoft.com/office/drawing/2014/main" id="{FC50A560-9EB6-489C-9483-841624267190}"/>
                </a:ext>
              </a:extLst>
            </p:cNvPr>
            <p:cNvSpPr>
              <a:spLocks noChangeAspect="1" noEditPoints="1"/>
            </p:cNvSpPr>
            <p:nvPr/>
          </p:nvSpPr>
          <p:spPr bwMode="auto">
            <a:xfrm>
              <a:off x="10976130" y="3853671"/>
              <a:ext cx="302463" cy="33814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cxnSp>
        <p:nvCxnSpPr>
          <p:cNvPr id="11" name="Straight Connector 10">
            <a:extLst>
              <a:ext uri="{FF2B5EF4-FFF2-40B4-BE49-F238E27FC236}">
                <a16:creationId xmlns:a16="http://schemas.microsoft.com/office/drawing/2014/main" id="{443D0118-E31F-46C0-8146-12D7334E9DD1}"/>
              </a:ext>
            </a:extLst>
          </p:cNvPr>
          <p:cNvCxnSpPr/>
          <p:nvPr/>
        </p:nvCxnSpPr>
        <p:spPr>
          <a:xfrm>
            <a:off x="11120967" y="4599231"/>
            <a:ext cx="0" cy="345299"/>
          </a:xfrm>
          <a:prstGeom prst="line">
            <a:avLst/>
          </a:prstGeom>
          <a:ln w="15875">
            <a:solidFill>
              <a:schemeClr val="tx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4C2A542C-3CB0-4A55-9E9D-C5E570EC625C}"/>
              </a:ext>
            </a:extLst>
          </p:cNvPr>
          <p:cNvSpPr/>
          <p:nvPr/>
        </p:nvSpPr>
        <p:spPr bwMode="auto">
          <a:xfrm>
            <a:off x="5796233" y="3827631"/>
            <a:ext cx="1805844" cy="1244459"/>
          </a:xfrm>
          <a:prstGeom prst="rect">
            <a:avLst/>
          </a:prstGeom>
          <a:no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2848029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C2358-F805-4AF9-8669-D366D100A16A}"/>
              </a:ext>
            </a:extLst>
          </p:cNvPr>
          <p:cNvSpPr>
            <a:spLocks noGrp="1"/>
          </p:cNvSpPr>
          <p:nvPr>
            <p:ph type="title"/>
          </p:nvPr>
        </p:nvSpPr>
        <p:spPr>
          <a:xfrm>
            <a:off x="583990" y="457201"/>
            <a:ext cx="11018520" cy="553998"/>
          </a:xfrm>
        </p:spPr>
        <p:txBody>
          <a:bodyPr/>
          <a:lstStyle/>
          <a:p>
            <a:r>
              <a:rPr lang="en-US" dirty="0"/>
              <a:t>Azure Security Documentation</a:t>
            </a:r>
          </a:p>
        </p:txBody>
      </p:sp>
      <p:sp>
        <p:nvSpPr>
          <p:cNvPr id="11" name="Rectangle 10">
            <a:extLst>
              <a:ext uri="{FF2B5EF4-FFF2-40B4-BE49-F238E27FC236}">
                <a16:creationId xmlns:a16="http://schemas.microsoft.com/office/drawing/2014/main" id="{D00AD2F4-6471-478B-85E6-794C79F9216D}"/>
              </a:ext>
            </a:extLst>
          </p:cNvPr>
          <p:cNvSpPr/>
          <p:nvPr/>
        </p:nvSpPr>
        <p:spPr bwMode="auto">
          <a:xfrm>
            <a:off x="8959378" y="1815381"/>
            <a:ext cx="3013547" cy="1446550"/>
          </a:xfrm>
          <a:prstGeom prst="rect">
            <a:avLst/>
          </a:prstGeom>
          <a:solidFill>
            <a:schemeClr val="lt1"/>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28600" tIns="182880" rIns="182880" bIns="18288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800" b="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Azure Security Documentation Site has extensive information on security topics</a:t>
            </a:r>
          </a:p>
        </p:txBody>
      </p:sp>
      <p:sp>
        <p:nvSpPr>
          <p:cNvPr id="12" name="Rectangle 11">
            <a:extLst>
              <a:ext uri="{FF2B5EF4-FFF2-40B4-BE49-F238E27FC236}">
                <a16:creationId xmlns:a16="http://schemas.microsoft.com/office/drawing/2014/main" id="{01B150A0-6B37-49B9-9051-3DCA3C6CE3C9}"/>
              </a:ext>
            </a:extLst>
          </p:cNvPr>
          <p:cNvSpPr/>
          <p:nvPr/>
        </p:nvSpPr>
        <p:spPr>
          <a:xfrm>
            <a:off x="480651" y="1035011"/>
            <a:ext cx="2752677" cy="400110"/>
          </a:xfrm>
          <a:prstGeom prst="rect">
            <a:avLst/>
          </a:prstGeom>
        </p:spPr>
        <p:txBody>
          <a:bodyPr wrap="none">
            <a:spAutoFit/>
          </a:bodyPr>
          <a:lstStyle/>
          <a:p>
            <a:r>
              <a:rPr lang="en-US" sz="2000" dirty="0">
                <a:hlinkClick r:id="rId3"/>
              </a:rPr>
              <a:t>https://aka.ms/MyASIS</a:t>
            </a:r>
            <a:endParaRPr lang="en-US" sz="2000" dirty="0"/>
          </a:p>
        </p:txBody>
      </p:sp>
      <p:pic>
        <p:nvPicPr>
          <p:cNvPr id="5" name="Picture 4">
            <a:extLst>
              <a:ext uri="{FF2B5EF4-FFF2-40B4-BE49-F238E27FC236}">
                <a16:creationId xmlns:a16="http://schemas.microsoft.com/office/drawing/2014/main" id="{7E2FBE3E-D641-4162-BB85-0A6640889821}"/>
              </a:ext>
            </a:extLst>
          </p:cNvPr>
          <p:cNvPicPr>
            <a:picLocks noChangeAspect="1"/>
          </p:cNvPicPr>
          <p:nvPr/>
        </p:nvPicPr>
        <p:blipFill rotWithShape="1">
          <a:blip r:embed="rId4"/>
          <a:srcRect r="6205"/>
          <a:stretch/>
        </p:blipFill>
        <p:spPr>
          <a:xfrm>
            <a:off x="480651" y="1815380"/>
            <a:ext cx="8238171" cy="4669314"/>
          </a:xfrm>
          <a:prstGeom prst="rect">
            <a:avLst/>
          </a:prstGeom>
        </p:spPr>
      </p:pic>
      <p:pic>
        <p:nvPicPr>
          <p:cNvPr id="9" name="Picture 8">
            <a:extLst>
              <a:ext uri="{FF2B5EF4-FFF2-40B4-BE49-F238E27FC236}">
                <a16:creationId xmlns:a16="http://schemas.microsoft.com/office/drawing/2014/main" id="{A38C82CF-CD4B-4004-B31F-E7A683AE1F3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92342" y="1413311"/>
            <a:ext cx="11018520" cy="7695303"/>
          </a:xfrm>
          <a:prstGeom prst="rect">
            <a:avLst/>
          </a:prstGeom>
        </p:spPr>
      </p:pic>
    </p:spTree>
    <p:extLst>
      <p:ext uri="{BB962C8B-B14F-4D97-AF65-F5344CB8AC3E}">
        <p14:creationId xmlns:p14="http://schemas.microsoft.com/office/powerpoint/2010/main" val="326651957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796C6633-572F-4F73-A653-DA40685698C8}"/>
              </a:ext>
            </a:extLst>
          </p:cNvPr>
          <p:cNvGrpSpPr/>
          <p:nvPr/>
        </p:nvGrpSpPr>
        <p:grpSpPr>
          <a:xfrm>
            <a:off x="429480" y="136306"/>
            <a:ext cx="868174" cy="1122285"/>
            <a:chOff x="7578734" y="1050025"/>
            <a:chExt cx="3222616" cy="4165860"/>
          </a:xfrm>
        </p:grpSpPr>
        <p:grpSp>
          <p:nvGrpSpPr>
            <p:cNvPr id="54" name="Group 53">
              <a:extLst>
                <a:ext uri="{FF2B5EF4-FFF2-40B4-BE49-F238E27FC236}">
                  <a16:creationId xmlns:a16="http://schemas.microsoft.com/office/drawing/2014/main" id="{7927CAB5-B8DA-4936-8334-4C4EFCFAE2BC}"/>
                </a:ext>
              </a:extLst>
            </p:cNvPr>
            <p:cNvGrpSpPr/>
            <p:nvPr/>
          </p:nvGrpSpPr>
          <p:grpSpPr>
            <a:xfrm>
              <a:off x="7578734" y="1050025"/>
              <a:ext cx="3222616" cy="4165860"/>
              <a:chOff x="7830194" y="1537438"/>
              <a:chExt cx="2518414" cy="3255545"/>
            </a:xfrm>
          </p:grpSpPr>
          <p:sp>
            <p:nvSpPr>
              <p:cNvPr id="56" name="Oval 55">
                <a:extLst>
                  <a:ext uri="{FF2B5EF4-FFF2-40B4-BE49-F238E27FC236}">
                    <a16:creationId xmlns:a16="http://schemas.microsoft.com/office/drawing/2014/main" id="{2F228489-9DE6-42E5-8A77-2AD36FF88802}"/>
                  </a:ext>
                </a:extLst>
              </p:cNvPr>
              <p:cNvSpPr/>
              <p:nvPr/>
            </p:nvSpPr>
            <p:spPr bwMode="auto">
              <a:xfrm>
                <a:off x="7830194" y="2274571"/>
                <a:ext cx="2518414" cy="2518412"/>
              </a:xfrm>
              <a:prstGeom prst="ellipse">
                <a:avLst/>
              </a:prstGeom>
              <a:noFill/>
              <a:ln w="76200" cap="sq">
                <a:solidFill>
                  <a:srgbClr val="BFBFB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57" name="Graphic 7">
                <a:extLst>
                  <a:ext uri="{FF2B5EF4-FFF2-40B4-BE49-F238E27FC236}">
                    <a16:creationId xmlns:a16="http://schemas.microsoft.com/office/drawing/2014/main" id="{F8D9989C-3374-4C3D-9979-974D52FCB3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58" name="TextBox 8">
                <a:extLst>
                  <a:ext uri="{FF2B5EF4-FFF2-40B4-BE49-F238E27FC236}">
                    <a16:creationId xmlns:a16="http://schemas.microsoft.com/office/drawing/2014/main" id="{E9A78F85-7EC0-459D-BF95-1393B98E7CB2}"/>
                  </a:ext>
                </a:extLst>
              </p:cNvPr>
              <p:cNvSpPr txBox="1"/>
              <p:nvPr/>
            </p:nvSpPr>
            <p:spPr>
              <a:xfrm>
                <a:off x="8853106" y="1537438"/>
                <a:ext cx="409201" cy="624964"/>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BFBFBF"/>
                    </a:solidFill>
                    <a:effectLst/>
                    <a:uLnTx/>
                    <a:uFillTx/>
                    <a:latin typeface="Segoe UI"/>
                    <a:ea typeface="+mn-ea"/>
                    <a:cs typeface="+mn-cs"/>
                  </a:rPr>
                  <a:t>N</a:t>
                </a:r>
              </a:p>
            </p:txBody>
          </p:sp>
        </p:grpSp>
        <p:sp>
          <p:nvSpPr>
            <p:cNvPr id="55" name="key">
              <a:extLst>
                <a:ext uri="{FF2B5EF4-FFF2-40B4-BE49-F238E27FC236}">
                  <a16:creationId xmlns:a16="http://schemas.microsoft.com/office/drawing/2014/main" id="{7102F9EC-CCCF-4556-92C3-B061A41D7297}"/>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rgbClr val="EAEAEA"/>
            </a:solidFill>
            <a:ln w="6350" cap="sq">
              <a:solidFill>
                <a:srgbClr val="EAEAEA"/>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
        <p:nvSpPr>
          <p:cNvPr id="3" name="Title 2">
            <a:extLst>
              <a:ext uri="{FF2B5EF4-FFF2-40B4-BE49-F238E27FC236}">
                <a16:creationId xmlns:a16="http://schemas.microsoft.com/office/drawing/2014/main" id="{C03993F5-1E95-4863-A72D-5BEE3C36F58B}"/>
              </a:ext>
            </a:extLst>
          </p:cNvPr>
          <p:cNvSpPr>
            <a:spLocks noGrp="1"/>
          </p:cNvSpPr>
          <p:nvPr>
            <p:ph type="title"/>
          </p:nvPr>
        </p:nvSpPr>
        <p:spPr>
          <a:xfrm>
            <a:off x="1583524" y="457201"/>
            <a:ext cx="10023259" cy="553999"/>
          </a:xfrm>
        </p:spPr>
        <p:txBody>
          <a:bodyPr/>
          <a:lstStyle/>
          <a:p>
            <a:r>
              <a:rPr lang="en-US" dirty="0"/>
              <a:t>Azure Security Compass - Purpose</a:t>
            </a:r>
          </a:p>
        </p:txBody>
      </p:sp>
      <p:grpSp>
        <p:nvGrpSpPr>
          <p:cNvPr id="17" name="Group 16">
            <a:extLst>
              <a:ext uri="{FF2B5EF4-FFF2-40B4-BE49-F238E27FC236}">
                <a16:creationId xmlns:a16="http://schemas.microsoft.com/office/drawing/2014/main" id="{759FB4E9-4DA0-442F-86C9-63A9F92F4F27}"/>
              </a:ext>
            </a:extLst>
          </p:cNvPr>
          <p:cNvGrpSpPr/>
          <p:nvPr/>
        </p:nvGrpSpPr>
        <p:grpSpPr>
          <a:xfrm>
            <a:off x="588263" y="1942218"/>
            <a:ext cx="10879587" cy="3077766"/>
            <a:chOff x="759313" y="1942567"/>
            <a:chExt cx="10879587" cy="2980714"/>
          </a:xfrm>
        </p:grpSpPr>
        <p:sp>
          <p:nvSpPr>
            <p:cNvPr id="29" name="Rectangle 28">
              <a:extLst>
                <a:ext uri="{FF2B5EF4-FFF2-40B4-BE49-F238E27FC236}">
                  <a16:creationId xmlns:a16="http://schemas.microsoft.com/office/drawing/2014/main" id="{1746F668-DFE4-4AA9-B6EA-FF7528252D5A}"/>
                </a:ext>
              </a:extLst>
            </p:cNvPr>
            <p:cNvSpPr/>
            <p:nvPr/>
          </p:nvSpPr>
          <p:spPr bwMode="auto">
            <a:xfrm>
              <a:off x="759313" y="1942567"/>
              <a:ext cx="10879587" cy="2980714"/>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274320" rIns="182880" bIns="2743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0"/>
                </a:spcAft>
                <a:buClrTx/>
                <a:buSzTx/>
                <a:buFontTx/>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Designed to rapidly increase your Azure security posture</a:t>
              </a:r>
            </a:p>
            <a:p>
              <a:pPr marL="738188" marR="0" lvl="1" indent="0" algn="l" defTabSz="914400" rtl="0" eaLnBrk="1" fontAlgn="auto" latinLnBrk="0" hangingPunct="1">
                <a:lnSpc>
                  <a:spcPct val="100000"/>
                </a:lnSpc>
                <a:spcBef>
                  <a:spcPts val="600"/>
                </a:spcBef>
                <a:spcAft>
                  <a:spcPts val="3600"/>
                </a:spcAft>
                <a:buClrTx/>
                <a:buSzTx/>
                <a:buFontTx/>
                <a:buNone/>
                <a:tabLst/>
                <a:defRPr/>
              </a:pPr>
              <a:r>
                <a:rPr kumimoji="0" lang="en-US" sz="16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Make the right security decisions </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with best practices, choices and context/recommendations</a:t>
              </a:r>
              <a:b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endParaRPr kumimoji="0" lang="en-US" sz="1600" b="0" i="0" u="none" strike="noStrike" kern="1200" cap="none" spc="0" normalizeH="0" baseline="0" noProof="0" dirty="0">
                <a:ln>
                  <a:noFill/>
                </a:ln>
                <a:gradFill>
                  <a:gsLst>
                    <a:gs pos="1250">
                      <a:srgbClr val="1A1A1A"/>
                    </a:gs>
                    <a:gs pos="100000">
                      <a:srgbClr val="1A1A1A"/>
                    </a:gs>
                  </a:gsLst>
                  <a:lin ang="5400000" scaled="0"/>
                </a:gradFill>
                <a:effectLst/>
                <a:highlight>
                  <a:srgbClr val="FFFF00"/>
                </a:highlight>
                <a:uLnTx/>
                <a:uFillTx/>
                <a:latin typeface="Segoe UI"/>
                <a:ea typeface="+mn-ea"/>
                <a:cs typeface="+mn-cs"/>
              </a:endParaRPr>
            </a:p>
            <a:p>
              <a:pPr marL="738188" lvl="1">
                <a:spcAft>
                  <a:spcPts val="3600"/>
                </a:spcAft>
                <a:defRPr/>
              </a:pPr>
              <a:r>
                <a:rPr kumimoji="0" lang="en-US" sz="16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Increase familiarity </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with Azure Platform </a:t>
              </a:r>
              <a:r>
                <a:rPr lang="en-US" sz="1600" dirty="0">
                  <a:gradFill>
                    <a:gsLst>
                      <a:gs pos="1250">
                        <a:srgbClr val="1A1A1A"/>
                      </a:gs>
                      <a:gs pos="100000">
                        <a:srgbClr val="1A1A1A"/>
                      </a:gs>
                    </a:gsLst>
                    <a:lin ang="5400000" scaled="0"/>
                  </a:gradFill>
                </a:rPr>
                <a:t>Security and Azure Security Center</a:t>
              </a:r>
              <a:endPar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grpSp>
          <p:nvGrpSpPr>
            <p:cNvPr id="16" name="Group 15">
              <a:extLst>
                <a:ext uri="{FF2B5EF4-FFF2-40B4-BE49-F238E27FC236}">
                  <a16:creationId xmlns:a16="http://schemas.microsoft.com/office/drawing/2014/main" id="{D2CC5961-EE1C-4146-94E0-B6699B46CA52}"/>
                </a:ext>
              </a:extLst>
            </p:cNvPr>
            <p:cNvGrpSpPr/>
            <p:nvPr/>
          </p:nvGrpSpPr>
          <p:grpSpPr>
            <a:xfrm>
              <a:off x="1046187" y="2835421"/>
              <a:ext cx="532937" cy="532937"/>
              <a:chOff x="588263" y="4701951"/>
              <a:chExt cx="636741" cy="636741"/>
            </a:xfrm>
          </p:grpSpPr>
          <p:sp>
            <p:nvSpPr>
              <p:cNvPr id="13" name="Oval 12">
                <a:extLst>
                  <a:ext uri="{FF2B5EF4-FFF2-40B4-BE49-F238E27FC236}">
                    <a16:creationId xmlns:a16="http://schemas.microsoft.com/office/drawing/2014/main" id="{CD1EA9BA-F471-443D-B801-105B07923273}"/>
                  </a:ext>
                </a:extLst>
              </p:cNvPr>
              <p:cNvSpPr/>
              <p:nvPr/>
            </p:nvSpPr>
            <p:spPr bwMode="auto">
              <a:xfrm>
                <a:off x="588263" y="4701951"/>
                <a:ext cx="636741" cy="63674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 tIns="146304" rIns="27432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magnify">
                <a:extLst>
                  <a:ext uri="{FF2B5EF4-FFF2-40B4-BE49-F238E27FC236}">
                    <a16:creationId xmlns:a16="http://schemas.microsoft.com/office/drawing/2014/main" id="{9E0AB41A-AD2D-4AB1-A944-A5ABB27CCCD8}"/>
                  </a:ext>
                </a:extLst>
              </p:cNvPr>
              <p:cNvSpPr>
                <a:spLocks noChangeAspect="1" noEditPoints="1"/>
              </p:cNvSpPr>
              <p:nvPr/>
            </p:nvSpPr>
            <p:spPr bwMode="auto">
              <a:xfrm flipH="1">
                <a:off x="720190" y="4837439"/>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E20AB7CA-78E5-460D-9C4E-96E4B092FE00}"/>
                </a:ext>
              </a:extLst>
            </p:cNvPr>
            <p:cNvGrpSpPr/>
            <p:nvPr/>
          </p:nvGrpSpPr>
          <p:grpSpPr>
            <a:xfrm>
              <a:off x="1046186" y="3784305"/>
              <a:ext cx="532937" cy="532936"/>
              <a:chOff x="1835509" y="5195814"/>
              <a:chExt cx="636741" cy="636740"/>
            </a:xfrm>
          </p:grpSpPr>
          <p:sp>
            <p:nvSpPr>
              <p:cNvPr id="14" name="Oval 13">
                <a:extLst>
                  <a:ext uri="{FF2B5EF4-FFF2-40B4-BE49-F238E27FC236}">
                    <a16:creationId xmlns:a16="http://schemas.microsoft.com/office/drawing/2014/main" id="{779C8A77-D0BD-43F8-B777-B8196E9E4643}"/>
                  </a:ext>
                </a:extLst>
              </p:cNvPr>
              <p:cNvSpPr/>
              <p:nvPr/>
            </p:nvSpPr>
            <p:spPr bwMode="auto">
              <a:xfrm>
                <a:off x="1835509" y="5195814"/>
                <a:ext cx="636741" cy="6367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 tIns="146304" rIns="27432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Manufacturing_E99C">
                <a:extLst>
                  <a:ext uri="{FF2B5EF4-FFF2-40B4-BE49-F238E27FC236}">
                    <a16:creationId xmlns:a16="http://schemas.microsoft.com/office/drawing/2014/main" id="{E53AFD09-ABC6-4991-B905-95062F5E8888}"/>
                  </a:ext>
                </a:extLst>
              </p:cNvPr>
              <p:cNvSpPr>
                <a:spLocks noChangeAspect="1" noEditPoints="1"/>
              </p:cNvSpPr>
              <p:nvPr/>
            </p:nvSpPr>
            <p:spPr bwMode="auto">
              <a:xfrm>
                <a:off x="1966798" y="5331304"/>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4" name="Group 3">
            <a:extLst>
              <a:ext uri="{FF2B5EF4-FFF2-40B4-BE49-F238E27FC236}">
                <a16:creationId xmlns:a16="http://schemas.microsoft.com/office/drawing/2014/main" id="{D82592B3-370F-4E7C-BEB0-2A74C46A86AD}"/>
              </a:ext>
            </a:extLst>
          </p:cNvPr>
          <p:cNvGrpSpPr/>
          <p:nvPr/>
        </p:nvGrpSpPr>
        <p:grpSpPr>
          <a:xfrm>
            <a:off x="534927" y="5316137"/>
            <a:ext cx="10932922" cy="864852"/>
            <a:chOff x="573740" y="5341434"/>
            <a:chExt cx="10932922" cy="864852"/>
          </a:xfrm>
        </p:grpSpPr>
        <p:grpSp>
          <p:nvGrpSpPr>
            <p:cNvPr id="37" name="Group 36">
              <a:extLst>
                <a:ext uri="{FF2B5EF4-FFF2-40B4-BE49-F238E27FC236}">
                  <a16:creationId xmlns:a16="http://schemas.microsoft.com/office/drawing/2014/main" id="{62C65A78-4123-44E2-8253-403163E63102}"/>
                </a:ext>
              </a:extLst>
            </p:cNvPr>
            <p:cNvGrpSpPr/>
            <p:nvPr/>
          </p:nvGrpSpPr>
          <p:grpSpPr>
            <a:xfrm>
              <a:off x="875135" y="5341434"/>
              <a:ext cx="10631527" cy="864852"/>
              <a:chOff x="1599283" y="5341434"/>
              <a:chExt cx="10631528" cy="864852"/>
            </a:xfrm>
          </p:grpSpPr>
          <p:sp>
            <p:nvSpPr>
              <p:cNvPr id="2" name="Rectangle 1">
                <a:extLst>
                  <a:ext uri="{FF2B5EF4-FFF2-40B4-BE49-F238E27FC236}">
                    <a16:creationId xmlns:a16="http://schemas.microsoft.com/office/drawing/2014/main" id="{7D77807A-B141-43D2-A426-B83936500CCC}"/>
                  </a:ext>
                </a:extLst>
              </p:cNvPr>
              <p:cNvSpPr/>
              <p:nvPr/>
            </p:nvSpPr>
            <p:spPr bwMode="auto">
              <a:xfrm>
                <a:off x="1599283" y="5341434"/>
                <a:ext cx="10631528" cy="864852"/>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146304" rIns="91440" bIns="146304" numCol="1" spcCol="0" rtlCol="0" fromWordArt="0" anchor="t" anchorCtr="0" forceAA="0" compatLnSpc="1">
                <a:prstTxWarp prst="textNoShape">
                  <a:avLst/>
                </a:prstTxWarp>
                <a:spAutoFit/>
              </a:bodyPr>
              <a:lstStyle/>
              <a:p>
                <a:pPr marL="682625" lvl="1" indent="-165100">
                  <a:spcAft>
                    <a:spcPts val="600"/>
                  </a:spcAft>
                  <a:buFont typeface="Arial" panose="020B0604020202020204" pitchFamily="34" charset="0"/>
                  <a:buChar char="•"/>
                  <a:defRPr/>
                </a:pPr>
                <a:r>
                  <a:rPr lang="en-US" sz="1600" b="1" dirty="0">
                    <a:gradFill>
                      <a:gsLst>
                        <a:gs pos="83000">
                          <a:srgbClr val="0D0D0D"/>
                        </a:gs>
                        <a:gs pos="100000">
                          <a:srgbClr val="0D0D0D"/>
                        </a:gs>
                      </a:gsLst>
                      <a:lin ang="5400000" scaled="1"/>
                    </a:gradFill>
                  </a:rPr>
                  <a:t>Mix of old &amp; new - </a:t>
                </a:r>
                <a:r>
                  <a:rPr lang="en-US" sz="1600" dirty="0">
                    <a:gradFill>
                      <a:gsLst>
                        <a:gs pos="83000">
                          <a:srgbClr val="0D0D0D"/>
                        </a:gs>
                        <a:gs pos="100000">
                          <a:srgbClr val="0D0D0D"/>
                        </a:gs>
                      </a:gsLst>
                      <a:lin ang="5400000" scaled="1"/>
                    </a:gradFill>
                  </a:rPr>
                  <a:t>Bring your experience and knowledge, but expect changes</a:t>
                </a:r>
              </a:p>
              <a:p>
                <a:pPr marL="682625" lvl="1" indent="-165100">
                  <a:spcAft>
                    <a:spcPts val="600"/>
                  </a:spcAft>
                  <a:buFont typeface="Arial" panose="020B0604020202020204" pitchFamily="34" charset="0"/>
                  <a:buChar char="•"/>
                  <a:defRPr/>
                </a:pPr>
                <a:r>
                  <a:rPr lang="en-US" sz="1600" b="1" dirty="0">
                    <a:gradFill>
                      <a:gsLst>
                        <a:gs pos="83000">
                          <a:srgbClr val="0D0D0D"/>
                        </a:gs>
                        <a:gs pos="100000">
                          <a:srgbClr val="0D0D0D"/>
                        </a:gs>
                      </a:gsLst>
                      <a:lin ang="5400000" scaled="1"/>
                    </a:gradFill>
                  </a:rPr>
                  <a:t>You can’t learn everything - </a:t>
                </a:r>
                <a:r>
                  <a:rPr lang="en-US" sz="1600" dirty="0">
                    <a:gradFill>
                      <a:gsLst>
                        <a:gs pos="83000">
                          <a:srgbClr val="0D0D0D"/>
                        </a:gs>
                        <a:gs pos="100000">
                          <a:srgbClr val="0D0D0D"/>
                        </a:gs>
                      </a:gsLst>
                      <a:lin ang="5400000" scaled="1"/>
                    </a:gradFill>
                  </a:rPr>
                  <a:t>Cloud capabilities evolve too fast to master them all, prioritization is critical</a:t>
                </a:r>
              </a:p>
            </p:txBody>
          </p:sp>
          <p:sp>
            <p:nvSpPr>
              <p:cNvPr id="35" name="TextBox 34">
                <a:extLst>
                  <a:ext uri="{FF2B5EF4-FFF2-40B4-BE49-F238E27FC236}">
                    <a16:creationId xmlns:a16="http://schemas.microsoft.com/office/drawing/2014/main" id="{03F87521-8459-45B9-B754-57E96372B644}"/>
                  </a:ext>
                </a:extLst>
              </p:cNvPr>
              <p:cNvSpPr txBox="1"/>
              <p:nvPr/>
            </p:nvSpPr>
            <p:spPr>
              <a:xfrm>
                <a:off x="1900677" y="5562008"/>
                <a:ext cx="712363"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Tips</a:t>
                </a:r>
              </a:p>
            </p:txBody>
          </p:sp>
        </p:grpSp>
        <p:sp>
          <p:nvSpPr>
            <p:cNvPr id="24" name="Oval 23">
              <a:extLst>
                <a:ext uri="{FF2B5EF4-FFF2-40B4-BE49-F238E27FC236}">
                  <a16:creationId xmlns:a16="http://schemas.microsoft.com/office/drawing/2014/main" id="{77527485-3D74-4C1C-9CCD-2507AE2E71A1}"/>
                </a:ext>
              </a:extLst>
            </p:cNvPr>
            <p:cNvSpPr/>
            <p:nvPr/>
          </p:nvSpPr>
          <p:spPr bwMode="auto">
            <a:xfrm>
              <a:off x="573740" y="5472464"/>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light" title="Icon of a lightbulb">
              <a:extLst>
                <a:ext uri="{FF2B5EF4-FFF2-40B4-BE49-F238E27FC236}">
                  <a16:creationId xmlns:a16="http://schemas.microsoft.com/office/drawing/2014/main" id="{400A6152-AB98-4325-9A0F-27EC59773F9E}"/>
                </a:ext>
              </a:extLst>
            </p:cNvPr>
            <p:cNvSpPr>
              <a:spLocks noChangeAspect="1" noEditPoints="1"/>
            </p:cNvSpPr>
            <p:nvPr/>
          </p:nvSpPr>
          <p:spPr bwMode="auto">
            <a:xfrm>
              <a:off x="751955" y="5565580"/>
              <a:ext cx="246359" cy="365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FC4F14D6-D057-448B-8383-A9842EF4B40A}"/>
                  </a:ext>
                </a:extLst>
              </p:cNvPr>
              <p:cNvGraphicFramePr>
                <a:graphicFrameLocks noChangeAspect="1"/>
              </p:cNvGraphicFramePr>
              <p:nvPr>
                <p:extLst>
                  <p:ext uri="{D42A27DB-BD31-4B8C-83A1-F6EECF244321}">
                    <p14:modId xmlns:p14="http://schemas.microsoft.com/office/powerpoint/2010/main" val="637804355"/>
                  </p:ext>
                </p:extLst>
              </p:nvPr>
            </p:nvGraphicFramePr>
            <p:xfrm>
              <a:off x="12334874" y="4119067"/>
              <a:ext cx="1376643" cy="774362"/>
            </p:xfrm>
            <a:graphic>
              <a:graphicData uri="http://schemas.microsoft.com/office/powerpoint/2016/slidezoom">
                <pslz:sldZm>
                  <pslz:sldZmObj sldId="3066" cId="3981019425">
                    <pslz:zmPr id="{1956B182-AF58-484D-A613-920288F973AD}" transitionDur="1000">
                      <p166:blipFill xmlns:p166="http://schemas.microsoft.com/office/powerpoint/2016/6/main">
                        <a:blip r:embed="rId5"/>
                        <a:stretch>
                          <a:fillRect/>
                        </a:stretch>
                      </p166:blipFill>
                      <p166:spPr xmlns:p166="http://schemas.microsoft.com/office/powerpoint/2016/6/main">
                        <a:xfrm>
                          <a:off x="0" y="0"/>
                          <a:ext cx="1376643" cy="774362"/>
                        </a:xfrm>
                        <a:prstGeom prst="rect">
                          <a:avLst/>
                        </a:prstGeom>
                        <a:ln w="3175">
                          <a:solidFill>
                            <a:prstClr val="ltGray"/>
                          </a:solidFill>
                        </a:ln>
                      </p166:spPr>
                    </pslz:zmPr>
                  </pslz:sldZmObj>
                </pslz:sldZm>
              </a:graphicData>
            </a:graphic>
          </p:graphicFrame>
        </mc:Choice>
        <mc:Fallback xmlns="">
          <p:pic>
            <p:nvPicPr>
              <p:cNvPr id="6" name="Slide Zoom 5">
                <a:extLst>
                  <a:ext uri="{FF2B5EF4-FFF2-40B4-BE49-F238E27FC236}">
                    <a16:creationId xmlns:a16="http://schemas.microsoft.com/office/drawing/2014/main" id="{FC4F14D6-D057-448B-8383-A9842EF4B40A}"/>
                  </a:ext>
                </a:extLst>
              </p:cNvPr>
              <p:cNvPicPr>
                <a:picLocks noGrp="1" noRot="1" noChangeAspect="1" noMove="1" noResize="1" noEditPoints="1" noAdjustHandles="1" noChangeArrowheads="1" noChangeShapeType="1"/>
              </p:cNvPicPr>
              <p:nvPr/>
            </p:nvPicPr>
            <p:blipFill>
              <a:blip r:embed="rId6"/>
              <a:stretch>
                <a:fillRect/>
              </a:stretch>
            </p:blipFill>
            <p:spPr>
              <a:xfrm>
                <a:off x="12334874" y="4119067"/>
                <a:ext cx="1376643" cy="774362"/>
              </a:xfrm>
              <a:prstGeom prst="rect">
                <a:avLst/>
              </a:prstGeom>
              <a:ln w="3175">
                <a:solidFill>
                  <a:prstClr val="ltGray"/>
                </a:solidFill>
              </a:ln>
            </p:spPr>
          </p:pic>
        </mc:Fallback>
      </mc:AlternateContent>
    </p:spTree>
    <p:extLst>
      <p:ext uri="{BB962C8B-B14F-4D97-AF65-F5344CB8AC3E}">
        <p14:creationId xmlns:p14="http://schemas.microsoft.com/office/powerpoint/2010/main" val="26908979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327E148-48C7-4184-A4F5-5543AAD8AB1D}"/>
              </a:ext>
            </a:extLst>
          </p:cNvPr>
          <p:cNvSpPr/>
          <p:nvPr/>
        </p:nvSpPr>
        <p:spPr>
          <a:xfrm>
            <a:off x="1" y="1780887"/>
            <a:ext cx="12192000" cy="4183316"/>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p>
            <a:pPr algn="ctr" fontAlgn="base">
              <a:spcAft>
                <a:spcPts val="1600"/>
              </a:spcAft>
            </a:pPr>
            <a:r>
              <a:rPr lang="en-US" sz="1400" b="1" cap="all" dirty="0">
                <a:gradFill>
                  <a:gsLst>
                    <a:gs pos="1250">
                      <a:srgbClr val="107C10"/>
                    </a:gs>
                    <a:gs pos="100000">
                      <a:srgbClr val="107C10"/>
                    </a:gs>
                  </a:gsLst>
                  <a:lin ang="5400000" scaled="0"/>
                </a:gradFill>
                <a:latin typeface="Segoe UI" panose="020B0502040204020203" pitchFamily="34" charset="0"/>
                <a:cs typeface="Segoe UI" panose="020B0502040204020203" pitchFamily="34" charset="0"/>
              </a:rPr>
              <a:t>    							</a:t>
            </a:r>
          </a:p>
        </p:txBody>
      </p:sp>
      <p:sp>
        <p:nvSpPr>
          <p:cNvPr id="2" name="Rectangle 1">
            <a:extLst>
              <a:ext uri="{FF2B5EF4-FFF2-40B4-BE49-F238E27FC236}">
                <a16:creationId xmlns:a16="http://schemas.microsoft.com/office/drawing/2014/main" id="{412468E6-28ED-4797-B26B-27F04BACDCB9}"/>
              </a:ext>
            </a:extLst>
          </p:cNvPr>
          <p:cNvSpPr/>
          <p:nvPr/>
        </p:nvSpPr>
        <p:spPr bwMode="auto">
          <a:xfrm>
            <a:off x="7710512" y="1780887"/>
            <a:ext cx="4481488" cy="41833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Rectangle 17">
            <a:extLst>
              <a:ext uri="{FF2B5EF4-FFF2-40B4-BE49-F238E27FC236}">
                <a16:creationId xmlns:a16="http://schemas.microsoft.com/office/drawing/2014/main" id="{46C440FA-AFC4-48F9-828C-5FCBD4E9DEEE}"/>
              </a:ext>
            </a:extLst>
          </p:cNvPr>
          <p:cNvSpPr/>
          <p:nvPr/>
        </p:nvSpPr>
        <p:spPr bwMode="auto">
          <a:xfrm>
            <a:off x="7515541" y="2754524"/>
            <a:ext cx="2991564" cy="8790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391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1F50"/>
              </a:solidFill>
              <a:effectLst/>
              <a:uLnTx/>
              <a:uFillTx/>
              <a:latin typeface="Segoe UI Light"/>
              <a:ea typeface="Segoe UI" charset="0"/>
              <a:cs typeface="Segoe UI" charset="0"/>
            </a:endParaRPr>
          </a:p>
        </p:txBody>
      </p:sp>
      <p:sp>
        <p:nvSpPr>
          <p:cNvPr id="38" name="Title 2">
            <a:extLst>
              <a:ext uri="{FF2B5EF4-FFF2-40B4-BE49-F238E27FC236}">
                <a16:creationId xmlns:a16="http://schemas.microsoft.com/office/drawing/2014/main" id="{FC00C819-9A01-40B7-8EFE-C1C5C45D3497}"/>
              </a:ext>
            </a:extLst>
          </p:cNvPr>
          <p:cNvSpPr>
            <a:spLocks noGrp="1"/>
          </p:cNvSpPr>
          <p:nvPr>
            <p:ph type="title"/>
          </p:nvPr>
        </p:nvSpPr>
        <p:spPr>
          <a:xfrm>
            <a:off x="588263" y="457201"/>
            <a:ext cx="11018520" cy="553999"/>
          </a:xfrm>
        </p:spPr>
        <p:txBody>
          <a:bodyPr/>
          <a:lstStyle/>
          <a:p>
            <a:r>
              <a:rPr lang="en-US" dirty="0"/>
              <a:t>Azure Management Groups</a:t>
            </a:r>
          </a:p>
        </p:txBody>
      </p:sp>
      <p:pic>
        <p:nvPicPr>
          <p:cNvPr id="56" name="Picture 4" descr="Image result for hierarchy tree icon">
            <a:extLst>
              <a:ext uri="{FF2B5EF4-FFF2-40B4-BE49-F238E27FC236}">
                <a16:creationId xmlns:a16="http://schemas.microsoft.com/office/drawing/2014/main" id="{3C78C027-CFBB-4C13-A821-19925B8DBF4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8763296" y="2610652"/>
            <a:ext cx="2375921" cy="2375920"/>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D9F39CE0-2A7A-42A6-9D99-ECB8D3B1BFCD}"/>
              </a:ext>
            </a:extLst>
          </p:cNvPr>
          <p:cNvGrpSpPr/>
          <p:nvPr/>
        </p:nvGrpSpPr>
        <p:grpSpPr>
          <a:xfrm>
            <a:off x="588263" y="3463710"/>
            <a:ext cx="6069466" cy="843615"/>
            <a:chOff x="588263" y="3617830"/>
            <a:chExt cx="6069466" cy="843615"/>
          </a:xfrm>
        </p:grpSpPr>
        <p:sp>
          <p:nvSpPr>
            <p:cNvPr id="10" name="Text Placeholder 4">
              <a:extLst>
                <a:ext uri="{FF2B5EF4-FFF2-40B4-BE49-F238E27FC236}">
                  <a16:creationId xmlns:a16="http://schemas.microsoft.com/office/drawing/2014/main" id="{B10FA759-698E-41D9-B180-9C60A19E7211}"/>
                </a:ext>
              </a:extLst>
            </p:cNvPr>
            <p:cNvSpPr txBox="1">
              <a:spLocks/>
            </p:cNvSpPr>
            <p:nvPr/>
          </p:nvSpPr>
          <p:spPr>
            <a:xfrm>
              <a:off x="1130871" y="3617830"/>
              <a:ext cx="5526858" cy="843615"/>
            </a:xfrm>
            <a:prstGeom prst="rect">
              <a:avLst/>
            </a:prstGeom>
            <a:noFill/>
          </p:spPr>
          <p:txBody>
            <a:bodyPr vert="horz" wrap="square" lIns="0" tIns="143408" rIns="179260" bIns="143408"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37">
                <a:buNone/>
                <a:defRPr/>
              </a:pPr>
              <a:r>
                <a:rPr kumimoji="0" lang="en-US" sz="20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Set enterprise permissions and policies across all subscriptions in the tenant (enrollment)</a:t>
              </a:r>
            </a:p>
          </p:txBody>
        </p:sp>
        <p:sp>
          <p:nvSpPr>
            <p:cNvPr id="14" name="PageRight_E761">
              <a:extLst>
                <a:ext uri="{FF2B5EF4-FFF2-40B4-BE49-F238E27FC236}">
                  <a16:creationId xmlns:a16="http://schemas.microsoft.com/office/drawing/2014/main" id="{F2385560-2737-4CAE-AB10-4B426CE9E54E}"/>
                </a:ext>
              </a:extLst>
            </p:cNvPr>
            <p:cNvSpPr>
              <a:spLocks noChangeAspect="1" noEditPoints="1"/>
            </p:cNvSpPr>
            <p:nvPr/>
          </p:nvSpPr>
          <p:spPr bwMode="auto">
            <a:xfrm>
              <a:off x="588263" y="385675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solidFill>
              <a:schemeClr val="accent1"/>
            </a:solidFill>
            <a:ln w="22225" cap="sq">
              <a:noFill/>
              <a:prstDash val="solid"/>
              <a:miter lim="800000"/>
              <a:headEnd/>
              <a:tailEnd/>
            </a:ln>
          </p:spPr>
          <p:txBody>
            <a:bodyPr vert="horz" wrap="square" lIns="89629" tIns="44815" rIns="89629" bIns="44815" numCol="1" anchor="t" anchorCtr="0" compatLnSpc="1">
              <a:prstTxWarp prst="textNoShape">
                <a:avLst/>
              </a:prstTxWarp>
            </a:bodyPr>
            <a:lstStyle/>
            <a:p>
              <a:pPr defTabSz="914437"/>
              <a:endParaRPr lang="en-US" sz="883" dirty="0">
                <a:gradFill>
                  <a:gsLst>
                    <a:gs pos="0">
                      <a:srgbClr val="505050"/>
                    </a:gs>
                    <a:gs pos="100000">
                      <a:srgbClr val="505050"/>
                    </a:gs>
                  </a:gsLst>
                  <a:lin ang="5400000" scaled="1"/>
                </a:gradFill>
                <a:latin typeface="Segoe UI Semilight"/>
              </a:endParaRPr>
            </a:p>
          </p:txBody>
        </p:sp>
      </p:grpSp>
      <p:grpSp>
        <p:nvGrpSpPr>
          <p:cNvPr id="27" name="Group 26">
            <a:extLst>
              <a:ext uri="{FF2B5EF4-FFF2-40B4-BE49-F238E27FC236}">
                <a16:creationId xmlns:a16="http://schemas.microsoft.com/office/drawing/2014/main" id="{CFAFA045-4D55-4F97-B645-495D0B0EE0A0}"/>
              </a:ext>
            </a:extLst>
          </p:cNvPr>
          <p:cNvGrpSpPr/>
          <p:nvPr/>
        </p:nvGrpSpPr>
        <p:grpSpPr>
          <a:xfrm>
            <a:off x="588263" y="4636908"/>
            <a:ext cx="6069459" cy="843615"/>
            <a:chOff x="588263" y="4724115"/>
            <a:chExt cx="6069459" cy="843615"/>
          </a:xfrm>
        </p:grpSpPr>
        <p:sp>
          <p:nvSpPr>
            <p:cNvPr id="15" name="Text Placeholder 4">
              <a:extLst>
                <a:ext uri="{FF2B5EF4-FFF2-40B4-BE49-F238E27FC236}">
                  <a16:creationId xmlns:a16="http://schemas.microsoft.com/office/drawing/2014/main" id="{7E08168E-BEE3-4C17-BD24-D1213AD07751}"/>
                </a:ext>
              </a:extLst>
            </p:cNvPr>
            <p:cNvSpPr txBox="1">
              <a:spLocks/>
            </p:cNvSpPr>
            <p:nvPr/>
          </p:nvSpPr>
          <p:spPr>
            <a:xfrm>
              <a:off x="1130872" y="4724115"/>
              <a:ext cx="5526850" cy="843615"/>
            </a:xfrm>
            <a:prstGeom prst="rect">
              <a:avLst/>
            </a:prstGeom>
            <a:noFill/>
          </p:spPr>
          <p:txBody>
            <a:bodyPr vert="horz" wrap="square" lIns="0" tIns="143408" rIns="179260" bIns="143408"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37">
                <a:buNone/>
                <a:defRPr/>
              </a:pPr>
              <a:r>
                <a:rPr kumimoji="0" lang="en-US" sz="20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Enables compliance and cost reporting </a:t>
              </a:r>
              <a:br>
                <a:rPr kumimoji="0" lang="en-US" sz="20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br>
              <a:r>
                <a:rPr kumimoji="0" lang="en-US" sz="20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by organizations (business/teams)</a:t>
              </a:r>
            </a:p>
          </p:txBody>
        </p:sp>
        <p:sp>
          <p:nvSpPr>
            <p:cNvPr id="20" name="PageRight_E761">
              <a:extLst>
                <a:ext uri="{FF2B5EF4-FFF2-40B4-BE49-F238E27FC236}">
                  <a16:creationId xmlns:a16="http://schemas.microsoft.com/office/drawing/2014/main" id="{07FBAD90-4F9A-4016-9471-E061C081A337}"/>
                </a:ext>
              </a:extLst>
            </p:cNvPr>
            <p:cNvSpPr>
              <a:spLocks noChangeAspect="1" noEditPoints="1"/>
            </p:cNvSpPr>
            <p:nvPr/>
          </p:nvSpPr>
          <p:spPr bwMode="auto">
            <a:xfrm>
              <a:off x="588263" y="4963042"/>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solidFill>
              <a:schemeClr val="accent1"/>
            </a:solidFill>
            <a:ln w="22225" cap="sq">
              <a:noFill/>
              <a:prstDash val="solid"/>
              <a:miter lim="800000"/>
              <a:headEnd/>
              <a:tailEnd/>
            </a:ln>
          </p:spPr>
          <p:txBody>
            <a:bodyPr vert="horz" wrap="square" lIns="89629" tIns="44815" rIns="89629" bIns="44815" numCol="1" anchor="t" anchorCtr="0" compatLnSpc="1">
              <a:prstTxWarp prst="textNoShape">
                <a:avLst/>
              </a:prstTxWarp>
            </a:bodyPr>
            <a:lstStyle/>
            <a:p>
              <a:pPr defTabSz="914437"/>
              <a:endParaRPr lang="en-US" sz="883" dirty="0">
                <a:gradFill>
                  <a:gsLst>
                    <a:gs pos="0">
                      <a:srgbClr val="505050"/>
                    </a:gs>
                    <a:gs pos="100000">
                      <a:srgbClr val="505050"/>
                    </a:gs>
                  </a:gsLst>
                  <a:lin ang="5400000" scaled="1"/>
                </a:gradFill>
                <a:latin typeface="Segoe UI Semilight"/>
              </a:endParaRPr>
            </a:p>
          </p:txBody>
        </p:sp>
      </p:grpSp>
      <p:sp>
        <p:nvSpPr>
          <p:cNvPr id="16" name="Text Placeholder 4">
            <a:extLst>
              <a:ext uri="{FF2B5EF4-FFF2-40B4-BE49-F238E27FC236}">
                <a16:creationId xmlns:a16="http://schemas.microsoft.com/office/drawing/2014/main" id="{6D6D80A9-0C22-422E-A887-BCC7BB57743C}"/>
              </a:ext>
            </a:extLst>
          </p:cNvPr>
          <p:cNvSpPr txBox="1">
            <a:spLocks/>
          </p:cNvSpPr>
          <p:nvPr/>
        </p:nvSpPr>
        <p:spPr>
          <a:xfrm>
            <a:off x="588263" y="965294"/>
            <a:ext cx="6571293" cy="658949"/>
          </a:xfrm>
          <a:prstGeom prst="rect">
            <a:avLst/>
          </a:prstGeom>
          <a:noFill/>
        </p:spPr>
        <p:txBody>
          <a:bodyPr vert="horz" wrap="square" lIns="0" tIns="143408" rIns="179260" bIns="143408" rtlCol="0">
            <a:sp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2400" b="1" spc="-51" dirty="0">
                <a:ln w="3175">
                  <a:noFill/>
                </a:ln>
                <a:latin typeface="+mj-lt"/>
                <a:cs typeface="Segoe UI" pitchFamily="34" charset="0"/>
              </a:rPr>
              <a:t>Groups of subscriptions </a:t>
            </a:r>
          </a:p>
        </p:txBody>
      </p:sp>
      <p:grpSp>
        <p:nvGrpSpPr>
          <p:cNvPr id="25" name="Group 24">
            <a:extLst>
              <a:ext uri="{FF2B5EF4-FFF2-40B4-BE49-F238E27FC236}">
                <a16:creationId xmlns:a16="http://schemas.microsoft.com/office/drawing/2014/main" id="{CE799B96-EB75-48B8-B375-0F2211243069}"/>
              </a:ext>
            </a:extLst>
          </p:cNvPr>
          <p:cNvGrpSpPr/>
          <p:nvPr/>
        </p:nvGrpSpPr>
        <p:grpSpPr>
          <a:xfrm>
            <a:off x="588263" y="2290512"/>
            <a:ext cx="6069466" cy="843615"/>
            <a:chOff x="588263" y="2377719"/>
            <a:chExt cx="6069466" cy="843615"/>
          </a:xfrm>
        </p:grpSpPr>
        <p:sp>
          <p:nvSpPr>
            <p:cNvPr id="9" name="PageRight_E761">
              <a:extLst>
                <a:ext uri="{FF2B5EF4-FFF2-40B4-BE49-F238E27FC236}">
                  <a16:creationId xmlns:a16="http://schemas.microsoft.com/office/drawing/2014/main" id="{8B1E386C-09DE-47E5-A1E5-D51666FEEF6E}"/>
                </a:ext>
              </a:extLst>
            </p:cNvPr>
            <p:cNvSpPr>
              <a:spLocks noChangeAspect="1" noEditPoints="1"/>
            </p:cNvSpPr>
            <p:nvPr/>
          </p:nvSpPr>
          <p:spPr bwMode="auto">
            <a:xfrm>
              <a:off x="588263" y="2616646"/>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solidFill>
              <a:schemeClr val="accent1"/>
            </a:solidFill>
            <a:ln w="22225" cap="sq">
              <a:no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883"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24" name="Text Placeholder 4">
              <a:extLst>
                <a:ext uri="{FF2B5EF4-FFF2-40B4-BE49-F238E27FC236}">
                  <a16:creationId xmlns:a16="http://schemas.microsoft.com/office/drawing/2014/main" id="{AA71489F-0029-4CF2-AC99-C9212AABB9DF}"/>
                </a:ext>
              </a:extLst>
            </p:cNvPr>
            <p:cNvSpPr txBox="1">
              <a:spLocks/>
            </p:cNvSpPr>
            <p:nvPr/>
          </p:nvSpPr>
          <p:spPr>
            <a:xfrm>
              <a:off x="1130871" y="2377719"/>
              <a:ext cx="5526858" cy="843615"/>
            </a:xfrm>
            <a:prstGeom prst="rect">
              <a:avLst/>
            </a:prstGeom>
            <a:noFill/>
          </p:spPr>
          <p:txBody>
            <a:bodyPr vert="horz" wrap="square" lIns="0" tIns="143408" rIns="179260" bIns="143408"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37">
                <a:buNone/>
                <a:defRPr/>
              </a:pPr>
              <a:r>
                <a:rPr lang="en-US" sz="2000" dirty="0">
                  <a:latin typeface="Segoe UI" panose="020B0502040204020203" pitchFamily="34" charset="0"/>
                  <a:cs typeface="Segoe UI" panose="020B0502040204020203" pitchFamily="34" charset="0"/>
                </a:rPr>
                <a:t>Set permissions and policies across multiple Azure subscriptions</a:t>
              </a:r>
            </a:p>
          </p:txBody>
        </p:sp>
      </p:grpSp>
    </p:spTree>
    <p:extLst>
      <p:ext uri="{BB962C8B-B14F-4D97-AF65-F5344CB8AC3E}">
        <p14:creationId xmlns:p14="http://schemas.microsoft.com/office/powerpoint/2010/main" val="3747821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F4BD47A-A05F-489E-95F7-FA3CE089DA9F}"/>
              </a:ext>
            </a:extLst>
          </p:cNvPr>
          <p:cNvSpPr/>
          <p:nvPr/>
        </p:nvSpPr>
        <p:spPr bwMode="auto">
          <a:xfrm>
            <a:off x="0" y="0"/>
            <a:ext cx="12192000" cy="6927850"/>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Rounded Corners 104">
            <a:extLst>
              <a:ext uri="{FF2B5EF4-FFF2-40B4-BE49-F238E27FC236}">
                <a16:creationId xmlns:a16="http://schemas.microsoft.com/office/drawing/2014/main" id="{E88D8F8A-E94A-4CF7-8C89-AE763CDF2C67}"/>
              </a:ext>
            </a:extLst>
          </p:cNvPr>
          <p:cNvSpPr/>
          <p:nvPr/>
        </p:nvSpPr>
        <p:spPr bwMode="auto">
          <a:xfrm>
            <a:off x="175334" y="3098370"/>
            <a:ext cx="9939549" cy="3535711"/>
          </a:xfrm>
          <a:prstGeom prst="roundRect">
            <a:avLst>
              <a:gd name="adj" fmla="val 0"/>
            </a:avLst>
          </a:prstGeom>
          <a:solidFill>
            <a:srgbClr val="FFFBA3"/>
          </a:solidFill>
          <a:ln w="19050">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78D4">
                  <a:lumMod val="75000"/>
                </a:srgbClr>
              </a:soli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9E6883BC-9E26-4211-917F-F8A790790183}"/>
              </a:ext>
            </a:extLst>
          </p:cNvPr>
          <p:cNvSpPr/>
          <p:nvPr/>
        </p:nvSpPr>
        <p:spPr bwMode="auto">
          <a:xfrm>
            <a:off x="6034259" y="2132100"/>
            <a:ext cx="1389650" cy="4339598"/>
          </a:xfrm>
          <a:prstGeom prst="roundRect">
            <a:avLst>
              <a:gd name="adj" fmla="val 1975"/>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gradFill>
                  <a:gsLst>
                    <a:gs pos="0">
                      <a:schemeClr val="accent2"/>
                    </a:gs>
                    <a:gs pos="100000">
                      <a:schemeClr val="accent2"/>
                    </a:gs>
                  </a:gsLst>
                  <a:lin ang="5400000" scaled="1"/>
                </a:gradFill>
                <a:effectLst/>
                <a:uLnTx/>
                <a:uFillTx/>
                <a:latin typeface="Segoe UI"/>
                <a:ea typeface="+mn-ea"/>
                <a:cs typeface="Segoe UI" pitchFamily="34" charset="0"/>
              </a:rPr>
              <a:t>Central </a:t>
            </a:r>
            <a:br>
              <a:rPr kumimoji="0" lang="en-US" sz="1000" b="1" i="0" u="none" strike="noStrike" kern="1200" cap="none" spc="0" normalizeH="0" baseline="0" noProof="0" dirty="0">
                <a:ln>
                  <a:noFill/>
                </a:ln>
                <a:gradFill>
                  <a:gsLst>
                    <a:gs pos="0">
                      <a:schemeClr val="accent2"/>
                    </a:gs>
                    <a:gs pos="100000">
                      <a:schemeClr val="accent2"/>
                    </a:gs>
                  </a:gsLst>
                  <a:lin ang="5400000" scaled="1"/>
                </a:gradFill>
                <a:effectLst/>
                <a:uLnTx/>
                <a:uFillTx/>
                <a:latin typeface="Segoe UI"/>
                <a:ea typeface="+mn-ea"/>
                <a:cs typeface="Segoe UI" pitchFamily="34" charset="0"/>
              </a:rPr>
            </a:br>
            <a:r>
              <a:rPr kumimoji="0" lang="en-US" sz="1000" b="1" i="0" u="none" strike="noStrike" kern="1200" cap="none" spc="0" normalizeH="0" baseline="0" noProof="0" dirty="0">
                <a:ln>
                  <a:noFill/>
                </a:ln>
                <a:gradFill>
                  <a:gsLst>
                    <a:gs pos="0">
                      <a:schemeClr val="accent2"/>
                    </a:gs>
                    <a:gs pos="100000">
                      <a:schemeClr val="accent2"/>
                    </a:gs>
                  </a:gsLst>
                  <a:lin ang="5400000" scaled="1"/>
                </a:gradFill>
                <a:effectLst/>
                <a:uLnTx/>
                <a:uFillTx/>
                <a:latin typeface="Segoe UI"/>
                <a:ea typeface="+mn-ea"/>
                <a:cs typeface="Segoe UI" pitchFamily="34" charset="0"/>
              </a:rPr>
              <a:t>Networking Group</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chemeClr val="accent2"/>
                  </a:gs>
                  <a:gs pos="100000">
                    <a:schemeClr val="accent2"/>
                  </a:gs>
                </a:gsLst>
                <a:lin ang="5400000" scaled="1"/>
              </a:gradFill>
              <a:effectLst/>
              <a:uLnTx/>
              <a:uFillTx/>
              <a:latin typeface="Segoe UI"/>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i="1" u="none" strike="noStrike" kern="1200" cap="none" spc="0" normalizeH="0" baseline="0" noProof="0" dirty="0">
                <a:ln>
                  <a:noFill/>
                </a:ln>
                <a:gradFill>
                  <a:gsLst>
                    <a:gs pos="0">
                      <a:schemeClr val="accent2"/>
                    </a:gs>
                    <a:gs pos="100000">
                      <a:schemeClr val="accent2"/>
                    </a:gs>
                  </a:gsLst>
                  <a:lin ang="5400000" scaled="1"/>
                </a:gradFill>
                <a:effectLst/>
                <a:uLnTx/>
                <a:uFillTx/>
                <a:latin typeface="Segoe UI"/>
                <a:ea typeface="+mn-ea"/>
                <a:cs typeface="Segoe UI" pitchFamily="34" charset="0"/>
              </a:rPr>
              <a:t>Network Contributors + Appliance VMs</a:t>
            </a:r>
          </a:p>
        </p:txBody>
      </p:sp>
      <p:sp>
        <p:nvSpPr>
          <p:cNvPr id="11" name="Rectangle: Rounded Corners 10">
            <a:extLst>
              <a:ext uri="{FF2B5EF4-FFF2-40B4-BE49-F238E27FC236}">
                <a16:creationId xmlns:a16="http://schemas.microsoft.com/office/drawing/2014/main" id="{96C99838-D3D2-475D-BE1C-06FD9A925151}"/>
              </a:ext>
            </a:extLst>
          </p:cNvPr>
          <p:cNvSpPr/>
          <p:nvPr/>
        </p:nvSpPr>
        <p:spPr bwMode="auto">
          <a:xfrm>
            <a:off x="7556875" y="2935278"/>
            <a:ext cx="467517" cy="3535710"/>
          </a:xfrm>
          <a:prstGeom prst="roundRect">
            <a:avLst>
              <a:gd name="adj" fmla="val 9144"/>
            </a:avLst>
          </a:prstGeom>
          <a:solidFill>
            <a:srgbClr val="C3E5FF"/>
          </a:solidFill>
          <a:ln w="19050">
            <a:solidFill>
              <a:srgbClr val="005A9F"/>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000" b="1" dirty="0">
                <a:gradFill>
                  <a:gsLst>
                    <a:gs pos="0">
                      <a:schemeClr val="accent2"/>
                    </a:gs>
                    <a:gs pos="100000">
                      <a:schemeClr val="accent2"/>
                    </a:gs>
                  </a:gsLst>
                  <a:lin ang="5400000" scaled="1"/>
                </a:gradFill>
                <a:latin typeface="Segoe UI"/>
                <a:cs typeface="Segoe UI" pitchFamily="34" charset="0"/>
              </a:rPr>
              <a:t>…</a:t>
            </a:r>
          </a:p>
        </p:txBody>
      </p:sp>
      <p:sp>
        <p:nvSpPr>
          <p:cNvPr id="2" name="Title 1">
            <a:extLst>
              <a:ext uri="{FF2B5EF4-FFF2-40B4-BE49-F238E27FC236}">
                <a16:creationId xmlns:a16="http://schemas.microsoft.com/office/drawing/2014/main" id="{D1154037-9547-41F0-ABB4-93A299DAF4E8}"/>
              </a:ext>
            </a:extLst>
          </p:cNvPr>
          <p:cNvSpPr>
            <a:spLocks noGrp="1"/>
          </p:cNvSpPr>
          <p:nvPr>
            <p:ph type="title"/>
          </p:nvPr>
        </p:nvSpPr>
        <p:spPr/>
        <p:txBody>
          <a:bodyPr/>
          <a:lstStyle/>
          <a:p>
            <a:r>
              <a:rPr lang="en-US" dirty="0"/>
              <a:t>Core Services - Reference Permissions</a:t>
            </a:r>
          </a:p>
        </p:txBody>
      </p:sp>
      <p:sp>
        <p:nvSpPr>
          <p:cNvPr id="13" name="Rectangle: Rounded Corners 12">
            <a:extLst>
              <a:ext uri="{FF2B5EF4-FFF2-40B4-BE49-F238E27FC236}">
                <a16:creationId xmlns:a16="http://schemas.microsoft.com/office/drawing/2014/main" id="{709B8996-896C-4261-B7D2-82916DE84F4F}"/>
              </a:ext>
            </a:extLst>
          </p:cNvPr>
          <p:cNvSpPr/>
          <p:nvPr/>
        </p:nvSpPr>
        <p:spPr bwMode="auto">
          <a:xfrm>
            <a:off x="618485" y="3681460"/>
            <a:ext cx="9187819" cy="369139"/>
          </a:xfrm>
          <a:prstGeom prst="roundRect">
            <a:avLst>
              <a:gd name="adj" fmla="val 5630"/>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gradFill>
                  <a:gsLst>
                    <a:gs pos="0">
                      <a:schemeClr val="accent5">
                        <a:lumMod val="75000"/>
                      </a:schemeClr>
                    </a:gs>
                    <a:gs pos="100000">
                      <a:schemeClr val="accent5">
                        <a:lumMod val="75000"/>
                      </a:schemeClr>
                    </a:gs>
                  </a:gsLst>
                  <a:lin ang="5400000" scaled="1"/>
                </a:gradFill>
                <a:effectLst/>
                <a:uLnTx/>
                <a:uFillTx/>
                <a:ea typeface="Segoe UI" pitchFamily="34" charset="0"/>
                <a:cs typeface="Segoe UI" pitchFamily="34" charset="0"/>
              </a:rPr>
              <a:t>Extranet Applications</a:t>
            </a:r>
          </a:p>
        </p:txBody>
      </p:sp>
      <p:sp>
        <p:nvSpPr>
          <p:cNvPr id="14" name="Rectangle: Rounded Corners 13">
            <a:extLst>
              <a:ext uri="{FF2B5EF4-FFF2-40B4-BE49-F238E27FC236}">
                <a16:creationId xmlns:a16="http://schemas.microsoft.com/office/drawing/2014/main" id="{0981605B-55E3-4DC5-93EB-4A97561B0DE4}"/>
              </a:ext>
            </a:extLst>
          </p:cNvPr>
          <p:cNvSpPr/>
          <p:nvPr/>
        </p:nvSpPr>
        <p:spPr bwMode="auto">
          <a:xfrm>
            <a:off x="618485" y="4534228"/>
            <a:ext cx="9187819" cy="369139"/>
          </a:xfrm>
          <a:prstGeom prst="roundRect">
            <a:avLst>
              <a:gd name="adj" fmla="val 5630"/>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gradFill>
                  <a:gsLst>
                    <a:gs pos="0">
                      <a:schemeClr val="accent5">
                        <a:lumMod val="75000"/>
                      </a:schemeClr>
                    </a:gs>
                    <a:gs pos="100000">
                      <a:schemeClr val="accent5">
                        <a:lumMod val="75000"/>
                      </a:schemeClr>
                    </a:gs>
                  </a:gsLst>
                  <a:lin ang="5400000" scaled="1"/>
                </a:gradFill>
                <a:effectLst/>
                <a:uLnTx/>
                <a:uFillTx/>
                <a:ea typeface="+mn-ea"/>
                <a:cs typeface="Segoe UI" pitchFamily="34" charset="0"/>
              </a:rPr>
              <a:t>Domain Controllers</a:t>
            </a:r>
          </a:p>
        </p:txBody>
      </p:sp>
      <p:sp>
        <p:nvSpPr>
          <p:cNvPr id="15" name="Rectangle: Rounded Corners 14">
            <a:extLst>
              <a:ext uri="{FF2B5EF4-FFF2-40B4-BE49-F238E27FC236}">
                <a16:creationId xmlns:a16="http://schemas.microsoft.com/office/drawing/2014/main" id="{9AED2F96-2776-42F7-82CE-2A24FDC8B804}"/>
              </a:ext>
            </a:extLst>
          </p:cNvPr>
          <p:cNvSpPr/>
          <p:nvPr/>
        </p:nvSpPr>
        <p:spPr bwMode="auto">
          <a:xfrm>
            <a:off x="618485" y="4960612"/>
            <a:ext cx="9187819" cy="369139"/>
          </a:xfrm>
          <a:prstGeom prst="roundRect">
            <a:avLst>
              <a:gd name="adj" fmla="val 7037"/>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gradFill>
                  <a:gsLst>
                    <a:gs pos="0">
                      <a:schemeClr val="accent5">
                        <a:lumMod val="75000"/>
                      </a:schemeClr>
                    </a:gs>
                    <a:gs pos="100000">
                      <a:schemeClr val="accent5">
                        <a:lumMod val="75000"/>
                      </a:schemeClr>
                    </a:gs>
                  </a:gsLst>
                  <a:lin ang="5400000" scaled="1"/>
                </a:gradFill>
                <a:effectLst/>
                <a:uLnTx/>
                <a:uFillTx/>
                <a:ea typeface="+mn-ea"/>
                <a:cs typeface="Segoe UI" pitchFamily="34" charset="0"/>
              </a:rPr>
              <a:t>Management and Security </a:t>
            </a:r>
          </a:p>
        </p:txBody>
      </p:sp>
      <p:sp>
        <p:nvSpPr>
          <p:cNvPr id="16" name="Rectangle: Rounded Corners 15">
            <a:extLst>
              <a:ext uri="{FF2B5EF4-FFF2-40B4-BE49-F238E27FC236}">
                <a16:creationId xmlns:a16="http://schemas.microsoft.com/office/drawing/2014/main" id="{B829098A-A4FB-40BB-B999-6A12F86B8960}"/>
              </a:ext>
            </a:extLst>
          </p:cNvPr>
          <p:cNvSpPr/>
          <p:nvPr/>
        </p:nvSpPr>
        <p:spPr bwMode="auto">
          <a:xfrm>
            <a:off x="618485" y="5813380"/>
            <a:ext cx="9187819" cy="369139"/>
          </a:xfrm>
          <a:prstGeom prst="roundRect">
            <a:avLst>
              <a:gd name="adj" fmla="val 7037"/>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gradFill>
                  <a:gsLst>
                    <a:gs pos="0">
                      <a:schemeClr val="accent5">
                        <a:lumMod val="75000"/>
                      </a:schemeClr>
                    </a:gs>
                    <a:gs pos="100000">
                      <a:schemeClr val="accent5">
                        <a:lumMod val="75000"/>
                      </a:schemeClr>
                    </a:gs>
                  </a:gsLst>
                  <a:lin ang="5400000" scaled="1"/>
                </a:gradFill>
                <a:effectLst/>
                <a:uLnTx/>
                <a:uFillTx/>
                <a:ea typeface="+mn-ea"/>
                <a:cs typeface="Segoe UI" pitchFamily="34" charset="0"/>
              </a:rPr>
              <a:t>…</a:t>
            </a:r>
          </a:p>
        </p:txBody>
      </p:sp>
      <p:grpSp>
        <p:nvGrpSpPr>
          <p:cNvPr id="39" name="Group 38">
            <a:extLst>
              <a:ext uri="{FF2B5EF4-FFF2-40B4-BE49-F238E27FC236}">
                <a16:creationId xmlns:a16="http://schemas.microsoft.com/office/drawing/2014/main" id="{4D835434-000A-46C1-A370-9B3C9543327C}"/>
              </a:ext>
            </a:extLst>
          </p:cNvPr>
          <p:cNvGrpSpPr/>
          <p:nvPr/>
        </p:nvGrpSpPr>
        <p:grpSpPr>
          <a:xfrm>
            <a:off x="8574503" y="637592"/>
            <a:ext cx="3174694" cy="584837"/>
            <a:chOff x="8379736" y="637592"/>
            <a:chExt cx="3174694" cy="584837"/>
          </a:xfrm>
        </p:grpSpPr>
        <p:sp>
          <p:nvSpPr>
            <p:cNvPr id="92" name="Rectangle: Rounded Corners 91">
              <a:extLst>
                <a:ext uri="{FF2B5EF4-FFF2-40B4-BE49-F238E27FC236}">
                  <a16:creationId xmlns:a16="http://schemas.microsoft.com/office/drawing/2014/main" id="{B44D8852-8161-4B8F-96F0-BB12E765BECA}"/>
                </a:ext>
              </a:extLst>
            </p:cNvPr>
            <p:cNvSpPr/>
            <p:nvPr/>
          </p:nvSpPr>
          <p:spPr bwMode="auto">
            <a:xfrm>
              <a:off x="8379736" y="967876"/>
              <a:ext cx="1540380" cy="254553"/>
            </a:xfrm>
            <a:prstGeom prst="roundRect">
              <a:avLst>
                <a:gd name="adj" fmla="val 11398"/>
              </a:avLst>
            </a:prstGeom>
            <a:solidFill>
              <a:schemeClr val="bg1"/>
            </a:solid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0">
                        <a:schemeClr val="accent5">
                          <a:lumMod val="50000"/>
                        </a:schemeClr>
                      </a:gs>
                      <a:gs pos="100000">
                        <a:schemeClr val="accent5">
                          <a:lumMod val="50000"/>
                        </a:schemeClr>
                      </a:gs>
                    </a:gsLst>
                    <a:lin ang="5400000" scaled="1"/>
                  </a:gradFill>
                  <a:effectLst/>
                  <a:uLnTx/>
                  <a:uFillTx/>
                  <a:latin typeface="Segoe UI"/>
                  <a:ea typeface="+mn-ea"/>
                  <a:cs typeface="Segoe UI" pitchFamily="34" charset="0"/>
                </a:rPr>
                <a:t>Resources/Resource Groups</a:t>
              </a:r>
            </a:p>
          </p:txBody>
        </p:sp>
        <p:sp>
          <p:nvSpPr>
            <p:cNvPr id="93" name="Rectangle: Rounded Corners 92">
              <a:extLst>
                <a:ext uri="{FF2B5EF4-FFF2-40B4-BE49-F238E27FC236}">
                  <a16:creationId xmlns:a16="http://schemas.microsoft.com/office/drawing/2014/main" id="{15DB5596-7360-4276-A34A-B1A53C997E16}"/>
                </a:ext>
              </a:extLst>
            </p:cNvPr>
            <p:cNvSpPr/>
            <p:nvPr/>
          </p:nvSpPr>
          <p:spPr bwMode="auto">
            <a:xfrm>
              <a:off x="10014050" y="637592"/>
              <a:ext cx="1540380" cy="254553"/>
            </a:xfrm>
            <a:prstGeom prst="roundRect">
              <a:avLst>
                <a:gd name="adj" fmla="val 15806"/>
              </a:avLst>
            </a:prstGeom>
            <a:solidFill>
              <a:srgbClr val="FFFBA3"/>
            </a:solidFill>
            <a:ln w="15875">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pitchFamily="34" charset="0"/>
                </a:rPr>
                <a:t>Subscription Roles</a:t>
              </a:r>
            </a:p>
          </p:txBody>
        </p:sp>
        <p:sp>
          <p:nvSpPr>
            <p:cNvPr id="94" name="Rectangle: Rounded Corners 93">
              <a:extLst>
                <a:ext uri="{FF2B5EF4-FFF2-40B4-BE49-F238E27FC236}">
                  <a16:creationId xmlns:a16="http://schemas.microsoft.com/office/drawing/2014/main" id="{670021C3-234B-4F4F-9B87-8AF48B68FD7A}"/>
                </a:ext>
              </a:extLst>
            </p:cNvPr>
            <p:cNvSpPr/>
            <p:nvPr/>
          </p:nvSpPr>
          <p:spPr bwMode="auto">
            <a:xfrm>
              <a:off x="10014050" y="967876"/>
              <a:ext cx="1540380" cy="254553"/>
            </a:xfrm>
            <a:prstGeom prst="roundRect">
              <a:avLst>
                <a:gd name="adj" fmla="val 8207"/>
              </a:avLst>
            </a:prstGeom>
            <a:solidFill>
              <a:schemeClr val="accent5">
                <a:lumMod val="75000"/>
              </a:schemeClr>
            </a:solidFill>
            <a:ln w="19050">
              <a:solidFill>
                <a:schemeClr val="accent5">
                  <a:lumMod val="60000"/>
                  <a:lumOff val="40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1250">
                        <a:schemeClr val="bg1"/>
                      </a:gs>
                      <a:gs pos="100000">
                        <a:schemeClr val="bg1"/>
                      </a:gs>
                    </a:gsLst>
                    <a:lin ang="5400000" scaled="0"/>
                  </a:gradFill>
                  <a:effectLst/>
                  <a:uLnTx/>
                  <a:uFillTx/>
                  <a:latin typeface="Segoe UI"/>
                  <a:ea typeface="+mn-ea"/>
                  <a:cs typeface="Segoe UI" pitchFamily="34" charset="0"/>
                </a:rPr>
                <a:t>Custom / Application Roles</a:t>
              </a:r>
            </a:p>
          </p:txBody>
        </p:sp>
        <p:sp>
          <p:nvSpPr>
            <p:cNvPr id="104" name="Rectangle: Rounded Corners 103">
              <a:extLst>
                <a:ext uri="{FF2B5EF4-FFF2-40B4-BE49-F238E27FC236}">
                  <a16:creationId xmlns:a16="http://schemas.microsoft.com/office/drawing/2014/main" id="{EDDE05F2-BE15-4329-B3D7-5AAFE3DC6A38}"/>
                </a:ext>
              </a:extLst>
            </p:cNvPr>
            <p:cNvSpPr/>
            <p:nvPr/>
          </p:nvSpPr>
          <p:spPr bwMode="auto">
            <a:xfrm>
              <a:off x="8379736" y="637592"/>
              <a:ext cx="1540380" cy="254553"/>
            </a:xfrm>
            <a:prstGeom prst="roundRect">
              <a:avLst>
                <a:gd name="adj" fmla="val 11398"/>
              </a:avLst>
            </a:prstGeom>
            <a:solidFill>
              <a:schemeClr val="accent1">
                <a:lumMod val="20000"/>
                <a:lumOff val="80000"/>
              </a:schemeClr>
            </a:solidFill>
            <a:ln w="158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1250">
                        <a:schemeClr val="accent1">
                          <a:lumMod val="50000"/>
                        </a:schemeClr>
                      </a:gs>
                      <a:gs pos="100000">
                        <a:schemeClr val="accent1">
                          <a:lumMod val="50000"/>
                        </a:schemeClr>
                      </a:gs>
                    </a:gsLst>
                    <a:lin ang="5400000" scaled="0"/>
                  </a:gradFill>
                  <a:effectLst/>
                  <a:uLnTx/>
                  <a:uFillTx/>
                  <a:latin typeface="Segoe UI"/>
                  <a:ea typeface="+mn-ea"/>
                  <a:cs typeface="Segoe UI" pitchFamily="34" charset="0"/>
                </a:rPr>
                <a:t>Management Groups</a:t>
              </a:r>
            </a:p>
          </p:txBody>
        </p:sp>
      </p:grpSp>
      <p:sp>
        <p:nvSpPr>
          <p:cNvPr id="115" name="Rectangle: Rounded Corners 114">
            <a:extLst>
              <a:ext uri="{FF2B5EF4-FFF2-40B4-BE49-F238E27FC236}">
                <a16:creationId xmlns:a16="http://schemas.microsoft.com/office/drawing/2014/main" id="{66436CE6-174B-4BCC-9C47-0C7DC7BDD1BF}"/>
              </a:ext>
            </a:extLst>
          </p:cNvPr>
          <p:cNvSpPr/>
          <p:nvPr/>
        </p:nvSpPr>
        <p:spPr bwMode="auto">
          <a:xfrm>
            <a:off x="618485" y="5386996"/>
            <a:ext cx="9187819" cy="369139"/>
          </a:xfrm>
          <a:prstGeom prst="roundRect">
            <a:avLst>
              <a:gd name="adj" fmla="val 7037"/>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gradFill>
                  <a:gsLst>
                    <a:gs pos="0">
                      <a:schemeClr val="accent5">
                        <a:lumMod val="75000"/>
                      </a:schemeClr>
                    </a:gs>
                    <a:gs pos="100000">
                      <a:schemeClr val="accent5">
                        <a:lumMod val="75000"/>
                      </a:schemeClr>
                    </a:gs>
                  </a:gsLst>
                  <a:lin ang="5400000" scaled="1"/>
                </a:gradFill>
                <a:effectLst/>
                <a:uLnTx/>
                <a:uFillTx/>
                <a:ea typeface="+mn-ea"/>
                <a:cs typeface="Segoe UI" pitchFamily="34" charset="0"/>
              </a:rPr>
              <a:t>Enterprise Applications</a:t>
            </a:r>
          </a:p>
        </p:txBody>
      </p:sp>
      <p:sp>
        <p:nvSpPr>
          <p:cNvPr id="116" name="Rectangle: Rounded Corners 115">
            <a:extLst>
              <a:ext uri="{FF2B5EF4-FFF2-40B4-BE49-F238E27FC236}">
                <a16:creationId xmlns:a16="http://schemas.microsoft.com/office/drawing/2014/main" id="{881040F1-50E6-432E-BABB-99FADF793B5E}"/>
              </a:ext>
            </a:extLst>
          </p:cNvPr>
          <p:cNvSpPr/>
          <p:nvPr/>
        </p:nvSpPr>
        <p:spPr bwMode="auto">
          <a:xfrm>
            <a:off x="618485" y="4107844"/>
            <a:ext cx="9187819" cy="369139"/>
          </a:xfrm>
          <a:prstGeom prst="roundRect">
            <a:avLst>
              <a:gd name="adj" fmla="val 7037"/>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lvl="0" defTabSz="932472" fontAlgn="base">
              <a:spcBef>
                <a:spcPct val="0"/>
              </a:spcBef>
              <a:spcAft>
                <a:spcPct val="0"/>
              </a:spcAft>
              <a:defRPr/>
            </a:pPr>
            <a:r>
              <a:rPr kumimoji="0" lang="en-US" sz="1000" b="1" i="0" u="none" strike="noStrike" kern="1200" cap="none" spc="0" normalizeH="0" baseline="0" noProof="0" dirty="0">
                <a:ln>
                  <a:noFill/>
                </a:ln>
                <a:gradFill>
                  <a:gsLst>
                    <a:gs pos="0">
                      <a:schemeClr val="accent5">
                        <a:lumMod val="75000"/>
                      </a:schemeClr>
                    </a:gs>
                    <a:gs pos="100000">
                      <a:schemeClr val="accent5">
                        <a:lumMod val="75000"/>
                      </a:schemeClr>
                    </a:gs>
                  </a:gsLst>
                  <a:lin ang="5400000" scaled="1"/>
                </a:gradFill>
                <a:effectLst/>
                <a:uLnTx/>
                <a:uFillTx/>
                <a:ea typeface="Segoe UI" pitchFamily="34" charset="0"/>
                <a:cs typeface="Segoe UI" pitchFamily="34" charset="0"/>
              </a:rPr>
              <a:t>Core Networking</a:t>
            </a:r>
          </a:p>
        </p:txBody>
      </p:sp>
      <p:sp>
        <p:nvSpPr>
          <p:cNvPr id="66" name="Rectangle: Rounded Corners 65">
            <a:extLst>
              <a:ext uri="{FF2B5EF4-FFF2-40B4-BE49-F238E27FC236}">
                <a16:creationId xmlns:a16="http://schemas.microsoft.com/office/drawing/2014/main" id="{6BDDAE6B-6761-46FB-AB1A-77BEBE4722D2}"/>
              </a:ext>
            </a:extLst>
          </p:cNvPr>
          <p:cNvSpPr/>
          <p:nvPr/>
        </p:nvSpPr>
        <p:spPr bwMode="auto">
          <a:xfrm>
            <a:off x="2980492" y="1222429"/>
            <a:ext cx="4443418" cy="590925"/>
          </a:xfrm>
          <a:prstGeom prst="roundRect">
            <a:avLst>
              <a:gd name="adj" fmla="val 0"/>
            </a:avLst>
          </a:prstGeom>
          <a:solidFill>
            <a:schemeClr val="accent1">
              <a:lumMod val="7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0">
                      <a:schemeClr val="bg1"/>
                    </a:gs>
                    <a:gs pos="100000">
                      <a:schemeClr val="bg1"/>
                    </a:gs>
                  </a:gsLst>
                  <a:lin ang="5400000" scaled="1"/>
                </a:gradFill>
                <a:effectLst/>
                <a:uLnTx/>
                <a:uFillTx/>
                <a:latin typeface="Segoe UI" panose="020B0502040204020203" pitchFamily="34" charset="0"/>
                <a:ea typeface="+mn-ea"/>
                <a:cs typeface="Segoe UI" panose="020B0502040204020203" pitchFamily="34" charset="0"/>
              </a:rPr>
              <a:t>Enterprise Role Permissions</a:t>
            </a:r>
          </a:p>
          <a:p>
            <a:pPr lvl="0" algn="ctr">
              <a:defRPr/>
            </a:pPr>
            <a:r>
              <a:rPr lang="en-US" sz="1400" i="1" dirty="0">
                <a:gradFill>
                  <a:gsLst>
                    <a:gs pos="0">
                      <a:schemeClr val="bg1"/>
                    </a:gs>
                    <a:gs pos="100000">
                      <a:schemeClr val="bg1"/>
                    </a:gs>
                  </a:gsLst>
                  <a:lin ang="5400000" scaled="1"/>
                </a:gradFill>
                <a:latin typeface="Segoe UI" panose="020B0502040204020203" pitchFamily="34" charset="0"/>
                <a:cs typeface="Segoe UI" panose="020B0502040204020203" pitchFamily="34" charset="0"/>
              </a:rPr>
              <a:t>via Management Group (Root or Segment)</a:t>
            </a:r>
            <a:endParaRPr kumimoji="0" lang="en-US" sz="1400" i="1" u="none" strike="noStrike" kern="1200" cap="none" spc="0" normalizeH="0" baseline="0" noProof="0" dirty="0">
              <a:ln>
                <a:noFill/>
              </a:ln>
              <a:gradFill>
                <a:gsLst>
                  <a:gs pos="0">
                    <a:schemeClr val="bg1"/>
                  </a:gs>
                  <a:gs pos="100000">
                    <a:schemeClr val="bg1"/>
                  </a:gs>
                </a:gsLst>
                <a:lin ang="5400000" scaled="1"/>
              </a:gradFill>
              <a:effectLst/>
              <a:uLnTx/>
              <a:uFillTx/>
              <a:latin typeface="Segoe UI Semibold"/>
              <a:ea typeface="+mn-ea"/>
              <a:cs typeface="Segoe UI" panose="020B0502040204020203" pitchFamily="34" charset="0"/>
            </a:endParaRPr>
          </a:p>
        </p:txBody>
      </p:sp>
      <p:sp>
        <p:nvSpPr>
          <p:cNvPr id="125" name="Rectangle: Rounded Corners 124">
            <a:extLst>
              <a:ext uri="{FF2B5EF4-FFF2-40B4-BE49-F238E27FC236}">
                <a16:creationId xmlns:a16="http://schemas.microsoft.com/office/drawing/2014/main" id="{45A7057A-A174-42D0-B4EB-55F4305856CF}"/>
              </a:ext>
            </a:extLst>
          </p:cNvPr>
          <p:cNvSpPr/>
          <p:nvPr/>
        </p:nvSpPr>
        <p:spPr bwMode="auto">
          <a:xfrm>
            <a:off x="5019307" y="2132099"/>
            <a:ext cx="914400" cy="4339598"/>
          </a:xfrm>
          <a:prstGeom prst="roundRect">
            <a:avLst>
              <a:gd name="adj" fmla="val 5317"/>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0" rtlCol="0" anchor="t" anchorCtr="0"/>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gradFill>
                  <a:gsLst>
                    <a:gs pos="0">
                      <a:schemeClr val="accent2"/>
                    </a:gs>
                    <a:gs pos="100000">
                      <a:schemeClr val="accent2"/>
                    </a:gs>
                  </a:gsLst>
                  <a:lin ang="5400000" scaled="1"/>
                </a:gradFill>
                <a:effectLst/>
                <a:uLnTx/>
                <a:uFillTx/>
                <a:latin typeface="Segoe UI"/>
                <a:ea typeface="+mn-ea"/>
                <a:cs typeface="Segoe UI" pitchFamily="34" charset="0"/>
              </a:rPr>
              <a:t>Central IT Operations</a:t>
            </a:r>
          </a:p>
          <a:p>
            <a:pPr marL="0" marR="0" lvl="0" indent="0" algn="ctr" defTabSz="932472" rtl="0" eaLnBrk="1" fontAlgn="base" latinLnBrk="0" hangingPunct="1">
              <a:lnSpc>
                <a:spcPct val="100000"/>
              </a:lnSpc>
              <a:spcBef>
                <a:spcPct val="0"/>
              </a:spcBef>
              <a:spcAft>
                <a:spcPct val="0"/>
              </a:spcAft>
              <a:buClrTx/>
              <a:buSzTx/>
              <a:buFontTx/>
              <a:buNone/>
              <a:tabLst/>
              <a:defRPr/>
            </a:pPr>
            <a:endParaRPr lang="en-US" sz="1000" b="1" dirty="0">
              <a:gradFill>
                <a:gsLst>
                  <a:gs pos="0">
                    <a:schemeClr val="accent2"/>
                  </a:gs>
                  <a:gs pos="100000">
                    <a:schemeClr val="accent2"/>
                  </a:gs>
                </a:gsLst>
                <a:lin ang="5400000" scaled="1"/>
              </a:gradFill>
              <a:latin typeface="Segoe UI"/>
              <a:cs typeface="Segoe UI" pitchFamily="34" charset="0"/>
            </a:endParaRPr>
          </a:p>
          <a:p>
            <a:pPr algn="ctr" defTabSz="932472" fontAlgn="base">
              <a:spcBef>
                <a:spcPct val="0"/>
              </a:spcBef>
              <a:spcAft>
                <a:spcPct val="0"/>
              </a:spcAft>
              <a:defRPr/>
            </a:pPr>
            <a:r>
              <a:rPr lang="en-US" sz="1000" i="1" dirty="0">
                <a:gradFill>
                  <a:gsLst>
                    <a:gs pos="0">
                      <a:schemeClr val="accent2"/>
                    </a:gs>
                    <a:gs pos="100000">
                      <a:schemeClr val="accent2"/>
                    </a:gs>
                  </a:gsLst>
                  <a:lin ang="5400000" scaled="1"/>
                </a:gradFill>
                <a:latin typeface="Segoe UI"/>
                <a:cs typeface="Segoe UI" pitchFamily="34" charset="0"/>
              </a:rPr>
              <a:t>Contributor</a:t>
            </a:r>
            <a:br>
              <a:rPr lang="en-US" sz="1000" i="1" dirty="0">
                <a:gradFill>
                  <a:gsLst>
                    <a:gs pos="0">
                      <a:schemeClr val="accent2"/>
                    </a:gs>
                    <a:gs pos="100000">
                      <a:schemeClr val="accent2"/>
                    </a:gs>
                  </a:gsLst>
                  <a:lin ang="5400000" scaled="1"/>
                </a:gradFill>
                <a:latin typeface="Segoe UI"/>
                <a:cs typeface="Segoe UI" pitchFamily="34" charset="0"/>
              </a:rPr>
            </a:br>
            <a:r>
              <a:rPr lang="en-US" sz="1000" i="1" dirty="0">
                <a:gradFill>
                  <a:gsLst>
                    <a:gs pos="0">
                      <a:schemeClr val="accent2"/>
                    </a:gs>
                    <a:gs pos="100000">
                      <a:schemeClr val="accent2"/>
                    </a:gs>
                  </a:gsLst>
                  <a:lin ang="5400000" scaled="1"/>
                </a:gradFill>
                <a:latin typeface="Segoe UI"/>
                <a:cs typeface="Segoe UI" pitchFamily="34" charset="0"/>
              </a:rPr>
              <a:t> or Owner</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chemeClr val="accent2"/>
                  </a:gs>
                  <a:gs pos="100000">
                    <a:schemeClr val="accent2"/>
                  </a:gs>
                </a:gsLst>
                <a:lin ang="5400000" scaled="1"/>
              </a:gradFill>
              <a:effectLst/>
              <a:uLnTx/>
              <a:uFillTx/>
              <a:latin typeface="Segoe UI"/>
              <a:ea typeface="+mn-ea"/>
              <a:cs typeface="Segoe UI" pitchFamily="34" charset="0"/>
            </a:endParaRPr>
          </a:p>
        </p:txBody>
      </p:sp>
      <p:grpSp>
        <p:nvGrpSpPr>
          <p:cNvPr id="22" name="Group 21">
            <a:extLst>
              <a:ext uri="{FF2B5EF4-FFF2-40B4-BE49-F238E27FC236}">
                <a16:creationId xmlns:a16="http://schemas.microsoft.com/office/drawing/2014/main" id="{B1A9BBDE-09B5-4C0B-A217-4D721C4252B8}"/>
              </a:ext>
            </a:extLst>
          </p:cNvPr>
          <p:cNvGrpSpPr/>
          <p:nvPr/>
        </p:nvGrpSpPr>
        <p:grpSpPr>
          <a:xfrm>
            <a:off x="2980491" y="2132099"/>
            <a:ext cx="914400" cy="4339598"/>
            <a:chOff x="3065472" y="2301167"/>
            <a:chExt cx="914400" cy="4339598"/>
          </a:xfrm>
          <a:solidFill>
            <a:schemeClr val="accent1">
              <a:lumMod val="20000"/>
              <a:lumOff val="80000"/>
            </a:schemeClr>
          </a:solidFill>
        </p:grpSpPr>
        <p:sp>
          <p:nvSpPr>
            <p:cNvPr id="7" name="Rectangle: Rounded Corners 6">
              <a:extLst>
                <a:ext uri="{FF2B5EF4-FFF2-40B4-BE49-F238E27FC236}">
                  <a16:creationId xmlns:a16="http://schemas.microsoft.com/office/drawing/2014/main" id="{30937B0C-D345-4C72-B66A-B84911A5DF9B}"/>
                </a:ext>
              </a:extLst>
            </p:cNvPr>
            <p:cNvSpPr/>
            <p:nvPr/>
          </p:nvSpPr>
          <p:spPr bwMode="auto">
            <a:xfrm>
              <a:off x="3065472" y="2301167"/>
              <a:ext cx="914400" cy="4339598"/>
            </a:xfrm>
            <a:prstGeom prst="roundRect">
              <a:avLst>
                <a:gd name="adj" fmla="val 5675"/>
              </a:avLst>
            </a:prstGeom>
            <a:grp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0" rtlCol="0" anchor="t" anchorCtr="0"/>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gradFill>
                    <a:gsLst>
                      <a:gs pos="0">
                        <a:schemeClr val="accent2"/>
                      </a:gs>
                      <a:gs pos="100000">
                        <a:schemeClr val="accent2"/>
                      </a:gs>
                    </a:gsLst>
                    <a:lin ang="5400000" scaled="1"/>
                  </a:gradFill>
                  <a:effectLst/>
                  <a:uLnTx/>
                  <a:uFillTx/>
                  <a:latin typeface="Segoe UI"/>
                  <a:ea typeface="+mn-ea"/>
                  <a:cs typeface="Segoe UI" pitchFamily="34" charset="0"/>
                </a:rPr>
                <a:t>Security Visibility</a:t>
              </a:r>
              <a:endParaRPr lang="en-US" sz="1000" b="1" dirty="0">
                <a:gradFill>
                  <a:gsLst>
                    <a:gs pos="0">
                      <a:schemeClr val="accent2"/>
                    </a:gs>
                    <a:gs pos="100000">
                      <a:schemeClr val="accent2"/>
                    </a:gs>
                  </a:gsLst>
                  <a:lin ang="5400000" scaled="1"/>
                </a:gradFill>
                <a:latin typeface="Segoe UI"/>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chemeClr val="accent2"/>
                    </a:gs>
                    <a:gs pos="100000">
                      <a:schemeClr val="accent2"/>
                    </a:gs>
                  </a:gsLst>
                  <a:lin ang="5400000" scaled="1"/>
                </a:gradFill>
                <a:effectLst/>
                <a:uLnTx/>
                <a:uFillTx/>
                <a:latin typeface="Segoe UI"/>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i="1" u="none" strike="noStrike" kern="1200" cap="none" spc="0" normalizeH="0" baseline="0" noProof="0" dirty="0">
                  <a:ln>
                    <a:noFill/>
                  </a:ln>
                  <a:gradFill>
                    <a:gsLst>
                      <a:gs pos="0">
                        <a:schemeClr val="accent2"/>
                      </a:gs>
                      <a:gs pos="100000">
                        <a:schemeClr val="accent2"/>
                      </a:gs>
                    </a:gsLst>
                    <a:lin ang="5400000" scaled="1"/>
                  </a:gradFill>
                  <a:effectLst/>
                  <a:uLnTx/>
                  <a:uFillTx/>
                  <a:latin typeface="Segoe UI"/>
                  <a:ea typeface="+mn-ea"/>
                  <a:cs typeface="Segoe UI" pitchFamily="34" charset="0"/>
                </a:rPr>
                <a:t>Security Readers</a:t>
              </a:r>
            </a:p>
          </p:txBody>
        </p:sp>
        <p:pic>
          <p:nvPicPr>
            <p:cNvPr id="19" name="Graphic 18">
              <a:extLst>
                <a:ext uri="{FF2B5EF4-FFF2-40B4-BE49-F238E27FC236}">
                  <a16:creationId xmlns:a16="http://schemas.microsoft.com/office/drawing/2014/main" id="{1C3A84B2-33DE-4E50-AA06-FEE29FD3F6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86029" y="2575751"/>
              <a:ext cx="648800" cy="223724"/>
            </a:xfrm>
            <a:prstGeom prst="rect">
              <a:avLst/>
            </a:prstGeom>
          </p:spPr>
        </p:pic>
      </p:grpSp>
      <p:grpSp>
        <p:nvGrpSpPr>
          <p:cNvPr id="20" name="Group 19">
            <a:extLst>
              <a:ext uri="{FF2B5EF4-FFF2-40B4-BE49-F238E27FC236}">
                <a16:creationId xmlns:a16="http://schemas.microsoft.com/office/drawing/2014/main" id="{08A557BB-6278-4D6A-9352-1AB458ACAD17}"/>
              </a:ext>
            </a:extLst>
          </p:cNvPr>
          <p:cNvGrpSpPr/>
          <p:nvPr/>
        </p:nvGrpSpPr>
        <p:grpSpPr>
          <a:xfrm>
            <a:off x="373206" y="3181019"/>
            <a:ext cx="2443028" cy="415691"/>
            <a:chOff x="229128" y="2266100"/>
            <a:chExt cx="2443028" cy="415691"/>
          </a:xfrm>
        </p:grpSpPr>
        <p:sp>
          <p:nvSpPr>
            <p:cNvPr id="44" name="TextBox 43">
              <a:extLst>
                <a:ext uri="{FF2B5EF4-FFF2-40B4-BE49-F238E27FC236}">
                  <a16:creationId xmlns:a16="http://schemas.microsoft.com/office/drawing/2014/main" id="{F4904D9C-DBE8-4817-8550-84F4B3C87341}"/>
                </a:ext>
              </a:extLst>
            </p:cNvPr>
            <p:cNvSpPr txBox="1"/>
            <p:nvPr/>
          </p:nvSpPr>
          <p:spPr>
            <a:xfrm>
              <a:off x="472146" y="2266100"/>
              <a:ext cx="2200010" cy="415691"/>
            </a:xfrm>
            <a:prstGeom prst="rect">
              <a:avLst/>
            </a:prstGeom>
            <a:noFill/>
            <a:ln w="19050">
              <a:noFill/>
              <a:prstDash val="sysDot"/>
            </a:ln>
          </p:spPr>
          <p:txBody>
            <a:bodyPr wrap="square" lIns="91440" tIns="45720" anchor="ctr" anchorCtr="0">
              <a:noAutofit/>
            </a:bodyPr>
            <a:lstStyle>
              <a:defPPr>
                <a:defRPr lang="en-US"/>
              </a:defPPr>
              <a:lvl1pPr lvl="0">
                <a:defRPr sz="1075" b="1">
                  <a:gradFill>
                    <a:gsLst>
                      <a:gs pos="0">
                        <a:schemeClr val="bg1"/>
                      </a:gs>
                      <a:gs pos="100000">
                        <a:schemeClr val="bg1"/>
                      </a:gs>
                    </a:gsLst>
                    <a:lin ang="5400000" scaled="1"/>
                  </a:gradFill>
                  <a:latin typeface="Segoe"/>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a:ea typeface="+mn-ea"/>
                  <a:cs typeface="+mn-cs"/>
                </a:rPr>
                <a:t>Subscription(s) </a:t>
              </a:r>
            </a:p>
          </p:txBody>
        </p:sp>
        <p:sp>
          <p:nvSpPr>
            <p:cNvPr id="45" name="Freeform: Shape 44">
              <a:extLst>
                <a:ext uri="{FF2B5EF4-FFF2-40B4-BE49-F238E27FC236}">
                  <a16:creationId xmlns:a16="http://schemas.microsoft.com/office/drawing/2014/main" id="{ED9581C6-C184-4BD0-86B4-F9F52D527AEC}"/>
                </a:ext>
              </a:extLst>
            </p:cNvPr>
            <p:cNvSpPr/>
            <p:nvPr/>
          </p:nvSpPr>
          <p:spPr>
            <a:xfrm>
              <a:off x="229128" y="2358362"/>
              <a:ext cx="234958" cy="234957"/>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222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1A1A1A"/>
                </a:solidFill>
                <a:effectLst/>
                <a:uLnTx/>
                <a:uFillTx/>
                <a:latin typeface="Segoe UI"/>
                <a:ea typeface="+mn-ea"/>
                <a:cs typeface="+mn-cs"/>
              </a:endParaRPr>
            </a:p>
          </p:txBody>
        </p:sp>
      </p:grpSp>
      <p:cxnSp>
        <p:nvCxnSpPr>
          <p:cNvPr id="24" name="Straight Arrow Connector 23">
            <a:extLst>
              <a:ext uri="{FF2B5EF4-FFF2-40B4-BE49-F238E27FC236}">
                <a16:creationId xmlns:a16="http://schemas.microsoft.com/office/drawing/2014/main" id="{45272872-AA31-41E3-A139-116312DEA9CD}"/>
              </a:ext>
            </a:extLst>
          </p:cNvPr>
          <p:cNvCxnSpPr>
            <a:endCxn id="7" idx="0"/>
          </p:cNvCxnSpPr>
          <p:nvPr/>
        </p:nvCxnSpPr>
        <p:spPr>
          <a:xfrm>
            <a:off x="3437691" y="1816325"/>
            <a:ext cx="0" cy="315774"/>
          </a:xfrm>
          <a:prstGeom prst="straightConnector1">
            <a:avLst/>
          </a:prstGeom>
          <a:ln w="53975">
            <a:solidFill>
              <a:schemeClr val="accent1">
                <a:lumMod val="75000"/>
              </a:schemeClr>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9F69560-2E93-4AB1-9D30-FB59A5493FA8}"/>
              </a:ext>
            </a:extLst>
          </p:cNvPr>
          <p:cNvCxnSpPr/>
          <p:nvPr/>
        </p:nvCxnSpPr>
        <p:spPr>
          <a:xfrm>
            <a:off x="4459237" y="1801309"/>
            <a:ext cx="0" cy="315774"/>
          </a:xfrm>
          <a:prstGeom prst="straightConnector1">
            <a:avLst/>
          </a:prstGeom>
          <a:ln w="53975">
            <a:solidFill>
              <a:schemeClr val="accent1">
                <a:lumMod val="75000"/>
              </a:schemeClr>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DD0473B-751A-4764-84B9-A2C4B6825F7B}"/>
              </a:ext>
            </a:extLst>
          </p:cNvPr>
          <p:cNvCxnSpPr/>
          <p:nvPr/>
        </p:nvCxnSpPr>
        <p:spPr>
          <a:xfrm>
            <a:off x="5459942" y="1816325"/>
            <a:ext cx="0" cy="315774"/>
          </a:xfrm>
          <a:prstGeom prst="straightConnector1">
            <a:avLst/>
          </a:prstGeom>
          <a:ln w="53975">
            <a:solidFill>
              <a:srgbClr val="005A9F"/>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E1A37688-6207-4A94-840C-09412BCFC875}"/>
              </a:ext>
            </a:extLst>
          </p:cNvPr>
          <p:cNvGrpSpPr/>
          <p:nvPr/>
        </p:nvGrpSpPr>
        <p:grpSpPr>
          <a:xfrm>
            <a:off x="8157361" y="3098370"/>
            <a:ext cx="1389651" cy="3535711"/>
            <a:chOff x="7010804" y="2283639"/>
            <a:chExt cx="1243584" cy="3535711"/>
          </a:xfrm>
        </p:grpSpPr>
        <p:sp>
          <p:nvSpPr>
            <p:cNvPr id="5" name="Rectangle: Rounded Corners 4">
              <a:extLst>
                <a:ext uri="{FF2B5EF4-FFF2-40B4-BE49-F238E27FC236}">
                  <a16:creationId xmlns:a16="http://schemas.microsoft.com/office/drawing/2014/main" id="{D738BE91-B196-4D19-8CCD-614A036F2472}"/>
                </a:ext>
              </a:extLst>
            </p:cNvPr>
            <p:cNvSpPr/>
            <p:nvPr/>
          </p:nvSpPr>
          <p:spPr bwMode="auto">
            <a:xfrm>
              <a:off x="7010804" y="2283639"/>
              <a:ext cx="1243584" cy="3535711"/>
            </a:xfrm>
            <a:prstGeom prst="roundRect">
              <a:avLst>
                <a:gd name="adj" fmla="val 4291"/>
              </a:avLst>
            </a:prstGeom>
            <a:solidFill>
              <a:srgbClr val="FFFBA3"/>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146304" numCol="1" spcCol="0" rtlCol="0" fromWordArt="0" anchor="t" anchorCtr="0" forceAA="0" compatLnSpc="1">
              <a:prstTxWarp prst="textNoShape">
                <a:avLst/>
              </a:prstTxWarp>
              <a:noAutofit/>
            </a:bodyPr>
            <a:lstStyle/>
            <a:p>
              <a:pPr lvl="0" algn="ctr" defTabSz="932472" fontAlgn="base">
                <a:spcBef>
                  <a:spcPct val="0"/>
                </a:spcBef>
                <a:spcAft>
                  <a:spcPct val="0"/>
                </a:spcAft>
                <a:defRPr/>
              </a:pPr>
              <a:r>
                <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t>Service Admin </a:t>
              </a:r>
              <a:br>
                <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br>
              <a:r>
                <a:rPr kumimoji="0" lang="en-US" sz="900"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t>(Break Glass Access)</a:t>
              </a:r>
            </a:p>
            <a:p>
              <a:pPr lvl="0" algn="ctr" defTabSz="932472" fontAlgn="base">
                <a:spcBef>
                  <a:spcPct val="0"/>
                </a:spcBef>
                <a:spcAft>
                  <a:spcPct val="0"/>
                </a:spcAft>
                <a:defRPr/>
              </a:pPr>
              <a:endParaRPr lang="en-US" sz="900" i="1" dirty="0">
                <a:gradFill>
                  <a:gsLst>
                    <a:gs pos="0">
                      <a:srgbClr val="1A1A1A"/>
                    </a:gs>
                    <a:gs pos="100000">
                      <a:srgbClr val="1A1A1A"/>
                    </a:gs>
                  </a:gsLst>
                  <a:lin ang="5400000" scaled="1"/>
                </a:gradFill>
                <a:latin typeface="Segoe UI"/>
                <a:cs typeface="Segoe UI" pitchFamily="34" charset="0"/>
              </a:endParaRPr>
            </a:p>
            <a:p>
              <a:pPr lvl="0" algn="ctr" defTabSz="932472" fontAlgn="base">
                <a:spcBef>
                  <a:spcPct val="0"/>
                </a:spcBef>
                <a:spcAft>
                  <a:spcPct val="0"/>
                </a:spcAft>
                <a:defRPr/>
              </a:pPr>
              <a:r>
                <a:rPr kumimoji="0" lang="en-US" sz="900"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t>Primarily used for </a:t>
              </a:r>
              <a:br>
                <a:rPr kumimoji="0" lang="en-US" sz="900"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br>
              <a:r>
                <a:rPr kumimoji="0" lang="en-US" sz="900"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t>initial configuration </a:t>
              </a:r>
              <a:br>
                <a:rPr kumimoji="0" lang="en-US" sz="900"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br>
              <a:r>
                <a:rPr kumimoji="0" lang="en-US" sz="900"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t>and emergency access</a:t>
              </a:r>
              <a:endParaRPr kumimoji="0" lang="en-US" sz="950"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p:pic>
          <p:nvPicPr>
            <p:cNvPr id="32" name="Graphic 31">
              <a:extLst>
                <a:ext uri="{FF2B5EF4-FFF2-40B4-BE49-F238E27FC236}">
                  <a16:creationId xmlns:a16="http://schemas.microsoft.com/office/drawing/2014/main" id="{B74F5E33-53E4-4429-AE3E-B2E3D31652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7438" y="2404182"/>
              <a:ext cx="151022" cy="108736"/>
            </a:xfrm>
            <a:prstGeom prst="rect">
              <a:avLst/>
            </a:prstGeom>
          </p:spPr>
        </p:pic>
      </p:grpSp>
      <p:sp>
        <p:nvSpPr>
          <p:cNvPr id="38" name="TextBox 37">
            <a:extLst>
              <a:ext uri="{FF2B5EF4-FFF2-40B4-BE49-F238E27FC236}">
                <a16:creationId xmlns:a16="http://schemas.microsoft.com/office/drawing/2014/main" id="{236DBDD5-B98F-4964-896E-CDB1BD7D18CD}"/>
              </a:ext>
            </a:extLst>
          </p:cNvPr>
          <p:cNvSpPr txBox="1"/>
          <p:nvPr/>
        </p:nvSpPr>
        <p:spPr>
          <a:xfrm>
            <a:off x="9806304" y="336441"/>
            <a:ext cx="617157"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Legend</a:t>
            </a:r>
          </a:p>
        </p:txBody>
      </p:sp>
      <p:sp>
        <p:nvSpPr>
          <p:cNvPr id="76" name="Rectangle 75">
            <a:extLst>
              <a:ext uri="{FF2B5EF4-FFF2-40B4-BE49-F238E27FC236}">
                <a16:creationId xmlns:a16="http://schemas.microsoft.com/office/drawing/2014/main" id="{A96EDF95-4C2C-4990-9047-255849BD87A8}"/>
              </a:ext>
            </a:extLst>
          </p:cNvPr>
          <p:cNvSpPr/>
          <p:nvPr/>
        </p:nvSpPr>
        <p:spPr bwMode="auto">
          <a:xfrm>
            <a:off x="8461960" y="285629"/>
            <a:ext cx="3399780" cy="1022507"/>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BC021AB8-6458-487F-BC1B-DF8ACC73F10C}"/>
              </a:ext>
            </a:extLst>
          </p:cNvPr>
          <p:cNvSpPr/>
          <p:nvPr/>
        </p:nvSpPr>
        <p:spPr bwMode="auto">
          <a:xfrm>
            <a:off x="6033152" y="4107844"/>
            <a:ext cx="1390757" cy="369139"/>
          </a:xfrm>
          <a:prstGeom prst="rect">
            <a:avLst/>
          </a:prstGeom>
          <a:solidFill>
            <a:srgbClr val="C3E5FF"/>
          </a:solidFill>
          <a:ln w="190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chemeClr val="accent2"/>
                    </a:gs>
                    <a:gs pos="100000">
                      <a:schemeClr val="accent2"/>
                    </a:gs>
                  </a:gsLst>
                  <a:lin ang="5400000" scaled="1"/>
                </a:gradFill>
                <a:effectLst/>
                <a:uLnTx/>
                <a:uFillTx/>
                <a:latin typeface="Segoe UI Semibold"/>
                <a:ea typeface="+mn-ea"/>
                <a:cs typeface="Segoe UI" pitchFamily="34" charset="0"/>
              </a:rPr>
              <a:t>Contributor </a:t>
            </a:r>
            <a:br>
              <a:rPr kumimoji="0" lang="en-US" sz="1000" b="0" i="0" u="none" strike="noStrike" kern="1200" cap="none" spc="0" normalizeH="0" baseline="0" noProof="0" dirty="0">
                <a:ln>
                  <a:noFill/>
                </a:ln>
                <a:gradFill>
                  <a:gsLst>
                    <a:gs pos="0">
                      <a:schemeClr val="accent2"/>
                    </a:gs>
                    <a:gs pos="100000">
                      <a:schemeClr val="accent2"/>
                    </a:gs>
                  </a:gsLst>
                  <a:lin ang="5400000" scaled="1"/>
                </a:gradFill>
                <a:effectLst/>
                <a:uLnTx/>
                <a:uFillTx/>
                <a:latin typeface="Segoe UI Semibold"/>
                <a:ea typeface="+mn-ea"/>
                <a:cs typeface="Segoe UI" pitchFamily="34" charset="0"/>
              </a:rPr>
            </a:br>
            <a:r>
              <a:rPr kumimoji="0" lang="en-US" sz="1000" b="0" i="0" u="none" strike="noStrike" kern="1200" cap="none" spc="0" normalizeH="0" baseline="0" noProof="0" dirty="0">
                <a:ln>
                  <a:noFill/>
                </a:ln>
                <a:gradFill>
                  <a:gsLst>
                    <a:gs pos="0">
                      <a:schemeClr val="accent2"/>
                    </a:gs>
                    <a:gs pos="100000">
                      <a:schemeClr val="accent2"/>
                    </a:gs>
                  </a:gsLst>
                  <a:lin ang="5400000" scaled="1"/>
                </a:gradFill>
                <a:effectLst/>
                <a:uLnTx/>
                <a:uFillTx/>
                <a:latin typeface="Segoe UI Semibold"/>
                <a:ea typeface="+mn-ea"/>
                <a:cs typeface="Segoe UI" pitchFamily="34" charset="0"/>
              </a:rPr>
              <a:t>or Owner</a:t>
            </a:r>
          </a:p>
        </p:txBody>
      </p:sp>
      <p:pic>
        <p:nvPicPr>
          <p:cNvPr id="58" name="Picture 57">
            <a:extLst>
              <a:ext uri="{FF2B5EF4-FFF2-40B4-BE49-F238E27FC236}">
                <a16:creationId xmlns:a16="http://schemas.microsoft.com/office/drawing/2014/main" id="{24C443DA-165D-4D10-9851-C4916CAD3C81}"/>
              </a:ext>
            </a:extLst>
          </p:cNvPr>
          <p:cNvPicPr>
            <a:picLocks noChangeAspect="1"/>
          </p:cNvPicPr>
          <p:nvPr/>
        </p:nvPicPr>
        <p:blipFill>
          <a:blip r:embed="rId7"/>
          <a:stretch>
            <a:fillRect/>
          </a:stretch>
        </p:blipFill>
        <p:spPr>
          <a:xfrm>
            <a:off x="6136381" y="4224444"/>
            <a:ext cx="154907" cy="154907"/>
          </a:xfrm>
          <a:prstGeom prst="rect">
            <a:avLst/>
          </a:prstGeom>
        </p:spPr>
      </p:pic>
      <p:pic>
        <p:nvPicPr>
          <p:cNvPr id="17" name="Graphic 16" descr="Network">
            <a:extLst>
              <a:ext uri="{FF2B5EF4-FFF2-40B4-BE49-F238E27FC236}">
                <a16:creationId xmlns:a16="http://schemas.microsoft.com/office/drawing/2014/main" id="{6B55B228-DBDE-45F2-8286-A7BD5227C80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440185" y="2161946"/>
            <a:ext cx="577798" cy="577798"/>
          </a:xfrm>
          <a:prstGeom prst="rect">
            <a:avLst/>
          </a:prstGeom>
        </p:spPr>
      </p:pic>
      <p:pic>
        <p:nvPicPr>
          <p:cNvPr id="59" name="Graphic 58">
            <a:extLst>
              <a:ext uri="{FF2B5EF4-FFF2-40B4-BE49-F238E27FC236}">
                <a16:creationId xmlns:a16="http://schemas.microsoft.com/office/drawing/2014/main" id="{4F7DC762-F285-4BFD-A125-3D7FFA41E4A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8009705" flipH="1">
            <a:off x="5444046" y="2321033"/>
            <a:ext cx="58329" cy="445640"/>
          </a:xfrm>
          <a:prstGeom prst="rect">
            <a:avLst/>
          </a:prstGeom>
        </p:spPr>
      </p:pic>
      <p:sp>
        <p:nvSpPr>
          <p:cNvPr id="77" name="Rectangle 76">
            <a:extLst>
              <a:ext uri="{FF2B5EF4-FFF2-40B4-BE49-F238E27FC236}">
                <a16:creationId xmlns:a16="http://schemas.microsoft.com/office/drawing/2014/main" id="{99E89506-DC96-4632-BD7A-E57B64871A3E}"/>
              </a:ext>
            </a:extLst>
          </p:cNvPr>
          <p:cNvSpPr/>
          <p:nvPr/>
        </p:nvSpPr>
        <p:spPr bwMode="auto">
          <a:xfrm>
            <a:off x="10227675" y="3771412"/>
            <a:ext cx="1802283" cy="1410188"/>
          </a:xfrm>
          <a:prstGeom prst="rect">
            <a:avLst/>
          </a:prstGeom>
          <a:solidFill>
            <a:schemeClr val="bg1"/>
          </a:solidFill>
          <a:ln w="12700" cap="flat" cmpd="sng" algn="ctr">
            <a:solidFill>
              <a:schemeClr val="tx1"/>
            </a:solidFill>
            <a:prstDash val="solid"/>
          </a:ln>
          <a:effectLst>
            <a:outerShdw blurRad="127000" dist="38100" dir="2700000" algn="ctr" rotWithShape="0">
              <a:prstClr val="black">
                <a:alpha val="3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p>
            <a:pPr fontAlgn="base">
              <a:spcBef>
                <a:spcPts val="600"/>
              </a:spcBef>
              <a:defRPr/>
            </a:pPr>
            <a:r>
              <a:rPr lang="en-US" sz="1100" b="1" i="1" dirty="0">
                <a:gradFill>
                  <a:gsLst>
                    <a:gs pos="1250">
                      <a:srgbClr val="1A1A1A"/>
                    </a:gs>
                    <a:gs pos="100000">
                      <a:srgbClr val="1A1A1A"/>
                    </a:gs>
                  </a:gsLst>
                  <a:lin ang="5400000" scaled="0"/>
                </a:gradFill>
                <a:cs typeface="Segoe UI" panose="020B0502040204020203" pitchFamily="34" charset="0"/>
              </a:rPr>
              <a:t>Note: </a:t>
            </a:r>
            <a:r>
              <a:rPr lang="en-US" sz="1100" i="1" dirty="0">
                <a:gradFill>
                  <a:gsLst>
                    <a:gs pos="1250">
                      <a:srgbClr val="1A1A1A"/>
                    </a:gs>
                    <a:gs pos="100000">
                      <a:srgbClr val="1A1A1A"/>
                    </a:gs>
                  </a:gsLst>
                  <a:lin ang="5400000" scaled="0"/>
                </a:gradFill>
                <a:cs typeface="Segoe UI" panose="020B0502040204020203" pitchFamily="34" charset="0"/>
              </a:rPr>
              <a:t>Scope of diagram includes Azure RBAC permissions, not Application or Operating System roles</a:t>
            </a:r>
            <a:endParaRPr kumimoji="0" lang="en-US" sz="110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endParaRPr>
          </a:p>
        </p:txBody>
      </p:sp>
      <p:sp>
        <p:nvSpPr>
          <p:cNvPr id="78" name="Rectangle: Rounded Corners 77">
            <a:extLst>
              <a:ext uri="{FF2B5EF4-FFF2-40B4-BE49-F238E27FC236}">
                <a16:creationId xmlns:a16="http://schemas.microsoft.com/office/drawing/2014/main" id="{686040F3-727D-4CA9-B1D0-DA2EB6C7671B}"/>
              </a:ext>
            </a:extLst>
          </p:cNvPr>
          <p:cNvSpPr/>
          <p:nvPr/>
        </p:nvSpPr>
        <p:spPr bwMode="auto">
          <a:xfrm>
            <a:off x="4007683" y="2132099"/>
            <a:ext cx="914400" cy="4339598"/>
          </a:xfrm>
          <a:prstGeom prst="roundRect">
            <a:avLst>
              <a:gd name="adj" fmla="val 5317"/>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640080" rIns="0" rtlCol="0" anchor="t" anchorCtr="0"/>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gradFill>
                  <a:gsLst>
                    <a:gs pos="0">
                      <a:schemeClr val="accent2"/>
                    </a:gs>
                    <a:gs pos="100000">
                      <a:schemeClr val="accent2"/>
                    </a:gs>
                  </a:gsLst>
                  <a:lin ang="5400000" scaled="1"/>
                </a:gradFill>
                <a:effectLst/>
                <a:uLnTx/>
                <a:uFillTx/>
                <a:latin typeface="Segoe UI"/>
                <a:ea typeface="+mn-ea"/>
                <a:cs typeface="Segoe UI" pitchFamily="34" charset="0"/>
              </a:rPr>
              <a:t>Policy Management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lang="en-US" sz="1000" b="1" dirty="0">
              <a:gradFill>
                <a:gsLst>
                  <a:gs pos="0">
                    <a:schemeClr val="accent2"/>
                  </a:gs>
                  <a:gs pos="100000">
                    <a:schemeClr val="accent2"/>
                  </a:gs>
                </a:gsLst>
                <a:lin ang="5400000" scaled="1"/>
              </a:gradFill>
              <a:latin typeface="Segoe UI"/>
              <a:cs typeface="Segoe UI" pitchFamily="34" charset="0"/>
            </a:endParaRPr>
          </a:p>
          <a:p>
            <a:pPr algn="ctr" defTabSz="932472" fontAlgn="base">
              <a:spcBef>
                <a:spcPct val="0"/>
              </a:spcBef>
              <a:spcAft>
                <a:spcPct val="0"/>
              </a:spcAft>
              <a:defRPr/>
            </a:pPr>
            <a:r>
              <a:rPr lang="en-US" sz="1000" i="1" dirty="0">
                <a:gradFill>
                  <a:gsLst>
                    <a:gs pos="0">
                      <a:schemeClr val="accent2"/>
                    </a:gs>
                    <a:gs pos="100000">
                      <a:schemeClr val="accent2"/>
                    </a:gs>
                  </a:gsLst>
                  <a:lin ang="5400000" scaled="1"/>
                </a:gradFill>
                <a:latin typeface="Segoe UI"/>
                <a:cs typeface="Segoe UI" pitchFamily="34" charset="0"/>
              </a:rPr>
              <a:t>Reader </a:t>
            </a:r>
            <a:r>
              <a:rPr lang="en-US" sz="1000" i="1" dirty="0">
                <a:gradFill>
                  <a:gsLst>
                    <a:gs pos="0">
                      <a:schemeClr val="accent2"/>
                    </a:gs>
                    <a:gs pos="100000">
                      <a:schemeClr val="accent2"/>
                    </a:gs>
                  </a:gsLst>
                  <a:lin ang="5400000" scaled="1"/>
                </a:gradFill>
                <a:latin typeface="Segoe UI"/>
                <a:cs typeface="Segoe UI" pitchFamily="34" charset="0"/>
                <a:sym typeface="Wingdings" panose="05000000000000000000" pitchFamily="2" charset="2"/>
              </a:rPr>
              <a:t></a:t>
            </a:r>
            <a:r>
              <a:rPr lang="en-US" sz="1000" i="1" dirty="0">
                <a:gradFill>
                  <a:gsLst>
                    <a:gs pos="0">
                      <a:schemeClr val="accent2"/>
                    </a:gs>
                    <a:gs pos="100000">
                      <a:schemeClr val="accent2"/>
                    </a:gs>
                  </a:gsLst>
                  <a:lin ang="5400000" scaled="1"/>
                </a:gradFill>
                <a:latin typeface="Segoe UI"/>
                <a:cs typeface="Segoe UI" pitchFamily="34" charset="0"/>
              </a:rPr>
              <a:t> Contributor</a:t>
            </a:r>
            <a:br>
              <a:rPr lang="en-US" sz="1000" i="1" dirty="0">
                <a:gradFill>
                  <a:gsLst>
                    <a:gs pos="0">
                      <a:schemeClr val="accent2"/>
                    </a:gs>
                    <a:gs pos="100000">
                      <a:schemeClr val="accent2"/>
                    </a:gs>
                  </a:gsLst>
                  <a:lin ang="5400000" scaled="1"/>
                </a:gradFill>
                <a:latin typeface="Segoe UI"/>
                <a:cs typeface="Segoe UI" pitchFamily="34" charset="0"/>
              </a:rPr>
            </a:br>
            <a:endParaRPr lang="en-US" sz="1000" i="1" dirty="0">
              <a:gradFill>
                <a:gsLst>
                  <a:gs pos="0">
                    <a:schemeClr val="accent2"/>
                  </a:gs>
                  <a:gs pos="100000">
                    <a:schemeClr val="accent2"/>
                  </a:gs>
                </a:gsLst>
                <a:lin ang="5400000" scaled="1"/>
              </a:gradFill>
              <a:latin typeface="Segoe UI"/>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chemeClr val="accent2"/>
                  </a:gs>
                  <a:gs pos="100000">
                    <a:schemeClr val="accent2"/>
                  </a:gs>
                </a:gsLst>
                <a:lin ang="5400000" scaled="1"/>
              </a:gradFill>
              <a:effectLst/>
              <a:uLnTx/>
              <a:uFillTx/>
              <a:latin typeface="Segoe UI"/>
              <a:ea typeface="+mn-ea"/>
              <a:cs typeface="Segoe UI" pitchFamily="34" charset="0"/>
            </a:endParaRPr>
          </a:p>
        </p:txBody>
      </p:sp>
      <p:pic>
        <p:nvPicPr>
          <p:cNvPr id="29" name="Graphic 28" descr="Bank">
            <a:extLst>
              <a:ext uri="{FF2B5EF4-FFF2-40B4-BE49-F238E27FC236}">
                <a16:creationId xmlns:a16="http://schemas.microsoft.com/office/drawing/2014/main" id="{7DD15ED3-1839-4888-B0EB-0535E075E96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77693" y="2247945"/>
            <a:ext cx="563088" cy="459080"/>
          </a:xfrm>
          <a:prstGeom prst="rect">
            <a:avLst/>
          </a:prstGeom>
        </p:spPr>
      </p:pic>
      <p:sp>
        <p:nvSpPr>
          <p:cNvPr id="62" name="Rectangle 61">
            <a:extLst>
              <a:ext uri="{FF2B5EF4-FFF2-40B4-BE49-F238E27FC236}">
                <a16:creationId xmlns:a16="http://schemas.microsoft.com/office/drawing/2014/main" id="{44C8239D-A6EA-4104-AE54-9593A3CEFC57}"/>
              </a:ext>
            </a:extLst>
          </p:cNvPr>
          <p:cNvSpPr/>
          <p:nvPr/>
        </p:nvSpPr>
        <p:spPr bwMode="auto">
          <a:xfrm>
            <a:off x="4045791" y="3754564"/>
            <a:ext cx="829093" cy="879125"/>
          </a:xfrm>
          <a:prstGeom prst="rect">
            <a:avLst/>
          </a:prstGeom>
          <a:solidFill>
            <a:schemeClr val="bg1"/>
          </a:solidFill>
          <a:ln w="12700" cap="flat" cmpd="sng" algn="ctr">
            <a:solidFill>
              <a:schemeClr val="tx1"/>
            </a:solidFill>
            <a:prstDash val="solid"/>
          </a:ln>
          <a:effectLst>
            <a:outerShdw blurRad="127000" dist="38100" dir="2700000" algn="ctr" rotWithShape="0">
              <a:prstClr val="black">
                <a:alpha val="30000"/>
              </a:prstClr>
            </a:outerShdw>
          </a:effectLst>
        </p:spPr>
        <p:style>
          <a:lnRef idx="2">
            <a:schemeClr val="accent2"/>
          </a:lnRef>
          <a:fillRef idx="1">
            <a:schemeClr val="lt1"/>
          </a:fillRef>
          <a:effectRef idx="0">
            <a:schemeClr val="accent2"/>
          </a:effectRef>
          <a:fontRef idx="minor">
            <a:schemeClr val="dk1"/>
          </a:fontRef>
        </p:style>
        <p:txBody>
          <a:bodyPr vert="horz" wrap="square" lIns="91440" tIns="274320" rIns="91440" bIns="274320" rtlCol="0" anchor="ctr">
            <a:noAutofit/>
          </a:bodyPr>
          <a:lstStyle/>
          <a:p>
            <a:pPr algn="ctr" fontAlgn="base">
              <a:spcBef>
                <a:spcPts val="600"/>
              </a:spcBef>
              <a:defRPr/>
            </a:pPr>
            <a:r>
              <a:rPr lang="en-US" sz="800" i="1" dirty="0">
                <a:gradFill>
                  <a:gsLst>
                    <a:gs pos="1250">
                      <a:srgbClr val="1A1A1A"/>
                    </a:gs>
                    <a:gs pos="100000">
                      <a:srgbClr val="1A1A1A"/>
                    </a:gs>
                  </a:gsLst>
                  <a:lin ang="5400000" scaled="0"/>
                </a:gradFill>
                <a:cs typeface="Segoe UI" panose="020B0502040204020203" pitchFamily="34" charset="0"/>
              </a:rPr>
              <a:t>Policy typically matures over time from audit to enforcement</a:t>
            </a:r>
            <a:endParaRPr kumimoji="0" lang="en-US" sz="80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endParaRPr>
          </a:p>
        </p:txBody>
      </p:sp>
      <p:cxnSp>
        <p:nvCxnSpPr>
          <p:cNvPr id="63" name="Straight Arrow Connector 62">
            <a:extLst>
              <a:ext uri="{FF2B5EF4-FFF2-40B4-BE49-F238E27FC236}">
                <a16:creationId xmlns:a16="http://schemas.microsoft.com/office/drawing/2014/main" id="{59A569DD-C3FE-45F7-AA0D-A61DA4BA310B}"/>
              </a:ext>
            </a:extLst>
          </p:cNvPr>
          <p:cNvCxnSpPr/>
          <p:nvPr/>
        </p:nvCxnSpPr>
        <p:spPr>
          <a:xfrm>
            <a:off x="6729084" y="1816325"/>
            <a:ext cx="0" cy="315774"/>
          </a:xfrm>
          <a:prstGeom prst="straightConnector1">
            <a:avLst/>
          </a:prstGeom>
          <a:ln w="53975">
            <a:solidFill>
              <a:srgbClr val="005A9F"/>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F8F3A3AC-220D-4DD0-AD8E-F82EC2B1640E}"/>
              </a:ext>
            </a:extLst>
          </p:cNvPr>
          <p:cNvCxnSpPr/>
          <p:nvPr/>
        </p:nvCxnSpPr>
        <p:spPr>
          <a:xfrm>
            <a:off x="7788717" y="2630407"/>
            <a:ext cx="0" cy="315774"/>
          </a:xfrm>
          <a:prstGeom prst="straightConnector1">
            <a:avLst/>
          </a:prstGeom>
          <a:ln w="53975">
            <a:solidFill>
              <a:srgbClr val="005A9F"/>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A510301B-5CCC-4E14-B190-8C23D80E7AB6}"/>
              </a:ext>
            </a:extLst>
          </p:cNvPr>
          <p:cNvSpPr/>
          <p:nvPr/>
        </p:nvSpPr>
        <p:spPr bwMode="auto">
          <a:xfrm>
            <a:off x="7556875" y="1416091"/>
            <a:ext cx="4464414" cy="1273185"/>
          </a:xfrm>
          <a:prstGeom prst="rect">
            <a:avLst/>
          </a:prstGeom>
          <a:solidFill>
            <a:schemeClr val="bg1"/>
          </a:solidFill>
          <a:ln w="12700" cap="flat" cmpd="sng" algn="ctr">
            <a:solidFill>
              <a:schemeClr val="tx1"/>
            </a:solidFill>
            <a:prstDash val="solid"/>
          </a:ln>
          <a:effectLst>
            <a:outerShdw blurRad="127000" dist="38100" dir="2700000" algn="ctr" rotWithShape="0">
              <a:prstClr val="black">
                <a:alpha val="3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p>
            <a:pPr algn="ctr">
              <a:defRPr/>
            </a:pPr>
            <a:r>
              <a:rPr lang="en-US" sz="1400" b="1" dirty="0">
                <a:solidFill>
                  <a:schemeClr val="tx1"/>
                </a:solidFill>
                <a:latin typeface="Segoe UI" panose="020B0502040204020203" pitchFamily="34" charset="0"/>
                <a:cs typeface="Segoe UI" panose="020B0502040204020203" pitchFamily="34" charset="0"/>
              </a:rPr>
              <a:t>Resource Role Permissions</a:t>
            </a:r>
          </a:p>
          <a:p>
            <a:pPr lvl="0" fontAlgn="base">
              <a:defRPr/>
            </a:pPr>
            <a:r>
              <a:rPr lang="en-US" sz="1100" i="1" dirty="0">
                <a:gradFill>
                  <a:gsLst>
                    <a:gs pos="1250">
                      <a:srgbClr val="1A1A1A"/>
                    </a:gs>
                    <a:gs pos="100000">
                      <a:srgbClr val="1A1A1A"/>
                    </a:gs>
                  </a:gsLst>
                  <a:lin ang="5400000" scaled="0"/>
                </a:gradFill>
                <a:latin typeface="Segoe UI"/>
                <a:cs typeface="Segoe UI" panose="020B0502040204020203" pitchFamily="34" charset="0"/>
              </a:rPr>
              <a:t>Core service applications are typically lift/shift IaaS workloads and m</a:t>
            </a:r>
            <a:r>
              <a:rPr lang="en-US" sz="1100" i="1" dirty="0">
                <a:gradFill>
                  <a:gsLst>
                    <a:gs pos="1250">
                      <a:srgbClr val="1A1A1A"/>
                    </a:gs>
                    <a:gs pos="100000">
                      <a:srgbClr val="1A1A1A"/>
                    </a:gs>
                  </a:gsLst>
                  <a:lin ang="5400000" scaled="0"/>
                </a:gradFill>
                <a:cs typeface="Segoe UI" panose="020B0502040204020203" pitchFamily="34" charset="0"/>
              </a:rPr>
              <a:t>ost organizations split responsibility</a:t>
            </a:r>
          </a:p>
          <a:p>
            <a:pPr marL="171450" lvl="0" indent="-171450" fontAlgn="base">
              <a:buFont typeface="Arial" panose="020B0604020202020204" pitchFamily="34" charset="0"/>
              <a:buChar char="•"/>
              <a:defRPr/>
            </a:pPr>
            <a:r>
              <a:rPr lang="en-US" sz="1100" i="1" dirty="0">
                <a:gradFill>
                  <a:gsLst>
                    <a:gs pos="1250">
                      <a:srgbClr val="1A1A1A"/>
                    </a:gs>
                    <a:gs pos="100000">
                      <a:srgbClr val="1A1A1A"/>
                    </a:gs>
                  </a:gsLst>
                  <a:lin ang="5400000" scaled="0"/>
                </a:gradFill>
                <a:latin typeface="Segoe UI"/>
                <a:cs typeface="Segoe UI" panose="020B0502040204020203" pitchFamily="34" charset="0"/>
              </a:rPr>
              <a:t>Specialty team manages application with existing console(s)</a:t>
            </a:r>
          </a:p>
          <a:p>
            <a:pPr marL="171450" lvl="0" indent="-171450" fontAlgn="base">
              <a:buFont typeface="Arial" panose="020B0604020202020204" pitchFamily="34" charset="0"/>
              <a:buChar char="•"/>
              <a:defRPr/>
            </a:pPr>
            <a:r>
              <a:rPr lang="en-US" sz="1100" i="1" dirty="0">
                <a:gradFill>
                  <a:gsLst>
                    <a:gs pos="1250">
                      <a:srgbClr val="1A1A1A"/>
                    </a:gs>
                    <a:gs pos="100000">
                      <a:srgbClr val="1A1A1A"/>
                    </a:gs>
                  </a:gsLst>
                  <a:lin ang="5400000" scaled="0"/>
                </a:gradFill>
                <a:latin typeface="Segoe UI"/>
                <a:cs typeface="Segoe UI" panose="020B0502040204020203" pitchFamily="34" charset="0"/>
              </a:rPr>
              <a:t>Central IT manage Azure production resources. </a:t>
            </a:r>
          </a:p>
          <a:p>
            <a:pPr lvl="0" fontAlgn="base">
              <a:defRPr/>
            </a:pPr>
            <a:r>
              <a:rPr lang="en-US" sz="1100" i="1" dirty="0">
                <a:gradFill>
                  <a:gsLst>
                    <a:gs pos="1250">
                      <a:srgbClr val="1A1A1A"/>
                    </a:gs>
                    <a:gs pos="100000">
                      <a:srgbClr val="1A1A1A"/>
                    </a:gs>
                  </a:gsLst>
                  <a:lin ang="5400000" scaled="0"/>
                </a:gradFill>
                <a:cs typeface="Segoe UI" panose="020B0502040204020203" pitchFamily="34" charset="0"/>
              </a:rPr>
              <a:t>If needed, additional permissions can be assigned to specialty teams via core services management group.</a:t>
            </a:r>
            <a:endParaRPr lang="en-US" sz="1100" i="1" dirty="0">
              <a:gradFill>
                <a:gsLst>
                  <a:gs pos="1250">
                    <a:srgbClr val="1A1A1A"/>
                  </a:gs>
                  <a:gs pos="100000">
                    <a:srgbClr val="1A1A1A"/>
                  </a:gs>
                </a:gsLst>
                <a:lin ang="5400000" scaled="0"/>
              </a:gradFill>
              <a:latin typeface="Segoe UI"/>
              <a:cs typeface="Segoe UI" panose="020B0502040204020203" pitchFamily="34" charset="0"/>
            </a:endParaRPr>
          </a:p>
        </p:txBody>
      </p:sp>
    </p:spTree>
    <p:extLst>
      <p:ext uri="{BB962C8B-B14F-4D97-AF65-F5344CB8AC3E}">
        <p14:creationId xmlns:p14="http://schemas.microsoft.com/office/powerpoint/2010/main" val="312092467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5" name="Rectangle: Rounded Corners 104">
            <a:extLst>
              <a:ext uri="{FF2B5EF4-FFF2-40B4-BE49-F238E27FC236}">
                <a16:creationId xmlns:a16="http://schemas.microsoft.com/office/drawing/2014/main" id="{E88D8F8A-E94A-4CF7-8C89-AE763CDF2C67}"/>
              </a:ext>
            </a:extLst>
          </p:cNvPr>
          <p:cNvSpPr/>
          <p:nvPr/>
        </p:nvSpPr>
        <p:spPr bwMode="auto">
          <a:xfrm>
            <a:off x="76201" y="3518119"/>
            <a:ext cx="11672996" cy="3003439"/>
          </a:xfrm>
          <a:prstGeom prst="roundRect">
            <a:avLst>
              <a:gd name="adj" fmla="val 0"/>
            </a:avLst>
          </a:prstGeom>
          <a:solidFill>
            <a:srgbClr val="FFFBA3"/>
          </a:solidFill>
          <a:ln w="19050">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78D4">
                  <a:lumMod val="75000"/>
                </a:srgbClr>
              </a:solidFill>
              <a:effectLst/>
              <a:uLnTx/>
              <a:uFillTx/>
              <a:latin typeface="Segoe UI"/>
              <a:ea typeface="Segoe UI" pitchFamily="34" charset="0"/>
              <a:cs typeface="Segoe UI" pitchFamily="34" charset="0"/>
            </a:endParaRPr>
          </a:p>
        </p:txBody>
      </p:sp>
      <p:sp>
        <p:nvSpPr>
          <p:cNvPr id="71" name="Rectangle: Rounded Corners 70">
            <a:extLst>
              <a:ext uri="{FF2B5EF4-FFF2-40B4-BE49-F238E27FC236}">
                <a16:creationId xmlns:a16="http://schemas.microsoft.com/office/drawing/2014/main" id="{786F7E93-8D5F-4262-9BC5-42CAB6EFF26D}"/>
              </a:ext>
            </a:extLst>
          </p:cNvPr>
          <p:cNvSpPr/>
          <p:nvPr/>
        </p:nvSpPr>
        <p:spPr bwMode="auto">
          <a:xfrm>
            <a:off x="5692587" y="2437890"/>
            <a:ext cx="1389650" cy="4002601"/>
          </a:xfrm>
          <a:prstGeom prst="roundRect">
            <a:avLst>
              <a:gd name="adj" fmla="val 1975"/>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gradFill>
                  <a:gsLst>
                    <a:gs pos="0">
                      <a:schemeClr val="accent2"/>
                    </a:gs>
                    <a:gs pos="100000">
                      <a:schemeClr val="accent2"/>
                    </a:gs>
                  </a:gsLst>
                  <a:lin ang="5400000" scaled="1"/>
                </a:gradFill>
                <a:effectLst/>
                <a:uLnTx/>
                <a:uFillTx/>
                <a:latin typeface="Segoe UI"/>
                <a:ea typeface="+mn-ea"/>
                <a:cs typeface="Segoe UI" pitchFamily="34" charset="0"/>
              </a:rPr>
              <a:t>Central </a:t>
            </a:r>
            <a:br>
              <a:rPr kumimoji="0" lang="en-US" sz="1000" b="1" i="0" u="none" strike="noStrike" kern="1200" cap="none" spc="0" normalizeH="0" baseline="0" noProof="0" dirty="0">
                <a:ln>
                  <a:noFill/>
                </a:ln>
                <a:gradFill>
                  <a:gsLst>
                    <a:gs pos="0">
                      <a:schemeClr val="accent2"/>
                    </a:gs>
                    <a:gs pos="100000">
                      <a:schemeClr val="accent2"/>
                    </a:gs>
                  </a:gsLst>
                  <a:lin ang="5400000" scaled="1"/>
                </a:gradFill>
                <a:effectLst/>
                <a:uLnTx/>
                <a:uFillTx/>
                <a:latin typeface="Segoe UI"/>
                <a:ea typeface="+mn-ea"/>
                <a:cs typeface="Segoe UI" pitchFamily="34" charset="0"/>
              </a:rPr>
            </a:br>
            <a:r>
              <a:rPr kumimoji="0" lang="en-US" sz="1000" b="1" i="0" u="none" strike="noStrike" kern="1200" cap="none" spc="0" normalizeH="0" baseline="0" noProof="0" dirty="0">
                <a:ln>
                  <a:noFill/>
                </a:ln>
                <a:gradFill>
                  <a:gsLst>
                    <a:gs pos="0">
                      <a:schemeClr val="accent2"/>
                    </a:gs>
                    <a:gs pos="100000">
                      <a:schemeClr val="accent2"/>
                    </a:gs>
                  </a:gsLst>
                  <a:lin ang="5400000" scaled="1"/>
                </a:gradFill>
                <a:effectLst/>
                <a:uLnTx/>
                <a:uFillTx/>
                <a:latin typeface="Segoe UI"/>
                <a:ea typeface="+mn-ea"/>
                <a:cs typeface="Segoe UI" pitchFamily="34" charset="0"/>
              </a:rPr>
              <a:t>Networking Group</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chemeClr val="accent2"/>
                  </a:gs>
                  <a:gs pos="100000">
                    <a:schemeClr val="accent2"/>
                  </a:gs>
                </a:gsLst>
                <a:lin ang="5400000" scaled="1"/>
              </a:gradFill>
              <a:effectLst/>
              <a:uLnTx/>
              <a:uFillTx/>
              <a:latin typeface="Segoe UI"/>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i="1" u="none" strike="noStrike" kern="1200" cap="none" spc="0" normalizeH="0" baseline="0" noProof="0" dirty="0">
                <a:ln>
                  <a:noFill/>
                </a:ln>
                <a:gradFill>
                  <a:gsLst>
                    <a:gs pos="0">
                      <a:schemeClr val="accent2"/>
                    </a:gs>
                    <a:gs pos="100000">
                      <a:schemeClr val="accent2"/>
                    </a:gs>
                  </a:gsLst>
                  <a:lin ang="5400000" scaled="1"/>
                </a:gradFill>
                <a:effectLst/>
                <a:uLnTx/>
                <a:uFillTx/>
                <a:latin typeface="Segoe UI"/>
                <a:ea typeface="+mn-ea"/>
                <a:cs typeface="Segoe UI" pitchFamily="34" charset="0"/>
              </a:rPr>
              <a:t>Network Contributors + Appliance VMs</a:t>
            </a:r>
          </a:p>
        </p:txBody>
      </p:sp>
      <p:sp>
        <p:nvSpPr>
          <p:cNvPr id="187" name="Rectangle: Rounded Corners 186">
            <a:extLst>
              <a:ext uri="{FF2B5EF4-FFF2-40B4-BE49-F238E27FC236}">
                <a16:creationId xmlns:a16="http://schemas.microsoft.com/office/drawing/2014/main" id="{CEDDB1F8-15DE-4A1D-B486-72A3E321D803}"/>
              </a:ext>
            </a:extLst>
          </p:cNvPr>
          <p:cNvSpPr/>
          <p:nvPr/>
        </p:nvSpPr>
        <p:spPr bwMode="auto">
          <a:xfrm>
            <a:off x="7181683" y="3042725"/>
            <a:ext cx="1061828" cy="3397765"/>
          </a:xfrm>
          <a:prstGeom prst="roundRect">
            <a:avLst>
              <a:gd name="adj" fmla="val 4375"/>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0" rtlCol="0" anchor="t"/>
          <a:lstStyle/>
          <a:p>
            <a:pPr algn="ctr" defTabSz="932472" fontAlgn="base">
              <a:spcBef>
                <a:spcPct val="0"/>
              </a:spcBef>
              <a:spcAft>
                <a:spcPct val="0"/>
              </a:spcAft>
            </a:pPr>
            <a:r>
              <a:rPr lang="en-US" sz="1000" b="1" dirty="0">
                <a:gradFill>
                  <a:gsLst>
                    <a:gs pos="0">
                      <a:schemeClr val="accent2"/>
                    </a:gs>
                    <a:gs pos="100000">
                      <a:schemeClr val="accent2"/>
                    </a:gs>
                  </a:gsLst>
                  <a:lin ang="5400000" scaled="1"/>
                </a:gradFill>
                <a:latin typeface="Segoe UI"/>
                <a:cs typeface="Segoe UI" pitchFamily="34" charset="0"/>
              </a:rPr>
              <a:t>App1  Admins</a:t>
            </a:r>
          </a:p>
        </p:txBody>
      </p:sp>
      <p:sp>
        <p:nvSpPr>
          <p:cNvPr id="8" name="Rectangle: Rounded Corners 7">
            <a:extLst>
              <a:ext uri="{FF2B5EF4-FFF2-40B4-BE49-F238E27FC236}">
                <a16:creationId xmlns:a16="http://schemas.microsoft.com/office/drawing/2014/main" id="{03DF290A-2743-401E-A12B-AE82E3B41338}"/>
              </a:ext>
            </a:extLst>
          </p:cNvPr>
          <p:cNvSpPr/>
          <p:nvPr/>
        </p:nvSpPr>
        <p:spPr bwMode="auto">
          <a:xfrm>
            <a:off x="8342957" y="3042725"/>
            <a:ext cx="1061828" cy="3397765"/>
          </a:xfrm>
          <a:prstGeom prst="roundRect">
            <a:avLst>
              <a:gd name="adj" fmla="val 4375"/>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0" rtlCol="0" anchor="t"/>
          <a:lstStyle/>
          <a:p>
            <a:pPr algn="ctr" defTabSz="932472" fontAlgn="base">
              <a:spcBef>
                <a:spcPct val="0"/>
              </a:spcBef>
              <a:spcAft>
                <a:spcPct val="0"/>
              </a:spcAft>
            </a:pPr>
            <a:r>
              <a:rPr lang="en-US" sz="1000" b="1" dirty="0">
                <a:gradFill>
                  <a:gsLst>
                    <a:gs pos="0">
                      <a:schemeClr val="accent2"/>
                    </a:gs>
                    <a:gs pos="100000">
                      <a:schemeClr val="accent2"/>
                    </a:gs>
                  </a:gsLst>
                  <a:lin ang="5400000" scaled="1"/>
                </a:gradFill>
                <a:latin typeface="Segoe UI"/>
                <a:cs typeface="Segoe UI" pitchFamily="34" charset="0"/>
              </a:rPr>
              <a:t>App2 Admins</a:t>
            </a:r>
          </a:p>
        </p:txBody>
      </p:sp>
      <p:sp>
        <p:nvSpPr>
          <p:cNvPr id="11" name="Rectangle: Rounded Corners 10">
            <a:extLst>
              <a:ext uri="{FF2B5EF4-FFF2-40B4-BE49-F238E27FC236}">
                <a16:creationId xmlns:a16="http://schemas.microsoft.com/office/drawing/2014/main" id="{96C99838-D3D2-475D-BE1C-06FD9A925151}"/>
              </a:ext>
            </a:extLst>
          </p:cNvPr>
          <p:cNvSpPr/>
          <p:nvPr/>
        </p:nvSpPr>
        <p:spPr bwMode="auto">
          <a:xfrm>
            <a:off x="9495216" y="3042725"/>
            <a:ext cx="467517" cy="3397765"/>
          </a:xfrm>
          <a:prstGeom prst="roundRect">
            <a:avLst>
              <a:gd name="adj" fmla="val 9144"/>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0" rtlCol="0" anchor="t"/>
          <a:lstStyle/>
          <a:p>
            <a:pPr algn="ctr" defTabSz="932472" fontAlgn="base">
              <a:spcBef>
                <a:spcPct val="0"/>
              </a:spcBef>
              <a:spcAft>
                <a:spcPct val="0"/>
              </a:spcAft>
            </a:pPr>
            <a:r>
              <a:rPr lang="en-US" sz="1000" b="1" dirty="0">
                <a:gradFill>
                  <a:gsLst>
                    <a:gs pos="0">
                      <a:schemeClr val="accent2"/>
                    </a:gs>
                    <a:gs pos="100000">
                      <a:schemeClr val="accent2"/>
                    </a:gs>
                  </a:gsLst>
                  <a:lin ang="5400000" scaled="1"/>
                </a:gradFill>
                <a:latin typeface="Segoe UI"/>
                <a:cs typeface="Segoe UI" pitchFamily="34" charset="0"/>
              </a:rPr>
              <a:t>…</a:t>
            </a:r>
          </a:p>
        </p:txBody>
      </p:sp>
      <p:sp>
        <p:nvSpPr>
          <p:cNvPr id="2" name="Title 1">
            <a:extLst>
              <a:ext uri="{FF2B5EF4-FFF2-40B4-BE49-F238E27FC236}">
                <a16:creationId xmlns:a16="http://schemas.microsoft.com/office/drawing/2014/main" id="{D1154037-9547-41F0-ABB4-93A299DAF4E8}"/>
              </a:ext>
            </a:extLst>
          </p:cNvPr>
          <p:cNvSpPr>
            <a:spLocks noGrp="1"/>
          </p:cNvSpPr>
          <p:nvPr>
            <p:ph type="title"/>
          </p:nvPr>
        </p:nvSpPr>
        <p:spPr>
          <a:xfrm>
            <a:off x="392765" y="417509"/>
            <a:ext cx="11018520" cy="861774"/>
          </a:xfrm>
        </p:spPr>
        <p:txBody>
          <a:bodyPr/>
          <a:lstStyle/>
          <a:p>
            <a:r>
              <a:rPr lang="en-US" dirty="0"/>
              <a:t>Segment - Reference Permissions</a:t>
            </a:r>
            <a:br>
              <a:rPr lang="en-US" dirty="0"/>
            </a:br>
            <a:r>
              <a:rPr lang="en-US" sz="2000" i="1" dirty="0"/>
              <a:t>Autonomous DevOps Model with visibility + governance</a:t>
            </a:r>
            <a:endParaRPr lang="en-US" sz="3200" i="1" dirty="0"/>
          </a:p>
        </p:txBody>
      </p:sp>
      <p:sp>
        <p:nvSpPr>
          <p:cNvPr id="13" name="Rectangle: Rounded Corners 12">
            <a:extLst>
              <a:ext uri="{FF2B5EF4-FFF2-40B4-BE49-F238E27FC236}">
                <a16:creationId xmlns:a16="http://schemas.microsoft.com/office/drawing/2014/main" id="{709B8996-896C-4261-B7D2-82916DE84F4F}"/>
              </a:ext>
            </a:extLst>
          </p:cNvPr>
          <p:cNvSpPr/>
          <p:nvPr/>
        </p:nvSpPr>
        <p:spPr bwMode="auto">
          <a:xfrm>
            <a:off x="519352" y="4101209"/>
            <a:ext cx="11111370" cy="369139"/>
          </a:xfrm>
          <a:prstGeom prst="roundRect">
            <a:avLst>
              <a:gd name="adj" fmla="val 5630"/>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gradFill>
                  <a:gsLst>
                    <a:gs pos="0">
                      <a:schemeClr val="accent5">
                        <a:lumMod val="75000"/>
                      </a:schemeClr>
                    </a:gs>
                    <a:gs pos="100000">
                      <a:schemeClr val="accent5">
                        <a:lumMod val="75000"/>
                      </a:schemeClr>
                    </a:gs>
                  </a:gsLst>
                  <a:lin ang="5400000" scaled="1"/>
                </a:gradFill>
                <a:effectLst/>
                <a:uLnTx/>
                <a:uFillTx/>
                <a:ea typeface="Segoe UI" pitchFamily="34" charset="0"/>
                <a:cs typeface="Segoe UI" pitchFamily="34" charset="0"/>
              </a:rPr>
              <a:t>Networking</a:t>
            </a:r>
          </a:p>
        </p:txBody>
      </p:sp>
      <p:sp>
        <p:nvSpPr>
          <p:cNvPr id="14" name="Rectangle: Rounded Corners 13">
            <a:extLst>
              <a:ext uri="{FF2B5EF4-FFF2-40B4-BE49-F238E27FC236}">
                <a16:creationId xmlns:a16="http://schemas.microsoft.com/office/drawing/2014/main" id="{0981605B-55E3-4DC5-93EB-4A97561B0DE4}"/>
              </a:ext>
            </a:extLst>
          </p:cNvPr>
          <p:cNvSpPr/>
          <p:nvPr/>
        </p:nvSpPr>
        <p:spPr bwMode="auto">
          <a:xfrm>
            <a:off x="519352" y="4953977"/>
            <a:ext cx="11111370" cy="369139"/>
          </a:xfrm>
          <a:prstGeom prst="roundRect">
            <a:avLst>
              <a:gd name="adj" fmla="val 5630"/>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lvl="0" defTabSz="932472" fontAlgn="base">
              <a:spcBef>
                <a:spcPct val="0"/>
              </a:spcBef>
              <a:spcAft>
                <a:spcPct val="0"/>
              </a:spcAft>
              <a:defRPr/>
            </a:pPr>
            <a:r>
              <a:rPr lang="en-US" sz="1000" b="1" dirty="0">
                <a:gradFill>
                  <a:gsLst>
                    <a:gs pos="0">
                      <a:schemeClr val="accent5">
                        <a:lumMod val="75000"/>
                      </a:schemeClr>
                    </a:gs>
                    <a:gs pos="100000">
                      <a:schemeClr val="accent5">
                        <a:lumMod val="75000"/>
                      </a:schemeClr>
                    </a:gs>
                  </a:gsLst>
                  <a:lin ang="5400000" scaled="1"/>
                </a:gradFill>
                <a:ea typeface="Segoe UI" pitchFamily="34" charset="0"/>
                <a:cs typeface="Segoe UI" pitchFamily="34" charset="0"/>
              </a:rPr>
              <a:t>App1 Resources</a:t>
            </a:r>
            <a:br>
              <a:rPr lang="en-US" sz="1000" b="1" dirty="0">
                <a:gradFill>
                  <a:gsLst>
                    <a:gs pos="0">
                      <a:schemeClr val="accent5">
                        <a:lumMod val="75000"/>
                      </a:schemeClr>
                    </a:gs>
                    <a:gs pos="100000">
                      <a:schemeClr val="accent5">
                        <a:lumMod val="75000"/>
                      </a:schemeClr>
                    </a:gs>
                  </a:gsLst>
                  <a:lin ang="5400000" scaled="1"/>
                </a:gradFill>
                <a:ea typeface="Segoe UI" pitchFamily="34" charset="0"/>
                <a:cs typeface="Segoe UI" pitchFamily="34" charset="0"/>
              </a:rPr>
            </a:br>
            <a:r>
              <a:rPr lang="en-US" sz="1000" b="1" dirty="0">
                <a:gradFill>
                  <a:gsLst>
                    <a:gs pos="0">
                      <a:schemeClr val="accent5">
                        <a:lumMod val="75000"/>
                      </a:schemeClr>
                    </a:gs>
                    <a:gs pos="100000">
                      <a:schemeClr val="accent5">
                        <a:lumMod val="75000"/>
                      </a:schemeClr>
                    </a:gs>
                  </a:gsLst>
                  <a:lin ang="5400000" scaled="1"/>
                </a:gradFill>
                <a:ea typeface="Segoe UI" pitchFamily="34" charset="0"/>
                <a:cs typeface="Segoe UI" pitchFamily="34" charset="0"/>
              </a:rPr>
              <a:t>(VMs, Storage, etc.)</a:t>
            </a:r>
          </a:p>
        </p:txBody>
      </p:sp>
      <p:sp>
        <p:nvSpPr>
          <p:cNvPr id="15" name="Rectangle: Rounded Corners 14">
            <a:extLst>
              <a:ext uri="{FF2B5EF4-FFF2-40B4-BE49-F238E27FC236}">
                <a16:creationId xmlns:a16="http://schemas.microsoft.com/office/drawing/2014/main" id="{9AED2F96-2776-42F7-82CE-2A24FDC8B804}"/>
              </a:ext>
            </a:extLst>
          </p:cNvPr>
          <p:cNvSpPr/>
          <p:nvPr/>
        </p:nvSpPr>
        <p:spPr bwMode="auto">
          <a:xfrm>
            <a:off x="519352" y="5380361"/>
            <a:ext cx="11111370" cy="369139"/>
          </a:xfrm>
          <a:prstGeom prst="roundRect">
            <a:avLst>
              <a:gd name="adj" fmla="val 7037"/>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lvl="0" defTabSz="932472" fontAlgn="base">
              <a:spcBef>
                <a:spcPct val="0"/>
              </a:spcBef>
              <a:spcAft>
                <a:spcPct val="0"/>
              </a:spcAft>
              <a:defRPr/>
            </a:pPr>
            <a:r>
              <a:rPr lang="en-US" sz="1000" b="1" dirty="0">
                <a:gradFill>
                  <a:gsLst>
                    <a:gs pos="0">
                      <a:schemeClr val="accent5">
                        <a:lumMod val="75000"/>
                      </a:schemeClr>
                    </a:gs>
                    <a:gs pos="100000">
                      <a:schemeClr val="accent5">
                        <a:lumMod val="75000"/>
                      </a:schemeClr>
                    </a:gs>
                  </a:gsLst>
                  <a:lin ang="5400000" scaled="1"/>
                </a:gradFill>
                <a:cs typeface="Segoe UI" pitchFamily="34" charset="0"/>
              </a:rPr>
              <a:t>App2 Resources</a:t>
            </a:r>
            <a:br>
              <a:rPr lang="en-US" sz="1000" b="1" dirty="0">
                <a:gradFill>
                  <a:gsLst>
                    <a:gs pos="0">
                      <a:schemeClr val="accent5">
                        <a:lumMod val="75000"/>
                      </a:schemeClr>
                    </a:gs>
                    <a:gs pos="100000">
                      <a:schemeClr val="accent5">
                        <a:lumMod val="75000"/>
                      </a:schemeClr>
                    </a:gs>
                  </a:gsLst>
                  <a:lin ang="5400000" scaled="1"/>
                </a:gradFill>
                <a:cs typeface="Segoe UI" pitchFamily="34" charset="0"/>
              </a:rPr>
            </a:br>
            <a:r>
              <a:rPr lang="en-US" sz="1000" b="1" dirty="0">
                <a:gradFill>
                  <a:gsLst>
                    <a:gs pos="0">
                      <a:schemeClr val="accent5">
                        <a:lumMod val="75000"/>
                      </a:schemeClr>
                    </a:gs>
                    <a:gs pos="100000">
                      <a:schemeClr val="accent5">
                        <a:lumMod val="75000"/>
                      </a:schemeClr>
                    </a:gs>
                  </a:gsLst>
                  <a:lin ang="5400000" scaled="1"/>
                </a:gradFill>
                <a:cs typeface="Segoe UI" pitchFamily="34" charset="0"/>
              </a:rPr>
              <a:t>(VMs, Storage, etc.)</a:t>
            </a:r>
          </a:p>
        </p:txBody>
      </p:sp>
      <p:grpSp>
        <p:nvGrpSpPr>
          <p:cNvPr id="39" name="Group 38">
            <a:extLst>
              <a:ext uri="{FF2B5EF4-FFF2-40B4-BE49-F238E27FC236}">
                <a16:creationId xmlns:a16="http://schemas.microsoft.com/office/drawing/2014/main" id="{4D835434-000A-46C1-A370-9B3C9543327C}"/>
              </a:ext>
            </a:extLst>
          </p:cNvPr>
          <p:cNvGrpSpPr/>
          <p:nvPr/>
        </p:nvGrpSpPr>
        <p:grpSpPr>
          <a:xfrm>
            <a:off x="8574503" y="637592"/>
            <a:ext cx="3174694" cy="584837"/>
            <a:chOff x="8379736" y="637592"/>
            <a:chExt cx="3174694" cy="584837"/>
          </a:xfrm>
        </p:grpSpPr>
        <p:sp>
          <p:nvSpPr>
            <p:cNvPr id="92" name="Rectangle: Rounded Corners 91">
              <a:extLst>
                <a:ext uri="{FF2B5EF4-FFF2-40B4-BE49-F238E27FC236}">
                  <a16:creationId xmlns:a16="http://schemas.microsoft.com/office/drawing/2014/main" id="{B44D8852-8161-4B8F-96F0-BB12E765BECA}"/>
                </a:ext>
              </a:extLst>
            </p:cNvPr>
            <p:cNvSpPr/>
            <p:nvPr/>
          </p:nvSpPr>
          <p:spPr bwMode="auto">
            <a:xfrm>
              <a:off x="8379736" y="967876"/>
              <a:ext cx="1540380" cy="254553"/>
            </a:xfrm>
            <a:prstGeom prst="roundRect">
              <a:avLst>
                <a:gd name="adj" fmla="val 11398"/>
              </a:avLst>
            </a:prstGeom>
            <a:solidFill>
              <a:schemeClr val="bg1"/>
            </a:solid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0">
                        <a:schemeClr val="accent5">
                          <a:lumMod val="50000"/>
                        </a:schemeClr>
                      </a:gs>
                      <a:gs pos="100000">
                        <a:schemeClr val="accent5">
                          <a:lumMod val="50000"/>
                        </a:schemeClr>
                      </a:gs>
                    </a:gsLst>
                    <a:lin ang="5400000" scaled="1"/>
                  </a:gradFill>
                  <a:effectLst/>
                  <a:uLnTx/>
                  <a:uFillTx/>
                  <a:latin typeface="Segoe UI"/>
                  <a:ea typeface="+mn-ea"/>
                  <a:cs typeface="Segoe UI" pitchFamily="34" charset="0"/>
                </a:rPr>
                <a:t>Resources/Resource Groups</a:t>
              </a:r>
            </a:p>
          </p:txBody>
        </p:sp>
        <p:sp>
          <p:nvSpPr>
            <p:cNvPr id="93" name="Rectangle: Rounded Corners 92">
              <a:extLst>
                <a:ext uri="{FF2B5EF4-FFF2-40B4-BE49-F238E27FC236}">
                  <a16:creationId xmlns:a16="http://schemas.microsoft.com/office/drawing/2014/main" id="{15DB5596-7360-4276-A34A-B1A53C997E16}"/>
                </a:ext>
              </a:extLst>
            </p:cNvPr>
            <p:cNvSpPr/>
            <p:nvPr/>
          </p:nvSpPr>
          <p:spPr bwMode="auto">
            <a:xfrm>
              <a:off x="10014050" y="637592"/>
              <a:ext cx="1540380" cy="254553"/>
            </a:xfrm>
            <a:prstGeom prst="roundRect">
              <a:avLst>
                <a:gd name="adj" fmla="val 15806"/>
              </a:avLst>
            </a:prstGeom>
            <a:solidFill>
              <a:srgbClr val="FFFBA3"/>
            </a:solidFill>
            <a:ln w="15875">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pitchFamily="34" charset="0"/>
                </a:rPr>
                <a:t>Subscription Roles</a:t>
              </a:r>
            </a:p>
          </p:txBody>
        </p:sp>
        <p:sp>
          <p:nvSpPr>
            <p:cNvPr id="94" name="Rectangle: Rounded Corners 93">
              <a:extLst>
                <a:ext uri="{FF2B5EF4-FFF2-40B4-BE49-F238E27FC236}">
                  <a16:creationId xmlns:a16="http://schemas.microsoft.com/office/drawing/2014/main" id="{670021C3-234B-4F4F-9B87-8AF48B68FD7A}"/>
                </a:ext>
              </a:extLst>
            </p:cNvPr>
            <p:cNvSpPr/>
            <p:nvPr/>
          </p:nvSpPr>
          <p:spPr bwMode="auto">
            <a:xfrm>
              <a:off x="10014050" y="967876"/>
              <a:ext cx="1540380" cy="254553"/>
            </a:xfrm>
            <a:prstGeom prst="roundRect">
              <a:avLst>
                <a:gd name="adj" fmla="val 8207"/>
              </a:avLst>
            </a:prstGeom>
            <a:solidFill>
              <a:schemeClr val="accent5">
                <a:lumMod val="75000"/>
              </a:schemeClr>
            </a:solidFill>
            <a:ln w="19050">
              <a:solidFill>
                <a:schemeClr val="accent5">
                  <a:lumMod val="60000"/>
                  <a:lumOff val="40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1250">
                        <a:schemeClr val="bg1"/>
                      </a:gs>
                      <a:gs pos="100000">
                        <a:schemeClr val="bg1"/>
                      </a:gs>
                    </a:gsLst>
                    <a:lin ang="5400000" scaled="0"/>
                  </a:gradFill>
                  <a:effectLst/>
                  <a:uLnTx/>
                  <a:uFillTx/>
                  <a:latin typeface="Segoe UI"/>
                  <a:ea typeface="+mn-ea"/>
                  <a:cs typeface="Segoe UI" pitchFamily="34" charset="0"/>
                </a:rPr>
                <a:t>Custom / Application Roles</a:t>
              </a:r>
            </a:p>
          </p:txBody>
        </p:sp>
        <p:sp>
          <p:nvSpPr>
            <p:cNvPr id="104" name="Rectangle: Rounded Corners 103">
              <a:extLst>
                <a:ext uri="{FF2B5EF4-FFF2-40B4-BE49-F238E27FC236}">
                  <a16:creationId xmlns:a16="http://schemas.microsoft.com/office/drawing/2014/main" id="{EDDE05F2-BE15-4329-B3D7-5AAFE3DC6A38}"/>
                </a:ext>
              </a:extLst>
            </p:cNvPr>
            <p:cNvSpPr/>
            <p:nvPr/>
          </p:nvSpPr>
          <p:spPr bwMode="auto">
            <a:xfrm>
              <a:off x="8379736" y="637592"/>
              <a:ext cx="1540380" cy="254553"/>
            </a:xfrm>
            <a:prstGeom prst="roundRect">
              <a:avLst>
                <a:gd name="adj" fmla="val 11398"/>
              </a:avLst>
            </a:prstGeom>
            <a:solidFill>
              <a:schemeClr val="accent1">
                <a:lumMod val="20000"/>
                <a:lumOff val="80000"/>
              </a:schemeClr>
            </a:solidFill>
            <a:ln w="158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1250">
                        <a:schemeClr val="accent1">
                          <a:lumMod val="50000"/>
                        </a:schemeClr>
                      </a:gs>
                      <a:gs pos="100000">
                        <a:schemeClr val="accent1">
                          <a:lumMod val="50000"/>
                        </a:schemeClr>
                      </a:gs>
                    </a:gsLst>
                    <a:lin ang="5400000" scaled="0"/>
                  </a:gradFill>
                  <a:effectLst/>
                  <a:uLnTx/>
                  <a:uFillTx/>
                  <a:latin typeface="Segoe UI"/>
                  <a:ea typeface="+mn-ea"/>
                  <a:cs typeface="Segoe UI" pitchFamily="34" charset="0"/>
                </a:rPr>
                <a:t>Management Groups</a:t>
              </a:r>
            </a:p>
          </p:txBody>
        </p:sp>
      </p:grpSp>
      <p:sp>
        <p:nvSpPr>
          <p:cNvPr id="115" name="Rectangle: Rounded Corners 114">
            <a:extLst>
              <a:ext uri="{FF2B5EF4-FFF2-40B4-BE49-F238E27FC236}">
                <a16:creationId xmlns:a16="http://schemas.microsoft.com/office/drawing/2014/main" id="{66436CE6-174B-4BCC-9C47-0C7DC7BDD1BF}"/>
              </a:ext>
            </a:extLst>
          </p:cNvPr>
          <p:cNvSpPr/>
          <p:nvPr/>
        </p:nvSpPr>
        <p:spPr bwMode="auto">
          <a:xfrm>
            <a:off x="519352" y="5806745"/>
            <a:ext cx="11111370" cy="369139"/>
          </a:xfrm>
          <a:prstGeom prst="roundRect">
            <a:avLst>
              <a:gd name="adj" fmla="val 7037"/>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gradFill>
                  <a:gsLst>
                    <a:gs pos="0">
                      <a:schemeClr val="accent5">
                        <a:lumMod val="75000"/>
                      </a:schemeClr>
                    </a:gs>
                    <a:gs pos="100000">
                      <a:schemeClr val="accent5">
                        <a:lumMod val="75000"/>
                      </a:schemeClr>
                    </a:gs>
                  </a:gsLst>
                  <a:lin ang="5400000" scaled="1"/>
                </a:gradFill>
                <a:effectLst/>
                <a:uLnTx/>
                <a:uFillTx/>
                <a:ea typeface="+mn-ea"/>
                <a:cs typeface="Segoe UI" pitchFamily="34" charset="0"/>
              </a:rPr>
              <a:t>…</a:t>
            </a:r>
          </a:p>
        </p:txBody>
      </p:sp>
      <p:sp>
        <p:nvSpPr>
          <p:cNvPr id="116" name="Rectangle: Rounded Corners 115">
            <a:extLst>
              <a:ext uri="{FF2B5EF4-FFF2-40B4-BE49-F238E27FC236}">
                <a16:creationId xmlns:a16="http://schemas.microsoft.com/office/drawing/2014/main" id="{881040F1-50E6-432E-BABB-99FADF793B5E}"/>
              </a:ext>
            </a:extLst>
          </p:cNvPr>
          <p:cNvSpPr/>
          <p:nvPr/>
        </p:nvSpPr>
        <p:spPr bwMode="auto">
          <a:xfrm>
            <a:off x="519352" y="4527593"/>
            <a:ext cx="11111370" cy="369139"/>
          </a:xfrm>
          <a:prstGeom prst="roundRect">
            <a:avLst>
              <a:gd name="adj" fmla="val 7037"/>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lvl="0" defTabSz="932472" fontAlgn="base">
              <a:spcBef>
                <a:spcPct val="0"/>
              </a:spcBef>
              <a:spcAft>
                <a:spcPct val="0"/>
              </a:spcAft>
              <a:defRPr/>
            </a:pPr>
            <a:r>
              <a:rPr lang="en-US" sz="1000" b="1" dirty="0">
                <a:gradFill>
                  <a:gsLst>
                    <a:gs pos="0">
                      <a:schemeClr val="accent5">
                        <a:lumMod val="75000"/>
                      </a:schemeClr>
                    </a:gs>
                    <a:gs pos="100000">
                      <a:schemeClr val="accent5">
                        <a:lumMod val="75000"/>
                      </a:schemeClr>
                    </a:gs>
                  </a:gsLst>
                  <a:lin ang="5400000" scaled="1"/>
                </a:gradFill>
                <a:ea typeface="Segoe UI" pitchFamily="34" charset="0"/>
                <a:cs typeface="Segoe UI" pitchFamily="34" charset="0"/>
              </a:rPr>
              <a:t>Network Security Resources</a:t>
            </a:r>
            <a:br>
              <a:rPr lang="en-US" sz="1000" b="1" dirty="0">
                <a:gradFill>
                  <a:gsLst>
                    <a:gs pos="0">
                      <a:schemeClr val="accent5">
                        <a:lumMod val="75000"/>
                      </a:schemeClr>
                    </a:gs>
                    <a:gs pos="100000">
                      <a:schemeClr val="accent5">
                        <a:lumMod val="75000"/>
                      </a:schemeClr>
                    </a:gs>
                  </a:gsLst>
                  <a:lin ang="5400000" scaled="1"/>
                </a:gradFill>
                <a:ea typeface="Segoe UI" pitchFamily="34" charset="0"/>
                <a:cs typeface="Segoe UI" pitchFamily="34" charset="0"/>
              </a:rPr>
            </a:br>
            <a:r>
              <a:rPr lang="en-US" sz="1000" b="1" dirty="0">
                <a:gradFill>
                  <a:gsLst>
                    <a:gs pos="0">
                      <a:schemeClr val="accent5">
                        <a:lumMod val="75000"/>
                      </a:schemeClr>
                    </a:gs>
                    <a:gs pos="100000">
                      <a:schemeClr val="accent5">
                        <a:lumMod val="75000"/>
                      </a:schemeClr>
                    </a:gs>
                  </a:gsLst>
                  <a:lin ang="5400000" scaled="1"/>
                </a:gradFill>
                <a:ea typeface="Segoe UI" pitchFamily="34" charset="0"/>
                <a:cs typeface="Segoe UI" pitchFamily="34" charset="0"/>
              </a:rPr>
              <a:t>(Optional)</a:t>
            </a:r>
          </a:p>
        </p:txBody>
      </p:sp>
      <p:grpSp>
        <p:nvGrpSpPr>
          <p:cNvPr id="20" name="Group 19">
            <a:extLst>
              <a:ext uri="{FF2B5EF4-FFF2-40B4-BE49-F238E27FC236}">
                <a16:creationId xmlns:a16="http://schemas.microsoft.com/office/drawing/2014/main" id="{08A557BB-6278-4D6A-9352-1AB458ACAD17}"/>
              </a:ext>
            </a:extLst>
          </p:cNvPr>
          <p:cNvGrpSpPr/>
          <p:nvPr/>
        </p:nvGrpSpPr>
        <p:grpSpPr>
          <a:xfrm>
            <a:off x="274072" y="3600768"/>
            <a:ext cx="2443028" cy="415691"/>
            <a:chOff x="229128" y="2266100"/>
            <a:chExt cx="2443028" cy="415691"/>
          </a:xfrm>
        </p:grpSpPr>
        <p:sp>
          <p:nvSpPr>
            <p:cNvPr id="44" name="TextBox 43">
              <a:extLst>
                <a:ext uri="{FF2B5EF4-FFF2-40B4-BE49-F238E27FC236}">
                  <a16:creationId xmlns:a16="http://schemas.microsoft.com/office/drawing/2014/main" id="{F4904D9C-DBE8-4817-8550-84F4B3C87341}"/>
                </a:ext>
              </a:extLst>
            </p:cNvPr>
            <p:cNvSpPr txBox="1"/>
            <p:nvPr/>
          </p:nvSpPr>
          <p:spPr>
            <a:xfrm>
              <a:off x="472146" y="2266100"/>
              <a:ext cx="2200010" cy="415691"/>
            </a:xfrm>
            <a:prstGeom prst="rect">
              <a:avLst/>
            </a:prstGeom>
            <a:noFill/>
            <a:ln w="19050">
              <a:noFill/>
              <a:prstDash val="sysDot"/>
            </a:ln>
          </p:spPr>
          <p:txBody>
            <a:bodyPr wrap="square" lIns="91440" tIns="45720" anchor="ctr" anchorCtr="0">
              <a:noAutofit/>
            </a:bodyPr>
            <a:lstStyle>
              <a:defPPr>
                <a:defRPr lang="en-US"/>
              </a:defPPr>
              <a:lvl1pPr lvl="0">
                <a:defRPr sz="1075" b="1">
                  <a:gradFill>
                    <a:gsLst>
                      <a:gs pos="0">
                        <a:schemeClr val="bg1"/>
                      </a:gs>
                      <a:gs pos="100000">
                        <a:schemeClr val="bg1"/>
                      </a:gs>
                    </a:gsLst>
                    <a:lin ang="5400000" scaled="1"/>
                  </a:gradFill>
                  <a:latin typeface="Segoe"/>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a:ea typeface="+mn-ea"/>
                  <a:cs typeface="+mn-cs"/>
                </a:rPr>
                <a:t>Subscription(s) </a:t>
              </a:r>
            </a:p>
          </p:txBody>
        </p:sp>
        <p:sp>
          <p:nvSpPr>
            <p:cNvPr id="45" name="Freeform: Shape 44">
              <a:extLst>
                <a:ext uri="{FF2B5EF4-FFF2-40B4-BE49-F238E27FC236}">
                  <a16:creationId xmlns:a16="http://schemas.microsoft.com/office/drawing/2014/main" id="{ED9581C6-C184-4BD0-86B4-F9F52D527AEC}"/>
                </a:ext>
              </a:extLst>
            </p:cNvPr>
            <p:cNvSpPr/>
            <p:nvPr/>
          </p:nvSpPr>
          <p:spPr>
            <a:xfrm>
              <a:off x="229128" y="2358362"/>
              <a:ext cx="234958" cy="234957"/>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222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67" name="Rectangle 66">
            <a:extLst>
              <a:ext uri="{FF2B5EF4-FFF2-40B4-BE49-F238E27FC236}">
                <a16:creationId xmlns:a16="http://schemas.microsoft.com/office/drawing/2014/main" id="{BDB875A9-81A1-4B3A-871E-52F912E0F489}"/>
              </a:ext>
            </a:extLst>
          </p:cNvPr>
          <p:cNvSpPr/>
          <p:nvPr/>
        </p:nvSpPr>
        <p:spPr bwMode="auto">
          <a:xfrm>
            <a:off x="7178681" y="4953976"/>
            <a:ext cx="1062795" cy="369139"/>
          </a:xfrm>
          <a:prstGeom prst="rect">
            <a:avLst/>
          </a:prstGeom>
          <a:solidFill>
            <a:srgbClr val="C3E5FF"/>
          </a:solidFill>
          <a:ln w="190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chemeClr val="accent2"/>
                    </a:gs>
                    <a:gs pos="100000">
                      <a:schemeClr val="accent2"/>
                    </a:gs>
                  </a:gsLst>
                  <a:lin ang="5400000" scaled="1"/>
                </a:gradFill>
                <a:latin typeface="Segoe UI Semibold"/>
                <a:cs typeface="Segoe UI" pitchFamily="34" charset="0"/>
              </a:rPr>
              <a:t>Contributor</a:t>
            </a:r>
            <a:br>
              <a:rPr lang="en-US" sz="1000" dirty="0">
                <a:gradFill>
                  <a:gsLst>
                    <a:gs pos="0">
                      <a:schemeClr val="accent2"/>
                    </a:gs>
                    <a:gs pos="100000">
                      <a:schemeClr val="accent2"/>
                    </a:gs>
                  </a:gsLst>
                  <a:lin ang="5400000" scaled="1"/>
                </a:gradFill>
                <a:latin typeface="Segoe UI Semibold"/>
                <a:cs typeface="Segoe UI" pitchFamily="34" charset="0"/>
              </a:rPr>
            </a:br>
            <a:r>
              <a:rPr lang="en-US" sz="1000" dirty="0">
                <a:gradFill>
                  <a:gsLst>
                    <a:gs pos="0">
                      <a:schemeClr val="accent2"/>
                    </a:gs>
                    <a:gs pos="100000">
                      <a:schemeClr val="accent2"/>
                    </a:gs>
                  </a:gsLst>
                  <a:lin ang="5400000" scaled="1"/>
                </a:gradFill>
                <a:latin typeface="Segoe UI Semibold"/>
                <a:cs typeface="Segoe UI" pitchFamily="34" charset="0"/>
              </a:rPr>
              <a:t> or Owner</a:t>
            </a:r>
          </a:p>
        </p:txBody>
      </p:sp>
      <p:sp>
        <p:nvSpPr>
          <p:cNvPr id="38" name="TextBox 37">
            <a:extLst>
              <a:ext uri="{FF2B5EF4-FFF2-40B4-BE49-F238E27FC236}">
                <a16:creationId xmlns:a16="http://schemas.microsoft.com/office/drawing/2014/main" id="{236DBDD5-B98F-4964-896E-CDB1BD7D18CD}"/>
              </a:ext>
            </a:extLst>
          </p:cNvPr>
          <p:cNvSpPr txBox="1"/>
          <p:nvPr/>
        </p:nvSpPr>
        <p:spPr>
          <a:xfrm>
            <a:off x="9806304" y="336441"/>
            <a:ext cx="617157"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Legend</a:t>
            </a:r>
          </a:p>
        </p:txBody>
      </p:sp>
      <p:sp>
        <p:nvSpPr>
          <p:cNvPr id="76" name="Rectangle 75">
            <a:extLst>
              <a:ext uri="{FF2B5EF4-FFF2-40B4-BE49-F238E27FC236}">
                <a16:creationId xmlns:a16="http://schemas.microsoft.com/office/drawing/2014/main" id="{A96EDF95-4C2C-4990-9047-255849BD87A8}"/>
              </a:ext>
            </a:extLst>
          </p:cNvPr>
          <p:cNvSpPr/>
          <p:nvPr/>
        </p:nvSpPr>
        <p:spPr bwMode="auto">
          <a:xfrm>
            <a:off x="8461960" y="285629"/>
            <a:ext cx="3399780" cy="1022507"/>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A510301B-5CCC-4E14-B190-8C23D80E7AB6}"/>
              </a:ext>
            </a:extLst>
          </p:cNvPr>
          <p:cNvSpPr/>
          <p:nvPr/>
        </p:nvSpPr>
        <p:spPr bwMode="auto">
          <a:xfrm>
            <a:off x="7434821" y="2001240"/>
            <a:ext cx="3102889" cy="707831"/>
          </a:xfrm>
          <a:prstGeom prst="rect">
            <a:avLst/>
          </a:prstGeom>
          <a:solidFill>
            <a:schemeClr val="bg1"/>
          </a:solidFill>
          <a:ln w="12700" cap="flat" cmpd="sng" algn="ctr">
            <a:solidFill>
              <a:schemeClr val="tx1"/>
            </a:solidFill>
            <a:prstDash val="solid"/>
          </a:ln>
          <a:effectLst>
            <a:outerShdw blurRad="127000" dist="38100" dir="2700000" algn="ctr" rotWithShape="0">
              <a:prstClr val="black">
                <a:alpha val="3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p>
            <a:pPr algn="ctr">
              <a:defRPr/>
            </a:pPr>
            <a:r>
              <a:rPr lang="en-US" sz="1400" b="1" dirty="0">
                <a:solidFill>
                  <a:schemeClr val="tx1"/>
                </a:solidFill>
                <a:latin typeface="Segoe UI" panose="020B0502040204020203" pitchFamily="34" charset="0"/>
                <a:cs typeface="Segoe UI" panose="020B0502040204020203" pitchFamily="34" charset="0"/>
              </a:rPr>
              <a:t>Resource Role Permissions</a:t>
            </a:r>
          </a:p>
          <a:p>
            <a:pPr marL="0" marR="0" lvl="0" indent="0" algn="l" defTabSz="914400" rtl="0" eaLnBrk="1" fontAlgn="base" latinLnBrk="0" hangingPunct="1">
              <a:lnSpc>
                <a:spcPct val="100000"/>
              </a:lnSpc>
              <a:spcBef>
                <a:spcPts val="0"/>
              </a:spcBef>
              <a:buClrTx/>
              <a:buSzTx/>
              <a:buFontTx/>
              <a:buNone/>
              <a:tabLst/>
              <a:defRPr/>
            </a:pPr>
            <a:r>
              <a:rPr kumimoji="0" lang="en-US" sz="110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Assigned via segment </a:t>
            </a:r>
            <a:r>
              <a:rPr lang="en-US" sz="1100" i="1" dirty="0">
                <a:gradFill>
                  <a:gsLst>
                    <a:gs pos="1250">
                      <a:srgbClr val="1A1A1A"/>
                    </a:gs>
                    <a:gs pos="100000">
                      <a:srgbClr val="1A1A1A"/>
                    </a:gs>
                  </a:gsLst>
                  <a:lin ang="5400000" scaled="0"/>
                </a:gradFill>
                <a:latin typeface="Segoe UI"/>
                <a:cs typeface="Segoe UI" panose="020B0502040204020203" pitchFamily="34" charset="0"/>
              </a:rPr>
              <a:t>management group to support Autonomous DevOps model</a:t>
            </a:r>
            <a:endParaRPr kumimoji="0" lang="en-US" sz="110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endParaRPr>
          </a:p>
        </p:txBody>
      </p:sp>
      <p:cxnSp>
        <p:nvCxnSpPr>
          <p:cNvPr id="79" name="Straight Arrow Connector 78">
            <a:extLst>
              <a:ext uri="{FF2B5EF4-FFF2-40B4-BE49-F238E27FC236}">
                <a16:creationId xmlns:a16="http://schemas.microsoft.com/office/drawing/2014/main" id="{4D558314-2469-4F3C-B071-8127B3943B8F}"/>
              </a:ext>
            </a:extLst>
          </p:cNvPr>
          <p:cNvCxnSpPr/>
          <p:nvPr/>
        </p:nvCxnSpPr>
        <p:spPr>
          <a:xfrm>
            <a:off x="7921742" y="2709071"/>
            <a:ext cx="0" cy="315774"/>
          </a:xfrm>
          <a:prstGeom prst="straightConnector1">
            <a:avLst/>
          </a:prstGeom>
          <a:ln w="53975">
            <a:solidFill>
              <a:schemeClr val="tx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BCC79A1D-E748-46CF-A2F8-2BE3F32F7660}"/>
              </a:ext>
            </a:extLst>
          </p:cNvPr>
          <p:cNvSpPr/>
          <p:nvPr/>
        </p:nvSpPr>
        <p:spPr bwMode="auto">
          <a:xfrm>
            <a:off x="8342957" y="5374587"/>
            <a:ext cx="1062795" cy="369138"/>
          </a:xfrm>
          <a:prstGeom prst="rect">
            <a:avLst/>
          </a:prstGeom>
          <a:solidFill>
            <a:srgbClr val="C3E5FF"/>
          </a:solidFill>
          <a:ln w="190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chemeClr val="accent2"/>
                    </a:gs>
                    <a:gs pos="100000">
                      <a:schemeClr val="accent2"/>
                    </a:gs>
                  </a:gsLst>
                  <a:lin ang="5400000" scaled="1"/>
                </a:gradFill>
                <a:latin typeface="Segoe UI Semibold"/>
                <a:cs typeface="Segoe UI" pitchFamily="34" charset="0"/>
              </a:rPr>
              <a:t>Contributor</a:t>
            </a:r>
            <a:br>
              <a:rPr lang="en-US" sz="1000" dirty="0">
                <a:gradFill>
                  <a:gsLst>
                    <a:gs pos="0">
                      <a:schemeClr val="accent2"/>
                    </a:gs>
                    <a:gs pos="100000">
                      <a:schemeClr val="accent2"/>
                    </a:gs>
                  </a:gsLst>
                  <a:lin ang="5400000" scaled="1"/>
                </a:gradFill>
                <a:latin typeface="Segoe UI Semibold"/>
                <a:cs typeface="Segoe UI" pitchFamily="34" charset="0"/>
              </a:rPr>
            </a:br>
            <a:r>
              <a:rPr lang="en-US" sz="1000" dirty="0">
                <a:gradFill>
                  <a:gsLst>
                    <a:gs pos="0">
                      <a:schemeClr val="accent2"/>
                    </a:gs>
                    <a:gs pos="100000">
                      <a:schemeClr val="accent2"/>
                    </a:gs>
                  </a:gsLst>
                  <a:lin ang="5400000" scaled="1"/>
                </a:gradFill>
                <a:latin typeface="Segoe UI Semibold"/>
                <a:cs typeface="Segoe UI" pitchFamily="34" charset="0"/>
              </a:rPr>
              <a:t> or Owner</a:t>
            </a:r>
          </a:p>
        </p:txBody>
      </p:sp>
      <p:sp>
        <p:nvSpPr>
          <p:cNvPr id="72" name="Rectangle: Rounded Corners 71">
            <a:extLst>
              <a:ext uri="{FF2B5EF4-FFF2-40B4-BE49-F238E27FC236}">
                <a16:creationId xmlns:a16="http://schemas.microsoft.com/office/drawing/2014/main" id="{CFB99779-FCB3-441B-B44A-DBB3C99B9B6B}"/>
              </a:ext>
            </a:extLst>
          </p:cNvPr>
          <p:cNvSpPr/>
          <p:nvPr/>
        </p:nvSpPr>
        <p:spPr bwMode="auto">
          <a:xfrm>
            <a:off x="2638820" y="1528219"/>
            <a:ext cx="4443418" cy="590925"/>
          </a:xfrm>
          <a:prstGeom prst="roundRect">
            <a:avLst>
              <a:gd name="adj" fmla="val 0"/>
            </a:avLst>
          </a:prstGeom>
          <a:solidFill>
            <a:schemeClr val="accent1">
              <a:lumMod val="7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0">
                      <a:schemeClr val="bg1"/>
                    </a:gs>
                    <a:gs pos="100000">
                      <a:schemeClr val="bg1"/>
                    </a:gs>
                  </a:gsLst>
                  <a:lin ang="5400000" scaled="1"/>
                </a:gradFill>
                <a:effectLst/>
                <a:uLnTx/>
                <a:uFillTx/>
                <a:latin typeface="Segoe UI" panose="020B0502040204020203" pitchFamily="34" charset="0"/>
                <a:ea typeface="+mn-ea"/>
                <a:cs typeface="Segoe UI" panose="020B0502040204020203" pitchFamily="34" charset="0"/>
              </a:rPr>
              <a:t>Enterprise Role Permissions</a:t>
            </a:r>
          </a:p>
          <a:p>
            <a:pPr lvl="0" algn="ctr">
              <a:defRPr/>
            </a:pPr>
            <a:r>
              <a:rPr lang="en-US" sz="1400" i="1" dirty="0">
                <a:gradFill>
                  <a:gsLst>
                    <a:gs pos="0">
                      <a:schemeClr val="bg1"/>
                    </a:gs>
                    <a:gs pos="100000">
                      <a:schemeClr val="bg1"/>
                    </a:gs>
                  </a:gsLst>
                  <a:lin ang="5400000" scaled="1"/>
                </a:gradFill>
                <a:latin typeface="Segoe UI" panose="020B0502040204020203" pitchFamily="34" charset="0"/>
                <a:cs typeface="Segoe UI" panose="020B0502040204020203" pitchFamily="34" charset="0"/>
              </a:rPr>
              <a:t>via Management Group (Root or Segment)</a:t>
            </a:r>
            <a:endParaRPr kumimoji="0" lang="en-US" sz="1400" i="1" u="none" strike="noStrike" kern="1200" cap="none" spc="0" normalizeH="0" baseline="0" noProof="0" dirty="0">
              <a:ln>
                <a:noFill/>
              </a:ln>
              <a:gradFill>
                <a:gsLst>
                  <a:gs pos="0">
                    <a:schemeClr val="bg1"/>
                  </a:gs>
                  <a:gs pos="100000">
                    <a:schemeClr val="bg1"/>
                  </a:gs>
                </a:gsLst>
                <a:lin ang="5400000" scaled="1"/>
              </a:gradFill>
              <a:effectLst/>
              <a:uLnTx/>
              <a:uFillTx/>
              <a:latin typeface="Segoe UI Semibold"/>
              <a:ea typeface="+mn-ea"/>
              <a:cs typeface="Segoe UI" panose="020B0502040204020203" pitchFamily="34" charset="0"/>
            </a:endParaRPr>
          </a:p>
        </p:txBody>
      </p:sp>
      <p:sp>
        <p:nvSpPr>
          <p:cNvPr id="73" name="Rectangle: Rounded Corners 72">
            <a:extLst>
              <a:ext uri="{FF2B5EF4-FFF2-40B4-BE49-F238E27FC236}">
                <a16:creationId xmlns:a16="http://schemas.microsoft.com/office/drawing/2014/main" id="{FD8E0273-2BD7-4E21-AE28-8A6546DD9525}"/>
              </a:ext>
            </a:extLst>
          </p:cNvPr>
          <p:cNvSpPr/>
          <p:nvPr/>
        </p:nvSpPr>
        <p:spPr bwMode="auto">
          <a:xfrm>
            <a:off x="4677635" y="2437889"/>
            <a:ext cx="914400" cy="4002601"/>
          </a:xfrm>
          <a:prstGeom prst="roundRect">
            <a:avLst>
              <a:gd name="adj" fmla="val 5317"/>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0" rtlCol="0" anchor="t" anchorCtr="0"/>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gradFill>
                  <a:gsLst>
                    <a:gs pos="0">
                      <a:schemeClr val="accent2"/>
                    </a:gs>
                    <a:gs pos="100000">
                      <a:schemeClr val="accent2"/>
                    </a:gs>
                  </a:gsLst>
                  <a:lin ang="5400000" scaled="1"/>
                </a:gradFill>
                <a:effectLst/>
                <a:uLnTx/>
                <a:uFillTx/>
                <a:latin typeface="Segoe UI"/>
                <a:ea typeface="+mn-ea"/>
                <a:cs typeface="Segoe UI" pitchFamily="34" charset="0"/>
              </a:rPr>
              <a:t>IT Operations</a:t>
            </a:r>
          </a:p>
          <a:p>
            <a:pPr marL="0" marR="0" lvl="0" indent="0" algn="ctr" defTabSz="932472" rtl="0" eaLnBrk="1" fontAlgn="base" latinLnBrk="0" hangingPunct="1">
              <a:lnSpc>
                <a:spcPct val="100000"/>
              </a:lnSpc>
              <a:spcBef>
                <a:spcPct val="0"/>
              </a:spcBef>
              <a:spcAft>
                <a:spcPct val="0"/>
              </a:spcAft>
              <a:buClrTx/>
              <a:buSzTx/>
              <a:buFontTx/>
              <a:buNone/>
              <a:tabLst/>
              <a:defRPr/>
            </a:pPr>
            <a:endParaRPr lang="en-US" sz="1000" b="1" dirty="0">
              <a:gradFill>
                <a:gsLst>
                  <a:gs pos="0">
                    <a:schemeClr val="accent2"/>
                  </a:gs>
                  <a:gs pos="100000">
                    <a:schemeClr val="accent2"/>
                  </a:gs>
                </a:gsLst>
                <a:lin ang="5400000" scaled="1"/>
              </a:gradFill>
              <a:latin typeface="Segoe UI"/>
              <a:cs typeface="Segoe UI" pitchFamily="34" charset="0"/>
            </a:endParaRPr>
          </a:p>
          <a:p>
            <a:pPr algn="ctr" defTabSz="932472" fontAlgn="base">
              <a:spcBef>
                <a:spcPct val="0"/>
              </a:spcBef>
              <a:spcAft>
                <a:spcPct val="0"/>
              </a:spcAft>
              <a:defRPr/>
            </a:pPr>
            <a:r>
              <a:rPr lang="en-US" sz="1000" i="1" dirty="0">
                <a:gradFill>
                  <a:gsLst>
                    <a:gs pos="0">
                      <a:schemeClr val="accent2"/>
                    </a:gs>
                    <a:gs pos="100000">
                      <a:schemeClr val="accent2"/>
                    </a:gs>
                  </a:gsLst>
                  <a:lin ang="5400000" scaled="1"/>
                </a:gradFill>
                <a:latin typeface="Segoe UI"/>
                <a:cs typeface="Segoe UI" pitchFamily="34" charset="0"/>
              </a:rPr>
              <a:t>Contributor</a:t>
            </a:r>
            <a:br>
              <a:rPr lang="en-US" sz="1000" i="1" dirty="0">
                <a:gradFill>
                  <a:gsLst>
                    <a:gs pos="0">
                      <a:schemeClr val="accent2"/>
                    </a:gs>
                    <a:gs pos="100000">
                      <a:schemeClr val="accent2"/>
                    </a:gs>
                  </a:gsLst>
                  <a:lin ang="5400000" scaled="1"/>
                </a:gradFill>
                <a:latin typeface="Segoe UI"/>
                <a:cs typeface="Segoe UI" pitchFamily="34" charset="0"/>
              </a:rPr>
            </a:br>
            <a:r>
              <a:rPr lang="en-US" sz="1000" i="1" dirty="0">
                <a:gradFill>
                  <a:gsLst>
                    <a:gs pos="0">
                      <a:schemeClr val="accent2"/>
                    </a:gs>
                    <a:gs pos="100000">
                      <a:schemeClr val="accent2"/>
                    </a:gs>
                  </a:gsLst>
                  <a:lin ang="5400000" scaled="1"/>
                </a:gradFill>
                <a:latin typeface="Segoe UI"/>
                <a:cs typeface="Segoe UI" pitchFamily="34" charset="0"/>
              </a:rPr>
              <a:t> or Owner</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chemeClr val="accent2"/>
                  </a:gs>
                  <a:gs pos="100000">
                    <a:schemeClr val="accent2"/>
                  </a:gs>
                </a:gsLst>
                <a:lin ang="5400000" scaled="1"/>
              </a:gradFill>
              <a:effectLst/>
              <a:uLnTx/>
              <a:uFillTx/>
              <a:latin typeface="Segoe UI"/>
              <a:ea typeface="+mn-ea"/>
              <a:cs typeface="Segoe UI" pitchFamily="34" charset="0"/>
            </a:endParaRPr>
          </a:p>
        </p:txBody>
      </p:sp>
      <p:grpSp>
        <p:nvGrpSpPr>
          <p:cNvPr id="74" name="Group 73">
            <a:extLst>
              <a:ext uri="{FF2B5EF4-FFF2-40B4-BE49-F238E27FC236}">
                <a16:creationId xmlns:a16="http://schemas.microsoft.com/office/drawing/2014/main" id="{C7D1FC30-CD52-494F-8FE2-1C29FD17B342}"/>
              </a:ext>
            </a:extLst>
          </p:cNvPr>
          <p:cNvGrpSpPr/>
          <p:nvPr/>
        </p:nvGrpSpPr>
        <p:grpSpPr>
          <a:xfrm>
            <a:off x="2638819" y="2437889"/>
            <a:ext cx="914400" cy="4002601"/>
            <a:chOff x="3065472" y="2301167"/>
            <a:chExt cx="914400" cy="4339598"/>
          </a:xfrm>
          <a:solidFill>
            <a:schemeClr val="accent1">
              <a:lumMod val="20000"/>
              <a:lumOff val="80000"/>
            </a:schemeClr>
          </a:solidFill>
        </p:grpSpPr>
        <p:sp>
          <p:nvSpPr>
            <p:cNvPr id="75" name="Rectangle: Rounded Corners 74">
              <a:extLst>
                <a:ext uri="{FF2B5EF4-FFF2-40B4-BE49-F238E27FC236}">
                  <a16:creationId xmlns:a16="http://schemas.microsoft.com/office/drawing/2014/main" id="{9D3BE736-F7D6-4B6C-8F11-D7C6AFD94A4D}"/>
                </a:ext>
              </a:extLst>
            </p:cNvPr>
            <p:cNvSpPr/>
            <p:nvPr/>
          </p:nvSpPr>
          <p:spPr bwMode="auto">
            <a:xfrm>
              <a:off x="3065472" y="2301167"/>
              <a:ext cx="914400" cy="4339598"/>
            </a:xfrm>
            <a:prstGeom prst="roundRect">
              <a:avLst>
                <a:gd name="adj" fmla="val 5675"/>
              </a:avLst>
            </a:prstGeom>
            <a:grp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0" rtlCol="0" anchor="t" anchorCtr="0"/>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gradFill>
                    <a:gsLst>
                      <a:gs pos="0">
                        <a:schemeClr val="accent2"/>
                      </a:gs>
                      <a:gs pos="100000">
                        <a:schemeClr val="accent2"/>
                      </a:gs>
                    </a:gsLst>
                    <a:lin ang="5400000" scaled="1"/>
                  </a:gradFill>
                  <a:effectLst/>
                  <a:uLnTx/>
                  <a:uFillTx/>
                  <a:latin typeface="Segoe UI"/>
                  <a:ea typeface="+mn-ea"/>
                  <a:cs typeface="Segoe UI" pitchFamily="34" charset="0"/>
                </a:rPr>
                <a:t>Security Visibility</a:t>
              </a:r>
              <a:endParaRPr lang="en-US" sz="1000" b="1" dirty="0">
                <a:gradFill>
                  <a:gsLst>
                    <a:gs pos="0">
                      <a:schemeClr val="accent2"/>
                    </a:gs>
                    <a:gs pos="100000">
                      <a:schemeClr val="accent2"/>
                    </a:gs>
                  </a:gsLst>
                  <a:lin ang="5400000" scaled="1"/>
                </a:gradFill>
                <a:latin typeface="Segoe UI"/>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chemeClr val="accent2"/>
                    </a:gs>
                    <a:gs pos="100000">
                      <a:schemeClr val="accent2"/>
                    </a:gs>
                  </a:gsLst>
                  <a:lin ang="5400000" scaled="1"/>
                </a:gradFill>
                <a:effectLst/>
                <a:uLnTx/>
                <a:uFillTx/>
                <a:latin typeface="Segoe UI"/>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i="1" u="none" strike="noStrike" kern="1200" cap="none" spc="0" normalizeH="0" baseline="0" noProof="0" dirty="0">
                  <a:ln>
                    <a:noFill/>
                  </a:ln>
                  <a:gradFill>
                    <a:gsLst>
                      <a:gs pos="0">
                        <a:schemeClr val="accent2"/>
                      </a:gs>
                      <a:gs pos="100000">
                        <a:schemeClr val="accent2"/>
                      </a:gs>
                    </a:gsLst>
                    <a:lin ang="5400000" scaled="1"/>
                  </a:gradFill>
                  <a:effectLst/>
                  <a:uLnTx/>
                  <a:uFillTx/>
                  <a:latin typeface="Segoe UI"/>
                  <a:ea typeface="+mn-ea"/>
                  <a:cs typeface="Segoe UI" pitchFamily="34" charset="0"/>
                </a:rPr>
                <a:t>Security Readers</a:t>
              </a:r>
            </a:p>
          </p:txBody>
        </p:sp>
        <p:pic>
          <p:nvPicPr>
            <p:cNvPr id="77" name="Graphic 76">
              <a:extLst>
                <a:ext uri="{FF2B5EF4-FFF2-40B4-BE49-F238E27FC236}">
                  <a16:creationId xmlns:a16="http://schemas.microsoft.com/office/drawing/2014/main" id="{AB37B0E7-4EE0-4487-9ABF-CA129E8651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86029" y="2575751"/>
              <a:ext cx="648800" cy="223724"/>
            </a:xfrm>
            <a:prstGeom prst="rect">
              <a:avLst/>
            </a:prstGeom>
          </p:spPr>
        </p:pic>
      </p:grpSp>
      <p:cxnSp>
        <p:nvCxnSpPr>
          <p:cNvPr id="78" name="Straight Arrow Connector 77">
            <a:extLst>
              <a:ext uri="{FF2B5EF4-FFF2-40B4-BE49-F238E27FC236}">
                <a16:creationId xmlns:a16="http://schemas.microsoft.com/office/drawing/2014/main" id="{4EC411B4-23B2-4D5F-8841-6A4DC3B81D35}"/>
              </a:ext>
            </a:extLst>
          </p:cNvPr>
          <p:cNvCxnSpPr>
            <a:endCxn id="75" idx="0"/>
          </p:cNvCxnSpPr>
          <p:nvPr/>
        </p:nvCxnSpPr>
        <p:spPr>
          <a:xfrm>
            <a:off x="3096019" y="2122115"/>
            <a:ext cx="0" cy="315774"/>
          </a:xfrm>
          <a:prstGeom prst="straightConnector1">
            <a:avLst/>
          </a:prstGeom>
          <a:ln w="53975">
            <a:solidFill>
              <a:schemeClr val="accent1">
                <a:lumMod val="75000"/>
              </a:schemeClr>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1AA255B-9E0A-4B37-A5C9-513514BC45BF}"/>
              </a:ext>
            </a:extLst>
          </p:cNvPr>
          <p:cNvCxnSpPr/>
          <p:nvPr/>
        </p:nvCxnSpPr>
        <p:spPr>
          <a:xfrm>
            <a:off x="4117565" y="2107099"/>
            <a:ext cx="0" cy="315774"/>
          </a:xfrm>
          <a:prstGeom prst="straightConnector1">
            <a:avLst/>
          </a:prstGeom>
          <a:ln w="53975">
            <a:solidFill>
              <a:schemeClr val="accent1">
                <a:lumMod val="75000"/>
              </a:schemeClr>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C9B76B58-6AE8-499C-983D-F9809CA208F2}"/>
              </a:ext>
            </a:extLst>
          </p:cNvPr>
          <p:cNvCxnSpPr/>
          <p:nvPr/>
        </p:nvCxnSpPr>
        <p:spPr>
          <a:xfrm>
            <a:off x="5118270" y="2122115"/>
            <a:ext cx="0" cy="315774"/>
          </a:xfrm>
          <a:prstGeom prst="straightConnector1">
            <a:avLst/>
          </a:prstGeom>
          <a:ln w="53975">
            <a:solidFill>
              <a:srgbClr val="005A9F"/>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1C0EACFE-DE84-4919-82F1-06F0B09CF576}"/>
              </a:ext>
            </a:extLst>
          </p:cNvPr>
          <p:cNvSpPr/>
          <p:nvPr/>
        </p:nvSpPr>
        <p:spPr bwMode="auto">
          <a:xfrm>
            <a:off x="5692033" y="4527592"/>
            <a:ext cx="1390757" cy="369139"/>
          </a:xfrm>
          <a:prstGeom prst="rect">
            <a:avLst/>
          </a:prstGeom>
          <a:solidFill>
            <a:srgbClr val="C3E5FF"/>
          </a:solidFill>
          <a:ln w="190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230188" marR="0" lvl="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chemeClr val="accent2"/>
                    </a:gs>
                    <a:gs pos="100000">
                      <a:schemeClr val="accent2"/>
                    </a:gs>
                  </a:gsLst>
                  <a:lin ang="5400000" scaled="1"/>
                </a:gradFill>
                <a:effectLst/>
                <a:uLnTx/>
                <a:uFillTx/>
                <a:latin typeface="Segoe UI Semibold"/>
                <a:ea typeface="+mn-ea"/>
                <a:cs typeface="Segoe UI" pitchFamily="34" charset="0"/>
              </a:rPr>
              <a:t>Contributor or </a:t>
            </a:r>
            <a:br>
              <a:rPr kumimoji="0" lang="en-US" sz="1000" b="0" i="0" u="none" strike="noStrike" kern="1200" cap="none" spc="0" normalizeH="0" baseline="0" noProof="0" dirty="0">
                <a:ln>
                  <a:noFill/>
                </a:ln>
                <a:gradFill>
                  <a:gsLst>
                    <a:gs pos="0">
                      <a:schemeClr val="accent2"/>
                    </a:gs>
                    <a:gs pos="100000">
                      <a:schemeClr val="accent2"/>
                    </a:gs>
                  </a:gsLst>
                  <a:lin ang="5400000" scaled="1"/>
                </a:gradFill>
                <a:effectLst/>
                <a:uLnTx/>
                <a:uFillTx/>
                <a:latin typeface="Segoe UI Semibold"/>
                <a:ea typeface="+mn-ea"/>
                <a:cs typeface="Segoe UI" pitchFamily="34" charset="0"/>
              </a:rPr>
            </a:br>
            <a:r>
              <a:rPr kumimoji="0" lang="en-US" sz="1000" b="0" i="0" u="none" strike="noStrike" kern="1200" cap="none" spc="0" normalizeH="0" baseline="0" noProof="0" dirty="0">
                <a:ln>
                  <a:noFill/>
                </a:ln>
                <a:gradFill>
                  <a:gsLst>
                    <a:gs pos="0">
                      <a:schemeClr val="accent2"/>
                    </a:gs>
                    <a:gs pos="100000">
                      <a:schemeClr val="accent2"/>
                    </a:gs>
                  </a:gsLst>
                  <a:lin ang="5400000" scaled="1"/>
                </a:gradFill>
                <a:effectLst/>
                <a:uLnTx/>
                <a:uFillTx/>
                <a:latin typeface="Segoe UI Semibold"/>
                <a:ea typeface="+mn-ea"/>
                <a:cs typeface="Segoe UI" pitchFamily="34" charset="0"/>
              </a:rPr>
              <a:t>Owner </a:t>
            </a:r>
            <a:r>
              <a:rPr kumimoji="0" lang="en-US" sz="1000" b="0" i="1" u="none" strike="noStrike" kern="1200" cap="none" spc="0" normalizeH="0" baseline="0" noProof="0" dirty="0">
                <a:ln>
                  <a:noFill/>
                </a:ln>
                <a:gradFill>
                  <a:gsLst>
                    <a:gs pos="0">
                      <a:schemeClr val="accent2"/>
                    </a:gs>
                    <a:gs pos="100000">
                      <a:schemeClr val="accent2"/>
                    </a:gs>
                  </a:gsLst>
                  <a:lin ang="5400000" scaled="1"/>
                </a:gradFill>
                <a:effectLst/>
                <a:uLnTx/>
                <a:uFillTx/>
                <a:latin typeface="Segoe UI Semibold"/>
                <a:ea typeface="+mn-ea"/>
                <a:cs typeface="Segoe UI" pitchFamily="34" charset="0"/>
              </a:rPr>
              <a:t>(Optional)</a:t>
            </a:r>
          </a:p>
        </p:txBody>
      </p:sp>
      <p:pic>
        <p:nvPicPr>
          <p:cNvPr id="83" name="Picture 82">
            <a:extLst>
              <a:ext uri="{FF2B5EF4-FFF2-40B4-BE49-F238E27FC236}">
                <a16:creationId xmlns:a16="http://schemas.microsoft.com/office/drawing/2014/main" id="{A5E05FE4-EC75-40BB-8F2A-61F9F2D8C482}"/>
              </a:ext>
            </a:extLst>
          </p:cNvPr>
          <p:cNvPicPr>
            <a:picLocks noChangeAspect="1"/>
          </p:cNvPicPr>
          <p:nvPr/>
        </p:nvPicPr>
        <p:blipFill>
          <a:blip r:embed="rId5"/>
          <a:stretch>
            <a:fillRect/>
          </a:stretch>
        </p:blipFill>
        <p:spPr>
          <a:xfrm>
            <a:off x="5786405" y="4638827"/>
            <a:ext cx="154907" cy="154907"/>
          </a:xfrm>
          <a:prstGeom prst="rect">
            <a:avLst/>
          </a:prstGeom>
        </p:spPr>
      </p:pic>
      <p:pic>
        <p:nvPicPr>
          <p:cNvPr id="84" name="Graphic 83" descr="Network">
            <a:extLst>
              <a:ext uri="{FF2B5EF4-FFF2-40B4-BE49-F238E27FC236}">
                <a16:creationId xmlns:a16="http://schemas.microsoft.com/office/drawing/2014/main" id="{B97024A1-2953-49DB-92EC-414ABD54E0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98513" y="2467736"/>
            <a:ext cx="577798" cy="577798"/>
          </a:xfrm>
          <a:prstGeom prst="rect">
            <a:avLst/>
          </a:prstGeom>
        </p:spPr>
      </p:pic>
      <p:pic>
        <p:nvPicPr>
          <p:cNvPr id="85" name="Graphic 84">
            <a:extLst>
              <a:ext uri="{FF2B5EF4-FFF2-40B4-BE49-F238E27FC236}">
                <a16:creationId xmlns:a16="http://schemas.microsoft.com/office/drawing/2014/main" id="{9C733CE8-4960-43C6-9017-792B1549891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8009705" flipH="1">
            <a:off x="5102374" y="2626823"/>
            <a:ext cx="58329" cy="445640"/>
          </a:xfrm>
          <a:prstGeom prst="rect">
            <a:avLst/>
          </a:prstGeom>
        </p:spPr>
      </p:pic>
      <p:sp>
        <p:nvSpPr>
          <p:cNvPr id="86" name="Rectangle: Rounded Corners 85">
            <a:extLst>
              <a:ext uri="{FF2B5EF4-FFF2-40B4-BE49-F238E27FC236}">
                <a16:creationId xmlns:a16="http://schemas.microsoft.com/office/drawing/2014/main" id="{EF0058CC-1797-4F84-8180-24DA86BA3710}"/>
              </a:ext>
            </a:extLst>
          </p:cNvPr>
          <p:cNvSpPr/>
          <p:nvPr/>
        </p:nvSpPr>
        <p:spPr bwMode="auto">
          <a:xfrm>
            <a:off x="3666011" y="2437889"/>
            <a:ext cx="914400" cy="4002601"/>
          </a:xfrm>
          <a:prstGeom prst="roundRect">
            <a:avLst>
              <a:gd name="adj" fmla="val 5317"/>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640080" rIns="0" rtlCol="0" anchor="t" anchorCtr="0"/>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gradFill>
                  <a:gsLst>
                    <a:gs pos="0">
                      <a:schemeClr val="accent2"/>
                    </a:gs>
                    <a:gs pos="100000">
                      <a:schemeClr val="accent2"/>
                    </a:gs>
                  </a:gsLst>
                  <a:lin ang="5400000" scaled="1"/>
                </a:gradFill>
                <a:effectLst/>
                <a:uLnTx/>
                <a:uFillTx/>
                <a:latin typeface="Segoe UI"/>
                <a:ea typeface="+mn-ea"/>
                <a:cs typeface="Segoe UI" pitchFamily="34" charset="0"/>
              </a:rPr>
              <a:t>Policy Management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lang="en-US" sz="1000" b="1" dirty="0">
              <a:gradFill>
                <a:gsLst>
                  <a:gs pos="0">
                    <a:schemeClr val="accent2"/>
                  </a:gs>
                  <a:gs pos="100000">
                    <a:schemeClr val="accent2"/>
                  </a:gs>
                </a:gsLst>
                <a:lin ang="5400000" scaled="1"/>
              </a:gradFill>
              <a:latin typeface="Segoe UI"/>
              <a:cs typeface="Segoe UI" pitchFamily="34" charset="0"/>
            </a:endParaRPr>
          </a:p>
          <a:p>
            <a:pPr algn="ctr" defTabSz="932472" fontAlgn="base">
              <a:spcBef>
                <a:spcPct val="0"/>
              </a:spcBef>
              <a:spcAft>
                <a:spcPct val="0"/>
              </a:spcAft>
              <a:defRPr/>
            </a:pPr>
            <a:r>
              <a:rPr lang="en-US" sz="1000" i="1" dirty="0">
                <a:gradFill>
                  <a:gsLst>
                    <a:gs pos="0">
                      <a:schemeClr val="accent2"/>
                    </a:gs>
                    <a:gs pos="100000">
                      <a:schemeClr val="accent2"/>
                    </a:gs>
                  </a:gsLst>
                  <a:lin ang="5400000" scaled="1"/>
                </a:gradFill>
                <a:latin typeface="Segoe UI"/>
                <a:cs typeface="Segoe UI" pitchFamily="34" charset="0"/>
              </a:rPr>
              <a:t>Reader </a:t>
            </a:r>
            <a:r>
              <a:rPr lang="en-US" sz="1000" i="1" dirty="0">
                <a:gradFill>
                  <a:gsLst>
                    <a:gs pos="0">
                      <a:schemeClr val="accent2"/>
                    </a:gs>
                    <a:gs pos="100000">
                      <a:schemeClr val="accent2"/>
                    </a:gs>
                  </a:gsLst>
                  <a:lin ang="5400000" scaled="1"/>
                </a:gradFill>
                <a:latin typeface="Segoe UI"/>
                <a:cs typeface="Segoe UI" pitchFamily="34" charset="0"/>
                <a:sym typeface="Wingdings" panose="05000000000000000000" pitchFamily="2" charset="2"/>
              </a:rPr>
              <a:t></a:t>
            </a:r>
            <a:r>
              <a:rPr lang="en-US" sz="1000" i="1" dirty="0">
                <a:gradFill>
                  <a:gsLst>
                    <a:gs pos="0">
                      <a:schemeClr val="accent2"/>
                    </a:gs>
                    <a:gs pos="100000">
                      <a:schemeClr val="accent2"/>
                    </a:gs>
                  </a:gsLst>
                  <a:lin ang="5400000" scaled="1"/>
                </a:gradFill>
                <a:latin typeface="Segoe UI"/>
                <a:cs typeface="Segoe UI" pitchFamily="34" charset="0"/>
              </a:rPr>
              <a:t> Contributor</a:t>
            </a:r>
            <a:br>
              <a:rPr lang="en-US" sz="1000" i="1" dirty="0">
                <a:gradFill>
                  <a:gsLst>
                    <a:gs pos="0">
                      <a:schemeClr val="accent2"/>
                    </a:gs>
                    <a:gs pos="100000">
                      <a:schemeClr val="accent2"/>
                    </a:gs>
                  </a:gsLst>
                  <a:lin ang="5400000" scaled="1"/>
                </a:gradFill>
                <a:latin typeface="Segoe UI"/>
                <a:cs typeface="Segoe UI" pitchFamily="34" charset="0"/>
              </a:rPr>
            </a:br>
            <a:endParaRPr lang="en-US" sz="1000" i="1" dirty="0">
              <a:gradFill>
                <a:gsLst>
                  <a:gs pos="0">
                    <a:schemeClr val="accent2"/>
                  </a:gs>
                  <a:gs pos="100000">
                    <a:schemeClr val="accent2"/>
                  </a:gs>
                </a:gsLst>
                <a:lin ang="5400000" scaled="1"/>
              </a:gradFill>
              <a:latin typeface="Segoe UI"/>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chemeClr val="accent2"/>
                  </a:gs>
                  <a:gs pos="100000">
                    <a:schemeClr val="accent2"/>
                  </a:gs>
                </a:gsLst>
                <a:lin ang="5400000" scaled="1"/>
              </a:gradFill>
              <a:effectLst/>
              <a:uLnTx/>
              <a:uFillTx/>
              <a:latin typeface="Segoe UI"/>
              <a:ea typeface="+mn-ea"/>
              <a:cs typeface="Segoe UI" pitchFamily="34" charset="0"/>
            </a:endParaRPr>
          </a:p>
        </p:txBody>
      </p:sp>
      <p:pic>
        <p:nvPicPr>
          <p:cNvPr id="87" name="Graphic 86" descr="Bank">
            <a:extLst>
              <a:ext uri="{FF2B5EF4-FFF2-40B4-BE49-F238E27FC236}">
                <a16:creationId xmlns:a16="http://schemas.microsoft.com/office/drawing/2014/main" id="{61FB5F53-4AD8-43B7-B296-CA0F587BFF8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836021" y="2553735"/>
            <a:ext cx="563088" cy="459080"/>
          </a:xfrm>
          <a:prstGeom prst="rect">
            <a:avLst/>
          </a:prstGeom>
        </p:spPr>
      </p:pic>
      <p:sp>
        <p:nvSpPr>
          <p:cNvPr id="88" name="Rectangle 87">
            <a:extLst>
              <a:ext uri="{FF2B5EF4-FFF2-40B4-BE49-F238E27FC236}">
                <a16:creationId xmlns:a16="http://schemas.microsoft.com/office/drawing/2014/main" id="{F5E7791A-14FA-4109-BBF0-AF793B2CBDC9}"/>
              </a:ext>
            </a:extLst>
          </p:cNvPr>
          <p:cNvSpPr/>
          <p:nvPr/>
        </p:nvSpPr>
        <p:spPr bwMode="auto">
          <a:xfrm>
            <a:off x="3704119" y="4060354"/>
            <a:ext cx="829093" cy="879125"/>
          </a:xfrm>
          <a:prstGeom prst="rect">
            <a:avLst/>
          </a:prstGeom>
          <a:solidFill>
            <a:schemeClr val="bg1"/>
          </a:solidFill>
          <a:ln w="12700" cap="flat" cmpd="sng" algn="ctr">
            <a:solidFill>
              <a:schemeClr val="tx1"/>
            </a:solidFill>
            <a:prstDash val="solid"/>
          </a:ln>
          <a:effectLst>
            <a:outerShdw blurRad="127000" dist="38100" dir="2700000" algn="ctr" rotWithShape="0">
              <a:prstClr val="black">
                <a:alpha val="30000"/>
              </a:prstClr>
            </a:outerShdw>
          </a:effectLst>
        </p:spPr>
        <p:style>
          <a:lnRef idx="2">
            <a:schemeClr val="accent2"/>
          </a:lnRef>
          <a:fillRef idx="1">
            <a:schemeClr val="lt1"/>
          </a:fillRef>
          <a:effectRef idx="0">
            <a:schemeClr val="accent2"/>
          </a:effectRef>
          <a:fontRef idx="minor">
            <a:schemeClr val="dk1"/>
          </a:fontRef>
        </p:style>
        <p:txBody>
          <a:bodyPr vert="horz" wrap="square" lIns="91440" tIns="274320" rIns="91440" bIns="274320" rtlCol="0" anchor="ctr">
            <a:noAutofit/>
          </a:bodyPr>
          <a:lstStyle/>
          <a:p>
            <a:pPr algn="ctr" fontAlgn="base">
              <a:spcBef>
                <a:spcPts val="600"/>
              </a:spcBef>
              <a:defRPr/>
            </a:pPr>
            <a:r>
              <a:rPr lang="en-US" sz="800" i="1" dirty="0">
                <a:gradFill>
                  <a:gsLst>
                    <a:gs pos="1250">
                      <a:srgbClr val="1A1A1A"/>
                    </a:gs>
                    <a:gs pos="100000">
                      <a:srgbClr val="1A1A1A"/>
                    </a:gs>
                  </a:gsLst>
                  <a:lin ang="5400000" scaled="0"/>
                </a:gradFill>
                <a:cs typeface="Segoe UI" panose="020B0502040204020203" pitchFamily="34" charset="0"/>
              </a:rPr>
              <a:t>Policy typically matures over time from audit to enforcement</a:t>
            </a:r>
            <a:endParaRPr kumimoji="0" lang="en-US" sz="80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endParaRPr>
          </a:p>
        </p:txBody>
      </p:sp>
      <p:cxnSp>
        <p:nvCxnSpPr>
          <p:cNvPr id="89" name="Straight Arrow Connector 88">
            <a:extLst>
              <a:ext uri="{FF2B5EF4-FFF2-40B4-BE49-F238E27FC236}">
                <a16:creationId xmlns:a16="http://schemas.microsoft.com/office/drawing/2014/main" id="{309B3F02-2FD8-43B4-94C1-08BF2DF9DA09}"/>
              </a:ext>
            </a:extLst>
          </p:cNvPr>
          <p:cNvCxnSpPr/>
          <p:nvPr/>
        </p:nvCxnSpPr>
        <p:spPr>
          <a:xfrm>
            <a:off x="6387412" y="2122115"/>
            <a:ext cx="0" cy="315774"/>
          </a:xfrm>
          <a:prstGeom prst="straightConnector1">
            <a:avLst/>
          </a:prstGeom>
          <a:ln w="53975">
            <a:solidFill>
              <a:srgbClr val="005A9F"/>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D31FD07E-8DD9-42EC-9878-5AA2A692098F}"/>
              </a:ext>
            </a:extLst>
          </p:cNvPr>
          <p:cNvSpPr/>
          <p:nvPr/>
        </p:nvSpPr>
        <p:spPr bwMode="auto">
          <a:xfrm>
            <a:off x="4692442" y="4060354"/>
            <a:ext cx="878192" cy="879125"/>
          </a:xfrm>
          <a:prstGeom prst="rect">
            <a:avLst/>
          </a:prstGeom>
          <a:solidFill>
            <a:schemeClr val="bg1"/>
          </a:solidFill>
          <a:ln w="12700" cap="flat" cmpd="sng" algn="ctr">
            <a:solidFill>
              <a:schemeClr val="tx1"/>
            </a:solidFill>
            <a:prstDash val="solid"/>
          </a:ln>
          <a:effectLst>
            <a:outerShdw blurRad="127000" dist="38100" dir="2700000" algn="ctr" rotWithShape="0">
              <a:prstClr val="black">
                <a:alpha val="30000"/>
              </a:prstClr>
            </a:outerShdw>
          </a:effectLst>
        </p:spPr>
        <p:style>
          <a:lnRef idx="2">
            <a:schemeClr val="accent2"/>
          </a:lnRef>
          <a:fillRef idx="1">
            <a:schemeClr val="lt1"/>
          </a:fillRef>
          <a:effectRef idx="0">
            <a:schemeClr val="accent2"/>
          </a:effectRef>
          <a:fontRef idx="minor">
            <a:schemeClr val="dk1"/>
          </a:fontRef>
        </p:style>
        <p:txBody>
          <a:bodyPr vert="horz" wrap="square" lIns="0" tIns="274320" rIns="0" bIns="274320" rtlCol="0" anchor="ctr">
            <a:noAutofit/>
          </a:bodyPr>
          <a:lstStyle/>
          <a:p>
            <a:pPr algn="ctr">
              <a:defRPr/>
            </a:pPr>
            <a:r>
              <a:rPr lang="en-US" sz="800" b="1" i="1" dirty="0">
                <a:solidFill>
                  <a:schemeClr val="tx1"/>
                </a:solidFill>
                <a:latin typeface="Segoe UI" panose="020B0502040204020203" pitchFamily="34" charset="0"/>
                <a:cs typeface="Segoe UI" panose="020B0502040204020203" pitchFamily="34" charset="0"/>
              </a:rPr>
              <a:t>Segment Model Variations </a:t>
            </a:r>
          </a:p>
          <a:p>
            <a:pPr marL="114300" marR="0" lvl="0" indent="-57150" algn="l" defTabSz="914400" rtl="0" eaLnBrk="1" fontAlgn="base" latinLnBrk="0" hangingPunct="1">
              <a:lnSpc>
                <a:spcPct val="100000"/>
              </a:lnSpc>
              <a:spcBef>
                <a:spcPts val="0"/>
              </a:spcBef>
              <a:buClrTx/>
              <a:buSzTx/>
              <a:buFont typeface="Arial" panose="020B0604020202020204" pitchFamily="34" charset="0"/>
              <a:buChar char="•"/>
              <a:tabLst/>
              <a:defRPr/>
            </a:pPr>
            <a:r>
              <a:rPr kumimoji="0" lang="en-US" sz="700" b="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Central IT </a:t>
            </a:r>
          </a:p>
          <a:p>
            <a:pPr marL="114300" marR="0" lvl="0" indent="-57150" algn="l" defTabSz="914400" rtl="0" eaLnBrk="1" fontAlgn="base" latinLnBrk="0" hangingPunct="1">
              <a:lnSpc>
                <a:spcPct val="100000"/>
              </a:lnSpc>
              <a:spcBef>
                <a:spcPts val="0"/>
              </a:spcBef>
              <a:buClrTx/>
              <a:buSzTx/>
              <a:buFont typeface="Arial" panose="020B0604020202020204" pitchFamily="34" charset="0"/>
              <a:buChar char="•"/>
              <a:tabLst/>
              <a:defRPr/>
            </a:pPr>
            <a:r>
              <a:rPr kumimoji="0" lang="en-US" sz="700" b="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Business</a:t>
            </a:r>
            <a:r>
              <a:rPr lang="en-US" sz="700" b="1" dirty="0">
                <a:gradFill>
                  <a:gsLst>
                    <a:gs pos="1250">
                      <a:srgbClr val="1A1A1A"/>
                    </a:gs>
                    <a:gs pos="100000">
                      <a:srgbClr val="1A1A1A"/>
                    </a:gs>
                  </a:gsLst>
                  <a:lin ang="5400000" scaled="0"/>
                </a:gradFill>
                <a:latin typeface="Segoe UI"/>
                <a:cs typeface="Segoe UI" panose="020B0502040204020203" pitchFamily="34" charset="0"/>
              </a:rPr>
              <a:t>s Unit IT</a:t>
            </a:r>
          </a:p>
          <a:p>
            <a:pPr marL="114300" marR="0" lvl="0" indent="-57150" algn="l" defTabSz="914400" rtl="0" eaLnBrk="1" fontAlgn="base" latinLnBrk="0" hangingPunct="1">
              <a:lnSpc>
                <a:spcPct val="100000"/>
              </a:lnSpc>
              <a:spcBef>
                <a:spcPts val="0"/>
              </a:spcBef>
              <a:buClrTx/>
              <a:buSzTx/>
              <a:buFont typeface="Arial" panose="020B0604020202020204" pitchFamily="34" charset="0"/>
              <a:buChar char="•"/>
              <a:tabLst/>
              <a:defRPr/>
            </a:pPr>
            <a:r>
              <a:rPr kumimoji="0" lang="en-US" sz="700" b="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None (app admins only)</a:t>
            </a:r>
            <a:endParaRPr kumimoji="0" lang="en-US" sz="700" b="1" u="none" strike="noStrike" kern="1200" cap="none" spc="0" normalizeH="0" baseline="0" noProof="0" dirty="0">
              <a:ln>
                <a:noFill/>
              </a:ln>
              <a:gradFill>
                <a:gsLst>
                  <a:gs pos="1250">
                    <a:srgbClr val="1A1A1A"/>
                  </a:gs>
                  <a:gs pos="100000">
                    <a:srgbClr val="1A1A1A"/>
                  </a:gs>
                </a:gsLst>
                <a:lin ang="5400000" scaled="0"/>
              </a:gradFill>
              <a:effectLst/>
              <a:highlight>
                <a:srgbClr val="FFFF00"/>
              </a:highlight>
              <a:uLnTx/>
              <a:uFillTx/>
              <a:latin typeface="Segoe UI"/>
              <a:ea typeface="+mn-ea"/>
              <a:cs typeface="Segoe UI" panose="020B0502040204020203" pitchFamily="34" charset="0"/>
            </a:endParaRPr>
          </a:p>
        </p:txBody>
      </p:sp>
      <p:grpSp>
        <p:nvGrpSpPr>
          <p:cNvPr id="90" name="Group 89">
            <a:extLst>
              <a:ext uri="{FF2B5EF4-FFF2-40B4-BE49-F238E27FC236}">
                <a16:creationId xmlns:a16="http://schemas.microsoft.com/office/drawing/2014/main" id="{986E835E-9AA2-4567-B072-DE8D45281023}"/>
              </a:ext>
            </a:extLst>
          </p:cNvPr>
          <p:cNvGrpSpPr/>
          <p:nvPr/>
        </p:nvGrpSpPr>
        <p:grpSpPr>
          <a:xfrm>
            <a:off x="10064945" y="3518119"/>
            <a:ext cx="1389651" cy="3003439"/>
            <a:chOff x="7010804" y="2283639"/>
            <a:chExt cx="1243584" cy="3003439"/>
          </a:xfrm>
        </p:grpSpPr>
        <p:sp>
          <p:nvSpPr>
            <p:cNvPr id="91" name="Rectangle: Rounded Corners 90">
              <a:extLst>
                <a:ext uri="{FF2B5EF4-FFF2-40B4-BE49-F238E27FC236}">
                  <a16:creationId xmlns:a16="http://schemas.microsoft.com/office/drawing/2014/main" id="{2BB16961-CFE6-4ECB-82DB-F00230AFCCA0}"/>
                </a:ext>
              </a:extLst>
            </p:cNvPr>
            <p:cNvSpPr/>
            <p:nvPr/>
          </p:nvSpPr>
          <p:spPr bwMode="auto">
            <a:xfrm>
              <a:off x="7010804" y="2283639"/>
              <a:ext cx="1243584" cy="3003439"/>
            </a:xfrm>
            <a:prstGeom prst="roundRect">
              <a:avLst>
                <a:gd name="adj" fmla="val 4291"/>
              </a:avLst>
            </a:prstGeom>
            <a:solidFill>
              <a:srgbClr val="FFFBA3"/>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146304" numCol="1" spcCol="0" rtlCol="0" fromWordArt="0" anchor="t" anchorCtr="0" forceAA="0" compatLnSpc="1">
              <a:prstTxWarp prst="textNoShape">
                <a:avLst/>
              </a:prstTxWarp>
              <a:noAutofit/>
            </a:bodyPr>
            <a:lstStyle/>
            <a:p>
              <a:pPr lvl="0" algn="ctr" defTabSz="932472" fontAlgn="base">
                <a:spcBef>
                  <a:spcPct val="0"/>
                </a:spcBef>
                <a:spcAft>
                  <a:spcPct val="0"/>
                </a:spcAft>
                <a:defRPr/>
              </a:pPr>
              <a:r>
                <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t>Service Admin </a:t>
              </a:r>
              <a:br>
                <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br>
              <a:r>
                <a:rPr kumimoji="0" lang="en-US" sz="900"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t>(Break Glass Access)</a:t>
              </a:r>
            </a:p>
            <a:p>
              <a:pPr lvl="0" algn="ctr" defTabSz="932472" fontAlgn="base">
                <a:spcBef>
                  <a:spcPct val="0"/>
                </a:spcBef>
                <a:spcAft>
                  <a:spcPct val="0"/>
                </a:spcAft>
                <a:defRPr/>
              </a:pPr>
              <a:endParaRPr lang="en-US" sz="900" i="1" dirty="0">
                <a:gradFill>
                  <a:gsLst>
                    <a:gs pos="0">
                      <a:srgbClr val="1A1A1A"/>
                    </a:gs>
                    <a:gs pos="100000">
                      <a:srgbClr val="1A1A1A"/>
                    </a:gs>
                  </a:gsLst>
                  <a:lin ang="5400000" scaled="1"/>
                </a:gradFill>
                <a:latin typeface="Segoe UI"/>
                <a:cs typeface="Segoe UI" pitchFamily="34" charset="0"/>
              </a:endParaRPr>
            </a:p>
            <a:p>
              <a:pPr lvl="0" algn="ctr" defTabSz="932472" fontAlgn="base">
                <a:spcBef>
                  <a:spcPct val="0"/>
                </a:spcBef>
                <a:spcAft>
                  <a:spcPct val="0"/>
                </a:spcAft>
                <a:defRPr/>
              </a:pPr>
              <a:r>
                <a:rPr kumimoji="0" lang="en-US" sz="900"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t>Primarily used for </a:t>
              </a:r>
              <a:br>
                <a:rPr kumimoji="0" lang="en-US" sz="900"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br>
              <a:r>
                <a:rPr kumimoji="0" lang="en-US" sz="900"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t>initial configuration </a:t>
              </a:r>
              <a:br>
                <a:rPr kumimoji="0" lang="en-US" sz="900"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br>
              <a:r>
                <a:rPr kumimoji="0" lang="en-US" sz="900"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t>and emergency access</a:t>
              </a:r>
              <a:endParaRPr kumimoji="0" lang="en-US" sz="950"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p:pic>
          <p:nvPicPr>
            <p:cNvPr id="95" name="Graphic 94">
              <a:extLst>
                <a:ext uri="{FF2B5EF4-FFF2-40B4-BE49-F238E27FC236}">
                  <a16:creationId xmlns:a16="http://schemas.microsoft.com/office/drawing/2014/main" id="{D1D7B2F2-ACDD-4AEA-B316-D74CE31B646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57438" y="2404182"/>
              <a:ext cx="151022" cy="108736"/>
            </a:xfrm>
            <a:prstGeom prst="rect">
              <a:avLst/>
            </a:prstGeom>
          </p:spPr>
        </p:pic>
      </p:grpSp>
      <p:pic>
        <p:nvPicPr>
          <p:cNvPr id="96" name="Picture 95">
            <a:extLst>
              <a:ext uri="{FF2B5EF4-FFF2-40B4-BE49-F238E27FC236}">
                <a16:creationId xmlns:a16="http://schemas.microsoft.com/office/drawing/2014/main" id="{B5EBF7BD-12E8-4B0D-9F8A-0511B6DC5D2B}"/>
              </a:ext>
            </a:extLst>
          </p:cNvPr>
          <p:cNvPicPr>
            <a:picLocks noChangeAspect="1"/>
          </p:cNvPicPr>
          <p:nvPr/>
        </p:nvPicPr>
        <p:blipFill>
          <a:blip r:embed="rId5"/>
          <a:stretch>
            <a:fillRect/>
          </a:stretch>
        </p:blipFill>
        <p:spPr>
          <a:xfrm rot="900000">
            <a:off x="7245225" y="5090755"/>
            <a:ext cx="154907" cy="154907"/>
          </a:xfrm>
          <a:prstGeom prst="rect">
            <a:avLst/>
          </a:prstGeom>
        </p:spPr>
      </p:pic>
      <p:pic>
        <p:nvPicPr>
          <p:cNvPr id="97" name="Picture 96">
            <a:extLst>
              <a:ext uri="{FF2B5EF4-FFF2-40B4-BE49-F238E27FC236}">
                <a16:creationId xmlns:a16="http://schemas.microsoft.com/office/drawing/2014/main" id="{911489FC-23AC-4370-ACC8-266552894455}"/>
              </a:ext>
            </a:extLst>
          </p:cNvPr>
          <p:cNvPicPr>
            <a:picLocks noChangeAspect="1"/>
          </p:cNvPicPr>
          <p:nvPr/>
        </p:nvPicPr>
        <p:blipFill>
          <a:blip r:embed="rId5"/>
          <a:stretch>
            <a:fillRect/>
          </a:stretch>
        </p:blipFill>
        <p:spPr>
          <a:xfrm rot="900000">
            <a:off x="8392113" y="5501919"/>
            <a:ext cx="154907" cy="154907"/>
          </a:xfrm>
          <a:prstGeom prst="rect">
            <a:avLst/>
          </a:prstGeom>
        </p:spPr>
      </p:pic>
      <p:sp>
        <p:nvSpPr>
          <p:cNvPr id="49" name="Rectangle 48">
            <a:extLst>
              <a:ext uri="{FF2B5EF4-FFF2-40B4-BE49-F238E27FC236}">
                <a16:creationId xmlns:a16="http://schemas.microsoft.com/office/drawing/2014/main" id="{CEA34FDD-3398-4804-864E-C57ADC5F558D}"/>
              </a:ext>
            </a:extLst>
          </p:cNvPr>
          <p:cNvSpPr/>
          <p:nvPr/>
        </p:nvSpPr>
        <p:spPr bwMode="auto">
          <a:xfrm>
            <a:off x="5691756" y="4102836"/>
            <a:ext cx="1390757" cy="369139"/>
          </a:xfrm>
          <a:prstGeom prst="rect">
            <a:avLst/>
          </a:prstGeom>
          <a:solidFill>
            <a:srgbClr val="C3E5FF"/>
          </a:solidFill>
          <a:ln w="190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230188" indent="0" algn="ctr" defTabSz="932472" fontAlgn="base">
              <a:lnSpc>
                <a:spcPct val="90000"/>
              </a:lnSpc>
              <a:spcBef>
                <a:spcPct val="0"/>
              </a:spcBef>
              <a:spcAft>
                <a:spcPct val="0"/>
              </a:spcAft>
              <a:defRPr/>
            </a:pPr>
            <a:r>
              <a:rPr lang="en-US" sz="1000" dirty="0">
                <a:gradFill>
                  <a:gsLst>
                    <a:gs pos="0">
                      <a:schemeClr val="accent2"/>
                    </a:gs>
                    <a:gs pos="100000">
                      <a:schemeClr val="accent2"/>
                    </a:gs>
                  </a:gsLst>
                  <a:lin ang="5400000" scaled="1"/>
                </a:gradFill>
                <a:latin typeface="Segoe UI Semibold"/>
                <a:cs typeface="Segoe UI" pitchFamily="34" charset="0"/>
              </a:rPr>
              <a:t>Contributor </a:t>
            </a:r>
            <a:br>
              <a:rPr lang="en-US" sz="1000" dirty="0">
                <a:gradFill>
                  <a:gsLst>
                    <a:gs pos="0">
                      <a:schemeClr val="accent2"/>
                    </a:gs>
                    <a:gs pos="100000">
                      <a:schemeClr val="accent2"/>
                    </a:gs>
                  </a:gsLst>
                  <a:lin ang="5400000" scaled="1"/>
                </a:gradFill>
                <a:latin typeface="Segoe UI Semibold"/>
                <a:cs typeface="Segoe UI" pitchFamily="34" charset="0"/>
              </a:rPr>
            </a:br>
            <a:r>
              <a:rPr lang="en-US" sz="1000" dirty="0">
                <a:gradFill>
                  <a:gsLst>
                    <a:gs pos="0">
                      <a:schemeClr val="accent2"/>
                    </a:gs>
                    <a:gs pos="100000">
                      <a:schemeClr val="accent2"/>
                    </a:gs>
                  </a:gsLst>
                  <a:lin ang="5400000" scaled="1"/>
                </a:gradFill>
                <a:latin typeface="Segoe UI Semibold"/>
                <a:cs typeface="Segoe UI" pitchFamily="34" charset="0"/>
              </a:rPr>
              <a:t>or Owner</a:t>
            </a:r>
          </a:p>
        </p:txBody>
      </p:sp>
      <p:pic>
        <p:nvPicPr>
          <p:cNvPr id="50" name="Picture 49">
            <a:extLst>
              <a:ext uri="{FF2B5EF4-FFF2-40B4-BE49-F238E27FC236}">
                <a16:creationId xmlns:a16="http://schemas.microsoft.com/office/drawing/2014/main" id="{5C38DFF3-9D40-494B-81C1-721EE1630EB6}"/>
              </a:ext>
            </a:extLst>
          </p:cNvPr>
          <p:cNvPicPr>
            <a:picLocks noChangeAspect="1"/>
          </p:cNvPicPr>
          <p:nvPr/>
        </p:nvPicPr>
        <p:blipFill>
          <a:blip r:embed="rId5"/>
          <a:stretch>
            <a:fillRect/>
          </a:stretch>
        </p:blipFill>
        <p:spPr>
          <a:xfrm>
            <a:off x="5786128" y="4214071"/>
            <a:ext cx="154907" cy="154907"/>
          </a:xfrm>
          <a:prstGeom prst="rect">
            <a:avLst/>
          </a:prstGeom>
        </p:spPr>
      </p:pic>
    </p:spTree>
    <p:extLst>
      <p:ext uri="{BB962C8B-B14F-4D97-AF65-F5344CB8AC3E}">
        <p14:creationId xmlns:p14="http://schemas.microsoft.com/office/powerpoint/2010/main" val="406686346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3F9E923-C896-4803-947F-E59E35DC6795}"/>
              </a:ext>
            </a:extLst>
          </p:cNvPr>
          <p:cNvSpPr/>
          <p:nvPr/>
        </p:nvSpPr>
        <p:spPr bwMode="auto">
          <a:xfrm>
            <a:off x="297180" y="262890"/>
            <a:ext cx="2377440" cy="994410"/>
          </a:xfrm>
          <a:prstGeom prst="rect">
            <a:avLst/>
          </a:prstGeom>
          <a:solidFill>
            <a:srgbClr val="0078D4">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4">
            <a:extLst>
              <a:ext uri="{FF2B5EF4-FFF2-40B4-BE49-F238E27FC236}">
                <a16:creationId xmlns:a16="http://schemas.microsoft.com/office/drawing/2014/main" id="{FE40CF6A-8C6E-415D-B719-A8E283ADAB8D}"/>
              </a:ext>
            </a:extLst>
          </p:cNvPr>
          <p:cNvSpPr>
            <a:spLocks noGrp="1"/>
          </p:cNvSpPr>
          <p:nvPr>
            <p:ph type="title"/>
          </p:nvPr>
        </p:nvSpPr>
        <p:spPr/>
        <p:txBody>
          <a:bodyPr/>
          <a:lstStyle/>
          <a:p>
            <a:r>
              <a:rPr lang="en-US" dirty="0"/>
              <a:t>Governance, Risk, &amp; Compliance</a:t>
            </a:r>
          </a:p>
        </p:txBody>
      </p:sp>
      <p:sp>
        <p:nvSpPr>
          <p:cNvPr id="2" name="TextBox 1">
            <a:extLst>
              <a:ext uri="{FF2B5EF4-FFF2-40B4-BE49-F238E27FC236}">
                <a16:creationId xmlns:a16="http://schemas.microsoft.com/office/drawing/2014/main" id="{176555FE-E273-47E7-9E5C-A3832EF1F970}"/>
              </a:ext>
            </a:extLst>
          </p:cNvPr>
          <p:cNvSpPr txBox="1"/>
          <p:nvPr/>
        </p:nvSpPr>
        <p:spPr>
          <a:xfrm>
            <a:off x="584200" y="5383357"/>
            <a:ext cx="6866431" cy="984885"/>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wrap="none" lIns="91440" tIns="91440" rIns="91440" bIns="91440" rtlCol="0">
            <a:spAutoFit/>
          </a:bodyPr>
          <a:lstStyle/>
          <a:p>
            <a:r>
              <a:rPr lang="en-US" dirty="0">
                <a:solidFill>
                  <a:sysClr val="windowText" lastClr="000000"/>
                </a:solidFill>
                <a:latin typeface="+mj-lt"/>
              </a:rPr>
              <a:t>Architecture guidance on this topic can be found at</a:t>
            </a:r>
          </a:p>
          <a:p>
            <a:endParaRPr lang="en-US" dirty="0">
              <a:solidFill>
                <a:sysClr val="windowText" lastClr="000000"/>
              </a:solidFill>
            </a:endParaRPr>
          </a:p>
          <a:p>
            <a:r>
              <a:rPr lang="en-US" sz="1600" dirty="0">
                <a:gradFill>
                  <a:gsLst>
                    <a:gs pos="2917">
                      <a:schemeClr val="tx1"/>
                    </a:gs>
                    <a:gs pos="30000">
                      <a:schemeClr val="tx1"/>
                    </a:gs>
                  </a:gsLst>
                  <a:lin ang="5400000" scaled="0"/>
                </a:gradFill>
                <a:hlinkClick r:id="rId2"/>
              </a:rPr>
              <a:t>https://docs.microsoft.com/en-us/azure/architecture/security/governance</a:t>
            </a:r>
            <a:r>
              <a:rPr lang="en-US" sz="16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30224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C2358-F805-4AF9-8669-D366D100A16A}"/>
              </a:ext>
            </a:extLst>
          </p:cNvPr>
          <p:cNvSpPr>
            <a:spLocks noGrp="1"/>
          </p:cNvSpPr>
          <p:nvPr>
            <p:ph type="title"/>
          </p:nvPr>
        </p:nvSpPr>
        <p:spPr>
          <a:xfrm>
            <a:off x="588263" y="457201"/>
            <a:ext cx="11018520" cy="553998"/>
          </a:xfrm>
        </p:spPr>
        <p:txBody>
          <a:bodyPr/>
          <a:lstStyle/>
          <a:p>
            <a:r>
              <a:rPr lang="en-US" dirty="0"/>
              <a:t>Governance, Risk, and Compliance (GRC)</a:t>
            </a:r>
          </a:p>
        </p:txBody>
      </p:sp>
      <p:sp>
        <p:nvSpPr>
          <p:cNvPr id="11" name="Rectangle 10">
            <a:extLst>
              <a:ext uri="{FF2B5EF4-FFF2-40B4-BE49-F238E27FC236}">
                <a16:creationId xmlns:a16="http://schemas.microsoft.com/office/drawing/2014/main" id="{D00AD2F4-6471-478B-85E6-794C79F9216D}"/>
              </a:ext>
            </a:extLst>
          </p:cNvPr>
          <p:cNvSpPr/>
          <p:nvPr/>
        </p:nvSpPr>
        <p:spPr bwMode="auto">
          <a:xfrm>
            <a:off x="588263" y="1686745"/>
            <a:ext cx="5679187" cy="4311425"/>
          </a:xfrm>
          <a:prstGeom prst="rect">
            <a:avLst/>
          </a:prstGeom>
          <a:solidFill>
            <a:schemeClr val="lt1"/>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28600" tIns="182880" rIns="182880" bIns="18288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800"/>
              </a:spcAft>
              <a:buClrTx/>
              <a:buSzTx/>
              <a:buFontTx/>
              <a:buNone/>
              <a:tabLst/>
              <a:defRPr/>
            </a:pPr>
            <a:r>
              <a:rPr kumimoji="0" lang="en-US" sz="2000" b="1" i="0" u="none" strike="noStrike" kern="1200" cap="none" spc="0" normalizeH="0" baseline="0" noProof="0" dirty="0">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rPr>
              <a:t>Key Capabilities</a:t>
            </a:r>
          </a:p>
          <a:p>
            <a:pPr marL="228600" marR="0" lvl="0" indent="-228600" algn="l" defTabSz="932472"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600" b="1" i="0" u="none" strike="noStrike" kern="1200" cap="none" spc="0" normalizeH="0" baseline="0" noProof="0" dirty="0">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rPr>
              <a:t>Azure Security Center </a:t>
            </a:r>
            <a:r>
              <a:rPr kumimoji="0" lang="en-US" sz="1600" b="0" i="0" u="none" strike="noStrike" kern="1200" cap="none" spc="0" normalizeH="0" baseline="0" noProof="0" dirty="0">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rPr>
              <a:t>– Identify &amp; prioritize security hygiene issues (Secure Score), provide recommendations for meeting compliance with </a:t>
            </a:r>
            <a:r>
              <a:rPr kumimoji="0" lang="en-US" sz="1600" b="0" i="0" u="none" strike="noStrike" kern="1200" cap="none" spc="0" normalizeH="0" baseline="0" noProof="0" dirty="0">
                <a:ln>
                  <a:noFill/>
                </a:ln>
                <a:gradFill>
                  <a:gsLst>
                    <a:gs pos="0">
                      <a:schemeClr val="tx1"/>
                    </a:gs>
                    <a:gs pos="100000">
                      <a:schemeClr val="tx1"/>
                    </a:gs>
                  </a:gsLst>
                  <a:lin ang="5400000" scaled="1"/>
                </a:gradFill>
                <a:effectLst/>
                <a:uLnTx/>
                <a:uFillTx/>
                <a:latin typeface="Segoe UI" panose="020B0502040204020203" pitchFamily="34" charset="0"/>
              </a:rPr>
              <a:t>CIS, </a:t>
            </a:r>
            <a:br>
              <a:rPr kumimoji="0" lang="en-US" sz="1600" b="0" i="0" u="none" strike="noStrike" kern="1200" cap="none" spc="0" normalizeH="0" baseline="0" noProof="0" dirty="0">
                <a:ln>
                  <a:noFill/>
                </a:ln>
                <a:gradFill>
                  <a:gsLst>
                    <a:gs pos="0">
                      <a:schemeClr val="tx1"/>
                    </a:gs>
                    <a:gs pos="100000">
                      <a:schemeClr val="tx1"/>
                    </a:gs>
                  </a:gsLst>
                  <a:lin ang="5400000" scaled="1"/>
                </a:gradFill>
                <a:effectLst/>
                <a:uLnTx/>
                <a:uFillTx/>
                <a:latin typeface="Segoe UI" panose="020B0502040204020203" pitchFamily="34" charset="0"/>
              </a:rPr>
            </a:br>
            <a:r>
              <a:rPr kumimoji="0" lang="en-US" sz="1600" b="0" i="0" u="none" strike="noStrike" kern="1200" cap="none" spc="0" normalizeH="0" baseline="0" noProof="0" dirty="0">
                <a:ln>
                  <a:noFill/>
                </a:ln>
                <a:gradFill>
                  <a:gsLst>
                    <a:gs pos="0">
                      <a:schemeClr val="tx1"/>
                    </a:gs>
                    <a:gs pos="100000">
                      <a:schemeClr val="tx1"/>
                    </a:gs>
                  </a:gsLst>
                  <a:lin ang="5400000" scaled="1"/>
                </a:gradFill>
                <a:effectLst/>
                <a:uLnTx/>
                <a:uFillTx/>
                <a:latin typeface="Segoe UI" panose="020B0502040204020203" pitchFamily="34" charset="0"/>
              </a:rPr>
              <a:t>PCI, SOC and ISO</a:t>
            </a:r>
            <a:endParaRPr kumimoji="0" lang="en-US" sz="1600" b="0" i="0" u="none" strike="noStrike" kern="1200" cap="none" spc="0" normalizeH="0" baseline="0" noProof="0" dirty="0">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endParaRPr>
          </a:p>
          <a:p>
            <a:pPr marL="228600" marR="0" lvl="0" indent="-228600" algn="l" defTabSz="932472"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600" b="1" i="0" u="none" strike="noStrike" kern="1200" cap="none" spc="0" normalizeH="0" baseline="0" noProof="0" dirty="0">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rPr>
              <a:t>Management Groups </a:t>
            </a:r>
            <a:r>
              <a:rPr kumimoji="0" lang="en-US" sz="1600" b="0" i="0" u="none" strike="noStrike" kern="1200" cap="none" spc="0" normalizeH="0" baseline="0" noProof="0" dirty="0">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rPr>
              <a:t>– Consistent management </a:t>
            </a:r>
            <a:br>
              <a:rPr kumimoji="0" lang="en-US" sz="1600" b="0" i="0" u="none" strike="noStrike" kern="1200" cap="none" spc="0" normalizeH="0" baseline="0" noProof="0" dirty="0">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rPr>
            </a:br>
            <a:r>
              <a:rPr kumimoji="0" lang="en-US" sz="1600" b="0" i="0" u="none" strike="noStrike" kern="1200" cap="none" spc="0" normalizeH="0" baseline="0" noProof="0" dirty="0">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rPr>
              <a:t>across subscriptions and resources. </a:t>
            </a:r>
          </a:p>
          <a:p>
            <a:pPr marL="228600" marR="0" lvl="0" indent="-228600" algn="l" defTabSz="932472"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600" b="1" i="0" u="none" strike="noStrike" kern="1200" cap="none" spc="0" normalizeH="0" baseline="0" noProof="0" dirty="0">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rPr>
              <a:t>Azure Policy </a:t>
            </a:r>
            <a:r>
              <a:rPr kumimoji="0" lang="en-US" sz="1600" b="0" i="0" u="none" strike="noStrike" kern="1200" cap="none" spc="0" normalizeH="0" baseline="0" noProof="0" dirty="0">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rPr>
              <a:t>– Audits and enforce policy across all Azure Resources (or a subset). </a:t>
            </a:r>
          </a:p>
          <a:p>
            <a:pPr marL="228600" marR="0" lvl="0" indent="-228600" algn="l" defTabSz="932472"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600" b="1" i="0" u="none" strike="noStrike" kern="1200" cap="none" spc="0" normalizeH="0" baseline="0" noProof="0" dirty="0">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rPr>
              <a:t>Azure Blueprints </a:t>
            </a:r>
            <a:r>
              <a:rPr kumimoji="0" lang="en-US" sz="1600" b="0" i="0" u="none" strike="noStrike" kern="1200" cap="none" spc="0" normalizeH="0" baseline="0" noProof="0" dirty="0">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rPr>
              <a:t>– Creates consistent, repeatable environments including resources, policies, role assignments, and more.</a:t>
            </a:r>
          </a:p>
        </p:txBody>
      </p:sp>
      <p:grpSp>
        <p:nvGrpSpPr>
          <p:cNvPr id="5" name="Group 4">
            <a:extLst>
              <a:ext uri="{FF2B5EF4-FFF2-40B4-BE49-F238E27FC236}">
                <a16:creationId xmlns:a16="http://schemas.microsoft.com/office/drawing/2014/main" id="{A74C1F91-18CB-441F-AEF2-F14AE2556A80}"/>
              </a:ext>
            </a:extLst>
          </p:cNvPr>
          <p:cNvGrpSpPr/>
          <p:nvPr/>
        </p:nvGrpSpPr>
        <p:grpSpPr>
          <a:xfrm>
            <a:off x="6755862" y="2992389"/>
            <a:ext cx="4880302" cy="3408389"/>
            <a:chOff x="6597365" y="1865059"/>
            <a:chExt cx="7440415" cy="5196365"/>
          </a:xfrm>
        </p:grpSpPr>
        <p:pic>
          <p:nvPicPr>
            <p:cNvPr id="3" name="Picture 2">
              <a:extLst>
                <a:ext uri="{FF2B5EF4-FFF2-40B4-BE49-F238E27FC236}">
                  <a16:creationId xmlns:a16="http://schemas.microsoft.com/office/drawing/2014/main" id="{EB1F6CF4-7ABE-4645-B419-E5C188A52AA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81390" y="2145735"/>
              <a:ext cx="5451093" cy="3879508"/>
            </a:xfrm>
            <a:prstGeom prst="rect">
              <a:avLst/>
            </a:prstGeom>
          </p:spPr>
        </p:pic>
        <p:pic>
          <p:nvPicPr>
            <p:cNvPr id="10" name="Picture 9">
              <a:extLst>
                <a:ext uri="{FF2B5EF4-FFF2-40B4-BE49-F238E27FC236}">
                  <a16:creationId xmlns:a16="http://schemas.microsoft.com/office/drawing/2014/main" id="{1C3D1409-BE19-4CCF-A09A-073BD392C6F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7365" y="1865059"/>
              <a:ext cx="7440415" cy="5196365"/>
            </a:xfrm>
            <a:prstGeom prst="rect">
              <a:avLst/>
            </a:prstGeom>
          </p:spPr>
        </p:pic>
      </p:grpSp>
      <p:sp>
        <p:nvSpPr>
          <p:cNvPr id="4" name="Rectangle 3">
            <a:extLst>
              <a:ext uri="{FF2B5EF4-FFF2-40B4-BE49-F238E27FC236}">
                <a16:creationId xmlns:a16="http://schemas.microsoft.com/office/drawing/2014/main" id="{637605C8-B126-4A4C-9764-A9A718D0FF3D}"/>
              </a:ext>
            </a:extLst>
          </p:cNvPr>
          <p:cNvSpPr/>
          <p:nvPr/>
        </p:nvSpPr>
        <p:spPr>
          <a:xfrm>
            <a:off x="6873233" y="1839128"/>
            <a:ext cx="4972778" cy="1292662"/>
          </a:xfrm>
          <a:prstGeom prst="rect">
            <a:avLst/>
          </a:prstGeom>
        </p:spPr>
        <p:txBody>
          <a:bodyPr wrap="square">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800" b="1" i="0" u="none" strike="noStrike" kern="1200" cap="none" spc="0" normalizeH="0" baseline="0" noProof="0" dirty="0">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rPr>
              <a:t>Azure Governance Site </a:t>
            </a:r>
            <a:r>
              <a:rPr kumimoji="0" lang="en-US" sz="1800" b="0" i="0" u="none" strike="noStrike" kern="1200" cap="none" spc="0" normalizeH="0" baseline="0" noProof="0" dirty="0">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rPr>
              <a:t>has extensive documentation to help with risk management</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gradFill>
                  <a:gsLst>
                    <a:gs pos="0">
                      <a:schemeClr val="tx1"/>
                    </a:gs>
                    <a:gs pos="100000">
                      <a:schemeClr val="tx1"/>
                    </a:gs>
                  </a:gsLst>
                  <a:lin ang="5400000" scaled="1"/>
                </a:gradFill>
                <a:effectLst/>
                <a:uLnTx/>
                <a:uFillTx/>
                <a:latin typeface="Segoe UI"/>
                <a:ea typeface="+mn-ea"/>
                <a:cs typeface="+mn-cs"/>
                <a:hlinkClick r:id="rId5"/>
              </a:rPr>
              <a:t>https://docs.microsoft.com/en-us/azure/governance/</a:t>
            </a:r>
            <a:r>
              <a:rPr kumimoji="0" lang="en-US" sz="1400" b="0" i="0" u="none" strike="noStrike" kern="1200" cap="none" spc="0" normalizeH="0" baseline="0" noProof="0" dirty="0">
                <a:ln>
                  <a:noFill/>
                </a:ln>
                <a:gradFill>
                  <a:gsLst>
                    <a:gs pos="0">
                      <a:schemeClr val="tx1"/>
                    </a:gs>
                    <a:gs pos="100000">
                      <a:schemeClr val="tx1"/>
                    </a:gs>
                  </a:gsLst>
                  <a:lin ang="5400000" scaled="1"/>
                </a:gradFill>
                <a:effectLst/>
                <a:uLnTx/>
                <a:uFillTx/>
                <a:latin typeface="Segoe UI"/>
                <a:ea typeface="+mn-ea"/>
                <a:cs typeface="+mn-cs"/>
              </a:rPr>
              <a:t> </a:t>
            </a:r>
          </a:p>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800" b="0" i="0" u="none" strike="noStrike" kern="1200" cap="none" spc="0" normalizeH="0" baseline="0" noProof="0" dirty="0">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16162686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7F33-ABAF-4D4D-BD16-5BC3FF2A5B13}"/>
              </a:ext>
            </a:extLst>
          </p:cNvPr>
          <p:cNvSpPr>
            <a:spLocks noGrp="1"/>
          </p:cNvSpPr>
          <p:nvPr>
            <p:ph type="title"/>
          </p:nvPr>
        </p:nvSpPr>
        <p:spPr>
          <a:xfrm>
            <a:off x="588263" y="457201"/>
            <a:ext cx="11018520" cy="553998"/>
          </a:xfrm>
        </p:spPr>
        <p:txBody>
          <a:bodyPr/>
          <a:lstStyle/>
          <a:p>
            <a:r>
              <a:rPr lang="en-US" dirty="0">
                <a:gradFill>
                  <a:gsLst>
                    <a:gs pos="1250">
                      <a:srgbClr val="1A1A1A"/>
                    </a:gs>
                    <a:gs pos="100000">
                      <a:srgbClr val="1A1A1A"/>
                    </a:gs>
                  </a:gsLst>
                  <a:lin ang="5400000" scaled="0"/>
                </a:gradFill>
              </a:rPr>
              <a:t>GRC – Managed Tenants &amp; Subscriptions</a:t>
            </a:r>
            <a:endParaRPr lang="en-US" dirty="0"/>
          </a:p>
        </p:txBody>
      </p:sp>
      <p:sp>
        <p:nvSpPr>
          <p:cNvPr id="4" name="Text Placeholder 3">
            <a:extLst>
              <a:ext uri="{FF2B5EF4-FFF2-40B4-BE49-F238E27FC236}">
                <a16:creationId xmlns:a16="http://schemas.microsoft.com/office/drawing/2014/main" id="{8122DE33-DF64-4047-A1E0-1E9189C24C7E}"/>
              </a:ext>
            </a:extLst>
          </p:cNvPr>
          <p:cNvSpPr txBox="1">
            <a:spLocks/>
          </p:cNvSpPr>
          <p:nvPr/>
        </p:nvSpPr>
        <p:spPr>
          <a:xfrm>
            <a:off x="588263" y="1687859"/>
            <a:ext cx="3657600" cy="4672486"/>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kumimoji="0" lang="en-US" sz="1400" b="1" i="0" u="none" strike="noStrike" kern="1200" cap="all" spc="0" normalizeH="0" baseline="0" noProof="0" dirty="0">
                <a:ln>
                  <a:noFill/>
                </a:ln>
                <a:gradFill>
                  <a:gsLst>
                    <a:gs pos="1250">
                      <a:srgbClr val="107C10"/>
                    </a:gs>
                    <a:gs pos="100000">
                      <a:srgbClr val="107C10"/>
                    </a:gs>
                  </a:gsLst>
                  <a:lin ang="5400000" scaled="0"/>
                </a:gradFill>
                <a:effectLst/>
                <a:uLnTx/>
                <a:uFillTx/>
                <a:latin typeface="Segoe UI" panose="020B0502040204020203" pitchFamily="34" charset="0"/>
                <a:ea typeface="+mn-ea"/>
                <a:cs typeface="Segoe UI" panose="020B0502040204020203" pitchFamily="34" charset="0"/>
              </a:rPr>
              <a:t>MANAGE CONNECTED Tenants</a:t>
            </a:r>
            <a:endPar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136525" marR="0" lvl="1" indent="-13652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Ensure security organization(s) has visibility into all subscriptions connected to your enterprise environment (via ExpressRoute or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Site-Site VPN)</a:t>
            </a:r>
          </a:p>
          <a:p>
            <a:pPr marL="137160" marR="0" lvl="1" indent="-137160" algn="l" defTabSz="932719" rtl="0" eaLnBrk="1" fontAlgn="auto" latinLnBrk="0" hangingPunct="1">
              <a:lnSpc>
                <a:spcPct val="100000"/>
              </a:lnSpc>
              <a:spcBef>
                <a:spcPct val="20000"/>
              </a:spcBef>
              <a:spcAft>
                <a:spcPts val="600"/>
              </a:spcAft>
              <a:buClrTx/>
              <a:buSzPct val="90000"/>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Visibility is required to assess risk and to identify whether the policies of the organization and any regulatory requirements are being followed. </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Ensure all Azure environments that connect to your production environment/network apply governance controls.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See </a:t>
            </a:r>
            <a: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hlinkClick r:id="rId3"/>
              </a:rPr>
              <a:t>http://aka.ms/magicbutton</a:t>
            </a:r>
            <a: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 </a:t>
            </a:r>
            <a:b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br>
            <a: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on how to discover existing </a:t>
            </a:r>
            <a:b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br>
            <a: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connected subscriptions</a:t>
            </a: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grpSp>
        <p:nvGrpSpPr>
          <p:cNvPr id="5" name="Group 4">
            <a:extLst>
              <a:ext uri="{FF2B5EF4-FFF2-40B4-BE49-F238E27FC236}">
                <a16:creationId xmlns:a16="http://schemas.microsoft.com/office/drawing/2014/main" id="{4504A50E-4F27-4154-8C2E-564AFE6F9A20}"/>
              </a:ext>
            </a:extLst>
          </p:cNvPr>
          <p:cNvGrpSpPr/>
          <p:nvPr/>
        </p:nvGrpSpPr>
        <p:grpSpPr>
          <a:xfrm>
            <a:off x="2069947" y="1389406"/>
            <a:ext cx="602792" cy="602792"/>
            <a:chOff x="5808240" y="1529109"/>
            <a:chExt cx="602792" cy="602792"/>
          </a:xfrm>
        </p:grpSpPr>
        <p:sp>
          <p:nvSpPr>
            <p:cNvPr id="6" name="Oval 5">
              <a:extLst>
                <a:ext uri="{FF2B5EF4-FFF2-40B4-BE49-F238E27FC236}">
                  <a16:creationId xmlns:a16="http://schemas.microsoft.com/office/drawing/2014/main" id="{5499F6B0-ACCD-48D8-A24A-F5365E2AD4FF}"/>
                </a:ext>
              </a:extLst>
            </p:cNvPr>
            <p:cNvSpPr/>
            <p:nvPr/>
          </p:nvSpPr>
          <p:spPr bwMode="auto">
            <a:xfrm>
              <a:off x="5808240" y="1529109"/>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Isosceles Triangle 6">
              <a:extLst>
                <a:ext uri="{FF2B5EF4-FFF2-40B4-BE49-F238E27FC236}">
                  <a16:creationId xmlns:a16="http://schemas.microsoft.com/office/drawing/2014/main" id="{33BDA98B-25F7-451D-AF07-0F0D18A7AA1B}"/>
                </a:ext>
              </a:extLst>
            </p:cNvPr>
            <p:cNvSpPr/>
            <p:nvPr/>
          </p:nvSpPr>
          <p:spPr bwMode="auto">
            <a:xfrm>
              <a:off x="5884214" y="1594801"/>
              <a:ext cx="445462" cy="384019"/>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8" name="Straight Arrow Connector 7">
              <a:extLst>
                <a:ext uri="{FF2B5EF4-FFF2-40B4-BE49-F238E27FC236}">
                  <a16:creationId xmlns:a16="http://schemas.microsoft.com/office/drawing/2014/main" id="{3C90DA61-97B4-41A0-9EFC-A0D5C9787E6A}"/>
                </a:ext>
              </a:extLst>
            </p:cNvPr>
            <p:cNvCxnSpPr>
              <a:cxnSpLocks/>
            </p:cNvCxnSpPr>
            <p:nvPr/>
          </p:nvCxnSpPr>
          <p:spPr>
            <a:xfrm flipV="1">
              <a:off x="6106945" y="1736811"/>
              <a:ext cx="0" cy="194094"/>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E2510F06-EF02-4F08-9BA1-187F2D4E892E}"/>
              </a:ext>
            </a:extLst>
          </p:cNvPr>
          <p:cNvGrpSpPr/>
          <p:nvPr/>
        </p:nvGrpSpPr>
        <p:grpSpPr>
          <a:xfrm>
            <a:off x="4396275" y="1964466"/>
            <a:ext cx="2328222" cy="4042328"/>
            <a:chOff x="614567" y="1179289"/>
            <a:chExt cx="3203083" cy="5561286"/>
          </a:xfrm>
        </p:grpSpPr>
        <p:sp>
          <p:nvSpPr>
            <p:cNvPr id="15" name="Rectangle 14">
              <a:extLst>
                <a:ext uri="{FF2B5EF4-FFF2-40B4-BE49-F238E27FC236}">
                  <a16:creationId xmlns:a16="http://schemas.microsoft.com/office/drawing/2014/main" id="{BAA027F4-A146-4AA4-BCC8-F3E94C05692D}"/>
                </a:ext>
              </a:extLst>
            </p:cNvPr>
            <p:cNvSpPr/>
            <p:nvPr/>
          </p:nvSpPr>
          <p:spPr bwMode="auto">
            <a:xfrm>
              <a:off x="617250" y="1179289"/>
              <a:ext cx="3200400" cy="5561286"/>
            </a:xfrm>
            <a:prstGeom prst="rect">
              <a:avLst/>
            </a:prstGeom>
            <a:solidFill>
              <a:schemeClr val="bg1"/>
            </a:solidFill>
            <a:ln>
              <a:noFill/>
              <a:headEnd type="none" w="med" len="med"/>
              <a:tailEnd type="none" w="med" len="med"/>
            </a:ln>
            <a:effectLst>
              <a:outerShdw blurRad="1905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err="1">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 name="TextBox 15">
              <a:extLst>
                <a:ext uri="{FF2B5EF4-FFF2-40B4-BE49-F238E27FC236}">
                  <a16:creationId xmlns:a16="http://schemas.microsoft.com/office/drawing/2014/main" id="{0B93776A-0615-4B01-A12A-CF14F8727986}"/>
                </a:ext>
              </a:extLst>
            </p:cNvPr>
            <p:cNvSpPr txBox="1"/>
            <p:nvPr/>
          </p:nvSpPr>
          <p:spPr>
            <a:xfrm>
              <a:off x="614567" y="3119378"/>
              <a:ext cx="3174096" cy="2007047"/>
            </a:xfrm>
            <a:prstGeom prst="rect">
              <a:avLst/>
            </a:prstGeom>
            <a:noFill/>
          </p:spPr>
          <p:txBody>
            <a:bodyPr wrap="square" lIns="182880" tIns="0" rIns="274320" bIns="0" rtlCol="0">
              <a:spAutoFit/>
            </a:bodyPr>
            <a:lstStyle/>
            <a:p>
              <a:pPr marL="0" marR="0" lvl="0" indent="0" algn="l" defTabSz="932719" rtl="0" eaLnBrk="1" fontAlgn="auto" latinLnBrk="0" hangingPunct="1">
                <a:lnSpc>
                  <a:spcPct val="100000"/>
                </a:lnSpc>
                <a:spcBef>
                  <a:spcPct val="20000"/>
                </a:spcBef>
                <a:spcAft>
                  <a:spcPts val="0"/>
                </a:spcAft>
                <a:buClrTx/>
                <a:buSzPct val="90000"/>
                <a:buFontTx/>
                <a:buNone/>
                <a:tabLst/>
                <a:defRPr/>
              </a:pPr>
              <a:r>
                <a:rPr kumimoji="0" lang="en-US"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Managed </a:t>
              </a:r>
              <a:br>
                <a:rPr kumimoji="0" lang="en-US"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&amp; Connected</a:t>
              </a:r>
            </a:p>
            <a:p>
              <a:pPr marL="0" marR="0" lvl="0" indent="0" algn="l" defTabSz="932719" rtl="0" eaLnBrk="1" fontAlgn="auto" latinLnBrk="0" hangingPunct="1">
                <a:lnSpc>
                  <a:spcPct val="100000"/>
                </a:lnSpc>
                <a:spcBef>
                  <a:spcPct val="20000"/>
                </a:spcBef>
                <a:spcAft>
                  <a:spcPts val="0"/>
                </a:spcAft>
                <a:buClrTx/>
                <a:buSzPct val="90000"/>
                <a:buFontTx/>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Ideal configuration is for subscriptions to be centrally controlled and managed</a:t>
              </a:r>
            </a:p>
          </p:txBody>
        </p:sp>
        <p:grpSp>
          <p:nvGrpSpPr>
            <p:cNvPr id="17" name="Group 16">
              <a:extLst>
                <a:ext uri="{FF2B5EF4-FFF2-40B4-BE49-F238E27FC236}">
                  <a16:creationId xmlns:a16="http://schemas.microsoft.com/office/drawing/2014/main" id="{E0DFB033-F419-42F2-95B0-CA6AC20DD3D5}"/>
                </a:ext>
              </a:extLst>
            </p:cNvPr>
            <p:cNvGrpSpPr/>
            <p:nvPr/>
          </p:nvGrpSpPr>
          <p:grpSpPr>
            <a:xfrm>
              <a:off x="1304852" y="1682869"/>
              <a:ext cx="1920371" cy="1395283"/>
              <a:chOff x="1304852" y="1682869"/>
              <a:chExt cx="1920371" cy="1395283"/>
            </a:xfrm>
          </p:grpSpPr>
          <p:grpSp>
            <p:nvGrpSpPr>
              <p:cNvPr id="18" name="Group 17">
                <a:extLst>
                  <a:ext uri="{FF2B5EF4-FFF2-40B4-BE49-F238E27FC236}">
                    <a16:creationId xmlns:a16="http://schemas.microsoft.com/office/drawing/2014/main" id="{47DE94D9-CFD9-4847-9F7A-41DB440A5E67}"/>
                  </a:ext>
                </a:extLst>
              </p:cNvPr>
              <p:cNvGrpSpPr/>
              <p:nvPr/>
            </p:nvGrpSpPr>
            <p:grpSpPr>
              <a:xfrm>
                <a:off x="1855944" y="2213901"/>
                <a:ext cx="864251" cy="864251"/>
                <a:chOff x="1739314" y="2249065"/>
                <a:chExt cx="864251" cy="864251"/>
              </a:xfrm>
            </p:grpSpPr>
            <p:sp>
              <p:nvSpPr>
                <p:cNvPr id="36" name="building_1">
                  <a:extLst>
                    <a:ext uri="{FF2B5EF4-FFF2-40B4-BE49-F238E27FC236}">
                      <a16:creationId xmlns:a16="http://schemas.microsoft.com/office/drawing/2014/main" id="{D3F25C2A-2D91-4327-8B2F-331E0831E1A0}"/>
                    </a:ext>
                  </a:extLst>
                </p:cNvPr>
                <p:cNvSpPr>
                  <a:spLocks noChangeAspect="1" noEditPoints="1"/>
                </p:cNvSpPr>
                <p:nvPr/>
              </p:nvSpPr>
              <p:spPr bwMode="auto">
                <a:xfrm>
                  <a:off x="1890139" y="2396745"/>
                  <a:ext cx="551642" cy="553892"/>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7" name="Arc 36">
                  <a:extLst>
                    <a:ext uri="{FF2B5EF4-FFF2-40B4-BE49-F238E27FC236}">
                      <a16:creationId xmlns:a16="http://schemas.microsoft.com/office/drawing/2014/main" id="{C7793BE5-B8B9-4CBE-B096-D0258CD22D32}"/>
                    </a:ext>
                  </a:extLst>
                </p:cNvPr>
                <p:cNvSpPr/>
                <p:nvPr/>
              </p:nvSpPr>
              <p:spPr>
                <a:xfrm>
                  <a:off x="1739314" y="2249065"/>
                  <a:ext cx="864251" cy="864251"/>
                </a:xfrm>
                <a:prstGeom prst="arc">
                  <a:avLst>
                    <a:gd name="adj1" fmla="val 8253141"/>
                    <a:gd name="adj2" fmla="val 2545913"/>
                  </a:avLst>
                </a:prstGeom>
                <a:ln w="158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9" name="Oval 18">
                <a:extLst>
                  <a:ext uri="{FF2B5EF4-FFF2-40B4-BE49-F238E27FC236}">
                    <a16:creationId xmlns:a16="http://schemas.microsoft.com/office/drawing/2014/main" id="{DA624A66-92BD-4841-9D84-14D4D811A16C}"/>
                  </a:ext>
                </a:extLst>
              </p:cNvPr>
              <p:cNvSpPr/>
              <p:nvPr/>
            </p:nvSpPr>
            <p:spPr bwMode="auto">
              <a:xfrm rot="21162043">
                <a:off x="2769005" y="1847823"/>
                <a:ext cx="274320" cy="274320"/>
              </a:xfrm>
              <a:prstGeom prst="ellipse">
                <a:avLst/>
              </a:prstGeom>
              <a:no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170B9741-BF3F-4641-BB01-8AF2C885C443}"/>
                  </a:ext>
                </a:extLst>
              </p:cNvPr>
              <p:cNvSpPr/>
              <p:nvPr/>
            </p:nvSpPr>
            <p:spPr bwMode="auto">
              <a:xfrm>
                <a:off x="2198331" y="1682869"/>
                <a:ext cx="228600" cy="228600"/>
              </a:xfrm>
              <a:prstGeom prst="rect">
                <a:avLst/>
              </a:prstGeom>
              <a:no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A4CB6307-6E2A-4440-9E93-9C11DDAE2E09}"/>
                  </a:ext>
                </a:extLst>
              </p:cNvPr>
              <p:cNvSpPr/>
              <p:nvPr/>
            </p:nvSpPr>
            <p:spPr bwMode="auto">
              <a:xfrm>
                <a:off x="2989364" y="2340069"/>
                <a:ext cx="235859" cy="235859"/>
              </a:xfrm>
              <a:prstGeom prst="rect">
                <a:avLst/>
              </a:prstGeom>
              <a:no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Isosceles Triangle 21">
                <a:extLst>
                  <a:ext uri="{FF2B5EF4-FFF2-40B4-BE49-F238E27FC236}">
                    <a16:creationId xmlns:a16="http://schemas.microsoft.com/office/drawing/2014/main" id="{BFF9F74A-650E-473B-B5F7-D1D772977885}"/>
                  </a:ext>
                </a:extLst>
              </p:cNvPr>
              <p:cNvSpPr/>
              <p:nvPr/>
            </p:nvSpPr>
            <p:spPr bwMode="auto">
              <a:xfrm>
                <a:off x="1304852" y="2324724"/>
                <a:ext cx="274320" cy="274320"/>
              </a:xfrm>
              <a:prstGeom prst="triangle">
                <a:avLst/>
              </a:prstGeom>
              <a:no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35EB1916-E996-43F2-ACA3-CF129DC53DEC}"/>
                  </a:ext>
                </a:extLst>
              </p:cNvPr>
              <p:cNvCxnSpPr>
                <a:cxnSpLocks/>
                <a:endCxn id="27" idx="2"/>
              </p:cNvCxnSpPr>
              <p:nvPr/>
            </p:nvCxnSpPr>
            <p:spPr>
              <a:xfrm flipH="1" flipV="1">
                <a:off x="1694221" y="2083992"/>
                <a:ext cx="300049" cy="249004"/>
              </a:xfrm>
              <a:prstGeom prst="line">
                <a:avLst/>
              </a:prstGeom>
              <a:ln w="158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AB4A0D3-00AB-4BAB-AC10-6CE9A46AC846}"/>
                  </a:ext>
                </a:extLst>
              </p:cNvPr>
              <p:cNvCxnSpPr>
                <a:cxnSpLocks/>
                <a:stCxn id="20" idx="2"/>
              </p:cNvCxnSpPr>
              <p:nvPr/>
            </p:nvCxnSpPr>
            <p:spPr>
              <a:xfrm>
                <a:off x="2312631" y="1911469"/>
                <a:ext cx="0" cy="302432"/>
              </a:xfrm>
              <a:prstGeom prst="line">
                <a:avLst/>
              </a:prstGeom>
              <a:ln w="158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DCDBC64-B4E7-4EDA-89E0-E2B77EDBFEE3}"/>
                  </a:ext>
                </a:extLst>
              </p:cNvPr>
              <p:cNvCxnSpPr>
                <a:cxnSpLocks/>
                <a:stCxn id="19" idx="3"/>
              </p:cNvCxnSpPr>
              <p:nvPr/>
            </p:nvCxnSpPr>
            <p:spPr>
              <a:xfrm flipH="1">
                <a:off x="2581654" y="2093506"/>
                <a:ext cx="240632" cy="238289"/>
              </a:xfrm>
              <a:prstGeom prst="line">
                <a:avLst/>
              </a:prstGeom>
              <a:ln w="158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E07CD29-7A04-4BC3-A95D-396E6A1EE82B}"/>
                  </a:ext>
                </a:extLst>
              </p:cNvPr>
              <p:cNvCxnSpPr>
                <a:cxnSpLocks/>
                <a:endCxn id="22" idx="5"/>
              </p:cNvCxnSpPr>
              <p:nvPr/>
            </p:nvCxnSpPr>
            <p:spPr>
              <a:xfrm flipH="1" flipV="1">
                <a:off x="1510592" y="2461884"/>
                <a:ext cx="359583" cy="95972"/>
              </a:xfrm>
              <a:prstGeom prst="line">
                <a:avLst/>
              </a:prstGeom>
              <a:ln w="158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18C3C804-9369-4085-B6EC-AC7695C40CF7}"/>
                  </a:ext>
                </a:extLst>
              </p:cNvPr>
              <p:cNvSpPr/>
              <p:nvPr/>
            </p:nvSpPr>
            <p:spPr bwMode="auto">
              <a:xfrm rot="21477966">
                <a:off x="1573489" y="1850877"/>
                <a:ext cx="233188" cy="233188"/>
              </a:xfrm>
              <a:prstGeom prst="roundRect">
                <a:avLst>
                  <a:gd name="adj" fmla="val 27828"/>
                </a:avLst>
              </a:prstGeom>
              <a:no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8" name="people_4">
                <a:extLst>
                  <a:ext uri="{FF2B5EF4-FFF2-40B4-BE49-F238E27FC236}">
                    <a16:creationId xmlns:a16="http://schemas.microsoft.com/office/drawing/2014/main" id="{F258B3F7-4257-41D1-BF62-900B46E3A034}"/>
                  </a:ext>
                </a:extLst>
              </p:cNvPr>
              <p:cNvSpPr>
                <a:spLocks noChangeAspect="1" noEditPoints="1"/>
              </p:cNvSpPr>
              <p:nvPr/>
            </p:nvSpPr>
            <p:spPr bwMode="auto">
              <a:xfrm>
                <a:off x="2146947" y="2557856"/>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635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9" name="people_4">
                <a:extLst>
                  <a:ext uri="{FF2B5EF4-FFF2-40B4-BE49-F238E27FC236}">
                    <a16:creationId xmlns:a16="http://schemas.microsoft.com/office/drawing/2014/main" id="{E2C35FBD-92CE-47EF-9DBB-00CDC7B8EEAC}"/>
                  </a:ext>
                </a:extLst>
              </p:cNvPr>
              <p:cNvSpPr>
                <a:spLocks noChangeAspect="1" noEditPoints="1"/>
              </p:cNvSpPr>
              <p:nvPr/>
            </p:nvSpPr>
            <p:spPr bwMode="auto">
              <a:xfrm>
                <a:off x="2146947" y="2557856"/>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cxnSp>
            <p:nvCxnSpPr>
              <p:cNvPr id="30" name="Straight Connector 29">
                <a:extLst>
                  <a:ext uri="{FF2B5EF4-FFF2-40B4-BE49-F238E27FC236}">
                    <a16:creationId xmlns:a16="http://schemas.microsoft.com/office/drawing/2014/main" id="{AE670BBB-6582-4374-9247-E3204EF858DA}"/>
                  </a:ext>
                </a:extLst>
              </p:cNvPr>
              <p:cNvCxnSpPr>
                <a:cxnSpLocks/>
                <a:stCxn id="21" idx="1"/>
              </p:cNvCxnSpPr>
              <p:nvPr/>
            </p:nvCxnSpPr>
            <p:spPr>
              <a:xfrm flipH="1">
                <a:off x="2716219" y="2457999"/>
                <a:ext cx="273145" cy="159156"/>
              </a:xfrm>
              <a:prstGeom prst="line">
                <a:avLst/>
              </a:prstGeom>
              <a:ln w="158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check">
                <a:extLst>
                  <a:ext uri="{FF2B5EF4-FFF2-40B4-BE49-F238E27FC236}">
                    <a16:creationId xmlns:a16="http://schemas.microsoft.com/office/drawing/2014/main" id="{1958CDDB-B701-4C64-A972-94AA5F0748D1}"/>
                  </a:ext>
                </a:extLst>
              </p:cNvPr>
              <p:cNvSpPr>
                <a:spLocks noChangeAspect="1"/>
              </p:cNvSpPr>
              <p:nvPr/>
            </p:nvSpPr>
            <p:spPr bwMode="auto">
              <a:xfrm>
                <a:off x="2266911" y="1764886"/>
                <a:ext cx="91440" cy="6456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32" name="check">
                <a:extLst>
                  <a:ext uri="{FF2B5EF4-FFF2-40B4-BE49-F238E27FC236}">
                    <a16:creationId xmlns:a16="http://schemas.microsoft.com/office/drawing/2014/main" id="{1FD9A41A-8C7F-4280-9713-81B31CE78A12}"/>
                  </a:ext>
                </a:extLst>
              </p:cNvPr>
              <p:cNvSpPr>
                <a:spLocks noChangeAspect="1"/>
              </p:cNvSpPr>
              <p:nvPr/>
            </p:nvSpPr>
            <p:spPr bwMode="auto">
              <a:xfrm>
                <a:off x="2860445" y="1952700"/>
                <a:ext cx="91440" cy="6456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33" name="check">
                <a:extLst>
                  <a:ext uri="{FF2B5EF4-FFF2-40B4-BE49-F238E27FC236}">
                    <a16:creationId xmlns:a16="http://schemas.microsoft.com/office/drawing/2014/main" id="{33390239-94AC-491E-AE47-D02768100DF1}"/>
                  </a:ext>
                </a:extLst>
              </p:cNvPr>
              <p:cNvSpPr>
                <a:spLocks noChangeAspect="1"/>
              </p:cNvSpPr>
              <p:nvPr/>
            </p:nvSpPr>
            <p:spPr bwMode="auto">
              <a:xfrm>
                <a:off x="3061573" y="2425715"/>
                <a:ext cx="91440" cy="6456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34" name="check">
                <a:extLst>
                  <a:ext uri="{FF2B5EF4-FFF2-40B4-BE49-F238E27FC236}">
                    <a16:creationId xmlns:a16="http://schemas.microsoft.com/office/drawing/2014/main" id="{12B7309C-0C70-47AF-A4B1-F6DD1DF73C21}"/>
                  </a:ext>
                </a:extLst>
              </p:cNvPr>
              <p:cNvSpPr>
                <a:spLocks noChangeAspect="1"/>
              </p:cNvSpPr>
              <p:nvPr/>
            </p:nvSpPr>
            <p:spPr bwMode="auto">
              <a:xfrm>
                <a:off x="1644363" y="1935188"/>
                <a:ext cx="91440" cy="6456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35" name="check">
                <a:extLst>
                  <a:ext uri="{FF2B5EF4-FFF2-40B4-BE49-F238E27FC236}">
                    <a16:creationId xmlns:a16="http://schemas.microsoft.com/office/drawing/2014/main" id="{EDD9980A-7203-411C-8E07-400C2D1F66A0}"/>
                  </a:ext>
                </a:extLst>
              </p:cNvPr>
              <p:cNvSpPr>
                <a:spLocks noChangeAspect="1"/>
              </p:cNvSpPr>
              <p:nvPr/>
            </p:nvSpPr>
            <p:spPr bwMode="auto">
              <a:xfrm>
                <a:off x="1389915" y="2490261"/>
                <a:ext cx="88413" cy="62430"/>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38" name="Group 37">
            <a:extLst>
              <a:ext uri="{FF2B5EF4-FFF2-40B4-BE49-F238E27FC236}">
                <a16:creationId xmlns:a16="http://schemas.microsoft.com/office/drawing/2014/main" id="{073E64A1-4665-4F37-BADE-B7E623498C4E}"/>
              </a:ext>
            </a:extLst>
          </p:cNvPr>
          <p:cNvGrpSpPr/>
          <p:nvPr/>
        </p:nvGrpSpPr>
        <p:grpSpPr>
          <a:xfrm>
            <a:off x="6922620" y="1982845"/>
            <a:ext cx="2532972" cy="4042328"/>
            <a:chOff x="4482831" y="1774374"/>
            <a:chExt cx="3484772" cy="5561286"/>
          </a:xfrm>
        </p:grpSpPr>
        <p:grpSp>
          <p:nvGrpSpPr>
            <p:cNvPr id="39" name="Group 38">
              <a:extLst>
                <a:ext uri="{FF2B5EF4-FFF2-40B4-BE49-F238E27FC236}">
                  <a16:creationId xmlns:a16="http://schemas.microsoft.com/office/drawing/2014/main" id="{69C59038-153A-46B5-9BBC-02BE22CEF4D9}"/>
                </a:ext>
              </a:extLst>
            </p:cNvPr>
            <p:cNvGrpSpPr/>
            <p:nvPr/>
          </p:nvGrpSpPr>
          <p:grpSpPr>
            <a:xfrm>
              <a:off x="4482831" y="1774374"/>
              <a:ext cx="3484772" cy="5561286"/>
              <a:chOff x="4395692" y="1179289"/>
              <a:chExt cx="3484772" cy="5561286"/>
            </a:xfrm>
          </p:grpSpPr>
          <p:sp>
            <p:nvSpPr>
              <p:cNvPr id="43" name="Rectangle 42">
                <a:extLst>
                  <a:ext uri="{FF2B5EF4-FFF2-40B4-BE49-F238E27FC236}">
                    <a16:creationId xmlns:a16="http://schemas.microsoft.com/office/drawing/2014/main" id="{F0B74BDE-18C7-41F3-9C24-E324D7F63B9C}"/>
                  </a:ext>
                </a:extLst>
              </p:cNvPr>
              <p:cNvSpPr/>
              <p:nvPr/>
            </p:nvSpPr>
            <p:spPr bwMode="auto">
              <a:xfrm>
                <a:off x="4395692" y="1179289"/>
                <a:ext cx="3200400" cy="5561286"/>
              </a:xfrm>
              <a:prstGeom prst="rect">
                <a:avLst/>
              </a:prstGeom>
              <a:solidFill>
                <a:schemeClr val="bg1"/>
              </a:solidFill>
              <a:ln>
                <a:noFill/>
                <a:headEnd type="none" w="med" len="med"/>
                <a:tailEnd type="none" w="med" len="med"/>
              </a:ln>
              <a:effectLst>
                <a:outerShdw blurRad="1905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err="1">
                    <a:gradFill>
                      <a:gsLst>
                        <a:gs pos="40075">
                          <a:srgbClr val="FFFFFF"/>
                        </a:gs>
                        <a:gs pos="30000">
                          <a:srgbClr val="FFFFFF"/>
                        </a:gs>
                      </a:gsLst>
                      <a:lin ang="5400000" scaled="0"/>
                    </a:gradFill>
                    <a:latin typeface="Segoe UI"/>
                  </a:rPr>
                  <a:t>tr</a:t>
                </a:r>
                <a:endParaRPr lang="en-US" sz="1600" dirty="0">
                  <a:gradFill>
                    <a:gsLst>
                      <a:gs pos="40075">
                        <a:srgbClr val="FFFFFF"/>
                      </a:gs>
                      <a:gs pos="30000">
                        <a:srgbClr val="FFFFFF"/>
                      </a:gs>
                    </a:gsLst>
                    <a:lin ang="5400000" scaled="0"/>
                  </a:gradFill>
                  <a:latin typeface="Segoe UI"/>
                </a:endParaRPr>
              </a:p>
            </p:txBody>
          </p:sp>
          <p:sp>
            <p:nvSpPr>
              <p:cNvPr id="44" name="TextBox 43">
                <a:extLst>
                  <a:ext uri="{FF2B5EF4-FFF2-40B4-BE49-F238E27FC236}">
                    <a16:creationId xmlns:a16="http://schemas.microsoft.com/office/drawing/2014/main" id="{F22DD34A-0EAC-473A-B044-728BF08B9CFE}"/>
                  </a:ext>
                </a:extLst>
              </p:cNvPr>
              <p:cNvSpPr txBox="1"/>
              <p:nvPr/>
            </p:nvSpPr>
            <p:spPr>
              <a:xfrm>
                <a:off x="4395692" y="3119379"/>
                <a:ext cx="3484772" cy="2599846"/>
              </a:xfrm>
              <a:prstGeom prst="rect">
                <a:avLst/>
              </a:prstGeom>
              <a:noFill/>
            </p:spPr>
            <p:txBody>
              <a:bodyPr wrap="square" lIns="182880" tIns="0" rIns="274320" bIns="0" rtlCol="0">
                <a:spAutoFit/>
              </a:bodyPr>
              <a:lstStyle/>
              <a:p>
                <a:pPr marL="0" marR="0" lvl="0" indent="0" algn="l" defTabSz="932719" rtl="0" eaLnBrk="1" fontAlgn="auto" latinLnBrk="0" hangingPunct="1">
                  <a:lnSpc>
                    <a:spcPct val="100000"/>
                  </a:lnSpc>
                  <a:spcBef>
                    <a:spcPct val="20000"/>
                  </a:spcBef>
                  <a:spcAft>
                    <a:spcPts val="0"/>
                  </a:spcAft>
                  <a:buClrTx/>
                  <a:buSzPct val="90000"/>
                  <a:buFontTx/>
                  <a:buNone/>
                  <a:tabLst/>
                  <a:defRPr/>
                </a:pPr>
                <a:r>
                  <a:rPr kumimoji="0" lang="en-US"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Unmanaged </a:t>
                </a:r>
                <a:br>
                  <a:rPr kumimoji="0" lang="en-US"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&amp; Connected</a:t>
                </a:r>
              </a:p>
              <a:p>
                <a:pPr marL="0" marR="0" lvl="0" indent="0" algn="l" defTabSz="932719" rtl="0" eaLnBrk="1" fontAlgn="auto" latinLnBrk="0" hangingPunct="1">
                  <a:lnSpc>
                    <a:spcPct val="100000"/>
                  </a:lnSpc>
                  <a:spcBef>
                    <a:spcPct val="20000"/>
                  </a:spcBef>
                  <a:spcAft>
                    <a:spcPts val="0"/>
                  </a:spcAft>
                  <a:buClrTx/>
                  <a:buSzPct val="90000"/>
                  <a:buFontTx/>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This high-risk configuration has unmanaged Azure environments connected to corporate network/resources</a:t>
                </a:r>
              </a:p>
            </p:txBody>
          </p:sp>
          <p:grpSp>
            <p:nvGrpSpPr>
              <p:cNvPr id="45" name="Group 44">
                <a:extLst>
                  <a:ext uri="{FF2B5EF4-FFF2-40B4-BE49-F238E27FC236}">
                    <a16:creationId xmlns:a16="http://schemas.microsoft.com/office/drawing/2014/main" id="{62DAC485-673A-404A-AFD3-40D5FB1726CC}"/>
                  </a:ext>
                </a:extLst>
              </p:cNvPr>
              <p:cNvGrpSpPr/>
              <p:nvPr/>
            </p:nvGrpSpPr>
            <p:grpSpPr>
              <a:xfrm>
                <a:off x="5026371" y="1635266"/>
                <a:ext cx="2060370" cy="1280207"/>
                <a:chOff x="5026371" y="1635266"/>
                <a:chExt cx="2060370" cy="1280207"/>
              </a:xfrm>
            </p:grpSpPr>
            <p:sp>
              <p:nvSpPr>
                <p:cNvPr id="46" name="building_1">
                  <a:extLst>
                    <a:ext uri="{FF2B5EF4-FFF2-40B4-BE49-F238E27FC236}">
                      <a16:creationId xmlns:a16="http://schemas.microsoft.com/office/drawing/2014/main" id="{E8284F16-E3E9-43AE-A481-BF9ED68E07C9}"/>
                    </a:ext>
                  </a:extLst>
                </p:cNvPr>
                <p:cNvSpPr>
                  <a:spLocks noChangeAspect="1" noEditPoints="1"/>
                </p:cNvSpPr>
                <p:nvPr/>
              </p:nvSpPr>
              <p:spPr bwMode="auto">
                <a:xfrm>
                  <a:off x="5817863" y="2361581"/>
                  <a:ext cx="551642" cy="553892"/>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7" name="Oval 46">
                  <a:extLst>
                    <a:ext uri="{FF2B5EF4-FFF2-40B4-BE49-F238E27FC236}">
                      <a16:creationId xmlns:a16="http://schemas.microsoft.com/office/drawing/2014/main" id="{59A2C2C2-6E07-4655-9161-0CF08C9EEB11}"/>
                    </a:ext>
                  </a:extLst>
                </p:cNvPr>
                <p:cNvSpPr/>
                <p:nvPr/>
              </p:nvSpPr>
              <p:spPr bwMode="auto">
                <a:xfrm rot="21162043">
                  <a:off x="6639793" y="1818343"/>
                  <a:ext cx="274320" cy="274320"/>
                </a:xfrm>
                <a:prstGeom prst="ellipse">
                  <a:avLst/>
                </a:prstGeom>
                <a:solidFill>
                  <a:schemeClr val="accent4">
                    <a:lumMod val="20000"/>
                    <a:lumOff val="80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CFC80DF8-7A55-457B-97C0-0AC5AB17DBFE}"/>
                    </a:ext>
                  </a:extLst>
                </p:cNvPr>
                <p:cNvSpPr/>
                <p:nvPr/>
              </p:nvSpPr>
              <p:spPr bwMode="auto">
                <a:xfrm>
                  <a:off x="6009425" y="1635266"/>
                  <a:ext cx="228600" cy="228600"/>
                </a:xfrm>
                <a:prstGeom prst="rect">
                  <a:avLst/>
                </a:prstGeom>
                <a:solidFill>
                  <a:schemeClr val="accent4">
                    <a:lumMod val="20000"/>
                    <a:lumOff val="80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14D2D170-312A-4348-AF12-7268269871CE}"/>
                    </a:ext>
                  </a:extLst>
                </p:cNvPr>
                <p:cNvSpPr/>
                <p:nvPr/>
              </p:nvSpPr>
              <p:spPr bwMode="auto">
                <a:xfrm>
                  <a:off x="6850882" y="2332996"/>
                  <a:ext cx="235859" cy="235859"/>
                </a:xfrm>
                <a:prstGeom prst="rect">
                  <a:avLst/>
                </a:prstGeom>
                <a:solidFill>
                  <a:schemeClr val="accent4">
                    <a:lumMod val="20000"/>
                    <a:lumOff val="80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Isosceles Triangle 49">
                  <a:extLst>
                    <a:ext uri="{FF2B5EF4-FFF2-40B4-BE49-F238E27FC236}">
                      <a16:creationId xmlns:a16="http://schemas.microsoft.com/office/drawing/2014/main" id="{17AACC9F-3C45-4F35-B96E-0AFD3A14C965}"/>
                    </a:ext>
                  </a:extLst>
                </p:cNvPr>
                <p:cNvSpPr/>
                <p:nvPr/>
              </p:nvSpPr>
              <p:spPr bwMode="auto">
                <a:xfrm>
                  <a:off x="5026371" y="2294535"/>
                  <a:ext cx="274320" cy="274320"/>
                </a:xfrm>
                <a:prstGeom prst="triangle">
                  <a:avLst/>
                </a:prstGeom>
                <a:solidFill>
                  <a:schemeClr val="accent4">
                    <a:lumMod val="20000"/>
                    <a:lumOff val="80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1" name="Straight Connector 50">
                  <a:extLst>
                    <a:ext uri="{FF2B5EF4-FFF2-40B4-BE49-F238E27FC236}">
                      <a16:creationId xmlns:a16="http://schemas.microsoft.com/office/drawing/2014/main" id="{64481FEE-7ADE-482F-8452-7129DCDD803A}"/>
                    </a:ext>
                  </a:extLst>
                </p:cNvPr>
                <p:cNvCxnSpPr>
                  <a:cxnSpLocks/>
                </p:cNvCxnSpPr>
                <p:nvPr/>
              </p:nvCxnSpPr>
              <p:spPr>
                <a:xfrm flipH="1" flipV="1">
                  <a:off x="5518196" y="2020139"/>
                  <a:ext cx="306184" cy="292588"/>
                </a:xfrm>
                <a:prstGeom prst="line">
                  <a:avLst/>
                </a:prstGeom>
                <a:ln w="158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1F45818-A495-4A3A-9A83-FC4B439033BE}"/>
                    </a:ext>
                  </a:extLst>
                </p:cNvPr>
                <p:cNvCxnSpPr>
                  <a:cxnSpLocks/>
                  <a:stCxn id="48" idx="2"/>
                </p:cNvCxnSpPr>
                <p:nvPr/>
              </p:nvCxnSpPr>
              <p:spPr>
                <a:xfrm>
                  <a:off x="6123725" y="1863866"/>
                  <a:ext cx="16866" cy="348784"/>
                </a:xfrm>
                <a:prstGeom prst="line">
                  <a:avLst/>
                </a:prstGeom>
                <a:ln w="158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DE7A093-45BC-44BC-9D2F-DA7C9E69D49E}"/>
                    </a:ext>
                  </a:extLst>
                </p:cNvPr>
                <p:cNvCxnSpPr>
                  <a:cxnSpLocks/>
                  <a:stCxn id="47" idx="3"/>
                </p:cNvCxnSpPr>
                <p:nvPr/>
              </p:nvCxnSpPr>
              <p:spPr>
                <a:xfrm flipH="1">
                  <a:off x="6410728" y="2064026"/>
                  <a:ext cx="282346" cy="276043"/>
                </a:xfrm>
                <a:prstGeom prst="line">
                  <a:avLst/>
                </a:prstGeom>
                <a:ln w="158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24314C6-EBF2-4435-A436-BB569E4BF219}"/>
                    </a:ext>
                  </a:extLst>
                </p:cNvPr>
                <p:cNvCxnSpPr>
                  <a:cxnSpLocks/>
                  <a:endCxn id="50" idx="5"/>
                </p:cNvCxnSpPr>
                <p:nvPr/>
              </p:nvCxnSpPr>
              <p:spPr>
                <a:xfrm flipH="1" flipV="1">
                  <a:off x="5232111" y="2431695"/>
                  <a:ext cx="434177" cy="126161"/>
                </a:xfrm>
                <a:prstGeom prst="line">
                  <a:avLst/>
                </a:prstGeom>
                <a:ln w="158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5" name="Rectangle: Rounded Corners 54">
                  <a:extLst>
                    <a:ext uri="{FF2B5EF4-FFF2-40B4-BE49-F238E27FC236}">
                      <a16:creationId xmlns:a16="http://schemas.microsoft.com/office/drawing/2014/main" id="{2B870BF6-A7F6-4BF7-B77C-E392925CC64C}"/>
                    </a:ext>
                  </a:extLst>
                </p:cNvPr>
                <p:cNvSpPr/>
                <p:nvPr/>
              </p:nvSpPr>
              <p:spPr bwMode="auto">
                <a:xfrm rot="21477966">
                  <a:off x="5350995" y="1806093"/>
                  <a:ext cx="233188" cy="233188"/>
                </a:xfrm>
                <a:prstGeom prst="roundRect">
                  <a:avLst>
                    <a:gd name="adj" fmla="val 27828"/>
                  </a:avLst>
                </a:prstGeom>
                <a:solidFill>
                  <a:schemeClr val="accent4">
                    <a:lumMod val="20000"/>
                    <a:lumOff val="80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56" name="Straight Connector 55">
                  <a:extLst>
                    <a:ext uri="{FF2B5EF4-FFF2-40B4-BE49-F238E27FC236}">
                      <a16:creationId xmlns:a16="http://schemas.microsoft.com/office/drawing/2014/main" id="{3ED956B9-902D-4D27-9FBA-7B80DDEA919F}"/>
                    </a:ext>
                  </a:extLst>
                </p:cNvPr>
                <p:cNvCxnSpPr>
                  <a:cxnSpLocks/>
                  <a:stCxn id="49" idx="1"/>
                </p:cNvCxnSpPr>
                <p:nvPr/>
              </p:nvCxnSpPr>
              <p:spPr>
                <a:xfrm flipH="1">
                  <a:off x="6521080" y="2450926"/>
                  <a:ext cx="329802" cy="106930"/>
                </a:xfrm>
                <a:prstGeom prst="line">
                  <a:avLst/>
                </a:prstGeom>
                <a:ln w="158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40" name="Arc 39">
              <a:extLst>
                <a:ext uri="{FF2B5EF4-FFF2-40B4-BE49-F238E27FC236}">
                  <a16:creationId xmlns:a16="http://schemas.microsoft.com/office/drawing/2014/main" id="{516C26E9-0BC8-42D0-BAD5-EFF61A1993D6}"/>
                </a:ext>
              </a:extLst>
            </p:cNvPr>
            <p:cNvSpPr/>
            <p:nvPr/>
          </p:nvSpPr>
          <p:spPr>
            <a:xfrm>
              <a:off x="5771131" y="2801360"/>
              <a:ext cx="864251" cy="864251"/>
            </a:xfrm>
            <a:prstGeom prst="arc">
              <a:avLst>
                <a:gd name="adj1" fmla="val 8253141"/>
                <a:gd name="adj2" fmla="val 2545913"/>
              </a:avLst>
            </a:prstGeom>
            <a:ln w="158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57" name="Group 56">
            <a:extLst>
              <a:ext uri="{FF2B5EF4-FFF2-40B4-BE49-F238E27FC236}">
                <a16:creationId xmlns:a16="http://schemas.microsoft.com/office/drawing/2014/main" id="{FBD70B90-5B5D-4518-9939-E350BD7B81D8}"/>
              </a:ext>
            </a:extLst>
          </p:cNvPr>
          <p:cNvGrpSpPr/>
          <p:nvPr/>
        </p:nvGrpSpPr>
        <p:grpSpPr>
          <a:xfrm>
            <a:off x="9490744" y="1717066"/>
            <a:ext cx="2361423" cy="4307426"/>
            <a:chOff x="8255149" y="1408724"/>
            <a:chExt cx="3248759" cy="5925998"/>
          </a:xfrm>
        </p:grpSpPr>
        <p:grpSp>
          <p:nvGrpSpPr>
            <p:cNvPr id="58" name="Group 57">
              <a:extLst>
                <a:ext uri="{FF2B5EF4-FFF2-40B4-BE49-F238E27FC236}">
                  <a16:creationId xmlns:a16="http://schemas.microsoft.com/office/drawing/2014/main" id="{829AD806-673D-486C-A505-AABCB9F43431}"/>
                </a:ext>
              </a:extLst>
            </p:cNvPr>
            <p:cNvGrpSpPr/>
            <p:nvPr/>
          </p:nvGrpSpPr>
          <p:grpSpPr>
            <a:xfrm>
              <a:off x="8255149" y="1774372"/>
              <a:ext cx="3248759" cy="5560350"/>
              <a:chOff x="8255147" y="1179286"/>
              <a:chExt cx="3248759" cy="5560350"/>
            </a:xfrm>
          </p:grpSpPr>
          <p:sp>
            <p:nvSpPr>
              <p:cNvPr id="62" name="Rectangle 61">
                <a:extLst>
                  <a:ext uri="{FF2B5EF4-FFF2-40B4-BE49-F238E27FC236}">
                    <a16:creationId xmlns:a16="http://schemas.microsoft.com/office/drawing/2014/main" id="{CA9B9AAC-F006-4874-91BA-36945AF6342A}"/>
                  </a:ext>
                </a:extLst>
              </p:cNvPr>
              <p:cNvSpPr/>
              <p:nvPr/>
            </p:nvSpPr>
            <p:spPr bwMode="auto">
              <a:xfrm>
                <a:off x="8255147" y="1179286"/>
                <a:ext cx="3200400" cy="5560350"/>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err="1">
                    <a:ln>
                      <a:noFill/>
                    </a:ln>
                    <a:gradFill>
                      <a:gsLst>
                        <a:gs pos="40075">
                          <a:srgbClr val="FFFFFF"/>
                        </a:gs>
                        <a:gs pos="30000">
                          <a:srgbClr val="FFFFFF"/>
                        </a:gs>
                      </a:gsLst>
                      <a:lin ang="5400000" scaled="0"/>
                    </a:gradFill>
                    <a:effectLst/>
                    <a:uLnTx/>
                    <a:uFillTx/>
                    <a:latin typeface="Segoe UI"/>
                    <a:ea typeface="+mn-ea"/>
                    <a:cs typeface="+mn-cs"/>
                  </a:rPr>
                  <a:t>tr</a:t>
                </a: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3" name="TextBox 62">
                <a:extLst>
                  <a:ext uri="{FF2B5EF4-FFF2-40B4-BE49-F238E27FC236}">
                    <a16:creationId xmlns:a16="http://schemas.microsoft.com/office/drawing/2014/main" id="{2F11D203-3121-4BE1-8E43-EFAC3EA9E0E5}"/>
                  </a:ext>
                </a:extLst>
              </p:cNvPr>
              <p:cNvSpPr txBox="1"/>
              <p:nvPr/>
            </p:nvSpPr>
            <p:spPr>
              <a:xfrm>
                <a:off x="8267450" y="3119380"/>
                <a:ext cx="3236456" cy="2599845"/>
              </a:xfrm>
              <a:prstGeom prst="rect">
                <a:avLst/>
              </a:prstGeom>
              <a:noFill/>
            </p:spPr>
            <p:txBody>
              <a:bodyPr wrap="square" lIns="182880" tIns="0" rIns="274320" bIns="0" rtlCol="0">
                <a:spAutoFit/>
              </a:bodyPr>
              <a:lstStyle/>
              <a:p>
                <a:pPr marL="0" marR="0" lvl="0" indent="0" algn="l" defTabSz="932719" rtl="0" eaLnBrk="1" fontAlgn="auto" latinLnBrk="0" hangingPunct="1">
                  <a:lnSpc>
                    <a:spcPct val="100000"/>
                  </a:lnSpc>
                  <a:spcBef>
                    <a:spcPct val="20000"/>
                  </a:spcBef>
                  <a:spcAft>
                    <a:spcPts val="0"/>
                  </a:spcAft>
                  <a:buClrTx/>
                  <a:buSzPct val="90000"/>
                  <a:buFontTx/>
                  <a:buNone/>
                  <a:tabLst/>
                  <a:defRPr/>
                </a:pPr>
                <a:r>
                  <a:rPr kumimoji="0" lang="en-US"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Independent</a:t>
                </a:r>
                <a:br>
                  <a:rPr kumimoji="0" lang="en-US"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Un/Managed</a:t>
                </a:r>
              </a:p>
              <a:p>
                <a:pPr lvl="0" defTabSz="932719">
                  <a:spcBef>
                    <a:spcPct val="20000"/>
                  </a:spcBef>
                  <a:buSzPct val="90000"/>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This “lab” model can be useful for learning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and testing, but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ensure </a:t>
                </a:r>
                <a:r>
                  <a:rPr lang="en-US" sz="1400" dirty="0">
                    <a:gradFill>
                      <a:gsLst>
                        <a:gs pos="1250">
                          <a:srgbClr val="1A1A1A"/>
                        </a:gs>
                        <a:gs pos="100000">
                          <a:srgbClr val="1A1A1A"/>
                        </a:gs>
                      </a:gsLst>
                      <a:lin ang="5400000" scaled="0"/>
                    </a:gradFill>
                    <a:latin typeface="Segoe UI" panose="020B0502040204020203" pitchFamily="34" charset="0"/>
                    <a:cs typeface="Segoe UI" panose="020B0502040204020203" pitchFamily="34" charset="0"/>
                  </a:rPr>
                  <a:t>to appropriately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protect any production data or code in it</a:t>
                </a:r>
              </a:p>
            </p:txBody>
          </p:sp>
          <p:grpSp>
            <p:nvGrpSpPr>
              <p:cNvPr id="64" name="Group 63">
                <a:extLst>
                  <a:ext uri="{FF2B5EF4-FFF2-40B4-BE49-F238E27FC236}">
                    <a16:creationId xmlns:a16="http://schemas.microsoft.com/office/drawing/2014/main" id="{F42A8C99-C2EF-4A93-9B91-8BA77570B5CA}"/>
                  </a:ext>
                </a:extLst>
              </p:cNvPr>
              <p:cNvGrpSpPr/>
              <p:nvPr/>
            </p:nvGrpSpPr>
            <p:grpSpPr>
              <a:xfrm>
                <a:off x="8900269" y="1678845"/>
                <a:ext cx="1857291" cy="1236628"/>
                <a:chOff x="8900269" y="1678845"/>
                <a:chExt cx="1857291" cy="1236628"/>
              </a:xfrm>
            </p:grpSpPr>
            <p:sp>
              <p:nvSpPr>
                <p:cNvPr id="65" name="building_1">
                  <a:extLst>
                    <a:ext uri="{FF2B5EF4-FFF2-40B4-BE49-F238E27FC236}">
                      <a16:creationId xmlns:a16="http://schemas.microsoft.com/office/drawing/2014/main" id="{1E2DBFDA-E72C-4F9E-9482-90F937053AD3}"/>
                    </a:ext>
                  </a:extLst>
                </p:cNvPr>
                <p:cNvSpPr>
                  <a:spLocks noChangeAspect="1" noEditPoints="1"/>
                </p:cNvSpPr>
                <p:nvPr/>
              </p:nvSpPr>
              <p:spPr bwMode="auto">
                <a:xfrm>
                  <a:off x="9533207" y="2361581"/>
                  <a:ext cx="551642" cy="553892"/>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6" name="Oval 65">
                  <a:extLst>
                    <a:ext uri="{FF2B5EF4-FFF2-40B4-BE49-F238E27FC236}">
                      <a16:creationId xmlns:a16="http://schemas.microsoft.com/office/drawing/2014/main" id="{7B77CB67-1638-473A-9FA1-5FC67C51DE61}"/>
                    </a:ext>
                  </a:extLst>
                </p:cNvPr>
                <p:cNvSpPr/>
                <p:nvPr/>
              </p:nvSpPr>
              <p:spPr bwMode="auto">
                <a:xfrm rot="21162043">
                  <a:off x="10336046" y="1830311"/>
                  <a:ext cx="274320" cy="274320"/>
                </a:xfrm>
                <a:prstGeom prst="ellipse">
                  <a:avLst/>
                </a:prstGeom>
                <a:solidFill>
                  <a:schemeClr val="accent5">
                    <a:lumMod val="60000"/>
                    <a:lumOff val="40000"/>
                  </a:schemeClr>
                </a:solidFill>
                <a:ln w="158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2500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F42E508B-7E6F-4D96-9D34-3FBDBC7A9FFC}"/>
                    </a:ext>
                  </a:extLst>
                </p:cNvPr>
                <p:cNvSpPr/>
                <p:nvPr/>
              </p:nvSpPr>
              <p:spPr bwMode="auto">
                <a:xfrm>
                  <a:off x="9714290" y="1678845"/>
                  <a:ext cx="228600" cy="228600"/>
                </a:xfrm>
                <a:prstGeom prst="rect">
                  <a:avLst/>
                </a:prstGeom>
                <a:solidFill>
                  <a:schemeClr val="accent5">
                    <a:lumMod val="60000"/>
                    <a:lumOff val="40000"/>
                  </a:schemeClr>
                </a:solidFill>
                <a:ln w="158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2500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ectangle 67">
                  <a:extLst>
                    <a:ext uri="{FF2B5EF4-FFF2-40B4-BE49-F238E27FC236}">
                      <a16:creationId xmlns:a16="http://schemas.microsoft.com/office/drawing/2014/main" id="{2234D326-99DC-4F3B-80D2-3E3C6BA3B014}"/>
                    </a:ext>
                  </a:extLst>
                </p:cNvPr>
                <p:cNvSpPr/>
                <p:nvPr/>
              </p:nvSpPr>
              <p:spPr bwMode="auto">
                <a:xfrm>
                  <a:off x="10521701" y="2370506"/>
                  <a:ext cx="235859" cy="235859"/>
                </a:xfrm>
                <a:prstGeom prst="rect">
                  <a:avLst/>
                </a:prstGeom>
                <a:solidFill>
                  <a:schemeClr val="accent5">
                    <a:lumMod val="60000"/>
                    <a:lumOff val="40000"/>
                  </a:schemeClr>
                </a:solidFill>
                <a:ln w="158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2500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Isosceles Triangle 68">
                  <a:extLst>
                    <a:ext uri="{FF2B5EF4-FFF2-40B4-BE49-F238E27FC236}">
                      <a16:creationId xmlns:a16="http://schemas.microsoft.com/office/drawing/2014/main" id="{C1E08416-41AC-4773-B09C-FB3ACEF193B1}"/>
                    </a:ext>
                  </a:extLst>
                </p:cNvPr>
                <p:cNvSpPr/>
                <p:nvPr/>
              </p:nvSpPr>
              <p:spPr bwMode="auto">
                <a:xfrm>
                  <a:off x="8900269" y="2361581"/>
                  <a:ext cx="274320" cy="274320"/>
                </a:xfrm>
                <a:prstGeom prst="triangle">
                  <a:avLst/>
                </a:prstGeom>
                <a:solidFill>
                  <a:schemeClr val="accent5">
                    <a:lumMod val="60000"/>
                    <a:lumOff val="40000"/>
                  </a:schemeClr>
                </a:solidFill>
                <a:ln w="158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2500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Rounded Corners 69">
                  <a:extLst>
                    <a:ext uri="{FF2B5EF4-FFF2-40B4-BE49-F238E27FC236}">
                      <a16:creationId xmlns:a16="http://schemas.microsoft.com/office/drawing/2014/main" id="{8AB26F95-FDAE-4B5B-88B3-EF7AA920BEBD}"/>
                    </a:ext>
                  </a:extLst>
                </p:cNvPr>
                <p:cNvSpPr/>
                <p:nvPr/>
              </p:nvSpPr>
              <p:spPr bwMode="auto">
                <a:xfrm rot="21477966">
                  <a:off x="9138028" y="1911508"/>
                  <a:ext cx="233188" cy="233188"/>
                </a:xfrm>
                <a:prstGeom prst="roundRect">
                  <a:avLst>
                    <a:gd name="adj" fmla="val 27828"/>
                  </a:avLst>
                </a:prstGeom>
                <a:solidFill>
                  <a:schemeClr val="accent5">
                    <a:lumMod val="60000"/>
                    <a:lumOff val="40000"/>
                  </a:schemeClr>
                </a:solidFill>
                <a:ln w="158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2500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sp>
          <p:nvSpPr>
            <p:cNvPr id="59" name="Arc 58">
              <a:extLst>
                <a:ext uri="{FF2B5EF4-FFF2-40B4-BE49-F238E27FC236}">
                  <a16:creationId xmlns:a16="http://schemas.microsoft.com/office/drawing/2014/main" id="{01E442FA-8167-403D-909D-ED40D1EC4A94}"/>
                </a:ext>
              </a:extLst>
            </p:cNvPr>
            <p:cNvSpPr/>
            <p:nvPr/>
          </p:nvSpPr>
          <p:spPr>
            <a:xfrm>
              <a:off x="9375283" y="2790415"/>
              <a:ext cx="864251" cy="864251"/>
            </a:xfrm>
            <a:prstGeom prst="arc">
              <a:avLst>
                <a:gd name="adj1" fmla="val 8253141"/>
                <a:gd name="adj2" fmla="val 2545913"/>
              </a:avLst>
            </a:prstGeom>
            <a:ln w="15875">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0" name="Oval 59">
              <a:extLst>
                <a:ext uri="{FF2B5EF4-FFF2-40B4-BE49-F238E27FC236}">
                  <a16:creationId xmlns:a16="http://schemas.microsoft.com/office/drawing/2014/main" id="{56C4ED95-A733-44C8-B482-5A84A07FFABA}"/>
                </a:ext>
              </a:extLst>
            </p:cNvPr>
            <p:cNvSpPr/>
            <p:nvPr/>
          </p:nvSpPr>
          <p:spPr bwMode="auto">
            <a:xfrm>
              <a:off x="9482743" y="1408724"/>
              <a:ext cx="757515" cy="75751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Beaker_F196" title="Icon of a scientific flask with liquid in it">
              <a:extLst>
                <a:ext uri="{FF2B5EF4-FFF2-40B4-BE49-F238E27FC236}">
                  <a16:creationId xmlns:a16="http://schemas.microsoft.com/office/drawing/2014/main" id="{55A62AC2-D153-49C9-837B-7ADD754437B9}"/>
                </a:ext>
              </a:extLst>
            </p:cNvPr>
            <p:cNvSpPr>
              <a:spLocks noChangeAspect="1" noEditPoints="1"/>
            </p:cNvSpPr>
            <p:nvPr/>
          </p:nvSpPr>
          <p:spPr bwMode="auto">
            <a:xfrm>
              <a:off x="9723697" y="1560614"/>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3" name="TextBox 2">
            <a:extLst>
              <a:ext uri="{FF2B5EF4-FFF2-40B4-BE49-F238E27FC236}">
                <a16:creationId xmlns:a16="http://schemas.microsoft.com/office/drawing/2014/main" id="{4E72E600-27B1-4F32-B981-3F46485C9ABB}"/>
              </a:ext>
            </a:extLst>
          </p:cNvPr>
          <p:cNvSpPr txBox="1"/>
          <p:nvPr/>
        </p:nvSpPr>
        <p:spPr>
          <a:xfrm>
            <a:off x="588263" y="1039499"/>
            <a:ext cx="2900025" cy="246221"/>
          </a:xfrm>
          <a:prstGeom prst="rect">
            <a:avLst/>
          </a:prstGeom>
          <a:noFill/>
        </p:spPr>
        <p:txBody>
          <a:bodyPr wrap="none" lIns="0" tIns="0" rIns="0" bIns="0" rtlCol="0">
            <a:spAutoFit/>
          </a:bodyPr>
          <a:lstStyle/>
          <a:p>
            <a:r>
              <a:rPr lang="en-US" sz="1600" b="1" kern="0" cap="all" spc="118" dirty="0">
                <a:ln w="3175">
                  <a:noFill/>
                </a:ln>
                <a:gradFill>
                  <a:gsLst>
                    <a:gs pos="1250">
                      <a:schemeClr val="accent3"/>
                    </a:gs>
                    <a:gs pos="100000">
                      <a:schemeClr val="accent3"/>
                    </a:gs>
                  </a:gsLst>
                  <a:lin ang="5400000" scaled="0"/>
                </a:gradFill>
                <a:latin typeface="Segoe UI"/>
                <a:ea typeface="Segoe UI Black" pitchFamily="34"/>
                <a:cs typeface="Segoe UI" pitchFamily="34" charset="0"/>
              </a:rPr>
              <a:t>Critical Best Practices</a:t>
            </a:r>
          </a:p>
        </p:txBody>
      </p:sp>
    </p:spTree>
    <p:extLst>
      <p:ext uri="{BB962C8B-B14F-4D97-AF65-F5344CB8AC3E}">
        <p14:creationId xmlns:p14="http://schemas.microsoft.com/office/powerpoint/2010/main" val="419637699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5BAAA-4255-4B45-8349-1A159A62D001}"/>
              </a:ext>
            </a:extLst>
          </p:cNvPr>
          <p:cNvSpPr>
            <a:spLocks noGrp="1"/>
          </p:cNvSpPr>
          <p:nvPr>
            <p:ph type="title"/>
          </p:nvPr>
        </p:nvSpPr>
        <p:spPr>
          <a:xfrm>
            <a:off x="588263" y="457201"/>
            <a:ext cx="11018520" cy="553998"/>
          </a:xfrm>
        </p:spPr>
        <p:txBody>
          <a:bodyPr/>
          <a:lstStyle/>
          <a:p>
            <a:r>
              <a:rPr lang="en-US" dirty="0">
                <a:gradFill>
                  <a:gsLst>
                    <a:gs pos="1250">
                      <a:srgbClr val="1A1A1A"/>
                    </a:gs>
                    <a:gs pos="100000">
                      <a:srgbClr val="1A1A1A"/>
                    </a:gs>
                  </a:gsLst>
                  <a:lin ang="5400000" scaled="0"/>
                </a:gradFill>
              </a:rPr>
              <a:t>GRC – Key Responsible Parties</a:t>
            </a:r>
            <a:endParaRPr lang="en-US" dirty="0"/>
          </a:p>
        </p:txBody>
      </p:sp>
      <p:sp>
        <p:nvSpPr>
          <p:cNvPr id="3" name="Text Placeholder 3">
            <a:extLst>
              <a:ext uri="{FF2B5EF4-FFF2-40B4-BE49-F238E27FC236}">
                <a16:creationId xmlns:a16="http://schemas.microsoft.com/office/drawing/2014/main" id="{62F0C090-B30B-48AE-B71C-5F40AEF23842}"/>
              </a:ext>
            </a:extLst>
          </p:cNvPr>
          <p:cNvSpPr txBox="1">
            <a:spLocks/>
          </p:cNvSpPr>
          <p:nvPr/>
        </p:nvSpPr>
        <p:spPr>
          <a:xfrm>
            <a:off x="588263" y="1684432"/>
            <a:ext cx="3566160" cy="3983861"/>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kumimoji="0" lang="en-US" sz="1400" b="1" i="0" u="none" strike="noStrike" kern="1200" cap="all" spc="0" normalizeH="0" baseline="0" noProof="0" dirty="0">
                <a:ln>
                  <a:noFill/>
                </a:ln>
                <a:gradFill>
                  <a:gsLst>
                    <a:gs pos="1250">
                      <a:schemeClr val="accent3"/>
                    </a:gs>
                    <a:gs pos="100000">
                      <a:schemeClr val="accent3"/>
                    </a:gs>
                  </a:gsLst>
                  <a:lin ang="5400000" scaled="0"/>
                </a:gradFill>
                <a:effectLst/>
                <a:uLnTx/>
                <a:uFillTx/>
                <a:latin typeface="Segoe UI" panose="020B0502040204020203" pitchFamily="34" charset="0"/>
                <a:ea typeface="+mn-ea"/>
                <a:cs typeface="Segoe UI" panose="020B0502040204020203" pitchFamily="34" charset="0"/>
              </a:rPr>
              <a:t>Clear Lines of Responsibility </a:t>
            </a:r>
            <a:endParaRPr kumimoji="0" lang="en-US" sz="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Designate the parties responsible for specific functions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in Azure</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Consistency helps avoid confusion that can lead to human and automation errors that create security risk. </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Designate groups </a:t>
            </a:r>
            <a:br>
              <a:rPr lang="en-US" sz="1400" dirty="0">
                <a:gradFill>
                  <a:gsLst>
                    <a:gs pos="1250">
                      <a:srgbClr val="1A1A1A"/>
                    </a:gs>
                    <a:gs pos="100000">
                      <a:srgbClr val="1A1A1A"/>
                    </a:gs>
                  </a:gsLst>
                  <a:lin ang="5400000" scaled="0"/>
                </a:gradFill>
                <a:latin typeface="Segoe UI"/>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(or individual roles) that will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be responsible for key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centralized functions</a:t>
            </a:r>
          </a:p>
          <a:p>
            <a:pPr marL="115888" marR="0" lvl="1"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2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Most organizations map these closely to current on premises models. </a:t>
            </a:r>
          </a:p>
          <a:p>
            <a:pPr marL="0" marR="0" lvl="0" indent="0" algn="l"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endParaRPr kumimoji="0" lang="en-US" sz="1600" b="0"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p:txBody>
      </p:sp>
      <p:sp>
        <p:nvSpPr>
          <p:cNvPr id="13" name="Text Placeholder 3">
            <a:extLst>
              <a:ext uri="{FF2B5EF4-FFF2-40B4-BE49-F238E27FC236}">
                <a16:creationId xmlns:a16="http://schemas.microsoft.com/office/drawing/2014/main" id="{461675E0-BEB9-46B9-ACD9-4897DFB1526E}"/>
              </a:ext>
            </a:extLst>
          </p:cNvPr>
          <p:cNvSpPr txBox="1">
            <a:spLocks/>
          </p:cNvSpPr>
          <p:nvPr/>
        </p:nvSpPr>
        <p:spPr>
          <a:xfrm>
            <a:off x="4286329" y="1684432"/>
            <a:ext cx="7496962" cy="4759966"/>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1"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endPar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graphicFrame>
        <p:nvGraphicFramePr>
          <p:cNvPr id="14" name="Table 13">
            <a:extLst>
              <a:ext uri="{FF2B5EF4-FFF2-40B4-BE49-F238E27FC236}">
                <a16:creationId xmlns:a16="http://schemas.microsoft.com/office/drawing/2014/main" id="{BD4548A1-3225-4C0A-AFB7-DD36953BB521}"/>
              </a:ext>
            </a:extLst>
          </p:cNvPr>
          <p:cNvGraphicFramePr>
            <a:graphicFrameLocks noGrp="1"/>
          </p:cNvGraphicFramePr>
          <p:nvPr>
            <p:extLst>
              <p:ext uri="{D42A27DB-BD31-4B8C-83A1-F6EECF244321}">
                <p14:modId xmlns:p14="http://schemas.microsoft.com/office/powerpoint/2010/main" val="3200982510"/>
              </p:ext>
            </p:extLst>
          </p:nvPr>
        </p:nvGraphicFramePr>
        <p:xfrm>
          <a:off x="4468650" y="1844631"/>
          <a:ext cx="7132320" cy="4432202"/>
        </p:xfrm>
        <a:graphic>
          <a:graphicData uri="http://schemas.openxmlformats.org/drawingml/2006/table">
            <a:tbl>
              <a:tblPr bandRow="1">
                <a:tableStyleId>{7DF18680-E054-41AD-8BC1-D1AEF772440D}</a:tableStyleId>
              </a:tblPr>
              <a:tblGrid>
                <a:gridCol w="1879371">
                  <a:extLst>
                    <a:ext uri="{9D8B030D-6E8A-4147-A177-3AD203B41FA5}">
                      <a16:colId xmlns:a16="http://schemas.microsoft.com/office/drawing/2014/main" val="131552263"/>
                    </a:ext>
                  </a:extLst>
                </a:gridCol>
                <a:gridCol w="5252949">
                  <a:extLst>
                    <a:ext uri="{9D8B030D-6E8A-4147-A177-3AD203B41FA5}">
                      <a16:colId xmlns:a16="http://schemas.microsoft.com/office/drawing/2014/main" val="3754447473"/>
                    </a:ext>
                  </a:extLst>
                </a:gridCol>
              </a:tblGrid>
              <a:tr h="705123">
                <a:tc>
                  <a:txBody>
                    <a:bodyPr/>
                    <a:lstStyle/>
                    <a:p>
                      <a:r>
                        <a:rPr lang="en-US" sz="1200" b="1" dirty="0">
                          <a:gradFill>
                            <a:gsLst>
                              <a:gs pos="1250">
                                <a:srgbClr val="1A1A1A"/>
                              </a:gs>
                              <a:gs pos="100000">
                                <a:srgbClr val="1A1A1A"/>
                              </a:gs>
                            </a:gsLst>
                            <a:lin ang="5400000" scaled="0"/>
                          </a:gradFill>
                        </a:rPr>
                        <a:t>Network Security</a:t>
                      </a:r>
                    </a:p>
                  </a:txBody>
                  <a:tcPr>
                    <a:solidFill>
                      <a:schemeClr val="bg2">
                        <a:lumMod val="90000"/>
                      </a:schemeClr>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i="1" dirty="0">
                          <a:gradFill>
                            <a:gsLst>
                              <a:gs pos="1250">
                                <a:srgbClr val="1A1A1A"/>
                              </a:gs>
                              <a:gs pos="100000">
                                <a:srgbClr val="1A1A1A"/>
                              </a:gs>
                            </a:gsLst>
                            <a:lin ang="5400000" scaled="0"/>
                          </a:gradFill>
                        </a:rPr>
                        <a:t>Typically existing network security team</a:t>
                      </a:r>
                    </a:p>
                    <a:p>
                      <a:r>
                        <a:rPr lang="en-US" sz="1200" dirty="0">
                          <a:gradFill>
                            <a:gsLst>
                              <a:gs pos="1250">
                                <a:srgbClr val="1A1A1A"/>
                              </a:gs>
                              <a:gs pos="100000">
                                <a:srgbClr val="1A1A1A"/>
                              </a:gs>
                            </a:gsLst>
                            <a:lin ang="5400000" scaled="0"/>
                          </a:gradFill>
                        </a:rPr>
                        <a:t>Configuration and maintenance of Azure Firewall, Network Virtual Appliances (and associated routing), WAFs, NSGs, ASGs, etc.</a:t>
                      </a:r>
                    </a:p>
                  </a:txBody>
                  <a:tcPr>
                    <a:solidFill>
                      <a:schemeClr val="bg2">
                        <a:lumMod val="90000"/>
                      </a:schemeClr>
                    </a:solidFill>
                  </a:tcPr>
                </a:tc>
                <a:extLst>
                  <a:ext uri="{0D108BD9-81ED-4DB2-BD59-A6C34878D82A}">
                    <a16:rowId xmlns:a16="http://schemas.microsoft.com/office/drawing/2014/main" val="2682292330"/>
                  </a:ext>
                </a:extLst>
              </a:tr>
              <a:tr h="503659">
                <a:tc>
                  <a:txBody>
                    <a:bodyPr/>
                    <a:lstStyle/>
                    <a:p>
                      <a:r>
                        <a:rPr lang="en-US" sz="1200" b="1" dirty="0">
                          <a:gradFill>
                            <a:gsLst>
                              <a:gs pos="1250">
                                <a:srgbClr val="1A1A1A"/>
                              </a:gs>
                              <a:gs pos="100000">
                                <a:srgbClr val="1A1A1A"/>
                              </a:gs>
                            </a:gsLst>
                            <a:lin ang="5400000" scaled="0"/>
                          </a:gradFill>
                        </a:rPr>
                        <a:t>Network Management </a:t>
                      </a:r>
                    </a:p>
                  </a:txBody>
                  <a:tcPr>
                    <a:solidFill>
                      <a:schemeClr val="bg1">
                        <a:lumMod val="95000"/>
                      </a:schemeClr>
                    </a:solidFill>
                  </a:tcPr>
                </a:tc>
                <a:tc>
                  <a:txBody>
                    <a:bodyPr/>
                    <a:lstStyle/>
                    <a:p>
                      <a:r>
                        <a:rPr lang="en-US" sz="1200" i="1" dirty="0">
                          <a:gradFill>
                            <a:gsLst>
                              <a:gs pos="1250">
                                <a:srgbClr val="1A1A1A"/>
                              </a:gs>
                              <a:gs pos="100000">
                                <a:srgbClr val="1A1A1A"/>
                              </a:gs>
                            </a:gsLst>
                            <a:lin ang="5400000" scaled="0"/>
                          </a:gradFill>
                        </a:rPr>
                        <a:t>Typically existing network operations team</a:t>
                      </a:r>
                    </a:p>
                    <a:p>
                      <a:r>
                        <a:rPr lang="en-US" sz="1200" dirty="0">
                          <a:gradFill>
                            <a:gsLst>
                              <a:gs pos="1250">
                                <a:srgbClr val="1A1A1A"/>
                              </a:gs>
                              <a:gs pos="100000">
                                <a:srgbClr val="1A1A1A"/>
                              </a:gs>
                            </a:gsLst>
                            <a:lin ang="5400000" scaled="0"/>
                          </a:gradFill>
                        </a:rPr>
                        <a:t>Enterprise-wide virtual network and subnet allocation </a:t>
                      </a:r>
                    </a:p>
                  </a:txBody>
                  <a:tcPr>
                    <a:solidFill>
                      <a:schemeClr val="bg1">
                        <a:lumMod val="95000"/>
                      </a:schemeClr>
                    </a:solidFill>
                  </a:tcPr>
                </a:tc>
                <a:extLst>
                  <a:ext uri="{0D108BD9-81ED-4DB2-BD59-A6C34878D82A}">
                    <a16:rowId xmlns:a16="http://schemas.microsoft.com/office/drawing/2014/main" val="2473715275"/>
                  </a:ext>
                </a:extLst>
              </a:tr>
              <a:tr h="705123">
                <a:tc>
                  <a:txBody>
                    <a:bodyPr/>
                    <a:lstStyle/>
                    <a:p>
                      <a:r>
                        <a:rPr lang="en-US" sz="1200" b="1" dirty="0">
                          <a:gradFill>
                            <a:gsLst>
                              <a:gs pos="1250">
                                <a:srgbClr val="1A1A1A"/>
                              </a:gs>
                              <a:gs pos="100000">
                                <a:srgbClr val="1A1A1A"/>
                              </a:gs>
                            </a:gsLst>
                            <a:lin ang="5400000" scaled="0"/>
                          </a:gradFill>
                        </a:rPr>
                        <a:t>Server Endpoint Security</a:t>
                      </a:r>
                    </a:p>
                  </a:txBody>
                  <a:tcPr>
                    <a:solidFill>
                      <a:schemeClr val="bg2">
                        <a:lumMod val="90000"/>
                      </a:schemeClr>
                    </a:solidFill>
                  </a:tcPr>
                </a:tc>
                <a:tc>
                  <a:txBody>
                    <a:bodyPr/>
                    <a:lstStyle/>
                    <a:p>
                      <a:r>
                        <a:rPr lang="en-US" sz="1200" i="1" dirty="0">
                          <a:gradFill>
                            <a:gsLst>
                              <a:gs pos="1250">
                                <a:srgbClr val="1A1A1A"/>
                              </a:gs>
                              <a:gs pos="100000">
                                <a:srgbClr val="1A1A1A"/>
                              </a:gs>
                            </a:gsLst>
                            <a:lin ang="5400000" scaled="0"/>
                          </a:gradFill>
                        </a:rPr>
                        <a:t>Typically IT operations, security, or jointly</a:t>
                      </a:r>
                    </a:p>
                    <a:p>
                      <a:r>
                        <a:rPr lang="en-US" sz="1200" dirty="0">
                          <a:gradFill>
                            <a:gsLst>
                              <a:gs pos="1250">
                                <a:srgbClr val="1A1A1A"/>
                              </a:gs>
                              <a:gs pos="100000">
                                <a:srgbClr val="1A1A1A"/>
                              </a:gs>
                            </a:gsLst>
                            <a:lin ang="5400000" scaled="0"/>
                          </a:gradFill>
                        </a:rPr>
                        <a:t>Monitor and remediate server security (patching, configuration, endpoint security, etc.) </a:t>
                      </a:r>
                    </a:p>
                  </a:txBody>
                  <a:tcPr>
                    <a:solidFill>
                      <a:schemeClr val="bg2">
                        <a:lumMod val="90000"/>
                      </a:schemeClr>
                    </a:solidFill>
                  </a:tcPr>
                </a:tc>
                <a:extLst>
                  <a:ext uri="{0D108BD9-81ED-4DB2-BD59-A6C34878D82A}">
                    <a16:rowId xmlns:a16="http://schemas.microsoft.com/office/drawing/2014/main" val="2926744836"/>
                  </a:ext>
                </a:extLst>
              </a:tr>
              <a:tr h="906587">
                <a:tc>
                  <a:txBody>
                    <a:bodyPr/>
                    <a:lstStyle/>
                    <a:p>
                      <a:r>
                        <a:rPr lang="en-US" sz="1200" b="1" dirty="0">
                          <a:gradFill>
                            <a:gsLst>
                              <a:gs pos="1250">
                                <a:srgbClr val="1A1A1A"/>
                              </a:gs>
                              <a:gs pos="100000">
                                <a:srgbClr val="1A1A1A"/>
                              </a:gs>
                            </a:gsLst>
                            <a:lin ang="5400000" scaled="0"/>
                          </a:gradFill>
                        </a:rPr>
                        <a:t>Incident Monitoring and Response</a:t>
                      </a:r>
                    </a:p>
                  </a:txBody>
                  <a:tcPr>
                    <a:solidFill>
                      <a:schemeClr val="bg1">
                        <a:lumMod val="95000"/>
                      </a:schemeClr>
                    </a:solidFill>
                  </a:tcPr>
                </a:tc>
                <a:tc>
                  <a:txBody>
                    <a:bodyPr/>
                    <a:lstStyle/>
                    <a:p>
                      <a:r>
                        <a:rPr lang="en-US" sz="1200" i="1" dirty="0">
                          <a:gradFill>
                            <a:gsLst>
                              <a:gs pos="1250">
                                <a:srgbClr val="1A1A1A"/>
                              </a:gs>
                              <a:gs pos="100000">
                                <a:srgbClr val="1A1A1A"/>
                              </a:gs>
                            </a:gsLst>
                            <a:lin ang="5400000" scaled="0"/>
                          </a:gradFill>
                        </a:rPr>
                        <a:t>Typically security operations team</a:t>
                      </a:r>
                    </a:p>
                    <a:p>
                      <a:r>
                        <a:rPr lang="en-US" sz="1200" dirty="0">
                          <a:gradFill>
                            <a:gsLst>
                              <a:gs pos="1250">
                                <a:srgbClr val="1A1A1A"/>
                              </a:gs>
                              <a:gs pos="100000">
                                <a:srgbClr val="1A1A1A"/>
                              </a:gs>
                            </a:gsLst>
                            <a:lin ang="5400000" scaled="0"/>
                          </a:gradFill>
                        </a:rPr>
                        <a:t>Investigate and remediate security incidents in SIEM or source console:</a:t>
                      </a:r>
                    </a:p>
                    <a:p>
                      <a:pPr marL="285750" indent="-285750">
                        <a:buFont typeface="Arial" panose="020B0604020202020204" pitchFamily="34" charset="0"/>
                        <a:buChar char="•"/>
                      </a:pPr>
                      <a:r>
                        <a:rPr lang="en-US" sz="1200" dirty="0">
                          <a:gradFill>
                            <a:gsLst>
                              <a:gs pos="1250">
                                <a:srgbClr val="1A1A1A"/>
                              </a:gs>
                              <a:gs pos="100000">
                                <a:srgbClr val="1A1A1A"/>
                              </a:gs>
                            </a:gsLst>
                            <a:lin ang="5400000" scaled="0"/>
                          </a:gradFill>
                        </a:rPr>
                        <a:t>Azure Security Center</a:t>
                      </a:r>
                    </a:p>
                    <a:p>
                      <a:pPr marL="285750" indent="-285750">
                        <a:buFont typeface="Arial" panose="020B0604020202020204" pitchFamily="34" charset="0"/>
                        <a:buChar char="•"/>
                      </a:pPr>
                      <a:r>
                        <a:rPr lang="en-US" sz="1200" dirty="0">
                          <a:gradFill>
                            <a:gsLst>
                              <a:gs pos="1250">
                                <a:srgbClr val="1A1A1A"/>
                              </a:gs>
                              <a:gs pos="100000">
                                <a:srgbClr val="1A1A1A"/>
                              </a:gs>
                            </a:gsLst>
                            <a:lin ang="5400000" scaled="0"/>
                          </a:gradFill>
                        </a:rPr>
                        <a:t>Azure AD Identity Protection </a:t>
                      </a:r>
                    </a:p>
                  </a:txBody>
                  <a:tcPr>
                    <a:solidFill>
                      <a:schemeClr val="bg1">
                        <a:lumMod val="95000"/>
                      </a:schemeClr>
                    </a:solidFill>
                  </a:tcPr>
                </a:tc>
                <a:extLst>
                  <a:ext uri="{0D108BD9-81ED-4DB2-BD59-A6C34878D82A}">
                    <a16:rowId xmlns:a16="http://schemas.microsoft.com/office/drawing/2014/main" val="3331667316"/>
                  </a:ext>
                </a:extLst>
              </a:tr>
              <a:tr h="906587">
                <a:tc>
                  <a:txBody>
                    <a:bodyPr/>
                    <a:lstStyle/>
                    <a:p>
                      <a:r>
                        <a:rPr lang="en-US" sz="1200" b="1" dirty="0">
                          <a:gradFill>
                            <a:gsLst>
                              <a:gs pos="1250">
                                <a:srgbClr val="1A1A1A"/>
                              </a:gs>
                              <a:gs pos="100000">
                                <a:srgbClr val="1A1A1A"/>
                              </a:gs>
                            </a:gsLst>
                            <a:lin ang="5400000" scaled="0"/>
                          </a:gradFill>
                        </a:rPr>
                        <a:t>Policy Management</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i="1" dirty="0">
                          <a:gradFill>
                            <a:gsLst>
                              <a:gs pos="1250">
                                <a:srgbClr val="1A1A1A"/>
                              </a:gs>
                              <a:gs pos="100000">
                                <a:srgbClr val="1A1A1A"/>
                              </a:gs>
                            </a:gsLst>
                            <a:lin ang="5400000" scaled="0"/>
                          </a:gradFill>
                        </a:rPr>
                        <a:t>Typically GRC team + Architecture</a:t>
                      </a:r>
                    </a:p>
                    <a:p>
                      <a:r>
                        <a:rPr lang="en-US" sz="1200" dirty="0">
                          <a:gradFill>
                            <a:gsLst>
                              <a:gs pos="1250">
                                <a:srgbClr val="1A1A1A"/>
                              </a:gs>
                              <a:gs pos="100000">
                                <a:srgbClr val="1A1A1A"/>
                              </a:gs>
                            </a:gsLst>
                            <a:lin ang="5400000" scaled="0"/>
                          </a:gradFill>
                        </a:rPr>
                        <a:t>Set direction for use of Roles Based Access Control (RBAC), Azure Security Center, Administrator protection strategy, and Azure Policy to govern Azure resources</a:t>
                      </a:r>
                    </a:p>
                  </a:txBody>
                  <a:tcPr/>
                </a:tc>
                <a:extLst>
                  <a:ext uri="{0D108BD9-81ED-4DB2-BD59-A6C34878D82A}">
                    <a16:rowId xmlns:a16="http://schemas.microsoft.com/office/drawing/2014/main" val="4039878721"/>
                  </a:ext>
                </a:extLst>
              </a:tr>
              <a:tr h="705123">
                <a:tc>
                  <a:txBody>
                    <a:bodyPr/>
                    <a:lstStyle/>
                    <a:p>
                      <a:r>
                        <a:rPr lang="en-US" sz="1200" b="1" dirty="0">
                          <a:gradFill>
                            <a:gsLst>
                              <a:gs pos="1250">
                                <a:srgbClr val="1A1A1A"/>
                              </a:gs>
                              <a:gs pos="100000">
                                <a:srgbClr val="1A1A1A"/>
                              </a:gs>
                            </a:gsLst>
                            <a:lin ang="5400000" scaled="0"/>
                          </a:gradFill>
                        </a:rPr>
                        <a:t>Identity Security and Standards</a:t>
                      </a:r>
                    </a:p>
                  </a:txBody>
                  <a:tcPr>
                    <a:solidFill>
                      <a:schemeClr val="bg1">
                        <a:lumMod val="95000"/>
                      </a:schemeClr>
                    </a:solidFill>
                  </a:tcPr>
                </a:tc>
                <a:tc>
                  <a:txBody>
                    <a:bodyPr/>
                    <a:lstStyle/>
                    <a:p>
                      <a:r>
                        <a:rPr lang="en-US" sz="1200" i="1" dirty="0">
                          <a:gradFill>
                            <a:gsLst>
                              <a:gs pos="1250">
                                <a:srgbClr val="1A1A1A"/>
                              </a:gs>
                              <a:gs pos="100000">
                                <a:srgbClr val="1A1A1A"/>
                              </a:gs>
                            </a:gsLst>
                            <a:lin ang="5400000" scaled="0"/>
                          </a:gradFill>
                        </a:rPr>
                        <a:t>Typically Security Team + Identity Team Jointly</a:t>
                      </a:r>
                    </a:p>
                    <a:p>
                      <a:r>
                        <a:rPr lang="en-US" sz="1200" dirty="0">
                          <a:gradFill>
                            <a:gsLst>
                              <a:gs pos="1250">
                                <a:srgbClr val="1A1A1A"/>
                              </a:gs>
                              <a:gs pos="100000">
                                <a:srgbClr val="1A1A1A"/>
                              </a:gs>
                            </a:gsLst>
                            <a:lin ang="5400000" scaled="0"/>
                          </a:gradFill>
                        </a:rPr>
                        <a:t>Set direction for Azure AD directories, PIM/PAM usage, MFA, password/synchronization configuration, Application Identity Standards</a:t>
                      </a:r>
                    </a:p>
                  </a:txBody>
                  <a:tcPr>
                    <a:solidFill>
                      <a:schemeClr val="bg1">
                        <a:lumMod val="95000"/>
                      </a:schemeClr>
                    </a:solidFill>
                  </a:tcPr>
                </a:tc>
                <a:extLst>
                  <a:ext uri="{0D108BD9-81ED-4DB2-BD59-A6C34878D82A}">
                    <a16:rowId xmlns:a16="http://schemas.microsoft.com/office/drawing/2014/main" val="94561509"/>
                  </a:ext>
                </a:extLst>
              </a:tr>
            </a:tbl>
          </a:graphicData>
        </a:graphic>
      </p:graphicFrame>
      <p:sp>
        <p:nvSpPr>
          <p:cNvPr id="26" name="TextBox 25">
            <a:extLst>
              <a:ext uri="{FF2B5EF4-FFF2-40B4-BE49-F238E27FC236}">
                <a16:creationId xmlns:a16="http://schemas.microsoft.com/office/drawing/2014/main" id="{3C88FE6B-984E-48C2-A4D3-60CDFB4B5B2F}"/>
              </a:ext>
            </a:extLst>
          </p:cNvPr>
          <p:cNvSpPr txBox="1"/>
          <p:nvPr/>
        </p:nvSpPr>
        <p:spPr>
          <a:xfrm>
            <a:off x="588263" y="1039499"/>
            <a:ext cx="2900025" cy="246221"/>
          </a:xfrm>
          <a:prstGeom prst="rect">
            <a:avLst/>
          </a:prstGeom>
          <a:noFill/>
        </p:spPr>
        <p:txBody>
          <a:bodyPr wrap="none" lIns="0" tIns="0" rIns="0" bIns="0" rtlCol="0">
            <a:spAutoFit/>
          </a:bodyPr>
          <a:lstStyle/>
          <a:p>
            <a:r>
              <a:rPr lang="en-US" sz="1600" b="1" kern="0" cap="all" spc="118" dirty="0">
                <a:ln w="3175">
                  <a:noFill/>
                </a:ln>
                <a:gradFill>
                  <a:gsLst>
                    <a:gs pos="1250">
                      <a:schemeClr val="accent3"/>
                    </a:gs>
                    <a:gs pos="100000">
                      <a:schemeClr val="accent3"/>
                    </a:gs>
                  </a:gsLst>
                  <a:lin ang="5400000" scaled="0"/>
                </a:gradFill>
                <a:latin typeface="Segoe UI"/>
                <a:ea typeface="Segoe UI Black" pitchFamily="34"/>
                <a:cs typeface="Segoe UI" pitchFamily="34" charset="0"/>
              </a:rPr>
              <a:t>Critical Best Practices</a:t>
            </a:r>
          </a:p>
        </p:txBody>
      </p:sp>
      <p:grpSp>
        <p:nvGrpSpPr>
          <p:cNvPr id="27" name="Group 26">
            <a:extLst>
              <a:ext uri="{FF2B5EF4-FFF2-40B4-BE49-F238E27FC236}">
                <a16:creationId xmlns:a16="http://schemas.microsoft.com/office/drawing/2014/main" id="{5A1600DB-B6B5-47E0-A66B-62C08CF2650B}"/>
              </a:ext>
            </a:extLst>
          </p:cNvPr>
          <p:cNvGrpSpPr/>
          <p:nvPr/>
        </p:nvGrpSpPr>
        <p:grpSpPr>
          <a:xfrm>
            <a:off x="2069947" y="1389406"/>
            <a:ext cx="602792" cy="602792"/>
            <a:chOff x="5808240" y="1529109"/>
            <a:chExt cx="602792" cy="602792"/>
          </a:xfrm>
        </p:grpSpPr>
        <p:sp>
          <p:nvSpPr>
            <p:cNvPr id="28" name="Oval 27">
              <a:extLst>
                <a:ext uri="{FF2B5EF4-FFF2-40B4-BE49-F238E27FC236}">
                  <a16:creationId xmlns:a16="http://schemas.microsoft.com/office/drawing/2014/main" id="{7A7FE609-3D94-4490-8D1E-F21259755015}"/>
                </a:ext>
              </a:extLst>
            </p:cNvPr>
            <p:cNvSpPr/>
            <p:nvPr/>
          </p:nvSpPr>
          <p:spPr bwMode="auto">
            <a:xfrm>
              <a:off x="5808240" y="1529109"/>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C8F6CA69-E10C-4548-B0C4-2D37B9479AF4}"/>
                </a:ext>
              </a:extLst>
            </p:cNvPr>
            <p:cNvSpPr/>
            <p:nvPr/>
          </p:nvSpPr>
          <p:spPr bwMode="auto">
            <a:xfrm>
              <a:off x="5884214" y="1594801"/>
              <a:ext cx="445462" cy="384019"/>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30" name="Straight Arrow Connector 29">
              <a:extLst>
                <a:ext uri="{FF2B5EF4-FFF2-40B4-BE49-F238E27FC236}">
                  <a16:creationId xmlns:a16="http://schemas.microsoft.com/office/drawing/2014/main" id="{4256FE81-2177-4A68-AB2A-04E3CEAB84D0}"/>
                </a:ext>
              </a:extLst>
            </p:cNvPr>
            <p:cNvCxnSpPr>
              <a:cxnSpLocks/>
            </p:cNvCxnSpPr>
            <p:nvPr/>
          </p:nvCxnSpPr>
          <p:spPr>
            <a:xfrm flipV="1">
              <a:off x="6106945" y="1736811"/>
              <a:ext cx="0" cy="194094"/>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23AACB84-E758-42E2-9633-2200FDCB3F49}"/>
              </a:ext>
            </a:extLst>
          </p:cNvPr>
          <p:cNvGrpSpPr/>
          <p:nvPr/>
        </p:nvGrpSpPr>
        <p:grpSpPr>
          <a:xfrm>
            <a:off x="581013" y="5841606"/>
            <a:ext cx="3568715" cy="602792"/>
            <a:chOff x="581013" y="5841606"/>
            <a:chExt cx="3568715" cy="602792"/>
          </a:xfrm>
        </p:grpSpPr>
        <p:sp>
          <p:nvSpPr>
            <p:cNvPr id="23" name="Rectangle 22">
              <a:extLst>
                <a:ext uri="{FF2B5EF4-FFF2-40B4-BE49-F238E27FC236}">
                  <a16:creationId xmlns:a16="http://schemas.microsoft.com/office/drawing/2014/main" id="{6FEA5892-6C04-4130-AF90-D52EA54F12AC}"/>
                </a:ext>
              </a:extLst>
            </p:cNvPr>
            <p:cNvSpPr/>
            <p:nvPr/>
          </p:nvSpPr>
          <p:spPr bwMode="auto">
            <a:xfrm>
              <a:off x="858415" y="5841606"/>
              <a:ext cx="3291313" cy="602792"/>
            </a:xfrm>
            <a:prstGeom prst="rect">
              <a:avLst/>
            </a:prstGeom>
            <a:solidFill>
              <a:schemeClr val="bg1"/>
            </a:solidFill>
            <a:ln>
              <a:noFill/>
              <a:headEnd type="none" w="med" len="med"/>
              <a:tailEnd type="none" w="med" len="med"/>
            </a:ln>
            <a:effectLst>
              <a:outerShdw blurRad="1905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182880" bIns="45720" numCol="1" spcCol="0" rtlCol="0" fromWordArt="0" anchor="ctr" anchorCtr="0" forceAA="0" compatLnSpc="1">
              <a:prstTxWarp prst="textNoShape">
                <a:avLst/>
              </a:prstTxWarp>
              <a:noAutofit/>
            </a:bodyPr>
            <a:lstStyle/>
            <a:p>
              <a:pPr marL="508000" marR="0" lvl="1" indent="0" algn="l" defTabSz="914400" rtl="0" eaLnBrk="1" fontAlgn="auto" latinLnBrk="0" hangingPunct="1">
                <a:lnSpc>
                  <a:spcPct val="100000"/>
                </a:lnSpc>
                <a:spcBef>
                  <a:spcPts val="0"/>
                </a:spcBef>
                <a:spcAft>
                  <a:spcPts val="600"/>
                </a:spcAft>
                <a:buClrTx/>
                <a:buSzTx/>
                <a:buFontTx/>
                <a:buNone/>
                <a:tabLst/>
                <a:defRPr/>
              </a:pPr>
              <a:r>
                <a:rPr kumimoji="0" lang="en-US" sz="12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Document and Socialize this widely with all teams working on Azure</a:t>
              </a:r>
            </a:p>
          </p:txBody>
        </p:sp>
        <p:sp>
          <p:nvSpPr>
            <p:cNvPr id="21" name="Oval 20">
              <a:extLst>
                <a:ext uri="{FF2B5EF4-FFF2-40B4-BE49-F238E27FC236}">
                  <a16:creationId xmlns:a16="http://schemas.microsoft.com/office/drawing/2014/main" id="{6D7A18B3-3AF6-48B7-8029-B15E4980E32E}"/>
                </a:ext>
              </a:extLst>
            </p:cNvPr>
            <p:cNvSpPr/>
            <p:nvPr/>
          </p:nvSpPr>
          <p:spPr bwMode="auto">
            <a:xfrm>
              <a:off x="581013" y="5841606"/>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light" title="Icon of a lightbulb">
              <a:extLst>
                <a:ext uri="{FF2B5EF4-FFF2-40B4-BE49-F238E27FC236}">
                  <a16:creationId xmlns:a16="http://schemas.microsoft.com/office/drawing/2014/main" id="{27E16784-9DF6-4FB8-8FBA-AF20C37939D0}"/>
                </a:ext>
              </a:extLst>
            </p:cNvPr>
            <p:cNvSpPr>
              <a:spLocks noChangeAspect="1" noEditPoints="1"/>
            </p:cNvSpPr>
            <p:nvPr/>
          </p:nvSpPr>
          <p:spPr bwMode="auto">
            <a:xfrm>
              <a:off x="759228" y="5934722"/>
              <a:ext cx="246359" cy="365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4" name="TextBox 23">
              <a:extLst>
                <a:ext uri="{FF2B5EF4-FFF2-40B4-BE49-F238E27FC236}">
                  <a16:creationId xmlns:a16="http://schemas.microsoft.com/office/drawing/2014/main" id="{CF612C37-A80F-4700-AE01-45264A03BA9A}"/>
                </a:ext>
              </a:extLst>
            </p:cNvPr>
            <p:cNvSpPr txBox="1"/>
            <p:nvPr/>
          </p:nvSpPr>
          <p:spPr>
            <a:xfrm>
              <a:off x="1088586" y="5934722"/>
              <a:ext cx="712363"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Tip</a:t>
              </a:r>
            </a:p>
          </p:txBody>
        </p:sp>
      </p:grpSp>
    </p:spTree>
    <p:extLst>
      <p:ext uri="{BB962C8B-B14F-4D97-AF65-F5344CB8AC3E}">
        <p14:creationId xmlns:p14="http://schemas.microsoft.com/office/powerpoint/2010/main" val="4936376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625AC-7E39-42E8-A3A6-D767BEA31DFA}"/>
              </a:ext>
            </a:extLst>
          </p:cNvPr>
          <p:cNvSpPr>
            <a:spLocks noGrp="1"/>
          </p:cNvSpPr>
          <p:nvPr>
            <p:ph type="title"/>
          </p:nvPr>
        </p:nvSpPr>
        <p:spPr>
          <a:xfrm>
            <a:off x="588263" y="457201"/>
            <a:ext cx="11018520" cy="553998"/>
          </a:xfrm>
        </p:spPr>
        <p:txBody>
          <a:bodyPr/>
          <a:lstStyle/>
          <a:p>
            <a:r>
              <a:rPr lang="en-US" dirty="0">
                <a:gradFill>
                  <a:gsLst>
                    <a:gs pos="1250">
                      <a:srgbClr val="1A1A1A"/>
                    </a:gs>
                    <a:gs pos="100000">
                      <a:srgbClr val="1A1A1A"/>
                    </a:gs>
                  </a:gsLst>
                  <a:lin ang="5400000" scaled="0"/>
                </a:gradFill>
              </a:rPr>
              <a:t>GRC – Segmentation</a:t>
            </a:r>
            <a:endParaRPr lang="en-US" dirty="0">
              <a:gradFill>
                <a:gsLst>
                  <a:gs pos="1250">
                    <a:schemeClr val="accent3"/>
                  </a:gs>
                  <a:gs pos="100000">
                    <a:schemeClr val="accent3"/>
                  </a:gs>
                </a:gsLst>
                <a:lin ang="5400000" scaled="0"/>
              </a:gradFill>
            </a:endParaRPr>
          </a:p>
        </p:txBody>
      </p:sp>
      <p:sp>
        <p:nvSpPr>
          <p:cNvPr id="3" name="Text Placeholder 3">
            <a:extLst>
              <a:ext uri="{FF2B5EF4-FFF2-40B4-BE49-F238E27FC236}">
                <a16:creationId xmlns:a16="http://schemas.microsoft.com/office/drawing/2014/main" id="{6CA9BA4B-474C-4BCA-863D-F0F864C2AC75}"/>
              </a:ext>
            </a:extLst>
          </p:cNvPr>
          <p:cNvSpPr txBox="1">
            <a:spLocks/>
          </p:cNvSpPr>
          <p:nvPr/>
        </p:nvSpPr>
        <p:spPr>
          <a:xfrm>
            <a:off x="588262" y="1688033"/>
            <a:ext cx="4777005" cy="3677495"/>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kumimoji="0" lang="en-US" sz="1400" b="1" i="0" u="none" strike="noStrike" kern="1200" cap="all" spc="0" normalizeH="0" baseline="0" noProof="0" dirty="0">
                <a:ln>
                  <a:noFill/>
                </a:ln>
                <a:gradFill>
                  <a:gsLst>
                    <a:gs pos="1250">
                      <a:schemeClr val="accent3"/>
                    </a:gs>
                    <a:gs pos="100000">
                      <a:schemeClr val="accent3"/>
                    </a:gs>
                  </a:gsLst>
                  <a:lin ang="5400000" scaled="0"/>
                </a:gradFill>
                <a:effectLst/>
                <a:uLnTx/>
                <a:uFillTx/>
                <a:latin typeface="Segoe UI" panose="020B0502040204020203" pitchFamily="34" charset="0"/>
                <a:ea typeface="+mn-ea"/>
                <a:cs typeface="Segoe UI" panose="020B0502040204020203" pitchFamily="34" charset="0"/>
              </a:rPr>
              <a:t>SEGMENTATION STRATEGY</a:t>
            </a:r>
            <a:endParaRPr kumimoji="0" lang="en-US" sz="1400" b="1" i="0" u="none" strike="noStrike" kern="1200" cap="none" spc="0" normalizeH="0" baseline="0" noProof="0" dirty="0">
              <a:ln>
                <a:noFill/>
              </a:ln>
              <a:gradFill>
                <a:gsLst>
                  <a:gs pos="1250">
                    <a:schemeClr val="accent3"/>
                  </a:gs>
                  <a:gs pos="100000">
                    <a:schemeClr val="accent3"/>
                  </a:gs>
                </a:gsLst>
                <a:lin ang="5400000" scaled="0"/>
              </a:gradFill>
              <a:effectLst/>
              <a:uLnTx/>
              <a:uFillTx/>
              <a:latin typeface="Segoe UI"/>
              <a:ea typeface="+mn-ea"/>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Segoe UI" pitchFamily="34" charset="0"/>
                <a:cs typeface="Segoe UI" pitchFamily="34" charset="0"/>
              </a:rPr>
              <a:t>Identify security segments that are needed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Segoe UI" pitchFamily="34" charset="0"/>
                <a:cs typeface="Segoe UI" pitchFamily="34" charset="0"/>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Segoe UI" pitchFamily="34" charset="0"/>
                <a:cs typeface="Segoe UI" pitchFamily="34" charset="0"/>
              </a:rPr>
              <a:t>for your organization to contain risk</a:t>
            </a:r>
            <a:endPar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Segoe UI" pitchFamily="34" charset="0"/>
              <a:cs typeface="Segoe UI" pitchFamily="34" charset="0"/>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 clear and simple segmentation strategy enables stakeholders (IT, Security, Business Units) can understand and support it. This clarity reduces the risk of human errors and automation failures that can lead to security vulnerabilities, operational downtime, or both</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Select the segmentation approaches from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the reference design and assign permissions and network controls as appropriate. </a:t>
            </a:r>
          </a:p>
        </p:txBody>
      </p:sp>
      <p:grpSp>
        <p:nvGrpSpPr>
          <p:cNvPr id="4" name="Group 3">
            <a:extLst>
              <a:ext uri="{FF2B5EF4-FFF2-40B4-BE49-F238E27FC236}">
                <a16:creationId xmlns:a16="http://schemas.microsoft.com/office/drawing/2014/main" id="{2E437CF4-145A-4116-8ECD-502505834A24}"/>
              </a:ext>
            </a:extLst>
          </p:cNvPr>
          <p:cNvGrpSpPr/>
          <p:nvPr/>
        </p:nvGrpSpPr>
        <p:grpSpPr>
          <a:xfrm>
            <a:off x="2598686" y="1389406"/>
            <a:ext cx="602792" cy="602792"/>
            <a:chOff x="5808240" y="1529109"/>
            <a:chExt cx="602792" cy="602792"/>
          </a:xfrm>
        </p:grpSpPr>
        <p:sp>
          <p:nvSpPr>
            <p:cNvPr id="5" name="Oval 4">
              <a:extLst>
                <a:ext uri="{FF2B5EF4-FFF2-40B4-BE49-F238E27FC236}">
                  <a16:creationId xmlns:a16="http://schemas.microsoft.com/office/drawing/2014/main" id="{B7ABEF6A-4D9B-4962-9EE0-2585D8B8DD54}"/>
                </a:ext>
              </a:extLst>
            </p:cNvPr>
            <p:cNvSpPr/>
            <p:nvPr/>
          </p:nvSpPr>
          <p:spPr bwMode="auto">
            <a:xfrm>
              <a:off x="5808240" y="1529109"/>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169D8CE1-AF6D-4106-91DD-2C8BFF392058}"/>
                </a:ext>
              </a:extLst>
            </p:cNvPr>
            <p:cNvGrpSpPr/>
            <p:nvPr/>
          </p:nvGrpSpPr>
          <p:grpSpPr>
            <a:xfrm>
              <a:off x="5920810" y="1621414"/>
              <a:ext cx="377651" cy="377651"/>
              <a:chOff x="3525723" y="2983289"/>
              <a:chExt cx="487297" cy="487297"/>
            </a:xfrm>
          </p:grpSpPr>
          <p:sp>
            <p:nvSpPr>
              <p:cNvPr id="7" name="Oval 6">
                <a:extLst>
                  <a:ext uri="{FF2B5EF4-FFF2-40B4-BE49-F238E27FC236}">
                    <a16:creationId xmlns:a16="http://schemas.microsoft.com/office/drawing/2014/main" id="{652C14F0-FB8C-4D87-A61B-D5C2C5CBCACC}"/>
                  </a:ext>
                </a:extLst>
              </p:cNvPr>
              <p:cNvSpPr/>
              <p:nvPr/>
            </p:nvSpPr>
            <p:spPr bwMode="auto">
              <a:xfrm>
                <a:off x="3525723" y="2983289"/>
                <a:ext cx="487297" cy="487297"/>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A47F2B04-B807-4503-A830-940BFA0B29A0}"/>
                  </a:ext>
                </a:extLst>
              </p:cNvPr>
              <p:cNvGrpSpPr/>
              <p:nvPr/>
            </p:nvGrpSpPr>
            <p:grpSpPr>
              <a:xfrm>
                <a:off x="3535105" y="3089766"/>
                <a:ext cx="468533" cy="322907"/>
                <a:chOff x="3490013" y="3245958"/>
                <a:chExt cx="468533" cy="322907"/>
              </a:xfrm>
            </p:grpSpPr>
            <p:pic>
              <p:nvPicPr>
                <p:cNvPr id="9" name="Graphic 8" descr="Line Arrow: Counterclockwise curve">
                  <a:extLst>
                    <a:ext uri="{FF2B5EF4-FFF2-40B4-BE49-F238E27FC236}">
                      <a16:creationId xmlns:a16="http://schemas.microsoft.com/office/drawing/2014/main" id="{2AD8108D-57C6-4433-93A5-227C4DE39A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321398" flipH="1">
                  <a:off x="3637008" y="3247328"/>
                  <a:ext cx="321538" cy="321537"/>
                </a:xfrm>
                <a:prstGeom prst="rect">
                  <a:avLst/>
                </a:prstGeom>
              </p:spPr>
            </p:pic>
            <p:pic>
              <p:nvPicPr>
                <p:cNvPr id="10" name="Graphic 9" descr="Line Arrow: Counterclockwise curve">
                  <a:extLst>
                    <a:ext uri="{FF2B5EF4-FFF2-40B4-BE49-F238E27FC236}">
                      <a16:creationId xmlns:a16="http://schemas.microsoft.com/office/drawing/2014/main" id="{04F122DE-10AB-421C-8CA8-D3631BD329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278602">
                  <a:off x="3490013" y="3245958"/>
                  <a:ext cx="321538" cy="321537"/>
                </a:xfrm>
                <a:prstGeom prst="rect">
                  <a:avLst/>
                </a:prstGeom>
              </p:spPr>
            </p:pic>
          </p:grpSp>
        </p:grpSp>
      </p:grpSp>
      <p:grpSp>
        <p:nvGrpSpPr>
          <p:cNvPr id="26" name="Group 25">
            <a:extLst>
              <a:ext uri="{FF2B5EF4-FFF2-40B4-BE49-F238E27FC236}">
                <a16:creationId xmlns:a16="http://schemas.microsoft.com/office/drawing/2014/main" id="{A5832D95-4B3B-420F-B0EC-DBF29045F5C1}"/>
              </a:ext>
            </a:extLst>
          </p:cNvPr>
          <p:cNvGrpSpPr/>
          <p:nvPr/>
        </p:nvGrpSpPr>
        <p:grpSpPr>
          <a:xfrm>
            <a:off x="8471741" y="359924"/>
            <a:ext cx="3269885" cy="748552"/>
            <a:chOff x="8487220" y="359924"/>
            <a:chExt cx="3269885" cy="748552"/>
          </a:xfrm>
        </p:grpSpPr>
        <p:sp>
          <p:nvSpPr>
            <p:cNvPr id="12" name="TextBox 11">
              <a:extLst>
                <a:ext uri="{FF2B5EF4-FFF2-40B4-BE49-F238E27FC236}">
                  <a16:creationId xmlns:a16="http://schemas.microsoft.com/office/drawing/2014/main" id="{F21F470D-3196-4EE2-BF84-120F5024072B}"/>
                </a:ext>
              </a:extLst>
            </p:cNvPr>
            <p:cNvSpPr txBox="1"/>
            <p:nvPr/>
          </p:nvSpPr>
          <p:spPr>
            <a:xfrm>
              <a:off x="8896278" y="500914"/>
              <a:ext cx="1807524"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BEST PRACTICE</a:t>
              </a:r>
            </a:p>
          </p:txBody>
        </p:sp>
        <p:sp>
          <p:nvSpPr>
            <p:cNvPr id="13" name="Rectangle 12">
              <a:extLst>
                <a:ext uri="{FF2B5EF4-FFF2-40B4-BE49-F238E27FC236}">
                  <a16:creationId xmlns:a16="http://schemas.microsoft.com/office/drawing/2014/main" id="{A76CB394-DDF5-43E9-8AD6-37B485B91FF3}"/>
                </a:ext>
              </a:extLst>
            </p:cNvPr>
            <p:cNvSpPr/>
            <p:nvPr/>
          </p:nvSpPr>
          <p:spPr bwMode="auto">
            <a:xfrm>
              <a:off x="8487220" y="359924"/>
              <a:ext cx="3254406" cy="748552"/>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38B2C3DA-CD65-4411-8087-D06237675389}"/>
                </a:ext>
              </a:extLst>
            </p:cNvPr>
            <p:cNvSpPr txBox="1"/>
            <p:nvPr/>
          </p:nvSpPr>
          <p:spPr>
            <a:xfrm>
              <a:off x="10776084" y="500914"/>
              <a:ext cx="981021"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CHOICE</a:t>
              </a:r>
            </a:p>
          </p:txBody>
        </p:sp>
        <p:grpSp>
          <p:nvGrpSpPr>
            <p:cNvPr id="15" name="Group 14">
              <a:extLst>
                <a:ext uri="{FF2B5EF4-FFF2-40B4-BE49-F238E27FC236}">
                  <a16:creationId xmlns:a16="http://schemas.microsoft.com/office/drawing/2014/main" id="{809F8157-9D9C-438B-B651-59F85D759A66}"/>
                </a:ext>
              </a:extLst>
            </p:cNvPr>
            <p:cNvGrpSpPr/>
            <p:nvPr/>
          </p:nvGrpSpPr>
          <p:grpSpPr>
            <a:xfrm>
              <a:off x="8662463" y="571696"/>
              <a:ext cx="374887" cy="323178"/>
              <a:chOff x="1031412" y="1905042"/>
              <a:chExt cx="565643" cy="487623"/>
            </a:xfrm>
          </p:grpSpPr>
          <p:sp>
            <p:nvSpPr>
              <p:cNvPr id="16" name="Isosceles Triangle 15">
                <a:extLst>
                  <a:ext uri="{FF2B5EF4-FFF2-40B4-BE49-F238E27FC236}">
                    <a16:creationId xmlns:a16="http://schemas.microsoft.com/office/drawing/2014/main" id="{8D9324AE-D50E-4440-B4A7-D03621173C21}"/>
                  </a:ext>
                </a:extLst>
              </p:cNvPr>
              <p:cNvSpPr/>
              <p:nvPr/>
            </p:nvSpPr>
            <p:spPr bwMode="auto">
              <a:xfrm>
                <a:off x="1031412" y="1905042"/>
                <a:ext cx="565643" cy="487623"/>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7" name="Straight Arrow Connector 16">
                <a:extLst>
                  <a:ext uri="{FF2B5EF4-FFF2-40B4-BE49-F238E27FC236}">
                    <a16:creationId xmlns:a16="http://schemas.microsoft.com/office/drawing/2014/main" id="{9277E7C2-5EEC-4DD9-9845-18724F3C9776}"/>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A22B5B41-D34A-4F00-84FA-4B196A074C8F}"/>
                </a:ext>
              </a:extLst>
            </p:cNvPr>
            <p:cNvGrpSpPr/>
            <p:nvPr/>
          </p:nvGrpSpPr>
          <p:grpSpPr>
            <a:xfrm>
              <a:off x="10566738" y="582445"/>
              <a:ext cx="301680" cy="301680"/>
              <a:chOff x="3525723" y="2983289"/>
              <a:chExt cx="487297" cy="487297"/>
            </a:xfrm>
          </p:grpSpPr>
          <p:sp>
            <p:nvSpPr>
              <p:cNvPr id="19" name="Oval 18">
                <a:extLst>
                  <a:ext uri="{FF2B5EF4-FFF2-40B4-BE49-F238E27FC236}">
                    <a16:creationId xmlns:a16="http://schemas.microsoft.com/office/drawing/2014/main" id="{172611F6-A019-43B7-A133-78C36A01DA18}"/>
                  </a:ext>
                </a:extLst>
              </p:cNvPr>
              <p:cNvSpPr/>
              <p:nvPr/>
            </p:nvSpPr>
            <p:spPr bwMode="auto">
              <a:xfrm>
                <a:off x="3525723" y="2983289"/>
                <a:ext cx="487297" cy="487297"/>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0" name="Group 19">
                <a:extLst>
                  <a:ext uri="{FF2B5EF4-FFF2-40B4-BE49-F238E27FC236}">
                    <a16:creationId xmlns:a16="http://schemas.microsoft.com/office/drawing/2014/main" id="{89818463-D430-4D85-ADE1-4FD5C7E50EFB}"/>
                  </a:ext>
                </a:extLst>
              </p:cNvPr>
              <p:cNvGrpSpPr/>
              <p:nvPr/>
            </p:nvGrpSpPr>
            <p:grpSpPr>
              <a:xfrm>
                <a:off x="3535105" y="3089766"/>
                <a:ext cx="468533" cy="322907"/>
                <a:chOff x="3490013" y="3245958"/>
                <a:chExt cx="468533" cy="322907"/>
              </a:xfrm>
            </p:grpSpPr>
            <p:pic>
              <p:nvPicPr>
                <p:cNvPr id="21" name="Graphic 20" descr="Line Arrow: Counterclockwise curve">
                  <a:extLst>
                    <a:ext uri="{FF2B5EF4-FFF2-40B4-BE49-F238E27FC236}">
                      <a16:creationId xmlns:a16="http://schemas.microsoft.com/office/drawing/2014/main" id="{3471558D-60E8-4B0D-B7C2-FB8BBA3EA8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321398" flipH="1">
                  <a:off x="3637008" y="3247328"/>
                  <a:ext cx="321538" cy="321537"/>
                </a:xfrm>
                <a:prstGeom prst="rect">
                  <a:avLst/>
                </a:prstGeom>
              </p:spPr>
            </p:pic>
            <p:pic>
              <p:nvPicPr>
                <p:cNvPr id="22" name="Graphic 21" descr="Line Arrow: Counterclockwise curve">
                  <a:extLst>
                    <a:ext uri="{FF2B5EF4-FFF2-40B4-BE49-F238E27FC236}">
                      <a16:creationId xmlns:a16="http://schemas.microsoft.com/office/drawing/2014/main" id="{230DE191-9B95-487E-9C22-D942F02E99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278602">
                  <a:off x="3490013" y="3245958"/>
                  <a:ext cx="321538" cy="321537"/>
                </a:xfrm>
                <a:prstGeom prst="rect">
                  <a:avLst/>
                </a:prstGeom>
              </p:spPr>
            </p:pic>
          </p:grpSp>
        </p:grpSp>
      </p:grpSp>
      <p:sp>
        <p:nvSpPr>
          <p:cNvPr id="25" name="Text Placeholder 3">
            <a:extLst>
              <a:ext uri="{FF2B5EF4-FFF2-40B4-BE49-F238E27FC236}">
                <a16:creationId xmlns:a16="http://schemas.microsoft.com/office/drawing/2014/main" id="{045E469A-1601-4034-BF28-A5D1C76CAA53}"/>
              </a:ext>
            </a:extLst>
          </p:cNvPr>
          <p:cNvSpPr txBox="1">
            <a:spLocks/>
          </p:cNvSpPr>
          <p:nvPr/>
        </p:nvSpPr>
        <p:spPr>
          <a:xfrm>
            <a:off x="5543482" y="2569629"/>
            <a:ext cx="6153627" cy="3677495"/>
          </a:xfrm>
          <a:prstGeom prst="rect">
            <a:avLst/>
          </a:prstGeom>
          <a:solidFill>
            <a:schemeClr val="accent5"/>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t" anchorCtr="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ctr" defTabSz="914400" fontAlgn="base">
              <a:spcBef>
                <a:spcPts val="0"/>
              </a:spcBef>
              <a:spcAft>
                <a:spcPts val="1600"/>
              </a:spcAft>
              <a:buSzTx/>
              <a:buNone/>
              <a:defRPr/>
            </a:pPr>
            <a:r>
              <a:rPr lang="en-US" sz="1400" b="1" cap="all"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t>A Good Segmentation Strategy:</a:t>
            </a:r>
          </a:p>
          <a:p>
            <a:pPr marL="457200" marR="0" lvl="0" indent="-182880" algn="l" defTabSz="914400" rtl="0" eaLnBrk="1" fontAlgn="auto" latinLnBrk="0" hangingPunct="1">
              <a:lnSpc>
                <a:spcPct val="100000"/>
              </a:lnSpc>
              <a:spcBef>
                <a:spcPts val="0"/>
              </a:spcBef>
              <a:spcAft>
                <a:spcPts val="1200"/>
              </a:spcAft>
              <a:buClrTx/>
              <a:buSzTx/>
              <a:buFont typeface="+mj-lt"/>
              <a:buAutoNum type="arabicPeriod"/>
              <a:tabLst/>
              <a:defRPr/>
            </a:pPr>
            <a:r>
              <a:rPr lang="en-US" sz="1400" b="1" dirty="0">
                <a:gradFill>
                  <a:gsLst>
                    <a:gs pos="1250">
                      <a:schemeClr val="bg1"/>
                    </a:gs>
                    <a:gs pos="100000">
                      <a:schemeClr val="bg1"/>
                    </a:gs>
                  </a:gsLst>
                  <a:lin ang="5400000" scaled="0"/>
                </a:gradFill>
                <a:latin typeface="Segoe UI"/>
              </a:rPr>
              <a:t>Enables Operations </a:t>
            </a:r>
            <a:r>
              <a:rPr lang="en-US" sz="1400" dirty="0">
                <a:gradFill>
                  <a:gsLst>
                    <a:gs pos="1250">
                      <a:schemeClr val="bg1"/>
                    </a:gs>
                    <a:gs pos="100000">
                      <a:schemeClr val="bg1"/>
                    </a:gs>
                  </a:gsLst>
                  <a:lin ang="5400000" scaled="0"/>
                </a:gradFill>
                <a:latin typeface="Segoe UI"/>
              </a:rPr>
              <a:t>– Minimizes operation friction by aligning to business practices and applications</a:t>
            </a:r>
          </a:p>
          <a:p>
            <a:pPr marL="457200" marR="0" lvl="0" indent="-182880" algn="l" defTabSz="914400" rtl="0" eaLnBrk="1" fontAlgn="auto" latinLnBrk="0" hangingPunct="1">
              <a:lnSpc>
                <a:spcPct val="100000"/>
              </a:lnSpc>
              <a:spcBef>
                <a:spcPts val="0"/>
              </a:spcBef>
              <a:spcAft>
                <a:spcPts val="600"/>
              </a:spcAft>
              <a:buClrTx/>
              <a:buSzTx/>
              <a:buFont typeface="+mj-lt"/>
              <a:buAutoNum type="arabicPeriod"/>
              <a:tabLst/>
              <a:defRPr/>
            </a:pPr>
            <a:r>
              <a:rPr lang="en-US" sz="1400" b="1" dirty="0">
                <a:gradFill>
                  <a:gsLst>
                    <a:gs pos="1250">
                      <a:schemeClr val="bg1"/>
                    </a:gs>
                    <a:gs pos="100000">
                      <a:schemeClr val="bg1"/>
                    </a:gs>
                  </a:gsLst>
                  <a:lin ang="5400000" scaled="0"/>
                </a:gradFill>
                <a:latin typeface="Segoe UI"/>
              </a:rPr>
              <a:t>Contains Risk </a:t>
            </a:r>
            <a:r>
              <a:rPr lang="en-US" sz="1400" dirty="0">
                <a:gradFill>
                  <a:gsLst>
                    <a:gs pos="1250">
                      <a:schemeClr val="bg1"/>
                    </a:gs>
                    <a:gs pos="100000">
                      <a:schemeClr val="bg1"/>
                    </a:gs>
                  </a:gsLst>
                  <a:lin ang="5400000" scaled="0"/>
                </a:gradFill>
                <a:latin typeface="Segoe UI"/>
              </a:rPr>
              <a:t>- Adds cost and friction to attackers by</a:t>
            </a:r>
          </a:p>
          <a:p>
            <a:pPr marL="742950" marR="0" lvl="1" indent="-182880" algn="l" defTabSz="914400" rtl="0" eaLnBrk="1" fontAlgn="ctr" latinLnBrk="0" hangingPunct="1">
              <a:lnSpc>
                <a:spcPct val="100000"/>
              </a:lnSpc>
              <a:spcBef>
                <a:spcPts val="0"/>
              </a:spcBef>
              <a:spcAft>
                <a:spcPts val="600"/>
              </a:spcAft>
              <a:buClrTx/>
              <a:buSzTx/>
              <a:buFont typeface="Courier New" panose="02070309020205020404" pitchFamily="49" charset="0"/>
              <a:buChar char="o"/>
              <a:tabLst/>
              <a:defRPr/>
            </a:pPr>
            <a:r>
              <a:rPr lang="en-US" sz="1400" dirty="0">
                <a:gradFill>
                  <a:gsLst>
                    <a:gs pos="1250">
                      <a:schemeClr val="bg1"/>
                    </a:gs>
                    <a:gs pos="100000">
                      <a:schemeClr val="bg1"/>
                    </a:gs>
                  </a:gsLst>
                  <a:lin ang="5400000" scaled="0"/>
                </a:gradFill>
                <a:latin typeface="Segoe UI"/>
              </a:rPr>
              <a:t>Isolating sensitive workloads from compromise of other assets</a:t>
            </a:r>
          </a:p>
          <a:p>
            <a:pPr marL="742950" lvl="1" indent="-182880" defTabSz="914400" fontAlgn="ctr">
              <a:spcBef>
                <a:spcPts val="0"/>
              </a:spcBef>
              <a:spcAft>
                <a:spcPts val="600"/>
              </a:spcAft>
              <a:buSzTx/>
              <a:buFont typeface="Courier New" panose="02070309020205020404" pitchFamily="49" charset="0"/>
              <a:buChar char="o"/>
              <a:defRPr/>
            </a:pPr>
            <a:r>
              <a:rPr lang="en-US" sz="1400" dirty="0">
                <a:gradFill>
                  <a:gsLst>
                    <a:gs pos="1250">
                      <a:schemeClr val="bg1"/>
                    </a:gs>
                    <a:gs pos="100000">
                      <a:schemeClr val="bg1"/>
                    </a:gs>
                  </a:gsLst>
                  <a:lin ang="5400000" scaled="0"/>
                </a:gradFill>
                <a:latin typeface="Segoe UI"/>
              </a:rPr>
              <a:t>Isolating high exposure </a:t>
            </a:r>
            <a:r>
              <a:rPr lang="en-US" sz="1400" dirty="0">
                <a:gradFill>
                  <a:gsLst>
                    <a:gs pos="1250">
                      <a:schemeClr val="bg1"/>
                    </a:gs>
                    <a:gs pos="100000">
                      <a:schemeClr val="bg1"/>
                    </a:gs>
                  </a:gsLst>
                  <a:lin ang="5400000" scaled="0"/>
                </a:gradFill>
              </a:rPr>
              <a:t>systems from being used as a pivot to other systems</a:t>
            </a:r>
            <a:endParaRPr lang="en-US" sz="1400" dirty="0">
              <a:gradFill>
                <a:gsLst>
                  <a:gs pos="1250">
                    <a:schemeClr val="bg1"/>
                  </a:gs>
                  <a:gs pos="100000">
                    <a:schemeClr val="bg1"/>
                  </a:gs>
                </a:gsLst>
                <a:lin ang="5400000" scaled="0"/>
              </a:gradFill>
              <a:latin typeface="Segoe UI"/>
            </a:endParaRPr>
          </a:p>
          <a:p>
            <a:pPr marL="457200" marR="0" lvl="0" indent="-182880" algn="l" defTabSz="914400" rtl="0" eaLnBrk="1" fontAlgn="auto" latinLnBrk="0" hangingPunct="1">
              <a:lnSpc>
                <a:spcPct val="100000"/>
              </a:lnSpc>
              <a:spcBef>
                <a:spcPts val="0"/>
              </a:spcBef>
              <a:spcAft>
                <a:spcPts val="1200"/>
              </a:spcAft>
              <a:buClrTx/>
              <a:buSzTx/>
              <a:buFont typeface="+mj-lt"/>
              <a:buAutoNum type="arabicPeriod"/>
              <a:tabLst/>
              <a:defRPr/>
            </a:pPr>
            <a:r>
              <a:rPr lang="en-US" sz="1400" b="1" dirty="0">
                <a:gradFill>
                  <a:gsLst>
                    <a:gs pos="1250">
                      <a:schemeClr val="bg1"/>
                    </a:gs>
                    <a:gs pos="100000">
                      <a:schemeClr val="bg1"/>
                    </a:gs>
                  </a:gsLst>
                  <a:lin ang="5400000" scaled="0"/>
                </a:gradFill>
                <a:latin typeface="Segoe UI"/>
              </a:rPr>
              <a:t>Is Monitored</a:t>
            </a:r>
            <a:r>
              <a:rPr lang="en-US" sz="1400" dirty="0">
                <a:gradFill>
                  <a:gsLst>
                    <a:gs pos="1250">
                      <a:schemeClr val="bg1"/>
                    </a:gs>
                    <a:gs pos="100000">
                      <a:schemeClr val="bg1"/>
                    </a:gs>
                  </a:gsLst>
                  <a:lin ang="5400000" scaled="0"/>
                </a:gradFill>
                <a:latin typeface="Segoe UI"/>
              </a:rPr>
              <a:t> – Security Operations should monitor for potential violations of the integrity of the segments (account usage, unexpected traffic, etc.)</a:t>
            </a:r>
          </a:p>
        </p:txBody>
      </p:sp>
      <p:sp>
        <p:nvSpPr>
          <p:cNvPr id="32" name="TextBox 31">
            <a:extLst>
              <a:ext uri="{FF2B5EF4-FFF2-40B4-BE49-F238E27FC236}">
                <a16:creationId xmlns:a16="http://schemas.microsoft.com/office/drawing/2014/main" id="{4ACB5CEA-EECA-4D45-BDDE-AB3BD8F43968}"/>
              </a:ext>
            </a:extLst>
          </p:cNvPr>
          <p:cNvSpPr txBox="1"/>
          <p:nvPr/>
        </p:nvSpPr>
        <p:spPr>
          <a:xfrm>
            <a:off x="588263" y="1039499"/>
            <a:ext cx="1918154" cy="246221"/>
          </a:xfrm>
          <a:prstGeom prst="rect">
            <a:avLst/>
          </a:prstGeom>
          <a:noFill/>
        </p:spPr>
        <p:txBody>
          <a:bodyPr wrap="none" lIns="0" tIns="0" rIns="0" bIns="0" rtlCol="0">
            <a:spAutoFit/>
          </a:bodyPr>
          <a:lstStyle/>
          <a:p>
            <a:r>
              <a:rPr lang="en-US" sz="1600" b="1" kern="0" cap="all" spc="118" dirty="0">
                <a:ln w="3175">
                  <a:noFill/>
                </a:ln>
                <a:gradFill>
                  <a:gsLst>
                    <a:gs pos="1250">
                      <a:schemeClr val="accent3"/>
                    </a:gs>
                    <a:gs pos="100000">
                      <a:schemeClr val="accent3"/>
                    </a:gs>
                  </a:gsLst>
                  <a:lin ang="5400000" scaled="0"/>
                </a:gradFill>
                <a:ea typeface="Segoe UI Black" pitchFamily="34"/>
                <a:cs typeface="Segoe UI" pitchFamily="34" charset="0"/>
              </a:rPr>
              <a:t>Critical CHOICE</a:t>
            </a:r>
            <a:endParaRPr lang="en-US" sz="1600" b="1" kern="0" cap="all" spc="118" dirty="0">
              <a:ln w="3175">
                <a:noFill/>
              </a:ln>
              <a:gradFill>
                <a:gsLst>
                  <a:gs pos="1250">
                    <a:schemeClr val="accent3"/>
                  </a:gs>
                  <a:gs pos="100000">
                    <a:schemeClr val="accent3"/>
                  </a:gs>
                </a:gsLst>
                <a:lin ang="5400000" scaled="0"/>
              </a:gradFill>
              <a:latin typeface="Segoe UI"/>
              <a:ea typeface="Segoe UI Black" pitchFamily="34"/>
              <a:cs typeface="Segoe UI" pitchFamily="34" charset="0"/>
            </a:endParaRPr>
          </a:p>
        </p:txBody>
      </p:sp>
      <p:grpSp>
        <p:nvGrpSpPr>
          <p:cNvPr id="24" name="Group 23">
            <a:extLst>
              <a:ext uri="{FF2B5EF4-FFF2-40B4-BE49-F238E27FC236}">
                <a16:creationId xmlns:a16="http://schemas.microsoft.com/office/drawing/2014/main" id="{B02FE6AE-98B3-427E-B594-4BF3B264CED8}"/>
              </a:ext>
            </a:extLst>
          </p:cNvPr>
          <p:cNvGrpSpPr/>
          <p:nvPr/>
        </p:nvGrpSpPr>
        <p:grpSpPr>
          <a:xfrm>
            <a:off x="581013" y="5508237"/>
            <a:ext cx="4784254" cy="927989"/>
            <a:chOff x="450993" y="5516409"/>
            <a:chExt cx="4784254" cy="927989"/>
          </a:xfrm>
        </p:grpSpPr>
        <p:sp>
          <p:nvSpPr>
            <p:cNvPr id="44" name="Rectangle 43">
              <a:extLst>
                <a:ext uri="{FF2B5EF4-FFF2-40B4-BE49-F238E27FC236}">
                  <a16:creationId xmlns:a16="http://schemas.microsoft.com/office/drawing/2014/main" id="{7F2B6EEA-D76D-4614-960D-CBDE18DE662E}"/>
                </a:ext>
              </a:extLst>
            </p:cNvPr>
            <p:cNvSpPr/>
            <p:nvPr/>
          </p:nvSpPr>
          <p:spPr bwMode="auto">
            <a:xfrm>
              <a:off x="728396" y="5516409"/>
              <a:ext cx="4506851" cy="927989"/>
            </a:xfrm>
            <a:prstGeom prst="rect">
              <a:avLst/>
            </a:prstGeom>
            <a:solidFill>
              <a:schemeClr val="bg1"/>
            </a:solidFill>
            <a:ln>
              <a:noFill/>
              <a:headEnd type="none" w="med" len="med"/>
              <a:tailEnd type="none" w="med" len="med"/>
            </a:ln>
            <a:effectLst>
              <a:outerShdw blurRad="1905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274320" bIns="45720" numCol="1" spcCol="0" rtlCol="0" fromWordArt="0" anchor="ctr" anchorCtr="0" forceAA="0" compatLnSpc="1">
              <a:prstTxWarp prst="textNoShape">
                <a:avLst/>
              </a:prstTxWarp>
              <a:noAutofit/>
            </a:bodyPr>
            <a:lstStyle/>
            <a:p>
              <a:pPr marL="508000" lvl="1">
                <a:spcAft>
                  <a:spcPts val="600"/>
                </a:spcAft>
                <a:defRPr/>
              </a:pPr>
              <a:r>
                <a:rPr lang="en-US" sz="1200" b="1" i="1" dirty="0">
                  <a:gradFill>
                    <a:gsLst>
                      <a:gs pos="1250">
                        <a:srgbClr val="1A1A1A"/>
                      </a:gs>
                      <a:gs pos="100000">
                        <a:srgbClr val="1A1A1A"/>
                      </a:gs>
                    </a:gsLst>
                    <a:lin ang="5400000" scaled="0"/>
                  </a:gradFill>
                </a:rPr>
                <a:t>Minimize Complexity </a:t>
              </a:r>
              <a:r>
                <a:rPr lang="en-US" sz="1200" i="1" dirty="0">
                  <a:gradFill>
                    <a:gsLst>
                      <a:gs pos="1250">
                        <a:srgbClr val="1A1A1A"/>
                      </a:gs>
                      <a:gs pos="100000">
                        <a:srgbClr val="1A1A1A"/>
                      </a:gs>
                    </a:gsLst>
                    <a:lin ang="5400000" scaled="0"/>
                  </a:gradFill>
                </a:rPr>
                <a:t>- Always consider whether a segment is needed or whether security monitoring provides enough risk mitigation </a:t>
              </a:r>
              <a:br>
                <a:rPr lang="en-US" sz="1200" i="1" dirty="0">
                  <a:gradFill>
                    <a:gsLst>
                      <a:gs pos="1250">
                        <a:srgbClr val="1A1A1A"/>
                      </a:gs>
                      <a:gs pos="100000">
                        <a:srgbClr val="1A1A1A"/>
                      </a:gs>
                    </a:gsLst>
                    <a:lin ang="5400000" scaled="0"/>
                  </a:gradFill>
                </a:rPr>
              </a:br>
              <a:r>
                <a:rPr lang="en-US" sz="1200" i="1" dirty="0">
                  <a:gradFill>
                    <a:gsLst>
                      <a:gs pos="1250">
                        <a:srgbClr val="1A1A1A"/>
                      </a:gs>
                      <a:gs pos="100000">
                        <a:srgbClr val="1A1A1A"/>
                      </a:gs>
                    </a:gsLst>
                    <a:lin ang="5400000" scaled="0"/>
                  </a:gradFill>
                </a:rPr>
                <a:t>(each segments adds friction and overhead</a:t>
              </a:r>
              <a:r>
                <a:rPr lang="en-US" sz="1100" i="1" dirty="0">
                  <a:gradFill>
                    <a:gsLst>
                      <a:gs pos="1250">
                        <a:srgbClr val="1A1A1A"/>
                      </a:gs>
                      <a:gs pos="100000">
                        <a:srgbClr val="1A1A1A"/>
                      </a:gs>
                    </a:gsLst>
                    <a:lin ang="5400000" scaled="0"/>
                  </a:gradFill>
                </a:rPr>
                <a:t>)</a:t>
              </a:r>
            </a:p>
          </p:txBody>
        </p:sp>
        <p:sp>
          <p:nvSpPr>
            <p:cNvPr id="42" name="Oval 41">
              <a:extLst>
                <a:ext uri="{FF2B5EF4-FFF2-40B4-BE49-F238E27FC236}">
                  <a16:creationId xmlns:a16="http://schemas.microsoft.com/office/drawing/2014/main" id="{C1B958CE-F5E3-4C50-B3F6-1C897A79373D}"/>
                </a:ext>
              </a:extLst>
            </p:cNvPr>
            <p:cNvSpPr/>
            <p:nvPr/>
          </p:nvSpPr>
          <p:spPr bwMode="auto">
            <a:xfrm>
              <a:off x="450993" y="5679007"/>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light" title="Icon of a lightbulb">
              <a:extLst>
                <a:ext uri="{FF2B5EF4-FFF2-40B4-BE49-F238E27FC236}">
                  <a16:creationId xmlns:a16="http://schemas.microsoft.com/office/drawing/2014/main" id="{FF52B12B-C2BB-406E-AB85-44927FE0CEF7}"/>
                </a:ext>
              </a:extLst>
            </p:cNvPr>
            <p:cNvSpPr>
              <a:spLocks noChangeAspect="1" noEditPoints="1"/>
            </p:cNvSpPr>
            <p:nvPr/>
          </p:nvSpPr>
          <p:spPr bwMode="auto">
            <a:xfrm>
              <a:off x="629208" y="5797523"/>
              <a:ext cx="246359" cy="365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5" name="TextBox 44">
              <a:extLst>
                <a:ext uri="{FF2B5EF4-FFF2-40B4-BE49-F238E27FC236}">
                  <a16:creationId xmlns:a16="http://schemas.microsoft.com/office/drawing/2014/main" id="{0AB140BC-835C-4DCD-8BAA-9564AF6D42B3}"/>
                </a:ext>
              </a:extLst>
            </p:cNvPr>
            <p:cNvSpPr txBox="1"/>
            <p:nvPr/>
          </p:nvSpPr>
          <p:spPr>
            <a:xfrm>
              <a:off x="956902" y="5795737"/>
              <a:ext cx="712363"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Tip</a:t>
              </a:r>
            </a:p>
          </p:txBody>
        </p:sp>
      </p:grpSp>
      <p:sp>
        <p:nvSpPr>
          <p:cNvPr id="30" name="Oval 29">
            <a:extLst>
              <a:ext uri="{FF2B5EF4-FFF2-40B4-BE49-F238E27FC236}">
                <a16:creationId xmlns:a16="http://schemas.microsoft.com/office/drawing/2014/main" id="{06B4BD69-EBE1-4FAD-8D8D-D6C9E0C834DB}"/>
              </a:ext>
            </a:extLst>
          </p:cNvPr>
          <p:cNvSpPr/>
          <p:nvPr/>
        </p:nvSpPr>
        <p:spPr bwMode="auto">
          <a:xfrm>
            <a:off x="8068385" y="1571733"/>
            <a:ext cx="812414" cy="812410"/>
          </a:xfrm>
          <a:prstGeom prst="ellipse">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fontAlgn="base">
              <a:spcBef>
                <a:spcPct val="0"/>
              </a:spcBef>
              <a:spcAft>
                <a:spcPct val="0"/>
              </a:spcAft>
            </a:pPr>
            <a:endParaRPr lang="en-US" sz="1400" i="1" err="1">
              <a:solidFill>
                <a:srgbClr val="00B050"/>
              </a:solidFill>
            </a:endParaRPr>
          </a:p>
        </p:txBody>
      </p:sp>
      <p:grpSp>
        <p:nvGrpSpPr>
          <p:cNvPr id="31" name="Group 30">
            <a:extLst>
              <a:ext uri="{FF2B5EF4-FFF2-40B4-BE49-F238E27FC236}">
                <a16:creationId xmlns:a16="http://schemas.microsoft.com/office/drawing/2014/main" id="{9B974594-B609-47E6-95D8-864E72849A71}"/>
              </a:ext>
            </a:extLst>
          </p:cNvPr>
          <p:cNvGrpSpPr/>
          <p:nvPr/>
        </p:nvGrpSpPr>
        <p:grpSpPr>
          <a:xfrm>
            <a:off x="7786104" y="1727053"/>
            <a:ext cx="1320128" cy="469182"/>
            <a:chOff x="962830" y="2106350"/>
            <a:chExt cx="1697687" cy="603369"/>
          </a:xfrm>
        </p:grpSpPr>
        <p:sp>
          <p:nvSpPr>
            <p:cNvPr id="33" name="Freeform: Shape 32">
              <a:extLst>
                <a:ext uri="{FF2B5EF4-FFF2-40B4-BE49-F238E27FC236}">
                  <a16:creationId xmlns:a16="http://schemas.microsoft.com/office/drawing/2014/main" id="{F212F2D1-7316-41F0-A7D1-C9EEE122FC96}"/>
                </a:ext>
              </a:extLst>
            </p:cNvPr>
            <p:cNvSpPr/>
            <p:nvPr/>
          </p:nvSpPr>
          <p:spPr>
            <a:xfrm>
              <a:off x="1833477" y="2593546"/>
              <a:ext cx="15779" cy="18153"/>
            </a:xfrm>
            <a:custGeom>
              <a:avLst/>
              <a:gdLst>
                <a:gd name="connsiteX0" fmla="*/ 0 w 16625"/>
                <a:gd name="connsiteY0" fmla="*/ 11476 h 19127"/>
                <a:gd name="connsiteX1" fmla="*/ 9976 w 16625"/>
                <a:gd name="connsiteY1" fmla="*/ 0 h 19127"/>
                <a:gd name="connsiteX2" fmla="*/ 19951 w 16625"/>
                <a:gd name="connsiteY2" fmla="*/ 11476 h 19127"/>
                <a:gd name="connsiteX3" fmla="*/ 9976 w 16625"/>
                <a:gd name="connsiteY3" fmla="*/ 22953 h 19127"/>
                <a:gd name="connsiteX4" fmla="*/ 0 w 16625"/>
                <a:gd name="connsiteY4" fmla="*/ 11476 h 19127"/>
                <a:gd name="connsiteX5" fmla="*/ 0 w 16625"/>
                <a:gd name="connsiteY5" fmla="*/ 11476 h 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25" h="19127">
                  <a:moveTo>
                    <a:pt x="0" y="11476"/>
                  </a:moveTo>
                  <a:cubicBezTo>
                    <a:pt x="0" y="5738"/>
                    <a:pt x="4988" y="0"/>
                    <a:pt x="9976" y="0"/>
                  </a:cubicBezTo>
                  <a:cubicBezTo>
                    <a:pt x="14963" y="0"/>
                    <a:pt x="19951" y="5738"/>
                    <a:pt x="19951" y="11476"/>
                  </a:cubicBezTo>
                  <a:cubicBezTo>
                    <a:pt x="19951" y="17214"/>
                    <a:pt x="14963" y="22953"/>
                    <a:pt x="9976" y="22953"/>
                  </a:cubicBezTo>
                  <a:cubicBezTo>
                    <a:pt x="4988" y="22953"/>
                    <a:pt x="0" y="17214"/>
                    <a:pt x="0" y="11476"/>
                  </a:cubicBezTo>
                  <a:lnTo>
                    <a:pt x="0" y="11476"/>
                  </a:lnTo>
                  <a:close/>
                </a:path>
              </a:pathLst>
            </a:custGeom>
            <a:solidFill>
              <a:srgbClr val="515151"/>
            </a:solidFill>
            <a:ln w="16613"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721DA7FA-DB34-4C87-B177-133DC817E6E5}"/>
                </a:ext>
              </a:extLst>
            </p:cNvPr>
            <p:cNvSpPr/>
            <p:nvPr/>
          </p:nvSpPr>
          <p:spPr>
            <a:xfrm>
              <a:off x="1789979" y="2447171"/>
              <a:ext cx="662723" cy="108917"/>
            </a:xfrm>
            <a:custGeom>
              <a:avLst/>
              <a:gdLst>
                <a:gd name="connsiteX0" fmla="*/ 711592 w 698291"/>
                <a:gd name="connsiteY0" fmla="*/ 84159 h 114762"/>
                <a:gd name="connsiteX1" fmla="*/ 684990 w 698291"/>
                <a:gd name="connsiteY1" fmla="*/ 120501 h 114762"/>
                <a:gd name="connsiteX2" fmla="*/ 29927 w 698291"/>
                <a:gd name="connsiteY2" fmla="*/ 118588 h 114762"/>
                <a:gd name="connsiteX3" fmla="*/ 0 w 698291"/>
                <a:gd name="connsiteY3" fmla="*/ 82247 h 114762"/>
                <a:gd name="connsiteX4" fmla="*/ 0 w 698291"/>
                <a:gd name="connsiteY4" fmla="*/ 36342 h 114762"/>
                <a:gd name="connsiteX5" fmla="*/ 29927 w 698291"/>
                <a:gd name="connsiteY5" fmla="*/ 0 h 114762"/>
                <a:gd name="connsiteX6" fmla="*/ 684990 w 698291"/>
                <a:gd name="connsiteY6" fmla="*/ 0 h 114762"/>
                <a:gd name="connsiteX7" fmla="*/ 711592 w 698291"/>
                <a:gd name="connsiteY7" fmla="*/ 36342 h 114762"/>
                <a:gd name="connsiteX8" fmla="*/ 711592 w 698291"/>
                <a:gd name="connsiteY8" fmla="*/ 84159 h 114762"/>
                <a:gd name="connsiteX9" fmla="*/ 711592 w 698291"/>
                <a:gd name="connsiteY9" fmla="*/ 84159 h 114762"/>
                <a:gd name="connsiteX10" fmla="*/ 711592 w 698291"/>
                <a:gd name="connsiteY10" fmla="*/ 84159 h 11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91" h="114762">
                  <a:moveTo>
                    <a:pt x="711592" y="84159"/>
                  </a:moveTo>
                  <a:cubicBezTo>
                    <a:pt x="711592" y="103287"/>
                    <a:pt x="701616" y="120501"/>
                    <a:pt x="684990" y="120501"/>
                  </a:cubicBezTo>
                  <a:cubicBezTo>
                    <a:pt x="29927" y="118588"/>
                    <a:pt x="29927" y="118588"/>
                    <a:pt x="29927" y="118588"/>
                  </a:cubicBezTo>
                  <a:cubicBezTo>
                    <a:pt x="13301" y="118588"/>
                    <a:pt x="0" y="101374"/>
                    <a:pt x="0" y="82247"/>
                  </a:cubicBezTo>
                  <a:cubicBezTo>
                    <a:pt x="0" y="36342"/>
                    <a:pt x="0" y="36342"/>
                    <a:pt x="0" y="36342"/>
                  </a:cubicBezTo>
                  <a:cubicBezTo>
                    <a:pt x="0" y="17214"/>
                    <a:pt x="13301" y="0"/>
                    <a:pt x="29927" y="0"/>
                  </a:cubicBezTo>
                  <a:cubicBezTo>
                    <a:pt x="684990" y="0"/>
                    <a:pt x="684990" y="0"/>
                    <a:pt x="684990" y="0"/>
                  </a:cubicBezTo>
                  <a:cubicBezTo>
                    <a:pt x="701616" y="0"/>
                    <a:pt x="711592" y="17214"/>
                    <a:pt x="711592" y="36342"/>
                  </a:cubicBezTo>
                  <a:lnTo>
                    <a:pt x="711592" y="84159"/>
                  </a:lnTo>
                  <a:lnTo>
                    <a:pt x="711592" y="84159"/>
                  </a:lnTo>
                  <a:lnTo>
                    <a:pt x="711592" y="84159"/>
                  </a:lnTo>
                  <a:close/>
                </a:path>
              </a:pathLst>
            </a:custGeom>
            <a:solidFill>
              <a:srgbClr val="613E31"/>
            </a:solidFill>
            <a:ln w="16613"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065C5ED-9658-41EE-80C3-90E16B8A7832}"/>
                </a:ext>
              </a:extLst>
            </p:cNvPr>
            <p:cNvSpPr/>
            <p:nvPr/>
          </p:nvSpPr>
          <p:spPr>
            <a:xfrm>
              <a:off x="1196000" y="2310501"/>
              <a:ext cx="631165" cy="108917"/>
            </a:xfrm>
            <a:custGeom>
              <a:avLst/>
              <a:gdLst>
                <a:gd name="connsiteX0" fmla="*/ 675015 w 665039"/>
                <a:gd name="connsiteY0" fmla="*/ 0 h 114762"/>
                <a:gd name="connsiteX1" fmla="*/ 630125 w 665039"/>
                <a:gd name="connsiteY1" fmla="*/ 105199 h 114762"/>
                <a:gd name="connsiteX2" fmla="*/ 553645 w 665039"/>
                <a:gd name="connsiteY2" fmla="*/ 105199 h 114762"/>
                <a:gd name="connsiteX3" fmla="*/ 545332 w 665039"/>
                <a:gd name="connsiteY3" fmla="*/ 99461 h 114762"/>
                <a:gd name="connsiteX4" fmla="*/ 468853 w 665039"/>
                <a:gd name="connsiteY4" fmla="*/ 99461 h 114762"/>
                <a:gd name="connsiteX5" fmla="*/ 460540 w 665039"/>
                <a:gd name="connsiteY5" fmla="*/ 105199 h 114762"/>
                <a:gd name="connsiteX6" fmla="*/ 384060 w 665039"/>
                <a:gd name="connsiteY6" fmla="*/ 105199 h 114762"/>
                <a:gd name="connsiteX7" fmla="*/ 375747 w 665039"/>
                <a:gd name="connsiteY7" fmla="*/ 99461 h 114762"/>
                <a:gd name="connsiteX8" fmla="*/ 299268 w 665039"/>
                <a:gd name="connsiteY8" fmla="*/ 99461 h 114762"/>
                <a:gd name="connsiteX9" fmla="*/ 290955 w 665039"/>
                <a:gd name="connsiteY9" fmla="*/ 105199 h 114762"/>
                <a:gd name="connsiteX10" fmla="*/ 214475 w 665039"/>
                <a:gd name="connsiteY10" fmla="*/ 105199 h 114762"/>
                <a:gd name="connsiteX11" fmla="*/ 206162 w 665039"/>
                <a:gd name="connsiteY11" fmla="*/ 99461 h 114762"/>
                <a:gd name="connsiteX12" fmla="*/ 129683 w 665039"/>
                <a:gd name="connsiteY12" fmla="*/ 99461 h 114762"/>
                <a:gd name="connsiteX13" fmla="*/ 121370 w 665039"/>
                <a:gd name="connsiteY13" fmla="*/ 105199 h 114762"/>
                <a:gd name="connsiteX14" fmla="*/ 44890 w 665039"/>
                <a:gd name="connsiteY14" fmla="*/ 105199 h 114762"/>
                <a:gd name="connsiteX15" fmla="*/ 0 w 665039"/>
                <a:gd name="connsiteY15" fmla="*/ 0 h 114762"/>
                <a:gd name="connsiteX16" fmla="*/ 675015 w 665039"/>
                <a:gd name="connsiteY16" fmla="*/ 0 h 114762"/>
                <a:gd name="connsiteX17" fmla="*/ 675015 w 665039"/>
                <a:gd name="connsiteY17" fmla="*/ 0 h 114762"/>
                <a:gd name="connsiteX18" fmla="*/ 675015 w 665039"/>
                <a:gd name="connsiteY18" fmla="*/ 0 h 11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5039" h="114762">
                  <a:moveTo>
                    <a:pt x="675015" y="0"/>
                  </a:moveTo>
                  <a:cubicBezTo>
                    <a:pt x="675015" y="59294"/>
                    <a:pt x="630125" y="105199"/>
                    <a:pt x="630125" y="105199"/>
                  </a:cubicBezTo>
                  <a:cubicBezTo>
                    <a:pt x="608511" y="118588"/>
                    <a:pt x="575259" y="118588"/>
                    <a:pt x="553645" y="105199"/>
                  </a:cubicBezTo>
                  <a:cubicBezTo>
                    <a:pt x="545332" y="99461"/>
                    <a:pt x="545332" y="99461"/>
                    <a:pt x="545332" y="99461"/>
                  </a:cubicBezTo>
                  <a:cubicBezTo>
                    <a:pt x="523718" y="82247"/>
                    <a:pt x="490466" y="82247"/>
                    <a:pt x="468853" y="99461"/>
                  </a:cubicBezTo>
                  <a:cubicBezTo>
                    <a:pt x="460540" y="105199"/>
                    <a:pt x="460540" y="105199"/>
                    <a:pt x="460540" y="105199"/>
                  </a:cubicBezTo>
                  <a:cubicBezTo>
                    <a:pt x="438926" y="118588"/>
                    <a:pt x="405674" y="118588"/>
                    <a:pt x="384060" y="105199"/>
                  </a:cubicBezTo>
                  <a:cubicBezTo>
                    <a:pt x="375747" y="99461"/>
                    <a:pt x="375747" y="99461"/>
                    <a:pt x="375747" y="99461"/>
                  </a:cubicBezTo>
                  <a:cubicBezTo>
                    <a:pt x="354133" y="82247"/>
                    <a:pt x="320881" y="82247"/>
                    <a:pt x="299268" y="99461"/>
                  </a:cubicBezTo>
                  <a:cubicBezTo>
                    <a:pt x="290955" y="105199"/>
                    <a:pt x="290955" y="105199"/>
                    <a:pt x="290955" y="105199"/>
                  </a:cubicBezTo>
                  <a:cubicBezTo>
                    <a:pt x="269341" y="118588"/>
                    <a:pt x="236089" y="118588"/>
                    <a:pt x="214475" y="105199"/>
                  </a:cubicBezTo>
                  <a:cubicBezTo>
                    <a:pt x="206162" y="99461"/>
                    <a:pt x="206162" y="99461"/>
                    <a:pt x="206162" y="99461"/>
                  </a:cubicBezTo>
                  <a:cubicBezTo>
                    <a:pt x="184548" y="82247"/>
                    <a:pt x="151296" y="82247"/>
                    <a:pt x="129683" y="99461"/>
                  </a:cubicBezTo>
                  <a:cubicBezTo>
                    <a:pt x="121370" y="105199"/>
                    <a:pt x="121370" y="105199"/>
                    <a:pt x="121370" y="105199"/>
                  </a:cubicBezTo>
                  <a:cubicBezTo>
                    <a:pt x="99756" y="118588"/>
                    <a:pt x="66504" y="118588"/>
                    <a:pt x="44890" y="105199"/>
                  </a:cubicBezTo>
                  <a:cubicBezTo>
                    <a:pt x="44890" y="105199"/>
                    <a:pt x="0" y="72683"/>
                    <a:pt x="0" y="0"/>
                  </a:cubicBezTo>
                  <a:lnTo>
                    <a:pt x="675015" y="0"/>
                  </a:lnTo>
                  <a:lnTo>
                    <a:pt x="675015" y="0"/>
                  </a:lnTo>
                  <a:lnTo>
                    <a:pt x="675015" y="0"/>
                  </a:lnTo>
                  <a:close/>
                </a:path>
              </a:pathLst>
            </a:custGeom>
            <a:solidFill>
              <a:srgbClr val="ACC637"/>
            </a:solidFill>
            <a:ln w="16613"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F2DF9822-14BA-42CA-8A7B-1EE84E2718B2}"/>
                </a:ext>
              </a:extLst>
            </p:cNvPr>
            <p:cNvSpPr/>
            <p:nvPr/>
          </p:nvSpPr>
          <p:spPr>
            <a:xfrm>
              <a:off x="1278051" y="2266934"/>
              <a:ext cx="252466" cy="127070"/>
            </a:xfrm>
            <a:custGeom>
              <a:avLst/>
              <a:gdLst>
                <a:gd name="connsiteX0" fmla="*/ 0 w 266015"/>
                <a:gd name="connsiteY0" fmla="*/ 0 h 133890"/>
                <a:gd name="connsiteX1" fmla="*/ 136333 w 266015"/>
                <a:gd name="connsiteY1" fmla="*/ 151104 h 133890"/>
                <a:gd name="connsiteX2" fmla="*/ 272666 w 266015"/>
                <a:gd name="connsiteY2" fmla="*/ 0 h 133890"/>
                <a:gd name="connsiteX3" fmla="*/ 0 w 266015"/>
                <a:gd name="connsiteY3" fmla="*/ 0 h 133890"/>
                <a:gd name="connsiteX4" fmla="*/ 0 w 266015"/>
                <a:gd name="connsiteY4" fmla="*/ 0 h 133890"/>
                <a:gd name="connsiteX5" fmla="*/ 0 w 266015"/>
                <a:gd name="connsiteY5" fmla="*/ 0 h 13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015" h="133890">
                  <a:moveTo>
                    <a:pt x="0" y="0"/>
                  </a:moveTo>
                  <a:cubicBezTo>
                    <a:pt x="4988" y="82247"/>
                    <a:pt x="64841" y="151104"/>
                    <a:pt x="136333" y="151104"/>
                  </a:cubicBezTo>
                  <a:cubicBezTo>
                    <a:pt x="209487" y="151104"/>
                    <a:pt x="269341" y="84159"/>
                    <a:pt x="272666" y="0"/>
                  </a:cubicBezTo>
                  <a:lnTo>
                    <a:pt x="0" y="0"/>
                  </a:lnTo>
                  <a:lnTo>
                    <a:pt x="0" y="0"/>
                  </a:lnTo>
                  <a:lnTo>
                    <a:pt x="0" y="0"/>
                  </a:lnTo>
                  <a:close/>
                </a:path>
              </a:pathLst>
            </a:custGeom>
            <a:solidFill>
              <a:srgbClr val="E71E27"/>
            </a:solidFill>
            <a:ln w="16613"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9436F25-51B2-4D57-8DCE-15F4DCA05153}"/>
                </a:ext>
              </a:extLst>
            </p:cNvPr>
            <p:cNvSpPr/>
            <p:nvPr/>
          </p:nvSpPr>
          <p:spPr>
            <a:xfrm>
              <a:off x="1356947" y="2257857"/>
              <a:ext cx="94675" cy="108917"/>
            </a:xfrm>
            <a:custGeom>
              <a:avLst/>
              <a:gdLst>
                <a:gd name="connsiteX0" fmla="*/ 63179 w 99755"/>
                <a:gd name="connsiteY0" fmla="*/ 86072 h 114762"/>
                <a:gd name="connsiteX1" fmla="*/ 71492 w 99755"/>
                <a:gd name="connsiteY1" fmla="*/ 68858 h 114762"/>
                <a:gd name="connsiteX2" fmla="*/ 76480 w 99755"/>
                <a:gd name="connsiteY2" fmla="*/ 86072 h 114762"/>
                <a:gd name="connsiteX3" fmla="*/ 71492 w 99755"/>
                <a:gd name="connsiteY3" fmla="*/ 103287 h 114762"/>
                <a:gd name="connsiteX4" fmla="*/ 63179 w 99755"/>
                <a:gd name="connsiteY4" fmla="*/ 86072 h 114762"/>
                <a:gd name="connsiteX5" fmla="*/ 51541 w 99755"/>
                <a:gd name="connsiteY5" fmla="*/ 70770 h 114762"/>
                <a:gd name="connsiteX6" fmla="*/ 46553 w 99755"/>
                <a:gd name="connsiteY6" fmla="*/ 53556 h 114762"/>
                <a:gd name="connsiteX7" fmla="*/ 51541 w 99755"/>
                <a:gd name="connsiteY7" fmla="*/ 32516 h 114762"/>
                <a:gd name="connsiteX8" fmla="*/ 59854 w 99755"/>
                <a:gd name="connsiteY8" fmla="*/ 53556 h 114762"/>
                <a:gd name="connsiteX9" fmla="*/ 51541 w 99755"/>
                <a:gd name="connsiteY9" fmla="*/ 70770 h 114762"/>
                <a:gd name="connsiteX10" fmla="*/ 36577 w 99755"/>
                <a:gd name="connsiteY10" fmla="*/ 103287 h 114762"/>
                <a:gd name="connsiteX11" fmla="*/ 28264 w 99755"/>
                <a:gd name="connsiteY11" fmla="*/ 86072 h 114762"/>
                <a:gd name="connsiteX12" fmla="*/ 36577 w 99755"/>
                <a:gd name="connsiteY12" fmla="*/ 68858 h 114762"/>
                <a:gd name="connsiteX13" fmla="*/ 41565 w 99755"/>
                <a:gd name="connsiteY13" fmla="*/ 86072 h 114762"/>
                <a:gd name="connsiteX14" fmla="*/ 36577 w 99755"/>
                <a:gd name="connsiteY14" fmla="*/ 103287 h 114762"/>
                <a:gd name="connsiteX15" fmla="*/ 51541 w 99755"/>
                <a:gd name="connsiteY15" fmla="*/ 0 h 114762"/>
                <a:gd name="connsiteX16" fmla="*/ 0 w 99755"/>
                <a:gd name="connsiteY16" fmla="*/ 107112 h 114762"/>
                <a:gd name="connsiteX17" fmla="*/ 51541 w 99755"/>
                <a:gd name="connsiteY17" fmla="*/ 118588 h 114762"/>
                <a:gd name="connsiteX18" fmla="*/ 103081 w 99755"/>
                <a:gd name="connsiteY18" fmla="*/ 107112 h 114762"/>
                <a:gd name="connsiteX19" fmla="*/ 51541 w 99755"/>
                <a:gd name="connsiteY19" fmla="*/ 0 h 114762"/>
                <a:gd name="connsiteX20" fmla="*/ 51541 w 99755"/>
                <a:gd name="connsiteY20" fmla="*/ 0 h 114762"/>
                <a:gd name="connsiteX21" fmla="*/ 51541 w 99755"/>
                <a:gd name="connsiteY21" fmla="*/ 0 h 11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9755" h="114762">
                  <a:moveTo>
                    <a:pt x="63179" y="86072"/>
                  </a:moveTo>
                  <a:cubicBezTo>
                    <a:pt x="63179" y="80334"/>
                    <a:pt x="66504" y="74596"/>
                    <a:pt x="71492" y="68858"/>
                  </a:cubicBezTo>
                  <a:cubicBezTo>
                    <a:pt x="74817" y="74596"/>
                    <a:pt x="76480" y="80334"/>
                    <a:pt x="76480" y="86072"/>
                  </a:cubicBezTo>
                  <a:cubicBezTo>
                    <a:pt x="76480" y="95636"/>
                    <a:pt x="73154" y="101374"/>
                    <a:pt x="71492" y="103287"/>
                  </a:cubicBezTo>
                  <a:cubicBezTo>
                    <a:pt x="66504" y="99461"/>
                    <a:pt x="63179" y="93723"/>
                    <a:pt x="63179" y="86072"/>
                  </a:cubicBezTo>
                  <a:moveTo>
                    <a:pt x="51541" y="70770"/>
                  </a:moveTo>
                  <a:cubicBezTo>
                    <a:pt x="49878" y="65032"/>
                    <a:pt x="46553" y="59294"/>
                    <a:pt x="46553" y="53556"/>
                  </a:cubicBezTo>
                  <a:cubicBezTo>
                    <a:pt x="46553" y="43992"/>
                    <a:pt x="49878" y="38254"/>
                    <a:pt x="51541" y="32516"/>
                  </a:cubicBezTo>
                  <a:cubicBezTo>
                    <a:pt x="56528" y="38254"/>
                    <a:pt x="59854" y="43992"/>
                    <a:pt x="59854" y="53556"/>
                  </a:cubicBezTo>
                  <a:cubicBezTo>
                    <a:pt x="59854" y="59294"/>
                    <a:pt x="58191" y="65032"/>
                    <a:pt x="51541" y="70770"/>
                  </a:cubicBezTo>
                  <a:moveTo>
                    <a:pt x="36577" y="103287"/>
                  </a:moveTo>
                  <a:cubicBezTo>
                    <a:pt x="31589" y="99461"/>
                    <a:pt x="28264" y="93723"/>
                    <a:pt x="28264" y="86072"/>
                  </a:cubicBezTo>
                  <a:cubicBezTo>
                    <a:pt x="28264" y="80334"/>
                    <a:pt x="31589" y="74596"/>
                    <a:pt x="36577" y="68858"/>
                  </a:cubicBezTo>
                  <a:cubicBezTo>
                    <a:pt x="39902" y="74596"/>
                    <a:pt x="41565" y="80334"/>
                    <a:pt x="41565" y="86072"/>
                  </a:cubicBezTo>
                  <a:cubicBezTo>
                    <a:pt x="41565" y="93723"/>
                    <a:pt x="38240" y="99461"/>
                    <a:pt x="36577" y="103287"/>
                  </a:cubicBezTo>
                  <a:moveTo>
                    <a:pt x="51541" y="0"/>
                  </a:moveTo>
                  <a:cubicBezTo>
                    <a:pt x="0" y="107112"/>
                    <a:pt x="0" y="107112"/>
                    <a:pt x="0" y="107112"/>
                  </a:cubicBezTo>
                  <a:cubicBezTo>
                    <a:pt x="16626" y="116676"/>
                    <a:pt x="33252" y="118588"/>
                    <a:pt x="51541" y="118588"/>
                  </a:cubicBezTo>
                  <a:cubicBezTo>
                    <a:pt x="69829" y="118588"/>
                    <a:pt x="89780" y="114763"/>
                    <a:pt x="103081" y="107112"/>
                  </a:cubicBezTo>
                  <a:lnTo>
                    <a:pt x="51541" y="0"/>
                  </a:lnTo>
                  <a:lnTo>
                    <a:pt x="51541" y="0"/>
                  </a:lnTo>
                  <a:lnTo>
                    <a:pt x="51541" y="0"/>
                  </a:lnTo>
                  <a:close/>
                </a:path>
              </a:pathLst>
            </a:custGeom>
            <a:solidFill>
              <a:srgbClr val="A11D25"/>
            </a:solidFill>
            <a:ln w="16613"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28582B87-5F04-4ADF-B924-CCFBA233EA7B}"/>
                </a:ext>
              </a:extLst>
            </p:cNvPr>
            <p:cNvSpPr/>
            <p:nvPr/>
          </p:nvSpPr>
          <p:spPr>
            <a:xfrm>
              <a:off x="1410596" y="2246966"/>
              <a:ext cx="94675" cy="90765"/>
            </a:xfrm>
            <a:custGeom>
              <a:avLst/>
              <a:gdLst>
                <a:gd name="connsiteX0" fmla="*/ 64841 w 99755"/>
                <a:gd name="connsiteY0" fmla="*/ 70770 h 95635"/>
                <a:gd name="connsiteX1" fmla="*/ 51541 w 99755"/>
                <a:gd name="connsiteY1" fmla="*/ 55469 h 95635"/>
                <a:gd name="connsiteX2" fmla="*/ 69829 w 99755"/>
                <a:gd name="connsiteY2" fmla="*/ 59294 h 95635"/>
                <a:gd name="connsiteX3" fmla="*/ 83130 w 99755"/>
                <a:gd name="connsiteY3" fmla="*/ 70770 h 95635"/>
                <a:gd name="connsiteX4" fmla="*/ 64841 w 99755"/>
                <a:gd name="connsiteY4" fmla="*/ 70770 h 95635"/>
                <a:gd name="connsiteX5" fmla="*/ 0 w 99755"/>
                <a:gd name="connsiteY5" fmla="*/ 5738 h 95635"/>
                <a:gd name="connsiteX6" fmla="*/ 69829 w 99755"/>
                <a:gd name="connsiteY6" fmla="*/ 107112 h 95635"/>
                <a:gd name="connsiteX7" fmla="*/ 101418 w 99755"/>
                <a:gd name="connsiteY7" fmla="*/ 57381 h 95635"/>
                <a:gd name="connsiteX8" fmla="*/ 111394 w 99755"/>
                <a:gd name="connsiteY8" fmla="*/ 0 h 95635"/>
                <a:gd name="connsiteX9" fmla="*/ 0 w 99755"/>
                <a:gd name="connsiteY9" fmla="*/ 5738 h 95635"/>
                <a:gd name="connsiteX10" fmla="*/ 0 w 99755"/>
                <a:gd name="connsiteY10" fmla="*/ 5738 h 95635"/>
                <a:gd name="connsiteX11" fmla="*/ 0 w 99755"/>
                <a:gd name="connsiteY11" fmla="*/ 5738 h 9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755" h="95635">
                  <a:moveTo>
                    <a:pt x="64841" y="70770"/>
                  </a:moveTo>
                  <a:cubicBezTo>
                    <a:pt x="59854" y="66945"/>
                    <a:pt x="54866" y="61207"/>
                    <a:pt x="51541" y="55469"/>
                  </a:cubicBezTo>
                  <a:cubicBezTo>
                    <a:pt x="56528" y="51643"/>
                    <a:pt x="64841" y="55469"/>
                    <a:pt x="69829" y="59294"/>
                  </a:cubicBezTo>
                  <a:cubicBezTo>
                    <a:pt x="74817" y="63120"/>
                    <a:pt x="79805" y="65032"/>
                    <a:pt x="83130" y="70770"/>
                  </a:cubicBezTo>
                  <a:cubicBezTo>
                    <a:pt x="74817" y="72683"/>
                    <a:pt x="69829" y="72683"/>
                    <a:pt x="64841" y="70770"/>
                  </a:cubicBezTo>
                  <a:moveTo>
                    <a:pt x="0" y="5738"/>
                  </a:moveTo>
                  <a:cubicBezTo>
                    <a:pt x="69829" y="107112"/>
                    <a:pt x="69829" y="107112"/>
                    <a:pt x="69829" y="107112"/>
                  </a:cubicBezTo>
                  <a:cubicBezTo>
                    <a:pt x="83130" y="95636"/>
                    <a:pt x="93105" y="80334"/>
                    <a:pt x="101418" y="57381"/>
                  </a:cubicBezTo>
                  <a:cubicBezTo>
                    <a:pt x="109731" y="38254"/>
                    <a:pt x="111394" y="21040"/>
                    <a:pt x="111394" y="0"/>
                  </a:cubicBezTo>
                  <a:lnTo>
                    <a:pt x="0" y="5738"/>
                  </a:lnTo>
                  <a:lnTo>
                    <a:pt x="0" y="5738"/>
                  </a:lnTo>
                  <a:lnTo>
                    <a:pt x="0" y="5738"/>
                  </a:lnTo>
                  <a:close/>
                </a:path>
              </a:pathLst>
            </a:custGeom>
            <a:solidFill>
              <a:srgbClr val="A11D25"/>
            </a:solidFill>
            <a:ln w="16613"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F469EB11-A5F6-430D-9C1B-311A4B21B5ED}"/>
                </a:ext>
              </a:extLst>
            </p:cNvPr>
            <p:cNvSpPr/>
            <p:nvPr/>
          </p:nvSpPr>
          <p:spPr>
            <a:xfrm>
              <a:off x="1304876" y="2246966"/>
              <a:ext cx="94675" cy="90765"/>
            </a:xfrm>
            <a:custGeom>
              <a:avLst/>
              <a:gdLst>
                <a:gd name="connsiteX0" fmla="*/ 46553 w 99755"/>
                <a:gd name="connsiteY0" fmla="*/ 70770 h 95635"/>
                <a:gd name="connsiteX1" fmla="*/ 29927 w 99755"/>
                <a:gd name="connsiteY1" fmla="*/ 70770 h 95635"/>
                <a:gd name="connsiteX2" fmla="*/ 41565 w 99755"/>
                <a:gd name="connsiteY2" fmla="*/ 55469 h 95635"/>
                <a:gd name="connsiteX3" fmla="*/ 61516 w 99755"/>
                <a:gd name="connsiteY3" fmla="*/ 55469 h 95635"/>
                <a:gd name="connsiteX4" fmla="*/ 46553 w 99755"/>
                <a:gd name="connsiteY4" fmla="*/ 70770 h 95635"/>
                <a:gd name="connsiteX5" fmla="*/ 0 w 99755"/>
                <a:gd name="connsiteY5" fmla="*/ 0 h 95635"/>
                <a:gd name="connsiteX6" fmla="*/ 11638 w 99755"/>
                <a:gd name="connsiteY6" fmla="*/ 57381 h 95635"/>
                <a:gd name="connsiteX7" fmla="*/ 44890 w 99755"/>
                <a:gd name="connsiteY7" fmla="*/ 107112 h 95635"/>
                <a:gd name="connsiteX8" fmla="*/ 113057 w 99755"/>
                <a:gd name="connsiteY8" fmla="*/ 5738 h 95635"/>
                <a:gd name="connsiteX9" fmla="*/ 0 w 99755"/>
                <a:gd name="connsiteY9" fmla="*/ 0 h 95635"/>
                <a:gd name="connsiteX10" fmla="*/ 0 w 99755"/>
                <a:gd name="connsiteY10" fmla="*/ 0 h 95635"/>
                <a:gd name="connsiteX11" fmla="*/ 0 w 99755"/>
                <a:gd name="connsiteY11" fmla="*/ 0 h 9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755" h="95635">
                  <a:moveTo>
                    <a:pt x="46553" y="70770"/>
                  </a:moveTo>
                  <a:cubicBezTo>
                    <a:pt x="41565" y="70770"/>
                    <a:pt x="34915" y="74596"/>
                    <a:pt x="29927" y="70770"/>
                  </a:cubicBezTo>
                  <a:cubicBezTo>
                    <a:pt x="29927" y="65032"/>
                    <a:pt x="34915" y="59294"/>
                    <a:pt x="41565" y="55469"/>
                  </a:cubicBezTo>
                  <a:cubicBezTo>
                    <a:pt x="49878" y="51643"/>
                    <a:pt x="54866" y="51643"/>
                    <a:pt x="61516" y="55469"/>
                  </a:cubicBezTo>
                  <a:cubicBezTo>
                    <a:pt x="56528" y="61207"/>
                    <a:pt x="54866" y="66945"/>
                    <a:pt x="46553" y="70770"/>
                  </a:cubicBezTo>
                  <a:moveTo>
                    <a:pt x="0" y="0"/>
                  </a:moveTo>
                  <a:cubicBezTo>
                    <a:pt x="0" y="19127"/>
                    <a:pt x="3325" y="40167"/>
                    <a:pt x="11638" y="57381"/>
                  </a:cubicBezTo>
                  <a:cubicBezTo>
                    <a:pt x="16626" y="76509"/>
                    <a:pt x="31589" y="93723"/>
                    <a:pt x="44890" y="107112"/>
                  </a:cubicBezTo>
                  <a:cubicBezTo>
                    <a:pt x="113057" y="5738"/>
                    <a:pt x="113057" y="5738"/>
                    <a:pt x="113057" y="5738"/>
                  </a:cubicBezTo>
                  <a:lnTo>
                    <a:pt x="0" y="0"/>
                  </a:lnTo>
                  <a:lnTo>
                    <a:pt x="0" y="0"/>
                  </a:lnTo>
                  <a:lnTo>
                    <a:pt x="0" y="0"/>
                  </a:lnTo>
                  <a:close/>
                </a:path>
              </a:pathLst>
            </a:custGeom>
            <a:solidFill>
              <a:srgbClr val="A11D25"/>
            </a:solidFill>
            <a:ln w="16613"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E69AD339-27C2-4359-A0F0-372536A12D5E}"/>
                </a:ext>
              </a:extLst>
            </p:cNvPr>
            <p:cNvSpPr/>
            <p:nvPr/>
          </p:nvSpPr>
          <p:spPr>
            <a:xfrm>
              <a:off x="1481602" y="2266934"/>
              <a:ext cx="252466" cy="127070"/>
            </a:xfrm>
            <a:custGeom>
              <a:avLst/>
              <a:gdLst>
                <a:gd name="connsiteX0" fmla="*/ 0 w 266015"/>
                <a:gd name="connsiteY0" fmla="*/ 0 h 133890"/>
                <a:gd name="connsiteX1" fmla="*/ 136333 w 266015"/>
                <a:gd name="connsiteY1" fmla="*/ 151104 h 133890"/>
                <a:gd name="connsiteX2" fmla="*/ 272666 w 266015"/>
                <a:gd name="connsiteY2" fmla="*/ 0 h 133890"/>
                <a:gd name="connsiteX3" fmla="*/ 0 w 266015"/>
                <a:gd name="connsiteY3" fmla="*/ 0 h 133890"/>
                <a:gd name="connsiteX4" fmla="*/ 0 w 266015"/>
                <a:gd name="connsiteY4" fmla="*/ 0 h 133890"/>
                <a:gd name="connsiteX5" fmla="*/ 0 w 266015"/>
                <a:gd name="connsiteY5" fmla="*/ 0 h 13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015" h="133890">
                  <a:moveTo>
                    <a:pt x="0" y="0"/>
                  </a:moveTo>
                  <a:cubicBezTo>
                    <a:pt x="4988" y="82247"/>
                    <a:pt x="64841" y="151104"/>
                    <a:pt x="136333" y="151104"/>
                  </a:cubicBezTo>
                  <a:cubicBezTo>
                    <a:pt x="209487" y="151104"/>
                    <a:pt x="269341" y="84159"/>
                    <a:pt x="272666" y="0"/>
                  </a:cubicBezTo>
                  <a:lnTo>
                    <a:pt x="0" y="0"/>
                  </a:lnTo>
                  <a:lnTo>
                    <a:pt x="0" y="0"/>
                  </a:lnTo>
                  <a:lnTo>
                    <a:pt x="0" y="0"/>
                  </a:lnTo>
                  <a:close/>
                </a:path>
              </a:pathLst>
            </a:custGeom>
            <a:solidFill>
              <a:srgbClr val="E71E27"/>
            </a:solidFill>
            <a:ln w="16613"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3A251658-DEBB-4DE2-8FC1-B86A183ADEF0}"/>
                </a:ext>
              </a:extLst>
            </p:cNvPr>
            <p:cNvSpPr/>
            <p:nvPr/>
          </p:nvSpPr>
          <p:spPr>
            <a:xfrm>
              <a:off x="1562076" y="2257857"/>
              <a:ext cx="94675" cy="108917"/>
            </a:xfrm>
            <a:custGeom>
              <a:avLst/>
              <a:gdLst>
                <a:gd name="connsiteX0" fmla="*/ 61516 w 99755"/>
                <a:gd name="connsiteY0" fmla="*/ 86072 h 114762"/>
                <a:gd name="connsiteX1" fmla="*/ 69829 w 99755"/>
                <a:gd name="connsiteY1" fmla="*/ 68858 h 114762"/>
                <a:gd name="connsiteX2" fmla="*/ 74817 w 99755"/>
                <a:gd name="connsiteY2" fmla="*/ 86072 h 114762"/>
                <a:gd name="connsiteX3" fmla="*/ 69829 w 99755"/>
                <a:gd name="connsiteY3" fmla="*/ 103287 h 114762"/>
                <a:gd name="connsiteX4" fmla="*/ 61516 w 99755"/>
                <a:gd name="connsiteY4" fmla="*/ 86072 h 114762"/>
                <a:gd name="connsiteX5" fmla="*/ 51541 w 99755"/>
                <a:gd name="connsiteY5" fmla="*/ 70770 h 114762"/>
                <a:gd name="connsiteX6" fmla="*/ 46553 w 99755"/>
                <a:gd name="connsiteY6" fmla="*/ 53556 h 114762"/>
                <a:gd name="connsiteX7" fmla="*/ 51541 w 99755"/>
                <a:gd name="connsiteY7" fmla="*/ 32516 h 114762"/>
                <a:gd name="connsiteX8" fmla="*/ 59853 w 99755"/>
                <a:gd name="connsiteY8" fmla="*/ 53556 h 114762"/>
                <a:gd name="connsiteX9" fmla="*/ 51541 w 99755"/>
                <a:gd name="connsiteY9" fmla="*/ 70770 h 114762"/>
                <a:gd name="connsiteX10" fmla="*/ 34915 w 99755"/>
                <a:gd name="connsiteY10" fmla="*/ 103287 h 114762"/>
                <a:gd name="connsiteX11" fmla="*/ 26602 w 99755"/>
                <a:gd name="connsiteY11" fmla="*/ 86072 h 114762"/>
                <a:gd name="connsiteX12" fmla="*/ 34915 w 99755"/>
                <a:gd name="connsiteY12" fmla="*/ 68858 h 114762"/>
                <a:gd name="connsiteX13" fmla="*/ 39902 w 99755"/>
                <a:gd name="connsiteY13" fmla="*/ 86072 h 114762"/>
                <a:gd name="connsiteX14" fmla="*/ 34915 w 99755"/>
                <a:gd name="connsiteY14" fmla="*/ 103287 h 114762"/>
                <a:gd name="connsiteX15" fmla="*/ 51541 w 99755"/>
                <a:gd name="connsiteY15" fmla="*/ 0 h 114762"/>
                <a:gd name="connsiteX16" fmla="*/ 0 w 99755"/>
                <a:gd name="connsiteY16" fmla="*/ 107112 h 114762"/>
                <a:gd name="connsiteX17" fmla="*/ 51541 w 99755"/>
                <a:gd name="connsiteY17" fmla="*/ 118588 h 114762"/>
                <a:gd name="connsiteX18" fmla="*/ 103081 w 99755"/>
                <a:gd name="connsiteY18" fmla="*/ 107112 h 114762"/>
                <a:gd name="connsiteX19" fmla="*/ 51541 w 99755"/>
                <a:gd name="connsiteY19" fmla="*/ 0 h 114762"/>
                <a:gd name="connsiteX20" fmla="*/ 51541 w 99755"/>
                <a:gd name="connsiteY20" fmla="*/ 0 h 114762"/>
                <a:gd name="connsiteX21" fmla="*/ 51541 w 99755"/>
                <a:gd name="connsiteY21" fmla="*/ 0 h 11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9755" h="114762">
                  <a:moveTo>
                    <a:pt x="61516" y="86072"/>
                  </a:moveTo>
                  <a:cubicBezTo>
                    <a:pt x="61516" y="80334"/>
                    <a:pt x="64841" y="74596"/>
                    <a:pt x="69829" y="68858"/>
                  </a:cubicBezTo>
                  <a:cubicBezTo>
                    <a:pt x="73154" y="74596"/>
                    <a:pt x="74817" y="80334"/>
                    <a:pt x="74817" y="86072"/>
                  </a:cubicBezTo>
                  <a:cubicBezTo>
                    <a:pt x="74817" y="95636"/>
                    <a:pt x="71492" y="101374"/>
                    <a:pt x="69829" y="103287"/>
                  </a:cubicBezTo>
                  <a:cubicBezTo>
                    <a:pt x="64841" y="99461"/>
                    <a:pt x="61516" y="93723"/>
                    <a:pt x="61516" y="86072"/>
                  </a:cubicBezTo>
                  <a:moveTo>
                    <a:pt x="51541" y="70770"/>
                  </a:moveTo>
                  <a:cubicBezTo>
                    <a:pt x="48215" y="65032"/>
                    <a:pt x="46553" y="59294"/>
                    <a:pt x="46553" y="53556"/>
                  </a:cubicBezTo>
                  <a:cubicBezTo>
                    <a:pt x="46553" y="43992"/>
                    <a:pt x="49878" y="38254"/>
                    <a:pt x="51541" y="32516"/>
                  </a:cubicBezTo>
                  <a:cubicBezTo>
                    <a:pt x="56528" y="38254"/>
                    <a:pt x="59853" y="43992"/>
                    <a:pt x="59853" y="53556"/>
                  </a:cubicBezTo>
                  <a:cubicBezTo>
                    <a:pt x="59853" y="59294"/>
                    <a:pt x="56528" y="65032"/>
                    <a:pt x="51541" y="70770"/>
                  </a:cubicBezTo>
                  <a:moveTo>
                    <a:pt x="34915" y="103287"/>
                  </a:moveTo>
                  <a:cubicBezTo>
                    <a:pt x="29927" y="99461"/>
                    <a:pt x="26602" y="93723"/>
                    <a:pt x="26602" y="86072"/>
                  </a:cubicBezTo>
                  <a:cubicBezTo>
                    <a:pt x="26602" y="80334"/>
                    <a:pt x="29927" y="74596"/>
                    <a:pt x="34915" y="68858"/>
                  </a:cubicBezTo>
                  <a:cubicBezTo>
                    <a:pt x="38240" y="74596"/>
                    <a:pt x="39902" y="80334"/>
                    <a:pt x="39902" y="86072"/>
                  </a:cubicBezTo>
                  <a:cubicBezTo>
                    <a:pt x="39902" y="93723"/>
                    <a:pt x="38240" y="99461"/>
                    <a:pt x="34915" y="103287"/>
                  </a:cubicBezTo>
                  <a:moveTo>
                    <a:pt x="51541" y="0"/>
                  </a:moveTo>
                  <a:cubicBezTo>
                    <a:pt x="0" y="107112"/>
                    <a:pt x="0" y="107112"/>
                    <a:pt x="0" y="107112"/>
                  </a:cubicBezTo>
                  <a:cubicBezTo>
                    <a:pt x="16626" y="116676"/>
                    <a:pt x="34915" y="118588"/>
                    <a:pt x="51541" y="118588"/>
                  </a:cubicBezTo>
                  <a:cubicBezTo>
                    <a:pt x="69829" y="118588"/>
                    <a:pt x="89780" y="114763"/>
                    <a:pt x="103081" y="107112"/>
                  </a:cubicBezTo>
                  <a:lnTo>
                    <a:pt x="51541" y="0"/>
                  </a:lnTo>
                  <a:lnTo>
                    <a:pt x="51541" y="0"/>
                  </a:lnTo>
                  <a:lnTo>
                    <a:pt x="51541" y="0"/>
                  </a:lnTo>
                  <a:close/>
                </a:path>
              </a:pathLst>
            </a:custGeom>
            <a:solidFill>
              <a:srgbClr val="A11D25"/>
            </a:solidFill>
            <a:ln w="16613"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3CC3CD33-F03D-40A0-B003-EAA80FA13401}"/>
                </a:ext>
              </a:extLst>
            </p:cNvPr>
            <p:cNvSpPr/>
            <p:nvPr/>
          </p:nvSpPr>
          <p:spPr>
            <a:xfrm>
              <a:off x="1615725" y="2246966"/>
              <a:ext cx="94675" cy="90765"/>
            </a:xfrm>
            <a:custGeom>
              <a:avLst/>
              <a:gdLst>
                <a:gd name="connsiteX0" fmla="*/ 63179 w 99755"/>
                <a:gd name="connsiteY0" fmla="*/ 70770 h 95635"/>
                <a:gd name="connsiteX1" fmla="*/ 49878 w 99755"/>
                <a:gd name="connsiteY1" fmla="*/ 55469 h 95635"/>
                <a:gd name="connsiteX2" fmla="*/ 68167 w 99755"/>
                <a:gd name="connsiteY2" fmla="*/ 59294 h 95635"/>
                <a:gd name="connsiteX3" fmla="*/ 81467 w 99755"/>
                <a:gd name="connsiteY3" fmla="*/ 70770 h 95635"/>
                <a:gd name="connsiteX4" fmla="*/ 63179 w 99755"/>
                <a:gd name="connsiteY4" fmla="*/ 70770 h 95635"/>
                <a:gd name="connsiteX5" fmla="*/ 0 w 99755"/>
                <a:gd name="connsiteY5" fmla="*/ 5738 h 95635"/>
                <a:gd name="connsiteX6" fmla="*/ 69829 w 99755"/>
                <a:gd name="connsiteY6" fmla="*/ 107112 h 95635"/>
                <a:gd name="connsiteX7" fmla="*/ 101418 w 99755"/>
                <a:gd name="connsiteY7" fmla="*/ 57381 h 95635"/>
                <a:gd name="connsiteX8" fmla="*/ 111394 w 99755"/>
                <a:gd name="connsiteY8" fmla="*/ 0 h 95635"/>
                <a:gd name="connsiteX9" fmla="*/ 0 w 99755"/>
                <a:gd name="connsiteY9" fmla="*/ 5738 h 95635"/>
                <a:gd name="connsiteX10" fmla="*/ 0 w 99755"/>
                <a:gd name="connsiteY10" fmla="*/ 5738 h 95635"/>
                <a:gd name="connsiteX11" fmla="*/ 0 w 99755"/>
                <a:gd name="connsiteY11" fmla="*/ 5738 h 9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755" h="95635">
                  <a:moveTo>
                    <a:pt x="63179" y="70770"/>
                  </a:moveTo>
                  <a:cubicBezTo>
                    <a:pt x="58191" y="66945"/>
                    <a:pt x="53203" y="61207"/>
                    <a:pt x="49878" y="55469"/>
                  </a:cubicBezTo>
                  <a:cubicBezTo>
                    <a:pt x="54866" y="51643"/>
                    <a:pt x="63179" y="55469"/>
                    <a:pt x="68167" y="59294"/>
                  </a:cubicBezTo>
                  <a:cubicBezTo>
                    <a:pt x="73154" y="63120"/>
                    <a:pt x="78142" y="65032"/>
                    <a:pt x="81467" y="70770"/>
                  </a:cubicBezTo>
                  <a:cubicBezTo>
                    <a:pt x="74817" y="72683"/>
                    <a:pt x="68167" y="72683"/>
                    <a:pt x="63179" y="70770"/>
                  </a:cubicBezTo>
                  <a:moveTo>
                    <a:pt x="0" y="5738"/>
                  </a:moveTo>
                  <a:cubicBezTo>
                    <a:pt x="69829" y="107112"/>
                    <a:pt x="69829" y="107112"/>
                    <a:pt x="69829" y="107112"/>
                  </a:cubicBezTo>
                  <a:cubicBezTo>
                    <a:pt x="83130" y="95636"/>
                    <a:pt x="93105" y="80334"/>
                    <a:pt x="101418" y="57381"/>
                  </a:cubicBezTo>
                  <a:cubicBezTo>
                    <a:pt x="109731" y="38254"/>
                    <a:pt x="111394" y="21040"/>
                    <a:pt x="111394" y="0"/>
                  </a:cubicBezTo>
                  <a:lnTo>
                    <a:pt x="0" y="5738"/>
                  </a:lnTo>
                  <a:lnTo>
                    <a:pt x="0" y="5738"/>
                  </a:lnTo>
                  <a:lnTo>
                    <a:pt x="0" y="5738"/>
                  </a:lnTo>
                  <a:close/>
                </a:path>
              </a:pathLst>
            </a:custGeom>
            <a:solidFill>
              <a:srgbClr val="A11D25"/>
            </a:solidFill>
            <a:ln w="16613"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D5AF273A-6D54-4956-BF3C-797CEC4AC41E}"/>
                </a:ext>
              </a:extLst>
            </p:cNvPr>
            <p:cNvSpPr/>
            <p:nvPr/>
          </p:nvSpPr>
          <p:spPr>
            <a:xfrm>
              <a:off x="1508426" y="2246966"/>
              <a:ext cx="94675" cy="90765"/>
            </a:xfrm>
            <a:custGeom>
              <a:avLst/>
              <a:gdLst>
                <a:gd name="connsiteX0" fmla="*/ 46553 w 99755"/>
                <a:gd name="connsiteY0" fmla="*/ 70770 h 95635"/>
                <a:gd name="connsiteX1" fmla="*/ 29927 w 99755"/>
                <a:gd name="connsiteY1" fmla="*/ 70770 h 95635"/>
                <a:gd name="connsiteX2" fmla="*/ 41565 w 99755"/>
                <a:gd name="connsiteY2" fmla="*/ 55469 h 95635"/>
                <a:gd name="connsiteX3" fmla="*/ 61516 w 99755"/>
                <a:gd name="connsiteY3" fmla="*/ 55469 h 95635"/>
                <a:gd name="connsiteX4" fmla="*/ 46553 w 99755"/>
                <a:gd name="connsiteY4" fmla="*/ 70770 h 95635"/>
                <a:gd name="connsiteX5" fmla="*/ 0 w 99755"/>
                <a:gd name="connsiteY5" fmla="*/ 0 h 95635"/>
                <a:gd name="connsiteX6" fmla="*/ 11638 w 99755"/>
                <a:gd name="connsiteY6" fmla="*/ 57381 h 95635"/>
                <a:gd name="connsiteX7" fmla="*/ 44890 w 99755"/>
                <a:gd name="connsiteY7" fmla="*/ 107112 h 95635"/>
                <a:gd name="connsiteX8" fmla="*/ 113057 w 99755"/>
                <a:gd name="connsiteY8" fmla="*/ 5738 h 95635"/>
                <a:gd name="connsiteX9" fmla="*/ 0 w 99755"/>
                <a:gd name="connsiteY9" fmla="*/ 0 h 95635"/>
                <a:gd name="connsiteX10" fmla="*/ 0 w 99755"/>
                <a:gd name="connsiteY10" fmla="*/ 0 h 95635"/>
                <a:gd name="connsiteX11" fmla="*/ 0 w 99755"/>
                <a:gd name="connsiteY11" fmla="*/ 0 h 9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755" h="95635">
                  <a:moveTo>
                    <a:pt x="46553" y="70770"/>
                  </a:moveTo>
                  <a:cubicBezTo>
                    <a:pt x="41565" y="70770"/>
                    <a:pt x="34915" y="74596"/>
                    <a:pt x="29927" y="70770"/>
                  </a:cubicBezTo>
                  <a:cubicBezTo>
                    <a:pt x="33252" y="65032"/>
                    <a:pt x="34915" y="59294"/>
                    <a:pt x="41565" y="55469"/>
                  </a:cubicBezTo>
                  <a:cubicBezTo>
                    <a:pt x="49878" y="51643"/>
                    <a:pt x="54866" y="51643"/>
                    <a:pt x="61516" y="55469"/>
                  </a:cubicBezTo>
                  <a:cubicBezTo>
                    <a:pt x="58191" y="61207"/>
                    <a:pt x="54866" y="66945"/>
                    <a:pt x="46553" y="70770"/>
                  </a:cubicBezTo>
                  <a:moveTo>
                    <a:pt x="0" y="0"/>
                  </a:moveTo>
                  <a:cubicBezTo>
                    <a:pt x="0" y="19127"/>
                    <a:pt x="3325" y="40167"/>
                    <a:pt x="11638" y="57381"/>
                  </a:cubicBezTo>
                  <a:cubicBezTo>
                    <a:pt x="19951" y="76509"/>
                    <a:pt x="31589" y="93723"/>
                    <a:pt x="44890" y="107112"/>
                  </a:cubicBezTo>
                  <a:cubicBezTo>
                    <a:pt x="113057" y="5738"/>
                    <a:pt x="113057" y="5738"/>
                    <a:pt x="113057" y="5738"/>
                  </a:cubicBezTo>
                  <a:lnTo>
                    <a:pt x="0" y="0"/>
                  </a:lnTo>
                  <a:lnTo>
                    <a:pt x="0" y="0"/>
                  </a:lnTo>
                  <a:lnTo>
                    <a:pt x="0" y="0"/>
                  </a:lnTo>
                  <a:close/>
                </a:path>
              </a:pathLst>
            </a:custGeom>
            <a:solidFill>
              <a:srgbClr val="A11D25"/>
            </a:solidFill>
            <a:ln w="16613"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5D28547-7CF1-4B95-8016-D35C3B2A37D0}"/>
                </a:ext>
              </a:extLst>
            </p:cNvPr>
            <p:cNvSpPr/>
            <p:nvPr/>
          </p:nvSpPr>
          <p:spPr>
            <a:xfrm>
              <a:off x="1535251" y="2582649"/>
              <a:ext cx="583827" cy="127070"/>
            </a:xfrm>
            <a:custGeom>
              <a:avLst/>
              <a:gdLst>
                <a:gd name="connsiteX0" fmla="*/ 0 w 615161"/>
                <a:gd name="connsiteY0" fmla="*/ 0 h 133890"/>
                <a:gd name="connsiteX1" fmla="*/ 0 w 615161"/>
                <a:gd name="connsiteY1" fmla="*/ 43992 h 133890"/>
                <a:gd name="connsiteX2" fmla="*/ 89780 w 615161"/>
                <a:gd name="connsiteY2" fmla="*/ 139628 h 133890"/>
                <a:gd name="connsiteX3" fmla="*/ 537019 w 615161"/>
                <a:gd name="connsiteY3" fmla="*/ 139628 h 133890"/>
                <a:gd name="connsiteX4" fmla="*/ 626799 w 615161"/>
                <a:gd name="connsiteY4" fmla="*/ 43992 h 133890"/>
                <a:gd name="connsiteX5" fmla="*/ 626799 w 615161"/>
                <a:gd name="connsiteY5" fmla="*/ 0 h 133890"/>
                <a:gd name="connsiteX6" fmla="*/ 0 w 615161"/>
                <a:gd name="connsiteY6" fmla="*/ 0 h 133890"/>
                <a:gd name="connsiteX7" fmla="*/ 0 w 615161"/>
                <a:gd name="connsiteY7" fmla="*/ 0 h 133890"/>
                <a:gd name="connsiteX8" fmla="*/ 0 w 615161"/>
                <a:gd name="connsiteY8" fmla="*/ 0 h 13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5161" h="133890">
                  <a:moveTo>
                    <a:pt x="0" y="0"/>
                  </a:moveTo>
                  <a:cubicBezTo>
                    <a:pt x="0" y="43992"/>
                    <a:pt x="0" y="43992"/>
                    <a:pt x="0" y="43992"/>
                  </a:cubicBezTo>
                  <a:cubicBezTo>
                    <a:pt x="0" y="95636"/>
                    <a:pt x="39902" y="139628"/>
                    <a:pt x="89780" y="139628"/>
                  </a:cubicBezTo>
                  <a:cubicBezTo>
                    <a:pt x="537019" y="139628"/>
                    <a:pt x="537019" y="139628"/>
                    <a:pt x="537019" y="139628"/>
                  </a:cubicBezTo>
                  <a:cubicBezTo>
                    <a:pt x="586897" y="139628"/>
                    <a:pt x="626799" y="95636"/>
                    <a:pt x="626799" y="43992"/>
                  </a:cubicBezTo>
                  <a:cubicBezTo>
                    <a:pt x="626799" y="0"/>
                    <a:pt x="626799" y="0"/>
                    <a:pt x="626799" y="0"/>
                  </a:cubicBezTo>
                  <a:lnTo>
                    <a:pt x="0" y="0"/>
                  </a:lnTo>
                  <a:lnTo>
                    <a:pt x="0" y="0"/>
                  </a:lnTo>
                  <a:lnTo>
                    <a:pt x="0" y="0"/>
                  </a:lnTo>
                  <a:close/>
                </a:path>
              </a:pathLst>
            </a:custGeom>
            <a:solidFill>
              <a:srgbClr val="ED8423"/>
            </a:solidFill>
            <a:ln w="16613"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1276B86C-C0FE-4BD8-AD84-D87A847A05A7}"/>
                </a:ext>
              </a:extLst>
            </p:cNvPr>
            <p:cNvSpPr/>
            <p:nvPr/>
          </p:nvSpPr>
          <p:spPr>
            <a:xfrm>
              <a:off x="1543762" y="2106350"/>
              <a:ext cx="583827" cy="108917"/>
            </a:xfrm>
            <a:custGeom>
              <a:avLst/>
              <a:gdLst>
                <a:gd name="connsiteX0" fmla="*/ 616824 w 615161"/>
                <a:gd name="connsiteY0" fmla="*/ 128152 h 114762"/>
                <a:gd name="connsiteX1" fmla="*/ 470515 w 615161"/>
                <a:gd name="connsiteY1" fmla="*/ 0 h 114762"/>
                <a:gd name="connsiteX2" fmla="*/ 147971 w 615161"/>
                <a:gd name="connsiteY2" fmla="*/ 0 h 114762"/>
                <a:gd name="connsiteX3" fmla="*/ 0 w 615161"/>
                <a:gd name="connsiteY3" fmla="*/ 128152 h 114762"/>
                <a:gd name="connsiteX4" fmla="*/ 616824 w 615161"/>
                <a:gd name="connsiteY4" fmla="*/ 128152 h 114762"/>
                <a:gd name="connsiteX5" fmla="*/ 616824 w 615161"/>
                <a:gd name="connsiteY5" fmla="*/ 128152 h 114762"/>
                <a:gd name="connsiteX6" fmla="*/ 616824 w 615161"/>
                <a:gd name="connsiteY6" fmla="*/ 128152 h 11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161" h="114762">
                  <a:moveTo>
                    <a:pt x="616824" y="128152"/>
                  </a:moveTo>
                  <a:cubicBezTo>
                    <a:pt x="598535" y="55469"/>
                    <a:pt x="542007" y="0"/>
                    <a:pt x="470515" y="0"/>
                  </a:cubicBezTo>
                  <a:cubicBezTo>
                    <a:pt x="147971" y="0"/>
                    <a:pt x="147971" y="0"/>
                    <a:pt x="147971" y="0"/>
                  </a:cubicBezTo>
                  <a:cubicBezTo>
                    <a:pt x="76479" y="0"/>
                    <a:pt x="18289" y="55469"/>
                    <a:pt x="0" y="128152"/>
                  </a:cubicBezTo>
                  <a:lnTo>
                    <a:pt x="616824" y="128152"/>
                  </a:lnTo>
                  <a:lnTo>
                    <a:pt x="616824" y="128152"/>
                  </a:lnTo>
                  <a:lnTo>
                    <a:pt x="616824" y="128152"/>
                  </a:lnTo>
                  <a:close/>
                </a:path>
              </a:pathLst>
            </a:custGeom>
            <a:solidFill>
              <a:srgbClr val="ED8423"/>
            </a:solidFill>
            <a:ln w="16613" cap="flat">
              <a:noFill/>
              <a:prstDash val="solid"/>
              <a:miter/>
            </a:ln>
          </p:spPr>
          <p:txBody>
            <a:bodyPr rtlCol="0" anchor="ctr"/>
            <a:lstStyle/>
            <a:p>
              <a:endParaRPr lang="en-US"/>
            </a:p>
          </p:txBody>
        </p:sp>
        <p:sp>
          <p:nvSpPr>
            <p:cNvPr id="50" name="Arrow: Right 49">
              <a:extLst>
                <a:ext uri="{FF2B5EF4-FFF2-40B4-BE49-F238E27FC236}">
                  <a16:creationId xmlns:a16="http://schemas.microsoft.com/office/drawing/2014/main" id="{8DE64E91-CC6A-4B11-81D3-BB12929D3197}"/>
                </a:ext>
              </a:extLst>
            </p:cNvPr>
            <p:cNvSpPr/>
            <p:nvPr/>
          </p:nvSpPr>
          <p:spPr bwMode="auto">
            <a:xfrm>
              <a:off x="962830" y="2314313"/>
              <a:ext cx="162512" cy="10920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1" name="Arrow: Right 50">
              <a:extLst>
                <a:ext uri="{FF2B5EF4-FFF2-40B4-BE49-F238E27FC236}">
                  <a16:creationId xmlns:a16="http://schemas.microsoft.com/office/drawing/2014/main" id="{6873512C-159F-4507-B8ED-9E3C014EC666}"/>
                </a:ext>
              </a:extLst>
            </p:cNvPr>
            <p:cNvSpPr/>
            <p:nvPr/>
          </p:nvSpPr>
          <p:spPr bwMode="auto">
            <a:xfrm rot="10800000">
              <a:off x="2498005" y="2450579"/>
              <a:ext cx="162512" cy="10920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5584783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4" name="Group 253">
            <a:extLst>
              <a:ext uri="{FF2B5EF4-FFF2-40B4-BE49-F238E27FC236}">
                <a16:creationId xmlns:a16="http://schemas.microsoft.com/office/drawing/2014/main" id="{7B84AF2D-A029-46F5-9E81-78EDD610C004}"/>
              </a:ext>
            </a:extLst>
          </p:cNvPr>
          <p:cNvGrpSpPr/>
          <p:nvPr/>
        </p:nvGrpSpPr>
        <p:grpSpPr>
          <a:xfrm>
            <a:off x="7480741" y="348846"/>
            <a:ext cx="4231780" cy="1079892"/>
            <a:chOff x="7480741" y="332850"/>
            <a:chExt cx="4231780" cy="1079892"/>
          </a:xfrm>
        </p:grpSpPr>
        <p:grpSp>
          <p:nvGrpSpPr>
            <p:cNvPr id="251" name="Group 250">
              <a:extLst>
                <a:ext uri="{FF2B5EF4-FFF2-40B4-BE49-F238E27FC236}">
                  <a16:creationId xmlns:a16="http://schemas.microsoft.com/office/drawing/2014/main" id="{7488D0E6-6EE9-4035-A416-25659684CFFD}"/>
                </a:ext>
              </a:extLst>
            </p:cNvPr>
            <p:cNvGrpSpPr/>
            <p:nvPr/>
          </p:nvGrpSpPr>
          <p:grpSpPr>
            <a:xfrm>
              <a:off x="7480741" y="332850"/>
              <a:ext cx="2391891" cy="1079892"/>
              <a:chOff x="6630894" y="279699"/>
              <a:chExt cx="3047686" cy="1375970"/>
            </a:xfrm>
          </p:grpSpPr>
          <p:pic>
            <p:nvPicPr>
              <p:cNvPr id="5" name="Picture 4">
                <a:extLst>
                  <a:ext uri="{FF2B5EF4-FFF2-40B4-BE49-F238E27FC236}">
                    <a16:creationId xmlns:a16="http://schemas.microsoft.com/office/drawing/2014/main" id="{3BEBDE97-B8E3-4E63-A8C4-AD34FAD3D89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40684" y="301409"/>
                <a:ext cx="2758638" cy="1299489"/>
              </a:xfrm>
              <a:prstGeom prst="rect">
                <a:avLst/>
              </a:prstGeom>
            </p:spPr>
          </p:pic>
          <p:sp>
            <p:nvSpPr>
              <p:cNvPr id="6" name="Rectangle 5">
                <a:extLst>
                  <a:ext uri="{FF2B5EF4-FFF2-40B4-BE49-F238E27FC236}">
                    <a16:creationId xmlns:a16="http://schemas.microsoft.com/office/drawing/2014/main" id="{A37952AC-6EB0-4C44-AE1C-62CC1E23F366}"/>
                  </a:ext>
                </a:extLst>
              </p:cNvPr>
              <p:cNvSpPr/>
              <p:nvPr/>
            </p:nvSpPr>
            <p:spPr bwMode="auto">
              <a:xfrm>
                <a:off x="6630894" y="279699"/>
                <a:ext cx="3047686" cy="364708"/>
              </a:xfrm>
              <a:prstGeom prst="rect">
                <a:avLst/>
              </a:prstGeom>
              <a:gradFill>
                <a:gsLst>
                  <a:gs pos="38000">
                    <a:srgbClr val="EAEAEA"/>
                  </a:gs>
                  <a:gs pos="100000">
                    <a:srgbClr val="EAEAEA">
                      <a:alpha val="8700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1" name="Rectangle 230">
                <a:extLst>
                  <a:ext uri="{FF2B5EF4-FFF2-40B4-BE49-F238E27FC236}">
                    <a16:creationId xmlns:a16="http://schemas.microsoft.com/office/drawing/2014/main" id="{A5948049-CAD8-4A05-BC71-09A892441C38}"/>
                  </a:ext>
                </a:extLst>
              </p:cNvPr>
              <p:cNvSpPr/>
              <p:nvPr/>
            </p:nvSpPr>
            <p:spPr bwMode="auto">
              <a:xfrm>
                <a:off x="6751784" y="976662"/>
                <a:ext cx="2926796" cy="679007"/>
              </a:xfrm>
              <a:prstGeom prst="rect">
                <a:avLst/>
              </a:prstGeom>
              <a:gradFill>
                <a:gsLst>
                  <a:gs pos="0">
                    <a:srgbClr val="EAEAEA">
                      <a:alpha val="88000"/>
                    </a:srgbClr>
                  </a:gs>
                  <a:gs pos="42000">
                    <a:srgbClr val="EAEAEA"/>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grpSp>
        <p:sp>
          <p:nvSpPr>
            <p:cNvPr id="232" name="Title 1">
              <a:extLst>
                <a:ext uri="{FF2B5EF4-FFF2-40B4-BE49-F238E27FC236}">
                  <a16:creationId xmlns:a16="http://schemas.microsoft.com/office/drawing/2014/main" id="{8AFED669-D605-406D-86BC-0510F52F0710}"/>
                </a:ext>
              </a:extLst>
            </p:cNvPr>
            <p:cNvSpPr txBox="1">
              <a:spLocks/>
            </p:cNvSpPr>
            <p:nvPr/>
          </p:nvSpPr>
          <p:spPr>
            <a:xfrm>
              <a:off x="9875041" y="590634"/>
              <a:ext cx="1837480" cy="338554"/>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100" dirty="0">
                  <a:gradFill>
                    <a:gsLst>
                      <a:gs pos="0">
                        <a:schemeClr val="tx1"/>
                      </a:gs>
                      <a:gs pos="100000">
                        <a:schemeClr val="tx1"/>
                      </a:gs>
                    </a:gsLst>
                    <a:lin ang="5400000" scaled="1"/>
                  </a:gradFill>
                </a:rPr>
                <a:t>Azure Administration Model</a:t>
              </a:r>
            </a:p>
            <a:p>
              <a:r>
                <a:rPr lang="en-US" sz="1100" dirty="0">
                  <a:gradFill>
                    <a:gsLst>
                      <a:gs pos="0">
                        <a:schemeClr val="tx1"/>
                      </a:gs>
                      <a:gs pos="100000">
                        <a:schemeClr val="tx1"/>
                      </a:gs>
                    </a:gsLst>
                    <a:lin ang="5400000" scaled="1"/>
                  </a:gradFill>
                </a:rPr>
                <a:t>Management Groups</a:t>
              </a:r>
              <a:endParaRPr lang="en-US" sz="1100" dirty="0"/>
            </a:p>
          </p:txBody>
        </p:sp>
        <p:sp>
          <p:nvSpPr>
            <p:cNvPr id="250" name="Rectangle 249">
              <a:extLst>
                <a:ext uri="{FF2B5EF4-FFF2-40B4-BE49-F238E27FC236}">
                  <a16:creationId xmlns:a16="http://schemas.microsoft.com/office/drawing/2014/main" id="{CAC1ECEF-E0CC-46BD-8589-3E0F70557925}"/>
                </a:ext>
              </a:extLst>
            </p:cNvPr>
            <p:cNvSpPr/>
            <p:nvPr/>
          </p:nvSpPr>
          <p:spPr bwMode="auto">
            <a:xfrm>
              <a:off x="7548673" y="359924"/>
              <a:ext cx="4101562" cy="748552"/>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465F80EB-05E4-4A39-9298-341039590DD8}"/>
              </a:ext>
            </a:extLst>
          </p:cNvPr>
          <p:cNvSpPr>
            <a:spLocks noGrp="1"/>
          </p:cNvSpPr>
          <p:nvPr>
            <p:ph type="title"/>
          </p:nvPr>
        </p:nvSpPr>
        <p:spPr>
          <a:xfrm>
            <a:off x="588263" y="457201"/>
            <a:ext cx="11018520" cy="553998"/>
          </a:xfrm>
        </p:spPr>
        <p:txBody>
          <a:bodyPr/>
          <a:lstStyle/>
          <a:p>
            <a:r>
              <a:rPr lang="en-US" dirty="0">
                <a:gradFill>
                  <a:gsLst>
                    <a:gs pos="1250">
                      <a:srgbClr val="1A1A1A"/>
                    </a:gs>
                    <a:gs pos="100000">
                      <a:srgbClr val="1A1A1A"/>
                    </a:gs>
                  </a:gsLst>
                  <a:lin ang="5400000" scaled="0"/>
                </a:gradFill>
              </a:rPr>
              <a:t>GRC – Management Groups</a:t>
            </a:r>
            <a:endParaRPr lang="en-US" dirty="0"/>
          </a:p>
        </p:txBody>
      </p:sp>
      <p:sp>
        <p:nvSpPr>
          <p:cNvPr id="3" name="Text Placeholder 3">
            <a:extLst>
              <a:ext uri="{FF2B5EF4-FFF2-40B4-BE49-F238E27FC236}">
                <a16:creationId xmlns:a16="http://schemas.microsoft.com/office/drawing/2014/main" id="{6E8AB30B-B90B-41DB-AC29-5266437FA8BE}"/>
              </a:ext>
            </a:extLst>
          </p:cNvPr>
          <p:cNvSpPr txBox="1">
            <a:spLocks/>
          </p:cNvSpPr>
          <p:nvPr/>
        </p:nvSpPr>
        <p:spPr>
          <a:xfrm>
            <a:off x="8084074" y="1688033"/>
            <a:ext cx="3566160" cy="4672486"/>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kumimoji="0" lang="en-US" sz="1400" b="1" i="0" u="none" strike="noStrike" kern="1200" cap="all" spc="0" normalizeH="0" baseline="0" noProof="0" dirty="0">
                <a:ln>
                  <a:noFill/>
                </a:ln>
                <a:gradFill>
                  <a:gsLst>
                    <a:gs pos="1250">
                      <a:srgbClr val="107C10"/>
                    </a:gs>
                    <a:gs pos="100000">
                      <a:srgbClr val="107C10"/>
                    </a:gs>
                  </a:gsLst>
                  <a:lin ang="5400000" scaled="0"/>
                </a:gradFill>
                <a:effectLst/>
                <a:uLnTx/>
                <a:uFillTx/>
                <a:latin typeface="Segoe UI" panose="020B0502040204020203" pitchFamily="34" charset="0"/>
                <a:ea typeface="+mn-ea"/>
                <a:cs typeface="Segoe UI" panose="020B0502040204020203" pitchFamily="34" charset="0"/>
              </a:rPr>
              <a:t>MANAGEMENT GROUP Depth</a:t>
            </a:r>
            <a:endPar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136525" marR="0" lvl="1" indent="-13652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Limit management group depth </a:t>
            </a:r>
          </a:p>
          <a:p>
            <a:pPr marL="136525" marR="0" lvl="1" indent="-13652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Too much complexity creates confusion that impedes both operations and security. This was illustrated by overly complex Organizational Unit (OU) and Group Policy Objects (GPO) designs for Active Directory</a:t>
            </a: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highlight>
                <a:srgbClr val="FFFF00"/>
              </a:highlight>
              <a:uLnTx/>
              <a:uFillTx/>
              <a:latin typeface="Segoe UI"/>
              <a:ea typeface="+mn-ea"/>
              <a:cs typeface="+mn-cs"/>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Limit to 2 levels if possible and 3 only if needed. (e.g. finance department has a segment with both extremely sensitive applications and others that aren’t) </a:t>
            </a:r>
          </a:p>
          <a:p>
            <a:pPr marL="0" marR="0" lvl="1"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Using all 4 levels of depth (including root) is not recommended unless absolutely required. </a:t>
            </a:r>
          </a:p>
        </p:txBody>
      </p:sp>
      <p:sp>
        <p:nvSpPr>
          <p:cNvPr id="27" name="Text Placeholder 3">
            <a:extLst>
              <a:ext uri="{FF2B5EF4-FFF2-40B4-BE49-F238E27FC236}">
                <a16:creationId xmlns:a16="http://schemas.microsoft.com/office/drawing/2014/main" id="{05DA419C-D16B-4E04-9556-BBE093A9AF0C}"/>
              </a:ext>
            </a:extLst>
          </p:cNvPr>
          <p:cNvSpPr txBox="1">
            <a:spLocks/>
          </p:cNvSpPr>
          <p:nvPr/>
        </p:nvSpPr>
        <p:spPr>
          <a:xfrm>
            <a:off x="4336168" y="1688033"/>
            <a:ext cx="3566160" cy="3548636"/>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kumimoji="0" lang="en-US" sz="1400" b="1" i="0" u="none" strike="noStrike" kern="1200" cap="all" spc="0" normalizeH="0" baseline="0" noProof="0" dirty="0">
                <a:ln>
                  <a:noFill/>
                </a:ln>
                <a:gradFill>
                  <a:gsLst>
                    <a:gs pos="1250">
                      <a:srgbClr val="107C10"/>
                    </a:gs>
                    <a:gs pos="100000">
                      <a:srgbClr val="107C10"/>
                    </a:gs>
                  </a:gsLst>
                  <a:lin ang="5400000" scaled="0"/>
                </a:gradFill>
                <a:effectLst/>
                <a:uLnTx/>
                <a:uFillTx/>
                <a:latin typeface="Segoe UI" panose="020B0502040204020203" pitchFamily="34" charset="0"/>
                <a:ea typeface="+mn-ea"/>
                <a:cs typeface="Segoe UI" panose="020B0502040204020203" pitchFamily="34" charset="0"/>
              </a:rPr>
              <a:t>Top Level Management Groups</a:t>
            </a:r>
            <a:endPar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136525" marR="0" lvl="1" indent="-13652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–Align top level of management groups (MGs) with segmentation strategy</a:t>
            </a:r>
          </a:p>
          <a:p>
            <a:pPr marL="137160" marR="0" lvl="1" indent="-137160" algn="l" defTabSz="932719" rtl="0" eaLnBrk="1" fontAlgn="auto" latinLnBrk="0" hangingPunct="1">
              <a:lnSpc>
                <a:spcPct val="100000"/>
              </a:lnSpc>
              <a:spcBef>
                <a:spcPct val="20000"/>
              </a:spcBef>
              <a:spcAft>
                <a:spcPts val="600"/>
              </a:spcAft>
              <a:buClrTx/>
              <a:buSzPct val="90000"/>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This provides a point for control and policy consistency within each segment as this management group will affect all subscriptions in it</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Create a single MG for each segment under the root MG and do not create any other MGs under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the root. See reference administration model for more details. </a:t>
            </a:r>
            <a:endParaRPr kumimoji="0" lang="en-US" sz="1600" b="0"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p:txBody>
      </p:sp>
      <p:grpSp>
        <p:nvGrpSpPr>
          <p:cNvPr id="28" name="Group 27">
            <a:extLst>
              <a:ext uri="{FF2B5EF4-FFF2-40B4-BE49-F238E27FC236}">
                <a16:creationId xmlns:a16="http://schemas.microsoft.com/office/drawing/2014/main" id="{089142A9-EF23-4FA7-B964-A226038A18B5}"/>
              </a:ext>
            </a:extLst>
          </p:cNvPr>
          <p:cNvGrpSpPr/>
          <p:nvPr/>
        </p:nvGrpSpPr>
        <p:grpSpPr>
          <a:xfrm>
            <a:off x="5817852" y="1389406"/>
            <a:ext cx="602792" cy="602792"/>
            <a:chOff x="5808240" y="1529109"/>
            <a:chExt cx="602792" cy="602792"/>
          </a:xfrm>
        </p:grpSpPr>
        <p:sp>
          <p:nvSpPr>
            <p:cNvPr id="29" name="Oval 28">
              <a:extLst>
                <a:ext uri="{FF2B5EF4-FFF2-40B4-BE49-F238E27FC236}">
                  <a16:creationId xmlns:a16="http://schemas.microsoft.com/office/drawing/2014/main" id="{7AA761FF-2DCA-4E33-97EB-92D7D385AA08}"/>
                </a:ext>
              </a:extLst>
            </p:cNvPr>
            <p:cNvSpPr/>
            <p:nvPr/>
          </p:nvSpPr>
          <p:spPr bwMode="auto">
            <a:xfrm>
              <a:off x="5808240" y="1529109"/>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Isosceles Triangle 29">
              <a:extLst>
                <a:ext uri="{FF2B5EF4-FFF2-40B4-BE49-F238E27FC236}">
                  <a16:creationId xmlns:a16="http://schemas.microsoft.com/office/drawing/2014/main" id="{65F07436-B5B9-4718-BF9A-A99BB967CAFE}"/>
                </a:ext>
              </a:extLst>
            </p:cNvPr>
            <p:cNvSpPr/>
            <p:nvPr/>
          </p:nvSpPr>
          <p:spPr bwMode="auto">
            <a:xfrm>
              <a:off x="5884214" y="1582444"/>
              <a:ext cx="445462" cy="384019"/>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31" name="Straight Arrow Connector 30">
              <a:extLst>
                <a:ext uri="{FF2B5EF4-FFF2-40B4-BE49-F238E27FC236}">
                  <a16:creationId xmlns:a16="http://schemas.microsoft.com/office/drawing/2014/main" id="{912B6AC8-FB9A-42E9-AB9A-7BEFCBB965E4}"/>
                </a:ext>
              </a:extLst>
            </p:cNvPr>
            <p:cNvCxnSpPr>
              <a:cxnSpLocks/>
            </p:cNvCxnSpPr>
            <p:nvPr/>
          </p:nvCxnSpPr>
          <p:spPr>
            <a:xfrm flipV="1">
              <a:off x="6106945" y="1724454"/>
              <a:ext cx="0" cy="194094"/>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B0862479-B0D8-4736-A931-C43C856A258B}"/>
              </a:ext>
            </a:extLst>
          </p:cNvPr>
          <p:cNvGrpSpPr/>
          <p:nvPr/>
        </p:nvGrpSpPr>
        <p:grpSpPr>
          <a:xfrm>
            <a:off x="9565758" y="1389406"/>
            <a:ext cx="602792" cy="602792"/>
            <a:chOff x="5808240" y="1529109"/>
            <a:chExt cx="602792" cy="602792"/>
          </a:xfrm>
        </p:grpSpPr>
        <p:sp>
          <p:nvSpPr>
            <p:cNvPr id="39" name="Oval 38">
              <a:extLst>
                <a:ext uri="{FF2B5EF4-FFF2-40B4-BE49-F238E27FC236}">
                  <a16:creationId xmlns:a16="http://schemas.microsoft.com/office/drawing/2014/main" id="{A8A7CBC8-DC92-4B72-B211-701DDEDCB3B2}"/>
                </a:ext>
              </a:extLst>
            </p:cNvPr>
            <p:cNvSpPr/>
            <p:nvPr/>
          </p:nvSpPr>
          <p:spPr bwMode="auto">
            <a:xfrm>
              <a:off x="5808240" y="1529109"/>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Isosceles Triangle 39">
              <a:extLst>
                <a:ext uri="{FF2B5EF4-FFF2-40B4-BE49-F238E27FC236}">
                  <a16:creationId xmlns:a16="http://schemas.microsoft.com/office/drawing/2014/main" id="{AE9C04A8-A2E4-48A2-8BD5-C6DB6E2205F4}"/>
                </a:ext>
              </a:extLst>
            </p:cNvPr>
            <p:cNvSpPr/>
            <p:nvPr/>
          </p:nvSpPr>
          <p:spPr bwMode="auto">
            <a:xfrm>
              <a:off x="5884214" y="1582444"/>
              <a:ext cx="445462" cy="384019"/>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41" name="Straight Arrow Connector 40">
              <a:extLst>
                <a:ext uri="{FF2B5EF4-FFF2-40B4-BE49-F238E27FC236}">
                  <a16:creationId xmlns:a16="http://schemas.microsoft.com/office/drawing/2014/main" id="{93A76ED5-FCB5-4EA7-8E98-A8796BC4D3C8}"/>
                </a:ext>
              </a:extLst>
            </p:cNvPr>
            <p:cNvCxnSpPr>
              <a:cxnSpLocks/>
            </p:cNvCxnSpPr>
            <p:nvPr/>
          </p:nvCxnSpPr>
          <p:spPr>
            <a:xfrm flipV="1">
              <a:off x="6106945" y="1724454"/>
              <a:ext cx="0" cy="194094"/>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sp>
        <p:nvSpPr>
          <p:cNvPr id="42" name="Text Placeholder 3">
            <a:extLst>
              <a:ext uri="{FF2B5EF4-FFF2-40B4-BE49-F238E27FC236}">
                <a16:creationId xmlns:a16="http://schemas.microsoft.com/office/drawing/2014/main" id="{D27EC9B0-5ED3-4BF6-9596-FDD0907732D0}"/>
              </a:ext>
            </a:extLst>
          </p:cNvPr>
          <p:cNvSpPr txBox="1">
            <a:spLocks/>
          </p:cNvSpPr>
          <p:nvPr/>
        </p:nvSpPr>
        <p:spPr>
          <a:xfrm>
            <a:off x="588263" y="1688033"/>
            <a:ext cx="3566160" cy="4672486"/>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kumimoji="0" lang="en-US" sz="1400" b="1" i="0" u="none" strike="noStrike" kern="1200" cap="all" spc="0" normalizeH="0" baseline="0" noProof="0" dirty="0">
                <a:ln>
                  <a:noFill/>
                </a:ln>
                <a:gradFill>
                  <a:gsLst>
                    <a:gs pos="1250">
                      <a:srgbClr val="107C10"/>
                    </a:gs>
                    <a:gs pos="100000">
                      <a:srgbClr val="107C10"/>
                    </a:gs>
                  </a:gsLst>
                  <a:lin ang="5400000" scaled="0"/>
                </a:gradFill>
                <a:effectLst/>
                <a:uLnTx/>
                <a:uFillTx/>
                <a:latin typeface="Segoe UI" panose="020B0502040204020203" pitchFamily="34" charset="0"/>
                <a:ea typeface="+mn-ea"/>
                <a:cs typeface="Segoe UI" panose="020B0502040204020203" pitchFamily="34" charset="0"/>
              </a:rPr>
              <a:t>Root Management Group</a:t>
            </a:r>
            <a:endPar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136525" marR="0" lvl="1" indent="-13652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Use the Root Management Group (MG) for enterprise consistency </a:t>
            </a: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highlight>
                <a:srgbClr val="FFFF00"/>
              </a:highlight>
              <a:uLnTx/>
              <a:uFillTx/>
              <a:latin typeface="Segoe UI"/>
              <a:ea typeface="+mn-ea"/>
              <a:cs typeface="+mn-cs"/>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This enables you to apply governance elements like policies</a:t>
            </a:r>
            <a:r>
              <a:rPr lang="en-US" sz="1400" dirty="0">
                <a:gradFill>
                  <a:gsLst>
                    <a:gs pos="1250">
                      <a:srgbClr val="1A1A1A"/>
                    </a:gs>
                    <a:gs pos="100000">
                      <a:srgbClr val="1A1A1A"/>
                    </a:gs>
                  </a:gsLst>
                  <a:lin ang="5400000" scaled="0"/>
                </a:gradFill>
                <a:latin typeface="Segoe UI"/>
              </a:rPr>
              <a:t> and tags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consistently across multiple subscriptions. </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Assign enterprise-wide elements that apply to all Azure assets such as:</a:t>
            </a:r>
          </a:p>
          <a:p>
            <a:pPr marL="228594" marR="0" lvl="0" indent="-228594"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Policy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4">
                  <a:extLst>
                    <a:ext uri="{A12FA001-AC4F-418D-AE19-62706E023703}">
                      <ahyp:hlinkClr xmlns:ahyp="http://schemas.microsoft.com/office/drawing/2018/hyperlinkcolor" val="tx"/>
                    </a:ext>
                  </a:extLst>
                </a:hlinkClick>
              </a:rPr>
              <a:t>Azure Policy</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p>
          <a:p>
            <a:pPr marL="228594" marR="0" lvl="0" indent="-228594"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5">
                  <a:extLst>
                    <a:ext uri="{A12FA001-AC4F-418D-AE19-62706E023703}">
                      <ahyp:hlinkClr xmlns:ahyp="http://schemas.microsoft.com/office/drawing/2018/hyperlinkcolor" val="tx"/>
                    </a:ext>
                  </a:extLst>
                </a:hlinkClick>
              </a:rPr>
              <a:t>Resource Tags</a:t>
            </a: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228594" marR="0" lvl="0" indent="-228594"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Sovereignty Policy for Data/Services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highlight>
                <a:srgbClr val="FFFF00"/>
              </a:highligh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4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See next slide for “Root MG Usage” guidance and </a:t>
            </a:r>
            <a:r>
              <a:rPr kumimoji="0" lang="en-US" sz="14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6"/>
              </a:rPr>
              <a:t>MG documentation</a:t>
            </a:r>
            <a:endParaRPr kumimoji="0" lang="en-US" sz="1600" b="0"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p:txBody>
      </p:sp>
      <p:grpSp>
        <p:nvGrpSpPr>
          <p:cNvPr id="51" name="Group 50">
            <a:extLst>
              <a:ext uri="{FF2B5EF4-FFF2-40B4-BE49-F238E27FC236}">
                <a16:creationId xmlns:a16="http://schemas.microsoft.com/office/drawing/2014/main" id="{6E33A855-A81D-4927-8E2E-535547EE52FE}"/>
              </a:ext>
            </a:extLst>
          </p:cNvPr>
          <p:cNvGrpSpPr/>
          <p:nvPr/>
        </p:nvGrpSpPr>
        <p:grpSpPr>
          <a:xfrm>
            <a:off x="2069947" y="1389406"/>
            <a:ext cx="602792" cy="602792"/>
            <a:chOff x="5808240" y="1529109"/>
            <a:chExt cx="602792" cy="602792"/>
          </a:xfrm>
        </p:grpSpPr>
        <p:sp>
          <p:nvSpPr>
            <p:cNvPr id="52" name="Oval 51">
              <a:extLst>
                <a:ext uri="{FF2B5EF4-FFF2-40B4-BE49-F238E27FC236}">
                  <a16:creationId xmlns:a16="http://schemas.microsoft.com/office/drawing/2014/main" id="{961117C4-CB76-4727-8862-7A3B48A00DEF}"/>
                </a:ext>
              </a:extLst>
            </p:cNvPr>
            <p:cNvSpPr/>
            <p:nvPr/>
          </p:nvSpPr>
          <p:spPr bwMode="auto">
            <a:xfrm>
              <a:off x="5808240" y="1529109"/>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Isosceles Triangle 52">
              <a:extLst>
                <a:ext uri="{FF2B5EF4-FFF2-40B4-BE49-F238E27FC236}">
                  <a16:creationId xmlns:a16="http://schemas.microsoft.com/office/drawing/2014/main" id="{7B1DDDA0-52F1-45CF-8C68-555615619547}"/>
                </a:ext>
              </a:extLst>
            </p:cNvPr>
            <p:cNvSpPr/>
            <p:nvPr/>
          </p:nvSpPr>
          <p:spPr bwMode="auto">
            <a:xfrm>
              <a:off x="5884214" y="1582444"/>
              <a:ext cx="445462" cy="384019"/>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54" name="Straight Arrow Connector 53">
              <a:extLst>
                <a:ext uri="{FF2B5EF4-FFF2-40B4-BE49-F238E27FC236}">
                  <a16:creationId xmlns:a16="http://schemas.microsoft.com/office/drawing/2014/main" id="{D27D25CB-02F4-4415-8A10-AD431A0642DB}"/>
                </a:ext>
              </a:extLst>
            </p:cNvPr>
            <p:cNvCxnSpPr>
              <a:cxnSpLocks/>
            </p:cNvCxnSpPr>
            <p:nvPr/>
          </p:nvCxnSpPr>
          <p:spPr>
            <a:xfrm flipV="1">
              <a:off x="6106945" y="1724454"/>
              <a:ext cx="0" cy="194094"/>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CD4F4851-9370-4F49-B6A1-0917E842C256}"/>
              </a:ext>
            </a:extLst>
          </p:cNvPr>
          <p:cNvSpPr txBox="1"/>
          <p:nvPr/>
        </p:nvSpPr>
        <p:spPr>
          <a:xfrm>
            <a:off x="588263" y="1039499"/>
            <a:ext cx="2900025" cy="246221"/>
          </a:xfrm>
          <a:prstGeom prst="rect">
            <a:avLst/>
          </a:prstGeom>
          <a:noFill/>
        </p:spPr>
        <p:txBody>
          <a:bodyPr wrap="none" lIns="0" tIns="0" rIns="0" bIns="0" rtlCol="0">
            <a:spAutoFit/>
          </a:bodyPr>
          <a:lstStyle/>
          <a:p>
            <a:r>
              <a:rPr lang="en-US" sz="1600" b="1" kern="0" cap="all" spc="118" dirty="0">
                <a:ln w="3175">
                  <a:noFill/>
                </a:ln>
                <a:gradFill>
                  <a:gsLst>
                    <a:gs pos="1250">
                      <a:schemeClr val="accent3"/>
                    </a:gs>
                    <a:gs pos="100000">
                      <a:schemeClr val="accent3"/>
                    </a:gs>
                  </a:gsLst>
                  <a:lin ang="5400000" scaled="0"/>
                </a:gradFill>
                <a:ea typeface="Segoe UI Black" pitchFamily="34"/>
                <a:cs typeface="Segoe UI" pitchFamily="34" charset="0"/>
              </a:rPr>
              <a:t>Critical Best Practices</a:t>
            </a:r>
            <a:endParaRPr lang="en-US" sz="1600" b="1" kern="0" cap="all" spc="118" dirty="0">
              <a:ln w="3175">
                <a:noFill/>
              </a:ln>
              <a:gradFill>
                <a:gsLst>
                  <a:gs pos="1250">
                    <a:schemeClr val="accent3"/>
                  </a:gs>
                  <a:gs pos="100000">
                    <a:schemeClr val="accent3"/>
                  </a:gs>
                </a:gsLst>
                <a:lin ang="5400000" scaled="0"/>
              </a:gradFill>
              <a:latin typeface="Segoe UI"/>
              <a:ea typeface="Segoe UI Black" pitchFamily="34"/>
              <a:cs typeface="Segoe UI" pitchFamily="34" charset="0"/>
            </a:endParaRPr>
          </a:p>
        </p:txBody>
      </p:sp>
      <mc:AlternateContent xmlns:mc="http://schemas.openxmlformats.org/markup-compatibility/2006" xmlns:pslz="http://schemas.microsoft.com/office/powerpoint/2016/slidezoom">
        <mc:Choice Requires="pslz">
          <p:graphicFrame>
            <p:nvGraphicFramePr>
              <p:cNvPr id="32" name="Slide Zoom 31">
                <a:extLst>
                  <a:ext uri="{FF2B5EF4-FFF2-40B4-BE49-F238E27FC236}">
                    <a16:creationId xmlns:a16="http://schemas.microsoft.com/office/drawing/2014/main" id="{5CC9AE0C-43AE-407B-B02F-AD513287BCCF}"/>
                  </a:ext>
                </a:extLst>
              </p:cNvPr>
              <p:cNvGraphicFramePr>
                <a:graphicFrameLocks noChangeAspect="1"/>
              </p:cNvGraphicFramePr>
              <p:nvPr>
                <p:extLst>
                  <p:ext uri="{D42A27DB-BD31-4B8C-83A1-F6EECF244321}">
                    <p14:modId xmlns:p14="http://schemas.microsoft.com/office/powerpoint/2010/main" val="4045646555"/>
                  </p:ext>
                </p:extLst>
              </p:nvPr>
            </p:nvGraphicFramePr>
            <p:xfrm>
              <a:off x="5034627" y="5342724"/>
              <a:ext cx="2122746" cy="1194045"/>
            </p:xfrm>
            <a:graphic>
              <a:graphicData uri="http://schemas.microsoft.com/office/powerpoint/2016/slidezoom">
                <pslz:sldZm>
                  <pslz:sldZmObj sldId="4681" cId="3747821708">
                    <pslz:zmPr id="{5B838529-9C30-4EF7-B8F5-BD5744E6E5B7}" returnToParent="0" transitionDur="1000">
                      <p166:blipFill xmlns:p166="http://schemas.microsoft.com/office/powerpoint/2016/6/main">
                        <a:blip r:embed="rId7"/>
                        <a:stretch>
                          <a:fillRect/>
                        </a:stretch>
                      </p166:blipFill>
                      <p166:spPr xmlns:p166="http://schemas.microsoft.com/office/powerpoint/2016/6/main">
                        <a:xfrm>
                          <a:off x="0" y="0"/>
                          <a:ext cx="2122746" cy="1194045"/>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166:spPr>
                    </pslz:zmPr>
                  </pslz:sldZmObj>
                </pslz:sldZm>
              </a:graphicData>
            </a:graphic>
          </p:graphicFrame>
        </mc:Choice>
        <mc:Fallback xmlns="">
          <p:pic>
            <p:nvPicPr>
              <p:cNvPr id="32" name="Slide Zoom 31">
                <a:extLst>
                  <a:ext uri="{FF2B5EF4-FFF2-40B4-BE49-F238E27FC236}">
                    <a16:creationId xmlns:a16="http://schemas.microsoft.com/office/drawing/2014/main" id="{5CC9AE0C-43AE-407B-B02F-AD513287BCCF}"/>
                  </a:ext>
                </a:extLst>
              </p:cNvPr>
              <p:cNvPicPr>
                <a:picLocks noGrp="1" noRot="1" noChangeAspect="1" noMove="1" noResize="1" noEditPoints="1" noAdjustHandles="1" noChangeArrowheads="1" noChangeShapeType="1"/>
              </p:cNvPicPr>
              <p:nvPr/>
            </p:nvPicPr>
            <p:blipFill>
              <a:blip r:embed="rId9"/>
              <a:stretch>
                <a:fillRect/>
              </a:stretch>
            </p:blipFill>
            <p:spPr>
              <a:xfrm>
                <a:off x="5034627" y="5342724"/>
                <a:ext cx="2122746" cy="1194045"/>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pic>
        </mc:Fallback>
      </mc:AlternateContent>
    </p:spTree>
    <p:extLst>
      <p:ext uri="{BB962C8B-B14F-4D97-AF65-F5344CB8AC3E}">
        <p14:creationId xmlns:p14="http://schemas.microsoft.com/office/powerpoint/2010/main" val="262119738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F80EB-05E4-4A39-9298-341039590DD8}"/>
              </a:ext>
            </a:extLst>
          </p:cNvPr>
          <p:cNvSpPr>
            <a:spLocks noGrp="1"/>
          </p:cNvSpPr>
          <p:nvPr>
            <p:ph type="title"/>
          </p:nvPr>
        </p:nvSpPr>
        <p:spPr>
          <a:xfrm>
            <a:off x="588263" y="457201"/>
            <a:ext cx="11018520" cy="553998"/>
          </a:xfrm>
        </p:spPr>
        <p:txBody>
          <a:bodyPr/>
          <a:lstStyle/>
          <a:p>
            <a:r>
              <a:rPr lang="en-US" dirty="0">
                <a:gradFill>
                  <a:gsLst>
                    <a:gs pos="1250">
                      <a:srgbClr val="1A1A1A"/>
                    </a:gs>
                    <a:gs pos="100000">
                      <a:srgbClr val="1A1A1A"/>
                    </a:gs>
                  </a:gsLst>
                  <a:lin ang="5400000" scaled="0"/>
                </a:gradFill>
              </a:rPr>
              <a:t>GRC – Root MG Usage</a:t>
            </a:r>
            <a:endParaRPr lang="en-US" dirty="0"/>
          </a:p>
        </p:txBody>
      </p:sp>
      <p:sp>
        <p:nvSpPr>
          <p:cNvPr id="32" name="Text Placeholder 3">
            <a:extLst>
              <a:ext uri="{FF2B5EF4-FFF2-40B4-BE49-F238E27FC236}">
                <a16:creationId xmlns:a16="http://schemas.microsoft.com/office/drawing/2014/main" id="{8DFFBAC9-FCD3-430D-8D72-F96CE95F232C}"/>
              </a:ext>
            </a:extLst>
          </p:cNvPr>
          <p:cNvSpPr txBox="1">
            <a:spLocks/>
          </p:cNvSpPr>
          <p:nvPr/>
        </p:nvSpPr>
        <p:spPr>
          <a:xfrm>
            <a:off x="6271745" y="1688033"/>
            <a:ext cx="4346251" cy="3637094"/>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kumimoji="0" lang="en-US" sz="1400" b="1" i="0" u="none" strike="noStrike" kern="1200" cap="all" spc="0" normalizeH="0" baseline="0" noProof="0" dirty="0">
                <a:ln>
                  <a:noFill/>
                </a:ln>
                <a:gradFill>
                  <a:gsLst>
                    <a:gs pos="1250">
                      <a:srgbClr val="107C10"/>
                    </a:gs>
                    <a:gs pos="100000">
                      <a:srgbClr val="107C10"/>
                    </a:gs>
                  </a:gsLst>
                  <a:lin ang="5400000" scaled="0"/>
                </a:gradFill>
                <a:effectLst/>
                <a:uLnTx/>
                <a:uFillTx/>
                <a:latin typeface="Segoe UI" panose="020B0502040204020203" pitchFamily="34" charset="0"/>
                <a:ea typeface="+mn-ea"/>
                <a:cs typeface="Segoe UI" panose="020B0502040204020203" pitchFamily="34" charset="0"/>
              </a:rPr>
              <a:t>Plan &amp; Test Root MG Changes</a:t>
            </a:r>
            <a:endPar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136525" marR="0" lvl="1" indent="-13652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Carefully plan </a:t>
            </a:r>
            <a:r>
              <a:rPr kumimoji="0" lang="en-US" sz="140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and test all enterprise-wide changes on the</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root management group before applying</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Test all changes to Root MG in a:</a:t>
            </a:r>
          </a:p>
          <a:p>
            <a:pPr marL="337180" marR="0" lvl="2" indent="-13716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Test Lab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Representative lab tenant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or lab segment in production tenant</a:t>
            </a:r>
          </a:p>
          <a:p>
            <a:pPr marL="337180" marR="0" lvl="2"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Production Pilot -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Segment MG or Designated subset in subscription(s) / MG</a:t>
            </a:r>
            <a:endParaRPr kumimoji="0" lang="en-US" sz="1400" b="1"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a:p>
            <a:pPr marL="117475" marR="0" lvl="1"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Testing should include manual changes, scripted changes, and implementation of Azure Blueprints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endParaRPr kumimoji="0" lang="en-US" sz="1600" b="1"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p:txBody>
      </p:sp>
      <p:grpSp>
        <p:nvGrpSpPr>
          <p:cNvPr id="33" name="Group 32">
            <a:extLst>
              <a:ext uri="{FF2B5EF4-FFF2-40B4-BE49-F238E27FC236}">
                <a16:creationId xmlns:a16="http://schemas.microsoft.com/office/drawing/2014/main" id="{6483AA77-AAEB-470A-9A36-A55601BC3CC1}"/>
              </a:ext>
            </a:extLst>
          </p:cNvPr>
          <p:cNvGrpSpPr/>
          <p:nvPr/>
        </p:nvGrpSpPr>
        <p:grpSpPr>
          <a:xfrm>
            <a:off x="8143474" y="1380402"/>
            <a:ext cx="602792" cy="602792"/>
            <a:chOff x="5808240" y="1529109"/>
            <a:chExt cx="602792" cy="602792"/>
          </a:xfrm>
        </p:grpSpPr>
        <p:sp>
          <p:nvSpPr>
            <p:cNvPr id="34" name="Oval 33">
              <a:extLst>
                <a:ext uri="{FF2B5EF4-FFF2-40B4-BE49-F238E27FC236}">
                  <a16:creationId xmlns:a16="http://schemas.microsoft.com/office/drawing/2014/main" id="{221FA83F-FD7C-429D-B107-4F7218236139}"/>
                </a:ext>
              </a:extLst>
            </p:cNvPr>
            <p:cNvSpPr/>
            <p:nvPr/>
          </p:nvSpPr>
          <p:spPr bwMode="auto">
            <a:xfrm>
              <a:off x="5808240" y="1529109"/>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sosceles Triangle 34">
              <a:extLst>
                <a:ext uri="{FF2B5EF4-FFF2-40B4-BE49-F238E27FC236}">
                  <a16:creationId xmlns:a16="http://schemas.microsoft.com/office/drawing/2014/main" id="{ED88F378-DB0F-4309-9823-DB58A246CA42}"/>
                </a:ext>
              </a:extLst>
            </p:cNvPr>
            <p:cNvSpPr/>
            <p:nvPr/>
          </p:nvSpPr>
          <p:spPr bwMode="auto">
            <a:xfrm>
              <a:off x="5884214" y="1582444"/>
              <a:ext cx="445462" cy="384019"/>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36" name="Straight Arrow Connector 35">
              <a:extLst>
                <a:ext uri="{FF2B5EF4-FFF2-40B4-BE49-F238E27FC236}">
                  <a16:creationId xmlns:a16="http://schemas.microsoft.com/office/drawing/2014/main" id="{96B17AB1-7F05-43CB-925F-3AF4FD548480}"/>
                </a:ext>
              </a:extLst>
            </p:cNvPr>
            <p:cNvCxnSpPr>
              <a:cxnSpLocks/>
            </p:cNvCxnSpPr>
            <p:nvPr/>
          </p:nvCxnSpPr>
          <p:spPr>
            <a:xfrm flipV="1">
              <a:off x="6106945" y="1724454"/>
              <a:ext cx="0" cy="194094"/>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sp>
        <p:nvSpPr>
          <p:cNvPr id="42" name="Text Placeholder 3">
            <a:extLst>
              <a:ext uri="{FF2B5EF4-FFF2-40B4-BE49-F238E27FC236}">
                <a16:creationId xmlns:a16="http://schemas.microsoft.com/office/drawing/2014/main" id="{DC16D6F0-F71F-43C5-82E7-4974DD12CA8C}"/>
              </a:ext>
            </a:extLst>
          </p:cNvPr>
          <p:cNvSpPr txBox="1">
            <a:spLocks/>
          </p:cNvSpPr>
          <p:nvPr/>
        </p:nvSpPr>
        <p:spPr>
          <a:xfrm>
            <a:off x="581013" y="1688033"/>
            <a:ext cx="5481766" cy="3637094"/>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kumimoji="0" lang="en-US" sz="1400" b="1" i="0" u="none" strike="noStrike" kern="1200" cap="all" spc="0" normalizeH="0" baseline="0" noProof="0" dirty="0">
                <a:ln>
                  <a:noFill/>
                </a:ln>
                <a:gradFill>
                  <a:gsLst>
                    <a:gs pos="1250">
                      <a:srgbClr val="107C10"/>
                    </a:gs>
                    <a:gs pos="100000">
                      <a:srgbClr val="107C10"/>
                    </a:gs>
                  </a:gsLst>
                  <a:lin ang="5400000" scaled="0"/>
                </a:gradFill>
                <a:effectLst/>
                <a:uLnTx/>
                <a:uFillTx/>
                <a:latin typeface="Segoe UI" panose="020B0502040204020203" pitchFamily="34" charset="0"/>
                <a:ea typeface="+mn-ea"/>
                <a:cs typeface="Segoe UI" panose="020B0502040204020203" pitchFamily="34" charset="0"/>
              </a:rPr>
              <a:t>Use of Root Management Group (MG)</a:t>
            </a:r>
            <a:endPar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136525" marR="0" lvl="1" indent="-13652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Carefully select what items to apply to the entire enterprise with the root management group. </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Ensure root MG elements have a clear requirement to be applied across every resource and/or low impact</a:t>
            </a:r>
          </a:p>
          <a:p>
            <a:pPr marL="114300" marR="0" lvl="1"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Good candidates include</a:t>
            </a:r>
          </a:p>
          <a:p>
            <a:pPr marL="280988" marR="0" lvl="1" indent="-166688"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Regulatory requirements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with clear business risk/impact (e.g. restrictions related to data sovereignty) </a:t>
            </a:r>
          </a:p>
          <a:p>
            <a:pPr marL="280988" marR="0" lvl="1" indent="-166688"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Near-zero potential negative impact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on operations such as policy with audit effect, Tag assignment, RBAC permissions assignments that have been carefully reviewed.</a:t>
            </a:r>
          </a:p>
        </p:txBody>
      </p:sp>
      <p:grpSp>
        <p:nvGrpSpPr>
          <p:cNvPr id="43" name="Group 42">
            <a:extLst>
              <a:ext uri="{FF2B5EF4-FFF2-40B4-BE49-F238E27FC236}">
                <a16:creationId xmlns:a16="http://schemas.microsoft.com/office/drawing/2014/main" id="{8388D727-680D-4C07-B379-99BFA514D6C1}"/>
              </a:ext>
            </a:extLst>
          </p:cNvPr>
          <p:cNvGrpSpPr/>
          <p:nvPr/>
        </p:nvGrpSpPr>
        <p:grpSpPr>
          <a:xfrm>
            <a:off x="3020500" y="1389406"/>
            <a:ext cx="602792" cy="602792"/>
            <a:chOff x="5808240" y="1529109"/>
            <a:chExt cx="602792" cy="602792"/>
          </a:xfrm>
        </p:grpSpPr>
        <p:sp>
          <p:nvSpPr>
            <p:cNvPr id="44" name="Oval 43">
              <a:extLst>
                <a:ext uri="{FF2B5EF4-FFF2-40B4-BE49-F238E27FC236}">
                  <a16:creationId xmlns:a16="http://schemas.microsoft.com/office/drawing/2014/main" id="{F5FCCD6D-4CFC-417A-9A09-83D6604FE50E}"/>
                </a:ext>
              </a:extLst>
            </p:cNvPr>
            <p:cNvSpPr/>
            <p:nvPr/>
          </p:nvSpPr>
          <p:spPr bwMode="auto">
            <a:xfrm>
              <a:off x="5808240" y="1529109"/>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Isosceles Triangle 44">
              <a:extLst>
                <a:ext uri="{FF2B5EF4-FFF2-40B4-BE49-F238E27FC236}">
                  <a16:creationId xmlns:a16="http://schemas.microsoft.com/office/drawing/2014/main" id="{4FA8C18E-297A-4B39-9840-7E1499C6C385}"/>
                </a:ext>
              </a:extLst>
            </p:cNvPr>
            <p:cNvSpPr/>
            <p:nvPr/>
          </p:nvSpPr>
          <p:spPr bwMode="auto">
            <a:xfrm>
              <a:off x="5884214" y="1582444"/>
              <a:ext cx="445462" cy="384019"/>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46" name="Straight Arrow Connector 45">
              <a:extLst>
                <a:ext uri="{FF2B5EF4-FFF2-40B4-BE49-F238E27FC236}">
                  <a16:creationId xmlns:a16="http://schemas.microsoft.com/office/drawing/2014/main" id="{C755E94E-F4B6-4DC9-831D-318DC3D8073A}"/>
                </a:ext>
              </a:extLst>
            </p:cNvPr>
            <p:cNvCxnSpPr>
              <a:cxnSpLocks/>
            </p:cNvCxnSpPr>
            <p:nvPr/>
          </p:nvCxnSpPr>
          <p:spPr>
            <a:xfrm flipV="1">
              <a:off x="6106945" y="1724454"/>
              <a:ext cx="0" cy="194094"/>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sp>
        <p:nvSpPr>
          <p:cNvPr id="47" name="Text Placeholder 3">
            <a:extLst>
              <a:ext uri="{FF2B5EF4-FFF2-40B4-BE49-F238E27FC236}">
                <a16:creationId xmlns:a16="http://schemas.microsoft.com/office/drawing/2014/main" id="{70F9C9CA-4F9C-4B88-B64A-C31D5F74F1AF}"/>
              </a:ext>
            </a:extLst>
          </p:cNvPr>
          <p:cNvSpPr txBox="1">
            <a:spLocks/>
          </p:cNvSpPr>
          <p:nvPr/>
        </p:nvSpPr>
        <p:spPr>
          <a:xfrm>
            <a:off x="581013" y="5502372"/>
            <a:ext cx="10003767" cy="933854"/>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18288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136525" marR="0" lvl="1" indent="-136525" algn="l" defTabSz="914400" rtl="0" eaLnBrk="1" fontAlgn="auto" latinLnBrk="0" hangingPunct="1">
              <a:lnSpc>
                <a:spcPct val="100000"/>
              </a:lnSpc>
              <a:spcBef>
                <a:spcPts val="0"/>
              </a:spcBef>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 </a:t>
            </a:r>
            <a:r>
              <a:rPr kumimoji="0" lang="en-US" sz="140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Changes in the root management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group can affect </a:t>
            </a:r>
            <a:r>
              <a:rPr kumimoji="0" lang="en-US" sz="14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every resource on Azure</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While this is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 powerful way to ensure consistency across the enterprise, errors or incorrect usage can negatively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impact production operations. </a:t>
            </a:r>
          </a:p>
          <a:p>
            <a:pPr marL="0" marR="0" lvl="0" indent="0" algn="l" defTabSz="914400" rtl="0" eaLnBrk="1" fontAlgn="base" latinLnBrk="0" hangingPunct="1">
              <a:lnSpc>
                <a:spcPct val="100000"/>
              </a:lnSpc>
              <a:spcBef>
                <a:spcPts val="0"/>
              </a:spcBef>
              <a:buClrTx/>
              <a:buSzTx/>
              <a:buFont typeface="Wingdings" panose="05000000000000000000" pitchFamily="2" charset="2"/>
              <a:buNone/>
              <a:tabLst/>
              <a:defRPr/>
            </a:pPr>
            <a:endParaRPr kumimoji="0" lang="en-US" sz="1600" b="1"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p:txBody>
      </p:sp>
      <p:grpSp>
        <p:nvGrpSpPr>
          <p:cNvPr id="30" name="Group 29">
            <a:extLst>
              <a:ext uri="{FF2B5EF4-FFF2-40B4-BE49-F238E27FC236}">
                <a16:creationId xmlns:a16="http://schemas.microsoft.com/office/drawing/2014/main" id="{E7882638-8924-451F-B9DF-02208932F476}"/>
              </a:ext>
            </a:extLst>
          </p:cNvPr>
          <p:cNvGrpSpPr/>
          <p:nvPr/>
        </p:nvGrpSpPr>
        <p:grpSpPr>
          <a:xfrm>
            <a:off x="8471741" y="359924"/>
            <a:ext cx="3269885" cy="748552"/>
            <a:chOff x="8487220" y="359924"/>
            <a:chExt cx="3269885" cy="748552"/>
          </a:xfrm>
        </p:grpSpPr>
        <p:sp>
          <p:nvSpPr>
            <p:cNvPr id="31" name="TextBox 30">
              <a:extLst>
                <a:ext uri="{FF2B5EF4-FFF2-40B4-BE49-F238E27FC236}">
                  <a16:creationId xmlns:a16="http://schemas.microsoft.com/office/drawing/2014/main" id="{A50DC3F9-8B4D-4E89-99AD-64A047F532EC}"/>
                </a:ext>
              </a:extLst>
            </p:cNvPr>
            <p:cNvSpPr txBox="1"/>
            <p:nvPr/>
          </p:nvSpPr>
          <p:spPr>
            <a:xfrm>
              <a:off x="8896278" y="500914"/>
              <a:ext cx="1807524"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BEST PRACTICE</a:t>
              </a:r>
            </a:p>
          </p:txBody>
        </p:sp>
        <p:sp>
          <p:nvSpPr>
            <p:cNvPr id="37" name="Rectangle 36">
              <a:extLst>
                <a:ext uri="{FF2B5EF4-FFF2-40B4-BE49-F238E27FC236}">
                  <a16:creationId xmlns:a16="http://schemas.microsoft.com/office/drawing/2014/main" id="{4AD7EB9D-0E40-4FFD-869A-913D671DA3BE}"/>
                </a:ext>
              </a:extLst>
            </p:cNvPr>
            <p:cNvSpPr/>
            <p:nvPr/>
          </p:nvSpPr>
          <p:spPr bwMode="auto">
            <a:xfrm>
              <a:off x="8487220" y="359924"/>
              <a:ext cx="3254406" cy="748552"/>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TextBox 37">
              <a:extLst>
                <a:ext uri="{FF2B5EF4-FFF2-40B4-BE49-F238E27FC236}">
                  <a16:creationId xmlns:a16="http://schemas.microsoft.com/office/drawing/2014/main" id="{8A344893-C515-4518-BE2D-B994374C0E3B}"/>
                </a:ext>
              </a:extLst>
            </p:cNvPr>
            <p:cNvSpPr txBox="1"/>
            <p:nvPr/>
          </p:nvSpPr>
          <p:spPr>
            <a:xfrm>
              <a:off x="10776084" y="500914"/>
              <a:ext cx="981021"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CHOICE</a:t>
              </a:r>
            </a:p>
          </p:txBody>
        </p:sp>
        <p:grpSp>
          <p:nvGrpSpPr>
            <p:cNvPr id="39" name="Group 38">
              <a:extLst>
                <a:ext uri="{FF2B5EF4-FFF2-40B4-BE49-F238E27FC236}">
                  <a16:creationId xmlns:a16="http://schemas.microsoft.com/office/drawing/2014/main" id="{5A750997-0F28-4D93-A564-EF7ABDBDFF92}"/>
                </a:ext>
              </a:extLst>
            </p:cNvPr>
            <p:cNvGrpSpPr/>
            <p:nvPr/>
          </p:nvGrpSpPr>
          <p:grpSpPr>
            <a:xfrm>
              <a:off x="8662463" y="571696"/>
              <a:ext cx="374887" cy="323178"/>
              <a:chOff x="1031412" y="1905042"/>
              <a:chExt cx="565643" cy="487623"/>
            </a:xfrm>
          </p:grpSpPr>
          <p:sp>
            <p:nvSpPr>
              <p:cNvPr id="51" name="Isosceles Triangle 50">
                <a:extLst>
                  <a:ext uri="{FF2B5EF4-FFF2-40B4-BE49-F238E27FC236}">
                    <a16:creationId xmlns:a16="http://schemas.microsoft.com/office/drawing/2014/main" id="{54E1EBDE-52A1-493E-A6B5-1DE336166324}"/>
                  </a:ext>
                </a:extLst>
              </p:cNvPr>
              <p:cNvSpPr/>
              <p:nvPr/>
            </p:nvSpPr>
            <p:spPr bwMode="auto">
              <a:xfrm>
                <a:off x="1031412" y="1905042"/>
                <a:ext cx="565643" cy="487623"/>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52" name="Straight Arrow Connector 51">
                <a:extLst>
                  <a:ext uri="{FF2B5EF4-FFF2-40B4-BE49-F238E27FC236}">
                    <a16:creationId xmlns:a16="http://schemas.microsoft.com/office/drawing/2014/main" id="{5AB62C80-ED5A-4F4A-9799-A06CBFC8EE75}"/>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34E05F8C-4276-4097-A2E1-8B495CA42265}"/>
                </a:ext>
              </a:extLst>
            </p:cNvPr>
            <p:cNvGrpSpPr/>
            <p:nvPr/>
          </p:nvGrpSpPr>
          <p:grpSpPr>
            <a:xfrm>
              <a:off x="10566738" y="582445"/>
              <a:ext cx="301680" cy="301680"/>
              <a:chOff x="3525723" y="2983289"/>
              <a:chExt cx="487297" cy="487297"/>
            </a:xfrm>
          </p:grpSpPr>
          <p:sp>
            <p:nvSpPr>
              <p:cNvPr id="41" name="Oval 40">
                <a:extLst>
                  <a:ext uri="{FF2B5EF4-FFF2-40B4-BE49-F238E27FC236}">
                    <a16:creationId xmlns:a16="http://schemas.microsoft.com/office/drawing/2014/main" id="{BE40E823-12E5-4E00-A0F6-8CBD9A69F87D}"/>
                  </a:ext>
                </a:extLst>
              </p:cNvPr>
              <p:cNvSpPr/>
              <p:nvPr/>
            </p:nvSpPr>
            <p:spPr bwMode="auto">
              <a:xfrm>
                <a:off x="3525723" y="2983289"/>
                <a:ext cx="487297" cy="487297"/>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8" name="Group 47">
                <a:extLst>
                  <a:ext uri="{FF2B5EF4-FFF2-40B4-BE49-F238E27FC236}">
                    <a16:creationId xmlns:a16="http://schemas.microsoft.com/office/drawing/2014/main" id="{580F16C7-5C44-41D1-97D0-0C039B8FD059}"/>
                  </a:ext>
                </a:extLst>
              </p:cNvPr>
              <p:cNvGrpSpPr/>
              <p:nvPr/>
            </p:nvGrpSpPr>
            <p:grpSpPr>
              <a:xfrm>
                <a:off x="3535105" y="3089766"/>
                <a:ext cx="468533" cy="322907"/>
                <a:chOff x="3490013" y="3245958"/>
                <a:chExt cx="468533" cy="322907"/>
              </a:xfrm>
            </p:grpSpPr>
            <p:pic>
              <p:nvPicPr>
                <p:cNvPr id="49" name="Graphic 48" descr="Line Arrow: Counterclockwise curve">
                  <a:extLst>
                    <a:ext uri="{FF2B5EF4-FFF2-40B4-BE49-F238E27FC236}">
                      <a16:creationId xmlns:a16="http://schemas.microsoft.com/office/drawing/2014/main" id="{9C83CCD5-DE47-49B5-BFA7-DED64867DA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21398" flipH="1">
                  <a:off x="3637008" y="3247328"/>
                  <a:ext cx="321538" cy="321537"/>
                </a:xfrm>
                <a:prstGeom prst="rect">
                  <a:avLst/>
                </a:prstGeom>
              </p:spPr>
            </p:pic>
            <p:pic>
              <p:nvPicPr>
                <p:cNvPr id="50" name="Graphic 49" descr="Line Arrow: Counterclockwise curve">
                  <a:extLst>
                    <a:ext uri="{FF2B5EF4-FFF2-40B4-BE49-F238E27FC236}">
                      <a16:creationId xmlns:a16="http://schemas.microsoft.com/office/drawing/2014/main" id="{5ACF6500-DE04-4D75-A2A5-16F748BDBC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278602">
                  <a:off x="3490013" y="3245958"/>
                  <a:ext cx="321538" cy="321537"/>
                </a:xfrm>
                <a:prstGeom prst="rect">
                  <a:avLst/>
                </a:prstGeom>
              </p:spPr>
            </p:pic>
          </p:grpSp>
        </p:grpSp>
      </p:grpSp>
      <p:sp>
        <p:nvSpPr>
          <p:cNvPr id="53" name="TextBox 52">
            <a:extLst>
              <a:ext uri="{FF2B5EF4-FFF2-40B4-BE49-F238E27FC236}">
                <a16:creationId xmlns:a16="http://schemas.microsoft.com/office/drawing/2014/main" id="{0C52D4A9-E43C-4C6A-841F-3D4A215113CB}"/>
              </a:ext>
            </a:extLst>
          </p:cNvPr>
          <p:cNvSpPr txBox="1"/>
          <p:nvPr/>
        </p:nvSpPr>
        <p:spPr>
          <a:xfrm>
            <a:off x="588263" y="1039499"/>
            <a:ext cx="2900025" cy="246221"/>
          </a:xfrm>
          <a:prstGeom prst="rect">
            <a:avLst/>
          </a:prstGeom>
          <a:noFill/>
        </p:spPr>
        <p:txBody>
          <a:bodyPr wrap="none" lIns="0" tIns="0" rIns="0" bIns="0" rtlCol="0">
            <a:spAutoFit/>
          </a:bodyPr>
          <a:lstStyle/>
          <a:p>
            <a:r>
              <a:rPr lang="en-US" sz="1600" b="1" kern="0" cap="all" spc="118" dirty="0">
                <a:ln w="3175">
                  <a:noFill/>
                </a:ln>
                <a:gradFill>
                  <a:gsLst>
                    <a:gs pos="1250">
                      <a:schemeClr val="accent3"/>
                    </a:gs>
                    <a:gs pos="100000">
                      <a:schemeClr val="accent3"/>
                    </a:gs>
                  </a:gsLst>
                  <a:lin ang="5400000" scaled="0"/>
                </a:gradFill>
                <a:latin typeface="Segoe UI"/>
                <a:ea typeface="Segoe UI Black" pitchFamily="34"/>
                <a:cs typeface="Segoe UI" pitchFamily="34" charset="0"/>
              </a:rPr>
              <a:t>Critical Best Practices</a:t>
            </a:r>
          </a:p>
        </p:txBody>
      </p:sp>
    </p:spTree>
    <p:extLst>
      <p:ext uri="{BB962C8B-B14F-4D97-AF65-F5344CB8AC3E}">
        <p14:creationId xmlns:p14="http://schemas.microsoft.com/office/powerpoint/2010/main" val="132126661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33" name="Group 1532">
            <a:extLst>
              <a:ext uri="{FF2B5EF4-FFF2-40B4-BE49-F238E27FC236}">
                <a16:creationId xmlns:a16="http://schemas.microsoft.com/office/drawing/2014/main" id="{7C633F27-9999-484B-BCF6-769B72E79E35}"/>
              </a:ext>
            </a:extLst>
          </p:cNvPr>
          <p:cNvGrpSpPr/>
          <p:nvPr/>
        </p:nvGrpSpPr>
        <p:grpSpPr>
          <a:xfrm>
            <a:off x="7455677" y="1870475"/>
            <a:ext cx="2621757" cy="2520685"/>
            <a:chOff x="4247118" y="1867906"/>
            <a:chExt cx="2644129" cy="2567478"/>
          </a:xfrm>
        </p:grpSpPr>
        <p:grpSp>
          <p:nvGrpSpPr>
            <p:cNvPr id="1534" name="Group 1533">
              <a:extLst>
                <a:ext uri="{FF2B5EF4-FFF2-40B4-BE49-F238E27FC236}">
                  <a16:creationId xmlns:a16="http://schemas.microsoft.com/office/drawing/2014/main" id="{AD37C7DC-82FE-4DDA-8E0B-6F0E93E318C7}"/>
                </a:ext>
              </a:extLst>
            </p:cNvPr>
            <p:cNvGrpSpPr/>
            <p:nvPr/>
          </p:nvGrpSpPr>
          <p:grpSpPr>
            <a:xfrm rot="16200000">
              <a:off x="4356102" y="1845010"/>
              <a:ext cx="2426161" cy="2644129"/>
              <a:chOff x="4510253" y="2023042"/>
              <a:chExt cx="2452216" cy="2666227"/>
            </a:xfrm>
          </p:grpSpPr>
          <p:cxnSp>
            <p:nvCxnSpPr>
              <p:cNvPr id="1546" name="Straight Connector 1545">
                <a:extLst>
                  <a:ext uri="{FF2B5EF4-FFF2-40B4-BE49-F238E27FC236}">
                    <a16:creationId xmlns:a16="http://schemas.microsoft.com/office/drawing/2014/main" id="{C4DF193D-310F-4054-A47F-13C580985904}"/>
                  </a:ext>
                </a:extLst>
              </p:cNvPr>
              <p:cNvCxnSpPr/>
              <p:nvPr/>
            </p:nvCxnSpPr>
            <p:spPr>
              <a:xfrm>
                <a:off x="4510253" y="2028333"/>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7" name="Straight Connector 1546">
                <a:extLst>
                  <a:ext uri="{FF2B5EF4-FFF2-40B4-BE49-F238E27FC236}">
                    <a16:creationId xmlns:a16="http://schemas.microsoft.com/office/drawing/2014/main" id="{D88BF821-F8F5-40D4-8E31-AC3C2649C4FE}"/>
                  </a:ext>
                </a:extLst>
              </p:cNvPr>
              <p:cNvCxnSpPr/>
              <p:nvPr/>
            </p:nvCxnSpPr>
            <p:spPr>
              <a:xfrm>
                <a:off x="4793208" y="2028333"/>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8" name="Straight Connector 1547">
                <a:extLst>
                  <a:ext uri="{FF2B5EF4-FFF2-40B4-BE49-F238E27FC236}">
                    <a16:creationId xmlns:a16="http://schemas.microsoft.com/office/drawing/2014/main" id="{3FCF2174-878E-4356-A039-F23EE9139310}"/>
                  </a:ext>
                </a:extLst>
              </p:cNvPr>
              <p:cNvCxnSpPr/>
              <p:nvPr/>
            </p:nvCxnSpPr>
            <p:spPr>
              <a:xfrm>
                <a:off x="5052888" y="2028333"/>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9" name="Straight Connector 1548">
                <a:extLst>
                  <a:ext uri="{FF2B5EF4-FFF2-40B4-BE49-F238E27FC236}">
                    <a16:creationId xmlns:a16="http://schemas.microsoft.com/office/drawing/2014/main" id="{E7998889-042A-4C87-8ECB-E1BF24281B41}"/>
                  </a:ext>
                </a:extLst>
              </p:cNvPr>
              <p:cNvCxnSpPr/>
              <p:nvPr/>
            </p:nvCxnSpPr>
            <p:spPr>
              <a:xfrm>
                <a:off x="5322112" y="20230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50" name="Straight Connector 1549">
                <a:extLst>
                  <a:ext uri="{FF2B5EF4-FFF2-40B4-BE49-F238E27FC236}">
                    <a16:creationId xmlns:a16="http://schemas.microsoft.com/office/drawing/2014/main" id="{F54D46AD-E240-4038-BD1D-DDCFB9D97E23}"/>
                  </a:ext>
                </a:extLst>
              </p:cNvPr>
              <p:cNvCxnSpPr/>
              <p:nvPr/>
            </p:nvCxnSpPr>
            <p:spPr>
              <a:xfrm>
                <a:off x="5597488" y="20230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51" name="Straight Connector 1550">
                <a:extLst>
                  <a:ext uri="{FF2B5EF4-FFF2-40B4-BE49-F238E27FC236}">
                    <a16:creationId xmlns:a16="http://schemas.microsoft.com/office/drawing/2014/main" id="{902560F2-F96F-4222-AE9B-BBC9D5DB6434}"/>
                  </a:ext>
                </a:extLst>
              </p:cNvPr>
              <p:cNvCxnSpPr/>
              <p:nvPr/>
            </p:nvCxnSpPr>
            <p:spPr>
              <a:xfrm>
                <a:off x="5869894" y="20230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52" name="Straight Connector 1551">
                <a:extLst>
                  <a:ext uri="{FF2B5EF4-FFF2-40B4-BE49-F238E27FC236}">
                    <a16:creationId xmlns:a16="http://schemas.microsoft.com/office/drawing/2014/main" id="{AE35A3A8-001A-47BF-BA15-276C7E4CBFC5}"/>
                  </a:ext>
                </a:extLst>
              </p:cNvPr>
              <p:cNvCxnSpPr/>
              <p:nvPr/>
            </p:nvCxnSpPr>
            <p:spPr>
              <a:xfrm>
                <a:off x="6135902" y="20230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53" name="Straight Connector 1552">
                <a:extLst>
                  <a:ext uri="{FF2B5EF4-FFF2-40B4-BE49-F238E27FC236}">
                    <a16:creationId xmlns:a16="http://schemas.microsoft.com/office/drawing/2014/main" id="{72267AB0-BF08-4E05-8CD8-9C3F25BB8DD4}"/>
                  </a:ext>
                </a:extLst>
              </p:cNvPr>
              <p:cNvCxnSpPr/>
              <p:nvPr/>
            </p:nvCxnSpPr>
            <p:spPr>
              <a:xfrm>
                <a:off x="6412622" y="20230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54" name="Straight Connector 1553">
                <a:extLst>
                  <a:ext uri="{FF2B5EF4-FFF2-40B4-BE49-F238E27FC236}">
                    <a16:creationId xmlns:a16="http://schemas.microsoft.com/office/drawing/2014/main" id="{C328ADB5-1D18-46F3-803E-4D9FEF23E08B}"/>
                  </a:ext>
                </a:extLst>
              </p:cNvPr>
              <p:cNvCxnSpPr/>
              <p:nvPr/>
            </p:nvCxnSpPr>
            <p:spPr>
              <a:xfrm>
                <a:off x="6688295" y="20230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55" name="Straight Connector 1554">
                <a:extLst>
                  <a:ext uri="{FF2B5EF4-FFF2-40B4-BE49-F238E27FC236}">
                    <a16:creationId xmlns:a16="http://schemas.microsoft.com/office/drawing/2014/main" id="{80195E66-D91E-410C-BC7A-22B92BFC80FC}"/>
                  </a:ext>
                </a:extLst>
              </p:cNvPr>
              <p:cNvCxnSpPr/>
              <p:nvPr/>
            </p:nvCxnSpPr>
            <p:spPr>
              <a:xfrm>
                <a:off x="6962467" y="2029259"/>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1535" name="Group 1534">
              <a:extLst>
                <a:ext uri="{FF2B5EF4-FFF2-40B4-BE49-F238E27FC236}">
                  <a16:creationId xmlns:a16="http://schemas.microsoft.com/office/drawing/2014/main" id="{84FD4EE9-CB9F-4E3A-A9F2-EE5D95852C81}"/>
                </a:ext>
              </a:extLst>
            </p:cNvPr>
            <p:cNvGrpSpPr/>
            <p:nvPr/>
          </p:nvGrpSpPr>
          <p:grpSpPr>
            <a:xfrm>
              <a:off x="4288685" y="1867906"/>
              <a:ext cx="2524678" cy="2567478"/>
              <a:chOff x="4288685" y="1870642"/>
              <a:chExt cx="2524678" cy="2575271"/>
            </a:xfrm>
          </p:grpSpPr>
          <p:cxnSp>
            <p:nvCxnSpPr>
              <p:cNvPr id="1536" name="Straight Connector 1535">
                <a:extLst>
                  <a:ext uri="{FF2B5EF4-FFF2-40B4-BE49-F238E27FC236}">
                    <a16:creationId xmlns:a16="http://schemas.microsoft.com/office/drawing/2014/main" id="{1B67808C-41CF-4473-8691-F642C6E5C321}"/>
                  </a:ext>
                </a:extLst>
              </p:cNvPr>
              <p:cNvCxnSpPr/>
              <p:nvPr/>
            </p:nvCxnSpPr>
            <p:spPr>
              <a:xfrm>
                <a:off x="4288685" y="1875933"/>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37" name="Straight Connector 1536">
                <a:extLst>
                  <a:ext uri="{FF2B5EF4-FFF2-40B4-BE49-F238E27FC236}">
                    <a16:creationId xmlns:a16="http://schemas.microsoft.com/office/drawing/2014/main" id="{A077259C-4578-434C-A865-4727BF923C7F}"/>
                  </a:ext>
                </a:extLst>
              </p:cNvPr>
              <p:cNvCxnSpPr/>
              <p:nvPr/>
            </p:nvCxnSpPr>
            <p:spPr>
              <a:xfrm>
                <a:off x="4574306" y="1875933"/>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38" name="Straight Connector 1537">
                <a:extLst>
                  <a:ext uri="{FF2B5EF4-FFF2-40B4-BE49-F238E27FC236}">
                    <a16:creationId xmlns:a16="http://schemas.microsoft.com/office/drawing/2014/main" id="{D5E4E5BD-B92A-4CC3-8DF6-0938D8E06523}"/>
                  </a:ext>
                </a:extLst>
              </p:cNvPr>
              <p:cNvCxnSpPr>
                <a:cxnSpLocks/>
              </p:cNvCxnSpPr>
              <p:nvPr/>
            </p:nvCxnSpPr>
            <p:spPr>
              <a:xfrm>
                <a:off x="4850004" y="1875933"/>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39" name="Straight Connector 1538">
                <a:extLst>
                  <a:ext uri="{FF2B5EF4-FFF2-40B4-BE49-F238E27FC236}">
                    <a16:creationId xmlns:a16="http://schemas.microsoft.com/office/drawing/2014/main" id="{820128C5-5F12-4B2B-9FD4-246E47A40987}"/>
                  </a:ext>
                </a:extLst>
              </p:cNvPr>
              <p:cNvCxnSpPr>
                <a:cxnSpLocks/>
              </p:cNvCxnSpPr>
              <p:nvPr/>
            </p:nvCxnSpPr>
            <p:spPr>
              <a:xfrm>
                <a:off x="5136076" y="1870642"/>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0" name="Straight Connector 1539">
                <a:extLst>
                  <a:ext uri="{FF2B5EF4-FFF2-40B4-BE49-F238E27FC236}">
                    <a16:creationId xmlns:a16="http://schemas.microsoft.com/office/drawing/2014/main" id="{7BA4E791-6178-48E0-888A-B8D4E70A83E1}"/>
                  </a:ext>
                </a:extLst>
              </p:cNvPr>
              <p:cNvCxnSpPr>
                <a:cxnSpLocks/>
              </p:cNvCxnSpPr>
              <p:nvPr/>
            </p:nvCxnSpPr>
            <p:spPr>
              <a:xfrm>
                <a:off x="5411825" y="1870642"/>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1" name="Straight Connector 1540">
                <a:extLst>
                  <a:ext uri="{FF2B5EF4-FFF2-40B4-BE49-F238E27FC236}">
                    <a16:creationId xmlns:a16="http://schemas.microsoft.com/office/drawing/2014/main" id="{4C79AD6F-C300-4224-B371-AA79A573BB47}"/>
                  </a:ext>
                </a:extLst>
              </p:cNvPr>
              <p:cNvCxnSpPr/>
              <p:nvPr/>
            </p:nvCxnSpPr>
            <p:spPr>
              <a:xfrm>
                <a:off x="5688832" y="1870642"/>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2" name="Straight Connector 1541">
                <a:extLst>
                  <a:ext uri="{FF2B5EF4-FFF2-40B4-BE49-F238E27FC236}">
                    <a16:creationId xmlns:a16="http://schemas.microsoft.com/office/drawing/2014/main" id="{770D44CA-7FEE-42F5-BFF4-A7001E58B4FE}"/>
                  </a:ext>
                </a:extLst>
              </p:cNvPr>
              <p:cNvCxnSpPr/>
              <p:nvPr/>
            </p:nvCxnSpPr>
            <p:spPr>
              <a:xfrm>
                <a:off x="5970776" y="1870642"/>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3" name="Straight Connector 1542">
                <a:extLst>
                  <a:ext uri="{FF2B5EF4-FFF2-40B4-BE49-F238E27FC236}">
                    <a16:creationId xmlns:a16="http://schemas.microsoft.com/office/drawing/2014/main" id="{5F9C32A0-8359-4199-B79C-A6D4CD6B3499}"/>
                  </a:ext>
                </a:extLst>
              </p:cNvPr>
              <p:cNvCxnSpPr/>
              <p:nvPr/>
            </p:nvCxnSpPr>
            <p:spPr>
              <a:xfrm>
                <a:off x="6257628" y="1870642"/>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4" name="Straight Connector 1543">
                <a:extLst>
                  <a:ext uri="{FF2B5EF4-FFF2-40B4-BE49-F238E27FC236}">
                    <a16:creationId xmlns:a16="http://schemas.microsoft.com/office/drawing/2014/main" id="{4DA699A4-4D2F-4268-9036-E9745F2D0647}"/>
                  </a:ext>
                </a:extLst>
              </p:cNvPr>
              <p:cNvCxnSpPr/>
              <p:nvPr/>
            </p:nvCxnSpPr>
            <p:spPr>
              <a:xfrm>
                <a:off x="6529230" y="1870642"/>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5" name="Straight Connector 1544">
                <a:extLst>
                  <a:ext uri="{FF2B5EF4-FFF2-40B4-BE49-F238E27FC236}">
                    <a16:creationId xmlns:a16="http://schemas.microsoft.com/office/drawing/2014/main" id="{CC4CAE4C-F2D1-4D3F-9A59-E472C078BC4F}"/>
                  </a:ext>
                </a:extLst>
              </p:cNvPr>
              <p:cNvCxnSpPr/>
              <p:nvPr/>
            </p:nvCxnSpPr>
            <p:spPr>
              <a:xfrm>
                <a:off x="6813361" y="1876859"/>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sp>
        <p:nvSpPr>
          <p:cNvPr id="741" name="Text Placeholder 2">
            <a:extLst>
              <a:ext uri="{FF2B5EF4-FFF2-40B4-BE49-F238E27FC236}">
                <a16:creationId xmlns:a16="http://schemas.microsoft.com/office/drawing/2014/main" id="{CDBF90E6-1BAE-48C0-91E2-4DB13464F044}"/>
              </a:ext>
            </a:extLst>
          </p:cNvPr>
          <p:cNvSpPr txBox="1">
            <a:spLocks/>
          </p:cNvSpPr>
          <p:nvPr/>
        </p:nvSpPr>
        <p:spPr>
          <a:xfrm>
            <a:off x="588262" y="4782052"/>
            <a:ext cx="5209511" cy="1705679"/>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cs typeface="Segoe UI" pitchFamily="34" charset="0"/>
              </a:rPr>
              <a:t>Security is a challenging and under-resourced function</a:t>
            </a:r>
          </a:p>
        </p:txBody>
      </p:sp>
      <p:sp>
        <p:nvSpPr>
          <p:cNvPr id="1429" name="TextBox 1428">
            <a:extLst>
              <a:ext uri="{FF2B5EF4-FFF2-40B4-BE49-F238E27FC236}">
                <a16:creationId xmlns:a16="http://schemas.microsoft.com/office/drawing/2014/main" id="{D1862CBD-20B3-4C1E-98A1-DA56B6D4949D}"/>
              </a:ext>
            </a:extLst>
          </p:cNvPr>
          <p:cNvSpPr txBox="1"/>
          <p:nvPr/>
        </p:nvSpPr>
        <p:spPr>
          <a:xfrm>
            <a:off x="3317003" y="5607014"/>
            <a:ext cx="2433605" cy="783849"/>
          </a:xfrm>
          <a:prstGeom prst="rect">
            <a:avLst/>
          </a:prstGeom>
          <a:noFill/>
        </p:spPr>
        <p:txBody>
          <a:bodyPr wrap="square" lIns="182854" tIns="9144" rIns="182854" bIns="146284" rtlCol="0">
            <a:spAutoFit/>
          </a:bodyPr>
          <a:lstStyle/>
          <a:p>
            <a:pPr marL="284109" marR="0" lvl="1" indent="0" algn="l" defTabSz="914225" rtl="0" eaLnBrk="1" fontAlgn="auto" latinLnBrk="0" hangingPunct="1">
              <a:lnSpc>
                <a:spcPct val="97000"/>
              </a:lnSpc>
              <a:spcBef>
                <a:spcPts val="0"/>
              </a:spcBef>
              <a:spcAft>
                <a:spcPts val="800"/>
              </a:spcAft>
              <a:buClrTx/>
              <a:buSzTx/>
              <a:buFontTx/>
              <a:buNone/>
              <a:tabLst/>
              <a:defRPr/>
            </a:pPr>
            <a:r>
              <a:rPr kumimoji="0" lang="en-US" sz="1400"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Segoe UI" pitchFamily="34" charset="0"/>
              </a:rPr>
              <a:t>Cloud Provider </a:t>
            </a:r>
            <a:br>
              <a:rPr kumimoji="0" lang="en-US" sz="1400"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Segoe UI" pitchFamily="34" charset="0"/>
              </a:rPr>
            </a:br>
            <a:r>
              <a:rPr kumimoji="0" lang="en-US" sz="1400"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Segoe UI" pitchFamily="34" charset="0"/>
              </a:rPr>
              <a:t>responsibility </a:t>
            </a:r>
            <a:br>
              <a:rPr kumimoji="0" lang="en-US" sz="1400"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Segoe UI" pitchFamily="34" charset="0"/>
              </a:rPr>
            </a:br>
            <a:r>
              <a:rPr kumimoji="0" lang="en-US" sz="1400"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Segoe UI" pitchFamily="34" charset="0"/>
              </a:rPr>
              <a:t>(Trust but verify)</a:t>
            </a:r>
          </a:p>
        </p:txBody>
      </p:sp>
      <p:sp>
        <p:nvSpPr>
          <p:cNvPr id="745" name="TextBox 744">
            <a:extLst>
              <a:ext uri="{FF2B5EF4-FFF2-40B4-BE49-F238E27FC236}">
                <a16:creationId xmlns:a16="http://schemas.microsoft.com/office/drawing/2014/main" id="{DF7947EF-7614-4547-9BC7-FD5B94C9D6C4}"/>
              </a:ext>
            </a:extLst>
          </p:cNvPr>
          <p:cNvSpPr txBox="1"/>
          <p:nvPr/>
        </p:nvSpPr>
        <p:spPr>
          <a:xfrm>
            <a:off x="632225" y="5302008"/>
            <a:ext cx="3251629" cy="677473"/>
          </a:xfrm>
          <a:prstGeom prst="rect">
            <a:avLst/>
          </a:prstGeom>
          <a:noFill/>
        </p:spPr>
        <p:txBody>
          <a:bodyPr wrap="square" lIns="182854" tIns="9144" rIns="182854" bIns="146284" rtlCol="0">
            <a:spAutoFit/>
          </a:bodyPr>
          <a:lstStyle/>
          <a:p>
            <a:pPr marL="284109" marR="0" lvl="1" indent="0" algn="l" defTabSz="914225" rtl="0" eaLnBrk="1" fontAlgn="auto" latinLnBrk="0" hangingPunct="1">
              <a:lnSpc>
                <a:spcPct val="97000"/>
              </a:lnSpc>
              <a:spcBef>
                <a:spcPts val="0"/>
              </a:spcBef>
              <a:spcAft>
                <a:spcPts val="800"/>
              </a:spcAft>
              <a:buClrTx/>
              <a:buSzTx/>
              <a:buFontTx/>
              <a:buNone/>
              <a:tabLst/>
              <a:defRPr/>
            </a:pPr>
            <a:r>
              <a:rPr kumimoji="0" lang="en-US" sz="1400"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Segoe UI" pitchFamily="34" charset="0"/>
              </a:rPr>
              <a:t>Satisfied responsibility</a:t>
            </a:r>
          </a:p>
          <a:p>
            <a:pPr marL="284109" marR="0" lvl="1" indent="0" algn="l" defTabSz="914225" rtl="0" eaLnBrk="1" fontAlgn="auto" latinLnBrk="0" hangingPunct="1">
              <a:lnSpc>
                <a:spcPct val="97000"/>
              </a:lnSpc>
              <a:spcBef>
                <a:spcPts val="0"/>
              </a:spcBef>
              <a:spcAft>
                <a:spcPts val="800"/>
              </a:spcAft>
              <a:buClrTx/>
              <a:buSzTx/>
              <a:buFontTx/>
              <a:buNone/>
              <a:tabLst/>
              <a:defRPr/>
            </a:pPr>
            <a:r>
              <a:rPr kumimoji="0" lang="en-US" sz="1400"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Segoe UI" pitchFamily="34" charset="0"/>
              </a:rPr>
              <a:t>Partially met responsibility</a:t>
            </a:r>
          </a:p>
        </p:txBody>
      </p:sp>
      <p:sp>
        <p:nvSpPr>
          <p:cNvPr id="749" name="TextBox 748">
            <a:extLst>
              <a:ext uri="{FF2B5EF4-FFF2-40B4-BE49-F238E27FC236}">
                <a16:creationId xmlns:a16="http://schemas.microsoft.com/office/drawing/2014/main" id="{BFE2CC04-BAB1-4B34-AD50-B28209ECC1BA}"/>
              </a:ext>
            </a:extLst>
          </p:cNvPr>
          <p:cNvSpPr txBox="1"/>
          <p:nvPr/>
        </p:nvSpPr>
        <p:spPr>
          <a:xfrm>
            <a:off x="3317003" y="5302008"/>
            <a:ext cx="2433605" cy="365914"/>
          </a:xfrm>
          <a:prstGeom prst="rect">
            <a:avLst/>
          </a:prstGeom>
          <a:noFill/>
        </p:spPr>
        <p:txBody>
          <a:bodyPr wrap="square" lIns="182854" tIns="9144" rIns="182854" bIns="146284" rtlCol="0">
            <a:spAutoFit/>
          </a:bodyPr>
          <a:lstStyle/>
          <a:p>
            <a:pPr marL="284109" marR="0" lvl="1" indent="0" algn="l" defTabSz="914225" rtl="0" eaLnBrk="1" fontAlgn="auto" latinLnBrk="0" hangingPunct="1">
              <a:lnSpc>
                <a:spcPct val="97000"/>
              </a:lnSpc>
              <a:spcBef>
                <a:spcPts val="0"/>
              </a:spcBef>
              <a:spcAft>
                <a:spcPts val="800"/>
              </a:spcAft>
              <a:buClrTx/>
              <a:buSzTx/>
              <a:buFontTx/>
              <a:buNone/>
              <a:tabLst/>
              <a:defRPr/>
            </a:pPr>
            <a:r>
              <a:rPr kumimoji="0" lang="en-US" sz="1400"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Segoe UI" pitchFamily="34" charset="0"/>
              </a:rPr>
              <a:t>Unmet responsibility</a:t>
            </a:r>
          </a:p>
        </p:txBody>
      </p:sp>
      <p:sp>
        <p:nvSpPr>
          <p:cNvPr id="2" name="Title 1"/>
          <p:cNvSpPr>
            <a:spLocks noGrp="1"/>
          </p:cNvSpPr>
          <p:nvPr>
            <p:ph type="title"/>
          </p:nvPr>
        </p:nvSpPr>
        <p:spPr>
          <a:xfrm>
            <a:off x="554597" y="257002"/>
            <a:ext cx="11018520" cy="861774"/>
          </a:xfrm>
        </p:spPr>
        <p:txBody>
          <a:bodyPr/>
          <a:lstStyle/>
          <a:p>
            <a:r>
              <a:rPr lang="en-US" sz="3600" dirty="0">
                <a:gradFill>
                  <a:gsLst>
                    <a:gs pos="1250">
                      <a:schemeClr val="tx1"/>
                    </a:gs>
                    <a:gs pos="100000">
                      <a:schemeClr val="tx1"/>
                    </a:gs>
                  </a:gsLst>
                  <a:lin ang="5400000" scaled="0"/>
                </a:gradFill>
                <a:cs typeface="Segoe UI" pitchFamily="34" charset="0"/>
              </a:rPr>
              <a:t>Better Security in </a:t>
            </a:r>
            <a:r>
              <a:rPr lang="en-US" dirty="0"/>
              <a:t>the </a:t>
            </a:r>
            <a:r>
              <a:rPr lang="en-US" sz="3600" dirty="0">
                <a:gradFill>
                  <a:gsLst>
                    <a:gs pos="1250">
                      <a:schemeClr val="tx1"/>
                    </a:gs>
                    <a:gs pos="100000">
                      <a:schemeClr val="tx1"/>
                    </a:gs>
                  </a:gsLst>
                  <a:lin ang="5400000" scaled="0"/>
                </a:gradFill>
                <a:cs typeface="Segoe UI" pitchFamily="34" charset="0"/>
              </a:rPr>
              <a:t>Cloud </a:t>
            </a:r>
            <a:br>
              <a:rPr lang="en-US" sz="3600" dirty="0">
                <a:gradFill>
                  <a:gsLst>
                    <a:gs pos="1250">
                      <a:schemeClr val="tx1"/>
                    </a:gs>
                    <a:gs pos="100000">
                      <a:schemeClr val="tx1"/>
                    </a:gs>
                  </a:gsLst>
                  <a:lin ang="5400000" scaled="0"/>
                </a:gradFill>
                <a:cs typeface="Segoe UI" pitchFamily="34" charset="0"/>
              </a:rPr>
            </a:br>
            <a:r>
              <a:rPr lang="en-US" sz="2000" dirty="0">
                <a:gradFill>
                  <a:gsLst>
                    <a:gs pos="1250">
                      <a:schemeClr val="tx1"/>
                    </a:gs>
                    <a:gs pos="100000">
                      <a:schemeClr val="tx1"/>
                    </a:gs>
                  </a:gsLst>
                  <a:lin ang="5400000" scaled="0"/>
                </a:gradFill>
                <a:cs typeface="Segoe UI" pitchFamily="34" charset="0"/>
              </a:rPr>
              <a:t>Than most on-premises environments</a:t>
            </a:r>
          </a:p>
        </p:txBody>
      </p:sp>
      <p:sp>
        <p:nvSpPr>
          <p:cNvPr id="739" name="Rectangle 738">
            <a:extLst>
              <a:ext uri="{FF2B5EF4-FFF2-40B4-BE49-F238E27FC236}">
                <a16:creationId xmlns:a16="http://schemas.microsoft.com/office/drawing/2014/main" id="{4FC5D8F7-9781-4CED-90DB-387EE37A7FD7}"/>
              </a:ext>
            </a:extLst>
          </p:cNvPr>
          <p:cNvSpPr/>
          <p:nvPr/>
        </p:nvSpPr>
        <p:spPr>
          <a:xfrm>
            <a:off x="1738379" y="1345123"/>
            <a:ext cx="2923429" cy="369332"/>
          </a:xfrm>
          <a:prstGeom prst="rect">
            <a:avLst/>
          </a:prstGeom>
        </p:spPr>
        <p:txBody>
          <a:bodyPr wrap="none">
            <a:spAutoFit/>
          </a:bodyPr>
          <a:lstStyle/>
          <a:p>
            <a:pPr marL="0" marR="0" lvl="0" indent="0" algn="ctr" defTabSz="895049" rtl="0" eaLnBrk="1" fontAlgn="base" latinLnBrk="0" hangingPunct="1">
              <a:lnSpc>
                <a:spcPct val="100000"/>
              </a:lnSpc>
              <a:spcBef>
                <a:spcPct val="0"/>
              </a:spcBef>
              <a:spcAft>
                <a:spcPts val="1200"/>
              </a:spcAft>
              <a:buClrTx/>
              <a:buSzTx/>
              <a:buFontTx/>
              <a:buNone/>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TRADITIONAL APPROACH</a:t>
            </a:r>
          </a:p>
        </p:txBody>
      </p:sp>
      <p:sp>
        <p:nvSpPr>
          <p:cNvPr id="740" name="Rectangle 739">
            <a:extLst>
              <a:ext uri="{FF2B5EF4-FFF2-40B4-BE49-F238E27FC236}">
                <a16:creationId xmlns:a16="http://schemas.microsoft.com/office/drawing/2014/main" id="{F47A74C0-05D9-43A5-9A5A-1F5F53DE6DBF}"/>
              </a:ext>
            </a:extLst>
          </p:cNvPr>
          <p:cNvSpPr/>
          <p:nvPr/>
        </p:nvSpPr>
        <p:spPr>
          <a:xfrm>
            <a:off x="7185204" y="1345123"/>
            <a:ext cx="3105530" cy="369332"/>
          </a:xfrm>
          <a:prstGeom prst="rect">
            <a:avLst/>
          </a:prstGeom>
        </p:spPr>
        <p:txBody>
          <a:bodyPr wrap="none">
            <a:spAutoFit/>
          </a:bodyPr>
          <a:lstStyle/>
          <a:p>
            <a:pPr marL="0" marR="0" lvl="0" indent="0" algn="ctr" defTabSz="895049" rtl="0" eaLnBrk="1" fontAlgn="base" latinLnBrk="0" hangingPunct="1">
              <a:lnSpc>
                <a:spcPct val="100000"/>
              </a:lnSpc>
              <a:spcBef>
                <a:spcPct val="0"/>
              </a:spcBef>
              <a:spcAft>
                <a:spcPts val="1200"/>
              </a:spcAft>
              <a:buClrTx/>
              <a:buSzTx/>
              <a:buFontTx/>
              <a:buNone/>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CLOUD-ENABLED SECURITY</a:t>
            </a:r>
          </a:p>
        </p:txBody>
      </p:sp>
      <p:sp>
        <p:nvSpPr>
          <p:cNvPr id="746" name="Rectangle 745">
            <a:extLst>
              <a:ext uri="{FF2B5EF4-FFF2-40B4-BE49-F238E27FC236}">
                <a16:creationId xmlns:a16="http://schemas.microsoft.com/office/drawing/2014/main" id="{B0AE1915-DBB7-4A0C-B61A-534B4BD0FDC7}"/>
              </a:ext>
            </a:extLst>
          </p:cNvPr>
          <p:cNvSpPr/>
          <p:nvPr/>
        </p:nvSpPr>
        <p:spPr bwMode="auto">
          <a:xfrm>
            <a:off x="784259" y="5321909"/>
            <a:ext cx="190316" cy="190316"/>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47" name="Rectangle 746">
            <a:extLst>
              <a:ext uri="{FF2B5EF4-FFF2-40B4-BE49-F238E27FC236}">
                <a16:creationId xmlns:a16="http://schemas.microsoft.com/office/drawing/2014/main" id="{B1F8156A-DDEB-4533-846F-C80D69D31DD7}"/>
              </a:ext>
            </a:extLst>
          </p:cNvPr>
          <p:cNvSpPr/>
          <p:nvPr/>
        </p:nvSpPr>
        <p:spPr bwMode="auto">
          <a:xfrm>
            <a:off x="3464607" y="5321909"/>
            <a:ext cx="182493" cy="182493"/>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50" name="Group 749">
            <a:extLst>
              <a:ext uri="{FF2B5EF4-FFF2-40B4-BE49-F238E27FC236}">
                <a16:creationId xmlns:a16="http://schemas.microsoft.com/office/drawing/2014/main" id="{171CDC92-B9EE-49B0-B25A-4E9D29E08FE8}"/>
              </a:ext>
            </a:extLst>
          </p:cNvPr>
          <p:cNvGrpSpPr/>
          <p:nvPr/>
        </p:nvGrpSpPr>
        <p:grpSpPr>
          <a:xfrm>
            <a:off x="776732" y="5628451"/>
            <a:ext cx="189820" cy="196607"/>
            <a:chOff x="4237122" y="5343703"/>
            <a:chExt cx="189820" cy="196607"/>
          </a:xfrm>
        </p:grpSpPr>
        <p:sp>
          <p:nvSpPr>
            <p:cNvPr id="751" name="Rectangle 750">
              <a:extLst>
                <a:ext uri="{FF2B5EF4-FFF2-40B4-BE49-F238E27FC236}">
                  <a16:creationId xmlns:a16="http://schemas.microsoft.com/office/drawing/2014/main" id="{C26D4B1A-12E0-4619-A240-AD4AE90B9E68}"/>
                </a:ext>
              </a:extLst>
            </p:cNvPr>
            <p:cNvSpPr/>
            <p:nvPr/>
          </p:nvSpPr>
          <p:spPr bwMode="auto">
            <a:xfrm>
              <a:off x="4244649" y="5348627"/>
              <a:ext cx="182293" cy="191683"/>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2" name="Rectangle 751">
              <a:extLst>
                <a:ext uri="{FF2B5EF4-FFF2-40B4-BE49-F238E27FC236}">
                  <a16:creationId xmlns:a16="http://schemas.microsoft.com/office/drawing/2014/main" id="{A72A2601-0026-4654-BBB7-365695C60AE0}"/>
                </a:ext>
              </a:extLst>
            </p:cNvPr>
            <p:cNvSpPr/>
            <p:nvPr/>
          </p:nvSpPr>
          <p:spPr bwMode="auto">
            <a:xfrm>
              <a:off x="4237122" y="5343703"/>
              <a:ext cx="182293" cy="191682"/>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753" name="Rectangle 752">
            <a:extLst>
              <a:ext uri="{FF2B5EF4-FFF2-40B4-BE49-F238E27FC236}">
                <a16:creationId xmlns:a16="http://schemas.microsoft.com/office/drawing/2014/main" id="{0A0BA125-3274-4316-A33F-57698593C7A8}"/>
              </a:ext>
            </a:extLst>
          </p:cNvPr>
          <p:cNvSpPr/>
          <p:nvPr/>
        </p:nvSpPr>
        <p:spPr bwMode="auto">
          <a:xfrm>
            <a:off x="3464607" y="5650871"/>
            <a:ext cx="182493" cy="191816"/>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4" name="Text Placeholder 2">
            <a:extLst>
              <a:ext uri="{FF2B5EF4-FFF2-40B4-BE49-F238E27FC236}">
                <a16:creationId xmlns:a16="http://schemas.microsoft.com/office/drawing/2014/main" id="{12B1AD91-9C0C-41E9-9AC9-093B021C2B01}"/>
              </a:ext>
            </a:extLst>
          </p:cNvPr>
          <p:cNvSpPr txBox="1">
            <a:spLocks/>
          </p:cNvSpPr>
          <p:nvPr/>
        </p:nvSpPr>
        <p:spPr>
          <a:xfrm>
            <a:off x="6019895" y="4782052"/>
            <a:ext cx="6162122" cy="1705679"/>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cs typeface="Segoe UI" pitchFamily="34" charset="0"/>
              </a:rPr>
              <a:t>Cloud Technology enables security to:</a:t>
            </a:r>
          </a:p>
        </p:txBody>
      </p:sp>
      <p:sp>
        <p:nvSpPr>
          <p:cNvPr id="755" name="TextBox 754">
            <a:extLst>
              <a:ext uri="{FF2B5EF4-FFF2-40B4-BE49-F238E27FC236}">
                <a16:creationId xmlns:a16="http://schemas.microsoft.com/office/drawing/2014/main" id="{BAABE9F3-43F8-4AA1-9788-67EFF73EF85F}"/>
              </a:ext>
            </a:extLst>
          </p:cNvPr>
          <p:cNvSpPr txBox="1"/>
          <p:nvPr/>
        </p:nvSpPr>
        <p:spPr>
          <a:xfrm>
            <a:off x="6063857" y="5302008"/>
            <a:ext cx="6340282" cy="1198000"/>
          </a:xfrm>
          <a:prstGeom prst="rect">
            <a:avLst/>
          </a:prstGeom>
          <a:noFill/>
        </p:spPr>
        <p:txBody>
          <a:bodyPr wrap="square" lIns="182854" tIns="9144" rIns="182854" bIns="146284" rtlCol="0">
            <a:spAutoFit/>
          </a:bodyPr>
          <a:lstStyle/>
          <a:p>
            <a:pPr marL="284109" marR="0" lvl="1" indent="0" algn="l" defTabSz="914225" rtl="0" eaLnBrk="1" fontAlgn="auto" latinLnBrk="0" hangingPunct="1">
              <a:lnSpc>
                <a:spcPct val="97000"/>
              </a:lnSpc>
              <a:spcBef>
                <a:spcPts val="0"/>
              </a:spcBef>
              <a:spcAft>
                <a:spcPts val="800"/>
              </a:spcAft>
              <a:buClrTx/>
              <a:buSzTx/>
              <a:buFontTx/>
              <a:buNone/>
              <a:tabLst/>
              <a:defRPr/>
            </a:pPr>
            <a:r>
              <a:rPr kumimoji="0" lang="en-US" sz="1400"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Segoe UI" pitchFamily="34" charset="0"/>
              </a:rPr>
              <a:t>Shift commodity responsibilities to provider and re-allocate </a:t>
            </a:r>
            <a:br>
              <a:rPr kumimoji="0" lang="en-US" sz="1400"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Segoe UI" pitchFamily="34" charset="0"/>
              </a:rPr>
            </a:br>
            <a:r>
              <a:rPr kumimoji="0" lang="en-US" sz="1400"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Segoe UI" pitchFamily="34" charset="0"/>
              </a:rPr>
              <a:t>your resources</a:t>
            </a:r>
          </a:p>
          <a:p>
            <a:pPr marL="284109" marR="0" lvl="1" indent="0" algn="l" defTabSz="914225" rtl="0" eaLnBrk="1" fontAlgn="auto" latinLnBrk="0" hangingPunct="1">
              <a:lnSpc>
                <a:spcPct val="97000"/>
              </a:lnSpc>
              <a:spcBef>
                <a:spcPts val="0"/>
              </a:spcBef>
              <a:spcAft>
                <a:spcPts val="800"/>
              </a:spcAft>
              <a:buClrTx/>
              <a:buSzTx/>
              <a:buFontTx/>
              <a:buNone/>
              <a:tabLst/>
              <a:defRPr/>
            </a:pPr>
            <a:r>
              <a:rPr kumimoji="0" lang="en-US" sz="1400"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Segoe UI" pitchFamily="34" charset="0"/>
              </a:rPr>
              <a:t>Leverage cloud-based security capabilities for more effectiveness</a:t>
            </a:r>
          </a:p>
          <a:p>
            <a:pPr marL="284109" marR="0" lvl="1" indent="0" algn="l" defTabSz="914225" rtl="0" eaLnBrk="1" fontAlgn="auto" latinLnBrk="0" hangingPunct="1">
              <a:lnSpc>
                <a:spcPct val="97000"/>
              </a:lnSpc>
              <a:spcBef>
                <a:spcPts val="0"/>
              </a:spcBef>
              <a:spcAft>
                <a:spcPts val="800"/>
              </a:spcAft>
              <a:buClrTx/>
              <a:buSzTx/>
              <a:buFontTx/>
              <a:buNone/>
              <a:tabLst/>
              <a:defRPr/>
            </a:pPr>
            <a:r>
              <a:rPr kumimoji="0" lang="en-US" sz="1400"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Segoe UI" pitchFamily="34" charset="0"/>
              </a:rPr>
              <a:t>Use Cloud intelligence improve detection/response/time </a:t>
            </a:r>
          </a:p>
        </p:txBody>
      </p:sp>
      <p:sp>
        <p:nvSpPr>
          <p:cNvPr id="757" name="Rectangle 756">
            <a:extLst>
              <a:ext uri="{FF2B5EF4-FFF2-40B4-BE49-F238E27FC236}">
                <a16:creationId xmlns:a16="http://schemas.microsoft.com/office/drawing/2014/main" id="{846A91A1-63EE-43F7-8D62-811A9936EA5C}"/>
              </a:ext>
            </a:extLst>
          </p:cNvPr>
          <p:cNvSpPr/>
          <p:nvPr/>
        </p:nvSpPr>
        <p:spPr bwMode="auto">
          <a:xfrm>
            <a:off x="6215891" y="5342005"/>
            <a:ext cx="190316" cy="190316"/>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759" name="Group 758">
            <a:extLst>
              <a:ext uri="{FF2B5EF4-FFF2-40B4-BE49-F238E27FC236}">
                <a16:creationId xmlns:a16="http://schemas.microsoft.com/office/drawing/2014/main" id="{1ECCB1C7-2356-48F4-A877-175EF7BE8549}"/>
              </a:ext>
            </a:extLst>
          </p:cNvPr>
          <p:cNvGrpSpPr/>
          <p:nvPr/>
        </p:nvGrpSpPr>
        <p:grpSpPr>
          <a:xfrm>
            <a:off x="6208364" y="5831091"/>
            <a:ext cx="189820" cy="196607"/>
            <a:chOff x="4237122" y="5343703"/>
            <a:chExt cx="189820" cy="196607"/>
          </a:xfrm>
        </p:grpSpPr>
        <p:sp>
          <p:nvSpPr>
            <p:cNvPr id="760" name="Rectangle 759">
              <a:extLst>
                <a:ext uri="{FF2B5EF4-FFF2-40B4-BE49-F238E27FC236}">
                  <a16:creationId xmlns:a16="http://schemas.microsoft.com/office/drawing/2014/main" id="{38D380BC-49A7-4D10-A589-2E497E89C1F8}"/>
                </a:ext>
              </a:extLst>
            </p:cNvPr>
            <p:cNvSpPr/>
            <p:nvPr/>
          </p:nvSpPr>
          <p:spPr bwMode="auto">
            <a:xfrm>
              <a:off x="4244649" y="5348627"/>
              <a:ext cx="182293" cy="191683"/>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1" name="Rectangle 760">
              <a:extLst>
                <a:ext uri="{FF2B5EF4-FFF2-40B4-BE49-F238E27FC236}">
                  <a16:creationId xmlns:a16="http://schemas.microsoft.com/office/drawing/2014/main" id="{3DB501A2-EA67-4E02-A24A-23EBEEEC19AB}"/>
                </a:ext>
              </a:extLst>
            </p:cNvPr>
            <p:cNvSpPr/>
            <p:nvPr/>
          </p:nvSpPr>
          <p:spPr bwMode="auto">
            <a:xfrm>
              <a:off x="4237122" y="5343703"/>
              <a:ext cx="182293" cy="191682"/>
            </a:xfrm>
            <a:prstGeom prst="rect">
              <a:avLst/>
            </a:prstGeom>
            <a:solidFill>
              <a:schemeClr val="accent1">
                <a:lumMod val="40000"/>
                <a:lumOff val="6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766" name="Rectangle 765">
            <a:extLst>
              <a:ext uri="{FF2B5EF4-FFF2-40B4-BE49-F238E27FC236}">
                <a16:creationId xmlns:a16="http://schemas.microsoft.com/office/drawing/2014/main" id="{D95062C3-4825-4862-A6D8-D1133113E501}"/>
              </a:ext>
            </a:extLst>
          </p:cNvPr>
          <p:cNvSpPr/>
          <p:nvPr/>
        </p:nvSpPr>
        <p:spPr>
          <a:xfrm>
            <a:off x="5258964" y="4189993"/>
            <a:ext cx="1307721" cy="24622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1" indent="0" algn="l" defTabSz="914225"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Commodity Resources</a:t>
            </a:r>
          </a:p>
        </p:txBody>
      </p:sp>
      <p:grpSp>
        <p:nvGrpSpPr>
          <p:cNvPr id="100" name="Group 99">
            <a:extLst>
              <a:ext uri="{FF2B5EF4-FFF2-40B4-BE49-F238E27FC236}">
                <a16:creationId xmlns:a16="http://schemas.microsoft.com/office/drawing/2014/main" id="{4C8E7B0B-3454-4EC0-853F-B8086E01CA19}"/>
              </a:ext>
            </a:extLst>
          </p:cNvPr>
          <p:cNvGrpSpPr/>
          <p:nvPr/>
        </p:nvGrpSpPr>
        <p:grpSpPr>
          <a:xfrm>
            <a:off x="5492604" y="1878735"/>
            <a:ext cx="963875" cy="2487769"/>
            <a:chOff x="5492604" y="1878735"/>
            <a:chExt cx="963875" cy="2487769"/>
          </a:xfrm>
        </p:grpSpPr>
        <p:sp>
          <p:nvSpPr>
            <p:cNvPr id="763" name="Rectangle 762">
              <a:extLst>
                <a:ext uri="{FF2B5EF4-FFF2-40B4-BE49-F238E27FC236}">
                  <a16:creationId xmlns:a16="http://schemas.microsoft.com/office/drawing/2014/main" id="{2353BE08-9204-40B7-B9B7-2686F927F5E4}"/>
                </a:ext>
              </a:extLst>
            </p:cNvPr>
            <p:cNvSpPr/>
            <p:nvPr/>
          </p:nvSpPr>
          <p:spPr bwMode="auto">
            <a:xfrm>
              <a:off x="5492604" y="1878735"/>
              <a:ext cx="840441" cy="2487769"/>
            </a:xfrm>
            <a:prstGeom prst="rect">
              <a:avLst/>
            </a:prstGeom>
            <a:gradFill flip="none" rotWithShape="1">
              <a:gsLst>
                <a:gs pos="39000">
                  <a:schemeClr val="accent1">
                    <a:alpha val="59000"/>
                  </a:schemeClr>
                </a:gs>
                <a:gs pos="0">
                  <a:schemeClr val="accent1"/>
                </a:gs>
                <a:gs pos="92000">
                  <a:schemeClr val="accent1">
                    <a:alpha val="0"/>
                  </a:schemeClr>
                </a:gs>
              </a:gsLst>
              <a:lin ang="54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99"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dirty="0">
                <a:ln>
                  <a:noFill/>
                </a:ln>
                <a:gradFill>
                  <a:gsLst>
                    <a:gs pos="1250">
                      <a:srgbClr val="FFFFFF"/>
                    </a:gs>
                    <a:gs pos="10417">
                      <a:srgbClr val="FFFFFF"/>
                    </a:gs>
                  </a:gsLst>
                  <a:lin ang="5400000" scaled="0"/>
                </a:gradFill>
                <a:effectLst/>
                <a:uLnTx/>
                <a:uFillTx/>
                <a:latin typeface="Segoe UI"/>
                <a:ea typeface="+mn-ea"/>
                <a:cs typeface="+mn-cs"/>
              </a:endParaRPr>
            </a:p>
          </p:txBody>
        </p:sp>
        <p:sp>
          <p:nvSpPr>
            <p:cNvPr id="765" name="Arrow: Down 764">
              <a:extLst>
                <a:ext uri="{FF2B5EF4-FFF2-40B4-BE49-F238E27FC236}">
                  <a16:creationId xmlns:a16="http://schemas.microsoft.com/office/drawing/2014/main" id="{F5948086-9016-45E6-867B-B4FF1C144A2F}"/>
                </a:ext>
              </a:extLst>
            </p:cNvPr>
            <p:cNvSpPr/>
            <p:nvPr/>
          </p:nvSpPr>
          <p:spPr bwMode="auto">
            <a:xfrm flipV="1">
              <a:off x="6214171" y="2289040"/>
              <a:ext cx="242308" cy="1408213"/>
            </a:xfrm>
            <a:prstGeom prst="downArrow">
              <a:avLst>
                <a:gd name="adj1" fmla="val 10000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0" tIns="91440" rIns="0" bIns="0" numCol="1" spcCol="0" rtlCol="0" fromWordArt="0" anchor="ctr" anchorCtr="0" forceAA="0" compatLnSpc="1">
              <a:prstTxWarp prst="textNoShape">
                <a:avLst/>
              </a:prstTxWarp>
              <a:noAutofit/>
            </a:bodyPr>
            <a:lstStyle/>
            <a:p>
              <a:pPr marL="0" marR="0" lvl="1" indent="0" algn="l" defTabSz="914225" rtl="0" eaLnBrk="1" fontAlgn="auto" latinLnBrk="0" hangingPunct="1">
                <a:lnSpc>
                  <a:spcPct val="100000"/>
                </a:lnSpc>
                <a:spcBef>
                  <a:spcPts val="0"/>
                </a:spcBef>
                <a:spcAft>
                  <a:spcPts val="0"/>
                </a:spcAft>
                <a:buClrTx/>
                <a:buSzTx/>
                <a:buFontTx/>
                <a:buNone/>
                <a:tabLst/>
                <a:defRPr/>
              </a:pPr>
              <a:r>
                <a:rPr kumimoji="0" lang="en-US" sz="950" b="0" i="1" u="none" strike="noStrike" kern="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Unique Business Value</a:t>
              </a:r>
            </a:p>
          </p:txBody>
        </p:sp>
        <p:sp>
          <p:nvSpPr>
            <p:cNvPr id="767" name="server">
              <a:extLst>
                <a:ext uri="{FF2B5EF4-FFF2-40B4-BE49-F238E27FC236}">
                  <a16:creationId xmlns:a16="http://schemas.microsoft.com/office/drawing/2014/main" id="{8E8E12B8-0F56-486D-8A68-D973C303AFE5}"/>
                </a:ext>
              </a:extLst>
            </p:cNvPr>
            <p:cNvSpPr>
              <a:spLocks noChangeAspect="1" noEditPoints="1"/>
            </p:cNvSpPr>
            <p:nvPr/>
          </p:nvSpPr>
          <p:spPr bwMode="auto">
            <a:xfrm>
              <a:off x="5586974" y="3785508"/>
              <a:ext cx="189851" cy="36059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chemeClr val="bg1"/>
            </a:solid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68" name="server">
              <a:extLst>
                <a:ext uri="{FF2B5EF4-FFF2-40B4-BE49-F238E27FC236}">
                  <a16:creationId xmlns:a16="http://schemas.microsoft.com/office/drawing/2014/main" id="{E81B45EC-7C15-4D3B-9C82-B25BC8718DED}"/>
                </a:ext>
              </a:extLst>
            </p:cNvPr>
            <p:cNvSpPr>
              <a:spLocks noChangeAspect="1" noEditPoints="1"/>
            </p:cNvSpPr>
            <p:nvPr/>
          </p:nvSpPr>
          <p:spPr bwMode="auto">
            <a:xfrm>
              <a:off x="6022390" y="3785508"/>
              <a:ext cx="189851" cy="36059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chemeClr val="bg1"/>
            </a:solid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69" name="server">
              <a:extLst>
                <a:ext uri="{FF2B5EF4-FFF2-40B4-BE49-F238E27FC236}">
                  <a16:creationId xmlns:a16="http://schemas.microsoft.com/office/drawing/2014/main" id="{B7AD4B10-41A7-4A4E-87FB-1B05D7EF2680}"/>
                </a:ext>
              </a:extLst>
            </p:cNvPr>
            <p:cNvSpPr>
              <a:spLocks noChangeAspect="1" noEditPoints="1"/>
            </p:cNvSpPr>
            <p:nvPr/>
          </p:nvSpPr>
          <p:spPr bwMode="auto">
            <a:xfrm>
              <a:off x="5808339" y="3785508"/>
              <a:ext cx="189851" cy="36059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chemeClr val="bg1"/>
            </a:solid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70" name="desktop">
              <a:extLst>
                <a:ext uri="{FF2B5EF4-FFF2-40B4-BE49-F238E27FC236}">
                  <a16:creationId xmlns:a16="http://schemas.microsoft.com/office/drawing/2014/main" id="{380CE3D8-23AC-4041-A6E8-09B524470082}"/>
                </a:ext>
              </a:extLst>
            </p:cNvPr>
            <p:cNvSpPr>
              <a:spLocks noChangeAspect="1" noEditPoints="1"/>
            </p:cNvSpPr>
            <p:nvPr/>
          </p:nvSpPr>
          <p:spPr bwMode="auto">
            <a:xfrm>
              <a:off x="5813077" y="2300810"/>
              <a:ext cx="284363" cy="27972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solidFill>
              <a:schemeClr val="bg1"/>
            </a:solidFill>
            <a:ln w="952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71" name="Laptop_E770">
              <a:extLst>
                <a:ext uri="{FF2B5EF4-FFF2-40B4-BE49-F238E27FC236}">
                  <a16:creationId xmlns:a16="http://schemas.microsoft.com/office/drawing/2014/main" id="{40A9A769-DA48-407E-B544-762F7AD60320}"/>
                </a:ext>
              </a:extLst>
            </p:cNvPr>
            <p:cNvSpPr>
              <a:spLocks noChangeAspect="1" noEditPoints="1"/>
            </p:cNvSpPr>
            <p:nvPr/>
          </p:nvSpPr>
          <p:spPr bwMode="auto">
            <a:xfrm>
              <a:off x="5516850" y="2420918"/>
              <a:ext cx="285558" cy="190547"/>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chemeClr val="bg1"/>
            </a:solidFill>
            <a:ln w="952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74" name="people_12">
              <a:extLst>
                <a:ext uri="{FF2B5EF4-FFF2-40B4-BE49-F238E27FC236}">
                  <a16:creationId xmlns:a16="http://schemas.microsoft.com/office/drawing/2014/main" id="{A2E06FFF-7D5E-4865-BD7E-430D8D476525}"/>
                </a:ext>
              </a:extLst>
            </p:cNvPr>
            <p:cNvSpPr>
              <a:spLocks noChangeAspect="1" noEditPoints="1"/>
            </p:cNvSpPr>
            <p:nvPr/>
          </p:nvSpPr>
          <p:spPr bwMode="auto">
            <a:xfrm>
              <a:off x="5546484" y="2002443"/>
              <a:ext cx="328091" cy="279919"/>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solidFill>
              <a:schemeClr val="bg1"/>
            </a:solidFill>
            <a:ln w="952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5" name="Group 4">
              <a:extLst>
                <a:ext uri="{FF2B5EF4-FFF2-40B4-BE49-F238E27FC236}">
                  <a16:creationId xmlns:a16="http://schemas.microsoft.com/office/drawing/2014/main" id="{8DCC9BE0-6754-43F6-99BC-DA520EB4ECC4}"/>
                </a:ext>
              </a:extLst>
            </p:cNvPr>
            <p:cNvGrpSpPr/>
            <p:nvPr/>
          </p:nvGrpSpPr>
          <p:grpSpPr>
            <a:xfrm>
              <a:off x="6101336" y="2072348"/>
              <a:ext cx="172504" cy="199129"/>
              <a:chOff x="5907508" y="2684278"/>
              <a:chExt cx="224335" cy="258959"/>
            </a:xfrm>
          </p:grpSpPr>
          <p:sp>
            <p:nvSpPr>
              <p:cNvPr id="4" name="Rectangle 3">
                <a:extLst>
                  <a:ext uri="{FF2B5EF4-FFF2-40B4-BE49-F238E27FC236}">
                    <a16:creationId xmlns:a16="http://schemas.microsoft.com/office/drawing/2014/main" id="{EB175BFE-E486-4278-9D5B-1EED39D388F6}"/>
                  </a:ext>
                </a:extLst>
              </p:cNvPr>
              <p:cNvSpPr/>
              <p:nvPr/>
            </p:nvSpPr>
            <p:spPr bwMode="auto">
              <a:xfrm>
                <a:off x="5920940" y="2711410"/>
                <a:ext cx="201257" cy="201247"/>
              </a:xfrm>
              <a:custGeom>
                <a:avLst/>
                <a:gdLst>
                  <a:gd name="connsiteX0" fmla="*/ 0 w 166107"/>
                  <a:gd name="connsiteY0" fmla="*/ 0 h 201247"/>
                  <a:gd name="connsiteX1" fmla="*/ 166107 w 166107"/>
                  <a:gd name="connsiteY1" fmla="*/ 0 h 201247"/>
                  <a:gd name="connsiteX2" fmla="*/ 166107 w 166107"/>
                  <a:gd name="connsiteY2" fmla="*/ 201247 h 201247"/>
                  <a:gd name="connsiteX3" fmla="*/ 0 w 166107"/>
                  <a:gd name="connsiteY3" fmla="*/ 201247 h 201247"/>
                  <a:gd name="connsiteX4" fmla="*/ 0 w 166107"/>
                  <a:gd name="connsiteY4" fmla="*/ 0 h 201247"/>
                  <a:gd name="connsiteX0" fmla="*/ 0 w 167918"/>
                  <a:gd name="connsiteY0" fmla="*/ 0 h 201247"/>
                  <a:gd name="connsiteX1" fmla="*/ 166107 w 167918"/>
                  <a:gd name="connsiteY1" fmla="*/ 0 h 201247"/>
                  <a:gd name="connsiteX2" fmla="*/ 167918 w 167918"/>
                  <a:gd name="connsiteY2" fmla="*/ 57984 h 201247"/>
                  <a:gd name="connsiteX3" fmla="*/ 166107 w 167918"/>
                  <a:gd name="connsiteY3" fmla="*/ 201247 h 201247"/>
                  <a:gd name="connsiteX4" fmla="*/ 0 w 167918"/>
                  <a:gd name="connsiteY4" fmla="*/ 201247 h 201247"/>
                  <a:gd name="connsiteX5" fmla="*/ 0 w 167918"/>
                  <a:gd name="connsiteY5" fmla="*/ 0 h 201247"/>
                  <a:gd name="connsiteX0" fmla="*/ 0 w 178961"/>
                  <a:gd name="connsiteY0" fmla="*/ 0 h 201247"/>
                  <a:gd name="connsiteX1" fmla="*/ 166107 w 178961"/>
                  <a:gd name="connsiteY1" fmla="*/ 0 h 201247"/>
                  <a:gd name="connsiteX2" fmla="*/ 167918 w 178961"/>
                  <a:gd name="connsiteY2" fmla="*/ 57984 h 201247"/>
                  <a:gd name="connsiteX3" fmla="*/ 167917 w 178961"/>
                  <a:gd name="connsiteY3" fmla="*/ 79415 h 201247"/>
                  <a:gd name="connsiteX4" fmla="*/ 166107 w 178961"/>
                  <a:gd name="connsiteY4" fmla="*/ 201247 h 201247"/>
                  <a:gd name="connsiteX5" fmla="*/ 0 w 178961"/>
                  <a:gd name="connsiteY5" fmla="*/ 201247 h 201247"/>
                  <a:gd name="connsiteX6" fmla="*/ 0 w 178961"/>
                  <a:gd name="connsiteY6" fmla="*/ 0 h 201247"/>
                  <a:gd name="connsiteX0" fmla="*/ 0 w 201256"/>
                  <a:gd name="connsiteY0" fmla="*/ 0 h 201247"/>
                  <a:gd name="connsiteX1" fmla="*/ 166107 w 201256"/>
                  <a:gd name="connsiteY1" fmla="*/ 0 h 201247"/>
                  <a:gd name="connsiteX2" fmla="*/ 167918 w 201256"/>
                  <a:gd name="connsiteY2" fmla="*/ 57984 h 201247"/>
                  <a:gd name="connsiteX3" fmla="*/ 201254 w 201256"/>
                  <a:gd name="connsiteY3" fmla="*/ 96084 h 201247"/>
                  <a:gd name="connsiteX4" fmla="*/ 166107 w 201256"/>
                  <a:gd name="connsiteY4" fmla="*/ 201247 h 201247"/>
                  <a:gd name="connsiteX5" fmla="*/ 0 w 201256"/>
                  <a:gd name="connsiteY5" fmla="*/ 201247 h 201247"/>
                  <a:gd name="connsiteX6" fmla="*/ 0 w 201256"/>
                  <a:gd name="connsiteY6" fmla="*/ 0 h 201247"/>
                  <a:gd name="connsiteX0" fmla="*/ 0 w 201257"/>
                  <a:gd name="connsiteY0" fmla="*/ 0 h 201247"/>
                  <a:gd name="connsiteX1" fmla="*/ 166107 w 201257"/>
                  <a:gd name="connsiteY1" fmla="*/ 0 h 201247"/>
                  <a:gd name="connsiteX2" fmla="*/ 179824 w 201257"/>
                  <a:gd name="connsiteY2" fmla="*/ 50840 h 201247"/>
                  <a:gd name="connsiteX3" fmla="*/ 201254 w 201257"/>
                  <a:gd name="connsiteY3" fmla="*/ 96084 h 201247"/>
                  <a:gd name="connsiteX4" fmla="*/ 166107 w 201257"/>
                  <a:gd name="connsiteY4" fmla="*/ 201247 h 201247"/>
                  <a:gd name="connsiteX5" fmla="*/ 0 w 201257"/>
                  <a:gd name="connsiteY5" fmla="*/ 201247 h 201247"/>
                  <a:gd name="connsiteX6" fmla="*/ 0 w 201257"/>
                  <a:gd name="connsiteY6" fmla="*/ 0 h 201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257" h="201247">
                    <a:moveTo>
                      <a:pt x="0" y="0"/>
                    </a:moveTo>
                    <a:lnTo>
                      <a:pt x="166107" y="0"/>
                    </a:lnTo>
                    <a:cubicBezTo>
                      <a:pt x="166711" y="19328"/>
                      <a:pt x="179220" y="31512"/>
                      <a:pt x="179824" y="50840"/>
                    </a:cubicBezTo>
                    <a:cubicBezTo>
                      <a:pt x="180126" y="64076"/>
                      <a:pt x="201556" y="72207"/>
                      <a:pt x="201254" y="96084"/>
                    </a:cubicBezTo>
                    <a:cubicBezTo>
                      <a:pt x="200952" y="119961"/>
                      <a:pt x="194093" y="180942"/>
                      <a:pt x="166107" y="201247"/>
                    </a:cubicBezTo>
                    <a:lnTo>
                      <a:pt x="0" y="201247"/>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5" name="CRMArticles_EFF5" title="Icon of two documents stacked together with writing on them">
                <a:extLst>
                  <a:ext uri="{FF2B5EF4-FFF2-40B4-BE49-F238E27FC236}">
                    <a16:creationId xmlns:a16="http://schemas.microsoft.com/office/drawing/2014/main" id="{A20F57C7-CC30-4559-B04E-6903B78AC82F}"/>
                  </a:ext>
                </a:extLst>
              </p:cNvPr>
              <p:cNvSpPr>
                <a:spLocks noChangeAspect="1" noEditPoints="1"/>
              </p:cNvSpPr>
              <p:nvPr/>
            </p:nvSpPr>
            <p:spPr bwMode="auto">
              <a:xfrm>
                <a:off x="5907508" y="2684278"/>
                <a:ext cx="224335" cy="25895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solidFill>
                <a:schemeClr val="bg1"/>
              </a:solidFill>
              <a:ln w="63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FA67B4E2-DCA0-41A3-86C4-87495EA59976}"/>
                </a:ext>
              </a:extLst>
            </p:cNvPr>
            <p:cNvGrpSpPr/>
            <p:nvPr/>
          </p:nvGrpSpPr>
          <p:grpSpPr>
            <a:xfrm>
              <a:off x="5934075" y="1916197"/>
              <a:ext cx="225690" cy="159523"/>
              <a:chOff x="5899756" y="2117496"/>
              <a:chExt cx="324554" cy="229402"/>
            </a:xfrm>
          </p:grpSpPr>
          <p:sp>
            <p:nvSpPr>
              <p:cNvPr id="776" name="Database_EFC7" title="Icon of a cylinder">
                <a:extLst>
                  <a:ext uri="{FF2B5EF4-FFF2-40B4-BE49-F238E27FC236}">
                    <a16:creationId xmlns:a16="http://schemas.microsoft.com/office/drawing/2014/main" id="{BE64B87C-14C7-4184-8F8D-92211117F077}"/>
                  </a:ext>
                </a:extLst>
              </p:cNvPr>
              <p:cNvSpPr>
                <a:spLocks noChangeAspect="1" noEditPoints="1"/>
              </p:cNvSpPr>
              <p:nvPr/>
            </p:nvSpPr>
            <p:spPr bwMode="auto">
              <a:xfrm>
                <a:off x="5899756" y="2117496"/>
                <a:ext cx="176484" cy="22940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solidFill>
              <a:ln w="63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77" name="Database_EFC7" title="Icon of a cylinder">
                <a:extLst>
                  <a:ext uri="{FF2B5EF4-FFF2-40B4-BE49-F238E27FC236}">
                    <a16:creationId xmlns:a16="http://schemas.microsoft.com/office/drawing/2014/main" id="{BEAA67F5-1F9D-4EDC-8EC1-B4322D59027B}"/>
                  </a:ext>
                </a:extLst>
              </p:cNvPr>
              <p:cNvSpPr>
                <a:spLocks noChangeAspect="1" noEditPoints="1"/>
              </p:cNvSpPr>
              <p:nvPr/>
            </p:nvSpPr>
            <p:spPr bwMode="auto">
              <a:xfrm>
                <a:off x="6129013" y="2170261"/>
                <a:ext cx="95297" cy="12387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solidFill>
              <a:ln w="63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grpSp>
        <p:nvGrpSpPr>
          <p:cNvPr id="1032" name="Group 1031">
            <a:extLst>
              <a:ext uri="{FF2B5EF4-FFF2-40B4-BE49-F238E27FC236}">
                <a16:creationId xmlns:a16="http://schemas.microsoft.com/office/drawing/2014/main" id="{33FC3F44-79FA-4F55-9623-8C96247DB337}"/>
              </a:ext>
            </a:extLst>
          </p:cNvPr>
          <p:cNvGrpSpPr/>
          <p:nvPr/>
        </p:nvGrpSpPr>
        <p:grpSpPr>
          <a:xfrm>
            <a:off x="7403621" y="1860060"/>
            <a:ext cx="2681141" cy="2557480"/>
            <a:chOff x="7609152" y="1473500"/>
            <a:chExt cx="2681141" cy="4603450"/>
          </a:xfrm>
        </p:grpSpPr>
        <p:grpSp>
          <p:nvGrpSpPr>
            <p:cNvPr id="1033" name="Group 1032">
              <a:extLst>
                <a:ext uri="{FF2B5EF4-FFF2-40B4-BE49-F238E27FC236}">
                  <a16:creationId xmlns:a16="http://schemas.microsoft.com/office/drawing/2014/main" id="{D6D0CC4A-01E2-4734-8164-5D8553915E72}"/>
                </a:ext>
              </a:extLst>
            </p:cNvPr>
            <p:cNvGrpSpPr/>
            <p:nvPr/>
          </p:nvGrpSpPr>
          <p:grpSpPr>
            <a:xfrm>
              <a:off x="7609152" y="1473500"/>
              <a:ext cx="2681141" cy="4603450"/>
              <a:chOff x="7609152" y="1473500"/>
              <a:chExt cx="2681141" cy="4603450"/>
            </a:xfrm>
          </p:grpSpPr>
          <p:sp>
            <p:nvSpPr>
              <p:cNvPr id="1036" name="Rectangle 1035">
                <a:extLst>
                  <a:ext uri="{FF2B5EF4-FFF2-40B4-BE49-F238E27FC236}">
                    <a16:creationId xmlns:a16="http://schemas.microsoft.com/office/drawing/2014/main" id="{09CA51E4-2520-4EAD-B486-8D5E93EF43F4}"/>
                  </a:ext>
                </a:extLst>
              </p:cNvPr>
              <p:cNvSpPr/>
              <p:nvPr/>
            </p:nvSpPr>
            <p:spPr bwMode="auto">
              <a:xfrm>
                <a:off x="10107204" y="289773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7" name="Rectangle 1036">
                <a:extLst>
                  <a:ext uri="{FF2B5EF4-FFF2-40B4-BE49-F238E27FC236}">
                    <a16:creationId xmlns:a16="http://schemas.microsoft.com/office/drawing/2014/main" id="{DFFFB042-8A15-48A5-BA9F-027D49475CC7}"/>
                  </a:ext>
                </a:extLst>
              </p:cNvPr>
              <p:cNvSpPr/>
              <p:nvPr/>
            </p:nvSpPr>
            <p:spPr bwMode="auto">
              <a:xfrm>
                <a:off x="9552077" y="242313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8" name="Rectangle 1037">
                <a:extLst>
                  <a:ext uri="{FF2B5EF4-FFF2-40B4-BE49-F238E27FC236}">
                    <a16:creationId xmlns:a16="http://schemas.microsoft.com/office/drawing/2014/main" id="{AA18D0A8-4FF5-4C68-BC12-7921B4237249}"/>
                  </a:ext>
                </a:extLst>
              </p:cNvPr>
              <p:cNvSpPr/>
              <p:nvPr/>
            </p:nvSpPr>
            <p:spPr bwMode="auto">
              <a:xfrm>
                <a:off x="9552077"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9" name="Rectangle 1038">
                <a:extLst>
                  <a:ext uri="{FF2B5EF4-FFF2-40B4-BE49-F238E27FC236}">
                    <a16:creationId xmlns:a16="http://schemas.microsoft.com/office/drawing/2014/main" id="{1B482A07-02C2-47F0-BC13-DA872D2C1366}"/>
                  </a:ext>
                </a:extLst>
              </p:cNvPr>
              <p:cNvSpPr/>
              <p:nvPr/>
            </p:nvSpPr>
            <p:spPr bwMode="auto">
              <a:xfrm>
                <a:off x="9829636"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0" name="Rectangle 1039">
                <a:extLst>
                  <a:ext uri="{FF2B5EF4-FFF2-40B4-BE49-F238E27FC236}">
                    <a16:creationId xmlns:a16="http://schemas.microsoft.com/office/drawing/2014/main" id="{1A88B113-79D1-42D7-A08B-50D29DF2368B}"/>
                  </a:ext>
                </a:extLst>
              </p:cNvPr>
              <p:cNvSpPr/>
              <p:nvPr/>
            </p:nvSpPr>
            <p:spPr bwMode="auto">
              <a:xfrm>
                <a:off x="10107204"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1" name="Rectangle 1040">
                <a:extLst>
                  <a:ext uri="{FF2B5EF4-FFF2-40B4-BE49-F238E27FC236}">
                    <a16:creationId xmlns:a16="http://schemas.microsoft.com/office/drawing/2014/main" id="{75D9D5F2-A0A3-46BF-93F7-C99BC10110E3}"/>
                  </a:ext>
                </a:extLst>
              </p:cNvPr>
              <p:cNvSpPr/>
              <p:nvPr/>
            </p:nvSpPr>
            <p:spPr bwMode="auto">
              <a:xfrm>
                <a:off x="9552077" y="384694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2" name="Rectangle 1041">
                <a:extLst>
                  <a:ext uri="{FF2B5EF4-FFF2-40B4-BE49-F238E27FC236}">
                    <a16:creationId xmlns:a16="http://schemas.microsoft.com/office/drawing/2014/main" id="{EFF3E538-4533-4940-8D14-FBEC67141A15}"/>
                  </a:ext>
                </a:extLst>
              </p:cNvPr>
              <p:cNvSpPr/>
              <p:nvPr/>
            </p:nvSpPr>
            <p:spPr bwMode="auto">
              <a:xfrm>
                <a:off x="8996956"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3" name="Rectangle 1042">
                <a:extLst>
                  <a:ext uri="{FF2B5EF4-FFF2-40B4-BE49-F238E27FC236}">
                    <a16:creationId xmlns:a16="http://schemas.microsoft.com/office/drawing/2014/main" id="{A0EC1412-8764-4942-96F5-B6162CD583A6}"/>
                  </a:ext>
                </a:extLst>
              </p:cNvPr>
              <p:cNvSpPr/>
              <p:nvPr/>
            </p:nvSpPr>
            <p:spPr bwMode="auto">
              <a:xfrm>
                <a:off x="8996956" y="3372340"/>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4" name="Rectangle 1043">
                <a:extLst>
                  <a:ext uri="{FF2B5EF4-FFF2-40B4-BE49-F238E27FC236}">
                    <a16:creationId xmlns:a16="http://schemas.microsoft.com/office/drawing/2014/main" id="{EB9A0CB2-C9DA-4046-B7BD-B1757C3F6184}"/>
                  </a:ext>
                </a:extLst>
              </p:cNvPr>
              <p:cNvSpPr/>
              <p:nvPr/>
            </p:nvSpPr>
            <p:spPr bwMode="auto">
              <a:xfrm>
                <a:off x="8719395" y="289773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5" name="Rectangle 1044">
                <a:extLst>
                  <a:ext uri="{FF2B5EF4-FFF2-40B4-BE49-F238E27FC236}">
                    <a16:creationId xmlns:a16="http://schemas.microsoft.com/office/drawing/2014/main" id="{F5ADC5EE-0563-4E75-8853-9DCCAB4EEE40}"/>
                  </a:ext>
                </a:extLst>
              </p:cNvPr>
              <p:cNvSpPr/>
              <p:nvPr/>
            </p:nvSpPr>
            <p:spPr bwMode="auto">
              <a:xfrm>
                <a:off x="7609152"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6" name="Rectangle 1045">
                <a:extLst>
                  <a:ext uri="{FF2B5EF4-FFF2-40B4-BE49-F238E27FC236}">
                    <a16:creationId xmlns:a16="http://schemas.microsoft.com/office/drawing/2014/main" id="{C96BE48B-2E80-4B00-9C1A-E09AA213830B}"/>
                  </a:ext>
                </a:extLst>
              </p:cNvPr>
              <p:cNvSpPr/>
              <p:nvPr/>
            </p:nvSpPr>
            <p:spPr bwMode="auto">
              <a:xfrm>
                <a:off x="8164274"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7" name="Rectangle 1046">
                <a:extLst>
                  <a:ext uri="{FF2B5EF4-FFF2-40B4-BE49-F238E27FC236}">
                    <a16:creationId xmlns:a16="http://schemas.microsoft.com/office/drawing/2014/main" id="{119914CF-FA64-40A4-BE27-CE64B0A7CC8B}"/>
                  </a:ext>
                </a:extLst>
              </p:cNvPr>
              <p:cNvSpPr/>
              <p:nvPr/>
            </p:nvSpPr>
            <p:spPr bwMode="auto">
              <a:xfrm>
                <a:off x="7886712"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8" name="Rectangle 1047">
                <a:extLst>
                  <a:ext uri="{FF2B5EF4-FFF2-40B4-BE49-F238E27FC236}">
                    <a16:creationId xmlns:a16="http://schemas.microsoft.com/office/drawing/2014/main" id="{C24F5709-1226-4011-B19E-E4B169EED92A}"/>
                  </a:ext>
                </a:extLst>
              </p:cNvPr>
              <p:cNvSpPr/>
              <p:nvPr/>
            </p:nvSpPr>
            <p:spPr bwMode="auto">
              <a:xfrm>
                <a:off x="8164274" y="3372340"/>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9" name="Rectangle 1048">
                <a:extLst>
                  <a:ext uri="{FF2B5EF4-FFF2-40B4-BE49-F238E27FC236}">
                    <a16:creationId xmlns:a16="http://schemas.microsoft.com/office/drawing/2014/main" id="{40D485E8-AF21-4795-ADE8-8F2CD9E3C422}"/>
                  </a:ext>
                </a:extLst>
              </p:cNvPr>
              <p:cNvSpPr/>
              <p:nvPr/>
            </p:nvSpPr>
            <p:spPr bwMode="auto">
              <a:xfrm>
                <a:off x="7609152" y="289773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0" name="Rectangle 1049">
                <a:extLst>
                  <a:ext uri="{FF2B5EF4-FFF2-40B4-BE49-F238E27FC236}">
                    <a16:creationId xmlns:a16="http://schemas.microsoft.com/office/drawing/2014/main" id="{A31F243C-5E7A-4332-A10E-BC6DFC1F5FE1}"/>
                  </a:ext>
                </a:extLst>
              </p:cNvPr>
              <p:cNvSpPr/>
              <p:nvPr/>
            </p:nvSpPr>
            <p:spPr bwMode="auto">
              <a:xfrm>
                <a:off x="7886712" y="242313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1" name="Rectangle 1050">
                <a:extLst>
                  <a:ext uri="{FF2B5EF4-FFF2-40B4-BE49-F238E27FC236}">
                    <a16:creationId xmlns:a16="http://schemas.microsoft.com/office/drawing/2014/main" id="{A71138BC-5F2A-43A6-A617-793436E1E1D7}"/>
                  </a:ext>
                </a:extLst>
              </p:cNvPr>
              <p:cNvSpPr/>
              <p:nvPr/>
            </p:nvSpPr>
            <p:spPr bwMode="auto">
              <a:xfrm>
                <a:off x="8164274" y="242313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2" name="Rectangle 1051">
                <a:extLst>
                  <a:ext uri="{FF2B5EF4-FFF2-40B4-BE49-F238E27FC236}">
                    <a16:creationId xmlns:a16="http://schemas.microsoft.com/office/drawing/2014/main" id="{BF53D6BA-4182-4CD8-BF68-03F7ED55BA73}"/>
                  </a:ext>
                </a:extLst>
              </p:cNvPr>
              <p:cNvSpPr/>
              <p:nvPr/>
            </p:nvSpPr>
            <p:spPr bwMode="auto">
              <a:xfrm>
                <a:off x="9274516"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3" name="Rectangle 1052">
                <a:extLst>
                  <a:ext uri="{FF2B5EF4-FFF2-40B4-BE49-F238E27FC236}">
                    <a16:creationId xmlns:a16="http://schemas.microsoft.com/office/drawing/2014/main" id="{17004B4B-7C93-455D-9FAE-90F18997E99A}"/>
                  </a:ext>
                </a:extLst>
              </p:cNvPr>
              <p:cNvSpPr/>
              <p:nvPr/>
            </p:nvSpPr>
            <p:spPr bwMode="auto">
              <a:xfrm>
                <a:off x="8441834" y="242313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4" name="Rectangle 1053">
                <a:extLst>
                  <a:ext uri="{FF2B5EF4-FFF2-40B4-BE49-F238E27FC236}">
                    <a16:creationId xmlns:a16="http://schemas.microsoft.com/office/drawing/2014/main" id="{C9891047-EA05-4E48-B1C2-E89E2B3DAA11}"/>
                  </a:ext>
                </a:extLst>
              </p:cNvPr>
              <p:cNvSpPr/>
              <p:nvPr/>
            </p:nvSpPr>
            <p:spPr bwMode="auto">
              <a:xfrm>
                <a:off x="8719394" y="243069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5" name="Rectangle 1054">
                <a:extLst>
                  <a:ext uri="{FF2B5EF4-FFF2-40B4-BE49-F238E27FC236}">
                    <a16:creationId xmlns:a16="http://schemas.microsoft.com/office/drawing/2014/main" id="{A307B0A4-96C7-4E6D-B04C-4B29DA20FCF7}"/>
                  </a:ext>
                </a:extLst>
              </p:cNvPr>
              <p:cNvSpPr/>
              <p:nvPr/>
            </p:nvSpPr>
            <p:spPr bwMode="auto">
              <a:xfrm>
                <a:off x="8164264" y="1948517"/>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6" name="Rectangle 1055">
                <a:extLst>
                  <a:ext uri="{FF2B5EF4-FFF2-40B4-BE49-F238E27FC236}">
                    <a16:creationId xmlns:a16="http://schemas.microsoft.com/office/drawing/2014/main" id="{90E4A43C-AEF9-454C-95CC-64C46AAB7DD5}"/>
                  </a:ext>
                </a:extLst>
              </p:cNvPr>
              <p:cNvSpPr/>
              <p:nvPr/>
            </p:nvSpPr>
            <p:spPr bwMode="auto">
              <a:xfrm>
                <a:off x="8164272" y="147407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7" name="Rectangle 1056">
                <a:extLst>
                  <a:ext uri="{FF2B5EF4-FFF2-40B4-BE49-F238E27FC236}">
                    <a16:creationId xmlns:a16="http://schemas.microsoft.com/office/drawing/2014/main" id="{2C2A7CE2-25F1-44C5-A61D-7B62E4C4A7B4}"/>
                  </a:ext>
                </a:extLst>
              </p:cNvPr>
              <p:cNvSpPr/>
              <p:nvPr/>
            </p:nvSpPr>
            <p:spPr bwMode="auto">
              <a:xfrm>
                <a:off x="7886712"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8" name="Rectangle 1057">
                <a:extLst>
                  <a:ext uri="{FF2B5EF4-FFF2-40B4-BE49-F238E27FC236}">
                    <a16:creationId xmlns:a16="http://schemas.microsoft.com/office/drawing/2014/main" id="{BEE4A9F9-8B2C-40A2-9B93-34CE20EE41A3}"/>
                  </a:ext>
                </a:extLst>
              </p:cNvPr>
              <p:cNvSpPr/>
              <p:nvPr/>
            </p:nvSpPr>
            <p:spPr bwMode="auto">
              <a:xfrm>
                <a:off x="8441834"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9" name="Rectangle 1058">
                <a:extLst>
                  <a:ext uri="{FF2B5EF4-FFF2-40B4-BE49-F238E27FC236}">
                    <a16:creationId xmlns:a16="http://schemas.microsoft.com/office/drawing/2014/main" id="{7882F370-4673-4A18-A912-0A6C08BBD015}"/>
                  </a:ext>
                </a:extLst>
              </p:cNvPr>
              <p:cNvSpPr/>
              <p:nvPr/>
            </p:nvSpPr>
            <p:spPr bwMode="auto">
              <a:xfrm>
                <a:off x="8719395"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0" name="Rectangle 1059">
                <a:extLst>
                  <a:ext uri="{FF2B5EF4-FFF2-40B4-BE49-F238E27FC236}">
                    <a16:creationId xmlns:a16="http://schemas.microsoft.com/office/drawing/2014/main" id="{21A86F32-EDAE-4B2E-B27F-AC5CDCFEBF02}"/>
                  </a:ext>
                </a:extLst>
              </p:cNvPr>
              <p:cNvSpPr/>
              <p:nvPr/>
            </p:nvSpPr>
            <p:spPr bwMode="auto">
              <a:xfrm>
                <a:off x="8164274"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1" name="Rectangle 1060">
                <a:extLst>
                  <a:ext uri="{FF2B5EF4-FFF2-40B4-BE49-F238E27FC236}">
                    <a16:creationId xmlns:a16="http://schemas.microsoft.com/office/drawing/2014/main" id="{C897BB90-C779-4E59-992A-C65D1035DEAE}"/>
                  </a:ext>
                </a:extLst>
              </p:cNvPr>
              <p:cNvSpPr/>
              <p:nvPr/>
            </p:nvSpPr>
            <p:spPr bwMode="auto">
              <a:xfrm>
                <a:off x="8719395"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2" name="Rectangle 1061">
                <a:extLst>
                  <a:ext uri="{FF2B5EF4-FFF2-40B4-BE49-F238E27FC236}">
                    <a16:creationId xmlns:a16="http://schemas.microsoft.com/office/drawing/2014/main" id="{4133AB9C-6850-4CB8-91F0-7EB81EE9C6A8}"/>
                  </a:ext>
                </a:extLst>
              </p:cNvPr>
              <p:cNvSpPr/>
              <p:nvPr/>
            </p:nvSpPr>
            <p:spPr bwMode="auto">
              <a:xfrm>
                <a:off x="8996956"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3" name="Rectangle 1062">
                <a:extLst>
                  <a:ext uri="{FF2B5EF4-FFF2-40B4-BE49-F238E27FC236}">
                    <a16:creationId xmlns:a16="http://schemas.microsoft.com/office/drawing/2014/main" id="{5B036828-92FD-44F9-892A-9E7806B1DC59}"/>
                  </a:ext>
                </a:extLst>
              </p:cNvPr>
              <p:cNvSpPr/>
              <p:nvPr/>
            </p:nvSpPr>
            <p:spPr bwMode="auto">
              <a:xfrm>
                <a:off x="9552077"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4" name="Rectangle 1063">
                <a:extLst>
                  <a:ext uri="{FF2B5EF4-FFF2-40B4-BE49-F238E27FC236}">
                    <a16:creationId xmlns:a16="http://schemas.microsoft.com/office/drawing/2014/main" id="{F2946E30-3379-4EFF-BB2B-A92E7A9875F2}"/>
                  </a:ext>
                </a:extLst>
              </p:cNvPr>
              <p:cNvSpPr/>
              <p:nvPr/>
            </p:nvSpPr>
            <p:spPr bwMode="auto">
              <a:xfrm>
                <a:off x="8164274" y="384694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5" name="Rectangle 1064">
                <a:extLst>
                  <a:ext uri="{FF2B5EF4-FFF2-40B4-BE49-F238E27FC236}">
                    <a16:creationId xmlns:a16="http://schemas.microsoft.com/office/drawing/2014/main" id="{8F3BCDC0-96A7-42CB-8541-B8A60057518A}"/>
                  </a:ext>
                </a:extLst>
              </p:cNvPr>
              <p:cNvSpPr/>
              <p:nvPr/>
            </p:nvSpPr>
            <p:spPr bwMode="auto">
              <a:xfrm>
                <a:off x="8996956" y="384694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6" name="Rectangle 1065">
                <a:extLst>
                  <a:ext uri="{FF2B5EF4-FFF2-40B4-BE49-F238E27FC236}">
                    <a16:creationId xmlns:a16="http://schemas.microsoft.com/office/drawing/2014/main" id="{B4505367-CC65-4ECD-94C4-6FF33A3CCFE5}"/>
                  </a:ext>
                </a:extLst>
              </p:cNvPr>
              <p:cNvSpPr/>
              <p:nvPr/>
            </p:nvSpPr>
            <p:spPr bwMode="auto">
              <a:xfrm>
                <a:off x="9552077" y="3372340"/>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7" name="Rectangle 1066">
                <a:extLst>
                  <a:ext uri="{FF2B5EF4-FFF2-40B4-BE49-F238E27FC236}">
                    <a16:creationId xmlns:a16="http://schemas.microsoft.com/office/drawing/2014/main" id="{9AE8674D-0241-45B7-B0A0-4CFFEDBDE427}"/>
                  </a:ext>
                </a:extLst>
              </p:cNvPr>
              <p:cNvSpPr/>
              <p:nvPr/>
            </p:nvSpPr>
            <p:spPr bwMode="auto">
              <a:xfrm>
                <a:off x="8164274" y="289773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7" name="Rectangle 1126">
                <a:extLst>
                  <a:ext uri="{FF2B5EF4-FFF2-40B4-BE49-F238E27FC236}">
                    <a16:creationId xmlns:a16="http://schemas.microsoft.com/office/drawing/2014/main" id="{3E943C94-0928-4CA1-B5C4-4925CBAF429D}"/>
                  </a:ext>
                </a:extLst>
              </p:cNvPr>
              <p:cNvSpPr/>
              <p:nvPr/>
            </p:nvSpPr>
            <p:spPr bwMode="auto">
              <a:xfrm>
                <a:off x="7609948"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8" name="Rectangle 1127">
                <a:extLst>
                  <a:ext uri="{FF2B5EF4-FFF2-40B4-BE49-F238E27FC236}">
                    <a16:creationId xmlns:a16="http://schemas.microsoft.com/office/drawing/2014/main" id="{3524B224-D560-4C28-9343-ABCBC6C45A30}"/>
                  </a:ext>
                </a:extLst>
              </p:cNvPr>
              <p:cNvSpPr/>
              <p:nvPr/>
            </p:nvSpPr>
            <p:spPr bwMode="auto">
              <a:xfrm>
                <a:off x="7887508"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9" name="Rectangle 1128">
                <a:extLst>
                  <a:ext uri="{FF2B5EF4-FFF2-40B4-BE49-F238E27FC236}">
                    <a16:creationId xmlns:a16="http://schemas.microsoft.com/office/drawing/2014/main" id="{511BAC8A-17F9-4AE0-8DA7-94008D7F4A60}"/>
                  </a:ext>
                </a:extLst>
              </p:cNvPr>
              <p:cNvSpPr/>
              <p:nvPr/>
            </p:nvSpPr>
            <p:spPr bwMode="auto">
              <a:xfrm>
                <a:off x="8165070"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0" name="Rectangle 1129">
                <a:extLst>
                  <a:ext uri="{FF2B5EF4-FFF2-40B4-BE49-F238E27FC236}">
                    <a16:creationId xmlns:a16="http://schemas.microsoft.com/office/drawing/2014/main" id="{D4A1C1B2-4F8F-4B5A-9CB5-933F83F2450E}"/>
                  </a:ext>
                </a:extLst>
              </p:cNvPr>
              <p:cNvSpPr/>
              <p:nvPr/>
            </p:nvSpPr>
            <p:spPr bwMode="auto">
              <a:xfrm>
                <a:off x="8442630"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1" name="Rectangle 1130">
                <a:extLst>
                  <a:ext uri="{FF2B5EF4-FFF2-40B4-BE49-F238E27FC236}">
                    <a16:creationId xmlns:a16="http://schemas.microsoft.com/office/drawing/2014/main" id="{FC872084-AFA5-4409-ACF9-EEAEC7CD9055}"/>
                  </a:ext>
                </a:extLst>
              </p:cNvPr>
              <p:cNvSpPr/>
              <p:nvPr/>
            </p:nvSpPr>
            <p:spPr bwMode="auto">
              <a:xfrm>
                <a:off x="8720191"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2" name="Rectangle 1131">
                <a:extLst>
                  <a:ext uri="{FF2B5EF4-FFF2-40B4-BE49-F238E27FC236}">
                    <a16:creationId xmlns:a16="http://schemas.microsoft.com/office/drawing/2014/main" id="{88F70F54-10C6-4C1D-A8A8-A8502AD32E39}"/>
                  </a:ext>
                </a:extLst>
              </p:cNvPr>
              <p:cNvSpPr/>
              <p:nvPr/>
            </p:nvSpPr>
            <p:spPr bwMode="auto">
              <a:xfrm>
                <a:off x="8997752"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3" name="Rectangle 1132">
                <a:extLst>
                  <a:ext uri="{FF2B5EF4-FFF2-40B4-BE49-F238E27FC236}">
                    <a16:creationId xmlns:a16="http://schemas.microsoft.com/office/drawing/2014/main" id="{E1C9874D-D533-4554-9E55-20AEF4A40C42}"/>
                  </a:ext>
                </a:extLst>
              </p:cNvPr>
              <p:cNvSpPr/>
              <p:nvPr/>
            </p:nvSpPr>
            <p:spPr bwMode="auto">
              <a:xfrm>
                <a:off x="9275312"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4" name="Rectangle 1133">
                <a:extLst>
                  <a:ext uri="{FF2B5EF4-FFF2-40B4-BE49-F238E27FC236}">
                    <a16:creationId xmlns:a16="http://schemas.microsoft.com/office/drawing/2014/main" id="{82935A6C-8933-411B-8288-77C07889C63B}"/>
                  </a:ext>
                </a:extLst>
              </p:cNvPr>
              <p:cNvSpPr/>
              <p:nvPr/>
            </p:nvSpPr>
            <p:spPr bwMode="auto">
              <a:xfrm>
                <a:off x="9552873"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5" name="Rectangle 1134">
                <a:extLst>
                  <a:ext uri="{FF2B5EF4-FFF2-40B4-BE49-F238E27FC236}">
                    <a16:creationId xmlns:a16="http://schemas.microsoft.com/office/drawing/2014/main" id="{3D6EB947-5696-4B6C-A42E-18C6C8E97A49}"/>
                  </a:ext>
                </a:extLst>
              </p:cNvPr>
              <p:cNvSpPr/>
              <p:nvPr/>
            </p:nvSpPr>
            <p:spPr bwMode="auto">
              <a:xfrm>
                <a:off x="9830432"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6" name="Rectangle 1135">
                <a:extLst>
                  <a:ext uri="{FF2B5EF4-FFF2-40B4-BE49-F238E27FC236}">
                    <a16:creationId xmlns:a16="http://schemas.microsoft.com/office/drawing/2014/main" id="{E7389B14-0AA9-4063-A5F3-777344934DDB}"/>
                  </a:ext>
                </a:extLst>
              </p:cNvPr>
              <p:cNvSpPr/>
              <p:nvPr/>
            </p:nvSpPr>
            <p:spPr bwMode="auto">
              <a:xfrm>
                <a:off x="10108000"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7" name="Rectangle 1136">
                <a:extLst>
                  <a:ext uri="{FF2B5EF4-FFF2-40B4-BE49-F238E27FC236}">
                    <a16:creationId xmlns:a16="http://schemas.microsoft.com/office/drawing/2014/main" id="{7D1E851F-FE0C-48C2-BE8B-449087C6EA5C}"/>
                  </a:ext>
                </a:extLst>
              </p:cNvPr>
              <p:cNvSpPr/>
              <p:nvPr/>
            </p:nvSpPr>
            <p:spPr bwMode="auto">
              <a:xfrm>
                <a:off x="7609948"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8" name="Rectangle 1137">
                <a:extLst>
                  <a:ext uri="{FF2B5EF4-FFF2-40B4-BE49-F238E27FC236}">
                    <a16:creationId xmlns:a16="http://schemas.microsoft.com/office/drawing/2014/main" id="{9142DC47-A0E7-45B5-AB1E-6C02DD915FA4}"/>
                  </a:ext>
                </a:extLst>
              </p:cNvPr>
              <p:cNvSpPr/>
              <p:nvPr/>
            </p:nvSpPr>
            <p:spPr bwMode="auto">
              <a:xfrm>
                <a:off x="7887508"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9" name="Rectangle 1138">
                <a:extLst>
                  <a:ext uri="{FF2B5EF4-FFF2-40B4-BE49-F238E27FC236}">
                    <a16:creationId xmlns:a16="http://schemas.microsoft.com/office/drawing/2014/main" id="{9E2972A3-4386-484E-99B4-FDE8C8AF45E1}"/>
                  </a:ext>
                </a:extLst>
              </p:cNvPr>
              <p:cNvSpPr/>
              <p:nvPr/>
            </p:nvSpPr>
            <p:spPr bwMode="auto">
              <a:xfrm>
                <a:off x="8165070"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0" name="Rectangle 1139">
                <a:extLst>
                  <a:ext uri="{FF2B5EF4-FFF2-40B4-BE49-F238E27FC236}">
                    <a16:creationId xmlns:a16="http://schemas.microsoft.com/office/drawing/2014/main" id="{66371927-7504-4748-AAA1-3812D2EE246B}"/>
                  </a:ext>
                </a:extLst>
              </p:cNvPr>
              <p:cNvSpPr/>
              <p:nvPr/>
            </p:nvSpPr>
            <p:spPr bwMode="auto">
              <a:xfrm>
                <a:off x="8442630"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1" name="Rectangle 1140">
                <a:extLst>
                  <a:ext uri="{FF2B5EF4-FFF2-40B4-BE49-F238E27FC236}">
                    <a16:creationId xmlns:a16="http://schemas.microsoft.com/office/drawing/2014/main" id="{0FA30E18-6333-484A-BF5F-95F910E96B5C}"/>
                  </a:ext>
                </a:extLst>
              </p:cNvPr>
              <p:cNvSpPr/>
              <p:nvPr/>
            </p:nvSpPr>
            <p:spPr bwMode="auto">
              <a:xfrm>
                <a:off x="8720191"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2" name="Rectangle 1141">
                <a:extLst>
                  <a:ext uri="{FF2B5EF4-FFF2-40B4-BE49-F238E27FC236}">
                    <a16:creationId xmlns:a16="http://schemas.microsoft.com/office/drawing/2014/main" id="{82A9FAEE-B894-4917-9839-694AB17B3C4B}"/>
                  </a:ext>
                </a:extLst>
              </p:cNvPr>
              <p:cNvSpPr/>
              <p:nvPr/>
            </p:nvSpPr>
            <p:spPr bwMode="auto">
              <a:xfrm>
                <a:off x="8997752"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3" name="Rectangle 1142">
                <a:extLst>
                  <a:ext uri="{FF2B5EF4-FFF2-40B4-BE49-F238E27FC236}">
                    <a16:creationId xmlns:a16="http://schemas.microsoft.com/office/drawing/2014/main" id="{D99785A7-F5B0-4913-9E4F-C67E95EC7A5C}"/>
                  </a:ext>
                </a:extLst>
              </p:cNvPr>
              <p:cNvSpPr/>
              <p:nvPr/>
            </p:nvSpPr>
            <p:spPr bwMode="auto">
              <a:xfrm>
                <a:off x="9275312"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4" name="Rectangle 1143">
                <a:extLst>
                  <a:ext uri="{FF2B5EF4-FFF2-40B4-BE49-F238E27FC236}">
                    <a16:creationId xmlns:a16="http://schemas.microsoft.com/office/drawing/2014/main" id="{75388206-8AB5-464F-9857-BCFF7B6341B0}"/>
                  </a:ext>
                </a:extLst>
              </p:cNvPr>
              <p:cNvSpPr/>
              <p:nvPr/>
            </p:nvSpPr>
            <p:spPr bwMode="auto">
              <a:xfrm>
                <a:off x="9552873"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5" name="Rectangle 1144">
                <a:extLst>
                  <a:ext uri="{FF2B5EF4-FFF2-40B4-BE49-F238E27FC236}">
                    <a16:creationId xmlns:a16="http://schemas.microsoft.com/office/drawing/2014/main" id="{C49A6768-0225-4753-9EA4-2F5F8F8C341B}"/>
                  </a:ext>
                </a:extLst>
              </p:cNvPr>
              <p:cNvSpPr/>
              <p:nvPr/>
            </p:nvSpPr>
            <p:spPr bwMode="auto">
              <a:xfrm>
                <a:off x="9830432"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6" name="Rectangle 1145">
                <a:extLst>
                  <a:ext uri="{FF2B5EF4-FFF2-40B4-BE49-F238E27FC236}">
                    <a16:creationId xmlns:a16="http://schemas.microsoft.com/office/drawing/2014/main" id="{980D8AAE-353E-4828-9557-8A2850933BC5}"/>
                  </a:ext>
                </a:extLst>
              </p:cNvPr>
              <p:cNvSpPr/>
              <p:nvPr/>
            </p:nvSpPr>
            <p:spPr bwMode="auto">
              <a:xfrm>
                <a:off x="10108000"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7" name="Rectangle 1146">
                <a:extLst>
                  <a:ext uri="{FF2B5EF4-FFF2-40B4-BE49-F238E27FC236}">
                    <a16:creationId xmlns:a16="http://schemas.microsoft.com/office/drawing/2014/main" id="{DE26E811-3149-4E78-AE0A-505318BA7B85}"/>
                  </a:ext>
                </a:extLst>
              </p:cNvPr>
              <p:cNvSpPr/>
              <p:nvPr/>
            </p:nvSpPr>
            <p:spPr bwMode="auto">
              <a:xfrm>
                <a:off x="7609948"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8" name="Rectangle 1147">
                <a:extLst>
                  <a:ext uri="{FF2B5EF4-FFF2-40B4-BE49-F238E27FC236}">
                    <a16:creationId xmlns:a16="http://schemas.microsoft.com/office/drawing/2014/main" id="{CA06AF67-9694-4C97-989B-898149F6771B}"/>
                  </a:ext>
                </a:extLst>
              </p:cNvPr>
              <p:cNvSpPr/>
              <p:nvPr/>
            </p:nvSpPr>
            <p:spPr bwMode="auto">
              <a:xfrm>
                <a:off x="9275312"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9" name="Rectangle 1148">
                <a:extLst>
                  <a:ext uri="{FF2B5EF4-FFF2-40B4-BE49-F238E27FC236}">
                    <a16:creationId xmlns:a16="http://schemas.microsoft.com/office/drawing/2014/main" id="{E8858E56-6B26-4B7E-8634-1136C07B1A4D}"/>
                  </a:ext>
                </a:extLst>
              </p:cNvPr>
              <p:cNvSpPr/>
              <p:nvPr/>
            </p:nvSpPr>
            <p:spPr bwMode="auto">
              <a:xfrm>
                <a:off x="9830432"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0" name="Rectangle 1149">
                <a:extLst>
                  <a:ext uri="{FF2B5EF4-FFF2-40B4-BE49-F238E27FC236}">
                    <a16:creationId xmlns:a16="http://schemas.microsoft.com/office/drawing/2014/main" id="{9DB23C1D-C8BA-4996-A353-283336D7AD0A}"/>
                  </a:ext>
                </a:extLst>
              </p:cNvPr>
              <p:cNvSpPr/>
              <p:nvPr/>
            </p:nvSpPr>
            <p:spPr bwMode="auto">
              <a:xfrm>
                <a:off x="10108000"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1" name="Rectangle 1150">
                <a:extLst>
                  <a:ext uri="{FF2B5EF4-FFF2-40B4-BE49-F238E27FC236}">
                    <a16:creationId xmlns:a16="http://schemas.microsoft.com/office/drawing/2014/main" id="{6864D0B6-04CD-4593-A1FF-597158DE62ED}"/>
                  </a:ext>
                </a:extLst>
              </p:cNvPr>
              <p:cNvSpPr/>
              <p:nvPr/>
            </p:nvSpPr>
            <p:spPr bwMode="auto">
              <a:xfrm>
                <a:off x="7609948"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2" name="Rectangle 1151">
                <a:extLst>
                  <a:ext uri="{FF2B5EF4-FFF2-40B4-BE49-F238E27FC236}">
                    <a16:creationId xmlns:a16="http://schemas.microsoft.com/office/drawing/2014/main" id="{6059E0CF-B518-49A5-9707-E188493851B1}"/>
                  </a:ext>
                </a:extLst>
              </p:cNvPr>
              <p:cNvSpPr/>
              <p:nvPr/>
            </p:nvSpPr>
            <p:spPr bwMode="auto">
              <a:xfrm>
                <a:off x="7887508"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3" name="Rectangle 1152">
                <a:extLst>
                  <a:ext uri="{FF2B5EF4-FFF2-40B4-BE49-F238E27FC236}">
                    <a16:creationId xmlns:a16="http://schemas.microsoft.com/office/drawing/2014/main" id="{7242ABB3-36EC-4FFB-996B-98265C38E0A0}"/>
                  </a:ext>
                </a:extLst>
              </p:cNvPr>
              <p:cNvSpPr/>
              <p:nvPr/>
            </p:nvSpPr>
            <p:spPr bwMode="auto">
              <a:xfrm>
                <a:off x="8442630" y="384652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4" name="Rectangle 1153">
                <a:extLst>
                  <a:ext uri="{FF2B5EF4-FFF2-40B4-BE49-F238E27FC236}">
                    <a16:creationId xmlns:a16="http://schemas.microsoft.com/office/drawing/2014/main" id="{9288A409-D920-4BD1-B81A-B1AD8D38FD26}"/>
                  </a:ext>
                </a:extLst>
              </p:cNvPr>
              <p:cNvSpPr/>
              <p:nvPr/>
            </p:nvSpPr>
            <p:spPr bwMode="auto">
              <a:xfrm>
                <a:off x="8720191"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5" name="Rectangle 1154">
                <a:extLst>
                  <a:ext uri="{FF2B5EF4-FFF2-40B4-BE49-F238E27FC236}">
                    <a16:creationId xmlns:a16="http://schemas.microsoft.com/office/drawing/2014/main" id="{ED4363A2-933D-41CB-8EF2-F2A42B163C54}"/>
                  </a:ext>
                </a:extLst>
              </p:cNvPr>
              <p:cNvSpPr/>
              <p:nvPr/>
            </p:nvSpPr>
            <p:spPr bwMode="auto">
              <a:xfrm>
                <a:off x="9275312"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6" name="Rectangle 1155">
                <a:extLst>
                  <a:ext uri="{FF2B5EF4-FFF2-40B4-BE49-F238E27FC236}">
                    <a16:creationId xmlns:a16="http://schemas.microsoft.com/office/drawing/2014/main" id="{2F828760-6F74-48EC-B0FA-633F3EE401BB}"/>
                  </a:ext>
                </a:extLst>
              </p:cNvPr>
              <p:cNvSpPr/>
              <p:nvPr/>
            </p:nvSpPr>
            <p:spPr bwMode="auto">
              <a:xfrm>
                <a:off x="9830432"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7" name="Rectangle 1156">
                <a:extLst>
                  <a:ext uri="{FF2B5EF4-FFF2-40B4-BE49-F238E27FC236}">
                    <a16:creationId xmlns:a16="http://schemas.microsoft.com/office/drawing/2014/main" id="{323CB80B-A008-4810-82C3-72A296DDE35C}"/>
                  </a:ext>
                </a:extLst>
              </p:cNvPr>
              <p:cNvSpPr/>
              <p:nvPr/>
            </p:nvSpPr>
            <p:spPr bwMode="auto">
              <a:xfrm>
                <a:off x="10108000"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8" name="Rectangle 1157">
                <a:extLst>
                  <a:ext uri="{FF2B5EF4-FFF2-40B4-BE49-F238E27FC236}">
                    <a16:creationId xmlns:a16="http://schemas.microsoft.com/office/drawing/2014/main" id="{B95026E7-1EF9-4CD3-AAF0-0F8B748BE0D3}"/>
                  </a:ext>
                </a:extLst>
              </p:cNvPr>
              <p:cNvSpPr/>
              <p:nvPr/>
            </p:nvSpPr>
            <p:spPr bwMode="auto">
              <a:xfrm>
                <a:off x="7609948"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9" name="Rectangle 1158">
                <a:extLst>
                  <a:ext uri="{FF2B5EF4-FFF2-40B4-BE49-F238E27FC236}">
                    <a16:creationId xmlns:a16="http://schemas.microsoft.com/office/drawing/2014/main" id="{5B022A6D-FBFE-4446-AA13-F42947F50CF6}"/>
                  </a:ext>
                </a:extLst>
              </p:cNvPr>
              <p:cNvSpPr/>
              <p:nvPr/>
            </p:nvSpPr>
            <p:spPr bwMode="auto">
              <a:xfrm>
                <a:off x="7887508"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0" name="Rectangle 1159">
                <a:extLst>
                  <a:ext uri="{FF2B5EF4-FFF2-40B4-BE49-F238E27FC236}">
                    <a16:creationId xmlns:a16="http://schemas.microsoft.com/office/drawing/2014/main" id="{CF9F1EDF-80A4-4F8F-8C5A-CFCA2DBF7378}"/>
                  </a:ext>
                </a:extLst>
              </p:cNvPr>
              <p:cNvSpPr/>
              <p:nvPr/>
            </p:nvSpPr>
            <p:spPr bwMode="auto">
              <a:xfrm>
                <a:off x="8442630"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1" name="Rectangle 1160">
                <a:extLst>
                  <a:ext uri="{FF2B5EF4-FFF2-40B4-BE49-F238E27FC236}">
                    <a16:creationId xmlns:a16="http://schemas.microsoft.com/office/drawing/2014/main" id="{3D183AB1-B036-4D0D-82ED-8B56DFF025F5}"/>
                  </a:ext>
                </a:extLst>
              </p:cNvPr>
              <p:cNvSpPr/>
              <p:nvPr/>
            </p:nvSpPr>
            <p:spPr bwMode="auto">
              <a:xfrm>
                <a:off x="8720191"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2" name="Rectangle 1161">
                <a:extLst>
                  <a:ext uri="{FF2B5EF4-FFF2-40B4-BE49-F238E27FC236}">
                    <a16:creationId xmlns:a16="http://schemas.microsoft.com/office/drawing/2014/main" id="{D738CDFD-8B4B-403B-A118-1557119E07B2}"/>
                  </a:ext>
                </a:extLst>
              </p:cNvPr>
              <p:cNvSpPr/>
              <p:nvPr/>
            </p:nvSpPr>
            <p:spPr bwMode="auto">
              <a:xfrm>
                <a:off x="9275312"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3" name="Rectangle 1162">
                <a:extLst>
                  <a:ext uri="{FF2B5EF4-FFF2-40B4-BE49-F238E27FC236}">
                    <a16:creationId xmlns:a16="http://schemas.microsoft.com/office/drawing/2014/main" id="{FE68C469-DA8D-4C96-872B-A2A3745907E0}"/>
                  </a:ext>
                </a:extLst>
              </p:cNvPr>
              <p:cNvSpPr/>
              <p:nvPr/>
            </p:nvSpPr>
            <p:spPr bwMode="auto">
              <a:xfrm>
                <a:off x="9830432"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4" name="Rectangle 1163">
                <a:extLst>
                  <a:ext uri="{FF2B5EF4-FFF2-40B4-BE49-F238E27FC236}">
                    <a16:creationId xmlns:a16="http://schemas.microsoft.com/office/drawing/2014/main" id="{30121750-8D93-430E-8B99-F76DBD6D2DC8}"/>
                  </a:ext>
                </a:extLst>
              </p:cNvPr>
              <p:cNvSpPr/>
              <p:nvPr/>
            </p:nvSpPr>
            <p:spPr bwMode="auto">
              <a:xfrm>
                <a:off x="10108000"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5" name="Rectangle 1164">
                <a:extLst>
                  <a:ext uri="{FF2B5EF4-FFF2-40B4-BE49-F238E27FC236}">
                    <a16:creationId xmlns:a16="http://schemas.microsoft.com/office/drawing/2014/main" id="{4AF05999-B859-45A6-8204-F0617C02D028}"/>
                  </a:ext>
                </a:extLst>
              </p:cNvPr>
              <p:cNvSpPr/>
              <p:nvPr/>
            </p:nvSpPr>
            <p:spPr bwMode="auto">
              <a:xfrm>
                <a:off x="7887508"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6" name="Rectangle 1165">
                <a:extLst>
                  <a:ext uri="{FF2B5EF4-FFF2-40B4-BE49-F238E27FC236}">
                    <a16:creationId xmlns:a16="http://schemas.microsoft.com/office/drawing/2014/main" id="{E3959EA7-D83B-494D-9A57-92CF3C1D3A33}"/>
                  </a:ext>
                </a:extLst>
              </p:cNvPr>
              <p:cNvSpPr/>
              <p:nvPr/>
            </p:nvSpPr>
            <p:spPr bwMode="auto">
              <a:xfrm>
                <a:off x="8442630"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7" name="Rectangle 1166">
                <a:extLst>
                  <a:ext uri="{FF2B5EF4-FFF2-40B4-BE49-F238E27FC236}">
                    <a16:creationId xmlns:a16="http://schemas.microsoft.com/office/drawing/2014/main" id="{4E30F601-D624-4490-9169-99BC0B1499C0}"/>
                  </a:ext>
                </a:extLst>
              </p:cNvPr>
              <p:cNvSpPr/>
              <p:nvPr/>
            </p:nvSpPr>
            <p:spPr bwMode="auto">
              <a:xfrm>
                <a:off x="8997752"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8" name="Rectangle 1167">
                <a:extLst>
                  <a:ext uri="{FF2B5EF4-FFF2-40B4-BE49-F238E27FC236}">
                    <a16:creationId xmlns:a16="http://schemas.microsoft.com/office/drawing/2014/main" id="{15A09EDA-A70A-4757-850A-2CFFA25BECA9}"/>
                  </a:ext>
                </a:extLst>
              </p:cNvPr>
              <p:cNvSpPr/>
              <p:nvPr/>
            </p:nvSpPr>
            <p:spPr bwMode="auto">
              <a:xfrm>
                <a:off x="9275312"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9" name="Rectangle 1168">
                <a:extLst>
                  <a:ext uri="{FF2B5EF4-FFF2-40B4-BE49-F238E27FC236}">
                    <a16:creationId xmlns:a16="http://schemas.microsoft.com/office/drawing/2014/main" id="{0C016285-0BDC-4B3C-A8A5-F656E2215C6F}"/>
                  </a:ext>
                </a:extLst>
              </p:cNvPr>
              <p:cNvSpPr/>
              <p:nvPr/>
            </p:nvSpPr>
            <p:spPr bwMode="auto">
              <a:xfrm>
                <a:off x="9552873"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0" name="Rectangle 1169">
                <a:extLst>
                  <a:ext uri="{FF2B5EF4-FFF2-40B4-BE49-F238E27FC236}">
                    <a16:creationId xmlns:a16="http://schemas.microsoft.com/office/drawing/2014/main" id="{491BAAC7-906E-4DA1-AE51-37B83D5300EC}"/>
                  </a:ext>
                </a:extLst>
              </p:cNvPr>
              <p:cNvSpPr/>
              <p:nvPr/>
            </p:nvSpPr>
            <p:spPr bwMode="auto">
              <a:xfrm>
                <a:off x="9830432"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1" name="Rectangle 1170">
                <a:extLst>
                  <a:ext uri="{FF2B5EF4-FFF2-40B4-BE49-F238E27FC236}">
                    <a16:creationId xmlns:a16="http://schemas.microsoft.com/office/drawing/2014/main" id="{EC59CDD9-EF7A-4ED7-93D7-A3C71DD988E2}"/>
                  </a:ext>
                </a:extLst>
              </p:cNvPr>
              <p:cNvSpPr/>
              <p:nvPr/>
            </p:nvSpPr>
            <p:spPr bwMode="auto">
              <a:xfrm>
                <a:off x="7609948"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2" name="Rectangle 1171">
                <a:extLst>
                  <a:ext uri="{FF2B5EF4-FFF2-40B4-BE49-F238E27FC236}">
                    <a16:creationId xmlns:a16="http://schemas.microsoft.com/office/drawing/2014/main" id="{66AE3782-D016-4F6E-ACCE-08B7C16C2CCD}"/>
                  </a:ext>
                </a:extLst>
              </p:cNvPr>
              <p:cNvSpPr/>
              <p:nvPr/>
            </p:nvSpPr>
            <p:spPr bwMode="auto">
              <a:xfrm>
                <a:off x="8997752"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3" name="Rectangle 1172">
                <a:extLst>
                  <a:ext uri="{FF2B5EF4-FFF2-40B4-BE49-F238E27FC236}">
                    <a16:creationId xmlns:a16="http://schemas.microsoft.com/office/drawing/2014/main" id="{7B6FC555-D014-4292-A4FB-A0420E513916}"/>
                  </a:ext>
                </a:extLst>
              </p:cNvPr>
              <p:cNvSpPr/>
              <p:nvPr/>
            </p:nvSpPr>
            <p:spPr bwMode="auto">
              <a:xfrm>
                <a:off x="9275312"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4" name="Rectangle 1173">
                <a:extLst>
                  <a:ext uri="{FF2B5EF4-FFF2-40B4-BE49-F238E27FC236}">
                    <a16:creationId xmlns:a16="http://schemas.microsoft.com/office/drawing/2014/main" id="{B9925B67-D4FA-486F-847B-E911262255E4}"/>
                  </a:ext>
                </a:extLst>
              </p:cNvPr>
              <p:cNvSpPr/>
              <p:nvPr/>
            </p:nvSpPr>
            <p:spPr bwMode="auto">
              <a:xfrm>
                <a:off x="9830432"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5" name="Rectangle 1174">
                <a:extLst>
                  <a:ext uri="{FF2B5EF4-FFF2-40B4-BE49-F238E27FC236}">
                    <a16:creationId xmlns:a16="http://schemas.microsoft.com/office/drawing/2014/main" id="{F06F55C2-E140-4D88-B2F7-6F1EB6F634BF}"/>
                  </a:ext>
                </a:extLst>
              </p:cNvPr>
              <p:cNvSpPr/>
              <p:nvPr/>
            </p:nvSpPr>
            <p:spPr bwMode="auto">
              <a:xfrm>
                <a:off x="10108000"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6" name="Rectangle 1175">
                <a:extLst>
                  <a:ext uri="{FF2B5EF4-FFF2-40B4-BE49-F238E27FC236}">
                    <a16:creationId xmlns:a16="http://schemas.microsoft.com/office/drawing/2014/main" id="{BCC635B4-BAF0-40B0-8C1F-1BF3B788EC04}"/>
                  </a:ext>
                </a:extLst>
              </p:cNvPr>
              <p:cNvSpPr/>
              <p:nvPr/>
            </p:nvSpPr>
            <p:spPr bwMode="auto">
              <a:xfrm>
                <a:off x="7609947"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7" name="Rectangle 1176">
                <a:extLst>
                  <a:ext uri="{FF2B5EF4-FFF2-40B4-BE49-F238E27FC236}">
                    <a16:creationId xmlns:a16="http://schemas.microsoft.com/office/drawing/2014/main" id="{3B54E34E-BAF5-48AF-A975-DA765ACA1579}"/>
                  </a:ext>
                </a:extLst>
              </p:cNvPr>
              <p:cNvSpPr/>
              <p:nvPr/>
            </p:nvSpPr>
            <p:spPr bwMode="auto">
              <a:xfrm>
                <a:off x="7887508"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8" name="Rectangle 1177">
                <a:extLst>
                  <a:ext uri="{FF2B5EF4-FFF2-40B4-BE49-F238E27FC236}">
                    <a16:creationId xmlns:a16="http://schemas.microsoft.com/office/drawing/2014/main" id="{46412613-784E-431E-867D-9D59876C0FA6}"/>
                  </a:ext>
                </a:extLst>
              </p:cNvPr>
              <p:cNvSpPr/>
              <p:nvPr/>
            </p:nvSpPr>
            <p:spPr bwMode="auto">
              <a:xfrm>
                <a:off x="8442629"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9" name="Rectangle 1178">
                <a:extLst>
                  <a:ext uri="{FF2B5EF4-FFF2-40B4-BE49-F238E27FC236}">
                    <a16:creationId xmlns:a16="http://schemas.microsoft.com/office/drawing/2014/main" id="{BA6AEB2D-AB65-4EF3-BB1E-6D0D82B51FD2}"/>
                  </a:ext>
                </a:extLst>
              </p:cNvPr>
              <p:cNvSpPr/>
              <p:nvPr/>
            </p:nvSpPr>
            <p:spPr bwMode="auto">
              <a:xfrm>
                <a:off x="8997750"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0" name="Rectangle 1179">
                <a:extLst>
                  <a:ext uri="{FF2B5EF4-FFF2-40B4-BE49-F238E27FC236}">
                    <a16:creationId xmlns:a16="http://schemas.microsoft.com/office/drawing/2014/main" id="{C029EA5C-9A63-4F2B-9301-81B74AE883F9}"/>
                  </a:ext>
                </a:extLst>
              </p:cNvPr>
              <p:cNvSpPr/>
              <p:nvPr/>
            </p:nvSpPr>
            <p:spPr bwMode="auto">
              <a:xfrm>
                <a:off x="9275311"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1" name="Rectangle 1180">
                <a:extLst>
                  <a:ext uri="{FF2B5EF4-FFF2-40B4-BE49-F238E27FC236}">
                    <a16:creationId xmlns:a16="http://schemas.microsoft.com/office/drawing/2014/main" id="{7570BE8B-89BC-482E-923C-3D5CC12AF237}"/>
                  </a:ext>
                </a:extLst>
              </p:cNvPr>
              <p:cNvSpPr/>
              <p:nvPr/>
            </p:nvSpPr>
            <p:spPr bwMode="auto">
              <a:xfrm>
                <a:off x="9552872"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2" name="Rectangle 1181">
                <a:extLst>
                  <a:ext uri="{FF2B5EF4-FFF2-40B4-BE49-F238E27FC236}">
                    <a16:creationId xmlns:a16="http://schemas.microsoft.com/office/drawing/2014/main" id="{B44B604C-B707-431D-865A-8B873BBBC4F6}"/>
                  </a:ext>
                </a:extLst>
              </p:cNvPr>
              <p:cNvSpPr/>
              <p:nvPr/>
            </p:nvSpPr>
            <p:spPr bwMode="auto">
              <a:xfrm>
                <a:off x="9830431"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3" name="Rectangle 1182">
                <a:extLst>
                  <a:ext uri="{FF2B5EF4-FFF2-40B4-BE49-F238E27FC236}">
                    <a16:creationId xmlns:a16="http://schemas.microsoft.com/office/drawing/2014/main" id="{60EF6E8F-6DC3-4A52-9545-8BFCB83F63B1}"/>
                  </a:ext>
                </a:extLst>
              </p:cNvPr>
              <p:cNvSpPr/>
              <p:nvPr/>
            </p:nvSpPr>
            <p:spPr bwMode="auto">
              <a:xfrm>
                <a:off x="10108000" y="1948105"/>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4" name="Rectangle 1183">
                <a:extLst>
                  <a:ext uri="{FF2B5EF4-FFF2-40B4-BE49-F238E27FC236}">
                    <a16:creationId xmlns:a16="http://schemas.microsoft.com/office/drawing/2014/main" id="{E1B06714-9BA6-4437-83A6-785B3FDD6FAF}"/>
                  </a:ext>
                </a:extLst>
              </p:cNvPr>
              <p:cNvSpPr/>
              <p:nvPr/>
            </p:nvSpPr>
            <p:spPr bwMode="auto">
              <a:xfrm>
                <a:off x="7609947"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5" name="Rectangle 1184">
                <a:extLst>
                  <a:ext uri="{FF2B5EF4-FFF2-40B4-BE49-F238E27FC236}">
                    <a16:creationId xmlns:a16="http://schemas.microsoft.com/office/drawing/2014/main" id="{A3F8F3B7-E1AB-4957-B9E1-14BDBA6A403F}"/>
                  </a:ext>
                </a:extLst>
              </p:cNvPr>
              <p:cNvSpPr/>
              <p:nvPr/>
            </p:nvSpPr>
            <p:spPr bwMode="auto">
              <a:xfrm>
                <a:off x="8442629"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6" name="Rectangle 1185">
                <a:extLst>
                  <a:ext uri="{FF2B5EF4-FFF2-40B4-BE49-F238E27FC236}">
                    <a16:creationId xmlns:a16="http://schemas.microsoft.com/office/drawing/2014/main" id="{DAACD560-B040-40AB-B0F9-6D4872593252}"/>
                  </a:ext>
                </a:extLst>
              </p:cNvPr>
              <p:cNvSpPr/>
              <p:nvPr/>
            </p:nvSpPr>
            <p:spPr bwMode="auto">
              <a:xfrm>
                <a:off x="8720190"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7" name="Rectangle 1186">
                <a:extLst>
                  <a:ext uri="{FF2B5EF4-FFF2-40B4-BE49-F238E27FC236}">
                    <a16:creationId xmlns:a16="http://schemas.microsoft.com/office/drawing/2014/main" id="{7F9593FF-EE00-47C2-A8F9-946857BD4DAD}"/>
                  </a:ext>
                </a:extLst>
              </p:cNvPr>
              <p:cNvSpPr/>
              <p:nvPr/>
            </p:nvSpPr>
            <p:spPr bwMode="auto">
              <a:xfrm>
                <a:off x="8997750"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8" name="Rectangle 1187">
                <a:extLst>
                  <a:ext uri="{FF2B5EF4-FFF2-40B4-BE49-F238E27FC236}">
                    <a16:creationId xmlns:a16="http://schemas.microsoft.com/office/drawing/2014/main" id="{E0647C60-0051-4E46-AB7D-1C2BD395A15D}"/>
                  </a:ext>
                </a:extLst>
              </p:cNvPr>
              <p:cNvSpPr/>
              <p:nvPr/>
            </p:nvSpPr>
            <p:spPr bwMode="auto">
              <a:xfrm>
                <a:off x="9275311"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9" name="Rectangle 1188">
                <a:extLst>
                  <a:ext uri="{FF2B5EF4-FFF2-40B4-BE49-F238E27FC236}">
                    <a16:creationId xmlns:a16="http://schemas.microsoft.com/office/drawing/2014/main" id="{1EC7D9FB-6A7E-4596-A3EB-135ED6BCC19A}"/>
                  </a:ext>
                </a:extLst>
              </p:cNvPr>
              <p:cNvSpPr/>
              <p:nvPr/>
            </p:nvSpPr>
            <p:spPr bwMode="auto">
              <a:xfrm>
                <a:off x="9552872"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0" name="Rectangle 1189">
                <a:extLst>
                  <a:ext uri="{FF2B5EF4-FFF2-40B4-BE49-F238E27FC236}">
                    <a16:creationId xmlns:a16="http://schemas.microsoft.com/office/drawing/2014/main" id="{454DE83C-9538-4A8C-8E90-FAEBD47302DE}"/>
                  </a:ext>
                </a:extLst>
              </p:cNvPr>
              <p:cNvSpPr/>
              <p:nvPr/>
            </p:nvSpPr>
            <p:spPr bwMode="auto">
              <a:xfrm>
                <a:off x="9830431"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1" name="Rectangle 1190">
                <a:extLst>
                  <a:ext uri="{FF2B5EF4-FFF2-40B4-BE49-F238E27FC236}">
                    <a16:creationId xmlns:a16="http://schemas.microsoft.com/office/drawing/2014/main" id="{BA41731D-1E73-4A39-9201-54A030E3E8FC}"/>
                  </a:ext>
                </a:extLst>
              </p:cNvPr>
              <p:cNvSpPr/>
              <p:nvPr/>
            </p:nvSpPr>
            <p:spPr bwMode="auto">
              <a:xfrm>
                <a:off x="10108000"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2" name="Rectangle 1191">
                <a:extLst>
                  <a:ext uri="{FF2B5EF4-FFF2-40B4-BE49-F238E27FC236}">
                    <a16:creationId xmlns:a16="http://schemas.microsoft.com/office/drawing/2014/main" id="{64EBC6FA-3929-4BD7-9F25-A3DDA0950260}"/>
                  </a:ext>
                </a:extLst>
              </p:cNvPr>
              <p:cNvSpPr/>
              <p:nvPr/>
            </p:nvSpPr>
            <p:spPr bwMode="auto">
              <a:xfrm>
                <a:off x="7884149"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3" name="Rectangle 1192">
                <a:extLst>
                  <a:ext uri="{FF2B5EF4-FFF2-40B4-BE49-F238E27FC236}">
                    <a16:creationId xmlns:a16="http://schemas.microsoft.com/office/drawing/2014/main" id="{BA066368-3967-44F2-94DD-48415C1BBC98}"/>
                  </a:ext>
                </a:extLst>
              </p:cNvPr>
              <p:cNvSpPr/>
              <p:nvPr/>
            </p:nvSpPr>
            <p:spPr bwMode="auto">
              <a:xfrm>
                <a:off x="8715636" y="194923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34" name="Rectangle 1033">
              <a:extLst>
                <a:ext uri="{FF2B5EF4-FFF2-40B4-BE49-F238E27FC236}">
                  <a16:creationId xmlns:a16="http://schemas.microsoft.com/office/drawing/2014/main" id="{28FFDE98-BF8F-4E79-8D74-BC120B09F97B}"/>
                </a:ext>
              </a:extLst>
            </p:cNvPr>
            <p:cNvSpPr/>
            <p:nvPr/>
          </p:nvSpPr>
          <p:spPr bwMode="auto">
            <a:xfrm>
              <a:off x="8720191" y="5270331"/>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5" name="Rectangle 1034">
              <a:extLst>
                <a:ext uri="{FF2B5EF4-FFF2-40B4-BE49-F238E27FC236}">
                  <a16:creationId xmlns:a16="http://schemas.microsoft.com/office/drawing/2014/main" id="{E4134913-66A2-4D47-8447-0A1D9D70417C}"/>
                </a:ext>
              </a:extLst>
            </p:cNvPr>
            <p:cNvSpPr/>
            <p:nvPr/>
          </p:nvSpPr>
          <p:spPr bwMode="auto">
            <a:xfrm>
              <a:off x="8442630"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94" name="Rectangle 1193">
            <a:extLst>
              <a:ext uri="{FF2B5EF4-FFF2-40B4-BE49-F238E27FC236}">
                <a16:creationId xmlns:a16="http://schemas.microsoft.com/office/drawing/2014/main" id="{2587C090-077B-4364-81E8-DDF7DEF47D10}"/>
              </a:ext>
            </a:extLst>
          </p:cNvPr>
          <p:cNvSpPr/>
          <p:nvPr/>
        </p:nvSpPr>
        <p:spPr bwMode="auto">
          <a:xfrm>
            <a:off x="9902469" y="2651412"/>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5" name="Rectangle 1194">
            <a:extLst>
              <a:ext uri="{FF2B5EF4-FFF2-40B4-BE49-F238E27FC236}">
                <a16:creationId xmlns:a16="http://schemas.microsoft.com/office/drawing/2014/main" id="{64C81457-02D9-4526-A2A0-28E99AFF90CA}"/>
              </a:ext>
            </a:extLst>
          </p:cNvPr>
          <p:cNvSpPr/>
          <p:nvPr/>
        </p:nvSpPr>
        <p:spPr bwMode="auto">
          <a:xfrm>
            <a:off x="9347342" y="2390169"/>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6" name="Rectangle 1195">
            <a:extLst>
              <a:ext uri="{FF2B5EF4-FFF2-40B4-BE49-F238E27FC236}">
                <a16:creationId xmlns:a16="http://schemas.microsoft.com/office/drawing/2014/main" id="{944CE1C4-7391-4C33-A0AA-982208F3E0E7}"/>
              </a:ext>
            </a:extLst>
          </p:cNvPr>
          <p:cNvSpPr/>
          <p:nvPr/>
        </p:nvSpPr>
        <p:spPr bwMode="auto">
          <a:xfrm>
            <a:off x="9347342"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7" name="Rectangle 1196">
            <a:extLst>
              <a:ext uri="{FF2B5EF4-FFF2-40B4-BE49-F238E27FC236}">
                <a16:creationId xmlns:a16="http://schemas.microsoft.com/office/drawing/2014/main" id="{522DE60A-6A36-4E8F-9EB2-F4F0638A5CA3}"/>
              </a:ext>
            </a:extLst>
          </p:cNvPr>
          <p:cNvSpPr/>
          <p:nvPr/>
        </p:nvSpPr>
        <p:spPr bwMode="auto">
          <a:xfrm>
            <a:off x="9624901"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8" name="Rectangle 1197">
            <a:extLst>
              <a:ext uri="{FF2B5EF4-FFF2-40B4-BE49-F238E27FC236}">
                <a16:creationId xmlns:a16="http://schemas.microsoft.com/office/drawing/2014/main" id="{5F15F9E4-C061-4112-97A2-00B2C292BBE8}"/>
              </a:ext>
            </a:extLst>
          </p:cNvPr>
          <p:cNvSpPr/>
          <p:nvPr/>
        </p:nvSpPr>
        <p:spPr bwMode="auto">
          <a:xfrm>
            <a:off x="9902469"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9" name="Rectangle 1198">
            <a:extLst>
              <a:ext uri="{FF2B5EF4-FFF2-40B4-BE49-F238E27FC236}">
                <a16:creationId xmlns:a16="http://schemas.microsoft.com/office/drawing/2014/main" id="{0F90BEA9-BFB3-43D5-B345-D99717944136}"/>
              </a:ext>
            </a:extLst>
          </p:cNvPr>
          <p:cNvSpPr/>
          <p:nvPr/>
        </p:nvSpPr>
        <p:spPr bwMode="auto">
          <a:xfrm>
            <a:off x="9347342" y="3181519"/>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0" name="Rectangle 1199">
            <a:extLst>
              <a:ext uri="{FF2B5EF4-FFF2-40B4-BE49-F238E27FC236}">
                <a16:creationId xmlns:a16="http://schemas.microsoft.com/office/drawing/2014/main" id="{31255446-E8F4-4D08-8DD2-F2D92D16C5B6}"/>
              </a:ext>
            </a:extLst>
          </p:cNvPr>
          <p:cNvSpPr/>
          <p:nvPr/>
        </p:nvSpPr>
        <p:spPr bwMode="auto">
          <a:xfrm>
            <a:off x="8792221"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1" name="Rectangle 1200">
            <a:extLst>
              <a:ext uri="{FF2B5EF4-FFF2-40B4-BE49-F238E27FC236}">
                <a16:creationId xmlns:a16="http://schemas.microsoft.com/office/drawing/2014/main" id="{166A33F8-6DD9-4573-9672-78F55CC9F7C4}"/>
              </a:ext>
            </a:extLst>
          </p:cNvPr>
          <p:cNvSpPr/>
          <p:nvPr/>
        </p:nvSpPr>
        <p:spPr bwMode="auto">
          <a:xfrm>
            <a:off x="8792221" y="2912657"/>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2" name="Rectangle 1201">
            <a:extLst>
              <a:ext uri="{FF2B5EF4-FFF2-40B4-BE49-F238E27FC236}">
                <a16:creationId xmlns:a16="http://schemas.microsoft.com/office/drawing/2014/main" id="{A0D781C2-5492-469E-B27B-8D54F66804D6}"/>
              </a:ext>
            </a:extLst>
          </p:cNvPr>
          <p:cNvSpPr/>
          <p:nvPr/>
        </p:nvSpPr>
        <p:spPr bwMode="auto">
          <a:xfrm>
            <a:off x="8514660" y="2651412"/>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3" name="Rectangle 1202">
            <a:extLst>
              <a:ext uri="{FF2B5EF4-FFF2-40B4-BE49-F238E27FC236}">
                <a16:creationId xmlns:a16="http://schemas.microsoft.com/office/drawing/2014/main" id="{275E6103-F104-4CBB-8518-B5EC838AFAC0}"/>
              </a:ext>
            </a:extLst>
          </p:cNvPr>
          <p:cNvSpPr/>
          <p:nvPr/>
        </p:nvSpPr>
        <p:spPr bwMode="auto">
          <a:xfrm>
            <a:off x="7404417"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4" name="Rectangle 1203">
            <a:extLst>
              <a:ext uri="{FF2B5EF4-FFF2-40B4-BE49-F238E27FC236}">
                <a16:creationId xmlns:a16="http://schemas.microsoft.com/office/drawing/2014/main" id="{7204017D-B1AF-4435-8963-D45CF71C1903}"/>
              </a:ext>
            </a:extLst>
          </p:cNvPr>
          <p:cNvSpPr/>
          <p:nvPr/>
        </p:nvSpPr>
        <p:spPr bwMode="auto">
          <a:xfrm>
            <a:off x="7959539"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5" name="Rectangle 1204">
            <a:extLst>
              <a:ext uri="{FF2B5EF4-FFF2-40B4-BE49-F238E27FC236}">
                <a16:creationId xmlns:a16="http://schemas.microsoft.com/office/drawing/2014/main" id="{234F2F70-257B-4109-BE97-15957584D3F7}"/>
              </a:ext>
            </a:extLst>
          </p:cNvPr>
          <p:cNvSpPr/>
          <p:nvPr/>
        </p:nvSpPr>
        <p:spPr bwMode="auto">
          <a:xfrm>
            <a:off x="7681977" y="3442763"/>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6" name="Rectangle 1205">
            <a:extLst>
              <a:ext uri="{FF2B5EF4-FFF2-40B4-BE49-F238E27FC236}">
                <a16:creationId xmlns:a16="http://schemas.microsoft.com/office/drawing/2014/main" id="{6E32C2CF-6374-4984-9DA3-653A73EF91D7}"/>
              </a:ext>
            </a:extLst>
          </p:cNvPr>
          <p:cNvSpPr/>
          <p:nvPr/>
        </p:nvSpPr>
        <p:spPr bwMode="auto">
          <a:xfrm>
            <a:off x="7959539" y="2912657"/>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7" name="Rectangle 1206">
            <a:extLst>
              <a:ext uri="{FF2B5EF4-FFF2-40B4-BE49-F238E27FC236}">
                <a16:creationId xmlns:a16="http://schemas.microsoft.com/office/drawing/2014/main" id="{8F492FF6-B0E5-410B-9B65-9BDAEF8DBE94}"/>
              </a:ext>
            </a:extLst>
          </p:cNvPr>
          <p:cNvSpPr/>
          <p:nvPr/>
        </p:nvSpPr>
        <p:spPr bwMode="auto">
          <a:xfrm>
            <a:off x="7404417" y="2651412"/>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8" name="Rectangle 1207">
            <a:extLst>
              <a:ext uri="{FF2B5EF4-FFF2-40B4-BE49-F238E27FC236}">
                <a16:creationId xmlns:a16="http://schemas.microsoft.com/office/drawing/2014/main" id="{E2FF46A5-E640-43C8-A444-62005A666E4F}"/>
              </a:ext>
            </a:extLst>
          </p:cNvPr>
          <p:cNvSpPr/>
          <p:nvPr/>
        </p:nvSpPr>
        <p:spPr bwMode="auto">
          <a:xfrm>
            <a:off x="7681977" y="2390169"/>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9" name="Rectangle 1208">
            <a:extLst>
              <a:ext uri="{FF2B5EF4-FFF2-40B4-BE49-F238E27FC236}">
                <a16:creationId xmlns:a16="http://schemas.microsoft.com/office/drawing/2014/main" id="{3BB1D822-ADDA-459E-B88B-BC74690257BF}"/>
              </a:ext>
            </a:extLst>
          </p:cNvPr>
          <p:cNvSpPr/>
          <p:nvPr/>
        </p:nvSpPr>
        <p:spPr bwMode="auto">
          <a:xfrm>
            <a:off x="7959539" y="2390169"/>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0" name="Rectangle 1209">
            <a:extLst>
              <a:ext uri="{FF2B5EF4-FFF2-40B4-BE49-F238E27FC236}">
                <a16:creationId xmlns:a16="http://schemas.microsoft.com/office/drawing/2014/main" id="{2E0BBBAD-9417-444C-B49E-270EBF53C35B}"/>
              </a:ext>
            </a:extLst>
          </p:cNvPr>
          <p:cNvSpPr/>
          <p:nvPr/>
        </p:nvSpPr>
        <p:spPr bwMode="auto">
          <a:xfrm>
            <a:off x="9069781" y="3965251"/>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1" name="Rectangle 1210">
            <a:extLst>
              <a:ext uri="{FF2B5EF4-FFF2-40B4-BE49-F238E27FC236}">
                <a16:creationId xmlns:a16="http://schemas.microsoft.com/office/drawing/2014/main" id="{D4636DEC-E30C-4D20-AA82-A687C2D61EE0}"/>
              </a:ext>
            </a:extLst>
          </p:cNvPr>
          <p:cNvSpPr/>
          <p:nvPr/>
        </p:nvSpPr>
        <p:spPr bwMode="auto">
          <a:xfrm>
            <a:off x="8237099" y="2390169"/>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2" name="Rectangle 1211">
            <a:extLst>
              <a:ext uri="{FF2B5EF4-FFF2-40B4-BE49-F238E27FC236}">
                <a16:creationId xmlns:a16="http://schemas.microsoft.com/office/drawing/2014/main" id="{01C30494-7CB2-49C5-BD8B-1FC261DDBBC0}"/>
              </a:ext>
            </a:extLst>
          </p:cNvPr>
          <p:cNvSpPr/>
          <p:nvPr/>
        </p:nvSpPr>
        <p:spPr bwMode="auto">
          <a:xfrm>
            <a:off x="8514659" y="2390169"/>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3" name="Rectangle 1212">
            <a:extLst>
              <a:ext uri="{FF2B5EF4-FFF2-40B4-BE49-F238E27FC236}">
                <a16:creationId xmlns:a16="http://schemas.microsoft.com/office/drawing/2014/main" id="{2419AFC9-467C-4EED-8515-AB5E0033D557}"/>
              </a:ext>
            </a:extLst>
          </p:cNvPr>
          <p:cNvSpPr/>
          <p:nvPr/>
        </p:nvSpPr>
        <p:spPr bwMode="auto">
          <a:xfrm>
            <a:off x="7959529" y="2128914"/>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4" name="Rectangle 1213">
            <a:extLst>
              <a:ext uri="{FF2B5EF4-FFF2-40B4-BE49-F238E27FC236}">
                <a16:creationId xmlns:a16="http://schemas.microsoft.com/office/drawing/2014/main" id="{C8B31A52-74D1-4326-BF32-3791D033B834}"/>
              </a:ext>
            </a:extLst>
          </p:cNvPr>
          <p:cNvSpPr/>
          <p:nvPr/>
        </p:nvSpPr>
        <p:spPr bwMode="auto">
          <a:xfrm>
            <a:off x="7959537" y="1860212"/>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5" name="Rectangle 1214">
            <a:extLst>
              <a:ext uri="{FF2B5EF4-FFF2-40B4-BE49-F238E27FC236}">
                <a16:creationId xmlns:a16="http://schemas.microsoft.com/office/drawing/2014/main" id="{2CCA8623-0D6F-431B-9A36-796728CA97B9}"/>
              </a:ext>
            </a:extLst>
          </p:cNvPr>
          <p:cNvSpPr/>
          <p:nvPr/>
        </p:nvSpPr>
        <p:spPr bwMode="auto">
          <a:xfrm>
            <a:off x="7681977" y="3965251"/>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6" name="Rectangle 1215">
            <a:extLst>
              <a:ext uri="{FF2B5EF4-FFF2-40B4-BE49-F238E27FC236}">
                <a16:creationId xmlns:a16="http://schemas.microsoft.com/office/drawing/2014/main" id="{149432A4-1C64-4105-9DC7-CB079789BC3B}"/>
              </a:ext>
            </a:extLst>
          </p:cNvPr>
          <p:cNvSpPr/>
          <p:nvPr/>
        </p:nvSpPr>
        <p:spPr bwMode="auto">
          <a:xfrm>
            <a:off x="8237099" y="3965251"/>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7" name="Rectangle 1216">
            <a:extLst>
              <a:ext uri="{FF2B5EF4-FFF2-40B4-BE49-F238E27FC236}">
                <a16:creationId xmlns:a16="http://schemas.microsoft.com/office/drawing/2014/main" id="{2B244D6D-A8C5-4600-88BB-196A057C5B23}"/>
              </a:ext>
            </a:extLst>
          </p:cNvPr>
          <p:cNvSpPr/>
          <p:nvPr/>
        </p:nvSpPr>
        <p:spPr bwMode="auto">
          <a:xfrm>
            <a:off x="7959539" y="3442763"/>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8" name="Rectangle 1217">
            <a:extLst>
              <a:ext uri="{FF2B5EF4-FFF2-40B4-BE49-F238E27FC236}">
                <a16:creationId xmlns:a16="http://schemas.microsoft.com/office/drawing/2014/main" id="{91A34A8F-978D-4C2A-ABB4-56A08470B93B}"/>
              </a:ext>
            </a:extLst>
          </p:cNvPr>
          <p:cNvSpPr/>
          <p:nvPr/>
        </p:nvSpPr>
        <p:spPr bwMode="auto">
          <a:xfrm>
            <a:off x="8514660" y="3442763"/>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9" name="Rectangle 1218">
            <a:extLst>
              <a:ext uri="{FF2B5EF4-FFF2-40B4-BE49-F238E27FC236}">
                <a16:creationId xmlns:a16="http://schemas.microsoft.com/office/drawing/2014/main" id="{BDB3CC08-911D-4568-993C-D1291FEC993B}"/>
              </a:ext>
            </a:extLst>
          </p:cNvPr>
          <p:cNvSpPr/>
          <p:nvPr/>
        </p:nvSpPr>
        <p:spPr bwMode="auto">
          <a:xfrm>
            <a:off x="8792221" y="3442763"/>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0" name="Rectangle 1219">
            <a:extLst>
              <a:ext uri="{FF2B5EF4-FFF2-40B4-BE49-F238E27FC236}">
                <a16:creationId xmlns:a16="http://schemas.microsoft.com/office/drawing/2014/main" id="{591B2D23-0583-45F9-96E1-CAE7B8DFA456}"/>
              </a:ext>
            </a:extLst>
          </p:cNvPr>
          <p:cNvSpPr/>
          <p:nvPr/>
        </p:nvSpPr>
        <p:spPr bwMode="auto">
          <a:xfrm>
            <a:off x="9347342" y="3442763"/>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1" name="Rectangle 1220">
            <a:extLst>
              <a:ext uri="{FF2B5EF4-FFF2-40B4-BE49-F238E27FC236}">
                <a16:creationId xmlns:a16="http://schemas.microsoft.com/office/drawing/2014/main" id="{7823B750-2EB1-4E23-A436-1742D82C3DEC}"/>
              </a:ext>
            </a:extLst>
          </p:cNvPr>
          <p:cNvSpPr/>
          <p:nvPr/>
        </p:nvSpPr>
        <p:spPr bwMode="auto">
          <a:xfrm>
            <a:off x="7959539" y="3181519"/>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2" name="Rectangle 1221">
            <a:extLst>
              <a:ext uri="{FF2B5EF4-FFF2-40B4-BE49-F238E27FC236}">
                <a16:creationId xmlns:a16="http://schemas.microsoft.com/office/drawing/2014/main" id="{6CEEDE48-8480-4043-BC4E-F3E749DBEB0B}"/>
              </a:ext>
            </a:extLst>
          </p:cNvPr>
          <p:cNvSpPr/>
          <p:nvPr/>
        </p:nvSpPr>
        <p:spPr bwMode="auto">
          <a:xfrm>
            <a:off x="8792221" y="3181519"/>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3" name="Rectangle 1222">
            <a:extLst>
              <a:ext uri="{FF2B5EF4-FFF2-40B4-BE49-F238E27FC236}">
                <a16:creationId xmlns:a16="http://schemas.microsoft.com/office/drawing/2014/main" id="{015A0093-CEF0-448A-8BBE-DF4A6320B813}"/>
              </a:ext>
            </a:extLst>
          </p:cNvPr>
          <p:cNvSpPr/>
          <p:nvPr/>
        </p:nvSpPr>
        <p:spPr bwMode="auto">
          <a:xfrm>
            <a:off x="9347342" y="2912657"/>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4" name="Rectangle 1223">
            <a:extLst>
              <a:ext uri="{FF2B5EF4-FFF2-40B4-BE49-F238E27FC236}">
                <a16:creationId xmlns:a16="http://schemas.microsoft.com/office/drawing/2014/main" id="{EEE9CC83-DE25-4A5B-B562-BAD5E36957DE}"/>
              </a:ext>
            </a:extLst>
          </p:cNvPr>
          <p:cNvSpPr/>
          <p:nvPr/>
        </p:nvSpPr>
        <p:spPr bwMode="auto">
          <a:xfrm>
            <a:off x="7959539" y="2651412"/>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7" name="Group 106">
            <a:extLst>
              <a:ext uri="{FF2B5EF4-FFF2-40B4-BE49-F238E27FC236}">
                <a16:creationId xmlns:a16="http://schemas.microsoft.com/office/drawing/2014/main" id="{E50BDD25-7234-4745-B7FE-9F1CF668EA25}"/>
              </a:ext>
            </a:extLst>
          </p:cNvPr>
          <p:cNvGrpSpPr/>
          <p:nvPr/>
        </p:nvGrpSpPr>
        <p:grpSpPr>
          <a:xfrm>
            <a:off x="6126631" y="6098381"/>
            <a:ext cx="329848" cy="299035"/>
            <a:chOff x="6126631" y="6098381"/>
            <a:chExt cx="329848" cy="299035"/>
          </a:xfrm>
        </p:grpSpPr>
        <p:sp>
          <p:nvSpPr>
            <p:cNvPr id="1232" name="Rectangle 1231">
              <a:extLst>
                <a:ext uri="{FF2B5EF4-FFF2-40B4-BE49-F238E27FC236}">
                  <a16:creationId xmlns:a16="http://schemas.microsoft.com/office/drawing/2014/main" id="{5AB88C65-91EE-483E-8E39-21155E48E7E0}"/>
                </a:ext>
              </a:extLst>
            </p:cNvPr>
            <p:cNvSpPr/>
            <p:nvPr/>
          </p:nvSpPr>
          <p:spPr bwMode="auto">
            <a:xfrm>
              <a:off x="6207697" y="6148899"/>
              <a:ext cx="182493" cy="182493"/>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582F9821-3BD6-49D5-9D63-F2AA236E9A8F}"/>
                </a:ext>
              </a:extLst>
            </p:cNvPr>
            <p:cNvCxnSpPr>
              <a:cxnSpLocks/>
            </p:cNvCxnSpPr>
            <p:nvPr/>
          </p:nvCxnSpPr>
          <p:spPr>
            <a:xfrm>
              <a:off x="6126631" y="6247003"/>
              <a:ext cx="81066" cy="0"/>
            </a:xfrm>
            <a:prstGeom prst="line">
              <a:avLst/>
            </a:prstGeom>
            <a:ln>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3" name="Straight Connector 1232">
              <a:extLst>
                <a:ext uri="{FF2B5EF4-FFF2-40B4-BE49-F238E27FC236}">
                  <a16:creationId xmlns:a16="http://schemas.microsoft.com/office/drawing/2014/main" id="{1A4A8A2D-F149-4886-8908-D9C82200BD94}"/>
                </a:ext>
              </a:extLst>
            </p:cNvPr>
            <p:cNvCxnSpPr>
              <a:cxnSpLocks/>
            </p:cNvCxnSpPr>
            <p:nvPr/>
          </p:nvCxnSpPr>
          <p:spPr>
            <a:xfrm>
              <a:off x="6390190" y="6247003"/>
              <a:ext cx="66289" cy="0"/>
            </a:xfrm>
            <a:prstGeom prst="line">
              <a:avLst/>
            </a:prstGeom>
            <a:ln>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5" name="Straight Connector 1234">
              <a:extLst>
                <a:ext uri="{FF2B5EF4-FFF2-40B4-BE49-F238E27FC236}">
                  <a16:creationId xmlns:a16="http://schemas.microsoft.com/office/drawing/2014/main" id="{83BEAA5B-6840-433C-8ECC-143A63A7FE78}"/>
                </a:ext>
              </a:extLst>
            </p:cNvPr>
            <p:cNvCxnSpPr>
              <a:cxnSpLocks/>
            </p:cNvCxnSpPr>
            <p:nvPr/>
          </p:nvCxnSpPr>
          <p:spPr>
            <a:xfrm flipV="1">
              <a:off x="6306320" y="6331393"/>
              <a:ext cx="0" cy="66023"/>
            </a:xfrm>
            <a:prstGeom prst="line">
              <a:avLst/>
            </a:prstGeom>
            <a:ln>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6" name="Straight Connector 1235">
              <a:extLst>
                <a:ext uri="{FF2B5EF4-FFF2-40B4-BE49-F238E27FC236}">
                  <a16:creationId xmlns:a16="http://schemas.microsoft.com/office/drawing/2014/main" id="{B23B3088-11D8-42E9-8DD0-4388DDCD4DA3}"/>
                </a:ext>
              </a:extLst>
            </p:cNvPr>
            <p:cNvCxnSpPr>
              <a:cxnSpLocks/>
            </p:cNvCxnSpPr>
            <p:nvPr/>
          </p:nvCxnSpPr>
          <p:spPr>
            <a:xfrm flipV="1">
              <a:off x="6306320" y="6098381"/>
              <a:ext cx="0" cy="50519"/>
            </a:xfrm>
            <a:prstGeom prst="line">
              <a:avLst/>
            </a:prstGeom>
            <a:ln>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237" name="Group 1236">
            <a:extLst>
              <a:ext uri="{FF2B5EF4-FFF2-40B4-BE49-F238E27FC236}">
                <a16:creationId xmlns:a16="http://schemas.microsoft.com/office/drawing/2014/main" id="{BFDF2706-7A15-4AFC-8102-47953F83822E}"/>
              </a:ext>
            </a:extLst>
          </p:cNvPr>
          <p:cNvGrpSpPr/>
          <p:nvPr/>
        </p:nvGrpSpPr>
        <p:grpSpPr>
          <a:xfrm>
            <a:off x="1812289" y="1860060"/>
            <a:ext cx="2681141" cy="2557480"/>
            <a:chOff x="7609152" y="1473500"/>
            <a:chExt cx="2681141" cy="4603450"/>
          </a:xfrm>
        </p:grpSpPr>
        <p:grpSp>
          <p:nvGrpSpPr>
            <p:cNvPr id="1238" name="Group 1237">
              <a:extLst>
                <a:ext uri="{FF2B5EF4-FFF2-40B4-BE49-F238E27FC236}">
                  <a16:creationId xmlns:a16="http://schemas.microsoft.com/office/drawing/2014/main" id="{DC3C0728-0BD2-4C6A-B964-C1D6C4DBF3E3}"/>
                </a:ext>
              </a:extLst>
            </p:cNvPr>
            <p:cNvGrpSpPr/>
            <p:nvPr/>
          </p:nvGrpSpPr>
          <p:grpSpPr>
            <a:xfrm>
              <a:off x="7609152" y="1473500"/>
              <a:ext cx="2681141" cy="4603450"/>
              <a:chOff x="7609152" y="1473500"/>
              <a:chExt cx="2681141" cy="4603450"/>
            </a:xfrm>
          </p:grpSpPr>
          <p:sp>
            <p:nvSpPr>
              <p:cNvPr id="1241" name="Rectangle 1240">
                <a:extLst>
                  <a:ext uri="{FF2B5EF4-FFF2-40B4-BE49-F238E27FC236}">
                    <a16:creationId xmlns:a16="http://schemas.microsoft.com/office/drawing/2014/main" id="{2C0447C1-B8C3-4270-9E54-06C2CFE360B7}"/>
                  </a:ext>
                </a:extLst>
              </p:cNvPr>
              <p:cNvSpPr/>
              <p:nvPr/>
            </p:nvSpPr>
            <p:spPr bwMode="auto">
              <a:xfrm>
                <a:off x="10107204" y="289773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2" name="Rectangle 1241">
                <a:extLst>
                  <a:ext uri="{FF2B5EF4-FFF2-40B4-BE49-F238E27FC236}">
                    <a16:creationId xmlns:a16="http://schemas.microsoft.com/office/drawing/2014/main" id="{9414ACFA-7BDF-45E6-955F-6F73A166580E}"/>
                  </a:ext>
                </a:extLst>
              </p:cNvPr>
              <p:cNvSpPr/>
              <p:nvPr/>
            </p:nvSpPr>
            <p:spPr bwMode="auto">
              <a:xfrm>
                <a:off x="9552077" y="242313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3" name="Rectangle 1242">
                <a:extLst>
                  <a:ext uri="{FF2B5EF4-FFF2-40B4-BE49-F238E27FC236}">
                    <a16:creationId xmlns:a16="http://schemas.microsoft.com/office/drawing/2014/main" id="{613FC2D0-155B-4F16-B612-7D1D4EDCDCC9}"/>
                  </a:ext>
                </a:extLst>
              </p:cNvPr>
              <p:cNvSpPr/>
              <p:nvPr/>
            </p:nvSpPr>
            <p:spPr bwMode="auto">
              <a:xfrm>
                <a:off x="9552077"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4" name="Rectangle 1243">
                <a:extLst>
                  <a:ext uri="{FF2B5EF4-FFF2-40B4-BE49-F238E27FC236}">
                    <a16:creationId xmlns:a16="http://schemas.microsoft.com/office/drawing/2014/main" id="{D7D57F4E-E727-4C29-A164-D0692139A9D3}"/>
                  </a:ext>
                </a:extLst>
              </p:cNvPr>
              <p:cNvSpPr/>
              <p:nvPr/>
            </p:nvSpPr>
            <p:spPr bwMode="auto">
              <a:xfrm>
                <a:off x="9829636"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5" name="Rectangle 1244">
                <a:extLst>
                  <a:ext uri="{FF2B5EF4-FFF2-40B4-BE49-F238E27FC236}">
                    <a16:creationId xmlns:a16="http://schemas.microsoft.com/office/drawing/2014/main" id="{80A5F3ED-5FF9-43FA-9943-D1EF8F9ABD7E}"/>
                  </a:ext>
                </a:extLst>
              </p:cNvPr>
              <p:cNvSpPr/>
              <p:nvPr/>
            </p:nvSpPr>
            <p:spPr bwMode="auto">
              <a:xfrm>
                <a:off x="10107204"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6" name="Rectangle 1245">
                <a:extLst>
                  <a:ext uri="{FF2B5EF4-FFF2-40B4-BE49-F238E27FC236}">
                    <a16:creationId xmlns:a16="http://schemas.microsoft.com/office/drawing/2014/main" id="{A9743CF2-17AD-4650-AD78-D08F56C1520A}"/>
                  </a:ext>
                </a:extLst>
              </p:cNvPr>
              <p:cNvSpPr/>
              <p:nvPr/>
            </p:nvSpPr>
            <p:spPr bwMode="auto">
              <a:xfrm>
                <a:off x="9552077" y="384694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7" name="Rectangle 1246">
                <a:extLst>
                  <a:ext uri="{FF2B5EF4-FFF2-40B4-BE49-F238E27FC236}">
                    <a16:creationId xmlns:a16="http://schemas.microsoft.com/office/drawing/2014/main" id="{21BAA24F-164E-4BF2-827F-F30DC17168EB}"/>
                  </a:ext>
                </a:extLst>
              </p:cNvPr>
              <p:cNvSpPr/>
              <p:nvPr/>
            </p:nvSpPr>
            <p:spPr bwMode="auto">
              <a:xfrm>
                <a:off x="8996956"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8" name="Rectangle 1267">
                <a:extLst>
                  <a:ext uri="{FF2B5EF4-FFF2-40B4-BE49-F238E27FC236}">
                    <a16:creationId xmlns:a16="http://schemas.microsoft.com/office/drawing/2014/main" id="{81EB5F7C-76BE-4645-B12E-9C6D18A77869}"/>
                  </a:ext>
                </a:extLst>
              </p:cNvPr>
              <p:cNvSpPr/>
              <p:nvPr/>
            </p:nvSpPr>
            <p:spPr bwMode="auto">
              <a:xfrm>
                <a:off x="8996956" y="3372340"/>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1" name="Rectangle 1270">
                <a:extLst>
                  <a:ext uri="{FF2B5EF4-FFF2-40B4-BE49-F238E27FC236}">
                    <a16:creationId xmlns:a16="http://schemas.microsoft.com/office/drawing/2014/main" id="{32122033-3A15-4BE5-879B-18C8DDA5EA27}"/>
                  </a:ext>
                </a:extLst>
              </p:cNvPr>
              <p:cNvSpPr/>
              <p:nvPr/>
            </p:nvSpPr>
            <p:spPr bwMode="auto">
              <a:xfrm>
                <a:off x="8719395" y="289773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3" name="Rectangle 1272">
                <a:extLst>
                  <a:ext uri="{FF2B5EF4-FFF2-40B4-BE49-F238E27FC236}">
                    <a16:creationId xmlns:a16="http://schemas.microsoft.com/office/drawing/2014/main" id="{60410BD9-7919-48CF-8D65-89D43D9662EC}"/>
                  </a:ext>
                </a:extLst>
              </p:cNvPr>
              <p:cNvSpPr/>
              <p:nvPr/>
            </p:nvSpPr>
            <p:spPr bwMode="auto">
              <a:xfrm>
                <a:off x="7609152"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4" name="Rectangle 1273">
                <a:extLst>
                  <a:ext uri="{FF2B5EF4-FFF2-40B4-BE49-F238E27FC236}">
                    <a16:creationId xmlns:a16="http://schemas.microsoft.com/office/drawing/2014/main" id="{7A59FDFB-B337-4882-AB18-9B8DD83141C1}"/>
                  </a:ext>
                </a:extLst>
              </p:cNvPr>
              <p:cNvSpPr/>
              <p:nvPr/>
            </p:nvSpPr>
            <p:spPr bwMode="auto">
              <a:xfrm>
                <a:off x="8164274"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6" name="Rectangle 1285">
                <a:extLst>
                  <a:ext uri="{FF2B5EF4-FFF2-40B4-BE49-F238E27FC236}">
                    <a16:creationId xmlns:a16="http://schemas.microsoft.com/office/drawing/2014/main" id="{7BC0069C-9A96-4399-AEA2-E9F7A5E95DCA}"/>
                  </a:ext>
                </a:extLst>
              </p:cNvPr>
              <p:cNvSpPr/>
              <p:nvPr/>
            </p:nvSpPr>
            <p:spPr bwMode="auto">
              <a:xfrm>
                <a:off x="7886712"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6" name="Rectangle 1295">
                <a:extLst>
                  <a:ext uri="{FF2B5EF4-FFF2-40B4-BE49-F238E27FC236}">
                    <a16:creationId xmlns:a16="http://schemas.microsoft.com/office/drawing/2014/main" id="{B0EB2329-4B7D-4F5D-9764-5247E20FB6AA}"/>
                  </a:ext>
                </a:extLst>
              </p:cNvPr>
              <p:cNvSpPr/>
              <p:nvPr/>
            </p:nvSpPr>
            <p:spPr bwMode="auto">
              <a:xfrm>
                <a:off x="8164274" y="3372340"/>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7" name="Rectangle 1296">
                <a:extLst>
                  <a:ext uri="{FF2B5EF4-FFF2-40B4-BE49-F238E27FC236}">
                    <a16:creationId xmlns:a16="http://schemas.microsoft.com/office/drawing/2014/main" id="{B7231AB8-F93F-496E-B57B-9D7AAB79A0D0}"/>
                  </a:ext>
                </a:extLst>
              </p:cNvPr>
              <p:cNvSpPr/>
              <p:nvPr/>
            </p:nvSpPr>
            <p:spPr bwMode="auto">
              <a:xfrm>
                <a:off x="7609152" y="289773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3" name="Rectangle 1312">
                <a:extLst>
                  <a:ext uri="{FF2B5EF4-FFF2-40B4-BE49-F238E27FC236}">
                    <a16:creationId xmlns:a16="http://schemas.microsoft.com/office/drawing/2014/main" id="{1F0A535C-471C-4C87-BD75-7BD51D4DC1E7}"/>
                  </a:ext>
                </a:extLst>
              </p:cNvPr>
              <p:cNvSpPr/>
              <p:nvPr/>
            </p:nvSpPr>
            <p:spPr bwMode="auto">
              <a:xfrm>
                <a:off x="7886712" y="242313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4" name="Rectangle 1313">
                <a:extLst>
                  <a:ext uri="{FF2B5EF4-FFF2-40B4-BE49-F238E27FC236}">
                    <a16:creationId xmlns:a16="http://schemas.microsoft.com/office/drawing/2014/main" id="{ACE5BD5E-5E90-48E4-9589-B58897D19299}"/>
                  </a:ext>
                </a:extLst>
              </p:cNvPr>
              <p:cNvSpPr/>
              <p:nvPr/>
            </p:nvSpPr>
            <p:spPr bwMode="auto">
              <a:xfrm>
                <a:off x="8164274" y="242313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5" name="Rectangle 1314">
                <a:extLst>
                  <a:ext uri="{FF2B5EF4-FFF2-40B4-BE49-F238E27FC236}">
                    <a16:creationId xmlns:a16="http://schemas.microsoft.com/office/drawing/2014/main" id="{58681B9A-06AF-4A19-A425-398978651D5D}"/>
                  </a:ext>
                </a:extLst>
              </p:cNvPr>
              <p:cNvSpPr/>
              <p:nvPr/>
            </p:nvSpPr>
            <p:spPr bwMode="auto">
              <a:xfrm>
                <a:off x="9274516"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6" name="Rectangle 1315">
                <a:extLst>
                  <a:ext uri="{FF2B5EF4-FFF2-40B4-BE49-F238E27FC236}">
                    <a16:creationId xmlns:a16="http://schemas.microsoft.com/office/drawing/2014/main" id="{7644E163-320E-498B-BAFF-110BE5CD5B97}"/>
                  </a:ext>
                </a:extLst>
              </p:cNvPr>
              <p:cNvSpPr/>
              <p:nvPr/>
            </p:nvSpPr>
            <p:spPr bwMode="auto">
              <a:xfrm>
                <a:off x="8441834" y="242313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7" name="Rectangle 1316">
                <a:extLst>
                  <a:ext uri="{FF2B5EF4-FFF2-40B4-BE49-F238E27FC236}">
                    <a16:creationId xmlns:a16="http://schemas.microsoft.com/office/drawing/2014/main" id="{FB1F58E2-728B-4BC9-934A-2F72DF6A6CE9}"/>
                  </a:ext>
                </a:extLst>
              </p:cNvPr>
              <p:cNvSpPr/>
              <p:nvPr/>
            </p:nvSpPr>
            <p:spPr bwMode="auto">
              <a:xfrm>
                <a:off x="8719394" y="243069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8" name="Rectangle 1317">
                <a:extLst>
                  <a:ext uri="{FF2B5EF4-FFF2-40B4-BE49-F238E27FC236}">
                    <a16:creationId xmlns:a16="http://schemas.microsoft.com/office/drawing/2014/main" id="{ED9E5B16-A2A4-4515-9F4E-40E36AB80C74}"/>
                  </a:ext>
                </a:extLst>
              </p:cNvPr>
              <p:cNvSpPr/>
              <p:nvPr/>
            </p:nvSpPr>
            <p:spPr bwMode="auto">
              <a:xfrm>
                <a:off x="8164264" y="1948517"/>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9" name="Rectangle 1318">
                <a:extLst>
                  <a:ext uri="{FF2B5EF4-FFF2-40B4-BE49-F238E27FC236}">
                    <a16:creationId xmlns:a16="http://schemas.microsoft.com/office/drawing/2014/main" id="{46047A99-E10E-46E3-BE67-A8F8A88F7B30}"/>
                  </a:ext>
                </a:extLst>
              </p:cNvPr>
              <p:cNvSpPr/>
              <p:nvPr/>
            </p:nvSpPr>
            <p:spPr bwMode="auto">
              <a:xfrm>
                <a:off x="8164272" y="147407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0" name="Rectangle 1319">
                <a:extLst>
                  <a:ext uri="{FF2B5EF4-FFF2-40B4-BE49-F238E27FC236}">
                    <a16:creationId xmlns:a16="http://schemas.microsoft.com/office/drawing/2014/main" id="{7026C32B-7C45-4B23-AA74-A92F833D92AA}"/>
                  </a:ext>
                </a:extLst>
              </p:cNvPr>
              <p:cNvSpPr/>
              <p:nvPr/>
            </p:nvSpPr>
            <p:spPr bwMode="auto">
              <a:xfrm>
                <a:off x="7886712"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1" name="Rectangle 1320">
                <a:extLst>
                  <a:ext uri="{FF2B5EF4-FFF2-40B4-BE49-F238E27FC236}">
                    <a16:creationId xmlns:a16="http://schemas.microsoft.com/office/drawing/2014/main" id="{5812FA5C-61B9-484E-BA09-057B17411E0F}"/>
                  </a:ext>
                </a:extLst>
              </p:cNvPr>
              <p:cNvSpPr/>
              <p:nvPr/>
            </p:nvSpPr>
            <p:spPr bwMode="auto">
              <a:xfrm>
                <a:off x="8441834"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2" name="Rectangle 1321">
                <a:extLst>
                  <a:ext uri="{FF2B5EF4-FFF2-40B4-BE49-F238E27FC236}">
                    <a16:creationId xmlns:a16="http://schemas.microsoft.com/office/drawing/2014/main" id="{38F80356-D2FA-4B2E-B627-494E809E213D}"/>
                  </a:ext>
                </a:extLst>
              </p:cNvPr>
              <p:cNvSpPr/>
              <p:nvPr/>
            </p:nvSpPr>
            <p:spPr bwMode="auto">
              <a:xfrm>
                <a:off x="8719395"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3" name="Rectangle 1322">
                <a:extLst>
                  <a:ext uri="{FF2B5EF4-FFF2-40B4-BE49-F238E27FC236}">
                    <a16:creationId xmlns:a16="http://schemas.microsoft.com/office/drawing/2014/main" id="{10F5ED85-6B11-491B-B07F-31DCAF7EB38C}"/>
                  </a:ext>
                </a:extLst>
              </p:cNvPr>
              <p:cNvSpPr/>
              <p:nvPr/>
            </p:nvSpPr>
            <p:spPr bwMode="auto">
              <a:xfrm>
                <a:off x="8164274"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4" name="Rectangle 1323">
                <a:extLst>
                  <a:ext uri="{FF2B5EF4-FFF2-40B4-BE49-F238E27FC236}">
                    <a16:creationId xmlns:a16="http://schemas.microsoft.com/office/drawing/2014/main" id="{2ACE9EFA-FADE-44EC-9905-810204916A29}"/>
                  </a:ext>
                </a:extLst>
              </p:cNvPr>
              <p:cNvSpPr/>
              <p:nvPr/>
            </p:nvSpPr>
            <p:spPr bwMode="auto">
              <a:xfrm>
                <a:off x="8719395"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5" name="Rectangle 1324">
                <a:extLst>
                  <a:ext uri="{FF2B5EF4-FFF2-40B4-BE49-F238E27FC236}">
                    <a16:creationId xmlns:a16="http://schemas.microsoft.com/office/drawing/2014/main" id="{760BB889-77D5-439A-8E68-4712EFF6646D}"/>
                  </a:ext>
                </a:extLst>
              </p:cNvPr>
              <p:cNvSpPr/>
              <p:nvPr/>
            </p:nvSpPr>
            <p:spPr bwMode="auto">
              <a:xfrm>
                <a:off x="8996956"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6" name="Rectangle 1325">
                <a:extLst>
                  <a:ext uri="{FF2B5EF4-FFF2-40B4-BE49-F238E27FC236}">
                    <a16:creationId xmlns:a16="http://schemas.microsoft.com/office/drawing/2014/main" id="{45248C92-06AF-45E7-BCFF-7F84E31E2C48}"/>
                  </a:ext>
                </a:extLst>
              </p:cNvPr>
              <p:cNvSpPr/>
              <p:nvPr/>
            </p:nvSpPr>
            <p:spPr bwMode="auto">
              <a:xfrm>
                <a:off x="9552077"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7" name="Rectangle 1326">
                <a:extLst>
                  <a:ext uri="{FF2B5EF4-FFF2-40B4-BE49-F238E27FC236}">
                    <a16:creationId xmlns:a16="http://schemas.microsoft.com/office/drawing/2014/main" id="{9F46E03A-1B3F-477A-8E5C-6B5BAE6CAAEF}"/>
                  </a:ext>
                </a:extLst>
              </p:cNvPr>
              <p:cNvSpPr/>
              <p:nvPr/>
            </p:nvSpPr>
            <p:spPr bwMode="auto">
              <a:xfrm>
                <a:off x="8164274" y="384694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8" name="Rectangle 1327">
                <a:extLst>
                  <a:ext uri="{FF2B5EF4-FFF2-40B4-BE49-F238E27FC236}">
                    <a16:creationId xmlns:a16="http://schemas.microsoft.com/office/drawing/2014/main" id="{B991E62B-ACA1-4C73-B93A-39F6C471A19A}"/>
                  </a:ext>
                </a:extLst>
              </p:cNvPr>
              <p:cNvSpPr/>
              <p:nvPr/>
            </p:nvSpPr>
            <p:spPr bwMode="auto">
              <a:xfrm>
                <a:off x="8996956" y="384694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9" name="Rectangle 1328">
                <a:extLst>
                  <a:ext uri="{FF2B5EF4-FFF2-40B4-BE49-F238E27FC236}">
                    <a16:creationId xmlns:a16="http://schemas.microsoft.com/office/drawing/2014/main" id="{49EACE38-8D2B-41DC-8783-618F69F27C00}"/>
                  </a:ext>
                </a:extLst>
              </p:cNvPr>
              <p:cNvSpPr/>
              <p:nvPr/>
            </p:nvSpPr>
            <p:spPr bwMode="auto">
              <a:xfrm>
                <a:off x="9552077" y="3372340"/>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0" name="Rectangle 1329">
                <a:extLst>
                  <a:ext uri="{FF2B5EF4-FFF2-40B4-BE49-F238E27FC236}">
                    <a16:creationId xmlns:a16="http://schemas.microsoft.com/office/drawing/2014/main" id="{F74AA1E6-1193-49D6-AB10-4216D259A60F}"/>
                  </a:ext>
                </a:extLst>
              </p:cNvPr>
              <p:cNvSpPr/>
              <p:nvPr/>
            </p:nvSpPr>
            <p:spPr bwMode="auto">
              <a:xfrm>
                <a:off x="8164274" y="289773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1" name="Rectangle 1330">
                <a:extLst>
                  <a:ext uri="{FF2B5EF4-FFF2-40B4-BE49-F238E27FC236}">
                    <a16:creationId xmlns:a16="http://schemas.microsoft.com/office/drawing/2014/main" id="{04D960A1-8E5C-443B-B861-E1621523E7F5}"/>
                  </a:ext>
                </a:extLst>
              </p:cNvPr>
              <p:cNvSpPr/>
              <p:nvPr/>
            </p:nvSpPr>
            <p:spPr bwMode="auto">
              <a:xfrm>
                <a:off x="7609948"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2" name="Rectangle 1331">
                <a:extLst>
                  <a:ext uri="{FF2B5EF4-FFF2-40B4-BE49-F238E27FC236}">
                    <a16:creationId xmlns:a16="http://schemas.microsoft.com/office/drawing/2014/main" id="{2E505605-DAF9-48F5-B635-6FDC00BD9730}"/>
                  </a:ext>
                </a:extLst>
              </p:cNvPr>
              <p:cNvSpPr/>
              <p:nvPr/>
            </p:nvSpPr>
            <p:spPr bwMode="auto">
              <a:xfrm>
                <a:off x="7887508"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3" name="Rectangle 1332">
                <a:extLst>
                  <a:ext uri="{FF2B5EF4-FFF2-40B4-BE49-F238E27FC236}">
                    <a16:creationId xmlns:a16="http://schemas.microsoft.com/office/drawing/2014/main" id="{E14D57AE-F45A-467F-833B-BEA368B5F9D1}"/>
                  </a:ext>
                </a:extLst>
              </p:cNvPr>
              <p:cNvSpPr/>
              <p:nvPr/>
            </p:nvSpPr>
            <p:spPr bwMode="auto">
              <a:xfrm>
                <a:off x="8165070"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4" name="Rectangle 1333">
                <a:extLst>
                  <a:ext uri="{FF2B5EF4-FFF2-40B4-BE49-F238E27FC236}">
                    <a16:creationId xmlns:a16="http://schemas.microsoft.com/office/drawing/2014/main" id="{4853E364-6E0A-4434-89C7-116D57D46DD3}"/>
                  </a:ext>
                </a:extLst>
              </p:cNvPr>
              <p:cNvSpPr/>
              <p:nvPr/>
            </p:nvSpPr>
            <p:spPr bwMode="auto">
              <a:xfrm>
                <a:off x="8442630"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5" name="Rectangle 1334">
                <a:extLst>
                  <a:ext uri="{FF2B5EF4-FFF2-40B4-BE49-F238E27FC236}">
                    <a16:creationId xmlns:a16="http://schemas.microsoft.com/office/drawing/2014/main" id="{5FBD7117-E42D-4076-9AB2-91C54AAB2A52}"/>
                  </a:ext>
                </a:extLst>
              </p:cNvPr>
              <p:cNvSpPr/>
              <p:nvPr/>
            </p:nvSpPr>
            <p:spPr bwMode="auto">
              <a:xfrm>
                <a:off x="8720191"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6" name="Rectangle 1335">
                <a:extLst>
                  <a:ext uri="{FF2B5EF4-FFF2-40B4-BE49-F238E27FC236}">
                    <a16:creationId xmlns:a16="http://schemas.microsoft.com/office/drawing/2014/main" id="{2890FDAA-F99B-4798-90AE-36C91F0F0525}"/>
                  </a:ext>
                </a:extLst>
              </p:cNvPr>
              <p:cNvSpPr/>
              <p:nvPr/>
            </p:nvSpPr>
            <p:spPr bwMode="auto">
              <a:xfrm>
                <a:off x="8997752"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7" name="Rectangle 1336">
                <a:extLst>
                  <a:ext uri="{FF2B5EF4-FFF2-40B4-BE49-F238E27FC236}">
                    <a16:creationId xmlns:a16="http://schemas.microsoft.com/office/drawing/2014/main" id="{97D414DF-862A-42FA-AE8B-5B0D22071B71}"/>
                  </a:ext>
                </a:extLst>
              </p:cNvPr>
              <p:cNvSpPr/>
              <p:nvPr/>
            </p:nvSpPr>
            <p:spPr bwMode="auto">
              <a:xfrm>
                <a:off x="9275312"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8" name="Rectangle 1337">
                <a:extLst>
                  <a:ext uri="{FF2B5EF4-FFF2-40B4-BE49-F238E27FC236}">
                    <a16:creationId xmlns:a16="http://schemas.microsoft.com/office/drawing/2014/main" id="{F4E2BC4B-5910-4D78-A27F-F472A5F2BF05}"/>
                  </a:ext>
                </a:extLst>
              </p:cNvPr>
              <p:cNvSpPr/>
              <p:nvPr/>
            </p:nvSpPr>
            <p:spPr bwMode="auto">
              <a:xfrm>
                <a:off x="9552873"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9" name="Rectangle 1338">
                <a:extLst>
                  <a:ext uri="{FF2B5EF4-FFF2-40B4-BE49-F238E27FC236}">
                    <a16:creationId xmlns:a16="http://schemas.microsoft.com/office/drawing/2014/main" id="{CAC416A5-836B-457C-B456-E220FDF029A7}"/>
                  </a:ext>
                </a:extLst>
              </p:cNvPr>
              <p:cNvSpPr/>
              <p:nvPr/>
            </p:nvSpPr>
            <p:spPr bwMode="auto">
              <a:xfrm>
                <a:off x="9830432"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0" name="Rectangle 1339">
                <a:extLst>
                  <a:ext uri="{FF2B5EF4-FFF2-40B4-BE49-F238E27FC236}">
                    <a16:creationId xmlns:a16="http://schemas.microsoft.com/office/drawing/2014/main" id="{4BCAD918-9D08-40D7-8497-7ED6D32D64C1}"/>
                  </a:ext>
                </a:extLst>
              </p:cNvPr>
              <p:cNvSpPr/>
              <p:nvPr/>
            </p:nvSpPr>
            <p:spPr bwMode="auto">
              <a:xfrm>
                <a:off x="10108000"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1" name="Rectangle 1340">
                <a:extLst>
                  <a:ext uri="{FF2B5EF4-FFF2-40B4-BE49-F238E27FC236}">
                    <a16:creationId xmlns:a16="http://schemas.microsoft.com/office/drawing/2014/main" id="{4AFF04F1-F868-474F-B6F0-D4564CBCC5C3}"/>
                  </a:ext>
                </a:extLst>
              </p:cNvPr>
              <p:cNvSpPr/>
              <p:nvPr/>
            </p:nvSpPr>
            <p:spPr bwMode="auto">
              <a:xfrm>
                <a:off x="7609948"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2" name="Rectangle 1341">
                <a:extLst>
                  <a:ext uri="{FF2B5EF4-FFF2-40B4-BE49-F238E27FC236}">
                    <a16:creationId xmlns:a16="http://schemas.microsoft.com/office/drawing/2014/main" id="{AA0339F9-E4C3-446A-83DB-CDBFA3600AD5}"/>
                  </a:ext>
                </a:extLst>
              </p:cNvPr>
              <p:cNvSpPr/>
              <p:nvPr/>
            </p:nvSpPr>
            <p:spPr bwMode="auto">
              <a:xfrm>
                <a:off x="7887508"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3" name="Rectangle 1342">
                <a:extLst>
                  <a:ext uri="{FF2B5EF4-FFF2-40B4-BE49-F238E27FC236}">
                    <a16:creationId xmlns:a16="http://schemas.microsoft.com/office/drawing/2014/main" id="{222307E3-E9C2-4243-A363-906A341BD879}"/>
                  </a:ext>
                </a:extLst>
              </p:cNvPr>
              <p:cNvSpPr/>
              <p:nvPr/>
            </p:nvSpPr>
            <p:spPr bwMode="auto">
              <a:xfrm>
                <a:off x="8165070"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4" name="Rectangle 1343">
                <a:extLst>
                  <a:ext uri="{FF2B5EF4-FFF2-40B4-BE49-F238E27FC236}">
                    <a16:creationId xmlns:a16="http://schemas.microsoft.com/office/drawing/2014/main" id="{4094CB7D-C833-43B8-A448-ABC4B8DE278B}"/>
                  </a:ext>
                </a:extLst>
              </p:cNvPr>
              <p:cNvSpPr/>
              <p:nvPr/>
            </p:nvSpPr>
            <p:spPr bwMode="auto">
              <a:xfrm>
                <a:off x="8442630"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5" name="Rectangle 1344">
                <a:extLst>
                  <a:ext uri="{FF2B5EF4-FFF2-40B4-BE49-F238E27FC236}">
                    <a16:creationId xmlns:a16="http://schemas.microsoft.com/office/drawing/2014/main" id="{1E790DD1-F321-4C36-8CD7-46A166702A77}"/>
                  </a:ext>
                </a:extLst>
              </p:cNvPr>
              <p:cNvSpPr/>
              <p:nvPr/>
            </p:nvSpPr>
            <p:spPr bwMode="auto">
              <a:xfrm>
                <a:off x="8720191"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6" name="Rectangle 1345">
                <a:extLst>
                  <a:ext uri="{FF2B5EF4-FFF2-40B4-BE49-F238E27FC236}">
                    <a16:creationId xmlns:a16="http://schemas.microsoft.com/office/drawing/2014/main" id="{C720C3C3-6B70-485A-BB7D-92AF80BFE6BE}"/>
                  </a:ext>
                </a:extLst>
              </p:cNvPr>
              <p:cNvSpPr/>
              <p:nvPr/>
            </p:nvSpPr>
            <p:spPr bwMode="auto">
              <a:xfrm>
                <a:off x="8997752"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7" name="Rectangle 1346">
                <a:extLst>
                  <a:ext uri="{FF2B5EF4-FFF2-40B4-BE49-F238E27FC236}">
                    <a16:creationId xmlns:a16="http://schemas.microsoft.com/office/drawing/2014/main" id="{20BE2674-ABE1-4A98-A36B-5FA70897DF8E}"/>
                  </a:ext>
                </a:extLst>
              </p:cNvPr>
              <p:cNvSpPr/>
              <p:nvPr/>
            </p:nvSpPr>
            <p:spPr bwMode="auto">
              <a:xfrm>
                <a:off x="9275312"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8" name="Rectangle 1347">
                <a:extLst>
                  <a:ext uri="{FF2B5EF4-FFF2-40B4-BE49-F238E27FC236}">
                    <a16:creationId xmlns:a16="http://schemas.microsoft.com/office/drawing/2014/main" id="{360E7CCD-F200-4E79-9449-DF84E8190E14}"/>
                  </a:ext>
                </a:extLst>
              </p:cNvPr>
              <p:cNvSpPr/>
              <p:nvPr/>
            </p:nvSpPr>
            <p:spPr bwMode="auto">
              <a:xfrm>
                <a:off x="9552873"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9" name="Rectangle 1348">
                <a:extLst>
                  <a:ext uri="{FF2B5EF4-FFF2-40B4-BE49-F238E27FC236}">
                    <a16:creationId xmlns:a16="http://schemas.microsoft.com/office/drawing/2014/main" id="{912683D0-4EEB-4D86-9608-F2DF792968BD}"/>
                  </a:ext>
                </a:extLst>
              </p:cNvPr>
              <p:cNvSpPr/>
              <p:nvPr/>
            </p:nvSpPr>
            <p:spPr bwMode="auto">
              <a:xfrm>
                <a:off x="9830432"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0" name="Rectangle 1349">
                <a:extLst>
                  <a:ext uri="{FF2B5EF4-FFF2-40B4-BE49-F238E27FC236}">
                    <a16:creationId xmlns:a16="http://schemas.microsoft.com/office/drawing/2014/main" id="{44368890-FF85-46EC-B0D7-F0C6C0DB73BD}"/>
                  </a:ext>
                </a:extLst>
              </p:cNvPr>
              <p:cNvSpPr/>
              <p:nvPr/>
            </p:nvSpPr>
            <p:spPr bwMode="auto">
              <a:xfrm>
                <a:off x="10108000"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1" name="Rectangle 1350">
                <a:extLst>
                  <a:ext uri="{FF2B5EF4-FFF2-40B4-BE49-F238E27FC236}">
                    <a16:creationId xmlns:a16="http://schemas.microsoft.com/office/drawing/2014/main" id="{19FDF318-C1A5-4005-9B4F-B31477EA5D73}"/>
                  </a:ext>
                </a:extLst>
              </p:cNvPr>
              <p:cNvSpPr/>
              <p:nvPr/>
            </p:nvSpPr>
            <p:spPr bwMode="auto">
              <a:xfrm>
                <a:off x="7609948"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2" name="Rectangle 1351">
                <a:extLst>
                  <a:ext uri="{FF2B5EF4-FFF2-40B4-BE49-F238E27FC236}">
                    <a16:creationId xmlns:a16="http://schemas.microsoft.com/office/drawing/2014/main" id="{233F4510-99B3-4CAC-B4ED-B03094699063}"/>
                  </a:ext>
                </a:extLst>
              </p:cNvPr>
              <p:cNvSpPr/>
              <p:nvPr/>
            </p:nvSpPr>
            <p:spPr bwMode="auto">
              <a:xfrm>
                <a:off x="9275312"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3" name="Rectangle 1352">
                <a:extLst>
                  <a:ext uri="{FF2B5EF4-FFF2-40B4-BE49-F238E27FC236}">
                    <a16:creationId xmlns:a16="http://schemas.microsoft.com/office/drawing/2014/main" id="{6A82DD67-58B9-4FE7-B169-2D790667AC6A}"/>
                  </a:ext>
                </a:extLst>
              </p:cNvPr>
              <p:cNvSpPr/>
              <p:nvPr/>
            </p:nvSpPr>
            <p:spPr bwMode="auto">
              <a:xfrm>
                <a:off x="9830432"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4" name="Rectangle 1353">
                <a:extLst>
                  <a:ext uri="{FF2B5EF4-FFF2-40B4-BE49-F238E27FC236}">
                    <a16:creationId xmlns:a16="http://schemas.microsoft.com/office/drawing/2014/main" id="{A0CF79A1-95B5-473A-B08E-B5B184D65C82}"/>
                  </a:ext>
                </a:extLst>
              </p:cNvPr>
              <p:cNvSpPr/>
              <p:nvPr/>
            </p:nvSpPr>
            <p:spPr bwMode="auto">
              <a:xfrm>
                <a:off x="10108000"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5" name="Rectangle 1354">
                <a:extLst>
                  <a:ext uri="{FF2B5EF4-FFF2-40B4-BE49-F238E27FC236}">
                    <a16:creationId xmlns:a16="http://schemas.microsoft.com/office/drawing/2014/main" id="{60956A9C-5B98-45FE-B998-7444AE53541F}"/>
                  </a:ext>
                </a:extLst>
              </p:cNvPr>
              <p:cNvSpPr/>
              <p:nvPr/>
            </p:nvSpPr>
            <p:spPr bwMode="auto">
              <a:xfrm>
                <a:off x="7609948"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6" name="Rectangle 1355">
                <a:extLst>
                  <a:ext uri="{FF2B5EF4-FFF2-40B4-BE49-F238E27FC236}">
                    <a16:creationId xmlns:a16="http://schemas.microsoft.com/office/drawing/2014/main" id="{3B860DC8-E7CA-4263-AA34-F7FCF45621E4}"/>
                  </a:ext>
                </a:extLst>
              </p:cNvPr>
              <p:cNvSpPr/>
              <p:nvPr/>
            </p:nvSpPr>
            <p:spPr bwMode="auto">
              <a:xfrm>
                <a:off x="7887508"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7" name="Rectangle 1356">
                <a:extLst>
                  <a:ext uri="{FF2B5EF4-FFF2-40B4-BE49-F238E27FC236}">
                    <a16:creationId xmlns:a16="http://schemas.microsoft.com/office/drawing/2014/main" id="{090F579B-88DA-4937-842B-F29512BF5C5C}"/>
                  </a:ext>
                </a:extLst>
              </p:cNvPr>
              <p:cNvSpPr/>
              <p:nvPr/>
            </p:nvSpPr>
            <p:spPr bwMode="auto">
              <a:xfrm>
                <a:off x="8442630" y="384652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8" name="Rectangle 1357">
                <a:extLst>
                  <a:ext uri="{FF2B5EF4-FFF2-40B4-BE49-F238E27FC236}">
                    <a16:creationId xmlns:a16="http://schemas.microsoft.com/office/drawing/2014/main" id="{C9F09759-083B-4631-921B-90BBB19E58E7}"/>
                  </a:ext>
                </a:extLst>
              </p:cNvPr>
              <p:cNvSpPr/>
              <p:nvPr/>
            </p:nvSpPr>
            <p:spPr bwMode="auto">
              <a:xfrm>
                <a:off x="8720191"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9" name="Rectangle 1358">
                <a:extLst>
                  <a:ext uri="{FF2B5EF4-FFF2-40B4-BE49-F238E27FC236}">
                    <a16:creationId xmlns:a16="http://schemas.microsoft.com/office/drawing/2014/main" id="{39E5AF9E-6479-4488-A185-3F25B6BF750F}"/>
                  </a:ext>
                </a:extLst>
              </p:cNvPr>
              <p:cNvSpPr/>
              <p:nvPr/>
            </p:nvSpPr>
            <p:spPr bwMode="auto">
              <a:xfrm>
                <a:off x="9275312"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0" name="Rectangle 1359">
                <a:extLst>
                  <a:ext uri="{FF2B5EF4-FFF2-40B4-BE49-F238E27FC236}">
                    <a16:creationId xmlns:a16="http://schemas.microsoft.com/office/drawing/2014/main" id="{6F24CA1F-EC61-43FB-A9D4-9CC1FB39F23B}"/>
                  </a:ext>
                </a:extLst>
              </p:cNvPr>
              <p:cNvSpPr/>
              <p:nvPr/>
            </p:nvSpPr>
            <p:spPr bwMode="auto">
              <a:xfrm>
                <a:off x="9830432"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1" name="Rectangle 1360">
                <a:extLst>
                  <a:ext uri="{FF2B5EF4-FFF2-40B4-BE49-F238E27FC236}">
                    <a16:creationId xmlns:a16="http://schemas.microsoft.com/office/drawing/2014/main" id="{93F38C3C-C116-4142-95D3-B6D814278C17}"/>
                  </a:ext>
                </a:extLst>
              </p:cNvPr>
              <p:cNvSpPr/>
              <p:nvPr/>
            </p:nvSpPr>
            <p:spPr bwMode="auto">
              <a:xfrm>
                <a:off x="10108000"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2" name="Rectangle 1361">
                <a:extLst>
                  <a:ext uri="{FF2B5EF4-FFF2-40B4-BE49-F238E27FC236}">
                    <a16:creationId xmlns:a16="http://schemas.microsoft.com/office/drawing/2014/main" id="{48EA5730-D00B-4F52-A0F2-C8D1290FE1C7}"/>
                  </a:ext>
                </a:extLst>
              </p:cNvPr>
              <p:cNvSpPr/>
              <p:nvPr/>
            </p:nvSpPr>
            <p:spPr bwMode="auto">
              <a:xfrm>
                <a:off x="7609948"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3" name="Rectangle 1362">
                <a:extLst>
                  <a:ext uri="{FF2B5EF4-FFF2-40B4-BE49-F238E27FC236}">
                    <a16:creationId xmlns:a16="http://schemas.microsoft.com/office/drawing/2014/main" id="{B1E60253-9DFC-4684-999D-664637157FC2}"/>
                  </a:ext>
                </a:extLst>
              </p:cNvPr>
              <p:cNvSpPr/>
              <p:nvPr/>
            </p:nvSpPr>
            <p:spPr bwMode="auto">
              <a:xfrm>
                <a:off x="7887508"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4" name="Rectangle 1363">
                <a:extLst>
                  <a:ext uri="{FF2B5EF4-FFF2-40B4-BE49-F238E27FC236}">
                    <a16:creationId xmlns:a16="http://schemas.microsoft.com/office/drawing/2014/main" id="{782CE6D3-BE91-4C0F-9FB2-C160EFA378DD}"/>
                  </a:ext>
                </a:extLst>
              </p:cNvPr>
              <p:cNvSpPr/>
              <p:nvPr/>
            </p:nvSpPr>
            <p:spPr bwMode="auto">
              <a:xfrm>
                <a:off x="8442630"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5" name="Rectangle 1364">
                <a:extLst>
                  <a:ext uri="{FF2B5EF4-FFF2-40B4-BE49-F238E27FC236}">
                    <a16:creationId xmlns:a16="http://schemas.microsoft.com/office/drawing/2014/main" id="{E92A63B3-0DD9-4810-A00B-AE0D9D5C7C92}"/>
                  </a:ext>
                </a:extLst>
              </p:cNvPr>
              <p:cNvSpPr/>
              <p:nvPr/>
            </p:nvSpPr>
            <p:spPr bwMode="auto">
              <a:xfrm>
                <a:off x="8720191"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6" name="Rectangle 1365">
                <a:extLst>
                  <a:ext uri="{FF2B5EF4-FFF2-40B4-BE49-F238E27FC236}">
                    <a16:creationId xmlns:a16="http://schemas.microsoft.com/office/drawing/2014/main" id="{11F45838-B54F-463C-812F-F1229E04CF67}"/>
                  </a:ext>
                </a:extLst>
              </p:cNvPr>
              <p:cNvSpPr/>
              <p:nvPr/>
            </p:nvSpPr>
            <p:spPr bwMode="auto">
              <a:xfrm>
                <a:off x="9275312"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7" name="Rectangle 1366">
                <a:extLst>
                  <a:ext uri="{FF2B5EF4-FFF2-40B4-BE49-F238E27FC236}">
                    <a16:creationId xmlns:a16="http://schemas.microsoft.com/office/drawing/2014/main" id="{23224A49-0A5F-49E1-8A11-8C48AEB7EBA3}"/>
                  </a:ext>
                </a:extLst>
              </p:cNvPr>
              <p:cNvSpPr/>
              <p:nvPr/>
            </p:nvSpPr>
            <p:spPr bwMode="auto">
              <a:xfrm>
                <a:off x="9830432"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8" name="Rectangle 1367">
                <a:extLst>
                  <a:ext uri="{FF2B5EF4-FFF2-40B4-BE49-F238E27FC236}">
                    <a16:creationId xmlns:a16="http://schemas.microsoft.com/office/drawing/2014/main" id="{7CFF2971-F118-4E97-85C2-FB25598B64B5}"/>
                  </a:ext>
                </a:extLst>
              </p:cNvPr>
              <p:cNvSpPr/>
              <p:nvPr/>
            </p:nvSpPr>
            <p:spPr bwMode="auto">
              <a:xfrm>
                <a:off x="10108000"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9" name="Rectangle 1368">
                <a:extLst>
                  <a:ext uri="{FF2B5EF4-FFF2-40B4-BE49-F238E27FC236}">
                    <a16:creationId xmlns:a16="http://schemas.microsoft.com/office/drawing/2014/main" id="{C44B34A5-B580-49E1-A22F-1136ECC386DA}"/>
                  </a:ext>
                </a:extLst>
              </p:cNvPr>
              <p:cNvSpPr/>
              <p:nvPr/>
            </p:nvSpPr>
            <p:spPr bwMode="auto">
              <a:xfrm>
                <a:off x="7887508"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0" name="Rectangle 1369">
                <a:extLst>
                  <a:ext uri="{FF2B5EF4-FFF2-40B4-BE49-F238E27FC236}">
                    <a16:creationId xmlns:a16="http://schemas.microsoft.com/office/drawing/2014/main" id="{880FD16D-C426-41E1-8DD8-7AE55164C365}"/>
                  </a:ext>
                </a:extLst>
              </p:cNvPr>
              <p:cNvSpPr/>
              <p:nvPr/>
            </p:nvSpPr>
            <p:spPr bwMode="auto">
              <a:xfrm>
                <a:off x="8442630"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1" name="Rectangle 1370">
                <a:extLst>
                  <a:ext uri="{FF2B5EF4-FFF2-40B4-BE49-F238E27FC236}">
                    <a16:creationId xmlns:a16="http://schemas.microsoft.com/office/drawing/2014/main" id="{15DF4134-2CCA-4BD7-8DA5-FE6D5B3DD1CF}"/>
                  </a:ext>
                </a:extLst>
              </p:cNvPr>
              <p:cNvSpPr/>
              <p:nvPr/>
            </p:nvSpPr>
            <p:spPr bwMode="auto">
              <a:xfrm>
                <a:off x="8997752"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2" name="Rectangle 1371">
                <a:extLst>
                  <a:ext uri="{FF2B5EF4-FFF2-40B4-BE49-F238E27FC236}">
                    <a16:creationId xmlns:a16="http://schemas.microsoft.com/office/drawing/2014/main" id="{BE0D4465-587C-4F55-94AA-13A52FCF92E7}"/>
                  </a:ext>
                </a:extLst>
              </p:cNvPr>
              <p:cNvSpPr/>
              <p:nvPr/>
            </p:nvSpPr>
            <p:spPr bwMode="auto">
              <a:xfrm>
                <a:off x="9275312"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3" name="Rectangle 1372">
                <a:extLst>
                  <a:ext uri="{FF2B5EF4-FFF2-40B4-BE49-F238E27FC236}">
                    <a16:creationId xmlns:a16="http://schemas.microsoft.com/office/drawing/2014/main" id="{2B1676FB-FBFA-46E2-8785-0D068C781752}"/>
                  </a:ext>
                </a:extLst>
              </p:cNvPr>
              <p:cNvSpPr/>
              <p:nvPr/>
            </p:nvSpPr>
            <p:spPr bwMode="auto">
              <a:xfrm>
                <a:off x="9552873"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4" name="Rectangle 1373">
                <a:extLst>
                  <a:ext uri="{FF2B5EF4-FFF2-40B4-BE49-F238E27FC236}">
                    <a16:creationId xmlns:a16="http://schemas.microsoft.com/office/drawing/2014/main" id="{C05742C9-9C02-4813-8679-F89ABE221303}"/>
                  </a:ext>
                </a:extLst>
              </p:cNvPr>
              <p:cNvSpPr/>
              <p:nvPr/>
            </p:nvSpPr>
            <p:spPr bwMode="auto">
              <a:xfrm>
                <a:off x="9830432"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5" name="Rectangle 1374">
                <a:extLst>
                  <a:ext uri="{FF2B5EF4-FFF2-40B4-BE49-F238E27FC236}">
                    <a16:creationId xmlns:a16="http://schemas.microsoft.com/office/drawing/2014/main" id="{C2A0E87A-DCB6-4785-BB81-0FDF4287D54B}"/>
                  </a:ext>
                </a:extLst>
              </p:cNvPr>
              <p:cNvSpPr/>
              <p:nvPr/>
            </p:nvSpPr>
            <p:spPr bwMode="auto">
              <a:xfrm>
                <a:off x="7609948"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6" name="Rectangle 1375">
                <a:extLst>
                  <a:ext uri="{FF2B5EF4-FFF2-40B4-BE49-F238E27FC236}">
                    <a16:creationId xmlns:a16="http://schemas.microsoft.com/office/drawing/2014/main" id="{29CC0A19-82D6-4E52-B9EB-3F32780947AF}"/>
                  </a:ext>
                </a:extLst>
              </p:cNvPr>
              <p:cNvSpPr/>
              <p:nvPr/>
            </p:nvSpPr>
            <p:spPr bwMode="auto">
              <a:xfrm>
                <a:off x="8997752"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7" name="Rectangle 1376">
                <a:extLst>
                  <a:ext uri="{FF2B5EF4-FFF2-40B4-BE49-F238E27FC236}">
                    <a16:creationId xmlns:a16="http://schemas.microsoft.com/office/drawing/2014/main" id="{AF1FBAA5-ED11-4B8B-97CB-5E80FD909596}"/>
                  </a:ext>
                </a:extLst>
              </p:cNvPr>
              <p:cNvSpPr/>
              <p:nvPr/>
            </p:nvSpPr>
            <p:spPr bwMode="auto">
              <a:xfrm>
                <a:off x="9275312"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8" name="Rectangle 1377">
                <a:extLst>
                  <a:ext uri="{FF2B5EF4-FFF2-40B4-BE49-F238E27FC236}">
                    <a16:creationId xmlns:a16="http://schemas.microsoft.com/office/drawing/2014/main" id="{39858328-5053-4A35-800E-E58F6FE09AC8}"/>
                  </a:ext>
                </a:extLst>
              </p:cNvPr>
              <p:cNvSpPr/>
              <p:nvPr/>
            </p:nvSpPr>
            <p:spPr bwMode="auto">
              <a:xfrm>
                <a:off x="9830432"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9" name="Rectangle 1378">
                <a:extLst>
                  <a:ext uri="{FF2B5EF4-FFF2-40B4-BE49-F238E27FC236}">
                    <a16:creationId xmlns:a16="http://schemas.microsoft.com/office/drawing/2014/main" id="{0DA10985-D98B-4160-A829-16E053C7A436}"/>
                  </a:ext>
                </a:extLst>
              </p:cNvPr>
              <p:cNvSpPr/>
              <p:nvPr/>
            </p:nvSpPr>
            <p:spPr bwMode="auto">
              <a:xfrm>
                <a:off x="10108000"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0" name="Rectangle 1379">
                <a:extLst>
                  <a:ext uri="{FF2B5EF4-FFF2-40B4-BE49-F238E27FC236}">
                    <a16:creationId xmlns:a16="http://schemas.microsoft.com/office/drawing/2014/main" id="{A596CCD8-45E3-4F8E-91CE-BF283E7424A0}"/>
                  </a:ext>
                </a:extLst>
              </p:cNvPr>
              <p:cNvSpPr/>
              <p:nvPr/>
            </p:nvSpPr>
            <p:spPr bwMode="auto">
              <a:xfrm>
                <a:off x="7609947"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1" name="Rectangle 1380">
                <a:extLst>
                  <a:ext uri="{FF2B5EF4-FFF2-40B4-BE49-F238E27FC236}">
                    <a16:creationId xmlns:a16="http://schemas.microsoft.com/office/drawing/2014/main" id="{02D16DDD-1A93-4600-A901-9F972AC12CD1}"/>
                  </a:ext>
                </a:extLst>
              </p:cNvPr>
              <p:cNvSpPr/>
              <p:nvPr/>
            </p:nvSpPr>
            <p:spPr bwMode="auto">
              <a:xfrm>
                <a:off x="7887508"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2" name="Rectangle 1381">
                <a:extLst>
                  <a:ext uri="{FF2B5EF4-FFF2-40B4-BE49-F238E27FC236}">
                    <a16:creationId xmlns:a16="http://schemas.microsoft.com/office/drawing/2014/main" id="{931E8CD6-BB58-45A3-9012-03F198B4E82C}"/>
                  </a:ext>
                </a:extLst>
              </p:cNvPr>
              <p:cNvSpPr/>
              <p:nvPr/>
            </p:nvSpPr>
            <p:spPr bwMode="auto">
              <a:xfrm>
                <a:off x="8442629"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3" name="Rectangle 1382">
                <a:extLst>
                  <a:ext uri="{FF2B5EF4-FFF2-40B4-BE49-F238E27FC236}">
                    <a16:creationId xmlns:a16="http://schemas.microsoft.com/office/drawing/2014/main" id="{8F41C210-D8A9-4242-8420-FD8BCCC9730F}"/>
                  </a:ext>
                </a:extLst>
              </p:cNvPr>
              <p:cNvSpPr/>
              <p:nvPr/>
            </p:nvSpPr>
            <p:spPr bwMode="auto">
              <a:xfrm>
                <a:off x="8997750"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4" name="Rectangle 1383">
                <a:extLst>
                  <a:ext uri="{FF2B5EF4-FFF2-40B4-BE49-F238E27FC236}">
                    <a16:creationId xmlns:a16="http://schemas.microsoft.com/office/drawing/2014/main" id="{705C338F-0B6C-4A56-AF83-0A0371205201}"/>
                  </a:ext>
                </a:extLst>
              </p:cNvPr>
              <p:cNvSpPr/>
              <p:nvPr/>
            </p:nvSpPr>
            <p:spPr bwMode="auto">
              <a:xfrm>
                <a:off x="9275311"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5" name="Rectangle 1384">
                <a:extLst>
                  <a:ext uri="{FF2B5EF4-FFF2-40B4-BE49-F238E27FC236}">
                    <a16:creationId xmlns:a16="http://schemas.microsoft.com/office/drawing/2014/main" id="{4EE00A1E-245F-47CC-8CE0-55BC9B890E93}"/>
                  </a:ext>
                </a:extLst>
              </p:cNvPr>
              <p:cNvSpPr/>
              <p:nvPr/>
            </p:nvSpPr>
            <p:spPr bwMode="auto">
              <a:xfrm>
                <a:off x="9552872"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6" name="Rectangle 1385">
                <a:extLst>
                  <a:ext uri="{FF2B5EF4-FFF2-40B4-BE49-F238E27FC236}">
                    <a16:creationId xmlns:a16="http://schemas.microsoft.com/office/drawing/2014/main" id="{9AFB09D8-76A7-487F-9E77-62B98E0B5BDC}"/>
                  </a:ext>
                </a:extLst>
              </p:cNvPr>
              <p:cNvSpPr/>
              <p:nvPr/>
            </p:nvSpPr>
            <p:spPr bwMode="auto">
              <a:xfrm>
                <a:off x="9830431"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7" name="Rectangle 1386">
                <a:extLst>
                  <a:ext uri="{FF2B5EF4-FFF2-40B4-BE49-F238E27FC236}">
                    <a16:creationId xmlns:a16="http://schemas.microsoft.com/office/drawing/2014/main" id="{A1A88743-4A26-4584-8301-A2381595D51F}"/>
                  </a:ext>
                </a:extLst>
              </p:cNvPr>
              <p:cNvSpPr/>
              <p:nvPr/>
            </p:nvSpPr>
            <p:spPr bwMode="auto">
              <a:xfrm>
                <a:off x="10108000" y="1948105"/>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8" name="Rectangle 1387">
                <a:extLst>
                  <a:ext uri="{FF2B5EF4-FFF2-40B4-BE49-F238E27FC236}">
                    <a16:creationId xmlns:a16="http://schemas.microsoft.com/office/drawing/2014/main" id="{7E69B680-63B3-4539-B3C6-AD79DF79C53B}"/>
                  </a:ext>
                </a:extLst>
              </p:cNvPr>
              <p:cNvSpPr/>
              <p:nvPr/>
            </p:nvSpPr>
            <p:spPr bwMode="auto">
              <a:xfrm>
                <a:off x="7609947"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9" name="Rectangle 1388">
                <a:extLst>
                  <a:ext uri="{FF2B5EF4-FFF2-40B4-BE49-F238E27FC236}">
                    <a16:creationId xmlns:a16="http://schemas.microsoft.com/office/drawing/2014/main" id="{C6FB25C1-130E-43E2-A463-14DDD617E78D}"/>
                  </a:ext>
                </a:extLst>
              </p:cNvPr>
              <p:cNvSpPr/>
              <p:nvPr/>
            </p:nvSpPr>
            <p:spPr bwMode="auto">
              <a:xfrm>
                <a:off x="8442629"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0" name="Rectangle 1389">
                <a:extLst>
                  <a:ext uri="{FF2B5EF4-FFF2-40B4-BE49-F238E27FC236}">
                    <a16:creationId xmlns:a16="http://schemas.microsoft.com/office/drawing/2014/main" id="{87BAA807-C36E-42CA-8F8C-A5F5162842F9}"/>
                  </a:ext>
                </a:extLst>
              </p:cNvPr>
              <p:cNvSpPr/>
              <p:nvPr/>
            </p:nvSpPr>
            <p:spPr bwMode="auto">
              <a:xfrm>
                <a:off x="8720190"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1" name="Rectangle 1390">
                <a:extLst>
                  <a:ext uri="{FF2B5EF4-FFF2-40B4-BE49-F238E27FC236}">
                    <a16:creationId xmlns:a16="http://schemas.microsoft.com/office/drawing/2014/main" id="{FF06BA69-E969-4E29-9FAF-38D97F961045}"/>
                  </a:ext>
                </a:extLst>
              </p:cNvPr>
              <p:cNvSpPr/>
              <p:nvPr/>
            </p:nvSpPr>
            <p:spPr bwMode="auto">
              <a:xfrm>
                <a:off x="8997750"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2" name="Rectangle 1391">
                <a:extLst>
                  <a:ext uri="{FF2B5EF4-FFF2-40B4-BE49-F238E27FC236}">
                    <a16:creationId xmlns:a16="http://schemas.microsoft.com/office/drawing/2014/main" id="{2C98FDA5-842C-44C5-9387-007E4100197D}"/>
                  </a:ext>
                </a:extLst>
              </p:cNvPr>
              <p:cNvSpPr/>
              <p:nvPr/>
            </p:nvSpPr>
            <p:spPr bwMode="auto">
              <a:xfrm>
                <a:off x="9275311"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3" name="Rectangle 1392">
                <a:extLst>
                  <a:ext uri="{FF2B5EF4-FFF2-40B4-BE49-F238E27FC236}">
                    <a16:creationId xmlns:a16="http://schemas.microsoft.com/office/drawing/2014/main" id="{03B6AD8E-5C25-452E-B877-F528A8C62C17}"/>
                  </a:ext>
                </a:extLst>
              </p:cNvPr>
              <p:cNvSpPr/>
              <p:nvPr/>
            </p:nvSpPr>
            <p:spPr bwMode="auto">
              <a:xfrm>
                <a:off x="9552872"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4" name="Rectangle 1393">
                <a:extLst>
                  <a:ext uri="{FF2B5EF4-FFF2-40B4-BE49-F238E27FC236}">
                    <a16:creationId xmlns:a16="http://schemas.microsoft.com/office/drawing/2014/main" id="{5832A527-7338-4E3E-88BF-4F5209736EAF}"/>
                  </a:ext>
                </a:extLst>
              </p:cNvPr>
              <p:cNvSpPr/>
              <p:nvPr/>
            </p:nvSpPr>
            <p:spPr bwMode="auto">
              <a:xfrm>
                <a:off x="9830431"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5" name="Rectangle 1394">
                <a:extLst>
                  <a:ext uri="{FF2B5EF4-FFF2-40B4-BE49-F238E27FC236}">
                    <a16:creationId xmlns:a16="http://schemas.microsoft.com/office/drawing/2014/main" id="{BE9FC596-3742-4511-84C2-5507B0A669AB}"/>
                  </a:ext>
                </a:extLst>
              </p:cNvPr>
              <p:cNvSpPr/>
              <p:nvPr/>
            </p:nvSpPr>
            <p:spPr bwMode="auto">
              <a:xfrm>
                <a:off x="10108000"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6" name="Rectangle 1395">
                <a:extLst>
                  <a:ext uri="{FF2B5EF4-FFF2-40B4-BE49-F238E27FC236}">
                    <a16:creationId xmlns:a16="http://schemas.microsoft.com/office/drawing/2014/main" id="{583F7E53-ED41-40DA-AA5F-80FC57DDF7C0}"/>
                  </a:ext>
                </a:extLst>
              </p:cNvPr>
              <p:cNvSpPr/>
              <p:nvPr/>
            </p:nvSpPr>
            <p:spPr bwMode="auto">
              <a:xfrm>
                <a:off x="7884149"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7" name="Rectangle 1396">
                <a:extLst>
                  <a:ext uri="{FF2B5EF4-FFF2-40B4-BE49-F238E27FC236}">
                    <a16:creationId xmlns:a16="http://schemas.microsoft.com/office/drawing/2014/main" id="{D564A091-0395-495C-A93D-30C3490D3548}"/>
                  </a:ext>
                </a:extLst>
              </p:cNvPr>
              <p:cNvSpPr/>
              <p:nvPr/>
            </p:nvSpPr>
            <p:spPr bwMode="auto">
              <a:xfrm>
                <a:off x="8715636" y="194923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39" name="Rectangle 1238">
              <a:extLst>
                <a:ext uri="{FF2B5EF4-FFF2-40B4-BE49-F238E27FC236}">
                  <a16:creationId xmlns:a16="http://schemas.microsoft.com/office/drawing/2014/main" id="{BE838C0D-F93C-40EF-BAC1-CE97BE5BCD89}"/>
                </a:ext>
              </a:extLst>
            </p:cNvPr>
            <p:cNvSpPr/>
            <p:nvPr/>
          </p:nvSpPr>
          <p:spPr bwMode="auto">
            <a:xfrm>
              <a:off x="8720191" y="5270331"/>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0" name="Rectangle 1239">
              <a:extLst>
                <a:ext uri="{FF2B5EF4-FFF2-40B4-BE49-F238E27FC236}">
                  <a16:creationId xmlns:a16="http://schemas.microsoft.com/office/drawing/2014/main" id="{1641288F-4906-41AB-B811-F9998B206E60}"/>
                </a:ext>
              </a:extLst>
            </p:cNvPr>
            <p:cNvSpPr/>
            <p:nvPr/>
          </p:nvSpPr>
          <p:spPr bwMode="auto">
            <a:xfrm>
              <a:off x="8442630"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98" name="Rectangle 1397">
            <a:extLst>
              <a:ext uri="{FF2B5EF4-FFF2-40B4-BE49-F238E27FC236}">
                <a16:creationId xmlns:a16="http://schemas.microsoft.com/office/drawing/2014/main" id="{0B3F7D86-1F8C-485F-9B21-D2825CAFFD05}"/>
              </a:ext>
            </a:extLst>
          </p:cNvPr>
          <p:cNvSpPr/>
          <p:nvPr/>
        </p:nvSpPr>
        <p:spPr bwMode="auto">
          <a:xfrm>
            <a:off x="4311137" y="2651412"/>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9" name="Rectangle 1398">
            <a:extLst>
              <a:ext uri="{FF2B5EF4-FFF2-40B4-BE49-F238E27FC236}">
                <a16:creationId xmlns:a16="http://schemas.microsoft.com/office/drawing/2014/main" id="{F96FE92E-17AB-4821-9D52-4298520E5C3A}"/>
              </a:ext>
            </a:extLst>
          </p:cNvPr>
          <p:cNvSpPr/>
          <p:nvPr/>
        </p:nvSpPr>
        <p:spPr bwMode="auto">
          <a:xfrm>
            <a:off x="3756010" y="2390169"/>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0" name="Rectangle 1399">
            <a:extLst>
              <a:ext uri="{FF2B5EF4-FFF2-40B4-BE49-F238E27FC236}">
                <a16:creationId xmlns:a16="http://schemas.microsoft.com/office/drawing/2014/main" id="{44A4589D-B962-4035-8D06-22908896423A}"/>
              </a:ext>
            </a:extLst>
          </p:cNvPr>
          <p:cNvSpPr/>
          <p:nvPr/>
        </p:nvSpPr>
        <p:spPr bwMode="auto">
          <a:xfrm>
            <a:off x="3756010"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1" name="Rectangle 1400">
            <a:extLst>
              <a:ext uri="{FF2B5EF4-FFF2-40B4-BE49-F238E27FC236}">
                <a16:creationId xmlns:a16="http://schemas.microsoft.com/office/drawing/2014/main" id="{103CC920-2C04-41EA-9663-C7A2280F2B89}"/>
              </a:ext>
            </a:extLst>
          </p:cNvPr>
          <p:cNvSpPr/>
          <p:nvPr/>
        </p:nvSpPr>
        <p:spPr bwMode="auto">
          <a:xfrm>
            <a:off x="4033569"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2" name="Rectangle 1401">
            <a:extLst>
              <a:ext uri="{FF2B5EF4-FFF2-40B4-BE49-F238E27FC236}">
                <a16:creationId xmlns:a16="http://schemas.microsoft.com/office/drawing/2014/main" id="{4B37BA28-4FA1-4658-8420-0C5F43C8C1FB}"/>
              </a:ext>
            </a:extLst>
          </p:cNvPr>
          <p:cNvSpPr/>
          <p:nvPr/>
        </p:nvSpPr>
        <p:spPr bwMode="auto">
          <a:xfrm>
            <a:off x="4311137"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3" name="Rectangle 1402">
            <a:extLst>
              <a:ext uri="{FF2B5EF4-FFF2-40B4-BE49-F238E27FC236}">
                <a16:creationId xmlns:a16="http://schemas.microsoft.com/office/drawing/2014/main" id="{77FE049C-8F1B-46BB-ABA8-D713D153454F}"/>
              </a:ext>
            </a:extLst>
          </p:cNvPr>
          <p:cNvSpPr/>
          <p:nvPr/>
        </p:nvSpPr>
        <p:spPr bwMode="auto">
          <a:xfrm>
            <a:off x="3756010" y="3181519"/>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4" name="Rectangle 1403">
            <a:extLst>
              <a:ext uri="{FF2B5EF4-FFF2-40B4-BE49-F238E27FC236}">
                <a16:creationId xmlns:a16="http://schemas.microsoft.com/office/drawing/2014/main" id="{8F273160-7730-460E-90CB-8CD1C4C8E3A9}"/>
              </a:ext>
            </a:extLst>
          </p:cNvPr>
          <p:cNvSpPr/>
          <p:nvPr/>
        </p:nvSpPr>
        <p:spPr bwMode="auto">
          <a:xfrm>
            <a:off x="3200889"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5" name="Rectangle 1404">
            <a:extLst>
              <a:ext uri="{FF2B5EF4-FFF2-40B4-BE49-F238E27FC236}">
                <a16:creationId xmlns:a16="http://schemas.microsoft.com/office/drawing/2014/main" id="{CAC17692-02C5-4889-8E1B-9B2B26B36D6C}"/>
              </a:ext>
            </a:extLst>
          </p:cNvPr>
          <p:cNvSpPr/>
          <p:nvPr/>
        </p:nvSpPr>
        <p:spPr bwMode="auto">
          <a:xfrm>
            <a:off x="3200889" y="2912657"/>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6" name="Rectangle 1405">
            <a:extLst>
              <a:ext uri="{FF2B5EF4-FFF2-40B4-BE49-F238E27FC236}">
                <a16:creationId xmlns:a16="http://schemas.microsoft.com/office/drawing/2014/main" id="{B540D3FE-6705-40A2-B4FD-D4E9AD1F4D7C}"/>
              </a:ext>
            </a:extLst>
          </p:cNvPr>
          <p:cNvSpPr/>
          <p:nvPr/>
        </p:nvSpPr>
        <p:spPr bwMode="auto">
          <a:xfrm>
            <a:off x="2923328" y="2651412"/>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7" name="Rectangle 1406">
            <a:extLst>
              <a:ext uri="{FF2B5EF4-FFF2-40B4-BE49-F238E27FC236}">
                <a16:creationId xmlns:a16="http://schemas.microsoft.com/office/drawing/2014/main" id="{F9DAD5E2-43A8-4E9D-9610-4E50D0F951D8}"/>
              </a:ext>
            </a:extLst>
          </p:cNvPr>
          <p:cNvSpPr/>
          <p:nvPr/>
        </p:nvSpPr>
        <p:spPr bwMode="auto">
          <a:xfrm>
            <a:off x="1813085"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8" name="Rectangle 1407">
            <a:extLst>
              <a:ext uri="{FF2B5EF4-FFF2-40B4-BE49-F238E27FC236}">
                <a16:creationId xmlns:a16="http://schemas.microsoft.com/office/drawing/2014/main" id="{32D5AB1C-F123-41EB-B5BA-7B534A2F2678}"/>
              </a:ext>
            </a:extLst>
          </p:cNvPr>
          <p:cNvSpPr/>
          <p:nvPr/>
        </p:nvSpPr>
        <p:spPr bwMode="auto">
          <a:xfrm>
            <a:off x="2368207"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9" name="Rectangle 1408">
            <a:extLst>
              <a:ext uri="{FF2B5EF4-FFF2-40B4-BE49-F238E27FC236}">
                <a16:creationId xmlns:a16="http://schemas.microsoft.com/office/drawing/2014/main" id="{93C9E6DF-76F8-4324-9375-C90A01F2D7FE}"/>
              </a:ext>
            </a:extLst>
          </p:cNvPr>
          <p:cNvSpPr/>
          <p:nvPr/>
        </p:nvSpPr>
        <p:spPr bwMode="auto">
          <a:xfrm>
            <a:off x="2090645" y="3442763"/>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0" name="Rectangle 1409">
            <a:extLst>
              <a:ext uri="{FF2B5EF4-FFF2-40B4-BE49-F238E27FC236}">
                <a16:creationId xmlns:a16="http://schemas.microsoft.com/office/drawing/2014/main" id="{BD6D9C3F-393F-4979-84FC-0DF68A7E81D5}"/>
              </a:ext>
            </a:extLst>
          </p:cNvPr>
          <p:cNvSpPr/>
          <p:nvPr/>
        </p:nvSpPr>
        <p:spPr bwMode="auto">
          <a:xfrm>
            <a:off x="2368207" y="2912657"/>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1" name="Rectangle 1410">
            <a:extLst>
              <a:ext uri="{FF2B5EF4-FFF2-40B4-BE49-F238E27FC236}">
                <a16:creationId xmlns:a16="http://schemas.microsoft.com/office/drawing/2014/main" id="{86696C67-5358-4854-8CB0-B8A21032C4CB}"/>
              </a:ext>
            </a:extLst>
          </p:cNvPr>
          <p:cNvSpPr/>
          <p:nvPr/>
        </p:nvSpPr>
        <p:spPr bwMode="auto">
          <a:xfrm>
            <a:off x="1813085" y="2651412"/>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2" name="Rectangle 1411">
            <a:extLst>
              <a:ext uri="{FF2B5EF4-FFF2-40B4-BE49-F238E27FC236}">
                <a16:creationId xmlns:a16="http://schemas.microsoft.com/office/drawing/2014/main" id="{9FE18E22-202D-407F-81FB-5DA828207988}"/>
              </a:ext>
            </a:extLst>
          </p:cNvPr>
          <p:cNvSpPr/>
          <p:nvPr/>
        </p:nvSpPr>
        <p:spPr bwMode="auto">
          <a:xfrm>
            <a:off x="2090645" y="2390169"/>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3" name="Rectangle 1412">
            <a:extLst>
              <a:ext uri="{FF2B5EF4-FFF2-40B4-BE49-F238E27FC236}">
                <a16:creationId xmlns:a16="http://schemas.microsoft.com/office/drawing/2014/main" id="{1CA33CA7-2A61-4986-96DA-D7A84EE320F1}"/>
              </a:ext>
            </a:extLst>
          </p:cNvPr>
          <p:cNvSpPr/>
          <p:nvPr/>
        </p:nvSpPr>
        <p:spPr bwMode="auto">
          <a:xfrm>
            <a:off x="2368207" y="2390169"/>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4" name="Rectangle 1413">
            <a:extLst>
              <a:ext uri="{FF2B5EF4-FFF2-40B4-BE49-F238E27FC236}">
                <a16:creationId xmlns:a16="http://schemas.microsoft.com/office/drawing/2014/main" id="{02687F47-371D-4534-B02E-00C7954E3D6B}"/>
              </a:ext>
            </a:extLst>
          </p:cNvPr>
          <p:cNvSpPr/>
          <p:nvPr/>
        </p:nvSpPr>
        <p:spPr bwMode="auto">
          <a:xfrm>
            <a:off x="3478449" y="3965251"/>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5" name="Rectangle 1414">
            <a:extLst>
              <a:ext uri="{FF2B5EF4-FFF2-40B4-BE49-F238E27FC236}">
                <a16:creationId xmlns:a16="http://schemas.microsoft.com/office/drawing/2014/main" id="{848EB01E-F543-44C5-A204-82D2707A091E}"/>
              </a:ext>
            </a:extLst>
          </p:cNvPr>
          <p:cNvSpPr/>
          <p:nvPr/>
        </p:nvSpPr>
        <p:spPr bwMode="auto">
          <a:xfrm>
            <a:off x="2645767" y="2390169"/>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6" name="Rectangle 1415">
            <a:extLst>
              <a:ext uri="{FF2B5EF4-FFF2-40B4-BE49-F238E27FC236}">
                <a16:creationId xmlns:a16="http://schemas.microsoft.com/office/drawing/2014/main" id="{BF6103A0-AF7F-4D34-AAFD-FABE69737580}"/>
              </a:ext>
            </a:extLst>
          </p:cNvPr>
          <p:cNvSpPr/>
          <p:nvPr/>
        </p:nvSpPr>
        <p:spPr bwMode="auto">
          <a:xfrm>
            <a:off x="2923327" y="2390169"/>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7" name="Rectangle 1416">
            <a:extLst>
              <a:ext uri="{FF2B5EF4-FFF2-40B4-BE49-F238E27FC236}">
                <a16:creationId xmlns:a16="http://schemas.microsoft.com/office/drawing/2014/main" id="{D2E2EFFE-05DB-43EE-B6DA-33FF82DDDC56}"/>
              </a:ext>
            </a:extLst>
          </p:cNvPr>
          <p:cNvSpPr/>
          <p:nvPr/>
        </p:nvSpPr>
        <p:spPr bwMode="auto">
          <a:xfrm>
            <a:off x="2368197" y="2128914"/>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8" name="Rectangle 1417">
            <a:extLst>
              <a:ext uri="{FF2B5EF4-FFF2-40B4-BE49-F238E27FC236}">
                <a16:creationId xmlns:a16="http://schemas.microsoft.com/office/drawing/2014/main" id="{C4F1C24D-7676-4816-A01F-10A1F4CCA644}"/>
              </a:ext>
            </a:extLst>
          </p:cNvPr>
          <p:cNvSpPr/>
          <p:nvPr/>
        </p:nvSpPr>
        <p:spPr bwMode="auto">
          <a:xfrm>
            <a:off x="2368205" y="1860212"/>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9" name="Rectangle 1418">
            <a:extLst>
              <a:ext uri="{FF2B5EF4-FFF2-40B4-BE49-F238E27FC236}">
                <a16:creationId xmlns:a16="http://schemas.microsoft.com/office/drawing/2014/main" id="{5CB67F8B-A392-4244-B30E-0EA48AA3F90B}"/>
              </a:ext>
            </a:extLst>
          </p:cNvPr>
          <p:cNvSpPr/>
          <p:nvPr/>
        </p:nvSpPr>
        <p:spPr bwMode="auto">
          <a:xfrm>
            <a:off x="2090645" y="3965251"/>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0" name="Rectangle 1419">
            <a:extLst>
              <a:ext uri="{FF2B5EF4-FFF2-40B4-BE49-F238E27FC236}">
                <a16:creationId xmlns:a16="http://schemas.microsoft.com/office/drawing/2014/main" id="{9EE57A71-A6E5-4624-8405-4F872CE7A3CC}"/>
              </a:ext>
            </a:extLst>
          </p:cNvPr>
          <p:cNvSpPr/>
          <p:nvPr/>
        </p:nvSpPr>
        <p:spPr bwMode="auto">
          <a:xfrm>
            <a:off x="2645767" y="3965251"/>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1" name="Rectangle 1420">
            <a:extLst>
              <a:ext uri="{FF2B5EF4-FFF2-40B4-BE49-F238E27FC236}">
                <a16:creationId xmlns:a16="http://schemas.microsoft.com/office/drawing/2014/main" id="{D40B9006-7F97-456D-A431-044D4D4E57B2}"/>
              </a:ext>
            </a:extLst>
          </p:cNvPr>
          <p:cNvSpPr/>
          <p:nvPr/>
        </p:nvSpPr>
        <p:spPr bwMode="auto">
          <a:xfrm>
            <a:off x="2368207" y="3442763"/>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2" name="Rectangle 1421">
            <a:extLst>
              <a:ext uri="{FF2B5EF4-FFF2-40B4-BE49-F238E27FC236}">
                <a16:creationId xmlns:a16="http://schemas.microsoft.com/office/drawing/2014/main" id="{F8841648-1AD4-4CAF-BA37-9E4AF4A112F2}"/>
              </a:ext>
            </a:extLst>
          </p:cNvPr>
          <p:cNvSpPr/>
          <p:nvPr/>
        </p:nvSpPr>
        <p:spPr bwMode="auto">
          <a:xfrm>
            <a:off x="2923328" y="3442763"/>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3" name="Rectangle 1422">
            <a:extLst>
              <a:ext uri="{FF2B5EF4-FFF2-40B4-BE49-F238E27FC236}">
                <a16:creationId xmlns:a16="http://schemas.microsoft.com/office/drawing/2014/main" id="{AEA3AD13-F94F-478D-836C-31E06C31CC6A}"/>
              </a:ext>
            </a:extLst>
          </p:cNvPr>
          <p:cNvSpPr/>
          <p:nvPr/>
        </p:nvSpPr>
        <p:spPr bwMode="auto">
          <a:xfrm>
            <a:off x="3200889" y="3442763"/>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4" name="Rectangle 1423">
            <a:extLst>
              <a:ext uri="{FF2B5EF4-FFF2-40B4-BE49-F238E27FC236}">
                <a16:creationId xmlns:a16="http://schemas.microsoft.com/office/drawing/2014/main" id="{BE51FF89-1904-4740-8573-A80736FAD378}"/>
              </a:ext>
            </a:extLst>
          </p:cNvPr>
          <p:cNvSpPr/>
          <p:nvPr/>
        </p:nvSpPr>
        <p:spPr bwMode="auto">
          <a:xfrm>
            <a:off x="3756010" y="3442763"/>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5" name="Rectangle 1424">
            <a:extLst>
              <a:ext uri="{FF2B5EF4-FFF2-40B4-BE49-F238E27FC236}">
                <a16:creationId xmlns:a16="http://schemas.microsoft.com/office/drawing/2014/main" id="{65A3B2E4-70FA-4DA2-AD38-2FC533E9FBBF}"/>
              </a:ext>
            </a:extLst>
          </p:cNvPr>
          <p:cNvSpPr/>
          <p:nvPr/>
        </p:nvSpPr>
        <p:spPr bwMode="auto">
          <a:xfrm>
            <a:off x="2368207" y="3181519"/>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6" name="Rectangle 1425">
            <a:extLst>
              <a:ext uri="{FF2B5EF4-FFF2-40B4-BE49-F238E27FC236}">
                <a16:creationId xmlns:a16="http://schemas.microsoft.com/office/drawing/2014/main" id="{3A8B45BF-7EFF-4E62-A947-DEC68B8D0E53}"/>
              </a:ext>
            </a:extLst>
          </p:cNvPr>
          <p:cNvSpPr/>
          <p:nvPr/>
        </p:nvSpPr>
        <p:spPr bwMode="auto">
          <a:xfrm>
            <a:off x="3200889" y="3181519"/>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7" name="Rectangle 1426">
            <a:extLst>
              <a:ext uri="{FF2B5EF4-FFF2-40B4-BE49-F238E27FC236}">
                <a16:creationId xmlns:a16="http://schemas.microsoft.com/office/drawing/2014/main" id="{2E6BF25C-1CED-42A2-B1F3-D2BD2EF7C38C}"/>
              </a:ext>
            </a:extLst>
          </p:cNvPr>
          <p:cNvSpPr/>
          <p:nvPr/>
        </p:nvSpPr>
        <p:spPr bwMode="auto">
          <a:xfrm>
            <a:off x="3756010" y="2912657"/>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8" name="Rectangle 1427">
            <a:extLst>
              <a:ext uri="{FF2B5EF4-FFF2-40B4-BE49-F238E27FC236}">
                <a16:creationId xmlns:a16="http://schemas.microsoft.com/office/drawing/2014/main" id="{D50D2A30-1E19-469E-B650-AD0680FB5AAC}"/>
              </a:ext>
            </a:extLst>
          </p:cNvPr>
          <p:cNvSpPr/>
          <p:nvPr/>
        </p:nvSpPr>
        <p:spPr bwMode="auto">
          <a:xfrm>
            <a:off x="2368207" y="2651412"/>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7" name="Rectangle 1456">
            <a:extLst>
              <a:ext uri="{FF2B5EF4-FFF2-40B4-BE49-F238E27FC236}">
                <a16:creationId xmlns:a16="http://schemas.microsoft.com/office/drawing/2014/main" id="{E15D5E8D-803C-44DF-89BC-20137B548BFB}"/>
              </a:ext>
            </a:extLst>
          </p:cNvPr>
          <p:cNvSpPr/>
          <p:nvPr/>
        </p:nvSpPr>
        <p:spPr bwMode="auto">
          <a:xfrm>
            <a:off x="8513864" y="3969652"/>
            <a:ext cx="182293" cy="184449"/>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CBA395F2-5685-4B49-B95D-4CB904F7D5FD}"/>
              </a:ext>
            </a:extLst>
          </p:cNvPr>
          <p:cNvGrpSpPr/>
          <p:nvPr/>
        </p:nvGrpSpPr>
        <p:grpSpPr>
          <a:xfrm>
            <a:off x="9346546" y="2651069"/>
            <a:ext cx="738216" cy="975458"/>
            <a:chOff x="9346546" y="2651069"/>
            <a:chExt cx="738216" cy="975458"/>
          </a:xfrm>
          <a:solidFill>
            <a:schemeClr val="accent1">
              <a:lumMod val="40000"/>
              <a:lumOff val="60000"/>
            </a:schemeClr>
          </a:solidFill>
        </p:grpSpPr>
        <p:sp>
          <p:nvSpPr>
            <p:cNvPr id="1464" name="Rectangle 1463">
              <a:extLst>
                <a:ext uri="{FF2B5EF4-FFF2-40B4-BE49-F238E27FC236}">
                  <a16:creationId xmlns:a16="http://schemas.microsoft.com/office/drawing/2014/main" id="{3BEC8337-FB87-40B2-BA43-D92D73E069EA}"/>
                </a:ext>
              </a:extLst>
            </p:cNvPr>
            <p:cNvSpPr/>
            <p:nvPr/>
          </p:nvSpPr>
          <p:spPr bwMode="auto">
            <a:xfrm>
              <a:off x="9346546" y="2914974"/>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88" name="Rectangle 1487">
              <a:extLst>
                <a:ext uri="{FF2B5EF4-FFF2-40B4-BE49-F238E27FC236}">
                  <a16:creationId xmlns:a16="http://schemas.microsoft.com/office/drawing/2014/main" id="{AFF0F671-D4DF-4073-9865-5E2AFB88213C}"/>
                </a:ext>
              </a:extLst>
            </p:cNvPr>
            <p:cNvSpPr/>
            <p:nvPr/>
          </p:nvSpPr>
          <p:spPr bwMode="auto">
            <a:xfrm>
              <a:off x="9624901" y="3442078"/>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89" name="Rectangle 1488">
              <a:extLst>
                <a:ext uri="{FF2B5EF4-FFF2-40B4-BE49-F238E27FC236}">
                  <a16:creationId xmlns:a16="http://schemas.microsoft.com/office/drawing/2014/main" id="{636A21AB-263B-4AAB-A967-825C37226293}"/>
                </a:ext>
              </a:extLst>
            </p:cNvPr>
            <p:cNvSpPr/>
            <p:nvPr/>
          </p:nvSpPr>
          <p:spPr bwMode="auto">
            <a:xfrm>
              <a:off x="9902469" y="3442078"/>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95" name="Rectangle 1494">
              <a:extLst>
                <a:ext uri="{FF2B5EF4-FFF2-40B4-BE49-F238E27FC236}">
                  <a16:creationId xmlns:a16="http://schemas.microsoft.com/office/drawing/2014/main" id="{19A1DCE9-1FE3-4BAF-9DE6-85DA448C0D4F}"/>
                </a:ext>
              </a:extLst>
            </p:cNvPr>
            <p:cNvSpPr/>
            <p:nvPr/>
          </p:nvSpPr>
          <p:spPr bwMode="auto">
            <a:xfrm>
              <a:off x="9624901" y="3178408"/>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96" name="Rectangle 1495">
              <a:extLst>
                <a:ext uri="{FF2B5EF4-FFF2-40B4-BE49-F238E27FC236}">
                  <a16:creationId xmlns:a16="http://schemas.microsoft.com/office/drawing/2014/main" id="{092D1C77-2ED2-419B-A7FA-160A9E60407B}"/>
                </a:ext>
              </a:extLst>
            </p:cNvPr>
            <p:cNvSpPr/>
            <p:nvPr/>
          </p:nvSpPr>
          <p:spPr bwMode="auto">
            <a:xfrm>
              <a:off x="9902469" y="3178408"/>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02" name="Rectangle 1501">
              <a:extLst>
                <a:ext uri="{FF2B5EF4-FFF2-40B4-BE49-F238E27FC236}">
                  <a16:creationId xmlns:a16="http://schemas.microsoft.com/office/drawing/2014/main" id="{659D642E-8992-4817-8ABC-DBF6995D540C}"/>
                </a:ext>
              </a:extLst>
            </p:cNvPr>
            <p:cNvSpPr/>
            <p:nvPr/>
          </p:nvSpPr>
          <p:spPr bwMode="auto">
            <a:xfrm>
              <a:off x="9624901" y="2914739"/>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03" name="Rectangle 1502">
              <a:extLst>
                <a:ext uri="{FF2B5EF4-FFF2-40B4-BE49-F238E27FC236}">
                  <a16:creationId xmlns:a16="http://schemas.microsoft.com/office/drawing/2014/main" id="{222210C2-686E-46BF-BA80-C5B118FC38F8}"/>
                </a:ext>
              </a:extLst>
            </p:cNvPr>
            <p:cNvSpPr/>
            <p:nvPr/>
          </p:nvSpPr>
          <p:spPr bwMode="auto">
            <a:xfrm>
              <a:off x="9902469" y="2914739"/>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08" name="Rectangle 1507">
              <a:extLst>
                <a:ext uri="{FF2B5EF4-FFF2-40B4-BE49-F238E27FC236}">
                  <a16:creationId xmlns:a16="http://schemas.microsoft.com/office/drawing/2014/main" id="{AE57EF90-08AC-4B3B-A444-A8E9F63AAB1A}"/>
                </a:ext>
              </a:extLst>
            </p:cNvPr>
            <p:cNvSpPr/>
            <p:nvPr/>
          </p:nvSpPr>
          <p:spPr bwMode="auto">
            <a:xfrm>
              <a:off x="9347342" y="2651069"/>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09" name="Rectangle 1508">
              <a:extLst>
                <a:ext uri="{FF2B5EF4-FFF2-40B4-BE49-F238E27FC236}">
                  <a16:creationId xmlns:a16="http://schemas.microsoft.com/office/drawing/2014/main" id="{D3AED19C-6233-4DA9-A82C-A70C2E07430B}"/>
                </a:ext>
              </a:extLst>
            </p:cNvPr>
            <p:cNvSpPr/>
            <p:nvPr/>
          </p:nvSpPr>
          <p:spPr bwMode="auto">
            <a:xfrm>
              <a:off x="9624901" y="2651069"/>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1514" name="Rectangle 1513">
            <a:extLst>
              <a:ext uri="{FF2B5EF4-FFF2-40B4-BE49-F238E27FC236}">
                <a16:creationId xmlns:a16="http://schemas.microsoft.com/office/drawing/2014/main" id="{55B479BC-AF78-41B8-95CB-2235BB2F153A}"/>
              </a:ext>
            </a:extLst>
          </p:cNvPr>
          <p:cNvSpPr/>
          <p:nvPr/>
        </p:nvSpPr>
        <p:spPr bwMode="auto">
          <a:xfrm>
            <a:off x="9902469" y="2387400"/>
            <a:ext cx="182293" cy="184449"/>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7" name="Rectangle 1516">
            <a:extLst>
              <a:ext uri="{FF2B5EF4-FFF2-40B4-BE49-F238E27FC236}">
                <a16:creationId xmlns:a16="http://schemas.microsoft.com/office/drawing/2014/main" id="{8EA5938D-09A2-481B-BE2D-D2E4E3467D96}"/>
              </a:ext>
            </a:extLst>
          </p:cNvPr>
          <p:cNvSpPr/>
          <p:nvPr/>
        </p:nvSpPr>
        <p:spPr bwMode="auto">
          <a:xfrm>
            <a:off x="8237098" y="2123813"/>
            <a:ext cx="182293" cy="184449"/>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1" name="Rectangle 1520">
            <a:extLst>
              <a:ext uri="{FF2B5EF4-FFF2-40B4-BE49-F238E27FC236}">
                <a16:creationId xmlns:a16="http://schemas.microsoft.com/office/drawing/2014/main" id="{0608F2E1-154D-4DED-B7A4-CF069B675C58}"/>
              </a:ext>
            </a:extLst>
          </p:cNvPr>
          <p:cNvSpPr/>
          <p:nvPr/>
        </p:nvSpPr>
        <p:spPr bwMode="auto">
          <a:xfrm>
            <a:off x="9624900" y="2123813"/>
            <a:ext cx="182293" cy="184449"/>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2" name="Rectangle 1521">
            <a:extLst>
              <a:ext uri="{FF2B5EF4-FFF2-40B4-BE49-F238E27FC236}">
                <a16:creationId xmlns:a16="http://schemas.microsoft.com/office/drawing/2014/main" id="{CE950803-CC75-4A47-A5C8-34A28ACC6C27}"/>
              </a:ext>
            </a:extLst>
          </p:cNvPr>
          <p:cNvSpPr/>
          <p:nvPr/>
        </p:nvSpPr>
        <p:spPr bwMode="auto">
          <a:xfrm>
            <a:off x="9902469" y="2123730"/>
            <a:ext cx="182293" cy="184449"/>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3" name="Group 102">
            <a:extLst>
              <a:ext uri="{FF2B5EF4-FFF2-40B4-BE49-F238E27FC236}">
                <a16:creationId xmlns:a16="http://schemas.microsoft.com/office/drawing/2014/main" id="{2ACF0A39-AAAA-4CCA-BABE-9E7FB2F8BE35}"/>
              </a:ext>
            </a:extLst>
          </p:cNvPr>
          <p:cNvGrpSpPr/>
          <p:nvPr/>
        </p:nvGrpSpPr>
        <p:grpSpPr>
          <a:xfrm>
            <a:off x="7958741" y="1860060"/>
            <a:ext cx="460650" cy="184768"/>
            <a:chOff x="7958741" y="1860060"/>
            <a:chExt cx="460650" cy="184768"/>
          </a:xfrm>
          <a:solidFill>
            <a:schemeClr val="accent1">
              <a:lumMod val="40000"/>
              <a:lumOff val="60000"/>
            </a:schemeClr>
          </a:solidFill>
        </p:grpSpPr>
        <p:sp>
          <p:nvSpPr>
            <p:cNvPr id="1454" name="Rectangle 1453">
              <a:extLst>
                <a:ext uri="{FF2B5EF4-FFF2-40B4-BE49-F238E27FC236}">
                  <a16:creationId xmlns:a16="http://schemas.microsoft.com/office/drawing/2014/main" id="{39E2698B-972D-42F5-9F62-37A67C2CB821}"/>
                </a:ext>
              </a:extLst>
            </p:cNvPr>
            <p:cNvSpPr/>
            <p:nvPr/>
          </p:nvSpPr>
          <p:spPr bwMode="auto">
            <a:xfrm>
              <a:off x="7958741" y="1860379"/>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24" name="Rectangle 1523">
              <a:extLst>
                <a:ext uri="{FF2B5EF4-FFF2-40B4-BE49-F238E27FC236}">
                  <a16:creationId xmlns:a16="http://schemas.microsoft.com/office/drawing/2014/main" id="{A4E2D0FD-C079-4A86-B7EE-3695B6833360}"/>
                </a:ext>
              </a:extLst>
            </p:cNvPr>
            <p:cNvSpPr/>
            <p:nvPr/>
          </p:nvSpPr>
          <p:spPr bwMode="auto">
            <a:xfrm>
              <a:off x="8237098" y="1860060"/>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1525" name="Rectangle 1524">
            <a:extLst>
              <a:ext uri="{FF2B5EF4-FFF2-40B4-BE49-F238E27FC236}">
                <a16:creationId xmlns:a16="http://schemas.microsoft.com/office/drawing/2014/main" id="{C6F4C758-C0EC-4C91-B6AC-526359EBEACF}"/>
              </a:ext>
            </a:extLst>
          </p:cNvPr>
          <p:cNvSpPr/>
          <p:nvPr/>
        </p:nvSpPr>
        <p:spPr bwMode="auto">
          <a:xfrm>
            <a:off x="8514659" y="1860060"/>
            <a:ext cx="182293" cy="184449"/>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6" name="Rectangle 1525">
            <a:extLst>
              <a:ext uri="{FF2B5EF4-FFF2-40B4-BE49-F238E27FC236}">
                <a16:creationId xmlns:a16="http://schemas.microsoft.com/office/drawing/2014/main" id="{FEF31E2F-20A4-48AD-9806-8B9C5FB0100B}"/>
              </a:ext>
            </a:extLst>
          </p:cNvPr>
          <p:cNvSpPr/>
          <p:nvPr/>
        </p:nvSpPr>
        <p:spPr bwMode="auto">
          <a:xfrm>
            <a:off x="8792219" y="1860060"/>
            <a:ext cx="182293" cy="184449"/>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ADF8D872-BD93-4AC0-ACB8-32E4DC93DE23}"/>
              </a:ext>
            </a:extLst>
          </p:cNvPr>
          <p:cNvGrpSpPr/>
          <p:nvPr/>
        </p:nvGrpSpPr>
        <p:grpSpPr>
          <a:xfrm>
            <a:off x="9069780" y="1860060"/>
            <a:ext cx="737413" cy="184449"/>
            <a:chOff x="9069780" y="1860060"/>
            <a:chExt cx="737413" cy="184449"/>
          </a:xfrm>
          <a:solidFill>
            <a:schemeClr val="accent1">
              <a:lumMod val="40000"/>
              <a:lumOff val="60000"/>
            </a:schemeClr>
          </a:solidFill>
        </p:grpSpPr>
        <p:sp>
          <p:nvSpPr>
            <p:cNvPr id="1527" name="Rectangle 1526">
              <a:extLst>
                <a:ext uri="{FF2B5EF4-FFF2-40B4-BE49-F238E27FC236}">
                  <a16:creationId xmlns:a16="http://schemas.microsoft.com/office/drawing/2014/main" id="{A7543322-38A3-4AD4-B171-784134EFA3F6}"/>
                </a:ext>
              </a:extLst>
            </p:cNvPr>
            <p:cNvSpPr/>
            <p:nvPr/>
          </p:nvSpPr>
          <p:spPr bwMode="auto">
            <a:xfrm>
              <a:off x="9069780" y="1860060"/>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28" name="Rectangle 1527">
              <a:extLst>
                <a:ext uri="{FF2B5EF4-FFF2-40B4-BE49-F238E27FC236}">
                  <a16:creationId xmlns:a16="http://schemas.microsoft.com/office/drawing/2014/main" id="{10FC23F0-7C3C-4ADD-BDB1-E3A7D733E650}"/>
                </a:ext>
              </a:extLst>
            </p:cNvPr>
            <p:cNvSpPr/>
            <p:nvPr/>
          </p:nvSpPr>
          <p:spPr bwMode="auto">
            <a:xfrm>
              <a:off x="9347341" y="1860060"/>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29" name="Rectangle 1528">
              <a:extLst>
                <a:ext uri="{FF2B5EF4-FFF2-40B4-BE49-F238E27FC236}">
                  <a16:creationId xmlns:a16="http://schemas.microsoft.com/office/drawing/2014/main" id="{6250EB20-9FC9-44A3-BD04-BBE583AC854C}"/>
                </a:ext>
              </a:extLst>
            </p:cNvPr>
            <p:cNvSpPr/>
            <p:nvPr/>
          </p:nvSpPr>
          <p:spPr bwMode="auto">
            <a:xfrm>
              <a:off x="9624900" y="1860060"/>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1530" name="Rectangle 1529">
            <a:extLst>
              <a:ext uri="{FF2B5EF4-FFF2-40B4-BE49-F238E27FC236}">
                <a16:creationId xmlns:a16="http://schemas.microsoft.com/office/drawing/2014/main" id="{87CBF9E9-869B-4E2C-953D-68DCA4597D64}"/>
              </a:ext>
            </a:extLst>
          </p:cNvPr>
          <p:cNvSpPr/>
          <p:nvPr/>
        </p:nvSpPr>
        <p:spPr bwMode="auto">
          <a:xfrm>
            <a:off x="9902469" y="1860060"/>
            <a:ext cx="182293" cy="184449"/>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6" name="Group 105">
            <a:extLst>
              <a:ext uri="{FF2B5EF4-FFF2-40B4-BE49-F238E27FC236}">
                <a16:creationId xmlns:a16="http://schemas.microsoft.com/office/drawing/2014/main" id="{CED52432-66E3-4A76-9BAB-319EC80E8300}"/>
              </a:ext>
            </a:extLst>
          </p:cNvPr>
          <p:cNvGrpSpPr/>
          <p:nvPr/>
        </p:nvGrpSpPr>
        <p:grpSpPr>
          <a:xfrm>
            <a:off x="7404416" y="1860060"/>
            <a:ext cx="2679550" cy="975693"/>
            <a:chOff x="7404416" y="1860060"/>
            <a:chExt cx="2679550" cy="975693"/>
          </a:xfrm>
          <a:solidFill>
            <a:srgbClr val="002050"/>
          </a:solidFill>
        </p:grpSpPr>
        <p:sp>
          <p:nvSpPr>
            <p:cNvPr id="1434" name="Rectangle 1433">
              <a:extLst>
                <a:ext uri="{FF2B5EF4-FFF2-40B4-BE49-F238E27FC236}">
                  <a16:creationId xmlns:a16="http://schemas.microsoft.com/office/drawing/2014/main" id="{F0F0CCA0-929E-4953-82A6-3B2A5D226ADE}"/>
                </a:ext>
              </a:extLst>
            </p:cNvPr>
            <p:cNvSpPr/>
            <p:nvPr/>
          </p:nvSpPr>
          <p:spPr bwMode="auto">
            <a:xfrm>
              <a:off x="9901673" y="2651304"/>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35" name="Rectangle 1434">
              <a:extLst>
                <a:ext uri="{FF2B5EF4-FFF2-40B4-BE49-F238E27FC236}">
                  <a16:creationId xmlns:a16="http://schemas.microsoft.com/office/drawing/2014/main" id="{66E74CC8-C2B7-40F2-B059-1294E130B2C2}"/>
                </a:ext>
              </a:extLst>
            </p:cNvPr>
            <p:cNvSpPr/>
            <p:nvPr/>
          </p:nvSpPr>
          <p:spPr bwMode="auto">
            <a:xfrm>
              <a:off x="9346546" y="2387635"/>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48" name="Rectangle 1447">
              <a:extLst>
                <a:ext uri="{FF2B5EF4-FFF2-40B4-BE49-F238E27FC236}">
                  <a16:creationId xmlns:a16="http://schemas.microsoft.com/office/drawing/2014/main" id="{698CC010-EF91-4C5A-A211-5EB8FC7659E8}"/>
                </a:ext>
              </a:extLst>
            </p:cNvPr>
            <p:cNvSpPr/>
            <p:nvPr/>
          </p:nvSpPr>
          <p:spPr bwMode="auto">
            <a:xfrm>
              <a:off x="7681181" y="2387635"/>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49" name="Rectangle 1448">
              <a:extLst>
                <a:ext uri="{FF2B5EF4-FFF2-40B4-BE49-F238E27FC236}">
                  <a16:creationId xmlns:a16="http://schemas.microsoft.com/office/drawing/2014/main" id="{A8B3A24D-F451-44D4-96C0-73D1B44EA323}"/>
                </a:ext>
              </a:extLst>
            </p:cNvPr>
            <p:cNvSpPr/>
            <p:nvPr/>
          </p:nvSpPr>
          <p:spPr bwMode="auto">
            <a:xfrm>
              <a:off x="7958743" y="2387635"/>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51" name="Rectangle 1450">
              <a:extLst>
                <a:ext uri="{FF2B5EF4-FFF2-40B4-BE49-F238E27FC236}">
                  <a16:creationId xmlns:a16="http://schemas.microsoft.com/office/drawing/2014/main" id="{E8A41B65-A212-401E-8FA8-675741A750F7}"/>
                </a:ext>
              </a:extLst>
            </p:cNvPr>
            <p:cNvSpPr/>
            <p:nvPr/>
          </p:nvSpPr>
          <p:spPr bwMode="auto">
            <a:xfrm>
              <a:off x="8236303" y="2387635"/>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52" name="Rectangle 1451">
              <a:extLst>
                <a:ext uri="{FF2B5EF4-FFF2-40B4-BE49-F238E27FC236}">
                  <a16:creationId xmlns:a16="http://schemas.microsoft.com/office/drawing/2014/main" id="{C85BDDD3-4FDB-4D18-95E9-C1684A3BA421}"/>
                </a:ext>
              </a:extLst>
            </p:cNvPr>
            <p:cNvSpPr/>
            <p:nvPr/>
          </p:nvSpPr>
          <p:spPr bwMode="auto">
            <a:xfrm>
              <a:off x="8513863" y="2391837"/>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53" name="Rectangle 1452">
              <a:extLst>
                <a:ext uri="{FF2B5EF4-FFF2-40B4-BE49-F238E27FC236}">
                  <a16:creationId xmlns:a16="http://schemas.microsoft.com/office/drawing/2014/main" id="{32132013-BD13-4F44-A059-F6E3F0CCEBA1}"/>
                </a:ext>
              </a:extLst>
            </p:cNvPr>
            <p:cNvSpPr/>
            <p:nvPr/>
          </p:nvSpPr>
          <p:spPr bwMode="auto">
            <a:xfrm>
              <a:off x="7958733" y="2123959"/>
              <a:ext cx="182293" cy="184449"/>
            </a:xfrm>
            <a:prstGeom prst="rect">
              <a:avLst/>
            </a:prstGeom>
            <a:solidFill>
              <a:srgbClr val="0078D4"/>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06" name="Rectangle 1505">
              <a:extLst>
                <a:ext uri="{FF2B5EF4-FFF2-40B4-BE49-F238E27FC236}">
                  <a16:creationId xmlns:a16="http://schemas.microsoft.com/office/drawing/2014/main" id="{D1F49431-0433-4C40-9978-078B232BA000}"/>
                </a:ext>
              </a:extLst>
            </p:cNvPr>
            <p:cNvSpPr/>
            <p:nvPr/>
          </p:nvSpPr>
          <p:spPr bwMode="auto">
            <a:xfrm>
              <a:off x="8792221" y="2651069"/>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07" name="Rectangle 1506">
              <a:extLst>
                <a:ext uri="{FF2B5EF4-FFF2-40B4-BE49-F238E27FC236}">
                  <a16:creationId xmlns:a16="http://schemas.microsoft.com/office/drawing/2014/main" id="{C027ECB0-8CD1-4A40-BF84-20F44B968C9F}"/>
                </a:ext>
              </a:extLst>
            </p:cNvPr>
            <p:cNvSpPr/>
            <p:nvPr/>
          </p:nvSpPr>
          <p:spPr bwMode="auto">
            <a:xfrm>
              <a:off x="9069781" y="2651069"/>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10" name="Rectangle 1509">
              <a:extLst>
                <a:ext uri="{FF2B5EF4-FFF2-40B4-BE49-F238E27FC236}">
                  <a16:creationId xmlns:a16="http://schemas.microsoft.com/office/drawing/2014/main" id="{0DA42E37-AF6B-4C63-8214-75C875A0F57C}"/>
                </a:ext>
              </a:extLst>
            </p:cNvPr>
            <p:cNvSpPr/>
            <p:nvPr/>
          </p:nvSpPr>
          <p:spPr bwMode="auto">
            <a:xfrm>
              <a:off x="7404417" y="2387400"/>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11" name="Rectangle 1510">
              <a:extLst>
                <a:ext uri="{FF2B5EF4-FFF2-40B4-BE49-F238E27FC236}">
                  <a16:creationId xmlns:a16="http://schemas.microsoft.com/office/drawing/2014/main" id="{DA5B9CB3-4DA1-46D7-8F8A-1DC2AF75941B}"/>
                </a:ext>
              </a:extLst>
            </p:cNvPr>
            <p:cNvSpPr/>
            <p:nvPr/>
          </p:nvSpPr>
          <p:spPr bwMode="auto">
            <a:xfrm>
              <a:off x="8792221" y="2387400"/>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12" name="Rectangle 1511">
              <a:extLst>
                <a:ext uri="{FF2B5EF4-FFF2-40B4-BE49-F238E27FC236}">
                  <a16:creationId xmlns:a16="http://schemas.microsoft.com/office/drawing/2014/main" id="{7E32DE5A-0A42-474D-BFC6-8CEDCAC6B52E}"/>
                </a:ext>
              </a:extLst>
            </p:cNvPr>
            <p:cNvSpPr/>
            <p:nvPr/>
          </p:nvSpPr>
          <p:spPr bwMode="auto">
            <a:xfrm>
              <a:off x="9069781" y="2387400"/>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13" name="Rectangle 1512">
              <a:extLst>
                <a:ext uri="{FF2B5EF4-FFF2-40B4-BE49-F238E27FC236}">
                  <a16:creationId xmlns:a16="http://schemas.microsoft.com/office/drawing/2014/main" id="{E429E5B8-AF37-416B-AE17-71503F861E4A}"/>
                </a:ext>
              </a:extLst>
            </p:cNvPr>
            <p:cNvSpPr/>
            <p:nvPr/>
          </p:nvSpPr>
          <p:spPr bwMode="auto">
            <a:xfrm>
              <a:off x="9624901" y="2387400"/>
              <a:ext cx="182293" cy="184449"/>
            </a:xfrm>
            <a:prstGeom prst="rect">
              <a:avLst/>
            </a:prstGeom>
            <a:solidFill>
              <a:srgbClr val="0078D4"/>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15" name="Rectangle 1514">
              <a:extLst>
                <a:ext uri="{FF2B5EF4-FFF2-40B4-BE49-F238E27FC236}">
                  <a16:creationId xmlns:a16="http://schemas.microsoft.com/office/drawing/2014/main" id="{041DC5C5-1915-41E6-A7FD-AFB8CE3163B6}"/>
                </a:ext>
              </a:extLst>
            </p:cNvPr>
            <p:cNvSpPr/>
            <p:nvPr/>
          </p:nvSpPr>
          <p:spPr bwMode="auto">
            <a:xfrm>
              <a:off x="7404416" y="2123813"/>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16" name="Rectangle 1515">
              <a:extLst>
                <a:ext uri="{FF2B5EF4-FFF2-40B4-BE49-F238E27FC236}">
                  <a16:creationId xmlns:a16="http://schemas.microsoft.com/office/drawing/2014/main" id="{39D606C3-2763-45EF-B209-291E64E27B4B}"/>
                </a:ext>
              </a:extLst>
            </p:cNvPr>
            <p:cNvSpPr/>
            <p:nvPr/>
          </p:nvSpPr>
          <p:spPr bwMode="auto">
            <a:xfrm>
              <a:off x="7681977" y="2123813"/>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18" name="Rectangle 1517">
              <a:extLst>
                <a:ext uri="{FF2B5EF4-FFF2-40B4-BE49-F238E27FC236}">
                  <a16:creationId xmlns:a16="http://schemas.microsoft.com/office/drawing/2014/main" id="{716027B9-6B0A-4780-892F-5D5229992BE2}"/>
                </a:ext>
              </a:extLst>
            </p:cNvPr>
            <p:cNvSpPr/>
            <p:nvPr/>
          </p:nvSpPr>
          <p:spPr bwMode="auto">
            <a:xfrm>
              <a:off x="8792219" y="2123813"/>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19" name="Rectangle 1518">
              <a:extLst>
                <a:ext uri="{FF2B5EF4-FFF2-40B4-BE49-F238E27FC236}">
                  <a16:creationId xmlns:a16="http://schemas.microsoft.com/office/drawing/2014/main" id="{878821AA-B700-49F4-BDEC-C270125A4FDF}"/>
                </a:ext>
              </a:extLst>
            </p:cNvPr>
            <p:cNvSpPr/>
            <p:nvPr/>
          </p:nvSpPr>
          <p:spPr bwMode="auto">
            <a:xfrm>
              <a:off x="9069780" y="2123813"/>
              <a:ext cx="182293" cy="184449"/>
            </a:xfrm>
            <a:prstGeom prst="rect">
              <a:avLst/>
            </a:prstGeom>
            <a:solidFill>
              <a:srgbClr val="0078D4"/>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20" name="Rectangle 1519">
              <a:extLst>
                <a:ext uri="{FF2B5EF4-FFF2-40B4-BE49-F238E27FC236}">
                  <a16:creationId xmlns:a16="http://schemas.microsoft.com/office/drawing/2014/main" id="{DBC9F902-B4D7-41F8-9711-BEC445E1D95F}"/>
                </a:ext>
              </a:extLst>
            </p:cNvPr>
            <p:cNvSpPr/>
            <p:nvPr/>
          </p:nvSpPr>
          <p:spPr bwMode="auto">
            <a:xfrm>
              <a:off x="9347341" y="2123813"/>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23" name="Rectangle 1522">
              <a:extLst>
                <a:ext uri="{FF2B5EF4-FFF2-40B4-BE49-F238E27FC236}">
                  <a16:creationId xmlns:a16="http://schemas.microsoft.com/office/drawing/2014/main" id="{42172DBA-BE29-40EE-A50E-08C4E5E45AE0}"/>
                </a:ext>
              </a:extLst>
            </p:cNvPr>
            <p:cNvSpPr/>
            <p:nvPr/>
          </p:nvSpPr>
          <p:spPr bwMode="auto">
            <a:xfrm>
              <a:off x="7404416" y="1860060"/>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31" name="Rectangle 1530">
              <a:extLst>
                <a:ext uri="{FF2B5EF4-FFF2-40B4-BE49-F238E27FC236}">
                  <a16:creationId xmlns:a16="http://schemas.microsoft.com/office/drawing/2014/main" id="{7D0F9F7C-4378-4F4F-816C-120D16EC601B}"/>
                </a:ext>
              </a:extLst>
            </p:cNvPr>
            <p:cNvSpPr/>
            <p:nvPr/>
          </p:nvSpPr>
          <p:spPr bwMode="auto">
            <a:xfrm>
              <a:off x="7678618" y="1860060"/>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32" name="Rectangle 1531">
              <a:extLst>
                <a:ext uri="{FF2B5EF4-FFF2-40B4-BE49-F238E27FC236}">
                  <a16:creationId xmlns:a16="http://schemas.microsoft.com/office/drawing/2014/main" id="{37C69B21-BA72-40EF-A3FE-D01A34F5024B}"/>
                </a:ext>
              </a:extLst>
            </p:cNvPr>
            <p:cNvSpPr/>
            <p:nvPr/>
          </p:nvSpPr>
          <p:spPr bwMode="auto">
            <a:xfrm>
              <a:off x="8510105" y="2124360"/>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02" name="Group 101">
            <a:extLst>
              <a:ext uri="{FF2B5EF4-FFF2-40B4-BE49-F238E27FC236}">
                <a16:creationId xmlns:a16="http://schemas.microsoft.com/office/drawing/2014/main" id="{280EC080-2B39-4A00-8644-E36870C90529}"/>
              </a:ext>
            </a:extLst>
          </p:cNvPr>
          <p:cNvGrpSpPr/>
          <p:nvPr/>
        </p:nvGrpSpPr>
        <p:grpSpPr>
          <a:xfrm>
            <a:off x="7403620" y="2651068"/>
            <a:ext cx="2690872" cy="1774046"/>
            <a:chOff x="7403620" y="2651068"/>
            <a:chExt cx="2690872" cy="1774046"/>
          </a:xfrm>
          <a:solidFill>
            <a:srgbClr val="BFBFBF"/>
          </a:solidFill>
        </p:grpSpPr>
        <p:sp>
          <p:nvSpPr>
            <p:cNvPr id="1436" name="Rectangle 1435">
              <a:extLst>
                <a:ext uri="{FF2B5EF4-FFF2-40B4-BE49-F238E27FC236}">
                  <a16:creationId xmlns:a16="http://schemas.microsoft.com/office/drawing/2014/main" id="{A7AF3755-7193-429A-B839-D43DFD8368D4}"/>
                </a:ext>
              </a:extLst>
            </p:cNvPr>
            <p:cNvSpPr/>
            <p:nvPr/>
          </p:nvSpPr>
          <p:spPr bwMode="auto">
            <a:xfrm>
              <a:off x="9346545"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37" name="Rectangle 1436">
              <a:extLst>
                <a:ext uri="{FF2B5EF4-FFF2-40B4-BE49-F238E27FC236}">
                  <a16:creationId xmlns:a16="http://schemas.microsoft.com/office/drawing/2014/main" id="{D123B1D5-1C5A-48E1-A3CD-1956E6D1BEAF}"/>
                </a:ext>
              </a:extLst>
            </p:cNvPr>
            <p:cNvSpPr/>
            <p:nvPr/>
          </p:nvSpPr>
          <p:spPr bwMode="auto">
            <a:xfrm>
              <a:off x="9624104"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38" name="Rectangle 1437">
              <a:extLst>
                <a:ext uri="{FF2B5EF4-FFF2-40B4-BE49-F238E27FC236}">
                  <a16:creationId xmlns:a16="http://schemas.microsoft.com/office/drawing/2014/main" id="{E78FCFD0-9DD5-4C8E-80B4-E95E5739C042}"/>
                </a:ext>
              </a:extLst>
            </p:cNvPr>
            <p:cNvSpPr/>
            <p:nvPr/>
          </p:nvSpPr>
          <p:spPr bwMode="auto">
            <a:xfrm>
              <a:off x="9901672"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39" name="Rectangle 1438">
              <a:extLst>
                <a:ext uri="{FF2B5EF4-FFF2-40B4-BE49-F238E27FC236}">
                  <a16:creationId xmlns:a16="http://schemas.microsoft.com/office/drawing/2014/main" id="{8269137C-1119-44A5-A1A8-980CF9EDD9CC}"/>
                </a:ext>
              </a:extLst>
            </p:cNvPr>
            <p:cNvSpPr/>
            <p:nvPr/>
          </p:nvSpPr>
          <p:spPr bwMode="auto">
            <a:xfrm>
              <a:off x="9346545" y="3178642"/>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40" name="Rectangle 1439">
              <a:extLst>
                <a:ext uri="{FF2B5EF4-FFF2-40B4-BE49-F238E27FC236}">
                  <a16:creationId xmlns:a16="http://schemas.microsoft.com/office/drawing/2014/main" id="{55F1D787-051B-49B9-A450-5E9977DF1657}"/>
                </a:ext>
              </a:extLst>
            </p:cNvPr>
            <p:cNvSpPr/>
            <p:nvPr/>
          </p:nvSpPr>
          <p:spPr bwMode="auto">
            <a:xfrm>
              <a:off x="8791424"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41" name="Rectangle 1440">
              <a:extLst>
                <a:ext uri="{FF2B5EF4-FFF2-40B4-BE49-F238E27FC236}">
                  <a16:creationId xmlns:a16="http://schemas.microsoft.com/office/drawing/2014/main" id="{1532B3FB-D46C-4BED-9129-D58153A5C324}"/>
                </a:ext>
              </a:extLst>
            </p:cNvPr>
            <p:cNvSpPr/>
            <p:nvPr/>
          </p:nvSpPr>
          <p:spPr bwMode="auto">
            <a:xfrm>
              <a:off x="8791424" y="2911449"/>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42" name="Rectangle 1441">
              <a:extLst>
                <a:ext uri="{FF2B5EF4-FFF2-40B4-BE49-F238E27FC236}">
                  <a16:creationId xmlns:a16="http://schemas.microsoft.com/office/drawing/2014/main" id="{C3400768-D8AD-4A0C-997A-A7E94EF32AD0}"/>
                </a:ext>
              </a:extLst>
            </p:cNvPr>
            <p:cNvSpPr/>
            <p:nvPr/>
          </p:nvSpPr>
          <p:spPr bwMode="auto">
            <a:xfrm>
              <a:off x="8513863" y="2651303"/>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43" name="Rectangle 1442">
              <a:extLst>
                <a:ext uri="{FF2B5EF4-FFF2-40B4-BE49-F238E27FC236}">
                  <a16:creationId xmlns:a16="http://schemas.microsoft.com/office/drawing/2014/main" id="{30E0121F-FB66-408B-8816-0F0F54D5773B}"/>
                </a:ext>
              </a:extLst>
            </p:cNvPr>
            <p:cNvSpPr/>
            <p:nvPr/>
          </p:nvSpPr>
          <p:spPr bwMode="auto">
            <a:xfrm>
              <a:off x="7403620"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44" name="Rectangle 1443">
              <a:extLst>
                <a:ext uri="{FF2B5EF4-FFF2-40B4-BE49-F238E27FC236}">
                  <a16:creationId xmlns:a16="http://schemas.microsoft.com/office/drawing/2014/main" id="{9F2249CF-A16B-4D2C-97C1-80DE395B9A2F}"/>
                </a:ext>
              </a:extLst>
            </p:cNvPr>
            <p:cNvSpPr/>
            <p:nvPr/>
          </p:nvSpPr>
          <p:spPr bwMode="auto">
            <a:xfrm>
              <a:off x="7958742"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45" name="Rectangle 1444">
              <a:extLst>
                <a:ext uri="{FF2B5EF4-FFF2-40B4-BE49-F238E27FC236}">
                  <a16:creationId xmlns:a16="http://schemas.microsoft.com/office/drawing/2014/main" id="{0E812803-DA73-4DE7-B985-1732F7B232D9}"/>
                </a:ext>
              </a:extLst>
            </p:cNvPr>
            <p:cNvSpPr/>
            <p:nvPr/>
          </p:nvSpPr>
          <p:spPr bwMode="auto">
            <a:xfrm>
              <a:off x="7681180" y="3442312"/>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46" name="Rectangle 1445">
              <a:extLst>
                <a:ext uri="{FF2B5EF4-FFF2-40B4-BE49-F238E27FC236}">
                  <a16:creationId xmlns:a16="http://schemas.microsoft.com/office/drawing/2014/main" id="{8BD7296A-421A-442D-98A9-5CEC86693194}"/>
                </a:ext>
              </a:extLst>
            </p:cNvPr>
            <p:cNvSpPr/>
            <p:nvPr/>
          </p:nvSpPr>
          <p:spPr bwMode="auto">
            <a:xfrm>
              <a:off x="7958742" y="2911449"/>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47" name="Rectangle 1446">
              <a:extLst>
                <a:ext uri="{FF2B5EF4-FFF2-40B4-BE49-F238E27FC236}">
                  <a16:creationId xmlns:a16="http://schemas.microsoft.com/office/drawing/2014/main" id="{745BF31F-4DFB-48CA-ABE3-0EEF2CF2F1D4}"/>
                </a:ext>
              </a:extLst>
            </p:cNvPr>
            <p:cNvSpPr/>
            <p:nvPr/>
          </p:nvSpPr>
          <p:spPr bwMode="auto">
            <a:xfrm>
              <a:off x="7403620" y="2651303"/>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50" name="Rectangle 1449">
              <a:extLst>
                <a:ext uri="{FF2B5EF4-FFF2-40B4-BE49-F238E27FC236}">
                  <a16:creationId xmlns:a16="http://schemas.microsoft.com/office/drawing/2014/main" id="{B56A6B72-B5CC-453F-A131-D7C8C54D566E}"/>
                </a:ext>
              </a:extLst>
            </p:cNvPr>
            <p:cNvSpPr/>
            <p:nvPr/>
          </p:nvSpPr>
          <p:spPr bwMode="auto">
            <a:xfrm>
              <a:off x="9068984"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55" name="Rectangle 1454">
              <a:extLst>
                <a:ext uri="{FF2B5EF4-FFF2-40B4-BE49-F238E27FC236}">
                  <a16:creationId xmlns:a16="http://schemas.microsoft.com/office/drawing/2014/main" id="{101EAE81-A27D-4CD0-BCC7-251D71A47E25}"/>
                </a:ext>
              </a:extLst>
            </p:cNvPr>
            <p:cNvSpPr/>
            <p:nvPr/>
          </p:nvSpPr>
          <p:spPr bwMode="auto">
            <a:xfrm>
              <a:off x="7681180"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56" name="Rectangle 1455">
              <a:extLst>
                <a:ext uri="{FF2B5EF4-FFF2-40B4-BE49-F238E27FC236}">
                  <a16:creationId xmlns:a16="http://schemas.microsoft.com/office/drawing/2014/main" id="{C1CDCF3C-55CD-43F5-83CA-2B91125D8846}"/>
                </a:ext>
              </a:extLst>
            </p:cNvPr>
            <p:cNvSpPr/>
            <p:nvPr/>
          </p:nvSpPr>
          <p:spPr bwMode="auto">
            <a:xfrm>
              <a:off x="8236302"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58" name="Rectangle 1457">
              <a:extLst>
                <a:ext uri="{FF2B5EF4-FFF2-40B4-BE49-F238E27FC236}">
                  <a16:creationId xmlns:a16="http://schemas.microsoft.com/office/drawing/2014/main" id="{A779BE4A-312E-494D-A3BA-00A7A4616DC0}"/>
                </a:ext>
              </a:extLst>
            </p:cNvPr>
            <p:cNvSpPr/>
            <p:nvPr/>
          </p:nvSpPr>
          <p:spPr bwMode="auto">
            <a:xfrm>
              <a:off x="7958742" y="3442312"/>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59" name="Rectangle 1458">
              <a:extLst>
                <a:ext uri="{FF2B5EF4-FFF2-40B4-BE49-F238E27FC236}">
                  <a16:creationId xmlns:a16="http://schemas.microsoft.com/office/drawing/2014/main" id="{173B770E-C980-4BE6-9AE5-0B524BE1BB9B}"/>
                </a:ext>
              </a:extLst>
            </p:cNvPr>
            <p:cNvSpPr/>
            <p:nvPr/>
          </p:nvSpPr>
          <p:spPr bwMode="auto">
            <a:xfrm>
              <a:off x="8513863" y="3442312"/>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60" name="Rectangle 1459">
              <a:extLst>
                <a:ext uri="{FF2B5EF4-FFF2-40B4-BE49-F238E27FC236}">
                  <a16:creationId xmlns:a16="http://schemas.microsoft.com/office/drawing/2014/main" id="{D082BE98-7CCB-485C-BFAE-0C20D4D9ECEE}"/>
                </a:ext>
              </a:extLst>
            </p:cNvPr>
            <p:cNvSpPr/>
            <p:nvPr/>
          </p:nvSpPr>
          <p:spPr bwMode="auto">
            <a:xfrm>
              <a:off x="8791424" y="3442312"/>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61" name="Rectangle 1460">
              <a:extLst>
                <a:ext uri="{FF2B5EF4-FFF2-40B4-BE49-F238E27FC236}">
                  <a16:creationId xmlns:a16="http://schemas.microsoft.com/office/drawing/2014/main" id="{62E9016D-76E1-457A-8E8A-FEC4AB26578B}"/>
                </a:ext>
              </a:extLst>
            </p:cNvPr>
            <p:cNvSpPr/>
            <p:nvPr/>
          </p:nvSpPr>
          <p:spPr bwMode="auto">
            <a:xfrm>
              <a:off x="9346545" y="3442312"/>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62" name="Rectangle 1461">
              <a:extLst>
                <a:ext uri="{FF2B5EF4-FFF2-40B4-BE49-F238E27FC236}">
                  <a16:creationId xmlns:a16="http://schemas.microsoft.com/office/drawing/2014/main" id="{00655B3E-8A5C-492D-9B64-458AB83E160D}"/>
                </a:ext>
              </a:extLst>
            </p:cNvPr>
            <p:cNvSpPr/>
            <p:nvPr/>
          </p:nvSpPr>
          <p:spPr bwMode="auto">
            <a:xfrm>
              <a:off x="7958742" y="3178642"/>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63" name="Rectangle 1462">
              <a:extLst>
                <a:ext uri="{FF2B5EF4-FFF2-40B4-BE49-F238E27FC236}">
                  <a16:creationId xmlns:a16="http://schemas.microsoft.com/office/drawing/2014/main" id="{7BBB4EE6-F090-402B-8B75-46F1E9239A9F}"/>
                </a:ext>
              </a:extLst>
            </p:cNvPr>
            <p:cNvSpPr/>
            <p:nvPr/>
          </p:nvSpPr>
          <p:spPr bwMode="auto">
            <a:xfrm>
              <a:off x="8791424" y="3178642"/>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65" name="Rectangle 1464">
              <a:extLst>
                <a:ext uri="{FF2B5EF4-FFF2-40B4-BE49-F238E27FC236}">
                  <a16:creationId xmlns:a16="http://schemas.microsoft.com/office/drawing/2014/main" id="{21C1C517-5446-421F-9DD3-B0A56E9CC271}"/>
                </a:ext>
              </a:extLst>
            </p:cNvPr>
            <p:cNvSpPr/>
            <p:nvPr/>
          </p:nvSpPr>
          <p:spPr bwMode="auto">
            <a:xfrm>
              <a:off x="7958742" y="2651303"/>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66" name="Rectangle 1465">
              <a:extLst>
                <a:ext uri="{FF2B5EF4-FFF2-40B4-BE49-F238E27FC236}">
                  <a16:creationId xmlns:a16="http://schemas.microsoft.com/office/drawing/2014/main" id="{05B55211-F311-4475-A755-83B38D465423}"/>
                </a:ext>
              </a:extLst>
            </p:cNvPr>
            <p:cNvSpPr/>
            <p:nvPr/>
          </p:nvSpPr>
          <p:spPr bwMode="auto">
            <a:xfrm>
              <a:off x="7404416"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67" name="Rectangle 1466">
              <a:extLst>
                <a:ext uri="{FF2B5EF4-FFF2-40B4-BE49-F238E27FC236}">
                  <a16:creationId xmlns:a16="http://schemas.microsoft.com/office/drawing/2014/main" id="{8A46466B-B343-44D9-ACE8-0FED26252E25}"/>
                </a:ext>
              </a:extLst>
            </p:cNvPr>
            <p:cNvSpPr/>
            <p:nvPr/>
          </p:nvSpPr>
          <p:spPr bwMode="auto">
            <a:xfrm>
              <a:off x="7681976"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68" name="Rectangle 1467">
              <a:extLst>
                <a:ext uri="{FF2B5EF4-FFF2-40B4-BE49-F238E27FC236}">
                  <a16:creationId xmlns:a16="http://schemas.microsoft.com/office/drawing/2014/main" id="{6094A547-10EE-4EB4-B823-72024D6CACCE}"/>
                </a:ext>
              </a:extLst>
            </p:cNvPr>
            <p:cNvSpPr/>
            <p:nvPr/>
          </p:nvSpPr>
          <p:spPr bwMode="auto">
            <a:xfrm>
              <a:off x="7959538"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69" name="Rectangle 1468">
              <a:extLst>
                <a:ext uri="{FF2B5EF4-FFF2-40B4-BE49-F238E27FC236}">
                  <a16:creationId xmlns:a16="http://schemas.microsoft.com/office/drawing/2014/main" id="{90A8DD58-B891-4081-B353-07D83342413E}"/>
                </a:ext>
              </a:extLst>
            </p:cNvPr>
            <p:cNvSpPr/>
            <p:nvPr/>
          </p:nvSpPr>
          <p:spPr bwMode="auto">
            <a:xfrm>
              <a:off x="8237098"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70" name="Rectangle 1469">
              <a:extLst>
                <a:ext uri="{FF2B5EF4-FFF2-40B4-BE49-F238E27FC236}">
                  <a16:creationId xmlns:a16="http://schemas.microsoft.com/office/drawing/2014/main" id="{6183DC9D-C6BA-4071-8022-10A30CFB2673}"/>
                </a:ext>
              </a:extLst>
            </p:cNvPr>
            <p:cNvSpPr/>
            <p:nvPr/>
          </p:nvSpPr>
          <p:spPr bwMode="auto">
            <a:xfrm>
              <a:off x="8514659"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71" name="Rectangle 1470">
              <a:extLst>
                <a:ext uri="{FF2B5EF4-FFF2-40B4-BE49-F238E27FC236}">
                  <a16:creationId xmlns:a16="http://schemas.microsoft.com/office/drawing/2014/main" id="{6E6BD733-6AEF-48DA-A75B-C445A92C5F99}"/>
                </a:ext>
              </a:extLst>
            </p:cNvPr>
            <p:cNvSpPr/>
            <p:nvPr/>
          </p:nvSpPr>
          <p:spPr bwMode="auto">
            <a:xfrm>
              <a:off x="8792220"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72" name="Rectangle 1471">
              <a:extLst>
                <a:ext uri="{FF2B5EF4-FFF2-40B4-BE49-F238E27FC236}">
                  <a16:creationId xmlns:a16="http://schemas.microsoft.com/office/drawing/2014/main" id="{AC569EB2-832E-4055-9BE5-41079F64AD46}"/>
                </a:ext>
              </a:extLst>
            </p:cNvPr>
            <p:cNvSpPr/>
            <p:nvPr/>
          </p:nvSpPr>
          <p:spPr bwMode="auto">
            <a:xfrm>
              <a:off x="9069780"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73" name="Rectangle 1472">
              <a:extLst>
                <a:ext uri="{FF2B5EF4-FFF2-40B4-BE49-F238E27FC236}">
                  <a16:creationId xmlns:a16="http://schemas.microsoft.com/office/drawing/2014/main" id="{59FAE2BB-C03E-4C1D-B1DD-EE2E0619C035}"/>
                </a:ext>
              </a:extLst>
            </p:cNvPr>
            <p:cNvSpPr/>
            <p:nvPr/>
          </p:nvSpPr>
          <p:spPr bwMode="auto">
            <a:xfrm>
              <a:off x="9347341"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74" name="Rectangle 1473">
              <a:extLst>
                <a:ext uri="{FF2B5EF4-FFF2-40B4-BE49-F238E27FC236}">
                  <a16:creationId xmlns:a16="http://schemas.microsoft.com/office/drawing/2014/main" id="{61E6EC31-F27B-425C-BFB2-F7F7726C25D1}"/>
                </a:ext>
              </a:extLst>
            </p:cNvPr>
            <p:cNvSpPr/>
            <p:nvPr/>
          </p:nvSpPr>
          <p:spPr bwMode="auto">
            <a:xfrm>
              <a:off x="9624900"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75" name="Rectangle 1474">
              <a:extLst>
                <a:ext uri="{FF2B5EF4-FFF2-40B4-BE49-F238E27FC236}">
                  <a16:creationId xmlns:a16="http://schemas.microsoft.com/office/drawing/2014/main" id="{FA4A3F5F-31B5-4EE2-84A5-857C2063CACE}"/>
                </a:ext>
              </a:extLst>
            </p:cNvPr>
            <p:cNvSpPr/>
            <p:nvPr/>
          </p:nvSpPr>
          <p:spPr bwMode="auto">
            <a:xfrm>
              <a:off x="9902468"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76" name="Rectangle 1475">
              <a:extLst>
                <a:ext uri="{FF2B5EF4-FFF2-40B4-BE49-F238E27FC236}">
                  <a16:creationId xmlns:a16="http://schemas.microsoft.com/office/drawing/2014/main" id="{597FB65E-29A2-4CB0-B3A3-4FC8AED4982E}"/>
                </a:ext>
              </a:extLst>
            </p:cNvPr>
            <p:cNvSpPr/>
            <p:nvPr/>
          </p:nvSpPr>
          <p:spPr bwMode="auto">
            <a:xfrm>
              <a:off x="7404416"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77" name="Rectangle 1476">
              <a:extLst>
                <a:ext uri="{FF2B5EF4-FFF2-40B4-BE49-F238E27FC236}">
                  <a16:creationId xmlns:a16="http://schemas.microsoft.com/office/drawing/2014/main" id="{29621A4E-D654-4E7F-B486-377E9E95F19B}"/>
                </a:ext>
              </a:extLst>
            </p:cNvPr>
            <p:cNvSpPr/>
            <p:nvPr/>
          </p:nvSpPr>
          <p:spPr bwMode="auto">
            <a:xfrm>
              <a:off x="7681976"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78" name="Rectangle 1477">
              <a:extLst>
                <a:ext uri="{FF2B5EF4-FFF2-40B4-BE49-F238E27FC236}">
                  <a16:creationId xmlns:a16="http://schemas.microsoft.com/office/drawing/2014/main" id="{E8B1FEBD-9394-4E3B-9203-29DD9BB54E37}"/>
                </a:ext>
              </a:extLst>
            </p:cNvPr>
            <p:cNvSpPr/>
            <p:nvPr/>
          </p:nvSpPr>
          <p:spPr bwMode="auto">
            <a:xfrm>
              <a:off x="7959538"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79" name="Rectangle 1478">
              <a:extLst>
                <a:ext uri="{FF2B5EF4-FFF2-40B4-BE49-F238E27FC236}">
                  <a16:creationId xmlns:a16="http://schemas.microsoft.com/office/drawing/2014/main" id="{8203344D-E749-4210-BFB9-1445872B59D7}"/>
                </a:ext>
              </a:extLst>
            </p:cNvPr>
            <p:cNvSpPr/>
            <p:nvPr/>
          </p:nvSpPr>
          <p:spPr bwMode="auto">
            <a:xfrm>
              <a:off x="8237098"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80" name="Rectangle 1479">
              <a:extLst>
                <a:ext uri="{FF2B5EF4-FFF2-40B4-BE49-F238E27FC236}">
                  <a16:creationId xmlns:a16="http://schemas.microsoft.com/office/drawing/2014/main" id="{D885627F-8B40-49CC-86C6-43BC438CFCAD}"/>
                </a:ext>
              </a:extLst>
            </p:cNvPr>
            <p:cNvSpPr/>
            <p:nvPr/>
          </p:nvSpPr>
          <p:spPr bwMode="auto">
            <a:xfrm>
              <a:off x="8514659"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81" name="Rectangle 1480">
              <a:extLst>
                <a:ext uri="{FF2B5EF4-FFF2-40B4-BE49-F238E27FC236}">
                  <a16:creationId xmlns:a16="http://schemas.microsoft.com/office/drawing/2014/main" id="{7B264986-6345-4754-B45A-C8CCAF3D24D2}"/>
                </a:ext>
              </a:extLst>
            </p:cNvPr>
            <p:cNvSpPr/>
            <p:nvPr/>
          </p:nvSpPr>
          <p:spPr bwMode="auto">
            <a:xfrm>
              <a:off x="8792220"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82" name="Rectangle 1481">
              <a:extLst>
                <a:ext uri="{FF2B5EF4-FFF2-40B4-BE49-F238E27FC236}">
                  <a16:creationId xmlns:a16="http://schemas.microsoft.com/office/drawing/2014/main" id="{906DA7B6-1598-4E55-978C-3F3200E8E8D3}"/>
                </a:ext>
              </a:extLst>
            </p:cNvPr>
            <p:cNvSpPr/>
            <p:nvPr/>
          </p:nvSpPr>
          <p:spPr bwMode="auto">
            <a:xfrm>
              <a:off x="9069780"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83" name="Rectangle 1482">
              <a:extLst>
                <a:ext uri="{FF2B5EF4-FFF2-40B4-BE49-F238E27FC236}">
                  <a16:creationId xmlns:a16="http://schemas.microsoft.com/office/drawing/2014/main" id="{E0D8CC3A-65BF-4F5D-A5BD-C691DCDEB631}"/>
                </a:ext>
              </a:extLst>
            </p:cNvPr>
            <p:cNvSpPr/>
            <p:nvPr/>
          </p:nvSpPr>
          <p:spPr bwMode="auto">
            <a:xfrm>
              <a:off x="9347341"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84" name="Rectangle 1483">
              <a:extLst>
                <a:ext uri="{FF2B5EF4-FFF2-40B4-BE49-F238E27FC236}">
                  <a16:creationId xmlns:a16="http://schemas.microsoft.com/office/drawing/2014/main" id="{22914FA1-52D0-40C0-979A-C0282299F6DD}"/>
                </a:ext>
              </a:extLst>
            </p:cNvPr>
            <p:cNvSpPr/>
            <p:nvPr/>
          </p:nvSpPr>
          <p:spPr bwMode="auto">
            <a:xfrm>
              <a:off x="9624900"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85" name="Rectangle 1484">
              <a:extLst>
                <a:ext uri="{FF2B5EF4-FFF2-40B4-BE49-F238E27FC236}">
                  <a16:creationId xmlns:a16="http://schemas.microsoft.com/office/drawing/2014/main" id="{12A1F331-723F-409A-9A6F-271B1366666A}"/>
                </a:ext>
              </a:extLst>
            </p:cNvPr>
            <p:cNvSpPr/>
            <p:nvPr/>
          </p:nvSpPr>
          <p:spPr bwMode="auto">
            <a:xfrm>
              <a:off x="9902468"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86" name="Rectangle 1485">
              <a:extLst>
                <a:ext uri="{FF2B5EF4-FFF2-40B4-BE49-F238E27FC236}">
                  <a16:creationId xmlns:a16="http://schemas.microsoft.com/office/drawing/2014/main" id="{5B827778-CF10-43B6-9A15-629DE2444E03}"/>
                </a:ext>
              </a:extLst>
            </p:cNvPr>
            <p:cNvSpPr/>
            <p:nvPr/>
          </p:nvSpPr>
          <p:spPr bwMode="auto">
            <a:xfrm>
              <a:off x="7404416" y="344207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87" name="Rectangle 1486">
              <a:extLst>
                <a:ext uri="{FF2B5EF4-FFF2-40B4-BE49-F238E27FC236}">
                  <a16:creationId xmlns:a16="http://schemas.microsoft.com/office/drawing/2014/main" id="{55E25319-913C-49BB-A446-408AEA36A13C}"/>
                </a:ext>
              </a:extLst>
            </p:cNvPr>
            <p:cNvSpPr/>
            <p:nvPr/>
          </p:nvSpPr>
          <p:spPr bwMode="auto">
            <a:xfrm>
              <a:off x="9069780" y="344207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90" name="Rectangle 1489">
              <a:extLst>
                <a:ext uri="{FF2B5EF4-FFF2-40B4-BE49-F238E27FC236}">
                  <a16:creationId xmlns:a16="http://schemas.microsoft.com/office/drawing/2014/main" id="{BB3FFC99-F30B-4E59-AE02-819DD570493E}"/>
                </a:ext>
              </a:extLst>
            </p:cNvPr>
            <p:cNvSpPr/>
            <p:nvPr/>
          </p:nvSpPr>
          <p:spPr bwMode="auto">
            <a:xfrm>
              <a:off x="7404416" y="31784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91" name="Rectangle 1490">
              <a:extLst>
                <a:ext uri="{FF2B5EF4-FFF2-40B4-BE49-F238E27FC236}">
                  <a16:creationId xmlns:a16="http://schemas.microsoft.com/office/drawing/2014/main" id="{9FA8ECEA-4C1F-49E8-BEDB-19E417A16531}"/>
                </a:ext>
              </a:extLst>
            </p:cNvPr>
            <p:cNvSpPr/>
            <p:nvPr/>
          </p:nvSpPr>
          <p:spPr bwMode="auto">
            <a:xfrm>
              <a:off x="7681976" y="31784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92" name="Rectangle 1491">
              <a:extLst>
                <a:ext uri="{FF2B5EF4-FFF2-40B4-BE49-F238E27FC236}">
                  <a16:creationId xmlns:a16="http://schemas.microsoft.com/office/drawing/2014/main" id="{C4E25794-1C27-48E0-AD11-FBC440308334}"/>
                </a:ext>
              </a:extLst>
            </p:cNvPr>
            <p:cNvSpPr/>
            <p:nvPr/>
          </p:nvSpPr>
          <p:spPr bwMode="auto">
            <a:xfrm>
              <a:off x="8237098" y="31784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93" name="Rectangle 1492">
              <a:extLst>
                <a:ext uri="{FF2B5EF4-FFF2-40B4-BE49-F238E27FC236}">
                  <a16:creationId xmlns:a16="http://schemas.microsoft.com/office/drawing/2014/main" id="{BB2C3A2C-DD97-4526-ABCD-7C809D0E109A}"/>
                </a:ext>
              </a:extLst>
            </p:cNvPr>
            <p:cNvSpPr/>
            <p:nvPr/>
          </p:nvSpPr>
          <p:spPr bwMode="auto">
            <a:xfrm>
              <a:off x="8514659" y="31784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94" name="Rectangle 1493">
              <a:extLst>
                <a:ext uri="{FF2B5EF4-FFF2-40B4-BE49-F238E27FC236}">
                  <a16:creationId xmlns:a16="http://schemas.microsoft.com/office/drawing/2014/main" id="{5D5A2BA2-F792-423C-B0C6-1B2C86547F67}"/>
                </a:ext>
              </a:extLst>
            </p:cNvPr>
            <p:cNvSpPr/>
            <p:nvPr/>
          </p:nvSpPr>
          <p:spPr bwMode="auto">
            <a:xfrm>
              <a:off x="9069780" y="31784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97" name="Rectangle 1496">
              <a:extLst>
                <a:ext uri="{FF2B5EF4-FFF2-40B4-BE49-F238E27FC236}">
                  <a16:creationId xmlns:a16="http://schemas.microsoft.com/office/drawing/2014/main" id="{E295526E-904E-41C2-9F24-8198387DEB7A}"/>
                </a:ext>
              </a:extLst>
            </p:cNvPr>
            <p:cNvSpPr/>
            <p:nvPr/>
          </p:nvSpPr>
          <p:spPr bwMode="auto">
            <a:xfrm>
              <a:off x="7404416" y="2911449"/>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98" name="Rectangle 1497">
              <a:extLst>
                <a:ext uri="{FF2B5EF4-FFF2-40B4-BE49-F238E27FC236}">
                  <a16:creationId xmlns:a16="http://schemas.microsoft.com/office/drawing/2014/main" id="{C779D4DA-569F-4AAF-A654-FBC813FD4B31}"/>
                </a:ext>
              </a:extLst>
            </p:cNvPr>
            <p:cNvSpPr/>
            <p:nvPr/>
          </p:nvSpPr>
          <p:spPr bwMode="auto">
            <a:xfrm>
              <a:off x="7681976" y="2911449"/>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99" name="Rectangle 1498">
              <a:extLst>
                <a:ext uri="{FF2B5EF4-FFF2-40B4-BE49-F238E27FC236}">
                  <a16:creationId xmlns:a16="http://schemas.microsoft.com/office/drawing/2014/main" id="{A4261DBE-F35B-4849-9F51-1E4CD511234F}"/>
                </a:ext>
              </a:extLst>
            </p:cNvPr>
            <p:cNvSpPr/>
            <p:nvPr/>
          </p:nvSpPr>
          <p:spPr bwMode="auto">
            <a:xfrm>
              <a:off x="8237098" y="2911449"/>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00" name="Rectangle 1499">
              <a:extLst>
                <a:ext uri="{FF2B5EF4-FFF2-40B4-BE49-F238E27FC236}">
                  <a16:creationId xmlns:a16="http://schemas.microsoft.com/office/drawing/2014/main" id="{4C4FA22C-7BFF-4FF2-975E-613BA9A32AD9}"/>
                </a:ext>
              </a:extLst>
            </p:cNvPr>
            <p:cNvSpPr/>
            <p:nvPr/>
          </p:nvSpPr>
          <p:spPr bwMode="auto">
            <a:xfrm>
              <a:off x="8514659" y="2911449"/>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01" name="Rectangle 1500">
              <a:extLst>
                <a:ext uri="{FF2B5EF4-FFF2-40B4-BE49-F238E27FC236}">
                  <a16:creationId xmlns:a16="http://schemas.microsoft.com/office/drawing/2014/main" id="{31DA7299-B099-4F5C-87F4-D2CD2E50294B}"/>
                </a:ext>
              </a:extLst>
            </p:cNvPr>
            <p:cNvSpPr/>
            <p:nvPr/>
          </p:nvSpPr>
          <p:spPr bwMode="auto">
            <a:xfrm>
              <a:off x="9069780" y="2911449"/>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04" name="Rectangle 1503">
              <a:extLst>
                <a:ext uri="{FF2B5EF4-FFF2-40B4-BE49-F238E27FC236}">
                  <a16:creationId xmlns:a16="http://schemas.microsoft.com/office/drawing/2014/main" id="{196D2337-0B60-402D-8F09-EA00C737FAFE}"/>
                </a:ext>
              </a:extLst>
            </p:cNvPr>
            <p:cNvSpPr/>
            <p:nvPr/>
          </p:nvSpPr>
          <p:spPr bwMode="auto">
            <a:xfrm>
              <a:off x="7681976" y="2651068"/>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05" name="Rectangle 1504">
              <a:extLst>
                <a:ext uri="{FF2B5EF4-FFF2-40B4-BE49-F238E27FC236}">
                  <a16:creationId xmlns:a16="http://schemas.microsoft.com/office/drawing/2014/main" id="{5BC178D7-D99E-4667-B07E-18AA3CECC0D4}"/>
                </a:ext>
              </a:extLst>
            </p:cNvPr>
            <p:cNvSpPr/>
            <p:nvPr/>
          </p:nvSpPr>
          <p:spPr bwMode="auto">
            <a:xfrm>
              <a:off x="8237098" y="2651068"/>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32" name="Rectangle 1431">
              <a:extLst>
                <a:ext uri="{FF2B5EF4-FFF2-40B4-BE49-F238E27FC236}">
                  <a16:creationId xmlns:a16="http://schemas.microsoft.com/office/drawing/2014/main" id="{72C04DEA-B67A-410D-8F2D-37CC80109548}"/>
                </a:ext>
              </a:extLst>
            </p:cNvPr>
            <p:cNvSpPr/>
            <p:nvPr/>
          </p:nvSpPr>
          <p:spPr bwMode="auto">
            <a:xfrm>
              <a:off x="8514659"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33" name="Rectangle 1432">
              <a:extLst>
                <a:ext uri="{FF2B5EF4-FFF2-40B4-BE49-F238E27FC236}">
                  <a16:creationId xmlns:a16="http://schemas.microsoft.com/office/drawing/2014/main" id="{4860A6E5-9EB4-4D7F-A30D-5520350363AB}"/>
                </a:ext>
              </a:extLst>
            </p:cNvPr>
            <p:cNvSpPr/>
            <p:nvPr/>
          </p:nvSpPr>
          <p:spPr bwMode="auto">
            <a:xfrm>
              <a:off x="8237098" y="3442079"/>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39810194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down)">
                                      <p:cBhvr>
                                        <p:cTn id="7" dur="500"/>
                                        <p:tgtEl>
                                          <p:spTgt spid="10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66"/>
                                        </p:tgtEl>
                                        <p:attrNameLst>
                                          <p:attrName>style.visibility</p:attrName>
                                        </p:attrNameLst>
                                      </p:cBhvr>
                                      <p:to>
                                        <p:strVal val="visible"/>
                                      </p:to>
                                    </p:set>
                                    <p:animEffect transition="in" filter="fade">
                                      <p:cBhvr>
                                        <p:cTn id="10" dur="500"/>
                                        <p:tgtEl>
                                          <p:spTgt spid="76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41"/>
                                        </p:tgtEl>
                                        <p:attrNameLst>
                                          <p:attrName>style.visibility</p:attrName>
                                        </p:attrNameLst>
                                      </p:cBhvr>
                                      <p:to>
                                        <p:strVal val="visible"/>
                                      </p:to>
                                    </p:set>
                                    <p:animEffect transition="in" filter="fade">
                                      <p:cBhvr>
                                        <p:cTn id="15" dur="500"/>
                                        <p:tgtEl>
                                          <p:spTgt spid="7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46"/>
                                        </p:tgtEl>
                                        <p:attrNameLst>
                                          <p:attrName>style.visibility</p:attrName>
                                        </p:attrNameLst>
                                      </p:cBhvr>
                                      <p:to>
                                        <p:strVal val="visible"/>
                                      </p:to>
                                    </p:set>
                                    <p:animEffect transition="in" filter="fade">
                                      <p:cBhvr>
                                        <p:cTn id="18" dur="500"/>
                                        <p:tgtEl>
                                          <p:spTgt spid="74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45"/>
                                        </p:tgtEl>
                                        <p:attrNameLst>
                                          <p:attrName>style.visibility</p:attrName>
                                        </p:attrNameLst>
                                      </p:cBhvr>
                                      <p:to>
                                        <p:strVal val="visible"/>
                                      </p:to>
                                    </p:set>
                                    <p:animEffect transition="in" filter="fade">
                                      <p:cBhvr>
                                        <p:cTn id="21" dur="500"/>
                                        <p:tgtEl>
                                          <p:spTgt spid="74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47"/>
                                        </p:tgtEl>
                                        <p:attrNameLst>
                                          <p:attrName>style.visibility</p:attrName>
                                        </p:attrNameLst>
                                      </p:cBhvr>
                                      <p:to>
                                        <p:strVal val="visible"/>
                                      </p:to>
                                    </p:set>
                                    <p:animEffect transition="in" filter="fade">
                                      <p:cBhvr>
                                        <p:cTn id="24" dur="500"/>
                                        <p:tgtEl>
                                          <p:spTgt spid="747"/>
                                        </p:tgtEl>
                                      </p:cBhvr>
                                    </p:animEffect>
                                  </p:childTnLst>
                                </p:cTn>
                              </p:par>
                              <p:par>
                                <p:cTn id="25" presetID="10" presetClass="entr" presetSubtype="0" fill="hold" nodeType="withEffect">
                                  <p:stCondLst>
                                    <p:cond delay="0"/>
                                  </p:stCondLst>
                                  <p:childTnLst>
                                    <p:set>
                                      <p:cBhvr>
                                        <p:cTn id="26" dur="1" fill="hold">
                                          <p:stCondLst>
                                            <p:cond delay="0"/>
                                          </p:stCondLst>
                                        </p:cTn>
                                        <p:tgtEl>
                                          <p:spTgt spid="750"/>
                                        </p:tgtEl>
                                        <p:attrNameLst>
                                          <p:attrName>style.visibility</p:attrName>
                                        </p:attrNameLst>
                                      </p:cBhvr>
                                      <p:to>
                                        <p:strVal val="visible"/>
                                      </p:to>
                                    </p:set>
                                    <p:animEffect transition="in" filter="fade">
                                      <p:cBhvr>
                                        <p:cTn id="27" dur="500"/>
                                        <p:tgtEl>
                                          <p:spTgt spid="75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49"/>
                                        </p:tgtEl>
                                        <p:attrNameLst>
                                          <p:attrName>style.visibility</p:attrName>
                                        </p:attrNameLst>
                                      </p:cBhvr>
                                      <p:to>
                                        <p:strVal val="visible"/>
                                      </p:to>
                                    </p:set>
                                    <p:animEffect transition="in" filter="fade">
                                      <p:cBhvr>
                                        <p:cTn id="30" dur="500"/>
                                        <p:tgtEl>
                                          <p:spTgt spid="749"/>
                                        </p:tgtEl>
                                      </p:cBhvr>
                                    </p:animEffect>
                                  </p:childTnLst>
                                </p:cTn>
                              </p:par>
                              <p:par>
                                <p:cTn id="31" presetID="6" presetClass="entr" presetSubtype="32" fill="hold" grpId="0" nodeType="withEffect">
                                  <p:stCondLst>
                                    <p:cond delay="0"/>
                                  </p:stCondLst>
                                  <p:childTnLst>
                                    <p:set>
                                      <p:cBhvr>
                                        <p:cTn id="32" dur="1" fill="hold">
                                          <p:stCondLst>
                                            <p:cond delay="0"/>
                                          </p:stCondLst>
                                        </p:cTn>
                                        <p:tgtEl>
                                          <p:spTgt spid="1398"/>
                                        </p:tgtEl>
                                        <p:attrNameLst>
                                          <p:attrName>style.visibility</p:attrName>
                                        </p:attrNameLst>
                                      </p:cBhvr>
                                      <p:to>
                                        <p:strVal val="visible"/>
                                      </p:to>
                                    </p:set>
                                    <p:animEffect transition="in" filter="circle(out)">
                                      <p:cBhvr>
                                        <p:cTn id="33" dur="1000"/>
                                        <p:tgtEl>
                                          <p:spTgt spid="1398"/>
                                        </p:tgtEl>
                                      </p:cBhvr>
                                    </p:animEffect>
                                  </p:childTnLst>
                                </p:cTn>
                              </p:par>
                              <p:par>
                                <p:cTn id="34" presetID="6" presetClass="entr" presetSubtype="32" fill="hold" grpId="0" nodeType="withEffect">
                                  <p:stCondLst>
                                    <p:cond delay="0"/>
                                  </p:stCondLst>
                                  <p:childTnLst>
                                    <p:set>
                                      <p:cBhvr>
                                        <p:cTn id="35" dur="1" fill="hold">
                                          <p:stCondLst>
                                            <p:cond delay="0"/>
                                          </p:stCondLst>
                                        </p:cTn>
                                        <p:tgtEl>
                                          <p:spTgt spid="1399"/>
                                        </p:tgtEl>
                                        <p:attrNameLst>
                                          <p:attrName>style.visibility</p:attrName>
                                        </p:attrNameLst>
                                      </p:cBhvr>
                                      <p:to>
                                        <p:strVal val="visible"/>
                                      </p:to>
                                    </p:set>
                                    <p:animEffect transition="in" filter="circle(out)">
                                      <p:cBhvr>
                                        <p:cTn id="36" dur="1000"/>
                                        <p:tgtEl>
                                          <p:spTgt spid="1399"/>
                                        </p:tgtEl>
                                      </p:cBhvr>
                                    </p:animEffect>
                                  </p:childTnLst>
                                </p:cTn>
                              </p:par>
                              <p:par>
                                <p:cTn id="37" presetID="6" presetClass="entr" presetSubtype="32" fill="hold" grpId="0" nodeType="withEffect">
                                  <p:stCondLst>
                                    <p:cond delay="0"/>
                                  </p:stCondLst>
                                  <p:childTnLst>
                                    <p:set>
                                      <p:cBhvr>
                                        <p:cTn id="38" dur="1" fill="hold">
                                          <p:stCondLst>
                                            <p:cond delay="0"/>
                                          </p:stCondLst>
                                        </p:cTn>
                                        <p:tgtEl>
                                          <p:spTgt spid="1418"/>
                                        </p:tgtEl>
                                        <p:attrNameLst>
                                          <p:attrName>style.visibility</p:attrName>
                                        </p:attrNameLst>
                                      </p:cBhvr>
                                      <p:to>
                                        <p:strVal val="visible"/>
                                      </p:to>
                                    </p:set>
                                    <p:animEffect transition="in" filter="circle(out)">
                                      <p:cBhvr>
                                        <p:cTn id="39" dur="1000"/>
                                        <p:tgtEl>
                                          <p:spTgt spid="1418"/>
                                        </p:tgtEl>
                                      </p:cBhvr>
                                    </p:animEffect>
                                  </p:childTnLst>
                                </p:cTn>
                              </p:par>
                              <p:par>
                                <p:cTn id="40" presetID="6" presetClass="entr" presetSubtype="32" fill="hold" grpId="0" nodeType="withEffect">
                                  <p:stCondLst>
                                    <p:cond delay="0"/>
                                  </p:stCondLst>
                                  <p:childTnLst>
                                    <p:set>
                                      <p:cBhvr>
                                        <p:cTn id="41" dur="1" fill="hold">
                                          <p:stCondLst>
                                            <p:cond delay="0"/>
                                          </p:stCondLst>
                                        </p:cTn>
                                        <p:tgtEl>
                                          <p:spTgt spid="1417"/>
                                        </p:tgtEl>
                                        <p:attrNameLst>
                                          <p:attrName>style.visibility</p:attrName>
                                        </p:attrNameLst>
                                      </p:cBhvr>
                                      <p:to>
                                        <p:strVal val="visible"/>
                                      </p:to>
                                    </p:set>
                                    <p:animEffect transition="in" filter="circle(out)">
                                      <p:cBhvr>
                                        <p:cTn id="42" dur="1000"/>
                                        <p:tgtEl>
                                          <p:spTgt spid="1417"/>
                                        </p:tgtEl>
                                      </p:cBhvr>
                                    </p:animEffect>
                                  </p:childTnLst>
                                </p:cTn>
                              </p:par>
                              <p:par>
                                <p:cTn id="43" presetID="6" presetClass="entr" presetSubtype="32" fill="hold" grpId="0" nodeType="withEffect">
                                  <p:stCondLst>
                                    <p:cond delay="0"/>
                                  </p:stCondLst>
                                  <p:childTnLst>
                                    <p:set>
                                      <p:cBhvr>
                                        <p:cTn id="44" dur="1" fill="hold">
                                          <p:stCondLst>
                                            <p:cond delay="0"/>
                                          </p:stCondLst>
                                        </p:cTn>
                                        <p:tgtEl>
                                          <p:spTgt spid="1413"/>
                                        </p:tgtEl>
                                        <p:attrNameLst>
                                          <p:attrName>style.visibility</p:attrName>
                                        </p:attrNameLst>
                                      </p:cBhvr>
                                      <p:to>
                                        <p:strVal val="visible"/>
                                      </p:to>
                                    </p:set>
                                    <p:animEffect transition="in" filter="circle(out)">
                                      <p:cBhvr>
                                        <p:cTn id="45" dur="1000"/>
                                        <p:tgtEl>
                                          <p:spTgt spid="1413"/>
                                        </p:tgtEl>
                                      </p:cBhvr>
                                    </p:animEffect>
                                  </p:childTnLst>
                                </p:cTn>
                              </p:par>
                              <p:par>
                                <p:cTn id="46" presetID="6" presetClass="entr" presetSubtype="32" fill="hold" grpId="0" nodeType="withEffect">
                                  <p:stCondLst>
                                    <p:cond delay="0"/>
                                  </p:stCondLst>
                                  <p:childTnLst>
                                    <p:set>
                                      <p:cBhvr>
                                        <p:cTn id="47" dur="1" fill="hold">
                                          <p:stCondLst>
                                            <p:cond delay="0"/>
                                          </p:stCondLst>
                                        </p:cTn>
                                        <p:tgtEl>
                                          <p:spTgt spid="1412"/>
                                        </p:tgtEl>
                                        <p:attrNameLst>
                                          <p:attrName>style.visibility</p:attrName>
                                        </p:attrNameLst>
                                      </p:cBhvr>
                                      <p:to>
                                        <p:strVal val="visible"/>
                                      </p:to>
                                    </p:set>
                                    <p:animEffect transition="in" filter="circle(out)">
                                      <p:cBhvr>
                                        <p:cTn id="48" dur="1000"/>
                                        <p:tgtEl>
                                          <p:spTgt spid="1412"/>
                                        </p:tgtEl>
                                      </p:cBhvr>
                                    </p:animEffect>
                                  </p:childTnLst>
                                </p:cTn>
                              </p:par>
                              <p:par>
                                <p:cTn id="49" presetID="6" presetClass="entr" presetSubtype="32" fill="hold" grpId="0" nodeType="withEffect">
                                  <p:stCondLst>
                                    <p:cond delay="0"/>
                                  </p:stCondLst>
                                  <p:childTnLst>
                                    <p:set>
                                      <p:cBhvr>
                                        <p:cTn id="50" dur="1" fill="hold">
                                          <p:stCondLst>
                                            <p:cond delay="0"/>
                                          </p:stCondLst>
                                        </p:cTn>
                                        <p:tgtEl>
                                          <p:spTgt spid="1411"/>
                                        </p:tgtEl>
                                        <p:attrNameLst>
                                          <p:attrName>style.visibility</p:attrName>
                                        </p:attrNameLst>
                                      </p:cBhvr>
                                      <p:to>
                                        <p:strVal val="visible"/>
                                      </p:to>
                                    </p:set>
                                    <p:animEffect transition="in" filter="circle(out)">
                                      <p:cBhvr>
                                        <p:cTn id="51" dur="1000"/>
                                        <p:tgtEl>
                                          <p:spTgt spid="1411"/>
                                        </p:tgtEl>
                                      </p:cBhvr>
                                    </p:animEffect>
                                  </p:childTnLst>
                                </p:cTn>
                              </p:par>
                              <p:par>
                                <p:cTn id="52" presetID="6" presetClass="entr" presetSubtype="32" fill="hold" grpId="0" nodeType="withEffect">
                                  <p:stCondLst>
                                    <p:cond delay="0"/>
                                  </p:stCondLst>
                                  <p:childTnLst>
                                    <p:set>
                                      <p:cBhvr>
                                        <p:cTn id="53" dur="1" fill="hold">
                                          <p:stCondLst>
                                            <p:cond delay="0"/>
                                          </p:stCondLst>
                                        </p:cTn>
                                        <p:tgtEl>
                                          <p:spTgt spid="1428"/>
                                        </p:tgtEl>
                                        <p:attrNameLst>
                                          <p:attrName>style.visibility</p:attrName>
                                        </p:attrNameLst>
                                      </p:cBhvr>
                                      <p:to>
                                        <p:strVal val="visible"/>
                                      </p:to>
                                    </p:set>
                                    <p:animEffect transition="in" filter="circle(out)">
                                      <p:cBhvr>
                                        <p:cTn id="54" dur="1000"/>
                                        <p:tgtEl>
                                          <p:spTgt spid="1428"/>
                                        </p:tgtEl>
                                      </p:cBhvr>
                                    </p:animEffect>
                                  </p:childTnLst>
                                </p:cTn>
                              </p:par>
                              <p:par>
                                <p:cTn id="55" presetID="6" presetClass="entr" presetSubtype="32" fill="hold" grpId="0" nodeType="withEffect">
                                  <p:stCondLst>
                                    <p:cond delay="0"/>
                                  </p:stCondLst>
                                  <p:childTnLst>
                                    <p:set>
                                      <p:cBhvr>
                                        <p:cTn id="56" dur="1" fill="hold">
                                          <p:stCondLst>
                                            <p:cond delay="0"/>
                                          </p:stCondLst>
                                        </p:cTn>
                                        <p:tgtEl>
                                          <p:spTgt spid="1415"/>
                                        </p:tgtEl>
                                        <p:attrNameLst>
                                          <p:attrName>style.visibility</p:attrName>
                                        </p:attrNameLst>
                                      </p:cBhvr>
                                      <p:to>
                                        <p:strVal val="visible"/>
                                      </p:to>
                                    </p:set>
                                    <p:animEffect transition="in" filter="circle(out)">
                                      <p:cBhvr>
                                        <p:cTn id="57" dur="1000"/>
                                        <p:tgtEl>
                                          <p:spTgt spid="1415"/>
                                        </p:tgtEl>
                                      </p:cBhvr>
                                    </p:animEffect>
                                  </p:childTnLst>
                                </p:cTn>
                              </p:par>
                              <p:par>
                                <p:cTn id="58" presetID="6" presetClass="entr" presetSubtype="32" fill="hold" grpId="0" nodeType="withEffect">
                                  <p:stCondLst>
                                    <p:cond delay="0"/>
                                  </p:stCondLst>
                                  <p:childTnLst>
                                    <p:set>
                                      <p:cBhvr>
                                        <p:cTn id="59" dur="1" fill="hold">
                                          <p:stCondLst>
                                            <p:cond delay="0"/>
                                          </p:stCondLst>
                                        </p:cTn>
                                        <p:tgtEl>
                                          <p:spTgt spid="1416"/>
                                        </p:tgtEl>
                                        <p:attrNameLst>
                                          <p:attrName>style.visibility</p:attrName>
                                        </p:attrNameLst>
                                      </p:cBhvr>
                                      <p:to>
                                        <p:strVal val="visible"/>
                                      </p:to>
                                    </p:set>
                                    <p:animEffect transition="in" filter="circle(out)">
                                      <p:cBhvr>
                                        <p:cTn id="60" dur="1000"/>
                                        <p:tgtEl>
                                          <p:spTgt spid="1416"/>
                                        </p:tgtEl>
                                      </p:cBhvr>
                                    </p:animEffect>
                                  </p:childTnLst>
                                </p:cTn>
                              </p:par>
                              <p:par>
                                <p:cTn id="61" presetID="6" presetClass="entr" presetSubtype="32" fill="hold" grpId="0" nodeType="withEffect">
                                  <p:stCondLst>
                                    <p:cond delay="0"/>
                                  </p:stCondLst>
                                  <p:childTnLst>
                                    <p:set>
                                      <p:cBhvr>
                                        <p:cTn id="62" dur="1" fill="hold">
                                          <p:stCondLst>
                                            <p:cond delay="0"/>
                                          </p:stCondLst>
                                        </p:cTn>
                                        <p:tgtEl>
                                          <p:spTgt spid="1406"/>
                                        </p:tgtEl>
                                        <p:attrNameLst>
                                          <p:attrName>style.visibility</p:attrName>
                                        </p:attrNameLst>
                                      </p:cBhvr>
                                      <p:to>
                                        <p:strVal val="visible"/>
                                      </p:to>
                                    </p:set>
                                    <p:animEffect transition="in" filter="circle(out)">
                                      <p:cBhvr>
                                        <p:cTn id="63" dur="1000"/>
                                        <p:tgtEl>
                                          <p:spTgt spid="1406"/>
                                        </p:tgtEl>
                                      </p:cBhvr>
                                    </p:animEffect>
                                  </p:childTnLst>
                                </p:cTn>
                              </p:par>
                              <p:par>
                                <p:cTn id="64" presetID="6" presetClass="entr" presetSubtype="32" fill="hold" grpId="0" nodeType="withEffect">
                                  <p:stCondLst>
                                    <p:cond delay="0"/>
                                  </p:stCondLst>
                                  <p:childTnLst>
                                    <p:set>
                                      <p:cBhvr>
                                        <p:cTn id="65" dur="1" fill="hold">
                                          <p:stCondLst>
                                            <p:cond delay="0"/>
                                          </p:stCondLst>
                                        </p:cTn>
                                        <p:tgtEl>
                                          <p:spTgt spid="1405"/>
                                        </p:tgtEl>
                                        <p:attrNameLst>
                                          <p:attrName>style.visibility</p:attrName>
                                        </p:attrNameLst>
                                      </p:cBhvr>
                                      <p:to>
                                        <p:strVal val="visible"/>
                                      </p:to>
                                    </p:set>
                                    <p:animEffect transition="in" filter="circle(out)">
                                      <p:cBhvr>
                                        <p:cTn id="66" dur="1000"/>
                                        <p:tgtEl>
                                          <p:spTgt spid="1405"/>
                                        </p:tgtEl>
                                      </p:cBhvr>
                                    </p:animEffect>
                                  </p:childTnLst>
                                </p:cTn>
                              </p:par>
                              <p:par>
                                <p:cTn id="67" presetID="6" presetClass="entr" presetSubtype="32" fill="hold" grpId="0" nodeType="withEffect">
                                  <p:stCondLst>
                                    <p:cond delay="0"/>
                                  </p:stCondLst>
                                  <p:childTnLst>
                                    <p:set>
                                      <p:cBhvr>
                                        <p:cTn id="68" dur="1" fill="hold">
                                          <p:stCondLst>
                                            <p:cond delay="0"/>
                                          </p:stCondLst>
                                        </p:cTn>
                                        <p:tgtEl>
                                          <p:spTgt spid="1426"/>
                                        </p:tgtEl>
                                        <p:attrNameLst>
                                          <p:attrName>style.visibility</p:attrName>
                                        </p:attrNameLst>
                                      </p:cBhvr>
                                      <p:to>
                                        <p:strVal val="visible"/>
                                      </p:to>
                                    </p:set>
                                    <p:animEffect transition="in" filter="circle(out)">
                                      <p:cBhvr>
                                        <p:cTn id="69" dur="1000"/>
                                        <p:tgtEl>
                                          <p:spTgt spid="1426"/>
                                        </p:tgtEl>
                                      </p:cBhvr>
                                    </p:animEffect>
                                  </p:childTnLst>
                                </p:cTn>
                              </p:par>
                              <p:par>
                                <p:cTn id="70" presetID="6" presetClass="entr" presetSubtype="32" fill="hold" grpId="0" nodeType="withEffect">
                                  <p:stCondLst>
                                    <p:cond delay="0"/>
                                  </p:stCondLst>
                                  <p:childTnLst>
                                    <p:set>
                                      <p:cBhvr>
                                        <p:cTn id="71" dur="1" fill="hold">
                                          <p:stCondLst>
                                            <p:cond delay="0"/>
                                          </p:stCondLst>
                                        </p:cTn>
                                        <p:tgtEl>
                                          <p:spTgt spid="1410"/>
                                        </p:tgtEl>
                                        <p:attrNameLst>
                                          <p:attrName>style.visibility</p:attrName>
                                        </p:attrNameLst>
                                      </p:cBhvr>
                                      <p:to>
                                        <p:strVal val="visible"/>
                                      </p:to>
                                    </p:set>
                                    <p:animEffect transition="in" filter="circle(out)">
                                      <p:cBhvr>
                                        <p:cTn id="72" dur="1000"/>
                                        <p:tgtEl>
                                          <p:spTgt spid="1410"/>
                                        </p:tgtEl>
                                      </p:cBhvr>
                                    </p:animEffect>
                                  </p:childTnLst>
                                </p:cTn>
                              </p:par>
                              <p:par>
                                <p:cTn id="73" presetID="6" presetClass="entr" presetSubtype="32" fill="hold" grpId="0" nodeType="withEffect">
                                  <p:stCondLst>
                                    <p:cond delay="0"/>
                                  </p:stCondLst>
                                  <p:childTnLst>
                                    <p:set>
                                      <p:cBhvr>
                                        <p:cTn id="74" dur="1" fill="hold">
                                          <p:stCondLst>
                                            <p:cond delay="0"/>
                                          </p:stCondLst>
                                        </p:cTn>
                                        <p:tgtEl>
                                          <p:spTgt spid="1425"/>
                                        </p:tgtEl>
                                        <p:attrNameLst>
                                          <p:attrName>style.visibility</p:attrName>
                                        </p:attrNameLst>
                                      </p:cBhvr>
                                      <p:to>
                                        <p:strVal val="visible"/>
                                      </p:to>
                                    </p:set>
                                    <p:animEffect transition="in" filter="circle(out)">
                                      <p:cBhvr>
                                        <p:cTn id="75" dur="1000"/>
                                        <p:tgtEl>
                                          <p:spTgt spid="1425"/>
                                        </p:tgtEl>
                                      </p:cBhvr>
                                    </p:animEffect>
                                  </p:childTnLst>
                                </p:cTn>
                              </p:par>
                              <p:par>
                                <p:cTn id="76" presetID="6" presetClass="entr" presetSubtype="32" fill="hold" grpId="0" nodeType="withEffect">
                                  <p:stCondLst>
                                    <p:cond delay="0"/>
                                  </p:stCondLst>
                                  <p:childTnLst>
                                    <p:set>
                                      <p:cBhvr>
                                        <p:cTn id="77" dur="1" fill="hold">
                                          <p:stCondLst>
                                            <p:cond delay="0"/>
                                          </p:stCondLst>
                                        </p:cTn>
                                        <p:tgtEl>
                                          <p:spTgt spid="1421"/>
                                        </p:tgtEl>
                                        <p:attrNameLst>
                                          <p:attrName>style.visibility</p:attrName>
                                        </p:attrNameLst>
                                      </p:cBhvr>
                                      <p:to>
                                        <p:strVal val="visible"/>
                                      </p:to>
                                    </p:set>
                                    <p:animEffect transition="in" filter="circle(out)">
                                      <p:cBhvr>
                                        <p:cTn id="78" dur="1000"/>
                                        <p:tgtEl>
                                          <p:spTgt spid="1421"/>
                                        </p:tgtEl>
                                      </p:cBhvr>
                                    </p:animEffect>
                                  </p:childTnLst>
                                </p:cTn>
                              </p:par>
                              <p:par>
                                <p:cTn id="79" presetID="6" presetClass="entr" presetSubtype="32" fill="hold" grpId="0" nodeType="withEffect">
                                  <p:stCondLst>
                                    <p:cond delay="0"/>
                                  </p:stCondLst>
                                  <p:childTnLst>
                                    <p:set>
                                      <p:cBhvr>
                                        <p:cTn id="80" dur="1" fill="hold">
                                          <p:stCondLst>
                                            <p:cond delay="0"/>
                                          </p:stCondLst>
                                        </p:cTn>
                                        <p:tgtEl>
                                          <p:spTgt spid="1409"/>
                                        </p:tgtEl>
                                        <p:attrNameLst>
                                          <p:attrName>style.visibility</p:attrName>
                                        </p:attrNameLst>
                                      </p:cBhvr>
                                      <p:to>
                                        <p:strVal val="visible"/>
                                      </p:to>
                                    </p:set>
                                    <p:animEffect transition="in" filter="circle(out)">
                                      <p:cBhvr>
                                        <p:cTn id="81" dur="1000"/>
                                        <p:tgtEl>
                                          <p:spTgt spid="1409"/>
                                        </p:tgtEl>
                                      </p:cBhvr>
                                    </p:animEffect>
                                  </p:childTnLst>
                                </p:cTn>
                              </p:par>
                              <p:par>
                                <p:cTn id="82" presetID="6" presetClass="entr" presetSubtype="32" fill="hold" grpId="0" nodeType="withEffect">
                                  <p:stCondLst>
                                    <p:cond delay="0"/>
                                  </p:stCondLst>
                                  <p:childTnLst>
                                    <p:set>
                                      <p:cBhvr>
                                        <p:cTn id="83" dur="1" fill="hold">
                                          <p:stCondLst>
                                            <p:cond delay="0"/>
                                          </p:stCondLst>
                                        </p:cTn>
                                        <p:tgtEl>
                                          <p:spTgt spid="1407"/>
                                        </p:tgtEl>
                                        <p:attrNameLst>
                                          <p:attrName>style.visibility</p:attrName>
                                        </p:attrNameLst>
                                      </p:cBhvr>
                                      <p:to>
                                        <p:strVal val="visible"/>
                                      </p:to>
                                    </p:set>
                                    <p:animEffect transition="in" filter="circle(out)">
                                      <p:cBhvr>
                                        <p:cTn id="84" dur="1000"/>
                                        <p:tgtEl>
                                          <p:spTgt spid="1407"/>
                                        </p:tgtEl>
                                      </p:cBhvr>
                                    </p:animEffect>
                                  </p:childTnLst>
                                </p:cTn>
                              </p:par>
                              <p:par>
                                <p:cTn id="85" presetID="6" presetClass="entr" presetSubtype="32" fill="hold" grpId="0" nodeType="withEffect">
                                  <p:stCondLst>
                                    <p:cond delay="0"/>
                                  </p:stCondLst>
                                  <p:childTnLst>
                                    <p:set>
                                      <p:cBhvr>
                                        <p:cTn id="86" dur="1" fill="hold">
                                          <p:stCondLst>
                                            <p:cond delay="0"/>
                                          </p:stCondLst>
                                        </p:cTn>
                                        <p:tgtEl>
                                          <p:spTgt spid="1419"/>
                                        </p:tgtEl>
                                        <p:attrNameLst>
                                          <p:attrName>style.visibility</p:attrName>
                                        </p:attrNameLst>
                                      </p:cBhvr>
                                      <p:to>
                                        <p:strVal val="visible"/>
                                      </p:to>
                                    </p:set>
                                    <p:animEffect transition="in" filter="circle(out)">
                                      <p:cBhvr>
                                        <p:cTn id="87" dur="1000"/>
                                        <p:tgtEl>
                                          <p:spTgt spid="1419"/>
                                        </p:tgtEl>
                                      </p:cBhvr>
                                    </p:animEffect>
                                  </p:childTnLst>
                                </p:cTn>
                              </p:par>
                              <p:par>
                                <p:cTn id="88" presetID="6" presetClass="entr" presetSubtype="32" fill="hold" grpId="0" nodeType="withEffect">
                                  <p:stCondLst>
                                    <p:cond delay="0"/>
                                  </p:stCondLst>
                                  <p:childTnLst>
                                    <p:set>
                                      <p:cBhvr>
                                        <p:cTn id="89" dur="1" fill="hold">
                                          <p:stCondLst>
                                            <p:cond delay="0"/>
                                          </p:stCondLst>
                                        </p:cTn>
                                        <p:tgtEl>
                                          <p:spTgt spid="1408"/>
                                        </p:tgtEl>
                                        <p:attrNameLst>
                                          <p:attrName>style.visibility</p:attrName>
                                        </p:attrNameLst>
                                      </p:cBhvr>
                                      <p:to>
                                        <p:strVal val="visible"/>
                                      </p:to>
                                    </p:set>
                                    <p:animEffect transition="in" filter="circle(out)">
                                      <p:cBhvr>
                                        <p:cTn id="90" dur="1000"/>
                                        <p:tgtEl>
                                          <p:spTgt spid="1408"/>
                                        </p:tgtEl>
                                      </p:cBhvr>
                                    </p:animEffect>
                                  </p:childTnLst>
                                </p:cTn>
                              </p:par>
                              <p:par>
                                <p:cTn id="91" presetID="6" presetClass="entr" presetSubtype="32" fill="hold" grpId="0" nodeType="withEffect">
                                  <p:stCondLst>
                                    <p:cond delay="0"/>
                                  </p:stCondLst>
                                  <p:childTnLst>
                                    <p:set>
                                      <p:cBhvr>
                                        <p:cTn id="92" dur="1" fill="hold">
                                          <p:stCondLst>
                                            <p:cond delay="0"/>
                                          </p:stCondLst>
                                        </p:cTn>
                                        <p:tgtEl>
                                          <p:spTgt spid="1420"/>
                                        </p:tgtEl>
                                        <p:attrNameLst>
                                          <p:attrName>style.visibility</p:attrName>
                                        </p:attrNameLst>
                                      </p:cBhvr>
                                      <p:to>
                                        <p:strVal val="visible"/>
                                      </p:to>
                                    </p:set>
                                    <p:animEffect transition="in" filter="circle(out)">
                                      <p:cBhvr>
                                        <p:cTn id="93" dur="1000"/>
                                        <p:tgtEl>
                                          <p:spTgt spid="1420"/>
                                        </p:tgtEl>
                                      </p:cBhvr>
                                    </p:animEffect>
                                  </p:childTnLst>
                                </p:cTn>
                              </p:par>
                              <p:par>
                                <p:cTn id="94" presetID="6" presetClass="entr" presetSubtype="32" fill="hold" grpId="0" nodeType="withEffect">
                                  <p:stCondLst>
                                    <p:cond delay="0"/>
                                  </p:stCondLst>
                                  <p:childTnLst>
                                    <p:set>
                                      <p:cBhvr>
                                        <p:cTn id="95" dur="1" fill="hold">
                                          <p:stCondLst>
                                            <p:cond delay="0"/>
                                          </p:stCondLst>
                                        </p:cTn>
                                        <p:tgtEl>
                                          <p:spTgt spid="1422"/>
                                        </p:tgtEl>
                                        <p:attrNameLst>
                                          <p:attrName>style.visibility</p:attrName>
                                        </p:attrNameLst>
                                      </p:cBhvr>
                                      <p:to>
                                        <p:strVal val="visible"/>
                                      </p:to>
                                    </p:set>
                                    <p:animEffect transition="in" filter="circle(out)">
                                      <p:cBhvr>
                                        <p:cTn id="96" dur="1000"/>
                                        <p:tgtEl>
                                          <p:spTgt spid="1422"/>
                                        </p:tgtEl>
                                      </p:cBhvr>
                                    </p:animEffect>
                                  </p:childTnLst>
                                </p:cTn>
                              </p:par>
                              <p:par>
                                <p:cTn id="97" presetID="6" presetClass="entr" presetSubtype="32" fill="hold" grpId="0" nodeType="withEffect">
                                  <p:stCondLst>
                                    <p:cond delay="0"/>
                                  </p:stCondLst>
                                  <p:childTnLst>
                                    <p:set>
                                      <p:cBhvr>
                                        <p:cTn id="98" dur="1" fill="hold">
                                          <p:stCondLst>
                                            <p:cond delay="0"/>
                                          </p:stCondLst>
                                        </p:cTn>
                                        <p:tgtEl>
                                          <p:spTgt spid="1423"/>
                                        </p:tgtEl>
                                        <p:attrNameLst>
                                          <p:attrName>style.visibility</p:attrName>
                                        </p:attrNameLst>
                                      </p:cBhvr>
                                      <p:to>
                                        <p:strVal val="visible"/>
                                      </p:to>
                                    </p:set>
                                    <p:animEffect transition="in" filter="circle(out)">
                                      <p:cBhvr>
                                        <p:cTn id="99" dur="1000"/>
                                        <p:tgtEl>
                                          <p:spTgt spid="1423"/>
                                        </p:tgtEl>
                                      </p:cBhvr>
                                    </p:animEffect>
                                  </p:childTnLst>
                                </p:cTn>
                              </p:par>
                              <p:par>
                                <p:cTn id="100" presetID="6" presetClass="entr" presetSubtype="32" fill="hold" grpId="0" nodeType="withEffect">
                                  <p:stCondLst>
                                    <p:cond delay="0"/>
                                  </p:stCondLst>
                                  <p:childTnLst>
                                    <p:set>
                                      <p:cBhvr>
                                        <p:cTn id="101" dur="1" fill="hold">
                                          <p:stCondLst>
                                            <p:cond delay="0"/>
                                          </p:stCondLst>
                                        </p:cTn>
                                        <p:tgtEl>
                                          <p:spTgt spid="1404"/>
                                        </p:tgtEl>
                                        <p:attrNameLst>
                                          <p:attrName>style.visibility</p:attrName>
                                        </p:attrNameLst>
                                      </p:cBhvr>
                                      <p:to>
                                        <p:strVal val="visible"/>
                                      </p:to>
                                    </p:set>
                                    <p:animEffect transition="in" filter="circle(out)">
                                      <p:cBhvr>
                                        <p:cTn id="102" dur="1000"/>
                                        <p:tgtEl>
                                          <p:spTgt spid="1404"/>
                                        </p:tgtEl>
                                      </p:cBhvr>
                                    </p:animEffect>
                                  </p:childTnLst>
                                </p:cTn>
                              </p:par>
                              <p:par>
                                <p:cTn id="103" presetID="6" presetClass="entr" presetSubtype="32" fill="hold" grpId="0" nodeType="withEffect">
                                  <p:stCondLst>
                                    <p:cond delay="0"/>
                                  </p:stCondLst>
                                  <p:childTnLst>
                                    <p:set>
                                      <p:cBhvr>
                                        <p:cTn id="104" dur="1" fill="hold">
                                          <p:stCondLst>
                                            <p:cond delay="0"/>
                                          </p:stCondLst>
                                        </p:cTn>
                                        <p:tgtEl>
                                          <p:spTgt spid="1414"/>
                                        </p:tgtEl>
                                        <p:attrNameLst>
                                          <p:attrName>style.visibility</p:attrName>
                                        </p:attrNameLst>
                                      </p:cBhvr>
                                      <p:to>
                                        <p:strVal val="visible"/>
                                      </p:to>
                                    </p:set>
                                    <p:animEffect transition="in" filter="circle(out)">
                                      <p:cBhvr>
                                        <p:cTn id="105" dur="1000"/>
                                        <p:tgtEl>
                                          <p:spTgt spid="1414"/>
                                        </p:tgtEl>
                                      </p:cBhvr>
                                    </p:animEffect>
                                  </p:childTnLst>
                                </p:cTn>
                              </p:par>
                              <p:par>
                                <p:cTn id="106" presetID="6" presetClass="entr" presetSubtype="32" fill="hold" grpId="0" nodeType="withEffect">
                                  <p:stCondLst>
                                    <p:cond delay="0"/>
                                  </p:stCondLst>
                                  <p:childTnLst>
                                    <p:set>
                                      <p:cBhvr>
                                        <p:cTn id="107" dur="1" fill="hold">
                                          <p:stCondLst>
                                            <p:cond delay="0"/>
                                          </p:stCondLst>
                                        </p:cTn>
                                        <p:tgtEl>
                                          <p:spTgt spid="1400"/>
                                        </p:tgtEl>
                                        <p:attrNameLst>
                                          <p:attrName>style.visibility</p:attrName>
                                        </p:attrNameLst>
                                      </p:cBhvr>
                                      <p:to>
                                        <p:strVal val="visible"/>
                                      </p:to>
                                    </p:set>
                                    <p:animEffect transition="in" filter="circle(out)">
                                      <p:cBhvr>
                                        <p:cTn id="108" dur="1000"/>
                                        <p:tgtEl>
                                          <p:spTgt spid="1400"/>
                                        </p:tgtEl>
                                      </p:cBhvr>
                                    </p:animEffect>
                                  </p:childTnLst>
                                </p:cTn>
                              </p:par>
                              <p:par>
                                <p:cTn id="109" presetID="6" presetClass="entr" presetSubtype="32" fill="hold" grpId="0" nodeType="withEffect">
                                  <p:stCondLst>
                                    <p:cond delay="0"/>
                                  </p:stCondLst>
                                  <p:childTnLst>
                                    <p:set>
                                      <p:cBhvr>
                                        <p:cTn id="110" dur="1" fill="hold">
                                          <p:stCondLst>
                                            <p:cond delay="0"/>
                                          </p:stCondLst>
                                        </p:cTn>
                                        <p:tgtEl>
                                          <p:spTgt spid="1401"/>
                                        </p:tgtEl>
                                        <p:attrNameLst>
                                          <p:attrName>style.visibility</p:attrName>
                                        </p:attrNameLst>
                                      </p:cBhvr>
                                      <p:to>
                                        <p:strVal val="visible"/>
                                      </p:to>
                                    </p:set>
                                    <p:animEffect transition="in" filter="circle(out)">
                                      <p:cBhvr>
                                        <p:cTn id="111" dur="1000"/>
                                        <p:tgtEl>
                                          <p:spTgt spid="1401"/>
                                        </p:tgtEl>
                                      </p:cBhvr>
                                    </p:animEffect>
                                  </p:childTnLst>
                                </p:cTn>
                              </p:par>
                              <p:par>
                                <p:cTn id="112" presetID="6" presetClass="entr" presetSubtype="32" fill="hold" grpId="0" nodeType="withEffect">
                                  <p:stCondLst>
                                    <p:cond delay="0"/>
                                  </p:stCondLst>
                                  <p:childTnLst>
                                    <p:set>
                                      <p:cBhvr>
                                        <p:cTn id="113" dur="1" fill="hold">
                                          <p:stCondLst>
                                            <p:cond delay="0"/>
                                          </p:stCondLst>
                                        </p:cTn>
                                        <p:tgtEl>
                                          <p:spTgt spid="1402"/>
                                        </p:tgtEl>
                                        <p:attrNameLst>
                                          <p:attrName>style.visibility</p:attrName>
                                        </p:attrNameLst>
                                      </p:cBhvr>
                                      <p:to>
                                        <p:strVal val="visible"/>
                                      </p:to>
                                    </p:set>
                                    <p:animEffect transition="in" filter="circle(out)">
                                      <p:cBhvr>
                                        <p:cTn id="114" dur="1000"/>
                                        <p:tgtEl>
                                          <p:spTgt spid="1402"/>
                                        </p:tgtEl>
                                      </p:cBhvr>
                                    </p:animEffect>
                                  </p:childTnLst>
                                </p:cTn>
                              </p:par>
                              <p:par>
                                <p:cTn id="115" presetID="6" presetClass="entr" presetSubtype="32" fill="hold" grpId="0" nodeType="withEffect">
                                  <p:stCondLst>
                                    <p:cond delay="0"/>
                                  </p:stCondLst>
                                  <p:childTnLst>
                                    <p:set>
                                      <p:cBhvr>
                                        <p:cTn id="116" dur="1" fill="hold">
                                          <p:stCondLst>
                                            <p:cond delay="0"/>
                                          </p:stCondLst>
                                        </p:cTn>
                                        <p:tgtEl>
                                          <p:spTgt spid="1424"/>
                                        </p:tgtEl>
                                        <p:attrNameLst>
                                          <p:attrName>style.visibility</p:attrName>
                                        </p:attrNameLst>
                                      </p:cBhvr>
                                      <p:to>
                                        <p:strVal val="visible"/>
                                      </p:to>
                                    </p:set>
                                    <p:animEffect transition="in" filter="circle(out)">
                                      <p:cBhvr>
                                        <p:cTn id="117" dur="1000"/>
                                        <p:tgtEl>
                                          <p:spTgt spid="1424"/>
                                        </p:tgtEl>
                                      </p:cBhvr>
                                    </p:animEffect>
                                  </p:childTnLst>
                                </p:cTn>
                              </p:par>
                              <p:par>
                                <p:cTn id="118" presetID="6" presetClass="entr" presetSubtype="32" fill="hold" grpId="0" nodeType="withEffect">
                                  <p:stCondLst>
                                    <p:cond delay="0"/>
                                  </p:stCondLst>
                                  <p:childTnLst>
                                    <p:set>
                                      <p:cBhvr>
                                        <p:cTn id="119" dur="1" fill="hold">
                                          <p:stCondLst>
                                            <p:cond delay="0"/>
                                          </p:stCondLst>
                                        </p:cTn>
                                        <p:tgtEl>
                                          <p:spTgt spid="1403"/>
                                        </p:tgtEl>
                                        <p:attrNameLst>
                                          <p:attrName>style.visibility</p:attrName>
                                        </p:attrNameLst>
                                      </p:cBhvr>
                                      <p:to>
                                        <p:strVal val="visible"/>
                                      </p:to>
                                    </p:set>
                                    <p:animEffect transition="in" filter="circle(out)">
                                      <p:cBhvr>
                                        <p:cTn id="120" dur="1000"/>
                                        <p:tgtEl>
                                          <p:spTgt spid="1403"/>
                                        </p:tgtEl>
                                      </p:cBhvr>
                                    </p:animEffect>
                                  </p:childTnLst>
                                </p:cTn>
                              </p:par>
                              <p:par>
                                <p:cTn id="121" presetID="6" presetClass="entr" presetSubtype="32" fill="hold" grpId="0" nodeType="withEffect">
                                  <p:stCondLst>
                                    <p:cond delay="0"/>
                                  </p:stCondLst>
                                  <p:childTnLst>
                                    <p:set>
                                      <p:cBhvr>
                                        <p:cTn id="122" dur="1" fill="hold">
                                          <p:stCondLst>
                                            <p:cond delay="0"/>
                                          </p:stCondLst>
                                        </p:cTn>
                                        <p:tgtEl>
                                          <p:spTgt spid="1427"/>
                                        </p:tgtEl>
                                        <p:attrNameLst>
                                          <p:attrName>style.visibility</p:attrName>
                                        </p:attrNameLst>
                                      </p:cBhvr>
                                      <p:to>
                                        <p:strVal val="visible"/>
                                      </p:to>
                                    </p:set>
                                    <p:animEffect transition="in" filter="circle(out)">
                                      <p:cBhvr>
                                        <p:cTn id="123" dur="1000"/>
                                        <p:tgtEl>
                                          <p:spTgt spid="1427"/>
                                        </p:tgtEl>
                                      </p:cBhvr>
                                    </p:animEffect>
                                  </p:childTnLst>
                                </p:cTn>
                              </p:par>
                              <p:par>
                                <p:cTn id="124" presetID="6" presetClass="entr" presetSubtype="32" fill="hold" grpId="0" nodeType="withEffect">
                                  <p:stCondLst>
                                    <p:cond delay="0"/>
                                  </p:stCondLst>
                                  <p:childTnLst>
                                    <p:set>
                                      <p:cBhvr>
                                        <p:cTn id="125" dur="1" fill="hold">
                                          <p:stCondLst>
                                            <p:cond delay="0"/>
                                          </p:stCondLst>
                                        </p:cTn>
                                        <p:tgtEl>
                                          <p:spTgt spid="1194"/>
                                        </p:tgtEl>
                                        <p:attrNameLst>
                                          <p:attrName>style.visibility</p:attrName>
                                        </p:attrNameLst>
                                      </p:cBhvr>
                                      <p:to>
                                        <p:strVal val="visible"/>
                                      </p:to>
                                    </p:set>
                                    <p:animEffect transition="in" filter="circle(out)">
                                      <p:cBhvr>
                                        <p:cTn id="126" dur="1000"/>
                                        <p:tgtEl>
                                          <p:spTgt spid="1194"/>
                                        </p:tgtEl>
                                      </p:cBhvr>
                                    </p:animEffect>
                                  </p:childTnLst>
                                </p:cTn>
                              </p:par>
                              <p:par>
                                <p:cTn id="127" presetID="6" presetClass="entr" presetSubtype="32" fill="hold" grpId="0" nodeType="withEffect">
                                  <p:stCondLst>
                                    <p:cond delay="0"/>
                                  </p:stCondLst>
                                  <p:childTnLst>
                                    <p:set>
                                      <p:cBhvr>
                                        <p:cTn id="128" dur="1" fill="hold">
                                          <p:stCondLst>
                                            <p:cond delay="0"/>
                                          </p:stCondLst>
                                        </p:cTn>
                                        <p:tgtEl>
                                          <p:spTgt spid="1195"/>
                                        </p:tgtEl>
                                        <p:attrNameLst>
                                          <p:attrName>style.visibility</p:attrName>
                                        </p:attrNameLst>
                                      </p:cBhvr>
                                      <p:to>
                                        <p:strVal val="visible"/>
                                      </p:to>
                                    </p:set>
                                    <p:animEffect transition="in" filter="circle(out)">
                                      <p:cBhvr>
                                        <p:cTn id="129" dur="1000"/>
                                        <p:tgtEl>
                                          <p:spTgt spid="1195"/>
                                        </p:tgtEl>
                                      </p:cBhvr>
                                    </p:animEffect>
                                  </p:childTnLst>
                                </p:cTn>
                              </p:par>
                              <p:par>
                                <p:cTn id="130" presetID="6" presetClass="entr" presetSubtype="32" fill="hold" grpId="0" nodeType="withEffect">
                                  <p:stCondLst>
                                    <p:cond delay="0"/>
                                  </p:stCondLst>
                                  <p:childTnLst>
                                    <p:set>
                                      <p:cBhvr>
                                        <p:cTn id="131" dur="1" fill="hold">
                                          <p:stCondLst>
                                            <p:cond delay="0"/>
                                          </p:stCondLst>
                                        </p:cTn>
                                        <p:tgtEl>
                                          <p:spTgt spid="1214"/>
                                        </p:tgtEl>
                                        <p:attrNameLst>
                                          <p:attrName>style.visibility</p:attrName>
                                        </p:attrNameLst>
                                      </p:cBhvr>
                                      <p:to>
                                        <p:strVal val="visible"/>
                                      </p:to>
                                    </p:set>
                                    <p:animEffect transition="in" filter="circle(out)">
                                      <p:cBhvr>
                                        <p:cTn id="132" dur="1000"/>
                                        <p:tgtEl>
                                          <p:spTgt spid="1214"/>
                                        </p:tgtEl>
                                      </p:cBhvr>
                                    </p:animEffect>
                                  </p:childTnLst>
                                </p:cTn>
                              </p:par>
                              <p:par>
                                <p:cTn id="133" presetID="6" presetClass="entr" presetSubtype="32" fill="hold" grpId="0" nodeType="withEffect">
                                  <p:stCondLst>
                                    <p:cond delay="0"/>
                                  </p:stCondLst>
                                  <p:childTnLst>
                                    <p:set>
                                      <p:cBhvr>
                                        <p:cTn id="134" dur="1" fill="hold">
                                          <p:stCondLst>
                                            <p:cond delay="0"/>
                                          </p:stCondLst>
                                        </p:cTn>
                                        <p:tgtEl>
                                          <p:spTgt spid="1213"/>
                                        </p:tgtEl>
                                        <p:attrNameLst>
                                          <p:attrName>style.visibility</p:attrName>
                                        </p:attrNameLst>
                                      </p:cBhvr>
                                      <p:to>
                                        <p:strVal val="visible"/>
                                      </p:to>
                                    </p:set>
                                    <p:animEffect transition="in" filter="circle(out)">
                                      <p:cBhvr>
                                        <p:cTn id="135" dur="1000"/>
                                        <p:tgtEl>
                                          <p:spTgt spid="1213"/>
                                        </p:tgtEl>
                                      </p:cBhvr>
                                    </p:animEffect>
                                  </p:childTnLst>
                                </p:cTn>
                              </p:par>
                              <p:par>
                                <p:cTn id="136" presetID="6" presetClass="entr" presetSubtype="32" fill="hold" grpId="0" nodeType="withEffect">
                                  <p:stCondLst>
                                    <p:cond delay="0"/>
                                  </p:stCondLst>
                                  <p:childTnLst>
                                    <p:set>
                                      <p:cBhvr>
                                        <p:cTn id="137" dur="1" fill="hold">
                                          <p:stCondLst>
                                            <p:cond delay="0"/>
                                          </p:stCondLst>
                                        </p:cTn>
                                        <p:tgtEl>
                                          <p:spTgt spid="1209"/>
                                        </p:tgtEl>
                                        <p:attrNameLst>
                                          <p:attrName>style.visibility</p:attrName>
                                        </p:attrNameLst>
                                      </p:cBhvr>
                                      <p:to>
                                        <p:strVal val="visible"/>
                                      </p:to>
                                    </p:set>
                                    <p:animEffect transition="in" filter="circle(out)">
                                      <p:cBhvr>
                                        <p:cTn id="138" dur="1000"/>
                                        <p:tgtEl>
                                          <p:spTgt spid="1209"/>
                                        </p:tgtEl>
                                      </p:cBhvr>
                                    </p:animEffect>
                                  </p:childTnLst>
                                </p:cTn>
                              </p:par>
                              <p:par>
                                <p:cTn id="139" presetID="6" presetClass="entr" presetSubtype="32" fill="hold" grpId="0" nodeType="withEffect">
                                  <p:stCondLst>
                                    <p:cond delay="0"/>
                                  </p:stCondLst>
                                  <p:childTnLst>
                                    <p:set>
                                      <p:cBhvr>
                                        <p:cTn id="140" dur="1" fill="hold">
                                          <p:stCondLst>
                                            <p:cond delay="0"/>
                                          </p:stCondLst>
                                        </p:cTn>
                                        <p:tgtEl>
                                          <p:spTgt spid="1208"/>
                                        </p:tgtEl>
                                        <p:attrNameLst>
                                          <p:attrName>style.visibility</p:attrName>
                                        </p:attrNameLst>
                                      </p:cBhvr>
                                      <p:to>
                                        <p:strVal val="visible"/>
                                      </p:to>
                                    </p:set>
                                    <p:animEffect transition="in" filter="circle(out)">
                                      <p:cBhvr>
                                        <p:cTn id="141" dur="1000"/>
                                        <p:tgtEl>
                                          <p:spTgt spid="1208"/>
                                        </p:tgtEl>
                                      </p:cBhvr>
                                    </p:animEffect>
                                  </p:childTnLst>
                                </p:cTn>
                              </p:par>
                              <p:par>
                                <p:cTn id="142" presetID="6" presetClass="entr" presetSubtype="32" fill="hold" grpId="0" nodeType="withEffect">
                                  <p:stCondLst>
                                    <p:cond delay="0"/>
                                  </p:stCondLst>
                                  <p:childTnLst>
                                    <p:set>
                                      <p:cBhvr>
                                        <p:cTn id="143" dur="1" fill="hold">
                                          <p:stCondLst>
                                            <p:cond delay="0"/>
                                          </p:stCondLst>
                                        </p:cTn>
                                        <p:tgtEl>
                                          <p:spTgt spid="1207"/>
                                        </p:tgtEl>
                                        <p:attrNameLst>
                                          <p:attrName>style.visibility</p:attrName>
                                        </p:attrNameLst>
                                      </p:cBhvr>
                                      <p:to>
                                        <p:strVal val="visible"/>
                                      </p:to>
                                    </p:set>
                                    <p:animEffect transition="in" filter="circle(out)">
                                      <p:cBhvr>
                                        <p:cTn id="144" dur="1000"/>
                                        <p:tgtEl>
                                          <p:spTgt spid="1207"/>
                                        </p:tgtEl>
                                      </p:cBhvr>
                                    </p:animEffect>
                                  </p:childTnLst>
                                </p:cTn>
                              </p:par>
                              <p:par>
                                <p:cTn id="145" presetID="6" presetClass="entr" presetSubtype="32" fill="hold" grpId="0" nodeType="withEffect">
                                  <p:stCondLst>
                                    <p:cond delay="0"/>
                                  </p:stCondLst>
                                  <p:childTnLst>
                                    <p:set>
                                      <p:cBhvr>
                                        <p:cTn id="146" dur="1" fill="hold">
                                          <p:stCondLst>
                                            <p:cond delay="0"/>
                                          </p:stCondLst>
                                        </p:cTn>
                                        <p:tgtEl>
                                          <p:spTgt spid="1224"/>
                                        </p:tgtEl>
                                        <p:attrNameLst>
                                          <p:attrName>style.visibility</p:attrName>
                                        </p:attrNameLst>
                                      </p:cBhvr>
                                      <p:to>
                                        <p:strVal val="visible"/>
                                      </p:to>
                                    </p:set>
                                    <p:animEffect transition="in" filter="circle(out)">
                                      <p:cBhvr>
                                        <p:cTn id="147" dur="1000"/>
                                        <p:tgtEl>
                                          <p:spTgt spid="1224"/>
                                        </p:tgtEl>
                                      </p:cBhvr>
                                    </p:animEffect>
                                  </p:childTnLst>
                                </p:cTn>
                              </p:par>
                              <p:par>
                                <p:cTn id="148" presetID="6" presetClass="entr" presetSubtype="32" fill="hold" grpId="0" nodeType="withEffect">
                                  <p:stCondLst>
                                    <p:cond delay="0"/>
                                  </p:stCondLst>
                                  <p:childTnLst>
                                    <p:set>
                                      <p:cBhvr>
                                        <p:cTn id="149" dur="1" fill="hold">
                                          <p:stCondLst>
                                            <p:cond delay="0"/>
                                          </p:stCondLst>
                                        </p:cTn>
                                        <p:tgtEl>
                                          <p:spTgt spid="1211"/>
                                        </p:tgtEl>
                                        <p:attrNameLst>
                                          <p:attrName>style.visibility</p:attrName>
                                        </p:attrNameLst>
                                      </p:cBhvr>
                                      <p:to>
                                        <p:strVal val="visible"/>
                                      </p:to>
                                    </p:set>
                                    <p:animEffect transition="in" filter="circle(out)">
                                      <p:cBhvr>
                                        <p:cTn id="150" dur="1000"/>
                                        <p:tgtEl>
                                          <p:spTgt spid="1211"/>
                                        </p:tgtEl>
                                      </p:cBhvr>
                                    </p:animEffect>
                                  </p:childTnLst>
                                </p:cTn>
                              </p:par>
                              <p:par>
                                <p:cTn id="151" presetID="6" presetClass="entr" presetSubtype="32" fill="hold" grpId="0" nodeType="withEffect">
                                  <p:stCondLst>
                                    <p:cond delay="0"/>
                                  </p:stCondLst>
                                  <p:childTnLst>
                                    <p:set>
                                      <p:cBhvr>
                                        <p:cTn id="152" dur="1" fill="hold">
                                          <p:stCondLst>
                                            <p:cond delay="0"/>
                                          </p:stCondLst>
                                        </p:cTn>
                                        <p:tgtEl>
                                          <p:spTgt spid="1212"/>
                                        </p:tgtEl>
                                        <p:attrNameLst>
                                          <p:attrName>style.visibility</p:attrName>
                                        </p:attrNameLst>
                                      </p:cBhvr>
                                      <p:to>
                                        <p:strVal val="visible"/>
                                      </p:to>
                                    </p:set>
                                    <p:animEffect transition="in" filter="circle(out)">
                                      <p:cBhvr>
                                        <p:cTn id="153" dur="1000"/>
                                        <p:tgtEl>
                                          <p:spTgt spid="1212"/>
                                        </p:tgtEl>
                                      </p:cBhvr>
                                    </p:animEffect>
                                  </p:childTnLst>
                                </p:cTn>
                              </p:par>
                              <p:par>
                                <p:cTn id="154" presetID="6" presetClass="entr" presetSubtype="32" fill="hold" grpId="0" nodeType="withEffect">
                                  <p:stCondLst>
                                    <p:cond delay="0"/>
                                  </p:stCondLst>
                                  <p:childTnLst>
                                    <p:set>
                                      <p:cBhvr>
                                        <p:cTn id="155" dur="1" fill="hold">
                                          <p:stCondLst>
                                            <p:cond delay="0"/>
                                          </p:stCondLst>
                                        </p:cTn>
                                        <p:tgtEl>
                                          <p:spTgt spid="1202"/>
                                        </p:tgtEl>
                                        <p:attrNameLst>
                                          <p:attrName>style.visibility</p:attrName>
                                        </p:attrNameLst>
                                      </p:cBhvr>
                                      <p:to>
                                        <p:strVal val="visible"/>
                                      </p:to>
                                    </p:set>
                                    <p:animEffect transition="in" filter="circle(out)">
                                      <p:cBhvr>
                                        <p:cTn id="156" dur="1000"/>
                                        <p:tgtEl>
                                          <p:spTgt spid="1202"/>
                                        </p:tgtEl>
                                      </p:cBhvr>
                                    </p:animEffect>
                                  </p:childTnLst>
                                </p:cTn>
                              </p:par>
                              <p:par>
                                <p:cTn id="157" presetID="6" presetClass="entr" presetSubtype="32" fill="hold" grpId="0" nodeType="withEffect">
                                  <p:stCondLst>
                                    <p:cond delay="0"/>
                                  </p:stCondLst>
                                  <p:childTnLst>
                                    <p:set>
                                      <p:cBhvr>
                                        <p:cTn id="158" dur="1" fill="hold">
                                          <p:stCondLst>
                                            <p:cond delay="0"/>
                                          </p:stCondLst>
                                        </p:cTn>
                                        <p:tgtEl>
                                          <p:spTgt spid="1201"/>
                                        </p:tgtEl>
                                        <p:attrNameLst>
                                          <p:attrName>style.visibility</p:attrName>
                                        </p:attrNameLst>
                                      </p:cBhvr>
                                      <p:to>
                                        <p:strVal val="visible"/>
                                      </p:to>
                                    </p:set>
                                    <p:animEffect transition="in" filter="circle(out)">
                                      <p:cBhvr>
                                        <p:cTn id="159" dur="1000"/>
                                        <p:tgtEl>
                                          <p:spTgt spid="1201"/>
                                        </p:tgtEl>
                                      </p:cBhvr>
                                    </p:animEffect>
                                  </p:childTnLst>
                                </p:cTn>
                              </p:par>
                              <p:par>
                                <p:cTn id="160" presetID="6" presetClass="entr" presetSubtype="32" fill="hold" grpId="0" nodeType="withEffect">
                                  <p:stCondLst>
                                    <p:cond delay="0"/>
                                  </p:stCondLst>
                                  <p:childTnLst>
                                    <p:set>
                                      <p:cBhvr>
                                        <p:cTn id="161" dur="1" fill="hold">
                                          <p:stCondLst>
                                            <p:cond delay="0"/>
                                          </p:stCondLst>
                                        </p:cTn>
                                        <p:tgtEl>
                                          <p:spTgt spid="1222"/>
                                        </p:tgtEl>
                                        <p:attrNameLst>
                                          <p:attrName>style.visibility</p:attrName>
                                        </p:attrNameLst>
                                      </p:cBhvr>
                                      <p:to>
                                        <p:strVal val="visible"/>
                                      </p:to>
                                    </p:set>
                                    <p:animEffect transition="in" filter="circle(out)">
                                      <p:cBhvr>
                                        <p:cTn id="162" dur="1000"/>
                                        <p:tgtEl>
                                          <p:spTgt spid="1222"/>
                                        </p:tgtEl>
                                      </p:cBhvr>
                                    </p:animEffect>
                                  </p:childTnLst>
                                </p:cTn>
                              </p:par>
                              <p:par>
                                <p:cTn id="163" presetID="6" presetClass="entr" presetSubtype="32" fill="hold" grpId="0" nodeType="withEffect">
                                  <p:stCondLst>
                                    <p:cond delay="0"/>
                                  </p:stCondLst>
                                  <p:childTnLst>
                                    <p:set>
                                      <p:cBhvr>
                                        <p:cTn id="164" dur="1" fill="hold">
                                          <p:stCondLst>
                                            <p:cond delay="0"/>
                                          </p:stCondLst>
                                        </p:cTn>
                                        <p:tgtEl>
                                          <p:spTgt spid="1206"/>
                                        </p:tgtEl>
                                        <p:attrNameLst>
                                          <p:attrName>style.visibility</p:attrName>
                                        </p:attrNameLst>
                                      </p:cBhvr>
                                      <p:to>
                                        <p:strVal val="visible"/>
                                      </p:to>
                                    </p:set>
                                    <p:animEffect transition="in" filter="circle(out)">
                                      <p:cBhvr>
                                        <p:cTn id="165" dur="1000"/>
                                        <p:tgtEl>
                                          <p:spTgt spid="1206"/>
                                        </p:tgtEl>
                                      </p:cBhvr>
                                    </p:animEffect>
                                  </p:childTnLst>
                                </p:cTn>
                              </p:par>
                              <p:par>
                                <p:cTn id="166" presetID="6" presetClass="entr" presetSubtype="32" fill="hold" grpId="0" nodeType="withEffect">
                                  <p:stCondLst>
                                    <p:cond delay="0"/>
                                  </p:stCondLst>
                                  <p:childTnLst>
                                    <p:set>
                                      <p:cBhvr>
                                        <p:cTn id="167" dur="1" fill="hold">
                                          <p:stCondLst>
                                            <p:cond delay="0"/>
                                          </p:stCondLst>
                                        </p:cTn>
                                        <p:tgtEl>
                                          <p:spTgt spid="1221"/>
                                        </p:tgtEl>
                                        <p:attrNameLst>
                                          <p:attrName>style.visibility</p:attrName>
                                        </p:attrNameLst>
                                      </p:cBhvr>
                                      <p:to>
                                        <p:strVal val="visible"/>
                                      </p:to>
                                    </p:set>
                                    <p:animEffect transition="in" filter="circle(out)">
                                      <p:cBhvr>
                                        <p:cTn id="168" dur="1000"/>
                                        <p:tgtEl>
                                          <p:spTgt spid="1221"/>
                                        </p:tgtEl>
                                      </p:cBhvr>
                                    </p:animEffect>
                                  </p:childTnLst>
                                </p:cTn>
                              </p:par>
                              <p:par>
                                <p:cTn id="169" presetID="6" presetClass="entr" presetSubtype="32" fill="hold" grpId="0" nodeType="withEffect">
                                  <p:stCondLst>
                                    <p:cond delay="0"/>
                                  </p:stCondLst>
                                  <p:childTnLst>
                                    <p:set>
                                      <p:cBhvr>
                                        <p:cTn id="170" dur="1" fill="hold">
                                          <p:stCondLst>
                                            <p:cond delay="0"/>
                                          </p:stCondLst>
                                        </p:cTn>
                                        <p:tgtEl>
                                          <p:spTgt spid="1217"/>
                                        </p:tgtEl>
                                        <p:attrNameLst>
                                          <p:attrName>style.visibility</p:attrName>
                                        </p:attrNameLst>
                                      </p:cBhvr>
                                      <p:to>
                                        <p:strVal val="visible"/>
                                      </p:to>
                                    </p:set>
                                    <p:animEffect transition="in" filter="circle(out)">
                                      <p:cBhvr>
                                        <p:cTn id="171" dur="1000"/>
                                        <p:tgtEl>
                                          <p:spTgt spid="1217"/>
                                        </p:tgtEl>
                                      </p:cBhvr>
                                    </p:animEffect>
                                  </p:childTnLst>
                                </p:cTn>
                              </p:par>
                              <p:par>
                                <p:cTn id="172" presetID="6" presetClass="entr" presetSubtype="32" fill="hold" grpId="0" nodeType="withEffect">
                                  <p:stCondLst>
                                    <p:cond delay="0"/>
                                  </p:stCondLst>
                                  <p:childTnLst>
                                    <p:set>
                                      <p:cBhvr>
                                        <p:cTn id="173" dur="1" fill="hold">
                                          <p:stCondLst>
                                            <p:cond delay="0"/>
                                          </p:stCondLst>
                                        </p:cTn>
                                        <p:tgtEl>
                                          <p:spTgt spid="1205"/>
                                        </p:tgtEl>
                                        <p:attrNameLst>
                                          <p:attrName>style.visibility</p:attrName>
                                        </p:attrNameLst>
                                      </p:cBhvr>
                                      <p:to>
                                        <p:strVal val="visible"/>
                                      </p:to>
                                    </p:set>
                                    <p:animEffect transition="in" filter="circle(out)">
                                      <p:cBhvr>
                                        <p:cTn id="174" dur="1000"/>
                                        <p:tgtEl>
                                          <p:spTgt spid="1205"/>
                                        </p:tgtEl>
                                      </p:cBhvr>
                                    </p:animEffect>
                                  </p:childTnLst>
                                </p:cTn>
                              </p:par>
                              <p:par>
                                <p:cTn id="175" presetID="6" presetClass="entr" presetSubtype="32" fill="hold" grpId="0" nodeType="withEffect">
                                  <p:stCondLst>
                                    <p:cond delay="0"/>
                                  </p:stCondLst>
                                  <p:childTnLst>
                                    <p:set>
                                      <p:cBhvr>
                                        <p:cTn id="176" dur="1" fill="hold">
                                          <p:stCondLst>
                                            <p:cond delay="0"/>
                                          </p:stCondLst>
                                        </p:cTn>
                                        <p:tgtEl>
                                          <p:spTgt spid="1203"/>
                                        </p:tgtEl>
                                        <p:attrNameLst>
                                          <p:attrName>style.visibility</p:attrName>
                                        </p:attrNameLst>
                                      </p:cBhvr>
                                      <p:to>
                                        <p:strVal val="visible"/>
                                      </p:to>
                                    </p:set>
                                    <p:animEffect transition="in" filter="circle(out)">
                                      <p:cBhvr>
                                        <p:cTn id="177" dur="1000"/>
                                        <p:tgtEl>
                                          <p:spTgt spid="1203"/>
                                        </p:tgtEl>
                                      </p:cBhvr>
                                    </p:animEffect>
                                  </p:childTnLst>
                                </p:cTn>
                              </p:par>
                              <p:par>
                                <p:cTn id="178" presetID="6" presetClass="entr" presetSubtype="32" fill="hold" grpId="0" nodeType="withEffect">
                                  <p:stCondLst>
                                    <p:cond delay="0"/>
                                  </p:stCondLst>
                                  <p:childTnLst>
                                    <p:set>
                                      <p:cBhvr>
                                        <p:cTn id="179" dur="1" fill="hold">
                                          <p:stCondLst>
                                            <p:cond delay="0"/>
                                          </p:stCondLst>
                                        </p:cTn>
                                        <p:tgtEl>
                                          <p:spTgt spid="1215"/>
                                        </p:tgtEl>
                                        <p:attrNameLst>
                                          <p:attrName>style.visibility</p:attrName>
                                        </p:attrNameLst>
                                      </p:cBhvr>
                                      <p:to>
                                        <p:strVal val="visible"/>
                                      </p:to>
                                    </p:set>
                                    <p:animEffect transition="in" filter="circle(out)">
                                      <p:cBhvr>
                                        <p:cTn id="180" dur="1000"/>
                                        <p:tgtEl>
                                          <p:spTgt spid="1215"/>
                                        </p:tgtEl>
                                      </p:cBhvr>
                                    </p:animEffect>
                                  </p:childTnLst>
                                </p:cTn>
                              </p:par>
                              <p:par>
                                <p:cTn id="181" presetID="6" presetClass="entr" presetSubtype="32" fill="hold" grpId="0" nodeType="withEffect">
                                  <p:stCondLst>
                                    <p:cond delay="0"/>
                                  </p:stCondLst>
                                  <p:childTnLst>
                                    <p:set>
                                      <p:cBhvr>
                                        <p:cTn id="182" dur="1" fill="hold">
                                          <p:stCondLst>
                                            <p:cond delay="0"/>
                                          </p:stCondLst>
                                        </p:cTn>
                                        <p:tgtEl>
                                          <p:spTgt spid="1204"/>
                                        </p:tgtEl>
                                        <p:attrNameLst>
                                          <p:attrName>style.visibility</p:attrName>
                                        </p:attrNameLst>
                                      </p:cBhvr>
                                      <p:to>
                                        <p:strVal val="visible"/>
                                      </p:to>
                                    </p:set>
                                    <p:animEffect transition="in" filter="circle(out)">
                                      <p:cBhvr>
                                        <p:cTn id="183" dur="1000"/>
                                        <p:tgtEl>
                                          <p:spTgt spid="1204"/>
                                        </p:tgtEl>
                                      </p:cBhvr>
                                    </p:animEffect>
                                  </p:childTnLst>
                                </p:cTn>
                              </p:par>
                              <p:par>
                                <p:cTn id="184" presetID="6" presetClass="entr" presetSubtype="32" fill="hold" grpId="0" nodeType="withEffect">
                                  <p:stCondLst>
                                    <p:cond delay="0"/>
                                  </p:stCondLst>
                                  <p:childTnLst>
                                    <p:set>
                                      <p:cBhvr>
                                        <p:cTn id="185" dur="1" fill="hold">
                                          <p:stCondLst>
                                            <p:cond delay="0"/>
                                          </p:stCondLst>
                                        </p:cTn>
                                        <p:tgtEl>
                                          <p:spTgt spid="1216"/>
                                        </p:tgtEl>
                                        <p:attrNameLst>
                                          <p:attrName>style.visibility</p:attrName>
                                        </p:attrNameLst>
                                      </p:cBhvr>
                                      <p:to>
                                        <p:strVal val="visible"/>
                                      </p:to>
                                    </p:set>
                                    <p:animEffect transition="in" filter="circle(out)">
                                      <p:cBhvr>
                                        <p:cTn id="186" dur="1000"/>
                                        <p:tgtEl>
                                          <p:spTgt spid="1216"/>
                                        </p:tgtEl>
                                      </p:cBhvr>
                                    </p:animEffect>
                                  </p:childTnLst>
                                </p:cTn>
                              </p:par>
                              <p:par>
                                <p:cTn id="187" presetID="6" presetClass="entr" presetSubtype="32" fill="hold" grpId="0" nodeType="withEffect">
                                  <p:stCondLst>
                                    <p:cond delay="0"/>
                                  </p:stCondLst>
                                  <p:childTnLst>
                                    <p:set>
                                      <p:cBhvr>
                                        <p:cTn id="188" dur="1" fill="hold">
                                          <p:stCondLst>
                                            <p:cond delay="0"/>
                                          </p:stCondLst>
                                        </p:cTn>
                                        <p:tgtEl>
                                          <p:spTgt spid="1218"/>
                                        </p:tgtEl>
                                        <p:attrNameLst>
                                          <p:attrName>style.visibility</p:attrName>
                                        </p:attrNameLst>
                                      </p:cBhvr>
                                      <p:to>
                                        <p:strVal val="visible"/>
                                      </p:to>
                                    </p:set>
                                    <p:animEffect transition="in" filter="circle(out)">
                                      <p:cBhvr>
                                        <p:cTn id="189" dur="1000"/>
                                        <p:tgtEl>
                                          <p:spTgt spid="1218"/>
                                        </p:tgtEl>
                                      </p:cBhvr>
                                    </p:animEffect>
                                  </p:childTnLst>
                                </p:cTn>
                              </p:par>
                              <p:par>
                                <p:cTn id="190" presetID="6" presetClass="entr" presetSubtype="32" fill="hold" grpId="0" nodeType="withEffect">
                                  <p:stCondLst>
                                    <p:cond delay="0"/>
                                  </p:stCondLst>
                                  <p:childTnLst>
                                    <p:set>
                                      <p:cBhvr>
                                        <p:cTn id="191" dur="1" fill="hold">
                                          <p:stCondLst>
                                            <p:cond delay="0"/>
                                          </p:stCondLst>
                                        </p:cTn>
                                        <p:tgtEl>
                                          <p:spTgt spid="1219"/>
                                        </p:tgtEl>
                                        <p:attrNameLst>
                                          <p:attrName>style.visibility</p:attrName>
                                        </p:attrNameLst>
                                      </p:cBhvr>
                                      <p:to>
                                        <p:strVal val="visible"/>
                                      </p:to>
                                    </p:set>
                                    <p:animEffect transition="in" filter="circle(out)">
                                      <p:cBhvr>
                                        <p:cTn id="192" dur="1000"/>
                                        <p:tgtEl>
                                          <p:spTgt spid="1219"/>
                                        </p:tgtEl>
                                      </p:cBhvr>
                                    </p:animEffect>
                                  </p:childTnLst>
                                </p:cTn>
                              </p:par>
                              <p:par>
                                <p:cTn id="193" presetID="6" presetClass="entr" presetSubtype="32" fill="hold" grpId="0" nodeType="withEffect">
                                  <p:stCondLst>
                                    <p:cond delay="0"/>
                                  </p:stCondLst>
                                  <p:childTnLst>
                                    <p:set>
                                      <p:cBhvr>
                                        <p:cTn id="194" dur="1" fill="hold">
                                          <p:stCondLst>
                                            <p:cond delay="0"/>
                                          </p:stCondLst>
                                        </p:cTn>
                                        <p:tgtEl>
                                          <p:spTgt spid="1200"/>
                                        </p:tgtEl>
                                        <p:attrNameLst>
                                          <p:attrName>style.visibility</p:attrName>
                                        </p:attrNameLst>
                                      </p:cBhvr>
                                      <p:to>
                                        <p:strVal val="visible"/>
                                      </p:to>
                                    </p:set>
                                    <p:animEffect transition="in" filter="circle(out)">
                                      <p:cBhvr>
                                        <p:cTn id="195" dur="1000"/>
                                        <p:tgtEl>
                                          <p:spTgt spid="1200"/>
                                        </p:tgtEl>
                                      </p:cBhvr>
                                    </p:animEffect>
                                  </p:childTnLst>
                                </p:cTn>
                              </p:par>
                              <p:par>
                                <p:cTn id="196" presetID="6" presetClass="entr" presetSubtype="32" fill="hold" grpId="0" nodeType="withEffect">
                                  <p:stCondLst>
                                    <p:cond delay="0"/>
                                  </p:stCondLst>
                                  <p:childTnLst>
                                    <p:set>
                                      <p:cBhvr>
                                        <p:cTn id="197" dur="1" fill="hold">
                                          <p:stCondLst>
                                            <p:cond delay="0"/>
                                          </p:stCondLst>
                                        </p:cTn>
                                        <p:tgtEl>
                                          <p:spTgt spid="1210"/>
                                        </p:tgtEl>
                                        <p:attrNameLst>
                                          <p:attrName>style.visibility</p:attrName>
                                        </p:attrNameLst>
                                      </p:cBhvr>
                                      <p:to>
                                        <p:strVal val="visible"/>
                                      </p:to>
                                    </p:set>
                                    <p:animEffect transition="in" filter="circle(out)">
                                      <p:cBhvr>
                                        <p:cTn id="198" dur="1000"/>
                                        <p:tgtEl>
                                          <p:spTgt spid="1210"/>
                                        </p:tgtEl>
                                      </p:cBhvr>
                                    </p:animEffect>
                                  </p:childTnLst>
                                </p:cTn>
                              </p:par>
                              <p:par>
                                <p:cTn id="199" presetID="6" presetClass="entr" presetSubtype="32" fill="hold" grpId="0" nodeType="withEffect">
                                  <p:stCondLst>
                                    <p:cond delay="0"/>
                                  </p:stCondLst>
                                  <p:childTnLst>
                                    <p:set>
                                      <p:cBhvr>
                                        <p:cTn id="200" dur="1" fill="hold">
                                          <p:stCondLst>
                                            <p:cond delay="0"/>
                                          </p:stCondLst>
                                        </p:cTn>
                                        <p:tgtEl>
                                          <p:spTgt spid="1196"/>
                                        </p:tgtEl>
                                        <p:attrNameLst>
                                          <p:attrName>style.visibility</p:attrName>
                                        </p:attrNameLst>
                                      </p:cBhvr>
                                      <p:to>
                                        <p:strVal val="visible"/>
                                      </p:to>
                                    </p:set>
                                    <p:animEffect transition="in" filter="circle(out)">
                                      <p:cBhvr>
                                        <p:cTn id="201" dur="1000"/>
                                        <p:tgtEl>
                                          <p:spTgt spid="1196"/>
                                        </p:tgtEl>
                                      </p:cBhvr>
                                    </p:animEffect>
                                  </p:childTnLst>
                                </p:cTn>
                              </p:par>
                              <p:par>
                                <p:cTn id="202" presetID="6" presetClass="entr" presetSubtype="32" fill="hold" grpId="0" nodeType="withEffect">
                                  <p:stCondLst>
                                    <p:cond delay="0"/>
                                  </p:stCondLst>
                                  <p:childTnLst>
                                    <p:set>
                                      <p:cBhvr>
                                        <p:cTn id="203" dur="1" fill="hold">
                                          <p:stCondLst>
                                            <p:cond delay="0"/>
                                          </p:stCondLst>
                                        </p:cTn>
                                        <p:tgtEl>
                                          <p:spTgt spid="1197"/>
                                        </p:tgtEl>
                                        <p:attrNameLst>
                                          <p:attrName>style.visibility</p:attrName>
                                        </p:attrNameLst>
                                      </p:cBhvr>
                                      <p:to>
                                        <p:strVal val="visible"/>
                                      </p:to>
                                    </p:set>
                                    <p:animEffect transition="in" filter="circle(out)">
                                      <p:cBhvr>
                                        <p:cTn id="204" dur="1000"/>
                                        <p:tgtEl>
                                          <p:spTgt spid="1197"/>
                                        </p:tgtEl>
                                      </p:cBhvr>
                                    </p:animEffect>
                                  </p:childTnLst>
                                </p:cTn>
                              </p:par>
                              <p:par>
                                <p:cTn id="205" presetID="6" presetClass="entr" presetSubtype="32" fill="hold" grpId="0" nodeType="withEffect">
                                  <p:stCondLst>
                                    <p:cond delay="0"/>
                                  </p:stCondLst>
                                  <p:childTnLst>
                                    <p:set>
                                      <p:cBhvr>
                                        <p:cTn id="206" dur="1" fill="hold">
                                          <p:stCondLst>
                                            <p:cond delay="0"/>
                                          </p:stCondLst>
                                        </p:cTn>
                                        <p:tgtEl>
                                          <p:spTgt spid="1198"/>
                                        </p:tgtEl>
                                        <p:attrNameLst>
                                          <p:attrName>style.visibility</p:attrName>
                                        </p:attrNameLst>
                                      </p:cBhvr>
                                      <p:to>
                                        <p:strVal val="visible"/>
                                      </p:to>
                                    </p:set>
                                    <p:animEffect transition="in" filter="circle(out)">
                                      <p:cBhvr>
                                        <p:cTn id="207" dur="1000"/>
                                        <p:tgtEl>
                                          <p:spTgt spid="1198"/>
                                        </p:tgtEl>
                                      </p:cBhvr>
                                    </p:animEffect>
                                  </p:childTnLst>
                                </p:cTn>
                              </p:par>
                              <p:par>
                                <p:cTn id="208" presetID="6" presetClass="entr" presetSubtype="32" fill="hold" grpId="0" nodeType="withEffect">
                                  <p:stCondLst>
                                    <p:cond delay="0"/>
                                  </p:stCondLst>
                                  <p:childTnLst>
                                    <p:set>
                                      <p:cBhvr>
                                        <p:cTn id="209" dur="1" fill="hold">
                                          <p:stCondLst>
                                            <p:cond delay="0"/>
                                          </p:stCondLst>
                                        </p:cTn>
                                        <p:tgtEl>
                                          <p:spTgt spid="1220"/>
                                        </p:tgtEl>
                                        <p:attrNameLst>
                                          <p:attrName>style.visibility</p:attrName>
                                        </p:attrNameLst>
                                      </p:cBhvr>
                                      <p:to>
                                        <p:strVal val="visible"/>
                                      </p:to>
                                    </p:set>
                                    <p:animEffect transition="in" filter="circle(out)">
                                      <p:cBhvr>
                                        <p:cTn id="210" dur="1000"/>
                                        <p:tgtEl>
                                          <p:spTgt spid="1220"/>
                                        </p:tgtEl>
                                      </p:cBhvr>
                                    </p:animEffect>
                                  </p:childTnLst>
                                </p:cTn>
                              </p:par>
                              <p:par>
                                <p:cTn id="211" presetID="6" presetClass="entr" presetSubtype="32" fill="hold" grpId="0" nodeType="withEffect">
                                  <p:stCondLst>
                                    <p:cond delay="0"/>
                                  </p:stCondLst>
                                  <p:childTnLst>
                                    <p:set>
                                      <p:cBhvr>
                                        <p:cTn id="212" dur="1" fill="hold">
                                          <p:stCondLst>
                                            <p:cond delay="0"/>
                                          </p:stCondLst>
                                        </p:cTn>
                                        <p:tgtEl>
                                          <p:spTgt spid="1199"/>
                                        </p:tgtEl>
                                        <p:attrNameLst>
                                          <p:attrName>style.visibility</p:attrName>
                                        </p:attrNameLst>
                                      </p:cBhvr>
                                      <p:to>
                                        <p:strVal val="visible"/>
                                      </p:to>
                                    </p:set>
                                    <p:animEffect transition="in" filter="circle(out)">
                                      <p:cBhvr>
                                        <p:cTn id="213" dur="1000"/>
                                        <p:tgtEl>
                                          <p:spTgt spid="1199"/>
                                        </p:tgtEl>
                                      </p:cBhvr>
                                    </p:animEffect>
                                  </p:childTnLst>
                                </p:cTn>
                              </p:par>
                              <p:par>
                                <p:cTn id="214" presetID="6" presetClass="entr" presetSubtype="32" fill="hold" grpId="0" nodeType="withEffect">
                                  <p:stCondLst>
                                    <p:cond delay="0"/>
                                  </p:stCondLst>
                                  <p:childTnLst>
                                    <p:set>
                                      <p:cBhvr>
                                        <p:cTn id="215" dur="1" fill="hold">
                                          <p:stCondLst>
                                            <p:cond delay="0"/>
                                          </p:stCondLst>
                                        </p:cTn>
                                        <p:tgtEl>
                                          <p:spTgt spid="1223"/>
                                        </p:tgtEl>
                                        <p:attrNameLst>
                                          <p:attrName>style.visibility</p:attrName>
                                        </p:attrNameLst>
                                      </p:cBhvr>
                                      <p:to>
                                        <p:strVal val="visible"/>
                                      </p:to>
                                    </p:set>
                                    <p:animEffect transition="in" filter="circle(out)">
                                      <p:cBhvr>
                                        <p:cTn id="216" dur="1000"/>
                                        <p:tgtEl>
                                          <p:spTgt spid="1223"/>
                                        </p:tgtEl>
                                      </p:cBhvr>
                                    </p:animEffect>
                                  </p:childTnLst>
                                </p:cTn>
                              </p:par>
                            </p:childTnLst>
                          </p:cTn>
                        </p:par>
                      </p:childTnLst>
                    </p:cTn>
                  </p:par>
                  <p:par>
                    <p:cTn id="217" fill="hold">
                      <p:stCondLst>
                        <p:cond delay="indefinite"/>
                      </p:stCondLst>
                      <p:childTnLst>
                        <p:par>
                          <p:cTn id="218" fill="hold">
                            <p:stCondLst>
                              <p:cond delay="0"/>
                            </p:stCondLst>
                            <p:childTnLst>
                              <p:par>
                                <p:cTn id="219" presetID="10" presetClass="entr" presetSubtype="0" fill="hold" grpId="0" nodeType="clickEffect">
                                  <p:stCondLst>
                                    <p:cond delay="0"/>
                                  </p:stCondLst>
                                  <p:childTnLst>
                                    <p:set>
                                      <p:cBhvr>
                                        <p:cTn id="220" dur="1" fill="hold">
                                          <p:stCondLst>
                                            <p:cond delay="0"/>
                                          </p:stCondLst>
                                        </p:cTn>
                                        <p:tgtEl>
                                          <p:spTgt spid="754"/>
                                        </p:tgtEl>
                                        <p:attrNameLst>
                                          <p:attrName>style.visibility</p:attrName>
                                        </p:attrNameLst>
                                      </p:cBhvr>
                                      <p:to>
                                        <p:strVal val="visible"/>
                                      </p:to>
                                    </p:set>
                                    <p:animEffect transition="in" filter="fade">
                                      <p:cBhvr>
                                        <p:cTn id="221" dur="500"/>
                                        <p:tgtEl>
                                          <p:spTgt spid="754"/>
                                        </p:tgtEl>
                                      </p:cBhvr>
                                    </p:animEffect>
                                  </p:childTnLst>
                                </p:cTn>
                              </p:par>
                              <p:par>
                                <p:cTn id="222" presetID="10" presetClass="entr" presetSubtype="0" fill="hold" grpId="0" nodeType="withEffect">
                                  <p:stCondLst>
                                    <p:cond delay="0"/>
                                  </p:stCondLst>
                                  <p:childTnLst>
                                    <p:set>
                                      <p:cBhvr>
                                        <p:cTn id="223" dur="1" fill="hold">
                                          <p:stCondLst>
                                            <p:cond delay="0"/>
                                          </p:stCondLst>
                                        </p:cTn>
                                        <p:tgtEl>
                                          <p:spTgt spid="1429"/>
                                        </p:tgtEl>
                                        <p:attrNameLst>
                                          <p:attrName>style.visibility</p:attrName>
                                        </p:attrNameLst>
                                      </p:cBhvr>
                                      <p:to>
                                        <p:strVal val="visible"/>
                                      </p:to>
                                    </p:set>
                                    <p:animEffect transition="in" filter="fade">
                                      <p:cBhvr>
                                        <p:cTn id="224" dur="500"/>
                                        <p:tgtEl>
                                          <p:spTgt spid="1429"/>
                                        </p:tgtEl>
                                      </p:cBhvr>
                                    </p:animEffect>
                                  </p:childTnLst>
                                </p:cTn>
                              </p:par>
                              <p:par>
                                <p:cTn id="225" presetID="10" presetClass="entr" presetSubtype="0" fill="hold" grpId="0" nodeType="withEffect">
                                  <p:stCondLst>
                                    <p:cond delay="0"/>
                                  </p:stCondLst>
                                  <p:childTnLst>
                                    <p:set>
                                      <p:cBhvr>
                                        <p:cTn id="226" dur="1" fill="hold">
                                          <p:stCondLst>
                                            <p:cond delay="0"/>
                                          </p:stCondLst>
                                        </p:cTn>
                                        <p:tgtEl>
                                          <p:spTgt spid="753"/>
                                        </p:tgtEl>
                                        <p:attrNameLst>
                                          <p:attrName>style.visibility</p:attrName>
                                        </p:attrNameLst>
                                      </p:cBhvr>
                                      <p:to>
                                        <p:strVal val="visible"/>
                                      </p:to>
                                    </p:set>
                                    <p:animEffect transition="in" filter="fade">
                                      <p:cBhvr>
                                        <p:cTn id="227" dur="500"/>
                                        <p:tgtEl>
                                          <p:spTgt spid="753"/>
                                        </p:tgtEl>
                                      </p:cBhvr>
                                    </p:animEffect>
                                  </p:childTnLst>
                                </p:cTn>
                              </p:par>
                              <p:par>
                                <p:cTn id="228" presetID="10" presetClass="entr" presetSubtype="0" fill="hold" grpId="0" nodeType="withEffect">
                                  <p:stCondLst>
                                    <p:cond delay="0"/>
                                  </p:stCondLst>
                                  <p:childTnLst>
                                    <p:set>
                                      <p:cBhvr>
                                        <p:cTn id="229" dur="1" fill="hold">
                                          <p:stCondLst>
                                            <p:cond delay="0"/>
                                          </p:stCondLst>
                                        </p:cTn>
                                        <p:tgtEl>
                                          <p:spTgt spid="755">
                                            <p:txEl>
                                              <p:pRg st="0" end="0"/>
                                            </p:txEl>
                                          </p:spTgt>
                                        </p:tgtEl>
                                        <p:attrNameLst>
                                          <p:attrName>style.visibility</p:attrName>
                                        </p:attrNameLst>
                                      </p:cBhvr>
                                      <p:to>
                                        <p:strVal val="visible"/>
                                      </p:to>
                                    </p:set>
                                    <p:animEffect transition="in" filter="fade">
                                      <p:cBhvr>
                                        <p:cTn id="230" dur="500"/>
                                        <p:tgtEl>
                                          <p:spTgt spid="755">
                                            <p:txEl>
                                              <p:pRg st="0" end="0"/>
                                            </p:txEl>
                                          </p:spTgt>
                                        </p:tgtEl>
                                      </p:cBhvr>
                                    </p:animEffect>
                                  </p:childTnLst>
                                </p:cTn>
                              </p:par>
                              <p:par>
                                <p:cTn id="231" presetID="10" presetClass="entr" presetSubtype="0" fill="hold" grpId="0" nodeType="withEffect">
                                  <p:stCondLst>
                                    <p:cond delay="0"/>
                                  </p:stCondLst>
                                  <p:childTnLst>
                                    <p:set>
                                      <p:cBhvr>
                                        <p:cTn id="232" dur="1" fill="hold">
                                          <p:stCondLst>
                                            <p:cond delay="0"/>
                                          </p:stCondLst>
                                        </p:cTn>
                                        <p:tgtEl>
                                          <p:spTgt spid="757"/>
                                        </p:tgtEl>
                                        <p:attrNameLst>
                                          <p:attrName>style.visibility</p:attrName>
                                        </p:attrNameLst>
                                      </p:cBhvr>
                                      <p:to>
                                        <p:strVal val="visible"/>
                                      </p:to>
                                    </p:set>
                                    <p:animEffect transition="in" filter="fade">
                                      <p:cBhvr>
                                        <p:cTn id="233" dur="500"/>
                                        <p:tgtEl>
                                          <p:spTgt spid="757"/>
                                        </p:tgtEl>
                                      </p:cBhvr>
                                    </p:animEffect>
                                  </p:childTnLst>
                                </p:cTn>
                              </p:par>
                              <p:par>
                                <p:cTn id="234" presetID="22" presetClass="entr" presetSubtype="4" fill="hold" nodeType="withEffect">
                                  <p:stCondLst>
                                    <p:cond delay="0"/>
                                  </p:stCondLst>
                                  <p:childTnLst>
                                    <p:set>
                                      <p:cBhvr>
                                        <p:cTn id="235" dur="1" fill="hold">
                                          <p:stCondLst>
                                            <p:cond delay="0"/>
                                          </p:stCondLst>
                                        </p:cTn>
                                        <p:tgtEl>
                                          <p:spTgt spid="102"/>
                                        </p:tgtEl>
                                        <p:attrNameLst>
                                          <p:attrName>style.visibility</p:attrName>
                                        </p:attrNameLst>
                                      </p:cBhvr>
                                      <p:to>
                                        <p:strVal val="visible"/>
                                      </p:to>
                                    </p:set>
                                    <p:animEffect transition="in" filter="wipe(down)">
                                      <p:cBhvr>
                                        <p:cTn id="236" dur="500"/>
                                        <p:tgtEl>
                                          <p:spTgt spid="102"/>
                                        </p:tgtEl>
                                      </p:cBhvr>
                                    </p:animEffect>
                                  </p:childTnLst>
                                </p:cTn>
                              </p:par>
                              <p:par>
                                <p:cTn id="237" presetID="22" presetClass="entr" presetSubtype="4" fill="hold" nodeType="withEffect">
                                  <p:stCondLst>
                                    <p:cond delay="0"/>
                                  </p:stCondLst>
                                  <p:childTnLst>
                                    <p:set>
                                      <p:cBhvr>
                                        <p:cTn id="238" dur="1" fill="hold">
                                          <p:stCondLst>
                                            <p:cond delay="0"/>
                                          </p:stCondLst>
                                        </p:cTn>
                                        <p:tgtEl>
                                          <p:spTgt spid="106"/>
                                        </p:tgtEl>
                                        <p:attrNameLst>
                                          <p:attrName>style.visibility</p:attrName>
                                        </p:attrNameLst>
                                      </p:cBhvr>
                                      <p:to>
                                        <p:strVal val="visible"/>
                                      </p:to>
                                    </p:set>
                                    <p:animEffect transition="in" filter="wipe(down)">
                                      <p:cBhvr>
                                        <p:cTn id="239" dur="500"/>
                                        <p:tgtEl>
                                          <p:spTgt spid="106"/>
                                        </p:tgtEl>
                                      </p:cBhvr>
                                    </p:animEffect>
                                  </p:childTnLst>
                                </p:cTn>
                              </p:par>
                            </p:childTnLst>
                          </p:cTn>
                        </p:par>
                      </p:childTnLst>
                    </p:cTn>
                  </p:par>
                  <p:par>
                    <p:cTn id="240" fill="hold">
                      <p:stCondLst>
                        <p:cond delay="indefinite"/>
                      </p:stCondLst>
                      <p:childTnLst>
                        <p:par>
                          <p:cTn id="241" fill="hold">
                            <p:stCondLst>
                              <p:cond delay="0"/>
                            </p:stCondLst>
                            <p:childTnLst>
                              <p:par>
                                <p:cTn id="242" presetID="10" presetClass="entr" presetSubtype="0" fill="hold" grpId="0" nodeType="clickEffect">
                                  <p:stCondLst>
                                    <p:cond delay="0"/>
                                  </p:stCondLst>
                                  <p:childTnLst>
                                    <p:set>
                                      <p:cBhvr>
                                        <p:cTn id="243" dur="1" fill="hold">
                                          <p:stCondLst>
                                            <p:cond delay="0"/>
                                          </p:stCondLst>
                                        </p:cTn>
                                        <p:tgtEl>
                                          <p:spTgt spid="755">
                                            <p:txEl>
                                              <p:pRg st="1" end="1"/>
                                            </p:txEl>
                                          </p:spTgt>
                                        </p:tgtEl>
                                        <p:attrNameLst>
                                          <p:attrName>style.visibility</p:attrName>
                                        </p:attrNameLst>
                                      </p:cBhvr>
                                      <p:to>
                                        <p:strVal val="visible"/>
                                      </p:to>
                                    </p:set>
                                    <p:animEffect transition="in" filter="fade">
                                      <p:cBhvr>
                                        <p:cTn id="244" dur="500"/>
                                        <p:tgtEl>
                                          <p:spTgt spid="755">
                                            <p:txEl>
                                              <p:pRg st="1" end="1"/>
                                            </p:txEl>
                                          </p:spTgt>
                                        </p:tgtEl>
                                      </p:cBhvr>
                                    </p:animEffect>
                                  </p:childTnLst>
                                </p:cTn>
                              </p:par>
                              <p:par>
                                <p:cTn id="245" presetID="10" presetClass="entr" presetSubtype="0" fill="hold" nodeType="withEffect">
                                  <p:stCondLst>
                                    <p:cond delay="0"/>
                                  </p:stCondLst>
                                  <p:childTnLst>
                                    <p:set>
                                      <p:cBhvr>
                                        <p:cTn id="246" dur="1" fill="hold">
                                          <p:stCondLst>
                                            <p:cond delay="0"/>
                                          </p:stCondLst>
                                        </p:cTn>
                                        <p:tgtEl>
                                          <p:spTgt spid="759"/>
                                        </p:tgtEl>
                                        <p:attrNameLst>
                                          <p:attrName>style.visibility</p:attrName>
                                        </p:attrNameLst>
                                      </p:cBhvr>
                                      <p:to>
                                        <p:strVal val="visible"/>
                                      </p:to>
                                    </p:set>
                                    <p:animEffect transition="in" filter="fade">
                                      <p:cBhvr>
                                        <p:cTn id="247" dur="500"/>
                                        <p:tgtEl>
                                          <p:spTgt spid="759"/>
                                        </p:tgtEl>
                                      </p:cBhvr>
                                    </p:animEffect>
                                  </p:childTnLst>
                                </p:cTn>
                              </p:par>
                              <p:par>
                                <p:cTn id="248" presetID="22" presetClass="entr" presetSubtype="4" fill="hold" nodeType="withEffect">
                                  <p:stCondLst>
                                    <p:cond delay="0"/>
                                  </p:stCondLst>
                                  <p:childTnLst>
                                    <p:set>
                                      <p:cBhvr>
                                        <p:cTn id="249" dur="1" fill="hold">
                                          <p:stCondLst>
                                            <p:cond delay="0"/>
                                          </p:stCondLst>
                                        </p:cTn>
                                        <p:tgtEl>
                                          <p:spTgt spid="105"/>
                                        </p:tgtEl>
                                        <p:attrNameLst>
                                          <p:attrName>style.visibility</p:attrName>
                                        </p:attrNameLst>
                                      </p:cBhvr>
                                      <p:to>
                                        <p:strVal val="visible"/>
                                      </p:to>
                                    </p:set>
                                    <p:animEffect transition="in" filter="wipe(down)">
                                      <p:cBhvr>
                                        <p:cTn id="250" dur="500"/>
                                        <p:tgtEl>
                                          <p:spTgt spid="105"/>
                                        </p:tgtEl>
                                      </p:cBhvr>
                                    </p:animEffect>
                                  </p:childTnLst>
                                </p:cTn>
                              </p:par>
                            </p:childTnLst>
                          </p:cTn>
                        </p:par>
                        <p:par>
                          <p:cTn id="251" fill="hold">
                            <p:stCondLst>
                              <p:cond delay="500"/>
                            </p:stCondLst>
                            <p:childTnLst>
                              <p:par>
                                <p:cTn id="252" presetID="22" presetClass="entr" presetSubtype="8" fill="hold" nodeType="afterEffect">
                                  <p:stCondLst>
                                    <p:cond delay="0"/>
                                  </p:stCondLst>
                                  <p:childTnLst>
                                    <p:set>
                                      <p:cBhvr>
                                        <p:cTn id="253" dur="1" fill="hold">
                                          <p:stCondLst>
                                            <p:cond delay="0"/>
                                          </p:stCondLst>
                                        </p:cTn>
                                        <p:tgtEl>
                                          <p:spTgt spid="103"/>
                                        </p:tgtEl>
                                        <p:attrNameLst>
                                          <p:attrName>style.visibility</p:attrName>
                                        </p:attrNameLst>
                                      </p:cBhvr>
                                      <p:to>
                                        <p:strVal val="visible"/>
                                      </p:to>
                                    </p:set>
                                    <p:animEffect transition="in" filter="wipe(left)">
                                      <p:cBhvr>
                                        <p:cTn id="254" dur="500"/>
                                        <p:tgtEl>
                                          <p:spTgt spid="103"/>
                                        </p:tgtEl>
                                      </p:cBhvr>
                                    </p:animEffect>
                                  </p:childTnLst>
                                </p:cTn>
                              </p:par>
                            </p:childTnLst>
                          </p:cTn>
                        </p:par>
                        <p:par>
                          <p:cTn id="255" fill="hold">
                            <p:stCondLst>
                              <p:cond delay="1000"/>
                            </p:stCondLst>
                            <p:childTnLst>
                              <p:par>
                                <p:cTn id="256" presetID="22" presetClass="entr" presetSubtype="8" fill="hold" nodeType="afterEffect">
                                  <p:stCondLst>
                                    <p:cond delay="0"/>
                                  </p:stCondLst>
                                  <p:childTnLst>
                                    <p:set>
                                      <p:cBhvr>
                                        <p:cTn id="257" dur="1" fill="hold">
                                          <p:stCondLst>
                                            <p:cond delay="0"/>
                                          </p:stCondLst>
                                        </p:cTn>
                                        <p:tgtEl>
                                          <p:spTgt spid="104"/>
                                        </p:tgtEl>
                                        <p:attrNameLst>
                                          <p:attrName>style.visibility</p:attrName>
                                        </p:attrNameLst>
                                      </p:cBhvr>
                                      <p:to>
                                        <p:strVal val="visible"/>
                                      </p:to>
                                    </p:set>
                                    <p:animEffect transition="in" filter="wipe(left)">
                                      <p:cBhvr>
                                        <p:cTn id="258" dur="500"/>
                                        <p:tgtEl>
                                          <p:spTgt spid="104"/>
                                        </p:tgtEl>
                                      </p:cBhvr>
                                    </p:animEffect>
                                  </p:childTnLst>
                                </p:cTn>
                              </p:par>
                            </p:childTnLst>
                          </p:cTn>
                        </p:par>
                      </p:childTnLst>
                    </p:cTn>
                  </p:par>
                  <p:par>
                    <p:cTn id="259" fill="hold">
                      <p:stCondLst>
                        <p:cond delay="indefinite"/>
                      </p:stCondLst>
                      <p:childTnLst>
                        <p:par>
                          <p:cTn id="260" fill="hold">
                            <p:stCondLst>
                              <p:cond delay="0"/>
                            </p:stCondLst>
                            <p:childTnLst>
                              <p:par>
                                <p:cTn id="261" presetID="10" presetClass="entr" presetSubtype="0" fill="hold" nodeType="clickEffect">
                                  <p:stCondLst>
                                    <p:cond delay="0"/>
                                  </p:stCondLst>
                                  <p:childTnLst>
                                    <p:set>
                                      <p:cBhvr>
                                        <p:cTn id="262" dur="1" fill="hold">
                                          <p:stCondLst>
                                            <p:cond delay="0"/>
                                          </p:stCondLst>
                                        </p:cTn>
                                        <p:tgtEl>
                                          <p:spTgt spid="107"/>
                                        </p:tgtEl>
                                        <p:attrNameLst>
                                          <p:attrName>style.visibility</p:attrName>
                                        </p:attrNameLst>
                                      </p:cBhvr>
                                      <p:to>
                                        <p:strVal val="visible"/>
                                      </p:to>
                                    </p:set>
                                    <p:animEffect transition="in" filter="fade">
                                      <p:cBhvr>
                                        <p:cTn id="263" dur="500"/>
                                        <p:tgtEl>
                                          <p:spTgt spid="107"/>
                                        </p:tgtEl>
                                      </p:cBhvr>
                                    </p:animEffect>
                                  </p:childTnLst>
                                </p:cTn>
                              </p:par>
                              <p:par>
                                <p:cTn id="264" presetID="8" presetClass="entr" presetSubtype="32" fill="hold" nodeType="withEffect">
                                  <p:stCondLst>
                                    <p:cond delay="0"/>
                                  </p:stCondLst>
                                  <p:childTnLst>
                                    <p:set>
                                      <p:cBhvr>
                                        <p:cTn id="265" dur="1" fill="hold">
                                          <p:stCondLst>
                                            <p:cond delay="0"/>
                                          </p:stCondLst>
                                        </p:cTn>
                                        <p:tgtEl>
                                          <p:spTgt spid="1533"/>
                                        </p:tgtEl>
                                        <p:attrNameLst>
                                          <p:attrName>style.visibility</p:attrName>
                                        </p:attrNameLst>
                                      </p:cBhvr>
                                      <p:to>
                                        <p:strVal val="visible"/>
                                      </p:to>
                                    </p:set>
                                    <p:animEffect transition="in" filter="diamond(out)">
                                      <p:cBhvr>
                                        <p:cTn id="266" dur="1500"/>
                                        <p:tgtEl>
                                          <p:spTgt spid="1533"/>
                                        </p:tgtEl>
                                      </p:cBhvr>
                                    </p:animEffect>
                                  </p:childTnLst>
                                </p:cTn>
                              </p:par>
                              <p:par>
                                <p:cTn id="267" presetID="10" presetClass="entr" presetSubtype="0" fill="hold" grpId="0" nodeType="withEffect">
                                  <p:stCondLst>
                                    <p:cond delay="0"/>
                                  </p:stCondLst>
                                  <p:childTnLst>
                                    <p:set>
                                      <p:cBhvr>
                                        <p:cTn id="268" dur="1" fill="hold">
                                          <p:stCondLst>
                                            <p:cond delay="0"/>
                                          </p:stCondLst>
                                        </p:cTn>
                                        <p:tgtEl>
                                          <p:spTgt spid="755">
                                            <p:txEl>
                                              <p:pRg st="2" end="2"/>
                                            </p:txEl>
                                          </p:spTgt>
                                        </p:tgtEl>
                                        <p:attrNameLst>
                                          <p:attrName>style.visibility</p:attrName>
                                        </p:attrNameLst>
                                      </p:cBhvr>
                                      <p:to>
                                        <p:strVal val="visible"/>
                                      </p:to>
                                    </p:set>
                                    <p:animEffect transition="in" filter="fade">
                                      <p:cBhvr>
                                        <p:cTn id="269" dur="500"/>
                                        <p:tgtEl>
                                          <p:spTgt spid="7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1" grpId="0" animBg="1"/>
      <p:bldP spid="1429" grpId="0"/>
      <p:bldP spid="745" grpId="0"/>
      <p:bldP spid="749" grpId="0"/>
      <p:bldP spid="746" grpId="0" animBg="1"/>
      <p:bldP spid="747" grpId="0" animBg="1"/>
      <p:bldP spid="753" grpId="0" animBg="1"/>
      <p:bldP spid="754" grpId="0" animBg="1"/>
      <p:bldP spid="755" grpId="0" uiExpand="1" build="p"/>
      <p:bldP spid="757" grpId="0" animBg="1"/>
      <p:bldP spid="766" grpId="0" animBg="1"/>
      <p:bldP spid="1194" grpId="0" animBg="1"/>
      <p:bldP spid="1195" grpId="0" animBg="1"/>
      <p:bldP spid="1196" grpId="0" animBg="1"/>
      <p:bldP spid="1197" grpId="0" animBg="1"/>
      <p:bldP spid="1198" grpId="0" animBg="1"/>
      <p:bldP spid="1199" grpId="0" animBg="1"/>
      <p:bldP spid="1200" grpId="0" animBg="1"/>
      <p:bldP spid="1201" grpId="0" animBg="1"/>
      <p:bldP spid="1202" grpId="0" animBg="1"/>
      <p:bldP spid="1203" grpId="0" animBg="1"/>
      <p:bldP spid="1204" grpId="0" animBg="1"/>
      <p:bldP spid="1205" grpId="0" animBg="1"/>
      <p:bldP spid="1206" grpId="0" animBg="1"/>
      <p:bldP spid="1207" grpId="0" animBg="1"/>
      <p:bldP spid="1208" grpId="0" animBg="1"/>
      <p:bldP spid="1209" grpId="0" animBg="1"/>
      <p:bldP spid="1210" grpId="0" animBg="1"/>
      <p:bldP spid="1211" grpId="0" animBg="1"/>
      <p:bldP spid="1212" grpId="0" animBg="1"/>
      <p:bldP spid="1213" grpId="0" animBg="1"/>
      <p:bldP spid="1214" grpId="0" animBg="1"/>
      <p:bldP spid="1215" grpId="0" animBg="1"/>
      <p:bldP spid="1216" grpId="0" animBg="1"/>
      <p:bldP spid="1217" grpId="0" animBg="1"/>
      <p:bldP spid="1218" grpId="0" animBg="1"/>
      <p:bldP spid="1219" grpId="0" animBg="1"/>
      <p:bldP spid="1220" grpId="0" animBg="1"/>
      <p:bldP spid="1221" grpId="0" animBg="1"/>
      <p:bldP spid="1222" grpId="0" animBg="1"/>
      <p:bldP spid="1223" grpId="0" animBg="1"/>
      <p:bldP spid="1224" grpId="0" animBg="1"/>
      <p:bldP spid="1398" grpId="0" animBg="1"/>
      <p:bldP spid="1399" grpId="0" animBg="1"/>
      <p:bldP spid="1400" grpId="0" animBg="1"/>
      <p:bldP spid="1401" grpId="0" animBg="1"/>
      <p:bldP spid="1402" grpId="0" animBg="1"/>
      <p:bldP spid="1403" grpId="0" animBg="1"/>
      <p:bldP spid="1404" grpId="0" animBg="1"/>
      <p:bldP spid="1405" grpId="0" animBg="1"/>
      <p:bldP spid="1406" grpId="0" animBg="1"/>
      <p:bldP spid="1407" grpId="0" animBg="1"/>
      <p:bldP spid="1408" grpId="0" animBg="1"/>
      <p:bldP spid="1409" grpId="0" animBg="1"/>
      <p:bldP spid="1410" grpId="0" animBg="1"/>
      <p:bldP spid="1411" grpId="0" animBg="1"/>
      <p:bldP spid="1412" grpId="0" animBg="1"/>
      <p:bldP spid="1413" grpId="0" animBg="1"/>
      <p:bldP spid="1414" grpId="0" animBg="1"/>
      <p:bldP spid="1415" grpId="0" animBg="1"/>
      <p:bldP spid="1416" grpId="0" animBg="1"/>
      <p:bldP spid="1417" grpId="0" animBg="1"/>
      <p:bldP spid="1418" grpId="0" animBg="1"/>
      <p:bldP spid="1419" grpId="0" animBg="1"/>
      <p:bldP spid="1420" grpId="0" animBg="1"/>
      <p:bldP spid="1421" grpId="0" animBg="1"/>
      <p:bldP spid="1422" grpId="0" animBg="1"/>
      <p:bldP spid="1423" grpId="0" animBg="1"/>
      <p:bldP spid="1424" grpId="0" animBg="1"/>
      <p:bldP spid="1425" grpId="0" animBg="1"/>
      <p:bldP spid="1426" grpId="0" animBg="1"/>
      <p:bldP spid="1427" grpId="0" animBg="1"/>
      <p:bldP spid="142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70B4BB-582B-4A8D-86F5-221DA1FB4526}"/>
              </a:ext>
            </a:extLst>
          </p:cNvPr>
          <p:cNvSpPr>
            <a:spLocks noGrp="1"/>
          </p:cNvSpPr>
          <p:nvPr>
            <p:ph type="title"/>
          </p:nvPr>
        </p:nvSpPr>
        <p:spPr>
          <a:xfrm>
            <a:off x="588263" y="457201"/>
            <a:ext cx="11018520" cy="553998"/>
          </a:xfrm>
        </p:spPr>
        <p:txBody>
          <a:bodyPr/>
          <a:lstStyle/>
          <a:p>
            <a:r>
              <a:rPr lang="en-US" dirty="0">
                <a:gradFill>
                  <a:gsLst>
                    <a:gs pos="1250">
                      <a:srgbClr val="1A1A1A"/>
                    </a:gs>
                    <a:gs pos="100000">
                      <a:srgbClr val="1A1A1A"/>
                    </a:gs>
                  </a:gsLst>
                  <a:lin ang="5400000" scaled="0"/>
                </a:gradFill>
              </a:rPr>
              <a:t>GRC – Top Risk</a:t>
            </a:r>
            <a:endParaRPr lang="en-US" sz="1600" kern="0" cap="all" spc="118" dirty="0">
              <a:solidFill>
                <a:srgbClr val="107C10"/>
              </a:solidFill>
              <a:latin typeface="Segoe UI"/>
              <a:ea typeface="Segoe UI Black" pitchFamily="34"/>
            </a:endParaRPr>
          </a:p>
        </p:txBody>
      </p:sp>
      <p:sp>
        <p:nvSpPr>
          <p:cNvPr id="40" name="Text Placeholder 3">
            <a:extLst>
              <a:ext uri="{FF2B5EF4-FFF2-40B4-BE49-F238E27FC236}">
                <a16:creationId xmlns:a16="http://schemas.microsoft.com/office/drawing/2014/main" id="{A83CB4EF-DD1B-4EED-8EEE-8FB7B9349B8E}"/>
              </a:ext>
            </a:extLst>
          </p:cNvPr>
          <p:cNvSpPr txBox="1">
            <a:spLocks/>
          </p:cNvSpPr>
          <p:nvPr/>
        </p:nvSpPr>
        <p:spPr>
          <a:xfrm>
            <a:off x="588261" y="2725187"/>
            <a:ext cx="4796537" cy="2573057"/>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r>
              <a:rPr kumimoji="0" lang="en-US" sz="1400" b="1" i="0" u="none" strike="noStrike" kern="1200" cap="all" spc="0" normalizeH="0" baseline="0" noProof="0" dirty="0">
                <a:ln>
                  <a:noFill/>
                </a:ln>
                <a:gradFill>
                  <a:gsLst>
                    <a:gs pos="0">
                      <a:schemeClr val="accent3"/>
                    </a:gs>
                    <a:gs pos="100000">
                      <a:schemeClr val="accent3"/>
                    </a:gs>
                  </a:gsLst>
                  <a:lin ang="5400000" scaled="0"/>
                </a:gradFill>
                <a:effectLst/>
                <a:uLnTx/>
                <a:uFillTx/>
                <a:latin typeface="Segoe UI" panose="020B0502040204020203" pitchFamily="34" charset="0"/>
                <a:ea typeface="+mn-ea"/>
                <a:cs typeface="Segoe UI" panose="020B0502040204020203" pitchFamily="34" charset="0"/>
              </a:rPr>
              <a:t>Virtual Machine (VM) Security Updates</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rPr>
              <a:t>– </a:t>
            </a:r>
            <a:r>
              <a:rPr kumimoji="0" lang="en-US" sz="140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rPr>
              <a:t>Rapidly apply security updates to virtual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rPr>
              <a:t>machines</a:t>
            </a: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highlight>
                <a:srgbClr val="FFFF00"/>
              </a:highlight>
              <a:uLnTx/>
              <a:uFillTx/>
              <a:latin typeface="Segoe UI"/>
              <a:ea typeface="+mn-ea"/>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rPr>
              <a:t>How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rPr>
              <a:t>– Enable Azure Security Center to identify missing security updates</a:t>
            </a:r>
          </a:p>
          <a:p>
            <a:pPr marL="457200" lvl="2" indent="0" defTabSz="914400">
              <a:spcBef>
                <a:spcPts val="0"/>
              </a:spcBef>
              <a:spcAft>
                <a:spcPts val="600"/>
              </a:spcAft>
              <a:buSzTx/>
              <a:buNone/>
              <a:defRPr/>
            </a:pPr>
            <a:r>
              <a:rPr kumimoji="0" lang="en-US" sz="1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hlinkClick r:id="rId3"/>
              </a:rPr>
              <a:t>https://docs.microsoft.com/en-us/azure/security-center/security-center-apply-system-updates</a:t>
            </a:r>
            <a:r>
              <a:rPr kumimoji="0" lang="en-US" sz="1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rPr>
              <a:t> </a:t>
            </a:r>
          </a:p>
          <a:p>
            <a:pPr marL="200020" lvl="2" indent="0" defTabSz="914400">
              <a:spcBef>
                <a:spcPts val="0"/>
              </a:spcBef>
              <a:spcAft>
                <a:spcPts val="600"/>
              </a:spcAft>
              <a:buSzTx/>
              <a:buNone/>
              <a:defRPr/>
            </a:pPr>
            <a:r>
              <a:rPr lang="en-US" sz="1400" dirty="0">
                <a:gradFill>
                  <a:gsLst>
                    <a:gs pos="1250">
                      <a:srgbClr val="1A1A1A"/>
                    </a:gs>
                    <a:gs pos="100000">
                      <a:srgbClr val="1A1A1A"/>
                    </a:gs>
                  </a:gsLst>
                  <a:lin ang="5400000" scaled="0"/>
                </a:gradFill>
                <a:latin typeface="Segoe UI"/>
              </a:rPr>
              <a:t>Apply updates using enterprise patch management or </a:t>
            </a:r>
            <a:r>
              <a:rPr lang="en-US" sz="1400" dirty="0">
                <a:gradFill>
                  <a:gsLst>
                    <a:gs pos="1250">
                      <a:srgbClr val="1A1A1A"/>
                    </a:gs>
                    <a:gs pos="100000">
                      <a:srgbClr val="1A1A1A"/>
                    </a:gs>
                  </a:gsLst>
                  <a:lin ang="5400000" scaled="0"/>
                </a:gradFill>
                <a:latin typeface="Segoe UI"/>
                <a:hlinkClick r:id="rId4"/>
              </a:rPr>
              <a:t>Azure Update Management</a:t>
            </a:r>
            <a:endParaRPr lang="en-US" sz="1400" dirty="0">
              <a:gradFill>
                <a:gsLst>
                  <a:gs pos="1250">
                    <a:srgbClr val="1A1A1A"/>
                  </a:gs>
                  <a:gs pos="100000">
                    <a:srgbClr val="1A1A1A"/>
                  </a:gs>
                </a:gsLst>
                <a:lin ang="5400000" scaled="0"/>
              </a:gradFill>
              <a:latin typeface="Segoe UI"/>
            </a:endParaRPr>
          </a:p>
          <a:p>
            <a:pPr marL="0" marR="0" lvl="0" indent="0" algn="l"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endParaRPr kumimoji="0" lang="en-US" sz="1600" b="0"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p:txBody>
      </p:sp>
      <p:grpSp>
        <p:nvGrpSpPr>
          <p:cNvPr id="50" name="Group 49">
            <a:extLst>
              <a:ext uri="{FF2B5EF4-FFF2-40B4-BE49-F238E27FC236}">
                <a16:creationId xmlns:a16="http://schemas.microsoft.com/office/drawing/2014/main" id="{DBC6E683-ABC9-4029-8F16-B4C2838E1868}"/>
              </a:ext>
            </a:extLst>
          </p:cNvPr>
          <p:cNvGrpSpPr/>
          <p:nvPr/>
        </p:nvGrpSpPr>
        <p:grpSpPr>
          <a:xfrm>
            <a:off x="2685133" y="2364680"/>
            <a:ext cx="602792" cy="602792"/>
            <a:chOff x="2135900" y="1524193"/>
            <a:chExt cx="602792" cy="602792"/>
          </a:xfrm>
        </p:grpSpPr>
        <p:sp>
          <p:nvSpPr>
            <p:cNvPr id="51" name="Oval 50">
              <a:extLst>
                <a:ext uri="{FF2B5EF4-FFF2-40B4-BE49-F238E27FC236}">
                  <a16:creationId xmlns:a16="http://schemas.microsoft.com/office/drawing/2014/main" id="{DA8C0A0A-5243-4D45-9999-DA966466C883}"/>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8E9744A7-3EB6-49EC-B8C2-DCE4AA3FBC7C}"/>
                </a:ext>
              </a:extLst>
            </p:cNvPr>
            <p:cNvGrpSpPr/>
            <p:nvPr/>
          </p:nvGrpSpPr>
          <p:grpSpPr>
            <a:xfrm>
              <a:off x="2214565" y="1584488"/>
              <a:ext cx="445462" cy="384019"/>
              <a:chOff x="1031412" y="1905042"/>
              <a:chExt cx="565643" cy="487623"/>
            </a:xfrm>
          </p:grpSpPr>
          <p:sp>
            <p:nvSpPr>
              <p:cNvPr id="53" name="Isosceles Triangle 52">
                <a:extLst>
                  <a:ext uri="{FF2B5EF4-FFF2-40B4-BE49-F238E27FC236}">
                    <a16:creationId xmlns:a16="http://schemas.microsoft.com/office/drawing/2014/main" id="{F30AD6C4-17CE-41D3-B5A1-974D5B3AA346}"/>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4" name="Straight Arrow Connector 53">
                <a:extLst>
                  <a:ext uri="{FF2B5EF4-FFF2-40B4-BE49-F238E27FC236}">
                    <a16:creationId xmlns:a16="http://schemas.microsoft.com/office/drawing/2014/main" id="{59080535-4255-4929-8E86-3FF2A3F03AE3}"/>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
        <p:nvSpPr>
          <p:cNvPr id="46" name="Rectangle 45">
            <a:extLst>
              <a:ext uri="{FF2B5EF4-FFF2-40B4-BE49-F238E27FC236}">
                <a16:creationId xmlns:a16="http://schemas.microsoft.com/office/drawing/2014/main" id="{D3703457-3D7C-4DA5-88BF-329F6ECBE25A}"/>
              </a:ext>
            </a:extLst>
          </p:cNvPr>
          <p:cNvSpPr/>
          <p:nvPr/>
        </p:nvSpPr>
        <p:spPr>
          <a:xfrm>
            <a:off x="588262" y="5482119"/>
            <a:ext cx="11284423" cy="954107"/>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p>
            <a:pPr marL="0" marR="0" lvl="1" indent="0" algn="l"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 </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Attackers constantly scan public cloud IP ranges for open management ports and attempt “easy” attacks that exploit common passwords and unpatched vulnerabilities</a:t>
            </a:r>
          </a:p>
        </p:txBody>
      </p:sp>
      <p:sp>
        <p:nvSpPr>
          <p:cNvPr id="25" name="Text Placeholder 3">
            <a:extLst>
              <a:ext uri="{FF2B5EF4-FFF2-40B4-BE49-F238E27FC236}">
                <a16:creationId xmlns:a16="http://schemas.microsoft.com/office/drawing/2014/main" id="{BDE3C6D4-594B-4958-9F0B-86739B7C395B}"/>
              </a:ext>
            </a:extLst>
          </p:cNvPr>
          <p:cNvSpPr txBox="1">
            <a:spLocks/>
          </p:cNvSpPr>
          <p:nvPr/>
        </p:nvSpPr>
        <p:spPr>
          <a:xfrm>
            <a:off x="5607529" y="2716822"/>
            <a:ext cx="6265156" cy="2581537"/>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r>
              <a:rPr kumimoji="0" lang="en-US" sz="1400" b="1" i="0" u="none" strike="noStrike" kern="1200" cap="all" spc="0" normalizeH="0" baseline="0" noProof="0" dirty="0">
                <a:ln>
                  <a:noFill/>
                </a:ln>
                <a:gradFill>
                  <a:gsLst>
                    <a:gs pos="0">
                      <a:schemeClr val="accent3"/>
                    </a:gs>
                    <a:gs pos="100000">
                      <a:schemeClr val="accent3"/>
                    </a:gs>
                  </a:gsLst>
                  <a:lin ang="5400000" scaled="0"/>
                </a:gradFill>
                <a:effectLst/>
                <a:uLnTx/>
                <a:uFillTx/>
                <a:latin typeface="Segoe UI" panose="020B0502040204020203" pitchFamily="34" charset="0"/>
                <a:ea typeface="+mn-ea"/>
                <a:cs typeface="Segoe UI" panose="020B0502040204020203" pitchFamily="34" charset="0"/>
              </a:rPr>
              <a:t>VM DIRECT INTERNET CONNECTIVITY</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rPr>
              <a:t>– Monitor </a:t>
            </a:r>
            <a:r>
              <a:rPr kumimoji="0" lang="en-US" sz="140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rPr>
              <a:t>and restrict direct internet connectivity</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rPr>
              <a:t>How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rPr>
              <a:t>– Use one or more of the following methods</a:t>
            </a:r>
          </a:p>
          <a:p>
            <a:pPr marL="508000" marR="0" lvl="1" indent="-136525" algn="l" defTabSz="914400" rtl="0" eaLnBrk="1" fontAlgn="auto" latinLnBrk="0" hangingPunct="1">
              <a:lnSpc>
                <a:spcPct val="100000"/>
              </a:lnSpc>
              <a:spcBef>
                <a:spcPts val="0"/>
              </a:spcBef>
              <a:spcAft>
                <a:spcPts val="600"/>
              </a:spcAft>
              <a:buClrTx/>
              <a:buSzTx/>
              <a:buFont typeface="Arial" panose="020B0604020202020204" pitchFamily="34" charset="0"/>
              <a:buChar char="•"/>
              <a:tabLst>
                <a:tab pos="508000" algn="l"/>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rPr>
              <a:t>Enterprise-wide prevention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rPr>
              <a:t>- Prevent inadvertent exposure via network routing/security + RBAC Permissions (in this guidance)</a:t>
            </a:r>
          </a:p>
          <a:p>
            <a:pPr marL="508000" marR="0" lvl="1" indent="-136525" algn="l" defTabSz="914400" rtl="0" eaLnBrk="1" fontAlgn="auto" latinLnBrk="0" hangingPunct="1">
              <a:lnSpc>
                <a:spcPct val="100000"/>
              </a:lnSpc>
              <a:spcBef>
                <a:spcPts val="0"/>
              </a:spcBef>
              <a:spcAft>
                <a:spcPts val="600"/>
              </a:spcAft>
              <a:buClrTx/>
              <a:buSzTx/>
              <a:buFont typeface="Arial" panose="020B0604020202020204" pitchFamily="34" charset="0"/>
              <a:buChar char="•"/>
              <a:tabLst>
                <a:tab pos="508000" algn="l"/>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rPr>
              <a:t>Identify and Remediate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rPr>
              <a:t>exposed VMs with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hlinkClick r:id="rId5"/>
              </a:rPr>
              <a:t>Azure Security Center</a:t>
            </a:r>
            <a:endParaRPr kumimoji="0" lang="en-US" sz="105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endParaRPr>
          </a:p>
          <a:p>
            <a:pPr marL="508000" marR="0" lvl="1" indent="-136525" algn="l" defTabSz="914400" rtl="0" eaLnBrk="1" fontAlgn="auto" latinLnBrk="0" hangingPunct="1">
              <a:lnSpc>
                <a:spcPct val="100000"/>
              </a:lnSpc>
              <a:spcBef>
                <a:spcPts val="0"/>
              </a:spcBef>
              <a:spcAft>
                <a:spcPts val="600"/>
              </a:spcAft>
              <a:buClrTx/>
              <a:buSzTx/>
              <a:buFont typeface="Arial" panose="020B0604020202020204" pitchFamily="34" charset="0"/>
              <a:buChar char="•"/>
              <a:tabLst>
                <a:tab pos="508000" algn="l"/>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rPr>
              <a:t>Restrict management ports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rPr>
              <a:t>(RDP, SSH) using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hlinkClick r:id="rId6"/>
              </a:rPr>
              <a:t>Just in Time access</a:t>
            </a:r>
            <a:endParaRPr kumimoji="0" lang="en-US" sz="105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endParaRPr>
          </a:p>
        </p:txBody>
      </p:sp>
      <p:grpSp>
        <p:nvGrpSpPr>
          <p:cNvPr id="2" name="Group 1">
            <a:extLst>
              <a:ext uri="{FF2B5EF4-FFF2-40B4-BE49-F238E27FC236}">
                <a16:creationId xmlns:a16="http://schemas.microsoft.com/office/drawing/2014/main" id="{80B8CA8F-F8AF-4E95-AB22-2A5DC309828A}"/>
              </a:ext>
            </a:extLst>
          </p:cNvPr>
          <p:cNvGrpSpPr/>
          <p:nvPr/>
        </p:nvGrpSpPr>
        <p:grpSpPr>
          <a:xfrm>
            <a:off x="8438711" y="2364680"/>
            <a:ext cx="602792" cy="602792"/>
            <a:chOff x="5808240" y="1529109"/>
            <a:chExt cx="602792" cy="602792"/>
          </a:xfrm>
        </p:grpSpPr>
        <p:sp>
          <p:nvSpPr>
            <p:cNvPr id="36" name="Oval 35">
              <a:extLst>
                <a:ext uri="{FF2B5EF4-FFF2-40B4-BE49-F238E27FC236}">
                  <a16:creationId xmlns:a16="http://schemas.microsoft.com/office/drawing/2014/main" id="{7043C7AD-2276-40C5-AAA9-F131B7CFA992}"/>
                </a:ext>
              </a:extLst>
            </p:cNvPr>
            <p:cNvSpPr/>
            <p:nvPr/>
          </p:nvSpPr>
          <p:spPr bwMode="auto">
            <a:xfrm>
              <a:off x="5808240" y="1529109"/>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5" name="Group 54">
              <a:extLst>
                <a:ext uri="{FF2B5EF4-FFF2-40B4-BE49-F238E27FC236}">
                  <a16:creationId xmlns:a16="http://schemas.microsoft.com/office/drawing/2014/main" id="{E6706D3B-8A8E-4227-8F94-03A23AA5BE35}"/>
                </a:ext>
              </a:extLst>
            </p:cNvPr>
            <p:cNvGrpSpPr/>
            <p:nvPr/>
          </p:nvGrpSpPr>
          <p:grpSpPr>
            <a:xfrm>
              <a:off x="5920810" y="1621414"/>
              <a:ext cx="377651" cy="377651"/>
              <a:chOff x="3525723" y="2983289"/>
              <a:chExt cx="487297" cy="487297"/>
            </a:xfrm>
          </p:grpSpPr>
          <p:sp>
            <p:nvSpPr>
              <p:cNvPr id="56" name="Oval 55">
                <a:extLst>
                  <a:ext uri="{FF2B5EF4-FFF2-40B4-BE49-F238E27FC236}">
                    <a16:creationId xmlns:a16="http://schemas.microsoft.com/office/drawing/2014/main" id="{D1FFAF21-6972-461D-A021-C8FFEA994408}"/>
                  </a:ext>
                </a:extLst>
              </p:cNvPr>
              <p:cNvSpPr/>
              <p:nvPr/>
            </p:nvSpPr>
            <p:spPr bwMode="auto">
              <a:xfrm>
                <a:off x="3525723" y="2983289"/>
                <a:ext cx="487297" cy="487297"/>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7" name="Group 56">
                <a:extLst>
                  <a:ext uri="{FF2B5EF4-FFF2-40B4-BE49-F238E27FC236}">
                    <a16:creationId xmlns:a16="http://schemas.microsoft.com/office/drawing/2014/main" id="{846F4C20-588B-4B5C-AD33-FCA76BEB0259}"/>
                  </a:ext>
                </a:extLst>
              </p:cNvPr>
              <p:cNvGrpSpPr/>
              <p:nvPr/>
            </p:nvGrpSpPr>
            <p:grpSpPr>
              <a:xfrm>
                <a:off x="3535105" y="3089766"/>
                <a:ext cx="468533" cy="322907"/>
                <a:chOff x="3490013" y="3245958"/>
                <a:chExt cx="468533" cy="322907"/>
              </a:xfrm>
            </p:grpSpPr>
            <p:pic>
              <p:nvPicPr>
                <p:cNvPr id="58" name="Graphic 57" descr="Line Arrow: Counterclockwise curve">
                  <a:extLst>
                    <a:ext uri="{FF2B5EF4-FFF2-40B4-BE49-F238E27FC236}">
                      <a16:creationId xmlns:a16="http://schemas.microsoft.com/office/drawing/2014/main" id="{A2E5F47E-4EBA-40B2-B1BC-FDA0DEC8960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321398" flipH="1">
                  <a:off x="3637008" y="3247328"/>
                  <a:ext cx="321538" cy="321537"/>
                </a:xfrm>
                <a:prstGeom prst="rect">
                  <a:avLst/>
                </a:prstGeom>
              </p:spPr>
            </p:pic>
            <p:pic>
              <p:nvPicPr>
                <p:cNvPr id="59" name="Graphic 58" descr="Line Arrow: Counterclockwise curve">
                  <a:extLst>
                    <a:ext uri="{FF2B5EF4-FFF2-40B4-BE49-F238E27FC236}">
                      <a16:creationId xmlns:a16="http://schemas.microsoft.com/office/drawing/2014/main" id="{B00EFBA6-6597-4542-8F79-3CD829035BE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0278602">
                  <a:off x="3490013" y="3245958"/>
                  <a:ext cx="321538" cy="321537"/>
                </a:xfrm>
                <a:prstGeom prst="rect">
                  <a:avLst/>
                </a:prstGeom>
              </p:spPr>
            </p:pic>
          </p:grpSp>
        </p:grpSp>
      </p:grpSp>
      <p:grpSp>
        <p:nvGrpSpPr>
          <p:cNvPr id="35" name="Group 34">
            <a:extLst>
              <a:ext uri="{FF2B5EF4-FFF2-40B4-BE49-F238E27FC236}">
                <a16:creationId xmlns:a16="http://schemas.microsoft.com/office/drawing/2014/main" id="{1DBABAFA-A331-4982-982D-41B7B71FA5A5}"/>
              </a:ext>
            </a:extLst>
          </p:cNvPr>
          <p:cNvGrpSpPr/>
          <p:nvPr/>
        </p:nvGrpSpPr>
        <p:grpSpPr>
          <a:xfrm>
            <a:off x="8471741" y="359924"/>
            <a:ext cx="3269885" cy="748552"/>
            <a:chOff x="8487220" y="359924"/>
            <a:chExt cx="3269885" cy="748552"/>
          </a:xfrm>
        </p:grpSpPr>
        <p:sp>
          <p:nvSpPr>
            <p:cNvPr id="37" name="TextBox 36">
              <a:extLst>
                <a:ext uri="{FF2B5EF4-FFF2-40B4-BE49-F238E27FC236}">
                  <a16:creationId xmlns:a16="http://schemas.microsoft.com/office/drawing/2014/main" id="{3C357163-FA17-4EFB-8D17-8947F9C44953}"/>
                </a:ext>
              </a:extLst>
            </p:cNvPr>
            <p:cNvSpPr txBox="1"/>
            <p:nvPr/>
          </p:nvSpPr>
          <p:spPr>
            <a:xfrm>
              <a:off x="8896278" y="500914"/>
              <a:ext cx="1807524"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BEST PRACTICE</a:t>
              </a:r>
            </a:p>
          </p:txBody>
        </p:sp>
        <p:sp>
          <p:nvSpPr>
            <p:cNvPr id="38" name="Rectangle 37">
              <a:extLst>
                <a:ext uri="{FF2B5EF4-FFF2-40B4-BE49-F238E27FC236}">
                  <a16:creationId xmlns:a16="http://schemas.microsoft.com/office/drawing/2014/main" id="{F3A3FB8D-23B6-43C6-99F0-188B20A90E94}"/>
                </a:ext>
              </a:extLst>
            </p:cNvPr>
            <p:cNvSpPr/>
            <p:nvPr/>
          </p:nvSpPr>
          <p:spPr bwMode="auto">
            <a:xfrm>
              <a:off x="8487220" y="359924"/>
              <a:ext cx="3254406" cy="748552"/>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6B89072C-2096-4AFF-BC89-2882D0080565}"/>
                </a:ext>
              </a:extLst>
            </p:cNvPr>
            <p:cNvSpPr txBox="1"/>
            <p:nvPr/>
          </p:nvSpPr>
          <p:spPr>
            <a:xfrm>
              <a:off x="10776084" y="500914"/>
              <a:ext cx="981021"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CHOICE</a:t>
              </a:r>
            </a:p>
          </p:txBody>
        </p:sp>
        <p:grpSp>
          <p:nvGrpSpPr>
            <p:cNvPr id="41" name="Group 40">
              <a:extLst>
                <a:ext uri="{FF2B5EF4-FFF2-40B4-BE49-F238E27FC236}">
                  <a16:creationId xmlns:a16="http://schemas.microsoft.com/office/drawing/2014/main" id="{94F13DA0-1D41-4876-BBAD-CC1974FF68CE}"/>
                </a:ext>
              </a:extLst>
            </p:cNvPr>
            <p:cNvGrpSpPr/>
            <p:nvPr/>
          </p:nvGrpSpPr>
          <p:grpSpPr>
            <a:xfrm>
              <a:off x="8662463" y="571696"/>
              <a:ext cx="374887" cy="323178"/>
              <a:chOff x="1031412" y="1905042"/>
              <a:chExt cx="565643" cy="487623"/>
            </a:xfrm>
          </p:grpSpPr>
          <p:sp>
            <p:nvSpPr>
              <p:cNvPr id="48" name="Isosceles Triangle 47">
                <a:extLst>
                  <a:ext uri="{FF2B5EF4-FFF2-40B4-BE49-F238E27FC236}">
                    <a16:creationId xmlns:a16="http://schemas.microsoft.com/office/drawing/2014/main" id="{76F4DDD8-434B-4F53-A6E9-1C427ED1BC5A}"/>
                  </a:ext>
                </a:extLst>
              </p:cNvPr>
              <p:cNvSpPr/>
              <p:nvPr/>
            </p:nvSpPr>
            <p:spPr bwMode="auto">
              <a:xfrm>
                <a:off x="1031412" y="1905042"/>
                <a:ext cx="565643" cy="487623"/>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49" name="Straight Arrow Connector 48">
                <a:extLst>
                  <a:ext uri="{FF2B5EF4-FFF2-40B4-BE49-F238E27FC236}">
                    <a16:creationId xmlns:a16="http://schemas.microsoft.com/office/drawing/2014/main" id="{1A610E95-14E9-418E-B65D-82BF163FFEE9}"/>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9A0B7732-526C-4F63-8B6F-2E2316C99B40}"/>
                </a:ext>
              </a:extLst>
            </p:cNvPr>
            <p:cNvGrpSpPr/>
            <p:nvPr/>
          </p:nvGrpSpPr>
          <p:grpSpPr>
            <a:xfrm>
              <a:off x="10566738" y="582445"/>
              <a:ext cx="301680" cy="301680"/>
              <a:chOff x="3525723" y="2983289"/>
              <a:chExt cx="487297" cy="487297"/>
            </a:xfrm>
          </p:grpSpPr>
          <p:sp>
            <p:nvSpPr>
              <p:cNvPr id="43" name="Oval 42">
                <a:extLst>
                  <a:ext uri="{FF2B5EF4-FFF2-40B4-BE49-F238E27FC236}">
                    <a16:creationId xmlns:a16="http://schemas.microsoft.com/office/drawing/2014/main" id="{16F0885C-3B53-4D94-BE75-C998F725FA8D}"/>
                  </a:ext>
                </a:extLst>
              </p:cNvPr>
              <p:cNvSpPr/>
              <p:nvPr/>
            </p:nvSpPr>
            <p:spPr bwMode="auto">
              <a:xfrm>
                <a:off x="3525723" y="2983289"/>
                <a:ext cx="487297" cy="487297"/>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4" name="Group 43">
                <a:extLst>
                  <a:ext uri="{FF2B5EF4-FFF2-40B4-BE49-F238E27FC236}">
                    <a16:creationId xmlns:a16="http://schemas.microsoft.com/office/drawing/2014/main" id="{0A246DDA-A5CD-4DFC-845F-69620616F7FC}"/>
                  </a:ext>
                </a:extLst>
              </p:cNvPr>
              <p:cNvGrpSpPr/>
              <p:nvPr/>
            </p:nvGrpSpPr>
            <p:grpSpPr>
              <a:xfrm>
                <a:off x="3535105" y="3089766"/>
                <a:ext cx="468533" cy="322907"/>
                <a:chOff x="3490013" y="3245958"/>
                <a:chExt cx="468533" cy="322907"/>
              </a:xfrm>
            </p:grpSpPr>
            <p:pic>
              <p:nvPicPr>
                <p:cNvPr id="45" name="Graphic 44" descr="Line Arrow: Counterclockwise curve">
                  <a:extLst>
                    <a:ext uri="{FF2B5EF4-FFF2-40B4-BE49-F238E27FC236}">
                      <a16:creationId xmlns:a16="http://schemas.microsoft.com/office/drawing/2014/main" id="{AA1BF601-B904-4BEA-92C9-A4E2B6E283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321398" flipH="1">
                  <a:off x="3637008" y="3247328"/>
                  <a:ext cx="321538" cy="321537"/>
                </a:xfrm>
                <a:prstGeom prst="rect">
                  <a:avLst/>
                </a:prstGeom>
              </p:spPr>
            </p:pic>
            <p:pic>
              <p:nvPicPr>
                <p:cNvPr id="47" name="Graphic 46" descr="Line Arrow: Counterclockwise curve">
                  <a:extLst>
                    <a:ext uri="{FF2B5EF4-FFF2-40B4-BE49-F238E27FC236}">
                      <a16:creationId xmlns:a16="http://schemas.microsoft.com/office/drawing/2014/main" id="{716B2521-43BC-4B75-B6F9-C6BBE2A12E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0278602">
                  <a:off x="3490013" y="3245958"/>
                  <a:ext cx="321538" cy="321537"/>
                </a:xfrm>
                <a:prstGeom prst="rect">
                  <a:avLst/>
                </a:prstGeom>
              </p:spPr>
            </p:pic>
          </p:grpSp>
        </p:grpSp>
      </p:grpSp>
      <p:sp>
        <p:nvSpPr>
          <p:cNvPr id="60" name="TextBox 59">
            <a:extLst>
              <a:ext uri="{FF2B5EF4-FFF2-40B4-BE49-F238E27FC236}">
                <a16:creationId xmlns:a16="http://schemas.microsoft.com/office/drawing/2014/main" id="{35346B3F-7212-41A1-920C-E8D4D8523675}"/>
              </a:ext>
            </a:extLst>
          </p:cNvPr>
          <p:cNvSpPr txBox="1"/>
          <p:nvPr/>
        </p:nvSpPr>
        <p:spPr>
          <a:xfrm>
            <a:off x="588263" y="1039499"/>
            <a:ext cx="2259401" cy="246221"/>
          </a:xfrm>
          <a:prstGeom prst="rect">
            <a:avLst/>
          </a:prstGeom>
          <a:noFill/>
        </p:spPr>
        <p:txBody>
          <a:bodyPr wrap="none" lIns="0" tIns="0" rIns="0" bIns="0" rtlCol="0">
            <a:spAutoFit/>
          </a:bodyPr>
          <a:lstStyle/>
          <a:p>
            <a:r>
              <a:rPr lang="en-US" sz="1600" b="1" kern="0" cap="all" spc="118" dirty="0">
                <a:ln w="3175">
                  <a:noFill/>
                </a:ln>
                <a:gradFill>
                  <a:gsLst>
                    <a:gs pos="1250">
                      <a:schemeClr val="accent3"/>
                    </a:gs>
                    <a:gs pos="100000">
                      <a:schemeClr val="accent3"/>
                    </a:gs>
                  </a:gsLst>
                  <a:lin ang="5400000" scaled="0"/>
                </a:gradFill>
                <a:latin typeface="Segoe UI"/>
                <a:ea typeface="Segoe UI Black" pitchFamily="34"/>
                <a:cs typeface="Segoe UI" pitchFamily="34" charset="0"/>
              </a:rPr>
              <a:t>Critical Guidance</a:t>
            </a:r>
          </a:p>
        </p:txBody>
      </p:sp>
      <p:sp>
        <p:nvSpPr>
          <p:cNvPr id="4" name="Rectangle 3">
            <a:extLst>
              <a:ext uri="{FF2B5EF4-FFF2-40B4-BE49-F238E27FC236}">
                <a16:creationId xmlns:a16="http://schemas.microsoft.com/office/drawing/2014/main" id="{D054DB60-F5F9-4ADB-8524-756A242A547E}"/>
              </a:ext>
            </a:extLst>
          </p:cNvPr>
          <p:cNvSpPr/>
          <p:nvPr/>
        </p:nvSpPr>
        <p:spPr bwMode="auto">
          <a:xfrm>
            <a:off x="3584485" y="1453258"/>
            <a:ext cx="4557665" cy="1083354"/>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p>
            <a:pPr algn="ctr" fontAlgn="base">
              <a:spcAft>
                <a:spcPts val="600"/>
              </a:spcAft>
            </a:pPr>
            <a:endParaRPr lang="en-US" sz="1400" b="1" cap="all" dirty="0" err="1">
              <a:gradFill>
                <a:gsLst>
                  <a:gs pos="0">
                    <a:schemeClr val="accent3"/>
                  </a:gs>
                  <a:gs pos="100000">
                    <a:schemeClr val="accent3"/>
                  </a:gs>
                </a:gsLst>
                <a:lin ang="5400000" scaled="0"/>
              </a:gradFill>
              <a:latin typeface="Segoe UI" panose="020B0502040204020203" pitchFamily="34" charset="0"/>
              <a:cs typeface="Segoe UI" panose="020B0502040204020203" pitchFamily="34" charset="0"/>
            </a:endParaRPr>
          </a:p>
        </p:txBody>
      </p:sp>
      <p:sp>
        <p:nvSpPr>
          <p:cNvPr id="22" name="Plus Sign 21">
            <a:extLst>
              <a:ext uri="{FF2B5EF4-FFF2-40B4-BE49-F238E27FC236}">
                <a16:creationId xmlns:a16="http://schemas.microsoft.com/office/drawing/2014/main" id="{A959C97A-C560-4900-BB2A-D6B29B234AB8}"/>
              </a:ext>
            </a:extLst>
          </p:cNvPr>
          <p:cNvSpPr/>
          <p:nvPr/>
        </p:nvSpPr>
        <p:spPr bwMode="auto">
          <a:xfrm>
            <a:off x="4813447" y="1765527"/>
            <a:ext cx="365760" cy="365760"/>
          </a:xfrm>
          <a:prstGeom prst="mathPlus">
            <a:avLst>
              <a:gd name="adj1" fmla="val 911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Equals 22">
            <a:extLst>
              <a:ext uri="{FF2B5EF4-FFF2-40B4-BE49-F238E27FC236}">
                <a16:creationId xmlns:a16="http://schemas.microsoft.com/office/drawing/2014/main" id="{7065B046-8A31-4385-8D35-6C662F183085}"/>
              </a:ext>
            </a:extLst>
          </p:cNvPr>
          <p:cNvSpPr/>
          <p:nvPr/>
        </p:nvSpPr>
        <p:spPr bwMode="auto">
          <a:xfrm>
            <a:off x="6253233" y="1765527"/>
            <a:ext cx="365760" cy="365760"/>
          </a:xfrm>
          <a:prstGeom prst="mathEqual">
            <a:avLst>
              <a:gd name="adj1" fmla="val 7964"/>
              <a:gd name="adj2" fmla="val 1911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AF45DC43-26FB-4554-90F3-3B0164D2DB5C}"/>
              </a:ext>
            </a:extLst>
          </p:cNvPr>
          <p:cNvGrpSpPr/>
          <p:nvPr/>
        </p:nvGrpSpPr>
        <p:grpSpPr>
          <a:xfrm>
            <a:off x="6615358" y="1513976"/>
            <a:ext cx="1388201" cy="835090"/>
            <a:chOff x="6615358" y="1513976"/>
            <a:chExt cx="1388201" cy="835090"/>
          </a:xfrm>
        </p:grpSpPr>
        <p:pic>
          <p:nvPicPr>
            <p:cNvPr id="5" name="Graphic 4" descr="Angry Face with No Fill">
              <a:extLst>
                <a:ext uri="{FF2B5EF4-FFF2-40B4-BE49-F238E27FC236}">
                  <a16:creationId xmlns:a16="http://schemas.microsoft.com/office/drawing/2014/main" id="{F146056D-A314-4D41-8272-F08C3EA740C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67847" y="1513976"/>
              <a:ext cx="683222" cy="683222"/>
            </a:xfrm>
            <a:prstGeom prst="rect">
              <a:avLst/>
            </a:prstGeom>
          </p:spPr>
        </p:pic>
        <p:sp>
          <p:nvSpPr>
            <p:cNvPr id="29" name="TextBox 28">
              <a:extLst>
                <a:ext uri="{FF2B5EF4-FFF2-40B4-BE49-F238E27FC236}">
                  <a16:creationId xmlns:a16="http://schemas.microsoft.com/office/drawing/2014/main" id="{116786D6-3BDE-4303-BAF4-37FB78145089}"/>
                </a:ext>
              </a:extLst>
            </p:cNvPr>
            <p:cNvSpPr txBox="1"/>
            <p:nvPr/>
          </p:nvSpPr>
          <p:spPr>
            <a:xfrm>
              <a:off x="6615358" y="2179789"/>
              <a:ext cx="1388201"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0">
                        <a:srgbClr val="C00000"/>
                      </a:gs>
                      <a:gs pos="100000">
                        <a:srgbClr val="C00000"/>
                      </a:gs>
                    </a:gsLst>
                    <a:lin ang="5400000" scaled="1"/>
                  </a:gradFill>
                  <a:effectLst/>
                  <a:uLnTx/>
                  <a:uFillTx/>
                  <a:latin typeface="Segoe UI"/>
                  <a:ea typeface="+mn-ea"/>
                  <a:cs typeface="+mn-cs"/>
                </a:rPr>
                <a:t>COMMON INCIDENT</a:t>
              </a:r>
            </a:p>
          </p:txBody>
        </p:sp>
      </p:grpSp>
      <p:grpSp>
        <p:nvGrpSpPr>
          <p:cNvPr id="6" name="Group 5">
            <a:extLst>
              <a:ext uri="{FF2B5EF4-FFF2-40B4-BE49-F238E27FC236}">
                <a16:creationId xmlns:a16="http://schemas.microsoft.com/office/drawing/2014/main" id="{13A0C143-0CB1-43FC-9A9A-C5E45EA984A4}"/>
              </a:ext>
            </a:extLst>
          </p:cNvPr>
          <p:cNvGrpSpPr/>
          <p:nvPr/>
        </p:nvGrpSpPr>
        <p:grpSpPr>
          <a:xfrm>
            <a:off x="3747410" y="1571740"/>
            <a:ext cx="1126912" cy="777326"/>
            <a:chOff x="3747410" y="1571740"/>
            <a:chExt cx="1126912" cy="777326"/>
          </a:xfrm>
        </p:grpSpPr>
        <p:sp>
          <p:nvSpPr>
            <p:cNvPr id="8" name="TextBox 7">
              <a:extLst>
                <a:ext uri="{FF2B5EF4-FFF2-40B4-BE49-F238E27FC236}">
                  <a16:creationId xmlns:a16="http://schemas.microsoft.com/office/drawing/2014/main" id="{8883A1BF-964C-4B41-B3DF-B3824E187F9D}"/>
                </a:ext>
              </a:extLst>
            </p:cNvPr>
            <p:cNvSpPr txBox="1"/>
            <p:nvPr/>
          </p:nvSpPr>
          <p:spPr>
            <a:xfrm>
              <a:off x="3747410" y="2179789"/>
              <a:ext cx="1126912"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UNPATCHED VM</a:t>
              </a:r>
            </a:p>
          </p:txBody>
        </p:sp>
        <p:pic>
          <p:nvPicPr>
            <p:cNvPr id="9" name="Graphic 8">
              <a:extLst>
                <a:ext uri="{FF2B5EF4-FFF2-40B4-BE49-F238E27FC236}">
                  <a16:creationId xmlns:a16="http://schemas.microsoft.com/office/drawing/2014/main" id="{EA2CFFC0-BE0B-4947-9F79-23901EF04FB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00193" y="1571740"/>
              <a:ext cx="621346" cy="548246"/>
            </a:xfrm>
            <a:prstGeom prst="rect">
              <a:avLst/>
            </a:prstGeom>
          </p:spPr>
        </p:pic>
      </p:grpSp>
      <p:sp>
        <p:nvSpPr>
          <p:cNvPr id="28" name="TextBox 27">
            <a:extLst>
              <a:ext uri="{FF2B5EF4-FFF2-40B4-BE49-F238E27FC236}">
                <a16:creationId xmlns:a16="http://schemas.microsoft.com/office/drawing/2014/main" id="{AD88E965-AD23-4F0A-9632-2D36C0B1F533}"/>
              </a:ext>
            </a:extLst>
          </p:cNvPr>
          <p:cNvSpPr txBox="1"/>
          <p:nvPr/>
        </p:nvSpPr>
        <p:spPr>
          <a:xfrm>
            <a:off x="5154900" y="2179789"/>
            <a:ext cx="1203856"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DIRECT INTERNET</a:t>
            </a:r>
          </a:p>
        </p:txBody>
      </p:sp>
      <p:grpSp>
        <p:nvGrpSpPr>
          <p:cNvPr id="7" name="Graphic 14">
            <a:extLst>
              <a:ext uri="{FF2B5EF4-FFF2-40B4-BE49-F238E27FC236}">
                <a16:creationId xmlns:a16="http://schemas.microsoft.com/office/drawing/2014/main" id="{C2B9DE60-34F4-4157-A386-8349B0C62D4A}"/>
              </a:ext>
            </a:extLst>
          </p:cNvPr>
          <p:cNvGrpSpPr/>
          <p:nvPr/>
        </p:nvGrpSpPr>
        <p:grpSpPr>
          <a:xfrm>
            <a:off x="5430131" y="1715035"/>
            <a:ext cx="613636" cy="390591"/>
            <a:chOff x="5430131" y="1715035"/>
            <a:chExt cx="613636" cy="390591"/>
          </a:xfrm>
        </p:grpSpPr>
        <p:sp>
          <p:nvSpPr>
            <p:cNvPr id="10" name="Freeform: Shape 9">
              <a:extLst>
                <a:ext uri="{FF2B5EF4-FFF2-40B4-BE49-F238E27FC236}">
                  <a16:creationId xmlns:a16="http://schemas.microsoft.com/office/drawing/2014/main" id="{8CEBBBE7-463A-46CF-8A34-D88C260AD2DE}"/>
                </a:ext>
              </a:extLst>
            </p:cNvPr>
            <p:cNvSpPr/>
            <p:nvPr/>
          </p:nvSpPr>
          <p:spPr>
            <a:xfrm>
              <a:off x="5652707" y="1928275"/>
              <a:ext cx="177351" cy="177351"/>
            </a:xfrm>
            <a:custGeom>
              <a:avLst/>
              <a:gdLst>
                <a:gd name="connsiteX0" fmla="*/ 133796 w 177351"/>
                <a:gd name="connsiteY0" fmla="*/ 128944 h 177351"/>
                <a:gd name="connsiteX1" fmla="*/ 52214 w 177351"/>
                <a:gd name="connsiteY1" fmla="*/ 128944 h 177351"/>
                <a:gd name="connsiteX2" fmla="*/ 52214 w 177351"/>
                <a:gd name="connsiteY2" fmla="*/ 50910 h 177351"/>
                <a:gd name="connsiteX3" fmla="*/ 133796 w 177351"/>
                <a:gd name="connsiteY3" fmla="*/ 50910 h 177351"/>
                <a:gd name="connsiteX4" fmla="*/ 133796 w 177351"/>
                <a:gd name="connsiteY4" fmla="*/ 128944 h 177351"/>
                <a:gd name="connsiteX5" fmla="*/ 133796 w 177351"/>
                <a:gd name="connsiteY5" fmla="*/ 128944 h 177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351" h="177351">
                  <a:moveTo>
                    <a:pt x="133796" y="128944"/>
                  </a:moveTo>
                  <a:cubicBezTo>
                    <a:pt x="108967" y="153774"/>
                    <a:pt x="73497" y="153774"/>
                    <a:pt x="52214" y="128944"/>
                  </a:cubicBezTo>
                  <a:cubicBezTo>
                    <a:pt x="27385" y="107662"/>
                    <a:pt x="27385" y="72192"/>
                    <a:pt x="52214" y="50910"/>
                  </a:cubicBezTo>
                  <a:cubicBezTo>
                    <a:pt x="73497" y="29628"/>
                    <a:pt x="108967" y="26081"/>
                    <a:pt x="133796" y="50910"/>
                  </a:cubicBezTo>
                  <a:cubicBezTo>
                    <a:pt x="158625" y="72192"/>
                    <a:pt x="158625" y="107662"/>
                    <a:pt x="133796" y="128944"/>
                  </a:cubicBezTo>
                  <a:lnTo>
                    <a:pt x="133796" y="128944"/>
                  </a:lnTo>
                  <a:close/>
                </a:path>
              </a:pathLst>
            </a:custGeom>
            <a:noFill/>
            <a:ln w="28575" cap="sq">
              <a:solidFill>
                <a:schemeClr val="tx1"/>
              </a:solid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C3C6CC9C-31D8-4573-AB3B-D4F57743AB3D}"/>
                </a:ext>
              </a:extLst>
            </p:cNvPr>
            <p:cNvSpPr/>
            <p:nvPr/>
          </p:nvSpPr>
          <p:spPr>
            <a:xfrm>
              <a:off x="5430131" y="1715035"/>
              <a:ext cx="425643" cy="390173"/>
            </a:xfrm>
            <a:custGeom>
              <a:avLst/>
              <a:gdLst>
                <a:gd name="connsiteX0" fmla="*/ 406030 w 425643"/>
                <a:gd name="connsiteY0" fmla="*/ 47781 h 390173"/>
                <a:gd name="connsiteX1" fmla="*/ 310261 w 425643"/>
                <a:gd name="connsiteY1" fmla="*/ 33593 h 390173"/>
                <a:gd name="connsiteX2" fmla="*/ 33593 w 425643"/>
                <a:gd name="connsiteY2" fmla="*/ 306714 h 390173"/>
                <a:gd name="connsiteX3" fmla="*/ 44234 w 425643"/>
                <a:gd name="connsiteY3" fmla="*/ 377654 h 390173"/>
              </a:gdLst>
              <a:ahLst/>
              <a:cxnLst>
                <a:cxn ang="0">
                  <a:pos x="connsiteX0" y="connsiteY0"/>
                </a:cxn>
                <a:cxn ang="0">
                  <a:pos x="connsiteX1" y="connsiteY1"/>
                </a:cxn>
                <a:cxn ang="0">
                  <a:pos x="connsiteX2" y="connsiteY2"/>
                </a:cxn>
                <a:cxn ang="0">
                  <a:pos x="connsiteX3" y="connsiteY3"/>
                </a:cxn>
              </a:cxnLst>
              <a:rect l="l" t="t" r="r" b="b"/>
              <a:pathLst>
                <a:path w="425643" h="390173">
                  <a:moveTo>
                    <a:pt x="406030" y="47781"/>
                  </a:moveTo>
                  <a:cubicBezTo>
                    <a:pt x="374107" y="40687"/>
                    <a:pt x="345731" y="33593"/>
                    <a:pt x="310261" y="33593"/>
                  </a:cubicBezTo>
                  <a:cubicBezTo>
                    <a:pt x="157738" y="33593"/>
                    <a:pt x="33593" y="154192"/>
                    <a:pt x="33593" y="306714"/>
                  </a:cubicBezTo>
                  <a:cubicBezTo>
                    <a:pt x="33593" y="335090"/>
                    <a:pt x="37140" y="352825"/>
                    <a:pt x="44234" y="377654"/>
                  </a:cubicBezTo>
                </a:path>
              </a:pathLst>
            </a:custGeom>
            <a:noFill/>
            <a:ln w="28575" cap="sq">
              <a:solidFill>
                <a:schemeClr val="tx1"/>
              </a:solid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42A86E4F-B150-46B0-ADA6-B37ED3F81435}"/>
                </a:ext>
              </a:extLst>
            </p:cNvPr>
            <p:cNvSpPr/>
            <p:nvPr/>
          </p:nvSpPr>
          <p:spPr>
            <a:xfrm>
              <a:off x="5756458" y="1722826"/>
              <a:ext cx="283066" cy="283066"/>
            </a:xfrm>
            <a:custGeom>
              <a:avLst/>
              <a:gdLst>
                <a:gd name="connsiteX0" fmla="*/ 186115 w 212821"/>
                <a:gd name="connsiteY0" fmla="*/ 33593 h 212821"/>
                <a:gd name="connsiteX1" fmla="*/ 33593 w 212821"/>
                <a:gd name="connsiteY1" fmla="*/ 182568 h 212821"/>
              </a:gdLst>
              <a:ahLst/>
              <a:cxnLst>
                <a:cxn ang="0">
                  <a:pos x="connsiteX0" y="connsiteY0"/>
                </a:cxn>
                <a:cxn ang="0">
                  <a:pos x="connsiteX1" y="connsiteY1"/>
                </a:cxn>
              </a:cxnLst>
              <a:rect l="l" t="t" r="r" b="b"/>
              <a:pathLst>
                <a:path w="212821" h="212821">
                  <a:moveTo>
                    <a:pt x="186115" y="33593"/>
                  </a:moveTo>
                  <a:cubicBezTo>
                    <a:pt x="33593" y="182568"/>
                    <a:pt x="33593" y="182568"/>
                    <a:pt x="33593" y="182568"/>
                  </a:cubicBezTo>
                </a:path>
              </a:pathLst>
            </a:custGeom>
            <a:noFill/>
            <a:ln w="28575" cap="sq">
              <a:solidFill>
                <a:schemeClr val="tx1"/>
              </a:solidFill>
              <a:prstDash val="sysDot"/>
              <a:miter/>
            </a:ln>
          </p:spPr>
          <p:txBody>
            <a:bodyPr rtlCol="0" anchor="ctr"/>
            <a:lstStyle/>
            <a:p>
              <a:endParaRPr lang="en-US" dirty="0"/>
            </a:p>
          </p:txBody>
        </p:sp>
        <p:sp>
          <p:nvSpPr>
            <p:cNvPr id="16" name="Freeform: Shape 15">
              <a:extLst>
                <a:ext uri="{FF2B5EF4-FFF2-40B4-BE49-F238E27FC236}">
                  <a16:creationId xmlns:a16="http://schemas.microsoft.com/office/drawing/2014/main" id="{A60597EC-A406-4EE7-99CA-0C8F079BB322}"/>
                </a:ext>
              </a:extLst>
            </p:cNvPr>
            <p:cNvSpPr/>
            <p:nvPr/>
          </p:nvSpPr>
          <p:spPr>
            <a:xfrm>
              <a:off x="5972826" y="1892387"/>
              <a:ext cx="70941" cy="212822"/>
            </a:xfrm>
            <a:custGeom>
              <a:avLst/>
              <a:gdLst>
                <a:gd name="connsiteX0" fmla="*/ 40687 w 70940"/>
                <a:gd name="connsiteY0" fmla="*/ 203850 h 212821"/>
                <a:gd name="connsiteX1" fmla="*/ 51328 w 70940"/>
                <a:gd name="connsiteY1" fmla="*/ 129362 h 212821"/>
                <a:gd name="connsiteX2" fmla="*/ 33593 w 70940"/>
                <a:gd name="connsiteY2" fmla="*/ 33593 h 212821"/>
              </a:gdLst>
              <a:ahLst/>
              <a:cxnLst>
                <a:cxn ang="0">
                  <a:pos x="connsiteX0" y="connsiteY0"/>
                </a:cxn>
                <a:cxn ang="0">
                  <a:pos x="connsiteX1" y="connsiteY1"/>
                </a:cxn>
                <a:cxn ang="0">
                  <a:pos x="connsiteX2" y="connsiteY2"/>
                </a:cxn>
              </a:cxnLst>
              <a:rect l="l" t="t" r="r" b="b"/>
              <a:pathLst>
                <a:path w="70940" h="212821">
                  <a:moveTo>
                    <a:pt x="40687" y="203850"/>
                  </a:moveTo>
                  <a:cubicBezTo>
                    <a:pt x="47781" y="179021"/>
                    <a:pt x="51328" y="157739"/>
                    <a:pt x="51328" y="129362"/>
                  </a:cubicBezTo>
                  <a:cubicBezTo>
                    <a:pt x="51328" y="93892"/>
                    <a:pt x="44234" y="61969"/>
                    <a:pt x="33593" y="33593"/>
                  </a:cubicBezTo>
                </a:path>
              </a:pathLst>
            </a:custGeom>
            <a:noFill/>
            <a:ln w="28575" cap="sq">
              <a:solidFill>
                <a:schemeClr val="tx1"/>
              </a:solidFill>
              <a:prstDash val="solid"/>
              <a:miter/>
            </a:ln>
          </p:spPr>
          <p:txBody>
            <a:bodyPr rtlCol="0" anchor="ctr"/>
            <a:lstStyle/>
            <a:p>
              <a:endParaRPr lang="en-US" dirty="0"/>
            </a:p>
          </p:txBody>
        </p:sp>
      </p:grpSp>
    </p:spTree>
    <p:extLst>
      <p:ext uri="{BB962C8B-B14F-4D97-AF65-F5344CB8AC3E}">
        <p14:creationId xmlns:p14="http://schemas.microsoft.com/office/powerpoint/2010/main" val="24401516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par>
                          <p:cTn id="19" fill="hold">
                            <p:stCondLst>
                              <p:cond delay="2500"/>
                            </p:stCondLst>
                            <p:childTnLst>
                              <p:par>
                                <p:cTn id="20" presetID="10" presetClass="entr" presetSubtype="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par>
                          <p:cTn id="23" fill="hold">
                            <p:stCondLst>
                              <p:cond delay="3000"/>
                            </p:stCondLst>
                            <p:childTnLst>
                              <p:par>
                                <p:cTn id="24" presetID="10" presetClass="entr" presetSubtype="0"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par>
                          <p:cTn id="27" fill="hold">
                            <p:stCondLst>
                              <p:cond delay="3500"/>
                            </p:stCondLst>
                            <p:childTnLst>
                              <p:par>
                                <p:cTn id="28" presetID="10" presetClass="entr" presetSubtype="0" fill="hold" grpId="0" nodeType="after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childTnLst>
                          </p:cTn>
                        </p:par>
                        <p:par>
                          <p:cTn id="31" fill="hold">
                            <p:stCondLst>
                              <p:cond delay="4000"/>
                            </p:stCondLst>
                            <p:childTnLst>
                              <p:par>
                                <p:cTn id="32" presetID="10" presetClass="entr" presetSubtype="0" fill="hold" nodeType="after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childTnLst>
                          </p:cTn>
                        </p:par>
                        <p:par>
                          <p:cTn id="38" fill="hold">
                            <p:stCondLst>
                              <p:cond delay="4500"/>
                            </p:stCondLst>
                            <p:childTnLst>
                              <p:par>
                                <p:cTn id="39" presetID="10" presetClass="entr" presetSubtype="0" fill="hold"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6" grpId="0" animBg="1"/>
      <p:bldP spid="25" grpId="0" animBg="1"/>
      <p:bldP spid="22" grpId="0" animBg="1"/>
      <p:bldP spid="23" grpId="0" animBg="1"/>
      <p:bldP spid="2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B21938E1-D6EB-4748-A722-B43E906C1AF5}"/>
              </a:ext>
            </a:extLst>
          </p:cNvPr>
          <p:cNvSpPr>
            <a:spLocks noGrp="1"/>
          </p:cNvSpPr>
          <p:nvPr>
            <p:ph type="title"/>
          </p:nvPr>
        </p:nvSpPr>
        <p:spPr>
          <a:xfrm>
            <a:off x="588963" y="457200"/>
            <a:ext cx="11017250" cy="553998"/>
          </a:xfrm>
        </p:spPr>
        <p:txBody>
          <a:bodyPr/>
          <a:lstStyle/>
          <a:p>
            <a:r>
              <a:rPr lang="en-US" dirty="0">
                <a:gradFill>
                  <a:gsLst>
                    <a:gs pos="1250">
                      <a:srgbClr val="1A1A1A"/>
                    </a:gs>
                    <a:gs pos="100000">
                      <a:srgbClr val="1A1A1A"/>
                    </a:gs>
                  </a:gsLst>
                  <a:lin ang="5400000" scaled="0"/>
                </a:gradFill>
              </a:rPr>
              <a:t>GRC – Security Incident Notification</a:t>
            </a:r>
            <a:endParaRPr lang="en-US" dirty="0">
              <a:solidFill>
                <a:srgbClr val="107C10"/>
              </a:solidFill>
            </a:endParaRPr>
          </a:p>
        </p:txBody>
      </p:sp>
      <p:sp>
        <p:nvSpPr>
          <p:cNvPr id="16" name="Text Placeholder 3">
            <a:extLst>
              <a:ext uri="{FF2B5EF4-FFF2-40B4-BE49-F238E27FC236}">
                <a16:creationId xmlns:a16="http://schemas.microsoft.com/office/drawing/2014/main" id="{7CF13FF0-3DC1-4BF3-89C4-5C9CAEDC3B21}"/>
              </a:ext>
            </a:extLst>
          </p:cNvPr>
          <p:cNvSpPr txBox="1">
            <a:spLocks/>
          </p:cNvSpPr>
          <p:nvPr/>
        </p:nvSpPr>
        <p:spPr>
          <a:xfrm>
            <a:off x="588962" y="1688032"/>
            <a:ext cx="4023360" cy="4748189"/>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kumimoji="0" lang="en-US" sz="1400" b="1" i="0" u="none" strike="noStrike" kern="1200" cap="all" spc="0" normalizeH="0" baseline="0" noProof="0" dirty="0">
                <a:ln>
                  <a:noFill/>
                </a:ln>
                <a:gradFill>
                  <a:gsLst>
                    <a:gs pos="1250">
                      <a:schemeClr val="accent3"/>
                    </a:gs>
                    <a:gs pos="100000">
                      <a:schemeClr val="accent3"/>
                    </a:gs>
                  </a:gsLst>
                  <a:lin ang="5400000" scaled="0"/>
                </a:gradFill>
                <a:effectLst/>
                <a:uLnTx/>
                <a:uFillTx/>
                <a:latin typeface="Segoe UI" panose="020B0502040204020203" pitchFamily="34" charset="0"/>
                <a:ea typeface="+mn-ea"/>
                <a:cs typeface="Segoe UI" panose="020B0502040204020203" pitchFamily="34" charset="0"/>
              </a:rPr>
              <a:t>Incident Notification</a:t>
            </a:r>
            <a:endParaRPr kumimoji="0" lang="en-US" sz="1400" b="1" i="0" u="none" strike="noStrike" kern="1200" cap="none" spc="0" normalizeH="0" baseline="0" noProof="0" dirty="0">
              <a:ln>
                <a:noFill/>
              </a:ln>
              <a:gradFill>
                <a:gsLst>
                  <a:gs pos="1250">
                    <a:schemeClr val="accent3"/>
                  </a:gs>
                  <a:gs pos="100000">
                    <a:schemeClr val="accent3"/>
                  </a:gs>
                </a:gsLst>
                <a:lin ang="5400000" scaled="0"/>
              </a:gradFill>
              <a:effectLst/>
              <a:uLnTx/>
              <a:uFillTx/>
              <a:latin typeface="Segoe UI"/>
              <a:ea typeface="+mn-ea"/>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5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5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r>
              <a:rPr kumimoji="0" lang="en-US" sz="1500" i="0" u="none" strike="noStrike" kern="1200" cap="none" spc="0" normalizeH="0" baseline="0" noProof="0" dirty="0">
                <a:ln>
                  <a:noFill/>
                </a:ln>
                <a:gradFill>
                  <a:gsLst>
                    <a:gs pos="1250">
                      <a:srgbClr val="1A1A1A"/>
                    </a:gs>
                    <a:gs pos="100000">
                      <a:srgbClr val="353535"/>
                    </a:gs>
                  </a:gsLst>
                  <a:lin ang="5400000" scaled="0"/>
                </a:gradFill>
                <a:effectLst/>
                <a:uLnTx/>
                <a:uFillTx/>
                <a:latin typeface="Segoe UI" panose="020B0502040204020203" pitchFamily="34" charset="0"/>
                <a:ea typeface="+mn-ea"/>
                <a:cs typeface="Segoe UI" panose="020B0502040204020203" pitchFamily="34" charset="0"/>
              </a:rPr>
              <a:t>Ensure a security contact receives Azure incident notifications from Microsoft (typically </a:t>
            </a:r>
            <a:r>
              <a:rPr kumimoji="0" lang="en-US" sz="1500" b="0" i="0" u="none" strike="noStrike" kern="1200" cap="none" spc="0" normalizeH="0" baseline="0" noProof="0" dirty="0">
                <a:ln>
                  <a:noFill/>
                </a:ln>
                <a:gradFill>
                  <a:gsLst>
                    <a:gs pos="1250">
                      <a:srgbClr val="1A1A1A"/>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a:t>
            </a:r>
            <a:r>
              <a:rPr kumimoji="0" lang="en-US" sz="15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notification that your resource is compromised and/or attacking another customer)</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5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a:t>
            </a:r>
            <a:r>
              <a:rPr kumimoji="0" lang="en-US" sz="15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Enables security operations to rapidly respond to potential security risks and remediate them. </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5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5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r>
              <a:rPr kumimoji="0" lang="en-US" sz="1500" b="0" i="0" u="none" strike="noStrike" kern="1200" cap="none" spc="0" normalizeH="0" baseline="0" noProof="0" dirty="0">
                <a:ln>
                  <a:noFill/>
                </a:ln>
                <a:gradFill>
                  <a:gsLst>
                    <a:gs pos="1250">
                      <a:srgbClr val="1A1A1A"/>
                    </a:gs>
                    <a:gs pos="100000">
                      <a:srgbClr val="353535"/>
                    </a:gs>
                  </a:gsLst>
                  <a:lin ang="5400000" scaled="0"/>
                </a:gradFill>
                <a:effectLst/>
                <a:uLnTx/>
                <a:uFillTx/>
                <a:latin typeface="Segoe UI" panose="020B0502040204020203" pitchFamily="34" charset="0"/>
                <a:ea typeface="+mn-ea"/>
                <a:cs typeface="Segoe UI" panose="020B0502040204020203" pitchFamily="34" charset="0"/>
              </a:rPr>
              <a:t>Ensure administrator contact information in the Azure enrollment portal includes contact information that will notify security operations (directly or rapidly via an internal process)</a:t>
            </a:r>
          </a:p>
          <a:p>
            <a:pPr marL="0" marR="0" lvl="1"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endParaRPr kumimoji="0" lang="en-US" sz="1600" b="0"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p:txBody>
      </p:sp>
      <p:grpSp>
        <p:nvGrpSpPr>
          <p:cNvPr id="18" name="Group 17">
            <a:extLst>
              <a:ext uri="{FF2B5EF4-FFF2-40B4-BE49-F238E27FC236}">
                <a16:creationId xmlns:a16="http://schemas.microsoft.com/office/drawing/2014/main" id="{E2AD2619-A115-42D5-B425-F0BD67E9B5E0}"/>
              </a:ext>
            </a:extLst>
          </p:cNvPr>
          <p:cNvGrpSpPr/>
          <p:nvPr/>
        </p:nvGrpSpPr>
        <p:grpSpPr>
          <a:xfrm>
            <a:off x="2213768" y="1389406"/>
            <a:ext cx="602792" cy="602792"/>
            <a:chOff x="2135900" y="1524193"/>
            <a:chExt cx="602792" cy="602792"/>
          </a:xfrm>
        </p:grpSpPr>
        <p:sp>
          <p:nvSpPr>
            <p:cNvPr id="19" name="Oval 18">
              <a:extLst>
                <a:ext uri="{FF2B5EF4-FFF2-40B4-BE49-F238E27FC236}">
                  <a16:creationId xmlns:a16="http://schemas.microsoft.com/office/drawing/2014/main" id="{0676F5F7-2179-4A3F-8754-65C06DCB20DB}"/>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 name="Group 19">
              <a:extLst>
                <a:ext uri="{FF2B5EF4-FFF2-40B4-BE49-F238E27FC236}">
                  <a16:creationId xmlns:a16="http://schemas.microsoft.com/office/drawing/2014/main" id="{929536E5-DD4D-4AF3-A64A-A5CB90CC3F4D}"/>
                </a:ext>
              </a:extLst>
            </p:cNvPr>
            <p:cNvGrpSpPr/>
            <p:nvPr/>
          </p:nvGrpSpPr>
          <p:grpSpPr>
            <a:xfrm>
              <a:off x="2214565" y="1584488"/>
              <a:ext cx="445462" cy="384019"/>
              <a:chOff x="1031412" y="1905042"/>
              <a:chExt cx="565643" cy="487623"/>
            </a:xfrm>
          </p:grpSpPr>
          <p:sp>
            <p:nvSpPr>
              <p:cNvPr id="21" name="Isosceles Triangle 20">
                <a:extLst>
                  <a:ext uri="{FF2B5EF4-FFF2-40B4-BE49-F238E27FC236}">
                    <a16:creationId xmlns:a16="http://schemas.microsoft.com/office/drawing/2014/main" id="{95989971-CE88-49EF-9F4E-10192D85D713}"/>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2" name="Straight Arrow Connector 21">
                <a:extLst>
                  <a:ext uri="{FF2B5EF4-FFF2-40B4-BE49-F238E27FC236}">
                    <a16:creationId xmlns:a16="http://schemas.microsoft.com/office/drawing/2014/main" id="{EDA4EC48-612C-4746-9C6B-C9E4C94E1BB5}"/>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
        <p:nvSpPr>
          <p:cNvPr id="23" name="Rectangle 22">
            <a:extLst>
              <a:ext uri="{FF2B5EF4-FFF2-40B4-BE49-F238E27FC236}">
                <a16:creationId xmlns:a16="http://schemas.microsoft.com/office/drawing/2014/main" id="{9CD3287A-F5B7-4A2F-ADC1-BC1314126AD4}"/>
              </a:ext>
            </a:extLst>
          </p:cNvPr>
          <p:cNvSpPr/>
          <p:nvPr/>
        </p:nvSpPr>
        <p:spPr>
          <a:xfrm>
            <a:off x="4844830" y="5497780"/>
            <a:ext cx="6096000" cy="523220"/>
          </a:xfrm>
          <a:prstGeom prst="rect">
            <a:avLst/>
          </a:prstGeom>
        </p:spPr>
        <p:txBody>
          <a:bodyPr>
            <a:spAutoFit/>
          </a:bodyPr>
          <a:lstStyle/>
          <a:p>
            <a:pPr marL="0" marR="0" lvl="1"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See online service terms “Security Incident Notification” section for specific contractual commitments</a:t>
            </a:r>
          </a:p>
        </p:txBody>
      </p:sp>
      <mc:AlternateContent xmlns:mc="http://schemas.openxmlformats.org/markup-compatibility/2006" xmlns:pslz="http://schemas.microsoft.com/office/powerpoint/2016/slidezoom">
        <mc:Choice Requires="pslz">
          <p:graphicFrame>
            <p:nvGraphicFramePr>
              <p:cNvPr id="24" name="Slide Zoom 23">
                <a:extLst>
                  <a:ext uri="{FF2B5EF4-FFF2-40B4-BE49-F238E27FC236}">
                    <a16:creationId xmlns:a16="http://schemas.microsoft.com/office/drawing/2014/main" id="{6CCA8B1E-4AAB-400D-AE62-5ADC7F0E6768}"/>
                  </a:ext>
                </a:extLst>
              </p:cNvPr>
              <p:cNvGraphicFramePr>
                <a:graphicFrameLocks noChangeAspect="1"/>
              </p:cNvGraphicFramePr>
              <p:nvPr/>
            </p:nvGraphicFramePr>
            <p:xfrm>
              <a:off x="4844830" y="1688032"/>
              <a:ext cx="6353983" cy="3574116"/>
            </p:xfrm>
            <a:graphic>
              <a:graphicData uri="http://schemas.microsoft.com/office/powerpoint/2016/slidezoom">
                <pslz:sldZm>
                  <pslz:sldZmObj sldId="4579" cId="1593652711">
                    <pslz:zmPr id="{AB75F4CB-3A66-4793-B256-C584FFAB6249}" transitionDur="1000">
                      <p166:blipFill xmlns:p166="http://schemas.microsoft.com/office/powerpoint/2016/6/main">
                        <a:blip r:embed="rId3"/>
                        <a:stretch>
                          <a:fillRect/>
                        </a:stretch>
                      </p166:blipFill>
                      <p166:spPr xmlns:p166="http://schemas.microsoft.com/office/powerpoint/2016/6/main">
                        <a:xfrm>
                          <a:off x="0" y="0"/>
                          <a:ext cx="6353983" cy="3574116"/>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166:spPr>
                    </pslz:zmPr>
                  </pslz:sldZmObj>
                </pslz:sldZm>
              </a:graphicData>
            </a:graphic>
          </p:graphicFrame>
        </mc:Choice>
        <mc:Fallback xmlns="">
          <p:pic>
            <p:nvPicPr>
              <p:cNvPr id="24" name="Slide Zoom 23">
                <a:hlinkClick r:id="rId4" action="ppaction://hlinksldjump"/>
                <a:extLst>
                  <a:ext uri="{FF2B5EF4-FFF2-40B4-BE49-F238E27FC236}">
                    <a16:creationId xmlns:a16="http://schemas.microsoft.com/office/drawing/2014/main" id="{6CCA8B1E-4AAB-400D-AE62-5ADC7F0E6768}"/>
                  </a:ext>
                </a:extLst>
              </p:cNvPr>
              <p:cNvPicPr>
                <a:picLocks noGrp="1" noRot="1" noChangeAspect="1" noMove="1" noResize="1" noEditPoints="1" noAdjustHandles="1" noChangeArrowheads="1" noChangeShapeType="1"/>
              </p:cNvPicPr>
              <p:nvPr/>
            </p:nvPicPr>
            <p:blipFill>
              <a:blip r:embed="rId5"/>
              <a:stretch>
                <a:fillRect/>
              </a:stretch>
            </p:blipFill>
            <p:spPr>
              <a:xfrm>
                <a:off x="4844830" y="1688032"/>
                <a:ext cx="6353983" cy="3574116"/>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pic>
        </mc:Fallback>
      </mc:AlternateContent>
      <p:sp>
        <p:nvSpPr>
          <p:cNvPr id="27" name="TextBox 26">
            <a:extLst>
              <a:ext uri="{FF2B5EF4-FFF2-40B4-BE49-F238E27FC236}">
                <a16:creationId xmlns:a16="http://schemas.microsoft.com/office/drawing/2014/main" id="{D7D71284-AC5B-4272-B51A-E9A535A32040}"/>
              </a:ext>
            </a:extLst>
          </p:cNvPr>
          <p:cNvSpPr txBox="1"/>
          <p:nvPr/>
        </p:nvSpPr>
        <p:spPr>
          <a:xfrm>
            <a:off x="588263" y="1039499"/>
            <a:ext cx="2259401" cy="246221"/>
          </a:xfrm>
          <a:prstGeom prst="rect">
            <a:avLst/>
          </a:prstGeom>
          <a:noFill/>
        </p:spPr>
        <p:txBody>
          <a:bodyPr wrap="none" lIns="0" tIns="0" rIns="0" bIns="0" rtlCol="0">
            <a:spAutoFit/>
          </a:bodyPr>
          <a:lstStyle/>
          <a:p>
            <a:r>
              <a:rPr lang="en-US" sz="1600" b="1" kern="0" cap="all" spc="118" dirty="0">
                <a:ln w="3175">
                  <a:noFill/>
                </a:ln>
                <a:gradFill>
                  <a:gsLst>
                    <a:gs pos="1250">
                      <a:schemeClr val="accent3"/>
                    </a:gs>
                    <a:gs pos="100000">
                      <a:schemeClr val="accent3"/>
                    </a:gs>
                  </a:gsLst>
                  <a:lin ang="5400000" scaled="0"/>
                </a:gradFill>
                <a:latin typeface="Segoe UI"/>
                <a:ea typeface="Segoe UI Black" pitchFamily="34"/>
                <a:cs typeface="Segoe UI" pitchFamily="34" charset="0"/>
              </a:rPr>
              <a:t>Critical Guidance</a:t>
            </a:r>
          </a:p>
        </p:txBody>
      </p:sp>
      <p:grpSp>
        <p:nvGrpSpPr>
          <p:cNvPr id="40" name="Group 39">
            <a:extLst>
              <a:ext uri="{FF2B5EF4-FFF2-40B4-BE49-F238E27FC236}">
                <a16:creationId xmlns:a16="http://schemas.microsoft.com/office/drawing/2014/main" id="{96489B43-495B-43EF-A76E-5F024915C47B}"/>
              </a:ext>
            </a:extLst>
          </p:cNvPr>
          <p:cNvGrpSpPr/>
          <p:nvPr/>
        </p:nvGrpSpPr>
        <p:grpSpPr>
          <a:xfrm>
            <a:off x="8471741" y="359924"/>
            <a:ext cx="3269885" cy="748552"/>
            <a:chOff x="8487220" y="359924"/>
            <a:chExt cx="3269885" cy="748552"/>
          </a:xfrm>
        </p:grpSpPr>
        <p:sp>
          <p:nvSpPr>
            <p:cNvPr id="41" name="TextBox 40">
              <a:extLst>
                <a:ext uri="{FF2B5EF4-FFF2-40B4-BE49-F238E27FC236}">
                  <a16:creationId xmlns:a16="http://schemas.microsoft.com/office/drawing/2014/main" id="{8D1305E5-3CBD-40BF-8342-CD54D5485D5D}"/>
                </a:ext>
              </a:extLst>
            </p:cNvPr>
            <p:cNvSpPr txBox="1"/>
            <p:nvPr/>
          </p:nvSpPr>
          <p:spPr>
            <a:xfrm>
              <a:off x="8896278" y="500914"/>
              <a:ext cx="1807524"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BEST PRACTICE</a:t>
              </a:r>
            </a:p>
          </p:txBody>
        </p:sp>
        <p:sp>
          <p:nvSpPr>
            <p:cNvPr id="42" name="Rectangle 41">
              <a:extLst>
                <a:ext uri="{FF2B5EF4-FFF2-40B4-BE49-F238E27FC236}">
                  <a16:creationId xmlns:a16="http://schemas.microsoft.com/office/drawing/2014/main" id="{43394548-8656-4964-A1CD-5F3383386C9C}"/>
                </a:ext>
              </a:extLst>
            </p:cNvPr>
            <p:cNvSpPr/>
            <p:nvPr/>
          </p:nvSpPr>
          <p:spPr bwMode="auto">
            <a:xfrm>
              <a:off x="8487220" y="359924"/>
              <a:ext cx="3254406" cy="748552"/>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TextBox 42">
              <a:extLst>
                <a:ext uri="{FF2B5EF4-FFF2-40B4-BE49-F238E27FC236}">
                  <a16:creationId xmlns:a16="http://schemas.microsoft.com/office/drawing/2014/main" id="{62F52F92-F580-4686-9015-364126DE9A68}"/>
                </a:ext>
              </a:extLst>
            </p:cNvPr>
            <p:cNvSpPr txBox="1"/>
            <p:nvPr/>
          </p:nvSpPr>
          <p:spPr>
            <a:xfrm>
              <a:off x="10776084" y="500914"/>
              <a:ext cx="981021"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CHOICE</a:t>
              </a:r>
            </a:p>
          </p:txBody>
        </p:sp>
        <p:grpSp>
          <p:nvGrpSpPr>
            <p:cNvPr id="44" name="Group 43">
              <a:extLst>
                <a:ext uri="{FF2B5EF4-FFF2-40B4-BE49-F238E27FC236}">
                  <a16:creationId xmlns:a16="http://schemas.microsoft.com/office/drawing/2014/main" id="{2C3DD5B7-A8DB-4CFA-8406-81B9882305D5}"/>
                </a:ext>
              </a:extLst>
            </p:cNvPr>
            <p:cNvGrpSpPr/>
            <p:nvPr/>
          </p:nvGrpSpPr>
          <p:grpSpPr>
            <a:xfrm>
              <a:off x="8662463" y="571696"/>
              <a:ext cx="374887" cy="323178"/>
              <a:chOff x="1031412" y="1905042"/>
              <a:chExt cx="565643" cy="487623"/>
            </a:xfrm>
          </p:grpSpPr>
          <p:sp>
            <p:nvSpPr>
              <p:cNvPr id="50" name="Isosceles Triangle 49">
                <a:extLst>
                  <a:ext uri="{FF2B5EF4-FFF2-40B4-BE49-F238E27FC236}">
                    <a16:creationId xmlns:a16="http://schemas.microsoft.com/office/drawing/2014/main" id="{C2948AF0-6BF0-43EB-9567-953B3D2E3771}"/>
                  </a:ext>
                </a:extLst>
              </p:cNvPr>
              <p:cNvSpPr/>
              <p:nvPr/>
            </p:nvSpPr>
            <p:spPr bwMode="auto">
              <a:xfrm>
                <a:off x="1031412" y="1905042"/>
                <a:ext cx="565643" cy="487623"/>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51" name="Straight Arrow Connector 50">
                <a:extLst>
                  <a:ext uri="{FF2B5EF4-FFF2-40B4-BE49-F238E27FC236}">
                    <a16:creationId xmlns:a16="http://schemas.microsoft.com/office/drawing/2014/main" id="{6931E195-24A1-45D1-8837-4CADC4BF203D}"/>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9AB58C35-556D-444F-9F74-891924CA8793}"/>
                </a:ext>
              </a:extLst>
            </p:cNvPr>
            <p:cNvGrpSpPr/>
            <p:nvPr/>
          </p:nvGrpSpPr>
          <p:grpSpPr>
            <a:xfrm>
              <a:off x="10566738" y="582445"/>
              <a:ext cx="301680" cy="301680"/>
              <a:chOff x="3525723" y="2983289"/>
              <a:chExt cx="487297" cy="487297"/>
            </a:xfrm>
          </p:grpSpPr>
          <p:sp>
            <p:nvSpPr>
              <p:cNvPr id="46" name="Oval 45">
                <a:extLst>
                  <a:ext uri="{FF2B5EF4-FFF2-40B4-BE49-F238E27FC236}">
                    <a16:creationId xmlns:a16="http://schemas.microsoft.com/office/drawing/2014/main" id="{C0D2890E-B948-404D-B5FB-2A1580C105CD}"/>
                  </a:ext>
                </a:extLst>
              </p:cNvPr>
              <p:cNvSpPr/>
              <p:nvPr/>
            </p:nvSpPr>
            <p:spPr bwMode="auto">
              <a:xfrm>
                <a:off x="3525723" y="2983289"/>
                <a:ext cx="487297" cy="487297"/>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7" name="Group 46">
                <a:extLst>
                  <a:ext uri="{FF2B5EF4-FFF2-40B4-BE49-F238E27FC236}">
                    <a16:creationId xmlns:a16="http://schemas.microsoft.com/office/drawing/2014/main" id="{48714CBD-8EF9-498E-BEB8-6858276F2CE6}"/>
                  </a:ext>
                </a:extLst>
              </p:cNvPr>
              <p:cNvGrpSpPr/>
              <p:nvPr/>
            </p:nvGrpSpPr>
            <p:grpSpPr>
              <a:xfrm>
                <a:off x="3535105" y="3089766"/>
                <a:ext cx="468533" cy="322907"/>
                <a:chOff x="3490013" y="3245958"/>
                <a:chExt cx="468533" cy="322907"/>
              </a:xfrm>
            </p:grpSpPr>
            <p:pic>
              <p:nvPicPr>
                <p:cNvPr id="48" name="Graphic 47" descr="Line Arrow: Counterclockwise curve">
                  <a:extLst>
                    <a:ext uri="{FF2B5EF4-FFF2-40B4-BE49-F238E27FC236}">
                      <a16:creationId xmlns:a16="http://schemas.microsoft.com/office/drawing/2014/main" id="{2DA0D3EA-2623-44E0-A31E-C4F83DFCBB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321398" flipH="1">
                  <a:off x="3637008" y="3247328"/>
                  <a:ext cx="321538" cy="321537"/>
                </a:xfrm>
                <a:prstGeom prst="rect">
                  <a:avLst/>
                </a:prstGeom>
              </p:spPr>
            </p:pic>
            <p:pic>
              <p:nvPicPr>
                <p:cNvPr id="49" name="Graphic 48" descr="Line Arrow: Counterclockwise curve">
                  <a:extLst>
                    <a:ext uri="{FF2B5EF4-FFF2-40B4-BE49-F238E27FC236}">
                      <a16:creationId xmlns:a16="http://schemas.microsoft.com/office/drawing/2014/main" id="{B6677A07-0258-4906-B23D-99D40B903F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0278602">
                  <a:off x="3490013" y="3245958"/>
                  <a:ext cx="321538" cy="321537"/>
                </a:xfrm>
                <a:prstGeom prst="rect">
                  <a:avLst/>
                </a:prstGeom>
              </p:spPr>
            </p:pic>
          </p:grpSp>
        </p:grpSp>
      </p:grpSp>
    </p:spTree>
    <p:extLst>
      <p:ext uri="{BB962C8B-B14F-4D97-AF65-F5344CB8AC3E}">
        <p14:creationId xmlns:p14="http://schemas.microsoft.com/office/powerpoint/2010/main" val="84956014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 name="Title 101"/>
          <p:cNvSpPr>
            <a:spLocks noGrp="1"/>
          </p:cNvSpPr>
          <p:nvPr>
            <p:ph type="title"/>
          </p:nvPr>
        </p:nvSpPr>
        <p:spPr/>
        <p:txBody>
          <a:bodyPr/>
          <a:lstStyle/>
          <a:p>
            <a:r>
              <a:rPr lang="en-US" dirty="0"/>
              <a:t>Azure Security Incident Management</a:t>
            </a:r>
          </a:p>
        </p:txBody>
      </p:sp>
      <p:grpSp>
        <p:nvGrpSpPr>
          <p:cNvPr id="53" name="Group 52"/>
          <p:cNvGrpSpPr/>
          <p:nvPr/>
        </p:nvGrpSpPr>
        <p:grpSpPr>
          <a:xfrm>
            <a:off x="910655" y="1414634"/>
            <a:ext cx="10656977" cy="4644127"/>
            <a:chOff x="1807279" y="1588411"/>
            <a:chExt cx="9688664" cy="4222153"/>
          </a:xfrm>
        </p:grpSpPr>
        <p:grpSp>
          <p:nvGrpSpPr>
            <p:cNvPr id="54" name="Group 53"/>
            <p:cNvGrpSpPr/>
            <p:nvPr/>
          </p:nvGrpSpPr>
          <p:grpSpPr>
            <a:xfrm>
              <a:off x="2818889" y="1846608"/>
              <a:ext cx="7433045" cy="3728802"/>
              <a:chOff x="2414911" y="1888037"/>
              <a:chExt cx="8240233" cy="3923416"/>
            </a:xfrm>
          </p:grpSpPr>
          <p:grpSp>
            <p:nvGrpSpPr>
              <p:cNvPr id="95" name="Group 94"/>
              <p:cNvGrpSpPr/>
              <p:nvPr/>
            </p:nvGrpSpPr>
            <p:grpSpPr>
              <a:xfrm>
                <a:off x="6454106" y="1888037"/>
                <a:ext cx="4201038" cy="3834075"/>
                <a:chOff x="5942430" y="1935121"/>
                <a:chExt cx="4201038" cy="3834075"/>
              </a:xfrm>
            </p:grpSpPr>
            <p:sp>
              <p:nvSpPr>
                <p:cNvPr id="98" name="Block Arc 97"/>
                <p:cNvSpPr/>
                <p:nvPr/>
              </p:nvSpPr>
              <p:spPr>
                <a:xfrm rot="10800000">
                  <a:off x="5942430" y="1935121"/>
                  <a:ext cx="4201038" cy="3834075"/>
                </a:xfrm>
                <a:prstGeom prst="blockArc">
                  <a:avLst>
                    <a:gd name="adj1" fmla="val 10800000"/>
                    <a:gd name="adj2" fmla="val 20197306"/>
                    <a:gd name="adj3" fmla="val 4420"/>
                  </a:avLst>
                </a:prstGeom>
                <a:solidFill>
                  <a:sysClr val="window" lastClr="FFFFFF">
                    <a:lumMod val="75000"/>
                  </a:sysClr>
                </a:solidFill>
                <a:ln w="12700" cap="flat" cmpd="sng" algn="ctr">
                  <a:noFill/>
                  <a:prstDash val="solid"/>
                  <a:miter lim="800000"/>
                </a:ln>
                <a:effectLst/>
              </p:spPr>
              <p:txBody>
                <a:bodyPr rtlCol="0" anchor="ctr"/>
                <a:lstStyle/>
                <a:p>
                  <a:pPr algn="ctr" defTabSz="914225">
                    <a:defRPr/>
                  </a:pPr>
                  <a:endParaRPr lang="en-US" sz="2000" kern="0" dirty="0">
                    <a:solidFill>
                      <a:prstClr val="black"/>
                    </a:solidFill>
                  </a:endParaRPr>
                </a:p>
              </p:txBody>
            </p:sp>
            <p:sp>
              <p:nvSpPr>
                <p:cNvPr id="99" name="Isosceles Triangle 98"/>
                <p:cNvSpPr/>
                <p:nvPr/>
              </p:nvSpPr>
              <p:spPr>
                <a:xfrm rot="9281936">
                  <a:off x="6105343" y="4617220"/>
                  <a:ext cx="257430" cy="74821"/>
                </a:xfrm>
                <a:prstGeom prst="triangle">
                  <a:avLst/>
                </a:prstGeom>
                <a:solidFill>
                  <a:sysClr val="window" lastClr="FFFFFF"/>
                </a:solidFill>
                <a:ln w="12700" cap="flat" cmpd="sng" algn="ctr">
                  <a:noFill/>
                  <a:prstDash val="solid"/>
                  <a:miter lim="800000"/>
                </a:ln>
                <a:effectLst/>
              </p:spPr>
              <p:txBody>
                <a:bodyPr rtlCol="0" anchor="ctr"/>
                <a:lstStyle/>
                <a:p>
                  <a:pPr algn="ctr" defTabSz="914225">
                    <a:defRPr/>
                  </a:pPr>
                  <a:endParaRPr lang="en-US" sz="2000" kern="0" dirty="0">
                    <a:solidFill>
                      <a:prstClr val="white"/>
                    </a:solidFill>
                  </a:endParaRPr>
                </a:p>
              </p:txBody>
            </p:sp>
          </p:grpSp>
          <p:sp>
            <p:nvSpPr>
              <p:cNvPr id="96" name="Block Arc 95"/>
              <p:cNvSpPr/>
              <p:nvPr/>
            </p:nvSpPr>
            <p:spPr>
              <a:xfrm>
                <a:off x="2414911" y="1977378"/>
                <a:ext cx="4201038" cy="3834075"/>
              </a:xfrm>
              <a:prstGeom prst="blockArc">
                <a:avLst>
                  <a:gd name="adj1" fmla="val 10800000"/>
                  <a:gd name="adj2" fmla="val 21534005"/>
                  <a:gd name="adj3" fmla="val 4170"/>
                </a:avLst>
              </a:prstGeom>
              <a:solidFill>
                <a:sysClr val="window" lastClr="FFFFFF">
                  <a:lumMod val="75000"/>
                </a:sysClr>
              </a:solidFill>
              <a:ln w="12700" cap="flat" cmpd="sng" algn="ctr">
                <a:noFill/>
                <a:prstDash val="solid"/>
                <a:miter lim="800000"/>
              </a:ln>
              <a:effectLst/>
            </p:spPr>
            <p:txBody>
              <a:bodyPr rtlCol="0" anchor="ctr"/>
              <a:lstStyle/>
              <a:p>
                <a:pPr algn="ctr" defTabSz="914225">
                  <a:defRPr/>
                </a:pPr>
                <a:endParaRPr lang="en-US" sz="2000" kern="0" dirty="0">
                  <a:solidFill>
                    <a:prstClr val="black"/>
                  </a:solidFill>
                </a:endParaRPr>
              </a:p>
            </p:txBody>
          </p:sp>
          <p:sp>
            <p:nvSpPr>
              <p:cNvPr id="97" name="Circular Arrow 96"/>
              <p:cNvSpPr/>
              <p:nvPr/>
            </p:nvSpPr>
            <p:spPr>
              <a:xfrm rot="8497711" flipV="1">
                <a:off x="6437570" y="3348875"/>
                <a:ext cx="1281001" cy="1600050"/>
              </a:xfrm>
              <a:prstGeom prst="circularArrow">
                <a:avLst>
                  <a:gd name="adj1" fmla="val 12500"/>
                  <a:gd name="adj2" fmla="val 1142319"/>
                  <a:gd name="adj3" fmla="val 20457681"/>
                  <a:gd name="adj4" fmla="val 16461079"/>
                  <a:gd name="adj5" fmla="val 12500"/>
                </a:avLst>
              </a:prstGeom>
              <a:solidFill>
                <a:sysClr val="window" lastClr="FFFFFF">
                  <a:lumMod val="75000"/>
                </a:sysClr>
              </a:solidFill>
              <a:ln w="12700" cap="flat" cmpd="sng" algn="ctr">
                <a:noFill/>
                <a:prstDash val="solid"/>
                <a:miter lim="800000"/>
              </a:ln>
              <a:effectLst/>
            </p:spPr>
            <p:txBody>
              <a:bodyPr rtlCol="0" anchor="ctr"/>
              <a:lstStyle/>
              <a:p>
                <a:pPr algn="ctr" defTabSz="914225">
                  <a:defRPr/>
                </a:pPr>
                <a:endParaRPr lang="en-US" sz="2000" kern="0" dirty="0">
                  <a:solidFill>
                    <a:prstClr val="black"/>
                  </a:solidFill>
                </a:endParaRPr>
              </a:p>
            </p:txBody>
          </p:sp>
        </p:grpSp>
        <p:sp>
          <p:nvSpPr>
            <p:cNvPr id="55" name="arrow cycle"/>
            <p:cNvSpPr>
              <a:spLocks noChangeAspect="1" noEditPoints="1"/>
            </p:cNvSpPr>
            <p:nvPr/>
          </p:nvSpPr>
          <p:spPr bwMode="auto">
            <a:xfrm rot="9720000">
              <a:off x="3801591" y="2579848"/>
              <a:ext cx="1678460" cy="1489810"/>
            </a:xfrm>
            <a:custGeom>
              <a:avLst/>
              <a:gdLst>
                <a:gd name="T0" fmla="*/ 238 w 529"/>
                <a:gd name="T1" fmla="*/ 1 h 469"/>
                <a:gd name="T2" fmla="*/ 185 w 529"/>
                <a:gd name="T3" fmla="*/ 100 h 469"/>
                <a:gd name="T4" fmla="*/ 165 w 529"/>
                <a:gd name="T5" fmla="*/ 63 h 469"/>
                <a:gd name="T6" fmla="*/ 158 w 529"/>
                <a:gd name="T7" fmla="*/ 67 h 469"/>
                <a:gd name="T8" fmla="*/ 70 w 529"/>
                <a:gd name="T9" fmla="*/ 164 h 469"/>
                <a:gd name="T10" fmla="*/ 69 w 529"/>
                <a:gd name="T11" fmla="*/ 165 h 469"/>
                <a:gd name="T12" fmla="*/ 55 w 529"/>
                <a:gd name="T13" fmla="*/ 256 h 469"/>
                <a:gd name="T14" fmla="*/ 55 w 529"/>
                <a:gd name="T15" fmla="*/ 256 h 469"/>
                <a:gd name="T16" fmla="*/ 55 w 529"/>
                <a:gd name="T17" fmla="*/ 257 h 469"/>
                <a:gd name="T18" fmla="*/ 58 w 529"/>
                <a:gd name="T19" fmla="*/ 273 h 469"/>
                <a:gd name="T20" fmla="*/ 58 w 529"/>
                <a:gd name="T21" fmla="*/ 274 h 469"/>
                <a:gd name="T22" fmla="*/ 58 w 529"/>
                <a:gd name="T23" fmla="*/ 277 h 469"/>
                <a:gd name="T24" fmla="*/ 61 w 529"/>
                <a:gd name="T25" fmla="*/ 290 h 469"/>
                <a:gd name="T26" fmla="*/ 62 w 529"/>
                <a:gd name="T27" fmla="*/ 292 h 469"/>
                <a:gd name="T28" fmla="*/ 63 w 529"/>
                <a:gd name="T29" fmla="*/ 296 h 469"/>
                <a:gd name="T30" fmla="*/ 68 w 529"/>
                <a:gd name="T31" fmla="*/ 309 h 469"/>
                <a:gd name="T32" fmla="*/ 68 w 529"/>
                <a:gd name="T33" fmla="*/ 310 h 469"/>
                <a:gd name="T34" fmla="*/ 70 w 529"/>
                <a:gd name="T35" fmla="*/ 314 h 469"/>
                <a:gd name="T36" fmla="*/ 75 w 529"/>
                <a:gd name="T37" fmla="*/ 325 h 469"/>
                <a:gd name="T38" fmla="*/ 77 w 529"/>
                <a:gd name="T39" fmla="*/ 329 h 469"/>
                <a:gd name="T40" fmla="*/ 158 w 529"/>
                <a:gd name="T41" fmla="*/ 417 h 469"/>
                <a:gd name="T42" fmla="*/ 261 w 529"/>
                <a:gd name="T43" fmla="*/ 444 h 469"/>
                <a:gd name="T44" fmla="*/ 274 w 529"/>
                <a:gd name="T45" fmla="*/ 444 h 469"/>
                <a:gd name="T46" fmla="*/ 260 w 529"/>
                <a:gd name="T47" fmla="*/ 469 h 469"/>
                <a:gd name="T48" fmla="*/ 149 w 529"/>
                <a:gd name="T49" fmla="*/ 438 h 469"/>
                <a:gd name="T50" fmla="*/ 144 w 529"/>
                <a:gd name="T51" fmla="*/ 436 h 469"/>
                <a:gd name="T52" fmla="*/ 53 w 529"/>
                <a:gd name="T53" fmla="*/ 132 h 469"/>
                <a:gd name="T54" fmla="*/ 238 w 529"/>
                <a:gd name="T55" fmla="*/ 1 h 469"/>
                <a:gd name="T56" fmla="*/ 476 w 529"/>
                <a:gd name="T57" fmla="*/ 337 h 469"/>
                <a:gd name="T58" fmla="*/ 386 w 529"/>
                <a:gd name="T59" fmla="*/ 33 h 469"/>
                <a:gd name="T60" fmla="*/ 381 w 529"/>
                <a:gd name="T61" fmla="*/ 30 h 469"/>
                <a:gd name="T62" fmla="*/ 270 w 529"/>
                <a:gd name="T63" fmla="*/ 0 h 469"/>
                <a:gd name="T64" fmla="*/ 256 w 529"/>
                <a:gd name="T65" fmla="*/ 25 h 469"/>
                <a:gd name="T66" fmla="*/ 268 w 529"/>
                <a:gd name="T67" fmla="*/ 25 h 469"/>
                <a:gd name="T68" fmla="*/ 371 w 529"/>
                <a:gd name="T69" fmla="*/ 52 h 469"/>
                <a:gd name="T70" fmla="*/ 453 w 529"/>
                <a:gd name="T71" fmla="*/ 139 h 469"/>
                <a:gd name="T72" fmla="*/ 455 w 529"/>
                <a:gd name="T73" fmla="*/ 144 h 469"/>
                <a:gd name="T74" fmla="*/ 460 w 529"/>
                <a:gd name="T75" fmla="*/ 154 h 469"/>
                <a:gd name="T76" fmla="*/ 462 w 529"/>
                <a:gd name="T77" fmla="*/ 159 h 469"/>
                <a:gd name="T78" fmla="*/ 462 w 529"/>
                <a:gd name="T79" fmla="*/ 159 h 469"/>
                <a:gd name="T80" fmla="*/ 466 w 529"/>
                <a:gd name="T81" fmla="*/ 172 h 469"/>
                <a:gd name="T82" fmla="*/ 468 w 529"/>
                <a:gd name="T83" fmla="*/ 176 h 469"/>
                <a:gd name="T84" fmla="*/ 468 w 529"/>
                <a:gd name="T85" fmla="*/ 178 h 469"/>
                <a:gd name="T86" fmla="*/ 471 w 529"/>
                <a:gd name="T87" fmla="*/ 192 h 469"/>
                <a:gd name="T88" fmla="*/ 472 w 529"/>
                <a:gd name="T89" fmla="*/ 195 h 469"/>
                <a:gd name="T90" fmla="*/ 472 w 529"/>
                <a:gd name="T91" fmla="*/ 196 h 469"/>
                <a:gd name="T92" fmla="*/ 474 w 529"/>
                <a:gd name="T93" fmla="*/ 211 h 469"/>
                <a:gd name="T94" fmla="*/ 474 w 529"/>
                <a:gd name="T95" fmla="*/ 212 h 469"/>
                <a:gd name="T96" fmla="*/ 474 w 529"/>
                <a:gd name="T97" fmla="*/ 213 h 469"/>
                <a:gd name="T98" fmla="*/ 460 w 529"/>
                <a:gd name="T99" fmla="*/ 304 h 469"/>
                <a:gd name="T100" fmla="*/ 460 w 529"/>
                <a:gd name="T101" fmla="*/ 304 h 469"/>
                <a:gd name="T102" fmla="*/ 372 w 529"/>
                <a:gd name="T103" fmla="*/ 402 h 469"/>
                <a:gd name="T104" fmla="*/ 365 w 529"/>
                <a:gd name="T105" fmla="*/ 405 h 469"/>
                <a:gd name="T106" fmla="*/ 345 w 529"/>
                <a:gd name="T107" fmla="*/ 368 h 469"/>
                <a:gd name="T108" fmla="*/ 291 w 529"/>
                <a:gd name="T109" fmla="*/ 468 h 469"/>
                <a:gd name="T110" fmla="*/ 476 w 529"/>
                <a:gd name="T111" fmla="*/ 33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9" h="469">
                  <a:moveTo>
                    <a:pt x="238" y="1"/>
                  </a:moveTo>
                  <a:cubicBezTo>
                    <a:pt x="185" y="100"/>
                    <a:pt x="185" y="100"/>
                    <a:pt x="185" y="100"/>
                  </a:cubicBezTo>
                  <a:cubicBezTo>
                    <a:pt x="165" y="63"/>
                    <a:pt x="165" y="63"/>
                    <a:pt x="165" y="63"/>
                  </a:cubicBezTo>
                  <a:cubicBezTo>
                    <a:pt x="158" y="67"/>
                    <a:pt x="158" y="67"/>
                    <a:pt x="158" y="67"/>
                  </a:cubicBezTo>
                  <a:cubicBezTo>
                    <a:pt x="118" y="88"/>
                    <a:pt x="87" y="122"/>
                    <a:pt x="70" y="164"/>
                  </a:cubicBezTo>
                  <a:cubicBezTo>
                    <a:pt x="69" y="165"/>
                    <a:pt x="69" y="165"/>
                    <a:pt x="69" y="165"/>
                  </a:cubicBezTo>
                  <a:cubicBezTo>
                    <a:pt x="58" y="193"/>
                    <a:pt x="53" y="225"/>
                    <a:pt x="55" y="256"/>
                  </a:cubicBezTo>
                  <a:cubicBezTo>
                    <a:pt x="55" y="256"/>
                    <a:pt x="55" y="256"/>
                    <a:pt x="55" y="256"/>
                  </a:cubicBezTo>
                  <a:cubicBezTo>
                    <a:pt x="55" y="256"/>
                    <a:pt x="55" y="257"/>
                    <a:pt x="55" y="257"/>
                  </a:cubicBezTo>
                  <a:cubicBezTo>
                    <a:pt x="56" y="262"/>
                    <a:pt x="57" y="267"/>
                    <a:pt x="58" y="273"/>
                  </a:cubicBezTo>
                  <a:cubicBezTo>
                    <a:pt x="58" y="274"/>
                    <a:pt x="58" y="274"/>
                    <a:pt x="58" y="274"/>
                  </a:cubicBezTo>
                  <a:cubicBezTo>
                    <a:pt x="58" y="275"/>
                    <a:pt x="58" y="276"/>
                    <a:pt x="58" y="277"/>
                  </a:cubicBezTo>
                  <a:cubicBezTo>
                    <a:pt x="59" y="281"/>
                    <a:pt x="60" y="285"/>
                    <a:pt x="61" y="290"/>
                  </a:cubicBezTo>
                  <a:cubicBezTo>
                    <a:pt x="62" y="292"/>
                    <a:pt x="62" y="292"/>
                    <a:pt x="62" y="292"/>
                  </a:cubicBezTo>
                  <a:cubicBezTo>
                    <a:pt x="62" y="293"/>
                    <a:pt x="63" y="295"/>
                    <a:pt x="63" y="296"/>
                  </a:cubicBezTo>
                  <a:cubicBezTo>
                    <a:pt x="64" y="300"/>
                    <a:pt x="66" y="304"/>
                    <a:pt x="68" y="309"/>
                  </a:cubicBezTo>
                  <a:cubicBezTo>
                    <a:pt x="68" y="310"/>
                    <a:pt x="68" y="310"/>
                    <a:pt x="68" y="310"/>
                  </a:cubicBezTo>
                  <a:cubicBezTo>
                    <a:pt x="68" y="311"/>
                    <a:pt x="69" y="313"/>
                    <a:pt x="70" y="314"/>
                  </a:cubicBezTo>
                  <a:cubicBezTo>
                    <a:pt x="71" y="318"/>
                    <a:pt x="73" y="321"/>
                    <a:pt x="75" y="325"/>
                  </a:cubicBezTo>
                  <a:cubicBezTo>
                    <a:pt x="75" y="326"/>
                    <a:pt x="76" y="328"/>
                    <a:pt x="77" y="329"/>
                  </a:cubicBezTo>
                  <a:cubicBezTo>
                    <a:pt x="95" y="368"/>
                    <a:pt x="124" y="399"/>
                    <a:pt x="158" y="417"/>
                  </a:cubicBezTo>
                  <a:cubicBezTo>
                    <a:pt x="163" y="420"/>
                    <a:pt x="200" y="444"/>
                    <a:pt x="261" y="444"/>
                  </a:cubicBezTo>
                  <a:cubicBezTo>
                    <a:pt x="266" y="444"/>
                    <a:pt x="270" y="444"/>
                    <a:pt x="274" y="444"/>
                  </a:cubicBezTo>
                  <a:cubicBezTo>
                    <a:pt x="260" y="469"/>
                    <a:pt x="260" y="469"/>
                    <a:pt x="260" y="469"/>
                  </a:cubicBezTo>
                  <a:cubicBezTo>
                    <a:pt x="221" y="468"/>
                    <a:pt x="182" y="457"/>
                    <a:pt x="149" y="438"/>
                  </a:cubicBezTo>
                  <a:cubicBezTo>
                    <a:pt x="144" y="436"/>
                    <a:pt x="144" y="436"/>
                    <a:pt x="144" y="436"/>
                  </a:cubicBezTo>
                  <a:cubicBezTo>
                    <a:pt x="40" y="374"/>
                    <a:pt x="0" y="241"/>
                    <a:pt x="53" y="132"/>
                  </a:cubicBezTo>
                  <a:cubicBezTo>
                    <a:pt x="88" y="59"/>
                    <a:pt x="159" y="10"/>
                    <a:pt x="238" y="1"/>
                  </a:cubicBezTo>
                  <a:close/>
                  <a:moveTo>
                    <a:pt x="476" y="337"/>
                  </a:moveTo>
                  <a:cubicBezTo>
                    <a:pt x="529" y="227"/>
                    <a:pt x="490" y="95"/>
                    <a:pt x="386" y="33"/>
                  </a:cubicBezTo>
                  <a:cubicBezTo>
                    <a:pt x="381" y="30"/>
                    <a:pt x="381" y="30"/>
                    <a:pt x="381" y="30"/>
                  </a:cubicBezTo>
                  <a:cubicBezTo>
                    <a:pt x="347" y="11"/>
                    <a:pt x="309" y="1"/>
                    <a:pt x="270" y="0"/>
                  </a:cubicBezTo>
                  <a:cubicBezTo>
                    <a:pt x="256" y="25"/>
                    <a:pt x="256" y="25"/>
                    <a:pt x="256" y="25"/>
                  </a:cubicBezTo>
                  <a:cubicBezTo>
                    <a:pt x="259" y="25"/>
                    <a:pt x="263" y="25"/>
                    <a:pt x="268" y="25"/>
                  </a:cubicBezTo>
                  <a:cubicBezTo>
                    <a:pt x="329" y="25"/>
                    <a:pt x="366" y="48"/>
                    <a:pt x="371" y="52"/>
                  </a:cubicBezTo>
                  <a:cubicBezTo>
                    <a:pt x="405" y="69"/>
                    <a:pt x="434" y="100"/>
                    <a:pt x="453" y="139"/>
                  </a:cubicBezTo>
                  <a:cubicBezTo>
                    <a:pt x="454" y="141"/>
                    <a:pt x="454" y="142"/>
                    <a:pt x="455" y="144"/>
                  </a:cubicBezTo>
                  <a:cubicBezTo>
                    <a:pt x="457" y="147"/>
                    <a:pt x="458" y="151"/>
                    <a:pt x="460" y="154"/>
                  </a:cubicBezTo>
                  <a:cubicBezTo>
                    <a:pt x="461" y="156"/>
                    <a:pt x="461" y="157"/>
                    <a:pt x="462" y="159"/>
                  </a:cubicBezTo>
                  <a:cubicBezTo>
                    <a:pt x="462" y="159"/>
                    <a:pt x="462" y="159"/>
                    <a:pt x="462" y="159"/>
                  </a:cubicBezTo>
                  <a:cubicBezTo>
                    <a:pt x="464" y="165"/>
                    <a:pt x="465" y="169"/>
                    <a:pt x="466" y="172"/>
                  </a:cubicBezTo>
                  <a:cubicBezTo>
                    <a:pt x="467" y="174"/>
                    <a:pt x="467" y="175"/>
                    <a:pt x="468" y="176"/>
                  </a:cubicBezTo>
                  <a:cubicBezTo>
                    <a:pt x="468" y="178"/>
                    <a:pt x="468" y="178"/>
                    <a:pt x="468" y="178"/>
                  </a:cubicBezTo>
                  <a:cubicBezTo>
                    <a:pt x="470" y="184"/>
                    <a:pt x="471" y="188"/>
                    <a:pt x="471" y="192"/>
                  </a:cubicBezTo>
                  <a:cubicBezTo>
                    <a:pt x="471" y="193"/>
                    <a:pt x="472" y="194"/>
                    <a:pt x="472" y="195"/>
                  </a:cubicBezTo>
                  <a:cubicBezTo>
                    <a:pt x="472" y="196"/>
                    <a:pt x="472" y="196"/>
                    <a:pt x="472" y="196"/>
                  </a:cubicBezTo>
                  <a:cubicBezTo>
                    <a:pt x="473" y="202"/>
                    <a:pt x="474" y="207"/>
                    <a:pt x="474" y="211"/>
                  </a:cubicBezTo>
                  <a:cubicBezTo>
                    <a:pt x="474" y="212"/>
                    <a:pt x="474" y="212"/>
                    <a:pt x="474" y="212"/>
                  </a:cubicBezTo>
                  <a:cubicBezTo>
                    <a:pt x="474" y="213"/>
                    <a:pt x="474" y="213"/>
                    <a:pt x="474" y="213"/>
                  </a:cubicBezTo>
                  <a:cubicBezTo>
                    <a:pt x="477" y="244"/>
                    <a:pt x="472" y="275"/>
                    <a:pt x="460" y="304"/>
                  </a:cubicBezTo>
                  <a:cubicBezTo>
                    <a:pt x="460" y="304"/>
                    <a:pt x="460" y="304"/>
                    <a:pt x="460" y="304"/>
                  </a:cubicBezTo>
                  <a:cubicBezTo>
                    <a:pt x="443" y="346"/>
                    <a:pt x="411" y="381"/>
                    <a:pt x="372" y="402"/>
                  </a:cubicBezTo>
                  <a:cubicBezTo>
                    <a:pt x="365" y="405"/>
                    <a:pt x="365" y="405"/>
                    <a:pt x="365" y="405"/>
                  </a:cubicBezTo>
                  <a:cubicBezTo>
                    <a:pt x="345" y="368"/>
                    <a:pt x="345" y="368"/>
                    <a:pt x="345" y="368"/>
                  </a:cubicBezTo>
                  <a:cubicBezTo>
                    <a:pt x="291" y="468"/>
                    <a:pt x="291" y="468"/>
                    <a:pt x="291" y="468"/>
                  </a:cubicBezTo>
                  <a:cubicBezTo>
                    <a:pt x="371" y="459"/>
                    <a:pt x="441" y="409"/>
                    <a:pt x="476" y="337"/>
                  </a:cubicBezTo>
                  <a:close/>
                </a:path>
              </a:pathLst>
            </a:custGeom>
            <a:solidFill>
              <a:srgbClr val="C00000"/>
            </a:solidFill>
            <a:ln>
              <a:noFill/>
            </a:ln>
          </p:spPr>
          <p:txBody>
            <a:bodyPr vert="horz" wrap="square" lIns="91427" tIns="45713" rIns="91427" bIns="45713" numCol="1" anchor="t" anchorCtr="0" compatLnSpc="1">
              <a:prstTxWarp prst="textNoShape">
                <a:avLst/>
              </a:prstTxWarp>
            </a:bodyPr>
            <a:lstStyle/>
            <a:p>
              <a:pPr defTabSz="792724">
                <a:defRPr/>
              </a:pPr>
              <a:endParaRPr lang="en-US" sz="2000" kern="0" dirty="0">
                <a:solidFill>
                  <a:srgbClr val="505050"/>
                </a:solidFill>
              </a:endParaRPr>
            </a:p>
          </p:txBody>
        </p:sp>
        <p:sp>
          <p:nvSpPr>
            <p:cNvPr id="56" name="TextBox 55"/>
            <p:cNvSpPr txBox="1"/>
            <p:nvPr/>
          </p:nvSpPr>
          <p:spPr>
            <a:xfrm>
              <a:off x="1968832" y="2346781"/>
              <a:ext cx="984086" cy="352562"/>
            </a:xfrm>
            <a:prstGeom prst="rect">
              <a:avLst/>
            </a:prstGeom>
            <a:noFill/>
          </p:spPr>
          <p:txBody>
            <a:bodyPr wrap="square" lIns="45713" tIns="0" rIns="45713" bIns="0" rtlCol="0" anchor="ctr" anchorCtr="0">
              <a:spAutoFit/>
            </a:bodyPr>
            <a:lstStyle>
              <a:defPPr>
                <a:defRPr lang="en-US"/>
              </a:defPPr>
              <a:lvl1pPr algn="ctr" defTabSz="731513">
                <a:defRPr sz="2000">
                  <a:solidFill>
                    <a:schemeClr val="tx1">
                      <a:lumMod val="95000"/>
                      <a:lumOff val="5000"/>
                      <a:alpha val="99000"/>
                    </a:schemeClr>
                  </a:solidFill>
                  <a:ea typeface="Segoe UI" pitchFamily="34" charset="0"/>
                  <a:cs typeface="Segoe UI" pitchFamily="34" charset="0"/>
                </a:defRPr>
              </a:lvl1pPr>
            </a:lstStyle>
            <a:p>
              <a:pPr algn="r" defTabSz="528351">
                <a:lnSpc>
                  <a:spcPct val="90000"/>
                </a:lnSpc>
                <a:defRPr/>
              </a:pPr>
              <a:r>
                <a:rPr lang="en-US" sz="1400" b="1" kern="0" dirty="0">
                  <a:solidFill>
                    <a:srgbClr val="44546A"/>
                  </a:solidFill>
                </a:rPr>
                <a:t>Event Detected</a:t>
              </a:r>
            </a:p>
          </p:txBody>
        </p:sp>
        <p:sp>
          <p:nvSpPr>
            <p:cNvPr id="57" name="TextBox 56"/>
            <p:cNvSpPr txBox="1"/>
            <p:nvPr/>
          </p:nvSpPr>
          <p:spPr>
            <a:xfrm>
              <a:off x="6146292" y="2014045"/>
              <a:ext cx="1152223" cy="528844"/>
            </a:xfrm>
            <a:prstGeom prst="rect">
              <a:avLst/>
            </a:prstGeom>
            <a:noFill/>
          </p:spPr>
          <p:txBody>
            <a:bodyPr wrap="square" lIns="45713" tIns="0" rIns="45713" bIns="0" rtlCol="0" anchor="ctr" anchorCtr="0">
              <a:spAutoFit/>
            </a:bodyPr>
            <a:lstStyle/>
            <a:p>
              <a:pPr defTabSz="528351">
                <a:lnSpc>
                  <a:spcPct val="90000"/>
                </a:lnSpc>
                <a:defRPr/>
              </a:pPr>
              <a:r>
                <a:rPr lang="en-US" sz="1400" b="1" kern="0" dirty="0">
                  <a:solidFill>
                    <a:srgbClr val="44546A"/>
                  </a:solidFill>
                  <a:ea typeface="Segoe UI" pitchFamily="34" charset="0"/>
                  <a:cs typeface="Segoe UI" panose="020B0502040204020203" pitchFamily="34" charset="0"/>
                </a:rPr>
                <a:t>Security Team</a:t>
              </a:r>
            </a:p>
            <a:p>
              <a:pPr defTabSz="528351">
                <a:lnSpc>
                  <a:spcPct val="90000"/>
                </a:lnSpc>
                <a:defRPr/>
              </a:pPr>
              <a:r>
                <a:rPr lang="en-US" sz="1400" b="1" kern="0" dirty="0">
                  <a:solidFill>
                    <a:srgbClr val="44546A"/>
                  </a:solidFill>
                  <a:ea typeface="Segoe UI" pitchFamily="34" charset="0"/>
                  <a:cs typeface="Segoe UI" panose="020B0502040204020203" pitchFamily="34" charset="0"/>
                </a:rPr>
                <a:t>Engaged</a:t>
              </a:r>
            </a:p>
          </p:txBody>
        </p:sp>
        <p:sp>
          <p:nvSpPr>
            <p:cNvPr id="58" name="TextBox 57"/>
            <p:cNvSpPr txBox="1"/>
            <p:nvPr/>
          </p:nvSpPr>
          <p:spPr>
            <a:xfrm>
              <a:off x="6849294" y="3325722"/>
              <a:ext cx="938918" cy="528844"/>
            </a:xfrm>
            <a:prstGeom prst="rect">
              <a:avLst/>
            </a:prstGeom>
            <a:noFill/>
            <a:ln>
              <a:noFill/>
              <a:headEnd type="none" w="med" len="med"/>
              <a:tailEnd type="none" w="med" len="med"/>
            </a:ln>
          </p:spPr>
          <p:txBody>
            <a:bodyPr wrap="square" lIns="45713" tIns="0" rIns="45713" bIns="0" rtlCol="0" anchor="ctr" anchorCtr="0">
              <a:spAutoFit/>
            </a:bodyPr>
            <a:lstStyle>
              <a:defPPr>
                <a:defRPr lang="en-US"/>
              </a:defPPr>
              <a:lvl1pPr algn="ctr" defTabSz="731513">
                <a:defRPr sz="2000">
                  <a:solidFill>
                    <a:schemeClr val="tx1">
                      <a:lumMod val="95000"/>
                      <a:lumOff val="5000"/>
                      <a:alpha val="99000"/>
                    </a:schemeClr>
                  </a:solidFill>
                  <a:ea typeface="Segoe UI" pitchFamily="34" charset="0"/>
                  <a:cs typeface="Segoe UI" pitchFamily="34" charset="0"/>
                </a:defRPr>
              </a:lvl1pPr>
            </a:lstStyle>
            <a:p>
              <a:pPr algn="l" defTabSz="528351">
                <a:lnSpc>
                  <a:spcPct val="90000"/>
                </a:lnSpc>
                <a:defRPr/>
              </a:pPr>
              <a:r>
                <a:rPr lang="en-US" sz="1400" b="1" kern="0" dirty="0">
                  <a:solidFill>
                    <a:srgbClr val="44546A"/>
                  </a:solidFill>
                </a:rPr>
                <a:t>Security Event Confirmed</a:t>
              </a:r>
            </a:p>
          </p:txBody>
        </p:sp>
        <p:sp>
          <p:nvSpPr>
            <p:cNvPr id="59" name="TextBox 58"/>
            <p:cNvSpPr txBox="1"/>
            <p:nvPr/>
          </p:nvSpPr>
          <p:spPr>
            <a:xfrm>
              <a:off x="1807279" y="3357400"/>
              <a:ext cx="676275" cy="453294"/>
            </a:xfrm>
            <a:prstGeom prst="rect">
              <a:avLst/>
            </a:prstGeom>
            <a:noFill/>
          </p:spPr>
          <p:txBody>
            <a:bodyPr wrap="square" lIns="45713" tIns="0" rIns="45713" bIns="0" rtlCol="0" anchor="ctr" anchorCtr="0">
              <a:spAutoFit/>
            </a:bodyPr>
            <a:lstStyle/>
            <a:p>
              <a:pPr indent="-4129" algn="r" defTabSz="528351">
                <a:lnSpc>
                  <a:spcPct val="90000"/>
                </a:lnSpc>
                <a:defRPr/>
              </a:pPr>
              <a:r>
                <a:rPr lang="en-US" b="1" kern="0" dirty="0">
                  <a:solidFill>
                    <a:srgbClr val="44546A"/>
                  </a:solidFill>
                  <a:ea typeface="Segoe UI" pitchFamily="34" charset="0"/>
                  <a:cs typeface="Segoe UI" panose="020B0502040204020203" pitchFamily="34" charset="0"/>
                </a:rPr>
                <a:t>Event</a:t>
              </a:r>
            </a:p>
            <a:p>
              <a:pPr indent="-4129" algn="r" defTabSz="528351">
                <a:lnSpc>
                  <a:spcPct val="90000"/>
                </a:lnSpc>
                <a:defRPr/>
              </a:pPr>
              <a:r>
                <a:rPr lang="en-US" b="1" kern="0" dirty="0">
                  <a:solidFill>
                    <a:srgbClr val="44546A"/>
                  </a:solidFill>
                  <a:ea typeface="Segoe UI" pitchFamily="34" charset="0"/>
                  <a:cs typeface="Segoe UI" panose="020B0502040204020203" pitchFamily="34" charset="0"/>
                </a:rPr>
                <a:t>Start</a:t>
              </a:r>
            </a:p>
          </p:txBody>
        </p:sp>
        <p:sp>
          <p:nvSpPr>
            <p:cNvPr id="60" name="TextBox 59"/>
            <p:cNvSpPr txBox="1"/>
            <p:nvPr/>
          </p:nvSpPr>
          <p:spPr>
            <a:xfrm>
              <a:off x="3102854" y="1588411"/>
              <a:ext cx="985981" cy="352562"/>
            </a:xfrm>
            <a:prstGeom prst="rect">
              <a:avLst/>
            </a:prstGeom>
            <a:noFill/>
          </p:spPr>
          <p:txBody>
            <a:bodyPr wrap="square" lIns="45713" tIns="0" rIns="45713" bIns="0" rtlCol="0" anchor="ctr" anchorCtr="0">
              <a:spAutoFit/>
            </a:bodyPr>
            <a:lstStyle/>
            <a:p>
              <a:pPr algn="ctr" defTabSz="528351">
                <a:lnSpc>
                  <a:spcPct val="90000"/>
                </a:lnSpc>
                <a:defRPr/>
              </a:pPr>
              <a:r>
                <a:rPr lang="en-US" sz="1400" b="1" kern="0" dirty="0">
                  <a:solidFill>
                    <a:srgbClr val="44546A"/>
                  </a:solidFill>
                  <a:ea typeface="Segoe UI" panose="020B0502040204020203" pitchFamily="34" charset="0"/>
                  <a:cs typeface="Segoe UI" panose="020B0502040204020203" pitchFamily="34" charset="0"/>
                </a:rPr>
                <a:t>DevOps Engaged</a:t>
              </a:r>
            </a:p>
          </p:txBody>
        </p:sp>
        <p:sp>
          <p:nvSpPr>
            <p:cNvPr id="61" name="Oval 60"/>
            <p:cNvSpPr/>
            <p:nvPr/>
          </p:nvSpPr>
          <p:spPr>
            <a:xfrm>
              <a:off x="3992470" y="1599216"/>
              <a:ext cx="712380" cy="712380"/>
            </a:xfrm>
            <a:prstGeom prst="ellipse">
              <a:avLst/>
            </a:prstGeom>
            <a:solidFill>
              <a:sysClr val="window" lastClr="FFFFFF"/>
            </a:solidFill>
            <a:ln w="19050" cap="flat" cmpd="sng" algn="ctr">
              <a:solidFill>
                <a:sysClr val="window" lastClr="FFFFFF">
                  <a:lumMod val="85000"/>
                </a:sysClr>
              </a:solidFill>
              <a:prstDash val="solid"/>
              <a:miter lim="800000"/>
            </a:ln>
            <a:effectLst/>
          </p:spPr>
          <p:txBody>
            <a:bodyPr rtlCol="0" anchor="ctr"/>
            <a:lstStyle/>
            <a:p>
              <a:pPr algn="ctr" defTabSz="914225">
                <a:defRPr/>
              </a:pPr>
              <a:endParaRPr lang="en-US" sz="2000" kern="0" dirty="0">
                <a:solidFill>
                  <a:prstClr val="white"/>
                </a:solidFill>
              </a:endParaRPr>
            </a:p>
          </p:txBody>
        </p:sp>
        <p:sp>
          <p:nvSpPr>
            <p:cNvPr id="62" name="Oval 61"/>
            <p:cNvSpPr/>
            <p:nvPr/>
          </p:nvSpPr>
          <p:spPr>
            <a:xfrm>
              <a:off x="2977976" y="2198771"/>
              <a:ext cx="712380" cy="712380"/>
            </a:xfrm>
            <a:prstGeom prst="ellipse">
              <a:avLst/>
            </a:prstGeom>
            <a:solidFill>
              <a:sysClr val="window" lastClr="FFFFFF"/>
            </a:solidFill>
            <a:ln w="19050" cap="flat" cmpd="sng" algn="ctr">
              <a:solidFill>
                <a:sysClr val="window" lastClr="FFFFFF">
                  <a:lumMod val="85000"/>
                </a:sysClr>
              </a:solidFill>
              <a:prstDash val="solid"/>
              <a:miter lim="800000"/>
            </a:ln>
            <a:effectLst/>
          </p:spPr>
          <p:txBody>
            <a:bodyPr rtlCol="0" anchor="ctr"/>
            <a:lstStyle/>
            <a:p>
              <a:pPr algn="ctr" defTabSz="914225">
                <a:defRPr/>
              </a:pPr>
              <a:endParaRPr lang="en-US" sz="2000" kern="0" dirty="0">
                <a:solidFill>
                  <a:prstClr val="white"/>
                </a:solidFill>
              </a:endParaRPr>
            </a:p>
          </p:txBody>
        </p:sp>
        <p:sp>
          <p:nvSpPr>
            <p:cNvPr id="63" name="TextBox 62"/>
            <p:cNvSpPr txBox="1"/>
            <p:nvPr/>
          </p:nvSpPr>
          <p:spPr>
            <a:xfrm>
              <a:off x="3985426" y="3029272"/>
              <a:ext cx="1279110" cy="554639"/>
            </a:xfrm>
            <a:prstGeom prst="rect">
              <a:avLst/>
            </a:prstGeom>
            <a:noFill/>
            <a:ln>
              <a:noFill/>
              <a:headEnd type="none" w="med" len="med"/>
              <a:tailEnd type="none" w="med" len="med"/>
            </a:ln>
          </p:spPr>
          <p:txBody>
            <a:bodyPr wrap="square" lIns="0" tIns="45713" rIns="0" bIns="0" rtlCol="0" anchor="t" anchorCtr="0">
              <a:spAutoFit/>
            </a:bodyPr>
            <a:lstStyle>
              <a:defPPr>
                <a:defRPr lang="en-US"/>
              </a:defPPr>
              <a:lvl1pPr algn="ctr" defTabSz="731513">
                <a:defRPr sz="2000">
                  <a:solidFill>
                    <a:schemeClr val="tx1">
                      <a:lumMod val="95000"/>
                      <a:lumOff val="5000"/>
                      <a:alpha val="99000"/>
                    </a:schemeClr>
                  </a:solidFill>
                  <a:ea typeface="Segoe UI" pitchFamily="34" charset="0"/>
                  <a:cs typeface="Segoe UI" pitchFamily="34" charset="0"/>
                </a:defRPr>
              </a:lvl1pPr>
            </a:lstStyle>
            <a:p>
              <a:pPr defTabSz="528351">
                <a:lnSpc>
                  <a:spcPct val="90000"/>
                </a:lnSpc>
                <a:defRPr/>
              </a:pPr>
              <a:r>
                <a:rPr lang="en-US" b="1" kern="0" spc="-61" dirty="0">
                  <a:solidFill>
                    <a:srgbClr val="C00000"/>
                  </a:solidFill>
                </a:rPr>
                <a:t>Incident Assessment</a:t>
              </a:r>
            </a:p>
          </p:txBody>
        </p:sp>
        <p:sp>
          <p:nvSpPr>
            <p:cNvPr id="64" name="Oval 63"/>
            <p:cNvSpPr/>
            <p:nvPr/>
          </p:nvSpPr>
          <p:spPr>
            <a:xfrm>
              <a:off x="5384651" y="1954176"/>
              <a:ext cx="712380" cy="712380"/>
            </a:xfrm>
            <a:prstGeom prst="ellipse">
              <a:avLst/>
            </a:prstGeom>
            <a:solidFill>
              <a:sysClr val="window" lastClr="FFFFFF"/>
            </a:solidFill>
            <a:ln w="19050" cap="flat" cmpd="sng" algn="ctr">
              <a:solidFill>
                <a:sysClr val="window" lastClr="FFFFFF">
                  <a:lumMod val="85000"/>
                </a:sysClr>
              </a:solidFill>
              <a:prstDash val="solid"/>
              <a:miter lim="800000"/>
            </a:ln>
            <a:effectLst/>
          </p:spPr>
          <p:txBody>
            <a:bodyPr rtlCol="0" anchor="ctr"/>
            <a:lstStyle/>
            <a:p>
              <a:pPr algn="ctr" defTabSz="914225">
                <a:defRPr/>
              </a:pPr>
              <a:endParaRPr lang="en-US" sz="2000" kern="0" dirty="0">
                <a:solidFill>
                  <a:prstClr val="white"/>
                </a:solidFill>
              </a:endParaRPr>
            </a:p>
          </p:txBody>
        </p:sp>
        <p:sp>
          <p:nvSpPr>
            <p:cNvPr id="65" name="Oval 64"/>
            <p:cNvSpPr/>
            <p:nvPr/>
          </p:nvSpPr>
          <p:spPr>
            <a:xfrm>
              <a:off x="2551557" y="3216220"/>
              <a:ext cx="712380" cy="712380"/>
            </a:xfrm>
            <a:prstGeom prst="ellipse">
              <a:avLst/>
            </a:prstGeom>
            <a:solidFill>
              <a:sysClr val="window" lastClr="FFFFFF"/>
            </a:solidFill>
            <a:ln w="19050" cap="flat" cmpd="sng" algn="ctr">
              <a:solidFill>
                <a:sysClr val="window" lastClr="FFFFFF">
                  <a:lumMod val="85000"/>
                </a:sysClr>
              </a:solidFill>
              <a:prstDash val="solid"/>
              <a:miter lim="800000"/>
            </a:ln>
            <a:effectLst/>
          </p:spPr>
          <p:txBody>
            <a:bodyPr rtlCol="0" anchor="ctr"/>
            <a:lstStyle/>
            <a:p>
              <a:pPr algn="ctr" defTabSz="914225">
                <a:defRPr/>
              </a:pPr>
              <a:endParaRPr lang="en-US" sz="2000" kern="0" dirty="0">
                <a:solidFill>
                  <a:prstClr val="white"/>
                </a:solidFill>
              </a:endParaRPr>
            </a:p>
          </p:txBody>
        </p:sp>
        <p:sp>
          <p:nvSpPr>
            <p:cNvPr id="66" name="TextBox 65"/>
            <p:cNvSpPr txBox="1"/>
            <p:nvPr/>
          </p:nvSpPr>
          <p:spPr>
            <a:xfrm>
              <a:off x="7519384" y="4720991"/>
              <a:ext cx="1506671" cy="352562"/>
            </a:xfrm>
            <a:prstGeom prst="rect">
              <a:avLst/>
            </a:prstGeom>
            <a:noFill/>
          </p:spPr>
          <p:txBody>
            <a:bodyPr wrap="square" lIns="45713" tIns="0" rIns="45713" bIns="0" rtlCol="0" anchor="ctr" anchorCtr="0">
              <a:spAutoFit/>
            </a:bodyPr>
            <a:lstStyle>
              <a:defPPr>
                <a:defRPr lang="en-US"/>
              </a:defPPr>
              <a:lvl1pPr algn="ctr" defTabSz="731513">
                <a:defRPr sz="2000">
                  <a:solidFill>
                    <a:schemeClr val="tx1">
                      <a:lumMod val="95000"/>
                      <a:lumOff val="5000"/>
                      <a:alpha val="99000"/>
                    </a:schemeClr>
                  </a:solidFill>
                  <a:ea typeface="Segoe UI" pitchFamily="34" charset="0"/>
                  <a:cs typeface="Segoe UI" pitchFamily="34" charset="0"/>
                </a:defRPr>
              </a:lvl1pPr>
            </a:lstStyle>
            <a:p>
              <a:pPr defTabSz="528351">
                <a:lnSpc>
                  <a:spcPct val="90000"/>
                </a:lnSpc>
                <a:defRPr/>
              </a:pPr>
              <a:r>
                <a:rPr lang="en-US" sz="1400" b="1" kern="0" dirty="0">
                  <a:solidFill>
                    <a:srgbClr val="44546A"/>
                  </a:solidFill>
                </a:rPr>
                <a:t>Determine Customer Impact</a:t>
              </a:r>
            </a:p>
          </p:txBody>
        </p:sp>
        <p:sp>
          <p:nvSpPr>
            <p:cNvPr id="67" name="TextBox 66"/>
            <p:cNvSpPr txBox="1"/>
            <p:nvPr/>
          </p:nvSpPr>
          <p:spPr>
            <a:xfrm>
              <a:off x="10029900" y="4687744"/>
              <a:ext cx="1072090" cy="528844"/>
            </a:xfrm>
            <a:prstGeom prst="rect">
              <a:avLst/>
            </a:prstGeom>
            <a:noFill/>
          </p:spPr>
          <p:txBody>
            <a:bodyPr wrap="square" lIns="45713" tIns="0" rIns="45713" bIns="0" rtlCol="0" anchor="ctr" anchorCtr="0">
              <a:spAutoFit/>
            </a:bodyPr>
            <a:lstStyle/>
            <a:p>
              <a:pPr algn="ctr" defTabSz="528351">
                <a:lnSpc>
                  <a:spcPct val="90000"/>
                </a:lnSpc>
                <a:defRPr/>
              </a:pPr>
              <a:r>
                <a:rPr lang="en-US" sz="1400" b="1" kern="0" dirty="0">
                  <a:solidFill>
                    <a:srgbClr val="44546A"/>
                  </a:solidFill>
                  <a:ea typeface="Segoe UI" pitchFamily="34" charset="0"/>
                  <a:cs typeface="Segoe UI" panose="020B0502040204020203" pitchFamily="34" charset="0"/>
                </a:rPr>
                <a:t>Azure Customer</a:t>
              </a:r>
            </a:p>
            <a:p>
              <a:pPr algn="ctr" defTabSz="528351">
                <a:lnSpc>
                  <a:spcPct val="90000"/>
                </a:lnSpc>
                <a:defRPr/>
              </a:pPr>
              <a:r>
                <a:rPr lang="en-US" sz="1400" b="1" kern="0" dirty="0">
                  <a:solidFill>
                    <a:srgbClr val="44546A"/>
                  </a:solidFill>
                  <a:ea typeface="Segoe UI" pitchFamily="34" charset="0"/>
                  <a:cs typeface="Segoe UI" panose="020B0502040204020203" pitchFamily="34" charset="0"/>
                </a:rPr>
                <a:t>Notification</a:t>
              </a:r>
            </a:p>
          </p:txBody>
        </p:sp>
        <p:sp>
          <p:nvSpPr>
            <p:cNvPr id="68" name="Oval 67"/>
            <p:cNvSpPr/>
            <p:nvPr/>
          </p:nvSpPr>
          <p:spPr>
            <a:xfrm>
              <a:off x="9231217" y="4598451"/>
              <a:ext cx="712380" cy="712380"/>
            </a:xfrm>
            <a:prstGeom prst="ellipse">
              <a:avLst/>
            </a:prstGeom>
            <a:solidFill>
              <a:sysClr val="window" lastClr="FFFFFF"/>
            </a:solidFill>
            <a:ln w="19050" cap="flat" cmpd="sng" algn="ctr">
              <a:solidFill>
                <a:sysClr val="window" lastClr="FFFFFF">
                  <a:lumMod val="85000"/>
                </a:sysClr>
              </a:solidFill>
              <a:prstDash val="solid"/>
              <a:miter lim="800000"/>
            </a:ln>
            <a:effectLst/>
          </p:spPr>
          <p:txBody>
            <a:bodyPr rtlCol="0" anchor="ctr"/>
            <a:lstStyle/>
            <a:p>
              <a:pPr algn="ctr" defTabSz="914225">
                <a:defRPr/>
              </a:pPr>
              <a:endParaRPr lang="en-US" sz="2000" kern="0" dirty="0">
                <a:solidFill>
                  <a:prstClr val="white"/>
                </a:solidFill>
              </a:endParaRPr>
            </a:p>
          </p:txBody>
        </p:sp>
        <p:sp>
          <p:nvSpPr>
            <p:cNvPr id="69" name="Oval 68"/>
            <p:cNvSpPr/>
            <p:nvPr/>
          </p:nvSpPr>
          <p:spPr>
            <a:xfrm>
              <a:off x="7860978" y="5098184"/>
              <a:ext cx="712380" cy="712380"/>
            </a:xfrm>
            <a:prstGeom prst="ellipse">
              <a:avLst/>
            </a:prstGeom>
            <a:solidFill>
              <a:sysClr val="window" lastClr="FFFFFF"/>
            </a:solidFill>
            <a:ln w="19050" cap="flat" cmpd="sng" algn="ctr">
              <a:solidFill>
                <a:sysClr val="window" lastClr="FFFFFF">
                  <a:lumMod val="85000"/>
                </a:sysClr>
              </a:solidFill>
              <a:prstDash val="solid"/>
              <a:miter lim="800000"/>
            </a:ln>
            <a:effectLst/>
          </p:spPr>
          <p:txBody>
            <a:bodyPr rtlCol="0" anchor="ctr"/>
            <a:lstStyle/>
            <a:p>
              <a:pPr algn="ctr" defTabSz="914225">
                <a:defRPr/>
              </a:pPr>
              <a:endParaRPr lang="en-US" sz="2000" kern="0" dirty="0">
                <a:solidFill>
                  <a:prstClr val="white"/>
                </a:solidFill>
              </a:endParaRPr>
            </a:p>
          </p:txBody>
        </p:sp>
        <p:sp>
          <p:nvSpPr>
            <p:cNvPr id="70" name="TextBox 69"/>
            <p:cNvSpPr txBox="1"/>
            <p:nvPr/>
          </p:nvSpPr>
          <p:spPr>
            <a:xfrm>
              <a:off x="10564946" y="3308997"/>
              <a:ext cx="930997" cy="528844"/>
            </a:xfrm>
            <a:prstGeom prst="rect">
              <a:avLst/>
            </a:prstGeom>
            <a:noFill/>
            <a:ln>
              <a:noFill/>
              <a:headEnd type="none" w="med" len="med"/>
              <a:tailEnd type="none" w="med" len="med"/>
            </a:ln>
          </p:spPr>
          <p:txBody>
            <a:bodyPr wrap="square" lIns="45713" tIns="0" rIns="45713" bIns="0" rtlCol="0" anchor="ctr" anchorCtr="0">
              <a:spAutoFit/>
            </a:bodyPr>
            <a:lstStyle>
              <a:defPPr>
                <a:defRPr lang="en-US"/>
              </a:defPPr>
              <a:lvl1pPr algn="ctr" defTabSz="731513">
                <a:defRPr sz="2000">
                  <a:solidFill>
                    <a:schemeClr val="tx1">
                      <a:lumMod val="95000"/>
                      <a:lumOff val="5000"/>
                      <a:alpha val="99000"/>
                    </a:schemeClr>
                  </a:solidFill>
                  <a:ea typeface="Segoe UI" pitchFamily="34" charset="0"/>
                  <a:cs typeface="Segoe UI" pitchFamily="34" charset="0"/>
                </a:defRPr>
              </a:lvl1pPr>
            </a:lstStyle>
            <a:p>
              <a:pPr algn="l" defTabSz="528351">
                <a:lnSpc>
                  <a:spcPct val="90000"/>
                </a:lnSpc>
                <a:defRPr/>
              </a:pPr>
              <a:r>
                <a:rPr lang="en-US" sz="1400" b="1" kern="0" dirty="0">
                  <a:solidFill>
                    <a:srgbClr val="44546A"/>
                  </a:solidFill>
                </a:rPr>
                <a:t>Customer Process</a:t>
              </a:r>
            </a:p>
            <a:p>
              <a:pPr algn="l" defTabSz="528351">
                <a:lnSpc>
                  <a:spcPct val="90000"/>
                </a:lnSpc>
                <a:defRPr/>
              </a:pPr>
              <a:r>
                <a:rPr lang="en-US" sz="1400" b="1" kern="0" dirty="0">
                  <a:solidFill>
                    <a:srgbClr val="44546A"/>
                  </a:solidFill>
                </a:rPr>
                <a:t>Step 1</a:t>
              </a:r>
            </a:p>
          </p:txBody>
        </p:sp>
        <p:sp>
          <p:nvSpPr>
            <p:cNvPr id="71" name="TextBox 70"/>
            <p:cNvSpPr txBox="1"/>
            <p:nvPr/>
          </p:nvSpPr>
          <p:spPr>
            <a:xfrm>
              <a:off x="5384651" y="4441276"/>
              <a:ext cx="1050158" cy="528844"/>
            </a:xfrm>
            <a:prstGeom prst="rect">
              <a:avLst/>
            </a:prstGeom>
            <a:noFill/>
          </p:spPr>
          <p:txBody>
            <a:bodyPr wrap="square" lIns="45713" tIns="0" rIns="45713" bIns="0" rtlCol="0" anchor="ctr" anchorCtr="0">
              <a:spAutoFit/>
            </a:bodyPr>
            <a:lstStyle/>
            <a:p>
              <a:pPr indent="-4129" algn="r" defTabSz="528351">
                <a:lnSpc>
                  <a:spcPct val="90000"/>
                </a:lnSpc>
                <a:defRPr/>
              </a:pPr>
              <a:r>
                <a:rPr lang="en-US" sz="1400" b="1" kern="0" dirty="0">
                  <a:solidFill>
                    <a:srgbClr val="44546A"/>
                  </a:solidFill>
                  <a:ea typeface="Segoe UI" panose="020B0502040204020203" pitchFamily="34" charset="0"/>
                  <a:cs typeface="Segoe UI" panose="020B0502040204020203" pitchFamily="34" charset="0"/>
                </a:rPr>
                <a:t>Determine Affected Customers</a:t>
              </a:r>
            </a:p>
          </p:txBody>
        </p:sp>
        <p:sp>
          <p:nvSpPr>
            <p:cNvPr id="72" name="TextBox 71"/>
            <p:cNvSpPr txBox="1"/>
            <p:nvPr/>
          </p:nvSpPr>
          <p:spPr>
            <a:xfrm>
              <a:off x="7953134" y="3404218"/>
              <a:ext cx="1259428" cy="554639"/>
            </a:xfrm>
            <a:prstGeom prst="rect">
              <a:avLst/>
            </a:prstGeom>
            <a:noFill/>
            <a:ln>
              <a:noFill/>
              <a:headEnd type="none" w="med" len="med"/>
              <a:tailEnd type="none" w="med" len="med"/>
            </a:ln>
          </p:spPr>
          <p:txBody>
            <a:bodyPr wrap="square" lIns="0" tIns="45713" rIns="0" bIns="0" rtlCol="0" anchor="t" anchorCtr="0">
              <a:spAutoFit/>
            </a:bodyPr>
            <a:lstStyle>
              <a:defPPr>
                <a:defRPr lang="en-US"/>
              </a:defPPr>
              <a:lvl1pPr algn="ctr" defTabSz="731513">
                <a:defRPr sz="2000">
                  <a:solidFill>
                    <a:schemeClr val="tx1">
                      <a:lumMod val="95000"/>
                      <a:lumOff val="5000"/>
                      <a:alpha val="99000"/>
                    </a:schemeClr>
                  </a:solidFill>
                  <a:ea typeface="Segoe UI" pitchFamily="34" charset="0"/>
                  <a:cs typeface="Segoe UI" pitchFamily="34" charset="0"/>
                </a:defRPr>
              </a:lvl1pPr>
            </a:lstStyle>
            <a:p>
              <a:pPr defTabSz="528351">
                <a:lnSpc>
                  <a:spcPct val="90000"/>
                </a:lnSpc>
                <a:defRPr/>
              </a:pPr>
              <a:r>
                <a:rPr lang="en-US" b="1" kern="0" spc="-61" dirty="0">
                  <a:solidFill>
                    <a:srgbClr val="79A500"/>
                  </a:solidFill>
                </a:rPr>
                <a:t>Customer Notification</a:t>
              </a:r>
            </a:p>
          </p:txBody>
        </p:sp>
        <p:sp>
          <p:nvSpPr>
            <p:cNvPr id="73" name="Oval 72"/>
            <p:cNvSpPr/>
            <p:nvPr/>
          </p:nvSpPr>
          <p:spPr>
            <a:xfrm>
              <a:off x="9794770" y="3216220"/>
              <a:ext cx="712380" cy="712380"/>
            </a:xfrm>
            <a:prstGeom prst="ellipse">
              <a:avLst/>
            </a:prstGeom>
            <a:solidFill>
              <a:sysClr val="window" lastClr="FFFFFF"/>
            </a:solidFill>
            <a:ln w="19050" cap="flat" cmpd="sng" algn="ctr">
              <a:solidFill>
                <a:sysClr val="window" lastClr="FFFFFF">
                  <a:lumMod val="85000"/>
                </a:sysClr>
              </a:solidFill>
              <a:prstDash val="solid"/>
              <a:miter lim="800000"/>
            </a:ln>
            <a:effectLst/>
          </p:spPr>
          <p:txBody>
            <a:bodyPr rtlCol="0" anchor="ctr"/>
            <a:lstStyle/>
            <a:p>
              <a:pPr algn="ctr" defTabSz="914225">
                <a:defRPr/>
              </a:pPr>
              <a:endParaRPr lang="en-US" sz="2000" kern="0" dirty="0">
                <a:solidFill>
                  <a:prstClr val="white"/>
                </a:solidFill>
              </a:endParaRPr>
            </a:p>
          </p:txBody>
        </p:sp>
        <p:sp>
          <p:nvSpPr>
            <p:cNvPr id="74" name="Oval 73"/>
            <p:cNvSpPr/>
            <p:nvPr/>
          </p:nvSpPr>
          <p:spPr>
            <a:xfrm>
              <a:off x="6487983" y="4316606"/>
              <a:ext cx="712380" cy="712380"/>
            </a:xfrm>
            <a:prstGeom prst="ellipse">
              <a:avLst/>
            </a:prstGeom>
            <a:solidFill>
              <a:sysClr val="window" lastClr="FFFFFF"/>
            </a:solidFill>
            <a:ln w="19050" cap="flat" cmpd="sng" algn="ctr">
              <a:solidFill>
                <a:sysClr val="window" lastClr="FFFFFF">
                  <a:lumMod val="85000"/>
                </a:sysClr>
              </a:solidFill>
              <a:prstDash val="solid"/>
              <a:miter lim="800000"/>
            </a:ln>
            <a:effectLst/>
          </p:spPr>
          <p:txBody>
            <a:bodyPr rtlCol="0" anchor="ctr"/>
            <a:lstStyle/>
            <a:p>
              <a:pPr algn="ctr" defTabSz="914225">
                <a:defRPr/>
              </a:pPr>
              <a:endParaRPr lang="en-US" sz="2000" kern="0" dirty="0">
                <a:solidFill>
                  <a:prstClr val="white"/>
                </a:solidFill>
              </a:endParaRPr>
            </a:p>
          </p:txBody>
        </p:sp>
        <p:sp>
          <p:nvSpPr>
            <p:cNvPr id="75" name="arrow cycle"/>
            <p:cNvSpPr>
              <a:spLocks noChangeAspect="1" noEditPoints="1"/>
            </p:cNvSpPr>
            <p:nvPr/>
          </p:nvSpPr>
          <p:spPr bwMode="auto">
            <a:xfrm rot="18000000" flipH="1">
              <a:off x="7741684" y="2971727"/>
              <a:ext cx="1678460" cy="1489810"/>
            </a:xfrm>
            <a:custGeom>
              <a:avLst/>
              <a:gdLst>
                <a:gd name="T0" fmla="*/ 238 w 529"/>
                <a:gd name="T1" fmla="*/ 1 h 469"/>
                <a:gd name="T2" fmla="*/ 185 w 529"/>
                <a:gd name="T3" fmla="*/ 100 h 469"/>
                <a:gd name="T4" fmla="*/ 165 w 529"/>
                <a:gd name="T5" fmla="*/ 63 h 469"/>
                <a:gd name="T6" fmla="*/ 158 w 529"/>
                <a:gd name="T7" fmla="*/ 67 h 469"/>
                <a:gd name="T8" fmla="*/ 70 w 529"/>
                <a:gd name="T9" fmla="*/ 164 h 469"/>
                <a:gd name="T10" fmla="*/ 69 w 529"/>
                <a:gd name="T11" fmla="*/ 165 h 469"/>
                <a:gd name="T12" fmla="*/ 55 w 529"/>
                <a:gd name="T13" fmla="*/ 256 h 469"/>
                <a:gd name="T14" fmla="*/ 55 w 529"/>
                <a:gd name="T15" fmla="*/ 256 h 469"/>
                <a:gd name="T16" fmla="*/ 55 w 529"/>
                <a:gd name="T17" fmla="*/ 257 h 469"/>
                <a:gd name="T18" fmla="*/ 58 w 529"/>
                <a:gd name="T19" fmla="*/ 273 h 469"/>
                <a:gd name="T20" fmla="*/ 58 w 529"/>
                <a:gd name="T21" fmla="*/ 274 h 469"/>
                <a:gd name="T22" fmla="*/ 58 w 529"/>
                <a:gd name="T23" fmla="*/ 277 h 469"/>
                <a:gd name="T24" fmla="*/ 61 w 529"/>
                <a:gd name="T25" fmla="*/ 290 h 469"/>
                <a:gd name="T26" fmla="*/ 62 w 529"/>
                <a:gd name="T27" fmla="*/ 292 h 469"/>
                <a:gd name="T28" fmla="*/ 63 w 529"/>
                <a:gd name="T29" fmla="*/ 296 h 469"/>
                <a:gd name="T30" fmla="*/ 68 w 529"/>
                <a:gd name="T31" fmla="*/ 309 h 469"/>
                <a:gd name="T32" fmla="*/ 68 w 529"/>
                <a:gd name="T33" fmla="*/ 310 h 469"/>
                <a:gd name="T34" fmla="*/ 70 w 529"/>
                <a:gd name="T35" fmla="*/ 314 h 469"/>
                <a:gd name="T36" fmla="*/ 75 w 529"/>
                <a:gd name="T37" fmla="*/ 325 h 469"/>
                <a:gd name="T38" fmla="*/ 77 w 529"/>
                <a:gd name="T39" fmla="*/ 329 h 469"/>
                <a:gd name="T40" fmla="*/ 158 w 529"/>
                <a:gd name="T41" fmla="*/ 417 h 469"/>
                <a:gd name="T42" fmla="*/ 261 w 529"/>
                <a:gd name="T43" fmla="*/ 444 h 469"/>
                <a:gd name="T44" fmla="*/ 274 w 529"/>
                <a:gd name="T45" fmla="*/ 444 h 469"/>
                <a:gd name="T46" fmla="*/ 260 w 529"/>
                <a:gd name="T47" fmla="*/ 469 h 469"/>
                <a:gd name="T48" fmla="*/ 149 w 529"/>
                <a:gd name="T49" fmla="*/ 438 h 469"/>
                <a:gd name="T50" fmla="*/ 144 w 529"/>
                <a:gd name="T51" fmla="*/ 436 h 469"/>
                <a:gd name="T52" fmla="*/ 53 w 529"/>
                <a:gd name="T53" fmla="*/ 132 h 469"/>
                <a:gd name="T54" fmla="*/ 238 w 529"/>
                <a:gd name="T55" fmla="*/ 1 h 469"/>
                <a:gd name="T56" fmla="*/ 476 w 529"/>
                <a:gd name="T57" fmla="*/ 337 h 469"/>
                <a:gd name="T58" fmla="*/ 386 w 529"/>
                <a:gd name="T59" fmla="*/ 33 h 469"/>
                <a:gd name="T60" fmla="*/ 381 w 529"/>
                <a:gd name="T61" fmla="*/ 30 h 469"/>
                <a:gd name="T62" fmla="*/ 270 w 529"/>
                <a:gd name="T63" fmla="*/ 0 h 469"/>
                <a:gd name="T64" fmla="*/ 256 w 529"/>
                <a:gd name="T65" fmla="*/ 25 h 469"/>
                <a:gd name="T66" fmla="*/ 268 w 529"/>
                <a:gd name="T67" fmla="*/ 25 h 469"/>
                <a:gd name="T68" fmla="*/ 371 w 529"/>
                <a:gd name="T69" fmla="*/ 52 h 469"/>
                <a:gd name="T70" fmla="*/ 453 w 529"/>
                <a:gd name="T71" fmla="*/ 139 h 469"/>
                <a:gd name="T72" fmla="*/ 455 w 529"/>
                <a:gd name="T73" fmla="*/ 144 h 469"/>
                <a:gd name="T74" fmla="*/ 460 w 529"/>
                <a:gd name="T75" fmla="*/ 154 h 469"/>
                <a:gd name="T76" fmla="*/ 462 w 529"/>
                <a:gd name="T77" fmla="*/ 159 h 469"/>
                <a:gd name="T78" fmla="*/ 462 w 529"/>
                <a:gd name="T79" fmla="*/ 159 h 469"/>
                <a:gd name="T80" fmla="*/ 466 w 529"/>
                <a:gd name="T81" fmla="*/ 172 h 469"/>
                <a:gd name="T82" fmla="*/ 468 w 529"/>
                <a:gd name="T83" fmla="*/ 176 h 469"/>
                <a:gd name="T84" fmla="*/ 468 w 529"/>
                <a:gd name="T85" fmla="*/ 178 h 469"/>
                <a:gd name="T86" fmla="*/ 471 w 529"/>
                <a:gd name="T87" fmla="*/ 192 h 469"/>
                <a:gd name="T88" fmla="*/ 472 w 529"/>
                <a:gd name="T89" fmla="*/ 195 h 469"/>
                <a:gd name="T90" fmla="*/ 472 w 529"/>
                <a:gd name="T91" fmla="*/ 196 h 469"/>
                <a:gd name="T92" fmla="*/ 474 w 529"/>
                <a:gd name="T93" fmla="*/ 211 h 469"/>
                <a:gd name="T94" fmla="*/ 474 w 529"/>
                <a:gd name="T95" fmla="*/ 212 h 469"/>
                <a:gd name="T96" fmla="*/ 474 w 529"/>
                <a:gd name="T97" fmla="*/ 213 h 469"/>
                <a:gd name="T98" fmla="*/ 460 w 529"/>
                <a:gd name="T99" fmla="*/ 304 h 469"/>
                <a:gd name="T100" fmla="*/ 460 w 529"/>
                <a:gd name="T101" fmla="*/ 304 h 469"/>
                <a:gd name="T102" fmla="*/ 372 w 529"/>
                <a:gd name="T103" fmla="*/ 402 h 469"/>
                <a:gd name="T104" fmla="*/ 365 w 529"/>
                <a:gd name="T105" fmla="*/ 405 h 469"/>
                <a:gd name="T106" fmla="*/ 345 w 529"/>
                <a:gd name="T107" fmla="*/ 368 h 469"/>
                <a:gd name="T108" fmla="*/ 291 w 529"/>
                <a:gd name="T109" fmla="*/ 468 h 469"/>
                <a:gd name="T110" fmla="*/ 476 w 529"/>
                <a:gd name="T111" fmla="*/ 33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9" h="469">
                  <a:moveTo>
                    <a:pt x="238" y="1"/>
                  </a:moveTo>
                  <a:cubicBezTo>
                    <a:pt x="185" y="100"/>
                    <a:pt x="185" y="100"/>
                    <a:pt x="185" y="100"/>
                  </a:cubicBezTo>
                  <a:cubicBezTo>
                    <a:pt x="165" y="63"/>
                    <a:pt x="165" y="63"/>
                    <a:pt x="165" y="63"/>
                  </a:cubicBezTo>
                  <a:cubicBezTo>
                    <a:pt x="158" y="67"/>
                    <a:pt x="158" y="67"/>
                    <a:pt x="158" y="67"/>
                  </a:cubicBezTo>
                  <a:cubicBezTo>
                    <a:pt x="118" y="88"/>
                    <a:pt x="87" y="122"/>
                    <a:pt x="70" y="164"/>
                  </a:cubicBezTo>
                  <a:cubicBezTo>
                    <a:pt x="69" y="165"/>
                    <a:pt x="69" y="165"/>
                    <a:pt x="69" y="165"/>
                  </a:cubicBezTo>
                  <a:cubicBezTo>
                    <a:pt x="58" y="193"/>
                    <a:pt x="53" y="225"/>
                    <a:pt x="55" y="256"/>
                  </a:cubicBezTo>
                  <a:cubicBezTo>
                    <a:pt x="55" y="256"/>
                    <a:pt x="55" y="256"/>
                    <a:pt x="55" y="256"/>
                  </a:cubicBezTo>
                  <a:cubicBezTo>
                    <a:pt x="55" y="256"/>
                    <a:pt x="55" y="257"/>
                    <a:pt x="55" y="257"/>
                  </a:cubicBezTo>
                  <a:cubicBezTo>
                    <a:pt x="56" y="262"/>
                    <a:pt x="57" y="267"/>
                    <a:pt x="58" y="273"/>
                  </a:cubicBezTo>
                  <a:cubicBezTo>
                    <a:pt x="58" y="274"/>
                    <a:pt x="58" y="274"/>
                    <a:pt x="58" y="274"/>
                  </a:cubicBezTo>
                  <a:cubicBezTo>
                    <a:pt x="58" y="275"/>
                    <a:pt x="58" y="276"/>
                    <a:pt x="58" y="277"/>
                  </a:cubicBezTo>
                  <a:cubicBezTo>
                    <a:pt x="59" y="281"/>
                    <a:pt x="60" y="285"/>
                    <a:pt x="61" y="290"/>
                  </a:cubicBezTo>
                  <a:cubicBezTo>
                    <a:pt x="62" y="292"/>
                    <a:pt x="62" y="292"/>
                    <a:pt x="62" y="292"/>
                  </a:cubicBezTo>
                  <a:cubicBezTo>
                    <a:pt x="62" y="293"/>
                    <a:pt x="63" y="295"/>
                    <a:pt x="63" y="296"/>
                  </a:cubicBezTo>
                  <a:cubicBezTo>
                    <a:pt x="64" y="300"/>
                    <a:pt x="66" y="304"/>
                    <a:pt x="68" y="309"/>
                  </a:cubicBezTo>
                  <a:cubicBezTo>
                    <a:pt x="68" y="310"/>
                    <a:pt x="68" y="310"/>
                    <a:pt x="68" y="310"/>
                  </a:cubicBezTo>
                  <a:cubicBezTo>
                    <a:pt x="68" y="311"/>
                    <a:pt x="69" y="313"/>
                    <a:pt x="70" y="314"/>
                  </a:cubicBezTo>
                  <a:cubicBezTo>
                    <a:pt x="71" y="318"/>
                    <a:pt x="73" y="321"/>
                    <a:pt x="75" y="325"/>
                  </a:cubicBezTo>
                  <a:cubicBezTo>
                    <a:pt x="75" y="326"/>
                    <a:pt x="76" y="328"/>
                    <a:pt x="77" y="329"/>
                  </a:cubicBezTo>
                  <a:cubicBezTo>
                    <a:pt x="95" y="368"/>
                    <a:pt x="124" y="399"/>
                    <a:pt x="158" y="417"/>
                  </a:cubicBezTo>
                  <a:cubicBezTo>
                    <a:pt x="163" y="420"/>
                    <a:pt x="200" y="444"/>
                    <a:pt x="261" y="444"/>
                  </a:cubicBezTo>
                  <a:cubicBezTo>
                    <a:pt x="266" y="444"/>
                    <a:pt x="270" y="444"/>
                    <a:pt x="274" y="444"/>
                  </a:cubicBezTo>
                  <a:cubicBezTo>
                    <a:pt x="260" y="469"/>
                    <a:pt x="260" y="469"/>
                    <a:pt x="260" y="469"/>
                  </a:cubicBezTo>
                  <a:cubicBezTo>
                    <a:pt x="221" y="468"/>
                    <a:pt x="182" y="457"/>
                    <a:pt x="149" y="438"/>
                  </a:cubicBezTo>
                  <a:cubicBezTo>
                    <a:pt x="144" y="436"/>
                    <a:pt x="144" y="436"/>
                    <a:pt x="144" y="436"/>
                  </a:cubicBezTo>
                  <a:cubicBezTo>
                    <a:pt x="40" y="374"/>
                    <a:pt x="0" y="241"/>
                    <a:pt x="53" y="132"/>
                  </a:cubicBezTo>
                  <a:cubicBezTo>
                    <a:pt x="88" y="59"/>
                    <a:pt x="159" y="10"/>
                    <a:pt x="238" y="1"/>
                  </a:cubicBezTo>
                  <a:close/>
                  <a:moveTo>
                    <a:pt x="476" y="337"/>
                  </a:moveTo>
                  <a:cubicBezTo>
                    <a:pt x="529" y="227"/>
                    <a:pt x="490" y="95"/>
                    <a:pt x="386" y="33"/>
                  </a:cubicBezTo>
                  <a:cubicBezTo>
                    <a:pt x="381" y="30"/>
                    <a:pt x="381" y="30"/>
                    <a:pt x="381" y="30"/>
                  </a:cubicBezTo>
                  <a:cubicBezTo>
                    <a:pt x="347" y="11"/>
                    <a:pt x="309" y="1"/>
                    <a:pt x="270" y="0"/>
                  </a:cubicBezTo>
                  <a:cubicBezTo>
                    <a:pt x="256" y="25"/>
                    <a:pt x="256" y="25"/>
                    <a:pt x="256" y="25"/>
                  </a:cubicBezTo>
                  <a:cubicBezTo>
                    <a:pt x="259" y="25"/>
                    <a:pt x="263" y="25"/>
                    <a:pt x="268" y="25"/>
                  </a:cubicBezTo>
                  <a:cubicBezTo>
                    <a:pt x="329" y="25"/>
                    <a:pt x="366" y="48"/>
                    <a:pt x="371" y="52"/>
                  </a:cubicBezTo>
                  <a:cubicBezTo>
                    <a:pt x="405" y="69"/>
                    <a:pt x="434" y="100"/>
                    <a:pt x="453" y="139"/>
                  </a:cubicBezTo>
                  <a:cubicBezTo>
                    <a:pt x="454" y="141"/>
                    <a:pt x="454" y="142"/>
                    <a:pt x="455" y="144"/>
                  </a:cubicBezTo>
                  <a:cubicBezTo>
                    <a:pt x="457" y="147"/>
                    <a:pt x="458" y="151"/>
                    <a:pt x="460" y="154"/>
                  </a:cubicBezTo>
                  <a:cubicBezTo>
                    <a:pt x="461" y="156"/>
                    <a:pt x="461" y="157"/>
                    <a:pt x="462" y="159"/>
                  </a:cubicBezTo>
                  <a:cubicBezTo>
                    <a:pt x="462" y="159"/>
                    <a:pt x="462" y="159"/>
                    <a:pt x="462" y="159"/>
                  </a:cubicBezTo>
                  <a:cubicBezTo>
                    <a:pt x="464" y="165"/>
                    <a:pt x="465" y="169"/>
                    <a:pt x="466" y="172"/>
                  </a:cubicBezTo>
                  <a:cubicBezTo>
                    <a:pt x="467" y="174"/>
                    <a:pt x="467" y="175"/>
                    <a:pt x="468" y="176"/>
                  </a:cubicBezTo>
                  <a:cubicBezTo>
                    <a:pt x="468" y="178"/>
                    <a:pt x="468" y="178"/>
                    <a:pt x="468" y="178"/>
                  </a:cubicBezTo>
                  <a:cubicBezTo>
                    <a:pt x="470" y="184"/>
                    <a:pt x="471" y="188"/>
                    <a:pt x="471" y="192"/>
                  </a:cubicBezTo>
                  <a:cubicBezTo>
                    <a:pt x="471" y="193"/>
                    <a:pt x="472" y="194"/>
                    <a:pt x="472" y="195"/>
                  </a:cubicBezTo>
                  <a:cubicBezTo>
                    <a:pt x="472" y="196"/>
                    <a:pt x="472" y="196"/>
                    <a:pt x="472" y="196"/>
                  </a:cubicBezTo>
                  <a:cubicBezTo>
                    <a:pt x="473" y="202"/>
                    <a:pt x="474" y="207"/>
                    <a:pt x="474" y="211"/>
                  </a:cubicBezTo>
                  <a:cubicBezTo>
                    <a:pt x="474" y="212"/>
                    <a:pt x="474" y="212"/>
                    <a:pt x="474" y="212"/>
                  </a:cubicBezTo>
                  <a:cubicBezTo>
                    <a:pt x="474" y="213"/>
                    <a:pt x="474" y="213"/>
                    <a:pt x="474" y="213"/>
                  </a:cubicBezTo>
                  <a:cubicBezTo>
                    <a:pt x="477" y="244"/>
                    <a:pt x="472" y="275"/>
                    <a:pt x="460" y="304"/>
                  </a:cubicBezTo>
                  <a:cubicBezTo>
                    <a:pt x="460" y="304"/>
                    <a:pt x="460" y="304"/>
                    <a:pt x="460" y="304"/>
                  </a:cubicBezTo>
                  <a:cubicBezTo>
                    <a:pt x="443" y="346"/>
                    <a:pt x="411" y="381"/>
                    <a:pt x="372" y="402"/>
                  </a:cubicBezTo>
                  <a:cubicBezTo>
                    <a:pt x="365" y="405"/>
                    <a:pt x="365" y="405"/>
                    <a:pt x="365" y="405"/>
                  </a:cubicBezTo>
                  <a:cubicBezTo>
                    <a:pt x="345" y="368"/>
                    <a:pt x="345" y="368"/>
                    <a:pt x="345" y="368"/>
                  </a:cubicBezTo>
                  <a:cubicBezTo>
                    <a:pt x="291" y="468"/>
                    <a:pt x="291" y="468"/>
                    <a:pt x="291" y="468"/>
                  </a:cubicBezTo>
                  <a:cubicBezTo>
                    <a:pt x="371" y="459"/>
                    <a:pt x="441" y="409"/>
                    <a:pt x="476" y="337"/>
                  </a:cubicBezTo>
                  <a:close/>
                </a:path>
              </a:pathLst>
            </a:custGeom>
            <a:solidFill>
              <a:srgbClr val="7FBA00"/>
            </a:solidFill>
            <a:ln>
              <a:noFill/>
            </a:ln>
          </p:spPr>
          <p:txBody>
            <a:bodyPr vert="horz" wrap="square" lIns="91427" tIns="45713" rIns="91427" bIns="45713" numCol="1" anchor="t" anchorCtr="0" compatLnSpc="1">
              <a:prstTxWarp prst="textNoShape">
                <a:avLst/>
              </a:prstTxWarp>
            </a:bodyPr>
            <a:lstStyle/>
            <a:p>
              <a:pPr defTabSz="792724">
                <a:defRPr/>
              </a:pPr>
              <a:endParaRPr lang="en-US" sz="2000" kern="0" dirty="0">
                <a:solidFill>
                  <a:srgbClr val="505050"/>
                </a:solidFill>
              </a:endParaRPr>
            </a:p>
          </p:txBody>
        </p:sp>
        <p:sp>
          <p:nvSpPr>
            <p:cNvPr id="76" name="Freeform 647"/>
            <p:cNvSpPr>
              <a:spLocks noChangeAspect="1" noEditPoints="1"/>
            </p:cNvSpPr>
            <p:nvPr/>
          </p:nvSpPr>
          <p:spPr bwMode="auto">
            <a:xfrm rot="5400000">
              <a:off x="4167923" y="1708443"/>
              <a:ext cx="361475" cy="493926"/>
            </a:xfrm>
            <a:custGeom>
              <a:avLst/>
              <a:gdLst>
                <a:gd name="T0" fmla="*/ 110 w 293"/>
                <a:gd name="T1" fmla="*/ 266 h 400"/>
                <a:gd name="T2" fmla="*/ 110 w 293"/>
                <a:gd name="T3" fmla="*/ 314 h 400"/>
                <a:gd name="T4" fmla="*/ 119 w 293"/>
                <a:gd name="T5" fmla="*/ 181 h 400"/>
                <a:gd name="T6" fmla="*/ 90 w 293"/>
                <a:gd name="T7" fmla="*/ 211 h 400"/>
                <a:gd name="T8" fmla="*/ 39 w 293"/>
                <a:gd name="T9" fmla="*/ 206 h 400"/>
                <a:gd name="T10" fmla="*/ 40 w 293"/>
                <a:gd name="T11" fmla="*/ 248 h 400"/>
                <a:gd name="T12" fmla="*/ 1 w 293"/>
                <a:gd name="T13" fmla="*/ 281 h 400"/>
                <a:gd name="T14" fmla="*/ 30 w 293"/>
                <a:gd name="T15" fmla="*/ 310 h 400"/>
                <a:gd name="T16" fmla="*/ 26 w 293"/>
                <a:gd name="T17" fmla="*/ 361 h 400"/>
                <a:gd name="T18" fmla="*/ 68 w 293"/>
                <a:gd name="T19" fmla="*/ 361 h 400"/>
                <a:gd name="T20" fmla="*/ 101 w 293"/>
                <a:gd name="T21" fmla="*/ 399 h 400"/>
                <a:gd name="T22" fmla="*/ 130 w 293"/>
                <a:gd name="T23" fmla="*/ 370 h 400"/>
                <a:gd name="T24" fmla="*/ 181 w 293"/>
                <a:gd name="T25" fmla="*/ 374 h 400"/>
                <a:gd name="T26" fmla="*/ 181 w 293"/>
                <a:gd name="T27" fmla="*/ 332 h 400"/>
                <a:gd name="T28" fmla="*/ 219 w 293"/>
                <a:gd name="T29" fmla="*/ 299 h 400"/>
                <a:gd name="T30" fmla="*/ 190 w 293"/>
                <a:gd name="T31" fmla="*/ 270 h 400"/>
                <a:gd name="T32" fmla="*/ 194 w 293"/>
                <a:gd name="T33" fmla="*/ 219 h 400"/>
                <a:gd name="T34" fmla="*/ 152 w 293"/>
                <a:gd name="T35" fmla="*/ 220 h 400"/>
                <a:gd name="T36" fmla="*/ 119 w 293"/>
                <a:gd name="T37" fmla="*/ 181 h 400"/>
                <a:gd name="T38" fmla="*/ 179 w 293"/>
                <a:gd name="T39" fmla="*/ 82 h 400"/>
                <a:gd name="T40" fmla="*/ 197 w 293"/>
                <a:gd name="T41" fmla="*/ 126 h 400"/>
                <a:gd name="T42" fmla="*/ 155 w 293"/>
                <a:gd name="T43" fmla="*/ 0 h 400"/>
                <a:gd name="T44" fmla="*/ 139 w 293"/>
                <a:gd name="T45" fmla="*/ 38 h 400"/>
                <a:gd name="T46" fmla="*/ 91 w 293"/>
                <a:gd name="T47" fmla="*/ 54 h 400"/>
                <a:gd name="T48" fmla="*/ 107 w 293"/>
                <a:gd name="T49" fmla="*/ 92 h 400"/>
                <a:gd name="T50" fmla="*/ 84 w 293"/>
                <a:gd name="T51" fmla="*/ 137 h 400"/>
                <a:gd name="T52" fmla="*/ 122 w 293"/>
                <a:gd name="T53" fmla="*/ 153 h 400"/>
                <a:gd name="T54" fmla="*/ 138 w 293"/>
                <a:gd name="T55" fmla="*/ 201 h 400"/>
                <a:gd name="T56" fmla="*/ 176 w 293"/>
                <a:gd name="T57" fmla="*/ 185 h 400"/>
                <a:gd name="T58" fmla="*/ 222 w 293"/>
                <a:gd name="T59" fmla="*/ 208 h 400"/>
                <a:gd name="T60" fmla="*/ 237 w 293"/>
                <a:gd name="T61" fmla="*/ 170 h 400"/>
                <a:gd name="T62" fmla="*/ 286 w 293"/>
                <a:gd name="T63" fmla="*/ 154 h 400"/>
                <a:gd name="T64" fmla="*/ 270 w 293"/>
                <a:gd name="T65" fmla="*/ 116 h 400"/>
                <a:gd name="T66" fmla="*/ 293 w 293"/>
                <a:gd name="T67" fmla="*/ 71 h 400"/>
                <a:gd name="T68" fmla="*/ 254 w 293"/>
                <a:gd name="T69" fmla="*/ 55 h 400"/>
                <a:gd name="T70" fmla="*/ 239 w 293"/>
                <a:gd name="T71" fmla="*/ 7 h 400"/>
                <a:gd name="T72" fmla="*/ 200 w 293"/>
                <a:gd name="T73" fmla="*/ 23 h 400"/>
                <a:gd name="T74" fmla="*/ 155 w 293"/>
                <a:gd name="T75"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3" h="400">
                  <a:moveTo>
                    <a:pt x="86" y="290"/>
                  </a:moveTo>
                  <a:cubicBezTo>
                    <a:pt x="86" y="277"/>
                    <a:pt x="97" y="266"/>
                    <a:pt x="110" y="266"/>
                  </a:cubicBezTo>
                  <a:cubicBezTo>
                    <a:pt x="123" y="266"/>
                    <a:pt x="134" y="277"/>
                    <a:pt x="134" y="290"/>
                  </a:cubicBezTo>
                  <a:cubicBezTo>
                    <a:pt x="134" y="303"/>
                    <a:pt x="123" y="314"/>
                    <a:pt x="110" y="314"/>
                  </a:cubicBezTo>
                  <a:cubicBezTo>
                    <a:pt x="97" y="314"/>
                    <a:pt x="86" y="303"/>
                    <a:pt x="86" y="290"/>
                  </a:cubicBezTo>
                  <a:close/>
                  <a:moveTo>
                    <a:pt x="119" y="181"/>
                  </a:moveTo>
                  <a:cubicBezTo>
                    <a:pt x="113" y="180"/>
                    <a:pt x="107" y="180"/>
                    <a:pt x="101" y="181"/>
                  </a:cubicBezTo>
                  <a:cubicBezTo>
                    <a:pt x="90" y="211"/>
                    <a:pt x="90" y="211"/>
                    <a:pt x="90" y="211"/>
                  </a:cubicBezTo>
                  <a:cubicBezTo>
                    <a:pt x="82" y="212"/>
                    <a:pt x="75" y="216"/>
                    <a:pt x="68" y="220"/>
                  </a:cubicBezTo>
                  <a:cubicBezTo>
                    <a:pt x="39" y="206"/>
                    <a:pt x="39" y="206"/>
                    <a:pt x="39" y="206"/>
                  </a:cubicBezTo>
                  <a:cubicBezTo>
                    <a:pt x="35" y="210"/>
                    <a:pt x="30" y="215"/>
                    <a:pt x="26" y="219"/>
                  </a:cubicBezTo>
                  <a:cubicBezTo>
                    <a:pt x="40" y="248"/>
                    <a:pt x="40" y="248"/>
                    <a:pt x="40" y="248"/>
                  </a:cubicBezTo>
                  <a:cubicBezTo>
                    <a:pt x="36" y="255"/>
                    <a:pt x="32" y="262"/>
                    <a:pt x="31" y="270"/>
                  </a:cubicBezTo>
                  <a:cubicBezTo>
                    <a:pt x="1" y="281"/>
                    <a:pt x="1" y="281"/>
                    <a:pt x="1" y="281"/>
                  </a:cubicBezTo>
                  <a:cubicBezTo>
                    <a:pt x="0" y="287"/>
                    <a:pt x="0" y="293"/>
                    <a:pt x="1" y="299"/>
                  </a:cubicBezTo>
                  <a:cubicBezTo>
                    <a:pt x="30" y="310"/>
                    <a:pt x="30" y="310"/>
                    <a:pt x="30" y="310"/>
                  </a:cubicBezTo>
                  <a:cubicBezTo>
                    <a:pt x="32" y="318"/>
                    <a:pt x="36" y="325"/>
                    <a:pt x="40" y="332"/>
                  </a:cubicBezTo>
                  <a:cubicBezTo>
                    <a:pt x="26" y="361"/>
                    <a:pt x="26" y="361"/>
                    <a:pt x="26" y="361"/>
                  </a:cubicBezTo>
                  <a:cubicBezTo>
                    <a:pt x="30" y="366"/>
                    <a:pt x="35" y="370"/>
                    <a:pt x="39" y="374"/>
                  </a:cubicBezTo>
                  <a:cubicBezTo>
                    <a:pt x="68" y="361"/>
                    <a:pt x="68" y="361"/>
                    <a:pt x="68" y="361"/>
                  </a:cubicBezTo>
                  <a:cubicBezTo>
                    <a:pt x="75" y="365"/>
                    <a:pt x="82" y="368"/>
                    <a:pt x="90" y="370"/>
                  </a:cubicBezTo>
                  <a:cubicBezTo>
                    <a:pt x="101" y="399"/>
                    <a:pt x="101" y="399"/>
                    <a:pt x="101" y="399"/>
                  </a:cubicBezTo>
                  <a:cubicBezTo>
                    <a:pt x="107" y="400"/>
                    <a:pt x="113" y="400"/>
                    <a:pt x="119" y="399"/>
                  </a:cubicBezTo>
                  <a:cubicBezTo>
                    <a:pt x="130" y="370"/>
                    <a:pt x="130" y="370"/>
                    <a:pt x="130" y="370"/>
                  </a:cubicBezTo>
                  <a:cubicBezTo>
                    <a:pt x="138" y="368"/>
                    <a:pt x="145" y="365"/>
                    <a:pt x="152" y="361"/>
                  </a:cubicBezTo>
                  <a:cubicBezTo>
                    <a:pt x="181" y="374"/>
                    <a:pt x="181" y="374"/>
                    <a:pt x="181" y="374"/>
                  </a:cubicBezTo>
                  <a:cubicBezTo>
                    <a:pt x="185" y="370"/>
                    <a:pt x="190" y="366"/>
                    <a:pt x="194" y="361"/>
                  </a:cubicBezTo>
                  <a:cubicBezTo>
                    <a:pt x="181" y="332"/>
                    <a:pt x="181" y="332"/>
                    <a:pt x="181" y="332"/>
                  </a:cubicBezTo>
                  <a:cubicBezTo>
                    <a:pt x="185" y="325"/>
                    <a:pt x="188" y="318"/>
                    <a:pt x="190" y="310"/>
                  </a:cubicBezTo>
                  <a:cubicBezTo>
                    <a:pt x="219" y="299"/>
                    <a:pt x="219" y="299"/>
                    <a:pt x="219" y="299"/>
                  </a:cubicBezTo>
                  <a:cubicBezTo>
                    <a:pt x="220" y="293"/>
                    <a:pt x="220" y="287"/>
                    <a:pt x="219" y="281"/>
                  </a:cubicBezTo>
                  <a:cubicBezTo>
                    <a:pt x="190" y="270"/>
                    <a:pt x="190" y="270"/>
                    <a:pt x="190" y="270"/>
                  </a:cubicBezTo>
                  <a:cubicBezTo>
                    <a:pt x="188" y="262"/>
                    <a:pt x="185" y="255"/>
                    <a:pt x="181" y="248"/>
                  </a:cubicBezTo>
                  <a:cubicBezTo>
                    <a:pt x="194" y="219"/>
                    <a:pt x="194" y="219"/>
                    <a:pt x="194" y="219"/>
                  </a:cubicBezTo>
                  <a:cubicBezTo>
                    <a:pt x="190" y="215"/>
                    <a:pt x="185" y="210"/>
                    <a:pt x="181" y="206"/>
                  </a:cubicBezTo>
                  <a:cubicBezTo>
                    <a:pt x="152" y="220"/>
                    <a:pt x="152" y="220"/>
                    <a:pt x="152" y="220"/>
                  </a:cubicBezTo>
                  <a:cubicBezTo>
                    <a:pt x="145" y="216"/>
                    <a:pt x="138" y="212"/>
                    <a:pt x="130" y="211"/>
                  </a:cubicBezTo>
                  <a:lnTo>
                    <a:pt x="119" y="181"/>
                  </a:lnTo>
                  <a:close/>
                  <a:moveTo>
                    <a:pt x="167" y="113"/>
                  </a:moveTo>
                  <a:cubicBezTo>
                    <a:pt x="162" y="101"/>
                    <a:pt x="167" y="87"/>
                    <a:pt x="179" y="82"/>
                  </a:cubicBezTo>
                  <a:cubicBezTo>
                    <a:pt x="191" y="77"/>
                    <a:pt x="205" y="83"/>
                    <a:pt x="210" y="95"/>
                  </a:cubicBezTo>
                  <a:cubicBezTo>
                    <a:pt x="215" y="107"/>
                    <a:pt x="210" y="121"/>
                    <a:pt x="197" y="126"/>
                  </a:cubicBezTo>
                  <a:cubicBezTo>
                    <a:pt x="185" y="131"/>
                    <a:pt x="172" y="125"/>
                    <a:pt x="167" y="113"/>
                  </a:cubicBezTo>
                  <a:close/>
                  <a:moveTo>
                    <a:pt x="155" y="0"/>
                  </a:moveTo>
                  <a:cubicBezTo>
                    <a:pt x="149" y="2"/>
                    <a:pt x="144" y="4"/>
                    <a:pt x="138" y="7"/>
                  </a:cubicBezTo>
                  <a:cubicBezTo>
                    <a:pt x="139" y="38"/>
                    <a:pt x="139" y="38"/>
                    <a:pt x="139" y="38"/>
                  </a:cubicBezTo>
                  <a:cubicBezTo>
                    <a:pt x="133" y="43"/>
                    <a:pt x="127" y="49"/>
                    <a:pt x="123" y="55"/>
                  </a:cubicBezTo>
                  <a:cubicBezTo>
                    <a:pt x="91" y="54"/>
                    <a:pt x="91" y="54"/>
                    <a:pt x="91" y="54"/>
                  </a:cubicBezTo>
                  <a:cubicBezTo>
                    <a:pt x="88" y="59"/>
                    <a:pt x="86" y="65"/>
                    <a:pt x="84" y="71"/>
                  </a:cubicBezTo>
                  <a:cubicBezTo>
                    <a:pt x="107" y="92"/>
                    <a:pt x="107" y="92"/>
                    <a:pt x="107" y="92"/>
                  </a:cubicBezTo>
                  <a:cubicBezTo>
                    <a:pt x="106" y="100"/>
                    <a:pt x="106" y="108"/>
                    <a:pt x="107" y="116"/>
                  </a:cubicBezTo>
                  <a:cubicBezTo>
                    <a:pt x="84" y="137"/>
                    <a:pt x="84" y="137"/>
                    <a:pt x="84" y="137"/>
                  </a:cubicBezTo>
                  <a:cubicBezTo>
                    <a:pt x="86" y="143"/>
                    <a:pt x="88" y="149"/>
                    <a:pt x="91" y="154"/>
                  </a:cubicBezTo>
                  <a:cubicBezTo>
                    <a:pt x="122" y="153"/>
                    <a:pt x="122" y="153"/>
                    <a:pt x="122" y="153"/>
                  </a:cubicBezTo>
                  <a:cubicBezTo>
                    <a:pt x="127" y="159"/>
                    <a:pt x="133" y="165"/>
                    <a:pt x="139" y="170"/>
                  </a:cubicBezTo>
                  <a:cubicBezTo>
                    <a:pt x="138" y="201"/>
                    <a:pt x="138" y="201"/>
                    <a:pt x="138" y="201"/>
                  </a:cubicBezTo>
                  <a:cubicBezTo>
                    <a:pt x="144" y="204"/>
                    <a:pt x="149" y="206"/>
                    <a:pt x="155" y="208"/>
                  </a:cubicBezTo>
                  <a:cubicBezTo>
                    <a:pt x="176" y="185"/>
                    <a:pt x="176" y="185"/>
                    <a:pt x="176" y="185"/>
                  </a:cubicBezTo>
                  <a:cubicBezTo>
                    <a:pt x="184" y="186"/>
                    <a:pt x="193" y="186"/>
                    <a:pt x="200" y="185"/>
                  </a:cubicBezTo>
                  <a:cubicBezTo>
                    <a:pt x="222" y="208"/>
                    <a:pt x="222" y="208"/>
                    <a:pt x="222" y="208"/>
                  </a:cubicBezTo>
                  <a:cubicBezTo>
                    <a:pt x="228" y="206"/>
                    <a:pt x="233" y="204"/>
                    <a:pt x="239" y="201"/>
                  </a:cubicBezTo>
                  <a:cubicBezTo>
                    <a:pt x="237" y="170"/>
                    <a:pt x="237" y="170"/>
                    <a:pt x="237" y="170"/>
                  </a:cubicBezTo>
                  <a:cubicBezTo>
                    <a:pt x="244" y="165"/>
                    <a:pt x="250" y="159"/>
                    <a:pt x="254" y="153"/>
                  </a:cubicBezTo>
                  <a:cubicBezTo>
                    <a:pt x="286" y="154"/>
                    <a:pt x="286" y="154"/>
                    <a:pt x="286" y="154"/>
                  </a:cubicBezTo>
                  <a:cubicBezTo>
                    <a:pt x="289" y="149"/>
                    <a:pt x="291" y="143"/>
                    <a:pt x="293" y="137"/>
                  </a:cubicBezTo>
                  <a:cubicBezTo>
                    <a:pt x="270" y="116"/>
                    <a:pt x="270" y="116"/>
                    <a:pt x="270" y="116"/>
                  </a:cubicBezTo>
                  <a:cubicBezTo>
                    <a:pt x="271" y="108"/>
                    <a:pt x="271" y="100"/>
                    <a:pt x="270" y="92"/>
                  </a:cubicBezTo>
                  <a:cubicBezTo>
                    <a:pt x="293" y="71"/>
                    <a:pt x="293" y="71"/>
                    <a:pt x="293" y="71"/>
                  </a:cubicBezTo>
                  <a:cubicBezTo>
                    <a:pt x="291" y="65"/>
                    <a:pt x="289" y="59"/>
                    <a:pt x="286" y="54"/>
                  </a:cubicBezTo>
                  <a:cubicBezTo>
                    <a:pt x="254" y="55"/>
                    <a:pt x="254" y="55"/>
                    <a:pt x="254" y="55"/>
                  </a:cubicBezTo>
                  <a:cubicBezTo>
                    <a:pt x="249" y="49"/>
                    <a:pt x="244" y="43"/>
                    <a:pt x="237" y="38"/>
                  </a:cubicBezTo>
                  <a:cubicBezTo>
                    <a:pt x="239" y="7"/>
                    <a:pt x="239" y="7"/>
                    <a:pt x="239" y="7"/>
                  </a:cubicBezTo>
                  <a:cubicBezTo>
                    <a:pt x="233" y="4"/>
                    <a:pt x="228" y="2"/>
                    <a:pt x="222" y="0"/>
                  </a:cubicBezTo>
                  <a:cubicBezTo>
                    <a:pt x="200" y="23"/>
                    <a:pt x="200" y="23"/>
                    <a:pt x="200" y="23"/>
                  </a:cubicBezTo>
                  <a:cubicBezTo>
                    <a:pt x="192" y="22"/>
                    <a:pt x="184" y="22"/>
                    <a:pt x="176" y="23"/>
                  </a:cubicBezTo>
                  <a:lnTo>
                    <a:pt x="155" y="0"/>
                  </a:lnTo>
                  <a:close/>
                </a:path>
              </a:pathLst>
            </a:custGeom>
            <a:solidFill>
              <a:sysClr val="window" lastClr="FFFFFF">
                <a:lumMod val="85000"/>
              </a:sysClr>
            </a:solidFill>
            <a:ln>
              <a:noFill/>
            </a:ln>
          </p:spPr>
          <p:txBody>
            <a:bodyPr vert="horz" wrap="square" lIns="91427" tIns="45713" rIns="91427" bIns="45713" numCol="1" anchor="t" anchorCtr="0" compatLnSpc="1">
              <a:prstTxWarp prst="textNoShape">
                <a:avLst/>
              </a:prstTxWarp>
            </a:bodyPr>
            <a:lstStyle/>
            <a:p>
              <a:pPr defTabSz="792724">
                <a:defRPr/>
              </a:pPr>
              <a:endParaRPr lang="en-US" sz="2000" kern="0" dirty="0">
                <a:solidFill>
                  <a:srgbClr val="505050"/>
                </a:solidFill>
              </a:endParaRPr>
            </a:p>
          </p:txBody>
        </p:sp>
        <p:pic>
          <p:nvPicPr>
            <p:cNvPr id="77" name="Picture 76"/>
            <p:cNvPicPr>
              <a:picLocks noChangeAspect="1"/>
            </p:cNvPicPr>
            <p:nvPr/>
          </p:nvPicPr>
          <p:blipFill>
            <a:blip r:embed="rId3">
              <a:duotone>
                <a:srgbClr val="E7E6E6">
                  <a:shade val="45000"/>
                  <a:satMod val="135000"/>
                </a:srgbClr>
                <a:prstClr val="white"/>
              </a:duotone>
            </a:blip>
            <a:stretch>
              <a:fillRect/>
            </a:stretch>
          </p:blipFill>
          <p:spPr>
            <a:xfrm>
              <a:off x="3131662" y="2347774"/>
              <a:ext cx="426274" cy="371843"/>
            </a:xfrm>
            <a:prstGeom prst="rect">
              <a:avLst/>
            </a:prstGeom>
          </p:spPr>
        </p:pic>
        <p:sp>
          <p:nvSpPr>
            <p:cNvPr id="78" name="Freeform 9"/>
            <p:cNvSpPr>
              <a:spLocks noChangeAspect="1" noEditPoints="1"/>
            </p:cNvSpPr>
            <p:nvPr/>
          </p:nvSpPr>
          <p:spPr bwMode="auto">
            <a:xfrm>
              <a:off x="5593481" y="2081265"/>
              <a:ext cx="303287" cy="436937"/>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ysClr val="window" lastClr="FFFFFF">
                <a:lumMod val="85000"/>
              </a:sysClr>
            </a:solidFill>
            <a:ln>
              <a:noFill/>
            </a:ln>
          </p:spPr>
          <p:txBody>
            <a:bodyPr vert="horz" wrap="square" lIns="91427" tIns="91427" rIns="91427" bIns="274281" numCol="1" anchor="b" anchorCtr="0" compatLnSpc="1">
              <a:prstTxWarp prst="textNoShape">
                <a:avLst/>
              </a:prstTxWarp>
            </a:bodyPr>
            <a:lstStyle/>
            <a:p>
              <a:pPr defTabSz="914225">
                <a:defRPr/>
              </a:pPr>
              <a:endParaRPr lang="en-US" sz="2000" kern="0" dirty="0">
                <a:solidFill>
                  <a:prstClr val="black"/>
                </a:solidFill>
              </a:endParaRPr>
            </a:p>
          </p:txBody>
        </p:sp>
        <p:pic>
          <p:nvPicPr>
            <p:cNvPr id="79" name="Picture 5" descr="\\MAGNUM\Projects\Microsoft\Cloud Power FY12\Design\ICONS_PNG\Consistent_Development_and_Deployment_Platform.png"/>
            <p:cNvPicPr>
              <a:picLocks noChangeAspect="1" noChangeArrowheads="1"/>
            </p:cNvPicPr>
            <p:nvPr/>
          </p:nvPicPr>
          <p:blipFill>
            <a:blip r:embed="rId4" cstate="print">
              <a:duotone>
                <a:srgbClr val="E7E6E6">
                  <a:shade val="45000"/>
                  <a:satMod val="135000"/>
                </a:srgbClr>
                <a:prstClr val="white"/>
              </a:duotone>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a:ext>
              </a:extLst>
            </a:blip>
            <a:stretch>
              <a:fillRect/>
            </a:stretch>
          </p:blipFill>
          <p:spPr bwMode="auto">
            <a:xfrm>
              <a:off x="2613376" y="3278039"/>
              <a:ext cx="588742" cy="588742"/>
            </a:xfrm>
            <a:prstGeom prst="rect">
              <a:avLst/>
            </a:prstGeom>
            <a:noFill/>
            <a:ln>
              <a:noFill/>
            </a:ln>
          </p:spPr>
        </p:pic>
        <p:pic>
          <p:nvPicPr>
            <p:cNvPr id="80" name="Picture 3" descr="\\MAGNUM\Projects\Microsoft\Cloud Power FY12\Design\Icons\PNGs\Scalable_Elastic_4.png"/>
            <p:cNvPicPr>
              <a:picLocks noChangeAspect="1" noChangeArrowheads="1"/>
            </p:cNvPicPr>
            <p:nvPr/>
          </p:nvPicPr>
          <p:blipFill rotWithShape="1">
            <a:blip r:embed="rId6" cstate="print">
              <a:duotone>
                <a:srgbClr val="E7E6E6">
                  <a:shade val="45000"/>
                  <a:satMod val="135000"/>
                </a:srgbClr>
                <a:prstClr val="white"/>
              </a:duotone>
              <a:extLst>
                <a:ext uri="{BEBA8EAE-BF5A-486C-A8C5-ECC9F3942E4B}">
                  <a14:imgProps xmlns:a14="http://schemas.microsoft.com/office/drawing/2010/main">
                    <a14:imgLayer r:embed="rId7">
                      <a14:imgEffect>
                        <a14:colorTemperature colorTemp="4700"/>
                      </a14:imgEffect>
                    </a14:imgLayer>
                  </a14:imgProps>
                </a:ext>
                <a:ext uri="{28A0092B-C50C-407E-A947-70E740481C1C}">
                  <a14:useLocalDpi xmlns:a14="http://schemas.microsoft.com/office/drawing/2010/main"/>
                </a:ext>
              </a:extLst>
            </a:blip>
            <a:srcRect/>
            <a:stretch/>
          </p:blipFill>
          <p:spPr bwMode="auto">
            <a:xfrm>
              <a:off x="8014626" y="5268852"/>
              <a:ext cx="405084" cy="371044"/>
            </a:xfrm>
            <a:prstGeom prst="rect">
              <a:avLst/>
            </a:prstGeom>
            <a:noFill/>
            <a:ln>
              <a:noFill/>
            </a:ln>
          </p:spPr>
        </p:pic>
        <p:sp>
          <p:nvSpPr>
            <p:cNvPr id="81" name="Freeform 205"/>
            <p:cNvSpPr>
              <a:spLocks noChangeAspect="1" noEditPoints="1"/>
            </p:cNvSpPr>
            <p:nvPr/>
          </p:nvSpPr>
          <p:spPr bwMode="auto">
            <a:xfrm>
              <a:off x="9955465" y="3378706"/>
              <a:ext cx="390990" cy="387408"/>
            </a:xfrm>
            <a:custGeom>
              <a:avLst/>
              <a:gdLst>
                <a:gd name="T0" fmla="*/ 151 w 308"/>
                <a:gd name="T1" fmla="*/ 210 h 305"/>
                <a:gd name="T2" fmla="*/ 136 w 308"/>
                <a:gd name="T3" fmla="*/ 248 h 305"/>
                <a:gd name="T4" fmla="*/ 120 w 308"/>
                <a:gd name="T5" fmla="*/ 286 h 305"/>
                <a:gd name="T6" fmla="*/ 49 w 308"/>
                <a:gd name="T7" fmla="*/ 296 h 305"/>
                <a:gd name="T8" fmla="*/ 49 w 308"/>
                <a:gd name="T9" fmla="*/ 289 h 305"/>
                <a:gd name="T10" fmla="*/ 89 w 308"/>
                <a:gd name="T11" fmla="*/ 265 h 305"/>
                <a:gd name="T12" fmla="*/ 80 w 308"/>
                <a:gd name="T13" fmla="*/ 231 h 305"/>
                <a:gd name="T14" fmla="*/ 65 w 308"/>
                <a:gd name="T15" fmla="*/ 226 h 305"/>
                <a:gd name="T16" fmla="*/ 21 w 308"/>
                <a:gd name="T17" fmla="*/ 249 h 305"/>
                <a:gd name="T18" fmla="*/ 39 w 308"/>
                <a:gd name="T19" fmla="*/ 202 h 305"/>
                <a:gd name="T20" fmla="*/ 75 w 308"/>
                <a:gd name="T21" fmla="*/ 186 h 305"/>
                <a:gd name="T22" fmla="*/ 77 w 308"/>
                <a:gd name="T23" fmla="*/ 186 h 305"/>
                <a:gd name="T24" fmla="*/ 106 w 308"/>
                <a:gd name="T25" fmla="*/ 178 h 305"/>
                <a:gd name="T26" fmla="*/ 201 w 308"/>
                <a:gd name="T27" fmla="*/ 161 h 305"/>
                <a:gd name="T28" fmla="*/ 135 w 308"/>
                <a:gd name="T29" fmla="*/ 95 h 305"/>
                <a:gd name="T30" fmla="*/ 129 w 308"/>
                <a:gd name="T31" fmla="*/ 95 h 305"/>
                <a:gd name="T32" fmla="*/ 95 w 308"/>
                <a:gd name="T33" fmla="*/ 135 h 305"/>
                <a:gd name="T34" fmla="*/ 161 w 308"/>
                <a:gd name="T35" fmla="*/ 200 h 305"/>
                <a:gd name="T36" fmla="*/ 268 w 308"/>
                <a:gd name="T37" fmla="*/ 302 h 305"/>
                <a:gd name="T38" fmla="*/ 303 w 308"/>
                <a:gd name="T39" fmla="*/ 265 h 305"/>
                <a:gd name="T40" fmla="*/ 201 w 308"/>
                <a:gd name="T41" fmla="*/ 161 h 305"/>
                <a:gd name="T42" fmla="*/ 301 w 308"/>
                <a:gd name="T43" fmla="*/ 70 h 305"/>
                <a:gd name="T44" fmla="*/ 261 w 308"/>
                <a:gd name="T45" fmla="*/ 93 h 305"/>
                <a:gd name="T46" fmla="*/ 240 w 308"/>
                <a:gd name="T47" fmla="*/ 79 h 305"/>
                <a:gd name="T48" fmla="*/ 239 w 308"/>
                <a:gd name="T49" fmla="*/ 53 h 305"/>
                <a:gd name="T50" fmla="*/ 280 w 308"/>
                <a:gd name="T51" fmla="*/ 26 h 305"/>
                <a:gd name="T52" fmla="*/ 217 w 308"/>
                <a:gd name="T53" fmla="*/ 25 h 305"/>
                <a:gd name="T54" fmla="*/ 191 w 308"/>
                <a:gd name="T55" fmla="*/ 71 h 305"/>
                <a:gd name="T56" fmla="*/ 182 w 308"/>
                <a:gd name="T57" fmla="*/ 102 h 305"/>
                <a:gd name="T58" fmla="*/ 210 w 308"/>
                <a:gd name="T59" fmla="*/ 151 h 305"/>
                <a:gd name="T60" fmla="*/ 249 w 308"/>
                <a:gd name="T61" fmla="*/ 133 h 305"/>
                <a:gd name="T62" fmla="*/ 252 w 308"/>
                <a:gd name="T63" fmla="*/ 133 h 305"/>
                <a:gd name="T64" fmla="*/ 276 w 308"/>
                <a:gd name="T65" fmla="*/ 126 h 305"/>
                <a:gd name="T66" fmla="*/ 308 w 308"/>
                <a:gd name="T67" fmla="*/ 75 h 305"/>
                <a:gd name="T68" fmla="*/ 52 w 308"/>
                <a:gd name="T69" fmla="*/ 146 h 305"/>
                <a:gd name="T70" fmla="*/ 143 w 308"/>
                <a:gd name="T71" fmla="*/ 58 h 305"/>
                <a:gd name="T72" fmla="*/ 143 w 308"/>
                <a:gd name="T73" fmla="*/ 45 h 305"/>
                <a:gd name="T74" fmla="*/ 94 w 308"/>
                <a:gd name="T75" fmla="*/ 0 h 305"/>
                <a:gd name="T76" fmla="*/ 2 w 308"/>
                <a:gd name="T77" fmla="*/ 87 h 305"/>
                <a:gd name="T78" fmla="*/ 2 w 308"/>
                <a:gd name="T79" fmla="*/ 100 h 305"/>
                <a:gd name="T80" fmla="*/ 52 w 308"/>
                <a:gd name="T81"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8" h="305">
                  <a:moveTo>
                    <a:pt x="113" y="172"/>
                  </a:moveTo>
                  <a:cubicBezTo>
                    <a:pt x="151" y="210"/>
                    <a:pt x="151" y="210"/>
                    <a:pt x="151" y="210"/>
                  </a:cubicBezTo>
                  <a:cubicBezTo>
                    <a:pt x="144" y="217"/>
                    <a:pt x="144" y="217"/>
                    <a:pt x="144" y="217"/>
                  </a:cubicBezTo>
                  <a:cubicBezTo>
                    <a:pt x="137" y="224"/>
                    <a:pt x="136" y="236"/>
                    <a:pt x="136" y="248"/>
                  </a:cubicBezTo>
                  <a:cubicBezTo>
                    <a:pt x="136" y="248"/>
                    <a:pt x="136" y="248"/>
                    <a:pt x="136" y="248"/>
                  </a:cubicBezTo>
                  <a:cubicBezTo>
                    <a:pt x="136" y="262"/>
                    <a:pt x="130" y="276"/>
                    <a:pt x="120" y="286"/>
                  </a:cubicBezTo>
                  <a:cubicBezTo>
                    <a:pt x="117" y="289"/>
                    <a:pt x="114" y="292"/>
                    <a:pt x="109" y="295"/>
                  </a:cubicBezTo>
                  <a:cubicBezTo>
                    <a:pt x="92" y="305"/>
                    <a:pt x="68" y="305"/>
                    <a:pt x="49" y="296"/>
                  </a:cubicBezTo>
                  <a:cubicBezTo>
                    <a:pt x="48" y="296"/>
                    <a:pt x="47" y="294"/>
                    <a:pt x="47" y="293"/>
                  </a:cubicBezTo>
                  <a:cubicBezTo>
                    <a:pt x="46" y="291"/>
                    <a:pt x="47" y="289"/>
                    <a:pt x="49" y="289"/>
                  </a:cubicBezTo>
                  <a:cubicBezTo>
                    <a:pt x="88" y="266"/>
                    <a:pt x="88" y="266"/>
                    <a:pt x="88" y="266"/>
                  </a:cubicBezTo>
                  <a:cubicBezTo>
                    <a:pt x="88" y="266"/>
                    <a:pt x="89" y="266"/>
                    <a:pt x="89" y="265"/>
                  </a:cubicBezTo>
                  <a:cubicBezTo>
                    <a:pt x="92" y="262"/>
                    <a:pt x="96" y="257"/>
                    <a:pt x="87" y="240"/>
                  </a:cubicBezTo>
                  <a:cubicBezTo>
                    <a:pt x="85" y="236"/>
                    <a:pt x="82" y="233"/>
                    <a:pt x="80" y="231"/>
                  </a:cubicBezTo>
                  <a:cubicBezTo>
                    <a:pt x="73" y="224"/>
                    <a:pt x="68" y="225"/>
                    <a:pt x="66" y="226"/>
                  </a:cubicBezTo>
                  <a:cubicBezTo>
                    <a:pt x="65" y="226"/>
                    <a:pt x="65" y="226"/>
                    <a:pt x="65" y="226"/>
                  </a:cubicBezTo>
                  <a:cubicBezTo>
                    <a:pt x="26" y="249"/>
                    <a:pt x="26" y="249"/>
                    <a:pt x="26" y="249"/>
                  </a:cubicBezTo>
                  <a:cubicBezTo>
                    <a:pt x="24" y="249"/>
                    <a:pt x="22" y="249"/>
                    <a:pt x="21" y="249"/>
                  </a:cubicBezTo>
                  <a:cubicBezTo>
                    <a:pt x="20" y="248"/>
                    <a:pt x="19" y="246"/>
                    <a:pt x="19" y="244"/>
                  </a:cubicBezTo>
                  <a:cubicBezTo>
                    <a:pt x="20" y="229"/>
                    <a:pt x="28" y="214"/>
                    <a:pt x="39" y="202"/>
                  </a:cubicBezTo>
                  <a:cubicBezTo>
                    <a:pt x="42" y="199"/>
                    <a:pt x="47" y="196"/>
                    <a:pt x="51" y="193"/>
                  </a:cubicBezTo>
                  <a:cubicBezTo>
                    <a:pt x="58" y="189"/>
                    <a:pt x="66" y="187"/>
                    <a:pt x="75" y="186"/>
                  </a:cubicBezTo>
                  <a:cubicBezTo>
                    <a:pt x="74" y="186"/>
                    <a:pt x="74" y="186"/>
                    <a:pt x="74" y="186"/>
                  </a:cubicBezTo>
                  <a:cubicBezTo>
                    <a:pt x="75" y="186"/>
                    <a:pt x="76" y="186"/>
                    <a:pt x="77" y="186"/>
                  </a:cubicBezTo>
                  <a:cubicBezTo>
                    <a:pt x="77" y="186"/>
                    <a:pt x="77" y="186"/>
                    <a:pt x="78" y="186"/>
                  </a:cubicBezTo>
                  <a:cubicBezTo>
                    <a:pt x="89" y="186"/>
                    <a:pt x="100" y="185"/>
                    <a:pt x="106" y="178"/>
                  </a:cubicBezTo>
                  <a:lnTo>
                    <a:pt x="113" y="172"/>
                  </a:lnTo>
                  <a:close/>
                  <a:moveTo>
                    <a:pt x="201" y="161"/>
                  </a:moveTo>
                  <a:cubicBezTo>
                    <a:pt x="162" y="122"/>
                    <a:pt x="162" y="122"/>
                    <a:pt x="162" y="122"/>
                  </a:cubicBezTo>
                  <a:cubicBezTo>
                    <a:pt x="135" y="95"/>
                    <a:pt x="135" y="95"/>
                    <a:pt x="135" y="95"/>
                  </a:cubicBezTo>
                  <a:cubicBezTo>
                    <a:pt x="134" y="94"/>
                    <a:pt x="133" y="94"/>
                    <a:pt x="132" y="94"/>
                  </a:cubicBezTo>
                  <a:cubicBezTo>
                    <a:pt x="131" y="94"/>
                    <a:pt x="130" y="94"/>
                    <a:pt x="129" y="95"/>
                  </a:cubicBezTo>
                  <a:cubicBezTo>
                    <a:pt x="95" y="129"/>
                    <a:pt x="95" y="129"/>
                    <a:pt x="95" y="129"/>
                  </a:cubicBezTo>
                  <a:cubicBezTo>
                    <a:pt x="94" y="130"/>
                    <a:pt x="94" y="133"/>
                    <a:pt x="95" y="135"/>
                  </a:cubicBezTo>
                  <a:cubicBezTo>
                    <a:pt x="123" y="162"/>
                    <a:pt x="123" y="162"/>
                    <a:pt x="123" y="162"/>
                  </a:cubicBezTo>
                  <a:cubicBezTo>
                    <a:pt x="161" y="200"/>
                    <a:pt x="161" y="200"/>
                    <a:pt x="161" y="200"/>
                  </a:cubicBezTo>
                  <a:cubicBezTo>
                    <a:pt x="262" y="302"/>
                    <a:pt x="262" y="302"/>
                    <a:pt x="262" y="302"/>
                  </a:cubicBezTo>
                  <a:cubicBezTo>
                    <a:pt x="264" y="303"/>
                    <a:pt x="266" y="303"/>
                    <a:pt x="268" y="302"/>
                  </a:cubicBezTo>
                  <a:cubicBezTo>
                    <a:pt x="302" y="268"/>
                    <a:pt x="302" y="268"/>
                    <a:pt x="302" y="268"/>
                  </a:cubicBezTo>
                  <a:cubicBezTo>
                    <a:pt x="303" y="267"/>
                    <a:pt x="303" y="266"/>
                    <a:pt x="303" y="265"/>
                  </a:cubicBezTo>
                  <a:cubicBezTo>
                    <a:pt x="303" y="264"/>
                    <a:pt x="303" y="263"/>
                    <a:pt x="302" y="262"/>
                  </a:cubicBezTo>
                  <a:lnTo>
                    <a:pt x="201" y="161"/>
                  </a:lnTo>
                  <a:close/>
                  <a:moveTo>
                    <a:pt x="306" y="70"/>
                  </a:moveTo>
                  <a:cubicBezTo>
                    <a:pt x="304" y="70"/>
                    <a:pt x="303" y="70"/>
                    <a:pt x="301" y="70"/>
                  </a:cubicBezTo>
                  <a:cubicBezTo>
                    <a:pt x="262" y="93"/>
                    <a:pt x="262" y="93"/>
                    <a:pt x="262" y="93"/>
                  </a:cubicBezTo>
                  <a:cubicBezTo>
                    <a:pt x="262" y="93"/>
                    <a:pt x="262" y="93"/>
                    <a:pt x="261" y="93"/>
                  </a:cubicBezTo>
                  <a:cubicBezTo>
                    <a:pt x="259" y="94"/>
                    <a:pt x="254" y="95"/>
                    <a:pt x="247" y="88"/>
                  </a:cubicBezTo>
                  <a:cubicBezTo>
                    <a:pt x="244" y="86"/>
                    <a:pt x="242" y="83"/>
                    <a:pt x="240" y="79"/>
                  </a:cubicBezTo>
                  <a:cubicBezTo>
                    <a:pt x="230" y="62"/>
                    <a:pt x="235" y="57"/>
                    <a:pt x="237" y="54"/>
                  </a:cubicBezTo>
                  <a:cubicBezTo>
                    <a:pt x="238" y="53"/>
                    <a:pt x="239" y="53"/>
                    <a:pt x="239" y="53"/>
                  </a:cubicBezTo>
                  <a:cubicBezTo>
                    <a:pt x="278" y="30"/>
                    <a:pt x="278" y="30"/>
                    <a:pt x="278" y="30"/>
                  </a:cubicBezTo>
                  <a:cubicBezTo>
                    <a:pt x="280" y="30"/>
                    <a:pt x="280" y="28"/>
                    <a:pt x="280" y="26"/>
                  </a:cubicBezTo>
                  <a:cubicBezTo>
                    <a:pt x="280" y="25"/>
                    <a:pt x="279" y="23"/>
                    <a:pt x="278" y="23"/>
                  </a:cubicBezTo>
                  <a:cubicBezTo>
                    <a:pt x="259" y="14"/>
                    <a:pt x="235" y="14"/>
                    <a:pt x="217" y="25"/>
                  </a:cubicBezTo>
                  <a:cubicBezTo>
                    <a:pt x="213" y="27"/>
                    <a:pt x="210" y="30"/>
                    <a:pt x="206" y="33"/>
                  </a:cubicBezTo>
                  <a:cubicBezTo>
                    <a:pt x="196" y="43"/>
                    <a:pt x="191" y="57"/>
                    <a:pt x="191" y="71"/>
                  </a:cubicBezTo>
                  <a:cubicBezTo>
                    <a:pt x="190" y="71"/>
                    <a:pt x="190" y="71"/>
                    <a:pt x="190" y="71"/>
                  </a:cubicBezTo>
                  <a:cubicBezTo>
                    <a:pt x="191" y="83"/>
                    <a:pt x="190" y="95"/>
                    <a:pt x="182" y="102"/>
                  </a:cubicBezTo>
                  <a:cubicBezTo>
                    <a:pt x="172" y="113"/>
                    <a:pt x="172" y="113"/>
                    <a:pt x="172" y="113"/>
                  </a:cubicBezTo>
                  <a:cubicBezTo>
                    <a:pt x="210" y="151"/>
                    <a:pt x="210" y="151"/>
                    <a:pt x="210" y="151"/>
                  </a:cubicBezTo>
                  <a:cubicBezTo>
                    <a:pt x="221" y="141"/>
                    <a:pt x="221" y="141"/>
                    <a:pt x="221" y="141"/>
                  </a:cubicBezTo>
                  <a:cubicBezTo>
                    <a:pt x="227" y="134"/>
                    <a:pt x="238" y="133"/>
                    <a:pt x="249" y="133"/>
                  </a:cubicBezTo>
                  <a:cubicBezTo>
                    <a:pt x="249" y="133"/>
                    <a:pt x="250" y="133"/>
                    <a:pt x="250" y="133"/>
                  </a:cubicBezTo>
                  <a:cubicBezTo>
                    <a:pt x="251" y="133"/>
                    <a:pt x="252" y="133"/>
                    <a:pt x="252" y="133"/>
                  </a:cubicBezTo>
                  <a:cubicBezTo>
                    <a:pt x="252" y="133"/>
                    <a:pt x="252" y="133"/>
                    <a:pt x="252" y="133"/>
                  </a:cubicBezTo>
                  <a:cubicBezTo>
                    <a:pt x="260" y="132"/>
                    <a:pt x="268" y="130"/>
                    <a:pt x="276" y="126"/>
                  </a:cubicBezTo>
                  <a:cubicBezTo>
                    <a:pt x="280" y="123"/>
                    <a:pt x="284" y="120"/>
                    <a:pt x="288" y="117"/>
                  </a:cubicBezTo>
                  <a:cubicBezTo>
                    <a:pt x="299" y="106"/>
                    <a:pt x="306" y="90"/>
                    <a:pt x="308" y="75"/>
                  </a:cubicBezTo>
                  <a:cubicBezTo>
                    <a:pt x="308" y="73"/>
                    <a:pt x="307" y="71"/>
                    <a:pt x="306" y="70"/>
                  </a:cubicBezTo>
                  <a:close/>
                  <a:moveTo>
                    <a:pt x="52" y="146"/>
                  </a:moveTo>
                  <a:cubicBezTo>
                    <a:pt x="54" y="146"/>
                    <a:pt x="57" y="145"/>
                    <a:pt x="58" y="143"/>
                  </a:cubicBezTo>
                  <a:cubicBezTo>
                    <a:pt x="143" y="58"/>
                    <a:pt x="143" y="58"/>
                    <a:pt x="143" y="58"/>
                  </a:cubicBezTo>
                  <a:cubicBezTo>
                    <a:pt x="145" y="57"/>
                    <a:pt x="146" y="54"/>
                    <a:pt x="146" y="52"/>
                  </a:cubicBezTo>
                  <a:cubicBezTo>
                    <a:pt x="146" y="49"/>
                    <a:pt x="145" y="47"/>
                    <a:pt x="143" y="45"/>
                  </a:cubicBezTo>
                  <a:cubicBezTo>
                    <a:pt x="100" y="2"/>
                    <a:pt x="100" y="2"/>
                    <a:pt x="100" y="2"/>
                  </a:cubicBezTo>
                  <a:cubicBezTo>
                    <a:pt x="98" y="1"/>
                    <a:pt x="96" y="0"/>
                    <a:pt x="94" y="0"/>
                  </a:cubicBezTo>
                  <a:cubicBezTo>
                    <a:pt x="91" y="0"/>
                    <a:pt x="89" y="1"/>
                    <a:pt x="87" y="2"/>
                  </a:cubicBezTo>
                  <a:cubicBezTo>
                    <a:pt x="2" y="87"/>
                    <a:pt x="2" y="87"/>
                    <a:pt x="2" y="87"/>
                  </a:cubicBezTo>
                  <a:cubicBezTo>
                    <a:pt x="1" y="89"/>
                    <a:pt x="0" y="91"/>
                    <a:pt x="0" y="93"/>
                  </a:cubicBezTo>
                  <a:cubicBezTo>
                    <a:pt x="0" y="96"/>
                    <a:pt x="1" y="98"/>
                    <a:pt x="2" y="100"/>
                  </a:cubicBezTo>
                  <a:cubicBezTo>
                    <a:pt x="46" y="143"/>
                    <a:pt x="46" y="143"/>
                    <a:pt x="46" y="143"/>
                  </a:cubicBezTo>
                  <a:cubicBezTo>
                    <a:pt x="47" y="145"/>
                    <a:pt x="50" y="146"/>
                    <a:pt x="52" y="146"/>
                  </a:cubicBezTo>
                  <a:close/>
                </a:path>
              </a:pathLst>
            </a:custGeom>
            <a:solidFill>
              <a:sysClr val="window" lastClr="FFFFFF">
                <a:lumMod val="85000"/>
              </a:sysClr>
            </a:solidFill>
            <a:ln>
              <a:noFill/>
            </a:ln>
          </p:spPr>
          <p:txBody>
            <a:bodyPr vert="horz" wrap="square" lIns="91427" tIns="45713" rIns="91427" bIns="45713" numCol="1" anchor="t" anchorCtr="0" compatLnSpc="1">
              <a:prstTxWarp prst="textNoShape">
                <a:avLst/>
              </a:prstTxWarp>
            </a:bodyPr>
            <a:lstStyle/>
            <a:p>
              <a:pPr defTabSz="792724">
                <a:defRPr/>
              </a:pPr>
              <a:endParaRPr lang="en-US" sz="2000" kern="0" dirty="0">
                <a:solidFill>
                  <a:srgbClr val="505050"/>
                </a:solidFill>
              </a:endParaRPr>
            </a:p>
          </p:txBody>
        </p:sp>
        <p:sp>
          <p:nvSpPr>
            <p:cNvPr id="82" name="Freeform 62"/>
            <p:cNvSpPr>
              <a:spLocks noChangeAspect="1" noEditPoints="1"/>
            </p:cNvSpPr>
            <p:nvPr/>
          </p:nvSpPr>
          <p:spPr bwMode="black">
            <a:xfrm>
              <a:off x="6620890" y="4449571"/>
              <a:ext cx="446567" cy="4464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ysClr val="window" lastClr="FFFFFF">
                <a:lumMod val="85000"/>
              </a:sysClr>
            </a:solidFill>
            <a:ln>
              <a:noFill/>
            </a:ln>
          </p:spPr>
          <p:txBody>
            <a:bodyPr vert="horz" wrap="square" lIns="82293" tIns="91427" rIns="82293" bIns="274281" numCol="1" anchor="b" anchorCtr="0" compatLnSpc="1">
              <a:prstTxWarp prst="textNoShape">
                <a:avLst/>
              </a:prstTxWarp>
            </a:bodyPr>
            <a:lstStyle/>
            <a:p>
              <a:pPr defTabSz="914225">
                <a:defRPr/>
              </a:pPr>
              <a:endParaRPr lang="en-US" kern="0" dirty="0">
                <a:solidFill>
                  <a:prstClr val="black"/>
                </a:solidFill>
              </a:endParaRPr>
            </a:p>
          </p:txBody>
        </p:sp>
        <p:sp>
          <p:nvSpPr>
            <p:cNvPr id="83" name="Freeform 647"/>
            <p:cNvSpPr>
              <a:spLocks noChangeAspect="1" noEditPoints="1"/>
            </p:cNvSpPr>
            <p:nvPr/>
          </p:nvSpPr>
          <p:spPr bwMode="auto">
            <a:xfrm rot="5400000">
              <a:off x="4167923" y="1708443"/>
              <a:ext cx="361475" cy="493926"/>
            </a:xfrm>
            <a:custGeom>
              <a:avLst/>
              <a:gdLst>
                <a:gd name="T0" fmla="*/ 110 w 293"/>
                <a:gd name="T1" fmla="*/ 266 h 400"/>
                <a:gd name="T2" fmla="*/ 110 w 293"/>
                <a:gd name="T3" fmla="*/ 314 h 400"/>
                <a:gd name="T4" fmla="*/ 119 w 293"/>
                <a:gd name="T5" fmla="*/ 181 h 400"/>
                <a:gd name="T6" fmla="*/ 90 w 293"/>
                <a:gd name="T7" fmla="*/ 211 h 400"/>
                <a:gd name="T8" fmla="*/ 39 w 293"/>
                <a:gd name="T9" fmla="*/ 206 h 400"/>
                <a:gd name="T10" fmla="*/ 40 w 293"/>
                <a:gd name="T11" fmla="*/ 248 h 400"/>
                <a:gd name="T12" fmla="*/ 1 w 293"/>
                <a:gd name="T13" fmla="*/ 281 h 400"/>
                <a:gd name="T14" fmla="*/ 30 w 293"/>
                <a:gd name="T15" fmla="*/ 310 h 400"/>
                <a:gd name="T16" fmla="*/ 26 w 293"/>
                <a:gd name="T17" fmla="*/ 361 h 400"/>
                <a:gd name="T18" fmla="*/ 68 w 293"/>
                <a:gd name="T19" fmla="*/ 361 h 400"/>
                <a:gd name="T20" fmla="*/ 101 w 293"/>
                <a:gd name="T21" fmla="*/ 399 h 400"/>
                <a:gd name="T22" fmla="*/ 130 w 293"/>
                <a:gd name="T23" fmla="*/ 370 h 400"/>
                <a:gd name="T24" fmla="*/ 181 w 293"/>
                <a:gd name="T25" fmla="*/ 374 h 400"/>
                <a:gd name="T26" fmla="*/ 181 w 293"/>
                <a:gd name="T27" fmla="*/ 332 h 400"/>
                <a:gd name="T28" fmla="*/ 219 w 293"/>
                <a:gd name="T29" fmla="*/ 299 h 400"/>
                <a:gd name="T30" fmla="*/ 190 w 293"/>
                <a:gd name="T31" fmla="*/ 270 h 400"/>
                <a:gd name="T32" fmla="*/ 194 w 293"/>
                <a:gd name="T33" fmla="*/ 219 h 400"/>
                <a:gd name="T34" fmla="*/ 152 w 293"/>
                <a:gd name="T35" fmla="*/ 220 h 400"/>
                <a:gd name="T36" fmla="*/ 119 w 293"/>
                <a:gd name="T37" fmla="*/ 181 h 400"/>
                <a:gd name="T38" fmla="*/ 179 w 293"/>
                <a:gd name="T39" fmla="*/ 82 h 400"/>
                <a:gd name="T40" fmla="*/ 197 w 293"/>
                <a:gd name="T41" fmla="*/ 126 h 400"/>
                <a:gd name="T42" fmla="*/ 155 w 293"/>
                <a:gd name="T43" fmla="*/ 0 h 400"/>
                <a:gd name="T44" fmla="*/ 139 w 293"/>
                <a:gd name="T45" fmla="*/ 38 h 400"/>
                <a:gd name="T46" fmla="*/ 91 w 293"/>
                <a:gd name="T47" fmla="*/ 54 h 400"/>
                <a:gd name="T48" fmla="*/ 107 w 293"/>
                <a:gd name="T49" fmla="*/ 92 h 400"/>
                <a:gd name="T50" fmla="*/ 84 w 293"/>
                <a:gd name="T51" fmla="*/ 137 h 400"/>
                <a:gd name="T52" fmla="*/ 122 w 293"/>
                <a:gd name="T53" fmla="*/ 153 h 400"/>
                <a:gd name="T54" fmla="*/ 138 w 293"/>
                <a:gd name="T55" fmla="*/ 201 h 400"/>
                <a:gd name="T56" fmla="*/ 176 w 293"/>
                <a:gd name="T57" fmla="*/ 185 h 400"/>
                <a:gd name="T58" fmla="*/ 222 w 293"/>
                <a:gd name="T59" fmla="*/ 208 h 400"/>
                <a:gd name="T60" fmla="*/ 237 w 293"/>
                <a:gd name="T61" fmla="*/ 170 h 400"/>
                <a:gd name="T62" fmla="*/ 286 w 293"/>
                <a:gd name="T63" fmla="*/ 154 h 400"/>
                <a:gd name="T64" fmla="*/ 270 w 293"/>
                <a:gd name="T65" fmla="*/ 116 h 400"/>
                <a:gd name="T66" fmla="*/ 293 w 293"/>
                <a:gd name="T67" fmla="*/ 71 h 400"/>
                <a:gd name="T68" fmla="*/ 254 w 293"/>
                <a:gd name="T69" fmla="*/ 55 h 400"/>
                <a:gd name="T70" fmla="*/ 239 w 293"/>
                <a:gd name="T71" fmla="*/ 7 h 400"/>
                <a:gd name="T72" fmla="*/ 200 w 293"/>
                <a:gd name="T73" fmla="*/ 23 h 400"/>
                <a:gd name="T74" fmla="*/ 155 w 293"/>
                <a:gd name="T75"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3" h="400">
                  <a:moveTo>
                    <a:pt x="86" y="290"/>
                  </a:moveTo>
                  <a:cubicBezTo>
                    <a:pt x="86" y="277"/>
                    <a:pt x="97" y="266"/>
                    <a:pt x="110" y="266"/>
                  </a:cubicBezTo>
                  <a:cubicBezTo>
                    <a:pt x="123" y="266"/>
                    <a:pt x="134" y="277"/>
                    <a:pt x="134" y="290"/>
                  </a:cubicBezTo>
                  <a:cubicBezTo>
                    <a:pt x="134" y="303"/>
                    <a:pt x="123" y="314"/>
                    <a:pt x="110" y="314"/>
                  </a:cubicBezTo>
                  <a:cubicBezTo>
                    <a:pt x="97" y="314"/>
                    <a:pt x="86" y="303"/>
                    <a:pt x="86" y="290"/>
                  </a:cubicBezTo>
                  <a:close/>
                  <a:moveTo>
                    <a:pt x="119" y="181"/>
                  </a:moveTo>
                  <a:cubicBezTo>
                    <a:pt x="113" y="180"/>
                    <a:pt x="107" y="180"/>
                    <a:pt x="101" y="181"/>
                  </a:cubicBezTo>
                  <a:cubicBezTo>
                    <a:pt x="90" y="211"/>
                    <a:pt x="90" y="211"/>
                    <a:pt x="90" y="211"/>
                  </a:cubicBezTo>
                  <a:cubicBezTo>
                    <a:pt x="82" y="212"/>
                    <a:pt x="75" y="216"/>
                    <a:pt x="68" y="220"/>
                  </a:cubicBezTo>
                  <a:cubicBezTo>
                    <a:pt x="39" y="206"/>
                    <a:pt x="39" y="206"/>
                    <a:pt x="39" y="206"/>
                  </a:cubicBezTo>
                  <a:cubicBezTo>
                    <a:pt x="35" y="210"/>
                    <a:pt x="30" y="215"/>
                    <a:pt x="26" y="219"/>
                  </a:cubicBezTo>
                  <a:cubicBezTo>
                    <a:pt x="40" y="248"/>
                    <a:pt x="40" y="248"/>
                    <a:pt x="40" y="248"/>
                  </a:cubicBezTo>
                  <a:cubicBezTo>
                    <a:pt x="36" y="255"/>
                    <a:pt x="32" y="262"/>
                    <a:pt x="31" y="270"/>
                  </a:cubicBezTo>
                  <a:cubicBezTo>
                    <a:pt x="1" y="281"/>
                    <a:pt x="1" y="281"/>
                    <a:pt x="1" y="281"/>
                  </a:cubicBezTo>
                  <a:cubicBezTo>
                    <a:pt x="0" y="287"/>
                    <a:pt x="0" y="293"/>
                    <a:pt x="1" y="299"/>
                  </a:cubicBezTo>
                  <a:cubicBezTo>
                    <a:pt x="30" y="310"/>
                    <a:pt x="30" y="310"/>
                    <a:pt x="30" y="310"/>
                  </a:cubicBezTo>
                  <a:cubicBezTo>
                    <a:pt x="32" y="318"/>
                    <a:pt x="36" y="325"/>
                    <a:pt x="40" y="332"/>
                  </a:cubicBezTo>
                  <a:cubicBezTo>
                    <a:pt x="26" y="361"/>
                    <a:pt x="26" y="361"/>
                    <a:pt x="26" y="361"/>
                  </a:cubicBezTo>
                  <a:cubicBezTo>
                    <a:pt x="30" y="366"/>
                    <a:pt x="35" y="370"/>
                    <a:pt x="39" y="374"/>
                  </a:cubicBezTo>
                  <a:cubicBezTo>
                    <a:pt x="68" y="361"/>
                    <a:pt x="68" y="361"/>
                    <a:pt x="68" y="361"/>
                  </a:cubicBezTo>
                  <a:cubicBezTo>
                    <a:pt x="75" y="365"/>
                    <a:pt x="82" y="368"/>
                    <a:pt x="90" y="370"/>
                  </a:cubicBezTo>
                  <a:cubicBezTo>
                    <a:pt x="101" y="399"/>
                    <a:pt x="101" y="399"/>
                    <a:pt x="101" y="399"/>
                  </a:cubicBezTo>
                  <a:cubicBezTo>
                    <a:pt x="107" y="400"/>
                    <a:pt x="113" y="400"/>
                    <a:pt x="119" y="399"/>
                  </a:cubicBezTo>
                  <a:cubicBezTo>
                    <a:pt x="130" y="370"/>
                    <a:pt x="130" y="370"/>
                    <a:pt x="130" y="370"/>
                  </a:cubicBezTo>
                  <a:cubicBezTo>
                    <a:pt x="138" y="368"/>
                    <a:pt x="145" y="365"/>
                    <a:pt x="152" y="361"/>
                  </a:cubicBezTo>
                  <a:cubicBezTo>
                    <a:pt x="181" y="374"/>
                    <a:pt x="181" y="374"/>
                    <a:pt x="181" y="374"/>
                  </a:cubicBezTo>
                  <a:cubicBezTo>
                    <a:pt x="185" y="370"/>
                    <a:pt x="190" y="366"/>
                    <a:pt x="194" y="361"/>
                  </a:cubicBezTo>
                  <a:cubicBezTo>
                    <a:pt x="181" y="332"/>
                    <a:pt x="181" y="332"/>
                    <a:pt x="181" y="332"/>
                  </a:cubicBezTo>
                  <a:cubicBezTo>
                    <a:pt x="185" y="325"/>
                    <a:pt x="188" y="318"/>
                    <a:pt x="190" y="310"/>
                  </a:cubicBezTo>
                  <a:cubicBezTo>
                    <a:pt x="219" y="299"/>
                    <a:pt x="219" y="299"/>
                    <a:pt x="219" y="299"/>
                  </a:cubicBezTo>
                  <a:cubicBezTo>
                    <a:pt x="220" y="293"/>
                    <a:pt x="220" y="287"/>
                    <a:pt x="219" y="281"/>
                  </a:cubicBezTo>
                  <a:cubicBezTo>
                    <a:pt x="190" y="270"/>
                    <a:pt x="190" y="270"/>
                    <a:pt x="190" y="270"/>
                  </a:cubicBezTo>
                  <a:cubicBezTo>
                    <a:pt x="188" y="262"/>
                    <a:pt x="185" y="255"/>
                    <a:pt x="181" y="248"/>
                  </a:cubicBezTo>
                  <a:cubicBezTo>
                    <a:pt x="194" y="219"/>
                    <a:pt x="194" y="219"/>
                    <a:pt x="194" y="219"/>
                  </a:cubicBezTo>
                  <a:cubicBezTo>
                    <a:pt x="190" y="215"/>
                    <a:pt x="185" y="210"/>
                    <a:pt x="181" y="206"/>
                  </a:cubicBezTo>
                  <a:cubicBezTo>
                    <a:pt x="152" y="220"/>
                    <a:pt x="152" y="220"/>
                    <a:pt x="152" y="220"/>
                  </a:cubicBezTo>
                  <a:cubicBezTo>
                    <a:pt x="145" y="216"/>
                    <a:pt x="138" y="212"/>
                    <a:pt x="130" y="211"/>
                  </a:cubicBezTo>
                  <a:lnTo>
                    <a:pt x="119" y="181"/>
                  </a:lnTo>
                  <a:close/>
                  <a:moveTo>
                    <a:pt x="167" y="113"/>
                  </a:moveTo>
                  <a:cubicBezTo>
                    <a:pt x="162" y="101"/>
                    <a:pt x="167" y="87"/>
                    <a:pt x="179" y="82"/>
                  </a:cubicBezTo>
                  <a:cubicBezTo>
                    <a:pt x="191" y="77"/>
                    <a:pt x="205" y="83"/>
                    <a:pt x="210" y="95"/>
                  </a:cubicBezTo>
                  <a:cubicBezTo>
                    <a:pt x="215" y="107"/>
                    <a:pt x="210" y="121"/>
                    <a:pt x="197" y="126"/>
                  </a:cubicBezTo>
                  <a:cubicBezTo>
                    <a:pt x="185" y="131"/>
                    <a:pt x="172" y="125"/>
                    <a:pt x="167" y="113"/>
                  </a:cubicBezTo>
                  <a:close/>
                  <a:moveTo>
                    <a:pt x="155" y="0"/>
                  </a:moveTo>
                  <a:cubicBezTo>
                    <a:pt x="149" y="2"/>
                    <a:pt x="144" y="4"/>
                    <a:pt x="138" y="7"/>
                  </a:cubicBezTo>
                  <a:cubicBezTo>
                    <a:pt x="139" y="38"/>
                    <a:pt x="139" y="38"/>
                    <a:pt x="139" y="38"/>
                  </a:cubicBezTo>
                  <a:cubicBezTo>
                    <a:pt x="133" y="43"/>
                    <a:pt x="127" y="49"/>
                    <a:pt x="123" y="55"/>
                  </a:cubicBezTo>
                  <a:cubicBezTo>
                    <a:pt x="91" y="54"/>
                    <a:pt x="91" y="54"/>
                    <a:pt x="91" y="54"/>
                  </a:cubicBezTo>
                  <a:cubicBezTo>
                    <a:pt x="88" y="59"/>
                    <a:pt x="86" y="65"/>
                    <a:pt x="84" y="71"/>
                  </a:cubicBezTo>
                  <a:cubicBezTo>
                    <a:pt x="107" y="92"/>
                    <a:pt x="107" y="92"/>
                    <a:pt x="107" y="92"/>
                  </a:cubicBezTo>
                  <a:cubicBezTo>
                    <a:pt x="106" y="100"/>
                    <a:pt x="106" y="108"/>
                    <a:pt x="107" y="116"/>
                  </a:cubicBezTo>
                  <a:cubicBezTo>
                    <a:pt x="84" y="137"/>
                    <a:pt x="84" y="137"/>
                    <a:pt x="84" y="137"/>
                  </a:cubicBezTo>
                  <a:cubicBezTo>
                    <a:pt x="86" y="143"/>
                    <a:pt x="88" y="149"/>
                    <a:pt x="91" y="154"/>
                  </a:cubicBezTo>
                  <a:cubicBezTo>
                    <a:pt x="122" y="153"/>
                    <a:pt x="122" y="153"/>
                    <a:pt x="122" y="153"/>
                  </a:cubicBezTo>
                  <a:cubicBezTo>
                    <a:pt x="127" y="159"/>
                    <a:pt x="133" y="165"/>
                    <a:pt x="139" y="170"/>
                  </a:cubicBezTo>
                  <a:cubicBezTo>
                    <a:pt x="138" y="201"/>
                    <a:pt x="138" y="201"/>
                    <a:pt x="138" y="201"/>
                  </a:cubicBezTo>
                  <a:cubicBezTo>
                    <a:pt x="144" y="204"/>
                    <a:pt x="149" y="206"/>
                    <a:pt x="155" y="208"/>
                  </a:cubicBezTo>
                  <a:cubicBezTo>
                    <a:pt x="176" y="185"/>
                    <a:pt x="176" y="185"/>
                    <a:pt x="176" y="185"/>
                  </a:cubicBezTo>
                  <a:cubicBezTo>
                    <a:pt x="184" y="186"/>
                    <a:pt x="193" y="186"/>
                    <a:pt x="200" y="185"/>
                  </a:cubicBezTo>
                  <a:cubicBezTo>
                    <a:pt x="222" y="208"/>
                    <a:pt x="222" y="208"/>
                    <a:pt x="222" y="208"/>
                  </a:cubicBezTo>
                  <a:cubicBezTo>
                    <a:pt x="228" y="206"/>
                    <a:pt x="233" y="204"/>
                    <a:pt x="239" y="201"/>
                  </a:cubicBezTo>
                  <a:cubicBezTo>
                    <a:pt x="237" y="170"/>
                    <a:pt x="237" y="170"/>
                    <a:pt x="237" y="170"/>
                  </a:cubicBezTo>
                  <a:cubicBezTo>
                    <a:pt x="244" y="165"/>
                    <a:pt x="250" y="159"/>
                    <a:pt x="254" y="153"/>
                  </a:cubicBezTo>
                  <a:cubicBezTo>
                    <a:pt x="286" y="154"/>
                    <a:pt x="286" y="154"/>
                    <a:pt x="286" y="154"/>
                  </a:cubicBezTo>
                  <a:cubicBezTo>
                    <a:pt x="289" y="149"/>
                    <a:pt x="291" y="143"/>
                    <a:pt x="293" y="137"/>
                  </a:cubicBezTo>
                  <a:cubicBezTo>
                    <a:pt x="270" y="116"/>
                    <a:pt x="270" y="116"/>
                    <a:pt x="270" y="116"/>
                  </a:cubicBezTo>
                  <a:cubicBezTo>
                    <a:pt x="271" y="108"/>
                    <a:pt x="271" y="100"/>
                    <a:pt x="270" y="92"/>
                  </a:cubicBezTo>
                  <a:cubicBezTo>
                    <a:pt x="293" y="71"/>
                    <a:pt x="293" y="71"/>
                    <a:pt x="293" y="71"/>
                  </a:cubicBezTo>
                  <a:cubicBezTo>
                    <a:pt x="291" y="65"/>
                    <a:pt x="289" y="59"/>
                    <a:pt x="286" y="54"/>
                  </a:cubicBezTo>
                  <a:cubicBezTo>
                    <a:pt x="254" y="55"/>
                    <a:pt x="254" y="55"/>
                    <a:pt x="254" y="55"/>
                  </a:cubicBezTo>
                  <a:cubicBezTo>
                    <a:pt x="249" y="49"/>
                    <a:pt x="244" y="43"/>
                    <a:pt x="237" y="38"/>
                  </a:cubicBezTo>
                  <a:cubicBezTo>
                    <a:pt x="239" y="7"/>
                    <a:pt x="239" y="7"/>
                    <a:pt x="239" y="7"/>
                  </a:cubicBezTo>
                  <a:cubicBezTo>
                    <a:pt x="233" y="4"/>
                    <a:pt x="228" y="2"/>
                    <a:pt x="222" y="0"/>
                  </a:cubicBezTo>
                  <a:cubicBezTo>
                    <a:pt x="200" y="23"/>
                    <a:pt x="200" y="23"/>
                    <a:pt x="200" y="23"/>
                  </a:cubicBezTo>
                  <a:cubicBezTo>
                    <a:pt x="192" y="22"/>
                    <a:pt x="184" y="22"/>
                    <a:pt x="176" y="23"/>
                  </a:cubicBezTo>
                  <a:lnTo>
                    <a:pt x="155" y="0"/>
                  </a:lnTo>
                  <a:close/>
                </a:path>
              </a:pathLst>
            </a:custGeom>
            <a:solidFill>
              <a:srgbClr val="53648B"/>
            </a:solidFill>
            <a:ln>
              <a:noFill/>
            </a:ln>
          </p:spPr>
          <p:txBody>
            <a:bodyPr vert="horz" wrap="square" lIns="91427" tIns="45713" rIns="91427" bIns="45713" numCol="1" anchor="t" anchorCtr="0" compatLnSpc="1">
              <a:prstTxWarp prst="textNoShape">
                <a:avLst/>
              </a:prstTxWarp>
            </a:bodyPr>
            <a:lstStyle/>
            <a:p>
              <a:pPr defTabSz="792724">
                <a:defRPr/>
              </a:pPr>
              <a:endParaRPr lang="en-US" sz="2000" kern="0" dirty="0">
                <a:solidFill>
                  <a:srgbClr val="505050"/>
                </a:solidFill>
              </a:endParaRPr>
            </a:p>
          </p:txBody>
        </p:sp>
        <p:pic>
          <p:nvPicPr>
            <p:cNvPr id="84" name="Picture 83"/>
            <p:cNvPicPr>
              <a:picLocks noChangeAspect="1"/>
            </p:cNvPicPr>
            <p:nvPr/>
          </p:nvPicPr>
          <p:blipFill>
            <a:blip r:embed="rId3">
              <a:duotone>
                <a:prstClr val="black"/>
                <a:srgbClr val="4472C4">
                  <a:tint val="45000"/>
                  <a:satMod val="400000"/>
                </a:srgbClr>
              </a:duotone>
            </a:blip>
            <a:stretch>
              <a:fillRect/>
            </a:stretch>
          </p:blipFill>
          <p:spPr>
            <a:xfrm>
              <a:off x="3131662" y="2347774"/>
              <a:ext cx="426274" cy="371843"/>
            </a:xfrm>
            <a:prstGeom prst="rect">
              <a:avLst/>
            </a:prstGeom>
          </p:spPr>
        </p:pic>
        <p:sp>
          <p:nvSpPr>
            <p:cNvPr id="85" name="Freeform 9"/>
            <p:cNvSpPr>
              <a:spLocks noChangeAspect="1" noEditPoints="1"/>
            </p:cNvSpPr>
            <p:nvPr/>
          </p:nvSpPr>
          <p:spPr bwMode="auto">
            <a:xfrm>
              <a:off x="5593481" y="2081265"/>
              <a:ext cx="303287" cy="436937"/>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rgbClr val="53648B"/>
            </a:solidFill>
            <a:ln>
              <a:noFill/>
            </a:ln>
          </p:spPr>
          <p:txBody>
            <a:bodyPr vert="horz" wrap="square" lIns="91427" tIns="91427" rIns="91427" bIns="274281" numCol="1" anchor="b" anchorCtr="0" compatLnSpc="1">
              <a:prstTxWarp prst="textNoShape">
                <a:avLst/>
              </a:prstTxWarp>
            </a:bodyPr>
            <a:lstStyle/>
            <a:p>
              <a:pPr defTabSz="914225">
                <a:defRPr/>
              </a:pPr>
              <a:endParaRPr lang="en-US" sz="2000" kern="0" dirty="0">
                <a:solidFill>
                  <a:prstClr val="black"/>
                </a:solidFill>
              </a:endParaRPr>
            </a:p>
          </p:txBody>
        </p:sp>
        <p:pic>
          <p:nvPicPr>
            <p:cNvPr id="86" name="Picture 5" descr="\\MAGNUM\Projects\Microsoft\Cloud Power FY12\Design\ICONS_PNG\Consistent_Development_and_Deployment_Platform.png"/>
            <p:cNvPicPr>
              <a:picLocks noChangeAspect="1" noChangeArrowheads="1"/>
            </p:cNvPicPr>
            <p:nvPr/>
          </p:nvPicPr>
          <p:blipFill>
            <a:blip r:embed="rId4" cstate="print">
              <a:duotone>
                <a:prstClr val="black"/>
                <a:srgbClr val="4472C4">
                  <a:tint val="45000"/>
                  <a:satMod val="400000"/>
                </a:srgbClr>
              </a:duotone>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a:ext>
              </a:extLst>
            </a:blip>
            <a:stretch>
              <a:fillRect/>
            </a:stretch>
          </p:blipFill>
          <p:spPr bwMode="auto">
            <a:xfrm>
              <a:off x="2613376" y="3278039"/>
              <a:ext cx="588742" cy="588742"/>
            </a:xfrm>
            <a:prstGeom prst="rect">
              <a:avLst/>
            </a:prstGeom>
            <a:noFill/>
            <a:ln>
              <a:noFill/>
            </a:ln>
          </p:spPr>
        </p:pic>
        <p:pic>
          <p:nvPicPr>
            <p:cNvPr id="87" name="Picture 3" descr="\\MAGNUM\Projects\Microsoft\Cloud Power FY12\Design\Icons\PNGs\Scalable_Elastic_4.png"/>
            <p:cNvPicPr>
              <a:picLocks noChangeAspect="1" noChangeArrowheads="1"/>
            </p:cNvPicPr>
            <p:nvPr/>
          </p:nvPicPr>
          <p:blipFill rotWithShape="1">
            <a:blip r:embed="rId6" cstate="print">
              <a:duotone>
                <a:prstClr val="black"/>
                <a:srgbClr val="4472C4">
                  <a:tint val="45000"/>
                  <a:satMod val="400000"/>
                </a:srgbClr>
              </a:duotone>
              <a:extLst>
                <a:ext uri="{BEBA8EAE-BF5A-486C-A8C5-ECC9F3942E4B}">
                  <a14:imgProps xmlns:a14="http://schemas.microsoft.com/office/drawing/2010/main">
                    <a14:imgLayer r:embed="rId7">
                      <a14:imgEffect>
                        <a14:colorTemperature colorTemp="4700"/>
                      </a14:imgEffect>
                    </a14:imgLayer>
                  </a14:imgProps>
                </a:ext>
                <a:ext uri="{28A0092B-C50C-407E-A947-70E740481C1C}">
                  <a14:useLocalDpi xmlns:a14="http://schemas.microsoft.com/office/drawing/2010/main"/>
                </a:ext>
              </a:extLst>
            </a:blip>
            <a:srcRect/>
            <a:stretch/>
          </p:blipFill>
          <p:spPr bwMode="auto">
            <a:xfrm>
              <a:off x="8014626" y="5268852"/>
              <a:ext cx="405084" cy="371044"/>
            </a:xfrm>
            <a:prstGeom prst="rect">
              <a:avLst/>
            </a:prstGeom>
            <a:noFill/>
            <a:ln>
              <a:noFill/>
            </a:ln>
          </p:spPr>
        </p:pic>
        <p:sp>
          <p:nvSpPr>
            <p:cNvPr id="88" name="Freeform 205"/>
            <p:cNvSpPr>
              <a:spLocks noChangeAspect="1" noEditPoints="1"/>
            </p:cNvSpPr>
            <p:nvPr/>
          </p:nvSpPr>
          <p:spPr bwMode="auto">
            <a:xfrm>
              <a:off x="9955465" y="3378706"/>
              <a:ext cx="390990" cy="387408"/>
            </a:xfrm>
            <a:custGeom>
              <a:avLst/>
              <a:gdLst>
                <a:gd name="T0" fmla="*/ 151 w 308"/>
                <a:gd name="T1" fmla="*/ 210 h 305"/>
                <a:gd name="T2" fmla="*/ 136 w 308"/>
                <a:gd name="T3" fmla="*/ 248 h 305"/>
                <a:gd name="T4" fmla="*/ 120 w 308"/>
                <a:gd name="T5" fmla="*/ 286 h 305"/>
                <a:gd name="T6" fmla="*/ 49 w 308"/>
                <a:gd name="T7" fmla="*/ 296 h 305"/>
                <a:gd name="T8" fmla="*/ 49 w 308"/>
                <a:gd name="T9" fmla="*/ 289 h 305"/>
                <a:gd name="T10" fmla="*/ 89 w 308"/>
                <a:gd name="T11" fmla="*/ 265 h 305"/>
                <a:gd name="T12" fmla="*/ 80 w 308"/>
                <a:gd name="T13" fmla="*/ 231 h 305"/>
                <a:gd name="T14" fmla="*/ 65 w 308"/>
                <a:gd name="T15" fmla="*/ 226 h 305"/>
                <a:gd name="T16" fmla="*/ 21 w 308"/>
                <a:gd name="T17" fmla="*/ 249 h 305"/>
                <a:gd name="T18" fmla="*/ 39 w 308"/>
                <a:gd name="T19" fmla="*/ 202 h 305"/>
                <a:gd name="T20" fmla="*/ 75 w 308"/>
                <a:gd name="T21" fmla="*/ 186 h 305"/>
                <a:gd name="T22" fmla="*/ 77 w 308"/>
                <a:gd name="T23" fmla="*/ 186 h 305"/>
                <a:gd name="T24" fmla="*/ 106 w 308"/>
                <a:gd name="T25" fmla="*/ 178 h 305"/>
                <a:gd name="T26" fmla="*/ 201 w 308"/>
                <a:gd name="T27" fmla="*/ 161 h 305"/>
                <a:gd name="T28" fmla="*/ 135 w 308"/>
                <a:gd name="T29" fmla="*/ 95 h 305"/>
                <a:gd name="T30" fmla="*/ 129 w 308"/>
                <a:gd name="T31" fmla="*/ 95 h 305"/>
                <a:gd name="T32" fmla="*/ 95 w 308"/>
                <a:gd name="T33" fmla="*/ 135 h 305"/>
                <a:gd name="T34" fmla="*/ 161 w 308"/>
                <a:gd name="T35" fmla="*/ 200 h 305"/>
                <a:gd name="T36" fmla="*/ 268 w 308"/>
                <a:gd name="T37" fmla="*/ 302 h 305"/>
                <a:gd name="T38" fmla="*/ 303 w 308"/>
                <a:gd name="T39" fmla="*/ 265 h 305"/>
                <a:gd name="T40" fmla="*/ 201 w 308"/>
                <a:gd name="T41" fmla="*/ 161 h 305"/>
                <a:gd name="T42" fmla="*/ 301 w 308"/>
                <a:gd name="T43" fmla="*/ 70 h 305"/>
                <a:gd name="T44" fmla="*/ 261 w 308"/>
                <a:gd name="T45" fmla="*/ 93 h 305"/>
                <a:gd name="T46" fmla="*/ 240 w 308"/>
                <a:gd name="T47" fmla="*/ 79 h 305"/>
                <a:gd name="T48" fmla="*/ 239 w 308"/>
                <a:gd name="T49" fmla="*/ 53 h 305"/>
                <a:gd name="T50" fmla="*/ 280 w 308"/>
                <a:gd name="T51" fmla="*/ 26 h 305"/>
                <a:gd name="T52" fmla="*/ 217 w 308"/>
                <a:gd name="T53" fmla="*/ 25 h 305"/>
                <a:gd name="T54" fmla="*/ 191 w 308"/>
                <a:gd name="T55" fmla="*/ 71 h 305"/>
                <a:gd name="T56" fmla="*/ 182 w 308"/>
                <a:gd name="T57" fmla="*/ 102 h 305"/>
                <a:gd name="T58" fmla="*/ 210 w 308"/>
                <a:gd name="T59" fmla="*/ 151 h 305"/>
                <a:gd name="T60" fmla="*/ 249 w 308"/>
                <a:gd name="T61" fmla="*/ 133 h 305"/>
                <a:gd name="T62" fmla="*/ 252 w 308"/>
                <a:gd name="T63" fmla="*/ 133 h 305"/>
                <a:gd name="T64" fmla="*/ 276 w 308"/>
                <a:gd name="T65" fmla="*/ 126 h 305"/>
                <a:gd name="T66" fmla="*/ 308 w 308"/>
                <a:gd name="T67" fmla="*/ 75 h 305"/>
                <a:gd name="T68" fmla="*/ 52 w 308"/>
                <a:gd name="T69" fmla="*/ 146 h 305"/>
                <a:gd name="T70" fmla="*/ 143 w 308"/>
                <a:gd name="T71" fmla="*/ 58 h 305"/>
                <a:gd name="T72" fmla="*/ 143 w 308"/>
                <a:gd name="T73" fmla="*/ 45 h 305"/>
                <a:gd name="T74" fmla="*/ 94 w 308"/>
                <a:gd name="T75" fmla="*/ 0 h 305"/>
                <a:gd name="T76" fmla="*/ 2 w 308"/>
                <a:gd name="T77" fmla="*/ 87 h 305"/>
                <a:gd name="T78" fmla="*/ 2 w 308"/>
                <a:gd name="T79" fmla="*/ 100 h 305"/>
                <a:gd name="T80" fmla="*/ 52 w 308"/>
                <a:gd name="T81"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8" h="305">
                  <a:moveTo>
                    <a:pt x="113" y="172"/>
                  </a:moveTo>
                  <a:cubicBezTo>
                    <a:pt x="151" y="210"/>
                    <a:pt x="151" y="210"/>
                    <a:pt x="151" y="210"/>
                  </a:cubicBezTo>
                  <a:cubicBezTo>
                    <a:pt x="144" y="217"/>
                    <a:pt x="144" y="217"/>
                    <a:pt x="144" y="217"/>
                  </a:cubicBezTo>
                  <a:cubicBezTo>
                    <a:pt x="137" y="224"/>
                    <a:pt x="136" y="236"/>
                    <a:pt x="136" y="248"/>
                  </a:cubicBezTo>
                  <a:cubicBezTo>
                    <a:pt x="136" y="248"/>
                    <a:pt x="136" y="248"/>
                    <a:pt x="136" y="248"/>
                  </a:cubicBezTo>
                  <a:cubicBezTo>
                    <a:pt x="136" y="262"/>
                    <a:pt x="130" y="276"/>
                    <a:pt x="120" y="286"/>
                  </a:cubicBezTo>
                  <a:cubicBezTo>
                    <a:pt x="117" y="289"/>
                    <a:pt x="114" y="292"/>
                    <a:pt x="109" y="295"/>
                  </a:cubicBezTo>
                  <a:cubicBezTo>
                    <a:pt x="92" y="305"/>
                    <a:pt x="68" y="305"/>
                    <a:pt x="49" y="296"/>
                  </a:cubicBezTo>
                  <a:cubicBezTo>
                    <a:pt x="48" y="296"/>
                    <a:pt x="47" y="294"/>
                    <a:pt x="47" y="293"/>
                  </a:cubicBezTo>
                  <a:cubicBezTo>
                    <a:pt x="46" y="291"/>
                    <a:pt x="47" y="289"/>
                    <a:pt x="49" y="289"/>
                  </a:cubicBezTo>
                  <a:cubicBezTo>
                    <a:pt x="88" y="266"/>
                    <a:pt x="88" y="266"/>
                    <a:pt x="88" y="266"/>
                  </a:cubicBezTo>
                  <a:cubicBezTo>
                    <a:pt x="88" y="266"/>
                    <a:pt x="89" y="266"/>
                    <a:pt x="89" y="265"/>
                  </a:cubicBezTo>
                  <a:cubicBezTo>
                    <a:pt x="92" y="262"/>
                    <a:pt x="96" y="257"/>
                    <a:pt x="87" y="240"/>
                  </a:cubicBezTo>
                  <a:cubicBezTo>
                    <a:pt x="85" y="236"/>
                    <a:pt x="82" y="233"/>
                    <a:pt x="80" y="231"/>
                  </a:cubicBezTo>
                  <a:cubicBezTo>
                    <a:pt x="73" y="224"/>
                    <a:pt x="68" y="225"/>
                    <a:pt x="66" y="226"/>
                  </a:cubicBezTo>
                  <a:cubicBezTo>
                    <a:pt x="65" y="226"/>
                    <a:pt x="65" y="226"/>
                    <a:pt x="65" y="226"/>
                  </a:cubicBezTo>
                  <a:cubicBezTo>
                    <a:pt x="26" y="249"/>
                    <a:pt x="26" y="249"/>
                    <a:pt x="26" y="249"/>
                  </a:cubicBezTo>
                  <a:cubicBezTo>
                    <a:pt x="24" y="249"/>
                    <a:pt x="22" y="249"/>
                    <a:pt x="21" y="249"/>
                  </a:cubicBezTo>
                  <a:cubicBezTo>
                    <a:pt x="20" y="248"/>
                    <a:pt x="19" y="246"/>
                    <a:pt x="19" y="244"/>
                  </a:cubicBezTo>
                  <a:cubicBezTo>
                    <a:pt x="20" y="229"/>
                    <a:pt x="28" y="214"/>
                    <a:pt x="39" y="202"/>
                  </a:cubicBezTo>
                  <a:cubicBezTo>
                    <a:pt x="42" y="199"/>
                    <a:pt x="47" y="196"/>
                    <a:pt x="51" y="193"/>
                  </a:cubicBezTo>
                  <a:cubicBezTo>
                    <a:pt x="58" y="189"/>
                    <a:pt x="66" y="187"/>
                    <a:pt x="75" y="186"/>
                  </a:cubicBezTo>
                  <a:cubicBezTo>
                    <a:pt x="74" y="186"/>
                    <a:pt x="74" y="186"/>
                    <a:pt x="74" y="186"/>
                  </a:cubicBezTo>
                  <a:cubicBezTo>
                    <a:pt x="75" y="186"/>
                    <a:pt x="76" y="186"/>
                    <a:pt x="77" y="186"/>
                  </a:cubicBezTo>
                  <a:cubicBezTo>
                    <a:pt x="77" y="186"/>
                    <a:pt x="77" y="186"/>
                    <a:pt x="78" y="186"/>
                  </a:cubicBezTo>
                  <a:cubicBezTo>
                    <a:pt x="89" y="186"/>
                    <a:pt x="100" y="185"/>
                    <a:pt x="106" y="178"/>
                  </a:cubicBezTo>
                  <a:lnTo>
                    <a:pt x="113" y="172"/>
                  </a:lnTo>
                  <a:close/>
                  <a:moveTo>
                    <a:pt x="201" y="161"/>
                  </a:moveTo>
                  <a:cubicBezTo>
                    <a:pt x="162" y="122"/>
                    <a:pt x="162" y="122"/>
                    <a:pt x="162" y="122"/>
                  </a:cubicBezTo>
                  <a:cubicBezTo>
                    <a:pt x="135" y="95"/>
                    <a:pt x="135" y="95"/>
                    <a:pt x="135" y="95"/>
                  </a:cubicBezTo>
                  <a:cubicBezTo>
                    <a:pt x="134" y="94"/>
                    <a:pt x="133" y="94"/>
                    <a:pt x="132" y="94"/>
                  </a:cubicBezTo>
                  <a:cubicBezTo>
                    <a:pt x="131" y="94"/>
                    <a:pt x="130" y="94"/>
                    <a:pt x="129" y="95"/>
                  </a:cubicBezTo>
                  <a:cubicBezTo>
                    <a:pt x="95" y="129"/>
                    <a:pt x="95" y="129"/>
                    <a:pt x="95" y="129"/>
                  </a:cubicBezTo>
                  <a:cubicBezTo>
                    <a:pt x="94" y="130"/>
                    <a:pt x="94" y="133"/>
                    <a:pt x="95" y="135"/>
                  </a:cubicBezTo>
                  <a:cubicBezTo>
                    <a:pt x="123" y="162"/>
                    <a:pt x="123" y="162"/>
                    <a:pt x="123" y="162"/>
                  </a:cubicBezTo>
                  <a:cubicBezTo>
                    <a:pt x="161" y="200"/>
                    <a:pt x="161" y="200"/>
                    <a:pt x="161" y="200"/>
                  </a:cubicBezTo>
                  <a:cubicBezTo>
                    <a:pt x="262" y="302"/>
                    <a:pt x="262" y="302"/>
                    <a:pt x="262" y="302"/>
                  </a:cubicBezTo>
                  <a:cubicBezTo>
                    <a:pt x="264" y="303"/>
                    <a:pt x="266" y="303"/>
                    <a:pt x="268" y="302"/>
                  </a:cubicBezTo>
                  <a:cubicBezTo>
                    <a:pt x="302" y="268"/>
                    <a:pt x="302" y="268"/>
                    <a:pt x="302" y="268"/>
                  </a:cubicBezTo>
                  <a:cubicBezTo>
                    <a:pt x="303" y="267"/>
                    <a:pt x="303" y="266"/>
                    <a:pt x="303" y="265"/>
                  </a:cubicBezTo>
                  <a:cubicBezTo>
                    <a:pt x="303" y="264"/>
                    <a:pt x="303" y="263"/>
                    <a:pt x="302" y="262"/>
                  </a:cubicBezTo>
                  <a:lnTo>
                    <a:pt x="201" y="161"/>
                  </a:lnTo>
                  <a:close/>
                  <a:moveTo>
                    <a:pt x="306" y="70"/>
                  </a:moveTo>
                  <a:cubicBezTo>
                    <a:pt x="304" y="70"/>
                    <a:pt x="303" y="70"/>
                    <a:pt x="301" y="70"/>
                  </a:cubicBezTo>
                  <a:cubicBezTo>
                    <a:pt x="262" y="93"/>
                    <a:pt x="262" y="93"/>
                    <a:pt x="262" y="93"/>
                  </a:cubicBezTo>
                  <a:cubicBezTo>
                    <a:pt x="262" y="93"/>
                    <a:pt x="262" y="93"/>
                    <a:pt x="261" y="93"/>
                  </a:cubicBezTo>
                  <a:cubicBezTo>
                    <a:pt x="259" y="94"/>
                    <a:pt x="254" y="95"/>
                    <a:pt x="247" y="88"/>
                  </a:cubicBezTo>
                  <a:cubicBezTo>
                    <a:pt x="244" y="86"/>
                    <a:pt x="242" y="83"/>
                    <a:pt x="240" y="79"/>
                  </a:cubicBezTo>
                  <a:cubicBezTo>
                    <a:pt x="230" y="62"/>
                    <a:pt x="235" y="57"/>
                    <a:pt x="237" y="54"/>
                  </a:cubicBezTo>
                  <a:cubicBezTo>
                    <a:pt x="238" y="53"/>
                    <a:pt x="239" y="53"/>
                    <a:pt x="239" y="53"/>
                  </a:cubicBezTo>
                  <a:cubicBezTo>
                    <a:pt x="278" y="30"/>
                    <a:pt x="278" y="30"/>
                    <a:pt x="278" y="30"/>
                  </a:cubicBezTo>
                  <a:cubicBezTo>
                    <a:pt x="280" y="30"/>
                    <a:pt x="280" y="28"/>
                    <a:pt x="280" y="26"/>
                  </a:cubicBezTo>
                  <a:cubicBezTo>
                    <a:pt x="280" y="25"/>
                    <a:pt x="279" y="23"/>
                    <a:pt x="278" y="23"/>
                  </a:cubicBezTo>
                  <a:cubicBezTo>
                    <a:pt x="259" y="14"/>
                    <a:pt x="235" y="14"/>
                    <a:pt x="217" y="25"/>
                  </a:cubicBezTo>
                  <a:cubicBezTo>
                    <a:pt x="213" y="27"/>
                    <a:pt x="210" y="30"/>
                    <a:pt x="206" y="33"/>
                  </a:cubicBezTo>
                  <a:cubicBezTo>
                    <a:pt x="196" y="43"/>
                    <a:pt x="191" y="57"/>
                    <a:pt x="191" y="71"/>
                  </a:cubicBezTo>
                  <a:cubicBezTo>
                    <a:pt x="190" y="71"/>
                    <a:pt x="190" y="71"/>
                    <a:pt x="190" y="71"/>
                  </a:cubicBezTo>
                  <a:cubicBezTo>
                    <a:pt x="191" y="83"/>
                    <a:pt x="190" y="95"/>
                    <a:pt x="182" y="102"/>
                  </a:cubicBezTo>
                  <a:cubicBezTo>
                    <a:pt x="172" y="113"/>
                    <a:pt x="172" y="113"/>
                    <a:pt x="172" y="113"/>
                  </a:cubicBezTo>
                  <a:cubicBezTo>
                    <a:pt x="210" y="151"/>
                    <a:pt x="210" y="151"/>
                    <a:pt x="210" y="151"/>
                  </a:cubicBezTo>
                  <a:cubicBezTo>
                    <a:pt x="221" y="141"/>
                    <a:pt x="221" y="141"/>
                    <a:pt x="221" y="141"/>
                  </a:cubicBezTo>
                  <a:cubicBezTo>
                    <a:pt x="227" y="134"/>
                    <a:pt x="238" y="133"/>
                    <a:pt x="249" y="133"/>
                  </a:cubicBezTo>
                  <a:cubicBezTo>
                    <a:pt x="249" y="133"/>
                    <a:pt x="250" y="133"/>
                    <a:pt x="250" y="133"/>
                  </a:cubicBezTo>
                  <a:cubicBezTo>
                    <a:pt x="251" y="133"/>
                    <a:pt x="252" y="133"/>
                    <a:pt x="252" y="133"/>
                  </a:cubicBezTo>
                  <a:cubicBezTo>
                    <a:pt x="252" y="133"/>
                    <a:pt x="252" y="133"/>
                    <a:pt x="252" y="133"/>
                  </a:cubicBezTo>
                  <a:cubicBezTo>
                    <a:pt x="260" y="132"/>
                    <a:pt x="268" y="130"/>
                    <a:pt x="276" y="126"/>
                  </a:cubicBezTo>
                  <a:cubicBezTo>
                    <a:pt x="280" y="123"/>
                    <a:pt x="284" y="120"/>
                    <a:pt x="288" y="117"/>
                  </a:cubicBezTo>
                  <a:cubicBezTo>
                    <a:pt x="299" y="106"/>
                    <a:pt x="306" y="90"/>
                    <a:pt x="308" y="75"/>
                  </a:cubicBezTo>
                  <a:cubicBezTo>
                    <a:pt x="308" y="73"/>
                    <a:pt x="307" y="71"/>
                    <a:pt x="306" y="70"/>
                  </a:cubicBezTo>
                  <a:close/>
                  <a:moveTo>
                    <a:pt x="52" y="146"/>
                  </a:moveTo>
                  <a:cubicBezTo>
                    <a:pt x="54" y="146"/>
                    <a:pt x="57" y="145"/>
                    <a:pt x="58" y="143"/>
                  </a:cubicBezTo>
                  <a:cubicBezTo>
                    <a:pt x="143" y="58"/>
                    <a:pt x="143" y="58"/>
                    <a:pt x="143" y="58"/>
                  </a:cubicBezTo>
                  <a:cubicBezTo>
                    <a:pt x="145" y="57"/>
                    <a:pt x="146" y="54"/>
                    <a:pt x="146" y="52"/>
                  </a:cubicBezTo>
                  <a:cubicBezTo>
                    <a:pt x="146" y="49"/>
                    <a:pt x="145" y="47"/>
                    <a:pt x="143" y="45"/>
                  </a:cubicBezTo>
                  <a:cubicBezTo>
                    <a:pt x="100" y="2"/>
                    <a:pt x="100" y="2"/>
                    <a:pt x="100" y="2"/>
                  </a:cubicBezTo>
                  <a:cubicBezTo>
                    <a:pt x="98" y="1"/>
                    <a:pt x="96" y="0"/>
                    <a:pt x="94" y="0"/>
                  </a:cubicBezTo>
                  <a:cubicBezTo>
                    <a:pt x="91" y="0"/>
                    <a:pt x="89" y="1"/>
                    <a:pt x="87" y="2"/>
                  </a:cubicBezTo>
                  <a:cubicBezTo>
                    <a:pt x="2" y="87"/>
                    <a:pt x="2" y="87"/>
                    <a:pt x="2" y="87"/>
                  </a:cubicBezTo>
                  <a:cubicBezTo>
                    <a:pt x="1" y="89"/>
                    <a:pt x="0" y="91"/>
                    <a:pt x="0" y="93"/>
                  </a:cubicBezTo>
                  <a:cubicBezTo>
                    <a:pt x="0" y="96"/>
                    <a:pt x="1" y="98"/>
                    <a:pt x="2" y="100"/>
                  </a:cubicBezTo>
                  <a:cubicBezTo>
                    <a:pt x="46" y="143"/>
                    <a:pt x="46" y="143"/>
                    <a:pt x="46" y="143"/>
                  </a:cubicBezTo>
                  <a:cubicBezTo>
                    <a:pt x="47" y="145"/>
                    <a:pt x="50" y="146"/>
                    <a:pt x="52" y="146"/>
                  </a:cubicBezTo>
                  <a:close/>
                </a:path>
              </a:pathLst>
            </a:custGeom>
            <a:solidFill>
              <a:srgbClr val="53648B"/>
            </a:solidFill>
            <a:ln>
              <a:noFill/>
            </a:ln>
          </p:spPr>
          <p:txBody>
            <a:bodyPr vert="horz" wrap="square" lIns="91427" tIns="45713" rIns="91427" bIns="45713" numCol="1" anchor="t" anchorCtr="0" compatLnSpc="1">
              <a:prstTxWarp prst="textNoShape">
                <a:avLst/>
              </a:prstTxWarp>
            </a:bodyPr>
            <a:lstStyle/>
            <a:p>
              <a:pPr defTabSz="792724">
                <a:defRPr/>
              </a:pPr>
              <a:endParaRPr lang="en-US" sz="2000" kern="0" dirty="0">
                <a:solidFill>
                  <a:srgbClr val="505050"/>
                </a:solidFill>
              </a:endParaRPr>
            </a:p>
          </p:txBody>
        </p:sp>
        <p:sp>
          <p:nvSpPr>
            <p:cNvPr id="89" name="Freeform 62"/>
            <p:cNvSpPr>
              <a:spLocks noChangeAspect="1" noEditPoints="1"/>
            </p:cNvSpPr>
            <p:nvPr/>
          </p:nvSpPr>
          <p:spPr bwMode="black">
            <a:xfrm>
              <a:off x="6620890" y="4449571"/>
              <a:ext cx="446567" cy="4464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53648B"/>
            </a:solidFill>
            <a:ln>
              <a:noFill/>
            </a:ln>
          </p:spPr>
          <p:txBody>
            <a:bodyPr vert="horz" wrap="square" lIns="82293" tIns="91427" rIns="82293" bIns="274281" numCol="1" anchor="b" anchorCtr="0" compatLnSpc="1">
              <a:prstTxWarp prst="textNoShape">
                <a:avLst/>
              </a:prstTxWarp>
            </a:bodyPr>
            <a:lstStyle/>
            <a:p>
              <a:pPr defTabSz="914225">
                <a:defRPr/>
              </a:pPr>
              <a:endParaRPr lang="en-US" kern="0" dirty="0">
                <a:solidFill>
                  <a:prstClr val="black"/>
                </a:solidFill>
              </a:endParaRPr>
            </a:p>
          </p:txBody>
        </p:sp>
        <p:sp>
          <p:nvSpPr>
            <p:cNvPr id="90" name="Oval 89"/>
            <p:cNvSpPr/>
            <p:nvPr/>
          </p:nvSpPr>
          <p:spPr>
            <a:xfrm>
              <a:off x="6108267" y="3232948"/>
              <a:ext cx="712380" cy="712380"/>
            </a:xfrm>
            <a:prstGeom prst="ellipse">
              <a:avLst/>
            </a:prstGeom>
            <a:solidFill>
              <a:sysClr val="window" lastClr="FFFFFF"/>
            </a:solidFill>
            <a:ln w="19050" cap="flat" cmpd="sng" algn="ctr">
              <a:solidFill>
                <a:sysClr val="window" lastClr="FFFFFF">
                  <a:lumMod val="85000"/>
                </a:sysClr>
              </a:solidFill>
              <a:prstDash val="solid"/>
              <a:miter lim="800000"/>
            </a:ln>
            <a:effectLst/>
          </p:spPr>
          <p:txBody>
            <a:bodyPr rtlCol="0" anchor="ctr"/>
            <a:lstStyle/>
            <a:p>
              <a:pPr algn="ctr" defTabSz="914225">
                <a:defRPr/>
              </a:pPr>
              <a:endParaRPr lang="en-US" sz="2000" kern="0" dirty="0">
                <a:solidFill>
                  <a:prstClr val="white"/>
                </a:solidFill>
              </a:endParaRPr>
            </a:p>
          </p:txBody>
        </p:sp>
        <p:pic>
          <p:nvPicPr>
            <p:cNvPr id="91" name="Picture 7" descr="\\MAGNUM\Projects\Microsoft\Cloud Power FY12\Design\ICONS_PNG\Secure.png"/>
            <p:cNvPicPr>
              <a:picLocks noChangeAspect="1" noChangeArrowheads="1"/>
            </p:cNvPicPr>
            <p:nvPr/>
          </p:nvPicPr>
          <p:blipFill rotWithShape="1">
            <a:blip r:embed="rId8" cstate="print">
              <a:duotone>
                <a:srgbClr val="E7E6E6">
                  <a:shade val="45000"/>
                  <a:satMod val="135000"/>
                </a:srgbClr>
                <a:prstClr val="white"/>
              </a:duotone>
              <a:extLst>
                <a:ext uri="{BEBA8EAE-BF5A-486C-A8C5-ECC9F3942E4B}">
                  <a14:imgProps xmlns:a14="http://schemas.microsoft.com/office/drawing/2010/main">
                    <a14:imgLayer r:embed="rId9">
                      <a14:imgEffect>
                        <a14:colorTemperature colorTemp="4700"/>
                      </a14:imgEffect>
                    </a14:imgLayer>
                  </a14:imgProps>
                </a:ext>
                <a:ext uri="{28A0092B-C50C-407E-A947-70E740481C1C}">
                  <a14:useLocalDpi xmlns:a14="http://schemas.microsoft.com/office/drawing/2010/main"/>
                </a:ext>
              </a:extLst>
            </a:blip>
            <a:srcRect/>
            <a:stretch/>
          </p:blipFill>
          <p:spPr bwMode="auto">
            <a:xfrm>
              <a:off x="6304887" y="3379872"/>
              <a:ext cx="366904" cy="441782"/>
            </a:xfrm>
            <a:prstGeom prst="rect">
              <a:avLst/>
            </a:prstGeom>
            <a:noFill/>
            <a:ln>
              <a:noFill/>
            </a:ln>
          </p:spPr>
        </p:pic>
        <p:pic>
          <p:nvPicPr>
            <p:cNvPr id="92" name="Picture 7" descr="\\MAGNUM\Projects\Microsoft\Cloud Power FY12\Design\ICONS_PNG\Secure.png"/>
            <p:cNvPicPr>
              <a:picLocks noChangeAspect="1" noChangeArrowheads="1"/>
            </p:cNvPicPr>
            <p:nvPr/>
          </p:nvPicPr>
          <p:blipFill rotWithShape="1">
            <a:blip r:embed="rId8" cstate="print">
              <a:duotone>
                <a:prstClr val="black"/>
                <a:srgbClr val="4472C4">
                  <a:tint val="45000"/>
                  <a:satMod val="400000"/>
                </a:srgbClr>
              </a:duotone>
              <a:extLst>
                <a:ext uri="{BEBA8EAE-BF5A-486C-A8C5-ECC9F3942E4B}">
                  <a14:imgProps xmlns:a14="http://schemas.microsoft.com/office/drawing/2010/main">
                    <a14:imgLayer r:embed="rId9">
                      <a14:imgEffect>
                        <a14:colorTemperature colorTemp="4700"/>
                      </a14:imgEffect>
                    </a14:imgLayer>
                  </a14:imgProps>
                </a:ext>
                <a:ext uri="{28A0092B-C50C-407E-A947-70E740481C1C}">
                  <a14:useLocalDpi xmlns:a14="http://schemas.microsoft.com/office/drawing/2010/main"/>
                </a:ext>
              </a:extLst>
            </a:blip>
            <a:srcRect/>
            <a:stretch/>
          </p:blipFill>
          <p:spPr bwMode="auto">
            <a:xfrm>
              <a:off x="6292935" y="3379872"/>
              <a:ext cx="366904" cy="441782"/>
            </a:xfrm>
            <a:prstGeom prst="rect">
              <a:avLst/>
            </a:prstGeom>
            <a:noFill/>
            <a:ln>
              <a:noFill/>
            </a:ln>
          </p:spPr>
        </p:pic>
        <p:pic>
          <p:nvPicPr>
            <p:cNvPr id="93" name="Picture 92"/>
            <p:cNvPicPr>
              <a:picLocks noChangeAspect="1"/>
            </p:cNvPicPr>
            <p:nvPr/>
          </p:nvPicPr>
          <p:blipFill>
            <a:blip r:embed="rId10">
              <a:duotone>
                <a:srgbClr val="E7E6E6">
                  <a:shade val="45000"/>
                  <a:satMod val="135000"/>
                </a:srgbClr>
                <a:prstClr val="white"/>
              </a:duotone>
            </a:blip>
            <a:stretch>
              <a:fillRect/>
            </a:stretch>
          </p:blipFill>
          <p:spPr>
            <a:xfrm>
              <a:off x="9333901" y="4735442"/>
              <a:ext cx="499178" cy="483200"/>
            </a:xfrm>
            <a:prstGeom prst="rect">
              <a:avLst/>
            </a:prstGeom>
          </p:spPr>
        </p:pic>
        <p:pic>
          <p:nvPicPr>
            <p:cNvPr id="94" name="Picture 93"/>
            <p:cNvPicPr>
              <a:picLocks noChangeAspect="1"/>
            </p:cNvPicPr>
            <p:nvPr/>
          </p:nvPicPr>
          <p:blipFill>
            <a:blip r:embed="rId10">
              <a:duotone>
                <a:prstClr val="black"/>
                <a:srgbClr val="4472C4">
                  <a:tint val="45000"/>
                  <a:satMod val="400000"/>
                </a:srgbClr>
              </a:duotone>
            </a:blip>
            <a:stretch>
              <a:fillRect/>
            </a:stretch>
          </p:blipFill>
          <p:spPr>
            <a:xfrm>
              <a:off x="9333901" y="4735442"/>
              <a:ext cx="499178" cy="483200"/>
            </a:xfrm>
            <a:prstGeom prst="rect">
              <a:avLst/>
            </a:prstGeom>
          </p:spPr>
        </p:pic>
      </p:grpSp>
      <p:sp>
        <p:nvSpPr>
          <p:cNvPr id="101" name="TextBox 30"/>
          <p:cNvSpPr txBox="1"/>
          <p:nvPr/>
        </p:nvSpPr>
        <p:spPr>
          <a:xfrm>
            <a:off x="427338" y="5147122"/>
            <a:ext cx="7533828" cy="1128123"/>
          </a:xfrm>
          <a:prstGeom prst="rect">
            <a:avLst/>
          </a:prstGeom>
          <a:noFill/>
        </p:spPr>
        <p:txBody>
          <a:bodyPr wrap="square" lIns="68319" tIns="34160" rIns="68319" bIns="34160" rtlCol="0">
            <a:spAutoFit/>
          </a:bodyPr>
          <a:lstStyle>
            <a:defPPr>
              <a:defRPr lang="en-US"/>
            </a:defPPr>
            <a:lvl1pPr marL="0" algn="l" defTabSz="932623" rtl="0" eaLnBrk="1" latinLnBrk="0" hangingPunct="1">
              <a:defRPr sz="1800" kern="1200">
                <a:solidFill>
                  <a:schemeClr val="tx1"/>
                </a:solidFill>
                <a:latin typeface="+mn-lt"/>
                <a:ea typeface="+mn-ea"/>
                <a:cs typeface="+mn-cs"/>
              </a:defRPr>
            </a:lvl1pPr>
            <a:lvl2pPr marL="466311" algn="l" defTabSz="932623" rtl="0" eaLnBrk="1" latinLnBrk="0" hangingPunct="1">
              <a:defRPr sz="1800" kern="1200">
                <a:solidFill>
                  <a:schemeClr val="tx1"/>
                </a:solidFill>
                <a:latin typeface="+mn-lt"/>
                <a:ea typeface="+mn-ea"/>
                <a:cs typeface="+mn-cs"/>
              </a:defRPr>
            </a:lvl2pPr>
            <a:lvl3pPr marL="932623" algn="l" defTabSz="932623" rtl="0" eaLnBrk="1" latinLnBrk="0" hangingPunct="1">
              <a:defRPr sz="1800" kern="1200">
                <a:solidFill>
                  <a:schemeClr val="tx1"/>
                </a:solidFill>
                <a:latin typeface="+mn-lt"/>
                <a:ea typeface="+mn-ea"/>
                <a:cs typeface="+mn-cs"/>
              </a:defRPr>
            </a:lvl3pPr>
            <a:lvl4pPr marL="1398934" algn="l" defTabSz="932623" rtl="0" eaLnBrk="1" latinLnBrk="0" hangingPunct="1">
              <a:defRPr sz="1800" kern="1200">
                <a:solidFill>
                  <a:schemeClr val="tx1"/>
                </a:solidFill>
                <a:latin typeface="+mn-lt"/>
                <a:ea typeface="+mn-ea"/>
                <a:cs typeface="+mn-cs"/>
              </a:defRPr>
            </a:lvl4pPr>
            <a:lvl5pPr marL="1865245" algn="l" defTabSz="932623" rtl="0" eaLnBrk="1" latinLnBrk="0" hangingPunct="1">
              <a:defRPr sz="1800" kern="1200">
                <a:solidFill>
                  <a:schemeClr val="tx1"/>
                </a:solidFill>
                <a:latin typeface="+mn-lt"/>
                <a:ea typeface="+mn-ea"/>
                <a:cs typeface="+mn-cs"/>
              </a:defRPr>
            </a:lvl5pPr>
            <a:lvl6pPr marL="2331558" algn="l" defTabSz="932623" rtl="0" eaLnBrk="1" latinLnBrk="0" hangingPunct="1">
              <a:defRPr sz="1800" kern="1200">
                <a:solidFill>
                  <a:schemeClr val="tx1"/>
                </a:solidFill>
                <a:latin typeface="+mn-lt"/>
                <a:ea typeface="+mn-ea"/>
                <a:cs typeface="+mn-cs"/>
              </a:defRPr>
            </a:lvl6pPr>
            <a:lvl7pPr marL="2797868" algn="l" defTabSz="932623" rtl="0" eaLnBrk="1" latinLnBrk="0" hangingPunct="1">
              <a:defRPr sz="1800" kern="1200">
                <a:solidFill>
                  <a:schemeClr val="tx1"/>
                </a:solidFill>
                <a:latin typeface="+mn-lt"/>
                <a:ea typeface="+mn-ea"/>
                <a:cs typeface="+mn-cs"/>
              </a:defRPr>
            </a:lvl7pPr>
            <a:lvl8pPr marL="3264180" algn="l" defTabSz="932623" rtl="0" eaLnBrk="1" latinLnBrk="0" hangingPunct="1">
              <a:defRPr sz="1800" kern="1200">
                <a:solidFill>
                  <a:schemeClr val="tx1"/>
                </a:solidFill>
                <a:latin typeface="+mn-lt"/>
                <a:ea typeface="+mn-ea"/>
                <a:cs typeface="+mn-cs"/>
              </a:defRPr>
            </a:lvl8pPr>
            <a:lvl9pPr marL="3730491" algn="l" defTabSz="932623" rtl="0" eaLnBrk="1" latinLnBrk="0" hangingPunct="1">
              <a:defRPr sz="1800" kern="1200">
                <a:solidFill>
                  <a:schemeClr val="tx1"/>
                </a:solidFill>
                <a:latin typeface="+mn-lt"/>
                <a:ea typeface="+mn-ea"/>
                <a:cs typeface="+mn-cs"/>
              </a:defRPr>
            </a:lvl9pPr>
          </a:lstStyle>
          <a:p>
            <a:pPr defTabSz="696737">
              <a:spcAft>
                <a:spcPts val="600"/>
              </a:spcAft>
              <a:defRPr/>
            </a:pPr>
            <a:r>
              <a:rPr lang="en-US" sz="1961" dirty="0">
                <a:solidFill>
                  <a:srgbClr val="002050"/>
                </a:solidFill>
              </a:rPr>
              <a:t>9-step incident response process</a:t>
            </a:r>
          </a:p>
          <a:p>
            <a:pPr marL="342900" indent="-342900" defTabSz="696737">
              <a:spcAft>
                <a:spcPts val="600"/>
              </a:spcAft>
              <a:buFont typeface="Arial" panose="020B0604020202020204" pitchFamily="34" charset="0"/>
              <a:buChar char="•"/>
              <a:defRPr/>
            </a:pPr>
            <a:r>
              <a:rPr lang="en-US" sz="1961" dirty="0">
                <a:solidFill>
                  <a:srgbClr val="002050"/>
                </a:solidFill>
              </a:rPr>
              <a:t>First priority is containment and recovery</a:t>
            </a:r>
          </a:p>
          <a:p>
            <a:pPr marL="342900" indent="-342900" defTabSz="696737">
              <a:spcAft>
                <a:spcPts val="600"/>
              </a:spcAft>
              <a:buFont typeface="Arial" panose="020B0604020202020204" pitchFamily="34" charset="0"/>
              <a:buChar char="•"/>
              <a:defRPr/>
            </a:pPr>
            <a:r>
              <a:rPr lang="en-US" sz="1961" dirty="0">
                <a:solidFill>
                  <a:srgbClr val="002050"/>
                </a:solidFill>
              </a:rPr>
              <a:t>Contractual commitments for customer notification</a:t>
            </a:r>
          </a:p>
        </p:txBody>
      </p:sp>
      <p:sp>
        <p:nvSpPr>
          <p:cNvPr id="52" name="Rectangle 51">
            <a:extLst>
              <a:ext uri="{FF2B5EF4-FFF2-40B4-BE49-F238E27FC236}">
                <a16:creationId xmlns:a16="http://schemas.microsoft.com/office/drawing/2014/main" id="{49C9B102-FC49-4C2D-B19E-4820783399F4}"/>
              </a:ext>
            </a:extLst>
          </p:cNvPr>
          <p:cNvSpPr/>
          <p:nvPr/>
        </p:nvSpPr>
        <p:spPr>
          <a:xfrm>
            <a:off x="9270414" y="1792269"/>
            <a:ext cx="2546348" cy="1108254"/>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1600" dirty="0">
                <a:gradFill>
                  <a:gsLst>
                    <a:gs pos="0">
                      <a:srgbClr val="0078D4"/>
                    </a:gs>
                    <a:gs pos="100000">
                      <a:srgbClr val="0078D4"/>
                    </a:gs>
                  </a:gsLst>
                  <a:lin ang="5400000" scaled="0"/>
                </a:gradFill>
                <a:latin typeface="Segoe UI Semibold"/>
                <a:cs typeface="Segoe UI" pitchFamily="34" charset="0"/>
              </a:rPr>
              <a:t>Ensure that a security point of contact receives breach notifications sent to Azure administrators</a:t>
            </a:r>
          </a:p>
        </p:txBody>
      </p:sp>
    </p:spTree>
    <p:extLst>
      <p:ext uri="{BB962C8B-B14F-4D97-AF65-F5344CB8AC3E}">
        <p14:creationId xmlns:p14="http://schemas.microsoft.com/office/powerpoint/2010/main" val="1593652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1000"/>
                                        <p:tgtEl>
                                          <p:spTgt spid="5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wipe(up)">
                                      <p:cBhvr>
                                        <p:cTn id="10"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9B5413E0-9AE1-4869-8149-5AF979D2BDAD}"/>
              </a:ext>
            </a:extLst>
          </p:cNvPr>
          <p:cNvSpPr>
            <a:spLocks noGrp="1"/>
          </p:cNvSpPr>
          <p:nvPr>
            <p:ph type="title"/>
          </p:nvPr>
        </p:nvSpPr>
        <p:spPr/>
        <p:txBody>
          <a:bodyPr/>
          <a:lstStyle/>
          <a:p>
            <a:r>
              <a:rPr lang="en-US" dirty="0"/>
              <a:t>GRC – Access Reviews</a:t>
            </a:r>
          </a:p>
        </p:txBody>
      </p:sp>
      <p:sp>
        <p:nvSpPr>
          <p:cNvPr id="5" name="Text Placeholder 3">
            <a:extLst>
              <a:ext uri="{FF2B5EF4-FFF2-40B4-BE49-F238E27FC236}">
                <a16:creationId xmlns:a16="http://schemas.microsoft.com/office/drawing/2014/main" id="{21099BCC-9296-4D55-85CB-9671740C474A}"/>
              </a:ext>
            </a:extLst>
          </p:cNvPr>
          <p:cNvSpPr txBox="1">
            <a:spLocks/>
          </p:cNvSpPr>
          <p:nvPr/>
        </p:nvSpPr>
        <p:spPr>
          <a:xfrm>
            <a:off x="588962" y="1688032"/>
            <a:ext cx="4033137" cy="3789495"/>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kumimoji="0" lang="en-US" sz="1400" b="1" i="0" u="none" strike="noStrike" kern="1200" cap="all" spc="0" normalizeH="0" baseline="0" noProof="0" dirty="0">
                <a:ln>
                  <a:noFill/>
                </a:ln>
                <a:solidFill>
                  <a:srgbClr val="107C10"/>
                </a:solidFill>
                <a:effectLst/>
                <a:uLnTx/>
                <a:uFillTx/>
                <a:latin typeface="Segoe UI" panose="020B0502040204020203" pitchFamily="34" charset="0"/>
                <a:ea typeface="+mn-ea"/>
                <a:cs typeface="Segoe UI" panose="020B0502040204020203" pitchFamily="34" charset="0"/>
              </a:rPr>
              <a:t>Regularly Review CRITICAL Access</a:t>
            </a:r>
            <a:endPar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5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5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r>
              <a:rPr kumimoji="0" lang="en-US" sz="15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Regularly review privileges with a business-critical impact</a:t>
            </a:r>
            <a:endParaRPr kumimoji="0" lang="en-US" sz="15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5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a:t>
            </a:r>
            <a:r>
              <a:rPr kumimoji="0" lang="en-US" sz="15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Access requirements change over time but technical privileges typically only grow (accruing significant risk).</a:t>
            </a:r>
            <a:endParaRPr kumimoji="0" lang="en-US" sz="1500" b="0" i="0" u="none" strike="noStrike" kern="1200" cap="none" spc="0" normalizeH="0" baseline="0" noProof="0" dirty="0">
              <a:ln>
                <a:noFill/>
              </a:ln>
              <a:gradFill>
                <a:gsLst>
                  <a:gs pos="1250">
                    <a:srgbClr val="1A1A1A"/>
                  </a:gs>
                  <a:gs pos="100000">
                    <a:srgbClr val="1A1A1A"/>
                  </a:gs>
                </a:gsLst>
                <a:lin ang="5400000" scaled="0"/>
              </a:gradFill>
              <a:effectLst/>
              <a:highlight>
                <a:srgbClr val="FFFF00"/>
              </a:highlight>
              <a:uLnTx/>
              <a:uFillTx/>
              <a:latin typeface="Segoe UI"/>
              <a:ea typeface="+mn-ea"/>
              <a:cs typeface="+mn-cs"/>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5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5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S</a:t>
            </a:r>
            <a:r>
              <a:rPr kumimoji="0" lang="en-US" sz="15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et up a recurring review pattern </a:t>
            </a:r>
          </a:p>
          <a:p>
            <a:pPr marL="337180" lvl="2"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latin typeface="Segoe UI" panose="020B0502040204020203" pitchFamily="34" charset="0"/>
                <a:cs typeface="Segoe UI" panose="020B0502040204020203" pitchFamily="34" charset="0"/>
              </a:rPr>
              <a:t>Manual Process</a:t>
            </a:r>
          </a:p>
          <a:p>
            <a:pPr marL="337180" lvl="2" indent="-137160" defTabSz="914400">
              <a:spcBef>
                <a:spcPts val="0"/>
              </a:spcBef>
              <a:spcAft>
                <a:spcPts val="600"/>
              </a:spcAft>
              <a:buSzTx/>
              <a:buFont typeface="Arial" panose="020B0604020202020204" pitchFamily="34" charset="0"/>
              <a:buChar char="•"/>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Automated - </a:t>
            </a:r>
            <a:r>
              <a:rPr kumimoji="0" lang="en-US" sz="140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U</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sing Azure AD access reviews for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all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groups with critical business impact</a:t>
            </a:r>
          </a:p>
          <a:p>
            <a:pPr marL="338138" marR="0" lvl="1"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200" b="0" i="0" u="none" strike="noStrike" kern="1200" cap="none" spc="0" normalizeH="0" baseline="0" noProof="0" dirty="0">
                <a:ln>
                  <a:noFill/>
                </a:ln>
                <a:gradFill>
                  <a:gsLst>
                    <a:gs pos="1250">
                      <a:srgbClr val="1A1A1A"/>
                    </a:gs>
                    <a:gs pos="100000">
                      <a:srgbClr val="353535"/>
                    </a:gs>
                  </a:gsLst>
                  <a:lin ang="5400000" scaled="0"/>
                </a:gradFill>
                <a:effectLst/>
                <a:uLnTx/>
                <a:uFillTx/>
                <a:latin typeface="Segoe UI" panose="020B0502040204020203" pitchFamily="34" charset="0"/>
                <a:ea typeface="+mn-ea"/>
                <a:cs typeface="Segoe UI" panose="020B0502040204020203" pitchFamily="34" charset="0"/>
                <a:hlinkClick r:id="rId2"/>
              </a:rPr>
              <a:t>https://docs.microsoft.com/en-us/azure/active-directory/governance/create-access-review</a:t>
            </a:r>
            <a:r>
              <a:rPr kumimoji="0" lang="en-US" sz="1200" b="0" i="0" u="none" strike="noStrike" kern="1200" cap="none" spc="0" normalizeH="0" baseline="0" noProof="0" dirty="0">
                <a:ln>
                  <a:noFill/>
                </a:ln>
                <a:gradFill>
                  <a:gsLst>
                    <a:gs pos="1250">
                      <a:srgbClr val="1A1A1A"/>
                    </a:gs>
                    <a:gs pos="100000">
                      <a:srgbClr val="353535"/>
                    </a:gs>
                  </a:gsLst>
                  <a:lin ang="5400000" scaled="0"/>
                </a:gradFill>
                <a:effectLst/>
                <a:uLnTx/>
                <a:uFillTx/>
                <a:latin typeface="Segoe UI" panose="020B0502040204020203" pitchFamily="34" charset="0"/>
                <a:ea typeface="+mn-ea"/>
                <a:cs typeface="Segoe UI" panose="020B0502040204020203" pitchFamily="34" charset="0"/>
              </a:rPr>
              <a:t> </a:t>
            </a:r>
            <a:endParaRPr kumimoji="0" lang="en-US" sz="1600" b="0"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p:txBody>
      </p:sp>
      <p:grpSp>
        <p:nvGrpSpPr>
          <p:cNvPr id="6" name="Group 5">
            <a:extLst>
              <a:ext uri="{FF2B5EF4-FFF2-40B4-BE49-F238E27FC236}">
                <a16:creationId xmlns:a16="http://schemas.microsoft.com/office/drawing/2014/main" id="{2021FB92-22F2-4D80-A0E8-4F1CBD26B159}"/>
              </a:ext>
            </a:extLst>
          </p:cNvPr>
          <p:cNvGrpSpPr/>
          <p:nvPr/>
        </p:nvGrpSpPr>
        <p:grpSpPr>
          <a:xfrm>
            <a:off x="2213768" y="1389406"/>
            <a:ext cx="602792" cy="602792"/>
            <a:chOff x="2135900" y="1524193"/>
            <a:chExt cx="602792" cy="602792"/>
          </a:xfrm>
        </p:grpSpPr>
        <p:sp>
          <p:nvSpPr>
            <p:cNvPr id="7" name="Oval 6">
              <a:extLst>
                <a:ext uri="{FF2B5EF4-FFF2-40B4-BE49-F238E27FC236}">
                  <a16:creationId xmlns:a16="http://schemas.microsoft.com/office/drawing/2014/main" id="{F608FBB9-737C-463B-8193-D24B968E6901}"/>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7">
              <a:extLst>
                <a:ext uri="{FF2B5EF4-FFF2-40B4-BE49-F238E27FC236}">
                  <a16:creationId xmlns:a16="http://schemas.microsoft.com/office/drawing/2014/main" id="{96AB01E6-0983-43C4-9F79-0F5685F56707}"/>
                </a:ext>
              </a:extLst>
            </p:cNvPr>
            <p:cNvGrpSpPr/>
            <p:nvPr/>
          </p:nvGrpSpPr>
          <p:grpSpPr>
            <a:xfrm>
              <a:off x="2214565" y="1584488"/>
              <a:ext cx="445462" cy="384019"/>
              <a:chOff x="1031412" y="1905042"/>
              <a:chExt cx="565643" cy="487623"/>
            </a:xfrm>
          </p:grpSpPr>
          <p:sp>
            <p:nvSpPr>
              <p:cNvPr id="9" name="Isosceles Triangle 8">
                <a:extLst>
                  <a:ext uri="{FF2B5EF4-FFF2-40B4-BE49-F238E27FC236}">
                    <a16:creationId xmlns:a16="http://schemas.microsoft.com/office/drawing/2014/main" id="{F6F9F0CA-3ED0-4F20-A3FB-DCDB967690DD}"/>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2AFB1103-357E-4C6B-B05F-391ADAAC105C}"/>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
        <p:nvSpPr>
          <p:cNvPr id="16" name="Text Placeholder 3">
            <a:extLst>
              <a:ext uri="{FF2B5EF4-FFF2-40B4-BE49-F238E27FC236}">
                <a16:creationId xmlns:a16="http://schemas.microsoft.com/office/drawing/2014/main" id="{183744A2-6CA8-4B84-90FD-A1628EBA775A}"/>
              </a:ext>
            </a:extLst>
          </p:cNvPr>
          <p:cNvSpPr txBox="1">
            <a:spLocks/>
          </p:cNvSpPr>
          <p:nvPr/>
        </p:nvSpPr>
        <p:spPr>
          <a:xfrm>
            <a:off x="588962" y="5636007"/>
            <a:ext cx="4033137" cy="800219"/>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91440" tIns="91440" rIns="91440" bIns="91440" rtlCol="0" anchor="ctr">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117475" marR="0" lvl="1"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See administration section for guidance on identifying roles with a critical business impact</a:t>
            </a:r>
          </a:p>
        </p:txBody>
      </p:sp>
      <p:sp>
        <p:nvSpPr>
          <p:cNvPr id="14" name="TextBox 13">
            <a:extLst>
              <a:ext uri="{FF2B5EF4-FFF2-40B4-BE49-F238E27FC236}">
                <a16:creationId xmlns:a16="http://schemas.microsoft.com/office/drawing/2014/main" id="{65417A96-FAB9-4272-9C2B-F1FD8A8559B8}"/>
              </a:ext>
            </a:extLst>
          </p:cNvPr>
          <p:cNvSpPr txBox="1"/>
          <p:nvPr/>
        </p:nvSpPr>
        <p:spPr>
          <a:xfrm>
            <a:off x="588263" y="1039499"/>
            <a:ext cx="2259401" cy="246221"/>
          </a:xfrm>
          <a:prstGeom prst="rect">
            <a:avLst/>
          </a:prstGeom>
          <a:noFill/>
        </p:spPr>
        <p:txBody>
          <a:bodyPr wrap="none" lIns="0" tIns="0" rIns="0" bIns="0" rtlCol="0">
            <a:spAutoFit/>
          </a:bodyPr>
          <a:lstStyle/>
          <a:p>
            <a:r>
              <a:rPr lang="en-US" sz="1600" b="1" kern="0" cap="all" spc="118" dirty="0">
                <a:ln w="3175">
                  <a:noFill/>
                </a:ln>
                <a:gradFill>
                  <a:gsLst>
                    <a:gs pos="1250">
                      <a:schemeClr val="accent3"/>
                    </a:gs>
                    <a:gs pos="100000">
                      <a:schemeClr val="accent3"/>
                    </a:gs>
                  </a:gsLst>
                  <a:lin ang="5400000" scaled="0"/>
                </a:gradFill>
                <a:latin typeface="Segoe UI"/>
                <a:ea typeface="Segoe UI Black" pitchFamily="34"/>
                <a:cs typeface="Segoe UI" pitchFamily="34" charset="0"/>
              </a:rPr>
              <a:t>Critical Guidance</a:t>
            </a:r>
          </a:p>
        </p:txBody>
      </p:sp>
      <p:grpSp>
        <p:nvGrpSpPr>
          <p:cNvPr id="22" name="Group 21">
            <a:extLst>
              <a:ext uri="{FF2B5EF4-FFF2-40B4-BE49-F238E27FC236}">
                <a16:creationId xmlns:a16="http://schemas.microsoft.com/office/drawing/2014/main" id="{1B169F55-BCF0-4733-AF06-264601E82DAB}"/>
              </a:ext>
            </a:extLst>
          </p:cNvPr>
          <p:cNvGrpSpPr/>
          <p:nvPr/>
        </p:nvGrpSpPr>
        <p:grpSpPr>
          <a:xfrm>
            <a:off x="8471741" y="359924"/>
            <a:ext cx="3269885" cy="748552"/>
            <a:chOff x="8487220" y="359924"/>
            <a:chExt cx="3269885" cy="748552"/>
          </a:xfrm>
        </p:grpSpPr>
        <p:sp>
          <p:nvSpPr>
            <p:cNvPr id="23" name="TextBox 22">
              <a:extLst>
                <a:ext uri="{FF2B5EF4-FFF2-40B4-BE49-F238E27FC236}">
                  <a16:creationId xmlns:a16="http://schemas.microsoft.com/office/drawing/2014/main" id="{AED3CA83-B0FC-43EE-9086-A69FF16FDCA6}"/>
                </a:ext>
              </a:extLst>
            </p:cNvPr>
            <p:cNvSpPr txBox="1"/>
            <p:nvPr/>
          </p:nvSpPr>
          <p:spPr>
            <a:xfrm>
              <a:off x="8896278" y="500914"/>
              <a:ext cx="1807524"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BEST PRACTICE</a:t>
              </a:r>
            </a:p>
          </p:txBody>
        </p:sp>
        <p:sp>
          <p:nvSpPr>
            <p:cNvPr id="24" name="Rectangle 23">
              <a:extLst>
                <a:ext uri="{FF2B5EF4-FFF2-40B4-BE49-F238E27FC236}">
                  <a16:creationId xmlns:a16="http://schemas.microsoft.com/office/drawing/2014/main" id="{A9493A69-6213-431D-ACD3-B03983E1FBA5}"/>
                </a:ext>
              </a:extLst>
            </p:cNvPr>
            <p:cNvSpPr/>
            <p:nvPr/>
          </p:nvSpPr>
          <p:spPr bwMode="auto">
            <a:xfrm>
              <a:off x="8487220" y="359924"/>
              <a:ext cx="3254406" cy="748552"/>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C5E6EA19-C7B1-4745-8070-88DD38C60308}"/>
                </a:ext>
              </a:extLst>
            </p:cNvPr>
            <p:cNvSpPr txBox="1"/>
            <p:nvPr/>
          </p:nvSpPr>
          <p:spPr>
            <a:xfrm>
              <a:off x="10776084" y="500914"/>
              <a:ext cx="981021"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CHOICE</a:t>
              </a:r>
            </a:p>
          </p:txBody>
        </p:sp>
        <p:grpSp>
          <p:nvGrpSpPr>
            <p:cNvPr id="26" name="Group 25">
              <a:extLst>
                <a:ext uri="{FF2B5EF4-FFF2-40B4-BE49-F238E27FC236}">
                  <a16:creationId xmlns:a16="http://schemas.microsoft.com/office/drawing/2014/main" id="{612A2721-F07E-43F7-8F10-BF3FB9E584D7}"/>
                </a:ext>
              </a:extLst>
            </p:cNvPr>
            <p:cNvGrpSpPr/>
            <p:nvPr/>
          </p:nvGrpSpPr>
          <p:grpSpPr>
            <a:xfrm>
              <a:off x="8662463" y="571696"/>
              <a:ext cx="374887" cy="323178"/>
              <a:chOff x="1031412" y="1905042"/>
              <a:chExt cx="565643" cy="487623"/>
            </a:xfrm>
          </p:grpSpPr>
          <p:sp>
            <p:nvSpPr>
              <p:cNvPr id="32" name="Isosceles Triangle 31">
                <a:extLst>
                  <a:ext uri="{FF2B5EF4-FFF2-40B4-BE49-F238E27FC236}">
                    <a16:creationId xmlns:a16="http://schemas.microsoft.com/office/drawing/2014/main" id="{A135911E-D62D-4816-8E50-01E9D01F533A}"/>
                  </a:ext>
                </a:extLst>
              </p:cNvPr>
              <p:cNvSpPr/>
              <p:nvPr/>
            </p:nvSpPr>
            <p:spPr bwMode="auto">
              <a:xfrm>
                <a:off x="1031412" y="1905042"/>
                <a:ext cx="565643" cy="487623"/>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33" name="Straight Arrow Connector 32">
                <a:extLst>
                  <a:ext uri="{FF2B5EF4-FFF2-40B4-BE49-F238E27FC236}">
                    <a16:creationId xmlns:a16="http://schemas.microsoft.com/office/drawing/2014/main" id="{6A6166F5-FD57-4121-8868-F110A3230E02}"/>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45C88841-C5D7-4B8F-8312-8926C6E81D20}"/>
                </a:ext>
              </a:extLst>
            </p:cNvPr>
            <p:cNvGrpSpPr/>
            <p:nvPr/>
          </p:nvGrpSpPr>
          <p:grpSpPr>
            <a:xfrm>
              <a:off x="10566738" y="582445"/>
              <a:ext cx="301680" cy="301680"/>
              <a:chOff x="3525723" y="2983289"/>
              <a:chExt cx="487297" cy="487297"/>
            </a:xfrm>
          </p:grpSpPr>
          <p:sp>
            <p:nvSpPr>
              <p:cNvPr id="28" name="Oval 27">
                <a:extLst>
                  <a:ext uri="{FF2B5EF4-FFF2-40B4-BE49-F238E27FC236}">
                    <a16:creationId xmlns:a16="http://schemas.microsoft.com/office/drawing/2014/main" id="{E627AECB-C8A1-40E8-A304-0B97C5CA353A}"/>
                  </a:ext>
                </a:extLst>
              </p:cNvPr>
              <p:cNvSpPr/>
              <p:nvPr/>
            </p:nvSpPr>
            <p:spPr bwMode="auto">
              <a:xfrm>
                <a:off x="3525723" y="2983289"/>
                <a:ext cx="487297" cy="487297"/>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9" name="Group 28">
                <a:extLst>
                  <a:ext uri="{FF2B5EF4-FFF2-40B4-BE49-F238E27FC236}">
                    <a16:creationId xmlns:a16="http://schemas.microsoft.com/office/drawing/2014/main" id="{A5F4A8D6-FEA2-4DF6-85BC-1BE189C40D93}"/>
                  </a:ext>
                </a:extLst>
              </p:cNvPr>
              <p:cNvGrpSpPr/>
              <p:nvPr/>
            </p:nvGrpSpPr>
            <p:grpSpPr>
              <a:xfrm>
                <a:off x="3535105" y="3089766"/>
                <a:ext cx="468533" cy="322907"/>
                <a:chOff x="3490013" y="3245958"/>
                <a:chExt cx="468533" cy="322907"/>
              </a:xfrm>
            </p:grpSpPr>
            <p:pic>
              <p:nvPicPr>
                <p:cNvPr id="30" name="Graphic 29" descr="Line Arrow: Counterclockwise curve">
                  <a:extLst>
                    <a:ext uri="{FF2B5EF4-FFF2-40B4-BE49-F238E27FC236}">
                      <a16:creationId xmlns:a16="http://schemas.microsoft.com/office/drawing/2014/main" id="{E7C0D11E-79D5-4A81-89C3-4AB4430CEA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21398" flipH="1">
                  <a:off x="3637008" y="3247328"/>
                  <a:ext cx="321538" cy="321537"/>
                </a:xfrm>
                <a:prstGeom prst="rect">
                  <a:avLst/>
                </a:prstGeom>
              </p:spPr>
            </p:pic>
            <p:pic>
              <p:nvPicPr>
                <p:cNvPr id="31" name="Graphic 30" descr="Line Arrow: Counterclockwise curve">
                  <a:extLst>
                    <a:ext uri="{FF2B5EF4-FFF2-40B4-BE49-F238E27FC236}">
                      <a16:creationId xmlns:a16="http://schemas.microsoft.com/office/drawing/2014/main" id="{9F99DD03-A284-45A7-8464-4AC2F44196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278602">
                  <a:off x="3490013" y="3245958"/>
                  <a:ext cx="321538" cy="321537"/>
                </a:xfrm>
                <a:prstGeom prst="rect">
                  <a:avLst/>
                </a:prstGeom>
              </p:spPr>
            </p:pic>
          </p:grpSp>
        </p:grpSp>
      </p:grpSp>
      <p:pic>
        <p:nvPicPr>
          <p:cNvPr id="3" name="Picture 2" descr="A screenshot of a cell phone&#10;&#10;Description automatically generated">
            <a:extLst>
              <a:ext uri="{FF2B5EF4-FFF2-40B4-BE49-F238E27FC236}">
                <a16:creationId xmlns:a16="http://schemas.microsoft.com/office/drawing/2014/main" id="{B526919F-B524-42D8-956B-29377834440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09723" y="1992198"/>
            <a:ext cx="6940338" cy="3861572"/>
          </a:xfrm>
          <a:prstGeom prst="rect">
            <a:avLst/>
          </a:prstGeom>
        </p:spPr>
      </p:pic>
    </p:spTree>
    <p:extLst>
      <p:ext uri="{BB962C8B-B14F-4D97-AF65-F5344CB8AC3E}">
        <p14:creationId xmlns:p14="http://schemas.microsoft.com/office/powerpoint/2010/main" val="161143577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AFEC6-9AC6-4A4C-BBC3-541ABE1011CD}"/>
              </a:ext>
            </a:extLst>
          </p:cNvPr>
          <p:cNvSpPr>
            <a:spLocks noGrp="1"/>
          </p:cNvSpPr>
          <p:nvPr>
            <p:ph type="title"/>
          </p:nvPr>
        </p:nvSpPr>
        <p:spPr/>
        <p:txBody>
          <a:bodyPr/>
          <a:lstStyle/>
          <a:p>
            <a:r>
              <a:rPr lang="en-US" dirty="0"/>
              <a:t>GRC – Security Posture Improvement</a:t>
            </a:r>
          </a:p>
        </p:txBody>
      </p:sp>
      <p:sp>
        <p:nvSpPr>
          <p:cNvPr id="9" name="Text Placeholder 3">
            <a:extLst>
              <a:ext uri="{FF2B5EF4-FFF2-40B4-BE49-F238E27FC236}">
                <a16:creationId xmlns:a16="http://schemas.microsoft.com/office/drawing/2014/main" id="{8BF076C4-6162-4418-8E4E-7BFDB0D52672}"/>
              </a:ext>
            </a:extLst>
          </p:cNvPr>
          <p:cNvSpPr txBox="1">
            <a:spLocks/>
          </p:cNvSpPr>
          <p:nvPr/>
        </p:nvSpPr>
        <p:spPr>
          <a:xfrm>
            <a:off x="581013" y="1688033"/>
            <a:ext cx="4974336" cy="3913735"/>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kumimoji="0" lang="en-US" sz="1400" b="1" i="0" u="none" strike="noStrike" kern="1200" cap="all" spc="0" normalizeH="0" baseline="0" noProof="0" dirty="0">
                <a:ln>
                  <a:noFill/>
                </a:ln>
                <a:gradFill>
                  <a:gsLst>
                    <a:gs pos="1250">
                      <a:schemeClr val="accent3"/>
                    </a:gs>
                    <a:gs pos="100000">
                      <a:schemeClr val="accent3"/>
                    </a:gs>
                  </a:gsLst>
                  <a:lin ang="5400000" scaled="0"/>
                </a:gradFill>
                <a:effectLst/>
                <a:uLnTx/>
                <a:uFillTx/>
                <a:latin typeface="Segoe UI" panose="020B0502040204020203" pitchFamily="34" charset="0"/>
                <a:ea typeface="+mn-ea"/>
                <a:cs typeface="Segoe UI" panose="020B0502040204020203" pitchFamily="34" charset="0"/>
              </a:rPr>
              <a:t>Monitor Azure Secure Score</a:t>
            </a:r>
            <a:endParaRPr kumimoji="0" lang="en-US" sz="1400" b="1" i="0" u="none" strike="noStrike" kern="1200" cap="none" spc="0" normalizeH="0" baseline="0" noProof="0" dirty="0">
              <a:ln>
                <a:noFill/>
              </a:ln>
              <a:gradFill>
                <a:gsLst>
                  <a:gs pos="1250">
                    <a:schemeClr val="accent3"/>
                  </a:gs>
                  <a:gs pos="100000">
                    <a:schemeClr val="accent3"/>
                  </a:gs>
                </a:gsLst>
                <a:lin ang="5400000" scaled="0"/>
              </a:gradFill>
              <a:effectLst/>
              <a:highlight>
                <a:srgbClr val="FFFF00"/>
              </a:highlight>
              <a:uLnTx/>
              <a:uFillTx/>
              <a:latin typeface="Segoe UI"/>
              <a:ea typeface="+mn-ea"/>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rPr>
              <a:t>– Use Secure Score in Azure Security Center to identify key recommendations and monitor progress</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rPr>
              <a:t>How </a:t>
            </a:r>
            <a:r>
              <a:rPr kumimoji="0" lang="en-US" sz="1400" b="0"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rPr>
              <a:t>– Review your Azure secure score to see the recommendations resulting from the Azure policies and initiatives built into Azure Security center. These include top risks such as security updates, endpoint protection, encryption, security configurations, missing WAF, internet connected VMs, and many more.</a:t>
            </a:r>
          </a:p>
          <a:p>
            <a:pPr marL="115888" marR="0" lvl="1"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hlinkClick r:id="rId2"/>
              </a:rPr>
              <a:t>https://docs.microsoft.com/</a:t>
            </a:r>
            <a:br>
              <a:rPr kumimoji="0" lang="en-US" sz="1400" b="0"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hlinkClick r:id="rId2"/>
              </a:rPr>
            </a:br>
            <a:r>
              <a:rPr kumimoji="0" lang="en-US" sz="1400" b="0" i="0" u="none" strike="noStrike" kern="1200" cap="none" spc="0" normalizeH="0" baseline="0" noProof="0" dirty="0" err="1">
                <a:ln>
                  <a:noFill/>
                </a:ln>
                <a:gradFill>
                  <a:gsLst>
                    <a:gs pos="1250">
                      <a:schemeClr val="tx1"/>
                    </a:gs>
                    <a:gs pos="100000">
                      <a:schemeClr val="tx1"/>
                    </a:gs>
                  </a:gsLst>
                  <a:lin ang="5400000" scaled="0"/>
                </a:gradFill>
                <a:effectLst/>
                <a:uLnTx/>
                <a:uFillTx/>
                <a:latin typeface="Segoe UI"/>
                <a:ea typeface="+mn-ea"/>
                <a:cs typeface="+mn-cs"/>
                <a:hlinkClick r:id="rId2"/>
              </a:rPr>
              <a:t>en</a:t>
            </a:r>
            <a:r>
              <a:rPr kumimoji="0" lang="en-US" sz="1400" b="0"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hlinkClick r:id="rId2"/>
              </a:rPr>
              <a:t>-us/azure/security-center/</a:t>
            </a:r>
            <a:br>
              <a:rPr kumimoji="0" lang="en-US" sz="1400" b="0"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hlinkClick r:id="rId2"/>
              </a:rPr>
            </a:br>
            <a:r>
              <a:rPr kumimoji="0" lang="en-US" sz="1400" b="0"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hlinkClick r:id="rId2"/>
              </a:rPr>
              <a:t>security-center-secure-score</a:t>
            </a:r>
            <a:r>
              <a:rPr kumimoji="0" lang="en-US" sz="1400" b="0"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rPr>
              <a:t> </a:t>
            </a:r>
            <a:endParaRPr kumimoji="0" lang="en-US" sz="1400" b="0" i="0" u="none" strike="noStrike" kern="1200" cap="none" spc="0" normalizeH="0" baseline="0" noProof="0" dirty="0">
              <a:ln>
                <a:noFill/>
              </a:ln>
              <a:gradFill>
                <a:gsLst>
                  <a:gs pos="1250">
                    <a:schemeClr val="tx1"/>
                  </a:gs>
                  <a:gs pos="100000">
                    <a:schemeClr val="tx1"/>
                  </a:gs>
                </a:gsLst>
                <a:lin ang="5400000" scaled="0"/>
              </a:gradFill>
              <a:effectLst/>
              <a:highlight>
                <a:srgbClr val="FFFF00"/>
              </a:highlight>
              <a:uLnTx/>
              <a:uFillTx/>
              <a:latin typeface="Segoe UI"/>
              <a:ea typeface="+mn-ea"/>
              <a:cs typeface="+mn-cs"/>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endParaRPr kumimoji="0" lang="en-US" sz="1600" b="0"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p:txBody>
      </p:sp>
      <p:grpSp>
        <p:nvGrpSpPr>
          <p:cNvPr id="10" name="Group 9">
            <a:extLst>
              <a:ext uri="{FF2B5EF4-FFF2-40B4-BE49-F238E27FC236}">
                <a16:creationId xmlns:a16="http://schemas.microsoft.com/office/drawing/2014/main" id="{30169D8B-0310-422F-98E1-7C850BEFD656}"/>
              </a:ext>
            </a:extLst>
          </p:cNvPr>
          <p:cNvGrpSpPr/>
          <p:nvPr/>
        </p:nvGrpSpPr>
        <p:grpSpPr>
          <a:xfrm>
            <a:off x="2766785" y="1389406"/>
            <a:ext cx="602792" cy="602792"/>
            <a:chOff x="2135900" y="1524193"/>
            <a:chExt cx="602792" cy="602792"/>
          </a:xfrm>
        </p:grpSpPr>
        <p:sp>
          <p:nvSpPr>
            <p:cNvPr id="11" name="Oval 10">
              <a:extLst>
                <a:ext uri="{FF2B5EF4-FFF2-40B4-BE49-F238E27FC236}">
                  <a16:creationId xmlns:a16="http://schemas.microsoft.com/office/drawing/2014/main" id="{835FF6E3-8BCB-4C81-9EDC-2325CFFA1D6C}"/>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 name="Group 11">
              <a:extLst>
                <a:ext uri="{FF2B5EF4-FFF2-40B4-BE49-F238E27FC236}">
                  <a16:creationId xmlns:a16="http://schemas.microsoft.com/office/drawing/2014/main" id="{5853C7D7-E147-459C-B1A5-79099EC32602}"/>
                </a:ext>
              </a:extLst>
            </p:cNvPr>
            <p:cNvGrpSpPr/>
            <p:nvPr/>
          </p:nvGrpSpPr>
          <p:grpSpPr>
            <a:xfrm>
              <a:off x="2214565" y="1584488"/>
              <a:ext cx="445462" cy="384019"/>
              <a:chOff x="1031412" y="1905042"/>
              <a:chExt cx="565643" cy="487623"/>
            </a:xfrm>
          </p:grpSpPr>
          <p:sp>
            <p:nvSpPr>
              <p:cNvPr id="13" name="Isosceles Triangle 12">
                <a:extLst>
                  <a:ext uri="{FF2B5EF4-FFF2-40B4-BE49-F238E27FC236}">
                    <a16:creationId xmlns:a16="http://schemas.microsoft.com/office/drawing/2014/main" id="{A19EDCDB-75A1-4C10-B412-34E89040F18D}"/>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4" name="Straight Arrow Connector 13">
                <a:extLst>
                  <a:ext uri="{FF2B5EF4-FFF2-40B4-BE49-F238E27FC236}">
                    <a16:creationId xmlns:a16="http://schemas.microsoft.com/office/drawing/2014/main" id="{1C6828DB-6AF2-4449-97D7-F05698D1CF77}"/>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
        <p:nvSpPr>
          <p:cNvPr id="3" name="Text Placeholder 3">
            <a:extLst>
              <a:ext uri="{FF2B5EF4-FFF2-40B4-BE49-F238E27FC236}">
                <a16:creationId xmlns:a16="http://schemas.microsoft.com/office/drawing/2014/main" id="{592CC39E-B6E3-4D25-8E62-3A03A49CE502}"/>
              </a:ext>
            </a:extLst>
          </p:cNvPr>
          <p:cNvSpPr txBox="1">
            <a:spLocks/>
          </p:cNvSpPr>
          <p:nvPr/>
        </p:nvSpPr>
        <p:spPr>
          <a:xfrm>
            <a:off x="5867268" y="1688033"/>
            <a:ext cx="4974336" cy="3913733"/>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r>
              <a:rPr kumimoji="0" lang="en-US" sz="1400" b="1" i="0" u="none" strike="noStrike" kern="1200" cap="all" spc="0" normalizeH="0" baseline="0" noProof="0" dirty="0">
                <a:ln>
                  <a:noFill/>
                </a:ln>
                <a:gradFill>
                  <a:gsLst>
                    <a:gs pos="1250">
                      <a:schemeClr val="accent3"/>
                    </a:gs>
                    <a:gs pos="100000">
                      <a:schemeClr val="accent3"/>
                    </a:gs>
                  </a:gsLst>
                  <a:lin ang="5400000" scaled="0"/>
                </a:gradFill>
                <a:effectLst/>
                <a:uLnTx/>
                <a:uFillTx/>
                <a:latin typeface="Segoe UI" panose="020B0502040204020203" pitchFamily="34" charset="0"/>
                <a:ea typeface="+mn-ea"/>
                <a:cs typeface="Segoe UI" panose="020B0502040204020203" pitchFamily="34" charset="0"/>
              </a:rPr>
              <a:t>Remediate Identified Risks</a:t>
            </a:r>
            <a:endParaRPr kumimoji="0" lang="en-US" sz="1400" b="1" i="0" u="none" strike="noStrike" kern="1200" cap="none" spc="0" normalizeH="0" baseline="0" noProof="0" dirty="0">
              <a:ln>
                <a:noFill/>
              </a:ln>
              <a:gradFill>
                <a:gsLst>
                  <a:gs pos="1250">
                    <a:schemeClr val="accent3"/>
                  </a:gs>
                  <a:gs pos="100000">
                    <a:schemeClr val="accent3"/>
                  </a:gs>
                </a:gsLst>
                <a:lin ang="5400000" scaled="0"/>
              </a:gradFill>
              <a:effectLst/>
              <a:highlight>
                <a:srgbClr val="FFFF00"/>
              </a:highlight>
              <a:uLnTx/>
              <a:uFillTx/>
              <a:latin typeface="Segoe UI"/>
              <a:ea typeface="+mn-ea"/>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Monitor the security posture of machines, networks, storage and data services, and applications to discover potential security issues. </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Follow the security recommendations in Azure Security Center starting with the highest priority items. The remediations can frequently be initiated from within the console.</a:t>
            </a:r>
          </a:p>
          <a:p>
            <a:pPr marL="115888" marR="0" lvl="1"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3"/>
              </a:rPr>
              <a:t>https://docs.microsoft.com/</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3"/>
              </a:rPr>
            </a:br>
            <a:r>
              <a:rPr kumimoji="0" lang="en-US" sz="1400" b="0"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a:ea typeface="+mn-ea"/>
                <a:cs typeface="+mn-cs"/>
                <a:hlinkClick r:id="rId3"/>
              </a:rPr>
              <a:t>en</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3"/>
              </a:rPr>
              <a:t>-us/azure/security-center/</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3"/>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3"/>
              </a:rPr>
              <a:t>security-center-</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3"/>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3"/>
              </a:rPr>
              <a:t>recommendations</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highlight>
                <a:srgbClr val="FFFF00"/>
              </a:highlight>
              <a:uLnTx/>
              <a:uFillTx/>
              <a:latin typeface="Segoe UI"/>
              <a:ea typeface="+mn-ea"/>
              <a:cs typeface="+mn-cs"/>
            </a:endParaRPr>
          </a:p>
          <a:p>
            <a:pPr marL="0" marR="0" lvl="0" indent="0" algn="l"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endParaRPr kumimoji="0" lang="en-US" sz="1600" b="0"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p:txBody>
      </p:sp>
      <p:grpSp>
        <p:nvGrpSpPr>
          <p:cNvPr id="4" name="Group 3">
            <a:extLst>
              <a:ext uri="{FF2B5EF4-FFF2-40B4-BE49-F238E27FC236}">
                <a16:creationId xmlns:a16="http://schemas.microsoft.com/office/drawing/2014/main" id="{C6E1E3D5-5B83-4676-A8FC-210DBB24978F}"/>
              </a:ext>
            </a:extLst>
          </p:cNvPr>
          <p:cNvGrpSpPr/>
          <p:nvPr/>
        </p:nvGrpSpPr>
        <p:grpSpPr>
          <a:xfrm>
            <a:off x="8053040" y="1389406"/>
            <a:ext cx="602792" cy="602792"/>
            <a:chOff x="2135900" y="1524193"/>
            <a:chExt cx="602792" cy="602792"/>
          </a:xfrm>
        </p:grpSpPr>
        <p:sp>
          <p:nvSpPr>
            <p:cNvPr id="5" name="Oval 4">
              <a:extLst>
                <a:ext uri="{FF2B5EF4-FFF2-40B4-BE49-F238E27FC236}">
                  <a16:creationId xmlns:a16="http://schemas.microsoft.com/office/drawing/2014/main" id="{6D885F0C-BC2A-4C4C-85E3-CDEB15347E85}"/>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B5DEB10E-0EE9-4735-8563-0AF98234B3D4}"/>
                </a:ext>
              </a:extLst>
            </p:cNvPr>
            <p:cNvGrpSpPr/>
            <p:nvPr/>
          </p:nvGrpSpPr>
          <p:grpSpPr>
            <a:xfrm>
              <a:off x="2214565" y="1584488"/>
              <a:ext cx="445462" cy="384019"/>
              <a:chOff x="1031412" y="1905042"/>
              <a:chExt cx="565643" cy="487623"/>
            </a:xfrm>
          </p:grpSpPr>
          <p:sp>
            <p:nvSpPr>
              <p:cNvPr id="7" name="Isosceles Triangle 6">
                <a:extLst>
                  <a:ext uri="{FF2B5EF4-FFF2-40B4-BE49-F238E27FC236}">
                    <a16:creationId xmlns:a16="http://schemas.microsoft.com/office/drawing/2014/main" id="{24E11896-DDF8-4AAC-A446-D37FF4A418D8}"/>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8" name="Straight Arrow Connector 7">
                <a:extLst>
                  <a:ext uri="{FF2B5EF4-FFF2-40B4-BE49-F238E27FC236}">
                    <a16:creationId xmlns:a16="http://schemas.microsoft.com/office/drawing/2014/main" id="{7C120260-8E3E-4D1E-B8A8-23BBB87A13FC}"/>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
        <p:nvSpPr>
          <p:cNvPr id="18" name="Text Placeholder 3">
            <a:extLst>
              <a:ext uri="{FF2B5EF4-FFF2-40B4-BE49-F238E27FC236}">
                <a16:creationId xmlns:a16="http://schemas.microsoft.com/office/drawing/2014/main" id="{071BB7EA-3714-4B7E-AE81-DFACBF7E8DF2}"/>
              </a:ext>
            </a:extLst>
          </p:cNvPr>
          <p:cNvSpPr txBox="1">
            <a:spLocks/>
          </p:cNvSpPr>
          <p:nvPr/>
        </p:nvSpPr>
        <p:spPr>
          <a:xfrm>
            <a:off x="581012" y="5759392"/>
            <a:ext cx="10260592" cy="676833"/>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1" indent="0" algn="l" defTabSz="932719"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Rapidly identifying and remediating common security hygiene risks can significantly reduce overall risk</a:t>
            </a:r>
          </a:p>
        </p:txBody>
      </p:sp>
      <mc:AlternateContent xmlns:mc="http://schemas.openxmlformats.org/markup-compatibility/2006" xmlns:pslz="http://schemas.microsoft.com/office/powerpoint/2016/slidezoom">
        <mc:Choice Requires="pslz">
          <p:graphicFrame>
            <p:nvGraphicFramePr>
              <p:cNvPr id="23" name="Slide Zoom 22">
                <a:extLst>
                  <a:ext uri="{FF2B5EF4-FFF2-40B4-BE49-F238E27FC236}">
                    <a16:creationId xmlns:a16="http://schemas.microsoft.com/office/drawing/2014/main" id="{515B0532-BA72-4961-8029-8F4A7892EF9E}"/>
                  </a:ext>
                </a:extLst>
              </p:cNvPr>
              <p:cNvGraphicFramePr>
                <a:graphicFrameLocks noChangeAspect="1"/>
              </p:cNvGraphicFramePr>
              <p:nvPr>
                <p:extLst>
                  <p:ext uri="{D42A27DB-BD31-4B8C-83A1-F6EECF244321}">
                    <p14:modId xmlns:p14="http://schemas.microsoft.com/office/powerpoint/2010/main" val="1675580458"/>
                  </p:ext>
                </p:extLst>
              </p:nvPr>
            </p:nvGraphicFramePr>
            <p:xfrm>
              <a:off x="8855297" y="4493899"/>
              <a:ext cx="1625599" cy="914400"/>
            </p:xfrm>
            <a:graphic>
              <a:graphicData uri="http://schemas.microsoft.com/office/powerpoint/2016/slidezoom">
                <pslz:sldZm>
                  <pslz:sldZmObj sldId="4605" cId="1694488666">
                    <pslz:zmPr id="{E4BB206D-CED7-43D6-8204-E98913E11D88}" transitionDur="1000">
                      <p166:blipFill xmlns:p166="http://schemas.microsoft.com/office/powerpoint/2016/6/main">
                        <a:blip r:embed="rId4"/>
                        <a:stretch>
                          <a:fillRect/>
                        </a:stretch>
                      </p166:blipFill>
                      <p166:spPr xmlns:p166="http://schemas.microsoft.com/office/powerpoint/2016/6/main">
                        <a:xfrm>
                          <a:off x="0" y="0"/>
                          <a:ext cx="1625599" cy="914400"/>
                        </a:xfrm>
                        <a:prstGeom prst="rect">
                          <a:avLst/>
                        </a:prstGeom>
                        <a:ln w="9525">
                          <a:noFill/>
                        </a:ln>
                      </p166:spPr>
                    </pslz:zmPr>
                  </pslz:sldZmObj>
                </pslz:sldZm>
              </a:graphicData>
            </a:graphic>
          </p:graphicFrame>
        </mc:Choice>
        <mc:Fallback xmlns="">
          <p:pic>
            <p:nvPicPr>
              <p:cNvPr id="23" name="Slide Zoom 22">
                <a:extLst>
                  <a:ext uri="{FF2B5EF4-FFF2-40B4-BE49-F238E27FC236}">
                    <a16:creationId xmlns:a16="http://schemas.microsoft.com/office/drawing/2014/main" id="{515B0532-BA72-4961-8029-8F4A7892EF9E}"/>
                  </a:ext>
                </a:extLst>
              </p:cNvPr>
              <p:cNvPicPr>
                <a:picLocks noGrp="1" noRot="1" noChangeAspect="1" noMove="1" noResize="1" noEditPoints="1" noAdjustHandles="1" noChangeArrowheads="1" noChangeShapeType="1"/>
              </p:cNvPicPr>
              <p:nvPr/>
            </p:nvPicPr>
            <p:blipFill>
              <a:blip r:embed="rId5"/>
              <a:stretch>
                <a:fillRect/>
              </a:stretch>
            </p:blipFill>
            <p:spPr>
              <a:xfrm>
                <a:off x="8855297" y="4493899"/>
                <a:ext cx="1625599" cy="914400"/>
              </a:xfrm>
              <a:prstGeom prst="rect">
                <a:avLst/>
              </a:prstGeom>
              <a:ln w="9525">
                <a:noFill/>
              </a:ln>
            </p:spPr>
          </p:pic>
        </mc:Fallback>
      </mc:AlternateContent>
      <p:sp>
        <p:nvSpPr>
          <p:cNvPr id="27" name="TextBox 26">
            <a:extLst>
              <a:ext uri="{FF2B5EF4-FFF2-40B4-BE49-F238E27FC236}">
                <a16:creationId xmlns:a16="http://schemas.microsoft.com/office/drawing/2014/main" id="{713B1988-AB15-469E-A133-F4B00C8A5B6D}"/>
              </a:ext>
            </a:extLst>
          </p:cNvPr>
          <p:cNvSpPr txBox="1"/>
          <p:nvPr/>
        </p:nvSpPr>
        <p:spPr>
          <a:xfrm>
            <a:off x="588263" y="1039499"/>
            <a:ext cx="2259401" cy="246221"/>
          </a:xfrm>
          <a:prstGeom prst="rect">
            <a:avLst/>
          </a:prstGeom>
          <a:noFill/>
        </p:spPr>
        <p:txBody>
          <a:bodyPr wrap="none" lIns="0" tIns="0" rIns="0" bIns="0" rtlCol="0">
            <a:spAutoFit/>
          </a:bodyPr>
          <a:lstStyle/>
          <a:p>
            <a:r>
              <a:rPr lang="en-US" sz="1600" b="1" kern="0" cap="all" spc="118" dirty="0">
                <a:ln w="3175">
                  <a:noFill/>
                </a:ln>
                <a:gradFill>
                  <a:gsLst>
                    <a:gs pos="1250">
                      <a:schemeClr val="accent3"/>
                    </a:gs>
                    <a:gs pos="100000">
                      <a:schemeClr val="accent3"/>
                    </a:gs>
                  </a:gsLst>
                  <a:lin ang="5400000" scaled="0"/>
                </a:gradFill>
                <a:latin typeface="Segoe UI"/>
                <a:ea typeface="Segoe UI Black" pitchFamily="34"/>
                <a:cs typeface="Segoe UI" pitchFamily="34" charset="0"/>
              </a:rPr>
              <a:t>Critical Guidance</a:t>
            </a:r>
          </a:p>
        </p:txBody>
      </p:sp>
      <p:grpSp>
        <p:nvGrpSpPr>
          <p:cNvPr id="42" name="Group 41">
            <a:extLst>
              <a:ext uri="{FF2B5EF4-FFF2-40B4-BE49-F238E27FC236}">
                <a16:creationId xmlns:a16="http://schemas.microsoft.com/office/drawing/2014/main" id="{7AA773C1-9748-42F5-B654-4EAC6BAA9F13}"/>
              </a:ext>
            </a:extLst>
          </p:cNvPr>
          <p:cNvGrpSpPr/>
          <p:nvPr/>
        </p:nvGrpSpPr>
        <p:grpSpPr>
          <a:xfrm>
            <a:off x="8471741" y="359924"/>
            <a:ext cx="3269885" cy="748552"/>
            <a:chOff x="8487220" y="359924"/>
            <a:chExt cx="3269885" cy="748552"/>
          </a:xfrm>
        </p:grpSpPr>
        <p:sp>
          <p:nvSpPr>
            <p:cNvPr id="43" name="TextBox 42">
              <a:extLst>
                <a:ext uri="{FF2B5EF4-FFF2-40B4-BE49-F238E27FC236}">
                  <a16:creationId xmlns:a16="http://schemas.microsoft.com/office/drawing/2014/main" id="{1933A8D4-7C18-495B-A23D-52E3A2446F75}"/>
                </a:ext>
              </a:extLst>
            </p:cNvPr>
            <p:cNvSpPr txBox="1"/>
            <p:nvPr/>
          </p:nvSpPr>
          <p:spPr>
            <a:xfrm>
              <a:off x="8896278" y="500914"/>
              <a:ext cx="1807524"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BEST PRACTICE</a:t>
              </a:r>
            </a:p>
          </p:txBody>
        </p:sp>
        <p:sp>
          <p:nvSpPr>
            <p:cNvPr id="44" name="Rectangle 43">
              <a:extLst>
                <a:ext uri="{FF2B5EF4-FFF2-40B4-BE49-F238E27FC236}">
                  <a16:creationId xmlns:a16="http://schemas.microsoft.com/office/drawing/2014/main" id="{42A9AA95-B7B4-4762-A977-E9D0EFD4214C}"/>
                </a:ext>
              </a:extLst>
            </p:cNvPr>
            <p:cNvSpPr/>
            <p:nvPr/>
          </p:nvSpPr>
          <p:spPr bwMode="auto">
            <a:xfrm>
              <a:off x="8487220" y="359924"/>
              <a:ext cx="3254406" cy="748552"/>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9C999D3A-4544-4839-8D0D-AD120C04982B}"/>
                </a:ext>
              </a:extLst>
            </p:cNvPr>
            <p:cNvSpPr txBox="1"/>
            <p:nvPr/>
          </p:nvSpPr>
          <p:spPr>
            <a:xfrm>
              <a:off x="10776084" y="500914"/>
              <a:ext cx="981021"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CHOICE</a:t>
              </a:r>
            </a:p>
          </p:txBody>
        </p:sp>
        <p:grpSp>
          <p:nvGrpSpPr>
            <p:cNvPr id="46" name="Group 45">
              <a:extLst>
                <a:ext uri="{FF2B5EF4-FFF2-40B4-BE49-F238E27FC236}">
                  <a16:creationId xmlns:a16="http://schemas.microsoft.com/office/drawing/2014/main" id="{FB4DADB9-6836-4A27-B2E1-72ADDB18BD3F}"/>
                </a:ext>
              </a:extLst>
            </p:cNvPr>
            <p:cNvGrpSpPr/>
            <p:nvPr/>
          </p:nvGrpSpPr>
          <p:grpSpPr>
            <a:xfrm>
              <a:off x="8662463" y="571696"/>
              <a:ext cx="374887" cy="323178"/>
              <a:chOff x="1031412" y="1905042"/>
              <a:chExt cx="565643" cy="487623"/>
            </a:xfrm>
          </p:grpSpPr>
          <p:sp>
            <p:nvSpPr>
              <p:cNvPr id="52" name="Isosceles Triangle 51">
                <a:extLst>
                  <a:ext uri="{FF2B5EF4-FFF2-40B4-BE49-F238E27FC236}">
                    <a16:creationId xmlns:a16="http://schemas.microsoft.com/office/drawing/2014/main" id="{60238FD7-F256-46AE-B57F-45B47E67ABE9}"/>
                  </a:ext>
                </a:extLst>
              </p:cNvPr>
              <p:cNvSpPr/>
              <p:nvPr/>
            </p:nvSpPr>
            <p:spPr bwMode="auto">
              <a:xfrm>
                <a:off x="1031412" y="1905042"/>
                <a:ext cx="565643" cy="487623"/>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53" name="Straight Arrow Connector 52">
                <a:extLst>
                  <a:ext uri="{FF2B5EF4-FFF2-40B4-BE49-F238E27FC236}">
                    <a16:creationId xmlns:a16="http://schemas.microsoft.com/office/drawing/2014/main" id="{67AAD0C5-803A-4168-AECF-4F86C4ECA104}"/>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8D395FC6-8182-41CF-A556-12DB36AE5955}"/>
                </a:ext>
              </a:extLst>
            </p:cNvPr>
            <p:cNvGrpSpPr/>
            <p:nvPr/>
          </p:nvGrpSpPr>
          <p:grpSpPr>
            <a:xfrm>
              <a:off x="10566738" y="582445"/>
              <a:ext cx="301680" cy="301680"/>
              <a:chOff x="3525723" y="2983289"/>
              <a:chExt cx="487297" cy="487297"/>
            </a:xfrm>
          </p:grpSpPr>
          <p:sp>
            <p:nvSpPr>
              <p:cNvPr id="48" name="Oval 47">
                <a:extLst>
                  <a:ext uri="{FF2B5EF4-FFF2-40B4-BE49-F238E27FC236}">
                    <a16:creationId xmlns:a16="http://schemas.microsoft.com/office/drawing/2014/main" id="{0FE3E750-A77E-4067-8769-07140D2CAE76}"/>
                  </a:ext>
                </a:extLst>
              </p:cNvPr>
              <p:cNvSpPr/>
              <p:nvPr/>
            </p:nvSpPr>
            <p:spPr bwMode="auto">
              <a:xfrm>
                <a:off x="3525723" y="2983289"/>
                <a:ext cx="487297" cy="487297"/>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9" name="Group 48">
                <a:extLst>
                  <a:ext uri="{FF2B5EF4-FFF2-40B4-BE49-F238E27FC236}">
                    <a16:creationId xmlns:a16="http://schemas.microsoft.com/office/drawing/2014/main" id="{CD6A9D6B-4302-4EF0-A7C6-673CDE41B20D}"/>
                  </a:ext>
                </a:extLst>
              </p:cNvPr>
              <p:cNvGrpSpPr/>
              <p:nvPr/>
            </p:nvGrpSpPr>
            <p:grpSpPr>
              <a:xfrm>
                <a:off x="3535105" y="3089766"/>
                <a:ext cx="468533" cy="322907"/>
                <a:chOff x="3490013" y="3245958"/>
                <a:chExt cx="468533" cy="322907"/>
              </a:xfrm>
            </p:grpSpPr>
            <p:pic>
              <p:nvPicPr>
                <p:cNvPr id="50" name="Graphic 49" descr="Line Arrow: Counterclockwise curve">
                  <a:extLst>
                    <a:ext uri="{FF2B5EF4-FFF2-40B4-BE49-F238E27FC236}">
                      <a16:creationId xmlns:a16="http://schemas.microsoft.com/office/drawing/2014/main" id="{8711CF3C-3384-4ADB-90DB-284A1CC55B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321398" flipH="1">
                  <a:off x="3637008" y="3247328"/>
                  <a:ext cx="321538" cy="321537"/>
                </a:xfrm>
                <a:prstGeom prst="rect">
                  <a:avLst/>
                </a:prstGeom>
              </p:spPr>
            </p:pic>
            <p:pic>
              <p:nvPicPr>
                <p:cNvPr id="51" name="Graphic 50" descr="Line Arrow: Counterclockwise curve">
                  <a:extLst>
                    <a:ext uri="{FF2B5EF4-FFF2-40B4-BE49-F238E27FC236}">
                      <a16:creationId xmlns:a16="http://schemas.microsoft.com/office/drawing/2014/main" id="{05AD5EE4-A185-424A-9774-1686E4FE20E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0278602">
                  <a:off x="3490013" y="3245958"/>
                  <a:ext cx="321538" cy="321537"/>
                </a:xfrm>
                <a:prstGeom prst="rect">
                  <a:avLst/>
                </a:prstGeom>
              </p:spPr>
            </p:pic>
          </p:grpSp>
        </p:grpSp>
      </p:grpSp>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0FCDDE01-8D13-461F-ABBE-74E45484A6D6}"/>
                  </a:ext>
                </a:extLst>
              </p:cNvPr>
              <p:cNvGraphicFramePr>
                <a:graphicFrameLocks noChangeAspect="1"/>
              </p:cNvGraphicFramePr>
              <p:nvPr>
                <p:extLst>
                  <p:ext uri="{D42A27DB-BD31-4B8C-83A1-F6EECF244321}">
                    <p14:modId xmlns:p14="http://schemas.microsoft.com/office/powerpoint/2010/main" val="932274850"/>
                  </p:ext>
                </p:extLst>
              </p:nvPr>
            </p:nvGraphicFramePr>
            <p:xfrm>
              <a:off x="3647661" y="4493900"/>
              <a:ext cx="1625599" cy="914399"/>
            </p:xfrm>
            <a:graphic>
              <a:graphicData uri="http://schemas.microsoft.com/office/powerpoint/2016/slidezoom">
                <pslz:sldZm>
                  <pslz:sldZmObj sldId="4677" cId="1487708113">
                    <pslz:zmPr id="{5062C6E1-C03E-43FF-B79B-BBF0342C8DEE}" returnToParent="0" transitionDur="1000">
                      <p166:blipFill xmlns:p166="http://schemas.microsoft.com/office/powerpoint/2016/6/main">
                        <a:blip r:embed="rId8"/>
                        <a:stretch>
                          <a:fillRect/>
                        </a:stretch>
                      </p166:blipFill>
                      <p166:spPr xmlns:p166="http://schemas.microsoft.com/office/powerpoint/2016/6/main">
                        <a:xfrm>
                          <a:off x="0" y="0"/>
                          <a:ext cx="1625599" cy="914399"/>
                        </a:xfrm>
                        <a:prstGeom prst="rect">
                          <a:avLst/>
                        </a:prstGeom>
                        <a:ln w="3175">
                          <a:solidFill>
                            <a:prstClr val="ltGray"/>
                          </a:solidFill>
                        </a:ln>
                      </p166:spPr>
                    </pslz:zmPr>
                  </pslz:sldZmObj>
                </pslz:sldZm>
              </a:graphicData>
            </a:graphic>
          </p:graphicFrame>
        </mc:Choice>
        <mc:Fallback xmlns="">
          <p:pic>
            <p:nvPicPr>
              <p:cNvPr id="16" name="Slide Zoom 15">
                <a:extLst>
                  <a:ext uri="{FF2B5EF4-FFF2-40B4-BE49-F238E27FC236}">
                    <a16:creationId xmlns:a16="http://schemas.microsoft.com/office/drawing/2014/main" id="{0FCDDE01-8D13-461F-ABBE-74E45484A6D6}"/>
                  </a:ext>
                </a:extLst>
              </p:cNvPr>
              <p:cNvPicPr>
                <a:picLocks noGrp="1" noRot="1" noChangeAspect="1" noMove="1" noResize="1" noEditPoints="1" noAdjustHandles="1" noChangeArrowheads="1" noChangeShapeType="1"/>
              </p:cNvPicPr>
              <p:nvPr/>
            </p:nvPicPr>
            <p:blipFill>
              <a:blip r:embed="rId9"/>
              <a:stretch>
                <a:fillRect/>
              </a:stretch>
            </p:blipFill>
            <p:spPr>
              <a:xfrm>
                <a:off x="3647661" y="4493900"/>
                <a:ext cx="1625599" cy="914399"/>
              </a:xfrm>
              <a:prstGeom prst="rect">
                <a:avLst/>
              </a:prstGeom>
              <a:ln w="3175">
                <a:solidFill>
                  <a:prstClr val="ltGray"/>
                </a:solidFill>
              </a:ln>
            </p:spPr>
          </p:pic>
        </mc:Fallback>
      </mc:AlternateContent>
    </p:spTree>
    <p:extLst>
      <p:ext uri="{BB962C8B-B14F-4D97-AF65-F5344CB8AC3E}">
        <p14:creationId xmlns:p14="http://schemas.microsoft.com/office/powerpoint/2010/main" val="312901862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82416EC-5416-4EC9-B0D9-30271CEACDD1}"/>
              </a:ext>
            </a:extLst>
          </p:cNvPr>
          <p:cNvSpPr>
            <a:spLocks noGrp="1"/>
          </p:cNvSpPr>
          <p:nvPr>
            <p:ph type="title"/>
          </p:nvPr>
        </p:nvSpPr>
        <p:spPr/>
        <p:txBody>
          <a:bodyPr/>
          <a:lstStyle/>
          <a:p>
            <a:r>
              <a:rPr lang="en-US" dirty="0">
                <a:gradFill>
                  <a:gsLst>
                    <a:gs pos="1250">
                      <a:schemeClr val="bg1"/>
                    </a:gs>
                    <a:gs pos="100000">
                      <a:schemeClr val="bg1"/>
                    </a:gs>
                  </a:gsLst>
                  <a:lin ang="5400000" scaled="0"/>
                </a:gradFill>
              </a:rPr>
              <a:t>Secure Score</a:t>
            </a:r>
          </a:p>
        </p:txBody>
      </p:sp>
      <p:grpSp>
        <p:nvGrpSpPr>
          <p:cNvPr id="11" name="Group 10">
            <a:extLst>
              <a:ext uri="{FF2B5EF4-FFF2-40B4-BE49-F238E27FC236}">
                <a16:creationId xmlns:a16="http://schemas.microsoft.com/office/drawing/2014/main" id="{F8F9323A-3C1B-4076-9B5A-6B028D477067}"/>
              </a:ext>
            </a:extLst>
          </p:cNvPr>
          <p:cNvGrpSpPr/>
          <p:nvPr/>
        </p:nvGrpSpPr>
        <p:grpSpPr>
          <a:xfrm>
            <a:off x="458673" y="995124"/>
            <a:ext cx="11274654" cy="7874187"/>
            <a:chOff x="329083" y="793422"/>
            <a:chExt cx="12795091" cy="8936056"/>
          </a:xfrm>
        </p:grpSpPr>
        <p:pic>
          <p:nvPicPr>
            <p:cNvPr id="4" name="Picture 3" descr="A screenshot of a social media post&#10;&#10;Description automatically generated">
              <a:extLst>
                <a:ext uri="{FF2B5EF4-FFF2-40B4-BE49-F238E27FC236}">
                  <a16:creationId xmlns:a16="http://schemas.microsoft.com/office/drawing/2014/main" id="{A9E13F01-56F5-46E9-9B65-5379606D8946}"/>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981751" y="1296999"/>
              <a:ext cx="9489756" cy="5306622"/>
            </a:xfrm>
            <a:prstGeom prst="rect">
              <a:avLst/>
            </a:prstGeom>
          </p:spPr>
        </p:pic>
        <p:pic>
          <p:nvPicPr>
            <p:cNvPr id="10" name="Picture 9">
              <a:extLst>
                <a:ext uri="{FF2B5EF4-FFF2-40B4-BE49-F238E27FC236}">
                  <a16:creationId xmlns:a16="http://schemas.microsoft.com/office/drawing/2014/main" id="{9566B182-AF83-43E1-9591-E87EA1ADBCB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9083" y="793422"/>
              <a:ext cx="12795091" cy="8936056"/>
            </a:xfrm>
            <a:prstGeom prst="rect">
              <a:avLst/>
            </a:prstGeom>
          </p:spPr>
        </p:pic>
      </p:grpSp>
    </p:spTree>
    <p:extLst>
      <p:ext uri="{BB962C8B-B14F-4D97-AF65-F5344CB8AC3E}">
        <p14:creationId xmlns:p14="http://schemas.microsoft.com/office/powerpoint/2010/main" val="148770811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82416EC-5416-4EC9-B0D9-30271CEACDD1}"/>
              </a:ext>
            </a:extLst>
          </p:cNvPr>
          <p:cNvSpPr>
            <a:spLocks noGrp="1"/>
          </p:cNvSpPr>
          <p:nvPr>
            <p:ph type="title"/>
          </p:nvPr>
        </p:nvSpPr>
        <p:spPr/>
        <p:txBody>
          <a:bodyPr/>
          <a:lstStyle/>
          <a:p>
            <a:r>
              <a:rPr lang="en-US" dirty="0">
                <a:gradFill>
                  <a:gsLst>
                    <a:gs pos="1250">
                      <a:schemeClr val="bg1"/>
                    </a:gs>
                    <a:gs pos="100000">
                      <a:schemeClr val="bg1"/>
                    </a:gs>
                  </a:gsLst>
                  <a:lin ang="5400000" scaled="0"/>
                </a:gradFill>
              </a:rPr>
              <a:t>Azure Security Center - Remediation</a:t>
            </a:r>
          </a:p>
        </p:txBody>
      </p:sp>
      <p:pic>
        <p:nvPicPr>
          <p:cNvPr id="2" name="Picture 1">
            <a:extLst>
              <a:ext uri="{FF2B5EF4-FFF2-40B4-BE49-F238E27FC236}">
                <a16:creationId xmlns:a16="http://schemas.microsoft.com/office/drawing/2014/main" id="{7BBB41DD-2268-4493-BB3C-41973B4BE1A2}"/>
              </a:ext>
            </a:extLst>
          </p:cNvPr>
          <p:cNvPicPr>
            <a:picLocks noChangeAspect="1"/>
          </p:cNvPicPr>
          <p:nvPr/>
        </p:nvPicPr>
        <p:blipFill rotWithShape="1">
          <a:blip r:embed="rId2"/>
          <a:srcRect l="10729" t="6285" r="3652"/>
          <a:stretch/>
        </p:blipFill>
        <p:spPr>
          <a:xfrm>
            <a:off x="1928894" y="1438861"/>
            <a:ext cx="8361735" cy="4831309"/>
          </a:xfrm>
          <a:prstGeom prst="rect">
            <a:avLst/>
          </a:prstGeom>
        </p:spPr>
      </p:pic>
      <p:pic>
        <p:nvPicPr>
          <p:cNvPr id="10" name="Picture 9">
            <a:extLst>
              <a:ext uri="{FF2B5EF4-FFF2-40B4-BE49-F238E27FC236}">
                <a16:creationId xmlns:a16="http://schemas.microsoft.com/office/drawing/2014/main" id="{9C6A85CB-EC3B-4B33-B11F-BF6EABD33E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673" y="996686"/>
            <a:ext cx="11274654" cy="7874187"/>
          </a:xfrm>
          <a:prstGeom prst="rect">
            <a:avLst/>
          </a:prstGeom>
        </p:spPr>
      </p:pic>
    </p:spTree>
    <p:extLst>
      <p:ext uri="{BB962C8B-B14F-4D97-AF65-F5344CB8AC3E}">
        <p14:creationId xmlns:p14="http://schemas.microsoft.com/office/powerpoint/2010/main" val="169448866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70B4BB-582B-4A8D-86F5-221DA1FB4526}"/>
              </a:ext>
            </a:extLst>
          </p:cNvPr>
          <p:cNvSpPr>
            <a:spLocks noGrp="1"/>
          </p:cNvSpPr>
          <p:nvPr>
            <p:ph type="title"/>
          </p:nvPr>
        </p:nvSpPr>
        <p:spPr>
          <a:xfrm>
            <a:off x="588263" y="457201"/>
            <a:ext cx="11018520" cy="800219"/>
          </a:xfrm>
        </p:spPr>
        <p:txBody>
          <a:bodyPr/>
          <a:lstStyle/>
          <a:p>
            <a:r>
              <a:rPr lang="en-US" dirty="0">
                <a:gradFill>
                  <a:gsLst>
                    <a:gs pos="1250">
                      <a:srgbClr val="1A1A1A"/>
                    </a:gs>
                    <a:gs pos="100000">
                      <a:srgbClr val="1A1A1A"/>
                    </a:gs>
                  </a:gsLst>
                  <a:lin ang="5400000" scaled="0"/>
                </a:gradFill>
              </a:rPr>
              <a:t>Governance – Access for Security Personnel</a:t>
            </a:r>
            <a:br>
              <a:rPr lang="en-US" dirty="0">
                <a:gradFill>
                  <a:gsLst>
                    <a:gs pos="1250">
                      <a:srgbClr val="1A1A1A"/>
                    </a:gs>
                    <a:gs pos="100000">
                      <a:srgbClr val="1A1A1A"/>
                    </a:gs>
                  </a:gsLst>
                  <a:lin ang="5400000" scaled="0"/>
                </a:gradFill>
              </a:rPr>
            </a:br>
            <a:r>
              <a:rPr lang="en-US" sz="1600" kern="0" cap="all" spc="118" dirty="0">
                <a:gradFill>
                  <a:gsLst>
                    <a:gs pos="1250">
                      <a:srgbClr val="107C10"/>
                    </a:gs>
                    <a:gs pos="100000">
                      <a:srgbClr val="107C10"/>
                    </a:gs>
                  </a:gsLst>
                  <a:lin ang="5400000" scaled="0"/>
                </a:gradFill>
                <a:latin typeface="Segoe UI"/>
                <a:ea typeface="Segoe UI Black" pitchFamily="34"/>
              </a:rPr>
              <a:t>Critical Best Practices</a:t>
            </a:r>
          </a:p>
        </p:txBody>
      </p:sp>
      <p:sp>
        <p:nvSpPr>
          <p:cNvPr id="25" name="Text Placeholder 3">
            <a:extLst>
              <a:ext uri="{FF2B5EF4-FFF2-40B4-BE49-F238E27FC236}">
                <a16:creationId xmlns:a16="http://schemas.microsoft.com/office/drawing/2014/main" id="{BDE3C6D4-594B-4958-9F0B-86739B7C395B}"/>
              </a:ext>
            </a:extLst>
          </p:cNvPr>
          <p:cNvSpPr txBox="1">
            <a:spLocks/>
          </p:cNvSpPr>
          <p:nvPr/>
        </p:nvSpPr>
        <p:spPr>
          <a:xfrm>
            <a:off x="8037579" y="1805323"/>
            <a:ext cx="3566160" cy="4672486"/>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lang="en-US" sz="1400" b="1" cap="all" dirty="0">
                <a:gradFill>
                  <a:gsLst>
                    <a:gs pos="1250">
                      <a:schemeClr val="accent3"/>
                    </a:gs>
                    <a:gs pos="100000">
                      <a:schemeClr val="accent3"/>
                    </a:gs>
                  </a:gsLst>
                  <a:lin ang="5400000" scaled="0"/>
                </a:gradFill>
                <a:latin typeface="Segoe UI" panose="020B0502040204020203" pitchFamily="34" charset="0"/>
                <a:cs typeface="Segoe UI" panose="020B0502040204020203" pitchFamily="34" charset="0"/>
              </a:rPr>
              <a:t>Azure Security Center Access</a:t>
            </a: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What </a:t>
            </a:r>
            <a:r>
              <a:rPr lang="en-US" sz="1400" dirty="0">
                <a:gradFill>
                  <a:gsLst>
                    <a:gs pos="1250">
                      <a:srgbClr val="1A1A1A"/>
                    </a:gs>
                    <a:gs pos="100000">
                      <a:srgbClr val="1A1A1A"/>
                    </a:gs>
                  </a:gsLst>
                  <a:lin ang="5400000" scaled="0"/>
                </a:gradFill>
              </a:rPr>
              <a:t>– Provide access to Azure Security Center (ASC) for teams using this tool to remediate risk in Azure</a:t>
            </a: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Why </a:t>
            </a:r>
            <a:r>
              <a:rPr lang="en-US" sz="1400" dirty="0">
                <a:gradFill>
                  <a:gsLst>
                    <a:gs pos="1250">
                      <a:srgbClr val="1A1A1A"/>
                    </a:gs>
                    <a:gs pos="100000">
                      <a:srgbClr val="1A1A1A"/>
                    </a:gs>
                  </a:gsLst>
                  <a:lin ang="5400000" scaled="0"/>
                </a:gradFill>
              </a:rPr>
              <a:t>– Azure Security Center allows teams to quickly identify and remediate security risks</a:t>
            </a: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How </a:t>
            </a:r>
            <a:r>
              <a:rPr lang="en-US" sz="1400" dirty="0">
                <a:gradFill>
                  <a:gsLst>
                    <a:gs pos="1250">
                      <a:srgbClr val="1A1A1A"/>
                    </a:gs>
                    <a:gs pos="100000">
                      <a:srgbClr val="1A1A1A"/>
                    </a:gs>
                  </a:gsLst>
                  <a:lin ang="5400000" scaled="0"/>
                </a:gradFill>
              </a:rPr>
              <a:t>– Assign teams requiring access to ASC to the </a:t>
            </a:r>
            <a:r>
              <a:rPr lang="en-US" sz="1400" b="1" dirty="0">
                <a:gradFill>
                  <a:gsLst>
                    <a:gs pos="1250">
                      <a:srgbClr val="1A1A1A"/>
                    </a:gs>
                    <a:gs pos="100000">
                      <a:srgbClr val="1A1A1A"/>
                    </a:gs>
                  </a:gsLst>
                  <a:lin ang="5400000" scaled="0"/>
                </a:gradFill>
                <a:ea typeface="Segoe UI" pitchFamily="34" charset="0"/>
                <a:cs typeface="Segoe UI" pitchFamily="34" charset="0"/>
              </a:rPr>
              <a:t>security admins </a:t>
            </a:r>
            <a:r>
              <a:rPr lang="en-US" sz="1400" dirty="0">
                <a:gradFill>
                  <a:gsLst>
                    <a:gs pos="1250">
                      <a:srgbClr val="1A1A1A"/>
                    </a:gs>
                    <a:gs pos="100000">
                      <a:srgbClr val="1A1A1A"/>
                    </a:gs>
                  </a:gsLst>
                  <a:lin ang="5400000" scaled="0"/>
                </a:gradFill>
              </a:rPr>
              <a:t>role</a:t>
            </a:r>
            <a:endParaRPr lang="en-US" sz="1400" dirty="0">
              <a:gradFill>
                <a:gsLst>
                  <a:gs pos="1250">
                    <a:srgbClr val="1A1A1A"/>
                  </a:gs>
                  <a:gs pos="100000">
                    <a:srgbClr val="1A1A1A"/>
                  </a:gs>
                </a:gsLst>
                <a:lin ang="5400000" scaled="0"/>
              </a:gradFill>
              <a:ea typeface="Segoe UI" pitchFamily="34" charset="0"/>
              <a:cs typeface="Segoe UI" pitchFamily="34" charset="0"/>
            </a:endParaRPr>
          </a:p>
          <a:p>
            <a:pPr marL="337180" lvl="2"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Set/enforce policies </a:t>
            </a:r>
          </a:p>
          <a:p>
            <a:pPr marL="337180" lvl="2"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Take actions </a:t>
            </a:r>
            <a:r>
              <a:rPr lang="en-US" sz="1400" dirty="0">
                <a:gradFill>
                  <a:gsLst>
                    <a:gs pos="1250">
                      <a:srgbClr val="1A1A1A"/>
                    </a:gs>
                    <a:gs pos="100000">
                      <a:srgbClr val="1A1A1A"/>
                    </a:gs>
                  </a:gsLst>
                  <a:lin ang="5400000" scaled="0"/>
                </a:gradFill>
              </a:rPr>
              <a:t>to </a:t>
            </a:r>
            <a:r>
              <a:rPr lang="en-US" sz="1400" dirty="0">
                <a:gradFill>
                  <a:gsLst>
                    <a:gs pos="1250">
                      <a:srgbClr val="1A1A1A"/>
                    </a:gs>
                    <a:gs pos="100000">
                      <a:srgbClr val="1A1A1A"/>
                    </a:gs>
                  </a:gsLst>
                  <a:lin ang="5400000" scaled="0"/>
                </a:gradFill>
                <a:hlinkClick r:id="rId3"/>
              </a:rPr>
              <a:t>remediate recommendations</a:t>
            </a:r>
            <a:endParaRPr lang="en-US" sz="1400" dirty="0">
              <a:gradFill>
                <a:gsLst>
                  <a:gs pos="1250">
                    <a:srgbClr val="1A1A1A"/>
                  </a:gs>
                  <a:gs pos="100000">
                    <a:srgbClr val="1A1A1A"/>
                  </a:gs>
                </a:gsLst>
                <a:lin ang="5400000" scaled="0"/>
              </a:gradFill>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Segoe UI" pitchFamily="34" charset="0"/>
                <a:cs typeface="Segoe UI" pitchFamily="34" charset="0"/>
              </a:rPr>
              <a:t>This can be assigned at the </a:t>
            </a:r>
            <a:r>
              <a:rPr kumimoji="0" lang="en-US" sz="1400" b="0"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a:ea typeface="Segoe UI" pitchFamily="34" charset="0"/>
                <a:cs typeface="Segoe UI" pitchFamily="34" charset="0"/>
              </a:rPr>
              <a:t>the</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Segoe UI" pitchFamily="34" charset="0"/>
                <a:cs typeface="Segoe UI" pitchFamily="34" charset="0"/>
              </a:rPr>
              <a:t> root management group or segment management group(s) depending on the scope of responsibilities. </a:t>
            </a:r>
            <a:endParaRPr kumimoji="0" lang="en-US" sz="1600" b="0"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cs typeface="Segoe UI Semibold" panose="020B0702040204020203" pitchFamily="34" charset="0"/>
            </a:endParaRPr>
          </a:p>
        </p:txBody>
      </p:sp>
      <p:sp>
        <p:nvSpPr>
          <p:cNvPr id="40" name="Text Placeholder 3">
            <a:extLst>
              <a:ext uri="{FF2B5EF4-FFF2-40B4-BE49-F238E27FC236}">
                <a16:creationId xmlns:a16="http://schemas.microsoft.com/office/drawing/2014/main" id="{A83CB4EF-DD1B-4EED-8EEE-8FB7B9349B8E}"/>
              </a:ext>
            </a:extLst>
          </p:cNvPr>
          <p:cNvSpPr txBox="1">
            <a:spLocks/>
          </p:cNvSpPr>
          <p:nvPr/>
        </p:nvSpPr>
        <p:spPr>
          <a:xfrm>
            <a:off x="588263" y="1825589"/>
            <a:ext cx="3566160" cy="4657138"/>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lang="en-US" sz="1400" b="1" cap="all" dirty="0">
                <a:gradFill>
                  <a:gsLst>
                    <a:gs pos="1250">
                      <a:schemeClr val="accent3"/>
                    </a:gs>
                    <a:gs pos="100000">
                      <a:schemeClr val="accent3"/>
                    </a:gs>
                  </a:gsLst>
                  <a:lin ang="5400000" scaled="0"/>
                </a:gradFill>
                <a:latin typeface="Segoe UI" panose="020B0502040204020203" pitchFamily="34" charset="0"/>
                <a:cs typeface="Segoe UI" panose="020B0502040204020203" pitchFamily="34" charset="0"/>
              </a:rPr>
              <a:t>Security Team Visibility</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Provide security teams security </a:t>
            </a:r>
            <a:r>
              <a:rPr kumimoji="0" lang="en-US" sz="140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visibility</a:t>
            </a:r>
            <a:r>
              <a:rPr kumimoji="0" lang="en-US" sz="1400" b="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to all Azure resources</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Security requires visibility in order to assess and report on risk</a:t>
            </a:r>
          </a:p>
          <a:p>
            <a:pPr marL="137160" lvl="1" indent="-137160" defTabSz="914400">
              <a:spcBef>
                <a:spcPts val="0"/>
              </a:spcBef>
              <a:spcAft>
                <a:spcPts val="600"/>
              </a:spcAft>
              <a:buSzTx/>
              <a:buFont typeface="Arial" panose="020B0604020202020204" pitchFamily="34" charset="0"/>
              <a:buChar char="•"/>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Assign security teams </a:t>
            </a:r>
            <a:r>
              <a:rPr kumimoji="0" lang="en-US" sz="14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with A</a:t>
            </a:r>
            <a:r>
              <a:rPr lang="en-US" sz="1400" i="1" dirty="0" err="1">
                <a:gradFill>
                  <a:gsLst>
                    <a:gs pos="1250">
                      <a:srgbClr val="1A1A1A"/>
                    </a:gs>
                    <a:gs pos="100000">
                      <a:srgbClr val="1A1A1A"/>
                    </a:gs>
                  </a:gsLst>
                  <a:lin ang="5400000" scaled="0"/>
                </a:gradFill>
              </a:rPr>
              <a:t>zure</a:t>
            </a:r>
            <a:r>
              <a:rPr lang="en-US" sz="1400" i="1" dirty="0">
                <a:gradFill>
                  <a:gsLst>
                    <a:gs pos="1250">
                      <a:srgbClr val="1A1A1A"/>
                    </a:gs>
                    <a:gs pos="100000">
                      <a:srgbClr val="1A1A1A"/>
                    </a:gs>
                  </a:gsLst>
                  <a:lin ang="5400000" scaled="0"/>
                </a:gradFill>
              </a:rPr>
              <a:t> responsibilities</a:t>
            </a:r>
            <a:r>
              <a:rPr lang="en-US" sz="1400" dirty="0">
                <a:gradFill>
                  <a:gsLst>
                    <a:gs pos="1250">
                      <a:srgbClr val="1A1A1A"/>
                    </a:gs>
                    <a:gs pos="100000">
                      <a:srgbClr val="1A1A1A"/>
                    </a:gs>
                  </a:gsLst>
                  <a:lin ang="5400000" scaled="0"/>
                </a:gradFill>
              </a:rPr>
              <a:t> to the </a:t>
            </a:r>
            <a:r>
              <a:rPr lang="en-US" sz="1400" b="1" dirty="0">
                <a:gradFill>
                  <a:gsLst>
                    <a:gs pos="1250">
                      <a:srgbClr val="1A1A1A"/>
                    </a:gs>
                    <a:gs pos="100000">
                      <a:srgbClr val="1A1A1A"/>
                    </a:gs>
                  </a:gsLst>
                  <a:lin ang="5400000" scaled="0"/>
                </a:gradFill>
              </a:rPr>
              <a:t>Security Readers </a:t>
            </a:r>
            <a:r>
              <a:rPr lang="en-US" sz="1400" dirty="0">
                <a:gradFill>
                  <a:gsLst>
                    <a:gs pos="1250">
                      <a:srgbClr val="1A1A1A"/>
                    </a:gs>
                    <a:gs pos="100000">
                      <a:srgbClr val="1A1A1A"/>
                    </a:gs>
                  </a:gsLst>
                  <a:lin ang="5400000" scaled="0"/>
                </a:gradFill>
              </a:rPr>
              <a:t>role using either:</a:t>
            </a:r>
          </a:p>
          <a:p>
            <a:pPr marL="457200" lvl="1" indent="-136525"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Root management group (MG) – </a:t>
            </a:r>
            <a:r>
              <a:rPr lang="en-US" sz="1400" dirty="0">
                <a:gradFill>
                  <a:gsLst>
                    <a:gs pos="1250">
                      <a:srgbClr val="1A1A1A"/>
                    </a:gs>
                    <a:gs pos="100000">
                      <a:srgbClr val="1A1A1A"/>
                    </a:gs>
                  </a:gsLst>
                  <a:lin ang="5400000" scaled="0"/>
                </a:gradFill>
              </a:rPr>
              <a:t>for teams responsible for all Azure resources</a:t>
            </a:r>
          </a:p>
          <a:p>
            <a:pPr marL="457200" lvl="1" indent="-136525"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Segment MG – </a:t>
            </a:r>
            <a:r>
              <a:rPr lang="en-US" sz="1400" dirty="0">
                <a:gradFill>
                  <a:gsLst>
                    <a:gs pos="1250">
                      <a:srgbClr val="1A1A1A"/>
                    </a:gs>
                    <a:gs pos="100000">
                      <a:srgbClr val="1A1A1A"/>
                    </a:gs>
                  </a:gsLst>
                  <a:lin ang="5400000" scaled="0"/>
                </a:gradFill>
              </a:rPr>
              <a:t>for teams with limited scope (commonly because of regulatory or other organizational boundaries)</a:t>
            </a:r>
          </a:p>
          <a:p>
            <a:pPr marL="0" marR="0" lvl="0" indent="0" algn="l"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endParaRPr kumimoji="0" lang="en-US" sz="1600" b="0"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p:txBody>
      </p:sp>
      <p:grpSp>
        <p:nvGrpSpPr>
          <p:cNvPr id="2" name="Group 1">
            <a:extLst>
              <a:ext uri="{FF2B5EF4-FFF2-40B4-BE49-F238E27FC236}">
                <a16:creationId xmlns:a16="http://schemas.microsoft.com/office/drawing/2014/main" id="{80B8CA8F-F8AF-4E95-AB22-2A5DC309828A}"/>
              </a:ext>
            </a:extLst>
          </p:cNvPr>
          <p:cNvGrpSpPr/>
          <p:nvPr/>
        </p:nvGrpSpPr>
        <p:grpSpPr>
          <a:xfrm>
            <a:off x="9534629" y="1508843"/>
            <a:ext cx="602792" cy="602792"/>
            <a:chOff x="5808240" y="1529109"/>
            <a:chExt cx="602792" cy="602792"/>
          </a:xfrm>
        </p:grpSpPr>
        <p:sp>
          <p:nvSpPr>
            <p:cNvPr id="36" name="Oval 35">
              <a:extLst>
                <a:ext uri="{FF2B5EF4-FFF2-40B4-BE49-F238E27FC236}">
                  <a16:creationId xmlns:a16="http://schemas.microsoft.com/office/drawing/2014/main" id="{7043C7AD-2276-40C5-AAA9-F131B7CFA992}"/>
                </a:ext>
              </a:extLst>
            </p:cNvPr>
            <p:cNvSpPr/>
            <p:nvPr/>
          </p:nvSpPr>
          <p:spPr bwMode="auto">
            <a:xfrm>
              <a:off x="5808240" y="1529109"/>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5" name="Group 54">
              <a:extLst>
                <a:ext uri="{FF2B5EF4-FFF2-40B4-BE49-F238E27FC236}">
                  <a16:creationId xmlns:a16="http://schemas.microsoft.com/office/drawing/2014/main" id="{E6706D3B-8A8E-4227-8F94-03A23AA5BE35}"/>
                </a:ext>
              </a:extLst>
            </p:cNvPr>
            <p:cNvGrpSpPr/>
            <p:nvPr/>
          </p:nvGrpSpPr>
          <p:grpSpPr>
            <a:xfrm>
              <a:off x="5920810" y="1621414"/>
              <a:ext cx="377651" cy="377651"/>
              <a:chOff x="3525723" y="2983289"/>
              <a:chExt cx="487297" cy="487297"/>
            </a:xfrm>
          </p:grpSpPr>
          <p:sp>
            <p:nvSpPr>
              <p:cNvPr id="56" name="Oval 55">
                <a:extLst>
                  <a:ext uri="{FF2B5EF4-FFF2-40B4-BE49-F238E27FC236}">
                    <a16:creationId xmlns:a16="http://schemas.microsoft.com/office/drawing/2014/main" id="{D1FFAF21-6972-461D-A021-C8FFEA994408}"/>
                  </a:ext>
                </a:extLst>
              </p:cNvPr>
              <p:cNvSpPr/>
              <p:nvPr/>
            </p:nvSpPr>
            <p:spPr bwMode="auto">
              <a:xfrm>
                <a:off x="3525723" y="2983289"/>
                <a:ext cx="487297" cy="487297"/>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7" name="Group 56">
                <a:extLst>
                  <a:ext uri="{FF2B5EF4-FFF2-40B4-BE49-F238E27FC236}">
                    <a16:creationId xmlns:a16="http://schemas.microsoft.com/office/drawing/2014/main" id="{846F4C20-588B-4B5C-AD33-FCA76BEB0259}"/>
                  </a:ext>
                </a:extLst>
              </p:cNvPr>
              <p:cNvGrpSpPr/>
              <p:nvPr/>
            </p:nvGrpSpPr>
            <p:grpSpPr>
              <a:xfrm>
                <a:off x="3535105" y="3089766"/>
                <a:ext cx="468533" cy="322907"/>
                <a:chOff x="3490013" y="3245958"/>
                <a:chExt cx="468533" cy="322907"/>
              </a:xfrm>
            </p:grpSpPr>
            <p:pic>
              <p:nvPicPr>
                <p:cNvPr id="58" name="Graphic 57" descr="Line Arrow: Counterclockwise curve">
                  <a:extLst>
                    <a:ext uri="{FF2B5EF4-FFF2-40B4-BE49-F238E27FC236}">
                      <a16:creationId xmlns:a16="http://schemas.microsoft.com/office/drawing/2014/main" id="{A2E5F47E-4EBA-40B2-B1BC-FDA0DEC8960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321398" flipH="1">
                  <a:off x="3637008" y="3247328"/>
                  <a:ext cx="321538" cy="321537"/>
                </a:xfrm>
                <a:prstGeom prst="rect">
                  <a:avLst/>
                </a:prstGeom>
              </p:spPr>
            </p:pic>
            <p:pic>
              <p:nvPicPr>
                <p:cNvPr id="59" name="Graphic 58" descr="Line Arrow: Counterclockwise curve">
                  <a:extLst>
                    <a:ext uri="{FF2B5EF4-FFF2-40B4-BE49-F238E27FC236}">
                      <a16:creationId xmlns:a16="http://schemas.microsoft.com/office/drawing/2014/main" id="{B00EFBA6-6597-4542-8F79-3CD829035BE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278602">
                  <a:off x="3490013" y="3245958"/>
                  <a:ext cx="321538" cy="321537"/>
                </a:xfrm>
                <a:prstGeom prst="rect">
                  <a:avLst/>
                </a:prstGeom>
              </p:spPr>
            </p:pic>
          </p:grpSp>
        </p:grpSp>
      </p:grpSp>
      <p:grpSp>
        <p:nvGrpSpPr>
          <p:cNvPr id="27" name="Group 26">
            <a:extLst>
              <a:ext uri="{FF2B5EF4-FFF2-40B4-BE49-F238E27FC236}">
                <a16:creationId xmlns:a16="http://schemas.microsoft.com/office/drawing/2014/main" id="{DD51CF94-4BA6-4621-A277-6A055C243950}"/>
              </a:ext>
            </a:extLst>
          </p:cNvPr>
          <p:cNvGrpSpPr/>
          <p:nvPr/>
        </p:nvGrpSpPr>
        <p:grpSpPr>
          <a:xfrm>
            <a:off x="2069947" y="1508843"/>
            <a:ext cx="602792" cy="602792"/>
            <a:chOff x="2135900" y="1524193"/>
            <a:chExt cx="602792" cy="602792"/>
          </a:xfrm>
        </p:grpSpPr>
        <p:sp>
          <p:nvSpPr>
            <p:cNvPr id="29" name="Oval 28">
              <a:extLst>
                <a:ext uri="{FF2B5EF4-FFF2-40B4-BE49-F238E27FC236}">
                  <a16:creationId xmlns:a16="http://schemas.microsoft.com/office/drawing/2014/main" id="{1C894AAC-8F09-432E-958D-A9D4232974B6}"/>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 name="Group 29">
              <a:extLst>
                <a:ext uri="{FF2B5EF4-FFF2-40B4-BE49-F238E27FC236}">
                  <a16:creationId xmlns:a16="http://schemas.microsoft.com/office/drawing/2014/main" id="{361E786A-9A59-4F85-AAE8-9E50FF44FC8F}"/>
                </a:ext>
              </a:extLst>
            </p:cNvPr>
            <p:cNvGrpSpPr/>
            <p:nvPr/>
          </p:nvGrpSpPr>
          <p:grpSpPr>
            <a:xfrm>
              <a:off x="2214565" y="1584488"/>
              <a:ext cx="445462" cy="384019"/>
              <a:chOff x="1031412" y="1905042"/>
              <a:chExt cx="565643" cy="487623"/>
            </a:xfrm>
          </p:grpSpPr>
          <p:sp>
            <p:nvSpPr>
              <p:cNvPr id="31" name="Isosceles Triangle 30">
                <a:extLst>
                  <a:ext uri="{FF2B5EF4-FFF2-40B4-BE49-F238E27FC236}">
                    <a16:creationId xmlns:a16="http://schemas.microsoft.com/office/drawing/2014/main" id="{3450D1B8-677A-4060-9F4F-F935DD67C756}"/>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32" name="Straight Arrow Connector 31">
                <a:extLst>
                  <a:ext uri="{FF2B5EF4-FFF2-40B4-BE49-F238E27FC236}">
                    <a16:creationId xmlns:a16="http://schemas.microsoft.com/office/drawing/2014/main" id="{95EA5BA5-1091-414F-ADFD-BE3FC0C2DF6E}"/>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186ED681-7318-4E32-901E-D6529AFF3021}"/>
                  </a:ext>
                </a:extLst>
              </p:cNvPr>
              <p:cNvGraphicFramePr>
                <a:graphicFrameLocks noChangeAspect="1"/>
              </p:cNvGraphicFramePr>
              <p:nvPr>
                <p:extLst>
                  <p:ext uri="{D42A27DB-BD31-4B8C-83A1-F6EECF244321}">
                    <p14:modId xmlns:p14="http://schemas.microsoft.com/office/powerpoint/2010/main" val="1149911423"/>
                  </p:ext>
                </p:extLst>
              </p:nvPr>
            </p:nvGraphicFramePr>
            <p:xfrm>
              <a:off x="4572001" y="2395944"/>
              <a:ext cx="3048000" cy="1714500"/>
            </p:xfrm>
            <a:graphic>
              <a:graphicData uri="http://schemas.microsoft.com/office/powerpoint/2016/slidezoom">
                <pslz:sldZm>
                  <pslz:sldZmObj sldId="4690" cId="3120924676">
                    <pslz:zmPr id="{77F09751-88BD-496C-B581-EF015674326D}" transitionDur="100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166:spPr>
                    </pslz:zmPr>
                  </pslz:sldZmObj>
                </pslz:sldZm>
              </a:graphicData>
            </a:graphic>
          </p:graphicFrame>
        </mc:Choice>
        <mc:Fallback xmlns="">
          <p:pic>
            <p:nvPicPr>
              <p:cNvPr id="5" name="Slide Zoom 4">
                <a:hlinkClick r:id="rId7" action="ppaction://hlinksldjump"/>
                <a:extLst>
                  <a:ext uri="{FF2B5EF4-FFF2-40B4-BE49-F238E27FC236}">
                    <a16:creationId xmlns:a16="http://schemas.microsoft.com/office/drawing/2014/main" id="{186ED681-7318-4E32-901E-D6529AFF3021}"/>
                  </a:ext>
                </a:extLst>
              </p:cNvPr>
              <p:cNvPicPr>
                <a:picLocks noGrp="1" noRot="1" noChangeAspect="1" noMove="1" noResize="1" noEditPoints="1" noAdjustHandles="1" noChangeArrowheads="1" noChangeShapeType="1"/>
              </p:cNvPicPr>
              <p:nvPr/>
            </p:nvPicPr>
            <p:blipFill>
              <a:blip r:embed="rId8"/>
              <a:stretch>
                <a:fillRect/>
              </a:stretch>
            </p:blipFill>
            <p:spPr>
              <a:xfrm>
                <a:off x="4572001" y="2395944"/>
                <a:ext cx="3048000" cy="1714500"/>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A7037B45-89BC-49BA-B5A3-C82DCEC87859}"/>
                  </a:ext>
                </a:extLst>
              </p:cNvPr>
              <p:cNvGraphicFramePr>
                <a:graphicFrameLocks noChangeAspect="1"/>
              </p:cNvGraphicFramePr>
              <p:nvPr>
                <p:extLst>
                  <p:ext uri="{D42A27DB-BD31-4B8C-83A1-F6EECF244321}">
                    <p14:modId xmlns:p14="http://schemas.microsoft.com/office/powerpoint/2010/main" val="496603482"/>
                  </p:ext>
                </p:extLst>
              </p:nvPr>
            </p:nvGraphicFramePr>
            <p:xfrm>
              <a:off x="4572001" y="4340998"/>
              <a:ext cx="3048000" cy="1714500"/>
            </p:xfrm>
            <a:graphic>
              <a:graphicData uri="http://schemas.microsoft.com/office/powerpoint/2016/slidezoom">
                <pslz:sldZm>
                  <pslz:sldZmObj sldId="4685" cId="4066863464">
                    <pslz:zmPr id="{B74A847D-29BA-4F59-98B6-850291E098B7}" transitionDur="1000">
                      <p166:blipFill xmlns:p166="http://schemas.microsoft.com/office/powerpoint/2016/6/main">
                        <a:blip r:embed="rId9"/>
                        <a:stretch>
                          <a:fillRect/>
                        </a:stretch>
                      </p166:blipFill>
                      <p166:spPr xmlns:p166="http://schemas.microsoft.com/office/powerpoint/2016/6/main">
                        <a:xfrm>
                          <a:off x="0" y="0"/>
                          <a:ext cx="3048000" cy="1714500"/>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166:spPr>
                    </pslz:zmPr>
                  </pslz:sldZmObj>
                </pslz:sldZm>
              </a:graphicData>
            </a:graphic>
          </p:graphicFrame>
        </mc:Choice>
        <mc:Fallback xmlns="">
          <p:pic>
            <p:nvPicPr>
              <p:cNvPr id="7" name="Slide Zoom 6">
                <a:hlinkClick r:id="rId10" action="ppaction://hlinksldjump"/>
                <a:extLst>
                  <a:ext uri="{FF2B5EF4-FFF2-40B4-BE49-F238E27FC236}">
                    <a16:creationId xmlns:a16="http://schemas.microsoft.com/office/drawing/2014/main" id="{A7037B45-89BC-49BA-B5A3-C82DCEC87859}"/>
                  </a:ext>
                </a:extLst>
              </p:cNvPr>
              <p:cNvPicPr>
                <a:picLocks noGrp="1" noRot="1" noChangeAspect="1" noMove="1" noResize="1" noEditPoints="1" noAdjustHandles="1" noChangeArrowheads="1" noChangeShapeType="1"/>
              </p:cNvPicPr>
              <p:nvPr/>
            </p:nvPicPr>
            <p:blipFill>
              <a:blip r:embed="rId11"/>
              <a:stretch>
                <a:fillRect/>
              </a:stretch>
            </p:blipFill>
            <p:spPr>
              <a:xfrm>
                <a:off x="4572001" y="4340998"/>
                <a:ext cx="3048000" cy="1714500"/>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pic>
        </mc:Fallback>
      </mc:AlternateContent>
    </p:spTree>
    <p:extLst>
      <p:ext uri="{BB962C8B-B14F-4D97-AF65-F5344CB8AC3E}">
        <p14:creationId xmlns:p14="http://schemas.microsoft.com/office/powerpoint/2010/main" val="2769087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9B5413E0-9AE1-4869-8149-5AF979D2BDAD}"/>
              </a:ext>
            </a:extLst>
          </p:cNvPr>
          <p:cNvSpPr>
            <a:spLocks noGrp="1"/>
          </p:cNvSpPr>
          <p:nvPr>
            <p:ph type="title"/>
          </p:nvPr>
        </p:nvSpPr>
        <p:spPr/>
        <p:txBody>
          <a:bodyPr/>
          <a:lstStyle/>
          <a:p>
            <a:r>
              <a:rPr lang="en-US" dirty="0"/>
              <a:t>GRC – Insecure Legacy Protocols</a:t>
            </a:r>
          </a:p>
        </p:txBody>
      </p:sp>
      <p:sp>
        <p:nvSpPr>
          <p:cNvPr id="5" name="Text Placeholder 3">
            <a:extLst>
              <a:ext uri="{FF2B5EF4-FFF2-40B4-BE49-F238E27FC236}">
                <a16:creationId xmlns:a16="http://schemas.microsoft.com/office/drawing/2014/main" id="{21099BCC-9296-4D55-85CB-9671740C474A}"/>
              </a:ext>
            </a:extLst>
          </p:cNvPr>
          <p:cNvSpPr txBox="1">
            <a:spLocks/>
          </p:cNvSpPr>
          <p:nvPr/>
        </p:nvSpPr>
        <p:spPr>
          <a:xfrm>
            <a:off x="588962" y="1688032"/>
            <a:ext cx="4249738" cy="4876729"/>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lvl="0" indent="0" algn="ctr" defTabSz="914400" fontAlgn="base">
              <a:spcBef>
                <a:spcPts val="0"/>
              </a:spcBef>
              <a:spcAft>
                <a:spcPts val="1600"/>
              </a:spcAft>
              <a:buSzTx/>
              <a:buNone/>
              <a:defRPr/>
            </a:pPr>
            <a:r>
              <a:rPr lang="en-US" sz="1400" b="1" cap="all" dirty="0">
                <a:solidFill>
                  <a:srgbClr val="696969"/>
                </a:solidFill>
                <a:latin typeface="Segoe UI" panose="020B0502040204020203" pitchFamily="34" charset="0"/>
                <a:cs typeface="Segoe UI" panose="020B0502040204020203" pitchFamily="34" charset="0"/>
              </a:rPr>
              <a:t>Disable Insecure Protocols</a:t>
            </a:r>
          </a:p>
          <a:p>
            <a:pPr marL="137160" lvl="1" indent="-137160" defTabSz="914400">
              <a:spcBef>
                <a:spcPts val="0"/>
              </a:spcBef>
              <a:spcAft>
                <a:spcPts val="600"/>
              </a:spcAft>
              <a:buSzTx/>
              <a:buFont typeface="Arial" panose="020B0604020202020204" pitchFamily="34" charset="0"/>
              <a:buChar char="•"/>
              <a:defRPr/>
            </a:pPr>
            <a:r>
              <a:rPr kumimoji="0" lang="en-US" sz="15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5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r>
              <a:rPr lang="en-US" sz="1500" dirty="0">
                <a:gradFill>
                  <a:gsLst>
                    <a:gs pos="1250">
                      <a:srgbClr val="1A1A1A"/>
                    </a:gs>
                    <a:gs pos="100000">
                      <a:srgbClr val="1A1A1A"/>
                    </a:gs>
                  </a:gsLst>
                  <a:lin ang="5400000" scaled="0"/>
                </a:gradFill>
                <a:latin typeface="Segoe UI" panose="020B0502040204020203" pitchFamily="34" charset="0"/>
                <a:cs typeface="Segoe UI" panose="020B0502040204020203" pitchFamily="34" charset="0"/>
              </a:rPr>
              <a:t>Discover and disable the use of SMBv1, LM/NTLMv1, </a:t>
            </a:r>
            <a:r>
              <a:rPr lang="en-US" sz="1500" dirty="0" err="1">
                <a:gradFill>
                  <a:gsLst>
                    <a:gs pos="1250">
                      <a:srgbClr val="1A1A1A"/>
                    </a:gs>
                    <a:gs pos="100000">
                      <a:srgbClr val="1A1A1A"/>
                    </a:gs>
                  </a:gsLst>
                  <a:lin ang="5400000" scaled="0"/>
                </a:gradFill>
                <a:latin typeface="Segoe UI" panose="020B0502040204020203" pitchFamily="34" charset="0"/>
                <a:cs typeface="Segoe UI" panose="020B0502040204020203" pitchFamily="34" charset="0"/>
              </a:rPr>
              <a:t>wDigest</a:t>
            </a:r>
            <a:r>
              <a:rPr lang="en-US" sz="1500" dirty="0">
                <a:gradFill>
                  <a:gsLst>
                    <a:gs pos="1250">
                      <a:srgbClr val="1A1A1A"/>
                    </a:gs>
                    <a:gs pos="100000">
                      <a:srgbClr val="1A1A1A"/>
                    </a:gs>
                  </a:gsLst>
                  <a:lin ang="5400000" scaled="0"/>
                </a:gradFill>
                <a:latin typeface="Segoe UI" panose="020B0502040204020203" pitchFamily="34" charset="0"/>
                <a:cs typeface="Segoe UI" panose="020B0502040204020203" pitchFamily="34" charset="0"/>
              </a:rPr>
              <a:t>, Unsigned LDAP Binds, and Weak ciphers in Kerberos. </a:t>
            </a:r>
            <a:endParaRPr kumimoji="0" lang="en-US" sz="15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endParaRPr>
          </a:p>
          <a:p>
            <a:pPr marL="137160" lvl="1" indent="-137160" defTabSz="914400">
              <a:spcBef>
                <a:spcPts val="0"/>
              </a:spcBef>
              <a:spcAft>
                <a:spcPts val="600"/>
              </a:spcAft>
              <a:buSzTx/>
              <a:buFont typeface="Arial" panose="020B0604020202020204" pitchFamily="34" charset="0"/>
              <a:buChar char="•"/>
              <a:defRPr/>
            </a:pPr>
            <a:r>
              <a:rPr kumimoji="0" lang="en-US" sz="15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a:t>
            </a:r>
            <a:r>
              <a:rPr kumimoji="0" lang="en-US" sz="15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Authentication protocols are critical to nearly all security assurances. </a:t>
            </a:r>
            <a:r>
              <a:rPr lang="en-US" sz="1500" dirty="0">
                <a:gradFill>
                  <a:gsLst>
                    <a:gs pos="1250">
                      <a:srgbClr val="1A1A1A"/>
                    </a:gs>
                    <a:gs pos="100000">
                      <a:srgbClr val="1A1A1A"/>
                    </a:gs>
                  </a:gsLst>
                  <a:lin ang="5400000" scaled="0"/>
                </a:gradFill>
                <a:latin typeface="Segoe UI"/>
              </a:rPr>
              <a:t>Attackers </a:t>
            </a:r>
            <a:r>
              <a:rPr lang="en-US" sz="1500" dirty="0">
                <a:gradFill>
                  <a:gsLst>
                    <a:gs pos="1250">
                      <a:srgbClr val="1A1A1A"/>
                    </a:gs>
                    <a:gs pos="100000">
                      <a:srgbClr val="1A1A1A"/>
                    </a:gs>
                  </a:gsLst>
                  <a:lin ang="5400000" scaled="0"/>
                </a:gradFill>
              </a:rPr>
              <a:t>with access to your network </a:t>
            </a:r>
            <a:r>
              <a:rPr lang="en-US" sz="1500" dirty="0">
                <a:gradFill>
                  <a:gsLst>
                    <a:gs pos="1250">
                      <a:srgbClr val="1A1A1A"/>
                    </a:gs>
                    <a:gs pos="100000">
                      <a:srgbClr val="1A1A1A"/>
                    </a:gs>
                  </a:gsLst>
                  <a:lin ang="5400000" scaled="0"/>
                </a:gradFill>
                <a:latin typeface="Segoe UI"/>
              </a:rPr>
              <a:t>can exploit weaknesses in </a:t>
            </a:r>
            <a:r>
              <a:rPr kumimoji="0" lang="en-US" sz="15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older </a:t>
            </a:r>
            <a:r>
              <a:rPr lang="en-US" sz="1500" dirty="0">
                <a:gradFill>
                  <a:gsLst>
                    <a:gs pos="1250">
                      <a:srgbClr val="1A1A1A"/>
                    </a:gs>
                    <a:gs pos="100000">
                      <a:srgbClr val="1A1A1A"/>
                    </a:gs>
                  </a:gsLst>
                  <a:lin ang="5400000" scaled="0"/>
                </a:gradFill>
              </a:rPr>
              <a:t>versions of these protocols. </a:t>
            </a:r>
            <a:endParaRPr kumimoji="0" lang="en-US" sz="15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5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5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p>
          <a:p>
            <a:pPr marL="460375" lvl="1" indent="-176213" defTabSz="914400">
              <a:spcBef>
                <a:spcPts val="0"/>
              </a:spcBef>
              <a:spcAft>
                <a:spcPts val="600"/>
              </a:spcAft>
              <a:buSzTx/>
              <a:buFont typeface="Arial" panose="020B0604020202020204" pitchFamily="34" charset="0"/>
              <a:buChar char="•"/>
              <a:defRPr/>
            </a:pPr>
            <a:r>
              <a:rPr kumimoji="0" lang="en-US" sz="15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Discover</a:t>
            </a:r>
            <a:r>
              <a:rPr kumimoji="0" lang="en-US" sz="15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usage by reviewing logs with Azure Sentinel </a:t>
            </a:r>
            <a:r>
              <a:rPr kumimoji="0" lang="en-US" sz="15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3"/>
              </a:rPr>
              <a:t>Insecure Protocol Dashboard</a:t>
            </a:r>
            <a:r>
              <a:rPr kumimoji="0" lang="en-US" sz="15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or 3</a:t>
            </a:r>
            <a:r>
              <a:rPr kumimoji="0" lang="en-US" sz="1500" b="0" i="0" u="none" strike="noStrike" kern="1200" cap="none" spc="0" normalizeH="0" baseline="30000" noProof="0" dirty="0">
                <a:ln>
                  <a:noFill/>
                </a:ln>
                <a:gradFill>
                  <a:gsLst>
                    <a:gs pos="1250">
                      <a:srgbClr val="1A1A1A"/>
                    </a:gs>
                    <a:gs pos="100000">
                      <a:srgbClr val="1A1A1A"/>
                    </a:gs>
                  </a:gsLst>
                  <a:lin ang="5400000" scaled="0"/>
                </a:gradFill>
                <a:effectLst/>
                <a:uLnTx/>
                <a:uFillTx/>
                <a:latin typeface="Segoe UI"/>
                <a:ea typeface="+mn-ea"/>
                <a:cs typeface="+mn-cs"/>
              </a:rPr>
              <a:t>rd</a:t>
            </a:r>
            <a:r>
              <a:rPr kumimoji="0" lang="en-US" sz="15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party tools</a:t>
            </a:r>
          </a:p>
          <a:p>
            <a:pPr marL="460375" marR="0" lvl="1" indent="-17621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500" b="1" dirty="0">
                <a:gradFill>
                  <a:gsLst>
                    <a:gs pos="1250">
                      <a:srgbClr val="1A1A1A"/>
                    </a:gs>
                    <a:gs pos="100000">
                      <a:srgbClr val="1A1A1A"/>
                    </a:gs>
                  </a:gsLst>
                  <a:lin ang="5400000" scaled="0"/>
                </a:gradFill>
                <a:latin typeface="Segoe UI"/>
              </a:rPr>
              <a:t>Restrict or Disable </a:t>
            </a:r>
            <a:r>
              <a:rPr lang="en-US" sz="1500" dirty="0">
                <a:gradFill>
                  <a:gsLst>
                    <a:gs pos="1250">
                      <a:srgbClr val="1A1A1A"/>
                    </a:gs>
                    <a:gs pos="100000">
                      <a:srgbClr val="1A1A1A"/>
                    </a:gs>
                  </a:gsLst>
                  <a:lin ang="5400000" scaled="0"/>
                </a:gradFill>
                <a:latin typeface="Segoe UI"/>
              </a:rPr>
              <a:t>use of these protocols (recommend pilot/testing). </a:t>
            </a:r>
          </a:p>
          <a:p>
            <a:pPr marL="460375" marR="0" lvl="1" indent="0" algn="l" defTabSz="914400" rtl="0" eaLnBrk="1" fontAlgn="auto" latinLnBrk="0" hangingPunct="1">
              <a:lnSpc>
                <a:spcPct val="100000"/>
              </a:lnSpc>
              <a:spcBef>
                <a:spcPts val="0"/>
              </a:spcBef>
              <a:spcAft>
                <a:spcPts val="600"/>
              </a:spcAft>
              <a:buClrTx/>
              <a:buSzTx/>
              <a:buNone/>
              <a:tabLst/>
              <a:defRPr/>
            </a:pPr>
            <a:r>
              <a:rPr lang="en-US" sz="1500" dirty="0">
                <a:gradFill>
                  <a:gsLst>
                    <a:gs pos="1250">
                      <a:srgbClr val="1A1A1A"/>
                    </a:gs>
                    <a:gs pos="100000">
                      <a:srgbClr val="1A1A1A"/>
                    </a:gs>
                  </a:gsLst>
                  <a:lin ang="5400000" scaled="0"/>
                </a:gradFill>
                <a:latin typeface="Segoe UI"/>
              </a:rPr>
              <a:t>Guidance for </a:t>
            </a:r>
            <a:r>
              <a:rPr kumimoji="0" lang="en-US" sz="15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hlinkClick r:id="rId4"/>
              </a:rPr>
              <a:t>SMB</a:t>
            </a:r>
            <a:r>
              <a:rPr kumimoji="0" lang="en-US" sz="15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 </a:t>
            </a:r>
            <a:r>
              <a:rPr kumimoji="0" lang="en-US" sz="15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hlinkClick r:id="rId5"/>
              </a:rPr>
              <a:t>NTLM</a:t>
            </a:r>
            <a:r>
              <a:rPr kumimoji="0" lang="en-US" sz="15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 </a:t>
            </a:r>
            <a:r>
              <a:rPr kumimoji="0" lang="en-US" sz="1500" b="0"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hlinkClick r:id="rId6"/>
              </a:rPr>
              <a:t>WDigest</a:t>
            </a:r>
            <a:endParaRPr kumimoji="0" lang="en-US" sz="1600" b="0"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p:txBody>
      </p:sp>
      <p:grpSp>
        <p:nvGrpSpPr>
          <p:cNvPr id="6" name="Group 5">
            <a:extLst>
              <a:ext uri="{FF2B5EF4-FFF2-40B4-BE49-F238E27FC236}">
                <a16:creationId xmlns:a16="http://schemas.microsoft.com/office/drawing/2014/main" id="{2021FB92-22F2-4D80-A0E8-4F1CBD26B159}"/>
              </a:ext>
            </a:extLst>
          </p:cNvPr>
          <p:cNvGrpSpPr/>
          <p:nvPr/>
        </p:nvGrpSpPr>
        <p:grpSpPr>
          <a:xfrm>
            <a:off x="2213768" y="1389406"/>
            <a:ext cx="602792" cy="602792"/>
            <a:chOff x="2135900" y="1524193"/>
            <a:chExt cx="602792" cy="602792"/>
          </a:xfrm>
        </p:grpSpPr>
        <p:sp>
          <p:nvSpPr>
            <p:cNvPr id="7" name="Oval 6">
              <a:extLst>
                <a:ext uri="{FF2B5EF4-FFF2-40B4-BE49-F238E27FC236}">
                  <a16:creationId xmlns:a16="http://schemas.microsoft.com/office/drawing/2014/main" id="{F608FBB9-737C-463B-8193-D24B968E6901}"/>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7">
              <a:extLst>
                <a:ext uri="{FF2B5EF4-FFF2-40B4-BE49-F238E27FC236}">
                  <a16:creationId xmlns:a16="http://schemas.microsoft.com/office/drawing/2014/main" id="{96AB01E6-0983-43C4-9F79-0F5685F56707}"/>
                </a:ext>
              </a:extLst>
            </p:cNvPr>
            <p:cNvGrpSpPr/>
            <p:nvPr/>
          </p:nvGrpSpPr>
          <p:grpSpPr>
            <a:xfrm>
              <a:off x="2214565" y="1584488"/>
              <a:ext cx="445462" cy="384019"/>
              <a:chOff x="1031412" y="1905042"/>
              <a:chExt cx="565643" cy="487623"/>
            </a:xfrm>
          </p:grpSpPr>
          <p:sp>
            <p:nvSpPr>
              <p:cNvPr id="9" name="Isosceles Triangle 8">
                <a:extLst>
                  <a:ext uri="{FF2B5EF4-FFF2-40B4-BE49-F238E27FC236}">
                    <a16:creationId xmlns:a16="http://schemas.microsoft.com/office/drawing/2014/main" id="{F6F9F0CA-3ED0-4F20-A3FB-DCDB967690DD}"/>
                  </a:ext>
                </a:extLst>
              </p:cNvPr>
              <p:cNvSpPr/>
              <p:nvPr/>
            </p:nvSpPr>
            <p:spPr bwMode="auto">
              <a:xfrm>
                <a:off x="1031412" y="1905042"/>
                <a:ext cx="565643" cy="487623"/>
              </a:xfrm>
              <a:prstGeom prst="triangl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2AFB1103-357E-4C6B-B05F-391ADAAC105C}"/>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
        <p:nvSpPr>
          <p:cNvPr id="14" name="TextBox 13">
            <a:extLst>
              <a:ext uri="{FF2B5EF4-FFF2-40B4-BE49-F238E27FC236}">
                <a16:creationId xmlns:a16="http://schemas.microsoft.com/office/drawing/2014/main" id="{65417A96-FAB9-4272-9C2B-F1FD8A8559B8}"/>
              </a:ext>
            </a:extLst>
          </p:cNvPr>
          <p:cNvSpPr txBox="1"/>
          <p:nvPr/>
        </p:nvSpPr>
        <p:spPr>
          <a:xfrm>
            <a:off x="588263" y="1039499"/>
            <a:ext cx="1685911" cy="246221"/>
          </a:xfrm>
          <a:prstGeom prst="rect">
            <a:avLst/>
          </a:prstGeom>
          <a:noFill/>
        </p:spPr>
        <p:txBody>
          <a:bodyPr wrap="none" lIns="0" tIns="0" rIns="0" bIns="0" rtlCol="0">
            <a:spAutoFit/>
          </a:bodyPr>
          <a:lstStyle/>
          <a:p>
            <a:r>
              <a:rPr lang="en-US" sz="1600" b="1" kern="0" cap="all" spc="118" dirty="0">
                <a:ln w="3175">
                  <a:noFill/>
                </a:ln>
                <a:solidFill>
                  <a:schemeClr val="tx2">
                    <a:lumMod val="50000"/>
                    <a:lumOff val="50000"/>
                  </a:schemeClr>
                </a:solidFill>
                <a:latin typeface="Segoe UI"/>
                <a:ea typeface="Segoe UI Black" pitchFamily="34"/>
                <a:cs typeface="Segoe UI" pitchFamily="34" charset="0"/>
              </a:rPr>
              <a:t>Best Practice</a:t>
            </a:r>
          </a:p>
        </p:txBody>
      </p:sp>
      <p:grpSp>
        <p:nvGrpSpPr>
          <p:cNvPr id="22" name="Group 21">
            <a:extLst>
              <a:ext uri="{FF2B5EF4-FFF2-40B4-BE49-F238E27FC236}">
                <a16:creationId xmlns:a16="http://schemas.microsoft.com/office/drawing/2014/main" id="{1B169F55-BCF0-4733-AF06-264601E82DAB}"/>
              </a:ext>
            </a:extLst>
          </p:cNvPr>
          <p:cNvGrpSpPr/>
          <p:nvPr/>
        </p:nvGrpSpPr>
        <p:grpSpPr>
          <a:xfrm>
            <a:off x="8471741" y="359924"/>
            <a:ext cx="3269885" cy="748552"/>
            <a:chOff x="8487220" y="359924"/>
            <a:chExt cx="3269885" cy="748552"/>
          </a:xfrm>
        </p:grpSpPr>
        <p:sp>
          <p:nvSpPr>
            <p:cNvPr id="23" name="TextBox 22">
              <a:extLst>
                <a:ext uri="{FF2B5EF4-FFF2-40B4-BE49-F238E27FC236}">
                  <a16:creationId xmlns:a16="http://schemas.microsoft.com/office/drawing/2014/main" id="{AED3CA83-B0FC-43EE-9086-A69FF16FDCA6}"/>
                </a:ext>
              </a:extLst>
            </p:cNvPr>
            <p:cNvSpPr txBox="1"/>
            <p:nvPr/>
          </p:nvSpPr>
          <p:spPr>
            <a:xfrm>
              <a:off x="8896278" y="500914"/>
              <a:ext cx="1807524"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BEST PRACTICE</a:t>
              </a:r>
            </a:p>
          </p:txBody>
        </p:sp>
        <p:sp>
          <p:nvSpPr>
            <p:cNvPr id="24" name="Rectangle 23">
              <a:extLst>
                <a:ext uri="{FF2B5EF4-FFF2-40B4-BE49-F238E27FC236}">
                  <a16:creationId xmlns:a16="http://schemas.microsoft.com/office/drawing/2014/main" id="{A9493A69-6213-431D-ACD3-B03983E1FBA5}"/>
                </a:ext>
              </a:extLst>
            </p:cNvPr>
            <p:cNvSpPr/>
            <p:nvPr/>
          </p:nvSpPr>
          <p:spPr bwMode="auto">
            <a:xfrm>
              <a:off x="8487220" y="359924"/>
              <a:ext cx="3254406" cy="748552"/>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C5E6EA19-C7B1-4745-8070-88DD38C60308}"/>
                </a:ext>
              </a:extLst>
            </p:cNvPr>
            <p:cNvSpPr txBox="1"/>
            <p:nvPr/>
          </p:nvSpPr>
          <p:spPr>
            <a:xfrm>
              <a:off x="10776084" y="500914"/>
              <a:ext cx="981021"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CHOICE</a:t>
              </a:r>
            </a:p>
          </p:txBody>
        </p:sp>
        <p:grpSp>
          <p:nvGrpSpPr>
            <p:cNvPr id="26" name="Group 25">
              <a:extLst>
                <a:ext uri="{FF2B5EF4-FFF2-40B4-BE49-F238E27FC236}">
                  <a16:creationId xmlns:a16="http://schemas.microsoft.com/office/drawing/2014/main" id="{612A2721-F07E-43F7-8F10-BF3FB9E584D7}"/>
                </a:ext>
              </a:extLst>
            </p:cNvPr>
            <p:cNvGrpSpPr/>
            <p:nvPr/>
          </p:nvGrpSpPr>
          <p:grpSpPr>
            <a:xfrm>
              <a:off x="8662463" y="571696"/>
              <a:ext cx="374887" cy="323178"/>
              <a:chOff x="1031412" y="1905042"/>
              <a:chExt cx="565643" cy="487623"/>
            </a:xfrm>
          </p:grpSpPr>
          <p:sp>
            <p:nvSpPr>
              <p:cNvPr id="32" name="Isosceles Triangle 31">
                <a:extLst>
                  <a:ext uri="{FF2B5EF4-FFF2-40B4-BE49-F238E27FC236}">
                    <a16:creationId xmlns:a16="http://schemas.microsoft.com/office/drawing/2014/main" id="{A135911E-D62D-4816-8E50-01E9D01F533A}"/>
                  </a:ext>
                </a:extLst>
              </p:cNvPr>
              <p:cNvSpPr/>
              <p:nvPr/>
            </p:nvSpPr>
            <p:spPr bwMode="auto">
              <a:xfrm>
                <a:off x="1031412" y="1905042"/>
                <a:ext cx="565643" cy="487623"/>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33" name="Straight Arrow Connector 32">
                <a:extLst>
                  <a:ext uri="{FF2B5EF4-FFF2-40B4-BE49-F238E27FC236}">
                    <a16:creationId xmlns:a16="http://schemas.microsoft.com/office/drawing/2014/main" id="{6A6166F5-FD57-4121-8868-F110A3230E02}"/>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45C88841-C5D7-4B8F-8312-8926C6E81D20}"/>
                </a:ext>
              </a:extLst>
            </p:cNvPr>
            <p:cNvGrpSpPr/>
            <p:nvPr/>
          </p:nvGrpSpPr>
          <p:grpSpPr>
            <a:xfrm>
              <a:off x="10566738" y="582445"/>
              <a:ext cx="301680" cy="301680"/>
              <a:chOff x="3525723" y="2983289"/>
              <a:chExt cx="487297" cy="487297"/>
            </a:xfrm>
          </p:grpSpPr>
          <p:sp>
            <p:nvSpPr>
              <p:cNvPr id="28" name="Oval 27">
                <a:extLst>
                  <a:ext uri="{FF2B5EF4-FFF2-40B4-BE49-F238E27FC236}">
                    <a16:creationId xmlns:a16="http://schemas.microsoft.com/office/drawing/2014/main" id="{E627AECB-C8A1-40E8-A304-0B97C5CA353A}"/>
                  </a:ext>
                </a:extLst>
              </p:cNvPr>
              <p:cNvSpPr/>
              <p:nvPr/>
            </p:nvSpPr>
            <p:spPr bwMode="auto">
              <a:xfrm>
                <a:off x="3525723" y="2983289"/>
                <a:ext cx="487297" cy="487297"/>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9" name="Group 28">
                <a:extLst>
                  <a:ext uri="{FF2B5EF4-FFF2-40B4-BE49-F238E27FC236}">
                    <a16:creationId xmlns:a16="http://schemas.microsoft.com/office/drawing/2014/main" id="{A5F4A8D6-FEA2-4DF6-85BC-1BE189C40D93}"/>
                  </a:ext>
                </a:extLst>
              </p:cNvPr>
              <p:cNvGrpSpPr/>
              <p:nvPr/>
            </p:nvGrpSpPr>
            <p:grpSpPr>
              <a:xfrm>
                <a:off x="3535105" y="3089766"/>
                <a:ext cx="468533" cy="322907"/>
                <a:chOff x="3490013" y="3245958"/>
                <a:chExt cx="468533" cy="322907"/>
              </a:xfrm>
            </p:grpSpPr>
            <p:pic>
              <p:nvPicPr>
                <p:cNvPr id="30" name="Graphic 29" descr="Line Arrow: Counterclockwise curve">
                  <a:extLst>
                    <a:ext uri="{FF2B5EF4-FFF2-40B4-BE49-F238E27FC236}">
                      <a16:creationId xmlns:a16="http://schemas.microsoft.com/office/drawing/2014/main" id="{E7C0D11E-79D5-4A81-89C3-4AB4430CEA1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321398" flipH="1">
                  <a:off x="3637008" y="3247328"/>
                  <a:ext cx="321538" cy="321537"/>
                </a:xfrm>
                <a:prstGeom prst="rect">
                  <a:avLst/>
                </a:prstGeom>
              </p:spPr>
            </p:pic>
            <p:pic>
              <p:nvPicPr>
                <p:cNvPr id="31" name="Graphic 30" descr="Line Arrow: Counterclockwise curve">
                  <a:extLst>
                    <a:ext uri="{FF2B5EF4-FFF2-40B4-BE49-F238E27FC236}">
                      <a16:creationId xmlns:a16="http://schemas.microsoft.com/office/drawing/2014/main" id="{9F99DD03-A284-45A7-8464-4AC2F441968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0278602">
                  <a:off x="3490013" y="3245958"/>
                  <a:ext cx="321538" cy="321537"/>
                </a:xfrm>
                <a:prstGeom prst="rect">
                  <a:avLst/>
                </a:prstGeom>
              </p:spPr>
            </p:pic>
          </p:grpSp>
        </p:grpSp>
      </p:grpSp>
      <p:pic>
        <p:nvPicPr>
          <p:cNvPr id="43" name="Picture 42" descr="cid:image001.png@01D4D191.CCAC1600">
            <a:extLst>
              <a:ext uri="{FF2B5EF4-FFF2-40B4-BE49-F238E27FC236}">
                <a16:creationId xmlns:a16="http://schemas.microsoft.com/office/drawing/2014/main" id="{CA7A4357-AC4E-40B9-84A3-32E6EBECB7C2}"/>
              </a:ext>
            </a:extLst>
          </p:cNvPr>
          <p:cNvPicPr/>
          <p:nvPr/>
        </p:nvPicPr>
        <p:blipFill>
          <a:blip r:embed="rId9" cstate="screen">
            <a:extLst>
              <a:ext uri="{28A0092B-C50C-407E-A947-70E740481C1C}">
                <a14:useLocalDpi xmlns:a14="http://schemas.microsoft.com/office/drawing/2010/main"/>
              </a:ext>
            </a:extLst>
          </a:blip>
          <a:srcRect/>
          <a:stretch>
            <a:fillRect/>
          </a:stretch>
        </p:blipFill>
        <p:spPr bwMode="auto">
          <a:xfrm>
            <a:off x="5105545" y="1489994"/>
            <a:ext cx="5350105" cy="4292007"/>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pic>
      <p:sp>
        <p:nvSpPr>
          <p:cNvPr id="2" name="Rectangle: Rounded Corners 1">
            <a:extLst>
              <a:ext uri="{FF2B5EF4-FFF2-40B4-BE49-F238E27FC236}">
                <a16:creationId xmlns:a16="http://schemas.microsoft.com/office/drawing/2014/main" id="{A9729141-A318-4A38-BABF-0F18622A2A00}"/>
              </a:ext>
            </a:extLst>
          </p:cNvPr>
          <p:cNvSpPr/>
          <p:nvPr/>
        </p:nvSpPr>
        <p:spPr bwMode="auto">
          <a:xfrm>
            <a:off x="6463506" y="4100286"/>
            <a:ext cx="1642723" cy="660400"/>
          </a:xfrm>
          <a:prstGeom prst="roundRect">
            <a:avLst/>
          </a:prstGeom>
          <a:noFill/>
          <a:ln w="57150">
            <a:prstDash val="solid"/>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 name="Straight Connector 3">
            <a:extLst>
              <a:ext uri="{FF2B5EF4-FFF2-40B4-BE49-F238E27FC236}">
                <a16:creationId xmlns:a16="http://schemas.microsoft.com/office/drawing/2014/main" id="{F88E1E2F-AAC8-4CD2-A07A-70C4699078EA}"/>
              </a:ext>
            </a:extLst>
          </p:cNvPr>
          <p:cNvCxnSpPr>
            <a:cxnSpLocks/>
          </p:cNvCxnSpPr>
          <p:nvPr/>
        </p:nvCxnSpPr>
        <p:spPr>
          <a:xfrm flipH="1" flipV="1">
            <a:off x="5022873" y="3350489"/>
            <a:ext cx="1464608" cy="795909"/>
          </a:xfrm>
          <a:prstGeom prst="line">
            <a:avLst/>
          </a:prstGeom>
          <a:noFill/>
          <a:ln w="57150">
            <a:prstDash val="solid"/>
            <a:headEnd type="none" w="med" len="med"/>
            <a:tailEnd type="none" w="med" len="med"/>
          </a:ln>
        </p:spPr>
        <p:style>
          <a:lnRef idx="2">
            <a:schemeClr val="accent4"/>
          </a:lnRef>
          <a:fillRef idx="1">
            <a:schemeClr val="lt1"/>
          </a:fillRef>
          <a:effectRef idx="0">
            <a:schemeClr val="accent4"/>
          </a:effectRef>
          <a:fontRef idx="minor">
            <a:schemeClr val="dk1"/>
          </a:fontRef>
        </p:style>
      </p:cxnSp>
      <p:pic>
        <p:nvPicPr>
          <p:cNvPr id="4098" name="Picture 2" descr="image004">
            <a:extLst>
              <a:ext uri="{FF2B5EF4-FFF2-40B4-BE49-F238E27FC236}">
                <a16:creationId xmlns:a16="http://schemas.microsoft.com/office/drawing/2014/main" id="{7D7F47E5-AC72-47FD-8942-C5DA0569DC30}"/>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8207860" y="3353985"/>
            <a:ext cx="5156654" cy="2932319"/>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696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AFEC6-9AC6-4A4C-BBC3-541ABE1011CD}"/>
              </a:ext>
            </a:extLst>
          </p:cNvPr>
          <p:cNvSpPr>
            <a:spLocks noGrp="1"/>
          </p:cNvSpPr>
          <p:nvPr>
            <p:ph type="title"/>
          </p:nvPr>
        </p:nvSpPr>
        <p:spPr>
          <a:xfrm>
            <a:off x="588263" y="457201"/>
            <a:ext cx="11018520" cy="800219"/>
          </a:xfrm>
        </p:spPr>
        <p:txBody>
          <a:bodyPr/>
          <a:lstStyle/>
          <a:p>
            <a:r>
              <a:rPr lang="en-US" dirty="0">
                <a:gradFill>
                  <a:gsLst>
                    <a:gs pos="1250">
                      <a:srgbClr val="1A1A1A"/>
                    </a:gs>
                    <a:gs pos="100000">
                      <a:srgbClr val="1A1A1A"/>
                    </a:gs>
                  </a:gsLst>
                  <a:lin ang="5400000" scaled="0"/>
                </a:gradFill>
              </a:rPr>
              <a:t>GRC – Compliance</a:t>
            </a:r>
            <a:br>
              <a:rPr lang="en-US" dirty="0">
                <a:gradFill>
                  <a:gsLst>
                    <a:gs pos="1250">
                      <a:srgbClr val="1A1A1A"/>
                    </a:gs>
                    <a:gs pos="100000">
                      <a:srgbClr val="1A1A1A"/>
                    </a:gs>
                  </a:gsLst>
                  <a:lin ang="5400000" scaled="0"/>
                </a:gradFill>
              </a:rPr>
            </a:br>
            <a:r>
              <a:rPr lang="en-US" sz="1600" kern="0" cap="all" spc="118" dirty="0">
                <a:solidFill>
                  <a:srgbClr val="696969"/>
                </a:solidFill>
                <a:latin typeface="Segoe UI"/>
                <a:ea typeface="Segoe UI Black" pitchFamily="34"/>
              </a:rPr>
              <a:t>Guidance</a:t>
            </a:r>
            <a:endParaRPr lang="en-US" dirty="0">
              <a:solidFill>
                <a:srgbClr val="696969"/>
              </a:solidFill>
            </a:endParaRPr>
          </a:p>
        </p:txBody>
      </p:sp>
      <p:sp>
        <p:nvSpPr>
          <p:cNvPr id="9" name="Text Placeholder 3">
            <a:extLst>
              <a:ext uri="{FF2B5EF4-FFF2-40B4-BE49-F238E27FC236}">
                <a16:creationId xmlns:a16="http://schemas.microsoft.com/office/drawing/2014/main" id="{8BF076C4-6162-4418-8E4E-7BFDB0D52672}"/>
              </a:ext>
            </a:extLst>
          </p:cNvPr>
          <p:cNvSpPr txBox="1">
            <a:spLocks/>
          </p:cNvSpPr>
          <p:nvPr/>
        </p:nvSpPr>
        <p:spPr>
          <a:xfrm>
            <a:off x="1315909" y="1840453"/>
            <a:ext cx="4592671" cy="3874546"/>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ctr" defTabSz="914400" fontAlgn="base">
              <a:spcBef>
                <a:spcPts val="0"/>
              </a:spcBef>
              <a:spcAft>
                <a:spcPts val="600"/>
              </a:spcAft>
              <a:buSzTx/>
              <a:buNone/>
              <a:defRPr/>
            </a:pPr>
            <a:r>
              <a:rPr lang="en-US" sz="1400" b="1" cap="all" dirty="0">
                <a:solidFill>
                  <a:srgbClr val="696969"/>
                </a:solidFill>
                <a:latin typeface="Segoe UI" panose="020B0502040204020203" pitchFamily="34" charset="0"/>
                <a:cs typeface="Segoe UI" panose="020B0502040204020203" pitchFamily="34" charset="0"/>
              </a:rPr>
              <a:t>Regulatory Compliance</a:t>
            </a:r>
          </a:p>
          <a:p>
            <a:pPr marL="137160" lvl="1" indent="-137160" defTabSz="914400">
              <a:spcBef>
                <a:spcPts val="0"/>
              </a:spcBef>
              <a:spcAft>
                <a:spcPts val="600"/>
              </a:spcAft>
              <a:buSzTx/>
              <a:buFont typeface="Arial" panose="020B0604020202020204" pitchFamily="34" charset="0"/>
              <a:buChar char="•"/>
              <a:defRPr/>
            </a:pPr>
            <a:endParaRPr lang="en-US" sz="400" b="1" dirty="0">
              <a:gradFill>
                <a:gsLst>
                  <a:gs pos="1250">
                    <a:srgbClr val="1A1A1A"/>
                  </a:gs>
                  <a:gs pos="100000">
                    <a:srgbClr val="1A1A1A"/>
                  </a:gs>
                </a:gsLst>
                <a:lin ang="5400000" scaled="0"/>
              </a:gradFill>
            </a:endParaRP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What </a:t>
            </a:r>
            <a:r>
              <a:rPr lang="en-US" sz="1400" dirty="0">
                <a:gradFill>
                  <a:gsLst>
                    <a:gs pos="1250">
                      <a:srgbClr val="1A1A1A"/>
                    </a:gs>
                    <a:gs pos="100000">
                      <a:srgbClr val="1A1A1A"/>
                    </a:gs>
                  </a:gsLst>
                  <a:lin ang="5400000" scaled="0"/>
                </a:gradFill>
              </a:rPr>
              <a:t>– </a:t>
            </a:r>
            <a:r>
              <a:rPr lang="en-US" sz="1400" dirty="0">
                <a:gradFill>
                  <a:gsLst>
                    <a:gs pos="0">
                      <a:srgbClr val="1A1A1A"/>
                    </a:gs>
                    <a:gs pos="100000">
                      <a:srgbClr val="1A1A1A"/>
                    </a:gs>
                  </a:gsLst>
                  <a:lin ang="5400000" scaled="1"/>
                </a:gradFill>
              </a:rPr>
              <a:t>Use Azure Security Center to report on compliance with regulatory standards</a:t>
            </a:r>
          </a:p>
          <a:p>
            <a:pPr marL="137160" lvl="1" indent="-137160" defTabSz="914400">
              <a:spcBef>
                <a:spcPts val="0"/>
              </a:spcBef>
              <a:spcAft>
                <a:spcPts val="600"/>
              </a:spcAft>
              <a:buSzTx/>
              <a:buFont typeface="Arial" panose="020B0604020202020204" pitchFamily="34" charset="0"/>
              <a:buChar char="•"/>
              <a:defRPr/>
            </a:pPr>
            <a:endParaRPr lang="en-US" sz="1400" dirty="0">
              <a:gradFill>
                <a:gsLst>
                  <a:gs pos="1250">
                    <a:srgbClr val="1A1A1A"/>
                  </a:gs>
                  <a:gs pos="100000">
                    <a:srgbClr val="1A1A1A"/>
                  </a:gs>
                </a:gsLst>
                <a:lin ang="5400000" scaled="0"/>
              </a:gradFill>
            </a:endParaRPr>
          </a:p>
          <a:p>
            <a:pPr marL="137160" lvl="1" indent="-137160" defTabSz="914400">
              <a:spcBef>
                <a:spcPts val="0"/>
              </a:spcBef>
              <a:spcAft>
                <a:spcPts val="600"/>
              </a:spcAft>
              <a:buSzTx/>
              <a:buFont typeface="Arial" panose="020B0604020202020204" pitchFamily="34" charset="0"/>
              <a:buChar char="•"/>
              <a:defRPr/>
            </a:pPr>
            <a:endParaRPr lang="en-US" sz="1400" b="1" dirty="0">
              <a:gradFill>
                <a:gsLst>
                  <a:gs pos="1250">
                    <a:srgbClr val="1A1A1A"/>
                  </a:gs>
                  <a:gs pos="100000">
                    <a:srgbClr val="1A1A1A"/>
                  </a:gs>
                </a:gsLst>
                <a:lin ang="5400000" scaled="0"/>
              </a:gradFill>
            </a:endParaRPr>
          </a:p>
          <a:p>
            <a:pPr marL="137160" lvl="1" indent="-137160" defTabSz="914400">
              <a:spcBef>
                <a:spcPts val="0"/>
              </a:spcBef>
              <a:spcAft>
                <a:spcPts val="600"/>
              </a:spcAft>
              <a:buSzTx/>
              <a:buFont typeface="Arial" panose="020B0604020202020204" pitchFamily="34" charset="0"/>
              <a:buChar char="•"/>
              <a:defRPr/>
            </a:pPr>
            <a:endParaRPr lang="en-US" sz="1400" b="1" dirty="0">
              <a:gradFill>
                <a:gsLst>
                  <a:gs pos="1250">
                    <a:srgbClr val="1A1A1A"/>
                  </a:gs>
                  <a:gs pos="100000">
                    <a:srgbClr val="1A1A1A"/>
                  </a:gs>
                </a:gsLst>
                <a:lin ang="5400000" scaled="0"/>
              </a:gradFill>
            </a:endParaRPr>
          </a:p>
          <a:p>
            <a:pPr marL="137160" lvl="1" indent="-137160" defTabSz="914400">
              <a:spcBef>
                <a:spcPts val="0"/>
              </a:spcBef>
              <a:spcAft>
                <a:spcPts val="600"/>
              </a:spcAft>
              <a:buSzTx/>
              <a:buFont typeface="Arial" panose="020B0604020202020204" pitchFamily="34" charset="0"/>
              <a:buChar char="•"/>
              <a:defRPr/>
            </a:pPr>
            <a:endParaRPr lang="en-US" sz="1400" b="1" dirty="0">
              <a:gradFill>
                <a:gsLst>
                  <a:gs pos="1250">
                    <a:srgbClr val="1A1A1A"/>
                  </a:gs>
                  <a:gs pos="100000">
                    <a:srgbClr val="1A1A1A"/>
                  </a:gs>
                </a:gsLst>
                <a:lin ang="5400000" scaled="0"/>
              </a:gradFill>
            </a:endParaRPr>
          </a:p>
          <a:p>
            <a:pPr marL="0" lvl="1" indent="0" defTabSz="914400">
              <a:spcBef>
                <a:spcPts val="0"/>
              </a:spcBef>
              <a:spcAft>
                <a:spcPts val="600"/>
              </a:spcAft>
              <a:buSzTx/>
              <a:buNone/>
              <a:defRPr/>
            </a:pPr>
            <a:endParaRPr lang="en-US" sz="1400" b="1" dirty="0">
              <a:gradFill>
                <a:gsLst>
                  <a:gs pos="1250">
                    <a:srgbClr val="1A1A1A"/>
                  </a:gs>
                  <a:gs pos="100000">
                    <a:srgbClr val="1A1A1A"/>
                  </a:gs>
                </a:gsLst>
                <a:lin ang="5400000" scaled="0"/>
              </a:gradFill>
            </a:endParaRPr>
          </a:p>
          <a:p>
            <a:pPr marL="137160" lvl="1" indent="-137160" defTabSz="914400">
              <a:spcBef>
                <a:spcPts val="0"/>
              </a:spcBef>
              <a:spcAft>
                <a:spcPts val="600"/>
              </a:spcAft>
              <a:buSzTx/>
              <a:buFont typeface="Arial" panose="020B0604020202020204" pitchFamily="34" charset="0"/>
              <a:buChar char="•"/>
              <a:defRPr/>
            </a:pPr>
            <a:endParaRPr lang="en-US" sz="1400" b="1" dirty="0">
              <a:gradFill>
                <a:gsLst>
                  <a:gs pos="1250">
                    <a:srgbClr val="1A1A1A"/>
                  </a:gs>
                  <a:gs pos="100000">
                    <a:srgbClr val="1A1A1A"/>
                  </a:gs>
                </a:gsLst>
                <a:lin ang="5400000" scaled="0"/>
              </a:gradFill>
            </a:endParaRPr>
          </a:p>
          <a:p>
            <a:pPr marL="137160" lvl="1" indent="-137160" defTabSz="914400">
              <a:spcBef>
                <a:spcPts val="0"/>
              </a:spcBef>
              <a:spcAft>
                <a:spcPts val="600"/>
              </a:spcAft>
              <a:buSzTx/>
              <a:buFont typeface="Arial" panose="020B0604020202020204" pitchFamily="34" charset="0"/>
              <a:buChar char="•"/>
              <a:defRPr/>
            </a:pPr>
            <a:endParaRPr lang="en-US" sz="1300" b="1" dirty="0">
              <a:gradFill>
                <a:gsLst>
                  <a:gs pos="1250">
                    <a:srgbClr val="1A1A1A"/>
                  </a:gs>
                  <a:gs pos="100000">
                    <a:srgbClr val="1A1A1A"/>
                  </a:gs>
                </a:gsLst>
                <a:lin ang="5400000" scaled="0"/>
              </a:gradFill>
            </a:endParaRP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How </a:t>
            </a:r>
            <a:r>
              <a:rPr lang="en-US" sz="1400" dirty="0">
                <a:gradFill>
                  <a:gsLst>
                    <a:gs pos="1250">
                      <a:srgbClr val="1A1A1A"/>
                    </a:gs>
                    <a:gs pos="100000">
                      <a:srgbClr val="1A1A1A"/>
                    </a:gs>
                  </a:gsLst>
                  <a:lin ang="5400000" scaled="0"/>
                </a:gradFill>
              </a:rPr>
              <a:t>–</a:t>
            </a:r>
            <a:br>
              <a:rPr lang="en-US" sz="1400" dirty="0">
                <a:gradFill>
                  <a:gsLst>
                    <a:gs pos="1250">
                      <a:srgbClr val="1A1A1A"/>
                    </a:gs>
                    <a:gs pos="100000">
                      <a:srgbClr val="1A1A1A"/>
                    </a:gs>
                  </a:gsLst>
                  <a:lin ang="5400000" scaled="0"/>
                </a:gradFill>
              </a:rPr>
            </a:br>
            <a:r>
              <a:rPr lang="en-US" sz="1400" dirty="0">
                <a:gradFill>
                  <a:gsLst>
                    <a:gs pos="1250">
                      <a:srgbClr val="1A1A1A"/>
                    </a:gs>
                    <a:gs pos="100000">
                      <a:srgbClr val="1A1A1A"/>
                    </a:gs>
                  </a:gsLst>
                  <a:lin ang="5400000" scaled="0"/>
                </a:gradFill>
                <a:hlinkClick r:id="rId3"/>
              </a:rPr>
              <a:t>https://docs.microsoft.com/en-us/azure/security-center/security-center-compliance-dashboard</a:t>
            </a:r>
            <a:r>
              <a:rPr lang="en-US" sz="1400" dirty="0">
                <a:gradFill>
                  <a:gsLst>
                    <a:gs pos="1250">
                      <a:srgbClr val="1A1A1A"/>
                    </a:gs>
                    <a:gs pos="100000">
                      <a:srgbClr val="1A1A1A"/>
                    </a:gs>
                  </a:gsLst>
                  <a:lin ang="5400000" scaled="0"/>
                </a:gradFill>
              </a:rPr>
              <a:t> </a:t>
            </a:r>
            <a:r>
              <a:rPr lang="en-US" sz="1200" dirty="0">
                <a:gradFill>
                  <a:gsLst>
                    <a:gs pos="0">
                      <a:srgbClr val="1A1A1A"/>
                    </a:gs>
                    <a:gs pos="100000">
                      <a:srgbClr val="1A1A1A"/>
                    </a:gs>
                  </a:gsLst>
                  <a:lin ang="5400000" scaled="1"/>
                </a:gradFill>
              </a:rPr>
              <a:t> </a:t>
            </a:r>
          </a:p>
          <a:p>
            <a:pPr marL="137160" lvl="1" indent="-137160" defTabSz="914400">
              <a:spcBef>
                <a:spcPts val="0"/>
              </a:spcBef>
              <a:spcAft>
                <a:spcPts val="600"/>
              </a:spcAft>
              <a:buSzTx/>
              <a:buFont typeface="Arial" panose="020B0604020202020204" pitchFamily="34" charset="0"/>
              <a:buChar char="•"/>
              <a:defRPr/>
            </a:pPr>
            <a:endParaRPr lang="en-US" sz="1400" dirty="0">
              <a:gradFill>
                <a:gsLst>
                  <a:gs pos="1250">
                    <a:srgbClr val="1A1A1A"/>
                  </a:gs>
                  <a:gs pos="100000">
                    <a:srgbClr val="1A1A1A"/>
                  </a:gs>
                </a:gsLst>
                <a:lin ang="5400000" scaled="0"/>
              </a:gradFill>
            </a:endParaRPr>
          </a:p>
          <a:p>
            <a:pPr marL="137160" lvl="1" indent="-137160" defTabSz="914400">
              <a:spcBef>
                <a:spcPts val="0"/>
              </a:spcBef>
              <a:spcAft>
                <a:spcPts val="600"/>
              </a:spcAft>
              <a:buSzTx/>
              <a:buFont typeface="Arial" panose="020B0604020202020204" pitchFamily="34" charset="0"/>
              <a:buChar char="•"/>
              <a:defRPr/>
            </a:pPr>
            <a:endParaRPr lang="en-US" sz="1400" dirty="0">
              <a:gradFill>
                <a:gsLst>
                  <a:gs pos="1250">
                    <a:srgbClr val="1A1A1A"/>
                  </a:gs>
                  <a:gs pos="100000">
                    <a:srgbClr val="1A1A1A"/>
                  </a:gs>
                </a:gsLst>
                <a:lin ang="5400000" scaled="0"/>
              </a:gradFill>
            </a:endParaRPr>
          </a:p>
          <a:p>
            <a:pPr marL="0" lvl="0" indent="0" defTabSz="914400" fontAlgn="base">
              <a:spcBef>
                <a:spcPts val="0"/>
              </a:spcBef>
              <a:spcAft>
                <a:spcPts val="600"/>
              </a:spcAft>
              <a:buSzTx/>
              <a:buNone/>
              <a:defRPr/>
            </a:pPr>
            <a:endParaRPr lang="en-US" sz="1600" dirty="0">
              <a:gradFill>
                <a:gsLst>
                  <a:gs pos="1250">
                    <a:srgbClr val="D73B01"/>
                  </a:gs>
                  <a:gs pos="100000">
                    <a:srgbClr val="D73B01"/>
                  </a:gs>
                </a:gsLst>
                <a:lin ang="5400000" scaled="0"/>
              </a:gradFill>
              <a:latin typeface="Segoe UI Semibold"/>
              <a:cs typeface="Segoe UI Semibold" panose="020B0702040204020203" pitchFamily="34" charset="0"/>
            </a:endParaRPr>
          </a:p>
        </p:txBody>
      </p:sp>
      <p:grpSp>
        <p:nvGrpSpPr>
          <p:cNvPr id="10" name="Group 9">
            <a:extLst>
              <a:ext uri="{FF2B5EF4-FFF2-40B4-BE49-F238E27FC236}">
                <a16:creationId xmlns:a16="http://schemas.microsoft.com/office/drawing/2014/main" id="{30169D8B-0310-422F-98E1-7C850BEFD656}"/>
              </a:ext>
            </a:extLst>
          </p:cNvPr>
          <p:cNvGrpSpPr/>
          <p:nvPr/>
        </p:nvGrpSpPr>
        <p:grpSpPr>
          <a:xfrm>
            <a:off x="3310849" y="1535747"/>
            <a:ext cx="602792" cy="602792"/>
            <a:chOff x="2135900" y="1524193"/>
            <a:chExt cx="602792" cy="602792"/>
          </a:xfrm>
        </p:grpSpPr>
        <p:sp>
          <p:nvSpPr>
            <p:cNvPr id="11" name="Oval 10">
              <a:extLst>
                <a:ext uri="{FF2B5EF4-FFF2-40B4-BE49-F238E27FC236}">
                  <a16:creationId xmlns:a16="http://schemas.microsoft.com/office/drawing/2014/main" id="{835FF6E3-8BCB-4C81-9EDC-2325CFFA1D6C}"/>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 name="Group 11">
              <a:extLst>
                <a:ext uri="{FF2B5EF4-FFF2-40B4-BE49-F238E27FC236}">
                  <a16:creationId xmlns:a16="http://schemas.microsoft.com/office/drawing/2014/main" id="{5853C7D7-E147-459C-B1A5-79099EC32602}"/>
                </a:ext>
              </a:extLst>
            </p:cNvPr>
            <p:cNvGrpSpPr/>
            <p:nvPr/>
          </p:nvGrpSpPr>
          <p:grpSpPr>
            <a:xfrm>
              <a:off x="2214565" y="1584488"/>
              <a:ext cx="445462" cy="384019"/>
              <a:chOff x="1031412" y="1905042"/>
              <a:chExt cx="565643" cy="487623"/>
            </a:xfrm>
          </p:grpSpPr>
          <p:sp>
            <p:nvSpPr>
              <p:cNvPr id="13" name="Isosceles Triangle 12">
                <a:extLst>
                  <a:ext uri="{FF2B5EF4-FFF2-40B4-BE49-F238E27FC236}">
                    <a16:creationId xmlns:a16="http://schemas.microsoft.com/office/drawing/2014/main" id="{A19EDCDB-75A1-4C10-B412-34E89040F18D}"/>
                  </a:ext>
                </a:extLst>
              </p:cNvPr>
              <p:cNvSpPr/>
              <p:nvPr/>
            </p:nvSpPr>
            <p:spPr bwMode="auto">
              <a:xfrm>
                <a:off x="1031412" y="1905042"/>
                <a:ext cx="565643" cy="487623"/>
              </a:xfrm>
              <a:prstGeom prst="triangl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dirty="0" err="1">
                  <a:gradFill>
                    <a:gsLst>
                      <a:gs pos="0">
                        <a:srgbClr val="FFFFFF"/>
                      </a:gs>
                      <a:gs pos="100000">
                        <a:srgbClr val="FFFFFF"/>
                      </a:gs>
                    </a:gsLst>
                    <a:lin ang="5400000" scaled="0"/>
                  </a:gradFill>
                  <a:latin typeface="Segoe UI"/>
                  <a:cs typeface="Segoe UI" pitchFamily="34" charset="0"/>
                </a:endParaRPr>
              </a:p>
            </p:txBody>
          </p:sp>
          <p:cxnSp>
            <p:nvCxnSpPr>
              <p:cNvPr id="14" name="Straight Arrow Connector 13">
                <a:extLst>
                  <a:ext uri="{FF2B5EF4-FFF2-40B4-BE49-F238E27FC236}">
                    <a16:creationId xmlns:a16="http://schemas.microsoft.com/office/drawing/2014/main" id="{1C6828DB-6AF2-4449-97D7-F05698D1CF77}"/>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
        <p:nvSpPr>
          <p:cNvPr id="3" name="Text Placeholder 3">
            <a:extLst>
              <a:ext uri="{FF2B5EF4-FFF2-40B4-BE49-F238E27FC236}">
                <a16:creationId xmlns:a16="http://schemas.microsoft.com/office/drawing/2014/main" id="{592CC39E-B6E3-4D25-8E62-3A03A49CE502}"/>
              </a:ext>
            </a:extLst>
          </p:cNvPr>
          <p:cNvSpPr txBox="1">
            <a:spLocks/>
          </p:cNvSpPr>
          <p:nvPr/>
        </p:nvSpPr>
        <p:spPr>
          <a:xfrm>
            <a:off x="6030783" y="1840453"/>
            <a:ext cx="4592671" cy="3874546"/>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ctr" defTabSz="914400" fontAlgn="base">
              <a:spcBef>
                <a:spcPts val="0"/>
              </a:spcBef>
              <a:spcAft>
                <a:spcPts val="600"/>
              </a:spcAft>
              <a:buSzTx/>
              <a:buNone/>
              <a:defRPr/>
            </a:pPr>
            <a:r>
              <a:rPr lang="en-US" sz="1400" b="1" cap="all" dirty="0">
                <a:solidFill>
                  <a:srgbClr val="696969"/>
                </a:solidFill>
                <a:latin typeface="Segoe UI" panose="020B0502040204020203" pitchFamily="34" charset="0"/>
                <a:cs typeface="Segoe UI" panose="020B0502040204020203" pitchFamily="34" charset="0"/>
              </a:rPr>
              <a:t>Azure Blueprints</a:t>
            </a:r>
          </a:p>
          <a:p>
            <a:pPr marL="137160" lvl="1" indent="-137160" defTabSz="914400">
              <a:spcBef>
                <a:spcPts val="0"/>
              </a:spcBef>
              <a:spcAft>
                <a:spcPts val="600"/>
              </a:spcAft>
              <a:buSzTx/>
              <a:buFont typeface="Arial" panose="020B0604020202020204" pitchFamily="34" charset="0"/>
              <a:buChar char="•"/>
              <a:defRPr/>
            </a:pPr>
            <a:endParaRPr lang="en-US" sz="400" b="1" dirty="0">
              <a:gradFill>
                <a:gsLst>
                  <a:gs pos="1250">
                    <a:srgbClr val="1A1A1A"/>
                  </a:gs>
                  <a:gs pos="100000">
                    <a:srgbClr val="1A1A1A"/>
                  </a:gs>
                </a:gsLst>
                <a:lin ang="5400000" scaled="0"/>
              </a:gradFill>
            </a:endParaRP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What </a:t>
            </a:r>
            <a:r>
              <a:rPr lang="en-US" sz="1400" dirty="0">
                <a:gradFill>
                  <a:gsLst>
                    <a:gs pos="1250">
                      <a:srgbClr val="1A1A1A"/>
                    </a:gs>
                    <a:gs pos="100000">
                      <a:srgbClr val="1A1A1A"/>
                    </a:gs>
                  </a:gsLst>
                  <a:lin ang="5400000" scaled="0"/>
                </a:gradFill>
              </a:rPr>
              <a:t>– Use Azure Blueprints to rapidly and consistently deploy compliant workloads</a:t>
            </a: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How </a:t>
            </a:r>
            <a:r>
              <a:rPr lang="en-US" sz="1400" dirty="0">
                <a:gradFill>
                  <a:gsLst>
                    <a:gs pos="1250">
                      <a:srgbClr val="1A1A1A"/>
                    </a:gs>
                    <a:gs pos="100000">
                      <a:srgbClr val="1A1A1A"/>
                    </a:gs>
                  </a:gsLst>
                  <a:lin ang="5400000" scaled="0"/>
                </a:gradFill>
              </a:rPr>
              <a:t>– </a:t>
            </a:r>
            <a:r>
              <a:rPr lang="en-US" sz="1400" dirty="0">
                <a:gradFill>
                  <a:gsLst>
                    <a:gs pos="1250">
                      <a:srgbClr val="1A1A1A"/>
                    </a:gs>
                    <a:gs pos="100000">
                      <a:srgbClr val="1A1A1A"/>
                    </a:gs>
                  </a:gsLst>
                  <a:lin ang="5400000" scaled="0"/>
                </a:gradFill>
                <a:hlinkClick r:id="rId4"/>
              </a:rPr>
              <a:t>Azure Blueprint Service </a:t>
            </a:r>
            <a:r>
              <a:rPr lang="en-US" sz="1400" dirty="0">
                <a:gradFill>
                  <a:gsLst>
                    <a:gs pos="1250">
                      <a:srgbClr val="1A1A1A"/>
                    </a:gs>
                    <a:gs pos="100000">
                      <a:srgbClr val="1A1A1A"/>
                    </a:gs>
                  </a:gsLst>
                  <a:lin ang="5400000" scaled="0"/>
                </a:gradFill>
              </a:rPr>
              <a:t>automates deployment of environments including RBAC roles, policies, resources (VM/Net/Storage/etc.), and more. Several </a:t>
            </a:r>
            <a:r>
              <a:rPr lang="en-US" sz="1400" dirty="0">
                <a:gradFill>
                  <a:gsLst>
                    <a:gs pos="1250">
                      <a:srgbClr val="1A1A1A"/>
                    </a:gs>
                    <a:gs pos="100000">
                      <a:srgbClr val="1A1A1A"/>
                    </a:gs>
                  </a:gsLst>
                  <a:lin ang="5400000" scaled="0"/>
                </a:gradFill>
                <a:hlinkClick r:id="rId5"/>
              </a:rPr>
              <a:t>Security and Compliance Blueprints  </a:t>
            </a:r>
            <a:r>
              <a:rPr lang="en-US" sz="1400" dirty="0">
                <a:gradFill>
                  <a:gsLst>
                    <a:gs pos="1250">
                      <a:srgbClr val="1A1A1A"/>
                    </a:gs>
                    <a:gs pos="100000">
                      <a:srgbClr val="1A1A1A"/>
                    </a:gs>
                  </a:gsLst>
                  <a:lin ang="5400000" scaled="0"/>
                </a:gradFill>
              </a:rPr>
              <a:t>templates are available</a:t>
            </a:r>
          </a:p>
        </p:txBody>
      </p:sp>
      <p:grpSp>
        <p:nvGrpSpPr>
          <p:cNvPr id="4" name="Group 3">
            <a:extLst>
              <a:ext uri="{FF2B5EF4-FFF2-40B4-BE49-F238E27FC236}">
                <a16:creationId xmlns:a16="http://schemas.microsoft.com/office/drawing/2014/main" id="{C6E1E3D5-5B83-4676-A8FC-210DBB24978F}"/>
              </a:ext>
            </a:extLst>
          </p:cNvPr>
          <p:cNvGrpSpPr/>
          <p:nvPr/>
        </p:nvGrpSpPr>
        <p:grpSpPr>
          <a:xfrm>
            <a:off x="8025723" y="1535747"/>
            <a:ext cx="602792" cy="602792"/>
            <a:chOff x="2135900" y="1524193"/>
            <a:chExt cx="602792" cy="602792"/>
          </a:xfrm>
        </p:grpSpPr>
        <p:sp>
          <p:nvSpPr>
            <p:cNvPr id="5" name="Oval 4">
              <a:extLst>
                <a:ext uri="{FF2B5EF4-FFF2-40B4-BE49-F238E27FC236}">
                  <a16:creationId xmlns:a16="http://schemas.microsoft.com/office/drawing/2014/main" id="{6D885F0C-BC2A-4C4C-85E3-CDEB15347E85}"/>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B5DEB10E-0EE9-4735-8563-0AF98234B3D4}"/>
                </a:ext>
              </a:extLst>
            </p:cNvPr>
            <p:cNvGrpSpPr/>
            <p:nvPr/>
          </p:nvGrpSpPr>
          <p:grpSpPr>
            <a:xfrm>
              <a:off x="2214565" y="1584488"/>
              <a:ext cx="445462" cy="384019"/>
              <a:chOff x="1031412" y="1905042"/>
              <a:chExt cx="565643" cy="487623"/>
            </a:xfrm>
          </p:grpSpPr>
          <p:sp>
            <p:nvSpPr>
              <p:cNvPr id="7" name="Isosceles Triangle 6">
                <a:extLst>
                  <a:ext uri="{FF2B5EF4-FFF2-40B4-BE49-F238E27FC236}">
                    <a16:creationId xmlns:a16="http://schemas.microsoft.com/office/drawing/2014/main" id="{24E11896-DDF8-4AAC-A446-D37FF4A418D8}"/>
                  </a:ext>
                </a:extLst>
              </p:cNvPr>
              <p:cNvSpPr/>
              <p:nvPr/>
            </p:nvSpPr>
            <p:spPr bwMode="auto">
              <a:xfrm>
                <a:off x="1031412" y="1905042"/>
                <a:ext cx="565643" cy="487623"/>
              </a:xfrm>
              <a:prstGeom prst="triangl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dirty="0" err="1">
                  <a:gradFill>
                    <a:gsLst>
                      <a:gs pos="0">
                        <a:srgbClr val="FFFFFF"/>
                      </a:gs>
                      <a:gs pos="100000">
                        <a:srgbClr val="FFFFFF"/>
                      </a:gs>
                    </a:gsLst>
                    <a:lin ang="5400000" scaled="0"/>
                  </a:gradFill>
                  <a:latin typeface="Segoe UI"/>
                  <a:cs typeface="Segoe UI" pitchFamily="34" charset="0"/>
                </a:endParaRPr>
              </a:p>
            </p:txBody>
          </p:sp>
          <p:cxnSp>
            <p:nvCxnSpPr>
              <p:cNvPr id="8" name="Straight Arrow Connector 7">
                <a:extLst>
                  <a:ext uri="{FF2B5EF4-FFF2-40B4-BE49-F238E27FC236}">
                    <a16:creationId xmlns:a16="http://schemas.microsoft.com/office/drawing/2014/main" id="{7C120260-8E3E-4D1E-B8A8-23BBB87A13FC}"/>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
        <p:nvSpPr>
          <p:cNvPr id="18" name="Text Placeholder 3">
            <a:extLst>
              <a:ext uri="{FF2B5EF4-FFF2-40B4-BE49-F238E27FC236}">
                <a16:creationId xmlns:a16="http://schemas.microsoft.com/office/drawing/2014/main" id="{071BB7EA-3714-4B7E-AE81-DFACBF7E8DF2}"/>
              </a:ext>
            </a:extLst>
          </p:cNvPr>
          <p:cNvSpPr txBox="1">
            <a:spLocks/>
          </p:cNvSpPr>
          <p:nvPr/>
        </p:nvSpPr>
        <p:spPr>
          <a:xfrm>
            <a:off x="1315910" y="5799562"/>
            <a:ext cx="9307544" cy="559936"/>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lvl="1" indent="0">
              <a:spcAft>
                <a:spcPts val="600"/>
              </a:spcAft>
              <a:buNone/>
              <a:defRPr/>
            </a:pPr>
            <a:r>
              <a:rPr lang="en-US" sz="1400" b="1" dirty="0">
                <a:gradFill>
                  <a:gsLst>
                    <a:gs pos="1250">
                      <a:srgbClr val="1A1A1A"/>
                    </a:gs>
                    <a:gs pos="100000">
                      <a:srgbClr val="1A1A1A"/>
                    </a:gs>
                  </a:gsLst>
                  <a:lin ang="5400000" scaled="0"/>
                </a:gradFill>
              </a:rPr>
              <a:t>Why </a:t>
            </a:r>
            <a:r>
              <a:rPr lang="en-US" sz="1400" dirty="0">
                <a:gradFill>
                  <a:gsLst>
                    <a:gs pos="1250">
                      <a:srgbClr val="1A1A1A"/>
                    </a:gs>
                    <a:gs pos="100000">
                      <a:srgbClr val="1A1A1A"/>
                    </a:gs>
                  </a:gsLst>
                  <a:lin ang="5400000" scaled="0"/>
                </a:gradFill>
              </a:rPr>
              <a:t>– These capabilities help you stay compliant with regulatory standards </a:t>
            </a:r>
          </a:p>
        </p:txBody>
      </p:sp>
      <p:pic>
        <p:nvPicPr>
          <p:cNvPr id="17" name="Picture 16" descr="A screenshot of a social media post&#10;&#10;Description automatically generated">
            <a:extLst>
              <a:ext uri="{FF2B5EF4-FFF2-40B4-BE49-F238E27FC236}">
                <a16:creationId xmlns:a16="http://schemas.microsoft.com/office/drawing/2014/main" id="{21FBFC79-47C7-40CB-B28C-2098B72327E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49951" y="3087409"/>
            <a:ext cx="3724588" cy="1839354"/>
          </a:xfrm>
          <a:prstGeom prst="rect">
            <a:avLst/>
          </a:prstGeom>
        </p:spPr>
      </p:pic>
    </p:spTree>
    <p:extLst>
      <p:ext uri="{BB962C8B-B14F-4D97-AF65-F5344CB8AC3E}">
        <p14:creationId xmlns:p14="http://schemas.microsoft.com/office/powerpoint/2010/main" val="167906443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E9E67B7-605D-4584-955B-6BB904F10214}"/>
              </a:ext>
            </a:extLst>
          </p:cNvPr>
          <p:cNvSpPr/>
          <p:nvPr/>
        </p:nvSpPr>
        <p:spPr bwMode="auto">
          <a:xfrm>
            <a:off x="6944055" y="1515974"/>
            <a:ext cx="3995435" cy="3673309"/>
          </a:xfrm>
          <a:prstGeom prst="rect">
            <a:avLst/>
          </a:prstGeom>
          <a:noFill/>
          <a:ln w="28575">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C5087FAD-06B2-47BE-BCED-6C4A17B5F846}"/>
              </a:ext>
            </a:extLst>
          </p:cNvPr>
          <p:cNvSpPr>
            <a:spLocks noGrp="1"/>
          </p:cNvSpPr>
          <p:nvPr>
            <p:ph type="title"/>
          </p:nvPr>
        </p:nvSpPr>
        <p:spPr>
          <a:xfrm>
            <a:off x="588263" y="457201"/>
            <a:ext cx="11018520" cy="861774"/>
          </a:xfrm>
        </p:spPr>
        <p:txBody>
          <a:bodyPr/>
          <a:lstStyle/>
          <a:p>
            <a:r>
              <a:rPr lang="en-US" dirty="0"/>
              <a:t>Guidance Structure</a:t>
            </a:r>
            <a:br>
              <a:rPr lang="en-US" dirty="0"/>
            </a:br>
            <a:r>
              <a:rPr lang="en-US" sz="2000" b="0" i="1" dirty="0">
                <a:latin typeface="+mn-lt"/>
              </a:rPr>
              <a:t>Actionable and Prioritized</a:t>
            </a:r>
          </a:p>
        </p:txBody>
      </p:sp>
      <p:sp>
        <p:nvSpPr>
          <p:cNvPr id="7" name="Rectangle 6">
            <a:extLst>
              <a:ext uri="{FF2B5EF4-FFF2-40B4-BE49-F238E27FC236}">
                <a16:creationId xmlns:a16="http://schemas.microsoft.com/office/drawing/2014/main" id="{715E84AA-ABFA-432F-8684-13A1958330FE}"/>
              </a:ext>
            </a:extLst>
          </p:cNvPr>
          <p:cNvSpPr/>
          <p:nvPr/>
        </p:nvSpPr>
        <p:spPr bwMode="auto">
          <a:xfrm>
            <a:off x="1269148" y="1515974"/>
            <a:ext cx="5595814" cy="3673309"/>
          </a:xfrm>
          <a:prstGeom prst="rect">
            <a:avLst/>
          </a:prstGeom>
          <a:noFill/>
          <a:ln w="28575">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247E7C7E-7FC6-4C1A-9EBC-42AD7060EA8F}"/>
              </a:ext>
            </a:extLst>
          </p:cNvPr>
          <p:cNvSpPr/>
          <p:nvPr/>
        </p:nvSpPr>
        <p:spPr>
          <a:xfrm>
            <a:off x="3468558" y="1341525"/>
            <a:ext cx="1196994" cy="338554"/>
          </a:xfrm>
          <a:prstGeom prst="rect">
            <a:avLst/>
          </a:prstGeom>
          <a:solidFill>
            <a:srgbClr val="EAEAEA"/>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all" spc="118" normalizeH="0" baseline="0" noProof="0" dirty="0">
                <a:ln w="3175">
                  <a:noFill/>
                </a:ln>
                <a:gradFill>
                  <a:gsLst>
                    <a:gs pos="0">
                      <a:schemeClr val="accent3"/>
                    </a:gs>
                    <a:gs pos="100000">
                      <a:schemeClr val="accent3"/>
                    </a:gs>
                  </a:gsLst>
                  <a:lin ang="5400000" scaled="0"/>
                </a:gradFill>
                <a:effectLst/>
                <a:uLnTx/>
                <a:uFillTx/>
                <a:latin typeface="Segoe UI"/>
                <a:ea typeface="Segoe UI Black" pitchFamily="34"/>
                <a:cs typeface="+mn-cs"/>
              </a:rPr>
              <a:t>Critical</a:t>
            </a:r>
            <a:endParaRPr kumimoji="0" lang="en-US" sz="1600" b="0" i="0" u="none" strike="noStrike" kern="1200" cap="none" spc="0" normalizeH="0" baseline="0" noProof="0" dirty="0">
              <a:ln>
                <a:noFill/>
              </a:ln>
              <a:gradFill>
                <a:gsLst>
                  <a:gs pos="0">
                    <a:schemeClr val="accent3"/>
                  </a:gs>
                  <a:gs pos="100000">
                    <a:schemeClr val="accent3"/>
                  </a:gs>
                </a:gsLst>
                <a:lin ang="5400000" scaled="0"/>
              </a:gradFill>
              <a:effectLst/>
              <a:uLnTx/>
              <a:uFillTx/>
              <a:latin typeface="Segoe UI"/>
              <a:cs typeface="+mn-cs"/>
            </a:endParaRPr>
          </a:p>
        </p:txBody>
      </p:sp>
      <p:sp>
        <p:nvSpPr>
          <p:cNvPr id="35" name="Rectangle 34">
            <a:extLst>
              <a:ext uri="{FF2B5EF4-FFF2-40B4-BE49-F238E27FC236}">
                <a16:creationId xmlns:a16="http://schemas.microsoft.com/office/drawing/2014/main" id="{8923622D-2628-40BF-B594-09603B858B94}"/>
              </a:ext>
            </a:extLst>
          </p:cNvPr>
          <p:cNvSpPr/>
          <p:nvPr/>
        </p:nvSpPr>
        <p:spPr>
          <a:xfrm>
            <a:off x="8342024" y="1312314"/>
            <a:ext cx="1199496" cy="338554"/>
          </a:xfrm>
          <a:prstGeom prst="rect">
            <a:avLst/>
          </a:prstGeom>
          <a:solidFill>
            <a:srgbClr val="EAEAEA"/>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all" spc="118" normalizeH="0" baseline="0" noProof="0" dirty="0">
                <a:ln w="3175">
                  <a:noFill/>
                </a:ln>
                <a:gradFill>
                  <a:gsLst>
                    <a:gs pos="0">
                      <a:srgbClr val="696969"/>
                    </a:gs>
                    <a:gs pos="100000">
                      <a:srgbClr val="696969"/>
                    </a:gs>
                  </a:gsLst>
                  <a:lin ang="5400000" scaled="0"/>
                </a:gradFill>
                <a:effectLst/>
                <a:uLnTx/>
                <a:uFillTx/>
                <a:latin typeface="Segoe UI"/>
                <a:ea typeface="Segoe UI Black" pitchFamily="34"/>
                <a:cs typeface="+mn-cs"/>
              </a:rPr>
              <a:t>General</a:t>
            </a:r>
            <a:endParaRPr kumimoji="0" lang="en-US" sz="1600" b="0" i="0" u="none" strike="noStrike" kern="1200" cap="none" spc="0" normalizeH="0" baseline="0" noProof="0" dirty="0">
              <a:ln>
                <a:noFill/>
              </a:ln>
              <a:gradFill>
                <a:gsLst>
                  <a:gs pos="0">
                    <a:srgbClr val="696969"/>
                  </a:gs>
                  <a:gs pos="100000">
                    <a:srgbClr val="696969"/>
                  </a:gs>
                </a:gsLst>
                <a:lin ang="5400000" scaled="0"/>
              </a:gradFill>
              <a:effectLst/>
              <a:uLnTx/>
              <a:uFillTx/>
              <a:latin typeface="Segoe UI"/>
              <a:cs typeface="+mn-cs"/>
            </a:endParaRPr>
          </a:p>
        </p:txBody>
      </p:sp>
      <p:grpSp>
        <p:nvGrpSpPr>
          <p:cNvPr id="22" name="Group 21">
            <a:extLst>
              <a:ext uri="{FF2B5EF4-FFF2-40B4-BE49-F238E27FC236}">
                <a16:creationId xmlns:a16="http://schemas.microsoft.com/office/drawing/2014/main" id="{93B75CA6-3C15-4700-BEA8-DB71F9D14F6D}"/>
              </a:ext>
            </a:extLst>
          </p:cNvPr>
          <p:cNvGrpSpPr/>
          <p:nvPr/>
        </p:nvGrpSpPr>
        <p:grpSpPr>
          <a:xfrm>
            <a:off x="5908902" y="1898462"/>
            <a:ext cx="565643" cy="487623"/>
            <a:chOff x="1031412" y="1905042"/>
            <a:chExt cx="565643" cy="487623"/>
          </a:xfrm>
          <a:solidFill>
            <a:srgbClr val="107C10"/>
          </a:solidFill>
        </p:grpSpPr>
        <p:sp>
          <p:nvSpPr>
            <p:cNvPr id="16" name="Isosceles Triangle 15">
              <a:extLst>
                <a:ext uri="{FF2B5EF4-FFF2-40B4-BE49-F238E27FC236}">
                  <a16:creationId xmlns:a16="http://schemas.microsoft.com/office/drawing/2014/main" id="{6F74B373-BC7E-4CE9-85F7-351A04C0EECE}"/>
                </a:ext>
              </a:extLst>
            </p:cNvPr>
            <p:cNvSpPr/>
            <p:nvPr/>
          </p:nvSpPr>
          <p:spPr bwMode="auto">
            <a:xfrm>
              <a:off x="1031412" y="1905042"/>
              <a:ext cx="565643" cy="487623"/>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351580D5-7AD3-4756-B16E-F83F78F47AFB}"/>
                </a:ext>
              </a:extLst>
            </p:cNvPr>
            <p:cNvCxnSpPr>
              <a:cxnSpLocks/>
            </p:cNvCxnSpPr>
            <p:nvPr/>
          </p:nvCxnSpPr>
          <p:spPr>
            <a:xfrm flipV="1">
              <a:off x="1314233" y="2090904"/>
              <a:ext cx="0" cy="184478"/>
            </a:xfrm>
            <a:prstGeom prst="straightConnector1">
              <a:avLst/>
            </a:prstGeom>
            <a:grpFill/>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13643F18-9BD0-474F-8550-D8D405CF512C}"/>
              </a:ext>
            </a:extLst>
          </p:cNvPr>
          <p:cNvGrpSpPr/>
          <p:nvPr/>
        </p:nvGrpSpPr>
        <p:grpSpPr>
          <a:xfrm>
            <a:off x="7211599" y="1898462"/>
            <a:ext cx="565643" cy="487623"/>
            <a:chOff x="1031412" y="1905042"/>
            <a:chExt cx="565643" cy="487623"/>
          </a:xfrm>
        </p:grpSpPr>
        <p:sp>
          <p:nvSpPr>
            <p:cNvPr id="51" name="Isosceles Triangle 50">
              <a:extLst>
                <a:ext uri="{FF2B5EF4-FFF2-40B4-BE49-F238E27FC236}">
                  <a16:creationId xmlns:a16="http://schemas.microsoft.com/office/drawing/2014/main" id="{163AE30F-D066-4E1A-AEB8-BEF21105B62B}"/>
                </a:ext>
              </a:extLst>
            </p:cNvPr>
            <p:cNvSpPr/>
            <p:nvPr/>
          </p:nvSpPr>
          <p:spPr bwMode="auto">
            <a:xfrm>
              <a:off x="1031412" y="1905042"/>
              <a:ext cx="565643" cy="487623"/>
            </a:xfrm>
            <a:prstGeom prst="triangl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3" name="Straight Arrow Connector 52">
              <a:extLst>
                <a:ext uri="{FF2B5EF4-FFF2-40B4-BE49-F238E27FC236}">
                  <a16:creationId xmlns:a16="http://schemas.microsoft.com/office/drawing/2014/main" id="{E4139DAE-5C5C-419A-B159-45B8663D10EC}"/>
                </a:ext>
              </a:extLst>
            </p:cNvPr>
            <p:cNvCxnSpPr>
              <a:cxnSpLocks/>
            </p:cNvCxnSpPr>
            <p:nvPr/>
          </p:nvCxnSpPr>
          <p:spPr>
            <a:xfrm flipV="1">
              <a:off x="1314233" y="2090904"/>
              <a:ext cx="0" cy="18447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sp>
        <p:nvSpPr>
          <p:cNvPr id="67" name="TextBox 66">
            <a:extLst>
              <a:ext uri="{FF2B5EF4-FFF2-40B4-BE49-F238E27FC236}">
                <a16:creationId xmlns:a16="http://schemas.microsoft.com/office/drawing/2014/main" id="{41835B7F-B6D3-42FC-B1B4-F1DAAC3B559D}"/>
              </a:ext>
            </a:extLst>
          </p:cNvPr>
          <p:cNvSpPr txBox="1"/>
          <p:nvPr/>
        </p:nvSpPr>
        <p:spPr>
          <a:xfrm>
            <a:off x="1587710" y="5986765"/>
            <a:ext cx="8772907" cy="430887"/>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Note: </a:t>
            </a:r>
            <a:r>
              <a:rPr kumimoji="0" lang="en-US" sz="1400" b="0" i="1"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These represent Microsoft’s default opinion based on our experience and knowledge. Your organization may prioritize risk and mitigations differently based on your unique business needs, business risks, or other factors.</a:t>
            </a:r>
          </a:p>
        </p:txBody>
      </p:sp>
      <p:sp>
        <p:nvSpPr>
          <p:cNvPr id="38" name="Rectangle 37">
            <a:extLst>
              <a:ext uri="{FF2B5EF4-FFF2-40B4-BE49-F238E27FC236}">
                <a16:creationId xmlns:a16="http://schemas.microsoft.com/office/drawing/2014/main" id="{0590B524-73E9-42B0-959A-8D828B0CDE09}"/>
              </a:ext>
            </a:extLst>
          </p:cNvPr>
          <p:cNvSpPr/>
          <p:nvPr/>
        </p:nvSpPr>
        <p:spPr bwMode="auto">
          <a:xfrm>
            <a:off x="1580393" y="1854528"/>
            <a:ext cx="3743860" cy="2723823"/>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274320" rIns="274320" bIns="274320" numCol="1" spcCol="0" rtlCol="0" fromWordArt="0" anchor="t" anchorCtr="0" forceAA="0" compatLnSpc="1">
            <a:prstTxWarp prst="textNoShape">
              <a:avLst/>
            </a:prstTxWarp>
            <a:spAutoFit/>
          </a:bodyPr>
          <a:lstStyle/>
          <a:p>
            <a:pPr marL="0" marR="0" lvl="1"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This meets one or more of criteria for:</a:t>
            </a:r>
          </a:p>
          <a:p>
            <a:pPr marL="342900" marR="0" lvl="1" indent="-3429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On-premises </a:t>
            </a:r>
            <a:r>
              <a:rPr lang="en-US" sz="1400" b="1" dirty="0">
                <a:gradFill>
                  <a:gsLst>
                    <a:gs pos="1250">
                      <a:srgbClr val="1A1A1A"/>
                    </a:gs>
                    <a:gs pos="100000">
                      <a:srgbClr val="1A1A1A"/>
                    </a:gs>
                  </a:gsLst>
                  <a:lin ang="5400000" scaled="0"/>
                </a:gradFill>
                <a:latin typeface="Segoe UI"/>
              </a:rPr>
              <a:t>p</a:t>
            </a: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arity -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Required to meet equivalent security posture of a (typical) on-premises environment</a:t>
            </a:r>
          </a:p>
          <a:p>
            <a:pPr marL="342900" lvl="1" indent="-342900">
              <a:spcAft>
                <a:spcPts val="600"/>
              </a:spcAft>
              <a:buFont typeface="+mj-lt"/>
              <a:buAutoNum type="arabicPeriod"/>
              <a:defRPr/>
            </a:pPr>
            <a:r>
              <a:rPr lang="en-US" sz="1400" b="1" dirty="0">
                <a:gradFill>
                  <a:gsLst>
                    <a:gs pos="1250">
                      <a:srgbClr val="1A1A1A"/>
                    </a:gs>
                    <a:gs pos="100000">
                      <a:srgbClr val="1A1A1A"/>
                    </a:gs>
                  </a:gsLst>
                  <a:lin ang="5400000" scaled="0"/>
                </a:gradFill>
              </a:rPr>
              <a:t>Hard to change - </a:t>
            </a:r>
            <a:r>
              <a:rPr lang="en-US" sz="1400" dirty="0">
                <a:gradFill>
                  <a:gsLst>
                    <a:gs pos="1250">
                      <a:srgbClr val="1A1A1A"/>
                    </a:gs>
                    <a:gs pos="100000">
                      <a:srgbClr val="1A1A1A"/>
                    </a:gs>
                  </a:gsLst>
                  <a:lin ang="5400000" scaled="0"/>
                </a:gradFill>
              </a:rPr>
              <a:t>Difficult or expensive to change later</a:t>
            </a:r>
          </a:p>
          <a:p>
            <a:pPr marL="342900" marR="0" lvl="1" indent="-3429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High risk -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Required to mitigate attack patterns that incur high impact/likelihood of business risk</a:t>
            </a:r>
          </a:p>
        </p:txBody>
      </p:sp>
      <p:sp>
        <p:nvSpPr>
          <p:cNvPr id="39" name="Rectangle 38">
            <a:extLst>
              <a:ext uri="{FF2B5EF4-FFF2-40B4-BE49-F238E27FC236}">
                <a16:creationId xmlns:a16="http://schemas.microsoft.com/office/drawing/2014/main" id="{0027A737-A5D6-43B2-BC7C-B7A7498FE11C}"/>
              </a:ext>
            </a:extLst>
          </p:cNvPr>
          <p:cNvSpPr/>
          <p:nvPr/>
        </p:nvSpPr>
        <p:spPr bwMode="auto">
          <a:xfrm>
            <a:off x="8208076" y="1846922"/>
            <a:ext cx="2387929" cy="2277547"/>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274320" rIns="182880" bIns="274320" numCol="1" spcCol="0" rtlCol="0" fromWordArt="0" anchor="t" anchorCtr="0" forceAA="0" compatLnSpc="1">
            <a:prstTxWarp prst="textNoShape">
              <a:avLst/>
            </a:prstTxWarp>
            <a:spAutoFit/>
          </a:bodyPr>
          <a:lstStyle/>
          <a:p>
            <a:pPr marL="0" marR="0" lvl="1"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Valid and valuable security best practices and recommendations that are important, but shouldn’t slow down most organizations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from adopting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the cloud </a:t>
            </a:r>
          </a:p>
        </p:txBody>
      </p:sp>
      <p:sp>
        <p:nvSpPr>
          <p:cNvPr id="37" name="TextBox 36">
            <a:extLst>
              <a:ext uri="{FF2B5EF4-FFF2-40B4-BE49-F238E27FC236}">
                <a16:creationId xmlns:a16="http://schemas.microsoft.com/office/drawing/2014/main" id="{6900DB87-5029-4D37-9B9E-DC6F0DC37B16}"/>
              </a:ext>
            </a:extLst>
          </p:cNvPr>
          <p:cNvSpPr txBox="1"/>
          <p:nvPr/>
        </p:nvSpPr>
        <p:spPr>
          <a:xfrm>
            <a:off x="5791786" y="2438199"/>
            <a:ext cx="2146351" cy="867930"/>
          </a:xfrm>
          <a:prstGeom prst="rect">
            <a:avLst/>
          </a:prstGeom>
          <a:solidFill>
            <a:srgbClr val="EAEAEA"/>
          </a:solidFill>
        </p:spPr>
        <p:txBody>
          <a:bodyPr wrap="square" lIns="0" tIns="45720" rIns="0" bIns="82296"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Best practices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Microsoft recommends a single approach</a:t>
            </a: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highlight>
                <a:srgbClr val="FFFF00"/>
              </a:highlight>
              <a:uLnTx/>
              <a:uFillTx/>
              <a:latin typeface="Segoe UI"/>
              <a:ea typeface="+mn-ea"/>
              <a:cs typeface="+mn-cs"/>
            </a:endParaRPr>
          </a:p>
        </p:txBody>
      </p:sp>
      <p:sp>
        <p:nvSpPr>
          <p:cNvPr id="56" name="TextBox 55">
            <a:extLst>
              <a:ext uri="{FF2B5EF4-FFF2-40B4-BE49-F238E27FC236}">
                <a16:creationId xmlns:a16="http://schemas.microsoft.com/office/drawing/2014/main" id="{655E041F-A313-44A6-8168-D5FF04E4DEEC}"/>
              </a:ext>
            </a:extLst>
          </p:cNvPr>
          <p:cNvSpPr txBox="1"/>
          <p:nvPr/>
        </p:nvSpPr>
        <p:spPr>
          <a:xfrm>
            <a:off x="5670997" y="3990010"/>
            <a:ext cx="2387929" cy="1114151"/>
          </a:xfrm>
          <a:prstGeom prst="rect">
            <a:avLst/>
          </a:prstGeom>
          <a:solidFill>
            <a:srgbClr val="EAEAEA"/>
          </a:solidFill>
        </p:spPr>
        <p:txBody>
          <a:bodyPr wrap="square" lIns="0" tIns="45720" rIns="0" bIns="82296"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Choices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Microsoft recommends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(one or more of) several possible approaches</a:t>
            </a: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highlight>
                <a:srgbClr val="FFFF00"/>
              </a:highlight>
              <a:uLnTx/>
              <a:uFillTx/>
              <a:latin typeface="Segoe UI"/>
              <a:ea typeface="+mn-ea"/>
              <a:cs typeface="+mn-cs"/>
            </a:endParaRPr>
          </a:p>
        </p:txBody>
      </p:sp>
      <p:sp>
        <p:nvSpPr>
          <p:cNvPr id="9" name="Arrow: Pentagon 8">
            <a:extLst>
              <a:ext uri="{FF2B5EF4-FFF2-40B4-BE49-F238E27FC236}">
                <a16:creationId xmlns:a16="http://schemas.microsoft.com/office/drawing/2014/main" id="{07EA10A6-43AD-4206-A66D-B4E9C746043D}"/>
              </a:ext>
            </a:extLst>
          </p:cNvPr>
          <p:cNvSpPr/>
          <p:nvPr/>
        </p:nvSpPr>
        <p:spPr bwMode="auto">
          <a:xfrm rot="16200000">
            <a:off x="2733420" y="3457211"/>
            <a:ext cx="1310745" cy="3366201"/>
          </a:xfrm>
          <a:prstGeom prst="homePlate">
            <a:avLst>
              <a:gd name="adj" fmla="val 30842"/>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266C0103-E29A-46D3-A9FD-454F33E18485}"/>
              </a:ext>
            </a:extLst>
          </p:cNvPr>
          <p:cNvSpPr/>
          <p:nvPr/>
        </p:nvSpPr>
        <p:spPr>
          <a:xfrm>
            <a:off x="1865850" y="4818141"/>
            <a:ext cx="3045884" cy="907941"/>
          </a:xfrm>
          <a:prstGeom prst="rect">
            <a:avLst/>
          </a:prstGeom>
        </p:spPr>
        <p:txBody>
          <a:bodyPr wrap="square">
            <a:sp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Primary focus of guidance</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rPr>
              <a:t>Get you quickly to the security benefits of Azure platform</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12" name="Group 11">
            <a:extLst>
              <a:ext uri="{FF2B5EF4-FFF2-40B4-BE49-F238E27FC236}">
                <a16:creationId xmlns:a16="http://schemas.microsoft.com/office/drawing/2014/main" id="{376B2437-56CB-432B-AEA8-258F49E82A02}"/>
              </a:ext>
            </a:extLst>
          </p:cNvPr>
          <p:cNvGrpSpPr/>
          <p:nvPr/>
        </p:nvGrpSpPr>
        <p:grpSpPr>
          <a:xfrm>
            <a:off x="5948075" y="3537532"/>
            <a:ext cx="487297" cy="487297"/>
            <a:chOff x="3525723" y="2983289"/>
            <a:chExt cx="487297" cy="487297"/>
          </a:xfrm>
        </p:grpSpPr>
        <p:sp>
          <p:nvSpPr>
            <p:cNvPr id="10" name="Oval 9">
              <a:extLst>
                <a:ext uri="{FF2B5EF4-FFF2-40B4-BE49-F238E27FC236}">
                  <a16:creationId xmlns:a16="http://schemas.microsoft.com/office/drawing/2014/main" id="{4ABBD2A1-9EAB-421A-A408-3111EB2FC335}"/>
                </a:ext>
              </a:extLst>
            </p:cNvPr>
            <p:cNvSpPr/>
            <p:nvPr/>
          </p:nvSpPr>
          <p:spPr bwMode="auto">
            <a:xfrm>
              <a:off x="3525723" y="2983289"/>
              <a:ext cx="487297" cy="487297"/>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1" name="Group 40">
              <a:extLst>
                <a:ext uri="{FF2B5EF4-FFF2-40B4-BE49-F238E27FC236}">
                  <a16:creationId xmlns:a16="http://schemas.microsoft.com/office/drawing/2014/main" id="{448E9FFC-430C-4236-811F-92E7D5D2FEA8}"/>
                </a:ext>
              </a:extLst>
            </p:cNvPr>
            <p:cNvGrpSpPr/>
            <p:nvPr/>
          </p:nvGrpSpPr>
          <p:grpSpPr>
            <a:xfrm>
              <a:off x="3535105" y="3089766"/>
              <a:ext cx="468533" cy="322907"/>
              <a:chOff x="3490013" y="3245958"/>
              <a:chExt cx="468533" cy="322907"/>
            </a:xfrm>
          </p:grpSpPr>
          <p:pic>
            <p:nvPicPr>
              <p:cNvPr id="31" name="Graphic 30" descr="Line Arrow: Counterclockwise curve">
                <a:extLst>
                  <a:ext uri="{FF2B5EF4-FFF2-40B4-BE49-F238E27FC236}">
                    <a16:creationId xmlns:a16="http://schemas.microsoft.com/office/drawing/2014/main" id="{74855B7F-061A-4CB8-A056-14E9EF4F9C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21398" flipH="1">
                <a:off x="3637008" y="3247328"/>
                <a:ext cx="321538" cy="321537"/>
              </a:xfrm>
              <a:prstGeom prst="rect">
                <a:avLst/>
              </a:prstGeom>
            </p:spPr>
          </p:pic>
          <p:pic>
            <p:nvPicPr>
              <p:cNvPr id="32" name="Graphic 31" descr="Line Arrow: Counterclockwise curve">
                <a:extLst>
                  <a:ext uri="{FF2B5EF4-FFF2-40B4-BE49-F238E27FC236}">
                    <a16:creationId xmlns:a16="http://schemas.microsoft.com/office/drawing/2014/main" id="{BFB7DF58-80F9-4948-B6CB-A20AE756F6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278602">
                <a:off x="3490013" y="3245958"/>
                <a:ext cx="321538" cy="321537"/>
              </a:xfrm>
              <a:prstGeom prst="rect">
                <a:avLst/>
              </a:prstGeom>
            </p:spPr>
          </p:pic>
        </p:grpSp>
      </p:grpSp>
      <p:grpSp>
        <p:nvGrpSpPr>
          <p:cNvPr id="15" name="Group 14">
            <a:extLst>
              <a:ext uri="{FF2B5EF4-FFF2-40B4-BE49-F238E27FC236}">
                <a16:creationId xmlns:a16="http://schemas.microsoft.com/office/drawing/2014/main" id="{72053F71-DCE3-4A83-87A8-C795001E55D8}"/>
              </a:ext>
            </a:extLst>
          </p:cNvPr>
          <p:cNvGrpSpPr/>
          <p:nvPr/>
        </p:nvGrpSpPr>
        <p:grpSpPr>
          <a:xfrm>
            <a:off x="7250772" y="3537532"/>
            <a:ext cx="487297" cy="487297"/>
            <a:chOff x="6677657" y="4964385"/>
            <a:chExt cx="487297" cy="487297"/>
          </a:xfrm>
        </p:grpSpPr>
        <p:sp>
          <p:nvSpPr>
            <p:cNvPr id="19" name="Oval 18">
              <a:extLst>
                <a:ext uri="{FF2B5EF4-FFF2-40B4-BE49-F238E27FC236}">
                  <a16:creationId xmlns:a16="http://schemas.microsoft.com/office/drawing/2014/main" id="{A75D98FB-F3EF-47E0-A86F-AB9E69D6B85E}"/>
                </a:ext>
              </a:extLst>
            </p:cNvPr>
            <p:cNvSpPr/>
            <p:nvPr/>
          </p:nvSpPr>
          <p:spPr bwMode="auto">
            <a:xfrm>
              <a:off x="6677657" y="4964385"/>
              <a:ext cx="487297" cy="487297"/>
            </a:xfrm>
            <a:prstGeom prst="ellips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Graphic 24" descr="Line Arrow: Counterclockwise curve">
              <a:extLst>
                <a:ext uri="{FF2B5EF4-FFF2-40B4-BE49-F238E27FC236}">
                  <a16:creationId xmlns:a16="http://schemas.microsoft.com/office/drawing/2014/main" id="{2F973535-94D3-40A4-AE4A-999AF4056E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21398" flipH="1">
              <a:off x="6828188" y="5077267"/>
              <a:ext cx="321538" cy="321537"/>
            </a:xfrm>
            <a:prstGeom prst="rect">
              <a:avLst/>
            </a:prstGeom>
          </p:spPr>
        </p:pic>
        <p:pic>
          <p:nvPicPr>
            <p:cNvPr id="26" name="Graphic 25" descr="Line Arrow: Counterclockwise curve">
              <a:extLst>
                <a:ext uri="{FF2B5EF4-FFF2-40B4-BE49-F238E27FC236}">
                  <a16:creationId xmlns:a16="http://schemas.microsoft.com/office/drawing/2014/main" id="{179DA5E7-B421-4EE6-BC1C-83210DDD7D0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278602">
              <a:off x="6681194" y="5075897"/>
              <a:ext cx="321538" cy="321537"/>
            </a:xfrm>
            <a:prstGeom prst="rect">
              <a:avLst/>
            </a:prstGeom>
          </p:spPr>
        </p:pic>
      </p:grpSp>
    </p:spTree>
    <p:extLst>
      <p:ext uri="{BB962C8B-B14F-4D97-AF65-F5344CB8AC3E}">
        <p14:creationId xmlns:p14="http://schemas.microsoft.com/office/powerpoint/2010/main" val="2829198866"/>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3714B-10E7-4C52-BF52-48196CCA50A5}"/>
              </a:ext>
            </a:extLst>
          </p:cNvPr>
          <p:cNvSpPr>
            <a:spLocks noGrp="1"/>
          </p:cNvSpPr>
          <p:nvPr>
            <p:ph type="title"/>
          </p:nvPr>
        </p:nvSpPr>
        <p:spPr>
          <a:xfrm>
            <a:off x="588263" y="457201"/>
            <a:ext cx="11018520" cy="800219"/>
          </a:xfrm>
        </p:spPr>
        <p:txBody>
          <a:bodyPr/>
          <a:lstStyle/>
          <a:p>
            <a:r>
              <a:rPr lang="en-US" dirty="0">
                <a:gradFill>
                  <a:gsLst>
                    <a:gs pos="1250">
                      <a:srgbClr val="1A1A1A"/>
                    </a:gs>
                    <a:gs pos="100000">
                      <a:srgbClr val="1A1A1A"/>
                    </a:gs>
                  </a:gsLst>
                  <a:lin ang="5400000" scaled="0"/>
                </a:gradFill>
              </a:rPr>
              <a:t>GRC – Benchmarks</a:t>
            </a:r>
            <a:br>
              <a:rPr lang="en-US" dirty="0">
                <a:gradFill>
                  <a:gsLst>
                    <a:gs pos="1250">
                      <a:srgbClr val="1A1A1A"/>
                    </a:gs>
                    <a:gs pos="100000">
                      <a:srgbClr val="1A1A1A"/>
                    </a:gs>
                  </a:gsLst>
                  <a:lin ang="5400000" scaled="0"/>
                </a:gradFill>
              </a:rPr>
            </a:br>
            <a:r>
              <a:rPr lang="en-US" sz="1600" kern="0" cap="all" spc="118" dirty="0">
                <a:solidFill>
                  <a:srgbClr val="696969"/>
                </a:solidFill>
                <a:latin typeface="Segoe UI"/>
                <a:ea typeface="Segoe UI Black" pitchFamily="34"/>
              </a:rPr>
              <a:t>Guidance</a:t>
            </a:r>
            <a:endParaRPr lang="en-US" dirty="0"/>
          </a:p>
        </p:txBody>
      </p:sp>
      <mc:AlternateContent xmlns:mc="http://schemas.openxmlformats.org/markup-compatibility/2006" xmlns:psez="http://schemas.microsoft.com/office/powerpoint/2016/sectionzoom">
        <mc:Choice Requires="psez">
          <p:graphicFrame>
            <p:nvGraphicFramePr>
              <p:cNvPr id="5" name="Section Zoom 4">
                <a:extLst>
                  <a:ext uri="{FF2B5EF4-FFF2-40B4-BE49-F238E27FC236}">
                    <a16:creationId xmlns:a16="http://schemas.microsoft.com/office/drawing/2014/main" id="{12F7515F-4BEC-48A8-BE80-C2ECE5997BC7}"/>
                  </a:ext>
                </a:extLst>
              </p:cNvPr>
              <p:cNvGraphicFramePr>
                <a:graphicFrameLocks noChangeAspect="1"/>
              </p:cNvGraphicFramePr>
              <p:nvPr>
                <p:extLst>
                  <p:ext uri="{D42A27DB-BD31-4B8C-83A1-F6EECF244321}">
                    <p14:modId xmlns:p14="http://schemas.microsoft.com/office/powerpoint/2010/main" val="2820566280"/>
                  </p:ext>
                </p:extLst>
              </p:nvPr>
            </p:nvGraphicFramePr>
            <p:xfrm>
              <a:off x="5112127" y="2029709"/>
              <a:ext cx="6738696" cy="3790520"/>
            </p:xfrm>
            <a:graphic>
              <a:graphicData uri="http://schemas.microsoft.com/office/powerpoint/2016/sectionzoom">
                <psez:sectionZm>
                  <psez:sectionZmObj sectionId="{9AAE2650-D621-44E7-BD56-2E4A3FCF67B7}">
                    <psez:zmPr id="{35899B52-3967-476F-8694-1D23B860E9E6}" transitionDur="1000">
                      <p166:blipFill xmlns:p166="http://schemas.microsoft.com/office/powerpoint/2016/6/main">
                        <a:blip r:embed="rId2"/>
                        <a:stretch>
                          <a:fillRect/>
                        </a:stretch>
                      </p166:blipFill>
                      <p166:spPr xmlns:p166="http://schemas.microsoft.com/office/powerpoint/2016/6/main">
                        <a:xfrm>
                          <a:off x="0" y="0"/>
                          <a:ext cx="6738696" cy="3790520"/>
                        </a:xfrm>
                        <a:prstGeom prst="rect">
                          <a:avLst/>
                        </a:prstGeom>
                        <a:ln w="3175">
                          <a:solidFill>
                            <a:prstClr val="ltGray"/>
                          </a:solidFill>
                        </a:ln>
                        <a:effectLst>
                          <a:outerShdw blurRad="190500" dist="38100" dir="2700000" algn="ctr" rotWithShape="0">
                            <a:prstClr val="black">
                              <a:alpha val="25000"/>
                            </a:prstClr>
                          </a:outerShdw>
                        </a:effectLst>
                      </p166:spPr>
                    </psez:zmPr>
                  </psez:sectionZmObj>
                </psez:sectionZm>
              </a:graphicData>
            </a:graphic>
          </p:graphicFrame>
        </mc:Choice>
        <mc:Fallback xmlns="">
          <p:pic>
            <p:nvPicPr>
              <p:cNvPr id="5" name="Section Zoom 4">
                <a:hlinkClick r:id="rId3" action="ppaction://hlinksldjump"/>
                <a:extLst>
                  <a:ext uri="{FF2B5EF4-FFF2-40B4-BE49-F238E27FC236}">
                    <a16:creationId xmlns:a16="http://schemas.microsoft.com/office/drawing/2014/main" id="{12F7515F-4BEC-48A8-BE80-C2ECE5997BC7}"/>
                  </a:ext>
                </a:extLst>
              </p:cNvPr>
              <p:cNvPicPr>
                <a:picLocks noGrp="1" noRot="1" noChangeAspect="1" noMove="1" noResize="1" noEditPoints="1" noAdjustHandles="1" noChangeArrowheads="1" noChangeShapeType="1"/>
              </p:cNvPicPr>
              <p:nvPr/>
            </p:nvPicPr>
            <p:blipFill>
              <a:blip r:embed="rId4"/>
              <a:stretch>
                <a:fillRect/>
              </a:stretch>
            </p:blipFill>
            <p:spPr>
              <a:xfrm>
                <a:off x="5112127" y="2029709"/>
                <a:ext cx="6738696" cy="3790520"/>
              </a:xfrm>
              <a:prstGeom prst="rect">
                <a:avLst/>
              </a:prstGeom>
              <a:ln w="3175">
                <a:solidFill>
                  <a:prstClr val="ltGray"/>
                </a:solidFill>
              </a:ln>
              <a:effectLst>
                <a:outerShdw blurRad="190500" dist="38100" dir="2700000" algn="ctr" rotWithShape="0">
                  <a:prstClr val="black">
                    <a:alpha val="25000"/>
                  </a:prstClr>
                </a:outerShdw>
              </a:effectLst>
            </p:spPr>
          </p:pic>
        </mc:Fallback>
      </mc:AlternateContent>
      <p:sp>
        <p:nvSpPr>
          <p:cNvPr id="6" name="Text Placeholder 3">
            <a:extLst>
              <a:ext uri="{FF2B5EF4-FFF2-40B4-BE49-F238E27FC236}">
                <a16:creationId xmlns:a16="http://schemas.microsoft.com/office/drawing/2014/main" id="{D357F990-48B4-4AE5-85C5-CEB449E62CE0}"/>
              </a:ext>
            </a:extLst>
          </p:cNvPr>
          <p:cNvSpPr txBox="1">
            <a:spLocks/>
          </p:cNvSpPr>
          <p:nvPr/>
        </p:nvSpPr>
        <p:spPr>
          <a:xfrm>
            <a:off x="588262" y="1728312"/>
            <a:ext cx="4049049" cy="4810373"/>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ctr" defTabSz="914400" fontAlgn="base">
              <a:spcBef>
                <a:spcPts val="0"/>
              </a:spcBef>
              <a:spcAft>
                <a:spcPts val="1600"/>
              </a:spcAft>
              <a:buSzTx/>
              <a:buNone/>
              <a:defRPr/>
            </a:pPr>
            <a:r>
              <a:rPr kumimoji="0" lang="en-US" sz="1400" b="1" i="0" u="none" strike="noStrike" kern="1200" cap="all" spc="0" normalizeH="0" baseline="0" noProof="0" dirty="0">
                <a:ln>
                  <a:noFill/>
                </a:ln>
                <a:solidFill>
                  <a:srgbClr val="696969"/>
                </a:solidFill>
                <a:effectLst/>
                <a:uLnTx/>
                <a:uFillTx/>
                <a:latin typeface="Segoe UI" panose="020B0502040204020203" pitchFamily="34" charset="0"/>
                <a:cs typeface="Segoe UI" panose="020B0502040204020203" pitchFamily="34" charset="0"/>
              </a:rPr>
              <a:t>Evaluate Using Benchmarks</a:t>
            </a:r>
            <a:endParaRPr kumimoji="0" lang="en-US" sz="1400" b="1" i="0" u="none" strike="noStrike" kern="1200" cap="none" spc="0" normalizeH="0" baseline="0" noProof="0" dirty="0">
              <a:ln>
                <a:noFill/>
              </a:ln>
              <a:solidFill>
                <a:srgbClr val="696969"/>
              </a:solidFill>
              <a:effectLst/>
              <a:uLnTx/>
              <a:uFillTx/>
              <a:latin typeface="Segoe UI"/>
            </a:endParaRPr>
          </a:p>
          <a:p>
            <a:pPr marL="136525" lvl="1" indent="-136525">
              <a:spcBef>
                <a:spcPts val="1200"/>
              </a:spcBef>
              <a:spcAft>
                <a:spcPts val="600"/>
              </a:spcAft>
              <a:buFont typeface="Arial" panose="020B0604020202020204" pitchFamily="34" charset="0"/>
              <a:buChar char="•"/>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 </a:t>
            </a:r>
            <a:r>
              <a:rPr kumimoji="0" lang="en-US" sz="140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Benchmark your organization’s Azure security against external sources</a:t>
            </a:r>
          </a:p>
          <a:p>
            <a:pPr marL="137160" lvl="1" indent="-137160">
              <a:spcBef>
                <a:spcPts val="1200"/>
              </a:spcBef>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Why </a:t>
            </a:r>
            <a:r>
              <a:rPr lang="en-US" sz="1400" dirty="0">
                <a:gradFill>
                  <a:gsLst>
                    <a:gs pos="1250">
                      <a:srgbClr val="1A1A1A"/>
                    </a:gs>
                    <a:gs pos="100000">
                      <a:srgbClr val="1A1A1A"/>
                    </a:gs>
                  </a:gsLst>
                  <a:lin ang="5400000" scaled="0"/>
                </a:gradFill>
              </a:rPr>
              <a:t>– External comparisons help validate and enrich your team’s security strategy. </a:t>
            </a:r>
          </a:p>
          <a:p>
            <a:pPr marL="137160" lvl="1" indent="-137160" defTabSz="914400">
              <a:spcBef>
                <a:spcPts val="120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How </a:t>
            </a:r>
            <a:r>
              <a:rPr lang="en-US" sz="1400" dirty="0">
                <a:gradFill>
                  <a:gsLst>
                    <a:gs pos="1250">
                      <a:srgbClr val="1A1A1A"/>
                    </a:gs>
                    <a:gs pos="100000">
                      <a:srgbClr val="1A1A1A"/>
                    </a:gs>
                  </a:gsLst>
                  <a:lin ang="5400000" scaled="0"/>
                </a:gradFill>
              </a:rPr>
              <a:t>– Compare your configuration to guidance like Center for Internet Security (CIS) Benchmarks</a:t>
            </a:r>
          </a:p>
          <a:p>
            <a:pPr marL="457200" lvl="1" indent="0" defTabSz="914400">
              <a:spcBef>
                <a:spcPts val="1200"/>
              </a:spcBef>
              <a:spcAft>
                <a:spcPts val="600"/>
              </a:spcAft>
              <a:buSzTx/>
              <a:buNone/>
              <a:defRPr/>
            </a:pPr>
            <a:r>
              <a:rPr lang="en-US" sz="1400" b="1" dirty="0">
                <a:gradFill>
                  <a:gsLst>
                    <a:gs pos="1250">
                      <a:srgbClr val="1A1A1A"/>
                    </a:gs>
                    <a:gs pos="100000">
                      <a:srgbClr val="1A1A1A"/>
                    </a:gs>
                  </a:gsLst>
                  <a:lin ang="5400000" scaled="0"/>
                </a:gradFill>
              </a:rPr>
              <a:t>Benchmark - </a:t>
            </a:r>
            <a:r>
              <a:rPr lang="en-US" sz="1400" dirty="0">
                <a:gradFill>
                  <a:gsLst>
                    <a:gs pos="1250">
                      <a:srgbClr val="1A1A1A"/>
                    </a:gs>
                    <a:gs pos="100000">
                      <a:srgbClr val="1A1A1A"/>
                    </a:gs>
                  </a:gsLst>
                  <a:lin ang="5400000" scaled="0"/>
                </a:gradFill>
                <a:hlinkClick r:id="rId5"/>
              </a:rPr>
              <a:t>https://www.cisecurity.org/benchmark/azure/</a:t>
            </a:r>
            <a:r>
              <a:rPr lang="en-US" sz="1400" dirty="0">
                <a:gradFill>
                  <a:gsLst>
                    <a:gs pos="1250">
                      <a:srgbClr val="1A1A1A"/>
                    </a:gs>
                    <a:gs pos="100000">
                      <a:srgbClr val="1A1A1A"/>
                    </a:gs>
                  </a:gsLst>
                  <a:lin ang="5400000" scaled="0"/>
                </a:gradFill>
              </a:rPr>
              <a:t> </a:t>
            </a:r>
          </a:p>
          <a:p>
            <a:pPr marL="457200" lvl="1" indent="0" defTabSz="914400">
              <a:spcBef>
                <a:spcPts val="0"/>
              </a:spcBef>
              <a:spcAft>
                <a:spcPts val="600"/>
              </a:spcAft>
              <a:buSzTx/>
              <a:buNone/>
              <a:defRPr/>
            </a:pPr>
            <a:r>
              <a:rPr lang="en-US" sz="1400" b="1" dirty="0">
                <a:gradFill>
                  <a:gsLst>
                    <a:gs pos="1250">
                      <a:srgbClr val="1A1A1A"/>
                    </a:gs>
                    <a:gs pos="100000">
                      <a:srgbClr val="1A1A1A"/>
                    </a:gs>
                  </a:gsLst>
                  <a:lin ang="5400000" scaled="0"/>
                </a:gradFill>
              </a:rPr>
              <a:t>ASC Compliance Check</a:t>
            </a:r>
            <a:br>
              <a:rPr lang="en-US" sz="1400" dirty="0">
                <a:gradFill>
                  <a:gsLst>
                    <a:gs pos="1250">
                      <a:srgbClr val="1A1A1A"/>
                    </a:gs>
                    <a:gs pos="100000">
                      <a:srgbClr val="1A1A1A"/>
                    </a:gs>
                  </a:gsLst>
                  <a:lin ang="5400000" scaled="0"/>
                </a:gradFill>
              </a:rPr>
            </a:br>
            <a:r>
              <a:rPr lang="en-US" sz="1400" dirty="0">
                <a:gradFill>
                  <a:gsLst>
                    <a:gs pos="1250">
                      <a:srgbClr val="1A1A1A"/>
                    </a:gs>
                    <a:gs pos="100000">
                      <a:srgbClr val="1A1A1A"/>
                    </a:gs>
                  </a:gsLst>
                  <a:lin ang="5400000" scaled="0"/>
                </a:gradFill>
                <a:hlinkClick r:id="rId6"/>
              </a:rPr>
              <a:t>https://docs.microsoft.com/en-us/azure/security-center/security-center-compliance-dashboard</a:t>
            </a:r>
            <a:r>
              <a:rPr lang="en-US" sz="1400" dirty="0">
                <a:gradFill>
                  <a:gsLst>
                    <a:gs pos="1250">
                      <a:srgbClr val="1A1A1A"/>
                    </a:gs>
                    <a:gs pos="100000">
                      <a:srgbClr val="1A1A1A"/>
                    </a:gs>
                  </a:gsLst>
                  <a:lin ang="5400000" scaled="0"/>
                </a:gradFill>
              </a:rPr>
              <a:t> </a:t>
            </a:r>
          </a:p>
        </p:txBody>
      </p:sp>
      <p:grpSp>
        <p:nvGrpSpPr>
          <p:cNvPr id="7" name="Group 6">
            <a:extLst>
              <a:ext uri="{FF2B5EF4-FFF2-40B4-BE49-F238E27FC236}">
                <a16:creationId xmlns:a16="http://schemas.microsoft.com/office/drawing/2014/main" id="{A4925BB1-12C1-443E-9BBC-7A043197136F}"/>
              </a:ext>
            </a:extLst>
          </p:cNvPr>
          <p:cNvGrpSpPr/>
          <p:nvPr/>
        </p:nvGrpSpPr>
        <p:grpSpPr>
          <a:xfrm>
            <a:off x="1967120" y="1426917"/>
            <a:ext cx="602792" cy="602792"/>
            <a:chOff x="2135900" y="1524193"/>
            <a:chExt cx="602792" cy="602792"/>
          </a:xfrm>
        </p:grpSpPr>
        <p:sp>
          <p:nvSpPr>
            <p:cNvPr id="8" name="Oval 7">
              <a:extLst>
                <a:ext uri="{FF2B5EF4-FFF2-40B4-BE49-F238E27FC236}">
                  <a16:creationId xmlns:a16="http://schemas.microsoft.com/office/drawing/2014/main" id="{A2312F54-E142-4D48-8889-602440005579}"/>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B07E52C0-2CAE-4A98-9853-2FA0D5E494AF}"/>
                </a:ext>
              </a:extLst>
            </p:cNvPr>
            <p:cNvGrpSpPr/>
            <p:nvPr/>
          </p:nvGrpSpPr>
          <p:grpSpPr>
            <a:xfrm>
              <a:off x="2214565" y="1584488"/>
              <a:ext cx="445462" cy="384019"/>
              <a:chOff x="1031412" y="1905042"/>
              <a:chExt cx="565643" cy="487623"/>
            </a:xfrm>
          </p:grpSpPr>
          <p:sp>
            <p:nvSpPr>
              <p:cNvPr id="10" name="Isosceles Triangle 9">
                <a:extLst>
                  <a:ext uri="{FF2B5EF4-FFF2-40B4-BE49-F238E27FC236}">
                    <a16:creationId xmlns:a16="http://schemas.microsoft.com/office/drawing/2014/main" id="{9A23A516-AFDB-4F78-9E5F-D035AF68DFA9}"/>
                  </a:ext>
                </a:extLst>
              </p:cNvPr>
              <p:cNvSpPr/>
              <p:nvPr/>
            </p:nvSpPr>
            <p:spPr bwMode="auto">
              <a:xfrm>
                <a:off x="1031412" y="1905042"/>
                <a:ext cx="565643" cy="487623"/>
              </a:xfrm>
              <a:prstGeom prst="triangl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BE4D7D23-1BA6-4903-A994-400A6FC348A3}"/>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58450245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FC11D-3E77-4C14-ABA3-8541797F600E}"/>
              </a:ext>
            </a:extLst>
          </p:cNvPr>
          <p:cNvSpPr>
            <a:spLocks noGrp="1"/>
          </p:cNvSpPr>
          <p:nvPr>
            <p:ph type="title"/>
          </p:nvPr>
        </p:nvSpPr>
        <p:spPr>
          <a:xfrm>
            <a:off x="588263" y="457201"/>
            <a:ext cx="11018520" cy="553998"/>
          </a:xfrm>
        </p:spPr>
        <p:txBody>
          <a:bodyPr/>
          <a:lstStyle/>
          <a:p>
            <a:r>
              <a:rPr lang="en-US" dirty="0">
                <a:gradFill>
                  <a:gsLst>
                    <a:gs pos="1250">
                      <a:srgbClr val="1A1A1A"/>
                    </a:gs>
                    <a:gs pos="100000">
                      <a:srgbClr val="1A1A1A"/>
                    </a:gs>
                  </a:gsLst>
                  <a:lin ang="5400000" scaled="0"/>
                </a:gradFill>
              </a:rPr>
              <a:t>GRC – Azure Policy</a:t>
            </a:r>
            <a:endParaRPr lang="en-US" dirty="0">
              <a:solidFill>
                <a:srgbClr val="696969"/>
              </a:solidFill>
            </a:endParaRPr>
          </a:p>
        </p:txBody>
      </p:sp>
      <p:sp>
        <p:nvSpPr>
          <p:cNvPr id="3" name="Text Placeholder 3">
            <a:extLst>
              <a:ext uri="{FF2B5EF4-FFF2-40B4-BE49-F238E27FC236}">
                <a16:creationId xmlns:a16="http://schemas.microsoft.com/office/drawing/2014/main" id="{154E4652-10FA-4BA7-AD8B-6371BE4BE9C8}"/>
              </a:ext>
            </a:extLst>
          </p:cNvPr>
          <p:cNvSpPr txBox="1">
            <a:spLocks/>
          </p:cNvSpPr>
          <p:nvPr/>
        </p:nvSpPr>
        <p:spPr>
          <a:xfrm>
            <a:off x="588263" y="1688032"/>
            <a:ext cx="3657600" cy="4748191"/>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kumimoji="0" lang="en-US" sz="1400" b="1" i="0" u="none" strike="noStrike" kern="1200" cap="all" spc="0" normalizeH="0" baseline="0" noProof="0" dirty="0">
                <a:ln>
                  <a:noFill/>
                </a:ln>
                <a:gradFill>
                  <a:gsLst>
                    <a:gs pos="1250">
                      <a:srgbClr val="696969"/>
                    </a:gs>
                    <a:gs pos="100000">
                      <a:srgbClr val="696969"/>
                    </a:gs>
                  </a:gsLst>
                  <a:lin ang="5400000" scaled="0"/>
                </a:gradFill>
                <a:effectLst/>
                <a:uLnTx/>
                <a:uFillTx/>
                <a:latin typeface="Segoe UI" panose="020B0502040204020203" pitchFamily="34" charset="0"/>
                <a:ea typeface="+mn-ea"/>
                <a:cs typeface="Segoe UI" panose="020B0502040204020203" pitchFamily="34" charset="0"/>
              </a:rPr>
              <a:t>Implement Azure Policy</a:t>
            </a:r>
            <a:endParaRPr kumimoji="0" lang="en-US" sz="1400" b="1" i="0" u="none" strike="noStrike" kern="1200" cap="none" spc="0" normalizeH="0" baseline="0" noProof="0" dirty="0">
              <a:ln>
                <a:noFill/>
              </a:ln>
              <a:gradFill>
                <a:gsLst>
                  <a:gs pos="1250">
                    <a:srgbClr val="696969"/>
                  </a:gs>
                  <a:gs pos="100000">
                    <a:srgbClr val="696969"/>
                  </a:gs>
                </a:gsLst>
                <a:lin ang="5400000" scaled="0"/>
              </a:gradFill>
              <a:effectLst/>
              <a:uLnTx/>
              <a:uFillTx/>
              <a:latin typeface="Segoe UI"/>
              <a:ea typeface="+mn-ea"/>
            </a:endParaRPr>
          </a:p>
          <a:p>
            <a:pPr marL="136525" marR="0" lvl="1" indent="-136525" algn="l" defTabSz="932719"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Use Azure policy to monitor and enforce your organization’s security policy</a:t>
            </a:r>
          </a:p>
          <a:p>
            <a:pPr marL="137160" marR="0" lvl="1" indent="-137160" algn="l" defTabSz="932719"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Ensure compliance with your security strategy and/or regulatory security requirements across your Azure workloads.</a:t>
            </a:r>
          </a:p>
          <a:p>
            <a:pPr marL="137160" marR="0" lvl="1" indent="-13716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Follow the instructions in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the Azure Policy documentation to plan and create policies</a:t>
            </a: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highlight>
                <a:srgbClr val="FFFF00"/>
              </a:highlight>
              <a:uLnTx/>
              <a:uFillTx/>
              <a:latin typeface="Segoe UI"/>
              <a:ea typeface="+mn-ea"/>
              <a:cs typeface="+mn-cs"/>
            </a:endParaRPr>
          </a:p>
          <a:p>
            <a:pPr marL="463550" marR="0" lvl="1"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3"/>
              </a:rPr>
              <a:t>https://docs.microsoft.com/en-us/azure/governance/policy/tutorials/create-and-manage</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endParaRPr kumimoji="0" lang="en-US" sz="1600" b="1"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p:txBody>
      </p:sp>
      <p:grpSp>
        <p:nvGrpSpPr>
          <p:cNvPr id="15" name="Group 14">
            <a:extLst>
              <a:ext uri="{FF2B5EF4-FFF2-40B4-BE49-F238E27FC236}">
                <a16:creationId xmlns:a16="http://schemas.microsoft.com/office/drawing/2014/main" id="{019ED23B-E9B5-4A1D-8339-364DDCF0B5D5}"/>
              </a:ext>
            </a:extLst>
          </p:cNvPr>
          <p:cNvGrpSpPr/>
          <p:nvPr/>
        </p:nvGrpSpPr>
        <p:grpSpPr>
          <a:xfrm>
            <a:off x="2115667" y="1389406"/>
            <a:ext cx="602792" cy="602792"/>
            <a:chOff x="2135900" y="1524193"/>
            <a:chExt cx="602792" cy="602792"/>
          </a:xfrm>
        </p:grpSpPr>
        <p:sp>
          <p:nvSpPr>
            <p:cNvPr id="16" name="Oval 15">
              <a:extLst>
                <a:ext uri="{FF2B5EF4-FFF2-40B4-BE49-F238E27FC236}">
                  <a16:creationId xmlns:a16="http://schemas.microsoft.com/office/drawing/2014/main" id="{F8C27DCB-10F2-49CA-8E21-22A43EBDC87D}"/>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43856265-1DEE-4AE0-97E6-2284713C2B6E}"/>
                </a:ext>
              </a:extLst>
            </p:cNvPr>
            <p:cNvGrpSpPr/>
            <p:nvPr/>
          </p:nvGrpSpPr>
          <p:grpSpPr>
            <a:xfrm>
              <a:off x="2214565" y="1584488"/>
              <a:ext cx="445462" cy="384019"/>
              <a:chOff x="1031412" y="1905042"/>
              <a:chExt cx="565643" cy="487623"/>
            </a:xfrm>
          </p:grpSpPr>
          <p:sp>
            <p:nvSpPr>
              <p:cNvPr id="18" name="Isosceles Triangle 17">
                <a:extLst>
                  <a:ext uri="{FF2B5EF4-FFF2-40B4-BE49-F238E27FC236}">
                    <a16:creationId xmlns:a16="http://schemas.microsoft.com/office/drawing/2014/main" id="{DADCAA86-BF9E-4A0D-AD4E-C84E5306FE2B}"/>
                  </a:ext>
                </a:extLst>
              </p:cNvPr>
              <p:cNvSpPr/>
              <p:nvPr/>
            </p:nvSpPr>
            <p:spPr bwMode="auto">
              <a:xfrm>
                <a:off x="1031412" y="1905042"/>
                <a:ext cx="565643" cy="487623"/>
              </a:xfrm>
              <a:prstGeom prst="triangl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 name="Straight Arrow Connector 18">
                <a:extLst>
                  <a:ext uri="{FF2B5EF4-FFF2-40B4-BE49-F238E27FC236}">
                    <a16:creationId xmlns:a16="http://schemas.microsoft.com/office/drawing/2014/main" id="{1492C022-6996-4842-BCAF-049409BF9FAA}"/>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280E98BB-3952-402F-BFCD-2A6DF60E3492}"/>
                  </a:ext>
                </a:extLst>
              </p:cNvPr>
              <p:cNvGraphicFramePr>
                <a:graphicFrameLocks noChangeAspect="1"/>
              </p:cNvGraphicFramePr>
              <p:nvPr/>
            </p:nvGraphicFramePr>
            <p:xfrm>
              <a:off x="4622098" y="2015553"/>
              <a:ext cx="3251337" cy="1828877"/>
            </p:xfrm>
            <a:graphic>
              <a:graphicData uri="http://schemas.microsoft.com/office/powerpoint/2016/slidezoom">
                <pslz:sldZm>
                  <pslz:sldZmObj sldId="268" cId="2874187853">
                    <pslz:zmPr id="{8489ECF9-DB04-44FA-8437-812A2649DB7E}" transitionDur="1000">
                      <p166:blipFill xmlns:p166="http://schemas.microsoft.com/office/powerpoint/2016/6/main">
                        <a:blip r:embed="rId4"/>
                        <a:stretch>
                          <a:fillRect/>
                        </a:stretch>
                      </p166:blipFill>
                      <p166:spPr xmlns:p166="http://schemas.microsoft.com/office/powerpoint/2016/6/main">
                        <a:xfrm>
                          <a:off x="0" y="0"/>
                          <a:ext cx="3251337" cy="1828877"/>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166:spPr>
                    </pslz:zmPr>
                  </pslz:sldZmObj>
                </pslz:sldZm>
              </a:graphicData>
            </a:graphic>
          </p:graphicFrame>
        </mc:Choice>
        <mc:Fallback xmlns="">
          <p:pic>
            <p:nvPicPr>
              <p:cNvPr id="6" name="Slide Zoom 5">
                <a:hlinkClick r:id="rId5" action="ppaction://hlinksldjump"/>
                <a:extLst>
                  <a:ext uri="{FF2B5EF4-FFF2-40B4-BE49-F238E27FC236}">
                    <a16:creationId xmlns:a16="http://schemas.microsoft.com/office/drawing/2014/main" id="{280E98BB-3952-402F-BFCD-2A6DF60E3492}"/>
                  </a:ext>
                </a:extLst>
              </p:cNvPr>
              <p:cNvPicPr>
                <a:picLocks noGrp="1" noRot="1" noChangeAspect="1" noMove="1" noResize="1" noEditPoints="1" noAdjustHandles="1" noChangeArrowheads="1" noChangeShapeType="1"/>
              </p:cNvPicPr>
              <p:nvPr/>
            </p:nvPicPr>
            <p:blipFill>
              <a:blip r:embed="rId6"/>
              <a:stretch>
                <a:fillRect/>
              </a:stretch>
            </p:blipFill>
            <p:spPr>
              <a:xfrm>
                <a:off x="4622098" y="2015553"/>
                <a:ext cx="3251337" cy="1828877"/>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77F0CFD0-58AC-4612-A8E6-46850AF679A8}"/>
                  </a:ext>
                </a:extLst>
              </p:cNvPr>
              <p:cNvGraphicFramePr>
                <a:graphicFrameLocks noChangeAspect="1"/>
              </p:cNvGraphicFramePr>
              <p:nvPr>
                <p:extLst>
                  <p:ext uri="{D42A27DB-BD31-4B8C-83A1-F6EECF244321}">
                    <p14:modId xmlns:p14="http://schemas.microsoft.com/office/powerpoint/2010/main" val="4149111507"/>
                  </p:ext>
                </p:extLst>
              </p:nvPr>
            </p:nvGraphicFramePr>
            <p:xfrm>
              <a:off x="8187489" y="2015553"/>
              <a:ext cx="3251337" cy="1828877"/>
            </p:xfrm>
            <a:graphic>
              <a:graphicData uri="http://schemas.microsoft.com/office/powerpoint/2016/slidezoom">
                <pslz:sldZm>
                  <pslz:sldZmObj sldId="279" cId="2144843462">
                    <pslz:zmPr id="{9D005202-BEC9-4D68-9D91-E7CEB6969756}" transitionDur="1000">
                      <p166:blipFill xmlns:p166="http://schemas.microsoft.com/office/powerpoint/2016/6/main">
                        <a:blip r:embed="rId7"/>
                        <a:stretch>
                          <a:fillRect/>
                        </a:stretch>
                      </p166:blipFill>
                      <p166:spPr xmlns:p166="http://schemas.microsoft.com/office/powerpoint/2016/6/main">
                        <a:xfrm>
                          <a:off x="0" y="0"/>
                          <a:ext cx="3251337" cy="1828877"/>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166:spPr>
                    </pslz:zmPr>
                  </pslz:sldZmObj>
                </pslz:sldZm>
              </a:graphicData>
            </a:graphic>
          </p:graphicFrame>
        </mc:Choice>
        <mc:Fallback xmlns="">
          <p:pic>
            <p:nvPicPr>
              <p:cNvPr id="10" name="Slide Zoom 9">
                <a:extLst>
                  <a:ext uri="{FF2B5EF4-FFF2-40B4-BE49-F238E27FC236}">
                    <a16:creationId xmlns:a16="http://schemas.microsoft.com/office/drawing/2014/main" id="{77F0CFD0-58AC-4612-A8E6-46850AF679A8}"/>
                  </a:ext>
                </a:extLst>
              </p:cNvPr>
              <p:cNvPicPr>
                <a:picLocks noGrp="1" noRot="1" noChangeAspect="1" noMove="1" noResize="1" noEditPoints="1" noAdjustHandles="1" noChangeArrowheads="1" noChangeShapeType="1"/>
              </p:cNvPicPr>
              <p:nvPr/>
            </p:nvPicPr>
            <p:blipFill>
              <a:blip r:embed="rId8"/>
              <a:stretch>
                <a:fillRect/>
              </a:stretch>
            </p:blipFill>
            <p:spPr>
              <a:xfrm>
                <a:off x="8187489" y="2015553"/>
                <a:ext cx="3251337" cy="1828877"/>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6288A53A-81B0-47DD-B7F7-1EA9969CCAEA}"/>
                  </a:ext>
                </a:extLst>
              </p:cNvPr>
              <p:cNvGraphicFramePr>
                <a:graphicFrameLocks noChangeAspect="1"/>
              </p:cNvGraphicFramePr>
              <p:nvPr>
                <p:extLst>
                  <p:ext uri="{D42A27DB-BD31-4B8C-83A1-F6EECF244321}">
                    <p14:modId xmlns:p14="http://schemas.microsoft.com/office/powerpoint/2010/main" val="1815193162"/>
                  </p:ext>
                </p:extLst>
              </p:nvPr>
            </p:nvGraphicFramePr>
            <p:xfrm>
              <a:off x="6396344" y="4346607"/>
              <a:ext cx="3251200" cy="1828800"/>
            </p:xfrm>
            <a:graphic>
              <a:graphicData uri="http://schemas.microsoft.com/office/powerpoint/2016/slidezoom">
                <pslz:sldZm>
                  <pslz:sldZmObj sldId="3891" cId="1339359048">
                    <pslz:zmPr id="{F080930B-15AC-49DE-B47A-F9AEB3917D2E}" transitionDur="1000">
                      <p166:blipFill xmlns:p166="http://schemas.microsoft.com/office/powerpoint/2016/6/main">
                        <a:blip r:embed="rId9"/>
                        <a:stretch>
                          <a:fillRect/>
                        </a:stretch>
                      </p166:blipFill>
                      <p166:spPr xmlns:p166="http://schemas.microsoft.com/office/powerpoint/2016/6/main">
                        <a:xfrm>
                          <a:off x="0" y="0"/>
                          <a:ext cx="3251200" cy="1828800"/>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166:spPr>
                    </pslz:zmPr>
                  </pslz:sldZmObj>
                </pslz:sldZm>
              </a:graphicData>
            </a:graphic>
          </p:graphicFrame>
        </mc:Choice>
        <mc:Fallback xmlns="">
          <p:pic>
            <p:nvPicPr>
              <p:cNvPr id="12" name="Slide Zoom 11">
                <a:extLst>
                  <a:ext uri="{FF2B5EF4-FFF2-40B4-BE49-F238E27FC236}">
                    <a16:creationId xmlns:a16="http://schemas.microsoft.com/office/drawing/2014/main" id="{6288A53A-81B0-47DD-B7F7-1EA9969CCAEA}"/>
                  </a:ext>
                </a:extLst>
              </p:cNvPr>
              <p:cNvPicPr>
                <a:picLocks noGrp="1" noRot="1" noChangeAspect="1" noMove="1" noResize="1" noEditPoints="1" noAdjustHandles="1" noChangeArrowheads="1" noChangeShapeType="1"/>
              </p:cNvPicPr>
              <p:nvPr/>
            </p:nvPicPr>
            <p:blipFill>
              <a:blip r:embed="rId10"/>
              <a:stretch>
                <a:fillRect/>
              </a:stretch>
            </p:blipFill>
            <p:spPr>
              <a:xfrm>
                <a:off x="6396344" y="4346607"/>
                <a:ext cx="3251200" cy="1828800"/>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pic>
        </mc:Fallback>
      </mc:AlternateContent>
      <p:sp>
        <p:nvSpPr>
          <p:cNvPr id="27" name="TextBox 26">
            <a:extLst>
              <a:ext uri="{FF2B5EF4-FFF2-40B4-BE49-F238E27FC236}">
                <a16:creationId xmlns:a16="http://schemas.microsoft.com/office/drawing/2014/main" id="{7A2B2BE1-732B-4BF2-AB38-972068F9DFD5}"/>
              </a:ext>
            </a:extLst>
          </p:cNvPr>
          <p:cNvSpPr txBox="1"/>
          <p:nvPr/>
        </p:nvSpPr>
        <p:spPr>
          <a:xfrm>
            <a:off x="588263" y="1039499"/>
            <a:ext cx="2771977" cy="246221"/>
          </a:xfrm>
          <a:prstGeom prst="rect">
            <a:avLst/>
          </a:prstGeom>
          <a:noFill/>
        </p:spPr>
        <p:txBody>
          <a:bodyPr wrap="none" lIns="0" tIns="0" rIns="0" bIns="0" rtlCol="0">
            <a:spAutoFit/>
          </a:bodyPr>
          <a:lstStyle/>
          <a:p>
            <a:r>
              <a:rPr lang="en-US" sz="1600" b="1" kern="0" cap="all" spc="118" dirty="0">
                <a:ln w="3175">
                  <a:noFill/>
                </a:ln>
                <a:gradFill>
                  <a:gsLst>
                    <a:gs pos="1250">
                      <a:srgbClr val="696969"/>
                    </a:gs>
                    <a:gs pos="100000">
                      <a:srgbClr val="696969"/>
                    </a:gs>
                  </a:gsLst>
                  <a:lin ang="5400000" scaled="0"/>
                </a:gradFill>
                <a:ea typeface="Segoe UI Black" pitchFamily="34"/>
                <a:cs typeface="Segoe UI" pitchFamily="34" charset="0"/>
              </a:rPr>
              <a:t>General Best Practice</a:t>
            </a:r>
            <a:endParaRPr lang="en-US" sz="1600" b="1" kern="0" cap="all" spc="118" dirty="0">
              <a:ln w="3175">
                <a:noFill/>
              </a:ln>
              <a:gradFill>
                <a:gsLst>
                  <a:gs pos="1250">
                    <a:srgbClr val="696969"/>
                  </a:gs>
                  <a:gs pos="100000">
                    <a:srgbClr val="696969"/>
                  </a:gs>
                </a:gsLst>
                <a:lin ang="5400000" scaled="0"/>
              </a:gradFill>
              <a:latin typeface="Segoe UI"/>
              <a:ea typeface="Segoe UI Black" pitchFamily="34"/>
              <a:cs typeface="Segoe UI" pitchFamily="34" charset="0"/>
            </a:endParaRPr>
          </a:p>
        </p:txBody>
      </p:sp>
    </p:spTree>
    <p:extLst>
      <p:ext uri="{BB962C8B-B14F-4D97-AF65-F5344CB8AC3E}">
        <p14:creationId xmlns:p14="http://schemas.microsoft.com/office/powerpoint/2010/main" val="263343174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E69E6-E1F5-4BCC-9CA4-B721BF6AF7B7}"/>
              </a:ext>
            </a:extLst>
          </p:cNvPr>
          <p:cNvSpPr>
            <a:spLocks noGrp="1"/>
          </p:cNvSpPr>
          <p:nvPr>
            <p:ph type="title"/>
          </p:nvPr>
        </p:nvSpPr>
        <p:spPr/>
        <p:txBody>
          <a:bodyPr/>
          <a:lstStyle/>
          <a:p>
            <a:r>
              <a:rPr lang="en-US" dirty="0"/>
              <a:t>GRC – Elevated Security Capabilities </a:t>
            </a:r>
          </a:p>
        </p:txBody>
      </p:sp>
      <p:sp>
        <p:nvSpPr>
          <p:cNvPr id="19" name="Text Placeholder 3">
            <a:extLst>
              <a:ext uri="{FF2B5EF4-FFF2-40B4-BE49-F238E27FC236}">
                <a16:creationId xmlns:a16="http://schemas.microsoft.com/office/drawing/2014/main" id="{3F3A2C9D-6FDD-4EFF-AE7C-96ED00D7C74B}"/>
              </a:ext>
            </a:extLst>
          </p:cNvPr>
          <p:cNvSpPr txBox="1">
            <a:spLocks/>
          </p:cNvSpPr>
          <p:nvPr/>
        </p:nvSpPr>
        <p:spPr>
          <a:xfrm>
            <a:off x="699155" y="4186070"/>
            <a:ext cx="10714073" cy="1015663"/>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365760" tIns="182880" rIns="274320" bIns="182880" rtlCol="0" anchor="ctr">
            <a:spAutoFit/>
          </a:bodyPr>
          <a:lstStyle>
            <a:defPPr>
              <a:defRPr lang="en-US"/>
            </a:defPPr>
            <a:lvl1pPr marR="0" lvl="0" indent="0" defTabSz="932719" fontAlgn="auto">
              <a:lnSpc>
                <a:spcPct val="100000"/>
              </a:lnSpc>
              <a:spcBef>
                <a:spcPct val="20000"/>
              </a:spcBef>
              <a:spcAft>
                <a:spcPts val="0"/>
              </a:spcAft>
              <a:buClrTx/>
              <a:buSzPct val="90000"/>
              <a:buFont typeface="Wingdings" panose="05000000000000000000" pitchFamily="2" charset="2"/>
              <a:buNone/>
              <a:tabLst/>
              <a:defRPr kumimoji="0" sz="1400" b="1" i="1" u="none" strike="noStrike" cap="none" spc="0" normalizeH="0" baseline="0">
                <a:ln>
                  <a:noFill/>
                </a:ln>
                <a:gradFill>
                  <a:gsLst>
                    <a:gs pos="0">
                      <a:schemeClr val="tx1"/>
                    </a:gs>
                    <a:gs pos="100000">
                      <a:schemeClr val="tx1"/>
                    </a:gs>
                  </a:gsLst>
                  <a:lin ang="5400000" scaled="1"/>
                </a:gradFill>
                <a:effectLst/>
                <a:uLnTx/>
                <a:uFillTx/>
              </a:defRPr>
            </a:lvl1pPr>
            <a:lvl2pPr marL="457189" marR="0" indent="-228594" defTabSz="932719"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09" marR="0" indent="-200020" defTabSz="932719"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42" marR="0" indent="-180970" defTabSz="932719"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13" marR="0" indent="-168270" defTabSz="932719"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4976" indent="-233181" defTabSz="932719">
              <a:spcBef>
                <a:spcPct val="20000"/>
              </a:spcBef>
              <a:buFont typeface="Arial" pitchFamily="34" charset="0"/>
              <a:buChar char="•"/>
              <a:defRPr sz="2000"/>
            </a:lvl6pPr>
            <a:lvl7pPr marL="3031336" indent="-233181" defTabSz="932719">
              <a:spcBef>
                <a:spcPct val="20000"/>
              </a:spcBef>
              <a:buFont typeface="Arial" pitchFamily="34" charset="0"/>
              <a:buChar char="•"/>
              <a:defRPr sz="2000"/>
            </a:lvl7pPr>
            <a:lvl8pPr marL="3497695" indent="-233181" defTabSz="932719">
              <a:spcBef>
                <a:spcPct val="20000"/>
              </a:spcBef>
              <a:buFont typeface="Arial" pitchFamily="34" charset="0"/>
              <a:buChar char="•"/>
              <a:defRPr sz="2000"/>
            </a:lvl8pPr>
            <a:lvl9pPr marL="3964056" indent="-233181" defTabSz="932719">
              <a:spcBef>
                <a:spcPct val="20000"/>
              </a:spcBef>
              <a:buFont typeface="Arial" pitchFamily="34" charset="0"/>
              <a:buChar char="•"/>
              <a:defRPr sz="2000"/>
            </a:lvl9pPr>
          </a:lstStyle>
          <a:p>
            <a:pPr marL="0" marR="0" lvl="0" indent="0" algn="l" defTabSz="932719" rtl="0" eaLnBrk="1" fontAlgn="auto" latinLnBrk="0" hangingPunct="1">
              <a:lnSpc>
                <a:spcPct val="100000"/>
              </a:lnSpc>
              <a:spcBef>
                <a:spcPts val="24"/>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Dedicated Hardware Security Modules (HSMs)</a:t>
            </a:r>
            <a:br>
              <a:rPr kumimoji="0" lang="en-US" sz="1400" b="1"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br>
            <a: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Identify whether you need to utilize dedicated Hardware Security Modules (HSMs) to meet regulatory or security requirements</a:t>
            </a:r>
          </a:p>
          <a:p>
            <a:pPr marL="0" marR="0" lvl="0" indent="0" algn="l" defTabSz="932719" rtl="0" eaLnBrk="1" fontAlgn="auto" latinLnBrk="0" hangingPunct="1">
              <a:lnSpc>
                <a:spcPct val="100000"/>
              </a:lnSpc>
              <a:spcBef>
                <a:spcPts val="24"/>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hlinkClick r:id="rId3"/>
              </a:rPr>
              <a:t>https://docs.microsoft.com/en-us/azure/dedicated-hsm/</a:t>
            </a:r>
            <a: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 </a:t>
            </a:r>
          </a:p>
        </p:txBody>
      </p:sp>
      <p:grpSp>
        <p:nvGrpSpPr>
          <p:cNvPr id="20" name="Group 19">
            <a:extLst>
              <a:ext uri="{FF2B5EF4-FFF2-40B4-BE49-F238E27FC236}">
                <a16:creationId xmlns:a16="http://schemas.microsoft.com/office/drawing/2014/main" id="{B1E13538-2E41-4885-945B-641019300672}"/>
              </a:ext>
            </a:extLst>
          </p:cNvPr>
          <p:cNvGrpSpPr/>
          <p:nvPr/>
        </p:nvGrpSpPr>
        <p:grpSpPr>
          <a:xfrm>
            <a:off x="422415" y="4392505"/>
            <a:ext cx="602792" cy="602792"/>
            <a:chOff x="5808240" y="1508843"/>
            <a:chExt cx="602792" cy="602792"/>
          </a:xfrm>
        </p:grpSpPr>
        <p:sp>
          <p:nvSpPr>
            <p:cNvPr id="21" name="Oval 20">
              <a:extLst>
                <a:ext uri="{FF2B5EF4-FFF2-40B4-BE49-F238E27FC236}">
                  <a16:creationId xmlns:a16="http://schemas.microsoft.com/office/drawing/2014/main" id="{4BD08ED9-FA1D-4D05-A3D2-2386CB1D44C8}"/>
                </a:ext>
              </a:extLst>
            </p:cNvPr>
            <p:cNvSpPr/>
            <p:nvPr/>
          </p:nvSpPr>
          <p:spPr bwMode="auto">
            <a:xfrm>
              <a:off x="5808240" y="150884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12563C90-DB1E-4418-BF44-AE60088F4B7F}"/>
                </a:ext>
              </a:extLst>
            </p:cNvPr>
            <p:cNvGrpSpPr/>
            <p:nvPr/>
          </p:nvGrpSpPr>
          <p:grpSpPr>
            <a:xfrm>
              <a:off x="5920810" y="1621414"/>
              <a:ext cx="377651" cy="377651"/>
              <a:chOff x="3525723" y="2983289"/>
              <a:chExt cx="487297" cy="487297"/>
            </a:xfrm>
          </p:grpSpPr>
          <p:sp>
            <p:nvSpPr>
              <p:cNvPr id="23" name="Oval 22">
                <a:extLst>
                  <a:ext uri="{FF2B5EF4-FFF2-40B4-BE49-F238E27FC236}">
                    <a16:creationId xmlns:a16="http://schemas.microsoft.com/office/drawing/2014/main" id="{EDB39388-B278-46F7-9F45-AF351E8EE2C9}"/>
                  </a:ext>
                </a:extLst>
              </p:cNvPr>
              <p:cNvSpPr/>
              <p:nvPr/>
            </p:nvSpPr>
            <p:spPr bwMode="auto">
              <a:xfrm>
                <a:off x="3525723" y="2983289"/>
                <a:ext cx="487297" cy="487297"/>
              </a:xfrm>
              <a:prstGeom prst="ellips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4" name="Group 23">
                <a:extLst>
                  <a:ext uri="{FF2B5EF4-FFF2-40B4-BE49-F238E27FC236}">
                    <a16:creationId xmlns:a16="http://schemas.microsoft.com/office/drawing/2014/main" id="{86ADC58B-DD34-43C3-BFCE-5B1D416A8BE2}"/>
                  </a:ext>
                </a:extLst>
              </p:cNvPr>
              <p:cNvGrpSpPr/>
              <p:nvPr/>
            </p:nvGrpSpPr>
            <p:grpSpPr>
              <a:xfrm>
                <a:off x="3535105" y="3089766"/>
                <a:ext cx="468533" cy="322907"/>
                <a:chOff x="3490013" y="3245958"/>
                <a:chExt cx="468533" cy="322907"/>
              </a:xfrm>
            </p:grpSpPr>
            <p:pic>
              <p:nvPicPr>
                <p:cNvPr id="25" name="Graphic 24" descr="Line Arrow: Counterclockwise curve">
                  <a:extLst>
                    <a:ext uri="{FF2B5EF4-FFF2-40B4-BE49-F238E27FC236}">
                      <a16:creationId xmlns:a16="http://schemas.microsoft.com/office/drawing/2014/main" id="{FDF38C0E-C6F6-447E-8CA2-4F8B4BEF208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321398" flipH="1">
                  <a:off x="3637008" y="3247328"/>
                  <a:ext cx="321538" cy="321537"/>
                </a:xfrm>
                <a:prstGeom prst="rect">
                  <a:avLst/>
                </a:prstGeom>
              </p:spPr>
            </p:pic>
            <p:pic>
              <p:nvPicPr>
                <p:cNvPr id="26" name="Graphic 25" descr="Line Arrow: Counterclockwise curve">
                  <a:extLst>
                    <a:ext uri="{FF2B5EF4-FFF2-40B4-BE49-F238E27FC236}">
                      <a16:creationId xmlns:a16="http://schemas.microsoft.com/office/drawing/2014/main" id="{F7181D49-6588-4710-8496-85DFD1D196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278602">
                  <a:off x="3490013" y="3245958"/>
                  <a:ext cx="321538" cy="321537"/>
                </a:xfrm>
                <a:prstGeom prst="rect">
                  <a:avLst/>
                </a:prstGeom>
              </p:spPr>
            </p:pic>
          </p:grpSp>
        </p:grpSp>
      </p:grpSp>
      <p:sp>
        <p:nvSpPr>
          <p:cNvPr id="27" name="Text Placeholder 3">
            <a:extLst>
              <a:ext uri="{FF2B5EF4-FFF2-40B4-BE49-F238E27FC236}">
                <a16:creationId xmlns:a16="http://schemas.microsoft.com/office/drawing/2014/main" id="{7B714A57-C9A6-4A3D-A6BF-BE3D2F2401B5}"/>
              </a:ext>
            </a:extLst>
          </p:cNvPr>
          <p:cNvSpPr txBox="1">
            <a:spLocks/>
          </p:cNvSpPr>
          <p:nvPr/>
        </p:nvSpPr>
        <p:spPr>
          <a:xfrm>
            <a:off x="699155" y="5333926"/>
            <a:ext cx="10714073" cy="1015663"/>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365760" tIns="182880" rIns="274320" bIns="182880" rtlCol="0" anchor="ctr">
            <a:spAutoFit/>
          </a:bodyPr>
          <a:lstStyle>
            <a:defPPr>
              <a:defRPr lang="en-US"/>
            </a:defPPr>
            <a:lvl1pPr marR="0" lvl="0" indent="0" defTabSz="932719" fontAlgn="auto">
              <a:lnSpc>
                <a:spcPct val="100000"/>
              </a:lnSpc>
              <a:spcBef>
                <a:spcPct val="20000"/>
              </a:spcBef>
              <a:spcAft>
                <a:spcPts val="0"/>
              </a:spcAft>
              <a:buClrTx/>
              <a:buSzPct val="90000"/>
              <a:buFont typeface="Wingdings" panose="05000000000000000000" pitchFamily="2" charset="2"/>
              <a:buNone/>
              <a:tabLst/>
              <a:defRPr kumimoji="0" sz="1400" b="1" i="1" u="none" strike="noStrike" cap="none" spc="0" normalizeH="0" baseline="0">
                <a:ln>
                  <a:noFill/>
                </a:ln>
                <a:gradFill>
                  <a:gsLst>
                    <a:gs pos="0">
                      <a:schemeClr val="tx1"/>
                    </a:gs>
                    <a:gs pos="100000">
                      <a:schemeClr val="tx1"/>
                    </a:gs>
                  </a:gsLst>
                  <a:lin ang="5400000" scaled="1"/>
                </a:gradFill>
                <a:effectLst/>
                <a:uLnTx/>
                <a:uFillTx/>
              </a:defRPr>
            </a:lvl1pPr>
            <a:lvl2pPr marL="457189" marR="0" indent="-228594" defTabSz="932719"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09" marR="0" indent="-200020" defTabSz="932719"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42" marR="0" indent="-180970" defTabSz="932719"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13" marR="0" indent="-168270" defTabSz="932719"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4976" indent="-233181" defTabSz="932719">
              <a:spcBef>
                <a:spcPct val="20000"/>
              </a:spcBef>
              <a:buFont typeface="Arial" pitchFamily="34" charset="0"/>
              <a:buChar char="•"/>
              <a:defRPr sz="2000"/>
            </a:lvl6pPr>
            <a:lvl7pPr marL="3031336" indent="-233181" defTabSz="932719">
              <a:spcBef>
                <a:spcPct val="20000"/>
              </a:spcBef>
              <a:buFont typeface="Arial" pitchFamily="34" charset="0"/>
              <a:buChar char="•"/>
              <a:defRPr sz="2000"/>
            </a:lvl7pPr>
            <a:lvl8pPr marL="3497695" indent="-233181" defTabSz="932719">
              <a:spcBef>
                <a:spcPct val="20000"/>
              </a:spcBef>
              <a:buFont typeface="Arial" pitchFamily="34" charset="0"/>
              <a:buChar char="•"/>
              <a:defRPr sz="2000"/>
            </a:lvl8pPr>
            <a:lvl9pPr marL="3964056" indent="-233181" defTabSz="932719">
              <a:spcBef>
                <a:spcPct val="20000"/>
              </a:spcBef>
              <a:buFont typeface="Arial" pitchFamily="34" charset="0"/>
              <a:buChar char="•"/>
              <a:defRPr sz="2000"/>
            </a:lvl9pPr>
          </a:lstStyle>
          <a:p>
            <a:pPr marL="0" marR="0" lvl="0" indent="0" algn="l" defTabSz="932719" rtl="0" eaLnBrk="1" fontAlgn="auto" latinLnBrk="0" hangingPunct="1">
              <a:lnSpc>
                <a:spcPct val="100000"/>
              </a:lnSpc>
              <a:spcBef>
                <a:spcPts val="24"/>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Confidential Computing</a:t>
            </a:r>
            <a:br>
              <a:rPr kumimoji="0" lang="en-US" sz="1400" b="1"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br>
            <a: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Identify whether you need to utilize Confidential Computing to meet regulatory or security requirements</a:t>
            </a:r>
          </a:p>
          <a:p>
            <a:pPr marL="0" marR="0" lvl="0" indent="0" algn="l" defTabSz="932719" rtl="0" eaLnBrk="1" fontAlgn="auto" latinLnBrk="0" hangingPunct="1">
              <a:lnSpc>
                <a:spcPct val="100000"/>
              </a:lnSpc>
              <a:spcBef>
                <a:spcPts val="24"/>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hlinkClick r:id="rId6"/>
              </a:rPr>
              <a:t>https://azure.microsoft.com/en-us/blog/azure-confidential-computing/</a:t>
            </a:r>
            <a: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 </a:t>
            </a:r>
          </a:p>
        </p:txBody>
      </p:sp>
      <p:grpSp>
        <p:nvGrpSpPr>
          <p:cNvPr id="28" name="Group 27">
            <a:extLst>
              <a:ext uri="{FF2B5EF4-FFF2-40B4-BE49-F238E27FC236}">
                <a16:creationId xmlns:a16="http://schemas.microsoft.com/office/drawing/2014/main" id="{3DD5460D-5859-413B-B90C-1A783F275DEE}"/>
              </a:ext>
            </a:extLst>
          </p:cNvPr>
          <p:cNvGrpSpPr/>
          <p:nvPr/>
        </p:nvGrpSpPr>
        <p:grpSpPr>
          <a:xfrm>
            <a:off x="422415" y="5540361"/>
            <a:ext cx="602792" cy="602792"/>
            <a:chOff x="5808240" y="1508843"/>
            <a:chExt cx="602792" cy="602792"/>
          </a:xfrm>
        </p:grpSpPr>
        <p:sp>
          <p:nvSpPr>
            <p:cNvPr id="29" name="Oval 28">
              <a:extLst>
                <a:ext uri="{FF2B5EF4-FFF2-40B4-BE49-F238E27FC236}">
                  <a16:creationId xmlns:a16="http://schemas.microsoft.com/office/drawing/2014/main" id="{3A830FB1-6E6F-4CE2-ADF1-6DA8700C32C4}"/>
                </a:ext>
              </a:extLst>
            </p:cNvPr>
            <p:cNvSpPr/>
            <p:nvPr/>
          </p:nvSpPr>
          <p:spPr bwMode="auto">
            <a:xfrm>
              <a:off x="5808240" y="150884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 name="Group 29">
              <a:extLst>
                <a:ext uri="{FF2B5EF4-FFF2-40B4-BE49-F238E27FC236}">
                  <a16:creationId xmlns:a16="http://schemas.microsoft.com/office/drawing/2014/main" id="{AC23AA23-6368-4BEB-90D1-F0023A31C50B}"/>
                </a:ext>
              </a:extLst>
            </p:cNvPr>
            <p:cNvGrpSpPr/>
            <p:nvPr/>
          </p:nvGrpSpPr>
          <p:grpSpPr>
            <a:xfrm>
              <a:off x="5920810" y="1621414"/>
              <a:ext cx="377651" cy="377651"/>
              <a:chOff x="3525723" y="2983289"/>
              <a:chExt cx="487297" cy="487297"/>
            </a:xfrm>
          </p:grpSpPr>
          <p:sp>
            <p:nvSpPr>
              <p:cNvPr id="31" name="Oval 30">
                <a:extLst>
                  <a:ext uri="{FF2B5EF4-FFF2-40B4-BE49-F238E27FC236}">
                    <a16:creationId xmlns:a16="http://schemas.microsoft.com/office/drawing/2014/main" id="{CF0419A8-B6B1-4BD1-93A4-5D06252A7003}"/>
                  </a:ext>
                </a:extLst>
              </p:cNvPr>
              <p:cNvSpPr/>
              <p:nvPr/>
            </p:nvSpPr>
            <p:spPr bwMode="auto">
              <a:xfrm>
                <a:off x="3525723" y="2983289"/>
                <a:ext cx="487297" cy="487297"/>
              </a:xfrm>
              <a:prstGeom prst="ellips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2" name="Group 31">
                <a:extLst>
                  <a:ext uri="{FF2B5EF4-FFF2-40B4-BE49-F238E27FC236}">
                    <a16:creationId xmlns:a16="http://schemas.microsoft.com/office/drawing/2014/main" id="{15419270-DE37-4274-BA9A-1A1C9E8EF753}"/>
                  </a:ext>
                </a:extLst>
              </p:cNvPr>
              <p:cNvGrpSpPr/>
              <p:nvPr/>
            </p:nvGrpSpPr>
            <p:grpSpPr>
              <a:xfrm>
                <a:off x="3535105" y="3089766"/>
                <a:ext cx="468533" cy="322907"/>
                <a:chOff x="3490013" y="3245958"/>
                <a:chExt cx="468533" cy="322907"/>
              </a:xfrm>
            </p:grpSpPr>
            <p:pic>
              <p:nvPicPr>
                <p:cNvPr id="33" name="Graphic 32" descr="Line Arrow: Counterclockwise curve">
                  <a:extLst>
                    <a:ext uri="{FF2B5EF4-FFF2-40B4-BE49-F238E27FC236}">
                      <a16:creationId xmlns:a16="http://schemas.microsoft.com/office/drawing/2014/main" id="{FBA9813F-E7C2-4431-8F6A-BA10C0F7CB1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321398" flipH="1">
                  <a:off x="3637008" y="3247328"/>
                  <a:ext cx="321538" cy="321537"/>
                </a:xfrm>
                <a:prstGeom prst="rect">
                  <a:avLst/>
                </a:prstGeom>
              </p:spPr>
            </p:pic>
            <p:pic>
              <p:nvPicPr>
                <p:cNvPr id="34" name="Graphic 33" descr="Line Arrow: Counterclockwise curve">
                  <a:extLst>
                    <a:ext uri="{FF2B5EF4-FFF2-40B4-BE49-F238E27FC236}">
                      <a16:creationId xmlns:a16="http://schemas.microsoft.com/office/drawing/2014/main" id="{69AB93A8-FDF9-4797-8BF9-B396972085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278602">
                  <a:off x="3490013" y="3245958"/>
                  <a:ext cx="321538" cy="321537"/>
                </a:xfrm>
                <a:prstGeom prst="rect">
                  <a:avLst/>
                </a:prstGeom>
              </p:spPr>
            </p:pic>
          </p:grpSp>
        </p:grpSp>
      </p:grpSp>
      <p:sp>
        <p:nvSpPr>
          <p:cNvPr id="47" name="TextBox 46">
            <a:extLst>
              <a:ext uri="{FF2B5EF4-FFF2-40B4-BE49-F238E27FC236}">
                <a16:creationId xmlns:a16="http://schemas.microsoft.com/office/drawing/2014/main" id="{5159CB54-1089-4A08-87B3-E42825F73C6B}"/>
              </a:ext>
            </a:extLst>
          </p:cNvPr>
          <p:cNvSpPr txBox="1"/>
          <p:nvPr/>
        </p:nvSpPr>
        <p:spPr>
          <a:xfrm>
            <a:off x="588263" y="1039499"/>
            <a:ext cx="2261901" cy="246221"/>
          </a:xfrm>
          <a:prstGeom prst="rect">
            <a:avLst/>
          </a:prstGeom>
          <a:noFill/>
        </p:spPr>
        <p:txBody>
          <a:bodyPr wrap="none" lIns="0" tIns="0" rIns="0" bIns="0" rtlCol="0">
            <a:spAutoFit/>
          </a:bodyPr>
          <a:lstStyle/>
          <a:p>
            <a:r>
              <a:rPr lang="en-US" sz="1600" b="1" kern="0" cap="all" spc="118" dirty="0">
                <a:ln w="3175">
                  <a:noFill/>
                </a:ln>
                <a:gradFill>
                  <a:gsLst>
                    <a:gs pos="1250">
                      <a:srgbClr val="696969"/>
                    </a:gs>
                    <a:gs pos="100000">
                      <a:srgbClr val="696969"/>
                    </a:gs>
                  </a:gsLst>
                  <a:lin ang="5400000" scaled="0"/>
                </a:gradFill>
                <a:ea typeface="Segoe UI Black" pitchFamily="34"/>
                <a:cs typeface="Segoe UI" pitchFamily="34" charset="0"/>
              </a:rPr>
              <a:t>General Guidance</a:t>
            </a:r>
            <a:endParaRPr lang="en-US" sz="1600" b="1" kern="0" cap="all" spc="118" dirty="0">
              <a:ln w="3175">
                <a:noFill/>
              </a:ln>
              <a:gradFill>
                <a:gsLst>
                  <a:gs pos="1250">
                    <a:srgbClr val="696969"/>
                  </a:gs>
                  <a:gs pos="100000">
                    <a:srgbClr val="696969"/>
                  </a:gs>
                </a:gsLst>
                <a:lin ang="5400000" scaled="0"/>
              </a:gradFill>
              <a:latin typeface="Segoe UI"/>
              <a:ea typeface="Segoe UI Black" pitchFamily="34"/>
              <a:cs typeface="Segoe UI" pitchFamily="34" charset="0"/>
            </a:endParaRPr>
          </a:p>
        </p:txBody>
      </p:sp>
      <p:grpSp>
        <p:nvGrpSpPr>
          <p:cNvPr id="63" name="Group 62">
            <a:extLst>
              <a:ext uri="{FF2B5EF4-FFF2-40B4-BE49-F238E27FC236}">
                <a16:creationId xmlns:a16="http://schemas.microsoft.com/office/drawing/2014/main" id="{8081759D-74B6-4445-9B27-7CB5B1488870}"/>
              </a:ext>
            </a:extLst>
          </p:cNvPr>
          <p:cNvGrpSpPr/>
          <p:nvPr/>
        </p:nvGrpSpPr>
        <p:grpSpPr>
          <a:xfrm>
            <a:off x="8471741" y="359924"/>
            <a:ext cx="3269885" cy="748552"/>
            <a:chOff x="8487220" y="359924"/>
            <a:chExt cx="3269885" cy="748552"/>
          </a:xfrm>
        </p:grpSpPr>
        <p:sp>
          <p:nvSpPr>
            <p:cNvPr id="64" name="TextBox 63">
              <a:extLst>
                <a:ext uri="{FF2B5EF4-FFF2-40B4-BE49-F238E27FC236}">
                  <a16:creationId xmlns:a16="http://schemas.microsoft.com/office/drawing/2014/main" id="{75461963-0395-4897-B368-F712D0CDC454}"/>
                </a:ext>
              </a:extLst>
            </p:cNvPr>
            <p:cNvSpPr txBox="1"/>
            <p:nvPr/>
          </p:nvSpPr>
          <p:spPr>
            <a:xfrm>
              <a:off x="8896278" y="500914"/>
              <a:ext cx="1807524"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BEST PRACTICE</a:t>
              </a:r>
            </a:p>
          </p:txBody>
        </p:sp>
        <p:sp>
          <p:nvSpPr>
            <p:cNvPr id="65" name="Rectangle 64">
              <a:extLst>
                <a:ext uri="{FF2B5EF4-FFF2-40B4-BE49-F238E27FC236}">
                  <a16:creationId xmlns:a16="http://schemas.microsoft.com/office/drawing/2014/main" id="{0B855816-E22F-4921-B481-848CA6E0CF83}"/>
                </a:ext>
              </a:extLst>
            </p:cNvPr>
            <p:cNvSpPr/>
            <p:nvPr/>
          </p:nvSpPr>
          <p:spPr bwMode="auto">
            <a:xfrm>
              <a:off x="8487220" y="359924"/>
              <a:ext cx="3254406" cy="748552"/>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TextBox 65">
              <a:extLst>
                <a:ext uri="{FF2B5EF4-FFF2-40B4-BE49-F238E27FC236}">
                  <a16:creationId xmlns:a16="http://schemas.microsoft.com/office/drawing/2014/main" id="{B0D178EE-FB84-463B-9CBD-DE97451EF882}"/>
                </a:ext>
              </a:extLst>
            </p:cNvPr>
            <p:cNvSpPr txBox="1"/>
            <p:nvPr/>
          </p:nvSpPr>
          <p:spPr>
            <a:xfrm>
              <a:off x="10776084" y="500914"/>
              <a:ext cx="981021"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CHOICE</a:t>
              </a:r>
            </a:p>
          </p:txBody>
        </p:sp>
        <p:grpSp>
          <p:nvGrpSpPr>
            <p:cNvPr id="67" name="Group 66">
              <a:extLst>
                <a:ext uri="{FF2B5EF4-FFF2-40B4-BE49-F238E27FC236}">
                  <a16:creationId xmlns:a16="http://schemas.microsoft.com/office/drawing/2014/main" id="{4D26018C-7825-4D40-8F4A-0364B72AED24}"/>
                </a:ext>
              </a:extLst>
            </p:cNvPr>
            <p:cNvGrpSpPr/>
            <p:nvPr/>
          </p:nvGrpSpPr>
          <p:grpSpPr>
            <a:xfrm>
              <a:off x="8662463" y="571696"/>
              <a:ext cx="374887" cy="323178"/>
              <a:chOff x="1031412" y="1905042"/>
              <a:chExt cx="565643" cy="487623"/>
            </a:xfrm>
          </p:grpSpPr>
          <p:sp>
            <p:nvSpPr>
              <p:cNvPr id="73" name="Isosceles Triangle 72">
                <a:extLst>
                  <a:ext uri="{FF2B5EF4-FFF2-40B4-BE49-F238E27FC236}">
                    <a16:creationId xmlns:a16="http://schemas.microsoft.com/office/drawing/2014/main" id="{CA357B36-DC15-44AD-B35A-D09ECEB124B8}"/>
                  </a:ext>
                </a:extLst>
              </p:cNvPr>
              <p:cNvSpPr/>
              <p:nvPr/>
            </p:nvSpPr>
            <p:spPr bwMode="auto">
              <a:xfrm>
                <a:off x="1031412" y="1905042"/>
                <a:ext cx="565643" cy="487623"/>
              </a:xfrm>
              <a:prstGeom prst="triangl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74" name="Straight Arrow Connector 73">
                <a:extLst>
                  <a:ext uri="{FF2B5EF4-FFF2-40B4-BE49-F238E27FC236}">
                    <a16:creationId xmlns:a16="http://schemas.microsoft.com/office/drawing/2014/main" id="{11600A45-2F97-4D24-8021-2DC2B07511D1}"/>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27AACEDE-344E-4C6B-9CD2-D3B44BC0ADD6}"/>
                </a:ext>
              </a:extLst>
            </p:cNvPr>
            <p:cNvGrpSpPr/>
            <p:nvPr/>
          </p:nvGrpSpPr>
          <p:grpSpPr>
            <a:xfrm>
              <a:off x="10566738" y="582445"/>
              <a:ext cx="301680" cy="301680"/>
              <a:chOff x="3525723" y="2983289"/>
              <a:chExt cx="487297" cy="487297"/>
            </a:xfrm>
          </p:grpSpPr>
          <p:sp>
            <p:nvSpPr>
              <p:cNvPr id="69" name="Oval 68">
                <a:extLst>
                  <a:ext uri="{FF2B5EF4-FFF2-40B4-BE49-F238E27FC236}">
                    <a16:creationId xmlns:a16="http://schemas.microsoft.com/office/drawing/2014/main" id="{EA1AD0F6-2AF0-4381-9791-CD5F5EBF08A9}"/>
                  </a:ext>
                </a:extLst>
              </p:cNvPr>
              <p:cNvSpPr/>
              <p:nvPr/>
            </p:nvSpPr>
            <p:spPr bwMode="auto">
              <a:xfrm>
                <a:off x="3525723" y="2983289"/>
                <a:ext cx="487297" cy="487297"/>
              </a:xfrm>
              <a:prstGeom prst="ellips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70" name="Group 69">
                <a:extLst>
                  <a:ext uri="{FF2B5EF4-FFF2-40B4-BE49-F238E27FC236}">
                    <a16:creationId xmlns:a16="http://schemas.microsoft.com/office/drawing/2014/main" id="{AC72BDDD-DA8D-4E13-8E89-02C8EDB15D2D}"/>
                  </a:ext>
                </a:extLst>
              </p:cNvPr>
              <p:cNvGrpSpPr/>
              <p:nvPr/>
            </p:nvGrpSpPr>
            <p:grpSpPr>
              <a:xfrm>
                <a:off x="3535105" y="3089766"/>
                <a:ext cx="468533" cy="322907"/>
                <a:chOff x="3490013" y="3245958"/>
                <a:chExt cx="468533" cy="322907"/>
              </a:xfrm>
            </p:grpSpPr>
            <p:pic>
              <p:nvPicPr>
                <p:cNvPr id="71" name="Graphic 70" descr="Line Arrow: Counterclockwise curve">
                  <a:extLst>
                    <a:ext uri="{FF2B5EF4-FFF2-40B4-BE49-F238E27FC236}">
                      <a16:creationId xmlns:a16="http://schemas.microsoft.com/office/drawing/2014/main" id="{27FA1CE5-7F17-410D-9D42-D0D176B1FEC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321398" flipH="1">
                  <a:off x="3637008" y="3247328"/>
                  <a:ext cx="321538" cy="321537"/>
                </a:xfrm>
                <a:prstGeom prst="rect">
                  <a:avLst/>
                </a:prstGeom>
              </p:spPr>
            </p:pic>
            <p:pic>
              <p:nvPicPr>
                <p:cNvPr id="72" name="Graphic 71" descr="Line Arrow: Counterclockwise curve">
                  <a:extLst>
                    <a:ext uri="{FF2B5EF4-FFF2-40B4-BE49-F238E27FC236}">
                      <a16:creationId xmlns:a16="http://schemas.microsoft.com/office/drawing/2014/main" id="{B9266108-D2A8-45D6-AD4B-063025FC495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278602">
                  <a:off x="3490013" y="3245958"/>
                  <a:ext cx="321538" cy="321537"/>
                </a:xfrm>
                <a:prstGeom prst="rect">
                  <a:avLst/>
                </a:prstGeom>
              </p:spPr>
            </p:pic>
          </p:grpSp>
        </p:grpSp>
      </p:grpSp>
      <p:sp>
        <p:nvSpPr>
          <p:cNvPr id="35" name="TextBox 34">
            <a:extLst>
              <a:ext uri="{FF2B5EF4-FFF2-40B4-BE49-F238E27FC236}">
                <a16:creationId xmlns:a16="http://schemas.microsoft.com/office/drawing/2014/main" id="{AA77C7F3-FE17-482E-932F-BD6BF943D6B6}"/>
              </a:ext>
            </a:extLst>
          </p:cNvPr>
          <p:cNvSpPr txBox="1"/>
          <p:nvPr/>
        </p:nvSpPr>
        <p:spPr>
          <a:xfrm>
            <a:off x="267542" y="3562301"/>
            <a:ext cx="11389472" cy="492443"/>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A small number of regulatory bodies explicitly require specialized security measures. </a:t>
            </a:r>
            <a:br>
              <a:rPr lang="en-US" sz="1600" dirty="0">
                <a:gradFill>
                  <a:gsLst>
                    <a:gs pos="2917">
                      <a:schemeClr val="tx1"/>
                    </a:gs>
                    <a:gs pos="30000">
                      <a:schemeClr val="tx1"/>
                    </a:gs>
                  </a:gsLst>
                  <a:lin ang="5400000" scaled="0"/>
                </a:gradFill>
              </a:rPr>
            </a:br>
            <a:r>
              <a:rPr lang="en-US" sz="1600" i="1" dirty="0">
                <a:gradFill>
                  <a:gsLst>
                    <a:gs pos="2917">
                      <a:schemeClr val="tx1"/>
                    </a:gs>
                    <a:gs pos="30000">
                      <a:schemeClr val="tx1"/>
                    </a:gs>
                  </a:gsLst>
                  <a:lin ang="5400000" scaled="0"/>
                </a:gradFill>
              </a:rPr>
              <a:t>While broadly available, these capabilities often increase overhead and cost. </a:t>
            </a:r>
          </a:p>
        </p:txBody>
      </p:sp>
      <p:sp>
        <p:nvSpPr>
          <p:cNvPr id="37" name="Text Placeholder 3">
            <a:extLst>
              <a:ext uri="{FF2B5EF4-FFF2-40B4-BE49-F238E27FC236}">
                <a16:creationId xmlns:a16="http://schemas.microsoft.com/office/drawing/2014/main" id="{AB975334-C1A5-4E15-B95F-573F92965962}"/>
              </a:ext>
            </a:extLst>
          </p:cNvPr>
          <p:cNvSpPr txBox="1">
            <a:spLocks/>
          </p:cNvSpPr>
          <p:nvPr/>
        </p:nvSpPr>
        <p:spPr>
          <a:xfrm>
            <a:off x="671448" y="1880943"/>
            <a:ext cx="10714073" cy="1231106"/>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365760" tIns="182880" rIns="274320" bIns="182880" rtlCol="0" anchor="ctr">
            <a:spAutoFit/>
          </a:bodyPr>
          <a:lstStyle>
            <a:defPPr>
              <a:defRPr lang="en-US"/>
            </a:defPPr>
            <a:lvl1pPr marR="0" lvl="0" indent="0" defTabSz="932719" fontAlgn="auto">
              <a:lnSpc>
                <a:spcPct val="100000"/>
              </a:lnSpc>
              <a:spcBef>
                <a:spcPct val="20000"/>
              </a:spcBef>
              <a:spcAft>
                <a:spcPts val="0"/>
              </a:spcAft>
              <a:buClrTx/>
              <a:buSzPct val="90000"/>
              <a:buFont typeface="Wingdings" panose="05000000000000000000" pitchFamily="2" charset="2"/>
              <a:buNone/>
              <a:tabLst/>
              <a:defRPr kumimoji="0" sz="1400" b="1" i="1" u="none" strike="noStrike" cap="none" spc="0" normalizeH="0" baseline="0">
                <a:ln>
                  <a:noFill/>
                </a:ln>
                <a:gradFill>
                  <a:gsLst>
                    <a:gs pos="0">
                      <a:schemeClr val="tx1"/>
                    </a:gs>
                    <a:gs pos="100000">
                      <a:schemeClr val="tx1"/>
                    </a:gs>
                  </a:gsLst>
                  <a:lin ang="5400000" scaled="1"/>
                </a:gradFill>
                <a:effectLst/>
                <a:uLnTx/>
                <a:uFillTx/>
              </a:defRPr>
            </a:lvl1pPr>
            <a:lvl2pPr marL="457189" marR="0" indent="-228594" defTabSz="932719"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09" marR="0" indent="-200020" defTabSz="932719"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42" marR="0" indent="-180970" defTabSz="932719"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13" marR="0" indent="-168270" defTabSz="932719"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4976" indent="-233181" defTabSz="932719">
              <a:spcBef>
                <a:spcPct val="20000"/>
              </a:spcBef>
              <a:buFont typeface="Arial" pitchFamily="34" charset="0"/>
              <a:buChar char="•"/>
              <a:defRPr sz="2000"/>
            </a:lvl6pPr>
            <a:lvl7pPr marL="3031336" indent="-233181" defTabSz="932719">
              <a:spcBef>
                <a:spcPct val="20000"/>
              </a:spcBef>
              <a:buFont typeface="Arial" pitchFamily="34" charset="0"/>
              <a:buChar char="•"/>
              <a:defRPr sz="2000"/>
            </a:lvl7pPr>
            <a:lvl8pPr marL="3497695" indent="-233181" defTabSz="932719">
              <a:spcBef>
                <a:spcPct val="20000"/>
              </a:spcBef>
              <a:buFont typeface="Arial" pitchFamily="34" charset="0"/>
              <a:buChar char="•"/>
              <a:defRPr sz="2000"/>
            </a:lvl8pPr>
            <a:lvl9pPr marL="3964056" indent="-233181" defTabSz="932719">
              <a:spcBef>
                <a:spcPct val="20000"/>
              </a:spcBef>
              <a:buFont typeface="Arial" pitchFamily="34" charset="0"/>
              <a:buChar char="•"/>
              <a:defRPr sz="2000"/>
            </a:lvl9pPr>
          </a:lstStyle>
          <a:p>
            <a:pPr lvl="0">
              <a:spcBef>
                <a:spcPts val="24"/>
              </a:spcBef>
              <a:defRPr/>
            </a:pPr>
            <a:r>
              <a:rPr kumimoji="0" lang="en-US" sz="14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Azure Customer Lockbox</a:t>
            </a:r>
            <a:br>
              <a:rPr kumimoji="0" lang="en-US" sz="1400" b="1"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br>
            <a:r>
              <a:rPr lang="en-US" b="0" i="0" dirty="0">
                <a:gradFill>
                  <a:gsLst>
                    <a:gs pos="0">
                      <a:srgbClr val="1A1A1A"/>
                    </a:gs>
                    <a:gs pos="100000">
                      <a:srgbClr val="1A1A1A"/>
                    </a:gs>
                  </a:gsLst>
                  <a:lin ang="5400000" scaled="1"/>
                </a:gradFill>
              </a:rPr>
              <a:t>Determine whether your personnel are required to review and approve or reject access requests from Microsoft support engineers where your data must be accessed to resolve a support issue. </a:t>
            </a:r>
          </a:p>
          <a:p>
            <a:pPr lvl="0">
              <a:spcBef>
                <a:spcPts val="24"/>
              </a:spcBef>
              <a:defRPr/>
            </a:pPr>
            <a:r>
              <a:rPr lang="en-US" b="0" i="0" dirty="0">
                <a:gradFill>
                  <a:gsLst>
                    <a:gs pos="0">
                      <a:srgbClr val="1A1A1A"/>
                    </a:gs>
                    <a:gs pos="100000">
                      <a:srgbClr val="1A1A1A"/>
                    </a:gs>
                  </a:gsLst>
                  <a:lin ang="5400000" scaled="1"/>
                </a:gradFill>
                <a:hlinkClick r:id="rId7"/>
              </a:rPr>
              <a:t>https://docs.microsoft.com/en-us/azure/security/fundamentals/customer-lockbox-overview</a:t>
            </a:r>
            <a:r>
              <a:rPr lang="en-US" b="0" i="0" dirty="0">
                <a:gradFill>
                  <a:gsLst>
                    <a:gs pos="0">
                      <a:srgbClr val="1A1A1A"/>
                    </a:gs>
                    <a:gs pos="100000">
                      <a:srgbClr val="1A1A1A"/>
                    </a:gs>
                  </a:gsLst>
                  <a:lin ang="5400000" scaled="1"/>
                </a:gradFill>
              </a:rPr>
              <a:t>  </a:t>
            </a:r>
            <a:endPar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endParaRPr>
          </a:p>
        </p:txBody>
      </p:sp>
      <p:grpSp>
        <p:nvGrpSpPr>
          <p:cNvPr id="38" name="Group 37">
            <a:extLst>
              <a:ext uri="{FF2B5EF4-FFF2-40B4-BE49-F238E27FC236}">
                <a16:creationId xmlns:a16="http://schemas.microsoft.com/office/drawing/2014/main" id="{4BD2C782-072A-4808-8AF4-198B7642B239}"/>
              </a:ext>
            </a:extLst>
          </p:cNvPr>
          <p:cNvGrpSpPr/>
          <p:nvPr/>
        </p:nvGrpSpPr>
        <p:grpSpPr>
          <a:xfrm>
            <a:off x="394708" y="2195099"/>
            <a:ext cx="602792" cy="602792"/>
            <a:chOff x="5808240" y="1508843"/>
            <a:chExt cx="602792" cy="602792"/>
          </a:xfrm>
        </p:grpSpPr>
        <p:sp>
          <p:nvSpPr>
            <p:cNvPr id="39" name="Oval 38">
              <a:extLst>
                <a:ext uri="{FF2B5EF4-FFF2-40B4-BE49-F238E27FC236}">
                  <a16:creationId xmlns:a16="http://schemas.microsoft.com/office/drawing/2014/main" id="{0F3FFF8C-DD86-4B60-9181-46065E9ABE3F}"/>
                </a:ext>
              </a:extLst>
            </p:cNvPr>
            <p:cNvSpPr/>
            <p:nvPr/>
          </p:nvSpPr>
          <p:spPr bwMode="auto">
            <a:xfrm>
              <a:off x="5808240" y="150884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0" name="Group 39">
              <a:extLst>
                <a:ext uri="{FF2B5EF4-FFF2-40B4-BE49-F238E27FC236}">
                  <a16:creationId xmlns:a16="http://schemas.microsoft.com/office/drawing/2014/main" id="{8E689B75-0335-46DF-A939-1694F26DE018}"/>
                </a:ext>
              </a:extLst>
            </p:cNvPr>
            <p:cNvGrpSpPr/>
            <p:nvPr/>
          </p:nvGrpSpPr>
          <p:grpSpPr>
            <a:xfrm>
              <a:off x="5920810" y="1621414"/>
              <a:ext cx="377651" cy="377651"/>
              <a:chOff x="3525723" y="2983289"/>
              <a:chExt cx="487297" cy="487297"/>
            </a:xfrm>
          </p:grpSpPr>
          <p:sp>
            <p:nvSpPr>
              <p:cNvPr id="41" name="Oval 40">
                <a:extLst>
                  <a:ext uri="{FF2B5EF4-FFF2-40B4-BE49-F238E27FC236}">
                    <a16:creationId xmlns:a16="http://schemas.microsoft.com/office/drawing/2014/main" id="{2A747E03-6D13-4F45-AFFD-4937E7067100}"/>
                  </a:ext>
                </a:extLst>
              </p:cNvPr>
              <p:cNvSpPr/>
              <p:nvPr/>
            </p:nvSpPr>
            <p:spPr bwMode="auto">
              <a:xfrm>
                <a:off x="3525723" y="2983289"/>
                <a:ext cx="487297" cy="487297"/>
              </a:xfrm>
              <a:prstGeom prst="ellips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2" name="Group 41">
                <a:extLst>
                  <a:ext uri="{FF2B5EF4-FFF2-40B4-BE49-F238E27FC236}">
                    <a16:creationId xmlns:a16="http://schemas.microsoft.com/office/drawing/2014/main" id="{2F089CBE-1A35-4768-905E-5D701E0EEC31}"/>
                  </a:ext>
                </a:extLst>
              </p:cNvPr>
              <p:cNvGrpSpPr/>
              <p:nvPr/>
            </p:nvGrpSpPr>
            <p:grpSpPr>
              <a:xfrm>
                <a:off x="3535105" y="3089766"/>
                <a:ext cx="468533" cy="322907"/>
                <a:chOff x="3490013" y="3245958"/>
                <a:chExt cx="468533" cy="322907"/>
              </a:xfrm>
            </p:grpSpPr>
            <p:pic>
              <p:nvPicPr>
                <p:cNvPr id="43" name="Graphic 42" descr="Line Arrow: Counterclockwise curve">
                  <a:extLst>
                    <a:ext uri="{FF2B5EF4-FFF2-40B4-BE49-F238E27FC236}">
                      <a16:creationId xmlns:a16="http://schemas.microsoft.com/office/drawing/2014/main" id="{2EEBDA0D-5CE4-49EA-BC0D-832703C2BD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321398" flipH="1">
                  <a:off x="3637008" y="3247328"/>
                  <a:ext cx="321538" cy="321537"/>
                </a:xfrm>
                <a:prstGeom prst="rect">
                  <a:avLst/>
                </a:prstGeom>
              </p:spPr>
            </p:pic>
            <p:pic>
              <p:nvPicPr>
                <p:cNvPr id="44" name="Graphic 43" descr="Line Arrow: Counterclockwise curve">
                  <a:extLst>
                    <a:ext uri="{FF2B5EF4-FFF2-40B4-BE49-F238E27FC236}">
                      <a16:creationId xmlns:a16="http://schemas.microsoft.com/office/drawing/2014/main" id="{FB8615F3-C3B8-4153-82AC-E7ED43E8BE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278602">
                  <a:off x="3490013" y="3245958"/>
                  <a:ext cx="321538" cy="321537"/>
                </a:xfrm>
                <a:prstGeom prst="rect">
                  <a:avLst/>
                </a:prstGeom>
              </p:spPr>
            </p:pic>
          </p:grpSp>
        </p:grpSp>
      </p:grpSp>
      <p:sp>
        <p:nvSpPr>
          <p:cNvPr id="3" name="Rectangle 2">
            <a:extLst>
              <a:ext uri="{FF2B5EF4-FFF2-40B4-BE49-F238E27FC236}">
                <a16:creationId xmlns:a16="http://schemas.microsoft.com/office/drawing/2014/main" id="{B060FE73-4850-4031-9F3D-148AB36FB50D}"/>
              </a:ext>
            </a:extLst>
          </p:cNvPr>
          <p:cNvSpPr/>
          <p:nvPr/>
        </p:nvSpPr>
        <p:spPr bwMode="auto">
          <a:xfrm>
            <a:off x="267542" y="3448878"/>
            <a:ext cx="11389473" cy="3103919"/>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791328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3">
            <a:extLst>
              <a:ext uri="{FF2B5EF4-FFF2-40B4-BE49-F238E27FC236}">
                <a16:creationId xmlns:a16="http://schemas.microsoft.com/office/drawing/2014/main" id="{01ABEC65-96C5-4801-B34F-DCB5264F1766}"/>
              </a:ext>
            </a:extLst>
          </p:cNvPr>
          <p:cNvSpPr txBox="1">
            <a:spLocks/>
          </p:cNvSpPr>
          <p:nvPr/>
        </p:nvSpPr>
        <p:spPr>
          <a:xfrm>
            <a:off x="840543" y="2424524"/>
            <a:ext cx="10714073" cy="1920526"/>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365760" tIns="182880" rIns="274320" bIns="182880" rtlCol="0" anchor="ctr">
            <a:sp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buNone/>
            </a:pPr>
            <a:r>
              <a:rPr kumimoji="0" lang="en-US" sz="1800" b="1" u="none" strike="noStrike" kern="1200" cap="none" spc="0" normalizeH="0" baseline="0" noProof="0" dirty="0">
                <a:ln>
                  <a:noFill/>
                </a:ln>
                <a:gradFill>
                  <a:gsLst>
                    <a:gs pos="0">
                      <a:schemeClr val="tx1"/>
                    </a:gs>
                    <a:gs pos="100000">
                      <a:schemeClr val="tx1"/>
                    </a:gs>
                  </a:gsLst>
                  <a:lin ang="5400000" scaled="1"/>
                </a:gradFill>
                <a:effectLst/>
                <a:uLnTx/>
                <a:uFillTx/>
                <a:ea typeface="+mn-ea"/>
                <a:cs typeface="+mn-cs"/>
              </a:rPr>
              <a:t>Monitor Azure AD Risk Reports</a:t>
            </a:r>
            <a:br>
              <a:rPr kumimoji="0" lang="en-US" sz="1800" b="0" i="1" u="none" strike="noStrike" kern="1200" cap="none" spc="0" normalizeH="0" baseline="0" noProof="0" dirty="0">
                <a:ln>
                  <a:noFill/>
                </a:ln>
                <a:gradFill>
                  <a:gsLst>
                    <a:gs pos="0">
                      <a:schemeClr val="tx1"/>
                    </a:gs>
                    <a:gs pos="100000">
                      <a:schemeClr val="tx1"/>
                    </a:gs>
                  </a:gsLst>
                  <a:lin ang="5400000" scaled="1"/>
                </a:gradFill>
                <a:effectLst/>
                <a:uLnTx/>
                <a:uFillTx/>
                <a:ea typeface="+mn-ea"/>
                <a:cs typeface="+mn-cs"/>
              </a:rPr>
            </a:br>
            <a:r>
              <a:rPr lang="en-US" sz="1800" dirty="0">
                <a:gradFill>
                  <a:gsLst>
                    <a:gs pos="0">
                      <a:schemeClr val="tx1"/>
                    </a:gs>
                    <a:gs pos="100000">
                      <a:schemeClr val="tx1"/>
                    </a:gs>
                  </a:gsLst>
                  <a:lin ang="5400000" scaled="1"/>
                </a:gradFill>
              </a:rPr>
              <a:t>Monitor your Azure AD Risk Reports for</a:t>
            </a:r>
          </a:p>
          <a:p>
            <a:pPr lvl="1"/>
            <a:r>
              <a:rPr lang="en-US" sz="1800" dirty="0">
                <a:gradFill>
                  <a:gsLst>
                    <a:gs pos="0">
                      <a:schemeClr val="tx1"/>
                    </a:gs>
                    <a:gs pos="100000">
                      <a:schemeClr val="tx1"/>
                    </a:gs>
                  </a:gsLst>
                  <a:lin ang="5400000" scaled="1"/>
                </a:gradFill>
              </a:rPr>
              <a:t>Risky sign-in</a:t>
            </a:r>
          </a:p>
          <a:p>
            <a:pPr lvl="1"/>
            <a:r>
              <a:rPr lang="en-US" sz="1800" dirty="0">
                <a:gradFill>
                  <a:gsLst>
                    <a:gs pos="0">
                      <a:schemeClr val="tx1"/>
                    </a:gs>
                    <a:gs pos="100000">
                      <a:schemeClr val="tx1"/>
                    </a:gs>
                  </a:gsLst>
                  <a:lin ang="5400000" scaled="1"/>
                </a:gradFill>
              </a:rPr>
              <a:t>Risky users</a:t>
            </a:r>
          </a:p>
          <a:p>
            <a:pPr marL="0" lvl="1" indent="0">
              <a:buNone/>
            </a:pPr>
            <a:r>
              <a:rPr lang="en-US" sz="1800" dirty="0">
                <a:gradFill>
                  <a:gsLst>
                    <a:gs pos="0">
                      <a:schemeClr val="tx1"/>
                    </a:gs>
                    <a:gs pos="100000">
                      <a:schemeClr val="tx1"/>
                    </a:gs>
                  </a:gsLst>
                  <a:lin ang="5400000" scaled="1"/>
                </a:gradFill>
                <a:hlinkClick r:id="rId2"/>
              </a:rPr>
              <a:t>https://docs.microsoft.com/en-us/azure/active-directory/reports-monitoring/concept-risk-events</a:t>
            </a:r>
            <a:r>
              <a:rPr lang="en-US" sz="1800" dirty="0">
                <a:gradFill>
                  <a:gsLst>
                    <a:gs pos="0">
                      <a:schemeClr val="tx1"/>
                    </a:gs>
                    <a:gs pos="100000">
                      <a:schemeClr val="tx1"/>
                    </a:gs>
                  </a:gsLst>
                  <a:lin ang="5400000" scaled="1"/>
                </a:gradFill>
              </a:rPr>
              <a:t> </a:t>
            </a:r>
            <a:endParaRPr lang="en-US" sz="1800" dirty="0">
              <a:gradFill>
                <a:gsLst>
                  <a:gs pos="0">
                    <a:schemeClr val="tx1"/>
                  </a:gs>
                  <a:gs pos="100000">
                    <a:schemeClr val="tx1"/>
                  </a:gs>
                </a:gsLst>
                <a:lin ang="5400000" scaled="1"/>
              </a:gradFill>
              <a:highlight>
                <a:srgbClr val="FFFF00"/>
              </a:highlight>
            </a:endParaRPr>
          </a:p>
        </p:txBody>
      </p:sp>
      <p:grpSp>
        <p:nvGrpSpPr>
          <p:cNvPr id="57" name="Group 56">
            <a:extLst>
              <a:ext uri="{FF2B5EF4-FFF2-40B4-BE49-F238E27FC236}">
                <a16:creationId xmlns:a16="http://schemas.microsoft.com/office/drawing/2014/main" id="{B4AFBDD0-3893-4750-9C4F-BBD1178F4ED6}"/>
              </a:ext>
            </a:extLst>
          </p:cNvPr>
          <p:cNvGrpSpPr/>
          <p:nvPr/>
        </p:nvGrpSpPr>
        <p:grpSpPr>
          <a:xfrm>
            <a:off x="539147" y="3083391"/>
            <a:ext cx="602792" cy="602792"/>
            <a:chOff x="2135900" y="1524193"/>
            <a:chExt cx="602792" cy="602792"/>
          </a:xfrm>
        </p:grpSpPr>
        <p:sp>
          <p:nvSpPr>
            <p:cNvPr id="58" name="Oval 57">
              <a:extLst>
                <a:ext uri="{FF2B5EF4-FFF2-40B4-BE49-F238E27FC236}">
                  <a16:creationId xmlns:a16="http://schemas.microsoft.com/office/drawing/2014/main" id="{9C02AAC1-EBB0-4A0F-8964-C73141EDBE98}"/>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9" name="Group 58">
              <a:extLst>
                <a:ext uri="{FF2B5EF4-FFF2-40B4-BE49-F238E27FC236}">
                  <a16:creationId xmlns:a16="http://schemas.microsoft.com/office/drawing/2014/main" id="{5CED26D7-5AE1-4452-993C-BB4C8A7FC7FC}"/>
                </a:ext>
              </a:extLst>
            </p:cNvPr>
            <p:cNvGrpSpPr/>
            <p:nvPr/>
          </p:nvGrpSpPr>
          <p:grpSpPr>
            <a:xfrm>
              <a:off x="2214565" y="1584488"/>
              <a:ext cx="445462" cy="384019"/>
              <a:chOff x="1031412" y="1905042"/>
              <a:chExt cx="565643" cy="487623"/>
            </a:xfrm>
          </p:grpSpPr>
          <p:sp>
            <p:nvSpPr>
              <p:cNvPr id="60" name="Isosceles Triangle 59">
                <a:extLst>
                  <a:ext uri="{FF2B5EF4-FFF2-40B4-BE49-F238E27FC236}">
                    <a16:creationId xmlns:a16="http://schemas.microsoft.com/office/drawing/2014/main" id="{10008591-B9F6-44DD-881A-311FB0F250D9}"/>
                  </a:ext>
                </a:extLst>
              </p:cNvPr>
              <p:cNvSpPr/>
              <p:nvPr/>
            </p:nvSpPr>
            <p:spPr bwMode="auto">
              <a:xfrm>
                <a:off x="1031412" y="1905042"/>
                <a:ext cx="565643" cy="487623"/>
              </a:xfrm>
              <a:prstGeom prst="triangl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1" name="Straight Arrow Connector 60">
                <a:extLst>
                  <a:ext uri="{FF2B5EF4-FFF2-40B4-BE49-F238E27FC236}">
                    <a16:creationId xmlns:a16="http://schemas.microsoft.com/office/drawing/2014/main" id="{5172F3A3-12A0-4AE8-B628-06925FDEEBB1}"/>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721E8B05-7F0E-4180-815C-C2A88122A576}"/>
              </a:ext>
            </a:extLst>
          </p:cNvPr>
          <p:cNvSpPr>
            <a:spLocks noGrp="1"/>
          </p:cNvSpPr>
          <p:nvPr>
            <p:ph type="title"/>
          </p:nvPr>
        </p:nvSpPr>
        <p:spPr>
          <a:xfrm>
            <a:off x="588263" y="457201"/>
            <a:ext cx="11018520" cy="800219"/>
          </a:xfrm>
        </p:spPr>
        <p:txBody>
          <a:bodyPr/>
          <a:lstStyle/>
          <a:p>
            <a:r>
              <a:rPr lang="en-US" dirty="0">
                <a:gradFill>
                  <a:gsLst>
                    <a:gs pos="1250">
                      <a:srgbClr val="1A1A1A"/>
                    </a:gs>
                    <a:gs pos="100000">
                      <a:srgbClr val="1A1A1A"/>
                    </a:gs>
                  </a:gsLst>
                  <a:lin ang="5400000" scaled="0"/>
                </a:gradFill>
              </a:rPr>
              <a:t>GRC</a:t>
            </a:r>
            <a:br>
              <a:rPr lang="en-US" dirty="0"/>
            </a:br>
            <a:r>
              <a:rPr lang="en-US" sz="1600" kern="0" cap="all" spc="118" dirty="0">
                <a:gradFill>
                  <a:gsLst>
                    <a:gs pos="1250">
                      <a:srgbClr val="696969"/>
                    </a:gs>
                    <a:gs pos="100000">
                      <a:srgbClr val="696969"/>
                    </a:gs>
                  </a:gsLst>
                  <a:lin ang="5400000" scaled="0"/>
                </a:gradFill>
                <a:latin typeface="Segoe UI"/>
                <a:ea typeface="Segoe UI Black" pitchFamily="34"/>
              </a:rPr>
              <a:t>General Guidance</a:t>
            </a:r>
          </a:p>
        </p:txBody>
      </p:sp>
      <p:grpSp>
        <p:nvGrpSpPr>
          <p:cNvPr id="37" name="Group 36">
            <a:extLst>
              <a:ext uri="{FF2B5EF4-FFF2-40B4-BE49-F238E27FC236}">
                <a16:creationId xmlns:a16="http://schemas.microsoft.com/office/drawing/2014/main" id="{4CFE5C1C-600D-413D-BEE7-31DB4331B033}"/>
              </a:ext>
            </a:extLst>
          </p:cNvPr>
          <p:cNvGrpSpPr/>
          <p:nvPr/>
        </p:nvGrpSpPr>
        <p:grpSpPr>
          <a:xfrm>
            <a:off x="8487220" y="359924"/>
            <a:ext cx="3269885" cy="748552"/>
            <a:chOff x="8487220" y="359924"/>
            <a:chExt cx="3269885" cy="748552"/>
          </a:xfrm>
        </p:grpSpPr>
        <p:sp>
          <p:nvSpPr>
            <p:cNvPr id="38" name="TextBox 37">
              <a:extLst>
                <a:ext uri="{FF2B5EF4-FFF2-40B4-BE49-F238E27FC236}">
                  <a16:creationId xmlns:a16="http://schemas.microsoft.com/office/drawing/2014/main" id="{836DE0AA-5600-4ED5-BE2E-2E69AA96C760}"/>
                </a:ext>
              </a:extLst>
            </p:cNvPr>
            <p:cNvSpPr txBox="1"/>
            <p:nvPr/>
          </p:nvSpPr>
          <p:spPr>
            <a:xfrm>
              <a:off x="8896278" y="500914"/>
              <a:ext cx="1807524"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BEST PRACTICE</a:t>
              </a:r>
            </a:p>
          </p:txBody>
        </p:sp>
        <p:sp>
          <p:nvSpPr>
            <p:cNvPr id="39" name="Rectangle 38">
              <a:extLst>
                <a:ext uri="{FF2B5EF4-FFF2-40B4-BE49-F238E27FC236}">
                  <a16:creationId xmlns:a16="http://schemas.microsoft.com/office/drawing/2014/main" id="{4E19C5EE-FEF7-4C3D-8858-D12842E122C3}"/>
                </a:ext>
              </a:extLst>
            </p:cNvPr>
            <p:cNvSpPr/>
            <p:nvPr/>
          </p:nvSpPr>
          <p:spPr bwMode="auto">
            <a:xfrm>
              <a:off x="8487220" y="359924"/>
              <a:ext cx="3254406" cy="748552"/>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4C49F8CF-4B97-48AD-A346-BDBAB18E3E12}"/>
                </a:ext>
              </a:extLst>
            </p:cNvPr>
            <p:cNvSpPr txBox="1"/>
            <p:nvPr/>
          </p:nvSpPr>
          <p:spPr>
            <a:xfrm>
              <a:off x="10776084" y="500914"/>
              <a:ext cx="981021"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CHOICE</a:t>
              </a:r>
            </a:p>
          </p:txBody>
        </p:sp>
        <p:grpSp>
          <p:nvGrpSpPr>
            <p:cNvPr id="41" name="Group 40">
              <a:extLst>
                <a:ext uri="{FF2B5EF4-FFF2-40B4-BE49-F238E27FC236}">
                  <a16:creationId xmlns:a16="http://schemas.microsoft.com/office/drawing/2014/main" id="{6811F8B5-EAFF-4C32-9640-1580F3603240}"/>
                </a:ext>
              </a:extLst>
            </p:cNvPr>
            <p:cNvGrpSpPr/>
            <p:nvPr/>
          </p:nvGrpSpPr>
          <p:grpSpPr>
            <a:xfrm>
              <a:off x="8662463" y="571696"/>
              <a:ext cx="374887" cy="323178"/>
              <a:chOff x="1031412" y="1905042"/>
              <a:chExt cx="565643" cy="487623"/>
            </a:xfrm>
          </p:grpSpPr>
          <p:sp>
            <p:nvSpPr>
              <p:cNvPr id="50" name="Isosceles Triangle 49">
                <a:extLst>
                  <a:ext uri="{FF2B5EF4-FFF2-40B4-BE49-F238E27FC236}">
                    <a16:creationId xmlns:a16="http://schemas.microsoft.com/office/drawing/2014/main" id="{81BBA6C5-4BD1-42EB-955F-A088DA6A818F}"/>
                  </a:ext>
                </a:extLst>
              </p:cNvPr>
              <p:cNvSpPr/>
              <p:nvPr/>
            </p:nvSpPr>
            <p:spPr bwMode="auto">
              <a:xfrm>
                <a:off x="1031412" y="1905042"/>
                <a:ext cx="565643" cy="487623"/>
              </a:xfrm>
              <a:prstGeom prst="triangl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51" name="Straight Arrow Connector 50">
                <a:extLst>
                  <a:ext uri="{FF2B5EF4-FFF2-40B4-BE49-F238E27FC236}">
                    <a16:creationId xmlns:a16="http://schemas.microsoft.com/office/drawing/2014/main" id="{9268EFE5-4DD7-43D5-9851-DC70ADAB2072}"/>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1C8E1A56-AA13-4146-A888-564263AE7CF5}"/>
                </a:ext>
              </a:extLst>
            </p:cNvPr>
            <p:cNvGrpSpPr/>
            <p:nvPr/>
          </p:nvGrpSpPr>
          <p:grpSpPr>
            <a:xfrm>
              <a:off x="10566738" y="582445"/>
              <a:ext cx="301680" cy="301680"/>
              <a:chOff x="3525723" y="2983289"/>
              <a:chExt cx="487297" cy="487297"/>
            </a:xfrm>
          </p:grpSpPr>
          <p:sp>
            <p:nvSpPr>
              <p:cNvPr id="43" name="Oval 42">
                <a:extLst>
                  <a:ext uri="{FF2B5EF4-FFF2-40B4-BE49-F238E27FC236}">
                    <a16:creationId xmlns:a16="http://schemas.microsoft.com/office/drawing/2014/main" id="{2E7FF8D9-A040-4A25-8F5B-E499637F4C96}"/>
                  </a:ext>
                </a:extLst>
              </p:cNvPr>
              <p:cNvSpPr/>
              <p:nvPr/>
            </p:nvSpPr>
            <p:spPr bwMode="auto">
              <a:xfrm>
                <a:off x="3525723" y="2983289"/>
                <a:ext cx="487297" cy="487297"/>
              </a:xfrm>
              <a:prstGeom prst="ellips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7" name="Group 46">
                <a:extLst>
                  <a:ext uri="{FF2B5EF4-FFF2-40B4-BE49-F238E27FC236}">
                    <a16:creationId xmlns:a16="http://schemas.microsoft.com/office/drawing/2014/main" id="{182AB6EC-1B49-4ED7-824B-435D8A3910AC}"/>
                  </a:ext>
                </a:extLst>
              </p:cNvPr>
              <p:cNvGrpSpPr/>
              <p:nvPr/>
            </p:nvGrpSpPr>
            <p:grpSpPr>
              <a:xfrm>
                <a:off x="3535105" y="3089766"/>
                <a:ext cx="468533" cy="322907"/>
                <a:chOff x="3490013" y="3245958"/>
                <a:chExt cx="468533" cy="322907"/>
              </a:xfrm>
            </p:grpSpPr>
            <p:pic>
              <p:nvPicPr>
                <p:cNvPr id="48" name="Graphic 47" descr="Line Arrow: Counterclockwise curve">
                  <a:extLst>
                    <a:ext uri="{FF2B5EF4-FFF2-40B4-BE49-F238E27FC236}">
                      <a16:creationId xmlns:a16="http://schemas.microsoft.com/office/drawing/2014/main" id="{9DEACD92-35CD-4F0D-A704-B4DD24840B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21398" flipH="1">
                  <a:off x="3637008" y="3247328"/>
                  <a:ext cx="321538" cy="321537"/>
                </a:xfrm>
                <a:prstGeom prst="rect">
                  <a:avLst/>
                </a:prstGeom>
              </p:spPr>
            </p:pic>
            <p:pic>
              <p:nvPicPr>
                <p:cNvPr id="49" name="Graphic 48" descr="Line Arrow: Counterclockwise curve">
                  <a:extLst>
                    <a:ext uri="{FF2B5EF4-FFF2-40B4-BE49-F238E27FC236}">
                      <a16:creationId xmlns:a16="http://schemas.microsoft.com/office/drawing/2014/main" id="{44532047-1C17-4203-A4B6-8CE533DA0B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278602">
                  <a:off x="3490013" y="3245958"/>
                  <a:ext cx="321538" cy="321537"/>
                </a:xfrm>
                <a:prstGeom prst="rect">
                  <a:avLst/>
                </a:prstGeom>
              </p:spPr>
            </p:pic>
          </p:grpSp>
        </p:grpSp>
      </p:grpSp>
      <p:sp>
        <p:nvSpPr>
          <p:cNvPr id="92" name="Text Placeholder 3">
            <a:extLst>
              <a:ext uri="{FF2B5EF4-FFF2-40B4-BE49-F238E27FC236}">
                <a16:creationId xmlns:a16="http://schemas.microsoft.com/office/drawing/2014/main" id="{5F7CB13D-571D-4C3F-A914-D176E9BAD579}"/>
              </a:ext>
            </a:extLst>
          </p:cNvPr>
          <p:cNvSpPr txBox="1">
            <a:spLocks/>
          </p:cNvSpPr>
          <p:nvPr/>
        </p:nvSpPr>
        <p:spPr>
          <a:xfrm>
            <a:off x="840543" y="4495292"/>
            <a:ext cx="10714073" cy="1255728"/>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365760" tIns="182880" rIns="274320" bIns="182880" rtlCol="0" anchor="ctr">
            <a:sp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lvl="0" indent="0">
              <a:buNone/>
              <a:defRPr/>
            </a:pPr>
            <a:r>
              <a:rPr kumimoji="0" lang="en-US" sz="1800" b="1" u="none" strike="noStrike" kern="1200" cap="none" spc="0" normalizeH="0" baseline="0" noProof="0" dirty="0">
                <a:ln>
                  <a:noFill/>
                </a:ln>
                <a:gradFill>
                  <a:gsLst>
                    <a:gs pos="0">
                      <a:schemeClr val="tx1"/>
                    </a:gs>
                    <a:gs pos="100000">
                      <a:schemeClr val="tx1"/>
                    </a:gs>
                  </a:gsLst>
                  <a:lin ang="5400000" scaled="1"/>
                </a:gradFill>
                <a:effectLst/>
                <a:uLnTx/>
                <a:uFillTx/>
                <a:ea typeface="+mn-ea"/>
                <a:cs typeface="+mn-cs"/>
              </a:rPr>
              <a:t>Penetration Testing</a:t>
            </a:r>
            <a:br>
              <a:rPr kumimoji="0" lang="en-US" sz="1800" b="0" i="1" u="none" strike="noStrike" kern="1200" cap="none" spc="0" normalizeH="0" baseline="0" noProof="0" dirty="0">
                <a:ln>
                  <a:noFill/>
                </a:ln>
                <a:gradFill>
                  <a:gsLst>
                    <a:gs pos="0">
                      <a:schemeClr val="tx1"/>
                    </a:gs>
                    <a:gs pos="100000">
                      <a:schemeClr val="tx1"/>
                    </a:gs>
                  </a:gsLst>
                  <a:lin ang="5400000" scaled="1"/>
                </a:gradFill>
                <a:effectLst/>
                <a:uLnTx/>
                <a:uFillTx/>
                <a:ea typeface="+mn-ea"/>
                <a:cs typeface="+mn-cs"/>
              </a:rPr>
            </a:br>
            <a:r>
              <a:rPr lang="en-US" sz="1800" dirty="0">
                <a:gradFill>
                  <a:gsLst>
                    <a:gs pos="0">
                      <a:schemeClr val="tx1"/>
                    </a:gs>
                    <a:gs pos="100000">
                      <a:schemeClr val="tx1"/>
                    </a:gs>
                  </a:gsLst>
                  <a:lin ang="5400000" scaled="1"/>
                </a:gradFill>
              </a:rPr>
              <a:t>Use Penetration Testing or Red Team activities to validate security defenses</a:t>
            </a:r>
          </a:p>
          <a:p>
            <a:pPr marL="0" lvl="0" indent="0">
              <a:buNone/>
              <a:defRPr/>
            </a:pPr>
            <a:r>
              <a:rPr lang="en-US" sz="1800" dirty="0">
                <a:gradFill>
                  <a:gsLst>
                    <a:gs pos="0">
                      <a:schemeClr val="tx1"/>
                    </a:gs>
                    <a:gs pos="100000">
                      <a:schemeClr val="tx1"/>
                    </a:gs>
                  </a:gsLst>
                  <a:lin ang="5400000" scaled="1"/>
                </a:gradFill>
                <a:hlinkClick r:id="rId5"/>
              </a:rPr>
              <a:t>https://technet.microsoft.com/en-us/mt784683</a:t>
            </a:r>
            <a:r>
              <a:rPr lang="en-US" sz="1800" dirty="0">
                <a:gradFill>
                  <a:gsLst>
                    <a:gs pos="0">
                      <a:schemeClr val="tx1"/>
                    </a:gs>
                    <a:gs pos="100000">
                      <a:schemeClr val="tx1"/>
                    </a:gs>
                  </a:gsLst>
                  <a:lin ang="5400000" scaled="1"/>
                </a:gradFill>
              </a:rPr>
              <a:t> </a:t>
            </a:r>
          </a:p>
        </p:txBody>
      </p:sp>
      <p:grpSp>
        <p:nvGrpSpPr>
          <p:cNvPr id="94" name="Group 93">
            <a:extLst>
              <a:ext uri="{FF2B5EF4-FFF2-40B4-BE49-F238E27FC236}">
                <a16:creationId xmlns:a16="http://schemas.microsoft.com/office/drawing/2014/main" id="{C35DABFF-D11F-405E-B6DC-06964ADAC4AA}"/>
              </a:ext>
            </a:extLst>
          </p:cNvPr>
          <p:cNvGrpSpPr/>
          <p:nvPr/>
        </p:nvGrpSpPr>
        <p:grpSpPr>
          <a:xfrm>
            <a:off x="539147" y="4821760"/>
            <a:ext cx="602792" cy="602792"/>
            <a:chOff x="2135900" y="1524193"/>
            <a:chExt cx="602792" cy="602792"/>
          </a:xfrm>
        </p:grpSpPr>
        <p:sp>
          <p:nvSpPr>
            <p:cNvPr id="95" name="Oval 94">
              <a:extLst>
                <a:ext uri="{FF2B5EF4-FFF2-40B4-BE49-F238E27FC236}">
                  <a16:creationId xmlns:a16="http://schemas.microsoft.com/office/drawing/2014/main" id="{D4E93A3D-F40D-4FC5-B46E-75616A91F49E}"/>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6" name="Group 95">
              <a:extLst>
                <a:ext uri="{FF2B5EF4-FFF2-40B4-BE49-F238E27FC236}">
                  <a16:creationId xmlns:a16="http://schemas.microsoft.com/office/drawing/2014/main" id="{0D535FC6-433B-4C53-8C9C-7823F764FB97}"/>
                </a:ext>
              </a:extLst>
            </p:cNvPr>
            <p:cNvGrpSpPr/>
            <p:nvPr/>
          </p:nvGrpSpPr>
          <p:grpSpPr>
            <a:xfrm>
              <a:off x="2214565" y="1584488"/>
              <a:ext cx="445462" cy="384019"/>
              <a:chOff x="1031412" y="1905042"/>
              <a:chExt cx="565643" cy="487623"/>
            </a:xfrm>
          </p:grpSpPr>
          <p:sp>
            <p:nvSpPr>
              <p:cNvPr id="97" name="Isosceles Triangle 96">
                <a:extLst>
                  <a:ext uri="{FF2B5EF4-FFF2-40B4-BE49-F238E27FC236}">
                    <a16:creationId xmlns:a16="http://schemas.microsoft.com/office/drawing/2014/main" id="{ACCB179F-FB69-4531-97B2-19E32F694AF1}"/>
                  </a:ext>
                </a:extLst>
              </p:cNvPr>
              <p:cNvSpPr/>
              <p:nvPr/>
            </p:nvSpPr>
            <p:spPr bwMode="auto">
              <a:xfrm>
                <a:off x="1031412" y="1905042"/>
                <a:ext cx="565643" cy="487623"/>
              </a:xfrm>
              <a:prstGeom prst="triangl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8" name="Straight Arrow Connector 97">
                <a:extLst>
                  <a:ext uri="{FF2B5EF4-FFF2-40B4-BE49-F238E27FC236}">
                    <a16:creationId xmlns:a16="http://schemas.microsoft.com/office/drawing/2014/main" id="{82EA2DC2-45C1-42A3-9756-8A216A421925}"/>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
        <p:nvSpPr>
          <p:cNvPr id="55" name="Content Placeholder 2">
            <a:extLst>
              <a:ext uri="{FF2B5EF4-FFF2-40B4-BE49-F238E27FC236}">
                <a16:creationId xmlns:a16="http://schemas.microsoft.com/office/drawing/2014/main" id="{429117F1-CD4B-4F4C-BEE6-705C1D6F7520}"/>
              </a:ext>
            </a:extLst>
          </p:cNvPr>
          <p:cNvSpPr txBox="1">
            <a:spLocks/>
          </p:cNvSpPr>
          <p:nvPr/>
        </p:nvSpPr>
        <p:spPr>
          <a:xfrm>
            <a:off x="723106" y="2097240"/>
            <a:ext cx="11018520" cy="1169551"/>
          </a:xfrm>
          <a:prstGeom prst="rect">
            <a:avLst/>
          </a:prstGeom>
        </p:spPr>
        <p:txBody>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7330161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5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EDCC8D85-2A1D-4CF1-86F0-A7600872AD13}"/>
              </a:ext>
            </a:extLst>
          </p:cNvPr>
          <p:cNvSpPr/>
          <p:nvPr/>
        </p:nvSpPr>
        <p:spPr>
          <a:xfrm>
            <a:off x="2815209" y="1775846"/>
            <a:ext cx="7586092" cy="4320323"/>
          </a:xfrm>
          <a:prstGeom prst="rect">
            <a:avLst/>
          </a:prstGeom>
          <a:solidFill>
            <a:schemeClr val="bg1">
              <a:lumMod val="95000"/>
            </a:schemeClr>
          </a:solidFill>
          <a:ln w="12700" cap="flat" cmpd="sng" algn="ctr">
            <a:noFill/>
            <a:prstDash val="solid"/>
            <a:miter lim="800000"/>
          </a:ln>
          <a:effectLst/>
        </p:spPr>
        <p:txBody>
          <a:bodyPr rot="0" spcFirstLastPara="0" vert="horz" wrap="square" lIns="91427" tIns="268928" rIns="91427" bIns="45713" numCol="1" spcCol="0" rtlCol="0" fromWordArt="0" anchor="t" anchorCtr="0" forceAA="0" compatLnSpc="1">
            <a:prstTxWarp prst="textNoShape">
              <a:avLst/>
            </a:prstTxWarp>
            <a:noAutofit/>
          </a:bodyPr>
          <a:lstStyle/>
          <a:p>
            <a:pPr defTabSz="914296">
              <a:lnSpc>
                <a:spcPct val="105000"/>
              </a:lnSpc>
              <a:spcAft>
                <a:spcPts val="800"/>
              </a:spcAft>
              <a:defRPr/>
            </a:pPr>
            <a:r>
              <a:rPr lang="en-US" sz="1400" kern="0" dirty="0">
                <a:solidFill>
                  <a:srgbClr val="353535"/>
                </a:solidFill>
                <a:latin typeface="Segoe UI Semibold" panose="020B0702040204020203" pitchFamily="34" charset="0"/>
                <a:ea typeface="Calibri" panose="020F0502020204030204" pitchFamily="34" charset="0"/>
                <a:cs typeface="Times New Roman" panose="02020603050405020304" pitchFamily="18" charset="0"/>
              </a:rPr>
              <a:t>    							</a:t>
            </a:r>
            <a:endParaRPr lang="en-US" sz="2000" kern="0" dirty="0">
              <a:solidFill>
                <a:srgbClr val="353535"/>
              </a:solidFill>
              <a:latin typeface="Times New Roman" panose="02020603050405020304" pitchFamily="18" charset="0"/>
              <a:ea typeface="Times New Roman" panose="02020603050405020304" pitchFamily="18" charset="0"/>
            </a:endParaRPr>
          </a:p>
        </p:txBody>
      </p:sp>
      <p:sp>
        <p:nvSpPr>
          <p:cNvPr id="32" name="Rectangle: Rounded Corners 31">
            <a:extLst>
              <a:ext uri="{FF2B5EF4-FFF2-40B4-BE49-F238E27FC236}">
                <a16:creationId xmlns:a16="http://schemas.microsoft.com/office/drawing/2014/main" id="{FC18AB1E-B485-48C2-8D14-E3A7262F3E30}"/>
              </a:ext>
            </a:extLst>
          </p:cNvPr>
          <p:cNvSpPr/>
          <p:nvPr/>
        </p:nvSpPr>
        <p:spPr>
          <a:xfrm>
            <a:off x="6727804" y="4095703"/>
            <a:ext cx="921423" cy="1041705"/>
          </a:xfrm>
          <a:prstGeom prst="roundRect">
            <a:avLst>
              <a:gd name="adj" fmla="val 0"/>
            </a:avLst>
          </a:prstGeom>
          <a:solidFill>
            <a:schemeClr val="tx2"/>
          </a:solidFill>
          <a:effectLst/>
        </p:spPr>
        <p:style>
          <a:lnRef idx="0">
            <a:schemeClr val="accent5"/>
          </a:lnRef>
          <a:fillRef idx="3">
            <a:schemeClr val="accent5"/>
          </a:fillRef>
          <a:effectRef idx="3">
            <a:schemeClr val="accent5"/>
          </a:effectRef>
          <a:fontRef idx="minor">
            <a:schemeClr val="lt1"/>
          </a:fontRef>
        </p:style>
        <p:txBody>
          <a:bodyPr vert="vert270" rtlCol="0" anchor="t"/>
          <a:lstStyle/>
          <a:p>
            <a:pPr algn="ctr" defTabSz="914437"/>
            <a:endParaRPr lang="en-US" sz="1765" dirty="0">
              <a:solidFill>
                <a:srgbClr val="FFFFFF"/>
              </a:solidFill>
              <a:latin typeface="Segoe UI Semilight"/>
            </a:endParaRPr>
          </a:p>
        </p:txBody>
      </p:sp>
      <p:sp>
        <p:nvSpPr>
          <p:cNvPr id="2" name="Title 1">
            <a:extLst>
              <a:ext uri="{FF2B5EF4-FFF2-40B4-BE49-F238E27FC236}">
                <a16:creationId xmlns:a16="http://schemas.microsoft.com/office/drawing/2014/main" id="{9F3956E8-7912-4804-9C6A-6CADFF5641E1}"/>
              </a:ext>
            </a:extLst>
          </p:cNvPr>
          <p:cNvSpPr>
            <a:spLocks noGrp="1"/>
          </p:cNvSpPr>
          <p:nvPr>
            <p:ph type="title"/>
          </p:nvPr>
        </p:nvSpPr>
        <p:spPr/>
        <p:txBody>
          <a:bodyPr/>
          <a:lstStyle/>
          <a:p>
            <a:r>
              <a:rPr lang="en-US" dirty="0"/>
              <a:t>How does Azure Policy work?</a:t>
            </a:r>
          </a:p>
        </p:txBody>
      </p:sp>
      <p:sp>
        <p:nvSpPr>
          <p:cNvPr id="4" name="Left Brace 3">
            <a:extLst>
              <a:ext uri="{FF2B5EF4-FFF2-40B4-BE49-F238E27FC236}">
                <a16:creationId xmlns:a16="http://schemas.microsoft.com/office/drawing/2014/main" id="{4E501042-C2E4-4DC0-83EF-32A6CD43AE07}"/>
              </a:ext>
            </a:extLst>
          </p:cNvPr>
          <p:cNvSpPr/>
          <p:nvPr/>
        </p:nvSpPr>
        <p:spPr>
          <a:xfrm rot="5400000">
            <a:off x="7479116" y="2530129"/>
            <a:ext cx="660369" cy="6190265"/>
          </a:xfrm>
          <a:prstGeom prst="leftBrace">
            <a:avLst>
              <a:gd name="adj1" fmla="val 40032"/>
              <a:gd name="adj2" fmla="val 8725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vert="vert270" rtlCol="0" anchor="ctr"/>
          <a:lstStyle/>
          <a:p>
            <a:pPr algn="ctr" defTabSz="914437">
              <a:defRPr/>
            </a:pPr>
            <a:r>
              <a:rPr lang="en-US" dirty="0"/>
              <a:t>Azure Resource Manager (ARM) </a:t>
            </a:r>
            <a:r>
              <a:rPr lang="en-US" dirty="0">
                <a:solidFill>
                  <a:srgbClr val="353535"/>
                </a:solidFill>
                <a:latin typeface="Segoe UI Semilight"/>
              </a:rPr>
              <a:t>– Centralized Control Plane</a:t>
            </a:r>
          </a:p>
        </p:txBody>
      </p:sp>
      <p:sp>
        <p:nvSpPr>
          <p:cNvPr id="9" name="Rectangle: Rounded Corners 8">
            <a:extLst>
              <a:ext uri="{FF2B5EF4-FFF2-40B4-BE49-F238E27FC236}">
                <a16:creationId xmlns:a16="http://schemas.microsoft.com/office/drawing/2014/main" id="{10C4BDA9-5352-43C0-916F-701C07F4BEFA}"/>
              </a:ext>
            </a:extLst>
          </p:cNvPr>
          <p:cNvSpPr/>
          <p:nvPr/>
        </p:nvSpPr>
        <p:spPr>
          <a:xfrm>
            <a:off x="5008494" y="2036236"/>
            <a:ext cx="1349411" cy="3258840"/>
          </a:xfrm>
          <a:prstGeom prst="roundRect">
            <a:avLst>
              <a:gd name="adj" fmla="val 0"/>
            </a:avLst>
          </a:prstGeom>
          <a:solidFill>
            <a:schemeClr val="tx2"/>
          </a:solidFill>
          <a:effectLst/>
        </p:spPr>
        <p:style>
          <a:lnRef idx="0">
            <a:schemeClr val="accent5"/>
          </a:lnRef>
          <a:fillRef idx="3">
            <a:schemeClr val="accent5"/>
          </a:fillRef>
          <a:effectRef idx="3">
            <a:schemeClr val="accent5"/>
          </a:effectRef>
          <a:fontRef idx="minor">
            <a:schemeClr val="lt1"/>
          </a:fontRef>
        </p:style>
        <p:txBody>
          <a:bodyPr vert="vert270" rtlCol="0" anchor="t"/>
          <a:lstStyle/>
          <a:p>
            <a:pPr algn="ctr" defTabSz="914437"/>
            <a:endParaRPr lang="en-US" sz="1765" dirty="0">
              <a:solidFill>
                <a:srgbClr val="FFFFFF"/>
              </a:solidFill>
              <a:latin typeface="Segoe UI Semilight"/>
            </a:endParaRPr>
          </a:p>
        </p:txBody>
      </p:sp>
      <p:sp>
        <p:nvSpPr>
          <p:cNvPr id="10" name="AutoShape 4" descr="Image result for runtime icon">
            <a:extLst>
              <a:ext uri="{FF2B5EF4-FFF2-40B4-BE49-F238E27FC236}">
                <a16:creationId xmlns:a16="http://schemas.microsoft.com/office/drawing/2014/main" id="{2F17A915-444C-44F0-AB61-4674FA6EA8BC}"/>
              </a:ext>
            </a:extLst>
          </p:cNvPr>
          <p:cNvSpPr>
            <a:spLocks noChangeAspect="1" noChangeArrowheads="1"/>
          </p:cNvSpPr>
          <p:nvPr/>
        </p:nvSpPr>
        <p:spPr bwMode="auto">
          <a:xfrm>
            <a:off x="5510805" y="2956582"/>
            <a:ext cx="304757" cy="30475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437">
              <a:defRPr/>
            </a:pPr>
            <a:endParaRPr lang="en-US" dirty="0">
              <a:solidFill>
                <a:srgbClr val="353535"/>
              </a:solidFill>
              <a:latin typeface="Segoe UI Semilight"/>
            </a:endParaRPr>
          </a:p>
        </p:txBody>
      </p:sp>
      <p:pic>
        <p:nvPicPr>
          <p:cNvPr id="17" name="Picture 16" descr="Image result for check icons">
            <a:extLst>
              <a:ext uri="{FF2B5EF4-FFF2-40B4-BE49-F238E27FC236}">
                <a16:creationId xmlns:a16="http://schemas.microsoft.com/office/drawing/2014/main" id="{30BBD027-790B-4E1E-A8C1-1E6343BF5B39}"/>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14936" y="3280561"/>
            <a:ext cx="249053" cy="213503"/>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2CE0B3B5-8C14-4BF5-B627-956E3EFCF475}"/>
              </a:ext>
            </a:extLst>
          </p:cNvPr>
          <p:cNvGrpSpPr/>
          <p:nvPr/>
        </p:nvGrpSpPr>
        <p:grpSpPr>
          <a:xfrm>
            <a:off x="8028354" y="3190533"/>
            <a:ext cx="1591715" cy="685921"/>
            <a:chOff x="8019126" y="3206182"/>
            <a:chExt cx="1591715" cy="685921"/>
          </a:xfrm>
        </p:grpSpPr>
        <p:sp>
          <p:nvSpPr>
            <p:cNvPr id="18" name="Rectangle: Rounded Corners 17">
              <a:extLst>
                <a:ext uri="{FF2B5EF4-FFF2-40B4-BE49-F238E27FC236}">
                  <a16:creationId xmlns:a16="http://schemas.microsoft.com/office/drawing/2014/main" id="{576E0936-79C8-4A54-B774-6456A41E0F96}"/>
                </a:ext>
              </a:extLst>
            </p:cNvPr>
            <p:cNvSpPr/>
            <p:nvPr/>
          </p:nvSpPr>
          <p:spPr>
            <a:xfrm>
              <a:off x="8019126" y="3307727"/>
              <a:ext cx="1591715" cy="584376"/>
            </a:xfrm>
            <a:prstGeom prst="roundRect">
              <a:avLst>
                <a:gd name="adj" fmla="val 0"/>
              </a:avLst>
            </a:prstGeom>
            <a:solidFill>
              <a:srgbClr val="6D6D6D"/>
            </a:solidFill>
            <a:ln>
              <a:noFill/>
            </a:ln>
            <a:effectLst/>
          </p:spPr>
          <p:txBody>
            <a:bodyPr rot="0" spcFirstLastPara="0" vert="horz" wrap="square" lIns="91427" tIns="45713" rIns="91427" bIns="45713" numCol="1" spcCol="0" rtlCol="0" fromWordArt="0" anchor="ctr" anchorCtr="0" forceAA="0" compatLnSpc="1">
              <a:prstTxWarp prst="textNoShape">
                <a:avLst/>
              </a:prstTxWarp>
              <a:noAutofit/>
            </a:bodyPr>
            <a:lstStyle/>
            <a:p>
              <a:pPr defTabSz="914296">
                <a:lnSpc>
                  <a:spcPct val="90000"/>
                </a:lnSpc>
                <a:spcAft>
                  <a:spcPts val="800"/>
                </a:spcAft>
              </a:pP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Azure</a:t>
              </a:r>
              <a:br>
                <a:rPr lang="en-US" sz="1600" kern="0" dirty="0">
                  <a:solidFill>
                    <a:sysClr val="window" lastClr="FFFFFF"/>
                  </a:solidFill>
                  <a:latin typeface="Segoe UI Semilight" panose="020B0402040204020203"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cs typeface="Times New Roman" panose="02020603050405020304" pitchFamily="18" charset="0"/>
                </a:rPr>
                <a:t>Resource</a:t>
              </a:r>
            </a:p>
          </p:txBody>
        </p:sp>
        <p:pic>
          <p:nvPicPr>
            <p:cNvPr id="22" name="Picture 21">
              <a:extLst>
                <a:ext uri="{FF2B5EF4-FFF2-40B4-BE49-F238E27FC236}">
                  <a16:creationId xmlns:a16="http://schemas.microsoft.com/office/drawing/2014/main" id="{947315A1-953E-45E1-8431-230DDC4B0B4C}"/>
                </a:ext>
              </a:extLst>
            </p:cNvPr>
            <p:cNvPicPr>
              <a:picLocks noChangeAspect="1"/>
            </p:cNvPicPr>
            <p:nvPr/>
          </p:nvPicPr>
          <p:blipFill>
            <a:blip r:embed="rId4">
              <a:biLevel thresh="25000"/>
            </a:blip>
            <a:stretch>
              <a:fillRect/>
            </a:stretch>
          </p:blipFill>
          <p:spPr>
            <a:xfrm>
              <a:off x="9003078" y="3206182"/>
              <a:ext cx="495703" cy="495703"/>
            </a:xfrm>
            <a:prstGeom prst="rect">
              <a:avLst/>
            </a:prstGeom>
            <a:noFill/>
          </p:spPr>
        </p:pic>
      </p:grpSp>
      <p:sp>
        <p:nvSpPr>
          <p:cNvPr id="3" name="Rectangle: Rounded Corners 2">
            <a:extLst>
              <a:ext uri="{FF2B5EF4-FFF2-40B4-BE49-F238E27FC236}">
                <a16:creationId xmlns:a16="http://schemas.microsoft.com/office/drawing/2014/main" id="{90421A7D-FCA7-4C55-B69C-BC8AC4A75BA3}"/>
              </a:ext>
            </a:extLst>
          </p:cNvPr>
          <p:cNvSpPr/>
          <p:nvPr/>
        </p:nvSpPr>
        <p:spPr bwMode="auto">
          <a:xfrm>
            <a:off x="3227862" y="3726011"/>
            <a:ext cx="2467111" cy="245864"/>
          </a:xfrm>
          <a:custGeom>
            <a:avLst/>
            <a:gdLst>
              <a:gd name="connsiteX0" fmla="*/ 0 w 3180125"/>
              <a:gd name="connsiteY0" fmla="*/ 94826 h 568944"/>
              <a:gd name="connsiteX1" fmla="*/ 94826 w 3180125"/>
              <a:gd name="connsiteY1" fmla="*/ 0 h 568944"/>
              <a:gd name="connsiteX2" fmla="*/ 3085299 w 3180125"/>
              <a:gd name="connsiteY2" fmla="*/ 0 h 568944"/>
              <a:gd name="connsiteX3" fmla="*/ 3180125 w 3180125"/>
              <a:gd name="connsiteY3" fmla="*/ 94826 h 568944"/>
              <a:gd name="connsiteX4" fmla="*/ 3180125 w 3180125"/>
              <a:gd name="connsiteY4" fmla="*/ 474118 h 568944"/>
              <a:gd name="connsiteX5" fmla="*/ 3085299 w 3180125"/>
              <a:gd name="connsiteY5" fmla="*/ 568944 h 568944"/>
              <a:gd name="connsiteX6" fmla="*/ 94826 w 3180125"/>
              <a:gd name="connsiteY6" fmla="*/ 568944 h 568944"/>
              <a:gd name="connsiteX7" fmla="*/ 0 w 3180125"/>
              <a:gd name="connsiteY7" fmla="*/ 474118 h 568944"/>
              <a:gd name="connsiteX8" fmla="*/ 0 w 3180125"/>
              <a:gd name="connsiteY8" fmla="*/ 94826 h 568944"/>
              <a:gd name="connsiteX0" fmla="*/ 0 w 3180125"/>
              <a:gd name="connsiteY0" fmla="*/ 474118 h 568944"/>
              <a:gd name="connsiteX1" fmla="*/ 0 w 3180125"/>
              <a:gd name="connsiteY1" fmla="*/ 94826 h 568944"/>
              <a:gd name="connsiteX2" fmla="*/ 94826 w 3180125"/>
              <a:gd name="connsiteY2" fmla="*/ 0 h 568944"/>
              <a:gd name="connsiteX3" fmla="*/ 3085299 w 3180125"/>
              <a:gd name="connsiteY3" fmla="*/ 0 h 568944"/>
              <a:gd name="connsiteX4" fmla="*/ 3180125 w 3180125"/>
              <a:gd name="connsiteY4" fmla="*/ 94826 h 568944"/>
              <a:gd name="connsiteX5" fmla="*/ 3180125 w 3180125"/>
              <a:gd name="connsiteY5" fmla="*/ 474118 h 568944"/>
              <a:gd name="connsiteX6" fmla="*/ 3085299 w 3180125"/>
              <a:gd name="connsiteY6" fmla="*/ 568944 h 568944"/>
              <a:gd name="connsiteX7" fmla="*/ 94826 w 3180125"/>
              <a:gd name="connsiteY7" fmla="*/ 568944 h 568944"/>
              <a:gd name="connsiteX8" fmla="*/ 91440 w 3180125"/>
              <a:gd name="connsiteY8" fmla="*/ 565558 h 568944"/>
              <a:gd name="connsiteX0" fmla="*/ 0 w 3180125"/>
              <a:gd name="connsiteY0" fmla="*/ 94826 h 568944"/>
              <a:gd name="connsiteX1" fmla="*/ 94826 w 3180125"/>
              <a:gd name="connsiteY1" fmla="*/ 0 h 568944"/>
              <a:gd name="connsiteX2" fmla="*/ 3085299 w 3180125"/>
              <a:gd name="connsiteY2" fmla="*/ 0 h 568944"/>
              <a:gd name="connsiteX3" fmla="*/ 3180125 w 3180125"/>
              <a:gd name="connsiteY3" fmla="*/ 94826 h 568944"/>
              <a:gd name="connsiteX4" fmla="*/ 3180125 w 3180125"/>
              <a:gd name="connsiteY4" fmla="*/ 474118 h 568944"/>
              <a:gd name="connsiteX5" fmla="*/ 3085299 w 3180125"/>
              <a:gd name="connsiteY5" fmla="*/ 568944 h 568944"/>
              <a:gd name="connsiteX6" fmla="*/ 94826 w 3180125"/>
              <a:gd name="connsiteY6" fmla="*/ 568944 h 568944"/>
              <a:gd name="connsiteX7" fmla="*/ 91440 w 3180125"/>
              <a:gd name="connsiteY7" fmla="*/ 565558 h 568944"/>
              <a:gd name="connsiteX0" fmla="*/ 0 w 3180125"/>
              <a:gd name="connsiteY0" fmla="*/ 94826 h 568944"/>
              <a:gd name="connsiteX1" fmla="*/ 94826 w 3180125"/>
              <a:gd name="connsiteY1" fmla="*/ 0 h 568944"/>
              <a:gd name="connsiteX2" fmla="*/ 3085299 w 3180125"/>
              <a:gd name="connsiteY2" fmla="*/ 0 h 568944"/>
              <a:gd name="connsiteX3" fmla="*/ 3180125 w 3180125"/>
              <a:gd name="connsiteY3" fmla="*/ 94826 h 568944"/>
              <a:gd name="connsiteX4" fmla="*/ 3180125 w 3180125"/>
              <a:gd name="connsiteY4" fmla="*/ 474118 h 568944"/>
              <a:gd name="connsiteX5" fmla="*/ 3085299 w 3180125"/>
              <a:gd name="connsiteY5" fmla="*/ 568944 h 568944"/>
              <a:gd name="connsiteX6" fmla="*/ 94826 w 3180125"/>
              <a:gd name="connsiteY6" fmla="*/ 568944 h 568944"/>
              <a:gd name="connsiteX0" fmla="*/ 0 w 3180125"/>
              <a:gd name="connsiteY0" fmla="*/ 94826 h 568944"/>
              <a:gd name="connsiteX1" fmla="*/ 94826 w 3180125"/>
              <a:gd name="connsiteY1" fmla="*/ 0 h 568944"/>
              <a:gd name="connsiteX2" fmla="*/ 3085299 w 3180125"/>
              <a:gd name="connsiteY2" fmla="*/ 0 h 568944"/>
              <a:gd name="connsiteX3" fmla="*/ 3180125 w 3180125"/>
              <a:gd name="connsiteY3" fmla="*/ 94826 h 568944"/>
              <a:gd name="connsiteX4" fmla="*/ 3180125 w 3180125"/>
              <a:gd name="connsiteY4" fmla="*/ 474118 h 568944"/>
              <a:gd name="connsiteX5" fmla="*/ 3085299 w 3180125"/>
              <a:gd name="connsiteY5" fmla="*/ 568944 h 568944"/>
              <a:gd name="connsiteX6" fmla="*/ 94826 w 3180125"/>
              <a:gd name="connsiteY6" fmla="*/ 568944 h 568944"/>
              <a:gd name="connsiteX7" fmla="*/ 0 w 3180125"/>
              <a:gd name="connsiteY7" fmla="*/ 94826 h 568944"/>
              <a:gd name="connsiteX0" fmla="*/ 0 w 3085299"/>
              <a:gd name="connsiteY0" fmla="*/ 568944 h 568944"/>
              <a:gd name="connsiteX1" fmla="*/ 0 w 3085299"/>
              <a:gd name="connsiteY1" fmla="*/ 0 h 568944"/>
              <a:gd name="connsiteX2" fmla="*/ 2990473 w 3085299"/>
              <a:gd name="connsiteY2" fmla="*/ 0 h 568944"/>
              <a:gd name="connsiteX3" fmla="*/ 3085299 w 3085299"/>
              <a:gd name="connsiteY3" fmla="*/ 94826 h 568944"/>
              <a:gd name="connsiteX4" fmla="*/ 3085299 w 3085299"/>
              <a:gd name="connsiteY4" fmla="*/ 474118 h 568944"/>
              <a:gd name="connsiteX5" fmla="*/ 2990473 w 3085299"/>
              <a:gd name="connsiteY5" fmla="*/ 568944 h 568944"/>
              <a:gd name="connsiteX6" fmla="*/ 0 w 3085299"/>
              <a:gd name="connsiteY6" fmla="*/ 568944 h 568944"/>
              <a:gd name="connsiteX0" fmla="*/ 0 w 3085299"/>
              <a:gd name="connsiteY0" fmla="*/ 568944 h 660384"/>
              <a:gd name="connsiteX1" fmla="*/ 0 w 3085299"/>
              <a:gd name="connsiteY1" fmla="*/ 0 h 660384"/>
              <a:gd name="connsiteX2" fmla="*/ 2990473 w 3085299"/>
              <a:gd name="connsiteY2" fmla="*/ 0 h 660384"/>
              <a:gd name="connsiteX3" fmla="*/ 3085299 w 3085299"/>
              <a:gd name="connsiteY3" fmla="*/ 94826 h 660384"/>
              <a:gd name="connsiteX4" fmla="*/ 3085299 w 3085299"/>
              <a:gd name="connsiteY4" fmla="*/ 474118 h 660384"/>
              <a:gd name="connsiteX5" fmla="*/ 2990473 w 3085299"/>
              <a:gd name="connsiteY5" fmla="*/ 568944 h 660384"/>
              <a:gd name="connsiteX6" fmla="*/ 91440 w 3085299"/>
              <a:gd name="connsiteY6" fmla="*/ 660384 h 660384"/>
              <a:gd name="connsiteX0" fmla="*/ 0 w 3085299"/>
              <a:gd name="connsiteY0" fmla="*/ 0 h 660384"/>
              <a:gd name="connsiteX1" fmla="*/ 2990473 w 3085299"/>
              <a:gd name="connsiteY1" fmla="*/ 0 h 660384"/>
              <a:gd name="connsiteX2" fmla="*/ 3085299 w 3085299"/>
              <a:gd name="connsiteY2" fmla="*/ 94826 h 660384"/>
              <a:gd name="connsiteX3" fmla="*/ 3085299 w 3085299"/>
              <a:gd name="connsiteY3" fmla="*/ 474118 h 660384"/>
              <a:gd name="connsiteX4" fmla="*/ 2990473 w 3085299"/>
              <a:gd name="connsiteY4" fmla="*/ 568944 h 660384"/>
              <a:gd name="connsiteX5" fmla="*/ 91440 w 3085299"/>
              <a:gd name="connsiteY5" fmla="*/ 660384 h 660384"/>
              <a:gd name="connsiteX0" fmla="*/ 0 w 3085299"/>
              <a:gd name="connsiteY0" fmla="*/ 0 h 568944"/>
              <a:gd name="connsiteX1" fmla="*/ 2990473 w 3085299"/>
              <a:gd name="connsiteY1" fmla="*/ 0 h 568944"/>
              <a:gd name="connsiteX2" fmla="*/ 3085299 w 3085299"/>
              <a:gd name="connsiteY2" fmla="*/ 94826 h 568944"/>
              <a:gd name="connsiteX3" fmla="*/ 3085299 w 3085299"/>
              <a:gd name="connsiteY3" fmla="*/ 474118 h 568944"/>
              <a:gd name="connsiteX4" fmla="*/ 2990473 w 3085299"/>
              <a:gd name="connsiteY4" fmla="*/ 568944 h 568944"/>
              <a:gd name="connsiteX5" fmla="*/ 1348740 w 3085299"/>
              <a:gd name="connsiteY5" fmla="*/ 560371 h 568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5299" h="568944">
                <a:moveTo>
                  <a:pt x="0" y="0"/>
                </a:moveTo>
                <a:lnTo>
                  <a:pt x="2990473" y="0"/>
                </a:lnTo>
                <a:cubicBezTo>
                  <a:pt x="3042844" y="0"/>
                  <a:pt x="3085299" y="42455"/>
                  <a:pt x="3085299" y="94826"/>
                </a:cubicBezTo>
                <a:lnTo>
                  <a:pt x="3085299" y="474118"/>
                </a:lnTo>
                <a:cubicBezTo>
                  <a:pt x="3085299" y="526489"/>
                  <a:pt x="3042844" y="568944"/>
                  <a:pt x="2990473" y="568944"/>
                </a:cubicBezTo>
                <a:lnTo>
                  <a:pt x="1348740" y="560371"/>
                </a:lnTo>
              </a:path>
            </a:pathLst>
          </a:custGeom>
          <a:noFill/>
          <a:ln w="3810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18" descr="Image result for cross icons">
            <a:extLst>
              <a:ext uri="{FF2B5EF4-FFF2-40B4-BE49-F238E27FC236}">
                <a16:creationId xmlns:a16="http://schemas.microsoft.com/office/drawing/2014/main" id="{DF114783-EABB-4522-9033-8AB5F2D2EA0A}"/>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37464" y="3986357"/>
            <a:ext cx="283559" cy="28355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7F4D658-FEF7-4AAC-BD67-F9444D851399}"/>
              </a:ext>
            </a:extLst>
          </p:cNvPr>
          <p:cNvSpPr/>
          <p:nvPr/>
        </p:nvSpPr>
        <p:spPr>
          <a:xfrm>
            <a:off x="4938657" y="2033478"/>
            <a:ext cx="1449051" cy="369332"/>
          </a:xfrm>
          <a:prstGeom prst="rect">
            <a:avLst/>
          </a:prstGeom>
        </p:spPr>
        <p:txBody>
          <a:bodyPr wrap="none">
            <a:spAutoFit/>
          </a:bodyPr>
          <a:lstStyle/>
          <a:p>
            <a:pPr algn="ctr" defTabSz="914437"/>
            <a:r>
              <a:rPr lang="en-US" dirty="0">
                <a:solidFill>
                  <a:srgbClr val="FFFFFF"/>
                </a:solidFill>
                <a:latin typeface="Segoe UI Semilight"/>
              </a:rPr>
              <a:t> Azure Policy</a:t>
            </a:r>
          </a:p>
        </p:txBody>
      </p:sp>
      <p:cxnSp>
        <p:nvCxnSpPr>
          <p:cNvPr id="7" name="Straight Arrow Connector 6">
            <a:extLst>
              <a:ext uri="{FF2B5EF4-FFF2-40B4-BE49-F238E27FC236}">
                <a16:creationId xmlns:a16="http://schemas.microsoft.com/office/drawing/2014/main" id="{3D81B9E4-046D-4ED2-B267-A9DE5AA9FAA1}"/>
              </a:ext>
            </a:extLst>
          </p:cNvPr>
          <p:cNvCxnSpPr/>
          <p:nvPr/>
        </p:nvCxnSpPr>
        <p:spPr>
          <a:xfrm>
            <a:off x="2609674" y="3584550"/>
            <a:ext cx="5296137" cy="0"/>
          </a:xfrm>
          <a:prstGeom prst="straightConnector1">
            <a:avLst/>
          </a:prstGeom>
          <a:noFill/>
          <a:ln w="38100">
            <a:solidFill>
              <a:schemeClr val="accent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pic>
        <p:nvPicPr>
          <p:cNvPr id="31" name="Picture 8" descr="Image result for search icon">
            <a:extLst>
              <a:ext uri="{FF2B5EF4-FFF2-40B4-BE49-F238E27FC236}">
                <a16:creationId xmlns:a16="http://schemas.microsoft.com/office/drawing/2014/main" id="{BF7FA633-5852-41D0-B508-699D3F478A8F}"/>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5420497" y="3417413"/>
            <a:ext cx="573289" cy="568944"/>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4ACE89E1-9A11-4E5A-B8A3-C7C5B05C17D7}"/>
              </a:ext>
            </a:extLst>
          </p:cNvPr>
          <p:cNvGrpSpPr/>
          <p:nvPr/>
        </p:nvGrpSpPr>
        <p:grpSpPr>
          <a:xfrm>
            <a:off x="2334692" y="3202747"/>
            <a:ext cx="1591715" cy="923100"/>
            <a:chOff x="2765805" y="3541558"/>
            <a:chExt cx="1623632" cy="941611"/>
          </a:xfrm>
        </p:grpSpPr>
        <p:grpSp>
          <p:nvGrpSpPr>
            <p:cNvPr id="19" name="Group 18">
              <a:extLst>
                <a:ext uri="{FF2B5EF4-FFF2-40B4-BE49-F238E27FC236}">
                  <a16:creationId xmlns:a16="http://schemas.microsoft.com/office/drawing/2014/main" id="{E4E0EB37-F67A-4F30-B309-B37F58C3B389}"/>
                </a:ext>
              </a:extLst>
            </p:cNvPr>
            <p:cNvGrpSpPr/>
            <p:nvPr/>
          </p:nvGrpSpPr>
          <p:grpSpPr>
            <a:xfrm>
              <a:off x="2765805" y="3541558"/>
              <a:ext cx="1623632" cy="941611"/>
              <a:chOff x="2643257" y="3742197"/>
              <a:chExt cx="1623632" cy="941611"/>
            </a:xfrm>
          </p:grpSpPr>
          <p:sp>
            <p:nvSpPr>
              <p:cNvPr id="30" name="Rectangle: Rounded Corners 29">
                <a:extLst>
                  <a:ext uri="{FF2B5EF4-FFF2-40B4-BE49-F238E27FC236}">
                    <a16:creationId xmlns:a16="http://schemas.microsoft.com/office/drawing/2014/main" id="{1B7C2415-D65B-4921-8FE8-0029B31BD4FF}"/>
                  </a:ext>
                </a:extLst>
              </p:cNvPr>
              <p:cNvSpPr/>
              <p:nvPr/>
            </p:nvSpPr>
            <p:spPr>
              <a:xfrm>
                <a:off x="2643257" y="3804099"/>
                <a:ext cx="1623632" cy="800041"/>
              </a:xfrm>
              <a:prstGeom prst="roundRect">
                <a:avLst/>
              </a:prstGeom>
              <a:solidFill>
                <a:schemeClr val="bg1">
                  <a:lumMod val="65000"/>
                </a:schemeClr>
              </a:solidFill>
              <a:ln>
                <a:solidFill>
                  <a:schemeClr val="tx1"/>
                </a:solidFill>
                <a:prstDash val="dash"/>
              </a:ln>
              <a:effectLst/>
            </p:spPr>
            <p:txBody>
              <a:bodyPr rot="0" spcFirstLastPara="0" vert="horz" wrap="square" lIns="91427" tIns="45713" rIns="91427" bIns="45713" numCol="1" spcCol="0" rtlCol="0" fromWordArt="0" anchor="ctr" anchorCtr="0" forceAA="0" compatLnSpc="1">
                <a:prstTxWarp prst="textNoShape">
                  <a:avLst/>
                </a:prstTxWarp>
                <a:noAutofit/>
              </a:bodyPr>
              <a:lstStyle/>
              <a:p>
                <a:pPr defTabSz="914296">
                  <a:lnSpc>
                    <a:spcPct val="107000"/>
                  </a:lnSpc>
                  <a:spcAft>
                    <a:spcPts val="800"/>
                  </a:spcAft>
                  <a:defRPr/>
                </a:pPr>
                <a:endParaRPr lang="en-US" sz="1372"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3408A54C-79F3-4778-8EB1-3F9DF943FCA9}"/>
                  </a:ext>
                </a:extLst>
              </p:cNvPr>
              <p:cNvSpPr txBox="1"/>
              <p:nvPr/>
            </p:nvSpPr>
            <p:spPr>
              <a:xfrm>
                <a:off x="2650771" y="3742197"/>
                <a:ext cx="1065119" cy="941611"/>
              </a:xfrm>
              <a:prstGeom prst="rect">
                <a:avLst/>
              </a:prstGeom>
              <a:noFill/>
            </p:spPr>
            <p:txBody>
              <a:bodyPr wrap="none" lIns="179285" tIns="143428" rIns="179285" bIns="143428" rtlCol="0">
                <a:spAutoFit/>
              </a:bodyPr>
              <a:lstStyle/>
              <a:p>
                <a:pPr defTabSz="914437">
                  <a:defRPr/>
                </a:pPr>
                <a:r>
                  <a:rPr lang="en-US" sz="1372" dirty="0">
                    <a:solidFill>
                      <a:srgbClr val="FFFFFF"/>
                    </a:solidFill>
                    <a:latin typeface="Segoe UI Semilight"/>
                  </a:rPr>
                  <a:t>Resource</a:t>
                </a:r>
              </a:p>
              <a:p>
                <a:pPr defTabSz="914437">
                  <a:defRPr/>
                </a:pPr>
                <a:r>
                  <a:rPr lang="en-US" sz="1372" dirty="0">
                    <a:solidFill>
                      <a:srgbClr val="FFFFFF"/>
                    </a:solidFill>
                    <a:latin typeface="Segoe UI Semilight"/>
                  </a:rPr>
                  <a:t>Config</a:t>
                </a:r>
              </a:p>
              <a:p>
                <a:pPr defTabSz="914437">
                  <a:defRPr/>
                </a:pPr>
                <a:r>
                  <a:rPr lang="en-US" sz="1372" dirty="0">
                    <a:solidFill>
                      <a:srgbClr val="FFFFFF"/>
                    </a:solidFill>
                    <a:latin typeface="Segoe UI Semilight"/>
                  </a:rPr>
                  <a:t>Request</a:t>
                </a:r>
              </a:p>
            </p:txBody>
          </p:sp>
        </p:grpSp>
        <p:pic>
          <p:nvPicPr>
            <p:cNvPr id="20" name="Picture 2" descr="Image result for icon azure template">
              <a:extLst>
                <a:ext uri="{FF2B5EF4-FFF2-40B4-BE49-F238E27FC236}">
                  <a16:creationId xmlns:a16="http://schemas.microsoft.com/office/drawing/2014/main" id="{095E6256-DDB6-423B-9216-649A371F53BD}"/>
                </a:ext>
              </a:extLst>
            </p:cNvPr>
            <p:cNvPicPr>
              <a:picLocks noChangeAspect="1" noChangeArrowheads="1"/>
            </p:cNvPicPr>
            <p:nvPr/>
          </p:nvPicPr>
          <p:blipFill>
            <a:blip r:embed="rId7">
              <a:clrChange>
                <a:clrFrom>
                  <a:srgbClr val="FFFFFF"/>
                </a:clrFrom>
                <a:clrTo>
                  <a:srgbClr val="FFFFFF">
                    <a:alpha val="0"/>
                  </a:srgbClr>
                </a:clrTo>
              </a:clrChange>
              <a:duotone>
                <a:prstClr val="black"/>
                <a:schemeClr val="tx1">
                  <a:tint val="45000"/>
                  <a:satMod val="400000"/>
                </a:schemeClr>
              </a:duotone>
              <a:extLst>
                <a:ext uri="{BEBA8EAE-BF5A-486C-A8C5-ECC9F3942E4B}">
                  <a14:imgProps xmlns:a14="http://schemas.microsoft.com/office/drawing/2010/main">
                    <a14:imgLayer r:embed="rId8">
                      <a14:imgEffect>
                        <a14:sharpenSoften amount="-500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863346" y="3741758"/>
              <a:ext cx="449891" cy="3651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AA10D0A7-FA10-4422-A13D-186487432ACF}"/>
              </a:ext>
            </a:extLst>
          </p:cNvPr>
          <p:cNvGrpSpPr/>
          <p:nvPr/>
        </p:nvGrpSpPr>
        <p:grpSpPr>
          <a:xfrm>
            <a:off x="6734827" y="4164013"/>
            <a:ext cx="914400" cy="914400"/>
            <a:chOff x="7067479" y="4356774"/>
            <a:chExt cx="914400" cy="914400"/>
          </a:xfrm>
        </p:grpSpPr>
        <p:sp>
          <p:nvSpPr>
            <p:cNvPr id="12" name="Rectangle 11">
              <a:extLst>
                <a:ext uri="{FF2B5EF4-FFF2-40B4-BE49-F238E27FC236}">
                  <a16:creationId xmlns:a16="http://schemas.microsoft.com/office/drawing/2014/main" id="{02FB83F8-A4F5-4452-99E9-0EE86BA7066A}"/>
                </a:ext>
              </a:extLst>
            </p:cNvPr>
            <p:cNvSpPr/>
            <p:nvPr/>
          </p:nvSpPr>
          <p:spPr bwMode="auto">
            <a:xfrm>
              <a:off x="7145511" y="4378470"/>
              <a:ext cx="758336" cy="8710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Graphic 10" descr="List">
              <a:extLst>
                <a:ext uri="{FF2B5EF4-FFF2-40B4-BE49-F238E27FC236}">
                  <a16:creationId xmlns:a16="http://schemas.microsoft.com/office/drawing/2014/main" id="{18C21C08-F572-48DE-A971-7E1650E00F4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67479" y="4356774"/>
              <a:ext cx="914400" cy="914400"/>
            </a:xfrm>
            <a:prstGeom prst="rect">
              <a:avLst/>
            </a:prstGeom>
          </p:spPr>
        </p:pic>
      </p:grpSp>
      <p:cxnSp>
        <p:nvCxnSpPr>
          <p:cNvPr id="33" name="Straight Arrow Connector 32">
            <a:extLst>
              <a:ext uri="{FF2B5EF4-FFF2-40B4-BE49-F238E27FC236}">
                <a16:creationId xmlns:a16="http://schemas.microsoft.com/office/drawing/2014/main" id="{152F3571-CCE1-4CB0-B6FD-9F06D3FDFD39}"/>
              </a:ext>
            </a:extLst>
          </p:cNvPr>
          <p:cNvCxnSpPr>
            <a:cxnSpLocks/>
          </p:cNvCxnSpPr>
          <p:nvPr/>
        </p:nvCxnSpPr>
        <p:spPr>
          <a:xfrm>
            <a:off x="6357905" y="4311740"/>
            <a:ext cx="376922" cy="0"/>
          </a:xfrm>
          <a:prstGeom prst="straightConnector1">
            <a:avLst/>
          </a:prstGeom>
          <a:noFill/>
          <a:ln w="381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37" name="Rectangle 36">
            <a:extLst>
              <a:ext uri="{FF2B5EF4-FFF2-40B4-BE49-F238E27FC236}">
                <a16:creationId xmlns:a16="http://schemas.microsoft.com/office/drawing/2014/main" id="{6B611A33-21E2-4C22-BF2F-93A3E83EBA27}"/>
              </a:ext>
            </a:extLst>
          </p:cNvPr>
          <p:cNvSpPr/>
          <p:nvPr/>
        </p:nvSpPr>
        <p:spPr>
          <a:xfrm>
            <a:off x="7630951" y="4785012"/>
            <a:ext cx="1215397" cy="369332"/>
          </a:xfrm>
          <a:prstGeom prst="rect">
            <a:avLst/>
          </a:prstGeom>
        </p:spPr>
        <p:txBody>
          <a:bodyPr wrap="none">
            <a:spAutoFit/>
          </a:bodyPr>
          <a:lstStyle/>
          <a:p>
            <a:pPr algn="ctr" defTabSz="914437"/>
            <a:r>
              <a:rPr lang="en-US" dirty="0">
                <a:latin typeface="Segoe UI Semilight"/>
              </a:rPr>
              <a:t> Audit Log</a:t>
            </a:r>
          </a:p>
        </p:txBody>
      </p:sp>
      <p:grpSp>
        <p:nvGrpSpPr>
          <p:cNvPr id="38" name="Group 37">
            <a:extLst>
              <a:ext uri="{FF2B5EF4-FFF2-40B4-BE49-F238E27FC236}">
                <a16:creationId xmlns:a16="http://schemas.microsoft.com/office/drawing/2014/main" id="{3F6BFB0A-2309-47FB-BF89-8193062E0A5F}"/>
              </a:ext>
            </a:extLst>
          </p:cNvPr>
          <p:cNvGrpSpPr/>
          <p:nvPr/>
        </p:nvGrpSpPr>
        <p:grpSpPr>
          <a:xfrm>
            <a:off x="1315210" y="2261486"/>
            <a:ext cx="759615" cy="2788204"/>
            <a:chOff x="1676390" y="2541497"/>
            <a:chExt cx="774848" cy="2844113"/>
          </a:xfrm>
        </p:grpSpPr>
        <p:sp>
          <p:nvSpPr>
            <p:cNvPr id="39" name="people_4">
              <a:extLst>
                <a:ext uri="{FF2B5EF4-FFF2-40B4-BE49-F238E27FC236}">
                  <a16:creationId xmlns:a16="http://schemas.microsoft.com/office/drawing/2014/main" id="{53FFC239-4596-48AA-A2CD-15D4D2970150}"/>
                </a:ext>
              </a:extLst>
            </p:cNvPr>
            <p:cNvSpPr>
              <a:spLocks noChangeAspect="1" noEditPoints="1"/>
            </p:cNvSpPr>
            <p:nvPr/>
          </p:nvSpPr>
          <p:spPr bwMode="auto">
            <a:xfrm>
              <a:off x="1719091" y="2541497"/>
              <a:ext cx="689446" cy="77078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62"/>
              <a:endParaRPr lang="en-US" sz="1765" dirty="0">
                <a:solidFill>
                  <a:srgbClr val="505050"/>
                </a:solidFill>
                <a:latin typeface="Segoe UI Semilight"/>
              </a:endParaRPr>
            </a:p>
          </p:txBody>
        </p:sp>
        <p:pic>
          <p:nvPicPr>
            <p:cNvPr id="40" name="Picture 20" descr="Image result for software icons">
              <a:extLst>
                <a:ext uri="{FF2B5EF4-FFF2-40B4-BE49-F238E27FC236}">
                  <a16:creationId xmlns:a16="http://schemas.microsoft.com/office/drawing/2014/main" id="{B69E1614-C1BE-408B-9BC1-B56AA31C2E4C}"/>
                </a:ext>
              </a:extLst>
            </p:cNvPr>
            <p:cNvPicPr>
              <a:picLocks noChangeAspect="1" noChangeArrowheads="1"/>
            </p:cNvPicPr>
            <p:nvPr/>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76390" y="4152752"/>
              <a:ext cx="774848" cy="774848"/>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688412F9-D132-48E0-AC8D-E016EB6A153C}"/>
                </a:ext>
              </a:extLst>
            </p:cNvPr>
            <p:cNvSpPr txBox="1"/>
            <p:nvPr/>
          </p:nvSpPr>
          <p:spPr>
            <a:xfrm>
              <a:off x="1744656" y="3317791"/>
              <a:ext cx="633130" cy="371244"/>
            </a:xfrm>
            <a:prstGeom prst="rect">
              <a:avLst/>
            </a:prstGeom>
            <a:noFill/>
          </p:spPr>
          <p:txBody>
            <a:bodyPr wrap="none" rtlCol="0">
              <a:spAutoFit/>
            </a:bodyPr>
            <a:lstStyle/>
            <a:p>
              <a:pPr defTabSz="914437">
                <a:defRPr/>
              </a:pPr>
              <a:r>
                <a:rPr lang="en-US" sz="1765" dirty="0">
                  <a:solidFill>
                    <a:srgbClr val="353535"/>
                  </a:solidFill>
                  <a:latin typeface="Segoe UI Semilight"/>
                </a:rPr>
                <a:t>User</a:t>
              </a:r>
            </a:p>
          </p:txBody>
        </p:sp>
        <p:sp>
          <p:nvSpPr>
            <p:cNvPr id="42" name="TextBox 41">
              <a:extLst>
                <a:ext uri="{FF2B5EF4-FFF2-40B4-BE49-F238E27FC236}">
                  <a16:creationId xmlns:a16="http://schemas.microsoft.com/office/drawing/2014/main" id="{FF7F6826-BF2A-41FD-9905-54C577039445}"/>
                </a:ext>
              </a:extLst>
            </p:cNvPr>
            <p:cNvSpPr txBox="1"/>
            <p:nvPr/>
          </p:nvSpPr>
          <p:spPr>
            <a:xfrm>
              <a:off x="1703780" y="5014366"/>
              <a:ext cx="716522" cy="371244"/>
            </a:xfrm>
            <a:prstGeom prst="rect">
              <a:avLst/>
            </a:prstGeom>
            <a:noFill/>
          </p:spPr>
          <p:txBody>
            <a:bodyPr wrap="none" rtlCol="0">
              <a:spAutoFit/>
            </a:bodyPr>
            <a:lstStyle/>
            <a:p>
              <a:pPr defTabSz="914437">
                <a:defRPr/>
              </a:pPr>
              <a:r>
                <a:rPr lang="en-US" sz="1765" dirty="0">
                  <a:solidFill>
                    <a:srgbClr val="353535"/>
                  </a:solidFill>
                  <a:latin typeface="Segoe UI Semilight"/>
                </a:rPr>
                <a:t>Code</a:t>
              </a:r>
            </a:p>
          </p:txBody>
        </p:sp>
      </p:grpSp>
      <p:grpSp>
        <p:nvGrpSpPr>
          <p:cNvPr id="35" name="Group 34">
            <a:extLst>
              <a:ext uri="{FF2B5EF4-FFF2-40B4-BE49-F238E27FC236}">
                <a16:creationId xmlns:a16="http://schemas.microsoft.com/office/drawing/2014/main" id="{065B9F66-5325-4A6F-841B-8F63B0D896F4}"/>
              </a:ext>
            </a:extLst>
          </p:cNvPr>
          <p:cNvGrpSpPr/>
          <p:nvPr/>
        </p:nvGrpSpPr>
        <p:grpSpPr>
          <a:xfrm>
            <a:off x="8028354" y="1846669"/>
            <a:ext cx="1591715" cy="735591"/>
            <a:chOff x="8040499" y="1846669"/>
            <a:chExt cx="1591715" cy="735591"/>
          </a:xfrm>
        </p:grpSpPr>
        <p:sp>
          <p:nvSpPr>
            <p:cNvPr id="43" name="Rectangle 42">
              <a:extLst>
                <a:ext uri="{FF2B5EF4-FFF2-40B4-BE49-F238E27FC236}">
                  <a16:creationId xmlns:a16="http://schemas.microsoft.com/office/drawing/2014/main" id="{21ADD9C9-5A95-4D9B-9861-FC12B2389204}"/>
                </a:ext>
              </a:extLst>
            </p:cNvPr>
            <p:cNvSpPr/>
            <p:nvPr/>
          </p:nvSpPr>
          <p:spPr>
            <a:xfrm>
              <a:off x="8040499" y="1997884"/>
              <a:ext cx="1591715" cy="584376"/>
            </a:xfrm>
            <a:prstGeom prst="rect">
              <a:avLst/>
            </a:prstGeom>
            <a:solidFill>
              <a:srgbClr val="6D6D6D"/>
            </a:solidFill>
            <a:ln>
              <a:noFill/>
            </a:ln>
            <a:effectLst/>
          </p:spPr>
          <p:txBody>
            <a:bodyPr rot="0" spcFirstLastPara="0" vert="horz" wrap="square" lIns="91427" tIns="45713" rIns="91427" bIns="45713" numCol="1" spcCol="0" rtlCol="0" fromWordArt="0" anchor="ctr" anchorCtr="0" forceAA="0" compatLnSpc="1">
              <a:prstTxWarp prst="textNoShape">
                <a:avLst/>
              </a:prstTxWarp>
              <a:noAutofit/>
            </a:bodyPr>
            <a:lstStyle/>
            <a:p>
              <a:pPr defTabSz="914296">
                <a:lnSpc>
                  <a:spcPct val="90000"/>
                </a:lnSpc>
                <a:spcAft>
                  <a:spcPts val="800"/>
                </a:spcAft>
                <a:defRPr/>
              </a:pP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Azure</a:t>
              </a:r>
              <a:b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Resource</a:t>
              </a:r>
              <a:endParaRPr lang="en-US" sz="2000" kern="0" dirty="0">
                <a:solidFill>
                  <a:sysClr val="window" lastClr="FFFFFF"/>
                </a:solidFill>
                <a:latin typeface="Calibri" panose="020F0502020204030204"/>
                <a:ea typeface="Calibri" panose="020F0502020204030204" pitchFamily="34" charset="0"/>
                <a:cs typeface="Times New Roman" panose="02020603050405020304" pitchFamily="18" charset="0"/>
              </a:endParaRPr>
            </a:p>
          </p:txBody>
        </p:sp>
        <p:pic>
          <p:nvPicPr>
            <p:cNvPr id="46" name="Picture 45">
              <a:extLst>
                <a:ext uri="{FF2B5EF4-FFF2-40B4-BE49-F238E27FC236}">
                  <a16:creationId xmlns:a16="http://schemas.microsoft.com/office/drawing/2014/main" id="{A46DB340-9092-469C-A4D2-453190C2394B}"/>
                </a:ext>
              </a:extLst>
            </p:cNvPr>
            <p:cNvPicPr>
              <a:picLocks noChangeAspect="1"/>
            </p:cNvPicPr>
            <p:nvPr/>
          </p:nvPicPr>
          <p:blipFill>
            <a:blip r:embed="rId4">
              <a:biLevel thresh="25000"/>
            </a:blip>
            <a:stretch>
              <a:fillRect/>
            </a:stretch>
          </p:blipFill>
          <p:spPr>
            <a:xfrm>
              <a:off x="9056407" y="1846669"/>
              <a:ext cx="495703" cy="495703"/>
            </a:xfrm>
            <a:prstGeom prst="rect">
              <a:avLst/>
            </a:prstGeom>
            <a:noFill/>
          </p:spPr>
        </p:pic>
      </p:grpSp>
      <p:grpSp>
        <p:nvGrpSpPr>
          <p:cNvPr id="53" name="Group 52">
            <a:extLst>
              <a:ext uri="{FF2B5EF4-FFF2-40B4-BE49-F238E27FC236}">
                <a16:creationId xmlns:a16="http://schemas.microsoft.com/office/drawing/2014/main" id="{898B1184-FA69-445E-B981-7024BA1CC00A}"/>
              </a:ext>
            </a:extLst>
          </p:cNvPr>
          <p:cNvGrpSpPr/>
          <p:nvPr/>
        </p:nvGrpSpPr>
        <p:grpSpPr>
          <a:xfrm>
            <a:off x="8028354" y="2553658"/>
            <a:ext cx="1591715" cy="665477"/>
            <a:chOff x="8040499" y="2595475"/>
            <a:chExt cx="1591715" cy="665477"/>
          </a:xfrm>
        </p:grpSpPr>
        <p:sp>
          <p:nvSpPr>
            <p:cNvPr id="44" name="Rectangle 43">
              <a:extLst>
                <a:ext uri="{FF2B5EF4-FFF2-40B4-BE49-F238E27FC236}">
                  <a16:creationId xmlns:a16="http://schemas.microsoft.com/office/drawing/2014/main" id="{00375F73-401E-4D1E-B3E3-36A8731D70B8}"/>
                </a:ext>
              </a:extLst>
            </p:cNvPr>
            <p:cNvSpPr/>
            <p:nvPr/>
          </p:nvSpPr>
          <p:spPr>
            <a:xfrm>
              <a:off x="8040499" y="2676576"/>
              <a:ext cx="1591715" cy="584376"/>
            </a:xfrm>
            <a:prstGeom prst="rect">
              <a:avLst/>
            </a:prstGeom>
            <a:solidFill>
              <a:srgbClr val="6D6D6D"/>
            </a:solidFill>
            <a:ln>
              <a:noFill/>
            </a:ln>
            <a:effectLst/>
          </p:spPr>
          <p:txBody>
            <a:bodyPr rot="0" spcFirstLastPara="0" vert="horz" wrap="square" lIns="91427" tIns="45713" rIns="91427" bIns="45713" numCol="1" spcCol="0" rtlCol="0" fromWordArt="0" anchor="ctr" anchorCtr="0" forceAA="0" compatLnSpc="1">
              <a:prstTxWarp prst="textNoShape">
                <a:avLst/>
              </a:prstTxWarp>
              <a:noAutofit/>
            </a:bodyPr>
            <a:lstStyle/>
            <a:p>
              <a:pPr defTabSz="914296">
                <a:lnSpc>
                  <a:spcPct val="90000"/>
                </a:lnSpc>
                <a:spcAft>
                  <a:spcPts val="800"/>
                </a:spcAft>
                <a:defRPr/>
              </a:pP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Azure</a:t>
              </a:r>
              <a:b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Resource</a:t>
              </a:r>
              <a:endParaRPr lang="en-US" sz="2000" kern="0" dirty="0">
                <a:solidFill>
                  <a:sysClr val="window" lastClr="FFFFFF"/>
                </a:solidFill>
                <a:latin typeface="Calibri" panose="020F0502020204030204"/>
                <a:ea typeface="Calibri" panose="020F0502020204030204" pitchFamily="34" charset="0"/>
                <a:cs typeface="Times New Roman" panose="02020603050405020304" pitchFamily="18" charset="0"/>
              </a:endParaRPr>
            </a:p>
          </p:txBody>
        </p:sp>
        <p:pic>
          <p:nvPicPr>
            <p:cNvPr id="47" name="Picture 46">
              <a:extLst>
                <a:ext uri="{FF2B5EF4-FFF2-40B4-BE49-F238E27FC236}">
                  <a16:creationId xmlns:a16="http://schemas.microsoft.com/office/drawing/2014/main" id="{F540395A-257C-43C4-8C8D-367222356360}"/>
                </a:ext>
              </a:extLst>
            </p:cNvPr>
            <p:cNvPicPr>
              <a:picLocks noChangeAspect="1"/>
            </p:cNvPicPr>
            <p:nvPr/>
          </p:nvPicPr>
          <p:blipFill>
            <a:blip r:embed="rId4">
              <a:biLevel thresh="25000"/>
            </a:blip>
            <a:stretch>
              <a:fillRect/>
            </a:stretch>
          </p:blipFill>
          <p:spPr>
            <a:xfrm>
              <a:off x="9056407" y="2595475"/>
              <a:ext cx="495703" cy="495703"/>
            </a:xfrm>
            <a:prstGeom prst="rect">
              <a:avLst/>
            </a:prstGeom>
            <a:noFill/>
          </p:spPr>
        </p:pic>
      </p:grpSp>
      <p:grpSp>
        <p:nvGrpSpPr>
          <p:cNvPr id="55" name="Group 54">
            <a:extLst>
              <a:ext uri="{FF2B5EF4-FFF2-40B4-BE49-F238E27FC236}">
                <a16:creationId xmlns:a16="http://schemas.microsoft.com/office/drawing/2014/main" id="{0DEE5A39-394C-4074-A1A6-CE07AA927718}"/>
              </a:ext>
            </a:extLst>
          </p:cNvPr>
          <p:cNvGrpSpPr/>
          <p:nvPr/>
        </p:nvGrpSpPr>
        <p:grpSpPr>
          <a:xfrm>
            <a:off x="8028354" y="3847851"/>
            <a:ext cx="1591715" cy="681538"/>
            <a:chOff x="8016208" y="3847851"/>
            <a:chExt cx="1591715" cy="681538"/>
          </a:xfrm>
        </p:grpSpPr>
        <p:sp>
          <p:nvSpPr>
            <p:cNvPr id="45" name="Rectangle 44">
              <a:extLst>
                <a:ext uri="{FF2B5EF4-FFF2-40B4-BE49-F238E27FC236}">
                  <a16:creationId xmlns:a16="http://schemas.microsoft.com/office/drawing/2014/main" id="{6D9E5B0A-6AC1-4C2E-B520-969B87C8F1EF}"/>
                </a:ext>
              </a:extLst>
            </p:cNvPr>
            <p:cNvSpPr/>
            <p:nvPr/>
          </p:nvSpPr>
          <p:spPr>
            <a:xfrm>
              <a:off x="8016208" y="3945013"/>
              <a:ext cx="1591715" cy="584376"/>
            </a:xfrm>
            <a:prstGeom prst="rect">
              <a:avLst/>
            </a:prstGeom>
            <a:solidFill>
              <a:srgbClr val="6D6D6D"/>
            </a:solidFill>
            <a:ln>
              <a:noFill/>
            </a:ln>
            <a:effectLst/>
          </p:spPr>
          <p:txBody>
            <a:bodyPr rot="0" spcFirstLastPara="0" vert="horz" wrap="square" lIns="91427" tIns="45713" rIns="91427" bIns="45713" numCol="1" spcCol="0" rtlCol="0" fromWordArt="0" anchor="ctr" anchorCtr="0" forceAA="0" compatLnSpc="1">
              <a:prstTxWarp prst="textNoShape">
                <a:avLst/>
              </a:prstTxWarp>
              <a:noAutofit/>
            </a:bodyPr>
            <a:lstStyle/>
            <a:p>
              <a:pPr defTabSz="914296">
                <a:lnSpc>
                  <a:spcPct val="90000"/>
                </a:lnSpc>
                <a:spcAft>
                  <a:spcPts val="800"/>
                </a:spcAft>
                <a:defRPr/>
              </a:pP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Azure</a:t>
              </a:r>
              <a:b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Resource</a:t>
              </a:r>
              <a:endParaRPr lang="en-US" sz="2000" kern="0" dirty="0">
                <a:solidFill>
                  <a:sysClr val="window" lastClr="FFFFFF"/>
                </a:solidFill>
                <a:latin typeface="Calibri" panose="020F0502020204030204"/>
                <a:ea typeface="Calibri" panose="020F0502020204030204" pitchFamily="34" charset="0"/>
                <a:cs typeface="Times New Roman" panose="02020603050405020304" pitchFamily="18" charset="0"/>
              </a:endParaRPr>
            </a:p>
          </p:txBody>
        </p:sp>
        <p:pic>
          <p:nvPicPr>
            <p:cNvPr id="48" name="Picture 47">
              <a:extLst>
                <a:ext uri="{FF2B5EF4-FFF2-40B4-BE49-F238E27FC236}">
                  <a16:creationId xmlns:a16="http://schemas.microsoft.com/office/drawing/2014/main" id="{F4F700D8-2AB0-40EA-BD10-5C3BF4D042E4}"/>
                </a:ext>
              </a:extLst>
            </p:cNvPr>
            <p:cNvPicPr>
              <a:picLocks noChangeAspect="1"/>
            </p:cNvPicPr>
            <p:nvPr/>
          </p:nvPicPr>
          <p:blipFill>
            <a:blip r:embed="rId4">
              <a:biLevel thresh="25000"/>
            </a:blip>
            <a:stretch>
              <a:fillRect/>
            </a:stretch>
          </p:blipFill>
          <p:spPr>
            <a:xfrm>
              <a:off x="9032116" y="3847851"/>
              <a:ext cx="495703" cy="495703"/>
            </a:xfrm>
            <a:prstGeom prst="rect">
              <a:avLst/>
            </a:prstGeom>
            <a:noFill/>
          </p:spPr>
        </p:pic>
      </p:grpSp>
    </p:spTree>
    <p:extLst>
      <p:ext uri="{BB962C8B-B14F-4D97-AF65-F5344CB8AC3E}">
        <p14:creationId xmlns:p14="http://schemas.microsoft.com/office/powerpoint/2010/main" val="2874187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C58084-AA5C-4A75-95F7-A3DD3963B51C}"/>
              </a:ext>
            </a:extLst>
          </p:cNvPr>
          <p:cNvSpPr>
            <a:spLocks noGrp="1"/>
          </p:cNvSpPr>
          <p:nvPr>
            <p:ph type="title"/>
          </p:nvPr>
        </p:nvSpPr>
        <p:spPr/>
        <p:txBody>
          <a:bodyPr>
            <a:normAutofit/>
          </a:bodyPr>
          <a:lstStyle/>
          <a:p>
            <a:r>
              <a:rPr lang="en-US" dirty="0"/>
              <a:t>Policy lifecycle</a:t>
            </a:r>
          </a:p>
        </p:txBody>
      </p:sp>
      <p:cxnSp>
        <p:nvCxnSpPr>
          <p:cNvPr id="17" name="Straight Connector 16">
            <a:extLst>
              <a:ext uri="{FF2B5EF4-FFF2-40B4-BE49-F238E27FC236}">
                <a16:creationId xmlns:a16="http://schemas.microsoft.com/office/drawing/2014/main" id="{21C843D1-B403-4DC4-A535-1DAA5D7AAAC8}"/>
              </a:ext>
            </a:extLst>
          </p:cNvPr>
          <p:cNvCxnSpPr>
            <a:cxnSpLocks/>
          </p:cNvCxnSpPr>
          <p:nvPr/>
        </p:nvCxnSpPr>
        <p:spPr>
          <a:xfrm>
            <a:off x="266921" y="2301347"/>
            <a:ext cx="11658160" cy="0"/>
          </a:xfrm>
          <a:prstGeom prst="line">
            <a:avLst/>
          </a:prstGeom>
          <a:ln w="158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Arrow: Chevron 23">
            <a:extLst>
              <a:ext uri="{FF2B5EF4-FFF2-40B4-BE49-F238E27FC236}">
                <a16:creationId xmlns:a16="http://schemas.microsoft.com/office/drawing/2014/main" id="{A2D27586-9D87-4EE8-B5C0-6706BE182362}"/>
              </a:ext>
            </a:extLst>
          </p:cNvPr>
          <p:cNvSpPr/>
          <p:nvPr/>
        </p:nvSpPr>
        <p:spPr bwMode="auto">
          <a:xfrm>
            <a:off x="2384097" y="1692653"/>
            <a:ext cx="188592" cy="483105"/>
          </a:xfrm>
          <a:prstGeom prst="chevron">
            <a:avLst>
              <a:gd name="adj" fmla="val 70934"/>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 name="Arrow: Chevron 25">
            <a:extLst>
              <a:ext uri="{FF2B5EF4-FFF2-40B4-BE49-F238E27FC236}">
                <a16:creationId xmlns:a16="http://schemas.microsoft.com/office/drawing/2014/main" id="{63473527-CEC8-418C-9D5D-E83848756119}"/>
              </a:ext>
            </a:extLst>
          </p:cNvPr>
          <p:cNvSpPr/>
          <p:nvPr/>
        </p:nvSpPr>
        <p:spPr bwMode="auto">
          <a:xfrm>
            <a:off x="5668039" y="1692653"/>
            <a:ext cx="188592" cy="483105"/>
          </a:xfrm>
          <a:prstGeom prst="chevron">
            <a:avLst>
              <a:gd name="adj" fmla="val 70934"/>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Arrow: Chevron 26">
            <a:extLst>
              <a:ext uri="{FF2B5EF4-FFF2-40B4-BE49-F238E27FC236}">
                <a16:creationId xmlns:a16="http://schemas.microsoft.com/office/drawing/2014/main" id="{DD8649F4-8D1F-4883-9BC3-2752DE1D51BE}"/>
              </a:ext>
            </a:extLst>
          </p:cNvPr>
          <p:cNvSpPr/>
          <p:nvPr/>
        </p:nvSpPr>
        <p:spPr bwMode="auto">
          <a:xfrm>
            <a:off x="8670944" y="1692653"/>
            <a:ext cx="188592" cy="483105"/>
          </a:xfrm>
          <a:prstGeom prst="chevron">
            <a:avLst>
              <a:gd name="adj" fmla="val 70934"/>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1" name="Group 20">
            <a:extLst>
              <a:ext uri="{FF2B5EF4-FFF2-40B4-BE49-F238E27FC236}">
                <a16:creationId xmlns:a16="http://schemas.microsoft.com/office/drawing/2014/main" id="{9A7D2738-9B76-4835-A924-816FC169FA35}"/>
              </a:ext>
            </a:extLst>
          </p:cNvPr>
          <p:cNvGrpSpPr/>
          <p:nvPr/>
        </p:nvGrpSpPr>
        <p:grpSpPr>
          <a:xfrm>
            <a:off x="2855277" y="1626444"/>
            <a:ext cx="2765763" cy="1725331"/>
            <a:chOff x="2912531" y="1722061"/>
            <a:chExt cx="2821222" cy="1759928"/>
          </a:xfrm>
          <a:solidFill>
            <a:srgbClr val="EAEAEA"/>
          </a:solidFill>
        </p:grpSpPr>
        <p:sp>
          <p:nvSpPr>
            <p:cNvPr id="9" name="Rectangle 8">
              <a:extLst>
                <a:ext uri="{FF2B5EF4-FFF2-40B4-BE49-F238E27FC236}">
                  <a16:creationId xmlns:a16="http://schemas.microsoft.com/office/drawing/2014/main" id="{7277148D-8294-4442-AF82-A2B2EE9056A2}"/>
                </a:ext>
              </a:extLst>
            </p:cNvPr>
            <p:cNvSpPr/>
            <p:nvPr/>
          </p:nvSpPr>
          <p:spPr>
            <a:xfrm>
              <a:off x="2912531" y="2521870"/>
              <a:ext cx="2821222" cy="960119"/>
            </a:xfrm>
            <a:prstGeom prst="rect">
              <a:avLst/>
            </a:prstGeom>
            <a:grp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43" tIns="89643" rIns="89643" bIns="89643" numCol="1" spcCol="1270" anchor="t" anchorCtr="0">
              <a:spAutoFit/>
            </a:bodyPr>
            <a:lstStyle/>
            <a:p>
              <a:pPr marL="179292" lvl="1" indent="-179292" defTabSz="479355">
                <a:lnSpc>
                  <a:spcPct val="90000"/>
                </a:lnSpc>
                <a:spcBef>
                  <a:spcPct val="0"/>
                </a:spcBef>
                <a:spcAft>
                  <a:spcPts val="1176"/>
                </a:spcAft>
                <a:buFont typeface="Arial" panose="020B0604020202020204" pitchFamily="34" charset="0"/>
                <a:buChar char="•"/>
              </a:pPr>
              <a:r>
                <a:rPr lang="en-US" sz="1372" dirty="0">
                  <a:solidFill>
                    <a:srgbClr val="353535"/>
                  </a:solidFill>
                  <a:latin typeface="Segoe UI Semilight"/>
                </a:rPr>
                <a:t>“Initiative" owners like</a:t>
              </a:r>
              <a:br>
                <a:rPr lang="en-US" sz="1372" dirty="0">
                  <a:solidFill>
                    <a:srgbClr val="353535"/>
                  </a:solidFill>
                  <a:latin typeface="Segoe UI Semilight"/>
                </a:rPr>
              </a:br>
              <a:r>
                <a:rPr lang="en-US" sz="1372" dirty="0">
                  <a:solidFill>
                    <a:srgbClr val="353535"/>
                  </a:solidFill>
                  <a:latin typeface="Segoe UI Semilight"/>
                </a:rPr>
                <a:t>Security Architect or </a:t>
              </a:r>
              <a:br>
                <a:rPr lang="en-US" sz="1372" dirty="0">
                  <a:solidFill>
                    <a:srgbClr val="353535"/>
                  </a:solidFill>
                  <a:latin typeface="Segoe UI Semilight"/>
                </a:rPr>
              </a:br>
              <a:r>
                <a:rPr lang="en-US" sz="1372" dirty="0">
                  <a:solidFill>
                    <a:srgbClr val="353535"/>
                  </a:solidFill>
                  <a:latin typeface="Segoe UI Semilight"/>
                </a:rPr>
                <a:t>Cloud Architect or </a:t>
              </a:r>
              <a:br>
                <a:rPr lang="en-US" sz="1372" dirty="0">
                  <a:solidFill>
                    <a:srgbClr val="353535"/>
                  </a:solidFill>
                  <a:latin typeface="Segoe UI Semilight"/>
                </a:rPr>
              </a:br>
              <a:r>
                <a:rPr lang="en-US" sz="1372" dirty="0">
                  <a:solidFill>
                    <a:srgbClr val="353535"/>
                  </a:solidFill>
                  <a:latin typeface="Segoe UI Semilight"/>
                </a:rPr>
                <a:t>Cloud Engineers</a:t>
              </a:r>
            </a:p>
          </p:txBody>
        </p:sp>
        <p:sp>
          <p:nvSpPr>
            <p:cNvPr id="11" name="Freeform: Shape 10">
              <a:extLst>
                <a:ext uri="{FF2B5EF4-FFF2-40B4-BE49-F238E27FC236}">
                  <a16:creationId xmlns:a16="http://schemas.microsoft.com/office/drawing/2014/main" id="{6A7D7177-6091-4454-A7EA-F2458DD7B92A}"/>
                </a:ext>
              </a:extLst>
            </p:cNvPr>
            <p:cNvSpPr/>
            <p:nvPr/>
          </p:nvSpPr>
          <p:spPr>
            <a:xfrm>
              <a:off x="2912531" y="1722061"/>
              <a:ext cx="2821222" cy="627727"/>
            </a:xfrm>
            <a:custGeom>
              <a:avLst/>
              <a:gdLst>
                <a:gd name="connsiteX0" fmla="*/ 0 w 1919672"/>
                <a:gd name="connsiteY0" fmla="*/ 76339 h 763390"/>
                <a:gd name="connsiteX1" fmla="*/ 76339 w 1919672"/>
                <a:gd name="connsiteY1" fmla="*/ 0 h 763390"/>
                <a:gd name="connsiteX2" fmla="*/ 1843333 w 1919672"/>
                <a:gd name="connsiteY2" fmla="*/ 0 h 763390"/>
                <a:gd name="connsiteX3" fmla="*/ 1919672 w 1919672"/>
                <a:gd name="connsiteY3" fmla="*/ 76339 h 763390"/>
                <a:gd name="connsiteX4" fmla="*/ 1919672 w 1919672"/>
                <a:gd name="connsiteY4" fmla="*/ 687051 h 763390"/>
                <a:gd name="connsiteX5" fmla="*/ 1843333 w 1919672"/>
                <a:gd name="connsiteY5" fmla="*/ 763390 h 763390"/>
                <a:gd name="connsiteX6" fmla="*/ 76339 w 1919672"/>
                <a:gd name="connsiteY6" fmla="*/ 763390 h 763390"/>
                <a:gd name="connsiteX7" fmla="*/ 0 w 1919672"/>
                <a:gd name="connsiteY7" fmla="*/ 687051 h 763390"/>
                <a:gd name="connsiteX8" fmla="*/ 0 w 1919672"/>
                <a:gd name="connsiteY8" fmla="*/ 76339 h 76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672" h="763390">
                  <a:moveTo>
                    <a:pt x="0" y="76339"/>
                  </a:moveTo>
                  <a:cubicBezTo>
                    <a:pt x="0" y="34178"/>
                    <a:pt x="34178" y="0"/>
                    <a:pt x="76339" y="0"/>
                  </a:cubicBezTo>
                  <a:lnTo>
                    <a:pt x="1843333" y="0"/>
                  </a:lnTo>
                  <a:cubicBezTo>
                    <a:pt x="1885494" y="0"/>
                    <a:pt x="1919672" y="34178"/>
                    <a:pt x="1919672" y="76339"/>
                  </a:cubicBezTo>
                  <a:lnTo>
                    <a:pt x="1919672" y="687051"/>
                  </a:lnTo>
                  <a:cubicBezTo>
                    <a:pt x="1919672" y="729212"/>
                    <a:pt x="1885494" y="763390"/>
                    <a:pt x="1843333" y="763390"/>
                  </a:cubicBezTo>
                  <a:lnTo>
                    <a:pt x="76339" y="763390"/>
                  </a:lnTo>
                  <a:cubicBezTo>
                    <a:pt x="34178" y="763390"/>
                    <a:pt x="0" y="729212"/>
                    <a:pt x="0" y="687051"/>
                  </a:cubicBezTo>
                  <a:lnTo>
                    <a:pt x="0" y="76339"/>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9643" tIns="89643" rIns="89643" bIns="89643" numCol="1" spcCol="1270" anchor="t" anchorCtr="0">
              <a:spAutoFit/>
            </a:bodyPr>
            <a:lstStyle/>
            <a:p>
              <a:pPr defTabSz="566510">
                <a:lnSpc>
                  <a:spcPct val="90000"/>
                </a:lnSpc>
                <a:spcBef>
                  <a:spcPct val="0"/>
                </a:spcBef>
                <a:spcAft>
                  <a:spcPct val="35000"/>
                </a:spcAft>
              </a:pPr>
              <a:r>
                <a:rPr lang="en-US" sz="1568" dirty="0">
                  <a:solidFill>
                    <a:srgbClr val="002050"/>
                  </a:solidFill>
                  <a:latin typeface="Segoe UI Semibold" panose="020B0702040204020203" pitchFamily="34" charset="0"/>
                </a:rPr>
                <a:t>Who owns policy definitions &amp; implementation?</a:t>
              </a:r>
            </a:p>
          </p:txBody>
        </p:sp>
      </p:grpSp>
      <p:grpSp>
        <p:nvGrpSpPr>
          <p:cNvPr id="22" name="Group 21">
            <a:extLst>
              <a:ext uri="{FF2B5EF4-FFF2-40B4-BE49-F238E27FC236}">
                <a16:creationId xmlns:a16="http://schemas.microsoft.com/office/drawing/2014/main" id="{4C546D11-9771-4B9F-930C-9F761546571B}"/>
              </a:ext>
            </a:extLst>
          </p:cNvPr>
          <p:cNvGrpSpPr/>
          <p:nvPr/>
        </p:nvGrpSpPr>
        <p:grpSpPr>
          <a:xfrm>
            <a:off x="5980348" y="1409201"/>
            <a:ext cx="2937569" cy="4458647"/>
            <a:chOff x="6022008" y="1500462"/>
            <a:chExt cx="2996474" cy="4548052"/>
          </a:xfrm>
          <a:solidFill>
            <a:srgbClr val="EAEAEA"/>
          </a:solidFill>
        </p:grpSpPr>
        <p:sp>
          <p:nvSpPr>
            <p:cNvPr id="12" name="Rectangle 11">
              <a:extLst>
                <a:ext uri="{FF2B5EF4-FFF2-40B4-BE49-F238E27FC236}">
                  <a16:creationId xmlns:a16="http://schemas.microsoft.com/office/drawing/2014/main" id="{98DE5DB7-0422-482A-B18A-81E8325B2B81}"/>
                </a:ext>
              </a:extLst>
            </p:cNvPr>
            <p:cNvSpPr/>
            <p:nvPr/>
          </p:nvSpPr>
          <p:spPr>
            <a:xfrm>
              <a:off x="6022008" y="2521870"/>
              <a:ext cx="2996474" cy="3526644"/>
            </a:xfrm>
            <a:prstGeom prst="rect">
              <a:avLst/>
            </a:prstGeom>
            <a:grp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43" tIns="89643" rIns="89643" bIns="89643" numCol="1" spcCol="1270" anchor="t" anchorCtr="0">
              <a:spAutoFit/>
            </a:bodyPr>
            <a:lstStyle/>
            <a:p>
              <a:pPr marL="179292" lvl="1" indent="-179292" defTabSz="457566">
                <a:lnSpc>
                  <a:spcPct val="90000"/>
                </a:lnSpc>
                <a:spcBef>
                  <a:spcPct val="0"/>
                </a:spcBef>
                <a:spcAft>
                  <a:spcPts val="1176"/>
                </a:spcAft>
                <a:buFont typeface="Arial" panose="020B0604020202020204" pitchFamily="34" charset="0"/>
                <a:buChar char="•"/>
              </a:pPr>
              <a:r>
                <a:rPr lang="en-US" sz="1372" dirty="0">
                  <a:solidFill>
                    <a:srgbClr val="353535"/>
                  </a:solidFill>
                  <a:latin typeface="Segoe UI Semilight"/>
                </a:rPr>
                <a:t>Research or gather evidence on the impact of a particular configuration on a particular fundamental (like cost or security)</a:t>
              </a:r>
            </a:p>
            <a:p>
              <a:pPr marL="179292" lvl="1" indent="-179292" defTabSz="457566">
                <a:lnSpc>
                  <a:spcPct val="90000"/>
                </a:lnSpc>
                <a:spcBef>
                  <a:spcPct val="0"/>
                </a:spcBef>
                <a:spcAft>
                  <a:spcPts val="1176"/>
                </a:spcAft>
                <a:buFont typeface="Arial" panose="020B0604020202020204" pitchFamily="34" charset="0"/>
                <a:buChar char="•"/>
              </a:pPr>
              <a:r>
                <a:rPr lang="en-US" sz="1372" dirty="0">
                  <a:solidFill>
                    <a:srgbClr val="353535"/>
                  </a:solidFill>
                  <a:latin typeface="Segoe UI Semilight"/>
                </a:rPr>
                <a:t>What-if analysis of </a:t>
              </a:r>
              <a:br>
                <a:rPr lang="en-US" sz="1372" dirty="0">
                  <a:solidFill>
                    <a:srgbClr val="353535"/>
                  </a:solidFill>
                  <a:latin typeface="Segoe UI Semilight"/>
                </a:rPr>
              </a:br>
              <a:r>
                <a:rPr lang="en-US" sz="1372" dirty="0">
                  <a:solidFill>
                    <a:srgbClr val="353535"/>
                  </a:solidFill>
                  <a:latin typeface="Segoe UI Semilight"/>
                </a:rPr>
                <a:t>enforcing configuration </a:t>
              </a:r>
              <a:br>
                <a:rPr lang="en-US" sz="1372" dirty="0">
                  <a:solidFill>
                    <a:srgbClr val="353535"/>
                  </a:solidFill>
                  <a:latin typeface="Segoe UI Semilight"/>
                </a:rPr>
              </a:br>
              <a:r>
                <a:rPr lang="en-US" sz="1372" dirty="0">
                  <a:solidFill>
                    <a:srgbClr val="353535"/>
                  </a:solidFill>
                  <a:latin typeface="Segoe UI Semilight"/>
                </a:rPr>
                <a:t>in a particular manner</a:t>
              </a:r>
            </a:p>
            <a:p>
              <a:pPr marL="179292" lvl="1" indent="-179292" defTabSz="457566">
                <a:lnSpc>
                  <a:spcPct val="90000"/>
                </a:lnSpc>
                <a:spcBef>
                  <a:spcPct val="0"/>
                </a:spcBef>
                <a:spcAft>
                  <a:spcPts val="1176"/>
                </a:spcAft>
                <a:buFont typeface="Arial" panose="020B0604020202020204" pitchFamily="34" charset="0"/>
                <a:buChar char="•"/>
              </a:pPr>
              <a:r>
                <a:rPr lang="en-US" sz="1372" dirty="0">
                  <a:solidFill>
                    <a:srgbClr val="353535"/>
                  </a:solidFill>
                  <a:latin typeface="Segoe UI Semilight"/>
                </a:rPr>
                <a:t>Assess the current state of compliance to understand the impact of new policy and what exceptions are needed</a:t>
              </a:r>
            </a:p>
            <a:p>
              <a:pPr marL="179292" lvl="1" indent="-179292" defTabSz="457566">
                <a:lnSpc>
                  <a:spcPct val="90000"/>
                </a:lnSpc>
                <a:spcBef>
                  <a:spcPct val="0"/>
                </a:spcBef>
                <a:spcAft>
                  <a:spcPts val="1176"/>
                </a:spcAft>
                <a:buFont typeface="Arial" panose="020B0604020202020204" pitchFamily="34" charset="0"/>
                <a:buChar char="•"/>
              </a:pPr>
              <a:r>
                <a:rPr lang="en-US" sz="1372" dirty="0">
                  <a:solidFill>
                    <a:srgbClr val="353535"/>
                  </a:solidFill>
                  <a:latin typeface="Segoe UI Semilight"/>
                </a:rPr>
                <a:t>Roll out new policy in phases</a:t>
              </a:r>
            </a:p>
            <a:p>
              <a:pPr marL="179292" lvl="1" indent="-179292" defTabSz="457566">
                <a:lnSpc>
                  <a:spcPct val="90000"/>
                </a:lnSpc>
                <a:spcBef>
                  <a:spcPct val="0"/>
                </a:spcBef>
                <a:spcAft>
                  <a:spcPts val="1176"/>
                </a:spcAft>
                <a:buFont typeface="Arial" panose="020B0604020202020204" pitchFamily="34" charset="0"/>
                <a:buChar char="•"/>
              </a:pPr>
              <a:r>
                <a:rPr lang="en-US" sz="1372" dirty="0">
                  <a:solidFill>
                    <a:srgbClr val="353535"/>
                  </a:solidFill>
                  <a:latin typeface="Segoe UI Semilight"/>
                </a:rPr>
                <a:t>Understand the applications &amp; teams who are non-compliant</a:t>
              </a:r>
            </a:p>
          </p:txBody>
        </p:sp>
        <p:sp>
          <p:nvSpPr>
            <p:cNvPr id="14" name="Freeform: Shape 13">
              <a:extLst>
                <a:ext uri="{FF2B5EF4-FFF2-40B4-BE49-F238E27FC236}">
                  <a16:creationId xmlns:a16="http://schemas.microsoft.com/office/drawing/2014/main" id="{BFCD2E55-0A56-4366-99BC-CF1744C427EC}"/>
                </a:ext>
              </a:extLst>
            </p:cNvPr>
            <p:cNvSpPr/>
            <p:nvPr/>
          </p:nvSpPr>
          <p:spPr>
            <a:xfrm>
              <a:off x="6022008" y="1500462"/>
              <a:ext cx="2474224" cy="849257"/>
            </a:xfrm>
            <a:custGeom>
              <a:avLst/>
              <a:gdLst>
                <a:gd name="connsiteX0" fmla="*/ 0 w 1919672"/>
                <a:gd name="connsiteY0" fmla="*/ 76339 h 763390"/>
                <a:gd name="connsiteX1" fmla="*/ 76339 w 1919672"/>
                <a:gd name="connsiteY1" fmla="*/ 0 h 763390"/>
                <a:gd name="connsiteX2" fmla="*/ 1843333 w 1919672"/>
                <a:gd name="connsiteY2" fmla="*/ 0 h 763390"/>
                <a:gd name="connsiteX3" fmla="*/ 1919672 w 1919672"/>
                <a:gd name="connsiteY3" fmla="*/ 76339 h 763390"/>
                <a:gd name="connsiteX4" fmla="*/ 1919672 w 1919672"/>
                <a:gd name="connsiteY4" fmla="*/ 687051 h 763390"/>
                <a:gd name="connsiteX5" fmla="*/ 1843333 w 1919672"/>
                <a:gd name="connsiteY5" fmla="*/ 763390 h 763390"/>
                <a:gd name="connsiteX6" fmla="*/ 76339 w 1919672"/>
                <a:gd name="connsiteY6" fmla="*/ 763390 h 763390"/>
                <a:gd name="connsiteX7" fmla="*/ 0 w 1919672"/>
                <a:gd name="connsiteY7" fmla="*/ 687051 h 763390"/>
                <a:gd name="connsiteX8" fmla="*/ 0 w 1919672"/>
                <a:gd name="connsiteY8" fmla="*/ 76339 h 76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672" h="763390">
                  <a:moveTo>
                    <a:pt x="0" y="76339"/>
                  </a:moveTo>
                  <a:cubicBezTo>
                    <a:pt x="0" y="34178"/>
                    <a:pt x="34178" y="0"/>
                    <a:pt x="76339" y="0"/>
                  </a:cubicBezTo>
                  <a:lnTo>
                    <a:pt x="1843333" y="0"/>
                  </a:lnTo>
                  <a:cubicBezTo>
                    <a:pt x="1885494" y="0"/>
                    <a:pt x="1919672" y="34178"/>
                    <a:pt x="1919672" y="76339"/>
                  </a:cubicBezTo>
                  <a:lnTo>
                    <a:pt x="1919672" y="687051"/>
                  </a:lnTo>
                  <a:cubicBezTo>
                    <a:pt x="1919672" y="729212"/>
                    <a:pt x="1885494" y="763390"/>
                    <a:pt x="1843333" y="763390"/>
                  </a:cubicBezTo>
                  <a:lnTo>
                    <a:pt x="76339" y="763390"/>
                  </a:lnTo>
                  <a:cubicBezTo>
                    <a:pt x="34178" y="763390"/>
                    <a:pt x="0" y="729212"/>
                    <a:pt x="0" y="687051"/>
                  </a:cubicBezTo>
                  <a:lnTo>
                    <a:pt x="0" y="76339"/>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9643" tIns="89643" rIns="89643" bIns="89643" numCol="1" spcCol="1270" anchor="t" anchorCtr="0">
              <a:spAutoFit/>
            </a:bodyPr>
            <a:lstStyle/>
            <a:p>
              <a:pPr defTabSz="566510">
                <a:lnSpc>
                  <a:spcPct val="90000"/>
                </a:lnSpc>
                <a:spcBef>
                  <a:spcPct val="0"/>
                </a:spcBef>
                <a:spcAft>
                  <a:spcPct val="35000"/>
                </a:spcAft>
              </a:pPr>
              <a:r>
                <a:rPr lang="en-US" sz="1568" dirty="0">
                  <a:solidFill>
                    <a:srgbClr val="002050"/>
                  </a:solidFill>
                  <a:latin typeface="Segoe UI Semibold" panose="020B0702040204020203" pitchFamily="34" charset="0"/>
                </a:rPr>
                <a:t>What is involved in defining a new Policy or refining an existing one?</a:t>
              </a:r>
            </a:p>
          </p:txBody>
        </p:sp>
      </p:grpSp>
      <p:grpSp>
        <p:nvGrpSpPr>
          <p:cNvPr id="23" name="Group 22">
            <a:extLst>
              <a:ext uri="{FF2B5EF4-FFF2-40B4-BE49-F238E27FC236}">
                <a16:creationId xmlns:a16="http://schemas.microsoft.com/office/drawing/2014/main" id="{DA5F9E24-BCEE-4D3A-9A4A-C84DE022F61F}"/>
              </a:ext>
            </a:extLst>
          </p:cNvPr>
          <p:cNvGrpSpPr/>
          <p:nvPr/>
        </p:nvGrpSpPr>
        <p:grpSpPr>
          <a:xfrm>
            <a:off x="8998245" y="1626444"/>
            <a:ext cx="2765763" cy="3979026"/>
            <a:chOff x="9178679" y="1722061"/>
            <a:chExt cx="2821222" cy="4058812"/>
          </a:xfrm>
          <a:solidFill>
            <a:srgbClr val="EAEAEA"/>
          </a:solidFill>
        </p:grpSpPr>
        <p:sp>
          <p:nvSpPr>
            <p:cNvPr id="15" name="Rectangle 14">
              <a:extLst>
                <a:ext uri="{FF2B5EF4-FFF2-40B4-BE49-F238E27FC236}">
                  <a16:creationId xmlns:a16="http://schemas.microsoft.com/office/drawing/2014/main" id="{E69B2140-2C44-4788-9BCA-D35BB80A8D78}"/>
                </a:ext>
              </a:extLst>
            </p:cNvPr>
            <p:cNvSpPr/>
            <p:nvPr/>
          </p:nvSpPr>
          <p:spPr>
            <a:xfrm>
              <a:off x="9178679" y="2521870"/>
              <a:ext cx="2821222" cy="3259003"/>
            </a:xfrm>
            <a:prstGeom prst="rect">
              <a:avLst/>
            </a:prstGeom>
            <a:grp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43" tIns="89643" rIns="89643" bIns="89643" numCol="1" spcCol="1270" anchor="t" anchorCtr="0">
              <a:spAutoFit/>
            </a:bodyPr>
            <a:lstStyle/>
            <a:p>
              <a:pPr marL="179292" lvl="1" indent="-179292" defTabSz="457566">
                <a:lnSpc>
                  <a:spcPct val="90000"/>
                </a:lnSpc>
                <a:spcBef>
                  <a:spcPct val="0"/>
                </a:spcBef>
                <a:spcAft>
                  <a:spcPts val="1176"/>
                </a:spcAft>
                <a:buFont typeface="Arial" panose="020B0604020202020204" pitchFamily="34" charset="0"/>
                <a:buChar char="•"/>
              </a:pPr>
              <a:r>
                <a:rPr lang="en-US" sz="1372" dirty="0">
                  <a:solidFill>
                    <a:srgbClr val="353535"/>
                  </a:solidFill>
                  <a:latin typeface="Segoe UI Semilight"/>
                </a:rPr>
                <a:t>Checking on existing configurations for new policies</a:t>
              </a:r>
            </a:p>
            <a:p>
              <a:pPr marL="179292" lvl="1" indent="-179292" defTabSz="457566">
                <a:lnSpc>
                  <a:spcPct val="90000"/>
                </a:lnSpc>
                <a:spcBef>
                  <a:spcPct val="0"/>
                </a:spcBef>
                <a:spcAft>
                  <a:spcPts val="1176"/>
                </a:spcAft>
                <a:buFont typeface="Arial" panose="020B0604020202020204" pitchFamily="34" charset="0"/>
                <a:buChar char="•"/>
              </a:pPr>
              <a:r>
                <a:rPr lang="en-US" sz="1372" dirty="0">
                  <a:solidFill>
                    <a:srgbClr val="353535"/>
                  </a:solidFill>
                  <a:latin typeface="Segoe UI Semilight"/>
                </a:rPr>
                <a:t>Compliance Reporting</a:t>
              </a:r>
            </a:p>
            <a:p>
              <a:pPr marL="179292" lvl="1" indent="-179292" defTabSz="457566">
                <a:lnSpc>
                  <a:spcPct val="90000"/>
                </a:lnSpc>
                <a:spcBef>
                  <a:spcPct val="0"/>
                </a:spcBef>
                <a:spcAft>
                  <a:spcPts val="1176"/>
                </a:spcAft>
                <a:buFont typeface="Arial" panose="020B0604020202020204" pitchFamily="34" charset="0"/>
                <a:buChar char="•"/>
              </a:pPr>
              <a:r>
                <a:rPr lang="en-US" sz="1372" dirty="0">
                  <a:solidFill>
                    <a:srgbClr val="353535"/>
                  </a:solidFill>
                  <a:latin typeface="Segoe UI Semilight"/>
                </a:rPr>
                <a:t>Intuitive authoring experience</a:t>
              </a:r>
            </a:p>
            <a:p>
              <a:pPr marL="179292" lvl="1" indent="-179292" defTabSz="457566">
                <a:lnSpc>
                  <a:spcPct val="90000"/>
                </a:lnSpc>
                <a:spcBef>
                  <a:spcPct val="0"/>
                </a:spcBef>
                <a:spcAft>
                  <a:spcPts val="1176"/>
                </a:spcAft>
                <a:buFont typeface="Arial" panose="020B0604020202020204" pitchFamily="34" charset="0"/>
                <a:buChar char="•"/>
              </a:pPr>
              <a:r>
                <a:rPr lang="en-US" sz="1372" dirty="0">
                  <a:solidFill>
                    <a:srgbClr val="353535"/>
                  </a:solidFill>
                  <a:latin typeface="Segoe UI Semilight"/>
                </a:rPr>
                <a:t>Ability to control more resource configurations in policy</a:t>
              </a:r>
            </a:p>
            <a:p>
              <a:pPr marL="179292" lvl="1" indent="-179292" defTabSz="457566">
                <a:lnSpc>
                  <a:spcPct val="90000"/>
                </a:lnSpc>
                <a:spcBef>
                  <a:spcPct val="0"/>
                </a:spcBef>
                <a:spcAft>
                  <a:spcPts val="1176"/>
                </a:spcAft>
                <a:buFont typeface="Arial" panose="020B0604020202020204" pitchFamily="34" charset="0"/>
                <a:buChar char="•"/>
              </a:pPr>
              <a:r>
                <a:rPr lang="en-US" sz="1372" dirty="0">
                  <a:solidFill>
                    <a:srgbClr val="353535"/>
                  </a:solidFill>
                  <a:latin typeface="Segoe UI Semilight"/>
                </a:rPr>
                <a:t>Ability to test policy on-demand to understand impact</a:t>
              </a:r>
            </a:p>
            <a:p>
              <a:pPr marL="179292" lvl="1" indent="-179292" defTabSz="457566">
                <a:lnSpc>
                  <a:spcPct val="90000"/>
                </a:lnSpc>
                <a:spcBef>
                  <a:spcPct val="0"/>
                </a:spcBef>
                <a:spcAft>
                  <a:spcPts val="1176"/>
                </a:spcAft>
                <a:buFont typeface="Arial" panose="020B0604020202020204" pitchFamily="34" charset="0"/>
                <a:buChar char="•"/>
              </a:pPr>
              <a:r>
                <a:rPr lang="en-US" sz="1372" dirty="0">
                  <a:solidFill>
                    <a:srgbClr val="353535"/>
                  </a:solidFill>
                  <a:latin typeface="Segoe UI Semilight"/>
                </a:rPr>
                <a:t>Ability to remediate non-compliant configurations</a:t>
              </a:r>
            </a:p>
            <a:p>
              <a:pPr marL="179292" lvl="1" indent="-179292" defTabSz="457566">
                <a:lnSpc>
                  <a:spcPct val="90000"/>
                </a:lnSpc>
                <a:spcBef>
                  <a:spcPct val="0"/>
                </a:spcBef>
                <a:spcAft>
                  <a:spcPts val="1176"/>
                </a:spcAft>
                <a:buFont typeface="Arial" panose="020B0604020202020204" pitchFamily="34" charset="0"/>
                <a:buChar char="•"/>
              </a:pPr>
              <a:r>
                <a:rPr lang="en-US" sz="1372" dirty="0">
                  <a:solidFill>
                    <a:srgbClr val="353535"/>
                  </a:solidFill>
                  <a:latin typeface="Segoe UI Semilight"/>
                </a:rPr>
                <a:t>Exception Handling</a:t>
              </a:r>
            </a:p>
          </p:txBody>
        </p:sp>
        <p:sp>
          <p:nvSpPr>
            <p:cNvPr id="16" name="Freeform: Shape 15">
              <a:extLst>
                <a:ext uri="{FF2B5EF4-FFF2-40B4-BE49-F238E27FC236}">
                  <a16:creationId xmlns:a16="http://schemas.microsoft.com/office/drawing/2014/main" id="{4A9DB3F3-E059-4ABF-9770-267BE6331E02}"/>
                </a:ext>
              </a:extLst>
            </p:cNvPr>
            <p:cNvSpPr/>
            <p:nvPr/>
          </p:nvSpPr>
          <p:spPr>
            <a:xfrm>
              <a:off x="9178679" y="1722061"/>
              <a:ext cx="2821222" cy="627727"/>
            </a:xfrm>
            <a:custGeom>
              <a:avLst/>
              <a:gdLst>
                <a:gd name="connsiteX0" fmla="*/ 0 w 1919672"/>
                <a:gd name="connsiteY0" fmla="*/ 76339 h 763390"/>
                <a:gd name="connsiteX1" fmla="*/ 76339 w 1919672"/>
                <a:gd name="connsiteY1" fmla="*/ 0 h 763390"/>
                <a:gd name="connsiteX2" fmla="*/ 1843333 w 1919672"/>
                <a:gd name="connsiteY2" fmla="*/ 0 h 763390"/>
                <a:gd name="connsiteX3" fmla="*/ 1919672 w 1919672"/>
                <a:gd name="connsiteY3" fmla="*/ 76339 h 763390"/>
                <a:gd name="connsiteX4" fmla="*/ 1919672 w 1919672"/>
                <a:gd name="connsiteY4" fmla="*/ 687051 h 763390"/>
                <a:gd name="connsiteX5" fmla="*/ 1843333 w 1919672"/>
                <a:gd name="connsiteY5" fmla="*/ 763390 h 763390"/>
                <a:gd name="connsiteX6" fmla="*/ 76339 w 1919672"/>
                <a:gd name="connsiteY6" fmla="*/ 763390 h 763390"/>
                <a:gd name="connsiteX7" fmla="*/ 0 w 1919672"/>
                <a:gd name="connsiteY7" fmla="*/ 687051 h 763390"/>
                <a:gd name="connsiteX8" fmla="*/ 0 w 1919672"/>
                <a:gd name="connsiteY8" fmla="*/ 76339 h 76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672" h="763390">
                  <a:moveTo>
                    <a:pt x="0" y="76339"/>
                  </a:moveTo>
                  <a:cubicBezTo>
                    <a:pt x="0" y="34178"/>
                    <a:pt x="34178" y="0"/>
                    <a:pt x="76339" y="0"/>
                  </a:cubicBezTo>
                  <a:lnTo>
                    <a:pt x="1843333" y="0"/>
                  </a:lnTo>
                  <a:cubicBezTo>
                    <a:pt x="1885494" y="0"/>
                    <a:pt x="1919672" y="34178"/>
                    <a:pt x="1919672" y="76339"/>
                  </a:cubicBezTo>
                  <a:lnTo>
                    <a:pt x="1919672" y="687051"/>
                  </a:lnTo>
                  <a:cubicBezTo>
                    <a:pt x="1919672" y="729212"/>
                    <a:pt x="1885494" y="763390"/>
                    <a:pt x="1843333" y="763390"/>
                  </a:cubicBezTo>
                  <a:lnTo>
                    <a:pt x="76339" y="763390"/>
                  </a:lnTo>
                  <a:cubicBezTo>
                    <a:pt x="34178" y="763390"/>
                    <a:pt x="0" y="729212"/>
                    <a:pt x="0" y="687051"/>
                  </a:cubicBezTo>
                  <a:lnTo>
                    <a:pt x="0" y="76339"/>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9643" tIns="89643" rIns="89643" bIns="89643" numCol="1" spcCol="1270" anchor="t" anchorCtr="0">
              <a:spAutoFit/>
            </a:bodyPr>
            <a:lstStyle/>
            <a:p>
              <a:pPr defTabSz="566510">
                <a:lnSpc>
                  <a:spcPct val="90000"/>
                </a:lnSpc>
                <a:spcBef>
                  <a:spcPct val="0"/>
                </a:spcBef>
                <a:spcAft>
                  <a:spcPct val="35000"/>
                </a:spcAft>
              </a:pPr>
              <a:r>
                <a:rPr lang="en-US" sz="1568" dirty="0">
                  <a:solidFill>
                    <a:srgbClr val="002050"/>
                  </a:solidFill>
                  <a:latin typeface="Segoe UI Semibold" panose="020B0702040204020203" pitchFamily="34" charset="0"/>
                </a:rPr>
                <a:t>What are the capabilities needed for this workflow? </a:t>
              </a:r>
            </a:p>
          </p:txBody>
        </p:sp>
      </p:grpSp>
      <p:grpSp>
        <p:nvGrpSpPr>
          <p:cNvPr id="20" name="Group 19">
            <a:extLst>
              <a:ext uri="{FF2B5EF4-FFF2-40B4-BE49-F238E27FC236}">
                <a16:creationId xmlns:a16="http://schemas.microsoft.com/office/drawing/2014/main" id="{5C6895E6-FB05-40B6-8C9C-1C3C7E45A190}"/>
              </a:ext>
            </a:extLst>
          </p:cNvPr>
          <p:cNvGrpSpPr/>
          <p:nvPr/>
        </p:nvGrpSpPr>
        <p:grpSpPr>
          <a:xfrm>
            <a:off x="266920" y="1626445"/>
            <a:ext cx="2431309" cy="2567101"/>
            <a:chOff x="272272" y="1722061"/>
            <a:chExt cx="2480062" cy="2618577"/>
          </a:xfrm>
          <a:solidFill>
            <a:srgbClr val="EAEAEA"/>
          </a:solidFill>
        </p:grpSpPr>
        <p:sp>
          <p:nvSpPr>
            <p:cNvPr id="3" name="Rectangle 2">
              <a:extLst>
                <a:ext uri="{FF2B5EF4-FFF2-40B4-BE49-F238E27FC236}">
                  <a16:creationId xmlns:a16="http://schemas.microsoft.com/office/drawing/2014/main" id="{9A7DBD61-D9F3-4543-BF8E-A90552B8862E}"/>
                </a:ext>
              </a:extLst>
            </p:cNvPr>
            <p:cNvSpPr/>
            <p:nvPr/>
          </p:nvSpPr>
          <p:spPr>
            <a:xfrm>
              <a:off x="272272" y="2521870"/>
              <a:ext cx="2480062" cy="1818768"/>
            </a:xfrm>
            <a:prstGeom prst="rect">
              <a:avLst/>
            </a:prstGeom>
            <a:grp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43" tIns="89643" rIns="89643" bIns="89643" numCol="1" spcCol="1270" anchor="t" anchorCtr="0">
              <a:spAutoFit/>
            </a:bodyPr>
            <a:lstStyle/>
            <a:p>
              <a:pPr marL="179292" lvl="1" indent="-179292" defTabSz="479355">
                <a:lnSpc>
                  <a:spcPct val="90000"/>
                </a:lnSpc>
                <a:spcBef>
                  <a:spcPct val="0"/>
                </a:spcBef>
                <a:spcAft>
                  <a:spcPts val="1176"/>
                </a:spcAft>
                <a:buFont typeface="Arial" panose="020B0604020202020204" pitchFamily="34" charset="0"/>
                <a:buChar char="•"/>
              </a:pPr>
              <a:r>
                <a:rPr lang="en-US" sz="1372" dirty="0">
                  <a:solidFill>
                    <a:srgbClr val="353535"/>
                  </a:solidFill>
                  <a:latin typeface="Segoe UI Semilight"/>
                </a:rPr>
                <a:t>Regulatory Compliance</a:t>
              </a:r>
            </a:p>
            <a:p>
              <a:pPr marL="179292" lvl="1" indent="-179292" defTabSz="479355">
                <a:lnSpc>
                  <a:spcPct val="90000"/>
                </a:lnSpc>
                <a:spcBef>
                  <a:spcPct val="0"/>
                </a:spcBef>
                <a:spcAft>
                  <a:spcPts val="1176"/>
                </a:spcAft>
                <a:buFont typeface="Arial" panose="020B0604020202020204" pitchFamily="34" charset="0"/>
                <a:buChar char="•"/>
              </a:pPr>
              <a:r>
                <a:rPr lang="en-US" sz="1372" dirty="0">
                  <a:solidFill>
                    <a:srgbClr val="353535"/>
                  </a:solidFill>
                  <a:latin typeface="Segoe UI Semilight"/>
                </a:rPr>
                <a:t>Controlling cost</a:t>
              </a:r>
            </a:p>
            <a:p>
              <a:pPr marL="179292" lvl="1" indent="-179292" defTabSz="479355">
                <a:lnSpc>
                  <a:spcPct val="90000"/>
                </a:lnSpc>
                <a:spcBef>
                  <a:spcPct val="0"/>
                </a:spcBef>
                <a:spcAft>
                  <a:spcPts val="1176"/>
                </a:spcAft>
                <a:buFont typeface="Arial" panose="020B0604020202020204" pitchFamily="34" charset="0"/>
                <a:buChar char="•"/>
              </a:pPr>
              <a:r>
                <a:rPr lang="en-US" sz="1372" dirty="0">
                  <a:solidFill>
                    <a:srgbClr val="353535"/>
                  </a:solidFill>
                  <a:latin typeface="Segoe UI Semilight"/>
                </a:rPr>
                <a:t>Maintain security and performance consistency</a:t>
              </a:r>
            </a:p>
            <a:p>
              <a:pPr marL="179292" lvl="1" indent="-179292" defTabSz="479355">
                <a:lnSpc>
                  <a:spcPct val="90000"/>
                </a:lnSpc>
                <a:spcBef>
                  <a:spcPct val="0"/>
                </a:spcBef>
                <a:spcAft>
                  <a:spcPts val="1176"/>
                </a:spcAft>
                <a:buFont typeface="Arial" panose="020B0604020202020204" pitchFamily="34" charset="0"/>
                <a:buChar char="•"/>
              </a:pPr>
              <a:r>
                <a:rPr lang="en-US" sz="1372" dirty="0">
                  <a:solidFill>
                    <a:srgbClr val="353535"/>
                  </a:solidFill>
                  <a:latin typeface="Segoe UI Semilight"/>
                </a:rPr>
                <a:t> Enforce enterprise wide design principles</a:t>
              </a:r>
            </a:p>
          </p:txBody>
        </p:sp>
        <p:sp>
          <p:nvSpPr>
            <p:cNvPr id="8" name="Freeform: Shape 7">
              <a:extLst>
                <a:ext uri="{FF2B5EF4-FFF2-40B4-BE49-F238E27FC236}">
                  <a16:creationId xmlns:a16="http://schemas.microsoft.com/office/drawing/2014/main" id="{00340BA0-8B0F-48EE-A79B-4F16C8B62542}"/>
                </a:ext>
              </a:extLst>
            </p:cNvPr>
            <p:cNvSpPr/>
            <p:nvPr/>
          </p:nvSpPr>
          <p:spPr>
            <a:xfrm>
              <a:off x="272272" y="1722061"/>
              <a:ext cx="2159631" cy="627727"/>
            </a:xfrm>
            <a:custGeom>
              <a:avLst/>
              <a:gdLst>
                <a:gd name="connsiteX0" fmla="*/ 0 w 1919672"/>
                <a:gd name="connsiteY0" fmla="*/ 76339 h 763390"/>
                <a:gd name="connsiteX1" fmla="*/ 76339 w 1919672"/>
                <a:gd name="connsiteY1" fmla="*/ 0 h 763390"/>
                <a:gd name="connsiteX2" fmla="*/ 1843333 w 1919672"/>
                <a:gd name="connsiteY2" fmla="*/ 0 h 763390"/>
                <a:gd name="connsiteX3" fmla="*/ 1919672 w 1919672"/>
                <a:gd name="connsiteY3" fmla="*/ 76339 h 763390"/>
                <a:gd name="connsiteX4" fmla="*/ 1919672 w 1919672"/>
                <a:gd name="connsiteY4" fmla="*/ 687051 h 763390"/>
                <a:gd name="connsiteX5" fmla="*/ 1843333 w 1919672"/>
                <a:gd name="connsiteY5" fmla="*/ 763390 h 763390"/>
                <a:gd name="connsiteX6" fmla="*/ 76339 w 1919672"/>
                <a:gd name="connsiteY6" fmla="*/ 763390 h 763390"/>
                <a:gd name="connsiteX7" fmla="*/ 0 w 1919672"/>
                <a:gd name="connsiteY7" fmla="*/ 687051 h 763390"/>
                <a:gd name="connsiteX8" fmla="*/ 0 w 1919672"/>
                <a:gd name="connsiteY8" fmla="*/ 76339 h 76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672" h="763390">
                  <a:moveTo>
                    <a:pt x="0" y="76339"/>
                  </a:moveTo>
                  <a:cubicBezTo>
                    <a:pt x="0" y="34178"/>
                    <a:pt x="34178" y="0"/>
                    <a:pt x="76339" y="0"/>
                  </a:cubicBezTo>
                  <a:lnTo>
                    <a:pt x="1843333" y="0"/>
                  </a:lnTo>
                  <a:cubicBezTo>
                    <a:pt x="1885494" y="0"/>
                    <a:pt x="1919672" y="34178"/>
                    <a:pt x="1919672" y="76339"/>
                  </a:cubicBezTo>
                  <a:lnTo>
                    <a:pt x="1919672" y="687051"/>
                  </a:lnTo>
                  <a:cubicBezTo>
                    <a:pt x="1919672" y="729212"/>
                    <a:pt x="1885494" y="763390"/>
                    <a:pt x="1843333" y="763390"/>
                  </a:cubicBezTo>
                  <a:lnTo>
                    <a:pt x="76339" y="763390"/>
                  </a:lnTo>
                  <a:cubicBezTo>
                    <a:pt x="34178" y="763390"/>
                    <a:pt x="0" y="729212"/>
                    <a:pt x="0" y="687051"/>
                  </a:cubicBezTo>
                  <a:lnTo>
                    <a:pt x="0" y="76339"/>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9643" tIns="89643" rIns="89643" bIns="89643" numCol="1" spcCol="1270" anchor="t" anchorCtr="0">
              <a:spAutoFit/>
            </a:bodyPr>
            <a:lstStyle/>
            <a:p>
              <a:pPr defTabSz="566510">
                <a:lnSpc>
                  <a:spcPct val="90000"/>
                </a:lnSpc>
                <a:spcBef>
                  <a:spcPct val="0"/>
                </a:spcBef>
                <a:spcAft>
                  <a:spcPct val="35000"/>
                </a:spcAft>
              </a:pPr>
              <a:r>
                <a:rPr lang="en-US" sz="1568" dirty="0">
                  <a:solidFill>
                    <a:srgbClr val="002050"/>
                  </a:solidFill>
                  <a:latin typeface="Segoe UI Semibold" panose="020B0702040204020203" pitchFamily="34" charset="0"/>
                </a:rPr>
                <a:t>What drives your need for Policy?</a:t>
              </a:r>
            </a:p>
          </p:txBody>
        </p:sp>
      </p:grpSp>
    </p:spTree>
    <p:extLst>
      <p:ext uri="{BB962C8B-B14F-4D97-AF65-F5344CB8AC3E}">
        <p14:creationId xmlns:p14="http://schemas.microsoft.com/office/powerpoint/2010/main" val="2144843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750" fill="hold"/>
                                        <p:tgtEl>
                                          <p:spTgt spid="20"/>
                                        </p:tgtEl>
                                        <p:attrNameLst>
                                          <p:attrName>ppt_x</p:attrName>
                                        </p:attrNameLst>
                                      </p:cBhvr>
                                      <p:tavLst>
                                        <p:tav tm="0">
                                          <p:val>
                                            <p:strVal val="1+#ppt_w/2"/>
                                          </p:val>
                                        </p:tav>
                                        <p:tav tm="100000">
                                          <p:val>
                                            <p:strVal val="#ppt_x"/>
                                          </p:val>
                                        </p:tav>
                                      </p:tavLst>
                                    </p:anim>
                                    <p:anim calcmode="lin" valueType="num">
                                      <p:cBhvr additive="base">
                                        <p:cTn id="8" dur="75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decel="10000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750" fill="hold"/>
                                        <p:tgtEl>
                                          <p:spTgt spid="21"/>
                                        </p:tgtEl>
                                        <p:attrNameLst>
                                          <p:attrName>ppt_x</p:attrName>
                                        </p:attrNameLst>
                                      </p:cBhvr>
                                      <p:tavLst>
                                        <p:tav tm="0">
                                          <p:val>
                                            <p:strVal val="1+#ppt_w/2"/>
                                          </p:val>
                                        </p:tav>
                                        <p:tav tm="100000">
                                          <p:val>
                                            <p:strVal val="#ppt_x"/>
                                          </p:val>
                                        </p:tav>
                                      </p:tavLst>
                                    </p:anim>
                                    <p:anim calcmode="lin" valueType="num">
                                      <p:cBhvr additive="base">
                                        <p:cTn id="14" dur="750" fill="hold"/>
                                        <p:tgtEl>
                                          <p:spTgt spid="21"/>
                                        </p:tgtEl>
                                        <p:attrNameLst>
                                          <p:attrName>ppt_y</p:attrName>
                                        </p:attrNameLst>
                                      </p:cBhvr>
                                      <p:tavLst>
                                        <p:tav tm="0">
                                          <p:val>
                                            <p:strVal val="#ppt_y"/>
                                          </p:val>
                                        </p:tav>
                                        <p:tav tm="100000">
                                          <p:val>
                                            <p:strVal val="#ppt_y"/>
                                          </p:val>
                                        </p:tav>
                                      </p:tavLst>
                                    </p:anim>
                                  </p:childTnLst>
                                </p:cTn>
                              </p:par>
                            </p:childTnLst>
                          </p:cTn>
                        </p:par>
                        <p:par>
                          <p:cTn id="15" fill="hold">
                            <p:stCondLst>
                              <p:cond delay="750"/>
                            </p:stCondLst>
                            <p:childTnLst>
                              <p:par>
                                <p:cTn id="16" presetID="22" presetClass="entr" presetSubtype="8" fill="hold" grpId="0" nodeType="after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left)">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2" decel="10000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750" fill="hold"/>
                                        <p:tgtEl>
                                          <p:spTgt spid="22"/>
                                        </p:tgtEl>
                                        <p:attrNameLst>
                                          <p:attrName>ppt_x</p:attrName>
                                        </p:attrNameLst>
                                      </p:cBhvr>
                                      <p:tavLst>
                                        <p:tav tm="0">
                                          <p:val>
                                            <p:strVal val="1+#ppt_w/2"/>
                                          </p:val>
                                        </p:tav>
                                        <p:tav tm="100000">
                                          <p:val>
                                            <p:strVal val="#ppt_x"/>
                                          </p:val>
                                        </p:tav>
                                      </p:tavLst>
                                    </p:anim>
                                    <p:anim calcmode="lin" valueType="num">
                                      <p:cBhvr additive="base">
                                        <p:cTn id="24" dur="750" fill="hold"/>
                                        <p:tgtEl>
                                          <p:spTgt spid="22"/>
                                        </p:tgtEl>
                                        <p:attrNameLst>
                                          <p:attrName>ppt_y</p:attrName>
                                        </p:attrNameLst>
                                      </p:cBhvr>
                                      <p:tavLst>
                                        <p:tav tm="0">
                                          <p:val>
                                            <p:strVal val="#ppt_y"/>
                                          </p:val>
                                        </p:tav>
                                        <p:tav tm="100000">
                                          <p:val>
                                            <p:strVal val="#ppt_y"/>
                                          </p:val>
                                        </p:tav>
                                      </p:tavLst>
                                    </p:anim>
                                  </p:childTnLst>
                                </p:cTn>
                              </p:par>
                            </p:childTnLst>
                          </p:cTn>
                        </p:par>
                        <p:par>
                          <p:cTn id="25" fill="hold">
                            <p:stCondLst>
                              <p:cond delay="750"/>
                            </p:stCondLst>
                            <p:childTnLst>
                              <p:par>
                                <p:cTn id="26" presetID="22" presetClass="entr" presetSubtype="8" fill="hold" grpId="0"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ipe(left)">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2" decel="10000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750" fill="hold"/>
                                        <p:tgtEl>
                                          <p:spTgt spid="23"/>
                                        </p:tgtEl>
                                        <p:attrNameLst>
                                          <p:attrName>ppt_x</p:attrName>
                                        </p:attrNameLst>
                                      </p:cBhvr>
                                      <p:tavLst>
                                        <p:tav tm="0">
                                          <p:val>
                                            <p:strVal val="1+#ppt_w/2"/>
                                          </p:val>
                                        </p:tav>
                                        <p:tav tm="100000">
                                          <p:val>
                                            <p:strVal val="#ppt_x"/>
                                          </p:val>
                                        </p:tav>
                                      </p:tavLst>
                                    </p:anim>
                                    <p:anim calcmode="lin" valueType="num">
                                      <p:cBhvr additive="base">
                                        <p:cTn id="34" dur="750" fill="hold"/>
                                        <p:tgtEl>
                                          <p:spTgt spid="23"/>
                                        </p:tgtEl>
                                        <p:attrNameLst>
                                          <p:attrName>ppt_y</p:attrName>
                                        </p:attrNameLst>
                                      </p:cBhvr>
                                      <p:tavLst>
                                        <p:tav tm="0">
                                          <p:val>
                                            <p:strVal val="#ppt_y"/>
                                          </p:val>
                                        </p:tav>
                                        <p:tav tm="100000">
                                          <p:val>
                                            <p:strVal val="#ppt_y"/>
                                          </p:val>
                                        </p:tav>
                                      </p:tavLst>
                                    </p:anim>
                                  </p:childTnLst>
                                </p:cTn>
                              </p:par>
                            </p:childTnLst>
                          </p:cTn>
                        </p:par>
                        <p:par>
                          <p:cTn id="35" fill="hold">
                            <p:stCondLst>
                              <p:cond delay="750"/>
                            </p:stCondLst>
                            <p:childTnLst>
                              <p:par>
                                <p:cTn id="36" presetID="22" presetClass="entr" presetSubtype="8"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left)">
                                      <p:cBhvr>
                                        <p:cTn id="3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7" grpId="0" animBg="1"/>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C65B2-8797-4D26-8505-45A5199E60B2}"/>
              </a:ext>
            </a:extLst>
          </p:cNvPr>
          <p:cNvSpPr>
            <a:spLocks noGrp="1"/>
          </p:cNvSpPr>
          <p:nvPr>
            <p:ph type="title"/>
          </p:nvPr>
        </p:nvSpPr>
        <p:spPr/>
        <p:txBody>
          <a:bodyPr/>
          <a:lstStyle/>
          <a:p>
            <a:r>
              <a:rPr lang="en-US" dirty="0"/>
              <a:t>Azure Policy Examples</a:t>
            </a:r>
          </a:p>
        </p:txBody>
      </p:sp>
      <p:sp>
        <p:nvSpPr>
          <p:cNvPr id="3" name="Rectangle 2">
            <a:extLst>
              <a:ext uri="{FF2B5EF4-FFF2-40B4-BE49-F238E27FC236}">
                <a16:creationId xmlns:a16="http://schemas.microsoft.com/office/drawing/2014/main" id="{A14AD6B4-8E89-4018-9767-89B74F159151}"/>
              </a:ext>
            </a:extLst>
          </p:cNvPr>
          <p:cNvSpPr/>
          <p:nvPr/>
        </p:nvSpPr>
        <p:spPr>
          <a:xfrm>
            <a:off x="719737" y="1383916"/>
            <a:ext cx="11018519" cy="5514330"/>
          </a:xfrm>
          <a:prstGeom prst="rect">
            <a:avLst/>
          </a:prstGeom>
        </p:spPr>
        <p:txBody>
          <a:bodyPr wrap="square">
            <a:spAutoFit/>
          </a:bodyPr>
          <a:lstStyle/>
          <a:p>
            <a:pPr>
              <a:spcAft>
                <a:spcPts val="600"/>
              </a:spcAft>
            </a:pPr>
            <a:r>
              <a:rPr lang="en-US" dirty="0">
                <a:solidFill>
                  <a:srgbClr val="000000"/>
                </a:solidFill>
                <a:latin typeface="Segoe UI" panose="020B0502040204020203" pitchFamily="34" charset="0"/>
              </a:rPr>
              <a:t>From </a:t>
            </a:r>
            <a:r>
              <a:rPr lang="en-US" dirty="0">
                <a:solidFill>
                  <a:srgbClr val="000000"/>
                </a:solidFill>
                <a:latin typeface="Segoe UI" panose="020B0502040204020203" pitchFamily="34" charset="0"/>
                <a:hlinkClick r:id="rId2"/>
              </a:rPr>
              <a:t>https://docs.microsoft.com/en-us/azure/governance/policy/samples/</a:t>
            </a:r>
            <a:r>
              <a:rPr lang="en-US" dirty="0">
                <a:solidFill>
                  <a:srgbClr val="000000"/>
                </a:solidFill>
                <a:latin typeface="Segoe UI" panose="020B0502040204020203" pitchFamily="34" charset="0"/>
              </a:rPr>
              <a:t> </a:t>
            </a:r>
          </a:p>
          <a:p>
            <a:pPr marL="284163" indent="-284163">
              <a:spcAft>
                <a:spcPts val="400"/>
              </a:spcAft>
              <a:buFont typeface="Arial" panose="020B0604020202020204" pitchFamily="34" charset="0"/>
              <a:buChar char="•"/>
            </a:pPr>
            <a:r>
              <a:rPr lang="en-US" b="1" dirty="0">
                <a:solidFill>
                  <a:srgbClr val="000000"/>
                </a:solidFill>
                <a:latin typeface="Segoe UI" panose="020B0502040204020203" pitchFamily="34" charset="0"/>
              </a:rPr>
              <a:t>Require SQL Server 12.0</a:t>
            </a:r>
            <a:r>
              <a:rPr lang="en-US" dirty="0">
                <a:solidFill>
                  <a:srgbClr val="000000"/>
                </a:solidFill>
                <a:latin typeface="Segoe UI" panose="020B0502040204020203" pitchFamily="34" charset="0"/>
              </a:rPr>
              <a:t>: This policy definition has conditions/rules to ensure that all SQL servers use version 12.0. Its effect is to deny all servers that do not meet these criteria.</a:t>
            </a:r>
          </a:p>
          <a:p>
            <a:pPr marL="284163" indent="-284163">
              <a:spcAft>
                <a:spcPts val="400"/>
              </a:spcAft>
              <a:buFont typeface="Arial" panose="020B0604020202020204" pitchFamily="34" charset="0"/>
              <a:buChar char="•"/>
            </a:pPr>
            <a:r>
              <a:rPr lang="en-US" b="1" dirty="0">
                <a:solidFill>
                  <a:srgbClr val="000000"/>
                </a:solidFill>
                <a:latin typeface="Segoe UI" panose="020B0502040204020203" pitchFamily="34" charset="0"/>
              </a:rPr>
              <a:t>Allowed Storage Account SKUs</a:t>
            </a:r>
            <a:r>
              <a:rPr lang="en-US" dirty="0">
                <a:solidFill>
                  <a:srgbClr val="000000"/>
                </a:solidFill>
                <a:latin typeface="Segoe UI" panose="020B0502040204020203" pitchFamily="34" charset="0"/>
              </a:rPr>
              <a:t>: This policy definition has a set of conditions/rules that determine if a storage account that is being deployed is within a set of SKU sizes. Its effect is to deny all storage accounts that do not adhere to the set of defined SKU sizes.</a:t>
            </a:r>
          </a:p>
          <a:p>
            <a:pPr marL="284163" indent="-284163">
              <a:spcAft>
                <a:spcPts val="400"/>
              </a:spcAft>
              <a:buFont typeface="Arial" panose="020B0604020202020204" pitchFamily="34" charset="0"/>
              <a:buChar char="•"/>
            </a:pPr>
            <a:r>
              <a:rPr lang="en-US" b="1" dirty="0">
                <a:solidFill>
                  <a:srgbClr val="000000"/>
                </a:solidFill>
                <a:latin typeface="Segoe UI" panose="020B0502040204020203" pitchFamily="34" charset="0"/>
              </a:rPr>
              <a:t>Allowed Resource Type</a:t>
            </a:r>
            <a:r>
              <a:rPr lang="en-US" dirty="0">
                <a:solidFill>
                  <a:srgbClr val="000000"/>
                </a:solidFill>
                <a:latin typeface="Segoe UI" panose="020B0502040204020203" pitchFamily="34" charset="0"/>
              </a:rPr>
              <a:t>: This policy definition has a set of conditions/rules to specify the resource types that your organization can deploy. Its effect is to deny all resources that are not part of this defined list.</a:t>
            </a:r>
          </a:p>
          <a:p>
            <a:pPr marL="284163" indent="-284163">
              <a:spcAft>
                <a:spcPts val="400"/>
              </a:spcAft>
              <a:buFont typeface="Arial" panose="020B0604020202020204" pitchFamily="34" charset="0"/>
              <a:buChar char="•"/>
            </a:pPr>
            <a:r>
              <a:rPr lang="en-US" b="1" dirty="0">
                <a:solidFill>
                  <a:srgbClr val="000000"/>
                </a:solidFill>
                <a:latin typeface="Segoe UI" panose="020B0502040204020203" pitchFamily="34" charset="0"/>
              </a:rPr>
              <a:t>Allowed Locations</a:t>
            </a:r>
            <a:r>
              <a:rPr lang="en-US" dirty="0">
                <a:solidFill>
                  <a:srgbClr val="000000"/>
                </a:solidFill>
                <a:latin typeface="Segoe UI" panose="020B0502040204020203" pitchFamily="34" charset="0"/>
              </a:rPr>
              <a:t>: This policy enables you to restrict the locations that your organization can specify when deploying resources. Its effect is used to enforce your geo-compliance requirements.</a:t>
            </a:r>
          </a:p>
          <a:p>
            <a:pPr marL="284163" indent="-284163">
              <a:spcAft>
                <a:spcPts val="400"/>
              </a:spcAft>
              <a:buFont typeface="Arial" panose="020B0604020202020204" pitchFamily="34" charset="0"/>
              <a:buChar char="•"/>
            </a:pPr>
            <a:r>
              <a:rPr lang="en-US" b="1" dirty="0">
                <a:solidFill>
                  <a:srgbClr val="000000"/>
                </a:solidFill>
                <a:latin typeface="Segoe UI" panose="020B0502040204020203" pitchFamily="34" charset="0"/>
              </a:rPr>
              <a:t>Allowed Virtual Machine SKUs</a:t>
            </a:r>
            <a:r>
              <a:rPr lang="en-US" dirty="0">
                <a:solidFill>
                  <a:srgbClr val="000000"/>
                </a:solidFill>
                <a:latin typeface="Segoe UI" panose="020B0502040204020203" pitchFamily="34" charset="0"/>
              </a:rPr>
              <a:t>: This policy enables you to specify a set of virtual machine SKUs that your organization can deploy.</a:t>
            </a:r>
          </a:p>
          <a:p>
            <a:pPr marL="284163" indent="-284163">
              <a:spcAft>
                <a:spcPts val="400"/>
              </a:spcAft>
              <a:buFont typeface="Arial" panose="020B0604020202020204" pitchFamily="34" charset="0"/>
              <a:buChar char="•"/>
            </a:pPr>
            <a:r>
              <a:rPr lang="en-US" b="1" dirty="0">
                <a:solidFill>
                  <a:srgbClr val="000000"/>
                </a:solidFill>
                <a:latin typeface="Segoe UI" panose="020B0502040204020203" pitchFamily="34" charset="0"/>
              </a:rPr>
              <a:t>Apply tag and its default value</a:t>
            </a:r>
            <a:r>
              <a:rPr lang="en-US" dirty="0">
                <a:solidFill>
                  <a:srgbClr val="000000"/>
                </a:solidFill>
                <a:latin typeface="Segoe UI" panose="020B0502040204020203" pitchFamily="34" charset="0"/>
              </a:rPr>
              <a:t>: This policy applies a required tag and its default value, if it is not specified by the user.</a:t>
            </a:r>
          </a:p>
          <a:p>
            <a:pPr marL="284163" indent="-284163">
              <a:spcAft>
                <a:spcPts val="400"/>
              </a:spcAft>
              <a:buFont typeface="Arial" panose="020B0604020202020204" pitchFamily="34" charset="0"/>
              <a:buChar char="•"/>
            </a:pPr>
            <a:r>
              <a:rPr lang="en-US" b="1" dirty="0">
                <a:solidFill>
                  <a:srgbClr val="000000"/>
                </a:solidFill>
                <a:latin typeface="Segoe UI" panose="020B0502040204020203" pitchFamily="34" charset="0"/>
              </a:rPr>
              <a:t>Enforce tag and its value</a:t>
            </a:r>
            <a:r>
              <a:rPr lang="en-US" dirty="0">
                <a:solidFill>
                  <a:srgbClr val="000000"/>
                </a:solidFill>
                <a:latin typeface="Segoe UI" panose="020B0502040204020203" pitchFamily="34" charset="0"/>
              </a:rPr>
              <a:t>: This policy enforces a required tag and its value to a resource.</a:t>
            </a:r>
          </a:p>
          <a:p>
            <a:pPr marL="284163" indent="-284163">
              <a:spcAft>
                <a:spcPts val="400"/>
              </a:spcAft>
              <a:buFont typeface="Arial" panose="020B0604020202020204" pitchFamily="34" charset="0"/>
              <a:buChar char="•"/>
            </a:pPr>
            <a:r>
              <a:rPr lang="en-US" b="1" dirty="0">
                <a:solidFill>
                  <a:srgbClr val="000000"/>
                </a:solidFill>
                <a:latin typeface="Segoe UI" panose="020B0502040204020203" pitchFamily="34" charset="0"/>
              </a:rPr>
              <a:t>Not allowed resource types</a:t>
            </a:r>
            <a:r>
              <a:rPr lang="en-US" dirty="0">
                <a:solidFill>
                  <a:srgbClr val="000000"/>
                </a:solidFill>
                <a:latin typeface="Segoe UI" panose="020B0502040204020203" pitchFamily="34" charset="0"/>
              </a:rPr>
              <a:t>: This policy enables you to specify the resource types that your organization cannot deploy.</a:t>
            </a:r>
            <a:br>
              <a:rPr lang="en-US" dirty="0">
                <a:solidFill>
                  <a:srgbClr val="000000"/>
                </a:solidFill>
                <a:latin typeface="Segoe UI" panose="020B0502040204020203" pitchFamily="34" charset="0"/>
              </a:rPr>
            </a:br>
            <a:endParaRPr lang="en-US" b="0" i="0" u="none" strike="noStrike"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133935904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3F9E923-C896-4803-947F-E59E35DC6795}"/>
              </a:ext>
            </a:extLst>
          </p:cNvPr>
          <p:cNvSpPr/>
          <p:nvPr/>
        </p:nvSpPr>
        <p:spPr bwMode="auto">
          <a:xfrm>
            <a:off x="297180" y="262890"/>
            <a:ext cx="2377440" cy="994410"/>
          </a:xfrm>
          <a:prstGeom prst="rect">
            <a:avLst/>
          </a:prstGeom>
          <a:solidFill>
            <a:srgbClr val="0078D4">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itle 14">
            <a:extLst>
              <a:ext uri="{FF2B5EF4-FFF2-40B4-BE49-F238E27FC236}">
                <a16:creationId xmlns:a16="http://schemas.microsoft.com/office/drawing/2014/main" id="{FE40CF6A-8C6E-415D-B719-A8E283ADAB8D}"/>
              </a:ext>
            </a:extLst>
          </p:cNvPr>
          <p:cNvSpPr>
            <a:spLocks noGrp="1"/>
          </p:cNvSpPr>
          <p:nvPr>
            <p:ph type="title"/>
          </p:nvPr>
        </p:nvSpPr>
        <p:spPr/>
        <p:txBody>
          <a:bodyPr/>
          <a:lstStyle/>
          <a:p>
            <a:r>
              <a:rPr lang="en-US" dirty="0"/>
              <a:t>Security Operations</a:t>
            </a:r>
          </a:p>
        </p:txBody>
      </p:sp>
      <p:sp>
        <p:nvSpPr>
          <p:cNvPr id="4" name="TextBox 3">
            <a:extLst>
              <a:ext uri="{FF2B5EF4-FFF2-40B4-BE49-F238E27FC236}">
                <a16:creationId xmlns:a16="http://schemas.microsoft.com/office/drawing/2014/main" id="{5795A16E-E5DB-4840-8E82-2716EFD19310}"/>
              </a:ext>
            </a:extLst>
          </p:cNvPr>
          <p:cNvSpPr txBox="1"/>
          <p:nvPr/>
        </p:nvSpPr>
        <p:spPr>
          <a:xfrm>
            <a:off x="584200" y="5383357"/>
            <a:ext cx="7498015" cy="984885"/>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wrap="none" lIns="91440" tIns="91440" rIns="91440" bIns="91440" rtlCol="0">
            <a:spAutoFit/>
          </a:bodyPr>
          <a:lstStyle/>
          <a:p>
            <a:r>
              <a:rPr lang="en-US" dirty="0">
                <a:solidFill>
                  <a:sysClr val="windowText" lastClr="000000"/>
                </a:solidFill>
                <a:latin typeface="+mj-lt"/>
              </a:rPr>
              <a:t>Architecture guidance on this topic can be found at</a:t>
            </a:r>
          </a:p>
          <a:p>
            <a:endParaRPr lang="en-US" dirty="0">
              <a:solidFill>
                <a:sysClr val="windowText" lastClr="000000"/>
              </a:solidFill>
            </a:endParaRPr>
          </a:p>
          <a:p>
            <a:r>
              <a:rPr lang="en-US" sz="1600" dirty="0">
                <a:gradFill>
                  <a:gsLst>
                    <a:gs pos="2917">
                      <a:schemeClr val="tx1"/>
                    </a:gs>
                    <a:gs pos="30000">
                      <a:schemeClr val="tx1"/>
                    </a:gs>
                  </a:gsLst>
                  <a:lin ang="5400000" scaled="0"/>
                </a:gradFill>
                <a:hlinkClick r:id="rId2"/>
              </a:rPr>
              <a:t>https://docs.microsoft.com/en-us/azure/architecture/security/security-operations</a:t>
            </a:r>
            <a:r>
              <a:rPr lang="en-US" sz="16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37038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289C15C5-D90B-4CDF-8307-B72C21DE67E0}"/>
              </a:ext>
            </a:extLst>
          </p:cNvPr>
          <p:cNvSpPr/>
          <p:nvPr/>
        </p:nvSpPr>
        <p:spPr bwMode="auto">
          <a:xfrm>
            <a:off x="1873334" y="3200613"/>
            <a:ext cx="3735980" cy="1348130"/>
          </a:xfrm>
          <a:prstGeom prst="rect">
            <a:avLst/>
          </a:prstGeom>
          <a:solidFill>
            <a:schemeClr val="bg1"/>
          </a:solidFill>
          <a:ln w="15875" cap="sq">
            <a:noFill/>
            <a:prstDash val="solid"/>
            <a:miter lim="800000"/>
            <a:headEnd/>
            <a:tailEnd/>
          </a:ln>
          <a:effectLst>
            <a:outerShdw blurRad="254000" dist="76200" dir="2700000" algn="ctr" rotWithShape="0">
              <a:prstClr val="black">
                <a:alpha val="40000"/>
              </a:prstClr>
            </a:outerShdw>
          </a:effectLst>
        </p:spPr>
        <p:txBody>
          <a:bodyPr vert="horz" wrap="square" lIns="45720" tIns="91427" rIns="45720" bIns="91427" numCol="1" anchor="ctr" anchorCtr="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100000">
                      <a:srgbClr val="D73B01"/>
                    </a:gs>
                    <a:gs pos="0">
                      <a:srgbClr val="D73B01"/>
                    </a:gs>
                  </a:gsLst>
                  <a:lin ang="6000000" scaled="0"/>
                </a:gradFill>
                <a:effectLst/>
                <a:uLnTx/>
                <a:uFillTx/>
                <a:latin typeface="Segoe UI" panose="020B0502040204020203" pitchFamily="34" charset="0"/>
                <a:ea typeface="+mn-ea"/>
                <a:cs typeface="Segoe UI" panose="020B0502040204020203" pitchFamily="34" charset="0"/>
              </a:rPr>
              <a:t>CONCERN 1</a:t>
            </a:r>
          </a:p>
          <a:p>
            <a:pPr marL="0" marR="0" lvl="0" indent="0" algn="ctr" defTabSz="914225"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100000">
                      <a:srgbClr val="D73B01"/>
                    </a:gs>
                    <a:gs pos="0">
                      <a:srgbClr val="D73B01"/>
                    </a:gs>
                  </a:gsLst>
                  <a:lin ang="6000000" scaled="0"/>
                </a:gradFill>
                <a:effectLst/>
                <a:uLnTx/>
                <a:uFillTx/>
                <a:latin typeface="Segoe UI Semibold" panose="020B0702040204020203" pitchFamily="34" charset="0"/>
                <a:ea typeface="+mn-ea"/>
                <a:cs typeface="Segoe UI Semibold" panose="020B0702040204020203" pitchFamily="34" charset="0"/>
              </a:rPr>
              <a:t>Miss real detections </a:t>
            </a:r>
            <a:br>
              <a:rPr kumimoji="0" lang="en-US" sz="1600" b="0" i="0" u="none" strike="noStrike" kern="1200" cap="none" spc="0" normalizeH="0" baseline="0" noProof="0">
                <a:ln>
                  <a:noFill/>
                </a:ln>
                <a:gradFill>
                  <a:gsLst>
                    <a:gs pos="100000">
                      <a:srgbClr val="D73B01"/>
                    </a:gs>
                    <a:gs pos="0">
                      <a:srgbClr val="D73B01"/>
                    </a:gs>
                  </a:gsLst>
                  <a:lin ang="6000000" scaled="0"/>
                </a:gra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gradFill>
                  <a:gsLst>
                    <a:gs pos="100000">
                      <a:srgbClr val="D73B01"/>
                    </a:gs>
                    <a:gs pos="0">
                      <a:srgbClr val="D73B01"/>
                    </a:gs>
                  </a:gsLst>
                  <a:lin ang="6000000" scaled="0"/>
                </a:gradFill>
                <a:effectLst/>
                <a:uLnTx/>
                <a:uFillTx/>
                <a:latin typeface="Segoe UI Semibold" panose="020B0702040204020203" pitchFamily="34" charset="0"/>
                <a:ea typeface="+mn-ea"/>
                <a:cs typeface="Segoe UI Semibold" panose="020B0702040204020203" pitchFamily="34" charset="0"/>
              </a:rPr>
              <a:t>while chasing false positives</a:t>
            </a:r>
          </a:p>
        </p:txBody>
      </p:sp>
      <p:sp>
        <p:nvSpPr>
          <p:cNvPr id="82" name="Rectangle 81">
            <a:extLst>
              <a:ext uri="{FF2B5EF4-FFF2-40B4-BE49-F238E27FC236}">
                <a16:creationId xmlns:a16="http://schemas.microsoft.com/office/drawing/2014/main" id="{2A7302E8-A20E-4C06-902F-A073339F2779}"/>
              </a:ext>
            </a:extLst>
          </p:cNvPr>
          <p:cNvSpPr/>
          <p:nvPr/>
        </p:nvSpPr>
        <p:spPr bwMode="auto">
          <a:xfrm>
            <a:off x="7764499" y="3305105"/>
            <a:ext cx="3735980" cy="1348130"/>
          </a:xfrm>
          <a:prstGeom prst="rect">
            <a:avLst/>
          </a:prstGeom>
          <a:solidFill>
            <a:schemeClr val="bg1"/>
          </a:solidFill>
          <a:ln w="15875" cap="sq">
            <a:noFill/>
            <a:prstDash val="solid"/>
            <a:miter lim="800000"/>
            <a:headEnd/>
            <a:tailEnd/>
          </a:ln>
          <a:effectLst>
            <a:outerShdw blurRad="254000" dist="76200" dir="2700000" algn="ctr" rotWithShape="0">
              <a:prstClr val="black">
                <a:alpha val="40000"/>
              </a:prstClr>
            </a:outerShdw>
          </a:effectLst>
        </p:spPr>
        <p:txBody>
          <a:bodyPr vert="horz" wrap="square" lIns="45720" tIns="91427" rIns="45720" bIns="91427" numCol="1" anchor="ctr" anchorCtr="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100000">
                      <a:srgbClr val="D73B01"/>
                    </a:gs>
                    <a:gs pos="0">
                      <a:srgbClr val="D73B01"/>
                    </a:gs>
                  </a:gsLst>
                  <a:lin ang="6000000" scaled="0"/>
                </a:gradFill>
                <a:effectLst/>
                <a:uLnTx/>
                <a:uFillTx/>
                <a:latin typeface="Segoe UI" panose="020B0502040204020203" pitchFamily="34" charset="0"/>
                <a:ea typeface="+mn-ea"/>
                <a:cs typeface="Segoe UI" panose="020B0502040204020203" pitchFamily="34" charset="0"/>
              </a:rPr>
              <a:t>CONCERN 2</a:t>
            </a:r>
          </a:p>
          <a:p>
            <a:pPr marL="0" marR="0" lvl="0" indent="0" algn="ctr" defTabSz="914225"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100000">
                      <a:srgbClr val="D73B01"/>
                    </a:gs>
                    <a:gs pos="0">
                      <a:srgbClr val="D73B01"/>
                    </a:gs>
                  </a:gsLst>
                  <a:lin ang="6000000" scaled="0"/>
                </a:gradFill>
                <a:effectLst/>
                <a:uLnTx/>
                <a:uFillTx/>
                <a:latin typeface="Segoe UI Semibold" panose="020B0702040204020203" pitchFamily="34" charset="0"/>
                <a:ea typeface="+mn-ea"/>
                <a:cs typeface="Segoe UI Semibold" panose="020B0702040204020203" pitchFamily="34" charset="0"/>
              </a:rPr>
              <a:t>Attackers operate freely </a:t>
            </a:r>
            <a:br>
              <a:rPr kumimoji="0" lang="en-US" sz="1600" b="0" i="0" u="none" strike="noStrike" kern="1200" cap="none" spc="0" normalizeH="0" baseline="0" noProof="0">
                <a:ln>
                  <a:noFill/>
                </a:ln>
                <a:gradFill>
                  <a:gsLst>
                    <a:gs pos="100000">
                      <a:srgbClr val="D73B01"/>
                    </a:gs>
                    <a:gs pos="0">
                      <a:srgbClr val="D73B01"/>
                    </a:gs>
                  </a:gsLst>
                  <a:lin ang="6000000" scaled="0"/>
                </a:gra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gradFill>
                  <a:gsLst>
                    <a:gs pos="100000">
                      <a:srgbClr val="D73B01"/>
                    </a:gs>
                    <a:gs pos="0">
                      <a:srgbClr val="D73B01"/>
                    </a:gs>
                  </a:gsLst>
                  <a:lin ang="6000000" scaled="0"/>
                </a:gradFill>
                <a:effectLst/>
                <a:uLnTx/>
                <a:uFillTx/>
                <a:latin typeface="Segoe UI Semibold" panose="020B0702040204020203" pitchFamily="34" charset="0"/>
                <a:ea typeface="+mn-ea"/>
                <a:cs typeface="Segoe UI Semibold" panose="020B0702040204020203" pitchFamily="34" charset="0"/>
              </a:rPr>
              <a:t>until remediated</a:t>
            </a:r>
          </a:p>
        </p:txBody>
      </p:sp>
      <p:sp>
        <p:nvSpPr>
          <p:cNvPr id="25" name="Rectangle 24">
            <a:extLst>
              <a:ext uri="{FF2B5EF4-FFF2-40B4-BE49-F238E27FC236}">
                <a16:creationId xmlns:a16="http://schemas.microsoft.com/office/drawing/2014/main" id="{43EA227B-CEDD-4A9A-97A4-C1A63511F4AB}"/>
              </a:ext>
            </a:extLst>
          </p:cNvPr>
          <p:cNvSpPr/>
          <p:nvPr/>
        </p:nvSpPr>
        <p:spPr bwMode="auto">
          <a:xfrm>
            <a:off x="1253067" y="2766368"/>
            <a:ext cx="5202206" cy="235729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B05DC0C0-9B78-4B94-949B-15391BEBFB93}"/>
              </a:ext>
            </a:extLst>
          </p:cNvPr>
          <p:cNvSpPr/>
          <p:nvPr/>
        </p:nvSpPr>
        <p:spPr bwMode="auto">
          <a:xfrm>
            <a:off x="6637209" y="2621816"/>
            <a:ext cx="5202206" cy="235729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588263" y="457201"/>
            <a:ext cx="11018520" cy="923330"/>
          </a:xfrm>
        </p:spPr>
        <p:txBody>
          <a:bodyPr/>
          <a:lstStyle/>
          <a:p>
            <a:r>
              <a:rPr lang="en-US"/>
              <a:t>The First Big Challenge of every SOC</a:t>
            </a:r>
            <a:br>
              <a:rPr lang="en-US"/>
            </a:br>
            <a:r>
              <a:rPr lang="en-US" sz="2400" i="1">
                <a:gradFill>
                  <a:gsLst>
                    <a:gs pos="2917">
                      <a:schemeClr val="accent4"/>
                    </a:gs>
                    <a:gs pos="30000">
                      <a:schemeClr val="accent4"/>
                    </a:gs>
                  </a:gsLst>
                  <a:lin ang="5400000" scaled="0"/>
                </a:gradFill>
              </a:rPr>
              <a:t>Overwhelming Signal &amp; Limited Human Capacity</a:t>
            </a:r>
            <a:endParaRPr lang="en-US" i="1">
              <a:gradFill>
                <a:gsLst>
                  <a:gs pos="2917">
                    <a:schemeClr val="accent4"/>
                  </a:gs>
                  <a:gs pos="30000">
                    <a:schemeClr val="accent4"/>
                  </a:gs>
                </a:gsLst>
                <a:lin ang="5400000" scaled="0"/>
              </a:gradFill>
            </a:endParaRPr>
          </a:p>
        </p:txBody>
      </p:sp>
      <p:sp>
        <p:nvSpPr>
          <p:cNvPr id="36" name="Title 1">
            <a:extLst>
              <a:ext uri="{FF2B5EF4-FFF2-40B4-BE49-F238E27FC236}">
                <a16:creationId xmlns:a16="http://schemas.microsoft.com/office/drawing/2014/main" id="{2B1D8098-4779-432E-B16F-A81A64C1FB79}"/>
              </a:ext>
            </a:extLst>
          </p:cNvPr>
          <p:cNvSpPr txBox="1">
            <a:spLocks/>
          </p:cNvSpPr>
          <p:nvPr/>
        </p:nvSpPr>
        <p:spPr>
          <a:xfrm>
            <a:off x="2386272" y="1675176"/>
            <a:ext cx="2710104" cy="420089"/>
          </a:xfrm>
          <a:prstGeom prst="rect">
            <a:avLst/>
          </a:prstGeom>
        </p:spPr>
        <p:txBody>
          <a:bodyPr vert="horz" wrap="square" lIns="0" tIns="91427" rIns="146284" bIns="91427" rtlCol="0" anchor="t">
            <a:spAutoFit/>
          </a:bodyPr>
          <a:lstStyle>
            <a:lvl1pPr algn="l" defTabSz="932719" rtl="0" eaLnBrk="1" latinLnBrk="0" hangingPunct="1">
              <a:lnSpc>
                <a:spcPct val="85000"/>
              </a:lnSpc>
              <a:spcBef>
                <a:spcPct val="0"/>
              </a:spcBef>
              <a:buNone/>
              <a:defRPr lang="en-US" sz="3921" b="1" kern="1200" cap="none" spc="-51" baseline="0">
                <a:ln w="3175">
                  <a:noFill/>
                </a:ln>
                <a:solidFill>
                  <a:schemeClr val="tx1">
                    <a:lumMod val="75000"/>
                    <a:lumOff val="25000"/>
                  </a:schemeClr>
                </a:solidFill>
                <a:effectLst/>
                <a:latin typeface="+mj-lt"/>
                <a:ea typeface="+mn-ea"/>
                <a:cs typeface="Segoe UI" pitchFamily="34" charset="0"/>
              </a:defRPr>
            </a:lvl1pPr>
          </a:lstStyle>
          <a:p>
            <a:pPr marL="0" marR="0" lvl="0" indent="0" algn="ctr" defTabSz="932540"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a:ln w="3175">
                  <a:noFill/>
                </a:ln>
                <a:solidFill>
                  <a:srgbClr val="001E5C"/>
                </a:solidFill>
                <a:effectLst/>
                <a:uLnTx/>
                <a:uFillTx/>
                <a:latin typeface="Segoe UI Semibold"/>
                <a:ea typeface="+mn-ea"/>
                <a:cs typeface="Segoe UI" pitchFamily="34" charset="0"/>
              </a:rPr>
              <a:t>Detect</a:t>
            </a:r>
          </a:p>
        </p:txBody>
      </p:sp>
      <p:sp>
        <p:nvSpPr>
          <p:cNvPr id="59" name="Title 1">
            <a:extLst>
              <a:ext uri="{FF2B5EF4-FFF2-40B4-BE49-F238E27FC236}">
                <a16:creationId xmlns:a16="http://schemas.microsoft.com/office/drawing/2014/main" id="{C25792D2-21B6-4D20-AA93-3E4C2F5BB11B}"/>
              </a:ext>
            </a:extLst>
          </p:cNvPr>
          <p:cNvSpPr txBox="1">
            <a:spLocks/>
          </p:cNvSpPr>
          <p:nvPr/>
        </p:nvSpPr>
        <p:spPr>
          <a:xfrm>
            <a:off x="8431178" y="1673556"/>
            <a:ext cx="2402622" cy="420089"/>
          </a:xfrm>
          <a:prstGeom prst="rect">
            <a:avLst/>
          </a:prstGeom>
        </p:spPr>
        <p:txBody>
          <a:bodyPr vert="horz" wrap="square" lIns="0" tIns="91427" rIns="146284" bIns="91427" rtlCol="0" anchor="t">
            <a:spAutoFit/>
          </a:bodyPr>
          <a:lstStyle>
            <a:lvl1pPr algn="l" defTabSz="932719" rtl="0" eaLnBrk="1" latinLnBrk="0" hangingPunct="1">
              <a:lnSpc>
                <a:spcPct val="85000"/>
              </a:lnSpc>
              <a:spcBef>
                <a:spcPct val="0"/>
              </a:spcBef>
              <a:buNone/>
              <a:defRPr lang="en-US" sz="3921" b="1" kern="1200" cap="none" spc="-51" baseline="0">
                <a:ln w="3175">
                  <a:noFill/>
                </a:ln>
                <a:solidFill>
                  <a:schemeClr val="tx1">
                    <a:lumMod val="75000"/>
                    <a:lumOff val="25000"/>
                  </a:schemeClr>
                </a:solidFill>
                <a:effectLst/>
                <a:latin typeface="+mj-lt"/>
                <a:ea typeface="+mn-ea"/>
                <a:cs typeface="Segoe UI" pitchFamily="34" charset="0"/>
              </a:defRPr>
            </a:lvl1pPr>
          </a:lstStyle>
          <a:p>
            <a:pPr marL="0" marR="0" lvl="0" indent="0" algn="ctr" defTabSz="932540"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a:ln w="3175">
                  <a:noFill/>
                </a:ln>
                <a:solidFill>
                  <a:srgbClr val="001E5C"/>
                </a:solidFill>
                <a:effectLst/>
                <a:uLnTx/>
                <a:uFillTx/>
                <a:latin typeface="Segoe UI Semibold"/>
                <a:ea typeface="Segoe UI Black" panose="020B0A02040204020203" pitchFamily="34" charset="0"/>
                <a:cs typeface="Segoe UI Black" panose="020B0A02040204020203" pitchFamily="34" charset="0"/>
              </a:rPr>
              <a:t>Respond</a:t>
            </a:r>
            <a:endParaRPr kumimoji="0" lang="en-US" sz="1800" b="0" i="0" u="none" strike="noStrike" kern="1200" cap="none" spc="0" normalizeH="0" baseline="0" noProof="0">
              <a:ln w="3175">
                <a:noFill/>
              </a:ln>
              <a:solidFill>
                <a:srgbClr val="001E5C"/>
              </a:solidFill>
              <a:effectLst/>
              <a:uLnTx/>
              <a:uFillTx/>
              <a:latin typeface="Segoe UI Semibold"/>
              <a:ea typeface="+mn-ea"/>
              <a:cs typeface="Segoe UI" pitchFamily="34" charset="0"/>
            </a:endParaRPr>
          </a:p>
        </p:txBody>
      </p:sp>
      <p:cxnSp>
        <p:nvCxnSpPr>
          <p:cNvPr id="18" name="Straight Connector 17">
            <a:extLst>
              <a:ext uri="{FF2B5EF4-FFF2-40B4-BE49-F238E27FC236}">
                <a16:creationId xmlns:a16="http://schemas.microsoft.com/office/drawing/2014/main" id="{A703536A-EE33-4F5F-B4AB-BAFDCA9C5AC8}"/>
              </a:ext>
            </a:extLst>
          </p:cNvPr>
          <p:cNvCxnSpPr>
            <a:cxnSpLocks/>
          </p:cNvCxnSpPr>
          <p:nvPr/>
        </p:nvCxnSpPr>
        <p:spPr>
          <a:xfrm>
            <a:off x="1076614" y="2100713"/>
            <a:ext cx="5987839" cy="0"/>
          </a:xfrm>
          <a:prstGeom prst="line">
            <a:avLst/>
          </a:prstGeom>
          <a:ln w="15875">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E20636D-A432-49AD-A28B-A06E183E0DD8}"/>
              </a:ext>
            </a:extLst>
          </p:cNvPr>
          <p:cNvCxnSpPr>
            <a:cxnSpLocks/>
          </p:cNvCxnSpPr>
          <p:nvPr/>
        </p:nvCxnSpPr>
        <p:spPr>
          <a:xfrm>
            <a:off x="7479477" y="2100713"/>
            <a:ext cx="4704891" cy="0"/>
          </a:xfrm>
          <a:prstGeom prst="line">
            <a:avLst/>
          </a:prstGeom>
          <a:ln w="15875">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8" name="Title 1">
            <a:extLst>
              <a:ext uri="{FF2B5EF4-FFF2-40B4-BE49-F238E27FC236}">
                <a16:creationId xmlns:a16="http://schemas.microsoft.com/office/drawing/2014/main" id="{188DE426-D5DE-4801-B2D2-3D1A2D4EF565}"/>
              </a:ext>
            </a:extLst>
          </p:cNvPr>
          <p:cNvSpPr txBox="1">
            <a:spLocks/>
          </p:cNvSpPr>
          <p:nvPr/>
        </p:nvSpPr>
        <p:spPr>
          <a:xfrm>
            <a:off x="581982" y="435279"/>
            <a:ext cx="11018520" cy="1169551"/>
          </a:xfrm>
          <a:prstGeom prst="rect">
            <a:avLst/>
          </a:prstGeom>
          <a:solidFill>
            <a:schemeClr val="bg1"/>
          </a:solidFill>
        </p:spPr>
        <p:txBody>
          <a:bodyPr vert="horz" wrap="square" lIns="0" tIns="0" rIns="0" bIns="0" rtlCol="0" anchor="t">
            <a:spAutoFit/>
          </a:bodyPr>
          <a:lst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1"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Microsoft’s approach (from our SOC)</a:t>
            </a:r>
          </a:p>
          <a:p>
            <a:pPr marL="0" marR="0" lvl="0" indent="0" algn="l" defTabSz="932719" rtl="0" eaLnBrk="1" fontAlgn="auto" latinLnBrk="0" hangingPunct="1">
              <a:lnSpc>
                <a:spcPct val="100000"/>
              </a:lnSpc>
              <a:spcBef>
                <a:spcPct val="0"/>
              </a:spcBef>
              <a:spcAft>
                <a:spcPts val="0"/>
              </a:spcAft>
              <a:buClrTx/>
              <a:buSzTx/>
              <a:buFontTx/>
              <a:buNone/>
              <a:tabLst/>
              <a:defRPr/>
            </a:pPr>
            <a:r>
              <a:rPr kumimoji="0" lang="en-US" sz="2000" b="1" i="1" u="none" strike="noStrike" kern="1200" cap="none" spc="-51" normalizeH="0" baseline="0" noProof="0" dirty="0">
                <a:ln w="3175">
                  <a:noFill/>
                </a:ln>
                <a:gradFill>
                  <a:gsLst>
                    <a:gs pos="2917">
                      <a:srgbClr val="0078D4"/>
                    </a:gs>
                    <a:gs pos="30000">
                      <a:srgbClr val="0078D4"/>
                    </a:gs>
                  </a:gsLst>
                  <a:lin ang="5400000" scaled="0"/>
                </a:gradFill>
                <a:effectLst/>
                <a:uLnTx/>
                <a:uFillTx/>
                <a:latin typeface="Segoe UI Semibold"/>
                <a:ea typeface="+mn-ea"/>
                <a:cs typeface="Segoe UI" pitchFamily="34" charset="0"/>
              </a:rPr>
              <a:t>Enforce Quality + Apply Technology</a:t>
            </a:r>
          </a:p>
          <a:p>
            <a:pPr marL="0" marR="0" lvl="0" indent="0" algn="l" defTabSz="932719" rtl="0" eaLnBrk="1" fontAlgn="auto" latinLnBrk="0" hangingPunct="1">
              <a:lnSpc>
                <a:spcPct val="100000"/>
              </a:lnSpc>
              <a:spcBef>
                <a:spcPct val="0"/>
              </a:spcBef>
              <a:spcAft>
                <a:spcPts val="0"/>
              </a:spcAft>
              <a:buClrTx/>
              <a:buSzTx/>
              <a:buFontTx/>
              <a:buNone/>
              <a:tabLst/>
              <a:defRPr/>
            </a:pPr>
            <a:endParaRPr kumimoji="0" lang="en-US" sz="2000" b="1" i="1" u="none" strike="noStrike" kern="1200" cap="none" spc="-51"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
        <p:nvSpPr>
          <p:cNvPr id="87" name="TextBox 86">
            <a:extLst>
              <a:ext uri="{FF2B5EF4-FFF2-40B4-BE49-F238E27FC236}">
                <a16:creationId xmlns:a16="http://schemas.microsoft.com/office/drawing/2014/main" id="{A5EC373A-9377-46EE-917C-E3FEDCFF95A8}"/>
              </a:ext>
            </a:extLst>
          </p:cNvPr>
          <p:cNvSpPr txBox="1"/>
          <p:nvPr/>
        </p:nvSpPr>
        <p:spPr>
          <a:xfrm>
            <a:off x="2000238" y="2078987"/>
            <a:ext cx="3160908" cy="511214"/>
          </a:xfrm>
          <a:prstGeom prst="rect">
            <a:avLst/>
          </a:prstGeom>
          <a:noFill/>
          <a:ln>
            <a:noFill/>
          </a:ln>
        </p:spPr>
        <p:txBody>
          <a:bodyPr wrap="square" lIns="182880" tIns="143407" rIns="179259" bIns="143407" rtlCol="0" anchor="ctr" anchorCtr="1">
            <a:spAutoFit/>
          </a:bodyPr>
          <a:lstStyle/>
          <a:p>
            <a:pPr marL="0" marR="0" lvl="0" indent="0" algn="l" defTabSz="896214"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a:ln>
                  <a:noFill/>
                </a:ln>
                <a:gradFill>
                  <a:gsLst>
                    <a:gs pos="0">
                      <a:srgbClr val="1A1A1A"/>
                    </a:gs>
                    <a:gs pos="100000">
                      <a:srgbClr val="1A1A1A"/>
                    </a:gs>
                  </a:gsLst>
                  <a:lin ang="0" scaled="1"/>
                </a:gradFill>
                <a:effectLst/>
                <a:uLnTx/>
                <a:uFillTx/>
                <a:latin typeface="Segoe UI Semibold" panose="020B0702040204020203" pitchFamily="34" charset="0"/>
                <a:ea typeface="+mn-ea"/>
                <a:cs typeface="Segoe UI Semibold" panose="020B0702040204020203" pitchFamily="34" charset="0"/>
              </a:rPr>
              <a:t>Billions of events per month</a:t>
            </a:r>
          </a:p>
        </p:txBody>
      </p:sp>
      <p:sp>
        <p:nvSpPr>
          <p:cNvPr id="162" name="TextBox 161">
            <a:extLst>
              <a:ext uri="{FF2B5EF4-FFF2-40B4-BE49-F238E27FC236}">
                <a16:creationId xmlns:a16="http://schemas.microsoft.com/office/drawing/2014/main" id="{D0F78CE3-5FFA-4C92-A100-52D545EE84BA}"/>
              </a:ext>
            </a:extLst>
          </p:cNvPr>
          <p:cNvSpPr txBox="1"/>
          <p:nvPr/>
        </p:nvSpPr>
        <p:spPr>
          <a:xfrm>
            <a:off x="7000370" y="6339302"/>
            <a:ext cx="2330902" cy="455814"/>
          </a:xfrm>
          <a:prstGeom prst="rect">
            <a:avLst/>
          </a:prstGeom>
          <a:noFill/>
        </p:spPr>
        <p:txBody>
          <a:bodyPr wrap="square" lIns="179259" tIns="143407" rIns="179259" bIns="143407" rtlCol="0">
            <a:sp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gradFill>
                  <a:gsLst>
                    <a:gs pos="0">
                      <a:srgbClr val="1A1A1A"/>
                    </a:gs>
                    <a:gs pos="100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Hundreds of investigations</a:t>
            </a:r>
          </a:p>
        </p:txBody>
      </p:sp>
      <p:sp>
        <p:nvSpPr>
          <p:cNvPr id="163" name="Isosceles Triangle 162">
            <a:extLst>
              <a:ext uri="{FF2B5EF4-FFF2-40B4-BE49-F238E27FC236}">
                <a16:creationId xmlns:a16="http://schemas.microsoft.com/office/drawing/2014/main" id="{9483FFE0-DDBE-466F-9C10-69DBCD5A2B73}"/>
              </a:ext>
            </a:extLst>
          </p:cNvPr>
          <p:cNvSpPr/>
          <p:nvPr/>
        </p:nvSpPr>
        <p:spPr bwMode="auto">
          <a:xfrm rot="5400000">
            <a:off x="2726098" y="1644365"/>
            <a:ext cx="3900613" cy="5606143"/>
          </a:xfrm>
          <a:prstGeom prst="triangle">
            <a:avLst>
              <a:gd name="adj" fmla="val 100000"/>
            </a:avLst>
          </a:prstGeom>
          <a:gradFill flip="none" rotWithShape="1">
            <a:gsLst>
              <a:gs pos="78000">
                <a:srgbClr val="008FFA"/>
              </a:gs>
              <a:gs pos="48000">
                <a:schemeClr val="accent1"/>
              </a:gs>
              <a:gs pos="100000">
                <a:schemeClr val="bg1"/>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9" name="Group 138">
            <a:extLst>
              <a:ext uri="{FF2B5EF4-FFF2-40B4-BE49-F238E27FC236}">
                <a16:creationId xmlns:a16="http://schemas.microsoft.com/office/drawing/2014/main" id="{F7076037-3257-4077-888F-27E7AC19060F}"/>
              </a:ext>
            </a:extLst>
          </p:cNvPr>
          <p:cNvGrpSpPr/>
          <p:nvPr/>
        </p:nvGrpSpPr>
        <p:grpSpPr>
          <a:xfrm>
            <a:off x="3305217" y="5570760"/>
            <a:ext cx="2649657" cy="457200"/>
            <a:chOff x="3513890" y="4903881"/>
            <a:chExt cx="2649657" cy="457200"/>
          </a:xfrm>
        </p:grpSpPr>
        <p:grpSp>
          <p:nvGrpSpPr>
            <p:cNvPr id="140" name="Group 139">
              <a:extLst>
                <a:ext uri="{FF2B5EF4-FFF2-40B4-BE49-F238E27FC236}">
                  <a16:creationId xmlns:a16="http://schemas.microsoft.com/office/drawing/2014/main" id="{3AFCCE49-5E8E-4363-A972-40D6B09A1E09}"/>
                </a:ext>
              </a:extLst>
            </p:cNvPr>
            <p:cNvGrpSpPr/>
            <p:nvPr/>
          </p:nvGrpSpPr>
          <p:grpSpPr>
            <a:xfrm>
              <a:off x="3513890" y="4903881"/>
              <a:ext cx="457200" cy="457200"/>
              <a:chOff x="964597" y="1378493"/>
              <a:chExt cx="638957" cy="638957"/>
            </a:xfrm>
          </p:grpSpPr>
          <p:sp>
            <p:nvSpPr>
              <p:cNvPr id="142" name="Oval 141">
                <a:extLst>
                  <a:ext uri="{FF2B5EF4-FFF2-40B4-BE49-F238E27FC236}">
                    <a16:creationId xmlns:a16="http://schemas.microsoft.com/office/drawing/2014/main" id="{9F4EDDAB-EB6D-451F-BDF8-DBB782531982}"/>
                  </a:ext>
                </a:extLst>
              </p:cNvPr>
              <p:cNvSpPr/>
              <p:nvPr/>
            </p:nvSpPr>
            <p:spPr bwMode="auto">
              <a:xfrm>
                <a:off x="964597" y="1378493"/>
                <a:ext cx="638957" cy="638957"/>
              </a:xfrm>
              <a:prstGeom prst="ellipse">
                <a:avLst/>
              </a:prstGeom>
              <a:solidFill>
                <a:schemeClr val="bg1"/>
              </a:solidFill>
              <a:ln>
                <a:noFill/>
                <a:headEnd type="none" w="med" len="med"/>
                <a:tailEnd type="none" w="med" len="med"/>
              </a:ln>
              <a:effectLst>
                <a:outerShdw blurRad="190500" dist="38100" dir="2700000" algn="ctr" rotWithShape="0">
                  <a:prstClr val="black">
                    <a:alpha val="3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gradFill>
                    <a:gsLst>
                      <a:gs pos="200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3" name="Group 142">
                <a:extLst>
                  <a:ext uri="{FF2B5EF4-FFF2-40B4-BE49-F238E27FC236}">
                    <a16:creationId xmlns:a16="http://schemas.microsoft.com/office/drawing/2014/main" id="{5A633377-CA22-4B51-AF46-2FBFC67B5BFE}"/>
                  </a:ext>
                </a:extLst>
              </p:cNvPr>
              <p:cNvGrpSpPr/>
              <p:nvPr/>
            </p:nvGrpSpPr>
            <p:grpSpPr>
              <a:xfrm>
                <a:off x="1087822" y="1527929"/>
                <a:ext cx="392506" cy="340084"/>
                <a:chOff x="1098273" y="1545305"/>
                <a:chExt cx="392506" cy="340084"/>
              </a:xfrm>
            </p:grpSpPr>
            <p:sp>
              <p:nvSpPr>
                <p:cNvPr id="144" name="Rectangle 5">
                  <a:extLst>
                    <a:ext uri="{FF2B5EF4-FFF2-40B4-BE49-F238E27FC236}">
                      <a16:creationId xmlns:a16="http://schemas.microsoft.com/office/drawing/2014/main" id="{D013CD5A-9C31-4933-BFF8-6EEE012296EC}"/>
                    </a:ext>
                  </a:extLst>
                </p:cNvPr>
                <p:cNvSpPr>
                  <a:spLocks noChangeArrowheads="1"/>
                </p:cNvSpPr>
                <p:nvPr/>
              </p:nvSpPr>
              <p:spPr bwMode="auto">
                <a:xfrm>
                  <a:off x="1098273" y="1763066"/>
                  <a:ext cx="122322" cy="12232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a:ea typeface="+mn-ea"/>
                    <a:cs typeface="+mn-cs"/>
                  </a:endParaRPr>
                </a:p>
              </p:txBody>
            </p:sp>
            <p:sp>
              <p:nvSpPr>
                <p:cNvPr id="145" name="Freeform 6">
                  <a:extLst>
                    <a:ext uri="{FF2B5EF4-FFF2-40B4-BE49-F238E27FC236}">
                      <a16:creationId xmlns:a16="http://schemas.microsoft.com/office/drawing/2014/main" id="{A3D84CBC-ADBB-4C68-AB2F-5AF89F99E62D}"/>
                    </a:ext>
                  </a:extLst>
                </p:cNvPr>
                <p:cNvSpPr>
                  <a:spLocks/>
                </p:cNvSpPr>
                <p:nvPr/>
              </p:nvSpPr>
              <p:spPr bwMode="auto">
                <a:xfrm>
                  <a:off x="1231349" y="1638055"/>
                  <a:ext cx="122322" cy="122323"/>
                </a:xfrm>
                <a:custGeom>
                  <a:avLst/>
                  <a:gdLst>
                    <a:gd name="T0" fmla="*/ 0 w 426"/>
                    <a:gd name="T1" fmla="*/ 100 h 427"/>
                    <a:gd name="T2" fmla="*/ 0 w 426"/>
                    <a:gd name="T3" fmla="*/ 327 h 427"/>
                    <a:gd name="T4" fmla="*/ 99 w 426"/>
                    <a:gd name="T5" fmla="*/ 427 h 427"/>
                    <a:gd name="T6" fmla="*/ 327 w 426"/>
                    <a:gd name="T7" fmla="*/ 427 h 427"/>
                    <a:gd name="T8" fmla="*/ 426 w 426"/>
                    <a:gd name="T9" fmla="*/ 327 h 427"/>
                    <a:gd name="T10" fmla="*/ 426 w 426"/>
                    <a:gd name="T11" fmla="*/ 100 h 427"/>
                    <a:gd name="T12" fmla="*/ 327 w 426"/>
                    <a:gd name="T13" fmla="*/ 0 h 427"/>
                    <a:gd name="T14" fmla="*/ 99 w 426"/>
                    <a:gd name="T15" fmla="*/ 0 h 427"/>
                    <a:gd name="T16" fmla="*/ 0 w 426"/>
                    <a:gd name="T17" fmla="*/ 10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427">
                      <a:moveTo>
                        <a:pt x="0" y="100"/>
                      </a:moveTo>
                      <a:cubicBezTo>
                        <a:pt x="0" y="327"/>
                        <a:pt x="0" y="327"/>
                        <a:pt x="0" y="327"/>
                      </a:cubicBezTo>
                      <a:cubicBezTo>
                        <a:pt x="0" y="382"/>
                        <a:pt x="44" y="427"/>
                        <a:pt x="99" y="427"/>
                      </a:cubicBezTo>
                      <a:cubicBezTo>
                        <a:pt x="327" y="427"/>
                        <a:pt x="327" y="427"/>
                        <a:pt x="327" y="427"/>
                      </a:cubicBezTo>
                      <a:cubicBezTo>
                        <a:pt x="382" y="427"/>
                        <a:pt x="426" y="382"/>
                        <a:pt x="426" y="327"/>
                      </a:cubicBezTo>
                      <a:cubicBezTo>
                        <a:pt x="426" y="100"/>
                        <a:pt x="426" y="100"/>
                        <a:pt x="426" y="100"/>
                      </a:cubicBezTo>
                      <a:cubicBezTo>
                        <a:pt x="426" y="45"/>
                        <a:pt x="382" y="0"/>
                        <a:pt x="327" y="0"/>
                      </a:cubicBezTo>
                      <a:cubicBezTo>
                        <a:pt x="99" y="0"/>
                        <a:pt x="99" y="0"/>
                        <a:pt x="99" y="0"/>
                      </a:cubicBezTo>
                      <a:cubicBezTo>
                        <a:pt x="44" y="0"/>
                        <a:pt x="0" y="45"/>
                        <a:pt x="0" y="10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a:ea typeface="+mn-ea"/>
                    <a:cs typeface="+mn-cs"/>
                  </a:endParaRPr>
                </a:p>
              </p:txBody>
            </p:sp>
            <p:sp>
              <p:nvSpPr>
                <p:cNvPr id="146" name="Freeform 7">
                  <a:extLst>
                    <a:ext uri="{FF2B5EF4-FFF2-40B4-BE49-F238E27FC236}">
                      <a16:creationId xmlns:a16="http://schemas.microsoft.com/office/drawing/2014/main" id="{93E9132E-14F6-4CB3-9DB4-ADD0598A5F3E}"/>
                    </a:ext>
                  </a:extLst>
                </p:cNvPr>
                <p:cNvSpPr>
                  <a:spLocks/>
                </p:cNvSpPr>
                <p:nvPr/>
              </p:nvSpPr>
              <p:spPr bwMode="auto">
                <a:xfrm>
                  <a:off x="1368457" y="1545305"/>
                  <a:ext cx="122322" cy="120979"/>
                </a:xfrm>
                <a:custGeom>
                  <a:avLst/>
                  <a:gdLst>
                    <a:gd name="T0" fmla="*/ 0 w 426"/>
                    <a:gd name="T1" fmla="*/ 212 h 423"/>
                    <a:gd name="T2" fmla="*/ 0 w 426"/>
                    <a:gd name="T3" fmla="*/ 212 h 423"/>
                    <a:gd name="T4" fmla="*/ 211 w 426"/>
                    <a:gd name="T5" fmla="*/ 423 h 423"/>
                    <a:gd name="T6" fmla="*/ 215 w 426"/>
                    <a:gd name="T7" fmla="*/ 423 h 423"/>
                    <a:gd name="T8" fmla="*/ 426 w 426"/>
                    <a:gd name="T9" fmla="*/ 212 h 423"/>
                    <a:gd name="T10" fmla="*/ 426 w 426"/>
                    <a:gd name="T11" fmla="*/ 212 h 423"/>
                    <a:gd name="T12" fmla="*/ 215 w 426"/>
                    <a:gd name="T13" fmla="*/ 0 h 423"/>
                    <a:gd name="T14" fmla="*/ 211 w 426"/>
                    <a:gd name="T15" fmla="*/ 0 h 423"/>
                    <a:gd name="T16" fmla="*/ 0 w 426"/>
                    <a:gd name="T17" fmla="*/ 21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423">
                      <a:moveTo>
                        <a:pt x="0" y="212"/>
                      </a:moveTo>
                      <a:cubicBezTo>
                        <a:pt x="0" y="212"/>
                        <a:pt x="0" y="212"/>
                        <a:pt x="0" y="212"/>
                      </a:cubicBezTo>
                      <a:cubicBezTo>
                        <a:pt x="0" y="328"/>
                        <a:pt x="94" y="423"/>
                        <a:pt x="211" y="423"/>
                      </a:cubicBezTo>
                      <a:cubicBezTo>
                        <a:pt x="215" y="423"/>
                        <a:pt x="215" y="423"/>
                        <a:pt x="215" y="423"/>
                      </a:cubicBezTo>
                      <a:cubicBezTo>
                        <a:pt x="331" y="423"/>
                        <a:pt x="426" y="328"/>
                        <a:pt x="426" y="212"/>
                      </a:cubicBezTo>
                      <a:cubicBezTo>
                        <a:pt x="426" y="212"/>
                        <a:pt x="426" y="212"/>
                        <a:pt x="426" y="212"/>
                      </a:cubicBezTo>
                      <a:cubicBezTo>
                        <a:pt x="426" y="95"/>
                        <a:pt x="331" y="0"/>
                        <a:pt x="215" y="0"/>
                      </a:cubicBezTo>
                      <a:cubicBezTo>
                        <a:pt x="211" y="0"/>
                        <a:pt x="211" y="0"/>
                        <a:pt x="211" y="0"/>
                      </a:cubicBezTo>
                      <a:cubicBezTo>
                        <a:pt x="94" y="0"/>
                        <a:pt x="0" y="95"/>
                        <a:pt x="0" y="21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a:ea typeface="+mn-ea"/>
                    <a:cs typeface="+mn-cs"/>
                  </a:endParaRPr>
                </a:p>
              </p:txBody>
            </p:sp>
          </p:grpSp>
        </p:grpSp>
        <p:sp>
          <p:nvSpPr>
            <p:cNvPr id="141" name="TextBox 140">
              <a:extLst>
                <a:ext uri="{FF2B5EF4-FFF2-40B4-BE49-F238E27FC236}">
                  <a16:creationId xmlns:a16="http://schemas.microsoft.com/office/drawing/2014/main" id="{BF0E5E53-C332-4405-9C5E-2CE692C88C60}"/>
                </a:ext>
              </a:extLst>
            </p:cNvPr>
            <p:cNvSpPr txBox="1"/>
            <p:nvPr/>
          </p:nvSpPr>
          <p:spPr>
            <a:xfrm>
              <a:off x="3952582" y="4956520"/>
              <a:ext cx="2210965" cy="328835"/>
            </a:xfrm>
            <a:prstGeom prst="rect">
              <a:avLst/>
            </a:prstGeom>
            <a:noFill/>
            <a:ln w="15875" cap="sq">
              <a:noFill/>
              <a:prstDash val="solid"/>
              <a:miter lim="800000"/>
              <a:headEnd/>
              <a:tailEnd/>
            </a:ln>
            <a:effectLst/>
          </p:spPr>
          <p:txBody>
            <a:bodyPr vert="horz" wrap="square" lIns="91440" tIns="91427" rIns="91427" bIns="91427" numCol="1" anchor="ctr" anchorCtr="0" compatLnSpc="1">
              <a:prstTxWarp prst="textNoShape">
                <a:avLst/>
              </a:prstTxWarp>
              <a:noAutofit/>
            </a:bodyPr>
            <a:lstStyle>
              <a:defPPr>
                <a:defRPr lang="en-US"/>
              </a:defPPr>
              <a:lvl1pPr algn="ctr" defTabSz="914225">
                <a:spcAft>
                  <a:spcPts val="600"/>
                </a:spcAft>
                <a:defRPr sz="120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4225" rtl="0" eaLnBrk="1" fontAlgn="auto" latinLnBrk="0" hangingPunct="1">
                <a:lnSpc>
                  <a:spcPct val="12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00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Behavioral Analytics </a:t>
              </a:r>
              <a:r>
                <a:rPr kumimoji="0" lang="en-US" sz="12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(UEBA)</a:t>
              </a:r>
              <a:br>
                <a:rPr kumimoji="0" lang="en-US" sz="12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(User and Entity) </a:t>
              </a:r>
            </a:p>
          </p:txBody>
        </p:sp>
      </p:grpSp>
      <p:grpSp>
        <p:nvGrpSpPr>
          <p:cNvPr id="147" name="Group 146">
            <a:extLst>
              <a:ext uri="{FF2B5EF4-FFF2-40B4-BE49-F238E27FC236}">
                <a16:creationId xmlns:a16="http://schemas.microsoft.com/office/drawing/2014/main" id="{AFAAB5B6-2E7D-49ED-89AA-DFC133FCB982}"/>
              </a:ext>
            </a:extLst>
          </p:cNvPr>
          <p:cNvGrpSpPr/>
          <p:nvPr/>
        </p:nvGrpSpPr>
        <p:grpSpPr>
          <a:xfrm>
            <a:off x="2789559" y="4644881"/>
            <a:ext cx="2361578" cy="457200"/>
            <a:chOff x="1687265" y="4891285"/>
            <a:chExt cx="2361578" cy="457200"/>
          </a:xfrm>
        </p:grpSpPr>
        <p:sp>
          <p:nvSpPr>
            <p:cNvPr id="148" name="TextBox 147">
              <a:extLst>
                <a:ext uri="{FF2B5EF4-FFF2-40B4-BE49-F238E27FC236}">
                  <a16:creationId xmlns:a16="http://schemas.microsoft.com/office/drawing/2014/main" id="{18E70CA8-345E-4CC7-BB85-801D3B4DA1D1}"/>
                </a:ext>
              </a:extLst>
            </p:cNvPr>
            <p:cNvSpPr txBox="1"/>
            <p:nvPr/>
          </p:nvSpPr>
          <p:spPr>
            <a:xfrm>
              <a:off x="2181059" y="4935115"/>
              <a:ext cx="1867784" cy="329184"/>
            </a:xfrm>
            <a:prstGeom prst="rect">
              <a:avLst/>
            </a:prstGeom>
            <a:noFill/>
            <a:ln w="15875" cap="sq">
              <a:noFill/>
              <a:prstDash val="solid"/>
              <a:miter lim="800000"/>
              <a:headEnd/>
              <a:tailEnd/>
            </a:ln>
            <a:effectLst/>
          </p:spPr>
          <p:txBody>
            <a:bodyPr vert="horz" wrap="square" lIns="91440" tIns="91427" rIns="91427" bIns="91427" numCol="1" anchor="ctr" anchorCtr="0" compatLnSpc="1">
              <a:prstTxWarp prst="textNoShape">
                <a:avLst/>
              </a:prstTxWarp>
              <a:noAutofit/>
            </a:bodyPr>
            <a:lstStyle>
              <a:defPPr>
                <a:defRPr lang="en-US"/>
              </a:defPPr>
              <a:lvl1pPr algn="ctr" defTabSz="914225">
                <a:spcAft>
                  <a:spcPts val="600"/>
                </a:spcAft>
                <a:defRPr sz="120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4225" rtl="0" eaLnBrk="1" fontAlgn="auto" latinLnBrk="0" hangingPunct="1">
                <a:lnSpc>
                  <a:spcPct val="12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Machine Learning</a:t>
              </a:r>
              <a:br>
                <a:rPr kumimoji="0" lang="en-US" sz="12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(Artificial Intelligence)</a:t>
              </a:r>
            </a:p>
          </p:txBody>
        </p:sp>
        <p:grpSp>
          <p:nvGrpSpPr>
            <p:cNvPr id="149" name="Group 148">
              <a:extLst>
                <a:ext uri="{FF2B5EF4-FFF2-40B4-BE49-F238E27FC236}">
                  <a16:creationId xmlns:a16="http://schemas.microsoft.com/office/drawing/2014/main" id="{D7569CA2-FCD9-48D3-B229-C0E7A199EBB6}"/>
                </a:ext>
              </a:extLst>
            </p:cNvPr>
            <p:cNvGrpSpPr/>
            <p:nvPr/>
          </p:nvGrpSpPr>
          <p:grpSpPr>
            <a:xfrm>
              <a:off x="1687265" y="4891285"/>
              <a:ext cx="457200" cy="457200"/>
              <a:chOff x="1433661" y="5167847"/>
              <a:chExt cx="548640" cy="548640"/>
            </a:xfrm>
          </p:grpSpPr>
          <p:sp>
            <p:nvSpPr>
              <p:cNvPr id="150" name="Oval 149">
                <a:extLst>
                  <a:ext uri="{FF2B5EF4-FFF2-40B4-BE49-F238E27FC236}">
                    <a16:creationId xmlns:a16="http://schemas.microsoft.com/office/drawing/2014/main" id="{6FDB9615-1073-4247-9423-54677BBBF130}"/>
                  </a:ext>
                </a:extLst>
              </p:cNvPr>
              <p:cNvSpPr/>
              <p:nvPr/>
            </p:nvSpPr>
            <p:spPr bwMode="auto">
              <a:xfrm>
                <a:off x="1433661" y="5167847"/>
                <a:ext cx="548640" cy="548640"/>
              </a:xfrm>
              <a:prstGeom prst="ellipse">
                <a:avLst/>
              </a:prstGeom>
              <a:solidFill>
                <a:schemeClr val="bg1"/>
              </a:solidFill>
              <a:ln>
                <a:noFill/>
                <a:headEnd type="none" w="med" len="med"/>
                <a:tailEnd type="none" w="med" len="med"/>
              </a:ln>
              <a:effectLst>
                <a:outerShdw blurRad="190500" dist="38100" dir="2700000" algn="ctr" rotWithShape="0">
                  <a:prstClr val="black">
                    <a:alpha val="3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gradFill>
                    <a:gsLst>
                      <a:gs pos="200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1" name="Group 150">
                <a:extLst>
                  <a:ext uri="{FF2B5EF4-FFF2-40B4-BE49-F238E27FC236}">
                    <a16:creationId xmlns:a16="http://schemas.microsoft.com/office/drawing/2014/main" id="{1E5793EB-F31E-4C0F-9541-F6CE86373336}"/>
                  </a:ext>
                </a:extLst>
              </p:cNvPr>
              <p:cNvGrpSpPr/>
              <p:nvPr/>
            </p:nvGrpSpPr>
            <p:grpSpPr>
              <a:xfrm>
                <a:off x="1527800" y="5260792"/>
                <a:ext cx="371150" cy="371148"/>
                <a:chOff x="7772012" y="5728917"/>
                <a:chExt cx="536745" cy="536745"/>
              </a:xfrm>
            </p:grpSpPr>
            <p:sp>
              <p:nvSpPr>
                <p:cNvPr id="152" name="Freeform 974">
                  <a:extLst>
                    <a:ext uri="{FF2B5EF4-FFF2-40B4-BE49-F238E27FC236}">
                      <a16:creationId xmlns:a16="http://schemas.microsoft.com/office/drawing/2014/main" id="{224CA686-B44E-4596-9EAD-AE317F853481}"/>
                    </a:ext>
                  </a:extLst>
                </p:cNvPr>
                <p:cNvSpPr>
                  <a:spLocks noEditPoints="1"/>
                </p:cNvSpPr>
                <p:nvPr/>
              </p:nvSpPr>
              <p:spPr bwMode="auto">
                <a:xfrm>
                  <a:off x="7808849" y="5760490"/>
                  <a:ext cx="463074" cy="463074"/>
                </a:xfrm>
                <a:custGeom>
                  <a:avLst/>
                  <a:gdLst>
                    <a:gd name="T0" fmla="*/ 88 w 88"/>
                    <a:gd name="T1" fmla="*/ 57 h 88"/>
                    <a:gd name="T2" fmla="*/ 72 w 88"/>
                    <a:gd name="T3" fmla="*/ 3 h 88"/>
                    <a:gd name="T4" fmla="*/ 68 w 88"/>
                    <a:gd name="T5" fmla="*/ 0 h 88"/>
                    <a:gd name="T6" fmla="*/ 11 w 88"/>
                    <a:gd name="T7" fmla="*/ 10 h 88"/>
                    <a:gd name="T8" fmla="*/ 9 w 88"/>
                    <a:gd name="T9" fmla="*/ 14 h 88"/>
                    <a:gd name="T10" fmla="*/ 21 w 88"/>
                    <a:gd name="T11" fmla="*/ 47 h 88"/>
                    <a:gd name="T12" fmla="*/ 1 w 88"/>
                    <a:gd name="T13" fmla="*/ 54 h 88"/>
                    <a:gd name="T14" fmla="*/ 0 w 88"/>
                    <a:gd name="T15" fmla="*/ 60 h 88"/>
                    <a:gd name="T16" fmla="*/ 35 w 88"/>
                    <a:gd name="T17" fmla="*/ 88 h 88"/>
                    <a:gd name="T18" fmla="*/ 43 w 88"/>
                    <a:gd name="T19" fmla="*/ 86 h 88"/>
                    <a:gd name="T20" fmla="*/ 87 w 88"/>
                    <a:gd name="T21" fmla="*/ 60 h 88"/>
                    <a:gd name="T22" fmla="*/ 88 w 88"/>
                    <a:gd name="T23" fmla="*/ 57 h 88"/>
                    <a:gd name="T24" fmla="*/ 80 w 88"/>
                    <a:gd name="T25" fmla="*/ 52 h 88"/>
                    <a:gd name="T26" fmla="*/ 48 w 88"/>
                    <a:gd name="T27" fmla="*/ 40 h 88"/>
                    <a:gd name="T28" fmla="*/ 68 w 88"/>
                    <a:gd name="T29" fmla="*/ 10 h 88"/>
                    <a:gd name="T30" fmla="*/ 80 w 88"/>
                    <a:gd name="T31" fmla="*/ 52 h 88"/>
                    <a:gd name="T32" fmla="*/ 63 w 88"/>
                    <a:gd name="T33" fmla="*/ 7 h 88"/>
                    <a:gd name="T34" fmla="*/ 43 w 88"/>
                    <a:gd name="T35" fmla="*/ 37 h 88"/>
                    <a:gd name="T36" fmla="*/ 19 w 88"/>
                    <a:gd name="T37" fmla="*/ 15 h 88"/>
                    <a:gd name="T38" fmla="*/ 63 w 88"/>
                    <a:gd name="T39" fmla="*/ 7 h 88"/>
                    <a:gd name="T40" fmla="*/ 19 w 88"/>
                    <a:gd name="T41" fmla="*/ 24 h 88"/>
                    <a:gd name="T42" fmla="*/ 37 w 88"/>
                    <a:gd name="T43" fmla="*/ 41 h 88"/>
                    <a:gd name="T44" fmla="*/ 27 w 88"/>
                    <a:gd name="T45" fmla="*/ 45 h 88"/>
                    <a:gd name="T46" fmla="*/ 19 w 88"/>
                    <a:gd name="T47" fmla="*/ 24 h 88"/>
                    <a:gd name="T48" fmla="*/ 9 w 88"/>
                    <a:gd name="T49" fmla="*/ 58 h 88"/>
                    <a:gd name="T50" fmla="*/ 24 w 88"/>
                    <a:gd name="T51" fmla="*/ 53 h 88"/>
                    <a:gd name="T52" fmla="*/ 33 w 88"/>
                    <a:gd name="T53" fmla="*/ 78 h 88"/>
                    <a:gd name="T54" fmla="*/ 9 w 88"/>
                    <a:gd name="T55" fmla="*/ 58 h 88"/>
                    <a:gd name="T56" fmla="*/ 36 w 88"/>
                    <a:gd name="T57" fmla="*/ 69 h 88"/>
                    <a:gd name="T58" fmla="*/ 29 w 88"/>
                    <a:gd name="T59" fmla="*/ 50 h 88"/>
                    <a:gd name="T60" fmla="*/ 40 w 88"/>
                    <a:gd name="T61" fmla="*/ 46 h 88"/>
                    <a:gd name="T62" fmla="*/ 36 w 88"/>
                    <a:gd name="T63" fmla="*/ 69 h 88"/>
                    <a:gd name="T64" fmla="*/ 41 w 88"/>
                    <a:gd name="T65" fmla="*/ 80 h 88"/>
                    <a:gd name="T66" fmla="*/ 46 w 88"/>
                    <a:gd name="T67" fmla="*/ 46 h 88"/>
                    <a:gd name="T68" fmla="*/ 78 w 88"/>
                    <a:gd name="T69" fmla="*/ 58 h 88"/>
                    <a:gd name="T70" fmla="*/ 41 w 88"/>
                    <a:gd name="T71"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88">
                      <a:moveTo>
                        <a:pt x="88" y="57"/>
                      </a:moveTo>
                      <a:lnTo>
                        <a:pt x="72" y="3"/>
                      </a:lnTo>
                      <a:lnTo>
                        <a:pt x="68" y="0"/>
                      </a:lnTo>
                      <a:lnTo>
                        <a:pt x="11" y="10"/>
                      </a:lnTo>
                      <a:lnTo>
                        <a:pt x="9" y="14"/>
                      </a:lnTo>
                      <a:lnTo>
                        <a:pt x="21" y="47"/>
                      </a:lnTo>
                      <a:lnTo>
                        <a:pt x="1" y="54"/>
                      </a:lnTo>
                      <a:lnTo>
                        <a:pt x="0" y="60"/>
                      </a:lnTo>
                      <a:lnTo>
                        <a:pt x="35" y="88"/>
                      </a:lnTo>
                      <a:lnTo>
                        <a:pt x="43" y="86"/>
                      </a:lnTo>
                      <a:lnTo>
                        <a:pt x="87" y="60"/>
                      </a:lnTo>
                      <a:lnTo>
                        <a:pt x="88" y="57"/>
                      </a:lnTo>
                      <a:close/>
                      <a:moveTo>
                        <a:pt x="80" y="52"/>
                      </a:moveTo>
                      <a:lnTo>
                        <a:pt x="48" y="40"/>
                      </a:lnTo>
                      <a:lnTo>
                        <a:pt x="68" y="10"/>
                      </a:lnTo>
                      <a:lnTo>
                        <a:pt x="80" y="52"/>
                      </a:lnTo>
                      <a:close/>
                      <a:moveTo>
                        <a:pt x="63" y="7"/>
                      </a:moveTo>
                      <a:lnTo>
                        <a:pt x="43" y="37"/>
                      </a:lnTo>
                      <a:lnTo>
                        <a:pt x="19" y="15"/>
                      </a:lnTo>
                      <a:lnTo>
                        <a:pt x="63" y="7"/>
                      </a:lnTo>
                      <a:close/>
                      <a:moveTo>
                        <a:pt x="19" y="24"/>
                      </a:moveTo>
                      <a:lnTo>
                        <a:pt x="37" y="41"/>
                      </a:lnTo>
                      <a:lnTo>
                        <a:pt x="27" y="45"/>
                      </a:lnTo>
                      <a:lnTo>
                        <a:pt x="19" y="24"/>
                      </a:lnTo>
                      <a:close/>
                      <a:moveTo>
                        <a:pt x="9" y="58"/>
                      </a:moveTo>
                      <a:lnTo>
                        <a:pt x="24" y="53"/>
                      </a:lnTo>
                      <a:lnTo>
                        <a:pt x="33" y="78"/>
                      </a:lnTo>
                      <a:lnTo>
                        <a:pt x="9" y="58"/>
                      </a:lnTo>
                      <a:close/>
                      <a:moveTo>
                        <a:pt x="36" y="69"/>
                      </a:moveTo>
                      <a:lnTo>
                        <a:pt x="29" y="50"/>
                      </a:lnTo>
                      <a:lnTo>
                        <a:pt x="40" y="46"/>
                      </a:lnTo>
                      <a:lnTo>
                        <a:pt x="36" y="69"/>
                      </a:lnTo>
                      <a:close/>
                      <a:moveTo>
                        <a:pt x="41" y="80"/>
                      </a:moveTo>
                      <a:lnTo>
                        <a:pt x="46" y="46"/>
                      </a:lnTo>
                      <a:lnTo>
                        <a:pt x="78" y="58"/>
                      </a:lnTo>
                      <a:lnTo>
                        <a:pt x="41" y="80"/>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a:ea typeface="+mn-ea"/>
                    <a:cs typeface="+mn-cs"/>
                  </a:endParaRPr>
                </a:p>
              </p:txBody>
            </p:sp>
            <p:sp>
              <p:nvSpPr>
                <p:cNvPr id="153" name="Oval 986">
                  <a:extLst>
                    <a:ext uri="{FF2B5EF4-FFF2-40B4-BE49-F238E27FC236}">
                      <a16:creationId xmlns:a16="http://schemas.microsoft.com/office/drawing/2014/main" id="{7C91A345-41BE-442E-BD0B-8CDA313BAC44}"/>
                    </a:ext>
                  </a:extLst>
                </p:cNvPr>
                <p:cNvSpPr>
                  <a:spLocks noChangeArrowheads="1"/>
                </p:cNvSpPr>
                <p:nvPr/>
              </p:nvSpPr>
              <p:spPr bwMode="auto">
                <a:xfrm>
                  <a:off x="7956191" y="6160418"/>
                  <a:ext cx="99984" cy="10524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a:ea typeface="+mn-ea"/>
                    <a:cs typeface="+mn-cs"/>
                  </a:endParaRPr>
                </a:p>
              </p:txBody>
            </p:sp>
            <p:sp>
              <p:nvSpPr>
                <p:cNvPr id="154" name="Oval 987">
                  <a:extLst>
                    <a:ext uri="{FF2B5EF4-FFF2-40B4-BE49-F238E27FC236}">
                      <a16:creationId xmlns:a16="http://schemas.microsoft.com/office/drawing/2014/main" id="{18111523-DB6B-4C57-B40C-AF9F2CB16D3A}"/>
                    </a:ext>
                  </a:extLst>
                </p:cNvPr>
                <p:cNvSpPr>
                  <a:spLocks noChangeArrowheads="1"/>
                </p:cNvSpPr>
                <p:nvPr/>
              </p:nvSpPr>
              <p:spPr bwMode="auto">
                <a:xfrm>
                  <a:off x="8203513" y="6013076"/>
                  <a:ext cx="10524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a:ea typeface="+mn-ea"/>
                    <a:cs typeface="+mn-cs"/>
                  </a:endParaRPr>
                </a:p>
              </p:txBody>
            </p:sp>
            <p:sp>
              <p:nvSpPr>
                <p:cNvPr id="155" name="Oval 988">
                  <a:extLst>
                    <a:ext uri="{FF2B5EF4-FFF2-40B4-BE49-F238E27FC236}">
                      <a16:creationId xmlns:a16="http://schemas.microsoft.com/office/drawing/2014/main" id="{13B343F1-D818-4460-A3F8-44570BB34D2F}"/>
                    </a:ext>
                  </a:extLst>
                </p:cNvPr>
                <p:cNvSpPr>
                  <a:spLocks noChangeArrowheads="1"/>
                </p:cNvSpPr>
                <p:nvPr/>
              </p:nvSpPr>
              <p:spPr bwMode="auto">
                <a:xfrm>
                  <a:off x="7819373" y="5776279"/>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a:ea typeface="+mn-ea"/>
                    <a:cs typeface="+mn-cs"/>
                  </a:endParaRPr>
                </a:p>
              </p:txBody>
            </p:sp>
            <p:sp>
              <p:nvSpPr>
                <p:cNvPr id="156" name="Oval 989">
                  <a:extLst>
                    <a:ext uri="{FF2B5EF4-FFF2-40B4-BE49-F238E27FC236}">
                      <a16:creationId xmlns:a16="http://schemas.microsoft.com/office/drawing/2014/main" id="{FE673339-6B7D-4EC3-8CBA-01D5FA62DB22}"/>
                    </a:ext>
                  </a:extLst>
                </p:cNvPr>
                <p:cNvSpPr>
                  <a:spLocks noChangeArrowheads="1"/>
                </p:cNvSpPr>
                <p:nvPr/>
              </p:nvSpPr>
              <p:spPr bwMode="auto">
                <a:xfrm>
                  <a:off x="7987764" y="5928881"/>
                  <a:ext cx="99984" cy="9998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a:ea typeface="+mn-ea"/>
                    <a:cs typeface="+mn-cs"/>
                  </a:endParaRPr>
                </a:p>
              </p:txBody>
            </p:sp>
            <p:sp>
              <p:nvSpPr>
                <p:cNvPr id="157" name="Oval 990">
                  <a:extLst>
                    <a:ext uri="{FF2B5EF4-FFF2-40B4-BE49-F238E27FC236}">
                      <a16:creationId xmlns:a16="http://schemas.microsoft.com/office/drawing/2014/main" id="{3A634EB6-7CC0-4018-BABA-E6A193DE3D1E}"/>
                    </a:ext>
                  </a:extLst>
                </p:cNvPr>
                <p:cNvSpPr>
                  <a:spLocks noChangeArrowheads="1"/>
                </p:cNvSpPr>
                <p:nvPr/>
              </p:nvSpPr>
              <p:spPr bwMode="auto">
                <a:xfrm>
                  <a:off x="8124581" y="5728917"/>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a:ea typeface="+mn-ea"/>
                    <a:cs typeface="+mn-cs"/>
                  </a:endParaRPr>
                </a:p>
              </p:txBody>
            </p:sp>
            <p:sp>
              <p:nvSpPr>
                <p:cNvPr id="158" name="Oval 991">
                  <a:extLst>
                    <a:ext uri="{FF2B5EF4-FFF2-40B4-BE49-F238E27FC236}">
                      <a16:creationId xmlns:a16="http://schemas.microsoft.com/office/drawing/2014/main" id="{1856E839-F6DD-41E8-8E30-064D6436707B}"/>
                    </a:ext>
                  </a:extLst>
                </p:cNvPr>
                <p:cNvSpPr>
                  <a:spLocks noChangeArrowheads="1"/>
                </p:cNvSpPr>
                <p:nvPr/>
              </p:nvSpPr>
              <p:spPr bwMode="auto">
                <a:xfrm>
                  <a:off x="7772012" y="6013076"/>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a:ea typeface="+mn-ea"/>
                    <a:cs typeface="+mn-cs"/>
                  </a:endParaRPr>
                </a:p>
              </p:txBody>
            </p:sp>
          </p:grpSp>
        </p:grpSp>
      </p:grpSp>
      <p:grpSp>
        <p:nvGrpSpPr>
          <p:cNvPr id="164" name="Group 163">
            <a:extLst>
              <a:ext uri="{FF2B5EF4-FFF2-40B4-BE49-F238E27FC236}">
                <a16:creationId xmlns:a16="http://schemas.microsoft.com/office/drawing/2014/main" id="{ECD230FE-7194-479B-93A7-73196139D873}"/>
              </a:ext>
            </a:extLst>
          </p:cNvPr>
          <p:cNvGrpSpPr/>
          <p:nvPr/>
        </p:nvGrpSpPr>
        <p:grpSpPr>
          <a:xfrm>
            <a:off x="5294984" y="2663646"/>
            <a:ext cx="3969933" cy="3714089"/>
            <a:chOff x="4812790" y="2561987"/>
            <a:chExt cx="3969933" cy="3714089"/>
          </a:xfrm>
        </p:grpSpPr>
        <p:pic>
          <p:nvPicPr>
            <p:cNvPr id="165" name="Picture 164" descr="A screenshot of alert queue.&#10;&#10;Description automatically generated">
              <a:extLst>
                <a:ext uri="{FF2B5EF4-FFF2-40B4-BE49-F238E27FC236}">
                  <a16:creationId xmlns:a16="http://schemas.microsoft.com/office/drawing/2014/main" id="{26005C0C-9AE4-40EA-A6DC-E9A455A2592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12790" y="2561987"/>
              <a:ext cx="3969933" cy="1724257"/>
            </a:xfrm>
            <a:prstGeom prst="rect">
              <a:avLst/>
            </a:prstGeom>
            <a:effectLst>
              <a:outerShdw blurRad="190500" dist="38100" dir="2700000" algn="ctr" rotWithShape="0">
                <a:prstClr val="black">
                  <a:alpha val="40000"/>
                </a:prstClr>
              </a:outerShdw>
            </a:effectLst>
          </p:spPr>
        </p:pic>
        <p:sp>
          <p:nvSpPr>
            <p:cNvPr id="166" name="Rectangle 165">
              <a:extLst>
                <a:ext uri="{FF2B5EF4-FFF2-40B4-BE49-F238E27FC236}">
                  <a16:creationId xmlns:a16="http://schemas.microsoft.com/office/drawing/2014/main" id="{21FB84E5-1388-463E-9DCD-C13D38C2C1F6}"/>
                </a:ext>
              </a:extLst>
            </p:cNvPr>
            <p:cNvSpPr/>
            <p:nvPr/>
          </p:nvSpPr>
          <p:spPr bwMode="auto">
            <a:xfrm>
              <a:off x="5609048" y="3925592"/>
              <a:ext cx="2315750" cy="739701"/>
            </a:xfrm>
            <a:prstGeom prst="rect">
              <a:avLst/>
            </a:prstGeom>
            <a:solidFill>
              <a:schemeClr val="bg1"/>
            </a:solidFill>
            <a:ln w="15875" cap="sq">
              <a:noFill/>
              <a:prstDash val="solid"/>
              <a:miter lim="800000"/>
              <a:headEnd/>
              <a:tailEnd/>
            </a:ln>
            <a:effectLst>
              <a:outerShdw blurRad="254000" dist="76200" dir="2700000" algn="ctr" rotWithShape="0">
                <a:prstClr val="black">
                  <a:alpha val="40000"/>
                </a:prstClr>
              </a:outerShdw>
            </a:effectLst>
          </p:spPr>
          <p:txBody>
            <a:bodyPr vert="horz" wrap="square" lIns="0" tIns="91427" rIns="0" bIns="91427" numCol="1" anchor="ctr" anchorCtr="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Enforce 90% true positive </a:t>
              </a:r>
              <a:br>
                <a:rPr kumimoji="0" lang="en-US" sz="14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on alert feeds</a:t>
              </a:r>
            </a:p>
          </p:txBody>
        </p:sp>
        <p:cxnSp>
          <p:nvCxnSpPr>
            <p:cNvPr id="167" name="Straight Connector 166">
              <a:extLst>
                <a:ext uri="{FF2B5EF4-FFF2-40B4-BE49-F238E27FC236}">
                  <a16:creationId xmlns:a16="http://schemas.microsoft.com/office/drawing/2014/main" id="{D1265E41-F948-430A-942F-2A8EA0CFF19A}"/>
                </a:ext>
              </a:extLst>
            </p:cNvPr>
            <p:cNvCxnSpPr>
              <a:cxnSpLocks/>
              <a:stCxn id="166" idx="2"/>
            </p:cNvCxnSpPr>
            <p:nvPr/>
          </p:nvCxnSpPr>
          <p:spPr>
            <a:xfrm>
              <a:off x="6766923" y="4665293"/>
              <a:ext cx="0" cy="1610783"/>
            </a:xfrm>
            <a:prstGeom prst="line">
              <a:avLst/>
            </a:prstGeom>
            <a:ln w="254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68" name="Wheel">
            <a:extLst>
              <a:ext uri="{FF2B5EF4-FFF2-40B4-BE49-F238E27FC236}">
                <a16:creationId xmlns:a16="http://schemas.microsoft.com/office/drawing/2014/main" id="{D12AF459-7C0E-4899-8708-DA3539C095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46873" y="2114532"/>
            <a:ext cx="5202206" cy="5165926"/>
          </a:xfrm>
          <a:prstGeom prst="rect">
            <a:avLst/>
          </a:prstGeom>
        </p:spPr>
      </p:pic>
      <p:grpSp>
        <p:nvGrpSpPr>
          <p:cNvPr id="168" name="Group 167">
            <a:extLst>
              <a:ext uri="{FF2B5EF4-FFF2-40B4-BE49-F238E27FC236}">
                <a16:creationId xmlns:a16="http://schemas.microsoft.com/office/drawing/2014/main" id="{B0B3270C-A129-4C49-857F-BF7BAC077D13}"/>
              </a:ext>
            </a:extLst>
          </p:cNvPr>
          <p:cNvGrpSpPr/>
          <p:nvPr/>
        </p:nvGrpSpPr>
        <p:grpSpPr>
          <a:xfrm>
            <a:off x="6806502" y="6242295"/>
            <a:ext cx="5124602" cy="155448"/>
            <a:chOff x="6406623" y="6132070"/>
            <a:chExt cx="5124602" cy="155448"/>
          </a:xfrm>
        </p:grpSpPr>
        <p:sp>
          <p:nvSpPr>
            <p:cNvPr id="169" name="Rectangle 168">
              <a:extLst>
                <a:ext uri="{FF2B5EF4-FFF2-40B4-BE49-F238E27FC236}">
                  <a16:creationId xmlns:a16="http://schemas.microsoft.com/office/drawing/2014/main" id="{8EF3B001-C4C0-4BBB-B15E-183C2A0CC6CB}"/>
                </a:ext>
              </a:extLst>
            </p:cNvPr>
            <p:cNvSpPr/>
            <p:nvPr/>
          </p:nvSpPr>
          <p:spPr bwMode="auto">
            <a:xfrm>
              <a:off x="6406623" y="6132070"/>
              <a:ext cx="5084154" cy="1554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0" name="Oval 169">
              <a:extLst>
                <a:ext uri="{FF2B5EF4-FFF2-40B4-BE49-F238E27FC236}">
                  <a16:creationId xmlns:a16="http://schemas.microsoft.com/office/drawing/2014/main" id="{B732B442-1A98-4457-A538-FF17BCC5491A}"/>
                </a:ext>
              </a:extLst>
            </p:cNvPr>
            <p:cNvSpPr/>
            <p:nvPr/>
          </p:nvSpPr>
          <p:spPr bwMode="auto">
            <a:xfrm>
              <a:off x="11447458" y="6132070"/>
              <a:ext cx="83767" cy="152400"/>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1" name="Oval 170">
              <a:extLst>
                <a:ext uri="{FF2B5EF4-FFF2-40B4-BE49-F238E27FC236}">
                  <a16:creationId xmlns:a16="http://schemas.microsoft.com/office/drawing/2014/main" id="{6FEEA220-3963-4B5E-9981-DCFC27789912}"/>
                </a:ext>
              </a:extLst>
            </p:cNvPr>
            <p:cNvSpPr/>
            <p:nvPr/>
          </p:nvSpPr>
          <p:spPr bwMode="auto">
            <a:xfrm>
              <a:off x="6784260" y="6132180"/>
              <a:ext cx="83767" cy="152400"/>
            </a:xfrm>
            <a:prstGeom prst="ellipse">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72" name="Picture 171">
            <a:extLst>
              <a:ext uri="{FF2B5EF4-FFF2-40B4-BE49-F238E27FC236}">
                <a16:creationId xmlns:a16="http://schemas.microsoft.com/office/drawing/2014/main" id="{ED783566-71C8-4252-96F8-E697DE65AF8B}"/>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9829474" y="3667287"/>
            <a:ext cx="1853320" cy="1853320"/>
          </a:xfrm>
          <a:prstGeom prst="ellipse">
            <a:avLst/>
          </a:prstGeom>
        </p:spPr>
      </p:pic>
      <p:grpSp>
        <p:nvGrpSpPr>
          <p:cNvPr id="173" name="Group 172">
            <a:extLst>
              <a:ext uri="{FF2B5EF4-FFF2-40B4-BE49-F238E27FC236}">
                <a16:creationId xmlns:a16="http://schemas.microsoft.com/office/drawing/2014/main" id="{E0E5582D-CBB4-4AFB-923D-820F88C827E1}"/>
              </a:ext>
            </a:extLst>
          </p:cNvPr>
          <p:cNvGrpSpPr/>
          <p:nvPr/>
        </p:nvGrpSpPr>
        <p:grpSpPr>
          <a:xfrm>
            <a:off x="8109753" y="5069400"/>
            <a:ext cx="4230798" cy="808971"/>
            <a:chOff x="6310763" y="2556457"/>
            <a:chExt cx="1757834" cy="809087"/>
          </a:xfrm>
        </p:grpSpPr>
        <p:sp>
          <p:nvSpPr>
            <p:cNvPr id="174" name="Arrow: Pentagon 173">
              <a:extLst>
                <a:ext uri="{FF2B5EF4-FFF2-40B4-BE49-F238E27FC236}">
                  <a16:creationId xmlns:a16="http://schemas.microsoft.com/office/drawing/2014/main" id="{B735D383-B487-42B2-AA37-7BB1A7BDE783}"/>
                </a:ext>
              </a:extLst>
            </p:cNvPr>
            <p:cNvSpPr/>
            <p:nvPr/>
          </p:nvSpPr>
          <p:spPr bwMode="auto">
            <a:xfrm rot="10800000">
              <a:off x="6310763" y="2744543"/>
              <a:ext cx="1587714" cy="432909"/>
            </a:xfrm>
            <a:prstGeom prst="homePlate">
              <a:avLst/>
            </a:prstGeom>
            <a:solidFill>
              <a:schemeClr val="bg1"/>
            </a:solidFill>
            <a:ln w="15875" cap="sq">
              <a:noFill/>
              <a:prstDash val="solid"/>
              <a:miter lim="800000"/>
              <a:headEnd/>
              <a:tailEnd/>
            </a:ln>
            <a:effectLst>
              <a:outerShdw blurRad="254000" dist="76200" dir="2700000" algn="ctr" rotWithShape="0">
                <a:prstClr val="black">
                  <a:alpha val="40000"/>
                </a:prstClr>
              </a:outerShdw>
            </a:effectLst>
          </p:spPr>
          <p:txBody>
            <a:bodyPr vert="horz" wrap="square" lIns="91427" tIns="91427" rIns="91427" bIns="91427" numCol="1" anchor="ctr" anchorCtr="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600"/>
                </a:spcAft>
                <a:buClrTx/>
                <a:buSzTx/>
                <a:buFontTx/>
                <a:buNone/>
                <a:tabLst/>
                <a:defRPr/>
              </a:pPr>
              <a:endParaRPr kumimoji="0" lang="en-US" sz="14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175" name="Rectangle 174">
              <a:extLst>
                <a:ext uri="{FF2B5EF4-FFF2-40B4-BE49-F238E27FC236}">
                  <a16:creationId xmlns:a16="http://schemas.microsoft.com/office/drawing/2014/main" id="{20E4D2CB-1771-4C20-AC2E-9846AA14C9AD}"/>
                </a:ext>
              </a:extLst>
            </p:cNvPr>
            <p:cNvSpPr/>
            <p:nvPr/>
          </p:nvSpPr>
          <p:spPr bwMode="auto">
            <a:xfrm>
              <a:off x="6388229" y="2556457"/>
              <a:ext cx="1680368" cy="809087"/>
            </a:xfrm>
            <a:prstGeom prst="rect">
              <a:avLst/>
            </a:prstGeom>
            <a:noFill/>
            <a:ln w="15875" cap="sq">
              <a:noFill/>
              <a:prstDash val="solid"/>
              <a:miter lim="800000"/>
              <a:headEnd/>
              <a:tailEnd/>
            </a:ln>
            <a:effectLst/>
          </p:spPr>
          <p:txBody>
            <a:bodyPr vert="horz" wrap="square" lIns="91427" tIns="91427" rIns="91427" bIns="91427" numCol="1" anchor="ctr"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Focus on time to acknowledge and remediate </a:t>
              </a:r>
            </a:p>
          </p:txBody>
        </p:sp>
      </p:grpSp>
      <p:grpSp>
        <p:nvGrpSpPr>
          <p:cNvPr id="176" name="Group 175">
            <a:extLst>
              <a:ext uri="{FF2B5EF4-FFF2-40B4-BE49-F238E27FC236}">
                <a16:creationId xmlns:a16="http://schemas.microsoft.com/office/drawing/2014/main" id="{C88F6D07-F6B5-4208-9682-7FF7E6BB463A}"/>
              </a:ext>
            </a:extLst>
          </p:cNvPr>
          <p:cNvGrpSpPr/>
          <p:nvPr/>
        </p:nvGrpSpPr>
        <p:grpSpPr>
          <a:xfrm>
            <a:off x="8480534" y="5604880"/>
            <a:ext cx="3450570" cy="739701"/>
            <a:chOff x="8321040" y="5509689"/>
            <a:chExt cx="3450570" cy="739701"/>
          </a:xfrm>
        </p:grpSpPr>
        <p:sp>
          <p:nvSpPr>
            <p:cNvPr id="177" name="Arrow: Pentagon 176">
              <a:extLst>
                <a:ext uri="{FF2B5EF4-FFF2-40B4-BE49-F238E27FC236}">
                  <a16:creationId xmlns:a16="http://schemas.microsoft.com/office/drawing/2014/main" id="{00CED66D-CC3E-4907-9430-803B056A1CFC}"/>
                </a:ext>
              </a:extLst>
            </p:cNvPr>
            <p:cNvSpPr/>
            <p:nvPr/>
          </p:nvSpPr>
          <p:spPr bwMode="auto">
            <a:xfrm rot="10800000">
              <a:off x="8321040" y="5659760"/>
              <a:ext cx="3450570" cy="434182"/>
            </a:xfrm>
            <a:prstGeom prst="homePlate">
              <a:avLst>
                <a:gd name="adj" fmla="val 44735"/>
              </a:avLst>
            </a:prstGeom>
            <a:solidFill>
              <a:srgbClr val="0078D4"/>
            </a:solidFill>
            <a:ln w="15875" cap="sq">
              <a:noFill/>
              <a:prstDash val="solid"/>
              <a:miter lim="800000"/>
              <a:headEnd/>
              <a:tailEnd/>
            </a:ln>
            <a:effectLst>
              <a:outerShdw blurRad="254000" dist="76200" dir="2700000" algn="ctr" rotWithShape="0">
                <a:prstClr val="black">
                  <a:alpha val="40000"/>
                </a:prstClr>
              </a:outerShdw>
            </a:effectLst>
          </p:spPr>
          <p:txBody>
            <a:bodyPr vert="horz" wrap="square" lIns="91427" tIns="91427" rIns="91427" bIns="91427" numCol="1" anchor="ctr" anchorCtr="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178" name="Group 177">
              <a:extLst>
                <a:ext uri="{FF2B5EF4-FFF2-40B4-BE49-F238E27FC236}">
                  <a16:creationId xmlns:a16="http://schemas.microsoft.com/office/drawing/2014/main" id="{6BAB8649-93EF-45AA-A02F-C8D34E662993}"/>
                </a:ext>
              </a:extLst>
            </p:cNvPr>
            <p:cNvGrpSpPr/>
            <p:nvPr/>
          </p:nvGrpSpPr>
          <p:grpSpPr>
            <a:xfrm>
              <a:off x="8532641" y="5509689"/>
              <a:ext cx="3203650" cy="739701"/>
              <a:chOff x="8532641" y="5509689"/>
              <a:chExt cx="3203650" cy="739701"/>
            </a:xfrm>
          </p:grpSpPr>
          <p:sp>
            <p:nvSpPr>
              <p:cNvPr id="179" name="Rectangle 178">
                <a:extLst>
                  <a:ext uri="{FF2B5EF4-FFF2-40B4-BE49-F238E27FC236}">
                    <a16:creationId xmlns:a16="http://schemas.microsoft.com/office/drawing/2014/main" id="{D13FD91F-B6A6-4672-8CCE-44DD0CD65977}"/>
                  </a:ext>
                </a:extLst>
              </p:cNvPr>
              <p:cNvSpPr/>
              <p:nvPr/>
            </p:nvSpPr>
            <p:spPr bwMode="auto">
              <a:xfrm>
                <a:off x="8986615" y="5509689"/>
                <a:ext cx="2749676" cy="739701"/>
              </a:xfrm>
              <a:prstGeom prst="rect">
                <a:avLst/>
              </a:prstGeom>
              <a:noFill/>
              <a:ln w="15875" cap="sq">
                <a:noFill/>
                <a:prstDash val="solid"/>
                <a:miter lim="800000"/>
                <a:headEnd/>
                <a:tailEnd/>
              </a:ln>
              <a:effectLst>
                <a:outerShdw blurRad="254000" dist="76200" dir="2700000" algn="ctr" rotWithShape="0">
                  <a:prstClr val="black">
                    <a:alpha val="40000"/>
                  </a:prstClr>
                </a:outerShdw>
              </a:effectLst>
            </p:spPr>
            <p:txBody>
              <a:bodyPr vert="horz" wrap="square" lIns="0" tIns="91427" rIns="0" bIns="91427" numCol="1" anchor="ctr"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dirty="0">
                    <a:ln>
                      <a:noFill/>
                    </a:ln>
                    <a:gradFill>
                      <a:gsLst>
                        <a:gs pos="200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Security Orchestration, Automation, </a:t>
                </a:r>
                <a:br>
                  <a:rPr kumimoji="0" lang="en-US" sz="1100" b="1" i="0" u="none" strike="noStrike" kern="1200" cap="none" spc="0" normalizeH="0" baseline="0" noProof="0" dirty="0">
                    <a:ln>
                      <a:noFill/>
                    </a:ln>
                    <a:gradFill>
                      <a:gsLst>
                        <a:gs pos="200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00" b="1" i="0" u="none" strike="noStrike" kern="1200" cap="none" spc="0" normalizeH="0" baseline="0" noProof="0" dirty="0">
                    <a:ln>
                      <a:noFill/>
                    </a:ln>
                    <a:gradFill>
                      <a:gsLst>
                        <a:gs pos="200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and Remediation (SOAR)</a:t>
                </a:r>
              </a:p>
            </p:txBody>
          </p:sp>
          <p:grpSp>
            <p:nvGrpSpPr>
              <p:cNvPr id="180" name="Group 179">
                <a:extLst>
                  <a:ext uri="{FF2B5EF4-FFF2-40B4-BE49-F238E27FC236}">
                    <a16:creationId xmlns:a16="http://schemas.microsoft.com/office/drawing/2014/main" id="{10553AE6-8D89-41CA-8098-2E821EBEAF56}"/>
                  </a:ext>
                </a:extLst>
              </p:cNvPr>
              <p:cNvGrpSpPr/>
              <p:nvPr/>
            </p:nvGrpSpPr>
            <p:grpSpPr>
              <a:xfrm>
                <a:off x="8532641" y="5711471"/>
                <a:ext cx="321000" cy="321000"/>
                <a:chOff x="860628" y="2935491"/>
                <a:chExt cx="638957" cy="638957"/>
              </a:xfrm>
            </p:grpSpPr>
            <p:sp>
              <p:nvSpPr>
                <p:cNvPr id="181" name="Oval 180">
                  <a:extLst>
                    <a:ext uri="{FF2B5EF4-FFF2-40B4-BE49-F238E27FC236}">
                      <a16:creationId xmlns:a16="http://schemas.microsoft.com/office/drawing/2014/main" id="{542EA8B0-A291-42E9-9A89-755A7813AEDB}"/>
                    </a:ext>
                  </a:extLst>
                </p:cNvPr>
                <p:cNvSpPr/>
                <p:nvPr/>
              </p:nvSpPr>
              <p:spPr bwMode="auto">
                <a:xfrm>
                  <a:off x="860628" y="2935491"/>
                  <a:ext cx="638957" cy="638957"/>
                </a:xfrm>
                <a:prstGeom prst="ellipse">
                  <a:avLst/>
                </a:prstGeom>
                <a:solidFill>
                  <a:schemeClr val="bg1"/>
                </a:solidFill>
                <a:ln>
                  <a:noFill/>
                  <a:headEnd type="none" w="med" len="med"/>
                  <a:tailEnd type="none" w="med" len="med"/>
                </a:ln>
                <a:effectLst>
                  <a:outerShdw blurRad="190500" dist="38100" dir="2700000" algn="ctr" rotWithShape="0">
                    <a:prstClr val="black">
                      <a:alpha val="3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2" name="Group 10">
                  <a:extLst>
                    <a:ext uri="{FF2B5EF4-FFF2-40B4-BE49-F238E27FC236}">
                      <a16:creationId xmlns:a16="http://schemas.microsoft.com/office/drawing/2014/main" id="{F14D4825-C7DD-4278-B8E2-4D19A2A4E729}"/>
                    </a:ext>
                  </a:extLst>
                </p:cNvPr>
                <p:cNvGrpSpPr>
                  <a:grpSpLocks noChangeAspect="1"/>
                </p:cNvGrpSpPr>
                <p:nvPr/>
              </p:nvGrpSpPr>
              <p:grpSpPr bwMode="auto">
                <a:xfrm>
                  <a:off x="974725" y="3163888"/>
                  <a:ext cx="409575" cy="180975"/>
                  <a:chOff x="614" y="1993"/>
                  <a:chExt cx="258" cy="114"/>
                </a:xfrm>
              </p:grpSpPr>
              <p:sp>
                <p:nvSpPr>
                  <p:cNvPr id="183" name="AutoShape 9">
                    <a:extLst>
                      <a:ext uri="{FF2B5EF4-FFF2-40B4-BE49-F238E27FC236}">
                        <a16:creationId xmlns:a16="http://schemas.microsoft.com/office/drawing/2014/main" id="{2095FC52-E686-4654-AE3B-64D51F45DB6F}"/>
                      </a:ext>
                    </a:extLst>
                  </p:cNvPr>
                  <p:cNvSpPr>
                    <a:spLocks noChangeAspect="1" noChangeArrowheads="1" noTextEdit="1"/>
                  </p:cNvSpPr>
                  <p:nvPr/>
                </p:nvSpPr>
                <p:spPr bwMode="auto">
                  <a:xfrm>
                    <a:off x="614" y="1993"/>
                    <a:ext cx="258"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4" name="Freeform 11">
                    <a:extLst>
                      <a:ext uri="{FF2B5EF4-FFF2-40B4-BE49-F238E27FC236}">
                        <a16:creationId xmlns:a16="http://schemas.microsoft.com/office/drawing/2014/main" id="{FC1FFADF-2199-44ED-993E-2B5746BA91C9}"/>
                      </a:ext>
                    </a:extLst>
                  </p:cNvPr>
                  <p:cNvSpPr>
                    <a:spLocks/>
                  </p:cNvSpPr>
                  <p:nvPr/>
                </p:nvSpPr>
                <p:spPr bwMode="auto">
                  <a:xfrm>
                    <a:off x="798" y="2033"/>
                    <a:ext cx="74" cy="74"/>
                  </a:xfrm>
                  <a:custGeom>
                    <a:avLst/>
                    <a:gdLst>
                      <a:gd name="T0" fmla="*/ 57 w 74"/>
                      <a:gd name="T1" fmla="*/ 0 h 74"/>
                      <a:gd name="T2" fmla="*/ 74 w 74"/>
                      <a:gd name="T3" fmla="*/ 17 h 74"/>
                      <a:gd name="T4" fmla="*/ 17 w 74"/>
                      <a:gd name="T5" fmla="*/ 74 h 74"/>
                      <a:gd name="T6" fmla="*/ 0 w 74"/>
                      <a:gd name="T7" fmla="*/ 57 h 74"/>
                      <a:gd name="T8" fmla="*/ 57 w 74"/>
                      <a:gd name="T9" fmla="*/ 0 h 74"/>
                    </a:gdLst>
                    <a:ahLst/>
                    <a:cxnLst>
                      <a:cxn ang="0">
                        <a:pos x="T0" y="T1"/>
                      </a:cxn>
                      <a:cxn ang="0">
                        <a:pos x="T2" y="T3"/>
                      </a:cxn>
                      <a:cxn ang="0">
                        <a:pos x="T4" y="T5"/>
                      </a:cxn>
                      <a:cxn ang="0">
                        <a:pos x="T6" y="T7"/>
                      </a:cxn>
                      <a:cxn ang="0">
                        <a:pos x="T8" y="T9"/>
                      </a:cxn>
                    </a:cxnLst>
                    <a:rect l="0" t="0" r="r" b="b"/>
                    <a:pathLst>
                      <a:path w="74" h="74">
                        <a:moveTo>
                          <a:pt x="57" y="0"/>
                        </a:moveTo>
                        <a:lnTo>
                          <a:pt x="74" y="17"/>
                        </a:lnTo>
                        <a:lnTo>
                          <a:pt x="17" y="74"/>
                        </a:lnTo>
                        <a:lnTo>
                          <a:pt x="0" y="57"/>
                        </a:lnTo>
                        <a:lnTo>
                          <a:pt x="5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5" name="Freeform 12">
                    <a:extLst>
                      <a:ext uri="{FF2B5EF4-FFF2-40B4-BE49-F238E27FC236}">
                        <a16:creationId xmlns:a16="http://schemas.microsoft.com/office/drawing/2014/main" id="{3A2FE196-8388-4EF9-8DEA-078609EABDAC}"/>
                      </a:ext>
                    </a:extLst>
                  </p:cNvPr>
                  <p:cNvSpPr>
                    <a:spLocks/>
                  </p:cNvSpPr>
                  <p:nvPr/>
                </p:nvSpPr>
                <p:spPr bwMode="auto">
                  <a:xfrm>
                    <a:off x="798" y="1993"/>
                    <a:ext cx="74" cy="74"/>
                  </a:xfrm>
                  <a:custGeom>
                    <a:avLst/>
                    <a:gdLst>
                      <a:gd name="T0" fmla="*/ 74 w 74"/>
                      <a:gd name="T1" fmla="*/ 57 h 74"/>
                      <a:gd name="T2" fmla="*/ 57 w 74"/>
                      <a:gd name="T3" fmla="*/ 74 h 74"/>
                      <a:gd name="T4" fmla="*/ 0 w 74"/>
                      <a:gd name="T5" fmla="*/ 17 h 74"/>
                      <a:gd name="T6" fmla="*/ 17 w 74"/>
                      <a:gd name="T7" fmla="*/ 0 h 74"/>
                      <a:gd name="T8" fmla="*/ 74 w 74"/>
                      <a:gd name="T9" fmla="*/ 57 h 74"/>
                    </a:gdLst>
                    <a:ahLst/>
                    <a:cxnLst>
                      <a:cxn ang="0">
                        <a:pos x="T0" y="T1"/>
                      </a:cxn>
                      <a:cxn ang="0">
                        <a:pos x="T2" y="T3"/>
                      </a:cxn>
                      <a:cxn ang="0">
                        <a:pos x="T4" y="T5"/>
                      </a:cxn>
                      <a:cxn ang="0">
                        <a:pos x="T6" y="T7"/>
                      </a:cxn>
                      <a:cxn ang="0">
                        <a:pos x="T8" y="T9"/>
                      </a:cxn>
                    </a:cxnLst>
                    <a:rect l="0" t="0" r="r" b="b"/>
                    <a:pathLst>
                      <a:path w="74" h="74">
                        <a:moveTo>
                          <a:pt x="74" y="57"/>
                        </a:moveTo>
                        <a:lnTo>
                          <a:pt x="57" y="74"/>
                        </a:lnTo>
                        <a:lnTo>
                          <a:pt x="0" y="17"/>
                        </a:lnTo>
                        <a:lnTo>
                          <a:pt x="17" y="0"/>
                        </a:lnTo>
                        <a:lnTo>
                          <a:pt x="74"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6" name="Freeform 13">
                    <a:extLst>
                      <a:ext uri="{FF2B5EF4-FFF2-40B4-BE49-F238E27FC236}">
                        <a16:creationId xmlns:a16="http://schemas.microsoft.com/office/drawing/2014/main" id="{C2C2DE93-C4EC-4D24-99FF-E8209C2C15DB}"/>
                      </a:ext>
                    </a:extLst>
                  </p:cNvPr>
                  <p:cNvSpPr>
                    <a:spLocks/>
                  </p:cNvSpPr>
                  <p:nvPr/>
                </p:nvSpPr>
                <p:spPr bwMode="auto">
                  <a:xfrm>
                    <a:off x="614" y="2033"/>
                    <a:ext cx="74" cy="74"/>
                  </a:xfrm>
                  <a:custGeom>
                    <a:avLst/>
                    <a:gdLst>
                      <a:gd name="T0" fmla="*/ 17 w 74"/>
                      <a:gd name="T1" fmla="*/ 0 h 74"/>
                      <a:gd name="T2" fmla="*/ 0 w 74"/>
                      <a:gd name="T3" fmla="*/ 17 h 74"/>
                      <a:gd name="T4" fmla="*/ 57 w 74"/>
                      <a:gd name="T5" fmla="*/ 74 h 74"/>
                      <a:gd name="T6" fmla="*/ 74 w 74"/>
                      <a:gd name="T7" fmla="*/ 57 h 74"/>
                      <a:gd name="T8" fmla="*/ 17 w 74"/>
                      <a:gd name="T9" fmla="*/ 0 h 74"/>
                    </a:gdLst>
                    <a:ahLst/>
                    <a:cxnLst>
                      <a:cxn ang="0">
                        <a:pos x="T0" y="T1"/>
                      </a:cxn>
                      <a:cxn ang="0">
                        <a:pos x="T2" y="T3"/>
                      </a:cxn>
                      <a:cxn ang="0">
                        <a:pos x="T4" y="T5"/>
                      </a:cxn>
                      <a:cxn ang="0">
                        <a:pos x="T6" y="T7"/>
                      </a:cxn>
                      <a:cxn ang="0">
                        <a:pos x="T8" y="T9"/>
                      </a:cxn>
                    </a:cxnLst>
                    <a:rect l="0" t="0" r="r" b="b"/>
                    <a:pathLst>
                      <a:path w="74" h="74">
                        <a:moveTo>
                          <a:pt x="17" y="0"/>
                        </a:moveTo>
                        <a:lnTo>
                          <a:pt x="0" y="17"/>
                        </a:lnTo>
                        <a:lnTo>
                          <a:pt x="57" y="74"/>
                        </a:lnTo>
                        <a:lnTo>
                          <a:pt x="74" y="57"/>
                        </a:lnTo>
                        <a:lnTo>
                          <a:pt x="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7" name="Freeform 14">
                    <a:extLst>
                      <a:ext uri="{FF2B5EF4-FFF2-40B4-BE49-F238E27FC236}">
                        <a16:creationId xmlns:a16="http://schemas.microsoft.com/office/drawing/2014/main" id="{E1DB715B-CC88-4F8F-AB4A-BBAE4D9D594E}"/>
                      </a:ext>
                    </a:extLst>
                  </p:cNvPr>
                  <p:cNvSpPr>
                    <a:spLocks/>
                  </p:cNvSpPr>
                  <p:nvPr/>
                </p:nvSpPr>
                <p:spPr bwMode="auto">
                  <a:xfrm>
                    <a:off x="614" y="1993"/>
                    <a:ext cx="74" cy="74"/>
                  </a:xfrm>
                  <a:custGeom>
                    <a:avLst/>
                    <a:gdLst>
                      <a:gd name="T0" fmla="*/ 0 w 74"/>
                      <a:gd name="T1" fmla="*/ 57 h 74"/>
                      <a:gd name="T2" fmla="*/ 17 w 74"/>
                      <a:gd name="T3" fmla="*/ 74 h 74"/>
                      <a:gd name="T4" fmla="*/ 74 w 74"/>
                      <a:gd name="T5" fmla="*/ 17 h 74"/>
                      <a:gd name="T6" fmla="*/ 57 w 74"/>
                      <a:gd name="T7" fmla="*/ 0 h 74"/>
                      <a:gd name="T8" fmla="*/ 0 w 74"/>
                      <a:gd name="T9" fmla="*/ 57 h 74"/>
                    </a:gdLst>
                    <a:ahLst/>
                    <a:cxnLst>
                      <a:cxn ang="0">
                        <a:pos x="T0" y="T1"/>
                      </a:cxn>
                      <a:cxn ang="0">
                        <a:pos x="T2" y="T3"/>
                      </a:cxn>
                      <a:cxn ang="0">
                        <a:pos x="T4" y="T5"/>
                      </a:cxn>
                      <a:cxn ang="0">
                        <a:pos x="T6" y="T7"/>
                      </a:cxn>
                      <a:cxn ang="0">
                        <a:pos x="T8" y="T9"/>
                      </a:cxn>
                    </a:cxnLst>
                    <a:rect l="0" t="0" r="r" b="b"/>
                    <a:pathLst>
                      <a:path w="74" h="74">
                        <a:moveTo>
                          <a:pt x="0" y="57"/>
                        </a:moveTo>
                        <a:lnTo>
                          <a:pt x="17" y="74"/>
                        </a:lnTo>
                        <a:lnTo>
                          <a:pt x="74" y="17"/>
                        </a:lnTo>
                        <a:lnTo>
                          <a:pt x="57" y="0"/>
                        </a:lnTo>
                        <a:lnTo>
                          <a:pt x="0"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8" name="Oval 15">
                    <a:extLst>
                      <a:ext uri="{FF2B5EF4-FFF2-40B4-BE49-F238E27FC236}">
                        <a16:creationId xmlns:a16="http://schemas.microsoft.com/office/drawing/2014/main" id="{55CBD628-A8E5-4C87-914F-1E6DA94A499A}"/>
                      </a:ext>
                    </a:extLst>
                  </p:cNvPr>
                  <p:cNvSpPr>
                    <a:spLocks noChangeArrowheads="1"/>
                  </p:cNvSpPr>
                  <p:nvPr/>
                </p:nvSpPr>
                <p:spPr bwMode="auto">
                  <a:xfrm>
                    <a:off x="731" y="2038"/>
                    <a:ext cx="24" cy="2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9" name="Oval 16">
                    <a:extLst>
                      <a:ext uri="{FF2B5EF4-FFF2-40B4-BE49-F238E27FC236}">
                        <a16:creationId xmlns:a16="http://schemas.microsoft.com/office/drawing/2014/main" id="{E5D9CC59-0668-4C15-83BD-738BE285CE65}"/>
                      </a:ext>
                    </a:extLst>
                  </p:cNvPr>
                  <p:cNvSpPr>
                    <a:spLocks noChangeArrowheads="1"/>
                  </p:cNvSpPr>
                  <p:nvPr/>
                </p:nvSpPr>
                <p:spPr bwMode="auto">
                  <a:xfrm>
                    <a:off x="767" y="2038"/>
                    <a:ext cx="24" cy="2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0" name="Oval 17">
                    <a:extLst>
                      <a:ext uri="{FF2B5EF4-FFF2-40B4-BE49-F238E27FC236}">
                        <a16:creationId xmlns:a16="http://schemas.microsoft.com/office/drawing/2014/main" id="{E6DA5202-2B3C-4487-BB39-5C3067A6DDBF}"/>
                      </a:ext>
                    </a:extLst>
                  </p:cNvPr>
                  <p:cNvSpPr>
                    <a:spLocks noChangeArrowheads="1"/>
                  </p:cNvSpPr>
                  <p:nvPr/>
                </p:nvSpPr>
                <p:spPr bwMode="auto">
                  <a:xfrm>
                    <a:off x="695" y="2038"/>
                    <a:ext cx="24" cy="2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grpSp>
    </p:spTree>
    <p:extLst>
      <p:ext uri="{BB962C8B-B14F-4D97-AF65-F5344CB8AC3E}">
        <p14:creationId xmlns:p14="http://schemas.microsoft.com/office/powerpoint/2010/main" val="234449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1000"/>
                                        <p:tgtEl>
                                          <p:spTgt spid="5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6"/>
                                        </p:tgtEl>
                                        <p:attrNameLst>
                                          <p:attrName>style.visibility</p:attrName>
                                        </p:attrNameLst>
                                      </p:cBhvr>
                                      <p:to>
                                        <p:strVal val="visible"/>
                                      </p:to>
                                    </p:set>
                                    <p:animEffect transition="in" filter="fade">
                                      <p:cBhvr>
                                        <p:cTn id="13" dur="500"/>
                                        <p:tgtEl>
                                          <p:spTgt spid="86"/>
                                        </p:tgtEl>
                                      </p:cBhvr>
                                    </p:animEffect>
                                  </p:childTnLst>
                                </p:cTn>
                              </p:par>
                            </p:childTnLst>
                          </p:cTn>
                        </p:par>
                        <p:par>
                          <p:cTn id="14" fill="hold">
                            <p:stCondLst>
                              <p:cond delay="1000"/>
                            </p:stCondLst>
                            <p:childTnLst>
                              <p:par>
                                <p:cTn id="15" presetID="10" presetClass="entr" presetSubtype="0" fill="hold" nodeType="afterEffect">
                                  <p:stCondLst>
                                    <p:cond delay="50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500"/>
                                        <p:tgtEl>
                                          <p:spTgt spid="68"/>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87"/>
                                        </p:tgtEl>
                                        <p:attrNameLst>
                                          <p:attrName>style.visibility</p:attrName>
                                        </p:attrNameLst>
                                      </p:cBhvr>
                                      <p:to>
                                        <p:strVal val="visible"/>
                                      </p:to>
                                    </p:set>
                                    <p:animEffect transition="in" filter="fade">
                                      <p:cBhvr>
                                        <p:cTn id="20" dur="500"/>
                                        <p:tgtEl>
                                          <p:spTgt spid="87"/>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164"/>
                                        </p:tgtEl>
                                        <p:attrNameLst>
                                          <p:attrName>style.visibility</p:attrName>
                                        </p:attrNameLst>
                                      </p:cBhvr>
                                      <p:to>
                                        <p:strVal val="visible"/>
                                      </p:to>
                                    </p:set>
                                    <p:animEffect transition="in" filter="fade">
                                      <p:cBhvr>
                                        <p:cTn id="24" dur="500"/>
                                        <p:tgtEl>
                                          <p:spTgt spid="164"/>
                                        </p:tgtEl>
                                      </p:cBhvr>
                                    </p:animEffect>
                                  </p:childTnLst>
                                </p:cTn>
                              </p:par>
                            </p:childTnLst>
                          </p:cTn>
                        </p:par>
                        <p:par>
                          <p:cTn id="25" fill="hold">
                            <p:stCondLst>
                              <p:cond delay="2500"/>
                            </p:stCondLst>
                            <p:childTnLst>
                              <p:par>
                                <p:cTn id="26" presetID="22" presetClass="entr" presetSubtype="8" fill="hold" grpId="0" nodeType="afterEffect">
                                  <p:stCondLst>
                                    <p:cond delay="0"/>
                                  </p:stCondLst>
                                  <p:childTnLst>
                                    <p:set>
                                      <p:cBhvr>
                                        <p:cTn id="27" dur="1" fill="hold">
                                          <p:stCondLst>
                                            <p:cond delay="0"/>
                                          </p:stCondLst>
                                        </p:cTn>
                                        <p:tgtEl>
                                          <p:spTgt spid="163"/>
                                        </p:tgtEl>
                                        <p:attrNameLst>
                                          <p:attrName>style.visibility</p:attrName>
                                        </p:attrNameLst>
                                      </p:cBhvr>
                                      <p:to>
                                        <p:strVal val="visible"/>
                                      </p:to>
                                    </p:set>
                                    <p:animEffect transition="in" filter="wipe(left)">
                                      <p:cBhvr>
                                        <p:cTn id="28" dur="500"/>
                                        <p:tgtEl>
                                          <p:spTgt spid="163"/>
                                        </p:tgtEl>
                                      </p:cBhvr>
                                    </p:animEffect>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162"/>
                                        </p:tgtEl>
                                        <p:attrNameLst>
                                          <p:attrName>style.visibility</p:attrName>
                                        </p:attrNameLst>
                                      </p:cBhvr>
                                      <p:to>
                                        <p:strVal val="visible"/>
                                      </p:to>
                                    </p:set>
                                    <p:animEffect transition="in" filter="fade">
                                      <p:cBhvr>
                                        <p:cTn id="32" dur="500"/>
                                        <p:tgtEl>
                                          <p:spTgt spid="162"/>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147"/>
                                        </p:tgtEl>
                                        <p:attrNameLst>
                                          <p:attrName>style.visibility</p:attrName>
                                        </p:attrNameLst>
                                      </p:cBhvr>
                                      <p:to>
                                        <p:strVal val="visible"/>
                                      </p:to>
                                    </p:set>
                                    <p:animEffect transition="in" filter="fade">
                                      <p:cBhvr>
                                        <p:cTn id="36" dur="500"/>
                                        <p:tgtEl>
                                          <p:spTgt spid="147"/>
                                        </p:tgtEl>
                                      </p:cBhvr>
                                    </p:animEffect>
                                  </p:childTnLst>
                                </p:cTn>
                              </p:par>
                            </p:childTnLst>
                          </p:cTn>
                        </p:par>
                        <p:par>
                          <p:cTn id="37" fill="hold">
                            <p:stCondLst>
                              <p:cond delay="4000"/>
                            </p:stCondLst>
                            <p:childTnLst>
                              <p:par>
                                <p:cTn id="38" presetID="10" presetClass="entr" presetSubtype="0" fill="hold" nodeType="afterEffect">
                                  <p:stCondLst>
                                    <p:cond delay="0"/>
                                  </p:stCondLst>
                                  <p:childTnLst>
                                    <p:set>
                                      <p:cBhvr>
                                        <p:cTn id="39" dur="1" fill="hold">
                                          <p:stCondLst>
                                            <p:cond delay="0"/>
                                          </p:stCondLst>
                                        </p:cTn>
                                        <p:tgtEl>
                                          <p:spTgt spid="139"/>
                                        </p:tgtEl>
                                        <p:attrNameLst>
                                          <p:attrName>style.visibility</p:attrName>
                                        </p:attrNameLst>
                                      </p:cBhvr>
                                      <p:to>
                                        <p:strVal val="visible"/>
                                      </p:to>
                                    </p:set>
                                    <p:animEffect transition="in" filter="fade">
                                      <p:cBhvr>
                                        <p:cTn id="40" dur="500"/>
                                        <p:tgtEl>
                                          <p:spTgt spid="13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173"/>
                                        </p:tgtEl>
                                        <p:attrNameLst>
                                          <p:attrName>style.visibility</p:attrName>
                                        </p:attrNameLst>
                                      </p:cBhvr>
                                      <p:to>
                                        <p:strVal val="visible"/>
                                      </p:to>
                                    </p:set>
                                    <p:animEffect transition="in" filter="wipe(right)">
                                      <p:cBhvr>
                                        <p:cTn id="45" dur="500"/>
                                        <p:tgtEl>
                                          <p:spTgt spid="173"/>
                                        </p:tgtEl>
                                      </p:cBhvr>
                                    </p:animEffect>
                                  </p:childTnLst>
                                </p:cTn>
                              </p:par>
                              <p:par>
                                <p:cTn id="46" presetID="10" presetClass="entr" presetSubtype="0" fill="hold" nodeType="withEffect">
                                  <p:stCondLst>
                                    <p:cond delay="0"/>
                                  </p:stCondLst>
                                  <p:childTnLst>
                                    <p:set>
                                      <p:cBhvr>
                                        <p:cTn id="47" dur="1" fill="hold">
                                          <p:stCondLst>
                                            <p:cond delay="0"/>
                                          </p:stCondLst>
                                        </p:cTn>
                                        <p:tgtEl>
                                          <p:spTgt spid="172"/>
                                        </p:tgtEl>
                                        <p:attrNameLst>
                                          <p:attrName>style.visibility</p:attrName>
                                        </p:attrNameLst>
                                      </p:cBhvr>
                                      <p:to>
                                        <p:strVal val="visible"/>
                                      </p:to>
                                    </p:set>
                                    <p:animEffect transition="in" filter="fade">
                                      <p:cBhvr>
                                        <p:cTn id="48" dur="500"/>
                                        <p:tgtEl>
                                          <p:spTgt spid="172"/>
                                        </p:tgtEl>
                                      </p:cBhvr>
                                    </p:animEffect>
                                  </p:childTnLst>
                                </p:cTn>
                              </p:par>
                            </p:childTnLst>
                          </p:cTn>
                        </p:par>
                        <p:par>
                          <p:cTn id="49" fill="hold">
                            <p:stCondLst>
                              <p:cond delay="500"/>
                            </p:stCondLst>
                            <p:childTnLst>
                              <p:par>
                                <p:cTn id="50" presetID="22" presetClass="entr" presetSubtype="2" fill="hold" nodeType="afterEffect">
                                  <p:stCondLst>
                                    <p:cond delay="0"/>
                                  </p:stCondLst>
                                  <p:childTnLst>
                                    <p:set>
                                      <p:cBhvr>
                                        <p:cTn id="51" dur="1" fill="hold">
                                          <p:stCondLst>
                                            <p:cond delay="0"/>
                                          </p:stCondLst>
                                        </p:cTn>
                                        <p:tgtEl>
                                          <p:spTgt spid="168"/>
                                        </p:tgtEl>
                                        <p:attrNameLst>
                                          <p:attrName>style.visibility</p:attrName>
                                        </p:attrNameLst>
                                      </p:cBhvr>
                                      <p:to>
                                        <p:strVal val="visible"/>
                                      </p:to>
                                    </p:set>
                                    <p:animEffect transition="in" filter="wipe(right)">
                                      <p:cBhvr>
                                        <p:cTn id="52" dur="500"/>
                                        <p:tgtEl>
                                          <p:spTgt spid="168"/>
                                        </p:tgtEl>
                                      </p:cBhvr>
                                    </p:animEffect>
                                  </p:childTnLst>
                                </p:cTn>
                              </p:par>
                            </p:childTnLst>
                          </p:cTn>
                        </p:par>
                        <p:par>
                          <p:cTn id="53" fill="hold">
                            <p:stCondLst>
                              <p:cond delay="1000"/>
                            </p:stCondLst>
                            <p:childTnLst>
                              <p:par>
                                <p:cTn id="54" presetID="10" presetClass="entr" presetSubtype="0" fill="hold" nodeType="afterEffect">
                                  <p:stCondLst>
                                    <p:cond delay="0"/>
                                  </p:stCondLst>
                                  <p:childTnLst>
                                    <p:set>
                                      <p:cBhvr>
                                        <p:cTn id="55" dur="1" fill="hold">
                                          <p:stCondLst>
                                            <p:cond delay="0"/>
                                          </p:stCondLst>
                                        </p:cTn>
                                        <p:tgtEl>
                                          <p:spTgt spid="176"/>
                                        </p:tgtEl>
                                        <p:attrNameLst>
                                          <p:attrName>style.visibility</p:attrName>
                                        </p:attrNameLst>
                                      </p:cBhvr>
                                      <p:to>
                                        <p:strVal val="visible"/>
                                      </p:to>
                                    </p:set>
                                    <p:animEffect transition="in" filter="fade">
                                      <p:cBhvr>
                                        <p:cTn id="56" dur="500"/>
                                        <p:tgtEl>
                                          <p:spTgt spid="176"/>
                                        </p:tgtEl>
                                      </p:cBhvr>
                                    </p:animEffect>
                                  </p:childTnLst>
                                </p:cTn>
                              </p:par>
                              <p:par>
                                <p:cTn id="57" presetID="1" presetClass="exit" presetSubtype="0" fill="hold" grpId="0" nodeType="withEffect">
                                  <p:stCondLst>
                                    <p:cond delay="0"/>
                                  </p:stCondLst>
                                  <p:childTnLst>
                                    <p:set>
                                      <p:cBhvr>
                                        <p:cTn id="58" dur="1" fill="hold">
                                          <p:stCondLst>
                                            <p:cond delay="0"/>
                                          </p:stCondLst>
                                        </p:cTn>
                                        <p:tgtEl>
                                          <p:spTgt spid="80"/>
                                        </p:tgtEl>
                                        <p:attrNameLst>
                                          <p:attrName>style.visibility</p:attrName>
                                        </p:attrNameLst>
                                      </p:cBhvr>
                                      <p:to>
                                        <p:strVal val="hidden"/>
                                      </p:to>
                                    </p:set>
                                  </p:childTnLst>
                                </p:cTn>
                              </p:par>
                              <p:par>
                                <p:cTn id="59" presetID="1" presetClass="exit" presetSubtype="0" fill="hold" grpId="0" nodeType="withEffect">
                                  <p:stCondLst>
                                    <p:cond delay="0"/>
                                  </p:stCondLst>
                                  <p:childTnLst>
                                    <p:set>
                                      <p:cBhvr>
                                        <p:cTn id="60" dur="1" fill="hold">
                                          <p:stCondLst>
                                            <p:cond delay="0"/>
                                          </p:stCondLst>
                                        </p:cTn>
                                        <p:tgtEl>
                                          <p:spTgt spid="82"/>
                                        </p:tgtEl>
                                        <p:attrNameLst>
                                          <p:attrName>style.visibility</p:attrName>
                                        </p:attrNameLst>
                                      </p:cBhvr>
                                      <p:to>
                                        <p:strVal val="hidden"/>
                                      </p:to>
                                    </p:set>
                                  </p:childTnLst>
                                </p:cTn>
                              </p:par>
                              <p:par>
                                <p:cTn id="61" presetID="1" presetClass="exit" presetSubtype="0" fill="hold" grpId="0" nodeType="withEffect">
                                  <p:stCondLst>
                                    <p:cond delay="0"/>
                                  </p:stCondLst>
                                  <p:childTnLst>
                                    <p:set>
                                      <p:cBhvr>
                                        <p:cTn id="62"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2" grpId="0" animBg="1"/>
      <p:bldP spid="25" grpId="0" animBg="1"/>
      <p:bldP spid="86" grpId="0" animBg="1"/>
      <p:bldP spid="2" grpId="0"/>
      <p:bldP spid="58" grpId="0" animBg="1"/>
      <p:bldP spid="87" grpId="0"/>
      <p:bldP spid="162" grpId="0"/>
      <p:bldP spid="16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4060822-8D8C-4279-895D-8AA3607B6FD8}"/>
              </a:ext>
            </a:extLst>
          </p:cNvPr>
          <p:cNvSpPr/>
          <p:nvPr/>
        </p:nvSpPr>
        <p:spPr>
          <a:xfrm>
            <a:off x="1098915" y="1311100"/>
            <a:ext cx="3982149" cy="5290408"/>
          </a:xfrm>
          <a:prstGeom prst="rect">
            <a:avLst/>
          </a:prstGeom>
          <a:solidFill>
            <a:schemeClr val="tx1">
              <a:lumMod val="90000"/>
              <a:lumOff val="10000"/>
            </a:schemeClr>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p>
            <a:pPr algn="ctr" defTabSz="914225"/>
            <a:r>
              <a:rPr lang="en-US" b="1" kern="0" dirty="0">
                <a:gradFill>
                  <a:gsLst>
                    <a:gs pos="0">
                      <a:schemeClr val="bg1"/>
                    </a:gs>
                    <a:gs pos="100000">
                      <a:schemeClr val="bg1"/>
                    </a:gs>
                  </a:gsLst>
                  <a:lin ang="5400000" scaled="1"/>
                </a:gradFill>
              </a:rPr>
              <a:t>Existing SIEM</a:t>
            </a:r>
          </a:p>
          <a:p>
            <a:pPr algn="ctr" defTabSz="914225"/>
            <a:r>
              <a:rPr lang="en-US" sz="1400" i="1" kern="0" dirty="0">
                <a:gradFill>
                  <a:gsLst>
                    <a:gs pos="0">
                      <a:schemeClr val="bg1"/>
                    </a:gs>
                    <a:gs pos="100000">
                      <a:schemeClr val="bg1"/>
                    </a:gs>
                  </a:gsLst>
                  <a:lin ang="5400000" scaled="1"/>
                </a:gradFill>
                <a:latin typeface="Segoe UI"/>
              </a:rPr>
              <a:t>Microsoft provides APIs and connectors</a:t>
            </a:r>
          </a:p>
        </p:txBody>
      </p:sp>
      <p:sp>
        <p:nvSpPr>
          <p:cNvPr id="13" name="Rectangle 12">
            <a:extLst>
              <a:ext uri="{FF2B5EF4-FFF2-40B4-BE49-F238E27FC236}">
                <a16:creationId xmlns:a16="http://schemas.microsoft.com/office/drawing/2014/main" id="{148C13A5-1501-4EFC-8F07-1A2EF079589F}"/>
              </a:ext>
            </a:extLst>
          </p:cNvPr>
          <p:cNvSpPr/>
          <p:nvPr/>
        </p:nvSpPr>
        <p:spPr>
          <a:xfrm>
            <a:off x="5225151" y="1311100"/>
            <a:ext cx="5811699" cy="5290408"/>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p>
            <a:pPr indent="174625" algn="ctr" defTabSz="914225"/>
            <a:r>
              <a:rPr lang="en-US" b="1" kern="0" dirty="0">
                <a:gradFill>
                  <a:gsLst>
                    <a:gs pos="0">
                      <a:srgbClr val="0078D4"/>
                    </a:gs>
                    <a:gs pos="100000">
                      <a:srgbClr val="0078D4"/>
                    </a:gs>
                  </a:gsLst>
                  <a:lin ang="5400000" scaled="1"/>
                </a:gradFill>
              </a:rPr>
              <a:t>AZURE SENTINEL</a:t>
            </a:r>
            <a:br>
              <a:rPr lang="en-US" sz="2000" b="1" kern="0" dirty="0">
                <a:gradFill>
                  <a:gsLst>
                    <a:gs pos="0">
                      <a:srgbClr val="0078D4"/>
                    </a:gs>
                    <a:gs pos="100000">
                      <a:srgbClr val="0078D4"/>
                    </a:gs>
                  </a:gsLst>
                  <a:lin ang="5400000" scaled="1"/>
                </a:gradFill>
                <a:latin typeface="Segoe UI"/>
              </a:rPr>
            </a:br>
            <a:r>
              <a:rPr lang="en-US" sz="1400" i="1" kern="0" dirty="0">
                <a:gradFill>
                  <a:gsLst>
                    <a:gs pos="0">
                      <a:srgbClr val="0078D4"/>
                    </a:gs>
                    <a:gs pos="100000">
                      <a:srgbClr val="0078D4"/>
                    </a:gs>
                  </a:gsLst>
                  <a:lin ang="5400000" scaled="1"/>
                </a:gradFill>
              </a:rPr>
              <a:t>Built-in 1</a:t>
            </a:r>
            <a:r>
              <a:rPr lang="en-US" sz="1400" i="1" kern="0" baseline="30000" dirty="0">
                <a:gradFill>
                  <a:gsLst>
                    <a:gs pos="0">
                      <a:srgbClr val="0078D4"/>
                    </a:gs>
                    <a:gs pos="100000">
                      <a:srgbClr val="0078D4"/>
                    </a:gs>
                  </a:gsLst>
                  <a:lin ang="5400000" scaled="1"/>
                </a:gradFill>
              </a:rPr>
              <a:t>st</a:t>
            </a:r>
            <a:r>
              <a:rPr lang="en-US" sz="1400" i="1" kern="0" dirty="0">
                <a:gradFill>
                  <a:gsLst>
                    <a:gs pos="0">
                      <a:srgbClr val="0078D4"/>
                    </a:gs>
                    <a:gs pos="100000">
                      <a:srgbClr val="0078D4"/>
                    </a:gs>
                  </a:gsLst>
                  <a:lin ang="5400000" scaled="1"/>
                </a:gradFill>
              </a:rPr>
              <a:t> &amp; 3</a:t>
            </a:r>
            <a:r>
              <a:rPr lang="en-US" sz="1400" i="1" kern="0" baseline="30000" dirty="0">
                <a:gradFill>
                  <a:gsLst>
                    <a:gs pos="0">
                      <a:srgbClr val="0078D4"/>
                    </a:gs>
                    <a:gs pos="100000">
                      <a:srgbClr val="0078D4"/>
                    </a:gs>
                  </a:gsLst>
                  <a:lin ang="5400000" scaled="1"/>
                </a:gradFill>
              </a:rPr>
              <a:t>rd</a:t>
            </a:r>
            <a:r>
              <a:rPr lang="en-US" sz="1400" i="1" kern="0" dirty="0">
                <a:gradFill>
                  <a:gsLst>
                    <a:gs pos="0">
                      <a:srgbClr val="0078D4"/>
                    </a:gs>
                    <a:gs pos="100000">
                      <a:srgbClr val="0078D4"/>
                    </a:gs>
                  </a:gsLst>
                  <a:lin ang="5400000" scaled="1"/>
                </a:gradFill>
              </a:rPr>
              <a:t> party connectors</a:t>
            </a:r>
            <a:endParaRPr lang="en-US" sz="1400" i="1" kern="0" dirty="0">
              <a:gradFill>
                <a:gsLst>
                  <a:gs pos="0">
                    <a:srgbClr val="0078D4"/>
                  </a:gs>
                  <a:gs pos="100000">
                    <a:srgbClr val="0078D4"/>
                  </a:gs>
                </a:gsLst>
                <a:lin ang="5400000" scaled="1"/>
              </a:gradFill>
              <a:latin typeface="Segoe UI"/>
            </a:endParaRPr>
          </a:p>
        </p:txBody>
      </p:sp>
      <p:sp>
        <p:nvSpPr>
          <p:cNvPr id="36" name="Arrow: Left-Right 35">
            <a:extLst>
              <a:ext uri="{FF2B5EF4-FFF2-40B4-BE49-F238E27FC236}">
                <a16:creationId xmlns:a16="http://schemas.microsoft.com/office/drawing/2014/main" id="{06C3CC7B-FEDF-4D89-AE3B-0B12BACB8BCF}"/>
              </a:ext>
            </a:extLst>
          </p:cNvPr>
          <p:cNvSpPr/>
          <p:nvPr/>
        </p:nvSpPr>
        <p:spPr bwMode="auto">
          <a:xfrm>
            <a:off x="2548811" y="2126524"/>
            <a:ext cx="6674250" cy="523671"/>
          </a:xfrm>
          <a:prstGeom prst="leftRightArrow">
            <a:avLst>
              <a:gd name="adj1" fmla="val 100000"/>
              <a:gd name="adj2" fmla="val 50000"/>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algn="ctr" defTabSz="914225"/>
            <a:r>
              <a:rPr lang="en-US" sz="1200" b="1" kern="0" dirty="0">
                <a:gradFill>
                  <a:gsLst>
                    <a:gs pos="0">
                      <a:schemeClr val="accent1"/>
                    </a:gs>
                    <a:gs pos="100000">
                      <a:schemeClr val="accent1"/>
                    </a:gs>
                  </a:gsLst>
                  <a:lin ang="5400000" scaled="1"/>
                </a:gradFill>
              </a:rPr>
              <a:t>GRAPH SECURITY API</a:t>
            </a:r>
          </a:p>
          <a:p>
            <a:pPr algn="ctr" defTabSz="914225"/>
            <a:r>
              <a:rPr lang="en-US" sz="1050" i="1" kern="0" dirty="0">
                <a:gradFill>
                  <a:gsLst>
                    <a:gs pos="0">
                      <a:schemeClr val="accent1"/>
                    </a:gs>
                    <a:gs pos="100000">
                      <a:schemeClr val="accent1"/>
                    </a:gs>
                  </a:gsLst>
                  <a:lin ang="5400000" scaled="1"/>
                </a:gradFill>
                <a:latin typeface="Segoe UI"/>
              </a:rPr>
              <a:t>Alert Integration &amp; Actions</a:t>
            </a:r>
          </a:p>
        </p:txBody>
      </p:sp>
      <p:sp>
        <p:nvSpPr>
          <p:cNvPr id="2" name="Title 1">
            <a:extLst>
              <a:ext uri="{FF2B5EF4-FFF2-40B4-BE49-F238E27FC236}">
                <a16:creationId xmlns:a16="http://schemas.microsoft.com/office/drawing/2014/main" id="{F436DCBA-1836-493D-B4D9-8C638FCE9CE2}"/>
              </a:ext>
            </a:extLst>
          </p:cNvPr>
          <p:cNvSpPr>
            <a:spLocks noGrp="1"/>
          </p:cNvSpPr>
          <p:nvPr>
            <p:ph type="title"/>
          </p:nvPr>
        </p:nvSpPr>
        <p:spPr/>
        <p:txBody>
          <a:bodyPr/>
          <a:lstStyle/>
          <a:p>
            <a:r>
              <a:rPr lang="en-US"/>
              <a:t>SIEM Integration</a:t>
            </a:r>
          </a:p>
        </p:txBody>
      </p:sp>
      <p:grpSp>
        <p:nvGrpSpPr>
          <p:cNvPr id="7" name="Group 6">
            <a:extLst>
              <a:ext uri="{FF2B5EF4-FFF2-40B4-BE49-F238E27FC236}">
                <a16:creationId xmlns:a16="http://schemas.microsoft.com/office/drawing/2014/main" id="{ADE03DBD-B709-4706-B10C-39A52107150F}"/>
              </a:ext>
            </a:extLst>
          </p:cNvPr>
          <p:cNvGrpSpPr/>
          <p:nvPr/>
        </p:nvGrpSpPr>
        <p:grpSpPr>
          <a:xfrm>
            <a:off x="3856368" y="2755381"/>
            <a:ext cx="4612514" cy="367950"/>
            <a:chOff x="3856368" y="2755381"/>
            <a:chExt cx="4612514" cy="367950"/>
          </a:xfrm>
        </p:grpSpPr>
        <p:sp>
          <p:nvSpPr>
            <p:cNvPr id="9" name="Rectangle 8">
              <a:extLst>
                <a:ext uri="{FF2B5EF4-FFF2-40B4-BE49-F238E27FC236}">
                  <a16:creationId xmlns:a16="http://schemas.microsoft.com/office/drawing/2014/main" id="{A8067B1C-26E8-46AC-A8E1-586D3495FAC5}"/>
                </a:ext>
              </a:extLst>
            </p:cNvPr>
            <p:cNvSpPr/>
            <p:nvPr/>
          </p:nvSpPr>
          <p:spPr>
            <a:xfrm>
              <a:off x="4076257" y="2755381"/>
              <a:ext cx="4392625" cy="36795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algn="ctr" defTabSz="914225"/>
              <a:r>
                <a:rPr lang="en-US" sz="1200" b="1" kern="0">
                  <a:gradFill>
                    <a:gsLst>
                      <a:gs pos="0">
                        <a:srgbClr val="0078D4"/>
                      </a:gs>
                      <a:gs pos="100000">
                        <a:srgbClr val="0078D4"/>
                      </a:gs>
                    </a:gsLst>
                    <a:lin ang="5400000" scaled="1"/>
                  </a:gradFill>
                </a:rPr>
                <a:t>Office 365</a:t>
              </a:r>
            </a:p>
          </p:txBody>
        </p:sp>
        <p:grpSp>
          <p:nvGrpSpPr>
            <p:cNvPr id="79" name="Group 78">
              <a:extLst>
                <a:ext uri="{FF2B5EF4-FFF2-40B4-BE49-F238E27FC236}">
                  <a16:creationId xmlns:a16="http://schemas.microsoft.com/office/drawing/2014/main" id="{792659F2-24C3-424A-B272-724883D6E63F}"/>
                </a:ext>
              </a:extLst>
            </p:cNvPr>
            <p:cNvGrpSpPr/>
            <p:nvPr/>
          </p:nvGrpSpPr>
          <p:grpSpPr>
            <a:xfrm>
              <a:off x="3856368" y="2783546"/>
              <a:ext cx="462772" cy="311620"/>
              <a:chOff x="7141751" y="2776861"/>
              <a:chExt cx="462772" cy="311620"/>
            </a:xfrm>
          </p:grpSpPr>
          <p:sp>
            <p:nvSpPr>
              <p:cNvPr id="80" name="Arrow: Left-Right 79">
                <a:extLst>
                  <a:ext uri="{FF2B5EF4-FFF2-40B4-BE49-F238E27FC236}">
                    <a16:creationId xmlns:a16="http://schemas.microsoft.com/office/drawing/2014/main" id="{815D7602-12B8-4B77-9B18-A01CF41C1522}"/>
                  </a:ext>
                </a:extLst>
              </p:cNvPr>
              <p:cNvSpPr/>
              <p:nvPr/>
            </p:nvSpPr>
            <p:spPr bwMode="auto">
              <a:xfrm>
                <a:off x="7141751" y="2776861"/>
                <a:ext cx="462772" cy="311620"/>
              </a:xfrm>
              <a:prstGeom prst="leftRightArrow">
                <a:avLst>
                  <a:gd name="adj1" fmla="val 62990"/>
                  <a:gd name="adj2" fmla="val 45415"/>
                </a:avLst>
              </a:prstGeom>
              <a:solidFill>
                <a:schemeClr val="accent1"/>
              </a:solidFill>
              <a:ln w="12700">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81" name="Cylinder 80">
                <a:extLst>
                  <a:ext uri="{FF2B5EF4-FFF2-40B4-BE49-F238E27FC236}">
                    <a16:creationId xmlns:a16="http://schemas.microsoft.com/office/drawing/2014/main" id="{8C3C03F8-A412-45BC-A833-9503512D4F20}"/>
                  </a:ext>
                </a:extLst>
              </p:cNvPr>
              <p:cNvSpPr/>
              <p:nvPr/>
            </p:nvSpPr>
            <p:spPr bwMode="auto">
              <a:xfrm>
                <a:off x="7321940" y="2878337"/>
                <a:ext cx="102394" cy="108668"/>
              </a:xfrm>
              <a:prstGeom prst="can">
                <a:avLst/>
              </a:prstGeom>
              <a:solidFill>
                <a:schemeClr val="bg1"/>
              </a:solidFill>
              <a:ln w="6350">
                <a:solidFill>
                  <a:schemeClr val="accent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grpSp>
        <p:nvGrpSpPr>
          <p:cNvPr id="5" name="Group 4">
            <a:extLst>
              <a:ext uri="{FF2B5EF4-FFF2-40B4-BE49-F238E27FC236}">
                <a16:creationId xmlns:a16="http://schemas.microsoft.com/office/drawing/2014/main" id="{68E4E9F1-99E9-482C-B684-21C7F2A155FB}"/>
              </a:ext>
            </a:extLst>
          </p:cNvPr>
          <p:cNvGrpSpPr/>
          <p:nvPr/>
        </p:nvGrpSpPr>
        <p:grpSpPr>
          <a:xfrm>
            <a:off x="3859767" y="3225146"/>
            <a:ext cx="4609115" cy="367950"/>
            <a:chOff x="3859767" y="3228516"/>
            <a:chExt cx="4609115" cy="367950"/>
          </a:xfrm>
        </p:grpSpPr>
        <p:sp>
          <p:nvSpPr>
            <p:cNvPr id="24" name="Rectangle 23">
              <a:extLst>
                <a:ext uri="{FF2B5EF4-FFF2-40B4-BE49-F238E27FC236}">
                  <a16:creationId xmlns:a16="http://schemas.microsoft.com/office/drawing/2014/main" id="{485A73E4-F3CE-4AE9-B273-486B63BA588C}"/>
                </a:ext>
              </a:extLst>
            </p:cNvPr>
            <p:cNvSpPr/>
            <p:nvPr/>
          </p:nvSpPr>
          <p:spPr>
            <a:xfrm>
              <a:off x="4076257" y="3228516"/>
              <a:ext cx="4392625" cy="36795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algn="ctr" defTabSz="914225"/>
              <a:r>
                <a:rPr lang="en-US" sz="1200" b="1" kern="0">
                  <a:gradFill>
                    <a:gsLst>
                      <a:gs pos="0">
                        <a:srgbClr val="0078D4"/>
                      </a:gs>
                      <a:gs pos="100000">
                        <a:srgbClr val="0078D4"/>
                      </a:gs>
                    </a:gsLst>
                    <a:lin ang="5400000" scaled="1"/>
                  </a:gradFill>
                </a:rPr>
                <a:t>Azure</a:t>
              </a:r>
            </a:p>
          </p:txBody>
        </p:sp>
        <p:grpSp>
          <p:nvGrpSpPr>
            <p:cNvPr id="85" name="Group 84">
              <a:extLst>
                <a:ext uri="{FF2B5EF4-FFF2-40B4-BE49-F238E27FC236}">
                  <a16:creationId xmlns:a16="http://schemas.microsoft.com/office/drawing/2014/main" id="{CC0A657D-27BB-45C0-AFCC-8403E3A678C2}"/>
                </a:ext>
              </a:extLst>
            </p:cNvPr>
            <p:cNvGrpSpPr/>
            <p:nvPr/>
          </p:nvGrpSpPr>
          <p:grpSpPr>
            <a:xfrm>
              <a:off x="3859767" y="3256681"/>
              <a:ext cx="462772" cy="311620"/>
              <a:chOff x="7141751" y="2776861"/>
              <a:chExt cx="462772" cy="311620"/>
            </a:xfrm>
          </p:grpSpPr>
          <p:sp>
            <p:nvSpPr>
              <p:cNvPr id="86" name="Arrow: Left-Right 85">
                <a:extLst>
                  <a:ext uri="{FF2B5EF4-FFF2-40B4-BE49-F238E27FC236}">
                    <a16:creationId xmlns:a16="http://schemas.microsoft.com/office/drawing/2014/main" id="{99F2EB13-7F1B-4A12-A609-78B0320BD089}"/>
                  </a:ext>
                </a:extLst>
              </p:cNvPr>
              <p:cNvSpPr/>
              <p:nvPr/>
            </p:nvSpPr>
            <p:spPr bwMode="auto">
              <a:xfrm>
                <a:off x="7141751" y="2776861"/>
                <a:ext cx="462772" cy="311620"/>
              </a:xfrm>
              <a:prstGeom prst="leftRightArrow">
                <a:avLst>
                  <a:gd name="adj1" fmla="val 62990"/>
                  <a:gd name="adj2" fmla="val 45415"/>
                </a:avLst>
              </a:prstGeom>
              <a:solidFill>
                <a:schemeClr val="accent1"/>
              </a:solidFill>
              <a:ln w="12700">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87" name="Cylinder 86">
                <a:extLst>
                  <a:ext uri="{FF2B5EF4-FFF2-40B4-BE49-F238E27FC236}">
                    <a16:creationId xmlns:a16="http://schemas.microsoft.com/office/drawing/2014/main" id="{1CA0945A-8E09-4E40-9323-9A0AD6DB4BDE}"/>
                  </a:ext>
                </a:extLst>
              </p:cNvPr>
              <p:cNvSpPr/>
              <p:nvPr/>
            </p:nvSpPr>
            <p:spPr bwMode="auto">
              <a:xfrm>
                <a:off x="7321940" y="2878337"/>
                <a:ext cx="102394" cy="108668"/>
              </a:xfrm>
              <a:prstGeom prst="can">
                <a:avLst/>
              </a:prstGeom>
              <a:solidFill>
                <a:schemeClr val="bg1"/>
              </a:solidFill>
              <a:ln w="6350">
                <a:solidFill>
                  <a:schemeClr val="accent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sp>
        <p:nvSpPr>
          <p:cNvPr id="89" name="Rectangle 88">
            <a:extLst>
              <a:ext uri="{FF2B5EF4-FFF2-40B4-BE49-F238E27FC236}">
                <a16:creationId xmlns:a16="http://schemas.microsoft.com/office/drawing/2014/main" id="{24978EDF-5C5B-4D8D-AD46-160E5E366C51}"/>
              </a:ext>
            </a:extLst>
          </p:cNvPr>
          <p:cNvSpPr/>
          <p:nvPr/>
        </p:nvSpPr>
        <p:spPr bwMode="auto">
          <a:xfrm>
            <a:off x="1572806" y="2751671"/>
            <a:ext cx="2029560" cy="1774548"/>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14225"/>
            <a:r>
              <a:rPr lang="en-US" sz="1200" b="1" kern="0" dirty="0">
                <a:gradFill>
                  <a:gsLst>
                    <a:gs pos="0">
                      <a:schemeClr val="accent1"/>
                    </a:gs>
                    <a:gs pos="100000">
                      <a:schemeClr val="accent1"/>
                    </a:gs>
                  </a:gsLst>
                  <a:lin ang="5400000" scaled="1"/>
                </a:gradFill>
                <a:latin typeface="Segoe UI"/>
              </a:rPr>
              <a:t>Log &amp; Alert Integration</a:t>
            </a:r>
          </a:p>
          <a:p>
            <a:pPr algn="ctr" defTabSz="914225"/>
            <a:r>
              <a:rPr lang="en-US" sz="1100" i="1" kern="0" dirty="0">
                <a:gradFill>
                  <a:gsLst>
                    <a:gs pos="0">
                      <a:schemeClr val="accent1"/>
                    </a:gs>
                    <a:gs pos="100000">
                      <a:schemeClr val="accent1"/>
                    </a:gs>
                  </a:gsLst>
                  <a:lin ang="5400000" scaled="1"/>
                </a:gradFill>
                <a:hlinkClick r:id="rId3">
                  <a:extLst>
                    <a:ext uri="{A12FA001-AC4F-418D-AE19-62706E023703}">
                      <ahyp:hlinkClr xmlns:ahyp="http://schemas.microsoft.com/office/drawing/2018/hyperlinkcolor" val="tx"/>
                    </a:ext>
                  </a:extLst>
                </a:hlinkClick>
              </a:rPr>
              <a:t>Azure</a:t>
            </a:r>
            <a:r>
              <a:rPr lang="en-US" sz="1100" i="1" kern="0" dirty="0">
                <a:gradFill>
                  <a:gsLst>
                    <a:gs pos="0">
                      <a:schemeClr val="accent1"/>
                    </a:gs>
                    <a:gs pos="100000">
                      <a:schemeClr val="accent1"/>
                    </a:gs>
                  </a:gsLst>
                  <a:lin ang="5400000" scaled="1"/>
                </a:gradFill>
              </a:rPr>
              <a:t>, </a:t>
            </a:r>
            <a:r>
              <a:rPr lang="en-US" sz="1100" i="1" kern="0" dirty="0">
                <a:gradFill>
                  <a:gsLst>
                    <a:gs pos="0">
                      <a:schemeClr val="accent1"/>
                    </a:gs>
                    <a:gs pos="100000">
                      <a:schemeClr val="accent1"/>
                    </a:gs>
                  </a:gsLst>
                  <a:lin ang="5400000" scaled="1"/>
                </a:gradFill>
                <a:latin typeface="Segoe UI"/>
                <a:hlinkClick r:id="rId4">
                  <a:extLst>
                    <a:ext uri="{A12FA001-AC4F-418D-AE19-62706E023703}">
                      <ahyp:hlinkClr xmlns:ahyp="http://schemas.microsoft.com/office/drawing/2018/hyperlinkcolor" val="tx"/>
                    </a:ext>
                  </a:extLst>
                </a:hlinkClick>
              </a:rPr>
              <a:t>Office 365</a:t>
            </a:r>
            <a:r>
              <a:rPr lang="en-US" sz="1100" i="1" kern="0" dirty="0">
                <a:gradFill>
                  <a:gsLst>
                    <a:gs pos="0">
                      <a:schemeClr val="accent1"/>
                    </a:gs>
                    <a:gs pos="100000">
                      <a:schemeClr val="accent1"/>
                    </a:gs>
                  </a:gsLst>
                  <a:lin ang="5400000" scaled="1"/>
                </a:gradFill>
                <a:latin typeface="Segoe UI"/>
              </a:rPr>
              <a:t>, </a:t>
            </a:r>
            <a:br>
              <a:rPr lang="en-US" sz="1100" i="1" kern="0" dirty="0">
                <a:gradFill>
                  <a:gsLst>
                    <a:gs pos="0">
                      <a:schemeClr val="accent1"/>
                    </a:gs>
                    <a:gs pos="100000">
                      <a:schemeClr val="accent1"/>
                    </a:gs>
                  </a:gsLst>
                  <a:lin ang="5400000" scaled="1"/>
                </a:gradFill>
                <a:latin typeface="Segoe UI"/>
              </a:rPr>
            </a:br>
            <a:r>
              <a:rPr lang="en-US" sz="1100" i="1" kern="0" dirty="0">
                <a:gradFill>
                  <a:gsLst>
                    <a:gs pos="0">
                      <a:schemeClr val="accent1"/>
                    </a:gs>
                    <a:gs pos="100000">
                      <a:schemeClr val="accent1"/>
                    </a:gs>
                  </a:gsLst>
                  <a:lin ang="5400000" scaled="1"/>
                </a:gradFill>
                <a:latin typeface="Segoe UI"/>
                <a:hlinkClick r:id="rId5">
                  <a:extLst>
                    <a:ext uri="{A12FA001-AC4F-418D-AE19-62706E023703}">
                      <ahyp:hlinkClr xmlns:ahyp="http://schemas.microsoft.com/office/drawing/2018/hyperlinkcolor" val="tx"/>
                    </a:ext>
                  </a:extLst>
                </a:hlinkClick>
              </a:rPr>
              <a:t>Azure Advanced Threat Protection (ATP),  </a:t>
            </a:r>
            <a:br>
              <a:rPr lang="en-US" sz="1100" i="1" kern="0" dirty="0">
                <a:gradFill>
                  <a:gsLst>
                    <a:gs pos="0">
                      <a:schemeClr val="accent1"/>
                    </a:gs>
                    <a:gs pos="100000">
                      <a:schemeClr val="accent1"/>
                    </a:gs>
                  </a:gsLst>
                  <a:lin ang="5400000" scaled="1"/>
                </a:gradFill>
                <a:latin typeface="Segoe UI"/>
              </a:rPr>
            </a:br>
            <a:r>
              <a:rPr lang="en-US" sz="1100" i="1" kern="0" dirty="0">
                <a:gradFill>
                  <a:gsLst>
                    <a:gs pos="0">
                      <a:schemeClr val="accent1"/>
                    </a:gs>
                    <a:gs pos="100000">
                      <a:schemeClr val="accent1"/>
                    </a:gs>
                  </a:gsLst>
                  <a:lin ang="5400000" scaled="1"/>
                </a:gradFill>
                <a:latin typeface="Segoe UI"/>
                <a:hlinkClick r:id="rId6">
                  <a:extLst>
                    <a:ext uri="{A12FA001-AC4F-418D-AE19-62706E023703}">
                      <ahyp:hlinkClr xmlns:ahyp="http://schemas.microsoft.com/office/drawing/2018/hyperlinkcolor" val="tx"/>
                    </a:ext>
                  </a:extLst>
                </a:hlinkClick>
              </a:rPr>
              <a:t>Microsoft Defender ATP</a:t>
            </a:r>
            <a:r>
              <a:rPr lang="en-US" sz="1100" i="1" kern="0" dirty="0">
                <a:gradFill>
                  <a:gsLst>
                    <a:gs pos="0">
                      <a:schemeClr val="accent1"/>
                    </a:gs>
                    <a:gs pos="100000">
                      <a:schemeClr val="accent1"/>
                    </a:gs>
                  </a:gsLst>
                  <a:lin ang="5400000" scaled="1"/>
                </a:gradFill>
                <a:latin typeface="Segoe UI"/>
              </a:rPr>
              <a:t>, </a:t>
            </a:r>
            <a:r>
              <a:rPr lang="en-US" sz="1100" i="1" kern="0" dirty="0">
                <a:gradFill>
                  <a:gsLst>
                    <a:gs pos="0">
                      <a:schemeClr val="accent1"/>
                    </a:gs>
                    <a:gs pos="100000">
                      <a:schemeClr val="accent1"/>
                    </a:gs>
                  </a:gsLst>
                  <a:lin ang="5400000" scaled="1"/>
                </a:gradFill>
                <a:latin typeface="Segoe UI"/>
                <a:hlinkClick r:id="rId7">
                  <a:extLst>
                    <a:ext uri="{A12FA001-AC4F-418D-AE19-62706E023703}">
                      <ahyp:hlinkClr xmlns:ahyp="http://schemas.microsoft.com/office/drawing/2018/hyperlinkcolor" val="tx"/>
                    </a:ext>
                  </a:extLst>
                </a:hlinkClick>
              </a:rPr>
              <a:t>Microsoft Cloud App Security</a:t>
            </a:r>
            <a:endParaRPr lang="en-US" sz="1100" i="1" kern="0" dirty="0">
              <a:gradFill>
                <a:gsLst>
                  <a:gs pos="0">
                    <a:schemeClr val="accent1"/>
                  </a:gs>
                  <a:gs pos="100000">
                    <a:schemeClr val="accent1"/>
                  </a:gs>
                </a:gsLst>
                <a:lin ang="5400000" scaled="1"/>
              </a:gradFill>
              <a:latin typeface="Segoe UI"/>
            </a:endParaRPr>
          </a:p>
        </p:txBody>
      </p:sp>
      <p:sp>
        <p:nvSpPr>
          <p:cNvPr id="88" name="Rectangle 87">
            <a:extLst>
              <a:ext uri="{FF2B5EF4-FFF2-40B4-BE49-F238E27FC236}">
                <a16:creationId xmlns:a16="http://schemas.microsoft.com/office/drawing/2014/main" id="{0875C138-9256-4AAE-B4D6-BEF32BF1D63A}"/>
              </a:ext>
            </a:extLst>
          </p:cNvPr>
          <p:cNvSpPr/>
          <p:nvPr/>
        </p:nvSpPr>
        <p:spPr bwMode="auto">
          <a:xfrm>
            <a:off x="1572806" y="4670309"/>
            <a:ext cx="1393947" cy="1700071"/>
          </a:xfrm>
          <a:prstGeom prst="rect">
            <a:avLst/>
          </a:prstGeom>
          <a:solidFill>
            <a:schemeClr val="bg1">
              <a:lumMod val="85000"/>
            </a:schemeClr>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algn="ctr" defTabSz="914225"/>
            <a:r>
              <a:rPr lang="en-US" sz="1200" i="1" kern="0" dirty="0">
                <a:gradFill>
                  <a:gsLst>
                    <a:gs pos="0">
                      <a:schemeClr val="tx1">
                        <a:lumMod val="90000"/>
                        <a:lumOff val="10000"/>
                      </a:schemeClr>
                    </a:gs>
                    <a:gs pos="100000">
                      <a:schemeClr val="tx1">
                        <a:lumMod val="90000"/>
                        <a:lumOff val="10000"/>
                      </a:schemeClr>
                    </a:gs>
                  </a:gsLst>
                  <a:lin ang="5400000" scaled="1"/>
                </a:gradFill>
                <a:latin typeface="Segoe UI"/>
              </a:rPr>
              <a:t>Built in connectors varies depending on SIEM vendor</a:t>
            </a:r>
          </a:p>
        </p:txBody>
      </p:sp>
      <p:grpSp>
        <p:nvGrpSpPr>
          <p:cNvPr id="117" name="Group 116">
            <a:extLst>
              <a:ext uri="{FF2B5EF4-FFF2-40B4-BE49-F238E27FC236}">
                <a16:creationId xmlns:a16="http://schemas.microsoft.com/office/drawing/2014/main" id="{98EB4B1D-A1FC-419C-8EB9-8C9502CFFD25}"/>
              </a:ext>
            </a:extLst>
          </p:cNvPr>
          <p:cNvGrpSpPr/>
          <p:nvPr/>
        </p:nvGrpSpPr>
        <p:grpSpPr>
          <a:xfrm>
            <a:off x="7380704" y="5520785"/>
            <a:ext cx="361295" cy="87549"/>
            <a:chOff x="7874655" y="4207805"/>
            <a:chExt cx="188672" cy="45719"/>
          </a:xfrm>
        </p:grpSpPr>
        <p:sp>
          <p:nvSpPr>
            <p:cNvPr id="118" name="Oval 117">
              <a:extLst>
                <a:ext uri="{FF2B5EF4-FFF2-40B4-BE49-F238E27FC236}">
                  <a16:creationId xmlns:a16="http://schemas.microsoft.com/office/drawing/2014/main" id="{5256D75E-B2C3-4923-A69D-98D9F629E984}"/>
                </a:ext>
              </a:extLst>
            </p:cNvPr>
            <p:cNvSpPr/>
            <p:nvPr/>
          </p:nvSpPr>
          <p:spPr bwMode="auto">
            <a:xfrm>
              <a:off x="7874655" y="4207805"/>
              <a:ext cx="45720" cy="45719"/>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Oval 118">
              <a:extLst>
                <a:ext uri="{FF2B5EF4-FFF2-40B4-BE49-F238E27FC236}">
                  <a16:creationId xmlns:a16="http://schemas.microsoft.com/office/drawing/2014/main" id="{188EE23B-7BAB-454E-A40C-5E84E4CA51EB}"/>
                </a:ext>
              </a:extLst>
            </p:cNvPr>
            <p:cNvSpPr/>
            <p:nvPr/>
          </p:nvSpPr>
          <p:spPr bwMode="auto">
            <a:xfrm>
              <a:off x="7946131" y="4207805"/>
              <a:ext cx="45720" cy="45719"/>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DE5E3103-13DE-4D50-ACEE-71CCD50B86BD}"/>
                </a:ext>
              </a:extLst>
            </p:cNvPr>
            <p:cNvSpPr/>
            <p:nvPr/>
          </p:nvSpPr>
          <p:spPr bwMode="auto">
            <a:xfrm>
              <a:off x="8017607" y="4207805"/>
              <a:ext cx="45720" cy="45719"/>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59" name="Picture 58">
            <a:extLst>
              <a:ext uri="{FF2B5EF4-FFF2-40B4-BE49-F238E27FC236}">
                <a16:creationId xmlns:a16="http://schemas.microsoft.com/office/drawing/2014/main" id="{65F21B6D-0E3B-45B8-A351-E055CBB11C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35050" y="1452887"/>
            <a:ext cx="231592" cy="265519"/>
          </a:xfrm>
          <a:prstGeom prst="rect">
            <a:avLst/>
          </a:prstGeom>
        </p:spPr>
      </p:pic>
      <p:grpSp>
        <p:nvGrpSpPr>
          <p:cNvPr id="8" name="Group 7">
            <a:extLst>
              <a:ext uri="{FF2B5EF4-FFF2-40B4-BE49-F238E27FC236}">
                <a16:creationId xmlns:a16="http://schemas.microsoft.com/office/drawing/2014/main" id="{7EF5434C-719F-4CB4-A6E3-5A50979126EA}"/>
              </a:ext>
            </a:extLst>
          </p:cNvPr>
          <p:cNvGrpSpPr/>
          <p:nvPr/>
        </p:nvGrpSpPr>
        <p:grpSpPr>
          <a:xfrm>
            <a:off x="3867451" y="3694911"/>
            <a:ext cx="4601431" cy="367950"/>
            <a:chOff x="3867451" y="3704679"/>
            <a:chExt cx="4601431" cy="367950"/>
          </a:xfrm>
        </p:grpSpPr>
        <p:sp>
          <p:nvSpPr>
            <p:cNvPr id="37" name="Rectangle 36">
              <a:extLst>
                <a:ext uri="{FF2B5EF4-FFF2-40B4-BE49-F238E27FC236}">
                  <a16:creationId xmlns:a16="http://schemas.microsoft.com/office/drawing/2014/main" id="{9923DB39-FD97-4AC6-BED5-07FE704A3A47}"/>
                </a:ext>
              </a:extLst>
            </p:cNvPr>
            <p:cNvSpPr/>
            <p:nvPr/>
          </p:nvSpPr>
          <p:spPr>
            <a:xfrm>
              <a:off x="4076257" y="3704679"/>
              <a:ext cx="4392625" cy="36795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algn="ctr" defTabSz="914225"/>
              <a:r>
                <a:rPr lang="en-US" sz="1200" b="1" kern="0" dirty="0">
                  <a:gradFill>
                    <a:gsLst>
                      <a:gs pos="0">
                        <a:srgbClr val="0078D4"/>
                      </a:gs>
                      <a:gs pos="100000">
                        <a:srgbClr val="0078D4"/>
                      </a:gs>
                    </a:gsLst>
                    <a:lin ang="5400000" scaled="1"/>
                  </a:gradFill>
                </a:rPr>
                <a:t>Microsoft Security Tools</a:t>
              </a:r>
            </a:p>
          </p:txBody>
        </p:sp>
        <p:grpSp>
          <p:nvGrpSpPr>
            <p:cNvPr id="82" name="Group 81">
              <a:extLst>
                <a:ext uri="{FF2B5EF4-FFF2-40B4-BE49-F238E27FC236}">
                  <a16:creationId xmlns:a16="http://schemas.microsoft.com/office/drawing/2014/main" id="{0B0BD45E-9F0C-40BB-BEC1-F82D9659F7D4}"/>
                </a:ext>
              </a:extLst>
            </p:cNvPr>
            <p:cNvGrpSpPr/>
            <p:nvPr/>
          </p:nvGrpSpPr>
          <p:grpSpPr>
            <a:xfrm>
              <a:off x="3867451" y="3732844"/>
              <a:ext cx="462772" cy="311620"/>
              <a:chOff x="7141751" y="2776861"/>
              <a:chExt cx="462772" cy="311620"/>
            </a:xfrm>
          </p:grpSpPr>
          <p:sp>
            <p:nvSpPr>
              <p:cNvPr id="83" name="Arrow: Left-Right 82">
                <a:extLst>
                  <a:ext uri="{FF2B5EF4-FFF2-40B4-BE49-F238E27FC236}">
                    <a16:creationId xmlns:a16="http://schemas.microsoft.com/office/drawing/2014/main" id="{6BB27574-02D8-45D4-82FD-903523EBAF15}"/>
                  </a:ext>
                </a:extLst>
              </p:cNvPr>
              <p:cNvSpPr/>
              <p:nvPr/>
            </p:nvSpPr>
            <p:spPr bwMode="auto">
              <a:xfrm>
                <a:off x="7141751" y="2776861"/>
                <a:ext cx="462772" cy="311620"/>
              </a:xfrm>
              <a:prstGeom prst="leftRightArrow">
                <a:avLst>
                  <a:gd name="adj1" fmla="val 62990"/>
                  <a:gd name="adj2" fmla="val 45415"/>
                </a:avLst>
              </a:prstGeom>
              <a:solidFill>
                <a:schemeClr val="accent1"/>
              </a:solidFill>
              <a:ln w="12700">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84" name="Cylinder 83">
                <a:extLst>
                  <a:ext uri="{FF2B5EF4-FFF2-40B4-BE49-F238E27FC236}">
                    <a16:creationId xmlns:a16="http://schemas.microsoft.com/office/drawing/2014/main" id="{00E5C60E-9C22-46CF-B6CF-A6D0E55296CF}"/>
                  </a:ext>
                </a:extLst>
              </p:cNvPr>
              <p:cNvSpPr/>
              <p:nvPr/>
            </p:nvSpPr>
            <p:spPr bwMode="auto">
              <a:xfrm>
                <a:off x="7321940" y="2878337"/>
                <a:ext cx="102394" cy="108668"/>
              </a:xfrm>
              <a:prstGeom prst="can">
                <a:avLst/>
              </a:prstGeom>
              <a:solidFill>
                <a:schemeClr val="bg1"/>
              </a:solidFill>
              <a:ln w="6350">
                <a:solidFill>
                  <a:schemeClr val="accent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grpSp>
        <p:nvGrpSpPr>
          <p:cNvPr id="11" name="Group 10">
            <a:extLst>
              <a:ext uri="{FF2B5EF4-FFF2-40B4-BE49-F238E27FC236}">
                <a16:creationId xmlns:a16="http://schemas.microsoft.com/office/drawing/2014/main" id="{97E0160F-0101-40D1-986C-E41C458B2217}"/>
              </a:ext>
            </a:extLst>
          </p:cNvPr>
          <p:cNvGrpSpPr/>
          <p:nvPr/>
        </p:nvGrpSpPr>
        <p:grpSpPr>
          <a:xfrm>
            <a:off x="3867451" y="4164677"/>
            <a:ext cx="4601431" cy="367950"/>
            <a:chOff x="3867451" y="4164677"/>
            <a:chExt cx="4601431" cy="367950"/>
          </a:xfrm>
        </p:grpSpPr>
        <p:grpSp>
          <p:nvGrpSpPr>
            <p:cNvPr id="3" name="Group 2">
              <a:extLst>
                <a:ext uri="{FF2B5EF4-FFF2-40B4-BE49-F238E27FC236}">
                  <a16:creationId xmlns:a16="http://schemas.microsoft.com/office/drawing/2014/main" id="{D16FCFF3-1DEA-403A-9A0B-4A76C334B424}"/>
                </a:ext>
              </a:extLst>
            </p:cNvPr>
            <p:cNvGrpSpPr/>
            <p:nvPr/>
          </p:nvGrpSpPr>
          <p:grpSpPr>
            <a:xfrm>
              <a:off x="4076257" y="4164677"/>
              <a:ext cx="4392625" cy="367950"/>
              <a:chOff x="5027386" y="4164677"/>
              <a:chExt cx="4272376" cy="367950"/>
            </a:xfrm>
          </p:grpSpPr>
          <p:sp>
            <p:nvSpPr>
              <p:cNvPr id="97" name="Rectangle 96">
                <a:extLst>
                  <a:ext uri="{FF2B5EF4-FFF2-40B4-BE49-F238E27FC236}">
                    <a16:creationId xmlns:a16="http://schemas.microsoft.com/office/drawing/2014/main" id="{C1304FBE-A267-490A-9101-EEF5D232E958}"/>
                  </a:ext>
                </a:extLst>
              </p:cNvPr>
              <p:cNvSpPr/>
              <p:nvPr/>
            </p:nvSpPr>
            <p:spPr>
              <a:xfrm>
                <a:off x="5027386" y="4164677"/>
                <a:ext cx="4272376" cy="36795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algn="ctr" defTabSz="914225"/>
                <a:endParaRPr lang="en-US" b="1" kern="0">
                  <a:gradFill>
                    <a:gsLst>
                      <a:gs pos="0">
                        <a:srgbClr val="0078D4"/>
                      </a:gs>
                      <a:gs pos="100000">
                        <a:srgbClr val="0078D4"/>
                      </a:gs>
                    </a:gsLst>
                    <a:lin ang="5400000" scaled="1"/>
                  </a:gradFill>
                </a:endParaRPr>
              </a:p>
            </p:txBody>
          </p:sp>
          <p:grpSp>
            <p:nvGrpSpPr>
              <p:cNvPr id="106" name="Group 105">
                <a:extLst>
                  <a:ext uri="{FF2B5EF4-FFF2-40B4-BE49-F238E27FC236}">
                    <a16:creationId xmlns:a16="http://schemas.microsoft.com/office/drawing/2014/main" id="{C1EEB8F8-DC2D-4CBB-84BB-1A0FC4C61BB7}"/>
                  </a:ext>
                </a:extLst>
              </p:cNvPr>
              <p:cNvGrpSpPr/>
              <p:nvPr/>
            </p:nvGrpSpPr>
            <p:grpSpPr>
              <a:xfrm>
                <a:off x="7034223" y="4312063"/>
                <a:ext cx="361310" cy="87549"/>
                <a:chOff x="8164348" y="4207805"/>
                <a:chExt cx="188680" cy="45719"/>
              </a:xfrm>
            </p:grpSpPr>
            <p:sp>
              <p:nvSpPr>
                <p:cNvPr id="103" name="Oval 102">
                  <a:extLst>
                    <a:ext uri="{FF2B5EF4-FFF2-40B4-BE49-F238E27FC236}">
                      <a16:creationId xmlns:a16="http://schemas.microsoft.com/office/drawing/2014/main" id="{8B14A427-B175-43C3-9904-0D34A0E6DCB5}"/>
                    </a:ext>
                  </a:extLst>
                </p:cNvPr>
                <p:cNvSpPr/>
                <p:nvPr/>
              </p:nvSpPr>
              <p:spPr bwMode="auto">
                <a:xfrm>
                  <a:off x="8164348" y="4207805"/>
                  <a:ext cx="45720" cy="45719"/>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14CB62E2-DD5F-4CB0-8BD8-31134AF6DA62}"/>
                    </a:ext>
                  </a:extLst>
                </p:cNvPr>
                <p:cNvSpPr/>
                <p:nvPr/>
              </p:nvSpPr>
              <p:spPr bwMode="auto">
                <a:xfrm>
                  <a:off x="8235828" y="4207805"/>
                  <a:ext cx="45720" cy="45719"/>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5B96D5EB-C5E1-4704-8DF6-F37C8A53D906}"/>
                    </a:ext>
                  </a:extLst>
                </p:cNvPr>
                <p:cNvSpPr/>
                <p:nvPr/>
              </p:nvSpPr>
              <p:spPr bwMode="auto">
                <a:xfrm>
                  <a:off x="8307308" y="4207805"/>
                  <a:ext cx="45720" cy="45719"/>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98" name="Group 97">
              <a:extLst>
                <a:ext uri="{FF2B5EF4-FFF2-40B4-BE49-F238E27FC236}">
                  <a16:creationId xmlns:a16="http://schemas.microsoft.com/office/drawing/2014/main" id="{888F2F5B-3CDE-43DC-9D3A-EE71E6C0DF30}"/>
                </a:ext>
              </a:extLst>
            </p:cNvPr>
            <p:cNvGrpSpPr/>
            <p:nvPr/>
          </p:nvGrpSpPr>
          <p:grpSpPr>
            <a:xfrm>
              <a:off x="3867451" y="4192842"/>
              <a:ext cx="462772" cy="311620"/>
              <a:chOff x="7141751" y="2776861"/>
              <a:chExt cx="462772" cy="311620"/>
            </a:xfrm>
          </p:grpSpPr>
          <p:sp>
            <p:nvSpPr>
              <p:cNvPr id="99" name="Arrow: Left-Right 98">
                <a:extLst>
                  <a:ext uri="{FF2B5EF4-FFF2-40B4-BE49-F238E27FC236}">
                    <a16:creationId xmlns:a16="http://schemas.microsoft.com/office/drawing/2014/main" id="{7A303C6A-0191-4EB4-8EB7-825D89FAA72A}"/>
                  </a:ext>
                </a:extLst>
              </p:cNvPr>
              <p:cNvSpPr/>
              <p:nvPr/>
            </p:nvSpPr>
            <p:spPr bwMode="auto">
              <a:xfrm>
                <a:off x="7141751" y="2776861"/>
                <a:ext cx="462772" cy="311620"/>
              </a:xfrm>
              <a:prstGeom prst="leftRightArrow">
                <a:avLst>
                  <a:gd name="adj1" fmla="val 62990"/>
                  <a:gd name="adj2" fmla="val 45415"/>
                </a:avLst>
              </a:prstGeom>
              <a:solidFill>
                <a:schemeClr val="accent1"/>
              </a:solidFill>
              <a:ln w="12700">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00" name="Cylinder 99">
                <a:extLst>
                  <a:ext uri="{FF2B5EF4-FFF2-40B4-BE49-F238E27FC236}">
                    <a16:creationId xmlns:a16="http://schemas.microsoft.com/office/drawing/2014/main" id="{30438E72-9AE4-4EFD-879F-48CAAED5385C}"/>
                  </a:ext>
                </a:extLst>
              </p:cNvPr>
              <p:cNvSpPr/>
              <p:nvPr/>
            </p:nvSpPr>
            <p:spPr bwMode="auto">
              <a:xfrm>
                <a:off x="7321940" y="2878337"/>
                <a:ext cx="102394" cy="108668"/>
              </a:xfrm>
              <a:prstGeom prst="can">
                <a:avLst/>
              </a:prstGeom>
              <a:solidFill>
                <a:schemeClr val="bg1"/>
              </a:solidFill>
              <a:ln w="6350">
                <a:solidFill>
                  <a:schemeClr val="accent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sp>
        <p:nvSpPr>
          <p:cNvPr id="93" name="Rectangle 92">
            <a:extLst>
              <a:ext uri="{FF2B5EF4-FFF2-40B4-BE49-F238E27FC236}">
                <a16:creationId xmlns:a16="http://schemas.microsoft.com/office/drawing/2014/main" id="{9B4AD25C-C37D-4536-B18B-7DE41127128B}"/>
              </a:ext>
            </a:extLst>
          </p:cNvPr>
          <p:cNvSpPr/>
          <p:nvPr/>
        </p:nvSpPr>
        <p:spPr>
          <a:xfrm>
            <a:off x="3398555" y="4670803"/>
            <a:ext cx="4659043" cy="1236136"/>
          </a:xfrm>
          <a:prstGeom prst="rect">
            <a:avLst/>
          </a:prstGeom>
          <a:solidFill>
            <a:schemeClr val="bg2"/>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146304" numCol="1" spcCol="0" rtlCol="0" fromWordArt="0" anchor="t" anchorCtr="0" forceAA="0" compatLnSpc="1">
            <a:prstTxWarp prst="textNoShape">
              <a:avLst/>
            </a:prstTxWarp>
            <a:noAutofit/>
          </a:bodyPr>
          <a:lstStyle/>
          <a:p>
            <a:pPr algn="ctr" defTabSz="914225"/>
            <a:r>
              <a:rPr lang="en-US" sz="1200" kern="0" dirty="0">
                <a:gradFill>
                  <a:gsLst>
                    <a:gs pos="77000">
                      <a:schemeClr val="tx1">
                        <a:lumMod val="90000"/>
                        <a:lumOff val="10000"/>
                      </a:schemeClr>
                    </a:gs>
                    <a:gs pos="0">
                      <a:schemeClr val="tx1">
                        <a:lumMod val="90000"/>
                        <a:lumOff val="10000"/>
                      </a:schemeClr>
                    </a:gs>
                  </a:gsLst>
                  <a:lin ang="10800000" scaled="1"/>
                </a:gradFill>
                <a:latin typeface="Segoe UI Semibold" panose="020B0702040204020203" pitchFamily="34" charset="0"/>
                <a:cs typeface="Segoe UI Semibold" panose="020B0702040204020203" pitchFamily="34" charset="0"/>
              </a:rPr>
              <a:t>FIREWALL, NETWORK, AND MORE</a:t>
            </a:r>
          </a:p>
        </p:txBody>
      </p:sp>
      <p:sp>
        <p:nvSpPr>
          <p:cNvPr id="116" name="Rectangle 115">
            <a:extLst>
              <a:ext uri="{FF2B5EF4-FFF2-40B4-BE49-F238E27FC236}">
                <a16:creationId xmlns:a16="http://schemas.microsoft.com/office/drawing/2014/main" id="{2DF48E46-C311-4E86-BABF-6D0738E37D8D}"/>
              </a:ext>
            </a:extLst>
          </p:cNvPr>
          <p:cNvSpPr/>
          <p:nvPr/>
        </p:nvSpPr>
        <p:spPr>
          <a:xfrm>
            <a:off x="3398555" y="5026140"/>
            <a:ext cx="4659042" cy="877131"/>
          </a:xfrm>
          <a:prstGeom prst="rect">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algn="ctr" defTabSz="914225"/>
            <a:endParaRPr lang="en-US" b="1" kern="0">
              <a:gradFill>
                <a:gsLst>
                  <a:gs pos="0">
                    <a:srgbClr val="0078D4"/>
                  </a:gs>
                  <a:gs pos="100000">
                    <a:srgbClr val="0078D4"/>
                  </a:gs>
                </a:gsLst>
                <a:lin ang="5400000" scaled="1"/>
              </a:gradFill>
            </a:endParaRPr>
          </a:p>
        </p:txBody>
      </p:sp>
      <p:grpSp>
        <p:nvGrpSpPr>
          <p:cNvPr id="90" name="Group 89">
            <a:extLst>
              <a:ext uri="{FF2B5EF4-FFF2-40B4-BE49-F238E27FC236}">
                <a16:creationId xmlns:a16="http://schemas.microsoft.com/office/drawing/2014/main" id="{5C3F0AD3-90DF-4930-BE38-453931EB6B0E}"/>
              </a:ext>
            </a:extLst>
          </p:cNvPr>
          <p:cNvGrpSpPr/>
          <p:nvPr/>
        </p:nvGrpSpPr>
        <p:grpSpPr>
          <a:xfrm>
            <a:off x="3968206" y="5111112"/>
            <a:ext cx="3523377" cy="679437"/>
            <a:chOff x="465138" y="3452265"/>
            <a:chExt cx="10933936" cy="2108466"/>
          </a:xfrm>
          <a:effectLst/>
        </p:grpSpPr>
        <p:pic>
          <p:nvPicPr>
            <p:cNvPr id="92" name="Picture 91" descr="A close up of a logo&#10;&#10;Description automatically generated">
              <a:extLst>
                <a:ext uri="{FF2B5EF4-FFF2-40B4-BE49-F238E27FC236}">
                  <a16:creationId xmlns:a16="http://schemas.microsoft.com/office/drawing/2014/main" id="{F7B04A60-375A-4B68-BAF1-EB20E77A5E45}"/>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65138" y="3466159"/>
              <a:ext cx="2330900" cy="736565"/>
            </a:xfrm>
            <a:prstGeom prst="rect">
              <a:avLst/>
            </a:prstGeom>
          </p:spPr>
        </p:pic>
        <p:pic>
          <p:nvPicPr>
            <p:cNvPr id="101" name="Picture 100" descr="A close up of a sign&#10;&#10;Description automatically generated">
              <a:extLst>
                <a:ext uri="{FF2B5EF4-FFF2-40B4-BE49-F238E27FC236}">
                  <a16:creationId xmlns:a16="http://schemas.microsoft.com/office/drawing/2014/main" id="{C0719799-B840-478E-A0D9-DC2091BD0891}"/>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65138" y="4544369"/>
              <a:ext cx="1106180" cy="1016362"/>
            </a:xfrm>
            <a:prstGeom prst="rect">
              <a:avLst/>
            </a:prstGeom>
          </p:spPr>
        </p:pic>
        <p:pic>
          <p:nvPicPr>
            <p:cNvPr id="102" name="Picture 101" descr="A picture containing tableware, dishware, plate&#10;&#10;Description automatically generated">
              <a:extLst>
                <a:ext uri="{FF2B5EF4-FFF2-40B4-BE49-F238E27FC236}">
                  <a16:creationId xmlns:a16="http://schemas.microsoft.com/office/drawing/2014/main" id="{028B9164-2DB6-44C9-935F-5C1E286314C7}"/>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215621" y="3452265"/>
              <a:ext cx="2025113" cy="857004"/>
            </a:xfrm>
            <a:prstGeom prst="rect">
              <a:avLst/>
            </a:prstGeom>
          </p:spPr>
        </p:pic>
        <p:pic>
          <p:nvPicPr>
            <p:cNvPr id="111" name="Picture 110" descr="A picture containing clipart&#10;&#10;Description automatically generated">
              <a:extLst>
                <a:ext uri="{FF2B5EF4-FFF2-40B4-BE49-F238E27FC236}">
                  <a16:creationId xmlns:a16="http://schemas.microsoft.com/office/drawing/2014/main" id="{E69B63D8-2A8C-4962-8816-BBB7BC7EECA4}"/>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014689" y="4779930"/>
              <a:ext cx="2803306" cy="545239"/>
            </a:xfrm>
            <a:prstGeom prst="rect">
              <a:avLst/>
            </a:prstGeom>
          </p:spPr>
        </p:pic>
        <p:pic>
          <p:nvPicPr>
            <p:cNvPr id="112" name="Picture 111" descr="A close up of a logo&#10;&#10;Description automatically generated">
              <a:extLst>
                <a:ext uri="{FF2B5EF4-FFF2-40B4-BE49-F238E27FC236}">
                  <a16:creationId xmlns:a16="http://schemas.microsoft.com/office/drawing/2014/main" id="{84F01738-6489-4024-8EEE-A0D3AE0F0326}"/>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8608826" y="3749461"/>
              <a:ext cx="2790248" cy="269722"/>
            </a:xfrm>
            <a:prstGeom prst="rect">
              <a:avLst/>
            </a:prstGeom>
          </p:spPr>
        </p:pic>
        <p:pic>
          <p:nvPicPr>
            <p:cNvPr id="113" name="Picture 112">
              <a:extLst>
                <a:ext uri="{FF2B5EF4-FFF2-40B4-BE49-F238E27FC236}">
                  <a16:creationId xmlns:a16="http://schemas.microsoft.com/office/drawing/2014/main" id="{F7519A24-1275-44F3-9F64-BF59E88CF30D}"/>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139769" y="4807121"/>
              <a:ext cx="2464115" cy="490857"/>
            </a:xfrm>
            <a:prstGeom prst="rect">
              <a:avLst/>
            </a:prstGeom>
          </p:spPr>
        </p:pic>
        <p:pic>
          <p:nvPicPr>
            <p:cNvPr id="114" name="Picture 113">
              <a:extLst>
                <a:ext uri="{FF2B5EF4-FFF2-40B4-BE49-F238E27FC236}">
                  <a16:creationId xmlns:a16="http://schemas.microsoft.com/office/drawing/2014/main" id="{C5B91A89-341E-4E30-8849-8EA8B1153D4D}"/>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8190061" y="4619377"/>
              <a:ext cx="2218135" cy="585060"/>
            </a:xfrm>
            <a:prstGeom prst="rect">
              <a:avLst/>
            </a:prstGeom>
          </p:spPr>
        </p:pic>
        <p:pic>
          <p:nvPicPr>
            <p:cNvPr id="115" name="Picture 114" descr="A close up of a logo&#10;&#10;Description generated with very high confidence">
              <a:extLst>
                <a:ext uri="{FF2B5EF4-FFF2-40B4-BE49-F238E27FC236}">
                  <a16:creationId xmlns:a16="http://schemas.microsoft.com/office/drawing/2014/main" id="{0C38F0DD-1F9C-4D0A-87D0-F994EDAFCB15}"/>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900420" y="3618587"/>
              <a:ext cx="2113763" cy="493306"/>
            </a:xfrm>
            <a:prstGeom prst="rect">
              <a:avLst/>
            </a:prstGeom>
          </p:spPr>
        </p:pic>
      </p:grpSp>
      <p:grpSp>
        <p:nvGrpSpPr>
          <p:cNvPr id="60" name="Group 59">
            <a:extLst>
              <a:ext uri="{FF2B5EF4-FFF2-40B4-BE49-F238E27FC236}">
                <a16:creationId xmlns:a16="http://schemas.microsoft.com/office/drawing/2014/main" id="{390A1DDA-4455-405D-9851-1E4167A926CA}"/>
              </a:ext>
            </a:extLst>
          </p:cNvPr>
          <p:cNvGrpSpPr/>
          <p:nvPr/>
        </p:nvGrpSpPr>
        <p:grpSpPr>
          <a:xfrm>
            <a:off x="3162458" y="5231465"/>
            <a:ext cx="462772" cy="311620"/>
            <a:chOff x="7141751" y="2776861"/>
            <a:chExt cx="462772" cy="311620"/>
          </a:xfrm>
          <a:solidFill>
            <a:schemeClr val="accent1"/>
          </a:solidFill>
        </p:grpSpPr>
        <p:sp>
          <p:nvSpPr>
            <p:cNvPr id="61" name="Arrow: Left-Right 60">
              <a:extLst>
                <a:ext uri="{FF2B5EF4-FFF2-40B4-BE49-F238E27FC236}">
                  <a16:creationId xmlns:a16="http://schemas.microsoft.com/office/drawing/2014/main" id="{05FEF1EC-6E1B-490A-B5E7-48130E1F6781}"/>
                </a:ext>
              </a:extLst>
            </p:cNvPr>
            <p:cNvSpPr/>
            <p:nvPr/>
          </p:nvSpPr>
          <p:spPr bwMode="auto">
            <a:xfrm>
              <a:off x="7141751" y="2776861"/>
              <a:ext cx="462772" cy="311620"/>
            </a:xfrm>
            <a:prstGeom prst="leftRightArrow">
              <a:avLst>
                <a:gd name="adj1" fmla="val 62990"/>
                <a:gd name="adj2" fmla="val 45415"/>
              </a:avLst>
            </a:prstGeom>
            <a:grpFill/>
            <a:ln w="12700">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62" name="Cylinder 61">
              <a:extLst>
                <a:ext uri="{FF2B5EF4-FFF2-40B4-BE49-F238E27FC236}">
                  <a16:creationId xmlns:a16="http://schemas.microsoft.com/office/drawing/2014/main" id="{423EBE61-1178-47B3-B95E-06B71BA91310}"/>
                </a:ext>
              </a:extLst>
            </p:cNvPr>
            <p:cNvSpPr/>
            <p:nvPr/>
          </p:nvSpPr>
          <p:spPr bwMode="auto">
            <a:xfrm>
              <a:off x="7321940" y="2878337"/>
              <a:ext cx="102394" cy="108668"/>
            </a:xfrm>
            <a:prstGeom prst="can">
              <a:avLst/>
            </a:prstGeom>
            <a:solidFill>
              <a:schemeClr val="bg1"/>
            </a:solidFill>
            <a:ln w="6350">
              <a:solidFill>
                <a:schemeClr val="accent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sp>
        <p:nvSpPr>
          <p:cNvPr id="32" name="Rectangle 31">
            <a:extLst>
              <a:ext uri="{FF2B5EF4-FFF2-40B4-BE49-F238E27FC236}">
                <a16:creationId xmlns:a16="http://schemas.microsoft.com/office/drawing/2014/main" id="{66DBCA94-00CD-4C01-A13B-B925E2C4DD20}"/>
              </a:ext>
            </a:extLst>
          </p:cNvPr>
          <p:cNvSpPr/>
          <p:nvPr/>
        </p:nvSpPr>
        <p:spPr>
          <a:xfrm>
            <a:off x="3401202" y="6008525"/>
            <a:ext cx="4656396" cy="367145"/>
          </a:xfrm>
          <a:prstGeom prst="rect">
            <a:avLst/>
          </a:prstGeom>
          <a:solidFill>
            <a:schemeClr val="bg2"/>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algn="ctr" defTabSz="914225"/>
            <a:r>
              <a:rPr lang="en-US" sz="1200" kern="0">
                <a:gradFill>
                  <a:gsLst>
                    <a:gs pos="77000">
                      <a:schemeClr val="tx1">
                        <a:lumMod val="90000"/>
                        <a:lumOff val="10000"/>
                      </a:schemeClr>
                    </a:gs>
                    <a:gs pos="0">
                      <a:schemeClr val="tx1">
                        <a:lumMod val="90000"/>
                        <a:lumOff val="10000"/>
                      </a:schemeClr>
                    </a:gs>
                  </a:gsLst>
                  <a:lin ang="10800000" scaled="1"/>
                </a:gradFill>
                <a:latin typeface="Segoe UI Semibold" panose="020B0702040204020203" pitchFamily="34" charset="0"/>
                <a:cs typeface="Segoe UI Semibold" panose="020B0702040204020203" pitchFamily="34" charset="0"/>
              </a:rPr>
              <a:t>CEF/Syslog/API</a:t>
            </a:r>
          </a:p>
        </p:txBody>
      </p:sp>
      <p:grpSp>
        <p:nvGrpSpPr>
          <p:cNvPr id="54" name="Group 53">
            <a:extLst>
              <a:ext uri="{FF2B5EF4-FFF2-40B4-BE49-F238E27FC236}">
                <a16:creationId xmlns:a16="http://schemas.microsoft.com/office/drawing/2014/main" id="{3519569C-8D4E-494B-B691-CB3B757D577D}"/>
              </a:ext>
            </a:extLst>
          </p:cNvPr>
          <p:cNvGrpSpPr/>
          <p:nvPr/>
        </p:nvGrpSpPr>
        <p:grpSpPr>
          <a:xfrm>
            <a:off x="7812876" y="6036287"/>
            <a:ext cx="462772" cy="311620"/>
            <a:chOff x="7141751" y="2776861"/>
            <a:chExt cx="462772" cy="311620"/>
          </a:xfrm>
        </p:grpSpPr>
        <p:sp>
          <p:nvSpPr>
            <p:cNvPr id="55" name="Arrow: Left-Right 54">
              <a:extLst>
                <a:ext uri="{FF2B5EF4-FFF2-40B4-BE49-F238E27FC236}">
                  <a16:creationId xmlns:a16="http://schemas.microsoft.com/office/drawing/2014/main" id="{6BD4B3F8-56EA-498C-AE5B-15D2DF027DFC}"/>
                </a:ext>
              </a:extLst>
            </p:cNvPr>
            <p:cNvSpPr/>
            <p:nvPr/>
          </p:nvSpPr>
          <p:spPr bwMode="auto">
            <a:xfrm>
              <a:off x="7141751" y="2776861"/>
              <a:ext cx="462772" cy="311620"/>
            </a:xfrm>
            <a:prstGeom prst="leftRightArrow">
              <a:avLst>
                <a:gd name="adj1" fmla="val 62990"/>
                <a:gd name="adj2" fmla="val 45415"/>
              </a:avLst>
            </a:prstGeom>
            <a:solidFill>
              <a:schemeClr val="accent1"/>
            </a:solidFill>
            <a:ln w="12700">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56" name="Cylinder 55">
              <a:extLst>
                <a:ext uri="{FF2B5EF4-FFF2-40B4-BE49-F238E27FC236}">
                  <a16:creationId xmlns:a16="http://schemas.microsoft.com/office/drawing/2014/main" id="{C64EC396-9C2B-4A84-9CDE-AD7F1DED537C}"/>
                </a:ext>
              </a:extLst>
            </p:cNvPr>
            <p:cNvSpPr/>
            <p:nvPr/>
          </p:nvSpPr>
          <p:spPr bwMode="auto">
            <a:xfrm>
              <a:off x="7321940" y="2878337"/>
              <a:ext cx="102394" cy="108668"/>
            </a:xfrm>
            <a:prstGeom prst="can">
              <a:avLst/>
            </a:prstGeom>
            <a:solidFill>
              <a:schemeClr val="bg1"/>
            </a:solidFill>
            <a:ln w="6350">
              <a:solidFill>
                <a:schemeClr val="accent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grpSp>
      <p:grpSp>
        <p:nvGrpSpPr>
          <p:cNvPr id="63" name="Group 62">
            <a:extLst>
              <a:ext uri="{FF2B5EF4-FFF2-40B4-BE49-F238E27FC236}">
                <a16:creationId xmlns:a16="http://schemas.microsoft.com/office/drawing/2014/main" id="{1F94C473-14F0-4D87-AC4A-828F73E1CEEE}"/>
              </a:ext>
            </a:extLst>
          </p:cNvPr>
          <p:cNvGrpSpPr/>
          <p:nvPr/>
        </p:nvGrpSpPr>
        <p:grpSpPr>
          <a:xfrm>
            <a:off x="3175358" y="6036287"/>
            <a:ext cx="462772" cy="311620"/>
            <a:chOff x="7141751" y="2776861"/>
            <a:chExt cx="462772" cy="311620"/>
          </a:xfrm>
          <a:solidFill>
            <a:schemeClr val="accent1"/>
          </a:solidFill>
        </p:grpSpPr>
        <p:sp>
          <p:nvSpPr>
            <p:cNvPr id="64" name="Arrow: Left-Right 63">
              <a:extLst>
                <a:ext uri="{FF2B5EF4-FFF2-40B4-BE49-F238E27FC236}">
                  <a16:creationId xmlns:a16="http://schemas.microsoft.com/office/drawing/2014/main" id="{1F579C0F-2ACF-4CE1-AE0D-68CF0E00BED0}"/>
                </a:ext>
              </a:extLst>
            </p:cNvPr>
            <p:cNvSpPr/>
            <p:nvPr/>
          </p:nvSpPr>
          <p:spPr bwMode="auto">
            <a:xfrm>
              <a:off x="7141751" y="2776861"/>
              <a:ext cx="462772" cy="311620"/>
            </a:xfrm>
            <a:prstGeom prst="leftRightArrow">
              <a:avLst>
                <a:gd name="adj1" fmla="val 62990"/>
                <a:gd name="adj2" fmla="val 45415"/>
              </a:avLst>
            </a:prstGeom>
            <a:grpFill/>
            <a:ln w="12700">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65" name="Cylinder 64">
              <a:extLst>
                <a:ext uri="{FF2B5EF4-FFF2-40B4-BE49-F238E27FC236}">
                  <a16:creationId xmlns:a16="http://schemas.microsoft.com/office/drawing/2014/main" id="{39FB61D0-AD46-444C-A869-DDB467940ECB}"/>
                </a:ext>
              </a:extLst>
            </p:cNvPr>
            <p:cNvSpPr/>
            <p:nvPr/>
          </p:nvSpPr>
          <p:spPr bwMode="auto">
            <a:xfrm>
              <a:off x="7321940" y="2878337"/>
              <a:ext cx="102394" cy="108668"/>
            </a:xfrm>
            <a:prstGeom prst="can">
              <a:avLst/>
            </a:prstGeom>
            <a:solidFill>
              <a:schemeClr val="bg1"/>
            </a:solidFill>
            <a:ln w="6350">
              <a:solidFill>
                <a:schemeClr val="accent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nvGrpSpPr>
          <p:cNvPr id="69" name="Group 68">
            <a:extLst>
              <a:ext uri="{FF2B5EF4-FFF2-40B4-BE49-F238E27FC236}">
                <a16:creationId xmlns:a16="http://schemas.microsoft.com/office/drawing/2014/main" id="{3F081E38-5746-42DB-AFF6-48B4DEFE23E2}"/>
              </a:ext>
            </a:extLst>
          </p:cNvPr>
          <p:cNvGrpSpPr/>
          <p:nvPr/>
        </p:nvGrpSpPr>
        <p:grpSpPr>
          <a:xfrm>
            <a:off x="7826212" y="5236159"/>
            <a:ext cx="462772" cy="311620"/>
            <a:chOff x="7141751" y="2776861"/>
            <a:chExt cx="462772" cy="311620"/>
          </a:xfrm>
          <a:solidFill>
            <a:schemeClr val="accent1"/>
          </a:solidFill>
        </p:grpSpPr>
        <p:sp>
          <p:nvSpPr>
            <p:cNvPr id="70" name="Arrow: Left-Right 69">
              <a:extLst>
                <a:ext uri="{FF2B5EF4-FFF2-40B4-BE49-F238E27FC236}">
                  <a16:creationId xmlns:a16="http://schemas.microsoft.com/office/drawing/2014/main" id="{288A32C2-F96F-43A8-ABAD-62CDCA695A20}"/>
                </a:ext>
              </a:extLst>
            </p:cNvPr>
            <p:cNvSpPr/>
            <p:nvPr/>
          </p:nvSpPr>
          <p:spPr bwMode="auto">
            <a:xfrm>
              <a:off x="7141751" y="2776861"/>
              <a:ext cx="462772" cy="311620"/>
            </a:xfrm>
            <a:prstGeom prst="leftRightArrow">
              <a:avLst>
                <a:gd name="adj1" fmla="val 62990"/>
                <a:gd name="adj2" fmla="val 45415"/>
              </a:avLst>
            </a:prstGeom>
            <a:grpFill/>
            <a:ln w="12700">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71" name="Cylinder 70">
              <a:extLst>
                <a:ext uri="{FF2B5EF4-FFF2-40B4-BE49-F238E27FC236}">
                  <a16:creationId xmlns:a16="http://schemas.microsoft.com/office/drawing/2014/main" id="{F5E9ABAF-A45E-4BC0-8ED2-A7E569D599FE}"/>
                </a:ext>
              </a:extLst>
            </p:cNvPr>
            <p:cNvSpPr/>
            <p:nvPr/>
          </p:nvSpPr>
          <p:spPr bwMode="auto">
            <a:xfrm>
              <a:off x="7321940" y="2878337"/>
              <a:ext cx="102394" cy="108668"/>
            </a:xfrm>
            <a:prstGeom prst="can">
              <a:avLst/>
            </a:prstGeom>
            <a:solidFill>
              <a:schemeClr val="bg1"/>
            </a:solidFill>
            <a:ln w="6350">
              <a:solidFill>
                <a:schemeClr val="accent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nvGrpSpPr>
          <p:cNvPr id="72" name="Group 71">
            <a:extLst>
              <a:ext uri="{FF2B5EF4-FFF2-40B4-BE49-F238E27FC236}">
                <a16:creationId xmlns:a16="http://schemas.microsoft.com/office/drawing/2014/main" id="{74A2C2BB-F055-475D-9639-B54B5E674333}"/>
              </a:ext>
            </a:extLst>
          </p:cNvPr>
          <p:cNvGrpSpPr/>
          <p:nvPr/>
        </p:nvGrpSpPr>
        <p:grpSpPr>
          <a:xfrm>
            <a:off x="8237496" y="3734670"/>
            <a:ext cx="462772" cy="311620"/>
            <a:chOff x="7141751" y="2776861"/>
            <a:chExt cx="462772" cy="311620"/>
          </a:xfrm>
        </p:grpSpPr>
        <p:sp>
          <p:nvSpPr>
            <p:cNvPr id="73" name="Arrow: Left-Right 72">
              <a:extLst>
                <a:ext uri="{FF2B5EF4-FFF2-40B4-BE49-F238E27FC236}">
                  <a16:creationId xmlns:a16="http://schemas.microsoft.com/office/drawing/2014/main" id="{5EF7B61D-58C6-487C-811A-D683373882DF}"/>
                </a:ext>
              </a:extLst>
            </p:cNvPr>
            <p:cNvSpPr/>
            <p:nvPr/>
          </p:nvSpPr>
          <p:spPr bwMode="auto">
            <a:xfrm>
              <a:off x="7141751" y="2776861"/>
              <a:ext cx="462772" cy="311620"/>
            </a:xfrm>
            <a:prstGeom prst="leftRightArrow">
              <a:avLst>
                <a:gd name="adj1" fmla="val 62990"/>
                <a:gd name="adj2" fmla="val 45415"/>
              </a:avLst>
            </a:prstGeom>
            <a:solidFill>
              <a:schemeClr val="accent1"/>
            </a:solidFill>
            <a:ln w="12700">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74" name="Cylinder 73">
              <a:extLst>
                <a:ext uri="{FF2B5EF4-FFF2-40B4-BE49-F238E27FC236}">
                  <a16:creationId xmlns:a16="http://schemas.microsoft.com/office/drawing/2014/main" id="{8EAB7284-C045-40D1-8473-C35F7343118E}"/>
                </a:ext>
              </a:extLst>
            </p:cNvPr>
            <p:cNvSpPr/>
            <p:nvPr/>
          </p:nvSpPr>
          <p:spPr bwMode="auto">
            <a:xfrm>
              <a:off x="7321940" y="2878337"/>
              <a:ext cx="102394" cy="108668"/>
            </a:xfrm>
            <a:prstGeom prst="can">
              <a:avLst/>
            </a:prstGeom>
            <a:solidFill>
              <a:schemeClr val="bg1"/>
            </a:solidFill>
            <a:ln w="6350">
              <a:solidFill>
                <a:schemeClr val="accent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grpSp>
      <p:grpSp>
        <p:nvGrpSpPr>
          <p:cNvPr id="75" name="Group 74">
            <a:extLst>
              <a:ext uri="{FF2B5EF4-FFF2-40B4-BE49-F238E27FC236}">
                <a16:creationId xmlns:a16="http://schemas.microsoft.com/office/drawing/2014/main" id="{7C409B75-5356-4B66-95A0-0ACEF161386D}"/>
              </a:ext>
            </a:extLst>
          </p:cNvPr>
          <p:cNvGrpSpPr/>
          <p:nvPr/>
        </p:nvGrpSpPr>
        <p:grpSpPr>
          <a:xfrm>
            <a:off x="8250832" y="2791441"/>
            <a:ext cx="462772" cy="311620"/>
            <a:chOff x="7141751" y="2776861"/>
            <a:chExt cx="462772" cy="311620"/>
          </a:xfrm>
          <a:solidFill>
            <a:schemeClr val="accent1"/>
          </a:solidFill>
        </p:grpSpPr>
        <p:sp>
          <p:nvSpPr>
            <p:cNvPr id="76" name="Arrow: Left-Right 75">
              <a:extLst>
                <a:ext uri="{FF2B5EF4-FFF2-40B4-BE49-F238E27FC236}">
                  <a16:creationId xmlns:a16="http://schemas.microsoft.com/office/drawing/2014/main" id="{D9B9D83B-6DFA-436B-B509-0A9AE4BBF3D3}"/>
                </a:ext>
              </a:extLst>
            </p:cNvPr>
            <p:cNvSpPr/>
            <p:nvPr/>
          </p:nvSpPr>
          <p:spPr bwMode="auto">
            <a:xfrm>
              <a:off x="7141751" y="2776861"/>
              <a:ext cx="462772" cy="311620"/>
            </a:xfrm>
            <a:prstGeom prst="leftRightArrow">
              <a:avLst>
                <a:gd name="adj1" fmla="val 62990"/>
                <a:gd name="adj2" fmla="val 45415"/>
              </a:avLst>
            </a:prstGeom>
            <a:grpFill/>
            <a:ln w="12700">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77" name="Cylinder 76">
              <a:extLst>
                <a:ext uri="{FF2B5EF4-FFF2-40B4-BE49-F238E27FC236}">
                  <a16:creationId xmlns:a16="http://schemas.microsoft.com/office/drawing/2014/main" id="{80BEA7F7-5EB9-4436-90B1-A58F3119F75C}"/>
                </a:ext>
              </a:extLst>
            </p:cNvPr>
            <p:cNvSpPr/>
            <p:nvPr/>
          </p:nvSpPr>
          <p:spPr bwMode="auto">
            <a:xfrm>
              <a:off x="7321940" y="2878337"/>
              <a:ext cx="102394" cy="108668"/>
            </a:xfrm>
            <a:prstGeom prst="can">
              <a:avLst/>
            </a:prstGeom>
            <a:solidFill>
              <a:schemeClr val="bg1"/>
            </a:solidFill>
            <a:ln w="6350">
              <a:solidFill>
                <a:schemeClr val="accent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nvGrpSpPr>
          <p:cNvPr id="78" name="Group 77">
            <a:extLst>
              <a:ext uri="{FF2B5EF4-FFF2-40B4-BE49-F238E27FC236}">
                <a16:creationId xmlns:a16="http://schemas.microsoft.com/office/drawing/2014/main" id="{9CB13C91-9EAA-4417-B006-A70F27141E3E}"/>
              </a:ext>
            </a:extLst>
          </p:cNvPr>
          <p:cNvGrpSpPr/>
          <p:nvPr/>
        </p:nvGrpSpPr>
        <p:grpSpPr>
          <a:xfrm>
            <a:off x="8237496" y="4195551"/>
            <a:ext cx="462772" cy="311620"/>
            <a:chOff x="7141751" y="2776861"/>
            <a:chExt cx="462772" cy="311620"/>
          </a:xfrm>
        </p:grpSpPr>
        <p:sp>
          <p:nvSpPr>
            <p:cNvPr id="91" name="Arrow: Left-Right 90">
              <a:extLst>
                <a:ext uri="{FF2B5EF4-FFF2-40B4-BE49-F238E27FC236}">
                  <a16:creationId xmlns:a16="http://schemas.microsoft.com/office/drawing/2014/main" id="{476D59C3-96F3-45DD-ABB0-2D16BDE23868}"/>
                </a:ext>
              </a:extLst>
            </p:cNvPr>
            <p:cNvSpPr/>
            <p:nvPr/>
          </p:nvSpPr>
          <p:spPr bwMode="auto">
            <a:xfrm>
              <a:off x="7141751" y="2776861"/>
              <a:ext cx="462772" cy="311620"/>
            </a:xfrm>
            <a:prstGeom prst="leftRightArrow">
              <a:avLst>
                <a:gd name="adj1" fmla="val 62990"/>
                <a:gd name="adj2" fmla="val 45415"/>
              </a:avLst>
            </a:prstGeom>
            <a:solidFill>
              <a:schemeClr val="accent1"/>
            </a:solidFill>
            <a:ln w="12700">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07" name="Cylinder 106">
              <a:extLst>
                <a:ext uri="{FF2B5EF4-FFF2-40B4-BE49-F238E27FC236}">
                  <a16:creationId xmlns:a16="http://schemas.microsoft.com/office/drawing/2014/main" id="{2E6E989D-2F84-40B0-9EAB-6C149DB3CAFB}"/>
                </a:ext>
              </a:extLst>
            </p:cNvPr>
            <p:cNvSpPr/>
            <p:nvPr/>
          </p:nvSpPr>
          <p:spPr bwMode="auto">
            <a:xfrm>
              <a:off x="7321940" y="2878337"/>
              <a:ext cx="102394" cy="108668"/>
            </a:xfrm>
            <a:prstGeom prst="can">
              <a:avLst/>
            </a:prstGeom>
            <a:solidFill>
              <a:schemeClr val="bg1"/>
            </a:solidFill>
            <a:ln w="6350">
              <a:solidFill>
                <a:schemeClr val="accent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grpSp>
      <p:grpSp>
        <p:nvGrpSpPr>
          <p:cNvPr id="108" name="Group 107">
            <a:extLst>
              <a:ext uri="{FF2B5EF4-FFF2-40B4-BE49-F238E27FC236}">
                <a16:creationId xmlns:a16="http://schemas.microsoft.com/office/drawing/2014/main" id="{A3272648-93B6-463E-87E4-BFB7D49754FF}"/>
              </a:ext>
            </a:extLst>
          </p:cNvPr>
          <p:cNvGrpSpPr/>
          <p:nvPr/>
        </p:nvGrpSpPr>
        <p:grpSpPr>
          <a:xfrm>
            <a:off x="8250832" y="3252322"/>
            <a:ext cx="462772" cy="311620"/>
            <a:chOff x="7141751" y="2776861"/>
            <a:chExt cx="462772" cy="311620"/>
          </a:xfrm>
          <a:solidFill>
            <a:schemeClr val="accent1"/>
          </a:solidFill>
        </p:grpSpPr>
        <p:sp>
          <p:nvSpPr>
            <p:cNvPr id="109" name="Arrow: Left-Right 108">
              <a:extLst>
                <a:ext uri="{FF2B5EF4-FFF2-40B4-BE49-F238E27FC236}">
                  <a16:creationId xmlns:a16="http://schemas.microsoft.com/office/drawing/2014/main" id="{6359F935-3389-4331-A179-0EA9BCFFDE13}"/>
                </a:ext>
              </a:extLst>
            </p:cNvPr>
            <p:cNvSpPr/>
            <p:nvPr/>
          </p:nvSpPr>
          <p:spPr bwMode="auto">
            <a:xfrm>
              <a:off x="7141751" y="2776861"/>
              <a:ext cx="462772" cy="311620"/>
            </a:xfrm>
            <a:prstGeom prst="leftRightArrow">
              <a:avLst>
                <a:gd name="adj1" fmla="val 62990"/>
                <a:gd name="adj2" fmla="val 45415"/>
              </a:avLst>
            </a:prstGeom>
            <a:grpFill/>
            <a:ln w="12700">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10" name="Cylinder 109">
              <a:extLst>
                <a:ext uri="{FF2B5EF4-FFF2-40B4-BE49-F238E27FC236}">
                  <a16:creationId xmlns:a16="http://schemas.microsoft.com/office/drawing/2014/main" id="{EC2E5716-C613-44B5-833A-C34417D67A3F}"/>
                </a:ext>
              </a:extLst>
            </p:cNvPr>
            <p:cNvSpPr/>
            <p:nvPr/>
          </p:nvSpPr>
          <p:spPr bwMode="auto">
            <a:xfrm>
              <a:off x="7321940" y="2878337"/>
              <a:ext cx="102394" cy="108668"/>
            </a:xfrm>
            <a:prstGeom prst="can">
              <a:avLst/>
            </a:prstGeom>
            <a:solidFill>
              <a:schemeClr val="bg1"/>
            </a:solidFill>
            <a:ln w="6350">
              <a:solidFill>
                <a:schemeClr val="accent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spTree>
    <p:extLst>
      <p:ext uri="{BB962C8B-B14F-4D97-AF65-F5344CB8AC3E}">
        <p14:creationId xmlns:p14="http://schemas.microsoft.com/office/powerpoint/2010/main" val="355040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6"/>
                                        </p:tgtEl>
                                        <p:attrNameLst>
                                          <p:attrName>style.visibility</p:attrName>
                                        </p:attrNameLst>
                                      </p:cBhvr>
                                      <p:to>
                                        <p:strVal val="visible"/>
                                      </p:to>
                                    </p:set>
                                    <p:animEffect transition="in" filter="fade">
                                      <p:cBhvr>
                                        <p:cTn id="13" dur="500"/>
                                        <p:tgtEl>
                                          <p:spTgt spid="116"/>
                                        </p:tgtEl>
                                      </p:cBhvr>
                                    </p:animEffect>
                                  </p:childTnLst>
                                </p:cTn>
                              </p:par>
                              <p:par>
                                <p:cTn id="14" presetID="10" presetClass="entr" presetSubtype="0" fill="hold" nodeType="withEffect">
                                  <p:stCondLst>
                                    <p:cond delay="0"/>
                                  </p:stCondLst>
                                  <p:childTnLst>
                                    <p:set>
                                      <p:cBhvr>
                                        <p:cTn id="15" dur="1" fill="hold">
                                          <p:stCondLst>
                                            <p:cond delay="0"/>
                                          </p:stCondLst>
                                        </p:cTn>
                                        <p:tgtEl>
                                          <p:spTgt spid="90"/>
                                        </p:tgtEl>
                                        <p:attrNameLst>
                                          <p:attrName>style.visibility</p:attrName>
                                        </p:attrNameLst>
                                      </p:cBhvr>
                                      <p:to>
                                        <p:strVal val="visible"/>
                                      </p:to>
                                    </p:set>
                                    <p:animEffect transition="in" filter="fade">
                                      <p:cBhvr>
                                        <p:cTn id="16" dur="500"/>
                                        <p:tgtEl>
                                          <p:spTgt spid="90"/>
                                        </p:tgtEl>
                                      </p:cBhvr>
                                    </p:animEffect>
                                  </p:childTnLst>
                                </p:cTn>
                              </p:par>
                              <p:par>
                                <p:cTn id="17" presetID="10" presetClass="entr" presetSubtype="0" fill="hold" nodeType="withEffect">
                                  <p:stCondLst>
                                    <p:cond delay="0"/>
                                  </p:stCondLst>
                                  <p:childTnLst>
                                    <p:set>
                                      <p:cBhvr>
                                        <p:cTn id="18" dur="1" fill="hold">
                                          <p:stCondLst>
                                            <p:cond delay="0"/>
                                          </p:stCondLst>
                                        </p:cTn>
                                        <p:tgtEl>
                                          <p:spTgt spid="117"/>
                                        </p:tgtEl>
                                        <p:attrNameLst>
                                          <p:attrName>style.visibility</p:attrName>
                                        </p:attrNameLst>
                                      </p:cBhvr>
                                      <p:to>
                                        <p:strVal val="visible"/>
                                      </p:to>
                                    </p:set>
                                    <p:animEffect transition="in" filter="fade">
                                      <p:cBhvr>
                                        <p:cTn id="19" dur="500"/>
                                        <p:tgtEl>
                                          <p:spTgt spid="117"/>
                                        </p:tgtEl>
                                      </p:cBhvr>
                                    </p:animEffect>
                                  </p:childTnLst>
                                </p:cTn>
                              </p:par>
                              <p:par>
                                <p:cTn id="20" presetID="10" presetClass="entr" presetSubtype="0" fill="hold" nodeType="with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par>
                                <p:cTn id="23" presetID="10" presetClass="entr" presetSubtype="0"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fade">
                                      <p:cBhvr>
                                        <p:cTn id="25" dur="500"/>
                                        <p:tgtEl>
                                          <p:spTgt spid="6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8"/>
                                        </p:tgtEl>
                                        <p:attrNameLst>
                                          <p:attrName>style.visibility</p:attrName>
                                        </p:attrNameLst>
                                      </p:cBhvr>
                                      <p:to>
                                        <p:strVal val="visible"/>
                                      </p:to>
                                    </p:set>
                                    <p:animEffect transition="in" filter="fade">
                                      <p:cBhvr>
                                        <p:cTn id="28" dur="500"/>
                                        <p:tgtEl>
                                          <p:spTgt spid="8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9"/>
                                        </p:tgtEl>
                                        <p:attrNameLst>
                                          <p:attrName>style.visibility</p:attrName>
                                        </p:attrNameLst>
                                      </p:cBhvr>
                                      <p:to>
                                        <p:strVal val="visible"/>
                                      </p:to>
                                    </p:set>
                                    <p:animEffect transition="in" filter="fade">
                                      <p:cBhvr>
                                        <p:cTn id="36" dur="500"/>
                                        <p:tgtEl>
                                          <p:spTgt spid="8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10" presetClass="entr" presetSubtype="0" fill="hold" nodeType="withEffect">
                                  <p:stCondLst>
                                    <p:cond delay="0"/>
                                  </p:stCondLst>
                                  <p:childTnLst>
                                    <p:set>
                                      <p:cBhvr>
                                        <p:cTn id="43" dur="1" fill="hold">
                                          <p:stCondLst>
                                            <p:cond delay="0"/>
                                          </p:stCondLst>
                                        </p:cTn>
                                        <p:tgtEl>
                                          <p:spTgt spid="59"/>
                                        </p:tgtEl>
                                        <p:attrNameLst>
                                          <p:attrName>style.visibility</p:attrName>
                                        </p:attrNameLst>
                                      </p:cBhvr>
                                      <p:to>
                                        <p:strVal val="visible"/>
                                      </p:to>
                                    </p:set>
                                    <p:animEffect transition="in" filter="fade">
                                      <p:cBhvr>
                                        <p:cTn id="44" dur="500"/>
                                        <p:tgtEl>
                                          <p:spTgt spid="59"/>
                                        </p:tgtEl>
                                      </p:cBhvr>
                                    </p:animEffect>
                                  </p:childTnLst>
                                </p:cTn>
                              </p:par>
                              <p:par>
                                <p:cTn id="45" presetID="10" presetClass="entr" presetSubtype="0" fill="hold" nodeType="with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fade">
                                      <p:cBhvr>
                                        <p:cTn id="47" dur="750"/>
                                        <p:tgtEl>
                                          <p:spTgt spid="54"/>
                                        </p:tgtEl>
                                      </p:cBhvr>
                                    </p:animEffect>
                                  </p:childTnLst>
                                </p:cTn>
                              </p:par>
                              <p:par>
                                <p:cTn id="48" presetID="10" presetClass="entr" presetSubtype="0" fill="hold" nodeType="withEffect">
                                  <p:stCondLst>
                                    <p:cond delay="0"/>
                                  </p:stCondLst>
                                  <p:childTnLst>
                                    <p:set>
                                      <p:cBhvr>
                                        <p:cTn id="49" dur="1" fill="hold">
                                          <p:stCondLst>
                                            <p:cond delay="0"/>
                                          </p:stCondLst>
                                        </p:cTn>
                                        <p:tgtEl>
                                          <p:spTgt spid="69"/>
                                        </p:tgtEl>
                                        <p:attrNameLst>
                                          <p:attrName>style.visibility</p:attrName>
                                        </p:attrNameLst>
                                      </p:cBhvr>
                                      <p:to>
                                        <p:strVal val="visible"/>
                                      </p:to>
                                    </p:set>
                                    <p:animEffect transition="in" filter="fade">
                                      <p:cBhvr>
                                        <p:cTn id="50" dur="750"/>
                                        <p:tgtEl>
                                          <p:spTgt spid="69"/>
                                        </p:tgtEl>
                                      </p:cBhvr>
                                    </p:animEffect>
                                  </p:childTnLst>
                                </p:cTn>
                              </p:par>
                              <p:par>
                                <p:cTn id="51" presetID="10" presetClass="entr" presetSubtype="0" fill="hold" nodeType="withEffect">
                                  <p:stCondLst>
                                    <p:cond delay="0"/>
                                  </p:stCondLst>
                                  <p:childTnLst>
                                    <p:set>
                                      <p:cBhvr>
                                        <p:cTn id="52" dur="1" fill="hold">
                                          <p:stCondLst>
                                            <p:cond delay="0"/>
                                          </p:stCondLst>
                                        </p:cTn>
                                        <p:tgtEl>
                                          <p:spTgt spid="72"/>
                                        </p:tgtEl>
                                        <p:attrNameLst>
                                          <p:attrName>style.visibility</p:attrName>
                                        </p:attrNameLst>
                                      </p:cBhvr>
                                      <p:to>
                                        <p:strVal val="visible"/>
                                      </p:to>
                                    </p:set>
                                    <p:animEffect transition="in" filter="fade">
                                      <p:cBhvr>
                                        <p:cTn id="53" dur="750"/>
                                        <p:tgtEl>
                                          <p:spTgt spid="72"/>
                                        </p:tgtEl>
                                      </p:cBhvr>
                                    </p:animEffect>
                                  </p:childTnLst>
                                </p:cTn>
                              </p:par>
                              <p:par>
                                <p:cTn id="54" presetID="10" presetClass="entr" presetSubtype="0" fill="hold" nodeType="withEffect">
                                  <p:stCondLst>
                                    <p:cond delay="0"/>
                                  </p:stCondLst>
                                  <p:childTnLst>
                                    <p:set>
                                      <p:cBhvr>
                                        <p:cTn id="55" dur="1" fill="hold">
                                          <p:stCondLst>
                                            <p:cond delay="0"/>
                                          </p:stCondLst>
                                        </p:cTn>
                                        <p:tgtEl>
                                          <p:spTgt spid="75"/>
                                        </p:tgtEl>
                                        <p:attrNameLst>
                                          <p:attrName>style.visibility</p:attrName>
                                        </p:attrNameLst>
                                      </p:cBhvr>
                                      <p:to>
                                        <p:strVal val="visible"/>
                                      </p:to>
                                    </p:set>
                                    <p:animEffect transition="in" filter="fade">
                                      <p:cBhvr>
                                        <p:cTn id="56" dur="750"/>
                                        <p:tgtEl>
                                          <p:spTgt spid="75"/>
                                        </p:tgtEl>
                                      </p:cBhvr>
                                    </p:animEffect>
                                  </p:childTnLst>
                                </p:cTn>
                              </p:par>
                              <p:par>
                                <p:cTn id="57" presetID="10" presetClass="entr" presetSubtype="0" fill="hold" nodeType="withEffect">
                                  <p:stCondLst>
                                    <p:cond delay="0"/>
                                  </p:stCondLst>
                                  <p:childTnLst>
                                    <p:set>
                                      <p:cBhvr>
                                        <p:cTn id="58" dur="1" fill="hold">
                                          <p:stCondLst>
                                            <p:cond delay="0"/>
                                          </p:stCondLst>
                                        </p:cTn>
                                        <p:tgtEl>
                                          <p:spTgt spid="78"/>
                                        </p:tgtEl>
                                        <p:attrNameLst>
                                          <p:attrName>style.visibility</p:attrName>
                                        </p:attrNameLst>
                                      </p:cBhvr>
                                      <p:to>
                                        <p:strVal val="visible"/>
                                      </p:to>
                                    </p:set>
                                    <p:animEffect transition="in" filter="fade">
                                      <p:cBhvr>
                                        <p:cTn id="59" dur="750"/>
                                        <p:tgtEl>
                                          <p:spTgt spid="78"/>
                                        </p:tgtEl>
                                      </p:cBhvr>
                                    </p:animEffect>
                                  </p:childTnLst>
                                </p:cTn>
                              </p:par>
                              <p:par>
                                <p:cTn id="60" presetID="10" presetClass="entr" presetSubtype="0" fill="hold" nodeType="withEffect">
                                  <p:stCondLst>
                                    <p:cond delay="0"/>
                                  </p:stCondLst>
                                  <p:childTnLst>
                                    <p:set>
                                      <p:cBhvr>
                                        <p:cTn id="61" dur="1" fill="hold">
                                          <p:stCondLst>
                                            <p:cond delay="0"/>
                                          </p:stCondLst>
                                        </p:cTn>
                                        <p:tgtEl>
                                          <p:spTgt spid="108"/>
                                        </p:tgtEl>
                                        <p:attrNameLst>
                                          <p:attrName>style.visibility</p:attrName>
                                        </p:attrNameLst>
                                      </p:cBhvr>
                                      <p:to>
                                        <p:strVal val="visible"/>
                                      </p:to>
                                    </p:set>
                                    <p:animEffect transition="in" filter="fade">
                                      <p:cBhvr>
                                        <p:cTn id="62" dur="75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6" grpId="0" animBg="1"/>
      <p:bldP spid="89" grpId="0" animBg="1"/>
      <p:bldP spid="88" grpId="0" animBg="1"/>
      <p:bldP spid="93" grpId="0" animBg="1"/>
      <p:bldP spid="116" grpId="0" animBg="1"/>
      <p:bldP spid="3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70B4BB-582B-4A8D-86F5-221DA1FB4526}"/>
              </a:ext>
            </a:extLst>
          </p:cNvPr>
          <p:cNvSpPr>
            <a:spLocks noGrp="1"/>
          </p:cNvSpPr>
          <p:nvPr>
            <p:ph type="title"/>
          </p:nvPr>
        </p:nvSpPr>
        <p:spPr/>
        <p:txBody>
          <a:bodyPr/>
          <a:lstStyle/>
          <a:p>
            <a:r>
              <a:rPr lang="en-US" dirty="0"/>
              <a:t>Executive Summary</a:t>
            </a:r>
          </a:p>
        </p:txBody>
      </p:sp>
      <p:sp>
        <p:nvSpPr>
          <p:cNvPr id="23" name="Text Placeholder 3">
            <a:extLst>
              <a:ext uri="{FF2B5EF4-FFF2-40B4-BE49-F238E27FC236}">
                <a16:creationId xmlns:a16="http://schemas.microsoft.com/office/drawing/2014/main" id="{8E41634E-31E0-4A67-B59D-8E9484C5F919}"/>
              </a:ext>
            </a:extLst>
          </p:cNvPr>
          <p:cNvSpPr txBox="1">
            <a:spLocks/>
          </p:cNvSpPr>
          <p:nvPr/>
        </p:nvSpPr>
        <p:spPr>
          <a:xfrm>
            <a:off x="2071990" y="1546189"/>
            <a:ext cx="3646069" cy="4657138"/>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91440" tIns="91440" rIns="9144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r>
              <a:rPr kumimoji="0" lang="en-US" sz="1800" b="1" i="0" u="none" strike="noStrike" kern="1200" cap="all" spc="0" normalizeH="0" baseline="0" noProof="0" dirty="0">
                <a:ln>
                  <a:noFill/>
                </a:ln>
                <a:gradFill>
                  <a:gsLst>
                    <a:gs pos="0">
                      <a:schemeClr val="accent3"/>
                    </a:gs>
                    <a:gs pos="100000">
                      <a:schemeClr val="accent3"/>
                    </a:gs>
                  </a:gsLst>
                  <a:lin ang="5400000" scaled="1"/>
                </a:gradFill>
                <a:effectLst/>
                <a:uLnTx/>
                <a:uFillTx/>
                <a:latin typeface="Segoe UI"/>
                <a:ea typeface="+mn-ea"/>
                <a:cs typeface="Segoe UI Semibold" panose="020B0702040204020203" pitchFamily="34" charset="0"/>
              </a:rPr>
              <a:t>Overall Guidance</a:t>
            </a:r>
          </a:p>
        </p:txBody>
      </p:sp>
      <p:sp>
        <p:nvSpPr>
          <p:cNvPr id="33" name="Text Placeholder 3">
            <a:extLst>
              <a:ext uri="{FF2B5EF4-FFF2-40B4-BE49-F238E27FC236}">
                <a16:creationId xmlns:a16="http://schemas.microsoft.com/office/drawing/2014/main" id="{C863DC0B-3BBA-4726-BCC0-2A1295F23B4C}"/>
              </a:ext>
            </a:extLst>
          </p:cNvPr>
          <p:cNvSpPr txBox="1">
            <a:spLocks/>
          </p:cNvSpPr>
          <p:nvPr/>
        </p:nvSpPr>
        <p:spPr>
          <a:xfrm>
            <a:off x="6096000" y="1109512"/>
            <a:ext cx="5483967" cy="5236295"/>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9144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r>
              <a:rPr kumimoji="0" lang="en-US" sz="1800" b="1" i="0" u="none" strike="noStrike" kern="1200" cap="all" spc="0" normalizeH="0" baseline="0" noProof="0" dirty="0">
                <a:ln>
                  <a:noFill/>
                </a:ln>
                <a:gradFill>
                  <a:gsLst>
                    <a:gs pos="0">
                      <a:schemeClr val="tx1"/>
                    </a:gs>
                    <a:gs pos="100000">
                      <a:schemeClr val="tx1"/>
                    </a:gs>
                  </a:gsLst>
                  <a:lin ang="5400000" scaled="1"/>
                </a:gradFill>
                <a:effectLst/>
                <a:uLnTx/>
                <a:uFillTx/>
                <a:latin typeface="Segoe UI"/>
                <a:ea typeface="+mn-ea"/>
                <a:cs typeface="Segoe UI Semibold" panose="020B0702040204020203" pitchFamily="34" charset="0"/>
              </a:rPr>
              <a:t>Tracking Spreadsheet</a:t>
            </a:r>
          </a:p>
        </p:txBody>
      </p:sp>
      <p:graphicFrame>
        <p:nvGraphicFramePr>
          <p:cNvPr id="6" name="Table 5">
            <a:extLst>
              <a:ext uri="{FF2B5EF4-FFF2-40B4-BE49-F238E27FC236}">
                <a16:creationId xmlns:a16="http://schemas.microsoft.com/office/drawing/2014/main" id="{7E02F2D8-981E-45BB-B39E-5EEEEB565F18}"/>
              </a:ext>
            </a:extLst>
          </p:cNvPr>
          <p:cNvGraphicFramePr>
            <a:graphicFrameLocks noGrp="1"/>
          </p:cNvGraphicFramePr>
          <p:nvPr>
            <p:extLst>
              <p:ext uri="{D42A27DB-BD31-4B8C-83A1-F6EECF244321}">
                <p14:modId xmlns:p14="http://schemas.microsoft.com/office/powerpoint/2010/main" val="2762753976"/>
              </p:ext>
            </p:extLst>
          </p:nvPr>
        </p:nvGraphicFramePr>
        <p:xfrm>
          <a:off x="0" y="2027903"/>
          <a:ext cx="5775767" cy="4017926"/>
        </p:xfrm>
        <a:graphic>
          <a:graphicData uri="http://schemas.openxmlformats.org/drawingml/2006/table">
            <a:tbl>
              <a:tblPr firstRow="1" bandRow="1">
                <a:tableStyleId>{5C22544A-7EE6-4342-B048-85BDC9FD1C3A}</a:tableStyleId>
              </a:tblPr>
              <a:tblGrid>
                <a:gridCol w="2015490">
                  <a:extLst>
                    <a:ext uri="{9D8B030D-6E8A-4147-A177-3AD203B41FA5}">
                      <a16:colId xmlns:a16="http://schemas.microsoft.com/office/drawing/2014/main" val="2494637004"/>
                    </a:ext>
                  </a:extLst>
                </a:gridCol>
                <a:gridCol w="499110">
                  <a:extLst>
                    <a:ext uri="{9D8B030D-6E8A-4147-A177-3AD203B41FA5}">
                      <a16:colId xmlns:a16="http://schemas.microsoft.com/office/drawing/2014/main" val="4076502516"/>
                    </a:ext>
                  </a:extLst>
                </a:gridCol>
                <a:gridCol w="1421130">
                  <a:extLst>
                    <a:ext uri="{9D8B030D-6E8A-4147-A177-3AD203B41FA5}">
                      <a16:colId xmlns:a16="http://schemas.microsoft.com/office/drawing/2014/main" val="3170049618"/>
                    </a:ext>
                  </a:extLst>
                </a:gridCol>
                <a:gridCol w="1840037">
                  <a:extLst>
                    <a:ext uri="{9D8B030D-6E8A-4147-A177-3AD203B41FA5}">
                      <a16:colId xmlns:a16="http://schemas.microsoft.com/office/drawing/2014/main" val="1656104967"/>
                    </a:ext>
                  </a:extLst>
                </a:gridCol>
              </a:tblGrid>
              <a:tr h="385088">
                <a:tc>
                  <a:txBody>
                    <a:bodyPr/>
                    <a:lstStyle/>
                    <a:p>
                      <a:pPr algn="ctr"/>
                      <a:endParaRPr lang="en-US" sz="1300" dirty="0">
                        <a:solidFill>
                          <a:schemeClr val="tx1"/>
                        </a:solidFill>
                      </a:endParaRPr>
                    </a:p>
                  </a:txBody>
                  <a:tcPr marT="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endParaRPr lang="en-US" sz="1300" dirty="0">
                        <a:gradFill>
                          <a:gsLst>
                            <a:gs pos="0">
                              <a:schemeClr val="accent3"/>
                            </a:gs>
                            <a:gs pos="100000">
                              <a:schemeClr val="accent3"/>
                            </a:gs>
                          </a:gsLst>
                          <a:lin ang="5400000" scaled="1"/>
                        </a:gra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gradFill>
                            <a:gsLst>
                              <a:gs pos="0">
                                <a:schemeClr val="accent3"/>
                              </a:gs>
                              <a:gs pos="100000">
                                <a:schemeClr val="accent3"/>
                              </a:gs>
                            </a:gsLst>
                            <a:lin ang="5400000" scaled="1"/>
                          </a:gradFill>
                          <a:effectLst/>
                          <a:uLnTx/>
                          <a:uFillTx/>
                          <a:latin typeface="Segoe UI" panose="020B0502040204020203" pitchFamily="34" charset="0"/>
                          <a:ea typeface="+mn-ea"/>
                          <a:cs typeface="Segoe UI" panose="020B0502040204020203" pitchFamily="34" charset="0"/>
                        </a:rPr>
                        <a:t>Critical</a:t>
                      </a:r>
                      <a:endParaRPr lang="en-US" sz="1300" b="1" dirty="0">
                        <a:gradFill>
                          <a:gsLst>
                            <a:gs pos="0">
                              <a:schemeClr val="accent3"/>
                            </a:gs>
                            <a:gs pos="100000">
                              <a:schemeClr val="accent3"/>
                            </a:gs>
                          </a:gsLst>
                          <a:lin ang="5400000" scaled="1"/>
                        </a:gra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696969"/>
                          </a:solidFill>
                          <a:effectLst/>
                          <a:uLnTx/>
                          <a:uFillTx/>
                          <a:latin typeface="Segoe UI" panose="020B0502040204020203" pitchFamily="34" charset="0"/>
                          <a:ea typeface="+mn-ea"/>
                          <a:cs typeface="Segoe UI" panose="020B0502040204020203" pitchFamily="34" charset="0"/>
                        </a:rPr>
                        <a:t>General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8831160"/>
                  </a:ext>
                </a:extLst>
              </a:tr>
              <a:tr h="475299">
                <a:tc>
                  <a:txBody>
                    <a:bodyPr/>
                    <a:lstStyle/>
                    <a:p>
                      <a:pPr marL="0" marR="0" lvl="1" indent="0" algn="r" defTabSz="914400" rtl="0" eaLnBrk="1" fontAlgn="auto" latinLnBrk="0" hangingPunct="1">
                        <a:lnSpc>
                          <a:spcPct val="100000"/>
                        </a:lnSpc>
                        <a:spcBef>
                          <a:spcPts val="0"/>
                        </a:spcBef>
                        <a:spcAft>
                          <a:spcPts val="600"/>
                        </a:spcAft>
                        <a:buClrTx/>
                        <a:buSzTx/>
                        <a:buFontTx/>
                        <a:buNone/>
                        <a:tabLst/>
                        <a:defRPr/>
                      </a:pPr>
                      <a:r>
                        <a:rPr kumimoji="0" lang="en-US" sz="1300" b="1" i="0" u="none" strike="noStrike" kern="1200" cap="none" spc="0" normalizeH="0" baseline="0" noProof="0" dirty="0">
                          <a:ln>
                            <a:noFill/>
                          </a:ln>
                          <a:gradFill>
                            <a:gsLst>
                              <a:gs pos="0">
                                <a:schemeClr val="tx1"/>
                              </a:gs>
                              <a:gs pos="100000">
                                <a:schemeClr val="tx1"/>
                              </a:gs>
                            </a:gsLst>
                            <a:lin ang="5400000" scaled="1"/>
                          </a:gradFill>
                          <a:effectLst/>
                          <a:uLnTx/>
                          <a:uFillTx/>
                          <a:latin typeface="+mn-lt"/>
                          <a:ea typeface="+mn-ea"/>
                          <a:cs typeface="+mn-cs"/>
                        </a:rPr>
                        <a:t>Governance, Risk, and Compliance</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300" b="1" dirty="0">
                        <a:gradFill>
                          <a:gsLst>
                            <a:gs pos="0">
                              <a:schemeClr val="tx1"/>
                            </a:gs>
                            <a:gs pos="100000">
                              <a:schemeClr val="tx1"/>
                            </a:gs>
                          </a:gsLst>
                          <a:lin ang="5400000" scaled="1"/>
                        </a:gradFill>
                      </a:endParaRP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16</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10</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1845956"/>
                  </a:ext>
                </a:extLst>
              </a:tr>
              <a:tr h="475299">
                <a:tc>
                  <a:txBody>
                    <a:bodyPr/>
                    <a:lstStyle/>
                    <a:p>
                      <a:pPr marL="0" marR="0" lvl="1" indent="0" algn="r" defTabSz="914400" rtl="0" eaLnBrk="1" fontAlgn="auto" latinLnBrk="0" hangingPunct="1">
                        <a:lnSpc>
                          <a:spcPct val="100000"/>
                        </a:lnSpc>
                        <a:spcBef>
                          <a:spcPts val="0"/>
                        </a:spcBef>
                        <a:spcAft>
                          <a:spcPts val="600"/>
                        </a:spcAft>
                        <a:buClrTx/>
                        <a:buSzTx/>
                        <a:buFontTx/>
                        <a:buNone/>
                        <a:tabLst/>
                        <a:defRPr/>
                      </a:pPr>
                      <a:r>
                        <a:rPr kumimoji="0" lang="en-US" sz="1300" b="1" i="0" u="none" strike="noStrike" kern="1200" cap="none" spc="0" normalizeH="0" baseline="0" dirty="0">
                          <a:ln>
                            <a:noFill/>
                          </a:ln>
                          <a:gradFill>
                            <a:gsLst>
                              <a:gs pos="0">
                                <a:schemeClr val="tx1"/>
                              </a:gs>
                              <a:gs pos="100000">
                                <a:schemeClr val="tx1"/>
                              </a:gs>
                            </a:gsLst>
                            <a:lin ang="5400000" scaled="1"/>
                          </a:gradFill>
                          <a:effectLst/>
                          <a:uLnTx/>
                          <a:uFillTx/>
                          <a:latin typeface="+mn-lt"/>
                          <a:ea typeface="+mn-ea"/>
                          <a:cs typeface="+mn-cs"/>
                        </a:rPr>
                        <a:t>Administration</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300" b="1" dirty="0">
                        <a:gradFill>
                          <a:gsLst>
                            <a:gs pos="0">
                              <a:schemeClr val="tx1"/>
                            </a:gs>
                            <a:gs pos="100000">
                              <a:schemeClr val="tx1"/>
                            </a:gs>
                          </a:gsLst>
                          <a:lin ang="5400000" scaled="1"/>
                        </a:gradFill>
                      </a:endParaRP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12</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2</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628910"/>
                  </a:ext>
                </a:extLst>
              </a:tr>
              <a:tr h="475299">
                <a:tc>
                  <a:txBody>
                    <a:bodyPr/>
                    <a:lstStyle/>
                    <a:p>
                      <a:pPr marL="0" marR="0" lvl="1" indent="0" algn="r" defTabSz="914400" rtl="0" eaLnBrk="1" fontAlgn="auto" latinLnBrk="0" hangingPunct="1">
                        <a:lnSpc>
                          <a:spcPct val="100000"/>
                        </a:lnSpc>
                        <a:spcBef>
                          <a:spcPts val="0"/>
                        </a:spcBef>
                        <a:spcAft>
                          <a:spcPts val="600"/>
                        </a:spcAft>
                        <a:buClrTx/>
                        <a:buSzTx/>
                        <a:buFontTx/>
                        <a:buNone/>
                        <a:tabLst/>
                        <a:defRPr/>
                      </a:pPr>
                      <a:r>
                        <a:rPr kumimoji="0" lang="en-US" sz="1300" b="1" i="0" u="none" strike="noStrike" kern="1200" cap="none" spc="0" normalizeH="0" baseline="0" noProof="0" dirty="0">
                          <a:ln>
                            <a:noFill/>
                          </a:ln>
                          <a:gradFill>
                            <a:gsLst>
                              <a:gs pos="0">
                                <a:schemeClr val="tx1"/>
                              </a:gs>
                              <a:gs pos="100000">
                                <a:schemeClr val="tx1"/>
                              </a:gs>
                            </a:gsLst>
                            <a:lin ang="5400000" scaled="1"/>
                          </a:gradFill>
                          <a:effectLst/>
                          <a:uLnTx/>
                          <a:uFillTx/>
                          <a:latin typeface="+mn-lt"/>
                          <a:ea typeface="+mn-ea"/>
                          <a:cs typeface="+mn-cs"/>
                        </a:rPr>
                        <a:t>Network Security &amp; Containment</a:t>
                      </a:r>
                      <a:endParaRPr kumimoji="0" lang="en-US" sz="1300" b="1" i="0" u="none" strike="noStrike" kern="1200" cap="none" spc="0" normalizeH="0" baseline="0" dirty="0">
                        <a:ln>
                          <a:noFill/>
                        </a:ln>
                        <a:gradFill>
                          <a:gsLst>
                            <a:gs pos="0">
                              <a:schemeClr val="tx1"/>
                            </a:gs>
                            <a:gs pos="100000">
                              <a:schemeClr val="tx1"/>
                            </a:gs>
                          </a:gsLst>
                          <a:lin ang="5400000" scaled="1"/>
                        </a:gradFill>
                        <a:effectLst/>
                        <a:uLnTx/>
                        <a:uFillTx/>
                        <a:latin typeface="+mn-lt"/>
                        <a:ea typeface="+mn-ea"/>
                        <a:cs typeface="+mn-cs"/>
                      </a:endParaRP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300" b="1" dirty="0">
                        <a:gradFill>
                          <a:gsLst>
                            <a:gs pos="0">
                              <a:schemeClr val="tx1"/>
                            </a:gs>
                            <a:gs pos="100000">
                              <a:schemeClr val="tx1"/>
                            </a:gs>
                          </a:gsLst>
                          <a:lin ang="5400000" scaled="1"/>
                        </a:gradFill>
                      </a:endParaRP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12</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6</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6721102"/>
                  </a:ext>
                </a:extLst>
              </a:tr>
              <a:tr h="475299">
                <a:tc>
                  <a:txBody>
                    <a:bodyPr/>
                    <a:lstStyle/>
                    <a:p>
                      <a:pPr marL="0" marR="0" lvl="1" indent="0" algn="r" defTabSz="914400" rtl="0" eaLnBrk="1" fontAlgn="auto" latinLnBrk="0" hangingPunct="1">
                        <a:lnSpc>
                          <a:spcPct val="100000"/>
                        </a:lnSpc>
                        <a:spcBef>
                          <a:spcPts val="0"/>
                        </a:spcBef>
                        <a:spcAft>
                          <a:spcPts val="600"/>
                        </a:spcAft>
                        <a:buClrTx/>
                        <a:buSzTx/>
                        <a:buFontTx/>
                        <a:buNone/>
                        <a:tabLst/>
                        <a:defRPr/>
                      </a:pPr>
                      <a:r>
                        <a:rPr kumimoji="0" lang="en-US" sz="1300" b="1" i="0" u="none" strike="noStrike" kern="1200" cap="none" spc="0" normalizeH="0" baseline="0" noProof="0" dirty="0">
                          <a:ln>
                            <a:noFill/>
                          </a:ln>
                          <a:gradFill>
                            <a:gsLst>
                              <a:gs pos="0">
                                <a:schemeClr val="tx1"/>
                              </a:gs>
                              <a:gs pos="100000">
                                <a:schemeClr val="tx1"/>
                              </a:gs>
                            </a:gsLst>
                            <a:lin ang="5400000" scaled="1"/>
                          </a:gradFill>
                          <a:effectLst/>
                          <a:uLnTx/>
                          <a:uFillTx/>
                          <a:latin typeface="+mn-lt"/>
                          <a:ea typeface="+mn-ea"/>
                          <a:cs typeface="+mn-cs"/>
                        </a:rPr>
                        <a:t>Information Protection &amp; Storage</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300" b="1" dirty="0">
                        <a:gradFill>
                          <a:gsLst>
                            <a:gs pos="0">
                              <a:schemeClr val="tx1"/>
                            </a:gs>
                            <a:gs pos="100000">
                              <a:schemeClr val="tx1"/>
                            </a:gs>
                          </a:gsLst>
                          <a:lin ang="5400000" scaled="1"/>
                        </a:gradFill>
                      </a:endParaRP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3</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0</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23303264"/>
                  </a:ext>
                </a:extLst>
              </a:tr>
              <a:tr h="475299">
                <a:tc>
                  <a:txBody>
                    <a:bodyPr/>
                    <a:lstStyle/>
                    <a:p>
                      <a:pPr marL="0" marR="0" lvl="1" indent="0" algn="r" defTabSz="914400" rtl="0" eaLnBrk="1" fontAlgn="auto" latinLnBrk="0" hangingPunct="1">
                        <a:lnSpc>
                          <a:spcPct val="100000"/>
                        </a:lnSpc>
                        <a:spcBef>
                          <a:spcPts val="0"/>
                        </a:spcBef>
                        <a:spcAft>
                          <a:spcPts val="600"/>
                        </a:spcAft>
                        <a:buClrTx/>
                        <a:buSzTx/>
                        <a:buFontTx/>
                        <a:buNone/>
                        <a:tabLst/>
                        <a:defRPr/>
                      </a:pPr>
                      <a:r>
                        <a:rPr kumimoji="0" lang="en-US" sz="1300" b="1" i="0" u="none" strike="noStrike" kern="1200" cap="none" spc="0" normalizeH="0" baseline="0" noProof="0" dirty="0">
                          <a:ln>
                            <a:noFill/>
                          </a:ln>
                          <a:gradFill>
                            <a:gsLst>
                              <a:gs pos="0">
                                <a:schemeClr val="tx1"/>
                              </a:gs>
                              <a:gs pos="100000">
                                <a:schemeClr val="tx1"/>
                              </a:gs>
                            </a:gsLst>
                            <a:lin ang="5400000" scaled="1"/>
                          </a:gradFill>
                          <a:effectLst/>
                          <a:uLnTx/>
                          <a:uFillTx/>
                          <a:latin typeface="+mn-lt"/>
                          <a:ea typeface="+mn-ea"/>
                          <a:cs typeface="+mn-cs"/>
                        </a:rPr>
                        <a:t>Identity &amp; Access Management</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300" b="1" dirty="0">
                        <a:gradFill>
                          <a:gsLst>
                            <a:gs pos="0">
                              <a:schemeClr val="tx1"/>
                            </a:gs>
                            <a:gs pos="100000">
                              <a:schemeClr val="tx1"/>
                            </a:gs>
                          </a:gsLst>
                          <a:lin ang="5400000" scaled="1"/>
                        </a:gradFill>
                      </a:endParaRP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5</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4</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5192585"/>
                  </a:ext>
                </a:extLst>
              </a:tr>
              <a:tr h="475299">
                <a:tc>
                  <a:txBody>
                    <a:bodyPr/>
                    <a:lstStyle/>
                    <a:p>
                      <a:pPr marL="0" marR="0" lvl="1" indent="0" algn="r" defTabSz="914400" rtl="0" eaLnBrk="1" fontAlgn="auto" latinLnBrk="0" hangingPunct="1">
                        <a:lnSpc>
                          <a:spcPct val="100000"/>
                        </a:lnSpc>
                        <a:spcBef>
                          <a:spcPts val="0"/>
                        </a:spcBef>
                        <a:spcAft>
                          <a:spcPts val="600"/>
                        </a:spcAft>
                        <a:buClrTx/>
                        <a:buSzTx/>
                        <a:buFontTx/>
                        <a:buNone/>
                        <a:tabLst/>
                        <a:defRPr/>
                      </a:pPr>
                      <a:r>
                        <a:rPr kumimoji="0" lang="en-US" sz="1300" b="1" i="0" u="none" strike="noStrike" kern="1200" cap="none" spc="0" normalizeH="0" baseline="0" dirty="0">
                          <a:ln>
                            <a:noFill/>
                          </a:ln>
                          <a:gradFill>
                            <a:gsLst>
                              <a:gs pos="0">
                                <a:schemeClr val="tx1"/>
                              </a:gs>
                              <a:gs pos="100000">
                                <a:schemeClr val="tx1"/>
                              </a:gs>
                            </a:gsLst>
                            <a:lin ang="5400000" scaled="1"/>
                          </a:gradFill>
                          <a:effectLst/>
                          <a:uLnTx/>
                          <a:uFillTx/>
                          <a:latin typeface="+mn-lt"/>
                          <a:ea typeface="+mn-ea"/>
                          <a:cs typeface="+mn-cs"/>
                        </a:rPr>
                        <a:t>Security Operations</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300" b="1" dirty="0">
                        <a:gradFill>
                          <a:gsLst>
                            <a:gs pos="0">
                              <a:schemeClr val="tx1"/>
                            </a:gs>
                            <a:gs pos="100000">
                              <a:schemeClr val="tx1"/>
                            </a:gs>
                          </a:gsLst>
                          <a:lin ang="5400000" scaled="1"/>
                        </a:gradFill>
                      </a:endParaRP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4</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4</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1486223"/>
                  </a:ext>
                </a:extLst>
              </a:tr>
              <a:tr h="475299">
                <a:tc>
                  <a:txBody>
                    <a:bodyPr/>
                    <a:lstStyle/>
                    <a:p>
                      <a:pPr marL="0" marR="0" lvl="1" indent="0" algn="r"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dirty="0">
                          <a:ln>
                            <a:noFill/>
                          </a:ln>
                          <a:gradFill>
                            <a:gsLst>
                              <a:gs pos="0">
                                <a:schemeClr val="tx1"/>
                              </a:gs>
                              <a:gs pos="100000">
                                <a:schemeClr val="tx1"/>
                              </a:gs>
                            </a:gsLst>
                            <a:lin ang="5400000" scaled="1"/>
                          </a:gradFill>
                          <a:effectLst/>
                          <a:uLnTx/>
                          <a:uFillTx/>
                          <a:latin typeface="+mn-lt"/>
                          <a:ea typeface="+mn-ea"/>
                          <a:cs typeface="+mn-cs"/>
                        </a:rPr>
                        <a:t>Total</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b="1" dirty="0">
                        <a:gradFill>
                          <a:gsLst>
                            <a:gs pos="0">
                              <a:schemeClr val="tx1"/>
                            </a:gs>
                            <a:gs pos="100000">
                              <a:schemeClr val="tx1"/>
                            </a:gs>
                          </a:gsLst>
                          <a:lin ang="5400000" scaled="1"/>
                        </a:gradFill>
                      </a:endParaRP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1" dirty="0">
                          <a:gradFill>
                            <a:gsLst>
                              <a:gs pos="0">
                                <a:schemeClr val="tx1"/>
                              </a:gs>
                              <a:gs pos="100000">
                                <a:schemeClr val="tx1"/>
                              </a:gs>
                            </a:gsLst>
                            <a:lin ang="5400000" scaled="1"/>
                          </a:gradFill>
                        </a:rPr>
                        <a:t>42</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1" dirty="0">
                          <a:gradFill>
                            <a:gsLst>
                              <a:gs pos="0">
                                <a:schemeClr val="tx1"/>
                              </a:gs>
                              <a:gs pos="100000">
                                <a:schemeClr val="tx1"/>
                              </a:gs>
                            </a:gsLst>
                            <a:lin ang="5400000" scaled="1"/>
                          </a:gradFill>
                        </a:rPr>
                        <a:t>26</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97110771"/>
                  </a:ext>
                </a:extLst>
              </a:tr>
            </a:tbl>
          </a:graphicData>
        </a:graphic>
      </p:graphicFrame>
      <p:grpSp>
        <p:nvGrpSpPr>
          <p:cNvPr id="17" name="Group 16">
            <a:extLst>
              <a:ext uri="{FF2B5EF4-FFF2-40B4-BE49-F238E27FC236}">
                <a16:creationId xmlns:a16="http://schemas.microsoft.com/office/drawing/2014/main" id="{4B4476AD-D34E-4B44-A989-9C448DBF9211}"/>
              </a:ext>
            </a:extLst>
          </p:cNvPr>
          <p:cNvGrpSpPr/>
          <p:nvPr/>
        </p:nvGrpSpPr>
        <p:grpSpPr>
          <a:xfrm>
            <a:off x="2516558" y="1981354"/>
            <a:ext cx="342320" cy="342320"/>
            <a:chOff x="3525723" y="2983289"/>
            <a:chExt cx="487297" cy="487297"/>
          </a:xfrm>
        </p:grpSpPr>
        <p:sp>
          <p:nvSpPr>
            <p:cNvPr id="18" name="Oval 17">
              <a:extLst>
                <a:ext uri="{FF2B5EF4-FFF2-40B4-BE49-F238E27FC236}">
                  <a16:creationId xmlns:a16="http://schemas.microsoft.com/office/drawing/2014/main" id="{2B85BE86-FBC1-41ED-B456-44DB0567AD2F}"/>
                </a:ext>
              </a:extLst>
            </p:cNvPr>
            <p:cNvSpPr/>
            <p:nvPr/>
          </p:nvSpPr>
          <p:spPr bwMode="auto">
            <a:xfrm>
              <a:off x="3525723" y="2983289"/>
              <a:ext cx="487297" cy="487297"/>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 name="Group 18">
              <a:extLst>
                <a:ext uri="{FF2B5EF4-FFF2-40B4-BE49-F238E27FC236}">
                  <a16:creationId xmlns:a16="http://schemas.microsoft.com/office/drawing/2014/main" id="{754583CB-9428-4C0E-8C6B-42AF484E278D}"/>
                </a:ext>
              </a:extLst>
            </p:cNvPr>
            <p:cNvGrpSpPr/>
            <p:nvPr/>
          </p:nvGrpSpPr>
          <p:grpSpPr>
            <a:xfrm>
              <a:off x="3535105" y="3089766"/>
              <a:ext cx="468533" cy="322907"/>
              <a:chOff x="3490013" y="3245958"/>
              <a:chExt cx="468533" cy="322907"/>
            </a:xfrm>
          </p:grpSpPr>
          <p:pic>
            <p:nvPicPr>
              <p:cNvPr id="20" name="Graphic 19" descr="Line Arrow: Counterclockwise curve">
                <a:extLst>
                  <a:ext uri="{FF2B5EF4-FFF2-40B4-BE49-F238E27FC236}">
                    <a16:creationId xmlns:a16="http://schemas.microsoft.com/office/drawing/2014/main" id="{480ACC2A-AD65-44C8-A1A8-63C1A8F58E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21398" flipH="1">
                <a:off x="3637008" y="3247328"/>
                <a:ext cx="321538" cy="321537"/>
              </a:xfrm>
              <a:prstGeom prst="rect">
                <a:avLst/>
              </a:prstGeom>
            </p:spPr>
          </p:pic>
          <p:pic>
            <p:nvPicPr>
              <p:cNvPr id="21" name="Graphic 20" descr="Line Arrow: Counterclockwise curve">
                <a:extLst>
                  <a:ext uri="{FF2B5EF4-FFF2-40B4-BE49-F238E27FC236}">
                    <a16:creationId xmlns:a16="http://schemas.microsoft.com/office/drawing/2014/main" id="{B3E68EDC-EF5B-461C-BE4A-6FD390920FC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278602">
                <a:off x="3490013" y="3245958"/>
                <a:ext cx="321538" cy="321537"/>
              </a:xfrm>
              <a:prstGeom prst="rect">
                <a:avLst/>
              </a:prstGeom>
            </p:spPr>
          </p:pic>
        </p:grpSp>
      </p:grpSp>
      <p:grpSp>
        <p:nvGrpSpPr>
          <p:cNvPr id="22" name="Group 21">
            <a:extLst>
              <a:ext uri="{FF2B5EF4-FFF2-40B4-BE49-F238E27FC236}">
                <a16:creationId xmlns:a16="http://schemas.microsoft.com/office/drawing/2014/main" id="{684902B8-D481-4A02-BBA8-F7A17C264F6B}"/>
              </a:ext>
            </a:extLst>
          </p:cNvPr>
          <p:cNvGrpSpPr/>
          <p:nvPr/>
        </p:nvGrpSpPr>
        <p:grpSpPr>
          <a:xfrm>
            <a:off x="2141288" y="1976247"/>
            <a:ext cx="397357" cy="342549"/>
            <a:chOff x="1031412" y="1905042"/>
            <a:chExt cx="565643" cy="487623"/>
          </a:xfrm>
          <a:solidFill>
            <a:srgbClr val="107C10"/>
          </a:solidFill>
        </p:grpSpPr>
        <p:sp>
          <p:nvSpPr>
            <p:cNvPr id="24" name="Isosceles Triangle 23">
              <a:extLst>
                <a:ext uri="{FF2B5EF4-FFF2-40B4-BE49-F238E27FC236}">
                  <a16:creationId xmlns:a16="http://schemas.microsoft.com/office/drawing/2014/main" id="{2625563D-C0BF-416E-B789-4FB35AD4E1ED}"/>
                </a:ext>
              </a:extLst>
            </p:cNvPr>
            <p:cNvSpPr/>
            <p:nvPr/>
          </p:nvSpPr>
          <p:spPr bwMode="auto">
            <a:xfrm>
              <a:off x="1031412" y="1905042"/>
              <a:ext cx="565643" cy="487623"/>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 name="Straight Arrow Connector 24">
              <a:extLst>
                <a:ext uri="{FF2B5EF4-FFF2-40B4-BE49-F238E27FC236}">
                  <a16:creationId xmlns:a16="http://schemas.microsoft.com/office/drawing/2014/main" id="{13C626CD-4CE5-4DCE-B49F-D144C62C0C3D}"/>
                </a:ext>
              </a:extLst>
            </p:cNvPr>
            <p:cNvCxnSpPr>
              <a:cxnSpLocks/>
            </p:cNvCxnSpPr>
            <p:nvPr/>
          </p:nvCxnSpPr>
          <p:spPr>
            <a:xfrm flipV="1">
              <a:off x="1314233" y="2090904"/>
              <a:ext cx="0" cy="184478"/>
            </a:xfrm>
            <a:prstGeom prst="straightConnector1">
              <a:avLst/>
            </a:prstGeom>
            <a:grpFill/>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aphicFrame>
        <p:nvGraphicFramePr>
          <p:cNvPr id="4" name="Table 3">
            <a:extLst>
              <a:ext uri="{FF2B5EF4-FFF2-40B4-BE49-F238E27FC236}">
                <a16:creationId xmlns:a16="http://schemas.microsoft.com/office/drawing/2014/main" id="{2019D926-1F90-4441-8884-CE436015B1AE}"/>
              </a:ext>
            </a:extLst>
          </p:cNvPr>
          <p:cNvGraphicFramePr>
            <a:graphicFrameLocks noGrp="1"/>
          </p:cNvGraphicFramePr>
          <p:nvPr>
            <p:extLst>
              <p:ext uri="{D42A27DB-BD31-4B8C-83A1-F6EECF244321}">
                <p14:modId xmlns:p14="http://schemas.microsoft.com/office/powerpoint/2010/main" val="3111704369"/>
              </p:ext>
            </p:extLst>
          </p:nvPr>
        </p:nvGraphicFramePr>
        <p:xfrm>
          <a:off x="3502986" y="6858000"/>
          <a:ext cx="1756918" cy="1425897"/>
        </p:xfrm>
        <a:graphic>
          <a:graphicData uri="http://schemas.openxmlformats.org/drawingml/2006/table">
            <a:tbl>
              <a:tblPr firstRow="1" bandRow="1">
                <a:tableStyleId>{5C22544A-7EE6-4342-B048-85BDC9FD1C3A}</a:tableStyleId>
              </a:tblPr>
              <a:tblGrid>
                <a:gridCol w="1756918">
                  <a:extLst>
                    <a:ext uri="{9D8B030D-6E8A-4147-A177-3AD203B41FA5}">
                      <a16:colId xmlns:a16="http://schemas.microsoft.com/office/drawing/2014/main" val="1640560467"/>
                    </a:ext>
                  </a:extLst>
                </a:gridCol>
              </a:tblGrid>
              <a:tr h="475299">
                <a:tc>
                  <a:txBody>
                    <a:bodyPr/>
                    <a:lstStyle/>
                    <a:p>
                      <a:pPr marL="0" marR="0" lvl="1" indent="0" algn="r" defTabSz="914400" rtl="0" eaLnBrk="1" fontAlgn="auto" latinLnBrk="0" hangingPunct="1">
                        <a:lnSpc>
                          <a:spcPct val="100000"/>
                        </a:lnSpc>
                        <a:spcBef>
                          <a:spcPts val="0"/>
                        </a:spcBef>
                        <a:spcAft>
                          <a:spcPts val="600"/>
                        </a:spcAft>
                        <a:buClrTx/>
                        <a:buSzTx/>
                        <a:buFontTx/>
                        <a:buNone/>
                        <a:tabLst/>
                        <a:defRPr/>
                      </a:pPr>
                      <a:endParaRPr kumimoji="0" lang="en-US" sz="1300" b="1" i="0" u="none" strike="noStrike" kern="1200" cap="none" spc="0" normalizeH="0" baseline="0" noProof="0" dirty="0">
                        <a:ln>
                          <a:noFill/>
                        </a:ln>
                        <a:gradFill>
                          <a:gsLst>
                            <a:gs pos="0">
                              <a:schemeClr val="tx1"/>
                            </a:gs>
                            <a:gs pos="100000">
                              <a:schemeClr val="tx1"/>
                            </a:gs>
                          </a:gsLst>
                          <a:lin ang="5400000" scaled="1"/>
                        </a:gradFill>
                        <a:effectLst/>
                        <a:uLnTx/>
                        <a:uFillTx/>
                        <a:latin typeface="+mn-lt"/>
                        <a:ea typeface="+mn-ea"/>
                        <a:cs typeface="+mn-cs"/>
                      </a:endParaRP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99753992"/>
                  </a:ext>
                </a:extLst>
              </a:tr>
              <a:tr h="475299">
                <a:tc>
                  <a:txBody>
                    <a:bodyPr/>
                    <a:lstStyle/>
                    <a:p>
                      <a:pPr marL="0" marR="0" lvl="1" indent="0" algn="r" defTabSz="914400" rtl="0" eaLnBrk="1" fontAlgn="auto" latinLnBrk="0" hangingPunct="1">
                        <a:lnSpc>
                          <a:spcPct val="100000"/>
                        </a:lnSpc>
                        <a:spcBef>
                          <a:spcPts val="0"/>
                        </a:spcBef>
                        <a:spcAft>
                          <a:spcPts val="600"/>
                        </a:spcAft>
                        <a:buClrTx/>
                        <a:buSzTx/>
                        <a:buFontTx/>
                        <a:buNone/>
                        <a:tabLst/>
                        <a:defRPr/>
                      </a:pPr>
                      <a:endParaRPr kumimoji="0" lang="en-US" sz="1300" b="1" i="0" u="none" strike="noStrike" kern="1200" cap="none" spc="0" normalizeH="0" baseline="0" dirty="0">
                        <a:ln>
                          <a:noFill/>
                        </a:ln>
                        <a:gradFill>
                          <a:gsLst>
                            <a:gs pos="0">
                              <a:schemeClr val="tx1"/>
                            </a:gs>
                            <a:gs pos="100000">
                              <a:schemeClr val="tx1"/>
                            </a:gs>
                          </a:gsLst>
                          <a:lin ang="5400000" scaled="1"/>
                        </a:gradFill>
                        <a:effectLst/>
                        <a:uLnTx/>
                        <a:uFillTx/>
                        <a:latin typeface="+mn-lt"/>
                        <a:ea typeface="+mn-ea"/>
                        <a:cs typeface="+mn-cs"/>
                      </a:endParaRP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4731426"/>
                  </a:ext>
                </a:extLst>
              </a:tr>
              <a:tr h="475299">
                <a:tc>
                  <a:txBody>
                    <a:bodyPr/>
                    <a:lstStyle/>
                    <a:p>
                      <a:pPr marL="0" marR="0" lvl="1" indent="0" algn="r" defTabSz="914400" rtl="0" eaLnBrk="1" fontAlgn="auto" latinLnBrk="0" hangingPunct="1">
                        <a:lnSpc>
                          <a:spcPct val="100000"/>
                        </a:lnSpc>
                        <a:spcBef>
                          <a:spcPts val="0"/>
                        </a:spcBef>
                        <a:spcAft>
                          <a:spcPts val="600"/>
                        </a:spcAft>
                        <a:buClrTx/>
                        <a:buSzTx/>
                        <a:buFontTx/>
                        <a:buNone/>
                        <a:tabLst/>
                        <a:defRPr/>
                      </a:pPr>
                      <a:endParaRPr kumimoji="0" lang="en-US" sz="1300" b="1" i="0" u="none" strike="noStrike" kern="1200" cap="none" spc="0" normalizeH="0" baseline="0" noProof="0" dirty="0">
                        <a:ln>
                          <a:noFill/>
                        </a:ln>
                        <a:gradFill>
                          <a:gsLst>
                            <a:gs pos="0">
                              <a:schemeClr val="tx1"/>
                            </a:gs>
                            <a:gs pos="100000">
                              <a:schemeClr val="tx1"/>
                            </a:gs>
                          </a:gsLst>
                          <a:lin ang="5400000" scaled="1"/>
                        </a:gradFill>
                        <a:effectLst/>
                        <a:uLnTx/>
                        <a:uFillTx/>
                        <a:latin typeface="+mn-lt"/>
                        <a:ea typeface="+mn-ea"/>
                        <a:cs typeface="+mn-cs"/>
                      </a:endParaRP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2919308"/>
                  </a:ext>
                </a:extLst>
              </a:tr>
            </a:tbl>
          </a:graphicData>
        </a:graphic>
      </p:graphicFrame>
      <p:graphicFrame>
        <p:nvGraphicFramePr>
          <p:cNvPr id="5" name="Table 4">
            <a:extLst>
              <a:ext uri="{FF2B5EF4-FFF2-40B4-BE49-F238E27FC236}">
                <a16:creationId xmlns:a16="http://schemas.microsoft.com/office/drawing/2014/main" id="{4FE63580-08BF-414D-B2BB-B2635E2A1D4C}"/>
              </a:ext>
            </a:extLst>
          </p:cNvPr>
          <p:cNvGraphicFramePr>
            <a:graphicFrameLocks noGrp="1"/>
          </p:cNvGraphicFramePr>
          <p:nvPr>
            <p:extLst>
              <p:ext uri="{D42A27DB-BD31-4B8C-83A1-F6EECF244321}">
                <p14:modId xmlns:p14="http://schemas.microsoft.com/office/powerpoint/2010/main" val="2715388373"/>
              </p:ext>
            </p:extLst>
          </p:nvPr>
        </p:nvGraphicFramePr>
        <p:xfrm>
          <a:off x="1612985" y="8170474"/>
          <a:ext cx="5831015" cy="475299"/>
        </p:xfrm>
        <a:graphic>
          <a:graphicData uri="http://schemas.openxmlformats.org/drawingml/2006/table">
            <a:tbl>
              <a:tblPr firstRow="1" bandRow="1">
                <a:tableStyleId>{5C22544A-7EE6-4342-B048-85BDC9FD1C3A}</a:tableStyleId>
              </a:tblPr>
              <a:tblGrid>
                <a:gridCol w="5831015">
                  <a:extLst>
                    <a:ext uri="{9D8B030D-6E8A-4147-A177-3AD203B41FA5}">
                      <a16:colId xmlns:a16="http://schemas.microsoft.com/office/drawing/2014/main" val="1571085899"/>
                    </a:ext>
                  </a:extLst>
                </a:gridCol>
              </a:tblGrid>
              <a:tr h="475299">
                <a:tc>
                  <a:txBody>
                    <a:bodyPr/>
                    <a:lstStyle/>
                    <a:p>
                      <a:pPr marL="171450" marR="0" lvl="0" indent="-171450" algn="l" defTabSz="932719" rtl="0" eaLnBrk="1" fontAlgn="base" latinLnBrk="0" hangingPunct="1">
                        <a:lnSpc>
                          <a:spcPct val="100000"/>
                        </a:lnSpc>
                        <a:spcBef>
                          <a:spcPts val="0"/>
                        </a:spcBef>
                        <a:spcAft>
                          <a:spcPts val="600"/>
                        </a:spcAft>
                        <a:buClrTx/>
                        <a:buSzTx/>
                        <a:buFont typeface="Arial" panose="020B0604020202020204" pitchFamily="34" charset="0"/>
                        <a:buChar char="•"/>
                        <a:tabLst/>
                        <a:defRPr/>
                      </a:pPr>
                      <a:endParaRPr kumimoji="0" lang="en-US" sz="1200" b="0" i="0" u="none" strike="noStrike" kern="1200" cap="none" spc="0" normalizeH="0" baseline="0" noProof="0" dirty="0">
                        <a:ln>
                          <a:noFill/>
                        </a:ln>
                        <a:gradFill>
                          <a:gsLst>
                            <a:gs pos="0">
                              <a:schemeClr val="tx1"/>
                            </a:gs>
                            <a:gs pos="100000">
                              <a:schemeClr val="tx1"/>
                            </a:gs>
                          </a:gsLst>
                          <a:lin ang="5400000" scaled="1"/>
                        </a:gradFill>
                        <a:effectLst/>
                        <a:uLnTx/>
                        <a:uFillTx/>
                        <a:latin typeface="+mn-lt"/>
                        <a:ea typeface="+mn-ea"/>
                        <a:cs typeface="+mn-cs"/>
                      </a:endParaRPr>
                    </a:p>
                  </a:txBody>
                  <a:tcPr marL="365760" marR="274320"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1386351"/>
                  </a:ext>
                </a:extLst>
              </a:tr>
            </a:tbl>
          </a:graphicData>
        </a:graphic>
      </p:graphicFrame>
      <p:grpSp>
        <p:nvGrpSpPr>
          <p:cNvPr id="26" name="Group 25">
            <a:extLst>
              <a:ext uri="{FF2B5EF4-FFF2-40B4-BE49-F238E27FC236}">
                <a16:creationId xmlns:a16="http://schemas.microsoft.com/office/drawing/2014/main" id="{838362F9-A7B3-4CC0-BB26-0464B064F5C4}"/>
              </a:ext>
            </a:extLst>
          </p:cNvPr>
          <p:cNvGrpSpPr/>
          <p:nvPr/>
        </p:nvGrpSpPr>
        <p:grpSpPr>
          <a:xfrm>
            <a:off x="4147674" y="1973819"/>
            <a:ext cx="342320" cy="342320"/>
            <a:chOff x="3525723" y="2983289"/>
            <a:chExt cx="487297" cy="487297"/>
          </a:xfrm>
        </p:grpSpPr>
        <p:sp>
          <p:nvSpPr>
            <p:cNvPr id="27" name="Oval 26">
              <a:extLst>
                <a:ext uri="{FF2B5EF4-FFF2-40B4-BE49-F238E27FC236}">
                  <a16:creationId xmlns:a16="http://schemas.microsoft.com/office/drawing/2014/main" id="{2D87C82D-1FEE-4389-981B-6EB6E8326B49}"/>
                </a:ext>
              </a:extLst>
            </p:cNvPr>
            <p:cNvSpPr/>
            <p:nvPr/>
          </p:nvSpPr>
          <p:spPr bwMode="auto">
            <a:xfrm>
              <a:off x="3525723" y="2983289"/>
              <a:ext cx="487297" cy="487297"/>
            </a:xfrm>
            <a:prstGeom prst="ellips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 name="Group 27">
              <a:extLst>
                <a:ext uri="{FF2B5EF4-FFF2-40B4-BE49-F238E27FC236}">
                  <a16:creationId xmlns:a16="http://schemas.microsoft.com/office/drawing/2014/main" id="{251A4918-99DF-4624-B57B-9AAB055CF033}"/>
                </a:ext>
              </a:extLst>
            </p:cNvPr>
            <p:cNvGrpSpPr/>
            <p:nvPr/>
          </p:nvGrpSpPr>
          <p:grpSpPr>
            <a:xfrm>
              <a:off x="3535105" y="3089766"/>
              <a:ext cx="468533" cy="322907"/>
              <a:chOff x="3490013" y="3245958"/>
              <a:chExt cx="468533" cy="322907"/>
            </a:xfrm>
          </p:grpSpPr>
          <p:pic>
            <p:nvPicPr>
              <p:cNvPr id="29" name="Graphic 28" descr="Line Arrow: Counterclockwise curve">
                <a:extLst>
                  <a:ext uri="{FF2B5EF4-FFF2-40B4-BE49-F238E27FC236}">
                    <a16:creationId xmlns:a16="http://schemas.microsoft.com/office/drawing/2014/main" id="{62A38E78-87D8-4C74-B02E-0B042F49E5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21398" flipH="1">
                <a:off x="3637008" y="3247328"/>
                <a:ext cx="321538" cy="321537"/>
              </a:xfrm>
              <a:prstGeom prst="rect">
                <a:avLst/>
              </a:prstGeom>
            </p:spPr>
          </p:pic>
          <p:pic>
            <p:nvPicPr>
              <p:cNvPr id="30" name="Graphic 29" descr="Line Arrow: Counterclockwise curve">
                <a:extLst>
                  <a:ext uri="{FF2B5EF4-FFF2-40B4-BE49-F238E27FC236}">
                    <a16:creationId xmlns:a16="http://schemas.microsoft.com/office/drawing/2014/main" id="{3576DE11-DE17-4CE9-BED2-567D6E87C0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278602">
                <a:off x="3490013" y="3245958"/>
                <a:ext cx="321538" cy="321537"/>
              </a:xfrm>
              <a:prstGeom prst="rect">
                <a:avLst/>
              </a:prstGeom>
            </p:spPr>
          </p:pic>
        </p:grpSp>
      </p:grpSp>
      <p:grpSp>
        <p:nvGrpSpPr>
          <p:cNvPr id="31" name="Group 30">
            <a:extLst>
              <a:ext uri="{FF2B5EF4-FFF2-40B4-BE49-F238E27FC236}">
                <a16:creationId xmlns:a16="http://schemas.microsoft.com/office/drawing/2014/main" id="{D2BE6164-F648-46F3-B0EA-607950BD502C}"/>
              </a:ext>
            </a:extLst>
          </p:cNvPr>
          <p:cNvGrpSpPr/>
          <p:nvPr/>
        </p:nvGrpSpPr>
        <p:grpSpPr>
          <a:xfrm>
            <a:off x="3772404" y="1973590"/>
            <a:ext cx="397357" cy="342549"/>
            <a:chOff x="1031412" y="1905042"/>
            <a:chExt cx="565643" cy="487623"/>
          </a:xfrm>
          <a:solidFill>
            <a:srgbClr val="107C10"/>
          </a:solidFill>
        </p:grpSpPr>
        <p:sp>
          <p:nvSpPr>
            <p:cNvPr id="32" name="Isosceles Triangle 31">
              <a:extLst>
                <a:ext uri="{FF2B5EF4-FFF2-40B4-BE49-F238E27FC236}">
                  <a16:creationId xmlns:a16="http://schemas.microsoft.com/office/drawing/2014/main" id="{05A7DCA9-2213-4458-A377-4023B9BFAAFC}"/>
                </a:ext>
              </a:extLst>
            </p:cNvPr>
            <p:cNvSpPr/>
            <p:nvPr/>
          </p:nvSpPr>
          <p:spPr bwMode="auto">
            <a:xfrm>
              <a:off x="1031412" y="1905042"/>
              <a:ext cx="565643" cy="487623"/>
            </a:xfrm>
            <a:prstGeom prst="triangl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4" name="Straight Arrow Connector 33">
              <a:extLst>
                <a:ext uri="{FF2B5EF4-FFF2-40B4-BE49-F238E27FC236}">
                  <a16:creationId xmlns:a16="http://schemas.microsoft.com/office/drawing/2014/main" id="{1E785D73-A910-4236-BB0C-F0BC82875DC1}"/>
                </a:ext>
              </a:extLst>
            </p:cNvPr>
            <p:cNvCxnSpPr>
              <a:cxnSpLocks/>
            </p:cNvCxnSpPr>
            <p:nvPr/>
          </p:nvCxnSpPr>
          <p:spPr>
            <a:xfrm flipV="1">
              <a:off x="1314233" y="2090904"/>
              <a:ext cx="0" cy="184478"/>
            </a:xfrm>
            <a:prstGeom prst="straightConnector1">
              <a:avLst/>
            </a:prstGeom>
            <a:grpFill/>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2DD13EB6-BE12-46F1-8363-7B57BD226C7D}"/>
              </a:ext>
            </a:extLst>
          </p:cNvPr>
          <p:cNvPicPr>
            <a:picLocks noChangeAspect="1"/>
          </p:cNvPicPr>
          <p:nvPr/>
        </p:nvPicPr>
        <p:blipFill>
          <a:blip r:embed="rId5"/>
          <a:stretch>
            <a:fillRect/>
          </a:stretch>
        </p:blipFill>
        <p:spPr>
          <a:xfrm>
            <a:off x="6780181" y="1670863"/>
            <a:ext cx="4316342" cy="4407790"/>
          </a:xfrm>
          <a:prstGeom prst="rect">
            <a:avLst/>
          </a:prstGeom>
        </p:spPr>
      </p:pic>
    </p:spTree>
    <p:extLst>
      <p:ext uri="{BB962C8B-B14F-4D97-AF65-F5344CB8AC3E}">
        <p14:creationId xmlns:p14="http://schemas.microsoft.com/office/powerpoint/2010/main" val="4169820416"/>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9" name="Group 148">
            <a:extLst>
              <a:ext uri="{FF2B5EF4-FFF2-40B4-BE49-F238E27FC236}">
                <a16:creationId xmlns:a16="http://schemas.microsoft.com/office/drawing/2014/main" id="{79570190-388F-4486-BCC5-BB0EC621CE06}"/>
              </a:ext>
            </a:extLst>
          </p:cNvPr>
          <p:cNvGrpSpPr/>
          <p:nvPr/>
        </p:nvGrpSpPr>
        <p:grpSpPr>
          <a:xfrm rot="5400000">
            <a:off x="2119613" y="3962250"/>
            <a:ext cx="1725584" cy="265875"/>
            <a:chOff x="866633" y="2967123"/>
            <a:chExt cx="10658901" cy="464023"/>
          </a:xfrm>
        </p:grpSpPr>
        <p:sp>
          <p:nvSpPr>
            <p:cNvPr id="162" name="Rectangle 161">
              <a:extLst>
                <a:ext uri="{FF2B5EF4-FFF2-40B4-BE49-F238E27FC236}">
                  <a16:creationId xmlns:a16="http://schemas.microsoft.com/office/drawing/2014/main" id="{6823F363-C435-41CA-932F-D4191DBDF172}"/>
                </a:ext>
              </a:extLst>
            </p:cNvPr>
            <p:cNvSpPr/>
            <p:nvPr/>
          </p:nvSpPr>
          <p:spPr bwMode="auto">
            <a:xfrm>
              <a:off x="866633" y="2967123"/>
              <a:ext cx="10658901" cy="4640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163" name="Straight Connector 162">
              <a:extLst>
                <a:ext uri="{FF2B5EF4-FFF2-40B4-BE49-F238E27FC236}">
                  <a16:creationId xmlns:a16="http://schemas.microsoft.com/office/drawing/2014/main" id="{9891B708-BECD-4B6D-880D-8B65EB449864}"/>
                </a:ext>
              </a:extLst>
            </p:cNvPr>
            <p:cNvCxnSpPr/>
            <p:nvPr/>
          </p:nvCxnSpPr>
          <p:spPr>
            <a:xfrm>
              <a:off x="866633" y="2967123"/>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FC8D8996-678D-4BC8-9224-E87062342581}"/>
                </a:ext>
              </a:extLst>
            </p:cNvPr>
            <p:cNvCxnSpPr/>
            <p:nvPr/>
          </p:nvCxnSpPr>
          <p:spPr>
            <a:xfrm>
              <a:off x="866633" y="3429000"/>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E88EAFC5-23D9-4EBA-8611-1718F056F4B4}"/>
              </a:ext>
            </a:extLst>
          </p:cNvPr>
          <p:cNvGrpSpPr/>
          <p:nvPr/>
        </p:nvGrpSpPr>
        <p:grpSpPr>
          <a:xfrm>
            <a:off x="586776" y="3588829"/>
            <a:ext cx="11605224" cy="1095845"/>
            <a:chOff x="866633" y="2967123"/>
            <a:chExt cx="10658901" cy="464023"/>
          </a:xfrm>
          <a:solidFill>
            <a:schemeClr val="bg1"/>
          </a:solidFill>
        </p:grpSpPr>
        <p:sp>
          <p:nvSpPr>
            <p:cNvPr id="3" name="Rectangle 2">
              <a:extLst>
                <a:ext uri="{FF2B5EF4-FFF2-40B4-BE49-F238E27FC236}">
                  <a16:creationId xmlns:a16="http://schemas.microsoft.com/office/drawing/2014/main" id="{6E39B389-5C4B-4C2E-919E-0709B0E4F9BD}"/>
                </a:ext>
              </a:extLst>
            </p:cNvPr>
            <p:cNvSpPr/>
            <p:nvPr/>
          </p:nvSpPr>
          <p:spPr bwMode="auto">
            <a:xfrm>
              <a:off x="866633" y="2967123"/>
              <a:ext cx="10658901" cy="46402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5" name="Straight Connector 4">
              <a:extLst>
                <a:ext uri="{FF2B5EF4-FFF2-40B4-BE49-F238E27FC236}">
                  <a16:creationId xmlns:a16="http://schemas.microsoft.com/office/drawing/2014/main" id="{88D0D6A4-C30E-446F-B5D2-061771BF9479}"/>
                </a:ext>
              </a:extLst>
            </p:cNvPr>
            <p:cNvCxnSpPr/>
            <p:nvPr/>
          </p:nvCxnSpPr>
          <p:spPr>
            <a:xfrm>
              <a:off x="866633" y="2967123"/>
              <a:ext cx="10658901" cy="0"/>
            </a:xfrm>
            <a:prstGeom prst="line">
              <a:avLst/>
            </a:prstGeom>
            <a:grpFill/>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0399AC9-72EC-4279-A7F7-EE584F6BA27F}"/>
                </a:ext>
              </a:extLst>
            </p:cNvPr>
            <p:cNvCxnSpPr/>
            <p:nvPr/>
          </p:nvCxnSpPr>
          <p:spPr>
            <a:xfrm>
              <a:off x="866633" y="3429000"/>
              <a:ext cx="10658901" cy="0"/>
            </a:xfrm>
            <a:prstGeom prst="line">
              <a:avLst/>
            </a:prstGeom>
            <a:grpFill/>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D10A2D-54F9-4F90-9F8E-EDA3213DA72A}"/>
              </a:ext>
            </a:extLst>
          </p:cNvPr>
          <p:cNvGrpSpPr/>
          <p:nvPr/>
        </p:nvGrpSpPr>
        <p:grpSpPr>
          <a:xfrm>
            <a:off x="4823687" y="4468414"/>
            <a:ext cx="7695157" cy="1423166"/>
            <a:chOff x="4823687" y="4468414"/>
            <a:chExt cx="7695157" cy="1423166"/>
          </a:xfrm>
          <a:solidFill>
            <a:schemeClr val="bg1"/>
          </a:solidFill>
        </p:grpSpPr>
        <p:grpSp>
          <p:nvGrpSpPr>
            <p:cNvPr id="58" name="Group 57">
              <a:extLst>
                <a:ext uri="{FF2B5EF4-FFF2-40B4-BE49-F238E27FC236}">
                  <a16:creationId xmlns:a16="http://schemas.microsoft.com/office/drawing/2014/main" id="{651F56E1-322B-4FF6-940B-D42C233C43A7}"/>
                </a:ext>
              </a:extLst>
            </p:cNvPr>
            <p:cNvGrpSpPr/>
            <p:nvPr/>
          </p:nvGrpSpPr>
          <p:grpSpPr>
            <a:xfrm>
              <a:off x="4823687" y="4468414"/>
              <a:ext cx="7004821" cy="567235"/>
              <a:chOff x="4823687" y="4920711"/>
              <a:chExt cx="7004821" cy="567235"/>
            </a:xfrm>
            <a:grpFill/>
          </p:grpSpPr>
          <p:grpSp>
            <p:nvGrpSpPr>
              <p:cNvPr id="40" name="Group 39">
                <a:extLst>
                  <a:ext uri="{FF2B5EF4-FFF2-40B4-BE49-F238E27FC236}">
                    <a16:creationId xmlns:a16="http://schemas.microsoft.com/office/drawing/2014/main" id="{31633539-A0F1-469F-A161-DA41161A9745}"/>
                  </a:ext>
                </a:extLst>
              </p:cNvPr>
              <p:cNvGrpSpPr/>
              <p:nvPr/>
            </p:nvGrpSpPr>
            <p:grpSpPr>
              <a:xfrm rot="5400000">
                <a:off x="4673008" y="5071391"/>
                <a:ext cx="567233" cy="265875"/>
                <a:chOff x="866633" y="2967123"/>
                <a:chExt cx="10658901" cy="464023"/>
              </a:xfrm>
              <a:grpFill/>
            </p:grpSpPr>
            <p:sp>
              <p:nvSpPr>
                <p:cNvPr id="41" name="Rectangle 40">
                  <a:extLst>
                    <a:ext uri="{FF2B5EF4-FFF2-40B4-BE49-F238E27FC236}">
                      <a16:creationId xmlns:a16="http://schemas.microsoft.com/office/drawing/2014/main" id="{DD112563-A889-4103-A26F-C73F7AC63756}"/>
                    </a:ext>
                  </a:extLst>
                </p:cNvPr>
                <p:cNvSpPr/>
                <p:nvPr/>
              </p:nvSpPr>
              <p:spPr bwMode="auto">
                <a:xfrm>
                  <a:off x="866633" y="2967123"/>
                  <a:ext cx="10658901" cy="46402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A1C67B36-1C33-4CC2-B7AA-877F39B78019}"/>
                    </a:ext>
                  </a:extLst>
                </p:cNvPr>
                <p:cNvCxnSpPr/>
                <p:nvPr/>
              </p:nvCxnSpPr>
              <p:spPr>
                <a:xfrm>
                  <a:off x="866633" y="2967123"/>
                  <a:ext cx="10658901" cy="0"/>
                </a:xfrm>
                <a:prstGeom prst="line">
                  <a:avLst/>
                </a:prstGeom>
                <a:grpFill/>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A50266D-D5C5-47BA-B343-FA5E38324983}"/>
                    </a:ext>
                  </a:extLst>
                </p:cNvPr>
                <p:cNvCxnSpPr/>
                <p:nvPr/>
              </p:nvCxnSpPr>
              <p:spPr>
                <a:xfrm>
                  <a:off x="866633" y="3429000"/>
                  <a:ext cx="10658901" cy="0"/>
                </a:xfrm>
                <a:prstGeom prst="line">
                  <a:avLst/>
                </a:prstGeom>
                <a:grpFill/>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0958AEAF-CCF7-409F-A2DF-46AD1DCF802C}"/>
                  </a:ext>
                </a:extLst>
              </p:cNvPr>
              <p:cNvGrpSpPr/>
              <p:nvPr/>
            </p:nvGrpSpPr>
            <p:grpSpPr>
              <a:xfrm rot="5400000">
                <a:off x="7098274" y="5071390"/>
                <a:ext cx="567233" cy="265875"/>
                <a:chOff x="866633" y="2967123"/>
                <a:chExt cx="10658901" cy="464023"/>
              </a:xfrm>
              <a:grpFill/>
            </p:grpSpPr>
            <p:sp>
              <p:nvSpPr>
                <p:cNvPr id="45" name="Rectangle 44">
                  <a:extLst>
                    <a:ext uri="{FF2B5EF4-FFF2-40B4-BE49-F238E27FC236}">
                      <a16:creationId xmlns:a16="http://schemas.microsoft.com/office/drawing/2014/main" id="{40D50D07-A945-47B5-94B5-4F86F0EAB139}"/>
                    </a:ext>
                  </a:extLst>
                </p:cNvPr>
                <p:cNvSpPr/>
                <p:nvPr/>
              </p:nvSpPr>
              <p:spPr bwMode="auto">
                <a:xfrm>
                  <a:off x="866633" y="2967123"/>
                  <a:ext cx="10658901" cy="46402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8143F61A-7969-4848-875A-E2C43E62F880}"/>
                    </a:ext>
                  </a:extLst>
                </p:cNvPr>
                <p:cNvCxnSpPr/>
                <p:nvPr/>
              </p:nvCxnSpPr>
              <p:spPr>
                <a:xfrm>
                  <a:off x="866633" y="2967123"/>
                  <a:ext cx="10658901" cy="0"/>
                </a:xfrm>
                <a:prstGeom prst="line">
                  <a:avLst/>
                </a:prstGeom>
                <a:grpFill/>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6D25E26-8D20-404B-8AF5-3B6D06C0D96B}"/>
                    </a:ext>
                  </a:extLst>
                </p:cNvPr>
                <p:cNvCxnSpPr/>
                <p:nvPr/>
              </p:nvCxnSpPr>
              <p:spPr>
                <a:xfrm>
                  <a:off x="866633" y="3429000"/>
                  <a:ext cx="10658901" cy="0"/>
                </a:xfrm>
                <a:prstGeom prst="line">
                  <a:avLst/>
                </a:prstGeom>
                <a:grpFill/>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CBAFB29F-0BAE-484E-9570-731371275523}"/>
                  </a:ext>
                </a:extLst>
              </p:cNvPr>
              <p:cNvGrpSpPr/>
              <p:nvPr/>
            </p:nvGrpSpPr>
            <p:grpSpPr>
              <a:xfrm rot="5400000">
                <a:off x="9523535" y="5071391"/>
                <a:ext cx="567235" cy="265876"/>
                <a:chOff x="866633" y="2967122"/>
                <a:chExt cx="10658929" cy="464024"/>
              </a:xfrm>
              <a:grpFill/>
            </p:grpSpPr>
            <p:sp>
              <p:nvSpPr>
                <p:cNvPr id="49" name="Rectangle 48">
                  <a:extLst>
                    <a:ext uri="{FF2B5EF4-FFF2-40B4-BE49-F238E27FC236}">
                      <a16:creationId xmlns:a16="http://schemas.microsoft.com/office/drawing/2014/main" id="{34F60BDC-E407-4F9B-9B5B-6B5A97643DFA}"/>
                    </a:ext>
                  </a:extLst>
                </p:cNvPr>
                <p:cNvSpPr/>
                <p:nvPr/>
              </p:nvSpPr>
              <p:spPr bwMode="auto">
                <a:xfrm>
                  <a:off x="866633" y="2967123"/>
                  <a:ext cx="10658901" cy="46402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50" name="Straight Connector 49">
                  <a:extLst>
                    <a:ext uri="{FF2B5EF4-FFF2-40B4-BE49-F238E27FC236}">
                      <a16:creationId xmlns:a16="http://schemas.microsoft.com/office/drawing/2014/main" id="{DECC264F-AE7D-4618-B612-5448CA3432CD}"/>
                    </a:ext>
                  </a:extLst>
                </p:cNvPr>
                <p:cNvCxnSpPr/>
                <p:nvPr/>
              </p:nvCxnSpPr>
              <p:spPr>
                <a:xfrm>
                  <a:off x="866661" y="2967122"/>
                  <a:ext cx="10658901" cy="0"/>
                </a:xfrm>
                <a:prstGeom prst="line">
                  <a:avLst/>
                </a:prstGeom>
                <a:grpFill/>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FEB632-AD0B-4697-A237-C26E20969E3F}"/>
                    </a:ext>
                  </a:extLst>
                </p:cNvPr>
                <p:cNvCxnSpPr/>
                <p:nvPr/>
              </p:nvCxnSpPr>
              <p:spPr>
                <a:xfrm>
                  <a:off x="866633" y="3429000"/>
                  <a:ext cx="10658901" cy="0"/>
                </a:xfrm>
                <a:prstGeom prst="line">
                  <a:avLst/>
                </a:prstGeom>
                <a:grpFill/>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01" name="Group 200">
                <a:extLst>
                  <a:ext uri="{FF2B5EF4-FFF2-40B4-BE49-F238E27FC236}">
                    <a16:creationId xmlns:a16="http://schemas.microsoft.com/office/drawing/2014/main" id="{BC870A52-8A4C-4117-8E42-029AC2E30550}"/>
                  </a:ext>
                </a:extLst>
              </p:cNvPr>
              <p:cNvGrpSpPr/>
              <p:nvPr/>
            </p:nvGrpSpPr>
            <p:grpSpPr>
              <a:xfrm rot="5400000">
                <a:off x="11411954" y="5071390"/>
                <a:ext cx="567233" cy="265875"/>
                <a:chOff x="882220" y="3945113"/>
                <a:chExt cx="10658919" cy="464023"/>
              </a:xfrm>
              <a:grpFill/>
            </p:grpSpPr>
            <p:sp>
              <p:nvSpPr>
                <p:cNvPr id="202" name="Rectangle 201">
                  <a:extLst>
                    <a:ext uri="{FF2B5EF4-FFF2-40B4-BE49-F238E27FC236}">
                      <a16:creationId xmlns:a16="http://schemas.microsoft.com/office/drawing/2014/main" id="{23D17FD5-5E64-443D-82BE-812A0285278A}"/>
                    </a:ext>
                  </a:extLst>
                </p:cNvPr>
                <p:cNvSpPr/>
                <p:nvPr/>
              </p:nvSpPr>
              <p:spPr bwMode="auto">
                <a:xfrm>
                  <a:off x="882220" y="3945113"/>
                  <a:ext cx="10658910" cy="46402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203" name="Straight Connector 202">
                  <a:extLst>
                    <a:ext uri="{FF2B5EF4-FFF2-40B4-BE49-F238E27FC236}">
                      <a16:creationId xmlns:a16="http://schemas.microsoft.com/office/drawing/2014/main" id="{770B3E9C-DF9F-499E-9A7A-D493E525D6A5}"/>
                    </a:ext>
                  </a:extLst>
                </p:cNvPr>
                <p:cNvCxnSpPr/>
                <p:nvPr/>
              </p:nvCxnSpPr>
              <p:spPr>
                <a:xfrm>
                  <a:off x="882220" y="3945116"/>
                  <a:ext cx="10658901" cy="0"/>
                </a:xfrm>
                <a:prstGeom prst="line">
                  <a:avLst/>
                </a:prstGeom>
                <a:grpFill/>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6689B698-61A6-4152-826D-01D4A54FC73A}"/>
                    </a:ext>
                  </a:extLst>
                </p:cNvPr>
                <p:cNvCxnSpPr/>
                <p:nvPr/>
              </p:nvCxnSpPr>
              <p:spPr>
                <a:xfrm>
                  <a:off x="882239" y="4406990"/>
                  <a:ext cx="10658900" cy="0"/>
                </a:xfrm>
                <a:prstGeom prst="line">
                  <a:avLst/>
                </a:prstGeom>
                <a:grpFill/>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200" name="Rectangle 199">
              <a:extLst>
                <a:ext uri="{FF2B5EF4-FFF2-40B4-BE49-F238E27FC236}">
                  <a16:creationId xmlns:a16="http://schemas.microsoft.com/office/drawing/2014/main" id="{5D2EC1D1-1A28-4BF3-A233-5E80C55F670F}"/>
                </a:ext>
              </a:extLst>
            </p:cNvPr>
            <p:cNvSpPr/>
            <p:nvPr/>
          </p:nvSpPr>
          <p:spPr bwMode="auto">
            <a:xfrm>
              <a:off x="11272830" y="5023390"/>
              <a:ext cx="1246014" cy="868190"/>
            </a:xfrm>
            <a:prstGeom prst="rect">
              <a:avLst/>
            </a:prstGeom>
            <a:solidFill>
              <a:srgbClr val="7F7F7F"/>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b="1">
                <a:gradFill>
                  <a:gsLst>
                    <a:gs pos="83000">
                      <a:schemeClr val="tx1"/>
                    </a:gs>
                    <a:gs pos="100000">
                      <a:schemeClr val="tx2"/>
                    </a:gs>
                  </a:gsLst>
                  <a:lin ang="5400000" scaled="1"/>
                </a:gradFill>
                <a:cs typeface="Segoe UI Semibold" panose="020B0702040204020203" pitchFamily="34" charset="0"/>
              </a:endParaRPr>
            </a:p>
          </p:txBody>
        </p:sp>
        <p:grpSp>
          <p:nvGrpSpPr>
            <p:cNvPr id="196" name="Group 195">
              <a:extLst>
                <a:ext uri="{FF2B5EF4-FFF2-40B4-BE49-F238E27FC236}">
                  <a16:creationId xmlns:a16="http://schemas.microsoft.com/office/drawing/2014/main" id="{46874580-AA85-47AA-91EE-52EAFF9F6545}"/>
                </a:ext>
              </a:extLst>
            </p:cNvPr>
            <p:cNvGrpSpPr/>
            <p:nvPr/>
          </p:nvGrpSpPr>
          <p:grpSpPr>
            <a:xfrm>
              <a:off x="11540032" y="5420106"/>
              <a:ext cx="370038" cy="89668"/>
              <a:chOff x="6660452" y="3094221"/>
              <a:chExt cx="188672" cy="45719"/>
            </a:xfrm>
            <a:grpFill/>
          </p:grpSpPr>
          <p:sp>
            <p:nvSpPr>
              <p:cNvPr id="198" name="Oval 197">
                <a:extLst>
                  <a:ext uri="{FF2B5EF4-FFF2-40B4-BE49-F238E27FC236}">
                    <a16:creationId xmlns:a16="http://schemas.microsoft.com/office/drawing/2014/main" id="{D4F62837-C79E-4582-90F9-5F30B73FBD5B}"/>
                  </a:ext>
                </a:extLst>
              </p:cNvPr>
              <p:cNvSpPr/>
              <p:nvPr/>
            </p:nvSpPr>
            <p:spPr bwMode="auto">
              <a:xfrm>
                <a:off x="6660452"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200" b="1"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9" name="Oval 198">
                <a:extLst>
                  <a:ext uri="{FF2B5EF4-FFF2-40B4-BE49-F238E27FC236}">
                    <a16:creationId xmlns:a16="http://schemas.microsoft.com/office/drawing/2014/main" id="{5B02A00F-9822-4B5A-A077-0324C7084677}"/>
                  </a:ext>
                </a:extLst>
              </p:cNvPr>
              <p:cNvSpPr/>
              <p:nvPr/>
            </p:nvSpPr>
            <p:spPr bwMode="auto">
              <a:xfrm>
                <a:off x="6731928"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200" b="1"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5" name="Oval 204">
                <a:extLst>
                  <a:ext uri="{FF2B5EF4-FFF2-40B4-BE49-F238E27FC236}">
                    <a16:creationId xmlns:a16="http://schemas.microsoft.com/office/drawing/2014/main" id="{95BBCD1D-AAF6-4ACC-98B3-7F90E4EAFD5A}"/>
                  </a:ext>
                </a:extLst>
              </p:cNvPr>
              <p:cNvSpPr/>
              <p:nvPr/>
            </p:nvSpPr>
            <p:spPr bwMode="auto">
              <a:xfrm>
                <a:off x="6803404"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200" b="1"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6" name="Group 15">
            <a:extLst>
              <a:ext uri="{FF2B5EF4-FFF2-40B4-BE49-F238E27FC236}">
                <a16:creationId xmlns:a16="http://schemas.microsoft.com/office/drawing/2014/main" id="{8E943B38-C700-4071-88B6-2DF5E63AA1C0}"/>
              </a:ext>
            </a:extLst>
          </p:cNvPr>
          <p:cNvGrpSpPr/>
          <p:nvPr/>
        </p:nvGrpSpPr>
        <p:grpSpPr>
          <a:xfrm rot="5400000">
            <a:off x="1985412" y="3378457"/>
            <a:ext cx="455377" cy="265875"/>
            <a:chOff x="866633" y="2967123"/>
            <a:chExt cx="10658901" cy="464023"/>
          </a:xfrm>
        </p:grpSpPr>
        <p:sp>
          <p:nvSpPr>
            <p:cNvPr id="17" name="Rectangle 16">
              <a:extLst>
                <a:ext uri="{FF2B5EF4-FFF2-40B4-BE49-F238E27FC236}">
                  <a16:creationId xmlns:a16="http://schemas.microsoft.com/office/drawing/2014/main" id="{1884AB12-8DC9-43CD-8AEA-F90EDA357E96}"/>
                </a:ext>
              </a:extLst>
            </p:cNvPr>
            <p:cNvSpPr/>
            <p:nvPr/>
          </p:nvSpPr>
          <p:spPr bwMode="auto">
            <a:xfrm>
              <a:off x="866633" y="2967123"/>
              <a:ext cx="10658901" cy="4640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B602384A-D7EF-46E4-8CC6-7D95846EE4A5}"/>
                </a:ext>
              </a:extLst>
            </p:cNvPr>
            <p:cNvCxnSpPr/>
            <p:nvPr/>
          </p:nvCxnSpPr>
          <p:spPr>
            <a:xfrm>
              <a:off x="866633" y="2967123"/>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57DCADA-F261-4916-AB0D-F8B030515D5A}"/>
                </a:ext>
              </a:extLst>
            </p:cNvPr>
            <p:cNvCxnSpPr/>
            <p:nvPr/>
          </p:nvCxnSpPr>
          <p:spPr>
            <a:xfrm>
              <a:off x="866633" y="3429000"/>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10CFA04E-FE5B-4875-BA2D-E6F68280A00A}"/>
              </a:ext>
            </a:extLst>
          </p:cNvPr>
          <p:cNvGrpSpPr/>
          <p:nvPr/>
        </p:nvGrpSpPr>
        <p:grpSpPr>
          <a:xfrm rot="5400000">
            <a:off x="-499298" y="4027662"/>
            <a:ext cx="1725584" cy="265875"/>
            <a:chOff x="866633" y="2967123"/>
            <a:chExt cx="10658901" cy="464023"/>
          </a:xfrm>
        </p:grpSpPr>
        <p:sp>
          <p:nvSpPr>
            <p:cNvPr id="131" name="Rectangle 130">
              <a:extLst>
                <a:ext uri="{FF2B5EF4-FFF2-40B4-BE49-F238E27FC236}">
                  <a16:creationId xmlns:a16="http://schemas.microsoft.com/office/drawing/2014/main" id="{512F03B3-CB14-4E1C-89E8-A229662A2550}"/>
                </a:ext>
              </a:extLst>
            </p:cNvPr>
            <p:cNvSpPr/>
            <p:nvPr/>
          </p:nvSpPr>
          <p:spPr bwMode="auto">
            <a:xfrm>
              <a:off x="866633" y="2967123"/>
              <a:ext cx="10658901" cy="4640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132" name="Straight Connector 131">
              <a:extLst>
                <a:ext uri="{FF2B5EF4-FFF2-40B4-BE49-F238E27FC236}">
                  <a16:creationId xmlns:a16="http://schemas.microsoft.com/office/drawing/2014/main" id="{44A17A36-CD37-4D4A-A7CD-C04B04BF2B02}"/>
                </a:ext>
              </a:extLst>
            </p:cNvPr>
            <p:cNvCxnSpPr/>
            <p:nvPr/>
          </p:nvCxnSpPr>
          <p:spPr>
            <a:xfrm>
              <a:off x="866633" y="2967123"/>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2B0FF8DF-4A55-4868-BF82-0CBBAF462827}"/>
                </a:ext>
              </a:extLst>
            </p:cNvPr>
            <p:cNvCxnSpPr/>
            <p:nvPr/>
          </p:nvCxnSpPr>
          <p:spPr>
            <a:xfrm>
              <a:off x="866633" y="3429000"/>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EE69FEBF-32D5-46CF-87DA-B25D387DDC42}"/>
              </a:ext>
            </a:extLst>
          </p:cNvPr>
          <p:cNvGrpSpPr/>
          <p:nvPr/>
        </p:nvGrpSpPr>
        <p:grpSpPr>
          <a:xfrm>
            <a:off x="4823689" y="4532358"/>
            <a:ext cx="5116404" cy="567235"/>
            <a:chOff x="4823687" y="4920711"/>
            <a:chExt cx="5116404" cy="567235"/>
          </a:xfrm>
          <a:solidFill>
            <a:schemeClr val="bg1"/>
          </a:solidFill>
        </p:grpSpPr>
        <p:grpSp>
          <p:nvGrpSpPr>
            <p:cNvPr id="136" name="Group 135">
              <a:extLst>
                <a:ext uri="{FF2B5EF4-FFF2-40B4-BE49-F238E27FC236}">
                  <a16:creationId xmlns:a16="http://schemas.microsoft.com/office/drawing/2014/main" id="{3C26EE94-A409-49C7-8011-5BD18E8BB968}"/>
                </a:ext>
              </a:extLst>
            </p:cNvPr>
            <p:cNvGrpSpPr/>
            <p:nvPr/>
          </p:nvGrpSpPr>
          <p:grpSpPr>
            <a:xfrm rot="5400000">
              <a:off x="4673008" y="5071391"/>
              <a:ext cx="567233" cy="265875"/>
              <a:chOff x="866633" y="2967123"/>
              <a:chExt cx="10658901" cy="464023"/>
            </a:xfrm>
            <a:grpFill/>
          </p:grpSpPr>
          <p:sp>
            <p:nvSpPr>
              <p:cNvPr id="159" name="Rectangle 158">
                <a:extLst>
                  <a:ext uri="{FF2B5EF4-FFF2-40B4-BE49-F238E27FC236}">
                    <a16:creationId xmlns:a16="http://schemas.microsoft.com/office/drawing/2014/main" id="{1263B3AB-0A0C-4E71-BF38-084334631C27}"/>
                  </a:ext>
                </a:extLst>
              </p:cNvPr>
              <p:cNvSpPr/>
              <p:nvPr/>
            </p:nvSpPr>
            <p:spPr bwMode="auto">
              <a:xfrm>
                <a:off x="866633" y="2967123"/>
                <a:ext cx="10658901" cy="46402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160" name="Straight Connector 159">
                <a:extLst>
                  <a:ext uri="{FF2B5EF4-FFF2-40B4-BE49-F238E27FC236}">
                    <a16:creationId xmlns:a16="http://schemas.microsoft.com/office/drawing/2014/main" id="{CCAB3F5C-7A4A-407C-8C28-FE25D27A3CA6}"/>
                  </a:ext>
                </a:extLst>
              </p:cNvPr>
              <p:cNvCxnSpPr/>
              <p:nvPr/>
            </p:nvCxnSpPr>
            <p:spPr>
              <a:xfrm>
                <a:off x="866633" y="2967123"/>
                <a:ext cx="10658901" cy="0"/>
              </a:xfrm>
              <a:prstGeom prst="line">
                <a:avLst/>
              </a:prstGeom>
              <a:grpFill/>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9EF73AE4-5A2B-43DF-BC1D-BBE187C4AAD9}"/>
                  </a:ext>
                </a:extLst>
              </p:cNvPr>
              <p:cNvCxnSpPr/>
              <p:nvPr/>
            </p:nvCxnSpPr>
            <p:spPr>
              <a:xfrm>
                <a:off x="866633" y="3429000"/>
                <a:ext cx="10658901" cy="0"/>
              </a:xfrm>
              <a:prstGeom prst="line">
                <a:avLst/>
              </a:prstGeom>
              <a:grpFill/>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CA02CCFB-357F-477F-BD64-8B0B2AF5DCA1}"/>
                </a:ext>
              </a:extLst>
            </p:cNvPr>
            <p:cNvGrpSpPr/>
            <p:nvPr/>
          </p:nvGrpSpPr>
          <p:grpSpPr>
            <a:xfrm rot="5400000">
              <a:off x="7098274" y="5071390"/>
              <a:ext cx="567233" cy="265875"/>
              <a:chOff x="866633" y="2967123"/>
              <a:chExt cx="10658901" cy="464023"/>
            </a:xfrm>
            <a:grpFill/>
          </p:grpSpPr>
          <p:sp>
            <p:nvSpPr>
              <p:cNvPr id="156" name="Rectangle 155">
                <a:extLst>
                  <a:ext uri="{FF2B5EF4-FFF2-40B4-BE49-F238E27FC236}">
                    <a16:creationId xmlns:a16="http://schemas.microsoft.com/office/drawing/2014/main" id="{A46E7716-4EB4-4D5C-A3A8-2E6928DF7462}"/>
                  </a:ext>
                </a:extLst>
              </p:cNvPr>
              <p:cNvSpPr/>
              <p:nvPr/>
            </p:nvSpPr>
            <p:spPr bwMode="auto">
              <a:xfrm>
                <a:off x="866633" y="2967123"/>
                <a:ext cx="10658901" cy="46402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157" name="Straight Connector 156">
                <a:extLst>
                  <a:ext uri="{FF2B5EF4-FFF2-40B4-BE49-F238E27FC236}">
                    <a16:creationId xmlns:a16="http://schemas.microsoft.com/office/drawing/2014/main" id="{C6C8BA37-84FE-4009-ACAC-D7A0B7FFBE82}"/>
                  </a:ext>
                </a:extLst>
              </p:cNvPr>
              <p:cNvCxnSpPr/>
              <p:nvPr/>
            </p:nvCxnSpPr>
            <p:spPr>
              <a:xfrm>
                <a:off x="866633" y="2967123"/>
                <a:ext cx="10658901" cy="0"/>
              </a:xfrm>
              <a:prstGeom prst="line">
                <a:avLst/>
              </a:prstGeom>
              <a:grpFill/>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C75FB3B6-6981-4F31-B53C-602053273B46}"/>
                  </a:ext>
                </a:extLst>
              </p:cNvPr>
              <p:cNvCxnSpPr/>
              <p:nvPr/>
            </p:nvCxnSpPr>
            <p:spPr>
              <a:xfrm>
                <a:off x="866633" y="3429000"/>
                <a:ext cx="10658901" cy="0"/>
              </a:xfrm>
              <a:prstGeom prst="line">
                <a:avLst/>
              </a:prstGeom>
              <a:grpFill/>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E8180872-84B8-422E-9CFD-A61FD862C80B}"/>
                </a:ext>
              </a:extLst>
            </p:cNvPr>
            <p:cNvGrpSpPr/>
            <p:nvPr/>
          </p:nvGrpSpPr>
          <p:grpSpPr>
            <a:xfrm rot="5400000">
              <a:off x="9523535" y="5071391"/>
              <a:ext cx="567235" cy="265876"/>
              <a:chOff x="866633" y="2967122"/>
              <a:chExt cx="10658929" cy="464024"/>
            </a:xfrm>
            <a:grpFill/>
          </p:grpSpPr>
          <p:sp>
            <p:nvSpPr>
              <p:cNvPr id="150" name="Rectangle 149">
                <a:extLst>
                  <a:ext uri="{FF2B5EF4-FFF2-40B4-BE49-F238E27FC236}">
                    <a16:creationId xmlns:a16="http://schemas.microsoft.com/office/drawing/2014/main" id="{7C8A7446-4EB3-432C-A805-450A6C786231}"/>
                  </a:ext>
                </a:extLst>
              </p:cNvPr>
              <p:cNvSpPr/>
              <p:nvPr/>
            </p:nvSpPr>
            <p:spPr bwMode="auto">
              <a:xfrm>
                <a:off x="866633" y="2967123"/>
                <a:ext cx="10658901" cy="46402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154" name="Straight Connector 153">
                <a:extLst>
                  <a:ext uri="{FF2B5EF4-FFF2-40B4-BE49-F238E27FC236}">
                    <a16:creationId xmlns:a16="http://schemas.microsoft.com/office/drawing/2014/main" id="{DE54C42B-6493-400B-BA2A-AA9C465A0914}"/>
                  </a:ext>
                </a:extLst>
              </p:cNvPr>
              <p:cNvCxnSpPr/>
              <p:nvPr/>
            </p:nvCxnSpPr>
            <p:spPr>
              <a:xfrm>
                <a:off x="866661" y="2967122"/>
                <a:ext cx="10658901" cy="0"/>
              </a:xfrm>
              <a:prstGeom prst="line">
                <a:avLst/>
              </a:prstGeom>
              <a:grpFill/>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0FC09695-BF26-4792-ACFD-83FCD76ECD04}"/>
                  </a:ext>
                </a:extLst>
              </p:cNvPr>
              <p:cNvCxnSpPr/>
              <p:nvPr/>
            </p:nvCxnSpPr>
            <p:spPr>
              <a:xfrm>
                <a:off x="866633" y="3429000"/>
                <a:ext cx="10658901" cy="0"/>
              </a:xfrm>
              <a:prstGeom prst="line">
                <a:avLst/>
              </a:prstGeom>
              <a:grpFill/>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B8688367-3242-4922-8B38-5BB5CFDADF4F}"/>
              </a:ext>
            </a:extLst>
          </p:cNvPr>
          <p:cNvSpPr>
            <a:spLocks noGrp="1"/>
          </p:cNvSpPr>
          <p:nvPr>
            <p:ph type="title"/>
          </p:nvPr>
        </p:nvSpPr>
        <p:spPr>
          <a:xfrm>
            <a:off x="588263" y="457201"/>
            <a:ext cx="11018520" cy="861774"/>
          </a:xfrm>
        </p:spPr>
        <p:txBody>
          <a:bodyPr/>
          <a:lstStyle/>
          <a:p>
            <a:r>
              <a:rPr lang="en-US"/>
              <a:t>SOC Integration</a:t>
            </a:r>
            <a:br>
              <a:rPr lang="en-US"/>
            </a:br>
            <a:r>
              <a:rPr lang="en-US" sz="2000" b="0">
                <a:latin typeface="+mn-lt"/>
              </a:rPr>
              <a:t>Unifying and Informing Analysts</a:t>
            </a:r>
            <a:endParaRPr lang="en-US" b="0">
              <a:latin typeface="+mn-lt"/>
            </a:endParaRPr>
          </a:p>
        </p:txBody>
      </p:sp>
      <p:grpSp>
        <p:nvGrpSpPr>
          <p:cNvPr id="12" name="Group 11">
            <a:extLst>
              <a:ext uri="{FF2B5EF4-FFF2-40B4-BE49-F238E27FC236}">
                <a16:creationId xmlns:a16="http://schemas.microsoft.com/office/drawing/2014/main" id="{D3449D85-1867-44D7-A06E-712042A01E81}"/>
              </a:ext>
            </a:extLst>
          </p:cNvPr>
          <p:cNvGrpSpPr/>
          <p:nvPr/>
        </p:nvGrpSpPr>
        <p:grpSpPr>
          <a:xfrm rot="5400000">
            <a:off x="3452970" y="3313459"/>
            <a:ext cx="567233" cy="265875"/>
            <a:chOff x="866633" y="2967123"/>
            <a:chExt cx="10658901" cy="464023"/>
          </a:xfrm>
        </p:grpSpPr>
        <p:sp>
          <p:nvSpPr>
            <p:cNvPr id="13" name="Rectangle 12">
              <a:extLst>
                <a:ext uri="{FF2B5EF4-FFF2-40B4-BE49-F238E27FC236}">
                  <a16:creationId xmlns:a16="http://schemas.microsoft.com/office/drawing/2014/main" id="{ECDC6265-05CC-4792-8C9A-18111B3C439C}"/>
                </a:ext>
              </a:extLst>
            </p:cNvPr>
            <p:cNvSpPr/>
            <p:nvPr/>
          </p:nvSpPr>
          <p:spPr bwMode="auto">
            <a:xfrm>
              <a:off x="866633" y="2967123"/>
              <a:ext cx="10658901" cy="4640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A08EA82C-BB3D-45F5-AA28-D74089DCCE66}"/>
                </a:ext>
              </a:extLst>
            </p:cNvPr>
            <p:cNvCxnSpPr/>
            <p:nvPr/>
          </p:nvCxnSpPr>
          <p:spPr>
            <a:xfrm>
              <a:off x="866633" y="2967123"/>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3032A-CF9B-495B-AF4A-FBAA60D551D3}"/>
                </a:ext>
              </a:extLst>
            </p:cNvPr>
            <p:cNvCxnSpPr/>
            <p:nvPr/>
          </p:nvCxnSpPr>
          <p:spPr>
            <a:xfrm>
              <a:off x="866633" y="3429000"/>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53" name="Rectangle 52">
            <a:extLst>
              <a:ext uri="{FF2B5EF4-FFF2-40B4-BE49-F238E27FC236}">
                <a16:creationId xmlns:a16="http://schemas.microsoft.com/office/drawing/2014/main" id="{37F4EAD4-419A-4806-95E7-5758EBE974EF}"/>
              </a:ext>
            </a:extLst>
          </p:cNvPr>
          <p:cNvSpPr/>
          <p:nvPr/>
        </p:nvSpPr>
        <p:spPr bwMode="auto">
          <a:xfrm>
            <a:off x="6362898" y="5026857"/>
            <a:ext cx="2090055" cy="86819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600" b="1">
                <a:gradFill>
                  <a:gsLst>
                    <a:gs pos="83000">
                      <a:schemeClr val="tx1"/>
                    </a:gs>
                    <a:gs pos="100000">
                      <a:schemeClr val="tx2"/>
                    </a:gs>
                  </a:gsLst>
                  <a:lin ang="5400000" scaled="1"/>
                </a:gradFill>
                <a:cs typeface="Segoe UI Semibold" panose="020B0702040204020203" pitchFamily="34" charset="0"/>
              </a:rPr>
              <a:t>MICROSOFT CLOUD APP SECURITY</a:t>
            </a:r>
          </a:p>
        </p:txBody>
      </p:sp>
      <p:grpSp>
        <p:nvGrpSpPr>
          <p:cNvPr id="207" name="Group 206">
            <a:extLst>
              <a:ext uri="{FF2B5EF4-FFF2-40B4-BE49-F238E27FC236}">
                <a16:creationId xmlns:a16="http://schemas.microsoft.com/office/drawing/2014/main" id="{814CCD8E-5429-471D-93FB-06A08F315239}"/>
              </a:ext>
            </a:extLst>
          </p:cNvPr>
          <p:cNvGrpSpPr/>
          <p:nvPr/>
        </p:nvGrpSpPr>
        <p:grpSpPr>
          <a:xfrm>
            <a:off x="0" y="4727542"/>
            <a:ext cx="3239711" cy="1164501"/>
            <a:chOff x="129654" y="1458889"/>
            <a:chExt cx="3239711" cy="1064914"/>
          </a:xfrm>
        </p:grpSpPr>
        <p:sp>
          <p:nvSpPr>
            <p:cNvPr id="81" name="Rectangle 80">
              <a:extLst>
                <a:ext uri="{FF2B5EF4-FFF2-40B4-BE49-F238E27FC236}">
                  <a16:creationId xmlns:a16="http://schemas.microsoft.com/office/drawing/2014/main" id="{78F4A913-9997-4A10-9AE3-5E439ADBAF3D}"/>
                </a:ext>
              </a:extLst>
            </p:cNvPr>
            <p:cNvSpPr/>
            <p:nvPr/>
          </p:nvSpPr>
          <p:spPr bwMode="auto">
            <a:xfrm>
              <a:off x="129654" y="1589035"/>
              <a:ext cx="3239711" cy="934768"/>
            </a:xfrm>
            <a:prstGeom prst="rect">
              <a:avLst/>
            </a:prstGeom>
            <a:solidFill>
              <a:schemeClr val="bg1"/>
            </a:solidFill>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28600"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r>
                <a:rPr lang="en-US" b="1">
                  <a:solidFill>
                    <a:schemeClr val="bg2">
                      <a:lumMod val="25000"/>
                    </a:schemeClr>
                  </a:solidFill>
                  <a:cs typeface="Segoe UI" pitchFamily="34" charset="0"/>
                </a:rPr>
                <a:t>GRAPH API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1" u="none" strike="noStrike" kern="1200" cap="none" spc="0" normalizeH="0" baseline="0" noProof="0">
                  <a:ln>
                    <a:noFill/>
                  </a:ln>
                  <a:solidFill>
                    <a:schemeClr val="bg2">
                      <a:lumMod val="25000"/>
                    </a:schemeClr>
                  </a:solidFill>
                  <a:effectLst/>
                  <a:uLnTx/>
                  <a:uFillTx/>
                  <a:latin typeface="Segoe UI"/>
                  <a:ea typeface="Segoe UI" pitchFamily="34" charset="0"/>
                  <a:cs typeface="Segoe UI" pitchFamily="34" charset="0"/>
                </a:rPr>
                <a:t>Account, Mail, Calendar, </a:t>
              </a:r>
              <a:br>
                <a:rPr kumimoji="0" lang="en-US" sz="1100" b="0" i="1" u="none" strike="noStrike" kern="1200" cap="none" spc="0" normalizeH="0" baseline="0" noProof="0">
                  <a:ln>
                    <a:noFill/>
                  </a:ln>
                  <a:solidFill>
                    <a:schemeClr val="bg2">
                      <a:lumMod val="25000"/>
                    </a:schemeClr>
                  </a:solidFill>
                  <a:effectLst/>
                  <a:uLnTx/>
                  <a:uFillTx/>
                  <a:latin typeface="Segoe UI"/>
                  <a:ea typeface="Segoe UI" pitchFamily="34" charset="0"/>
                  <a:cs typeface="Segoe UI" pitchFamily="34" charset="0"/>
                </a:rPr>
              </a:br>
              <a:r>
                <a:rPr kumimoji="0" lang="en-US" sz="1100" b="0" i="1" u="none" strike="noStrike" kern="1200" cap="none" spc="0" normalizeH="0" baseline="0" noProof="0">
                  <a:ln>
                    <a:noFill/>
                  </a:ln>
                  <a:solidFill>
                    <a:schemeClr val="bg2">
                      <a:lumMod val="25000"/>
                    </a:schemeClr>
                  </a:solidFill>
                  <a:effectLst/>
                  <a:uLnTx/>
                  <a:uFillTx/>
                  <a:latin typeface="Segoe UI"/>
                  <a:ea typeface="Segoe UI" pitchFamily="34" charset="0"/>
                  <a:cs typeface="Segoe UI" pitchFamily="34" charset="0"/>
                </a:rPr>
                <a:t>documents, directory, devices, etc.</a:t>
              </a:r>
              <a:endParaRPr kumimoji="0" lang="en-US" sz="1600" b="0" i="1" u="none" strike="noStrike" kern="1200" cap="none" spc="0" normalizeH="0" baseline="0" noProof="0">
                <a:ln>
                  <a:noFill/>
                </a:ln>
                <a:solidFill>
                  <a:schemeClr val="bg2">
                    <a:lumMod val="25000"/>
                  </a:schemeClr>
                </a:solidFill>
                <a:effectLst/>
                <a:uLnTx/>
                <a:uFillTx/>
                <a:latin typeface="Segoe UI"/>
                <a:ea typeface="Segoe UI" pitchFamily="34" charset="0"/>
                <a:cs typeface="Segoe UI" pitchFamily="34" charset="0"/>
              </a:endParaRPr>
            </a:p>
          </p:txBody>
        </p:sp>
        <p:sp>
          <p:nvSpPr>
            <p:cNvPr id="83" name="TextBox 82">
              <a:extLst>
                <a:ext uri="{FF2B5EF4-FFF2-40B4-BE49-F238E27FC236}">
                  <a16:creationId xmlns:a16="http://schemas.microsoft.com/office/drawing/2014/main" id="{FB778A57-6CCA-4778-A834-03566D7EFAA3}"/>
                </a:ext>
              </a:extLst>
            </p:cNvPr>
            <p:cNvSpPr txBox="1"/>
            <p:nvPr/>
          </p:nvSpPr>
          <p:spPr>
            <a:xfrm>
              <a:off x="2078040" y="1458889"/>
              <a:ext cx="966082" cy="827480"/>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a:ln>
                    <a:noFill/>
                  </a:ln>
                  <a:solidFill>
                    <a:schemeClr val="bg2">
                      <a:lumMod val="25000"/>
                    </a:schemeClr>
                  </a:solidFill>
                  <a:effectLst/>
                  <a:uLnTx/>
                  <a:uFillTx/>
                  <a:latin typeface="Segoe UI"/>
                  <a:ea typeface="+mn-ea"/>
                  <a:cs typeface="+mn-cs"/>
                </a:rPr>
                <a:t>{ }</a:t>
              </a:r>
            </a:p>
          </p:txBody>
        </p:sp>
      </p:grpSp>
      <p:sp>
        <p:nvSpPr>
          <p:cNvPr id="85" name="Rectangle 84">
            <a:extLst>
              <a:ext uri="{FF2B5EF4-FFF2-40B4-BE49-F238E27FC236}">
                <a16:creationId xmlns:a16="http://schemas.microsoft.com/office/drawing/2014/main" id="{99F58FD6-1F8E-4127-BBDA-935FFB1893A2}"/>
              </a:ext>
            </a:extLst>
          </p:cNvPr>
          <p:cNvSpPr/>
          <p:nvPr/>
        </p:nvSpPr>
        <p:spPr>
          <a:xfrm>
            <a:off x="607101" y="3693474"/>
            <a:ext cx="1736195" cy="923330"/>
          </a:xfrm>
          <a:prstGeom prst="rect">
            <a:avLst/>
          </a:prstGeom>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b="1" i="0" u="none" strike="noStrike" kern="1200" cap="none" spc="0" normalizeH="0" baseline="0" noProof="0">
                <a:ln>
                  <a:noFill/>
                </a:ln>
                <a:solidFill>
                  <a:schemeClr val="bg2">
                    <a:lumMod val="25000"/>
                  </a:schemeClr>
                </a:solidFill>
                <a:effectLst/>
                <a:uLnTx/>
                <a:uFillTx/>
                <a:ea typeface="Segoe UI" pitchFamily="34" charset="0"/>
                <a:cs typeface="Segoe UI" pitchFamily="34" charset="0"/>
              </a:rPr>
              <a:t>GRAPH SECURITY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b="1" i="0" u="none" strike="noStrike" kern="1200" cap="none" spc="0" normalizeH="0" baseline="0" noProof="0">
                <a:ln>
                  <a:noFill/>
                </a:ln>
                <a:solidFill>
                  <a:schemeClr val="bg2">
                    <a:lumMod val="25000"/>
                  </a:schemeClr>
                </a:solidFill>
                <a:effectLst/>
                <a:uLnTx/>
                <a:uFillTx/>
                <a:ea typeface="Segoe UI" pitchFamily="34" charset="0"/>
                <a:cs typeface="Segoe UI" pitchFamily="34" charset="0"/>
              </a:rPr>
              <a:t>API { }</a:t>
            </a:r>
          </a:p>
        </p:txBody>
      </p:sp>
      <p:sp>
        <p:nvSpPr>
          <p:cNvPr id="88" name="Rectangle 87">
            <a:extLst>
              <a:ext uri="{FF2B5EF4-FFF2-40B4-BE49-F238E27FC236}">
                <a16:creationId xmlns:a16="http://schemas.microsoft.com/office/drawing/2014/main" id="{70BB61EB-987C-4C59-88BF-53C38D45E342}"/>
              </a:ext>
            </a:extLst>
          </p:cNvPr>
          <p:cNvSpPr/>
          <p:nvPr/>
        </p:nvSpPr>
        <p:spPr bwMode="auto">
          <a:xfrm>
            <a:off x="3488906" y="5023392"/>
            <a:ext cx="2582904" cy="86819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600" b="1" dirty="0">
                <a:gradFill>
                  <a:gsLst>
                    <a:gs pos="83000">
                      <a:schemeClr val="tx1"/>
                    </a:gs>
                    <a:gs pos="100000">
                      <a:schemeClr val="tx2"/>
                    </a:gs>
                  </a:gsLst>
                  <a:lin ang="5400000" scaled="1"/>
                </a:gradFill>
                <a:cs typeface="Segoe UI Semibold" panose="020B0702040204020203" pitchFamily="34" charset="0"/>
              </a:rPr>
              <a:t>MICROSOFT DEFENDER ADVANCED THREAT PROTECTION</a:t>
            </a:r>
          </a:p>
        </p:txBody>
      </p:sp>
      <p:sp>
        <p:nvSpPr>
          <p:cNvPr id="123" name="Rectangle 122">
            <a:extLst>
              <a:ext uri="{FF2B5EF4-FFF2-40B4-BE49-F238E27FC236}">
                <a16:creationId xmlns:a16="http://schemas.microsoft.com/office/drawing/2014/main" id="{661674DE-2D47-4B04-9734-03BA4570A156}"/>
              </a:ext>
            </a:extLst>
          </p:cNvPr>
          <p:cNvSpPr/>
          <p:nvPr/>
        </p:nvSpPr>
        <p:spPr>
          <a:xfrm>
            <a:off x="2306650" y="1630139"/>
            <a:ext cx="1538691" cy="338554"/>
          </a:xfrm>
          <a:prstGeom prst="rect">
            <a:avLst/>
          </a:prstGeom>
        </p:spPr>
        <p:txBody>
          <a:bodyPr wrap="none">
            <a:spAutoFit/>
          </a:bodyPr>
          <a:lstStyle/>
          <a:p>
            <a:pPr marR="0" lvl="0" indent="0" defTabSz="932472" fontAlgn="base">
              <a:lnSpc>
                <a:spcPct val="100000"/>
              </a:lnSpc>
              <a:spcBef>
                <a:spcPct val="0"/>
              </a:spcBef>
              <a:spcAft>
                <a:spcPct val="0"/>
              </a:spcAft>
              <a:buClrTx/>
              <a:buSzTx/>
              <a:buFontTx/>
              <a:buNone/>
              <a:tabLst/>
              <a:defRPr/>
            </a:pPr>
            <a:r>
              <a:rPr lang="en-US" sz="1600" b="1">
                <a:gradFill>
                  <a:gsLst>
                    <a:gs pos="83000">
                      <a:schemeClr val="tx1"/>
                    </a:gs>
                    <a:gs pos="100000">
                      <a:schemeClr val="tx2"/>
                    </a:gs>
                  </a:gsLst>
                  <a:lin ang="5400000" scaled="1"/>
                </a:gradFill>
                <a:cs typeface="Segoe UI Semibold" panose="020B0702040204020203" pitchFamily="34" charset="0"/>
              </a:rPr>
              <a:t>SOC ANALYST</a:t>
            </a:r>
          </a:p>
        </p:txBody>
      </p:sp>
      <p:cxnSp>
        <p:nvCxnSpPr>
          <p:cNvPr id="137" name="Straight Connector 136">
            <a:extLst>
              <a:ext uri="{FF2B5EF4-FFF2-40B4-BE49-F238E27FC236}">
                <a16:creationId xmlns:a16="http://schemas.microsoft.com/office/drawing/2014/main" id="{7AE6BEAB-5821-4D81-8657-EC9A9194A786}"/>
              </a:ext>
            </a:extLst>
          </p:cNvPr>
          <p:cNvCxnSpPr>
            <a:cxnSpLocks/>
          </p:cNvCxnSpPr>
          <p:nvPr/>
        </p:nvCxnSpPr>
        <p:spPr>
          <a:xfrm flipV="1">
            <a:off x="1838927" y="3998578"/>
            <a:ext cx="10493626" cy="14540"/>
          </a:xfrm>
          <a:prstGeom prst="line">
            <a:avLst/>
          </a:prstGeom>
          <a:ln w="57150">
            <a:solidFill>
              <a:srgbClr val="BAD80A"/>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31E1E41B-849A-4983-8830-738894A401B3}"/>
              </a:ext>
            </a:extLst>
          </p:cNvPr>
          <p:cNvCxnSpPr>
            <a:cxnSpLocks/>
          </p:cNvCxnSpPr>
          <p:nvPr/>
        </p:nvCxnSpPr>
        <p:spPr>
          <a:xfrm flipV="1">
            <a:off x="1838927" y="4002347"/>
            <a:ext cx="10493626" cy="15275"/>
          </a:xfrm>
          <a:prstGeom prst="line">
            <a:avLst/>
          </a:prstGeom>
          <a:ln w="57150">
            <a:solidFill>
              <a:srgbClr val="BAD80A"/>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6F9DEE4B-385C-494E-B695-0ACB04D87936}"/>
              </a:ext>
            </a:extLst>
          </p:cNvPr>
          <p:cNvGrpSpPr/>
          <p:nvPr/>
        </p:nvGrpSpPr>
        <p:grpSpPr>
          <a:xfrm>
            <a:off x="9475258" y="471029"/>
            <a:ext cx="2175494" cy="1370089"/>
            <a:chOff x="8969830" y="645886"/>
            <a:chExt cx="2175494" cy="1370089"/>
          </a:xfrm>
        </p:grpSpPr>
        <p:sp>
          <p:nvSpPr>
            <p:cNvPr id="192" name="Rectangle 191">
              <a:extLst>
                <a:ext uri="{FF2B5EF4-FFF2-40B4-BE49-F238E27FC236}">
                  <a16:creationId xmlns:a16="http://schemas.microsoft.com/office/drawing/2014/main" id="{3C48F098-B4AF-4523-8F5C-D1400892FC55}"/>
                </a:ext>
              </a:extLst>
            </p:cNvPr>
            <p:cNvSpPr/>
            <p:nvPr/>
          </p:nvSpPr>
          <p:spPr bwMode="auto">
            <a:xfrm>
              <a:off x="8969830" y="645886"/>
              <a:ext cx="2175494" cy="1370089"/>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46304" rIns="182880" bIns="146304" numCol="1" spcCol="0" rtlCol="0" fromWordArt="0" anchor="ctr" anchorCtr="0" forceAA="0" compatLnSpc="1">
              <a:prstTxWarp prst="textNoShape">
                <a:avLst/>
              </a:prstTxWarp>
              <a:noAutofit/>
            </a:bodyPr>
            <a:lstStyle/>
            <a:p>
              <a:pPr defTabSz="932472" fontAlgn="base">
                <a:spcBef>
                  <a:spcPct val="0"/>
                </a:spcBef>
                <a:spcAft>
                  <a:spcPts val="800"/>
                </a:spcAft>
              </a:pPr>
              <a:r>
                <a:rPr lang="en-US" sz="1600" b="1">
                  <a:gradFill>
                    <a:gsLst>
                      <a:gs pos="83000">
                        <a:schemeClr val="tx1"/>
                      </a:gs>
                      <a:gs pos="100000">
                        <a:schemeClr val="tx2"/>
                      </a:gs>
                    </a:gsLst>
                    <a:lin ang="5400000" scaled="1"/>
                  </a:gradFill>
                  <a:cs typeface="Segoe UI Semibold" panose="020B0702040204020203" pitchFamily="34" charset="0"/>
                </a:rPr>
                <a:t>QUERY</a:t>
              </a:r>
            </a:p>
            <a:p>
              <a:pPr defTabSz="932472" fontAlgn="base">
                <a:spcBef>
                  <a:spcPct val="0"/>
                </a:spcBef>
                <a:spcAft>
                  <a:spcPts val="800"/>
                </a:spcAft>
              </a:pPr>
              <a:r>
                <a:rPr lang="en-US" sz="1600" b="1">
                  <a:gradFill>
                    <a:gsLst>
                      <a:gs pos="83000">
                        <a:schemeClr val="tx1"/>
                      </a:gs>
                      <a:gs pos="100000">
                        <a:schemeClr val="tx2"/>
                      </a:gs>
                    </a:gsLst>
                    <a:lin ang="5400000" scaled="1"/>
                  </a:gradFill>
                  <a:cs typeface="Segoe UI Semibold" panose="020B0702040204020203" pitchFamily="34" charset="0"/>
                </a:rPr>
                <a:t>RESPONSE</a:t>
              </a:r>
            </a:p>
            <a:p>
              <a:pPr defTabSz="932472" fontAlgn="base">
                <a:spcBef>
                  <a:spcPct val="0"/>
                </a:spcBef>
                <a:spcAft>
                  <a:spcPts val="800"/>
                </a:spcAft>
              </a:pPr>
              <a:r>
                <a:rPr lang="en-US" sz="1600" b="1">
                  <a:gradFill>
                    <a:gsLst>
                      <a:gs pos="83000">
                        <a:schemeClr val="tx1"/>
                      </a:gs>
                      <a:gs pos="100000">
                        <a:schemeClr val="tx2"/>
                      </a:gs>
                    </a:gsLst>
                    <a:lin ang="5400000" scaled="1"/>
                  </a:gradFill>
                  <a:cs typeface="Segoe UI Semibold" panose="020B0702040204020203" pitchFamily="34" charset="0"/>
                </a:rPr>
                <a:t>ACTION</a:t>
              </a:r>
            </a:p>
          </p:txBody>
        </p:sp>
        <p:cxnSp>
          <p:nvCxnSpPr>
            <p:cNvPr id="189" name="Straight Arrow Connector 188">
              <a:extLst>
                <a:ext uri="{FF2B5EF4-FFF2-40B4-BE49-F238E27FC236}">
                  <a16:creationId xmlns:a16="http://schemas.microsoft.com/office/drawing/2014/main" id="{427B752A-095D-4CE6-9049-8B271D390BFA}"/>
                </a:ext>
              </a:extLst>
            </p:cNvPr>
            <p:cNvCxnSpPr/>
            <p:nvPr/>
          </p:nvCxnSpPr>
          <p:spPr>
            <a:xfrm>
              <a:off x="9176131" y="1713239"/>
              <a:ext cx="496106" cy="0"/>
            </a:xfrm>
            <a:prstGeom prst="straightConnector1">
              <a:avLst/>
            </a:prstGeom>
            <a:ln w="57150">
              <a:solidFill>
                <a:schemeClr val="accent2">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EC73B64C-CBE5-4313-A9FF-498D506E7CE5}"/>
                </a:ext>
              </a:extLst>
            </p:cNvPr>
            <p:cNvCxnSpPr>
              <a:cxnSpLocks/>
            </p:cNvCxnSpPr>
            <p:nvPr/>
          </p:nvCxnSpPr>
          <p:spPr>
            <a:xfrm>
              <a:off x="9176131" y="1006110"/>
              <a:ext cx="496106" cy="0"/>
            </a:xfrm>
            <a:prstGeom prst="straightConnector1">
              <a:avLst/>
            </a:prstGeom>
            <a:ln w="57150">
              <a:solidFill>
                <a:srgbClr val="BAD80A"/>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FEFB8435-5B1C-4FEB-9EF2-4D2723EA5274}"/>
                </a:ext>
              </a:extLst>
            </p:cNvPr>
            <p:cNvCxnSpPr>
              <a:cxnSpLocks/>
            </p:cNvCxnSpPr>
            <p:nvPr/>
          </p:nvCxnSpPr>
          <p:spPr>
            <a:xfrm flipH="1">
              <a:off x="9176131" y="1380174"/>
              <a:ext cx="496106" cy="0"/>
            </a:xfrm>
            <a:prstGeom prst="straightConnector1">
              <a:avLst/>
            </a:prstGeom>
            <a:ln w="57150">
              <a:solidFill>
                <a:srgbClr val="BAD80A"/>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15" name="Rectangle 214">
            <a:extLst>
              <a:ext uri="{FF2B5EF4-FFF2-40B4-BE49-F238E27FC236}">
                <a16:creationId xmlns:a16="http://schemas.microsoft.com/office/drawing/2014/main" id="{193E8A2D-DF80-494E-A3B7-D2B13394FCF4}"/>
              </a:ext>
            </a:extLst>
          </p:cNvPr>
          <p:cNvSpPr/>
          <p:nvPr/>
        </p:nvSpPr>
        <p:spPr bwMode="auto">
          <a:xfrm>
            <a:off x="2287483" y="5046011"/>
            <a:ext cx="109568" cy="11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17" name="Rectangle 216">
            <a:extLst>
              <a:ext uri="{FF2B5EF4-FFF2-40B4-BE49-F238E27FC236}">
                <a16:creationId xmlns:a16="http://schemas.microsoft.com/office/drawing/2014/main" id="{6654CA87-438F-4201-A616-24F2F5E09668}"/>
              </a:ext>
            </a:extLst>
          </p:cNvPr>
          <p:cNvSpPr/>
          <p:nvPr/>
        </p:nvSpPr>
        <p:spPr bwMode="auto">
          <a:xfrm>
            <a:off x="6026480" y="3261625"/>
            <a:ext cx="109568" cy="11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Rectangle 8">
            <a:extLst>
              <a:ext uri="{FF2B5EF4-FFF2-40B4-BE49-F238E27FC236}">
                <a16:creationId xmlns:a16="http://schemas.microsoft.com/office/drawing/2014/main" id="{8DEEC571-FE3B-478D-BECA-A99A9CA5ABAE}"/>
              </a:ext>
            </a:extLst>
          </p:cNvPr>
          <p:cNvSpPr/>
          <p:nvPr/>
        </p:nvSpPr>
        <p:spPr>
          <a:xfrm>
            <a:off x="3381829" y="6113090"/>
            <a:ext cx="70732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hlinkClick r:id="rId3"/>
              </a:rPr>
              <a:t>http://aka.ms/graphsecurityapi</a:t>
            </a:r>
            <a:r>
              <a:rPr kumimoji="0" lang="en-US" sz="1800" b="0" i="0" u="none" strike="noStrike" kern="1200" cap="none" spc="0" normalizeH="0" baseline="0" noProof="0" dirty="0">
                <a:ln>
                  <a:noFill/>
                </a:ln>
                <a:solidFill>
                  <a:srgbClr val="1A1A1A"/>
                </a:solidFill>
                <a:effectLst/>
                <a:uLnTx/>
                <a:uFillTx/>
                <a:latin typeface="Segoe UI"/>
                <a:ea typeface="+mn-ea"/>
                <a:cs typeface="+mn-cs"/>
              </a:rPr>
              <a:t>  | </a:t>
            </a:r>
            <a:r>
              <a:rPr kumimoji="0" lang="en-US" sz="1800" b="0" i="0" u="none" strike="noStrike" kern="1200" cap="none" spc="0" normalizeH="0" baseline="0" noProof="0" dirty="0">
                <a:ln>
                  <a:noFill/>
                </a:ln>
                <a:solidFill>
                  <a:srgbClr val="1A1A1A"/>
                </a:solidFill>
                <a:effectLst/>
                <a:uLnTx/>
                <a:uFillTx/>
                <a:latin typeface="Segoe UI"/>
                <a:ea typeface="+mn-ea"/>
                <a:cs typeface="+mn-cs"/>
                <a:hlinkClick r:id="rId4"/>
              </a:rPr>
              <a:t>https://aka.ms/graphsecuritydocs</a:t>
            </a:r>
            <a:r>
              <a:rPr kumimoji="0" lang="en-US" sz="1800" b="0" i="0" u="none" strike="noStrike" kern="1200" cap="none" spc="0" normalizeH="0" baseline="0" noProof="0" dirty="0">
                <a:ln>
                  <a:noFill/>
                </a:ln>
                <a:solidFill>
                  <a:srgbClr val="1A1A1A"/>
                </a:solidFill>
                <a:effectLst/>
                <a:uLnTx/>
                <a:uFillTx/>
                <a:latin typeface="Segoe UI"/>
                <a:ea typeface="+mn-ea"/>
                <a:cs typeface="+mn-cs"/>
              </a:rPr>
              <a:t>  </a:t>
            </a:r>
          </a:p>
        </p:txBody>
      </p:sp>
      <p:grpSp>
        <p:nvGrpSpPr>
          <p:cNvPr id="96" name="Group 95">
            <a:extLst>
              <a:ext uri="{FF2B5EF4-FFF2-40B4-BE49-F238E27FC236}">
                <a16:creationId xmlns:a16="http://schemas.microsoft.com/office/drawing/2014/main" id="{523A2AE9-0146-4AD4-A475-2653D97DB73E}"/>
              </a:ext>
            </a:extLst>
          </p:cNvPr>
          <p:cNvGrpSpPr/>
          <p:nvPr/>
        </p:nvGrpSpPr>
        <p:grpSpPr>
          <a:xfrm rot="5400000">
            <a:off x="5867019" y="3317625"/>
            <a:ext cx="567233" cy="265875"/>
            <a:chOff x="866633" y="2967123"/>
            <a:chExt cx="10658901" cy="464023"/>
          </a:xfrm>
        </p:grpSpPr>
        <p:sp>
          <p:nvSpPr>
            <p:cNvPr id="107" name="Rectangle 106">
              <a:extLst>
                <a:ext uri="{FF2B5EF4-FFF2-40B4-BE49-F238E27FC236}">
                  <a16:creationId xmlns:a16="http://schemas.microsoft.com/office/drawing/2014/main" id="{EFEECCA2-6EF3-413C-BFEF-242AD4AAC318}"/>
                </a:ext>
              </a:extLst>
            </p:cNvPr>
            <p:cNvSpPr/>
            <p:nvPr/>
          </p:nvSpPr>
          <p:spPr bwMode="auto">
            <a:xfrm>
              <a:off x="866633" y="2967123"/>
              <a:ext cx="10658901" cy="4640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108" name="Straight Connector 107">
              <a:extLst>
                <a:ext uri="{FF2B5EF4-FFF2-40B4-BE49-F238E27FC236}">
                  <a16:creationId xmlns:a16="http://schemas.microsoft.com/office/drawing/2014/main" id="{40943160-D3B0-4922-93C0-B84344370E2B}"/>
                </a:ext>
              </a:extLst>
            </p:cNvPr>
            <p:cNvCxnSpPr/>
            <p:nvPr/>
          </p:nvCxnSpPr>
          <p:spPr>
            <a:xfrm>
              <a:off x="866633" y="2967123"/>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A22B7B3-61A1-4CB4-9905-E1AC7220D1B2}"/>
                </a:ext>
              </a:extLst>
            </p:cNvPr>
            <p:cNvCxnSpPr/>
            <p:nvPr/>
          </p:nvCxnSpPr>
          <p:spPr>
            <a:xfrm>
              <a:off x="866633" y="3429000"/>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601BEC3F-0775-44DC-87B0-3BAAB15F3234}"/>
              </a:ext>
            </a:extLst>
          </p:cNvPr>
          <p:cNvGrpSpPr/>
          <p:nvPr/>
        </p:nvGrpSpPr>
        <p:grpSpPr>
          <a:xfrm>
            <a:off x="8491821" y="3166731"/>
            <a:ext cx="2692062" cy="567448"/>
            <a:chOff x="8460071" y="3619028"/>
            <a:chExt cx="2692062" cy="567448"/>
          </a:xfrm>
        </p:grpSpPr>
        <p:grpSp>
          <p:nvGrpSpPr>
            <p:cNvPr id="20" name="Group 19">
              <a:extLst>
                <a:ext uri="{FF2B5EF4-FFF2-40B4-BE49-F238E27FC236}">
                  <a16:creationId xmlns:a16="http://schemas.microsoft.com/office/drawing/2014/main" id="{B511FB0A-236C-488E-8433-6642AF2443C0}"/>
                </a:ext>
              </a:extLst>
            </p:cNvPr>
            <p:cNvGrpSpPr/>
            <p:nvPr/>
          </p:nvGrpSpPr>
          <p:grpSpPr>
            <a:xfrm rot="5400000">
              <a:off x="8309392" y="3769922"/>
              <a:ext cx="567233" cy="265875"/>
              <a:chOff x="866633" y="2967123"/>
              <a:chExt cx="10658901" cy="464023"/>
            </a:xfrm>
          </p:grpSpPr>
          <p:sp>
            <p:nvSpPr>
              <p:cNvPr id="21" name="Rectangle 20">
                <a:extLst>
                  <a:ext uri="{FF2B5EF4-FFF2-40B4-BE49-F238E27FC236}">
                    <a16:creationId xmlns:a16="http://schemas.microsoft.com/office/drawing/2014/main" id="{AC77FDB8-35CB-4300-9FC3-BDA9398BA368}"/>
                  </a:ext>
                </a:extLst>
              </p:cNvPr>
              <p:cNvSpPr/>
              <p:nvPr/>
            </p:nvSpPr>
            <p:spPr bwMode="auto">
              <a:xfrm>
                <a:off x="866633" y="2967123"/>
                <a:ext cx="10658901" cy="4640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C8CB5B95-B10F-472E-AA5B-A4F950D69AF1}"/>
                  </a:ext>
                </a:extLst>
              </p:cNvPr>
              <p:cNvCxnSpPr/>
              <p:nvPr/>
            </p:nvCxnSpPr>
            <p:spPr>
              <a:xfrm>
                <a:off x="866633" y="2967123"/>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B411B6C-4081-43B9-BAFA-0A379120CAE1}"/>
                  </a:ext>
                </a:extLst>
              </p:cNvPr>
              <p:cNvCxnSpPr/>
              <p:nvPr/>
            </p:nvCxnSpPr>
            <p:spPr>
              <a:xfrm>
                <a:off x="866633" y="3429000"/>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9461D416-7AE4-43D6-AC34-5679644854C1}"/>
                </a:ext>
              </a:extLst>
            </p:cNvPr>
            <p:cNvGrpSpPr/>
            <p:nvPr/>
          </p:nvGrpSpPr>
          <p:grpSpPr>
            <a:xfrm rot="5400000">
              <a:off x="10735579" y="3769707"/>
              <a:ext cx="567233" cy="265875"/>
              <a:chOff x="866633" y="2967123"/>
              <a:chExt cx="10658901" cy="464023"/>
            </a:xfrm>
          </p:grpSpPr>
          <p:sp>
            <p:nvSpPr>
              <p:cNvPr id="25" name="Rectangle 24">
                <a:extLst>
                  <a:ext uri="{FF2B5EF4-FFF2-40B4-BE49-F238E27FC236}">
                    <a16:creationId xmlns:a16="http://schemas.microsoft.com/office/drawing/2014/main" id="{5D5DD52D-C0D0-4115-96A8-657E72477126}"/>
                  </a:ext>
                </a:extLst>
              </p:cNvPr>
              <p:cNvSpPr/>
              <p:nvPr/>
            </p:nvSpPr>
            <p:spPr bwMode="auto">
              <a:xfrm>
                <a:off x="866633" y="2967123"/>
                <a:ext cx="10658901" cy="464023"/>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26" name="Straight Connector 25">
                <a:extLst>
                  <a:ext uri="{FF2B5EF4-FFF2-40B4-BE49-F238E27FC236}">
                    <a16:creationId xmlns:a16="http://schemas.microsoft.com/office/drawing/2014/main" id="{4E2F51E2-A12F-40A2-9091-FF7AD2C2E128}"/>
                  </a:ext>
                </a:extLst>
              </p:cNvPr>
              <p:cNvCxnSpPr/>
              <p:nvPr/>
            </p:nvCxnSpPr>
            <p:spPr>
              <a:xfrm>
                <a:off x="866633" y="2967123"/>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A0D473E-3CD0-4150-9980-7ED6393D1A2B}"/>
                  </a:ext>
                </a:extLst>
              </p:cNvPr>
              <p:cNvCxnSpPr/>
              <p:nvPr/>
            </p:nvCxnSpPr>
            <p:spPr>
              <a:xfrm>
                <a:off x="866633" y="3429000"/>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141" name="Straight Arrow Connector 140">
            <a:extLst>
              <a:ext uri="{FF2B5EF4-FFF2-40B4-BE49-F238E27FC236}">
                <a16:creationId xmlns:a16="http://schemas.microsoft.com/office/drawing/2014/main" id="{5597FE6E-6212-408C-9D79-059C19BAA16C}"/>
              </a:ext>
            </a:extLst>
          </p:cNvPr>
          <p:cNvCxnSpPr>
            <a:cxnSpLocks/>
          </p:cNvCxnSpPr>
          <p:nvPr/>
        </p:nvCxnSpPr>
        <p:spPr>
          <a:xfrm flipV="1">
            <a:off x="2147315" y="3302114"/>
            <a:ext cx="0" cy="710433"/>
          </a:xfrm>
          <a:prstGeom prst="straightConnector1">
            <a:avLst/>
          </a:prstGeom>
          <a:ln w="57150">
            <a:solidFill>
              <a:srgbClr val="BAD80A"/>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0FD0E760-D96C-4D35-844F-A898BC8B920F}"/>
              </a:ext>
            </a:extLst>
          </p:cNvPr>
          <p:cNvCxnSpPr>
            <a:cxnSpLocks/>
          </p:cNvCxnSpPr>
          <p:nvPr/>
        </p:nvCxnSpPr>
        <p:spPr>
          <a:xfrm flipV="1">
            <a:off x="2147315" y="3315417"/>
            <a:ext cx="0" cy="686930"/>
          </a:xfrm>
          <a:prstGeom prst="straightConnector1">
            <a:avLst/>
          </a:prstGeom>
          <a:ln w="57150">
            <a:solidFill>
              <a:srgbClr val="BAD80A"/>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5036316D-EF0F-4CB1-8D24-5C7D31DF2371}"/>
              </a:ext>
            </a:extLst>
          </p:cNvPr>
          <p:cNvCxnSpPr>
            <a:cxnSpLocks/>
          </p:cNvCxnSpPr>
          <p:nvPr/>
        </p:nvCxnSpPr>
        <p:spPr>
          <a:xfrm>
            <a:off x="0" y="4862635"/>
            <a:ext cx="323971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A1274F4-22C3-4534-87B0-CB5181212790}"/>
              </a:ext>
            </a:extLst>
          </p:cNvPr>
          <p:cNvCxnSpPr>
            <a:cxnSpLocks/>
          </p:cNvCxnSpPr>
          <p:nvPr/>
        </p:nvCxnSpPr>
        <p:spPr>
          <a:xfrm>
            <a:off x="0" y="5892042"/>
            <a:ext cx="323971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6" name="Group 175">
            <a:extLst>
              <a:ext uri="{FF2B5EF4-FFF2-40B4-BE49-F238E27FC236}">
                <a16:creationId xmlns:a16="http://schemas.microsoft.com/office/drawing/2014/main" id="{E0221814-3727-4816-9837-515648519878}"/>
              </a:ext>
            </a:extLst>
          </p:cNvPr>
          <p:cNvGrpSpPr/>
          <p:nvPr/>
        </p:nvGrpSpPr>
        <p:grpSpPr>
          <a:xfrm>
            <a:off x="4933949" y="3993497"/>
            <a:ext cx="4844336" cy="1052514"/>
            <a:chOff x="4962524" y="4445794"/>
            <a:chExt cx="4844336" cy="1052514"/>
          </a:xfrm>
        </p:grpSpPr>
        <p:cxnSp>
          <p:nvCxnSpPr>
            <p:cNvPr id="151" name="Straight Arrow Connector 150">
              <a:extLst>
                <a:ext uri="{FF2B5EF4-FFF2-40B4-BE49-F238E27FC236}">
                  <a16:creationId xmlns:a16="http://schemas.microsoft.com/office/drawing/2014/main" id="{3328637C-658C-49C9-BF11-B2276E743946}"/>
                </a:ext>
              </a:extLst>
            </p:cNvPr>
            <p:cNvCxnSpPr>
              <a:cxnSpLocks/>
            </p:cNvCxnSpPr>
            <p:nvPr/>
          </p:nvCxnSpPr>
          <p:spPr>
            <a:xfrm flipV="1">
              <a:off x="4962524" y="4445794"/>
              <a:ext cx="0" cy="1030297"/>
            </a:xfrm>
            <a:prstGeom prst="straightConnector1">
              <a:avLst/>
            </a:prstGeom>
            <a:ln w="57150">
              <a:solidFill>
                <a:srgbClr val="BAD80A"/>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4BA49833-7E35-4F12-A0D1-6DFBF4B65778}"/>
                </a:ext>
              </a:extLst>
            </p:cNvPr>
            <p:cNvCxnSpPr>
              <a:cxnSpLocks/>
            </p:cNvCxnSpPr>
            <p:nvPr/>
          </p:nvCxnSpPr>
          <p:spPr>
            <a:xfrm flipV="1">
              <a:off x="7392987" y="4445794"/>
              <a:ext cx="0" cy="1029894"/>
            </a:xfrm>
            <a:prstGeom prst="straightConnector1">
              <a:avLst/>
            </a:prstGeom>
            <a:ln w="57150">
              <a:solidFill>
                <a:srgbClr val="BAD80A"/>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466E62AA-C974-49D3-BF64-7037B12D4839}"/>
                </a:ext>
              </a:extLst>
            </p:cNvPr>
            <p:cNvCxnSpPr>
              <a:cxnSpLocks/>
            </p:cNvCxnSpPr>
            <p:nvPr/>
          </p:nvCxnSpPr>
          <p:spPr>
            <a:xfrm flipV="1">
              <a:off x="9806860" y="4464844"/>
              <a:ext cx="0" cy="1033464"/>
            </a:xfrm>
            <a:prstGeom prst="straightConnector1">
              <a:avLst/>
            </a:prstGeom>
            <a:ln w="57150">
              <a:solidFill>
                <a:srgbClr val="BAD80A"/>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207240CD-37EB-4280-AD0B-DFBBF4F5CF0B}"/>
              </a:ext>
            </a:extLst>
          </p:cNvPr>
          <p:cNvGrpSpPr/>
          <p:nvPr/>
        </p:nvGrpSpPr>
        <p:grpSpPr>
          <a:xfrm>
            <a:off x="4933661" y="4030146"/>
            <a:ext cx="4844336" cy="1020653"/>
            <a:chOff x="4962524" y="4440704"/>
            <a:chExt cx="4844336" cy="1052514"/>
          </a:xfrm>
        </p:grpSpPr>
        <p:cxnSp>
          <p:nvCxnSpPr>
            <p:cNvPr id="172" name="Straight Arrow Connector 171">
              <a:extLst>
                <a:ext uri="{FF2B5EF4-FFF2-40B4-BE49-F238E27FC236}">
                  <a16:creationId xmlns:a16="http://schemas.microsoft.com/office/drawing/2014/main" id="{F9ED932C-FD05-4455-B574-98837C473C22}"/>
                </a:ext>
              </a:extLst>
            </p:cNvPr>
            <p:cNvCxnSpPr>
              <a:cxnSpLocks/>
            </p:cNvCxnSpPr>
            <p:nvPr/>
          </p:nvCxnSpPr>
          <p:spPr>
            <a:xfrm flipV="1">
              <a:off x="4962524" y="4440704"/>
              <a:ext cx="0" cy="1030297"/>
            </a:xfrm>
            <a:prstGeom prst="straightConnector1">
              <a:avLst/>
            </a:prstGeom>
            <a:ln w="57150">
              <a:solidFill>
                <a:srgbClr val="BAD80A"/>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4C699916-A993-4503-8C19-C581E053569F}"/>
                </a:ext>
              </a:extLst>
            </p:cNvPr>
            <p:cNvCxnSpPr>
              <a:cxnSpLocks/>
            </p:cNvCxnSpPr>
            <p:nvPr/>
          </p:nvCxnSpPr>
          <p:spPr>
            <a:xfrm flipV="1">
              <a:off x="7392987" y="4440704"/>
              <a:ext cx="0" cy="1029894"/>
            </a:xfrm>
            <a:prstGeom prst="straightConnector1">
              <a:avLst/>
            </a:prstGeom>
            <a:ln w="57150">
              <a:solidFill>
                <a:srgbClr val="BAD80A"/>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0435F373-3123-4243-8792-8465BA38FD97}"/>
                </a:ext>
              </a:extLst>
            </p:cNvPr>
            <p:cNvCxnSpPr>
              <a:cxnSpLocks/>
            </p:cNvCxnSpPr>
            <p:nvPr/>
          </p:nvCxnSpPr>
          <p:spPr>
            <a:xfrm flipV="1">
              <a:off x="9806860" y="4459754"/>
              <a:ext cx="0" cy="1033464"/>
            </a:xfrm>
            <a:prstGeom prst="straightConnector1">
              <a:avLst/>
            </a:prstGeom>
            <a:ln w="57150">
              <a:solidFill>
                <a:srgbClr val="BAD80A"/>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10" name="Straight Arrow Connector 109">
            <a:extLst>
              <a:ext uri="{FF2B5EF4-FFF2-40B4-BE49-F238E27FC236}">
                <a16:creationId xmlns:a16="http://schemas.microsoft.com/office/drawing/2014/main" id="{0C286A80-B536-4D32-8261-DBB849066B0F}"/>
              </a:ext>
            </a:extLst>
          </p:cNvPr>
          <p:cNvCxnSpPr>
            <a:cxnSpLocks/>
          </p:cNvCxnSpPr>
          <p:nvPr/>
        </p:nvCxnSpPr>
        <p:spPr>
          <a:xfrm flipV="1">
            <a:off x="347530" y="3323702"/>
            <a:ext cx="0" cy="1699686"/>
          </a:xfrm>
          <a:prstGeom prst="straightConnector1">
            <a:avLst/>
          </a:prstGeom>
          <a:ln w="57150">
            <a:solidFill>
              <a:srgbClr val="BAD80A"/>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DC4A0BB7-8074-40DA-A554-24E00E98B018}"/>
              </a:ext>
            </a:extLst>
          </p:cNvPr>
          <p:cNvCxnSpPr>
            <a:cxnSpLocks/>
          </p:cNvCxnSpPr>
          <p:nvPr/>
        </p:nvCxnSpPr>
        <p:spPr>
          <a:xfrm flipV="1">
            <a:off x="347530" y="3261625"/>
            <a:ext cx="0" cy="1753480"/>
          </a:xfrm>
          <a:prstGeom prst="straightConnector1">
            <a:avLst/>
          </a:prstGeom>
          <a:ln w="57150">
            <a:solidFill>
              <a:srgbClr val="BAD80A"/>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5393096F-F370-4101-9BC3-2D09EA2F9C22}"/>
              </a:ext>
            </a:extLst>
          </p:cNvPr>
          <p:cNvGrpSpPr/>
          <p:nvPr/>
        </p:nvGrpSpPr>
        <p:grpSpPr>
          <a:xfrm>
            <a:off x="3711365" y="3315259"/>
            <a:ext cx="7297023" cy="700995"/>
            <a:chOff x="3711365" y="3767556"/>
            <a:chExt cx="7297023" cy="700995"/>
          </a:xfrm>
        </p:grpSpPr>
        <p:cxnSp>
          <p:nvCxnSpPr>
            <p:cNvPr id="139" name="Straight Arrow Connector 138">
              <a:extLst>
                <a:ext uri="{FF2B5EF4-FFF2-40B4-BE49-F238E27FC236}">
                  <a16:creationId xmlns:a16="http://schemas.microsoft.com/office/drawing/2014/main" id="{75062F33-4155-4626-A48A-F6BA224B64FF}"/>
                </a:ext>
              </a:extLst>
            </p:cNvPr>
            <p:cNvCxnSpPr>
              <a:cxnSpLocks/>
            </p:cNvCxnSpPr>
            <p:nvPr/>
          </p:nvCxnSpPr>
          <p:spPr>
            <a:xfrm flipV="1">
              <a:off x="3711365" y="3767556"/>
              <a:ext cx="0" cy="700995"/>
            </a:xfrm>
            <a:prstGeom prst="straightConnector1">
              <a:avLst/>
            </a:prstGeom>
            <a:ln w="57150">
              <a:solidFill>
                <a:srgbClr val="BAD80A"/>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1FEF9A42-B485-4193-B886-724CA58220DE}"/>
                </a:ext>
              </a:extLst>
            </p:cNvPr>
            <p:cNvCxnSpPr>
              <a:cxnSpLocks/>
            </p:cNvCxnSpPr>
            <p:nvPr/>
          </p:nvCxnSpPr>
          <p:spPr>
            <a:xfrm flipV="1">
              <a:off x="8594515" y="3767556"/>
              <a:ext cx="0" cy="700995"/>
            </a:xfrm>
            <a:prstGeom prst="straightConnector1">
              <a:avLst/>
            </a:prstGeom>
            <a:ln w="57150">
              <a:solidFill>
                <a:srgbClr val="BAD80A"/>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1192FD10-AA1B-4825-95D0-093F14D6FB0C}"/>
                </a:ext>
              </a:extLst>
            </p:cNvPr>
            <p:cNvCxnSpPr>
              <a:cxnSpLocks/>
            </p:cNvCxnSpPr>
            <p:nvPr/>
          </p:nvCxnSpPr>
          <p:spPr>
            <a:xfrm flipV="1">
              <a:off x="11008388" y="3767556"/>
              <a:ext cx="0" cy="687088"/>
            </a:xfrm>
            <a:prstGeom prst="straightConnector1">
              <a:avLst/>
            </a:prstGeom>
            <a:ln w="57150">
              <a:solidFill>
                <a:srgbClr val="BAD80A"/>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EA382266-E568-4216-AFBA-B2CB257B37A7}"/>
                </a:ext>
              </a:extLst>
            </p:cNvPr>
            <p:cNvCxnSpPr>
              <a:cxnSpLocks/>
            </p:cNvCxnSpPr>
            <p:nvPr/>
          </p:nvCxnSpPr>
          <p:spPr>
            <a:xfrm flipV="1">
              <a:off x="6126742" y="3767556"/>
              <a:ext cx="0" cy="700995"/>
            </a:xfrm>
            <a:prstGeom prst="straightConnector1">
              <a:avLst/>
            </a:prstGeom>
            <a:ln w="57150">
              <a:solidFill>
                <a:srgbClr val="BAD80A"/>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FC128334-A87C-4E57-BB8D-F5A37CB0157F}"/>
              </a:ext>
            </a:extLst>
          </p:cNvPr>
          <p:cNvGrpSpPr/>
          <p:nvPr/>
        </p:nvGrpSpPr>
        <p:grpSpPr>
          <a:xfrm>
            <a:off x="3711365" y="3288969"/>
            <a:ext cx="7297023" cy="714140"/>
            <a:chOff x="3711365" y="3741266"/>
            <a:chExt cx="7297023" cy="714140"/>
          </a:xfrm>
        </p:grpSpPr>
        <p:cxnSp>
          <p:nvCxnSpPr>
            <p:cNvPr id="166" name="Straight Arrow Connector 165">
              <a:extLst>
                <a:ext uri="{FF2B5EF4-FFF2-40B4-BE49-F238E27FC236}">
                  <a16:creationId xmlns:a16="http://schemas.microsoft.com/office/drawing/2014/main" id="{9E708585-B666-4993-A16B-AC9852E2755E}"/>
                </a:ext>
              </a:extLst>
            </p:cNvPr>
            <p:cNvCxnSpPr>
              <a:cxnSpLocks/>
            </p:cNvCxnSpPr>
            <p:nvPr/>
          </p:nvCxnSpPr>
          <p:spPr>
            <a:xfrm flipV="1">
              <a:off x="3711365" y="3754411"/>
              <a:ext cx="0" cy="700995"/>
            </a:xfrm>
            <a:prstGeom prst="straightConnector1">
              <a:avLst/>
            </a:prstGeom>
            <a:ln w="57150">
              <a:solidFill>
                <a:srgbClr val="BAD80A"/>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EB4D553B-BBCB-48DE-83D4-186D2E6A52BC}"/>
                </a:ext>
              </a:extLst>
            </p:cNvPr>
            <p:cNvCxnSpPr>
              <a:cxnSpLocks/>
            </p:cNvCxnSpPr>
            <p:nvPr/>
          </p:nvCxnSpPr>
          <p:spPr>
            <a:xfrm flipV="1">
              <a:off x="8594515" y="3754411"/>
              <a:ext cx="0" cy="700995"/>
            </a:xfrm>
            <a:prstGeom prst="straightConnector1">
              <a:avLst/>
            </a:prstGeom>
            <a:ln w="57150">
              <a:solidFill>
                <a:srgbClr val="BAD80A"/>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35523D4C-C934-47C8-B5B3-1667F8CEAFE4}"/>
                </a:ext>
              </a:extLst>
            </p:cNvPr>
            <p:cNvCxnSpPr>
              <a:cxnSpLocks/>
            </p:cNvCxnSpPr>
            <p:nvPr/>
          </p:nvCxnSpPr>
          <p:spPr>
            <a:xfrm flipV="1">
              <a:off x="11008388" y="3754411"/>
              <a:ext cx="0" cy="678238"/>
            </a:xfrm>
            <a:prstGeom prst="straightConnector1">
              <a:avLst/>
            </a:prstGeom>
            <a:ln w="57150">
              <a:solidFill>
                <a:srgbClr val="BAD80A"/>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345C6540-9910-46B9-81AA-8C69E9500A4E}"/>
                </a:ext>
              </a:extLst>
            </p:cNvPr>
            <p:cNvCxnSpPr>
              <a:cxnSpLocks/>
            </p:cNvCxnSpPr>
            <p:nvPr/>
          </p:nvCxnSpPr>
          <p:spPr>
            <a:xfrm flipV="1">
              <a:off x="6126742" y="3741266"/>
              <a:ext cx="0" cy="700995"/>
            </a:xfrm>
            <a:prstGeom prst="straightConnector1">
              <a:avLst/>
            </a:prstGeom>
            <a:ln w="57150">
              <a:solidFill>
                <a:srgbClr val="BAD80A"/>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44" name="Straight Connector 143">
            <a:extLst>
              <a:ext uri="{FF2B5EF4-FFF2-40B4-BE49-F238E27FC236}">
                <a16:creationId xmlns:a16="http://schemas.microsoft.com/office/drawing/2014/main" id="{2001C4DF-3BF2-4DEA-B284-C5A880956ED1}"/>
              </a:ext>
            </a:extLst>
          </p:cNvPr>
          <p:cNvCxnSpPr>
            <a:cxnSpLocks/>
          </p:cNvCxnSpPr>
          <p:nvPr/>
        </p:nvCxnSpPr>
        <p:spPr>
          <a:xfrm flipV="1">
            <a:off x="1930554" y="4141557"/>
            <a:ext cx="10493626" cy="14540"/>
          </a:xfrm>
          <a:prstGeom prst="line">
            <a:avLst/>
          </a:prstGeom>
          <a:ln w="57150">
            <a:solidFill>
              <a:srgbClr val="287EFF"/>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DB7D5C4-D9B8-49F4-A88E-32B66C387AFE}"/>
              </a:ext>
            </a:extLst>
          </p:cNvPr>
          <p:cNvCxnSpPr>
            <a:cxnSpLocks/>
          </p:cNvCxnSpPr>
          <p:nvPr/>
        </p:nvCxnSpPr>
        <p:spPr>
          <a:xfrm flipV="1">
            <a:off x="1930554" y="4145326"/>
            <a:ext cx="10493626" cy="15275"/>
          </a:xfrm>
          <a:prstGeom prst="line">
            <a:avLst/>
          </a:prstGeom>
          <a:ln w="57150">
            <a:solidFill>
              <a:srgbClr val="287EF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A406C14E-145F-45AA-AEE7-7EF93C79179A}"/>
              </a:ext>
            </a:extLst>
          </p:cNvPr>
          <p:cNvCxnSpPr>
            <a:cxnSpLocks/>
          </p:cNvCxnSpPr>
          <p:nvPr/>
        </p:nvCxnSpPr>
        <p:spPr>
          <a:xfrm>
            <a:off x="2238942" y="3283706"/>
            <a:ext cx="0" cy="904942"/>
          </a:xfrm>
          <a:prstGeom prst="straightConnector1">
            <a:avLst/>
          </a:prstGeom>
          <a:ln w="57150">
            <a:solidFill>
              <a:srgbClr val="287EFF"/>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710CEB0E-B18C-4DE3-847E-32C10DD3C8AC}"/>
              </a:ext>
            </a:extLst>
          </p:cNvPr>
          <p:cNvCxnSpPr>
            <a:cxnSpLocks/>
          </p:cNvCxnSpPr>
          <p:nvPr/>
        </p:nvCxnSpPr>
        <p:spPr>
          <a:xfrm>
            <a:off x="2238942" y="3302348"/>
            <a:ext cx="0" cy="834128"/>
          </a:xfrm>
          <a:prstGeom prst="straightConnector1">
            <a:avLst/>
          </a:prstGeom>
          <a:ln w="57150">
            <a:solidFill>
              <a:srgbClr val="287EF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82" name="Group 181">
            <a:extLst>
              <a:ext uri="{FF2B5EF4-FFF2-40B4-BE49-F238E27FC236}">
                <a16:creationId xmlns:a16="http://schemas.microsoft.com/office/drawing/2014/main" id="{AB63E9B5-29C7-4AC3-9AC4-A29442573729}"/>
              </a:ext>
            </a:extLst>
          </p:cNvPr>
          <p:cNvGrpSpPr/>
          <p:nvPr/>
        </p:nvGrpSpPr>
        <p:grpSpPr>
          <a:xfrm>
            <a:off x="5025576" y="4136476"/>
            <a:ext cx="4844336" cy="886912"/>
            <a:chOff x="4962524" y="4445794"/>
            <a:chExt cx="4844336" cy="1052514"/>
          </a:xfrm>
        </p:grpSpPr>
        <p:cxnSp>
          <p:nvCxnSpPr>
            <p:cNvPr id="183" name="Straight Arrow Connector 182">
              <a:extLst>
                <a:ext uri="{FF2B5EF4-FFF2-40B4-BE49-F238E27FC236}">
                  <a16:creationId xmlns:a16="http://schemas.microsoft.com/office/drawing/2014/main" id="{7399074E-E5F5-41C9-828B-29711947FEFC}"/>
                </a:ext>
              </a:extLst>
            </p:cNvPr>
            <p:cNvCxnSpPr>
              <a:cxnSpLocks/>
            </p:cNvCxnSpPr>
            <p:nvPr/>
          </p:nvCxnSpPr>
          <p:spPr>
            <a:xfrm flipV="1">
              <a:off x="4962524" y="4445794"/>
              <a:ext cx="0" cy="1030297"/>
            </a:xfrm>
            <a:prstGeom prst="straightConnector1">
              <a:avLst/>
            </a:prstGeom>
            <a:ln w="57150">
              <a:solidFill>
                <a:srgbClr val="287EFF"/>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1C87CB0B-BC63-44BD-A3B8-EBF1A8B6CC17}"/>
                </a:ext>
              </a:extLst>
            </p:cNvPr>
            <p:cNvCxnSpPr>
              <a:cxnSpLocks/>
            </p:cNvCxnSpPr>
            <p:nvPr/>
          </p:nvCxnSpPr>
          <p:spPr>
            <a:xfrm flipV="1">
              <a:off x="7392987" y="4445794"/>
              <a:ext cx="0" cy="1029894"/>
            </a:xfrm>
            <a:prstGeom prst="straightConnector1">
              <a:avLst/>
            </a:prstGeom>
            <a:ln w="57150">
              <a:solidFill>
                <a:srgbClr val="287EFF"/>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108B91BE-E0F4-4E40-9AD9-4F8808CE828D}"/>
                </a:ext>
              </a:extLst>
            </p:cNvPr>
            <p:cNvCxnSpPr>
              <a:cxnSpLocks/>
            </p:cNvCxnSpPr>
            <p:nvPr/>
          </p:nvCxnSpPr>
          <p:spPr>
            <a:xfrm flipV="1">
              <a:off x="9806860" y="4464844"/>
              <a:ext cx="0" cy="1033464"/>
            </a:xfrm>
            <a:prstGeom prst="straightConnector1">
              <a:avLst/>
            </a:prstGeom>
            <a:ln w="57150">
              <a:solidFill>
                <a:srgbClr val="287EFF"/>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86" name="Group 185">
            <a:extLst>
              <a:ext uri="{FF2B5EF4-FFF2-40B4-BE49-F238E27FC236}">
                <a16:creationId xmlns:a16="http://schemas.microsoft.com/office/drawing/2014/main" id="{BFE2D868-534B-4B9B-AF5A-99D20BE03F1A}"/>
              </a:ext>
            </a:extLst>
          </p:cNvPr>
          <p:cNvGrpSpPr/>
          <p:nvPr/>
        </p:nvGrpSpPr>
        <p:grpSpPr>
          <a:xfrm>
            <a:off x="5025288" y="4173126"/>
            <a:ext cx="4844336" cy="857612"/>
            <a:chOff x="4962524" y="4440704"/>
            <a:chExt cx="4844336" cy="1052514"/>
          </a:xfrm>
        </p:grpSpPr>
        <p:cxnSp>
          <p:nvCxnSpPr>
            <p:cNvPr id="187" name="Straight Arrow Connector 186">
              <a:extLst>
                <a:ext uri="{FF2B5EF4-FFF2-40B4-BE49-F238E27FC236}">
                  <a16:creationId xmlns:a16="http://schemas.microsoft.com/office/drawing/2014/main" id="{0C09B25B-1C3B-4E06-B4C8-C1FC9AA1382F}"/>
                </a:ext>
              </a:extLst>
            </p:cNvPr>
            <p:cNvCxnSpPr>
              <a:cxnSpLocks/>
            </p:cNvCxnSpPr>
            <p:nvPr/>
          </p:nvCxnSpPr>
          <p:spPr>
            <a:xfrm flipV="1">
              <a:off x="4962524" y="4440704"/>
              <a:ext cx="0" cy="1030297"/>
            </a:xfrm>
            <a:prstGeom prst="straightConnector1">
              <a:avLst/>
            </a:prstGeom>
            <a:ln w="57150">
              <a:solidFill>
                <a:srgbClr val="287EF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AEB0BCD1-DFFD-480F-BF6B-43FE950C1EFF}"/>
                </a:ext>
              </a:extLst>
            </p:cNvPr>
            <p:cNvCxnSpPr>
              <a:cxnSpLocks/>
            </p:cNvCxnSpPr>
            <p:nvPr/>
          </p:nvCxnSpPr>
          <p:spPr>
            <a:xfrm flipV="1">
              <a:off x="7392987" y="4440704"/>
              <a:ext cx="0" cy="1029894"/>
            </a:xfrm>
            <a:prstGeom prst="straightConnector1">
              <a:avLst/>
            </a:prstGeom>
            <a:ln w="57150">
              <a:solidFill>
                <a:srgbClr val="287EF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F8D6236C-A2DC-4667-81A9-B07017278E29}"/>
                </a:ext>
              </a:extLst>
            </p:cNvPr>
            <p:cNvCxnSpPr>
              <a:cxnSpLocks/>
            </p:cNvCxnSpPr>
            <p:nvPr/>
          </p:nvCxnSpPr>
          <p:spPr>
            <a:xfrm flipV="1">
              <a:off x="9806860" y="4459754"/>
              <a:ext cx="0" cy="1033464"/>
            </a:xfrm>
            <a:prstGeom prst="straightConnector1">
              <a:avLst/>
            </a:prstGeom>
            <a:ln w="57150">
              <a:solidFill>
                <a:srgbClr val="287EF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94" name="Group 193">
            <a:extLst>
              <a:ext uri="{FF2B5EF4-FFF2-40B4-BE49-F238E27FC236}">
                <a16:creationId xmlns:a16="http://schemas.microsoft.com/office/drawing/2014/main" id="{80262E7A-8A52-44EB-8614-B1A11C6D8DAC}"/>
              </a:ext>
            </a:extLst>
          </p:cNvPr>
          <p:cNvGrpSpPr/>
          <p:nvPr/>
        </p:nvGrpSpPr>
        <p:grpSpPr>
          <a:xfrm>
            <a:off x="3802992" y="3298996"/>
            <a:ext cx="7297023" cy="860238"/>
            <a:chOff x="3711365" y="3767556"/>
            <a:chExt cx="7297023" cy="700995"/>
          </a:xfrm>
        </p:grpSpPr>
        <p:cxnSp>
          <p:nvCxnSpPr>
            <p:cNvPr id="195" name="Straight Arrow Connector 194">
              <a:extLst>
                <a:ext uri="{FF2B5EF4-FFF2-40B4-BE49-F238E27FC236}">
                  <a16:creationId xmlns:a16="http://schemas.microsoft.com/office/drawing/2014/main" id="{CB01797F-D0CD-4106-8674-4E0711D40603}"/>
                </a:ext>
              </a:extLst>
            </p:cNvPr>
            <p:cNvCxnSpPr>
              <a:cxnSpLocks/>
            </p:cNvCxnSpPr>
            <p:nvPr/>
          </p:nvCxnSpPr>
          <p:spPr>
            <a:xfrm flipV="1">
              <a:off x="3711365" y="3767556"/>
              <a:ext cx="0" cy="700995"/>
            </a:xfrm>
            <a:prstGeom prst="straightConnector1">
              <a:avLst/>
            </a:prstGeom>
            <a:ln w="57150">
              <a:solidFill>
                <a:srgbClr val="287EFF"/>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5FE08B72-3E19-4E4B-8104-C7DC88D0EB42}"/>
                </a:ext>
              </a:extLst>
            </p:cNvPr>
            <p:cNvCxnSpPr>
              <a:cxnSpLocks/>
            </p:cNvCxnSpPr>
            <p:nvPr/>
          </p:nvCxnSpPr>
          <p:spPr>
            <a:xfrm flipV="1">
              <a:off x="8594515" y="3767556"/>
              <a:ext cx="0" cy="700995"/>
            </a:xfrm>
            <a:prstGeom prst="straightConnector1">
              <a:avLst/>
            </a:prstGeom>
            <a:ln w="57150">
              <a:solidFill>
                <a:srgbClr val="287EFF"/>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F93E2703-1481-4C95-B060-2B5F51DA04D3}"/>
                </a:ext>
              </a:extLst>
            </p:cNvPr>
            <p:cNvCxnSpPr>
              <a:cxnSpLocks/>
            </p:cNvCxnSpPr>
            <p:nvPr/>
          </p:nvCxnSpPr>
          <p:spPr>
            <a:xfrm flipV="1">
              <a:off x="11008388" y="3767556"/>
              <a:ext cx="0" cy="687088"/>
            </a:xfrm>
            <a:prstGeom prst="straightConnector1">
              <a:avLst/>
            </a:prstGeom>
            <a:ln w="57150">
              <a:solidFill>
                <a:srgbClr val="287EFF"/>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A1FFEF6E-3256-4F4D-9E77-5C375A2E01F0}"/>
                </a:ext>
              </a:extLst>
            </p:cNvPr>
            <p:cNvCxnSpPr>
              <a:cxnSpLocks/>
            </p:cNvCxnSpPr>
            <p:nvPr/>
          </p:nvCxnSpPr>
          <p:spPr>
            <a:xfrm flipV="1">
              <a:off x="6126742" y="3767556"/>
              <a:ext cx="0" cy="700995"/>
            </a:xfrm>
            <a:prstGeom prst="straightConnector1">
              <a:avLst/>
            </a:prstGeom>
            <a:ln w="57150">
              <a:solidFill>
                <a:srgbClr val="287EFF"/>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10" name="Group 209">
            <a:extLst>
              <a:ext uri="{FF2B5EF4-FFF2-40B4-BE49-F238E27FC236}">
                <a16:creationId xmlns:a16="http://schemas.microsoft.com/office/drawing/2014/main" id="{2465A851-246A-4487-89B3-2DE33E0106D6}"/>
              </a:ext>
            </a:extLst>
          </p:cNvPr>
          <p:cNvGrpSpPr/>
          <p:nvPr/>
        </p:nvGrpSpPr>
        <p:grpSpPr>
          <a:xfrm>
            <a:off x="3802992" y="3269719"/>
            <a:ext cx="7297023" cy="876369"/>
            <a:chOff x="3711365" y="3741266"/>
            <a:chExt cx="7297023" cy="714140"/>
          </a:xfrm>
        </p:grpSpPr>
        <p:cxnSp>
          <p:nvCxnSpPr>
            <p:cNvPr id="211" name="Straight Arrow Connector 210">
              <a:extLst>
                <a:ext uri="{FF2B5EF4-FFF2-40B4-BE49-F238E27FC236}">
                  <a16:creationId xmlns:a16="http://schemas.microsoft.com/office/drawing/2014/main" id="{30D64027-74B7-456A-8D14-83874EBB270F}"/>
                </a:ext>
              </a:extLst>
            </p:cNvPr>
            <p:cNvCxnSpPr>
              <a:cxnSpLocks/>
            </p:cNvCxnSpPr>
            <p:nvPr/>
          </p:nvCxnSpPr>
          <p:spPr>
            <a:xfrm flipV="1">
              <a:off x="3711365" y="3754411"/>
              <a:ext cx="0" cy="700995"/>
            </a:xfrm>
            <a:prstGeom prst="straightConnector1">
              <a:avLst/>
            </a:prstGeom>
            <a:ln w="57150">
              <a:solidFill>
                <a:srgbClr val="287EF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7CBE64FD-388A-47B7-A6FB-9E928DB08663}"/>
                </a:ext>
              </a:extLst>
            </p:cNvPr>
            <p:cNvCxnSpPr>
              <a:cxnSpLocks/>
            </p:cNvCxnSpPr>
            <p:nvPr/>
          </p:nvCxnSpPr>
          <p:spPr>
            <a:xfrm flipV="1">
              <a:off x="8594515" y="3754411"/>
              <a:ext cx="0" cy="700995"/>
            </a:xfrm>
            <a:prstGeom prst="straightConnector1">
              <a:avLst/>
            </a:prstGeom>
            <a:ln w="57150">
              <a:solidFill>
                <a:srgbClr val="287EF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729DE4DD-F916-4195-B3CA-5C1334ED3ED2}"/>
                </a:ext>
              </a:extLst>
            </p:cNvPr>
            <p:cNvCxnSpPr>
              <a:cxnSpLocks/>
            </p:cNvCxnSpPr>
            <p:nvPr/>
          </p:nvCxnSpPr>
          <p:spPr>
            <a:xfrm flipV="1">
              <a:off x="11008388" y="3754411"/>
              <a:ext cx="0" cy="678238"/>
            </a:xfrm>
            <a:prstGeom prst="straightConnector1">
              <a:avLst/>
            </a:prstGeom>
            <a:ln w="57150">
              <a:solidFill>
                <a:srgbClr val="287EF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2280605B-FBDA-4D9A-8BBE-7F78016C4B0A}"/>
                </a:ext>
              </a:extLst>
            </p:cNvPr>
            <p:cNvCxnSpPr>
              <a:cxnSpLocks/>
            </p:cNvCxnSpPr>
            <p:nvPr/>
          </p:nvCxnSpPr>
          <p:spPr>
            <a:xfrm flipV="1">
              <a:off x="6126742" y="3741266"/>
              <a:ext cx="0" cy="700995"/>
            </a:xfrm>
            <a:prstGeom prst="straightConnector1">
              <a:avLst/>
            </a:prstGeom>
            <a:ln w="57150">
              <a:solidFill>
                <a:srgbClr val="287EF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2" name="Rectangle 51">
            <a:extLst>
              <a:ext uri="{FF2B5EF4-FFF2-40B4-BE49-F238E27FC236}">
                <a16:creationId xmlns:a16="http://schemas.microsoft.com/office/drawing/2014/main" id="{0B87D131-5A1E-4C10-9600-B828899CFE7F}"/>
              </a:ext>
            </a:extLst>
          </p:cNvPr>
          <p:cNvSpPr/>
          <p:nvPr/>
        </p:nvSpPr>
        <p:spPr bwMode="auto">
          <a:xfrm>
            <a:off x="163621" y="2123200"/>
            <a:ext cx="2378674" cy="1174607"/>
          </a:xfrm>
          <a:prstGeom prst="rect">
            <a:avLst/>
          </a:prstGeom>
          <a:solidFill>
            <a:srgbClr val="7F7F7F"/>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algn="ctr" defTabSz="914225"/>
            <a:r>
              <a:rPr lang="en-US" b="1" kern="0" dirty="0">
                <a:solidFill>
                  <a:schemeClr val="bg1"/>
                </a:solidFill>
              </a:rPr>
              <a:t>SIEM / Others</a:t>
            </a:r>
          </a:p>
        </p:txBody>
      </p:sp>
      <p:sp>
        <p:nvSpPr>
          <p:cNvPr id="89" name="Rectangle 88">
            <a:extLst>
              <a:ext uri="{FF2B5EF4-FFF2-40B4-BE49-F238E27FC236}">
                <a16:creationId xmlns:a16="http://schemas.microsoft.com/office/drawing/2014/main" id="{E31B8E2D-53AA-490D-B567-4BC52DB81388}"/>
              </a:ext>
            </a:extLst>
          </p:cNvPr>
          <p:cNvSpPr/>
          <p:nvPr/>
        </p:nvSpPr>
        <p:spPr bwMode="auto">
          <a:xfrm>
            <a:off x="5104385" y="2430034"/>
            <a:ext cx="2395501" cy="86819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600" b="1">
                <a:gradFill>
                  <a:gsLst>
                    <a:gs pos="83000">
                      <a:schemeClr val="tx1"/>
                    </a:gs>
                    <a:gs pos="100000">
                      <a:schemeClr val="tx2"/>
                    </a:gs>
                  </a:gsLst>
                  <a:lin ang="5400000" scaled="1"/>
                </a:gradFill>
                <a:cs typeface="Segoe UI Semibold" panose="020B0702040204020203" pitchFamily="34" charset="0"/>
              </a:rPr>
              <a:t>AZURE SECURITY CENTER</a:t>
            </a:r>
          </a:p>
        </p:txBody>
      </p:sp>
      <p:sp>
        <p:nvSpPr>
          <p:cNvPr id="87" name="Rectangle 86">
            <a:extLst>
              <a:ext uri="{FF2B5EF4-FFF2-40B4-BE49-F238E27FC236}">
                <a16:creationId xmlns:a16="http://schemas.microsoft.com/office/drawing/2014/main" id="{16350147-6421-465B-85FE-0EC6856522EC}"/>
              </a:ext>
            </a:extLst>
          </p:cNvPr>
          <p:cNvSpPr/>
          <p:nvPr/>
        </p:nvSpPr>
        <p:spPr bwMode="auto">
          <a:xfrm>
            <a:off x="7649438" y="2430034"/>
            <a:ext cx="2378674" cy="86819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600" b="1">
                <a:gradFill>
                  <a:gsLst>
                    <a:gs pos="83000">
                      <a:schemeClr val="tx1"/>
                    </a:gs>
                    <a:gs pos="100000">
                      <a:schemeClr val="tx2"/>
                    </a:gs>
                  </a:gsLst>
                  <a:lin ang="5400000" scaled="1"/>
                </a:gradFill>
                <a:cs typeface="Segoe UI Semibold" panose="020B0702040204020203" pitchFamily="34" charset="0"/>
              </a:rPr>
              <a:t>AZURE AD IDENTITY PROTECTION</a:t>
            </a:r>
          </a:p>
        </p:txBody>
      </p:sp>
      <p:sp>
        <p:nvSpPr>
          <p:cNvPr id="134" name="people_4" title="Icon of a person">
            <a:extLst>
              <a:ext uri="{FF2B5EF4-FFF2-40B4-BE49-F238E27FC236}">
                <a16:creationId xmlns:a16="http://schemas.microsoft.com/office/drawing/2014/main" id="{614B4BBB-E8D3-4CE6-9553-96AA0829B864}"/>
              </a:ext>
            </a:extLst>
          </p:cNvPr>
          <p:cNvSpPr>
            <a:spLocks noChangeAspect="1" noEditPoints="1"/>
          </p:cNvSpPr>
          <p:nvPr/>
        </p:nvSpPr>
        <p:spPr bwMode="auto">
          <a:xfrm>
            <a:off x="1888656" y="1605456"/>
            <a:ext cx="383013" cy="42820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81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Rectangle 62">
            <a:extLst>
              <a:ext uri="{FF2B5EF4-FFF2-40B4-BE49-F238E27FC236}">
                <a16:creationId xmlns:a16="http://schemas.microsoft.com/office/drawing/2014/main" id="{E1A315C4-7828-4C6C-87AF-2D5A21FAA5F0}"/>
              </a:ext>
            </a:extLst>
          </p:cNvPr>
          <p:cNvSpPr/>
          <p:nvPr/>
        </p:nvSpPr>
        <p:spPr bwMode="auto">
          <a:xfrm>
            <a:off x="8725946" y="5023391"/>
            <a:ext cx="2090055" cy="86819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600" b="1">
                <a:gradFill>
                  <a:gsLst>
                    <a:gs pos="83000">
                      <a:schemeClr val="tx1"/>
                    </a:gs>
                    <a:gs pos="100000">
                      <a:schemeClr val="tx2"/>
                    </a:gs>
                  </a:gsLst>
                  <a:lin ang="5400000" scaled="1"/>
                </a:gradFill>
                <a:cs typeface="Segoe UI Semibold" panose="020B0702040204020203" pitchFamily="34" charset="0"/>
              </a:rPr>
              <a:t>OFFICE 365</a:t>
            </a:r>
          </a:p>
        </p:txBody>
      </p:sp>
      <p:sp>
        <p:nvSpPr>
          <p:cNvPr id="86" name="Rectangle 85">
            <a:extLst>
              <a:ext uri="{FF2B5EF4-FFF2-40B4-BE49-F238E27FC236}">
                <a16:creationId xmlns:a16="http://schemas.microsoft.com/office/drawing/2014/main" id="{0B72EE0A-3ECE-4268-92B1-354AC80AEA14}"/>
              </a:ext>
            </a:extLst>
          </p:cNvPr>
          <p:cNvSpPr/>
          <p:nvPr/>
        </p:nvSpPr>
        <p:spPr bwMode="auto">
          <a:xfrm>
            <a:off x="10177665" y="2430034"/>
            <a:ext cx="1854398" cy="868190"/>
          </a:xfrm>
          <a:prstGeom prst="rect">
            <a:avLst/>
          </a:prstGeom>
          <a:solidFill>
            <a:srgbClr val="7F7F7F"/>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600" b="1">
                <a:solidFill>
                  <a:schemeClr val="bg1"/>
                </a:solidFill>
                <a:cs typeface="Segoe UI Semibold" panose="020B0702040204020203" pitchFamily="34" charset="0"/>
              </a:rPr>
              <a:t>FIREWALL PROVIDER</a:t>
            </a:r>
          </a:p>
        </p:txBody>
      </p:sp>
      <p:sp>
        <p:nvSpPr>
          <p:cNvPr id="129" name="Rectangle 128">
            <a:extLst>
              <a:ext uri="{FF2B5EF4-FFF2-40B4-BE49-F238E27FC236}">
                <a16:creationId xmlns:a16="http://schemas.microsoft.com/office/drawing/2014/main" id="{B648956A-216D-417D-BA6F-A8EDF9523AE3}"/>
              </a:ext>
            </a:extLst>
          </p:cNvPr>
          <p:cNvSpPr/>
          <p:nvPr/>
        </p:nvSpPr>
        <p:spPr bwMode="auto">
          <a:xfrm>
            <a:off x="2699628" y="2115939"/>
            <a:ext cx="2255205" cy="1182285"/>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b="1">
                <a:gradFill>
                  <a:gsLst>
                    <a:gs pos="83000">
                      <a:schemeClr val="tx1"/>
                    </a:gs>
                    <a:gs pos="100000">
                      <a:schemeClr val="tx2"/>
                    </a:gs>
                  </a:gsLst>
                  <a:lin ang="5400000" scaled="1"/>
                </a:gradFill>
                <a:cs typeface="Segoe UI Semibold" panose="020B0702040204020203" pitchFamily="34" charset="0"/>
              </a:rPr>
              <a:t>AZURE SENTINEL</a:t>
            </a:r>
          </a:p>
        </p:txBody>
      </p:sp>
      <p:pic>
        <p:nvPicPr>
          <p:cNvPr id="148" name="Picture 147">
            <a:extLst>
              <a:ext uri="{FF2B5EF4-FFF2-40B4-BE49-F238E27FC236}">
                <a16:creationId xmlns:a16="http://schemas.microsoft.com/office/drawing/2014/main" id="{1FED6423-8467-4414-B9F8-7E70A8119B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4403" y="2582214"/>
            <a:ext cx="231592" cy="265519"/>
          </a:xfrm>
          <a:prstGeom prst="rect">
            <a:avLst/>
          </a:prstGeom>
        </p:spPr>
      </p:pic>
    </p:spTree>
    <p:extLst>
      <p:ext uri="{BB962C8B-B14F-4D97-AF65-F5344CB8AC3E}">
        <p14:creationId xmlns:p14="http://schemas.microsoft.com/office/powerpoint/2010/main" val="1560086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41"/>
                                        </p:tgtEl>
                                        <p:attrNameLst>
                                          <p:attrName>style.visibility</p:attrName>
                                        </p:attrNameLst>
                                      </p:cBhvr>
                                      <p:to>
                                        <p:strVal val="visible"/>
                                      </p:to>
                                    </p:set>
                                    <p:animEffect transition="in" filter="wipe(up)">
                                      <p:cBhvr>
                                        <p:cTn id="11" dur="500"/>
                                        <p:tgtEl>
                                          <p:spTgt spid="14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7"/>
                                        </p:tgtEl>
                                        <p:attrNameLst>
                                          <p:attrName>style.visibility</p:attrName>
                                        </p:attrNameLst>
                                      </p:cBhvr>
                                      <p:to>
                                        <p:strVal val="visible"/>
                                      </p:to>
                                    </p:set>
                                    <p:animEffect transition="in" filter="fade">
                                      <p:cBhvr>
                                        <p:cTn id="15" dur="250"/>
                                        <p:tgtEl>
                                          <p:spTgt spid="137"/>
                                        </p:tgtEl>
                                      </p:cBhvr>
                                    </p:animEffect>
                                  </p:childTnLst>
                                </p:cTn>
                              </p:par>
                              <p:par>
                                <p:cTn id="16" presetID="22" presetClass="entr" presetSubtype="1" fill="hold" nodeType="withEffect">
                                  <p:stCondLst>
                                    <p:cond delay="0"/>
                                  </p:stCondLst>
                                  <p:childTnLst>
                                    <p:set>
                                      <p:cBhvr>
                                        <p:cTn id="17" dur="1" fill="hold">
                                          <p:stCondLst>
                                            <p:cond delay="0"/>
                                          </p:stCondLst>
                                        </p:cTn>
                                        <p:tgtEl>
                                          <p:spTgt spid="176"/>
                                        </p:tgtEl>
                                        <p:attrNameLst>
                                          <p:attrName>style.visibility</p:attrName>
                                        </p:attrNameLst>
                                      </p:cBhvr>
                                      <p:to>
                                        <p:strVal val="visible"/>
                                      </p:to>
                                    </p:set>
                                    <p:animEffect transition="in" filter="wipe(up)">
                                      <p:cBhvr>
                                        <p:cTn id="18" dur="500"/>
                                        <p:tgtEl>
                                          <p:spTgt spid="176"/>
                                        </p:tgtEl>
                                      </p:cBhvr>
                                    </p:animEffect>
                                  </p:childTnLst>
                                </p:cTn>
                              </p:par>
                              <p:par>
                                <p:cTn id="19" presetID="22" presetClass="entr" presetSubtype="4"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wipe(down)">
                                      <p:cBhvr>
                                        <p:cTn id="21" dur="500"/>
                                        <p:tgtEl>
                                          <p:spTgt spid="55"/>
                                        </p:tgtEl>
                                      </p:cBhvr>
                                    </p:animEffect>
                                  </p:childTnLst>
                                </p:cTn>
                              </p:par>
                            </p:childTnLst>
                          </p:cTn>
                        </p:par>
                        <p:par>
                          <p:cTn id="22" fill="hold">
                            <p:stCondLst>
                              <p:cond delay="1500"/>
                            </p:stCondLst>
                            <p:childTnLst>
                              <p:par>
                                <p:cTn id="23" presetID="22" presetClass="entr" presetSubtype="4" fill="hold" nodeType="afterEffect">
                                  <p:stCondLst>
                                    <p:cond delay="0"/>
                                  </p:stCondLst>
                                  <p:childTnLst>
                                    <p:set>
                                      <p:cBhvr>
                                        <p:cTn id="24" dur="1" fill="hold">
                                          <p:stCondLst>
                                            <p:cond delay="0"/>
                                          </p:stCondLst>
                                        </p:cTn>
                                        <p:tgtEl>
                                          <p:spTgt spid="175"/>
                                        </p:tgtEl>
                                        <p:attrNameLst>
                                          <p:attrName>style.visibility</p:attrName>
                                        </p:attrNameLst>
                                      </p:cBhvr>
                                      <p:to>
                                        <p:strVal val="visible"/>
                                      </p:to>
                                    </p:set>
                                    <p:animEffect transition="in" filter="wipe(down)">
                                      <p:cBhvr>
                                        <p:cTn id="25" dur="500"/>
                                        <p:tgtEl>
                                          <p:spTgt spid="175"/>
                                        </p:tgtEl>
                                      </p:cBhvr>
                                    </p:animEffect>
                                  </p:childTnLst>
                                </p:cTn>
                              </p:par>
                              <p:par>
                                <p:cTn id="26" presetID="22" presetClass="entr" presetSubtype="1" fill="hold"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ipe(up)">
                                      <p:cBhvr>
                                        <p:cTn id="28" dur="500"/>
                                        <p:tgtEl>
                                          <p:spTgt spid="56"/>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170"/>
                                        </p:tgtEl>
                                        <p:attrNameLst>
                                          <p:attrName>style.visibility</p:attrName>
                                        </p:attrNameLst>
                                      </p:cBhvr>
                                      <p:to>
                                        <p:strVal val="visible"/>
                                      </p:to>
                                    </p:set>
                                    <p:animEffect transition="in" filter="fade">
                                      <p:cBhvr>
                                        <p:cTn id="32" dur="250"/>
                                        <p:tgtEl>
                                          <p:spTgt spid="170"/>
                                        </p:tgtEl>
                                      </p:cBhvr>
                                    </p:animEffect>
                                  </p:childTnLst>
                                </p:cTn>
                              </p:par>
                            </p:childTnLst>
                          </p:cTn>
                        </p:par>
                        <p:par>
                          <p:cTn id="33" fill="hold">
                            <p:stCondLst>
                              <p:cond delay="2250"/>
                            </p:stCondLst>
                            <p:childTnLst>
                              <p:par>
                                <p:cTn id="34" presetID="22" presetClass="entr" presetSubtype="4" fill="hold" nodeType="afterEffect">
                                  <p:stCondLst>
                                    <p:cond delay="0"/>
                                  </p:stCondLst>
                                  <p:childTnLst>
                                    <p:set>
                                      <p:cBhvr>
                                        <p:cTn id="35" dur="1" fill="hold">
                                          <p:stCondLst>
                                            <p:cond delay="0"/>
                                          </p:stCondLst>
                                        </p:cTn>
                                        <p:tgtEl>
                                          <p:spTgt spid="164"/>
                                        </p:tgtEl>
                                        <p:attrNameLst>
                                          <p:attrName>style.visibility</p:attrName>
                                        </p:attrNameLst>
                                      </p:cBhvr>
                                      <p:to>
                                        <p:strVal val="visible"/>
                                      </p:to>
                                    </p:set>
                                    <p:animEffect transition="in" filter="wipe(down)">
                                      <p:cBhvr>
                                        <p:cTn id="36" dur="500"/>
                                        <p:tgtEl>
                                          <p:spTgt spid="164"/>
                                        </p:tgtEl>
                                      </p:cBhvr>
                                    </p:animEffect>
                                  </p:childTnLst>
                                </p:cTn>
                              </p:par>
                            </p:childTnLst>
                          </p:cTn>
                        </p:par>
                        <p:par>
                          <p:cTn id="37" fill="hold">
                            <p:stCondLst>
                              <p:cond delay="2750"/>
                            </p:stCondLst>
                            <p:childTnLst>
                              <p:par>
                                <p:cTn id="38" presetID="22" presetClass="entr" presetSubtype="1" fill="hold" nodeType="afterEffect">
                                  <p:stCondLst>
                                    <p:cond delay="0"/>
                                  </p:stCondLst>
                                  <p:childTnLst>
                                    <p:set>
                                      <p:cBhvr>
                                        <p:cTn id="39" dur="1" fill="hold">
                                          <p:stCondLst>
                                            <p:cond delay="0"/>
                                          </p:stCondLst>
                                        </p:cTn>
                                        <p:tgtEl>
                                          <p:spTgt spid="111"/>
                                        </p:tgtEl>
                                        <p:attrNameLst>
                                          <p:attrName>style.visibility</p:attrName>
                                        </p:attrNameLst>
                                      </p:cBhvr>
                                      <p:to>
                                        <p:strVal val="visible"/>
                                      </p:to>
                                    </p:set>
                                    <p:animEffect transition="in" filter="wipe(up)">
                                      <p:cBhvr>
                                        <p:cTn id="40" dur="500"/>
                                        <p:tgtEl>
                                          <p:spTgt spid="111"/>
                                        </p:tgtEl>
                                      </p:cBhvr>
                                    </p:animEffect>
                                  </p:childTnLst>
                                </p:cTn>
                              </p:par>
                            </p:childTnLst>
                          </p:cTn>
                        </p:par>
                        <p:par>
                          <p:cTn id="41" fill="hold">
                            <p:stCondLst>
                              <p:cond delay="3250"/>
                            </p:stCondLst>
                            <p:childTnLst>
                              <p:par>
                                <p:cTn id="42" presetID="22" presetClass="entr" presetSubtype="4" fill="hold" nodeType="afterEffect">
                                  <p:stCondLst>
                                    <p:cond delay="0"/>
                                  </p:stCondLst>
                                  <p:childTnLst>
                                    <p:set>
                                      <p:cBhvr>
                                        <p:cTn id="43" dur="1" fill="hold">
                                          <p:stCondLst>
                                            <p:cond delay="0"/>
                                          </p:stCondLst>
                                        </p:cTn>
                                        <p:tgtEl>
                                          <p:spTgt spid="110"/>
                                        </p:tgtEl>
                                        <p:attrNameLst>
                                          <p:attrName>style.visibility</p:attrName>
                                        </p:attrNameLst>
                                      </p:cBhvr>
                                      <p:to>
                                        <p:strVal val="visible"/>
                                      </p:to>
                                    </p:set>
                                    <p:animEffect transition="in" filter="wipe(down)">
                                      <p:cBhvr>
                                        <p:cTn id="44" dur="500"/>
                                        <p:tgtEl>
                                          <p:spTgt spid="11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180"/>
                                        </p:tgtEl>
                                        <p:attrNameLst>
                                          <p:attrName>style.visibility</p:attrName>
                                        </p:attrNameLst>
                                      </p:cBhvr>
                                      <p:to>
                                        <p:strVal val="visible"/>
                                      </p:to>
                                    </p:set>
                                    <p:animEffect transition="in" filter="wipe(up)">
                                      <p:cBhvr>
                                        <p:cTn id="49" dur="500"/>
                                        <p:tgtEl>
                                          <p:spTgt spid="180"/>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144"/>
                                        </p:tgtEl>
                                        <p:attrNameLst>
                                          <p:attrName>style.visibility</p:attrName>
                                        </p:attrNameLst>
                                      </p:cBhvr>
                                      <p:to>
                                        <p:strVal val="visible"/>
                                      </p:to>
                                    </p:set>
                                    <p:animEffect transition="in" filter="fade">
                                      <p:cBhvr>
                                        <p:cTn id="53" dur="250"/>
                                        <p:tgtEl>
                                          <p:spTgt spid="144"/>
                                        </p:tgtEl>
                                      </p:cBhvr>
                                    </p:animEffect>
                                  </p:childTnLst>
                                </p:cTn>
                              </p:par>
                              <p:par>
                                <p:cTn id="54" presetID="22" presetClass="entr" presetSubtype="1" fill="hold" nodeType="withEffect">
                                  <p:stCondLst>
                                    <p:cond delay="0"/>
                                  </p:stCondLst>
                                  <p:childTnLst>
                                    <p:set>
                                      <p:cBhvr>
                                        <p:cTn id="55" dur="1" fill="hold">
                                          <p:stCondLst>
                                            <p:cond delay="0"/>
                                          </p:stCondLst>
                                        </p:cTn>
                                        <p:tgtEl>
                                          <p:spTgt spid="182"/>
                                        </p:tgtEl>
                                        <p:attrNameLst>
                                          <p:attrName>style.visibility</p:attrName>
                                        </p:attrNameLst>
                                      </p:cBhvr>
                                      <p:to>
                                        <p:strVal val="visible"/>
                                      </p:to>
                                    </p:set>
                                    <p:animEffect transition="in" filter="wipe(up)">
                                      <p:cBhvr>
                                        <p:cTn id="56" dur="500"/>
                                        <p:tgtEl>
                                          <p:spTgt spid="182"/>
                                        </p:tgtEl>
                                      </p:cBhvr>
                                    </p:animEffect>
                                  </p:childTnLst>
                                </p:cTn>
                              </p:par>
                              <p:par>
                                <p:cTn id="57" presetID="22" presetClass="entr" presetSubtype="4" fill="hold" nodeType="withEffect">
                                  <p:stCondLst>
                                    <p:cond delay="0"/>
                                  </p:stCondLst>
                                  <p:childTnLst>
                                    <p:set>
                                      <p:cBhvr>
                                        <p:cTn id="58" dur="1" fill="hold">
                                          <p:stCondLst>
                                            <p:cond delay="0"/>
                                          </p:stCondLst>
                                        </p:cTn>
                                        <p:tgtEl>
                                          <p:spTgt spid="194"/>
                                        </p:tgtEl>
                                        <p:attrNameLst>
                                          <p:attrName>style.visibility</p:attrName>
                                        </p:attrNameLst>
                                      </p:cBhvr>
                                      <p:to>
                                        <p:strVal val="visible"/>
                                      </p:to>
                                    </p:set>
                                    <p:animEffect transition="in" filter="wipe(down)">
                                      <p:cBhvr>
                                        <p:cTn id="59" dur="500"/>
                                        <p:tgtEl>
                                          <p:spTgt spid="194"/>
                                        </p:tgtEl>
                                      </p:cBhvr>
                                    </p:animEffect>
                                  </p:childTnLst>
                                </p:cTn>
                              </p:par>
                            </p:childTnLst>
                          </p:cTn>
                        </p:par>
                        <p:par>
                          <p:cTn id="60" fill="hold">
                            <p:stCondLst>
                              <p:cond delay="1000"/>
                            </p:stCondLst>
                            <p:childTnLst>
                              <p:par>
                                <p:cTn id="61" presetID="22" presetClass="entr" presetSubtype="4" fill="hold" nodeType="afterEffect">
                                  <p:stCondLst>
                                    <p:cond delay="0"/>
                                  </p:stCondLst>
                                  <p:childTnLst>
                                    <p:set>
                                      <p:cBhvr>
                                        <p:cTn id="62" dur="1" fill="hold">
                                          <p:stCondLst>
                                            <p:cond delay="0"/>
                                          </p:stCondLst>
                                        </p:cTn>
                                        <p:tgtEl>
                                          <p:spTgt spid="186"/>
                                        </p:tgtEl>
                                        <p:attrNameLst>
                                          <p:attrName>style.visibility</p:attrName>
                                        </p:attrNameLst>
                                      </p:cBhvr>
                                      <p:to>
                                        <p:strVal val="visible"/>
                                      </p:to>
                                    </p:set>
                                    <p:animEffect transition="in" filter="wipe(down)">
                                      <p:cBhvr>
                                        <p:cTn id="63" dur="500"/>
                                        <p:tgtEl>
                                          <p:spTgt spid="186"/>
                                        </p:tgtEl>
                                      </p:cBhvr>
                                    </p:animEffect>
                                  </p:childTnLst>
                                </p:cTn>
                              </p:par>
                              <p:par>
                                <p:cTn id="64" presetID="22" presetClass="entr" presetSubtype="1" fill="hold" nodeType="withEffect">
                                  <p:stCondLst>
                                    <p:cond delay="0"/>
                                  </p:stCondLst>
                                  <p:childTnLst>
                                    <p:set>
                                      <p:cBhvr>
                                        <p:cTn id="65" dur="1" fill="hold">
                                          <p:stCondLst>
                                            <p:cond delay="0"/>
                                          </p:stCondLst>
                                        </p:cTn>
                                        <p:tgtEl>
                                          <p:spTgt spid="210"/>
                                        </p:tgtEl>
                                        <p:attrNameLst>
                                          <p:attrName>style.visibility</p:attrName>
                                        </p:attrNameLst>
                                      </p:cBhvr>
                                      <p:to>
                                        <p:strVal val="visible"/>
                                      </p:to>
                                    </p:set>
                                    <p:animEffect transition="in" filter="wipe(up)">
                                      <p:cBhvr>
                                        <p:cTn id="66" dur="500"/>
                                        <p:tgtEl>
                                          <p:spTgt spid="210"/>
                                        </p:tgtEl>
                                      </p:cBhvr>
                                    </p:animEffect>
                                  </p:childTnLst>
                                </p:cTn>
                              </p:par>
                            </p:childTnLst>
                          </p:cTn>
                        </p:par>
                        <p:par>
                          <p:cTn id="67" fill="hold">
                            <p:stCondLst>
                              <p:cond delay="1500"/>
                            </p:stCondLst>
                            <p:childTnLst>
                              <p:par>
                                <p:cTn id="68" presetID="10" presetClass="entr" presetSubtype="0" fill="hold" nodeType="afterEffect">
                                  <p:stCondLst>
                                    <p:cond delay="0"/>
                                  </p:stCondLst>
                                  <p:childTnLst>
                                    <p:set>
                                      <p:cBhvr>
                                        <p:cTn id="69" dur="1" fill="hold">
                                          <p:stCondLst>
                                            <p:cond delay="0"/>
                                          </p:stCondLst>
                                        </p:cTn>
                                        <p:tgtEl>
                                          <p:spTgt spid="145"/>
                                        </p:tgtEl>
                                        <p:attrNameLst>
                                          <p:attrName>style.visibility</p:attrName>
                                        </p:attrNameLst>
                                      </p:cBhvr>
                                      <p:to>
                                        <p:strVal val="visible"/>
                                      </p:to>
                                    </p:set>
                                    <p:animEffect transition="in" filter="fade">
                                      <p:cBhvr>
                                        <p:cTn id="70" dur="250"/>
                                        <p:tgtEl>
                                          <p:spTgt spid="145"/>
                                        </p:tgtEl>
                                      </p:cBhvr>
                                    </p:animEffect>
                                  </p:childTnLst>
                                </p:cTn>
                              </p:par>
                            </p:childTnLst>
                          </p:cTn>
                        </p:par>
                        <p:par>
                          <p:cTn id="71" fill="hold">
                            <p:stCondLst>
                              <p:cond delay="1750"/>
                            </p:stCondLst>
                            <p:childTnLst>
                              <p:par>
                                <p:cTn id="72" presetID="22" presetClass="entr" presetSubtype="4" fill="hold" nodeType="afterEffect">
                                  <p:stCondLst>
                                    <p:cond delay="0"/>
                                  </p:stCondLst>
                                  <p:childTnLst>
                                    <p:set>
                                      <p:cBhvr>
                                        <p:cTn id="73" dur="1" fill="hold">
                                          <p:stCondLst>
                                            <p:cond delay="0"/>
                                          </p:stCondLst>
                                        </p:cTn>
                                        <p:tgtEl>
                                          <p:spTgt spid="181"/>
                                        </p:tgtEl>
                                        <p:attrNameLst>
                                          <p:attrName>style.visibility</p:attrName>
                                        </p:attrNameLst>
                                      </p:cBhvr>
                                      <p:to>
                                        <p:strVal val="visible"/>
                                      </p:to>
                                    </p:set>
                                    <p:animEffect transition="in" filter="wipe(down)">
                                      <p:cBhvr>
                                        <p:cTn id="74"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66B68EE5-BA76-42EA-BD9D-CDFF0B806302}"/>
              </a:ext>
            </a:extLst>
          </p:cNvPr>
          <p:cNvSpPr/>
          <p:nvPr/>
        </p:nvSpPr>
        <p:spPr>
          <a:xfrm>
            <a:off x="455642" y="2351687"/>
            <a:ext cx="11252625" cy="245842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Cloud Native SIEM + SOAR - </a:t>
            </a:r>
            <a:r>
              <a:rPr kumimoji="0" lang="en-US" sz="1800" b="0" i="1" u="none" strike="noStrike" kern="0" cap="none" spc="0" normalizeH="0" baseline="0" noProof="0" dirty="0">
                <a:ln>
                  <a:noFill/>
                </a:ln>
                <a:gradFill>
                  <a:gsLst>
                    <a:gs pos="2917">
                      <a:srgbClr val="0078D4"/>
                    </a:gs>
                    <a:gs pos="30000">
                      <a:srgbClr val="0078D4"/>
                    </a:gs>
                  </a:gsLst>
                  <a:lin ang="5400000" scaled="0"/>
                </a:gradFill>
                <a:effectLst/>
                <a:uLnTx/>
                <a:uFillTx/>
                <a:latin typeface="Segoe UI" panose="020B0502040204020203" pitchFamily="34" charset="0"/>
                <a:ea typeface="+mn-ea"/>
                <a:cs typeface="Segoe UI" panose="020B0502040204020203" pitchFamily="34" charset="0"/>
              </a:rPr>
              <a:t>Azure Sentinel</a:t>
            </a:r>
            <a:endParaRPr kumimoji="0" lang="en-US" sz="1800" b="1" i="1" u="none" strike="noStrike" kern="0" cap="none" spc="0" normalizeH="0" baseline="0" noProof="0" dirty="0">
              <a:ln>
                <a:noFill/>
              </a:ln>
              <a:gradFill>
                <a:gsLst>
                  <a:gs pos="2917">
                    <a:srgbClr val="0078D4"/>
                  </a:gs>
                  <a:gs pos="30000">
                    <a:srgbClr val="0078D4"/>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 name="Title 1">
            <a:extLst>
              <a:ext uri="{FF2B5EF4-FFF2-40B4-BE49-F238E27FC236}">
                <a16:creationId xmlns:a16="http://schemas.microsoft.com/office/drawing/2014/main" id="{68687020-FA48-4EAE-AD42-24CB921DBF1B}"/>
              </a:ext>
            </a:extLst>
          </p:cNvPr>
          <p:cNvSpPr>
            <a:spLocks noGrp="1"/>
          </p:cNvSpPr>
          <p:nvPr>
            <p:ph type="title"/>
          </p:nvPr>
        </p:nvSpPr>
        <p:spPr>
          <a:xfrm>
            <a:off x="588263" y="457201"/>
            <a:ext cx="11018520" cy="1107996"/>
          </a:xfrm>
        </p:spPr>
        <p:txBody>
          <a:bodyPr/>
          <a:lstStyle/>
          <a:p>
            <a:r>
              <a:rPr lang="en-US" dirty="0">
                <a:gradFill>
                  <a:gsLst>
                    <a:gs pos="1250">
                      <a:schemeClr val="accent1"/>
                    </a:gs>
                    <a:gs pos="100000">
                      <a:schemeClr val="accent1"/>
                    </a:gs>
                  </a:gsLst>
                  <a:lin ang="5400000" scaled="0"/>
                </a:gradFill>
              </a:rPr>
              <a:t>Integrated toolset </a:t>
            </a:r>
            <a:r>
              <a:rPr lang="en-US" dirty="0"/>
              <a:t>for </a:t>
            </a:r>
            <a:br>
              <a:rPr lang="en-US" dirty="0"/>
            </a:br>
            <a:r>
              <a:rPr lang="en-US" dirty="0"/>
              <a:t>rapid threat remediation</a:t>
            </a:r>
          </a:p>
        </p:txBody>
      </p:sp>
      <p:grpSp>
        <p:nvGrpSpPr>
          <p:cNvPr id="19" name="Group 18">
            <a:extLst>
              <a:ext uri="{FF2B5EF4-FFF2-40B4-BE49-F238E27FC236}">
                <a16:creationId xmlns:a16="http://schemas.microsoft.com/office/drawing/2014/main" id="{37C2F15D-FF77-4E6C-85DB-02C6EC19DBDE}"/>
              </a:ext>
            </a:extLst>
          </p:cNvPr>
          <p:cNvGrpSpPr/>
          <p:nvPr/>
        </p:nvGrpSpPr>
        <p:grpSpPr>
          <a:xfrm>
            <a:off x="318176" y="1807922"/>
            <a:ext cx="11545329" cy="4734246"/>
            <a:chOff x="403655" y="658626"/>
            <a:chExt cx="11545329" cy="4734246"/>
          </a:xfrm>
        </p:grpSpPr>
        <p:sp>
          <p:nvSpPr>
            <p:cNvPr id="86" name="Rectangle 85">
              <a:extLst>
                <a:ext uri="{FF2B5EF4-FFF2-40B4-BE49-F238E27FC236}">
                  <a16:creationId xmlns:a16="http://schemas.microsoft.com/office/drawing/2014/main" id="{DD5A3CF5-FD91-4706-8D44-C4D6923A2C4C}"/>
                </a:ext>
              </a:extLst>
            </p:cNvPr>
            <p:cNvSpPr/>
            <p:nvPr/>
          </p:nvSpPr>
          <p:spPr bwMode="auto">
            <a:xfrm>
              <a:off x="403655" y="840222"/>
              <a:ext cx="11545329" cy="4552650"/>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7" name="TextBox 86">
              <a:extLst>
                <a:ext uri="{FF2B5EF4-FFF2-40B4-BE49-F238E27FC236}">
                  <a16:creationId xmlns:a16="http://schemas.microsoft.com/office/drawing/2014/main" id="{F7F7E05E-D256-4CD5-BCF2-CA4EDF54C420}"/>
                </a:ext>
              </a:extLst>
            </p:cNvPr>
            <p:cNvSpPr txBox="1"/>
            <p:nvPr/>
          </p:nvSpPr>
          <p:spPr>
            <a:xfrm>
              <a:off x="834607" y="658626"/>
              <a:ext cx="3444276" cy="307777"/>
            </a:xfrm>
            <a:prstGeom prst="rect">
              <a:avLst/>
            </a:prstGeom>
            <a:solidFill>
              <a:schemeClr val="bg1"/>
            </a:solidFill>
          </p:spPr>
          <p:txBody>
            <a:bodyPr wrap="none" lIns="45720" tIns="0" rIns="4572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Microsoft Threat Protection</a:t>
              </a:r>
            </a:p>
          </p:txBody>
        </p:sp>
      </p:grpSp>
      <p:sp>
        <p:nvSpPr>
          <p:cNvPr id="67" name="Rectangle 66">
            <a:extLst>
              <a:ext uri="{FF2B5EF4-FFF2-40B4-BE49-F238E27FC236}">
                <a16:creationId xmlns:a16="http://schemas.microsoft.com/office/drawing/2014/main" id="{0E3EDA47-84E3-469D-82FF-E37C5174F405}"/>
              </a:ext>
            </a:extLst>
          </p:cNvPr>
          <p:cNvSpPr/>
          <p:nvPr/>
        </p:nvSpPr>
        <p:spPr>
          <a:xfrm>
            <a:off x="2726681" y="2739476"/>
            <a:ext cx="6644057"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917">
                      <a:srgbClr val="0078D4"/>
                    </a:gs>
                    <a:gs pos="30000">
                      <a:srgbClr val="0078D4"/>
                    </a:gs>
                  </a:gsLst>
                  <a:lin ang="5400000" scaled="0"/>
                </a:gradFill>
                <a:effectLst/>
                <a:uLnTx/>
                <a:uFillTx/>
                <a:latin typeface="Segoe UI" panose="020B0502040204020203" pitchFamily="34" charset="0"/>
                <a:ea typeface="+mn-ea"/>
                <a:cs typeface="Segoe UI" panose="020B0502040204020203" pitchFamily="34" charset="0"/>
              </a:rPr>
              <a:t>Built on Azure Monitor, Logic Apps, and Microsoft’s UEBA/ML Technology</a:t>
            </a:r>
            <a:endParaRPr kumimoji="0" lang="en-US" sz="12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6" name="Group 15">
            <a:extLst>
              <a:ext uri="{FF2B5EF4-FFF2-40B4-BE49-F238E27FC236}">
                <a16:creationId xmlns:a16="http://schemas.microsoft.com/office/drawing/2014/main" id="{5C8BE5E3-3D63-493F-BD8B-04A27AEF9F8F}"/>
              </a:ext>
            </a:extLst>
          </p:cNvPr>
          <p:cNvGrpSpPr/>
          <p:nvPr/>
        </p:nvGrpSpPr>
        <p:grpSpPr>
          <a:xfrm>
            <a:off x="571591" y="3388677"/>
            <a:ext cx="1754463" cy="2957365"/>
            <a:chOff x="571591" y="3388677"/>
            <a:chExt cx="1754463" cy="2957365"/>
          </a:xfrm>
        </p:grpSpPr>
        <p:sp>
          <p:nvSpPr>
            <p:cNvPr id="122" name="Rectangle 121">
              <a:extLst>
                <a:ext uri="{FF2B5EF4-FFF2-40B4-BE49-F238E27FC236}">
                  <a16:creationId xmlns:a16="http://schemas.microsoft.com/office/drawing/2014/main" id="{5414CA39-C365-4D07-8713-0272F667630B}"/>
                </a:ext>
              </a:extLst>
            </p:cNvPr>
            <p:cNvSpPr/>
            <p:nvPr/>
          </p:nvSpPr>
          <p:spPr>
            <a:xfrm>
              <a:off x="571591" y="3388677"/>
              <a:ext cx="1754463" cy="2957365"/>
            </a:xfrm>
            <a:prstGeom prst="rect">
              <a:avLst/>
            </a:prstGeom>
            <a:solidFill>
              <a:srgbClr val="FFFFFF"/>
            </a:solidFill>
            <a:ln w="9525" cap="flat" cmpd="sng" algn="ctr">
              <a:noFill/>
              <a:prstDash val="solid"/>
            </a:ln>
            <a:effectLst>
              <a:outerShdw blurRad="254000" dist="762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gradFill>
                  <a:gsLst>
                    <a:gs pos="0">
                      <a:srgbClr val="0078D4"/>
                    </a:gs>
                    <a:gs pos="100000">
                      <a:srgbClr val="0078D4"/>
                    </a:gs>
                  </a:gsLst>
                  <a:lin ang="5400000" scaled="1"/>
                </a:gradFill>
                <a:effectLst/>
                <a:uLnTx/>
                <a:uFillTx/>
                <a:latin typeface="Segoe UI"/>
                <a:ea typeface="+mn-ea"/>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gradFill>
                  <a:gsLst>
                    <a:gs pos="0">
                      <a:srgbClr val="0078D4"/>
                    </a:gs>
                    <a:gs pos="100000">
                      <a:srgbClr val="0078D4"/>
                    </a:gs>
                  </a:gsLst>
                  <a:lin ang="5400000" scaled="1"/>
                </a:gradFill>
                <a:effectLst/>
                <a:uLnTx/>
                <a:uFillTx/>
                <a:latin typeface="Segoe UI"/>
                <a:ea typeface="+mn-ea"/>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gradFill>
                  <a:gsLst>
                    <a:gs pos="0">
                      <a:srgbClr val="0078D4"/>
                    </a:gs>
                    <a:gs pos="100000">
                      <a:srgbClr val="0078D4"/>
                    </a:gs>
                  </a:gsLst>
                  <a:lin ang="5400000" scaled="1"/>
                </a:gradFill>
                <a:effectLst/>
                <a:uLnTx/>
                <a:uFillTx/>
                <a:latin typeface="Segoe UI"/>
                <a:ea typeface="+mn-ea"/>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0">
                        <a:srgbClr val="0078D4"/>
                      </a:gs>
                      <a:gs pos="100000">
                        <a:srgbClr val="0078D4"/>
                      </a:gs>
                    </a:gsLst>
                    <a:lin ang="5400000" scaled="1"/>
                  </a:gradFill>
                  <a:effectLst/>
                  <a:uLnTx/>
                  <a:uFillTx/>
                  <a:latin typeface="Segoe UI"/>
                  <a:ea typeface="+mn-ea"/>
                  <a:cs typeface="+mn-cs"/>
                </a:rPr>
                <a:t>ENDPOINT</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50" b="0" i="1" u="none" strike="noStrike" kern="0" cap="none" spc="0" normalizeH="0" baseline="0" noProof="0" dirty="0">
                  <a:ln>
                    <a:noFill/>
                  </a:ln>
                  <a:gradFill>
                    <a:gsLst>
                      <a:gs pos="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Windows Defender ATP Endpoint Detection &amp; Response (EDR)  </a:t>
              </a:r>
            </a:p>
          </p:txBody>
        </p:sp>
        <p:grpSp>
          <p:nvGrpSpPr>
            <p:cNvPr id="123" name="Group 122">
              <a:extLst>
                <a:ext uri="{FF2B5EF4-FFF2-40B4-BE49-F238E27FC236}">
                  <a16:creationId xmlns:a16="http://schemas.microsoft.com/office/drawing/2014/main" id="{E81D5FAE-3A1C-488A-B73A-B5BE52A828DA}"/>
                </a:ext>
              </a:extLst>
            </p:cNvPr>
            <p:cNvGrpSpPr/>
            <p:nvPr/>
          </p:nvGrpSpPr>
          <p:grpSpPr>
            <a:xfrm>
              <a:off x="1216564" y="3551900"/>
              <a:ext cx="352325" cy="358265"/>
              <a:chOff x="6978168" y="4124561"/>
              <a:chExt cx="1067316" cy="1067315"/>
            </a:xfrm>
          </p:grpSpPr>
          <p:sp>
            <p:nvSpPr>
              <p:cNvPr id="124" name="Oval 123">
                <a:extLst>
                  <a:ext uri="{FF2B5EF4-FFF2-40B4-BE49-F238E27FC236}">
                    <a16:creationId xmlns:a16="http://schemas.microsoft.com/office/drawing/2014/main" id="{338508DE-0DDC-4981-AAEC-0A201174959F}"/>
                  </a:ext>
                </a:extLst>
              </p:cNvPr>
              <p:cNvSpPr/>
              <p:nvPr/>
            </p:nvSpPr>
            <p:spPr bwMode="auto">
              <a:xfrm>
                <a:off x="6978168" y="4124561"/>
                <a:ext cx="1067316" cy="1067315"/>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Laptop_E770" title="Icon of a laptop">
                <a:extLst>
                  <a:ext uri="{FF2B5EF4-FFF2-40B4-BE49-F238E27FC236}">
                    <a16:creationId xmlns:a16="http://schemas.microsoft.com/office/drawing/2014/main" id="{D8C7F7DD-0441-4FFD-B198-7F1CF7997C73}"/>
                  </a:ext>
                </a:extLst>
              </p:cNvPr>
              <p:cNvSpPr>
                <a:spLocks noChangeAspect="1" noEditPoints="1"/>
              </p:cNvSpPr>
              <p:nvPr/>
            </p:nvSpPr>
            <p:spPr bwMode="auto">
              <a:xfrm>
                <a:off x="7160429" y="4423736"/>
                <a:ext cx="702804" cy="4689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18" name="Group 17">
            <a:extLst>
              <a:ext uri="{FF2B5EF4-FFF2-40B4-BE49-F238E27FC236}">
                <a16:creationId xmlns:a16="http://schemas.microsoft.com/office/drawing/2014/main" id="{BC307F35-C52E-4B9B-A3BE-FFE5E0F4B5DA}"/>
              </a:ext>
            </a:extLst>
          </p:cNvPr>
          <p:cNvGrpSpPr/>
          <p:nvPr/>
        </p:nvGrpSpPr>
        <p:grpSpPr>
          <a:xfrm>
            <a:off x="2391165" y="3388679"/>
            <a:ext cx="1754463" cy="2957364"/>
            <a:chOff x="2391165" y="3388679"/>
            <a:chExt cx="1754463" cy="2957364"/>
          </a:xfrm>
        </p:grpSpPr>
        <p:sp>
          <p:nvSpPr>
            <p:cNvPr id="127" name="Rectangle 126">
              <a:extLst>
                <a:ext uri="{FF2B5EF4-FFF2-40B4-BE49-F238E27FC236}">
                  <a16:creationId xmlns:a16="http://schemas.microsoft.com/office/drawing/2014/main" id="{CEF58400-5E61-48B2-9159-9A5BF4080F53}"/>
                </a:ext>
              </a:extLst>
            </p:cNvPr>
            <p:cNvSpPr/>
            <p:nvPr/>
          </p:nvSpPr>
          <p:spPr>
            <a:xfrm>
              <a:off x="2391165" y="3388679"/>
              <a:ext cx="1754463" cy="2957364"/>
            </a:xfrm>
            <a:prstGeom prst="rect">
              <a:avLst/>
            </a:prstGeom>
            <a:solidFill>
              <a:srgbClr val="FFFFFF"/>
            </a:solidFill>
            <a:ln w="9525" cap="flat" cmpd="sng" algn="ctr">
              <a:noFill/>
              <a:prstDash val="solid"/>
            </a:ln>
            <a:effectLst>
              <a:outerShdw blurRad="254000" dist="762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gradFill>
                  <a:gsLst>
                    <a:gs pos="0">
                      <a:srgbClr val="0078D4"/>
                    </a:gs>
                    <a:gs pos="100000">
                      <a:srgbClr val="0078D4"/>
                    </a:gs>
                  </a:gsLst>
                  <a:lin ang="5400000" scaled="1"/>
                </a:gradFill>
                <a:effectLst/>
                <a:uLnTx/>
                <a:uFillTx/>
                <a:latin typeface="Segoe UI"/>
                <a:ea typeface="+mn-ea"/>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gradFill>
                  <a:gsLst>
                    <a:gs pos="0">
                      <a:srgbClr val="0078D4"/>
                    </a:gs>
                    <a:gs pos="100000">
                      <a:srgbClr val="0078D4"/>
                    </a:gs>
                  </a:gsLst>
                  <a:lin ang="5400000" scaled="1"/>
                </a:gradFill>
                <a:effectLst/>
                <a:uLnTx/>
                <a:uFillTx/>
                <a:latin typeface="Segoe UI"/>
                <a:ea typeface="+mn-ea"/>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gradFill>
                  <a:gsLst>
                    <a:gs pos="0">
                      <a:srgbClr val="0078D4"/>
                    </a:gs>
                    <a:gs pos="100000">
                      <a:srgbClr val="0078D4"/>
                    </a:gs>
                  </a:gsLst>
                  <a:lin ang="5400000" scaled="1"/>
                </a:gradFill>
                <a:effectLst/>
                <a:uLnTx/>
                <a:uFillTx/>
                <a:latin typeface="Segoe UI"/>
                <a:ea typeface="+mn-ea"/>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0">
                        <a:srgbClr val="0078D4"/>
                      </a:gs>
                      <a:gs pos="100000">
                        <a:srgbClr val="0078D4"/>
                      </a:gs>
                    </a:gsLst>
                    <a:lin ang="5400000" scaled="1"/>
                  </a:gradFill>
                  <a:effectLst/>
                  <a:uLnTx/>
                  <a:uFillTx/>
                  <a:latin typeface="Segoe UI"/>
                  <a:ea typeface="+mn-ea"/>
                  <a:cs typeface="+mn-cs"/>
                </a:rPr>
                <a:t>IDENTITY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50" b="0" i="1" u="none" strike="noStrike" kern="0" cap="none" spc="0" normalizeH="0" baseline="0" noProof="0" dirty="0">
                  <a:ln>
                    <a:noFill/>
                  </a:ln>
                  <a:gradFill>
                    <a:gsLst>
                      <a:gs pos="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Azure ATP + Azure AD Identity Protection</a:t>
              </a:r>
            </a:p>
          </p:txBody>
        </p:sp>
        <p:sp>
          <p:nvSpPr>
            <p:cNvPr id="128" name="Oval 127">
              <a:extLst>
                <a:ext uri="{FF2B5EF4-FFF2-40B4-BE49-F238E27FC236}">
                  <a16:creationId xmlns:a16="http://schemas.microsoft.com/office/drawing/2014/main" id="{C9D88D35-8F26-4F1B-B335-89F0CCC4A095}"/>
                </a:ext>
              </a:extLst>
            </p:cNvPr>
            <p:cNvSpPr/>
            <p:nvPr/>
          </p:nvSpPr>
          <p:spPr bwMode="auto">
            <a:xfrm>
              <a:off x="3087302" y="3551021"/>
              <a:ext cx="354053" cy="360022"/>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9" name="ContactCard_EEBD">
            <a:extLst>
              <a:ext uri="{FF2B5EF4-FFF2-40B4-BE49-F238E27FC236}">
                <a16:creationId xmlns:a16="http://schemas.microsoft.com/office/drawing/2014/main" id="{1F677247-02E0-4268-AC98-C17CD90355E2}"/>
              </a:ext>
            </a:extLst>
          </p:cNvPr>
          <p:cNvSpPr>
            <a:spLocks noChangeAspect="1" noEditPoints="1"/>
          </p:cNvSpPr>
          <p:nvPr/>
        </p:nvSpPr>
        <p:spPr bwMode="auto">
          <a:xfrm>
            <a:off x="3155336" y="3652134"/>
            <a:ext cx="211470" cy="157796"/>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grpSp>
        <p:nvGrpSpPr>
          <p:cNvPr id="20" name="Group 19">
            <a:extLst>
              <a:ext uri="{FF2B5EF4-FFF2-40B4-BE49-F238E27FC236}">
                <a16:creationId xmlns:a16="http://schemas.microsoft.com/office/drawing/2014/main" id="{03BBA6F2-6CFA-4090-8CD4-4531FD1C786D}"/>
              </a:ext>
            </a:extLst>
          </p:cNvPr>
          <p:cNvGrpSpPr/>
          <p:nvPr/>
        </p:nvGrpSpPr>
        <p:grpSpPr>
          <a:xfrm>
            <a:off x="4210739" y="3388679"/>
            <a:ext cx="1768807" cy="2957363"/>
            <a:chOff x="4210739" y="3388679"/>
            <a:chExt cx="1768807" cy="2957363"/>
          </a:xfrm>
        </p:grpSpPr>
        <p:sp>
          <p:nvSpPr>
            <p:cNvPr id="131" name="Rectangle 130">
              <a:extLst>
                <a:ext uri="{FF2B5EF4-FFF2-40B4-BE49-F238E27FC236}">
                  <a16:creationId xmlns:a16="http://schemas.microsoft.com/office/drawing/2014/main" id="{BAAE7F11-B62F-4E7A-954A-EC6219F47224}"/>
                </a:ext>
              </a:extLst>
            </p:cNvPr>
            <p:cNvSpPr/>
            <p:nvPr/>
          </p:nvSpPr>
          <p:spPr>
            <a:xfrm>
              <a:off x="4210739" y="3388679"/>
              <a:ext cx="1768807" cy="2957363"/>
            </a:xfrm>
            <a:prstGeom prst="rect">
              <a:avLst/>
            </a:prstGeom>
            <a:solidFill>
              <a:srgbClr val="FFFFFF"/>
            </a:solidFill>
            <a:ln w="9525" cap="flat" cmpd="sng" algn="ctr">
              <a:noFill/>
              <a:prstDash val="solid"/>
            </a:ln>
            <a:effectLst>
              <a:outerShdw blurRad="254000" dist="762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gradFill>
                  <a:gsLst>
                    <a:gs pos="0">
                      <a:srgbClr val="0078D4"/>
                    </a:gs>
                    <a:gs pos="100000">
                      <a:srgbClr val="0078D4"/>
                    </a:gs>
                  </a:gsLst>
                  <a:lin ang="5400000" scaled="1"/>
                </a:gradFill>
                <a:effectLst/>
                <a:uLnTx/>
                <a:uFillTx/>
                <a:latin typeface="Segoe UI"/>
                <a:ea typeface="+mn-ea"/>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gradFill>
                  <a:gsLst>
                    <a:gs pos="0">
                      <a:srgbClr val="0078D4"/>
                    </a:gs>
                    <a:gs pos="100000">
                      <a:srgbClr val="0078D4"/>
                    </a:gs>
                  </a:gsLst>
                  <a:lin ang="5400000" scaled="1"/>
                </a:gradFill>
                <a:effectLst/>
                <a:uLnTx/>
                <a:uFillTx/>
                <a:latin typeface="Segoe UI"/>
                <a:ea typeface="+mn-ea"/>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gradFill>
                  <a:gsLst>
                    <a:gs pos="0">
                      <a:srgbClr val="0078D4"/>
                    </a:gs>
                    <a:gs pos="100000">
                      <a:srgbClr val="0078D4"/>
                    </a:gs>
                  </a:gsLst>
                  <a:lin ang="5400000" scaled="1"/>
                </a:gradFill>
                <a:effectLst/>
                <a:uLnTx/>
                <a:uFillTx/>
                <a:latin typeface="Segoe UI"/>
                <a:ea typeface="+mn-ea"/>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0">
                        <a:srgbClr val="0078D4"/>
                      </a:gs>
                      <a:gs pos="100000">
                        <a:srgbClr val="0078D4"/>
                      </a:gs>
                    </a:gsLst>
                    <a:lin ang="5400000" scaled="1"/>
                  </a:gradFill>
                  <a:effectLst/>
                  <a:uLnTx/>
                  <a:uFillTx/>
                  <a:latin typeface="Segoe UI"/>
                  <a:ea typeface="+mn-ea"/>
                  <a:cs typeface="+mn-cs"/>
                </a:rPr>
                <a:t>SaaS</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50" b="0" i="1" u="none" strike="noStrike" kern="0" cap="none" spc="0" normalizeH="0" baseline="0" noProof="0" dirty="0">
                  <a:ln>
                    <a:noFill/>
                  </a:ln>
                  <a:gradFill>
                    <a:gsLst>
                      <a:gs pos="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Office 365 Advanced Threat Protection (ATP) + Cloud App Security</a:t>
              </a:r>
            </a:p>
          </p:txBody>
        </p:sp>
        <p:grpSp>
          <p:nvGrpSpPr>
            <p:cNvPr id="132" name="Group 131">
              <a:extLst>
                <a:ext uri="{FF2B5EF4-FFF2-40B4-BE49-F238E27FC236}">
                  <a16:creationId xmlns:a16="http://schemas.microsoft.com/office/drawing/2014/main" id="{D497658E-0A5D-4F6A-9094-48DD2F2D8783}"/>
                </a:ext>
              </a:extLst>
            </p:cNvPr>
            <p:cNvGrpSpPr>
              <a:grpSpLocks noChangeAspect="1"/>
            </p:cNvGrpSpPr>
            <p:nvPr/>
          </p:nvGrpSpPr>
          <p:grpSpPr>
            <a:xfrm>
              <a:off x="4860106" y="3551021"/>
              <a:ext cx="354053" cy="360022"/>
              <a:chOff x="7205760" y="2311584"/>
              <a:chExt cx="940106" cy="940106"/>
            </a:xfrm>
          </p:grpSpPr>
          <p:sp>
            <p:nvSpPr>
              <p:cNvPr id="133" name="Oval 132">
                <a:extLst>
                  <a:ext uri="{FF2B5EF4-FFF2-40B4-BE49-F238E27FC236}">
                    <a16:creationId xmlns:a16="http://schemas.microsoft.com/office/drawing/2014/main" id="{8F330A48-D02B-4389-8402-C9D89D9ADF44}"/>
                  </a:ext>
                </a:extLst>
              </p:cNvPr>
              <p:cNvSpPr/>
              <p:nvPr/>
            </p:nvSpPr>
            <p:spPr bwMode="auto">
              <a:xfrm>
                <a:off x="7205760" y="2311584"/>
                <a:ext cx="940106" cy="94010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CRMArticles_EFF5" title="Icon of two documents stacked together with writing on them">
                <a:extLst>
                  <a:ext uri="{FF2B5EF4-FFF2-40B4-BE49-F238E27FC236}">
                    <a16:creationId xmlns:a16="http://schemas.microsoft.com/office/drawing/2014/main" id="{F211B20F-7202-465F-BE4D-118099635146}"/>
                  </a:ext>
                </a:extLst>
              </p:cNvPr>
              <p:cNvSpPr>
                <a:spLocks noChangeAspect="1" noEditPoints="1"/>
              </p:cNvSpPr>
              <p:nvPr/>
            </p:nvSpPr>
            <p:spPr bwMode="auto">
              <a:xfrm>
                <a:off x="7461306" y="2534020"/>
                <a:ext cx="429017" cy="495233"/>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D3BBB632-F8A1-4874-9E8D-A69F9FE99AF0}"/>
              </a:ext>
            </a:extLst>
          </p:cNvPr>
          <p:cNvGrpSpPr/>
          <p:nvPr/>
        </p:nvGrpSpPr>
        <p:grpSpPr>
          <a:xfrm>
            <a:off x="7581003" y="3388680"/>
            <a:ext cx="1118660" cy="1067378"/>
            <a:chOff x="7661536" y="3388680"/>
            <a:chExt cx="1118660" cy="1067378"/>
          </a:xfrm>
        </p:grpSpPr>
        <p:sp>
          <p:nvSpPr>
            <p:cNvPr id="56" name="Rectangle 55">
              <a:extLst>
                <a:ext uri="{FF2B5EF4-FFF2-40B4-BE49-F238E27FC236}">
                  <a16:creationId xmlns:a16="http://schemas.microsoft.com/office/drawing/2014/main" id="{8F6DFC78-4C7A-4E44-B89B-E2D33142C5E5}"/>
                </a:ext>
              </a:extLst>
            </p:cNvPr>
            <p:cNvSpPr/>
            <p:nvPr/>
          </p:nvSpPr>
          <p:spPr>
            <a:xfrm>
              <a:off x="7661536" y="3388680"/>
              <a:ext cx="1118660" cy="1067378"/>
            </a:xfrm>
            <a:prstGeom prst="rect">
              <a:avLst/>
            </a:prstGeom>
            <a:solidFill>
              <a:schemeClr val="accent5"/>
            </a:solidFill>
            <a:ln w="9525" cap="flat" cmpd="sng" algn="ctr">
              <a:noFill/>
              <a:prstDash val="solid"/>
            </a:ln>
            <a:effectLst>
              <a:outerShdw blurRad="254000" dist="76200" dir="2700000" algn="tl" rotWithShape="0">
                <a:prstClr val="black">
                  <a:alpha val="40000"/>
                </a:prstClr>
              </a:outerShdw>
            </a:effectLst>
          </p:spPr>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461963" marR="0" lvl="0" indent="0" algn="l" defTabSz="914225"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endParaRPr>
            </a:p>
            <a:p>
              <a:pPr marL="461963" marR="0" lvl="0" indent="0" algn="l" defTabSz="914225"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NETWORK</a:t>
              </a:r>
            </a:p>
          </p:txBody>
        </p:sp>
        <p:grpSp>
          <p:nvGrpSpPr>
            <p:cNvPr id="135" name="Group 134">
              <a:extLst>
                <a:ext uri="{FF2B5EF4-FFF2-40B4-BE49-F238E27FC236}">
                  <a16:creationId xmlns:a16="http://schemas.microsoft.com/office/drawing/2014/main" id="{610676ED-4FA8-4692-9D50-B8C22BC42BC1}"/>
                </a:ext>
              </a:extLst>
            </p:cNvPr>
            <p:cNvGrpSpPr/>
            <p:nvPr/>
          </p:nvGrpSpPr>
          <p:grpSpPr>
            <a:xfrm>
              <a:off x="8022900" y="3551832"/>
              <a:ext cx="352282" cy="358265"/>
              <a:chOff x="1830770" y="4784769"/>
              <a:chExt cx="358265" cy="358265"/>
            </a:xfrm>
          </p:grpSpPr>
          <p:sp>
            <p:nvSpPr>
              <p:cNvPr id="139" name="Oval 138">
                <a:extLst>
                  <a:ext uri="{FF2B5EF4-FFF2-40B4-BE49-F238E27FC236}">
                    <a16:creationId xmlns:a16="http://schemas.microsoft.com/office/drawing/2014/main" id="{82D4CE63-3080-4380-A816-C1958D266C7E}"/>
                  </a:ext>
                </a:extLst>
              </p:cNvPr>
              <p:cNvSpPr/>
              <p:nvPr/>
            </p:nvSpPr>
            <p:spPr bwMode="auto">
              <a:xfrm>
                <a:off x="1830770" y="4784769"/>
                <a:ext cx="358265" cy="358265"/>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Org_ECA6">
                <a:extLst>
                  <a:ext uri="{FF2B5EF4-FFF2-40B4-BE49-F238E27FC236}">
                    <a16:creationId xmlns:a16="http://schemas.microsoft.com/office/drawing/2014/main" id="{0F406A14-B0CC-4029-ADDE-4B564E87A801}"/>
                  </a:ext>
                </a:extLst>
              </p:cNvPr>
              <p:cNvSpPr>
                <a:spLocks noChangeAspect="1" noEditPoints="1"/>
              </p:cNvSpPr>
              <p:nvPr/>
            </p:nvSpPr>
            <p:spPr bwMode="auto">
              <a:xfrm>
                <a:off x="1913013" y="4852095"/>
                <a:ext cx="204406" cy="20450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A4C8E5FF-68F7-4516-8B30-280AEEE13BD1}"/>
              </a:ext>
            </a:extLst>
          </p:cNvPr>
          <p:cNvGrpSpPr/>
          <p:nvPr/>
        </p:nvGrpSpPr>
        <p:grpSpPr>
          <a:xfrm>
            <a:off x="8764774" y="3383980"/>
            <a:ext cx="1118660" cy="1079174"/>
            <a:chOff x="8839313" y="3383980"/>
            <a:chExt cx="1118660" cy="1079174"/>
          </a:xfrm>
        </p:grpSpPr>
        <p:sp>
          <p:nvSpPr>
            <p:cNvPr id="54" name="Rectangle 53">
              <a:extLst>
                <a:ext uri="{FF2B5EF4-FFF2-40B4-BE49-F238E27FC236}">
                  <a16:creationId xmlns:a16="http://schemas.microsoft.com/office/drawing/2014/main" id="{36B70C01-F731-4F1C-B19B-2C949300758D}"/>
                </a:ext>
              </a:extLst>
            </p:cNvPr>
            <p:cNvSpPr/>
            <p:nvPr/>
          </p:nvSpPr>
          <p:spPr>
            <a:xfrm>
              <a:off x="8839313" y="3383980"/>
              <a:ext cx="1118660" cy="1079174"/>
            </a:xfrm>
            <a:prstGeom prst="rect">
              <a:avLst/>
            </a:prstGeom>
            <a:solidFill>
              <a:schemeClr val="accent5"/>
            </a:solidFill>
            <a:ln w="9525" cap="flat" cmpd="sng" algn="ctr">
              <a:noFill/>
              <a:prstDash val="solid"/>
            </a:ln>
            <a:effectLst>
              <a:outerShdw blurRad="254000" dist="76200" dir="2700000" algn="tl" rotWithShape="0">
                <a:prstClr val="black">
                  <a:alpha val="40000"/>
                </a:prstClr>
              </a:outerShdw>
            </a:effectLst>
          </p:spPr>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461963" marR="0" lvl="0" indent="0" algn="l" defTabSz="914225"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endParaRPr>
            </a:p>
            <a:p>
              <a:pPr marL="461963" marR="0" lvl="0" indent="0" algn="l" defTabSz="914225"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SERVERS</a:t>
              </a:r>
            </a:p>
          </p:txBody>
        </p:sp>
        <p:grpSp>
          <p:nvGrpSpPr>
            <p:cNvPr id="142" name="Group 141">
              <a:extLst>
                <a:ext uri="{FF2B5EF4-FFF2-40B4-BE49-F238E27FC236}">
                  <a16:creationId xmlns:a16="http://schemas.microsoft.com/office/drawing/2014/main" id="{FC59E482-AF1B-4DFF-B044-8436021BDE10}"/>
                </a:ext>
              </a:extLst>
            </p:cNvPr>
            <p:cNvGrpSpPr/>
            <p:nvPr/>
          </p:nvGrpSpPr>
          <p:grpSpPr>
            <a:xfrm>
              <a:off x="9220043" y="3547132"/>
              <a:ext cx="357197" cy="358265"/>
              <a:chOff x="7711887" y="3737977"/>
              <a:chExt cx="474228" cy="474228"/>
            </a:xfrm>
          </p:grpSpPr>
          <p:sp>
            <p:nvSpPr>
              <p:cNvPr id="143" name="Oval 142">
                <a:extLst>
                  <a:ext uri="{FF2B5EF4-FFF2-40B4-BE49-F238E27FC236}">
                    <a16:creationId xmlns:a16="http://schemas.microsoft.com/office/drawing/2014/main" id="{D26A7261-109B-4276-99EE-5E310BD359E4}"/>
                  </a:ext>
                </a:extLst>
              </p:cNvPr>
              <p:cNvSpPr/>
              <p:nvPr/>
            </p:nvSpPr>
            <p:spPr bwMode="auto">
              <a:xfrm>
                <a:off x="7711887" y="3737977"/>
                <a:ext cx="474228" cy="474228"/>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building_1" title="Icon of two tall rectangular buildings of different heights">
                <a:extLst>
                  <a:ext uri="{FF2B5EF4-FFF2-40B4-BE49-F238E27FC236}">
                    <a16:creationId xmlns:a16="http://schemas.microsoft.com/office/drawing/2014/main" id="{74C3DA2B-73F0-4833-8AA2-15D47E65ABE5}"/>
                  </a:ext>
                </a:extLst>
              </p:cNvPr>
              <p:cNvSpPr>
                <a:spLocks noChangeAspect="1" noEditPoints="1"/>
              </p:cNvSpPr>
              <p:nvPr/>
            </p:nvSpPr>
            <p:spPr bwMode="auto">
              <a:xfrm>
                <a:off x="7828105" y="3853702"/>
                <a:ext cx="241792" cy="242778"/>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7" name="Speech Bubble: Rectangle 6">
            <a:extLst>
              <a:ext uri="{FF2B5EF4-FFF2-40B4-BE49-F238E27FC236}">
                <a16:creationId xmlns:a16="http://schemas.microsoft.com/office/drawing/2014/main" id="{38E82EA2-8047-44B5-980A-910B9385D0C1}"/>
              </a:ext>
            </a:extLst>
          </p:cNvPr>
          <p:cNvSpPr/>
          <p:nvPr/>
        </p:nvSpPr>
        <p:spPr bwMode="auto">
          <a:xfrm>
            <a:off x="9168901" y="1510428"/>
            <a:ext cx="2539366" cy="1012496"/>
          </a:xfrm>
          <a:prstGeom prst="wedgeRectCallout">
            <a:avLst>
              <a:gd name="adj1" fmla="val -48187"/>
              <a:gd name="adj2" fmla="val 82339"/>
            </a:avLst>
          </a:prstGeom>
          <a:solidFill>
            <a:schemeClr val="bg2"/>
          </a:solidFill>
          <a:ln>
            <a:noFill/>
          </a:ln>
          <a:effectLst>
            <a:outerShdw blurRad="165100" dist="762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t>Breadth</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120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t>Unified Alert Queue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120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t>Customized Alerts</a:t>
            </a:r>
          </a:p>
        </p:txBody>
      </p:sp>
      <p:grpSp>
        <p:nvGrpSpPr>
          <p:cNvPr id="21" name="Group 20">
            <a:extLst>
              <a:ext uri="{FF2B5EF4-FFF2-40B4-BE49-F238E27FC236}">
                <a16:creationId xmlns:a16="http://schemas.microsoft.com/office/drawing/2014/main" id="{0865A3A1-19F5-4BC4-8A3B-5ACE7969AA8F}"/>
              </a:ext>
            </a:extLst>
          </p:cNvPr>
          <p:cNvGrpSpPr/>
          <p:nvPr/>
        </p:nvGrpSpPr>
        <p:grpSpPr>
          <a:xfrm>
            <a:off x="6044657" y="3389595"/>
            <a:ext cx="1471235" cy="2956447"/>
            <a:chOff x="6044657" y="3389595"/>
            <a:chExt cx="1471235" cy="2956447"/>
          </a:xfrm>
        </p:grpSpPr>
        <p:sp>
          <p:nvSpPr>
            <p:cNvPr id="117" name="Rectangle 116">
              <a:extLst>
                <a:ext uri="{FF2B5EF4-FFF2-40B4-BE49-F238E27FC236}">
                  <a16:creationId xmlns:a16="http://schemas.microsoft.com/office/drawing/2014/main" id="{220EE5BB-2477-40E8-8C26-8245BA2F5781}"/>
                </a:ext>
              </a:extLst>
            </p:cNvPr>
            <p:cNvSpPr/>
            <p:nvPr/>
          </p:nvSpPr>
          <p:spPr>
            <a:xfrm>
              <a:off x="6044657" y="3389595"/>
              <a:ext cx="1471235" cy="2956447"/>
            </a:xfrm>
            <a:prstGeom prst="rect">
              <a:avLst/>
            </a:prstGeom>
            <a:solidFill>
              <a:srgbClr val="FFFFFF"/>
            </a:solidFill>
            <a:ln w="9525" cap="flat" cmpd="sng" algn="ctr">
              <a:noFill/>
              <a:prstDash val="solid"/>
            </a:ln>
            <a:effectLst>
              <a:outerShdw blurRad="254000" dist="762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461963" marR="0" lvl="0" indent="0" algn="l" defTabSz="914225"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gradFill>
                  <a:gsLst>
                    <a:gs pos="0">
                      <a:srgbClr val="0078D4"/>
                    </a:gs>
                    <a:gs pos="100000">
                      <a:srgbClr val="0078D4"/>
                    </a:gs>
                  </a:gsLst>
                  <a:lin ang="5400000" scaled="1"/>
                </a:gradFill>
                <a:effectLst/>
                <a:uLnTx/>
                <a:uFillTx/>
                <a:latin typeface="Segoe UI"/>
                <a:ea typeface="+mn-ea"/>
                <a:cs typeface="+mn-cs"/>
              </a:endParaRPr>
            </a:p>
            <a:p>
              <a:pPr marL="461963" marR="0" lvl="0" indent="0" algn="l" defTabSz="914225"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gradFill>
                  <a:gsLst>
                    <a:gs pos="0">
                      <a:srgbClr val="0078D4"/>
                    </a:gs>
                    <a:gs pos="100000">
                      <a:srgbClr val="0078D4"/>
                    </a:gs>
                  </a:gsLst>
                  <a:lin ang="5400000" scaled="1"/>
                </a:gradFill>
                <a:effectLst/>
                <a:uLnTx/>
                <a:uFillTx/>
                <a:latin typeface="Segoe UI"/>
                <a:ea typeface="+mn-ea"/>
                <a:cs typeface="+mn-cs"/>
              </a:endParaRPr>
            </a:p>
            <a:p>
              <a:pPr marL="461963" marR="0" lvl="0" indent="0" algn="l" defTabSz="914225"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gradFill>
                  <a:gsLst>
                    <a:gs pos="0">
                      <a:srgbClr val="0078D4"/>
                    </a:gs>
                    <a:gs pos="100000">
                      <a:srgbClr val="0078D4"/>
                    </a:gs>
                  </a:gsLst>
                  <a:lin ang="5400000" scaled="1"/>
                </a:gradFill>
                <a:effectLst/>
                <a:uLnTx/>
                <a:uFillTx/>
                <a:latin typeface="Segoe UI"/>
                <a:ea typeface="+mn-ea"/>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0">
                        <a:srgbClr val="0078D4"/>
                      </a:gs>
                      <a:gs pos="100000">
                        <a:srgbClr val="0078D4"/>
                      </a:gs>
                    </a:gsLst>
                    <a:lin ang="5400000" scaled="1"/>
                  </a:gradFill>
                  <a:effectLst/>
                  <a:uLnTx/>
                  <a:uFillTx/>
                  <a:latin typeface="Segoe UI"/>
                  <a:ea typeface="+mn-ea"/>
                  <a:cs typeface="+mn-cs"/>
                </a:rPr>
                <a:t>AZURE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50" b="0" i="1" u="none" strike="noStrike" kern="0" cap="none" spc="0" normalizeH="0" baseline="0" noProof="0" dirty="0">
                  <a:ln>
                    <a:noFill/>
                  </a:ln>
                  <a:gradFill>
                    <a:gsLst>
                      <a:gs pos="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Azure Security Center</a:t>
              </a:r>
            </a:p>
          </p:txBody>
        </p:sp>
        <p:grpSp>
          <p:nvGrpSpPr>
            <p:cNvPr id="118" name="Group 117">
              <a:extLst>
                <a:ext uri="{FF2B5EF4-FFF2-40B4-BE49-F238E27FC236}">
                  <a16:creationId xmlns:a16="http://schemas.microsoft.com/office/drawing/2014/main" id="{51B88725-7B4B-4020-B87A-FA86B821285F}"/>
                </a:ext>
              </a:extLst>
            </p:cNvPr>
            <p:cNvGrpSpPr/>
            <p:nvPr/>
          </p:nvGrpSpPr>
          <p:grpSpPr>
            <a:xfrm>
              <a:off x="6575418" y="3551021"/>
              <a:ext cx="354053" cy="360022"/>
              <a:chOff x="1643765" y="2456572"/>
              <a:chExt cx="360022" cy="360022"/>
            </a:xfrm>
          </p:grpSpPr>
          <p:sp>
            <p:nvSpPr>
              <p:cNvPr id="119" name="Oval 118">
                <a:extLst>
                  <a:ext uri="{FF2B5EF4-FFF2-40B4-BE49-F238E27FC236}">
                    <a16:creationId xmlns:a16="http://schemas.microsoft.com/office/drawing/2014/main" id="{9FC21AC3-D2F8-4892-B2AA-780814671AFA}"/>
                  </a:ext>
                </a:extLst>
              </p:cNvPr>
              <p:cNvSpPr/>
              <p:nvPr/>
            </p:nvSpPr>
            <p:spPr bwMode="auto">
              <a:xfrm>
                <a:off x="1643765" y="2456572"/>
                <a:ext cx="360022" cy="360022"/>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0" name="Picture 119">
                <a:extLst>
                  <a:ext uri="{FF2B5EF4-FFF2-40B4-BE49-F238E27FC236}">
                    <a16:creationId xmlns:a16="http://schemas.microsoft.com/office/drawing/2014/main" id="{1EEABD78-CA2C-4182-894D-08014D0242BA}"/>
                  </a:ext>
                </a:extLst>
              </p:cNvPr>
              <p:cNvPicPr>
                <a:picLocks noChangeAspect="1"/>
              </p:cNvPicPr>
              <p:nvPr/>
            </p:nvPicPr>
            <p:blipFill>
              <a:blip r:embed="rId3">
                <a:clrChange>
                  <a:clrFrom>
                    <a:srgbClr val="FFFFFF"/>
                  </a:clrFrom>
                  <a:clrTo>
                    <a:srgbClr val="FFFFFF">
                      <a:alpha val="0"/>
                    </a:srgbClr>
                  </a:clrTo>
                </a:clrChange>
                <a:biLevel thresh="25000"/>
                <a:extLst>
                  <a:ext uri="{28A0092B-C50C-407E-A947-70E740481C1C}">
                    <a14:useLocalDpi xmlns:a14="http://schemas.microsoft.com/office/drawing/2010/main" val="0"/>
                  </a:ext>
                </a:extLst>
              </a:blip>
              <a:stretch>
                <a:fillRect/>
              </a:stretch>
            </p:blipFill>
            <p:spPr>
              <a:xfrm>
                <a:off x="1704981" y="2541218"/>
                <a:ext cx="230245" cy="171686"/>
              </a:xfrm>
              <a:prstGeom prst="rect">
                <a:avLst/>
              </a:prstGeom>
            </p:spPr>
          </p:pic>
        </p:grpSp>
      </p:grpSp>
      <p:sp>
        <p:nvSpPr>
          <p:cNvPr id="153" name="Speech Bubble: Rectangle 152">
            <a:extLst>
              <a:ext uri="{FF2B5EF4-FFF2-40B4-BE49-F238E27FC236}">
                <a16:creationId xmlns:a16="http://schemas.microsoft.com/office/drawing/2014/main" id="{78F1D414-7641-4C9B-A52E-B1CD6AFE29FC}"/>
              </a:ext>
            </a:extLst>
          </p:cNvPr>
          <p:cNvSpPr/>
          <p:nvPr/>
        </p:nvSpPr>
        <p:spPr bwMode="auto">
          <a:xfrm>
            <a:off x="1071836" y="5277494"/>
            <a:ext cx="6199821" cy="871511"/>
          </a:xfrm>
          <a:prstGeom prst="wedgeRectCallout">
            <a:avLst>
              <a:gd name="adj1" fmla="val 17243"/>
              <a:gd name="adj2" fmla="val -5804"/>
            </a:avLst>
          </a:prstGeom>
          <a:solidFill>
            <a:schemeClr val="bg2"/>
          </a:solidFill>
          <a:ln>
            <a:noFill/>
          </a:ln>
          <a:effectLst>
            <a:outerShdw blurRad="165100" dist="762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ctr" anchorCtr="0" forceAA="0" compatLnSpc="1">
            <a:prstTxWarp prst="textNoShape">
              <a:avLst/>
            </a:prstTxWarp>
            <a:noAutofit/>
          </a:bodyPr>
          <a:lstStyle/>
          <a:p>
            <a:pPr marL="461963" marR="0" lvl="0" indent="-230188"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Depth</a:t>
            </a:r>
          </a:p>
          <a:p>
            <a:pPr marL="461963" marR="0" lvl="0" indent="-2301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High quality alerts </a:t>
            </a:r>
          </a:p>
          <a:p>
            <a:pPr marL="461963" marR="0" lvl="0" indent="-2301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End to end investigation and remediation</a:t>
            </a:r>
          </a:p>
        </p:txBody>
      </p:sp>
      <p:grpSp>
        <p:nvGrpSpPr>
          <p:cNvPr id="11" name="Group 10">
            <a:extLst>
              <a:ext uri="{FF2B5EF4-FFF2-40B4-BE49-F238E27FC236}">
                <a16:creationId xmlns:a16="http://schemas.microsoft.com/office/drawing/2014/main" id="{A9ACB32C-D1B1-4CAC-9E8A-E13ABD1B6951}"/>
              </a:ext>
            </a:extLst>
          </p:cNvPr>
          <p:cNvGrpSpPr/>
          <p:nvPr/>
        </p:nvGrpSpPr>
        <p:grpSpPr>
          <a:xfrm>
            <a:off x="9948545" y="3383980"/>
            <a:ext cx="784906" cy="1079174"/>
            <a:chOff x="9948545" y="3383980"/>
            <a:chExt cx="784906" cy="1079174"/>
          </a:xfrm>
        </p:grpSpPr>
        <p:grpSp>
          <p:nvGrpSpPr>
            <p:cNvPr id="9" name="Group 8">
              <a:extLst>
                <a:ext uri="{FF2B5EF4-FFF2-40B4-BE49-F238E27FC236}">
                  <a16:creationId xmlns:a16="http://schemas.microsoft.com/office/drawing/2014/main" id="{2C6B5C41-6A05-4063-B56F-B16640CF11F7}"/>
                </a:ext>
              </a:extLst>
            </p:cNvPr>
            <p:cNvGrpSpPr/>
            <p:nvPr/>
          </p:nvGrpSpPr>
          <p:grpSpPr>
            <a:xfrm>
              <a:off x="9948545" y="3383980"/>
              <a:ext cx="784906" cy="1079174"/>
              <a:chOff x="9977304" y="3383980"/>
              <a:chExt cx="784906" cy="1079174"/>
            </a:xfrm>
          </p:grpSpPr>
          <p:sp>
            <p:nvSpPr>
              <p:cNvPr id="49" name="Rectangle 48">
                <a:extLst>
                  <a:ext uri="{FF2B5EF4-FFF2-40B4-BE49-F238E27FC236}">
                    <a16:creationId xmlns:a16="http://schemas.microsoft.com/office/drawing/2014/main" id="{C8BFABDD-85EC-496A-84AA-43D697792669}"/>
                  </a:ext>
                </a:extLst>
              </p:cNvPr>
              <p:cNvSpPr/>
              <p:nvPr/>
            </p:nvSpPr>
            <p:spPr>
              <a:xfrm>
                <a:off x="9977304" y="3383980"/>
                <a:ext cx="784906" cy="1079174"/>
              </a:xfrm>
              <a:prstGeom prst="rect">
                <a:avLst/>
              </a:prstGeom>
              <a:solidFill>
                <a:schemeClr val="accent5"/>
              </a:solidFill>
              <a:ln w="9525" cap="flat" cmpd="sng" algn="ctr">
                <a:noFill/>
                <a:prstDash val="solid"/>
              </a:ln>
              <a:effectLst>
                <a:outerShdw blurRad="254000" dist="76200" dir="2700000" algn="tl" rotWithShape="0">
                  <a:prstClr val="black">
                    <a:alpha val="40000"/>
                  </a:prstClr>
                </a:outerShdw>
              </a:effectLst>
            </p:spPr>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461963" marR="0" lvl="0" indent="0" algn="l" defTabSz="914225"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endParaRPr>
              </a:p>
              <a:p>
                <a:pPr marL="461963" marR="0" lvl="0" indent="0" algn="l" defTabSz="914225"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I</a:t>
                </a:r>
                <a:r>
                  <a:rPr kumimoji="0" lang="en-US" sz="11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AA</a:t>
                </a:r>
                <a:r>
                  <a:rPr kumimoji="0" lang="en-US" sz="14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S</a:t>
                </a:r>
              </a:p>
            </p:txBody>
          </p:sp>
          <p:sp>
            <p:nvSpPr>
              <p:cNvPr id="51" name="Oval 50">
                <a:extLst>
                  <a:ext uri="{FF2B5EF4-FFF2-40B4-BE49-F238E27FC236}">
                    <a16:creationId xmlns:a16="http://schemas.microsoft.com/office/drawing/2014/main" id="{455F5D36-BA8F-45C8-8BFC-086A6F3B3484}"/>
                  </a:ext>
                </a:extLst>
              </p:cNvPr>
              <p:cNvSpPr/>
              <p:nvPr/>
            </p:nvSpPr>
            <p:spPr bwMode="auto">
              <a:xfrm>
                <a:off x="10191157" y="3547132"/>
                <a:ext cx="357197" cy="358265"/>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3" name="cloud">
              <a:extLst>
                <a:ext uri="{FF2B5EF4-FFF2-40B4-BE49-F238E27FC236}">
                  <a16:creationId xmlns:a16="http://schemas.microsoft.com/office/drawing/2014/main" id="{42C376EE-6F26-42AD-8443-F5A883D5DFC2}"/>
                </a:ext>
              </a:extLst>
            </p:cNvPr>
            <p:cNvSpPr>
              <a:spLocks noChangeAspect="1"/>
            </p:cNvSpPr>
            <p:nvPr/>
          </p:nvSpPr>
          <p:spPr bwMode="auto">
            <a:xfrm>
              <a:off x="10236902" y="3648168"/>
              <a:ext cx="208187" cy="13263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2700" cap="sq">
              <a:solidFill>
                <a:srgbClr val="737373"/>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0" name="Group 9">
            <a:extLst>
              <a:ext uri="{FF2B5EF4-FFF2-40B4-BE49-F238E27FC236}">
                <a16:creationId xmlns:a16="http://schemas.microsoft.com/office/drawing/2014/main" id="{F08A7D48-C7FD-4814-9754-C0B221021332}"/>
              </a:ext>
            </a:extLst>
          </p:cNvPr>
          <p:cNvGrpSpPr/>
          <p:nvPr/>
        </p:nvGrpSpPr>
        <p:grpSpPr>
          <a:xfrm>
            <a:off x="10798560" y="3388677"/>
            <a:ext cx="799318" cy="1067379"/>
            <a:chOff x="10798560" y="3388677"/>
            <a:chExt cx="799318" cy="1067379"/>
          </a:xfrm>
        </p:grpSpPr>
        <p:sp>
          <p:nvSpPr>
            <p:cNvPr id="57" name="Rectangle 56">
              <a:extLst>
                <a:ext uri="{FF2B5EF4-FFF2-40B4-BE49-F238E27FC236}">
                  <a16:creationId xmlns:a16="http://schemas.microsoft.com/office/drawing/2014/main" id="{7693A035-2CFD-4D45-8DFA-1FD704D1EE24}"/>
                </a:ext>
              </a:extLst>
            </p:cNvPr>
            <p:cNvSpPr/>
            <p:nvPr/>
          </p:nvSpPr>
          <p:spPr>
            <a:xfrm>
              <a:off x="10798560" y="3388677"/>
              <a:ext cx="799318" cy="1067379"/>
            </a:xfrm>
            <a:prstGeom prst="rect">
              <a:avLst/>
            </a:prstGeom>
            <a:solidFill>
              <a:schemeClr val="accent5"/>
            </a:solidFill>
            <a:ln w="9525" cap="flat" cmpd="sng" algn="ctr">
              <a:noFill/>
              <a:prstDash val="solid"/>
            </a:ln>
            <a:effectLst>
              <a:outerShdw blurRad="254000" dist="76200" dir="2700000" algn="tl" rotWithShape="0">
                <a:prstClr val="black">
                  <a:alpha val="40000"/>
                </a:prstClr>
              </a:outerShdw>
            </a:effectLst>
          </p:spPr>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461963" marR="0" lvl="0" indent="0" algn="l" defTabSz="914225"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endParaRPr>
            </a:p>
            <a:p>
              <a:pPr marL="461963" marR="0" lvl="0" indent="0" algn="l" defTabSz="914225"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OTHER</a:t>
              </a:r>
            </a:p>
          </p:txBody>
        </p:sp>
        <p:grpSp>
          <p:nvGrpSpPr>
            <p:cNvPr id="145" name="Group 144">
              <a:extLst>
                <a:ext uri="{FF2B5EF4-FFF2-40B4-BE49-F238E27FC236}">
                  <a16:creationId xmlns:a16="http://schemas.microsoft.com/office/drawing/2014/main" id="{868C38D5-4500-4972-8096-E534B8BB2202}"/>
                </a:ext>
              </a:extLst>
            </p:cNvPr>
            <p:cNvGrpSpPr/>
            <p:nvPr/>
          </p:nvGrpSpPr>
          <p:grpSpPr>
            <a:xfrm>
              <a:off x="11009578" y="3551832"/>
              <a:ext cx="352282" cy="358265"/>
              <a:chOff x="1829077" y="5608200"/>
              <a:chExt cx="352282" cy="358265"/>
            </a:xfrm>
          </p:grpSpPr>
          <p:sp>
            <p:nvSpPr>
              <p:cNvPr id="152" name="Oval 151">
                <a:extLst>
                  <a:ext uri="{FF2B5EF4-FFF2-40B4-BE49-F238E27FC236}">
                    <a16:creationId xmlns:a16="http://schemas.microsoft.com/office/drawing/2014/main" id="{7FFAE91D-40E4-447F-ADB1-7A1E64E939E9}"/>
                  </a:ext>
                </a:extLst>
              </p:cNvPr>
              <p:cNvSpPr/>
              <p:nvPr/>
            </p:nvSpPr>
            <p:spPr bwMode="auto">
              <a:xfrm>
                <a:off x="1829077" y="5608200"/>
                <a:ext cx="352282" cy="358265"/>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7" name="Group 146">
                <a:extLst>
                  <a:ext uri="{FF2B5EF4-FFF2-40B4-BE49-F238E27FC236}">
                    <a16:creationId xmlns:a16="http://schemas.microsoft.com/office/drawing/2014/main" id="{2D2CB65B-9059-4B6A-B3AD-2C67326F87CD}"/>
                  </a:ext>
                </a:extLst>
              </p:cNvPr>
              <p:cNvGrpSpPr/>
              <p:nvPr/>
            </p:nvGrpSpPr>
            <p:grpSpPr>
              <a:xfrm>
                <a:off x="1911459" y="5778852"/>
                <a:ext cx="196828" cy="47696"/>
                <a:chOff x="1340723" y="917625"/>
                <a:chExt cx="418498" cy="101414"/>
              </a:xfrm>
              <a:solidFill>
                <a:srgbClr val="FFFFFF"/>
              </a:solidFill>
            </p:grpSpPr>
            <p:sp>
              <p:nvSpPr>
                <p:cNvPr id="148" name="Oval 147">
                  <a:extLst>
                    <a:ext uri="{FF2B5EF4-FFF2-40B4-BE49-F238E27FC236}">
                      <a16:creationId xmlns:a16="http://schemas.microsoft.com/office/drawing/2014/main" id="{F2C6259F-B618-404E-814B-841113704510}"/>
                    </a:ext>
                  </a:extLst>
                </p:cNvPr>
                <p:cNvSpPr/>
                <p:nvPr/>
              </p:nvSpPr>
              <p:spPr bwMode="auto">
                <a:xfrm>
                  <a:off x="1340723" y="917625"/>
                  <a:ext cx="101414" cy="101414"/>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A5A16C10-A329-45A0-8412-E71694149DE2}"/>
                    </a:ext>
                  </a:extLst>
                </p:cNvPr>
                <p:cNvSpPr/>
                <p:nvPr/>
              </p:nvSpPr>
              <p:spPr bwMode="auto">
                <a:xfrm>
                  <a:off x="1499264" y="917625"/>
                  <a:ext cx="101414" cy="101414"/>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Oval 149">
                  <a:extLst>
                    <a:ext uri="{FF2B5EF4-FFF2-40B4-BE49-F238E27FC236}">
                      <a16:creationId xmlns:a16="http://schemas.microsoft.com/office/drawing/2014/main" id="{42CD430F-EC8C-4733-8C6A-227F0DB0B00D}"/>
                    </a:ext>
                  </a:extLst>
                </p:cNvPr>
                <p:cNvSpPr/>
                <p:nvPr/>
              </p:nvSpPr>
              <p:spPr bwMode="auto">
                <a:xfrm>
                  <a:off x="1657807" y="917625"/>
                  <a:ext cx="101414" cy="101414"/>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6" name="Rectangle 5">
            <a:extLst>
              <a:ext uri="{FF2B5EF4-FFF2-40B4-BE49-F238E27FC236}">
                <a16:creationId xmlns:a16="http://schemas.microsoft.com/office/drawing/2014/main" id="{6E64217D-A07E-494F-B221-7027FF6E73BC}"/>
              </a:ext>
            </a:extLst>
          </p:cNvPr>
          <p:cNvSpPr/>
          <p:nvPr/>
        </p:nvSpPr>
        <p:spPr>
          <a:xfrm>
            <a:off x="7870770" y="4313800"/>
            <a:ext cx="3418018" cy="358265"/>
          </a:xfrm>
          <a:prstGeom prst="rect">
            <a:avLst/>
          </a:prstGeom>
          <a:solidFill>
            <a:srgbClr val="F2F2F2"/>
          </a:solidFill>
          <a:ln w="9525" cap="flat" cmpd="sng" algn="ctr">
            <a:noFill/>
            <a:prstDash val="solid"/>
          </a:ln>
          <a:effectLst>
            <a:outerShdw blurRad="254000" dist="762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rPr>
              <a:t>Event Log Data from Devices, Services, and Security Tools (3rd party and Microsoft)</a:t>
            </a:r>
          </a:p>
        </p:txBody>
      </p:sp>
      <p:cxnSp>
        <p:nvCxnSpPr>
          <p:cNvPr id="13" name="Straight Connector 12">
            <a:extLst>
              <a:ext uri="{FF2B5EF4-FFF2-40B4-BE49-F238E27FC236}">
                <a16:creationId xmlns:a16="http://schemas.microsoft.com/office/drawing/2014/main" id="{AFC9996E-EEC3-45A4-8FEE-21DA7E5BB6EE}"/>
              </a:ext>
            </a:extLst>
          </p:cNvPr>
          <p:cNvCxnSpPr/>
          <p:nvPr/>
        </p:nvCxnSpPr>
        <p:spPr>
          <a:xfrm flipV="1">
            <a:off x="1568889" y="3731032"/>
            <a:ext cx="1518413" cy="1"/>
          </a:xfrm>
          <a:prstGeom prst="line">
            <a:avLst/>
          </a:prstGeom>
          <a:ln w="38100">
            <a:solidFill>
              <a:schemeClr val="accent1">
                <a:alpha val="44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521E861-7A18-4700-BD17-B75D3B5468A5}"/>
              </a:ext>
            </a:extLst>
          </p:cNvPr>
          <p:cNvCxnSpPr>
            <a:cxnSpLocks/>
          </p:cNvCxnSpPr>
          <p:nvPr/>
        </p:nvCxnSpPr>
        <p:spPr>
          <a:xfrm>
            <a:off x="3441355" y="3731032"/>
            <a:ext cx="1418751" cy="0"/>
          </a:xfrm>
          <a:prstGeom prst="line">
            <a:avLst/>
          </a:prstGeom>
          <a:ln w="38100">
            <a:solidFill>
              <a:schemeClr val="accent1">
                <a:alpha val="44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2AC3216A-36C0-45C3-A89D-EBDB65A7F204}"/>
                  </a:ext>
                </a:extLst>
              </p:cNvPr>
              <p:cNvGraphicFramePr>
                <a:graphicFrameLocks noChangeAspect="1"/>
              </p:cNvGraphicFramePr>
              <p:nvPr>
                <p:extLst>
                  <p:ext uri="{D42A27DB-BD31-4B8C-83A1-F6EECF244321}">
                    <p14:modId xmlns:p14="http://schemas.microsoft.com/office/powerpoint/2010/main" val="1458407801"/>
                  </p:ext>
                </p:extLst>
              </p:nvPr>
            </p:nvGraphicFramePr>
            <p:xfrm>
              <a:off x="7030765" y="552999"/>
              <a:ext cx="1343311" cy="755613"/>
            </p:xfrm>
            <a:graphic>
              <a:graphicData uri="http://schemas.microsoft.com/office/powerpoint/2016/slidezoom">
                <pslz:sldZm>
                  <pslz:sldZmObj sldId="8410" cId="379807997">
                    <pslz:zmPr id="{3C7C8678-D730-4079-8761-482104023479}" returnToParent="0" transitionDur="1000">
                      <p166:blipFill xmlns:p166="http://schemas.microsoft.com/office/powerpoint/2016/6/main">
                        <a:blip r:embed="rId4"/>
                        <a:stretch>
                          <a:fillRect/>
                        </a:stretch>
                      </p166:blipFill>
                      <p166:spPr xmlns:p166="http://schemas.microsoft.com/office/powerpoint/2016/6/main">
                        <a:xfrm>
                          <a:off x="0" y="0"/>
                          <a:ext cx="1343311" cy="755613"/>
                        </a:xfrm>
                        <a:prstGeom prst="rect">
                          <a:avLst/>
                        </a:prstGeom>
                        <a:ln w="3175">
                          <a:solidFill>
                            <a:prstClr val="ltGray"/>
                          </a:solidFill>
                        </a:ln>
                      </p166:spPr>
                    </pslz:zmPr>
                  </pslz:sldZmObj>
                </pslz:sldZm>
              </a:graphicData>
            </a:graphic>
          </p:graphicFrame>
        </mc:Choice>
        <mc:Fallback xmlns="">
          <p:pic>
            <p:nvPicPr>
              <p:cNvPr id="5" name="Slide Zoom 4">
                <a:extLst>
                  <a:ext uri="{FF2B5EF4-FFF2-40B4-BE49-F238E27FC236}">
                    <a16:creationId xmlns:a16="http://schemas.microsoft.com/office/drawing/2014/main" id="{2AC3216A-36C0-45C3-A89D-EBDB65A7F204}"/>
                  </a:ext>
                </a:extLst>
              </p:cNvPr>
              <p:cNvPicPr>
                <a:picLocks noGrp="1" noRot="1" noChangeAspect="1" noMove="1" noResize="1" noEditPoints="1" noAdjustHandles="1" noChangeArrowheads="1" noChangeShapeType="1"/>
              </p:cNvPicPr>
              <p:nvPr/>
            </p:nvPicPr>
            <p:blipFill>
              <a:blip r:embed="rId6"/>
              <a:stretch>
                <a:fillRect/>
              </a:stretch>
            </p:blipFill>
            <p:spPr>
              <a:xfrm>
                <a:off x="7030765" y="552999"/>
                <a:ext cx="1343311" cy="755613"/>
              </a:xfrm>
              <a:prstGeom prst="rect">
                <a:avLst/>
              </a:prstGeom>
              <a:ln w="3175">
                <a:solidFill>
                  <a:prstClr val="ltGray"/>
                </a:solidFill>
              </a:ln>
            </p:spPr>
          </p:pic>
        </mc:Fallback>
      </mc:AlternateContent>
      <p:sp>
        <p:nvSpPr>
          <p:cNvPr id="12" name="Rectangle 11">
            <a:extLst>
              <a:ext uri="{FF2B5EF4-FFF2-40B4-BE49-F238E27FC236}">
                <a16:creationId xmlns:a16="http://schemas.microsoft.com/office/drawing/2014/main" id="{1C6C0AE3-B203-4B6B-8B34-48E20AF7A64F}"/>
              </a:ext>
            </a:extLst>
          </p:cNvPr>
          <p:cNvSpPr/>
          <p:nvPr/>
        </p:nvSpPr>
        <p:spPr>
          <a:xfrm>
            <a:off x="6635619" y="1293260"/>
            <a:ext cx="2133602" cy="253916"/>
          </a:xfrm>
          <a:prstGeom prst="rect">
            <a:avLst/>
          </a:prstGeom>
        </p:spPr>
        <p:txBody>
          <a:bodyPr wrap="square">
            <a:spAutoFit/>
          </a:bodyPr>
          <a:lstStyle/>
          <a:p>
            <a:pPr lvl="0" algn="ctr">
              <a:defRPr/>
            </a:pPr>
            <a:r>
              <a:rPr lang="en-US" sz="1050" b="1" i="1" dirty="0">
                <a:gradFill>
                  <a:gsLst>
                    <a:gs pos="2917">
                      <a:srgbClr val="1A1A1A"/>
                    </a:gs>
                    <a:gs pos="100000">
                      <a:srgbClr val="1A1A1A"/>
                    </a:gs>
                  </a:gsLst>
                  <a:lin ang="5400000" scaled="0"/>
                </a:gradFill>
              </a:rPr>
              <a:t>SOC Reference Architecture</a:t>
            </a:r>
          </a:p>
        </p:txBody>
      </p:sp>
    </p:spTree>
    <p:extLst>
      <p:ext uri="{BB962C8B-B14F-4D97-AF65-F5344CB8AC3E}">
        <p14:creationId xmlns:p14="http://schemas.microsoft.com/office/powerpoint/2010/main" val="1095437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anim calcmode="lin" valueType="num">
                                      <p:cBhvr>
                                        <p:cTn id="11" dur="1000" fill="hold"/>
                                        <p:tgtEl>
                                          <p:spTgt spid="7"/>
                                        </p:tgtEl>
                                        <p:attrNameLst>
                                          <p:attrName>ppt_x</p:attrName>
                                        </p:attrNameLst>
                                      </p:cBhvr>
                                      <p:tavLst>
                                        <p:tav tm="0">
                                          <p:val>
                                            <p:strVal val="#ppt_x"/>
                                          </p:val>
                                        </p:tav>
                                        <p:tav tm="100000">
                                          <p:val>
                                            <p:strVal val="#ppt_x"/>
                                          </p:val>
                                        </p:tav>
                                      </p:tavLst>
                                    </p:anim>
                                    <p:anim calcmode="lin" valueType="num">
                                      <p:cBhvr>
                                        <p:cTn id="12" dur="1000" fill="hold"/>
                                        <p:tgtEl>
                                          <p:spTgt spid="7"/>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153"/>
                                        </p:tgtEl>
                                        <p:attrNameLst>
                                          <p:attrName>style.visibility</p:attrName>
                                        </p:attrNameLst>
                                      </p:cBhvr>
                                      <p:to>
                                        <p:strVal val="visible"/>
                                      </p:to>
                                    </p:set>
                                    <p:animEffect transition="in" filter="fade">
                                      <p:cBhvr>
                                        <p:cTn id="16" dur="1000"/>
                                        <p:tgtEl>
                                          <p:spTgt spid="153"/>
                                        </p:tgtEl>
                                      </p:cBhvr>
                                    </p:animEffect>
                                    <p:anim calcmode="lin" valueType="num">
                                      <p:cBhvr>
                                        <p:cTn id="17" dur="1000" fill="hold"/>
                                        <p:tgtEl>
                                          <p:spTgt spid="153"/>
                                        </p:tgtEl>
                                        <p:attrNameLst>
                                          <p:attrName>ppt_x</p:attrName>
                                        </p:attrNameLst>
                                      </p:cBhvr>
                                      <p:tavLst>
                                        <p:tav tm="0">
                                          <p:val>
                                            <p:strVal val="#ppt_x"/>
                                          </p:val>
                                        </p:tav>
                                        <p:tav tm="100000">
                                          <p:val>
                                            <p:strVal val="#ppt_x"/>
                                          </p:val>
                                        </p:tav>
                                      </p:tavLst>
                                    </p:anim>
                                    <p:anim calcmode="lin" valueType="num">
                                      <p:cBhvr>
                                        <p:cTn id="18" dur="1000" fill="hold"/>
                                        <p:tgtEl>
                                          <p:spTgt spid="153"/>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1000"/>
                                        <p:tgtEl>
                                          <p:spTgt spid="18"/>
                                        </p:tgtEl>
                                      </p:cBhvr>
                                    </p:animEffect>
                                    <p:anim calcmode="lin" valueType="num">
                                      <p:cBhvr>
                                        <p:cTn id="27" dur="1000" fill="hold"/>
                                        <p:tgtEl>
                                          <p:spTgt spid="18"/>
                                        </p:tgtEl>
                                        <p:attrNameLst>
                                          <p:attrName>ppt_x</p:attrName>
                                        </p:attrNameLst>
                                      </p:cBhvr>
                                      <p:tavLst>
                                        <p:tav tm="0">
                                          <p:val>
                                            <p:strVal val="#ppt_x"/>
                                          </p:val>
                                        </p:tav>
                                        <p:tav tm="100000">
                                          <p:val>
                                            <p:strVal val="#ppt_x"/>
                                          </p:val>
                                        </p:tav>
                                      </p:tavLst>
                                    </p:anim>
                                    <p:anim calcmode="lin" valueType="num">
                                      <p:cBhvr>
                                        <p:cTn id="28" dur="1000" fill="hold"/>
                                        <p:tgtEl>
                                          <p:spTgt spid="18"/>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1000"/>
                                        <p:tgtEl>
                                          <p:spTgt spid="20"/>
                                        </p:tgtEl>
                                      </p:cBhvr>
                                    </p:animEffect>
                                    <p:anim calcmode="lin" valueType="num">
                                      <p:cBhvr>
                                        <p:cTn id="32" dur="1000" fill="hold"/>
                                        <p:tgtEl>
                                          <p:spTgt spid="20"/>
                                        </p:tgtEl>
                                        <p:attrNameLst>
                                          <p:attrName>ppt_x</p:attrName>
                                        </p:attrNameLst>
                                      </p:cBhvr>
                                      <p:tavLst>
                                        <p:tav tm="0">
                                          <p:val>
                                            <p:strVal val="#ppt_x"/>
                                          </p:val>
                                        </p:tav>
                                        <p:tav tm="100000">
                                          <p:val>
                                            <p:strVal val="#ppt_x"/>
                                          </p:val>
                                        </p:tav>
                                      </p:tavLst>
                                    </p:anim>
                                    <p:anim calcmode="lin" valueType="num">
                                      <p:cBhvr>
                                        <p:cTn id="33" dur="1000" fill="hold"/>
                                        <p:tgtEl>
                                          <p:spTgt spid="20"/>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1000"/>
                                        <p:tgtEl>
                                          <p:spTgt spid="21"/>
                                        </p:tgtEl>
                                      </p:cBhvr>
                                    </p:animEffect>
                                    <p:anim calcmode="lin" valueType="num">
                                      <p:cBhvr>
                                        <p:cTn id="37" dur="1000" fill="hold"/>
                                        <p:tgtEl>
                                          <p:spTgt spid="21"/>
                                        </p:tgtEl>
                                        <p:attrNameLst>
                                          <p:attrName>ppt_x</p:attrName>
                                        </p:attrNameLst>
                                      </p:cBhvr>
                                      <p:tavLst>
                                        <p:tav tm="0">
                                          <p:val>
                                            <p:strVal val="#ppt_x"/>
                                          </p:val>
                                        </p:tav>
                                        <p:tav tm="100000">
                                          <p:val>
                                            <p:strVal val="#ppt_x"/>
                                          </p:val>
                                        </p:tav>
                                      </p:tavLst>
                                    </p:anim>
                                    <p:anim calcmode="lin" valueType="num">
                                      <p:cBhvr>
                                        <p:cTn id="38" dur="1000" fill="hold"/>
                                        <p:tgtEl>
                                          <p:spTgt spid="21"/>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10" presetClass="entr" presetSubtype="0" fill="hold" nodeType="after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childTnLst>
                          </p:cTn>
                        </p:par>
                        <p:par>
                          <p:cTn id="46" fill="hold">
                            <p:stCondLst>
                              <p:cond delay="2500"/>
                            </p:stCondLst>
                            <p:childTnLst>
                              <p:par>
                                <p:cTn id="47" presetID="10" presetClass="entr" presetSubtype="0" fill="hold" grpId="0" nodeType="after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0" presetClass="entr" presetSubtype="0" fill="hold" nodeType="with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7" grpId="0" animBg="1"/>
      <p:bldP spid="153" grpId="0" animBg="1"/>
      <p:bldP spid="12" grpId="0"/>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A7F6B68-07FF-4189-83A6-089A9206EBCC}"/>
              </a:ext>
            </a:extLst>
          </p:cNvPr>
          <p:cNvSpPr/>
          <p:nvPr/>
        </p:nvSpPr>
        <p:spPr>
          <a:xfrm>
            <a:off x="341" y="-1982"/>
            <a:ext cx="12191657" cy="6859981"/>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42" name="Rectangle 641">
            <a:extLst>
              <a:ext uri="{FF2B5EF4-FFF2-40B4-BE49-F238E27FC236}">
                <a16:creationId xmlns:a16="http://schemas.microsoft.com/office/drawing/2014/main" id="{9A231465-F50B-4452-A6AF-0FEA89D36E2F}"/>
              </a:ext>
            </a:extLst>
          </p:cNvPr>
          <p:cNvSpPr/>
          <p:nvPr/>
        </p:nvSpPr>
        <p:spPr bwMode="auto">
          <a:xfrm rot="5400000">
            <a:off x="6432583" y="2221230"/>
            <a:ext cx="264042" cy="1400600"/>
          </a:xfrm>
          <a:prstGeom prst="rect">
            <a:avLst/>
          </a:prstGeom>
          <a:solidFill>
            <a:srgbClr val="9B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419" name="Straight Arrow Connector 418">
            <a:extLst>
              <a:ext uri="{FF2B5EF4-FFF2-40B4-BE49-F238E27FC236}">
                <a16:creationId xmlns:a16="http://schemas.microsoft.com/office/drawing/2014/main" id="{FC165758-3CC4-4BFB-960E-2CE4E7904E64}"/>
              </a:ext>
            </a:extLst>
          </p:cNvPr>
          <p:cNvCxnSpPr>
            <a:cxnSpLocks/>
          </p:cNvCxnSpPr>
          <p:nvPr/>
        </p:nvCxnSpPr>
        <p:spPr>
          <a:xfrm flipH="1" flipV="1">
            <a:off x="5929486" y="2909453"/>
            <a:ext cx="1351394" cy="0"/>
          </a:xfrm>
          <a:prstGeom prst="straightConnector1">
            <a:avLst/>
          </a:prstGeom>
          <a:ln w="31750">
            <a:solidFill>
              <a:srgbClr val="002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6" name="Straight Arrow Connector 585">
            <a:extLst>
              <a:ext uri="{FF2B5EF4-FFF2-40B4-BE49-F238E27FC236}">
                <a16:creationId xmlns:a16="http://schemas.microsoft.com/office/drawing/2014/main" id="{E5659E8D-5BF7-4188-9134-F0C74F81155C}"/>
              </a:ext>
            </a:extLst>
          </p:cNvPr>
          <p:cNvCxnSpPr>
            <a:cxnSpLocks/>
          </p:cNvCxnSpPr>
          <p:nvPr/>
        </p:nvCxnSpPr>
        <p:spPr>
          <a:xfrm flipH="1">
            <a:off x="2792963" y="3349232"/>
            <a:ext cx="4552364" cy="0"/>
          </a:xfrm>
          <a:prstGeom prst="straightConnector1">
            <a:avLst/>
          </a:prstGeom>
          <a:ln w="31750">
            <a:solidFill>
              <a:srgbClr val="002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436" name="Rectangle 435">
            <a:extLst>
              <a:ext uri="{FF2B5EF4-FFF2-40B4-BE49-F238E27FC236}">
                <a16:creationId xmlns:a16="http://schemas.microsoft.com/office/drawing/2014/main" id="{E971A6DB-262A-4D5E-A331-5B01656C363E}"/>
              </a:ext>
            </a:extLst>
          </p:cNvPr>
          <p:cNvSpPr/>
          <p:nvPr/>
        </p:nvSpPr>
        <p:spPr bwMode="auto">
          <a:xfrm>
            <a:off x="1" y="4243735"/>
            <a:ext cx="12191999" cy="1143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11" name="Arrow: Bent 610">
            <a:extLst>
              <a:ext uri="{FF2B5EF4-FFF2-40B4-BE49-F238E27FC236}">
                <a16:creationId xmlns:a16="http://schemas.microsoft.com/office/drawing/2014/main" id="{926E4F5C-C755-4E1B-9A57-3102279D0D0F}"/>
              </a:ext>
            </a:extLst>
          </p:cNvPr>
          <p:cNvSpPr/>
          <p:nvPr/>
        </p:nvSpPr>
        <p:spPr>
          <a:xfrm rot="5400000">
            <a:off x="1319667" y="3602318"/>
            <a:ext cx="2074232" cy="2194407"/>
          </a:xfrm>
          <a:prstGeom prst="bentArrow">
            <a:avLst>
              <a:gd name="adj1" fmla="val 5289"/>
              <a:gd name="adj2" fmla="val 9818"/>
              <a:gd name="adj3" fmla="val 0"/>
              <a:gd name="adj4" fmla="val 19882"/>
            </a:avLst>
          </a:prstGeom>
          <a:solidFill>
            <a:schemeClr val="tx1">
              <a:lumMod val="50000"/>
            </a:schemeClr>
          </a:solidFill>
          <a:ln w="254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2" name="Arrow: Bent 611">
            <a:extLst>
              <a:ext uri="{FF2B5EF4-FFF2-40B4-BE49-F238E27FC236}">
                <a16:creationId xmlns:a16="http://schemas.microsoft.com/office/drawing/2014/main" id="{510A614B-60CC-4DC5-993B-CC84F4E22622}"/>
              </a:ext>
            </a:extLst>
          </p:cNvPr>
          <p:cNvSpPr/>
          <p:nvPr/>
        </p:nvSpPr>
        <p:spPr>
          <a:xfrm rot="16200000" flipV="1">
            <a:off x="2260343" y="2757327"/>
            <a:ext cx="1732301" cy="380450"/>
          </a:xfrm>
          <a:custGeom>
            <a:avLst/>
            <a:gdLst>
              <a:gd name="connsiteX0" fmla="*/ 0 w 2074232"/>
              <a:gd name="connsiteY0" fmla="*/ 1913541 h 1913541"/>
              <a:gd name="connsiteX1" fmla="*/ 0 w 2074232"/>
              <a:gd name="connsiteY1" fmla="*/ 517718 h 1913541"/>
              <a:gd name="connsiteX2" fmla="*/ 380450 w 2074232"/>
              <a:gd name="connsiteY2" fmla="*/ 137268 h 1913541"/>
              <a:gd name="connsiteX3" fmla="*/ 2074232 w 2074232"/>
              <a:gd name="connsiteY3" fmla="*/ 137268 h 1913541"/>
              <a:gd name="connsiteX4" fmla="*/ 2074232 w 2074232"/>
              <a:gd name="connsiteY4" fmla="*/ 0 h 1913541"/>
              <a:gd name="connsiteX5" fmla="*/ 2074232 w 2074232"/>
              <a:gd name="connsiteY5" fmla="*/ 187871 h 1913541"/>
              <a:gd name="connsiteX6" fmla="*/ 2074232 w 2074232"/>
              <a:gd name="connsiteY6" fmla="*/ 375743 h 1913541"/>
              <a:gd name="connsiteX7" fmla="*/ 2074232 w 2074232"/>
              <a:gd name="connsiteY7" fmla="*/ 238475 h 1913541"/>
              <a:gd name="connsiteX8" fmla="*/ 380450 w 2074232"/>
              <a:gd name="connsiteY8" fmla="*/ 238475 h 1913541"/>
              <a:gd name="connsiteX9" fmla="*/ 101207 w 2074232"/>
              <a:gd name="connsiteY9" fmla="*/ 517718 h 1913541"/>
              <a:gd name="connsiteX10" fmla="*/ 101207 w 2074232"/>
              <a:gd name="connsiteY10" fmla="*/ 1913541 h 1913541"/>
              <a:gd name="connsiteX11" fmla="*/ 0 w 2074232"/>
              <a:gd name="connsiteY11" fmla="*/ 1913541 h 1913541"/>
              <a:gd name="connsiteX0" fmla="*/ 0 w 2074232"/>
              <a:gd name="connsiteY0" fmla="*/ 1913541 h 1913541"/>
              <a:gd name="connsiteX1" fmla="*/ 0 w 2074232"/>
              <a:gd name="connsiteY1" fmla="*/ 517718 h 1913541"/>
              <a:gd name="connsiteX2" fmla="*/ 380450 w 2074232"/>
              <a:gd name="connsiteY2" fmla="*/ 137268 h 1913541"/>
              <a:gd name="connsiteX3" fmla="*/ 2074232 w 2074232"/>
              <a:gd name="connsiteY3" fmla="*/ 137268 h 1913541"/>
              <a:gd name="connsiteX4" fmla="*/ 2074232 w 2074232"/>
              <a:gd name="connsiteY4" fmla="*/ 0 h 1913541"/>
              <a:gd name="connsiteX5" fmla="*/ 2074232 w 2074232"/>
              <a:gd name="connsiteY5" fmla="*/ 187871 h 1913541"/>
              <a:gd name="connsiteX6" fmla="*/ 2074232 w 2074232"/>
              <a:gd name="connsiteY6" fmla="*/ 375743 h 1913541"/>
              <a:gd name="connsiteX7" fmla="*/ 2074232 w 2074232"/>
              <a:gd name="connsiteY7" fmla="*/ 238475 h 1913541"/>
              <a:gd name="connsiteX8" fmla="*/ 380450 w 2074232"/>
              <a:gd name="connsiteY8" fmla="*/ 238475 h 1913541"/>
              <a:gd name="connsiteX9" fmla="*/ 101207 w 2074232"/>
              <a:gd name="connsiteY9" fmla="*/ 517718 h 1913541"/>
              <a:gd name="connsiteX10" fmla="*/ 0 w 2074232"/>
              <a:gd name="connsiteY10" fmla="*/ 1913541 h 1913541"/>
              <a:gd name="connsiteX0" fmla="*/ 101207 w 2074232"/>
              <a:gd name="connsiteY0" fmla="*/ 517718 h 517718"/>
              <a:gd name="connsiteX1" fmla="*/ 0 w 2074232"/>
              <a:gd name="connsiteY1" fmla="*/ 517718 h 517718"/>
              <a:gd name="connsiteX2" fmla="*/ 380450 w 2074232"/>
              <a:gd name="connsiteY2" fmla="*/ 137268 h 517718"/>
              <a:gd name="connsiteX3" fmla="*/ 2074232 w 2074232"/>
              <a:gd name="connsiteY3" fmla="*/ 137268 h 517718"/>
              <a:gd name="connsiteX4" fmla="*/ 2074232 w 2074232"/>
              <a:gd name="connsiteY4" fmla="*/ 0 h 517718"/>
              <a:gd name="connsiteX5" fmla="*/ 2074232 w 2074232"/>
              <a:gd name="connsiteY5" fmla="*/ 187871 h 517718"/>
              <a:gd name="connsiteX6" fmla="*/ 2074232 w 2074232"/>
              <a:gd name="connsiteY6" fmla="*/ 375743 h 517718"/>
              <a:gd name="connsiteX7" fmla="*/ 2074232 w 2074232"/>
              <a:gd name="connsiteY7" fmla="*/ 238475 h 517718"/>
              <a:gd name="connsiteX8" fmla="*/ 380450 w 2074232"/>
              <a:gd name="connsiteY8" fmla="*/ 238475 h 517718"/>
              <a:gd name="connsiteX9" fmla="*/ 101207 w 2074232"/>
              <a:gd name="connsiteY9" fmla="*/ 517718 h 517718"/>
              <a:gd name="connsiteX0" fmla="*/ 101207 w 2074232"/>
              <a:gd name="connsiteY0" fmla="*/ 517718 h 517718"/>
              <a:gd name="connsiteX1" fmla="*/ 0 w 2074232"/>
              <a:gd name="connsiteY1" fmla="*/ 517718 h 517718"/>
              <a:gd name="connsiteX2" fmla="*/ 380450 w 2074232"/>
              <a:gd name="connsiteY2" fmla="*/ 137268 h 517718"/>
              <a:gd name="connsiteX3" fmla="*/ 2074232 w 2074232"/>
              <a:gd name="connsiteY3" fmla="*/ 137268 h 517718"/>
              <a:gd name="connsiteX4" fmla="*/ 2074232 w 2074232"/>
              <a:gd name="connsiteY4" fmla="*/ 0 h 517718"/>
              <a:gd name="connsiteX5" fmla="*/ 2074232 w 2074232"/>
              <a:gd name="connsiteY5" fmla="*/ 187871 h 517718"/>
              <a:gd name="connsiteX6" fmla="*/ 2074232 w 2074232"/>
              <a:gd name="connsiteY6" fmla="*/ 375743 h 517718"/>
              <a:gd name="connsiteX7" fmla="*/ 2074232 w 2074232"/>
              <a:gd name="connsiteY7" fmla="*/ 238475 h 517718"/>
              <a:gd name="connsiteX8" fmla="*/ 1759854 w 2074232"/>
              <a:gd name="connsiteY8" fmla="*/ 240708 h 517718"/>
              <a:gd name="connsiteX9" fmla="*/ 380450 w 2074232"/>
              <a:gd name="connsiteY9" fmla="*/ 238475 h 517718"/>
              <a:gd name="connsiteX10" fmla="*/ 101207 w 2074232"/>
              <a:gd name="connsiteY10" fmla="*/ 517718 h 517718"/>
              <a:gd name="connsiteX0" fmla="*/ 101207 w 2074232"/>
              <a:gd name="connsiteY0" fmla="*/ 517718 h 517718"/>
              <a:gd name="connsiteX1" fmla="*/ 0 w 2074232"/>
              <a:gd name="connsiteY1" fmla="*/ 517718 h 517718"/>
              <a:gd name="connsiteX2" fmla="*/ 380450 w 2074232"/>
              <a:gd name="connsiteY2" fmla="*/ 137268 h 517718"/>
              <a:gd name="connsiteX3" fmla="*/ 1759854 w 2074232"/>
              <a:gd name="connsiteY3" fmla="*/ 137677 h 517718"/>
              <a:gd name="connsiteX4" fmla="*/ 2074232 w 2074232"/>
              <a:gd name="connsiteY4" fmla="*/ 137268 h 517718"/>
              <a:gd name="connsiteX5" fmla="*/ 2074232 w 2074232"/>
              <a:gd name="connsiteY5" fmla="*/ 0 h 517718"/>
              <a:gd name="connsiteX6" fmla="*/ 2074232 w 2074232"/>
              <a:gd name="connsiteY6" fmla="*/ 187871 h 517718"/>
              <a:gd name="connsiteX7" fmla="*/ 2074232 w 2074232"/>
              <a:gd name="connsiteY7" fmla="*/ 375743 h 517718"/>
              <a:gd name="connsiteX8" fmla="*/ 2074232 w 2074232"/>
              <a:gd name="connsiteY8" fmla="*/ 238475 h 517718"/>
              <a:gd name="connsiteX9" fmla="*/ 1759854 w 2074232"/>
              <a:gd name="connsiteY9" fmla="*/ 240708 h 517718"/>
              <a:gd name="connsiteX10" fmla="*/ 380450 w 2074232"/>
              <a:gd name="connsiteY10" fmla="*/ 238475 h 517718"/>
              <a:gd name="connsiteX11" fmla="*/ 101207 w 2074232"/>
              <a:gd name="connsiteY11" fmla="*/ 517718 h 517718"/>
              <a:gd name="connsiteX0" fmla="*/ 101207 w 2074232"/>
              <a:gd name="connsiteY0" fmla="*/ 517718 h 517718"/>
              <a:gd name="connsiteX1" fmla="*/ 0 w 2074232"/>
              <a:gd name="connsiteY1" fmla="*/ 517718 h 517718"/>
              <a:gd name="connsiteX2" fmla="*/ 380450 w 2074232"/>
              <a:gd name="connsiteY2" fmla="*/ 137268 h 517718"/>
              <a:gd name="connsiteX3" fmla="*/ 1759854 w 2074232"/>
              <a:gd name="connsiteY3" fmla="*/ 137677 h 517718"/>
              <a:gd name="connsiteX4" fmla="*/ 2074232 w 2074232"/>
              <a:gd name="connsiteY4" fmla="*/ 137268 h 517718"/>
              <a:gd name="connsiteX5" fmla="*/ 2074232 w 2074232"/>
              <a:gd name="connsiteY5" fmla="*/ 0 h 517718"/>
              <a:gd name="connsiteX6" fmla="*/ 2074232 w 2074232"/>
              <a:gd name="connsiteY6" fmla="*/ 187871 h 517718"/>
              <a:gd name="connsiteX7" fmla="*/ 2074232 w 2074232"/>
              <a:gd name="connsiteY7" fmla="*/ 238475 h 517718"/>
              <a:gd name="connsiteX8" fmla="*/ 1759854 w 2074232"/>
              <a:gd name="connsiteY8" fmla="*/ 240708 h 517718"/>
              <a:gd name="connsiteX9" fmla="*/ 380450 w 2074232"/>
              <a:gd name="connsiteY9" fmla="*/ 238475 h 517718"/>
              <a:gd name="connsiteX10" fmla="*/ 101207 w 2074232"/>
              <a:gd name="connsiteY10" fmla="*/ 517718 h 517718"/>
              <a:gd name="connsiteX0" fmla="*/ 101207 w 2074232"/>
              <a:gd name="connsiteY0" fmla="*/ 517718 h 517718"/>
              <a:gd name="connsiteX1" fmla="*/ 0 w 2074232"/>
              <a:gd name="connsiteY1" fmla="*/ 517718 h 517718"/>
              <a:gd name="connsiteX2" fmla="*/ 380450 w 2074232"/>
              <a:gd name="connsiteY2" fmla="*/ 137268 h 517718"/>
              <a:gd name="connsiteX3" fmla="*/ 1759854 w 2074232"/>
              <a:gd name="connsiteY3" fmla="*/ 137677 h 517718"/>
              <a:gd name="connsiteX4" fmla="*/ 2074232 w 2074232"/>
              <a:gd name="connsiteY4" fmla="*/ 137268 h 517718"/>
              <a:gd name="connsiteX5" fmla="*/ 2074232 w 2074232"/>
              <a:gd name="connsiteY5" fmla="*/ 0 h 517718"/>
              <a:gd name="connsiteX6" fmla="*/ 2074232 w 2074232"/>
              <a:gd name="connsiteY6" fmla="*/ 187871 h 517718"/>
              <a:gd name="connsiteX7" fmla="*/ 1759854 w 2074232"/>
              <a:gd name="connsiteY7" fmla="*/ 240708 h 517718"/>
              <a:gd name="connsiteX8" fmla="*/ 380450 w 2074232"/>
              <a:gd name="connsiteY8" fmla="*/ 238475 h 517718"/>
              <a:gd name="connsiteX9" fmla="*/ 101207 w 2074232"/>
              <a:gd name="connsiteY9" fmla="*/ 517718 h 517718"/>
              <a:gd name="connsiteX0" fmla="*/ 101207 w 2074232"/>
              <a:gd name="connsiteY0" fmla="*/ 517718 h 517718"/>
              <a:gd name="connsiteX1" fmla="*/ 0 w 2074232"/>
              <a:gd name="connsiteY1" fmla="*/ 517718 h 517718"/>
              <a:gd name="connsiteX2" fmla="*/ 380450 w 2074232"/>
              <a:gd name="connsiteY2" fmla="*/ 137268 h 517718"/>
              <a:gd name="connsiteX3" fmla="*/ 1759854 w 2074232"/>
              <a:gd name="connsiteY3" fmla="*/ 137677 h 517718"/>
              <a:gd name="connsiteX4" fmla="*/ 2074232 w 2074232"/>
              <a:gd name="connsiteY4" fmla="*/ 0 h 517718"/>
              <a:gd name="connsiteX5" fmla="*/ 2074232 w 2074232"/>
              <a:gd name="connsiteY5" fmla="*/ 187871 h 517718"/>
              <a:gd name="connsiteX6" fmla="*/ 1759854 w 2074232"/>
              <a:gd name="connsiteY6" fmla="*/ 240708 h 517718"/>
              <a:gd name="connsiteX7" fmla="*/ 380450 w 2074232"/>
              <a:gd name="connsiteY7" fmla="*/ 238475 h 517718"/>
              <a:gd name="connsiteX8" fmla="*/ 101207 w 2074232"/>
              <a:gd name="connsiteY8" fmla="*/ 517718 h 517718"/>
              <a:gd name="connsiteX0" fmla="*/ 101207 w 2074232"/>
              <a:gd name="connsiteY0" fmla="*/ 380450 h 380450"/>
              <a:gd name="connsiteX1" fmla="*/ 0 w 2074232"/>
              <a:gd name="connsiteY1" fmla="*/ 380450 h 380450"/>
              <a:gd name="connsiteX2" fmla="*/ 380450 w 2074232"/>
              <a:gd name="connsiteY2" fmla="*/ 0 h 380450"/>
              <a:gd name="connsiteX3" fmla="*/ 1759854 w 2074232"/>
              <a:gd name="connsiteY3" fmla="*/ 409 h 380450"/>
              <a:gd name="connsiteX4" fmla="*/ 2074232 w 2074232"/>
              <a:gd name="connsiteY4" fmla="*/ 50603 h 380450"/>
              <a:gd name="connsiteX5" fmla="*/ 1759854 w 2074232"/>
              <a:gd name="connsiteY5" fmla="*/ 103440 h 380450"/>
              <a:gd name="connsiteX6" fmla="*/ 380450 w 2074232"/>
              <a:gd name="connsiteY6" fmla="*/ 101207 h 380450"/>
              <a:gd name="connsiteX7" fmla="*/ 101207 w 2074232"/>
              <a:gd name="connsiteY7" fmla="*/ 380450 h 380450"/>
              <a:gd name="connsiteX0" fmla="*/ 101207 w 1759854"/>
              <a:gd name="connsiteY0" fmla="*/ 380450 h 380450"/>
              <a:gd name="connsiteX1" fmla="*/ 0 w 1759854"/>
              <a:gd name="connsiteY1" fmla="*/ 380450 h 380450"/>
              <a:gd name="connsiteX2" fmla="*/ 380450 w 1759854"/>
              <a:gd name="connsiteY2" fmla="*/ 0 h 380450"/>
              <a:gd name="connsiteX3" fmla="*/ 1759854 w 1759854"/>
              <a:gd name="connsiteY3" fmla="*/ 409 h 380450"/>
              <a:gd name="connsiteX4" fmla="*/ 1759854 w 1759854"/>
              <a:gd name="connsiteY4" fmla="*/ 103440 h 380450"/>
              <a:gd name="connsiteX5" fmla="*/ 380450 w 1759854"/>
              <a:gd name="connsiteY5" fmla="*/ 101207 h 380450"/>
              <a:gd name="connsiteX6" fmla="*/ 101207 w 1759854"/>
              <a:gd name="connsiteY6" fmla="*/ 380450 h 38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9854" h="380450">
                <a:moveTo>
                  <a:pt x="101207" y="380450"/>
                </a:moveTo>
                <a:lnTo>
                  <a:pt x="0" y="380450"/>
                </a:lnTo>
                <a:cubicBezTo>
                  <a:pt x="0" y="170333"/>
                  <a:pt x="170333" y="0"/>
                  <a:pt x="380450" y="0"/>
                </a:cubicBezTo>
                <a:lnTo>
                  <a:pt x="1759854" y="409"/>
                </a:lnTo>
                <a:lnTo>
                  <a:pt x="1759854" y="103440"/>
                </a:lnTo>
                <a:lnTo>
                  <a:pt x="380450" y="101207"/>
                </a:lnTo>
                <a:cubicBezTo>
                  <a:pt x="226228" y="101207"/>
                  <a:pt x="101207" y="226228"/>
                  <a:pt x="101207" y="380450"/>
                </a:cubicBezTo>
                <a:close/>
              </a:path>
            </a:pathLst>
          </a:custGeom>
          <a:solidFill>
            <a:schemeClr val="tx1">
              <a:lumMod val="50000"/>
            </a:schemeClr>
          </a:solidFill>
          <a:ln w="254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07" name="Connector: Elbow 406">
            <a:extLst>
              <a:ext uri="{FF2B5EF4-FFF2-40B4-BE49-F238E27FC236}">
                <a16:creationId xmlns:a16="http://schemas.microsoft.com/office/drawing/2014/main" id="{30FBA894-6C53-4710-BCB8-A45D2FD242DF}"/>
              </a:ext>
            </a:extLst>
          </p:cNvPr>
          <p:cNvCxnSpPr>
            <a:cxnSpLocks/>
            <a:stCxn id="465" idx="2"/>
            <a:endCxn id="505" idx="1"/>
          </p:cNvCxnSpPr>
          <p:nvPr/>
        </p:nvCxnSpPr>
        <p:spPr>
          <a:xfrm rot="5400000" flipH="1">
            <a:off x="672020" y="3789938"/>
            <a:ext cx="2987476" cy="2194408"/>
          </a:xfrm>
          <a:prstGeom prst="bentConnector4">
            <a:avLst>
              <a:gd name="adj1" fmla="val -8012"/>
              <a:gd name="adj2" fmla="val 114433"/>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508" name="Rectangle 507">
            <a:extLst>
              <a:ext uri="{FF2B5EF4-FFF2-40B4-BE49-F238E27FC236}">
                <a16:creationId xmlns:a16="http://schemas.microsoft.com/office/drawing/2014/main" id="{B57ED0DC-03CA-497A-8F5D-865C8777F89E}"/>
              </a:ext>
            </a:extLst>
          </p:cNvPr>
          <p:cNvSpPr/>
          <p:nvPr/>
        </p:nvSpPr>
        <p:spPr bwMode="auto">
          <a:xfrm>
            <a:off x="7322232" y="422237"/>
            <a:ext cx="4328914" cy="826457"/>
          </a:xfrm>
          <a:prstGeom prst="rect">
            <a:avLst/>
          </a:prstGeom>
          <a:solidFill>
            <a:schemeClr val="bg1"/>
          </a:solidFill>
          <a:ln w="0">
            <a:noFill/>
            <a:headEnd type="none" w="med" len="med"/>
            <a:tailEnd type="none" w="med" len="med"/>
          </a:ln>
          <a:effectLst>
            <a:outerShdw blurRad="177800" dist="254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Legend</a:t>
            </a:r>
          </a:p>
        </p:txBody>
      </p:sp>
      <p:sp>
        <p:nvSpPr>
          <p:cNvPr id="7" name="TextBox 6">
            <a:extLst>
              <a:ext uri="{FF2B5EF4-FFF2-40B4-BE49-F238E27FC236}">
                <a16:creationId xmlns:a16="http://schemas.microsoft.com/office/drawing/2014/main" id="{5B0E2EA4-B32B-4DB3-A0D5-D682ADA1EE7E}"/>
              </a:ext>
            </a:extLst>
          </p:cNvPr>
          <p:cNvSpPr txBox="1"/>
          <p:nvPr/>
        </p:nvSpPr>
        <p:spPr>
          <a:xfrm>
            <a:off x="877640" y="1817156"/>
            <a:ext cx="2335865" cy="461665"/>
          </a:xfrm>
          <a:prstGeom prst="rect">
            <a:avLst/>
          </a:prstGeom>
          <a:noFill/>
        </p:spPr>
        <p:txBody>
          <a:bodyPr wrap="square" lIns="182880" tIns="0" rIns="0" bIns="0" rtlCol="0">
            <a:spAutoFit/>
          </a:bodyPr>
          <a:lstStyle>
            <a:defPPr>
              <a:defRPr lang="en-US"/>
            </a:defPPr>
            <a:lvl1pPr>
              <a:defRPr sz="1200" b="1">
                <a:gradFill>
                  <a:gsLst>
                    <a:gs pos="2917">
                      <a:schemeClr val="tx2">
                        <a:lumMod val="50000"/>
                      </a:schemeClr>
                    </a:gs>
                    <a:gs pos="30000">
                      <a:schemeClr val="tx2">
                        <a:lumMod val="50000"/>
                      </a:schemeClr>
                    </a:gs>
                  </a:gsLst>
                  <a:lin ang="5400000" scaled="0"/>
                </a:gra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2917">
                      <a:srgbClr val="002050"/>
                    </a:gs>
                    <a:gs pos="30000">
                      <a:srgbClr val="002050"/>
                    </a:gs>
                  </a:gsLst>
                  <a:lin ang="5400000" scaled="0"/>
                </a:gradFill>
                <a:effectLst/>
                <a:uLnTx/>
                <a:uFillTx/>
                <a:latin typeface="Segoe UI" panose="020B0502040204020203" pitchFamily="34" charset="0"/>
                <a:ea typeface="+mn-ea"/>
                <a:cs typeface="Segoe UI" panose="020B0502040204020203" pitchFamily="34" charset="0"/>
              </a:rPr>
              <a:t>Broad Enterprise View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gradFill>
                  <a:gsLst>
                    <a:gs pos="2917">
                      <a:srgbClr val="5B9BD5"/>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Correlated/Unified </a:t>
            </a:r>
            <a:br>
              <a:rPr kumimoji="0" lang="en-US" sz="900" b="1" i="0" u="none" strike="noStrike" kern="1200" cap="none" spc="0" normalizeH="0" baseline="0" noProof="0" dirty="0">
                <a:ln>
                  <a:noFill/>
                </a:ln>
                <a:gradFill>
                  <a:gsLst>
                    <a:gs pos="2917">
                      <a:srgbClr val="5B9BD5"/>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900" b="1" i="0" u="none" strike="noStrike" kern="1200" cap="none" spc="0" normalizeH="0" baseline="0" noProof="0" dirty="0">
                <a:ln>
                  <a:noFill/>
                </a:ln>
                <a:gradFill>
                  <a:gsLst>
                    <a:gs pos="2917">
                      <a:srgbClr val="5B9BD5"/>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Incident View</a:t>
            </a:r>
          </a:p>
        </p:txBody>
      </p:sp>
      <p:grpSp>
        <p:nvGrpSpPr>
          <p:cNvPr id="8" name="Group 7">
            <a:extLst>
              <a:ext uri="{FF2B5EF4-FFF2-40B4-BE49-F238E27FC236}">
                <a16:creationId xmlns:a16="http://schemas.microsoft.com/office/drawing/2014/main" id="{7A547BD6-5399-4DD9-A6BC-A8CBFB5FE6E3}"/>
              </a:ext>
            </a:extLst>
          </p:cNvPr>
          <p:cNvGrpSpPr/>
          <p:nvPr/>
        </p:nvGrpSpPr>
        <p:grpSpPr>
          <a:xfrm>
            <a:off x="527233" y="1827983"/>
            <a:ext cx="419516" cy="419516"/>
            <a:chOff x="8564293" y="6421758"/>
            <a:chExt cx="812414" cy="812410"/>
          </a:xfrm>
        </p:grpSpPr>
        <p:sp>
          <p:nvSpPr>
            <p:cNvPr id="9" name="Oval 8">
              <a:extLst>
                <a:ext uri="{FF2B5EF4-FFF2-40B4-BE49-F238E27FC236}">
                  <a16:creationId xmlns:a16="http://schemas.microsoft.com/office/drawing/2014/main" id="{1BB983F1-F4DE-48D1-86F9-57FC09D7BC36}"/>
                </a:ext>
              </a:extLst>
            </p:cNvPr>
            <p:cNvSpPr/>
            <p:nvPr/>
          </p:nvSpPr>
          <p:spPr bwMode="auto">
            <a:xfrm>
              <a:off x="8564293" y="6421758"/>
              <a:ext cx="812414" cy="812410"/>
            </a:xfrm>
            <a:prstGeom prst="ellipse">
              <a:avLst/>
            </a:prstGeom>
            <a:solidFill>
              <a:srgbClr val="002050"/>
            </a:solidFill>
            <a:ln>
              <a:noFill/>
            </a:ln>
            <a:effectLst>
              <a:outerShdw blurRad="127000" dist="254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err="1">
                <a:ln>
                  <a:noFill/>
                </a:ln>
                <a:solidFill>
                  <a:srgbClr val="00B050"/>
                </a:solidFill>
                <a:effectLst/>
                <a:uLnTx/>
                <a:uFillTx/>
                <a:latin typeface="Calibri" panose="020F0502020204030204"/>
                <a:ea typeface="+mn-ea"/>
                <a:cs typeface="+mn-cs"/>
              </a:endParaRPr>
            </a:p>
          </p:txBody>
        </p:sp>
        <p:sp>
          <p:nvSpPr>
            <p:cNvPr id="10" name="Freeform 13">
              <a:extLst>
                <a:ext uri="{FF2B5EF4-FFF2-40B4-BE49-F238E27FC236}">
                  <a16:creationId xmlns:a16="http://schemas.microsoft.com/office/drawing/2014/main" id="{5818682B-5BCA-48D4-AED1-9ABCD3566748}"/>
                </a:ext>
              </a:extLst>
            </p:cNvPr>
            <p:cNvSpPr>
              <a:spLocks/>
            </p:cNvSpPr>
            <p:nvPr/>
          </p:nvSpPr>
          <p:spPr bwMode="auto">
            <a:xfrm>
              <a:off x="8749484" y="6597456"/>
              <a:ext cx="442033" cy="461015"/>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chemeClr val="bg1"/>
            </a:solidFill>
            <a:ln w="41275">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79" name="Rectangle 378">
            <a:extLst>
              <a:ext uri="{FF2B5EF4-FFF2-40B4-BE49-F238E27FC236}">
                <a16:creationId xmlns:a16="http://schemas.microsoft.com/office/drawing/2014/main" id="{C0F55E5B-56DB-4E4F-B7CA-6030CDA4FCD1}"/>
              </a:ext>
            </a:extLst>
          </p:cNvPr>
          <p:cNvSpPr/>
          <p:nvPr/>
        </p:nvSpPr>
        <p:spPr>
          <a:xfrm>
            <a:off x="493989" y="977829"/>
            <a:ext cx="3503460"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000000"/>
                    </a:gs>
                    <a:gs pos="100000">
                      <a:srgbClr val="000000"/>
                    </a:gs>
                  </a:gsLst>
                  <a:lin ang="5400000" scaled="0"/>
                </a:gradFill>
                <a:effectLst/>
                <a:uLnTx/>
                <a:uFillTx/>
                <a:latin typeface="Segoe UI"/>
                <a:ea typeface="+mn-ea"/>
                <a:cs typeface="+mn-cs"/>
              </a:rPr>
              <a:t>Microsoft Reference Architecture</a:t>
            </a:r>
          </a:p>
        </p:txBody>
      </p:sp>
      <p:cxnSp>
        <p:nvCxnSpPr>
          <p:cNvPr id="408" name="Connector: Elbow 407">
            <a:extLst>
              <a:ext uri="{FF2B5EF4-FFF2-40B4-BE49-F238E27FC236}">
                <a16:creationId xmlns:a16="http://schemas.microsoft.com/office/drawing/2014/main" id="{EEE531D5-181B-4F03-A29B-ED1708C43774}"/>
              </a:ext>
            </a:extLst>
          </p:cNvPr>
          <p:cNvCxnSpPr>
            <a:cxnSpLocks/>
            <a:endCxn id="526" idx="2"/>
          </p:cNvCxnSpPr>
          <p:nvPr/>
        </p:nvCxnSpPr>
        <p:spPr>
          <a:xfrm flipV="1">
            <a:off x="3276119" y="6387229"/>
            <a:ext cx="1738444" cy="228600"/>
          </a:xfrm>
          <a:prstGeom prst="bentConnector2">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0" name="Connector: Elbow 409">
            <a:extLst>
              <a:ext uri="{FF2B5EF4-FFF2-40B4-BE49-F238E27FC236}">
                <a16:creationId xmlns:a16="http://schemas.microsoft.com/office/drawing/2014/main" id="{7FD50FA5-CB91-42E4-ABC5-0012A0BA720D}"/>
              </a:ext>
            </a:extLst>
          </p:cNvPr>
          <p:cNvCxnSpPr>
            <a:cxnSpLocks/>
          </p:cNvCxnSpPr>
          <p:nvPr/>
        </p:nvCxnSpPr>
        <p:spPr>
          <a:xfrm rot="5400000">
            <a:off x="5764469" y="5632850"/>
            <a:ext cx="228600" cy="1737360"/>
          </a:xfrm>
          <a:prstGeom prst="bentConnector2">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038" name="Group 1037">
            <a:extLst>
              <a:ext uri="{FF2B5EF4-FFF2-40B4-BE49-F238E27FC236}">
                <a16:creationId xmlns:a16="http://schemas.microsoft.com/office/drawing/2014/main" id="{C7F7D7A2-43CE-4C48-A6A7-325C40A19572}"/>
              </a:ext>
            </a:extLst>
          </p:cNvPr>
          <p:cNvGrpSpPr/>
          <p:nvPr/>
        </p:nvGrpSpPr>
        <p:grpSpPr>
          <a:xfrm>
            <a:off x="9724028" y="746227"/>
            <a:ext cx="1646309" cy="244554"/>
            <a:chOff x="9828657" y="764191"/>
            <a:chExt cx="1646309" cy="244554"/>
          </a:xfrm>
        </p:grpSpPr>
        <p:sp>
          <p:nvSpPr>
            <p:cNvPr id="401" name="Arrow: Right 400">
              <a:extLst>
                <a:ext uri="{FF2B5EF4-FFF2-40B4-BE49-F238E27FC236}">
                  <a16:creationId xmlns:a16="http://schemas.microsoft.com/office/drawing/2014/main" id="{188E05E3-44D7-4192-90D0-21BC5A9BC115}"/>
                </a:ext>
              </a:extLst>
            </p:cNvPr>
            <p:cNvSpPr/>
            <p:nvPr/>
          </p:nvSpPr>
          <p:spPr>
            <a:xfrm>
              <a:off x="9828657" y="851065"/>
              <a:ext cx="315746" cy="80173"/>
            </a:xfrm>
            <a:prstGeom prst="rightArrow">
              <a:avLst/>
            </a:prstGeom>
            <a:solidFill>
              <a:srgbClr val="00B050"/>
            </a:solidFill>
            <a:ln>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1" name="Arrow: Right 520">
              <a:extLst>
                <a:ext uri="{FF2B5EF4-FFF2-40B4-BE49-F238E27FC236}">
                  <a16:creationId xmlns:a16="http://schemas.microsoft.com/office/drawing/2014/main" id="{A211BD09-BAD3-4F2B-8886-8E953933666C}"/>
                </a:ext>
              </a:extLst>
            </p:cNvPr>
            <p:cNvSpPr/>
            <p:nvPr/>
          </p:nvSpPr>
          <p:spPr>
            <a:xfrm>
              <a:off x="10219619" y="764191"/>
              <a:ext cx="1255347" cy="244554"/>
            </a:xfrm>
            <a:prstGeom prst="rightArrow">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100000">
                        <a:srgbClr val="000000"/>
                      </a:gs>
                    </a:gsLst>
                    <a:lin ang="5400000" scaled="0"/>
                  </a:gradFill>
                  <a:effectLst/>
                  <a:uLnTx/>
                  <a:uFillTx/>
                  <a:latin typeface="Segoe UI Semibold"/>
                  <a:ea typeface="+mn-ea"/>
                  <a:cs typeface="+mn-cs"/>
                </a:rPr>
                <a:t>Consulting and Escalation</a:t>
              </a:r>
            </a:p>
          </p:txBody>
        </p:sp>
      </p:grpSp>
      <p:grpSp>
        <p:nvGrpSpPr>
          <p:cNvPr id="1039" name="Group 1038">
            <a:extLst>
              <a:ext uri="{FF2B5EF4-FFF2-40B4-BE49-F238E27FC236}">
                <a16:creationId xmlns:a16="http://schemas.microsoft.com/office/drawing/2014/main" id="{E301626F-8D60-4AE6-BDF2-4FC36A32C63B}"/>
              </a:ext>
            </a:extLst>
          </p:cNvPr>
          <p:cNvGrpSpPr/>
          <p:nvPr/>
        </p:nvGrpSpPr>
        <p:grpSpPr>
          <a:xfrm>
            <a:off x="9724028" y="564591"/>
            <a:ext cx="1025888" cy="244554"/>
            <a:chOff x="9828657" y="939673"/>
            <a:chExt cx="1025888" cy="244554"/>
          </a:xfrm>
        </p:grpSpPr>
        <p:sp>
          <p:nvSpPr>
            <p:cNvPr id="402" name="Arrow: Right 401">
              <a:extLst>
                <a:ext uri="{FF2B5EF4-FFF2-40B4-BE49-F238E27FC236}">
                  <a16:creationId xmlns:a16="http://schemas.microsoft.com/office/drawing/2014/main" id="{243E70E6-9B13-4AB5-B142-CC0EB2A6A107}"/>
                </a:ext>
              </a:extLst>
            </p:cNvPr>
            <p:cNvSpPr/>
            <p:nvPr/>
          </p:nvSpPr>
          <p:spPr>
            <a:xfrm>
              <a:off x="9828657" y="1015224"/>
              <a:ext cx="315746" cy="101800"/>
            </a:xfrm>
            <a:prstGeom prst="rightArrow">
              <a:avLst/>
            </a:prstGeom>
            <a:solidFill>
              <a:srgbClr val="E2F0D9"/>
            </a:solidFill>
            <a:ln w="127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2" name="Arrow: Right 521">
              <a:extLst>
                <a:ext uri="{FF2B5EF4-FFF2-40B4-BE49-F238E27FC236}">
                  <a16:creationId xmlns:a16="http://schemas.microsoft.com/office/drawing/2014/main" id="{60BD7CA5-94B7-45F7-AF62-D61A3A70FE9F}"/>
                </a:ext>
              </a:extLst>
            </p:cNvPr>
            <p:cNvSpPr/>
            <p:nvPr/>
          </p:nvSpPr>
          <p:spPr>
            <a:xfrm>
              <a:off x="10219619" y="939673"/>
              <a:ext cx="634926" cy="244554"/>
            </a:xfrm>
            <a:prstGeom prst="rightArrow">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100000">
                        <a:srgbClr val="000000"/>
                      </a:gs>
                    </a:gsLst>
                    <a:lin ang="5400000" scaled="0"/>
                  </a:gradFill>
                  <a:effectLst/>
                  <a:uLnTx/>
                  <a:uFillTx/>
                  <a:latin typeface="Segoe UI Semibold"/>
                  <a:ea typeface="+mn-ea"/>
                  <a:cs typeface="+mn-cs"/>
                </a:rPr>
                <a:t>Outsourcing</a:t>
              </a:r>
            </a:p>
          </p:txBody>
        </p:sp>
      </p:grpSp>
      <p:sp>
        <p:nvSpPr>
          <p:cNvPr id="573" name="TextBox 572">
            <a:extLst>
              <a:ext uri="{FF2B5EF4-FFF2-40B4-BE49-F238E27FC236}">
                <a16:creationId xmlns:a16="http://schemas.microsoft.com/office/drawing/2014/main" id="{E852D892-6323-41F0-8089-420E74F190D7}"/>
              </a:ext>
            </a:extLst>
          </p:cNvPr>
          <p:cNvSpPr txBox="1"/>
          <p:nvPr/>
        </p:nvSpPr>
        <p:spPr>
          <a:xfrm>
            <a:off x="9564356" y="1741500"/>
            <a:ext cx="2113881" cy="323165"/>
          </a:xfrm>
          <a:prstGeom prst="rect">
            <a:avLst/>
          </a:prstGeom>
          <a:noFill/>
        </p:spPr>
        <p:txBody>
          <a:bodyPr wrap="square" lIns="182880" tIns="0" rIns="0" bIns="0" rtlCol="0">
            <a:spAutoFit/>
          </a:bodyPr>
          <a:lstStyle>
            <a:defPPr>
              <a:defRPr lang="en-US"/>
            </a:defPPr>
            <a:lvl1pPr>
              <a:defRPr sz="1200" b="1">
                <a:gradFill>
                  <a:gsLst>
                    <a:gs pos="2917">
                      <a:schemeClr val="tx2">
                        <a:lumMod val="50000"/>
                      </a:schemeClr>
                    </a:gs>
                    <a:gs pos="30000">
                      <a:schemeClr val="tx2">
                        <a:lumMod val="50000"/>
                      </a:schemeClr>
                    </a:gs>
                  </a:gsLst>
                  <a:lin ang="5400000" scaled="0"/>
                </a:gradFill>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2917">
                      <a:srgbClr val="00B050"/>
                    </a:gs>
                    <a:gs pos="30000">
                      <a:srgbClr val="00B050"/>
                    </a:gs>
                  </a:gsLst>
                  <a:lin ang="5400000" scaled="0"/>
                </a:gradFill>
                <a:effectLst/>
                <a:uLnTx/>
                <a:uFillTx/>
                <a:latin typeface="Segoe UI" panose="020B0502040204020203" pitchFamily="34" charset="0"/>
                <a:ea typeface="+mn-ea"/>
                <a:cs typeface="Segoe UI" panose="020B0502040204020203" pitchFamily="34" charset="0"/>
              </a:rPr>
              <a:t>Expert Assistance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Enabling analysts with scarce skills</a:t>
            </a:r>
          </a:p>
        </p:txBody>
      </p:sp>
      <p:grpSp>
        <p:nvGrpSpPr>
          <p:cNvPr id="1036" name="Group 1035">
            <a:extLst>
              <a:ext uri="{FF2B5EF4-FFF2-40B4-BE49-F238E27FC236}">
                <a16:creationId xmlns:a16="http://schemas.microsoft.com/office/drawing/2014/main" id="{D882C71A-BA6C-4130-86D1-D8D0A0317504}"/>
              </a:ext>
            </a:extLst>
          </p:cNvPr>
          <p:cNvGrpSpPr/>
          <p:nvPr/>
        </p:nvGrpSpPr>
        <p:grpSpPr>
          <a:xfrm>
            <a:off x="9724028" y="913277"/>
            <a:ext cx="1788057" cy="244554"/>
            <a:chOff x="7541203" y="939673"/>
            <a:chExt cx="1788057" cy="244554"/>
          </a:xfrm>
        </p:grpSpPr>
        <p:sp>
          <p:nvSpPr>
            <p:cNvPr id="265" name="Arrow: Right 264">
              <a:extLst>
                <a:ext uri="{FF2B5EF4-FFF2-40B4-BE49-F238E27FC236}">
                  <a16:creationId xmlns:a16="http://schemas.microsoft.com/office/drawing/2014/main" id="{0C4CF5E8-B463-41A1-8437-1E5047687EC7}"/>
                </a:ext>
              </a:extLst>
            </p:cNvPr>
            <p:cNvSpPr/>
            <p:nvPr/>
          </p:nvSpPr>
          <p:spPr>
            <a:xfrm>
              <a:off x="7937308" y="939673"/>
              <a:ext cx="1391952" cy="244554"/>
            </a:xfrm>
            <a:prstGeom prst="rightArrow">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100000">
                        <a:srgbClr val="000000"/>
                      </a:gs>
                    </a:gsLst>
                    <a:lin ang="5400000" scaled="0"/>
                  </a:gradFill>
                  <a:effectLst/>
                  <a:uLnTx/>
                  <a:uFillTx/>
                  <a:latin typeface="Segoe UI Semibold"/>
                  <a:ea typeface="+mn-ea"/>
                  <a:cs typeface="+mn-cs"/>
                </a:rPr>
                <a:t>Native Resource Monitoring </a:t>
              </a:r>
            </a:p>
          </p:txBody>
        </p:sp>
        <p:cxnSp>
          <p:nvCxnSpPr>
            <p:cNvPr id="280" name="Connector: Elbow 279">
              <a:extLst>
                <a:ext uri="{FF2B5EF4-FFF2-40B4-BE49-F238E27FC236}">
                  <a16:creationId xmlns:a16="http://schemas.microsoft.com/office/drawing/2014/main" id="{4FEC8B9B-7442-4BA3-9197-A5A4E42FF322}"/>
                </a:ext>
              </a:extLst>
            </p:cNvPr>
            <p:cNvCxnSpPr>
              <a:cxnSpLocks/>
            </p:cNvCxnSpPr>
            <p:nvPr/>
          </p:nvCxnSpPr>
          <p:spPr>
            <a:xfrm flipH="1">
              <a:off x="7541203" y="1063167"/>
              <a:ext cx="299602" cy="0"/>
            </a:xfrm>
            <a:prstGeom prst="straightConnector1">
              <a:avLst/>
            </a:prstGeom>
            <a:noFill/>
            <a:ln w="57150">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grpSp>
      <p:grpSp>
        <p:nvGrpSpPr>
          <p:cNvPr id="1037" name="Group 1036">
            <a:extLst>
              <a:ext uri="{FF2B5EF4-FFF2-40B4-BE49-F238E27FC236}">
                <a16:creationId xmlns:a16="http://schemas.microsoft.com/office/drawing/2014/main" id="{1D6EBBBD-003B-4127-9A63-625A6D13B861}"/>
              </a:ext>
            </a:extLst>
          </p:cNvPr>
          <p:cNvGrpSpPr/>
          <p:nvPr/>
        </p:nvGrpSpPr>
        <p:grpSpPr>
          <a:xfrm>
            <a:off x="7538429" y="746227"/>
            <a:ext cx="1732247" cy="244554"/>
            <a:chOff x="9857680" y="591021"/>
            <a:chExt cx="1732247" cy="244554"/>
          </a:xfrm>
        </p:grpSpPr>
        <p:sp>
          <p:nvSpPr>
            <p:cNvPr id="275" name="Arrow: Right 274">
              <a:extLst>
                <a:ext uri="{FF2B5EF4-FFF2-40B4-BE49-F238E27FC236}">
                  <a16:creationId xmlns:a16="http://schemas.microsoft.com/office/drawing/2014/main" id="{D3F06500-A71D-4DCB-9714-49174DD97FD1}"/>
                </a:ext>
              </a:extLst>
            </p:cNvPr>
            <p:cNvSpPr/>
            <p:nvPr/>
          </p:nvSpPr>
          <p:spPr>
            <a:xfrm>
              <a:off x="10219619" y="591021"/>
              <a:ext cx="1370308" cy="244554"/>
            </a:xfrm>
            <a:prstGeom prst="rightArrow">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100000">
                        <a:srgbClr val="000000"/>
                      </a:gs>
                    </a:gsLst>
                    <a:lin ang="5400000" scaled="0"/>
                  </a:gradFill>
                  <a:effectLst/>
                  <a:uLnTx/>
                  <a:uFillTx/>
                  <a:latin typeface="Segoe UI Semibold"/>
                  <a:ea typeface="+mn-ea"/>
                  <a:cs typeface="+mn-cs"/>
                </a:rPr>
                <a:t>Event Log Based Monitoring</a:t>
              </a:r>
            </a:p>
          </p:txBody>
        </p:sp>
        <p:cxnSp>
          <p:nvCxnSpPr>
            <p:cNvPr id="282" name="Connector: Elbow 279">
              <a:extLst>
                <a:ext uri="{FF2B5EF4-FFF2-40B4-BE49-F238E27FC236}">
                  <a16:creationId xmlns:a16="http://schemas.microsoft.com/office/drawing/2014/main" id="{4A9E69E1-FFBF-46DA-B075-69E564C080A8}"/>
                </a:ext>
              </a:extLst>
            </p:cNvPr>
            <p:cNvCxnSpPr>
              <a:cxnSpLocks/>
            </p:cNvCxnSpPr>
            <p:nvPr/>
          </p:nvCxnSpPr>
          <p:spPr>
            <a:xfrm flipH="1">
              <a:off x="9857680" y="727468"/>
              <a:ext cx="295182" cy="0"/>
            </a:xfrm>
            <a:prstGeom prst="straightConnector1">
              <a:avLst/>
            </a:prstGeom>
            <a:ln w="28575">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70" name="Connector: Elbow 469">
            <a:extLst>
              <a:ext uri="{FF2B5EF4-FFF2-40B4-BE49-F238E27FC236}">
                <a16:creationId xmlns:a16="http://schemas.microsoft.com/office/drawing/2014/main" id="{012AD99A-7ECB-4925-A350-3BD7ECD03104}"/>
              </a:ext>
            </a:extLst>
          </p:cNvPr>
          <p:cNvCxnSpPr>
            <a:cxnSpLocks/>
          </p:cNvCxnSpPr>
          <p:nvPr/>
        </p:nvCxnSpPr>
        <p:spPr>
          <a:xfrm flipV="1">
            <a:off x="7944517" y="6387230"/>
            <a:ext cx="1373414" cy="228600"/>
          </a:xfrm>
          <a:prstGeom prst="bentConnector2">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74" name="Connector: Elbow 473">
            <a:extLst>
              <a:ext uri="{FF2B5EF4-FFF2-40B4-BE49-F238E27FC236}">
                <a16:creationId xmlns:a16="http://schemas.microsoft.com/office/drawing/2014/main" id="{9B81C882-0EE1-483E-B794-1C0043956C50}"/>
              </a:ext>
            </a:extLst>
          </p:cNvPr>
          <p:cNvCxnSpPr>
            <a:cxnSpLocks/>
          </p:cNvCxnSpPr>
          <p:nvPr/>
        </p:nvCxnSpPr>
        <p:spPr>
          <a:xfrm rot="5400000">
            <a:off x="10060842" y="5678570"/>
            <a:ext cx="228600" cy="1645920"/>
          </a:xfrm>
          <a:prstGeom prst="bentConnector2">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ABDBB40-F0A8-4299-8B8D-C9202FC6CD32}"/>
              </a:ext>
            </a:extLst>
          </p:cNvPr>
          <p:cNvSpPr txBox="1"/>
          <p:nvPr/>
        </p:nvSpPr>
        <p:spPr>
          <a:xfrm>
            <a:off x="877640" y="4436248"/>
            <a:ext cx="1457247" cy="738664"/>
          </a:xfrm>
          <a:prstGeom prst="rect">
            <a:avLst/>
          </a:prstGeom>
          <a:noFill/>
        </p:spPr>
        <p:txBody>
          <a:bodyPr wrap="square" lIns="18288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2917">
                      <a:srgbClr val="002050"/>
                    </a:gs>
                    <a:gs pos="30000">
                      <a:srgbClr val="002050"/>
                    </a:gs>
                  </a:gsLst>
                  <a:lin ang="5400000" scaled="0"/>
                </a:gradFill>
                <a:effectLst/>
                <a:uLnTx/>
                <a:uFillTx/>
                <a:latin typeface="Segoe UI" panose="020B0502040204020203" pitchFamily="34" charset="0"/>
                <a:ea typeface="+mn-ea"/>
                <a:cs typeface="Segoe UI" panose="020B0502040204020203" pitchFamily="34" charset="0"/>
              </a:rPr>
              <a:t>Deep Insights</a:t>
            </a:r>
            <a:b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br>
            <a:r>
              <a:rPr kumimoji="0" lang="en-US" sz="9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Actionable alerts derived from deep knowledge of assets, and ML/UEBA</a:t>
            </a:r>
            <a:endPar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13" name="Group 12">
            <a:extLst>
              <a:ext uri="{FF2B5EF4-FFF2-40B4-BE49-F238E27FC236}">
                <a16:creationId xmlns:a16="http://schemas.microsoft.com/office/drawing/2014/main" id="{B23AD12E-CFDA-4532-86EB-0307B71C0077}"/>
              </a:ext>
            </a:extLst>
          </p:cNvPr>
          <p:cNvGrpSpPr/>
          <p:nvPr/>
        </p:nvGrpSpPr>
        <p:grpSpPr>
          <a:xfrm>
            <a:off x="527233" y="4595822"/>
            <a:ext cx="419516" cy="419517"/>
            <a:chOff x="4890881" y="5910062"/>
            <a:chExt cx="812414" cy="812410"/>
          </a:xfrm>
        </p:grpSpPr>
        <p:sp>
          <p:nvSpPr>
            <p:cNvPr id="14" name="Oval 13">
              <a:extLst>
                <a:ext uri="{FF2B5EF4-FFF2-40B4-BE49-F238E27FC236}">
                  <a16:creationId xmlns:a16="http://schemas.microsoft.com/office/drawing/2014/main" id="{010D593C-6804-4E85-B349-F7ADBF96594F}"/>
                </a:ext>
              </a:extLst>
            </p:cNvPr>
            <p:cNvSpPr/>
            <p:nvPr/>
          </p:nvSpPr>
          <p:spPr bwMode="auto">
            <a:xfrm>
              <a:off x="4890881" y="5910062"/>
              <a:ext cx="812414" cy="812410"/>
            </a:xfrm>
            <a:prstGeom prst="ellipse">
              <a:avLst/>
            </a:prstGeom>
            <a:solidFill>
              <a:srgbClr val="002050"/>
            </a:solidFill>
            <a:ln>
              <a:noFill/>
            </a:ln>
            <a:effectLst>
              <a:outerShdw blurRad="127000" dist="254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err="1">
                <a:ln>
                  <a:noFill/>
                </a:ln>
                <a:solidFill>
                  <a:srgbClr val="00B050"/>
                </a:solidFill>
                <a:effectLst/>
                <a:uLnTx/>
                <a:uFillTx/>
                <a:latin typeface="Calibri" panose="020F0502020204030204"/>
                <a:ea typeface="+mn-ea"/>
                <a:cs typeface="+mn-cs"/>
              </a:endParaRPr>
            </a:p>
          </p:txBody>
        </p:sp>
        <p:grpSp>
          <p:nvGrpSpPr>
            <p:cNvPr id="15" name="Group 14">
              <a:extLst>
                <a:ext uri="{FF2B5EF4-FFF2-40B4-BE49-F238E27FC236}">
                  <a16:creationId xmlns:a16="http://schemas.microsoft.com/office/drawing/2014/main" id="{0E091A44-41A8-448C-9547-AD3685230FF1}"/>
                </a:ext>
              </a:extLst>
            </p:cNvPr>
            <p:cNvGrpSpPr/>
            <p:nvPr/>
          </p:nvGrpSpPr>
          <p:grpSpPr>
            <a:xfrm>
              <a:off x="5139021" y="6107362"/>
              <a:ext cx="316134" cy="417805"/>
              <a:chOff x="4691309" y="4394828"/>
              <a:chExt cx="768039" cy="1015048"/>
            </a:xfrm>
          </p:grpSpPr>
          <p:sp>
            <p:nvSpPr>
              <p:cNvPr id="16" name="Freeform 209">
                <a:extLst>
                  <a:ext uri="{FF2B5EF4-FFF2-40B4-BE49-F238E27FC236}">
                    <a16:creationId xmlns:a16="http://schemas.microsoft.com/office/drawing/2014/main" id="{6F4542D6-EDC2-43E0-B38E-F7B06A1D2162}"/>
                  </a:ext>
                </a:extLst>
              </p:cNvPr>
              <p:cNvSpPr>
                <a:spLocks noEditPoints="1"/>
              </p:cNvSpPr>
              <p:nvPr/>
            </p:nvSpPr>
            <p:spPr bwMode="auto">
              <a:xfrm>
                <a:off x="4691309" y="4394828"/>
                <a:ext cx="768039" cy="1015048"/>
              </a:xfrm>
              <a:custGeom>
                <a:avLst/>
                <a:gdLst>
                  <a:gd name="T0" fmla="*/ 0 w 320"/>
                  <a:gd name="T1" fmla="*/ 0 h 425"/>
                  <a:gd name="T2" fmla="*/ 0 w 320"/>
                  <a:gd name="T3" fmla="*/ 0 h 425"/>
                  <a:gd name="T4" fmla="*/ 0 w 320"/>
                  <a:gd name="T5" fmla="*/ 425 h 425"/>
                  <a:gd name="T6" fmla="*/ 320 w 320"/>
                  <a:gd name="T7" fmla="*/ 425 h 425"/>
                  <a:gd name="T8" fmla="*/ 320 w 320"/>
                  <a:gd name="T9" fmla="*/ 132 h 425"/>
                  <a:gd name="T10" fmla="*/ 186 w 320"/>
                  <a:gd name="T11" fmla="*/ 132 h 425"/>
                  <a:gd name="T12" fmla="*/ 186 w 320"/>
                  <a:gd name="T13" fmla="*/ 0 h 425"/>
                  <a:gd name="T14" fmla="*/ 0 w 320"/>
                  <a:gd name="T15" fmla="*/ 0 h 425"/>
                  <a:gd name="T16" fmla="*/ 31 w 320"/>
                  <a:gd name="T17" fmla="*/ 138 h 425"/>
                  <a:gd name="T18" fmla="*/ 31 w 320"/>
                  <a:gd name="T19" fmla="*/ 138 h 425"/>
                  <a:gd name="T20" fmla="*/ 102 w 320"/>
                  <a:gd name="T21" fmla="*/ 138 h 425"/>
                  <a:gd name="T22" fmla="*/ 102 w 320"/>
                  <a:gd name="T23" fmla="*/ 165 h 425"/>
                  <a:gd name="T24" fmla="*/ 31 w 320"/>
                  <a:gd name="T25" fmla="*/ 165 h 425"/>
                  <a:gd name="T26" fmla="*/ 31 w 320"/>
                  <a:gd name="T27" fmla="*/ 138 h 425"/>
                  <a:gd name="T28" fmla="*/ 31 w 320"/>
                  <a:gd name="T29" fmla="*/ 192 h 425"/>
                  <a:gd name="T30" fmla="*/ 31 w 320"/>
                  <a:gd name="T31" fmla="*/ 192 h 425"/>
                  <a:gd name="T32" fmla="*/ 289 w 320"/>
                  <a:gd name="T33" fmla="*/ 192 h 425"/>
                  <a:gd name="T34" fmla="*/ 289 w 320"/>
                  <a:gd name="T35" fmla="*/ 218 h 425"/>
                  <a:gd name="T36" fmla="*/ 31 w 320"/>
                  <a:gd name="T37" fmla="*/ 218 h 425"/>
                  <a:gd name="T38" fmla="*/ 31 w 320"/>
                  <a:gd name="T39" fmla="*/ 192 h 425"/>
                  <a:gd name="T40" fmla="*/ 190 w 320"/>
                  <a:gd name="T41" fmla="*/ 245 h 425"/>
                  <a:gd name="T42" fmla="*/ 190 w 320"/>
                  <a:gd name="T43" fmla="*/ 245 h 425"/>
                  <a:gd name="T44" fmla="*/ 289 w 320"/>
                  <a:gd name="T45" fmla="*/ 245 h 425"/>
                  <a:gd name="T46" fmla="*/ 289 w 320"/>
                  <a:gd name="T47" fmla="*/ 272 h 425"/>
                  <a:gd name="T48" fmla="*/ 190 w 320"/>
                  <a:gd name="T49" fmla="*/ 272 h 425"/>
                  <a:gd name="T50" fmla="*/ 190 w 320"/>
                  <a:gd name="T51" fmla="*/ 245 h 425"/>
                  <a:gd name="T52" fmla="*/ 31 w 320"/>
                  <a:gd name="T53" fmla="*/ 245 h 425"/>
                  <a:gd name="T54" fmla="*/ 31 w 320"/>
                  <a:gd name="T55" fmla="*/ 245 h 425"/>
                  <a:gd name="T56" fmla="*/ 163 w 320"/>
                  <a:gd name="T57" fmla="*/ 245 h 425"/>
                  <a:gd name="T58" fmla="*/ 163 w 320"/>
                  <a:gd name="T59" fmla="*/ 272 h 425"/>
                  <a:gd name="T60" fmla="*/ 31 w 320"/>
                  <a:gd name="T61" fmla="*/ 272 h 425"/>
                  <a:gd name="T62" fmla="*/ 31 w 320"/>
                  <a:gd name="T63" fmla="*/ 245 h 425"/>
                  <a:gd name="T64" fmla="*/ 31 w 320"/>
                  <a:gd name="T65" fmla="*/ 298 h 425"/>
                  <a:gd name="T66" fmla="*/ 31 w 320"/>
                  <a:gd name="T67" fmla="*/ 298 h 425"/>
                  <a:gd name="T68" fmla="*/ 289 w 320"/>
                  <a:gd name="T69" fmla="*/ 298 h 425"/>
                  <a:gd name="T70" fmla="*/ 289 w 320"/>
                  <a:gd name="T71" fmla="*/ 325 h 425"/>
                  <a:gd name="T72" fmla="*/ 31 w 320"/>
                  <a:gd name="T73" fmla="*/ 325 h 425"/>
                  <a:gd name="T74" fmla="*/ 31 w 320"/>
                  <a:gd name="T75" fmla="*/ 298 h 425"/>
                  <a:gd name="T76" fmla="*/ 31 w 320"/>
                  <a:gd name="T77" fmla="*/ 352 h 425"/>
                  <a:gd name="T78" fmla="*/ 31 w 320"/>
                  <a:gd name="T79" fmla="*/ 352 h 425"/>
                  <a:gd name="T80" fmla="*/ 289 w 320"/>
                  <a:gd name="T81" fmla="*/ 352 h 425"/>
                  <a:gd name="T82" fmla="*/ 289 w 320"/>
                  <a:gd name="T83" fmla="*/ 378 h 425"/>
                  <a:gd name="T84" fmla="*/ 31 w 320"/>
                  <a:gd name="T85" fmla="*/ 378 h 425"/>
                  <a:gd name="T86" fmla="*/ 31 w 320"/>
                  <a:gd name="T87" fmla="*/ 35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0" h="425">
                    <a:moveTo>
                      <a:pt x="0" y="0"/>
                    </a:moveTo>
                    <a:lnTo>
                      <a:pt x="0" y="0"/>
                    </a:lnTo>
                    <a:lnTo>
                      <a:pt x="0" y="425"/>
                    </a:lnTo>
                    <a:lnTo>
                      <a:pt x="320" y="425"/>
                    </a:lnTo>
                    <a:lnTo>
                      <a:pt x="320" y="132"/>
                    </a:lnTo>
                    <a:lnTo>
                      <a:pt x="186" y="132"/>
                    </a:lnTo>
                    <a:lnTo>
                      <a:pt x="186" y="0"/>
                    </a:lnTo>
                    <a:lnTo>
                      <a:pt x="0" y="0"/>
                    </a:lnTo>
                    <a:close/>
                    <a:moveTo>
                      <a:pt x="31" y="138"/>
                    </a:moveTo>
                    <a:lnTo>
                      <a:pt x="31" y="138"/>
                    </a:lnTo>
                    <a:lnTo>
                      <a:pt x="102" y="138"/>
                    </a:lnTo>
                    <a:lnTo>
                      <a:pt x="102" y="165"/>
                    </a:lnTo>
                    <a:lnTo>
                      <a:pt x="31" y="165"/>
                    </a:lnTo>
                    <a:lnTo>
                      <a:pt x="31" y="138"/>
                    </a:lnTo>
                    <a:close/>
                    <a:moveTo>
                      <a:pt x="31" y="192"/>
                    </a:moveTo>
                    <a:lnTo>
                      <a:pt x="31" y="192"/>
                    </a:lnTo>
                    <a:lnTo>
                      <a:pt x="289" y="192"/>
                    </a:lnTo>
                    <a:lnTo>
                      <a:pt x="289" y="218"/>
                    </a:lnTo>
                    <a:lnTo>
                      <a:pt x="31" y="218"/>
                    </a:lnTo>
                    <a:lnTo>
                      <a:pt x="31" y="192"/>
                    </a:lnTo>
                    <a:close/>
                    <a:moveTo>
                      <a:pt x="190" y="245"/>
                    </a:moveTo>
                    <a:lnTo>
                      <a:pt x="190" y="245"/>
                    </a:lnTo>
                    <a:lnTo>
                      <a:pt x="289" y="245"/>
                    </a:lnTo>
                    <a:lnTo>
                      <a:pt x="289" y="272"/>
                    </a:lnTo>
                    <a:lnTo>
                      <a:pt x="190" y="272"/>
                    </a:lnTo>
                    <a:lnTo>
                      <a:pt x="190" y="245"/>
                    </a:lnTo>
                    <a:close/>
                    <a:moveTo>
                      <a:pt x="31" y="245"/>
                    </a:moveTo>
                    <a:lnTo>
                      <a:pt x="31" y="245"/>
                    </a:lnTo>
                    <a:lnTo>
                      <a:pt x="163" y="245"/>
                    </a:lnTo>
                    <a:lnTo>
                      <a:pt x="163" y="272"/>
                    </a:lnTo>
                    <a:lnTo>
                      <a:pt x="31" y="272"/>
                    </a:lnTo>
                    <a:lnTo>
                      <a:pt x="31" y="245"/>
                    </a:lnTo>
                    <a:close/>
                    <a:moveTo>
                      <a:pt x="31" y="298"/>
                    </a:moveTo>
                    <a:lnTo>
                      <a:pt x="31" y="298"/>
                    </a:lnTo>
                    <a:lnTo>
                      <a:pt x="289" y="298"/>
                    </a:lnTo>
                    <a:lnTo>
                      <a:pt x="289" y="325"/>
                    </a:lnTo>
                    <a:lnTo>
                      <a:pt x="31" y="325"/>
                    </a:lnTo>
                    <a:lnTo>
                      <a:pt x="31" y="298"/>
                    </a:lnTo>
                    <a:close/>
                    <a:moveTo>
                      <a:pt x="31" y="352"/>
                    </a:moveTo>
                    <a:lnTo>
                      <a:pt x="31" y="352"/>
                    </a:lnTo>
                    <a:lnTo>
                      <a:pt x="289" y="352"/>
                    </a:lnTo>
                    <a:lnTo>
                      <a:pt x="289" y="378"/>
                    </a:lnTo>
                    <a:lnTo>
                      <a:pt x="31" y="378"/>
                    </a:lnTo>
                    <a:lnTo>
                      <a:pt x="31" y="352"/>
                    </a:lnTo>
                    <a:close/>
                  </a:path>
                </a:pathLst>
              </a:custGeom>
              <a:solidFill>
                <a:schemeClr val="bg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sp>
            <p:nvSpPr>
              <p:cNvPr id="17" name="Freeform 210">
                <a:extLst>
                  <a:ext uri="{FF2B5EF4-FFF2-40B4-BE49-F238E27FC236}">
                    <a16:creationId xmlns:a16="http://schemas.microsoft.com/office/drawing/2014/main" id="{128240E2-EA41-43DA-A637-B21D943A332D}"/>
                  </a:ext>
                </a:extLst>
              </p:cNvPr>
              <p:cNvSpPr>
                <a:spLocks/>
              </p:cNvSpPr>
              <p:nvPr/>
            </p:nvSpPr>
            <p:spPr bwMode="auto">
              <a:xfrm>
                <a:off x="5200763" y="4394832"/>
                <a:ext cx="258585" cy="250868"/>
              </a:xfrm>
              <a:custGeom>
                <a:avLst/>
                <a:gdLst>
                  <a:gd name="T0" fmla="*/ 0 w 107"/>
                  <a:gd name="T1" fmla="*/ 106 h 106"/>
                  <a:gd name="T2" fmla="*/ 0 w 107"/>
                  <a:gd name="T3" fmla="*/ 106 h 106"/>
                  <a:gd name="T4" fmla="*/ 107 w 107"/>
                  <a:gd name="T5" fmla="*/ 106 h 106"/>
                  <a:gd name="T6" fmla="*/ 0 w 107"/>
                  <a:gd name="T7" fmla="*/ 0 h 106"/>
                  <a:gd name="T8" fmla="*/ 0 w 107"/>
                  <a:gd name="T9" fmla="*/ 106 h 106"/>
                </a:gdLst>
                <a:ahLst/>
                <a:cxnLst>
                  <a:cxn ang="0">
                    <a:pos x="T0" y="T1"/>
                  </a:cxn>
                  <a:cxn ang="0">
                    <a:pos x="T2" y="T3"/>
                  </a:cxn>
                  <a:cxn ang="0">
                    <a:pos x="T4" y="T5"/>
                  </a:cxn>
                  <a:cxn ang="0">
                    <a:pos x="T6" y="T7"/>
                  </a:cxn>
                  <a:cxn ang="0">
                    <a:pos x="T8" y="T9"/>
                  </a:cxn>
                </a:cxnLst>
                <a:rect l="0" t="0" r="r" b="b"/>
                <a:pathLst>
                  <a:path w="107" h="106">
                    <a:moveTo>
                      <a:pt x="0" y="106"/>
                    </a:moveTo>
                    <a:lnTo>
                      <a:pt x="0" y="106"/>
                    </a:lnTo>
                    <a:lnTo>
                      <a:pt x="107" y="106"/>
                    </a:lnTo>
                    <a:lnTo>
                      <a:pt x="0" y="0"/>
                    </a:lnTo>
                    <a:lnTo>
                      <a:pt x="0" y="106"/>
                    </a:lnTo>
                    <a:close/>
                  </a:path>
                </a:pathLst>
              </a:custGeom>
              <a:solidFill>
                <a:schemeClr val="bg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grpSp>
      </p:grpSp>
      <p:sp>
        <p:nvSpPr>
          <p:cNvPr id="19" name="TextBox 18">
            <a:extLst>
              <a:ext uri="{FF2B5EF4-FFF2-40B4-BE49-F238E27FC236}">
                <a16:creationId xmlns:a16="http://schemas.microsoft.com/office/drawing/2014/main" id="{B562237C-5D0E-4088-B174-0A149A2A6F1D}"/>
              </a:ext>
            </a:extLst>
          </p:cNvPr>
          <p:cNvSpPr txBox="1"/>
          <p:nvPr/>
        </p:nvSpPr>
        <p:spPr>
          <a:xfrm>
            <a:off x="877640" y="5759371"/>
            <a:ext cx="1388861" cy="461665"/>
          </a:xfrm>
          <a:prstGeom prst="rect">
            <a:avLst/>
          </a:prstGeom>
          <a:noFill/>
        </p:spPr>
        <p:txBody>
          <a:bodyPr wrap="square" lIns="182880" tIns="0" rIns="0" bIns="0" rtlCol="0">
            <a:spAutoFit/>
          </a:bodyPr>
          <a:lstStyle>
            <a:defPPr>
              <a:defRPr lang="en-US"/>
            </a:defPPr>
            <a:lvl1pPr>
              <a:defRPr sz="1400">
                <a:gradFill>
                  <a:gsLst>
                    <a:gs pos="2917">
                      <a:schemeClr val="accent1"/>
                    </a:gs>
                    <a:gs pos="30000">
                      <a:schemeClr val="accent1"/>
                    </a:gs>
                  </a:gsLst>
                  <a:lin ang="5400000" scaled="0"/>
                </a:gra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2917">
                      <a:srgbClr val="002050"/>
                    </a:gs>
                    <a:gs pos="30000">
                      <a:srgbClr val="002050"/>
                    </a:gs>
                  </a:gsLst>
                  <a:lin ang="5400000" scaled="0"/>
                </a:gradFill>
                <a:effectLst/>
                <a:uLnTx/>
                <a:uFillTx/>
                <a:latin typeface="Segoe UI" panose="020B0502040204020203" pitchFamily="34" charset="0"/>
                <a:ea typeface="+mn-ea"/>
                <a:cs typeface="Segoe UI" panose="020B0502040204020203" pitchFamily="34" charset="0"/>
              </a:rPr>
              <a:t>Raw Logs</a:t>
            </a:r>
            <a:br>
              <a:rPr kumimoji="0" lang="en-US" sz="1400" b="0" i="0" u="none" strike="noStrike" kern="1200" cap="none" spc="0" normalizeH="0" baseline="0" noProof="0" dirty="0">
                <a:ln>
                  <a:noFill/>
                </a:ln>
                <a:gradFill>
                  <a:gsLst>
                    <a:gs pos="2917">
                      <a:srgbClr val="4472C4"/>
                    </a:gs>
                    <a:gs pos="30000">
                      <a:srgbClr val="4472C4"/>
                    </a:gs>
                  </a:gsLst>
                  <a:lin ang="5400000" scaled="0"/>
                </a:gradFill>
                <a:effectLst/>
                <a:uLnTx/>
                <a:uFillTx/>
                <a:latin typeface="Segoe UI" panose="020B0502040204020203" pitchFamily="34" charset="0"/>
                <a:ea typeface="+mn-ea"/>
                <a:cs typeface="Segoe UI" panose="020B0502040204020203" pitchFamily="34" charset="0"/>
              </a:rPr>
            </a:br>
            <a:r>
              <a:rPr kumimoji="0" lang="en-US" sz="9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Security &amp; </a:t>
            </a:r>
            <a:br>
              <a:rPr kumimoji="0" lang="en-US" sz="9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Activity Logs</a:t>
            </a:r>
            <a:endPar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513" name="Group 512">
            <a:extLst>
              <a:ext uri="{FF2B5EF4-FFF2-40B4-BE49-F238E27FC236}">
                <a16:creationId xmlns:a16="http://schemas.microsoft.com/office/drawing/2014/main" id="{1F11148C-BCB1-455A-AFA6-FD007C3CC08E}"/>
              </a:ext>
            </a:extLst>
          </p:cNvPr>
          <p:cNvGrpSpPr/>
          <p:nvPr/>
        </p:nvGrpSpPr>
        <p:grpSpPr>
          <a:xfrm>
            <a:off x="527233" y="5780445"/>
            <a:ext cx="419516" cy="419517"/>
            <a:chOff x="292136" y="5723519"/>
            <a:chExt cx="419516" cy="419517"/>
          </a:xfrm>
        </p:grpSpPr>
        <p:sp>
          <p:nvSpPr>
            <p:cNvPr id="21" name="Oval 20">
              <a:extLst>
                <a:ext uri="{FF2B5EF4-FFF2-40B4-BE49-F238E27FC236}">
                  <a16:creationId xmlns:a16="http://schemas.microsoft.com/office/drawing/2014/main" id="{4246CB7A-3548-4038-881D-FA38C8FD3B31}"/>
                </a:ext>
              </a:extLst>
            </p:cNvPr>
            <p:cNvSpPr/>
            <p:nvPr/>
          </p:nvSpPr>
          <p:spPr bwMode="auto">
            <a:xfrm>
              <a:off x="292136" y="5723519"/>
              <a:ext cx="419516" cy="419517"/>
            </a:xfrm>
            <a:prstGeom prst="ellipse">
              <a:avLst/>
            </a:prstGeom>
            <a:solidFill>
              <a:srgbClr val="002050"/>
            </a:solidFill>
            <a:ln>
              <a:noFill/>
            </a:ln>
            <a:effectLst>
              <a:outerShdw blurRad="127000" dist="254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err="1">
                <a:ln>
                  <a:noFill/>
                </a:ln>
                <a:solidFill>
                  <a:srgbClr val="00B050"/>
                </a:solidFill>
                <a:effectLst/>
                <a:uLnTx/>
                <a:uFillTx/>
                <a:latin typeface="Calibri" panose="020F0502020204030204"/>
                <a:ea typeface="+mn-ea"/>
                <a:cs typeface="+mn-cs"/>
              </a:endParaRPr>
            </a:p>
          </p:txBody>
        </p:sp>
        <p:grpSp>
          <p:nvGrpSpPr>
            <p:cNvPr id="22" name="Group 21">
              <a:extLst>
                <a:ext uri="{FF2B5EF4-FFF2-40B4-BE49-F238E27FC236}">
                  <a16:creationId xmlns:a16="http://schemas.microsoft.com/office/drawing/2014/main" id="{00DF62AF-F436-48AD-97CF-EDBFACDB3966}"/>
                </a:ext>
              </a:extLst>
            </p:cNvPr>
            <p:cNvGrpSpPr/>
            <p:nvPr/>
          </p:nvGrpSpPr>
          <p:grpSpPr>
            <a:xfrm>
              <a:off x="366501" y="5820858"/>
              <a:ext cx="270785" cy="190718"/>
              <a:chOff x="1569824" y="2493431"/>
              <a:chExt cx="1534468" cy="1080738"/>
            </a:xfrm>
            <a:solidFill>
              <a:schemeClr val="bg1"/>
            </a:solidFill>
          </p:grpSpPr>
          <p:sp>
            <p:nvSpPr>
              <p:cNvPr id="23" name="Freeform: Shape 22">
                <a:extLst>
                  <a:ext uri="{FF2B5EF4-FFF2-40B4-BE49-F238E27FC236}">
                    <a16:creationId xmlns:a16="http://schemas.microsoft.com/office/drawing/2014/main" id="{D422E599-DD52-41AD-89BA-94C41C50E1B1}"/>
                  </a:ext>
                </a:extLst>
              </p:cNvPr>
              <p:cNvSpPr/>
              <p:nvPr/>
            </p:nvSpPr>
            <p:spPr>
              <a:xfrm>
                <a:off x="1739043" y="2493431"/>
                <a:ext cx="1223653" cy="912741"/>
              </a:xfrm>
              <a:custGeom>
                <a:avLst/>
                <a:gdLst>
                  <a:gd name="connsiteX0" fmla="*/ 877641 w 928080"/>
                  <a:gd name="connsiteY0" fmla="*/ 700095 h 696060"/>
                  <a:gd name="connsiteX1" fmla="*/ 58509 w 928080"/>
                  <a:gd name="connsiteY1" fmla="*/ 700095 h 696060"/>
                  <a:gd name="connsiteX2" fmla="*/ 0 w 928080"/>
                  <a:gd name="connsiteY2" fmla="*/ 641586 h 696060"/>
                  <a:gd name="connsiteX3" fmla="*/ 0 w 928080"/>
                  <a:gd name="connsiteY3" fmla="*/ 58509 h 696060"/>
                  <a:gd name="connsiteX4" fmla="*/ 58509 w 928080"/>
                  <a:gd name="connsiteY4" fmla="*/ 0 h 696060"/>
                  <a:gd name="connsiteX5" fmla="*/ 877641 w 928080"/>
                  <a:gd name="connsiteY5" fmla="*/ 0 h 696060"/>
                  <a:gd name="connsiteX6" fmla="*/ 936150 w 928080"/>
                  <a:gd name="connsiteY6" fmla="*/ 58509 h 696060"/>
                  <a:gd name="connsiteX7" fmla="*/ 936150 w 928080"/>
                  <a:gd name="connsiteY7" fmla="*/ 641586 h 696060"/>
                  <a:gd name="connsiteX8" fmla="*/ 877641 w 928080"/>
                  <a:gd name="connsiteY8" fmla="*/ 700095 h 696060"/>
                  <a:gd name="connsiteX9" fmla="*/ 877641 w 928080"/>
                  <a:gd name="connsiteY9" fmla="*/ 700095 h 69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080" h="696060">
                    <a:moveTo>
                      <a:pt x="877641" y="700095"/>
                    </a:moveTo>
                    <a:cubicBezTo>
                      <a:pt x="58509" y="700095"/>
                      <a:pt x="58509" y="700095"/>
                      <a:pt x="58509" y="700095"/>
                    </a:cubicBezTo>
                    <a:cubicBezTo>
                      <a:pt x="26228" y="700095"/>
                      <a:pt x="0" y="673867"/>
                      <a:pt x="0" y="641586"/>
                    </a:cubicBezTo>
                    <a:cubicBezTo>
                      <a:pt x="0" y="58509"/>
                      <a:pt x="0" y="58509"/>
                      <a:pt x="0" y="58509"/>
                    </a:cubicBezTo>
                    <a:cubicBezTo>
                      <a:pt x="0" y="26228"/>
                      <a:pt x="26228" y="0"/>
                      <a:pt x="58509" y="0"/>
                    </a:cubicBezTo>
                    <a:cubicBezTo>
                      <a:pt x="877641" y="0"/>
                      <a:pt x="877641" y="0"/>
                      <a:pt x="877641" y="0"/>
                    </a:cubicBezTo>
                    <a:cubicBezTo>
                      <a:pt x="909922" y="0"/>
                      <a:pt x="936150" y="26228"/>
                      <a:pt x="936150" y="58509"/>
                    </a:cubicBezTo>
                    <a:cubicBezTo>
                      <a:pt x="936150" y="641586"/>
                      <a:pt x="936150" y="641586"/>
                      <a:pt x="936150" y="641586"/>
                    </a:cubicBezTo>
                    <a:cubicBezTo>
                      <a:pt x="936150" y="674876"/>
                      <a:pt x="909922" y="700095"/>
                      <a:pt x="877641" y="700095"/>
                    </a:cubicBezTo>
                    <a:lnTo>
                      <a:pt x="877641" y="700095"/>
                    </a:lnTo>
                    <a:close/>
                  </a:path>
                </a:pathLst>
              </a:custGeom>
              <a:grpFill/>
              <a:ln w="100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454D96B3-5E8D-4F99-A46D-593026EE1F15}"/>
                  </a:ext>
                </a:extLst>
              </p:cNvPr>
              <p:cNvSpPr/>
              <p:nvPr/>
            </p:nvSpPr>
            <p:spPr>
              <a:xfrm>
                <a:off x="1818847" y="2576769"/>
                <a:ext cx="1077346" cy="687863"/>
              </a:xfrm>
              <a:custGeom>
                <a:avLst/>
                <a:gdLst>
                  <a:gd name="connsiteX0" fmla="*/ 819132 w 817114"/>
                  <a:gd name="connsiteY0" fmla="*/ 527594 h 524567"/>
                  <a:gd name="connsiteX1" fmla="*/ 0 w 817114"/>
                  <a:gd name="connsiteY1" fmla="*/ 527594 h 524567"/>
                  <a:gd name="connsiteX2" fmla="*/ 0 w 817114"/>
                  <a:gd name="connsiteY2" fmla="*/ 0 h 524567"/>
                  <a:gd name="connsiteX3" fmla="*/ 819132 w 817114"/>
                  <a:gd name="connsiteY3" fmla="*/ 0 h 524567"/>
                  <a:gd name="connsiteX4" fmla="*/ 819132 w 817114"/>
                  <a:gd name="connsiteY4" fmla="*/ 527594 h 524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114" h="524567">
                    <a:moveTo>
                      <a:pt x="819132" y="527594"/>
                    </a:moveTo>
                    <a:lnTo>
                      <a:pt x="0" y="527594"/>
                    </a:lnTo>
                    <a:lnTo>
                      <a:pt x="0" y="0"/>
                    </a:lnTo>
                    <a:lnTo>
                      <a:pt x="819132" y="0"/>
                    </a:lnTo>
                    <a:lnTo>
                      <a:pt x="819132" y="527594"/>
                    </a:lnTo>
                    <a:close/>
                  </a:path>
                </a:pathLst>
              </a:custGeom>
              <a:solidFill>
                <a:srgbClr val="002050"/>
              </a:solidFill>
              <a:ln w="100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1ADABB9E-9DDD-4016-95ED-D8BE543A21CA}"/>
                  </a:ext>
                </a:extLst>
              </p:cNvPr>
              <p:cNvSpPr/>
              <p:nvPr/>
            </p:nvSpPr>
            <p:spPr>
              <a:xfrm>
                <a:off x="1569824" y="3362519"/>
                <a:ext cx="1534468" cy="211650"/>
              </a:xfrm>
              <a:custGeom>
                <a:avLst/>
                <a:gdLst>
                  <a:gd name="connsiteX0" fmla="*/ 1046654 w 1160100"/>
                  <a:gd name="connsiteY0" fmla="*/ 0 h 161405"/>
                  <a:gd name="connsiteX1" fmla="*/ 141776 w 1160100"/>
                  <a:gd name="connsiteY1" fmla="*/ 0 h 161405"/>
                  <a:gd name="connsiteX2" fmla="*/ 112522 w 1160100"/>
                  <a:gd name="connsiteY2" fmla="*/ 18158 h 161405"/>
                  <a:gd name="connsiteX3" fmla="*/ 3573 w 1160100"/>
                  <a:gd name="connsiteY3" fmla="*/ 115001 h 161405"/>
                  <a:gd name="connsiteX4" fmla="*/ 32828 w 1160100"/>
                  <a:gd name="connsiteY4" fmla="*/ 162414 h 161405"/>
                  <a:gd name="connsiteX5" fmla="*/ 1135427 w 1160100"/>
                  <a:gd name="connsiteY5" fmla="*/ 162414 h 161405"/>
                  <a:gd name="connsiteX6" fmla="*/ 1162664 w 1160100"/>
                  <a:gd name="connsiteY6" fmla="*/ 111975 h 161405"/>
                  <a:gd name="connsiteX7" fmla="*/ 1073892 w 1160100"/>
                  <a:gd name="connsiteY7" fmla="*/ 16141 h 161405"/>
                  <a:gd name="connsiteX8" fmla="*/ 1046654 w 1160100"/>
                  <a:gd name="connsiteY8" fmla="*/ 0 h 16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0100" h="161405">
                    <a:moveTo>
                      <a:pt x="1046654" y="0"/>
                    </a:moveTo>
                    <a:lnTo>
                      <a:pt x="141776" y="0"/>
                    </a:lnTo>
                    <a:cubicBezTo>
                      <a:pt x="129671" y="0"/>
                      <a:pt x="124627" y="8070"/>
                      <a:pt x="112522" y="18158"/>
                    </a:cubicBezTo>
                    <a:lnTo>
                      <a:pt x="3573" y="115001"/>
                    </a:lnTo>
                    <a:cubicBezTo>
                      <a:pt x="-7524" y="137194"/>
                      <a:pt x="8617" y="162414"/>
                      <a:pt x="32828" y="162414"/>
                    </a:cubicBezTo>
                    <a:lnTo>
                      <a:pt x="1135427" y="162414"/>
                    </a:lnTo>
                    <a:cubicBezTo>
                      <a:pt x="1161656" y="162414"/>
                      <a:pt x="1176787" y="134168"/>
                      <a:pt x="1162664" y="111975"/>
                    </a:cubicBezTo>
                    <a:lnTo>
                      <a:pt x="1073892" y="16141"/>
                    </a:lnTo>
                    <a:cubicBezTo>
                      <a:pt x="1064813" y="6053"/>
                      <a:pt x="1057751" y="0"/>
                      <a:pt x="1046654" y="0"/>
                    </a:cubicBezTo>
                    <a:close/>
                  </a:path>
                </a:pathLst>
              </a:custGeom>
              <a:grpFill/>
              <a:ln w="100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386" name="Rectangle 385">
            <a:hlinkClick r:id="rId3" tooltip="Tracking and trending these measurments drives risk reduction. Because external factors dominate a SOC workload, we strongly recommend viewing deviations as learning opportunities and not 'failures' by the SOC team. "/>
            <a:extLst>
              <a:ext uri="{FF2B5EF4-FFF2-40B4-BE49-F238E27FC236}">
                <a16:creationId xmlns:a16="http://schemas.microsoft.com/office/drawing/2014/main" id="{940811EE-9689-4A49-BD2E-2E3C1C06861C}"/>
              </a:ext>
            </a:extLst>
          </p:cNvPr>
          <p:cNvSpPr/>
          <p:nvPr/>
        </p:nvSpPr>
        <p:spPr bwMode="auto">
          <a:xfrm>
            <a:off x="6163731" y="1506967"/>
            <a:ext cx="3400626" cy="667578"/>
          </a:xfrm>
          <a:prstGeom prst="rect">
            <a:avLst/>
          </a:prstGeom>
          <a:noFill/>
          <a:ln w="19050">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100" b="1" i="0" u="none" strike="noStrike" kern="1200" cap="none" spc="0" normalizeH="0" baseline="0" noProof="0" dirty="0">
                <a:ln>
                  <a:noFill/>
                </a:ln>
                <a:gradFill>
                  <a:gsLst>
                    <a:gs pos="0">
                      <a:prstClr val="black"/>
                    </a:gs>
                    <a:gs pos="100000">
                      <a:prstClr val="black"/>
                    </a:gs>
                  </a:gsLst>
                  <a:lin ang="5400000" scaled="1"/>
                </a:gradFill>
                <a:effectLst/>
                <a:uLnTx/>
                <a:uFillTx/>
                <a:latin typeface="Segoe UI"/>
                <a:ea typeface="Segoe UI" pitchFamily="34" charset="0"/>
                <a:cs typeface="Segoe UI" pitchFamily="34" charset="0"/>
              </a:rPr>
              <a:t>Improve &amp; Learn by Measuring:</a:t>
            </a:r>
          </a:p>
          <a:p>
            <a:pPr marL="57150" marR="0" lvl="0" indent="0" algn="ctr" defTabSz="932472" rtl="0" eaLnBrk="1" fontAlgn="base" latinLnBrk="0" hangingPunct="1">
              <a:lnSpc>
                <a:spcPct val="100000"/>
              </a:lnSpc>
              <a:spcBef>
                <a:spcPct val="0"/>
              </a:spcBef>
              <a:spcAft>
                <a:spcPts val="300"/>
              </a:spcAft>
              <a:buClrTx/>
              <a:buSzTx/>
              <a:buFontTx/>
              <a:buNone/>
              <a:tabLst/>
              <a:defRPr/>
            </a:pPr>
            <a:r>
              <a:rPr kumimoji="0" lang="en-US" sz="900" b="1" i="0" u="none" strike="noStrike" kern="1200" cap="none" spc="0" normalizeH="0" baseline="0" noProof="0" dirty="0">
                <a:ln>
                  <a:noFill/>
                </a:ln>
                <a:gradFill>
                  <a:gsLst>
                    <a:gs pos="0">
                      <a:prstClr val="black"/>
                    </a:gs>
                    <a:gs pos="100000">
                      <a:prstClr val="black"/>
                    </a:gs>
                  </a:gsLst>
                  <a:lin ang="5400000" scaled="1"/>
                </a:gradFill>
                <a:effectLst/>
                <a:uLnTx/>
                <a:uFillTx/>
                <a:latin typeface="Segoe UI" panose="020B0502040204020203" pitchFamily="34" charset="0"/>
                <a:ea typeface="Segoe UI" panose="020B0502040204020203" pitchFamily="34" charset="0"/>
                <a:cs typeface="Segoe UI" panose="020B0502040204020203" pitchFamily="34" charset="0"/>
              </a:rPr>
              <a:t>Responsiveness - </a:t>
            </a:r>
            <a:r>
              <a:rPr kumimoji="0" lang="en-US" sz="900" b="0" i="0" u="none" strike="noStrike" kern="1200" cap="none" spc="0" normalizeH="0" baseline="0" noProof="0" dirty="0">
                <a:ln>
                  <a:noFill/>
                </a:ln>
                <a:gradFill>
                  <a:gsLst>
                    <a:gs pos="0">
                      <a:prstClr val="black"/>
                    </a:gs>
                    <a:gs pos="100000">
                      <a:prstClr val="black"/>
                    </a:gs>
                  </a:gsLst>
                  <a:lin ang="5400000" scaled="1"/>
                </a:gradFill>
                <a:effectLst/>
                <a:uLnTx/>
                <a:uFillTx/>
                <a:latin typeface="Segoe UI Semibold"/>
                <a:ea typeface="Segoe UI" pitchFamily="34" charset="0"/>
                <a:cs typeface="Segoe UI" pitchFamily="34" charset="0"/>
              </a:rPr>
              <a:t>Mean time to Acknowledge (MTTA)</a:t>
            </a:r>
          </a:p>
          <a:p>
            <a:pPr marL="57150" marR="0" lvl="0" indent="0" algn="ctr" defTabSz="932472" rtl="0" eaLnBrk="1" fontAlgn="base" latinLnBrk="0" hangingPunct="1">
              <a:lnSpc>
                <a:spcPct val="100000"/>
              </a:lnSpc>
              <a:spcBef>
                <a:spcPct val="0"/>
              </a:spcBef>
              <a:spcAft>
                <a:spcPts val="300"/>
              </a:spcAft>
              <a:buClrTx/>
              <a:buSzTx/>
              <a:buFontTx/>
              <a:buNone/>
              <a:tabLst/>
              <a:defRPr/>
            </a:pPr>
            <a:r>
              <a:rPr kumimoji="0" lang="en-US" sz="900" b="1" i="0" u="none" strike="noStrike" kern="1200" cap="none" spc="0" normalizeH="0" baseline="0" noProof="0" dirty="0">
                <a:ln>
                  <a:noFill/>
                </a:ln>
                <a:gradFill>
                  <a:gsLst>
                    <a:gs pos="0">
                      <a:prstClr val="black"/>
                    </a:gs>
                    <a:gs pos="100000">
                      <a:prstClr val="black"/>
                    </a:gs>
                  </a:gsLst>
                  <a:lin ang="5400000" scaled="1"/>
                </a:gradFill>
                <a:effectLst/>
                <a:uLnTx/>
                <a:uFillTx/>
                <a:latin typeface="Segoe UI" panose="020B0502040204020203" pitchFamily="34" charset="0"/>
                <a:ea typeface="Segoe UI" panose="020B0502040204020203" pitchFamily="34" charset="0"/>
                <a:cs typeface="Segoe UI" panose="020B0502040204020203" pitchFamily="34" charset="0"/>
              </a:rPr>
              <a:t>Effectiveness- </a:t>
            </a:r>
            <a:r>
              <a:rPr kumimoji="0" lang="en-US" sz="900" b="0" i="0" u="none" strike="noStrike" kern="1200" cap="none" spc="0" normalizeH="0" baseline="0" noProof="0" dirty="0">
                <a:ln>
                  <a:noFill/>
                </a:ln>
                <a:gradFill>
                  <a:gsLst>
                    <a:gs pos="0">
                      <a:prstClr val="black"/>
                    </a:gs>
                    <a:gs pos="100000">
                      <a:prstClr val="black"/>
                    </a:gs>
                  </a:gsLst>
                  <a:lin ang="5400000" scaled="1"/>
                </a:gradFill>
                <a:effectLst/>
                <a:uLnTx/>
                <a:uFillTx/>
                <a:latin typeface="Segoe UI Semibold"/>
                <a:ea typeface="Segoe UI" pitchFamily="34" charset="0"/>
                <a:cs typeface="Segoe UI" pitchFamily="34" charset="0"/>
              </a:rPr>
              <a:t>Mean Time to Remediate (MTTR)</a:t>
            </a:r>
          </a:p>
        </p:txBody>
      </p:sp>
      <p:sp>
        <p:nvSpPr>
          <p:cNvPr id="352" name="Rectangle 351">
            <a:extLst>
              <a:ext uri="{FF2B5EF4-FFF2-40B4-BE49-F238E27FC236}">
                <a16:creationId xmlns:a16="http://schemas.microsoft.com/office/drawing/2014/main" id="{466B0C33-2A16-4CC2-9E9A-3B5257BE0670}"/>
              </a:ext>
            </a:extLst>
          </p:cNvPr>
          <p:cNvSpPr/>
          <p:nvPr/>
        </p:nvSpPr>
        <p:spPr>
          <a:xfrm>
            <a:off x="10973242" y="4791919"/>
            <a:ext cx="695267" cy="338554"/>
          </a:xfrm>
          <a:prstGeom prst="rect">
            <a:avLst/>
          </a:prstGeom>
          <a:solidFill>
            <a:schemeClr val="bg1"/>
          </a:solidFill>
          <a:ln w="12700">
            <a:solidFill>
              <a:srgbClr val="107C1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20" tIns="73152" rIns="45720" bIns="73152"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Information Protection</a:t>
            </a:r>
          </a:p>
        </p:txBody>
      </p:sp>
      <p:cxnSp>
        <p:nvCxnSpPr>
          <p:cNvPr id="353" name="Connector: Elbow 352">
            <a:extLst>
              <a:ext uri="{FF2B5EF4-FFF2-40B4-BE49-F238E27FC236}">
                <a16:creationId xmlns:a16="http://schemas.microsoft.com/office/drawing/2014/main" id="{FF61370F-95B8-4E81-9E23-431D684D7A13}"/>
              </a:ext>
            </a:extLst>
          </p:cNvPr>
          <p:cNvCxnSpPr>
            <a:cxnSpLocks/>
            <a:stCxn id="217" idx="0"/>
            <a:endCxn id="352" idx="2"/>
          </p:cNvCxnSpPr>
          <p:nvPr/>
        </p:nvCxnSpPr>
        <p:spPr>
          <a:xfrm rot="5400000" flipH="1" flipV="1">
            <a:off x="10942339" y="5185733"/>
            <a:ext cx="433797" cy="323278"/>
          </a:xfrm>
          <a:prstGeom prst="bentConnector3">
            <a:avLst>
              <a:gd name="adj1" fmla="val 39717"/>
            </a:avLst>
          </a:prstGeom>
          <a:noFill/>
          <a:ln w="41275">
            <a:solidFill>
              <a:srgbClr val="0078D4"/>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337" name="Connector: Elbow 336">
            <a:extLst>
              <a:ext uri="{FF2B5EF4-FFF2-40B4-BE49-F238E27FC236}">
                <a16:creationId xmlns:a16="http://schemas.microsoft.com/office/drawing/2014/main" id="{19C174BF-5933-47FC-8CFD-64A778A99F51}"/>
              </a:ext>
            </a:extLst>
          </p:cNvPr>
          <p:cNvCxnSpPr>
            <a:cxnSpLocks/>
            <a:stCxn id="201" idx="0"/>
          </p:cNvCxnSpPr>
          <p:nvPr/>
        </p:nvCxnSpPr>
        <p:spPr>
          <a:xfrm rot="5400000" flipH="1" flipV="1">
            <a:off x="9410958" y="4744312"/>
            <a:ext cx="725260" cy="914657"/>
          </a:xfrm>
          <a:prstGeom prst="bentConnector2">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429" name="Connector: Elbow 428">
            <a:extLst>
              <a:ext uri="{FF2B5EF4-FFF2-40B4-BE49-F238E27FC236}">
                <a16:creationId xmlns:a16="http://schemas.microsoft.com/office/drawing/2014/main" id="{3A72B98B-CEC2-44B6-8534-31365D37A14B}"/>
              </a:ext>
            </a:extLst>
          </p:cNvPr>
          <p:cNvCxnSpPr>
            <a:cxnSpLocks/>
            <a:stCxn id="247" idx="0"/>
          </p:cNvCxnSpPr>
          <p:nvPr/>
        </p:nvCxnSpPr>
        <p:spPr>
          <a:xfrm rot="5400000" flipH="1" flipV="1">
            <a:off x="7784379" y="5256302"/>
            <a:ext cx="451672" cy="164264"/>
          </a:xfrm>
          <a:prstGeom prst="bentConnector3">
            <a:avLst>
              <a:gd name="adj1" fmla="val 39245"/>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432" name="Connector: Elbow 431">
            <a:extLst>
              <a:ext uri="{FF2B5EF4-FFF2-40B4-BE49-F238E27FC236}">
                <a16:creationId xmlns:a16="http://schemas.microsoft.com/office/drawing/2014/main" id="{8F3D1CD9-2C28-4908-BF7E-28FE57DCFFFB}"/>
              </a:ext>
            </a:extLst>
          </p:cNvPr>
          <p:cNvCxnSpPr>
            <a:cxnSpLocks/>
            <a:stCxn id="274" idx="0"/>
            <a:endCxn id="319" idx="2"/>
          </p:cNvCxnSpPr>
          <p:nvPr/>
        </p:nvCxnSpPr>
        <p:spPr>
          <a:xfrm rot="16200000" flipV="1">
            <a:off x="4630794" y="5180481"/>
            <a:ext cx="449185" cy="318393"/>
          </a:xfrm>
          <a:prstGeom prst="bentConnector3">
            <a:avLst>
              <a:gd name="adj1" fmla="val 39185"/>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435" name="Connector: Elbow 434">
            <a:extLst>
              <a:ext uri="{FF2B5EF4-FFF2-40B4-BE49-F238E27FC236}">
                <a16:creationId xmlns:a16="http://schemas.microsoft.com/office/drawing/2014/main" id="{F082A8CB-85AF-4994-B76F-EFE8FFCEA6EC}"/>
              </a:ext>
            </a:extLst>
          </p:cNvPr>
          <p:cNvCxnSpPr>
            <a:cxnSpLocks/>
          </p:cNvCxnSpPr>
          <p:nvPr/>
        </p:nvCxnSpPr>
        <p:spPr>
          <a:xfrm rot="16200000" flipV="1">
            <a:off x="6419822" y="5246370"/>
            <a:ext cx="451671" cy="184129"/>
          </a:xfrm>
          <a:prstGeom prst="bentConnector3">
            <a:avLst>
              <a:gd name="adj1" fmla="val 37988"/>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438" name="Connector: Elbow 437">
            <a:extLst>
              <a:ext uri="{FF2B5EF4-FFF2-40B4-BE49-F238E27FC236}">
                <a16:creationId xmlns:a16="http://schemas.microsoft.com/office/drawing/2014/main" id="{42C9B422-0EFE-42EF-AC6A-D27CE535A051}"/>
              </a:ext>
            </a:extLst>
          </p:cNvPr>
          <p:cNvCxnSpPr>
            <a:cxnSpLocks/>
            <a:stCxn id="217" idx="0"/>
            <a:endCxn id="414" idx="2"/>
          </p:cNvCxnSpPr>
          <p:nvPr/>
        </p:nvCxnSpPr>
        <p:spPr>
          <a:xfrm rot="16200000" flipV="1">
            <a:off x="10426760" y="4993432"/>
            <a:ext cx="448552" cy="693124"/>
          </a:xfrm>
          <a:prstGeom prst="bentConnector3">
            <a:avLst>
              <a:gd name="adj1" fmla="val 38717"/>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441" name="Connector: Elbow 440">
            <a:extLst>
              <a:ext uri="{FF2B5EF4-FFF2-40B4-BE49-F238E27FC236}">
                <a16:creationId xmlns:a16="http://schemas.microsoft.com/office/drawing/2014/main" id="{BA5213C8-C2BD-42F4-9DA6-9C995884B075}"/>
              </a:ext>
            </a:extLst>
          </p:cNvPr>
          <p:cNvCxnSpPr>
            <a:cxnSpLocks/>
          </p:cNvCxnSpPr>
          <p:nvPr/>
        </p:nvCxnSpPr>
        <p:spPr>
          <a:xfrm rot="16200000" flipV="1">
            <a:off x="5930768" y="4759312"/>
            <a:ext cx="449185" cy="1160732"/>
          </a:xfrm>
          <a:prstGeom prst="bentConnector3">
            <a:avLst>
              <a:gd name="adj1" fmla="val 37498"/>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342" name="Connector: Elbow 341">
            <a:extLst>
              <a:ext uri="{FF2B5EF4-FFF2-40B4-BE49-F238E27FC236}">
                <a16:creationId xmlns:a16="http://schemas.microsoft.com/office/drawing/2014/main" id="{58811937-4287-4379-A6F6-A604428CC9F4}"/>
              </a:ext>
            </a:extLst>
          </p:cNvPr>
          <p:cNvCxnSpPr>
            <a:cxnSpLocks/>
            <a:stCxn id="201" idx="0"/>
            <a:endCxn id="414" idx="2"/>
          </p:cNvCxnSpPr>
          <p:nvPr/>
        </p:nvCxnSpPr>
        <p:spPr>
          <a:xfrm rot="5400000" flipH="1" flipV="1">
            <a:off x="9586091" y="4845887"/>
            <a:ext cx="448552" cy="988214"/>
          </a:xfrm>
          <a:prstGeom prst="bentConnector3">
            <a:avLst>
              <a:gd name="adj1" fmla="val 38655"/>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grpSp>
        <p:nvGrpSpPr>
          <p:cNvPr id="488" name="Group 487">
            <a:extLst>
              <a:ext uri="{FF2B5EF4-FFF2-40B4-BE49-F238E27FC236}">
                <a16:creationId xmlns:a16="http://schemas.microsoft.com/office/drawing/2014/main" id="{EC7261BA-99E8-46B3-8EE2-1E37B74EA251}"/>
              </a:ext>
            </a:extLst>
          </p:cNvPr>
          <p:cNvGrpSpPr/>
          <p:nvPr/>
        </p:nvGrpSpPr>
        <p:grpSpPr>
          <a:xfrm>
            <a:off x="10327191" y="5564270"/>
            <a:ext cx="1341318" cy="822960"/>
            <a:chOff x="10577581" y="5659520"/>
            <a:chExt cx="1341318" cy="822960"/>
          </a:xfrm>
        </p:grpSpPr>
        <p:sp>
          <p:nvSpPr>
            <p:cNvPr id="510" name="Rectangle 509">
              <a:extLst>
                <a:ext uri="{FF2B5EF4-FFF2-40B4-BE49-F238E27FC236}">
                  <a16:creationId xmlns:a16="http://schemas.microsoft.com/office/drawing/2014/main" id="{F8C5648C-06FC-4417-9EF8-20DC21895B61}"/>
                </a:ext>
              </a:extLst>
            </p:cNvPr>
            <p:cNvSpPr/>
            <p:nvPr/>
          </p:nvSpPr>
          <p:spPr>
            <a:xfrm>
              <a:off x="10578085" y="5659520"/>
              <a:ext cx="1340814"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39" name="Picture 238">
              <a:hlinkClick r:id="rId4"/>
              <a:extLst>
                <a:ext uri="{FF2B5EF4-FFF2-40B4-BE49-F238E27FC236}">
                  <a16:creationId xmlns:a16="http://schemas.microsoft.com/office/drawing/2014/main" id="{A3092089-F0D5-4738-B36A-3E115D2A494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1443913" y="5964619"/>
              <a:ext cx="246873" cy="185977"/>
            </a:xfrm>
            <a:prstGeom prst="rect">
              <a:avLst/>
            </a:prstGeom>
          </p:spPr>
        </p:pic>
        <p:pic>
          <p:nvPicPr>
            <p:cNvPr id="241" name="Picture 240">
              <a:extLst>
                <a:ext uri="{FF2B5EF4-FFF2-40B4-BE49-F238E27FC236}">
                  <a16:creationId xmlns:a16="http://schemas.microsoft.com/office/drawing/2014/main" id="{AC26BC4C-E20B-49A3-BD30-969D24DFC6E2}"/>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0824743" y="5947964"/>
              <a:ext cx="206121" cy="222200"/>
            </a:xfrm>
            <a:prstGeom prst="rect">
              <a:avLst/>
            </a:prstGeom>
          </p:spPr>
        </p:pic>
        <p:pic>
          <p:nvPicPr>
            <p:cNvPr id="242" name="Picture 241">
              <a:extLst>
                <a:ext uri="{FF2B5EF4-FFF2-40B4-BE49-F238E27FC236}">
                  <a16:creationId xmlns:a16="http://schemas.microsoft.com/office/drawing/2014/main" id="{128A4568-0359-4BF8-B702-DD79C93FE288}"/>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0616285" y="5949430"/>
              <a:ext cx="205755" cy="222199"/>
            </a:xfrm>
            <a:prstGeom prst="rect">
              <a:avLst/>
            </a:prstGeom>
          </p:spPr>
        </p:pic>
        <p:pic>
          <p:nvPicPr>
            <p:cNvPr id="243" name="Picture 242">
              <a:extLst>
                <a:ext uri="{FF2B5EF4-FFF2-40B4-BE49-F238E27FC236}">
                  <a16:creationId xmlns:a16="http://schemas.microsoft.com/office/drawing/2014/main" id="{9193B668-F96D-4565-B49A-757AE07649EE}"/>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11033567" y="5950391"/>
              <a:ext cx="202716" cy="222200"/>
            </a:xfrm>
            <a:prstGeom prst="rect">
              <a:avLst/>
            </a:prstGeom>
          </p:spPr>
        </p:pic>
        <p:pic>
          <p:nvPicPr>
            <p:cNvPr id="244" name="Picture 243">
              <a:extLst>
                <a:ext uri="{FF2B5EF4-FFF2-40B4-BE49-F238E27FC236}">
                  <a16:creationId xmlns:a16="http://schemas.microsoft.com/office/drawing/2014/main" id="{12BAD123-B134-4CA9-83AA-70D87159376C}"/>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11238986" y="5948875"/>
              <a:ext cx="202224" cy="222200"/>
            </a:xfrm>
            <a:prstGeom prst="rect">
              <a:avLst/>
            </a:prstGeom>
          </p:spPr>
        </p:pic>
        <p:grpSp>
          <p:nvGrpSpPr>
            <p:cNvPr id="234" name="Group 233">
              <a:extLst>
                <a:ext uri="{FF2B5EF4-FFF2-40B4-BE49-F238E27FC236}">
                  <a16:creationId xmlns:a16="http://schemas.microsoft.com/office/drawing/2014/main" id="{7FC31C7D-C372-4ED4-ADCC-1D61748E5804}"/>
                </a:ext>
              </a:extLst>
            </p:cNvPr>
            <p:cNvGrpSpPr/>
            <p:nvPr/>
          </p:nvGrpSpPr>
          <p:grpSpPr>
            <a:xfrm>
              <a:off x="11696696" y="6335975"/>
              <a:ext cx="160817" cy="36587"/>
              <a:chOff x="6673899" y="3052616"/>
              <a:chExt cx="160856" cy="36596"/>
            </a:xfrm>
          </p:grpSpPr>
          <p:sp>
            <p:nvSpPr>
              <p:cNvPr id="236" name="Oval 235">
                <a:extLst>
                  <a:ext uri="{FF2B5EF4-FFF2-40B4-BE49-F238E27FC236}">
                    <a16:creationId xmlns:a16="http://schemas.microsoft.com/office/drawing/2014/main" id="{5414DD31-1B94-4D71-823A-68C741F69E27}"/>
                  </a:ext>
                </a:extLst>
              </p:cNvPr>
              <p:cNvSpPr/>
              <p:nvPr/>
            </p:nvSpPr>
            <p:spPr bwMode="auto">
              <a:xfrm>
                <a:off x="6673899" y="3052627"/>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37" name="Oval 236">
                <a:extLst>
                  <a:ext uri="{FF2B5EF4-FFF2-40B4-BE49-F238E27FC236}">
                    <a16:creationId xmlns:a16="http://schemas.microsoft.com/office/drawing/2014/main" id="{168DD421-CEA7-479B-9140-C5332C219E26}"/>
                  </a:ext>
                </a:extLst>
              </p:cNvPr>
              <p:cNvSpPr/>
              <p:nvPr/>
            </p:nvSpPr>
            <p:spPr bwMode="auto">
              <a:xfrm>
                <a:off x="6734695" y="3052622"/>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38" name="Oval 237">
                <a:extLst>
                  <a:ext uri="{FF2B5EF4-FFF2-40B4-BE49-F238E27FC236}">
                    <a16:creationId xmlns:a16="http://schemas.microsoft.com/office/drawing/2014/main" id="{193B36C8-CEF3-4967-A111-9AB4EE547508}"/>
                  </a:ext>
                </a:extLst>
              </p:cNvPr>
              <p:cNvSpPr/>
              <p:nvPr/>
            </p:nvSpPr>
            <p:spPr bwMode="auto">
              <a:xfrm>
                <a:off x="6798170" y="3052616"/>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pic>
          <p:nvPicPr>
            <p:cNvPr id="235" name="Picture 234">
              <a:hlinkClick r:id="rId10"/>
              <a:extLst>
                <a:ext uri="{FF2B5EF4-FFF2-40B4-BE49-F238E27FC236}">
                  <a16:creationId xmlns:a16="http://schemas.microsoft.com/office/drawing/2014/main" id="{D51E41E1-DC16-41B8-AF8D-CB48C201424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1693487" y="5984361"/>
              <a:ext cx="147777" cy="147776"/>
            </a:xfrm>
            <a:prstGeom prst="rect">
              <a:avLst/>
            </a:prstGeom>
          </p:spPr>
        </p:pic>
        <p:sp>
          <p:nvSpPr>
            <p:cNvPr id="217" name="Rectangle 216">
              <a:extLst>
                <a:ext uri="{FF2B5EF4-FFF2-40B4-BE49-F238E27FC236}">
                  <a16:creationId xmlns:a16="http://schemas.microsoft.com/office/drawing/2014/main" id="{FBBD20FB-BA7A-41BE-9162-77BB2B71A76E}"/>
                </a:ext>
              </a:extLst>
            </p:cNvPr>
            <p:cNvSpPr/>
            <p:nvPr/>
          </p:nvSpPr>
          <p:spPr>
            <a:xfrm>
              <a:off x="10577581" y="5659520"/>
              <a:ext cx="1340814" cy="2308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Information</a:t>
              </a:r>
            </a:p>
          </p:txBody>
        </p:sp>
        <p:pic>
          <p:nvPicPr>
            <p:cNvPr id="524" name="Picture 523">
              <a:extLst>
                <a:ext uri="{FF2B5EF4-FFF2-40B4-BE49-F238E27FC236}">
                  <a16:creationId xmlns:a16="http://schemas.microsoft.com/office/drawing/2014/main" id="{F2CA9F76-E339-4D2C-842A-158066AED336}"/>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0972677" y="6273776"/>
              <a:ext cx="216755" cy="146133"/>
            </a:xfrm>
            <a:prstGeom prst="rect">
              <a:avLst/>
            </a:prstGeom>
          </p:spPr>
        </p:pic>
        <p:pic>
          <p:nvPicPr>
            <p:cNvPr id="393" name="Picture 392">
              <a:extLst>
                <a:ext uri="{FF2B5EF4-FFF2-40B4-BE49-F238E27FC236}">
                  <a16:creationId xmlns:a16="http://schemas.microsoft.com/office/drawing/2014/main" id="{8E9E4C60-D3FA-41E2-90C7-7A7FB6326EE1}"/>
                </a:ext>
              </a:extLst>
            </p:cNvPr>
            <p:cNvPicPr>
              <a:picLocks noChangeAspect="1"/>
            </p:cNvPicPr>
            <p:nvPr/>
          </p:nvPicPr>
          <p:blipFill rotWithShape="1">
            <a:blip r:embed="rId13" cstate="print">
              <a:clrChange>
                <a:clrFrom>
                  <a:srgbClr val="FFFFFF"/>
                </a:clrFrom>
                <a:clrTo>
                  <a:srgbClr val="FFFFFF">
                    <a:alpha val="0"/>
                  </a:srgbClr>
                </a:clrTo>
              </a:clrChange>
              <a:extLst>
                <a:ext uri="{28A0092B-C50C-407E-A947-70E740481C1C}">
                  <a14:useLocalDpi xmlns:a14="http://schemas.microsoft.com/office/drawing/2010/main"/>
                </a:ext>
              </a:extLst>
            </a:blip>
            <a:srcRect l="17780" t="42474" r="17780" b="35859"/>
            <a:stretch/>
          </p:blipFill>
          <p:spPr>
            <a:xfrm>
              <a:off x="10604109" y="6273571"/>
              <a:ext cx="372818" cy="62823"/>
            </a:xfrm>
            <a:prstGeom prst="rect">
              <a:avLst/>
            </a:prstGeom>
          </p:spPr>
        </p:pic>
        <p:pic>
          <p:nvPicPr>
            <p:cNvPr id="532" name="Picture 531" descr="A close up of a logo&#10;&#10;Description automatically generated">
              <a:extLst>
                <a:ext uri="{FF2B5EF4-FFF2-40B4-BE49-F238E27FC236}">
                  <a16:creationId xmlns:a16="http://schemas.microsoft.com/office/drawing/2014/main" id="{CEA9DE3B-E152-4F85-846D-C058AF48F4FB}"/>
                </a:ext>
              </a:extLst>
            </p:cNvPr>
            <p:cNvPicPr>
              <a:picLocks noChangeAspect="1"/>
            </p:cNvPicPr>
            <p:nvPr/>
          </p:nvPicPr>
          <p:blipFill rotWithShape="1">
            <a:blip r:embed="rId1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0604109" y="6341815"/>
              <a:ext cx="346758" cy="90716"/>
            </a:xfrm>
            <a:prstGeom prst="rect">
              <a:avLst/>
            </a:prstGeom>
          </p:spPr>
        </p:pic>
        <p:pic>
          <p:nvPicPr>
            <p:cNvPr id="538" name="Picture 537">
              <a:extLst>
                <a:ext uri="{FF2B5EF4-FFF2-40B4-BE49-F238E27FC236}">
                  <a16:creationId xmlns:a16="http://schemas.microsoft.com/office/drawing/2014/main" id="{F07B4B24-12EE-46FE-884B-ABC33D082624}"/>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11193952" y="6258431"/>
              <a:ext cx="203489" cy="164336"/>
            </a:xfrm>
            <a:prstGeom prst="rect">
              <a:avLst/>
            </a:prstGeom>
          </p:spPr>
        </p:pic>
        <p:pic>
          <p:nvPicPr>
            <p:cNvPr id="540" name="Picture 539" descr="A close up of a logo&#10;&#10;Description automatically generated">
              <a:extLst>
                <a:ext uri="{FF2B5EF4-FFF2-40B4-BE49-F238E27FC236}">
                  <a16:creationId xmlns:a16="http://schemas.microsoft.com/office/drawing/2014/main" id="{D31FF579-D21C-4F44-8E8E-FF791967C398}"/>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1530366" y="6263262"/>
              <a:ext cx="168478" cy="168478"/>
            </a:xfrm>
            <a:prstGeom prst="rect">
              <a:avLst/>
            </a:prstGeom>
          </p:spPr>
        </p:pic>
        <p:pic>
          <p:nvPicPr>
            <p:cNvPr id="542" name="Picture 541" descr="A green sign with white text&#10;&#10;Description automatically generated">
              <a:extLst>
                <a:ext uri="{FF2B5EF4-FFF2-40B4-BE49-F238E27FC236}">
                  <a16:creationId xmlns:a16="http://schemas.microsoft.com/office/drawing/2014/main" id="{89C2746D-5C82-4E6C-8EE9-14BAFF94456E}"/>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l="18049" t="19263" r="18049" b="19263"/>
            <a:stretch/>
          </p:blipFill>
          <p:spPr>
            <a:xfrm>
              <a:off x="11396887" y="6285035"/>
              <a:ext cx="134034" cy="128942"/>
            </a:xfrm>
            <a:prstGeom prst="rect">
              <a:avLst/>
            </a:prstGeom>
          </p:spPr>
        </p:pic>
      </p:grpSp>
      <p:cxnSp>
        <p:nvCxnSpPr>
          <p:cNvPr id="299" name="Connector: Elbow 298">
            <a:extLst>
              <a:ext uri="{FF2B5EF4-FFF2-40B4-BE49-F238E27FC236}">
                <a16:creationId xmlns:a16="http://schemas.microsoft.com/office/drawing/2014/main" id="{B36BF35F-FAC0-427F-8D3B-69D34B7DB49C}"/>
              </a:ext>
            </a:extLst>
          </p:cNvPr>
          <p:cNvCxnSpPr>
            <a:cxnSpLocks/>
          </p:cNvCxnSpPr>
          <p:nvPr/>
        </p:nvCxnSpPr>
        <p:spPr>
          <a:xfrm flipV="1">
            <a:off x="6747449" y="6387230"/>
            <a:ext cx="1180117" cy="228600"/>
          </a:xfrm>
          <a:prstGeom prst="bentConnector2">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37" name="Group 536">
            <a:extLst>
              <a:ext uri="{FF2B5EF4-FFF2-40B4-BE49-F238E27FC236}">
                <a16:creationId xmlns:a16="http://schemas.microsoft.com/office/drawing/2014/main" id="{70C9173A-B6D2-49FF-91DF-FE018AACAD34}"/>
              </a:ext>
            </a:extLst>
          </p:cNvPr>
          <p:cNvGrpSpPr/>
          <p:nvPr/>
        </p:nvGrpSpPr>
        <p:grpSpPr>
          <a:xfrm>
            <a:off x="6015672" y="5564270"/>
            <a:ext cx="1463554" cy="822960"/>
            <a:chOff x="6208021" y="5659520"/>
            <a:chExt cx="1463554" cy="822960"/>
          </a:xfrm>
        </p:grpSpPr>
        <p:sp>
          <p:nvSpPr>
            <p:cNvPr id="313" name="Rectangle 312">
              <a:extLst>
                <a:ext uri="{FF2B5EF4-FFF2-40B4-BE49-F238E27FC236}">
                  <a16:creationId xmlns:a16="http://schemas.microsoft.com/office/drawing/2014/main" id="{A969C518-1890-413A-89BA-D3B9AA7C7290}"/>
                </a:ext>
              </a:extLst>
            </p:cNvPr>
            <p:cNvSpPr/>
            <p:nvPr/>
          </p:nvSpPr>
          <p:spPr>
            <a:xfrm>
              <a:off x="6208021" y="5659520"/>
              <a:ext cx="1463554"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2" name="Rectangle 191">
              <a:extLst>
                <a:ext uri="{FF2B5EF4-FFF2-40B4-BE49-F238E27FC236}">
                  <a16:creationId xmlns:a16="http://schemas.microsoft.com/office/drawing/2014/main" id="{C26786FE-A3FE-412D-BBFE-E4880DCEB481}"/>
                </a:ext>
              </a:extLst>
            </p:cNvPr>
            <p:cNvSpPr/>
            <p:nvPr/>
          </p:nvSpPr>
          <p:spPr>
            <a:xfrm>
              <a:off x="6208021" y="5659520"/>
              <a:ext cx="1463554" cy="3693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Identity &amp; Access Management</a:t>
              </a:r>
            </a:p>
          </p:txBody>
        </p:sp>
        <p:pic>
          <p:nvPicPr>
            <p:cNvPr id="315" name="Picture 314">
              <a:extLst>
                <a:ext uri="{FF2B5EF4-FFF2-40B4-BE49-F238E27FC236}">
                  <a16:creationId xmlns:a16="http://schemas.microsoft.com/office/drawing/2014/main" id="{A4839221-262B-4580-86D2-93C5C2413747}"/>
                </a:ext>
              </a:extLst>
            </p:cNvPr>
            <p:cNvPicPr>
              <a:picLocks noChangeAspect="1"/>
            </p:cNvPicPr>
            <p:nvPr/>
          </p:nvPicPr>
          <p:blipFill>
            <a:blip r:embed="rId18"/>
            <a:stretch>
              <a:fillRect/>
            </a:stretch>
          </p:blipFill>
          <p:spPr>
            <a:xfrm>
              <a:off x="6495449" y="6129466"/>
              <a:ext cx="187786" cy="125191"/>
            </a:xfrm>
            <a:prstGeom prst="rect">
              <a:avLst/>
            </a:prstGeom>
          </p:spPr>
        </p:pic>
        <p:sp>
          <p:nvSpPr>
            <p:cNvPr id="316" name="TextBox 315">
              <a:extLst>
                <a:ext uri="{FF2B5EF4-FFF2-40B4-BE49-F238E27FC236}">
                  <a16:creationId xmlns:a16="http://schemas.microsoft.com/office/drawing/2014/main" id="{00F4128B-1FE2-493E-97D2-0CAF09FB0CD3}"/>
                </a:ext>
              </a:extLst>
            </p:cNvPr>
            <p:cNvSpPr txBox="1"/>
            <p:nvPr/>
          </p:nvSpPr>
          <p:spPr>
            <a:xfrm>
              <a:off x="6674423" y="6149364"/>
              <a:ext cx="397101" cy="83100"/>
            </a:xfrm>
            <a:prstGeom prst="rect">
              <a:avLst/>
            </a:prstGeom>
            <a:noFill/>
          </p:spPr>
          <p:txBody>
            <a:bodyPr wrap="square" lIns="0" tIns="0" rIns="0" bIns="0" rtlCol="0">
              <a:spAutoFit/>
            </a:bodyPr>
            <a:lstStyle/>
            <a:p>
              <a:pPr marL="0" marR="0" lvl="0" indent="0" algn="ctr" defTabSz="914437" rtl="0" eaLnBrk="1" fontAlgn="auto" latinLnBrk="0" hangingPunct="1">
                <a:lnSpc>
                  <a:spcPct val="90000"/>
                </a:lnSpc>
                <a:spcBef>
                  <a:spcPts val="0"/>
                </a:spcBef>
                <a:spcAft>
                  <a:spcPts val="588"/>
                </a:spcAft>
                <a:buClrTx/>
                <a:buSzTx/>
                <a:buFontTx/>
                <a:buNone/>
                <a:tabLst/>
                <a:defRPr/>
              </a:pPr>
              <a:r>
                <a:rPr kumimoji="0" lang="en-US" sz="6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{LDAP}</a:t>
              </a:r>
            </a:p>
          </p:txBody>
        </p:sp>
        <p:pic>
          <p:nvPicPr>
            <p:cNvPr id="382" name="Picture 381">
              <a:extLst>
                <a:ext uri="{FF2B5EF4-FFF2-40B4-BE49-F238E27FC236}">
                  <a16:creationId xmlns:a16="http://schemas.microsoft.com/office/drawing/2014/main" id="{9DC8FC94-B8D5-4259-90B3-33147EF9F6C5}"/>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7082767" y="6119011"/>
              <a:ext cx="147953" cy="147953"/>
            </a:xfrm>
            <a:prstGeom prst="rect">
              <a:avLst/>
            </a:prstGeom>
          </p:spPr>
        </p:pic>
        <p:pic>
          <p:nvPicPr>
            <p:cNvPr id="497" name="Picture 496" descr="A close up of a sign&#10;&#10;Description automatically generated">
              <a:extLst>
                <a:ext uri="{FF2B5EF4-FFF2-40B4-BE49-F238E27FC236}">
                  <a16:creationId xmlns:a16="http://schemas.microsoft.com/office/drawing/2014/main" id="{A4A717E2-3705-4211-9501-3EC0123EFE43}"/>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7039904" y="6345537"/>
              <a:ext cx="374560" cy="76155"/>
            </a:xfrm>
            <a:prstGeom prst="rect">
              <a:avLst/>
            </a:prstGeom>
          </p:spPr>
        </p:pic>
        <p:pic>
          <p:nvPicPr>
            <p:cNvPr id="499" name="Picture 498">
              <a:extLst>
                <a:ext uri="{FF2B5EF4-FFF2-40B4-BE49-F238E27FC236}">
                  <a16:creationId xmlns:a16="http://schemas.microsoft.com/office/drawing/2014/main" id="{873F8EC2-A797-49DA-8630-09910E6A208E}"/>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6249811" y="6347027"/>
              <a:ext cx="229310" cy="77392"/>
            </a:xfrm>
            <a:prstGeom prst="rect">
              <a:avLst/>
            </a:prstGeom>
          </p:spPr>
        </p:pic>
        <p:pic>
          <p:nvPicPr>
            <p:cNvPr id="501" name="Picture 500">
              <a:extLst>
                <a:ext uri="{FF2B5EF4-FFF2-40B4-BE49-F238E27FC236}">
                  <a16:creationId xmlns:a16="http://schemas.microsoft.com/office/drawing/2014/main" id="{B9448F4F-F75F-48CC-BEA5-31278CF2B7F9}"/>
                </a:ext>
              </a:extLst>
            </p:cNvPr>
            <p:cNvPicPr>
              <a:picLocks noChangeAspect="1"/>
            </p:cNvPicPr>
            <p:nvPr/>
          </p:nvPicPr>
          <p:blipFill rotWithShape="1">
            <a:blip r:embed="rId13" cstate="print">
              <a:clrChange>
                <a:clrFrom>
                  <a:srgbClr val="FFFFFF"/>
                </a:clrFrom>
                <a:clrTo>
                  <a:srgbClr val="FFFFFF">
                    <a:alpha val="0"/>
                  </a:srgbClr>
                </a:clrTo>
              </a:clrChange>
              <a:extLst>
                <a:ext uri="{28A0092B-C50C-407E-A947-70E740481C1C}">
                  <a14:useLocalDpi xmlns:a14="http://schemas.microsoft.com/office/drawing/2010/main"/>
                </a:ext>
              </a:extLst>
            </a:blip>
            <a:srcRect l="17780" t="42474" r="17780" b="35859"/>
            <a:stretch/>
          </p:blipFill>
          <p:spPr>
            <a:xfrm>
              <a:off x="6522555" y="6344254"/>
              <a:ext cx="496676" cy="83695"/>
            </a:xfrm>
            <a:prstGeom prst="rect">
              <a:avLst/>
            </a:prstGeom>
          </p:spPr>
        </p:pic>
        <p:pic>
          <p:nvPicPr>
            <p:cNvPr id="383" name="Picture 382">
              <a:extLst>
                <a:ext uri="{FF2B5EF4-FFF2-40B4-BE49-F238E27FC236}">
                  <a16:creationId xmlns:a16="http://schemas.microsoft.com/office/drawing/2014/main" id="{A7F95E53-F242-4A42-A6BF-517ECA5ACF15}"/>
                </a:ext>
              </a:extLst>
            </p:cNvPr>
            <p:cNvPicPr>
              <a:picLocks noChangeAspect="1"/>
            </p:cNvPicPr>
            <p:nvPr/>
          </p:nvPicPr>
          <p:blipFill>
            <a:blip r:embed="rId22" cstate="print">
              <a:duotone>
                <a:schemeClr val="accent1">
                  <a:shade val="45000"/>
                  <a:satMod val="135000"/>
                </a:schemeClr>
                <a:prstClr val="white"/>
              </a:duotone>
              <a:lum bright="-20000" contrast="40000"/>
              <a:extLst>
                <a:ext uri="{28A0092B-C50C-407E-A947-70E740481C1C}">
                  <a14:useLocalDpi xmlns:a14="http://schemas.microsoft.com/office/drawing/2010/main"/>
                </a:ext>
              </a:extLst>
            </a:blip>
            <a:stretch>
              <a:fillRect/>
            </a:stretch>
          </p:blipFill>
          <p:spPr>
            <a:xfrm>
              <a:off x="6265402" y="6097064"/>
              <a:ext cx="203163" cy="203164"/>
            </a:xfrm>
            <a:prstGeom prst="rect">
              <a:avLst/>
            </a:prstGeom>
          </p:spPr>
        </p:pic>
        <p:grpSp>
          <p:nvGrpSpPr>
            <p:cNvPr id="314" name="Group 313">
              <a:extLst>
                <a:ext uri="{FF2B5EF4-FFF2-40B4-BE49-F238E27FC236}">
                  <a16:creationId xmlns:a16="http://schemas.microsoft.com/office/drawing/2014/main" id="{B9085323-B8DC-44EF-AF1B-C18AEEC318D8}"/>
                </a:ext>
              </a:extLst>
            </p:cNvPr>
            <p:cNvGrpSpPr/>
            <p:nvPr/>
          </p:nvGrpSpPr>
          <p:grpSpPr>
            <a:xfrm>
              <a:off x="7412457" y="6255716"/>
              <a:ext cx="160808" cy="36587"/>
              <a:chOff x="6599121" y="3052616"/>
              <a:chExt cx="160847" cy="36596"/>
            </a:xfrm>
          </p:grpSpPr>
          <p:sp>
            <p:nvSpPr>
              <p:cNvPr id="357" name="Oval 356">
                <a:extLst>
                  <a:ext uri="{FF2B5EF4-FFF2-40B4-BE49-F238E27FC236}">
                    <a16:creationId xmlns:a16="http://schemas.microsoft.com/office/drawing/2014/main" id="{05E97349-B49E-4B3B-93AC-7F934F3BC0AA}"/>
                  </a:ext>
                </a:extLst>
              </p:cNvPr>
              <p:cNvSpPr/>
              <p:nvPr/>
            </p:nvSpPr>
            <p:spPr bwMode="auto">
              <a:xfrm>
                <a:off x="6599121" y="3052627"/>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67" name="Oval 366">
                <a:extLst>
                  <a:ext uri="{FF2B5EF4-FFF2-40B4-BE49-F238E27FC236}">
                    <a16:creationId xmlns:a16="http://schemas.microsoft.com/office/drawing/2014/main" id="{3FA3FF3D-5CF2-4287-913A-9507E4B05AD8}"/>
                  </a:ext>
                </a:extLst>
              </p:cNvPr>
              <p:cNvSpPr/>
              <p:nvPr/>
            </p:nvSpPr>
            <p:spPr bwMode="auto">
              <a:xfrm>
                <a:off x="6659908" y="3052622"/>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71" name="Oval 370">
                <a:extLst>
                  <a:ext uri="{FF2B5EF4-FFF2-40B4-BE49-F238E27FC236}">
                    <a16:creationId xmlns:a16="http://schemas.microsoft.com/office/drawing/2014/main" id="{431EE019-32F9-4AF1-A077-06C542B782D0}"/>
                  </a:ext>
                </a:extLst>
              </p:cNvPr>
              <p:cNvSpPr/>
              <p:nvPr/>
            </p:nvSpPr>
            <p:spPr bwMode="auto">
              <a:xfrm>
                <a:off x="6723383" y="3052616"/>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506" name="Group 505">
            <a:extLst>
              <a:ext uri="{FF2B5EF4-FFF2-40B4-BE49-F238E27FC236}">
                <a16:creationId xmlns:a16="http://schemas.microsoft.com/office/drawing/2014/main" id="{83FB1952-C2FD-4AD0-AAB9-634F225AA151}"/>
              </a:ext>
            </a:extLst>
          </p:cNvPr>
          <p:cNvGrpSpPr/>
          <p:nvPr/>
        </p:nvGrpSpPr>
        <p:grpSpPr>
          <a:xfrm>
            <a:off x="4079299" y="5564270"/>
            <a:ext cx="1870565" cy="822960"/>
            <a:chOff x="3720590" y="5659520"/>
            <a:chExt cx="1870565" cy="822960"/>
          </a:xfrm>
        </p:grpSpPr>
        <p:sp>
          <p:nvSpPr>
            <p:cNvPr id="526" name="Rectangle 525">
              <a:extLst>
                <a:ext uri="{FF2B5EF4-FFF2-40B4-BE49-F238E27FC236}">
                  <a16:creationId xmlns:a16="http://schemas.microsoft.com/office/drawing/2014/main" id="{9FFC666D-6BD6-4FAA-9D0C-15636BFB0093}"/>
                </a:ext>
              </a:extLst>
            </p:cNvPr>
            <p:cNvSpPr/>
            <p:nvPr/>
          </p:nvSpPr>
          <p:spPr>
            <a:xfrm>
              <a:off x="3720590" y="5659520"/>
              <a:ext cx="1870527"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66" name="Picture 265">
              <a:extLst>
                <a:ext uri="{FF2B5EF4-FFF2-40B4-BE49-F238E27FC236}">
                  <a16:creationId xmlns:a16="http://schemas.microsoft.com/office/drawing/2014/main" id="{6CCD7674-6654-4E15-8E09-4D5D2EAED11B}"/>
                </a:ext>
              </a:extLst>
            </p:cNvPr>
            <p:cNvPicPr>
              <a:picLocks noChangeAspect="1"/>
            </p:cNvPicPr>
            <p:nvPr/>
          </p:nvPicPr>
          <p:blipFill>
            <a:blip r:embed="rId2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557769" y="6267432"/>
              <a:ext cx="136432" cy="107648"/>
            </a:xfrm>
            <a:prstGeom prst="rect">
              <a:avLst/>
            </a:prstGeom>
          </p:spPr>
        </p:pic>
        <p:pic>
          <p:nvPicPr>
            <p:cNvPr id="267" name="Picture 266">
              <a:extLst>
                <a:ext uri="{FF2B5EF4-FFF2-40B4-BE49-F238E27FC236}">
                  <a16:creationId xmlns:a16="http://schemas.microsoft.com/office/drawing/2014/main" id="{1BA2CC4A-B41F-4ABB-A1F5-063EB9FFCCF6}"/>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3793627" y="5974111"/>
              <a:ext cx="108954" cy="199713"/>
            </a:xfrm>
            <a:prstGeom prst="rect">
              <a:avLst/>
            </a:prstGeom>
          </p:spPr>
        </p:pic>
        <p:pic>
          <p:nvPicPr>
            <p:cNvPr id="268" name="Picture 267">
              <a:extLst>
                <a:ext uri="{FF2B5EF4-FFF2-40B4-BE49-F238E27FC236}">
                  <a16:creationId xmlns:a16="http://schemas.microsoft.com/office/drawing/2014/main" id="{727576B6-C79F-4034-A64D-F412F1053FEA}"/>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4793576" y="6017473"/>
              <a:ext cx="210027" cy="112988"/>
            </a:xfrm>
            <a:prstGeom prst="rect">
              <a:avLst/>
            </a:prstGeom>
          </p:spPr>
        </p:pic>
        <p:pic>
          <p:nvPicPr>
            <p:cNvPr id="269" name="Picture 268">
              <a:extLst>
                <a:ext uri="{FF2B5EF4-FFF2-40B4-BE49-F238E27FC236}">
                  <a16:creationId xmlns:a16="http://schemas.microsoft.com/office/drawing/2014/main" id="{26A7458C-E09A-4BE1-838B-E5DCD533911E}"/>
                </a:ext>
              </a:extLst>
            </p:cNvPr>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4306489" y="5993030"/>
              <a:ext cx="161874" cy="161874"/>
            </a:xfrm>
            <a:prstGeom prst="rect">
              <a:avLst/>
            </a:prstGeom>
          </p:spPr>
        </p:pic>
        <p:pic>
          <p:nvPicPr>
            <p:cNvPr id="270" name="Picture 269">
              <a:extLst>
                <a:ext uri="{FF2B5EF4-FFF2-40B4-BE49-F238E27FC236}">
                  <a16:creationId xmlns:a16="http://schemas.microsoft.com/office/drawing/2014/main" id="{3E227AD3-6032-4467-B50A-76D22946114B}"/>
                </a:ext>
              </a:extLst>
            </p:cNvPr>
            <p:cNvPicPr>
              <a:picLocks noChangeAspect="1"/>
            </p:cNvPicPr>
            <p:nvPr/>
          </p:nvPicPr>
          <p:blipFill rotWithShape="1">
            <a:blip r:embed="rId2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5073167" y="5974111"/>
              <a:ext cx="195569" cy="199713"/>
            </a:xfrm>
            <a:prstGeom prst="rect">
              <a:avLst/>
            </a:prstGeom>
          </p:spPr>
        </p:pic>
        <p:pic>
          <p:nvPicPr>
            <p:cNvPr id="271" name="Picture 270">
              <a:extLst>
                <a:ext uri="{FF2B5EF4-FFF2-40B4-BE49-F238E27FC236}">
                  <a16:creationId xmlns:a16="http://schemas.microsoft.com/office/drawing/2014/main" id="{B22025F8-0A17-4C86-8294-C7BA71FD494B}"/>
                </a:ext>
              </a:extLst>
            </p:cNvPr>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4522880" y="6009527"/>
              <a:ext cx="206211" cy="128881"/>
            </a:xfrm>
            <a:prstGeom prst="rect">
              <a:avLst/>
            </a:prstGeom>
          </p:spPr>
        </p:pic>
        <p:pic>
          <p:nvPicPr>
            <p:cNvPr id="273" name="Picture 272">
              <a:extLst>
                <a:ext uri="{FF2B5EF4-FFF2-40B4-BE49-F238E27FC236}">
                  <a16:creationId xmlns:a16="http://schemas.microsoft.com/office/drawing/2014/main" id="{479AAD84-B894-4B1C-A301-8AFBFB338A7F}"/>
                </a:ext>
              </a:extLst>
            </p:cNvPr>
            <p:cNvPicPr>
              <a:picLocks noChangeAspect="1"/>
            </p:cNvPicPr>
            <p:nvPr/>
          </p:nvPicPr>
          <p:blipFill rotWithShape="1">
            <a:blip r:embed="rId29" cstate="print">
              <a:extLst>
                <a:ext uri="{28A0092B-C50C-407E-A947-70E740481C1C}">
                  <a14:useLocalDpi xmlns:a14="http://schemas.microsoft.com/office/drawing/2010/main"/>
                </a:ext>
              </a:extLst>
            </a:blip>
            <a:srcRect l="13212" t="27676" r="12301" b="27919"/>
            <a:stretch/>
          </p:blipFill>
          <p:spPr>
            <a:xfrm>
              <a:off x="3966416" y="5989126"/>
              <a:ext cx="284633" cy="169682"/>
            </a:xfrm>
            <a:prstGeom prst="rect">
              <a:avLst/>
            </a:prstGeom>
          </p:spPr>
        </p:pic>
        <p:sp>
          <p:nvSpPr>
            <p:cNvPr id="274" name="Rectangle 273">
              <a:extLst>
                <a:ext uri="{FF2B5EF4-FFF2-40B4-BE49-F238E27FC236}">
                  <a16:creationId xmlns:a16="http://schemas.microsoft.com/office/drawing/2014/main" id="{5840A378-5DF3-45F7-A0F9-7BD32AECBFF2}"/>
                </a:ext>
              </a:extLst>
            </p:cNvPr>
            <p:cNvSpPr/>
            <p:nvPr/>
          </p:nvSpPr>
          <p:spPr>
            <a:xfrm>
              <a:off x="3720590" y="5659520"/>
              <a:ext cx="1870565" cy="2308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Hybrid Infrastructure and Apps</a:t>
              </a:r>
            </a:p>
          </p:txBody>
        </p:sp>
        <p:sp>
          <p:nvSpPr>
            <p:cNvPr id="311" name="Freeform 6">
              <a:extLst>
                <a:ext uri="{FF2B5EF4-FFF2-40B4-BE49-F238E27FC236}">
                  <a16:creationId xmlns:a16="http://schemas.microsoft.com/office/drawing/2014/main" id="{F7CD6FAF-C5E0-4B44-9BB6-9A6A7B33CDAC}"/>
                </a:ext>
              </a:extLst>
            </p:cNvPr>
            <p:cNvSpPr>
              <a:spLocks noEditPoints="1"/>
            </p:cNvSpPr>
            <p:nvPr/>
          </p:nvSpPr>
          <p:spPr bwMode="auto">
            <a:xfrm>
              <a:off x="3782736" y="6253759"/>
              <a:ext cx="136442" cy="13499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l"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pic>
          <p:nvPicPr>
            <p:cNvPr id="312" name="Picture 311">
              <a:extLst>
                <a:ext uri="{FF2B5EF4-FFF2-40B4-BE49-F238E27FC236}">
                  <a16:creationId xmlns:a16="http://schemas.microsoft.com/office/drawing/2014/main" id="{57697E3B-3EFF-45AD-939F-6796BA812013}"/>
                </a:ext>
              </a:extLst>
            </p:cNvPr>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4314275" y="6277523"/>
              <a:ext cx="146302" cy="87466"/>
            </a:xfrm>
            <a:prstGeom prst="rect">
              <a:avLst/>
            </a:prstGeom>
          </p:spPr>
        </p:pic>
        <p:pic>
          <p:nvPicPr>
            <p:cNvPr id="169" name="Picture 168" descr="A picture containing building&#10;&#10;Description automatically generated">
              <a:extLst>
                <a:ext uri="{FF2B5EF4-FFF2-40B4-BE49-F238E27FC236}">
                  <a16:creationId xmlns:a16="http://schemas.microsoft.com/office/drawing/2014/main" id="{986E1BC5-6D71-4D0A-92FC-AE95A906E5C8}"/>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4836873" y="6259540"/>
              <a:ext cx="123432" cy="123432"/>
            </a:xfrm>
            <a:prstGeom prst="rect">
              <a:avLst/>
            </a:prstGeom>
          </p:spPr>
        </p:pic>
        <p:pic>
          <p:nvPicPr>
            <p:cNvPr id="411" name="Picture 410">
              <a:extLst>
                <a:ext uri="{FF2B5EF4-FFF2-40B4-BE49-F238E27FC236}">
                  <a16:creationId xmlns:a16="http://schemas.microsoft.com/office/drawing/2014/main" id="{44C68DF5-464C-4DC3-811E-B7B60F17C1AF}"/>
                </a:ext>
              </a:extLst>
            </p:cNvPr>
            <p:cNvPicPr>
              <a:picLocks noChangeAspect="1"/>
            </p:cNvPicPr>
            <p:nvPr/>
          </p:nvPicPr>
          <p:blipFill>
            <a:blip r:embed="rId3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917757" y="6254352"/>
              <a:ext cx="381951" cy="133808"/>
            </a:xfrm>
            <a:prstGeom prst="rect">
              <a:avLst/>
            </a:prstGeom>
          </p:spPr>
        </p:pic>
        <p:pic>
          <p:nvPicPr>
            <p:cNvPr id="188" name="Picture 187">
              <a:extLst>
                <a:ext uri="{FF2B5EF4-FFF2-40B4-BE49-F238E27FC236}">
                  <a16:creationId xmlns:a16="http://schemas.microsoft.com/office/drawing/2014/main" id="{3CAA3352-C65F-494C-8C9F-F2558B472415}"/>
                </a:ext>
              </a:extLst>
            </p:cNvPr>
            <p:cNvPicPr>
              <a:picLocks noChangeAspect="1"/>
            </p:cNvPicPr>
            <p:nvPr/>
          </p:nvPicPr>
          <p:blipFill>
            <a:blip r:embed="rId3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076351" y="6250716"/>
              <a:ext cx="189200" cy="141080"/>
            </a:xfrm>
            <a:prstGeom prst="rect">
              <a:avLst/>
            </a:prstGeom>
          </p:spPr>
        </p:pic>
        <p:grpSp>
          <p:nvGrpSpPr>
            <p:cNvPr id="374" name="Group 373">
              <a:extLst>
                <a:ext uri="{FF2B5EF4-FFF2-40B4-BE49-F238E27FC236}">
                  <a16:creationId xmlns:a16="http://schemas.microsoft.com/office/drawing/2014/main" id="{74637619-19BE-4AD5-B427-13748521E68E}"/>
                </a:ext>
              </a:extLst>
            </p:cNvPr>
            <p:cNvGrpSpPr/>
            <p:nvPr/>
          </p:nvGrpSpPr>
          <p:grpSpPr>
            <a:xfrm>
              <a:off x="5356401" y="6177686"/>
              <a:ext cx="160817" cy="36587"/>
              <a:chOff x="6673899" y="3052616"/>
              <a:chExt cx="160856" cy="36596"/>
            </a:xfrm>
          </p:grpSpPr>
          <p:sp>
            <p:nvSpPr>
              <p:cNvPr id="375" name="Oval 374">
                <a:extLst>
                  <a:ext uri="{FF2B5EF4-FFF2-40B4-BE49-F238E27FC236}">
                    <a16:creationId xmlns:a16="http://schemas.microsoft.com/office/drawing/2014/main" id="{80E8DCB3-A684-4E3E-ACD8-71076A51DEB1}"/>
                  </a:ext>
                </a:extLst>
              </p:cNvPr>
              <p:cNvSpPr/>
              <p:nvPr/>
            </p:nvSpPr>
            <p:spPr bwMode="auto">
              <a:xfrm>
                <a:off x="6673899" y="3052627"/>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90" name="Oval 389">
                <a:extLst>
                  <a:ext uri="{FF2B5EF4-FFF2-40B4-BE49-F238E27FC236}">
                    <a16:creationId xmlns:a16="http://schemas.microsoft.com/office/drawing/2014/main" id="{F2B2CE3F-A9B0-42EC-97E7-667EBEE8C6BD}"/>
                  </a:ext>
                </a:extLst>
              </p:cNvPr>
              <p:cNvSpPr/>
              <p:nvPr/>
            </p:nvSpPr>
            <p:spPr bwMode="auto">
              <a:xfrm>
                <a:off x="6734695" y="3052622"/>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91" name="Oval 390">
                <a:extLst>
                  <a:ext uri="{FF2B5EF4-FFF2-40B4-BE49-F238E27FC236}">
                    <a16:creationId xmlns:a16="http://schemas.microsoft.com/office/drawing/2014/main" id="{6F0AF1EE-2B3C-47AD-BCC5-5AB808807584}"/>
                  </a:ext>
                </a:extLst>
              </p:cNvPr>
              <p:cNvSpPr/>
              <p:nvPr/>
            </p:nvSpPr>
            <p:spPr bwMode="auto">
              <a:xfrm>
                <a:off x="6798170" y="3052616"/>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493" name="Group 492">
            <a:extLst>
              <a:ext uri="{FF2B5EF4-FFF2-40B4-BE49-F238E27FC236}">
                <a16:creationId xmlns:a16="http://schemas.microsoft.com/office/drawing/2014/main" id="{047AC298-7F0E-403E-AE6B-EF1D0634723D}"/>
              </a:ext>
            </a:extLst>
          </p:cNvPr>
          <p:cNvGrpSpPr/>
          <p:nvPr/>
        </p:nvGrpSpPr>
        <p:grpSpPr>
          <a:xfrm>
            <a:off x="7538429" y="5564270"/>
            <a:ext cx="778274" cy="822960"/>
            <a:chOff x="7550866" y="5659520"/>
            <a:chExt cx="778274" cy="822960"/>
          </a:xfrm>
        </p:grpSpPr>
        <p:sp>
          <p:nvSpPr>
            <p:cNvPr id="380" name="Rectangle 379">
              <a:extLst>
                <a:ext uri="{FF2B5EF4-FFF2-40B4-BE49-F238E27FC236}">
                  <a16:creationId xmlns:a16="http://schemas.microsoft.com/office/drawing/2014/main" id="{EB40D07B-0291-4471-B506-78BC2CF94360}"/>
                </a:ext>
              </a:extLst>
            </p:cNvPr>
            <p:cNvSpPr/>
            <p:nvPr/>
          </p:nvSpPr>
          <p:spPr>
            <a:xfrm>
              <a:off x="7550866" y="5659520"/>
              <a:ext cx="778274"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49" name="Group 248">
              <a:extLst>
                <a:ext uri="{FF2B5EF4-FFF2-40B4-BE49-F238E27FC236}">
                  <a16:creationId xmlns:a16="http://schemas.microsoft.com/office/drawing/2014/main" id="{9E929586-B98A-4639-AC39-A2D75BB193BF}"/>
                </a:ext>
              </a:extLst>
            </p:cNvPr>
            <p:cNvGrpSpPr/>
            <p:nvPr/>
          </p:nvGrpSpPr>
          <p:grpSpPr>
            <a:xfrm>
              <a:off x="8193274" y="6142882"/>
              <a:ext cx="88256" cy="110321"/>
              <a:chOff x="9444088" y="2885171"/>
              <a:chExt cx="107950" cy="134938"/>
            </a:xfrm>
            <a:solidFill>
              <a:schemeClr val="tx1"/>
            </a:solidFill>
          </p:grpSpPr>
          <p:sp>
            <p:nvSpPr>
              <p:cNvPr id="262" name="Freeform 26">
                <a:extLst>
                  <a:ext uri="{FF2B5EF4-FFF2-40B4-BE49-F238E27FC236}">
                    <a16:creationId xmlns:a16="http://schemas.microsoft.com/office/drawing/2014/main" id="{925BE245-FF84-4048-8E1B-8FDB13DFF748}"/>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63" name="Freeform 27">
                <a:extLst>
                  <a:ext uri="{FF2B5EF4-FFF2-40B4-BE49-F238E27FC236}">
                    <a16:creationId xmlns:a16="http://schemas.microsoft.com/office/drawing/2014/main" id="{434B4017-EA0A-45ED-AE69-3A3EB712A1F7}"/>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50" name="Group 30">
              <a:extLst>
                <a:ext uri="{FF2B5EF4-FFF2-40B4-BE49-F238E27FC236}">
                  <a16:creationId xmlns:a16="http://schemas.microsoft.com/office/drawing/2014/main" id="{3BC4DFDF-2E43-4C52-B5CA-161F54CD3FCA}"/>
                </a:ext>
              </a:extLst>
            </p:cNvPr>
            <p:cNvGrpSpPr>
              <a:grpSpLocks noChangeAspect="1"/>
            </p:cNvGrpSpPr>
            <p:nvPr/>
          </p:nvGrpSpPr>
          <p:grpSpPr bwMode="auto">
            <a:xfrm>
              <a:off x="8007594" y="6135713"/>
              <a:ext cx="120431" cy="124658"/>
              <a:chOff x="5049" y="1841"/>
              <a:chExt cx="57" cy="59"/>
            </a:xfrm>
            <a:solidFill>
              <a:srgbClr val="00B050"/>
            </a:solidFill>
          </p:grpSpPr>
          <p:sp>
            <p:nvSpPr>
              <p:cNvPr id="254" name="Freeform 31">
                <a:extLst>
                  <a:ext uri="{FF2B5EF4-FFF2-40B4-BE49-F238E27FC236}">
                    <a16:creationId xmlns:a16="http://schemas.microsoft.com/office/drawing/2014/main" id="{37A48809-1AB2-4562-99BC-6C66F0FF228A}"/>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5" name="Freeform 32">
                <a:extLst>
                  <a:ext uri="{FF2B5EF4-FFF2-40B4-BE49-F238E27FC236}">
                    <a16:creationId xmlns:a16="http://schemas.microsoft.com/office/drawing/2014/main" id="{507ED413-8AD6-417A-A8B7-D8D10B401D54}"/>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6" name="Freeform 33">
                <a:extLst>
                  <a:ext uri="{FF2B5EF4-FFF2-40B4-BE49-F238E27FC236}">
                    <a16:creationId xmlns:a16="http://schemas.microsoft.com/office/drawing/2014/main" id="{1811CFAE-4E50-448F-8AE2-07A4D3229082}"/>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7" name="Freeform 34">
                <a:extLst>
                  <a:ext uri="{FF2B5EF4-FFF2-40B4-BE49-F238E27FC236}">
                    <a16:creationId xmlns:a16="http://schemas.microsoft.com/office/drawing/2014/main" id="{6AB5B6EF-7D84-4BEA-ADC8-4A2F7825DADC}"/>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8" name="Freeform 35">
                <a:extLst>
                  <a:ext uri="{FF2B5EF4-FFF2-40B4-BE49-F238E27FC236}">
                    <a16:creationId xmlns:a16="http://schemas.microsoft.com/office/drawing/2014/main" id="{BAE0BB80-137E-45C9-B34F-A8F59C89273C}"/>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9" name="Freeform 36">
                <a:extLst>
                  <a:ext uri="{FF2B5EF4-FFF2-40B4-BE49-F238E27FC236}">
                    <a16:creationId xmlns:a16="http://schemas.microsoft.com/office/drawing/2014/main" id="{2EEF14F1-BE1B-4CF4-8AFE-6683E06DCF1F}"/>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60" name="Freeform 37">
                <a:extLst>
                  <a:ext uri="{FF2B5EF4-FFF2-40B4-BE49-F238E27FC236}">
                    <a16:creationId xmlns:a16="http://schemas.microsoft.com/office/drawing/2014/main" id="{C79E5A16-285E-4DA3-9D98-2A2C07888EA7}"/>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61" name="Freeform 38">
                <a:extLst>
                  <a:ext uri="{FF2B5EF4-FFF2-40B4-BE49-F238E27FC236}">
                    <a16:creationId xmlns:a16="http://schemas.microsoft.com/office/drawing/2014/main" id="{43216AAB-E03A-468E-BB72-7B346FDF1A37}"/>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47" name="Rectangle 246">
              <a:extLst>
                <a:ext uri="{FF2B5EF4-FFF2-40B4-BE49-F238E27FC236}">
                  <a16:creationId xmlns:a16="http://schemas.microsoft.com/office/drawing/2014/main" id="{9F7374E7-32CB-45CE-8F83-CC99B0316951}"/>
                </a:ext>
              </a:extLst>
            </p:cNvPr>
            <p:cNvSpPr/>
            <p:nvPr/>
          </p:nvSpPr>
          <p:spPr>
            <a:xfrm>
              <a:off x="7551900" y="5659520"/>
              <a:ext cx="777240" cy="3693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Endpoint </a:t>
              </a:r>
              <a:br>
                <a:rPr kumimoji="0" lang="en-US" sz="9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&amp; Mobile</a:t>
              </a:r>
            </a:p>
          </p:txBody>
        </p:sp>
        <p:pic>
          <p:nvPicPr>
            <p:cNvPr id="376" name="Picture 375">
              <a:extLst>
                <a:ext uri="{FF2B5EF4-FFF2-40B4-BE49-F238E27FC236}">
                  <a16:creationId xmlns:a16="http://schemas.microsoft.com/office/drawing/2014/main" id="{F9AFF36A-8224-4084-9FDF-DC30D171F77E}"/>
                </a:ext>
              </a:extLst>
            </p:cNvPr>
            <p:cNvPicPr>
              <a:picLocks noChangeAspect="1"/>
            </p:cNvPicPr>
            <p:nvPr/>
          </p:nvPicPr>
          <p:blipFill>
            <a:blip r:embed="rId3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597438" y="6139682"/>
              <a:ext cx="147931" cy="116721"/>
            </a:xfrm>
            <a:prstGeom prst="rect">
              <a:avLst/>
            </a:prstGeom>
          </p:spPr>
        </p:pic>
        <p:pic>
          <p:nvPicPr>
            <p:cNvPr id="377" name="Picture 376" descr="A picture containing building&#10;&#10;Description automatically generated">
              <a:extLst>
                <a:ext uri="{FF2B5EF4-FFF2-40B4-BE49-F238E27FC236}">
                  <a16:creationId xmlns:a16="http://schemas.microsoft.com/office/drawing/2014/main" id="{58D6E418-B75F-471F-A591-F74B20BA69EE}"/>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7810617" y="6132178"/>
              <a:ext cx="131729" cy="131729"/>
            </a:xfrm>
            <a:prstGeom prst="rect">
              <a:avLst/>
            </a:prstGeom>
          </p:spPr>
        </p:pic>
        <p:grpSp>
          <p:nvGrpSpPr>
            <p:cNvPr id="395" name="Group 394">
              <a:extLst>
                <a:ext uri="{FF2B5EF4-FFF2-40B4-BE49-F238E27FC236}">
                  <a16:creationId xmlns:a16="http://schemas.microsoft.com/office/drawing/2014/main" id="{47649809-915C-4423-8D5E-97962771AEFC}"/>
                </a:ext>
              </a:extLst>
            </p:cNvPr>
            <p:cNvGrpSpPr/>
            <p:nvPr/>
          </p:nvGrpSpPr>
          <p:grpSpPr>
            <a:xfrm>
              <a:off x="7859595" y="6364678"/>
              <a:ext cx="160817" cy="36587"/>
              <a:chOff x="6673899" y="3052616"/>
              <a:chExt cx="160856" cy="36596"/>
            </a:xfrm>
          </p:grpSpPr>
          <p:sp>
            <p:nvSpPr>
              <p:cNvPr id="397" name="Oval 396">
                <a:extLst>
                  <a:ext uri="{FF2B5EF4-FFF2-40B4-BE49-F238E27FC236}">
                    <a16:creationId xmlns:a16="http://schemas.microsoft.com/office/drawing/2014/main" id="{8B4543F4-FAA2-4029-93BE-5F965970AFF3}"/>
                  </a:ext>
                </a:extLst>
              </p:cNvPr>
              <p:cNvSpPr/>
              <p:nvPr/>
            </p:nvSpPr>
            <p:spPr bwMode="auto">
              <a:xfrm>
                <a:off x="6673899" y="3052627"/>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98" name="Oval 397">
                <a:extLst>
                  <a:ext uri="{FF2B5EF4-FFF2-40B4-BE49-F238E27FC236}">
                    <a16:creationId xmlns:a16="http://schemas.microsoft.com/office/drawing/2014/main" id="{1E7CA30D-7E4D-42CC-82C0-A81A6CFD72DF}"/>
                  </a:ext>
                </a:extLst>
              </p:cNvPr>
              <p:cNvSpPr/>
              <p:nvPr/>
            </p:nvSpPr>
            <p:spPr bwMode="auto">
              <a:xfrm>
                <a:off x="6734695" y="3052622"/>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04" name="Oval 403">
                <a:extLst>
                  <a:ext uri="{FF2B5EF4-FFF2-40B4-BE49-F238E27FC236}">
                    <a16:creationId xmlns:a16="http://schemas.microsoft.com/office/drawing/2014/main" id="{804A7674-FB47-49EE-8AFA-9C8CDFAE35F9}"/>
                  </a:ext>
                </a:extLst>
              </p:cNvPr>
              <p:cNvSpPr/>
              <p:nvPr/>
            </p:nvSpPr>
            <p:spPr bwMode="auto">
              <a:xfrm>
                <a:off x="6798170" y="3052616"/>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531" name="Group 530">
            <a:extLst>
              <a:ext uri="{FF2B5EF4-FFF2-40B4-BE49-F238E27FC236}">
                <a16:creationId xmlns:a16="http://schemas.microsoft.com/office/drawing/2014/main" id="{5452D625-C2C5-4BC4-B3FB-B9EBF32A061A}"/>
              </a:ext>
            </a:extLst>
          </p:cNvPr>
          <p:cNvGrpSpPr/>
          <p:nvPr/>
        </p:nvGrpSpPr>
        <p:grpSpPr>
          <a:xfrm>
            <a:off x="8383800" y="5564270"/>
            <a:ext cx="1864920" cy="822960"/>
            <a:chOff x="8425142" y="5659520"/>
            <a:chExt cx="1864920" cy="822960"/>
          </a:xfrm>
        </p:grpSpPr>
        <p:sp>
          <p:nvSpPr>
            <p:cNvPr id="381" name="Rectangle 380">
              <a:extLst>
                <a:ext uri="{FF2B5EF4-FFF2-40B4-BE49-F238E27FC236}">
                  <a16:creationId xmlns:a16="http://schemas.microsoft.com/office/drawing/2014/main" id="{58FC0170-5D3F-4868-9120-FF05FB03CDD2}"/>
                </a:ext>
              </a:extLst>
            </p:cNvPr>
            <p:cNvSpPr/>
            <p:nvPr/>
          </p:nvSpPr>
          <p:spPr>
            <a:xfrm>
              <a:off x="8428484" y="5659520"/>
              <a:ext cx="1861577"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7" name="Group 56">
              <a:extLst>
                <a:ext uri="{FF2B5EF4-FFF2-40B4-BE49-F238E27FC236}">
                  <a16:creationId xmlns:a16="http://schemas.microsoft.com/office/drawing/2014/main" id="{7DDFE38F-C76E-48A9-9416-EA300F411BC3}"/>
                </a:ext>
              </a:extLst>
            </p:cNvPr>
            <p:cNvGrpSpPr/>
            <p:nvPr/>
          </p:nvGrpSpPr>
          <p:grpSpPr>
            <a:xfrm>
              <a:off x="8516514" y="5952670"/>
              <a:ext cx="693178" cy="215444"/>
              <a:chOff x="8520889" y="5965471"/>
              <a:chExt cx="693178" cy="215444"/>
            </a:xfrm>
          </p:grpSpPr>
          <p:pic>
            <p:nvPicPr>
              <p:cNvPr id="178" name="Picture 177">
                <a:extLst>
                  <a:ext uri="{FF2B5EF4-FFF2-40B4-BE49-F238E27FC236}">
                    <a16:creationId xmlns:a16="http://schemas.microsoft.com/office/drawing/2014/main" id="{BE62C6C7-C129-4033-AE4C-8B9DDE743971}"/>
                  </a:ext>
                </a:extLst>
              </p:cNvPr>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8520889" y="6011088"/>
                <a:ext cx="93267" cy="121670"/>
              </a:xfrm>
              <a:prstGeom prst="rect">
                <a:avLst/>
              </a:prstGeom>
              <a:solidFill>
                <a:schemeClr val="bg1"/>
              </a:solidFill>
            </p:spPr>
          </p:pic>
          <p:sp>
            <p:nvSpPr>
              <p:cNvPr id="179" name="Rectangle 178">
                <a:extLst>
                  <a:ext uri="{FF2B5EF4-FFF2-40B4-BE49-F238E27FC236}">
                    <a16:creationId xmlns:a16="http://schemas.microsoft.com/office/drawing/2014/main" id="{464D6885-658B-411E-88C1-37B7DC07AC42}"/>
                  </a:ext>
                </a:extLst>
              </p:cNvPr>
              <p:cNvSpPr/>
              <p:nvPr/>
            </p:nvSpPr>
            <p:spPr>
              <a:xfrm>
                <a:off x="8550103" y="5965471"/>
                <a:ext cx="663964"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EB3C00"/>
                        </a:gs>
                        <a:gs pos="100000">
                          <a:srgbClr val="EB3C00"/>
                        </a:gs>
                      </a:gsLst>
                      <a:lin ang="5400000" scaled="0"/>
                    </a:gradFill>
                    <a:effectLst/>
                    <a:uLnTx/>
                    <a:uFillTx/>
                    <a:latin typeface="Segoe UI Semibold"/>
                    <a:ea typeface="+mn-ea"/>
                    <a:cs typeface="Segoe UI Light" panose="020B0502040204020203" pitchFamily="34" charset="0"/>
                  </a:rPr>
                  <a:t>Office 365</a:t>
                </a:r>
              </a:p>
            </p:txBody>
          </p:sp>
        </p:grpSp>
        <p:pic>
          <p:nvPicPr>
            <p:cNvPr id="181" name="Picture 180">
              <a:extLst>
                <a:ext uri="{FF2B5EF4-FFF2-40B4-BE49-F238E27FC236}">
                  <a16:creationId xmlns:a16="http://schemas.microsoft.com/office/drawing/2014/main" id="{7F841F86-2363-465E-9874-5CB50264C469}"/>
                </a:ext>
              </a:extLst>
            </p:cNvPr>
            <p:cNvPicPr>
              <a:picLocks noChangeAspect="1"/>
            </p:cNvPicPr>
            <p:nvPr/>
          </p:nvPicPr>
          <p:blipFill rotWithShape="1">
            <a:blip r:embed="rId36" cstate="print">
              <a:extLst>
                <a:ext uri="{28A0092B-C50C-407E-A947-70E740481C1C}">
                  <a14:useLocalDpi xmlns:a14="http://schemas.microsoft.com/office/drawing/2010/main"/>
                </a:ext>
              </a:extLst>
            </a:blip>
            <a:srcRect/>
            <a:stretch/>
          </p:blipFill>
          <p:spPr>
            <a:xfrm>
              <a:off x="9171639" y="6001348"/>
              <a:ext cx="88630" cy="118088"/>
            </a:xfrm>
            <a:prstGeom prst="rect">
              <a:avLst/>
            </a:prstGeom>
          </p:spPr>
        </p:pic>
        <p:pic>
          <p:nvPicPr>
            <p:cNvPr id="198" name="Picture 197">
              <a:extLst>
                <a:ext uri="{FF2B5EF4-FFF2-40B4-BE49-F238E27FC236}">
                  <a16:creationId xmlns:a16="http://schemas.microsoft.com/office/drawing/2014/main" id="{6C1FC697-9027-42E1-9EC8-257BCF3FF5B9}"/>
                </a:ext>
              </a:extLst>
            </p:cNvPr>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9651660" y="6250442"/>
              <a:ext cx="331316" cy="83644"/>
            </a:xfrm>
            <a:prstGeom prst="rect">
              <a:avLst/>
            </a:prstGeom>
          </p:spPr>
        </p:pic>
        <p:pic>
          <p:nvPicPr>
            <p:cNvPr id="203" name="Picture 202">
              <a:extLst>
                <a:ext uri="{FF2B5EF4-FFF2-40B4-BE49-F238E27FC236}">
                  <a16:creationId xmlns:a16="http://schemas.microsoft.com/office/drawing/2014/main" id="{B2DD66EA-E12F-42EB-8388-3C1A50F67692}"/>
                </a:ext>
              </a:extLst>
            </p:cNvPr>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9828127" y="5998982"/>
              <a:ext cx="122824" cy="122820"/>
            </a:xfrm>
            <a:prstGeom prst="rect">
              <a:avLst/>
            </a:prstGeom>
          </p:spPr>
        </p:pic>
        <p:pic>
          <p:nvPicPr>
            <p:cNvPr id="204" name="Picture 203">
              <a:extLst>
                <a:ext uri="{FF2B5EF4-FFF2-40B4-BE49-F238E27FC236}">
                  <a16:creationId xmlns:a16="http://schemas.microsoft.com/office/drawing/2014/main" id="{C33517AC-EC54-4D38-BD96-85C97396CA14}"/>
                </a:ext>
              </a:extLst>
            </p:cNvPr>
            <p:cNvPicPr>
              <a:picLocks noChangeAspect="1"/>
            </p:cNvPicPr>
            <p:nvPr/>
          </p:nvPicPr>
          <p:blipFill>
            <a:blip r:embed="rId39" cstate="print">
              <a:extLst>
                <a:ext uri="{28A0092B-C50C-407E-A947-70E740481C1C}">
                  <a14:useLocalDpi xmlns:a14="http://schemas.microsoft.com/office/drawing/2010/main"/>
                </a:ext>
              </a:extLst>
            </a:blip>
            <a:stretch>
              <a:fillRect/>
            </a:stretch>
          </p:blipFill>
          <p:spPr>
            <a:xfrm>
              <a:off x="9550759" y="5993108"/>
              <a:ext cx="192148" cy="134568"/>
            </a:xfrm>
            <a:prstGeom prst="rect">
              <a:avLst/>
            </a:prstGeom>
          </p:spPr>
        </p:pic>
        <p:pic>
          <p:nvPicPr>
            <p:cNvPr id="205" name="Picture 204">
              <a:extLst>
                <a:ext uri="{FF2B5EF4-FFF2-40B4-BE49-F238E27FC236}">
                  <a16:creationId xmlns:a16="http://schemas.microsoft.com/office/drawing/2014/main" id="{88DB8BDD-63D6-44F7-83E2-FB29F66C7E66}"/>
                </a:ext>
              </a:extLst>
            </p:cNvPr>
            <p:cNvPicPr>
              <a:picLocks noChangeAspect="1"/>
            </p:cNvPicPr>
            <p:nvPr/>
          </p:nvPicPr>
          <p:blipFill>
            <a:blip r:embed="rId40" cstate="print">
              <a:extLst>
                <a:ext uri="{28A0092B-C50C-407E-A947-70E740481C1C}">
                  <a14:useLocalDpi xmlns:a14="http://schemas.microsoft.com/office/drawing/2010/main"/>
                </a:ext>
              </a:extLst>
            </a:blip>
            <a:stretch>
              <a:fillRect/>
            </a:stretch>
          </p:blipFill>
          <p:spPr>
            <a:xfrm>
              <a:off x="9326936" y="5990578"/>
              <a:ext cx="135952" cy="135952"/>
            </a:xfrm>
            <a:prstGeom prst="rect">
              <a:avLst/>
            </a:prstGeom>
          </p:spPr>
        </p:pic>
        <p:pic>
          <p:nvPicPr>
            <p:cNvPr id="206" name="Picture 205">
              <a:extLst>
                <a:ext uri="{FF2B5EF4-FFF2-40B4-BE49-F238E27FC236}">
                  <a16:creationId xmlns:a16="http://schemas.microsoft.com/office/drawing/2014/main" id="{19FB85D3-9558-46EE-87F5-9CCECD479EEC}"/>
                </a:ext>
              </a:extLst>
            </p:cNvPr>
            <p:cNvPicPr>
              <a:picLocks noChangeAspect="1"/>
            </p:cNvPicPr>
            <p:nvPr/>
          </p:nvPicPr>
          <p:blipFill>
            <a:blip r:embed="rId41" cstate="print">
              <a:extLst>
                <a:ext uri="{28A0092B-C50C-407E-A947-70E740481C1C}">
                  <a14:useLocalDpi xmlns:a14="http://schemas.microsoft.com/office/drawing/2010/main"/>
                </a:ext>
              </a:extLst>
            </a:blip>
            <a:stretch>
              <a:fillRect/>
            </a:stretch>
          </p:blipFill>
          <p:spPr>
            <a:xfrm>
              <a:off x="9005818" y="6213360"/>
              <a:ext cx="159900" cy="157808"/>
            </a:xfrm>
            <a:prstGeom prst="rect">
              <a:avLst/>
            </a:prstGeom>
          </p:spPr>
        </p:pic>
        <p:pic>
          <p:nvPicPr>
            <p:cNvPr id="209" name="Picture 208">
              <a:extLst>
                <a:ext uri="{FF2B5EF4-FFF2-40B4-BE49-F238E27FC236}">
                  <a16:creationId xmlns:a16="http://schemas.microsoft.com/office/drawing/2014/main" id="{6BECA711-BA14-4FCE-970C-54A2900F9F46}"/>
                </a:ext>
              </a:extLst>
            </p:cNvPr>
            <p:cNvPicPr>
              <a:picLocks noChangeAspect="1"/>
            </p:cNvPicPr>
            <p:nvPr/>
          </p:nvPicPr>
          <p:blipFill>
            <a:blip r:embed="rId42" cstate="print">
              <a:extLst>
                <a:ext uri="{28A0092B-C50C-407E-A947-70E740481C1C}">
                  <a14:useLocalDpi xmlns:a14="http://schemas.microsoft.com/office/drawing/2010/main"/>
                </a:ext>
              </a:extLst>
            </a:blip>
            <a:stretch>
              <a:fillRect/>
            </a:stretch>
          </p:blipFill>
          <p:spPr>
            <a:xfrm>
              <a:off x="8503366" y="6234204"/>
              <a:ext cx="122976" cy="114298"/>
            </a:xfrm>
            <a:prstGeom prst="rect">
              <a:avLst/>
            </a:prstGeom>
          </p:spPr>
        </p:pic>
        <p:pic>
          <p:nvPicPr>
            <p:cNvPr id="210" name="Picture 209">
              <a:extLst>
                <a:ext uri="{FF2B5EF4-FFF2-40B4-BE49-F238E27FC236}">
                  <a16:creationId xmlns:a16="http://schemas.microsoft.com/office/drawing/2014/main" id="{CDCEF5BD-09E6-4C53-922E-99ECF1EE2E76}"/>
                </a:ext>
              </a:extLst>
            </p:cNvPr>
            <p:cNvPicPr>
              <a:picLocks noChangeAspect="1"/>
            </p:cNvPicPr>
            <p:nvPr/>
          </p:nvPicPr>
          <p:blipFill>
            <a:blip r:embed="rId43" cstate="print">
              <a:extLst>
                <a:ext uri="{28A0092B-C50C-407E-A947-70E740481C1C}">
                  <a14:useLocalDpi xmlns:a14="http://schemas.microsoft.com/office/drawing/2010/main"/>
                </a:ext>
              </a:extLst>
            </a:blip>
            <a:stretch>
              <a:fillRect/>
            </a:stretch>
          </p:blipFill>
          <p:spPr>
            <a:xfrm>
              <a:off x="9217802" y="6224108"/>
              <a:ext cx="136314" cy="136312"/>
            </a:xfrm>
            <a:prstGeom prst="rect">
              <a:avLst/>
            </a:prstGeom>
          </p:spPr>
        </p:pic>
        <p:pic>
          <p:nvPicPr>
            <p:cNvPr id="211" name="Picture 210">
              <a:extLst>
                <a:ext uri="{FF2B5EF4-FFF2-40B4-BE49-F238E27FC236}">
                  <a16:creationId xmlns:a16="http://schemas.microsoft.com/office/drawing/2014/main" id="{0012F34F-B24D-4BC6-9F68-BF98E4792616}"/>
                </a:ext>
              </a:extLst>
            </p:cNvPr>
            <p:cNvPicPr>
              <a:picLocks noChangeAspect="1"/>
            </p:cNvPicPr>
            <p:nvPr/>
          </p:nvPicPr>
          <p:blipFill>
            <a:blip r:embed="rId44" cstate="print">
              <a:extLst>
                <a:ext uri="{28A0092B-C50C-407E-A947-70E740481C1C}">
                  <a14:useLocalDpi xmlns:a14="http://schemas.microsoft.com/office/drawing/2010/main"/>
                </a:ext>
              </a:extLst>
            </a:blip>
            <a:stretch>
              <a:fillRect/>
            </a:stretch>
          </p:blipFill>
          <p:spPr>
            <a:xfrm>
              <a:off x="9400078" y="6184771"/>
              <a:ext cx="205620" cy="214986"/>
            </a:xfrm>
            <a:prstGeom prst="rect">
              <a:avLst/>
            </a:prstGeom>
          </p:spPr>
        </p:pic>
        <p:sp>
          <p:nvSpPr>
            <p:cNvPr id="201" name="Rectangle 200">
              <a:extLst>
                <a:ext uri="{FF2B5EF4-FFF2-40B4-BE49-F238E27FC236}">
                  <a16:creationId xmlns:a16="http://schemas.microsoft.com/office/drawing/2014/main" id="{0E406F8B-9167-4C0F-B042-9AC80E7AA043}"/>
                </a:ext>
              </a:extLst>
            </p:cNvPr>
            <p:cNvSpPr/>
            <p:nvPr/>
          </p:nvSpPr>
          <p:spPr>
            <a:xfrm>
              <a:off x="8425142" y="5659520"/>
              <a:ext cx="1864920" cy="2308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Modern &amp; SaaS Applications</a:t>
              </a:r>
            </a:p>
          </p:txBody>
        </p:sp>
        <p:pic>
          <p:nvPicPr>
            <p:cNvPr id="197" name="Picture 196">
              <a:extLst>
                <a:ext uri="{FF2B5EF4-FFF2-40B4-BE49-F238E27FC236}">
                  <a16:creationId xmlns:a16="http://schemas.microsoft.com/office/drawing/2014/main" id="{AC5A185C-FF84-4DC9-8DDE-0D5989C9D1EF}"/>
                </a:ext>
              </a:extLst>
            </p:cNvPr>
            <p:cNvPicPr>
              <a:picLocks noChangeAspect="1"/>
            </p:cNvPicPr>
            <p:nvPr/>
          </p:nvPicPr>
          <p:blipFill>
            <a:blip r:embed="rId45" cstate="print">
              <a:extLst>
                <a:ext uri="{28A0092B-C50C-407E-A947-70E740481C1C}">
                  <a14:useLocalDpi xmlns:a14="http://schemas.microsoft.com/office/drawing/2010/main"/>
                </a:ext>
              </a:extLst>
            </a:blip>
            <a:stretch>
              <a:fillRect/>
            </a:stretch>
          </p:blipFill>
          <p:spPr>
            <a:xfrm>
              <a:off x="8673949" y="6214182"/>
              <a:ext cx="289726" cy="134110"/>
            </a:xfrm>
            <a:prstGeom prst="rect">
              <a:avLst/>
            </a:prstGeom>
          </p:spPr>
        </p:pic>
        <p:grpSp>
          <p:nvGrpSpPr>
            <p:cNvPr id="406" name="Group 405">
              <a:extLst>
                <a:ext uri="{FF2B5EF4-FFF2-40B4-BE49-F238E27FC236}">
                  <a16:creationId xmlns:a16="http://schemas.microsoft.com/office/drawing/2014/main" id="{85BE141B-774A-4E38-A3E5-FF5C7D0B7819}"/>
                </a:ext>
              </a:extLst>
            </p:cNvPr>
            <p:cNvGrpSpPr/>
            <p:nvPr/>
          </p:nvGrpSpPr>
          <p:grpSpPr>
            <a:xfrm>
              <a:off x="10052824" y="6177686"/>
              <a:ext cx="160817" cy="36587"/>
              <a:chOff x="6673899" y="3052616"/>
              <a:chExt cx="160856" cy="36596"/>
            </a:xfrm>
          </p:grpSpPr>
          <p:sp>
            <p:nvSpPr>
              <p:cNvPr id="409" name="Oval 408">
                <a:extLst>
                  <a:ext uri="{FF2B5EF4-FFF2-40B4-BE49-F238E27FC236}">
                    <a16:creationId xmlns:a16="http://schemas.microsoft.com/office/drawing/2014/main" id="{22149A65-E9FA-45DE-8202-26BEE404C287}"/>
                  </a:ext>
                </a:extLst>
              </p:cNvPr>
              <p:cNvSpPr/>
              <p:nvPr/>
            </p:nvSpPr>
            <p:spPr bwMode="auto">
              <a:xfrm>
                <a:off x="6673899" y="3052627"/>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12" name="Oval 411">
                <a:extLst>
                  <a:ext uri="{FF2B5EF4-FFF2-40B4-BE49-F238E27FC236}">
                    <a16:creationId xmlns:a16="http://schemas.microsoft.com/office/drawing/2014/main" id="{3D8BEEF6-FCEF-46A2-9616-D71ADA21336E}"/>
                  </a:ext>
                </a:extLst>
              </p:cNvPr>
              <p:cNvSpPr/>
              <p:nvPr/>
            </p:nvSpPr>
            <p:spPr bwMode="auto">
              <a:xfrm>
                <a:off x="6734695" y="3052622"/>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13" name="Oval 412">
                <a:extLst>
                  <a:ext uri="{FF2B5EF4-FFF2-40B4-BE49-F238E27FC236}">
                    <a16:creationId xmlns:a16="http://schemas.microsoft.com/office/drawing/2014/main" id="{5DD60764-C4B1-4770-9A24-366206ADD2DB}"/>
                  </a:ext>
                </a:extLst>
              </p:cNvPr>
              <p:cNvSpPr/>
              <p:nvPr/>
            </p:nvSpPr>
            <p:spPr bwMode="auto">
              <a:xfrm>
                <a:off x="6798170" y="3052616"/>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41" name="Group 40">
            <a:extLst>
              <a:ext uri="{FF2B5EF4-FFF2-40B4-BE49-F238E27FC236}">
                <a16:creationId xmlns:a16="http://schemas.microsoft.com/office/drawing/2014/main" id="{85E09154-AFE6-4444-858D-FF41D8B1EDC6}"/>
              </a:ext>
            </a:extLst>
          </p:cNvPr>
          <p:cNvGrpSpPr/>
          <p:nvPr/>
        </p:nvGrpSpPr>
        <p:grpSpPr>
          <a:xfrm>
            <a:off x="1068554" y="3126700"/>
            <a:ext cx="1658996" cy="533407"/>
            <a:chOff x="1068554" y="3698600"/>
            <a:chExt cx="1658996" cy="533407"/>
          </a:xfrm>
        </p:grpSpPr>
        <p:sp>
          <p:nvSpPr>
            <p:cNvPr id="505" name="Rectangle 504">
              <a:extLst>
                <a:ext uri="{FF2B5EF4-FFF2-40B4-BE49-F238E27FC236}">
                  <a16:creationId xmlns:a16="http://schemas.microsoft.com/office/drawing/2014/main" id="{2A4707A0-2212-45A0-A9F8-9A7F4CDB480F}"/>
                </a:ext>
              </a:extLst>
            </p:cNvPr>
            <p:cNvSpPr/>
            <p:nvPr/>
          </p:nvSpPr>
          <p:spPr>
            <a:xfrm>
              <a:off x="1068554" y="3698600"/>
              <a:ext cx="1658996" cy="533407"/>
            </a:xfrm>
            <a:prstGeom prst="rect">
              <a:avLst/>
            </a:prstGeom>
            <a:solidFill>
              <a:schemeClr val="bg1"/>
            </a:solidFill>
            <a:ln w="14224">
              <a:solidFill>
                <a:srgbClr val="505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20040" tIns="91440" rIns="4572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gradFill>
                    <a:gsLst>
                      <a:gs pos="0">
                        <a:prstClr val="white"/>
                      </a:gs>
                      <a:gs pos="100000">
                        <a:prstClr val="white"/>
                      </a:gs>
                    </a:gsLst>
                    <a:lin ang="5400000" scaled="1"/>
                  </a:gradFill>
                  <a:effectLst/>
                  <a:uLnTx/>
                  <a:uFillTx/>
                  <a:latin typeface="Segoe UI" panose="020B0502040204020203" pitchFamily="34" charset="0"/>
                  <a:ea typeface="+mn-ea"/>
                  <a:cs typeface="Segoe UI" panose="020B0502040204020203" pitchFamily="34" charset="0"/>
                </a:rPr>
                <a:t>(</a:t>
              </a:r>
              <a:r>
                <a:rPr kumimoji="0" lang="en-US" sz="1000" b="1" i="0" u="none" strike="noStrike" kern="0" cap="none" spc="0" normalizeH="0" baseline="0" noProof="0" dirty="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t>Classic SIEM</a:t>
              </a:r>
            </a:p>
          </p:txBody>
        </p:sp>
        <p:grpSp>
          <p:nvGrpSpPr>
            <p:cNvPr id="507" name="Group 506">
              <a:extLst>
                <a:ext uri="{FF2B5EF4-FFF2-40B4-BE49-F238E27FC236}">
                  <a16:creationId xmlns:a16="http://schemas.microsoft.com/office/drawing/2014/main" id="{7CE7EEE5-1851-4F46-B1D2-2F3FED61D4C6}"/>
                </a:ext>
              </a:extLst>
            </p:cNvPr>
            <p:cNvGrpSpPr/>
            <p:nvPr/>
          </p:nvGrpSpPr>
          <p:grpSpPr>
            <a:xfrm>
              <a:off x="1175899" y="3800677"/>
              <a:ext cx="178885" cy="141617"/>
              <a:chOff x="6923299" y="4036815"/>
              <a:chExt cx="389108" cy="308044"/>
            </a:xfrm>
          </p:grpSpPr>
          <p:sp>
            <p:nvSpPr>
              <p:cNvPr id="509" name="Freeform: Shape 508">
                <a:extLst>
                  <a:ext uri="{FF2B5EF4-FFF2-40B4-BE49-F238E27FC236}">
                    <a16:creationId xmlns:a16="http://schemas.microsoft.com/office/drawing/2014/main" id="{396E7D65-E39D-4247-8C66-B42AAFDE28A6}"/>
                  </a:ext>
                </a:extLst>
              </p:cNvPr>
              <p:cNvSpPr/>
              <p:nvPr/>
            </p:nvSpPr>
            <p:spPr>
              <a:xfrm>
                <a:off x="6923299" y="4036815"/>
                <a:ext cx="389108" cy="308044"/>
              </a:xfrm>
              <a:custGeom>
                <a:avLst/>
                <a:gdLst>
                  <a:gd name="connsiteX0" fmla="*/ 0 w 389107"/>
                  <a:gd name="connsiteY0" fmla="*/ 11187 h 308043"/>
                  <a:gd name="connsiteX1" fmla="*/ 0 w 389107"/>
                  <a:gd name="connsiteY1" fmla="*/ 11187 h 308043"/>
                  <a:gd name="connsiteX2" fmla="*/ 0 w 389107"/>
                  <a:gd name="connsiteY2" fmla="*/ 237194 h 308043"/>
                  <a:gd name="connsiteX3" fmla="*/ 11025 w 389107"/>
                  <a:gd name="connsiteY3" fmla="*/ 249353 h 308043"/>
                  <a:gd name="connsiteX4" fmla="*/ 179476 w 389107"/>
                  <a:gd name="connsiteY4" fmla="*/ 249353 h 308043"/>
                  <a:gd name="connsiteX5" fmla="*/ 179476 w 389107"/>
                  <a:gd name="connsiteY5" fmla="*/ 284697 h 308043"/>
                  <a:gd name="connsiteX6" fmla="*/ 119651 w 389107"/>
                  <a:gd name="connsiteY6" fmla="*/ 284697 h 308043"/>
                  <a:gd name="connsiteX7" fmla="*/ 119651 w 389107"/>
                  <a:gd name="connsiteY7" fmla="*/ 309827 h 308043"/>
                  <a:gd name="connsiteX8" fmla="*/ 269619 w 389107"/>
                  <a:gd name="connsiteY8" fmla="*/ 309827 h 308043"/>
                  <a:gd name="connsiteX9" fmla="*/ 269619 w 389107"/>
                  <a:gd name="connsiteY9" fmla="*/ 284697 h 308043"/>
                  <a:gd name="connsiteX10" fmla="*/ 209794 w 389107"/>
                  <a:gd name="connsiteY10" fmla="*/ 284697 h 308043"/>
                  <a:gd name="connsiteX11" fmla="*/ 209794 w 389107"/>
                  <a:gd name="connsiteY11" fmla="*/ 249353 h 308043"/>
                  <a:gd name="connsiteX12" fmla="*/ 380029 w 389107"/>
                  <a:gd name="connsiteY12" fmla="*/ 249353 h 308043"/>
                  <a:gd name="connsiteX13" fmla="*/ 392026 w 389107"/>
                  <a:gd name="connsiteY13" fmla="*/ 237194 h 308043"/>
                  <a:gd name="connsiteX14" fmla="*/ 392026 w 389107"/>
                  <a:gd name="connsiteY14" fmla="*/ 11187 h 308043"/>
                  <a:gd name="connsiteX15" fmla="*/ 380029 w 389107"/>
                  <a:gd name="connsiteY15" fmla="*/ 0 h 308043"/>
                  <a:gd name="connsiteX16" fmla="*/ 10863 w 389107"/>
                  <a:gd name="connsiteY16" fmla="*/ 0 h 308043"/>
                  <a:gd name="connsiteX17" fmla="*/ 0 w 389107"/>
                  <a:gd name="connsiteY17" fmla="*/ 11187 h 308043"/>
                  <a:gd name="connsiteX18" fmla="*/ 0 w 389107"/>
                  <a:gd name="connsiteY18" fmla="*/ 11187 h 30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9107" h="308043">
                    <a:moveTo>
                      <a:pt x="0" y="11187"/>
                    </a:moveTo>
                    <a:lnTo>
                      <a:pt x="0" y="11187"/>
                    </a:lnTo>
                    <a:lnTo>
                      <a:pt x="0" y="237194"/>
                    </a:lnTo>
                    <a:cubicBezTo>
                      <a:pt x="0" y="243679"/>
                      <a:pt x="4540" y="249353"/>
                      <a:pt x="11025" y="249353"/>
                    </a:cubicBezTo>
                    <a:lnTo>
                      <a:pt x="179476" y="249353"/>
                    </a:lnTo>
                    <a:lnTo>
                      <a:pt x="179476" y="284697"/>
                    </a:lnTo>
                    <a:lnTo>
                      <a:pt x="119651" y="284697"/>
                    </a:lnTo>
                    <a:lnTo>
                      <a:pt x="119651" y="309827"/>
                    </a:lnTo>
                    <a:lnTo>
                      <a:pt x="269619" y="309827"/>
                    </a:lnTo>
                    <a:lnTo>
                      <a:pt x="269619" y="284697"/>
                    </a:lnTo>
                    <a:lnTo>
                      <a:pt x="209794" y="284697"/>
                    </a:lnTo>
                    <a:lnTo>
                      <a:pt x="209794" y="249353"/>
                    </a:lnTo>
                    <a:lnTo>
                      <a:pt x="380029" y="249353"/>
                    </a:lnTo>
                    <a:cubicBezTo>
                      <a:pt x="386514" y="249353"/>
                      <a:pt x="392026" y="243841"/>
                      <a:pt x="392026" y="237194"/>
                    </a:cubicBezTo>
                    <a:lnTo>
                      <a:pt x="392026" y="11187"/>
                    </a:lnTo>
                    <a:cubicBezTo>
                      <a:pt x="392026" y="4702"/>
                      <a:pt x="386514" y="0"/>
                      <a:pt x="380029" y="0"/>
                    </a:cubicBezTo>
                    <a:lnTo>
                      <a:pt x="10863" y="0"/>
                    </a:lnTo>
                    <a:cubicBezTo>
                      <a:pt x="4702" y="0"/>
                      <a:pt x="0" y="4702"/>
                      <a:pt x="0" y="11187"/>
                    </a:cubicBezTo>
                    <a:lnTo>
                      <a:pt x="0" y="11187"/>
                    </a:lnTo>
                    <a:close/>
                  </a:path>
                </a:pathLst>
              </a:custGeom>
              <a:solidFill>
                <a:srgbClr val="0078D4"/>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1" name="Freeform: Shape 510">
                <a:extLst>
                  <a:ext uri="{FF2B5EF4-FFF2-40B4-BE49-F238E27FC236}">
                    <a16:creationId xmlns:a16="http://schemas.microsoft.com/office/drawing/2014/main" id="{FABDAF80-26E5-41E3-A537-5ABAE3016628}"/>
                  </a:ext>
                </a:extLst>
              </p:cNvPr>
              <p:cNvSpPr/>
              <p:nvPr/>
            </p:nvSpPr>
            <p:spPr>
              <a:xfrm>
                <a:off x="7034357" y="4121932"/>
                <a:ext cx="194554" cy="64851"/>
              </a:xfrm>
              <a:custGeom>
                <a:avLst/>
                <a:gdLst>
                  <a:gd name="connsiteX0" fmla="*/ 9241 w 194553"/>
                  <a:gd name="connsiteY0" fmla="*/ 77011 h 64851"/>
                  <a:gd name="connsiteX1" fmla="*/ 0 w 194553"/>
                  <a:gd name="connsiteY1" fmla="*/ 65176 h 64851"/>
                  <a:gd name="connsiteX2" fmla="*/ 71174 w 194553"/>
                  <a:gd name="connsiteY2" fmla="*/ 5512 h 64851"/>
                  <a:gd name="connsiteX3" fmla="*/ 131810 w 194553"/>
                  <a:gd name="connsiteY3" fmla="*/ 59501 h 64851"/>
                  <a:gd name="connsiteX4" fmla="*/ 187907 w 194553"/>
                  <a:gd name="connsiteY4" fmla="*/ 0 h 64851"/>
                  <a:gd name="connsiteX5" fmla="*/ 200067 w 194553"/>
                  <a:gd name="connsiteY5" fmla="*/ 10700 h 64851"/>
                  <a:gd name="connsiteX6" fmla="*/ 131972 w 194553"/>
                  <a:gd name="connsiteY6" fmla="*/ 79443 h 64851"/>
                  <a:gd name="connsiteX7" fmla="*/ 69391 w 194553"/>
                  <a:gd name="connsiteY7" fmla="*/ 24481 h 64851"/>
                  <a:gd name="connsiteX8" fmla="*/ 9241 w 194553"/>
                  <a:gd name="connsiteY8" fmla="*/ 77011 h 64851"/>
                  <a:gd name="connsiteX9" fmla="*/ 9241 w 194553"/>
                  <a:gd name="connsiteY9" fmla="*/ 77011 h 6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553" h="64851">
                    <a:moveTo>
                      <a:pt x="9241" y="77011"/>
                    </a:moveTo>
                    <a:lnTo>
                      <a:pt x="0" y="65176"/>
                    </a:lnTo>
                    <a:lnTo>
                      <a:pt x="71174" y="5512"/>
                    </a:lnTo>
                    <a:lnTo>
                      <a:pt x="131810" y="59501"/>
                    </a:lnTo>
                    <a:lnTo>
                      <a:pt x="187907" y="0"/>
                    </a:lnTo>
                    <a:lnTo>
                      <a:pt x="200067" y="10700"/>
                    </a:lnTo>
                    <a:lnTo>
                      <a:pt x="131972" y="79443"/>
                    </a:lnTo>
                    <a:lnTo>
                      <a:pt x="69391" y="24481"/>
                    </a:lnTo>
                    <a:lnTo>
                      <a:pt x="9241" y="77011"/>
                    </a:lnTo>
                    <a:lnTo>
                      <a:pt x="9241" y="7701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5" name="Freeform: Shape 514">
                <a:extLst>
                  <a:ext uri="{FF2B5EF4-FFF2-40B4-BE49-F238E27FC236}">
                    <a16:creationId xmlns:a16="http://schemas.microsoft.com/office/drawing/2014/main" id="{510CF752-DAB0-45D0-8021-6EAC81C391CD}"/>
                  </a:ext>
                </a:extLst>
              </p:cNvPr>
              <p:cNvSpPr/>
              <p:nvPr/>
            </p:nvSpPr>
            <p:spPr>
              <a:xfrm>
                <a:off x="7207536" y="4105097"/>
                <a:ext cx="32426" cy="32426"/>
              </a:xfrm>
              <a:custGeom>
                <a:avLst/>
                <a:gdLst>
                  <a:gd name="connsiteX0" fmla="*/ 2081 w 32425"/>
                  <a:gd name="connsiteY0" fmla="*/ 11971 h 32425"/>
                  <a:gd name="connsiteX1" fmla="*/ 30454 w 32425"/>
                  <a:gd name="connsiteY1" fmla="*/ 2081 h 32425"/>
                  <a:gd name="connsiteX2" fmla="*/ 40344 w 32425"/>
                  <a:gd name="connsiteY2" fmla="*/ 30292 h 32425"/>
                  <a:gd name="connsiteX3" fmla="*/ 11971 w 32425"/>
                  <a:gd name="connsiteY3" fmla="*/ 40181 h 32425"/>
                  <a:gd name="connsiteX4" fmla="*/ 2081 w 32425"/>
                  <a:gd name="connsiteY4" fmla="*/ 11971 h 32425"/>
                  <a:gd name="connsiteX5" fmla="*/ 2081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81" y="11971"/>
                    </a:moveTo>
                    <a:cubicBezTo>
                      <a:pt x="7107" y="1433"/>
                      <a:pt x="19916" y="-2945"/>
                      <a:pt x="30454" y="2081"/>
                    </a:cubicBezTo>
                    <a:cubicBezTo>
                      <a:pt x="40992" y="7107"/>
                      <a:pt x="45370" y="19915"/>
                      <a:pt x="40344" y="30292"/>
                    </a:cubicBezTo>
                    <a:cubicBezTo>
                      <a:pt x="35318" y="40830"/>
                      <a:pt x="22510" y="45208"/>
                      <a:pt x="11971" y="40181"/>
                    </a:cubicBezTo>
                    <a:cubicBezTo>
                      <a:pt x="1433" y="35156"/>
                      <a:pt x="-2945" y="22510"/>
                      <a:pt x="2081" y="11971"/>
                    </a:cubicBezTo>
                    <a:lnTo>
                      <a:pt x="2081" y="1197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8" name="Freeform: Shape 517">
                <a:extLst>
                  <a:ext uri="{FF2B5EF4-FFF2-40B4-BE49-F238E27FC236}">
                    <a16:creationId xmlns:a16="http://schemas.microsoft.com/office/drawing/2014/main" id="{9D66FE4D-258E-4BE7-9B33-580A77345757}"/>
                  </a:ext>
                </a:extLst>
              </p:cNvPr>
              <p:cNvSpPr/>
              <p:nvPr/>
            </p:nvSpPr>
            <p:spPr>
              <a:xfrm>
                <a:off x="7016785" y="4171654"/>
                <a:ext cx="32426" cy="32426"/>
              </a:xfrm>
              <a:custGeom>
                <a:avLst/>
                <a:gdLst>
                  <a:gd name="connsiteX0" fmla="*/ 2007 w 32425"/>
                  <a:gd name="connsiteY0" fmla="*/ 11724 h 32425"/>
                  <a:gd name="connsiteX1" fmla="*/ 31353 w 32425"/>
                  <a:gd name="connsiteY1" fmla="*/ 2321 h 32425"/>
                  <a:gd name="connsiteX2" fmla="*/ 42215 w 32425"/>
                  <a:gd name="connsiteY2" fmla="*/ 31018 h 32425"/>
                  <a:gd name="connsiteX3" fmla="*/ 12870 w 32425"/>
                  <a:gd name="connsiteY3" fmla="*/ 40421 h 32425"/>
                  <a:gd name="connsiteX4" fmla="*/ 2007 w 32425"/>
                  <a:gd name="connsiteY4" fmla="*/ 11724 h 32425"/>
                  <a:gd name="connsiteX5" fmla="*/ 2007 w 32425"/>
                  <a:gd name="connsiteY5" fmla="*/ 11724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07" y="11724"/>
                    </a:moveTo>
                    <a:cubicBezTo>
                      <a:pt x="7033" y="1186"/>
                      <a:pt x="20166" y="-3029"/>
                      <a:pt x="31353" y="2321"/>
                    </a:cubicBezTo>
                    <a:cubicBezTo>
                      <a:pt x="42377" y="7671"/>
                      <a:pt x="47241" y="20641"/>
                      <a:pt x="42215" y="31018"/>
                    </a:cubicBezTo>
                    <a:cubicBezTo>
                      <a:pt x="37189" y="41556"/>
                      <a:pt x="24057" y="45771"/>
                      <a:pt x="12870" y="40421"/>
                    </a:cubicBezTo>
                    <a:cubicBezTo>
                      <a:pt x="1683" y="35071"/>
                      <a:pt x="-3019" y="22263"/>
                      <a:pt x="2007" y="11724"/>
                    </a:cubicBezTo>
                    <a:lnTo>
                      <a:pt x="2007" y="11724"/>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5" name="Freeform: Shape 524">
                <a:extLst>
                  <a:ext uri="{FF2B5EF4-FFF2-40B4-BE49-F238E27FC236}">
                    <a16:creationId xmlns:a16="http://schemas.microsoft.com/office/drawing/2014/main" id="{E78B8F44-DDA1-46A0-A65A-FA6B64CEF6A8}"/>
                  </a:ext>
                </a:extLst>
              </p:cNvPr>
              <p:cNvSpPr/>
              <p:nvPr/>
            </p:nvSpPr>
            <p:spPr>
              <a:xfrm>
                <a:off x="7082951" y="4116608"/>
                <a:ext cx="32426" cy="32426"/>
              </a:xfrm>
              <a:custGeom>
                <a:avLst/>
                <a:gdLst>
                  <a:gd name="connsiteX0" fmla="*/ 2152 w 32425"/>
                  <a:gd name="connsiteY0" fmla="*/ 11971 h 32425"/>
                  <a:gd name="connsiteX1" fmla="*/ 30524 w 32425"/>
                  <a:gd name="connsiteY1" fmla="*/ 2081 h 32425"/>
                  <a:gd name="connsiteX2" fmla="*/ 40414 w 32425"/>
                  <a:gd name="connsiteY2" fmla="*/ 30292 h 32425"/>
                  <a:gd name="connsiteX3" fmla="*/ 12042 w 32425"/>
                  <a:gd name="connsiteY3" fmla="*/ 40181 h 32425"/>
                  <a:gd name="connsiteX4" fmla="*/ 2152 w 32425"/>
                  <a:gd name="connsiteY4" fmla="*/ 11971 h 32425"/>
                  <a:gd name="connsiteX5" fmla="*/ 2152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152" y="11971"/>
                    </a:moveTo>
                    <a:cubicBezTo>
                      <a:pt x="7178" y="1433"/>
                      <a:pt x="19986" y="-2945"/>
                      <a:pt x="30524" y="2081"/>
                    </a:cubicBezTo>
                    <a:cubicBezTo>
                      <a:pt x="41063" y="7107"/>
                      <a:pt x="45440" y="19915"/>
                      <a:pt x="40414" y="30292"/>
                    </a:cubicBezTo>
                    <a:cubicBezTo>
                      <a:pt x="35388" y="40830"/>
                      <a:pt x="22580" y="45208"/>
                      <a:pt x="12042" y="40181"/>
                    </a:cubicBezTo>
                    <a:cubicBezTo>
                      <a:pt x="1504" y="35156"/>
                      <a:pt x="-3036" y="22510"/>
                      <a:pt x="2152" y="11971"/>
                    </a:cubicBezTo>
                    <a:lnTo>
                      <a:pt x="2152" y="1197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7" name="Freeform: Shape 526">
                <a:extLst>
                  <a:ext uri="{FF2B5EF4-FFF2-40B4-BE49-F238E27FC236}">
                    <a16:creationId xmlns:a16="http://schemas.microsoft.com/office/drawing/2014/main" id="{1EDF7EC4-F0B6-4644-8147-C0222132C541}"/>
                  </a:ext>
                </a:extLst>
              </p:cNvPr>
              <p:cNvSpPr/>
              <p:nvPr/>
            </p:nvSpPr>
            <p:spPr>
              <a:xfrm>
                <a:off x="7144468" y="4168651"/>
                <a:ext cx="32426" cy="32426"/>
              </a:xfrm>
              <a:custGeom>
                <a:avLst/>
                <a:gdLst>
                  <a:gd name="connsiteX0" fmla="*/ 2081 w 32425"/>
                  <a:gd name="connsiteY0" fmla="*/ 11971 h 32425"/>
                  <a:gd name="connsiteX1" fmla="*/ 30454 w 32425"/>
                  <a:gd name="connsiteY1" fmla="*/ 2081 h 32425"/>
                  <a:gd name="connsiteX2" fmla="*/ 40344 w 32425"/>
                  <a:gd name="connsiteY2" fmla="*/ 30292 h 32425"/>
                  <a:gd name="connsiteX3" fmla="*/ 11971 w 32425"/>
                  <a:gd name="connsiteY3" fmla="*/ 40182 h 32425"/>
                  <a:gd name="connsiteX4" fmla="*/ 2081 w 32425"/>
                  <a:gd name="connsiteY4" fmla="*/ 11971 h 32425"/>
                  <a:gd name="connsiteX5" fmla="*/ 2081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81" y="11971"/>
                    </a:moveTo>
                    <a:cubicBezTo>
                      <a:pt x="7107" y="1433"/>
                      <a:pt x="19916" y="-2945"/>
                      <a:pt x="30454" y="2081"/>
                    </a:cubicBezTo>
                    <a:cubicBezTo>
                      <a:pt x="40992" y="7107"/>
                      <a:pt x="45370" y="19916"/>
                      <a:pt x="40344" y="30292"/>
                    </a:cubicBezTo>
                    <a:cubicBezTo>
                      <a:pt x="35318" y="40830"/>
                      <a:pt x="22510" y="45208"/>
                      <a:pt x="11971" y="40182"/>
                    </a:cubicBezTo>
                    <a:cubicBezTo>
                      <a:pt x="1433" y="35156"/>
                      <a:pt x="-2945" y="22510"/>
                      <a:pt x="2081" y="11971"/>
                    </a:cubicBezTo>
                    <a:lnTo>
                      <a:pt x="2081" y="1197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40" name="Picture 39" descr="A picture containing clipart&#10;&#10;Description automatically generated">
              <a:extLst>
                <a:ext uri="{FF2B5EF4-FFF2-40B4-BE49-F238E27FC236}">
                  <a16:creationId xmlns:a16="http://schemas.microsoft.com/office/drawing/2014/main" id="{98541869-7BFC-464E-BF83-89D7EB45DB63}"/>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1983012" y="4047449"/>
              <a:ext cx="312035" cy="93413"/>
            </a:xfrm>
            <a:prstGeom prst="rect">
              <a:avLst/>
            </a:prstGeom>
          </p:spPr>
        </p:pic>
        <p:pic>
          <p:nvPicPr>
            <p:cNvPr id="42" name="Picture 41">
              <a:extLst>
                <a:ext uri="{FF2B5EF4-FFF2-40B4-BE49-F238E27FC236}">
                  <a16:creationId xmlns:a16="http://schemas.microsoft.com/office/drawing/2014/main" id="{62FB06DA-DA70-4586-8EAF-47AEC29DF76F}"/>
                </a:ext>
              </a:extLst>
            </p:cNvPr>
            <p:cNvPicPr>
              <a:picLocks noChangeAspect="1"/>
            </p:cNvPicPr>
            <p:nvPr/>
          </p:nvPicPr>
          <p:blipFill>
            <a:blip r:embed="rId4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51932" y="3972478"/>
              <a:ext cx="373259" cy="214001"/>
            </a:xfrm>
            <a:prstGeom prst="rect">
              <a:avLst/>
            </a:prstGeom>
          </p:spPr>
        </p:pic>
        <p:pic>
          <p:nvPicPr>
            <p:cNvPr id="44" name="Picture 43" descr="A close up of a logo&#10;&#10;Description automatically generated">
              <a:extLst>
                <a:ext uri="{FF2B5EF4-FFF2-40B4-BE49-F238E27FC236}">
                  <a16:creationId xmlns:a16="http://schemas.microsoft.com/office/drawing/2014/main" id="{5D621469-3732-4DF1-A81C-9C62A617A096}"/>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1157012" y="4024586"/>
              <a:ext cx="348395" cy="115370"/>
            </a:xfrm>
            <a:prstGeom prst="rect">
              <a:avLst/>
            </a:prstGeom>
          </p:spPr>
        </p:pic>
        <p:grpSp>
          <p:nvGrpSpPr>
            <p:cNvPr id="528" name="Group 527">
              <a:extLst>
                <a:ext uri="{FF2B5EF4-FFF2-40B4-BE49-F238E27FC236}">
                  <a16:creationId xmlns:a16="http://schemas.microsoft.com/office/drawing/2014/main" id="{1C49FDAE-77FF-4E38-932D-F6E2B4DE4566}"/>
                </a:ext>
              </a:extLst>
            </p:cNvPr>
            <p:cNvGrpSpPr/>
            <p:nvPr/>
          </p:nvGrpSpPr>
          <p:grpSpPr>
            <a:xfrm>
              <a:off x="2434116" y="4066241"/>
              <a:ext cx="160817" cy="36587"/>
              <a:chOff x="3979178" y="6518937"/>
              <a:chExt cx="160817" cy="36587"/>
            </a:xfrm>
          </p:grpSpPr>
          <p:sp>
            <p:nvSpPr>
              <p:cNvPr id="530" name="Oval 529">
                <a:extLst>
                  <a:ext uri="{FF2B5EF4-FFF2-40B4-BE49-F238E27FC236}">
                    <a16:creationId xmlns:a16="http://schemas.microsoft.com/office/drawing/2014/main" id="{69C50F78-A9BB-429F-8F3A-E607A5FA616B}"/>
                  </a:ext>
                </a:extLst>
              </p:cNvPr>
              <p:cNvSpPr/>
              <p:nvPr/>
            </p:nvSpPr>
            <p:spPr bwMode="auto">
              <a:xfrm>
                <a:off x="3979178" y="6518948"/>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34" name="Oval 533">
                <a:extLst>
                  <a:ext uri="{FF2B5EF4-FFF2-40B4-BE49-F238E27FC236}">
                    <a16:creationId xmlns:a16="http://schemas.microsoft.com/office/drawing/2014/main" id="{90DF1251-CDD6-49BB-AFA4-DE38AFED3009}"/>
                  </a:ext>
                </a:extLst>
              </p:cNvPr>
              <p:cNvSpPr/>
              <p:nvPr/>
            </p:nvSpPr>
            <p:spPr bwMode="auto">
              <a:xfrm>
                <a:off x="4039959" y="6518943"/>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35" name="Oval 534">
                <a:extLst>
                  <a:ext uri="{FF2B5EF4-FFF2-40B4-BE49-F238E27FC236}">
                    <a16:creationId xmlns:a16="http://schemas.microsoft.com/office/drawing/2014/main" id="{DA9D1F91-C6D4-4CA4-A202-AC5653FCC66C}"/>
                  </a:ext>
                </a:extLst>
              </p:cNvPr>
              <p:cNvSpPr/>
              <p:nvPr/>
            </p:nvSpPr>
            <p:spPr bwMode="auto">
              <a:xfrm>
                <a:off x="4103419" y="6518937"/>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563" name="Group 562">
            <a:extLst>
              <a:ext uri="{FF2B5EF4-FFF2-40B4-BE49-F238E27FC236}">
                <a16:creationId xmlns:a16="http://schemas.microsoft.com/office/drawing/2014/main" id="{82E11852-10D7-4FA6-B266-318A380B1AC7}"/>
              </a:ext>
            </a:extLst>
          </p:cNvPr>
          <p:cNvGrpSpPr/>
          <p:nvPr/>
        </p:nvGrpSpPr>
        <p:grpSpPr>
          <a:xfrm>
            <a:off x="1068553" y="2396934"/>
            <a:ext cx="1657645" cy="319616"/>
            <a:chOff x="868163" y="3648976"/>
            <a:chExt cx="1657645" cy="319616"/>
          </a:xfrm>
        </p:grpSpPr>
        <p:sp>
          <p:nvSpPr>
            <p:cNvPr id="547" name="Rectangle 546">
              <a:extLst>
                <a:ext uri="{FF2B5EF4-FFF2-40B4-BE49-F238E27FC236}">
                  <a16:creationId xmlns:a16="http://schemas.microsoft.com/office/drawing/2014/main" id="{EA6D4892-F104-45D5-BDF8-8ADD0C736EC4}"/>
                </a:ext>
              </a:extLst>
            </p:cNvPr>
            <p:cNvSpPr/>
            <p:nvPr/>
          </p:nvSpPr>
          <p:spPr>
            <a:xfrm>
              <a:off x="868163" y="3648976"/>
              <a:ext cx="1657645" cy="319616"/>
            </a:xfrm>
            <a:prstGeom prst="rect">
              <a:avLst/>
            </a:prstGeom>
            <a:solidFill>
              <a:schemeClr val="bg1"/>
            </a:solidFill>
            <a:ln w="14224">
              <a:solidFill>
                <a:srgbClr val="505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20040" tIns="73152" rIns="4572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gradFill>
                    <a:gsLst>
                      <a:gs pos="0">
                        <a:prstClr val="white"/>
                      </a:gs>
                      <a:gs pos="100000">
                        <a:prstClr val="white"/>
                      </a:gs>
                    </a:gsLst>
                    <a:lin ang="5400000" scaled="1"/>
                  </a:gradFill>
                  <a:effectLst/>
                  <a:uLnTx/>
                  <a:uFillTx/>
                  <a:latin typeface="Segoe UI" panose="020B0502040204020203" pitchFamily="34" charset="0"/>
                  <a:ea typeface="+mn-ea"/>
                  <a:cs typeface="Segoe UI" panose="020B0502040204020203" pitchFamily="34" charset="0"/>
                </a:rPr>
                <a:t>(</a:t>
              </a:r>
              <a:r>
                <a:rPr kumimoji="0" lang="en-US" sz="1000" b="1" i="0" u="none" strike="noStrike" kern="0" cap="none" spc="0" normalizeH="0" baseline="0" noProof="0" dirty="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t>Case Management</a:t>
              </a:r>
            </a:p>
          </p:txBody>
        </p:sp>
        <p:sp>
          <p:nvSpPr>
            <p:cNvPr id="562" name="Commitments_EC4D">
              <a:extLst>
                <a:ext uri="{FF2B5EF4-FFF2-40B4-BE49-F238E27FC236}">
                  <a16:creationId xmlns:a16="http://schemas.microsoft.com/office/drawing/2014/main" id="{EBDE9F4A-7379-45A8-82DF-30A871697E94}"/>
                </a:ext>
              </a:extLst>
            </p:cNvPr>
            <p:cNvSpPr>
              <a:spLocks noChangeAspect="1" noEditPoints="1"/>
            </p:cNvSpPr>
            <p:nvPr/>
          </p:nvSpPr>
          <p:spPr bwMode="auto">
            <a:xfrm>
              <a:off x="977506" y="3717202"/>
              <a:ext cx="185071" cy="18316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67" name="Group 566">
            <a:extLst>
              <a:ext uri="{FF2B5EF4-FFF2-40B4-BE49-F238E27FC236}">
                <a16:creationId xmlns:a16="http://schemas.microsoft.com/office/drawing/2014/main" id="{6685208D-34FF-404E-A663-EEEBD3BB797A}"/>
              </a:ext>
            </a:extLst>
          </p:cNvPr>
          <p:cNvGrpSpPr/>
          <p:nvPr/>
        </p:nvGrpSpPr>
        <p:grpSpPr>
          <a:xfrm>
            <a:off x="9889502" y="3722317"/>
            <a:ext cx="1761644" cy="393954"/>
            <a:chOff x="868163" y="3648976"/>
            <a:chExt cx="1761644" cy="393954"/>
          </a:xfrm>
        </p:grpSpPr>
        <p:sp>
          <p:nvSpPr>
            <p:cNvPr id="568" name="Rectangle 567">
              <a:extLst>
                <a:ext uri="{FF2B5EF4-FFF2-40B4-BE49-F238E27FC236}">
                  <a16:creationId xmlns:a16="http://schemas.microsoft.com/office/drawing/2014/main" id="{D0EA07AB-A82D-43B3-A39F-0093B22D8181}"/>
                </a:ext>
              </a:extLst>
            </p:cNvPr>
            <p:cNvSpPr/>
            <p:nvPr/>
          </p:nvSpPr>
          <p:spPr>
            <a:xfrm>
              <a:off x="868163" y="3648976"/>
              <a:ext cx="1761644" cy="393954"/>
            </a:xfrm>
            <a:prstGeom prst="rect">
              <a:avLst/>
            </a:prstGeom>
            <a:solidFill>
              <a:srgbClr val="EAFCEA"/>
            </a:solidFill>
            <a:ln w="12700">
              <a:solidFill>
                <a:srgbClr val="107C1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5760" tIns="73152" rIns="45720" bIns="73152"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Classic Managed Security Services Provider</a:t>
              </a:r>
            </a:p>
          </p:txBody>
        </p:sp>
        <p:sp>
          <p:nvSpPr>
            <p:cNvPr id="569" name="Commitments_EC4D">
              <a:extLst>
                <a:ext uri="{FF2B5EF4-FFF2-40B4-BE49-F238E27FC236}">
                  <a16:creationId xmlns:a16="http://schemas.microsoft.com/office/drawing/2014/main" id="{7BAD6FAF-AAE5-49E6-B23E-321DF4CEEF7B}"/>
                </a:ext>
              </a:extLst>
            </p:cNvPr>
            <p:cNvSpPr>
              <a:spLocks noChangeAspect="1" noEditPoints="1"/>
            </p:cNvSpPr>
            <p:nvPr/>
          </p:nvSpPr>
          <p:spPr bwMode="auto">
            <a:xfrm>
              <a:off x="977506" y="3752371"/>
              <a:ext cx="185071" cy="18316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484" name="Rectangle 483">
            <a:extLst>
              <a:ext uri="{FF2B5EF4-FFF2-40B4-BE49-F238E27FC236}">
                <a16:creationId xmlns:a16="http://schemas.microsoft.com/office/drawing/2014/main" id="{23889AD8-5E00-459A-8EE5-2936051AFE9B}"/>
              </a:ext>
            </a:extLst>
          </p:cNvPr>
          <p:cNvSpPr/>
          <p:nvPr/>
        </p:nvSpPr>
        <p:spPr>
          <a:xfrm>
            <a:off x="4420235" y="3521149"/>
            <a:ext cx="1723987" cy="43088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t>Intelligent Security Graph (ISG)</a:t>
            </a:r>
            <a:br>
              <a:rPr kumimoji="0" lang="en-US" sz="800" b="1" i="0" u="none" strike="noStrike" kern="0" cap="none" spc="0" normalizeH="0" baseline="0" noProof="0" dirty="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br>
            <a:r>
              <a:rPr kumimoji="0" lang="en-US" sz="700" b="0" i="0" u="none" strike="noStrike" kern="1200" cap="none" spc="0" normalizeH="0" baseline="0" noProof="0" dirty="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t>Integrated Threat Intelligence </a:t>
            </a:r>
            <a:br>
              <a:rPr kumimoji="0" lang="en-US" sz="700" b="0" i="0" u="none" strike="noStrike" kern="1200" cap="none" spc="0" normalizeH="0" baseline="0" noProof="0" dirty="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br>
            <a:r>
              <a:rPr kumimoji="0" lang="en-US" sz="700" b="0" i="0" u="none" strike="noStrike" kern="1200" cap="none" spc="0" normalizeH="0" baseline="0" noProof="0" dirty="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t>&amp; Deep Human Expertise</a:t>
            </a:r>
            <a:endParaRPr kumimoji="0" lang="en-US" sz="600" b="0" i="0" u="none" strike="noStrike" kern="1200" cap="none" spc="0" normalizeH="0" baseline="0" noProof="0" dirty="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475" name="Group 4">
            <a:extLst>
              <a:ext uri="{FF2B5EF4-FFF2-40B4-BE49-F238E27FC236}">
                <a16:creationId xmlns:a16="http://schemas.microsoft.com/office/drawing/2014/main" id="{72521804-A921-44EF-891D-5AB5D9733B41}"/>
              </a:ext>
            </a:extLst>
          </p:cNvPr>
          <p:cNvGrpSpPr>
            <a:grpSpLocks noChangeAspect="1"/>
          </p:cNvGrpSpPr>
          <p:nvPr/>
        </p:nvGrpSpPr>
        <p:grpSpPr bwMode="auto">
          <a:xfrm>
            <a:off x="4158649" y="3594351"/>
            <a:ext cx="281366" cy="281366"/>
            <a:chOff x="380" y="3325"/>
            <a:chExt cx="286" cy="286"/>
          </a:xfrm>
          <a:solidFill>
            <a:srgbClr val="243A5E"/>
          </a:solidFill>
        </p:grpSpPr>
        <p:sp>
          <p:nvSpPr>
            <p:cNvPr id="476" name="Freeform 5">
              <a:extLst>
                <a:ext uri="{FF2B5EF4-FFF2-40B4-BE49-F238E27FC236}">
                  <a16:creationId xmlns:a16="http://schemas.microsoft.com/office/drawing/2014/main" id="{B5BAE5BC-E489-4108-ACC5-4853B11DA0A1}"/>
                </a:ext>
              </a:extLst>
            </p:cNvPr>
            <p:cNvSpPr>
              <a:spLocks noEditPoints="1"/>
            </p:cNvSpPr>
            <p:nvPr/>
          </p:nvSpPr>
          <p:spPr bwMode="auto">
            <a:xfrm>
              <a:off x="398" y="3343"/>
              <a:ext cx="250" cy="250"/>
            </a:xfrm>
            <a:custGeom>
              <a:avLst/>
              <a:gdLst>
                <a:gd name="T0" fmla="*/ 250 w 250"/>
                <a:gd name="T1" fmla="*/ 44 h 250"/>
                <a:gd name="T2" fmla="*/ 244 w 250"/>
                <a:gd name="T3" fmla="*/ 36 h 250"/>
                <a:gd name="T4" fmla="*/ 128 w 250"/>
                <a:gd name="T5" fmla="*/ 0 h 250"/>
                <a:gd name="T6" fmla="*/ 123 w 250"/>
                <a:gd name="T7" fmla="*/ 0 h 250"/>
                <a:gd name="T8" fmla="*/ 6 w 250"/>
                <a:gd name="T9" fmla="*/ 36 h 250"/>
                <a:gd name="T10" fmla="*/ 0 w 250"/>
                <a:gd name="T11" fmla="*/ 44 h 250"/>
                <a:gd name="T12" fmla="*/ 0 w 250"/>
                <a:gd name="T13" fmla="*/ 205 h 250"/>
                <a:gd name="T14" fmla="*/ 6 w 250"/>
                <a:gd name="T15" fmla="*/ 214 h 250"/>
                <a:gd name="T16" fmla="*/ 123 w 250"/>
                <a:gd name="T17" fmla="*/ 250 h 250"/>
                <a:gd name="T18" fmla="*/ 128 w 250"/>
                <a:gd name="T19" fmla="*/ 250 h 250"/>
                <a:gd name="T20" fmla="*/ 244 w 250"/>
                <a:gd name="T21" fmla="*/ 214 h 250"/>
                <a:gd name="T22" fmla="*/ 250 w 250"/>
                <a:gd name="T23" fmla="*/ 205 h 250"/>
                <a:gd name="T24" fmla="*/ 250 w 250"/>
                <a:gd name="T25" fmla="*/ 44 h 250"/>
                <a:gd name="T26" fmla="*/ 116 w 250"/>
                <a:gd name="T27" fmla="*/ 108 h 250"/>
                <a:gd name="T28" fmla="*/ 29 w 250"/>
                <a:gd name="T29" fmla="*/ 47 h 250"/>
                <a:gd name="T30" fmla="*/ 116 w 250"/>
                <a:gd name="T31" fmla="*/ 21 h 250"/>
                <a:gd name="T32" fmla="*/ 116 w 250"/>
                <a:gd name="T33" fmla="*/ 108 h 250"/>
                <a:gd name="T34" fmla="*/ 134 w 250"/>
                <a:gd name="T35" fmla="*/ 21 h 250"/>
                <a:gd name="T36" fmla="*/ 221 w 250"/>
                <a:gd name="T37" fmla="*/ 47 h 250"/>
                <a:gd name="T38" fmla="*/ 134 w 250"/>
                <a:gd name="T39" fmla="*/ 108 h 250"/>
                <a:gd name="T40" fmla="*/ 134 w 250"/>
                <a:gd name="T41" fmla="*/ 21 h 250"/>
                <a:gd name="T42" fmla="*/ 109 w 250"/>
                <a:gd name="T43" fmla="*/ 125 h 250"/>
                <a:gd name="T44" fmla="*/ 18 w 250"/>
                <a:gd name="T45" fmla="*/ 188 h 250"/>
                <a:gd name="T46" fmla="*/ 18 w 250"/>
                <a:gd name="T47" fmla="*/ 62 h 250"/>
                <a:gd name="T48" fmla="*/ 109 w 250"/>
                <a:gd name="T49" fmla="*/ 125 h 250"/>
                <a:gd name="T50" fmla="*/ 116 w 250"/>
                <a:gd name="T51" fmla="*/ 142 h 250"/>
                <a:gd name="T52" fmla="*/ 116 w 250"/>
                <a:gd name="T53" fmla="*/ 229 h 250"/>
                <a:gd name="T54" fmla="*/ 29 w 250"/>
                <a:gd name="T55" fmla="*/ 203 h 250"/>
                <a:gd name="T56" fmla="*/ 116 w 250"/>
                <a:gd name="T57" fmla="*/ 142 h 250"/>
                <a:gd name="T58" fmla="*/ 134 w 250"/>
                <a:gd name="T59" fmla="*/ 142 h 250"/>
                <a:gd name="T60" fmla="*/ 221 w 250"/>
                <a:gd name="T61" fmla="*/ 203 h 250"/>
                <a:gd name="T62" fmla="*/ 134 w 250"/>
                <a:gd name="T63" fmla="*/ 229 h 250"/>
                <a:gd name="T64" fmla="*/ 134 w 250"/>
                <a:gd name="T65" fmla="*/ 142 h 250"/>
                <a:gd name="T66" fmla="*/ 141 w 250"/>
                <a:gd name="T67" fmla="*/ 125 h 250"/>
                <a:gd name="T68" fmla="*/ 233 w 250"/>
                <a:gd name="T69" fmla="*/ 62 h 250"/>
                <a:gd name="T70" fmla="*/ 233 w 250"/>
                <a:gd name="T71" fmla="*/ 188 h 250"/>
                <a:gd name="T72" fmla="*/ 141 w 250"/>
                <a:gd name="T73" fmla="*/ 12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250">
                  <a:moveTo>
                    <a:pt x="250" y="44"/>
                  </a:moveTo>
                  <a:lnTo>
                    <a:pt x="244" y="36"/>
                  </a:lnTo>
                  <a:lnTo>
                    <a:pt x="128" y="0"/>
                  </a:lnTo>
                  <a:lnTo>
                    <a:pt x="123" y="0"/>
                  </a:lnTo>
                  <a:lnTo>
                    <a:pt x="6" y="36"/>
                  </a:lnTo>
                  <a:lnTo>
                    <a:pt x="0" y="44"/>
                  </a:lnTo>
                  <a:lnTo>
                    <a:pt x="0" y="205"/>
                  </a:lnTo>
                  <a:lnTo>
                    <a:pt x="6" y="214"/>
                  </a:lnTo>
                  <a:lnTo>
                    <a:pt x="123" y="250"/>
                  </a:lnTo>
                  <a:lnTo>
                    <a:pt x="128" y="250"/>
                  </a:lnTo>
                  <a:lnTo>
                    <a:pt x="244" y="214"/>
                  </a:lnTo>
                  <a:lnTo>
                    <a:pt x="250" y="205"/>
                  </a:lnTo>
                  <a:lnTo>
                    <a:pt x="250" y="44"/>
                  </a:lnTo>
                  <a:close/>
                  <a:moveTo>
                    <a:pt x="116" y="108"/>
                  </a:moveTo>
                  <a:lnTo>
                    <a:pt x="29" y="47"/>
                  </a:lnTo>
                  <a:lnTo>
                    <a:pt x="116" y="21"/>
                  </a:lnTo>
                  <a:lnTo>
                    <a:pt x="116" y="108"/>
                  </a:lnTo>
                  <a:close/>
                  <a:moveTo>
                    <a:pt x="134" y="21"/>
                  </a:moveTo>
                  <a:lnTo>
                    <a:pt x="221" y="47"/>
                  </a:lnTo>
                  <a:lnTo>
                    <a:pt x="134" y="108"/>
                  </a:lnTo>
                  <a:lnTo>
                    <a:pt x="134" y="21"/>
                  </a:lnTo>
                  <a:close/>
                  <a:moveTo>
                    <a:pt x="109" y="125"/>
                  </a:moveTo>
                  <a:lnTo>
                    <a:pt x="18" y="188"/>
                  </a:lnTo>
                  <a:lnTo>
                    <a:pt x="18" y="62"/>
                  </a:lnTo>
                  <a:lnTo>
                    <a:pt x="109" y="125"/>
                  </a:lnTo>
                  <a:close/>
                  <a:moveTo>
                    <a:pt x="116" y="142"/>
                  </a:moveTo>
                  <a:lnTo>
                    <a:pt x="116" y="229"/>
                  </a:lnTo>
                  <a:lnTo>
                    <a:pt x="29" y="203"/>
                  </a:lnTo>
                  <a:lnTo>
                    <a:pt x="116" y="142"/>
                  </a:lnTo>
                  <a:close/>
                  <a:moveTo>
                    <a:pt x="134" y="142"/>
                  </a:moveTo>
                  <a:lnTo>
                    <a:pt x="221" y="203"/>
                  </a:lnTo>
                  <a:lnTo>
                    <a:pt x="134" y="229"/>
                  </a:lnTo>
                  <a:lnTo>
                    <a:pt x="134" y="142"/>
                  </a:lnTo>
                  <a:close/>
                  <a:moveTo>
                    <a:pt x="141" y="125"/>
                  </a:moveTo>
                  <a:lnTo>
                    <a:pt x="233" y="62"/>
                  </a:lnTo>
                  <a:lnTo>
                    <a:pt x="233" y="188"/>
                  </a:lnTo>
                  <a:lnTo>
                    <a:pt x="14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477" name="Oval 6">
              <a:extLst>
                <a:ext uri="{FF2B5EF4-FFF2-40B4-BE49-F238E27FC236}">
                  <a16:creationId xmlns:a16="http://schemas.microsoft.com/office/drawing/2014/main" id="{560C0B5E-7135-45A8-9F62-3800E17BB983}"/>
                </a:ext>
              </a:extLst>
            </p:cNvPr>
            <p:cNvSpPr>
              <a:spLocks noChangeArrowheads="1"/>
            </p:cNvSpPr>
            <p:nvPr/>
          </p:nvSpPr>
          <p:spPr bwMode="auto">
            <a:xfrm>
              <a:off x="612"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478" name="Oval 7">
              <a:extLst>
                <a:ext uri="{FF2B5EF4-FFF2-40B4-BE49-F238E27FC236}">
                  <a16:creationId xmlns:a16="http://schemas.microsoft.com/office/drawing/2014/main" id="{34A31975-0A55-4320-907E-406F70186908}"/>
                </a:ext>
              </a:extLst>
            </p:cNvPr>
            <p:cNvSpPr>
              <a:spLocks noChangeArrowheads="1"/>
            </p:cNvSpPr>
            <p:nvPr/>
          </p:nvSpPr>
          <p:spPr bwMode="auto">
            <a:xfrm>
              <a:off x="612" y="3521"/>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479" name="Oval 8">
              <a:extLst>
                <a:ext uri="{FF2B5EF4-FFF2-40B4-BE49-F238E27FC236}">
                  <a16:creationId xmlns:a16="http://schemas.microsoft.com/office/drawing/2014/main" id="{EB278A63-B72C-47C0-B17F-731BA2FDE609}"/>
                </a:ext>
              </a:extLst>
            </p:cNvPr>
            <p:cNvSpPr>
              <a:spLocks noChangeArrowheads="1"/>
            </p:cNvSpPr>
            <p:nvPr/>
          </p:nvSpPr>
          <p:spPr bwMode="auto">
            <a:xfrm>
              <a:off x="380"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480" name="Oval 9">
              <a:extLst>
                <a:ext uri="{FF2B5EF4-FFF2-40B4-BE49-F238E27FC236}">
                  <a16:creationId xmlns:a16="http://schemas.microsoft.com/office/drawing/2014/main" id="{C180C6B3-141D-4DF3-B416-1FE094A31EE0}"/>
                </a:ext>
              </a:extLst>
            </p:cNvPr>
            <p:cNvSpPr>
              <a:spLocks noChangeArrowheads="1"/>
            </p:cNvSpPr>
            <p:nvPr/>
          </p:nvSpPr>
          <p:spPr bwMode="auto">
            <a:xfrm>
              <a:off x="497" y="3441"/>
              <a:ext cx="53" cy="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481" name="Oval 10">
              <a:extLst>
                <a:ext uri="{FF2B5EF4-FFF2-40B4-BE49-F238E27FC236}">
                  <a16:creationId xmlns:a16="http://schemas.microsoft.com/office/drawing/2014/main" id="{8CDA87B8-FBDF-40A7-BE9F-8AC46D18AF36}"/>
                </a:ext>
              </a:extLst>
            </p:cNvPr>
            <p:cNvSpPr>
              <a:spLocks noChangeArrowheads="1"/>
            </p:cNvSpPr>
            <p:nvPr/>
          </p:nvSpPr>
          <p:spPr bwMode="auto">
            <a:xfrm>
              <a:off x="380" y="3522"/>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482" name="Oval 11">
              <a:extLst>
                <a:ext uri="{FF2B5EF4-FFF2-40B4-BE49-F238E27FC236}">
                  <a16:creationId xmlns:a16="http://schemas.microsoft.com/office/drawing/2014/main" id="{52A85B32-29E1-4778-8BEF-D16E0C556196}"/>
                </a:ext>
              </a:extLst>
            </p:cNvPr>
            <p:cNvSpPr>
              <a:spLocks noChangeArrowheads="1"/>
            </p:cNvSpPr>
            <p:nvPr/>
          </p:nvSpPr>
          <p:spPr bwMode="auto">
            <a:xfrm>
              <a:off x="497" y="3325"/>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483" name="Oval 12">
              <a:extLst>
                <a:ext uri="{FF2B5EF4-FFF2-40B4-BE49-F238E27FC236}">
                  <a16:creationId xmlns:a16="http://schemas.microsoft.com/office/drawing/2014/main" id="{371555FD-6E4F-46D7-B2BE-07C55957E891}"/>
                </a:ext>
              </a:extLst>
            </p:cNvPr>
            <p:cNvSpPr>
              <a:spLocks noChangeArrowheads="1"/>
            </p:cNvSpPr>
            <p:nvPr/>
          </p:nvSpPr>
          <p:spPr bwMode="auto">
            <a:xfrm>
              <a:off x="497" y="3557"/>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32" name="Group 31">
            <a:extLst>
              <a:ext uri="{FF2B5EF4-FFF2-40B4-BE49-F238E27FC236}">
                <a16:creationId xmlns:a16="http://schemas.microsoft.com/office/drawing/2014/main" id="{E6F4AA1F-BA7B-4AF7-9A0F-4E0668020DCB}"/>
              </a:ext>
            </a:extLst>
          </p:cNvPr>
          <p:cNvGrpSpPr/>
          <p:nvPr/>
        </p:nvGrpSpPr>
        <p:grpSpPr>
          <a:xfrm>
            <a:off x="9992944" y="2644379"/>
            <a:ext cx="1658202" cy="270843"/>
            <a:chOff x="7627392" y="3775722"/>
            <a:chExt cx="1658202" cy="270843"/>
          </a:xfrm>
        </p:grpSpPr>
        <p:sp>
          <p:nvSpPr>
            <p:cNvPr id="334" name="Rectangle 333">
              <a:hlinkClick r:id="rId49" tooltip="A managed hunting service built into Defender ATP that provides Security Operation Centers (SOCs) with expert level monitoring and analysis to help them ensure that critical threats in their unique environments don’t get missed."/>
              <a:extLst>
                <a:ext uri="{FF2B5EF4-FFF2-40B4-BE49-F238E27FC236}">
                  <a16:creationId xmlns:a16="http://schemas.microsoft.com/office/drawing/2014/main" id="{BDDD6783-7E60-4B94-84A7-250D81CD6BE7}"/>
                </a:ext>
              </a:extLst>
            </p:cNvPr>
            <p:cNvSpPr/>
            <p:nvPr/>
          </p:nvSpPr>
          <p:spPr>
            <a:xfrm>
              <a:off x="7627392" y="3775722"/>
              <a:ext cx="1658202" cy="270843"/>
            </a:xfrm>
            <a:prstGeom prst="rect">
              <a:avLst/>
            </a:prstGeom>
            <a:solidFill>
              <a:srgbClr val="EAFCEA"/>
            </a:solidFill>
            <a:ln w="12700">
              <a:solidFill>
                <a:srgbClr val="107C1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320040" tIns="73152" rIns="45720" bIns="73152"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Threat Experts</a:t>
              </a:r>
            </a:p>
          </p:txBody>
        </p:sp>
        <p:pic>
          <p:nvPicPr>
            <p:cNvPr id="26" name="Graphic 25">
              <a:extLst>
                <a:ext uri="{FF2B5EF4-FFF2-40B4-BE49-F238E27FC236}">
                  <a16:creationId xmlns:a16="http://schemas.microsoft.com/office/drawing/2014/main" id="{A155968B-1DA6-423F-8A23-11303090788D}"/>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7708710" y="3820453"/>
              <a:ext cx="177663" cy="191330"/>
            </a:xfrm>
            <a:prstGeom prst="rect">
              <a:avLst/>
            </a:prstGeom>
          </p:spPr>
        </p:pic>
      </p:grpSp>
      <p:grpSp>
        <p:nvGrpSpPr>
          <p:cNvPr id="33" name="Group 32">
            <a:extLst>
              <a:ext uri="{FF2B5EF4-FFF2-40B4-BE49-F238E27FC236}">
                <a16:creationId xmlns:a16="http://schemas.microsoft.com/office/drawing/2014/main" id="{68378912-FE2D-4F1D-891B-3A452A18DC9B}"/>
              </a:ext>
            </a:extLst>
          </p:cNvPr>
          <p:cNvGrpSpPr/>
          <p:nvPr/>
        </p:nvGrpSpPr>
        <p:grpSpPr>
          <a:xfrm>
            <a:off x="9799751" y="2197096"/>
            <a:ext cx="1851395" cy="393954"/>
            <a:chOff x="8514500" y="2228773"/>
            <a:chExt cx="1851395" cy="393954"/>
          </a:xfrm>
        </p:grpSpPr>
        <p:sp>
          <p:nvSpPr>
            <p:cNvPr id="335" name="Rectangle 334">
              <a:hlinkClick r:id="rId52" tooltip="Microsoft's Detection and Response Team (DART) provides onsite and remote assistance with incident response, recovery, and threat hunting. The incident response is effectively &quot;on retainer&quot; for customers with Premier Support."/>
              <a:extLst>
                <a:ext uri="{FF2B5EF4-FFF2-40B4-BE49-F238E27FC236}">
                  <a16:creationId xmlns:a16="http://schemas.microsoft.com/office/drawing/2014/main" id="{36AD41C8-34F3-4AB5-8E97-4CF40228B93A}"/>
                </a:ext>
              </a:extLst>
            </p:cNvPr>
            <p:cNvSpPr/>
            <p:nvPr/>
          </p:nvSpPr>
          <p:spPr>
            <a:xfrm>
              <a:off x="8514500" y="2228773"/>
              <a:ext cx="1851395" cy="393954"/>
            </a:xfrm>
            <a:prstGeom prst="rect">
              <a:avLst/>
            </a:prstGeom>
            <a:solidFill>
              <a:srgbClr val="EAFCEA"/>
            </a:solidFill>
            <a:ln w="12700">
              <a:solidFill>
                <a:srgbClr val="107C1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365760" tIns="73152" rIns="45720" bIns="73152"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Incident Response, Recovery, </a:t>
              </a:r>
              <a:br>
                <a:rPr kumimoji="0" lang="en-US" sz="8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&amp; </a:t>
              </a:r>
              <a:r>
                <a:rPr kumimoji="0" lang="en-US" sz="800" b="1" i="0" u="none" strike="noStrike" kern="0" cap="none" spc="0" normalizeH="0" baseline="0" noProof="0" dirty="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CyberOps</a:t>
              </a:r>
              <a:r>
                <a:rPr kumimoji="0" lang="en-US" sz="8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Services</a:t>
              </a:r>
            </a:p>
          </p:txBody>
        </p:sp>
        <p:grpSp>
          <p:nvGrpSpPr>
            <p:cNvPr id="31" name="Group 30">
              <a:extLst>
                <a:ext uri="{FF2B5EF4-FFF2-40B4-BE49-F238E27FC236}">
                  <a16:creationId xmlns:a16="http://schemas.microsoft.com/office/drawing/2014/main" id="{9BB7619E-55FF-4680-A8F4-ADBE885DD35D}"/>
                </a:ext>
              </a:extLst>
            </p:cNvPr>
            <p:cNvGrpSpPr/>
            <p:nvPr/>
          </p:nvGrpSpPr>
          <p:grpSpPr>
            <a:xfrm>
              <a:off x="8599608" y="2321720"/>
              <a:ext cx="212711" cy="221667"/>
              <a:chOff x="10821074" y="2441698"/>
              <a:chExt cx="254986" cy="265722"/>
            </a:xfrm>
          </p:grpSpPr>
          <p:sp>
            <p:nvSpPr>
              <p:cNvPr id="362" name="Freeform 1051">
                <a:extLst>
                  <a:ext uri="{FF2B5EF4-FFF2-40B4-BE49-F238E27FC236}">
                    <a16:creationId xmlns:a16="http://schemas.microsoft.com/office/drawing/2014/main" id="{090D324E-4BFE-49B1-B0AA-29505CF4B2E3}"/>
                  </a:ext>
                </a:extLst>
              </p:cNvPr>
              <p:cNvSpPr>
                <a:spLocks/>
              </p:cNvSpPr>
              <p:nvPr/>
            </p:nvSpPr>
            <p:spPr bwMode="auto">
              <a:xfrm rot="9448417">
                <a:off x="10821074" y="2441698"/>
                <a:ext cx="254986" cy="265722"/>
              </a:xfrm>
              <a:custGeom>
                <a:avLst/>
                <a:gdLst>
                  <a:gd name="T0" fmla="*/ 60 w 120"/>
                  <a:gd name="T1" fmla="*/ 4 h 124"/>
                  <a:gd name="T2" fmla="*/ 92 w 120"/>
                  <a:gd name="T3" fmla="*/ 13 h 124"/>
                  <a:gd name="T4" fmla="*/ 94 w 120"/>
                  <a:gd name="T5" fmla="*/ 14 h 124"/>
                  <a:gd name="T6" fmla="*/ 108 w 120"/>
                  <a:gd name="T7" fmla="*/ 0 h 124"/>
                  <a:gd name="T8" fmla="*/ 108 w 120"/>
                  <a:gd name="T9" fmla="*/ 36 h 124"/>
                  <a:gd name="T10" fmla="*/ 72 w 120"/>
                  <a:gd name="T11" fmla="*/ 36 h 124"/>
                  <a:gd name="T12" fmla="*/ 88 w 120"/>
                  <a:gd name="T13" fmla="*/ 20 h 124"/>
                  <a:gd name="T14" fmla="*/ 88 w 120"/>
                  <a:gd name="T15" fmla="*/ 20 h 124"/>
                  <a:gd name="T16" fmla="*/ 60 w 120"/>
                  <a:gd name="T17" fmla="*/ 12 h 124"/>
                  <a:gd name="T18" fmla="*/ 8 w 120"/>
                  <a:gd name="T19" fmla="*/ 64 h 124"/>
                  <a:gd name="T20" fmla="*/ 60 w 120"/>
                  <a:gd name="T21" fmla="*/ 116 h 124"/>
                  <a:gd name="T22" fmla="*/ 112 w 120"/>
                  <a:gd name="T23" fmla="*/ 64 h 124"/>
                  <a:gd name="T24" fmla="*/ 120 w 120"/>
                  <a:gd name="T25" fmla="*/ 64 h 124"/>
                  <a:gd name="T26" fmla="*/ 60 w 120"/>
                  <a:gd name="T27" fmla="*/ 124 h 124"/>
                  <a:gd name="T28" fmla="*/ 0 w 120"/>
                  <a:gd name="T29" fmla="*/ 64 h 124"/>
                  <a:gd name="T30" fmla="*/ 60 w 120"/>
                  <a:gd name="T31" fmla="*/ 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 h="124">
                    <a:moveTo>
                      <a:pt x="60" y="4"/>
                    </a:moveTo>
                    <a:cubicBezTo>
                      <a:pt x="72" y="4"/>
                      <a:pt x="83" y="7"/>
                      <a:pt x="92" y="13"/>
                    </a:cubicBezTo>
                    <a:cubicBezTo>
                      <a:pt x="94" y="14"/>
                      <a:pt x="94" y="14"/>
                      <a:pt x="94" y="14"/>
                    </a:cubicBezTo>
                    <a:cubicBezTo>
                      <a:pt x="108" y="0"/>
                      <a:pt x="108" y="0"/>
                      <a:pt x="108" y="0"/>
                    </a:cubicBezTo>
                    <a:cubicBezTo>
                      <a:pt x="108" y="36"/>
                      <a:pt x="108" y="36"/>
                      <a:pt x="108" y="36"/>
                    </a:cubicBezTo>
                    <a:cubicBezTo>
                      <a:pt x="72" y="36"/>
                      <a:pt x="72" y="36"/>
                      <a:pt x="72" y="36"/>
                    </a:cubicBezTo>
                    <a:cubicBezTo>
                      <a:pt x="88" y="20"/>
                      <a:pt x="88" y="20"/>
                      <a:pt x="88" y="20"/>
                    </a:cubicBezTo>
                    <a:cubicBezTo>
                      <a:pt x="88" y="20"/>
                      <a:pt x="88" y="20"/>
                      <a:pt x="88" y="20"/>
                    </a:cubicBezTo>
                    <a:cubicBezTo>
                      <a:pt x="80" y="15"/>
                      <a:pt x="70" y="12"/>
                      <a:pt x="60" y="12"/>
                    </a:cubicBezTo>
                    <a:cubicBezTo>
                      <a:pt x="31" y="12"/>
                      <a:pt x="8" y="35"/>
                      <a:pt x="8" y="64"/>
                    </a:cubicBezTo>
                    <a:cubicBezTo>
                      <a:pt x="8" y="93"/>
                      <a:pt x="31" y="116"/>
                      <a:pt x="60" y="116"/>
                    </a:cubicBezTo>
                    <a:cubicBezTo>
                      <a:pt x="89" y="116"/>
                      <a:pt x="112" y="93"/>
                      <a:pt x="112" y="64"/>
                    </a:cubicBezTo>
                    <a:cubicBezTo>
                      <a:pt x="120" y="64"/>
                      <a:pt x="120" y="64"/>
                      <a:pt x="120" y="64"/>
                    </a:cubicBezTo>
                    <a:cubicBezTo>
                      <a:pt x="120" y="97"/>
                      <a:pt x="93" y="124"/>
                      <a:pt x="60" y="124"/>
                    </a:cubicBezTo>
                    <a:cubicBezTo>
                      <a:pt x="27" y="124"/>
                      <a:pt x="0" y="97"/>
                      <a:pt x="0" y="64"/>
                    </a:cubicBezTo>
                    <a:cubicBezTo>
                      <a:pt x="0" y="31"/>
                      <a:pt x="27" y="4"/>
                      <a:pt x="60" y="4"/>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9" name="Graphic 26">
                <a:extLst>
                  <a:ext uri="{FF2B5EF4-FFF2-40B4-BE49-F238E27FC236}">
                    <a16:creationId xmlns:a16="http://schemas.microsoft.com/office/drawing/2014/main" id="{B996663E-7F9C-4279-8B87-3AE6D1153A6F}"/>
                  </a:ext>
                </a:extLst>
              </p:cNvPr>
              <p:cNvSpPr/>
              <p:nvPr/>
            </p:nvSpPr>
            <p:spPr>
              <a:xfrm rot="10800000">
                <a:off x="10939042" y="2517835"/>
                <a:ext cx="9525" cy="95250"/>
              </a:xfrm>
              <a:custGeom>
                <a:avLst/>
                <a:gdLst>
                  <a:gd name="connsiteX0" fmla="*/ 0 w 0"/>
                  <a:gd name="connsiteY0" fmla="*/ 99060 h 95250"/>
                  <a:gd name="connsiteX1" fmla="*/ 0 w 0"/>
                  <a:gd name="connsiteY1" fmla="*/ 38100 h 95250"/>
                  <a:gd name="connsiteX2" fmla="*/ 0 w 0"/>
                  <a:gd name="connsiteY2" fmla="*/ 20003 h 95250"/>
                  <a:gd name="connsiteX3" fmla="*/ 0 w 0"/>
                  <a:gd name="connsiteY3" fmla="*/ 0 h 95250"/>
                </a:gdLst>
                <a:ahLst/>
                <a:cxnLst>
                  <a:cxn ang="0">
                    <a:pos x="connsiteX0" y="connsiteY0"/>
                  </a:cxn>
                  <a:cxn ang="0">
                    <a:pos x="connsiteX1" y="connsiteY1"/>
                  </a:cxn>
                  <a:cxn ang="0">
                    <a:pos x="connsiteX2" y="connsiteY2"/>
                  </a:cxn>
                  <a:cxn ang="0">
                    <a:pos x="connsiteX3" y="connsiteY3"/>
                  </a:cxn>
                </a:cxnLst>
                <a:rect l="l" t="t" r="r" b="b"/>
                <a:pathLst>
                  <a:path h="95250">
                    <a:moveTo>
                      <a:pt x="0" y="99060"/>
                    </a:moveTo>
                    <a:cubicBezTo>
                      <a:pt x="0" y="38100"/>
                      <a:pt x="0" y="38100"/>
                      <a:pt x="0" y="38100"/>
                    </a:cubicBezTo>
                    <a:moveTo>
                      <a:pt x="0" y="20003"/>
                    </a:moveTo>
                    <a:cubicBezTo>
                      <a:pt x="0" y="0"/>
                      <a:pt x="0" y="0"/>
                      <a:pt x="0" y="0"/>
                    </a:cubicBezTo>
                  </a:path>
                </a:pathLst>
              </a:custGeom>
              <a:noFill/>
              <a:ln w="22225" cap="flat">
                <a:solidFill>
                  <a:srgbClr val="505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365" name="Rectangle 364">
            <a:extLst>
              <a:ext uri="{FF2B5EF4-FFF2-40B4-BE49-F238E27FC236}">
                <a16:creationId xmlns:a16="http://schemas.microsoft.com/office/drawing/2014/main" id="{D97C0D44-5FFC-4E78-8874-4D0BA9FED8F7}"/>
              </a:ext>
            </a:extLst>
          </p:cNvPr>
          <p:cNvSpPr/>
          <p:nvPr/>
        </p:nvSpPr>
        <p:spPr>
          <a:xfrm>
            <a:off x="1064480" y="3656358"/>
            <a:ext cx="2091114" cy="175433"/>
          </a:xfrm>
          <a:prstGeom prst="rect">
            <a:avLst/>
          </a:prstGeom>
          <a:solidFill>
            <a:schemeClr val="tx1">
              <a:lumMod val="50000"/>
            </a:schemeClr>
          </a:solidFill>
          <a:ln w="38100">
            <a:noFill/>
          </a:ln>
        </p:spPr>
        <p:txBody>
          <a:bodyPr wrap="square" lIns="0" tIns="18288" rIns="0" bIns="18288"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gradFill>
                  <a:gsLst>
                    <a:gs pos="0">
                      <a:prstClr val="white"/>
                    </a:gs>
                    <a:gs pos="100000">
                      <a:prstClr val="white"/>
                    </a:gs>
                  </a:gsLst>
                  <a:lin ang="5400000" scaled="1"/>
                </a:gradFill>
                <a:effectLst/>
                <a:uLnTx/>
                <a:uFillTx/>
                <a:latin typeface="Calibri" panose="020F0502020204030204"/>
                <a:ea typeface="+mn-ea"/>
                <a:cs typeface="+mn-cs"/>
              </a:rPr>
              <a:t>Alert integration - </a:t>
            </a:r>
            <a:r>
              <a:rPr kumimoji="0" lang="en-US" sz="800" b="0" i="0" u="none" strike="noStrike" kern="1200" cap="none" spc="0" normalizeH="0" baseline="0" noProof="0" dirty="0">
                <a:ln>
                  <a:noFill/>
                </a:ln>
                <a:gradFill>
                  <a:gsLst>
                    <a:gs pos="0">
                      <a:prstClr val="white"/>
                    </a:gs>
                    <a:gs pos="100000">
                      <a:prstClr val="white"/>
                    </a:gs>
                  </a:gsLst>
                  <a:lin ang="5400000" scaled="1"/>
                </a:gradFill>
                <a:effectLst/>
                <a:uLnTx/>
                <a:uFillTx/>
                <a:latin typeface="Calibri" panose="020F0502020204030204"/>
                <a:ea typeface="+mn-ea"/>
                <a:cs typeface="+mn-cs"/>
              </a:rPr>
              <a:t>Graph Security API</a:t>
            </a:r>
            <a:endParaRPr kumimoji="0" lang="en-US" sz="900" b="0" i="0" u="none" strike="noStrike" kern="1200" cap="none" spc="0" normalizeH="0" baseline="0" noProof="0" dirty="0">
              <a:ln>
                <a:noFill/>
              </a:ln>
              <a:gradFill>
                <a:gsLst>
                  <a:gs pos="0">
                    <a:prstClr val="white"/>
                  </a:gs>
                  <a:gs pos="100000">
                    <a:prstClr val="white"/>
                  </a:gs>
                </a:gsLst>
                <a:lin ang="5400000" scaled="1"/>
              </a:gradFill>
              <a:effectLst/>
              <a:uLnTx/>
              <a:uFillTx/>
              <a:latin typeface="Calibri" panose="020F0502020204030204"/>
              <a:ea typeface="+mn-ea"/>
              <a:cs typeface="+mn-cs"/>
            </a:endParaRPr>
          </a:p>
        </p:txBody>
      </p:sp>
      <p:cxnSp>
        <p:nvCxnSpPr>
          <p:cNvPr id="307" name="Straight Arrow Connector 306">
            <a:extLst>
              <a:ext uri="{FF2B5EF4-FFF2-40B4-BE49-F238E27FC236}">
                <a16:creationId xmlns:a16="http://schemas.microsoft.com/office/drawing/2014/main" id="{32D6A491-A845-4B4C-A825-181B5E155A65}"/>
              </a:ext>
            </a:extLst>
          </p:cNvPr>
          <p:cNvCxnSpPr>
            <a:cxnSpLocks/>
          </p:cNvCxnSpPr>
          <p:nvPr/>
        </p:nvCxnSpPr>
        <p:spPr>
          <a:xfrm flipV="1">
            <a:off x="5082672" y="3126700"/>
            <a:ext cx="0" cy="375375"/>
          </a:xfrm>
          <a:prstGeom prst="straightConnector1">
            <a:avLst/>
          </a:prstGeom>
          <a:noFill/>
          <a:ln w="25400" cap="flat" cmpd="sng" algn="ctr">
            <a:solidFill>
              <a:schemeClr val="tx2">
                <a:lumMod val="75000"/>
              </a:schemeClr>
            </a:solidFill>
            <a:prstDash val="solid"/>
            <a:headEnd type="none" w="med" len="med"/>
            <a:tailEnd type="arrow" w="med" len="med"/>
          </a:ln>
          <a:effectLst/>
        </p:spPr>
      </p:cxnSp>
      <p:cxnSp>
        <p:nvCxnSpPr>
          <p:cNvPr id="485" name="Straight Arrow Connector 484">
            <a:extLst>
              <a:ext uri="{FF2B5EF4-FFF2-40B4-BE49-F238E27FC236}">
                <a16:creationId xmlns:a16="http://schemas.microsoft.com/office/drawing/2014/main" id="{8F60E8D9-9AE8-403D-BFD1-E60A22DEE6C7}"/>
              </a:ext>
            </a:extLst>
          </p:cNvPr>
          <p:cNvCxnSpPr>
            <a:cxnSpLocks/>
          </p:cNvCxnSpPr>
          <p:nvPr/>
        </p:nvCxnSpPr>
        <p:spPr>
          <a:xfrm>
            <a:off x="5082672" y="3952035"/>
            <a:ext cx="0" cy="484632"/>
          </a:xfrm>
          <a:prstGeom prst="straightConnector1">
            <a:avLst/>
          </a:prstGeom>
          <a:noFill/>
          <a:ln w="25400" cap="flat" cmpd="sng" algn="ctr">
            <a:solidFill>
              <a:schemeClr val="tx2">
                <a:lumMod val="75000"/>
              </a:schemeClr>
            </a:solidFill>
            <a:prstDash val="solid"/>
            <a:headEnd type="none" w="med" len="med"/>
            <a:tailEnd type="arrow" w="med" len="med"/>
          </a:ln>
          <a:effectLst/>
        </p:spPr>
      </p:cxnSp>
      <p:pic>
        <p:nvPicPr>
          <p:cNvPr id="564" name="Graphic 563">
            <a:extLst>
              <a:ext uri="{FF2B5EF4-FFF2-40B4-BE49-F238E27FC236}">
                <a16:creationId xmlns:a16="http://schemas.microsoft.com/office/drawing/2014/main" id="{F16213E5-53DE-4896-A148-E758265641DE}"/>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3192668" y="4004776"/>
            <a:ext cx="1677179" cy="600092"/>
          </a:xfrm>
          <a:prstGeom prst="rect">
            <a:avLst/>
          </a:prstGeom>
        </p:spPr>
      </p:pic>
      <p:grpSp>
        <p:nvGrpSpPr>
          <p:cNvPr id="533" name="Group 532">
            <a:extLst>
              <a:ext uri="{FF2B5EF4-FFF2-40B4-BE49-F238E27FC236}">
                <a16:creationId xmlns:a16="http://schemas.microsoft.com/office/drawing/2014/main" id="{A449BC48-C0C5-42AB-9DFF-58B4AE757AAB}"/>
              </a:ext>
            </a:extLst>
          </p:cNvPr>
          <p:cNvGrpSpPr/>
          <p:nvPr/>
        </p:nvGrpSpPr>
        <p:grpSpPr>
          <a:xfrm>
            <a:off x="4079299" y="4457916"/>
            <a:ext cx="6784848" cy="748961"/>
            <a:chOff x="4344694" y="4429271"/>
            <a:chExt cx="6784848" cy="748961"/>
          </a:xfrm>
        </p:grpSpPr>
        <p:sp>
          <p:nvSpPr>
            <p:cNvPr id="439" name="Rectangle 438">
              <a:hlinkClick r:id="rId55"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B96B710C-BF0F-418E-9466-23CB308D1445}"/>
                </a:ext>
              </a:extLst>
            </p:cNvPr>
            <p:cNvSpPr/>
            <p:nvPr/>
          </p:nvSpPr>
          <p:spPr>
            <a:xfrm>
              <a:off x="4346450" y="4429271"/>
              <a:ext cx="6783092" cy="748961"/>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40" name="Rectangle 439">
              <a:extLst>
                <a:ext uri="{FF2B5EF4-FFF2-40B4-BE49-F238E27FC236}">
                  <a16:creationId xmlns:a16="http://schemas.microsoft.com/office/drawing/2014/main" id="{15A77A22-5EF9-4A59-A542-CA98D3DC93EC}"/>
                </a:ext>
              </a:extLst>
            </p:cNvPr>
            <p:cNvSpPr/>
            <p:nvPr/>
          </p:nvSpPr>
          <p:spPr>
            <a:xfrm>
              <a:off x="4344694" y="4429271"/>
              <a:ext cx="6784848" cy="241605"/>
            </a:xfrm>
            <a:prstGeom prst="rect">
              <a:avLst/>
            </a:prstGeom>
            <a:solidFill>
              <a:srgbClr val="0078D4"/>
            </a:solidFill>
            <a:effectLst/>
          </p:spPr>
          <p:txBody>
            <a:bodyPr wrap="square" lIns="182880" tIns="45720" rIns="73152" bIns="45720" anchor="ctr" anchorCtr="0">
              <a:noAutofit/>
            </a:bodyPr>
            <a:lstStyle/>
            <a:p>
              <a:pPr marL="0" marR="0" lvl="0" indent="0" algn="l" defTabSz="914400" rtl="0" eaLnBrk="1" fontAlgn="auto" latinLnBrk="0" hangingPunct="1">
                <a:lnSpc>
                  <a:spcPct val="97000"/>
                </a:lnSpc>
                <a:spcBef>
                  <a:spcPts val="0"/>
                </a:spcBef>
                <a:spcAft>
                  <a:spcPts val="100"/>
                </a:spcAft>
                <a:buClrTx/>
                <a:buSzTx/>
                <a:buFontTx/>
                <a:buNone/>
                <a:tabLst/>
                <a:defRPr/>
              </a:pPr>
              <a:r>
                <a:rPr kumimoji="0" lang="en-US" sz="1000" b="1" i="0" u="none" strike="noStrike" kern="0" cap="none" spc="0" normalizeH="0" baseline="0" noProof="0" dirty="0">
                  <a:ln>
                    <a:noFill/>
                  </a:ln>
                  <a:gradFill>
                    <a:gsLst>
                      <a:gs pos="0">
                        <a:prstClr val="white"/>
                      </a:gs>
                      <a:gs pos="100000">
                        <a:prstClr val="white"/>
                      </a:gs>
                    </a:gsLst>
                    <a:lin ang="5400000" scaled="1"/>
                  </a:gradFill>
                  <a:effectLst/>
                  <a:uLnTx/>
                  <a:uFillTx/>
                  <a:latin typeface="Segoe UI" panose="020B0502040204020203" pitchFamily="34" charset="0"/>
                  <a:ea typeface="+mn-ea"/>
                  <a:cs typeface="Segoe UI" panose="020B0502040204020203" pitchFamily="34" charset="0"/>
                </a:rPr>
                <a:t>Microsoft Threat Protection (MTP)</a:t>
              </a:r>
            </a:p>
          </p:txBody>
        </p:sp>
        <p:grpSp>
          <p:nvGrpSpPr>
            <p:cNvPr id="453" name="Group 452">
              <a:extLst>
                <a:ext uri="{FF2B5EF4-FFF2-40B4-BE49-F238E27FC236}">
                  <a16:creationId xmlns:a16="http://schemas.microsoft.com/office/drawing/2014/main" id="{28D9FCDA-97B5-47A7-BD1D-31CAF52B7726}"/>
                </a:ext>
              </a:extLst>
            </p:cNvPr>
            <p:cNvGrpSpPr/>
            <p:nvPr/>
          </p:nvGrpSpPr>
          <p:grpSpPr>
            <a:xfrm>
              <a:off x="5545546" y="4775544"/>
              <a:ext cx="613131" cy="310896"/>
              <a:chOff x="4877775" y="4803533"/>
              <a:chExt cx="613131" cy="310896"/>
            </a:xfrm>
          </p:grpSpPr>
          <p:sp>
            <p:nvSpPr>
              <p:cNvPr id="322" name="Rectangle 321">
                <a:hlinkClick r:id="rId56"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060C8829-C5EC-448A-95F1-231836AB2749}"/>
                  </a:ext>
                </a:extLst>
              </p:cNvPr>
              <p:cNvSpPr/>
              <p:nvPr/>
            </p:nvSpPr>
            <p:spPr>
              <a:xfrm>
                <a:off x="4877775" y="4803533"/>
                <a:ext cx="613131" cy="31089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rIns="27432"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t>
                </a:r>
                <a:br>
                  <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ATP</a:t>
                </a:r>
              </a:p>
            </p:txBody>
          </p:sp>
          <p:pic>
            <p:nvPicPr>
              <p:cNvPr id="330" name="Picture 329">
                <a:extLst>
                  <a:ext uri="{FF2B5EF4-FFF2-40B4-BE49-F238E27FC236}">
                    <a16:creationId xmlns:a16="http://schemas.microsoft.com/office/drawing/2014/main" id="{FB433890-7E24-48CB-AFE2-EE1520F8DB67}"/>
                  </a:ext>
                </a:extLst>
              </p:cNvPr>
              <p:cNvPicPr>
                <a:picLocks noChangeAspect="1"/>
              </p:cNvPicPr>
              <p:nvPr/>
            </p:nvPicPr>
            <p:blipFill>
              <a:blip r:embed="rId18"/>
              <a:stretch>
                <a:fillRect/>
              </a:stretch>
            </p:blipFill>
            <p:spPr>
              <a:xfrm>
                <a:off x="4908680" y="4876715"/>
                <a:ext cx="200302" cy="133535"/>
              </a:xfrm>
              <a:prstGeom prst="rect">
                <a:avLst/>
              </a:prstGeom>
            </p:spPr>
          </p:pic>
        </p:grpSp>
        <p:grpSp>
          <p:nvGrpSpPr>
            <p:cNvPr id="448" name="Group 447">
              <a:extLst>
                <a:ext uri="{FF2B5EF4-FFF2-40B4-BE49-F238E27FC236}">
                  <a16:creationId xmlns:a16="http://schemas.microsoft.com/office/drawing/2014/main" id="{2F55F38A-69AD-485C-9861-4D9DB9CEB142}"/>
                </a:ext>
              </a:extLst>
            </p:cNvPr>
            <p:cNvGrpSpPr/>
            <p:nvPr/>
          </p:nvGrpSpPr>
          <p:grpSpPr>
            <a:xfrm>
              <a:off x="6229798" y="4776177"/>
              <a:ext cx="1197833" cy="307777"/>
              <a:chOff x="5676944" y="4790171"/>
              <a:chExt cx="1197833" cy="307777"/>
            </a:xfrm>
          </p:grpSpPr>
          <p:sp>
            <p:nvSpPr>
              <p:cNvPr id="490" name="Rectangle 489">
                <a:hlinkClick r:id="rId57"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B997DA9B-22E6-4862-9AB7-10FE3C0B732F}"/>
                  </a:ext>
                </a:extLst>
              </p:cNvPr>
              <p:cNvSpPr/>
              <p:nvPr/>
            </p:nvSpPr>
            <p:spPr>
              <a:xfrm>
                <a:off x="5676944" y="4790171"/>
                <a:ext cx="1197833" cy="307777"/>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7744" r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a:t>
                </a:r>
                <a:br>
                  <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Identity Protection</a:t>
                </a:r>
              </a:p>
            </p:txBody>
          </p:sp>
          <p:pic>
            <p:nvPicPr>
              <p:cNvPr id="430" name="Picture 429">
                <a:extLst>
                  <a:ext uri="{FF2B5EF4-FFF2-40B4-BE49-F238E27FC236}">
                    <a16:creationId xmlns:a16="http://schemas.microsoft.com/office/drawing/2014/main" id="{AFD39414-1AEF-4D9A-AB03-02CE7A83DE00}"/>
                  </a:ext>
                </a:extLst>
              </p:cNvPr>
              <p:cNvPicPr>
                <a:picLocks noChangeAspect="1"/>
              </p:cNvPicPr>
              <p:nvPr/>
            </p:nvPicPr>
            <p:blipFill>
              <a:blip r:embed="rId22">
                <a:duotone>
                  <a:schemeClr val="accent1">
                    <a:shade val="45000"/>
                    <a:satMod val="135000"/>
                  </a:schemeClr>
                  <a:prstClr val="white"/>
                </a:duotone>
                <a:lum bright="-20000" contrast="40000"/>
              </a:blip>
              <a:stretch>
                <a:fillRect/>
              </a:stretch>
            </p:blipFill>
            <p:spPr>
              <a:xfrm>
                <a:off x="5702144" y="4842736"/>
                <a:ext cx="202645" cy="202646"/>
              </a:xfrm>
              <a:prstGeom prst="rect">
                <a:avLst/>
              </a:prstGeom>
            </p:spPr>
          </p:pic>
        </p:grpSp>
        <p:grpSp>
          <p:nvGrpSpPr>
            <p:cNvPr id="458" name="Group 457">
              <a:extLst>
                <a:ext uri="{FF2B5EF4-FFF2-40B4-BE49-F238E27FC236}">
                  <a16:creationId xmlns:a16="http://schemas.microsoft.com/office/drawing/2014/main" id="{7B8D2132-CE2B-46C8-9532-FBF3213D563A}"/>
                </a:ext>
              </a:extLst>
            </p:cNvPr>
            <p:cNvGrpSpPr/>
            <p:nvPr/>
          </p:nvGrpSpPr>
          <p:grpSpPr>
            <a:xfrm>
              <a:off x="7498752" y="4776177"/>
              <a:ext cx="1710306" cy="310896"/>
              <a:chOff x="7023439" y="4765302"/>
              <a:chExt cx="1710306" cy="310896"/>
            </a:xfrm>
          </p:grpSpPr>
          <p:sp>
            <p:nvSpPr>
              <p:cNvPr id="320" name="Rectangle 319">
                <a:hlinkClick r:id="rId58" tooltip="Microsoft Defender Advanced Threat Protection (ATP) provides powerful Windows 10 protections, Endpoint Detection and Response (EDR) across platforms, and Automated Incident Response Services"/>
                <a:extLst>
                  <a:ext uri="{FF2B5EF4-FFF2-40B4-BE49-F238E27FC236}">
                    <a16:creationId xmlns:a16="http://schemas.microsoft.com/office/drawing/2014/main" id="{4767D13D-7EDC-47CF-8ADE-E5A360AB6ACB}"/>
                  </a:ext>
                </a:extLst>
              </p:cNvPr>
              <p:cNvSpPr/>
              <p:nvPr/>
            </p:nvSpPr>
            <p:spPr>
              <a:xfrm>
                <a:off x="7023439" y="4765302"/>
                <a:ext cx="1710306" cy="310896"/>
              </a:xfrm>
              <a:prstGeom prst="rect">
                <a:avLst/>
              </a:prstGeom>
              <a:solidFill>
                <a:schemeClr val="bg1"/>
              </a:solidFill>
              <a:ln w="14224" cap="flat" cmpd="sng" algn="ctr">
                <a:solidFill>
                  <a:schemeClr val="bg2">
                    <a:lumMod val="90000"/>
                  </a:schemeClr>
                </a:solidFill>
                <a:prstDash val="solid"/>
              </a:ln>
              <a:effectLst/>
            </p:spPr>
            <p:txBody>
              <a:bodyPr lIns="228600" rIns="45720" rtlCol="0" anchor="t">
                <a:no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Defender</a:t>
                </a:r>
                <a:br>
                  <a:rPr kumimoji="0" lang="en-US" sz="8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7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Advanced Threat Protection (ATP)</a:t>
                </a:r>
              </a:p>
            </p:txBody>
          </p:sp>
          <p:pic>
            <p:nvPicPr>
              <p:cNvPr id="433" name="Picture 432">
                <a:extLst>
                  <a:ext uri="{FF2B5EF4-FFF2-40B4-BE49-F238E27FC236}">
                    <a16:creationId xmlns:a16="http://schemas.microsoft.com/office/drawing/2014/main" id="{9A2D7CF0-A72D-49D6-B04A-52848AE5CC6B}"/>
                  </a:ext>
                </a:extLst>
              </p:cNvPr>
              <p:cNvPicPr>
                <a:picLocks noChangeAspect="1"/>
              </p:cNvPicPr>
              <p:nvPr/>
            </p:nvPicPr>
            <p:blipFill>
              <a:blip r:embed="rId5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54987" y="4844067"/>
                <a:ext cx="160957" cy="160957"/>
              </a:xfrm>
              <a:prstGeom prst="rect">
                <a:avLst/>
              </a:prstGeom>
            </p:spPr>
          </p:pic>
        </p:grpSp>
        <p:grpSp>
          <p:nvGrpSpPr>
            <p:cNvPr id="459" name="Group 458">
              <a:extLst>
                <a:ext uri="{FF2B5EF4-FFF2-40B4-BE49-F238E27FC236}">
                  <a16:creationId xmlns:a16="http://schemas.microsoft.com/office/drawing/2014/main" id="{B599232D-A147-419B-909E-F5D89F77BB63}"/>
                </a:ext>
              </a:extLst>
            </p:cNvPr>
            <p:cNvGrpSpPr/>
            <p:nvPr/>
          </p:nvGrpSpPr>
          <p:grpSpPr>
            <a:xfrm>
              <a:off x="4448743" y="4778663"/>
              <a:ext cx="1025682" cy="307777"/>
              <a:chOff x="3669751" y="4777737"/>
              <a:chExt cx="1025682" cy="307777"/>
            </a:xfrm>
          </p:grpSpPr>
          <p:sp>
            <p:nvSpPr>
              <p:cNvPr id="319" name="Rectangle 318">
                <a:hlinkClick r:id="rId60" tooltip="Azure Security Center is built into the Azure platform and provides cross-platform threat protection and detection across clouds and on-premises."/>
                <a:extLst>
                  <a:ext uri="{FF2B5EF4-FFF2-40B4-BE49-F238E27FC236}">
                    <a16:creationId xmlns:a16="http://schemas.microsoft.com/office/drawing/2014/main" id="{71126983-4B47-4072-8A42-61B55469D04E}"/>
                  </a:ext>
                </a:extLst>
              </p:cNvPr>
              <p:cNvSpPr/>
              <p:nvPr/>
            </p:nvSpPr>
            <p:spPr>
              <a:xfrm>
                <a:off x="3669751" y="4777737"/>
                <a:ext cx="1025682" cy="307777"/>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7744" r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Center</a:t>
                </a:r>
              </a:p>
            </p:txBody>
          </p:sp>
          <p:pic>
            <p:nvPicPr>
              <p:cNvPr id="434" name="Picture 433">
                <a:extLst>
                  <a:ext uri="{FF2B5EF4-FFF2-40B4-BE49-F238E27FC236}">
                    <a16:creationId xmlns:a16="http://schemas.microsoft.com/office/drawing/2014/main" id="{64BA05D7-3F0B-4DE5-99C8-02B07C0E0545}"/>
                  </a:ext>
                </a:extLst>
              </p:cNvPr>
              <p:cNvPicPr>
                <a:picLocks noChangeAspect="1"/>
              </p:cNvPicPr>
              <p:nvPr/>
            </p:nvPicPr>
            <p:blipFill>
              <a:blip r:embed="rId3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14383" y="4868628"/>
                <a:ext cx="168969" cy="125995"/>
              </a:xfrm>
              <a:prstGeom prst="rect">
                <a:avLst/>
              </a:prstGeom>
            </p:spPr>
          </p:pic>
        </p:grpSp>
        <p:grpSp>
          <p:nvGrpSpPr>
            <p:cNvPr id="58" name="Group 57">
              <a:extLst>
                <a:ext uri="{FF2B5EF4-FFF2-40B4-BE49-F238E27FC236}">
                  <a16:creationId xmlns:a16="http://schemas.microsoft.com/office/drawing/2014/main" id="{2B4282F3-3F89-4AFD-8948-44998B11C396}"/>
                </a:ext>
              </a:extLst>
            </p:cNvPr>
            <p:cNvGrpSpPr/>
            <p:nvPr/>
          </p:nvGrpSpPr>
          <p:grpSpPr>
            <a:xfrm>
              <a:off x="10123945" y="4776177"/>
              <a:ext cx="891847" cy="310896"/>
              <a:chOff x="11536782" y="4362363"/>
              <a:chExt cx="891847" cy="310896"/>
            </a:xfrm>
          </p:grpSpPr>
          <p:sp>
            <p:nvSpPr>
              <p:cNvPr id="414" name="Rectangle 413">
                <a:hlinkClick r:id="rId57"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6C430239-9C81-4032-B1DF-3C7E3DC87B16}"/>
                  </a:ext>
                </a:extLst>
              </p:cNvPr>
              <p:cNvSpPr/>
              <p:nvPr/>
            </p:nvSpPr>
            <p:spPr>
              <a:xfrm>
                <a:off x="11536782" y="4362363"/>
                <a:ext cx="891847" cy="31089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228600" rIns="27432"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Cloud </a:t>
                </a:r>
                <a:br>
                  <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App Security</a:t>
                </a:r>
              </a:p>
            </p:txBody>
          </p:sp>
          <p:pic>
            <p:nvPicPr>
              <p:cNvPr id="415" name="Picture 414">
                <a:extLst>
                  <a:ext uri="{FF2B5EF4-FFF2-40B4-BE49-F238E27FC236}">
                    <a16:creationId xmlns:a16="http://schemas.microsoft.com/office/drawing/2014/main" id="{6BE7B354-59D7-441D-8F55-2A735299131B}"/>
                  </a:ext>
                </a:extLst>
              </p:cNvPr>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11577944" y="4442410"/>
                <a:ext cx="157492" cy="127696"/>
              </a:xfrm>
              <a:prstGeom prst="rect">
                <a:avLst/>
              </a:prstGeom>
            </p:spPr>
          </p:pic>
        </p:grpSp>
        <p:grpSp>
          <p:nvGrpSpPr>
            <p:cNvPr id="60" name="Group 59">
              <a:extLst>
                <a:ext uri="{FF2B5EF4-FFF2-40B4-BE49-F238E27FC236}">
                  <a16:creationId xmlns:a16="http://schemas.microsoft.com/office/drawing/2014/main" id="{AB59A599-4357-44C1-8D30-8ABB9B2D6A8C}"/>
                </a:ext>
              </a:extLst>
            </p:cNvPr>
            <p:cNvGrpSpPr/>
            <p:nvPr/>
          </p:nvGrpSpPr>
          <p:grpSpPr>
            <a:xfrm>
              <a:off x="9280179" y="4776177"/>
              <a:ext cx="772645" cy="310896"/>
              <a:chOff x="8931369" y="5432388"/>
              <a:chExt cx="772645" cy="310896"/>
            </a:xfrm>
          </p:grpSpPr>
          <p:sp>
            <p:nvSpPr>
              <p:cNvPr id="421" name="Rectangle 420">
                <a:hlinkClick r:id="rId62" tooltip="Collaborate more securely with sophisticated attack protection including sandbox detonation, integrated threat intelligence, attack simulation &amp; more across Email, SharePoint Online, OneDrive for Business, Teams, etc. "/>
                <a:extLst>
                  <a:ext uri="{FF2B5EF4-FFF2-40B4-BE49-F238E27FC236}">
                    <a16:creationId xmlns:a16="http://schemas.microsoft.com/office/drawing/2014/main" id="{98F5035E-D4BA-468F-8C63-A705F5C31620}"/>
                  </a:ext>
                </a:extLst>
              </p:cNvPr>
              <p:cNvSpPr/>
              <p:nvPr/>
            </p:nvSpPr>
            <p:spPr>
              <a:xfrm>
                <a:off x="8931369" y="5432388"/>
                <a:ext cx="772645" cy="31089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r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Office 365 </a:t>
                </a:r>
                <a:br>
                  <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ATP</a:t>
                </a:r>
              </a:p>
            </p:txBody>
          </p:sp>
          <p:pic>
            <p:nvPicPr>
              <p:cNvPr id="423" name="Picture 422">
                <a:extLst>
                  <a:ext uri="{FF2B5EF4-FFF2-40B4-BE49-F238E27FC236}">
                    <a16:creationId xmlns:a16="http://schemas.microsoft.com/office/drawing/2014/main" id="{2BAD966E-B4B4-4391-8A80-775D7B11A018}"/>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8984970" y="5513470"/>
                <a:ext cx="112149" cy="146304"/>
              </a:xfrm>
              <a:prstGeom prst="rect">
                <a:avLst/>
              </a:prstGeom>
              <a:solidFill>
                <a:schemeClr val="bg1"/>
              </a:solidFill>
            </p:spPr>
          </p:pic>
        </p:grpSp>
      </p:grpSp>
      <p:grpSp>
        <p:nvGrpSpPr>
          <p:cNvPr id="62" name="Group 61">
            <a:extLst>
              <a:ext uri="{FF2B5EF4-FFF2-40B4-BE49-F238E27FC236}">
                <a16:creationId xmlns:a16="http://schemas.microsoft.com/office/drawing/2014/main" id="{AFDF8A25-5E97-460B-874D-88432CDB838B}"/>
              </a:ext>
            </a:extLst>
          </p:cNvPr>
          <p:cNvGrpSpPr/>
          <p:nvPr/>
        </p:nvGrpSpPr>
        <p:grpSpPr>
          <a:xfrm>
            <a:off x="7569490" y="4488070"/>
            <a:ext cx="703889" cy="182880"/>
            <a:chOff x="3572577" y="3406595"/>
            <a:chExt cx="703889" cy="182880"/>
          </a:xfrm>
        </p:grpSpPr>
        <p:sp>
          <p:nvSpPr>
            <p:cNvPr id="498" name="Rectangle 497">
              <a:extLst>
                <a:ext uri="{FF2B5EF4-FFF2-40B4-BE49-F238E27FC236}">
                  <a16:creationId xmlns:a16="http://schemas.microsoft.com/office/drawing/2014/main" id="{B3D8FE7D-DC2D-4802-8C1C-E07BF552BE02}"/>
                </a:ext>
              </a:extLst>
            </p:cNvPr>
            <p:cNvSpPr/>
            <p:nvPr/>
          </p:nvSpPr>
          <p:spPr>
            <a:xfrm>
              <a:off x="3572577" y="3406595"/>
              <a:ext cx="703889" cy="182880"/>
            </a:xfrm>
            <a:prstGeom prst="rect">
              <a:avLst/>
            </a:prstGeom>
            <a:solidFill>
              <a:schemeClr val="tx2">
                <a:lumMod val="50000"/>
              </a:schemeClr>
            </a:solidFill>
            <a:ln w="14224">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(SOAR)</a:t>
              </a:r>
            </a:p>
          </p:txBody>
        </p:sp>
        <p:sp>
          <p:nvSpPr>
            <p:cNvPr id="500" name="Freeform 1054">
              <a:extLst>
                <a:ext uri="{FF2B5EF4-FFF2-40B4-BE49-F238E27FC236}">
                  <a16:creationId xmlns:a16="http://schemas.microsoft.com/office/drawing/2014/main" id="{F9588841-2F89-41B5-A61D-25D67AABDB7E}"/>
                </a:ext>
              </a:extLst>
            </p:cNvPr>
            <p:cNvSpPr>
              <a:spLocks noEditPoints="1"/>
            </p:cNvSpPr>
            <p:nvPr/>
          </p:nvSpPr>
          <p:spPr bwMode="auto">
            <a:xfrm>
              <a:off x="3620095" y="3434406"/>
              <a:ext cx="130978" cy="130978"/>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035" name="Group 1034">
            <a:extLst>
              <a:ext uri="{FF2B5EF4-FFF2-40B4-BE49-F238E27FC236}">
                <a16:creationId xmlns:a16="http://schemas.microsoft.com/office/drawing/2014/main" id="{D5922880-D4F5-406D-9BD6-E2D69A1AC632}"/>
              </a:ext>
            </a:extLst>
          </p:cNvPr>
          <p:cNvGrpSpPr/>
          <p:nvPr/>
        </p:nvGrpSpPr>
        <p:grpSpPr>
          <a:xfrm>
            <a:off x="7538429" y="913277"/>
            <a:ext cx="1986362" cy="244554"/>
            <a:chOff x="7538429" y="750123"/>
            <a:chExt cx="1986362" cy="244554"/>
          </a:xfrm>
        </p:grpSpPr>
        <p:sp>
          <p:nvSpPr>
            <p:cNvPr id="520" name="Arrow: Right 519">
              <a:extLst>
                <a:ext uri="{FF2B5EF4-FFF2-40B4-BE49-F238E27FC236}">
                  <a16:creationId xmlns:a16="http://schemas.microsoft.com/office/drawing/2014/main" id="{3B115892-8532-417E-A086-0E483EC6DB53}"/>
                </a:ext>
              </a:extLst>
            </p:cNvPr>
            <p:cNvSpPr/>
            <p:nvPr/>
          </p:nvSpPr>
          <p:spPr>
            <a:xfrm>
              <a:off x="7904970" y="750123"/>
              <a:ext cx="1619821" cy="244554"/>
            </a:xfrm>
            <a:prstGeom prst="rightArrow">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100000">
                        <a:srgbClr val="000000"/>
                      </a:gs>
                    </a:gsLst>
                    <a:lin ang="5400000" scaled="0"/>
                  </a:gradFill>
                  <a:effectLst/>
                  <a:uLnTx/>
                  <a:uFillTx/>
                  <a:latin typeface="Segoe UI Semibold"/>
                  <a:ea typeface="+mn-ea"/>
                  <a:cs typeface="+mn-cs"/>
                </a:rPr>
                <a:t>Investigation &amp; Proactive Hunting</a:t>
              </a:r>
            </a:p>
          </p:txBody>
        </p:sp>
        <p:cxnSp>
          <p:nvCxnSpPr>
            <p:cNvPr id="605" name="Straight Arrow Connector 604">
              <a:extLst>
                <a:ext uri="{FF2B5EF4-FFF2-40B4-BE49-F238E27FC236}">
                  <a16:creationId xmlns:a16="http://schemas.microsoft.com/office/drawing/2014/main" id="{F3575696-C998-4972-BFE0-5DAE2A8FA8E1}"/>
                </a:ext>
              </a:extLst>
            </p:cNvPr>
            <p:cNvCxnSpPr>
              <a:cxnSpLocks/>
            </p:cNvCxnSpPr>
            <p:nvPr/>
          </p:nvCxnSpPr>
          <p:spPr>
            <a:xfrm flipH="1">
              <a:off x="7538429" y="878645"/>
              <a:ext cx="283712" cy="0"/>
            </a:xfrm>
            <a:prstGeom prst="straightConnector1">
              <a:avLst/>
            </a:prstGeom>
            <a:ln w="31750">
              <a:solidFill>
                <a:srgbClr val="00205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616" name="Arrow: Bent 615">
            <a:extLst>
              <a:ext uri="{FF2B5EF4-FFF2-40B4-BE49-F238E27FC236}">
                <a16:creationId xmlns:a16="http://schemas.microsoft.com/office/drawing/2014/main" id="{019A5EE0-1F05-42B0-85B1-E61AC1832B3B}"/>
              </a:ext>
            </a:extLst>
          </p:cNvPr>
          <p:cNvSpPr/>
          <p:nvPr/>
        </p:nvSpPr>
        <p:spPr>
          <a:xfrm rot="10800000" flipH="1" flipV="1">
            <a:off x="8451291" y="2321808"/>
            <a:ext cx="1323435" cy="459138"/>
          </a:xfrm>
          <a:prstGeom prst="bentArrow">
            <a:avLst>
              <a:gd name="adj1" fmla="val 9635"/>
              <a:gd name="adj2" fmla="val 15734"/>
              <a:gd name="adj3" fmla="val 25013"/>
              <a:gd name="adj4" fmla="val 43750"/>
            </a:avLst>
          </a:prstGeom>
          <a:solidFill>
            <a:srgbClr val="00B050"/>
          </a:solidFill>
          <a:ln>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0" name="Arrow: Bent 629">
            <a:extLst>
              <a:ext uri="{FF2B5EF4-FFF2-40B4-BE49-F238E27FC236}">
                <a16:creationId xmlns:a16="http://schemas.microsoft.com/office/drawing/2014/main" id="{D571A1CC-B7C8-4D74-819E-F0B19E577F68}"/>
              </a:ext>
            </a:extLst>
          </p:cNvPr>
          <p:cNvSpPr/>
          <p:nvPr/>
        </p:nvSpPr>
        <p:spPr>
          <a:xfrm rot="10800000" flipH="1" flipV="1">
            <a:off x="8476237" y="2707239"/>
            <a:ext cx="1502221" cy="459138"/>
          </a:xfrm>
          <a:prstGeom prst="bentArrow">
            <a:avLst>
              <a:gd name="adj1" fmla="val 9635"/>
              <a:gd name="adj2" fmla="val 15734"/>
              <a:gd name="adj3" fmla="val 25013"/>
              <a:gd name="adj4" fmla="val 43750"/>
            </a:avLst>
          </a:prstGeom>
          <a:solidFill>
            <a:srgbClr val="00B050"/>
          </a:solidFill>
          <a:ln>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31" name="Arrow: Bent 630">
            <a:extLst>
              <a:ext uri="{FF2B5EF4-FFF2-40B4-BE49-F238E27FC236}">
                <a16:creationId xmlns:a16="http://schemas.microsoft.com/office/drawing/2014/main" id="{36984D5A-7126-41AF-B20B-00A2BF29098A}"/>
              </a:ext>
            </a:extLst>
          </p:cNvPr>
          <p:cNvSpPr/>
          <p:nvPr/>
        </p:nvSpPr>
        <p:spPr>
          <a:xfrm rot="10800000" flipH="1">
            <a:off x="8037309" y="3017736"/>
            <a:ext cx="1502221" cy="459138"/>
          </a:xfrm>
          <a:prstGeom prst="bentArrow">
            <a:avLst>
              <a:gd name="adj1" fmla="val 9635"/>
              <a:gd name="adj2" fmla="val 15734"/>
              <a:gd name="adj3" fmla="val 25013"/>
              <a:gd name="adj4" fmla="val 43750"/>
            </a:avLst>
          </a:prstGeom>
          <a:solidFill>
            <a:srgbClr val="E2F0D9"/>
          </a:solidFill>
          <a:ln w="127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2" name="Arrow: Bent 631">
            <a:extLst>
              <a:ext uri="{FF2B5EF4-FFF2-40B4-BE49-F238E27FC236}">
                <a16:creationId xmlns:a16="http://schemas.microsoft.com/office/drawing/2014/main" id="{281755E8-0947-4604-9F4D-77F0B1C2F907}"/>
              </a:ext>
            </a:extLst>
          </p:cNvPr>
          <p:cNvSpPr/>
          <p:nvPr/>
        </p:nvSpPr>
        <p:spPr>
          <a:xfrm rot="10800000" flipH="1">
            <a:off x="8346657" y="3438215"/>
            <a:ext cx="1502222" cy="579183"/>
          </a:xfrm>
          <a:prstGeom prst="bentArrow">
            <a:avLst>
              <a:gd name="adj1" fmla="val 7033"/>
              <a:gd name="adj2" fmla="val 13132"/>
              <a:gd name="adj3" fmla="val 20676"/>
              <a:gd name="adj4" fmla="val 43750"/>
            </a:avLst>
          </a:prstGeom>
          <a:solidFill>
            <a:srgbClr val="E2F0D9"/>
          </a:solidFill>
          <a:ln w="127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5" name="Title 1024">
            <a:extLst>
              <a:ext uri="{FF2B5EF4-FFF2-40B4-BE49-F238E27FC236}">
                <a16:creationId xmlns:a16="http://schemas.microsoft.com/office/drawing/2014/main" id="{4202B954-DF6D-40CF-82BA-431AA42EC20B}"/>
              </a:ext>
            </a:extLst>
          </p:cNvPr>
          <p:cNvSpPr>
            <a:spLocks noGrp="1"/>
          </p:cNvSpPr>
          <p:nvPr>
            <p:ph type="title"/>
          </p:nvPr>
        </p:nvSpPr>
        <p:spPr>
          <a:xfrm>
            <a:off x="481595" y="455882"/>
            <a:ext cx="5758367" cy="553998"/>
          </a:xfrm>
        </p:spPr>
        <p:txBody>
          <a:bodyPr>
            <a:normAutofit fontScale="90000"/>
          </a:bodyPr>
          <a:lstStyle/>
          <a:p>
            <a:r>
              <a:rPr lang="en-US" dirty="0"/>
              <a:t>Security Operations Center</a:t>
            </a:r>
          </a:p>
        </p:txBody>
      </p:sp>
      <p:sp>
        <p:nvSpPr>
          <p:cNvPr id="1041" name="Rectangle 1040">
            <a:extLst>
              <a:ext uri="{FF2B5EF4-FFF2-40B4-BE49-F238E27FC236}">
                <a16:creationId xmlns:a16="http://schemas.microsoft.com/office/drawing/2014/main" id="{7DF3B4F6-B187-47D1-929A-FF019E5C11B9}"/>
              </a:ext>
            </a:extLst>
          </p:cNvPr>
          <p:cNvSpPr/>
          <p:nvPr/>
        </p:nvSpPr>
        <p:spPr bwMode="auto">
          <a:xfrm>
            <a:off x="7794608" y="3750511"/>
            <a:ext cx="264042" cy="704723"/>
          </a:xfrm>
          <a:prstGeom prst="rect">
            <a:avLst/>
          </a:prstGeom>
          <a:solidFill>
            <a:srgbClr val="9B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428" name="Straight Arrow Connector 427">
            <a:extLst>
              <a:ext uri="{FF2B5EF4-FFF2-40B4-BE49-F238E27FC236}">
                <a16:creationId xmlns:a16="http://schemas.microsoft.com/office/drawing/2014/main" id="{44510AC1-FA3A-42B0-A9DB-A81BCF4010AC}"/>
              </a:ext>
            </a:extLst>
          </p:cNvPr>
          <p:cNvCxnSpPr>
            <a:cxnSpLocks/>
          </p:cNvCxnSpPr>
          <p:nvPr/>
        </p:nvCxnSpPr>
        <p:spPr>
          <a:xfrm rot="16200000" flipH="1">
            <a:off x="7378121" y="3889415"/>
            <a:ext cx="1097280" cy="0"/>
          </a:xfrm>
          <a:prstGeom prst="straightConnector1">
            <a:avLst/>
          </a:prstGeom>
          <a:ln w="31750">
            <a:solidFill>
              <a:srgbClr val="002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34" name="Group 1033">
            <a:extLst>
              <a:ext uri="{FF2B5EF4-FFF2-40B4-BE49-F238E27FC236}">
                <a16:creationId xmlns:a16="http://schemas.microsoft.com/office/drawing/2014/main" id="{858A0450-5119-414B-83F1-F1FD24796479}"/>
              </a:ext>
            </a:extLst>
          </p:cNvPr>
          <p:cNvGrpSpPr/>
          <p:nvPr/>
        </p:nvGrpSpPr>
        <p:grpSpPr>
          <a:xfrm>
            <a:off x="7192553" y="2262151"/>
            <a:ext cx="1475012" cy="1499879"/>
            <a:chOff x="7192553" y="2262151"/>
            <a:chExt cx="1475012" cy="1499879"/>
          </a:xfrm>
        </p:grpSpPr>
        <p:sp>
          <p:nvSpPr>
            <p:cNvPr id="366" name="Oval 365">
              <a:extLst>
                <a:ext uri="{FF2B5EF4-FFF2-40B4-BE49-F238E27FC236}">
                  <a16:creationId xmlns:a16="http://schemas.microsoft.com/office/drawing/2014/main" id="{645FA7FD-B616-4C64-BB91-A453F2549962}"/>
                </a:ext>
              </a:extLst>
            </p:cNvPr>
            <p:cNvSpPr/>
            <p:nvPr/>
          </p:nvSpPr>
          <p:spPr bwMode="auto">
            <a:xfrm>
              <a:off x="7192553" y="2262151"/>
              <a:ext cx="1475012" cy="1499879"/>
            </a:xfrm>
            <a:prstGeom prst="ellipse">
              <a:avLst/>
            </a:prstGeom>
            <a:solidFill>
              <a:schemeClr val="bg1"/>
            </a:solidFill>
            <a:ln w="9525" cap="flat" cmpd="sng" algn="ctr">
              <a:noFill/>
              <a:prstDash val="solid"/>
              <a:headEnd type="none" w="med" len="med"/>
              <a:tailEnd type="none" w="med" len="med"/>
            </a:ln>
            <a:effectLst>
              <a:outerShdw blurRad="190500" dist="254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2" name="Rectangle 571">
              <a:extLst>
                <a:ext uri="{FF2B5EF4-FFF2-40B4-BE49-F238E27FC236}">
                  <a16:creationId xmlns:a16="http://schemas.microsoft.com/office/drawing/2014/main" id="{FB1F60E9-5BE4-49A6-BDAF-7DCF165A35AF}"/>
                </a:ext>
              </a:extLst>
            </p:cNvPr>
            <p:cNvSpPr/>
            <p:nvPr/>
          </p:nvSpPr>
          <p:spPr>
            <a:xfrm>
              <a:off x="7344340" y="2473148"/>
              <a:ext cx="1200812" cy="271485"/>
            </a:xfrm>
            <a:prstGeom prst="rect">
              <a:avLst/>
            </a:prstGeom>
          </p:spPr>
          <p:txBody>
            <a:bodyPr wrap="square">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1200" b="1" i="1" u="none" strike="noStrike" kern="0" cap="none" spc="0" normalizeH="0" baseline="0" noProof="0" dirty="0">
                  <a:ln>
                    <a:noFill/>
                  </a:ln>
                  <a:gradFill>
                    <a:gsLst>
                      <a:gs pos="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t>SOC Analyst</a:t>
              </a:r>
            </a:p>
          </p:txBody>
        </p:sp>
        <p:grpSp>
          <p:nvGrpSpPr>
            <p:cNvPr id="310" name="Group 309">
              <a:extLst>
                <a:ext uri="{FF2B5EF4-FFF2-40B4-BE49-F238E27FC236}">
                  <a16:creationId xmlns:a16="http://schemas.microsoft.com/office/drawing/2014/main" id="{E8F7B2DF-F690-4370-84A7-112F7183D7DC}"/>
                </a:ext>
              </a:extLst>
            </p:cNvPr>
            <p:cNvGrpSpPr/>
            <p:nvPr/>
          </p:nvGrpSpPr>
          <p:grpSpPr>
            <a:xfrm>
              <a:off x="7598077" y="2787666"/>
              <a:ext cx="686640" cy="737232"/>
              <a:chOff x="5387169" y="1276544"/>
              <a:chExt cx="474140" cy="509075"/>
            </a:xfrm>
            <a:solidFill>
              <a:schemeClr val="accent1"/>
            </a:solidFill>
          </p:grpSpPr>
          <p:sp>
            <p:nvSpPr>
              <p:cNvPr id="326" name="Oval 1124">
                <a:extLst>
                  <a:ext uri="{FF2B5EF4-FFF2-40B4-BE49-F238E27FC236}">
                    <a16:creationId xmlns:a16="http://schemas.microsoft.com/office/drawing/2014/main" id="{D279C9F2-800D-40A6-8186-B6A29B52C2D8}"/>
                  </a:ext>
                </a:extLst>
              </p:cNvPr>
              <p:cNvSpPr>
                <a:spLocks noChangeArrowheads="1"/>
              </p:cNvSpPr>
              <p:nvPr/>
            </p:nvSpPr>
            <p:spPr bwMode="auto">
              <a:xfrm>
                <a:off x="5541890" y="1466199"/>
                <a:ext cx="159709" cy="15970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28" name="Freeform 1125">
                <a:extLst>
                  <a:ext uri="{FF2B5EF4-FFF2-40B4-BE49-F238E27FC236}">
                    <a16:creationId xmlns:a16="http://schemas.microsoft.com/office/drawing/2014/main" id="{B399DEFD-CB3B-41C9-BAC9-47DC7C5F0339}"/>
                  </a:ext>
                </a:extLst>
              </p:cNvPr>
              <p:cNvSpPr>
                <a:spLocks/>
              </p:cNvSpPr>
              <p:nvPr/>
            </p:nvSpPr>
            <p:spPr bwMode="auto">
              <a:xfrm>
                <a:off x="5486988" y="1645873"/>
                <a:ext cx="274502" cy="139746"/>
              </a:xfrm>
              <a:custGeom>
                <a:avLst/>
                <a:gdLst>
                  <a:gd name="T0" fmla="*/ 35 w 69"/>
                  <a:gd name="T1" fmla="*/ 0 h 35"/>
                  <a:gd name="T2" fmla="*/ 0 w 69"/>
                  <a:gd name="T3" fmla="*/ 35 h 35"/>
                  <a:gd name="T4" fmla="*/ 69 w 69"/>
                  <a:gd name="T5" fmla="*/ 35 h 35"/>
                  <a:gd name="T6" fmla="*/ 35 w 69"/>
                  <a:gd name="T7" fmla="*/ 0 h 35"/>
                </a:gdLst>
                <a:ahLst/>
                <a:cxnLst>
                  <a:cxn ang="0">
                    <a:pos x="T0" y="T1"/>
                  </a:cxn>
                  <a:cxn ang="0">
                    <a:pos x="T2" y="T3"/>
                  </a:cxn>
                  <a:cxn ang="0">
                    <a:pos x="T4" y="T5"/>
                  </a:cxn>
                  <a:cxn ang="0">
                    <a:pos x="T6" y="T7"/>
                  </a:cxn>
                </a:cxnLst>
                <a:rect l="0" t="0" r="r" b="b"/>
                <a:pathLst>
                  <a:path w="69" h="35">
                    <a:moveTo>
                      <a:pt x="35" y="0"/>
                    </a:moveTo>
                    <a:cubicBezTo>
                      <a:pt x="16" y="0"/>
                      <a:pt x="0" y="16"/>
                      <a:pt x="0" y="35"/>
                    </a:cubicBezTo>
                    <a:cubicBezTo>
                      <a:pt x="69" y="35"/>
                      <a:pt x="69" y="35"/>
                      <a:pt x="69" y="35"/>
                    </a:cubicBezTo>
                    <a:cubicBezTo>
                      <a:pt x="69" y="16"/>
                      <a:pt x="54" y="0"/>
                      <a:pt x="3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29" name="Oval 1126">
                <a:extLst>
                  <a:ext uri="{FF2B5EF4-FFF2-40B4-BE49-F238E27FC236}">
                    <a16:creationId xmlns:a16="http://schemas.microsoft.com/office/drawing/2014/main" id="{3DD5598D-925A-476D-8EAA-7B299BFD4066}"/>
                  </a:ext>
                </a:extLst>
              </p:cNvPr>
              <p:cNvSpPr>
                <a:spLocks noChangeArrowheads="1"/>
              </p:cNvSpPr>
              <p:nvPr/>
            </p:nvSpPr>
            <p:spPr bwMode="auto">
              <a:xfrm>
                <a:off x="5736533" y="1326454"/>
                <a:ext cx="79856" cy="7985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31" name="Oval 1127">
                <a:extLst>
                  <a:ext uri="{FF2B5EF4-FFF2-40B4-BE49-F238E27FC236}">
                    <a16:creationId xmlns:a16="http://schemas.microsoft.com/office/drawing/2014/main" id="{3DAD9A32-A31B-40A1-A55F-AC2E7AF218E1}"/>
                  </a:ext>
                </a:extLst>
              </p:cNvPr>
              <p:cNvSpPr>
                <a:spLocks noChangeArrowheads="1"/>
              </p:cNvSpPr>
              <p:nvPr/>
            </p:nvSpPr>
            <p:spPr bwMode="auto">
              <a:xfrm>
                <a:off x="5387169" y="1486164"/>
                <a:ext cx="44920" cy="449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32" name="Oval 1128">
                <a:extLst>
                  <a:ext uri="{FF2B5EF4-FFF2-40B4-BE49-F238E27FC236}">
                    <a16:creationId xmlns:a16="http://schemas.microsoft.com/office/drawing/2014/main" id="{4050E9E8-9136-4F64-8914-ED6BF53C87B7}"/>
                  </a:ext>
                </a:extLst>
              </p:cNvPr>
              <p:cNvSpPr>
                <a:spLocks noChangeArrowheads="1"/>
              </p:cNvSpPr>
              <p:nvPr/>
            </p:nvSpPr>
            <p:spPr bwMode="auto">
              <a:xfrm>
                <a:off x="5447060" y="1341425"/>
                <a:ext cx="64884" cy="648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33" name="Oval 1129">
                <a:extLst>
                  <a:ext uri="{FF2B5EF4-FFF2-40B4-BE49-F238E27FC236}">
                    <a16:creationId xmlns:a16="http://schemas.microsoft.com/office/drawing/2014/main" id="{B4D68E2C-BFE5-40DB-9F8C-801E5D1367DF}"/>
                  </a:ext>
                </a:extLst>
              </p:cNvPr>
              <p:cNvSpPr>
                <a:spLocks noChangeArrowheads="1"/>
              </p:cNvSpPr>
              <p:nvPr/>
            </p:nvSpPr>
            <p:spPr bwMode="auto">
              <a:xfrm>
                <a:off x="5591798" y="1276544"/>
                <a:ext cx="64884" cy="648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36" name="Oval 1130">
                <a:extLst>
                  <a:ext uri="{FF2B5EF4-FFF2-40B4-BE49-F238E27FC236}">
                    <a16:creationId xmlns:a16="http://schemas.microsoft.com/office/drawing/2014/main" id="{E49B99C8-9120-4A2C-A45A-5326E2FD9187}"/>
                  </a:ext>
                </a:extLst>
              </p:cNvPr>
              <p:cNvSpPr>
                <a:spLocks noChangeArrowheads="1"/>
              </p:cNvSpPr>
              <p:nvPr/>
            </p:nvSpPr>
            <p:spPr bwMode="auto">
              <a:xfrm>
                <a:off x="5816389" y="1466199"/>
                <a:ext cx="44920" cy="499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38" name="Oval 1131">
                <a:extLst>
                  <a:ext uri="{FF2B5EF4-FFF2-40B4-BE49-F238E27FC236}">
                    <a16:creationId xmlns:a16="http://schemas.microsoft.com/office/drawing/2014/main" id="{CFB2A31F-07E2-4772-92E8-E09F484DF3D4}"/>
                  </a:ext>
                </a:extLst>
              </p:cNvPr>
              <p:cNvSpPr>
                <a:spLocks noChangeArrowheads="1"/>
              </p:cNvSpPr>
              <p:nvPr/>
            </p:nvSpPr>
            <p:spPr bwMode="auto">
              <a:xfrm>
                <a:off x="5447060" y="1610936"/>
                <a:ext cx="34937" cy="299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39" name="Oval 1132">
                <a:extLst>
                  <a:ext uri="{FF2B5EF4-FFF2-40B4-BE49-F238E27FC236}">
                    <a16:creationId xmlns:a16="http://schemas.microsoft.com/office/drawing/2014/main" id="{5A4519E7-B12D-4754-AC3F-F051CE249B30}"/>
                  </a:ext>
                </a:extLst>
              </p:cNvPr>
              <p:cNvSpPr>
                <a:spLocks noChangeArrowheads="1"/>
              </p:cNvSpPr>
              <p:nvPr/>
            </p:nvSpPr>
            <p:spPr bwMode="auto">
              <a:xfrm>
                <a:off x="5766479" y="1610936"/>
                <a:ext cx="29945" cy="299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sp>
        <p:nvSpPr>
          <p:cNvPr id="1042" name="Isosceles Triangle 1041">
            <a:extLst>
              <a:ext uri="{FF2B5EF4-FFF2-40B4-BE49-F238E27FC236}">
                <a16:creationId xmlns:a16="http://schemas.microsoft.com/office/drawing/2014/main" id="{63640A0E-9C2F-4AF0-9FDF-13C415217186}"/>
              </a:ext>
            </a:extLst>
          </p:cNvPr>
          <p:cNvSpPr/>
          <p:nvPr/>
        </p:nvSpPr>
        <p:spPr bwMode="auto">
          <a:xfrm>
            <a:off x="6596737" y="3068792"/>
            <a:ext cx="177004" cy="958285"/>
          </a:xfrm>
          <a:prstGeom prst="triangle">
            <a:avLst/>
          </a:prstGeom>
          <a:solidFill>
            <a:srgbClr val="002050"/>
          </a:solidFill>
          <a:ln>
            <a:solidFill>
              <a:srgbClr val="00B6F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err="1">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614" name="Speech Bubble: Rectangle 613">
            <a:extLst>
              <a:ext uri="{FF2B5EF4-FFF2-40B4-BE49-F238E27FC236}">
                <a16:creationId xmlns:a16="http://schemas.microsoft.com/office/drawing/2014/main" id="{A5FA23C0-F39F-4F51-82F3-6142092C9A78}"/>
              </a:ext>
            </a:extLst>
          </p:cNvPr>
          <p:cNvSpPr/>
          <p:nvPr/>
        </p:nvSpPr>
        <p:spPr bwMode="auto">
          <a:xfrm>
            <a:off x="5883924" y="3854447"/>
            <a:ext cx="1754706" cy="461665"/>
          </a:xfrm>
          <a:prstGeom prst="wedgeRectCallout">
            <a:avLst>
              <a:gd name="adj1" fmla="val 60208"/>
              <a:gd name="adj2" fmla="val 21131"/>
            </a:avLst>
          </a:prstGeom>
          <a:solidFill>
            <a:srgbClr val="002050"/>
          </a:solidFill>
          <a:ln>
            <a:solidFill>
              <a:srgbClr val="00B6F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SOAR reduces analyst effort/time per incident, increasing overall SOC capacity</a:t>
            </a:r>
          </a:p>
        </p:txBody>
      </p:sp>
      <p:cxnSp>
        <p:nvCxnSpPr>
          <p:cNvPr id="245" name="Connector: Elbow 244">
            <a:extLst>
              <a:ext uri="{FF2B5EF4-FFF2-40B4-BE49-F238E27FC236}">
                <a16:creationId xmlns:a16="http://schemas.microsoft.com/office/drawing/2014/main" id="{C316C453-A573-4918-BC4E-3C10F7A5411B}"/>
              </a:ext>
            </a:extLst>
          </p:cNvPr>
          <p:cNvCxnSpPr>
            <a:cxnSpLocks/>
          </p:cNvCxnSpPr>
          <p:nvPr/>
        </p:nvCxnSpPr>
        <p:spPr>
          <a:xfrm rot="16200000" flipV="1">
            <a:off x="3406063" y="2985460"/>
            <a:ext cx="1737360" cy="1371600"/>
          </a:xfrm>
          <a:prstGeom prst="bentConnector3">
            <a:avLst>
              <a:gd name="adj1" fmla="val 23168"/>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61" name="Straight Connector 60">
            <a:extLst>
              <a:ext uri="{FF2B5EF4-FFF2-40B4-BE49-F238E27FC236}">
                <a16:creationId xmlns:a16="http://schemas.microsoft.com/office/drawing/2014/main" id="{68DD12E7-1A72-420D-83DF-FA89A690F8F3}"/>
              </a:ext>
            </a:extLst>
          </p:cNvPr>
          <p:cNvCxnSpPr/>
          <p:nvPr/>
        </p:nvCxnSpPr>
        <p:spPr>
          <a:xfrm>
            <a:off x="3588943" y="2809113"/>
            <a:ext cx="0" cy="1732490"/>
          </a:xfrm>
          <a:prstGeom prst="line">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grpSp>
        <p:nvGrpSpPr>
          <p:cNvPr id="536" name="Group 535">
            <a:extLst>
              <a:ext uri="{FF2B5EF4-FFF2-40B4-BE49-F238E27FC236}">
                <a16:creationId xmlns:a16="http://schemas.microsoft.com/office/drawing/2014/main" id="{71E37A1B-6F50-44CF-BB94-02D83045E033}"/>
              </a:ext>
            </a:extLst>
          </p:cNvPr>
          <p:cNvGrpSpPr/>
          <p:nvPr/>
        </p:nvGrpSpPr>
        <p:grpSpPr>
          <a:xfrm>
            <a:off x="2532891" y="4457879"/>
            <a:ext cx="1460139" cy="1923001"/>
            <a:chOff x="2532891" y="4553129"/>
            <a:chExt cx="1460139" cy="1923001"/>
          </a:xfrm>
        </p:grpSpPr>
        <p:sp>
          <p:nvSpPr>
            <p:cNvPr id="465" name="Rectangle 464">
              <a:extLst>
                <a:ext uri="{FF2B5EF4-FFF2-40B4-BE49-F238E27FC236}">
                  <a16:creationId xmlns:a16="http://schemas.microsoft.com/office/drawing/2014/main" id="{07541096-B553-4E40-B78F-59688089E845}"/>
                </a:ext>
              </a:extLst>
            </p:cNvPr>
            <p:cNvSpPr/>
            <p:nvPr/>
          </p:nvSpPr>
          <p:spPr>
            <a:xfrm>
              <a:off x="2532893" y="4697166"/>
              <a:ext cx="1460137" cy="1778964"/>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85" name="Rectangle 384">
              <a:extLst>
                <a:ext uri="{FF2B5EF4-FFF2-40B4-BE49-F238E27FC236}">
                  <a16:creationId xmlns:a16="http://schemas.microsoft.com/office/drawing/2014/main" id="{AA16B5A1-8CB5-4E3F-993D-772ABBC9C155}"/>
                </a:ext>
              </a:extLst>
            </p:cNvPr>
            <p:cNvSpPr/>
            <p:nvPr/>
          </p:nvSpPr>
          <p:spPr>
            <a:xfrm>
              <a:off x="2532892" y="4553129"/>
              <a:ext cx="1460137" cy="2308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Security &amp; Network</a:t>
              </a:r>
            </a:p>
          </p:txBody>
        </p:sp>
        <p:sp>
          <p:nvSpPr>
            <p:cNvPr id="464" name="Rectangle 463">
              <a:extLst>
                <a:ext uri="{FF2B5EF4-FFF2-40B4-BE49-F238E27FC236}">
                  <a16:creationId xmlns:a16="http://schemas.microsoft.com/office/drawing/2014/main" id="{A86164B3-F7E0-44B1-A36B-DA07594FD64B}"/>
                </a:ext>
              </a:extLst>
            </p:cNvPr>
            <p:cNvSpPr/>
            <p:nvPr/>
          </p:nvSpPr>
          <p:spPr>
            <a:xfrm>
              <a:off x="2532891" y="4783407"/>
              <a:ext cx="1460139" cy="343009"/>
            </a:xfrm>
            <a:prstGeom prst="rect">
              <a:avLst/>
            </a:prstGeom>
            <a:solidFill>
              <a:srgbClr val="C9E7FF"/>
            </a:solidFill>
            <a:ln>
              <a:noFill/>
            </a:ln>
          </p:spPr>
          <p:style>
            <a:lnRef idx="2">
              <a:schemeClr val="dk1"/>
            </a:lnRef>
            <a:fillRef idx="1">
              <a:schemeClr val="lt1"/>
            </a:fillRef>
            <a:effectRef idx="0">
              <a:schemeClr val="dk1"/>
            </a:effectRef>
            <a:fontRef idx="minor">
              <a:schemeClr val="dk1"/>
            </a:fontRef>
          </p:style>
          <p:txBody>
            <a:bodyPr lIns="73152"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Provide actionable security</a:t>
              </a:r>
              <a:b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alerts, raw logs, or both</a:t>
              </a:r>
            </a:p>
          </p:txBody>
        </p:sp>
        <p:pic>
          <p:nvPicPr>
            <p:cNvPr id="168" name="Picture 167" descr="A close up of a logo&#10;&#10;Description automatically generated">
              <a:extLst>
                <a:ext uri="{FF2B5EF4-FFF2-40B4-BE49-F238E27FC236}">
                  <a16:creationId xmlns:a16="http://schemas.microsoft.com/office/drawing/2014/main" id="{D941013D-1546-4AEB-A49D-473DFD68244B}"/>
                </a:ext>
              </a:extLst>
            </p:cNvPr>
            <p:cNvPicPr>
              <a:picLocks noChangeAspect="1"/>
            </p:cNvPicPr>
            <p:nvPr/>
          </p:nvPicPr>
          <p:blipFill>
            <a:blip r:embed="rId63" cstate="print">
              <a:extLst>
                <a:ext uri="{28A0092B-C50C-407E-A947-70E740481C1C}">
                  <a14:useLocalDpi xmlns:a14="http://schemas.microsoft.com/office/drawing/2010/main"/>
                </a:ext>
              </a:extLst>
            </a:blip>
            <a:stretch>
              <a:fillRect/>
            </a:stretch>
          </p:blipFill>
          <p:spPr>
            <a:xfrm>
              <a:off x="2896183" y="6194208"/>
              <a:ext cx="259411" cy="173805"/>
            </a:xfrm>
            <a:prstGeom prst="rect">
              <a:avLst/>
            </a:prstGeom>
          </p:spPr>
        </p:pic>
        <p:pic>
          <p:nvPicPr>
            <p:cNvPr id="296" name="Picture 295" descr="A close up of a logo&#10;&#10;Description generated with high confidence">
              <a:extLst>
                <a:ext uri="{FF2B5EF4-FFF2-40B4-BE49-F238E27FC236}">
                  <a16:creationId xmlns:a16="http://schemas.microsoft.com/office/drawing/2014/main" id="{BEC1DD00-8C18-4DC0-A99E-7A50AC8CDCE3}"/>
                </a:ext>
              </a:extLst>
            </p:cNvPr>
            <p:cNvPicPr>
              <a:picLocks noChangeAspect="1"/>
            </p:cNvPicPr>
            <p:nvPr/>
          </p:nvPicPr>
          <p:blipFill>
            <a:blip r:embed="rId64" cstate="print">
              <a:extLst>
                <a:ext uri="{28A0092B-C50C-407E-A947-70E740481C1C}">
                  <a14:useLocalDpi xmlns:a14="http://schemas.microsoft.com/office/drawing/2010/main"/>
                </a:ext>
              </a:extLst>
            </a:blip>
            <a:stretch>
              <a:fillRect/>
            </a:stretch>
          </p:blipFill>
          <p:spPr>
            <a:xfrm>
              <a:off x="2981352" y="5855548"/>
              <a:ext cx="468737" cy="298287"/>
            </a:xfrm>
            <a:prstGeom prst="rect">
              <a:avLst/>
            </a:prstGeom>
            <a:effectLst>
              <a:outerShdw blurRad="50800" dist="38100" dir="2700000" algn="tl" rotWithShape="0">
                <a:schemeClr val="tx2">
                  <a:lumMod val="75000"/>
                  <a:alpha val="40000"/>
                </a:schemeClr>
              </a:outerShdw>
            </a:effectLst>
          </p:spPr>
        </p:pic>
        <p:pic>
          <p:nvPicPr>
            <p:cNvPr id="297" name="Picture 296">
              <a:extLst>
                <a:ext uri="{FF2B5EF4-FFF2-40B4-BE49-F238E27FC236}">
                  <a16:creationId xmlns:a16="http://schemas.microsoft.com/office/drawing/2014/main" id="{6BBFCC4F-C6F2-4DC6-8E80-04EE68BECE14}"/>
                </a:ext>
              </a:extLst>
            </p:cNvPr>
            <p:cNvPicPr>
              <a:picLocks noChangeAspect="1"/>
            </p:cNvPicPr>
            <p:nvPr/>
          </p:nvPicPr>
          <p:blipFill>
            <a:blip r:embed="rId65" cstate="print">
              <a:extLst>
                <a:ext uri="{28A0092B-C50C-407E-A947-70E740481C1C}">
                  <a14:useLocalDpi xmlns:a14="http://schemas.microsoft.com/office/drawing/2010/main"/>
                </a:ext>
              </a:extLst>
            </a:blip>
            <a:stretch>
              <a:fillRect/>
            </a:stretch>
          </p:blipFill>
          <p:spPr>
            <a:xfrm>
              <a:off x="2640406" y="6193445"/>
              <a:ext cx="229854" cy="168560"/>
            </a:xfrm>
            <a:prstGeom prst="rect">
              <a:avLst/>
            </a:prstGeom>
          </p:spPr>
        </p:pic>
        <p:pic>
          <p:nvPicPr>
            <p:cNvPr id="298" name="Picture 297" descr="A close up of a logo&#10;&#10;Description generated with very high confidence">
              <a:extLst>
                <a:ext uri="{FF2B5EF4-FFF2-40B4-BE49-F238E27FC236}">
                  <a16:creationId xmlns:a16="http://schemas.microsoft.com/office/drawing/2014/main" id="{3F439909-ECD1-4213-A00B-DA9B0DCA381F}"/>
                </a:ext>
              </a:extLst>
            </p:cNvPr>
            <p:cNvPicPr>
              <a:picLocks noChangeAspect="1"/>
            </p:cNvPicPr>
            <p:nvPr/>
          </p:nvPicPr>
          <p:blipFill rotWithShape="1">
            <a:blip r:embed="rId66" cstate="print">
              <a:extLst>
                <a:ext uri="{28A0092B-C50C-407E-A947-70E740481C1C}">
                  <a14:useLocalDpi xmlns:a14="http://schemas.microsoft.com/office/drawing/2010/main"/>
                </a:ext>
              </a:extLst>
            </a:blip>
            <a:srcRect/>
            <a:stretch/>
          </p:blipFill>
          <p:spPr>
            <a:xfrm>
              <a:off x="3378702" y="5713017"/>
              <a:ext cx="412029" cy="164476"/>
            </a:xfrm>
            <a:prstGeom prst="rect">
              <a:avLst/>
            </a:prstGeom>
          </p:spPr>
        </p:pic>
        <p:pic>
          <p:nvPicPr>
            <p:cNvPr id="300" name="Picture 299">
              <a:extLst>
                <a:ext uri="{FF2B5EF4-FFF2-40B4-BE49-F238E27FC236}">
                  <a16:creationId xmlns:a16="http://schemas.microsoft.com/office/drawing/2014/main" id="{6E5360EC-53B4-4E54-BA5D-88362F232820}"/>
                </a:ext>
              </a:extLst>
            </p:cNvPr>
            <p:cNvPicPr>
              <a:picLocks noChangeAspect="1"/>
            </p:cNvPicPr>
            <p:nvPr/>
          </p:nvPicPr>
          <p:blipFill rotWithShape="1">
            <a:blip r:embed="rId67" cstate="print">
              <a:extLst>
                <a:ext uri="{28A0092B-C50C-407E-A947-70E740481C1C}">
                  <a14:useLocalDpi xmlns:a14="http://schemas.microsoft.com/office/drawing/2010/main"/>
                </a:ext>
              </a:extLst>
            </a:blip>
            <a:srcRect/>
            <a:stretch/>
          </p:blipFill>
          <p:spPr>
            <a:xfrm>
              <a:off x="2594857" y="5353844"/>
              <a:ext cx="671189" cy="153797"/>
            </a:xfrm>
            <a:prstGeom prst="rect">
              <a:avLst/>
            </a:prstGeom>
            <a:effectLst>
              <a:outerShdw blurRad="50800" dist="38100" dir="2700000" algn="tl" rotWithShape="0">
                <a:schemeClr val="tx2">
                  <a:lumMod val="75000"/>
                  <a:alpha val="40000"/>
                </a:schemeClr>
              </a:outerShdw>
            </a:effectLst>
          </p:spPr>
        </p:pic>
        <p:pic>
          <p:nvPicPr>
            <p:cNvPr id="301" name="Picture 300">
              <a:extLst>
                <a:ext uri="{FF2B5EF4-FFF2-40B4-BE49-F238E27FC236}">
                  <a16:creationId xmlns:a16="http://schemas.microsoft.com/office/drawing/2014/main" id="{3DC1E5A2-29BD-4DE8-922D-36DC210B4DFB}"/>
                </a:ext>
              </a:extLst>
            </p:cNvPr>
            <p:cNvPicPr>
              <a:picLocks noChangeAspect="1"/>
            </p:cNvPicPr>
            <p:nvPr/>
          </p:nvPicPr>
          <p:blipFill>
            <a:blip r:embed="rId68" cstate="print">
              <a:extLst>
                <a:ext uri="{28A0092B-C50C-407E-A947-70E740481C1C}">
                  <a14:useLocalDpi xmlns:a14="http://schemas.microsoft.com/office/drawing/2010/main"/>
                </a:ext>
              </a:extLst>
            </a:blip>
            <a:stretch>
              <a:fillRect/>
            </a:stretch>
          </p:blipFill>
          <p:spPr>
            <a:xfrm>
              <a:off x="2683790" y="5975439"/>
              <a:ext cx="249270" cy="80597"/>
            </a:xfrm>
            <a:prstGeom prst="rect">
              <a:avLst/>
            </a:prstGeom>
          </p:spPr>
        </p:pic>
        <p:pic>
          <p:nvPicPr>
            <p:cNvPr id="306" name="Picture 2" descr="Image result for sophos png">
              <a:extLst>
                <a:ext uri="{FF2B5EF4-FFF2-40B4-BE49-F238E27FC236}">
                  <a16:creationId xmlns:a16="http://schemas.microsoft.com/office/drawing/2014/main" id="{78D820F8-1FE7-4C51-967F-0E214B067207}"/>
                </a:ext>
              </a:extLst>
            </p:cNvPr>
            <p:cNvPicPr>
              <a:picLocks noChangeAspect="1" noChangeArrowheads="1"/>
            </p:cNvPicPr>
            <p:nvPr/>
          </p:nvPicPr>
          <p:blipFill>
            <a:blip r:embed="rId69" cstate="print">
              <a:extLst>
                <a:ext uri="{28A0092B-C50C-407E-A947-70E740481C1C}">
                  <a14:useLocalDpi xmlns:a14="http://schemas.microsoft.com/office/drawing/2010/main"/>
                </a:ext>
              </a:extLst>
            </a:blip>
            <a:srcRect/>
            <a:stretch>
              <a:fillRect/>
            </a:stretch>
          </p:blipFill>
          <p:spPr bwMode="auto">
            <a:xfrm>
              <a:off x="3384249" y="5393236"/>
              <a:ext cx="424847" cy="75012"/>
            </a:xfrm>
            <a:prstGeom prst="rect">
              <a:avLst/>
            </a:prstGeom>
            <a:noFill/>
            <a:extLst>
              <a:ext uri="{909E8E84-426E-40DD-AFC4-6F175D3DCCD1}">
                <a14:hiddenFill xmlns:a14="http://schemas.microsoft.com/office/drawing/2010/main">
                  <a:solidFill>
                    <a:srgbClr val="FFFFFF"/>
                  </a:solidFill>
                </a14:hiddenFill>
              </a:ext>
            </a:extLst>
          </p:spPr>
        </p:pic>
        <p:pic>
          <p:nvPicPr>
            <p:cNvPr id="323" name="Picture 322" descr="A picture containing object&#10;&#10;Description automatically generated">
              <a:extLst>
                <a:ext uri="{FF2B5EF4-FFF2-40B4-BE49-F238E27FC236}">
                  <a16:creationId xmlns:a16="http://schemas.microsoft.com/office/drawing/2014/main" id="{98850BC5-35FD-4988-BB01-43332FF9A9CB}"/>
                </a:ext>
              </a:extLst>
            </p:cNvPr>
            <p:cNvPicPr>
              <a:picLocks noChangeAspect="1"/>
            </p:cNvPicPr>
            <p:nvPr/>
          </p:nvPicPr>
          <p:blipFill rotWithShape="1">
            <a:blip r:embed="rId70" cstate="print">
              <a:extLst>
                <a:ext uri="{28A0092B-C50C-407E-A947-70E740481C1C}">
                  <a14:useLocalDpi xmlns:a14="http://schemas.microsoft.com/office/drawing/2010/main"/>
                </a:ext>
              </a:extLst>
            </a:blip>
            <a:srcRect/>
            <a:stretch/>
          </p:blipFill>
          <p:spPr>
            <a:xfrm>
              <a:off x="3360779" y="5534111"/>
              <a:ext cx="430409" cy="150010"/>
            </a:xfrm>
            <a:prstGeom prst="rect">
              <a:avLst/>
            </a:prstGeom>
          </p:spPr>
        </p:pic>
        <p:pic>
          <p:nvPicPr>
            <p:cNvPr id="324" name="Picture 323" descr="A close up of a logo&#10;&#10;Description automatically generated">
              <a:extLst>
                <a:ext uri="{FF2B5EF4-FFF2-40B4-BE49-F238E27FC236}">
                  <a16:creationId xmlns:a16="http://schemas.microsoft.com/office/drawing/2014/main" id="{1783DD1F-88AB-4314-8385-5EB6418322CC}"/>
                </a:ext>
              </a:extLst>
            </p:cNvPr>
            <p:cNvPicPr>
              <a:picLocks noChangeAspect="1"/>
            </p:cNvPicPr>
            <p:nvPr/>
          </p:nvPicPr>
          <p:blipFill>
            <a:blip r:embed="rId71" cstate="print">
              <a:extLst>
                <a:ext uri="{28A0092B-C50C-407E-A947-70E740481C1C}">
                  <a14:useLocalDpi xmlns:a14="http://schemas.microsoft.com/office/drawing/2010/main"/>
                </a:ext>
              </a:extLst>
            </a:blip>
            <a:stretch>
              <a:fillRect/>
            </a:stretch>
          </p:blipFill>
          <p:spPr>
            <a:xfrm>
              <a:off x="2672991" y="5213382"/>
              <a:ext cx="552806" cy="62069"/>
            </a:xfrm>
            <a:prstGeom prst="rect">
              <a:avLst/>
            </a:prstGeom>
          </p:spPr>
        </p:pic>
        <p:pic>
          <p:nvPicPr>
            <p:cNvPr id="327" name="Picture 326">
              <a:extLst>
                <a:ext uri="{FF2B5EF4-FFF2-40B4-BE49-F238E27FC236}">
                  <a16:creationId xmlns:a16="http://schemas.microsoft.com/office/drawing/2014/main" id="{0D154C79-8FD0-41AF-A7AF-3FB74AD542E1}"/>
                </a:ext>
              </a:extLst>
            </p:cNvPr>
            <p:cNvPicPr>
              <a:picLocks noChangeAspect="1"/>
            </p:cNvPicPr>
            <p:nvPr/>
          </p:nvPicPr>
          <p:blipFill>
            <a:blip r:embed="rId72" cstate="print">
              <a:extLst>
                <a:ext uri="{28A0092B-C50C-407E-A947-70E740481C1C}">
                  <a14:useLocalDpi xmlns:a14="http://schemas.microsoft.com/office/drawing/2010/main"/>
                </a:ext>
              </a:extLst>
            </a:blip>
            <a:stretch>
              <a:fillRect/>
            </a:stretch>
          </p:blipFill>
          <p:spPr>
            <a:xfrm>
              <a:off x="2633877" y="5519105"/>
              <a:ext cx="559377" cy="195782"/>
            </a:xfrm>
            <a:prstGeom prst="rect">
              <a:avLst/>
            </a:prstGeom>
          </p:spPr>
        </p:pic>
        <p:pic>
          <p:nvPicPr>
            <p:cNvPr id="1026" name="Picture 2">
              <a:extLst>
                <a:ext uri="{FF2B5EF4-FFF2-40B4-BE49-F238E27FC236}">
                  <a16:creationId xmlns:a16="http://schemas.microsoft.com/office/drawing/2014/main" id="{01CB446E-1CEC-4F7F-BBD3-491AE7E5E54C}"/>
                </a:ext>
              </a:extLst>
            </p:cNvPr>
            <p:cNvPicPr>
              <a:picLocks noChangeAspect="1" noChangeArrowheads="1"/>
            </p:cNvPicPr>
            <p:nvPr/>
          </p:nvPicPr>
          <p:blipFill>
            <a:blip r:embed="rId73" cstate="print">
              <a:extLst>
                <a:ext uri="{28A0092B-C50C-407E-A947-70E740481C1C}">
                  <a14:useLocalDpi xmlns:a14="http://schemas.microsoft.com/office/drawing/2010/main"/>
                </a:ext>
              </a:extLst>
            </a:blip>
            <a:srcRect/>
            <a:stretch>
              <a:fillRect/>
            </a:stretch>
          </p:blipFill>
          <p:spPr bwMode="auto">
            <a:xfrm>
              <a:off x="2652025" y="5727397"/>
              <a:ext cx="624092" cy="126934"/>
            </a:xfrm>
            <a:prstGeom prst="rect">
              <a:avLst/>
            </a:prstGeom>
            <a:noFill/>
            <a:extLst>
              <a:ext uri="{909E8E84-426E-40DD-AFC4-6F175D3DCCD1}">
                <a14:hiddenFill xmlns:a14="http://schemas.microsoft.com/office/drawing/2010/main">
                  <a:solidFill>
                    <a:srgbClr val="FFFFFF"/>
                  </a:solidFill>
                </a14:hiddenFill>
              </a:ext>
            </a:extLst>
          </p:spPr>
        </p:pic>
        <p:pic>
          <p:nvPicPr>
            <p:cNvPr id="294" name="Picture 4" descr="Image result for symantec png logo">
              <a:extLst>
                <a:ext uri="{FF2B5EF4-FFF2-40B4-BE49-F238E27FC236}">
                  <a16:creationId xmlns:a16="http://schemas.microsoft.com/office/drawing/2014/main" id="{F25CEC20-B2C0-4E09-9375-DFF7362F36C7}"/>
                </a:ext>
              </a:extLst>
            </p:cNvPr>
            <p:cNvPicPr>
              <a:picLocks noChangeAspect="1" noChangeArrowheads="1"/>
            </p:cNvPicPr>
            <p:nvPr/>
          </p:nvPicPr>
          <p:blipFill>
            <a:blip r:embed="rId74" cstate="print">
              <a:extLst>
                <a:ext uri="{28A0092B-C50C-407E-A947-70E740481C1C}">
                  <a14:useLocalDpi xmlns:a14="http://schemas.microsoft.com/office/drawing/2010/main"/>
                </a:ext>
              </a:extLst>
            </a:blip>
            <a:srcRect/>
            <a:stretch>
              <a:fillRect/>
            </a:stretch>
          </p:blipFill>
          <p:spPr bwMode="auto">
            <a:xfrm>
              <a:off x="3322797" y="5155919"/>
              <a:ext cx="507757" cy="160481"/>
            </a:xfrm>
            <a:prstGeom prst="rect">
              <a:avLst/>
            </a:prstGeom>
            <a:noFill/>
            <a:extLst>
              <a:ext uri="{909E8E84-426E-40DD-AFC4-6F175D3DCCD1}">
                <a14:hiddenFill xmlns:a14="http://schemas.microsoft.com/office/drawing/2010/main">
                  <a:solidFill>
                    <a:srgbClr val="FFFFFF"/>
                  </a:solidFill>
                </a14:hiddenFill>
              </a:ext>
            </a:extLst>
          </p:spPr>
        </p:pic>
        <p:pic>
          <p:nvPicPr>
            <p:cNvPr id="295" name="Picture 294" descr="A close up of a logo&#10;&#10;Description generated with very high confidence">
              <a:extLst>
                <a:ext uri="{FF2B5EF4-FFF2-40B4-BE49-F238E27FC236}">
                  <a16:creationId xmlns:a16="http://schemas.microsoft.com/office/drawing/2014/main" id="{61BBEEB4-590B-475D-A251-88E82E7CB697}"/>
                </a:ext>
              </a:extLst>
            </p:cNvPr>
            <p:cNvPicPr>
              <a:picLocks noChangeAspect="1"/>
            </p:cNvPicPr>
            <p:nvPr/>
          </p:nvPicPr>
          <p:blipFill>
            <a:blip r:embed="rId75" cstate="print">
              <a:extLst>
                <a:ext uri="{28A0092B-C50C-407E-A947-70E740481C1C}">
                  <a14:useLocalDpi xmlns:a14="http://schemas.microsoft.com/office/drawing/2010/main"/>
                </a:ext>
              </a:extLst>
            </a:blip>
            <a:stretch>
              <a:fillRect/>
            </a:stretch>
          </p:blipFill>
          <p:spPr>
            <a:xfrm>
              <a:off x="3158223" y="6171365"/>
              <a:ext cx="320307" cy="234892"/>
            </a:xfrm>
            <a:prstGeom prst="rect">
              <a:avLst/>
            </a:prstGeom>
          </p:spPr>
        </p:pic>
        <p:pic>
          <p:nvPicPr>
            <p:cNvPr id="356" name="Picture 355" descr="A close up of a logo&#10;&#10;Description generated with very high confidence">
              <a:extLst>
                <a:ext uri="{FF2B5EF4-FFF2-40B4-BE49-F238E27FC236}">
                  <a16:creationId xmlns:a16="http://schemas.microsoft.com/office/drawing/2014/main" id="{508C0B3F-516E-46B1-9D8C-3C2BA218D5B1}"/>
                </a:ext>
              </a:extLst>
            </p:cNvPr>
            <p:cNvPicPr>
              <a:picLocks noChangeAspect="1"/>
            </p:cNvPicPr>
            <p:nvPr/>
          </p:nvPicPr>
          <p:blipFill>
            <a:blip r:embed="rId76"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459973" y="5883883"/>
              <a:ext cx="349153" cy="235678"/>
            </a:xfrm>
            <a:prstGeom prst="rect">
              <a:avLst/>
            </a:prstGeom>
          </p:spPr>
        </p:pic>
        <p:grpSp>
          <p:nvGrpSpPr>
            <p:cNvPr id="18" name="Group 17">
              <a:extLst>
                <a:ext uri="{FF2B5EF4-FFF2-40B4-BE49-F238E27FC236}">
                  <a16:creationId xmlns:a16="http://schemas.microsoft.com/office/drawing/2014/main" id="{CEDA79A2-CD06-4489-9F50-F0B07425EC40}"/>
                </a:ext>
              </a:extLst>
            </p:cNvPr>
            <p:cNvGrpSpPr/>
            <p:nvPr/>
          </p:nvGrpSpPr>
          <p:grpSpPr>
            <a:xfrm>
              <a:off x="3593291" y="6268395"/>
              <a:ext cx="160817" cy="36587"/>
              <a:chOff x="4050545" y="6518937"/>
              <a:chExt cx="160817" cy="36587"/>
            </a:xfrm>
          </p:grpSpPr>
          <p:sp>
            <p:nvSpPr>
              <p:cNvPr id="303" name="Oval 302">
                <a:extLst>
                  <a:ext uri="{FF2B5EF4-FFF2-40B4-BE49-F238E27FC236}">
                    <a16:creationId xmlns:a16="http://schemas.microsoft.com/office/drawing/2014/main" id="{90D3AB48-2792-416F-A10D-A2D318A03081}"/>
                  </a:ext>
                </a:extLst>
              </p:cNvPr>
              <p:cNvSpPr/>
              <p:nvPr/>
            </p:nvSpPr>
            <p:spPr bwMode="auto">
              <a:xfrm>
                <a:off x="4050545" y="6518948"/>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08" name="Oval 307">
                <a:extLst>
                  <a:ext uri="{FF2B5EF4-FFF2-40B4-BE49-F238E27FC236}">
                    <a16:creationId xmlns:a16="http://schemas.microsoft.com/office/drawing/2014/main" id="{D7837F5B-2673-4D78-B18D-FC8A83947805}"/>
                  </a:ext>
                </a:extLst>
              </p:cNvPr>
              <p:cNvSpPr/>
              <p:nvPr/>
            </p:nvSpPr>
            <p:spPr bwMode="auto">
              <a:xfrm>
                <a:off x="4111326" y="6518943"/>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21" name="Oval 320">
                <a:extLst>
                  <a:ext uri="{FF2B5EF4-FFF2-40B4-BE49-F238E27FC236}">
                    <a16:creationId xmlns:a16="http://schemas.microsoft.com/office/drawing/2014/main" id="{1B6E644F-B44B-475D-8EE1-24870F8E497B}"/>
                  </a:ext>
                </a:extLst>
              </p:cNvPr>
              <p:cNvSpPr/>
              <p:nvPr/>
            </p:nvSpPr>
            <p:spPr bwMode="auto">
              <a:xfrm>
                <a:off x="4174786" y="6518937"/>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558" name="Group 557">
            <a:extLst>
              <a:ext uri="{FF2B5EF4-FFF2-40B4-BE49-F238E27FC236}">
                <a16:creationId xmlns:a16="http://schemas.microsoft.com/office/drawing/2014/main" id="{0BE98DCA-762C-47A0-A650-FF16B2D1A403}"/>
              </a:ext>
            </a:extLst>
          </p:cNvPr>
          <p:cNvGrpSpPr/>
          <p:nvPr/>
        </p:nvGrpSpPr>
        <p:grpSpPr>
          <a:xfrm>
            <a:off x="2888692" y="1792475"/>
            <a:ext cx="3025251" cy="1307827"/>
            <a:chOff x="2767495" y="1710614"/>
            <a:chExt cx="3025251" cy="1307827"/>
          </a:xfrm>
        </p:grpSpPr>
        <p:sp>
          <p:nvSpPr>
            <p:cNvPr id="325" name="Rectangle 324">
              <a:hlinkClick r:id="rId77" tooltip="Microsoft Azure Sentinel is a cloud native SIEM+SOAR solution that helps your SOC to rapidly detect and remediate threats across your enterprise. ASI includes cloud-native security analytics and automation across all security data in your hybrid enterprise"/>
              <a:extLst>
                <a:ext uri="{FF2B5EF4-FFF2-40B4-BE49-F238E27FC236}">
                  <a16:creationId xmlns:a16="http://schemas.microsoft.com/office/drawing/2014/main" id="{D6F45720-18E0-4064-B103-9551058DB424}"/>
                </a:ext>
              </a:extLst>
            </p:cNvPr>
            <p:cNvSpPr/>
            <p:nvPr/>
          </p:nvSpPr>
          <p:spPr>
            <a:xfrm>
              <a:off x="2767495" y="1710614"/>
              <a:ext cx="3025251" cy="1307827"/>
            </a:xfrm>
            <a:prstGeom prst="rect">
              <a:avLst/>
            </a:prstGeom>
            <a:solidFill>
              <a:schemeClr val="bg1"/>
            </a:solidFill>
            <a:ln w="22225">
              <a:solidFill>
                <a:srgbClr val="0078D4"/>
              </a:solid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1" name="Group 50">
              <a:extLst>
                <a:ext uri="{FF2B5EF4-FFF2-40B4-BE49-F238E27FC236}">
                  <a16:creationId xmlns:a16="http://schemas.microsoft.com/office/drawing/2014/main" id="{2668F59A-513E-494F-8329-19F5E7C2BF8A}"/>
                </a:ext>
              </a:extLst>
            </p:cNvPr>
            <p:cNvGrpSpPr/>
            <p:nvPr/>
          </p:nvGrpSpPr>
          <p:grpSpPr>
            <a:xfrm>
              <a:off x="4105674" y="1803358"/>
              <a:ext cx="1595893" cy="246888"/>
              <a:chOff x="2006475" y="5626256"/>
              <a:chExt cx="1595893" cy="246888"/>
            </a:xfrm>
          </p:grpSpPr>
          <p:sp>
            <p:nvSpPr>
              <p:cNvPr id="503" name="Rectangle 502">
                <a:extLst>
                  <a:ext uri="{FF2B5EF4-FFF2-40B4-BE49-F238E27FC236}">
                    <a16:creationId xmlns:a16="http://schemas.microsoft.com/office/drawing/2014/main" id="{22598F77-1A1D-4A2C-B828-6B6C61A56E22}"/>
                  </a:ext>
                </a:extLst>
              </p:cNvPr>
              <p:cNvSpPr/>
              <p:nvPr/>
            </p:nvSpPr>
            <p:spPr>
              <a:xfrm>
                <a:off x="2006475" y="5626256"/>
                <a:ext cx="1595893" cy="24688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Machine Learning (ML) &amp; AI</a:t>
                </a:r>
              </a:p>
            </p:txBody>
          </p:sp>
          <p:grpSp>
            <p:nvGrpSpPr>
              <p:cNvPr id="426" name="Group 425">
                <a:extLst>
                  <a:ext uri="{FF2B5EF4-FFF2-40B4-BE49-F238E27FC236}">
                    <a16:creationId xmlns:a16="http://schemas.microsoft.com/office/drawing/2014/main" id="{2EA1C3F2-4828-4529-85F3-BDCB10731400}"/>
                  </a:ext>
                </a:extLst>
              </p:cNvPr>
              <p:cNvGrpSpPr/>
              <p:nvPr/>
            </p:nvGrpSpPr>
            <p:grpSpPr>
              <a:xfrm>
                <a:off x="2058282" y="5662385"/>
                <a:ext cx="179375" cy="179374"/>
                <a:chOff x="7772012" y="5728917"/>
                <a:chExt cx="536745" cy="536745"/>
              </a:xfrm>
            </p:grpSpPr>
            <p:sp>
              <p:nvSpPr>
                <p:cNvPr id="431" name="Freeform 974">
                  <a:extLst>
                    <a:ext uri="{FF2B5EF4-FFF2-40B4-BE49-F238E27FC236}">
                      <a16:creationId xmlns:a16="http://schemas.microsoft.com/office/drawing/2014/main" id="{2A0F0FDE-6C0D-43DD-A8CA-A94EC688A608}"/>
                    </a:ext>
                  </a:extLst>
                </p:cNvPr>
                <p:cNvSpPr>
                  <a:spLocks noEditPoints="1"/>
                </p:cNvSpPr>
                <p:nvPr/>
              </p:nvSpPr>
              <p:spPr bwMode="auto">
                <a:xfrm>
                  <a:off x="7808849" y="5760490"/>
                  <a:ext cx="463074" cy="463074"/>
                </a:xfrm>
                <a:custGeom>
                  <a:avLst/>
                  <a:gdLst>
                    <a:gd name="T0" fmla="*/ 88 w 88"/>
                    <a:gd name="T1" fmla="*/ 57 h 88"/>
                    <a:gd name="T2" fmla="*/ 72 w 88"/>
                    <a:gd name="T3" fmla="*/ 3 h 88"/>
                    <a:gd name="T4" fmla="*/ 68 w 88"/>
                    <a:gd name="T5" fmla="*/ 0 h 88"/>
                    <a:gd name="T6" fmla="*/ 11 w 88"/>
                    <a:gd name="T7" fmla="*/ 10 h 88"/>
                    <a:gd name="T8" fmla="*/ 9 w 88"/>
                    <a:gd name="T9" fmla="*/ 14 h 88"/>
                    <a:gd name="T10" fmla="*/ 21 w 88"/>
                    <a:gd name="T11" fmla="*/ 47 h 88"/>
                    <a:gd name="T12" fmla="*/ 1 w 88"/>
                    <a:gd name="T13" fmla="*/ 54 h 88"/>
                    <a:gd name="T14" fmla="*/ 0 w 88"/>
                    <a:gd name="T15" fmla="*/ 60 h 88"/>
                    <a:gd name="T16" fmla="*/ 35 w 88"/>
                    <a:gd name="T17" fmla="*/ 88 h 88"/>
                    <a:gd name="T18" fmla="*/ 43 w 88"/>
                    <a:gd name="T19" fmla="*/ 86 h 88"/>
                    <a:gd name="T20" fmla="*/ 87 w 88"/>
                    <a:gd name="T21" fmla="*/ 60 h 88"/>
                    <a:gd name="T22" fmla="*/ 88 w 88"/>
                    <a:gd name="T23" fmla="*/ 57 h 88"/>
                    <a:gd name="T24" fmla="*/ 80 w 88"/>
                    <a:gd name="T25" fmla="*/ 52 h 88"/>
                    <a:gd name="T26" fmla="*/ 48 w 88"/>
                    <a:gd name="T27" fmla="*/ 40 h 88"/>
                    <a:gd name="T28" fmla="*/ 68 w 88"/>
                    <a:gd name="T29" fmla="*/ 10 h 88"/>
                    <a:gd name="T30" fmla="*/ 80 w 88"/>
                    <a:gd name="T31" fmla="*/ 52 h 88"/>
                    <a:gd name="T32" fmla="*/ 63 w 88"/>
                    <a:gd name="T33" fmla="*/ 7 h 88"/>
                    <a:gd name="T34" fmla="*/ 43 w 88"/>
                    <a:gd name="T35" fmla="*/ 37 h 88"/>
                    <a:gd name="T36" fmla="*/ 19 w 88"/>
                    <a:gd name="T37" fmla="*/ 15 h 88"/>
                    <a:gd name="T38" fmla="*/ 63 w 88"/>
                    <a:gd name="T39" fmla="*/ 7 h 88"/>
                    <a:gd name="T40" fmla="*/ 19 w 88"/>
                    <a:gd name="T41" fmla="*/ 24 h 88"/>
                    <a:gd name="T42" fmla="*/ 37 w 88"/>
                    <a:gd name="T43" fmla="*/ 41 h 88"/>
                    <a:gd name="T44" fmla="*/ 27 w 88"/>
                    <a:gd name="T45" fmla="*/ 45 h 88"/>
                    <a:gd name="T46" fmla="*/ 19 w 88"/>
                    <a:gd name="T47" fmla="*/ 24 h 88"/>
                    <a:gd name="T48" fmla="*/ 9 w 88"/>
                    <a:gd name="T49" fmla="*/ 58 h 88"/>
                    <a:gd name="T50" fmla="*/ 24 w 88"/>
                    <a:gd name="T51" fmla="*/ 53 h 88"/>
                    <a:gd name="T52" fmla="*/ 33 w 88"/>
                    <a:gd name="T53" fmla="*/ 78 h 88"/>
                    <a:gd name="T54" fmla="*/ 9 w 88"/>
                    <a:gd name="T55" fmla="*/ 58 h 88"/>
                    <a:gd name="T56" fmla="*/ 36 w 88"/>
                    <a:gd name="T57" fmla="*/ 69 h 88"/>
                    <a:gd name="T58" fmla="*/ 29 w 88"/>
                    <a:gd name="T59" fmla="*/ 50 h 88"/>
                    <a:gd name="T60" fmla="*/ 40 w 88"/>
                    <a:gd name="T61" fmla="*/ 46 h 88"/>
                    <a:gd name="T62" fmla="*/ 36 w 88"/>
                    <a:gd name="T63" fmla="*/ 69 h 88"/>
                    <a:gd name="T64" fmla="*/ 41 w 88"/>
                    <a:gd name="T65" fmla="*/ 80 h 88"/>
                    <a:gd name="T66" fmla="*/ 46 w 88"/>
                    <a:gd name="T67" fmla="*/ 46 h 88"/>
                    <a:gd name="T68" fmla="*/ 78 w 88"/>
                    <a:gd name="T69" fmla="*/ 58 h 88"/>
                    <a:gd name="T70" fmla="*/ 41 w 88"/>
                    <a:gd name="T71"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88">
                      <a:moveTo>
                        <a:pt x="88" y="57"/>
                      </a:moveTo>
                      <a:lnTo>
                        <a:pt x="72" y="3"/>
                      </a:lnTo>
                      <a:lnTo>
                        <a:pt x="68" y="0"/>
                      </a:lnTo>
                      <a:lnTo>
                        <a:pt x="11" y="10"/>
                      </a:lnTo>
                      <a:lnTo>
                        <a:pt x="9" y="14"/>
                      </a:lnTo>
                      <a:lnTo>
                        <a:pt x="21" y="47"/>
                      </a:lnTo>
                      <a:lnTo>
                        <a:pt x="1" y="54"/>
                      </a:lnTo>
                      <a:lnTo>
                        <a:pt x="0" y="60"/>
                      </a:lnTo>
                      <a:lnTo>
                        <a:pt x="35" y="88"/>
                      </a:lnTo>
                      <a:lnTo>
                        <a:pt x="43" y="86"/>
                      </a:lnTo>
                      <a:lnTo>
                        <a:pt x="87" y="60"/>
                      </a:lnTo>
                      <a:lnTo>
                        <a:pt x="88" y="57"/>
                      </a:lnTo>
                      <a:close/>
                      <a:moveTo>
                        <a:pt x="80" y="52"/>
                      </a:moveTo>
                      <a:lnTo>
                        <a:pt x="48" y="40"/>
                      </a:lnTo>
                      <a:lnTo>
                        <a:pt x="68" y="10"/>
                      </a:lnTo>
                      <a:lnTo>
                        <a:pt x="80" y="52"/>
                      </a:lnTo>
                      <a:close/>
                      <a:moveTo>
                        <a:pt x="63" y="7"/>
                      </a:moveTo>
                      <a:lnTo>
                        <a:pt x="43" y="37"/>
                      </a:lnTo>
                      <a:lnTo>
                        <a:pt x="19" y="15"/>
                      </a:lnTo>
                      <a:lnTo>
                        <a:pt x="63" y="7"/>
                      </a:lnTo>
                      <a:close/>
                      <a:moveTo>
                        <a:pt x="19" y="24"/>
                      </a:moveTo>
                      <a:lnTo>
                        <a:pt x="37" y="41"/>
                      </a:lnTo>
                      <a:lnTo>
                        <a:pt x="27" y="45"/>
                      </a:lnTo>
                      <a:lnTo>
                        <a:pt x="19" y="24"/>
                      </a:lnTo>
                      <a:close/>
                      <a:moveTo>
                        <a:pt x="9" y="58"/>
                      </a:moveTo>
                      <a:lnTo>
                        <a:pt x="24" y="53"/>
                      </a:lnTo>
                      <a:lnTo>
                        <a:pt x="33" y="78"/>
                      </a:lnTo>
                      <a:lnTo>
                        <a:pt x="9" y="58"/>
                      </a:lnTo>
                      <a:close/>
                      <a:moveTo>
                        <a:pt x="36" y="69"/>
                      </a:moveTo>
                      <a:lnTo>
                        <a:pt x="29" y="50"/>
                      </a:lnTo>
                      <a:lnTo>
                        <a:pt x="40" y="46"/>
                      </a:lnTo>
                      <a:lnTo>
                        <a:pt x="36" y="69"/>
                      </a:lnTo>
                      <a:close/>
                      <a:moveTo>
                        <a:pt x="41" y="80"/>
                      </a:moveTo>
                      <a:lnTo>
                        <a:pt x="46" y="46"/>
                      </a:lnTo>
                      <a:lnTo>
                        <a:pt x="78" y="58"/>
                      </a:lnTo>
                      <a:lnTo>
                        <a:pt x="41" y="80"/>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sp>
              <p:nvSpPr>
                <p:cNvPr id="437" name="Oval 986">
                  <a:extLst>
                    <a:ext uri="{FF2B5EF4-FFF2-40B4-BE49-F238E27FC236}">
                      <a16:creationId xmlns:a16="http://schemas.microsoft.com/office/drawing/2014/main" id="{039D1D40-12B9-44AC-82A5-A0FA58075461}"/>
                    </a:ext>
                  </a:extLst>
                </p:cNvPr>
                <p:cNvSpPr>
                  <a:spLocks noChangeArrowheads="1"/>
                </p:cNvSpPr>
                <p:nvPr/>
              </p:nvSpPr>
              <p:spPr bwMode="auto">
                <a:xfrm>
                  <a:off x="7956191" y="6160418"/>
                  <a:ext cx="99984" cy="10524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sp>
              <p:nvSpPr>
                <p:cNvPr id="442" name="Oval 987">
                  <a:extLst>
                    <a:ext uri="{FF2B5EF4-FFF2-40B4-BE49-F238E27FC236}">
                      <a16:creationId xmlns:a16="http://schemas.microsoft.com/office/drawing/2014/main" id="{3A723422-8AEC-4851-A2AD-C5DA640686A2}"/>
                    </a:ext>
                  </a:extLst>
                </p:cNvPr>
                <p:cNvSpPr>
                  <a:spLocks noChangeArrowheads="1"/>
                </p:cNvSpPr>
                <p:nvPr/>
              </p:nvSpPr>
              <p:spPr bwMode="auto">
                <a:xfrm>
                  <a:off x="8203513" y="6013076"/>
                  <a:ext cx="10524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sp>
              <p:nvSpPr>
                <p:cNvPr id="443" name="Oval 988">
                  <a:extLst>
                    <a:ext uri="{FF2B5EF4-FFF2-40B4-BE49-F238E27FC236}">
                      <a16:creationId xmlns:a16="http://schemas.microsoft.com/office/drawing/2014/main" id="{658C4E52-E123-4BF3-BF7A-5684E0315E46}"/>
                    </a:ext>
                  </a:extLst>
                </p:cNvPr>
                <p:cNvSpPr>
                  <a:spLocks noChangeArrowheads="1"/>
                </p:cNvSpPr>
                <p:nvPr/>
              </p:nvSpPr>
              <p:spPr bwMode="auto">
                <a:xfrm>
                  <a:off x="7819373" y="5776279"/>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sp>
              <p:nvSpPr>
                <p:cNvPr id="444" name="Oval 989">
                  <a:extLst>
                    <a:ext uri="{FF2B5EF4-FFF2-40B4-BE49-F238E27FC236}">
                      <a16:creationId xmlns:a16="http://schemas.microsoft.com/office/drawing/2014/main" id="{FE5CAE64-A5BB-4F23-9348-D9F98D4D566A}"/>
                    </a:ext>
                  </a:extLst>
                </p:cNvPr>
                <p:cNvSpPr>
                  <a:spLocks noChangeArrowheads="1"/>
                </p:cNvSpPr>
                <p:nvPr/>
              </p:nvSpPr>
              <p:spPr bwMode="auto">
                <a:xfrm>
                  <a:off x="7987764" y="5928881"/>
                  <a:ext cx="99984" cy="999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sp>
              <p:nvSpPr>
                <p:cNvPr id="445" name="Oval 990">
                  <a:extLst>
                    <a:ext uri="{FF2B5EF4-FFF2-40B4-BE49-F238E27FC236}">
                      <a16:creationId xmlns:a16="http://schemas.microsoft.com/office/drawing/2014/main" id="{ECE3062C-CA12-4659-89FD-D0F74A7D0A34}"/>
                    </a:ext>
                  </a:extLst>
                </p:cNvPr>
                <p:cNvSpPr>
                  <a:spLocks noChangeArrowheads="1"/>
                </p:cNvSpPr>
                <p:nvPr/>
              </p:nvSpPr>
              <p:spPr bwMode="auto">
                <a:xfrm>
                  <a:off x="8124581" y="5728917"/>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sp>
              <p:nvSpPr>
                <p:cNvPr id="446" name="Oval 991">
                  <a:extLst>
                    <a:ext uri="{FF2B5EF4-FFF2-40B4-BE49-F238E27FC236}">
                      <a16:creationId xmlns:a16="http://schemas.microsoft.com/office/drawing/2014/main" id="{7D44AE64-037C-42FF-A3FA-35A7EE75A8E0}"/>
                    </a:ext>
                  </a:extLst>
                </p:cNvPr>
                <p:cNvSpPr>
                  <a:spLocks noChangeArrowheads="1"/>
                </p:cNvSpPr>
                <p:nvPr/>
              </p:nvSpPr>
              <p:spPr bwMode="auto">
                <a:xfrm>
                  <a:off x="7772012" y="6013076"/>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grpSp>
        </p:grpSp>
        <p:grpSp>
          <p:nvGrpSpPr>
            <p:cNvPr id="52" name="Group 51">
              <a:extLst>
                <a:ext uri="{FF2B5EF4-FFF2-40B4-BE49-F238E27FC236}">
                  <a16:creationId xmlns:a16="http://schemas.microsoft.com/office/drawing/2014/main" id="{65406799-83EC-4519-97A1-A7388FD71B4C}"/>
                </a:ext>
              </a:extLst>
            </p:cNvPr>
            <p:cNvGrpSpPr/>
            <p:nvPr/>
          </p:nvGrpSpPr>
          <p:grpSpPr>
            <a:xfrm>
              <a:off x="4105674" y="2050318"/>
              <a:ext cx="1595893" cy="246888"/>
              <a:chOff x="2006475" y="5924916"/>
              <a:chExt cx="1595893" cy="246888"/>
            </a:xfrm>
          </p:grpSpPr>
          <p:sp>
            <p:nvSpPr>
              <p:cNvPr id="504" name="Rectangle 503">
                <a:extLst>
                  <a:ext uri="{FF2B5EF4-FFF2-40B4-BE49-F238E27FC236}">
                    <a16:creationId xmlns:a16="http://schemas.microsoft.com/office/drawing/2014/main" id="{213C42E1-77FD-49A2-9204-D9E8B6522200}"/>
                  </a:ext>
                </a:extLst>
              </p:cNvPr>
              <p:cNvSpPr/>
              <p:nvPr/>
            </p:nvSpPr>
            <p:spPr>
              <a:xfrm>
                <a:off x="2006475" y="5924916"/>
                <a:ext cx="1595893" cy="24688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Behavioral Analytics (UEBA)</a:t>
                </a:r>
              </a:p>
            </p:txBody>
          </p:sp>
          <p:grpSp>
            <p:nvGrpSpPr>
              <p:cNvPr id="405" name="Group 404">
                <a:extLst>
                  <a:ext uri="{FF2B5EF4-FFF2-40B4-BE49-F238E27FC236}">
                    <a16:creationId xmlns:a16="http://schemas.microsoft.com/office/drawing/2014/main" id="{BED628D8-DDCD-4B4C-8C93-501D0245DBD7}"/>
                  </a:ext>
                </a:extLst>
              </p:cNvPr>
              <p:cNvGrpSpPr/>
              <p:nvPr/>
            </p:nvGrpSpPr>
            <p:grpSpPr>
              <a:xfrm>
                <a:off x="2061122" y="5970184"/>
                <a:ext cx="164670" cy="142677"/>
                <a:chOff x="1098273" y="1545305"/>
                <a:chExt cx="392506" cy="340084"/>
              </a:xfrm>
            </p:grpSpPr>
            <p:sp>
              <p:nvSpPr>
                <p:cNvPr id="416" name="Rectangle 5">
                  <a:extLst>
                    <a:ext uri="{FF2B5EF4-FFF2-40B4-BE49-F238E27FC236}">
                      <a16:creationId xmlns:a16="http://schemas.microsoft.com/office/drawing/2014/main" id="{93E5FC3C-A547-4863-B07E-A76DF19C4D6D}"/>
                    </a:ext>
                  </a:extLst>
                </p:cNvPr>
                <p:cNvSpPr>
                  <a:spLocks noChangeArrowheads="1"/>
                </p:cNvSpPr>
                <p:nvPr/>
              </p:nvSpPr>
              <p:spPr bwMode="auto">
                <a:xfrm>
                  <a:off x="1098273" y="1763066"/>
                  <a:ext cx="122322" cy="12232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Calibri" panose="020F0502020204030204"/>
                    <a:ea typeface="+mn-ea"/>
                    <a:cs typeface="+mn-cs"/>
                  </a:endParaRPr>
                </a:p>
              </p:txBody>
            </p:sp>
            <p:sp>
              <p:nvSpPr>
                <p:cNvPr id="417" name="Freeform 6">
                  <a:extLst>
                    <a:ext uri="{FF2B5EF4-FFF2-40B4-BE49-F238E27FC236}">
                      <a16:creationId xmlns:a16="http://schemas.microsoft.com/office/drawing/2014/main" id="{B55C6419-0280-49E7-A286-A4E67994C441}"/>
                    </a:ext>
                  </a:extLst>
                </p:cNvPr>
                <p:cNvSpPr>
                  <a:spLocks/>
                </p:cNvSpPr>
                <p:nvPr/>
              </p:nvSpPr>
              <p:spPr bwMode="auto">
                <a:xfrm>
                  <a:off x="1231349" y="1638055"/>
                  <a:ext cx="122322" cy="122323"/>
                </a:xfrm>
                <a:custGeom>
                  <a:avLst/>
                  <a:gdLst>
                    <a:gd name="T0" fmla="*/ 0 w 426"/>
                    <a:gd name="T1" fmla="*/ 100 h 427"/>
                    <a:gd name="T2" fmla="*/ 0 w 426"/>
                    <a:gd name="T3" fmla="*/ 327 h 427"/>
                    <a:gd name="T4" fmla="*/ 99 w 426"/>
                    <a:gd name="T5" fmla="*/ 427 h 427"/>
                    <a:gd name="T6" fmla="*/ 327 w 426"/>
                    <a:gd name="T7" fmla="*/ 427 h 427"/>
                    <a:gd name="T8" fmla="*/ 426 w 426"/>
                    <a:gd name="T9" fmla="*/ 327 h 427"/>
                    <a:gd name="T10" fmla="*/ 426 w 426"/>
                    <a:gd name="T11" fmla="*/ 100 h 427"/>
                    <a:gd name="T12" fmla="*/ 327 w 426"/>
                    <a:gd name="T13" fmla="*/ 0 h 427"/>
                    <a:gd name="T14" fmla="*/ 99 w 426"/>
                    <a:gd name="T15" fmla="*/ 0 h 427"/>
                    <a:gd name="T16" fmla="*/ 0 w 426"/>
                    <a:gd name="T17" fmla="*/ 10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427">
                      <a:moveTo>
                        <a:pt x="0" y="100"/>
                      </a:moveTo>
                      <a:cubicBezTo>
                        <a:pt x="0" y="327"/>
                        <a:pt x="0" y="327"/>
                        <a:pt x="0" y="327"/>
                      </a:cubicBezTo>
                      <a:cubicBezTo>
                        <a:pt x="0" y="382"/>
                        <a:pt x="44" y="427"/>
                        <a:pt x="99" y="427"/>
                      </a:cubicBezTo>
                      <a:cubicBezTo>
                        <a:pt x="327" y="427"/>
                        <a:pt x="327" y="427"/>
                        <a:pt x="327" y="427"/>
                      </a:cubicBezTo>
                      <a:cubicBezTo>
                        <a:pt x="382" y="427"/>
                        <a:pt x="426" y="382"/>
                        <a:pt x="426" y="327"/>
                      </a:cubicBezTo>
                      <a:cubicBezTo>
                        <a:pt x="426" y="100"/>
                        <a:pt x="426" y="100"/>
                        <a:pt x="426" y="100"/>
                      </a:cubicBezTo>
                      <a:cubicBezTo>
                        <a:pt x="426" y="45"/>
                        <a:pt x="382" y="0"/>
                        <a:pt x="327" y="0"/>
                      </a:cubicBezTo>
                      <a:cubicBezTo>
                        <a:pt x="99" y="0"/>
                        <a:pt x="99" y="0"/>
                        <a:pt x="99" y="0"/>
                      </a:cubicBezTo>
                      <a:cubicBezTo>
                        <a:pt x="44" y="0"/>
                        <a:pt x="0" y="45"/>
                        <a:pt x="0" y="10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000">
                          <a:prstClr val="white"/>
                        </a:gs>
                        <a:gs pos="100000">
                          <a:prstClr val="white"/>
                        </a:gs>
                      </a:gsLst>
                      <a:lin ang="5400000" scaled="0"/>
                    </a:gradFill>
                    <a:effectLst/>
                    <a:uLnTx/>
                    <a:uFillTx/>
                    <a:latin typeface="Calibri" panose="020F0502020204030204"/>
                    <a:ea typeface="+mn-ea"/>
                    <a:cs typeface="+mn-cs"/>
                  </a:endParaRPr>
                </a:p>
              </p:txBody>
            </p:sp>
            <p:sp>
              <p:nvSpPr>
                <p:cNvPr id="418" name="Freeform 7">
                  <a:extLst>
                    <a:ext uri="{FF2B5EF4-FFF2-40B4-BE49-F238E27FC236}">
                      <a16:creationId xmlns:a16="http://schemas.microsoft.com/office/drawing/2014/main" id="{67629609-3376-4DDC-A248-C72766DD806C}"/>
                    </a:ext>
                  </a:extLst>
                </p:cNvPr>
                <p:cNvSpPr>
                  <a:spLocks/>
                </p:cNvSpPr>
                <p:nvPr/>
              </p:nvSpPr>
              <p:spPr bwMode="auto">
                <a:xfrm>
                  <a:off x="1368457" y="1545305"/>
                  <a:ext cx="122322" cy="120979"/>
                </a:xfrm>
                <a:custGeom>
                  <a:avLst/>
                  <a:gdLst>
                    <a:gd name="T0" fmla="*/ 0 w 426"/>
                    <a:gd name="T1" fmla="*/ 212 h 423"/>
                    <a:gd name="T2" fmla="*/ 0 w 426"/>
                    <a:gd name="T3" fmla="*/ 212 h 423"/>
                    <a:gd name="T4" fmla="*/ 211 w 426"/>
                    <a:gd name="T5" fmla="*/ 423 h 423"/>
                    <a:gd name="T6" fmla="*/ 215 w 426"/>
                    <a:gd name="T7" fmla="*/ 423 h 423"/>
                    <a:gd name="T8" fmla="*/ 426 w 426"/>
                    <a:gd name="T9" fmla="*/ 212 h 423"/>
                    <a:gd name="T10" fmla="*/ 426 w 426"/>
                    <a:gd name="T11" fmla="*/ 212 h 423"/>
                    <a:gd name="T12" fmla="*/ 215 w 426"/>
                    <a:gd name="T13" fmla="*/ 0 h 423"/>
                    <a:gd name="T14" fmla="*/ 211 w 426"/>
                    <a:gd name="T15" fmla="*/ 0 h 423"/>
                    <a:gd name="T16" fmla="*/ 0 w 426"/>
                    <a:gd name="T17" fmla="*/ 21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423">
                      <a:moveTo>
                        <a:pt x="0" y="212"/>
                      </a:moveTo>
                      <a:cubicBezTo>
                        <a:pt x="0" y="212"/>
                        <a:pt x="0" y="212"/>
                        <a:pt x="0" y="212"/>
                      </a:cubicBezTo>
                      <a:cubicBezTo>
                        <a:pt x="0" y="328"/>
                        <a:pt x="94" y="423"/>
                        <a:pt x="211" y="423"/>
                      </a:cubicBezTo>
                      <a:cubicBezTo>
                        <a:pt x="215" y="423"/>
                        <a:pt x="215" y="423"/>
                        <a:pt x="215" y="423"/>
                      </a:cubicBezTo>
                      <a:cubicBezTo>
                        <a:pt x="331" y="423"/>
                        <a:pt x="426" y="328"/>
                        <a:pt x="426" y="212"/>
                      </a:cubicBezTo>
                      <a:cubicBezTo>
                        <a:pt x="426" y="212"/>
                        <a:pt x="426" y="212"/>
                        <a:pt x="426" y="212"/>
                      </a:cubicBezTo>
                      <a:cubicBezTo>
                        <a:pt x="426" y="95"/>
                        <a:pt x="331" y="0"/>
                        <a:pt x="215" y="0"/>
                      </a:cubicBezTo>
                      <a:cubicBezTo>
                        <a:pt x="211" y="0"/>
                        <a:pt x="211" y="0"/>
                        <a:pt x="211" y="0"/>
                      </a:cubicBezTo>
                      <a:cubicBezTo>
                        <a:pt x="94" y="0"/>
                        <a:pt x="0" y="95"/>
                        <a:pt x="0" y="21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Calibri" panose="020F0502020204030204"/>
                    <a:ea typeface="+mn-ea"/>
                    <a:cs typeface="+mn-cs"/>
                  </a:endParaRPr>
                </a:p>
              </p:txBody>
            </p:sp>
          </p:grpSp>
        </p:grpSp>
        <p:pic>
          <p:nvPicPr>
            <p:cNvPr id="28" name="Picture 27">
              <a:extLst>
                <a:ext uri="{FF2B5EF4-FFF2-40B4-BE49-F238E27FC236}">
                  <a16:creationId xmlns:a16="http://schemas.microsoft.com/office/drawing/2014/main" id="{74E034CD-8830-4991-BCD1-4D6B418CBE5A}"/>
                </a:ext>
              </a:extLst>
            </p:cNvPr>
            <p:cNvPicPr>
              <a:picLocks noChangeAspect="1"/>
            </p:cNvPicPr>
            <p:nvPr/>
          </p:nvPicPr>
          <p:blipFill>
            <a:blip r:embed="rId78">
              <a:extLst>
                <a:ext uri="{28A0092B-C50C-407E-A947-70E740481C1C}">
                  <a14:useLocalDpi xmlns:a14="http://schemas.microsoft.com/office/drawing/2010/main" val="0"/>
                </a:ext>
              </a:extLst>
            </a:blip>
            <a:stretch>
              <a:fillRect/>
            </a:stretch>
          </p:blipFill>
          <p:spPr>
            <a:xfrm>
              <a:off x="2943155" y="1934774"/>
              <a:ext cx="231592" cy="276999"/>
            </a:xfrm>
            <a:prstGeom prst="rect">
              <a:avLst/>
            </a:prstGeom>
          </p:spPr>
        </p:pic>
        <p:sp>
          <p:nvSpPr>
            <p:cNvPr id="48" name="TextBox 47">
              <a:extLst>
                <a:ext uri="{FF2B5EF4-FFF2-40B4-BE49-F238E27FC236}">
                  <a16:creationId xmlns:a16="http://schemas.microsoft.com/office/drawing/2014/main" id="{4DE47346-92D4-4810-8925-36C46C7128A8}"/>
                </a:ext>
              </a:extLst>
            </p:cNvPr>
            <p:cNvSpPr txBox="1"/>
            <p:nvPr/>
          </p:nvSpPr>
          <p:spPr>
            <a:xfrm>
              <a:off x="3250521" y="1792938"/>
              <a:ext cx="978438" cy="5416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defPPr>
                <a:defRPr lang="en-US"/>
              </a:defPPr>
              <a:lvl1pPr>
                <a:defRPr sz="8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t>Azure </a:t>
              </a:r>
              <a:br>
                <a:rPr kumimoji="0" lang="en-US" sz="1000" b="1" i="0" u="none" strike="noStrike" kern="0" cap="none" spc="0" normalizeH="0" baseline="0" noProof="0" dirty="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br>
              <a:r>
                <a:rPr kumimoji="0" lang="en-US" sz="1000" b="1" i="0" u="none" strike="noStrike" kern="0" cap="none" spc="0" normalizeH="0" baseline="0" noProof="0" dirty="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t>Sentinel</a:t>
              </a:r>
            </a:p>
          </p:txBody>
        </p:sp>
        <p:grpSp>
          <p:nvGrpSpPr>
            <p:cNvPr id="59" name="Group 58">
              <a:extLst>
                <a:ext uri="{FF2B5EF4-FFF2-40B4-BE49-F238E27FC236}">
                  <a16:creationId xmlns:a16="http://schemas.microsoft.com/office/drawing/2014/main" id="{B013876E-791C-4B4B-936B-44E7D1B6530E}"/>
                </a:ext>
              </a:extLst>
            </p:cNvPr>
            <p:cNvGrpSpPr/>
            <p:nvPr/>
          </p:nvGrpSpPr>
          <p:grpSpPr>
            <a:xfrm>
              <a:off x="2909512" y="2630745"/>
              <a:ext cx="1166217" cy="296735"/>
              <a:chOff x="416720" y="6213215"/>
              <a:chExt cx="1166217" cy="296735"/>
            </a:xfrm>
          </p:grpSpPr>
          <p:sp>
            <p:nvSpPr>
              <p:cNvPr id="450" name="Rectangle 449">
                <a:extLst>
                  <a:ext uri="{FF2B5EF4-FFF2-40B4-BE49-F238E27FC236}">
                    <a16:creationId xmlns:a16="http://schemas.microsoft.com/office/drawing/2014/main" id="{762494C2-14D6-4346-9AC0-DA2F95711135}"/>
                  </a:ext>
                </a:extLst>
              </p:cNvPr>
              <p:cNvSpPr/>
              <p:nvPr/>
            </p:nvSpPr>
            <p:spPr>
              <a:xfrm>
                <a:off x="416720" y="6213215"/>
                <a:ext cx="1166217" cy="29673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Data Lake</a:t>
                </a:r>
              </a:p>
            </p:txBody>
          </p:sp>
          <p:grpSp>
            <p:nvGrpSpPr>
              <p:cNvPr id="36" name="Graphic 34">
                <a:extLst>
                  <a:ext uri="{FF2B5EF4-FFF2-40B4-BE49-F238E27FC236}">
                    <a16:creationId xmlns:a16="http://schemas.microsoft.com/office/drawing/2014/main" id="{0CDCAA5F-6AE9-4102-BAC5-4AA0491D5C5B}"/>
                  </a:ext>
                </a:extLst>
              </p:cNvPr>
              <p:cNvGrpSpPr/>
              <p:nvPr/>
            </p:nvGrpSpPr>
            <p:grpSpPr>
              <a:xfrm>
                <a:off x="485860" y="6287506"/>
                <a:ext cx="141248" cy="149704"/>
                <a:chOff x="1365692" y="5732234"/>
                <a:chExt cx="542925" cy="575429"/>
              </a:xfrm>
            </p:grpSpPr>
            <p:sp>
              <p:nvSpPr>
                <p:cNvPr id="37" name="Freeform: Shape 36">
                  <a:extLst>
                    <a:ext uri="{FF2B5EF4-FFF2-40B4-BE49-F238E27FC236}">
                      <a16:creationId xmlns:a16="http://schemas.microsoft.com/office/drawing/2014/main" id="{FBCD7952-7D8E-49E5-9295-751EF1C3E924}"/>
                    </a:ext>
                  </a:extLst>
                </p:cNvPr>
                <p:cNvSpPr/>
                <p:nvPr/>
              </p:nvSpPr>
              <p:spPr>
                <a:xfrm>
                  <a:off x="1375218" y="5974289"/>
                  <a:ext cx="533399" cy="333374"/>
                </a:xfrm>
                <a:custGeom>
                  <a:avLst/>
                  <a:gdLst>
                    <a:gd name="connsiteX0" fmla="*/ 513398 w 533400"/>
                    <a:gd name="connsiteY0" fmla="*/ 0 h 333375"/>
                    <a:gd name="connsiteX1" fmla="*/ 446723 w 533400"/>
                    <a:gd name="connsiteY1" fmla="*/ 37147 h 333375"/>
                    <a:gd name="connsiteX2" fmla="*/ 377190 w 533400"/>
                    <a:gd name="connsiteY2" fmla="*/ 0 h 333375"/>
                    <a:gd name="connsiteX3" fmla="*/ 310515 w 533400"/>
                    <a:gd name="connsiteY3" fmla="*/ 37147 h 333375"/>
                    <a:gd name="connsiteX4" fmla="*/ 242888 w 533400"/>
                    <a:gd name="connsiteY4" fmla="*/ 3810 h 333375"/>
                    <a:gd name="connsiteX5" fmla="*/ 178118 w 533400"/>
                    <a:gd name="connsiteY5" fmla="*/ 37147 h 333375"/>
                    <a:gd name="connsiteX6" fmla="*/ 108585 w 533400"/>
                    <a:gd name="connsiteY6" fmla="*/ 0 h 333375"/>
                    <a:gd name="connsiteX7" fmla="*/ 41910 w 533400"/>
                    <a:gd name="connsiteY7" fmla="*/ 37147 h 333375"/>
                    <a:gd name="connsiteX8" fmla="*/ 0 w 533400"/>
                    <a:gd name="connsiteY8" fmla="*/ 26670 h 333375"/>
                    <a:gd name="connsiteX9" fmla="*/ 0 w 533400"/>
                    <a:gd name="connsiteY9" fmla="*/ 27622 h 333375"/>
                    <a:gd name="connsiteX10" fmla="*/ 15240 w 533400"/>
                    <a:gd name="connsiteY10" fmla="*/ 77152 h 333375"/>
                    <a:gd name="connsiteX11" fmla="*/ 77153 w 533400"/>
                    <a:gd name="connsiteY11" fmla="*/ 181927 h 333375"/>
                    <a:gd name="connsiteX12" fmla="*/ 165735 w 533400"/>
                    <a:gd name="connsiteY12" fmla="*/ 269558 h 333375"/>
                    <a:gd name="connsiteX13" fmla="*/ 265748 w 533400"/>
                    <a:gd name="connsiteY13" fmla="*/ 339090 h 333375"/>
                    <a:gd name="connsiteX14" fmla="*/ 365760 w 533400"/>
                    <a:gd name="connsiteY14" fmla="*/ 269558 h 333375"/>
                    <a:gd name="connsiteX15" fmla="*/ 454343 w 533400"/>
                    <a:gd name="connsiteY15" fmla="*/ 181927 h 333375"/>
                    <a:gd name="connsiteX16" fmla="*/ 516255 w 533400"/>
                    <a:gd name="connsiteY16" fmla="*/ 77152 h 333375"/>
                    <a:gd name="connsiteX17" fmla="*/ 532448 w 533400"/>
                    <a:gd name="connsiteY17" fmla="*/ 29528 h 333375"/>
                    <a:gd name="connsiteX18" fmla="*/ 534353 w 533400"/>
                    <a:gd name="connsiteY18" fmla="*/ 20003 h 333375"/>
                    <a:gd name="connsiteX19" fmla="*/ 513398 w 533400"/>
                    <a:gd name="connsiteY19" fmla="*/ 0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3400" h="333375">
                      <a:moveTo>
                        <a:pt x="513398" y="0"/>
                      </a:moveTo>
                      <a:cubicBezTo>
                        <a:pt x="508635" y="8572"/>
                        <a:pt x="488633" y="37147"/>
                        <a:pt x="446723" y="37147"/>
                      </a:cubicBezTo>
                      <a:cubicBezTo>
                        <a:pt x="403860" y="37147"/>
                        <a:pt x="381953" y="7620"/>
                        <a:pt x="377190" y="0"/>
                      </a:cubicBezTo>
                      <a:cubicBezTo>
                        <a:pt x="372428" y="8572"/>
                        <a:pt x="352425" y="37147"/>
                        <a:pt x="310515" y="37147"/>
                      </a:cubicBezTo>
                      <a:cubicBezTo>
                        <a:pt x="272415" y="37147"/>
                        <a:pt x="251460" y="14288"/>
                        <a:pt x="242888" y="3810"/>
                      </a:cubicBezTo>
                      <a:cubicBezTo>
                        <a:pt x="235268" y="15240"/>
                        <a:pt x="216218" y="37147"/>
                        <a:pt x="178118" y="37147"/>
                      </a:cubicBezTo>
                      <a:cubicBezTo>
                        <a:pt x="135255" y="37147"/>
                        <a:pt x="113348" y="7620"/>
                        <a:pt x="108585" y="0"/>
                      </a:cubicBezTo>
                      <a:cubicBezTo>
                        <a:pt x="103823" y="8572"/>
                        <a:pt x="83820" y="37147"/>
                        <a:pt x="41910" y="37147"/>
                      </a:cubicBezTo>
                      <a:cubicBezTo>
                        <a:pt x="24765" y="37147"/>
                        <a:pt x="11430" y="32385"/>
                        <a:pt x="0" y="26670"/>
                      </a:cubicBezTo>
                      <a:cubicBezTo>
                        <a:pt x="0" y="26670"/>
                        <a:pt x="0" y="27622"/>
                        <a:pt x="0" y="27622"/>
                      </a:cubicBezTo>
                      <a:cubicBezTo>
                        <a:pt x="3810" y="44768"/>
                        <a:pt x="8573" y="60960"/>
                        <a:pt x="15240" y="77152"/>
                      </a:cubicBezTo>
                      <a:cubicBezTo>
                        <a:pt x="29528" y="115252"/>
                        <a:pt x="50483" y="150495"/>
                        <a:pt x="77153" y="181927"/>
                      </a:cubicBezTo>
                      <a:cubicBezTo>
                        <a:pt x="103823" y="213360"/>
                        <a:pt x="133350" y="242888"/>
                        <a:pt x="165735" y="269558"/>
                      </a:cubicBezTo>
                      <a:cubicBezTo>
                        <a:pt x="198120" y="296228"/>
                        <a:pt x="233363" y="319088"/>
                        <a:pt x="265748" y="339090"/>
                      </a:cubicBezTo>
                      <a:cubicBezTo>
                        <a:pt x="300990" y="319088"/>
                        <a:pt x="333375" y="295275"/>
                        <a:pt x="365760" y="269558"/>
                      </a:cubicBezTo>
                      <a:cubicBezTo>
                        <a:pt x="398145" y="243840"/>
                        <a:pt x="427673" y="214313"/>
                        <a:pt x="454343" y="181927"/>
                      </a:cubicBezTo>
                      <a:cubicBezTo>
                        <a:pt x="481013" y="149543"/>
                        <a:pt x="501015" y="115252"/>
                        <a:pt x="516255" y="77152"/>
                      </a:cubicBezTo>
                      <a:cubicBezTo>
                        <a:pt x="523875" y="61913"/>
                        <a:pt x="528638" y="45720"/>
                        <a:pt x="532448" y="29528"/>
                      </a:cubicBezTo>
                      <a:cubicBezTo>
                        <a:pt x="533400" y="26670"/>
                        <a:pt x="533400" y="22860"/>
                        <a:pt x="534353" y="20003"/>
                      </a:cubicBezTo>
                      <a:cubicBezTo>
                        <a:pt x="521018" y="12382"/>
                        <a:pt x="515303" y="3810"/>
                        <a:pt x="513398" y="0"/>
                      </a:cubicBezTo>
                      <a:close/>
                    </a:path>
                  </a:pathLst>
                </a:custGeom>
                <a:solidFill>
                  <a:srgbClr val="005A9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C4352216-647A-4EB5-8EF9-2D2309F3FF49}"/>
                    </a:ext>
                  </a:extLst>
                </p:cNvPr>
                <p:cNvSpPr/>
                <p:nvPr/>
              </p:nvSpPr>
              <p:spPr>
                <a:xfrm>
                  <a:off x="1365692" y="5732234"/>
                  <a:ext cx="542925" cy="238125"/>
                </a:xfrm>
                <a:custGeom>
                  <a:avLst/>
                  <a:gdLst>
                    <a:gd name="connsiteX0" fmla="*/ 546735 w 542925"/>
                    <a:gd name="connsiteY0" fmla="*/ 186690 h 238125"/>
                    <a:gd name="connsiteX1" fmla="*/ 546735 w 542925"/>
                    <a:gd name="connsiteY1" fmla="*/ 93345 h 238125"/>
                    <a:gd name="connsiteX2" fmla="*/ 446723 w 542925"/>
                    <a:gd name="connsiteY2" fmla="*/ 69533 h 238125"/>
                    <a:gd name="connsiteX3" fmla="*/ 355283 w 542925"/>
                    <a:gd name="connsiteY3" fmla="*/ 22860 h 238125"/>
                    <a:gd name="connsiteX4" fmla="*/ 273368 w 542925"/>
                    <a:gd name="connsiteY4" fmla="*/ 0 h 238125"/>
                    <a:gd name="connsiteX5" fmla="*/ 191453 w 542925"/>
                    <a:gd name="connsiteY5" fmla="*/ 22860 h 238125"/>
                    <a:gd name="connsiteX6" fmla="*/ 100013 w 542925"/>
                    <a:gd name="connsiteY6" fmla="*/ 69533 h 238125"/>
                    <a:gd name="connsiteX7" fmla="*/ 0 w 542925"/>
                    <a:gd name="connsiteY7" fmla="*/ 93345 h 238125"/>
                    <a:gd name="connsiteX8" fmla="*/ 0 w 542925"/>
                    <a:gd name="connsiteY8" fmla="*/ 186690 h 238125"/>
                    <a:gd name="connsiteX9" fmla="*/ 3810 w 542925"/>
                    <a:gd name="connsiteY9" fmla="*/ 231458 h 238125"/>
                    <a:gd name="connsiteX10" fmla="*/ 49530 w 542925"/>
                    <a:gd name="connsiteY10" fmla="*/ 241935 h 238125"/>
                    <a:gd name="connsiteX11" fmla="*/ 116205 w 542925"/>
                    <a:gd name="connsiteY11" fmla="*/ 204788 h 238125"/>
                    <a:gd name="connsiteX12" fmla="*/ 185738 w 542925"/>
                    <a:gd name="connsiteY12" fmla="*/ 241935 h 238125"/>
                    <a:gd name="connsiteX13" fmla="*/ 250508 w 542925"/>
                    <a:gd name="connsiteY13" fmla="*/ 208598 h 238125"/>
                    <a:gd name="connsiteX14" fmla="*/ 318135 w 542925"/>
                    <a:gd name="connsiteY14" fmla="*/ 241935 h 238125"/>
                    <a:gd name="connsiteX15" fmla="*/ 384810 w 542925"/>
                    <a:gd name="connsiteY15" fmla="*/ 204788 h 238125"/>
                    <a:gd name="connsiteX16" fmla="*/ 454343 w 542925"/>
                    <a:gd name="connsiteY16" fmla="*/ 241935 h 238125"/>
                    <a:gd name="connsiteX17" fmla="*/ 521018 w 542925"/>
                    <a:gd name="connsiteY17" fmla="*/ 204788 h 238125"/>
                    <a:gd name="connsiteX18" fmla="*/ 542925 w 542925"/>
                    <a:gd name="connsiteY18" fmla="*/ 224790 h 238125"/>
                    <a:gd name="connsiteX19" fmla="*/ 546735 w 542925"/>
                    <a:gd name="connsiteY19" fmla="*/ 186690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925" h="238125">
                      <a:moveTo>
                        <a:pt x="546735" y="186690"/>
                      </a:moveTo>
                      <a:lnTo>
                        <a:pt x="546735" y="93345"/>
                      </a:lnTo>
                      <a:cubicBezTo>
                        <a:pt x="514350" y="87630"/>
                        <a:pt x="481965" y="79058"/>
                        <a:pt x="446723" y="69533"/>
                      </a:cubicBezTo>
                      <a:cubicBezTo>
                        <a:pt x="414338" y="58103"/>
                        <a:pt x="384810" y="40005"/>
                        <a:pt x="355283" y="22860"/>
                      </a:cubicBezTo>
                      <a:cubicBezTo>
                        <a:pt x="332423" y="5715"/>
                        <a:pt x="302895" y="0"/>
                        <a:pt x="273368" y="0"/>
                      </a:cubicBezTo>
                      <a:cubicBezTo>
                        <a:pt x="243840" y="0"/>
                        <a:pt x="217170" y="5715"/>
                        <a:pt x="191453" y="22860"/>
                      </a:cubicBezTo>
                      <a:cubicBezTo>
                        <a:pt x="164783" y="40005"/>
                        <a:pt x="132398" y="58103"/>
                        <a:pt x="100013" y="69533"/>
                      </a:cubicBezTo>
                      <a:cubicBezTo>
                        <a:pt x="67628" y="79058"/>
                        <a:pt x="32385" y="87630"/>
                        <a:pt x="0" y="93345"/>
                      </a:cubicBezTo>
                      <a:lnTo>
                        <a:pt x="0" y="186690"/>
                      </a:lnTo>
                      <a:cubicBezTo>
                        <a:pt x="0" y="201930"/>
                        <a:pt x="953" y="216218"/>
                        <a:pt x="3810" y="231458"/>
                      </a:cubicBezTo>
                      <a:cubicBezTo>
                        <a:pt x="17145" y="236220"/>
                        <a:pt x="36195" y="241935"/>
                        <a:pt x="49530" y="241935"/>
                      </a:cubicBezTo>
                      <a:cubicBezTo>
                        <a:pt x="92393" y="241935"/>
                        <a:pt x="111443" y="213360"/>
                        <a:pt x="116205" y="204788"/>
                      </a:cubicBezTo>
                      <a:cubicBezTo>
                        <a:pt x="120968" y="213360"/>
                        <a:pt x="142875" y="241935"/>
                        <a:pt x="185738" y="241935"/>
                      </a:cubicBezTo>
                      <a:cubicBezTo>
                        <a:pt x="223838" y="241935"/>
                        <a:pt x="242888" y="219075"/>
                        <a:pt x="250508" y="208598"/>
                      </a:cubicBezTo>
                      <a:cubicBezTo>
                        <a:pt x="258128" y="219075"/>
                        <a:pt x="280035" y="241935"/>
                        <a:pt x="318135" y="241935"/>
                      </a:cubicBezTo>
                      <a:cubicBezTo>
                        <a:pt x="360998" y="241935"/>
                        <a:pt x="380048" y="213360"/>
                        <a:pt x="384810" y="204788"/>
                      </a:cubicBezTo>
                      <a:cubicBezTo>
                        <a:pt x="389573" y="213360"/>
                        <a:pt x="411480" y="241935"/>
                        <a:pt x="454343" y="241935"/>
                      </a:cubicBezTo>
                      <a:cubicBezTo>
                        <a:pt x="497205" y="241935"/>
                        <a:pt x="516255" y="213360"/>
                        <a:pt x="521018" y="204788"/>
                      </a:cubicBezTo>
                      <a:cubicBezTo>
                        <a:pt x="522923" y="207645"/>
                        <a:pt x="533400" y="217170"/>
                        <a:pt x="542925" y="224790"/>
                      </a:cubicBezTo>
                      <a:cubicBezTo>
                        <a:pt x="545783" y="211455"/>
                        <a:pt x="546735" y="199073"/>
                        <a:pt x="546735" y="186690"/>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56" name="Group 55">
              <a:extLst>
                <a:ext uri="{FF2B5EF4-FFF2-40B4-BE49-F238E27FC236}">
                  <a16:creationId xmlns:a16="http://schemas.microsoft.com/office/drawing/2014/main" id="{41CA353E-3C34-4569-8A36-5A22409A5452}"/>
                </a:ext>
              </a:extLst>
            </p:cNvPr>
            <p:cNvGrpSpPr/>
            <p:nvPr/>
          </p:nvGrpSpPr>
          <p:grpSpPr>
            <a:xfrm>
              <a:off x="4078060" y="2629193"/>
              <a:ext cx="1622679" cy="298287"/>
              <a:chOff x="1588089" y="6213215"/>
              <a:chExt cx="1622679" cy="298287"/>
            </a:xfrm>
          </p:grpSpPr>
          <p:sp>
            <p:nvSpPr>
              <p:cNvPr id="451" name="Rectangle 450">
                <a:extLst>
                  <a:ext uri="{FF2B5EF4-FFF2-40B4-BE49-F238E27FC236}">
                    <a16:creationId xmlns:a16="http://schemas.microsoft.com/office/drawing/2014/main" id="{D33BB523-27DC-4B5D-A7BA-2B455AF84AEB}"/>
                  </a:ext>
                </a:extLst>
              </p:cNvPr>
              <p:cNvSpPr/>
              <p:nvPr/>
            </p:nvSpPr>
            <p:spPr>
              <a:xfrm>
                <a:off x="1588089" y="6213215"/>
                <a:ext cx="1622679" cy="298287"/>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Incident &amp; Event Management (SIEM)</a:t>
                </a:r>
              </a:p>
            </p:txBody>
          </p:sp>
          <p:grpSp>
            <p:nvGrpSpPr>
              <p:cNvPr id="455" name="Group 454">
                <a:extLst>
                  <a:ext uri="{FF2B5EF4-FFF2-40B4-BE49-F238E27FC236}">
                    <a16:creationId xmlns:a16="http://schemas.microsoft.com/office/drawing/2014/main" id="{B0DDF6EB-507E-4B6D-93C7-BE3DE26CB36B}"/>
                  </a:ext>
                </a:extLst>
              </p:cNvPr>
              <p:cNvGrpSpPr/>
              <p:nvPr/>
            </p:nvGrpSpPr>
            <p:grpSpPr>
              <a:xfrm>
                <a:off x="1695435" y="6291550"/>
                <a:ext cx="178885" cy="141617"/>
                <a:chOff x="6923299" y="4036815"/>
                <a:chExt cx="389108" cy="308044"/>
              </a:xfrm>
            </p:grpSpPr>
            <p:sp>
              <p:nvSpPr>
                <p:cNvPr id="456" name="Freeform: Shape 455">
                  <a:extLst>
                    <a:ext uri="{FF2B5EF4-FFF2-40B4-BE49-F238E27FC236}">
                      <a16:creationId xmlns:a16="http://schemas.microsoft.com/office/drawing/2014/main" id="{D589CB0D-00F4-4FF9-8C99-8E3D9F1637CA}"/>
                    </a:ext>
                  </a:extLst>
                </p:cNvPr>
                <p:cNvSpPr/>
                <p:nvPr/>
              </p:nvSpPr>
              <p:spPr>
                <a:xfrm>
                  <a:off x="6923299" y="4036815"/>
                  <a:ext cx="389108" cy="308044"/>
                </a:xfrm>
                <a:custGeom>
                  <a:avLst/>
                  <a:gdLst>
                    <a:gd name="connsiteX0" fmla="*/ 0 w 389107"/>
                    <a:gd name="connsiteY0" fmla="*/ 11187 h 308043"/>
                    <a:gd name="connsiteX1" fmla="*/ 0 w 389107"/>
                    <a:gd name="connsiteY1" fmla="*/ 11187 h 308043"/>
                    <a:gd name="connsiteX2" fmla="*/ 0 w 389107"/>
                    <a:gd name="connsiteY2" fmla="*/ 237194 h 308043"/>
                    <a:gd name="connsiteX3" fmla="*/ 11025 w 389107"/>
                    <a:gd name="connsiteY3" fmla="*/ 249353 h 308043"/>
                    <a:gd name="connsiteX4" fmla="*/ 179476 w 389107"/>
                    <a:gd name="connsiteY4" fmla="*/ 249353 h 308043"/>
                    <a:gd name="connsiteX5" fmla="*/ 179476 w 389107"/>
                    <a:gd name="connsiteY5" fmla="*/ 284697 h 308043"/>
                    <a:gd name="connsiteX6" fmla="*/ 119651 w 389107"/>
                    <a:gd name="connsiteY6" fmla="*/ 284697 h 308043"/>
                    <a:gd name="connsiteX7" fmla="*/ 119651 w 389107"/>
                    <a:gd name="connsiteY7" fmla="*/ 309827 h 308043"/>
                    <a:gd name="connsiteX8" fmla="*/ 269619 w 389107"/>
                    <a:gd name="connsiteY8" fmla="*/ 309827 h 308043"/>
                    <a:gd name="connsiteX9" fmla="*/ 269619 w 389107"/>
                    <a:gd name="connsiteY9" fmla="*/ 284697 h 308043"/>
                    <a:gd name="connsiteX10" fmla="*/ 209794 w 389107"/>
                    <a:gd name="connsiteY10" fmla="*/ 284697 h 308043"/>
                    <a:gd name="connsiteX11" fmla="*/ 209794 w 389107"/>
                    <a:gd name="connsiteY11" fmla="*/ 249353 h 308043"/>
                    <a:gd name="connsiteX12" fmla="*/ 380029 w 389107"/>
                    <a:gd name="connsiteY12" fmla="*/ 249353 h 308043"/>
                    <a:gd name="connsiteX13" fmla="*/ 392026 w 389107"/>
                    <a:gd name="connsiteY13" fmla="*/ 237194 h 308043"/>
                    <a:gd name="connsiteX14" fmla="*/ 392026 w 389107"/>
                    <a:gd name="connsiteY14" fmla="*/ 11187 h 308043"/>
                    <a:gd name="connsiteX15" fmla="*/ 380029 w 389107"/>
                    <a:gd name="connsiteY15" fmla="*/ 0 h 308043"/>
                    <a:gd name="connsiteX16" fmla="*/ 10863 w 389107"/>
                    <a:gd name="connsiteY16" fmla="*/ 0 h 308043"/>
                    <a:gd name="connsiteX17" fmla="*/ 0 w 389107"/>
                    <a:gd name="connsiteY17" fmla="*/ 11187 h 308043"/>
                    <a:gd name="connsiteX18" fmla="*/ 0 w 389107"/>
                    <a:gd name="connsiteY18" fmla="*/ 11187 h 30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9107" h="308043">
                      <a:moveTo>
                        <a:pt x="0" y="11187"/>
                      </a:moveTo>
                      <a:lnTo>
                        <a:pt x="0" y="11187"/>
                      </a:lnTo>
                      <a:lnTo>
                        <a:pt x="0" y="237194"/>
                      </a:lnTo>
                      <a:cubicBezTo>
                        <a:pt x="0" y="243679"/>
                        <a:pt x="4540" y="249353"/>
                        <a:pt x="11025" y="249353"/>
                      </a:cubicBezTo>
                      <a:lnTo>
                        <a:pt x="179476" y="249353"/>
                      </a:lnTo>
                      <a:lnTo>
                        <a:pt x="179476" y="284697"/>
                      </a:lnTo>
                      <a:lnTo>
                        <a:pt x="119651" y="284697"/>
                      </a:lnTo>
                      <a:lnTo>
                        <a:pt x="119651" y="309827"/>
                      </a:lnTo>
                      <a:lnTo>
                        <a:pt x="269619" y="309827"/>
                      </a:lnTo>
                      <a:lnTo>
                        <a:pt x="269619" y="284697"/>
                      </a:lnTo>
                      <a:lnTo>
                        <a:pt x="209794" y="284697"/>
                      </a:lnTo>
                      <a:lnTo>
                        <a:pt x="209794" y="249353"/>
                      </a:lnTo>
                      <a:lnTo>
                        <a:pt x="380029" y="249353"/>
                      </a:lnTo>
                      <a:cubicBezTo>
                        <a:pt x="386514" y="249353"/>
                        <a:pt x="392026" y="243841"/>
                        <a:pt x="392026" y="237194"/>
                      </a:cubicBezTo>
                      <a:lnTo>
                        <a:pt x="392026" y="11187"/>
                      </a:lnTo>
                      <a:cubicBezTo>
                        <a:pt x="392026" y="4702"/>
                        <a:pt x="386514" y="0"/>
                        <a:pt x="380029" y="0"/>
                      </a:cubicBezTo>
                      <a:lnTo>
                        <a:pt x="10863" y="0"/>
                      </a:lnTo>
                      <a:cubicBezTo>
                        <a:pt x="4702" y="0"/>
                        <a:pt x="0" y="4702"/>
                        <a:pt x="0" y="11187"/>
                      </a:cubicBezTo>
                      <a:lnTo>
                        <a:pt x="0" y="11187"/>
                      </a:lnTo>
                      <a:close/>
                    </a:path>
                  </a:pathLst>
                </a:custGeom>
                <a:solidFill>
                  <a:srgbClr val="0078D4"/>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7" name="Freeform: Shape 456">
                  <a:extLst>
                    <a:ext uri="{FF2B5EF4-FFF2-40B4-BE49-F238E27FC236}">
                      <a16:creationId xmlns:a16="http://schemas.microsoft.com/office/drawing/2014/main" id="{030F4770-FCEF-4995-B79A-24553C4AB982}"/>
                    </a:ext>
                  </a:extLst>
                </p:cNvPr>
                <p:cNvSpPr/>
                <p:nvPr/>
              </p:nvSpPr>
              <p:spPr>
                <a:xfrm>
                  <a:off x="7034357" y="4121932"/>
                  <a:ext cx="194554" cy="64851"/>
                </a:xfrm>
                <a:custGeom>
                  <a:avLst/>
                  <a:gdLst>
                    <a:gd name="connsiteX0" fmla="*/ 9241 w 194553"/>
                    <a:gd name="connsiteY0" fmla="*/ 77011 h 64851"/>
                    <a:gd name="connsiteX1" fmla="*/ 0 w 194553"/>
                    <a:gd name="connsiteY1" fmla="*/ 65176 h 64851"/>
                    <a:gd name="connsiteX2" fmla="*/ 71174 w 194553"/>
                    <a:gd name="connsiteY2" fmla="*/ 5512 h 64851"/>
                    <a:gd name="connsiteX3" fmla="*/ 131810 w 194553"/>
                    <a:gd name="connsiteY3" fmla="*/ 59501 h 64851"/>
                    <a:gd name="connsiteX4" fmla="*/ 187907 w 194553"/>
                    <a:gd name="connsiteY4" fmla="*/ 0 h 64851"/>
                    <a:gd name="connsiteX5" fmla="*/ 200067 w 194553"/>
                    <a:gd name="connsiteY5" fmla="*/ 10700 h 64851"/>
                    <a:gd name="connsiteX6" fmla="*/ 131972 w 194553"/>
                    <a:gd name="connsiteY6" fmla="*/ 79443 h 64851"/>
                    <a:gd name="connsiteX7" fmla="*/ 69391 w 194553"/>
                    <a:gd name="connsiteY7" fmla="*/ 24481 h 64851"/>
                    <a:gd name="connsiteX8" fmla="*/ 9241 w 194553"/>
                    <a:gd name="connsiteY8" fmla="*/ 77011 h 64851"/>
                    <a:gd name="connsiteX9" fmla="*/ 9241 w 194553"/>
                    <a:gd name="connsiteY9" fmla="*/ 77011 h 6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553" h="64851">
                      <a:moveTo>
                        <a:pt x="9241" y="77011"/>
                      </a:moveTo>
                      <a:lnTo>
                        <a:pt x="0" y="65176"/>
                      </a:lnTo>
                      <a:lnTo>
                        <a:pt x="71174" y="5512"/>
                      </a:lnTo>
                      <a:lnTo>
                        <a:pt x="131810" y="59501"/>
                      </a:lnTo>
                      <a:lnTo>
                        <a:pt x="187907" y="0"/>
                      </a:lnTo>
                      <a:lnTo>
                        <a:pt x="200067" y="10700"/>
                      </a:lnTo>
                      <a:lnTo>
                        <a:pt x="131972" y="79443"/>
                      </a:lnTo>
                      <a:lnTo>
                        <a:pt x="69391" y="24481"/>
                      </a:lnTo>
                      <a:lnTo>
                        <a:pt x="9241" y="77011"/>
                      </a:lnTo>
                      <a:lnTo>
                        <a:pt x="9241" y="7701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0" name="Freeform: Shape 459">
                  <a:extLst>
                    <a:ext uri="{FF2B5EF4-FFF2-40B4-BE49-F238E27FC236}">
                      <a16:creationId xmlns:a16="http://schemas.microsoft.com/office/drawing/2014/main" id="{0C07AE93-85D3-4D0F-AE74-CE54C64E38B6}"/>
                    </a:ext>
                  </a:extLst>
                </p:cNvPr>
                <p:cNvSpPr/>
                <p:nvPr/>
              </p:nvSpPr>
              <p:spPr>
                <a:xfrm>
                  <a:off x="7207536" y="4105097"/>
                  <a:ext cx="32426" cy="32426"/>
                </a:xfrm>
                <a:custGeom>
                  <a:avLst/>
                  <a:gdLst>
                    <a:gd name="connsiteX0" fmla="*/ 2081 w 32425"/>
                    <a:gd name="connsiteY0" fmla="*/ 11971 h 32425"/>
                    <a:gd name="connsiteX1" fmla="*/ 30454 w 32425"/>
                    <a:gd name="connsiteY1" fmla="*/ 2081 h 32425"/>
                    <a:gd name="connsiteX2" fmla="*/ 40344 w 32425"/>
                    <a:gd name="connsiteY2" fmla="*/ 30292 h 32425"/>
                    <a:gd name="connsiteX3" fmla="*/ 11971 w 32425"/>
                    <a:gd name="connsiteY3" fmla="*/ 40181 h 32425"/>
                    <a:gd name="connsiteX4" fmla="*/ 2081 w 32425"/>
                    <a:gd name="connsiteY4" fmla="*/ 11971 h 32425"/>
                    <a:gd name="connsiteX5" fmla="*/ 2081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81" y="11971"/>
                      </a:moveTo>
                      <a:cubicBezTo>
                        <a:pt x="7107" y="1433"/>
                        <a:pt x="19916" y="-2945"/>
                        <a:pt x="30454" y="2081"/>
                      </a:cubicBezTo>
                      <a:cubicBezTo>
                        <a:pt x="40992" y="7107"/>
                        <a:pt x="45370" y="19915"/>
                        <a:pt x="40344" y="30292"/>
                      </a:cubicBezTo>
                      <a:cubicBezTo>
                        <a:pt x="35318" y="40830"/>
                        <a:pt x="22510" y="45208"/>
                        <a:pt x="11971" y="40181"/>
                      </a:cubicBezTo>
                      <a:cubicBezTo>
                        <a:pt x="1433" y="35156"/>
                        <a:pt x="-2945" y="22510"/>
                        <a:pt x="2081" y="11971"/>
                      </a:cubicBezTo>
                      <a:lnTo>
                        <a:pt x="2081" y="1197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8" name="Freeform: Shape 467">
                  <a:extLst>
                    <a:ext uri="{FF2B5EF4-FFF2-40B4-BE49-F238E27FC236}">
                      <a16:creationId xmlns:a16="http://schemas.microsoft.com/office/drawing/2014/main" id="{3E2975E2-0472-444F-AFF6-8AE707798249}"/>
                    </a:ext>
                  </a:extLst>
                </p:cNvPr>
                <p:cNvSpPr/>
                <p:nvPr/>
              </p:nvSpPr>
              <p:spPr>
                <a:xfrm>
                  <a:off x="7016785" y="4171654"/>
                  <a:ext cx="32426" cy="32426"/>
                </a:xfrm>
                <a:custGeom>
                  <a:avLst/>
                  <a:gdLst>
                    <a:gd name="connsiteX0" fmla="*/ 2007 w 32425"/>
                    <a:gd name="connsiteY0" fmla="*/ 11724 h 32425"/>
                    <a:gd name="connsiteX1" fmla="*/ 31353 w 32425"/>
                    <a:gd name="connsiteY1" fmla="*/ 2321 h 32425"/>
                    <a:gd name="connsiteX2" fmla="*/ 42215 w 32425"/>
                    <a:gd name="connsiteY2" fmla="*/ 31018 h 32425"/>
                    <a:gd name="connsiteX3" fmla="*/ 12870 w 32425"/>
                    <a:gd name="connsiteY3" fmla="*/ 40421 h 32425"/>
                    <a:gd name="connsiteX4" fmla="*/ 2007 w 32425"/>
                    <a:gd name="connsiteY4" fmla="*/ 11724 h 32425"/>
                    <a:gd name="connsiteX5" fmla="*/ 2007 w 32425"/>
                    <a:gd name="connsiteY5" fmla="*/ 11724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07" y="11724"/>
                      </a:moveTo>
                      <a:cubicBezTo>
                        <a:pt x="7033" y="1186"/>
                        <a:pt x="20166" y="-3029"/>
                        <a:pt x="31353" y="2321"/>
                      </a:cubicBezTo>
                      <a:cubicBezTo>
                        <a:pt x="42377" y="7671"/>
                        <a:pt x="47241" y="20641"/>
                        <a:pt x="42215" y="31018"/>
                      </a:cubicBezTo>
                      <a:cubicBezTo>
                        <a:pt x="37189" y="41556"/>
                        <a:pt x="24057" y="45771"/>
                        <a:pt x="12870" y="40421"/>
                      </a:cubicBezTo>
                      <a:cubicBezTo>
                        <a:pt x="1683" y="35071"/>
                        <a:pt x="-3019" y="22263"/>
                        <a:pt x="2007" y="11724"/>
                      </a:cubicBezTo>
                      <a:lnTo>
                        <a:pt x="2007" y="11724"/>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9" name="Freeform: Shape 468">
                  <a:extLst>
                    <a:ext uri="{FF2B5EF4-FFF2-40B4-BE49-F238E27FC236}">
                      <a16:creationId xmlns:a16="http://schemas.microsoft.com/office/drawing/2014/main" id="{08319BB0-4851-40D6-ADD7-26BB0EE39207}"/>
                    </a:ext>
                  </a:extLst>
                </p:cNvPr>
                <p:cNvSpPr/>
                <p:nvPr/>
              </p:nvSpPr>
              <p:spPr>
                <a:xfrm>
                  <a:off x="7082951" y="4116608"/>
                  <a:ext cx="32426" cy="32426"/>
                </a:xfrm>
                <a:custGeom>
                  <a:avLst/>
                  <a:gdLst>
                    <a:gd name="connsiteX0" fmla="*/ 2152 w 32425"/>
                    <a:gd name="connsiteY0" fmla="*/ 11971 h 32425"/>
                    <a:gd name="connsiteX1" fmla="*/ 30524 w 32425"/>
                    <a:gd name="connsiteY1" fmla="*/ 2081 h 32425"/>
                    <a:gd name="connsiteX2" fmla="*/ 40414 w 32425"/>
                    <a:gd name="connsiteY2" fmla="*/ 30292 h 32425"/>
                    <a:gd name="connsiteX3" fmla="*/ 12042 w 32425"/>
                    <a:gd name="connsiteY3" fmla="*/ 40181 h 32425"/>
                    <a:gd name="connsiteX4" fmla="*/ 2152 w 32425"/>
                    <a:gd name="connsiteY4" fmla="*/ 11971 h 32425"/>
                    <a:gd name="connsiteX5" fmla="*/ 2152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152" y="11971"/>
                      </a:moveTo>
                      <a:cubicBezTo>
                        <a:pt x="7178" y="1433"/>
                        <a:pt x="19986" y="-2945"/>
                        <a:pt x="30524" y="2081"/>
                      </a:cubicBezTo>
                      <a:cubicBezTo>
                        <a:pt x="41063" y="7107"/>
                        <a:pt x="45440" y="19915"/>
                        <a:pt x="40414" y="30292"/>
                      </a:cubicBezTo>
                      <a:cubicBezTo>
                        <a:pt x="35388" y="40830"/>
                        <a:pt x="22580" y="45208"/>
                        <a:pt x="12042" y="40181"/>
                      </a:cubicBezTo>
                      <a:cubicBezTo>
                        <a:pt x="1504" y="35156"/>
                        <a:pt x="-3036" y="22510"/>
                        <a:pt x="2152" y="11971"/>
                      </a:cubicBezTo>
                      <a:lnTo>
                        <a:pt x="2152" y="1197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6" name="Freeform: Shape 485">
                  <a:extLst>
                    <a:ext uri="{FF2B5EF4-FFF2-40B4-BE49-F238E27FC236}">
                      <a16:creationId xmlns:a16="http://schemas.microsoft.com/office/drawing/2014/main" id="{94AFE93E-C4A2-4465-A214-EC94D330EC49}"/>
                    </a:ext>
                  </a:extLst>
                </p:cNvPr>
                <p:cNvSpPr/>
                <p:nvPr/>
              </p:nvSpPr>
              <p:spPr>
                <a:xfrm>
                  <a:off x="7144468" y="4168651"/>
                  <a:ext cx="32426" cy="32426"/>
                </a:xfrm>
                <a:custGeom>
                  <a:avLst/>
                  <a:gdLst>
                    <a:gd name="connsiteX0" fmla="*/ 2081 w 32425"/>
                    <a:gd name="connsiteY0" fmla="*/ 11971 h 32425"/>
                    <a:gd name="connsiteX1" fmla="*/ 30454 w 32425"/>
                    <a:gd name="connsiteY1" fmla="*/ 2081 h 32425"/>
                    <a:gd name="connsiteX2" fmla="*/ 40344 w 32425"/>
                    <a:gd name="connsiteY2" fmla="*/ 30292 h 32425"/>
                    <a:gd name="connsiteX3" fmla="*/ 11971 w 32425"/>
                    <a:gd name="connsiteY3" fmla="*/ 40182 h 32425"/>
                    <a:gd name="connsiteX4" fmla="*/ 2081 w 32425"/>
                    <a:gd name="connsiteY4" fmla="*/ 11971 h 32425"/>
                    <a:gd name="connsiteX5" fmla="*/ 2081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81" y="11971"/>
                      </a:moveTo>
                      <a:cubicBezTo>
                        <a:pt x="7107" y="1433"/>
                        <a:pt x="19916" y="-2945"/>
                        <a:pt x="30454" y="2081"/>
                      </a:cubicBezTo>
                      <a:cubicBezTo>
                        <a:pt x="40992" y="7107"/>
                        <a:pt x="45370" y="19916"/>
                        <a:pt x="40344" y="30292"/>
                      </a:cubicBezTo>
                      <a:cubicBezTo>
                        <a:pt x="35318" y="40830"/>
                        <a:pt x="22510" y="45208"/>
                        <a:pt x="11971" y="40182"/>
                      </a:cubicBezTo>
                      <a:cubicBezTo>
                        <a:pt x="1433" y="35156"/>
                        <a:pt x="-2945" y="22510"/>
                        <a:pt x="2081" y="11971"/>
                      </a:cubicBezTo>
                      <a:lnTo>
                        <a:pt x="2081" y="1197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53" name="Group 52">
              <a:extLst>
                <a:ext uri="{FF2B5EF4-FFF2-40B4-BE49-F238E27FC236}">
                  <a16:creationId xmlns:a16="http://schemas.microsoft.com/office/drawing/2014/main" id="{BD44AB2C-FBA5-4E4C-BC1F-69BF963CBAD1}"/>
                </a:ext>
              </a:extLst>
            </p:cNvPr>
            <p:cNvGrpSpPr/>
            <p:nvPr/>
          </p:nvGrpSpPr>
          <p:grpSpPr>
            <a:xfrm>
              <a:off x="2908277" y="2297646"/>
              <a:ext cx="2792462" cy="338554"/>
              <a:chOff x="-913264" y="5878807"/>
              <a:chExt cx="2792462" cy="338554"/>
            </a:xfrm>
          </p:grpSpPr>
          <p:sp>
            <p:nvSpPr>
              <p:cNvPr id="492" name="Rectangle 491">
                <a:extLst>
                  <a:ext uri="{FF2B5EF4-FFF2-40B4-BE49-F238E27FC236}">
                    <a16:creationId xmlns:a16="http://schemas.microsoft.com/office/drawing/2014/main" id="{4DCD41E4-1201-4E05-B9C5-42D1A8C6B686}"/>
                  </a:ext>
                </a:extLst>
              </p:cNvPr>
              <p:cNvSpPr/>
              <p:nvPr/>
            </p:nvSpPr>
            <p:spPr>
              <a:xfrm>
                <a:off x="-913264" y="5878807"/>
                <a:ext cx="2792462" cy="338554"/>
              </a:xfrm>
              <a:prstGeom prst="rect">
                <a:avLst/>
              </a:prstGeom>
              <a:solidFill>
                <a:srgbClr val="002050"/>
              </a:solidFill>
              <a:ln w="14224">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r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Security Orchestration, Automation, </a:t>
                </a:r>
                <a:br>
                  <a:rPr kumimoji="0" lang="en-US" sz="800" b="0" i="0" u="none" strike="noStrike" kern="1200" cap="none" spc="0" normalizeH="0" baseline="0" noProof="0" dirty="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dirty="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and Remediation (SOAR)</a:t>
                </a:r>
              </a:p>
            </p:txBody>
          </p:sp>
          <p:sp>
            <p:nvSpPr>
              <p:cNvPr id="496" name="Freeform 1054">
                <a:extLst>
                  <a:ext uri="{FF2B5EF4-FFF2-40B4-BE49-F238E27FC236}">
                    <a16:creationId xmlns:a16="http://schemas.microsoft.com/office/drawing/2014/main" id="{546A2D21-EBF3-4B01-B444-51A87099B94B}"/>
                  </a:ext>
                </a:extLst>
              </p:cNvPr>
              <p:cNvSpPr>
                <a:spLocks noEditPoints="1"/>
              </p:cNvSpPr>
              <p:nvPr/>
            </p:nvSpPr>
            <p:spPr bwMode="auto">
              <a:xfrm>
                <a:off x="-851240" y="5962433"/>
                <a:ext cx="173995" cy="173995"/>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sp>
        <p:nvSpPr>
          <p:cNvPr id="403" name="Arrow: Up-Down 402">
            <a:extLst>
              <a:ext uri="{FF2B5EF4-FFF2-40B4-BE49-F238E27FC236}">
                <a16:creationId xmlns:a16="http://schemas.microsoft.com/office/drawing/2014/main" id="{BA9159C6-6521-491E-8E61-7FEEB7F27FE5}"/>
              </a:ext>
            </a:extLst>
          </p:cNvPr>
          <p:cNvSpPr/>
          <p:nvPr/>
        </p:nvSpPr>
        <p:spPr>
          <a:xfrm rot="5400000">
            <a:off x="2707435" y="2325567"/>
            <a:ext cx="189227" cy="454850"/>
          </a:xfrm>
          <a:prstGeom prst="upDownArrow">
            <a:avLst>
              <a:gd name="adj1" fmla="val 40718"/>
              <a:gd name="adj2" fmla="val 56784"/>
            </a:avLst>
          </a:prstGeom>
          <a:solidFill>
            <a:schemeClr val="tx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E54E2105-3E85-4552-B4AA-72722EE20B28}"/>
              </a:ext>
            </a:extLst>
          </p:cNvPr>
          <p:cNvGrpSpPr/>
          <p:nvPr/>
        </p:nvGrpSpPr>
        <p:grpSpPr>
          <a:xfrm>
            <a:off x="9564356" y="2980338"/>
            <a:ext cx="2086790" cy="688606"/>
            <a:chOff x="9564356" y="2980338"/>
            <a:chExt cx="2086790" cy="688606"/>
          </a:xfrm>
        </p:grpSpPr>
        <p:grpSp>
          <p:nvGrpSpPr>
            <p:cNvPr id="577" name="Group 576">
              <a:extLst>
                <a:ext uri="{FF2B5EF4-FFF2-40B4-BE49-F238E27FC236}">
                  <a16:creationId xmlns:a16="http://schemas.microsoft.com/office/drawing/2014/main" id="{F962D0E5-53F2-435C-B2F7-B2EDDB14E151}"/>
                </a:ext>
              </a:extLst>
            </p:cNvPr>
            <p:cNvGrpSpPr/>
            <p:nvPr/>
          </p:nvGrpSpPr>
          <p:grpSpPr>
            <a:xfrm>
              <a:off x="9564356" y="2980338"/>
              <a:ext cx="2086790" cy="688606"/>
              <a:chOff x="868163" y="3535899"/>
              <a:chExt cx="2086790" cy="688606"/>
            </a:xfrm>
          </p:grpSpPr>
          <p:sp>
            <p:nvSpPr>
              <p:cNvPr id="578" name="Rectangle 577">
                <a:extLst>
                  <a:ext uri="{FF2B5EF4-FFF2-40B4-BE49-F238E27FC236}">
                    <a16:creationId xmlns:a16="http://schemas.microsoft.com/office/drawing/2014/main" id="{DF3D4F8C-C4DD-404C-AE7B-79A88304DDE8}"/>
                  </a:ext>
                </a:extLst>
              </p:cNvPr>
              <p:cNvSpPr/>
              <p:nvPr/>
            </p:nvSpPr>
            <p:spPr>
              <a:xfrm>
                <a:off x="868163" y="3535899"/>
                <a:ext cx="2086790" cy="688606"/>
              </a:xfrm>
              <a:prstGeom prst="rect">
                <a:avLst/>
              </a:prstGeom>
              <a:solidFill>
                <a:srgbClr val="EAFCEA"/>
              </a:solidFill>
              <a:ln w="12700">
                <a:solidFill>
                  <a:srgbClr val="107C1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5760" tIns="73152" rIns="45720" bIns="73152"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Managed Detection and Response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Using Microsoft Threat Protections</a:t>
                </a:r>
              </a:p>
            </p:txBody>
          </p:sp>
          <p:sp>
            <p:nvSpPr>
              <p:cNvPr id="579" name="Commitments_EC4D">
                <a:extLst>
                  <a:ext uri="{FF2B5EF4-FFF2-40B4-BE49-F238E27FC236}">
                    <a16:creationId xmlns:a16="http://schemas.microsoft.com/office/drawing/2014/main" id="{B01AB7E8-231A-43F1-88EE-54BA8E24F5B2}"/>
                  </a:ext>
                </a:extLst>
              </p:cNvPr>
              <p:cNvSpPr>
                <a:spLocks noChangeAspect="1" noEditPoints="1"/>
              </p:cNvSpPr>
              <p:nvPr/>
            </p:nvSpPr>
            <p:spPr bwMode="auto">
              <a:xfrm>
                <a:off x="966933" y="3640549"/>
                <a:ext cx="171080" cy="158486"/>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3" name="Picture 2" descr="A close up of a sign&#10;&#10;Description automatically generated">
              <a:extLst>
                <a:ext uri="{FF2B5EF4-FFF2-40B4-BE49-F238E27FC236}">
                  <a16:creationId xmlns:a16="http://schemas.microsoft.com/office/drawing/2014/main" id="{50F70F07-06D2-4EF1-A9BB-1571F88106A1}"/>
                </a:ext>
              </a:extLst>
            </p:cNvPr>
            <p:cNvPicPr>
              <a:picLocks noChangeAspect="1"/>
            </p:cNvPicPr>
            <p:nvPr/>
          </p:nvPicPr>
          <p:blipFill>
            <a:blip r:embed="rId79">
              <a:extLst>
                <a:ext uri="{28A0092B-C50C-407E-A947-70E740481C1C}">
                  <a14:useLocalDpi xmlns:a14="http://schemas.microsoft.com/office/drawing/2010/main" val="0"/>
                </a:ext>
              </a:extLst>
            </a:blip>
            <a:stretch>
              <a:fillRect/>
            </a:stretch>
          </p:blipFill>
          <p:spPr>
            <a:xfrm>
              <a:off x="10931478" y="3493019"/>
              <a:ext cx="261640" cy="128643"/>
            </a:xfrm>
            <a:prstGeom prst="rect">
              <a:avLst/>
            </a:prstGeom>
          </p:spPr>
        </p:pic>
        <p:grpSp>
          <p:nvGrpSpPr>
            <p:cNvPr id="4" name="Group 3">
              <a:extLst>
                <a:ext uri="{FF2B5EF4-FFF2-40B4-BE49-F238E27FC236}">
                  <a16:creationId xmlns:a16="http://schemas.microsoft.com/office/drawing/2014/main" id="{73257036-82FB-4B37-AEB2-83789830F767}"/>
                </a:ext>
              </a:extLst>
            </p:cNvPr>
            <p:cNvGrpSpPr/>
            <p:nvPr/>
          </p:nvGrpSpPr>
          <p:grpSpPr>
            <a:xfrm>
              <a:off x="11316959" y="3539047"/>
              <a:ext cx="160817" cy="36587"/>
              <a:chOff x="11598706" y="6393125"/>
              <a:chExt cx="160817" cy="36587"/>
            </a:xfrm>
          </p:grpSpPr>
          <p:sp>
            <p:nvSpPr>
              <p:cNvPr id="318" name="Oval 317">
                <a:extLst>
                  <a:ext uri="{FF2B5EF4-FFF2-40B4-BE49-F238E27FC236}">
                    <a16:creationId xmlns:a16="http://schemas.microsoft.com/office/drawing/2014/main" id="{F84AA6A2-6037-4A58-9D0B-0E9B5D53677A}"/>
                  </a:ext>
                </a:extLst>
              </p:cNvPr>
              <p:cNvSpPr/>
              <p:nvPr/>
            </p:nvSpPr>
            <p:spPr bwMode="auto">
              <a:xfrm>
                <a:off x="11598706" y="6393136"/>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40" name="Oval 339">
                <a:extLst>
                  <a:ext uri="{FF2B5EF4-FFF2-40B4-BE49-F238E27FC236}">
                    <a16:creationId xmlns:a16="http://schemas.microsoft.com/office/drawing/2014/main" id="{A754C54E-8A3C-4DBA-A3E1-787D6D3C5BA8}"/>
                  </a:ext>
                </a:extLst>
              </p:cNvPr>
              <p:cNvSpPr/>
              <p:nvPr/>
            </p:nvSpPr>
            <p:spPr bwMode="auto">
              <a:xfrm>
                <a:off x="11659487" y="6393131"/>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41" name="Oval 340">
                <a:extLst>
                  <a:ext uri="{FF2B5EF4-FFF2-40B4-BE49-F238E27FC236}">
                    <a16:creationId xmlns:a16="http://schemas.microsoft.com/office/drawing/2014/main" id="{A53D78EA-95B5-42D2-9B50-6B7A5CF14530}"/>
                  </a:ext>
                </a:extLst>
              </p:cNvPr>
              <p:cNvSpPr/>
              <p:nvPr/>
            </p:nvSpPr>
            <p:spPr bwMode="auto">
              <a:xfrm>
                <a:off x="11722947" y="6393125"/>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pic>
          <p:nvPicPr>
            <p:cNvPr id="343" name="Picture 342">
              <a:extLst>
                <a:ext uri="{FF2B5EF4-FFF2-40B4-BE49-F238E27FC236}">
                  <a16:creationId xmlns:a16="http://schemas.microsoft.com/office/drawing/2014/main" id="{742129D1-85C9-443F-B03D-8D994DD8B6E4}"/>
                </a:ext>
              </a:extLst>
            </p:cNvPr>
            <p:cNvPicPr>
              <a:picLocks noChangeAspect="1"/>
            </p:cNvPicPr>
            <p:nvPr/>
          </p:nvPicPr>
          <p:blipFill>
            <a:blip r:embed="rId80"/>
            <a:stretch>
              <a:fillRect/>
            </a:stretch>
          </p:blipFill>
          <p:spPr>
            <a:xfrm>
              <a:off x="9673857" y="3332065"/>
              <a:ext cx="130539" cy="132904"/>
            </a:xfrm>
            <a:prstGeom prst="rect">
              <a:avLst/>
            </a:prstGeom>
          </p:spPr>
        </p:pic>
        <p:pic>
          <p:nvPicPr>
            <p:cNvPr id="344" name="Picture 14">
              <a:extLst>
                <a:ext uri="{FF2B5EF4-FFF2-40B4-BE49-F238E27FC236}">
                  <a16:creationId xmlns:a16="http://schemas.microsoft.com/office/drawing/2014/main" id="{84D993E2-28D5-411D-8C63-0F48A6DFD68F}"/>
                </a:ext>
              </a:extLst>
            </p:cNvPr>
            <p:cNvPicPr>
              <a:picLocks noChangeAspect="1" noChangeArrowheads="1"/>
            </p:cNvPicPr>
            <p:nvPr/>
          </p:nvPicPr>
          <p:blipFill>
            <a:blip r:embed="rId81"/>
            <a:stretch>
              <a:fillRect/>
            </a:stretch>
          </p:blipFill>
          <p:spPr bwMode="auto">
            <a:xfrm>
              <a:off x="9941377" y="3330787"/>
              <a:ext cx="180617" cy="135461"/>
            </a:xfrm>
            <a:prstGeom prst="rect">
              <a:avLst/>
            </a:prstGeom>
            <a:noFill/>
            <a:extLst>
              <a:ext uri="{909E8E84-426E-40DD-AFC4-6F175D3DCCD1}">
                <a14:hiddenFill xmlns:a14="http://schemas.microsoft.com/office/drawing/2010/main">
                  <a:solidFill>
                    <a:srgbClr val="FFFFFF"/>
                  </a:solidFill>
                </a14:hiddenFill>
              </a:ext>
            </a:extLst>
          </p:spPr>
        </p:pic>
        <p:pic>
          <p:nvPicPr>
            <p:cNvPr id="345" name="Picture 14">
              <a:extLst>
                <a:ext uri="{FF2B5EF4-FFF2-40B4-BE49-F238E27FC236}">
                  <a16:creationId xmlns:a16="http://schemas.microsoft.com/office/drawing/2014/main" id="{47961937-D2F1-4389-B67E-37056366B307}"/>
                </a:ext>
              </a:extLst>
            </p:cNvPr>
            <p:cNvPicPr>
              <a:picLocks noChangeAspect="1" noChangeArrowheads="1"/>
            </p:cNvPicPr>
            <p:nvPr/>
          </p:nvPicPr>
          <p:blipFill>
            <a:blip r:embed="rId82"/>
            <a:stretch>
              <a:fillRect/>
            </a:stretch>
          </p:blipFill>
          <p:spPr bwMode="auto">
            <a:xfrm>
              <a:off x="10237730" y="3336464"/>
              <a:ext cx="146408" cy="124107"/>
            </a:xfrm>
            <a:prstGeom prst="rect">
              <a:avLst/>
            </a:prstGeom>
            <a:noFill/>
            <a:extLst>
              <a:ext uri="{909E8E84-426E-40DD-AFC4-6F175D3DCCD1}">
                <a14:hiddenFill xmlns:a14="http://schemas.microsoft.com/office/drawing/2010/main">
                  <a:solidFill>
                    <a:srgbClr val="FFFFFF"/>
                  </a:solidFill>
                </a14:hiddenFill>
              </a:ext>
            </a:extLst>
          </p:spPr>
        </p:pic>
        <p:pic>
          <p:nvPicPr>
            <p:cNvPr id="346" name="Picture 14">
              <a:extLst>
                <a:ext uri="{FF2B5EF4-FFF2-40B4-BE49-F238E27FC236}">
                  <a16:creationId xmlns:a16="http://schemas.microsoft.com/office/drawing/2014/main" id="{7E07DEA6-0111-49E1-9910-5EC9D7086B9A}"/>
                </a:ext>
              </a:extLst>
            </p:cNvPr>
            <p:cNvPicPr>
              <a:picLocks noChangeAspect="1" noChangeArrowheads="1"/>
            </p:cNvPicPr>
            <p:nvPr/>
          </p:nvPicPr>
          <p:blipFill>
            <a:blip r:embed="rId83"/>
            <a:stretch>
              <a:fillRect/>
            </a:stretch>
          </p:blipFill>
          <p:spPr bwMode="auto">
            <a:xfrm>
              <a:off x="10504305" y="3343764"/>
              <a:ext cx="107796" cy="109507"/>
            </a:xfrm>
            <a:prstGeom prst="rect">
              <a:avLst/>
            </a:prstGeom>
            <a:noFill/>
            <a:extLst>
              <a:ext uri="{909E8E84-426E-40DD-AFC4-6F175D3DCCD1}">
                <a14:hiddenFill xmlns:a14="http://schemas.microsoft.com/office/drawing/2010/main">
                  <a:solidFill>
                    <a:srgbClr val="FFFFFF"/>
                  </a:solidFill>
                </a14:hiddenFill>
              </a:ext>
            </a:extLst>
          </p:spPr>
        </p:pic>
        <p:pic>
          <p:nvPicPr>
            <p:cNvPr id="347" name="Picture 14">
              <a:extLst>
                <a:ext uri="{FF2B5EF4-FFF2-40B4-BE49-F238E27FC236}">
                  <a16:creationId xmlns:a16="http://schemas.microsoft.com/office/drawing/2014/main" id="{E30A8D97-960F-4AF8-8C78-AA2427A3853F}"/>
                </a:ext>
              </a:extLst>
            </p:cNvPr>
            <p:cNvPicPr>
              <a:picLocks noChangeAspect="1" noChangeArrowheads="1"/>
            </p:cNvPicPr>
            <p:nvPr/>
          </p:nvPicPr>
          <p:blipFill>
            <a:blip r:embed="rId84"/>
            <a:stretch>
              <a:fillRect/>
            </a:stretch>
          </p:blipFill>
          <p:spPr bwMode="auto">
            <a:xfrm>
              <a:off x="10510099" y="3517959"/>
              <a:ext cx="306010" cy="78762"/>
            </a:xfrm>
            <a:prstGeom prst="rect">
              <a:avLst/>
            </a:prstGeom>
            <a:noFill/>
            <a:extLst>
              <a:ext uri="{909E8E84-426E-40DD-AFC4-6F175D3DCCD1}">
                <a14:hiddenFill xmlns:a14="http://schemas.microsoft.com/office/drawing/2010/main">
                  <a:solidFill>
                    <a:srgbClr val="FFFFFF"/>
                  </a:solidFill>
                </a14:hiddenFill>
              </a:ext>
            </a:extLst>
          </p:spPr>
        </p:pic>
        <p:pic>
          <p:nvPicPr>
            <p:cNvPr id="348" name="Picture 347">
              <a:extLst>
                <a:ext uri="{FF2B5EF4-FFF2-40B4-BE49-F238E27FC236}">
                  <a16:creationId xmlns:a16="http://schemas.microsoft.com/office/drawing/2014/main" id="{B88AEF22-13AA-4456-A85F-7F3F0DDD0BB2}"/>
                </a:ext>
              </a:extLst>
            </p:cNvPr>
            <p:cNvPicPr>
              <a:picLocks noChangeAspect="1"/>
            </p:cNvPicPr>
            <p:nvPr/>
          </p:nvPicPr>
          <p:blipFill rotWithShape="1">
            <a:blip r:embed="rId85"/>
            <a:srcRect l="11245" t="18177" r="17731" b="21315"/>
            <a:stretch/>
          </p:blipFill>
          <p:spPr>
            <a:xfrm>
              <a:off x="10677413" y="3341422"/>
              <a:ext cx="146407" cy="114190"/>
            </a:xfrm>
            <a:prstGeom prst="rect">
              <a:avLst/>
            </a:prstGeom>
          </p:spPr>
        </p:pic>
        <p:pic>
          <p:nvPicPr>
            <p:cNvPr id="349" name="Picture 348" descr="A close up of a sign&#10;&#10;Description automatically generated">
              <a:extLst>
                <a:ext uri="{FF2B5EF4-FFF2-40B4-BE49-F238E27FC236}">
                  <a16:creationId xmlns:a16="http://schemas.microsoft.com/office/drawing/2014/main" id="{D2CCB3B2-ABEB-4539-A1B2-D7D96C95E344}"/>
                </a:ext>
              </a:extLst>
            </p:cNvPr>
            <p:cNvPicPr>
              <a:picLocks noChangeAspect="1"/>
            </p:cNvPicPr>
            <p:nvPr/>
          </p:nvPicPr>
          <p:blipFill rotWithShape="1">
            <a:blip r:embed="rId86"/>
            <a:srcRect l="13329" t="17372" r="18079" b="16766"/>
            <a:stretch/>
          </p:blipFill>
          <p:spPr>
            <a:xfrm>
              <a:off x="9649364" y="3510588"/>
              <a:ext cx="188291" cy="93505"/>
            </a:xfrm>
            <a:prstGeom prst="rect">
              <a:avLst/>
            </a:prstGeom>
          </p:spPr>
        </p:pic>
        <p:pic>
          <p:nvPicPr>
            <p:cNvPr id="350" name="Picture 349" descr="A close up of a logo&#10;&#10;Description automatically generated">
              <a:extLst>
                <a:ext uri="{FF2B5EF4-FFF2-40B4-BE49-F238E27FC236}">
                  <a16:creationId xmlns:a16="http://schemas.microsoft.com/office/drawing/2014/main" id="{4ABCAE72-0BB1-4941-9657-20B5B9EF626B}"/>
                </a:ext>
              </a:extLst>
            </p:cNvPr>
            <p:cNvPicPr>
              <a:picLocks noChangeAspect="1"/>
            </p:cNvPicPr>
            <p:nvPr/>
          </p:nvPicPr>
          <p:blipFill>
            <a:blip r:embed="rId87"/>
            <a:stretch>
              <a:fillRect/>
            </a:stretch>
          </p:blipFill>
          <p:spPr>
            <a:xfrm>
              <a:off x="9941350" y="3501001"/>
              <a:ext cx="141047" cy="112678"/>
            </a:xfrm>
            <a:prstGeom prst="rect">
              <a:avLst/>
            </a:prstGeom>
          </p:spPr>
        </p:pic>
        <p:pic>
          <p:nvPicPr>
            <p:cNvPr id="351" name="Picture 350">
              <a:extLst>
                <a:ext uri="{FF2B5EF4-FFF2-40B4-BE49-F238E27FC236}">
                  <a16:creationId xmlns:a16="http://schemas.microsoft.com/office/drawing/2014/main" id="{5CCD6C17-F52C-4F4C-94C2-4B362131861D}"/>
                </a:ext>
              </a:extLst>
            </p:cNvPr>
            <p:cNvPicPr>
              <a:picLocks noChangeAspect="1"/>
            </p:cNvPicPr>
            <p:nvPr/>
          </p:nvPicPr>
          <p:blipFill>
            <a:blip r:embed="rId88"/>
            <a:stretch>
              <a:fillRect/>
            </a:stretch>
          </p:blipFill>
          <p:spPr>
            <a:xfrm>
              <a:off x="10185756" y="3516129"/>
              <a:ext cx="213617" cy="82422"/>
            </a:xfrm>
            <a:prstGeom prst="rect">
              <a:avLst/>
            </a:prstGeom>
          </p:spPr>
        </p:pic>
        <p:pic>
          <p:nvPicPr>
            <p:cNvPr id="354" name="Picture 353" descr="A picture containing clipart&#10;&#10;Description automatically generated">
              <a:extLst>
                <a:ext uri="{FF2B5EF4-FFF2-40B4-BE49-F238E27FC236}">
                  <a16:creationId xmlns:a16="http://schemas.microsoft.com/office/drawing/2014/main" id="{FC2C00AA-EF8C-4CCC-8045-DD96F83FD08D}"/>
                </a:ext>
              </a:extLst>
            </p:cNvPr>
            <p:cNvPicPr>
              <a:picLocks noChangeAspect="1"/>
            </p:cNvPicPr>
            <p:nvPr/>
          </p:nvPicPr>
          <p:blipFill>
            <a:blip r:embed="rId89">
              <a:extLst>
                <a:ext uri="{28A0092B-C50C-407E-A947-70E740481C1C}">
                  <a14:useLocalDpi xmlns:a14="http://schemas.microsoft.com/office/drawing/2010/main" val="0"/>
                </a:ext>
              </a:extLst>
            </a:blip>
            <a:stretch>
              <a:fillRect/>
            </a:stretch>
          </p:blipFill>
          <p:spPr>
            <a:xfrm>
              <a:off x="10930844" y="3363177"/>
              <a:ext cx="565447" cy="70681"/>
            </a:xfrm>
            <a:prstGeom prst="rect">
              <a:avLst/>
            </a:prstGeom>
          </p:spPr>
        </p:pic>
      </p:grpSp>
    </p:spTree>
    <p:extLst>
      <p:ext uri="{BB962C8B-B14F-4D97-AF65-F5344CB8AC3E}">
        <p14:creationId xmlns:p14="http://schemas.microsoft.com/office/powerpoint/2010/main" val="37980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34"/>
                                        </p:tgtEl>
                                        <p:attrNameLst>
                                          <p:attrName>style.visibility</p:attrName>
                                        </p:attrNameLst>
                                      </p:cBhvr>
                                      <p:to>
                                        <p:strVal val="visible"/>
                                      </p:to>
                                    </p:set>
                                    <p:animEffect transition="in" filter="fade">
                                      <p:cBhvr>
                                        <p:cTn id="7" dur="500"/>
                                        <p:tgtEl>
                                          <p:spTgt spid="1034"/>
                                        </p:tgtEl>
                                      </p:cBhvr>
                                    </p:animEffect>
                                  </p:childTnLst>
                                </p:cTn>
                              </p:par>
                              <p:par>
                                <p:cTn id="8" presetID="42" presetClass="path" presetSubtype="0" decel="100000" fill="hold" nodeType="withEffect">
                                  <p:stCondLst>
                                    <p:cond delay="0"/>
                                  </p:stCondLst>
                                  <p:childTnLst>
                                    <p:animMotion origin="layout" path="M -6.25E-7 -3.7037E-7 L -6.25E-7 0.11319 " pathEditMode="relative" rAng="0" ptsTypes="AA">
                                      <p:cBhvr>
                                        <p:cTn id="9" dur="750" spd="-100000" fill="hold"/>
                                        <p:tgtEl>
                                          <p:spTgt spid="1034"/>
                                        </p:tgtEl>
                                        <p:attrNameLst>
                                          <p:attrName>ppt_x</p:attrName>
                                          <p:attrName>ppt_y</p:attrName>
                                        </p:attrNameLst>
                                      </p:cBhvr>
                                      <p:rCtr x="0" y="5648"/>
                                    </p:animMotion>
                                  </p:childTnLst>
                                </p:cTn>
                              </p:par>
                              <p:par>
                                <p:cTn id="10" presetID="10" presetClass="entr" presetSubtype="0" fill="hold" grpId="0" nodeType="withEffect">
                                  <p:stCondLst>
                                    <p:cond delay="300"/>
                                  </p:stCondLst>
                                  <p:childTnLst>
                                    <p:set>
                                      <p:cBhvr>
                                        <p:cTn id="11" dur="1" fill="hold">
                                          <p:stCondLst>
                                            <p:cond delay="0"/>
                                          </p:stCondLst>
                                        </p:cTn>
                                        <p:tgtEl>
                                          <p:spTgt spid="386"/>
                                        </p:tgtEl>
                                        <p:attrNameLst>
                                          <p:attrName>style.visibility</p:attrName>
                                        </p:attrNameLst>
                                      </p:cBhvr>
                                      <p:to>
                                        <p:strVal val="visible"/>
                                      </p:to>
                                    </p:set>
                                    <p:animEffect transition="in" filter="fade">
                                      <p:cBhvr>
                                        <p:cTn id="12" dur="500"/>
                                        <p:tgtEl>
                                          <p:spTgt spid="38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nodeType="withEffect">
                                  <p:stCondLst>
                                    <p:cond delay="0"/>
                                  </p:stCondLst>
                                  <p:childTnLst>
                                    <p:set>
                                      <p:cBhvr>
                                        <p:cTn id="19" dur="1" fill="hold">
                                          <p:stCondLst>
                                            <p:cond delay="0"/>
                                          </p:stCondLst>
                                        </p:cTn>
                                        <p:tgtEl>
                                          <p:spTgt spid="513"/>
                                        </p:tgtEl>
                                        <p:attrNameLst>
                                          <p:attrName>style.visibility</p:attrName>
                                        </p:attrNameLst>
                                      </p:cBhvr>
                                      <p:to>
                                        <p:strVal val="visible"/>
                                      </p:to>
                                    </p:set>
                                    <p:animEffect transition="in" filter="fade">
                                      <p:cBhvr>
                                        <p:cTn id="20" dur="500"/>
                                        <p:tgtEl>
                                          <p:spTgt spid="513"/>
                                        </p:tgtEl>
                                      </p:cBhvr>
                                    </p:animEffect>
                                  </p:childTnLst>
                                </p:cTn>
                              </p:par>
                              <p:par>
                                <p:cTn id="21" presetID="10" presetClass="entr" presetSubtype="0" fill="hold" nodeType="withEffect">
                                  <p:stCondLst>
                                    <p:cond delay="0"/>
                                  </p:stCondLst>
                                  <p:childTnLst>
                                    <p:set>
                                      <p:cBhvr>
                                        <p:cTn id="22" dur="1" fill="hold">
                                          <p:stCondLst>
                                            <p:cond delay="0"/>
                                          </p:stCondLst>
                                        </p:cTn>
                                        <p:tgtEl>
                                          <p:spTgt spid="536"/>
                                        </p:tgtEl>
                                        <p:attrNameLst>
                                          <p:attrName>style.visibility</p:attrName>
                                        </p:attrNameLst>
                                      </p:cBhvr>
                                      <p:to>
                                        <p:strVal val="visible"/>
                                      </p:to>
                                    </p:set>
                                    <p:animEffect transition="in" filter="fade">
                                      <p:cBhvr>
                                        <p:cTn id="23" dur="500"/>
                                        <p:tgtEl>
                                          <p:spTgt spid="536"/>
                                        </p:tgtEl>
                                      </p:cBhvr>
                                    </p:animEffect>
                                  </p:childTnLst>
                                </p:cTn>
                              </p:par>
                              <p:par>
                                <p:cTn id="24" presetID="10" presetClass="entr" presetSubtype="0" fill="hold" nodeType="withEffect">
                                  <p:stCondLst>
                                    <p:cond delay="0"/>
                                  </p:stCondLst>
                                  <p:childTnLst>
                                    <p:set>
                                      <p:cBhvr>
                                        <p:cTn id="25" dur="1" fill="hold">
                                          <p:stCondLst>
                                            <p:cond delay="0"/>
                                          </p:stCondLst>
                                        </p:cTn>
                                        <p:tgtEl>
                                          <p:spTgt spid="506"/>
                                        </p:tgtEl>
                                        <p:attrNameLst>
                                          <p:attrName>style.visibility</p:attrName>
                                        </p:attrNameLst>
                                      </p:cBhvr>
                                      <p:to>
                                        <p:strVal val="visible"/>
                                      </p:to>
                                    </p:set>
                                    <p:animEffect transition="in" filter="fade">
                                      <p:cBhvr>
                                        <p:cTn id="26" dur="500"/>
                                        <p:tgtEl>
                                          <p:spTgt spid="506"/>
                                        </p:tgtEl>
                                      </p:cBhvr>
                                    </p:animEffect>
                                  </p:childTnLst>
                                </p:cTn>
                              </p:par>
                              <p:par>
                                <p:cTn id="27" presetID="10" presetClass="entr" presetSubtype="0" fill="hold" nodeType="withEffect">
                                  <p:stCondLst>
                                    <p:cond delay="0"/>
                                  </p:stCondLst>
                                  <p:childTnLst>
                                    <p:set>
                                      <p:cBhvr>
                                        <p:cTn id="28" dur="1" fill="hold">
                                          <p:stCondLst>
                                            <p:cond delay="0"/>
                                          </p:stCondLst>
                                        </p:cTn>
                                        <p:tgtEl>
                                          <p:spTgt spid="537"/>
                                        </p:tgtEl>
                                        <p:attrNameLst>
                                          <p:attrName>style.visibility</p:attrName>
                                        </p:attrNameLst>
                                      </p:cBhvr>
                                      <p:to>
                                        <p:strVal val="visible"/>
                                      </p:to>
                                    </p:set>
                                    <p:animEffect transition="in" filter="fade">
                                      <p:cBhvr>
                                        <p:cTn id="29" dur="500"/>
                                        <p:tgtEl>
                                          <p:spTgt spid="537"/>
                                        </p:tgtEl>
                                      </p:cBhvr>
                                    </p:animEffect>
                                  </p:childTnLst>
                                </p:cTn>
                              </p:par>
                              <p:par>
                                <p:cTn id="30" presetID="10" presetClass="entr" presetSubtype="0" fill="hold" nodeType="withEffect">
                                  <p:stCondLst>
                                    <p:cond delay="0"/>
                                  </p:stCondLst>
                                  <p:childTnLst>
                                    <p:set>
                                      <p:cBhvr>
                                        <p:cTn id="31" dur="1" fill="hold">
                                          <p:stCondLst>
                                            <p:cond delay="0"/>
                                          </p:stCondLst>
                                        </p:cTn>
                                        <p:tgtEl>
                                          <p:spTgt spid="493"/>
                                        </p:tgtEl>
                                        <p:attrNameLst>
                                          <p:attrName>style.visibility</p:attrName>
                                        </p:attrNameLst>
                                      </p:cBhvr>
                                      <p:to>
                                        <p:strVal val="visible"/>
                                      </p:to>
                                    </p:set>
                                    <p:animEffect transition="in" filter="fade">
                                      <p:cBhvr>
                                        <p:cTn id="32" dur="500"/>
                                        <p:tgtEl>
                                          <p:spTgt spid="493"/>
                                        </p:tgtEl>
                                      </p:cBhvr>
                                    </p:animEffect>
                                  </p:childTnLst>
                                </p:cTn>
                              </p:par>
                              <p:par>
                                <p:cTn id="33" presetID="10" presetClass="entr" presetSubtype="0" fill="hold" nodeType="withEffect">
                                  <p:stCondLst>
                                    <p:cond delay="0"/>
                                  </p:stCondLst>
                                  <p:childTnLst>
                                    <p:set>
                                      <p:cBhvr>
                                        <p:cTn id="34" dur="1" fill="hold">
                                          <p:stCondLst>
                                            <p:cond delay="0"/>
                                          </p:stCondLst>
                                        </p:cTn>
                                        <p:tgtEl>
                                          <p:spTgt spid="531"/>
                                        </p:tgtEl>
                                        <p:attrNameLst>
                                          <p:attrName>style.visibility</p:attrName>
                                        </p:attrNameLst>
                                      </p:cBhvr>
                                      <p:to>
                                        <p:strVal val="visible"/>
                                      </p:to>
                                    </p:set>
                                    <p:animEffect transition="in" filter="fade">
                                      <p:cBhvr>
                                        <p:cTn id="35" dur="500"/>
                                        <p:tgtEl>
                                          <p:spTgt spid="531"/>
                                        </p:tgtEl>
                                      </p:cBhvr>
                                    </p:animEffect>
                                  </p:childTnLst>
                                </p:cTn>
                              </p:par>
                              <p:par>
                                <p:cTn id="36" presetID="10" presetClass="entr" presetSubtype="0" fill="hold" nodeType="withEffect">
                                  <p:stCondLst>
                                    <p:cond delay="0"/>
                                  </p:stCondLst>
                                  <p:childTnLst>
                                    <p:set>
                                      <p:cBhvr>
                                        <p:cTn id="37" dur="1" fill="hold">
                                          <p:stCondLst>
                                            <p:cond delay="0"/>
                                          </p:stCondLst>
                                        </p:cTn>
                                        <p:tgtEl>
                                          <p:spTgt spid="488"/>
                                        </p:tgtEl>
                                        <p:attrNameLst>
                                          <p:attrName>style.visibility</p:attrName>
                                        </p:attrNameLst>
                                      </p:cBhvr>
                                      <p:to>
                                        <p:strVal val="visible"/>
                                      </p:to>
                                    </p:set>
                                    <p:animEffect transition="in" filter="fade">
                                      <p:cBhvr>
                                        <p:cTn id="38" dur="500"/>
                                        <p:tgtEl>
                                          <p:spTgt spid="488"/>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508"/>
                                        </p:tgtEl>
                                        <p:attrNameLst>
                                          <p:attrName>style.visibility</p:attrName>
                                        </p:attrNameLst>
                                      </p:cBhvr>
                                      <p:to>
                                        <p:strVal val="visible"/>
                                      </p:to>
                                    </p:set>
                                    <p:animEffect transition="in" filter="fade">
                                      <p:cBhvr>
                                        <p:cTn id="42" dur="500"/>
                                        <p:tgtEl>
                                          <p:spTgt spid="508"/>
                                        </p:tgtEl>
                                      </p:cBhvr>
                                    </p:animEffect>
                                  </p:childTnLst>
                                </p:cTn>
                              </p:par>
                              <p:par>
                                <p:cTn id="43" presetID="10" presetClass="entr" presetSubtype="0" fill="hold" nodeType="withEffect">
                                  <p:stCondLst>
                                    <p:cond delay="0"/>
                                  </p:stCondLst>
                                  <p:childTnLst>
                                    <p:set>
                                      <p:cBhvr>
                                        <p:cTn id="44" dur="1" fill="hold">
                                          <p:stCondLst>
                                            <p:cond delay="0"/>
                                          </p:stCondLst>
                                        </p:cTn>
                                        <p:tgtEl>
                                          <p:spTgt spid="1037"/>
                                        </p:tgtEl>
                                        <p:attrNameLst>
                                          <p:attrName>style.visibility</p:attrName>
                                        </p:attrNameLst>
                                      </p:cBhvr>
                                      <p:to>
                                        <p:strVal val="visible"/>
                                      </p:to>
                                    </p:set>
                                    <p:animEffect transition="in" filter="fade">
                                      <p:cBhvr>
                                        <p:cTn id="45" dur="500"/>
                                        <p:tgtEl>
                                          <p:spTgt spid="1037"/>
                                        </p:tgtEl>
                                      </p:cBhvr>
                                    </p:animEffect>
                                  </p:childTnLst>
                                </p:cTn>
                              </p:par>
                            </p:childTnLst>
                          </p:cTn>
                        </p:par>
                        <p:par>
                          <p:cTn id="46" fill="hold">
                            <p:stCondLst>
                              <p:cond delay="1000"/>
                            </p:stCondLst>
                            <p:childTnLst>
                              <p:par>
                                <p:cTn id="47" presetID="10" presetClass="entr" presetSubtype="0" fill="hold" nodeType="after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childTnLst>
                          </p:cTn>
                        </p:par>
                        <p:par>
                          <p:cTn id="53" fill="hold">
                            <p:stCondLst>
                              <p:cond delay="1500"/>
                            </p:stCondLst>
                            <p:childTnLst>
                              <p:par>
                                <p:cTn id="54" presetID="10" presetClass="entr" presetSubtype="0" fill="hold" nodeType="after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fade">
                                      <p:cBhvr>
                                        <p:cTn id="56" dur="500"/>
                                        <p:tgtEl>
                                          <p:spTgt spid="41"/>
                                        </p:tgtEl>
                                      </p:cBhvr>
                                    </p:animEffect>
                                  </p:childTnLst>
                                </p:cTn>
                              </p:par>
                            </p:childTnLst>
                          </p:cTn>
                        </p:par>
                        <p:par>
                          <p:cTn id="57" fill="hold">
                            <p:stCondLst>
                              <p:cond delay="2000"/>
                            </p:stCondLst>
                            <p:childTnLst>
                              <p:par>
                                <p:cTn id="58" presetID="22" presetClass="entr" presetSubtype="1" fill="hold" nodeType="afterEffect">
                                  <p:stCondLst>
                                    <p:cond delay="0"/>
                                  </p:stCondLst>
                                  <p:childTnLst>
                                    <p:set>
                                      <p:cBhvr>
                                        <p:cTn id="59" dur="1" fill="hold">
                                          <p:stCondLst>
                                            <p:cond delay="0"/>
                                          </p:stCondLst>
                                        </p:cTn>
                                        <p:tgtEl>
                                          <p:spTgt spid="407"/>
                                        </p:tgtEl>
                                        <p:attrNameLst>
                                          <p:attrName>style.visibility</p:attrName>
                                        </p:attrNameLst>
                                      </p:cBhvr>
                                      <p:to>
                                        <p:strVal val="visible"/>
                                      </p:to>
                                    </p:set>
                                    <p:animEffect transition="in" filter="wipe(up)">
                                      <p:cBhvr>
                                        <p:cTn id="60" dur="500"/>
                                        <p:tgtEl>
                                          <p:spTgt spid="407"/>
                                        </p:tgtEl>
                                      </p:cBhvr>
                                    </p:animEffect>
                                  </p:childTnLst>
                                </p:cTn>
                              </p:par>
                              <p:par>
                                <p:cTn id="61" presetID="22" presetClass="entr" presetSubtype="1" fill="hold" nodeType="withEffect">
                                  <p:stCondLst>
                                    <p:cond delay="0"/>
                                  </p:stCondLst>
                                  <p:childTnLst>
                                    <p:set>
                                      <p:cBhvr>
                                        <p:cTn id="62" dur="1" fill="hold">
                                          <p:stCondLst>
                                            <p:cond delay="0"/>
                                          </p:stCondLst>
                                        </p:cTn>
                                        <p:tgtEl>
                                          <p:spTgt spid="474"/>
                                        </p:tgtEl>
                                        <p:attrNameLst>
                                          <p:attrName>style.visibility</p:attrName>
                                        </p:attrNameLst>
                                      </p:cBhvr>
                                      <p:to>
                                        <p:strVal val="visible"/>
                                      </p:to>
                                    </p:set>
                                    <p:animEffect transition="in" filter="wipe(up)">
                                      <p:cBhvr>
                                        <p:cTn id="63" dur="500"/>
                                        <p:tgtEl>
                                          <p:spTgt spid="474"/>
                                        </p:tgtEl>
                                      </p:cBhvr>
                                    </p:animEffect>
                                  </p:childTnLst>
                                </p:cTn>
                              </p:par>
                              <p:par>
                                <p:cTn id="64" presetID="22" presetClass="entr" presetSubtype="1" fill="hold" nodeType="withEffect">
                                  <p:stCondLst>
                                    <p:cond delay="0"/>
                                  </p:stCondLst>
                                  <p:childTnLst>
                                    <p:set>
                                      <p:cBhvr>
                                        <p:cTn id="65" dur="1" fill="hold">
                                          <p:stCondLst>
                                            <p:cond delay="0"/>
                                          </p:stCondLst>
                                        </p:cTn>
                                        <p:tgtEl>
                                          <p:spTgt spid="470"/>
                                        </p:tgtEl>
                                        <p:attrNameLst>
                                          <p:attrName>style.visibility</p:attrName>
                                        </p:attrNameLst>
                                      </p:cBhvr>
                                      <p:to>
                                        <p:strVal val="visible"/>
                                      </p:to>
                                    </p:set>
                                    <p:animEffect transition="in" filter="wipe(up)">
                                      <p:cBhvr>
                                        <p:cTn id="66" dur="500"/>
                                        <p:tgtEl>
                                          <p:spTgt spid="470"/>
                                        </p:tgtEl>
                                      </p:cBhvr>
                                    </p:animEffect>
                                  </p:childTnLst>
                                </p:cTn>
                              </p:par>
                              <p:par>
                                <p:cTn id="67" presetID="22" presetClass="entr" presetSubtype="1" fill="hold" nodeType="withEffect">
                                  <p:stCondLst>
                                    <p:cond delay="0"/>
                                  </p:stCondLst>
                                  <p:childTnLst>
                                    <p:set>
                                      <p:cBhvr>
                                        <p:cTn id="68" dur="1" fill="hold">
                                          <p:stCondLst>
                                            <p:cond delay="0"/>
                                          </p:stCondLst>
                                        </p:cTn>
                                        <p:tgtEl>
                                          <p:spTgt spid="299"/>
                                        </p:tgtEl>
                                        <p:attrNameLst>
                                          <p:attrName>style.visibility</p:attrName>
                                        </p:attrNameLst>
                                      </p:cBhvr>
                                      <p:to>
                                        <p:strVal val="visible"/>
                                      </p:to>
                                    </p:set>
                                    <p:animEffect transition="in" filter="wipe(up)">
                                      <p:cBhvr>
                                        <p:cTn id="69" dur="500"/>
                                        <p:tgtEl>
                                          <p:spTgt spid="299"/>
                                        </p:tgtEl>
                                      </p:cBhvr>
                                    </p:animEffect>
                                  </p:childTnLst>
                                </p:cTn>
                              </p:par>
                              <p:par>
                                <p:cTn id="70" presetID="22" presetClass="entr" presetSubtype="1" fill="hold" nodeType="withEffect">
                                  <p:stCondLst>
                                    <p:cond delay="0"/>
                                  </p:stCondLst>
                                  <p:childTnLst>
                                    <p:set>
                                      <p:cBhvr>
                                        <p:cTn id="71" dur="1" fill="hold">
                                          <p:stCondLst>
                                            <p:cond delay="0"/>
                                          </p:stCondLst>
                                        </p:cTn>
                                        <p:tgtEl>
                                          <p:spTgt spid="410"/>
                                        </p:tgtEl>
                                        <p:attrNameLst>
                                          <p:attrName>style.visibility</p:attrName>
                                        </p:attrNameLst>
                                      </p:cBhvr>
                                      <p:to>
                                        <p:strVal val="visible"/>
                                      </p:to>
                                    </p:set>
                                    <p:animEffect transition="in" filter="wipe(up)">
                                      <p:cBhvr>
                                        <p:cTn id="72" dur="500"/>
                                        <p:tgtEl>
                                          <p:spTgt spid="410"/>
                                        </p:tgtEl>
                                      </p:cBhvr>
                                    </p:animEffect>
                                  </p:childTnLst>
                                </p:cTn>
                              </p:par>
                              <p:par>
                                <p:cTn id="73" presetID="22" presetClass="entr" presetSubtype="1" fill="hold" nodeType="withEffect">
                                  <p:stCondLst>
                                    <p:cond delay="0"/>
                                  </p:stCondLst>
                                  <p:childTnLst>
                                    <p:set>
                                      <p:cBhvr>
                                        <p:cTn id="74" dur="1" fill="hold">
                                          <p:stCondLst>
                                            <p:cond delay="0"/>
                                          </p:stCondLst>
                                        </p:cTn>
                                        <p:tgtEl>
                                          <p:spTgt spid="408"/>
                                        </p:tgtEl>
                                        <p:attrNameLst>
                                          <p:attrName>style.visibility</p:attrName>
                                        </p:attrNameLst>
                                      </p:cBhvr>
                                      <p:to>
                                        <p:strVal val="visible"/>
                                      </p:to>
                                    </p:set>
                                    <p:animEffect transition="in" filter="wipe(up)">
                                      <p:cBhvr>
                                        <p:cTn id="75" dur="500"/>
                                        <p:tgtEl>
                                          <p:spTgt spid="408"/>
                                        </p:tgtEl>
                                      </p:cBhvr>
                                    </p:animEffect>
                                  </p:childTnLst>
                                </p:cTn>
                              </p:par>
                            </p:childTnLst>
                          </p:cTn>
                        </p:par>
                        <p:par>
                          <p:cTn id="76" fill="hold">
                            <p:stCondLst>
                              <p:cond delay="2500"/>
                            </p:stCondLst>
                            <p:childTnLst>
                              <p:par>
                                <p:cTn id="77" presetID="10" presetClass="entr" presetSubtype="0" fill="hold" nodeType="afterEffect">
                                  <p:stCondLst>
                                    <p:cond delay="0"/>
                                  </p:stCondLst>
                                  <p:childTnLst>
                                    <p:set>
                                      <p:cBhvr>
                                        <p:cTn id="78" dur="1" fill="hold">
                                          <p:stCondLst>
                                            <p:cond delay="0"/>
                                          </p:stCondLst>
                                        </p:cTn>
                                        <p:tgtEl>
                                          <p:spTgt spid="1035"/>
                                        </p:tgtEl>
                                        <p:attrNameLst>
                                          <p:attrName>style.visibility</p:attrName>
                                        </p:attrNameLst>
                                      </p:cBhvr>
                                      <p:to>
                                        <p:strVal val="visible"/>
                                      </p:to>
                                    </p:set>
                                    <p:animEffect transition="in" filter="fade">
                                      <p:cBhvr>
                                        <p:cTn id="79" dur="500"/>
                                        <p:tgtEl>
                                          <p:spTgt spid="1035"/>
                                        </p:tgtEl>
                                      </p:cBhvr>
                                    </p:animEffect>
                                  </p:childTnLst>
                                </p:cTn>
                              </p:par>
                            </p:childTnLst>
                          </p:cTn>
                        </p:par>
                        <p:par>
                          <p:cTn id="80" fill="hold">
                            <p:stCondLst>
                              <p:cond delay="3000"/>
                            </p:stCondLst>
                            <p:childTnLst>
                              <p:par>
                                <p:cTn id="81" presetID="22" presetClass="entr" presetSubtype="2" fill="hold" nodeType="afterEffect">
                                  <p:stCondLst>
                                    <p:cond delay="0"/>
                                  </p:stCondLst>
                                  <p:childTnLst>
                                    <p:set>
                                      <p:cBhvr>
                                        <p:cTn id="82" dur="1" fill="hold">
                                          <p:stCondLst>
                                            <p:cond delay="0"/>
                                          </p:stCondLst>
                                        </p:cTn>
                                        <p:tgtEl>
                                          <p:spTgt spid="586"/>
                                        </p:tgtEl>
                                        <p:attrNameLst>
                                          <p:attrName>style.visibility</p:attrName>
                                        </p:attrNameLst>
                                      </p:cBhvr>
                                      <p:to>
                                        <p:strVal val="visible"/>
                                      </p:to>
                                    </p:set>
                                    <p:animEffect transition="in" filter="wipe(right)">
                                      <p:cBhvr>
                                        <p:cTn id="83" dur="500"/>
                                        <p:tgtEl>
                                          <p:spTgt spid="586"/>
                                        </p:tgtEl>
                                      </p:cBhvr>
                                    </p:animEffect>
                                  </p:childTnLst>
                                </p:cTn>
                              </p:par>
                            </p:childTnLst>
                          </p:cTn>
                        </p:par>
                        <p:par>
                          <p:cTn id="84" fill="hold">
                            <p:stCondLst>
                              <p:cond delay="3500"/>
                            </p:stCondLst>
                            <p:childTnLst>
                              <p:par>
                                <p:cTn id="85" presetID="10" presetClass="entr" presetSubtype="0" fill="hold" nodeType="afterEffect">
                                  <p:stCondLst>
                                    <p:cond delay="0"/>
                                  </p:stCondLst>
                                  <p:childTnLst>
                                    <p:set>
                                      <p:cBhvr>
                                        <p:cTn id="86" dur="1" fill="hold">
                                          <p:stCondLst>
                                            <p:cond delay="0"/>
                                          </p:stCondLst>
                                        </p:cTn>
                                        <p:tgtEl>
                                          <p:spTgt spid="563"/>
                                        </p:tgtEl>
                                        <p:attrNameLst>
                                          <p:attrName>style.visibility</p:attrName>
                                        </p:attrNameLst>
                                      </p:cBhvr>
                                      <p:to>
                                        <p:strVal val="visible"/>
                                      </p:to>
                                    </p:set>
                                    <p:animEffect transition="in" filter="fade">
                                      <p:cBhvr>
                                        <p:cTn id="87" dur="500"/>
                                        <p:tgtEl>
                                          <p:spTgt spid="563"/>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1039"/>
                                        </p:tgtEl>
                                        <p:attrNameLst>
                                          <p:attrName>style.visibility</p:attrName>
                                        </p:attrNameLst>
                                      </p:cBhvr>
                                      <p:to>
                                        <p:strVal val="visible"/>
                                      </p:to>
                                    </p:set>
                                    <p:animEffect transition="in" filter="fade">
                                      <p:cBhvr>
                                        <p:cTn id="92" dur="500"/>
                                        <p:tgtEl>
                                          <p:spTgt spid="1039"/>
                                        </p:tgtEl>
                                      </p:cBhvr>
                                    </p:animEffect>
                                  </p:childTnLst>
                                </p:cTn>
                              </p:par>
                            </p:childTnLst>
                          </p:cTn>
                        </p:par>
                        <p:par>
                          <p:cTn id="93" fill="hold">
                            <p:stCondLst>
                              <p:cond delay="500"/>
                            </p:stCondLst>
                            <p:childTnLst>
                              <p:par>
                                <p:cTn id="94" presetID="10" presetClass="entr" presetSubtype="0" fill="hold" grpId="0" nodeType="afterEffect">
                                  <p:stCondLst>
                                    <p:cond delay="0"/>
                                  </p:stCondLst>
                                  <p:childTnLst>
                                    <p:set>
                                      <p:cBhvr>
                                        <p:cTn id="95" dur="1" fill="hold">
                                          <p:stCondLst>
                                            <p:cond delay="0"/>
                                          </p:stCondLst>
                                        </p:cTn>
                                        <p:tgtEl>
                                          <p:spTgt spid="573"/>
                                        </p:tgtEl>
                                        <p:attrNameLst>
                                          <p:attrName>style.visibility</p:attrName>
                                        </p:attrNameLst>
                                      </p:cBhvr>
                                      <p:to>
                                        <p:strVal val="visible"/>
                                      </p:to>
                                    </p:set>
                                    <p:animEffect transition="in" filter="fade">
                                      <p:cBhvr>
                                        <p:cTn id="96" dur="500"/>
                                        <p:tgtEl>
                                          <p:spTgt spid="573"/>
                                        </p:tgtEl>
                                      </p:cBhvr>
                                    </p:animEffect>
                                  </p:childTnLst>
                                </p:cTn>
                              </p:par>
                            </p:childTnLst>
                          </p:cTn>
                        </p:par>
                        <p:par>
                          <p:cTn id="97" fill="hold">
                            <p:stCondLst>
                              <p:cond delay="1000"/>
                            </p:stCondLst>
                            <p:childTnLst>
                              <p:par>
                                <p:cTn id="98" presetID="10" presetClass="entr" presetSubtype="0" fill="hold" nodeType="afterEffect">
                                  <p:stCondLst>
                                    <p:cond delay="0"/>
                                  </p:stCondLst>
                                  <p:childTnLst>
                                    <p:set>
                                      <p:cBhvr>
                                        <p:cTn id="99" dur="1" fill="hold">
                                          <p:stCondLst>
                                            <p:cond delay="0"/>
                                          </p:stCondLst>
                                        </p:cTn>
                                        <p:tgtEl>
                                          <p:spTgt spid="567"/>
                                        </p:tgtEl>
                                        <p:attrNameLst>
                                          <p:attrName>style.visibility</p:attrName>
                                        </p:attrNameLst>
                                      </p:cBhvr>
                                      <p:to>
                                        <p:strVal val="visible"/>
                                      </p:to>
                                    </p:set>
                                    <p:animEffect transition="in" filter="fade">
                                      <p:cBhvr>
                                        <p:cTn id="100" dur="500"/>
                                        <p:tgtEl>
                                          <p:spTgt spid="567"/>
                                        </p:tgtEl>
                                      </p:cBhvr>
                                    </p:animEffect>
                                  </p:childTnLst>
                                </p:cTn>
                              </p:par>
                              <p:par>
                                <p:cTn id="101" presetID="22" presetClass="entr" presetSubtype="8" fill="hold" grpId="0" nodeType="withEffect">
                                  <p:stCondLst>
                                    <p:cond delay="0"/>
                                  </p:stCondLst>
                                  <p:childTnLst>
                                    <p:set>
                                      <p:cBhvr>
                                        <p:cTn id="102" dur="1" fill="hold">
                                          <p:stCondLst>
                                            <p:cond delay="0"/>
                                          </p:stCondLst>
                                        </p:cTn>
                                        <p:tgtEl>
                                          <p:spTgt spid="632"/>
                                        </p:tgtEl>
                                        <p:attrNameLst>
                                          <p:attrName>style.visibility</p:attrName>
                                        </p:attrNameLst>
                                      </p:cBhvr>
                                      <p:to>
                                        <p:strVal val="visible"/>
                                      </p:to>
                                    </p:set>
                                    <p:animEffect transition="in" filter="wipe(left)">
                                      <p:cBhvr>
                                        <p:cTn id="103" dur="500"/>
                                        <p:tgtEl>
                                          <p:spTgt spid="632"/>
                                        </p:tgtEl>
                                      </p:cBhvr>
                                    </p:animEffect>
                                  </p:childTnLst>
                                </p:cTn>
                              </p:par>
                            </p:childTnLst>
                          </p:cTn>
                        </p:par>
                        <p:par>
                          <p:cTn id="104" fill="hold">
                            <p:stCondLst>
                              <p:cond delay="1500"/>
                            </p:stCondLst>
                            <p:childTnLst>
                              <p:par>
                                <p:cTn id="105" presetID="10" presetClass="entr" presetSubtype="0" fill="hold" grpId="0" nodeType="afterEffect">
                                  <p:stCondLst>
                                    <p:cond delay="0"/>
                                  </p:stCondLst>
                                  <p:childTnLst>
                                    <p:set>
                                      <p:cBhvr>
                                        <p:cTn id="106" dur="1" fill="hold">
                                          <p:stCondLst>
                                            <p:cond delay="0"/>
                                          </p:stCondLst>
                                        </p:cTn>
                                        <p:tgtEl>
                                          <p:spTgt spid="352"/>
                                        </p:tgtEl>
                                        <p:attrNameLst>
                                          <p:attrName>style.visibility</p:attrName>
                                        </p:attrNameLst>
                                      </p:cBhvr>
                                      <p:to>
                                        <p:strVal val="visible"/>
                                      </p:to>
                                    </p:set>
                                    <p:animEffect transition="in" filter="fade">
                                      <p:cBhvr>
                                        <p:cTn id="107" dur="500"/>
                                        <p:tgtEl>
                                          <p:spTgt spid="352"/>
                                        </p:tgtEl>
                                      </p:cBhvr>
                                    </p:animEffect>
                                  </p:childTnLst>
                                </p:cTn>
                              </p:par>
                            </p:childTnLst>
                          </p:cTn>
                        </p:par>
                        <p:par>
                          <p:cTn id="108" fill="hold">
                            <p:stCondLst>
                              <p:cond delay="2000"/>
                            </p:stCondLst>
                            <p:childTnLst>
                              <p:par>
                                <p:cTn id="109" presetID="22" presetClass="entr" presetSubtype="1" fill="hold" nodeType="afterEffect">
                                  <p:stCondLst>
                                    <p:cond delay="0"/>
                                  </p:stCondLst>
                                  <p:childTnLst>
                                    <p:set>
                                      <p:cBhvr>
                                        <p:cTn id="110" dur="1" fill="hold">
                                          <p:stCondLst>
                                            <p:cond delay="0"/>
                                          </p:stCondLst>
                                        </p:cTn>
                                        <p:tgtEl>
                                          <p:spTgt spid="353"/>
                                        </p:tgtEl>
                                        <p:attrNameLst>
                                          <p:attrName>style.visibility</p:attrName>
                                        </p:attrNameLst>
                                      </p:cBhvr>
                                      <p:to>
                                        <p:strVal val="visible"/>
                                      </p:to>
                                    </p:set>
                                    <p:animEffect transition="in" filter="wipe(up)">
                                      <p:cBhvr>
                                        <p:cTn id="111" dur="500"/>
                                        <p:tgtEl>
                                          <p:spTgt spid="353"/>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379"/>
                                        </p:tgtEl>
                                        <p:attrNameLst>
                                          <p:attrName>style.visibility</p:attrName>
                                        </p:attrNameLst>
                                      </p:cBhvr>
                                      <p:to>
                                        <p:strVal val="visible"/>
                                      </p:to>
                                    </p:set>
                                    <p:animEffect transition="in" filter="fade">
                                      <p:cBhvr>
                                        <p:cTn id="116" dur="500"/>
                                        <p:tgtEl>
                                          <p:spTgt spid="379"/>
                                        </p:tgtEl>
                                      </p:cBhvr>
                                    </p:animEffect>
                                  </p:childTnLst>
                                </p:cTn>
                              </p:par>
                            </p:childTnLst>
                          </p:cTn>
                        </p:par>
                        <p:par>
                          <p:cTn id="117" fill="hold">
                            <p:stCondLst>
                              <p:cond delay="500"/>
                            </p:stCondLst>
                            <p:childTnLst>
                              <p:par>
                                <p:cTn id="118" presetID="10" presetClass="entr" presetSubtype="0" fill="hold" grpId="0" nodeType="afterEffect">
                                  <p:stCondLst>
                                    <p:cond delay="0"/>
                                  </p:stCondLst>
                                  <p:childTnLst>
                                    <p:set>
                                      <p:cBhvr>
                                        <p:cTn id="119" dur="1" fill="hold">
                                          <p:stCondLst>
                                            <p:cond delay="0"/>
                                          </p:stCondLst>
                                        </p:cTn>
                                        <p:tgtEl>
                                          <p:spTgt spid="365"/>
                                        </p:tgtEl>
                                        <p:attrNameLst>
                                          <p:attrName>style.visibility</p:attrName>
                                        </p:attrNameLst>
                                      </p:cBhvr>
                                      <p:to>
                                        <p:strVal val="visible"/>
                                      </p:to>
                                    </p:set>
                                    <p:animEffect transition="in" filter="fade">
                                      <p:cBhvr>
                                        <p:cTn id="120" dur="500"/>
                                        <p:tgtEl>
                                          <p:spTgt spid="365"/>
                                        </p:tgtEl>
                                      </p:cBhvr>
                                    </p:animEffect>
                                  </p:childTnLst>
                                </p:cTn>
                              </p:par>
                            </p:childTnLst>
                          </p:cTn>
                        </p:par>
                        <p:par>
                          <p:cTn id="121" fill="hold">
                            <p:stCondLst>
                              <p:cond delay="1000"/>
                            </p:stCondLst>
                            <p:childTnLst>
                              <p:par>
                                <p:cTn id="122" presetID="22" presetClass="entr" presetSubtype="1" fill="hold" grpId="0" nodeType="afterEffect">
                                  <p:stCondLst>
                                    <p:cond delay="0"/>
                                  </p:stCondLst>
                                  <p:childTnLst>
                                    <p:set>
                                      <p:cBhvr>
                                        <p:cTn id="123" dur="1" fill="hold">
                                          <p:stCondLst>
                                            <p:cond delay="0"/>
                                          </p:stCondLst>
                                        </p:cTn>
                                        <p:tgtEl>
                                          <p:spTgt spid="611"/>
                                        </p:tgtEl>
                                        <p:attrNameLst>
                                          <p:attrName>style.visibility</p:attrName>
                                        </p:attrNameLst>
                                      </p:cBhvr>
                                      <p:to>
                                        <p:strVal val="visible"/>
                                      </p:to>
                                    </p:set>
                                    <p:animEffect transition="in" filter="wipe(up)">
                                      <p:cBhvr>
                                        <p:cTn id="124" dur="500"/>
                                        <p:tgtEl>
                                          <p:spTgt spid="611"/>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12"/>
                                        </p:tgtEl>
                                        <p:attrNameLst>
                                          <p:attrName>style.visibility</p:attrName>
                                        </p:attrNameLst>
                                      </p:cBhvr>
                                      <p:to>
                                        <p:strVal val="visible"/>
                                      </p:to>
                                    </p:set>
                                    <p:animEffect transition="in" filter="fade">
                                      <p:cBhvr>
                                        <p:cTn id="129" dur="500"/>
                                        <p:tgtEl>
                                          <p:spTgt spid="12"/>
                                        </p:tgtEl>
                                      </p:cBhvr>
                                    </p:animEffect>
                                  </p:childTnLst>
                                </p:cTn>
                              </p:par>
                              <p:par>
                                <p:cTn id="130" presetID="10" presetClass="entr" presetSubtype="0" fill="hold" nodeType="withEffect">
                                  <p:stCondLst>
                                    <p:cond delay="0"/>
                                  </p:stCondLst>
                                  <p:childTnLst>
                                    <p:set>
                                      <p:cBhvr>
                                        <p:cTn id="131" dur="1" fill="hold">
                                          <p:stCondLst>
                                            <p:cond delay="0"/>
                                          </p:stCondLst>
                                        </p:cTn>
                                        <p:tgtEl>
                                          <p:spTgt spid="13"/>
                                        </p:tgtEl>
                                        <p:attrNameLst>
                                          <p:attrName>style.visibility</p:attrName>
                                        </p:attrNameLst>
                                      </p:cBhvr>
                                      <p:to>
                                        <p:strVal val="visible"/>
                                      </p:to>
                                    </p:set>
                                    <p:animEffect transition="in" filter="fade">
                                      <p:cBhvr>
                                        <p:cTn id="132" dur="500"/>
                                        <p:tgtEl>
                                          <p:spTgt spid="13"/>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436"/>
                                        </p:tgtEl>
                                        <p:attrNameLst>
                                          <p:attrName>style.visibility</p:attrName>
                                        </p:attrNameLst>
                                      </p:cBhvr>
                                      <p:to>
                                        <p:strVal val="visible"/>
                                      </p:to>
                                    </p:set>
                                    <p:animEffect transition="in" filter="fade">
                                      <p:cBhvr>
                                        <p:cTn id="135" dur="500"/>
                                        <p:tgtEl>
                                          <p:spTgt spid="436"/>
                                        </p:tgtEl>
                                      </p:cBhvr>
                                    </p:animEffect>
                                  </p:childTnLst>
                                </p:cTn>
                              </p:par>
                            </p:childTnLst>
                          </p:cTn>
                        </p:par>
                        <p:par>
                          <p:cTn id="136" fill="hold">
                            <p:stCondLst>
                              <p:cond delay="500"/>
                            </p:stCondLst>
                            <p:childTnLst>
                              <p:par>
                                <p:cTn id="137" presetID="10" presetClass="entr" presetSubtype="0" fill="hold" nodeType="afterEffect">
                                  <p:stCondLst>
                                    <p:cond delay="0"/>
                                  </p:stCondLst>
                                  <p:childTnLst>
                                    <p:set>
                                      <p:cBhvr>
                                        <p:cTn id="138" dur="1" fill="hold">
                                          <p:stCondLst>
                                            <p:cond delay="0"/>
                                          </p:stCondLst>
                                        </p:cTn>
                                        <p:tgtEl>
                                          <p:spTgt spid="533"/>
                                        </p:tgtEl>
                                        <p:attrNameLst>
                                          <p:attrName>style.visibility</p:attrName>
                                        </p:attrNameLst>
                                      </p:cBhvr>
                                      <p:to>
                                        <p:strVal val="visible"/>
                                      </p:to>
                                    </p:set>
                                    <p:animEffect transition="in" filter="fade">
                                      <p:cBhvr>
                                        <p:cTn id="139" dur="500"/>
                                        <p:tgtEl>
                                          <p:spTgt spid="533"/>
                                        </p:tgtEl>
                                      </p:cBhvr>
                                    </p:animEffect>
                                  </p:childTnLst>
                                </p:cTn>
                              </p:par>
                            </p:childTnLst>
                          </p:cTn>
                        </p:par>
                        <p:par>
                          <p:cTn id="140" fill="hold">
                            <p:stCondLst>
                              <p:cond delay="1000"/>
                            </p:stCondLst>
                            <p:childTnLst>
                              <p:par>
                                <p:cTn id="141" presetID="22" presetClass="entr" presetSubtype="8" fill="hold" nodeType="afterEffect">
                                  <p:stCondLst>
                                    <p:cond delay="0"/>
                                  </p:stCondLst>
                                  <p:childTnLst>
                                    <p:set>
                                      <p:cBhvr>
                                        <p:cTn id="142" dur="1" fill="hold">
                                          <p:stCondLst>
                                            <p:cond delay="0"/>
                                          </p:stCondLst>
                                        </p:cTn>
                                        <p:tgtEl>
                                          <p:spTgt spid="564"/>
                                        </p:tgtEl>
                                        <p:attrNameLst>
                                          <p:attrName>style.visibility</p:attrName>
                                        </p:attrNameLst>
                                      </p:cBhvr>
                                      <p:to>
                                        <p:strVal val="visible"/>
                                      </p:to>
                                    </p:set>
                                    <p:animEffect transition="in" filter="wipe(left)">
                                      <p:cBhvr>
                                        <p:cTn id="143" dur="500"/>
                                        <p:tgtEl>
                                          <p:spTgt spid="564"/>
                                        </p:tgtEl>
                                      </p:cBhvr>
                                    </p:animEffect>
                                  </p:childTnLst>
                                </p:cTn>
                              </p:par>
                            </p:childTnLst>
                          </p:cTn>
                        </p:par>
                        <p:par>
                          <p:cTn id="144" fill="hold">
                            <p:stCondLst>
                              <p:cond delay="1500"/>
                            </p:stCondLst>
                            <p:childTnLst>
                              <p:par>
                                <p:cTn id="145" presetID="22" presetClass="entr" presetSubtype="1" fill="hold" nodeType="afterEffect">
                                  <p:stCondLst>
                                    <p:cond delay="0"/>
                                  </p:stCondLst>
                                  <p:childTnLst>
                                    <p:set>
                                      <p:cBhvr>
                                        <p:cTn id="146" dur="1" fill="hold">
                                          <p:stCondLst>
                                            <p:cond delay="0"/>
                                          </p:stCondLst>
                                        </p:cTn>
                                        <p:tgtEl>
                                          <p:spTgt spid="432"/>
                                        </p:tgtEl>
                                        <p:attrNameLst>
                                          <p:attrName>style.visibility</p:attrName>
                                        </p:attrNameLst>
                                      </p:cBhvr>
                                      <p:to>
                                        <p:strVal val="visible"/>
                                      </p:to>
                                    </p:set>
                                    <p:animEffect transition="in" filter="wipe(up)">
                                      <p:cBhvr>
                                        <p:cTn id="147" dur="500"/>
                                        <p:tgtEl>
                                          <p:spTgt spid="432"/>
                                        </p:tgtEl>
                                      </p:cBhvr>
                                    </p:animEffect>
                                  </p:childTnLst>
                                </p:cTn>
                              </p:par>
                              <p:par>
                                <p:cTn id="148" presetID="22" presetClass="entr" presetSubtype="1" fill="hold" nodeType="withEffect">
                                  <p:stCondLst>
                                    <p:cond delay="0"/>
                                  </p:stCondLst>
                                  <p:childTnLst>
                                    <p:set>
                                      <p:cBhvr>
                                        <p:cTn id="149" dur="1" fill="hold">
                                          <p:stCondLst>
                                            <p:cond delay="0"/>
                                          </p:stCondLst>
                                        </p:cTn>
                                        <p:tgtEl>
                                          <p:spTgt spid="441"/>
                                        </p:tgtEl>
                                        <p:attrNameLst>
                                          <p:attrName>style.visibility</p:attrName>
                                        </p:attrNameLst>
                                      </p:cBhvr>
                                      <p:to>
                                        <p:strVal val="visible"/>
                                      </p:to>
                                    </p:set>
                                    <p:animEffect transition="in" filter="wipe(up)">
                                      <p:cBhvr>
                                        <p:cTn id="150" dur="500"/>
                                        <p:tgtEl>
                                          <p:spTgt spid="441"/>
                                        </p:tgtEl>
                                      </p:cBhvr>
                                    </p:animEffect>
                                  </p:childTnLst>
                                </p:cTn>
                              </p:par>
                              <p:par>
                                <p:cTn id="151" presetID="22" presetClass="entr" presetSubtype="1" fill="hold" nodeType="withEffect">
                                  <p:stCondLst>
                                    <p:cond delay="0"/>
                                  </p:stCondLst>
                                  <p:childTnLst>
                                    <p:set>
                                      <p:cBhvr>
                                        <p:cTn id="152" dur="1" fill="hold">
                                          <p:stCondLst>
                                            <p:cond delay="0"/>
                                          </p:stCondLst>
                                        </p:cTn>
                                        <p:tgtEl>
                                          <p:spTgt spid="435"/>
                                        </p:tgtEl>
                                        <p:attrNameLst>
                                          <p:attrName>style.visibility</p:attrName>
                                        </p:attrNameLst>
                                      </p:cBhvr>
                                      <p:to>
                                        <p:strVal val="visible"/>
                                      </p:to>
                                    </p:set>
                                    <p:animEffect transition="in" filter="wipe(up)">
                                      <p:cBhvr>
                                        <p:cTn id="153" dur="500"/>
                                        <p:tgtEl>
                                          <p:spTgt spid="435"/>
                                        </p:tgtEl>
                                      </p:cBhvr>
                                    </p:animEffect>
                                  </p:childTnLst>
                                </p:cTn>
                              </p:par>
                              <p:par>
                                <p:cTn id="154" presetID="22" presetClass="entr" presetSubtype="1" fill="hold" nodeType="withEffect">
                                  <p:stCondLst>
                                    <p:cond delay="0"/>
                                  </p:stCondLst>
                                  <p:childTnLst>
                                    <p:set>
                                      <p:cBhvr>
                                        <p:cTn id="155" dur="1" fill="hold">
                                          <p:stCondLst>
                                            <p:cond delay="0"/>
                                          </p:stCondLst>
                                        </p:cTn>
                                        <p:tgtEl>
                                          <p:spTgt spid="429"/>
                                        </p:tgtEl>
                                        <p:attrNameLst>
                                          <p:attrName>style.visibility</p:attrName>
                                        </p:attrNameLst>
                                      </p:cBhvr>
                                      <p:to>
                                        <p:strVal val="visible"/>
                                      </p:to>
                                    </p:set>
                                    <p:animEffect transition="in" filter="wipe(up)">
                                      <p:cBhvr>
                                        <p:cTn id="156" dur="500"/>
                                        <p:tgtEl>
                                          <p:spTgt spid="429"/>
                                        </p:tgtEl>
                                      </p:cBhvr>
                                    </p:animEffect>
                                  </p:childTnLst>
                                </p:cTn>
                              </p:par>
                              <p:par>
                                <p:cTn id="157" presetID="22" presetClass="entr" presetSubtype="1" fill="hold" nodeType="withEffect">
                                  <p:stCondLst>
                                    <p:cond delay="0"/>
                                  </p:stCondLst>
                                  <p:childTnLst>
                                    <p:set>
                                      <p:cBhvr>
                                        <p:cTn id="158" dur="1" fill="hold">
                                          <p:stCondLst>
                                            <p:cond delay="0"/>
                                          </p:stCondLst>
                                        </p:cTn>
                                        <p:tgtEl>
                                          <p:spTgt spid="438"/>
                                        </p:tgtEl>
                                        <p:attrNameLst>
                                          <p:attrName>style.visibility</p:attrName>
                                        </p:attrNameLst>
                                      </p:cBhvr>
                                      <p:to>
                                        <p:strVal val="visible"/>
                                      </p:to>
                                    </p:set>
                                    <p:animEffect transition="in" filter="wipe(up)">
                                      <p:cBhvr>
                                        <p:cTn id="159" dur="500"/>
                                        <p:tgtEl>
                                          <p:spTgt spid="438"/>
                                        </p:tgtEl>
                                      </p:cBhvr>
                                    </p:animEffect>
                                  </p:childTnLst>
                                </p:cTn>
                              </p:par>
                              <p:par>
                                <p:cTn id="160" presetID="22" presetClass="entr" presetSubtype="1" fill="hold" nodeType="withEffect">
                                  <p:stCondLst>
                                    <p:cond delay="0"/>
                                  </p:stCondLst>
                                  <p:childTnLst>
                                    <p:set>
                                      <p:cBhvr>
                                        <p:cTn id="161" dur="1" fill="hold">
                                          <p:stCondLst>
                                            <p:cond delay="0"/>
                                          </p:stCondLst>
                                        </p:cTn>
                                        <p:tgtEl>
                                          <p:spTgt spid="342"/>
                                        </p:tgtEl>
                                        <p:attrNameLst>
                                          <p:attrName>style.visibility</p:attrName>
                                        </p:attrNameLst>
                                      </p:cBhvr>
                                      <p:to>
                                        <p:strVal val="visible"/>
                                      </p:to>
                                    </p:set>
                                    <p:animEffect transition="in" filter="wipe(up)">
                                      <p:cBhvr>
                                        <p:cTn id="162" dur="500"/>
                                        <p:tgtEl>
                                          <p:spTgt spid="342"/>
                                        </p:tgtEl>
                                      </p:cBhvr>
                                    </p:animEffect>
                                  </p:childTnLst>
                                </p:cTn>
                              </p:par>
                              <p:par>
                                <p:cTn id="163" presetID="22" presetClass="entr" presetSubtype="1" fill="hold" nodeType="withEffect">
                                  <p:stCondLst>
                                    <p:cond delay="0"/>
                                  </p:stCondLst>
                                  <p:childTnLst>
                                    <p:set>
                                      <p:cBhvr>
                                        <p:cTn id="164" dur="1" fill="hold">
                                          <p:stCondLst>
                                            <p:cond delay="0"/>
                                          </p:stCondLst>
                                        </p:cTn>
                                        <p:tgtEl>
                                          <p:spTgt spid="337"/>
                                        </p:tgtEl>
                                        <p:attrNameLst>
                                          <p:attrName>style.visibility</p:attrName>
                                        </p:attrNameLst>
                                      </p:cBhvr>
                                      <p:to>
                                        <p:strVal val="visible"/>
                                      </p:to>
                                    </p:set>
                                    <p:animEffect transition="in" filter="wipe(up)">
                                      <p:cBhvr>
                                        <p:cTn id="165" dur="500"/>
                                        <p:tgtEl>
                                          <p:spTgt spid="337"/>
                                        </p:tgtEl>
                                      </p:cBhvr>
                                    </p:animEffect>
                                  </p:childTnLst>
                                </p:cTn>
                              </p:par>
                            </p:childTnLst>
                          </p:cTn>
                        </p:par>
                        <p:par>
                          <p:cTn id="166" fill="hold">
                            <p:stCondLst>
                              <p:cond delay="2000"/>
                            </p:stCondLst>
                            <p:childTnLst>
                              <p:par>
                                <p:cTn id="167" presetID="10" presetClass="entr" presetSubtype="0" fill="hold" grpId="0" nodeType="afterEffect">
                                  <p:stCondLst>
                                    <p:cond delay="0"/>
                                  </p:stCondLst>
                                  <p:childTnLst>
                                    <p:set>
                                      <p:cBhvr>
                                        <p:cTn id="168" dur="1" fill="hold">
                                          <p:stCondLst>
                                            <p:cond delay="0"/>
                                          </p:stCondLst>
                                        </p:cTn>
                                        <p:tgtEl>
                                          <p:spTgt spid="484"/>
                                        </p:tgtEl>
                                        <p:attrNameLst>
                                          <p:attrName>style.visibility</p:attrName>
                                        </p:attrNameLst>
                                      </p:cBhvr>
                                      <p:to>
                                        <p:strVal val="visible"/>
                                      </p:to>
                                    </p:set>
                                    <p:animEffect transition="in" filter="fade">
                                      <p:cBhvr>
                                        <p:cTn id="169" dur="500"/>
                                        <p:tgtEl>
                                          <p:spTgt spid="484"/>
                                        </p:tgtEl>
                                      </p:cBhvr>
                                    </p:animEffect>
                                  </p:childTnLst>
                                </p:cTn>
                              </p:par>
                              <p:par>
                                <p:cTn id="170" presetID="10" presetClass="entr" presetSubtype="0" fill="hold" nodeType="withEffect">
                                  <p:stCondLst>
                                    <p:cond delay="0"/>
                                  </p:stCondLst>
                                  <p:childTnLst>
                                    <p:set>
                                      <p:cBhvr>
                                        <p:cTn id="171" dur="1" fill="hold">
                                          <p:stCondLst>
                                            <p:cond delay="0"/>
                                          </p:stCondLst>
                                        </p:cTn>
                                        <p:tgtEl>
                                          <p:spTgt spid="475"/>
                                        </p:tgtEl>
                                        <p:attrNameLst>
                                          <p:attrName>style.visibility</p:attrName>
                                        </p:attrNameLst>
                                      </p:cBhvr>
                                      <p:to>
                                        <p:strVal val="visible"/>
                                      </p:to>
                                    </p:set>
                                    <p:animEffect transition="in" filter="fade">
                                      <p:cBhvr>
                                        <p:cTn id="172" dur="500"/>
                                        <p:tgtEl>
                                          <p:spTgt spid="475"/>
                                        </p:tgtEl>
                                      </p:cBhvr>
                                    </p:animEffect>
                                  </p:childTnLst>
                                </p:cTn>
                              </p:par>
                              <p:par>
                                <p:cTn id="173" presetID="22" presetClass="entr" presetSubtype="1" fill="hold" nodeType="withEffect">
                                  <p:stCondLst>
                                    <p:cond delay="0"/>
                                  </p:stCondLst>
                                  <p:childTnLst>
                                    <p:set>
                                      <p:cBhvr>
                                        <p:cTn id="174" dur="1" fill="hold">
                                          <p:stCondLst>
                                            <p:cond delay="0"/>
                                          </p:stCondLst>
                                        </p:cTn>
                                        <p:tgtEl>
                                          <p:spTgt spid="485"/>
                                        </p:tgtEl>
                                        <p:attrNameLst>
                                          <p:attrName>style.visibility</p:attrName>
                                        </p:attrNameLst>
                                      </p:cBhvr>
                                      <p:to>
                                        <p:strVal val="visible"/>
                                      </p:to>
                                    </p:set>
                                    <p:animEffect transition="in" filter="wipe(up)">
                                      <p:cBhvr>
                                        <p:cTn id="175" dur="500"/>
                                        <p:tgtEl>
                                          <p:spTgt spid="485"/>
                                        </p:tgtEl>
                                      </p:cBhvr>
                                    </p:animEffect>
                                  </p:childTnLst>
                                </p:cTn>
                              </p:par>
                            </p:childTnLst>
                          </p:cTn>
                        </p:par>
                        <p:par>
                          <p:cTn id="176" fill="hold">
                            <p:stCondLst>
                              <p:cond delay="2500"/>
                            </p:stCondLst>
                            <p:childTnLst>
                              <p:par>
                                <p:cTn id="177" presetID="22" presetClass="entr" presetSubtype="1" fill="hold" nodeType="afterEffect">
                                  <p:stCondLst>
                                    <p:cond delay="0"/>
                                  </p:stCondLst>
                                  <p:childTnLst>
                                    <p:set>
                                      <p:cBhvr>
                                        <p:cTn id="178" dur="1" fill="hold">
                                          <p:stCondLst>
                                            <p:cond delay="0"/>
                                          </p:stCondLst>
                                        </p:cTn>
                                        <p:tgtEl>
                                          <p:spTgt spid="428"/>
                                        </p:tgtEl>
                                        <p:attrNameLst>
                                          <p:attrName>style.visibility</p:attrName>
                                        </p:attrNameLst>
                                      </p:cBhvr>
                                      <p:to>
                                        <p:strVal val="visible"/>
                                      </p:to>
                                    </p:set>
                                    <p:animEffect transition="in" filter="wipe(up)">
                                      <p:cBhvr>
                                        <p:cTn id="179" dur="500"/>
                                        <p:tgtEl>
                                          <p:spTgt spid="428"/>
                                        </p:tgtEl>
                                      </p:cBhvr>
                                    </p:animEffect>
                                  </p:childTnLst>
                                </p:cTn>
                              </p:par>
                            </p:childTnLst>
                          </p:cTn>
                        </p:par>
                      </p:childTnLst>
                    </p:cTn>
                  </p:par>
                  <p:par>
                    <p:cTn id="180" fill="hold">
                      <p:stCondLst>
                        <p:cond delay="indefinite"/>
                      </p:stCondLst>
                      <p:childTnLst>
                        <p:par>
                          <p:cTn id="181" fill="hold">
                            <p:stCondLst>
                              <p:cond delay="0"/>
                            </p:stCondLst>
                            <p:childTnLst>
                              <p:par>
                                <p:cTn id="182" presetID="10" presetClass="entr" presetSubtype="0" fill="hold" nodeType="clickEffect">
                                  <p:stCondLst>
                                    <p:cond delay="0"/>
                                  </p:stCondLst>
                                  <p:childTnLst>
                                    <p:set>
                                      <p:cBhvr>
                                        <p:cTn id="183" dur="1" fill="hold">
                                          <p:stCondLst>
                                            <p:cond delay="0"/>
                                          </p:stCondLst>
                                        </p:cTn>
                                        <p:tgtEl>
                                          <p:spTgt spid="1038"/>
                                        </p:tgtEl>
                                        <p:attrNameLst>
                                          <p:attrName>style.visibility</p:attrName>
                                        </p:attrNameLst>
                                      </p:cBhvr>
                                      <p:to>
                                        <p:strVal val="visible"/>
                                      </p:to>
                                    </p:set>
                                    <p:animEffect transition="in" filter="fade">
                                      <p:cBhvr>
                                        <p:cTn id="184" dur="500"/>
                                        <p:tgtEl>
                                          <p:spTgt spid="1038"/>
                                        </p:tgtEl>
                                      </p:cBhvr>
                                    </p:animEffect>
                                  </p:childTnLst>
                                </p:cTn>
                              </p:par>
                            </p:childTnLst>
                          </p:cTn>
                        </p:par>
                        <p:par>
                          <p:cTn id="185" fill="hold">
                            <p:stCondLst>
                              <p:cond delay="500"/>
                            </p:stCondLst>
                            <p:childTnLst>
                              <p:par>
                                <p:cTn id="186" presetID="22" presetClass="entr" presetSubtype="8" fill="hold" grpId="0" nodeType="afterEffect">
                                  <p:stCondLst>
                                    <p:cond delay="0"/>
                                  </p:stCondLst>
                                  <p:childTnLst>
                                    <p:set>
                                      <p:cBhvr>
                                        <p:cTn id="187" dur="1" fill="hold">
                                          <p:stCondLst>
                                            <p:cond delay="0"/>
                                          </p:stCondLst>
                                        </p:cTn>
                                        <p:tgtEl>
                                          <p:spTgt spid="630"/>
                                        </p:tgtEl>
                                        <p:attrNameLst>
                                          <p:attrName>style.visibility</p:attrName>
                                        </p:attrNameLst>
                                      </p:cBhvr>
                                      <p:to>
                                        <p:strVal val="visible"/>
                                      </p:to>
                                    </p:set>
                                    <p:animEffect transition="in" filter="wipe(left)">
                                      <p:cBhvr>
                                        <p:cTn id="188" dur="500"/>
                                        <p:tgtEl>
                                          <p:spTgt spid="630"/>
                                        </p:tgtEl>
                                      </p:cBhvr>
                                    </p:animEffect>
                                  </p:childTnLst>
                                </p:cTn>
                              </p:par>
                              <p:par>
                                <p:cTn id="189" presetID="22" presetClass="entr" presetSubtype="8" fill="hold" grpId="0" nodeType="withEffect">
                                  <p:stCondLst>
                                    <p:cond delay="0"/>
                                  </p:stCondLst>
                                  <p:childTnLst>
                                    <p:set>
                                      <p:cBhvr>
                                        <p:cTn id="190" dur="1" fill="hold">
                                          <p:stCondLst>
                                            <p:cond delay="0"/>
                                          </p:stCondLst>
                                        </p:cTn>
                                        <p:tgtEl>
                                          <p:spTgt spid="616"/>
                                        </p:tgtEl>
                                        <p:attrNameLst>
                                          <p:attrName>style.visibility</p:attrName>
                                        </p:attrNameLst>
                                      </p:cBhvr>
                                      <p:to>
                                        <p:strVal val="visible"/>
                                      </p:to>
                                    </p:set>
                                    <p:animEffect transition="in" filter="wipe(left)">
                                      <p:cBhvr>
                                        <p:cTn id="191" dur="500"/>
                                        <p:tgtEl>
                                          <p:spTgt spid="616"/>
                                        </p:tgtEl>
                                      </p:cBhvr>
                                    </p:animEffect>
                                  </p:childTnLst>
                                </p:cTn>
                              </p:par>
                            </p:childTnLst>
                          </p:cTn>
                        </p:par>
                        <p:par>
                          <p:cTn id="192" fill="hold">
                            <p:stCondLst>
                              <p:cond delay="1000"/>
                            </p:stCondLst>
                            <p:childTnLst>
                              <p:par>
                                <p:cTn id="193" presetID="10" presetClass="entr" presetSubtype="0" fill="hold" nodeType="afterEffect">
                                  <p:stCondLst>
                                    <p:cond delay="0"/>
                                  </p:stCondLst>
                                  <p:childTnLst>
                                    <p:set>
                                      <p:cBhvr>
                                        <p:cTn id="194" dur="1" fill="hold">
                                          <p:stCondLst>
                                            <p:cond delay="0"/>
                                          </p:stCondLst>
                                        </p:cTn>
                                        <p:tgtEl>
                                          <p:spTgt spid="32"/>
                                        </p:tgtEl>
                                        <p:attrNameLst>
                                          <p:attrName>style.visibility</p:attrName>
                                        </p:attrNameLst>
                                      </p:cBhvr>
                                      <p:to>
                                        <p:strVal val="visible"/>
                                      </p:to>
                                    </p:set>
                                    <p:animEffect transition="in" filter="fade">
                                      <p:cBhvr>
                                        <p:cTn id="195" dur="500"/>
                                        <p:tgtEl>
                                          <p:spTgt spid="32"/>
                                        </p:tgtEl>
                                      </p:cBhvr>
                                    </p:animEffect>
                                  </p:childTnLst>
                                </p:cTn>
                              </p:par>
                              <p:par>
                                <p:cTn id="196" presetID="10" presetClass="entr" presetSubtype="0" fill="hold" nodeType="withEffect">
                                  <p:stCondLst>
                                    <p:cond delay="0"/>
                                  </p:stCondLst>
                                  <p:childTnLst>
                                    <p:set>
                                      <p:cBhvr>
                                        <p:cTn id="197" dur="1" fill="hold">
                                          <p:stCondLst>
                                            <p:cond delay="0"/>
                                          </p:stCondLst>
                                        </p:cTn>
                                        <p:tgtEl>
                                          <p:spTgt spid="33"/>
                                        </p:tgtEl>
                                        <p:attrNameLst>
                                          <p:attrName>style.visibility</p:attrName>
                                        </p:attrNameLst>
                                      </p:cBhvr>
                                      <p:to>
                                        <p:strVal val="visible"/>
                                      </p:to>
                                    </p:set>
                                    <p:animEffect transition="in" filter="fade">
                                      <p:cBhvr>
                                        <p:cTn id="198" dur="500"/>
                                        <p:tgtEl>
                                          <p:spTgt spid="33"/>
                                        </p:tgtEl>
                                      </p:cBhvr>
                                    </p:animEffect>
                                  </p:childTnLst>
                                </p:cTn>
                              </p:par>
                            </p:childTnLst>
                          </p:cTn>
                        </p:par>
                        <p:par>
                          <p:cTn id="199" fill="hold">
                            <p:stCondLst>
                              <p:cond delay="1500"/>
                            </p:stCondLst>
                            <p:childTnLst>
                              <p:par>
                                <p:cTn id="200" presetID="22" presetClass="entr" presetSubtype="8" fill="hold" grpId="0" nodeType="afterEffect">
                                  <p:stCondLst>
                                    <p:cond delay="0"/>
                                  </p:stCondLst>
                                  <p:childTnLst>
                                    <p:set>
                                      <p:cBhvr>
                                        <p:cTn id="201" dur="1" fill="hold">
                                          <p:stCondLst>
                                            <p:cond delay="0"/>
                                          </p:stCondLst>
                                        </p:cTn>
                                        <p:tgtEl>
                                          <p:spTgt spid="631"/>
                                        </p:tgtEl>
                                        <p:attrNameLst>
                                          <p:attrName>style.visibility</p:attrName>
                                        </p:attrNameLst>
                                      </p:cBhvr>
                                      <p:to>
                                        <p:strVal val="visible"/>
                                      </p:to>
                                    </p:set>
                                    <p:animEffect transition="in" filter="wipe(left)">
                                      <p:cBhvr>
                                        <p:cTn id="202" dur="500"/>
                                        <p:tgtEl>
                                          <p:spTgt spid="631"/>
                                        </p:tgtEl>
                                      </p:cBhvr>
                                    </p:animEffect>
                                  </p:childTnLst>
                                </p:cTn>
                              </p:par>
                              <p:par>
                                <p:cTn id="203" presetID="10" presetClass="entr" presetSubtype="0" fill="hold" nodeType="withEffect">
                                  <p:stCondLst>
                                    <p:cond delay="250"/>
                                  </p:stCondLst>
                                  <p:childTnLst>
                                    <p:set>
                                      <p:cBhvr>
                                        <p:cTn id="204" dur="1" fill="hold">
                                          <p:stCondLst>
                                            <p:cond delay="0"/>
                                          </p:stCondLst>
                                        </p:cTn>
                                        <p:tgtEl>
                                          <p:spTgt spid="2"/>
                                        </p:tgtEl>
                                        <p:attrNameLst>
                                          <p:attrName>style.visibility</p:attrName>
                                        </p:attrNameLst>
                                      </p:cBhvr>
                                      <p:to>
                                        <p:strVal val="visible"/>
                                      </p:to>
                                    </p:set>
                                    <p:animEffect transition="in" filter="fade">
                                      <p:cBhvr>
                                        <p:cTn id="205" dur="500"/>
                                        <p:tgtEl>
                                          <p:spTgt spid="2"/>
                                        </p:tgtEl>
                                      </p:cBhvr>
                                    </p:animEffect>
                                  </p:childTnLst>
                                </p:cTn>
                              </p:par>
                            </p:childTnLst>
                          </p:cTn>
                        </p:par>
                      </p:childTnLst>
                    </p:cTn>
                  </p:par>
                  <p:par>
                    <p:cTn id="206" fill="hold">
                      <p:stCondLst>
                        <p:cond delay="indefinite"/>
                      </p:stCondLst>
                      <p:childTnLst>
                        <p:par>
                          <p:cTn id="207" fill="hold">
                            <p:stCondLst>
                              <p:cond delay="0"/>
                            </p:stCondLst>
                            <p:childTnLst>
                              <p:par>
                                <p:cTn id="208" presetID="10" presetClass="entr" presetSubtype="0" fill="hold" nodeType="clickEffect">
                                  <p:stCondLst>
                                    <p:cond delay="0"/>
                                  </p:stCondLst>
                                  <p:childTnLst>
                                    <p:set>
                                      <p:cBhvr>
                                        <p:cTn id="209" dur="1" fill="hold">
                                          <p:stCondLst>
                                            <p:cond delay="0"/>
                                          </p:stCondLst>
                                        </p:cTn>
                                        <p:tgtEl>
                                          <p:spTgt spid="62"/>
                                        </p:tgtEl>
                                        <p:attrNameLst>
                                          <p:attrName>style.visibility</p:attrName>
                                        </p:attrNameLst>
                                      </p:cBhvr>
                                      <p:to>
                                        <p:strVal val="visible"/>
                                      </p:to>
                                    </p:set>
                                    <p:animEffect transition="in" filter="fade">
                                      <p:cBhvr>
                                        <p:cTn id="210" dur="500"/>
                                        <p:tgtEl>
                                          <p:spTgt spid="62"/>
                                        </p:tgtEl>
                                      </p:cBhvr>
                                    </p:animEffect>
                                  </p:childTnLst>
                                </p:cTn>
                              </p:par>
                            </p:childTnLst>
                          </p:cTn>
                        </p:par>
                        <p:par>
                          <p:cTn id="211" fill="hold">
                            <p:stCondLst>
                              <p:cond delay="500"/>
                            </p:stCondLst>
                            <p:childTnLst>
                              <p:par>
                                <p:cTn id="212" presetID="22" presetClass="entr" presetSubtype="1" fill="hold" grpId="0" nodeType="afterEffect">
                                  <p:stCondLst>
                                    <p:cond delay="0"/>
                                  </p:stCondLst>
                                  <p:childTnLst>
                                    <p:set>
                                      <p:cBhvr>
                                        <p:cTn id="213" dur="1" fill="hold">
                                          <p:stCondLst>
                                            <p:cond delay="0"/>
                                          </p:stCondLst>
                                        </p:cTn>
                                        <p:tgtEl>
                                          <p:spTgt spid="1041"/>
                                        </p:tgtEl>
                                        <p:attrNameLst>
                                          <p:attrName>style.visibility</p:attrName>
                                        </p:attrNameLst>
                                      </p:cBhvr>
                                      <p:to>
                                        <p:strVal val="visible"/>
                                      </p:to>
                                    </p:set>
                                    <p:animEffect transition="in" filter="wipe(up)">
                                      <p:cBhvr>
                                        <p:cTn id="214" dur="500"/>
                                        <p:tgtEl>
                                          <p:spTgt spid="1041"/>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614"/>
                                        </p:tgtEl>
                                        <p:attrNameLst>
                                          <p:attrName>style.visibility</p:attrName>
                                        </p:attrNameLst>
                                      </p:cBhvr>
                                      <p:to>
                                        <p:strVal val="visible"/>
                                      </p:to>
                                    </p:set>
                                    <p:animEffect transition="in" filter="fade">
                                      <p:cBhvr>
                                        <p:cTn id="217" dur="500"/>
                                        <p:tgtEl>
                                          <p:spTgt spid="614"/>
                                        </p:tgtEl>
                                      </p:cBhvr>
                                    </p:animEffect>
                                  </p:childTnLst>
                                </p:cTn>
                              </p:par>
                            </p:childTnLst>
                          </p:cTn>
                        </p:par>
                      </p:childTnLst>
                    </p:cTn>
                  </p:par>
                  <p:par>
                    <p:cTn id="218" fill="hold">
                      <p:stCondLst>
                        <p:cond delay="indefinite"/>
                      </p:stCondLst>
                      <p:childTnLst>
                        <p:par>
                          <p:cTn id="219" fill="hold">
                            <p:stCondLst>
                              <p:cond delay="0"/>
                            </p:stCondLst>
                            <p:childTnLst>
                              <p:par>
                                <p:cTn id="220" presetID="10" presetClass="entr" presetSubtype="0" fill="hold" nodeType="clickEffect">
                                  <p:stCondLst>
                                    <p:cond delay="0"/>
                                  </p:stCondLst>
                                  <p:childTnLst>
                                    <p:set>
                                      <p:cBhvr>
                                        <p:cTn id="221" dur="1" fill="hold">
                                          <p:stCondLst>
                                            <p:cond delay="0"/>
                                          </p:stCondLst>
                                        </p:cTn>
                                        <p:tgtEl>
                                          <p:spTgt spid="558"/>
                                        </p:tgtEl>
                                        <p:attrNameLst>
                                          <p:attrName>style.visibility</p:attrName>
                                        </p:attrNameLst>
                                      </p:cBhvr>
                                      <p:to>
                                        <p:strVal val="visible"/>
                                      </p:to>
                                    </p:set>
                                    <p:animEffect transition="in" filter="fade">
                                      <p:cBhvr>
                                        <p:cTn id="222" dur="500"/>
                                        <p:tgtEl>
                                          <p:spTgt spid="558"/>
                                        </p:tgtEl>
                                      </p:cBhvr>
                                    </p:animEffect>
                                  </p:childTnLst>
                                </p:cTn>
                              </p:par>
                            </p:childTnLst>
                          </p:cTn>
                        </p:par>
                        <p:par>
                          <p:cTn id="223" fill="hold">
                            <p:stCondLst>
                              <p:cond delay="500"/>
                            </p:stCondLst>
                            <p:childTnLst>
                              <p:par>
                                <p:cTn id="224" presetID="22" presetClass="entr" presetSubtype="2" fill="hold" grpId="0" nodeType="afterEffect">
                                  <p:stCondLst>
                                    <p:cond delay="0"/>
                                  </p:stCondLst>
                                  <p:childTnLst>
                                    <p:set>
                                      <p:cBhvr>
                                        <p:cTn id="225" dur="1" fill="hold">
                                          <p:stCondLst>
                                            <p:cond delay="0"/>
                                          </p:stCondLst>
                                        </p:cTn>
                                        <p:tgtEl>
                                          <p:spTgt spid="642"/>
                                        </p:tgtEl>
                                        <p:attrNameLst>
                                          <p:attrName>style.visibility</p:attrName>
                                        </p:attrNameLst>
                                      </p:cBhvr>
                                      <p:to>
                                        <p:strVal val="visible"/>
                                      </p:to>
                                    </p:set>
                                    <p:animEffect transition="in" filter="wipe(right)">
                                      <p:cBhvr>
                                        <p:cTn id="226" dur="500"/>
                                        <p:tgtEl>
                                          <p:spTgt spid="642"/>
                                        </p:tgtEl>
                                      </p:cBhvr>
                                    </p:animEffect>
                                  </p:childTnLst>
                                </p:cTn>
                              </p:par>
                              <p:par>
                                <p:cTn id="227" presetID="22" presetClass="entr" presetSubtype="2" fill="hold" nodeType="withEffect">
                                  <p:stCondLst>
                                    <p:cond delay="0"/>
                                  </p:stCondLst>
                                  <p:childTnLst>
                                    <p:set>
                                      <p:cBhvr>
                                        <p:cTn id="228" dur="1" fill="hold">
                                          <p:stCondLst>
                                            <p:cond delay="0"/>
                                          </p:stCondLst>
                                        </p:cTn>
                                        <p:tgtEl>
                                          <p:spTgt spid="419"/>
                                        </p:tgtEl>
                                        <p:attrNameLst>
                                          <p:attrName>style.visibility</p:attrName>
                                        </p:attrNameLst>
                                      </p:cBhvr>
                                      <p:to>
                                        <p:strVal val="visible"/>
                                      </p:to>
                                    </p:set>
                                    <p:animEffect transition="in" filter="wipe(right)">
                                      <p:cBhvr>
                                        <p:cTn id="229" dur="500"/>
                                        <p:tgtEl>
                                          <p:spTgt spid="419"/>
                                        </p:tgtEl>
                                      </p:cBhvr>
                                    </p:animEffect>
                                  </p:childTnLst>
                                </p:cTn>
                              </p:par>
                            </p:childTnLst>
                          </p:cTn>
                        </p:par>
                        <p:par>
                          <p:cTn id="230" fill="hold">
                            <p:stCondLst>
                              <p:cond delay="1000"/>
                            </p:stCondLst>
                            <p:childTnLst>
                              <p:par>
                                <p:cTn id="231" presetID="22" presetClass="entr" presetSubtype="4" fill="hold" grpId="0" nodeType="afterEffect">
                                  <p:stCondLst>
                                    <p:cond delay="0"/>
                                  </p:stCondLst>
                                  <p:childTnLst>
                                    <p:set>
                                      <p:cBhvr>
                                        <p:cTn id="232" dur="1" fill="hold">
                                          <p:stCondLst>
                                            <p:cond delay="0"/>
                                          </p:stCondLst>
                                        </p:cTn>
                                        <p:tgtEl>
                                          <p:spTgt spid="1042"/>
                                        </p:tgtEl>
                                        <p:attrNameLst>
                                          <p:attrName>style.visibility</p:attrName>
                                        </p:attrNameLst>
                                      </p:cBhvr>
                                      <p:to>
                                        <p:strVal val="visible"/>
                                      </p:to>
                                    </p:set>
                                    <p:animEffect transition="in" filter="wipe(down)">
                                      <p:cBhvr>
                                        <p:cTn id="233" dur="500"/>
                                        <p:tgtEl>
                                          <p:spTgt spid="1042"/>
                                        </p:tgtEl>
                                      </p:cBhvr>
                                    </p:animEffect>
                                  </p:childTnLst>
                                </p:cTn>
                              </p:par>
                            </p:childTnLst>
                          </p:cTn>
                        </p:par>
                        <p:par>
                          <p:cTn id="234" fill="hold">
                            <p:stCondLst>
                              <p:cond delay="1500"/>
                            </p:stCondLst>
                            <p:childTnLst>
                              <p:par>
                                <p:cTn id="235" presetID="22" presetClass="entr" presetSubtype="4" fill="hold" nodeType="afterEffect">
                                  <p:stCondLst>
                                    <p:cond delay="0"/>
                                  </p:stCondLst>
                                  <p:childTnLst>
                                    <p:set>
                                      <p:cBhvr>
                                        <p:cTn id="236" dur="1" fill="hold">
                                          <p:stCondLst>
                                            <p:cond delay="0"/>
                                          </p:stCondLst>
                                        </p:cTn>
                                        <p:tgtEl>
                                          <p:spTgt spid="307"/>
                                        </p:tgtEl>
                                        <p:attrNameLst>
                                          <p:attrName>style.visibility</p:attrName>
                                        </p:attrNameLst>
                                      </p:cBhvr>
                                      <p:to>
                                        <p:strVal val="visible"/>
                                      </p:to>
                                    </p:set>
                                    <p:animEffect transition="in" filter="wipe(down)">
                                      <p:cBhvr>
                                        <p:cTn id="237" dur="500"/>
                                        <p:tgtEl>
                                          <p:spTgt spid="307"/>
                                        </p:tgtEl>
                                      </p:cBhvr>
                                    </p:animEffect>
                                  </p:childTnLst>
                                </p:cTn>
                              </p:par>
                              <p:par>
                                <p:cTn id="238" presetID="16" presetClass="entr" presetSubtype="37" fill="hold" grpId="0" nodeType="withEffect">
                                  <p:stCondLst>
                                    <p:cond delay="0"/>
                                  </p:stCondLst>
                                  <p:childTnLst>
                                    <p:set>
                                      <p:cBhvr>
                                        <p:cTn id="239" dur="1" fill="hold">
                                          <p:stCondLst>
                                            <p:cond delay="0"/>
                                          </p:stCondLst>
                                        </p:cTn>
                                        <p:tgtEl>
                                          <p:spTgt spid="403"/>
                                        </p:tgtEl>
                                        <p:attrNameLst>
                                          <p:attrName>style.visibility</p:attrName>
                                        </p:attrNameLst>
                                      </p:cBhvr>
                                      <p:to>
                                        <p:strVal val="visible"/>
                                      </p:to>
                                    </p:set>
                                    <p:animEffect transition="in" filter="barn(outVertical)">
                                      <p:cBhvr>
                                        <p:cTn id="240" dur="500"/>
                                        <p:tgtEl>
                                          <p:spTgt spid="403"/>
                                        </p:tgtEl>
                                      </p:cBhvr>
                                    </p:animEffect>
                                  </p:childTnLst>
                                </p:cTn>
                              </p:par>
                            </p:childTnLst>
                          </p:cTn>
                        </p:par>
                        <p:par>
                          <p:cTn id="241" fill="hold">
                            <p:stCondLst>
                              <p:cond delay="2000"/>
                            </p:stCondLst>
                            <p:childTnLst>
                              <p:par>
                                <p:cTn id="242" presetID="22" presetClass="entr" presetSubtype="4" fill="hold" grpId="0" nodeType="afterEffect">
                                  <p:stCondLst>
                                    <p:cond delay="0"/>
                                  </p:stCondLst>
                                  <p:childTnLst>
                                    <p:set>
                                      <p:cBhvr>
                                        <p:cTn id="243" dur="1" fill="hold">
                                          <p:stCondLst>
                                            <p:cond delay="0"/>
                                          </p:stCondLst>
                                        </p:cTn>
                                        <p:tgtEl>
                                          <p:spTgt spid="612"/>
                                        </p:tgtEl>
                                        <p:attrNameLst>
                                          <p:attrName>style.visibility</p:attrName>
                                        </p:attrNameLst>
                                      </p:cBhvr>
                                      <p:to>
                                        <p:strVal val="visible"/>
                                      </p:to>
                                    </p:set>
                                    <p:animEffect transition="in" filter="wipe(down)">
                                      <p:cBhvr>
                                        <p:cTn id="244" dur="500"/>
                                        <p:tgtEl>
                                          <p:spTgt spid="612"/>
                                        </p:tgtEl>
                                      </p:cBhvr>
                                    </p:animEffect>
                                  </p:childTnLst>
                                </p:cTn>
                              </p:par>
                            </p:childTnLst>
                          </p:cTn>
                        </p:par>
                        <p:par>
                          <p:cTn id="245" fill="hold">
                            <p:stCondLst>
                              <p:cond delay="2500"/>
                            </p:stCondLst>
                            <p:childTnLst>
                              <p:par>
                                <p:cTn id="246" presetID="10" presetClass="entr" presetSubtype="0" fill="hold" nodeType="afterEffect">
                                  <p:stCondLst>
                                    <p:cond delay="0"/>
                                  </p:stCondLst>
                                  <p:childTnLst>
                                    <p:set>
                                      <p:cBhvr>
                                        <p:cTn id="247" dur="1" fill="hold">
                                          <p:stCondLst>
                                            <p:cond delay="0"/>
                                          </p:stCondLst>
                                        </p:cTn>
                                        <p:tgtEl>
                                          <p:spTgt spid="1036"/>
                                        </p:tgtEl>
                                        <p:attrNameLst>
                                          <p:attrName>style.visibility</p:attrName>
                                        </p:attrNameLst>
                                      </p:cBhvr>
                                      <p:to>
                                        <p:strVal val="visible"/>
                                      </p:to>
                                    </p:set>
                                    <p:animEffect transition="in" filter="fade">
                                      <p:cBhvr>
                                        <p:cTn id="248" dur="500"/>
                                        <p:tgtEl>
                                          <p:spTgt spid="1036"/>
                                        </p:tgtEl>
                                      </p:cBhvr>
                                    </p:animEffect>
                                  </p:childTnLst>
                                </p:cTn>
                              </p:par>
                              <p:par>
                                <p:cTn id="249" presetID="22" presetClass="entr" presetSubtype="1" fill="hold" nodeType="withEffect">
                                  <p:stCondLst>
                                    <p:cond delay="0"/>
                                  </p:stCondLst>
                                  <p:childTnLst>
                                    <p:set>
                                      <p:cBhvr>
                                        <p:cTn id="250" dur="1" fill="hold">
                                          <p:stCondLst>
                                            <p:cond delay="0"/>
                                          </p:stCondLst>
                                        </p:cTn>
                                        <p:tgtEl>
                                          <p:spTgt spid="61"/>
                                        </p:tgtEl>
                                        <p:attrNameLst>
                                          <p:attrName>style.visibility</p:attrName>
                                        </p:attrNameLst>
                                      </p:cBhvr>
                                      <p:to>
                                        <p:strVal val="visible"/>
                                      </p:to>
                                    </p:set>
                                    <p:animEffect transition="in" filter="wipe(up)">
                                      <p:cBhvr>
                                        <p:cTn id="251" dur="500"/>
                                        <p:tgtEl>
                                          <p:spTgt spid="61"/>
                                        </p:tgtEl>
                                      </p:cBhvr>
                                    </p:animEffect>
                                  </p:childTnLst>
                                </p:cTn>
                              </p:par>
                              <p:par>
                                <p:cTn id="252" presetID="22" presetClass="entr" presetSubtype="1" fill="hold" nodeType="withEffect">
                                  <p:stCondLst>
                                    <p:cond delay="0"/>
                                  </p:stCondLst>
                                  <p:childTnLst>
                                    <p:set>
                                      <p:cBhvr>
                                        <p:cTn id="253" dur="1" fill="hold">
                                          <p:stCondLst>
                                            <p:cond delay="0"/>
                                          </p:stCondLst>
                                        </p:cTn>
                                        <p:tgtEl>
                                          <p:spTgt spid="245"/>
                                        </p:tgtEl>
                                        <p:attrNameLst>
                                          <p:attrName>style.visibility</p:attrName>
                                        </p:attrNameLst>
                                      </p:cBhvr>
                                      <p:to>
                                        <p:strVal val="visible"/>
                                      </p:to>
                                    </p:set>
                                    <p:animEffect transition="in" filter="wipe(up)">
                                      <p:cBhvr>
                                        <p:cTn id="254" dur="500"/>
                                        <p:tgtEl>
                                          <p:spTgt spid="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2" grpId="0" animBg="1"/>
      <p:bldP spid="436" grpId="0" animBg="1"/>
      <p:bldP spid="611" grpId="0" animBg="1"/>
      <p:bldP spid="612" grpId="0" animBg="1"/>
      <p:bldP spid="508" grpId="0" animBg="1"/>
      <p:bldP spid="7" grpId="0"/>
      <p:bldP spid="379" grpId="0"/>
      <p:bldP spid="573" grpId="0"/>
      <p:bldP spid="12" grpId="0"/>
      <p:bldP spid="19" grpId="0"/>
      <p:bldP spid="386" grpId="0"/>
      <p:bldP spid="352" grpId="0" animBg="1"/>
      <p:bldP spid="484" grpId="0"/>
      <p:bldP spid="365" grpId="0" animBg="1"/>
      <p:bldP spid="616" grpId="0" animBg="1"/>
      <p:bldP spid="630" grpId="0" animBg="1"/>
      <p:bldP spid="631" grpId="0" animBg="1"/>
      <p:bldP spid="632" grpId="0" animBg="1"/>
      <p:bldP spid="1041" grpId="0" animBg="1"/>
      <p:bldP spid="1042" grpId="0" animBg="1"/>
      <p:bldP spid="614" grpId="0" animBg="1"/>
      <p:bldP spid="40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5" name="Rectangle: Rounded Corners 164">
            <a:extLst>
              <a:ext uri="{FF2B5EF4-FFF2-40B4-BE49-F238E27FC236}">
                <a16:creationId xmlns:a16="http://schemas.microsoft.com/office/drawing/2014/main" id="{C267E135-E12C-4029-A482-7012B205F525}"/>
              </a:ext>
            </a:extLst>
          </p:cNvPr>
          <p:cNvSpPr/>
          <p:nvPr/>
        </p:nvSpPr>
        <p:spPr bwMode="auto">
          <a:xfrm>
            <a:off x="7830427" y="2114686"/>
            <a:ext cx="3260825" cy="1960296"/>
          </a:xfrm>
          <a:prstGeom prst="roundRect">
            <a:avLst>
              <a:gd name="adj" fmla="val 8949"/>
            </a:avLst>
          </a:prstGeom>
          <a:solidFill>
            <a:schemeClr val="bg1"/>
          </a:solidFill>
          <a:ln w="28575">
            <a:solidFill>
              <a:schemeClr val="accent2"/>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1A1A1A"/>
              </a:solidFill>
              <a:effectLst/>
              <a:highlight>
                <a:srgbClr val="FFFF00"/>
              </a:highligh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3E022E7-906C-4268-821E-CC5936D295DC}"/>
              </a:ext>
            </a:extLst>
          </p:cNvPr>
          <p:cNvSpPr>
            <a:spLocks noGrp="1"/>
          </p:cNvSpPr>
          <p:nvPr>
            <p:ph type="title"/>
          </p:nvPr>
        </p:nvSpPr>
        <p:spPr>
          <a:xfrm>
            <a:off x="588263" y="457201"/>
            <a:ext cx="11018520" cy="553998"/>
          </a:xfrm>
        </p:spPr>
        <p:txBody>
          <a:bodyPr/>
          <a:lstStyle/>
          <a:p>
            <a:r>
              <a:rPr lang="en-US" dirty="0"/>
              <a:t>Centralized Visibility</a:t>
            </a:r>
            <a:endParaRPr lang="en-US" sz="2000" dirty="0"/>
          </a:p>
        </p:txBody>
      </p:sp>
      <p:sp>
        <p:nvSpPr>
          <p:cNvPr id="52" name="Title 1">
            <a:extLst>
              <a:ext uri="{FF2B5EF4-FFF2-40B4-BE49-F238E27FC236}">
                <a16:creationId xmlns:a16="http://schemas.microsoft.com/office/drawing/2014/main" id="{7E5E1FD7-FB44-4719-B780-7A4FF28EA89C}"/>
              </a:ext>
            </a:extLst>
          </p:cNvPr>
          <p:cNvSpPr txBox="1">
            <a:spLocks/>
          </p:cNvSpPr>
          <p:nvPr/>
        </p:nvSpPr>
        <p:spPr>
          <a:xfrm>
            <a:off x="7779199" y="1265874"/>
            <a:ext cx="2559926" cy="307777"/>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19"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51" normalizeH="0" baseline="0" noProof="0" dirty="0">
                <a:ln w="3175">
                  <a:noFill/>
                </a:ln>
                <a:gradFill>
                  <a:gsLst>
                    <a:gs pos="2917">
                      <a:srgbClr val="002050"/>
                    </a:gs>
                    <a:gs pos="100000">
                      <a:srgbClr val="002050"/>
                    </a:gs>
                  </a:gsLst>
                  <a:lin ang="5400000" scaled="0"/>
                </a:gradFill>
                <a:effectLst/>
                <a:uLnTx/>
                <a:uFillTx/>
                <a:latin typeface="Segoe UI" panose="020B0502040204020203" pitchFamily="34" charset="0"/>
                <a:ea typeface="+mn-ea"/>
                <a:cs typeface="Segoe UI" pitchFamily="34" charset="0"/>
              </a:rPr>
              <a:t>Azure Sentinel</a:t>
            </a:r>
          </a:p>
        </p:txBody>
      </p:sp>
      <p:graphicFrame>
        <p:nvGraphicFramePr>
          <p:cNvPr id="103" name="Diagram 102">
            <a:extLst>
              <a:ext uri="{FF2B5EF4-FFF2-40B4-BE49-F238E27FC236}">
                <a16:creationId xmlns:a16="http://schemas.microsoft.com/office/drawing/2014/main" id="{5D48BB6D-0CA6-4BB3-A78E-627E12A936C1}"/>
              </a:ext>
            </a:extLst>
          </p:cNvPr>
          <p:cNvGraphicFramePr/>
          <p:nvPr>
            <p:extLst>
              <p:ext uri="{D42A27DB-BD31-4B8C-83A1-F6EECF244321}">
                <p14:modId xmlns:p14="http://schemas.microsoft.com/office/powerpoint/2010/main" val="165103315"/>
              </p:ext>
            </p:extLst>
          </p:nvPr>
        </p:nvGraphicFramePr>
        <p:xfrm>
          <a:off x="542941" y="1638936"/>
          <a:ext cx="10876051" cy="3538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slz="http://schemas.microsoft.com/office/powerpoint/2016/slidezoom">
        <mc:Choice Requires="pslz">
          <p:graphicFrame>
            <p:nvGraphicFramePr>
              <p:cNvPr id="23" name="Slide Zoom 22">
                <a:extLst>
                  <a:ext uri="{FF2B5EF4-FFF2-40B4-BE49-F238E27FC236}">
                    <a16:creationId xmlns:a16="http://schemas.microsoft.com/office/drawing/2014/main" id="{19D2A84C-327A-476C-B1CA-5B884F7D3FC7}"/>
                  </a:ext>
                </a:extLst>
              </p:cNvPr>
              <p:cNvGraphicFramePr>
                <a:graphicFrameLocks noChangeAspect="1"/>
              </p:cNvGraphicFramePr>
              <p:nvPr/>
            </p:nvGraphicFramePr>
            <p:xfrm>
              <a:off x="7978547" y="2239908"/>
              <a:ext cx="2958592" cy="1664208"/>
            </p:xfrm>
            <a:graphic>
              <a:graphicData uri="http://schemas.microsoft.com/office/powerpoint/2016/slidezoom">
                <pslz:sldZm>
                  <pslz:sldZmObj sldId="4912" cId="3458396197">
                    <pslz:zmPr id="{0FBCB433-8285-487F-A60F-2F50B6ED0A71}" returnToParent="0" transitionDur="1000">
                      <p166:blipFill xmlns:p166="http://schemas.microsoft.com/office/powerpoint/2016/6/main">
                        <a:blip r:embed="rId8"/>
                        <a:stretch>
                          <a:fillRect/>
                        </a:stretch>
                      </p166:blipFill>
                      <p166:spPr xmlns:p166="http://schemas.microsoft.com/office/powerpoint/2016/6/main">
                        <a:xfrm>
                          <a:off x="0" y="0"/>
                          <a:ext cx="2958592" cy="1664208"/>
                        </a:xfrm>
                        <a:prstGeom prst="rect">
                          <a:avLst/>
                        </a:prstGeom>
                        <a:solidFill>
                          <a:schemeClr val="bg1"/>
                        </a:solidFill>
                        <a:ln>
                          <a:noFill/>
                        </a:ln>
                        <a:effectLst>
                          <a:outerShdw blurRad="254000" dist="76200" dir="2700000" algn="tl" rotWithShape="0">
                            <a:prstClr val="black">
                              <a:alpha val="40000"/>
                            </a:prstClr>
                          </a:outerShdw>
                        </a:effectLst>
                      </p166:spPr>
                    </pslz:zmPr>
                  </pslz:sldZmObj>
                </pslz:sldZm>
              </a:graphicData>
            </a:graphic>
          </p:graphicFrame>
        </mc:Choice>
        <mc:Fallback xmlns="">
          <p:pic>
            <p:nvPicPr>
              <p:cNvPr id="23" name="Slide Zoom 22">
                <a:hlinkClick r:id="rId12" action="ppaction://hlinksldjump"/>
                <a:extLst>
                  <a:ext uri="{FF2B5EF4-FFF2-40B4-BE49-F238E27FC236}">
                    <a16:creationId xmlns:a16="http://schemas.microsoft.com/office/drawing/2014/main" id="{19D2A84C-327A-476C-B1CA-5B884F7D3FC7}"/>
                  </a:ext>
                </a:extLst>
              </p:cNvPr>
              <p:cNvPicPr>
                <a:picLocks noGrp="1" noRot="1" noChangeAspect="1" noMove="1" noResize="1" noEditPoints="1" noAdjustHandles="1" noChangeArrowheads="1" noChangeShapeType="1"/>
              </p:cNvPicPr>
              <p:nvPr/>
            </p:nvPicPr>
            <p:blipFill>
              <a:blip r:embed="rId13"/>
              <a:stretch>
                <a:fillRect/>
              </a:stretch>
            </p:blipFill>
            <p:spPr>
              <a:xfrm>
                <a:off x="7978547" y="2239908"/>
                <a:ext cx="2958592" cy="1664208"/>
              </a:xfrm>
              <a:prstGeom prst="rect">
                <a:avLst/>
              </a:prstGeom>
              <a:solidFill>
                <a:schemeClr val="bg1"/>
              </a:solidFill>
              <a:ln>
                <a:noFill/>
              </a:ln>
              <a:effectLst>
                <a:outerShdw blurRad="254000" dist="76200" dir="2700000" algn="tl" rotWithShape="0">
                  <a:prstClr val="black">
                    <a:alpha val="40000"/>
                  </a:prstClr>
                </a:outerShdw>
              </a:effectLst>
            </p:spPr>
          </p:pic>
        </mc:Fallback>
      </mc:AlternateContent>
      <p:grpSp>
        <p:nvGrpSpPr>
          <p:cNvPr id="7" name="Group 6">
            <a:extLst>
              <a:ext uri="{FF2B5EF4-FFF2-40B4-BE49-F238E27FC236}">
                <a16:creationId xmlns:a16="http://schemas.microsoft.com/office/drawing/2014/main" id="{17246F4E-6085-4210-8621-C42526BD708E}"/>
              </a:ext>
            </a:extLst>
          </p:cNvPr>
          <p:cNvGrpSpPr/>
          <p:nvPr/>
        </p:nvGrpSpPr>
        <p:grpSpPr>
          <a:xfrm>
            <a:off x="4343062" y="4074982"/>
            <a:ext cx="6946495" cy="2637622"/>
            <a:chOff x="4343062" y="4074982"/>
            <a:chExt cx="6946495" cy="2637622"/>
          </a:xfrm>
        </p:grpSpPr>
        <p:cxnSp>
          <p:nvCxnSpPr>
            <p:cNvPr id="147" name="Connector: Elbow 146">
              <a:extLst>
                <a:ext uri="{FF2B5EF4-FFF2-40B4-BE49-F238E27FC236}">
                  <a16:creationId xmlns:a16="http://schemas.microsoft.com/office/drawing/2014/main" id="{9413B921-D0AA-423C-BC8E-B5801CBD13B5}"/>
                </a:ext>
              </a:extLst>
            </p:cNvPr>
            <p:cNvCxnSpPr>
              <a:cxnSpLocks/>
              <a:stCxn id="146" idx="0"/>
              <a:endCxn id="165" idx="2"/>
            </p:cNvCxnSpPr>
            <p:nvPr/>
          </p:nvCxnSpPr>
          <p:spPr>
            <a:xfrm rot="16200000" flipV="1">
              <a:off x="9317265" y="4218558"/>
              <a:ext cx="1536491" cy="1249340"/>
            </a:xfrm>
            <a:prstGeom prst="bentConnector3">
              <a:avLst>
                <a:gd name="adj1" fmla="val 32722"/>
              </a:avLst>
            </a:prstGeom>
            <a:ln w="44450">
              <a:solidFill>
                <a:srgbClr val="002050"/>
              </a:solidFill>
              <a:prstDash val="solid"/>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5D9FA7AE-7D8F-4583-8B4E-0A801DAA04E5}"/>
                </a:ext>
              </a:extLst>
            </p:cNvPr>
            <p:cNvCxnSpPr>
              <a:cxnSpLocks/>
              <a:stCxn id="55" idx="3"/>
              <a:endCxn id="165" idx="2"/>
            </p:cNvCxnSpPr>
            <p:nvPr/>
          </p:nvCxnSpPr>
          <p:spPr>
            <a:xfrm flipV="1">
              <a:off x="4343062" y="4074982"/>
              <a:ext cx="5117778" cy="1028085"/>
            </a:xfrm>
            <a:prstGeom prst="bentConnector2">
              <a:avLst/>
            </a:prstGeom>
            <a:ln w="44450">
              <a:solidFill>
                <a:srgbClr val="002050"/>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131BDD55-11D4-45F7-974F-859C4FCC6A6B}"/>
                </a:ext>
              </a:extLst>
            </p:cNvPr>
            <p:cNvCxnSpPr>
              <a:cxnSpLocks/>
              <a:stCxn id="94" idx="0"/>
              <a:endCxn id="165" idx="2"/>
            </p:cNvCxnSpPr>
            <p:nvPr/>
          </p:nvCxnSpPr>
          <p:spPr>
            <a:xfrm rot="5400000" flipH="1" flipV="1">
              <a:off x="6726177" y="2876811"/>
              <a:ext cx="1536491" cy="3932835"/>
            </a:xfrm>
            <a:prstGeom prst="bentConnector3">
              <a:avLst>
                <a:gd name="adj1" fmla="val 33202"/>
              </a:avLst>
            </a:prstGeom>
            <a:ln w="44450">
              <a:solidFill>
                <a:srgbClr val="002050"/>
              </a:solidFill>
              <a:prstDash val="solid"/>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F8ECD9A2-4D18-40AB-82D7-00DD4925B754}"/>
                </a:ext>
              </a:extLst>
            </p:cNvPr>
            <p:cNvCxnSpPr>
              <a:cxnSpLocks/>
              <a:stCxn id="95" idx="0"/>
              <a:endCxn id="165" idx="2"/>
            </p:cNvCxnSpPr>
            <p:nvPr/>
          </p:nvCxnSpPr>
          <p:spPr>
            <a:xfrm rot="5400000" flipH="1" flipV="1">
              <a:off x="7406037" y="3556671"/>
              <a:ext cx="1536491" cy="2573115"/>
            </a:xfrm>
            <a:prstGeom prst="bentConnector3">
              <a:avLst>
                <a:gd name="adj1" fmla="val 32722"/>
              </a:avLst>
            </a:prstGeom>
            <a:ln w="44450">
              <a:solidFill>
                <a:srgbClr val="002050"/>
              </a:solidFill>
              <a:prstDash val="solid"/>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D4F56E95-F139-4507-AAB7-9571E855E456}"/>
                </a:ext>
              </a:extLst>
            </p:cNvPr>
            <p:cNvCxnSpPr>
              <a:cxnSpLocks/>
              <a:stCxn id="96" idx="0"/>
              <a:endCxn id="165" idx="2"/>
            </p:cNvCxnSpPr>
            <p:nvPr/>
          </p:nvCxnSpPr>
          <p:spPr>
            <a:xfrm rot="5400000" flipH="1" flipV="1">
              <a:off x="8035859" y="4186493"/>
              <a:ext cx="1536491" cy="1313471"/>
            </a:xfrm>
            <a:prstGeom prst="bentConnector3">
              <a:avLst>
                <a:gd name="adj1" fmla="val 33059"/>
              </a:avLst>
            </a:prstGeom>
            <a:ln w="44450">
              <a:solidFill>
                <a:srgbClr val="002050"/>
              </a:solidFill>
              <a:prstDash val="solid"/>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0534DC13-FDBB-43A6-8E6E-BEF6CEB1425C}"/>
                </a:ext>
              </a:extLst>
            </p:cNvPr>
            <p:cNvCxnSpPr>
              <a:cxnSpLocks/>
              <a:stCxn id="97" idx="0"/>
              <a:endCxn id="165" idx="2"/>
            </p:cNvCxnSpPr>
            <p:nvPr/>
          </p:nvCxnSpPr>
          <p:spPr>
            <a:xfrm rot="5400000" flipH="1" flipV="1">
              <a:off x="8692226" y="4842859"/>
              <a:ext cx="1536491" cy="738"/>
            </a:xfrm>
            <a:prstGeom prst="bentConnector3">
              <a:avLst>
                <a:gd name="adj1" fmla="val 50000"/>
              </a:avLst>
            </a:prstGeom>
            <a:ln w="44450">
              <a:solidFill>
                <a:srgbClr val="002050"/>
              </a:solidFill>
              <a:prstDash val="solid"/>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5C1E33E4-7373-4422-AF45-F391354D82F1}"/>
                </a:ext>
              </a:extLst>
            </p:cNvPr>
            <p:cNvGrpSpPr/>
            <p:nvPr/>
          </p:nvGrpSpPr>
          <p:grpSpPr>
            <a:xfrm>
              <a:off x="10159823" y="5611473"/>
              <a:ext cx="1129734" cy="1101131"/>
              <a:chOff x="10538633" y="4166581"/>
              <a:chExt cx="1129734" cy="1101131"/>
            </a:xfrm>
          </p:grpSpPr>
          <p:grpSp>
            <p:nvGrpSpPr>
              <p:cNvPr id="58" name="Group 57">
                <a:extLst>
                  <a:ext uri="{FF2B5EF4-FFF2-40B4-BE49-F238E27FC236}">
                    <a16:creationId xmlns:a16="http://schemas.microsoft.com/office/drawing/2014/main" id="{D5B39A4B-45E7-47BA-92D0-EE891C474809}"/>
                  </a:ext>
                </a:extLst>
              </p:cNvPr>
              <p:cNvGrpSpPr/>
              <p:nvPr/>
            </p:nvGrpSpPr>
            <p:grpSpPr>
              <a:xfrm>
                <a:off x="10656181" y="4166581"/>
                <a:ext cx="865618" cy="590858"/>
                <a:chOff x="10569463" y="5621037"/>
                <a:chExt cx="865618" cy="590858"/>
              </a:xfrm>
            </p:grpSpPr>
            <p:sp>
              <p:nvSpPr>
                <p:cNvPr id="146" name="Rectangle: Rounded Corners 145">
                  <a:extLst>
                    <a:ext uri="{FF2B5EF4-FFF2-40B4-BE49-F238E27FC236}">
                      <a16:creationId xmlns:a16="http://schemas.microsoft.com/office/drawing/2014/main" id="{A9EA1895-0903-44DA-9715-20D9BEB75B76}"/>
                    </a:ext>
                  </a:extLst>
                </p:cNvPr>
                <p:cNvSpPr/>
                <p:nvPr/>
              </p:nvSpPr>
              <p:spPr bwMode="auto">
                <a:xfrm>
                  <a:off x="10569463" y="5621037"/>
                  <a:ext cx="865618" cy="590858"/>
                </a:xfrm>
                <a:prstGeom prst="roundRect">
                  <a:avLst/>
                </a:prstGeom>
                <a:solidFill>
                  <a:schemeClr val="bg1"/>
                </a:solidFill>
                <a:ln w="28575">
                  <a:solidFill>
                    <a:schemeClr val="accent2"/>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err="1">
                    <a:ln>
                      <a:noFill/>
                    </a:ln>
                    <a:solidFill>
                      <a:srgbClr val="1A1A1A"/>
                    </a:solidFill>
                    <a:effectLst/>
                    <a:highlight>
                      <a:srgbClr val="FFFF00"/>
                    </a:highlight>
                    <a:uLnTx/>
                    <a:uFillTx/>
                    <a:latin typeface="Segoe UI"/>
                    <a:ea typeface="+mn-ea"/>
                    <a:cs typeface="Segoe UI" pitchFamily="34" charset="0"/>
                  </a:endParaRPr>
                </a:p>
              </p:txBody>
            </p:sp>
            <p:grpSp>
              <p:nvGrpSpPr>
                <p:cNvPr id="9" name="Group 8">
                  <a:extLst>
                    <a:ext uri="{FF2B5EF4-FFF2-40B4-BE49-F238E27FC236}">
                      <a16:creationId xmlns:a16="http://schemas.microsoft.com/office/drawing/2014/main" id="{EA52770D-C175-4D98-B742-878997922F13}"/>
                    </a:ext>
                  </a:extLst>
                </p:cNvPr>
                <p:cNvGrpSpPr/>
                <p:nvPr/>
              </p:nvGrpSpPr>
              <p:grpSpPr>
                <a:xfrm>
                  <a:off x="10794769" y="5883263"/>
                  <a:ext cx="415006" cy="100565"/>
                  <a:chOff x="8678574" y="2322961"/>
                  <a:chExt cx="415006" cy="100565"/>
                </a:xfrm>
                <a:solidFill>
                  <a:schemeClr val="accent1"/>
                </a:solidFill>
              </p:grpSpPr>
              <p:sp>
                <p:nvSpPr>
                  <p:cNvPr id="121" name="Oval 120">
                    <a:extLst>
                      <a:ext uri="{FF2B5EF4-FFF2-40B4-BE49-F238E27FC236}">
                        <a16:creationId xmlns:a16="http://schemas.microsoft.com/office/drawing/2014/main" id="{64F9D932-4067-47F9-AA2D-B3DF332E1C49}"/>
                      </a:ext>
                    </a:extLst>
                  </p:cNvPr>
                  <p:cNvSpPr/>
                  <p:nvPr/>
                </p:nvSpPr>
                <p:spPr bwMode="auto">
                  <a:xfrm>
                    <a:off x="8678574" y="2322961"/>
                    <a:ext cx="100568" cy="100565"/>
                  </a:xfrm>
                  <a:prstGeom prst="ellips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Oval 121">
                    <a:extLst>
                      <a:ext uri="{FF2B5EF4-FFF2-40B4-BE49-F238E27FC236}">
                        <a16:creationId xmlns:a16="http://schemas.microsoft.com/office/drawing/2014/main" id="{AA908310-43DC-4C89-9893-3FCA39616AFC}"/>
                      </a:ext>
                    </a:extLst>
                  </p:cNvPr>
                  <p:cNvSpPr/>
                  <p:nvPr/>
                </p:nvSpPr>
                <p:spPr bwMode="auto">
                  <a:xfrm>
                    <a:off x="8835796" y="2322961"/>
                    <a:ext cx="100568" cy="100565"/>
                  </a:xfrm>
                  <a:prstGeom prst="ellips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Oval 122">
                    <a:extLst>
                      <a:ext uri="{FF2B5EF4-FFF2-40B4-BE49-F238E27FC236}">
                        <a16:creationId xmlns:a16="http://schemas.microsoft.com/office/drawing/2014/main" id="{6253C170-79A2-4D1D-A5CE-65EFD8F6BBD6}"/>
                      </a:ext>
                    </a:extLst>
                  </p:cNvPr>
                  <p:cNvSpPr/>
                  <p:nvPr/>
                </p:nvSpPr>
                <p:spPr bwMode="auto">
                  <a:xfrm>
                    <a:off x="8993012" y="2322961"/>
                    <a:ext cx="100568" cy="100565"/>
                  </a:xfrm>
                  <a:prstGeom prst="ellips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42" name="Rectangle: Rounded Corners 141">
                <a:extLst>
                  <a:ext uri="{FF2B5EF4-FFF2-40B4-BE49-F238E27FC236}">
                    <a16:creationId xmlns:a16="http://schemas.microsoft.com/office/drawing/2014/main" id="{5C166E9C-2D98-4F1C-9604-B2BB8B13CF8A}"/>
                  </a:ext>
                </a:extLst>
              </p:cNvPr>
              <p:cNvSpPr/>
              <p:nvPr/>
            </p:nvSpPr>
            <p:spPr bwMode="auto">
              <a:xfrm>
                <a:off x="10538633" y="4676854"/>
                <a:ext cx="1129734" cy="590858"/>
              </a:xfrm>
              <a:prstGeom prst="roundRect">
                <a:avLst/>
              </a:prstGeom>
              <a:noFill/>
              <a:ln w="38100">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Semibold"/>
                    <a:ea typeface="+mn-ea"/>
                    <a:cs typeface="Segoe UI" pitchFamily="34" charset="0"/>
                  </a:rPr>
                  <a:t>and more</a:t>
                </a:r>
              </a:p>
            </p:txBody>
          </p:sp>
        </p:grpSp>
        <p:grpSp>
          <p:nvGrpSpPr>
            <p:cNvPr id="20" name="Group 19">
              <a:extLst>
                <a:ext uri="{FF2B5EF4-FFF2-40B4-BE49-F238E27FC236}">
                  <a16:creationId xmlns:a16="http://schemas.microsoft.com/office/drawing/2014/main" id="{9B4507FF-15AE-47B2-83C3-F5C0D2432153}"/>
                </a:ext>
              </a:extLst>
            </p:cNvPr>
            <p:cNvGrpSpPr/>
            <p:nvPr/>
          </p:nvGrpSpPr>
          <p:grpSpPr>
            <a:xfrm>
              <a:off x="4943997" y="5611473"/>
              <a:ext cx="1129734" cy="1101131"/>
              <a:chOff x="4663182" y="4166581"/>
              <a:chExt cx="1129734" cy="1101131"/>
            </a:xfrm>
          </p:grpSpPr>
          <p:sp>
            <p:nvSpPr>
              <p:cNvPr id="137" name="Rectangle: Rounded Corners 136">
                <a:extLst>
                  <a:ext uri="{FF2B5EF4-FFF2-40B4-BE49-F238E27FC236}">
                    <a16:creationId xmlns:a16="http://schemas.microsoft.com/office/drawing/2014/main" id="{917D5CB3-2B5A-46EE-9C64-9CCCFEC44D9A}"/>
                  </a:ext>
                </a:extLst>
              </p:cNvPr>
              <p:cNvSpPr/>
              <p:nvPr/>
            </p:nvSpPr>
            <p:spPr bwMode="auto">
              <a:xfrm>
                <a:off x="4663182" y="4676854"/>
                <a:ext cx="1129734" cy="590858"/>
              </a:xfrm>
              <a:prstGeom prst="roundRect">
                <a:avLst/>
              </a:prstGeom>
              <a:noFill/>
              <a:ln w="38100">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Semibold"/>
                    <a:ea typeface="Segoe UI" pitchFamily="34" charset="0"/>
                    <a:cs typeface="Segoe UI" pitchFamily="34" charset="0"/>
                  </a:rPr>
                  <a:t>Identity</a:t>
                </a:r>
              </a:p>
            </p:txBody>
          </p:sp>
          <p:grpSp>
            <p:nvGrpSpPr>
              <p:cNvPr id="53" name="Group 52">
                <a:extLst>
                  <a:ext uri="{FF2B5EF4-FFF2-40B4-BE49-F238E27FC236}">
                    <a16:creationId xmlns:a16="http://schemas.microsoft.com/office/drawing/2014/main" id="{0EDB2392-33D4-4E16-B666-6BCFEAB8D784}"/>
                  </a:ext>
                </a:extLst>
              </p:cNvPr>
              <p:cNvGrpSpPr/>
              <p:nvPr/>
            </p:nvGrpSpPr>
            <p:grpSpPr>
              <a:xfrm>
                <a:off x="4814381" y="4166581"/>
                <a:ext cx="865618" cy="590858"/>
                <a:chOff x="4727663" y="5621037"/>
                <a:chExt cx="865618" cy="590858"/>
              </a:xfrm>
            </p:grpSpPr>
            <p:sp>
              <p:nvSpPr>
                <p:cNvPr id="94" name="Rectangle: Rounded Corners 93">
                  <a:extLst>
                    <a:ext uri="{FF2B5EF4-FFF2-40B4-BE49-F238E27FC236}">
                      <a16:creationId xmlns:a16="http://schemas.microsoft.com/office/drawing/2014/main" id="{BE8E5FC0-1D21-4715-904B-A7B40211F290}"/>
                    </a:ext>
                  </a:extLst>
                </p:cNvPr>
                <p:cNvSpPr/>
                <p:nvPr/>
              </p:nvSpPr>
              <p:spPr bwMode="auto">
                <a:xfrm>
                  <a:off x="4727663" y="5621037"/>
                  <a:ext cx="865618" cy="590858"/>
                </a:xfrm>
                <a:prstGeom prst="roundRect">
                  <a:avLst/>
                </a:prstGeom>
                <a:solidFill>
                  <a:schemeClr val="bg1"/>
                </a:solidFill>
                <a:ln w="28575">
                  <a:solidFill>
                    <a:schemeClr val="accent2"/>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1A1A1A"/>
                    </a:solidFill>
                    <a:effectLst/>
                    <a:highlight>
                      <a:srgbClr val="FFFF00"/>
                    </a:highlight>
                    <a:uLnTx/>
                    <a:uFillTx/>
                    <a:latin typeface="Segoe UI"/>
                    <a:ea typeface="+mn-ea"/>
                    <a:cs typeface="Segoe UI" pitchFamily="34" charset="0"/>
                  </a:endParaRPr>
                </a:p>
              </p:txBody>
            </p:sp>
            <p:pic>
              <p:nvPicPr>
                <p:cNvPr id="143" name="Picture 142">
                  <a:extLst>
                    <a:ext uri="{FF2B5EF4-FFF2-40B4-BE49-F238E27FC236}">
                      <a16:creationId xmlns:a16="http://schemas.microsoft.com/office/drawing/2014/main" id="{00930793-C3A3-4DCE-801C-E944D5A4A795}"/>
                    </a:ext>
                  </a:extLst>
                </p:cNvPr>
                <p:cNvPicPr>
                  <a:picLocks noChangeAspect="1"/>
                </p:cNvPicPr>
                <p:nvPr/>
              </p:nvPicPr>
              <p:blipFill>
                <a:blip r:embed="rId14"/>
                <a:stretch>
                  <a:fillRect/>
                </a:stretch>
              </p:blipFill>
              <p:spPr>
                <a:xfrm>
                  <a:off x="4824040" y="5865797"/>
                  <a:ext cx="348131" cy="232088"/>
                </a:xfrm>
                <a:prstGeom prst="rect">
                  <a:avLst/>
                </a:prstGeom>
              </p:spPr>
            </p:pic>
            <p:pic>
              <p:nvPicPr>
                <p:cNvPr id="149" name="Picture 148">
                  <a:extLst>
                    <a:ext uri="{FF2B5EF4-FFF2-40B4-BE49-F238E27FC236}">
                      <a16:creationId xmlns:a16="http://schemas.microsoft.com/office/drawing/2014/main" id="{C247BEA0-FD2F-45E5-B6B5-311377D01A13}"/>
                    </a:ext>
                  </a:extLst>
                </p:cNvPr>
                <p:cNvPicPr>
                  <a:picLocks noChangeAspect="1"/>
                </p:cNvPicPr>
                <p:nvPr/>
              </p:nvPicPr>
              <p:blipFill>
                <a:blip r:embed="rId15" cstate="print">
                  <a:duotone>
                    <a:srgbClr val="0078D7">
                      <a:shade val="45000"/>
                      <a:satMod val="135000"/>
                    </a:srgbClr>
                    <a:prstClr val="white"/>
                  </a:duotone>
                  <a:lum bright="-20000" contrast="40000"/>
                  <a:extLst>
                    <a:ext uri="{28A0092B-C50C-407E-A947-70E740481C1C}">
                      <a14:useLocalDpi xmlns:a14="http://schemas.microsoft.com/office/drawing/2010/main"/>
                    </a:ext>
                  </a:extLst>
                </a:blip>
                <a:stretch>
                  <a:fillRect/>
                </a:stretch>
              </p:blipFill>
              <p:spPr>
                <a:xfrm>
                  <a:off x="5137242" y="5689501"/>
                  <a:ext cx="365833" cy="365834"/>
                </a:xfrm>
                <a:prstGeom prst="rect">
                  <a:avLst/>
                </a:prstGeom>
              </p:spPr>
            </p:pic>
          </p:grpSp>
        </p:grpSp>
        <p:grpSp>
          <p:nvGrpSpPr>
            <p:cNvPr id="21" name="Group 20">
              <a:extLst>
                <a:ext uri="{FF2B5EF4-FFF2-40B4-BE49-F238E27FC236}">
                  <a16:creationId xmlns:a16="http://schemas.microsoft.com/office/drawing/2014/main" id="{A105532D-C9B9-427E-AF45-0CBDD94ED871}"/>
                </a:ext>
              </a:extLst>
            </p:cNvPr>
            <p:cNvGrpSpPr/>
            <p:nvPr/>
          </p:nvGrpSpPr>
          <p:grpSpPr>
            <a:xfrm>
              <a:off x="6312130" y="5611473"/>
              <a:ext cx="1129734" cy="1101131"/>
              <a:chOff x="6132045" y="4166581"/>
              <a:chExt cx="1129734" cy="1101131"/>
            </a:xfrm>
          </p:grpSpPr>
          <p:sp>
            <p:nvSpPr>
              <p:cNvPr id="138" name="Rectangle: Rounded Corners 137">
                <a:extLst>
                  <a:ext uri="{FF2B5EF4-FFF2-40B4-BE49-F238E27FC236}">
                    <a16:creationId xmlns:a16="http://schemas.microsoft.com/office/drawing/2014/main" id="{D1ADCE1B-EADB-4FA1-9F50-309D98E748FC}"/>
                  </a:ext>
                </a:extLst>
              </p:cNvPr>
              <p:cNvSpPr/>
              <p:nvPr/>
            </p:nvSpPr>
            <p:spPr bwMode="auto">
              <a:xfrm>
                <a:off x="6132045" y="4676854"/>
                <a:ext cx="1129734" cy="590858"/>
              </a:xfrm>
              <a:prstGeom prst="roundRect">
                <a:avLst/>
              </a:prstGeom>
              <a:noFill/>
              <a:ln w="38100">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Semibold"/>
                    <a:ea typeface="+mn-ea"/>
                    <a:cs typeface="Segoe UI" pitchFamily="34" charset="0"/>
                  </a:rPr>
                  <a:t>Endpoint</a:t>
                </a:r>
              </a:p>
            </p:txBody>
          </p:sp>
          <p:grpSp>
            <p:nvGrpSpPr>
              <p:cNvPr id="54" name="Group 53">
                <a:extLst>
                  <a:ext uri="{FF2B5EF4-FFF2-40B4-BE49-F238E27FC236}">
                    <a16:creationId xmlns:a16="http://schemas.microsoft.com/office/drawing/2014/main" id="{1F1E8810-CD54-40EA-9928-C26E4AA4C09C}"/>
                  </a:ext>
                </a:extLst>
              </p:cNvPr>
              <p:cNvGrpSpPr/>
              <p:nvPr/>
            </p:nvGrpSpPr>
            <p:grpSpPr>
              <a:xfrm>
                <a:off x="6274831" y="4166581"/>
                <a:ext cx="865618" cy="590858"/>
                <a:chOff x="5896023" y="5621037"/>
                <a:chExt cx="865618" cy="590858"/>
              </a:xfrm>
            </p:grpSpPr>
            <p:sp>
              <p:nvSpPr>
                <p:cNvPr id="95" name="Rectangle: Rounded Corners 94">
                  <a:extLst>
                    <a:ext uri="{FF2B5EF4-FFF2-40B4-BE49-F238E27FC236}">
                      <a16:creationId xmlns:a16="http://schemas.microsoft.com/office/drawing/2014/main" id="{E3F101B6-30A8-4427-927B-43FFED71524C}"/>
                    </a:ext>
                  </a:extLst>
                </p:cNvPr>
                <p:cNvSpPr/>
                <p:nvPr/>
              </p:nvSpPr>
              <p:spPr bwMode="auto">
                <a:xfrm>
                  <a:off x="5896023" y="5621037"/>
                  <a:ext cx="865618" cy="590858"/>
                </a:xfrm>
                <a:prstGeom prst="roundRect">
                  <a:avLst/>
                </a:prstGeom>
                <a:solidFill>
                  <a:schemeClr val="bg1"/>
                </a:solidFill>
                <a:ln w="28575">
                  <a:solidFill>
                    <a:schemeClr val="accent2"/>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1A1A1A"/>
                    </a:solidFill>
                    <a:effectLst/>
                    <a:highlight>
                      <a:srgbClr val="FFFF00"/>
                    </a:highlight>
                    <a:uLnTx/>
                    <a:uFillTx/>
                    <a:latin typeface="Segoe UI"/>
                    <a:ea typeface="+mn-ea"/>
                    <a:cs typeface="Segoe UI" pitchFamily="34" charset="0"/>
                  </a:endParaRPr>
                </a:p>
              </p:txBody>
            </p:sp>
            <p:sp>
              <p:nvSpPr>
                <p:cNvPr id="150" name="Laptop_E770">
                  <a:extLst>
                    <a:ext uri="{FF2B5EF4-FFF2-40B4-BE49-F238E27FC236}">
                      <a16:creationId xmlns:a16="http://schemas.microsoft.com/office/drawing/2014/main" id="{73A00ED0-D19A-439E-B81A-C9DC3EA8DF9E}"/>
                    </a:ext>
                  </a:extLst>
                </p:cNvPr>
                <p:cNvSpPr>
                  <a:spLocks noChangeAspect="1" noEditPoints="1"/>
                </p:cNvSpPr>
                <p:nvPr/>
              </p:nvSpPr>
              <p:spPr bwMode="auto">
                <a:xfrm>
                  <a:off x="5991690" y="5729422"/>
                  <a:ext cx="291999" cy="19484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151" name="Group 150">
                  <a:extLst>
                    <a:ext uri="{FF2B5EF4-FFF2-40B4-BE49-F238E27FC236}">
                      <a16:creationId xmlns:a16="http://schemas.microsoft.com/office/drawing/2014/main" id="{EF5FD3CB-2449-4DED-9E20-354666B440DE}"/>
                    </a:ext>
                  </a:extLst>
                </p:cNvPr>
                <p:cNvGrpSpPr/>
                <p:nvPr/>
              </p:nvGrpSpPr>
              <p:grpSpPr>
                <a:xfrm>
                  <a:off x="6387068" y="5702024"/>
                  <a:ext cx="289680" cy="256385"/>
                  <a:chOff x="4723767" y="3080378"/>
                  <a:chExt cx="439858" cy="389301"/>
                </a:xfrm>
              </p:grpSpPr>
              <p:pic>
                <p:nvPicPr>
                  <p:cNvPr id="152" name="Picture 151">
                    <a:extLst>
                      <a:ext uri="{FF2B5EF4-FFF2-40B4-BE49-F238E27FC236}">
                        <a16:creationId xmlns:a16="http://schemas.microsoft.com/office/drawing/2014/main" id="{44447744-20DA-4BA7-9200-7F74AEA490C8}"/>
                      </a:ext>
                    </a:extLst>
                  </p:cNvPr>
                  <p:cNvPicPr>
                    <a:picLocks noChangeAspect="1"/>
                  </p:cNvPicPr>
                  <p:nvPr/>
                </p:nvPicPr>
                <p:blipFill rotWithShape="1">
                  <a:blip r:embed="rId16" cstate="print">
                    <a:duotone>
                      <a:schemeClr val="accent1">
                        <a:shade val="45000"/>
                        <a:satMod val="135000"/>
                      </a:schemeClr>
                      <a:prstClr val="white"/>
                    </a:duotone>
                    <a:extLst>
                      <a:ext uri="{28A0092B-C50C-407E-A947-70E740481C1C}">
                        <a14:useLocalDpi xmlns:a14="http://schemas.microsoft.com/office/drawing/2010/main"/>
                      </a:ext>
                    </a:extLst>
                  </a:blip>
                  <a:srcRect l="-2"/>
                  <a:stretch/>
                </p:blipFill>
                <p:spPr>
                  <a:xfrm>
                    <a:off x="4908907" y="3123428"/>
                    <a:ext cx="216369" cy="164753"/>
                  </a:xfrm>
                  <a:prstGeom prst="rect">
                    <a:avLst/>
                  </a:prstGeom>
                </p:spPr>
              </p:pic>
              <p:grpSp>
                <p:nvGrpSpPr>
                  <p:cNvPr id="153" name="Group 152">
                    <a:extLst>
                      <a:ext uri="{FF2B5EF4-FFF2-40B4-BE49-F238E27FC236}">
                        <a16:creationId xmlns:a16="http://schemas.microsoft.com/office/drawing/2014/main" id="{12816797-B7F3-482C-807F-D24A1A715837}"/>
                      </a:ext>
                    </a:extLst>
                  </p:cNvPr>
                  <p:cNvGrpSpPr/>
                  <p:nvPr/>
                </p:nvGrpSpPr>
                <p:grpSpPr>
                  <a:xfrm>
                    <a:off x="4723767" y="3080378"/>
                    <a:ext cx="439858" cy="389301"/>
                    <a:chOff x="3131835" y="4047725"/>
                    <a:chExt cx="439858" cy="389301"/>
                  </a:xfrm>
                </p:grpSpPr>
                <p:grpSp>
                  <p:nvGrpSpPr>
                    <p:cNvPr id="154" name="Group 153">
                      <a:extLst>
                        <a:ext uri="{FF2B5EF4-FFF2-40B4-BE49-F238E27FC236}">
                          <a16:creationId xmlns:a16="http://schemas.microsoft.com/office/drawing/2014/main" id="{4EAAB25A-EFA4-4926-B652-AA8962544FFE}"/>
                        </a:ext>
                      </a:extLst>
                    </p:cNvPr>
                    <p:cNvGrpSpPr/>
                    <p:nvPr/>
                  </p:nvGrpSpPr>
                  <p:grpSpPr>
                    <a:xfrm>
                      <a:off x="3131835" y="4047725"/>
                      <a:ext cx="182560" cy="348911"/>
                      <a:chOff x="2136298" y="4226790"/>
                      <a:chExt cx="196678" cy="375893"/>
                    </a:xfrm>
                  </p:grpSpPr>
                  <p:sp>
                    <p:nvSpPr>
                      <p:cNvPr id="158" name="Rectangle 157">
                        <a:extLst>
                          <a:ext uri="{FF2B5EF4-FFF2-40B4-BE49-F238E27FC236}">
                            <a16:creationId xmlns:a16="http://schemas.microsoft.com/office/drawing/2014/main" id="{6A5F3B3B-6566-43E6-8E68-4884BBAE331A}"/>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server">
                        <a:extLst>
                          <a:ext uri="{FF2B5EF4-FFF2-40B4-BE49-F238E27FC236}">
                            <a16:creationId xmlns:a16="http://schemas.microsoft.com/office/drawing/2014/main" id="{3A1FDB9C-8210-413F-A424-2FD928EBF2C0}"/>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55" name="Oval 154">
                      <a:extLst>
                        <a:ext uri="{FF2B5EF4-FFF2-40B4-BE49-F238E27FC236}">
                          <a16:creationId xmlns:a16="http://schemas.microsoft.com/office/drawing/2014/main" id="{ABF96E80-3DDB-409E-904C-DF7015E8E184}"/>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6" name="Picture 155">
                      <a:extLst>
                        <a:ext uri="{FF2B5EF4-FFF2-40B4-BE49-F238E27FC236}">
                          <a16:creationId xmlns:a16="http://schemas.microsoft.com/office/drawing/2014/main" id="{20E9B31B-DE1A-4073-9CFE-304642CB97D9}"/>
                        </a:ext>
                      </a:extLst>
                    </p:cNvPr>
                    <p:cNvPicPr>
                      <a:picLocks noChangeAspect="1"/>
                    </p:cNvPicPr>
                    <p:nvPr/>
                  </p:nvPicPr>
                  <p:blipFill rotWithShape="1">
                    <a:blip r:embed="rId17"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157" name="Freeform 6">
                      <a:extLst>
                        <a:ext uri="{FF2B5EF4-FFF2-40B4-BE49-F238E27FC236}">
                          <a16:creationId xmlns:a16="http://schemas.microsoft.com/office/drawing/2014/main" id="{6EFB9CA7-5BB6-4CD7-BDF1-2AAAB2DD21E6}"/>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51" name="Group 50">
                  <a:extLst>
                    <a:ext uri="{FF2B5EF4-FFF2-40B4-BE49-F238E27FC236}">
                      <a16:creationId xmlns:a16="http://schemas.microsoft.com/office/drawing/2014/main" id="{DDBB6100-3AC3-4757-A8A4-0CD0E7108A1A}"/>
                    </a:ext>
                  </a:extLst>
                </p:cNvPr>
                <p:cNvGrpSpPr/>
                <p:nvPr/>
              </p:nvGrpSpPr>
              <p:grpSpPr>
                <a:xfrm>
                  <a:off x="6188220" y="6002990"/>
                  <a:ext cx="251206" cy="157006"/>
                  <a:chOff x="6060093" y="6095082"/>
                  <a:chExt cx="426486" cy="266558"/>
                </a:xfrm>
              </p:grpSpPr>
              <p:grpSp>
                <p:nvGrpSpPr>
                  <p:cNvPr id="176" name="Group 175">
                    <a:extLst>
                      <a:ext uri="{FF2B5EF4-FFF2-40B4-BE49-F238E27FC236}">
                        <a16:creationId xmlns:a16="http://schemas.microsoft.com/office/drawing/2014/main" id="{72988EFA-CB8D-4414-B99A-1674E2740426}"/>
                      </a:ext>
                    </a:extLst>
                  </p:cNvPr>
                  <p:cNvGrpSpPr/>
                  <p:nvPr/>
                </p:nvGrpSpPr>
                <p:grpSpPr>
                  <a:xfrm>
                    <a:off x="6326017" y="6095082"/>
                    <a:ext cx="160562" cy="266558"/>
                    <a:chOff x="7084723" y="1610486"/>
                    <a:chExt cx="212660" cy="353049"/>
                  </a:xfrm>
                </p:grpSpPr>
                <p:sp>
                  <p:nvSpPr>
                    <p:cNvPr id="190" name="Rectangle 189">
                      <a:extLst>
                        <a:ext uri="{FF2B5EF4-FFF2-40B4-BE49-F238E27FC236}">
                          <a16:creationId xmlns:a16="http://schemas.microsoft.com/office/drawing/2014/main" id="{318C9B26-8BAC-4E59-81F7-6CE502EABF26}"/>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1" name="Group 190">
                      <a:extLst>
                        <a:ext uri="{FF2B5EF4-FFF2-40B4-BE49-F238E27FC236}">
                          <a16:creationId xmlns:a16="http://schemas.microsoft.com/office/drawing/2014/main" id="{0EB793B7-8818-4AB1-9D85-251005459DC0}"/>
                        </a:ext>
                      </a:extLst>
                    </p:cNvPr>
                    <p:cNvGrpSpPr/>
                    <p:nvPr/>
                  </p:nvGrpSpPr>
                  <p:grpSpPr>
                    <a:xfrm>
                      <a:off x="7138556" y="1706457"/>
                      <a:ext cx="104198" cy="130248"/>
                      <a:chOff x="9444088" y="2885171"/>
                      <a:chExt cx="107950" cy="134938"/>
                    </a:xfrm>
                    <a:solidFill>
                      <a:srgbClr val="FFFFFF"/>
                    </a:solidFill>
                  </p:grpSpPr>
                  <p:sp>
                    <p:nvSpPr>
                      <p:cNvPr id="194" name="Freeform 26">
                        <a:extLst>
                          <a:ext uri="{FF2B5EF4-FFF2-40B4-BE49-F238E27FC236}">
                            <a16:creationId xmlns:a16="http://schemas.microsoft.com/office/drawing/2014/main" id="{BF04DA09-F9DC-4523-BCD7-53ECAAB8DD1F}"/>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95" name="Freeform 27">
                        <a:extLst>
                          <a:ext uri="{FF2B5EF4-FFF2-40B4-BE49-F238E27FC236}">
                            <a16:creationId xmlns:a16="http://schemas.microsoft.com/office/drawing/2014/main" id="{23C41305-0CD6-4508-A4B6-6DD2EFC88AE2}"/>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192" name="CellPhone_E8EA">
                      <a:extLst>
                        <a:ext uri="{FF2B5EF4-FFF2-40B4-BE49-F238E27FC236}">
                          <a16:creationId xmlns:a16="http://schemas.microsoft.com/office/drawing/2014/main" id="{2F177BD3-7B2E-4D90-A18D-6542A70ABA50}"/>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93" name="Straight Connector 192">
                      <a:extLst>
                        <a:ext uri="{FF2B5EF4-FFF2-40B4-BE49-F238E27FC236}">
                          <a16:creationId xmlns:a16="http://schemas.microsoft.com/office/drawing/2014/main" id="{5A2C04BB-8EB7-4E7B-B4F0-712DBC9FCA91}"/>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177" name="Group 176">
                    <a:extLst>
                      <a:ext uri="{FF2B5EF4-FFF2-40B4-BE49-F238E27FC236}">
                        <a16:creationId xmlns:a16="http://schemas.microsoft.com/office/drawing/2014/main" id="{FD6B9B16-6E18-4546-833A-39BA0FA13F14}"/>
                      </a:ext>
                    </a:extLst>
                  </p:cNvPr>
                  <p:cNvGrpSpPr/>
                  <p:nvPr/>
                </p:nvGrpSpPr>
                <p:grpSpPr>
                  <a:xfrm>
                    <a:off x="6060093" y="6095082"/>
                    <a:ext cx="159961" cy="266558"/>
                    <a:chOff x="6490922" y="1610486"/>
                    <a:chExt cx="211865" cy="353049"/>
                  </a:xfrm>
                </p:grpSpPr>
                <p:sp>
                  <p:nvSpPr>
                    <p:cNvPr id="178" name="Rectangle 177">
                      <a:extLst>
                        <a:ext uri="{FF2B5EF4-FFF2-40B4-BE49-F238E27FC236}">
                          <a16:creationId xmlns:a16="http://schemas.microsoft.com/office/drawing/2014/main" id="{478ED46C-F334-4051-A2D6-A42B2629D510}"/>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9" name="Group 30">
                      <a:extLst>
                        <a:ext uri="{FF2B5EF4-FFF2-40B4-BE49-F238E27FC236}">
                          <a16:creationId xmlns:a16="http://schemas.microsoft.com/office/drawing/2014/main" id="{9F4A4443-B6D1-4C97-9D67-A2D1D0016D9C}"/>
                        </a:ext>
                      </a:extLst>
                    </p:cNvPr>
                    <p:cNvGrpSpPr>
                      <a:grpSpLocks noChangeAspect="1"/>
                    </p:cNvGrpSpPr>
                    <p:nvPr/>
                  </p:nvGrpSpPr>
                  <p:grpSpPr bwMode="auto">
                    <a:xfrm>
                      <a:off x="6545792" y="1729376"/>
                      <a:ext cx="111361" cy="115269"/>
                      <a:chOff x="5049" y="1841"/>
                      <a:chExt cx="57" cy="59"/>
                    </a:xfrm>
                    <a:solidFill>
                      <a:srgbClr val="FFFFFF"/>
                    </a:solidFill>
                  </p:grpSpPr>
                  <p:sp>
                    <p:nvSpPr>
                      <p:cNvPr id="182" name="Freeform 31">
                        <a:extLst>
                          <a:ext uri="{FF2B5EF4-FFF2-40B4-BE49-F238E27FC236}">
                            <a16:creationId xmlns:a16="http://schemas.microsoft.com/office/drawing/2014/main" id="{E61F085C-FFE2-4B94-91B1-06390BA2C48B}"/>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83" name="Freeform 32">
                        <a:extLst>
                          <a:ext uri="{FF2B5EF4-FFF2-40B4-BE49-F238E27FC236}">
                            <a16:creationId xmlns:a16="http://schemas.microsoft.com/office/drawing/2014/main" id="{F00941FE-AA77-4901-9919-438D70972C47}"/>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84" name="Freeform 33">
                        <a:extLst>
                          <a:ext uri="{FF2B5EF4-FFF2-40B4-BE49-F238E27FC236}">
                            <a16:creationId xmlns:a16="http://schemas.microsoft.com/office/drawing/2014/main" id="{A7059D02-C519-4FC3-A57D-5688BAA0F90E}"/>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85" name="Freeform 34">
                        <a:extLst>
                          <a:ext uri="{FF2B5EF4-FFF2-40B4-BE49-F238E27FC236}">
                            <a16:creationId xmlns:a16="http://schemas.microsoft.com/office/drawing/2014/main" id="{AB241E75-E166-4913-955E-5301CCAAFF6F}"/>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86" name="Freeform 35">
                        <a:extLst>
                          <a:ext uri="{FF2B5EF4-FFF2-40B4-BE49-F238E27FC236}">
                            <a16:creationId xmlns:a16="http://schemas.microsoft.com/office/drawing/2014/main" id="{A7191D03-397A-40DA-BBE9-85535269E256}"/>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87" name="Freeform 36">
                        <a:extLst>
                          <a:ext uri="{FF2B5EF4-FFF2-40B4-BE49-F238E27FC236}">
                            <a16:creationId xmlns:a16="http://schemas.microsoft.com/office/drawing/2014/main" id="{DF793F63-2A2B-44C1-A9E1-F7C19837C000}"/>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88" name="Freeform 37">
                        <a:extLst>
                          <a:ext uri="{FF2B5EF4-FFF2-40B4-BE49-F238E27FC236}">
                            <a16:creationId xmlns:a16="http://schemas.microsoft.com/office/drawing/2014/main" id="{F01594F8-8981-45DE-9A78-892698E33350}"/>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89" name="Freeform 38">
                        <a:extLst>
                          <a:ext uri="{FF2B5EF4-FFF2-40B4-BE49-F238E27FC236}">
                            <a16:creationId xmlns:a16="http://schemas.microsoft.com/office/drawing/2014/main" id="{6F7C9A9A-5A92-45F6-BA18-E076EC929219}"/>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180" name="CellPhone_E8EA">
                      <a:extLst>
                        <a:ext uri="{FF2B5EF4-FFF2-40B4-BE49-F238E27FC236}">
                          <a16:creationId xmlns:a16="http://schemas.microsoft.com/office/drawing/2014/main" id="{976C2F4A-0121-49F1-AEA9-8FEF0676571C}"/>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81" name="Straight Connector 180">
                      <a:extLst>
                        <a:ext uri="{FF2B5EF4-FFF2-40B4-BE49-F238E27FC236}">
                          <a16:creationId xmlns:a16="http://schemas.microsoft.com/office/drawing/2014/main" id="{C4BC83A4-5D7A-4E97-B91C-0524E27B2F94}"/>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grpSp>
        </p:grpSp>
        <p:grpSp>
          <p:nvGrpSpPr>
            <p:cNvPr id="22" name="Group 21">
              <a:extLst>
                <a:ext uri="{FF2B5EF4-FFF2-40B4-BE49-F238E27FC236}">
                  <a16:creationId xmlns:a16="http://schemas.microsoft.com/office/drawing/2014/main" id="{8E1ACC2B-A85B-43CB-AE74-A2C4F709C0A1}"/>
                </a:ext>
              </a:extLst>
            </p:cNvPr>
            <p:cNvGrpSpPr/>
            <p:nvPr/>
          </p:nvGrpSpPr>
          <p:grpSpPr>
            <a:xfrm>
              <a:off x="7580187" y="5611473"/>
              <a:ext cx="1129734" cy="1101131"/>
              <a:chOff x="7600908" y="4166581"/>
              <a:chExt cx="1129734" cy="1101131"/>
            </a:xfrm>
          </p:grpSpPr>
          <p:sp>
            <p:nvSpPr>
              <p:cNvPr id="148" name="Rectangle: Rounded Corners 147">
                <a:extLst>
                  <a:ext uri="{FF2B5EF4-FFF2-40B4-BE49-F238E27FC236}">
                    <a16:creationId xmlns:a16="http://schemas.microsoft.com/office/drawing/2014/main" id="{21347870-DE68-46AE-A7F0-41C35CE5EE5A}"/>
                  </a:ext>
                </a:extLst>
              </p:cNvPr>
              <p:cNvSpPr/>
              <p:nvPr/>
            </p:nvSpPr>
            <p:spPr bwMode="auto">
              <a:xfrm>
                <a:off x="7600908" y="4676854"/>
                <a:ext cx="1129734" cy="590858"/>
              </a:xfrm>
              <a:prstGeom prst="roundRect">
                <a:avLst/>
              </a:prstGeom>
              <a:noFill/>
              <a:ln w="38100">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Semibold"/>
                    <a:ea typeface="+mn-ea"/>
                    <a:cs typeface="Segoe UI" pitchFamily="34" charset="0"/>
                  </a:rPr>
                  <a:t>Cloud</a:t>
                </a:r>
              </a:p>
            </p:txBody>
          </p:sp>
          <p:grpSp>
            <p:nvGrpSpPr>
              <p:cNvPr id="56" name="Group 55">
                <a:extLst>
                  <a:ext uri="{FF2B5EF4-FFF2-40B4-BE49-F238E27FC236}">
                    <a16:creationId xmlns:a16="http://schemas.microsoft.com/office/drawing/2014/main" id="{D472BC95-5857-4CD8-8081-AC8D3FC1438E}"/>
                  </a:ext>
                </a:extLst>
              </p:cNvPr>
              <p:cNvGrpSpPr/>
              <p:nvPr/>
            </p:nvGrpSpPr>
            <p:grpSpPr>
              <a:xfrm>
                <a:off x="7735281" y="4166581"/>
                <a:ext cx="865618" cy="590858"/>
                <a:chOff x="7064383" y="5621037"/>
                <a:chExt cx="865618" cy="590858"/>
              </a:xfrm>
            </p:grpSpPr>
            <p:sp>
              <p:nvSpPr>
                <p:cNvPr id="96" name="Rectangle: Rounded Corners 95">
                  <a:extLst>
                    <a:ext uri="{FF2B5EF4-FFF2-40B4-BE49-F238E27FC236}">
                      <a16:creationId xmlns:a16="http://schemas.microsoft.com/office/drawing/2014/main" id="{6C918AF5-85BB-45C1-8698-C1C877A84087}"/>
                    </a:ext>
                  </a:extLst>
                </p:cNvPr>
                <p:cNvSpPr/>
                <p:nvPr/>
              </p:nvSpPr>
              <p:spPr bwMode="auto">
                <a:xfrm>
                  <a:off x="7064383" y="5621037"/>
                  <a:ext cx="865618" cy="590858"/>
                </a:xfrm>
                <a:prstGeom prst="roundRect">
                  <a:avLst/>
                </a:prstGeom>
                <a:solidFill>
                  <a:schemeClr val="bg1"/>
                </a:solidFill>
                <a:ln w="28575">
                  <a:solidFill>
                    <a:schemeClr val="accent2"/>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1A1A1A"/>
                    </a:solidFill>
                    <a:effectLst/>
                    <a:highlight>
                      <a:srgbClr val="FFFF00"/>
                    </a:highlight>
                    <a:uLnTx/>
                    <a:uFillTx/>
                    <a:latin typeface="Segoe UI"/>
                    <a:ea typeface="+mn-ea"/>
                    <a:cs typeface="Segoe UI" pitchFamily="34" charset="0"/>
                  </a:endParaRPr>
                </a:p>
              </p:txBody>
            </p:sp>
            <p:pic>
              <p:nvPicPr>
                <p:cNvPr id="209" name="Picture 208">
                  <a:extLst>
                    <a:ext uri="{FF2B5EF4-FFF2-40B4-BE49-F238E27FC236}">
                      <a16:creationId xmlns:a16="http://schemas.microsoft.com/office/drawing/2014/main" id="{7FB1E711-786A-4354-AE1A-6E3208E6063B}"/>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7212921" y="5720845"/>
                  <a:ext cx="270727" cy="161854"/>
                </a:xfrm>
                <a:prstGeom prst="rect">
                  <a:avLst/>
                </a:prstGeom>
              </p:spPr>
            </p:pic>
            <p:pic>
              <p:nvPicPr>
                <p:cNvPr id="210" name="Picture 209">
                  <a:extLst>
                    <a:ext uri="{FF2B5EF4-FFF2-40B4-BE49-F238E27FC236}">
                      <a16:creationId xmlns:a16="http://schemas.microsoft.com/office/drawing/2014/main" id="{66A37639-C340-4793-9C51-AC2FC8FD7C04}"/>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7558026" y="5707477"/>
                  <a:ext cx="171394" cy="171395"/>
                </a:xfrm>
                <a:prstGeom prst="rect">
                  <a:avLst/>
                </a:prstGeom>
              </p:spPr>
            </p:pic>
            <p:grpSp>
              <p:nvGrpSpPr>
                <p:cNvPr id="213" name="Group 212">
                  <a:extLst>
                    <a:ext uri="{FF2B5EF4-FFF2-40B4-BE49-F238E27FC236}">
                      <a16:creationId xmlns:a16="http://schemas.microsoft.com/office/drawing/2014/main" id="{96A5688D-BD78-44C7-B2D1-BAF29DFEB262}"/>
                    </a:ext>
                  </a:extLst>
                </p:cNvPr>
                <p:cNvGrpSpPr/>
                <p:nvPr/>
              </p:nvGrpSpPr>
              <p:grpSpPr>
                <a:xfrm>
                  <a:off x="7211800" y="5915169"/>
                  <a:ext cx="548908" cy="246651"/>
                  <a:chOff x="8300454" y="1779956"/>
                  <a:chExt cx="1116740" cy="501809"/>
                </a:xfrm>
              </p:grpSpPr>
              <p:pic>
                <p:nvPicPr>
                  <p:cNvPr id="214" name="Picture 213">
                    <a:extLst>
                      <a:ext uri="{FF2B5EF4-FFF2-40B4-BE49-F238E27FC236}">
                        <a16:creationId xmlns:a16="http://schemas.microsoft.com/office/drawing/2014/main" id="{B85E1176-CD83-4897-A1E7-1BC1825BE690}"/>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9140070" y="1794087"/>
                    <a:ext cx="208103" cy="208103"/>
                  </a:xfrm>
                  <a:prstGeom prst="rect">
                    <a:avLst/>
                  </a:prstGeom>
                </p:spPr>
              </p:pic>
              <p:pic>
                <p:nvPicPr>
                  <p:cNvPr id="215" name="Picture 214">
                    <a:extLst>
                      <a:ext uri="{FF2B5EF4-FFF2-40B4-BE49-F238E27FC236}">
                        <a16:creationId xmlns:a16="http://schemas.microsoft.com/office/drawing/2014/main" id="{4051CA42-12AB-4EE2-AD75-66ECE7C12C8C}"/>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8307258" y="1792586"/>
                    <a:ext cx="192790" cy="179187"/>
                  </a:xfrm>
                  <a:prstGeom prst="rect">
                    <a:avLst/>
                  </a:prstGeom>
                </p:spPr>
              </p:pic>
              <p:pic>
                <p:nvPicPr>
                  <p:cNvPr id="216" name="Picture 215">
                    <a:extLst>
                      <a:ext uri="{FF2B5EF4-FFF2-40B4-BE49-F238E27FC236}">
                        <a16:creationId xmlns:a16="http://schemas.microsoft.com/office/drawing/2014/main" id="{470B3B34-2FF0-445D-AFD0-110B0B1981C4}"/>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8631994" y="1779956"/>
                    <a:ext cx="325564" cy="228009"/>
                  </a:xfrm>
                  <a:prstGeom prst="rect">
                    <a:avLst/>
                  </a:prstGeom>
                </p:spPr>
              </p:pic>
              <p:pic>
                <p:nvPicPr>
                  <p:cNvPr id="218" name="Picture 217">
                    <a:extLst>
                      <a:ext uri="{FF2B5EF4-FFF2-40B4-BE49-F238E27FC236}">
                        <a16:creationId xmlns:a16="http://schemas.microsoft.com/office/drawing/2014/main" id="{B4451E57-6389-42E6-8E16-8D20B783E2E1}"/>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8636222" y="2023402"/>
                    <a:ext cx="261786" cy="258363"/>
                  </a:xfrm>
                  <a:prstGeom prst="rect">
                    <a:avLst/>
                  </a:prstGeom>
                </p:spPr>
              </p:pic>
              <p:pic>
                <p:nvPicPr>
                  <p:cNvPr id="219" name="Picture 218">
                    <a:extLst>
                      <a:ext uri="{FF2B5EF4-FFF2-40B4-BE49-F238E27FC236}">
                        <a16:creationId xmlns:a16="http://schemas.microsoft.com/office/drawing/2014/main" id="{82899BD6-AFC2-40BA-94AE-8659323FBB45}"/>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8300454" y="2049338"/>
                    <a:ext cx="206489" cy="206491"/>
                  </a:xfrm>
                  <a:prstGeom prst="rect">
                    <a:avLst/>
                  </a:prstGeom>
                </p:spPr>
              </p:pic>
              <p:grpSp>
                <p:nvGrpSpPr>
                  <p:cNvPr id="220" name="Group 219">
                    <a:extLst>
                      <a:ext uri="{FF2B5EF4-FFF2-40B4-BE49-F238E27FC236}">
                        <a16:creationId xmlns:a16="http://schemas.microsoft.com/office/drawing/2014/main" id="{4C65226E-265B-4C69-893E-69CFC44637A7}"/>
                      </a:ext>
                    </a:extLst>
                  </p:cNvPr>
                  <p:cNvGrpSpPr/>
                  <p:nvPr/>
                </p:nvGrpSpPr>
                <p:grpSpPr>
                  <a:xfrm>
                    <a:off x="9050410" y="2135001"/>
                    <a:ext cx="366784" cy="88889"/>
                    <a:chOff x="849398" y="952695"/>
                    <a:chExt cx="418521" cy="101429"/>
                  </a:xfrm>
                  <a:solidFill>
                    <a:schemeClr val="tx1">
                      <a:lumMod val="65000"/>
                      <a:lumOff val="35000"/>
                    </a:schemeClr>
                  </a:solidFill>
                </p:grpSpPr>
                <p:sp>
                  <p:nvSpPr>
                    <p:cNvPr id="221" name="Oval 220">
                      <a:extLst>
                        <a:ext uri="{FF2B5EF4-FFF2-40B4-BE49-F238E27FC236}">
                          <a16:creationId xmlns:a16="http://schemas.microsoft.com/office/drawing/2014/main" id="{89119C28-5BB1-4F43-BB26-D76EEE4FAB16}"/>
                        </a:ext>
                      </a:extLst>
                    </p:cNvPr>
                    <p:cNvSpPr/>
                    <p:nvPr/>
                  </p:nvSpPr>
                  <p:spPr bwMode="auto">
                    <a:xfrm>
                      <a:off x="849398" y="952702"/>
                      <a:ext cx="101412"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Oval 221">
                      <a:extLst>
                        <a:ext uri="{FF2B5EF4-FFF2-40B4-BE49-F238E27FC236}">
                          <a16:creationId xmlns:a16="http://schemas.microsoft.com/office/drawing/2014/main" id="{61EA8936-53AD-425F-9D1B-3752A1192860}"/>
                        </a:ext>
                      </a:extLst>
                    </p:cNvPr>
                    <p:cNvSpPr/>
                    <p:nvPr/>
                  </p:nvSpPr>
                  <p:spPr bwMode="auto">
                    <a:xfrm>
                      <a:off x="1007959" y="952710"/>
                      <a:ext cx="101416"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Oval 222">
                      <a:extLst>
                        <a:ext uri="{FF2B5EF4-FFF2-40B4-BE49-F238E27FC236}">
                          <a16:creationId xmlns:a16="http://schemas.microsoft.com/office/drawing/2014/main" id="{7DD42EB4-9DEB-460A-93F8-24F4D6920081}"/>
                        </a:ext>
                      </a:extLst>
                    </p:cNvPr>
                    <p:cNvSpPr/>
                    <p:nvPr/>
                  </p:nvSpPr>
                  <p:spPr bwMode="auto">
                    <a:xfrm>
                      <a:off x="1166503" y="952695"/>
                      <a:ext cx="101416"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grpSp>
          <p:nvGrpSpPr>
            <p:cNvPr id="25" name="Group 24">
              <a:extLst>
                <a:ext uri="{FF2B5EF4-FFF2-40B4-BE49-F238E27FC236}">
                  <a16:creationId xmlns:a16="http://schemas.microsoft.com/office/drawing/2014/main" id="{682FD4C0-C0C4-4985-BB24-E918917F32DD}"/>
                </a:ext>
              </a:extLst>
            </p:cNvPr>
            <p:cNvGrpSpPr/>
            <p:nvPr/>
          </p:nvGrpSpPr>
          <p:grpSpPr>
            <a:xfrm>
              <a:off x="8491949" y="5611473"/>
              <a:ext cx="1948502" cy="1101131"/>
              <a:chOff x="8660387" y="4166581"/>
              <a:chExt cx="1948502" cy="1101131"/>
            </a:xfrm>
          </p:grpSpPr>
          <p:sp>
            <p:nvSpPr>
              <p:cNvPr id="139" name="Rectangle: Rounded Corners 138">
                <a:extLst>
                  <a:ext uri="{FF2B5EF4-FFF2-40B4-BE49-F238E27FC236}">
                    <a16:creationId xmlns:a16="http://schemas.microsoft.com/office/drawing/2014/main" id="{E94C75F0-18E4-49ED-B789-A80E6E1226FA}"/>
                  </a:ext>
                </a:extLst>
              </p:cNvPr>
              <p:cNvSpPr/>
              <p:nvPr/>
            </p:nvSpPr>
            <p:spPr bwMode="auto">
              <a:xfrm>
                <a:off x="8660387" y="4676854"/>
                <a:ext cx="1948502" cy="590858"/>
              </a:xfrm>
              <a:prstGeom prst="roundRect">
                <a:avLst/>
              </a:prstGeom>
              <a:noFill/>
              <a:ln w="38100">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Semibold"/>
                    <a:ea typeface="+mn-ea"/>
                    <a:cs typeface="Segoe UI" pitchFamily="34" charset="0"/>
                  </a:rPr>
                  <a:t>Network</a:t>
                </a:r>
              </a:p>
            </p:txBody>
          </p:sp>
          <p:grpSp>
            <p:nvGrpSpPr>
              <p:cNvPr id="57" name="Group 56">
                <a:extLst>
                  <a:ext uri="{FF2B5EF4-FFF2-40B4-BE49-F238E27FC236}">
                    <a16:creationId xmlns:a16="http://schemas.microsoft.com/office/drawing/2014/main" id="{CAB403D8-63BC-4BE0-9ED4-0E37EBF8A24B}"/>
                  </a:ext>
                </a:extLst>
              </p:cNvPr>
              <p:cNvGrpSpPr/>
              <p:nvPr/>
            </p:nvGrpSpPr>
            <p:grpSpPr>
              <a:xfrm>
                <a:off x="9195731" y="4166581"/>
                <a:ext cx="865618" cy="590858"/>
                <a:chOff x="8232743" y="5611723"/>
                <a:chExt cx="865618" cy="590858"/>
              </a:xfrm>
            </p:grpSpPr>
            <p:sp>
              <p:nvSpPr>
                <p:cNvPr id="97" name="Rectangle: Rounded Corners 96">
                  <a:extLst>
                    <a:ext uri="{FF2B5EF4-FFF2-40B4-BE49-F238E27FC236}">
                      <a16:creationId xmlns:a16="http://schemas.microsoft.com/office/drawing/2014/main" id="{E2C061AF-B406-4E8B-9D3A-F879CFF26203}"/>
                    </a:ext>
                  </a:extLst>
                </p:cNvPr>
                <p:cNvSpPr/>
                <p:nvPr/>
              </p:nvSpPr>
              <p:spPr bwMode="auto">
                <a:xfrm>
                  <a:off x="8232743" y="5611723"/>
                  <a:ext cx="865618" cy="590858"/>
                </a:xfrm>
                <a:prstGeom prst="roundRect">
                  <a:avLst/>
                </a:prstGeom>
                <a:solidFill>
                  <a:schemeClr val="bg1"/>
                </a:solidFill>
                <a:ln w="28575">
                  <a:solidFill>
                    <a:schemeClr val="accent2"/>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1A1A1A"/>
                    </a:solidFill>
                    <a:effectLst/>
                    <a:highlight>
                      <a:srgbClr val="FFFF00"/>
                    </a:highlight>
                    <a:uLnTx/>
                    <a:uFillTx/>
                    <a:latin typeface="Segoe UI"/>
                    <a:ea typeface="+mn-ea"/>
                    <a:cs typeface="Segoe UI" pitchFamily="34" charset="0"/>
                  </a:endParaRPr>
                </a:p>
              </p:txBody>
            </p:sp>
            <p:grpSp>
              <p:nvGrpSpPr>
                <p:cNvPr id="224" name="Group 223">
                  <a:extLst>
                    <a:ext uri="{FF2B5EF4-FFF2-40B4-BE49-F238E27FC236}">
                      <a16:creationId xmlns:a16="http://schemas.microsoft.com/office/drawing/2014/main" id="{39524DAD-AC4E-4CB8-8A1D-16CB069C9803}"/>
                    </a:ext>
                  </a:extLst>
                </p:cNvPr>
                <p:cNvGrpSpPr/>
                <p:nvPr/>
              </p:nvGrpSpPr>
              <p:grpSpPr>
                <a:xfrm>
                  <a:off x="8349748" y="5685389"/>
                  <a:ext cx="611521" cy="439017"/>
                  <a:chOff x="10769853" y="3067510"/>
                  <a:chExt cx="1221519" cy="876941"/>
                </a:xfrm>
              </p:grpSpPr>
              <p:pic>
                <p:nvPicPr>
                  <p:cNvPr id="225" name="Picture 2" descr="Image result for paloalto">
                    <a:extLst>
                      <a:ext uri="{FF2B5EF4-FFF2-40B4-BE49-F238E27FC236}">
                        <a16:creationId xmlns:a16="http://schemas.microsoft.com/office/drawing/2014/main" id="{ECC62A56-A176-488C-8C1C-F47FE2448BE9}"/>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10769853" y="3067510"/>
                    <a:ext cx="538733" cy="647240"/>
                  </a:xfrm>
                  <a:prstGeom prst="rect">
                    <a:avLst/>
                  </a:prstGeom>
                  <a:noFill/>
                  <a:extLst>
                    <a:ext uri="{909E8E84-426E-40DD-AFC4-6F175D3DCCD1}">
                      <a14:hiddenFill xmlns:a14="http://schemas.microsoft.com/office/drawing/2010/main">
                        <a:solidFill>
                          <a:srgbClr val="FFFFFF"/>
                        </a:solidFill>
                      </a14:hiddenFill>
                    </a:ext>
                  </a:extLst>
                </p:spPr>
              </p:pic>
              <p:pic>
                <p:nvPicPr>
                  <p:cNvPr id="226" name="Picture 4" descr="Image result for check point">
                    <a:extLst>
                      <a:ext uri="{FF2B5EF4-FFF2-40B4-BE49-F238E27FC236}">
                        <a16:creationId xmlns:a16="http://schemas.microsoft.com/office/drawing/2014/main" id="{4A2C0323-60F6-475C-B580-E7CD570F2251}"/>
                      </a:ext>
                    </a:extLst>
                  </p:cNvPr>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11375270" y="3328055"/>
                    <a:ext cx="530980" cy="331620"/>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6" descr="Image result for fortinet">
                    <a:extLst>
                      <a:ext uri="{FF2B5EF4-FFF2-40B4-BE49-F238E27FC236}">
                        <a16:creationId xmlns:a16="http://schemas.microsoft.com/office/drawing/2014/main" id="{02AD8006-E0EF-4199-80CF-6DF31DEA3076}"/>
                      </a:ext>
                    </a:extLst>
                  </p:cNvPr>
                  <p:cNvPicPr>
                    <a:picLocks noChangeAspect="1" noChangeArrowheads="1"/>
                  </p:cNvPicPr>
                  <p:nvPr/>
                </p:nvPicPr>
                <p:blipFill rotWithShape="1">
                  <a:blip r:embed="rId27" cstate="print">
                    <a:extLst>
                      <a:ext uri="{28A0092B-C50C-407E-A947-70E740481C1C}">
                        <a14:useLocalDpi xmlns:a14="http://schemas.microsoft.com/office/drawing/2010/main"/>
                      </a:ext>
                    </a:extLst>
                  </a:blip>
                  <a:srcRect/>
                  <a:stretch/>
                </p:blipFill>
                <p:spPr bwMode="auto">
                  <a:xfrm>
                    <a:off x="11290148" y="3130229"/>
                    <a:ext cx="701224" cy="159214"/>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8" descr="Image result for cisco">
                    <a:extLst>
                      <a:ext uri="{FF2B5EF4-FFF2-40B4-BE49-F238E27FC236}">
                        <a16:creationId xmlns:a16="http://schemas.microsoft.com/office/drawing/2014/main" id="{7951B450-7F0E-45F7-99A0-06F68546D8D4}"/>
                      </a:ext>
                    </a:extLst>
                  </p:cNvPr>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10838457" y="3731992"/>
                    <a:ext cx="401524" cy="212459"/>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4" descr="Image result for symantec  transparent logo">
                    <a:extLst>
                      <a:ext uri="{FF2B5EF4-FFF2-40B4-BE49-F238E27FC236}">
                        <a16:creationId xmlns:a16="http://schemas.microsoft.com/office/drawing/2014/main" id="{5EBEC62E-8160-4331-8417-8630DDA3827D}"/>
                      </a:ext>
                    </a:extLst>
                  </p:cNvPr>
                  <p:cNvPicPr>
                    <a:picLocks noChangeAspect="1" noChangeArrowheads="1"/>
                  </p:cNvPicPr>
                  <p:nvPr/>
                </p:nvPicPr>
                <p:blipFill>
                  <a:blip r:embed="rId29" cstate="print">
                    <a:extLst>
                      <a:ext uri="{28A0092B-C50C-407E-A947-70E740481C1C}">
                        <a14:useLocalDpi xmlns:a14="http://schemas.microsoft.com/office/drawing/2010/main"/>
                      </a:ext>
                    </a:extLst>
                  </a:blip>
                  <a:srcRect/>
                  <a:stretch>
                    <a:fillRect/>
                  </a:stretch>
                </p:blipFill>
                <p:spPr bwMode="auto">
                  <a:xfrm>
                    <a:off x="11336776" y="3742276"/>
                    <a:ext cx="607968" cy="191890"/>
                  </a:xfrm>
                  <a:prstGeom prst="rect">
                    <a:avLst/>
                  </a:prstGeom>
                  <a:noFill/>
                  <a:extLst>
                    <a:ext uri="{909E8E84-426E-40DD-AFC4-6F175D3DCCD1}">
                      <a14:hiddenFill xmlns:a14="http://schemas.microsoft.com/office/drawing/2010/main">
                        <a:solidFill>
                          <a:srgbClr val="FFFFFF"/>
                        </a:solidFill>
                      </a14:hiddenFill>
                    </a:ext>
                  </a:extLst>
                </p:spPr>
              </p:pic>
            </p:grpSp>
          </p:grpSp>
        </p:grpSp>
      </p:grpSp>
      <p:grpSp>
        <p:nvGrpSpPr>
          <p:cNvPr id="11" name="Group 10">
            <a:extLst>
              <a:ext uri="{FF2B5EF4-FFF2-40B4-BE49-F238E27FC236}">
                <a16:creationId xmlns:a16="http://schemas.microsoft.com/office/drawing/2014/main" id="{7C9C65B2-4D27-4773-9D18-081B913C7BB6}"/>
              </a:ext>
            </a:extLst>
          </p:cNvPr>
          <p:cNvGrpSpPr/>
          <p:nvPr/>
        </p:nvGrpSpPr>
        <p:grpSpPr>
          <a:xfrm>
            <a:off x="5536384" y="3444759"/>
            <a:ext cx="2153905" cy="790463"/>
            <a:chOff x="5663274" y="4056462"/>
            <a:chExt cx="2153905" cy="790463"/>
          </a:xfrm>
        </p:grpSpPr>
        <p:sp>
          <p:nvSpPr>
            <p:cNvPr id="112" name="Rectangle: Rounded Corners 111">
              <a:extLst>
                <a:ext uri="{FF2B5EF4-FFF2-40B4-BE49-F238E27FC236}">
                  <a16:creationId xmlns:a16="http://schemas.microsoft.com/office/drawing/2014/main" id="{496C6AD9-108D-421E-8D75-5107BFECD256}"/>
                </a:ext>
              </a:extLst>
            </p:cNvPr>
            <p:cNvSpPr/>
            <p:nvPr/>
          </p:nvSpPr>
          <p:spPr bwMode="auto">
            <a:xfrm>
              <a:off x="5663274" y="4056462"/>
              <a:ext cx="1219920" cy="790463"/>
            </a:xfrm>
            <a:prstGeom prst="roundRect">
              <a:avLst>
                <a:gd name="adj" fmla="val 8949"/>
              </a:avLst>
            </a:prstGeom>
            <a:solidFill>
              <a:schemeClr val="bg1"/>
            </a:solidFill>
            <a:ln w="28575">
              <a:solidFill>
                <a:schemeClr val="accent2"/>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1A1A1A"/>
                </a:solidFill>
                <a:effectLst/>
                <a:highlight>
                  <a:srgbClr val="FFFF00"/>
                </a:highlight>
                <a:uLnTx/>
                <a:uFillTx/>
                <a:latin typeface="Segoe UI"/>
                <a:ea typeface="+mn-ea"/>
                <a:cs typeface="Segoe UI" pitchFamily="34" charset="0"/>
              </a:endParaRPr>
            </a:p>
          </p:txBody>
        </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21FF82EE-3EB4-4E16-8686-0077404FC129}"/>
                    </a:ext>
                  </a:extLst>
                </p:cNvPr>
                <p:cNvGraphicFramePr>
                  <a:graphicFrameLocks noChangeAspect="1"/>
                </p:cNvGraphicFramePr>
                <p:nvPr/>
              </p:nvGraphicFramePr>
              <p:xfrm>
                <a:off x="5741280" y="4146813"/>
                <a:ext cx="1050416" cy="590859"/>
              </p:xfrm>
              <a:graphic>
                <a:graphicData uri="http://schemas.microsoft.com/office/powerpoint/2016/slidezoom">
                  <pslz:sldZm>
                    <pslz:sldZmObj sldId="4899" cId="2020685629">
                      <pslz:zmPr id="{EDCA6D34-D1B6-4245-87A1-A50FA242A6F9}" transitionDur="1000">
                        <p166:blipFill xmlns:p166="http://schemas.microsoft.com/office/powerpoint/2016/6/main">
                          <a:blip r:embed="rId30"/>
                          <a:stretch>
                            <a:fillRect/>
                          </a:stretch>
                        </p166:blipFill>
                        <p166:spPr xmlns:p166="http://schemas.microsoft.com/office/powerpoint/2016/6/main">
                          <a:xfrm>
                            <a:off x="0" y="0"/>
                            <a:ext cx="1050416" cy="590859"/>
                          </a:xfrm>
                          <a:prstGeom prst="rect">
                            <a:avLst/>
                          </a:prstGeom>
                          <a:ln w="3175">
                            <a:solidFill>
                              <a:prstClr val="ltGray"/>
                            </a:solidFill>
                          </a:ln>
                        </p166:spPr>
                      </pslz:zmPr>
                    </pslz:sldZmObj>
                  </pslz:sldZm>
                </a:graphicData>
              </a:graphic>
            </p:graphicFrame>
          </mc:Choice>
          <mc:Fallback xmlns="">
            <p:pic>
              <p:nvPicPr>
                <p:cNvPr id="4" name="Slide Zoom 3">
                  <a:hlinkClick r:id="rId31" action="ppaction://hlinksldjump"/>
                  <a:extLst>
                    <a:ext uri="{FF2B5EF4-FFF2-40B4-BE49-F238E27FC236}">
                      <a16:creationId xmlns:a16="http://schemas.microsoft.com/office/drawing/2014/main" id="{21FF82EE-3EB4-4E16-8686-0077404FC129}"/>
                    </a:ext>
                  </a:extLst>
                </p:cNvPr>
                <p:cNvPicPr>
                  <a:picLocks noGrp="1" noRot="1" noChangeAspect="1" noMove="1" noResize="1" noEditPoints="1" noAdjustHandles="1" noChangeArrowheads="1" noChangeShapeType="1"/>
                </p:cNvPicPr>
                <p:nvPr/>
              </p:nvPicPr>
              <p:blipFill>
                <a:blip r:embed="rId32"/>
                <a:stretch>
                  <a:fillRect/>
                </a:stretch>
              </p:blipFill>
              <p:spPr>
                <a:xfrm>
                  <a:off x="5614390" y="3535110"/>
                  <a:ext cx="1050416" cy="590859"/>
                </a:xfrm>
                <a:prstGeom prst="rect">
                  <a:avLst/>
                </a:prstGeom>
                <a:ln w="3175">
                  <a:solidFill>
                    <a:prstClr val="ltGray"/>
                  </a:solidFill>
                </a:ln>
              </p:spPr>
            </p:pic>
          </mc:Fallback>
        </mc:AlternateContent>
        <p:sp>
          <p:nvSpPr>
            <p:cNvPr id="6" name="Rectangle 5">
              <a:extLst>
                <a:ext uri="{FF2B5EF4-FFF2-40B4-BE49-F238E27FC236}">
                  <a16:creationId xmlns:a16="http://schemas.microsoft.com/office/drawing/2014/main" id="{4C858669-9873-4F1E-8406-EF77681C22EA}"/>
                </a:ext>
              </a:extLst>
            </p:cNvPr>
            <p:cNvSpPr/>
            <p:nvPr/>
          </p:nvSpPr>
          <p:spPr>
            <a:xfrm>
              <a:off x="6899940" y="4204586"/>
              <a:ext cx="917239" cy="465578"/>
            </a:xfrm>
            <a:prstGeom prst="rect">
              <a:avLst/>
            </a:prstGeom>
            <a:noFill/>
            <a:ln w="38100">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Semibold"/>
                  <a:ea typeface="+mn-ea"/>
                  <a:cs typeface="Segoe UI" pitchFamily="34" charset="0"/>
                </a:rPr>
                <a:t>Log Flow</a:t>
              </a:r>
            </a:p>
          </p:txBody>
        </p:sp>
      </p:grpSp>
      <p:sp>
        <p:nvSpPr>
          <p:cNvPr id="5" name="TextBox 4">
            <a:extLst>
              <a:ext uri="{FF2B5EF4-FFF2-40B4-BE49-F238E27FC236}">
                <a16:creationId xmlns:a16="http://schemas.microsoft.com/office/drawing/2014/main" id="{CF0B064A-22D6-46DC-A076-6BE119D48049}"/>
              </a:ext>
            </a:extLst>
          </p:cNvPr>
          <p:cNvSpPr txBox="1"/>
          <p:nvPr/>
        </p:nvSpPr>
        <p:spPr>
          <a:xfrm>
            <a:off x="1912474" y="1265874"/>
            <a:ext cx="2613472"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Azure Security Center</a:t>
            </a:r>
          </a:p>
        </p:txBody>
      </p:sp>
      <p:grpSp>
        <p:nvGrpSpPr>
          <p:cNvPr id="3" name="Group 2">
            <a:extLst>
              <a:ext uri="{FF2B5EF4-FFF2-40B4-BE49-F238E27FC236}">
                <a16:creationId xmlns:a16="http://schemas.microsoft.com/office/drawing/2014/main" id="{7DB16FF0-CF82-4DF4-B830-130BC4AADFC8}"/>
              </a:ext>
            </a:extLst>
          </p:cNvPr>
          <p:cNvGrpSpPr/>
          <p:nvPr/>
        </p:nvGrpSpPr>
        <p:grpSpPr>
          <a:xfrm>
            <a:off x="1061847" y="2493549"/>
            <a:ext cx="3584011" cy="3592716"/>
            <a:chOff x="1061847" y="2493549"/>
            <a:chExt cx="3584011" cy="3592716"/>
          </a:xfrm>
        </p:grpSpPr>
        <p:sp>
          <p:nvSpPr>
            <p:cNvPr id="164" name="Rectangle: Rounded Corners 163">
              <a:extLst>
                <a:ext uri="{FF2B5EF4-FFF2-40B4-BE49-F238E27FC236}">
                  <a16:creationId xmlns:a16="http://schemas.microsoft.com/office/drawing/2014/main" id="{874E10CF-D753-4337-A372-97FAF003AD3B}"/>
                </a:ext>
              </a:extLst>
            </p:cNvPr>
            <p:cNvSpPr/>
            <p:nvPr/>
          </p:nvSpPr>
          <p:spPr bwMode="auto">
            <a:xfrm>
              <a:off x="1214439" y="4125969"/>
              <a:ext cx="3260825" cy="1960296"/>
            </a:xfrm>
            <a:prstGeom prst="roundRect">
              <a:avLst>
                <a:gd name="adj" fmla="val 8949"/>
              </a:avLst>
            </a:prstGeom>
            <a:solidFill>
              <a:schemeClr val="bg1"/>
            </a:solidFill>
            <a:ln w="28575">
              <a:solidFill>
                <a:schemeClr val="accent2"/>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1A1A1A"/>
                </a:solidFill>
                <a:effectLst/>
                <a:highlight>
                  <a:srgbClr val="FFFF00"/>
                </a:highlight>
                <a:uLnTx/>
                <a:uFillTx/>
                <a:latin typeface="Segoe UI"/>
                <a:ea typeface="+mn-ea"/>
                <a:cs typeface="Segoe UI" pitchFamily="34" charset="0"/>
              </a:endParaRPr>
            </a:p>
          </p:txBody>
        </p:sp>
        <mc:AlternateContent xmlns:mc="http://schemas.openxmlformats.org/markup-compatibility/2006" xmlns:pslz="http://schemas.microsoft.com/office/powerpoint/2016/slidezoom">
          <mc:Choice Requires="pslz">
            <p:graphicFrame>
              <p:nvGraphicFramePr>
                <p:cNvPr id="55" name="Slide Zoom 54">
                  <a:extLst>
                    <a:ext uri="{FF2B5EF4-FFF2-40B4-BE49-F238E27FC236}">
                      <a16:creationId xmlns:a16="http://schemas.microsoft.com/office/drawing/2014/main" id="{0334723D-6C67-4B19-846F-4FD31F43345B}"/>
                    </a:ext>
                  </a:extLst>
                </p:cNvPr>
                <p:cNvGraphicFramePr>
                  <a:graphicFrameLocks noChangeAspect="1"/>
                </p:cNvGraphicFramePr>
                <p:nvPr>
                  <p:extLst>
                    <p:ext uri="{D42A27DB-BD31-4B8C-83A1-F6EECF244321}">
                      <p14:modId xmlns:p14="http://schemas.microsoft.com/office/powerpoint/2010/main" val="3131893533"/>
                    </p:ext>
                  </p:extLst>
                </p:nvPr>
              </p:nvGraphicFramePr>
              <p:xfrm>
                <a:off x="1379628" y="4269601"/>
                <a:ext cx="2963434" cy="1666932"/>
              </p:xfrm>
              <a:graphic>
                <a:graphicData uri="http://schemas.microsoft.com/office/powerpoint/2016/slidezoom">
                  <pslz:sldZm>
                    <pslz:sldZmObj sldId="4745" cId="1662392081">
                      <pslz:zmPr id="{9B015A3F-1689-439F-B735-4584BE821269}" transitionDur="1000">
                        <p166:blipFill xmlns:p166="http://schemas.microsoft.com/office/powerpoint/2016/6/main">
                          <a:blip r:embed="rId33"/>
                          <a:stretch>
                            <a:fillRect/>
                          </a:stretch>
                        </p166:blipFill>
                        <p166:spPr xmlns:p166="http://schemas.microsoft.com/office/powerpoint/2016/6/main">
                          <a:xfrm>
                            <a:off x="0" y="0"/>
                            <a:ext cx="2963434" cy="1666932"/>
                          </a:xfrm>
                          <a:prstGeom prst="rect">
                            <a:avLst/>
                          </a:prstGeom>
                          <a:solidFill>
                            <a:schemeClr val="bg1"/>
                          </a:solidFill>
                          <a:ln>
                            <a:noFill/>
                          </a:ln>
                          <a:effectLst>
                            <a:outerShdw blurRad="254000" dist="76200" dir="2700000" algn="tl" rotWithShape="0">
                              <a:prstClr val="black">
                                <a:alpha val="40000"/>
                              </a:prstClr>
                            </a:outerShdw>
                          </a:effectLst>
                        </p166:spPr>
                      </pslz:zmPr>
                    </pslz:sldZmObj>
                  </pslz:sldZm>
                </a:graphicData>
              </a:graphic>
            </p:graphicFrame>
          </mc:Choice>
          <mc:Fallback xmlns="">
            <p:pic>
              <p:nvPicPr>
                <p:cNvPr id="55" name="Slide Zoom 54">
                  <a:extLst>
                    <a:ext uri="{FF2B5EF4-FFF2-40B4-BE49-F238E27FC236}">
                      <a16:creationId xmlns:a16="http://schemas.microsoft.com/office/drawing/2014/main" id="{0334723D-6C67-4B19-846F-4FD31F43345B}"/>
                    </a:ext>
                  </a:extLst>
                </p:cNvPr>
                <p:cNvPicPr>
                  <a:picLocks noGrp="1" noRot="1" noChangeAspect="1" noMove="1" noResize="1" noEditPoints="1" noAdjustHandles="1" noChangeArrowheads="1" noChangeShapeType="1"/>
                </p:cNvPicPr>
                <p:nvPr/>
              </p:nvPicPr>
              <p:blipFill>
                <a:blip r:embed="rId34"/>
                <a:stretch>
                  <a:fillRect/>
                </a:stretch>
              </p:blipFill>
              <p:spPr>
                <a:xfrm>
                  <a:off x="1379628" y="4269601"/>
                  <a:ext cx="2963434" cy="1666932"/>
                </a:xfrm>
                <a:prstGeom prst="rect">
                  <a:avLst/>
                </a:prstGeom>
                <a:solidFill>
                  <a:schemeClr val="bg1"/>
                </a:solidFill>
                <a:ln>
                  <a:noFill/>
                </a:ln>
                <a:effectLst>
                  <a:outerShdw blurRad="254000" dist="76200" dir="2700000" algn="tl" rotWithShape="0">
                    <a:prstClr val="black">
                      <a:alpha val="40000"/>
                    </a:prstClr>
                  </a:outerShdw>
                </a:effectLst>
              </p:spPr>
            </p:pic>
          </mc:Fallback>
        </mc:AlternateContent>
        <p:grpSp>
          <p:nvGrpSpPr>
            <p:cNvPr id="19" name="Group 18">
              <a:extLst>
                <a:ext uri="{FF2B5EF4-FFF2-40B4-BE49-F238E27FC236}">
                  <a16:creationId xmlns:a16="http://schemas.microsoft.com/office/drawing/2014/main" id="{5BB7CB00-1C87-4466-9A0A-1D48A556E2A4}"/>
                </a:ext>
              </a:extLst>
            </p:cNvPr>
            <p:cNvGrpSpPr/>
            <p:nvPr/>
          </p:nvGrpSpPr>
          <p:grpSpPr>
            <a:xfrm>
              <a:off x="1061847" y="2493549"/>
              <a:ext cx="2163573" cy="1531115"/>
              <a:chOff x="1061847" y="2458331"/>
              <a:chExt cx="2163573" cy="1531115"/>
            </a:xfrm>
          </p:grpSpPr>
          <p:sp>
            <p:nvSpPr>
              <p:cNvPr id="60" name="people_4">
                <a:extLst>
                  <a:ext uri="{FF2B5EF4-FFF2-40B4-BE49-F238E27FC236}">
                    <a16:creationId xmlns:a16="http://schemas.microsoft.com/office/drawing/2014/main" id="{D7AE6D0A-0719-4CD2-9162-5F1062324055}"/>
                  </a:ext>
                </a:extLst>
              </p:cNvPr>
              <p:cNvSpPr>
                <a:spLocks noChangeAspect="1" noEditPoints="1"/>
              </p:cNvSpPr>
              <p:nvPr/>
            </p:nvSpPr>
            <p:spPr bwMode="auto">
              <a:xfrm>
                <a:off x="1061847" y="2503292"/>
                <a:ext cx="304984" cy="34096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7" name="TextBox 126">
                <a:extLst>
                  <a:ext uri="{FF2B5EF4-FFF2-40B4-BE49-F238E27FC236}">
                    <a16:creationId xmlns:a16="http://schemas.microsoft.com/office/drawing/2014/main" id="{14B517E0-0B20-445A-89EE-305DC6925E29}"/>
                  </a:ext>
                </a:extLst>
              </p:cNvPr>
              <p:cNvSpPr txBox="1"/>
              <p:nvPr/>
            </p:nvSpPr>
            <p:spPr>
              <a:xfrm>
                <a:off x="1489468" y="2458331"/>
                <a:ext cx="1735952"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2917">
                          <a:srgbClr val="0078D4"/>
                        </a:gs>
                        <a:gs pos="100000">
                          <a:srgbClr val="0078D4"/>
                        </a:gs>
                      </a:gsLst>
                      <a:lin ang="5400000" scaled="0"/>
                    </a:gradFill>
                    <a:effectLst/>
                    <a:uLnTx/>
                    <a:uFillTx/>
                    <a:latin typeface="Segoe UI"/>
                    <a:ea typeface="+mn-ea"/>
                    <a:cs typeface="+mn-cs"/>
                  </a:rPr>
                  <a:t>GRC </a:t>
                </a:r>
                <a:br>
                  <a:rPr kumimoji="0" lang="en-US" sz="1400" b="1" i="0" u="none" strike="noStrike" kern="1200" cap="none" spc="0" normalizeH="0" baseline="0" noProof="0" dirty="0">
                    <a:ln>
                      <a:noFill/>
                    </a:ln>
                    <a:gradFill>
                      <a:gsLst>
                        <a:gs pos="2917">
                          <a:srgbClr val="0078D4"/>
                        </a:gs>
                        <a:gs pos="100000">
                          <a:srgbClr val="0078D4"/>
                        </a:gs>
                      </a:gsLst>
                      <a:lin ang="5400000" scaled="0"/>
                    </a:gradFill>
                    <a:effectLst/>
                    <a:uLnTx/>
                    <a:uFillTx/>
                    <a:latin typeface="Segoe UI"/>
                    <a:ea typeface="+mn-ea"/>
                    <a:cs typeface="+mn-cs"/>
                  </a:rPr>
                </a:br>
                <a:r>
                  <a:rPr kumimoji="0" lang="en-US" sz="1400" b="1" i="0" u="none" strike="noStrike" kern="1200" cap="none" spc="0" normalizeH="0" baseline="0" noProof="0" dirty="0">
                    <a:ln>
                      <a:noFill/>
                    </a:ln>
                    <a:gradFill>
                      <a:gsLst>
                        <a:gs pos="2917">
                          <a:srgbClr val="0078D4"/>
                        </a:gs>
                        <a:gs pos="100000">
                          <a:srgbClr val="0078D4"/>
                        </a:gs>
                      </a:gsLst>
                      <a:lin ang="5400000" scaled="0"/>
                    </a:gradFill>
                    <a:effectLst/>
                    <a:uLnTx/>
                    <a:uFillTx/>
                    <a:latin typeface="Segoe UI"/>
                    <a:ea typeface="+mn-ea"/>
                    <a:cs typeface="+mn-cs"/>
                  </a:rPr>
                  <a:t>Professional</a:t>
                </a:r>
              </a:p>
            </p:txBody>
          </p:sp>
          <p:sp>
            <p:nvSpPr>
              <p:cNvPr id="135" name="TextBox 134">
                <a:extLst>
                  <a:ext uri="{FF2B5EF4-FFF2-40B4-BE49-F238E27FC236}">
                    <a16:creationId xmlns:a16="http://schemas.microsoft.com/office/drawing/2014/main" id="{248036A8-3D67-4E2A-945F-18579DAD87AB}"/>
                  </a:ext>
                </a:extLst>
              </p:cNvPr>
              <p:cNvSpPr txBox="1"/>
              <p:nvPr/>
            </p:nvSpPr>
            <p:spPr>
              <a:xfrm>
                <a:off x="1176016" y="2948447"/>
                <a:ext cx="973023"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737373"/>
                        </a:gs>
                        <a:gs pos="100000">
                          <a:srgbClr val="737373"/>
                        </a:gs>
                      </a:gsLst>
                      <a:lin ang="5400000" scaled="0"/>
                    </a:gradFill>
                    <a:effectLst/>
                    <a:uLnTx/>
                    <a:uFillTx/>
                    <a:latin typeface="Segoe UI Semibold"/>
                    <a:ea typeface="+mn-ea"/>
                    <a:cs typeface="+mn-cs"/>
                  </a:rPr>
                  <a:t>Assess Risk </a:t>
                </a:r>
                <a:br>
                  <a:rPr kumimoji="0" lang="en-US" sz="1200" b="0" i="0" u="none" strike="noStrike" kern="1200" cap="none" spc="0" normalizeH="0" baseline="0" noProof="0" dirty="0">
                    <a:ln>
                      <a:noFill/>
                    </a:ln>
                    <a:gradFill>
                      <a:gsLst>
                        <a:gs pos="2917">
                          <a:srgbClr val="737373"/>
                        </a:gs>
                        <a:gs pos="100000">
                          <a:srgbClr val="737373"/>
                        </a:gs>
                      </a:gsLst>
                      <a:lin ang="5400000" scaled="0"/>
                    </a:gradFill>
                    <a:effectLst/>
                    <a:uLnTx/>
                    <a:uFillTx/>
                    <a:latin typeface="Segoe UI Semibold"/>
                    <a:ea typeface="+mn-ea"/>
                    <a:cs typeface="+mn-cs"/>
                  </a:rPr>
                </a:br>
                <a:r>
                  <a:rPr kumimoji="0" lang="en-US" sz="1200" b="0" i="0" u="none" strike="noStrike" kern="1200" cap="none" spc="0" normalizeH="0" baseline="0" noProof="0" dirty="0">
                    <a:ln>
                      <a:noFill/>
                    </a:ln>
                    <a:gradFill>
                      <a:gsLst>
                        <a:gs pos="2917">
                          <a:srgbClr val="737373"/>
                        </a:gs>
                        <a:gs pos="100000">
                          <a:srgbClr val="737373"/>
                        </a:gs>
                      </a:gsLst>
                      <a:lin ang="5400000" scaled="0"/>
                    </a:gradFill>
                    <a:effectLst/>
                    <a:uLnTx/>
                    <a:uFillTx/>
                    <a:latin typeface="Segoe UI Semibold"/>
                    <a:ea typeface="+mn-ea"/>
                    <a:cs typeface="+mn-cs"/>
                  </a:rPr>
                  <a:t>&amp; Compliance</a:t>
                </a:r>
              </a:p>
            </p:txBody>
          </p:sp>
          <p:pic>
            <p:nvPicPr>
              <p:cNvPr id="17" name="Graphic 16">
                <a:extLst>
                  <a:ext uri="{FF2B5EF4-FFF2-40B4-BE49-F238E27FC236}">
                    <a16:creationId xmlns:a16="http://schemas.microsoft.com/office/drawing/2014/main" id="{21F696A0-B030-4A2B-AD49-9DC0B78A40F5}"/>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468343" y="3462373"/>
                <a:ext cx="388370" cy="527073"/>
              </a:xfrm>
              <a:prstGeom prst="rect">
                <a:avLst/>
              </a:prstGeom>
            </p:spPr>
          </p:pic>
        </p:grpSp>
        <p:grpSp>
          <p:nvGrpSpPr>
            <p:cNvPr id="18" name="Group 17">
              <a:extLst>
                <a:ext uri="{FF2B5EF4-FFF2-40B4-BE49-F238E27FC236}">
                  <a16:creationId xmlns:a16="http://schemas.microsoft.com/office/drawing/2014/main" id="{3796CC76-8DBF-450F-8A22-F17EB35BF41A}"/>
                </a:ext>
              </a:extLst>
            </p:cNvPr>
            <p:cNvGrpSpPr/>
            <p:nvPr/>
          </p:nvGrpSpPr>
          <p:grpSpPr>
            <a:xfrm>
              <a:off x="3111247" y="2493549"/>
              <a:ext cx="1534611" cy="1524001"/>
              <a:chOff x="3247636" y="2465445"/>
              <a:chExt cx="1534611" cy="1524001"/>
            </a:xfrm>
          </p:grpSpPr>
          <p:sp>
            <p:nvSpPr>
              <p:cNvPr id="109" name="TextBox 108">
                <a:extLst>
                  <a:ext uri="{FF2B5EF4-FFF2-40B4-BE49-F238E27FC236}">
                    <a16:creationId xmlns:a16="http://schemas.microsoft.com/office/drawing/2014/main" id="{9A3641BF-058C-49EF-BC16-4D32A4C28542}"/>
                  </a:ext>
                </a:extLst>
              </p:cNvPr>
              <p:cNvSpPr txBox="1"/>
              <p:nvPr/>
            </p:nvSpPr>
            <p:spPr>
              <a:xfrm>
                <a:off x="3705927" y="2465445"/>
                <a:ext cx="1076320"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2917">
                          <a:srgbClr val="0078D4"/>
                        </a:gs>
                        <a:gs pos="100000">
                          <a:srgbClr val="0078D4"/>
                        </a:gs>
                      </a:gsLst>
                      <a:lin ang="5400000" scaled="0"/>
                    </a:gradFill>
                    <a:effectLst/>
                    <a:uLnTx/>
                    <a:uFillTx/>
                    <a:latin typeface="Segoe UI"/>
                    <a:ea typeface="+mn-ea"/>
                    <a:cs typeface="+mn-cs"/>
                  </a:rPr>
                  <a:t>IT / Security </a:t>
                </a:r>
                <a:br>
                  <a:rPr kumimoji="0" lang="en-US" sz="1400" b="1" i="0" u="none" strike="noStrike" kern="1200" cap="none" spc="0" normalizeH="0" baseline="0" noProof="0" dirty="0">
                    <a:ln>
                      <a:noFill/>
                    </a:ln>
                    <a:gradFill>
                      <a:gsLst>
                        <a:gs pos="2917">
                          <a:srgbClr val="0078D4"/>
                        </a:gs>
                        <a:gs pos="100000">
                          <a:srgbClr val="0078D4"/>
                        </a:gs>
                      </a:gsLst>
                      <a:lin ang="5400000" scaled="0"/>
                    </a:gradFill>
                    <a:effectLst/>
                    <a:uLnTx/>
                    <a:uFillTx/>
                    <a:latin typeface="Segoe UI"/>
                    <a:ea typeface="+mn-ea"/>
                    <a:cs typeface="+mn-cs"/>
                  </a:rPr>
                </a:br>
                <a:r>
                  <a:rPr kumimoji="0" lang="en-US" sz="1400" b="1" i="0" u="none" strike="noStrike" kern="1200" cap="none" spc="0" normalizeH="0" baseline="0" noProof="0" dirty="0">
                    <a:ln>
                      <a:noFill/>
                    </a:ln>
                    <a:gradFill>
                      <a:gsLst>
                        <a:gs pos="2917">
                          <a:srgbClr val="0078D4"/>
                        </a:gs>
                        <a:gs pos="100000">
                          <a:srgbClr val="0078D4"/>
                        </a:gs>
                      </a:gsLst>
                      <a:lin ang="5400000" scaled="0"/>
                    </a:gradFill>
                    <a:effectLst/>
                    <a:uLnTx/>
                    <a:uFillTx/>
                    <a:latin typeface="Segoe UI"/>
                    <a:ea typeface="+mn-ea"/>
                    <a:cs typeface="+mn-cs"/>
                  </a:rPr>
                  <a:t>Professional</a:t>
                </a:r>
              </a:p>
            </p:txBody>
          </p:sp>
          <p:sp>
            <p:nvSpPr>
              <p:cNvPr id="107" name="people_4">
                <a:extLst>
                  <a:ext uri="{FF2B5EF4-FFF2-40B4-BE49-F238E27FC236}">
                    <a16:creationId xmlns:a16="http://schemas.microsoft.com/office/drawing/2014/main" id="{E17341CA-8E5D-4DCA-B1A0-3C3774AFF9E6}"/>
                  </a:ext>
                </a:extLst>
              </p:cNvPr>
              <p:cNvSpPr>
                <a:spLocks noChangeAspect="1" noEditPoints="1"/>
              </p:cNvSpPr>
              <p:nvPr/>
            </p:nvSpPr>
            <p:spPr bwMode="auto">
              <a:xfrm>
                <a:off x="3247636" y="2493063"/>
                <a:ext cx="336010" cy="37565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1" name="TextBox 110">
                <a:extLst>
                  <a:ext uri="{FF2B5EF4-FFF2-40B4-BE49-F238E27FC236}">
                    <a16:creationId xmlns:a16="http://schemas.microsoft.com/office/drawing/2014/main" id="{0A9407AD-A4F5-4D1C-9CA9-CBDCA63C3E61}"/>
                  </a:ext>
                </a:extLst>
              </p:cNvPr>
              <p:cNvSpPr txBox="1"/>
              <p:nvPr/>
            </p:nvSpPr>
            <p:spPr>
              <a:xfrm flipH="1">
                <a:off x="3583646" y="2948447"/>
                <a:ext cx="801501"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737373"/>
                        </a:gs>
                        <a:gs pos="100000">
                          <a:srgbClr val="737373"/>
                        </a:gs>
                      </a:gsLst>
                      <a:lin ang="5400000" scaled="0"/>
                    </a:gradFill>
                    <a:effectLst/>
                    <a:uLnTx/>
                    <a:uFillTx/>
                    <a:latin typeface="Segoe UI Semibold"/>
                    <a:ea typeface="+mn-ea"/>
                    <a:cs typeface="+mn-cs"/>
                  </a:rPr>
                  <a:t>Implement </a:t>
                </a:r>
                <a:br>
                  <a:rPr kumimoji="0" lang="en-US" sz="1200" b="0" i="0" u="none" strike="noStrike" kern="1200" cap="none" spc="0" normalizeH="0" baseline="0" noProof="0" dirty="0">
                    <a:ln>
                      <a:noFill/>
                    </a:ln>
                    <a:gradFill>
                      <a:gsLst>
                        <a:gs pos="2917">
                          <a:srgbClr val="737373"/>
                        </a:gs>
                        <a:gs pos="100000">
                          <a:srgbClr val="737373"/>
                        </a:gs>
                      </a:gsLst>
                      <a:lin ang="5400000" scaled="0"/>
                    </a:gradFill>
                    <a:effectLst/>
                    <a:uLnTx/>
                    <a:uFillTx/>
                    <a:latin typeface="Segoe UI Semibold"/>
                    <a:ea typeface="+mn-ea"/>
                    <a:cs typeface="+mn-cs"/>
                  </a:rPr>
                </a:br>
                <a:r>
                  <a:rPr kumimoji="0" lang="en-US" sz="1200" b="0" i="0" u="none" strike="noStrike" kern="1200" cap="none" spc="0" normalizeH="0" baseline="0" noProof="0" dirty="0">
                    <a:ln>
                      <a:noFill/>
                    </a:ln>
                    <a:gradFill>
                      <a:gsLst>
                        <a:gs pos="2917">
                          <a:srgbClr val="737373"/>
                        </a:gs>
                        <a:gs pos="100000">
                          <a:srgbClr val="737373"/>
                        </a:gs>
                      </a:gsLst>
                      <a:lin ang="5400000" scaled="0"/>
                    </a:gradFill>
                    <a:effectLst/>
                    <a:uLnTx/>
                    <a:uFillTx/>
                    <a:latin typeface="Segoe UI Semibold"/>
                    <a:ea typeface="+mn-ea"/>
                    <a:cs typeface="+mn-cs"/>
                  </a:rPr>
                  <a:t>Protections</a:t>
                </a:r>
              </a:p>
            </p:txBody>
          </p:sp>
          <p:pic>
            <p:nvPicPr>
              <p:cNvPr id="116" name="Graphic 115">
                <a:extLst>
                  <a:ext uri="{FF2B5EF4-FFF2-40B4-BE49-F238E27FC236}">
                    <a16:creationId xmlns:a16="http://schemas.microsoft.com/office/drawing/2014/main" id="{2EAE1FEC-3AA9-4CF4-A042-20BD82D2F282}"/>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3790211" y="3462373"/>
                <a:ext cx="388370" cy="527073"/>
              </a:xfrm>
              <a:prstGeom prst="rect">
                <a:avLst/>
              </a:prstGeom>
            </p:spPr>
          </p:pic>
        </p:grpSp>
      </p:grpSp>
      <p:grpSp>
        <p:nvGrpSpPr>
          <p:cNvPr id="140" name="Group 139">
            <a:extLst>
              <a:ext uri="{FF2B5EF4-FFF2-40B4-BE49-F238E27FC236}">
                <a16:creationId xmlns:a16="http://schemas.microsoft.com/office/drawing/2014/main" id="{7554A384-6BF0-46D8-8528-EB62753D4DAC}"/>
              </a:ext>
            </a:extLst>
          </p:cNvPr>
          <p:cNvGrpSpPr/>
          <p:nvPr/>
        </p:nvGrpSpPr>
        <p:grpSpPr>
          <a:xfrm>
            <a:off x="5494604" y="2493549"/>
            <a:ext cx="2060512" cy="852334"/>
            <a:chOff x="3247636" y="2465445"/>
            <a:chExt cx="2060512" cy="852334"/>
          </a:xfrm>
        </p:grpSpPr>
        <p:sp>
          <p:nvSpPr>
            <p:cNvPr id="159" name="TextBox 158">
              <a:extLst>
                <a:ext uri="{FF2B5EF4-FFF2-40B4-BE49-F238E27FC236}">
                  <a16:creationId xmlns:a16="http://schemas.microsoft.com/office/drawing/2014/main" id="{465E2B0D-82B0-4EBA-992C-BA4DA52CB7E5}"/>
                </a:ext>
              </a:extLst>
            </p:cNvPr>
            <p:cNvSpPr txBox="1"/>
            <p:nvPr/>
          </p:nvSpPr>
          <p:spPr>
            <a:xfrm>
              <a:off x="3705927" y="2465445"/>
              <a:ext cx="628377"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2917">
                        <a:srgbClr val="002050"/>
                      </a:gs>
                      <a:gs pos="100000">
                        <a:srgbClr val="002050"/>
                      </a:gs>
                    </a:gsLst>
                    <a:lin ang="5400000" scaled="0"/>
                  </a:gradFill>
                  <a:effectLst/>
                  <a:uLnTx/>
                  <a:uFillTx/>
                  <a:latin typeface="Segoe UI"/>
                  <a:ea typeface="+mn-ea"/>
                  <a:cs typeface="+mn-cs"/>
                </a:rPr>
                <a:t>SOC</a:t>
              </a:r>
              <a:br>
                <a:rPr kumimoji="0" lang="en-US" sz="1400" b="1" i="0" u="none" strike="noStrike" kern="1200" cap="none" spc="0" normalizeH="0" baseline="0" noProof="0" dirty="0">
                  <a:ln>
                    <a:noFill/>
                  </a:ln>
                  <a:gradFill>
                    <a:gsLst>
                      <a:gs pos="2917">
                        <a:srgbClr val="002050"/>
                      </a:gs>
                      <a:gs pos="100000">
                        <a:srgbClr val="002050"/>
                      </a:gs>
                    </a:gsLst>
                    <a:lin ang="5400000" scaled="0"/>
                  </a:gradFill>
                  <a:effectLst/>
                  <a:uLnTx/>
                  <a:uFillTx/>
                  <a:latin typeface="Segoe UI"/>
                  <a:ea typeface="+mn-ea"/>
                  <a:cs typeface="+mn-cs"/>
                </a:rPr>
              </a:br>
              <a:r>
                <a:rPr kumimoji="0" lang="en-US" sz="1400" b="1" i="0" u="none" strike="noStrike" kern="1200" cap="none" spc="0" normalizeH="0" baseline="0" noProof="0" dirty="0">
                  <a:ln>
                    <a:noFill/>
                  </a:ln>
                  <a:gradFill>
                    <a:gsLst>
                      <a:gs pos="2917">
                        <a:srgbClr val="002050"/>
                      </a:gs>
                      <a:gs pos="100000">
                        <a:srgbClr val="002050"/>
                      </a:gs>
                    </a:gsLst>
                    <a:lin ang="5400000" scaled="0"/>
                  </a:gradFill>
                  <a:effectLst/>
                  <a:uLnTx/>
                  <a:uFillTx/>
                  <a:latin typeface="Segoe UI"/>
                  <a:ea typeface="+mn-ea"/>
                  <a:cs typeface="+mn-cs"/>
                </a:rPr>
                <a:t>Analyst</a:t>
              </a:r>
            </a:p>
          </p:txBody>
        </p:sp>
        <p:sp>
          <p:nvSpPr>
            <p:cNvPr id="160" name="people_4">
              <a:extLst>
                <a:ext uri="{FF2B5EF4-FFF2-40B4-BE49-F238E27FC236}">
                  <a16:creationId xmlns:a16="http://schemas.microsoft.com/office/drawing/2014/main" id="{989A12B8-906D-4210-836B-93A2C355A80D}"/>
                </a:ext>
              </a:extLst>
            </p:cNvPr>
            <p:cNvSpPr>
              <a:spLocks noChangeAspect="1" noEditPoints="1"/>
            </p:cNvSpPr>
            <p:nvPr/>
          </p:nvSpPr>
          <p:spPr bwMode="auto">
            <a:xfrm>
              <a:off x="3247636" y="2493063"/>
              <a:ext cx="336010" cy="37565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1" name="TextBox 160">
              <a:extLst>
                <a:ext uri="{FF2B5EF4-FFF2-40B4-BE49-F238E27FC236}">
                  <a16:creationId xmlns:a16="http://schemas.microsoft.com/office/drawing/2014/main" id="{7E03467C-41B8-413F-8738-0279371C2537}"/>
                </a:ext>
              </a:extLst>
            </p:cNvPr>
            <p:cNvSpPr txBox="1"/>
            <p:nvPr/>
          </p:nvSpPr>
          <p:spPr>
            <a:xfrm flipH="1">
              <a:off x="3287892" y="2948447"/>
              <a:ext cx="1393010"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2917">
                        <a:srgbClr val="737373"/>
                      </a:gs>
                      <a:gs pos="100000">
                        <a:srgbClr val="737373"/>
                      </a:gs>
                    </a:gsLst>
                    <a:lin ang="5400000" scaled="0"/>
                  </a:gradFill>
                  <a:effectLst/>
                  <a:uLnTx/>
                  <a:uFillTx/>
                  <a:latin typeface="Segoe UI"/>
                  <a:ea typeface="+mn-ea"/>
                  <a:cs typeface="+mn-cs"/>
                </a:rPr>
                <a:t>Primary Console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737373"/>
                      </a:gs>
                      <a:gs pos="100000">
                        <a:srgbClr val="737373"/>
                      </a:gs>
                    </a:gsLst>
                    <a:lin ang="5400000" scaled="0"/>
                  </a:gradFill>
                  <a:effectLst/>
                  <a:uLnTx/>
                  <a:uFillTx/>
                  <a:latin typeface="Segoe UI Semibold"/>
                  <a:ea typeface="+mn-ea"/>
                  <a:cs typeface="+mn-cs"/>
                </a:rPr>
                <a:t>Alerts, Investigation</a:t>
              </a:r>
            </a:p>
          </p:txBody>
        </p:sp>
        <p:pic>
          <p:nvPicPr>
            <p:cNvPr id="163" name="Graphic 162">
              <a:extLst>
                <a:ext uri="{FF2B5EF4-FFF2-40B4-BE49-F238E27FC236}">
                  <a16:creationId xmlns:a16="http://schemas.microsoft.com/office/drawing/2014/main" id="{2CE5A161-B183-42DB-A745-129EDAB31E4C}"/>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rot="16200000">
              <a:off x="4850427" y="2748136"/>
              <a:ext cx="388370" cy="527073"/>
            </a:xfrm>
            <a:prstGeom prst="rect">
              <a:avLst/>
            </a:prstGeom>
          </p:spPr>
        </p:pic>
      </p:grpSp>
      <p:sp>
        <p:nvSpPr>
          <p:cNvPr id="113" name="TextBox 112">
            <a:extLst>
              <a:ext uri="{FF2B5EF4-FFF2-40B4-BE49-F238E27FC236}">
                <a16:creationId xmlns:a16="http://schemas.microsoft.com/office/drawing/2014/main" id="{ABC419F2-EE79-4A24-BDDF-A11D317914C0}"/>
              </a:ext>
            </a:extLst>
          </p:cNvPr>
          <p:cNvSpPr txBox="1"/>
          <p:nvPr/>
        </p:nvSpPr>
        <p:spPr>
          <a:xfrm>
            <a:off x="4792206" y="4689477"/>
            <a:ext cx="1731978"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002050"/>
                </a:solidFill>
                <a:effectLst/>
                <a:uLnTx/>
                <a:uFillTx/>
                <a:latin typeface="Segoe UI Semibold"/>
                <a:ea typeface="+mn-ea"/>
                <a:cs typeface="+mn-cs"/>
              </a:rPr>
              <a:t> Generate Alerts</a:t>
            </a:r>
          </a:p>
        </p:txBody>
      </p:sp>
      <p:cxnSp>
        <p:nvCxnSpPr>
          <p:cNvPr id="16" name="Straight Arrow Connector 15">
            <a:extLst>
              <a:ext uri="{FF2B5EF4-FFF2-40B4-BE49-F238E27FC236}">
                <a16:creationId xmlns:a16="http://schemas.microsoft.com/office/drawing/2014/main" id="{F991D376-63F3-485A-84F3-7EF0F86FF13E}"/>
              </a:ext>
            </a:extLst>
          </p:cNvPr>
          <p:cNvCxnSpPr>
            <a:cxnSpLocks/>
            <a:stCxn id="113" idx="1"/>
            <a:endCxn id="164" idx="3"/>
          </p:cNvCxnSpPr>
          <p:nvPr/>
        </p:nvCxnSpPr>
        <p:spPr>
          <a:xfrm flipH="1">
            <a:off x="4475264" y="4812588"/>
            <a:ext cx="316942" cy="293529"/>
          </a:xfrm>
          <a:prstGeom prst="straightConnector1">
            <a:avLst/>
          </a:prstGeom>
          <a:ln w="22225">
            <a:solidFill>
              <a:srgbClr val="002050"/>
            </a:solidFill>
            <a:prstDash val="sysDot"/>
            <a:headEnd type="none" w="lg" len="lg"/>
            <a:tailEnd type="arrow"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377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wipe(left)">
                                      <p:cBhvr>
                                        <p:cTn id="7" dur="1000"/>
                                        <p:tgtEl>
                                          <p:spTgt spid="10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500"/>
                            </p:stCondLst>
                            <p:childTnLst>
                              <p:par>
                                <p:cTn id="13" presetID="22" presetClass="entr" presetSubtype="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13"/>
                                        </p:tgtEl>
                                        <p:attrNameLst>
                                          <p:attrName>style.visibility</p:attrName>
                                        </p:attrNameLst>
                                      </p:cBhvr>
                                      <p:to>
                                        <p:strVal val="visible"/>
                                      </p:to>
                                    </p:set>
                                    <p:animEffect transition="in" filter="fade">
                                      <p:cBhvr>
                                        <p:cTn id="19" dur="500"/>
                                        <p:tgtEl>
                                          <p:spTgt spid="113"/>
                                        </p:tgtEl>
                                      </p:cBhvr>
                                    </p:animEffect>
                                  </p:childTnLst>
                                </p:cTn>
                              </p:par>
                              <p:par>
                                <p:cTn id="20" presetID="10"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500"/>
                                        <p:tgtEl>
                                          <p:spTgt spid="52"/>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165"/>
                                        </p:tgtEl>
                                        <p:attrNameLst>
                                          <p:attrName>style.visibility</p:attrName>
                                        </p:attrNameLst>
                                      </p:cBhvr>
                                      <p:to>
                                        <p:strVal val="visible"/>
                                      </p:to>
                                    </p:set>
                                    <p:animEffect transition="in" filter="fade">
                                      <p:cBhvr>
                                        <p:cTn id="30" dur="500"/>
                                        <p:tgtEl>
                                          <p:spTgt spid="165"/>
                                        </p:tgtEl>
                                      </p:cBhvr>
                                    </p:animEffect>
                                  </p:childTnLst>
                                </p:cTn>
                              </p:par>
                              <p:par>
                                <p:cTn id="31" presetID="10" presetClass="entr" presetSubtype="0" fill="hold" nodeType="withEffect">
                                  <p:stCondLst>
                                    <p:cond delay="50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childTnLst>
                          </p:cTn>
                        </p:par>
                        <p:par>
                          <p:cTn id="34" fill="hold">
                            <p:stCondLst>
                              <p:cond delay="1000"/>
                            </p:stCondLst>
                            <p:childTnLst>
                              <p:par>
                                <p:cTn id="35" presetID="22" presetClass="entr" presetSubtype="4"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down)">
                                      <p:cBhvr>
                                        <p:cTn id="37" dur="500"/>
                                        <p:tgtEl>
                                          <p:spTgt spid="7"/>
                                        </p:tgtEl>
                                      </p:cBhvr>
                                    </p:animEffect>
                                  </p:childTnLst>
                                </p:cTn>
                              </p:par>
                            </p:childTnLst>
                          </p:cTn>
                        </p:par>
                        <p:par>
                          <p:cTn id="38" fill="hold">
                            <p:stCondLst>
                              <p:cond delay="1500"/>
                            </p:stCondLst>
                            <p:childTnLst>
                              <p:par>
                                <p:cTn id="39" presetID="22" presetClass="entr" presetSubtype="8" fill="hold" nodeType="afterEffect">
                                  <p:stCondLst>
                                    <p:cond delay="0"/>
                                  </p:stCondLst>
                                  <p:childTnLst>
                                    <p:set>
                                      <p:cBhvr>
                                        <p:cTn id="40" dur="1" fill="hold">
                                          <p:stCondLst>
                                            <p:cond delay="0"/>
                                          </p:stCondLst>
                                        </p:cTn>
                                        <p:tgtEl>
                                          <p:spTgt spid="140"/>
                                        </p:tgtEl>
                                        <p:attrNameLst>
                                          <p:attrName>style.visibility</p:attrName>
                                        </p:attrNameLst>
                                      </p:cBhvr>
                                      <p:to>
                                        <p:strVal val="visible"/>
                                      </p:to>
                                    </p:set>
                                    <p:animEffect transition="in" filter="wipe(left)">
                                      <p:cBhvr>
                                        <p:cTn id="41" dur="500"/>
                                        <p:tgtEl>
                                          <p:spTgt spid="140"/>
                                        </p:tgtEl>
                                      </p:cBhvr>
                                    </p:animEffect>
                                  </p:childTnLst>
                                </p:cTn>
                              </p:par>
                            </p:childTnLst>
                          </p:cTn>
                        </p:par>
                        <p:par>
                          <p:cTn id="42" fill="hold">
                            <p:stCondLst>
                              <p:cond delay="2000"/>
                            </p:stCondLst>
                            <p:childTnLst>
                              <p:par>
                                <p:cTn id="43" presetID="10" presetClass="entr" presetSubtype="0" fill="hold"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animBg="1"/>
      <p:bldP spid="52" grpId="0"/>
      <p:bldGraphic spid="103" grpId="0">
        <p:bldAsOne/>
      </p:bldGraphic>
      <p:bldP spid="5" grpId="0"/>
      <p:bldP spid="113" grpId="0"/>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92" name="Connector: Elbow 91">
            <a:extLst>
              <a:ext uri="{FF2B5EF4-FFF2-40B4-BE49-F238E27FC236}">
                <a16:creationId xmlns:a16="http://schemas.microsoft.com/office/drawing/2014/main" id="{88384833-DF8F-4F18-92A8-C933066D34AD}"/>
              </a:ext>
            </a:extLst>
          </p:cNvPr>
          <p:cNvCxnSpPr>
            <a:cxnSpLocks/>
            <a:endCxn id="23" idx="1"/>
          </p:cNvCxnSpPr>
          <p:nvPr/>
        </p:nvCxnSpPr>
        <p:spPr>
          <a:xfrm rot="5400000" flipH="1" flipV="1">
            <a:off x="2948543" y="3168784"/>
            <a:ext cx="3663218" cy="1212238"/>
          </a:xfrm>
          <a:prstGeom prst="bentConnector2">
            <a:avLst/>
          </a:prstGeom>
          <a:ln w="28575">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86AF7E68-0C1D-406D-9BDF-4A72067CF5EB}"/>
              </a:ext>
            </a:extLst>
          </p:cNvPr>
          <p:cNvCxnSpPr>
            <a:cxnSpLocks/>
            <a:stCxn id="18" idx="3"/>
            <a:endCxn id="23" idx="3"/>
          </p:cNvCxnSpPr>
          <p:nvPr/>
        </p:nvCxnSpPr>
        <p:spPr>
          <a:xfrm flipH="1" flipV="1">
            <a:off x="7231034" y="1943294"/>
            <a:ext cx="1701971" cy="976190"/>
          </a:xfrm>
          <a:prstGeom prst="bentConnector3">
            <a:avLst>
              <a:gd name="adj1" fmla="val 57156"/>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2A69092E-2989-42FB-ABC5-D4BC69F6CA68}"/>
              </a:ext>
            </a:extLst>
          </p:cNvPr>
          <p:cNvCxnSpPr>
            <a:cxnSpLocks/>
            <a:stCxn id="52" idx="2"/>
            <a:endCxn id="23" idx="1"/>
          </p:cNvCxnSpPr>
          <p:nvPr/>
        </p:nvCxnSpPr>
        <p:spPr>
          <a:xfrm rot="5400000" flipH="1" flipV="1">
            <a:off x="2163140" y="2603857"/>
            <a:ext cx="3883693" cy="2562567"/>
          </a:xfrm>
          <a:prstGeom prst="bentConnector4">
            <a:avLst>
              <a:gd name="adj1" fmla="val 41203"/>
              <a:gd name="adj2" fmla="val 26327"/>
            </a:avLst>
          </a:prstGeom>
          <a:ln w="28575">
            <a:solidFill>
              <a:schemeClr val="bg1">
                <a:lumMod val="50000"/>
              </a:schemeClr>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715174C8-ECAD-468A-958C-D05908755FB4}"/>
              </a:ext>
            </a:extLst>
          </p:cNvPr>
          <p:cNvCxnSpPr>
            <a:cxnSpLocks/>
            <a:stCxn id="42" idx="2"/>
            <a:endCxn id="23" idx="1"/>
          </p:cNvCxnSpPr>
          <p:nvPr/>
        </p:nvCxnSpPr>
        <p:spPr>
          <a:xfrm rot="5400000" flipH="1" flipV="1">
            <a:off x="1581421" y="2022136"/>
            <a:ext cx="3883692" cy="3726007"/>
          </a:xfrm>
          <a:prstGeom prst="bentConnector4">
            <a:avLst>
              <a:gd name="adj1" fmla="val 44075"/>
              <a:gd name="adj2" fmla="val 45091"/>
            </a:avLst>
          </a:prstGeom>
          <a:ln w="28575">
            <a:solidFill>
              <a:schemeClr val="bg1">
                <a:lumMod val="50000"/>
              </a:schemeClr>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D1E34DA1-E39E-4D74-8777-F34EC2FAB540}"/>
              </a:ext>
            </a:extLst>
          </p:cNvPr>
          <p:cNvSpPr/>
          <p:nvPr/>
        </p:nvSpPr>
        <p:spPr bwMode="auto">
          <a:xfrm>
            <a:off x="3538593" y="6257275"/>
            <a:ext cx="8217979" cy="384721"/>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Intelligent </a:t>
            </a:r>
            <a: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Security Graph</a:t>
            </a:r>
            <a:endParaRPr kumimoji="0" lang="en-US" sz="1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8" name="Connector: Elbow 67">
            <a:extLst>
              <a:ext uri="{FF2B5EF4-FFF2-40B4-BE49-F238E27FC236}">
                <a16:creationId xmlns:a16="http://schemas.microsoft.com/office/drawing/2014/main" id="{CB324992-627F-42D7-A979-F1B1D59612F2}"/>
              </a:ext>
            </a:extLst>
          </p:cNvPr>
          <p:cNvCxnSpPr>
            <a:cxnSpLocks/>
            <a:stCxn id="5" idx="3"/>
          </p:cNvCxnSpPr>
          <p:nvPr/>
        </p:nvCxnSpPr>
        <p:spPr>
          <a:xfrm flipH="1" flipV="1">
            <a:off x="8975226" y="2657543"/>
            <a:ext cx="2781346" cy="3792093"/>
          </a:xfrm>
          <a:prstGeom prst="bentConnector4">
            <a:avLst>
              <a:gd name="adj1" fmla="val -2606"/>
              <a:gd name="adj2" fmla="val 99880"/>
            </a:avLst>
          </a:prstGeom>
          <a:ln w="28575">
            <a:solidFill>
              <a:srgbClr val="737373"/>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5ABE4C3-963F-4825-93DF-625A75C2CF7B}"/>
              </a:ext>
            </a:extLst>
          </p:cNvPr>
          <p:cNvSpPr>
            <a:spLocks noGrp="1"/>
          </p:cNvSpPr>
          <p:nvPr>
            <p:ph type="title"/>
          </p:nvPr>
        </p:nvSpPr>
        <p:spPr>
          <a:xfrm>
            <a:off x="588263" y="457201"/>
            <a:ext cx="11018520" cy="553999"/>
          </a:xfrm>
        </p:spPr>
        <p:txBody>
          <a:bodyPr/>
          <a:lstStyle/>
          <a:p>
            <a:r>
              <a:rPr lang="en-US" dirty="0"/>
              <a:t>Security Visibility in Azure</a:t>
            </a:r>
          </a:p>
        </p:txBody>
      </p:sp>
      <p:cxnSp>
        <p:nvCxnSpPr>
          <p:cNvPr id="16" name="Connector: Elbow 15">
            <a:extLst>
              <a:ext uri="{FF2B5EF4-FFF2-40B4-BE49-F238E27FC236}">
                <a16:creationId xmlns:a16="http://schemas.microsoft.com/office/drawing/2014/main" id="{460D2F7F-0217-44FF-8473-A063E0F75127}"/>
              </a:ext>
            </a:extLst>
          </p:cNvPr>
          <p:cNvCxnSpPr>
            <a:cxnSpLocks/>
            <a:stCxn id="10" idx="0"/>
            <a:endCxn id="18" idx="3"/>
          </p:cNvCxnSpPr>
          <p:nvPr/>
        </p:nvCxnSpPr>
        <p:spPr>
          <a:xfrm rot="16200000" flipV="1">
            <a:off x="8366679" y="3485810"/>
            <a:ext cx="2450304" cy="1317651"/>
          </a:xfrm>
          <a:prstGeom prst="bentConnector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94FF7CF-3780-446A-B48C-679DB5837FD0}"/>
              </a:ext>
            </a:extLst>
          </p:cNvPr>
          <p:cNvSpPr/>
          <p:nvPr/>
        </p:nvSpPr>
        <p:spPr bwMode="auto">
          <a:xfrm>
            <a:off x="5798436" y="2437730"/>
            <a:ext cx="3134569" cy="96350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SECURITY CENTER (ASC)</a:t>
            </a:r>
          </a:p>
        </p:txBody>
      </p:sp>
      <p:sp>
        <p:nvSpPr>
          <p:cNvPr id="23" name="Rectangle 22">
            <a:extLst>
              <a:ext uri="{FF2B5EF4-FFF2-40B4-BE49-F238E27FC236}">
                <a16:creationId xmlns:a16="http://schemas.microsoft.com/office/drawing/2014/main" id="{114200EA-FBA5-432F-BB4F-B0C7B83E6EFD}"/>
              </a:ext>
            </a:extLst>
          </p:cNvPr>
          <p:cNvSpPr/>
          <p:nvPr/>
        </p:nvSpPr>
        <p:spPr bwMode="auto">
          <a:xfrm>
            <a:off x="5386271" y="1613510"/>
            <a:ext cx="1844763" cy="65956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SIEM</a:t>
            </a:r>
          </a:p>
        </p:txBody>
      </p:sp>
      <p:sp>
        <p:nvSpPr>
          <p:cNvPr id="22" name="Rectangle 21">
            <a:extLst>
              <a:ext uri="{FF2B5EF4-FFF2-40B4-BE49-F238E27FC236}">
                <a16:creationId xmlns:a16="http://schemas.microsoft.com/office/drawing/2014/main" id="{D2B6C11D-2C46-407E-9E2B-339591CB6F9D}"/>
              </a:ext>
            </a:extLst>
          </p:cNvPr>
          <p:cNvSpPr/>
          <p:nvPr/>
        </p:nvSpPr>
        <p:spPr bwMode="auto">
          <a:xfrm>
            <a:off x="5920327" y="2824592"/>
            <a:ext cx="1397924" cy="238527"/>
          </a:xfrm>
          <a:prstGeom prst="rect">
            <a:avLst/>
          </a:prstGeom>
          <a:solidFill>
            <a:schemeClr val="accent1">
              <a:lumMod val="50000"/>
            </a:schemeClr>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5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Anomaly</a:t>
            </a:r>
            <a:r>
              <a:rPr kumimoji="0" lang="en-US" sz="950" b="1" i="0" u="none" strike="noStrike" kern="1200" cap="none" spc="0" normalizeH="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Detection</a:t>
            </a:r>
            <a:endParaRPr kumimoji="0" lang="en-US" sz="95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4" name="Rectangle 23">
            <a:extLst>
              <a:ext uri="{FF2B5EF4-FFF2-40B4-BE49-F238E27FC236}">
                <a16:creationId xmlns:a16="http://schemas.microsoft.com/office/drawing/2014/main" id="{A75965E2-26EA-453F-9A8B-505FF5852DCC}"/>
              </a:ext>
            </a:extLst>
          </p:cNvPr>
          <p:cNvSpPr/>
          <p:nvPr/>
        </p:nvSpPr>
        <p:spPr bwMode="auto">
          <a:xfrm>
            <a:off x="5920327" y="3099323"/>
            <a:ext cx="1397924" cy="238527"/>
          </a:xfrm>
          <a:prstGeom prst="rect">
            <a:avLst/>
          </a:prstGeom>
          <a:solidFill>
            <a:schemeClr val="accent1">
              <a:lumMod val="50000"/>
            </a:schemeClr>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5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Behavioral Analytics</a:t>
            </a:r>
          </a:p>
        </p:txBody>
      </p:sp>
      <p:sp>
        <p:nvSpPr>
          <p:cNvPr id="25" name="Rectangle 24">
            <a:extLst>
              <a:ext uri="{FF2B5EF4-FFF2-40B4-BE49-F238E27FC236}">
                <a16:creationId xmlns:a16="http://schemas.microsoft.com/office/drawing/2014/main" id="{E3A7D660-FC63-4EBB-9C10-E475E3B2B396}"/>
              </a:ext>
            </a:extLst>
          </p:cNvPr>
          <p:cNvSpPr/>
          <p:nvPr/>
        </p:nvSpPr>
        <p:spPr bwMode="auto">
          <a:xfrm>
            <a:off x="7379519" y="3096571"/>
            <a:ext cx="1421422" cy="238527"/>
          </a:xfrm>
          <a:prstGeom prst="rect">
            <a:avLst/>
          </a:prstGeom>
          <a:solidFill>
            <a:schemeClr val="accent1">
              <a:lumMod val="50000"/>
            </a:schemeClr>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5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Partner Solutions </a:t>
            </a:r>
          </a:p>
        </p:txBody>
      </p:sp>
      <p:cxnSp>
        <p:nvCxnSpPr>
          <p:cNvPr id="26" name="Connector: Elbow 25">
            <a:extLst>
              <a:ext uri="{FF2B5EF4-FFF2-40B4-BE49-F238E27FC236}">
                <a16:creationId xmlns:a16="http://schemas.microsoft.com/office/drawing/2014/main" id="{3180AEFE-F469-4DC6-BE20-964F146C947F}"/>
              </a:ext>
            </a:extLst>
          </p:cNvPr>
          <p:cNvCxnSpPr>
            <a:cxnSpLocks/>
            <a:stCxn id="6" idx="3"/>
            <a:endCxn id="23" idx="1"/>
          </p:cNvCxnSpPr>
          <p:nvPr/>
        </p:nvCxnSpPr>
        <p:spPr>
          <a:xfrm flipH="1" flipV="1">
            <a:off x="5386271" y="1943294"/>
            <a:ext cx="409007" cy="3655091"/>
          </a:xfrm>
          <a:prstGeom prst="bentConnector5">
            <a:avLst>
              <a:gd name="adj1" fmla="val 146040"/>
              <a:gd name="adj2" fmla="val 14752"/>
              <a:gd name="adj3" fmla="val 374004"/>
            </a:avLst>
          </a:prstGeom>
          <a:ln w="28575">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F6AA0803-C0FD-48E1-8A33-CB42B170FA13}"/>
              </a:ext>
            </a:extLst>
          </p:cNvPr>
          <p:cNvCxnSpPr>
            <a:cxnSpLocks/>
            <a:endCxn id="23" idx="1"/>
          </p:cNvCxnSpPr>
          <p:nvPr/>
        </p:nvCxnSpPr>
        <p:spPr>
          <a:xfrm rot="16200000" flipV="1">
            <a:off x="4093674" y="3235891"/>
            <a:ext cx="3541850" cy="956655"/>
          </a:xfrm>
          <a:prstGeom prst="bentConnector4">
            <a:avLst>
              <a:gd name="adj1" fmla="val 14124"/>
              <a:gd name="adj2" fmla="val 204806"/>
            </a:avLst>
          </a:prstGeom>
          <a:ln w="28575">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 name="Speech Bubble: Rectangle 33">
            <a:extLst>
              <a:ext uri="{FF2B5EF4-FFF2-40B4-BE49-F238E27FC236}">
                <a16:creationId xmlns:a16="http://schemas.microsoft.com/office/drawing/2014/main" id="{9C724A21-F2A2-47B1-8809-7DADCCC5C8A5}"/>
              </a:ext>
            </a:extLst>
          </p:cNvPr>
          <p:cNvSpPr/>
          <p:nvPr/>
        </p:nvSpPr>
        <p:spPr bwMode="auto">
          <a:xfrm>
            <a:off x="7541659" y="1361288"/>
            <a:ext cx="1050733" cy="310140"/>
          </a:xfrm>
          <a:prstGeom prst="wedgeRectCallout">
            <a:avLst>
              <a:gd name="adj1" fmla="val -33055"/>
              <a:gd name="adj2" fmla="val 130019"/>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Segoe UI" pitchFamily="34" charset="0"/>
              </a:rPr>
              <a:t>1. ASC alerts</a:t>
            </a:r>
          </a:p>
        </p:txBody>
      </p:sp>
      <p:cxnSp>
        <p:nvCxnSpPr>
          <p:cNvPr id="36" name="Connector: Elbow 35">
            <a:extLst>
              <a:ext uri="{FF2B5EF4-FFF2-40B4-BE49-F238E27FC236}">
                <a16:creationId xmlns:a16="http://schemas.microsoft.com/office/drawing/2014/main" id="{C05F2514-03D3-4F99-A77B-52D664172410}"/>
              </a:ext>
            </a:extLst>
          </p:cNvPr>
          <p:cNvCxnSpPr>
            <a:cxnSpLocks/>
            <a:endCxn id="23" idx="1"/>
          </p:cNvCxnSpPr>
          <p:nvPr/>
        </p:nvCxnSpPr>
        <p:spPr>
          <a:xfrm rot="16200000" flipV="1">
            <a:off x="4813850" y="2515716"/>
            <a:ext cx="3528523" cy="2383680"/>
          </a:xfrm>
          <a:prstGeom prst="bentConnector4">
            <a:avLst>
              <a:gd name="adj1" fmla="val 16043"/>
              <a:gd name="adj2" fmla="val 137183"/>
            </a:avLst>
          </a:prstGeom>
          <a:ln w="28575">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19CEC45B-D427-45E4-BD83-292E5232A995}"/>
              </a:ext>
            </a:extLst>
          </p:cNvPr>
          <p:cNvCxnSpPr>
            <a:cxnSpLocks/>
            <a:stCxn id="9" idx="0"/>
            <a:endCxn id="23" idx="1"/>
          </p:cNvCxnSpPr>
          <p:nvPr/>
        </p:nvCxnSpPr>
        <p:spPr>
          <a:xfrm rot="16200000" flipV="1">
            <a:off x="5568914" y="1760651"/>
            <a:ext cx="3426494" cy="3791779"/>
          </a:xfrm>
          <a:prstGeom prst="bentConnector4">
            <a:avLst>
              <a:gd name="adj1" fmla="val 16008"/>
              <a:gd name="adj2" fmla="val 120439"/>
            </a:avLst>
          </a:prstGeom>
          <a:ln w="28575">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DA42FB66-682E-4D95-A2C9-BCF444B448F1}"/>
              </a:ext>
            </a:extLst>
          </p:cNvPr>
          <p:cNvCxnSpPr>
            <a:cxnSpLocks/>
            <a:stCxn id="10" idx="3"/>
            <a:endCxn id="23" idx="1"/>
          </p:cNvCxnSpPr>
          <p:nvPr/>
        </p:nvCxnSpPr>
        <p:spPr>
          <a:xfrm flipH="1" flipV="1">
            <a:off x="5386271" y="1943294"/>
            <a:ext cx="5413025" cy="3655094"/>
          </a:xfrm>
          <a:prstGeom prst="bentConnector5">
            <a:avLst>
              <a:gd name="adj1" fmla="val 19180"/>
              <a:gd name="adj2" fmla="val 23859"/>
              <a:gd name="adj3" fmla="val 112259"/>
            </a:avLst>
          </a:prstGeom>
          <a:ln w="28575">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D8B0CF76-8D6E-4D49-A92F-9507C0494AE2}"/>
              </a:ext>
            </a:extLst>
          </p:cNvPr>
          <p:cNvCxnSpPr>
            <a:cxnSpLocks/>
            <a:stCxn id="12" idx="0"/>
            <a:endCxn id="23" idx="1"/>
          </p:cNvCxnSpPr>
          <p:nvPr/>
        </p:nvCxnSpPr>
        <p:spPr>
          <a:xfrm rot="16200000" flipV="1">
            <a:off x="6527220" y="802345"/>
            <a:ext cx="3426494" cy="5708391"/>
          </a:xfrm>
          <a:prstGeom prst="bentConnector4">
            <a:avLst>
              <a:gd name="adj1" fmla="val 21896"/>
              <a:gd name="adj2" fmla="val 109555"/>
            </a:avLst>
          </a:prstGeom>
          <a:ln w="28575">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963B7FFB-73B2-43BE-AEF8-C9B7919C1068}"/>
              </a:ext>
            </a:extLst>
          </p:cNvPr>
          <p:cNvSpPr/>
          <p:nvPr/>
        </p:nvSpPr>
        <p:spPr bwMode="auto">
          <a:xfrm>
            <a:off x="5451361" y="1987055"/>
            <a:ext cx="1736897" cy="238527"/>
          </a:xfrm>
          <a:prstGeom prst="rect">
            <a:avLst/>
          </a:prstGeom>
          <a:solidFill>
            <a:schemeClr val="accent1">
              <a:lumMod val="50000"/>
            </a:schemeClr>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0" bIns="4572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5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Azure Sentinel or 3</a:t>
            </a:r>
            <a:r>
              <a:rPr kumimoji="0" lang="en-US" sz="950" b="1" i="0" u="none" strike="noStrike" kern="1200" cap="none" spc="0" normalizeH="0" baseline="3000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rd</a:t>
            </a:r>
            <a:r>
              <a:rPr kumimoji="0" lang="en-US" sz="95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Party</a:t>
            </a:r>
          </a:p>
        </p:txBody>
      </p:sp>
      <p:sp>
        <p:nvSpPr>
          <p:cNvPr id="11" name="Rectangle 10">
            <a:extLst>
              <a:ext uri="{FF2B5EF4-FFF2-40B4-BE49-F238E27FC236}">
                <a16:creationId xmlns:a16="http://schemas.microsoft.com/office/drawing/2014/main" id="{21340872-13F8-4D29-ADED-7B42CBFC0144}"/>
              </a:ext>
            </a:extLst>
          </p:cNvPr>
          <p:cNvSpPr/>
          <p:nvPr/>
        </p:nvSpPr>
        <p:spPr bwMode="auto">
          <a:xfrm>
            <a:off x="9849562" y="4660514"/>
            <a:ext cx="899578" cy="32941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SQL Threat Detection</a:t>
            </a:r>
          </a:p>
        </p:txBody>
      </p:sp>
      <p:cxnSp>
        <p:nvCxnSpPr>
          <p:cNvPr id="98" name="Connector: Elbow 97">
            <a:extLst>
              <a:ext uri="{FF2B5EF4-FFF2-40B4-BE49-F238E27FC236}">
                <a16:creationId xmlns:a16="http://schemas.microsoft.com/office/drawing/2014/main" id="{D20F52DE-34B3-40BA-B7F6-51030B01D746}"/>
              </a:ext>
            </a:extLst>
          </p:cNvPr>
          <p:cNvCxnSpPr>
            <a:cxnSpLocks/>
            <a:stCxn id="9" idx="0"/>
            <a:endCxn id="18" idx="3"/>
          </p:cNvCxnSpPr>
          <p:nvPr/>
        </p:nvCxnSpPr>
        <p:spPr>
          <a:xfrm rot="16200000" flipV="1">
            <a:off x="7830376" y="4022113"/>
            <a:ext cx="2450304" cy="245045"/>
          </a:xfrm>
          <a:prstGeom prst="bentConnector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2F18C489-E3E3-4E1F-A7C6-B322AFC8BCC8}"/>
              </a:ext>
            </a:extLst>
          </p:cNvPr>
          <p:cNvCxnSpPr>
            <a:cxnSpLocks/>
            <a:stCxn id="8" idx="0"/>
            <a:endCxn id="18" idx="3"/>
          </p:cNvCxnSpPr>
          <p:nvPr/>
        </p:nvCxnSpPr>
        <p:spPr>
          <a:xfrm rot="5400000" flipH="1" flipV="1">
            <a:off x="7159710" y="3596492"/>
            <a:ext cx="2450303" cy="1096288"/>
          </a:xfrm>
          <a:prstGeom prst="bentConnector4">
            <a:avLst>
              <a:gd name="adj1" fmla="val 2524"/>
              <a:gd name="adj2" fmla="val 122078"/>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7814ECC3-D032-42B3-B6FA-C3D05870144F}"/>
              </a:ext>
            </a:extLst>
          </p:cNvPr>
          <p:cNvCxnSpPr>
            <a:cxnSpLocks/>
            <a:stCxn id="6" idx="0"/>
            <a:endCxn id="18" idx="3"/>
          </p:cNvCxnSpPr>
          <p:nvPr/>
        </p:nvCxnSpPr>
        <p:spPr>
          <a:xfrm rot="5400000" flipH="1" flipV="1">
            <a:off x="5864671" y="2301452"/>
            <a:ext cx="2450301" cy="3686367"/>
          </a:xfrm>
          <a:prstGeom prst="bentConnector4">
            <a:avLst>
              <a:gd name="adj1" fmla="val 6826"/>
              <a:gd name="adj2" fmla="val 106748"/>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15A9D5CD-7B3F-46F8-802F-98C0DCBF0DF8}"/>
              </a:ext>
            </a:extLst>
          </p:cNvPr>
          <p:cNvCxnSpPr>
            <a:cxnSpLocks/>
            <a:stCxn id="7" idx="0"/>
            <a:endCxn id="18" idx="3"/>
          </p:cNvCxnSpPr>
          <p:nvPr/>
        </p:nvCxnSpPr>
        <p:spPr>
          <a:xfrm rot="5400000" flipH="1" flipV="1">
            <a:off x="6443324" y="2880105"/>
            <a:ext cx="2450302" cy="2529060"/>
          </a:xfrm>
          <a:prstGeom prst="bentConnector4">
            <a:avLst>
              <a:gd name="adj1" fmla="val 4626"/>
              <a:gd name="adj2" fmla="val 109678"/>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3" name="Speech Bubble: Rectangle 102">
            <a:extLst>
              <a:ext uri="{FF2B5EF4-FFF2-40B4-BE49-F238E27FC236}">
                <a16:creationId xmlns:a16="http://schemas.microsoft.com/office/drawing/2014/main" id="{F57D1C42-31F7-4468-8665-07B85A3F5680}"/>
              </a:ext>
            </a:extLst>
          </p:cNvPr>
          <p:cNvSpPr/>
          <p:nvPr/>
        </p:nvSpPr>
        <p:spPr bwMode="auto">
          <a:xfrm>
            <a:off x="3554732" y="5901072"/>
            <a:ext cx="3503786" cy="240847"/>
          </a:xfrm>
          <a:prstGeom prst="wedgeRectCallout">
            <a:avLst>
              <a:gd name="adj1" fmla="val 88254"/>
              <a:gd name="adj2" fmla="val 11591"/>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gradFill>
                  <a:gsLst>
                    <a:gs pos="0">
                      <a:srgbClr val="1A1A1A">
                        <a:lumMod val="75000"/>
                        <a:lumOff val="25000"/>
                      </a:srgbClr>
                    </a:gs>
                    <a:gs pos="100000">
                      <a:srgbClr val="1A1A1A">
                        <a:lumMod val="75000"/>
                        <a:lumOff val="25000"/>
                      </a:srgbClr>
                    </a:gs>
                  </a:gsLst>
                  <a:lin ang="5400000" scaled="0"/>
                </a:gradFill>
                <a:effectLst/>
                <a:uLnTx/>
                <a:uFillTx/>
                <a:latin typeface="Segoe UI"/>
                <a:ea typeface="+mn-ea"/>
                <a:cs typeface="Segoe UI" pitchFamily="34" charset="0"/>
              </a:rPr>
              <a:t>Azure foundational elements</a:t>
            </a:r>
          </a:p>
        </p:txBody>
      </p:sp>
      <p:sp>
        <p:nvSpPr>
          <p:cNvPr id="105" name="Speech Bubble: Rectangle 104">
            <a:extLst>
              <a:ext uri="{FF2B5EF4-FFF2-40B4-BE49-F238E27FC236}">
                <a16:creationId xmlns:a16="http://schemas.microsoft.com/office/drawing/2014/main" id="{818118B8-DA76-45AD-97B6-D55F6A387836}"/>
              </a:ext>
            </a:extLst>
          </p:cNvPr>
          <p:cNvSpPr/>
          <p:nvPr/>
        </p:nvSpPr>
        <p:spPr bwMode="auto">
          <a:xfrm>
            <a:off x="7209167" y="5901072"/>
            <a:ext cx="1254380" cy="240847"/>
          </a:xfrm>
          <a:prstGeom prst="wedgeRectCallout">
            <a:avLst>
              <a:gd name="adj1" fmla="val 88254"/>
              <a:gd name="adj2" fmla="val 11591"/>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gradFill>
                  <a:gsLst>
                    <a:gs pos="0">
                      <a:srgbClr val="1A1A1A">
                        <a:lumMod val="75000"/>
                        <a:lumOff val="25000"/>
                      </a:srgbClr>
                    </a:gs>
                    <a:gs pos="100000">
                      <a:srgbClr val="1A1A1A">
                        <a:lumMod val="75000"/>
                        <a:lumOff val="25000"/>
                      </a:srgbClr>
                    </a:gs>
                  </a:gsLst>
                  <a:lin ang="5400000" scaled="0"/>
                </a:gradFill>
                <a:effectLst/>
                <a:uLnTx/>
                <a:uFillTx/>
                <a:latin typeface="Segoe UI"/>
                <a:ea typeface="+mn-ea"/>
                <a:cs typeface="Segoe UI" pitchFamily="34" charset="0"/>
              </a:rPr>
              <a:t>I</a:t>
            </a:r>
            <a:r>
              <a:rPr kumimoji="0" lang="en-US" sz="1100" b="1" i="0" u="none" strike="noStrike" kern="1200" cap="small" spc="0" normalizeH="0" baseline="0" noProof="0" dirty="0">
                <a:ln>
                  <a:noFill/>
                </a:ln>
                <a:gradFill>
                  <a:gsLst>
                    <a:gs pos="0">
                      <a:srgbClr val="1A1A1A">
                        <a:lumMod val="75000"/>
                        <a:lumOff val="25000"/>
                      </a:srgbClr>
                    </a:gs>
                    <a:gs pos="100000">
                      <a:srgbClr val="1A1A1A">
                        <a:lumMod val="75000"/>
                        <a:lumOff val="25000"/>
                      </a:srgbClr>
                    </a:gs>
                  </a:gsLst>
                  <a:lin ang="5400000" scaled="0"/>
                </a:gradFill>
                <a:effectLst/>
                <a:uLnTx/>
                <a:uFillTx/>
                <a:latin typeface="Segoe UI"/>
                <a:ea typeface="+mn-ea"/>
                <a:cs typeface="Segoe UI" pitchFamily="34" charset="0"/>
              </a:rPr>
              <a:t>aaS</a:t>
            </a:r>
            <a:endParaRPr kumimoji="0" lang="en-US" sz="1100" b="1" i="0" u="none" strike="noStrike" kern="1200" cap="none" spc="0" normalizeH="0" baseline="0" noProof="0" dirty="0">
              <a:ln>
                <a:noFill/>
              </a:ln>
              <a:gradFill>
                <a:gsLst>
                  <a:gs pos="0">
                    <a:srgbClr val="1A1A1A">
                      <a:lumMod val="75000"/>
                      <a:lumOff val="25000"/>
                    </a:srgbClr>
                  </a:gs>
                  <a:gs pos="100000">
                    <a:srgbClr val="1A1A1A">
                      <a:lumMod val="75000"/>
                      <a:lumOff val="25000"/>
                    </a:srgbClr>
                  </a:gs>
                </a:gsLst>
                <a:lin ang="5400000" scaled="0"/>
              </a:gradFill>
              <a:effectLst/>
              <a:uLnTx/>
              <a:uFillTx/>
              <a:latin typeface="Segoe UI"/>
              <a:ea typeface="+mn-ea"/>
              <a:cs typeface="Segoe UI" pitchFamily="34" charset="0"/>
            </a:endParaRPr>
          </a:p>
        </p:txBody>
      </p:sp>
      <p:sp>
        <p:nvSpPr>
          <p:cNvPr id="106" name="Speech Bubble: Rectangle 105">
            <a:extLst>
              <a:ext uri="{FF2B5EF4-FFF2-40B4-BE49-F238E27FC236}">
                <a16:creationId xmlns:a16="http://schemas.microsoft.com/office/drawing/2014/main" id="{24BCD68F-E5CE-4E23-814C-D3B312301597}"/>
              </a:ext>
            </a:extLst>
          </p:cNvPr>
          <p:cNvSpPr/>
          <p:nvPr/>
        </p:nvSpPr>
        <p:spPr bwMode="auto">
          <a:xfrm>
            <a:off x="8588431" y="5901072"/>
            <a:ext cx="2809440" cy="240847"/>
          </a:xfrm>
          <a:prstGeom prst="wedgeRectCallout">
            <a:avLst>
              <a:gd name="adj1" fmla="val 88254"/>
              <a:gd name="adj2" fmla="val 11591"/>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spcBef>
                <a:spcPct val="0"/>
              </a:spcBef>
              <a:spcAft>
                <a:spcPct val="0"/>
              </a:spcAft>
              <a:defRPr/>
            </a:pPr>
            <a:r>
              <a:rPr lang="en-US" sz="1100" b="1" dirty="0">
                <a:gradFill>
                  <a:gsLst>
                    <a:gs pos="0">
                      <a:srgbClr val="1A1A1A">
                        <a:lumMod val="75000"/>
                        <a:lumOff val="25000"/>
                      </a:srgbClr>
                    </a:gs>
                    <a:gs pos="100000">
                      <a:srgbClr val="1A1A1A">
                        <a:lumMod val="75000"/>
                        <a:lumOff val="25000"/>
                      </a:srgbClr>
                    </a:gs>
                  </a:gsLst>
                  <a:lin ang="5400000" scaled="0"/>
                </a:gradFill>
                <a:cs typeface="Segoe UI" pitchFamily="34" charset="0"/>
              </a:rPr>
              <a:t>Azure Services (</a:t>
            </a:r>
            <a:r>
              <a:rPr lang="en-US" sz="900" b="1" dirty="0">
                <a:gradFill>
                  <a:gsLst>
                    <a:gs pos="0">
                      <a:srgbClr val="1A1A1A">
                        <a:lumMod val="75000"/>
                        <a:lumOff val="25000"/>
                      </a:srgbClr>
                    </a:gs>
                    <a:gs pos="100000">
                      <a:srgbClr val="1A1A1A">
                        <a:lumMod val="75000"/>
                        <a:lumOff val="25000"/>
                      </a:srgbClr>
                    </a:gs>
                  </a:gsLst>
                  <a:lin ang="5400000" scaled="0"/>
                </a:gradFill>
                <a:cs typeface="Segoe UI" pitchFamily="34" charset="0"/>
              </a:rPr>
              <a:t>P</a:t>
            </a:r>
            <a:r>
              <a:rPr lang="en-US" sz="900" b="1" cap="small" dirty="0">
                <a:gradFill>
                  <a:gsLst>
                    <a:gs pos="0">
                      <a:srgbClr val="1A1A1A">
                        <a:lumMod val="75000"/>
                        <a:lumOff val="25000"/>
                      </a:srgbClr>
                    </a:gs>
                    <a:gs pos="100000">
                      <a:srgbClr val="1A1A1A">
                        <a:lumMod val="75000"/>
                        <a:lumOff val="25000"/>
                      </a:srgbClr>
                    </a:gs>
                  </a:gsLst>
                  <a:lin ang="5400000" scaled="0"/>
                </a:gradFill>
                <a:cs typeface="Segoe UI" pitchFamily="34" charset="0"/>
              </a:rPr>
              <a:t>aaS)</a:t>
            </a:r>
            <a:endParaRPr kumimoji="0" lang="en-US" sz="1100" b="1" i="0" u="none" strike="noStrike" kern="1200" cap="none" spc="0" normalizeH="0" baseline="0" noProof="0" dirty="0">
              <a:ln>
                <a:noFill/>
              </a:ln>
              <a:gradFill>
                <a:gsLst>
                  <a:gs pos="0">
                    <a:srgbClr val="1A1A1A">
                      <a:lumMod val="75000"/>
                      <a:lumOff val="25000"/>
                    </a:srgbClr>
                  </a:gs>
                  <a:gs pos="100000">
                    <a:srgbClr val="1A1A1A">
                      <a:lumMod val="75000"/>
                      <a:lumOff val="25000"/>
                    </a:srgbClr>
                  </a:gs>
                </a:gsLst>
                <a:lin ang="5400000" scaled="0"/>
              </a:gradFill>
              <a:effectLst/>
              <a:uLnTx/>
              <a:uFillTx/>
              <a:latin typeface="Segoe UI"/>
              <a:ea typeface="+mn-ea"/>
              <a:cs typeface="Segoe UI" pitchFamily="34" charset="0"/>
            </a:endParaRPr>
          </a:p>
        </p:txBody>
      </p:sp>
      <p:cxnSp>
        <p:nvCxnSpPr>
          <p:cNvPr id="108" name="Straight Arrow Connector 107">
            <a:extLst>
              <a:ext uri="{FF2B5EF4-FFF2-40B4-BE49-F238E27FC236}">
                <a16:creationId xmlns:a16="http://schemas.microsoft.com/office/drawing/2014/main" id="{FC154955-2A59-44F4-B265-58C3FD60AAFA}"/>
              </a:ext>
            </a:extLst>
          </p:cNvPr>
          <p:cNvCxnSpPr>
            <a:cxnSpLocks/>
          </p:cNvCxnSpPr>
          <p:nvPr/>
        </p:nvCxnSpPr>
        <p:spPr>
          <a:xfrm>
            <a:off x="10160000" y="6035784"/>
            <a:ext cx="1163262" cy="0"/>
          </a:xfrm>
          <a:prstGeom prst="straightConnector1">
            <a:avLst/>
          </a:prstGeom>
          <a:ln w="12700">
            <a:solidFill>
              <a:srgbClr val="737373"/>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689AEB64-B534-4DC2-A7CA-EA43A7FAB2D6}"/>
              </a:ext>
            </a:extLst>
          </p:cNvPr>
          <p:cNvCxnSpPr>
            <a:cxnSpLocks/>
            <a:stCxn id="12" idx="2"/>
            <a:endCxn id="18" idx="3"/>
          </p:cNvCxnSpPr>
          <p:nvPr/>
        </p:nvCxnSpPr>
        <p:spPr>
          <a:xfrm rot="5400000" flipH="1">
            <a:off x="8560082" y="3292408"/>
            <a:ext cx="2907503" cy="2161657"/>
          </a:xfrm>
          <a:prstGeom prst="bentConnector4">
            <a:avLst>
              <a:gd name="adj1" fmla="val 25042"/>
              <a:gd name="adj2" fmla="val 8863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DC5CE96-9DF2-4BD5-986E-239A4CDAABD0}"/>
              </a:ext>
            </a:extLst>
          </p:cNvPr>
          <p:cNvSpPr/>
          <p:nvPr/>
        </p:nvSpPr>
        <p:spPr bwMode="auto">
          <a:xfrm>
            <a:off x="5855305" y="5369786"/>
            <a:ext cx="1097280" cy="4571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Storage</a:t>
            </a:r>
          </a:p>
        </p:txBody>
      </p:sp>
      <p:sp>
        <p:nvSpPr>
          <p:cNvPr id="8" name="Rectangle 7">
            <a:extLst>
              <a:ext uri="{FF2B5EF4-FFF2-40B4-BE49-F238E27FC236}">
                <a16:creationId xmlns:a16="http://schemas.microsoft.com/office/drawing/2014/main" id="{F22C061D-54F3-4771-A39E-9DC0B19E35A1}"/>
              </a:ext>
            </a:extLst>
          </p:cNvPr>
          <p:cNvSpPr/>
          <p:nvPr/>
        </p:nvSpPr>
        <p:spPr bwMode="auto">
          <a:xfrm>
            <a:off x="7288077" y="5369787"/>
            <a:ext cx="1097280" cy="4571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22860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VMs </a:t>
            </a:r>
          </a:p>
        </p:txBody>
      </p:sp>
      <p:sp>
        <p:nvSpPr>
          <p:cNvPr id="9" name="Rectangle 8">
            <a:extLst>
              <a:ext uri="{FF2B5EF4-FFF2-40B4-BE49-F238E27FC236}">
                <a16:creationId xmlns:a16="http://schemas.microsoft.com/office/drawing/2014/main" id="{01D57A56-9847-4689-A0A7-D53243E0E6F7}"/>
              </a:ext>
            </a:extLst>
          </p:cNvPr>
          <p:cNvSpPr/>
          <p:nvPr/>
        </p:nvSpPr>
        <p:spPr bwMode="auto">
          <a:xfrm>
            <a:off x="8720850" y="5369788"/>
            <a:ext cx="914400" cy="4571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ASE</a:t>
            </a:r>
          </a:p>
        </p:txBody>
      </p:sp>
      <p:sp>
        <p:nvSpPr>
          <p:cNvPr id="10" name="Rectangle 9">
            <a:extLst>
              <a:ext uri="{FF2B5EF4-FFF2-40B4-BE49-F238E27FC236}">
                <a16:creationId xmlns:a16="http://schemas.microsoft.com/office/drawing/2014/main" id="{E93B754A-1FAC-47AE-9717-4ECFE11EF886}"/>
              </a:ext>
            </a:extLst>
          </p:cNvPr>
          <p:cNvSpPr/>
          <p:nvPr/>
        </p:nvSpPr>
        <p:spPr bwMode="auto">
          <a:xfrm>
            <a:off x="9702016" y="5369788"/>
            <a:ext cx="1097280" cy="4571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SQL</a:t>
            </a:r>
          </a:p>
        </p:txBody>
      </p:sp>
      <p:sp>
        <p:nvSpPr>
          <p:cNvPr id="12" name="Rectangle 11">
            <a:extLst>
              <a:ext uri="{FF2B5EF4-FFF2-40B4-BE49-F238E27FC236}">
                <a16:creationId xmlns:a16="http://schemas.microsoft.com/office/drawing/2014/main" id="{ECA68B78-B2DC-4336-BFEA-7A4B18F8F502}"/>
              </a:ext>
            </a:extLst>
          </p:cNvPr>
          <p:cNvSpPr/>
          <p:nvPr/>
        </p:nvSpPr>
        <p:spPr bwMode="auto">
          <a:xfrm>
            <a:off x="10866062" y="5369788"/>
            <a:ext cx="457200" cy="4571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t>
            </a:r>
          </a:p>
        </p:txBody>
      </p:sp>
      <p:sp>
        <p:nvSpPr>
          <p:cNvPr id="6" name="Rectangle 5">
            <a:extLst>
              <a:ext uri="{FF2B5EF4-FFF2-40B4-BE49-F238E27FC236}">
                <a16:creationId xmlns:a16="http://schemas.microsoft.com/office/drawing/2014/main" id="{D37E4541-8F48-4C96-AEFD-B1B199E589F4}"/>
              </a:ext>
            </a:extLst>
          </p:cNvPr>
          <p:cNvSpPr/>
          <p:nvPr/>
        </p:nvSpPr>
        <p:spPr bwMode="auto">
          <a:xfrm>
            <a:off x="4697998" y="5369785"/>
            <a:ext cx="1097280" cy="4571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Network</a:t>
            </a:r>
          </a:p>
        </p:txBody>
      </p:sp>
      <p:sp>
        <p:nvSpPr>
          <p:cNvPr id="42" name="Rectangle 41">
            <a:extLst>
              <a:ext uri="{FF2B5EF4-FFF2-40B4-BE49-F238E27FC236}">
                <a16:creationId xmlns:a16="http://schemas.microsoft.com/office/drawing/2014/main" id="{48C8FF10-34F7-444D-8891-3C004A5D228D}"/>
              </a:ext>
            </a:extLst>
          </p:cNvPr>
          <p:cNvSpPr/>
          <p:nvPr/>
        </p:nvSpPr>
        <p:spPr bwMode="auto">
          <a:xfrm>
            <a:off x="1111624" y="5369787"/>
            <a:ext cx="1097280" cy="4571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22860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Servers &amp; VMs</a:t>
            </a:r>
          </a:p>
        </p:txBody>
      </p:sp>
      <p:sp>
        <p:nvSpPr>
          <p:cNvPr id="43" name="Speech Bubble: Rectangle 42">
            <a:extLst>
              <a:ext uri="{FF2B5EF4-FFF2-40B4-BE49-F238E27FC236}">
                <a16:creationId xmlns:a16="http://schemas.microsoft.com/office/drawing/2014/main" id="{3CF6958B-4DB6-452E-A43C-F4ABD12EFE6A}"/>
              </a:ext>
            </a:extLst>
          </p:cNvPr>
          <p:cNvSpPr/>
          <p:nvPr/>
        </p:nvSpPr>
        <p:spPr bwMode="auto">
          <a:xfrm>
            <a:off x="682488" y="5901072"/>
            <a:ext cx="2389444" cy="240847"/>
          </a:xfrm>
          <a:prstGeom prst="wedgeRectCallout">
            <a:avLst>
              <a:gd name="adj1" fmla="val -31941"/>
              <a:gd name="adj2" fmla="val -41882"/>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gradFill>
                  <a:gsLst>
                    <a:gs pos="0">
                      <a:srgbClr val="1A1A1A">
                        <a:lumMod val="75000"/>
                        <a:lumOff val="25000"/>
                      </a:srgbClr>
                    </a:gs>
                    <a:gs pos="100000">
                      <a:srgbClr val="1A1A1A">
                        <a:lumMod val="75000"/>
                        <a:lumOff val="25000"/>
                      </a:srgbClr>
                    </a:gs>
                  </a:gsLst>
                  <a:lin ang="5400000" scaled="0"/>
                </a:gradFill>
                <a:effectLst/>
                <a:uLnTx/>
                <a:uFillTx/>
                <a:latin typeface="Segoe UI"/>
                <a:ea typeface="+mn-ea"/>
                <a:cs typeface="Segoe UI" pitchFamily="34" charset="0"/>
              </a:rPr>
              <a:t>On-premises &amp; 3</a:t>
            </a:r>
            <a:r>
              <a:rPr kumimoji="0" lang="en-US" sz="1100" b="1" i="0" u="none" strike="noStrike" kern="1200" cap="none" spc="0" normalizeH="0" baseline="30000" noProof="0" dirty="0">
                <a:ln>
                  <a:noFill/>
                </a:ln>
                <a:gradFill>
                  <a:gsLst>
                    <a:gs pos="0">
                      <a:srgbClr val="1A1A1A">
                        <a:lumMod val="75000"/>
                        <a:lumOff val="25000"/>
                      </a:srgbClr>
                    </a:gs>
                    <a:gs pos="100000">
                      <a:srgbClr val="1A1A1A">
                        <a:lumMod val="75000"/>
                        <a:lumOff val="25000"/>
                      </a:srgbClr>
                    </a:gs>
                  </a:gsLst>
                  <a:lin ang="5400000" scaled="0"/>
                </a:gradFill>
                <a:effectLst/>
                <a:uLnTx/>
                <a:uFillTx/>
                <a:latin typeface="Segoe UI"/>
                <a:ea typeface="+mn-ea"/>
                <a:cs typeface="Segoe UI" pitchFamily="34" charset="0"/>
              </a:rPr>
              <a:t>rd</a:t>
            </a:r>
            <a:r>
              <a:rPr kumimoji="0" lang="en-US" sz="1100" b="1" i="0" u="none" strike="noStrike" kern="1200" cap="none" spc="0" normalizeH="0" baseline="0" noProof="0" dirty="0">
                <a:ln>
                  <a:noFill/>
                </a:ln>
                <a:gradFill>
                  <a:gsLst>
                    <a:gs pos="0">
                      <a:srgbClr val="1A1A1A">
                        <a:lumMod val="75000"/>
                        <a:lumOff val="25000"/>
                      </a:srgbClr>
                    </a:gs>
                    <a:gs pos="100000">
                      <a:srgbClr val="1A1A1A">
                        <a:lumMod val="75000"/>
                        <a:lumOff val="25000"/>
                      </a:srgbClr>
                    </a:gs>
                  </a:gsLst>
                  <a:lin ang="5400000" scaled="0"/>
                </a:gradFill>
                <a:effectLst/>
                <a:uLnTx/>
                <a:uFillTx/>
                <a:latin typeface="Segoe UI"/>
                <a:ea typeface="+mn-ea"/>
                <a:cs typeface="Segoe UI" pitchFamily="34" charset="0"/>
              </a:rPr>
              <a:t> party cloud</a:t>
            </a:r>
          </a:p>
        </p:txBody>
      </p:sp>
      <p:sp>
        <p:nvSpPr>
          <p:cNvPr id="52" name="Rectangle 51">
            <a:extLst>
              <a:ext uri="{FF2B5EF4-FFF2-40B4-BE49-F238E27FC236}">
                <a16:creationId xmlns:a16="http://schemas.microsoft.com/office/drawing/2014/main" id="{7F396742-B1ED-49F6-B8A1-7E81A412F5B0}"/>
              </a:ext>
            </a:extLst>
          </p:cNvPr>
          <p:cNvSpPr/>
          <p:nvPr/>
        </p:nvSpPr>
        <p:spPr bwMode="auto">
          <a:xfrm>
            <a:off x="2275064" y="5369788"/>
            <a:ext cx="1097280" cy="457199"/>
          </a:xfrm>
          <a:prstGeom prst="rect">
            <a:avLst/>
          </a:prstGeom>
          <a:solidFill>
            <a:schemeClr val="accent1"/>
          </a:solidFill>
          <a:ln>
            <a:noFill/>
            <a:prstDash val="sysDot"/>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Network </a:t>
            </a:r>
            <a:b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b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Devices</a:t>
            </a:r>
          </a:p>
        </p:txBody>
      </p:sp>
      <p:cxnSp>
        <p:nvCxnSpPr>
          <p:cNvPr id="109" name="Straight Connector 108">
            <a:extLst>
              <a:ext uri="{FF2B5EF4-FFF2-40B4-BE49-F238E27FC236}">
                <a16:creationId xmlns:a16="http://schemas.microsoft.com/office/drawing/2014/main" id="{65D15AE7-02AA-45AB-BD7D-A9F8B207B55D}"/>
              </a:ext>
            </a:extLst>
          </p:cNvPr>
          <p:cNvCxnSpPr>
            <a:cxnSpLocks/>
          </p:cNvCxnSpPr>
          <p:nvPr/>
        </p:nvCxnSpPr>
        <p:spPr>
          <a:xfrm>
            <a:off x="3458726" y="5317679"/>
            <a:ext cx="0" cy="145111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99BC8868-9757-45FE-83D6-99E00EA80903}"/>
              </a:ext>
            </a:extLst>
          </p:cNvPr>
          <p:cNvSpPr/>
          <p:nvPr/>
        </p:nvSpPr>
        <p:spPr bwMode="auto">
          <a:xfrm>
            <a:off x="3538593" y="5369785"/>
            <a:ext cx="1097280" cy="4571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Console</a:t>
            </a:r>
          </a:p>
        </p:txBody>
      </p:sp>
      <p:cxnSp>
        <p:nvCxnSpPr>
          <p:cNvPr id="148" name="Connector: Elbow 147">
            <a:extLst>
              <a:ext uri="{FF2B5EF4-FFF2-40B4-BE49-F238E27FC236}">
                <a16:creationId xmlns:a16="http://schemas.microsoft.com/office/drawing/2014/main" id="{1D39F688-6F9C-407C-B2AE-FBFD66A94B2D}"/>
              </a:ext>
            </a:extLst>
          </p:cNvPr>
          <p:cNvCxnSpPr>
            <a:cxnSpLocks/>
            <a:stCxn id="146" idx="2"/>
            <a:endCxn id="18" idx="3"/>
          </p:cNvCxnSpPr>
          <p:nvPr/>
        </p:nvCxnSpPr>
        <p:spPr>
          <a:xfrm rot="5400000" flipH="1" flipV="1">
            <a:off x="5056369" y="1950348"/>
            <a:ext cx="2907500" cy="4845772"/>
          </a:xfrm>
          <a:prstGeom prst="bentConnector4">
            <a:avLst>
              <a:gd name="adj1" fmla="val 23376"/>
              <a:gd name="adj2" fmla="val 105087"/>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2C1DBED8-9978-49A3-AA9E-05D3F13C5C1C}"/>
              </a:ext>
            </a:extLst>
          </p:cNvPr>
          <p:cNvCxnSpPr>
            <a:cxnSpLocks/>
            <a:stCxn id="147" idx="2"/>
            <a:endCxn id="23" idx="1"/>
          </p:cNvCxnSpPr>
          <p:nvPr/>
        </p:nvCxnSpPr>
        <p:spPr>
          <a:xfrm rot="5400000" flipH="1" flipV="1">
            <a:off x="1159722" y="1600435"/>
            <a:ext cx="3883690" cy="4569408"/>
          </a:xfrm>
          <a:prstGeom prst="bentConnector4">
            <a:avLst>
              <a:gd name="adj1" fmla="val 47233"/>
              <a:gd name="adj2" fmla="val 52501"/>
            </a:avLst>
          </a:prstGeom>
          <a:ln w="28575">
            <a:solidFill>
              <a:schemeClr val="bg1">
                <a:lumMod val="50000"/>
              </a:schemeClr>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3" name="Speech Bubble: Rectangle 202">
            <a:extLst>
              <a:ext uri="{FF2B5EF4-FFF2-40B4-BE49-F238E27FC236}">
                <a16:creationId xmlns:a16="http://schemas.microsoft.com/office/drawing/2014/main" id="{256733F9-60DD-4D73-B594-F41FC2B6CA47}"/>
              </a:ext>
            </a:extLst>
          </p:cNvPr>
          <p:cNvSpPr/>
          <p:nvPr/>
        </p:nvSpPr>
        <p:spPr bwMode="auto">
          <a:xfrm>
            <a:off x="2814304" y="2135771"/>
            <a:ext cx="1105654" cy="523875"/>
          </a:xfrm>
          <a:prstGeom prst="wedgeRectCallout">
            <a:avLst>
              <a:gd name="adj1" fmla="val 3477"/>
              <a:gd name="adj2" fmla="val 1593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174625" marR="0" lvl="0" indent="-174625"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Segoe UI" pitchFamily="34" charset="0"/>
              </a:rPr>
              <a:t>0. Existing</a:t>
            </a:r>
          </a:p>
          <a:p>
            <a:pPr marL="168275"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Segoe UI" pitchFamily="34" charset="0"/>
              </a:rPr>
              <a:t>SIEM feeds</a:t>
            </a:r>
          </a:p>
        </p:txBody>
      </p:sp>
      <p:sp>
        <p:nvSpPr>
          <p:cNvPr id="204" name="Speech Bubble: Rectangle 203">
            <a:extLst>
              <a:ext uri="{FF2B5EF4-FFF2-40B4-BE49-F238E27FC236}">
                <a16:creationId xmlns:a16="http://schemas.microsoft.com/office/drawing/2014/main" id="{5C5CF7D2-72A5-4772-BA78-48421780B286}"/>
              </a:ext>
            </a:extLst>
          </p:cNvPr>
          <p:cNvSpPr/>
          <p:nvPr/>
        </p:nvSpPr>
        <p:spPr bwMode="auto">
          <a:xfrm>
            <a:off x="7198437" y="3592133"/>
            <a:ext cx="1691670" cy="478786"/>
          </a:xfrm>
          <a:prstGeom prst="wedgeRectCallout">
            <a:avLst>
              <a:gd name="adj1" fmla="val 67335"/>
              <a:gd name="adj2" fmla="val -2485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168275" marR="0" lvl="0" indent="-168275"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Segoe UI" pitchFamily="34" charset="0"/>
              </a:rPr>
              <a:t>1. ASC integrations </a:t>
            </a:r>
            <a:br>
              <a:rPr kumimoji="0" lang="en-US" sz="1100" b="1"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Segoe UI" pitchFamily="34" charset="0"/>
              </a:rPr>
            </a:br>
            <a:r>
              <a:rPr kumimoji="0" lang="en-US" sz="110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Segoe UI" pitchFamily="34" charset="0"/>
              </a:rPr>
              <a:t>for high quality alerts</a:t>
            </a:r>
          </a:p>
        </p:txBody>
      </p:sp>
      <p:sp>
        <p:nvSpPr>
          <p:cNvPr id="13" name="Speech Bubble: Rectangle 12">
            <a:extLst>
              <a:ext uri="{FF2B5EF4-FFF2-40B4-BE49-F238E27FC236}">
                <a16:creationId xmlns:a16="http://schemas.microsoft.com/office/drawing/2014/main" id="{8382CD30-D287-4DDB-93B7-78B5E945F6B3}"/>
              </a:ext>
            </a:extLst>
          </p:cNvPr>
          <p:cNvSpPr/>
          <p:nvPr/>
        </p:nvSpPr>
        <p:spPr bwMode="auto">
          <a:xfrm>
            <a:off x="5195263" y="3516595"/>
            <a:ext cx="1610468" cy="314932"/>
          </a:xfrm>
          <a:prstGeom prst="wedgeRectCallout">
            <a:avLst>
              <a:gd name="adj1" fmla="val -71321"/>
              <a:gd name="adj2" fmla="val -10004"/>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230188" marR="0" lvl="0" indent="-230188"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Segoe UI" pitchFamily="34" charset="0"/>
              </a:rPr>
              <a:t>2. &amp; 3. Log ingestion</a:t>
            </a:r>
          </a:p>
        </p:txBody>
      </p:sp>
      <p:sp>
        <p:nvSpPr>
          <p:cNvPr id="147" name="Rectangle 146">
            <a:extLst>
              <a:ext uri="{FF2B5EF4-FFF2-40B4-BE49-F238E27FC236}">
                <a16:creationId xmlns:a16="http://schemas.microsoft.com/office/drawing/2014/main" id="{EC6E096B-7DFB-4862-B592-B780F90DFFB3}"/>
              </a:ext>
            </a:extLst>
          </p:cNvPr>
          <p:cNvSpPr/>
          <p:nvPr/>
        </p:nvSpPr>
        <p:spPr bwMode="auto">
          <a:xfrm>
            <a:off x="588263" y="5369785"/>
            <a:ext cx="457200" cy="4571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t>
            </a:r>
          </a:p>
        </p:txBody>
      </p:sp>
      <p:grpSp>
        <p:nvGrpSpPr>
          <p:cNvPr id="231" name="Group 230">
            <a:extLst>
              <a:ext uri="{FF2B5EF4-FFF2-40B4-BE49-F238E27FC236}">
                <a16:creationId xmlns:a16="http://schemas.microsoft.com/office/drawing/2014/main" id="{983DEE04-9D13-46CF-929A-35C322B384C6}"/>
              </a:ext>
            </a:extLst>
          </p:cNvPr>
          <p:cNvGrpSpPr/>
          <p:nvPr/>
        </p:nvGrpSpPr>
        <p:grpSpPr>
          <a:xfrm>
            <a:off x="1148839" y="5468470"/>
            <a:ext cx="402811" cy="327772"/>
            <a:chOff x="843146" y="5577313"/>
            <a:chExt cx="402811" cy="327772"/>
          </a:xfrm>
        </p:grpSpPr>
        <p:sp>
          <p:nvSpPr>
            <p:cNvPr id="230" name="Oval 229">
              <a:extLst>
                <a:ext uri="{FF2B5EF4-FFF2-40B4-BE49-F238E27FC236}">
                  <a16:creationId xmlns:a16="http://schemas.microsoft.com/office/drawing/2014/main" id="{6D02F591-34CB-4274-8426-A697726BCA6C}"/>
                </a:ext>
              </a:extLst>
            </p:cNvPr>
            <p:cNvSpPr/>
            <p:nvPr/>
          </p:nvSpPr>
          <p:spPr bwMode="auto">
            <a:xfrm>
              <a:off x="1058095" y="5715355"/>
              <a:ext cx="187862" cy="18786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6" name="Group 215">
              <a:extLst>
                <a:ext uri="{FF2B5EF4-FFF2-40B4-BE49-F238E27FC236}">
                  <a16:creationId xmlns:a16="http://schemas.microsoft.com/office/drawing/2014/main" id="{28942FF5-888A-4E00-88B2-9250D02692F3}"/>
                </a:ext>
              </a:extLst>
            </p:cNvPr>
            <p:cNvGrpSpPr/>
            <p:nvPr/>
          </p:nvGrpSpPr>
          <p:grpSpPr>
            <a:xfrm>
              <a:off x="843146" y="5577313"/>
              <a:ext cx="370332" cy="327772"/>
              <a:chOff x="3131834" y="4047720"/>
              <a:chExt cx="439851" cy="389301"/>
            </a:xfrm>
          </p:grpSpPr>
          <p:grpSp>
            <p:nvGrpSpPr>
              <p:cNvPr id="217" name="Group 216">
                <a:extLst>
                  <a:ext uri="{FF2B5EF4-FFF2-40B4-BE49-F238E27FC236}">
                    <a16:creationId xmlns:a16="http://schemas.microsoft.com/office/drawing/2014/main" id="{AE3D6B4A-D3A2-468D-8358-366EA2DFF87A}"/>
                  </a:ext>
                </a:extLst>
              </p:cNvPr>
              <p:cNvGrpSpPr/>
              <p:nvPr/>
            </p:nvGrpSpPr>
            <p:grpSpPr>
              <a:xfrm>
                <a:off x="3131834" y="4047720"/>
                <a:ext cx="182560" cy="348911"/>
                <a:chOff x="2136298" y="4226790"/>
                <a:chExt cx="196678" cy="375893"/>
              </a:xfrm>
            </p:grpSpPr>
            <p:sp>
              <p:nvSpPr>
                <p:cNvPr id="221" name="Rectangle 220">
                  <a:extLst>
                    <a:ext uri="{FF2B5EF4-FFF2-40B4-BE49-F238E27FC236}">
                      <a16:creationId xmlns:a16="http://schemas.microsoft.com/office/drawing/2014/main" id="{B8EFD9C0-71E4-4139-821F-7DC48CD1D2CB}"/>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server">
                  <a:extLst>
                    <a:ext uri="{FF2B5EF4-FFF2-40B4-BE49-F238E27FC236}">
                      <a16:creationId xmlns:a16="http://schemas.microsoft.com/office/drawing/2014/main" id="{9756CC4A-BBAA-4EC1-8738-C0A5D8F3134F}"/>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18" name="Oval 217">
                <a:extLst>
                  <a:ext uri="{FF2B5EF4-FFF2-40B4-BE49-F238E27FC236}">
                    <a16:creationId xmlns:a16="http://schemas.microsoft.com/office/drawing/2014/main" id="{2381EBE2-4261-427E-8D8F-936566CF3EB8}"/>
                  </a:ext>
                </a:extLst>
              </p:cNvPr>
              <p:cNvSpPr/>
              <p:nvPr/>
            </p:nvSpPr>
            <p:spPr bwMode="auto">
              <a:xfrm>
                <a:off x="3218520" y="4213894"/>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9" name="Picture 218">
                <a:extLst>
                  <a:ext uri="{FF2B5EF4-FFF2-40B4-BE49-F238E27FC236}">
                    <a16:creationId xmlns:a16="http://schemas.microsoft.com/office/drawing/2014/main" id="{8BAC335F-324B-4F17-BFCB-20E5F5CDC3E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83295"/>
              <a:stretch/>
            </p:blipFill>
            <p:spPr>
              <a:xfrm>
                <a:off x="3414379" y="4255370"/>
                <a:ext cx="157306" cy="137160"/>
              </a:xfrm>
              <a:prstGeom prst="rect">
                <a:avLst/>
              </a:prstGeom>
            </p:spPr>
          </p:pic>
          <p:sp>
            <p:nvSpPr>
              <p:cNvPr id="220" name="Freeform 6">
                <a:extLst>
                  <a:ext uri="{FF2B5EF4-FFF2-40B4-BE49-F238E27FC236}">
                    <a16:creationId xmlns:a16="http://schemas.microsoft.com/office/drawing/2014/main" id="{AF013303-F6C1-4092-80A0-3F2F9E819569}"/>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232" name="Group 231">
            <a:extLst>
              <a:ext uri="{FF2B5EF4-FFF2-40B4-BE49-F238E27FC236}">
                <a16:creationId xmlns:a16="http://schemas.microsoft.com/office/drawing/2014/main" id="{8EA68896-1141-40EF-8E81-4064DE7773AB}"/>
              </a:ext>
            </a:extLst>
          </p:cNvPr>
          <p:cNvGrpSpPr/>
          <p:nvPr/>
        </p:nvGrpSpPr>
        <p:grpSpPr>
          <a:xfrm>
            <a:off x="7367989" y="5468470"/>
            <a:ext cx="402811" cy="327772"/>
            <a:chOff x="843146" y="5577313"/>
            <a:chExt cx="402811" cy="327772"/>
          </a:xfrm>
        </p:grpSpPr>
        <p:sp>
          <p:nvSpPr>
            <p:cNvPr id="233" name="Oval 232">
              <a:extLst>
                <a:ext uri="{FF2B5EF4-FFF2-40B4-BE49-F238E27FC236}">
                  <a16:creationId xmlns:a16="http://schemas.microsoft.com/office/drawing/2014/main" id="{84B2C7ED-959E-417D-862A-201BD6713390}"/>
                </a:ext>
              </a:extLst>
            </p:cNvPr>
            <p:cNvSpPr/>
            <p:nvPr/>
          </p:nvSpPr>
          <p:spPr bwMode="auto">
            <a:xfrm>
              <a:off x="1058095" y="5715355"/>
              <a:ext cx="187862" cy="18786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4" name="Group 233">
              <a:extLst>
                <a:ext uri="{FF2B5EF4-FFF2-40B4-BE49-F238E27FC236}">
                  <a16:creationId xmlns:a16="http://schemas.microsoft.com/office/drawing/2014/main" id="{966B05FC-0593-4640-8D49-ED08CABDF5E9}"/>
                </a:ext>
              </a:extLst>
            </p:cNvPr>
            <p:cNvGrpSpPr/>
            <p:nvPr/>
          </p:nvGrpSpPr>
          <p:grpSpPr>
            <a:xfrm>
              <a:off x="843146" y="5577313"/>
              <a:ext cx="370332" cy="327772"/>
              <a:chOff x="3131834" y="4047720"/>
              <a:chExt cx="439851" cy="389301"/>
            </a:xfrm>
          </p:grpSpPr>
          <p:grpSp>
            <p:nvGrpSpPr>
              <p:cNvPr id="235" name="Group 234">
                <a:extLst>
                  <a:ext uri="{FF2B5EF4-FFF2-40B4-BE49-F238E27FC236}">
                    <a16:creationId xmlns:a16="http://schemas.microsoft.com/office/drawing/2014/main" id="{8BDD323F-E63B-4B38-8D52-FE8CE10AFCEA}"/>
                  </a:ext>
                </a:extLst>
              </p:cNvPr>
              <p:cNvGrpSpPr/>
              <p:nvPr/>
            </p:nvGrpSpPr>
            <p:grpSpPr>
              <a:xfrm>
                <a:off x="3131834" y="4047720"/>
                <a:ext cx="182560" cy="348911"/>
                <a:chOff x="2136298" y="4226790"/>
                <a:chExt cx="196678" cy="375893"/>
              </a:xfrm>
            </p:grpSpPr>
            <p:sp>
              <p:nvSpPr>
                <p:cNvPr id="239" name="Rectangle 238">
                  <a:extLst>
                    <a:ext uri="{FF2B5EF4-FFF2-40B4-BE49-F238E27FC236}">
                      <a16:creationId xmlns:a16="http://schemas.microsoft.com/office/drawing/2014/main" id="{6C47A1D1-CDB6-4377-8B08-9B8120F73F30}"/>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server">
                  <a:extLst>
                    <a:ext uri="{FF2B5EF4-FFF2-40B4-BE49-F238E27FC236}">
                      <a16:creationId xmlns:a16="http://schemas.microsoft.com/office/drawing/2014/main" id="{D11B4A7F-0007-4325-A0F1-490AF424B05F}"/>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36" name="Oval 235">
                <a:extLst>
                  <a:ext uri="{FF2B5EF4-FFF2-40B4-BE49-F238E27FC236}">
                    <a16:creationId xmlns:a16="http://schemas.microsoft.com/office/drawing/2014/main" id="{57ABE0D8-E8E7-4301-962C-3DD5B2AA9D66}"/>
                  </a:ext>
                </a:extLst>
              </p:cNvPr>
              <p:cNvSpPr/>
              <p:nvPr/>
            </p:nvSpPr>
            <p:spPr bwMode="auto">
              <a:xfrm>
                <a:off x="3218520" y="4213894"/>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37" name="Picture 236">
                <a:extLst>
                  <a:ext uri="{FF2B5EF4-FFF2-40B4-BE49-F238E27FC236}">
                    <a16:creationId xmlns:a16="http://schemas.microsoft.com/office/drawing/2014/main" id="{9926B342-AB98-47D3-93C8-A8527E50C8D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83295"/>
              <a:stretch/>
            </p:blipFill>
            <p:spPr>
              <a:xfrm>
                <a:off x="3414379" y="4255370"/>
                <a:ext cx="157306" cy="137160"/>
              </a:xfrm>
              <a:prstGeom prst="rect">
                <a:avLst/>
              </a:prstGeom>
            </p:spPr>
          </p:pic>
          <p:sp>
            <p:nvSpPr>
              <p:cNvPr id="238" name="Freeform 6">
                <a:extLst>
                  <a:ext uri="{FF2B5EF4-FFF2-40B4-BE49-F238E27FC236}">
                    <a16:creationId xmlns:a16="http://schemas.microsoft.com/office/drawing/2014/main" id="{F185C4F6-791D-4D8B-8A7C-27E2AAF3F423}"/>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210" name="Rectangle 209">
            <a:extLst>
              <a:ext uri="{FF2B5EF4-FFF2-40B4-BE49-F238E27FC236}">
                <a16:creationId xmlns:a16="http://schemas.microsoft.com/office/drawing/2014/main" id="{89ACE4AB-0B90-46D6-A7D2-207E72825829}"/>
              </a:ext>
            </a:extLst>
          </p:cNvPr>
          <p:cNvSpPr/>
          <p:nvPr/>
        </p:nvSpPr>
        <p:spPr>
          <a:xfrm>
            <a:off x="8917822" y="454188"/>
            <a:ext cx="2958420" cy="1392689"/>
          </a:xfrm>
          <a:prstGeom prst="rect">
            <a:avLst/>
          </a:prstGeom>
          <a:solidFill>
            <a:schemeClr val="bg1"/>
          </a:solidFill>
          <a:ln w="3175">
            <a:noFill/>
          </a:ln>
          <a:effectLst>
            <a:outerShdw blurRad="190500" dist="38100" dir="2700000" algn="ctr" rotWithShape="0">
              <a:prstClr val="black">
                <a:alpha val="25000"/>
              </a:prstClr>
            </a:outerShdw>
          </a:effectLst>
        </p:spPr>
        <p:txBody>
          <a:bodyPr wrap="square" lIns="182880" tIns="91440" rIns="182880" bIns="91440">
            <a:spAutoFit/>
          </a:bodyPr>
          <a:lstStyle/>
          <a:p>
            <a:pPr marR="0" lvl="0" algn="l" defTabSz="914400" rtl="0" eaLnBrk="1" fontAlgn="auto" latinLnBrk="0" hangingPunct="1">
              <a:lnSpc>
                <a:spcPct val="100000"/>
              </a:lnSpc>
              <a:spcBef>
                <a:spcPts val="0"/>
              </a:spcBef>
              <a:spcAft>
                <a:spcPts val="500"/>
              </a:spcAft>
              <a:buClrTx/>
              <a:buSzTx/>
              <a:tabLst/>
              <a:defRPr/>
            </a:pPr>
            <a:r>
              <a:rPr kumimoji="0" lang="en-US" sz="1100" b="1" i="0" u="sng" strike="noStrike" kern="1200" cap="none" spc="0" normalizeH="0" baseline="0" noProof="0" dirty="0">
                <a:ln>
                  <a:noFill/>
                </a:ln>
                <a:gradFill>
                  <a:gsLst>
                    <a:gs pos="0">
                      <a:srgbClr val="1A1A1A"/>
                    </a:gs>
                    <a:gs pos="100000">
                      <a:srgbClr val="1A1A1A"/>
                    </a:gs>
                  </a:gsLst>
                  <a:lin ang="5400000" scaled="0"/>
                </a:gradFill>
                <a:effectLst/>
                <a:uLnTx/>
                <a:uFillTx/>
                <a:latin typeface="Segoe UI"/>
              </a:rPr>
              <a:t>Recommended Priorities</a:t>
            </a:r>
          </a:p>
          <a:p>
            <a:pPr marL="234950" marR="0" lvl="0" indent="-234950" algn="l" defTabSz="914400" rtl="0" eaLnBrk="1" fontAlgn="auto" latinLnBrk="0" hangingPunct="1">
              <a:lnSpc>
                <a:spcPct val="100000"/>
              </a:lnSpc>
              <a:spcBef>
                <a:spcPts val="0"/>
              </a:spcBef>
              <a:spcAft>
                <a:spcPts val="500"/>
              </a:spcAft>
              <a:buClrTx/>
              <a:buSzTx/>
              <a:buFont typeface="+mj-lt"/>
              <a:buAutoNum type="arabicPeriod"/>
              <a:tabLst/>
              <a:defRPr/>
            </a:pPr>
            <a:r>
              <a:rPr kumimoji="0" lang="en-US" sz="1100" b="1"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rPr>
              <a:t>Enable ASC for high quality alerts </a:t>
            </a:r>
            <a:r>
              <a:rPr kumimoji="0" lang="en-US" sz="110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rPr>
              <a:t>(and feed </a:t>
            </a:r>
            <a:r>
              <a:rPr kumimoji="0" lang="en-US" sz="1100" i="0" u="none" strike="noStrike" kern="1200" cap="none" spc="0" normalizeH="0" noProof="0" dirty="0">
                <a:ln>
                  <a:noFill/>
                </a:ln>
                <a:gradFill>
                  <a:gsLst>
                    <a:gs pos="0">
                      <a:srgbClr val="1A1A1A"/>
                    </a:gs>
                    <a:gs pos="100000">
                      <a:srgbClr val="1A1A1A"/>
                    </a:gs>
                  </a:gsLst>
                  <a:lin ang="5400000" scaled="0"/>
                </a:gradFill>
                <a:effectLst/>
                <a:uLnTx/>
                <a:uFillTx/>
                <a:latin typeface="Segoe UI"/>
              </a:rPr>
              <a:t>into </a:t>
            </a:r>
            <a:r>
              <a:rPr kumimoji="0" lang="en-US" sz="110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rPr>
              <a:t>SIEM)</a:t>
            </a:r>
          </a:p>
          <a:p>
            <a:pPr marL="234950" marR="0" lvl="0" indent="-234950" algn="l" defTabSz="914400" rtl="0" eaLnBrk="1" fontAlgn="auto" latinLnBrk="0" hangingPunct="1">
              <a:lnSpc>
                <a:spcPct val="100000"/>
              </a:lnSpc>
              <a:spcBef>
                <a:spcPts val="0"/>
              </a:spcBef>
              <a:spcAft>
                <a:spcPts val="500"/>
              </a:spcAft>
              <a:buClrTx/>
              <a:buSzTx/>
              <a:buFont typeface="+mj-lt"/>
              <a:buAutoNum type="arabicPeriod"/>
              <a:tabLst/>
              <a:defRPr/>
            </a:pPr>
            <a:r>
              <a:rPr kumimoji="0" lang="en-US" sz="1100" b="1"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rPr>
              <a:t>Feed critical logs to SIEM </a:t>
            </a:r>
            <a:r>
              <a:rPr kumimoji="0" lang="en-US" sz="11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rPr>
              <a:t>(store/archive</a:t>
            </a:r>
            <a:r>
              <a:rPr kumimoji="0" lang="en-US" sz="1100" b="0" i="0" u="none" strike="noStrike" kern="1200" cap="none" spc="0" normalizeH="0" noProof="0" dirty="0">
                <a:ln>
                  <a:noFill/>
                </a:ln>
                <a:gradFill>
                  <a:gsLst>
                    <a:gs pos="0">
                      <a:srgbClr val="1A1A1A"/>
                    </a:gs>
                    <a:gs pos="100000">
                      <a:srgbClr val="1A1A1A"/>
                    </a:gs>
                  </a:gsLst>
                  <a:lin ang="5400000" scaled="0"/>
                </a:gradFill>
                <a:effectLst/>
                <a:uLnTx/>
                <a:uFillTx/>
                <a:latin typeface="Segoe UI"/>
              </a:rPr>
              <a:t> them if no SIEM)</a:t>
            </a:r>
            <a:endParaRPr kumimoji="0" lang="en-US" sz="11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ndParaRPr>
          </a:p>
          <a:p>
            <a:pPr marL="234950" marR="0" lvl="0" indent="-234950" algn="l" defTabSz="914400" rtl="0" eaLnBrk="1" fontAlgn="auto" latinLnBrk="0" hangingPunct="1">
              <a:lnSpc>
                <a:spcPct val="100000"/>
              </a:lnSpc>
              <a:spcBef>
                <a:spcPts val="0"/>
              </a:spcBef>
              <a:spcAft>
                <a:spcPts val="500"/>
              </a:spcAft>
              <a:buClrTx/>
              <a:buSzTx/>
              <a:buFont typeface="+mj-lt"/>
              <a:buAutoNum type="arabicPeriod"/>
              <a:tabLst/>
              <a:defRPr/>
            </a:pPr>
            <a:r>
              <a:rPr kumimoji="0" lang="en-US" sz="1100" b="1"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rPr>
              <a:t>Integrate additional </a:t>
            </a:r>
            <a:r>
              <a:rPr kumimoji="0" lang="en-US" sz="1100" b="1" i="0" u="none" strike="noStrike" kern="1200" cap="none" spc="0" normalizeH="0" noProof="0" dirty="0">
                <a:ln>
                  <a:noFill/>
                </a:ln>
                <a:gradFill>
                  <a:gsLst>
                    <a:gs pos="0">
                      <a:srgbClr val="1A1A1A"/>
                    </a:gs>
                    <a:gs pos="100000">
                      <a:srgbClr val="1A1A1A"/>
                    </a:gs>
                  </a:gsLst>
                  <a:lin ang="5400000" scaled="0"/>
                </a:gradFill>
                <a:effectLst/>
                <a:uLnTx/>
                <a:uFillTx/>
                <a:latin typeface="Segoe UI"/>
              </a:rPr>
              <a:t>logs </a:t>
            </a:r>
            <a:r>
              <a:rPr kumimoji="0" lang="en-US" sz="1100" b="0" i="0" u="none" strike="noStrike" kern="1200" cap="none" spc="0" normalizeH="0" noProof="0" dirty="0">
                <a:ln>
                  <a:noFill/>
                </a:ln>
                <a:gradFill>
                  <a:gsLst>
                    <a:gs pos="0">
                      <a:srgbClr val="1A1A1A"/>
                    </a:gs>
                    <a:gs pos="100000">
                      <a:srgbClr val="1A1A1A"/>
                    </a:gs>
                  </a:gsLst>
                  <a:lin ang="5400000" scaled="0"/>
                </a:gradFill>
                <a:effectLst/>
                <a:uLnTx/>
                <a:uFillTx/>
                <a:latin typeface="Segoe UI"/>
              </a:rPr>
              <a:t>as needed </a:t>
            </a:r>
          </a:p>
        </p:txBody>
      </p:sp>
      <p:sp>
        <p:nvSpPr>
          <p:cNvPr id="86" name="Rectangle 85">
            <a:extLst>
              <a:ext uri="{FF2B5EF4-FFF2-40B4-BE49-F238E27FC236}">
                <a16:creationId xmlns:a16="http://schemas.microsoft.com/office/drawing/2014/main" id="{FFFF4262-11F2-4DEE-AB06-55F5842D2803}"/>
              </a:ext>
            </a:extLst>
          </p:cNvPr>
          <p:cNvSpPr/>
          <p:nvPr/>
        </p:nvSpPr>
        <p:spPr bwMode="auto">
          <a:xfrm>
            <a:off x="7379519" y="2824360"/>
            <a:ext cx="1421422" cy="238527"/>
          </a:xfrm>
          <a:prstGeom prst="rect">
            <a:avLst/>
          </a:prstGeom>
          <a:solidFill>
            <a:schemeClr val="accent1">
              <a:lumMod val="50000"/>
            </a:schemeClr>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950" b="1" dirty="0">
                <a:gradFill>
                  <a:gsLst>
                    <a:gs pos="0">
                      <a:srgbClr val="FFFFFF"/>
                    </a:gs>
                    <a:gs pos="100000">
                      <a:srgbClr val="FFFFFF"/>
                    </a:gs>
                  </a:gsLst>
                  <a:lin ang="5400000" scaled="0"/>
                </a:gradFill>
                <a:latin typeface="Segoe UI"/>
                <a:ea typeface="Segoe UI" pitchFamily="34" charset="0"/>
                <a:cs typeface="Segoe UI" pitchFamily="34" charset="0"/>
              </a:rPr>
              <a:t>Fusion across sources</a:t>
            </a:r>
            <a:endParaRPr kumimoji="0" lang="en-US" sz="95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109D96A6-1EB6-411E-9DBA-FF021BD37D1B}"/>
              </a:ext>
            </a:extLst>
          </p:cNvPr>
          <p:cNvSpPr/>
          <p:nvPr/>
        </p:nvSpPr>
        <p:spPr bwMode="auto">
          <a:xfrm>
            <a:off x="4010564" y="3831526"/>
            <a:ext cx="1005840" cy="4571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Monitor</a:t>
            </a:r>
          </a:p>
        </p:txBody>
      </p:sp>
      <p:sp>
        <p:nvSpPr>
          <p:cNvPr id="133" name="Speech Bubble: Rectangle 132">
            <a:extLst>
              <a:ext uri="{FF2B5EF4-FFF2-40B4-BE49-F238E27FC236}">
                <a16:creationId xmlns:a16="http://schemas.microsoft.com/office/drawing/2014/main" id="{93E31916-7914-4D46-85EE-9988DB5CB086}"/>
              </a:ext>
            </a:extLst>
          </p:cNvPr>
          <p:cNvSpPr/>
          <p:nvPr/>
        </p:nvSpPr>
        <p:spPr bwMode="auto">
          <a:xfrm>
            <a:off x="10709819" y="2826229"/>
            <a:ext cx="952543" cy="560017"/>
          </a:xfrm>
          <a:prstGeom prst="wedgeRectCallout">
            <a:avLst>
              <a:gd name="adj1" fmla="val 67335"/>
              <a:gd name="adj2" fmla="val -2485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R="0" lvl="0" algn="l" defTabSz="932472" rtl="0" eaLnBrk="1" fontAlgn="base" latinLnBrk="0" hangingPunct="1">
              <a:lnSpc>
                <a:spcPct val="90000"/>
              </a:lnSpc>
              <a:spcBef>
                <a:spcPct val="0"/>
              </a:spcBef>
              <a:spcAft>
                <a:spcPct val="0"/>
              </a:spcAft>
              <a:buClrTx/>
              <a:buSzTx/>
              <a:buFontTx/>
              <a:buNone/>
              <a:tabLst/>
              <a:defRPr/>
            </a:pPr>
            <a:r>
              <a:rPr kumimoji="0" lang="en-US" sz="110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Segoe UI" pitchFamily="34" charset="0"/>
              </a:rPr>
              <a:t>ASC Threat Intelligence Integration</a:t>
            </a:r>
          </a:p>
        </p:txBody>
      </p:sp>
    </p:spTree>
    <p:extLst>
      <p:ext uri="{BB962C8B-B14F-4D97-AF65-F5344CB8AC3E}">
        <p14:creationId xmlns:p14="http://schemas.microsoft.com/office/powerpoint/2010/main" val="202068562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022E7-906C-4268-821E-CC5936D295DC}"/>
              </a:ext>
            </a:extLst>
          </p:cNvPr>
          <p:cNvSpPr>
            <a:spLocks noGrp="1"/>
          </p:cNvSpPr>
          <p:nvPr>
            <p:ph type="title"/>
          </p:nvPr>
        </p:nvSpPr>
        <p:spPr>
          <a:xfrm>
            <a:off x="428056" y="319296"/>
            <a:ext cx="11018520" cy="1169551"/>
          </a:xfrm>
        </p:spPr>
        <p:txBody>
          <a:bodyPr/>
          <a:lstStyle/>
          <a:p>
            <a:r>
              <a:rPr lang="en-US" dirty="0"/>
              <a:t>Azure Security Center</a:t>
            </a:r>
            <a:br>
              <a:rPr lang="en-US" dirty="0"/>
            </a:br>
            <a:r>
              <a:rPr lang="en-US" sz="2000" dirty="0"/>
              <a:t>Advanced Threat Detection (&amp; Governance)</a:t>
            </a:r>
            <a:br>
              <a:rPr lang="en-US" sz="2000" dirty="0"/>
            </a:br>
            <a:r>
              <a:rPr lang="en-US" sz="2000" dirty="0"/>
              <a:t>for Azure Workloads </a:t>
            </a:r>
          </a:p>
        </p:txBody>
      </p:sp>
      <p:grpSp>
        <p:nvGrpSpPr>
          <p:cNvPr id="59" name="Group 58">
            <a:extLst>
              <a:ext uri="{FF2B5EF4-FFF2-40B4-BE49-F238E27FC236}">
                <a16:creationId xmlns:a16="http://schemas.microsoft.com/office/drawing/2014/main" id="{C68A38B4-A46E-4131-9B0D-93DDD82E6640}"/>
              </a:ext>
            </a:extLst>
          </p:cNvPr>
          <p:cNvGrpSpPr/>
          <p:nvPr/>
        </p:nvGrpSpPr>
        <p:grpSpPr>
          <a:xfrm>
            <a:off x="1792990" y="2204531"/>
            <a:ext cx="3084950" cy="938719"/>
            <a:chOff x="3847171" y="1997488"/>
            <a:chExt cx="3084950" cy="938719"/>
          </a:xfrm>
        </p:grpSpPr>
        <p:grpSp>
          <p:nvGrpSpPr>
            <p:cNvPr id="61" name="Group 60">
              <a:extLst>
                <a:ext uri="{FF2B5EF4-FFF2-40B4-BE49-F238E27FC236}">
                  <a16:creationId xmlns:a16="http://schemas.microsoft.com/office/drawing/2014/main" id="{B285AA2C-7952-4406-96CA-6F6AFB561AA1}"/>
                </a:ext>
              </a:extLst>
            </p:cNvPr>
            <p:cNvGrpSpPr/>
            <p:nvPr/>
          </p:nvGrpSpPr>
          <p:grpSpPr>
            <a:xfrm>
              <a:off x="6150107" y="2074365"/>
              <a:ext cx="782014" cy="782014"/>
              <a:chOff x="9002962" y="3432677"/>
              <a:chExt cx="782014" cy="782014"/>
            </a:xfrm>
          </p:grpSpPr>
          <p:sp>
            <p:nvSpPr>
              <p:cNvPr id="63" name="Oval 62">
                <a:extLst>
                  <a:ext uri="{FF2B5EF4-FFF2-40B4-BE49-F238E27FC236}">
                    <a16:creationId xmlns:a16="http://schemas.microsoft.com/office/drawing/2014/main" id="{2AA4E420-1C36-4889-BC00-B6F1BD427062}"/>
                  </a:ext>
                </a:extLst>
              </p:cNvPr>
              <p:cNvSpPr/>
              <p:nvPr/>
            </p:nvSpPr>
            <p:spPr bwMode="auto">
              <a:xfrm>
                <a:off x="9002962" y="3432677"/>
                <a:ext cx="782014" cy="782014"/>
              </a:xfrm>
              <a:prstGeom prst="ellipse">
                <a:avLst/>
              </a:prstGeom>
              <a:noFill/>
              <a:ln w="1905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flag">
                <a:extLst>
                  <a:ext uri="{FF2B5EF4-FFF2-40B4-BE49-F238E27FC236}">
                    <a16:creationId xmlns:a16="http://schemas.microsoft.com/office/drawing/2014/main" id="{1B09AE33-E12D-4AAB-91D4-CE940F7F4942}"/>
                  </a:ext>
                </a:extLst>
              </p:cNvPr>
              <p:cNvSpPr>
                <a:spLocks noChangeAspect="1" noEditPoints="1"/>
              </p:cNvSpPr>
              <p:nvPr/>
            </p:nvSpPr>
            <p:spPr bwMode="auto">
              <a:xfrm>
                <a:off x="9298081" y="3637868"/>
                <a:ext cx="285120" cy="365760"/>
              </a:xfrm>
              <a:custGeom>
                <a:avLst/>
                <a:gdLst>
                  <a:gd name="T0" fmla="*/ 0 w 198"/>
                  <a:gd name="T1" fmla="*/ 254 h 254"/>
                  <a:gd name="T2" fmla="*/ 0 w 198"/>
                  <a:gd name="T3" fmla="*/ 0 h 254"/>
                  <a:gd name="T4" fmla="*/ 103 w 198"/>
                  <a:gd name="T5" fmla="*/ 0 h 254"/>
                  <a:gd name="T6" fmla="*/ 103 w 198"/>
                  <a:gd name="T7" fmla="*/ 158 h 254"/>
                  <a:gd name="T8" fmla="*/ 198 w 198"/>
                  <a:gd name="T9" fmla="*/ 158 h 254"/>
                  <a:gd name="T10" fmla="*/ 198 w 198"/>
                  <a:gd name="T11" fmla="*/ 38 h 254"/>
                  <a:gd name="T12" fmla="*/ 103 w 198"/>
                  <a:gd name="T13" fmla="*/ 38 h 254"/>
                  <a:gd name="T14" fmla="*/ 0 w 198"/>
                  <a:gd name="T15" fmla="*/ 122 h 254"/>
                  <a:gd name="T16" fmla="*/ 103 w 198"/>
                  <a:gd name="T17" fmla="*/ 12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254">
                    <a:moveTo>
                      <a:pt x="0" y="254"/>
                    </a:moveTo>
                    <a:lnTo>
                      <a:pt x="0" y="0"/>
                    </a:lnTo>
                    <a:lnTo>
                      <a:pt x="103" y="0"/>
                    </a:lnTo>
                    <a:lnTo>
                      <a:pt x="103" y="158"/>
                    </a:lnTo>
                    <a:lnTo>
                      <a:pt x="198" y="158"/>
                    </a:lnTo>
                    <a:lnTo>
                      <a:pt x="198" y="38"/>
                    </a:lnTo>
                    <a:lnTo>
                      <a:pt x="103" y="38"/>
                    </a:lnTo>
                    <a:moveTo>
                      <a:pt x="0" y="122"/>
                    </a:moveTo>
                    <a:lnTo>
                      <a:pt x="103" y="122"/>
                    </a:lnTo>
                  </a:path>
                </a:pathLst>
              </a:custGeom>
              <a:noFill/>
              <a:ln w="19050"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
          <p:nvSpPr>
            <p:cNvPr id="62" name="Rectangle 61">
              <a:extLst>
                <a:ext uri="{FF2B5EF4-FFF2-40B4-BE49-F238E27FC236}">
                  <a16:creationId xmlns:a16="http://schemas.microsoft.com/office/drawing/2014/main" id="{CB1030A5-60F5-4699-BA1E-C8188B80F2F2}"/>
                </a:ext>
              </a:extLst>
            </p:cNvPr>
            <p:cNvSpPr/>
            <p:nvPr/>
          </p:nvSpPr>
          <p:spPr>
            <a:xfrm>
              <a:off x="3847171" y="1997488"/>
              <a:ext cx="2297285" cy="938719"/>
            </a:xfrm>
            <a:prstGeom prst="rect">
              <a:avLst/>
            </a:prstGeom>
          </p:spPr>
          <p:txBody>
            <a:bodyPr wrap="square" lIns="182880" rIns="18288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a:ln>
                    <a:noFill/>
                  </a:ln>
                  <a:gradFill>
                    <a:gsLst>
                      <a:gs pos="0">
                        <a:srgbClr val="0078D4"/>
                      </a:gs>
                      <a:gs pos="100000">
                        <a:srgbClr val="0078D4"/>
                      </a:gs>
                    </a:gsLst>
                    <a:lin ang="5400000" scaled="1"/>
                  </a:gradFill>
                  <a:effectLst/>
                  <a:uLnTx/>
                  <a:uFillTx/>
                  <a:latin typeface="Segoe UI"/>
                  <a:ea typeface="Times New Roman" panose="02020603050405020304" pitchFamily="18" charset="0"/>
                  <a:cs typeface="+mn-cs"/>
                </a:rPr>
                <a:t>Threat intelligence</a:t>
              </a:r>
            </a:p>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Times New Roman" panose="02020603050405020304" pitchFamily="18" charset="0"/>
                  <a:cs typeface="+mn-cs"/>
                </a:rPr>
                <a:t>Looks for known malicious actors using Microsoft global threat intelligence</a:t>
              </a:r>
            </a:p>
          </p:txBody>
        </p:sp>
      </p:grpSp>
      <p:grpSp>
        <p:nvGrpSpPr>
          <p:cNvPr id="65" name="Group 64">
            <a:extLst>
              <a:ext uri="{FF2B5EF4-FFF2-40B4-BE49-F238E27FC236}">
                <a16:creationId xmlns:a16="http://schemas.microsoft.com/office/drawing/2014/main" id="{EB25131F-2CD3-4853-ACA1-1ABFB80BBB32}"/>
              </a:ext>
            </a:extLst>
          </p:cNvPr>
          <p:cNvGrpSpPr/>
          <p:nvPr/>
        </p:nvGrpSpPr>
        <p:grpSpPr>
          <a:xfrm>
            <a:off x="1826731" y="3662238"/>
            <a:ext cx="2933088" cy="938719"/>
            <a:chOff x="3602336" y="3717312"/>
            <a:chExt cx="2933088" cy="938719"/>
          </a:xfrm>
        </p:grpSpPr>
        <p:grpSp>
          <p:nvGrpSpPr>
            <p:cNvPr id="66" name="Group 65">
              <a:extLst>
                <a:ext uri="{FF2B5EF4-FFF2-40B4-BE49-F238E27FC236}">
                  <a16:creationId xmlns:a16="http://schemas.microsoft.com/office/drawing/2014/main" id="{88165578-79B6-490D-AAD3-C41771B14133}"/>
                </a:ext>
              </a:extLst>
            </p:cNvPr>
            <p:cNvGrpSpPr/>
            <p:nvPr/>
          </p:nvGrpSpPr>
          <p:grpSpPr>
            <a:xfrm>
              <a:off x="5753410" y="3795664"/>
              <a:ext cx="782014" cy="782014"/>
              <a:chOff x="10075603" y="4291699"/>
              <a:chExt cx="782014" cy="782014"/>
            </a:xfrm>
          </p:grpSpPr>
          <p:sp>
            <p:nvSpPr>
              <p:cNvPr id="68" name="Oval 67">
                <a:extLst>
                  <a:ext uri="{FF2B5EF4-FFF2-40B4-BE49-F238E27FC236}">
                    <a16:creationId xmlns:a16="http://schemas.microsoft.com/office/drawing/2014/main" id="{B6EA8462-D395-42CD-B203-D7034A7C5E7E}"/>
                  </a:ext>
                </a:extLst>
              </p:cNvPr>
              <p:cNvSpPr/>
              <p:nvPr/>
            </p:nvSpPr>
            <p:spPr bwMode="auto">
              <a:xfrm>
                <a:off x="10075603" y="4291699"/>
                <a:ext cx="782014" cy="782014"/>
              </a:xfrm>
              <a:prstGeom prst="ellipse">
                <a:avLst/>
              </a:prstGeom>
              <a:noFill/>
              <a:ln w="1905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people_12">
                <a:extLst>
                  <a:ext uri="{FF2B5EF4-FFF2-40B4-BE49-F238E27FC236}">
                    <a16:creationId xmlns:a16="http://schemas.microsoft.com/office/drawing/2014/main" id="{A73CE764-5F3A-4723-BC7D-772840A3C8B9}"/>
                  </a:ext>
                </a:extLst>
              </p:cNvPr>
              <p:cNvSpPr>
                <a:spLocks noChangeAspect="1" noEditPoints="1"/>
              </p:cNvSpPr>
              <p:nvPr/>
            </p:nvSpPr>
            <p:spPr bwMode="auto">
              <a:xfrm>
                <a:off x="10252258" y="4499826"/>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67" name="Rectangle 66">
              <a:extLst>
                <a:ext uri="{FF2B5EF4-FFF2-40B4-BE49-F238E27FC236}">
                  <a16:creationId xmlns:a16="http://schemas.microsoft.com/office/drawing/2014/main" id="{BA070AC9-5C5D-4C63-B5BE-2CC26188AEB0}"/>
                </a:ext>
              </a:extLst>
            </p:cNvPr>
            <p:cNvSpPr/>
            <p:nvPr/>
          </p:nvSpPr>
          <p:spPr>
            <a:xfrm>
              <a:off x="3602336" y="3717312"/>
              <a:ext cx="2130923" cy="938719"/>
            </a:xfrm>
            <a:prstGeom prst="rect">
              <a:avLst/>
            </a:prstGeom>
          </p:spPr>
          <p:txBody>
            <a:bodyPr wrap="square" lIns="182880" rIns="18288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a:ln>
                    <a:noFill/>
                  </a:ln>
                  <a:gradFill>
                    <a:gsLst>
                      <a:gs pos="0">
                        <a:srgbClr val="0078D4"/>
                      </a:gs>
                      <a:gs pos="100000">
                        <a:srgbClr val="0078D4"/>
                      </a:gs>
                    </a:gsLst>
                    <a:lin ang="5400000" scaled="1"/>
                  </a:gradFill>
                  <a:effectLst/>
                  <a:uLnTx/>
                  <a:uFillTx/>
                  <a:latin typeface="Segoe UI"/>
                  <a:ea typeface="Times New Roman" panose="02020603050405020304" pitchFamily="18" charset="0"/>
                  <a:cs typeface="+mn-cs"/>
                </a:rPr>
                <a:t>Partners</a:t>
              </a:r>
            </a:p>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Times New Roman" panose="02020603050405020304" pitchFamily="18" charset="0"/>
                  <a:cs typeface="+mn-cs"/>
                </a:rPr>
                <a:t>Integrates alerts from partner solutions, like firewall and antimalware</a:t>
              </a:r>
            </a:p>
          </p:txBody>
        </p:sp>
      </p:grpSp>
      <p:grpSp>
        <p:nvGrpSpPr>
          <p:cNvPr id="70" name="Group 69">
            <a:extLst>
              <a:ext uri="{FF2B5EF4-FFF2-40B4-BE49-F238E27FC236}">
                <a16:creationId xmlns:a16="http://schemas.microsoft.com/office/drawing/2014/main" id="{DDC97885-D691-464E-82F7-882ECA43C876}"/>
              </a:ext>
            </a:extLst>
          </p:cNvPr>
          <p:cNvGrpSpPr/>
          <p:nvPr/>
        </p:nvGrpSpPr>
        <p:grpSpPr>
          <a:xfrm>
            <a:off x="5546309" y="1411554"/>
            <a:ext cx="3427959" cy="1200329"/>
            <a:chOff x="8344829" y="1749126"/>
            <a:chExt cx="3427959" cy="1200329"/>
          </a:xfrm>
        </p:grpSpPr>
        <p:grpSp>
          <p:nvGrpSpPr>
            <p:cNvPr id="71" name="Group 70">
              <a:extLst>
                <a:ext uri="{FF2B5EF4-FFF2-40B4-BE49-F238E27FC236}">
                  <a16:creationId xmlns:a16="http://schemas.microsoft.com/office/drawing/2014/main" id="{53630F4E-7218-4FB1-90DE-E01D55CD394D}"/>
                </a:ext>
              </a:extLst>
            </p:cNvPr>
            <p:cNvGrpSpPr/>
            <p:nvPr/>
          </p:nvGrpSpPr>
          <p:grpSpPr>
            <a:xfrm>
              <a:off x="8344829" y="1983946"/>
              <a:ext cx="782014" cy="782014"/>
              <a:chOff x="8989120" y="2470774"/>
              <a:chExt cx="782014" cy="782014"/>
            </a:xfrm>
          </p:grpSpPr>
          <p:sp>
            <p:nvSpPr>
              <p:cNvPr id="73" name="Oval 72">
                <a:extLst>
                  <a:ext uri="{FF2B5EF4-FFF2-40B4-BE49-F238E27FC236}">
                    <a16:creationId xmlns:a16="http://schemas.microsoft.com/office/drawing/2014/main" id="{61455FF8-7A23-4B3A-8828-FDA9EC52C0FA}"/>
                  </a:ext>
                </a:extLst>
              </p:cNvPr>
              <p:cNvSpPr/>
              <p:nvPr/>
            </p:nvSpPr>
            <p:spPr bwMode="auto">
              <a:xfrm>
                <a:off x="8989120" y="2470774"/>
                <a:ext cx="782014" cy="782014"/>
              </a:xfrm>
              <a:prstGeom prst="ellipse">
                <a:avLst/>
              </a:prstGeom>
              <a:noFill/>
              <a:ln w="1905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4" name="Warning_E7BA">
                <a:extLst>
                  <a:ext uri="{FF2B5EF4-FFF2-40B4-BE49-F238E27FC236}">
                    <a16:creationId xmlns:a16="http://schemas.microsoft.com/office/drawing/2014/main" id="{B4528E4B-BBD2-45CD-BE3F-74B9A67E586D}"/>
                  </a:ext>
                </a:extLst>
              </p:cNvPr>
              <p:cNvSpPr>
                <a:spLocks noChangeAspect="1" noEditPoints="1"/>
              </p:cNvSpPr>
              <p:nvPr/>
            </p:nvSpPr>
            <p:spPr bwMode="auto">
              <a:xfrm>
                <a:off x="9206950" y="2680574"/>
                <a:ext cx="355274" cy="301752"/>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9050"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2" name="Rectangle 71">
              <a:extLst>
                <a:ext uri="{FF2B5EF4-FFF2-40B4-BE49-F238E27FC236}">
                  <a16:creationId xmlns:a16="http://schemas.microsoft.com/office/drawing/2014/main" id="{01D314F2-A2EC-4723-8912-75C412A07AF2}"/>
                </a:ext>
              </a:extLst>
            </p:cNvPr>
            <p:cNvSpPr/>
            <p:nvPr/>
          </p:nvSpPr>
          <p:spPr>
            <a:xfrm>
              <a:off x="9142885" y="1749126"/>
              <a:ext cx="2629903" cy="1200329"/>
            </a:xfrm>
            <a:prstGeom prst="rect">
              <a:avLst/>
            </a:prstGeom>
          </p:spPr>
          <p:txBody>
            <a:bodyPr wrap="square" lIns="18288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a:ln>
                    <a:noFill/>
                  </a:ln>
                  <a:gradFill>
                    <a:gsLst>
                      <a:gs pos="0">
                        <a:srgbClr val="0078D4"/>
                      </a:gs>
                      <a:gs pos="100000">
                        <a:srgbClr val="0078D4"/>
                      </a:gs>
                    </a:gsLst>
                    <a:lin ang="5400000" scaled="1"/>
                  </a:gradFill>
                  <a:effectLst/>
                  <a:uLnTx/>
                  <a:uFillTx/>
                  <a:latin typeface="Segoe UI"/>
                  <a:ea typeface="+mn-ea"/>
                  <a:cs typeface="+mn-cs"/>
                </a:rPr>
                <a:t>Anomaly detection</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Times New Roman" panose="02020603050405020304" pitchFamily="18" charset="0"/>
                  <a:cs typeface="+mn-cs"/>
                </a:rPr>
                <a:t>Uses statistical profiling to build historical baselines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Times New Roman" panose="02020603050405020304" pitchFamily="18" charset="0"/>
                  <a:cs typeface="+mn-cs"/>
                </a:rPr>
                <a:t>Alerts on deviations that conform to a potential attack vector</a:t>
              </a:r>
            </a:p>
          </p:txBody>
        </p:sp>
      </p:grpSp>
      <p:grpSp>
        <p:nvGrpSpPr>
          <p:cNvPr id="75" name="Group 74">
            <a:extLst>
              <a:ext uri="{FF2B5EF4-FFF2-40B4-BE49-F238E27FC236}">
                <a16:creationId xmlns:a16="http://schemas.microsoft.com/office/drawing/2014/main" id="{5758B0AF-964A-4C1C-848F-CC1999296F0A}"/>
              </a:ext>
            </a:extLst>
          </p:cNvPr>
          <p:cNvGrpSpPr/>
          <p:nvPr/>
        </p:nvGrpSpPr>
        <p:grpSpPr>
          <a:xfrm>
            <a:off x="6644004" y="3023365"/>
            <a:ext cx="2771059" cy="782014"/>
            <a:chOff x="8955207" y="3433519"/>
            <a:chExt cx="2771059" cy="782014"/>
          </a:xfrm>
        </p:grpSpPr>
        <p:grpSp>
          <p:nvGrpSpPr>
            <p:cNvPr id="76" name="Group 75">
              <a:extLst>
                <a:ext uri="{FF2B5EF4-FFF2-40B4-BE49-F238E27FC236}">
                  <a16:creationId xmlns:a16="http://schemas.microsoft.com/office/drawing/2014/main" id="{04400675-D31A-4CF9-BE3B-F06E04ED804D}"/>
                </a:ext>
              </a:extLst>
            </p:cNvPr>
            <p:cNvGrpSpPr/>
            <p:nvPr/>
          </p:nvGrpSpPr>
          <p:grpSpPr>
            <a:xfrm>
              <a:off x="8955207" y="3433519"/>
              <a:ext cx="782014" cy="782014"/>
              <a:chOff x="9913669" y="2470774"/>
              <a:chExt cx="782014" cy="782014"/>
            </a:xfrm>
          </p:grpSpPr>
          <p:sp>
            <p:nvSpPr>
              <p:cNvPr id="78" name="Oval 77">
                <a:extLst>
                  <a:ext uri="{FF2B5EF4-FFF2-40B4-BE49-F238E27FC236}">
                    <a16:creationId xmlns:a16="http://schemas.microsoft.com/office/drawing/2014/main" id="{5B74C326-4CE7-4D25-8799-702C22AFC668}"/>
                  </a:ext>
                </a:extLst>
              </p:cNvPr>
              <p:cNvSpPr/>
              <p:nvPr/>
            </p:nvSpPr>
            <p:spPr bwMode="auto">
              <a:xfrm>
                <a:off x="9913669" y="2470774"/>
                <a:ext cx="782014" cy="782014"/>
              </a:xfrm>
              <a:prstGeom prst="ellipse">
                <a:avLst/>
              </a:prstGeom>
              <a:noFill/>
              <a:ln w="1905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79" name="Graphic 4">
                <a:extLst>
                  <a:ext uri="{FF2B5EF4-FFF2-40B4-BE49-F238E27FC236}">
                    <a16:creationId xmlns:a16="http://schemas.microsoft.com/office/drawing/2014/main" id="{326E046D-0E40-462D-BC13-647B0E055C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42751" y="2680574"/>
                <a:ext cx="335739" cy="335739"/>
              </a:xfrm>
              <a:prstGeom prst="rect">
                <a:avLst/>
              </a:prstGeom>
            </p:spPr>
          </p:pic>
        </p:grpSp>
        <p:sp>
          <p:nvSpPr>
            <p:cNvPr id="77" name="Rectangle 76">
              <a:extLst>
                <a:ext uri="{FF2B5EF4-FFF2-40B4-BE49-F238E27FC236}">
                  <a16:creationId xmlns:a16="http://schemas.microsoft.com/office/drawing/2014/main" id="{B4A73528-65D6-4202-888E-F33937694A02}"/>
                </a:ext>
              </a:extLst>
            </p:cNvPr>
            <p:cNvSpPr/>
            <p:nvPr/>
          </p:nvSpPr>
          <p:spPr>
            <a:xfrm>
              <a:off x="9737221" y="3447500"/>
              <a:ext cx="1989045" cy="754053"/>
            </a:xfrm>
            <a:prstGeom prst="rect">
              <a:avLst/>
            </a:prstGeom>
          </p:spPr>
          <p:txBody>
            <a:bodyPr wrap="square" lIns="18288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a:ln>
                    <a:noFill/>
                  </a:ln>
                  <a:gradFill>
                    <a:gsLst>
                      <a:gs pos="0">
                        <a:srgbClr val="0078D4"/>
                      </a:gs>
                      <a:gs pos="100000">
                        <a:srgbClr val="0078D4"/>
                      </a:gs>
                    </a:gsLst>
                    <a:lin ang="5400000" scaled="1"/>
                  </a:gradFill>
                  <a:effectLst/>
                  <a:uLnTx/>
                  <a:uFillTx/>
                  <a:latin typeface="Segoe UI"/>
                  <a:ea typeface="+mn-ea"/>
                  <a:cs typeface="+mn-cs"/>
                </a:rPr>
                <a:t>Behavioral analytics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Times New Roman" panose="02020603050405020304" pitchFamily="18" charset="0"/>
                  <a:cs typeface="+mn-cs"/>
                </a:rPr>
                <a:t>Looks for known patterns and malicious behaviors</a:t>
              </a:r>
            </a:p>
          </p:txBody>
        </p:sp>
      </p:grpSp>
      <p:grpSp>
        <p:nvGrpSpPr>
          <p:cNvPr id="80" name="Group 79">
            <a:extLst>
              <a:ext uri="{FF2B5EF4-FFF2-40B4-BE49-F238E27FC236}">
                <a16:creationId xmlns:a16="http://schemas.microsoft.com/office/drawing/2014/main" id="{92F78BA9-F769-4E6F-B90D-50D42277BE99}"/>
              </a:ext>
            </a:extLst>
          </p:cNvPr>
          <p:cNvGrpSpPr/>
          <p:nvPr/>
        </p:nvGrpSpPr>
        <p:grpSpPr>
          <a:xfrm>
            <a:off x="6258272" y="4015179"/>
            <a:ext cx="3079298" cy="938719"/>
            <a:chOff x="7022463" y="4507143"/>
            <a:chExt cx="3079298" cy="938719"/>
          </a:xfrm>
        </p:grpSpPr>
        <p:grpSp>
          <p:nvGrpSpPr>
            <p:cNvPr id="81" name="Group 80">
              <a:extLst>
                <a:ext uri="{FF2B5EF4-FFF2-40B4-BE49-F238E27FC236}">
                  <a16:creationId xmlns:a16="http://schemas.microsoft.com/office/drawing/2014/main" id="{76EAB332-A368-4981-9262-9D185FCD2AD0}"/>
                </a:ext>
              </a:extLst>
            </p:cNvPr>
            <p:cNvGrpSpPr/>
            <p:nvPr/>
          </p:nvGrpSpPr>
          <p:grpSpPr>
            <a:xfrm>
              <a:off x="7022463" y="4591508"/>
              <a:ext cx="782014" cy="782014"/>
              <a:chOff x="10662900" y="3385241"/>
              <a:chExt cx="782014" cy="782014"/>
            </a:xfrm>
          </p:grpSpPr>
          <p:sp>
            <p:nvSpPr>
              <p:cNvPr id="83" name="Oval 82">
                <a:extLst>
                  <a:ext uri="{FF2B5EF4-FFF2-40B4-BE49-F238E27FC236}">
                    <a16:creationId xmlns:a16="http://schemas.microsoft.com/office/drawing/2014/main" id="{174EC8B8-267F-47EE-AE75-67AE77AA52D6}"/>
                  </a:ext>
                </a:extLst>
              </p:cNvPr>
              <p:cNvSpPr/>
              <p:nvPr/>
            </p:nvSpPr>
            <p:spPr bwMode="auto">
              <a:xfrm>
                <a:off x="10662900" y="3385241"/>
                <a:ext cx="782014" cy="782014"/>
              </a:xfrm>
              <a:prstGeom prst="ellipse">
                <a:avLst/>
              </a:prstGeom>
              <a:noFill/>
              <a:ln w="1905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84" name="Group 83">
                <a:extLst>
                  <a:ext uri="{FF2B5EF4-FFF2-40B4-BE49-F238E27FC236}">
                    <a16:creationId xmlns:a16="http://schemas.microsoft.com/office/drawing/2014/main" id="{1C4D4A7B-FB20-4C39-9814-3640A13B16CA}"/>
                  </a:ext>
                </a:extLst>
              </p:cNvPr>
              <p:cNvGrpSpPr/>
              <p:nvPr/>
            </p:nvGrpSpPr>
            <p:grpSpPr>
              <a:xfrm>
                <a:off x="10804103" y="3519271"/>
                <a:ext cx="513963" cy="513964"/>
                <a:chOff x="9691871" y="4247139"/>
                <a:chExt cx="1008416" cy="1008414"/>
              </a:xfrm>
            </p:grpSpPr>
            <p:grpSp>
              <p:nvGrpSpPr>
                <p:cNvPr id="85" name="Group 84">
                  <a:extLst>
                    <a:ext uri="{FF2B5EF4-FFF2-40B4-BE49-F238E27FC236}">
                      <a16:creationId xmlns:a16="http://schemas.microsoft.com/office/drawing/2014/main" id="{54766C3B-77F3-4DBF-B1D5-2A3A47153A25}"/>
                    </a:ext>
                  </a:extLst>
                </p:cNvPr>
                <p:cNvGrpSpPr/>
                <p:nvPr/>
              </p:nvGrpSpPr>
              <p:grpSpPr>
                <a:xfrm>
                  <a:off x="9691871" y="4568464"/>
                  <a:ext cx="1008416" cy="365760"/>
                  <a:chOff x="9691871" y="4568464"/>
                  <a:chExt cx="1008416" cy="365760"/>
                </a:xfrm>
              </p:grpSpPr>
              <p:sp>
                <p:nvSpPr>
                  <p:cNvPr id="89" name="arrow">
                    <a:extLst>
                      <a:ext uri="{FF2B5EF4-FFF2-40B4-BE49-F238E27FC236}">
                        <a16:creationId xmlns:a16="http://schemas.microsoft.com/office/drawing/2014/main" id="{02E5C006-01AC-4B3B-A540-509D368D96C0}"/>
                      </a:ext>
                    </a:extLst>
                  </p:cNvPr>
                  <p:cNvSpPr>
                    <a:spLocks noChangeAspect="1" noEditPoints="1"/>
                  </p:cNvSpPr>
                  <p:nvPr/>
                </p:nvSpPr>
                <p:spPr bwMode="auto">
                  <a:xfrm>
                    <a:off x="9691871" y="4568464"/>
                    <a:ext cx="396375" cy="36576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arrow">
                    <a:extLst>
                      <a:ext uri="{FF2B5EF4-FFF2-40B4-BE49-F238E27FC236}">
                        <a16:creationId xmlns:a16="http://schemas.microsoft.com/office/drawing/2014/main" id="{54393401-CDFC-4F79-8784-899AA4612B0C}"/>
                      </a:ext>
                    </a:extLst>
                  </p:cNvPr>
                  <p:cNvSpPr>
                    <a:spLocks noChangeAspect="1" noEditPoints="1"/>
                  </p:cNvSpPr>
                  <p:nvPr/>
                </p:nvSpPr>
                <p:spPr bwMode="auto">
                  <a:xfrm flipH="1">
                    <a:off x="10303912" y="4568464"/>
                    <a:ext cx="396375" cy="36576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86" name="Group 85">
                  <a:extLst>
                    <a:ext uri="{FF2B5EF4-FFF2-40B4-BE49-F238E27FC236}">
                      <a16:creationId xmlns:a16="http://schemas.microsoft.com/office/drawing/2014/main" id="{58F00B32-C603-4E79-BAAD-6335B24315FF}"/>
                    </a:ext>
                  </a:extLst>
                </p:cNvPr>
                <p:cNvGrpSpPr/>
                <p:nvPr/>
              </p:nvGrpSpPr>
              <p:grpSpPr>
                <a:xfrm rot="5400000">
                  <a:off x="9692968" y="4568465"/>
                  <a:ext cx="1008414" cy="365761"/>
                  <a:chOff x="9691871" y="4568464"/>
                  <a:chExt cx="1008414" cy="365761"/>
                </a:xfrm>
              </p:grpSpPr>
              <p:sp>
                <p:nvSpPr>
                  <p:cNvPr id="87" name="arrow">
                    <a:extLst>
                      <a:ext uri="{FF2B5EF4-FFF2-40B4-BE49-F238E27FC236}">
                        <a16:creationId xmlns:a16="http://schemas.microsoft.com/office/drawing/2014/main" id="{3FD899BB-5771-4647-9FC7-2D26F316C514}"/>
                      </a:ext>
                    </a:extLst>
                  </p:cNvPr>
                  <p:cNvSpPr>
                    <a:spLocks noChangeAspect="1" noEditPoints="1"/>
                  </p:cNvSpPr>
                  <p:nvPr/>
                </p:nvSpPr>
                <p:spPr bwMode="auto">
                  <a:xfrm>
                    <a:off x="9691871" y="4568467"/>
                    <a:ext cx="396374" cy="36575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88" name="arrow">
                    <a:extLst>
                      <a:ext uri="{FF2B5EF4-FFF2-40B4-BE49-F238E27FC236}">
                        <a16:creationId xmlns:a16="http://schemas.microsoft.com/office/drawing/2014/main" id="{53D2DC9E-BD5E-49E3-AA4B-74C195149592}"/>
                      </a:ext>
                    </a:extLst>
                  </p:cNvPr>
                  <p:cNvSpPr>
                    <a:spLocks noChangeAspect="1" noEditPoints="1"/>
                  </p:cNvSpPr>
                  <p:nvPr/>
                </p:nvSpPr>
                <p:spPr bwMode="auto">
                  <a:xfrm flipH="1">
                    <a:off x="10303911" y="4568464"/>
                    <a:ext cx="396374" cy="36575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grpSp>
        <p:sp>
          <p:nvSpPr>
            <p:cNvPr id="82" name="Rectangle 81">
              <a:extLst>
                <a:ext uri="{FF2B5EF4-FFF2-40B4-BE49-F238E27FC236}">
                  <a16:creationId xmlns:a16="http://schemas.microsoft.com/office/drawing/2014/main" id="{425D1DE9-8A9C-422E-B573-B120A2E64DB0}"/>
                </a:ext>
              </a:extLst>
            </p:cNvPr>
            <p:cNvSpPr/>
            <p:nvPr/>
          </p:nvSpPr>
          <p:spPr>
            <a:xfrm>
              <a:off x="7804477" y="4507143"/>
              <a:ext cx="2297284" cy="938719"/>
            </a:xfrm>
            <a:prstGeom prst="rect">
              <a:avLst/>
            </a:prstGeom>
          </p:spPr>
          <p:txBody>
            <a:bodyPr wrap="square" lIns="182880" rIns="18288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a:ln>
                    <a:noFill/>
                  </a:ln>
                  <a:gradFill>
                    <a:gsLst>
                      <a:gs pos="0">
                        <a:srgbClr val="0078D4"/>
                      </a:gs>
                      <a:gs pos="100000">
                        <a:srgbClr val="0078D4"/>
                      </a:gs>
                    </a:gsLst>
                    <a:lin ang="5400000" scaled="1"/>
                  </a:gradFill>
                  <a:effectLst/>
                  <a:uLnTx/>
                  <a:uFillTx/>
                  <a:latin typeface="Segoe UI"/>
                  <a:ea typeface="+mn-ea"/>
                  <a:cs typeface="+mn-cs"/>
                </a:rPr>
                <a:t>Fusion</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Times New Roman" panose="02020603050405020304" pitchFamily="18" charset="0"/>
                  <a:cs typeface="+mn-cs"/>
                </a:rPr>
                <a:t>Combines events and alerts from across the kill chain to map the attack timeline</a:t>
              </a:r>
            </a:p>
          </p:txBody>
        </p:sp>
      </p:grpSp>
      <p:cxnSp>
        <p:nvCxnSpPr>
          <p:cNvPr id="107" name="Connector: Elbow 106">
            <a:extLst>
              <a:ext uri="{FF2B5EF4-FFF2-40B4-BE49-F238E27FC236}">
                <a16:creationId xmlns:a16="http://schemas.microsoft.com/office/drawing/2014/main" id="{6BEB3F5A-BED0-4487-956E-F7BD861016AE}"/>
              </a:ext>
            </a:extLst>
          </p:cNvPr>
          <p:cNvCxnSpPr>
            <a:cxnSpLocks/>
            <a:endCxn id="108" idx="1"/>
          </p:cNvCxnSpPr>
          <p:nvPr/>
        </p:nvCxnSpPr>
        <p:spPr>
          <a:xfrm rot="16200000" flipH="1">
            <a:off x="4764524" y="4814922"/>
            <a:ext cx="2119074" cy="379649"/>
          </a:xfrm>
          <a:prstGeom prst="bentConnector2">
            <a:avLst/>
          </a:prstGeom>
          <a:ln w="38100">
            <a:solidFill>
              <a:schemeClr val="bg2">
                <a:lumMod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8" name="Rectangle: Rounded Corners 107">
            <a:extLst>
              <a:ext uri="{FF2B5EF4-FFF2-40B4-BE49-F238E27FC236}">
                <a16:creationId xmlns:a16="http://schemas.microsoft.com/office/drawing/2014/main" id="{87E2D466-51EF-4904-81BB-8D1092612874}"/>
              </a:ext>
            </a:extLst>
          </p:cNvPr>
          <p:cNvSpPr/>
          <p:nvPr/>
        </p:nvSpPr>
        <p:spPr bwMode="auto">
          <a:xfrm>
            <a:off x="6013886" y="5594924"/>
            <a:ext cx="4030000" cy="938719"/>
          </a:xfrm>
          <a:prstGeom prst="roundRect">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Security Information and Event Management (SIEM)</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Sentinel or Legacy</a:t>
            </a:r>
          </a:p>
        </p:txBody>
      </p:sp>
      <p:grpSp>
        <p:nvGrpSpPr>
          <p:cNvPr id="109" name="Group 108">
            <a:extLst>
              <a:ext uri="{FF2B5EF4-FFF2-40B4-BE49-F238E27FC236}">
                <a16:creationId xmlns:a16="http://schemas.microsoft.com/office/drawing/2014/main" id="{4CE75A77-1905-43F3-B812-DAEAC23DEB3C}"/>
              </a:ext>
            </a:extLst>
          </p:cNvPr>
          <p:cNvGrpSpPr/>
          <p:nvPr/>
        </p:nvGrpSpPr>
        <p:grpSpPr>
          <a:xfrm>
            <a:off x="4645296" y="2426877"/>
            <a:ext cx="1998708" cy="1787190"/>
            <a:chOff x="7165506" y="2132124"/>
            <a:chExt cx="1998708" cy="1787190"/>
          </a:xfrm>
        </p:grpSpPr>
        <p:grpSp>
          <p:nvGrpSpPr>
            <p:cNvPr id="110" name="Group 109">
              <a:extLst>
                <a:ext uri="{FF2B5EF4-FFF2-40B4-BE49-F238E27FC236}">
                  <a16:creationId xmlns:a16="http://schemas.microsoft.com/office/drawing/2014/main" id="{408213A2-A986-4228-ACF8-CE90E85BD854}"/>
                </a:ext>
              </a:extLst>
            </p:cNvPr>
            <p:cNvGrpSpPr/>
            <p:nvPr/>
          </p:nvGrpSpPr>
          <p:grpSpPr>
            <a:xfrm>
              <a:off x="7712475" y="2766515"/>
              <a:ext cx="883943" cy="883943"/>
              <a:chOff x="6855846" y="3419475"/>
              <a:chExt cx="883943" cy="883943"/>
            </a:xfrm>
          </p:grpSpPr>
          <p:sp>
            <p:nvSpPr>
              <p:cNvPr id="166" name="Oval 165">
                <a:extLst>
                  <a:ext uri="{FF2B5EF4-FFF2-40B4-BE49-F238E27FC236}">
                    <a16:creationId xmlns:a16="http://schemas.microsoft.com/office/drawing/2014/main" id="{E9256A7D-1715-4F46-B59D-B4BBE765D585}"/>
                  </a:ext>
                </a:extLst>
              </p:cNvPr>
              <p:cNvSpPr/>
              <p:nvPr/>
            </p:nvSpPr>
            <p:spPr bwMode="auto">
              <a:xfrm>
                <a:off x="6855846" y="3419475"/>
                <a:ext cx="883943" cy="88394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7" name="Group 166">
                <a:extLst>
                  <a:ext uri="{FF2B5EF4-FFF2-40B4-BE49-F238E27FC236}">
                    <a16:creationId xmlns:a16="http://schemas.microsoft.com/office/drawing/2014/main" id="{25261382-FDE3-43BF-A6AA-A450B818B1C4}"/>
                  </a:ext>
                </a:extLst>
              </p:cNvPr>
              <p:cNvGrpSpPr/>
              <p:nvPr/>
            </p:nvGrpSpPr>
            <p:grpSpPr>
              <a:xfrm>
                <a:off x="7079615" y="3624180"/>
                <a:ext cx="455485" cy="455483"/>
                <a:chOff x="12221878" y="1527142"/>
                <a:chExt cx="847059" cy="847059"/>
              </a:xfrm>
            </p:grpSpPr>
            <p:sp>
              <p:nvSpPr>
                <p:cNvPr id="168" name="Oval 167">
                  <a:extLst>
                    <a:ext uri="{FF2B5EF4-FFF2-40B4-BE49-F238E27FC236}">
                      <a16:creationId xmlns:a16="http://schemas.microsoft.com/office/drawing/2014/main" id="{E0D2C9D3-BB67-4A35-B3EF-38ADE108E258}"/>
                    </a:ext>
                  </a:extLst>
                </p:cNvPr>
                <p:cNvSpPr/>
                <p:nvPr/>
              </p:nvSpPr>
              <p:spPr>
                <a:xfrm>
                  <a:off x="12367943" y="1677870"/>
                  <a:ext cx="554929" cy="554929"/>
                </a:xfrm>
                <a:prstGeom prst="ellipse">
                  <a:avLst/>
                </a:prstGeom>
                <a:noFill/>
                <a:ln w="19050" cap="flat">
                  <a:solidFill>
                    <a:schemeClr val="bg1"/>
                  </a:solidFill>
                  <a:prstDash val="solid"/>
                  <a:miter/>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169" name="Group 168">
                  <a:extLst>
                    <a:ext uri="{FF2B5EF4-FFF2-40B4-BE49-F238E27FC236}">
                      <a16:creationId xmlns:a16="http://schemas.microsoft.com/office/drawing/2014/main" id="{31BDA383-35C3-47F7-BD17-7EB26009B79D}"/>
                    </a:ext>
                  </a:extLst>
                </p:cNvPr>
                <p:cNvGrpSpPr/>
                <p:nvPr/>
              </p:nvGrpSpPr>
              <p:grpSpPr>
                <a:xfrm rot="5400000">
                  <a:off x="12645408" y="1527143"/>
                  <a:ext cx="0" cy="847059"/>
                  <a:chOff x="12645407" y="1527142"/>
                  <a:chExt cx="0" cy="847059"/>
                </a:xfrm>
              </p:grpSpPr>
              <p:cxnSp>
                <p:nvCxnSpPr>
                  <p:cNvPr id="172" name="Straight Connector 171">
                    <a:extLst>
                      <a:ext uri="{FF2B5EF4-FFF2-40B4-BE49-F238E27FC236}">
                        <a16:creationId xmlns:a16="http://schemas.microsoft.com/office/drawing/2014/main" id="{4BA9588D-1D7B-4972-B855-20ADDF3866BB}"/>
                      </a:ext>
                    </a:extLst>
                  </p:cNvPr>
                  <p:cNvCxnSpPr/>
                  <p:nvPr/>
                </p:nvCxnSpPr>
                <p:spPr>
                  <a:xfrm>
                    <a:off x="12645407" y="1527142"/>
                    <a:ext cx="0" cy="282804"/>
                  </a:xfrm>
                  <a:prstGeom prst="line">
                    <a:avLst/>
                  </a:prstGeom>
                  <a:noFill/>
                  <a:ln w="19050" cap="flat">
                    <a:solidFill>
                      <a:schemeClr val="bg1"/>
                    </a:solidFill>
                    <a:prstDash val="solid"/>
                    <a:miter/>
                  </a:ln>
                  <a:extLst>
                    <a:ext uri="{909E8E84-426E-40DD-AFC4-6F175D3DCCD1}">
                      <a14:hiddenFill xmlns:a14="http://schemas.microsoft.com/office/drawing/2010/main">
                        <a:solidFill>
                          <a:srgbClr val="FFFFFF"/>
                        </a:solidFill>
                      </a14:hiddenFill>
                    </a:ext>
                  </a:extLst>
                </p:spPr>
              </p:cxnSp>
              <p:cxnSp>
                <p:nvCxnSpPr>
                  <p:cNvPr id="173" name="Straight Connector 172">
                    <a:extLst>
                      <a:ext uri="{FF2B5EF4-FFF2-40B4-BE49-F238E27FC236}">
                        <a16:creationId xmlns:a16="http://schemas.microsoft.com/office/drawing/2014/main" id="{A288BB32-E87F-49AA-B536-9CDD05050137}"/>
                      </a:ext>
                    </a:extLst>
                  </p:cNvPr>
                  <p:cNvCxnSpPr/>
                  <p:nvPr/>
                </p:nvCxnSpPr>
                <p:spPr>
                  <a:xfrm>
                    <a:off x="12645407" y="2091397"/>
                    <a:ext cx="0" cy="282804"/>
                  </a:xfrm>
                  <a:prstGeom prst="line">
                    <a:avLst/>
                  </a:prstGeom>
                  <a:noFill/>
                  <a:ln w="19050" cap="flat">
                    <a:solidFill>
                      <a:schemeClr val="bg1"/>
                    </a:solidFill>
                    <a:prstDash val="solid"/>
                    <a:miter/>
                  </a:ln>
                  <a:extLst>
                    <a:ext uri="{909E8E84-426E-40DD-AFC4-6F175D3DCCD1}">
                      <a14:hiddenFill xmlns:a14="http://schemas.microsoft.com/office/drawing/2010/main">
                        <a:solidFill>
                          <a:srgbClr val="FFFFFF"/>
                        </a:solidFill>
                      </a14:hiddenFill>
                    </a:ext>
                  </a:extLst>
                </p:spPr>
              </p:cxnSp>
            </p:grpSp>
            <p:cxnSp>
              <p:nvCxnSpPr>
                <p:cNvPr id="170" name="Straight Connector 169">
                  <a:extLst>
                    <a:ext uri="{FF2B5EF4-FFF2-40B4-BE49-F238E27FC236}">
                      <a16:creationId xmlns:a16="http://schemas.microsoft.com/office/drawing/2014/main" id="{7F7734CC-C4CC-4158-8D96-101509CF480F}"/>
                    </a:ext>
                  </a:extLst>
                </p:cNvPr>
                <p:cNvCxnSpPr/>
                <p:nvPr/>
              </p:nvCxnSpPr>
              <p:spPr>
                <a:xfrm>
                  <a:off x="12645407" y="1527142"/>
                  <a:ext cx="0" cy="282804"/>
                </a:xfrm>
                <a:prstGeom prst="line">
                  <a:avLst/>
                </a:prstGeom>
                <a:noFill/>
                <a:ln w="19050" cap="flat">
                  <a:solidFill>
                    <a:schemeClr val="bg1"/>
                  </a:solidFill>
                  <a:prstDash val="solid"/>
                  <a:miter/>
                </a:ln>
                <a:extLst>
                  <a:ext uri="{909E8E84-426E-40DD-AFC4-6F175D3DCCD1}">
                    <a14:hiddenFill xmlns:a14="http://schemas.microsoft.com/office/drawing/2010/main">
                      <a:solidFill>
                        <a:srgbClr val="FFFFFF"/>
                      </a:solidFill>
                    </a14:hiddenFill>
                  </a:ext>
                </a:extLst>
              </p:spPr>
            </p:cxnSp>
            <p:cxnSp>
              <p:nvCxnSpPr>
                <p:cNvPr id="171" name="Straight Connector 170">
                  <a:extLst>
                    <a:ext uri="{FF2B5EF4-FFF2-40B4-BE49-F238E27FC236}">
                      <a16:creationId xmlns:a16="http://schemas.microsoft.com/office/drawing/2014/main" id="{9C13EB72-9ECA-46F1-AC8E-E4CEC3A4450D}"/>
                    </a:ext>
                  </a:extLst>
                </p:cNvPr>
                <p:cNvCxnSpPr/>
                <p:nvPr/>
              </p:nvCxnSpPr>
              <p:spPr>
                <a:xfrm>
                  <a:off x="12645407" y="2091397"/>
                  <a:ext cx="0" cy="282804"/>
                </a:xfrm>
                <a:prstGeom prst="line">
                  <a:avLst/>
                </a:prstGeom>
                <a:noFill/>
                <a:ln w="19050" cap="flat">
                  <a:solidFill>
                    <a:schemeClr val="bg1"/>
                  </a:solidFill>
                  <a:prstDash val="solid"/>
                  <a:miter/>
                </a:ln>
                <a:extLst>
                  <a:ext uri="{909E8E84-426E-40DD-AFC4-6F175D3DCCD1}">
                    <a14:hiddenFill xmlns:a14="http://schemas.microsoft.com/office/drawing/2010/main">
                      <a:solidFill>
                        <a:srgbClr val="FFFFFF"/>
                      </a:solidFill>
                    </a14:hiddenFill>
                  </a:ext>
                </a:extLst>
              </p:spPr>
            </p:cxnSp>
          </p:grpSp>
        </p:grpSp>
        <p:sp>
          <p:nvSpPr>
            <p:cNvPr id="111" name="Oval 110">
              <a:extLst>
                <a:ext uri="{FF2B5EF4-FFF2-40B4-BE49-F238E27FC236}">
                  <a16:creationId xmlns:a16="http://schemas.microsoft.com/office/drawing/2014/main" id="{E619EF84-FFB3-405A-8F93-1B18E1CC3C48}"/>
                </a:ext>
              </a:extLst>
            </p:cNvPr>
            <p:cNvSpPr/>
            <p:nvPr/>
          </p:nvSpPr>
          <p:spPr bwMode="auto">
            <a:xfrm>
              <a:off x="7555312" y="2609352"/>
              <a:ext cx="1198268" cy="1198268"/>
            </a:xfrm>
            <a:prstGeom prst="ellipse">
              <a:avLst/>
            </a:prstGeom>
            <a:noFill/>
            <a:ln w="1905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9" name="Straight Connector 158">
              <a:extLst>
                <a:ext uri="{FF2B5EF4-FFF2-40B4-BE49-F238E27FC236}">
                  <a16:creationId xmlns:a16="http://schemas.microsoft.com/office/drawing/2014/main" id="{163B6406-9247-44C9-BB2D-5533186B37B9}"/>
                </a:ext>
              </a:extLst>
            </p:cNvPr>
            <p:cNvCxnSpPr>
              <a:cxnSpLocks/>
              <a:stCxn id="111" idx="1"/>
            </p:cNvCxnSpPr>
            <p:nvPr/>
          </p:nvCxnSpPr>
          <p:spPr>
            <a:xfrm flipH="1" flipV="1">
              <a:off x="7351250" y="2557606"/>
              <a:ext cx="379544" cy="227228"/>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15B6EBF-5F51-4CCD-A134-1D2018D9438F}"/>
                </a:ext>
              </a:extLst>
            </p:cNvPr>
            <p:cNvCxnSpPr>
              <a:cxnSpLocks/>
            </p:cNvCxnSpPr>
            <p:nvPr/>
          </p:nvCxnSpPr>
          <p:spPr>
            <a:xfrm flipV="1">
              <a:off x="8313186" y="2132124"/>
              <a:ext cx="116363" cy="509928"/>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2DA341F8-29B2-4E39-936F-563D2D4D8725}"/>
                </a:ext>
              </a:extLst>
            </p:cNvPr>
            <p:cNvCxnSpPr>
              <a:cxnSpLocks/>
            </p:cNvCxnSpPr>
            <p:nvPr/>
          </p:nvCxnSpPr>
          <p:spPr>
            <a:xfrm flipV="1">
              <a:off x="8747875" y="3119619"/>
              <a:ext cx="416339" cy="9006"/>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AD6A08CA-9AE7-49F0-9977-B67A1A1A176D}"/>
                </a:ext>
              </a:extLst>
            </p:cNvPr>
            <p:cNvCxnSpPr>
              <a:cxnSpLocks/>
              <a:stCxn id="111" idx="5"/>
            </p:cNvCxnSpPr>
            <p:nvPr/>
          </p:nvCxnSpPr>
          <p:spPr>
            <a:xfrm>
              <a:off x="8578098" y="3632138"/>
              <a:ext cx="314907" cy="287176"/>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75DDABD1-EE89-4C73-85D4-C6B0410B0A35}"/>
                </a:ext>
              </a:extLst>
            </p:cNvPr>
            <p:cNvCxnSpPr>
              <a:cxnSpLocks/>
            </p:cNvCxnSpPr>
            <p:nvPr/>
          </p:nvCxnSpPr>
          <p:spPr>
            <a:xfrm flipH="1">
              <a:off x="7165506" y="3412163"/>
              <a:ext cx="421642" cy="148197"/>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6239208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76DFB816-9B83-46FE-BD78-FCDCC1853F64}"/>
              </a:ext>
            </a:extLst>
          </p:cNvPr>
          <p:cNvSpPr/>
          <p:nvPr/>
        </p:nvSpPr>
        <p:spPr>
          <a:xfrm>
            <a:off x="-746207" y="-807260"/>
            <a:ext cx="13620378" cy="802086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78D4"/>
                </a:solidFill>
                <a:effectLst/>
                <a:uLnTx/>
                <a:uFillTx/>
                <a:latin typeface="Segoe UI"/>
                <a:ea typeface="+mn-ea"/>
                <a:cs typeface="+mn-cs"/>
              </a:rPr>
              <a:t>Cloud Native SIEM + SOAR - </a:t>
            </a:r>
            <a:r>
              <a:rPr kumimoji="0" lang="en-US" sz="1800" b="0" i="1" u="none" strike="noStrike" kern="0" cap="none" spc="0" normalizeH="0" baseline="0" noProof="0" dirty="0">
                <a:ln>
                  <a:noFill/>
                </a:ln>
                <a:solidFill>
                  <a:srgbClr val="0078D4"/>
                </a:solidFill>
                <a:effectLst/>
                <a:uLnTx/>
                <a:uFillTx/>
                <a:latin typeface="Segoe UI Semilight" panose="020B0402040204020203" pitchFamily="34" charset="0"/>
                <a:ea typeface="+mn-ea"/>
                <a:cs typeface="Segoe UI Semilight" panose="020B0402040204020203" pitchFamily="34" charset="0"/>
              </a:rPr>
              <a:t>Azure Sentinel</a:t>
            </a:r>
            <a:endParaRPr kumimoji="0" lang="en-US" sz="1800" b="1" i="1" u="none" strike="noStrike" kern="0" cap="none" spc="0" normalizeH="0" baseline="0" noProof="0" dirty="0">
              <a:ln>
                <a:noFill/>
              </a:ln>
              <a:solidFill>
                <a:srgbClr val="0078D4"/>
              </a:solidFill>
              <a:effectLst/>
              <a:uLnTx/>
              <a:uFillTx/>
              <a:latin typeface="Segoe UI"/>
              <a:ea typeface="+mn-ea"/>
              <a:cs typeface="+mn-cs"/>
            </a:endParaRPr>
          </a:p>
        </p:txBody>
      </p:sp>
      <p:grpSp>
        <p:nvGrpSpPr>
          <p:cNvPr id="3" name="Group 2">
            <a:extLst>
              <a:ext uri="{FF2B5EF4-FFF2-40B4-BE49-F238E27FC236}">
                <a16:creationId xmlns:a16="http://schemas.microsoft.com/office/drawing/2014/main" id="{A520833A-545F-475A-B058-0CE7B8C2468B}"/>
              </a:ext>
            </a:extLst>
          </p:cNvPr>
          <p:cNvGrpSpPr/>
          <p:nvPr/>
        </p:nvGrpSpPr>
        <p:grpSpPr>
          <a:xfrm>
            <a:off x="2142606" y="3860712"/>
            <a:ext cx="7765323" cy="660662"/>
            <a:chOff x="2142606" y="3860712"/>
            <a:chExt cx="7765323" cy="660662"/>
          </a:xfrm>
        </p:grpSpPr>
        <p:sp>
          <p:nvSpPr>
            <p:cNvPr id="74" name="TextBox 73">
              <a:extLst>
                <a:ext uri="{FF2B5EF4-FFF2-40B4-BE49-F238E27FC236}">
                  <a16:creationId xmlns:a16="http://schemas.microsoft.com/office/drawing/2014/main" id="{B60D9615-3CB9-4FA6-939C-573B376C472B}"/>
                </a:ext>
              </a:extLst>
            </p:cNvPr>
            <p:cNvSpPr txBox="1"/>
            <p:nvPr/>
          </p:nvSpPr>
          <p:spPr>
            <a:xfrm>
              <a:off x="2142606" y="3860712"/>
              <a:ext cx="7765323" cy="660662"/>
            </a:xfrm>
            <a:prstGeom prst="rect">
              <a:avLst/>
            </a:prstGeom>
            <a:solidFill>
              <a:schemeClr val="tx2"/>
            </a:solidFill>
          </p:spPr>
          <p:txBody>
            <a:bodyPr wrap="squar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Enrichment with Intelligence (Geo location, IP Reputation)</a:t>
              </a:r>
            </a:p>
          </p:txBody>
        </p:sp>
        <p:grpSp>
          <p:nvGrpSpPr>
            <p:cNvPr id="19" name="Group 18">
              <a:extLst>
                <a:ext uri="{FF2B5EF4-FFF2-40B4-BE49-F238E27FC236}">
                  <a16:creationId xmlns:a16="http://schemas.microsoft.com/office/drawing/2014/main" id="{328DD601-61BC-4BC1-A453-90B3B6158F1A}"/>
                </a:ext>
              </a:extLst>
            </p:cNvPr>
            <p:cNvGrpSpPr/>
            <p:nvPr/>
          </p:nvGrpSpPr>
          <p:grpSpPr>
            <a:xfrm>
              <a:off x="3017289" y="3990217"/>
              <a:ext cx="432454" cy="399188"/>
              <a:chOff x="3015623" y="4051051"/>
              <a:chExt cx="432454" cy="399188"/>
            </a:xfrm>
          </p:grpSpPr>
          <p:cxnSp>
            <p:nvCxnSpPr>
              <p:cNvPr id="124" name="Straight Connector 123">
                <a:extLst>
                  <a:ext uri="{FF2B5EF4-FFF2-40B4-BE49-F238E27FC236}">
                    <a16:creationId xmlns:a16="http://schemas.microsoft.com/office/drawing/2014/main" id="{5A2DF07F-33CB-41CC-B45B-B9A13B024A09}"/>
                  </a:ext>
                </a:extLst>
              </p:cNvPr>
              <p:cNvCxnSpPr/>
              <p:nvPr/>
            </p:nvCxnSpPr>
            <p:spPr>
              <a:xfrm flipH="1">
                <a:off x="3221716" y="4235871"/>
                <a:ext cx="180395" cy="46017"/>
              </a:xfrm>
              <a:prstGeom prst="line">
                <a:avLst/>
              </a:prstGeom>
              <a:solidFill>
                <a:schemeClr val="bg1"/>
              </a:solidFill>
              <a:ln w="12700" cap="flat" cmpd="sng" algn="ctr">
                <a:solidFill>
                  <a:schemeClr val="bg1"/>
                </a:solidFill>
                <a:prstDash val="solid"/>
                <a:headEnd type="none" w="med" len="med"/>
                <a:tailEnd type="none" w="med" len="med"/>
              </a:ln>
              <a:effectLst/>
            </p:spPr>
          </p:cxnSp>
          <p:cxnSp>
            <p:nvCxnSpPr>
              <p:cNvPr id="125" name="Straight Connector 124">
                <a:extLst>
                  <a:ext uri="{FF2B5EF4-FFF2-40B4-BE49-F238E27FC236}">
                    <a16:creationId xmlns:a16="http://schemas.microsoft.com/office/drawing/2014/main" id="{A94432F2-5E2B-4205-BCE7-F159FBDB559E}"/>
                  </a:ext>
                </a:extLst>
              </p:cNvPr>
              <p:cNvCxnSpPr>
                <a:cxnSpLocks/>
                <a:stCxn id="138" idx="1"/>
              </p:cNvCxnSpPr>
              <p:nvPr/>
            </p:nvCxnSpPr>
            <p:spPr>
              <a:xfrm flipH="1" flipV="1">
                <a:off x="3238066" y="4316193"/>
                <a:ext cx="84088" cy="60630"/>
              </a:xfrm>
              <a:prstGeom prst="line">
                <a:avLst/>
              </a:prstGeom>
              <a:solidFill>
                <a:schemeClr val="bg1"/>
              </a:solidFill>
              <a:ln w="12700" cap="flat" cmpd="sng" algn="ctr">
                <a:solidFill>
                  <a:schemeClr val="bg1"/>
                </a:solidFill>
                <a:prstDash val="solid"/>
                <a:headEnd type="none" w="med" len="med"/>
                <a:tailEnd type="none" w="med" len="med"/>
              </a:ln>
              <a:effectLst/>
            </p:spPr>
          </p:cxnSp>
          <p:cxnSp>
            <p:nvCxnSpPr>
              <p:cNvPr id="126" name="Straight Connector 125">
                <a:extLst>
                  <a:ext uri="{FF2B5EF4-FFF2-40B4-BE49-F238E27FC236}">
                    <a16:creationId xmlns:a16="http://schemas.microsoft.com/office/drawing/2014/main" id="{05B03E92-9600-41C0-A55C-264634CA5B20}"/>
                  </a:ext>
                </a:extLst>
              </p:cNvPr>
              <p:cNvCxnSpPr>
                <a:cxnSpLocks/>
              </p:cNvCxnSpPr>
              <p:nvPr/>
            </p:nvCxnSpPr>
            <p:spPr>
              <a:xfrm flipH="1">
                <a:off x="3071839" y="4297155"/>
                <a:ext cx="121926" cy="105664"/>
              </a:xfrm>
              <a:prstGeom prst="line">
                <a:avLst/>
              </a:prstGeom>
              <a:solidFill>
                <a:schemeClr val="bg1"/>
              </a:solidFill>
              <a:ln w="12700" cap="flat" cmpd="sng" algn="ctr">
                <a:solidFill>
                  <a:schemeClr val="bg1"/>
                </a:solidFill>
                <a:prstDash val="solid"/>
                <a:headEnd type="none" w="med" len="med"/>
                <a:tailEnd type="none" w="med" len="med"/>
              </a:ln>
              <a:effectLst/>
            </p:spPr>
          </p:cxnSp>
          <p:cxnSp>
            <p:nvCxnSpPr>
              <p:cNvPr id="127" name="Straight Connector 126">
                <a:extLst>
                  <a:ext uri="{FF2B5EF4-FFF2-40B4-BE49-F238E27FC236}">
                    <a16:creationId xmlns:a16="http://schemas.microsoft.com/office/drawing/2014/main" id="{327CBD2C-884B-46AB-BBAF-8E6A05200C05}"/>
                  </a:ext>
                </a:extLst>
              </p:cNvPr>
              <p:cNvCxnSpPr/>
              <p:nvPr/>
            </p:nvCxnSpPr>
            <p:spPr>
              <a:xfrm flipH="1" flipV="1">
                <a:off x="3116122" y="4134835"/>
                <a:ext cx="91552" cy="143542"/>
              </a:xfrm>
              <a:prstGeom prst="line">
                <a:avLst/>
              </a:prstGeom>
              <a:solidFill>
                <a:schemeClr val="bg1"/>
              </a:solidFill>
              <a:ln w="12700" cap="flat" cmpd="sng" algn="ctr">
                <a:solidFill>
                  <a:schemeClr val="bg1"/>
                </a:solidFill>
                <a:prstDash val="solid"/>
                <a:headEnd type="none" w="med" len="med"/>
                <a:tailEnd type="none" w="med" len="med"/>
              </a:ln>
              <a:effectLst/>
            </p:spPr>
          </p:cxnSp>
          <p:cxnSp>
            <p:nvCxnSpPr>
              <p:cNvPr id="128" name="Straight Connector 127">
                <a:extLst>
                  <a:ext uri="{FF2B5EF4-FFF2-40B4-BE49-F238E27FC236}">
                    <a16:creationId xmlns:a16="http://schemas.microsoft.com/office/drawing/2014/main" id="{B5BB33B0-6DA3-491F-BCB8-5D310A7024BD}"/>
                  </a:ext>
                </a:extLst>
              </p:cNvPr>
              <p:cNvCxnSpPr/>
              <p:nvPr/>
            </p:nvCxnSpPr>
            <p:spPr>
              <a:xfrm flipV="1">
                <a:off x="3208213" y="4090542"/>
                <a:ext cx="69676" cy="189635"/>
              </a:xfrm>
              <a:prstGeom prst="line">
                <a:avLst/>
              </a:prstGeom>
              <a:solidFill>
                <a:schemeClr val="bg1"/>
              </a:solidFill>
              <a:ln w="12700" cap="flat" cmpd="sng" algn="ctr">
                <a:solidFill>
                  <a:schemeClr val="bg1"/>
                </a:solidFill>
                <a:prstDash val="solid"/>
                <a:headEnd type="none" w="med" len="med"/>
                <a:tailEnd type="none" w="med" len="med"/>
              </a:ln>
              <a:effectLst/>
            </p:spPr>
          </p:cxnSp>
          <p:sp>
            <p:nvSpPr>
              <p:cNvPr id="130" name="Oval 129">
                <a:extLst>
                  <a:ext uri="{FF2B5EF4-FFF2-40B4-BE49-F238E27FC236}">
                    <a16:creationId xmlns:a16="http://schemas.microsoft.com/office/drawing/2014/main" id="{4A67DB91-3DF5-4A5E-935D-EE7B575BE31C}"/>
                  </a:ext>
                </a:extLst>
              </p:cNvPr>
              <p:cNvSpPr/>
              <p:nvPr/>
            </p:nvSpPr>
            <p:spPr bwMode="auto">
              <a:xfrm>
                <a:off x="3367337" y="4197765"/>
                <a:ext cx="80740" cy="80739"/>
              </a:xfrm>
              <a:prstGeom prst="ellipse">
                <a:avLst/>
              </a:prstGeom>
              <a:solidFill>
                <a:schemeClr val="bg1"/>
              </a:solidFill>
              <a:ln w="12700" cap="flat" cmpd="sng" algn="ctr">
                <a:solidFill>
                  <a:schemeClr val="bg1"/>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31" name="Oval 130">
                <a:extLst>
                  <a:ext uri="{FF2B5EF4-FFF2-40B4-BE49-F238E27FC236}">
                    <a16:creationId xmlns:a16="http://schemas.microsoft.com/office/drawing/2014/main" id="{57453B5B-0D8D-4322-87E7-FE3BA5527CD2}"/>
                  </a:ext>
                </a:extLst>
              </p:cNvPr>
              <p:cNvSpPr/>
              <p:nvPr/>
            </p:nvSpPr>
            <p:spPr bwMode="auto">
              <a:xfrm>
                <a:off x="3138401" y="4211809"/>
                <a:ext cx="139626" cy="139624"/>
              </a:xfrm>
              <a:prstGeom prst="ellipse">
                <a:avLst/>
              </a:prstGeom>
              <a:solidFill>
                <a:schemeClr val="bg1"/>
              </a:solidFill>
              <a:ln w="12700" cap="flat" cmpd="sng" algn="ctr">
                <a:solidFill>
                  <a:schemeClr val="bg1"/>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32" name="Oval 131">
                <a:extLst>
                  <a:ext uri="{FF2B5EF4-FFF2-40B4-BE49-F238E27FC236}">
                    <a16:creationId xmlns:a16="http://schemas.microsoft.com/office/drawing/2014/main" id="{8D67A791-F55D-4ECC-90CA-99FDD8298CA8}"/>
                  </a:ext>
                </a:extLst>
              </p:cNvPr>
              <p:cNvSpPr/>
              <p:nvPr/>
            </p:nvSpPr>
            <p:spPr bwMode="auto">
              <a:xfrm>
                <a:off x="3015623" y="4362523"/>
                <a:ext cx="87716" cy="87716"/>
              </a:xfrm>
              <a:prstGeom prst="ellipse">
                <a:avLst/>
              </a:prstGeom>
              <a:solidFill>
                <a:schemeClr val="bg1"/>
              </a:solidFill>
              <a:ln w="12700" cap="flat" cmpd="sng" algn="ctr">
                <a:solidFill>
                  <a:schemeClr val="bg1"/>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33" name="Oval 132">
                <a:extLst>
                  <a:ext uri="{FF2B5EF4-FFF2-40B4-BE49-F238E27FC236}">
                    <a16:creationId xmlns:a16="http://schemas.microsoft.com/office/drawing/2014/main" id="{8186237D-ACAC-4908-BFEE-4B4786E817FA}"/>
                  </a:ext>
                </a:extLst>
              </p:cNvPr>
              <p:cNvSpPr/>
              <p:nvPr/>
            </p:nvSpPr>
            <p:spPr bwMode="auto">
              <a:xfrm>
                <a:off x="3059481" y="4087029"/>
                <a:ext cx="87716" cy="87716"/>
              </a:xfrm>
              <a:prstGeom prst="ellipse">
                <a:avLst/>
              </a:prstGeom>
              <a:solidFill>
                <a:schemeClr val="bg1"/>
              </a:solidFill>
              <a:ln w="12700" cap="flat" cmpd="sng" algn="ctr">
                <a:solidFill>
                  <a:schemeClr val="bg1"/>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34" name="Oval 133">
                <a:extLst>
                  <a:ext uri="{FF2B5EF4-FFF2-40B4-BE49-F238E27FC236}">
                    <a16:creationId xmlns:a16="http://schemas.microsoft.com/office/drawing/2014/main" id="{2ACCB450-7A26-437B-AB2C-6C861FE70596}"/>
                  </a:ext>
                </a:extLst>
              </p:cNvPr>
              <p:cNvSpPr/>
              <p:nvPr/>
            </p:nvSpPr>
            <p:spPr bwMode="auto">
              <a:xfrm>
                <a:off x="3260434" y="4051051"/>
                <a:ext cx="58370" cy="58368"/>
              </a:xfrm>
              <a:prstGeom prst="ellipse">
                <a:avLst/>
              </a:prstGeom>
              <a:solidFill>
                <a:schemeClr val="bg1"/>
              </a:solidFill>
              <a:ln w="12700" cap="flat" cmpd="sng" algn="ctr">
                <a:solidFill>
                  <a:schemeClr val="bg1"/>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38" name="Oval 137">
                <a:extLst>
                  <a:ext uri="{FF2B5EF4-FFF2-40B4-BE49-F238E27FC236}">
                    <a16:creationId xmlns:a16="http://schemas.microsoft.com/office/drawing/2014/main" id="{B22D826C-81D8-472F-92B4-F581A8795D18}"/>
                  </a:ext>
                </a:extLst>
              </p:cNvPr>
              <p:cNvSpPr/>
              <p:nvPr/>
            </p:nvSpPr>
            <p:spPr bwMode="auto">
              <a:xfrm>
                <a:off x="3313604" y="4368275"/>
                <a:ext cx="58370" cy="58368"/>
              </a:xfrm>
              <a:prstGeom prst="ellipse">
                <a:avLst/>
              </a:prstGeom>
              <a:solidFill>
                <a:schemeClr val="bg1"/>
              </a:solidFill>
              <a:ln w="12700" cap="flat" cmpd="sng" algn="ctr">
                <a:solidFill>
                  <a:schemeClr val="bg1"/>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grpSp>
      </p:grpSp>
      <p:sp>
        <p:nvSpPr>
          <p:cNvPr id="118" name="Arrow: Pentagon 117">
            <a:extLst>
              <a:ext uri="{FF2B5EF4-FFF2-40B4-BE49-F238E27FC236}">
                <a16:creationId xmlns:a16="http://schemas.microsoft.com/office/drawing/2014/main" id="{480D568D-8F44-4F26-AC18-5F0C1FA3E24A}"/>
              </a:ext>
            </a:extLst>
          </p:cNvPr>
          <p:cNvSpPr/>
          <p:nvPr/>
        </p:nvSpPr>
        <p:spPr bwMode="auto">
          <a:xfrm flipH="1">
            <a:off x="9769677" y="1466636"/>
            <a:ext cx="2422323" cy="5391364"/>
          </a:xfrm>
          <a:prstGeom prst="homePlate">
            <a:avLst>
              <a:gd name="adj" fmla="val 22426"/>
            </a:avLst>
          </a:prstGeom>
          <a:solidFill>
            <a:schemeClr val="bg1"/>
          </a:solidFill>
          <a:ln w="10795" cap="flat" cmpd="sng" algn="ctr">
            <a:noFill/>
            <a:prstDash val="solid"/>
          </a:ln>
          <a:effectLst>
            <a:outerShdw blurRad="254000" dist="50800" dir="2700000" sx="101000" sy="101000" algn="tl" rotWithShape="0">
              <a:prstClr val="black">
                <a:alpha val="25000"/>
              </a:prstClr>
            </a:outerShdw>
          </a:effectLst>
        </p:spPr>
        <p:txBody>
          <a:bodyPr vert="horz" wrap="square" lIns="0" tIns="53778" rIns="0" bIns="53778" numCol="1" rtlCol="0" anchor="ctr" anchorCtr="0" compatLnSpc="1">
            <a:prstTxWarp prst="textNoShape">
              <a:avLst/>
            </a:prstTxWarp>
          </a:bodyPr>
          <a:lstStyle/>
          <a:p>
            <a:pPr marL="0" marR="0" lvl="0" indent="0" algn="ctr" defTabSz="1075143" rtl="0" eaLnBrk="1" fontAlgn="base" latinLnBrk="0" hangingPunct="1">
              <a:lnSpc>
                <a:spcPct val="100000"/>
              </a:lnSpc>
              <a:spcBef>
                <a:spcPts val="600"/>
              </a:spcBef>
              <a:spcAft>
                <a:spcPts val="60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Title 6">
            <a:extLst>
              <a:ext uri="{FF2B5EF4-FFF2-40B4-BE49-F238E27FC236}">
                <a16:creationId xmlns:a16="http://schemas.microsoft.com/office/drawing/2014/main" id="{FBE975D2-1D90-4EF6-B8CD-903EFD1F4769}"/>
              </a:ext>
            </a:extLst>
          </p:cNvPr>
          <p:cNvSpPr>
            <a:spLocks noGrp="1"/>
          </p:cNvSpPr>
          <p:nvPr>
            <p:ph type="title"/>
          </p:nvPr>
        </p:nvSpPr>
        <p:spPr/>
        <p:txBody>
          <a:bodyPr/>
          <a:lstStyle/>
          <a:p>
            <a:r>
              <a:rPr lang="en-US"/>
              <a:t>Core capabilities</a:t>
            </a:r>
          </a:p>
        </p:txBody>
      </p:sp>
      <p:sp>
        <p:nvSpPr>
          <p:cNvPr id="6" name="Footer Placeholder 5">
            <a:extLst>
              <a:ext uri="{FF2B5EF4-FFF2-40B4-BE49-F238E27FC236}">
                <a16:creationId xmlns:a16="http://schemas.microsoft.com/office/drawing/2014/main" id="{1A73C787-0EB7-4CDF-9E4F-C762A80FC4DD}"/>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3C3C41">
                    <a:tint val="75000"/>
                  </a:srgbClr>
                </a:solidFill>
                <a:effectLst/>
                <a:uLnTx/>
                <a:uFillTx/>
                <a:latin typeface="Segoe UI"/>
                <a:ea typeface="+mn-ea"/>
                <a:cs typeface="+mn-cs"/>
              </a:rPr>
              <a:t>© Microsoft Corporation                                                                                  								                                Azure </a:t>
            </a:r>
          </a:p>
        </p:txBody>
      </p:sp>
      <p:sp>
        <p:nvSpPr>
          <p:cNvPr id="8" name="Arrow: Pentagon 7">
            <a:extLst>
              <a:ext uri="{FF2B5EF4-FFF2-40B4-BE49-F238E27FC236}">
                <a16:creationId xmlns:a16="http://schemas.microsoft.com/office/drawing/2014/main" id="{78BEEE8B-F54F-46D5-A9A0-EAA650F18A56}"/>
              </a:ext>
            </a:extLst>
          </p:cNvPr>
          <p:cNvSpPr/>
          <p:nvPr/>
        </p:nvSpPr>
        <p:spPr bwMode="auto">
          <a:xfrm>
            <a:off x="0" y="1466636"/>
            <a:ext cx="2422323" cy="5391364"/>
          </a:xfrm>
          <a:prstGeom prst="homePlate">
            <a:avLst>
              <a:gd name="adj" fmla="val 22426"/>
            </a:avLst>
          </a:prstGeom>
          <a:solidFill>
            <a:schemeClr val="bg1"/>
          </a:solidFill>
          <a:ln w="10795" cap="flat" cmpd="sng" algn="ctr">
            <a:noFill/>
            <a:prstDash val="solid"/>
          </a:ln>
          <a:effectLst>
            <a:outerShdw blurRad="254000" dist="50800" dir="2700000" sx="101000" sy="101000" algn="tl" rotWithShape="0">
              <a:prstClr val="black">
                <a:alpha val="25000"/>
              </a:prstClr>
            </a:outerShdw>
          </a:effectLst>
        </p:spPr>
        <p:txBody>
          <a:bodyPr vert="horz" wrap="square" lIns="0" tIns="53778" rIns="0" bIns="53778" numCol="1" rtlCol="0" anchor="ctr" anchorCtr="0" compatLnSpc="1">
            <a:prstTxWarp prst="textNoShape">
              <a:avLst/>
            </a:prstTxWarp>
          </a:bodyPr>
          <a:lstStyle/>
          <a:p>
            <a:pPr marL="0" marR="0" lvl="0" indent="0" algn="ctr" defTabSz="1075143" rtl="0" eaLnBrk="1" fontAlgn="base" latinLnBrk="0" hangingPunct="1">
              <a:lnSpc>
                <a:spcPct val="100000"/>
              </a:lnSpc>
              <a:spcBef>
                <a:spcPts val="600"/>
              </a:spcBef>
              <a:spcAft>
                <a:spcPts val="60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 name="Rectangle 9">
            <a:extLst>
              <a:ext uri="{FF2B5EF4-FFF2-40B4-BE49-F238E27FC236}">
                <a16:creationId xmlns:a16="http://schemas.microsoft.com/office/drawing/2014/main" id="{C8DEBD89-568A-4EFA-AD1B-678535A5D119}"/>
              </a:ext>
            </a:extLst>
          </p:cNvPr>
          <p:cNvSpPr/>
          <p:nvPr/>
        </p:nvSpPr>
        <p:spPr>
          <a:xfrm>
            <a:off x="430560" y="2170715"/>
            <a:ext cx="1035786" cy="454227"/>
          </a:xfrm>
          <a:prstGeom prst="rect">
            <a:avLst/>
          </a:prstGeom>
          <a:noFill/>
        </p:spPr>
        <p:txBody>
          <a:bodyPr wrap="square">
            <a:spAutoFit/>
          </a:bodyPr>
          <a:lstStyle/>
          <a:p>
            <a:pPr marL="0" marR="0" lvl="0" indent="0" algn="ctr" defTabSz="914192" rtl="0" eaLnBrk="1" fontAlgn="auto" latinLnBrk="0" hangingPunct="1">
              <a:lnSpc>
                <a:spcPct val="100000"/>
              </a:lnSpc>
              <a:spcBef>
                <a:spcPts val="431"/>
              </a:spcBef>
              <a:spcAft>
                <a:spcPts val="0"/>
              </a:spcAft>
              <a:buClrTx/>
              <a:buSzTx/>
              <a:buFontTx/>
              <a:buNone/>
              <a:tabLst/>
              <a:defRPr/>
            </a:pPr>
            <a:r>
              <a:rPr kumimoji="0" lang="en-US" sz="1176" b="0" i="0" u="none" strike="noStrike" kern="1200" cap="none" spc="0" normalizeH="0" baseline="0" noProof="0">
                <a:ln>
                  <a:noFill/>
                </a:ln>
                <a:solidFill>
                  <a:srgbClr val="3C3C41"/>
                </a:solidFill>
                <a:effectLst/>
                <a:uLnTx/>
                <a:uFillTx/>
                <a:latin typeface="Segoe UI Semibold"/>
                <a:ea typeface="+mn-ea"/>
                <a:cs typeface="Segoe UI Semilight" panose="020B0402040204020203" pitchFamily="34" charset="0"/>
              </a:rPr>
              <a:t>Microsoft Services</a:t>
            </a:r>
            <a:endParaRPr kumimoji="0" lang="en-US" sz="1176" b="0" i="0" u="none" strike="noStrike" kern="1200" cap="none" spc="0" normalizeH="0" baseline="0" noProof="0">
              <a:ln>
                <a:noFill/>
              </a:ln>
              <a:solidFill>
                <a:srgbClr val="3C3C41"/>
              </a:solidFill>
              <a:effectLst/>
              <a:uLnTx/>
              <a:uFillTx/>
              <a:latin typeface="Segoe UI Semibold"/>
              <a:ea typeface="+mn-ea"/>
              <a:cs typeface="Segoe UI"/>
            </a:endParaRPr>
          </a:p>
        </p:txBody>
      </p:sp>
      <p:grpSp>
        <p:nvGrpSpPr>
          <p:cNvPr id="21" name="Group 20">
            <a:extLst>
              <a:ext uri="{FF2B5EF4-FFF2-40B4-BE49-F238E27FC236}">
                <a16:creationId xmlns:a16="http://schemas.microsoft.com/office/drawing/2014/main" id="{2FD14B58-D655-4476-B95B-D862EC38B839}"/>
              </a:ext>
            </a:extLst>
          </p:cNvPr>
          <p:cNvGrpSpPr/>
          <p:nvPr/>
        </p:nvGrpSpPr>
        <p:grpSpPr>
          <a:xfrm>
            <a:off x="525741" y="4105462"/>
            <a:ext cx="845424" cy="931116"/>
            <a:chOff x="525741" y="4010872"/>
            <a:chExt cx="845424" cy="931116"/>
          </a:xfrm>
        </p:grpSpPr>
        <p:grpSp>
          <p:nvGrpSpPr>
            <p:cNvPr id="5" name="Group 4">
              <a:extLst>
                <a:ext uri="{FF2B5EF4-FFF2-40B4-BE49-F238E27FC236}">
                  <a16:creationId xmlns:a16="http://schemas.microsoft.com/office/drawing/2014/main" id="{18669A33-B24C-4965-8234-8332760614B8}"/>
                </a:ext>
              </a:extLst>
            </p:cNvPr>
            <p:cNvGrpSpPr/>
            <p:nvPr/>
          </p:nvGrpSpPr>
          <p:grpSpPr>
            <a:xfrm>
              <a:off x="617981" y="4010872"/>
              <a:ext cx="660944" cy="387483"/>
              <a:chOff x="866775" y="4010872"/>
              <a:chExt cx="660944" cy="387483"/>
            </a:xfrm>
          </p:grpSpPr>
          <p:sp>
            <p:nvSpPr>
              <p:cNvPr id="12" name="Freeform 5">
                <a:extLst>
                  <a:ext uri="{FF2B5EF4-FFF2-40B4-BE49-F238E27FC236}">
                    <a16:creationId xmlns:a16="http://schemas.microsoft.com/office/drawing/2014/main" id="{E8D0922E-1E9F-4C92-BF2D-661D92EDFD61}"/>
                  </a:ext>
                </a:extLst>
              </p:cNvPr>
              <p:cNvSpPr>
                <a:spLocks/>
              </p:cNvSpPr>
              <p:nvPr/>
            </p:nvSpPr>
            <p:spPr bwMode="auto">
              <a:xfrm>
                <a:off x="866775" y="4010872"/>
                <a:ext cx="497205" cy="357892"/>
              </a:xfrm>
              <a:custGeom>
                <a:avLst/>
                <a:gdLst>
                  <a:gd name="T0" fmla="*/ 35 w 329"/>
                  <a:gd name="T1" fmla="*/ 124 h 236"/>
                  <a:gd name="T2" fmla="*/ 35 w 329"/>
                  <a:gd name="T3" fmla="*/ 124 h 236"/>
                  <a:gd name="T4" fmla="*/ 9 w 329"/>
                  <a:gd name="T5" fmla="*/ 146 h 236"/>
                  <a:gd name="T6" fmla="*/ 0 w 329"/>
                  <a:gd name="T7" fmla="*/ 179 h 236"/>
                  <a:gd name="T8" fmla="*/ 5 w 329"/>
                  <a:gd name="T9" fmla="*/ 201 h 236"/>
                  <a:gd name="T10" fmla="*/ 17 w 329"/>
                  <a:gd name="T11" fmla="*/ 219 h 236"/>
                  <a:gd name="T12" fmla="*/ 36 w 329"/>
                  <a:gd name="T13" fmla="*/ 232 h 236"/>
                  <a:gd name="T14" fmla="*/ 57 w 329"/>
                  <a:gd name="T15" fmla="*/ 236 h 236"/>
                  <a:gd name="T16" fmla="*/ 85 w 329"/>
                  <a:gd name="T17" fmla="*/ 236 h 236"/>
                  <a:gd name="T18" fmla="*/ 80 w 329"/>
                  <a:gd name="T19" fmla="*/ 219 h 236"/>
                  <a:gd name="T20" fmla="*/ 79 w 329"/>
                  <a:gd name="T21" fmla="*/ 202 h 236"/>
                  <a:gd name="T22" fmla="*/ 83 w 329"/>
                  <a:gd name="T23" fmla="*/ 176 h 236"/>
                  <a:gd name="T24" fmla="*/ 96 w 329"/>
                  <a:gd name="T25" fmla="*/ 155 h 236"/>
                  <a:gd name="T26" fmla="*/ 115 w 329"/>
                  <a:gd name="T27" fmla="*/ 139 h 236"/>
                  <a:gd name="T28" fmla="*/ 140 w 329"/>
                  <a:gd name="T29" fmla="*/ 130 h 236"/>
                  <a:gd name="T30" fmla="*/ 140 w 329"/>
                  <a:gd name="T31" fmla="*/ 130 h 236"/>
                  <a:gd name="T32" fmla="*/ 153 w 329"/>
                  <a:gd name="T33" fmla="*/ 100 h 236"/>
                  <a:gd name="T34" fmla="*/ 174 w 329"/>
                  <a:gd name="T35" fmla="*/ 76 h 236"/>
                  <a:gd name="T36" fmla="*/ 201 w 329"/>
                  <a:gd name="T37" fmla="*/ 61 h 236"/>
                  <a:gd name="T38" fmla="*/ 233 w 329"/>
                  <a:gd name="T39" fmla="*/ 55 h 236"/>
                  <a:gd name="T40" fmla="*/ 252 w 329"/>
                  <a:gd name="T41" fmla="*/ 58 h 236"/>
                  <a:gd name="T42" fmla="*/ 270 w 329"/>
                  <a:gd name="T43" fmla="*/ 64 h 236"/>
                  <a:gd name="T44" fmla="*/ 286 w 329"/>
                  <a:gd name="T45" fmla="*/ 74 h 236"/>
                  <a:gd name="T46" fmla="*/ 299 w 329"/>
                  <a:gd name="T47" fmla="*/ 89 h 236"/>
                  <a:gd name="T48" fmla="*/ 314 w 329"/>
                  <a:gd name="T49" fmla="*/ 83 h 236"/>
                  <a:gd name="T50" fmla="*/ 329 w 329"/>
                  <a:gd name="T51" fmla="*/ 82 h 236"/>
                  <a:gd name="T52" fmla="*/ 319 w 329"/>
                  <a:gd name="T53" fmla="*/ 50 h 236"/>
                  <a:gd name="T54" fmla="*/ 298 w 329"/>
                  <a:gd name="T55" fmla="*/ 24 h 236"/>
                  <a:gd name="T56" fmla="*/ 269 w 329"/>
                  <a:gd name="T57" fmla="*/ 6 h 236"/>
                  <a:gd name="T58" fmla="*/ 235 w 329"/>
                  <a:gd name="T59" fmla="*/ 0 h 236"/>
                  <a:gd name="T60" fmla="*/ 211 w 329"/>
                  <a:gd name="T61" fmla="*/ 3 h 236"/>
                  <a:gd name="T62" fmla="*/ 190 w 329"/>
                  <a:gd name="T63" fmla="*/ 13 h 236"/>
                  <a:gd name="T64" fmla="*/ 171 w 329"/>
                  <a:gd name="T65" fmla="*/ 28 h 236"/>
                  <a:gd name="T66" fmla="*/ 157 w 329"/>
                  <a:gd name="T67" fmla="*/ 47 h 236"/>
                  <a:gd name="T68" fmla="*/ 149 w 329"/>
                  <a:gd name="T69" fmla="*/ 44 h 236"/>
                  <a:gd name="T70" fmla="*/ 140 w 329"/>
                  <a:gd name="T71" fmla="*/ 41 h 236"/>
                  <a:gd name="T72" fmla="*/ 131 w 329"/>
                  <a:gd name="T73" fmla="*/ 39 h 236"/>
                  <a:gd name="T74" fmla="*/ 123 w 329"/>
                  <a:gd name="T75" fmla="*/ 38 h 236"/>
                  <a:gd name="T76" fmla="*/ 95 w 329"/>
                  <a:gd name="T77" fmla="*/ 44 h 236"/>
                  <a:gd name="T78" fmla="*/ 72 w 329"/>
                  <a:gd name="T79" fmla="*/ 60 h 236"/>
                  <a:gd name="T80" fmla="*/ 57 w 329"/>
                  <a:gd name="T81" fmla="*/ 84 h 236"/>
                  <a:gd name="T82" fmla="*/ 52 w 329"/>
                  <a:gd name="T83" fmla="*/ 112 h 236"/>
                  <a:gd name="T84" fmla="*/ 52 w 329"/>
                  <a:gd name="T85" fmla="*/ 116 h 236"/>
                  <a:gd name="T86" fmla="*/ 52 w 329"/>
                  <a:gd name="T87" fmla="*/ 120 h 236"/>
                  <a:gd name="T88" fmla="*/ 43 w 329"/>
                  <a:gd name="T89" fmla="*/ 121 h 236"/>
                  <a:gd name="T90" fmla="*/ 35 w 329"/>
                  <a:gd name="T91" fmla="*/ 1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9" h="236">
                    <a:moveTo>
                      <a:pt x="35" y="124"/>
                    </a:moveTo>
                    <a:lnTo>
                      <a:pt x="35" y="124"/>
                    </a:lnTo>
                    <a:cubicBezTo>
                      <a:pt x="23" y="129"/>
                      <a:pt x="14" y="136"/>
                      <a:pt x="9" y="146"/>
                    </a:cubicBezTo>
                    <a:cubicBezTo>
                      <a:pt x="3" y="155"/>
                      <a:pt x="0" y="166"/>
                      <a:pt x="0" y="179"/>
                    </a:cubicBezTo>
                    <a:cubicBezTo>
                      <a:pt x="0" y="186"/>
                      <a:pt x="2" y="194"/>
                      <a:pt x="5" y="201"/>
                    </a:cubicBezTo>
                    <a:cubicBezTo>
                      <a:pt x="8" y="207"/>
                      <a:pt x="12" y="214"/>
                      <a:pt x="17" y="219"/>
                    </a:cubicBezTo>
                    <a:cubicBezTo>
                      <a:pt x="23" y="224"/>
                      <a:pt x="29" y="228"/>
                      <a:pt x="36" y="232"/>
                    </a:cubicBezTo>
                    <a:cubicBezTo>
                      <a:pt x="43" y="235"/>
                      <a:pt x="50" y="236"/>
                      <a:pt x="57" y="236"/>
                    </a:cubicBezTo>
                    <a:lnTo>
                      <a:pt x="85" y="236"/>
                    </a:lnTo>
                    <a:cubicBezTo>
                      <a:pt x="83" y="231"/>
                      <a:pt x="81" y="225"/>
                      <a:pt x="80" y="219"/>
                    </a:cubicBezTo>
                    <a:cubicBezTo>
                      <a:pt x="79" y="214"/>
                      <a:pt x="79" y="208"/>
                      <a:pt x="79" y="202"/>
                    </a:cubicBezTo>
                    <a:cubicBezTo>
                      <a:pt x="79" y="192"/>
                      <a:pt x="80" y="184"/>
                      <a:pt x="83" y="176"/>
                    </a:cubicBezTo>
                    <a:cubicBezTo>
                      <a:pt x="86" y="168"/>
                      <a:pt x="90" y="161"/>
                      <a:pt x="96" y="155"/>
                    </a:cubicBezTo>
                    <a:cubicBezTo>
                      <a:pt x="101" y="148"/>
                      <a:pt x="108" y="143"/>
                      <a:pt x="115" y="139"/>
                    </a:cubicBezTo>
                    <a:cubicBezTo>
                      <a:pt x="123" y="135"/>
                      <a:pt x="131" y="132"/>
                      <a:pt x="140" y="130"/>
                    </a:cubicBezTo>
                    <a:lnTo>
                      <a:pt x="140" y="130"/>
                    </a:lnTo>
                    <a:cubicBezTo>
                      <a:pt x="143" y="119"/>
                      <a:pt x="147" y="109"/>
                      <a:pt x="153" y="100"/>
                    </a:cubicBezTo>
                    <a:cubicBezTo>
                      <a:pt x="159" y="91"/>
                      <a:pt x="166" y="83"/>
                      <a:pt x="174" y="76"/>
                    </a:cubicBezTo>
                    <a:cubicBezTo>
                      <a:pt x="182" y="70"/>
                      <a:pt x="191" y="65"/>
                      <a:pt x="201" y="61"/>
                    </a:cubicBezTo>
                    <a:cubicBezTo>
                      <a:pt x="211" y="57"/>
                      <a:pt x="222" y="55"/>
                      <a:pt x="233" y="55"/>
                    </a:cubicBezTo>
                    <a:cubicBezTo>
                      <a:pt x="240" y="55"/>
                      <a:pt x="246" y="56"/>
                      <a:pt x="252" y="58"/>
                    </a:cubicBezTo>
                    <a:cubicBezTo>
                      <a:pt x="259" y="59"/>
                      <a:pt x="265" y="61"/>
                      <a:pt x="270" y="64"/>
                    </a:cubicBezTo>
                    <a:cubicBezTo>
                      <a:pt x="276" y="67"/>
                      <a:pt x="281" y="70"/>
                      <a:pt x="286" y="74"/>
                    </a:cubicBezTo>
                    <a:cubicBezTo>
                      <a:pt x="291" y="78"/>
                      <a:pt x="295" y="83"/>
                      <a:pt x="299" y="89"/>
                    </a:cubicBezTo>
                    <a:cubicBezTo>
                      <a:pt x="303" y="86"/>
                      <a:pt x="308" y="84"/>
                      <a:pt x="314" y="83"/>
                    </a:cubicBezTo>
                    <a:cubicBezTo>
                      <a:pt x="319" y="83"/>
                      <a:pt x="324" y="82"/>
                      <a:pt x="329" y="82"/>
                    </a:cubicBezTo>
                    <a:cubicBezTo>
                      <a:pt x="328" y="71"/>
                      <a:pt x="324" y="60"/>
                      <a:pt x="319" y="50"/>
                    </a:cubicBezTo>
                    <a:cubicBezTo>
                      <a:pt x="313" y="40"/>
                      <a:pt x="306" y="31"/>
                      <a:pt x="298" y="24"/>
                    </a:cubicBezTo>
                    <a:cubicBezTo>
                      <a:pt x="289" y="16"/>
                      <a:pt x="280" y="10"/>
                      <a:pt x="269" y="6"/>
                    </a:cubicBezTo>
                    <a:cubicBezTo>
                      <a:pt x="258" y="2"/>
                      <a:pt x="247" y="0"/>
                      <a:pt x="235" y="0"/>
                    </a:cubicBezTo>
                    <a:cubicBezTo>
                      <a:pt x="227" y="0"/>
                      <a:pt x="219" y="1"/>
                      <a:pt x="211" y="3"/>
                    </a:cubicBezTo>
                    <a:cubicBezTo>
                      <a:pt x="204" y="5"/>
                      <a:pt x="196" y="9"/>
                      <a:pt x="190" y="13"/>
                    </a:cubicBezTo>
                    <a:cubicBezTo>
                      <a:pt x="183" y="17"/>
                      <a:pt x="177" y="22"/>
                      <a:pt x="171" y="28"/>
                    </a:cubicBezTo>
                    <a:cubicBezTo>
                      <a:pt x="166" y="34"/>
                      <a:pt x="161" y="40"/>
                      <a:pt x="157" y="47"/>
                    </a:cubicBezTo>
                    <a:cubicBezTo>
                      <a:pt x="155" y="46"/>
                      <a:pt x="152" y="45"/>
                      <a:pt x="149" y="44"/>
                    </a:cubicBezTo>
                    <a:cubicBezTo>
                      <a:pt x="146" y="42"/>
                      <a:pt x="143" y="41"/>
                      <a:pt x="140" y="41"/>
                    </a:cubicBezTo>
                    <a:cubicBezTo>
                      <a:pt x="137" y="40"/>
                      <a:pt x="134" y="39"/>
                      <a:pt x="131" y="39"/>
                    </a:cubicBezTo>
                    <a:cubicBezTo>
                      <a:pt x="128" y="39"/>
                      <a:pt x="125" y="38"/>
                      <a:pt x="123" y="38"/>
                    </a:cubicBezTo>
                    <a:cubicBezTo>
                      <a:pt x="113" y="38"/>
                      <a:pt x="103" y="40"/>
                      <a:pt x="95" y="44"/>
                    </a:cubicBezTo>
                    <a:cubicBezTo>
                      <a:pt x="86" y="48"/>
                      <a:pt x="79" y="54"/>
                      <a:pt x="72" y="60"/>
                    </a:cubicBezTo>
                    <a:cubicBezTo>
                      <a:pt x="66" y="67"/>
                      <a:pt x="61" y="75"/>
                      <a:pt x="57" y="84"/>
                    </a:cubicBezTo>
                    <a:cubicBezTo>
                      <a:pt x="54" y="93"/>
                      <a:pt x="52" y="102"/>
                      <a:pt x="52" y="112"/>
                    </a:cubicBezTo>
                    <a:cubicBezTo>
                      <a:pt x="52" y="113"/>
                      <a:pt x="52" y="114"/>
                      <a:pt x="52" y="116"/>
                    </a:cubicBezTo>
                    <a:cubicBezTo>
                      <a:pt x="52" y="117"/>
                      <a:pt x="52" y="118"/>
                      <a:pt x="52" y="120"/>
                    </a:cubicBezTo>
                    <a:cubicBezTo>
                      <a:pt x="49" y="120"/>
                      <a:pt x="46" y="120"/>
                      <a:pt x="43" y="121"/>
                    </a:cubicBezTo>
                    <a:cubicBezTo>
                      <a:pt x="40" y="122"/>
                      <a:pt x="38" y="123"/>
                      <a:pt x="35" y="124"/>
                    </a:cubicBezTo>
                    <a:close/>
                  </a:path>
                </a:pathLst>
              </a:custGeom>
              <a:solidFill>
                <a:srgbClr val="000000"/>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 name="Freeform 6">
                <a:extLst>
                  <a:ext uri="{FF2B5EF4-FFF2-40B4-BE49-F238E27FC236}">
                    <a16:creationId xmlns:a16="http://schemas.microsoft.com/office/drawing/2014/main" id="{08BE7366-646E-4E11-A0C0-283D6808C49C}"/>
                  </a:ext>
                </a:extLst>
              </p:cNvPr>
              <p:cNvSpPr>
                <a:spLocks/>
              </p:cNvSpPr>
              <p:nvPr/>
            </p:nvSpPr>
            <p:spPr bwMode="auto">
              <a:xfrm>
                <a:off x="1009082" y="4113659"/>
                <a:ext cx="518637" cy="284696"/>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22" name="TextBox 21">
              <a:extLst>
                <a:ext uri="{FF2B5EF4-FFF2-40B4-BE49-F238E27FC236}">
                  <a16:creationId xmlns:a16="http://schemas.microsoft.com/office/drawing/2014/main" id="{9A283E6C-098E-4CD1-9314-052C4867D8C6}"/>
                </a:ext>
              </a:extLst>
            </p:cNvPr>
            <p:cNvSpPr txBox="1"/>
            <p:nvPr/>
          </p:nvSpPr>
          <p:spPr>
            <a:xfrm>
              <a:off x="525741" y="4314124"/>
              <a:ext cx="845424" cy="6278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a:ea typeface="+mn-ea"/>
                  <a:cs typeface="+mn-cs"/>
                </a:rPr>
                <a:t>Public </a:t>
              </a:r>
              <a:br>
                <a:rPr kumimoji="0" lang="en-US" sz="1200" b="0" i="0" u="none" strike="noStrike" kern="1200" cap="none" spc="0" normalizeH="0" baseline="0" noProof="0">
                  <a:ln>
                    <a:noFill/>
                  </a:ln>
                  <a:solidFill>
                    <a:srgbClr val="3C3C41"/>
                  </a:solidFill>
                  <a:effectLst/>
                  <a:uLnTx/>
                  <a:uFillTx/>
                  <a:latin typeface="Segoe UI Semibold"/>
                  <a:ea typeface="+mn-ea"/>
                  <a:cs typeface="+mn-cs"/>
                </a:rPr>
              </a:br>
              <a:r>
                <a:rPr kumimoji="0" lang="en-US" sz="1200" b="0" i="0" u="none" strike="noStrike" kern="1200" cap="none" spc="0" normalizeH="0" baseline="0" noProof="0">
                  <a:ln>
                    <a:noFill/>
                  </a:ln>
                  <a:solidFill>
                    <a:srgbClr val="3C3C41"/>
                  </a:solidFill>
                  <a:effectLst/>
                  <a:uLnTx/>
                  <a:uFillTx/>
                  <a:latin typeface="Segoe UI Semibold"/>
                  <a:ea typeface="+mn-ea"/>
                  <a:cs typeface="+mn-cs"/>
                </a:rPr>
                <a:t>Clouds</a:t>
              </a:r>
            </a:p>
          </p:txBody>
        </p:sp>
      </p:grpSp>
      <p:sp>
        <p:nvSpPr>
          <p:cNvPr id="33" name="TextBox 32">
            <a:extLst>
              <a:ext uri="{FF2B5EF4-FFF2-40B4-BE49-F238E27FC236}">
                <a16:creationId xmlns:a16="http://schemas.microsoft.com/office/drawing/2014/main" id="{A4B5EB34-4F26-4913-8530-8004FA07437E}"/>
              </a:ext>
            </a:extLst>
          </p:cNvPr>
          <p:cNvSpPr txBox="1"/>
          <p:nvPr/>
        </p:nvSpPr>
        <p:spPr>
          <a:xfrm>
            <a:off x="448797" y="5753117"/>
            <a:ext cx="999313"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a:ea typeface="+mn-ea"/>
                <a:cs typeface="+mn-cs"/>
              </a:rPr>
              <a:t>Security</a:t>
            </a:r>
            <a:br>
              <a:rPr kumimoji="0" lang="en-US" sz="1200" b="0" i="0" u="none" strike="noStrike" kern="1200" cap="none" spc="0" normalizeH="0" baseline="0" noProof="0">
                <a:ln>
                  <a:noFill/>
                </a:ln>
                <a:solidFill>
                  <a:srgbClr val="3C3C41"/>
                </a:solidFill>
                <a:effectLst/>
                <a:uLnTx/>
                <a:uFillTx/>
                <a:latin typeface="Segoe UI Semibold"/>
                <a:ea typeface="+mn-ea"/>
                <a:cs typeface="+mn-cs"/>
              </a:rPr>
            </a:br>
            <a:r>
              <a:rPr kumimoji="0" lang="en-US" sz="1200" b="0" i="0" u="none" strike="noStrike" kern="1200" cap="none" spc="0" normalizeH="0" baseline="0" noProof="0">
                <a:ln>
                  <a:noFill/>
                </a:ln>
                <a:solidFill>
                  <a:srgbClr val="3C3C41"/>
                </a:solidFill>
                <a:effectLst/>
                <a:uLnTx/>
                <a:uFillTx/>
                <a:latin typeface="Segoe UI Semibold"/>
                <a:ea typeface="+mn-ea"/>
                <a:cs typeface="+mn-cs"/>
              </a:rPr>
              <a:t>solutions</a:t>
            </a:r>
          </a:p>
        </p:txBody>
      </p:sp>
      <p:sp>
        <p:nvSpPr>
          <p:cNvPr id="77" name="TextBox 76">
            <a:extLst>
              <a:ext uri="{FF2B5EF4-FFF2-40B4-BE49-F238E27FC236}">
                <a16:creationId xmlns:a16="http://schemas.microsoft.com/office/drawing/2014/main" id="{A30FD4D2-6170-414A-AA50-00C714B044FC}"/>
              </a:ext>
            </a:extLst>
          </p:cNvPr>
          <p:cNvSpPr txBox="1"/>
          <p:nvPr/>
        </p:nvSpPr>
        <p:spPr>
          <a:xfrm>
            <a:off x="10476413" y="1627865"/>
            <a:ext cx="1432681" cy="378565"/>
          </a:xfrm>
          <a:prstGeom prst="rect">
            <a:avLst/>
          </a:prstGeom>
          <a:noFill/>
        </p:spPr>
        <p:txBody>
          <a:bodyPr wrap="square" lIns="91440" tIns="91440" rIns="91440" bIns="9144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3"/>
                </a:solidFill>
                <a:effectLst/>
                <a:uLnTx/>
                <a:uFillTx/>
                <a:latin typeface="Segoe UI Semibold"/>
                <a:ea typeface="+mn-ea"/>
                <a:cs typeface="+mn-cs"/>
              </a:rPr>
              <a:t>Integrate</a:t>
            </a:r>
          </a:p>
        </p:txBody>
      </p:sp>
      <p:grpSp>
        <p:nvGrpSpPr>
          <p:cNvPr id="16" name="Group 15">
            <a:extLst>
              <a:ext uri="{FF2B5EF4-FFF2-40B4-BE49-F238E27FC236}">
                <a16:creationId xmlns:a16="http://schemas.microsoft.com/office/drawing/2014/main" id="{2D757EE6-6B1B-4B2F-BFC6-0FADF44C7676}"/>
              </a:ext>
            </a:extLst>
          </p:cNvPr>
          <p:cNvGrpSpPr/>
          <p:nvPr/>
        </p:nvGrpSpPr>
        <p:grpSpPr>
          <a:xfrm>
            <a:off x="10277834" y="2670220"/>
            <a:ext cx="1829838" cy="603434"/>
            <a:chOff x="10277834" y="2252174"/>
            <a:chExt cx="1829838" cy="603434"/>
          </a:xfrm>
        </p:grpSpPr>
        <p:pic>
          <p:nvPicPr>
            <p:cNvPr id="78" name="Picture 77">
              <a:extLst>
                <a:ext uri="{FF2B5EF4-FFF2-40B4-BE49-F238E27FC236}">
                  <a16:creationId xmlns:a16="http://schemas.microsoft.com/office/drawing/2014/main" id="{7D1EB77D-2F5F-4704-B766-217CF8175B35}"/>
                </a:ext>
              </a:extLst>
            </p:cNvPr>
            <p:cNvPicPr>
              <a:picLocks noChangeAspect="1"/>
            </p:cNvPicPr>
            <p:nvPr/>
          </p:nvPicPr>
          <p:blipFill>
            <a:blip r:embed="rId3"/>
            <a:stretch>
              <a:fillRect/>
            </a:stretch>
          </p:blipFill>
          <p:spPr>
            <a:xfrm>
              <a:off x="10752830" y="2252174"/>
              <a:ext cx="879846" cy="306463"/>
            </a:xfrm>
            <a:prstGeom prst="rect">
              <a:avLst/>
            </a:prstGeom>
          </p:spPr>
        </p:pic>
        <p:sp>
          <p:nvSpPr>
            <p:cNvPr id="79" name="TextBox 78">
              <a:extLst>
                <a:ext uri="{FF2B5EF4-FFF2-40B4-BE49-F238E27FC236}">
                  <a16:creationId xmlns:a16="http://schemas.microsoft.com/office/drawing/2014/main" id="{0ACF82E8-2622-44CA-ADBA-87C7BEDBDC1B}"/>
                </a:ext>
              </a:extLst>
            </p:cNvPr>
            <p:cNvSpPr txBox="1"/>
            <p:nvPr/>
          </p:nvSpPr>
          <p:spPr>
            <a:xfrm>
              <a:off x="10277834" y="2597076"/>
              <a:ext cx="1829838" cy="258532"/>
            </a:xfrm>
            <a:prstGeom prst="rect">
              <a:avLst/>
            </a:prstGeom>
            <a:noFill/>
          </p:spPr>
          <p:txBody>
            <a:bodyPr wrap="square" rtlCol="0">
              <a:spAutoFit/>
            </a:bodyPr>
            <a:lstStyle>
              <a:defPPr>
                <a:defRPr lang="en-US"/>
              </a:defPPr>
              <a:lvl1pPr>
                <a:defRPr sz="105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a:ea typeface="+mn-ea"/>
                  <a:cs typeface="+mn-cs"/>
                </a:rPr>
                <a:t>ServiceNow</a:t>
              </a:r>
            </a:p>
          </p:txBody>
        </p:sp>
      </p:grpSp>
      <p:grpSp>
        <p:nvGrpSpPr>
          <p:cNvPr id="14" name="Group 13">
            <a:extLst>
              <a:ext uri="{FF2B5EF4-FFF2-40B4-BE49-F238E27FC236}">
                <a16:creationId xmlns:a16="http://schemas.microsoft.com/office/drawing/2014/main" id="{F9538B77-A510-409B-8EA3-65A83058F048}"/>
              </a:ext>
            </a:extLst>
          </p:cNvPr>
          <p:cNvGrpSpPr/>
          <p:nvPr/>
        </p:nvGrpSpPr>
        <p:grpSpPr>
          <a:xfrm>
            <a:off x="10277834" y="4981316"/>
            <a:ext cx="1829838" cy="751579"/>
            <a:chOff x="10277834" y="4563270"/>
            <a:chExt cx="1829838" cy="751579"/>
          </a:xfrm>
        </p:grpSpPr>
        <p:pic>
          <p:nvPicPr>
            <p:cNvPr id="80" name="Picture 2" descr="×ª××¦××ª ×ª××× × ×¢×××¨ âªgithub iconâ¬â">
              <a:extLst>
                <a:ext uri="{FF2B5EF4-FFF2-40B4-BE49-F238E27FC236}">
                  <a16:creationId xmlns:a16="http://schemas.microsoft.com/office/drawing/2014/main" id="{8374AAC7-5FA3-4AE1-95E5-C7D65E94D6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1364" y="4563270"/>
              <a:ext cx="842778" cy="443139"/>
            </a:xfrm>
            <a:prstGeom prst="rect">
              <a:avLst/>
            </a:prstGeom>
            <a:noFill/>
            <a:extLst>
              <a:ext uri="{909E8E84-426E-40DD-AFC4-6F175D3DCCD1}">
                <a14:hiddenFill xmlns:a14="http://schemas.microsoft.com/office/drawing/2010/main">
                  <a:solidFill>
                    <a:srgbClr val="FFFFFF"/>
                  </a:solidFill>
                </a14:hiddenFill>
              </a:ext>
            </a:extLst>
          </p:spPr>
        </p:pic>
        <p:sp>
          <p:nvSpPr>
            <p:cNvPr id="81" name="TextBox 80">
              <a:extLst>
                <a:ext uri="{FF2B5EF4-FFF2-40B4-BE49-F238E27FC236}">
                  <a16:creationId xmlns:a16="http://schemas.microsoft.com/office/drawing/2014/main" id="{D6305DB4-8AD9-43FE-A2AE-72637D790AAC}"/>
                </a:ext>
              </a:extLst>
            </p:cNvPr>
            <p:cNvSpPr txBox="1"/>
            <p:nvPr/>
          </p:nvSpPr>
          <p:spPr>
            <a:xfrm>
              <a:off x="10277834" y="5056317"/>
              <a:ext cx="1829838" cy="258532"/>
            </a:xfrm>
            <a:prstGeom prst="rect">
              <a:avLst/>
            </a:prstGeom>
            <a:noFill/>
          </p:spPr>
          <p:txBody>
            <a:bodyPr wrap="square" rtlCol="0">
              <a:spAutoFit/>
            </a:bodyPr>
            <a:lstStyle>
              <a:defPPr>
                <a:defRPr lang="en-US"/>
              </a:defPPr>
              <a:lvl1pPr>
                <a:defRPr sz="105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a:ea typeface="+mn-ea"/>
                  <a:cs typeface="+mn-cs"/>
                </a:rPr>
                <a:t>Community</a:t>
              </a:r>
            </a:p>
          </p:txBody>
        </p:sp>
      </p:grpSp>
      <p:grpSp>
        <p:nvGrpSpPr>
          <p:cNvPr id="15" name="Group 14">
            <a:extLst>
              <a:ext uri="{FF2B5EF4-FFF2-40B4-BE49-F238E27FC236}">
                <a16:creationId xmlns:a16="http://schemas.microsoft.com/office/drawing/2014/main" id="{CF8EF2D6-C8EB-4075-8C08-F6EE3920DC94}"/>
              </a:ext>
            </a:extLst>
          </p:cNvPr>
          <p:cNvGrpSpPr/>
          <p:nvPr/>
        </p:nvGrpSpPr>
        <p:grpSpPr>
          <a:xfrm>
            <a:off x="10277834" y="3700103"/>
            <a:ext cx="1829838" cy="854765"/>
            <a:chOff x="10277834" y="3219034"/>
            <a:chExt cx="1829838" cy="854765"/>
          </a:xfrm>
        </p:grpSpPr>
        <p:pic>
          <p:nvPicPr>
            <p:cNvPr id="83" name="Picture 82">
              <a:extLst>
                <a:ext uri="{FF2B5EF4-FFF2-40B4-BE49-F238E27FC236}">
                  <a16:creationId xmlns:a16="http://schemas.microsoft.com/office/drawing/2014/main" id="{56E67AE2-1979-423C-B867-C987D6D38D45}"/>
                </a:ext>
              </a:extLst>
            </p:cNvPr>
            <p:cNvPicPr>
              <a:picLocks noChangeAspect="1"/>
            </p:cNvPicPr>
            <p:nvPr/>
          </p:nvPicPr>
          <p:blipFill>
            <a:blip r:embed="rId5"/>
            <a:stretch>
              <a:fillRect/>
            </a:stretch>
          </p:blipFill>
          <p:spPr>
            <a:xfrm>
              <a:off x="11028052" y="3219034"/>
              <a:ext cx="329402" cy="527218"/>
            </a:xfrm>
            <a:prstGeom prst="rect">
              <a:avLst/>
            </a:prstGeom>
          </p:spPr>
        </p:pic>
        <p:sp>
          <p:nvSpPr>
            <p:cNvPr id="84" name="TextBox 83">
              <a:extLst>
                <a:ext uri="{FF2B5EF4-FFF2-40B4-BE49-F238E27FC236}">
                  <a16:creationId xmlns:a16="http://schemas.microsoft.com/office/drawing/2014/main" id="{D3889E84-AA67-4F43-A6F6-60759027B89C}"/>
                </a:ext>
              </a:extLst>
            </p:cNvPr>
            <p:cNvSpPr txBox="1"/>
            <p:nvPr/>
          </p:nvSpPr>
          <p:spPr>
            <a:xfrm>
              <a:off x="10277834" y="3815267"/>
              <a:ext cx="1829838" cy="258532"/>
            </a:xfrm>
            <a:prstGeom prst="rect">
              <a:avLst/>
            </a:prstGeom>
            <a:noFill/>
          </p:spPr>
          <p:txBody>
            <a:bodyPr wrap="square" rtlCol="0">
              <a:spAutoFit/>
            </a:bodyPr>
            <a:lstStyle>
              <a:defPPr>
                <a:defRPr lang="en-US"/>
              </a:defPPr>
              <a:lvl1pPr>
                <a:defRPr sz="105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a:ea typeface="+mn-ea"/>
                  <a:cs typeface="+mn-cs"/>
                </a:rPr>
                <a:t>Other tools</a:t>
              </a:r>
            </a:p>
          </p:txBody>
        </p:sp>
      </p:grpSp>
      <p:grpSp>
        <p:nvGrpSpPr>
          <p:cNvPr id="86" name="Group 85">
            <a:extLst>
              <a:ext uri="{FF2B5EF4-FFF2-40B4-BE49-F238E27FC236}">
                <a16:creationId xmlns:a16="http://schemas.microsoft.com/office/drawing/2014/main" id="{254B6589-7182-4EE8-AD98-ACDD845D0659}"/>
              </a:ext>
            </a:extLst>
          </p:cNvPr>
          <p:cNvGrpSpPr/>
          <p:nvPr/>
        </p:nvGrpSpPr>
        <p:grpSpPr>
          <a:xfrm>
            <a:off x="573538" y="2835966"/>
            <a:ext cx="749830" cy="965276"/>
            <a:chOff x="665509" y="4232984"/>
            <a:chExt cx="749830" cy="965276"/>
          </a:xfrm>
        </p:grpSpPr>
        <p:pic>
          <p:nvPicPr>
            <p:cNvPr id="87" name="Picture 86">
              <a:extLst>
                <a:ext uri="{FF2B5EF4-FFF2-40B4-BE49-F238E27FC236}">
                  <a16:creationId xmlns:a16="http://schemas.microsoft.com/office/drawing/2014/main" id="{08BFA442-7378-404F-BD50-852E951973C5}"/>
                </a:ext>
              </a:extLst>
            </p:cNvPr>
            <p:cNvPicPr>
              <a:picLocks noChangeAspect="1"/>
            </p:cNvPicPr>
            <p:nvPr/>
          </p:nvPicPr>
          <p:blipFill>
            <a:blip r:embed="rId6"/>
            <a:stretch>
              <a:fillRect/>
            </a:stretch>
          </p:blipFill>
          <p:spPr>
            <a:xfrm>
              <a:off x="754889" y="4232984"/>
              <a:ext cx="660450" cy="612360"/>
            </a:xfrm>
            <a:prstGeom prst="rect">
              <a:avLst/>
            </a:prstGeom>
          </p:spPr>
        </p:pic>
        <p:sp>
          <p:nvSpPr>
            <p:cNvPr id="88" name="TextBox 87">
              <a:extLst>
                <a:ext uri="{FF2B5EF4-FFF2-40B4-BE49-F238E27FC236}">
                  <a16:creationId xmlns:a16="http://schemas.microsoft.com/office/drawing/2014/main" id="{9DBED5C9-073E-4D6A-9A6A-98FF9B1AD176}"/>
                </a:ext>
              </a:extLst>
            </p:cNvPr>
            <p:cNvSpPr txBox="1"/>
            <p:nvPr/>
          </p:nvSpPr>
          <p:spPr>
            <a:xfrm>
              <a:off x="665509" y="4890483"/>
              <a:ext cx="184731"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89" name="TextBox 88">
            <a:extLst>
              <a:ext uri="{FF2B5EF4-FFF2-40B4-BE49-F238E27FC236}">
                <a16:creationId xmlns:a16="http://schemas.microsoft.com/office/drawing/2014/main" id="{7FABE443-30C9-4A77-B028-C335936976E4}"/>
              </a:ext>
            </a:extLst>
          </p:cNvPr>
          <p:cNvSpPr txBox="1"/>
          <p:nvPr/>
        </p:nvSpPr>
        <p:spPr>
          <a:xfrm>
            <a:off x="163919" y="3350672"/>
            <a:ext cx="1569068"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a:ea typeface="+mn-ea"/>
                <a:cs typeface="+mn-cs"/>
              </a:rPr>
              <a:t>Apps, users, infrastructure</a:t>
            </a:r>
          </a:p>
        </p:txBody>
      </p:sp>
      <p:sp>
        <p:nvSpPr>
          <p:cNvPr id="90" name="TextBox 89">
            <a:extLst>
              <a:ext uri="{FF2B5EF4-FFF2-40B4-BE49-F238E27FC236}">
                <a16:creationId xmlns:a16="http://schemas.microsoft.com/office/drawing/2014/main" id="{D260C209-77FC-4BC9-9F96-6EA5117824F3}"/>
              </a:ext>
            </a:extLst>
          </p:cNvPr>
          <p:cNvSpPr txBox="1"/>
          <p:nvPr/>
        </p:nvSpPr>
        <p:spPr>
          <a:xfrm>
            <a:off x="140581" y="1627865"/>
            <a:ext cx="1615745" cy="378565"/>
          </a:xfrm>
          <a:prstGeom prst="rect">
            <a:avLst/>
          </a:prstGeom>
          <a:noFill/>
        </p:spPr>
        <p:txBody>
          <a:bodyPr wrap="square" lIns="91440" tIns="91440" rIns="91440" bIns="9144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3"/>
                </a:solidFill>
                <a:effectLst/>
                <a:uLnTx/>
                <a:uFillTx/>
                <a:latin typeface="Segoe UI Semibold"/>
                <a:ea typeface="+mn-ea"/>
                <a:cs typeface="+mn-cs"/>
              </a:rPr>
              <a:t>Collect</a:t>
            </a:r>
          </a:p>
        </p:txBody>
      </p:sp>
      <p:cxnSp>
        <p:nvCxnSpPr>
          <p:cNvPr id="11" name="Straight Connector 10">
            <a:extLst>
              <a:ext uri="{FF2B5EF4-FFF2-40B4-BE49-F238E27FC236}">
                <a16:creationId xmlns:a16="http://schemas.microsoft.com/office/drawing/2014/main" id="{CDB50C65-B216-434A-98CA-A6FA18A65439}"/>
              </a:ext>
            </a:extLst>
          </p:cNvPr>
          <p:cNvCxnSpPr>
            <a:cxnSpLocks/>
          </p:cNvCxnSpPr>
          <p:nvPr/>
        </p:nvCxnSpPr>
        <p:spPr>
          <a:xfrm>
            <a:off x="0" y="2058980"/>
            <a:ext cx="2002420" cy="0"/>
          </a:xfrm>
          <a:prstGeom prst="line">
            <a:avLst/>
          </a:prstGeom>
          <a:ln w="19050">
            <a:solidFill>
              <a:schemeClr val="accent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008482A9-9C84-4A49-9CDF-69D8D0626F6E}"/>
              </a:ext>
            </a:extLst>
          </p:cNvPr>
          <p:cNvGrpSpPr/>
          <p:nvPr/>
        </p:nvGrpSpPr>
        <p:grpSpPr>
          <a:xfrm>
            <a:off x="448797" y="5077337"/>
            <a:ext cx="999313" cy="717416"/>
            <a:chOff x="10769853" y="3067510"/>
            <a:chExt cx="1221519" cy="876941"/>
          </a:xfrm>
        </p:grpSpPr>
        <p:pic>
          <p:nvPicPr>
            <p:cNvPr id="62" name="Picture 2" descr="Image result for paloalto">
              <a:extLst>
                <a:ext uri="{FF2B5EF4-FFF2-40B4-BE49-F238E27FC236}">
                  <a16:creationId xmlns:a16="http://schemas.microsoft.com/office/drawing/2014/main" id="{7835A3EF-CAE6-445A-8801-3C9967A0ED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69853" y="3067510"/>
              <a:ext cx="538733" cy="64724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4" descr="Image result for check point">
              <a:extLst>
                <a:ext uri="{FF2B5EF4-FFF2-40B4-BE49-F238E27FC236}">
                  <a16:creationId xmlns:a16="http://schemas.microsoft.com/office/drawing/2014/main" id="{A5B207D7-D85F-467D-8E97-9C1E4CADE8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375270" y="3328055"/>
              <a:ext cx="530980" cy="331620"/>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6" descr="Image result for fortinet">
              <a:extLst>
                <a:ext uri="{FF2B5EF4-FFF2-40B4-BE49-F238E27FC236}">
                  <a16:creationId xmlns:a16="http://schemas.microsoft.com/office/drawing/2014/main" id="{7DA0BC0D-FFE3-4DC3-BAE0-394328C515C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11290148" y="3130229"/>
              <a:ext cx="701224" cy="159214"/>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 descr="Image result for cisco">
              <a:extLst>
                <a:ext uri="{FF2B5EF4-FFF2-40B4-BE49-F238E27FC236}">
                  <a16:creationId xmlns:a16="http://schemas.microsoft.com/office/drawing/2014/main" id="{EFCEEF6D-AFE7-4EA4-818A-1CC4B51F83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838457" y="3731992"/>
              <a:ext cx="401524" cy="212459"/>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4" descr="Image result for symantec  transparent logo">
              <a:extLst>
                <a:ext uri="{FF2B5EF4-FFF2-40B4-BE49-F238E27FC236}">
                  <a16:creationId xmlns:a16="http://schemas.microsoft.com/office/drawing/2014/main" id="{940F580C-4E47-4A84-96F2-BDA1D2CC006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36776" y="3742276"/>
              <a:ext cx="607968" cy="191890"/>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TextBox 41">
            <a:extLst>
              <a:ext uri="{FF2B5EF4-FFF2-40B4-BE49-F238E27FC236}">
                <a16:creationId xmlns:a16="http://schemas.microsoft.com/office/drawing/2014/main" id="{8F4E8D55-9131-435A-A0FE-657D711C02C8}"/>
              </a:ext>
            </a:extLst>
          </p:cNvPr>
          <p:cNvSpPr txBox="1"/>
          <p:nvPr/>
        </p:nvSpPr>
        <p:spPr>
          <a:xfrm>
            <a:off x="7323603" y="1433966"/>
            <a:ext cx="2261378" cy="572464"/>
          </a:xfrm>
          <a:prstGeom prst="rect">
            <a:avLst/>
          </a:prstGeom>
          <a:noFill/>
        </p:spPr>
        <p:txBody>
          <a:bodyPr wrap="square" lIns="91440" tIns="91440" rIns="91440" bIns="9144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3"/>
                </a:solidFill>
                <a:effectLst/>
                <a:uLnTx/>
                <a:uFillTx/>
                <a:latin typeface="Segoe UI Semibold"/>
                <a:ea typeface="+mn-ea"/>
                <a:cs typeface="+mn-cs"/>
              </a:rPr>
              <a:t>Automate &amp; </a:t>
            </a:r>
            <a:br>
              <a:rPr kumimoji="0" lang="en-US" sz="1400" b="0" i="0" u="none" strike="noStrike" kern="1200" cap="none" spc="0" normalizeH="0" baseline="0" noProof="0">
                <a:ln>
                  <a:noFill/>
                </a:ln>
                <a:solidFill>
                  <a:srgbClr val="0078D3"/>
                </a:solidFill>
                <a:effectLst/>
                <a:uLnTx/>
                <a:uFillTx/>
                <a:latin typeface="Segoe UI Semibold"/>
                <a:ea typeface="+mn-ea"/>
                <a:cs typeface="+mn-cs"/>
              </a:rPr>
            </a:br>
            <a:r>
              <a:rPr kumimoji="0" lang="en-US" sz="1400" b="0" i="0" u="none" strike="noStrike" kern="1200" cap="none" spc="0" normalizeH="0" baseline="0" noProof="0">
                <a:ln>
                  <a:noFill/>
                </a:ln>
                <a:solidFill>
                  <a:srgbClr val="0078D3"/>
                </a:solidFill>
                <a:effectLst/>
                <a:uLnTx/>
                <a:uFillTx/>
                <a:latin typeface="Segoe UI Semibold"/>
                <a:ea typeface="+mn-ea"/>
                <a:cs typeface="+mn-cs"/>
              </a:rPr>
              <a:t>orchestrate response</a:t>
            </a:r>
          </a:p>
        </p:txBody>
      </p:sp>
      <p:pic>
        <p:nvPicPr>
          <p:cNvPr id="54" name="Picture 53">
            <a:extLst>
              <a:ext uri="{FF2B5EF4-FFF2-40B4-BE49-F238E27FC236}">
                <a16:creationId xmlns:a16="http://schemas.microsoft.com/office/drawing/2014/main" id="{148917D1-826B-4FFA-AC7B-7111F3A44CD7}"/>
              </a:ext>
            </a:extLst>
          </p:cNvPr>
          <p:cNvPicPr>
            <a:picLocks noChangeAspect="1"/>
          </p:cNvPicPr>
          <p:nvPr/>
        </p:nvPicPr>
        <p:blipFill>
          <a:blip r:embed="rId12"/>
          <a:stretch>
            <a:fillRect/>
          </a:stretch>
        </p:blipFill>
        <p:spPr>
          <a:xfrm>
            <a:off x="8035388" y="2303218"/>
            <a:ext cx="837809" cy="587716"/>
          </a:xfrm>
          <a:prstGeom prst="rect">
            <a:avLst/>
          </a:prstGeom>
        </p:spPr>
      </p:pic>
      <p:sp>
        <p:nvSpPr>
          <p:cNvPr id="55" name="TextBox 54">
            <a:extLst>
              <a:ext uri="{FF2B5EF4-FFF2-40B4-BE49-F238E27FC236}">
                <a16:creationId xmlns:a16="http://schemas.microsoft.com/office/drawing/2014/main" id="{1D47166A-B1BB-4757-A631-033CB492F2F2}"/>
              </a:ext>
            </a:extLst>
          </p:cNvPr>
          <p:cNvSpPr txBox="1"/>
          <p:nvPr/>
        </p:nvSpPr>
        <p:spPr>
          <a:xfrm>
            <a:off x="7539373" y="2998990"/>
            <a:ext cx="1829838" cy="286232"/>
          </a:xfrm>
          <a:prstGeom prst="rect">
            <a:avLst/>
          </a:prstGeom>
          <a:noFill/>
        </p:spPr>
        <p:txBody>
          <a:bodyPr wrap="square" rtlCol="0">
            <a:spAutoFit/>
          </a:bodyPr>
          <a:lstStyle>
            <a:defPPr>
              <a:defRPr lang="en-US"/>
            </a:defPPr>
            <a:lvl1pPr>
              <a:defRPr sz="105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Semibold"/>
                <a:ea typeface="+mn-ea"/>
                <a:cs typeface="+mn-cs"/>
              </a:rPr>
              <a:t>Playbooks</a:t>
            </a:r>
          </a:p>
        </p:txBody>
      </p:sp>
      <p:sp>
        <p:nvSpPr>
          <p:cNvPr id="40" name="TextBox 39">
            <a:extLst>
              <a:ext uri="{FF2B5EF4-FFF2-40B4-BE49-F238E27FC236}">
                <a16:creationId xmlns:a16="http://schemas.microsoft.com/office/drawing/2014/main" id="{A4F33E76-9554-4812-A615-21117C916727}"/>
              </a:ext>
            </a:extLst>
          </p:cNvPr>
          <p:cNvSpPr txBox="1"/>
          <p:nvPr/>
        </p:nvSpPr>
        <p:spPr>
          <a:xfrm>
            <a:off x="4965953" y="1432836"/>
            <a:ext cx="2142312" cy="572464"/>
          </a:xfrm>
          <a:prstGeom prst="rect">
            <a:avLst/>
          </a:prstGeom>
          <a:noFill/>
        </p:spPr>
        <p:txBody>
          <a:bodyPr wrap="square" lIns="91440" tIns="91440" rIns="91440" bIns="9144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Investigate &amp; hunt suspicious activities</a:t>
            </a:r>
          </a:p>
        </p:txBody>
      </p:sp>
      <p:sp>
        <p:nvSpPr>
          <p:cNvPr id="49" name="TextBox 48">
            <a:extLst>
              <a:ext uri="{FF2B5EF4-FFF2-40B4-BE49-F238E27FC236}">
                <a16:creationId xmlns:a16="http://schemas.microsoft.com/office/drawing/2014/main" id="{E3740BE8-39C4-4821-9C28-B1BC7D28B01F}"/>
              </a:ext>
            </a:extLst>
          </p:cNvPr>
          <p:cNvSpPr txBox="1"/>
          <p:nvPr/>
        </p:nvSpPr>
        <p:spPr>
          <a:xfrm>
            <a:off x="4664943" y="2998990"/>
            <a:ext cx="2874430" cy="480131"/>
          </a:xfrm>
          <a:prstGeom prst="rect">
            <a:avLst/>
          </a:prstGeom>
          <a:noFill/>
        </p:spPr>
        <p:txBody>
          <a:bodyPr wrap="square" rtlCol="0">
            <a:spAutoFit/>
          </a:bodyPr>
          <a:lstStyle>
            <a:defPPr>
              <a:defRPr lang="en-US"/>
            </a:defPPr>
            <a:lvl1pPr>
              <a:defRPr sz="105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Interactive Attack Visualization,</a:t>
            </a:r>
            <a:br>
              <a:rPr kumimoji="0" lang="en-US" sz="1400" b="0" i="0" u="none" strike="noStrike" kern="1200" cap="none" spc="0" normalizeH="0" baseline="0" noProof="0" dirty="0">
                <a:ln>
                  <a:noFill/>
                </a:ln>
                <a:solidFill>
                  <a:srgbClr val="3C3C41"/>
                </a:solidFill>
                <a:effectLst/>
                <a:uLnTx/>
                <a:uFillTx/>
                <a:latin typeface="Segoe UI Semibold"/>
                <a:ea typeface="+mn-ea"/>
                <a:cs typeface="+mn-cs"/>
              </a:rPr>
            </a:b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Azure Notebooks</a:t>
            </a:r>
          </a:p>
        </p:txBody>
      </p:sp>
      <p:pic>
        <p:nvPicPr>
          <p:cNvPr id="50" name="Picture 2" descr="Image result for jupyter notebooks logo">
            <a:extLst>
              <a:ext uri="{FF2B5EF4-FFF2-40B4-BE49-F238E27FC236}">
                <a16:creationId xmlns:a16="http://schemas.microsoft.com/office/drawing/2014/main" id="{29FF4B98-A974-4110-89F5-0609F8EC102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29553" y="2257350"/>
            <a:ext cx="660450" cy="66045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EEA737A2-9DD7-4DE4-88AF-4992BB66A7F8}"/>
              </a:ext>
            </a:extLst>
          </p:cNvPr>
          <p:cNvSpPr txBox="1"/>
          <p:nvPr/>
        </p:nvSpPr>
        <p:spPr>
          <a:xfrm>
            <a:off x="2792228" y="1433966"/>
            <a:ext cx="1625510" cy="572464"/>
          </a:xfrm>
          <a:prstGeom prst="rect">
            <a:avLst/>
          </a:prstGeom>
          <a:noFill/>
        </p:spPr>
        <p:txBody>
          <a:bodyPr wrap="square" lIns="91440" tIns="91440" rIns="91440" bIns="9144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3"/>
                </a:solidFill>
                <a:effectLst/>
                <a:uLnTx/>
                <a:uFillTx/>
                <a:latin typeface="Segoe UI Semibold"/>
                <a:ea typeface="+mn-ea"/>
                <a:cs typeface="+mn-cs"/>
              </a:rPr>
              <a:t>Analyze &amp; </a:t>
            </a:r>
            <a:br>
              <a:rPr kumimoji="0" lang="en-US" sz="1400" b="0" i="0" u="none" strike="noStrike" kern="1200" cap="none" spc="0" normalizeH="0" baseline="0" noProof="0">
                <a:ln>
                  <a:noFill/>
                </a:ln>
                <a:solidFill>
                  <a:srgbClr val="0078D3"/>
                </a:solidFill>
                <a:effectLst/>
                <a:uLnTx/>
                <a:uFillTx/>
                <a:latin typeface="Segoe UI Semibold"/>
                <a:ea typeface="+mn-ea"/>
                <a:cs typeface="+mn-cs"/>
              </a:rPr>
            </a:br>
            <a:r>
              <a:rPr kumimoji="0" lang="en-US" sz="1400" b="0" i="0" u="none" strike="noStrike" kern="1200" cap="none" spc="0" normalizeH="0" baseline="0" noProof="0">
                <a:ln>
                  <a:noFill/>
                </a:ln>
                <a:solidFill>
                  <a:srgbClr val="0078D3"/>
                </a:solidFill>
                <a:effectLst/>
                <a:uLnTx/>
                <a:uFillTx/>
                <a:latin typeface="Segoe UI Semibold"/>
                <a:ea typeface="+mn-ea"/>
                <a:cs typeface="+mn-cs"/>
              </a:rPr>
              <a:t>detect threats</a:t>
            </a:r>
          </a:p>
        </p:txBody>
      </p:sp>
      <p:grpSp>
        <p:nvGrpSpPr>
          <p:cNvPr id="17" name="Group 16">
            <a:extLst>
              <a:ext uri="{FF2B5EF4-FFF2-40B4-BE49-F238E27FC236}">
                <a16:creationId xmlns:a16="http://schemas.microsoft.com/office/drawing/2014/main" id="{9714BF5E-1B7F-4E83-BAF6-3D9946F80EEA}"/>
              </a:ext>
            </a:extLst>
          </p:cNvPr>
          <p:cNvGrpSpPr/>
          <p:nvPr/>
        </p:nvGrpSpPr>
        <p:grpSpPr>
          <a:xfrm>
            <a:off x="3049229" y="2353901"/>
            <a:ext cx="1111509" cy="505850"/>
            <a:chOff x="3372932" y="2353901"/>
            <a:chExt cx="1111509" cy="505850"/>
          </a:xfrm>
        </p:grpSpPr>
        <p:pic>
          <p:nvPicPr>
            <p:cNvPr id="46" name="Graphic 45">
              <a:extLst>
                <a:ext uri="{FF2B5EF4-FFF2-40B4-BE49-F238E27FC236}">
                  <a16:creationId xmlns:a16="http://schemas.microsoft.com/office/drawing/2014/main" id="{9A8207B2-5819-48D4-92F1-F3AC9BA78DE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372932" y="2353901"/>
              <a:ext cx="499278" cy="505850"/>
            </a:xfrm>
            <a:prstGeom prst="rect">
              <a:avLst/>
            </a:prstGeom>
          </p:spPr>
        </p:pic>
        <p:pic>
          <p:nvPicPr>
            <p:cNvPr id="47" name="Picture 46">
              <a:extLst>
                <a:ext uri="{FF2B5EF4-FFF2-40B4-BE49-F238E27FC236}">
                  <a16:creationId xmlns:a16="http://schemas.microsoft.com/office/drawing/2014/main" id="{A26F3CF6-1EF4-4AEF-A832-299771C6F6E6}"/>
                </a:ext>
              </a:extLst>
            </p:cNvPr>
            <p:cNvPicPr>
              <a:picLocks noChangeAspect="1"/>
            </p:cNvPicPr>
            <p:nvPr/>
          </p:nvPicPr>
          <p:blipFill>
            <a:blip r:embed="rId16"/>
            <a:stretch>
              <a:fillRect/>
            </a:stretch>
          </p:blipFill>
          <p:spPr>
            <a:xfrm>
              <a:off x="3988014" y="2353901"/>
              <a:ext cx="496427" cy="502961"/>
            </a:xfrm>
            <a:prstGeom prst="rect">
              <a:avLst/>
            </a:prstGeom>
          </p:spPr>
        </p:pic>
      </p:grpSp>
      <p:sp>
        <p:nvSpPr>
          <p:cNvPr id="48" name="TextBox 47">
            <a:extLst>
              <a:ext uri="{FF2B5EF4-FFF2-40B4-BE49-F238E27FC236}">
                <a16:creationId xmlns:a16="http://schemas.microsoft.com/office/drawing/2014/main" id="{14080839-8918-4079-B62E-F181D7381276}"/>
              </a:ext>
            </a:extLst>
          </p:cNvPr>
          <p:cNvSpPr txBox="1"/>
          <p:nvPr/>
        </p:nvSpPr>
        <p:spPr>
          <a:xfrm>
            <a:off x="2729720" y="2998990"/>
            <a:ext cx="1750526" cy="48013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Semibold"/>
                <a:ea typeface="+mn-ea"/>
                <a:cs typeface="+mn-cs"/>
              </a:rPr>
              <a:t>Machine learning, UEBA</a:t>
            </a:r>
          </a:p>
        </p:txBody>
      </p:sp>
      <p:grpSp>
        <p:nvGrpSpPr>
          <p:cNvPr id="4" name="Group 3">
            <a:extLst>
              <a:ext uri="{FF2B5EF4-FFF2-40B4-BE49-F238E27FC236}">
                <a16:creationId xmlns:a16="http://schemas.microsoft.com/office/drawing/2014/main" id="{A57D7D95-7562-4D77-8A3A-C0B6E9C33A83}"/>
              </a:ext>
            </a:extLst>
          </p:cNvPr>
          <p:cNvGrpSpPr/>
          <p:nvPr/>
        </p:nvGrpSpPr>
        <p:grpSpPr>
          <a:xfrm>
            <a:off x="2369770" y="4939156"/>
            <a:ext cx="7215210" cy="1535579"/>
            <a:chOff x="2369770" y="4939156"/>
            <a:chExt cx="7215210" cy="1535579"/>
          </a:xfrm>
        </p:grpSpPr>
        <p:sp>
          <p:nvSpPr>
            <p:cNvPr id="32" name="Right Bracket 31">
              <a:extLst>
                <a:ext uri="{FF2B5EF4-FFF2-40B4-BE49-F238E27FC236}">
                  <a16:creationId xmlns:a16="http://schemas.microsoft.com/office/drawing/2014/main" id="{2437AC31-8712-462D-B473-B4A9DA413EC4}"/>
                </a:ext>
              </a:extLst>
            </p:cNvPr>
            <p:cNvSpPr/>
            <p:nvPr/>
          </p:nvSpPr>
          <p:spPr>
            <a:xfrm rot="5400000">
              <a:off x="5773220" y="2329445"/>
              <a:ext cx="408309" cy="7215210"/>
            </a:xfrm>
            <a:prstGeom prst="rightBracket">
              <a:avLst>
                <a:gd name="adj" fmla="val 0"/>
              </a:avLst>
            </a:prstGeom>
            <a:ln w="19050">
              <a:solidFill>
                <a:schemeClr val="accent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3" name="TextBox 72">
              <a:extLst>
                <a:ext uri="{FF2B5EF4-FFF2-40B4-BE49-F238E27FC236}">
                  <a16:creationId xmlns:a16="http://schemas.microsoft.com/office/drawing/2014/main" id="{E3AD6A29-3ACA-4854-A6C3-25CB088B558E}"/>
                </a:ext>
              </a:extLst>
            </p:cNvPr>
            <p:cNvSpPr txBox="1"/>
            <p:nvPr/>
          </p:nvSpPr>
          <p:spPr>
            <a:xfrm>
              <a:off x="7927577" y="5520355"/>
              <a:ext cx="105343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C3C41"/>
                  </a:solidFill>
                  <a:effectLst/>
                  <a:uLnTx/>
                  <a:uFillTx/>
                  <a:latin typeface="Calibri" panose="020F0502020204030204"/>
                  <a:ea typeface="+mn-ea"/>
                  <a:cs typeface="+mn-cs"/>
                </a:rPr>
                <a:t>Data Search</a:t>
              </a:r>
            </a:p>
          </p:txBody>
        </p:sp>
        <p:pic>
          <p:nvPicPr>
            <p:cNvPr id="93" name="Picture 92">
              <a:extLst>
                <a:ext uri="{FF2B5EF4-FFF2-40B4-BE49-F238E27FC236}">
                  <a16:creationId xmlns:a16="http://schemas.microsoft.com/office/drawing/2014/main" id="{B3FA14E9-0C39-49D4-95EB-2F2DFF37A447}"/>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8227711" y="4964455"/>
              <a:ext cx="453163" cy="453164"/>
            </a:xfrm>
            <a:prstGeom prst="rect">
              <a:avLst/>
            </a:prstGeom>
          </p:spPr>
        </p:pic>
        <p:sp>
          <p:nvSpPr>
            <p:cNvPr id="70" name="TextBox 69">
              <a:extLst>
                <a:ext uri="{FF2B5EF4-FFF2-40B4-BE49-F238E27FC236}">
                  <a16:creationId xmlns:a16="http://schemas.microsoft.com/office/drawing/2014/main" id="{5AFF16F1-32A1-48A6-8AB1-5C44A250D5A0}"/>
                </a:ext>
              </a:extLst>
            </p:cNvPr>
            <p:cNvSpPr txBox="1"/>
            <p:nvPr/>
          </p:nvSpPr>
          <p:spPr>
            <a:xfrm>
              <a:off x="5276142" y="5520355"/>
              <a:ext cx="135024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Calibri" panose="020F0502020204030204"/>
                  <a:ea typeface="+mn-ea"/>
                  <a:cs typeface="+mn-cs"/>
                </a:rPr>
                <a:t>Data Repository</a:t>
              </a:r>
            </a:p>
          </p:txBody>
        </p:sp>
        <p:sp>
          <p:nvSpPr>
            <p:cNvPr id="75" name="TextBox 74">
              <a:extLst>
                <a:ext uri="{FF2B5EF4-FFF2-40B4-BE49-F238E27FC236}">
                  <a16:creationId xmlns:a16="http://schemas.microsoft.com/office/drawing/2014/main" id="{073EF57F-BC24-4A57-BC93-58D808D1C2CD}"/>
                </a:ext>
              </a:extLst>
            </p:cNvPr>
            <p:cNvSpPr txBox="1"/>
            <p:nvPr/>
          </p:nvSpPr>
          <p:spPr>
            <a:xfrm>
              <a:off x="5263284" y="5994604"/>
              <a:ext cx="1375956" cy="480131"/>
            </a:xfrm>
            <a:prstGeom prst="rect">
              <a:avLst/>
            </a:prstGeom>
            <a:solidFill>
              <a:schemeClr val="bg2"/>
            </a:solidFill>
          </p:spPr>
          <p:txBody>
            <a:bodyPr wrap="square"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Azure Monitor (log analytics)</a:t>
              </a:r>
            </a:p>
          </p:txBody>
        </p:sp>
        <p:grpSp>
          <p:nvGrpSpPr>
            <p:cNvPr id="97" name="Group 96">
              <a:extLst>
                <a:ext uri="{FF2B5EF4-FFF2-40B4-BE49-F238E27FC236}">
                  <a16:creationId xmlns:a16="http://schemas.microsoft.com/office/drawing/2014/main" id="{64082A2D-2865-4AFA-976F-0880F589DBBD}"/>
                </a:ext>
              </a:extLst>
            </p:cNvPr>
            <p:cNvGrpSpPr/>
            <p:nvPr/>
          </p:nvGrpSpPr>
          <p:grpSpPr>
            <a:xfrm>
              <a:off x="5673823" y="4951484"/>
              <a:ext cx="554878" cy="479106"/>
              <a:chOff x="7459909" y="4087608"/>
              <a:chExt cx="472511" cy="407987"/>
            </a:xfrm>
          </p:grpSpPr>
          <p:grpSp>
            <p:nvGrpSpPr>
              <p:cNvPr id="98" name="Group 97">
                <a:extLst>
                  <a:ext uri="{FF2B5EF4-FFF2-40B4-BE49-F238E27FC236}">
                    <a16:creationId xmlns:a16="http://schemas.microsoft.com/office/drawing/2014/main" id="{897FCFB4-A4D1-4292-AFFE-D5C3AEF1E4EF}"/>
                  </a:ext>
                </a:extLst>
              </p:cNvPr>
              <p:cNvGrpSpPr/>
              <p:nvPr/>
            </p:nvGrpSpPr>
            <p:grpSpPr>
              <a:xfrm>
                <a:off x="7683172" y="4139776"/>
                <a:ext cx="249248" cy="306967"/>
                <a:chOff x="975026" y="2995852"/>
                <a:chExt cx="573231" cy="705976"/>
              </a:xfrm>
            </p:grpSpPr>
            <p:sp>
              <p:nvSpPr>
                <p:cNvPr id="102" name="Database_EFC7">
                  <a:extLst>
                    <a:ext uri="{FF2B5EF4-FFF2-40B4-BE49-F238E27FC236}">
                      <a16:creationId xmlns:a16="http://schemas.microsoft.com/office/drawing/2014/main" id="{C2CF8C6C-2C4D-41FD-95ED-EA7C383507D7}"/>
                    </a:ext>
                  </a:extLst>
                </p:cNvPr>
                <p:cNvSpPr>
                  <a:spLocks noChangeAspect="1" noEditPoints="1"/>
                </p:cNvSpPr>
                <p:nvPr/>
              </p:nvSpPr>
              <p:spPr bwMode="auto">
                <a:xfrm>
                  <a:off x="975026" y="2995852"/>
                  <a:ext cx="573231" cy="705976"/>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tx2"/>
                </a:solidFill>
                <a:ln w="19050" cap="sq">
                  <a:solidFill>
                    <a:schemeClr val="bg2"/>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03" name="Oval 102">
                  <a:extLst>
                    <a:ext uri="{FF2B5EF4-FFF2-40B4-BE49-F238E27FC236}">
                      <a16:creationId xmlns:a16="http://schemas.microsoft.com/office/drawing/2014/main" id="{4B3E3072-C809-475D-BE37-309ED4961F43}"/>
                    </a:ext>
                  </a:extLst>
                </p:cNvPr>
                <p:cNvSpPr/>
                <p:nvPr/>
              </p:nvSpPr>
              <p:spPr bwMode="auto">
                <a:xfrm>
                  <a:off x="982603" y="2999036"/>
                  <a:ext cx="558078" cy="207898"/>
                </a:xfrm>
                <a:prstGeom prst="ellipse">
                  <a:avLst/>
                </a:prstGeom>
                <a:solidFill>
                  <a:srgbClr val="50E6FF"/>
                </a:solidFill>
                <a:ln w="10795" cap="flat" cmpd="sng" algn="ctr">
                  <a:solidFill>
                    <a:schemeClr val="bg2"/>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99" name="Group 98">
                <a:extLst>
                  <a:ext uri="{FF2B5EF4-FFF2-40B4-BE49-F238E27FC236}">
                    <a16:creationId xmlns:a16="http://schemas.microsoft.com/office/drawing/2014/main" id="{C05AC3EF-AA5A-4F1E-98E2-62FA38988876}"/>
                  </a:ext>
                </a:extLst>
              </p:cNvPr>
              <p:cNvGrpSpPr/>
              <p:nvPr/>
            </p:nvGrpSpPr>
            <p:grpSpPr>
              <a:xfrm>
                <a:off x="7459909" y="4087608"/>
                <a:ext cx="331273" cy="407987"/>
                <a:chOff x="975026" y="2995852"/>
                <a:chExt cx="573231" cy="705976"/>
              </a:xfrm>
            </p:grpSpPr>
            <p:sp>
              <p:nvSpPr>
                <p:cNvPr id="100" name="Database_EFC7">
                  <a:extLst>
                    <a:ext uri="{FF2B5EF4-FFF2-40B4-BE49-F238E27FC236}">
                      <a16:creationId xmlns:a16="http://schemas.microsoft.com/office/drawing/2014/main" id="{7A6786AB-BD0C-4E6E-9A9D-4DBE4BACB0D6}"/>
                    </a:ext>
                  </a:extLst>
                </p:cNvPr>
                <p:cNvSpPr>
                  <a:spLocks noChangeAspect="1" noEditPoints="1"/>
                </p:cNvSpPr>
                <p:nvPr/>
              </p:nvSpPr>
              <p:spPr bwMode="auto">
                <a:xfrm>
                  <a:off x="975026" y="2995852"/>
                  <a:ext cx="573231" cy="705976"/>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tx2"/>
                </a:solidFill>
                <a:ln w="19050" cap="sq">
                  <a:solidFill>
                    <a:schemeClr val="bg2"/>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01" name="Oval 100">
                  <a:extLst>
                    <a:ext uri="{FF2B5EF4-FFF2-40B4-BE49-F238E27FC236}">
                      <a16:creationId xmlns:a16="http://schemas.microsoft.com/office/drawing/2014/main" id="{FC4424EA-25C6-47AF-AB2E-72BA9C1D0A55}"/>
                    </a:ext>
                  </a:extLst>
                </p:cNvPr>
                <p:cNvSpPr/>
                <p:nvPr/>
              </p:nvSpPr>
              <p:spPr bwMode="auto">
                <a:xfrm>
                  <a:off x="982603" y="2999036"/>
                  <a:ext cx="558078" cy="207898"/>
                </a:xfrm>
                <a:prstGeom prst="ellipse">
                  <a:avLst/>
                </a:prstGeom>
                <a:solidFill>
                  <a:srgbClr val="000000"/>
                </a:solidFill>
                <a:ln w="10795" cap="flat" cmpd="sng" algn="ctr">
                  <a:solidFill>
                    <a:schemeClr val="bg2"/>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sp>
          <p:nvSpPr>
            <p:cNvPr id="67" name="TextBox 66">
              <a:extLst>
                <a:ext uri="{FF2B5EF4-FFF2-40B4-BE49-F238E27FC236}">
                  <a16:creationId xmlns:a16="http://schemas.microsoft.com/office/drawing/2014/main" id="{ED28E830-30B1-4AA8-B42E-1C1DBCE15299}"/>
                </a:ext>
              </a:extLst>
            </p:cNvPr>
            <p:cNvSpPr txBox="1"/>
            <p:nvPr/>
          </p:nvSpPr>
          <p:spPr>
            <a:xfrm>
              <a:off x="2985711" y="5520355"/>
              <a:ext cx="123854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Calibri" panose="020F0502020204030204"/>
                  <a:ea typeface="+mn-ea"/>
                  <a:cs typeface="+mn-cs"/>
                </a:rPr>
                <a:t>Data Ingestion</a:t>
              </a:r>
            </a:p>
          </p:txBody>
        </p:sp>
        <p:grpSp>
          <p:nvGrpSpPr>
            <p:cNvPr id="104" name="Group 103">
              <a:extLst>
                <a:ext uri="{FF2B5EF4-FFF2-40B4-BE49-F238E27FC236}">
                  <a16:creationId xmlns:a16="http://schemas.microsoft.com/office/drawing/2014/main" id="{864BB254-1701-47E8-A694-ADFFC37530E3}"/>
                </a:ext>
              </a:extLst>
            </p:cNvPr>
            <p:cNvGrpSpPr/>
            <p:nvPr/>
          </p:nvGrpSpPr>
          <p:grpSpPr>
            <a:xfrm>
              <a:off x="3353928" y="4939156"/>
              <a:ext cx="502110" cy="503762"/>
              <a:chOff x="8164513" y="6567488"/>
              <a:chExt cx="482600" cy="484188"/>
            </a:xfrm>
          </p:grpSpPr>
          <p:grpSp>
            <p:nvGrpSpPr>
              <p:cNvPr id="105" name="Group 104">
                <a:extLst>
                  <a:ext uri="{FF2B5EF4-FFF2-40B4-BE49-F238E27FC236}">
                    <a16:creationId xmlns:a16="http://schemas.microsoft.com/office/drawing/2014/main" id="{86B684B0-3BEA-4950-9642-0273FC4CB09D}"/>
                  </a:ext>
                </a:extLst>
              </p:cNvPr>
              <p:cNvGrpSpPr/>
              <p:nvPr/>
            </p:nvGrpSpPr>
            <p:grpSpPr>
              <a:xfrm>
                <a:off x="8164513" y="6567488"/>
                <a:ext cx="482600" cy="484188"/>
                <a:chOff x="8164513" y="6567488"/>
                <a:chExt cx="482600" cy="484188"/>
              </a:xfrm>
            </p:grpSpPr>
            <p:sp>
              <p:nvSpPr>
                <p:cNvPr id="116" name="Freeform 7">
                  <a:extLst>
                    <a:ext uri="{FF2B5EF4-FFF2-40B4-BE49-F238E27FC236}">
                      <a16:creationId xmlns:a16="http://schemas.microsoft.com/office/drawing/2014/main" id="{6D4A6CC4-734A-4076-893E-5783DE5619C0}"/>
                    </a:ext>
                  </a:extLst>
                </p:cNvPr>
                <p:cNvSpPr>
                  <a:spLocks/>
                </p:cNvSpPr>
                <p:nvPr/>
              </p:nvSpPr>
              <p:spPr bwMode="auto">
                <a:xfrm>
                  <a:off x="8164513" y="6567488"/>
                  <a:ext cx="231775" cy="484188"/>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7" name="Freeform 8">
                  <a:extLst>
                    <a:ext uri="{FF2B5EF4-FFF2-40B4-BE49-F238E27FC236}">
                      <a16:creationId xmlns:a16="http://schemas.microsoft.com/office/drawing/2014/main" id="{7AF29139-713B-45DC-945E-3FB097099399}"/>
                    </a:ext>
                  </a:extLst>
                </p:cNvPr>
                <p:cNvSpPr>
                  <a:spLocks/>
                </p:cNvSpPr>
                <p:nvPr/>
              </p:nvSpPr>
              <p:spPr bwMode="auto">
                <a:xfrm>
                  <a:off x="8415338" y="6567488"/>
                  <a:ext cx="231775" cy="484188"/>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06" name="Group 105">
                <a:extLst>
                  <a:ext uri="{FF2B5EF4-FFF2-40B4-BE49-F238E27FC236}">
                    <a16:creationId xmlns:a16="http://schemas.microsoft.com/office/drawing/2014/main" id="{ABF75A37-34F8-4F08-9AAE-FD4F00A4E6E9}"/>
                  </a:ext>
                </a:extLst>
              </p:cNvPr>
              <p:cNvGrpSpPr/>
              <p:nvPr/>
            </p:nvGrpSpPr>
            <p:grpSpPr>
              <a:xfrm>
                <a:off x="8238412" y="6646998"/>
                <a:ext cx="334803" cy="325168"/>
                <a:chOff x="7289800" y="6665006"/>
                <a:chExt cx="441325" cy="428624"/>
              </a:xfrm>
              <a:solidFill>
                <a:schemeClr val="bg1"/>
              </a:solidFill>
            </p:grpSpPr>
            <p:sp>
              <p:nvSpPr>
                <p:cNvPr id="107" name="Freeform 5">
                  <a:extLst>
                    <a:ext uri="{FF2B5EF4-FFF2-40B4-BE49-F238E27FC236}">
                      <a16:creationId xmlns:a16="http://schemas.microsoft.com/office/drawing/2014/main" id="{E12AC7B7-4FB6-45F4-B877-7297D99635B6}"/>
                    </a:ext>
                  </a:extLst>
                </p:cNvPr>
                <p:cNvSpPr>
                  <a:spLocks/>
                </p:cNvSpPr>
                <p:nvPr/>
              </p:nvSpPr>
              <p:spPr bwMode="auto">
                <a:xfrm>
                  <a:off x="7554912" y="6665006"/>
                  <a:ext cx="58738" cy="52387"/>
                </a:xfrm>
                <a:custGeom>
                  <a:avLst/>
                  <a:gdLst>
                    <a:gd name="T0" fmla="*/ 29 w 37"/>
                    <a:gd name="T1" fmla="*/ 33 h 33"/>
                    <a:gd name="T2" fmla="*/ 0 w 37"/>
                    <a:gd name="T3" fmla="*/ 22 h 33"/>
                    <a:gd name="T4" fmla="*/ 9 w 37"/>
                    <a:gd name="T5" fmla="*/ 0 h 33"/>
                    <a:gd name="T6" fmla="*/ 37 w 37"/>
                    <a:gd name="T7" fmla="*/ 11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2"/>
                      </a:lnTo>
                      <a:lnTo>
                        <a:pt x="9" y="0"/>
                      </a:lnTo>
                      <a:lnTo>
                        <a:pt x="37" y="11"/>
                      </a:lnTo>
                      <a:lnTo>
                        <a:pt x="29"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08" name="Freeform 6">
                  <a:extLst>
                    <a:ext uri="{FF2B5EF4-FFF2-40B4-BE49-F238E27FC236}">
                      <a16:creationId xmlns:a16="http://schemas.microsoft.com/office/drawing/2014/main" id="{626E0BBF-DBE1-423B-9A6F-6EFAF3A71E66}"/>
                    </a:ext>
                  </a:extLst>
                </p:cNvPr>
                <p:cNvSpPr>
                  <a:spLocks/>
                </p:cNvSpPr>
                <p:nvPr/>
              </p:nvSpPr>
              <p:spPr bwMode="auto">
                <a:xfrm>
                  <a:off x="7400925" y="6666593"/>
                  <a:ext cx="58738" cy="52387"/>
                </a:xfrm>
                <a:custGeom>
                  <a:avLst/>
                  <a:gdLst>
                    <a:gd name="T0" fmla="*/ 0 w 37"/>
                    <a:gd name="T1" fmla="*/ 12 h 33"/>
                    <a:gd name="T2" fmla="*/ 28 w 37"/>
                    <a:gd name="T3" fmla="*/ 0 h 33"/>
                    <a:gd name="T4" fmla="*/ 37 w 37"/>
                    <a:gd name="T5" fmla="*/ 21 h 33"/>
                    <a:gd name="T6" fmla="*/ 9 w 37"/>
                    <a:gd name="T7" fmla="*/ 33 h 33"/>
                    <a:gd name="T8" fmla="*/ 0 w 37"/>
                    <a:gd name="T9" fmla="*/ 12 h 33"/>
                  </a:gdLst>
                  <a:ahLst/>
                  <a:cxnLst>
                    <a:cxn ang="0">
                      <a:pos x="T0" y="T1"/>
                    </a:cxn>
                    <a:cxn ang="0">
                      <a:pos x="T2" y="T3"/>
                    </a:cxn>
                    <a:cxn ang="0">
                      <a:pos x="T4" y="T5"/>
                    </a:cxn>
                    <a:cxn ang="0">
                      <a:pos x="T6" y="T7"/>
                    </a:cxn>
                    <a:cxn ang="0">
                      <a:pos x="T8" y="T9"/>
                    </a:cxn>
                  </a:cxnLst>
                  <a:rect l="0" t="0" r="r" b="b"/>
                  <a:pathLst>
                    <a:path w="37" h="33">
                      <a:moveTo>
                        <a:pt x="0" y="12"/>
                      </a:moveTo>
                      <a:lnTo>
                        <a:pt x="28" y="0"/>
                      </a:lnTo>
                      <a:lnTo>
                        <a:pt x="37" y="21"/>
                      </a:lnTo>
                      <a:lnTo>
                        <a:pt x="9" y="33"/>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09" name="Freeform 10">
                  <a:extLst>
                    <a:ext uri="{FF2B5EF4-FFF2-40B4-BE49-F238E27FC236}">
                      <a16:creationId xmlns:a16="http://schemas.microsoft.com/office/drawing/2014/main" id="{9957F03A-FD23-4BCC-9093-32DC60B56A4A}"/>
                    </a:ext>
                  </a:extLst>
                </p:cNvPr>
                <p:cNvSpPr>
                  <a:spLocks noEditPoints="1"/>
                </p:cNvSpPr>
                <p:nvPr/>
              </p:nvSpPr>
              <p:spPr bwMode="auto">
                <a:xfrm>
                  <a:off x="7289800" y="6684056"/>
                  <a:ext cx="441325" cy="390525"/>
                </a:xfrm>
                <a:custGeom>
                  <a:avLst/>
                  <a:gdLst>
                    <a:gd name="T0" fmla="*/ 507 w 1015"/>
                    <a:gd name="T1" fmla="*/ 128 h 896"/>
                    <a:gd name="T2" fmla="*/ 626 w 1015"/>
                    <a:gd name="T3" fmla="*/ 151 h 896"/>
                    <a:gd name="T4" fmla="*/ 801 w 1015"/>
                    <a:gd name="T5" fmla="*/ 322 h 896"/>
                    <a:gd name="T6" fmla="*/ 804 w 1015"/>
                    <a:gd name="T7" fmla="*/ 567 h 896"/>
                    <a:gd name="T8" fmla="*/ 685 w 1015"/>
                    <a:gd name="T9" fmla="*/ 714 h 896"/>
                    <a:gd name="T10" fmla="*/ 600 w 1015"/>
                    <a:gd name="T11" fmla="*/ 754 h 896"/>
                    <a:gd name="T12" fmla="*/ 507 w 1015"/>
                    <a:gd name="T13" fmla="*/ 768 h 896"/>
                    <a:gd name="T14" fmla="*/ 389 w 1015"/>
                    <a:gd name="T15" fmla="*/ 745 h 896"/>
                    <a:gd name="T16" fmla="*/ 213 w 1015"/>
                    <a:gd name="T17" fmla="*/ 575 h 896"/>
                    <a:gd name="T18" fmla="*/ 210 w 1015"/>
                    <a:gd name="T19" fmla="*/ 330 h 896"/>
                    <a:gd name="T20" fmla="*/ 330 w 1015"/>
                    <a:gd name="T21" fmla="*/ 182 h 896"/>
                    <a:gd name="T22" fmla="*/ 414 w 1015"/>
                    <a:gd name="T23" fmla="*/ 142 h 896"/>
                    <a:gd name="T24" fmla="*/ 507 w 1015"/>
                    <a:gd name="T25" fmla="*/ 128 h 896"/>
                    <a:gd name="T26" fmla="*/ 507 w 1015"/>
                    <a:gd name="T27" fmla="*/ 128 h 896"/>
                    <a:gd name="T28" fmla="*/ 507 w 1015"/>
                    <a:gd name="T29" fmla="*/ 128 h 896"/>
                    <a:gd name="T30" fmla="*/ 507 w 1015"/>
                    <a:gd name="T31" fmla="*/ 0 h 896"/>
                    <a:gd name="T32" fmla="*/ 91 w 1015"/>
                    <a:gd name="T33" fmla="*/ 282 h 896"/>
                    <a:gd name="T34" fmla="*/ 341 w 1015"/>
                    <a:gd name="T35" fmla="*/ 864 h 896"/>
                    <a:gd name="T36" fmla="*/ 507 w 1015"/>
                    <a:gd name="T37" fmla="*/ 896 h 896"/>
                    <a:gd name="T38" fmla="*/ 923 w 1015"/>
                    <a:gd name="T39" fmla="*/ 614 h 896"/>
                    <a:gd name="T40" fmla="*/ 673 w 1015"/>
                    <a:gd name="T41" fmla="*/ 32 h 896"/>
                    <a:gd name="T42" fmla="*/ 507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7" y="128"/>
                      </a:moveTo>
                      <a:cubicBezTo>
                        <a:pt x="548" y="128"/>
                        <a:pt x="588" y="136"/>
                        <a:pt x="626" y="151"/>
                      </a:cubicBezTo>
                      <a:cubicBezTo>
                        <a:pt x="705" y="183"/>
                        <a:pt x="767" y="244"/>
                        <a:pt x="801" y="322"/>
                      </a:cubicBezTo>
                      <a:cubicBezTo>
                        <a:pt x="835" y="401"/>
                        <a:pt x="836" y="487"/>
                        <a:pt x="804" y="567"/>
                      </a:cubicBezTo>
                      <a:cubicBezTo>
                        <a:pt x="780" y="627"/>
                        <a:pt x="739" y="679"/>
                        <a:pt x="685" y="714"/>
                      </a:cubicBezTo>
                      <a:cubicBezTo>
                        <a:pt x="659" y="732"/>
                        <a:pt x="630" y="745"/>
                        <a:pt x="600" y="754"/>
                      </a:cubicBezTo>
                      <a:cubicBezTo>
                        <a:pt x="570" y="764"/>
                        <a:pt x="538" y="768"/>
                        <a:pt x="507" y="768"/>
                      </a:cubicBezTo>
                      <a:cubicBezTo>
                        <a:pt x="467" y="768"/>
                        <a:pt x="427" y="761"/>
                        <a:pt x="389" y="745"/>
                      </a:cubicBezTo>
                      <a:cubicBezTo>
                        <a:pt x="309" y="714"/>
                        <a:pt x="247" y="653"/>
                        <a:pt x="213" y="575"/>
                      </a:cubicBezTo>
                      <a:cubicBezTo>
                        <a:pt x="180" y="496"/>
                        <a:pt x="178" y="409"/>
                        <a:pt x="210" y="330"/>
                      </a:cubicBezTo>
                      <a:cubicBezTo>
                        <a:pt x="234" y="269"/>
                        <a:pt x="276" y="218"/>
                        <a:pt x="330" y="182"/>
                      </a:cubicBezTo>
                      <a:cubicBezTo>
                        <a:pt x="356" y="165"/>
                        <a:pt x="384" y="151"/>
                        <a:pt x="414" y="142"/>
                      </a:cubicBezTo>
                      <a:cubicBezTo>
                        <a:pt x="445" y="133"/>
                        <a:pt x="476" y="128"/>
                        <a:pt x="507" y="128"/>
                      </a:cubicBezTo>
                      <a:cubicBezTo>
                        <a:pt x="507" y="128"/>
                        <a:pt x="507" y="128"/>
                        <a:pt x="507" y="128"/>
                      </a:cubicBezTo>
                      <a:cubicBezTo>
                        <a:pt x="507" y="128"/>
                        <a:pt x="507" y="128"/>
                        <a:pt x="507" y="128"/>
                      </a:cubicBezTo>
                      <a:moveTo>
                        <a:pt x="507" y="0"/>
                      </a:moveTo>
                      <a:cubicBezTo>
                        <a:pt x="329" y="0"/>
                        <a:pt x="161" y="107"/>
                        <a:pt x="91" y="282"/>
                      </a:cubicBezTo>
                      <a:cubicBezTo>
                        <a:pt x="0" y="512"/>
                        <a:pt x="111" y="773"/>
                        <a:pt x="341" y="864"/>
                      </a:cubicBezTo>
                      <a:cubicBezTo>
                        <a:pt x="396" y="886"/>
                        <a:pt x="452" y="896"/>
                        <a:pt x="507" y="896"/>
                      </a:cubicBezTo>
                      <a:cubicBezTo>
                        <a:pt x="685" y="896"/>
                        <a:pt x="853" y="790"/>
                        <a:pt x="923" y="614"/>
                      </a:cubicBezTo>
                      <a:cubicBezTo>
                        <a:pt x="1015" y="385"/>
                        <a:pt x="903" y="124"/>
                        <a:pt x="673" y="32"/>
                      </a:cubicBezTo>
                      <a:cubicBezTo>
                        <a:pt x="619" y="11"/>
                        <a:pt x="563" y="0"/>
                        <a:pt x="5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0" name="Freeform 11">
                  <a:extLst>
                    <a:ext uri="{FF2B5EF4-FFF2-40B4-BE49-F238E27FC236}">
                      <a16:creationId xmlns:a16="http://schemas.microsoft.com/office/drawing/2014/main" id="{31FD30F6-48E2-45F2-8615-1D0BCACB1522}"/>
                    </a:ext>
                  </a:extLst>
                </p:cNvPr>
                <p:cNvSpPr>
                  <a:spLocks/>
                </p:cNvSpPr>
                <p:nvPr/>
              </p:nvSpPr>
              <p:spPr bwMode="auto">
                <a:xfrm>
                  <a:off x="7405687" y="7041243"/>
                  <a:ext cx="58738" cy="52387"/>
                </a:xfrm>
                <a:custGeom>
                  <a:avLst/>
                  <a:gdLst>
                    <a:gd name="T0" fmla="*/ 28 w 37"/>
                    <a:gd name="T1" fmla="*/ 33 h 33"/>
                    <a:gd name="T2" fmla="*/ 0 w 37"/>
                    <a:gd name="T3" fmla="*/ 21 h 33"/>
                    <a:gd name="T4" fmla="*/ 8 w 37"/>
                    <a:gd name="T5" fmla="*/ 0 h 33"/>
                    <a:gd name="T6" fmla="*/ 37 w 37"/>
                    <a:gd name="T7" fmla="*/ 11 h 33"/>
                    <a:gd name="T8" fmla="*/ 28 w 37"/>
                    <a:gd name="T9" fmla="*/ 33 h 33"/>
                  </a:gdLst>
                  <a:ahLst/>
                  <a:cxnLst>
                    <a:cxn ang="0">
                      <a:pos x="T0" y="T1"/>
                    </a:cxn>
                    <a:cxn ang="0">
                      <a:pos x="T2" y="T3"/>
                    </a:cxn>
                    <a:cxn ang="0">
                      <a:pos x="T4" y="T5"/>
                    </a:cxn>
                    <a:cxn ang="0">
                      <a:pos x="T6" y="T7"/>
                    </a:cxn>
                    <a:cxn ang="0">
                      <a:pos x="T8" y="T9"/>
                    </a:cxn>
                  </a:cxnLst>
                  <a:rect l="0" t="0" r="r" b="b"/>
                  <a:pathLst>
                    <a:path w="37" h="33">
                      <a:moveTo>
                        <a:pt x="28" y="33"/>
                      </a:moveTo>
                      <a:lnTo>
                        <a:pt x="0" y="21"/>
                      </a:lnTo>
                      <a:lnTo>
                        <a:pt x="8" y="0"/>
                      </a:lnTo>
                      <a:lnTo>
                        <a:pt x="37" y="11"/>
                      </a:lnTo>
                      <a:lnTo>
                        <a:pt x="28"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1" name="Freeform 12">
                  <a:extLst>
                    <a:ext uri="{FF2B5EF4-FFF2-40B4-BE49-F238E27FC236}">
                      <a16:creationId xmlns:a16="http://schemas.microsoft.com/office/drawing/2014/main" id="{2B11F12B-8284-463F-BDE7-7A53F38ECCB8}"/>
                    </a:ext>
                  </a:extLst>
                </p:cNvPr>
                <p:cNvSpPr>
                  <a:spLocks/>
                </p:cNvSpPr>
                <p:nvPr/>
              </p:nvSpPr>
              <p:spPr bwMode="auto">
                <a:xfrm>
                  <a:off x="7670800" y="6923768"/>
                  <a:ext cx="52388" cy="60325"/>
                </a:xfrm>
                <a:custGeom>
                  <a:avLst/>
                  <a:gdLst>
                    <a:gd name="T0" fmla="*/ 33 w 33"/>
                    <a:gd name="T1" fmla="*/ 9 h 38"/>
                    <a:gd name="T2" fmla="*/ 22 w 33"/>
                    <a:gd name="T3" fmla="*/ 38 h 38"/>
                    <a:gd name="T4" fmla="*/ 0 w 33"/>
                    <a:gd name="T5" fmla="*/ 29 h 38"/>
                    <a:gd name="T6" fmla="*/ 12 w 33"/>
                    <a:gd name="T7" fmla="*/ 0 h 38"/>
                    <a:gd name="T8" fmla="*/ 33 w 33"/>
                    <a:gd name="T9" fmla="*/ 9 h 38"/>
                  </a:gdLst>
                  <a:ahLst/>
                  <a:cxnLst>
                    <a:cxn ang="0">
                      <a:pos x="T0" y="T1"/>
                    </a:cxn>
                    <a:cxn ang="0">
                      <a:pos x="T2" y="T3"/>
                    </a:cxn>
                    <a:cxn ang="0">
                      <a:pos x="T4" y="T5"/>
                    </a:cxn>
                    <a:cxn ang="0">
                      <a:pos x="T6" y="T7"/>
                    </a:cxn>
                    <a:cxn ang="0">
                      <a:pos x="T8" y="T9"/>
                    </a:cxn>
                  </a:cxnLst>
                  <a:rect l="0" t="0" r="r" b="b"/>
                  <a:pathLst>
                    <a:path w="33" h="38">
                      <a:moveTo>
                        <a:pt x="33" y="9"/>
                      </a:moveTo>
                      <a:lnTo>
                        <a:pt x="22" y="38"/>
                      </a:lnTo>
                      <a:lnTo>
                        <a:pt x="0" y="29"/>
                      </a:lnTo>
                      <a:lnTo>
                        <a:pt x="12" y="0"/>
                      </a:lnTo>
                      <a:lnTo>
                        <a:pt x="3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2" name="Freeform 13">
                  <a:extLst>
                    <a:ext uri="{FF2B5EF4-FFF2-40B4-BE49-F238E27FC236}">
                      <a16:creationId xmlns:a16="http://schemas.microsoft.com/office/drawing/2014/main" id="{FA3B6A40-B733-490D-952A-543DAB358091}"/>
                    </a:ext>
                  </a:extLst>
                </p:cNvPr>
                <p:cNvSpPr>
                  <a:spLocks/>
                </p:cNvSpPr>
                <p:nvPr/>
              </p:nvSpPr>
              <p:spPr bwMode="auto">
                <a:xfrm>
                  <a:off x="7296150" y="6774543"/>
                  <a:ext cx="52388" cy="58737"/>
                </a:xfrm>
                <a:custGeom>
                  <a:avLst/>
                  <a:gdLst>
                    <a:gd name="T0" fmla="*/ 33 w 33"/>
                    <a:gd name="T1" fmla="*/ 9 h 37"/>
                    <a:gd name="T2" fmla="*/ 22 w 33"/>
                    <a:gd name="T3" fmla="*/ 37 h 37"/>
                    <a:gd name="T4" fmla="*/ 0 w 33"/>
                    <a:gd name="T5" fmla="*/ 29 h 37"/>
                    <a:gd name="T6" fmla="*/ 11 w 33"/>
                    <a:gd name="T7" fmla="*/ 0 h 37"/>
                    <a:gd name="T8" fmla="*/ 33 w 33"/>
                    <a:gd name="T9" fmla="*/ 9 h 37"/>
                  </a:gdLst>
                  <a:ahLst/>
                  <a:cxnLst>
                    <a:cxn ang="0">
                      <a:pos x="T0" y="T1"/>
                    </a:cxn>
                    <a:cxn ang="0">
                      <a:pos x="T2" y="T3"/>
                    </a:cxn>
                    <a:cxn ang="0">
                      <a:pos x="T4" y="T5"/>
                    </a:cxn>
                    <a:cxn ang="0">
                      <a:pos x="T6" y="T7"/>
                    </a:cxn>
                    <a:cxn ang="0">
                      <a:pos x="T8" y="T9"/>
                    </a:cxn>
                  </a:cxnLst>
                  <a:rect l="0" t="0" r="r" b="b"/>
                  <a:pathLst>
                    <a:path w="33" h="37">
                      <a:moveTo>
                        <a:pt x="33" y="9"/>
                      </a:moveTo>
                      <a:lnTo>
                        <a:pt x="22" y="37"/>
                      </a:lnTo>
                      <a:lnTo>
                        <a:pt x="0" y="29"/>
                      </a:lnTo>
                      <a:lnTo>
                        <a:pt x="11" y="0"/>
                      </a:lnTo>
                      <a:lnTo>
                        <a:pt x="3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3" name="Freeform 14">
                  <a:extLst>
                    <a:ext uri="{FF2B5EF4-FFF2-40B4-BE49-F238E27FC236}">
                      <a16:creationId xmlns:a16="http://schemas.microsoft.com/office/drawing/2014/main" id="{7C842885-330D-40D3-AD03-3F28DF39CB42}"/>
                    </a:ext>
                  </a:extLst>
                </p:cNvPr>
                <p:cNvSpPr>
                  <a:spLocks/>
                </p:cNvSpPr>
                <p:nvPr/>
              </p:nvSpPr>
              <p:spPr bwMode="auto">
                <a:xfrm>
                  <a:off x="7297737" y="6928531"/>
                  <a:ext cx="52388" cy="60325"/>
                </a:xfrm>
                <a:custGeom>
                  <a:avLst/>
                  <a:gdLst>
                    <a:gd name="T0" fmla="*/ 21 w 33"/>
                    <a:gd name="T1" fmla="*/ 0 h 38"/>
                    <a:gd name="T2" fmla="*/ 33 w 33"/>
                    <a:gd name="T3" fmla="*/ 29 h 38"/>
                    <a:gd name="T4" fmla="*/ 12 w 33"/>
                    <a:gd name="T5" fmla="*/ 38 h 38"/>
                    <a:gd name="T6" fmla="*/ 0 w 33"/>
                    <a:gd name="T7" fmla="*/ 9 h 38"/>
                    <a:gd name="T8" fmla="*/ 21 w 33"/>
                    <a:gd name="T9" fmla="*/ 0 h 38"/>
                  </a:gdLst>
                  <a:ahLst/>
                  <a:cxnLst>
                    <a:cxn ang="0">
                      <a:pos x="T0" y="T1"/>
                    </a:cxn>
                    <a:cxn ang="0">
                      <a:pos x="T2" y="T3"/>
                    </a:cxn>
                    <a:cxn ang="0">
                      <a:pos x="T4" y="T5"/>
                    </a:cxn>
                    <a:cxn ang="0">
                      <a:pos x="T6" y="T7"/>
                    </a:cxn>
                    <a:cxn ang="0">
                      <a:pos x="T8" y="T9"/>
                    </a:cxn>
                  </a:cxnLst>
                  <a:rect l="0" t="0" r="r" b="b"/>
                  <a:pathLst>
                    <a:path w="33" h="38">
                      <a:moveTo>
                        <a:pt x="21" y="0"/>
                      </a:moveTo>
                      <a:lnTo>
                        <a:pt x="33" y="29"/>
                      </a:lnTo>
                      <a:lnTo>
                        <a:pt x="12" y="38"/>
                      </a:lnTo>
                      <a:lnTo>
                        <a:pt x="0" y="9"/>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4" name="Freeform 15">
                  <a:extLst>
                    <a:ext uri="{FF2B5EF4-FFF2-40B4-BE49-F238E27FC236}">
                      <a16:creationId xmlns:a16="http://schemas.microsoft.com/office/drawing/2014/main" id="{2CC5C4DE-4E80-4C0C-914F-D471D4C4C012}"/>
                    </a:ext>
                  </a:extLst>
                </p:cNvPr>
                <p:cNvSpPr>
                  <a:spLocks/>
                </p:cNvSpPr>
                <p:nvPr/>
              </p:nvSpPr>
              <p:spPr bwMode="auto">
                <a:xfrm>
                  <a:off x="7667625" y="6769781"/>
                  <a:ext cx="53975" cy="58737"/>
                </a:xfrm>
                <a:custGeom>
                  <a:avLst/>
                  <a:gdLst>
                    <a:gd name="T0" fmla="*/ 22 w 34"/>
                    <a:gd name="T1" fmla="*/ 0 h 37"/>
                    <a:gd name="T2" fmla="*/ 34 w 34"/>
                    <a:gd name="T3" fmla="*/ 28 h 37"/>
                    <a:gd name="T4" fmla="*/ 13 w 34"/>
                    <a:gd name="T5" fmla="*/ 37 h 37"/>
                    <a:gd name="T6" fmla="*/ 0 w 34"/>
                    <a:gd name="T7" fmla="*/ 9 h 37"/>
                    <a:gd name="T8" fmla="*/ 22 w 34"/>
                    <a:gd name="T9" fmla="*/ 0 h 37"/>
                  </a:gdLst>
                  <a:ahLst/>
                  <a:cxnLst>
                    <a:cxn ang="0">
                      <a:pos x="T0" y="T1"/>
                    </a:cxn>
                    <a:cxn ang="0">
                      <a:pos x="T2" y="T3"/>
                    </a:cxn>
                    <a:cxn ang="0">
                      <a:pos x="T4" y="T5"/>
                    </a:cxn>
                    <a:cxn ang="0">
                      <a:pos x="T6" y="T7"/>
                    </a:cxn>
                    <a:cxn ang="0">
                      <a:pos x="T8" y="T9"/>
                    </a:cxn>
                  </a:cxnLst>
                  <a:rect l="0" t="0" r="r" b="b"/>
                  <a:pathLst>
                    <a:path w="34" h="37">
                      <a:moveTo>
                        <a:pt x="22" y="0"/>
                      </a:moveTo>
                      <a:lnTo>
                        <a:pt x="34" y="28"/>
                      </a:lnTo>
                      <a:lnTo>
                        <a:pt x="13" y="37"/>
                      </a:lnTo>
                      <a:lnTo>
                        <a:pt x="0" y="9"/>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5" name="Freeform 16">
                  <a:extLst>
                    <a:ext uri="{FF2B5EF4-FFF2-40B4-BE49-F238E27FC236}">
                      <a16:creationId xmlns:a16="http://schemas.microsoft.com/office/drawing/2014/main" id="{2EEA8428-11C9-4C62-AB60-67E0E345A25F}"/>
                    </a:ext>
                  </a:extLst>
                </p:cNvPr>
                <p:cNvSpPr>
                  <a:spLocks/>
                </p:cNvSpPr>
                <p:nvPr/>
              </p:nvSpPr>
              <p:spPr bwMode="auto">
                <a:xfrm>
                  <a:off x="7559675" y="7038068"/>
                  <a:ext cx="60325" cy="52387"/>
                </a:xfrm>
                <a:custGeom>
                  <a:avLst/>
                  <a:gdLst>
                    <a:gd name="T0" fmla="*/ 0 w 38"/>
                    <a:gd name="T1" fmla="*/ 12 h 33"/>
                    <a:gd name="T2" fmla="*/ 28 w 38"/>
                    <a:gd name="T3" fmla="*/ 0 h 33"/>
                    <a:gd name="T4" fmla="*/ 38 w 38"/>
                    <a:gd name="T5" fmla="*/ 21 h 33"/>
                    <a:gd name="T6" fmla="*/ 9 w 38"/>
                    <a:gd name="T7" fmla="*/ 33 h 33"/>
                    <a:gd name="T8" fmla="*/ 0 w 38"/>
                    <a:gd name="T9" fmla="*/ 12 h 33"/>
                  </a:gdLst>
                  <a:ahLst/>
                  <a:cxnLst>
                    <a:cxn ang="0">
                      <a:pos x="T0" y="T1"/>
                    </a:cxn>
                    <a:cxn ang="0">
                      <a:pos x="T2" y="T3"/>
                    </a:cxn>
                    <a:cxn ang="0">
                      <a:pos x="T4" y="T5"/>
                    </a:cxn>
                    <a:cxn ang="0">
                      <a:pos x="T6" y="T7"/>
                    </a:cxn>
                    <a:cxn ang="0">
                      <a:pos x="T8" y="T9"/>
                    </a:cxn>
                  </a:cxnLst>
                  <a:rect l="0" t="0" r="r" b="b"/>
                  <a:pathLst>
                    <a:path w="38" h="33">
                      <a:moveTo>
                        <a:pt x="0" y="12"/>
                      </a:moveTo>
                      <a:lnTo>
                        <a:pt x="28" y="0"/>
                      </a:lnTo>
                      <a:lnTo>
                        <a:pt x="38" y="21"/>
                      </a:lnTo>
                      <a:lnTo>
                        <a:pt x="9" y="33"/>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cxnSp>
        <p:nvCxnSpPr>
          <p:cNvPr id="119" name="Straight Connector 118">
            <a:extLst>
              <a:ext uri="{FF2B5EF4-FFF2-40B4-BE49-F238E27FC236}">
                <a16:creationId xmlns:a16="http://schemas.microsoft.com/office/drawing/2014/main" id="{2CB9D50F-03C7-49E8-BA6F-128A7C38E6A7}"/>
              </a:ext>
            </a:extLst>
          </p:cNvPr>
          <p:cNvCxnSpPr>
            <a:cxnSpLocks/>
          </p:cNvCxnSpPr>
          <p:nvPr/>
        </p:nvCxnSpPr>
        <p:spPr>
          <a:xfrm>
            <a:off x="10189580" y="2058980"/>
            <a:ext cx="2002420" cy="0"/>
          </a:xfrm>
          <a:prstGeom prst="line">
            <a:avLst/>
          </a:prstGeom>
          <a:ln w="19050">
            <a:solidFill>
              <a:schemeClr val="accent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EA3E9619-6F1A-4ABA-AC21-4D3168A7501E}"/>
              </a:ext>
            </a:extLst>
          </p:cNvPr>
          <p:cNvCxnSpPr>
            <a:cxnSpLocks/>
          </p:cNvCxnSpPr>
          <p:nvPr/>
        </p:nvCxnSpPr>
        <p:spPr>
          <a:xfrm>
            <a:off x="2341143" y="2058980"/>
            <a:ext cx="7555211" cy="0"/>
          </a:xfrm>
          <a:prstGeom prst="line">
            <a:avLst/>
          </a:prstGeom>
          <a:ln w="19050">
            <a:solidFill>
              <a:schemeClr val="accent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52C710FE-4581-4544-8A2F-5F6CEB53C88A}"/>
              </a:ext>
            </a:extLst>
          </p:cNvPr>
          <p:cNvSpPr/>
          <p:nvPr/>
        </p:nvSpPr>
        <p:spPr>
          <a:xfrm>
            <a:off x="362019" y="162576"/>
            <a:ext cx="2687210" cy="461665"/>
          </a:xfrm>
          <a:prstGeom prst="rect">
            <a:avLst/>
          </a:prstGeom>
        </p:spPr>
        <p:txBody>
          <a:bodyPr wrap="none">
            <a:spAutoFit/>
          </a:bodyPr>
          <a:lstStyle/>
          <a:p>
            <a:pPr algn="r" defTabSz="932472" fontAlgn="base">
              <a:spcBef>
                <a:spcPct val="0"/>
              </a:spcBef>
              <a:spcAft>
                <a:spcPct val="0"/>
              </a:spcAft>
            </a:pPr>
            <a:r>
              <a:rPr lang="en-US" sz="2400" b="1">
                <a:gradFill>
                  <a:gsLst>
                    <a:gs pos="83000">
                      <a:schemeClr val="tx1"/>
                    </a:gs>
                    <a:gs pos="100000">
                      <a:schemeClr val="tx2"/>
                    </a:gs>
                  </a:gsLst>
                  <a:lin ang="5400000" scaled="1"/>
                </a:gradFill>
                <a:cs typeface="Segoe UI Semibold" panose="020B0702040204020203" pitchFamily="34" charset="0"/>
              </a:rPr>
              <a:t>AZURE SENTINEL</a:t>
            </a:r>
          </a:p>
        </p:txBody>
      </p:sp>
      <p:pic>
        <p:nvPicPr>
          <p:cNvPr id="121" name="Picture 120">
            <a:extLst>
              <a:ext uri="{FF2B5EF4-FFF2-40B4-BE49-F238E27FC236}">
                <a16:creationId xmlns:a16="http://schemas.microsoft.com/office/drawing/2014/main" id="{8B36AE04-834F-40BD-A1CE-680DE58F56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63919" y="263545"/>
            <a:ext cx="231592" cy="265519"/>
          </a:xfrm>
          <a:prstGeom prst="rect">
            <a:avLst/>
          </a:prstGeom>
        </p:spPr>
      </p:pic>
      <p:grpSp>
        <p:nvGrpSpPr>
          <p:cNvPr id="147" name="Group 146">
            <a:extLst>
              <a:ext uri="{FF2B5EF4-FFF2-40B4-BE49-F238E27FC236}">
                <a16:creationId xmlns:a16="http://schemas.microsoft.com/office/drawing/2014/main" id="{108A9D76-72E8-4E73-A491-9A32ECA97CA5}"/>
              </a:ext>
            </a:extLst>
          </p:cNvPr>
          <p:cNvGrpSpPr/>
          <p:nvPr/>
        </p:nvGrpSpPr>
        <p:grpSpPr>
          <a:xfrm>
            <a:off x="5198018" y="2415925"/>
            <a:ext cx="861948" cy="383290"/>
            <a:chOff x="2376763" y="1844616"/>
            <a:chExt cx="4202201" cy="1868633"/>
          </a:xfrm>
        </p:grpSpPr>
        <p:cxnSp>
          <p:nvCxnSpPr>
            <p:cNvPr id="148" name="Straight Connector 147">
              <a:extLst>
                <a:ext uri="{FF2B5EF4-FFF2-40B4-BE49-F238E27FC236}">
                  <a16:creationId xmlns:a16="http://schemas.microsoft.com/office/drawing/2014/main" id="{7A8EDBE9-588D-426C-81B3-16AA6AEB0581}"/>
                </a:ext>
              </a:extLst>
            </p:cNvPr>
            <p:cNvCxnSpPr>
              <a:cxnSpLocks/>
              <a:stCxn id="150" idx="2"/>
              <a:endCxn id="152" idx="6"/>
            </p:cNvCxnSpPr>
            <p:nvPr/>
          </p:nvCxnSpPr>
          <p:spPr>
            <a:xfrm flipH="1">
              <a:off x="2890372" y="2741519"/>
              <a:ext cx="1060291" cy="0"/>
            </a:xfrm>
            <a:prstGeom prst="line">
              <a:avLst/>
            </a:prstGeom>
            <a:noFill/>
            <a:ln w="3175" cap="flat" cmpd="sng" algn="ctr">
              <a:solidFill>
                <a:srgbClr val="0078D7"/>
              </a:solidFill>
              <a:prstDash val="solid"/>
              <a:headEnd type="none" w="med" len="med"/>
              <a:tailEnd type="none" w="med" len="med"/>
            </a:ln>
            <a:effectLst/>
          </p:spPr>
        </p:cxnSp>
        <p:sp>
          <p:nvSpPr>
            <p:cNvPr id="149" name="Oval 148">
              <a:extLst>
                <a:ext uri="{FF2B5EF4-FFF2-40B4-BE49-F238E27FC236}">
                  <a16:creationId xmlns:a16="http://schemas.microsoft.com/office/drawing/2014/main" id="{43E7BF4D-72B4-4C51-93C0-9026948FBB10}"/>
                </a:ext>
              </a:extLst>
            </p:cNvPr>
            <p:cNvSpPr/>
            <p:nvPr/>
          </p:nvSpPr>
          <p:spPr bwMode="auto">
            <a:xfrm>
              <a:off x="4509556" y="3342681"/>
              <a:ext cx="327990" cy="327989"/>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50" name="Oval 149">
              <a:extLst>
                <a:ext uri="{FF2B5EF4-FFF2-40B4-BE49-F238E27FC236}">
                  <a16:creationId xmlns:a16="http://schemas.microsoft.com/office/drawing/2014/main" id="{D5B1F780-1F96-4457-A128-B6B994110FF8}"/>
                </a:ext>
              </a:extLst>
            </p:cNvPr>
            <p:cNvSpPr/>
            <p:nvPr/>
          </p:nvSpPr>
          <p:spPr bwMode="auto">
            <a:xfrm>
              <a:off x="3950662" y="2349386"/>
              <a:ext cx="784261" cy="784260"/>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51" name="Oval 150">
              <a:extLst>
                <a:ext uri="{FF2B5EF4-FFF2-40B4-BE49-F238E27FC236}">
                  <a16:creationId xmlns:a16="http://schemas.microsoft.com/office/drawing/2014/main" id="{086A81F4-4FE4-4222-A383-7B9D916B5DB5}"/>
                </a:ext>
              </a:extLst>
            </p:cNvPr>
            <p:cNvSpPr/>
            <p:nvPr/>
          </p:nvSpPr>
          <p:spPr bwMode="auto">
            <a:xfrm>
              <a:off x="5418658" y="2468773"/>
              <a:ext cx="513611" cy="513606"/>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52" name="Oval 151">
              <a:extLst>
                <a:ext uri="{FF2B5EF4-FFF2-40B4-BE49-F238E27FC236}">
                  <a16:creationId xmlns:a16="http://schemas.microsoft.com/office/drawing/2014/main" id="{A520D346-2AC8-4789-AD4E-4587FF3FE106}"/>
                </a:ext>
              </a:extLst>
            </p:cNvPr>
            <p:cNvSpPr/>
            <p:nvPr/>
          </p:nvSpPr>
          <p:spPr bwMode="auto">
            <a:xfrm>
              <a:off x="2376763" y="2484714"/>
              <a:ext cx="513611" cy="513606"/>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53" name="Oval 152">
              <a:extLst>
                <a:ext uri="{FF2B5EF4-FFF2-40B4-BE49-F238E27FC236}">
                  <a16:creationId xmlns:a16="http://schemas.microsoft.com/office/drawing/2014/main" id="{50798597-99B5-4F22-8C2D-CF3C83AA8561}"/>
                </a:ext>
              </a:extLst>
            </p:cNvPr>
            <p:cNvSpPr/>
            <p:nvPr/>
          </p:nvSpPr>
          <p:spPr bwMode="auto">
            <a:xfrm>
              <a:off x="3963629" y="3385260"/>
              <a:ext cx="327990" cy="327989"/>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54" name="Oval 153">
              <a:extLst>
                <a:ext uri="{FF2B5EF4-FFF2-40B4-BE49-F238E27FC236}">
                  <a16:creationId xmlns:a16="http://schemas.microsoft.com/office/drawing/2014/main" id="{9DC2D5AC-61E8-4FBA-A234-75F40BABCF79}"/>
                </a:ext>
              </a:extLst>
            </p:cNvPr>
            <p:cNvSpPr/>
            <p:nvPr/>
          </p:nvSpPr>
          <p:spPr bwMode="auto">
            <a:xfrm>
              <a:off x="6250973" y="2229565"/>
              <a:ext cx="327991" cy="327987"/>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55" name="Oval 154">
              <a:extLst>
                <a:ext uri="{FF2B5EF4-FFF2-40B4-BE49-F238E27FC236}">
                  <a16:creationId xmlns:a16="http://schemas.microsoft.com/office/drawing/2014/main" id="{7B16B463-85EB-4C68-8248-7553A60BE86E}"/>
                </a:ext>
              </a:extLst>
            </p:cNvPr>
            <p:cNvSpPr/>
            <p:nvPr/>
          </p:nvSpPr>
          <p:spPr bwMode="auto">
            <a:xfrm>
              <a:off x="5702747" y="1844616"/>
              <a:ext cx="327991" cy="327987"/>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56" name="Oval 155">
              <a:extLst>
                <a:ext uri="{FF2B5EF4-FFF2-40B4-BE49-F238E27FC236}">
                  <a16:creationId xmlns:a16="http://schemas.microsoft.com/office/drawing/2014/main" id="{F62D2B80-E945-448E-A570-AE6961A5E613}"/>
                </a:ext>
              </a:extLst>
            </p:cNvPr>
            <p:cNvSpPr/>
            <p:nvPr/>
          </p:nvSpPr>
          <p:spPr bwMode="auto">
            <a:xfrm>
              <a:off x="2863666" y="2024549"/>
              <a:ext cx="327991" cy="327987"/>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57" name="Oval 156">
              <a:extLst>
                <a:ext uri="{FF2B5EF4-FFF2-40B4-BE49-F238E27FC236}">
                  <a16:creationId xmlns:a16="http://schemas.microsoft.com/office/drawing/2014/main" id="{24548EEC-4FE9-450B-9456-DFEB53BDFFC3}"/>
                </a:ext>
              </a:extLst>
            </p:cNvPr>
            <p:cNvSpPr/>
            <p:nvPr/>
          </p:nvSpPr>
          <p:spPr bwMode="auto">
            <a:xfrm>
              <a:off x="4913302" y="2940041"/>
              <a:ext cx="327990" cy="327989"/>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cxnSp>
          <p:nvCxnSpPr>
            <p:cNvPr id="158" name="Straight Connector 157">
              <a:extLst>
                <a:ext uri="{FF2B5EF4-FFF2-40B4-BE49-F238E27FC236}">
                  <a16:creationId xmlns:a16="http://schemas.microsoft.com/office/drawing/2014/main" id="{35A3AFAA-24DA-4CEC-819D-B3937BE6E732}"/>
                </a:ext>
              </a:extLst>
            </p:cNvPr>
            <p:cNvCxnSpPr>
              <a:cxnSpLocks/>
            </p:cNvCxnSpPr>
            <p:nvPr/>
          </p:nvCxnSpPr>
          <p:spPr>
            <a:xfrm flipH="1">
              <a:off x="4433636" y="2721173"/>
              <a:ext cx="1379652" cy="1"/>
            </a:xfrm>
            <a:prstGeom prst="line">
              <a:avLst/>
            </a:prstGeom>
            <a:noFill/>
            <a:ln w="3175" cap="flat" cmpd="sng" algn="ctr">
              <a:solidFill>
                <a:srgbClr val="0078D7"/>
              </a:solidFill>
              <a:prstDash val="solid"/>
              <a:headEnd type="none" w="med" len="med"/>
              <a:tailEnd type="none" w="med" len="med"/>
            </a:ln>
            <a:effectLst/>
          </p:spPr>
        </p:cxnSp>
        <p:cxnSp>
          <p:nvCxnSpPr>
            <p:cNvPr id="159" name="Straight Connector 158">
              <a:extLst>
                <a:ext uri="{FF2B5EF4-FFF2-40B4-BE49-F238E27FC236}">
                  <a16:creationId xmlns:a16="http://schemas.microsoft.com/office/drawing/2014/main" id="{6FC93118-40E8-4668-BA9C-57FD119260D4}"/>
                </a:ext>
              </a:extLst>
            </p:cNvPr>
            <p:cNvCxnSpPr>
              <a:cxnSpLocks/>
            </p:cNvCxnSpPr>
            <p:nvPr/>
          </p:nvCxnSpPr>
          <p:spPr>
            <a:xfrm flipH="1" flipV="1">
              <a:off x="4578482" y="2847975"/>
              <a:ext cx="498816" cy="285671"/>
            </a:xfrm>
            <a:prstGeom prst="line">
              <a:avLst/>
            </a:prstGeom>
            <a:noFill/>
            <a:ln w="3175" cap="flat" cmpd="sng" algn="ctr">
              <a:solidFill>
                <a:srgbClr val="0078D7"/>
              </a:solidFill>
              <a:prstDash val="solid"/>
              <a:headEnd type="none" w="med" len="med"/>
              <a:tailEnd type="none" w="med" len="med"/>
            </a:ln>
            <a:effectLst/>
          </p:spPr>
        </p:cxnSp>
        <p:cxnSp>
          <p:nvCxnSpPr>
            <p:cNvPr id="160" name="Straight Connector 159">
              <a:extLst>
                <a:ext uri="{FF2B5EF4-FFF2-40B4-BE49-F238E27FC236}">
                  <a16:creationId xmlns:a16="http://schemas.microsoft.com/office/drawing/2014/main" id="{F43053F8-98CE-48A4-8F6D-879E585B0FDA}"/>
                </a:ext>
              </a:extLst>
            </p:cNvPr>
            <p:cNvCxnSpPr>
              <a:cxnSpLocks/>
            </p:cNvCxnSpPr>
            <p:nvPr/>
          </p:nvCxnSpPr>
          <p:spPr>
            <a:xfrm flipH="1" flipV="1">
              <a:off x="4414488" y="2956775"/>
              <a:ext cx="230379" cy="505563"/>
            </a:xfrm>
            <a:prstGeom prst="line">
              <a:avLst/>
            </a:prstGeom>
            <a:noFill/>
            <a:ln w="3175" cap="flat" cmpd="sng" algn="ctr">
              <a:solidFill>
                <a:srgbClr val="0078D7"/>
              </a:solidFill>
              <a:prstDash val="solid"/>
              <a:headEnd type="none" w="med" len="med"/>
              <a:tailEnd type="none" w="med" len="med"/>
            </a:ln>
            <a:effectLst/>
          </p:spPr>
        </p:cxnSp>
        <p:cxnSp>
          <p:nvCxnSpPr>
            <p:cNvPr id="161" name="Straight Connector 160">
              <a:extLst>
                <a:ext uri="{FF2B5EF4-FFF2-40B4-BE49-F238E27FC236}">
                  <a16:creationId xmlns:a16="http://schemas.microsoft.com/office/drawing/2014/main" id="{429FD773-9787-4EF8-81B0-7903C83B1127}"/>
                </a:ext>
              </a:extLst>
            </p:cNvPr>
            <p:cNvCxnSpPr>
              <a:cxnSpLocks/>
            </p:cNvCxnSpPr>
            <p:nvPr/>
          </p:nvCxnSpPr>
          <p:spPr>
            <a:xfrm flipV="1">
              <a:off x="4127624" y="2781300"/>
              <a:ext cx="180248" cy="767954"/>
            </a:xfrm>
            <a:prstGeom prst="line">
              <a:avLst/>
            </a:prstGeom>
            <a:noFill/>
            <a:ln w="3175" cap="flat" cmpd="sng" algn="ctr">
              <a:solidFill>
                <a:srgbClr val="0078D7"/>
              </a:solidFill>
              <a:prstDash val="solid"/>
              <a:headEnd type="none" w="med" len="med"/>
              <a:tailEnd type="none" w="med" len="med"/>
            </a:ln>
            <a:effectLst/>
          </p:spPr>
        </p:cxnSp>
        <p:cxnSp>
          <p:nvCxnSpPr>
            <p:cNvPr id="162" name="Straight Connector 161">
              <a:extLst>
                <a:ext uri="{FF2B5EF4-FFF2-40B4-BE49-F238E27FC236}">
                  <a16:creationId xmlns:a16="http://schemas.microsoft.com/office/drawing/2014/main" id="{AE13B8EE-04D0-457B-8873-3614470E1881}"/>
                </a:ext>
              </a:extLst>
            </p:cNvPr>
            <p:cNvCxnSpPr>
              <a:cxnSpLocks/>
            </p:cNvCxnSpPr>
            <p:nvPr/>
          </p:nvCxnSpPr>
          <p:spPr>
            <a:xfrm flipV="1">
              <a:off x="5697904" y="1845588"/>
              <a:ext cx="180246" cy="767955"/>
            </a:xfrm>
            <a:prstGeom prst="line">
              <a:avLst/>
            </a:prstGeom>
            <a:noFill/>
            <a:ln w="3175" cap="flat" cmpd="sng" algn="ctr">
              <a:solidFill>
                <a:srgbClr val="0078D7"/>
              </a:solidFill>
              <a:prstDash val="solid"/>
              <a:headEnd type="none" w="med" len="med"/>
              <a:tailEnd type="none" w="med" len="med"/>
            </a:ln>
            <a:effectLst/>
          </p:spPr>
        </p:cxnSp>
        <p:cxnSp>
          <p:nvCxnSpPr>
            <p:cNvPr id="163" name="Straight Connector 162">
              <a:extLst>
                <a:ext uri="{FF2B5EF4-FFF2-40B4-BE49-F238E27FC236}">
                  <a16:creationId xmlns:a16="http://schemas.microsoft.com/office/drawing/2014/main" id="{D3CD9828-B267-4A12-9CDB-48A154995C52}"/>
                </a:ext>
              </a:extLst>
            </p:cNvPr>
            <p:cNvCxnSpPr>
              <a:cxnSpLocks/>
            </p:cNvCxnSpPr>
            <p:nvPr/>
          </p:nvCxnSpPr>
          <p:spPr>
            <a:xfrm flipV="1">
              <a:off x="5706910" y="2370215"/>
              <a:ext cx="796810" cy="375991"/>
            </a:xfrm>
            <a:prstGeom prst="line">
              <a:avLst/>
            </a:prstGeom>
            <a:noFill/>
            <a:ln w="3175" cap="flat" cmpd="sng" algn="ctr">
              <a:solidFill>
                <a:srgbClr val="0078D7"/>
              </a:solidFill>
              <a:prstDash val="solid"/>
              <a:headEnd type="none" w="med" len="med"/>
              <a:tailEnd type="none" w="med" len="med"/>
            </a:ln>
            <a:effectLst/>
          </p:spPr>
        </p:cxnSp>
        <p:cxnSp>
          <p:nvCxnSpPr>
            <p:cNvPr id="164" name="Straight Connector 163">
              <a:extLst>
                <a:ext uri="{FF2B5EF4-FFF2-40B4-BE49-F238E27FC236}">
                  <a16:creationId xmlns:a16="http://schemas.microsoft.com/office/drawing/2014/main" id="{67B79685-D7AD-4D85-BF85-6D95BD63C692}"/>
                </a:ext>
              </a:extLst>
            </p:cNvPr>
            <p:cNvCxnSpPr>
              <a:cxnSpLocks/>
            </p:cNvCxnSpPr>
            <p:nvPr/>
          </p:nvCxnSpPr>
          <p:spPr>
            <a:xfrm flipH="1">
              <a:off x="2591259" y="2169330"/>
              <a:ext cx="451167" cy="544261"/>
            </a:xfrm>
            <a:prstGeom prst="line">
              <a:avLst/>
            </a:prstGeom>
            <a:noFill/>
            <a:ln w="3175" cap="flat" cmpd="sng" algn="ctr">
              <a:solidFill>
                <a:srgbClr val="0078D7"/>
              </a:solidFill>
              <a:prstDash val="solid"/>
              <a:headEnd type="none" w="med" len="med"/>
              <a:tailEnd type="none" w="med" len="med"/>
            </a:ln>
            <a:effectLst/>
          </p:spPr>
        </p:cxnSp>
      </p:grpSp>
    </p:spTree>
    <p:extLst>
      <p:ext uri="{BB962C8B-B14F-4D97-AF65-F5344CB8AC3E}">
        <p14:creationId xmlns:p14="http://schemas.microsoft.com/office/powerpoint/2010/main" val="3458396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par>
                                <p:cTn id="18" presetID="10" presetClass="entr" presetSubtype="0" fill="hold" nodeType="withEffect">
                                  <p:stCondLst>
                                    <p:cond delay="0"/>
                                  </p:stCondLst>
                                  <p:childTnLst>
                                    <p:set>
                                      <p:cBhvr>
                                        <p:cTn id="19" dur="1" fill="hold">
                                          <p:stCondLst>
                                            <p:cond delay="0"/>
                                          </p:stCondLst>
                                        </p:cTn>
                                        <p:tgtEl>
                                          <p:spTgt spid="120"/>
                                        </p:tgtEl>
                                        <p:attrNameLst>
                                          <p:attrName>style.visibility</p:attrName>
                                        </p:attrNameLst>
                                      </p:cBhvr>
                                      <p:to>
                                        <p:strVal val="visible"/>
                                      </p:to>
                                    </p:set>
                                    <p:animEffect transition="in" filter="fade">
                                      <p:cBhvr>
                                        <p:cTn id="20" dur="500"/>
                                        <p:tgtEl>
                                          <p:spTgt spid="120"/>
                                        </p:tgtEl>
                                      </p:cBhvr>
                                    </p:animEffect>
                                  </p:childTnLst>
                                </p:cTn>
                              </p:par>
                              <p:par>
                                <p:cTn id="21" presetID="10"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500"/>
                                        <p:tgtEl>
                                          <p:spTgt spid="48"/>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par>
                                <p:cTn id="34" presetID="10" presetClass="entr" presetSubtype="0" fill="hold" nodeType="with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fade">
                                      <p:cBhvr>
                                        <p:cTn id="36" dur="500"/>
                                        <p:tgtEl>
                                          <p:spTgt spid="50"/>
                                        </p:tgtEl>
                                      </p:cBhvr>
                                    </p:animEffect>
                                  </p:childTnLst>
                                </p:cTn>
                              </p:par>
                              <p:par>
                                <p:cTn id="37" presetID="10" presetClass="entr" presetSubtype="0" fill="hold" nodeType="withEffect">
                                  <p:stCondLst>
                                    <p:cond delay="0"/>
                                  </p:stCondLst>
                                  <p:childTnLst>
                                    <p:set>
                                      <p:cBhvr>
                                        <p:cTn id="38" dur="1" fill="hold">
                                          <p:stCondLst>
                                            <p:cond delay="0"/>
                                          </p:stCondLst>
                                        </p:cTn>
                                        <p:tgtEl>
                                          <p:spTgt spid="147"/>
                                        </p:tgtEl>
                                        <p:attrNameLst>
                                          <p:attrName>style.visibility</p:attrName>
                                        </p:attrNameLst>
                                      </p:cBhvr>
                                      <p:to>
                                        <p:strVal val="visible"/>
                                      </p:to>
                                    </p:set>
                                    <p:animEffect transition="in" filter="fade">
                                      <p:cBhvr>
                                        <p:cTn id="39" dur="500"/>
                                        <p:tgtEl>
                                          <p:spTgt spid="147"/>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500"/>
                                        <p:tgtEl>
                                          <p:spTgt spid="5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18"/>
                                        </p:tgtEl>
                                        <p:attrNameLst>
                                          <p:attrName>style.visibility</p:attrName>
                                        </p:attrNameLst>
                                      </p:cBhvr>
                                      <p:to>
                                        <p:strVal val="visible"/>
                                      </p:to>
                                    </p:set>
                                    <p:animEffect transition="in" filter="fade">
                                      <p:cBhvr>
                                        <p:cTn id="54" dur="500"/>
                                        <p:tgtEl>
                                          <p:spTgt spid="11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7"/>
                                        </p:tgtEl>
                                        <p:attrNameLst>
                                          <p:attrName>style.visibility</p:attrName>
                                        </p:attrNameLst>
                                      </p:cBhvr>
                                      <p:to>
                                        <p:strVal val="visible"/>
                                      </p:to>
                                    </p:set>
                                    <p:animEffect transition="in" filter="fade">
                                      <p:cBhvr>
                                        <p:cTn id="57" dur="500"/>
                                        <p:tgtEl>
                                          <p:spTgt spid="77"/>
                                        </p:tgtEl>
                                      </p:cBhvr>
                                    </p:animEffect>
                                  </p:childTnLst>
                                </p:cTn>
                              </p:par>
                              <p:par>
                                <p:cTn id="58" presetID="10" presetClass="entr" presetSubtype="0" fill="hold"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500"/>
                                        <p:tgtEl>
                                          <p:spTgt spid="16"/>
                                        </p:tgtEl>
                                      </p:cBhvr>
                                    </p:animEffect>
                                  </p:childTnLst>
                                </p:cTn>
                              </p:par>
                              <p:par>
                                <p:cTn id="61" presetID="10" presetClass="entr" presetSubtype="0"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10" presetClass="entr" presetSubtype="0" fill="hold"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500"/>
                                        <p:tgtEl>
                                          <p:spTgt spid="15"/>
                                        </p:tgtEl>
                                      </p:cBhvr>
                                    </p:animEffect>
                                  </p:childTnLst>
                                </p:cTn>
                              </p:par>
                              <p:par>
                                <p:cTn id="67" presetID="10" presetClass="entr" presetSubtype="0" fill="hold" nodeType="withEffect">
                                  <p:stCondLst>
                                    <p:cond delay="0"/>
                                  </p:stCondLst>
                                  <p:childTnLst>
                                    <p:set>
                                      <p:cBhvr>
                                        <p:cTn id="68" dur="1" fill="hold">
                                          <p:stCondLst>
                                            <p:cond delay="0"/>
                                          </p:stCondLst>
                                        </p:cTn>
                                        <p:tgtEl>
                                          <p:spTgt spid="119"/>
                                        </p:tgtEl>
                                        <p:attrNameLst>
                                          <p:attrName>style.visibility</p:attrName>
                                        </p:attrNameLst>
                                      </p:cBhvr>
                                      <p:to>
                                        <p:strVal val="visible"/>
                                      </p:to>
                                    </p:set>
                                    <p:animEffect transition="in" filter="fade">
                                      <p:cBhvr>
                                        <p:cTn id="69"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77" grpId="0"/>
      <p:bldP spid="42" grpId="0"/>
      <p:bldP spid="55" grpId="0"/>
      <p:bldP spid="40" grpId="0"/>
      <p:bldP spid="49" grpId="0"/>
      <p:bldP spid="35" grpId="0"/>
      <p:bldP spid="48"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70B4BB-582B-4A8D-86F5-221DA1FB4526}"/>
              </a:ext>
            </a:extLst>
          </p:cNvPr>
          <p:cNvSpPr>
            <a:spLocks noGrp="1"/>
          </p:cNvSpPr>
          <p:nvPr>
            <p:ph type="title"/>
          </p:nvPr>
        </p:nvSpPr>
        <p:spPr/>
        <p:txBody>
          <a:bodyPr/>
          <a:lstStyle/>
          <a:p>
            <a:r>
              <a:rPr lang="en-US" dirty="0">
                <a:gradFill>
                  <a:gsLst>
                    <a:gs pos="1250">
                      <a:srgbClr val="1A1A1A"/>
                    </a:gs>
                    <a:gs pos="100000">
                      <a:srgbClr val="1A1A1A"/>
                    </a:gs>
                  </a:gsLst>
                  <a:lin ang="5400000" scaled="0"/>
                </a:gradFill>
              </a:rPr>
              <a:t>Security Operations – Azure Alerts</a:t>
            </a:r>
            <a:br>
              <a:rPr lang="en-US" dirty="0">
                <a:gradFill>
                  <a:gsLst>
                    <a:gs pos="1250">
                      <a:srgbClr val="1A1A1A"/>
                    </a:gs>
                    <a:gs pos="100000">
                      <a:srgbClr val="1A1A1A"/>
                    </a:gs>
                  </a:gsLst>
                  <a:lin ang="5400000" scaled="0"/>
                </a:gradFill>
              </a:rPr>
            </a:br>
            <a:r>
              <a:rPr lang="en-US" sz="1600" kern="0" cap="all" spc="118" dirty="0">
                <a:solidFill>
                  <a:srgbClr val="107C10"/>
                </a:solidFill>
                <a:latin typeface="Segoe UI"/>
                <a:ea typeface="Segoe UI Black" pitchFamily="34"/>
              </a:rPr>
              <a:t>Critical GUIDANCE</a:t>
            </a:r>
            <a:endParaRPr lang="en-US" dirty="0">
              <a:solidFill>
                <a:srgbClr val="107C10"/>
              </a:solidFill>
            </a:endParaRPr>
          </a:p>
        </p:txBody>
      </p:sp>
      <p:grpSp>
        <p:nvGrpSpPr>
          <p:cNvPr id="71" name="Group 70">
            <a:extLst>
              <a:ext uri="{FF2B5EF4-FFF2-40B4-BE49-F238E27FC236}">
                <a16:creationId xmlns:a16="http://schemas.microsoft.com/office/drawing/2014/main" id="{2CC61542-63EC-4894-A1B0-9A9C1D19A959}"/>
              </a:ext>
            </a:extLst>
          </p:cNvPr>
          <p:cNvGrpSpPr/>
          <p:nvPr/>
        </p:nvGrpSpPr>
        <p:grpSpPr>
          <a:xfrm>
            <a:off x="8487220" y="359924"/>
            <a:ext cx="3269885" cy="748552"/>
            <a:chOff x="8487220" y="359924"/>
            <a:chExt cx="3269885" cy="748552"/>
          </a:xfrm>
        </p:grpSpPr>
        <p:sp>
          <p:nvSpPr>
            <p:cNvPr id="72" name="TextBox 71">
              <a:extLst>
                <a:ext uri="{FF2B5EF4-FFF2-40B4-BE49-F238E27FC236}">
                  <a16:creationId xmlns:a16="http://schemas.microsoft.com/office/drawing/2014/main" id="{6381CC0E-0E44-4ACE-83A3-F5335DD237A3}"/>
                </a:ext>
              </a:extLst>
            </p:cNvPr>
            <p:cNvSpPr txBox="1"/>
            <p:nvPr/>
          </p:nvSpPr>
          <p:spPr>
            <a:xfrm>
              <a:off x="8896278" y="500914"/>
              <a:ext cx="1807524"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BEST PRACTICE</a:t>
              </a:r>
            </a:p>
          </p:txBody>
        </p:sp>
        <p:sp>
          <p:nvSpPr>
            <p:cNvPr id="73" name="Rectangle 72">
              <a:extLst>
                <a:ext uri="{FF2B5EF4-FFF2-40B4-BE49-F238E27FC236}">
                  <a16:creationId xmlns:a16="http://schemas.microsoft.com/office/drawing/2014/main" id="{62A71A9D-1C7E-4330-90AA-B6268F9BF302}"/>
                </a:ext>
              </a:extLst>
            </p:cNvPr>
            <p:cNvSpPr/>
            <p:nvPr/>
          </p:nvSpPr>
          <p:spPr bwMode="auto">
            <a:xfrm>
              <a:off x="8487220" y="359924"/>
              <a:ext cx="3254406" cy="748552"/>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TextBox 73">
              <a:extLst>
                <a:ext uri="{FF2B5EF4-FFF2-40B4-BE49-F238E27FC236}">
                  <a16:creationId xmlns:a16="http://schemas.microsoft.com/office/drawing/2014/main" id="{4D18E161-07C6-4C5C-A860-A35D66FF52B6}"/>
                </a:ext>
              </a:extLst>
            </p:cNvPr>
            <p:cNvSpPr txBox="1"/>
            <p:nvPr/>
          </p:nvSpPr>
          <p:spPr>
            <a:xfrm>
              <a:off x="10776084" y="500914"/>
              <a:ext cx="981021"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CHOICE</a:t>
              </a:r>
            </a:p>
          </p:txBody>
        </p:sp>
        <p:grpSp>
          <p:nvGrpSpPr>
            <p:cNvPr id="75" name="Group 74">
              <a:extLst>
                <a:ext uri="{FF2B5EF4-FFF2-40B4-BE49-F238E27FC236}">
                  <a16:creationId xmlns:a16="http://schemas.microsoft.com/office/drawing/2014/main" id="{C62B736F-700A-49B8-905A-8245EEC58D23}"/>
                </a:ext>
              </a:extLst>
            </p:cNvPr>
            <p:cNvGrpSpPr/>
            <p:nvPr/>
          </p:nvGrpSpPr>
          <p:grpSpPr>
            <a:xfrm>
              <a:off x="8662463" y="571696"/>
              <a:ext cx="374887" cy="323178"/>
              <a:chOff x="1031412" y="1905042"/>
              <a:chExt cx="565643" cy="487623"/>
            </a:xfrm>
          </p:grpSpPr>
          <p:sp>
            <p:nvSpPr>
              <p:cNvPr id="81" name="Isosceles Triangle 80">
                <a:extLst>
                  <a:ext uri="{FF2B5EF4-FFF2-40B4-BE49-F238E27FC236}">
                    <a16:creationId xmlns:a16="http://schemas.microsoft.com/office/drawing/2014/main" id="{B0833877-1E2C-4E5A-AB76-3D4E7856113A}"/>
                  </a:ext>
                </a:extLst>
              </p:cNvPr>
              <p:cNvSpPr/>
              <p:nvPr/>
            </p:nvSpPr>
            <p:spPr bwMode="auto">
              <a:xfrm>
                <a:off x="1031412" y="1905042"/>
                <a:ext cx="565643" cy="487623"/>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82" name="Straight Arrow Connector 81">
                <a:extLst>
                  <a:ext uri="{FF2B5EF4-FFF2-40B4-BE49-F238E27FC236}">
                    <a16:creationId xmlns:a16="http://schemas.microsoft.com/office/drawing/2014/main" id="{566D6FA3-066F-4FD8-AB09-C71B32EBFF8B}"/>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F9144F0C-96DC-4A1D-86A8-98CE836A7935}"/>
                </a:ext>
              </a:extLst>
            </p:cNvPr>
            <p:cNvGrpSpPr/>
            <p:nvPr/>
          </p:nvGrpSpPr>
          <p:grpSpPr>
            <a:xfrm>
              <a:off x="10566738" y="582445"/>
              <a:ext cx="301680" cy="301680"/>
              <a:chOff x="3525723" y="2983289"/>
              <a:chExt cx="487297" cy="487297"/>
            </a:xfrm>
          </p:grpSpPr>
          <p:sp>
            <p:nvSpPr>
              <p:cNvPr id="77" name="Oval 76">
                <a:extLst>
                  <a:ext uri="{FF2B5EF4-FFF2-40B4-BE49-F238E27FC236}">
                    <a16:creationId xmlns:a16="http://schemas.microsoft.com/office/drawing/2014/main" id="{AAB9D0AD-D576-405A-8A28-28AC730856C8}"/>
                  </a:ext>
                </a:extLst>
              </p:cNvPr>
              <p:cNvSpPr/>
              <p:nvPr/>
            </p:nvSpPr>
            <p:spPr bwMode="auto">
              <a:xfrm>
                <a:off x="3525723" y="2983289"/>
                <a:ext cx="487297" cy="487297"/>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78" name="Group 77">
                <a:extLst>
                  <a:ext uri="{FF2B5EF4-FFF2-40B4-BE49-F238E27FC236}">
                    <a16:creationId xmlns:a16="http://schemas.microsoft.com/office/drawing/2014/main" id="{3FBE365D-7CA2-418E-A83E-23036E891BF0}"/>
                  </a:ext>
                </a:extLst>
              </p:cNvPr>
              <p:cNvGrpSpPr/>
              <p:nvPr/>
            </p:nvGrpSpPr>
            <p:grpSpPr>
              <a:xfrm>
                <a:off x="3535105" y="3089766"/>
                <a:ext cx="468533" cy="322907"/>
                <a:chOff x="3490013" y="3245958"/>
                <a:chExt cx="468533" cy="322907"/>
              </a:xfrm>
            </p:grpSpPr>
            <p:pic>
              <p:nvPicPr>
                <p:cNvPr id="79" name="Graphic 78" descr="Line Arrow: Counterclockwise curve">
                  <a:extLst>
                    <a:ext uri="{FF2B5EF4-FFF2-40B4-BE49-F238E27FC236}">
                      <a16:creationId xmlns:a16="http://schemas.microsoft.com/office/drawing/2014/main" id="{938C8F44-878B-4689-B8E9-69E2683FC2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21398" flipH="1">
                  <a:off x="3637008" y="3247328"/>
                  <a:ext cx="321538" cy="321537"/>
                </a:xfrm>
                <a:prstGeom prst="rect">
                  <a:avLst/>
                </a:prstGeom>
              </p:spPr>
            </p:pic>
            <p:pic>
              <p:nvPicPr>
                <p:cNvPr id="80" name="Graphic 79" descr="Line Arrow: Counterclockwise curve">
                  <a:extLst>
                    <a:ext uri="{FF2B5EF4-FFF2-40B4-BE49-F238E27FC236}">
                      <a16:creationId xmlns:a16="http://schemas.microsoft.com/office/drawing/2014/main" id="{6427C3B7-3A9D-4966-97BC-232D7B6705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278602">
                  <a:off x="3490013" y="3245958"/>
                  <a:ext cx="321538" cy="321537"/>
                </a:xfrm>
                <a:prstGeom prst="rect">
                  <a:avLst/>
                </a:prstGeom>
              </p:spPr>
            </p:pic>
          </p:grpSp>
        </p:grpSp>
      </p:grpSp>
      <p:sp>
        <p:nvSpPr>
          <p:cNvPr id="39" name="Text Placeholder 3">
            <a:extLst>
              <a:ext uri="{FF2B5EF4-FFF2-40B4-BE49-F238E27FC236}">
                <a16:creationId xmlns:a16="http://schemas.microsoft.com/office/drawing/2014/main" id="{61425C48-C333-44FA-9179-D8118E36238A}"/>
              </a:ext>
            </a:extLst>
          </p:cNvPr>
          <p:cNvSpPr txBox="1">
            <a:spLocks/>
          </p:cNvSpPr>
          <p:nvPr/>
        </p:nvSpPr>
        <p:spPr>
          <a:xfrm>
            <a:off x="503399" y="1720071"/>
            <a:ext cx="3912454" cy="4883929"/>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r>
              <a:rPr kumimoji="0" lang="en-US" sz="1400" b="1" i="0" u="none" strike="noStrike" kern="1200" cap="all" spc="0" normalizeH="0" baseline="0" noProof="0" dirty="0">
                <a:ln>
                  <a:noFill/>
                </a:ln>
                <a:solidFill>
                  <a:srgbClr val="107C10"/>
                </a:solidFill>
                <a:effectLst/>
                <a:uLnTx/>
                <a:uFillTx/>
                <a:latin typeface="Segoe UI" panose="020B0502040204020203" pitchFamily="34" charset="0"/>
                <a:ea typeface="+mn-ea"/>
                <a:cs typeface="Segoe UI" panose="020B0502040204020203" pitchFamily="34" charset="0"/>
              </a:rPr>
              <a:t>ASC BUILT IN Security Alerts</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7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Enable Azure Security Center security Alerts</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Azure Security Center provides actionable detections for common attack methods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5"/>
              </a:rPr>
              <a:t>Alert List</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depicted on this slide), which can save your team significant effort on query development.</a:t>
            </a:r>
          </a:p>
          <a:p>
            <a:pPr marL="114300" marR="0" lvl="1"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These alerts are focused on high true positive rate by leveraging Microsoft’s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6"/>
              </a:rPr>
              <a:t>extensive threat intelligence</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advanced machine learning, industry leading Endpoint Detection &amp; Response (EDR)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7"/>
              </a:rPr>
              <a:t>MITRE report</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and other approaches.  </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Enable Azure Security Center (Recommend Standard Tier)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8"/>
              </a:rPr>
              <a:t>https://docs.microsoft.com/en-us/azure/security-center/security-center-get-started</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highlight>
                  <a:srgbClr val="FFFF00"/>
                </a:highlight>
                <a:uLnTx/>
                <a:uFillTx/>
                <a:latin typeface="Segoe UI"/>
                <a:ea typeface="+mn-ea"/>
                <a:cs typeface="+mn-cs"/>
              </a:rPr>
              <a:t> </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highlight>
                <a:srgbClr val="00FF00"/>
              </a:highligh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800" b="0" i="0" u="none" strike="noStrike" kern="1200" cap="none" spc="0" normalizeH="0" baseline="0" noProof="0" dirty="0">
              <a:ln>
                <a:noFill/>
              </a:ln>
              <a:solidFill>
                <a:srgbClr val="1A1A1A"/>
              </a:solidFill>
              <a:effectLst/>
              <a:highlight>
                <a:srgbClr val="00FF00"/>
              </a:highlight>
              <a:uLnTx/>
              <a:uFillTx/>
              <a:latin typeface="Segoe UI"/>
              <a:ea typeface="+mn-ea"/>
              <a:cs typeface="+mn-cs"/>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endParaRPr kumimoji="0" lang="en-US" sz="1600" b="0"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p:txBody>
      </p:sp>
      <p:grpSp>
        <p:nvGrpSpPr>
          <p:cNvPr id="41" name="Group 40">
            <a:extLst>
              <a:ext uri="{FF2B5EF4-FFF2-40B4-BE49-F238E27FC236}">
                <a16:creationId xmlns:a16="http://schemas.microsoft.com/office/drawing/2014/main" id="{77A864EC-20B6-4D73-B7EF-8F938FAD782A}"/>
              </a:ext>
            </a:extLst>
          </p:cNvPr>
          <p:cNvGrpSpPr/>
          <p:nvPr/>
        </p:nvGrpSpPr>
        <p:grpSpPr>
          <a:xfrm>
            <a:off x="2135900" y="1398410"/>
            <a:ext cx="602792" cy="602792"/>
            <a:chOff x="2135900" y="1524193"/>
            <a:chExt cx="602792" cy="602792"/>
          </a:xfrm>
        </p:grpSpPr>
        <p:sp>
          <p:nvSpPr>
            <p:cNvPr id="42" name="Oval 41">
              <a:extLst>
                <a:ext uri="{FF2B5EF4-FFF2-40B4-BE49-F238E27FC236}">
                  <a16:creationId xmlns:a16="http://schemas.microsoft.com/office/drawing/2014/main" id="{7307E51C-0301-4815-9D49-B12A38BCB8A1}"/>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3" name="Group 42">
              <a:extLst>
                <a:ext uri="{FF2B5EF4-FFF2-40B4-BE49-F238E27FC236}">
                  <a16:creationId xmlns:a16="http://schemas.microsoft.com/office/drawing/2014/main" id="{E78F4830-9D3F-430B-886B-86A4AD7A6CCC}"/>
                </a:ext>
              </a:extLst>
            </p:cNvPr>
            <p:cNvGrpSpPr/>
            <p:nvPr/>
          </p:nvGrpSpPr>
          <p:grpSpPr>
            <a:xfrm>
              <a:off x="2214565" y="1584488"/>
              <a:ext cx="445462" cy="384019"/>
              <a:chOff x="1031412" y="1905042"/>
              <a:chExt cx="565643" cy="487623"/>
            </a:xfrm>
          </p:grpSpPr>
          <p:sp>
            <p:nvSpPr>
              <p:cNvPr id="44" name="Isosceles Triangle 43">
                <a:extLst>
                  <a:ext uri="{FF2B5EF4-FFF2-40B4-BE49-F238E27FC236}">
                    <a16:creationId xmlns:a16="http://schemas.microsoft.com/office/drawing/2014/main" id="{C0F5E3F4-77F0-406D-A147-867214681A97}"/>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5" name="Straight Arrow Connector 44">
                <a:extLst>
                  <a:ext uri="{FF2B5EF4-FFF2-40B4-BE49-F238E27FC236}">
                    <a16:creationId xmlns:a16="http://schemas.microsoft.com/office/drawing/2014/main" id="{9C41D058-926A-4559-A570-4052DDC71625}"/>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
        <p:nvSpPr>
          <p:cNvPr id="4" name="Rectangle 3">
            <a:extLst>
              <a:ext uri="{FF2B5EF4-FFF2-40B4-BE49-F238E27FC236}">
                <a16:creationId xmlns:a16="http://schemas.microsoft.com/office/drawing/2014/main" id="{5FC71860-4D33-419C-8196-00E279DD6306}"/>
              </a:ext>
            </a:extLst>
          </p:cNvPr>
          <p:cNvSpPr/>
          <p:nvPr/>
        </p:nvSpPr>
        <p:spPr>
          <a:xfrm>
            <a:off x="6498105" y="1664860"/>
            <a:ext cx="3339073"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gradFill>
                  <a:gsLst>
                    <a:gs pos="0">
                      <a:schemeClr val="tx1"/>
                    </a:gs>
                    <a:gs pos="100000">
                      <a:schemeClr val="tx1"/>
                    </a:gs>
                  </a:gsLst>
                  <a:lin ang="0" scaled="0"/>
                </a:gradFill>
                <a:effectLst/>
                <a:uLnTx/>
                <a:uFillTx/>
                <a:latin typeface="Segoe UI" panose="020B0502040204020203" pitchFamily="34" charset="0"/>
                <a:ea typeface="+mn-ea"/>
                <a:cs typeface="+mn-cs"/>
              </a:rPr>
              <a:t>Azure Security Center Alerts</a:t>
            </a:r>
          </a:p>
        </p:txBody>
      </p:sp>
      <p:grpSp>
        <p:nvGrpSpPr>
          <p:cNvPr id="6" name="Group 5">
            <a:extLst>
              <a:ext uri="{FF2B5EF4-FFF2-40B4-BE49-F238E27FC236}">
                <a16:creationId xmlns:a16="http://schemas.microsoft.com/office/drawing/2014/main" id="{F3800ECC-555B-41B1-A7D5-ECDA34A6F1D3}"/>
              </a:ext>
            </a:extLst>
          </p:cNvPr>
          <p:cNvGrpSpPr/>
          <p:nvPr/>
        </p:nvGrpSpPr>
        <p:grpSpPr>
          <a:xfrm>
            <a:off x="5193099" y="2178616"/>
            <a:ext cx="2514600" cy="4679383"/>
            <a:chOff x="5067443" y="2224197"/>
            <a:chExt cx="2514600" cy="4679383"/>
          </a:xfrm>
        </p:grpSpPr>
        <p:pic>
          <p:nvPicPr>
            <p:cNvPr id="38" name="Picture 37">
              <a:extLst>
                <a:ext uri="{FF2B5EF4-FFF2-40B4-BE49-F238E27FC236}">
                  <a16:creationId xmlns:a16="http://schemas.microsoft.com/office/drawing/2014/main" id="{6725A188-9048-4163-BD37-FBC1675F2CFD}"/>
                </a:ext>
              </a:extLst>
            </p:cNvPr>
            <p:cNvPicPr>
              <a:picLocks noChangeAspect="1"/>
            </p:cNvPicPr>
            <p:nvPr/>
          </p:nvPicPr>
          <p:blipFill rotWithShape="1">
            <a:blip r:embed="rId9"/>
            <a:srcRect t="4758" b="65558"/>
            <a:stretch/>
          </p:blipFill>
          <p:spPr>
            <a:xfrm>
              <a:off x="5067443" y="2747175"/>
              <a:ext cx="2514600" cy="4156405"/>
            </a:xfrm>
            <a:prstGeom prst="rect">
              <a:avLst/>
            </a:prstGeom>
            <a:effectLst>
              <a:outerShdw blurRad="190500" dist="50800" dir="2700000" algn="ctr" rotWithShape="0">
                <a:prstClr val="black">
                  <a:alpha val="40000"/>
                </a:prstClr>
              </a:outerShdw>
            </a:effectLst>
          </p:spPr>
        </p:pic>
        <p:sp>
          <p:nvSpPr>
            <p:cNvPr id="5" name="Rectangle 4">
              <a:extLst>
                <a:ext uri="{FF2B5EF4-FFF2-40B4-BE49-F238E27FC236}">
                  <a16:creationId xmlns:a16="http://schemas.microsoft.com/office/drawing/2014/main" id="{0522A6B9-68A1-4F59-9A66-20BFC86C21B4}"/>
                </a:ext>
              </a:extLst>
            </p:cNvPr>
            <p:cNvSpPr/>
            <p:nvPr/>
          </p:nvSpPr>
          <p:spPr bwMode="auto">
            <a:xfrm>
              <a:off x="5067443" y="2224197"/>
              <a:ext cx="2514600" cy="52297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200" dirty="0">
                  <a:gradFill>
                    <a:gsLst>
                      <a:gs pos="0">
                        <a:srgbClr val="FFFFFF"/>
                      </a:gs>
                      <a:gs pos="100000">
                        <a:srgbClr val="FFFFFF"/>
                      </a:gs>
                    </a:gsLst>
                    <a:lin ang="5400000" scaled="0"/>
                  </a:gradFill>
                  <a:latin typeface="+mj-lt"/>
                  <a:ea typeface="Segoe UI" pitchFamily="34" charset="0"/>
                  <a:cs typeface="Segoe UI" pitchFamily="34" charset="0"/>
                </a:rPr>
                <a:t>Virtual Machine Behavioral Analysis (VMBA)</a:t>
              </a:r>
            </a:p>
          </p:txBody>
        </p:sp>
      </p:grpSp>
      <p:grpSp>
        <p:nvGrpSpPr>
          <p:cNvPr id="13" name="Group 12">
            <a:extLst>
              <a:ext uri="{FF2B5EF4-FFF2-40B4-BE49-F238E27FC236}">
                <a16:creationId xmlns:a16="http://schemas.microsoft.com/office/drawing/2014/main" id="{A47B81D2-6522-482D-BFCF-4E7EF8B6FA64}"/>
              </a:ext>
            </a:extLst>
          </p:cNvPr>
          <p:cNvGrpSpPr/>
          <p:nvPr/>
        </p:nvGrpSpPr>
        <p:grpSpPr>
          <a:xfrm>
            <a:off x="6459961" y="3194115"/>
            <a:ext cx="2514600" cy="3663885"/>
            <a:chOff x="8909889" y="3201608"/>
            <a:chExt cx="2514600" cy="3663885"/>
          </a:xfrm>
        </p:grpSpPr>
        <p:pic>
          <p:nvPicPr>
            <p:cNvPr id="50" name="Picture 49">
              <a:extLst>
                <a:ext uri="{FF2B5EF4-FFF2-40B4-BE49-F238E27FC236}">
                  <a16:creationId xmlns:a16="http://schemas.microsoft.com/office/drawing/2014/main" id="{B262BBD4-8F28-4FE0-9CB3-3101DF46051A}"/>
                </a:ext>
              </a:extLst>
            </p:cNvPr>
            <p:cNvPicPr>
              <a:picLocks noChangeAspect="1"/>
            </p:cNvPicPr>
            <p:nvPr/>
          </p:nvPicPr>
          <p:blipFill>
            <a:blip r:embed="rId10"/>
            <a:stretch>
              <a:fillRect/>
            </a:stretch>
          </p:blipFill>
          <p:spPr>
            <a:xfrm>
              <a:off x="8909889" y="3201608"/>
              <a:ext cx="2514600" cy="3663885"/>
            </a:xfrm>
            <a:prstGeom prst="rect">
              <a:avLst/>
            </a:prstGeom>
            <a:effectLst>
              <a:outerShdw blurRad="190500" dist="50800" dir="2700000" algn="ctr" rotWithShape="0">
                <a:prstClr val="black">
                  <a:alpha val="40000"/>
                </a:prstClr>
              </a:outerShdw>
            </a:effectLst>
          </p:spPr>
        </p:pic>
        <p:sp>
          <p:nvSpPr>
            <p:cNvPr id="53" name="Rectangle 52">
              <a:extLst>
                <a:ext uri="{FF2B5EF4-FFF2-40B4-BE49-F238E27FC236}">
                  <a16:creationId xmlns:a16="http://schemas.microsoft.com/office/drawing/2014/main" id="{479446DA-5EC3-4786-AA6E-116CD65DE6E9}"/>
                </a:ext>
              </a:extLst>
            </p:cNvPr>
            <p:cNvSpPr/>
            <p:nvPr/>
          </p:nvSpPr>
          <p:spPr bwMode="auto">
            <a:xfrm>
              <a:off x="8909889" y="3201608"/>
              <a:ext cx="2514600" cy="45478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dirty="0">
                  <a:gradFill>
                    <a:gsLst>
                      <a:gs pos="0">
                        <a:srgbClr val="FFFFFF"/>
                      </a:gs>
                      <a:gs pos="100000">
                        <a:srgbClr val="FFFFFF"/>
                      </a:gs>
                    </a:gsLst>
                    <a:lin ang="5400000" scaled="0"/>
                  </a:gradFill>
                  <a:latin typeface="+mj-lt"/>
                  <a:ea typeface="Segoe UI" pitchFamily="34" charset="0"/>
                  <a:cs typeface="Segoe UI" pitchFamily="34" charset="0"/>
                </a:rPr>
                <a:t>Contextual Information</a:t>
              </a:r>
            </a:p>
          </p:txBody>
        </p:sp>
      </p:grpSp>
      <p:grpSp>
        <p:nvGrpSpPr>
          <p:cNvPr id="8" name="Group 7">
            <a:extLst>
              <a:ext uri="{FF2B5EF4-FFF2-40B4-BE49-F238E27FC236}">
                <a16:creationId xmlns:a16="http://schemas.microsoft.com/office/drawing/2014/main" id="{BCCD70F5-694E-471E-B3A4-4FCF0171F197}"/>
              </a:ext>
            </a:extLst>
          </p:cNvPr>
          <p:cNvGrpSpPr/>
          <p:nvPr/>
        </p:nvGrpSpPr>
        <p:grpSpPr>
          <a:xfrm>
            <a:off x="8484946" y="2493868"/>
            <a:ext cx="2514600" cy="2623978"/>
            <a:chOff x="8317443" y="2479650"/>
            <a:chExt cx="2514600" cy="2623978"/>
          </a:xfrm>
        </p:grpSpPr>
        <p:pic>
          <p:nvPicPr>
            <p:cNvPr id="46" name="Picture 45">
              <a:extLst>
                <a:ext uri="{FF2B5EF4-FFF2-40B4-BE49-F238E27FC236}">
                  <a16:creationId xmlns:a16="http://schemas.microsoft.com/office/drawing/2014/main" id="{57D8CB90-B713-4B6B-BF6B-28A74AAD0D63}"/>
                </a:ext>
              </a:extLst>
            </p:cNvPr>
            <p:cNvPicPr>
              <a:picLocks noChangeAspect="1"/>
            </p:cNvPicPr>
            <p:nvPr/>
          </p:nvPicPr>
          <p:blipFill>
            <a:blip r:embed="rId11"/>
            <a:stretch>
              <a:fillRect/>
            </a:stretch>
          </p:blipFill>
          <p:spPr>
            <a:xfrm>
              <a:off x="8317443" y="2996800"/>
              <a:ext cx="2514600" cy="2106828"/>
            </a:xfrm>
            <a:prstGeom prst="rect">
              <a:avLst/>
            </a:prstGeom>
            <a:effectLst>
              <a:outerShdw blurRad="190500" dist="50800" dir="2700000" algn="ctr" rotWithShape="0">
                <a:prstClr val="black">
                  <a:alpha val="40000"/>
                </a:prstClr>
              </a:outerShdw>
            </a:effectLst>
          </p:spPr>
        </p:pic>
        <p:sp>
          <p:nvSpPr>
            <p:cNvPr id="52" name="Rectangle 51">
              <a:extLst>
                <a:ext uri="{FF2B5EF4-FFF2-40B4-BE49-F238E27FC236}">
                  <a16:creationId xmlns:a16="http://schemas.microsoft.com/office/drawing/2014/main" id="{409EB861-0DEC-4AB6-A971-14073C82E801}"/>
                </a:ext>
              </a:extLst>
            </p:cNvPr>
            <p:cNvSpPr/>
            <p:nvPr/>
          </p:nvSpPr>
          <p:spPr bwMode="auto">
            <a:xfrm>
              <a:off x="8317443" y="2479650"/>
              <a:ext cx="2514600" cy="52062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200" dirty="0">
                  <a:gradFill>
                    <a:gsLst>
                      <a:gs pos="0">
                        <a:srgbClr val="FFFFFF"/>
                      </a:gs>
                      <a:gs pos="100000">
                        <a:srgbClr val="FFFFFF"/>
                      </a:gs>
                    </a:gsLst>
                    <a:lin ang="5400000" scaled="0"/>
                  </a:gradFill>
                  <a:latin typeface="+mj-lt"/>
                  <a:cs typeface="Segoe UI" pitchFamily="34" charset="0"/>
                </a:rPr>
                <a:t> SQL Database &amp; Data Warehouse Analysis​</a:t>
              </a:r>
            </a:p>
          </p:txBody>
        </p:sp>
      </p:grpSp>
      <p:grpSp>
        <p:nvGrpSpPr>
          <p:cNvPr id="7" name="Group 6">
            <a:extLst>
              <a:ext uri="{FF2B5EF4-FFF2-40B4-BE49-F238E27FC236}">
                <a16:creationId xmlns:a16="http://schemas.microsoft.com/office/drawing/2014/main" id="{496EE340-79B0-4EC0-9D69-8359D0A1C02F}"/>
              </a:ext>
            </a:extLst>
          </p:cNvPr>
          <p:cNvGrpSpPr/>
          <p:nvPr/>
        </p:nvGrpSpPr>
        <p:grpSpPr>
          <a:xfrm>
            <a:off x="9158130" y="3903133"/>
            <a:ext cx="2514600" cy="2954867"/>
            <a:chOff x="6537868" y="3903133"/>
            <a:chExt cx="2514600" cy="2954867"/>
          </a:xfrm>
        </p:grpSpPr>
        <p:pic>
          <p:nvPicPr>
            <p:cNvPr id="40" name="Picture 39">
              <a:extLst>
                <a:ext uri="{FF2B5EF4-FFF2-40B4-BE49-F238E27FC236}">
                  <a16:creationId xmlns:a16="http://schemas.microsoft.com/office/drawing/2014/main" id="{30E35EC3-B51D-4CD2-8AEA-61ABF5952EDC}"/>
                </a:ext>
              </a:extLst>
            </p:cNvPr>
            <p:cNvPicPr>
              <a:picLocks noChangeAspect="1"/>
            </p:cNvPicPr>
            <p:nvPr/>
          </p:nvPicPr>
          <p:blipFill>
            <a:blip r:embed="rId12"/>
            <a:stretch>
              <a:fillRect/>
            </a:stretch>
          </p:blipFill>
          <p:spPr>
            <a:xfrm>
              <a:off x="6537868" y="3903133"/>
              <a:ext cx="2514600" cy="2954867"/>
            </a:xfrm>
            <a:prstGeom prst="rect">
              <a:avLst/>
            </a:prstGeom>
            <a:effectLst>
              <a:outerShdw blurRad="190500" dist="50800" dir="2700000" algn="ctr" rotWithShape="0">
                <a:prstClr val="black">
                  <a:alpha val="40000"/>
                </a:prstClr>
              </a:outerShdw>
            </a:effectLst>
          </p:spPr>
        </p:pic>
        <p:sp>
          <p:nvSpPr>
            <p:cNvPr id="51" name="Rectangle 50">
              <a:extLst>
                <a:ext uri="{FF2B5EF4-FFF2-40B4-BE49-F238E27FC236}">
                  <a16:creationId xmlns:a16="http://schemas.microsoft.com/office/drawing/2014/main" id="{7E1B4041-A495-4ED3-8386-A0E7ED620459}"/>
                </a:ext>
              </a:extLst>
            </p:cNvPr>
            <p:cNvSpPr/>
            <p:nvPr/>
          </p:nvSpPr>
          <p:spPr bwMode="auto">
            <a:xfrm>
              <a:off x="6537868" y="3903133"/>
              <a:ext cx="2514600" cy="45478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dirty="0">
                  <a:gradFill>
                    <a:gsLst>
                      <a:gs pos="0">
                        <a:srgbClr val="FFFFFF"/>
                      </a:gs>
                      <a:gs pos="100000">
                        <a:srgbClr val="FFFFFF"/>
                      </a:gs>
                    </a:gsLst>
                    <a:lin ang="5400000" scaled="0"/>
                  </a:gradFill>
                  <a:latin typeface="+mj-lt"/>
                  <a:ea typeface="Segoe UI" pitchFamily="34" charset="0"/>
                  <a:cs typeface="Segoe UI" pitchFamily="34" charset="0"/>
                </a:rPr>
                <a:t>Network Analysis</a:t>
              </a:r>
            </a:p>
          </p:txBody>
        </p:sp>
      </p:grpSp>
      <p:grpSp>
        <p:nvGrpSpPr>
          <p:cNvPr id="36" name="Group 35">
            <a:extLst>
              <a:ext uri="{FF2B5EF4-FFF2-40B4-BE49-F238E27FC236}">
                <a16:creationId xmlns:a16="http://schemas.microsoft.com/office/drawing/2014/main" id="{AB8892B0-1772-4F95-A70E-B52C1290349F}"/>
              </a:ext>
            </a:extLst>
          </p:cNvPr>
          <p:cNvGrpSpPr/>
          <p:nvPr/>
        </p:nvGrpSpPr>
        <p:grpSpPr>
          <a:xfrm>
            <a:off x="5193099" y="6727823"/>
            <a:ext cx="2514599" cy="130172"/>
            <a:chOff x="10569461" y="5799864"/>
            <a:chExt cx="4018406" cy="211550"/>
          </a:xfrm>
        </p:grpSpPr>
        <p:sp>
          <p:nvSpPr>
            <p:cNvPr id="47" name="Rectangle: Rounded Corners 46">
              <a:extLst>
                <a:ext uri="{FF2B5EF4-FFF2-40B4-BE49-F238E27FC236}">
                  <a16:creationId xmlns:a16="http://schemas.microsoft.com/office/drawing/2014/main" id="{B599D293-53A8-4F57-8AAC-2800E7E0B0F1}"/>
                </a:ext>
              </a:extLst>
            </p:cNvPr>
            <p:cNvSpPr/>
            <p:nvPr/>
          </p:nvSpPr>
          <p:spPr bwMode="auto">
            <a:xfrm>
              <a:off x="10569461" y="5799864"/>
              <a:ext cx="4018406" cy="211550"/>
            </a:xfrm>
            <a:prstGeom prst="roundRect">
              <a:avLst>
                <a:gd name="adj" fmla="val 0"/>
              </a:avLst>
            </a:prstGeom>
            <a:solidFill>
              <a:schemeClr val="bg1"/>
            </a:solidFill>
            <a:ln w="28575">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err="1">
                <a:ln>
                  <a:noFill/>
                </a:ln>
                <a:solidFill>
                  <a:srgbClr val="1A1A1A"/>
                </a:solidFill>
                <a:effectLst/>
                <a:highlight>
                  <a:srgbClr val="FFFF00"/>
                </a:highlight>
                <a:uLnTx/>
                <a:uFillTx/>
                <a:latin typeface="Segoe UI"/>
                <a:ea typeface="+mn-ea"/>
                <a:cs typeface="Segoe UI" pitchFamily="34" charset="0"/>
              </a:endParaRPr>
            </a:p>
          </p:txBody>
        </p:sp>
        <p:grpSp>
          <p:nvGrpSpPr>
            <p:cNvPr id="48" name="Group 47">
              <a:extLst>
                <a:ext uri="{FF2B5EF4-FFF2-40B4-BE49-F238E27FC236}">
                  <a16:creationId xmlns:a16="http://schemas.microsoft.com/office/drawing/2014/main" id="{21C593FC-90BD-4A2B-85EC-9DF1ECFC5B24}"/>
                </a:ext>
              </a:extLst>
            </p:cNvPr>
            <p:cNvGrpSpPr/>
            <p:nvPr/>
          </p:nvGrpSpPr>
          <p:grpSpPr>
            <a:xfrm>
              <a:off x="10783353" y="5886832"/>
              <a:ext cx="253470" cy="74301"/>
              <a:chOff x="8667158" y="2326530"/>
              <a:chExt cx="253470" cy="74301"/>
            </a:xfrm>
            <a:solidFill>
              <a:schemeClr val="accent1"/>
            </a:solidFill>
          </p:grpSpPr>
          <p:sp>
            <p:nvSpPr>
              <p:cNvPr id="49" name="Oval 48">
                <a:extLst>
                  <a:ext uri="{FF2B5EF4-FFF2-40B4-BE49-F238E27FC236}">
                    <a16:creationId xmlns:a16="http://schemas.microsoft.com/office/drawing/2014/main" id="{4F63D3BB-AD22-401B-954B-67B6CD046D46}"/>
                  </a:ext>
                </a:extLst>
              </p:cNvPr>
              <p:cNvSpPr/>
              <p:nvPr/>
            </p:nvSpPr>
            <p:spPr bwMode="auto">
              <a:xfrm>
                <a:off x="8667158" y="2326530"/>
                <a:ext cx="74302" cy="74301"/>
              </a:xfrm>
              <a:prstGeom prst="ellips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F31F846B-CE14-4890-91EC-89BD91F4D9AF}"/>
                  </a:ext>
                </a:extLst>
              </p:cNvPr>
              <p:cNvSpPr/>
              <p:nvPr/>
            </p:nvSpPr>
            <p:spPr bwMode="auto">
              <a:xfrm>
                <a:off x="8846326" y="2326530"/>
                <a:ext cx="74302" cy="74301"/>
              </a:xfrm>
              <a:prstGeom prst="ellips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22E21287-5BB4-4F72-B956-A9841F273077}"/>
                  </a:ext>
                </a:extLst>
              </p:cNvPr>
              <p:cNvSpPr/>
              <p:nvPr/>
            </p:nvSpPr>
            <p:spPr bwMode="auto">
              <a:xfrm>
                <a:off x="8756742" y="2326530"/>
                <a:ext cx="74302" cy="74301"/>
              </a:xfrm>
              <a:prstGeom prst="ellips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780219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0"/>
                                  </p:stCondLst>
                                  <p:childTnLst>
                                    <p:animMotion origin="layout" path="M 3.54167E-6 3.7037E-6 L 3.54167E-6 0.33912 " pathEditMode="relative" rAng="0" ptsTypes="AA">
                                      <p:cBhvr>
                                        <p:cTn id="9" dur="1000" spd="-100000" fill="hold"/>
                                        <p:tgtEl>
                                          <p:spTgt spid="6"/>
                                        </p:tgtEl>
                                        <p:attrNameLst>
                                          <p:attrName>ppt_x</p:attrName>
                                          <p:attrName>ppt_y</p:attrName>
                                        </p:attrNameLst>
                                      </p:cBhvr>
                                      <p:rCtr x="0" y="16944"/>
                                    </p:animMotion>
                                  </p:childTnLst>
                                </p:cTn>
                              </p:par>
                              <p:par>
                                <p:cTn id="10" presetID="10" presetClass="entr" presetSubtype="0" fill="hold" nodeType="withEffect">
                                  <p:stCondLst>
                                    <p:cond delay="1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nodeType="withEffect">
                                  <p:stCondLst>
                                    <p:cond delay="100"/>
                                  </p:stCondLst>
                                  <p:childTnLst>
                                    <p:animMotion origin="layout" path="M -2.70833E-6 -3.7037E-7 L -2.70833E-6 0.33912 " pathEditMode="relative" rAng="0" ptsTypes="AA">
                                      <p:cBhvr>
                                        <p:cTn id="14" dur="1000" spd="-100000" fill="hold"/>
                                        <p:tgtEl>
                                          <p:spTgt spid="13"/>
                                        </p:tgtEl>
                                        <p:attrNameLst>
                                          <p:attrName>ppt_x</p:attrName>
                                          <p:attrName>ppt_y</p:attrName>
                                        </p:attrNameLst>
                                      </p:cBhvr>
                                      <p:rCtr x="0" y="16944"/>
                                    </p:animMotion>
                                  </p:childTnLst>
                                </p:cTn>
                              </p:par>
                              <p:par>
                                <p:cTn id="15" presetID="10" presetClass="entr" presetSubtype="0" fill="hold" nodeType="withEffect">
                                  <p:stCondLst>
                                    <p:cond delay="2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nodeType="withEffect">
                                  <p:stCondLst>
                                    <p:cond delay="200"/>
                                  </p:stCondLst>
                                  <p:childTnLst>
                                    <p:animMotion origin="layout" path="M 1.45833E-6 -1.11111E-6 L 1.45833E-6 0.33912 " pathEditMode="relative" rAng="0" ptsTypes="AA">
                                      <p:cBhvr>
                                        <p:cTn id="19" dur="1000" spd="-100000" fill="hold"/>
                                        <p:tgtEl>
                                          <p:spTgt spid="8"/>
                                        </p:tgtEl>
                                        <p:attrNameLst>
                                          <p:attrName>ppt_x</p:attrName>
                                          <p:attrName>ppt_y</p:attrName>
                                        </p:attrNameLst>
                                      </p:cBhvr>
                                      <p:rCtr x="0" y="16944"/>
                                    </p:animMotion>
                                  </p:childTnLst>
                                </p:cTn>
                              </p:par>
                              <p:par>
                                <p:cTn id="20" presetID="10" presetClass="entr" presetSubtype="0" fill="hold" nodeType="withEffect">
                                  <p:stCondLst>
                                    <p:cond delay="3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100000" fill="hold" nodeType="withEffect">
                                  <p:stCondLst>
                                    <p:cond delay="300"/>
                                  </p:stCondLst>
                                  <p:childTnLst>
                                    <p:animMotion origin="layout" path="M 3.125E-6 -7.40741E-7 L 3.125E-6 0.33912 " pathEditMode="relative" rAng="0" ptsTypes="AA">
                                      <p:cBhvr>
                                        <p:cTn id="24" dur="1000" spd="-100000" fill="hold"/>
                                        <p:tgtEl>
                                          <p:spTgt spid="7"/>
                                        </p:tgtEl>
                                        <p:attrNameLst>
                                          <p:attrName>ppt_x</p:attrName>
                                          <p:attrName>ppt_y</p:attrName>
                                        </p:attrNameLst>
                                      </p:cBhvr>
                                      <p:rCtr x="0" y="16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A9FAA-4D13-4966-AEBA-49960F3EE514}"/>
              </a:ext>
            </a:extLst>
          </p:cNvPr>
          <p:cNvSpPr>
            <a:spLocks noGrp="1"/>
          </p:cNvSpPr>
          <p:nvPr>
            <p:ph type="title"/>
          </p:nvPr>
        </p:nvSpPr>
        <p:spPr>
          <a:xfrm>
            <a:off x="588263" y="457201"/>
            <a:ext cx="11018520" cy="800219"/>
          </a:xfrm>
        </p:spPr>
        <p:txBody>
          <a:bodyPr/>
          <a:lstStyle/>
          <a:p>
            <a:r>
              <a:rPr lang="en-US" dirty="0">
                <a:gradFill>
                  <a:gsLst>
                    <a:gs pos="1250">
                      <a:srgbClr val="1A1A1A"/>
                    </a:gs>
                    <a:gs pos="100000">
                      <a:srgbClr val="1A1A1A"/>
                    </a:gs>
                  </a:gsLst>
                  <a:lin ang="5400000" scaled="0"/>
                </a:gradFill>
              </a:rPr>
              <a:t>Security Operations – Alert &amp; Log Integration </a:t>
            </a:r>
            <a:br>
              <a:rPr lang="en-US" dirty="0">
                <a:gradFill>
                  <a:gsLst>
                    <a:gs pos="1250">
                      <a:srgbClr val="1A1A1A"/>
                    </a:gs>
                    <a:gs pos="100000">
                      <a:srgbClr val="1A1A1A"/>
                    </a:gs>
                  </a:gsLst>
                  <a:lin ang="5400000" scaled="0"/>
                </a:gradFill>
              </a:rPr>
            </a:br>
            <a:r>
              <a:rPr lang="en-US" sz="1600" kern="0" cap="all" spc="118" dirty="0">
                <a:solidFill>
                  <a:srgbClr val="696969"/>
                </a:solidFill>
                <a:latin typeface="Segoe UI"/>
                <a:ea typeface="Segoe UI Black" pitchFamily="34"/>
              </a:rPr>
              <a:t>General GUIDANCE</a:t>
            </a:r>
            <a:endParaRPr lang="en-US" dirty="0">
              <a:solidFill>
                <a:srgbClr val="696969"/>
              </a:solidFill>
            </a:endParaRPr>
          </a:p>
        </p:txBody>
      </p:sp>
      <p:sp>
        <p:nvSpPr>
          <p:cNvPr id="3" name="Text Placeholder 3">
            <a:extLst>
              <a:ext uri="{FF2B5EF4-FFF2-40B4-BE49-F238E27FC236}">
                <a16:creationId xmlns:a16="http://schemas.microsoft.com/office/drawing/2014/main" id="{18AB5D41-DBFC-4890-949C-33A05EB3471C}"/>
              </a:ext>
            </a:extLst>
          </p:cNvPr>
          <p:cNvSpPr txBox="1">
            <a:spLocks/>
          </p:cNvSpPr>
          <p:nvPr/>
        </p:nvSpPr>
        <p:spPr>
          <a:xfrm>
            <a:off x="8126531" y="1583662"/>
            <a:ext cx="3566160" cy="4899278"/>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r>
              <a:rPr kumimoji="0" lang="en-US" sz="1400" b="1" i="0" u="none" strike="noStrike" kern="1200" cap="all" spc="0" normalizeH="0" baseline="0" noProof="0" dirty="0">
                <a:ln>
                  <a:noFill/>
                </a:ln>
                <a:solidFill>
                  <a:srgbClr val="696969"/>
                </a:solidFill>
                <a:effectLst/>
                <a:uLnTx/>
                <a:uFillTx/>
                <a:latin typeface="Segoe UI" panose="020B0502040204020203" pitchFamily="34" charset="0"/>
                <a:ea typeface="+mn-ea"/>
                <a:cs typeface="Segoe UI" panose="020B0502040204020203" pitchFamily="34" charset="0"/>
              </a:rPr>
              <a:t>Later -  Additional Logs</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When required, integrate additional Azure service logs for Azure platform and services into your SIEM</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Additional Logs may be required for investigation and for generating customized alerts for applications and Azure service usage. </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Follow these instructions and guidance to onboard appropriate logs</a:t>
            </a:r>
          </a:p>
          <a:p>
            <a:pPr marL="292100" marR="0" lvl="0" indent="0" algn="l"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r>
              <a:rPr kumimoji="0" lang="en-US" sz="1400" b="1"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hlinkClick r:id="rId3"/>
              </a:rPr>
              <a:t>https://docs.microsoft.com/en-us/azure/security/azure-log-audit</a:t>
            </a:r>
            <a:r>
              <a:rPr kumimoji="0" lang="en-US" sz="1400" b="1"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rPr>
              <a:t> </a:t>
            </a:r>
          </a:p>
          <a:p>
            <a:pPr marL="0" marR="0" lvl="0" indent="0" algn="l"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endParaRPr kumimoji="0" lang="en-US" sz="1600" b="1"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p:txBody>
      </p:sp>
      <p:grpSp>
        <p:nvGrpSpPr>
          <p:cNvPr id="19" name="Group 18">
            <a:extLst>
              <a:ext uri="{FF2B5EF4-FFF2-40B4-BE49-F238E27FC236}">
                <a16:creationId xmlns:a16="http://schemas.microsoft.com/office/drawing/2014/main" id="{E31FA334-2344-4DEB-9B53-7131BBE8C2E4}"/>
              </a:ext>
            </a:extLst>
          </p:cNvPr>
          <p:cNvGrpSpPr/>
          <p:nvPr/>
        </p:nvGrpSpPr>
        <p:grpSpPr>
          <a:xfrm>
            <a:off x="9396305" y="1261267"/>
            <a:ext cx="602792" cy="602792"/>
            <a:chOff x="2135900" y="1524193"/>
            <a:chExt cx="602792" cy="602792"/>
          </a:xfrm>
        </p:grpSpPr>
        <p:sp>
          <p:nvSpPr>
            <p:cNvPr id="20" name="Oval 19">
              <a:extLst>
                <a:ext uri="{FF2B5EF4-FFF2-40B4-BE49-F238E27FC236}">
                  <a16:creationId xmlns:a16="http://schemas.microsoft.com/office/drawing/2014/main" id="{3226AB8B-8ACE-4B60-B6B6-BD3D0A59AB36}"/>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BF281704-FCC7-4BCF-B10C-F6F6245DC5E0}"/>
                </a:ext>
              </a:extLst>
            </p:cNvPr>
            <p:cNvGrpSpPr/>
            <p:nvPr/>
          </p:nvGrpSpPr>
          <p:grpSpPr>
            <a:xfrm>
              <a:off x="2214565" y="1584488"/>
              <a:ext cx="445462" cy="384019"/>
              <a:chOff x="1031412" y="1905042"/>
              <a:chExt cx="565643" cy="487623"/>
            </a:xfrm>
          </p:grpSpPr>
          <p:sp>
            <p:nvSpPr>
              <p:cNvPr id="22" name="Isosceles Triangle 21">
                <a:extLst>
                  <a:ext uri="{FF2B5EF4-FFF2-40B4-BE49-F238E27FC236}">
                    <a16:creationId xmlns:a16="http://schemas.microsoft.com/office/drawing/2014/main" id="{3A3519A0-7327-4541-A1AF-DB6419E555D1}"/>
                  </a:ext>
                </a:extLst>
              </p:cNvPr>
              <p:cNvSpPr/>
              <p:nvPr/>
            </p:nvSpPr>
            <p:spPr bwMode="auto">
              <a:xfrm>
                <a:off x="1031412" y="1905042"/>
                <a:ext cx="565643" cy="487623"/>
              </a:xfrm>
              <a:prstGeom prst="triangl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C3F33E0E-051D-451E-81A7-DAB87CA3440A}"/>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pic>
        <p:nvPicPr>
          <p:cNvPr id="5" name="Picture 4" descr="A close up of a sign&#10;&#10;Description automatically generated">
            <a:extLst>
              <a:ext uri="{FF2B5EF4-FFF2-40B4-BE49-F238E27FC236}">
                <a16:creationId xmlns:a16="http://schemas.microsoft.com/office/drawing/2014/main" id="{13DD28B1-7BCB-43AD-B593-49838C36E3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7382" y="1596967"/>
            <a:ext cx="3843144" cy="772397"/>
          </a:xfrm>
          <a:prstGeom prst="rect">
            <a:avLst/>
          </a:prstGeom>
        </p:spPr>
      </p:pic>
      <p:sp>
        <p:nvSpPr>
          <p:cNvPr id="47" name="Text Placeholder 3">
            <a:extLst>
              <a:ext uri="{FF2B5EF4-FFF2-40B4-BE49-F238E27FC236}">
                <a16:creationId xmlns:a16="http://schemas.microsoft.com/office/drawing/2014/main" id="{F893E9D3-9A69-4ED8-9620-6AABDB60B785}"/>
              </a:ext>
            </a:extLst>
          </p:cNvPr>
          <p:cNvSpPr txBox="1">
            <a:spLocks/>
          </p:cNvSpPr>
          <p:nvPr/>
        </p:nvSpPr>
        <p:spPr>
          <a:xfrm>
            <a:off x="585217" y="1599011"/>
            <a:ext cx="3566160" cy="4883929"/>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r>
              <a:rPr kumimoji="0" lang="en-US" sz="1400" b="1" i="0" u="none" strike="noStrike" kern="1200" cap="all" spc="0" normalizeH="0" baseline="0" noProof="0" dirty="0">
                <a:ln>
                  <a:noFill/>
                </a:ln>
                <a:solidFill>
                  <a:srgbClr val="107C10"/>
                </a:solidFill>
                <a:effectLst/>
                <a:uLnTx/>
                <a:uFillTx/>
                <a:latin typeface="Segoe UI" panose="020B0502040204020203" pitchFamily="34" charset="0"/>
                <a:ea typeface="+mn-ea"/>
                <a:cs typeface="Segoe UI" panose="020B0502040204020203" pitchFamily="34" charset="0"/>
              </a:rPr>
              <a:t>Now - Alert integration</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7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Integrate Alerts from Azure Security Center into your existing SIEM (if you are currently using one</a:t>
            </a:r>
            <a:r>
              <a:rPr lang="en-US" sz="1400" dirty="0">
                <a:gradFill>
                  <a:gsLst>
                    <a:gs pos="1250">
                      <a:srgbClr val="1A1A1A"/>
                    </a:gs>
                    <a:gs pos="100000">
                      <a:srgbClr val="1A1A1A"/>
                    </a:gs>
                  </a:gsLst>
                  <a:lin ang="5400000" scaled="0"/>
                </a:gradFill>
                <a:latin typeface="Segoe UI"/>
              </a:rPr>
              <a:t>).</a:t>
            </a: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Organizations use SIEMs as a central clearinghouse for security alerts that require an analyst to respond</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Follow these instructions</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5"/>
              </a:rPr>
              <a:t>https://docs.microsoft.com/en-us/azure/security-center/security-center-export-data-to-siem</a:t>
            </a: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highlight>
                <a:srgbClr val="FFFF00"/>
              </a:highlight>
              <a:uLnTx/>
              <a:uFillTx/>
              <a:latin typeface="Segoe UI"/>
              <a:ea typeface="+mn-ea"/>
              <a:cs typeface="+mn-cs"/>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Alternately, you can use Azure Security Center for central security dashboard function if</a:t>
            </a:r>
          </a:p>
          <a:p>
            <a:pPr marL="337180" marR="0" lvl="2"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You don’t have a SIEM</a:t>
            </a:r>
          </a:p>
          <a:p>
            <a:pPr marL="337180" marR="0" lvl="2"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Your teams desire/require a console focused on Azure resources</a:t>
            </a:r>
          </a:p>
          <a:p>
            <a:pPr marL="0" marR="0" lvl="0" indent="0" algn="l"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endParaRPr kumimoji="0" lang="en-US" sz="1600" b="0"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a:p>
            <a:pPr marL="0" marR="0" lvl="0" indent="0" algn="l"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endParaRPr kumimoji="0" lang="en-US" sz="1600" b="0"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p:txBody>
      </p:sp>
      <p:grpSp>
        <p:nvGrpSpPr>
          <p:cNvPr id="60" name="Group 59">
            <a:extLst>
              <a:ext uri="{FF2B5EF4-FFF2-40B4-BE49-F238E27FC236}">
                <a16:creationId xmlns:a16="http://schemas.microsoft.com/office/drawing/2014/main" id="{DEFBE25E-D3FE-4B5C-8556-E7304439FFC6}"/>
              </a:ext>
            </a:extLst>
          </p:cNvPr>
          <p:cNvGrpSpPr/>
          <p:nvPr/>
        </p:nvGrpSpPr>
        <p:grpSpPr>
          <a:xfrm>
            <a:off x="2066901" y="1297615"/>
            <a:ext cx="602792" cy="602792"/>
            <a:chOff x="2135900" y="1524193"/>
            <a:chExt cx="602792" cy="602792"/>
          </a:xfrm>
        </p:grpSpPr>
        <p:sp>
          <p:nvSpPr>
            <p:cNvPr id="61" name="Oval 60">
              <a:extLst>
                <a:ext uri="{FF2B5EF4-FFF2-40B4-BE49-F238E27FC236}">
                  <a16:creationId xmlns:a16="http://schemas.microsoft.com/office/drawing/2014/main" id="{5B133232-3C53-4314-BA49-A2AC7F268AB3}"/>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2" name="Group 61">
              <a:extLst>
                <a:ext uri="{FF2B5EF4-FFF2-40B4-BE49-F238E27FC236}">
                  <a16:creationId xmlns:a16="http://schemas.microsoft.com/office/drawing/2014/main" id="{723F2FE1-5490-4380-9EA6-CD99137F3DE1}"/>
                </a:ext>
              </a:extLst>
            </p:cNvPr>
            <p:cNvGrpSpPr/>
            <p:nvPr/>
          </p:nvGrpSpPr>
          <p:grpSpPr>
            <a:xfrm>
              <a:off x="2214565" y="1584488"/>
              <a:ext cx="445462" cy="384019"/>
              <a:chOff x="1031412" y="1905042"/>
              <a:chExt cx="565643" cy="487623"/>
            </a:xfrm>
          </p:grpSpPr>
          <p:sp>
            <p:nvSpPr>
              <p:cNvPr id="63" name="Isosceles Triangle 62">
                <a:extLst>
                  <a:ext uri="{FF2B5EF4-FFF2-40B4-BE49-F238E27FC236}">
                    <a16:creationId xmlns:a16="http://schemas.microsoft.com/office/drawing/2014/main" id="{5D40BB62-AAD3-4218-9B80-AF6D5CB9BF1C}"/>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4" name="Straight Arrow Connector 63">
                <a:extLst>
                  <a:ext uri="{FF2B5EF4-FFF2-40B4-BE49-F238E27FC236}">
                    <a16:creationId xmlns:a16="http://schemas.microsoft.com/office/drawing/2014/main" id="{EB9CEBD8-4301-4B5B-9FFD-9EC2FB0DDAD3}"/>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
        <p:nvSpPr>
          <p:cNvPr id="17" name="Text Placeholder 3">
            <a:extLst>
              <a:ext uri="{FF2B5EF4-FFF2-40B4-BE49-F238E27FC236}">
                <a16:creationId xmlns:a16="http://schemas.microsoft.com/office/drawing/2014/main" id="{222E8C2A-0D73-4CAA-BFB5-D23A244A4695}"/>
              </a:ext>
            </a:extLst>
          </p:cNvPr>
          <p:cNvSpPr txBox="1">
            <a:spLocks/>
          </p:cNvSpPr>
          <p:nvPr/>
        </p:nvSpPr>
        <p:spPr>
          <a:xfrm>
            <a:off x="4283087" y="3027700"/>
            <a:ext cx="3711734" cy="3455240"/>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182880" tIns="274320" rIns="18288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r>
              <a:rPr kumimoji="0" lang="en-US" sz="1400" b="1" i="0" u="none" strike="noStrike" kern="1200" cap="all" spc="0" normalizeH="0" baseline="0" noProof="0" dirty="0">
                <a:ln>
                  <a:noFill/>
                </a:ln>
                <a:solidFill>
                  <a:srgbClr val="107C10"/>
                </a:solidFill>
                <a:effectLst/>
                <a:uLnTx/>
                <a:uFillTx/>
                <a:latin typeface="Segoe UI" panose="020B0502040204020203" pitchFamily="34" charset="0"/>
                <a:ea typeface="+mn-ea"/>
                <a:cs typeface="Segoe UI" panose="020B0502040204020203" pitchFamily="34" charset="0"/>
              </a:rPr>
              <a:t>Now - Critical Logs</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Integrate Azure logs with your SIEM (or archive logs if no SIEM)</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These logs enable security incident investigation and enable you to query data prior to the online log retention period of the service.</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Use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6"/>
              </a:rPr>
              <a:t>Azure Monitor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to gather logs</a:t>
            </a:r>
          </a:p>
          <a:p>
            <a:pPr marL="337180" marR="0" lvl="2"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grpSp>
        <p:nvGrpSpPr>
          <p:cNvPr id="18" name="Group 17">
            <a:extLst>
              <a:ext uri="{FF2B5EF4-FFF2-40B4-BE49-F238E27FC236}">
                <a16:creationId xmlns:a16="http://schemas.microsoft.com/office/drawing/2014/main" id="{0533BFA8-FF52-4614-AF25-B5C3AE1799C1}"/>
              </a:ext>
            </a:extLst>
          </p:cNvPr>
          <p:cNvGrpSpPr/>
          <p:nvPr/>
        </p:nvGrpSpPr>
        <p:grpSpPr>
          <a:xfrm>
            <a:off x="5837558" y="2708911"/>
            <a:ext cx="602792" cy="602792"/>
            <a:chOff x="2135900" y="1524193"/>
            <a:chExt cx="602792" cy="602792"/>
          </a:xfrm>
        </p:grpSpPr>
        <p:sp>
          <p:nvSpPr>
            <p:cNvPr id="24" name="Oval 23">
              <a:extLst>
                <a:ext uri="{FF2B5EF4-FFF2-40B4-BE49-F238E27FC236}">
                  <a16:creationId xmlns:a16="http://schemas.microsoft.com/office/drawing/2014/main" id="{80B52D21-00A3-4865-82E0-216946F7D7D8}"/>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 name="Group 24">
              <a:extLst>
                <a:ext uri="{FF2B5EF4-FFF2-40B4-BE49-F238E27FC236}">
                  <a16:creationId xmlns:a16="http://schemas.microsoft.com/office/drawing/2014/main" id="{02DB21B6-942E-4991-8F52-71E2B5B58168}"/>
                </a:ext>
              </a:extLst>
            </p:cNvPr>
            <p:cNvGrpSpPr/>
            <p:nvPr/>
          </p:nvGrpSpPr>
          <p:grpSpPr>
            <a:xfrm>
              <a:off x="2214565" y="1584488"/>
              <a:ext cx="445462" cy="384019"/>
              <a:chOff x="1031412" y="1905042"/>
              <a:chExt cx="565643" cy="487623"/>
            </a:xfrm>
          </p:grpSpPr>
          <p:sp>
            <p:nvSpPr>
              <p:cNvPr id="26" name="Isosceles Triangle 25">
                <a:extLst>
                  <a:ext uri="{FF2B5EF4-FFF2-40B4-BE49-F238E27FC236}">
                    <a16:creationId xmlns:a16="http://schemas.microsoft.com/office/drawing/2014/main" id="{667AECE1-3BDB-4B71-B5E5-110AB3C612BA}"/>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27" name="Straight Arrow Connector 26">
                <a:extLst>
                  <a:ext uri="{FF2B5EF4-FFF2-40B4-BE49-F238E27FC236}">
                    <a16:creationId xmlns:a16="http://schemas.microsoft.com/office/drawing/2014/main" id="{E3161A01-80FE-4DEF-BC1D-C88B9F37FB6D}"/>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
        <p:nvSpPr>
          <p:cNvPr id="28" name="TextBox 27">
            <a:extLst>
              <a:ext uri="{FF2B5EF4-FFF2-40B4-BE49-F238E27FC236}">
                <a16:creationId xmlns:a16="http://schemas.microsoft.com/office/drawing/2014/main" id="{121D83BB-4BC7-4828-B069-95AE146ABBA7}"/>
              </a:ext>
            </a:extLst>
          </p:cNvPr>
          <p:cNvSpPr txBox="1"/>
          <p:nvPr/>
        </p:nvSpPr>
        <p:spPr>
          <a:xfrm>
            <a:off x="6027588" y="6025892"/>
            <a:ext cx="1806609" cy="457048"/>
          </a:xfrm>
          <a:prstGeom prst="rect">
            <a:avLst/>
          </a:prstGeom>
          <a:noFill/>
          <a:effectLst/>
        </p:spPr>
        <p:txBody>
          <a:bodyPr wrap="square" lIns="182880" tIns="146304" rIns="182880" bIns="146304" rtlCol="0" anchor="ctr">
            <a:spAutoFit/>
          </a:bodyPr>
          <a:lstStyle>
            <a:defPPr>
              <a:defRPr lang="en-US"/>
            </a:defPPr>
            <a:lvl1pPr lvl="0" algn="ctr" defTabSz="914367">
              <a:spcBef>
                <a:spcPct val="0"/>
              </a:spcBef>
              <a:spcAft>
                <a:spcPts val="2353"/>
              </a:spcAft>
              <a:defRPr sz="1000" b="1" kern="0" cap="all" spc="118">
                <a:ln w="3175">
                  <a:noFill/>
                </a:ln>
                <a:gradFill>
                  <a:gsLst>
                    <a:gs pos="0">
                      <a:schemeClr val="tx1"/>
                    </a:gs>
                    <a:gs pos="100000">
                      <a:schemeClr val="tx1"/>
                    </a:gs>
                  </a:gsLst>
                  <a:lin ang="5400000" scaled="1"/>
                </a:gradFill>
                <a:latin typeface="Segoe UI"/>
                <a:ea typeface="Segoe UI Black" pitchFamily="34"/>
                <a:cs typeface="Segoe UI Black" pitchFamily="34"/>
              </a:defRPr>
            </a:lvl1pPr>
          </a:lstStyle>
          <a:p>
            <a:pPr marL="0" marR="0" lvl="0" indent="0" algn="ctr" defTabSz="914367" rtl="0" eaLnBrk="1" fontAlgn="ctr" latinLnBrk="0" hangingPunct="1">
              <a:lnSpc>
                <a:spcPct val="100000"/>
              </a:lnSpc>
              <a:spcBef>
                <a:spcPct val="0"/>
              </a:spcBef>
              <a:spcAft>
                <a:spcPts val="2353"/>
              </a:spcAft>
              <a:buClrTx/>
              <a:buSzTx/>
              <a:buFontTx/>
              <a:buNone/>
              <a:tabLst/>
              <a:defRPr/>
            </a:pPr>
            <a:r>
              <a:rPr kumimoji="0" lang="en-US" sz="105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Azure Monitor</a:t>
            </a:r>
          </a:p>
        </p:txBody>
      </p:sp>
      <p:sp>
        <p:nvSpPr>
          <p:cNvPr id="29" name="TextBox 28">
            <a:extLst>
              <a:ext uri="{FF2B5EF4-FFF2-40B4-BE49-F238E27FC236}">
                <a16:creationId xmlns:a16="http://schemas.microsoft.com/office/drawing/2014/main" id="{E9C862F5-4D41-4E5E-B8FF-F03B31F400F6}"/>
              </a:ext>
            </a:extLst>
          </p:cNvPr>
          <p:cNvSpPr txBox="1"/>
          <p:nvPr/>
        </p:nvSpPr>
        <p:spPr>
          <a:xfrm>
            <a:off x="4443710" y="6025892"/>
            <a:ext cx="1806609" cy="457048"/>
          </a:xfrm>
          <a:prstGeom prst="rect">
            <a:avLst/>
          </a:prstGeom>
          <a:noFill/>
          <a:effectLst/>
        </p:spPr>
        <p:txBody>
          <a:bodyPr wrap="square" lIns="182880" tIns="146304" rIns="182880" bIns="146304" rtlCol="0" anchor="ctr">
            <a:spAutoFit/>
          </a:bodyPr>
          <a:lstStyle>
            <a:defPPr>
              <a:defRPr lang="en-US"/>
            </a:defPPr>
            <a:lvl1pPr lvl="0" algn="ctr" defTabSz="914367">
              <a:spcBef>
                <a:spcPct val="0"/>
              </a:spcBef>
              <a:spcAft>
                <a:spcPts val="2353"/>
              </a:spcAft>
              <a:defRPr sz="1000" b="1" kern="0" cap="all" spc="118">
                <a:ln w="3175">
                  <a:noFill/>
                </a:ln>
                <a:gradFill>
                  <a:gsLst>
                    <a:gs pos="0">
                      <a:schemeClr val="tx1"/>
                    </a:gs>
                    <a:gs pos="100000">
                      <a:schemeClr val="tx1"/>
                    </a:gs>
                  </a:gsLst>
                  <a:lin ang="5400000" scaled="1"/>
                </a:gradFill>
                <a:latin typeface="Segoe UI"/>
                <a:ea typeface="Segoe UI Black" pitchFamily="34"/>
                <a:cs typeface="Segoe UI Black" pitchFamily="34"/>
              </a:defRPr>
            </a:lvl1pPr>
          </a:lstStyle>
          <a:p>
            <a:pPr marL="0" marR="0" lvl="0" indent="0" algn="ctr" defTabSz="914367" rtl="0" eaLnBrk="1" fontAlgn="auto" latinLnBrk="0" hangingPunct="1">
              <a:lnSpc>
                <a:spcPct val="100000"/>
              </a:lnSpc>
              <a:spcBef>
                <a:spcPct val="0"/>
              </a:spcBef>
              <a:spcAft>
                <a:spcPts val="2353"/>
              </a:spcAft>
              <a:buClrTx/>
              <a:buSzTx/>
              <a:buFontTx/>
              <a:buNone/>
              <a:tabLst/>
              <a:defRPr/>
            </a:pPr>
            <a:r>
              <a:rPr kumimoji="0" lang="en-US" sz="105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Critical Logs</a:t>
            </a:r>
          </a:p>
        </p:txBody>
      </p:sp>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7651EA3C-9FEA-49C1-B2F1-E69F69AC024D}"/>
                  </a:ext>
                </a:extLst>
              </p:cNvPr>
              <p:cNvGraphicFramePr>
                <a:graphicFrameLocks noChangeAspect="1"/>
              </p:cNvGraphicFramePr>
              <p:nvPr>
                <p:extLst>
                  <p:ext uri="{D42A27DB-BD31-4B8C-83A1-F6EECF244321}">
                    <p14:modId xmlns:p14="http://schemas.microsoft.com/office/powerpoint/2010/main" val="777535229"/>
                  </p:ext>
                </p:extLst>
              </p:nvPr>
            </p:nvGraphicFramePr>
            <p:xfrm>
              <a:off x="4700627" y="5354742"/>
              <a:ext cx="1292773" cy="727185"/>
            </p:xfrm>
            <a:graphic>
              <a:graphicData uri="http://schemas.microsoft.com/office/powerpoint/2016/slidezoom">
                <pslz:sldZm>
                  <pslz:sldZmObj sldId="4904" cId="1293914962">
                    <pslz:zmPr id="{95F70F8A-98AB-4405-9FF0-458103793500}" transitionDur="1000">
                      <p166:blipFill xmlns:p166="http://schemas.microsoft.com/office/powerpoint/2016/6/main">
                        <a:blip r:embed="rId7"/>
                        <a:stretch>
                          <a:fillRect/>
                        </a:stretch>
                      </p166:blipFill>
                      <p166:spPr xmlns:p166="http://schemas.microsoft.com/office/powerpoint/2016/6/main">
                        <a:xfrm>
                          <a:off x="0" y="0"/>
                          <a:ext cx="1292773" cy="727185"/>
                        </a:xfrm>
                        <a:prstGeom prst="rect">
                          <a:avLst/>
                        </a:prstGeom>
                        <a:ln w="3175">
                          <a:solidFill>
                            <a:prstClr val="ltGray"/>
                          </a:solidFill>
                        </a:ln>
                      </p166:spPr>
                    </pslz:zmPr>
                  </pslz:sldZmObj>
                </pslz:sldZm>
              </a:graphicData>
            </a:graphic>
          </p:graphicFrame>
        </mc:Choice>
        <mc:Fallback xmlns="">
          <p:pic>
            <p:nvPicPr>
              <p:cNvPr id="8" name="Slide Zoom 7">
                <a:hlinkClick r:id="rId8" action="ppaction://hlinksldjump"/>
                <a:extLst>
                  <a:ext uri="{FF2B5EF4-FFF2-40B4-BE49-F238E27FC236}">
                    <a16:creationId xmlns:a16="http://schemas.microsoft.com/office/drawing/2014/main" id="{7651EA3C-9FEA-49C1-B2F1-E69F69AC024D}"/>
                  </a:ext>
                </a:extLst>
              </p:cNvPr>
              <p:cNvPicPr>
                <a:picLocks noGrp="1" noRot="1" noChangeAspect="1" noMove="1" noResize="1" noEditPoints="1" noAdjustHandles="1" noChangeArrowheads="1" noChangeShapeType="1"/>
              </p:cNvPicPr>
              <p:nvPr/>
            </p:nvPicPr>
            <p:blipFill>
              <a:blip r:embed="rId9"/>
              <a:stretch>
                <a:fillRect/>
              </a:stretch>
            </p:blipFill>
            <p:spPr>
              <a:xfrm>
                <a:off x="4700627" y="5354742"/>
                <a:ext cx="1292773" cy="72718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5F91D999-7BDE-46FE-8E8A-BA33778D1121}"/>
                  </a:ext>
                </a:extLst>
              </p:cNvPr>
              <p:cNvGraphicFramePr>
                <a:graphicFrameLocks noChangeAspect="1"/>
              </p:cNvGraphicFramePr>
              <p:nvPr>
                <p:extLst>
                  <p:ext uri="{D42A27DB-BD31-4B8C-83A1-F6EECF244321}">
                    <p14:modId xmlns:p14="http://schemas.microsoft.com/office/powerpoint/2010/main" val="1847147116"/>
                  </p:ext>
                </p:extLst>
              </p:nvPr>
            </p:nvGraphicFramePr>
            <p:xfrm>
              <a:off x="6250319" y="5354741"/>
              <a:ext cx="1292773" cy="727185"/>
            </p:xfrm>
            <a:graphic>
              <a:graphicData uri="http://schemas.microsoft.com/office/powerpoint/2016/slidezoom">
                <pslz:sldZm>
                  <pslz:sldZmObj sldId="4905" cId="349458932">
                    <pslz:zmPr id="{83EB97A1-3B20-46AB-896B-79294F58269D}" transitionDur="1000">
                      <p166:blipFill xmlns:p166="http://schemas.microsoft.com/office/powerpoint/2016/6/main">
                        <a:blip r:embed="rId10"/>
                        <a:stretch>
                          <a:fillRect/>
                        </a:stretch>
                      </p166:blipFill>
                      <p166:spPr xmlns:p166="http://schemas.microsoft.com/office/powerpoint/2016/6/main">
                        <a:xfrm>
                          <a:off x="0" y="0"/>
                          <a:ext cx="1292773" cy="727185"/>
                        </a:xfrm>
                        <a:prstGeom prst="rect">
                          <a:avLst/>
                        </a:prstGeom>
                        <a:ln w="3175">
                          <a:solidFill>
                            <a:prstClr val="ltGray"/>
                          </a:solidFill>
                        </a:ln>
                      </p166:spPr>
                    </pslz:zmPr>
                  </pslz:sldZmObj>
                </pslz:sldZm>
              </a:graphicData>
            </a:graphic>
          </p:graphicFrame>
        </mc:Choice>
        <mc:Fallback xmlns="">
          <p:pic>
            <p:nvPicPr>
              <p:cNvPr id="10" name="Slide Zoom 9">
                <a:hlinkClick r:id="rId11" action="ppaction://hlinksldjump"/>
                <a:extLst>
                  <a:ext uri="{FF2B5EF4-FFF2-40B4-BE49-F238E27FC236}">
                    <a16:creationId xmlns:a16="http://schemas.microsoft.com/office/drawing/2014/main" id="{5F91D999-7BDE-46FE-8E8A-BA33778D1121}"/>
                  </a:ext>
                </a:extLst>
              </p:cNvPr>
              <p:cNvPicPr>
                <a:picLocks noGrp="1" noRot="1" noChangeAspect="1" noMove="1" noResize="1" noEditPoints="1" noAdjustHandles="1" noChangeArrowheads="1" noChangeShapeType="1"/>
              </p:cNvPicPr>
              <p:nvPr/>
            </p:nvPicPr>
            <p:blipFill>
              <a:blip r:embed="rId12"/>
              <a:stretch>
                <a:fillRect/>
              </a:stretch>
            </p:blipFill>
            <p:spPr>
              <a:xfrm>
                <a:off x="6250319" y="5354741"/>
                <a:ext cx="1292773" cy="727185"/>
              </a:xfrm>
              <a:prstGeom prst="rect">
                <a:avLst/>
              </a:prstGeom>
              <a:ln w="3175">
                <a:solidFill>
                  <a:prstClr val="ltGray"/>
                </a:solidFill>
              </a:ln>
            </p:spPr>
          </p:pic>
        </mc:Fallback>
      </mc:AlternateContent>
    </p:spTree>
    <p:extLst>
      <p:ext uri="{BB962C8B-B14F-4D97-AF65-F5344CB8AC3E}">
        <p14:creationId xmlns:p14="http://schemas.microsoft.com/office/powerpoint/2010/main" val="87839285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E7A85C97-C985-493B-A19D-95593F59DC30}"/>
              </a:ext>
            </a:extLst>
          </p:cNvPr>
          <p:cNvSpPr txBox="1">
            <a:spLocks/>
          </p:cNvSpPr>
          <p:nvPr/>
        </p:nvSpPr>
        <p:spPr>
          <a:xfrm>
            <a:off x="588963" y="1861038"/>
            <a:ext cx="3637048" cy="4439093"/>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r>
              <a:rPr kumimoji="0" lang="en-US" sz="1400" b="1" i="0" u="none" strike="noStrike" kern="1200" cap="all" spc="0" normalizeH="0" baseline="0" noProof="0" dirty="0">
                <a:ln>
                  <a:noFill/>
                </a:ln>
                <a:solidFill>
                  <a:srgbClr val="107C10"/>
                </a:solidFill>
                <a:effectLst/>
                <a:uLnTx/>
                <a:uFillTx/>
                <a:latin typeface="Segoe UI" panose="020B0502040204020203" pitchFamily="34" charset="0"/>
                <a:ea typeface="+mn-ea"/>
                <a:cs typeface="Segoe UI" panose="020B0502040204020203" pitchFamily="34" charset="0"/>
              </a:rPr>
              <a:t>Cloud Analytics Strategy</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6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137160" lvl="1" indent="-137160" defTabSz="914400">
              <a:spcBef>
                <a:spcPts val="0"/>
              </a:spcBef>
              <a:spcAft>
                <a:spcPts val="600"/>
              </a:spcAft>
              <a:buSzTx/>
              <a:buFont typeface="Arial" panose="020B0604020202020204" pitchFamily="34" charset="0"/>
              <a:buChar char="•"/>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r>
              <a:rPr lang="en-US" sz="1400" dirty="0">
                <a:gradFill>
                  <a:gsLst>
                    <a:gs pos="1250">
                      <a:srgbClr val="1A1A1A"/>
                    </a:gs>
                    <a:gs pos="100000">
                      <a:srgbClr val="1A1A1A"/>
                    </a:gs>
                  </a:gsLst>
                  <a:lin ang="5400000" scaled="0"/>
                </a:gradFill>
              </a:rPr>
              <a:t>Choose when and how to integrate cloud-based security analytics/SIEM (such as Azure Sentinel, ELK stack, etc.)</a:t>
            </a:r>
          </a:p>
          <a:p>
            <a:pPr marL="137160" lvl="1" indent="-137160" defTabSz="914400">
              <a:spcBef>
                <a:spcPts val="0"/>
              </a:spcBef>
              <a:spcAft>
                <a:spcPts val="600"/>
              </a:spcAft>
              <a:buSzTx/>
              <a:buFont typeface="Arial" panose="020B0604020202020204" pitchFamily="34" charset="0"/>
              <a:buChar char="•"/>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a:t>
            </a:r>
            <a:r>
              <a:rPr lang="en-US" sz="1400" dirty="0">
                <a:gradFill>
                  <a:gsLst>
                    <a:gs pos="1250">
                      <a:srgbClr val="1A1A1A"/>
                    </a:gs>
                    <a:gs pos="100000">
                      <a:srgbClr val="1A1A1A"/>
                    </a:gs>
                  </a:gsLst>
                  <a:lin ang="5400000" scaled="0"/>
                </a:gradFill>
              </a:rPr>
              <a:t>– As more enterprise services generate security data in the cloud, hauling this data back to on premises becomes expensive and inefficient. This ‘</a:t>
            </a:r>
            <a:r>
              <a:rPr lang="en-US" sz="1400" dirty="0">
                <a:gradFill>
                  <a:gsLst>
                    <a:gs pos="1250">
                      <a:srgbClr val="1A1A1A"/>
                    </a:gs>
                    <a:gs pos="100000">
                      <a:srgbClr val="1A1A1A"/>
                    </a:gs>
                  </a:gsLst>
                  <a:lin ang="5400000" scaled="0"/>
                </a:gradFill>
                <a:hlinkClick r:id="rId3"/>
              </a:rPr>
              <a:t>Data Gravity</a:t>
            </a:r>
            <a:r>
              <a:rPr lang="en-US" sz="1400" dirty="0">
                <a:gradFill>
                  <a:gsLst>
                    <a:gs pos="1250">
                      <a:srgbClr val="1A1A1A"/>
                    </a:gs>
                    <a:gs pos="100000">
                      <a:srgbClr val="1A1A1A"/>
                    </a:gs>
                  </a:gsLst>
                  <a:lin ang="5400000" scaled="0"/>
                </a:gradFill>
              </a:rPr>
              <a:t>’ will increasingly require security analytics to be hosted in the cloud as you migrate workloads. </a:t>
            </a:r>
          </a:p>
          <a:p>
            <a:pPr marL="137160" lvl="1" indent="-137160" defTabSz="914400">
              <a:spcBef>
                <a:spcPts val="0"/>
              </a:spcBef>
              <a:spcAft>
                <a:spcPts val="600"/>
              </a:spcAft>
              <a:buSzTx/>
              <a:buFont typeface="Arial" panose="020B0604020202020204" pitchFamily="34" charset="0"/>
              <a:buChar char="•"/>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lang="en-US" sz="1400" dirty="0">
                <a:gradFill>
                  <a:gsLst>
                    <a:gs pos="1250">
                      <a:srgbClr val="1A1A1A"/>
                    </a:gs>
                    <a:gs pos="100000">
                      <a:srgbClr val="1A1A1A"/>
                    </a:gs>
                  </a:gsLst>
                  <a:lin ang="5400000" scaled="0"/>
                </a:gradFill>
              </a:rPr>
              <a:t>– Ensure your strategy for security analytics &amp; SIEM plans for this transition and includes thresholds &amp; timing for progression into each phase. </a:t>
            </a:r>
          </a:p>
        </p:txBody>
      </p:sp>
      <p:grpSp>
        <p:nvGrpSpPr>
          <p:cNvPr id="5" name="Group 4">
            <a:extLst>
              <a:ext uri="{FF2B5EF4-FFF2-40B4-BE49-F238E27FC236}">
                <a16:creationId xmlns:a16="http://schemas.microsoft.com/office/drawing/2014/main" id="{CE8A7222-BE2F-441E-B982-40BF084C57FB}"/>
              </a:ext>
            </a:extLst>
          </p:cNvPr>
          <p:cNvGrpSpPr/>
          <p:nvPr/>
        </p:nvGrpSpPr>
        <p:grpSpPr>
          <a:xfrm>
            <a:off x="2070647" y="1579909"/>
            <a:ext cx="602792" cy="602792"/>
            <a:chOff x="5808240" y="1529109"/>
            <a:chExt cx="602792" cy="602792"/>
          </a:xfrm>
        </p:grpSpPr>
        <p:sp>
          <p:nvSpPr>
            <p:cNvPr id="6" name="Oval 5">
              <a:extLst>
                <a:ext uri="{FF2B5EF4-FFF2-40B4-BE49-F238E27FC236}">
                  <a16:creationId xmlns:a16="http://schemas.microsoft.com/office/drawing/2014/main" id="{D85C29C5-46FE-471C-B830-E9070F3B2B83}"/>
                </a:ext>
              </a:extLst>
            </p:cNvPr>
            <p:cNvSpPr/>
            <p:nvPr/>
          </p:nvSpPr>
          <p:spPr bwMode="auto">
            <a:xfrm>
              <a:off x="5808240" y="1529109"/>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F183C9F0-02CA-465A-9457-0F79A4A6C52D}"/>
                </a:ext>
              </a:extLst>
            </p:cNvPr>
            <p:cNvGrpSpPr/>
            <p:nvPr/>
          </p:nvGrpSpPr>
          <p:grpSpPr>
            <a:xfrm>
              <a:off x="5920810" y="1621414"/>
              <a:ext cx="377651" cy="377651"/>
              <a:chOff x="3525723" y="2983289"/>
              <a:chExt cx="487297" cy="487297"/>
            </a:xfrm>
          </p:grpSpPr>
          <p:sp>
            <p:nvSpPr>
              <p:cNvPr id="8" name="Oval 7">
                <a:extLst>
                  <a:ext uri="{FF2B5EF4-FFF2-40B4-BE49-F238E27FC236}">
                    <a16:creationId xmlns:a16="http://schemas.microsoft.com/office/drawing/2014/main" id="{F7484F95-1590-4C59-A4D1-D1D3A1A9789C}"/>
                  </a:ext>
                </a:extLst>
              </p:cNvPr>
              <p:cNvSpPr/>
              <p:nvPr/>
            </p:nvSpPr>
            <p:spPr bwMode="auto">
              <a:xfrm>
                <a:off x="3525723" y="2983289"/>
                <a:ext cx="487297" cy="487297"/>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9" name="Group 8">
                <a:extLst>
                  <a:ext uri="{FF2B5EF4-FFF2-40B4-BE49-F238E27FC236}">
                    <a16:creationId xmlns:a16="http://schemas.microsoft.com/office/drawing/2014/main" id="{54FF62E9-FFBB-4448-83FA-76695D319741}"/>
                  </a:ext>
                </a:extLst>
              </p:cNvPr>
              <p:cNvGrpSpPr/>
              <p:nvPr/>
            </p:nvGrpSpPr>
            <p:grpSpPr>
              <a:xfrm>
                <a:off x="3535105" y="3089766"/>
                <a:ext cx="468533" cy="322907"/>
                <a:chOff x="3490013" y="3245958"/>
                <a:chExt cx="468533" cy="322907"/>
              </a:xfrm>
            </p:grpSpPr>
            <p:pic>
              <p:nvPicPr>
                <p:cNvPr id="10" name="Graphic 9" descr="Line Arrow: Counterclockwise curve">
                  <a:extLst>
                    <a:ext uri="{FF2B5EF4-FFF2-40B4-BE49-F238E27FC236}">
                      <a16:creationId xmlns:a16="http://schemas.microsoft.com/office/drawing/2014/main" id="{1838935C-62D4-4E5E-9A82-A7564E8DAA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321398" flipH="1">
                  <a:off x="3637008" y="3247328"/>
                  <a:ext cx="321538" cy="321537"/>
                </a:xfrm>
                <a:prstGeom prst="rect">
                  <a:avLst/>
                </a:prstGeom>
              </p:spPr>
            </p:pic>
            <p:pic>
              <p:nvPicPr>
                <p:cNvPr id="11" name="Graphic 10" descr="Line Arrow: Counterclockwise curve">
                  <a:extLst>
                    <a:ext uri="{FF2B5EF4-FFF2-40B4-BE49-F238E27FC236}">
                      <a16:creationId xmlns:a16="http://schemas.microsoft.com/office/drawing/2014/main" id="{E944E796-C8A4-4338-8038-81BD3CBA4E8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278602">
                  <a:off x="3490013" y="3245958"/>
                  <a:ext cx="321538" cy="321537"/>
                </a:xfrm>
                <a:prstGeom prst="rect">
                  <a:avLst/>
                </a:prstGeom>
              </p:spPr>
            </p:pic>
          </p:grpSp>
        </p:grpSp>
      </p:grpSp>
      <p:sp>
        <p:nvSpPr>
          <p:cNvPr id="17" name="Title 2">
            <a:extLst>
              <a:ext uri="{FF2B5EF4-FFF2-40B4-BE49-F238E27FC236}">
                <a16:creationId xmlns:a16="http://schemas.microsoft.com/office/drawing/2014/main" id="{808B2552-4662-4137-8F22-A01D784E45E6}"/>
              </a:ext>
            </a:extLst>
          </p:cNvPr>
          <p:cNvSpPr>
            <a:spLocks noGrp="1"/>
          </p:cNvSpPr>
          <p:nvPr>
            <p:ph type="title"/>
          </p:nvPr>
        </p:nvSpPr>
        <p:spPr>
          <a:xfrm>
            <a:off x="588963" y="457200"/>
            <a:ext cx="11017250" cy="800219"/>
          </a:xfrm>
        </p:spPr>
        <p:txBody>
          <a:bodyPr/>
          <a:lstStyle/>
          <a:p>
            <a:r>
              <a:rPr lang="en-US" dirty="0">
                <a:gradFill>
                  <a:gsLst>
                    <a:gs pos="1250">
                      <a:srgbClr val="1A1A1A"/>
                    </a:gs>
                    <a:gs pos="100000">
                      <a:srgbClr val="1A1A1A"/>
                    </a:gs>
                  </a:gsLst>
                  <a:lin ang="5400000" scaled="0"/>
                </a:gradFill>
              </a:rPr>
              <a:t>Security Operations – Journey to Cloud Analytics</a:t>
            </a:r>
            <a:br>
              <a:rPr lang="en-US" dirty="0">
                <a:gradFill>
                  <a:gsLst>
                    <a:gs pos="1250">
                      <a:srgbClr val="1A1A1A"/>
                    </a:gs>
                    <a:gs pos="100000">
                      <a:srgbClr val="1A1A1A"/>
                    </a:gs>
                  </a:gsLst>
                  <a:lin ang="5400000" scaled="0"/>
                </a:gradFill>
              </a:rPr>
            </a:br>
            <a:r>
              <a:rPr lang="en-US" sz="1600" kern="0" cap="all" spc="118" dirty="0">
                <a:solidFill>
                  <a:srgbClr val="107C10"/>
                </a:solidFill>
                <a:latin typeface="Segoe UI"/>
                <a:ea typeface="Segoe UI Black" pitchFamily="34"/>
              </a:rPr>
              <a:t>Critical CHOICE</a:t>
            </a:r>
            <a:endParaRPr lang="en-US" dirty="0">
              <a:solidFill>
                <a:srgbClr val="107C10"/>
              </a:solidFill>
            </a:endParaRPr>
          </a:p>
        </p:txBody>
      </p:sp>
      <p:sp>
        <p:nvSpPr>
          <p:cNvPr id="25" name="Rectangle 24">
            <a:extLst>
              <a:ext uri="{FF2B5EF4-FFF2-40B4-BE49-F238E27FC236}">
                <a16:creationId xmlns:a16="http://schemas.microsoft.com/office/drawing/2014/main" id="{073156ED-28E7-45A2-A9E0-3DFAFFD58CD0}"/>
              </a:ext>
            </a:extLst>
          </p:cNvPr>
          <p:cNvSpPr/>
          <p:nvPr/>
        </p:nvSpPr>
        <p:spPr>
          <a:xfrm>
            <a:off x="4490019" y="1861039"/>
            <a:ext cx="4628582" cy="1026414"/>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p>
            <a:pPr marL="0" marR="0" lvl="0" indent="0" algn="l" defTabSz="914173" rtl="0" eaLnBrk="1" fontAlgn="base" latinLnBrk="0" hangingPunct="1">
              <a:lnSpc>
                <a:spcPct val="90000"/>
              </a:lnSpc>
              <a:spcBef>
                <a:spcPct val="20000"/>
              </a:spcBef>
              <a:spcAft>
                <a:spcPts val="800"/>
              </a:spcAft>
              <a:buClrTx/>
              <a:buSzPct val="90000"/>
              <a:buFontTx/>
              <a:buNone/>
              <a:tabLst>
                <a:tab pos="380990" algn="l"/>
                <a:tab pos="459306" algn="l"/>
                <a:tab pos="2239377" algn="l"/>
              </a:tabLst>
              <a:defRPr/>
            </a:pPr>
            <a:r>
              <a:rPr kumimoji="0" lang="en-US" sz="2000" b="1" i="0" u="none" strike="noStrike" kern="1200" cap="none" spc="0" normalizeH="0" baseline="0" noProof="0" dirty="0">
                <a:ln>
                  <a:noFill/>
                </a:ln>
                <a:gradFill>
                  <a:gsLst>
                    <a:gs pos="1250">
                      <a:srgbClr val="0D0D0D"/>
                    </a:gs>
                    <a:gs pos="100000">
                      <a:srgbClr val="0D0D0D"/>
                    </a:gs>
                  </a:gsLst>
                  <a:lin ang="5400000" scaled="0"/>
                </a:gradFill>
                <a:effectLst/>
                <a:uLnTx/>
                <a:uFillTx/>
                <a:latin typeface="Segoe UI" panose="020B0502040204020203" pitchFamily="34" charset="0"/>
                <a:ea typeface="+mn-ea"/>
                <a:cs typeface="Segoe UI" panose="020B0502040204020203" pitchFamily="34" charset="0"/>
              </a:rPr>
              <a:t>3. Cloud Native Architecture</a:t>
            </a:r>
          </a:p>
          <a:p>
            <a:pPr marL="0" marR="0" lvl="0" indent="0" algn="l" defTabSz="914173" rtl="0" eaLnBrk="1" fontAlgn="base" latinLnBrk="0" hangingPunct="1">
              <a:lnSpc>
                <a:spcPct val="90000"/>
              </a:lnSpc>
              <a:spcBef>
                <a:spcPct val="20000"/>
              </a:spcBef>
              <a:spcAft>
                <a:spcPts val="800"/>
              </a:spcAft>
              <a:buClrTx/>
              <a:buSzPct val="90000"/>
              <a:buFontTx/>
              <a:buNone/>
              <a:tabLst>
                <a:tab pos="380990" algn="l"/>
                <a:tab pos="459306" algn="l"/>
                <a:tab pos="2239377" algn="l"/>
              </a:tabLst>
              <a:defRPr/>
            </a:pPr>
            <a:r>
              <a:rPr kumimoji="0" lang="en-US" sz="1400" b="0" i="1" u="none" strike="noStrike" kern="1200" cap="none" spc="0" normalizeH="0" baseline="0" noProof="0" dirty="0">
                <a:ln>
                  <a:noFill/>
                </a:ln>
                <a:gradFill>
                  <a:gsLst>
                    <a:gs pos="1250">
                      <a:srgbClr val="0D0D0D"/>
                    </a:gs>
                    <a:gs pos="100000">
                      <a:srgbClr val="0D0D0D"/>
                    </a:gs>
                  </a:gsLst>
                  <a:lin ang="5400000" scaled="0"/>
                </a:gradFill>
                <a:effectLst/>
                <a:uLnTx/>
                <a:uFillTx/>
                <a:latin typeface="Segoe UI" panose="020B0502040204020203" pitchFamily="34" charset="0"/>
                <a:ea typeface="+mn-ea"/>
                <a:cs typeface="Segoe UI" panose="020B0502040204020203" pitchFamily="34" charset="0"/>
              </a:rPr>
              <a:t>Security analytics and storage use native cloud services. </a:t>
            </a:r>
          </a:p>
        </p:txBody>
      </p:sp>
      <p:sp>
        <p:nvSpPr>
          <p:cNvPr id="85" name="Rectangle 84">
            <a:extLst>
              <a:ext uri="{FF2B5EF4-FFF2-40B4-BE49-F238E27FC236}">
                <a16:creationId xmlns:a16="http://schemas.microsoft.com/office/drawing/2014/main" id="{E5945F43-0E93-4568-9147-7310E14148A9}"/>
              </a:ext>
            </a:extLst>
          </p:cNvPr>
          <p:cNvSpPr/>
          <p:nvPr/>
        </p:nvSpPr>
        <p:spPr>
          <a:xfrm>
            <a:off x="4490017" y="2995792"/>
            <a:ext cx="4628582" cy="2312808"/>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p>
            <a:pPr marL="0" marR="0" lvl="0" indent="0" algn="l" defTabSz="932719" rtl="0" eaLnBrk="1" fontAlgn="auto" latinLnBrk="0" hangingPunct="1">
              <a:lnSpc>
                <a:spcPct val="100000"/>
              </a:lnSpc>
              <a:spcBef>
                <a:spcPct val="20000"/>
              </a:spcBef>
              <a:spcAft>
                <a:spcPts val="0"/>
              </a:spcAft>
              <a:buClrTx/>
              <a:buSzPct val="90000"/>
              <a:buFontTx/>
              <a:buNone/>
              <a:tabLst/>
              <a:defRPr/>
            </a:pPr>
            <a:r>
              <a:rPr kumimoji="0" lang="en-US" sz="2000" b="1" i="0" u="none" strike="noStrike" kern="1200" cap="none" spc="0" normalizeH="0" baseline="0" noProof="0" dirty="0">
                <a:ln>
                  <a:noFill/>
                </a:ln>
                <a:gradFill>
                  <a:gsLst>
                    <a:gs pos="1250">
                      <a:srgbClr val="0D0D0D"/>
                    </a:gs>
                    <a:gs pos="100000">
                      <a:srgbClr val="0D0D0D"/>
                    </a:gs>
                  </a:gsLst>
                  <a:lin ang="5400000" scaled="0"/>
                </a:gradFill>
                <a:effectLst/>
                <a:uLnTx/>
                <a:uFillTx/>
                <a:latin typeface="Segoe UI" panose="020B0502040204020203" pitchFamily="34" charset="0"/>
                <a:ea typeface="+mn-ea"/>
                <a:cs typeface="Segoe UI" panose="020B0502040204020203" pitchFamily="34" charset="0"/>
              </a:rPr>
              <a:t>2. Side by Side Architecture</a:t>
            </a:r>
          </a:p>
          <a:p>
            <a:pPr marL="284163" marR="0" lvl="0" indent="1588" algn="l" defTabSz="914173" rtl="0" eaLnBrk="1" fontAlgn="base" latinLnBrk="0" hangingPunct="1">
              <a:lnSpc>
                <a:spcPct val="90000"/>
              </a:lnSpc>
              <a:spcBef>
                <a:spcPts val="0"/>
              </a:spcBef>
              <a:spcAft>
                <a:spcPts val="800"/>
              </a:spcAft>
              <a:buClrTx/>
              <a:buSzTx/>
              <a:buFontTx/>
              <a:buNone/>
              <a:tabLst>
                <a:tab pos="380990" algn="l"/>
                <a:tab pos="459306" algn="l"/>
                <a:tab pos="2239377" algn="l"/>
              </a:tabLst>
              <a:defRPr/>
            </a:pPr>
            <a:r>
              <a:rPr kumimoji="0" lang="en-US" sz="1400" b="0" i="1" u="none" strike="noStrike" kern="1200" cap="none" spc="0" normalizeH="0" baseline="0" noProof="0" dirty="0">
                <a:ln>
                  <a:noFill/>
                </a:ln>
                <a:gradFill>
                  <a:gsLst>
                    <a:gs pos="1250">
                      <a:srgbClr val="0D0D0D"/>
                    </a:gs>
                    <a:gs pos="100000">
                      <a:srgbClr val="0D0D0D"/>
                    </a:gs>
                  </a:gsLst>
                  <a:lin ang="5400000" scaled="0"/>
                </a:gradFill>
                <a:effectLst/>
                <a:uLnTx/>
                <a:uFillTx/>
                <a:latin typeface="Segoe UI" panose="020B0502040204020203" pitchFamily="34" charset="0"/>
                <a:ea typeface="+mn-ea"/>
                <a:cs typeface="Segoe UI" panose="020B0502040204020203" pitchFamily="34" charset="0"/>
              </a:rPr>
              <a:t>Separate event log stores and analytics engines</a:t>
            </a:r>
          </a:p>
          <a:p>
            <a:pPr marL="569913" marR="0" lvl="0" indent="-285750" algn="l" defTabSz="914173" rtl="0" eaLnBrk="1" fontAlgn="base" latinLnBrk="0" hangingPunct="1">
              <a:lnSpc>
                <a:spcPct val="90000"/>
              </a:lnSpc>
              <a:spcBef>
                <a:spcPts val="0"/>
              </a:spcBef>
              <a:spcAft>
                <a:spcPts val="800"/>
              </a:spcAft>
              <a:buClrTx/>
              <a:buSzTx/>
              <a:buFont typeface="Arial" panose="020B0604020202020204" pitchFamily="34" charset="0"/>
              <a:buChar char="•"/>
              <a:tabLst>
                <a:tab pos="380990" algn="l"/>
                <a:tab pos="459306" algn="l"/>
                <a:tab pos="2239377" algn="l"/>
              </a:tabLst>
              <a:defRPr/>
            </a:pPr>
            <a:r>
              <a:rPr lang="en-US" sz="1400" i="1" dirty="0">
                <a:gradFill>
                  <a:gsLst>
                    <a:gs pos="1250">
                      <a:srgbClr val="0D0D0D"/>
                    </a:gs>
                    <a:gs pos="100000">
                      <a:srgbClr val="0D0D0D"/>
                    </a:gs>
                  </a:gsLst>
                  <a:lin ang="5400000" scaled="0"/>
                </a:gradFill>
                <a:latin typeface="Segoe UI" panose="020B0502040204020203" pitchFamily="34" charset="0"/>
                <a:cs typeface="Segoe UI" panose="020B0502040204020203" pitchFamily="34" charset="0"/>
              </a:rPr>
              <a:t>On premises for local resources</a:t>
            </a:r>
          </a:p>
          <a:p>
            <a:pPr marL="569913" marR="0" lvl="0" indent="-285750" algn="l" defTabSz="914173" rtl="0" eaLnBrk="1" fontAlgn="base" latinLnBrk="0" hangingPunct="1">
              <a:lnSpc>
                <a:spcPct val="90000"/>
              </a:lnSpc>
              <a:spcBef>
                <a:spcPts val="0"/>
              </a:spcBef>
              <a:spcAft>
                <a:spcPts val="800"/>
              </a:spcAft>
              <a:buClrTx/>
              <a:buSzTx/>
              <a:buFont typeface="Arial" panose="020B0604020202020204" pitchFamily="34" charset="0"/>
              <a:buChar char="•"/>
              <a:tabLst>
                <a:tab pos="380990" algn="l"/>
                <a:tab pos="459306" algn="l"/>
                <a:tab pos="2239377" algn="l"/>
              </a:tabLst>
              <a:defRPr/>
            </a:pPr>
            <a:r>
              <a:rPr kumimoji="0" lang="en-US" sz="1400" b="0" i="1" u="none" strike="noStrike" kern="1200" cap="none" spc="0" normalizeH="0" baseline="0" noProof="0" dirty="0">
                <a:ln>
                  <a:noFill/>
                </a:ln>
                <a:gradFill>
                  <a:gsLst>
                    <a:gs pos="1250">
                      <a:srgbClr val="0D0D0D"/>
                    </a:gs>
                    <a:gs pos="100000">
                      <a:srgbClr val="0D0D0D"/>
                    </a:gs>
                  </a:gsLst>
                  <a:lin ang="5400000" scaled="0"/>
                </a:gradFill>
                <a:effectLst/>
                <a:uLnTx/>
                <a:uFillTx/>
                <a:latin typeface="Segoe UI" panose="020B0502040204020203" pitchFamily="34" charset="0"/>
                <a:ea typeface="+mn-ea"/>
                <a:cs typeface="Segoe UI" panose="020B0502040204020203" pitchFamily="34" charset="0"/>
              </a:rPr>
              <a:t>Cloud based analytics for cloud resources</a:t>
            </a:r>
          </a:p>
          <a:p>
            <a:pPr marL="284163" indent="1588" defTabSz="914173" fontAlgn="base">
              <a:lnSpc>
                <a:spcPct val="90000"/>
              </a:lnSpc>
              <a:spcAft>
                <a:spcPts val="800"/>
              </a:spcAft>
              <a:tabLst>
                <a:tab pos="380990" algn="l"/>
                <a:tab pos="459306" algn="l"/>
                <a:tab pos="2239377" algn="l"/>
              </a:tabLst>
              <a:defRPr/>
            </a:pPr>
            <a:r>
              <a:rPr lang="en-US" sz="1400" i="1" dirty="0">
                <a:gradFill>
                  <a:gsLst>
                    <a:gs pos="1250">
                      <a:srgbClr val="0D0D0D"/>
                    </a:gs>
                    <a:gs pos="100000">
                      <a:srgbClr val="0D0D0D"/>
                    </a:gs>
                  </a:gsLst>
                  <a:lin ang="5400000" scaled="0"/>
                </a:gradFill>
                <a:latin typeface="Segoe UI" panose="020B0502040204020203" pitchFamily="34" charset="0"/>
                <a:cs typeface="Segoe UI" panose="020B0502040204020203" pitchFamily="34" charset="0"/>
              </a:rPr>
              <a:t>Integration can be done at the level of</a:t>
            </a:r>
          </a:p>
          <a:p>
            <a:pPr marL="569913" indent="-285750" defTabSz="914173" fontAlgn="base">
              <a:lnSpc>
                <a:spcPct val="90000"/>
              </a:lnSpc>
              <a:spcAft>
                <a:spcPts val="800"/>
              </a:spcAft>
              <a:buFont typeface="Arial" panose="020B0604020202020204" pitchFamily="34" charset="0"/>
              <a:buChar char="•"/>
              <a:tabLst>
                <a:tab pos="380990" algn="l"/>
                <a:tab pos="459306" algn="l"/>
                <a:tab pos="2239377" algn="l"/>
              </a:tabLst>
              <a:defRPr/>
            </a:pPr>
            <a:r>
              <a:rPr lang="en-US" sz="1400" b="1" i="1" dirty="0">
                <a:gradFill>
                  <a:gsLst>
                    <a:gs pos="1250">
                      <a:srgbClr val="0D0D0D"/>
                    </a:gs>
                    <a:gs pos="100000">
                      <a:srgbClr val="0D0D0D"/>
                    </a:gs>
                  </a:gsLst>
                  <a:lin ang="5400000" scaled="0"/>
                </a:gradFill>
                <a:latin typeface="Segoe UI" panose="020B0502040204020203" pitchFamily="34" charset="0"/>
                <a:cs typeface="Segoe UI" panose="020B0502040204020203" pitchFamily="34" charset="0"/>
              </a:rPr>
              <a:t>Alerts</a:t>
            </a:r>
            <a:r>
              <a:rPr lang="en-US" sz="1400" i="1" dirty="0">
                <a:gradFill>
                  <a:gsLst>
                    <a:gs pos="1250">
                      <a:srgbClr val="0D0D0D"/>
                    </a:gs>
                    <a:gs pos="100000">
                      <a:srgbClr val="0D0D0D"/>
                    </a:gs>
                  </a:gsLst>
                  <a:lin ang="5400000" scaled="0"/>
                </a:gradFill>
                <a:latin typeface="Segoe UI" panose="020B0502040204020203" pitchFamily="34" charset="0"/>
                <a:cs typeface="Segoe UI" panose="020B0502040204020203" pitchFamily="34" charset="0"/>
              </a:rPr>
              <a:t> – using </a:t>
            </a:r>
            <a:r>
              <a:rPr lang="en-US" sz="1400" i="1" dirty="0">
                <a:gradFill>
                  <a:gsLst>
                    <a:gs pos="1250">
                      <a:srgbClr val="0D0D0D"/>
                    </a:gs>
                    <a:gs pos="100000">
                      <a:srgbClr val="0D0D0D"/>
                    </a:gs>
                  </a:gsLst>
                  <a:lin ang="5400000" scaled="0"/>
                </a:gradFill>
                <a:latin typeface="Segoe UI" panose="020B0502040204020203" pitchFamily="34" charset="0"/>
                <a:cs typeface="Segoe UI" panose="020B0502040204020203" pitchFamily="34" charset="0"/>
                <a:hlinkClick r:id="rId6"/>
              </a:rPr>
              <a:t>Microsoft Graph Security API</a:t>
            </a:r>
            <a:endParaRPr lang="en-US" sz="1400" i="1" dirty="0">
              <a:gradFill>
                <a:gsLst>
                  <a:gs pos="1250">
                    <a:srgbClr val="0D0D0D"/>
                  </a:gs>
                  <a:gs pos="100000">
                    <a:srgbClr val="0D0D0D"/>
                  </a:gs>
                </a:gsLst>
                <a:lin ang="5400000" scaled="0"/>
              </a:gradFill>
              <a:latin typeface="Segoe UI" panose="020B0502040204020203" pitchFamily="34" charset="0"/>
              <a:cs typeface="Segoe UI" panose="020B0502040204020203" pitchFamily="34" charset="0"/>
            </a:endParaRPr>
          </a:p>
          <a:p>
            <a:pPr marL="569913" indent="-285750" defTabSz="914173" fontAlgn="base">
              <a:lnSpc>
                <a:spcPct val="90000"/>
              </a:lnSpc>
              <a:spcAft>
                <a:spcPts val="800"/>
              </a:spcAft>
              <a:buFont typeface="Arial" panose="020B0604020202020204" pitchFamily="34" charset="0"/>
              <a:buChar char="•"/>
              <a:tabLst>
                <a:tab pos="380990" algn="l"/>
                <a:tab pos="459306" algn="l"/>
                <a:tab pos="2239377" algn="l"/>
              </a:tabLst>
              <a:defRPr/>
            </a:pPr>
            <a:r>
              <a:rPr lang="en-US" sz="1400" b="1" i="1" dirty="0">
                <a:gradFill>
                  <a:gsLst>
                    <a:gs pos="1250">
                      <a:srgbClr val="0D0D0D"/>
                    </a:gs>
                    <a:gs pos="100000">
                      <a:srgbClr val="0D0D0D"/>
                    </a:gs>
                  </a:gsLst>
                  <a:lin ang="5400000" scaled="0"/>
                </a:gradFill>
                <a:latin typeface="Segoe UI" panose="020B0502040204020203" pitchFamily="34" charset="0"/>
                <a:cs typeface="Segoe UI" panose="020B0502040204020203" pitchFamily="34" charset="0"/>
              </a:rPr>
              <a:t>Incidents</a:t>
            </a:r>
            <a:r>
              <a:rPr lang="en-US" sz="1400" i="1" dirty="0">
                <a:gradFill>
                  <a:gsLst>
                    <a:gs pos="1250">
                      <a:srgbClr val="0D0D0D"/>
                    </a:gs>
                    <a:gs pos="100000">
                      <a:srgbClr val="0D0D0D"/>
                    </a:gs>
                  </a:gsLst>
                  <a:lin ang="5400000" scaled="0"/>
                </a:gradFill>
                <a:latin typeface="Segoe UI" panose="020B0502040204020203" pitchFamily="34" charset="0"/>
                <a:cs typeface="Segoe UI" panose="020B0502040204020203" pitchFamily="34" charset="0"/>
              </a:rPr>
              <a:t> – using case management tooling</a:t>
            </a:r>
            <a:endParaRPr kumimoji="0" lang="en-US" sz="1400" b="0" i="1" u="none" strike="noStrike" kern="1200" cap="none" spc="0" normalizeH="0" baseline="0" noProof="0" dirty="0">
              <a:ln>
                <a:noFill/>
              </a:ln>
              <a:gradFill>
                <a:gsLst>
                  <a:gs pos="1250">
                    <a:srgbClr val="0D0D0D"/>
                  </a:gs>
                  <a:gs pos="100000">
                    <a:srgbClr val="0D0D0D"/>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96" name="Rectangle 195">
            <a:extLst>
              <a:ext uri="{FF2B5EF4-FFF2-40B4-BE49-F238E27FC236}">
                <a16:creationId xmlns:a16="http://schemas.microsoft.com/office/drawing/2014/main" id="{D349FE41-E7D0-4686-B612-F5670E898FDA}"/>
              </a:ext>
            </a:extLst>
          </p:cNvPr>
          <p:cNvSpPr/>
          <p:nvPr/>
        </p:nvSpPr>
        <p:spPr>
          <a:xfrm>
            <a:off x="4490017" y="5440259"/>
            <a:ext cx="4628582" cy="859872"/>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p>
            <a:pPr marL="0" marR="0" lvl="0" indent="0" algn="l" defTabSz="932719" rtl="0" eaLnBrk="1" fontAlgn="auto" latinLnBrk="0" hangingPunct="1">
              <a:lnSpc>
                <a:spcPct val="100000"/>
              </a:lnSpc>
              <a:spcBef>
                <a:spcPct val="20000"/>
              </a:spcBef>
              <a:spcAft>
                <a:spcPts val="0"/>
              </a:spcAft>
              <a:buClrTx/>
              <a:buSzPct val="90000"/>
              <a:buFontTx/>
              <a:buNone/>
              <a:tabLst/>
              <a:defRPr/>
            </a:pPr>
            <a:r>
              <a:rPr kumimoji="0" lang="en-US" sz="2000" b="1" i="0" u="none" strike="noStrike" kern="1200" cap="none" spc="0" normalizeH="0" baseline="0" noProof="0" dirty="0">
                <a:ln>
                  <a:noFill/>
                </a:ln>
                <a:gradFill>
                  <a:gsLst>
                    <a:gs pos="1250">
                      <a:srgbClr val="0D0D0D"/>
                    </a:gs>
                    <a:gs pos="100000">
                      <a:srgbClr val="0D0D0D"/>
                    </a:gs>
                  </a:gsLst>
                  <a:lin ang="5400000" scaled="0"/>
                </a:gradFill>
                <a:effectLst/>
                <a:uLnTx/>
                <a:uFillTx/>
                <a:latin typeface="Segoe UI" panose="020B0502040204020203" pitchFamily="34" charset="0"/>
                <a:ea typeface="+mn-ea"/>
                <a:cs typeface="Segoe UI" panose="020B0502040204020203" pitchFamily="34" charset="0"/>
              </a:rPr>
              <a:t>1. On-Premises SIEM Architecture</a:t>
            </a:r>
          </a:p>
          <a:p>
            <a:pPr marL="0" marR="0" lvl="0" indent="0" algn="l" defTabSz="932719" rtl="0" eaLnBrk="1" fontAlgn="auto" latinLnBrk="0" hangingPunct="1">
              <a:lnSpc>
                <a:spcPct val="100000"/>
              </a:lnSpc>
              <a:spcBef>
                <a:spcPct val="20000"/>
              </a:spcBef>
              <a:spcAft>
                <a:spcPts val="0"/>
              </a:spcAft>
              <a:buClrTx/>
              <a:buSzPct val="90000"/>
              <a:buFontTx/>
              <a:buNone/>
              <a:tabLst/>
              <a:defRPr/>
            </a:pPr>
            <a:r>
              <a:rPr kumimoji="0" lang="en-US" sz="1400" b="0" i="1" u="none" strike="noStrike" kern="1200" cap="none" spc="0" normalizeH="0" baseline="0" noProof="0" dirty="0">
                <a:ln>
                  <a:noFill/>
                </a:ln>
                <a:gradFill>
                  <a:gsLst>
                    <a:gs pos="1250">
                      <a:srgbClr val="0D0D0D"/>
                    </a:gs>
                    <a:gs pos="100000">
                      <a:srgbClr val="0D0D0D"/>
                    </a:gs>
                  </a:gsLst>
                  <a:lin ang="5400000" scaled="0"/>
                </a:gradFill>
                <a:effectLst/>
                <a:uLnTx/>
                <a:uFillTx/>
                <a:latin typeface="Segoe UI" panose="020B0502040204020203" pitchFamily="34" charset="0"/>
                <a:ea typeface="+mn-ea"/>
                <a:cs typeface="Segoe UI" panose="020B0502040204020203" pitchFamily="34" charset="0"/>
              </a:rPr>
              <a:t>Classic model with on-</a:t>
            </a:r>
            <a:r>
              <a:rPr lang="en-US" sz="1400" i="1" dirty="0">
                <a:gradFill>
                  <a:gsLst>
                    <a:gs pos="1250">
                      <a:srgbClr val="0D0D0D"/>
                    </a:gs>
                    <a:gs pos="100000">
                      <a:srgbClr val="0D0D0D"/>
                    </a:gs>
                  </a:gsLst>
                  <a:lin ang="5400000" scaled="0"/>
                </a:gradFill>
                <a:latin typeface="Segoe UI" panose="020B0502040204020203" pitchFamily="34" charset="0"/>
                <a:cs typeface="Segoe UI" panose="020B0502040204020203" pitchFamily="34" charset="0"/>
              </a:rPr>
              <a:t>premises </a:t>
            </a:r>
            <a:r>
              <a:rPr kumimoji="0" lang="en-US" sz="1400" b="0" i="1" u="none" strike="noStrike" kern="1200" cap="none" spc="0" normalizeH="0" baseline="0" noProof="0" dirty="0">
                <a:ln>
                  <a:noFill/>
                </a:ln>
                <a:gradFill>
                  <a:gsLst>
                    <a:gs pos="1250">
                      <a:srgbClr val="0D0D0D"/>
                    </a:gs>
                    <a:gs pos="100000">
                      <a:srgbClr val="0D0D0D"/>
                    </a:gs>
                  </a:gsLst>
                  <a:lin ang="5400000" scaled="0"/>
                </a:gradFill>
                <a:effectLst/>
                <a:uLnTx/>
                <a:uFillTx/>
                <a:latin typeface="Segoe UI" panose="020B0502040204020203" pitchFamily="34" charset="0"/>
                <a:ea typeface="+mn-ea"/>
                <a:cs typeface="Segoe UI" panose="020B0502040204020203" pitchFamily="34" charset="0"/>
              </a:rPr>
              <a:t>analytics &amp; database</a:t>
            </a:r>
            <a:endParaRPr kumimoji="0" lang="en-US" sz="1400" b="0" i="1" u="none" strike="noStrike" kern="1200" cap="none" spc="0" normalizeH="0" baseline="0" noProof="0" dirty="0">
              <a:ln>
                <a:noFill/>
              </a:ln>
              <a:gradFill>
                <a:gsLst>
                  <a:gs pos="1250">
                    <a:srgbClr val="0D0D0D"/>
                  </a:gs>
                  <a:gs pos="100000">
                    <a:srgbClr val="0D0D0D"/>
                  </a:gs>
                </a:gsLst>
                <a:lin ang="5400000" scaled="0"/>
              </a:gradFill>
              <a:effectLst/>
              <a:highlight>
                <a:srgbClr val="FFFF00"/>
              </a:highlight>
              <a:uLnTx/>
              <a:uFillTx/>
              <a:latin typeface="Segoe UI" panose="020B0502040204020203" pitchFamily="34" charset="0"/>
              <a:ea typeface="+mn-ea"/>
              <a:cs typeface="Segoe UI" panose="020B0502040204020203" pitchFamily="34" charset="0"/>
            </a:endParaRPr>
          </a:p>
        </p:txBody>
      </p:sp>
      <p:sp>
        <p:nvSpPr>
          <p:cNvPr id="16" name="Speech Bubble: Rectangle 15">
            <a:extLst>
              <a:ext uri="{FF2B5EF4-FFF2-40B4-BE49-F238E27FC236}">
                <a16:creationId xmlns:a16="http://schemas.microsoft.com/office/drawing/2014/main" id="{D69E468F-AE8A-41A2-BA1E-9E0FAC8ECDF0}"/>
              </a:ext>
            </a:extLst>
          </p:cNvPr>
          <p:cNvSpPr/>
          <p:nvPr/>
        </p:nvSpPr>
        <p:spPr bwMode="auto">
          <a:xfrm>
            <a:off x="9268833" y="3118480"/>
            <a:ext cx="2813523" cy="1490405"/>
          </a:xfrm>
          <a:prstGeom prst="wedgeRectCallout">
            <a:avLst>
              <a:gd name="adj1" fmla="val -77737"/>
              <a:gd name="adj2" fmla="val 20771"/>
            </a:avLst>
          </a:prstGeom>
          <a:solidFill>
            <a:schemeClr val="accent1">
              <a:lumMod val="20000"/>
              <a:lumOff val="80000"/>
            </a:schemeClr>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p>
            <a:pPr lvl="0"/>
            <a:r>
              <a:rPr lang="en-US" sz="1400" dirty="0">
                <a:solidFill>
                  <a:srgbClr val="1A1A1A"/>
                </a:solidFill>
                <a:latin typeface="Calibri" panose="020F0502020204030204" pitchFamily="34" charset="0"/>
                <a:ea typeface="Malgun Gothic" panose="020B0503020000020004" pitchFamily="34" charset="-127"/>
                <a:cs typeface="Times New Roman" panose="02020603050405020304" pitchFamily="18" charset="0"/>
              </a:rPr>
              <a:t>Can be Native Cloud Analytics (recommended) or Infrastructure as a Service (IaaS) SIEM. </a:t>
            </a:r>
            <a:r>
              <a:rPr lang="en-US" sz="1400" i="1" dirty="0">
                <a:solidFill>
                  <a:srgbClr val="1A1A1A"/>
                </a:solidFill>
                <a:latin typeface="Calibri" panose="020F0502020204030204" pitchFamily="34" charset="0"/>
                <a:ea typeface="Malgun Gothic" panose="020B0503020000020004" pitchFamily="34" charset="-127"/>
                <a:cs typeface="Times New Roman" panose="02020603050405020304" pitchFamily="18" charset="0"/>
              </a:rPr>
              <a:t>Native is recommended over IaaS because of reduced infrastructure management</a:t>
            </a:r>
            <a:endParaRPr lang="en-US" sz="1400" i="1" dirty="0">
              <a:solidFill>
                <a:srgbClr val="1A1A1A"/>
              </a:solidFill>
            </a:endParaRPr>
          </a:p>
        </p:txBody>
      </p:sp>
      <p:sp>
        <p:nvSpPr>
          <p:cNvPr id="21" name="Speech Bubble: Rectangle 20">
            <a:extLst>
              <a:ext uri="{FF2B5EF4-FFF2-40B4-BE49-F238E27FC236}">
                <a16:creationId xmlns:a16="http://schemas.microsoft.com/office/drawing/2014/main" id="{4FF2A1C2-8830-484D-9F7D-163E8BC2A73B}"/>
              </a:ext>
            </a:extLst>
          </p:cNvPr>
          <p:cNvSpPr/>
          <p:nvPr/>
        </p:nvSpPr>
        <p:spPr bwMode="auto">
          <a:xfrm>
            <a:off x="9268833" y="1697813"/>
            <a:ext cx="2813523" cy="1256918"/>
          </a:xfrm>
          <a:prstGeom prst="wedgeRectCallout">
            <a:avLst>
              <a:gd name="adj1" fmla="val -64020"/>
              <a:gd name="adj2" fmla="val 21855"/>
            </a:avLst>
          </a:prstGeom>
          <a:solidFill>
            <a:schemeClr val="accent3">
              <a:lumMod val="20000"/>
              <a:lumOff val="80000"/>
            </a:schemeClr>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p>
            <a:pPr lvl="0"/>
            <a:r>
              <a:rPr lang="en-US" sz="1400" i="1" dirty="0">
                <a:solidFill>
                  <a:srgbClr val="1A1A1A"/>
                </a:solidFill>
                <a:latin typeface="Calibri" panose="020F0502020204030204" pitchFamily="34" charset="0"/>
                <a:ea typeface="Malgun Gothic" panose="020B0503020000020004" pitchFamily="34" charset="-127"/>
                <a:cs typeface="Times New Roman" panose="02020603050405020304" pitchFamily="18" charset="0"/>
              </a:rPr>
              <a:t>Benefits of native cloud analytics may also accelerate transition plans (advanced capabilities, simplified management, etc.)</a:t>
            </a:r>
          </a:p>
        </p:txBody>
      </p:sp>
      <p:sp>
        <p:nvSpPr>
          <p:cNvPr id="22" name="Speech Bubble: Rectangle 21">
            <a:extLst>
              <a:ext uri="{FF2B5EF4-FFF2-40B4-BE49-F238E27FC236}">
                <a16:creationId xmlns:a16="http://schemas.microsoft.com/office/drawing/2014/main" id="{BDE59903-6AF5-4B88-92B1-7C791E470D96}"/>
              </a:ext>
            </a:extLst>
          </p:cNvPr>
          <p:cNvSpPr/>
          <p:nvPr/>
        </p:nvSpPr>
        <p:spPr bwMode="auto">
          <a:xfrm>
            <a:off x="9268832" y="4772634"/>
            <a:ext cx="2813523" cy="1180519"/>
          </a:xfrm>
          <a:prstGeom prst="wedgeRectCallout">
            <a:avLst>
              <a:gd name="adj1" fmla="val -62587"/>
              <a:gd name="adj2" fmla="val -24586"/>
            </a:avLst>
          </a:prstGeom>
          <a:solidFill>
            <a:srgbClr val="FFFFEB"/>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p>
            <a:pPr lvl="0">
              <a:spcAft>
                <a:spcPts val="600"/>
              </a:spcAft>
              <a:defRPr/>
            </a:pPr>
            <a:r>
              <a:rPr lang="en-US" sz="1400" dirty="0">
                <a:solidFill>
                  <a:srgbClr val="1A1A1A"/>
                </a:solidFill>
                <a:latin typeface="Calibri" panose="020F0502020204030204" pitchFamily="34" charset="0"/>
                <a:ea typeface="Malgun Gothic" panose="020B0503020000020004" pitchFamily="34" charset="-127"/>
                <a:cs typeface="Times New Roman" panose="02020603050405020304" pitchFamily="18" charset="0"/>
              </a:rPr>
              <a:t>Hybrid Architecture can Function as either a</a:t>
            </a:r>
          </a:p>
          <a:p>
            <a:pPr marL="114300" indent="-114300">
              <a:spcAft>
                <a:spcPts val="600"/>
              </a:spcAft>
              <a:buFont typeface="Arial" panose="020B0604020202020204" pitchFamily="34" charset="0"/>
              <a:buChar char="•"/>
              <a:defRPr/>
            </a:pPr>
            <a:r>
              <a:rPr lang="en-US" sz="1400" b="1" dirty="0">
                <a:solidFill>
                  <a:srgbClr val="1A1A1A"/>
                </a:solidFill>
                <a:latin typeface="Calibri" panose="020F0502020204030204" pitchFamily="34" charset="0"/>
                <a:ea typeface="Malgun Gothic" panose="020B0503020000020004" pitchFamily="34" charset="-127"/>
                <a:cs typeface="Times New Roman" panose="02020603050405020304" pitchFamily="18" charset="0"/>
              </a:rPr>
              <a:t>Transition State</a:t>
            </a:r>
          </a:p>
          <a:p>
            <a:pPr marL="114300" indent="-114300">
              <a:spcAft>
                <a:spcPts val="600"/>
              </a:spcAft>
              <a:buFont typeface="Arial" panose="020B0604020202020204" pitchFamily="34" charset="0"/>
              <a:buChar char="•"/>
              <a:defRPr/>
            </a:pPr>
            <a:r>
              <a:rPr lang="en-US" sz="1400" b="1" dirty="0">
                <a:solidFill>
                  <a:srgbClr val="1A1A1A"/>
                </a:solidFill>
                <a:latin typeface="Calibri" panose="020F0502020204030204" pitchFamily="34" charset="0"/>
                <a:ea typeface="Malgun Gothic" panose="020B0503020000020004" pitchFamily="34" charset="-127"/>
                <a:cs typeface="Times New Roman" panose="02020603050405020304" pitchFamily="18" charset="0"/>
              </a:rPr>
              <a:t>Permanent State</a:t>
            </a:r>
          </a:p>
        </p:txBody>
      </p:sp>
    </p:spTree>
    <p:extLst>
      <p:ext uri="{BB962C8B-B14F-4D97-AF65-F5344CB8AC3E}">
        <p14:creationId xmlns:p14="http://schemas.microsoft.com/office/powerpoint/2010/main" val="409542306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FBCDC-A617-4E87-99AD-9BBE0B4C9535}"/>
              </a:ext>
            </a:extLst>
          </p:cNvPr>
          <p:cNvSpPr>
            <a:spLocks noGrp="1"/>
          </p:cNvSpPr>
          <p:nvPr>
            <p:ph type="title"/>
          </p:nvPr>
        </p:nvSpPr>
        <p:spPr>
          <a:xfrm>
            <a:off x="588263" y="457201"/>
            <a:ext cx="11018520" cy="553998"/>
          </a:xfrm>
        </p:spPr>
        <p:txBody>
          <a:bodyPr/>
          <a:lstStyle/>
          <a:p>
            <a:r>
              <a:rPr lang="en-US" dirty="0"/>
              <a:t>COMPLIANT ≠ SECURE</a:t>
            </a:r>
          </a:p>
        </p:txBody>
      </p:sp>
      <p:sp>
        <p:nvSpPr>
          <p:cNvPr id="6" name="TextBox 5">
            <a:extLst>
              <a:ext uri="{FF2B5EF4-FFF2-40B4-BE49-F238E27FC236}">
                <a16:creationId xmlns:a16="http://schemas.microsoft.com/office/drawing/2014/main" id="{1F183784-DDC8-499C-9FCE-F3B9235352E7}"/>
              </a:ext>
            </a:extLst>
          </p:cNvPr>
          <p:cNvSpPr txBox="1"/>
          <p:nvPr/>
        </p:nvSpPr>
        <p:spPr>
          <a:xfrm>
            <a:off x="588263" y="1216630"/>
            <a:ext cx="10892469" cy="1107996"/>
          </a:xfrm>
          <a:prstGeom prst="rect">
            <a:avLst/>
          </a:prstGeom>
          <a:noFill/>
        </p:spPr>
        <p:txBody>
          <a:bodyPr wrap="none" lIns="0" tIns="0" rIns="0" bIns="0" rtlCol="0">
            <a:spAutoFit/>
          </a:bodyPr>
          <a:lstStyle/>
          <a:p>
            <a:pPr lvl="0">
              <a:defRPr/>
            </a:pPr>
            <a:r>
              <a:rPr kumimoji="0" lang="en-US" sz="2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COMPLIANT</a:t>
            </a: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 Meets a specific standard at point in </a:t>
            </a:r>
            <a:r>
              <a:rPr lang="en-US" sz="2400" dirty="0">
                <a:gradFill>
                  <a:gsLst>
                    <a:gs pos="2917">
                      <a:srgbClr val="1A1A1A"/>
                    </a:gs>
                    <a:gs pos="30000">
                      <a:srgbClr val="1A1A1A"/>
                    </a:gs>
                  </a:gsLst>
                  <a:lin ang="5400000" scaled="0"/>
                </a:gradFill>
              </a:rPr>
              <a:t>time (e.g. not negligent) </a:t>
            </a:r>
            <a:endPar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1487488" lvl="0" indent="-1487488">
              <a:defRPr/>
            </a:pPr>
            <a:r>
              <a:rPr kumimoji="0" lang="en-US" sz="2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SECURE</a:t>
            </a: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 Lowers business </a:t>
            </a:r>
            <a:r>
              <a:rPr lang="en-US" sz="2400" dirty="0">
                <a:gradFill>
                  <a:gsLst>
                    <a:gs pos="2917">
                      <a:srgbClr val="1A1A1A"/>
                    </a:gs>
                    <a:gs pos="30000">
                      <a:srgbClr val="1A1A1A"/>
                    </a:gs>
                  </a:gsLst>
                  <a:lin ang="5400000" scaled="0"/>
                </a:gradFill>
              </a:rPr>
              <a:t>risk to acceptable level by </a:t>
            </a: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disrupting attacker </a:t>
            </a:r>
            <a:r>
              <a:rPr lang="en-US" sz="2400" dirty="0">
                <a:gradFill>
                  <a:gsLst>
                    <a:gs pos="2917">
                      <a:srgbClr val="1A1A1A"/>
                    </a:gs>
                    <a:gs pos="30000">
                      <a:srgbClr val="1A1A1A"/>
                    </a:gs>
                  </a:gsLst>
                  <a:lin ang="5400000" scaled="0"/>
                </a:gradFill>
                <a:latin typeface="Segoe UI"/>
              </a:rPr>
              <a:t>return </a:t>
            </a:r>
            <a:br>
              <a:rPr lang="en-US" sz="2400" dirty="0">
                <a:gradFill>
                  <a:gsLst>
                    <a:gs pos="2917">
                      <a:srgbClr val="1A1A1A"/>
                    </a:gs>
                    <a:gs pos="30000">
                      <a:srgbClr val="1A1A1A"/>
                    </a:gs>
                  </a:gsLst>
                  <a:lin ang="5400000" scaled="0"/>
                </a:gradFill>
                <a:latin typeface="Segoe UI"/>
              </a:rPr>
            </a:br>
            <a:r>
              <a:rPr lang="en-US" sz="2400" dirty="0">
                <a:gradFill>
                  <a:gsLst>
                    <a:gs pos="2917">
                      <a:srgbClr val="1A1A1A"/>
                    </a:gs>
                    <a:gs pos="30000">
                      <a:srgbClr val="1A1A1A"/>
                    </a:gs>
                  </a:gsLst>
                  <a:lin ang="5400000" scaled="0"/>
                </a:gradFill>
                <a:latin typeface="Segoe UI"/>
              </a:rPr>
              <a:t>on investment (ROI)</a:t>
            </a:r>
            <a:endPar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34CDFC51-47C9-4CBA-8046-4A82A8A456DA}"/>
              </a:ext>
            </a:extLst>
          </p:cNvPr>
          <p:cNvSpPr/>
          <p:nvPr/>
        </p:nvSpPr>
        <p:spPr bwMode="auto">
          <a:xfrm>
            <a:off x="1971718" y="3662049"/>
            <a:ext cx="1060846" cy="2476298"/>
          </a:xfrm>
          <a:prstGeom prst="rect">
            <a:avLst/>
          </a:prstGeom>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3E03075C-FB28-4A38-B69C-C49D598A9DC0}"/>
              </a:ext>
            </a:extLst>
          </p:cNvPr>
          <p:cNvSpPr/>
          <p:nvPr/>
        </p:nvSpPr>
        <p:spPr bwMode="auto">
          <a:xfrm>
            <a:off x="3032564" y="3359304"/>
            <a:ext cx="1060846" cy="2779037"/>
          </a:xfrm>
          <a:prstGeom prst="rect">
            <a:avLst/>
          </a:prstGeom>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9591EF24-203E-4D7F-8691-217662E08F6C}"/>
              </a:ext>
            </a:extLst>
          </p:cNvPr>
          <p:cNvSpPr/>
          <p:nvPr/>
        </p:nvSpPr>
        <p:spPr bwMode="auto">
          <a:xfrm>
            <a:off x="4099250" y="4166624"/>
            <a:ext cx="1053621" cy="1971723"/>
          </a:xfrm>
          <a:prstGeom prst="rect">
            <a:avLst/>
          </a:prstGeom>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E5D68484-4490-4C4F-87CA-AED6712AC8D5}"/>
              </a:ext>
            </a:extLst>
          </p:cNvPr>
          <p:cNvSpPr/>
          <p:nvPr/>
        </p:nvSpPr>
        <p:spPr bwMode="auto">
          <a:xfrm>
            <a:off x="5141962" y="3359304"/>
            <a:ext cx="1060846" cy="2779042"/>
          </a:xfrm>
          <a:prstGeom prst="rect">
            <a:avLst/>
          </a:prstGeom>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10363271-1145-42F4-873D-761734B5C34C}"/>
              </a:ext>
            </a:extLst>
          </p:cNvPr>
          <p:cNvSpPr/>
          <p:nvPr/>
        </p:nvSpPr>
        <p:spPr bwMode="auto">
          <a:xfrm>
            <a:off x="6202808" y="4725538"/>
            <a:ext cx="1060846" cy="1412808"/>
          </a:xfrm>
          <a:prstGeom prst="rect">
            <a:avLst/>
          </a:prstGeom>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880257B1-C81A-40F1-A209-5322CD4872CB}"/>
              </a:ext>
            </a:extLst>
          </p:cNvPr>
          <p:cNvSpPr/>
          <p:nvPr/>
        </p:nvSpPr>
        <p:spPr bwMode="auto">
          <a:xfrm>
            <a:off x="7241835" y="3662049"/>
            <a:ext cx="1060846" cy="2476298"/>
          </a:xfrm>
          <a:prstGeom prst="rect">
            <a:avLst/>
          </a:prstGeom>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E1AB226E-E172-4F83-9D06-906F054AFBE2}"/>
              </a:ext>
            </a:extLst>
          </p:cNvPr>
          <p:cNvSpPr/>
          <p:nvPr/>
        </p:nvSpPr>
        <p:spPr bwMode="auto">
          <a:xfrm>
            <a:off x="8280862" y="4911842"/>
            <a:ext cx="1060846" cy="1226504"/>
          </a:xfrm>
          <a:prstGeom prst="rect">
            <a:avLst/>
          </a:prstGeom>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CF3AF4DC-BB51-4392-9A8B-CDB9763F2C21}"/>
              </a:ext>
            </a:extLst>
          </p:cNvPr>
          <p:cNvCxnSpPr/>
          <p:nvPr/>
        </p:nvCxnSpPr>
        <p:spPr>
          <a:xfrm>
            <a:off x="8302681" y="4965661"/>
            <a:ext cx="1039027" cy="0"/>
          </a:xfrm>
          <a:prstGeom prst="line">
            <a:avLst/>
          </a:prstGeom>
          <a:ln w="762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C8D5594-6B25-45DA-B96A-01962100AD8F}"/>
              </a:ext>
            </a:extLst>
          </p:cNvPr>
          <p:cNvSpPr/>
          <p:nvPr/>
        </p:nvSpPr>
        <p:spPr>
          <a:xfrm>
            <a:off x="4358519" y="2520166"/>
            <a:ext cx="1633804" cy="58004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SECURE</a:t>
            </a: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21" name="Arrow: Up 20">
            <a:extLst>
              <a:ext uri="{FF2B5EF4-FFF2-40B4-BE49-F238E27FC236}">
                <a16:creationId xmlns:a16="http://schemas.microsoft.com/office/drawing/2014/main" id="{CF84F4AA-92AF-402F-95DB-893FD32A670C}"/>
              </a:ext>
            </a:extLst>
          </p:cNvPr>
          <p:cNvSpPr/>
          <p:nvPr/>
        </p:nvSpPr>
        <p:spPr bwMode="auto">
          <a:xfrm>
            <a:off x="8714668" y="4731099"/>
            <a:ext cx="227146" cy="152925"/>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Arrow: Up 21">
            <a:extLst>
              <a:ext uri="{FF2B5EF4-FFF2-40B4-BE49-F238E27FC236}">
                <a16:creationId xmlns:a16="http://schemas.microsoft.com/office/drawing/2014/main" id="{D81E3C2B-7445-43A3-9164-BD9973AB3B58}"/>
              </a:ext>
            </a:extLst>
          </p:cNvPr>
          <p:cNvSpPr/>
          <p:nvPr/>
        </p:nvSpPr>
        <p:spPr bwMode="auto">
          <a:xfrm rot="10800000">
            <a:off x="8719531" y="5046782"/>
            <a:ext cx="227146" cy="152925"/>
          </a:xfrm>
          <a:prstGeom prst="up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B2195CB0-5046-429E-91BB-23712C5A2510}"/>
              </a:ext>
            </a:extLst>
          </p:cNvPr>
          <p:cNvCxnSpPr>
            <a:cxnSpLocks/>
          </p:cNvCxnSpPr>
          <p:nvPr/>
        </p:nvCxnSpPr>
        <p:spPr>
          <a:xfrm>
            <a:off x="7241835" y="3703465"/>
            <a:ext cx="1056287" cy="0"/>
          </a:xfrm>
          <a:prstGeom prst="line">
            <a:avLst/>
          </a:prstGeom>
          <a:ln w="762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Arrow: Up 23">
            <a:extLst>
              <a:ext uri="{FF2B5EF4-FFF2-40B4-BE49-F238E27FC236}">
                <a16:creationId xmlns:a16="http://schemas.microsoft.com/office/drawing/2014/main" id="{050B9C69-CF12-4F89-BC2F-D24753F9E702}"/>
              </a:ext>
            </a:extLst>
          </p:cNvPr>
          <p:cNvSpPr/>
          <p:nvPr/>
        </p:nvSpPr>
        <p:spPr bwMode="auto">
          <a:xfrm>
            <a:off x="7664731" y="3468902"/>
            <a:ext cx="227146" cy="152925"/>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Arrow: Up 24">
            <a:extLst>
              <a:ext uri="{FF2B5EF4-FFF2-40B4-BE49-F238E27FC236}">
                <a16:creationId xmlns:a16="http://schemas.microsoft.com/office/drawing/2014/main" id="{577835B6-03FC-4F04-8874-57063505BBAC}"/>
              </a:ext>
            </a:extLst>
          </p:cNvPr>
          <p:cNvSpPr/>
          <p:nvPr/>
        </p:nvSpPr>
        <p:spPr bwMode="auto">
          <a:xfrm rot="10800000">
            <a:off x="7669595" y="3784586"/>
            <a:ext cx="227146" cy="152925"/>
          </a:xfrm>
          <a:prstGeom prst="up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 name="Group 28">
            <a:extLst>
              <a:ext uri="{FF2B5EF4-FFF2-40B4-BE49-F238E27FC236}">
                <a16:creationId xmlns:a16="http://schemas.microsoft.com/office/drawing/2014/main" id="{1B94DE43-31F2-4774-90DF-CC0CA7146B3B}"/>
              </a:ext>
            </a:extLst>
          </p:cNvPr>
          <p:cNvGrpSpPr/>
          <p:nvPr/>
        </p:nvGrpSpPr>
        <p:grpSpPr>
          <a:xfrm>
            <a:off x="5152872" y="3170619"/>
            <a:ext cx="1039027" cy="468609"/>
            <a:chOff x="4505565" y="3047702"/>
            <a:chExt cx="826969" cy="372969"/>
          </a:xfrm>
        </p:grpSpPr>
        <p:cxnSp>
          <p:nvCxnSpPr>
            <p:cNvPr id="26" name="Straight Connector 25">
              <a:extLst>
                <a:ext uri="{FF2B5EF4-FFF2-40B4-BE49-F238E27FC236}">
                  <a16:creationId xmlns:a16="http://schemas.microsoft.com/office/drawing/2014/main" id="{5E40BD5B-2240-4197-AF00-F9A3B3FC988E}"/>
                </a:ext>
              </a:extLst>
            </p:cNvPr>
            <p:cNvCxnSpPr/>
            <p:nvPr/>
          </p:nvCxnSpPr>
          <p:spPr>
            <a:xfrm>
              <a:off x="4505565" y="3234392"/>
              <a:ext cx="826969" cy="0"/>
            </a:xfrm>
            <a:prstGeom prst="line">
              <a:avLst/>
            </a:prstGeom>
            <a:ln w="762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Arrow: Up 26">
              <a:extLst>
                <a:ext uri="{FF2B5EF4-FFF2-40B4-BE49-F238E27FC236}">
                  <a16:creationId xmlns:a16="http://schemas.microsoft.com/office/drawing/2014/main" id="{3C195C78-ACAA-439A-B5D7-89257EA0015C}"/>
                </a:ext>
              </a:extLst>
            </p:cNvPr>
            <p:cNvSpPr/>
            <p:nvPr/>
          </p:nvSpPr>
          <p:spPr bwMode="auto">
            <a:xfrm>
              <a:off x="4833468" y="3047702"/>
              <a:ext cx="180787" cy="121714"/>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Arrow: Up 27">
              <a:extLst>
                <a:ext uri="{FF2B5EF4-FFF2-40B4-BE49-F238E27FC236}">
                  <a16:creationId xmlns:a16="http://schemas.microsoft.com/office/drawing/2014/main" id="{F01A8C78-7617-41F4-B174-6BA2F6CB483C}"/>
                </a:ext>
              </a:extLst>
            </p:cNvPr>
            <p:cNvSpPr/>
            <p:nvPr/>
          </p:nvSpPr>
          <p:spPr bwMode="auto">
            <a:xfrm rot="10800000">
              <a:off x="4837339" y="3298957"/>
              <a:ext cx="180787" cy="121714"/>
            </a:xfrm>
            <a:prstGeom prst="up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0" name="Group 29">
            <a:extLst>
              <a:ext uri="{FF2B5EF4-FFF2-40B4-BE49-F238E27FC236}">
                <a16:creationId xmlns:a16="http://schemas.microsoft.com/office/drawing/2014/main" id="{8DC07289-8AEF-4C2F-B8F8-3C412FA8E953}"/>
              </a:ext>
            </a:extLst>
          </p:cNvPr>
          <p:cNvGrpSpPr/>
          <p:nvPr/>
        </p:nvGrpSpPr>
        <p:grpSpPr>
          <a:xfrm>
            <a:off x="4101093" y="3960915"/>
            <a:ext cx="1039027" cy="468609"/>
            <a:chOff x="4505565" y="3047702"/>
            <a:chExt cx="826969" cy="372969"/>
          </a:xfrm>
        </p:grpSpPr>
        <p:cxnSp>
          <p:nvCxnSpPr>
            <p:cNvPr id="31" name="Straight Connector 30">
              <a:extLst>
                <a:ext uri="{FF2B5EF4-FFF2-40B4-BE49-F238E27FC236}">
                  <a16:creationId xmlns:a16="http://schemas.microsoft.com/office/drawing/2014/main" id="{6C592051-7A29-452D-AEB3-56168E1E064E}"/>
                </a:ext>
              </a:extLst>
            </p:cNvPr>
            <p:cNvCxnSpPr/>
            <p:nvPr/>
          </p:nvCxnSpPr>
          <p:spPr>
            <a:xfrm>
              <a:off x="4505565" y="3234392"/>
              <a:ext cx="826969" cy="0"/>
            </a:xfrm>
            <a:prstGeom prst="line">
              <a:avLst/>
            </a:prstGeom>
            <a:ln w="762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 name="Arrow: Up 31">
              <a:extLst>
                <a:ext uri="{FF2B5EF4-FFF2-40B4-BE49-F238E27FC236}">
                  <a16:creationId xmlns:a16="http://schemas.microsoft.com/office/drawing/2014/main" id="{0A00B9F8-D6CC-48FE-B013-F94390C21011}"/>
                </a:ext>
              </a:extLst>
            </p:cNvPr>
            <p:cNvSpPr/>
            <p:nvPr/>
          </p:nvSpPr>
          <p:spPr bwMode="auto">
            <a:xfrm>
              <a:off x="4833468" y="3047702"/>
              <a:ext cx="180787" cy="121714"/>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Arrow: Up 32">
              <a:extLst>
                <a:ext uri="{FF2B5EF4-FFF2-40B4-BE49-F238E27FC236}">
                  <a16:creationId xmlns:a16="http://schemas.microsoft.com/office/drawing/2014/main" id="{D790F331-5068-42DA-B33A-3D6226F538B3}"/>
                </a:ext>
              </a:extLst>
            </p:cNvPr>
            <p:cNvSpPr/>
            <p:nvPr/>
          </p:nvSpPr>
          <p:spPr bwMode="auto">
            <a:xfrm rot="10800000">
              <a:off x="4837339" y="3298957"/>
              <a:ext cx="180787" cy="121714"/>
            </a:xfrm>
            <a:prstGeom prst="up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15B92D4F-DB1F-4244-BEE1-4A918B8FC0AE}"/>
              </a:ext>
            </a:extLst>
          </p:cNvPr>
          <p:cNvGrpSpPr/>
          <p:nvPr/>
        </p:nvGrpSpPr>
        <p:grpSpPr>
          <a:xfrm>
            <a:off x="3047778" y="3175978"/>
            <a:ext cx="1039027" cy="468609"/>
            <a:chOff x="4505565" y="3047702"/>
            <a:chExt cx="826969" cy="372969"/>
          </a:xfrm>
        </p:grpSpPr>
        <p:cxnSp>
          <p:nvCxnSpPr>
            <p:cNvPr id="35" name="Straight Connector 34">
              <a:extLst>
                <a:ext uri="{FF2B5EF4-FFF2-40B4-BE49-F238E27FC236}">
                  <a16:creationId xmlns:a16="http://schemas.microsoft.com/office/drawing/2014/main" id="{E820A816-758B-4333-A01A-EC65E3B49AEE}"/>
                </a:ext>
              </a:extLst>
            </p:cNvPr>
            <p:cNvCxnSpPr/>
            <p:nvPr/>
          </p:nvCxnSpPr>
          <p:spPr>
            <a:xfrm>
              <a:off x="4505565" y="3234392"/>
              <a:ext cx="826969" cy="0"/>
            </a:xfrm>
            <a:prstGeom prst="line">
              <a:avLst/>
            </a:prstGeom>
            <a:ln w="762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Arrow: Up 35">
              <a:extLst>
                <a:ext uri="{FF2B5EF4-FFF2-40B4-BE49-F238E27FC236}">
                  <a16:creationId xmlns:a16="http://schemas.microsoft.com/office/drawing/2014/main" id="{3DEAFC03-A6FF-44E6-8E79-32FA02695137}"/>
                </a:ext>
              </a:extLst>
            </p:cNvPr>
            <p:cNvSpPr/>
            <p:nvPr/>
          </p:nvSpPr>
          <p:spPr bwMode="auto">
            <a:xfrm>
              <a:off x="4833468" y="3047702"/>
              <a:ext cx="180787" cy="121714"/>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Arrow: Up 36">
              <a:extLst>
                <a:ext uri="{FF2B5EF4-FFF2-40B4-BE49-F238E27FC236}">
                  <a16:creationId xmlns:a16="http://schemas.microsoft.com/office/drawing/2014/main" id="{A9A16CA6-5F2D-46B0-8B8C-3D14A2DE8242}"/>
                </a:ext>
              </a:extLst>
            </p:cNvPr>
            <p:cNvSpPr/>
            <p:nvPr/>
          </p:nvSpPr>
          <p:spPr bwMode="auto">
            <a:xfrm rot="10800000">
              <a:off x="4837339" y="3298957"/>
              <a:ext cx="180787" cy="121714"/>
            </a:xfrm>
            <a:prstGeom prst="up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8" name="Group 37">
            <a:extLst>
              <a:ext uri="{FF2B5EF4-FFF2-40B4-BE49-F238E27FC236}">
                <a16:creationId xmlns:a16="http://schemas.microsoft.com/office/drawing/2014/main" id="{D0D174D6-FF8D-418A-9BF2-8C33ED17BCA9}"/>
              </a:ext>
            </a:extLst>
          </p:cNvPr>
          <p:cNvGrpSpPr/>
          <p:nvPr/>
        </p:nvGrpSpPr>
        <p:grpSpPr>
          <a:xfrm>
            <a:off x="1987853" y="3469160"/>
            <a:ext cx="1039027" cy="468609"/>
            <a:chOff x="4505565" y="3047702"/>
            <a:chExt cx="826969" cy="372969"/>
          </a:xfrm>
        </p:grpSpPr>
        <p:cxnSp>
          <p:nvCxnSpPr>
            <p:cNvPr id="39" name="Straight Connector 38">
              <a:extLst>
                <a:ext uri="{FF2B5EF4-FFF2-40B4-BE49-F238E27FC236}">
                  <a16:creationId xmlns:a16="http://schemas.microsoft.com/office/drawing/2014/main" id="{62306A60-E23D-4107-855E-CBEC22536771}"/>
                </a:ext>
              </a:extLst>
            </p:cNvPr>
            <p:cNvCxnSpPr/>
            <p:nvPr/>
          </p:nvCxnSpPr>
          <p:spPr>
            <a:xfrm>
              <a:off x="4505565" y="3234392"/>
              <a:ext cx="826969" cy="0"/>
            </a:xfrm>
            <a:prstGeom prst="line">
              <a:avLst/>
            </a:prstGeom>
            <a:ln w="762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Arrow: Up 39">
              <a:extLst>
                <a:ext uri="{FF2B5EF4-FFF2-40B4-BE49-F238E27FC236}">
                  <a16:creationId xmlns:a16="http://schemas.microsoft.com/office/drawing/2014/main" id="{0DFF6F63-3484-45FD-B392-904F162E5CD8}"/>
                </a:ext>
              </a:extLst>
            </p:cNvPr>
            <p:cNvSpPr/>
            <p:nvPr/>
          </p:nvSpPr>
          <p:spPr bwMode="auto">
            <a:xfrm>
              <a:off x="4833468" y="3047702"/>
              <a:ext cx="180787" cy="121714"/>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Arrow: Up 40">
              <a:extLst>
                <a:ext uri="{FF2B5EF4-FFF2-40B4-BE49-F238E27FC236}">
                  <a16:creationId xmlns:a16="http://schemas.microsoft.com/office/drawing/2014/main" id="{FE7EE10E-3F49-4454-8AD9-F9EFDC2A8ED3}"/>
                </a:ext>
              </a:extLst>
            </p:cNvPr>
            <p:cNvSpPr/>
            <p:nvPr/>
          </p:nvSpPr>
          <p:spPr bwMode="auto">
            <a:xfrm rot="10800000">
              <a:off x="4837339" y="3298957"/>
              <a:ext cx="180787" cy="121714"/>
            </a:xfrm>
            <a:prstGeom prst="up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2" name="Group 41">
            <a:extLst>
              <a:ext uri="{FF2B5EF4-FFF2-40B4-BE49-F238E27FC236}">
                <a16:creationId xmlns:a16="http://schemas.microsoft.com/office/drawing/2014/main" id="{290AF61A-D629-4BAF-BECC-29507C9D80F8}"/>
              </a:ext>
            </a:extLst>
          </p:cNvPr>
          <p:cNvGrpSpPr/>
          <p:nvPr/>
        </p:nvGrpSpPr>
        <p:grpSpPr>
          <a:xfrm>
            <a:off x="6202808" y="4535532"/>
            <a:ext cx="1039027" cy="468609"/>
            <a:chOff x="4505565" y="3047702"/>
            <a:chExt cx="826969" cy="372969"/>
          </a:xfrm>
        </p:grpSpPr>
        <p:cxnSp>
          <p:nvCxnSpPr>
            <p:cNvPr id="43" name="Straight Connector 42">
              <a:extLst>
                <a:ext uri="{FF2B5EF4-FFF2-40B4-BE49-F238E27FC236}">
                  <a16:creationId xmlns:a16="http://schemas.microsoft.com/office/drawing/2014/main" id="{62C75EA4-F522-4B69-9690-E41B136FD6A4}"/>
                </a:ext>
              </a:extLst>
            </p:cNvPr>
            <p:cNvCxnSpPr/>
            <p:nvPr/>
          </p:nvCxnSpPr>
          <p:spPr>
            <a:xfrm>
              <a:off x="4505565" y="3234392"/>
              <a:ext cx="826969" cy="0"/>
            </a:xfrm>
            <a:prstGeom prst="line">
              <a:avLst/>
            </a:prstGeom>
            <a:ln w="762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Arrow: Up 43">
              <a:extLst>
                <a:ext uri="{FF2B5EF4-FFF2-40B4-BE49-F238E27FC236}">
                  <a16:creationId xmlns:a16="http://schemas.microsoft.com/office/drawing/2014/main" id="{32C9ED4D-4629-4AE2-9D53-EE9BBD54DAEB}"/>
                </a:ext>
              </a:extLst>
            </p:cNvPr>
            <p:cNvSpPr/>
            <p:nvPr/>
          </p:nvSpPr>
          <p:spPr bwMode="auto">
            <a:xfrm>
              <a:off x="4833468" y="3047702"/>
              <a:ext cx="180787" cy="121714"/>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Arrow: Up 44">
              <a:extLst>
                <a:ext uri="{FF2B5EF4-FFF2-40B4-BE49-F238E27FC236}">
                  <a16:creationId xmlns:a16="http://schemas.microsoft.com/office/drawing/2014/main" id="{B81FAE25-2808-42DE-81D8-CF6DF8816AD0}"/>
                </a:ext>
              </a:extLst>
            </p:cNvPr>
            <p:cNvSpPr/>
            <p:nvPr/>
          </p:nvSpPr>
          <p:spPr bwMode="auto">
            <a:xfrm rot="10800000">
              <a:off x="4837339" y="3298957"/>
              <a:ext cx="180787" cy="121714"/>
            </a:xfrm>
            <a:prstGeom prst="up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 name="Rectangle 7">
            <a:extLst>
              <a:ext uri="{FF2B5EF4-FFF2-40B4-BE49-F238E27FC236}">
                <a16:creationId xmlns:a16="http://schemas.microsoft.com/office/drawing/2014/main" id="{4FCFA093-31BB-460C-80BD-A47D56375E15}"/>
              </a:ext>
            </a:extLst>
          </p:cNvPr>
          <p:cNvSpPr/>
          <p:nvPr/>
        </p:nvSpPr>
        <p:spPr bwMode="auto">
          <a:xfrm>
            <a:off x="1971719" y="4601336"/>
            <a:ext cx="6320054" cy="1537010"/>
          </a:xfrm>
          <a:prstGeom prst="rect">
            <a:avLst/>
          </a:prstGeom>
          <a:solidFill>
            <a:srgbClr val="D9D9D9">
              <a:alpha val="85098"/>
            </a:srgbClr>
          </a:solidFill>
          <a:ln w="28575">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rPr>
              <a:t>COMPLIANT</a:t>
            </a:r>
          </a:p>
        </p:txBody>
      </p:sp>
      <p:grpSp>
        <p:nvGrpSpPr>
          <p:cNvPr id="58" name="Group 57">
            <a:extLst>
              <a:ext uri="{FF2B5EF4-FFF2-40B4-BE49-F238E27FC236}">
                <a16:creationId xmlns:a16="http://schemas.microsoft.com/office/drawing/2014/main" id="{020F0CBA-38FF-4AE6-88A7-8DF21F906D30}"/>
              </a:ext>
            </a:extLst>
          </p:cNvPr>
          <p:cNvGrpSpPr/>
          <p:nvPr/>
        </p:nvGrpSpPr>
        <p:grpSpPr>
          <a:xfrm>
            <a:off x="9341708" y="3323544"/>
            <a:ext cx="2624883" cy="704105"/>
            <a:chOff x="9341708" y="3323544"/>
            <a:chExt cx="2624883" cy="704105"/>
          </a:xfrm>
        </p:grpSpPr>
        <p:cxnSp>
          <p:nvCxnSpPr>
            <p:cNvPr id="50" name="Straight Arrow Connector 49">
              <a:extLst>
                <a:ext uri="{FF2B5EF4-FFF2-40B4-BE49-F238E27FC236}">
                  <a16:creationId xmlns:a16="http://schemas.microsoft.com/office/drawing/2014/main" id="{DB6367E2-157A-4920-90FD-D559E52E895D}"/>
                </a:ext>
              </a:extLst>
            </p:cNvPr>
            <p:cNvCxnSpPr>
              <a:cxnSpLocks/>
            </p:cNvCxnSpPr>
            <p:nvPr/>
          </p:nvCxnSpPr>
          <p:spPr>
            <a:xfrm>
              <a:off x="9577874" y="3486303"/>
              <a:ext cx="0" cy="277304"/>
            </a:xfrm>
            <a:prstGeom prst="straightConnector1">
              <a:avLst/>
            </a:prstGeom>
            <a:ln w="57150">
              <a:solidFill>
                <a:schemeClr val="bg1">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23AFF76-0D31-4B0C-9BA8-8B86D0BD5B56}"/>
                </a:ext>
              </a:extLst>
            </p:cNvPr>
            <p:cNvCxnSpPr>
              <a:cxnSpLocks/>
            </p:cNvCxnSpPr>
            <p:nvPr/>
          </p:nvCxnSpPr>
          <p:spPr>
            <a:xfrm>
              <a:off x="9423400" y="3791328"/>
              <a:ext cx="335192" cy="0"/>
            </a:xfrm>
            <a:prstGeom prst="line">
              <a:avLst/>
            </a:prstGeom>
            <a:ln w="762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D78F4DE7-DFD7-4288-B59F-73713D4ADE55}"/>
                </a:ext>
              </a:extLst>
            </p:cNvPr>
            <p:cNvSpPr/>
            <p:nvPr/>
          </p:nvSpPr>
          <p:spPr>
            <a:xfrm>
              <a:off x="9815743" y="3340654"/>
              <a:ext cx="2150848" cy="65918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lumMod val="65000"/>
                    </a:srgbClr>
                  </a:solidFill>
                  <a:effectLst/>
                  <a:uLnTx/>
                  <a:uFillTx/>
                  <a:latin typeface="Segoe UI"/>
                  <a:ea typeface="Segoe UI" pitchFamily="34" charset="0"/>
                  <a:cs typeface="Segoe UI" pitchFamily="34" charset="0"/>
                </a:rPr>
                <a:t>LEVEL OF ACCEPTABLE RISK</a:t>
              </a:r>
              <a:endParaRPr kumimoji="0" lang="en-US" sz="1400"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57" name="Rectangle 56">
              <a:extLst>
                <a:ext uri="{FF2B5EF4-FFF2-40B4-BE49-F238E27FC236}">
                  <a16:creationId xmlns:a16="http://schemas.microsoft.com/office/drawing/2014/main" id="{DED9DCFD-DA17-4B38-B893-FD63C64379E5}"/>
                </a:ext>
              </a:extLst>
            </p:cNvPr>
            <p:cNvSpPr/>
            <p:nvPr/>
          </p:nvSpPr>
          <p:spPr bwMode="auto">
            <a:xfrm>
              <a:off x="9341708" y="3323544"/>
              <a:ext cx="2624883" cy="704105"/>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412861255"/>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ACE28-4F8A-4730-8C5B-6150071B45E1}"/>
              </a:ext>
            </a:extLst>
          </p:cNvPr>
          <p:cNvSpPr>
            <a:spLocks noGrp="1"/>
          </p:cNvSpPr>
          <p:nvPr>
            <p:ph type="title"/>
          </p:nvPr>
        </p:nvSpPr>
        <p:spPr/>
        <p:txBody>
          <a:bodyPr/>
          <a:lstStyle/>
          <a:p>
            <a:r>
              <a:rPr lang="en-US" dirty="0"/>
              <a:t>Azure Security Log Integration Guidance</a:t>
            </a:r>
          </a:p>
        </p:txBody>
      </p:sp>
      <p:sp>
        <p:nvSpPr>
          <p:cNvPr id="6" name="Text Placeholder 3">
            <a:extLst>
              <a:ext uri="{FF2B5EF4-FFF2-40B4-BE49-F238E27FC236}">
                <a16:creationId xmlns:a16="http://schemas.microsoft.com/office/drawing/2014/main" id="{31036E73-EDD0-4415-A3E6-44BC9C97988F}"/>
              </a:ext>
            </a:extLst>
          </p:cNvPr>
          <p:cNvSpPr txBox="1">
            <a:spLocks/>
          </p:cNvSpPr>
          <p:nvPr/>
        </p:nvSpPr>
        <p:spPr>
          <a:xfrm>
            <a:off x="588263" y="1445342"/>
            <a:ext cx="5710937" cy="5109091"/>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365760" tIns="182880" rIns="274320" bIns="182880" rtlCol="0" anchor="t">
            <a:spAutoFit/>
          </a:bodyPr>
          <a:lstStyle>
            <a:defPPr>
              <a:defRPr lang="en-US"/>
            </a:defPPr>
            <a:lvl1pPr marR="0" lvl="0" indent="0" defTabSz="932719" fontAlgn="auto">
              <a:lnSpc>
                <a:spcPct val="100000"/>
              </a:lnSpc>
              <a:spcBef>
                <a:spcPct val="20000"/>
              </a:spcBef>
              <a:spcAft>
                <a:spcPts val="0"/>
              </a:spcAft>
              <a:buClrTx/>
              <a:buSzPct val="90000"/>
              <a:buFont typeface="Wingdings" panose="05000000000000000000" pitchFamily="2" charset="2"/>
              <a:buNone/>
              <a:tabLst/>
              <a:defRPr kumimoji="0" sz="1400" b="1" i="1" u="none" strike="noStrike" cap="none" spc="0" normalizeH="0" baseline="0">
                <a:ln>
                  <a:noFill/>
                </a:ln>
                <a:gradFill>
                  <a:gsLst>
                    <a:gs pos="0">
                      <a:schemeClr val="tx1"/>
                    </a:gs>
                    <a:gs pos="100000">
                      <a:schemeClr val="tx1"/>
                    </a:gs>
                  </a:gsLst>
                  <a:lin ang="5400000" scaled="1"/>
                </a:gradFill>
                <a:effectLst/>
                <a:highlight>
                  <a:srgbClr val="FFFF00"/>
                </a:highlight>
                <a:uLnTx/>
                <a:uFillTx/>
              </a:defRPr>
            </a:lvl1pPr>
            <a:lvl2pPr marL="457189" marR="0" indent="-228594" defTabSz="932719"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09" marR="0" indent="-200020" defTabSz="932719"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42" marR="0" indent="-180970" defTabSz="932719"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13" marR="0" indent="-168270" defTabSz="932719"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4976" indent="-233181" defTabSz="932719">
              <a:spcBef>
                <a:spcPct val="20000"/>
              </a:spcBef>
              <a:buFont typeface="Arial" pitchFamily="34" charset="0"/>
              <a:buChar char="•"/>
              <a:defRPr sz="2000"/>
            </a:lvl6pPr>
            <a:lvl7pPr marL="3031336" indent="-233181" defTabSz="932719">
              <a:spcBef>
                <a:spcPct val="20000"/>
              </a:spcBef>
              <a:buFont typeface="Arial" pitchFamily="34" charset="0"/>
              <a:buChar char="•"/>
              <a:defRPr sz="2000"/>
            </a:lvl7pPr>
            <a:lvl8pPr marL="3497695" indent="-233181" defTabSz="932719">
              <a:spcBef>
                <a:spcPct val="20000"/>
              </a:spcBef>
              <a:buFont typeface="Arial" pitchFamily="34" charset="0"/>
              <a:buChar char="•"/>
              <a:defRPr sz="2000"/>
            </a:lvl8pPr>
            <a:lvl9pPr marL="3964056" indent="-233181" defTabSz="932719">
              <a:spcBef>
                <a:spcPct val="20000"/>
              </a:spcBef>
              <a:buFont typeface="Arial" pitchFamily="34" charset="0"/>
              <a:buChar char="•"/>
              <a:defRPr sz="2000"/>
            </a:lvl9pPr>
          </a:lstStyle>
          <a:p>
            <a:pPr marL="0" marR="0" lvl="2"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2800" b="1" i="0" u="none" strike="noStrike" kern="1200" cap="none" spc="0" normalizeH="0" baseline="0" noProof="0" dirty="0">
                <a:ln>
                  <a:noFill/>
                </a:ln>
                <a:solidFill>
                  <a:srgbClr val="0078D4"/>
                </a:solidFill>
                <a:effectLst/>
                <a:uLnTx/>
                <a:uFillTx/>
                <a:latin typeface="Segoe UI"/>
                <a:ea typeface="+mn-ea"/>
                <a:cs typeface="+mn-cs"/>
              </a:rPr>
              <a:t>Critical Logs</a:t>
            </a:r>
          </a:p>
          <a:p>
            <a:pPr marL="337180" marR="0" lvl="2"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Azure Activity </a:t>
            </a: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t>
            </a: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3"/>
              </a:rPr>
              <a:t>Logging Info</a:t>
            </a: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t>
            </a:r>
          </a:p>
          <a:p>
            <a:pPr marL="337180" marR="0" lvl="2"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Azure AD Activities</a:t>
            </a:r>
            <a:endParaRPr kumimoji="0" lang="en-US" sz="2000" b="1" i="0" u="none" strike="noStrike" kern="1200" cap="none" spc="0" normalizeH="0" baseline="0" noProof="0" dirty="0">
              <a:ln>
                <a:noFill/>
              </a:ln>
              <a:gradFill>
                <a:gsLst>
                  <a:gs pos="1250">
                    <a:srgbClr val="1A1A1A"/>
                  </a:gs>
                  <a:gs pos="100000">
                    <a:srgbClr val="1A1A1A"/>
                  </a:gs>
                </a:gsLst>
                <a:lin ang="5400000" scaled="0"/>
              </a:gradFill>
              <a:effectLst/>
              <a:highlight>
                <a:srgbClr val="FFFF00"/>
              </a:highlight>
              <a:uLnTx/>
              <a:uFillTx/>
              <a:latin typeface="Segoe UI"/>
              <a:ea typeface="+mn-ea"/>
              <a:cs typeface="+mn-cs"/>
            </a:endParaRPr>
          </a:p>
          <a:p>
            <a:pPr marL="522913" marR="0" lvl="3"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Instructions for </a:t>
            </a:r>
            <a:r>
              <a:rPr kumimoji="0" lang="en-US" sz="1400" b="0"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a:ea typeface="+mn-ea"/>
                <a:cs typeface="+mn-cs"/>
                <a:hlinkClick r:id="rId4"/>
              </a:rPr>
              <a:t>SumoLogic</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5"/>
              </a:rPr>
              <a:t>ArcSight</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6"/>
              </a:rPr>
              <a:t>Log Analytics </a:t>
            </a: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337180" marR="0" lvl="2"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Azure AD Identity Protection alerts</a:t>
            </a:r>
          </a:p>
          <a:p>
            <a:pPr marL="522913" marR="0" lvl="3"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via </a:t>
            </a: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7"/>
              </a:rPr>
              <a:t>Graph Security API</a:t>
            </a: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337180" marR="0" lvl="2"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NSG Logs (deny rule violations)</a:t>
            </a:r>
          </a:p>
          <a:p>
            <a:pPr marL="522913" marR="0" lvl="3"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8"/>
              </a:rPr>
              <a:t>Documentation</a:t>
            </a: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337180" marR="0" lvl="2"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Azure Key Vault </a:t>
            </a: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t>
            </a: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9"/>
              </a:rPr>
              <a:t>Logging Info</a:t>
            </a: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t>
            </a:r>
          </a:p>
          <a:p>
            <a:pPr marL="522913" marR="0" lvl="3"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10"/>
              </a:rPr>
              <a:t>Log Analytics</a:t>
            </a: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337180" marR="0" lvl="2"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On Premises Identity Connectors</a:t>
            </a:r>
            <a:endParaRPr kumimoji="0" lang="en-US" sz="20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11"/>
            </a:endParaRPr>
          </a:p>
          <a:p>
            <a:pPr marL="522913" marR="0" lvl="3"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11"/>
              </a:rPr>
              <a:t>Active Directory Federation Services </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(if used)</a:t>
            </a:r>
          </a:p>
          <a:p>
            <a:pPr marL="337180" lvl="2" indent="-137160" defTabSz="914400">
              <a:spcBef>
                <a:spcPts val="0"/>
              </a:spcBef>
              <a:spcAft>
                <a:spcPts val="600"/>
              </a:spcAft>
              <a:buSzTx/>
              <a:buFont typeface="Arial" panose="020B0604020202020204" pitchFamily="34" charset="0"/>
              <a:buChar char="•"/>
              <a:defRPr/>
            </a:pPr>
            <a:r>
              <a:rPr lang="en-US" sz="2000" b="1" dirty="0">
                <a:gradFill>
                  <a:gsLst>
                    <a:gs pos="1250">
                      <a:srgbClr val="1A1A1A"/>
                    </a:gs>
                    <a:gs pos="100000">
                      <a:srgbClr val="1A1A1A"/>
                    </a:gs>
                  </a:gsLst>
                  <a:lin ang="5400000" scaled="0"/>
                </a:gradFill>
                <a:latin typeface="Segoe UI"/>
              </a:rPr>
              <a:t>Business Critical Applications</a:t>
            </a:r>
          </a:p>
        </p:txBody>
      </p:sp>
      <p:sp>
        <p:nvSpPr>
          <p:cNvPr id="7" name="Text Placeholder 3">
            <a:extLst>
              <a:ext uri="{FF2B5EF4-FFF2-40B4-BE49-F238E27FC236}">
                <a16:creationId xmlns:a16="http://schemas.microsoft.com/office/drawing/2014/main" id="{DA973D55-C558-455C-A306-F19E00850FB2}"/>
              </a:ext>
            </a:extLst>
          </p:cNvPr>
          <p:cNvSpPr txBox="1">
            <a:spLocks/>
          </p:cNvSpPr>
          <p:nvPr/>
        </p:nvSpPr>
        <p:spPr>
          <a:xfrm>
            <a:off x="6481063" y="1445342"/>
            <a:ext cx="4783837" cy="5109090"/>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365760" tIns="182880" rIns="274320" bIns="182880" rtlCol="0" anchor="t">
            <a:noAutofit/>
          </a:bodyPr>
          <a:lstStyle>
            <a:defPPr>
              <a:defRPr lang="en-US"/>
            </a:defPPr>
            <a:lvl1pPr marR="0" lvl="0" indent="0" defTabSz="932719" fontAlgn="auto">
              <a:lnSpc>
                <a:spcPct val="100000"/>
              </a:lnSpc>
              <a:spcBef>
                <a:spcPct val="20000"/>
              </a:spcBef>
              <a:spcAft>
                <a:spcPts val="0"/>
              </a:spcAft>
              <a:buClrTx/>
              <a:buSzPct val="90000"/>
              <a:buFont typeface="Wingdings" panose="05000000000000000000" pitchFamily="2" charset="2"/>
              <a:buNone/>
              <a:tabLst/>
              <a:defRPr kumimoji="0" sz="1400" b="1" i="1" u="none" strike="noStrike" cap="none" spc="0" normalizeH="0" baseline="0">
                <a:ln>
                  <a:noFill/>
                </a:ln>
                <a:gradFill>
                  <a:gsLst>
                    <a:gs pos="0">
                      <a:schemeClr val="tx1"/>
                    </a:gs>
                    <a:gs pos="100000">
                      <a:schemeClr val="tx1"/>
                    </a:gs>
                  </a:gsLst>
                  <a:lin ang="5400000" scaled="1"/>
                </a:gradFill>
                <a:effectLst/>
                <a:highlight>
                  <a:srgbClr val="FFFF00"/>
                </a:highlight>
                <a:uLnTx/>
                <a:uFillTx/>
              </a:defRPr>
            </a:lvl1pPr>
            <a:lvl2pPr marL="457189" marR="0" indent="-228594" defTabSz="932719"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09" marR="0" indent="-200020" defTabSz="932719"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42" marR="0" indent="-180970" defTabSz="932719"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13" marR="0" indent="-168270" defTabSz="932719"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4976" indent="-233181" defTabSz="932719">
              <a:spcBef>
                <a:spcPct val="20000"/>
              </a:spcBef>
              <a:buFont typeface="Arial" pitchFamily="34" charset="0"/>
              <a:buChar char="•"/>
              <a:defRPr sz="2000"/>
            </a:lvl6pPr>
            <a:lvl7pPr marL="3031336" indent="-233181" defTabSz="932719">
              <a:spcBef>
                <a:spcPct val="20000"/>
              </a:spcBef>
              <a:buFont typeface="Arial" pitchFamily="34" charset="0"/>
              <a:buChar char="•"/>
              <a:defRPr sz="2000"/>
            </a:lvl7pPr>
            <a:lvl8pPr marL="3497695" indent="-233181" defTabSz="932719">
              <a:spcBef>
                <a:spcPct val="20000"/>
              </a:spcBef>
              <a:buFont typeface="Arial" pitchFamily="34" charset="0"/>
              <a:buChar char="•"/>
              <a:defRPr sz="2000"/>
            </a:lvl8pPr>
            <a:lvl9pPr marL="3964056" indent="-233181" defTabSz="932719">
              <a:spcBef>
                <a:spcPct val="20000"/>
              </a:spcBef>
              <a:buFont typeface="Arial" pitchFamily="34" charset="0"/>
              <a:buChar char="•"/>
              <a:defRPr sz="2000"/>
            </a:lvl9pPr>
          </a:lstStyle>
          <a:p>
            <a:pPr marL="0" marR="0" lvl="2"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2800" b="1" i="0" u="none" strike="noStrike" kern="1200" cap="none" spc="0" normalizeH="0" baseline="0" noProof="0" dirty="0">
                <a:ln>
                  <a:noFill/>
                </a:ln>
                <a:solidFill>
                  <a:srgbClr val="0078D4"/>
                </a:solidFill>
                <a:effectLst/>
                <a:uLnTx/>
                <a:uFillTx/>
                <a:latin typeface="Segoe UI"/>
                <a:ea typeface="+mn-ea"/>
                <a:cs typeface="+mn-cs"/>
              </a:rPr>
              <a:t>Additional Logs</a:t>
            </a:r>
          </a:p>
          <a:p>
            <a:pPr marL="177800" marR="0" lvl="2"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20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Azure Monitor </a:t>
            </a: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enables access to logs for various services </a:t>
            </a:r>
          </a:p>
          <a:p>
            <a:pPr marL="177800" marR="0" lvl="2"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12"/>
              </a:rPr>
              <a:t>https://docs.microsoft.com/en-us/azure/azure-monitor/overview</a:t>
            </a: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p>
        </p:txBody>
      </p:sp>
      <p:sp>
        <p:nvSpPr>
          <p:cNvPr id="10" name="TextBox 9">
            <a:extLst>
              <a:ext uri="{FF2B5EF4-FFF2-40B4-BE49-F238E27FC236}">
                <a16:creationId xmlns:a16="http://schemas.microsoft.com/office/drawing/2014/main" id="{FC89D2B2-C165-4685-9F80-F9F9E3E1860D}"/>
              </a:ext>
            </a:extLst>
          </p:cNvPr>
          <p:cNvSpPr txBox="1"/>
          <p:nvPr/>
        </p:nvSpPr>
        <p:spPr>
          <a:xfrm>
            <a:off x="7433218" y="5665328"/>
            <a:ext cx="2816438" cy="510909"/>
          </a:xfrm>
          <a:prstGeom prst="rect">
            <a:avLst/>
          </a:prstGeom>
          <a:noFill/>
          <a:effectLst/>
        </p:spPr>
        <p:txBody>
          <a:bodyPr wrap="square" lIns="182880" tIns="146304" rIns="182880" bIns="146304" rtlCol="0" anchor="ctr">
            <a:spAutoFit/>
          </a:bodyPr>
          <a:lstStyle>
            <a:defPPr>
              <a:defRPr lang="en-US"/>
            </a:defPPr>
            <a:lvl1pPr lvl="0" algn="ctr" defTabSz="914367">
              <a:spcBef>
                <a:spcPct val="0"/>
              </a:spcBef>
              <a:spcAft>
                <a:spcPts val="2353"/>
              </a:spcAft>
              <a:defRPr sz="1000" b="1" kern="0" cap="all" spc="118">
                <a:ln w="3175">
                  <a:noFill/>
                </a:ln>
                <a:gradFill>
                  <a:gsLst>
                    <a:gs pos="0">
                      <a:schemeClr val="tx1"/>
                    </a:gs>
                    <a:gs pos="100000">
                      <a:schemeClr val="tx1"/>
                    </a:gs>
                  </a:gsLst>
                  <a:lin ang="5400000" scaled="1"/>
                </a:gradFill>
                <a:latin typeface="Segoe UI"/>
                <a:ea typeface="Segoe UI Black" pitchFamily="34"/>
                <a:cs typeface="Segoe UI Black" pitchFamily="34"/>
              </a:defRPr>
            </a:lvl1pPr>
          </a:lstStyle>
          <a:p>
            <a:pPr marL="0" marR="0" lvl="0" indent="0" algn="ctr" defTabSz="914367" rtl="0" eaLnBrk="1" fontAlgn="ctr" latinLnBrk="0" hangingPunct="1">
              <a:lnSpc>
                <a:spcPct val="100000"/>
              </a:lnSpc>
              <a:spcBef>
                <a:spcPct val="0"/>
              </a:spcBef>
              <a:spcAft>
                <a:spcPts val="2353"/>
              </a:spcAft>
              <a:buClrTx/>
              <a:buSzTx/>
              <a:buFontTx/>
              <a:buNone/>
              <a:tabLst/>
              <a:defRPr/>
            </a:pPr>
            <a:r>
              <a:rPr kumimoji="0" lang="en-US" sz="14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Azure Monitor</a:t>
            </a:r>
          </a:p>
        </p:txBody>
      </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437CA97E-D336-4D5F-983E-024DE7F68FAC}"/>
                  </a:ext>
                </a:extLst>
              </p:cNvPr>
              <p:cNvGraphicFramePr>
                <a:graphicFrameLocks noChangeAspect="1"/>
              </p:cNvGraphicFramePr>
              <p:nvPr>
                <p:extLst>
                  <p:ext uri="{D42A27DB-BD31-4B8C-83A1-F6EECF244321}">
                    <p14:modId xmlns:p14="http://schemas.microsoft.com/office/powerpoint/2010/main" val="3992246140"/>
                  </p:ext>
                </p:extLst>
              </p:nvPr>
            </p:nvGraphicFramePr>
            <p:xfrm>
              <a:off x="7317437" y="3950828"/>
              <a:ext cx="3048000" cy="1714500"/>
            </p:xfrm>
            <a:graphic>
              <a:graphicData uri="http://schemas.microsoft.com/office/powerpoint/2016/slidezoom">
                <pslz:sldZm>
                  <pslz:sldZmObj sldId="4905" cId="349458932">
                    <pslz:zmPr id="{FC016E10-594A-43F2-97FE-5BE3E5922251}" transitionDur="1000">
                      <p166:blipFill xmlns:p166="http://schemas.microsoft.com/office/powerpoint/2016/6/main">
                        <a:blip r:embed="rId13"/>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4" name="Slide Zoom 3">
                <a:extLst>
                  <a:ext uri="{FF2B5EF4-FFF2-40B4-BE49-F238E27FC236}">
                    <a16:creationId xmlns:a16="http://schemas.microsoft.com/office/drawing/2014/main" id="{437CA97E-D336-4D5F-983E-024DE7F68FAC}"/>
                  </a:ext>
                </a:extLst>
              </p:cNvPr>
              <p:cNvPicPr>
                <a:picLocks noGrp="1" noRot="1" noChangeAspect="1" noMove="1" noResize="1" noEditPoints="1" noAdjustHandles="1" noChangeArrowheads="1" noChangeShapeType="1"/>
              </p:cNvPicPr>
              <p:nvPr/>
            </p:nvPicPr>
            <p:blipFill>
              <a:blip r:embed="rId14"/>
              <a:stretch>
                <a:fillRect/>
              </a:stretch>
            </p:blipFill>
            <p:spPr>
              <a:xfrm>
                <a:off x="7317437" y="3950828"/>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1293914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4" name="Rectangle: Rounded Corners 113">
            <a:extLst>
              <a:ext uri="{FF2B5EF4-FFF2-40B4-BE49-F238E27FC236}">
                <a16:creationId xmlns:a16="http://schemas.microsoft.com/office/drawing/2014/main" id="{BE365318-4570-4B31-B821-73CD4E6935D5}"/>
              </a:ext>
            </a:extLst>
          </p:cNvPr>
          <p:cNvSpPr/>
          <p:nvPr/>
        </p:nvSpPr>
        <p:spPr bwMode="auto">
          <a:xfrm>
            <a:off x="3481266" y="641993"/>
            <a:ext cx="8291660" cy="5893603"/>
          </a:xfrm>
          <a:prstGeom prst="roundRect">
            <a:avLst>
              <a:gd name="adj" fmla="val 0"/>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D547190C-79D3-4AC3-A312-FE5A472473DA}"/>
              </a:ext>
            </a:extLst>
          </p:cNvPr>
          <p:cNvSpPr/>
          <p:nvPr/>
        </p:nvSpPr>
        <p:spPr bwMode="auto">
          <a:xfrm>
            <a:off x="3395678" y="3447095"/>
            <a:ext cx="171176" cy="144232"/>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Rounded Corners 115">
            <a:extLst>
              <a:ext uri="{FF2B5EF4-FFF2-40B4-BE49-F238E27FC236}">
                <a16:creationId xmlns:a16="http://schemas.microsoft.com/office/drawing/2014/main" id="{8A923ADC-B956-4291-8127-9BDDD1224177}"/>
              </a:ext>
            </a:extLst>
          </p:cNvPr>
          <p:cNvSpPr/>
          <p:nvPr/>
        </p:nvSpPr>
        <p:spPr bwMode="auto">
          <a:xfrm>
            <a:off x="7262157" y="5330140"/>
            <a:ext cx="4205934" cy="989353"/>
          </a:xfrm>
          <a:prstGeom prst="roundRect">
            <a:avLst>
              <a:gd name="adj" fmla="val 0"/>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7" name="Rectangle: Rounded Corners 116">
            <a:extLst>
              <a:ext uri="{FF2B5EF4-FFF2-40B4-BE49-F238E27FC236}">
                <a16:creationId xmlns:a16="http://schemas.microsoft.com/office/drawing/2014/main" id="{21ABF465-BC3E-4C13-A5E0-9245908A5B11}"/>
              </a:ext>
            </a:extLst>
          </p:cNvPr>
          <p:cNvSpPr/>
          <p:nvPr/>
        </p:nvSpPr>
        <p:spPr bwMode="auto">
          <a:xfrm>
            <a:off x="7262157" y="3091056"/>
            <a:ext cx="4205934" cy="989353"/>
          </a:xfrm>
          <a:prstGeom prst="roundRect">
            <a:avLst>
              <a:gd name="adj" fmla="val 0"/>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8" name="Rectangle: Rounded Corners 117">
            <a:extLst>
              <a:ext uri="{FF2B5EF4-FFF2-40B4-BE49-F238E27FC236}">
                <a16:creationId xmlns:a16="http://schemas.microsoft.com/office/drawing/2014/main" id="{478B698C-8F14-4698-A6DC-CB91A78690DB}"/>
              </a:ext>
            </a:extLst>
          </p:cNvPr>
          <p:cNvSpPr/>
          <p:nvPr/>
        </p:nvSpPr>
        <p:spPr bwMode="auto">
          <a:xfrm>
            <a:off x="7262157" y="4210598"/>
            <a:ext cx="4205934" cy="989353"/>
          </a:xfrm>
          <a:prstGeom prst="roundRect">
            <a:avLst>
              <a:gd name="adj" fmla="val 1182"/>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9" name="Rectangle: Rounded Corners 118">
            <a:extLst>
              <a:ext uri="{FF2B5EF4-FFF2-40B4-BE49-F238E27FC236}">
                <a16:creationId xmlns:a16="http://schemas.microsoft.com/office/drawing/2014/main" id="{706DE21E-5D0B-4DBF-B119-4F914C2F9DA0}"/>
              </a:ext>
            </a:extLst>
          </p:cNvPr>
          <p:cNvSpPr/>
          <p:nvPr/>
        </p:nvSpPr>
        <p:spPr bwMode="auto">
          <a:xfrm>
            <a:off x="7262157" y="1971514"/>
            <a:ext cx="4205934" cy="989353"/>
          </a:xfrm>
          <a:prstGeom prst="roundRect">
            <a:avLst>
              <a:gd name="adj" fmla="val 0"/>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nvGrpSpPr>
          <p:cNvPr id="4" name="Group 3">
            <a:extLst>
              <a:ext uri="{FF2B5EF4-FFF2-40B4-BE49-F238E27FC236}">
                <a16:creationId xmlns:a16="http://schemas.microsoft.com/office/drawing/2014/main" id="{861BB2C4-8B09-49B7-8187-4DCC5A7AE764}"/>
              </a:ext>
            </a:extLst>
          </p:cNvPr>
          <p:cNvGrpSpPr/>
          <p:nvPr/>
        </p:nvGrpSpPr>
        <p:grpSpPr>
          <a:xfrm>
            <a:off x="3957211" y="2111937"/>
            <a:ext cx="1576562" cy="2672056"/>
            <a:chOff x="3957211" y="1952143"/>
            <a:chExt cx="1576562" cy="2672056"/>
          </a:xfrm>
        </p:grpSpPr>
        <p:sp>
          <p:nvSpPr>
            <p:cNvPr id="207" name="Rectangle: Rounded Corners 206">
              <a:extLst>
                <a:ext uri="{FF2B5EF4-FFF2-40B4-BE49-F238E27FC236}">
                  <a16:creationId xmlns:a16="http://schemas.microsoft.com/office/drawing/2014/main" id="{DFBFD77E-D803-48CB-86E1-797BB432DB08}"/>
                </a:ext>
              </a:extLst>
            </p:cNvPr>
            <p:cNvSpPr/>
            <p:nvPr/>
          </p:nvSpPr>
          <p:spPr bwMode="auto">
            <a:xfrm>
              <a:off x="3957211" y="1952143"/>
              <a:ext cx="1576562" cy="2672056"/>
            </a:xfrm>
            <a:prstGeom prst="roundRect">
              <a:avLst>
                <a:gd name="adj" fmla="val 0"/>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365760" rIns="274320" bIns="2743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215" name="TextBox 214">
              <a:extLst>
                <a:ext uri="{FF2B5EF4-FFF2-40B4-BE49-F238E27FC236}">
                  <a16:creationId xmlns:a16="http://schemas.microsoft.com/office/drawing/2014/main" id="{DD9F3120-5874-41B7-9ADC-31D7F0D21126}"/>
                </a:ext>
              </a:extLst>
            </p:cNvPr>
            <p:cNvSpPr txBox="1"/>
            <p:nvPr/>
          </p:nvSpPr>
          <p:spPr>
            <a:xfrm>
              <a:off x="4401964" y="2422669"/>
              <a:ext cx="687056" cy="343968"/>
            </a:xfrm>
            <a:prstGeom prst="rect">
              <a:avLst/>
            </a:prstGeom>
            <a:noFill/>
          </p:spPr>
          <p:txBody>
            <a:bodyPr wrap="non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rgbClr val="000000"/>
                  </a:solidFill>
                  <a:effectLst/>
                  <a:uLnTx/>
                  <a:uFillTx/>
                  <a:latin typeface="Segoe UI Semibold"/>
                  <a:ea typeface="+mn-ea"/>
                  <a:cs typeface="+mn-cs"/>
                </a:rPr>
                <a:t>Metrics</a:t>
              </a:r>
            </a:p>
          </p:txBody>
        </p:sp>
        <p:sp>
          <p:nvSpPr>
            <p:cNvPr id="216" name="Cylinder 215">
              <a:extLst>
                <a:ext uri="{FF2B5EF4-FFF2-40B4-BE49-F238E27FC236}">
                  <a16:creationId xmlns:a16="http://schemas.microsoft.com/office/drawing/2014/main" id="{7A410D27-2344-4931-B1A9-EFE7DF01016B}"/>
                </a:ext>
              </a:extLst>
            </p:cNvPr>
            <p:cNvSpPr/>
            <p:nvPr/>
          </p:nvSpPr>
          <p:spPr bwMode="auto">
            <a:xfrm>
              <a:off x="4385324" y="2246824"/>
              <a:ext cx="720337" cy="747947"/>
            </a:xfrm>
            <a:prstGeom prst="can">
              <a:avLst/>
            </a:prstGeom>
            <a:noFill/>
            <a:ln w="19050" cap="flat" cmpd="sng" algn="ctr">
              <a:solidFill>
                <a:srgbClr val="00000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Rectangle 216">
              <a:extLst>
                <a:ext uri="{FF2B5EF4-FFF2-40B4-BE49-F238E27FC236}">
                  <a16:creationId xmlns:a16="http://schemas.microsoft.com/office/drawing/2014/main" id="{9711C8FD-EF60-4C8A-BA74-38657D4A335E}"/>
                </a:ext>
              </a:extLst>
            </p:cNvPr>
            <p:cNvSpPr/>
            <p:nvPr/>
          </p:nvSpPr>
          <p:spPr bwMode="auto">
            <a:xfrm>
              <a:off x="4824260" y="2766637"/>
              <a:ext cx="296581" cy="291594"/>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TextBox 210">
              <a:extLst>
                <a:ext uri="{FF2B5EF4-FFF2-40B4-BE49-F238E27FC236}">
                  <a16:creationId xmlns:a16="http://schemas.microsoft.com/office/drawing/2014/main" id="{4D53698A-7E32-48E4-B430-2BB6B95B2C88}"/>
                </a:ext>
              </a:extLst>
            </p:cNvPr>
            <p:cNvSpPr txBox="1"/>
            <p:nvPr/>
          </p:nvSpPr>
          <p:spPr>
            <a:xfrm>
              <a:off x="4495467" y="3604810"/>
              <a:ext cx="500049" cy="343968"/>
            </a:xfrm>
            <a:prstGeom prst="rect">
              <a:avLst/>
            </a:prstGeom>
            <a:noFill/>
          </p:spPr>
          <p:txBody>
            <a:bodyPr wrap="non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rgbClr val="000000"/>
                  </a:solidFill>
                  <a:effectLst/>
                  <a:uLnTx/>
                  <a:uFillTx/>
                  <a:latin typeface="Segoe UI Semibold"/>
                  <a:ea typeface="+mn-ea"/>
                  <a:cs typeface="+mn-cs"/>
                </a:rPr>
                <a:t>Logs</a:t>
              </a:r>
            </a:p>
          </p:txBody>
        </p:sp>
        <p:sp>
          <p:nvSpPr>
            <p:cNvPr id="212" name="Cylinder 211">
              <a:extLst>
                <a:ext uri="{FF2B5EF4-FFF2-40B4-BE49-F238E27FC236}">
                  <a16:creationId xmlns:a16="http://schemas.microsoft.com/office/drawing/2014/main" id="{C38B43B7-A83A-49D8-B095-1BE0646B2D31}"/>
                </a:ext>
              </a:extLst>
            </p:cNvPr>
            <p:cNvSpPr/>
            <p:nvPr/>
          </p:nvSpPr>
          <p:spPr bwMode="auto">
            <a:xfrm>
              <a:off x="4385324" y="3436594"/>
              <a:ext cx="720337" cy="747947"/>
            </a:xfrm>
            <a:prstGeom prst="can">
              <a:avLst/>
            </a:prstGeom>
            <a:noFill/>
            <a:ln w="19050" cap="flat" cmpd="sng" algn="ctr">
              <a:solidFill>
                <a:srgbClr val="00000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3" name="Rectangle: Rounded Corners 212">
              <a:extLst>
                <a:ext uri="{FF2B5EF4-FFF2-40B4-BE49-F238E27FC236}">
                  <a16:creationId xmlns:a16="http://schemas.microsoft.com/office/drawing/2014/main" id="{C0A61812-E30A-4530-9B9E-AD64964C47F2}"/>
                </a:ext>
              </a:extLst>
            </p:cNvPr>
            <p:cNvSpPr/>
            <p:nvPr/>
          </p:nvSpPr>
          <p:spPr bwMode="auto">
            <a:xfrm>
              <a:off x="4818285" y="3834117"/>
              <a:ext cx="450260" cy="462836"/>
            </a:xfrm>
            <a:prstGeom prst="round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1" name="Rectangle: Rounded Corners 120">
            <a:extLst>
              <a:ext uri="{FF2B5EF4-FFF2-40B4-BE49-F238E27FC236}">
                <a16:creationId xmlns:a16="http://schemas.microsoft.com/office/drawing/2014/main" id="{2FA73AAB-823D-4BC6-A4CC-508E40849264}"/>
              </a:ext>
            </a:extLst>
          </p:cNvPr>
          <p:cNvSpPr/>
          <p:nvPr/>
        </p:nvSpPr>
        <p:spPr bwMode="auto">
          <a:xfrm>
            <a:off x="7262157" y="851972"/>
            <a:ext cx="4205934" cy="989353"/>
          </a:xfrm>
          <a:prstGeom prst="roundRect">
            <a:avLst>
              <a:gd name="adj" fmla="val 0"/>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206" name="TextBox 205">
            <a:extLst>
              <a:ext uri="{FF2B5EF4-FFF2-40B4-BE49-F238E27FC236}">
                <a16:creationId xmlns:a16="http://schemas.microsoft.com/office/drawing/2014/main" id="{D8282856-B075-4C63-A906-9462E484E559}"/>
              </a:ext>
            </a:extLst>
          </p:cNvPr>
          <p:cNvSpPr txBox="1"/>
          <p:nvPr/>
        </p:nvSpPr>
        <p:spPr>
          <a:xfrm>
            <a:off x="7672816" y="1364736"/>
            <a:ext cx="986068" cy="343968"/>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gradFill>
                  <a:gsLst>
                    <a:gs pos="83000">
                      <a:srgbClr val="0D0D0D"/>
                    </a:gs>
                    <a:gs pos="100000">
                      <a:srgbClr val="0D0D0D"/>
                    </a:gs>
                  </a:gsLst>
                  <a:lin ang="5400000" scaled="1"/>
                </a:gradFill>
                <a:effectLst/>
                <a:uLnTx/>
                <a:uFillTx/>
                <a:latin typeface="Segoe UI Semibold"/>
                <a:ea typeface="+mn-ea"/>
                <a:cs typeface="+mn-cs"/>
              </a:rPr>
              <a:t>Application </a:t>
            </a:r>
          </a:p>
        </p:txBody>
      </p:sp>
      <p:pic>
        <p:nvPicPr>
          <p:cNvPr id="203" name="Graphic 202">
            <a:extLst>
              <a:ext uri="{FF2B5EF4-FFF2-40B4-BE49-F238E27FC236}">
                <a16:creationId xmlns:a16="http://schemas.microsoft.com/office/drawing/2014/main" id="{DC088F19-32D8-4F45-AF6D-3F06B575FD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20982" y="933187"/>
            <a:ext cx="461886" cy="461886"/>
          </a:xfrm>
          <a:prstGeom prst="rect">
            <a:avLst/>
          </a:prstGeom>
        </p:spPr>
      </p:pic>
      <p:sp>
        <p:nvSpPr>
          <p:cNvPr id="204" name="TextBox 203">
            <a:extLst>
              <a:ext uri="{FF2B5EF4-FFF2-40B4-BE49-F238E27FC236}">
                <a16:creationId xmlns:a16="http://schemas.microsoft.com/office/drawing/2014/main" id="{3063F77F-7559-4C24-9732-FCE0F0CAEB1D}"/>
              </a:ext>
            </a:extLst>
          </p:cNvPr>
          <p:cNvSpPr txBox="1"/>
          <p:nvPr/>
        </p:nvSpPr>
        <p:spPr>
          <a:xfrm>
            <a:off x="8658892" y="1364735"/>
            <a:ext cx="986067" cy="343968"/>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gradFill>
                  <a:gsLst>
                    <a:gs pos="83000">
                      <a:srgbClr val="0D0D0D"/>
                    </a:gs>
                    <a:gs pos="100000">
                      <a:srgbClr val="0D0D0D"/>
                    </a:gs>
                  </a:gsLst>
                  <a:lin ang="5400000" scaled="1"/>
                </a:gradFill>
                <a:effectLst/>
                <a:uLnTx/>
                <a:uFillTx/>
                <a:latin typeface="Segoe UI Semibold"/>
                <a:ea typeface="+mn-ea"/>
                <a:cs typeface="+mn-cs"/>
              </a:rPr>
              <a:t>Container</a:t>
            </a:r>
          </a:p>
        </p:txBody>
      </p:sp>
      <p:pic>
        <p:nvPicPr>
          <p:cNvPr id="201" name="Graphic 200">
            <a:extLst>
              <a:ext uri="{FF2B5EF4-FFF2-40B4-BE49-F238E27FC236}">
                <a16:creationId xmlns:a16="http://schemas.microsoft.com/office/drawing/2014/main" id="{27786AC2-BDEB-4369-9B2F-EA44183E02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09916" y="933187"/>
            <a:ext cx="461886" cy="461886"/>
          </a:xfrm>
          <a:prstGeom prst="rect">
            <a:avLst/>
          </a:prstGeom>
        </p:spPr>
      </p:pic>
      <p:sp>
        <p:nvSpPr>
          <p:cNvPr id="202" name="TextBox 201">
            <a:extLst>
              <a:ext uri="{FF2B5EF4-FFF2-40B4-BE49-F238E27FC236}">
                <a16:creationId xmlns:a16="http://schemas.microsoft.com/office/drawing/2014/main" id="{CD921616-595A-4B83-AD1A-DB45265C2D95}"/>
              </a:ext>
            </a:extLst>
          </p:cNvPr>
          <p:cNvSpPr txBox="1"/>
          <p:nvPr/>
        </p:nvSpPr>
        <p:spPr>
          <a:xfrm>
            <a:off x="9644976" y="1364735"/>
            <a:ext cx="791765" cy="343968"/>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gradFill>
                  <a:gsLst>
                    <a:gs pos="83000">
                      <a:srgbClr val="0D0D0D"/>
                    </a:gs>
                    <a:gs pos="100000">
                      <a:srgbClr val="0D0D0D"/>
                    </a:gs>
                  </a:gsLst>
                  <a:lin ang="5400000" scaled="1"/>
                </a:gradFill>
                <a:effectLst/>
                <a:uLnTx/>
                <a:uFillTx/>
                <a:latin typeface="Segoe UI Semibold"/>
                <a:ea typeface="+mn-ea"/>
                <a:cs typeface="+mn-cs"/>
              </a:rPr>
              <a:t>VM</a:t>
            </a:r>
          </a:p>
        </p:txBody>
      </p:sp>
      <p:sp>
        <p:nvSpPr>
          <p:cNvPr id="200" name="TextBox 199">
            <a:extLst>
              <a:ext uri="{FF2B5EF4-FFF2-40B4-BE49-F238E27FC236}">
                <a16:creationId xmlns:a16="http://schemas.microsoft.com/office/drawing/2014/main" id="{EFCA7163-D0F5-4A52-99D9-9384D248F60C}"/>
              </a:ext>
            </a:extLst>
          </p:cNvPr>
          <p:cNvSpPr txBox="1"/>
          <p:nvPr/>
        </p:nvSpPr>
        <p:spPr>
          <a:xfrm>
            <a:off x="10436757" y="1364735"/>
            <a:ext cx="986067" cy="506901"/>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gradFill>
                  <a:gsLst>
                    <a:gs pos="83000">
                      <a:srgbClr val="0D0D0D"/>
                    </a:gs>
                    <a:gs pos="100000">
                      <a:srgbClr val="0D0D0D"/>
                    </a:gs>
                  </a:gsLst>
                  <a:lin ang="5400000" scaled="1"/>
                </a:gradFill>
                <a:effectLst/>
                <a:uLnTx/>
                <a:uFillTx/>
                <a:latin typeface="Segoe UI Semibold"/>
                <a:ea typeface="+mn-ea"/>
                <a:cs typeface="+mn-cs"/>
              </a:rPr>
              <a:t>Monitoring Solutions</a:t>
            </a:r>
          </a:p>
        </p:txBody>
      </p:sp>
      <p:sp>
        <p:nvSpPr>
          <p:cNvPr id="126" name="TextBox 125">
            <a:extLst>
              <a:ext uri="{FF2B5EF4-FFF2-40B4-BE49-F238E27FC236}">
                <a16:creationId xmlns:a16="http://schemas.microsoft.com/office/drawing/2014/main" id="{B7BD43A2-BE40-4940-8826-FD74027258D3}"/>
              </a:ext>
            </a:extLst>
          </p:cNvPr>
          <p:cNvSpPr txBox="1"/>
          <p:nvPr/>
        </p:nvSpPr>
        <p:spPr>
          <a:xfrm>
            <a:off x="6893440" y="1206346"/>
            <a:ext cx="711258" cy="280605"/>
          </a:xfrm>
          <a:prstGeom prst="rect">
            <a:avLst/>
          </a:prstGeom>
          <a:solidFill>
            <a:srgbClr val="EAEAEA"/>
          </a:solidFill>
        </p:spPr>
        <p:txBody>
          <a:bodyPr wrap="none" lIns="44821" tIns="44821" rIns="44821" bIns="44821"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83000">
                      <a:srgbClr val="0078D4"/>
                    </a:gs>
                    <a:gs pos="100000">
                      <a:srgbClr val="0078D4"/>
                    </a:gs>
                  </a:gsLst>
                  <a:lin ang="5400000" scaled="1"/>
                </a:gradFill>
                <a:effectLst/>
                <a:uLnTx/>
                <a:uFillTx/>
                <a:latin typeface="Segoe UI Semibold"/>
                <a:ea typeface="+mn-ea"/>
                <a:cs typeface="+mn-cs"/>
              </a:rPr>
              <a:t>Insights</a:t>
            </a:r>
          </a:p>
        </p:txBody>
      </p:sp>
      <p:sp>
        <p:nvSpPr>
          <p:cNvPr id="198" name="TextBox 197">
            <a:extLst>
              <a:ext uri="{FF2B5EF4-FFF2-40B4-BE49-F238E27FC236}">
                <a16:creationId xmlns:a16="http://schemas.microsoft.com/office/drawing/2014/main" id="{A0C63D1B-AA04-4B78-A233-54AB5CAD38BD}"/>
              </a:ext>
            </a:extLst>
          </p:cNvPr>
          <p:cNvSpPr txBox="1"/>
          <p:nvPr/>
        </p:nvSpPr>
        <p:spPr>
          <a:xfrm>
            <a:off x="7672804" y="2539163"/>
            <a:ext cx="986067" cy="343968"/>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gradFill>
                  <a:gsLst>
                    <a:gs pos="83000">
                      <a:srgbClr val="0D0D0D"/>
                    </a:gs>
                    <a:gs pos="100000">
                      <a:srgbClr val="0D0D0D"/>
                    </a:gs>
                  </a:gsLst>
                  <a:lin ang="5400000" scaled="1"/>
                </a:gradFill>
                <a:effectLst/>
                <a:uLnTx/>
                <a:uFillTx/>
                <a:latin typeface="Segoe UI Semibold"/>
                <a:ea typeface="+mn-ea"/>
                <a:cs typeface="+mn-cs"/>
              </a:rPr>
              <a:t>Dashboards</a:t>
            </a:r>
          </a:p>
        </p:txBody>
      </p:sp>
      <p:pic>
        <p:nvPicPr>
          <p:cNvPr id="195" name="Graphic 194">
            <a:extLst>
              <a:ext uri="{FF2B5EF4-FFF2-40B4-BE49-F238E27FC236}">
                <a16:creationId xmlns:a16="http://schemas.microsoft.com/office/drawing/2014/main" id="{5BE715F2-4A5B-4315-AB1E-11D0F2FCB0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20977" y="2078685"/>
            <a:ext cx="461886" cy="461886"/>
          </a:xfrm>
          <a:prstGeom prst="rect">
            <a:avLst/>
          </a:prstGeom>
        </p:spPr>
      </p:pic>
      <p:sp>
        <p:nvSpPr>
          <p:cNvPr id="196" name="TextBox 195">
            <a:extLst>
              <a:ext uri="{FF2B5EF4-FFF2-40B4-BE49-F238E27FC236}">
                <a16:creationId xmlns:a16="http://schemas.microsoft.com/office/drawing/2014/main" id="{BB4BF4B8-9B31-4EFB-809C-31F9FCBFF16D}"/>
              </a:ext>
            </a:extLst>
          </p:cNvPr>
          <p:cNvSpPr txBox="1"/>
          <p:nvPr/>
        </p:nvSpPr>
        <p:spPr>
          <a:xfrm>
            <a:off x="8658887" y="2539163"/>
            <a:ext cx="986067" cy="343968"/>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gradFill>
                  <a:gsLst>
                    <a:gs pos="83000">
                      <a:srgbClr val="0D0D0D"/>
                    </a:gs>
                    <a:gs pos="100000">
                      <a:srgbClr val="0D0D0D"/>
                    </a:gs>
                  </a:gsLst>
                  <a:lin ang="5400000" scaled="1"/>
                </a:gradFill>
                <a:effectLst/>
                <a:uLnTx/>
                <a:uFillTx/>
                <a:latin typeface="Segoe UI Semibold"/>
                <a:ea typeface="+mn-ea"/>
                <a:cs typeface="+mn-cs"/>
              </a:rPr>
              <a:t>Views</a:t>
            </a:r>
          </a:p>
        </p:txBody>
      </p:sp>
      <p:pic>
        <p:nvPicPr>
          <p:cNvPr id="193" name="Graphic 192">
            <a:extLst>
              <a:ext uri="{FF2B5EF4-FFF2-40B4-BE49-F238E27FC236}">
                <a16:creationId xmlns:a16="http://schemas.microsoft.com/office/drawing/2014/main" id="{2BC22E2E-FB74-4BCA-A782-5A6FD6CDD18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809911" y="2078685"/>
            <a:ext cx="461886" cy="461886"/>
          </a:xfrm>
          <a:prstGeom prst="rect">
            <a:avLst/>
          </a:prstGeom>
        </p:spPr>
      </p:pic>
      <p:sp>
        <p:nvSpPr>
          <p:cNvPr id="194" name="TextBox 193">
            <a:extLst>
              <a:ext uri="{FF2B5EF4-FFF2-40B4-BE49-F238E27FC236}">
                <a16:creationId xmlns:a16="http://schemas.microsoft.com/office/drawing/2014/main" id="{280A5F75-0D03-4507-8FB8-E8A8733C8670}"/>
              </a:ext>
            </a:extLst>
          </p:cNvPr>
          <p:cNvSpPr txBox="1"/>
          <p:nvPr/>
        </p:nvSpPr>
        <p:spPr>
          <a:xfrm>
            <a:off x="9644971" y="2539163"/>
            <a:ext cx="791765" cy="343968"/>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gradFill>
                  <a:gsLst>
                    <a:gs pos="83000">
                      <a:srgbClr val="0D0D0D"/>
                    </a:gs>
                    <a:gs pos="100000">
                      <a:srgbClr val="0D0D0D"/>
                    </a:gs>
                  </a:gsLst>
                  <a:lin ang="5400000" scaled="1"/>
                </a:gradFill>
                <a:effectLst/>
                <a:uLnTx/>
                <a:uFillTx/>
                <a:latin typeface="Segoe UI Semibold"/>
                <a:ea typeface="+mn-ea"/>
                <a:cs typeface="+mn-cs"/>
              </a:rPr>
              <a:t>Power BI</a:t>
            </a:r>
          </a:p>
        </p:txBody>
      </p:sp>
      <p:sp>
        <p:nvSpPr>
          <p:cNvPr id="192" name="TextBox 191">
            <a:extLst>
              <a:ext uri="{FF2B5EF4-FFF2-40B4-BE49-F238E27FC236}">
                <a16:creationId xmlns:a16="http://schemas.microsoft.com/office/drawing/2014/main" id="{6411D6FF-9960-4792-85DE-959065ECC868}"/>
              </a:ext>
            </a:extLst>
          </p:cNvPr>
          <p:cNvSpPr txBox="1"/>
          <p:nvPr/>
        </p:nvSpPr>
        <p:spPr>
          <a:xfrm>
            <a:off x="10436752" y="2539163"/>
            <a:ext cx="986067" cy="343968"/>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gradFill>
                  <a:gsLst>
                    <a:gs pos="83000">
                      <a:srgbClr val="0D0D0D"/>
                    </a:gs>
                    <a:gs pos="100000">
                      <a:srgbClr val="0D0D0D"/>
                    </a:gs>
                  </a:gsLst>
                  <a:lin ang="5400000" scaled="1"/>
                </a:gradFill>
                <a:effectLst/>
                <a:uLnTx/>
                <a:uFillTx/>
                <a:latin typeface="Segoe UI Semibold"/>
                <a:ea typeface="+mn-ea"/>
                <a:cs typeface="+mn-cs"/>
              </a:rPr>
              <a:t>Workbooks</a:t>
            </a:r>
          </a:p>
        </p:txBody>
      </p:sp>
      <p:sp>
        <p:nvSpPr>
          <p:cNvPr id="190" name="TextBox 189">
            <a:extLst>
              <a:ext uri="{FF2B5EF4-FFF2-40B4-BE49-F238E27FC236}">
                <a16:creationId xmlns:a16="http://schemas.microsoft.com/office/drawing/2014/main" id="{F32CCCCD-84C8-46DE-8E3B-B840B5D17F0C}"/>
              </a:ext>
            </a:extLst>
          </p:cNvPr>
          <p:cNvSpPr txBox="1"/>
          <p:nvPr/>
        </p:nvSpPr>
        <p:spPr>
          <a:xfrm>
            <a:off x="6893436" y="2316797"/>
            <a:ext cx="785117" cy="280605"/>
          </a:xfrm>
          <a:prstGeom prst="rect">
            <a:avLst/>
          </a:prstGeom>
          <a:solidFill>
            <a:srgbClr val="EAEAEA"/>
          </a:solidFill>
        </p:spPr>
        <p:txBody>
          <a:bodyPr wrap="none" lIns="44821" tIns="44821" rIns="44821" bIns="44821"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83000">
                      <a:srgbClr val="0078D4"/>
                    </a:gs>
                    <a:gs pos="100000">
                      <a:srgbClr val="0078D4"/>
                    </a:gs>
                  </a:gsLst>
                  <a:lin ang="5400000" scaled="1"/>
                </a:gradFill>
                <a:effectLst/>
                <a:uLnTx/>
                <a:uFillTx/>
                <a:latin typeface="Segoe UI Semibold"/>
                <a:ea typeface="+mn-ea"/>
                <a:cs typeface="+mn-cs"/>
              </a:rPr>
              <a:t>Visualize</a:t>
            </a:r>
          </a:p>
        </p:txBody>
      </p:sp>
      <p:sp>
        <p:nvSpPr>
          <p:cNvPr id="185" name="TextBox 184">
            <a:extLst>
              <a:ext uri="{FF2B5EF4-FFF2-40B4-BE49-F238E27FC236}">
                <a16:creationId xmlns:a16="http://schemas.microsoft.com/office/drawing/2014/main" id="{FFEA9419-C8D6-4CC2-9769-F87C83945C1B}"/>
              </a:ext>
            </a:extLst>
          </p:cNvPr>
          <p:cNvSpPr txBox="1"/>
          <p:nvPr/>
        </p:nvSpPr>
        <p:spPr>
          <a:xfrm>
            <a:off x="8065624" y="3634777"/>
            <a:ext cx="1400218" cy="343968"/>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gradFill>
                  <a:gsLst>
                    <a:gs pos="83000">
                      <a:srgbClr val="0D0D0D"/>
                    </a:gs>
                    <a:gs pos="100000">
                      <a:srgbClr val="0D0D0D"/>
                    </a:gs>
                  </a:gsLst>
                  <a:lin ang="5400000" scaled="1"/>
                </a:gradFill>
                <a:effectLst/>
                <a:uLnTx/>
                <a:uFillTx/>
                <a:latin typeface="Segoe UI Semibold"/>
                <a:ea typeface="+mn-ea"/>
                <a:cs typeface="+mn-cs"/>
              </a:rPr>
              <a:t>Metrics Explorer</a:t>
            </a:r>
          </a:p>
        </p:txBody>
      </p:sp>
      <p:pic>
        <p:nvPicPr>
          <p:cNvPr id="182" name="Graphic 181">
            <a:extLst>
              <a:ext uri="{FF2B5EF4-FFF2-40B4-BE49-F238E27FC236}">
                <a16:creationId xmlns:a16="http://schemas.microsoft.com/office/drawing/2014/main" id="{FF3B2499-E5A0-4321-9CCE-CF4CE904438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939987" y="3190970"/>
            <a:ext cx="461886" cy="461886"/>
          </a:xfrm>
          <a:prstGeom prst="rect">
            <a:avLst/>
          </a:prstGeom>
        </p:spPr>
      </p:pic>
      <p:sp>
        <p:nvSpPr>
          <p:cNvPr id="183" name="TextBox 182">
            <a:extLst>
              <a:ext uri="{FF2B5EF4-FFF2-40B4-BE49-F238E27FC236}">
                <a16:creationId xmlns:a16="http://schemas.microsoft.com/office/drawing/2014/main" id="{A57A9515-F7C5-4915-AF54-D801A396286E}"/>
              </a:ext>
            </a:extLst>
          </p:cNvPr>
          <p:cNvSpPr txBox="1"/>
          <p:nvPr/>
        </p:nvSpPr>
        <p:spPr>
          <a:xfrm>
            <a:off x="9608776" y="3634777"/>
            <a:ext cx="1124309" cy="343968"/>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gradFill>
                  <a:gsLst>
                    <a:gs pos="83000">
                      <a:srgbClr val="0D0D0D"/>
                    </a:gs>
                    <a:gs pos="100000">
                      <a:srgbClr val="0D0D0D"/>
                    </a:gs>
                  </a:gsLst>
                  <a:lin ang="5400000" scaled="1"/>
                </a:gradFill>
                <a:effectLst/>
                <a:uLnTx/>
                <a:uFillTx/>
                <a:latin typeface="Segoe UI Semibold"/>
                <a:ea typeface="+mn-ea"/>
                <a:cs typeface="+mn-cs"/>
              </a:rPr>
              <a:t>Log Analytics</a:t>
            </a:r>
          </a:p>
        </p:txBody>
      </p:sp>
      <p:sp>
        <p:nvSpPr>
          <p:cNvPr id="181" name="TextBox 180">
            <a:extLst>
              <a:ext uri="{FF2B5EF4-FFF2-40B4-BE49-F238E27FC236}">
                <a16:creationId xmlns:a16="http://schemas.microsoft.com/office/drawing/2014/main" id="{35DD7B00-9298-40A8-9E33-63C2164BC7A4}"/>
              </a:ext>
            </a:extLst>
          </p:cNvPr>
          <p:cNvSpPr txBox="1"/>
          <p:nvPr/>
        </p:nvSpPr>
        <p:spPr>
          <a:xfrm>
            <a:off x="6893438" y="3444555"/>
            <a:ext cx="712828" cy="280605"/>
          </a:xfrm>
          <a:prstGeom prst="rect">
            <a:avLst/>
          </a:prstGeom>
          <a:solidFill>
            <a:srgbClr val="EAEAEA"/>
          </a:solidFill>
        </p:spPr>
        <p:txBody>
          <a:bodyPr wrap="none" lIns="44821" tIns="44821" rIns="44821" bIns="44821"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83000">
                      <a:srgbClr val="0078D4"/>
                    </a:gs>
                    <a:gs pos="100000">
                      <a:srgbClr val="0078D4"/>
                    </a:gs>
                  </a:gsLst>
                  <a:lin ang="5400000" scaled="1"/>
                </a:gradFill>
                <a:effectLst/>
                <a:uLnTx/>
                <a:uFillTx/>
                <a:latin typeface="Segoe UI Semibold"/>
                <a:ea typeface="+mn-ea"/>
                <a:cs typeface="+mn-cs"/>
              </a:rPr>
              <a:t>Analyze</a:t>
            </a:r>
          </a:p>
        </p:txBody>
      </p:sp>
      <p:sp>
        <p:nvSpPr>
          <p:cNvPr id="178" name="TextBox 177">
            <a:extLst>
              <a:ext uri="{FF2B5EF4-FFF2-40B4-BE49-F238E27FC236}">
                <a16:creationId xmlns:a16="http://schemas.microsoft.com/office/drawing/2014/main" id="{7F775F3D-9922-46A5-850B-E9303677DC03}"/>
              </a:ext>
            </a:extLst>
          </p:cNvPr>
          <p:cNvSpPr txBox="1"/>
          <p:nvPr/>
        </p:nvSpPr>
        <p:spPr>
          <a:xfrm>
            <a:off x="8272701" y="4753764"/>
            <a:ext cx="986067" cy="343968"/>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gradFill>
                  <a:gsLst>
                    <a:gs pos="83000">
                      <a:srgbClr val="0D0D0D"/>
                    </a:gs>
                    <a:gs pos="100000">
                      <a:srgbClr val="0D0D0D"/>
                    </a:gs>
                  </a:gsLst>
                  <a:lin ang="5400000" scaled="1"/>
                </a:gradFill>
                <a:effectLst/>
                <a:uLnTx/>
                <a:uFillTx/>
                <a:latin typeface="Segoe UI Semibold"/>
                <a:ea typeface="+mn-ea"/>
                <a:cs typeface="+mn-cs"/>
              </a:rPr>
              <a:t>Alerts</a:t>
            </a:r>
          </a:p>
        </p:txBody>
      </p:sp>
      <p:sp>
        <p:nvSpPr>
          <p:cNvPr id="176" name="TextBox 175">
            <a:extLst>
              <a:ext uri="{FF2B5EF4-FFF2-40B4-BE49-F238E27FC236}">
                <a16:creationId xmlns:a16="http://schemas.microsoft.com/office/drawing/2014/main" id="{FC67EE85-45F3-485E-8DE0-AC5E690F7478}"/>
              </a:ext>
            </a:extLst>
          </p:cNvPr>
          <p:cNvSpPr txBox="1"/>
          <p:nvPr/>
        </p:nvSpPr>
        <p:spPr>
          <a:xfrm>
            <a:off x="9725146" y="4753764"/>
            <a:ext cx="891573" cy="343968"/>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err="1">
                <a:ln>
                  <a:noFill/>
                </a:ln>
                <a:gradFill>
                  <a:gsLst>
                    <a:gs pos="83000">
                      <a:srgbClr val="0D0D0D"/>
                    </a:gs>
                    <a:gs pos="100000">
                      <a:srgbClr val="0D0D0D"/>
                    </a:gs>
                  </a:gsLst>
                  <a:lin ang="5400000" scaled="1"/>
                </a:gradFill>
                <a:effectLst/>
                <a:uLnTx/>
                <a:uFillTx/>
                <a:latin typeface="Segoe UI Semibold"/>
                <a:ea typeface="+mn-ea"/>
                <a:cs typeface="+mn-cs"/>
              </a:rPr>
              <a:t>Autoscale</a:t>
            </a:r>
            <a:endParaRPr kumimoji="0" lang="en-US" sz="1176" b="0" i="0" u="none" strike="noStrike" kern="0" cap="none" spc="0" normalizeH="0" baseline="0" noProof="0" dirty="0">
              <a:ln>
                <a:noFill/>
              </a:ln>
              <a:gradFill>
                <a:gsLst>
                  <a:gs pos="83000">
                    <a:srgbClr val="0D0D0D"/>
                  </a:gs>
                  <a:gs pos="100000">
                    <a:srgbClr val="0D0D0D"/>
                  </a:gs>
                </a:gsLst>
                <a:lin ang="5400000" scaled="1"/>
              </a:gradFill>
              <a:effectLst/>
              <a:uLnTx/>
              <a:uFillTx/>
              <a:latin typeface="Segoe UI Semibold"/>
              <a:ea typeface="+mn-ea"/>
              <a:cs typeface="+mn-cs"/>
            </a:endParaRPr>
          </a:p>
        </p:txBody>
      </p:sp>
      <p:sp>
        <p:nvSpPr>
          <p:cNvPr id="174" name="TextBox 173">
            <a:extLst>
              <a:ext uri="{FF2B5EF4-FFF2-40B4-BE49-F238E27FC236}">
                <a16:creationId xmlns:a16="http://schemas.microsoft.com/office/drawing/2014/main" id="{E458ECB2-F752-47BE-8153-7B7659D1B030}"/>
              </a:ext>
            </a:extLst>
          </p:cNvPr>
          <p:cNvSpPr txBox="1"/>
          <p:nvPr/>
        </p:nvSpPr>
        <p:spPr>
          <a:xfrm>
            <a:off x="6893440" y="4563660"/>
            <a:ext cx="783608" cy="280605"/>
          </a:xfrm>
          <a:prstGeom prst="rect">
            <a:avLst/>
          </a:prstGeom>
          <a:solidFill>
            <a:srgbClr val="EAEAEA"/>
          </a:solidFill>
        </p:spPr>
        <p:txBody>
          <a:bodyPr wrap="none" lIns="44821" tIns="44821" rIns="44821" bIns="44821"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83000">
                      <a:srgbClr val="0078D4"/>
                    </a:gs>
                    <a:gs pos="100000">
                      <a:srgbClr val="0078D4"/>
                    </a:gs>
                  </a:gsLst>
                  <a:lin ang="5400000" scaled="1"/>
                </a:gradFill>
                <a:effectLst/>
                <a:uLnTx/>
                <a:uFillTx/>
                <a:latin typeface="Segoe UI Semibold"/>
                <a:ea typeface="+mn-ea"/>
                <a:cs typeface="+mn-cs"/>
              </a:rPr>
              <a:t>Respond</a:t>
            </a:r>
          </a:p>
        </p:txBody>
      </p:sp>
      <p:pic>
        <p:nvPicPr>
          <p:cNvPr id="170" name="Graphic 169">
            <a:extLst>
              <a:ext uri="{FF2B5EF4-FFF2-40B4-BE49-F238E27FC236}">
                <a16:creationId xmlns:a16="http://schemas.microsoft.com/office/drawing/2014/main" id="{F55F27E1-B36A-4D6D-9D83-A15C9EFEFBC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116482" y="5393862"/>
            <a:ext cx="461886" cy="461886"/>
          </a:xfrm>
          <a:prstGeom prst="rect">
            <a:avLst/>
          </a:prstGeom>
        </p:spPr>
      </p:pic>
      <p:sp>
        <p:nvSpPr>
          <p:cNvPr id="171" name="TextBox 170">
            <a:extLst>
              <a:ext uri="{FF2B5EF4-FFF2-40B4-BE49-F238E27FC236}">
                <a16:creationId xmlns:a16="http://schemas.microsoft.com/office/drawing/2014/main" id="{656B7F58-C54F-4DD2-9CC5-1E414F18A00B}"/>
              </a:ext>
            </a:extLst>
          </p:cNvPr>
          <p:cNvSpPr txBox="1"/>
          <p:nvPr/>
        </p:nvSpPr>
        <p:spPr>
          <a:xfrm>
            <a:off x="7854392" y="5818716"/>
            <a:ext cx="986067" cy="343967"/>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gradFill>
                  <a:gsLst>
                    <a:gs pos="83000">
                      <a:srgbClr val="0D0D0D"/>
                    </a:gs>
                    <a:gs pos="100000">
                      <a:srgbClr val="0D0D0D"/>
                    </a:gs>
                  </a:gsLst>
                  <a:lin ang="5400000" scaled="1"/>
                </a:gradFill>
                <a:effectLst/>
                <a:uLnTx/>
                <a:uFillTx/>
                <a:latin typeface="Segoe UI Semibold"/>
                <a:ea typeface="+mn-ea"/>
                <a:cs typeface="+mn-cs"/>
              </a:rPr>
              <a:t>Event Hubs</a:t>
            </a:r>
          </a:p>
        </p:txBody>
      </p:sp>
      <p:grpSp>
        <p:nvGrpSpPr>
          <p:cNvPr id="163" name="Group 162">
            <a:extLst>
              <a:ext uri="{FF2B5EF4-FFF2-40B4-BE49-F238E27FC236}">
                <a16:creationId xmlns:a16="http://schemas.microsoft.com/office/drawing/2014/main" id="{6B4EF8D4-7280-42C3-827A-3320AC86680F}"/>
              </a:ext>
            </a:extLst>
          </p:cNvPr>
          <p:cNvGrpSpPr/>
          <p:nvPr/>
        </p:nvGrpSpPr>
        <p:grpSpPr>
          <a:xfrm>
            <a:off x="10139780" y="5393862"/>
            <a:ext cx="986067" cy="931754"/>
            <a:chOff x="9857130" y="5698577"/>
            <a:chExt cx="1005840" cy="950438"/>
          </a:xfrm>
        </p:grpSpPr>
        <p:pic>
          <p:nvPicPr>
            <p:cNvPr id="168" name="Graphic 167">
              <a:extLst>
                <a:ext uri="{FF2B5EF4-FFF2-40B4-BE49-F238E27FC236}">
                  <a16:creationId xmlns:a16="http://schemas.microsoft.com/office/drawing/2014/main" id="{266E0238-DB23-49A4-B903-6D913BD9BE6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124476" y="5698577"/>
              <a:ext cx="471148" cy="471148"/>
            </a:xfrm>
            <a:prstGeom prst="rect">
              <a:avLst/>
            </a:prstGeom>
          </p:spPr>
        </p:pic>
        <p:sp>
          <p:nvSpPr>
            <p:cNvPr id="169" name="TextBox 168">
              <a:extLst>
                <a:ext uri="{FF2B5EF4-FFF2-40B4-BE49-F238E27FC236}">
                  <a16:creationId xmlns:a16="http://schemas.microsoft.com/office/drawing/2014/main" id="{36BDE176-7C84-47B7-9424-7A873204E109}"/>
                </a:ext>
              </a:extLst>
            </p:cNvPr>
            <p:cNvSpPr txBox="1"/>
            <p:nvPr/>
          </p:nvSpPr>
          <p:spPr>
            <a:xfrm>
              <a:off x="9857130" y="6131950"/>
              <a:ext cx="1005840" cy="517065"/>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gradFill>
                    <a:gsLst>
                      <a:gs pos="83000">
                        <a:srgbClr val="0D0D0D"/>
                      </a:gs>
                      <a:gs pos="100000">
                        <a:srgbClr val="0D0D0D"/>
                      </a:gs>
                    </a:gsLst>
                    <a:lin ang="5400000" scaled="1"/>
                  </a:gradFill>
                  <a:effectLst/>
                  <a:uLnTx/>
                  <a:uFillTx/>
                  <a:latin typeface="Segoe UI Semibold"/>
                  <a:ea typeface="+mn-ea"/>
                  <a:cs typeface="+mn-cs"/>
                </a:rPr>
                <a:t>Ingest &amp; Export APIs</a:t>
              </a:r>
            </a:p>
          </p:txBody>
        </p:sp>
      </p:grpSp>
      <p:pic>
        <p:nvPicPr>
          <p:cNvPr id="166" name="Graphic 165">
            <a:extLst>
              <a:ext uri="{FF2B5EF4-FFF2-40B4-BE49-F238E27FC236}">
                <a16:creationId xmlns:a16="http://schemas.microsoft.com/office/drawing/2014/main" id="{2F485847-11F6-4A55-8557-1D3DC615B81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293220" y="5393862"/>
            <a:ext cx="461886" cy="461886"/>
          </a:xfrm>
          <a:prstGeom prst="rect">
            <a:avLst/>
          </a:prstGeom>
        </p:spPr>
      </p:pic>
      <p:sp>
        <p:nvSpPr>
          <p:cNvPr id="167" name="TextBox 166">
            <a:extLst>
              <a:ext uri="{FF2B5EF4-FFF2-40B4-BE49-F238E27FC236}">
                <a16:creationId xmlns:a16="http://schemas.microsoft.com/office/drawing/2014/main" id="{0C07CCAC-8727-488A-B779-3964A36D5358}"/>
              </a:ext>
            </a:extLst>
          </p:cNvPr>
          <p:cNvSpPr txBox="1"/>
          <p:nvPr/>
        </p:nvSpPr>
        <p:spPr>
          <a:xfrm>
            <a:off x="9036120" y="5818716"/>
            <a:ext cx="976086" cy="343967"/>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gradFill>
                  <a:gsLst>
                    <a:gs pos="83000">
                      <a:srgbClr val="0D0D0D"/>
                    </a:gs>
                    <a:gs pos="100000">
                      <a:srgbClr val="0D0D0D"/>
                    </a:gs>
                  </a:gsLst>
                  <a:lin ang="5400000" scaled="1"/>
                </a:gradFill>
                <a:effectLst/>
                <a:uLnTx/>
                <a:uFillTx/>
                <a:latin typeface="Segoe UI Semibold"/>
                <a:ea typeface="+mn-ea"/>
                <a:cs typeface="+mn-cs"/>
              </a:rPr>
              <a:t>Logic Apps</a:t>
            </a:r>
          </a:p>
        </p:txBody>
      </p:sp>
      <p:sp>
        <p:nvSpPr>
          <p:cNvPr id="165" name="TextBox 164">
            <a:extLst>
              <a:ext uri="{FF2B5EF4-FFF2-40B4-BE49-F238E27FC236}">
                <a16:creationId xmlns:a16="http://schemas.microsoft.com/office/drawing/2014/main" id="{FE1E666F-8FE9-4E3D-B331-8A49AC9F41F3}"/>
              </a:ext>
            </a:extLst>
          </p:cNvPr>
          <p:cNvSpPr txBox="1"/>
          <p:nvPr/>
        </p:nvSpPr>
        <p:spPr>
          <a:xfrm>
            <a:off x="6893437" y="5677816"/>
            <a:ext cx="960955" cy="280605"/>
          </a:xfrm>
          <a:prstGeom prst="rect">
            <a:avLst/>
          </a:prstGeom>
          <a:solidFill>
            <a:srgbClr val="EAEAEA"/>
          </a:solidFill>
        </p:spPr>
        <p:txBody>
          <a:bodyPr wrap="square" lIns="44821" tIns="44821" rIns="44821" bIns="44821"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83000">
                      <a:srgbClr val="0078D4"/>
                    </a:gs>
                    <a:gs pos="100000">
                      <a:srgbClr val="0078D4"/>
                    </a:gs>
                  </a:gsLst>
                  <a:lin ang="5400000" scaled="1"/>
                </a:gradFill>
                <a:effectLst/>
                <a:uLnTx/>
                <a:uFillTx/>
                <a:latin typeface="Segoe UI Semibold"/>
                <a:ea typeface="+mn-ea"/>
                <a:cs typeface="+mn-cs"/>
              </a:rPr>
              <a:t>Integrate</a:t>
            </a:r>
          </a:p>
        </p:txBody>
      </p:sp>
      <p:grpSp>
        <p:nvGrpSpPr>
          <p:cNvPr id="2" name="Group 1">
            <a:extLst>
              <a:ext uri="{FF2B5EF4-FFF2-40B4-BE49-F238E27FC236}">
                <a16:creationId xmlns:a16="http://schemas.microsoft.com/office/drawing/2014/main" id="{CC483639-1D27-463E-AE3B-4D64AE783592}"/>
              </a:ext>
            </a:extLst>
          </p:cNvPr>
          <p:cNvGrpSpPr/>
          <p:nvPr/>
        </p:nvGrpSpPr>
        <p:grpSpPr>
          <a:xfrm>
            <a:off x="3658900" y="322404"/>
            <a:ext cx="2453167" cy="612571"/>
            <a:chOff x="3658900" y="162610"/>
            <a:chExt cx="2453167" cy="612571"/>
          </a:xfrm>
        </p:grpSpPr>
        <p:sp>
          <p:nvSpPr>
            <p:cNvPr id="158" name="TextBox 157">
              <a:extLst>
                <a:ext uri="{FF2B5EF4-FFF2-40B4-BE49-F238E27FC236}">
                  <a16:creationId xmlns:a16="http://schemas.microsoft.com/office/drawing/2014/main" id="{F8CE2971-D8A7-4A23-83CD-67095B28DD54}"/>
                </a:ext>
              </a:extLst>
            </p:cNvPr>
            <p:cNvSpPr txBox="1"/>
            <p:nvPr/>
          </p:nvSpPr>
          <p:spPr>
            <a:xfrm>
              <a:off x="4278326" y="287860"/>
              <a:ext cx="1833741" cy="362072"/>
            </a:xfrm>
            <a:prstGeom prst="rect">
              <a:avLst/>
            </a:prstGeom>
            <a:solidFill>
              <a:srgbClr val="EAEAEA"/>
            </a:solidFill>
          </p:spPr>
          <p:txBody>
            <a:bodyPr wrap="none" lIns="89642" tIns="44821" rIns="89642" bIns="44821"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gradFill>
                    <a:gsLst>
                      <a:gs pos="83000">
                        <a:srgbClr val="0078D4"/>
                      </a:gs>
                      <a:gs pos="100000">
                        <a:srgbClr val="0078D4"/>
                      </a:gs>
                    </a:gsLst>
                    <a:lin ang="5400000" scaled="1"/>
                  </a:gradFill>
                  <a:effectLst/>
                  <a:uLnTx/>
                  <a:uFillTx/>
                  <a:latin typeface="Segoe UI Semibold"/>
                  <a:ea typeface="+mn-ea"/>
                  <a:cs typeface="+mn-cs"/>
                </a:rPr>
                <a:t>Azure Monitor</a:t>
              </a:r>
            </a:p>
          </p:txBody>
        </p:sp>
        <p:sp>
          <p:nvSpPr>
            <p:cNvPr id="160" name="Oval 159">
              <a:extLst>
                <a:ext uri="{FF2B5EF4-FFF2-40B4-BE49-F238E27FC236}">
                  <a16:creationId xmlns:a16="http://schemas.microsoft.com/office/drawing/2014/main" id="{68CA845C-1240-4463-A001-153780CE4FF1}"/>
                </a:ext>
              </a:extLst>
            </p:cNvPr>
            <p:cNvSpPr/>
            <p:nvPr/>
          </p:nvSpPr>
          <p:spPr bwMode="auto">
            <a:xfrm>
              <a:off x="3681345" y="187968"/>
              <a:ext cx="567681" cy="567679"/>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1" name="Graphic 160">
              <a:extLst>
                <a:ext uri="{FF2B5EF4-FFF2-40B4-BE49-F238E27FC236}">
                  <a16:creationId xmlns:a16="http://schemas.microsoft.com/office/drawing/2014/main" id="{7898623E-8E48-4329-A7FD-9C125CFDDA3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658900" y="162610"/>
              <a:ext cx="612571" cy="612571"/>
            </a:xfrm>
            <a:prstGeom prst="rect">
              <a:avLst/>
            </a:prstGeom>
          </p:spPr>
        </p:pic>
      </p:grpSp>
      <p:cxnSp>
        <p:nvCxnSpPr>
          <p:cNvPr id="132" name="Straight Arrow Connector 131">
            <a:extLst>
              <a:ext uri="{FF2B5EF4-FFF2-40B4-BE49-F238E27FC236}">
                <a16:creationId xmlns:a16="http://schemas.microsoft.com/office/drawing/2014/main" id="{83FC59DD-2372-45F0-8C36-C316C82EF19E}"/>
              </a:ext>
            </a:extLst>
          </p:cNvPr>
          <p:cNvCxnSpPr>
            <a:cxnSpLocks/>
          </p:cNvCxnSpPr>
          <p:nvPr/>
        </p:nvCxnSpPr>
        <p:spPr>
          <a:xfrm>
            <a:off x="5533773" y="3525781"/>
            <a:ext cx="1068555" cy="0"/>
          </a:xfrm>
          <a:prstGeom prst="straightConnector1">
            <a:avLst/>
          </a:prstGeom>
          <a:noFill/>
          <a:ln w="19050" cap="flat" cmpd="sng" algn="ctr">
            <a:solidFill>
              <a:schemeClr val="tx2"/>
            </a:solidFill>
            <a:prstDash val="solid"/>
            <a:headEnd type="none"/>
            <a:tailEnd type="arrow"/>
          </a:ln>
          <a:effectLst/>
        </p:spPr>
      </p:cxnSp>
      <p:sp>
        <p:nvSpPr>
          <p:cNvPr id="133" name="Right Bracket 132">
            <a:extLst>
              <a:ext uri="{FF2B5EF4-FFF2-40B4-BE49-F238E27FC236}">
                <a16:creationId xmlns:a16="http://schemas.microsoft.com/office/drawing/2014/main" id="{32FD6C51-6274-41F1-8253-A82773F8B935}"/>
              </a:ext>
            </a:extLst>
          </p:cNvPr>
          <p:cNvSpPr/>
          <p:nvPr/>
        </p:nvSpPr>
        <p:spPr>
          <a:xfrm flipH="1">
            <a:off x="6602329" y="809725"/>
            <a:ext cx="195567" cy="5586126"/>
          </a:xfrm>
          <a:prstGeom prst="rightBracket">
            <a:avLst>
              <a:gd name="adj" fmla="val 85370"/>
            </a:avLst>
          </a:prstGeom>
          <a:noFill/>
          <a:ln w="19050" cap="flat" cmpd="sng" algn="ctr">
            <a:solidFill>
              <a:schemeClr val="tx2"/>
            </a:solidFill>
            <a:prstDash val="solid"/>
            <a:headEnd type="none" w="med" len="med"/>
            <a:tailEnd type="none" w="med" len="med"/>
          </a:ln>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cxnSp>
        <p:nvCxnSpPr>
          <p:cNvPr id="134" name="Straight Arrow Connector 133">
            <a:extLst>
              <a:ext uri="{FF2B5EF4-FFF2-40B4-BE49-F238E27FC236}">
                <a16:creationId xmlns:a16="http://schemas.microsoft.com/office/drawing/2014/main" id="{A3CBDC61-ABCC-49C5-BD45-A405062BB354}"/>
              </a:ext>
            </a:extLst>
          </p:cNvPr>
          <p:cNvCxnSpPr>
            <a:cxnSpLocks/>
            <a:stCxn id="135" idx="2"/>
          </p:cNvCxnSpPr>
          <p:nvPr/>
        </p:nvCxnSpPr>
        <p:spPr>
          <a:xfrm>
            <a:off x="3300135" y="3517687"/>
            <a:ext cx="657076" cy="1122"/>
          </a:xfrm>
          <a:prstGeom prst="straightConnector1">
            <a:avLst/>
          </a:prstGeom>
          <a:noFill/>
          <a:ln w="19050" cap="flat" cmpd="sng" algn="ctr">
            <a:solidFill>
              <a:schemeClr val="tx2"/>
            </a:solidFill>
            <a:prstDash val="solid"/>
            <a:headEnd type="none"/>
            <a:tailEnd type="arrow"/>
          </a:ln>
          <a:effectLst/>
        </p:spPr>
      </p:cxnSp>
      <p:sp>
        <p:nvSpPr>
          <p:cNvPr id="135" name="Right Bracket 134">
            <a:extLst>
              <a:ext uri="{FF2B5EF4-FFF2-40B4-BE49-F238E27FC236}">
                <a16:creationId xmlns:a16="http://schemas.microsoft.com/office/drawing/2014/main" id="{ADB39A3B-38F4-4984-82D7-A8D3057FD56E}"/>
              </a:ext>
            </a:extLst>
          </p:cNvPr>
          <p:cNvSpPr/>
          <p:nvPr/>
        </p:nvSpPr>
        <p:spPr>
          <a:xfrm>
            <a:off x="3187515" y="1763837"/>
            <a:ext cx="112620" cy="3507698"/>
          </a:xfrm>
          <a:prstGeom prst="rightBracket">
            <a:avLst>
              <a:gd name="adj" fmla="val 95959"/>
            </a:avLst>
          </a:prstGeom>
          <a:noFill/>
          <a:ln w="19050" cap="flat" cmpd="sng" algn="ctr">
            <a:solidFill>
              <a:schemeClr val="tx2"/>
            </a:solidFill>
            <a:prstDash val="solid"/>
            <a:headEnd type="none" w="med" len="med"/>
            <a:tailEnd type="none" w="med" len="med"/>
          </a:ln>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136" name="Group 135">
            <a:extLst>
              <a:ext uri="{FF2B5EF4-FFF2-40B4-BE49-F238E27FC236}">
                <a16:creationId xmlns:a16="http://schemas.microsoft.com/office/drawing/2014/main" id="{298FA747-1683-4CAE-A3FD-9D8827272A60}"/>
              </a:ext>
            </a:extLst>
          </p:cNvPr>
          <p:cNvGrpSpPr/>
          <p:nvPr/>
        </p:nvGrpSpPr>
        <p:grpSpPr>
          <a:xfrm>
            <a:off x="545308" y="4783992"/>
            <a:ext cx="2579288" cy="400668"/>
            <a:chOff x="556242" y="4352782"/>
            <a:chExt cx="2631008" cy="408702"/>
          </a:xfrm>
          <a:noFill/>
        </p:grpSpPr>
        <p:sp>
          <p:nvSpPr>
            <p:cNvPr id="156" name="Rectangle: Rounded Corners 155">
              <a:extLst>
                <a:ext uri="{FF2B5EF4-FFF2-40B4-BE49-F238E27FC236}">
                  <a16:creationId xmlns:a16="http://schemas.microsoft.com/office/drawing/2014/main" id="{4FFCC745-0A7C-4359-A1C3-DD4636B3C3E2}"/>
                </a:ext>
              </a:extLst>
            </p:cNvPr>
            <p:cNvSpPr/>
            <p:nvPr/>
          </p:nvSpPr>
          <p:spPr bwMode="auto">
            <a:xfrm>
              <a:off x="556242" y="4352782"/>
              <a:ext cx="2631008" cy="408702"/>
            </a:xfrm>
            <a:prstGeom prst="roundRect">
              <a:avLst>
                <a:gd name="adj" fmla="val 0"/>
              </a:avLst>
            </a:prstGeom>
            <a:grp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57" name="TextBox 156">
              <a:extLst>
                <a:ext uri="{FF2B5EF4-FFF2-40B4-BE49-F238E27FC236}">
                  <a16:creationId xmlns:a16="http://schemas.microsoft.com/office/drawing/2014/main" id="{BC463721-6557-48E0-B799-C5ADA73F63B3}"/>
                </a:ext>
              </a:extLst>
            </p:cNvPr>
            <p:cNvSpPr txBox="1"/>
            <p:nvPr/>
          </p:nvSpPr>
          <p:spPr>
            <a:xfrm>
              <a:off x="618086" y="4354001"/>
              <a:ext cx="1674048" cy="406265"/>
            </a:xfrm>
            <a:prstGeom prst="rect">
              <a:avLst/>
            </a:prstGeom>
            <a:grpFill/>
            <a:ln w="28575">
              <a:noFill/>
            </a:ln>
          </p:spPr>
          <p:txBody>
            <a:bodyPr wrap="none" lIns="89642" tIns="89642" rIns="89642"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gradFill>
                    <a:gsLst>
                      <a:gs pos="83000">
                        <a:srgbClr val="0D0D0D"/>
                      </a:gs>
                      <a:gs pos="100000">
                        <a:srgbClr val="0D0D0D"/>
                      </a:gs>
                    </a:gsLst>
                    <a:lin ang="5400000" scaled="1"/>
                  </a:gradFill>
                  <a:effectLst/>
                  <a:uLnTx/>
                  <a:uFillTx/>
                  <a:latin typeface="Segoe UI Semibold"/>
                  <a:ea typeface="+mn-ea"/>
                  <a:cs typeface="+mn-cs"/>
                </a:rPr>
                <a:t>Custom Sources</a:t>
              </a:r>
            </a:p>
          </p:txBody>
        </p:sp>
      </p:grpSp>
      <p:grpSp>
        <p:nvGrpSpPr>
          <p:cNvPr id="137" name="Group 136">
            <a:extLst>
              <a:ext uri="{FF2B5EF4-FFF2-40B4-BE49-F238E27FC236}">
                <a16:creationId xmlns:a16="http://schemas.microsoft.com/office/drawing/2014/main" id="{BD830EDC-597A-4CA4-A36E-B68A6442A2DD}"/>
              </a:ext>
            </a:extLst>
          </p:cNvPr>
          <p:cNvGrpSpPr/>
          <p:nvPr/>
        </p:nvGrpSpPr>
        <p:grpSpPr>
          <a:xfrm>
            <a:off x="545307" y="1854047"/>
            <a:ext cx="2579287" cy="402087"/>
            <a:chOff x="556241" y="2073340"/>
            <a:chExt cx="2631007" cy="410150"/>
          </a:xfrm>
          <a:solidFill>
            <a:schemeClr val="bg1">
              <a:lumMod val="75000"/>
            </a:schemeClr>
          </a:solidFill>
        </p:grpSpPr>
        <p:sp>
          <p:nvSpPr>
            <p:cNvPr id="154" name="Rectangle: Rounded Corners 153">
              <a:extLst>
                <a:ext uri="{FF2B5EF4-FFF2-40B4-BE49-F238E27FC236}">
                  <a16:creationId xmlns:a16="http://schemas.microsoft.com/office/drawing/2014/main" id="{8E55774E-3A62-4710-91BA-4E918BA1FCB0}"/>
                </a:ext>
              </a:extLst>
            </p:cNvPr>
            <p:cNvSpPr/>
            <p:nvPr/>
          </p:nvSpPr>
          <p:spPr bwMode="auto">
            <a:xfrm>
              <a:off x="556241" y="2073340"/>
              <a:ext cx="2631007" cy="408702"/>
            </a:xfrm>
            <a:prstGeom prst="roundRect">
              <a:avLst>
                <a:gd name="adj" fmla="val 0"/>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365760" rIns="274320" bIns="2743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155" name="TextBox 154">
              <a:extLst>
                <a:ext uri="{FF2B5EF4-FFF2-40B4-BE49-F238E27FC236}">
                  <a16:creationId xmlns:a16="http://schemas.microsoft.com/office/drawing/2014/main" id="{26CF6F05-48AE-4367-BAA0-8F7DE11DAD1B}"/>
                </a:ext>
              </a:extLst>
            </p:cNvPr>
            <p:cNvSpPr txBox="1"/>
            <p:nvPr/>
          </p:nvSpPr>
          <p:spPr>
            <a:xfrm>
              <a:off x="618086" y="2077225"/>
              <a:ext cx="1247457" cy="406265"/>
            </a:xfrm>
            <a:prstGeom prst="rect">
              <a:avLst/>
            </a:prstGeom>
            <a:noFill/>
          </p:spPr>
          <p:txBody>
            <a:bodyPr wrap="none" lIns="89642" tIns="89642" rIns="89642"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gradFill>
                    <a:gsLst>
                      <a:gs pos="83000">
                        <a:srgbClr val="0D0D0D"/>
                      </a:gs>
                      <a:gs pos="100000">
                        <a:srgbClr val="0D0D0D"/>
                      </a:gs>
                    </a:gsLst>
                    <a:lin ang="5400000" scaled="1"/>
                  </a:gradFill>
                  <a:effectLst/>
                  <a:uLnTx/>
                  <a:uFillTx/>
                  <a:latin typeface="Segoe UI Semibold"/>
                  <a:ea typeface="+mn-ea"/>
                  <a:cs typeface="+mn-cs"/>
                </a:rPr>
                <a:t>Application</a:t>
              </a:r>
            </a:p>
          </p:txBody>
        </p:sp>
      </p:grpSp>
      <p:grpSp>
        <p:nvGrpSpPr>
          <p:cNvPr id="138" name="Group 137">
            <a:extLst>
              <a:ext uri="{FF2B5EF4-FFF2-40B4-BE49-F238E27FC236}">
                <a16:creationId xmlns:a16="http://schemas.microsoft.com/office/drawing/2014/main" id="{8F3F9E5C-EF5A-4608-9158-8B83690F4548}"/>
              </a:ext>
            </a:extLst>
          </p:cNvPr>
          <p:cNvGrpSpPr/>
          <p:nvPr/>
        </p:nvGrpSpPr>
        <p:grpSpPr>
          <a:xfrm>
            <a:off x="545308" y="2425929"/>
            <a:ext cx="2579288" cy="400668"/>
            <a:chOff x="556242" y="2656689"/>
            <a:chExt cx="2631008" cy="408702"/>
          </a:xfrm>
          <a:solidFill>
            <a:schemeClr val="bg1">
              <a:lumMod val="75000"/>
            </a:schemeClr>
          </a:solidFill>
        </p:grpSpPr>
        <p:sp>
          <p:nvSpPr>
            <p:cNvPr id="152" name="Rectangle: Rounded Corners 151">
              <a:extLst>
                <a:ext uri="{FF2B5EF4-FFF2-40B4-BE49-F238E27FC236}">
                  <a16:creationId xmlns:a16="http://schemas.microsoft.com/office/drawing/2014/main" id="{E1E79554-AF06-4FF1-8AB0-790E8C699DF0}"/>
                </a:ext>
              </a:extLst>
            </p:cNvPr>
            <p:cNvSpPr/>
            <p:nvPr/>
          </p:nvSpPr>
          <p:spPr bwMode="auto">
            <a:xfrm>
              <a:off x="556242" y="2656689"/>
              <a:ext cx="2631008" cy="408702"/>
            </a:xfrm>
            <a:prstGeom prst="roundRect">
              <a:avLst>
                <a:gd name="adj" fmla="val 0"/>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365760" rIns="274320" bIns="2743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153" name="TextBox 152">
              <a:extLst>
                <a:ext uri="{FF2B5EF4-FFF2-40B4-BE49-F238E27FC236}">
                  <a16:creationId xmlns:a16="http://schemas.microsoft.com/office/drawing/2014/main" id="{C1D2AFED-D6ED-4EFA-A19F-F3E5241924FF}"/>
                </a:ext>
              </a:extLst>
            </p:cNvPr>
            <p:cNvSpPr txBox="1"/>
            <p:nvPr/>
          </p:nvSpPr>
          <p:spPr>
            <a:xfrm>
              <a:off x="618086" y="2657908"/>
              <a:ext cx="1844031" cy="406265"/>
            </a:xfrm>
            <a:prstGeom prst="rect">
              <a:avLst/>
            </a:prstGeom>
            <a:noFill/>
          </p:spPr>
          <p:txBody>
            <a:bodyPr wrap="none" lIns="89642" tIns="89642" rIns="89642"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gradFill>
                    <a:gsLst>
                      <a:gs pos="83000">
                        <a:srgbClr val="0D0D0D"/>
                      </a:gs>
                      <a:gs pos="100000">
                        <a:srgbClr val="0D0D0D"/>
                      </a:gs>
                    </a:gsLst>
                    <a:lin ang="5400000" scaled="1"/>
                  </a:gradFill>
                  <a:effectLst/>
                  <a:uLnTx/>
                  <a:uFillTx/>
                  <a:latin typeface="Segoe UI Semibold"/>
                  <a:ea typeface="+mn-ea"/>
                  <a:cs typeface="+mn-cs"/>
                </a:rPr>
                <a:t>Operating System</a:t>
              </a:r>
            </a:p>
          </p:txBody>
        </p:sp>
      </p:grpSp>
      <p:grpSp>
        <p:nvGrpSpPr>
          <p:cNvPr id="139" name="Group 138">
            <a:extLst>
              <a:ext uri="{FF2B5EF4-FFF2-40B4-BE49-F238E27FC236}">
                <a16:creationId xmlns:a16="http://schemas.microsoft.com/office/drawing/2014/main" id="{F5E26169-FADF-42ED-901B-DB1AF723408A}"/>
              </a:ext>
            </a:extLst>
          </p:cNvPr>
          <p:cNvGrpSpPr/>
          <p:nvPr/>
        </p:nvGrpSpPr>
        <p:grpSpPr>
          <a:xfrm>
            <a:off x="545308" y="2980179"/>
            <a:ext cx="2579290" cy="400668"/>
            <a:chOff x="556242" y="3222053"/>
            <a:chExt cx="2631010" cy="408702"/>
          </a:xfrm>
          <a:solidFill>
            <a:schemeClr val="bg1">
              <a:lumMod val="75000"/>
            </a:schemeClr>
          </a:solidFill>
        </p:grpSpPr>
        <p:sp>
          <p:nvSpPr>
            <p:cNvPr id="150" name="Rectangle: Rounded Corners 149">
              <a:extLst>
                <a:ext uri="{FF2B5EF4-FFF2-40B4-BE49-F238E27FC236}">
                  <a16:creationId xmlns:a16="http://schemas.microsoft.com/office/drawing/2014/main" id="{896CC66F-B64B-4E3A-8D3D-FBBB3DDE3C92}"/>
                </a:ext>
              </a:extLst>
            </p:cNvPr>
            <p:cNvSpPr/>
            <p:nvPr/>
          </p:nvSpPr>
          <p:spPr bwMode="auto">
            <a:xfrm>
              <a:off x="556242" y="3222053"/>
              <a:ext cx="2631010" cy="408702"/>
            </a:xfrm>
            <a:prstGeom prst="roundRect">
              <a:avLst>
                <a:gd name="adj" fmla="val 0"/>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365760" rIns="274320" bIns="2743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151" name="TextBox 150">
              <a:extLst>
                <a:ext uri="{FF2B5EF4-FFF2-40B4-BE49-F238E27FC236}">
                  <a16:creationId xmlns:a16="http://schemas.microsoft.com/office/drawing/2014/main" id="{6BEA9480-ED6B-4B73-81BC-54928158E941}"/>
                </a:ext>
              </a:extLst>
            </p:cNvPr>
            <p:cNvSpPr txBox="1"/>
            <p:nvPr/>
          </p:nvSpPr>
          <p:spPr>
            <a:xfrm>
              <a:off x="618086" y="3223272"/>
              <a:ext cx="1704954" cy="406265"/>
            </a:xfrm>
            <a:prstGeom prst="rect">
              <a:avLst/>
            </a:prstGeom>
            <a:noFill/>
          </p:spPr>
          <p:txBody>
            <a:bodyPr wrap="none" lIns="89642" tIns="89642" rIns="89642"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gradFill>
                    <a:gsLst>
                      <a:gs pos="83000">
                        <a:srgbClr val="0D0D0D"/>
                      </a:gs>
                      <a:gs pos="100000">
                        <a:srgbClr val="0D0D0D"/>
                      </a:gs>
                    </a:gsLst>
                    <a:lin ang="5400000" scaled="1"/>
                  </a:gradFill>
                  <a:effectLst/>
                  <a:uLnTx/>
                  <a:uFillTx/>
                  <a:latin typeface="Segoe UI Semibold"/>
                  <a:ea typeface="+mn-ea"/>
                  <a:cs typeface="+mn-cs"/>
                </a:rPr>
                <a:t>Azure Resources</a:t>
              </a:r>
            </a:p>
          </p:txBody>
        </p:sp>
      </p:grpSp>
      <p:grpSp>
        <p:nvGrpSpPr>
          <p:cNvPr id="140" name="Group 139">
            <a:extLst>
              <a:ext uri="{FF2B5EF4-FFF2-40B4-BE49-F238E27FC236}">
                <a16:creationId xmlns:a16="http://schemas.microsoft.com/office/drawing/2014/main" id="{EB374720-6697-4D5B-A5E3-2B5DDEBA02B4}"/>
              </a:ext>
            </a:extLst>
          </p:cNvPr>
          <p:cNvGrpSpPr/>
          <p:nvPr/>
        </p:nvGrpSpPr>
        <p:grpSpPr>
          <a:xfrm>
            <a:off x="545307" y="3534429"/>
            <a:ext cx="2579289" cy="400668"/>
            <a:chOff x="556241" y="3787417"/>
            <a:chExt cx="2631009" cy="408702"/>
          </a:xfrm>
          <a:solidFill>
            <a:schemeClr val="bg1">
              <a:lumMod val="75000"/>
            </a:schemeClr>
          </a:solidFill>
        </p:grpSpPr>
        <p:sp>
          <p:nvSpPr>
            <p:cNvPr id="148" name="Rectangle: Rounded Corners 147">
              <a:extLst>
                <a:ext uri="{FF2B5EF4-FFF2-40B4-BE49-F238E27FC236}">
                  <a16:creationId xmlns:a16="http://schemas.microsoft.com/office/drawing/2014/main" id="{7F06902A-1C92-4A46-B955-B1DAAD28A14A}"/>
                </a:ext>
              </a:extLst>
            </p:cNvPr>
            <p:cNvSpPr/>
            <p:nvPr/>
          </p:nvSpPr>
          <p:spPr bwMode="auto">
            <a:xfrm>
              <a:off x="556241" y="3787417"/>
              <a:ext cx="2631009" cy="408702"/>
            </a:xfrm>
            <a:prstGeom prst="roundRect">
              <a:avLst>
                <a:gd name="adj" fmla="val 0"/>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365760" rIns="274320" bIns="2743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149" name="TextBox 148">
              <a:extLst>
                <a:ext uri="{FF2B5EF4-FFF2-40B4-BE49-F238E27FC236}">
                  <a16:creationId xmlns:a16="http://schemas.microsoft.com/office/drawing/2014/main" id="{0DD99A8D-BF55-489A-8A1E-EF8C8EAC8378}"/>
                </a:ext>
              </a:extLst>
            </p:cNvPr>
            <p:cNvSpPr txBox="1"/>
            <p:nvPr/>
          </p:nvSpPr>
          <p:spPr>
            <a:xfrm>
              <a:off x="618086" y="3788636"/>
              <a:ext cx="1936556" cy="406265"/>
            </a:xfrm>
            <a:prstGeom prst="rect">
              <a:avLst/>
            </a:prstGeom>
            <a:noFill/>
          </p:spPr>
          <p:txBody>
            <a:bodyPr wrap="none" lIns="89642" tIns="89642" rIns="89642"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gradFill>
                    <a:gsLst>
                      <a:gs pos="83000">
                        <a:srgbClr val="0D0D0D"/>
                      </a:gs>
                      <a:gs pos="100000">
                        <a:srgbClr val="0D0D0D"/>
                      </a:gs>
                    </a:gsLst>
                    <a:lin ang="5400000" scaled="1"/>
                  </a:gradFill>
                  <a:effectLst/>
                  <a:uLnTx/>
                  <a:uFillTx/>
                  <a:latin typeface="Segoe UI Semibold"/>
                  <a:ea typeface="+mn-ea"/>
                  <a:cs typeface="+mn-cs"/>
                </a:rPr>
                <a:t>Azure Subscription</a:t>
              </a:r>
            </a:p>
          </p:txBody>
        </p:sp>
      </p:grpSp>
      <p:grpSp>
        <p:nvGrpSpPr>
          <p:cNvPr id="141" name="Group 140">
            <a:extLst>
              <a:ext uri="{FF2B5EF4-FFF2-40B4-BE49-F238E27FC236}">
                <a16:creationId xmlns:a16="http://schemas.microsoft.com/office/drawing/2014/main" id="{DA0D7EB4-6F5B-43A4-9398-1A0B6441B690}"/>
              </a:ext>
            </a:extLst>
          </p:cNvPr>
          <p:cNvGrpSpPr/>
          <p:nvPr/>
        </p:nvGrpSpPr>
        <p:grpSpPr>
          <a:xfrm>
            <a:off x="545308" y="4088680"/>
            <a:ext cx="2579288" cy="400668"/>
            <a:chOff x="556242" y="4352782"/>
            <a:chExt cx="2631008" cy="408702"/>
          </a:xfrm>
          <a:solidFill>
            <a:schemeClr val="bg1">
              <a:lumMod val="75000"/>
            </a:schemeClr>
          </a:solidFill>
        </p:grpSpPr>
        <p:sp>
          <p:nvSpPr>
            <p:cNvPr id="146" name="Rectangle: Rounded Corners 145">
              <a:extLst>
                <a:ext uri="{FF2B5EF4-FFF2-40B4-BE49-F238E27FC236}">
                  <a16:creationId xmlns:a16="http://schemas.microsoft.com/office/drawing/2014/main" id="{0B8F76EE-6085-4182-BF57-A997E23C56F1}"/>
                </a:ext>
              </a:extLst>
            </p:cNvPr>
            <p:cNvSpPr/>
            <p:nvPr/>
          </p:nvSpPr>
          <p:spPr bwMode="auto">
            <a:xfrm>
              <a:off x="556242" y="4352782"/>
              <a:ext cx="2631008" cy="408702"/>
            </a:xfrm>
            <a:prstGeom prst="roundRect">
              <a:avLst>
                <a:gd name="adj" fmla="val 0"/>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365760" rIns="274320" bIns="2743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147" name="TextBox 146">
              <a:extLst>
                <a:ext uri="{FF2B5EF4-FFF2-40B4-BE49-F238E27FC236}">
                  <a16:creationId xmlns:a16="http://schemas.microsoft.com/office/drawing/2014/main" id="{F0AB10D6-6EC9-40FD-BC8D-32172D9AC36E}"/>
                </a:ext>
              </a:extLst>
            </p:cNvPr>
            <p:cNvSpPr txBox="1"/>
            <p:nvPr/>
          </p:nvSpPr>
          <p:spPr>
            <a:xfrm>
              <a:off x="618086" y="4354001"/>
              <a:ext cx="1417565" cy="406195"/>
            </a:xfrm>
            <a:prstGeom prst="rect">
              <a:avLst/>
            </a:prstGeom>
            <a:noFill/>
          </p:spPr>
          <p:txBody>
            <a:bodyPr wrap="none" lIns="89642" tIns="89642" rIns="89642"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gradFill>
                    <a:gsLst>
                      <a:gs pos="83000">
                        <a:srgbClr val="0D0D0D"/>
                      </a:gs>
                      <a:gs pos="100000">
                        <a:srgbClr val="0D0D0D"/>
                      </a:gs>
                    </a:gsLst>
                    <a:lin ang="5400000" scaled="1"/>
                  </a:gradFill>
                  <a:effectLst/>
                  <a:uLnTx/>
                  <a:uFillTx/>
                  <a:latin typeface="Segoe UI Semibold"/>
                  <a:ea typeface="+mn-ea"/>
                  <a:cs typeface="+mn-cs"/>
                </a:rPr>
                <a:t>Azure Tenant</a:t>
              </a:r>
            </a:p>
          </p:txBody>
        </p:sp>
      </p:grpSp>
      <p:cxnSp>
        <p:nvCxnSpPr>
          <p:cNvPr id="142" name="Straight Connector 141">
            <a:extLst>
              <a:ext uri="{FF2B5EF4-FFF2-40B4-BE49-F238E27FC236}">
                <a16:creationId xmlns:a16="http://schemas.microsoft.com/office/drawing/2014/main" id="{FC5B6CFE-88B4-440D-982F-AA2EDFD5C175}"/>
              </a:ext>
            </a:extLst>
          </p:cNvPr>
          <p:cNvCxnSpPr>
            <a:cxnSpLocks/>
          </p:cNvCxnSpPr>
          <p:nvPr/>
        </p:nvCxnSpPr>
        <p:spPr>
          <a:xfrm>
            <a:off x="760014" y="2228391"/>
            <a:ext cx="0" cy="204592"/>
          </a:xfrm>
          <a:prstGeom prst="line">
            <a:avLst/>
          </a:prstGeom>
          <a:noFill/>
          <a:ln w="28575" cap="flat" cmpd="sng" algn="ctr">
            <a:solidFill>
              <a:schemeClr val="bg1"/>
            </a:solidFill>
            <a:prstDash val="solid"/>
            <a:headEnd type="none"/>
            <a:tailEnd type="none"/>
          </a:ln>
          <a:effectLst/>
        </p:spPr>
      </p:cxnSp>
      <p:cxnSp>
        <p:nvCxnSpPr>
          <p:cNvPr id="143" name="Straight Connector 142">
            <a:extLst>
              <a:ext uri="{FF2B5EF4-FFF2-40B4-BE49-F238E27FC236}">
                <a16:creationId xmlns:a16="http://schemas.microsoft.com/office/drawing/2014/main" id="{98ACF559-3C2F-4DDF-8078-89CFA7442B3C}"/>
              </a:ext>
            </a:extLst>
          </p:cNvPr>
          <p:cNvCxnSpPr/>
          <p:nvPr/>
        </p:nvCxnSpPr>
        <p:spPr>
          <a:xfrm>
            <a:off x="760014" y="2812001"/>
            <a:ext cx="0" cy="178267"/>
          </a:xfrm>
          <a:prstGeom prst="line">
            <a:avLst/>
          </a:prstGeom>
          <a:noFill/>
          <a:ln w="28575" cap="flat" cmpd="sng" algn="ctr">
            <a:solidFill>
              <a:schemeClr val="bg1"/>
            </a:solidFill>
            <a:prstDash val="solid"/>
            <a:headEnd type="none"/>
            <a:tailEnd type="none"/>
          </a:ln>
          <a:effectLst/>
        </p:spPr>
      </p:cxnSp>
      <p:cxnSp>
        <p:nvCxnSpPr>
          <p:cNvPr id="144" name="Straight Connector 143">
            <a:extLst>
              <a:ext uri="{FF2B5EF4-FFF2-40B4-BE49-F238E27FC236}">
                <a16:creationId xmlns:a16="http://schemas.microsoft.com/office/drawing/2014/main" id="{00550504-5585-4566-AA73-3F22A6D5789A}"/>
              </a:ext>
            </a:extLst>
          </p:cNvPr>
          <p:cNvCxnSpPr/>
          <p:nvPr/>
        </p:nvCxnSpPr>
        <p:spPr>
          <a:xfrm>
            <a:off x="760014" y="3361995"/>
            <a:ext cx="0" cy="178267"/>
          </a:xfrm>
          <a:prstGeom prst="line">
            <a:avLst/>
          </a:prstGeom>
          <a:noFill/>
          <a:ln w="28575" cap="flat" cmpd="sng" algn="ctr">
            <a:solidFill>
              <a:schemeClr val="bg1"/>
            </a:solidFill>
            <a:prstDash val="solid"/>
            <a:headEnd type="none"/>
            <a:tailEnd type="none"/>
          </a:ln>
          <a:effectLst/>
        </p:spPr>
      </p:cxnSp>
      <p:cxnSp>
        <p:nvCxnSpPr>
          <p:cNvPr id="145" name="Straight Connector 144">
            <a:extLst>
              <a:ext uri="{FF2B5EF4-FFF2-40B4-BE49-F238E27FC236}">
                <a16:creationId xmlns:a16="http://schemas.microsoft.com/office/drawing/2014/main" id="{1BDFF8EA-A05C-4689-95F2-17029021E60F}"/>
              </a:ext>
            </a:extLst>
          </p:cNvPr>
          <p:cNvCxnSpPr/>
          <p:nvPr/>
        </p:nvCxnSpPr>
        <p:spPr>
          <a:xfrm>
            <a:off x="760014" y="3933903"/>
            <a:ext cx="0" cy="178267"/>
          </a:xfrm>
          <a:prstGeom prst="line">
            <a:avLst/>
          </a:prstGeom>
          <a:noFill/>
          <a:ln w="28575" cap="flat" cmpd="sng" algn="ctr">
            <a:solidFill>
              <a:schemeClr val="bg1"/>
            </a:solidFill>
            <a:prstDash val="solid"/>
            <a:headEnd type="none"/>
            <a:tailEnd type="none"/>
          </a:ln>
          <a:effectLst/>
        </p:spPr>
      </p:cxnSp>
      <p:pic>
        <p:nvPicPr>
          <p:cNvPr id="105" name="Picture 4" descr="Azure Monitor">
            <a:extLst>
              <a:ext uri="{FF2B5EF4-FFF2-40B4-BE49-F238E27FC236}">
                <a16:creationId xmlns:a16="http://schemas.microsoft.com/office/drawing/2014/main" id="{537F412A-D1C1-44CE-84B5-CABCEF670BC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720273" y="371283"/>
            <a:ext cx="522219" cy="522219"/>
          </a:xfrm>
          <a:prstGeom prst="ellipse">
            <a:avLst/>
          </a:prstGeom>
          <a:noFill/>
          <a:extLst>
            <a:ext uri="{909E8E84-426E-40DD-AFC4-6F175D3DCCD1}">
              <a14:hiddenFill xmlns:a14="http://schemas.microsoft.com/office/drawing/2010/main">
                <a:solidFill>
                  <a:srgbClr val="FFFFFF"/>
                </a:solidFill>
              </a14:hiddenFill>
            </a:ext>
          </a:extLst>
        </p:spPr>
      </p:pic>
      <p:pic>
        <p:nvPicPr>
          <p:cNvPr id="107" name="Graphic 106">
            <a:extLst>
              <a:ext uri="{FF2B5EF4-FFF2-40B4-BE49-F238E27FC236}">
                <a16:creationId xmlns:a16="http://schemas.microsoft.com/office/drawing/2014/main" id="{E74522D4-15A2-409F-9944-DB53D38F66A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759631" y="3945925"/>
            <a:ext cx="521839" cy="521839"/>
          </a:xfrm>
          <a:prstGeom prst="rect">
            <a:avLst/>
          </a:prstGeom>
          <a:effectLst/>
        </p:spPr>
      </p:pic>
      <p:pic>
        <p:nvPicPr>
          <p:cNvPr id="108" name="Graphic 107">
            <a:extLst>
              <a:ext uri="{FF2B5EF4-FFF2-40B4-BE49-F238E27FC236}">
                <a16:creationId xmlns:a16="http://schemas.microsoft.com/office/drawing/2014/main" id="{FE139D2A-91DE-4187-884B-4CFD08A81C48}"/>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817646" y="2820549"/>
            <a:ext cx="462836" cy="462836"/>
          </a:xfrm>
          <a:prstGeom prst="rect">
            <a:avLst/>
          </a:prstGeom>
          <a:effectLst/>
        </p:spPr>
      </p:pic>
      <p:sp>
        <p:nvSpPr>
          <p:cNvPr id="109" name="arrow_7" title="Icon of a two-sided arrow">
            <a:extLst>
              <a:ext uri="{FF2B5EF4-FFF2-40B4-BE49-F238E27FC236}">
                <a16:creationId xmlns:a16="http://schemas.microsoft.com/office/drawing/2014/main" id="{4CD41716-6FB6-481F-9182-7E92B0F15090}"/>
              </a:ext>
            </a:extLst>
          </p:cNvPr>
          <p:cNvSpPr>
            <a:spLocks noChangeAspect="1" noEditPoints="1"/>
          </p:cNvSpPr>
          <p:nvPr/>
        </p:nvSpPr>
        <p:spPr bwMode="auto">
          <a:xfrm>
            <a:off x="10051115" y="4420029"/>
            <a:ext cx="239629" cy="239629"/>
          </a:xfrm>
          <a:custGeom>
            <a:avLst/>
            <a:gdLst>
              <a:gd name="T0" fmla="*/ 119 w 216"/>
              <a:gd name="T1" fmla="*/ 0 h 216"/>
              <a:gd name="T2" fmla="*/ 216 w 216"/>
              <a:gd name="T3" fmla="*/ 0 h 216"/>
              <a:gd name="T4" fmla="*/ 216 w 216"/>
              <a:gd name="T5" fmla="*/ 98 h 216"/>
              <a:gd name="T6" fmla="*/ 0 w 216"/>
              <a:gd name="T7" fmla="*/ 118 h 216"/>
              <a:gd name="T8" fmla="*/ 0 w 216"/>
              <a:gd name="T9" fmla="*/ 216 h 216"/>
              <a:gd name="T10" fmla="*/ 98 w 216"/>
              <a:gd name="T11" fmla="*/ 216 h 216"/>
              <a:gd name="T12" fmla="*/ 0 w 216"/>
              <a:gd name="T13" fmla="*/ 216 h 216"/>
              <a:gd name="T14" fmla="*/ 216 w 216"/>
              <a:gd name="T15" fmla="*/ 0 h 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 h="216">
                <a:moveTo>
                  <a:pt x="119" y="0"/>
                </a:moveTo>
                <a:lnTo>
                  <a:pt x="216" y="0"/>
                </a:lnTo>
                <a:lnTo>
                  <a:pt x="216" y="98"/>
                </a:lnTo>
                <a:moveTo>
                  <a:pt x="0" y="118"/>
                </a:moveTo>
                <a:lnTo>
                  <a:pt x="0" y="216"/>
                </a:lnTo>
                <a:lnTo>
                  <a:pt x="98" y="216"/>
                </a:lnTo>
                <a:moveTo>
                  <a:pt x="0" y="216"/>
                </a:moveTo>
                <a:lnTo>
                  <a:pt x="216" y="0"/>
                </a:lnTo>
              </a:path>
            </a:pathLst>
          </a:custGeom>
          <a:no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0" name="BarChartVertical_E9EC" title="Icon of a vertical bar graph">
            <a:extLst>
              <a:ext uri="{FF2B5EF4-FFF2-40B4-BE49-F238E27FC236}">
                <a16:creationId xmlns:a16="http://schemas.microsoft.com/office/drawing/2014/main" id="{D47C2A75-3A0E-4CB0-8E45-271639810344}"/>
              </a:ext>
            </a:extLst>
          </p:cNvPr>
          <p:cNvSpPr>
            <a:spLocks noChangeAspect="1" noEditPoints="1"/>
          </p:cNvSpPr>
          <p:nvPr/>
        </p:nvSpPr>
        <p:spPr bwMode="auto">
          <a:xfrm>
            <a:off x="8590889" y="3235347"/>
            <a:ext cx="365674" cy="365760"/>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1" name="Broadcasting_F1B5" title="Icon of a communication dish with signal lines">
            <a:extLst>
              <a:ext uri="{FF2B5EF4-FFF2-40B4-BE49-F238E27FC236}">
                <a16:creationId xmlns:a16="http://schemas.microsoft.com/office/drawing/2014/main" id="{BDC5324D-8DD2-47B5-A14E-2E87A7A8E5F7}"/>
              </a:ext>
            </a:extLst>
          </p:cNvPr>
          <p:cNvSpPr>
            <a:spLocks noChangeAspect="1" noEditPoints="1"/>
          </p:cNvSpPr>
          <p:nvPr/>
        </p:nvSpPr>
        <p:spPr bwMode="auto">
          <a:xfrm>
            <a:off x="8644562" y="4364366"/>
            <a:ext cx="308531" cy="308674"/>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2" name="Browser_4" title="Icon of a website or an app window">
            <a:extLst>
              <a:ext uri="{FF2B5EF4-FFF2-40B4-BE49-F238E27FC236}">
                <a16:creationId xmlns:a16="http://schemas.microsoft.com/office/drawing/2014/main" id="{E1BA614C-EA96-409E-A768-1F42326E7C80}"/>
              </a:ext>
            </a:extLst>
          </p:cNvPr>
          <p:cNvSpPr>
            <a:spLocks noChangeAspect="1" noEditPoints="1"/>
          </p:cNvSpPr>
          <p:nvPr/>
        </p:nvSpPr>
        <p:spPr bwMode="auto">
          <a:xfrm>
            <a:off x="7977931" y="2187248"/>
            <a:ext cx="394484" cy="291944"/>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3" name="Book_2" title="Icon of a book and a pencil">
            <a:extLst>
              <a:ext uri="{FF2B5EF4-FFF2-40B4-BE49-F238E27FC236}">
                <a16:creationId xmlns:a16="http://schemas.microsoft.com/office/drawing/2014/main" id="{966D0481-E434-4813-BDE5-DED96D912F2D}"/>
              </a:ext>
            </a:extLst>
          </p:cNvPr>
          <p:cNvSpPr>
            <a:spLocks noChangeAspect="1" noEditPoints="1"/>
          </p:cNvSpPr>
          <p:nvPr/>
        </p:nvSpPr>
        <p:spPr bwMode="auto">
          <a:xfrm>
            <a:off x="10750177" y="2156757"/>
            <a:ext cx="375670" cy="342919"/>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20" name="graph_9" title="Icon of a line chart with connected circles at varying points">
            <a:extLst>
              <a:ext uri="{FF2B5EF4-FFF2-40B4-BE49-F238E27FC236}">
                <a16:creationId xmlns:a16="http://schemas.microsoft.com/office/drawing/2014/main" id="{DD22AB5D-872F-4B77-ACC7-E3580C8A647D}"/>
              </a:ext>
            </a:extLst>
          </p:cNvPr>
          <p:cNvSpPr>
            <a:spLocks noChangeAspect="1" noEditPoints="1"/>
          </p:cNvSpPr>
          <p:nvPr/>
        </p:nvSpPr>
        <p:spPr bwMode="auto">
          <a:xfrm>
            <a:off x="10780722" y="1023053"/>
            <a:ext cx="314580" cy="28386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31" name="light" title="Icon of a lightbulb">
            <a:extLst>
              <a:ext uri="{FF2B5EF4-FFF2-40B4-BE49-F238E27FC236}">
                <a16:creationId xmlns:a16="http://schemas.microsoft.com/office/drawing/2014/main" id="{F965C479-0E25-42BD-97E6-F46D5BFA332B}"/>
              </a:ext>
            </a:extLst>
          </p:cNvPr>
          <p:cNvSpPr>
            <a:spLocks noChangeAspect="1" noEditPoints="1"/>
          </p:cNvSpPr>
          <p:nvPr/>
        </p:nvSpPr>
        <p:spPr bwMode="auto">
          <a:xfrm>
            <a:off x="8051993" y="1002252"/>
            <a:ext cx="246359" cy="365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3" name="Rectangle 2">
            <a:extLst>
              <a:ext uri="{FF2B5EF4-FFF2-40B4-BE49-F238E27FC236}">
                <a16:creationId xmlns:a16="http://schemas.microsoft.com/office/drawing/2014/main" id="{641FF143-7E46-4998-9AB3-6548C0405E1E}"/>
              </a:ext>
            </a:extLst>
          </p:cNvPr>
          <p:cNvSpPr/>
          <p:nvPr/>
        </p:nvSpPr>
        <p:spPr>
          <a:xfrm>
            <a:off x="372067" y="5958421"/>
            <a:ext cx="2859262"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hlinkClick r:id="rId24"/>
              </a:rPr>
              <a:t>https://docs.microsoft.com/en-us/azure/azure-monitor/overview</a:t>
            </a:r>
            <a:r>
              <a:rPr kumimoji="0" lang="en-US" sz="1400" b="0" i="0" u="none" strike="noStrike" kern="1200" cap="none" spc="0" normalizeH="0" baseline="0" noProof="0" dirty="0">
                <a:ln>
                  <a:noFill/>
                </a:ln>
                <a:solidFill>
                  <a:srgbClr val="1A1A1A"/>
                </a:solidFill>
                <a:effectLst/>
                <a:uLnTx/>
                <a:uFillTx/>
                <a:latin typeface="Segoe UI"/>
                <a:ea typeface="+mn-ea"/>
                <a:cs typeface="+mn-cs"/>
              </a:rPr>
              <a:t> </a:t>
            </a:r>
          </a:p>
        </p:txBody>
      </p:sp>
    </p:spTree>
    <p:extLst>
      <p:ext uri="{BB962C8B-B14F-4D97-AF65-F5344CB8AC3E}">
        <p14:creationId xmlns:p14="http://schemas.microsoft.com/office/powerpoint/2010/main" val="349458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 Placeholder 3">
            <a:extLst>
              <a:ext uri="{FF2B5EF4-FFF2-40B4-BE49-F238E27FC236}">
                <a16:creationId xmlns:a16="http://schemas.microsoft.com/office/drawing/2014/main" id="{F2A7C15F-7755-48D7-B851-F1698DDC5657}"/>
              </a:ext>
            </a:extLst>
          </p:cNvPr>
          <p:cNvSpPr txBox="1">
            <a:spLocks/>
          </p:cNvSpPr>
          <p:nvPr/>
        </p:nvSpPr>
        <p:spPr>
          <a:xfrm>
            <a:off x="862246" y="4743688"/>
            <a:ext cx="10714073" cy="1210450"/>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365760" tIns="91440" rIns="274320" bIns="91440" rtlCol="0" anchor="ctr">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On-Premises Identity Attack Detection</a:t>
            </a:r>
            <a:br>
              <a:rPr kumimoji="0" lang="en-US" sz="1400" b="1"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br>
            <a: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Attackers frequently use pass the hash/ticket/password and other credential theft/impersonation attacks which can affect Infrastructure as a Service (IaaS) Virtual Machines (VMs). Azure Security Center includes some detections on Azure, but you should also consider specialized identity security tools such</a:t>
            </a:r>
            <a:r>
              <a:rPr kumimoji="0" lang="en-US" sz="1400" b="0" i="0" u="none" strike="noStrike" kern="1200" cap="none" spc="0" normalizeH="0" noProof="0" dirty="0">
                <a:ln>
                  <a:noFill/>
                </a:ln>
                <a:gradFill>
                  <a:gsLst>
                    <a:gs pos="0">
                      <a:srgbClr val="1A1A1A"/>
                    </a:gs>
                    <a:gs pos="100000">
                      <a:srgbClr val="1A1A1A"/>
                    </a:gs>
                  </a:gsLst>
                  <a:lin ang="5400000" scaled="1"/>
                </a:gradFill>
                <a:effectLst/>
                <a:uLnTx/>
                <a:uFillTx/>
                <a:latin typeface="Segoe UI"/>
                <a:ea typeface="+mn-ea"/>
                <a:cs typeface="+mn-cs"/>
              </a:rPr>
              <a:t> as </a:t>
            </a:r>
            <a: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Azure ATP or a 3rd party solution (which can also protect on-premises</a:t>
            </a:r>
            <a:r>
              <a:rPr kumimoji="0" lang="en-US" sz="1400" b="0" i="0" u="none" strike="noStrike" kern="1200" cap="none" spc="0" normalizeH="0" noProof="0" dirty="0">
                <a:ln>
                  <a:noFill/>
                </a:ln>
                <a:gradFill>
                  <a:gsLst>
                    <a:gs pos="0">
                      <a:srgbClr val="1A1A1A"/>
                    </a:gs>
                    <a:gs pos="100000">
                      <a:srgbClr val="1A1A1A"/>
                    </a:gs>
                  </a:gsLst>
                  <a:lin ang="5400000" scaled="1"/>
                </a:gradFill>
                <a:effectLst/>
                <a:uLnTx/>
                <a:uFillTx/>
                <a:latin typeface="Segoe UI"/>
                <a:ea typeface="+mn-ea"/>
                <a:cs typeface="+mn-cs"/>
              </a:rPr>
              <a:t> components)</a:t>
            </a:r>
            <a: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 </a:t>
            </a:r>
          </a:p>
        </p:txBody>
      </p:sp>
      <p:sp>
        <p:nvSpPr>
          <p:cNvPr id="33" name="Text Placeholder 3">
            <a:extLst>
              <a:ext uri="{FF2B5EF4-FFF2-40B4-BE49-F238E27FC236}">
                <a16:creationId xmlns:a16="http://schemas.microsoft.com/office/drawing/2014/main" id="{0E6438F6-6296-45CA-A7DB-3F9B34432418}"/>
              </a:ext>
            </a:extLst>
          </p:cNvPr>
          <p:cNvSpPr txBox="1">
            <a:spLocks/>
          </p:cNvSpPr>
          <p:nvPr/>
        </p:nvSpPr>
        <p:spPr>
          <a:xfrm>
            <a:off x="868218" y="2109432"/>
            <a:ext cx="10714073" cy="800219"/>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365760" tIns="91440" rIns="274320" bIns="91440" rtlCol="0" anchor="ctr">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Have analysts learn new authentication flows</a:t>
            </a:r>
            <a:br>
              <a:rPr kumimoji="0" lang="en-US" sz="1400" b="1"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br>
            <a: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Many analysts may be unfamiliar with how newer authentication protocols like OAuth, SAML, and WS-Federation work. Ensure analysts get familiar with these protocols as they are different than on premises protocols like NTLM and Kerberos</a:t>
            </a:r>
          </a:p>
        </p:txBody>
      </p:sp>
      <p:sp>
        <p:nvSpPr>
          <p:cNvPr id="2" name="Title 1">
            <a:extLst>
              <a:ext uri="{FF2B5EF4-FFF2-40B4-BE49-F238E27FC236}">
                <a16:creationId xmlns:a16="http://schemas.microsoft.com/office/drawing/2014/main" id="{721E8B05-7F0E-4180-815C-C2A88122A576}"/>
              </a:ext>
            </a:extLst>
          </p:cNvPr>
          <p:cNvSpPr>
            <a:spLocks noGrp="1"/>
          </p:cNvSpPr>
          <p:nvPr>
            <p:ph type="title"/>
          </p:nvPr>
        </p:nvSpPr>
        <p:spPr>
          <a:xfrm>
            <a:off x="588263" y="457201"/>
            <a:ext cx="11018520" cy="800219"/>
          </a:xfrm>
        </p:spPr>
        <p:txBody>
          <a:bodyPr/>
          <a:lstStyle/>
          <a:p>
            <a:r>
              <a:rPr lang="en-US" dirty="0">
                <a:gradFill>
                  <a:gsLst>
                    <a:gs pos="1250">
                      <a:srgbClr val="1A1A1A"/>
                    </a:gs>
                    <a:gs pos="100000">
                      <a:srgbClr val="1A1A1A"/>
                    </a:gs>
                  </a:gsLst>
                  <a:lin ang="5400000" scaled="0"/>
                </a:gradFill>
              </a:rPr>
              <a:t>Security Operations</a:t>
            </a:r>
            <a:br>
              <a:rPr lang="en-US" dirty="0"/>
            </a:br>
            <a:r>
              <a:rPr lang="en-US" sz="1600" kern="0" cap="all" spc="118" dirty="0">
                <a:gradFill>
                  <a:gsLst>
                    <a:gs pos="1250">
                      <a:srgbClr val="696969"/>
                    </a:gs>
                    <a:gs pos="100000">
                      <a:srgbClr val="696969"/>
                    </a:gs>
                  </a:gsLst>
                  <a:lin ang="5400000" scaled="0"/>
                </a:gradFill>
                <a:latin typeface="Segoe UI"/>
                <a:ea typeface="Segoe UI Black" pitchFamily="34"/>
              </a:rPr>
              <a:t>General Guidance</a:t>
            </a:r>
          </a:p>
        </p:txBody>
      </p:sp>
      <p:sp>
        <p:nvSpPr>
          <p:cNvPr id="4" name="Text Placeholder 3">
            <a:extLst>
              <a:ext uri="{FF2B5EF4-FFF2-40B4-BE49-F238E27FC236}">
                <a16:creationId xmlns:a16="http://schemas.microsoft.com/office/drawing/2014/main" id="{A0B92CE3-3B53-4161-8805-3831AAC76E9C}"/>
              </a:ext>
            </a:extLst>
          </p:cNvPr>
          <p:cNvSpPr txBox="1">
            <a:spLocks/>
          </p:cNvSpPr>
          <p:nvPr/>
        </p:nvSpPr>
        <p:spPr>
          <a:xfrm>
            <a:off x="868219" y="3188126"/>
            <a:ext cx="10714073" cy="1304973"/>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365760" tIns="91440" rIns="274320" bIns="91440" rtlCol="0" anchor="ctr">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Prioritize critical impact admin accounts</a:t>
            </a:r>
            <a:br>
              <a:rPr kumimoji="0" lang="en-US" sz="1400" b="0"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br>
            <a: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Ensure your SOC processes prioritize attacks on critical impact admins that could have a significant business impact if compromised. Prioritization should include admin only elements like Azure AD PIM as well as prioritizing general detections that include admin users like leaked credentials, behavior analytics, etc.</a:t>
            </a:r>
          </a:p>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hlinkClick r:id="rId2"/>
              </a:rPr>
              <a:t>https://docs.microsoft.com/en-us/azure/active-directory/reports-monitoring/howto-integrate-activity-logs-with-sumologic</a:t>
            </a:r>
            <a: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 </a:t>
            </a:r>
          </a:p>
        </p:txBody>
      </p:sp>
      <p:grpSp>
        <p:nvGrpSpPr>
          <p:cNvPr id="12" name="Group 11">
            <a:extLst>
              <a:ext uri="{FF2B5EF4-FFF2-40B4-BE49-F238E27FC236}">
                <a16:creationId xmlns:a16="http://schemas.microsoft.com/office/drawing/2014/main" id="{7B2AB104-264E-4ADD-B8C0-08906D950187}"/>
              </a:ext>
            </a:extLst>
          </p:cNvPr>
          <p:cNvGrpSpPr/>
          <p:nvPr/>
        </p:nvGrpSpPr>
        <p:grpSpPr>
          <a:xfrm>
            <a:off x="566823" y="3539218"/>
            <a:ext cx="602792" cy="602792"/>
            <a:chOff x="2135900" y="1524193"/>
            <a:chExt cx="602792" cy="602792"/>
          </a:xfrm>
        </p:grpSpPr>
        <p:sp>
          <p:nvSpPr>
            <p:cNvPr id="13" name="Oval 12">
              <a:extLst>
                <a:ext uri="{FF2B5EF4-FFF2-40B4-BE49-F238E27FC236}">
                  <a16:creationId xmlns:a16="http://schemas.microsoft.com/office/drawing/2014/main" id="{8F50148F-824F-405E-9DD9-684DF67134FA}"/>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112B3B4D-87CD-42FC-BF3F-24E456CB24E5}"/>
                </a:ext>
              </a:extLst>
            </p:cNvPr>
            <p:cNvGrpSpPr/>
            <p:nvPr/>
          </p:nvGrpSpPr>
          <p:grpSpPr>
            <a:xfrm>
              <a:off x="2214565" y="1584488"/>
              <a:ext cx="445462" cy="384019"/>
              <a:chOff x="1031412" y="1905042"/>
              <a:chExt cx="565643" cy="487623"/>
            </a:xfrm>
          </p:grpSpPr>
          <p:sp>
            <p:nvSpPr>
              <p:cNvPr id="15" name="Isosceles Triangle 14">
                <a:extLst>
                  <a:ext uri="{FF2B5EF4-FFF2-40B4-BE49-F238E27FC236}">
                    <a16:creationId xmlns:a16="http://schemas.microsoft.com/office/drawing/2014/main" id="{34D1624E-F9AA-4E34-9DEE-E2E1D9773835}"/>
                  </a:ext>
                </a:extLst>
              </p:cNvPr>
              <p:cNvSpPr/>
              <p:nvPr/>
            </p:nvSpPr>
            <p:spPr bwMode="auto">
              <a:xfrm>
                <a:off x="1031412" y="1905042"/>
                <a:ext cx="565643" cy="487623"/>
              </a:xfrm>
              <a:prstGeom prst="triangl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D7AC4B5C-84E5-441F-9D27-D1B7555E84AB}"/>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grpSp>
        <p:nvGrpSpPr>
          <p:cNvPr id="24" name="Group 23">
            <a:extLst>
              <a:ext uri="{FF2B5EF4-FFF2-40B4-BE49-F238E27FC236}">
                <a16:creationId xmlns:a16="http://schemas.microsoft.com/office/drawing/2014/main" id="{0088AFB8-BF3B-4E08-9DCC-70B6D3CE0D30}"/>
              </a:ext>
            </a:extLst>
          </p:cNvPr>
          <p:cNvGrpSpPr/>
          <p:nvPr/>
        </p:nvGrpSpPr>
        <p:grpSpPr>
          <a:xfrm>
            <a:off x="566823" y="5021708"/>
            <a:ext cx="602792" cy="602792"/>
            <a:chOff x="2135900" y="1524193"/>
            <a:chExt cx="602792" cy="602792"/>
          </a:xfrm>
        </p:grpSpPr>
        <p:sp>
          <p:nvSpPr>
            <p:cNvPr id="25" name="Oval 24">
              <a:extLst>
                <a:ext uri="{FF2B5EF4-FFF2-40B4-BE49-F238E27FC236}">
                  <a16:creationId xmlns:a16="http://schemas.microsoft.com/office/drawing/2014/main" id="{178BC36F-4C6F-4072-9CF0-AC744045EC6B}"/>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 name="Group 25">
              <a:extLst>
                <a:ext uri="{FF2B5EF4-FFF2-40B4-BE49-F238E27FC236}">
                  <a16:creationId xmlns:a16="http://schemas.microsoft.com/office/drawing/2014/main" id="{E8B81144-F647-4238-9084-CDCD9898EF8B}"/>
                </a:ext>
              </a:extLst>
            </p:cNvPr>
            <p:cNvGrpSpPr/>
            <p:nvPr/>
          </p:nvGrpSpPr>
          <p:grpSpPr>
            <a:xfrm>
              <a:off x="2214565" y="1584488"/>
              <a:ext cx="445462" cy="384019"/>
              <a:chOff x="1031412" y="1905042"/>
              <a:chExt cx="565643" cy="487623"/>
            </a:xfrm>
          </p:grpSpPr>
          <p:sp>
            <p:nvSpPr>
              <p:cNvPr id="27" name="Isosceles Triangle 26">
                <a:extLst>
                  <a:ext uri="{FF2B5EF4-FFF2-40B4-BE49-F238E27FC236}">
                    <a16:creationId xmlns:a16="http://schemas.microsoft.com/office/drawing/2014/main" id="{929DDF67-9ABD-4102-AE19-233F064C77FB}"/>
                  </a:ext>
                </a:extLst>
              </p:cNvPr>
              <p:cNvSpPr/>
              <p:nvPr/>
            </p:nvSpPr>
            <p:spPr bwMode="auto">
              <a:xfrm>
                <a:off x="1031412" y="1905042"/>
                <a:ext cx="565643" cy="487623"/>
              </a:xfrm>
              <a:prstGeom prst="triangl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28" name="Straight Arrow Connector 27">
                <a:extLst>
                  <a:ext uri="{FF2B5EF4-FFF2-40B4-BE49-F238E27FC236}">
                    <a16:creationId xmlns:a16="http://schemas.microsoft.com/office/drawing/2014/main" id="{95363EB3-1630-4CE4-B798-4C06A22996AB}"/>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grpSp>
        <p:nvGrpSpPr>
          <p:cNvPr id="37" name="Group 36">
            <a:extLst>
              <a:ext uri="{FF2B5EF4-FFF2-40B4-BE49-F238E27FC236}">
                <a16:creationId xmlns:a16="http://schemas.microsoft.com/office/drawing/2014/main" id="{4CFE5C1C-600D-413D-BEE7-31DB4331B033}"/>
              </a:ext>
            </a:extLst>
          </p:cNvPr>
          <p:cNvGrpSpPr/>
          <p:nvPr/>
        </p:nvGrpSpPr>
        <p:grpSpPr>
          <a:xfrm>
            <a:off x="8487220" y="359924"/>
            <a:ext cx="3269885" cy="748552"/>
            <a:chOff x="8487220" y="359924"/>
            <a:chExt cx="3269885" cy="748552"/>
          </a:xfrm>
        </p:grpSpPr>
        <p:sp>
          <p:nvSpPr>
            <p:cNvPr id="38" name="TextBox 37">
              <a:extLst>
                <a:ext uri="{FF2B5EF4-FFF2-40B4-BE49-F238E27FC236}">
                  <a16:creationId xmlns:a16="http://schemas.microsoft.com/office/drawing/2014/main" id="{836DE0AA-5600-4ED5-BE2E-2E69AA96C760}"/>
                </a:ext>
              </a:extLst>
            </p:cNvPr>
            <p:cNvSpPr txBox="1"/>
            <p:nvPr/>
          </p:nvSpPr>
          <p:spPr>
            <a:xfrm>
              <a:off x="8896278" y="500914"/>
              <a:ext cx="1807524"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BEST PRACTICE</a:t>
              </a:r>
            </a:p>
          </p:txBody>
        </p:sp>
        <p:sp>
          <p:nvSpPr>
            <p:cNvPr id="39" name="Rectangle 38">
              <a:extLst>
                <a:ext uri="{FF2B5EF4-FFF2-40B4-BE49-F238E27FC236}">
                  <a16:creationId xmlns:a16="http://schemas.microsoft.com/office/drawing/2014/main" id="{4E19C5EE-FEF7-4C3D-8858-D12842E122C3}"/>
                </a:ext>
              </a:extLst>
            </p:cNvPr>
            <p:cNvSpPr/>
            <p:nvPr/>
          </p:nvSpPr>
          <p:spPr bwMode="auto">
            <a:xfrm>
              <a:off x="8487220" y="359924"/>
              <a:ext cx="3254406" cy="748552"/>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4C49F8CF-4B97-48AD-A346-BDBAB18E3E12}"/>
                </a:ext>
              </a:extLst>
            </p:cNvPr>
            <p:cNvSpPr txBox="1"/>
            <p:nvPr/>
          </p:nvSpPr>
          <p:spPr>
            <a:xfrm>
              <a:off x="10776084" y="500914"/>
              <a:ext cx="981021"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CHOICE</a:t>
              </a:r>
            </a:p>
          </p:txBody>
        </p:sp>
        <p:grpSp>
          <p:nvGrpSpPr>
            <p:cNvPr id="41" name="Group 40">
              <a:extLst>
                <a:ext uri="{FF2B5EF4-FFF2-40B4-BE49-F238E27FC236}">
                  <a16:creationId xmlns:a16="http://schemas.microsoft.com/office/drawing/2014/main" id="{6811F8B5-EAFF-4C32-9640-1580F3603240}"/>
                </a:ext>
              </a:extLst>
            </p:cNvPr>
            <p:cNvGrpSpPr/>
            <p:nvPr/>
          </p:nvGrpSpPr>
          <p:grpSpPr>
            <a:xfrm>
              <a:off x="8662463" y="571696"/>
              <a:ext cx="374887" cy="323178"/>
              <a:chOff x="1031412" y="1905042"/>
              <a:chExt cx="565643" cy="487623"/>
            </a:xfrm>
          </p:grpSpPr>
          <p:sp>
            <p:nvSpPr>
              <p:cNvPr id="50" name="Isosceles Triangle 49">
                <a:extLst>
                  <a:ext uri="{FF2B5EF4-FFF2-40B4-BE49-F238E27FC236}">
                    <a16:creationId xmlns:a16="http://schemas.microsoft.com/office/drawing/2014/main" id="{81BBA6C5-4BD1-42EB-955F-A088DA6A818F}"/>
                  </a:ext>
                </a:extLst>
              </p:cNvPr>
              <p:cNvSpPr/>
              <p:nvPr/>
            </p:nvSpPr>
            <p:spPr bwMode="auto">
              <a:xfrm>
                <a:off x="1031412" y="1905042"/>
                <a:ext cx="565643" cy="487623"/>
              </a:xfrm>
              <a:prstGeom prst="triangl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51" name="Straight Arrow Connector 50">
                <a:extLst>
                  <a:ext uri="{FF2B5EF4-FFF2-40B4-BE49-F238E27FC236}">
                    <a16:creationId xmlns:a16="http://schemas.microsoft.com/office/drawing/2014/main" id="{9268EFE5-4DD7-43D5-9851-DC70ADAB2072}"/>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1C8E1A56-AA13-4146-A888-564263AE7CF5}"/>
                </a:ext>
              </a:extLst>
            </p:cNvPr>
            <p:cNvGrpSpPr/>
            <p:nvPr/>
          </p:nvGrpSpPr>
          <p:grpSpPr>
            <a:xfrm>
              <a:off x="10566738" y="582445"/>
              <a:ext cx="301680" cy="301680"/>
              <a:chOff x="3525723" y="2983289"/>
              <a:chExt cx="487297" cy="487297"/>
            </a:xfrm>
          </p:grpSpPr>
          <p:sp>
            <p:nvSpPr>
              <p:cNvPr id="43" name="Oval 42">
                <a:extLst>
                  <a:ext uri="{FF2B5EF4-FFF2-40B4-BE49-F238E27FC236}">
                    <a16:creationId xmlns:a16="http://schemas.microsoft.com/office/drawing/2014/main" id="{2E7FF8D9-A040-4A25-8F5B-E499637F4C96}"/>
                  </a:ext>
                </a:extLst>
              </p:cNvPr>
              <p:cNvSpPr/>
              <p:nvPr/>
            </p:nvSpPr>
            <p:spPr bwMode="auto">
              <a:xfrm>
                <a:off x="3525723" y="2983289"/>
                <a:ext cx="487297" cy="487297"/>
              </a:xfrm>
              <a:prstGeom prst="ellips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7" name="Group 46">
                <a:extLst>
                  <a:ext uri="{FF2B5EF4-FFF2-40B4-BE49-F238E27FC236}">
                    <a16:creationId xmlns:a16="http://schemas.microsoft.com/office/drawing/2014/main" id="{182AB6EC-1B49-4ED7-824B-435D8A3910AC}"/>
                  </a:ext>
                </a:extLst>
              </p:cNvPr>
              <p:cNvGrpSpPr/>
              <p:nvPr/>
            </p:nvGrpSpPr>
            <p:grpSpPr>
              <a:xfrm>
                <a:off x="3535105" y="3089766"/>
                <a:ext cx="468533" cy="322907"/>
                <a:chOff x="3490013" y="3245958"/>
                <a:chExt cx="468533" cy="322907"/>
              </a:xfrm>
            </p:grpSpPr>
            <p:pic>
              <p:nvPicPr>
                <p:cNvPr id="48" name="Graphic 47" descr="Line Arrow: Counterclockwise curve">
                  <a:extLst>
                    <a:ext uri="{FF2B5EF4-FFF2-40B4-BE49-F238E27FC236}">
                      <a16:creationId xmlns:a16="http://schemas.microsoft.com/office/drawing/2014/main" id="{9DEACD92-35CD-4F0D-A704-B4DD24840B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21398" flipH="1">
                  <a:off x="3637008" y="3247328"/>
                  <a:ext cx="321538" cy="321537"/>
                </a:xfrm>
                <a:prstGeom prst="rect">
                  <a:avLst/>
                </a:prstGeom>
              </p:spPr>
            </p:pic>
            <p:pic>
              <p:nvPicPr>
                <p:cNvPr id="49" name="Graphic 48" descr="Line Arrow: Counterclockwise curve">
                  <a:extLst>
                    <a:ext uri="{FF2B5EF4-FFF2-40B4-BE49-F238E27FC236}">
                      <a16:creationId xmlns:a16="http://schemas.microsoft.com/office/drawing/2014/main" id="{44532047-1C17-4203-A4B6-8CE533DA0B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278602">
                  <a:off x="3490013" y="3245958"/>
                  <a:ext cx="321538" cy="321537"/>
                </a:xfrm>
                <a:prstGeom prst="rect">
                  <a:avLst/>
                </a:prstGeom>
              </p:spPr>
            </p:pic>
          </p:grpSp>
        </p:grpSp>
      </p:grpSp>
      <p:grpSp>
        <p:nvGrpSpPr>
          <p:cNvPr id="34" name="Group 33">
            <a:extLst>
              <a:ext uri="{FF2B5EF4-FFF2-40B4-BE49-F238E27FC236}">
                <a16:creationId xmlns:a16="http://schemas.microsoft.com/office/drawing/2014/main" id="{3F3979A7-D286-470F-BA94-C514480FA709}"/>
              </a:ext>
            </a:extLst>
          </p:cNvPr>
          <p:cNvGrpSpPr/>
          <p:nvPr/>
        </p:nvGrpSpPr>
        <p:grpSpPr>
          <a:xfrm>
            <a:off x="591324" y="2210190"/>
            <a:ext cx="602792" cy="602792"/>
            <a:chOff x="2135900" y="1524193"/>
            <a:chExt cx="602792" cy="602792"/>
          </a:xfrm>
        </p:grpSpPr>
        <p:sp>
          <p:nvSpPr>
            <p:cNvPr id="35" name="Oval 34">
              <a:extLst>
                <a:ext uri="{FF2B5EF4-FFF2-40B4-BE49-F238E27FC236}">
                  <a16:creationId xmlns:a16="http://schemas.microsoft.com/office/drawing/2014/main" id="{2176BD9B-7066-4287-93C9-F6B4D722CCDA}"/>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6" name="Group 35">
              <a:extLst>
                <a:ext uri="{FF2B5EF4-FFF2-40B4-BE49-F238E27FC236}">
                  <a16:creationId xmlns:a16="http://schemas.microsoft.com/office/drawing/2014/main" id="{86AAD932-7FDA-4116-B5F9-9281B6917D71}"/>
                </a:ext>
              </a:extLst>
            </p:cNvPr>
            <p:cNvGrpSpPr/>
            <p:nvPr/>
          </p:nvGrpSpPr>
          <p:grpSpPr>
            <a:xfrm>
              <a:off x="2214565" y="1584488"/>
              <a:ext cx="445462" cy="384019"/>
              <a:chOff x="1031412" y="1905042"/>
              <a:chExt cx="565643" cy="487623"/>
            </a:xfrm>
          </p:grpSpPr>
          <p:sp>
            <p:nvSpPr>
              <p:cNvPr id="44" name="Isosceles Triangle 43">
                <a:extLst>
                  <a:ext uri="{FF2B5EF4-FFF2-40B4-BE49-F238E27FC236}">
                    <a16:creationId xmlns:a16="http://schemas.microsoft.com/office/drawing/2014/main" id="{9E14301C-61DC-4F49-B94C-8841EEE3A9B6}"/>
                  </a:ext>
                </a:extLst>
              </p:cNvPr>
              <p:cNvSpPr/>
              <p:nvPr/>
            </p:nvSpPr>
            <p:spPr bwMode="auto">
              <a:xfrm>
                <a:off x="1031412" y="1905042"/>
                <a:ext cx="565643" cy="487623"/>
              </a:xfrm>
              <a:prstGeom prst="triangl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45" name="Straight Arrow Connector 44">
                <a:extLst>
                  <a:ext uri="{FF2B5EF4-FFF2-40B4-BE49-F238E27FC236}">
                    <a16:creationId xmlns:a16="http://schemas.microsoft.com/office/drawing/2014/main" id="{0595A279-B7C8-4C31-8ACA-1749177D1858}"/>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3793660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fade">
                                      <p:cBhvr>
                                        <p:cTn id="21" dur="500"/>
                                        <p:tgtEl>
                                          <p:spTgt spid="53"/>
                                        </p:tgtEl>
                                      </p:cBhvr>
                                    </p:animEffect>
                                  </p:childTnLst>
                                </p:cTn>
                              </p:par>
                              <p:par>
                                <p:cTn id="22" presetID="10" presetClass="entr" presetSubtype="0" fill="hold"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33" grpId="0" animBg="1"/>
      <p:bldP spid="4"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3F9E923-C896-4803-947F-E59E35DC6795}"/>
              </a:ext>
            </a:extLst>
          </p:cNvPr>
          <p:cNvSpPr/>
          <p:nvPr/>
        </p:nvSpPr>
        <p:spPr bwMode="auto">
          <a:xfrm>
            <a:off x="297180" y="262890"/>
            <a:ext cx="2377440" cy="994410"/>
          </a:xfrm>
          <a:prstGeom prst="rect">
            <a:avLst/>
          </a:prstGeom>
          <a:solidFill>
            <a:srgbClr val="0078D4">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4">
            <a:extLst>
              <a:ext uri="{FF2B5EF4-FFF2-40B4-BE49-F238E27FC236}">
                <a16:creationId xmlns:a16="http://schemas.microsoft.com/office/drawing/2014/main" id="{FE40CF6A-8C6E-415D-B719-A8E283ADAB8D}"/>
              </a:ext>
            </a:extLst>
          </p:cNvPr>
          <p:cNvSpPr>
            <a:spLocks noGrp="1"/>
          </p:cNvSpPr>
          <p:nvPr>
            <p:ph type="title"/>
          </p:nvPr>
        </p:nvSpPr>
        <p:spPr/>
        <p:txBody>
          <a:bodyPr/>
          <a:lstStyle/>
          <a:p>
            <a:r>
              <a:rPr lang="en-US" dirty="0"/>
              <a:t>Identity and Access Management</a:t>
            </a:r>
          </a:p>
        </p:txBody>
      </p:sp>
      <p:sp>
        <p:nvSpPr>
          <p:cNvPr id="4" name="TextBox 3">
            <a:extLst>
              <a:ext uri="{FF2B5EF4-FFF2-40B4-BE49-F238E27FC236}">
                <a16:creationId xmlns:a16="http://schemas.microsoft.com/office/drawing/2014/main" id="{98B7345D-B9C0-474F-A94D-37BBE14CC4AC}"/>
              </a:ext>
            </a:extLst>
          </p:cNvPr>
          <p:cNvSpPr txBox="1"/>
          <p:nvPr/>
        </p:nvSpPr>
        <p:spPr>
          <a:xfrm>
            <a:off x="584200" y="5383357"/>
            <a:ext cx="6436827" cy="984885"/>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wrap="none" lIns="91440" tIns="91440" rIns="91440" bIns="91440" rtlCol="0">
            <a:spAutoFit/>
          </a:bodyPr>
          <a:lstStyle/>
          <a:p>
            <a:r>
              <a:rPr lang="en-US" dirty="0">
                <a:solidFill>
                  <a:sysClr val="windowText" lastClr="000000"/>
                </a:solidFill>
                <a:latin typeface="+mj-lt"/>
              </a:rPr>
              <a:t>Architecture guidance on this topic can be found at</a:t>
            </a:r>
          </a:p>
          <a:p>
            <a:endParaRPr lang="en-US" dirty="0">
              <a:solidFill>
                <a:sysClr val="windowText" lastClr="000000"/>
              </a:solidFill>
            </a:endParaRPr>
          </a:p>
          <a:p>
            <a:r>
              <a:rPr lang="en-US" sz="1600" dirty="0">
                <a:gradFill>
                  <a:gsLst>
                    <a:gs pos="2917">
                      <a:schemeClr val="tx1"/>
                    </a:gs>
                    <a:gs pos="30000">
                      <a:schemeClr val="tx1"/>
                    </a:gs>
                  </a:gsLst>
                  <a:lin ang="5400000" scaled="0"/>
                </a:gradFill>
                <a:hlinkClick r:id="rId2"/>
              </a:rPr>
              <a:t>https://docs.microsoft.com/en-us/azure/architecture/security/identity</a:t>
            </a:r>
            <a:r>
              <a:rPr lang="en-US" sz="16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2040070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86740" y="199808"/>
            <a:ext cx="11018520" cy="861774"/>
          </a:xfrm>
        </p:spPr>
        <p:txBody>
          <a:bodyPr/>
          <a:lstStyle/>
          <a:p>
            <a:r>
              <a:rPr lang="en-US" dirty="0"/>
              <a:t>Identity as the Control Plane</a:t>
            </a:r>
            <a:br>
              <a:rPr lang="en-US" dirty="0"/>
            </a:br>
            <a:r>
              <a:rPr lang="en-US" sz="2000" i="1" dirty="0"/>
              <a:t>Single Sign-On and Zero Trust Access Control Across Your Enterprise</a:t>
            </a:r>
            <a:endParaRPr lang="en-US" i="1" dirty="0"/>
          </a:p>
        </p:txBody>
      </p:sp>
      <p:sp>
        <p:nvSpPr>
          <p:cNvPr id="352" name="TextBox 351">
            <a:extLst>
              <a:ext uri="{FF2B5EF4-FFF2-40B4-BE49-F238E27FC236}">
                <a16:creationId xmlns:a16="http://schemas.microsoft.com/office/drawing/2014/main" id="{0D2499E1-0A61-43A6-A415-8D6FC737503A}"/>
              </a:ext>
            </a:extLst>
          </p:cNvPr>
          <p:cNvSpPr txBox="1"/>
          <p:nvPr/>
        </p:nvSpPr>
        <p:spPr>
          <a:xfrm>
            <a:off x="9210750" y="2304133"/>
            <a:ext cx="1205637" cy="656630"/>
          </a:xfrm>
          <a:prstGeom prst="rect">
            <a:avLst/>
          </a:prstGeom>
          <a:noFill/>
        </p:spPr>
        <p:txBody>
          <a:bodyPr wrap="none" lIns="175761" tIns="140609" rIns="175761" bIns="140609" rtlCol="0">
            <a:spAutoFit/>
          </a:bodyPr>
          <a:lstStyle/>
          <a:p>
            <a:pPr algn="ctr" defTabSz="878727">
              <a:lnSpc>
                <a:spcPct val="90000"/>
              </a:lnSpc>
              <a:spcAft>
                <a:spcPts val="576"/>
              </a:spcAft>
              <a:defRPr/>
            </a:pPr>
            <a:r>
              <a:rPr lang="en-US" sz="2691" kern="0" spc="-76" dirty="0">
                <a:gradFill>
                  <a:gsLst>
                    <a:gs pos="20000">
                      <a:srgbClr val="353535"/>
                    </a:gs>
                    <a:gs pos="68000">
                      <a:srgbClr val="353535"/>
                    </a:gs>
                  </a:gsLst>
                  <a:path path="circle">
                    <a:fillToRect l="50000" t="50000" r="50000" b="50000"/>
                  </a:path>
                </a:gradFill>
                <a:cs typeface="Segoe UI Semilight" panose="020B0402040204020203" pitchFamily="34" charset="0"/>
              </a:rPr>
              <a:t>BYOD</a:t>
            </a:r>
          </a:p>
        </p:txBody>
      </p:sp>
      <p:cxnSp>
        <p:nvCxnSpPr>
          <p:cNvPr id="386" name="Straight Arrow Connector 385">
            <a:extLst>
              <a:ext uri="{FF2B5EF4-FFF2-40B4-BE49-F238E27FC236}">
                <a16:creationId xmlns:a16="http://schemas.microsoft.com/office/drawing/2014/main" id="{21C72CB4-91EC-4045-B901-409B6B5F5890}"/>
              </a:ext>
            </a:extLst>
          </p:cNvPr>
          <p:cNvCxnSpPr>
            <a:cxnSpLocks/>
          </p:cNvCxnSpPr>
          <p:nvPr/>
        </p:nvCxnSpPr>
        <p:spPr>
          <a:xfrm flipH="1" flipV="1">
            <a:off x="7811027" y="3388525"/>
            <a:ext cx="606421" cy="391459"/>
          </a:xfrm>
          <a:prstGeom prst="straightConnector1">
            <a:avLst/>
          </a:prstGeom>
          <a:noFill/>
          <a:ln w="15875" cap="flat" cmpd="sng" algn="ctr">
            <a:solidFill>
              <a:srgbClr val="353535">
                <a:alpha val="40000"/>
              </a:srgbClr>
            </a:solidFill>
            <a:prstDash val="solid"/>
            <a:miter lim="800000"/>
            <a:headEnd type="arrow" w="med" len="med"/>
            <a:tailEnd type="arrow" w="med" len="med"/>
          </a:ln>
          <a:effectLst/>
        </p:spPr>
      </p:cxnSp>
      <p:grpSp>
        <p:nvGrpSpPr>
          <p:cNvPr id="389" name="Group 388">
            <a:extLst>
              <a:ext uri="{FF2B5EF4-FFF2-40B4-BE49-F238E27FC236}">
                <a16:creationId xmlns:a16="http://schemas.microsoft.com/office/drawing/2014/main" id="{33371621-DC8D-4318-AAF4-B7E8D2ADE7EA}"/>
              </a:ext>
            </a:extLst>
          </p:cNvPr>
          <p:cNvGrpSpPr/>
          <p:nvPr/>
        </p:nvGrpSpPr>
        <p:grpSpPr>
          <a:xfrm>
            <a:off x="7235459" y="4034416"/>
            <a:ext cx="2608809" cy="1428580"/>
            <a:chOff x="8905356" y="1241998"/>
            <a:chExt cx="2661121" cy="1457226"/>
          </a:xfrm>
        </p:grpSpPr>
        <p:pic>
          <p:nvPicPr>
            <p:cNvPr id="391" name="Picture 390">
              <a:extLst>
                <a:ext uri="{FF2B5EF4-FFF2-40B4-BE49-F238E27FC236}">
                  <a16:creationId xmlns:a16="http://schemas.microsoft.com/office/drawing/2014/main" id="{3ED76A16-7694-45C8-AA3E-F22254BBE3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6025" y="1468310"/>
              <a:ext cx="715534" cy="233432"/>
            </a:xfrm>
            <a:prstGeom prst="rect">
              <a:avLst/>
            </a:prstGeom>
          </p:spPr>
        </p:pic>
        <p:grpSp>
          <p:nvGrpSpPr>
            <p:cNvPr id="392" name="Group 391">
              <a:extLst>
                <a:ext uri="{FF2B5EF4-FFF2-40B4-BE49-F238E27FC236}">
                  <a16:creationId xmlns:a16="http://schemas.microsoft.com/office/drawing/2014/main" id="{22B7833B-8464-4099-AFA6-0994E5552344}"/>
                </a:ext>
              </a:extLst>
            </p:cNvPr>
            <p:cNvGrpSpPr/>
            <p:nvPr/>
          </p:nvGrpSpPr>
          <p:grpSpPr>
            <a:xfrm>
              <a:off x="8905356" y="2277038"/>
              <a:ext cx="551645" cy="278132"/>
              <a:chOff x="10842691" y="2081735"/>
              <a:chExt cx="451889" cy="227837"/>
            </a:xfrm>
          </p:grpSpPr>
          <p:sp>
            <p:nvSpPr>
              <p:cNvPr id="400" name="Freeform 299">
                <a:extLst>
                  <a:ext uri="{FF2B5EF4-FFF2-40B4-BE49-F238E27FC236}">
                    <a16:creationId xmlns:a16="http://schemas.microsoft.com/office/drawing/2014/main" id="{D3C2AB5F-3B5A-4243-919E-8EAE4DEE3DCF}"/>
                  </a:ext>
                </a:extLst>
              </p:cNvPr>
              <p:cNvSpPr/>
              <p:nvPr/>
            </p:nvSpPr>
            <p:spPr bwMode="auto">
              <a:xfrm>
                <a:off x="10844602" y="2106664"/>
                <a:ext cx="374248" cy="197582"/>
              </a:xfrm>
              <a:custGeom>
                <a:avLst/>
                <a:gdLst>
                  <a:gd name="connsiteX0" fmla="*/ 0 w 374248"/>
                  <a:gd name="connsiteY0" fmla="*/ 0 h 197582"/>
                  <a:gd name="connsiteX1" fmla="*/ 374248 w 374248"/>
                  <a:gd name="connsiteY1" fmla="*/ 0 h 197582"/>
                  <a:gd name="connsiteX2" fmla="*/ 374248 w 374248"/>
                  <a:gd name="connsiteY2" fmla="*/ 56976 h 197582"/>
                  <a:gd name="connsiteX3" fmla="*/ 233820 w 374248"/>
                  <a:gd name="connsiteY3" fmla="*/ 197582 h 197582"/>
                  <a:gd name="connsiteX4" fmla="*/ 0 w 374248"/>
                  <a:gd name="connsiteY4" fmla="*/ 197582 h 197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248" h="197582">
                    <a:moveTo>
                      <a:pt x="0" y="0"/>
                    </a:moveTo>
                    <a:lnTo>
                      <a:pt x="374248" y="0"/>
                    </a:lnTo>
                    <a:lnTo>
                      <a:pt x="374248" y="56976"/>
                    </a:lnTo>
                    <a:lnTo>
                      <a:pt x="233820" y="197582"/>
                    </a:lnTo>
                    <a:lnTo>
                      <a:pt x="0" y="197582"/>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01" name="Picture 400">
                <a:extLst>
                  <a:ext uri="{FF2B5EF4-FFF2-40B4-BE49-F238E27FC236}">
                    <a16:creationId xmlns:a16="http://schemas.microsoft.com/office/drawing/2014/main" id="{C59F1740-3E76-41B8-B983-B3AA1712D37D}"/>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842691" y="2081735"/>
                <a:ext cx="451889" cy="227837"/>
              </a:xfrm>
              <a:prstGeom prst="rect">
                <a:avLst/>
              </a:prstGeom>
            </p:spPr>
          </p:pic>
        </p:grpSp>
        <p:pic>
          <p:nvPicPr>
            <p:cNvPr id="393" name="Picture 392">
              <a:extLst>
                <a:ext uri="{FF2B5EF4-FFF2-40B4-BE49-F238E27FC236}">
                  <a16:creationId xmlns:a16="http://schemas.microsoft.com/office/drawing/2014/main" id="{A50C61B2-62EA-4AF3-A3C1-3D3AD1492E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73058" y="2305805"/>
              <a:ext cx="393419" cy="393419"/>
            </a:xfrm>
            <a:prstGeom prst="rect">
              <a:avLst/>
            </a:prstGeom>
          </p:spPr>
        </p:pic>
        <p:pic>
          <p:nvPicPr>
            <p:cNvPr id="394" name="Picture 393">
              <a:extLst>
                <a:ext uri="{FF2B5EF4-FFF2-40B4-BE49-F238E27FC236}">
                  <a16:creationId xmlns:a16="http://schemas.microsoft.com/office/drawing/2014/main" id="{DA7C6132-E2D0-4889-9419-CC90ABA972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5108" y="1766797"/>
              <a:ext cx="772261" cy="206794"/>
            </a:xfrm>
            <a:prstGeom prst="rect">
              <a:avLst/>
            </a:prstGeom>
          </p:spPr>
        </p:pic>
        <p:pic>
          <p:nvPicPr>
            <p:cNvPr id="395" name="Picture 394">
              <a:extLst>
                <a:ext uri="{FF2B5EF4-FFF2-40B4-BE49-F238E27FC236}">
                  <a16:creationId xmlns:a16="http://schemas.microsoft.com/office/drawing/2014/main" id="{FE43BE73-FA34-4505-AFFA-813A2708DA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52948" y="1241998"/>
              <a:ext cx="732270" cy="167077"/>
            </a:xfrm>
            <a:prstGeom prst="rect">
              <a:avLst/>
            </a:prstGeom>
            <a:noFill/>
          </p:spPr>
        </p:pic>
        <p:pic>
          <p:nvPicPr>
            <p:cNvPr id="396" name="Picture 395">
              <a:extLst>
                <a:ext uri="{FF2B5EF4-FFF2-40B4-BE49-F238E27FC236}">
                  <a16:creationId xmlns:a16="http://schemas.microsoft.com/office/drawing/2014/main" id="{265C3EC2-7919-45E8-B0A6-2C2CF8AAC2D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838220" y="2065380"/>
              <a:ext cx="652959" cy="220854"/>
            </a:xfrm>
            <a:prstGeom prst="rect">
              <a:avLst/>
            </a:prstGeom>
          </p:spPr>
        </p:pic>
        <p:sp>
          <p:nvSpPr>
            <p:cNvPr id="398" name="Freeform 5">
              <a:extLst>
                <a:ext uri="{FF2B5EF4-FFF2-40B4-BE49-F238E27FC236}">
                  <a16:creationId xmlns:a16="http://schemas.microsoft.com/office/drawing/2014/main" id="{F84F272F-B5BC-4FF0-9882-39AC3547A964}"/>
                </a:ext>
              </a:extLst>
            </p:cNvPr>
            <p:cNvSpPr>
              <a:spLocks noChangeAspect="1" noEditPoints="1"/>
            </p:cNvSpPr>
            <p:nvPr/>
          </p:nvSpPr>
          <p:spPr bwMode="black">
            <a:xfrm>
              <a:off x="10269335" y="1501970"/>
              <a:ext cx="782564" cy="173038"/>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83B01"/>
            </a:solidFill>
            <a:ln>
              <a:noFill/>
            </a:ln>
          </p:spPr>
          <p:txBody>
            <a:bodyPr vert="horz" wrap="square" lIns="87880" tIns="43940" rIns="87880" bIns="43940" numCol="1" anchor="t" anchorCtr="0" compatLnSpc="1">
              <a:prstTxWarp prst="textNoShape">
                <a:avLst/>
              </a:prstTxWarp>
            </a:bodyPr>
            <a:lstStyle/>
            <a:p>
              <a:pPr defTabSz="896354">
                <a:defRPr/>
              </a:pPr>
              <a:endParaRPr lang="en-US" sz="1730" kern="0" dirty="0">
                <a:solidFill>
                  <a:srgbClr val="505050"/>
                </a:solidFill>
                <a:latin typeface="Segoe UI"/>
              </a:endParaRPr>
            </a:p>
          </p:txBody>
        </p:sp>
      </p:grpSp>
      <p:cxnSp>
        <p:nvCxnSpPr>
          <p:cNvPr id="402" name="Straight Arrow Connector 401">
            <a:extLst>
              <a:ext uri="{FF2B5EF4-FFF2-40B4-BE49-F238E27FC236}">
                <a16:creationId xmlns:a16="http://schemas.microsoft.com/office/drawing/2014/main" id="{EC15CD84-8D28-48E5-A61C-8E82B84910B0}"/>
              </a:ext>
            </a:extLst>
          </p:cNvPr>
          <p:cNvCxnSpPr>
            <a:cxnSpLocks/>
          </p:cNvCxnSpPr>
          <p:nvPr/>
        </p:nvCxnSpPr>
        <p:spPr>
          <a:xfrm flipV="1">
            <a:off x="7764374" y="2251400"/>
            <a:ext cx="948903" cy="359936"/>
          </a:xfrm>
          <a:prstGeom prst="straightConnector1">
            <a:avLst/>
          </a:prstGeom>
          <a:noFill/>
          <a:ln w="15875" cap="flat" cmpd="sng" algn="ctr">
            <a:solidFill>
              <a:srgbClr val="353535">
                <a:alpha val="40000"/>
              </a:srgbClr>
            </a:solidFill>
            <a:prstDash val="solid"/>
            <a:miter lim="800000"/>
            <a:headEnd type="arrow" w="med" len="med"/>
            <a:tailEnd type="arrow" w="med" len="med"/>
          </a:ln>
          <a:effectLst/>
        </p:spPr>
      </p:cxnSp>
      <p:cxnSp>
        <p:nvCxnSpPr>
          <p:cNvPr id="403" name="Straight Connector 402">
            <a:extLst>
              <a:ext uri="{FF2B5EF4-FFF2-40B4-BE49-F238E27FC236}">
                <a16:creationId xmlns:a16="http://schemas.microsoft.com/office/drawing/2014/main" id="{1AD74E3F-AF21-453D-BC4D-8252D5A9FBEB}"/>
              </a:ext>
            </a:extLst>
          </p:cNvPr>
          <p:cNvCxnSpPr>
            <a:cxnSpLocks/>
          </p:cNvCxnSpPr>
          <p:nvPr/>
        </p:nvCxnSpPr>
        <p:spPr>
          <a:xfrm>
            <a:off x="7615171" y="3580208"/>
            <a:ext cx="232351" cy="382019"/>
          </a:xfrm>
          <a:prstGeom prst="line">
            <a:avLst/>
          </a:prstGeom>
          <a:noFill/>
          <a:ln w="15875" cap="flat" cmpd="sng" algn="ctr">
            <a:solidFill>
              <a:srgbClr val="353535">
                <a:alpha val="40000"/>
              </a:srgbClr>
            </a:solidFill>
            <a:prstDash val="solid"/>
            <a:miter lim="800000"/>
            <a:headEnd type="arrow" w="med" len="med"/>
            <a:tailEnd type="arrow" w="med" len="med"/>
          </a:ln>
          <a:effectLst/>
        </p:spPr>
      </p:cxnSp>
      <p:cxnSp>
        <p:nvCxnSpPr>
          <p:cNvPr id="404" name="Straight Arrow Connector 403">
            <a:extLst>
              <a:ext uri="{FF2B5EF4-FFF2-40B4-BE49-F238E27FC236}">
                <a16:creationId xmlns:a16="http://schemas.microsoft.com/office/drawing/2014/main" id="{7564873B-1E7A-40C1-AA17-71D725727AA5}"/>
              </a:ext>
            </a:extLst>
          </p:cNvPr>
          <p:cNvCxnSpPr>
            <a:cxnSpLocks/>
          </p:cNvCxnSpPr>
          <p:nvPr/>
        </p:nvCxnSpPr>
        <p:spPr>
          <a:xfrm>
            <a:off x="3443789" y="3022732"/>
            <a:ext cx="1724661" cy="278653"/>
          </a:xfrm>
          <a:prstGeom prst="straightConnector1">
            <a:avLst/>
          </a:prstGeom>
          <a:noFill/>
          <a:ln w="15875" cap="flat" cmpd="sng" algn="ctr">
            <a:solidFill>
              <a:srgbClr val="353535">
                <a:alpha val="40000"/>
              </a:srgbClr>
            </a:solidFill>
            <a:prstDash val="solid"/>
            <a:miter lim="800000"/>
            <a:headEnd type="arrow" w="med" len="med"/>
            <a:tailEnd type="arrow" w="med" len="med"/>
          </a:ln>
          <a:effectLst/>
        </p:spPr>
      </p:cxnSp>
      <p:sp>
        <p:nvSpPr>
          <p:cNvPr id="405" name="Freeform 20">
            <a:extLst>
              <a:ext uri="{FF2B5EF4-FFF2-40B4-BE49-F238E27FC236}">
                <a16:creationId xmlns:a16="http://schemas.microsoft.com/office/drawing/2014/main" id="{55283967-7C53-4D4A-B694-987DAE88F1BA}"/>
              </a:ext>
            </a:extLst>
          </p:cNvPr>
          <p:cNvSpPr>
            <a:spLocks noEditPoints="1"/>
          </p:cNvSpPr>
          <p:nvPr/>
        </p:nvSpPr>
        <p:spPr bwMode="auto">
          <a:xfrm>
            <a:off x="9440308" y="2624912"/>
            <a:ext cx="401430" cy="397820"/>
          </a:xfrm>
          <a:custGeom>
            <a:avLst/>
            <a:gdLst>
              <a:gd name="T0" fmla="*/ 0 w 235"/>
              <a:gd name="T1" fmla="*/ 0 h 231"/>
              <a:gd name="T2" fmla="*/ 0 w 235"/>
              <a:gd name="T3" fmla="*/ 0 h 231"/>
              <a:gd name="T4" fmla="*/ 0 w 235"/>
              <a:gd name="T5" fmla="*/ 231 h 231"/>
              <a:gd name="T6" fmla="*/ 0 w 235"/>
              <a:gd name="T7" fmla="*/ 0 h 231"/>
              <a:gd name="T8" fmla="*/ 0 w 235"/>
              <a:gd name="T9" fmla="*/ 0 h 231"/>
              <a:gd name="T10" fmla="*/ 0 w 235"/>
              <a:gd name="T11" fmla="*/ 0 h 231"/>
              <a:gd name="T12" fmla="*/ 235 w 235"/>
              <a:gd name="T13" fmla="*/ 0 h 231"/>
              <a:gd name="T14" fmla="*/ 205 w 235"/>
              <a:gd name="T15" fmla="*/ 0 h 231"/>
              <a:gd name="T16" fmla="*/ 0 w 235"/>
              <a:gd name="T17" fmla="*/ 0 h 231"/>
              <a:gd name="T18" fmla="*/ 0 w 235"/>
              <a:gd name="T19" fmla="*/ 0 h 231"/>
              <a:gd name="T20" fmla="*/ 235 w 235"/>
              <a:gd name="T21" fmla="*/ 0 h 231"/>
              <a:gd name="T22" fmla="*/ 235 w 235"/>
              <a:gd name="T23"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 h="231">
                <a:moveTo>
                  <a:pt x="0" y="0"/>
                </a:moveTo>
                <a:cubicBezTo>
                  <a:pt x="0" y="0"/>
                  <a:pt x="0" y="0"/>
                  <a:pt x="0" y="0"/>
                </a:cubicBezTo>
                <a:cubicBezTo>
                  <a:pt x="0" y="231"/>
                  <a:pt x="0" y="231"/>
                  <a:pt x="0" y="231"/>
                </a:cubicBezTo>
                <a:cubicBezTo>
                  <a:pt x="0" y="20"/>
                  <a:pt x="0" y="1"/>
                  <a:pt x="0" y="0"/>
                </a:cubicBezTo>
                <a:cubicBezTo>
                  <a:pt x="0" y="0"/>
                  <a:pt x="0" y="0"/>
                  <a:pt x="0" y="0"/>
                </a:cubicBezTo>
                <a:cubicBezTo>
                  <a:pt x="0" y="0"/>
                  <a:pt x="0" y="0"/>
                  <a:pt x="0" y="0"/>
                </a:cubicBezTo>
                <a:moveTo>
                  <a:pt x="235" y="0"/>
                </a:moveTo>
                <a:cubicBezTo>
                  <a:pt x="205" y="0"/>
                  <a:pt x="205" y="0"/>
                  <a:pt x="205" y="0"/>
                </a:cubicBezTo>
                <a:cubicBezTo>
                  <a:pt x="0" y="0"/>
                  <a:pt x="0" y="0"/>
                  <a:pt x="0" y="0"/>
                </a:cubicBezTo>
                <a:cubicBezTo>
                  <a:pt x="0" y="0"/>
                  <a:pt x="0" y="0"/>
                  <a:pt x="0" y="0"/>
                </a:cubicBezTo>
                <a:cubicBezTo>
                  <a:pt x="102" y="0"/>
                  <a:pt x="179" y="0"/>
                  <a:pt x="235" y="0"/>
                </a:cubicBezTo>
                <a:cubicBezTo>
                  <a:pt x="235" y="0"/>
                  <a:pt x="235" y="0"/>
                  <a:pt x="235" y="0"/>
                </a:cubicBezTo>
              </a:path>
            </a:pathLst>
          </a:custGeom>
          <a:solidFill>
            <a:srgbClr val="5C476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5337" fontAlgn="base">
              <a:spcBef>
                <a:spcPct val="0"/>
              </a:spcBef>
              <a:spcAft>
                <a:spcPct val="0"/>
              </a:spcAft>
              <a:defRPr/>
            </a:pPr>
            <a:endParaRPr lang="en-US" sz="1730" dirty="0">
              <a:solidFill>
                <a:srgbClr val="505050"/>
              </a:solidFill>
              <a:latin typeface="Segoe UI"/>
              <a:ea typeface="ＭＳ Ｐゴシック" charset="0"/>
            </a:endParaRPr>
          </a:p>
        </p:txBody>
      </p:sp>
      <p:grpSp>
        <p:nvGrpSpPr>
          <p:cNvPr id="406" name="Group 405">
            <a:extLst>
              <a:ext uri="{FF2B5EF4-FFF2-40B4-BE49-F238E27FC236}">
                <a16:creationId xmlns:a16="http://schemas.microsoft.com/office/drawing/2014/main" id="{807D0E74-0CCF-4D9D-A69D-CD8891FD6E58}"/>
              </a:ext>
            </a:extLst>
          </p:cNvPr>
          <p:cNvGrpSpPr/>
          <p:nvPr/>
        </p:nvGrpSpPr>
        <p:grpSpPr>
          <a:xfrm>
            <a:off x="9099281" y="1444887"/>
            <a:ext cx="1566379" cy="398207"/>
            <a:chOff x="9485283" y="4970832"/>
            <a:chExt cx="1597788" cy="406192"/>
          </a:xfrm>
        </p:grpSpPr>
        <p:pic>
          <p:nvPicPr>
            <p:cNvPr id="407" name="Picture 406">
              <a:extLst>
                <a:ext uri="{FF2B5EF4-FFF2-40B4-BE49-F238E27FC236}">
                  <a16:creationId xmlns:a16="http://schemas.microsoft.com/office/drawing/2014/main" id="{55016AAE-8A4D-4D15-B04E-A27D717A983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99405" y="5193358"/>
              <a:ext cx="183666" cy="183666"/>
            </a:xfrm>
            <a:prstGeom prst="rect">
              <a:avLst/>
            </a:prstGeom>
          </p:spPr>
        </p:pic>
        <p:pic>
          <p:nvPicPr>
            <p:cNvPr id="408" name="Picture 407">
              <a:extLst>
                <a:ext uri="{FF2B5EF4-FFF2-40B4-BE49-F238E27FC236}">
                  <a16:creationId xmlns:a16="http://schemas.microsoft.com/office/drawing/2014/main" id="{D4F1A912-9BE9-427B-BF24-E278D644FF0A}"/>
                </a:ext>
              </a:extLst>
            </p:cNvPr>
            <p:cNvPicPr>
              <a:picLocks noChangeAspect="1"/>
            </p:cNvPicPr>
            <p:nvPr/>
          </p:nvPicPr>
          <p:blipFill>
            <a:blip r:embed="rId10">
              <a:duotone>
                <a:srgbClr val="737373">
                  <a:shade val="45000"/>
                  <a:satMod val="135000"/>
                </a:srgbClr>
                <a:prstClr val="white"/>
              </a:duotone>
              <a:extLst>
                <a:ext uri="{28A0092B-C50C-407E-A947-70E740481C1C}">
                  <a14:useLocalDpi xmlns:a14="http://schemas.microsoft.com/office/drawing/2010/main" val="0"/>
                </a:ext>
              </a:extLst>
            </a:blip>
            <a:stretch>
              <a:fillRect/>
            </a:stretch>
          </p:blipFill>
          <p:spPr>
            <a:xfrm>
              <a:off x="9485283" y="5148990"/>
              <a:ext cx="185763" cy="215949"/>
            </a:xfrm>
            <a:prstGeom prst="rect">
              <a:avLst/>
            </a:prstGeom>
          </p:spPr>
        </p:pic>
        <p:sp>
          <p:nvSpPr>
            <p:cNvPr id="409" name="Freeform 505">
              <a:extLst>
                <a:ext uri="{FF2B5EF4-FFF2-40B4-BE49-F238E27FC236}">
                  <a16:creationId xmlns:a16="http://schemas.microsoft.com/office/drawing/2014/main" id="{3BB348AC-ECA6-4048-B621-6F0B4CB39ADA}"/>
                </a:ext>
              </a:extLst>
            </p:cNvPr>
            <p:cNvSpPr>
              <a:spLocks noChangeAspect="1" noEditPoints="1"/>
            </p:cNvSpPr>
            <p:nvPr/>
          </p:nvSpPr>
          <p:spPr bwMode="black">
            <a:xfrm>
              <a:off x="10216140" y="4970832"/>
              <a:ext cx="278743" cy="277611"/>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p:spPr>
          <p:txBody>
            <a:bodyPr vert="horz" wrap="square" lIns="87880" tIns="43940" rIns="87880" bIns="43940" numCol="1" anchor="t" anchorCtr="0" compatLnSpc="1">
              <a:prstTxWarp prst="textNoShape">
                <a:avLst/>
              </a:prstTxWarp>
            </a:bodyPr>
            <a:lstStyle/>
            <a:p>
              <a:pPr defTabSz="878727">
                <a:defRPr/>
              </a:pPr>
              <a:endParaRPr lang="en-US" sz="1730" kern="0" dirty="0">
                <a:solidFill>
                  <a:srgbClr val="FFFFFF"/>
                </a:solidFill>
                <a:latin typeface="Segoe UI"/>
              </a:endParaRPr>
            </a:p>
          </p:txBody>
        </p:sp>
      </p:grpSp>
      <p:sp>
        <p:nvSpPr>
          <p:cNvPr id="412" name="Oval 411">
            <a:extLst>
              <a:ext uri="{FF2B5EF4-FFF2-40B4-BE49-F238E27FC236}">
                <a16:creationId xmlns:a16="http://schemas.microsoft.com/office/drawing/2014/main" id="{F468D0AB-EACC-47D9-AFE4-2F6699D3EA2C}"/>
              </a:ext>
            </a:extLst>
          </p:cNvPr>
          <p:cNvSpPr/>
          <p:nvPr/>
        </p:nvSpPr>
        <p:spPr bwMode="auto">
          <a:xfrm>
            <a:off x="7045245" y="3831488"/>
            <a:ext cx="2958202" cy="2958202"/>
          </a:xfrm>
          <a:prstGeom prst="ellipse">
            <a:avLst/>
          </a:prstGeom>
          <a:noFill/>
          <a:ln w="12700" cap="flat" cmpd="sng" algn="ctr">
            <a:solidFill>
              <a:srgbClr val="353535"/>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3" name="Oval 412">
            <a:extLst>
              <a:ext uri="{FF2B5EF4-FFF2-40B4-BE49-F238E27FC236}">
                <a16:creationId xmlns:a16="http://schemas.microsoft.com/office/drawing/2014/main" id="{A41751A2-59F2-4C52-87DD-F5BFD3E769A2}"/>
              </a:ext>
            </a:extLst>
          </p:cNvPr>
          <p:cNvSpPr/>
          <p:nvPr/>
        </p:nvSpPr>
        <p:spPr bwMode="auto">
          <a:xfrm>
            <a:off x="8674118" y="809502"/>
            <a:ext cx="2254794" cy="2254794"/>
          </a:xfrm>
          <a:prstGeom prst="ellipse">
            <a:avLst/>
          </a:prstGeom>
          <a:noFill/>
          <a:ln w="12700" cap="flat" cmpd="sng" algn="ctr">
            <a:solidFill>
              <a:srgbClr val="353535"/>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4" name="Freeform: Shape 413">
            <a:extLst>
              <a:ext uri="{FF2B5EF4-FFF2-40B4-BE49-F238E27FC236}">
                <a16:creationId xmlns:a16="http://schemas.microsoft.com/office/drawing/2014/main" id="{1BE568BC-D5F8-41E3-B711-68EE02725B99}"/>
              </a:ext>
            </a:extLst>
          </p:cNvPr>
          <p:cNvSpPr/>
          <p:nvPr/>
        </p:nvSpPr>
        <p:spPr bwMode="auto">
          <a:xfrm flipV="1">
            <a:off x="7815417" y="4854337"/>
            <a:ext cx="1451680" cy="800242"/>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dirty="0">
              <a:solidFill>
                <a:srgbClr val="353535"/>
              </a:solidFill>
            </a:endParaRPr>
          </a:p>
        </p:txBody>
      </p:sp>
      <p:sp>
        <p:nvSpPr>
          <p:cNvPr id="415" name="TextBox 414">
            <a:extLst>
              <a:ext uri="{FF2B5EF4-FFF2-40B4-BE49-F238E27FC236}">
                <a16:creationId xmlns:a16="http://schemas.microsoft.com/office/drawing/2014/main" id="{8681B656-759B-48C0-A784-8518BE02BF73}"/>
              </a:ext>
            </a:extLst>
          </p:cNvPr>
          <p:cNvSpPr txBox="1"/>
          <p:nvPr/>
        </p:nvSpPr>
        <p:spPr>
          <a:xfrm>
            <a:off x="7939304" y="5789247"/>
            <a:ext cx="1203905" cy="656630"/>
          </a:xfrm>
          <a:prstGeom prst="rect">
            <a:avLst/>
          </a:prstGeom>
          <a:noFill/>
        </p:spPr>
        <p:txBody>
          <a:bodyPr wrap="none" lIns="175761" tIns="140609" rIns="175761" bIns="140609" rtlCol="0">
            <a:spAutoFit/>
          </a:bodyPr>
          <a:lstStyle/>
          <a:p>
            <a:pPr algn="ctr" defTabSz="878727">
              <a:lnSpc>
                <a:spcPct val="90000"/>
              </a:lnSpc>
              <a:spcAft>
                <a:spcPts val="576"/>
              </a:spcAft>
              <a:defRPr/>
            </a:pPr>
            <a:r>
              <a:rPr lang="en-US" sz="2691" kern="0" spc="-76" dirty="0">
                <a:gradFill>
                  <a:gsLst>
                    <a:gs pos="20000">
                      <a:srgbClr val="353535"/>
                    </a:gs>
                    <a:gs pos="68000">
                      <a:srgbClr val="353535"/>
                    </a:gs>
                  </a:gsLst>
                  <a:path path="circle">
                    <a:fillToRect l="50000" t="50000" r="50000" b="50000"/>
                  </a:path>
                </a:gradFill>
                <a:cs typeface="Segoe UI Semilight" panose="020B0402040204020203" pitchFamily="34" charset="0"/>
              </a:rPr>
              <a:t>Cloud</a:t>
            </a:r>
          </a:p>
        </p:txBody>
      </p:sp>
      <p:grpSp>
        <p:nvGrpSpPr>
          <p:cNvPr id="416" name="Group 415">
            <a:extLst>
              <a:ext uri="{FF2B5EF4-FFF2-40B4-BE49-F238E27FC236}">
                <a16:creationId xmlns:a16="http://schemas.microsoft.com/office/drawing/2014/main" id="{BC05F2AC-5311-4212-B374-4D3C281C8EBF}"/>
              </a:ext>
            </a:extLst>
          </p:cNvPr>
          <p:cNvGrpSpPr/>
          <p:nvPr/>
        </p:nvGrpSpPr>
        <p:grpSpPr>
          <a:xfrm>
            <a:off x="8943233" y="1574410"/>
            <a:ext cx="494206" cy="362490"/>
            <a:chOff x="4036202" y="3031654"/>
            <a:chExt cx="514225" cy="377173"/>
          </a:xfrm>
        </p:grpSpPr>
        <p:sp>
          <p:nvSpPr>
            <p:cNvPr id="417" name="Freeform 9">
              <a:extLst>
                <a:ext uri="{FF2B5EF4-FFF2-40B4-BE49-F238E27FC236}">
                  <a16:creationId xmlns:a16="http://schemas.microsoft.com/office/drawing/2014/main" id="{AA407DC8-9B38-4C25-9829-9D92EC8C0E28}"/>
                </a:ext>
              </a:extLst>
            </p:cNvPr>
            <p:cNvSpPr>
              <a:spLocks noEditPoints="1"/>
            </p:cNvSpPr>
            <p:nvPr/>
          </p:nvSpPr>
          <p:spPr bwMode="auto">
            <a:xfrm>
              <a:off x="4036202" y="3031654"/>
              <a:ext cx="514225" cy="377173"/>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dirty="0">
                <a:solidFill>
                  <a:sysClr val="windowText" lastClr="000000"/>
                </a:solidFill>
              </a:endParaRPr>
            </a:p>
          </p:txBody>
        </p:sp>
        <p:sp>
          <p:nvSpPr>
            <p:cNvPr id="418" name="Rectangle 417">
              <a:extLst>
                <a:ext uri="{FF2B5EF4-FFF2-40B4-BE49-F238E27FC236}">
                  <a16:creationId xmlns:a16="http://schemas.microsoft.com/office/drawing/2014/main" id="{45C61BCD-A0D3-425D-953D-63F139BC50EA}"/>
                </a:ext>
              </a:extLst>
            </p:cNvPr>
            <p:cNvSpPr/>
            <p:nvPr/>
          </p:nvSpPr>
          <p:spPr bwMode="auto">
            <a:xfrm>
              <a:off x="4203700" y="3117850"/>
              <a:ext cx="95250" cy="952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419" name="Group 418">
            <a:extLst>
              <a:ext uri="{FF2B5EF4-FFF2-40B4-BE49-F238E27FC236}">
                <a16:creationId xmlns:a16="http://schemas.microsoft.com/office/drawing/2014/main" id="{FBD842CA-23A9-4A18-BB65-4AE53275C2FC}"/>
              </a:ext>
            </a:extLst>
          </p:cNvPr>
          <p:cNvGrpSpPr/>
          <p:nvPr/>
        </p:nvGrpSpPr>
        <p:grpSpPr>
          <a:xfrm>
            <a:off x="9541687" y="1389178"/>
            <a:ext cx="821434" cy="547721"/>
            <a:chOff x="4658896" y="2838920"/>
            <a:chExt cx="854707" cy="569907"/>
          </a:xfrm>
        </p:grpSpPr>
        <p:sp>
          <p:nvSpPr>
            <p:cNvPr id="420" name="Freeform 5">
              <a:extLst>
                <a:ext uri="{FF2B5EF4-FFF2-40B4-BE49-F238E27FC236}">
                  <a16:creationId xmlns:a16="http://schemas.microsoft.com/office/drawing/2014/main" id="{13BE6145-050F-4930-A0F3-41F05A110B79}"/>
                </a:ext>
              </a:extLst>
            </p:cNvPr>
            <p:cNvSpPr>
              <a:spLocks noEditPoints="1"/>
            </p:cNvSpPr>
            <p:nvPr/>
          </p:nvSpPr>
          <p:spPr bwMode="auto">
            <a:xfrm>
              <a:off x="4658896" y="2838920"/>
              <a:ext cx="854707" cy="569907"/>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dirty="0">
                <a:solidFill>
                  <a:sysClr val="windowText" lastClr="000000"/>
                </a:solidFill>
              </a:endParaRPr>
            </a:p>
          </p:txBody>
        </p:sp>
        <p:sp>
          <p:nvSpPr>
            <p:cNvPr id="421" name="Isosceles Triangle 420">
              <a:extLst>
                <a:ext uri="{FF2B5EF4-FFF2-40B4-BE49-F238E27FC236}">
                  <a16:creationId xmlns:a16="http://schemas.microsoft.com/office/drawing/2014/main" id="{3E2C7045-B483-47D3-AC41-53BBD59DDEA9}"/>
                </a:ext>
              </a:extLst>
            </p:cNvPr>
            <p:cNvSpPr/>
            <p:nvPr/>
          </p:nvSpPr>
          <p:spPr bwMode="auto">
            <a:xfrm>
              <a:off x="4921250" y="2965450"/>
              <a:ext cx="169418" cy="146050"/>
            </a:xfrm>
            <a:prstGeom prst="triangle">
              <a:avLst/>
            </a:prstGeom>
            <a:no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422" name="Group 421">
            <a:extLst>
              <a:ext uri="{FF2B5EF4-FFF2-40B4-BE49-F238E27FC236}">
                <a16:creationId xmlns:a16="http://schemas.microsoft.com/office/drawing/2014/main" id="{EB13B785-C46D-46A1-AC9B-ADDE2D2CEB7E}"/>
              </a:ext>
            </a:extLst>
          </p:cNvPr>
          <p:cNvGrpSpPr/>
          <p:nvPr/>
        </p:nvGrpSpPr>
        <p:grpSpPr>
          <a:xfrm>
            <a:off x="10467366" y="1576766"/>
            <a:ext cx="216535" cy="360133"/>
            <a:chOff x="5622072" y="3034107"/>
            <a:chExt cx="225306" cy="374720"/>
          </a:xfrm>
        </p:grpSpPr>
        <p:sp>
          <p:nvSpPr>
            <p:cNvPr id="423" name="Freeform 5">
              <a:extLst>
                <a:ext uri="{FF2B5EF4-FFF2-40B4-BE49-F238E27FC236}">
                  <a16:creationId xmlns:a16="http://schemas.microsoft.com/office/drawing/2014/main" id="{52CBA591-4B18-402E-8799-4789F7F7F897}"/>
                </a:ext>
              </a:extLst>
            </p:cNvPr>
            <p:cNvSpPr>
              <a:spLocks noEditPoints="1"/>
            </p:cNvSpPr>
            <p:nvPr/>
          </p:nvSpPr>
          <p:spPr bwMode="auto">
            <a:xfrm>
              <a:off x="5622072" y="3034107"/>
              <a:ext cx="225306" cy="37472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dirty="0">
                <a:solidFill>
                  <a:sysClr val="windowText" lastClr="000000"/>
                </a:solidFill>
              </a:endParaRPr>
            </a:p>
          </p:txBody>
        </p:sp>
        <p:sp>
          <p:nvSpPr>
            <p:cNvPr id="424" name="Oval 423">
              <a:extLst>
                <a:ext uri="{FF2B5EF4-FFF2-40B4-BE49-F238E27FC236}">
                  <a16:creationId xmlns:a16="http://schemas.microsoft.com/office/drawing/2014/main" id="{2483519E-FF46-4C00-AF4C-ADBB92D746F7}"/>
                </a:ext>
              </a:extLst>
            </p:cNvPr>
            <p:cNvSpPr/>
            <p:nvPr/>
          </p:nvSpPr>
          <p:spPr bwMode="auto">
            <a:xfrm>
              <a:off x="5670550" y="3124200"/>
              <a:ext cx="107950" cy="107950"/>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454" name="Straight Arrow Connector 453">
            <a:extLst>
              <a:ext uri="{FF2B5EF4-FFF2-40B4-BE49-F238E27FC236}">
                <a16:creationId xmlns:a16="http://schemas.microsoft.com/office/drawing/2014/main" id="{988985B6-2AB2-41F1-8AA7-C0DB56D78065}"/>
              </a:ext>
            </a:extLst>
          </p:cNvPr>
          <p:cNvCxnSpPr>
            <a:cxnSpLocks/>
          </p:cNvCxnSpPr>
          <p:nvPr/>
        </p:nvCxnSpPr>
        <p:spPr>
          <a:xfrm>
            <a:off x="5196463" y="2102545"/>
            <a:ext cx="455479" cy="521422"/>
          </a:xfrm>
          <a:prstGeom prst="straightConnector1">
            <a:avLst/>
          </a:prstGeom>
          <a:noFill/>
          <a:ln w="15875" cap="flat" cmpd="sng" algn="ctr">
            <a:solidFill>
              <a:srgbClr val="353535">
                <a:alpha val="40000"/>
              </a:srgbClr>
            </a:solidFill>
            <a:prstDash val="solid"/>
            <a:miter lim="800000"/>
            <a:headEnd type="arrow" w="med" len="med"/>
            <a:tailEnd type="arrow" w="med" len="med"/>
          </a:ln>
          <a:effectLst/>
        </p:spPr>
      </p:cxnSp>
      <p:grpSp>
        <p:nvGrpSpPr>
          <p:cNvPr id="455" name="Group 454">
            <a:extLst>
              <a:ext uri="{FF2B5EF4-FFF2-40B4-BE49-F238E27FC236}">
                <a16:creationId xmlns:a16="http://schemas.microsoft.com/office/drawing/2014/main" id="{D8CE71C0-8FBB-415A-A76B-5814A23E2339}"/>
              </a:ext>
            </a:extLst>
          </p:cNvPr>
          <p:cNvGrpSpPr/>
          <p:nvPr/>
        </p:nvGrpSpPr>
        <p:grpSpPr>
          <a:xfrm>
            <a:off x="1327369" y="1643506"/>
            <a:ext cx="2602986" cy="1804244"/>
            <a:chOff x="1353985" y="1675965"/>
            <a:chExt cx="2655181" cy="1840423"/>
          </a:xfrm>
        </p:grpSpPr>
        <p:pic>
          <p:nvPicPr>
            <p:cNvPr id="456" name="Picture 455">
              <a:extLst>
                <a:ext uri="{FF2B5EF4-FFF2-40B4-BE49-F238E27FC236}">
                  <a16:creationId xmlns:a16="http://schemas.microsoft.com/office/drawing/2014/main" id="{873B4300-31CD-47BF-897F-4C7BA200B202}"/>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40000" contrast="-40000"/>
                      </a14:imgEffect>
                    </a14:imgLayer>
                  </a14:imgProps>
                </a:ext>
              </a:extLst>
            </a:blip>
            <a:stretch>
              <a:fillRect/>
            </a:stretch>
          </p:blipFill>
          <p:spPr>
            <a:xfrm>
              <a:off x="2579669" y="1716192"/>
              <a:ext cx="539461" cy="384402"/>
            </a:xfrm>
            <a:prstGeom prst="rect">
              <a:avLst/>
            </a:prstGeom>
          </p:spPr>
        </p:pic>
        <p:pic>
          <p:nvPicPr>
            <p:cNvPr id="457" name="Picture 8" descr="http://blogs.ca.com/wp-content/uploads/2014/02/CA-fb-logo.png">
              <a:extLst>
                <a:ext uri="{FF2B5EF4-FFF2-40B4-BE49-F238E27FC236}">
                  <a16:creationId xmlns:a16="http://schemas.microsoft.com/office/drawing/2014/main" id="{04168DE6-5D3D-4C6F-BA1A-FCECC2EF010B}"/>
                </a:ext>
              </a:extLst>
            </p:cNvPr>
            <p:cNvPicPr>
              <a:picLocks noChangeAspect="1" noChangeArrowheads="1"/>
            </p:cNvPicPr>
            <p:nvPr/>
          </p:nvPicPr>
          <p:blipFill rotWithShape="1">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2051581" y="1847510"/>
              <a:ext cx="420327" cy="374570"/>
            </a:xfrm>
            <a:prstGeom prst="rect">
              <a:avLst/>
            </a:prstGeom>
            <a:noFill/>
            <a:extLst>
              <a:ext uri="{909E8E84-426E-40DD-AFC4-6F175D3DCCD1}">
                <a14:hiddenFill xmlns:a14="http://schemas.microsoft.com/office/drawing/2010/main">
                  <a:solidFill>
                    <a:srgbClr val="FFFFFF"/>
                  </a:solidFill>
                </a14:hiddenFill>
              </a:ext>
            </a:extLst>
          </p:spPr>
        </p:pic>
        <p:grpSp>
          <p:nvGrpSpPr>
            <p:cNvPr id="458" name="Group 457">
              <a:extLst>
                <a:ext uri="{FF2B5EF4-FFF2-40B4-BE49-F238E27FC236}">
                  <a16:creationId xmlns:a16="http://schemas.microsoft.com/office/drawing/2014/main" id="{EFDBB27E-D7AB-468F-A700-A89DAA1EDCD6}"/>
                </a:ext>
              </a:extLst>
            </p:cNvPr>
            <p:cNvGrpSpPr/>
            <p:nvPr/>
          </p:nvGrpSpPr>
          <p:grpSpPr>
            <a:xfrm>
              <a:off x="2753021" y="2016447"/>
              <a:ext cx="1256145" cy="906582"/>
              <a:chOff x="1173639" y="1410730"/>
              <a:chExt cx="1256145" cy="906582"/>
            </a:xfrm>
          </p:grpSpPr>
          <p:grpSp>
            <p:nvGrpSpPr>
              <p:cNvPr id="467" name="Group 466">
                <a:extLst>
                  <a:ext uri="{FF2B5EF4-FFF2-40B4-BE49-F238E27FC236}">
                    <a16:creationId xmlns:a16="http://schemas.microsoft.com/office/drawing/2014/main" id="{4E470199-3633-473F-9AA0-7CEB6179E2C9}"/>
                  </a:ext>
                </a:extLst>
              </p:cNvPr>
              <p:cNvGrpSpPr/>
              <p:nvPr/>
            </p:nvGrpSpPr>
            <p:grpSpPr>
              <a:xfrm>
                <a:off x="1544221" y="1410730"/>
                <a:ext cx="479463" cy="395218"/>
                <a:chOff x="2309175" y="2458187"/>
                <a:chExt cx="466711" cy="403143"/>
              </a:xfrm>
            </p:grpSpPr>
            <p:sp>
              <p:nvSpPr>
                <p:cNvPr id="469" name="Isosceles Triangle 468">
                  <a:extLst>
                    <a:ext uri="{FF2B5EF4-FFF2-40B4-BE49-F238E27FC236}">
                      <a16:creationId xmlns:a16="http://schemas.microsoft.com/office/drawing/2014/main" id="{F9E5D9E3-909B-4562-946F-8C96C12D7A0A}"/>
                    </a:ext>
                  </a:extLst>
                </p:cNvPr>
                <p:cNvSpPr>
                  <a:spLocks noChangeAspect="1"/>
                </p:cNvSpPr>
                <p:nvPr/>
              </p:nvSpPr>
              <p:spPr bwMode="auto">
                <a:xfrm>
                  <a:off x="2309175" y="2458187"/>
                  <a:ext cx="466711" cy="402336"/>
                </a:xfrm>
                <a:prstGeom prst="triangl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0" name="Freeform: Shape 469">
                  <a:extLst>
                    <a:ext uri="{FF2B5EF4-FFF2-40B4-BE49-F238E27FC236}">
                      <a16:creationId xmlns:a16="http://schemas.microsoft.com/office/drawing/2014/main" id="{24194736-58C2-4DFB-9277-829C5353CA66}"/>
                    </a:ext>
                  </a:extLst>
                </p:cNvPr>
                <p:cNvSpPr>
                  <a:spLocks noChangeAspect="1"/>
                </p:cNvSpPr>
                <p:nvPr/>
              </p:nvSpPr>
              <p:spPr bwMode="auto">
                <a:xfrm>
                  <a:off x="2309176" y="2458994"/>
                  <a:ext cx="466710" cy="402336"/>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rgbClr val="0078D7"/>
                </a:solidFill>
                <a:ln w="15240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468" name="TextBox 467">
                <a:extLst>
                  <a:ext uri="{FF2B5EF4-FFF2-40B4-BE49-F238E27FC236}">
                    <a16:creationId xmlns:a16="http://schemas.microsoft.com/office/drawing/2014/main" id="{56D343D5-71C4-40DF-9861-7FA54B7FF53D}"/>
                  </a:ext>
                </a:extLst>
              </p:cNvPr>
              <p:cNvSpPr txBox="1"/>
              <p:nvPr/>
            </p:nvSpPr>
            <p:spPr>
              <a:xfrm>
                <a:off x="1173639" y="1874115"/>
                <a:ext cx="1256145" cy="443197"/>
              </a:xfrm>
              <a:prstGeom prst="rect">
                <a:avLst/>
              </a:prstGeom>
            </p:spPr>
            <p:txBody>
              <a:bodyPr wrap="square" lIns="0" tIns="0" rIns="0" bIns="0" rtlCol="0">
                <a:spAutoFit/>
              </a:bodyPr>
              <a:lstStyle/>
              <a:p>
                <a:pPr algn="ctr" defTabSz="896094" fontAlgn="base">
                  <a:lnSpc>
                    <a:spcPct val="90000"/>
                  </a:lnSpc>
                  <a:spcBef>
                    <a:spcPct val="0"/>
                  </a:spcBef>
                  <a:spcAft>
                    <a:spcPct val="0"/>
                  </a:spcAft>
                  <a:buSzPct val="80000"/>
                  <a:defRPr/>
                </a:pPr>
                <a:r>
                  <a:rPr lang="en-US" sz="1568" kern="0" dirty="0">
                    <a:solidFill>
                      <a:srgbClr val="353535"/>
                    </a:solidFill>
                    <a:latin typeface="Segoe UI" panose="020B0502040204020203" pitchFamily="34" charset="0"/>
                    <a:cs typeface="Segoe UI" panose="020B0502040204020203" pitchFamily="34" charset="0"/>
                  </a:rPr>
                  <a:t>Commercial</a:t>
                </a:r>
                <a:br>
                  <a:rPr lang="en-US" sz="1568" kern="0" dirty="0">
                    <a:solidFill>
                      <a:srgbClr val="353535"/>
                    </a:solidFill>
                    <a:latin typeface="Segoe UI" panose="020B0502040204020203" pitchFamily="34" charset="0"/>
                    <a:cs typeface="Segoe UI" panose="020B0502040204020203" pitchFamily="34" charset="0"/>
                  </a:rPr>
                </a:br>
                <a:r>
                  <a:rPr lang="en-US" sz="1568" kern="0" dirty="0">
                    <a:solidFill>
                      <a:srgbClr val="353535"/>
                    </a:solidFill>
                    <a:latin typeface="Segoe UI" panose="020B0502040204020203" pitchFamily="34" charset="0"/>
                    <a:cs typeface="Segoe UI" panose="020B0502040204020203" pitchFamily="34" charset="0"/>
                  </a:rPr>
                  <a:t> </a:t>
                </a:r>
                <a:r>
                  <a:rPr lang="en-US" sz="1568" kern="0" dirty="0" err="1">
                    <a:solidFill>
                      <a:srgbClr val="353535"/>
                    </a:solidFill>
                    <a:latin typeface="Segoe UI" panose="020B0502040204020203" pitchFamily="34" charset="0"/>
                    <a:cs typeface="Segoe UI" panose="020B0502040204020203" pitchFamily="34" charset="0"/>
                  </a:rPr>
                  <a:t>IdPs</a:t>
                </a:r>
                <a:endParaRPr lang="en-US" sz="1568" kern="0" dirty="0">
                  <a:solidFill>
                    <a:srgbClr val="353535"/>
                  </a:solidFill>
                  <a:latin typeface="Segoe UI" panose="020B0502040204020203" pitchFamily="34" charset="0"/>
                  <a:cs typeface="Segoe UI" panose="020B0502040204020203" pitchFamily="34" charset="0"/>
                </a:endParaRPr>
              </a:p>
            </p:txBody>
          </p:sp>
        </p:grpSp>
        <p:pic>
          <p:nvPicPr>
            <p:cNvPr id="459" name="Picture 2" descr="File:Twitter 2010 logo - from Commons.svg">
              <a:extLst>
                <a:ext uri="{FF2B5EF4-FFF2-40B4-BE49-F238E27FC236}">
                  <a16:creationId xmlns:a16="http://schemas.microsoft.com/office/drawing/2014/main" id="{F70964DF-7B3D-4EC5-AC6F-640E395D40A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53985" y="2654048"/>
              <a:ext cx="933900" cy="173205"/>
            </a:xfrm>
            <a:prstGeom prst="rect">
              <a:avLst/>
            </a:prstGeom>
            <a:noFill/>
            <a:extLst>
              <a:ext uri="{909E8E84-426E-40DD-AFC4-6F175D3DCCD1}">
                <a14:hiddenFill xmlns:a14="http://schemas.microsoft.com/office/drawing/2010/main">
                  <a:solidFill>
                    <a:srgbClr val="FFFFFF"/>
                  </a:solidFill>
                </a14:hiddenFill>
              </a:ext>
            </a:extLst>
          </p:spPr>
        </p:pic>
        <p:sp>
          <p:nvSpPr>
            <p:cNvPr id="460" name="Freeform 9">
              <a:extLst>
                <a:ext uri="{FF2B5EF4-FFF2-40B4-BE49-F238E27FC236}">
                  <a16:creationId xmlns:a16="http://schemas.microsoft.com/office/drawing/2014/main" id="{A45D09E2-4A76-4EAE-A654-4A1EC2AC437F}"/>
                </a:ext>
              </a:extLst>
            </p:cNvPr>
            <p:cNvSpPr>
              <a:spLocks noChangeAspect="1" noEditPoints="1"/>
            </p:cNvSpPr>
            <p:nvPr/>
          </p:nvSpPr>
          <p:spPr bwMode="black">
            <a:xfrm>
              <a:off x="1638609" y="2277264"/>
              <a:ext cx="845019" cy="183328"/>
            </a:xfrm>
            <a:custGeom>
              <a:avLst/>
              <a:gdLst>
                <a:gd name="T0" fmla="*/ 486 w 948"/>
                <a:gd name="T1" fmla="*/ 100 h 194"/>
                <a:gd name="T2" fmla="*/ 500 w 948"/>
                <a:gd name="T3" fmla="*/ 162 h 194"/>
                <a:gd name="T4" fmla="*/ 522 w 948"/>
                <a:gd name="T5" fmla="*/ 111 h 194"/>
                <a:gd name="T6" fmla="*/ 376 w 948"/>
                <a:gd name="T7" fmla="*/ 91 h 194"/>
                <a:gd name="T8" fmla="*/ 360 w 948"/>
                <a:gd name="T9" fmla="*/ 113 h 194"/>
                <a:gd name="T10" fmla="*/ 393 w 948"/>
                <a:gd name="T11" fmla="*/ 108 h 194"/>
                <a:gd name="T12" fmla="*/ 126 w 948"/>
                <a:gd name="T13" fmla="*/ 155 h 194"/>
                <a:gd name="T14" fmla="*/ 156 w 948"/>
                <a:gd name="T15" fmla="*/ 161 h 194"/>
                <a:gd name="T16" fmla="*/ 138 w 948"/>
                <a:gd name="T17" fmla="*/ 146 h 194"/>
                <a:gd name="T18" fmla="*/ 631 w 948"/>
                <a:gd name="T19" fmla="*/ 95 h 194"/>
                <a:gd name="T20" fmla="*/ 613 w 948"/>
                <a:gd name="T21" fmla="*/ 145 h 194"/>
                <a:gd name="T22" fmla="*/ 650 w 948"/>
                <a:gd name="T23" fmla="*/ 145 h 194"/>
                <a:gd name="T24" fmla="*/ 631 w 948"/>
                <a:gd name="T25" fmla="*/ 95 h 194"/>
                <a:gd name="T26" fmla="*/ 20 w 948"/>
                <a:gd name="T27" fmla="*/ 193 h 194"/>
                <a:gd name="T28" fmla="*/ 0 w 948"/>
                <a:gd name="T29" fmla="*/ 97 h 194"/>
                <a:gd name="T30" fmla="*/ 20 w 948"/>
                <a:gd name="T31" fmla="*/ 63 h 194"/>
                <a:gd name="T32" fmla="*/ 63 w 948"/>
                <a:gd name="T33" fmla="*/ 0 h 194"/>
                <a:gd name="T34" fmla="*/ 89 w 948"/>
                <a:gd name="T35" fmla="*/ 34 h 194"/>
                <a:gd name="T36" fmla="*/ 60 w 948"/>
                <a:gd name="T37" fmla="*/ 47 h 194"/>
                <a:gd name="T38" fmla="*/ 90 w 948"/>
                <a:gd name="T39" fmla="*/ 63 h 194"/>
                <a:gd name="T40" fmla="*/ 60 w 948"/>
                <a:gd name="T41" fmla="*/ 97 h 194"/>
                <a:gd name="T42" fmla="*/ 196 w 948"/>
                <a:gd name="T43" fmla="*/ 193 h 194"/>
                <a:gd name="T44" fmla="*/ 161 w 948"/>
                <a:gd name="T45" fmla="*/ 185 h 194"/>
                <a:gd name="T46" fmla="*/ 86 w 948"/>
                <a:gd name="T47" fmla="*/ 156 h 194"/>
                <a:gd name="T48" fmla="*/ 156 w 948"/>
                <a:gd name="T49" fmla="*/ 120 h 194"/>
                <a:gd name="T50" fmla="*/ 133 w 948"/>
                <a:gd name="T51" fmla="*/ 97 h 194"/>
                <a:gd name="T52" fmla="*/ 103 w 948"/>
                <a:gd name="T53" fmla="*/ 63 h 194"/>
                <a:gd name="T54" fmla="*/ 196 w 948"/>
                <a:gd name="T55" fmla="*/ 114 h 194"/>
                <a:gd name="T56" fmla="*/ 308 w 948"/>
                <a:gd name="T57" fmla="*/ 99 h 194"/>
                <a:gd name="T58" fmla="*/ 249 w 948"/>
                <a:gd name="T59" fmla="*/ 114 h 194"/>
                <a:gd name="T60" fmla="*/ 272 w 948"/>
                <a:gd name="T61" fmla="*/ 161 h 194"/>
                <a:gd name="T62" fmla="*/ 308 w 948"/>
                <a:gd name="T63" fmla="*/ 189 h 194"/>
                <a:gd name="T64" fmla="*/ 209 w 948"/>
                <a:gd name="T65" fmla="*/ 140 h 194"/>
                <a:gd name="T66" fmla="*/ 268 w 948"/>
                <a:gd name="T67" fmla="*/ 62 h 194"/>
                <a:gd name="T68" fmla="*/ 308 w 948"/>
                <a:gd name="T69" fmla="*/ 99 h 194"/>
                <a:gd name="T70" fmla="*/ 360 w 948"/>
                <a:gd name="T71" fmla="*/ 140 h 194"/>
                <a:gd name="T72" fmla="*/ 383 w 948"/>
                <a:gd name="T73" fmla="*/ 161 h 194"/>
                <a:gd name="T74" fmla="*/ 429 w 948"/>
                <a:gd name="T75" fmla="*/ 189 h 194"/>
                <a:gd name="T76" fmla="*/ 320 w 948"/>
                <a:gd name="T77" fmla="*/ 140 h 194"/>
                <a:gd name="T78" fmla="*/ 376 w 948"/>
                <a:gd name="T79" fmla="*/ 62 h 194"/>
                <a:gd name="T80" fmla="*/ 433 w 948"/>
                <a:gd name="T81" fmla="*/ 140 h 194"/>
                <a:gd name="T82" fmla="*/ 499 w 948"/>
                <a:gd name="T83" fmla="*/ 194 h 194"/>
                <a:gd name="T84" fmla="*/ 446 w 948"/>
                <a:gd name="T85" fmla="*/ 10 h 194"/>
                <a:gd name="T86" fmla="*/ 486 w 948"/>
                <a:gd name="T87" fmla="*/ 66 h 194"/>
                <a:gd name="T88" fmla="*/ 562 w 948"/>
                <a:gd name="T89" fmla="*/ 108 h 194"/>
                <a:gd name="T90" fmla="*/ 690 w 948"/>
                <a:gd name="T91" fmla="*/ 141 h 194"/>
                <a:gd name="T92" fmla="*/ 573 w 948"/>
                <a:gd name="T93" fmla="*/ 141 h 194"/>
                <a:gd name="T94" fmla="*/ 632 w 948"/>
                <a:gd name="T95" fmla="*/ 62 h 194"/>
                <a:gd name="T96" fmla="*/ 690 w 948"/>
                <a:gd name="T97" fmla="*/ 141 h 194"/>
                <a:gd name="T98" fmla="*/ 759 w 948"/>
                <a:gd name="T99" fmla="*/ 194 h 194"/>
                <a:gd name="T100" fmla="*/ 701 w 948"/>
                <a:gd name="T101" fmla="*/ 115 h 194"/>
                <a:gd name="T102" fmla="*/ 817 w 948"/>
                <a:gd name="T103" fmla="*/ 115 h 194"/>
                <a:gd name="T104" fmla="*/ 948 w 948"/>
                <a:gd name="T105" fmla="*/ 193 h 194"/>
                <a:gd name="T106" fmla="*/ 868 w 948"/>
                <a:gd name="T107" fmla="*/ 132 h 194"/>
                <a:gd name="T108" fmla="*/ 828 w 948"/>
                <a:gd name="T109" fmla="*/ 193 h 194"/>
                <a:gd name="T110" fmla="*/ 868 w 948"/>
                <a:gd name="T111" fmla="*/ 4 h 194"/>
                <a:gd name="T112" fmla="*/ 905 w 948"/>
                <a:gd name="T113" fmla="*/ 63 h 194"/>
                <a:gd name="T114" fmla="*/ 908 w 948"/>
                <a:gd name="T115" fmla="*/ 126 h 194"/>
                <a:gd name="T116" fmla="*/ 759 w 948"/>
                <a:gd name="T117" fmla="*/ 95 h 194"/>
                <a:gd name="T118" fmla="*/ 741 w 948"/>
                <a:gd name="T119" fmla="*/ 145 h 194"/>
                <a:gd name="T120" fmla="*/ 777 w 948"/>
                <a:gd name="T121" fmla="*/ 145 h 194"/>
                <a:gd name="T122" fmla="*/ 759 w 948"/>
                <a:gd name="T123" fmla="*/ 9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48" h="194">
                  <a:moveTo>
                    <a:pt x="506" y="95"/>
                  </a:moveTo>
                  <a:cubicBezTo>
                    <a:pt x="498" y="95"/>
                    <a:pt x="492" y="97"/>
                    <a:pt x="486" y="100"/>
                  </a:cubicBezTo>
                  <a:cubicBezTo>
                    <a:pt x="486" y="161"/>
                    <a:pt x="486" y="161"/>
                    <a:pt x="486" y="161"/>
                  </a:cubicBezTo>
                  <a:cubicBezTo>
                    <a:pt x="491" y="162"/>
                    <a:pt x="495" y="162"/>
                    <a:pt x="500" y="162"/>
                  </a:cubicBezTo>
                  <a:cubicBezTo>
                    <a:pt x="520" y="162"/>
                    <a:pt x="522" y="153"/>
                    <a:pt x="522" y="141"/>
                  </a:cubicBezTo>
                  <a:cubicBezTo>
                    <a:pt x="522" y="111"/>
                    <a:pt x="522" y="111"/>
                    <a:pt x="522" y="111"/>
                  </a:cubicBezTo>
                  <a:cubicBezTo>
                    <a:pt x="522" y="102"/>
                    <a:pt x="519" y="95"/>
                    <a:pt x="506" y="95"/>
                  </a:cubicBezTo>
                  <a:moveTo>
                    <a:pt x="376" y="91"/>
                  </a:moveTo>
                  <a:cubicBezTo>
                    <a:pt x="363" y="91"/>
                    <a:pt x="360" y="99"/>
                    <a:pt x="360" y="108"/>
                  </a:cubicBezTo>
                  <a:cubicBezTo>
                    <a:pt x="360" y="113"/>
                    <a:pt x="360" y="113"/>
                    <a:pt x="360" y="113"/>
                  </a:cubicBezTo>
                  <a:cubicBezTo>
                    <a:pt x="393" y="113"/>
                    <a:pt x="393" y="113"/>
                    <a:pt x="393" y="113"/>
                  </a:cubicBezTo>
                  <a:cubicBezTo>
                    <a:pt x="393" y="108"/>
                    <a:pt x="393" y="108"/>
                    <a:pt x="393" y="108"/>
                  </a:cubicBezTo>
                  <a:cubicBezTo>
                    <a:pt x="393" y="99"/>
                    <a:pt x="390" y="91"/>
                    <a:pt x="376" y="91"/>
                  </a:cubicBezTo>
                  <a:moveTo>
                    <a:pt x="126" y="155"/>
                  </a:moveTo>
                  <a:cubicBezTo>
                    <a:pt x="126" y="162"/>
                    <a:pt x="129" y="166"/>
                    <a:pt x="137" y="166"/>
                  </a:cubicBezTo>
                  <a:cubicBezTo>
                    <a:pt x="145" y="166"/>
                    <a:pt x="150" y="164"/>
                    <a:pt x="156" y="161"/>
                  </a:cubicBezTo>
                  <a:cubicBezTo>
                    <a:pt x="156" y="146"/>
                    <a:pt x="156" y="146"/>
                    <a:pt x="156" y="146"/>
                  </a:cubicBezTo>
                  <a:cubicBezTo>
                    <a:pt x="138" y="146"/>
                    <a:pt x="138" y="146"/>
                    <a:pt x="138" y="146"/>
                  </a:cubicBezTo>
                  <a:cubicBezTo>
                    <a:pt x="130" y="146"/>
                    <a:pt x="126" y="148"/>
                    <a:pt x="126" y="155"/>
                  </a:cubicBezTo>
                  <a:moveTo>
                    <a:pt x="631" y="95"/>
                  </a:moveTo>
                  <a:cubicBezTo>
                    <a:pt x="618" y="95"/>
                    <a:pt x="613" y="102"/>
                    <a:pt x="613" y="111"/>
                  </a:cubicBezTo>
                  <a:cubicBezTo>
                    <a:pt x="613" y="145"/>
                    <a:pt x="613" y="145"/>
                    <a:pt x="613" y="145"/>
                  </a:cubicBezTo>
                  <a:cubicBezTo>
                    <a:pt x="613" y="154"/>
                    <a:pt x="618" y="161"/>
                    <a:pt x="631" y="161"/>
                  </a:cubicBezTo>
                  <a:cubicBezTo>
                    <a:pt x="645" y="161"/>
                    <a:pt x="650" y="154"/>
                    <a:pt x="650" y="145"/>
                  </a:cubicBezTo>
                  <a:cubicBezTo>
                    <a:pt x="650" y="111"/>
                    <a:pt x="650" y="111"/>
                    <a:pt x="650" y="111"/>
                  </a:cubicBezTo>
                  <a:cubicBezTo>
                    <a:pt x="650" y="102"/>
                    <a:pt x="645" y="95"/>
                    <a:pt x="631" y="95"/>
                  </a:cubicBezTo>
                  <a:moveTo>
                    <a:pt x="60" y="193"/>
                  </a:moveTo>
                  <a:cubicBezTo>
                    <a:pt x="20" y="193"/>
                    <a:pt x="20" y="193"/>
                    <a:pt x="20" y="193"/>
                  </a:cubicBezTo>
                  <a:cubicBezTo>
                    <a:pt x="20" y="97"/>
                    <a:pt x="20" y="97"/>
                    <a:pt x="20" y="97"/>
                  </a:cubicBezTo>
                  <a:cubicBezTo>
                    <a:pt x="0" y="97"/>
                    <a:pt x="0" y="97"/>
                    <a:pt x="0" y="97"/>
                  </a:cubicBezTo>
                  <a:cubicBezTo>
                    <a:pt x="0" y="63"/>
                    <a:pt x="0" y="63"/>
                    <a:pt x="0" y="63"/>
                  </a:cubicBezTo>
                  <a:cubicBezTo>
                    <a:pt x="20" y="63"/>
                    <a:pt x="20" y="63"/>
                    <a:pt x="20" y="63"/>
                  </a:cubicBezTo>
                  <a:cubicBezTo>
                    <a:pt x="20" y="44"/>
                    <a:pt x="20" y="44"/>
                    <a:pt x="20" y="44"/>
                  </a:cubicBezTo>
                  <a:cubicBezTo>
                    <a:pt x="20" y="16"/>
                    <a:pt x="31" y="0"/>
                    <a:pt x="63" y="0"/>
                  </a:cubicBezTo>
                  <a:cubicBezTo>
                    <a:pt x="89" y="0"/>
                    <a:pt x="89" y="0"/>
                    <a:pt x="89" y="0"/>
                  </a:cubicBezTo>
                  <a:cubicBezTo>
                    <a:pt x="89" y="34"/>
                    <a:pt x="89" y="34"/>
                    <a:pt x="89" y="34"/>
                  </a:cubicBezTo>
                  <a:cubicBezTo>
                    <a:pt x="73" y="34"/>
                    <a:pt x="73" y="34"/>
                    <a:pt x="73" y="34"/>
                  </a:cubicBezTo>
                  <a:cubicBezTo>
                    <a:pt x="60" y="34"/>
                    <a:pt x="60" y="38"/>
                    <a:pt x="60" y="47"/>
                  </a:cubicBezTo>
                  <a:cubicBezTo>
                    <a:pt x="60" y="63"/>
                    <a:pt x="60" y="63"/>
                    <a:pt x="60" y="63"/>
                  </a:cubicBezTo>
                  <a:cubicBezTo>
                    <a:pt x="90" y="63"/>
                    <a:pt x="90" y="63"/>
                    <a:pt x="90" y="63"/>
                  </a:cubicBezTo>
                  <a:cubicBezTo>
                    <a:pt x="86" y="97"/>
                    <a:pt x="86" y="97"/>
                    <a:pt x="86" y="97"/>
                  </a:cubicBezTo>
                  <a:cubicBezTo>
                    <a:pt x="60" y="97"/>
                    <a:pt x="60" y="97"/>
                    <a:pt x="60" y="97"/>
                  </a:cubicBezTo>
                  <a:lnTo>
                    <a:pt x="60" y="193"/>
                  </a:lnTo>
                  <a:close/>
                  <a:moveTo>
                    <a:pt x="196" y="193"/>
                  </a:moveTo>
                  <a:cubicBezTo>
                    <a:pt x="162" y="193"/>
                    <a:pt x="162" y="193"/>
                    <a:pt x="162" y="193"/>
                  </a:cubicBezTo>
                  <a:cubicBezTo>
                    <a:pt x="161" y="185"/>
                    <a:pt x="161" y="185"/>
                    <a:pt x="161" y="185"/>
                  </a:cubicBezTo>
                  <a:cubicBezTo>
                    <a:pt x="146" y="193"/>
                    <a:pt x="132" y="194"/>
                    <a:pt x="123" y="194"/>
                  </a:cubicBezTo>
                  <a:cubicBezTo>
                    <a:pt x="99" y="194"/>
                    <a:pt x="86" y="178"/>
                    <a:pt x="86" y="156"/>
                  </a:cubicBezTo>
                  <a:cubicBezTo>
                    <a:pt x="86" y="129"/>
                    <a:pt x="101" y="120"/>
                    <a:pt x="128" y="120"/>
                  </a:cubicBezTo>
                  <a:cubicBezTo>
                    <a:pt x="156" y="120"/>
                    <a:pt x="156" y="120"/>
                    <a:pt x="156" y="120"/>
                  </a:cubicBezTo>
                  <a:cubicBezTo>
                    <a:pt x="156" y="114"/>
                    <a:pt x="156" y="114"/>
                    <a:pt x="156" y="114"/>
                  </a:cubicBezTo>
                  <a:cubicBezTo>
                    <a:pt x="156" y="101"/>
                    <a:pt x="154" y="97"/>
                    <a:pt x="133" y="97"/>
                  </a:cubicBezTo>
                  <a:cubicBezTo>
                    <a:pt x="99" y="97"/>
                    <a:pt x="99" y="97"/>
                    <a:pt x="99" y="97"/>
                  </a:cubicBezTo>
                  <a:cubicBezTo>
                    <a:pt x="103" y="63"/>
                    <a:pt x="103" y="63"/>
                    <a:pt x="103" y="63"/>
                  </a:cubicBezTo>
                  <a:cubicBezTo>
                    <a:pt x="140" y="63"/>
                    <a:pt x="140" y="63"/>
                    <a:pt x="140" y="63"/>
                  </a:cubicBezTo>
                  <a:cubicBezTo>
                    <a:pt x="186" y="63"/>
                    <a:pt x="196" y="78"/>
                    <a:pt x="196" y="114"/>
                  </a:cubicBezTo>
                  <a:lnTo>
                    <a:pt x="196" y="193"/>
                  </a:lnTo>
                  <a:close/>
                  <a:moveTo>
                    <a:pt x="308" y="99"/>
                  </a:moveTo>
                  <a:cubicBezTo>
                    <a:pt x="288" y="95"/>
                    <a:pt x="282" y="95"/>
                    <a:pt x="272" y="95"/>
                  </a:cubicBezTo>
                  <a:cubicBezTo>
                    <a:pt x="254" y="95"/>
                    <a:pt x="249" y="99"/>
                    <a:pt x="249" y="114"/>
                  </a:cubicBezTo>
                  <a:cubicBezTo>
                    <a:pt x="249" y="142"/>
                    <a:pt x="249" y="142"/>
                    <a:pt x="249" y="142"/>
                  </a:cubicBezTo>
                  <a:cubicBezTo>
                    <a:pt x="249" y="157"/>
                    <a:pt x="254" y="161"/>
                    <a:pt x="272" y="161"/>
                  </a:cubicBezTo>
                  <a:cubicBezTo>
                    <a:pt x="282" y="161"/>
                    <a:pt x="288" y="161"/>
                    <a:pt x="308" y="157"/>
                  </a:cubicBezTo>
                  <a:cubicBezTo>
                    <a:pt x="308" y="189"/>
                    <a:pt x="308" y="189"/>
                    <a:pt x="308" y="189"/>
                  </a:cubicBezTo>
                  <a:cubicBezTo>
                    <a:pt x="290" y="193"/>
                    <a:pt x="278" y="194"/>
                    <a:pt x="268" y="194"/>
                  </a:cubicBezTo>
                  <a:cubicBezTo>
                    <a:pt x="226" y="194"/>
                    <a:pt x="209" y="172"/>
                    <a:pt x="209" y="140"/>
                  </a:cubicBezTo>
                  <a:cubicBezTo>
                    <a:pt x="209" y="116"/>
                    <a:pt x="209" y="116"/>
                    <a:pt x="209" y="116"/>
                  </a:cubicBezTo>
                  <a:cubicBezTo>
                    <a:pt x="209" y="84"/>
                    <a:pt x="226" y="62"/>
                    <a:pt x="268" y="62"/>
                  </a:cubicBezTo>
                  <a:cubicBezTo>
                    <a:pt x="278" y="62"/>
                    <a:pt x="290" y="63"/>
                    <a:pt x="308" y="67"/>
                  </a:cubicBezTo>
                  <a:lnTo>
                    <a:pt x="308" y="99"/>
                  </a:lnTo>
                  <a:close/>
                  <a:moveTo>
                    <a:pt x="433" y="140"/>
                  </a:moveTo>
                  <a:cubicBezTo>
                    <a:pt x="360" y="140"/>
                    <a:pt x="360" y="140"/>
                    <a:pt x="360" y="140"/>
                  </a:cubicBezTo>
                  <a:cubicBezTo>
                    <a:pt x="360" y="142"/>
                    <a:pt x="360" y="142"/>
                    <a:pt x="360" y="142"/>
                  </a:cubicBezTo>
                  <a:cubicBezTo>
                    <a:pt x="360" y="157"/>
                    <a:pt x="365" y="161"/>
                    <a:pt x="383" y="161"/>
                  </a:cubicBezTo>
                  <a:cubicBezTo>
                    <a:pt x="399" y="161"/>
                    <a:pt x="409" y="161"/>
                    <a:pt x="429" y="157"/>
                  </a:cubicBezTo>
                  <a:cubicBezTo>
                    <a:pt x="429" y="189"/>
                    <a:pt x="429" y="189"/>
                    <a:pt x="429" y="189"/>
                  </a:cubicBezTo>
                  <a:cubicBezTo>
                    <a:pt x="410" y="193"/>
                    <a:pt x="399" y="194"/>
                    <a:pt x="380" y="194"/>
                  </a:cubicBezTo>
                  <a:cubicBezTo>
                    <a:pt x="337" y="194"/>
                    <a:pt x="320" y="172"/>
                    <a:pt x="320" y="140"/>
                  </a:cubicBezTo>
                  <a:cubicBezTo>
                    <a:pt x="320" y="113"/>
                    <a:pt x="320" y="113"/>
                    <a:pt x="320" y="113"/>
                  </a:cubicBezTo>
                  <a:cubicBezTo>
                    <a:pt x="320" y="85"/>
                    <a:pt x="333" y="62"/>
                    <a:pt x="376" y="62"/>
                  </a:cubicBezTo>
                  <a:cubicBezTo>
                    <a:pt x="420" y="62"/>
                    <a:pt x="433" y="84"/>
                    <a:pt x="433" y="113"/>
                  </a:cubicBezTo>
                  <a:lnTo>
                    <a:pt x="433" y="140"/>
                  </a:lnTo>
                  <a:close/>
                  <a:moveTo>
                    <a:pt x="562" y="140"/>
                  </a:moveTo>
                  <a:cubicBezTo>
                    <a:pt x="562" y="172"/>
                    <a:pt x="553" y="194"/>
                    <a:pt x="499" y="194"/>
                  </a:cubicBezTo>
                  <a:cubicBezTo>
                    <a:pt x="479" y="194"/>
                    <a:pt x="468" y="193"/>
                    <a:pt x="446" y="189"/>
                  </a:cubicBezTo>
                  <a:cubicBezTo>
                    <a:pt x="446" y="10"/>
                    <a:pt x="446" y="10"/>
                    <a:pt x="446" y="10"/>
                  </a:cubicBezTo>
                  <a:cubicBezTo>
                    <a:pt x="486" y="4"/>
                    <a:pt x="486" y="4"/>
                    <a:pt x="486" y="4"/>
                  </a:cubicBezTo>
                  <a:cubicBezTo>
                    <a:pt x="486" y="66"/>
                    <a:pt x="486" y="66"/>
                    <a:pt x="486" y="66"/>
                  </a:cubicBezTo>
                  <a:cubicBezTo>
                    <a:pt x="494" y="63"/>
                    <a:pt x="506" y="62"/>
                    <a:pt x="516" y="62"/>
                  </a:cubicBezTo>
                  <a:cubicBezTo>
                    <a:pt x="555" y="62"/>
                    <a:pt x="562" y="79"/>
                    <a:pt x="562" y="108"/>
                  </a:cubicBezTo>
                  <a:lnTo>
                    <a:pt x="562" y="140"/>
                  </a:lnTo>
                  <a:close/>
                  <a:moveTo>
                    <a:pt x="690" y="141"/>
                  </a:moveTo>
                  <a:cubicBezTo>
                    <a:pt x="690" y="168"/>
                    <a:pt x="678" y="194"/>
                    <a:pt x="632" y="194"/>
                  </a:cubicBezTo>
                  <a:cubicBezTo>
                    <a:pt x="585" y="194"/>
                    <a:pt x="573" y="168"/>
                    <a:pt x="573" y="141"/>
                  </a:cubicBezTo>
                  <a:cubicBezTo>
                    <a:pt x="573" y="115"/>
                    <a:pt x="573" y="115"/>
                    <a:pt x="573" y="115"/>
                  </a:cubicBezTo>
                  <a:cubicBezTo>
                    <a:pt x="573" y="88"/>
                    <a:pt x="585" y="62"/>
                    <a:pt x="632" y="62"/>
                  </a:cubicBezTo>
                  <a:cubicBezTo>
                    <a:pt x="678" y="62"/>
                    <a:pt x="690" y="88"/>
                    <a:pt x="690" y="115"/>
                  </a:cubicBezTo>
                  <a:lnTo>
                    <a:pt x="690" y="141"/>
                  </a:lnTo>
                  <a:close/>
                  <a:moveTo>
                    <a:pt x="817" y="141"/>
                  </a:moveTo>
                  <a:cubicBezTo>
                    <a:pt x="817" y="168"/>
                    <a:pt x="806" y="194"/>
                    <a:pt x="759" y="194"/>
                  </a:cubicBezTo>
                  <a:cubicBezTo>
                    <a:pt x="712" y="194"/>
                    <a:pt x="701" y="168"/>
                    <a:pt x="701" y="141"/>
                  </a:cubicBezTo>
                  <a:cubicBezTo>
                    <a:pt x="701" y="115"/>
                    <a:pt x="701" y="115"/>
                    <a:pt x="701" y="115"/>
                  </a:cubicBezTo>
                  <a:cubicBezTo>
                    <a:pt x="701" y="88"/>
                    <a:pt x="712" y="62"/>
                    <a:pt x="759" y="62"/>
                  </a:cubicBezTo>
                  <a:cubicBezTo>
                    <a:pt x="806" y="62"/>
                    <a:pt x="817" y="88"/>
                    <a:pt x="817" y="115"/>
                  </a:cubicBezTo>
                  <a:lnTo>
                    <a:pt x="817" y="141"/>
                  </a:lnTo>
                  <a:close/>
                  <a:moveTo>
                    <a:pt x="948" y="193"/>
                  </a:moveTo>
                  <a:cubicBezTo>
                    <a:pt x="905" y="193"/>
                    <a:pt x="905" y="193"/>
                    <a:pt x="905" y="193"/>
                  </a:cubicBezTo>
                  <a:cubicBezTo>
                    <a:pt x="868" y="132"/>
                    <a:pt x="868" y="132"/>
                    <a:pt x="868" y="132"/>
                  </a:cubicBezTo>
                  <a:cubicBezTo>
                    <a:pt x="868" y="193"/>
                    <a:pt x="868" y="193"/>
                    <a:pt x="868" y="193"/>
                  </a:cubicBezTo>
                  <a:cubicBezTo>
                    <a:pt x="828" y="193"/>
                    <a:pt x="828" y="193"/>
                    <a:pt x="828" y="193"/>
                  </a:cubicBezTo>
                  <a:cubicBezTo>
                    <a:pt x="828" y="10"/>
                    <a:pt x="828" y="10"/>
                    <a:pt x="828" y="10"/>
                  </a:cubicBezTo>
                  <a:cubicBezTo>
                    <a:pt x="868" y="4"/>
                    <a:pt x="868" y="4"/>
                    <a:pt x="868" y="4"/>
                  </a:cubicBezTo>
                  <a:cubicBezTo>
                    <a:pt x="868" y="121"/>
                    <a:pt x="868" y="121"/>
                    <a:pt x="868" y="121"/>
                  </a:cubicBezTo>
                  <a:cubicBezTo>
                    <a:pt x="905" y="63"/>
                    <a:pt x="905" y="63"/>
                    <a:pt x="905" y="63"/>
                  </a:cubicBezTo>
                  <a:cubicBezTo>
                    <a:pt x="948" y="63"/>
                    <a:pt x="948" y="63"/>
                    <a:pt x="948" y="63"/>
                  </a:cubicBezTo>
                  <a:cubicBezTo>
                    <a:pt x="908" y="126"/>
                    <a:pt x="908" y="126"/>
                    <a:pt x="908" y="126"/>
                  </a:cubicBezTo>
                  <a:lnTo>
                    <a:pt x="948" y="193"/>
                  </a:lnTo>
                  <a:close/>
                  <a:moveTo>
                    <a:pt x="759" y="95"/>
                  </a:moveTo>
                  <a:cubicBezTo>
                    <a:pt x="745" y="95"/>
                    <a:pt x="741" y="102"/>
                    <a:pt x="741" y="111"/>
                  </a:cubicBezTo>
                  <a:cubicBezTo>
                    <a:pt x="741" y="145"/>
                    <a:pt x="741" y="145"/>
                    <a:pt x="741" y="145"/>
                  </a:cubicBezTo>
                  <a:cubicBezTo>
                    <a:pt x="741" y="154"/>
                    <a:pt x="745" y="161"/>
                    <a:pt x="759" y="161"/>
                  </a:cubicBezTo>
                  <a:cubicBezTo>
                    <a:pt x="772" y="161"/>
                    <a:pt x="777" y="154"/>
                    <a:pt x="777" y="145"/>
                  </a:cubicBezTo>
                  <a:cubicBezTo>
                    <a:pt x="777" y="111"/>
                    <a:pt x="777" y="111"/>
                    <a:pt x="777" y="111"/>
                  </a:cubicBezTo>
                  <a:cubicBezTo>
                    <a:pt x="777" y="102"/>
                    <a:pt x="772" y="95"/>
                    <a:pt x="759" y="95"/>
                  </a:cubicBezTo>
                </a:path>
              </a:pathLst>
            </a:custGeom>
            <a:solidFill>
              <a:srgbClr val="0078D7"/>
            </a:solidFill>
            <a:ln>
              <a:noFill/>
            </a:ln>
          </p:spPr>
          <p:txBody>
            <a:bodyPr vert="horz" wrap="square" lIns="87880" tIns="43940" rIns="87880" bIns="43940" numCol="1" anchor="t" anchorCtr="0" compatLnSpc="1">
              <a:prstTxWarp prst="textNoShape">
                <a:avLst/>
              </a:prstTxWarp>
            </a:bodyPr>
            <a:lstStyle/>
            <a:p>
              <a:pPr defTabSz="896354">
                <a:defRPr/>
              </a:pPr>
              <a:endParaRPr lang="en-US" sz="1537" kern="0" dirty="0">
                <a:solidFill>
                  <a:srgbClr val="353535"/>
                </a:solidFill>
              </a:endParaRPr>
            </a:p>
          </p:txBody>
        </p:sp>
        <p:pic>
          <p:nvPicPr>
            <p:cNvPr id="461" name="Picture 460">
              <a:extLst>
                <a:ext uri="{FF2B5EF4-FFF2-40B4-BE49-F238E27FC236}">
                  <a16:creationId xmlns:a16="http://schemas.microsoft.com/office/drawing/2014/main" id="{96CEB23D-CA01-472F-AF11-24513D9F6488}"/>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40000" contrast="-40000"/>
                      </a14:imgEffect>
                    </a14:imgLayer>
                  </a14:imgProps>
                </a:ext>
              </a:extLst>
            </a:blip>
            <a:stretch>
              <a:fillRect/>
            </a:stretch>
          </p:blipFill>
          <p:spPr>
            <a:xfrm>
              <a:off x="1401748" y="1675965"/>
              <a:ext cx="473721" cy="475978"/>
            </a:xfrm>
            <a:prstGeom prst="rect">
              <a:avLst/>
            </a:prstGeom>
          </p:spPr>
        </p:pic>
        <p:grpSp>
          <p:nvGrpSpPr>
            <p:cNvPr id="462" name="Group 461">
              <a:extLst>
                <a:ext uri="{FF2B5EF4-FFF2-40B4-BE49-F238E27FC236}">
                  <a16:creationId xmlns:a16="http://schemas.microsoft.com/office/drawing/2014/main" id="{8343E544-4076-4029-AAA1-0B8D4ED84F11}"/>
                </a:ext>
              </a:extLst>
            </p:cNvPr>
            <p:cNvGrpSpPr/>
            <p:nvPr/>
          </p:nvGrpSpPr>
          <p:grpSpPr>
            <a:xfrm>
              <a:off x="2021158" y="2609804"/>
              <a:ext cx="1187862" cy="906584"/>
              <a:chOff x="1206219" y="2162540"/>
              <a:chExt cx="1187862" cy="906584"/>
            </a:xfrm>
          </p:grpSpPr>
          <p:grpSp>
            <p:nvGrpSpPr>
              <p:cNvPr id="463" name="Group 462">
                <a:extLst>
                  <a:ext uri="{FF2B5EF4-FFF2-40B4-BE49-F238E27FC236}">
                    <a16:creationId xmlns:a16="http://schemas.microsoft.com/office/drawing/2014/main" id="{E46D2A16-5128-49B8-A777-EDFC74C30C5F}"/>
                  </a:ext>
                </a:extLst>
              </p:cNvPr>
              <p:cNvGrpSpPr/>
              <p:nvPr/>
            </p:nvGrpSpPr>
            <p:grpSpPr>
              <a:xfrm>
                <a:off x="1544221" y="2162540"/>
                <a:ext cx="479462" cy="395218"/>
                <a:chOff x="2309175" y="2458187"/>
                <a:chExt cx="466711" cy="403143"/>
              </a:xfrm>
            </p:grpSpPr>
            <p:sp>
              <p:nvSpPr>
                <p:cNvPr id="465" name="Isosceles Triangle 464">
                  <a:extLst>
                    <a:ext uri="{FF2B5EF4-FFF2-40B4-BE49-F238E27FC236}">
                      <a16:creationId xmlns:a16="http://schemas.microsoft.com/office/drawing/2014/main" id="{2C43A893-20AF-45C5-8902-F6C60CEAB46C}"/>
                    </a:ext>
                  </a:extLst>
                </p:cNvPr>
                <p:cNvSpPr>
                  <a:spLocks noChangeAspect="1"/>
                </p:cNvSpPr>
                <p:nvPr/>
              </p:nvSpPr>
              <p:spPr bwMode="auto">
                <a:xfrm>
                  <a:off x="2309175" y="2458187"/>
                  <a:ext cx="466711" cy="402336"/>
                </a:xfrm>
                <a:prstGeom prst="triangl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6" name="Freeform: Shape 465">
                  <a:extLst>
                    <a:ext uri="{FF2B5EF4-FFF2-40B4-BE49-F238E27FC236}">
                      <a16:creationId xmlns:a16="http://schemas.microsoft.com/office/drawing/2014/main" id="{FE53746A-815A-4BA4-AA13-1D57EB5AA5E0}"/>
                    </a:ext>
                  </a:extLst>
                </p:cNvPr>
                <p:cNvSpPr>
                  <a:spLocks noChangeAspect="1"/>
                </p:cNvSpPr>
                <p:nvPr/>
              </p:nvSpPr>
              <p:spPr bwMode="auto">
                <a:xfrm>
                  <a:off x="2309176" y="2458994"/>
                  <a:ext cx="466710" cy="402336"/>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rgbClr val="0078D7"/>
                </a:solidFill>
                <a:ln w="15240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464" name="TextBox 463">
                <a:extLst>
                  <a:ext uri="{FF2B5EF4-FFF2-40B4-BE49-F238E27FC236}">
                    <a16:creationId xmlns:a16="http://schemas.microsoft.com/office/drawing/2014/main" id="{0AC2E16D-656F-4B83-B30F-5460762F73E4}"/>
                  </a:ext>
                </a:extLst>
              </p:cNvPr>
              <p:cNvSpPr txBox="1"/>
              <p:nvPr/>
            </p:nvSpPr>
            <p:spPr>
              <a:xfrm>
                <a:off x="1206219" y="2625926"/>
                <a:ext cx="1187862" cy="443198"/>
              </a:xfrm>
              <a:prstGeom prst="rect">
                <a:avLst/>
              </a:prstGeom>
            </p:spPr>
            <p:txBody>
              <a:bodyPr wrap="square" lIns="0" tIns="0" rIns="0" bIns="0" rtlCol="0">
                <a:spAutoFit/>
              </a:bodyPr>
              <a:lstStyle/>
              <a:p>
                <a:pPr algn="ctr" defTabSz="896094" fontAlgn="base">
                  <a:lnSpc>
                    <a:spcPct val="90000"/>
                  </a:lnSpc>
                  <a:spcBef>
                    <a:spcPct val="0"/>
                  </a:spcBef>
                  <a:spcAft>
                    <a:spcPct val="0"/>
                  </a:spcAft>
                  <a:buSzPct val="80000"/>
                  <a:defRPr/>
                </a:pPr>
                <a:r>
                  <a:rPr lang="en-US" sz="1568" kern="0" dirty="0">
                    <a:solidFill>
                      <a:srgbClr val="353535"/>
                    </a:solidFill>
                    <a:latin typeface="Segoe UI" panose="020B0502040204020203" pitchFamily="34" charset="0"/>
                    <a:cs typeface="Segoe UI" panose="020B0502040204020203" pitchFamily="34" charset="0"/>
                  </a:rPr>
                  <a:t>Consumer</a:t>
                </a:r>
                <a:br>
                  <a:rPr lang="en-US" sz="1568" kern="0" dirty="0">
                    <a:solidFill>
                      <a:srgbClr val="353535"/>
                    </a:solidFill>
                    <a:latin typeface="Segoe UI" panose="020B0502040204020203" pitchFamily="34" charset="0"/>
                    <a:cs typeface="Segoe UI" panose="020B0502040204020203" pitchFamily="34" charset="0"/>
                  </a:rPr>
                </a:br>
                <a:r>
                  <a:rPr lang="en-US" sz="1568" kern="0" dirty="0">
                    <a:solidFill>
                      <a:srgbClr val="353535"/>
                    </a:solidFill>
                    <a:latin typeface="Segoe UI" panose="020B0502040204020203" pitchFamily="34" charset="0"/>
                    <a:cs typeface="Segoe UI" panose="020B0502040204020203" pitchFamily="34" charset="0"/>
                  </a:rPr>
                  <a:t> </a:t>
                </a:r>
                <a:r>
                  <a:rPr lang="en-US" sz="1568" kern="0" dirty="0" err="1">
                    <a:solidFill>
                      <a:srgbClr val="353535"/>
                    </a:solidFill>
                    <a:latin typeface="Segoe UI" panose="020B0502040204020203" pitchFamily="34" charset="0"/>
                    <a:cs typeface="Segoe UI" panose="020B0502040204020203" pitchFamily="34" charset="0"/>
                  </a:rPr>
                  <a:t>IdPs</a:t>
                </a:r>
                <a:endParaRPr lang="en-US" sz="1568" kern="0" dirty="0">
                  <a:solidFill>
                    <a:srgbClr val="353535"/>
                  </a:solidFill>
                  <a:latin typeface="Segoe UI" panose="020B0502040204020203" pitchFamily="34" charset="0"/>
                  <a:cs typeface="Segoe UI" panose="020B0502040204020203" pitchFamily="34" charset="0"/>
                </a:endParaRPr>
              </a:p>
            </p:txBody>
          </p:sp>
        </p:grpSp>
      </p:grpSp>
      <p:grpSp>
        <p:nvGrpSpPr>
          <p:cNvPr id="471" name="Group 470">
            <a:extLst>
              <a:ext uri="{FF2B5EF4-FFF2-40B4-BE49-F238E27FC236}">
                <a16:creationId xmlns:a16="http://schemas.microsoft.com/office/drawing/2014/main" id="{2B529CE0-F933-4B48-90FD-98197EE25B2A}"/>
              </a:ext>
            </a:extLst>
          </p:cNvPr>
          <p:cNvGrpSpPr/>
          <p:nvPr/>
        </p:nvGrpSpPr>
        <p:grpSpPr>
          <a:xfrm>
            <a:off x="3936886" y="1244520"/>
            <a:ext cx="1945351" cy="984507"/>
            <a:chOff x="4015828" y="1178972"/>
            <a:chExt cx="1984359" cy="1004248"/>
          </a:xfrm>
        </p:grpSpPr>
        <p:sp>
          <p:nvSpPr>
            <p:cNvPr id="472" name="TextBox 471">
              <a:extLst>
                <a:ext uri="{FF2B5EF4-FFF2-40B4-BE49-F238E27FC236}">
                  <a16:creationId xmlns:a16="http://schemas.microsoft.com/office/drawing/2014/main" id="{26270939-1D7D-4E54-90B2-367D169E1980}"/>
                </a:ext>
              </a:extLst>
            </p:cNvPr>
            <p:cNvSpPr txBox="1"/>
            <p:nvPr/>
          </p:nvSpPr>
          <p:spPr>
            <a:xfrm>
              <a:off x="5017881" y="1650609"/>
              <a:ext cx="982306" cy="31374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7880" tIns="137845" rIns="87880" bIns="137845" numCol="1" spcCol="0" rtlCol="0" fromWordArt="0" anchor="ctr" anchorCtr="0" forceAA="0" compatLnSpc="1">
              <a:prstTxWarp prst="textNoShape">
                <a:avLst/>
              </a:prstTxWarp>
              <a:noAutofit/>
            </a:bodyPr>
            <a:lstStyle>
              <a:defPPr>
                <a:defRPr lang="en-US"/>
              </a:defPPr>
              <a:lvl1pPr defTabSz="914102" fontAlgn="base">
                <a:spcAft>
                  <a:spcPct val="0"/>
                </a:spcAft>
                <a:defRPr sz="1600">
                  <a:solidFill>
                    <a:srgbClr val="353535"/>
                  </a:solidFill>
                  <a:latin typeface="Segoe UI" panose="020B0502040204020203" pitchFamily="34" charset="0"/>
                  <a:ea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78441">
                <a:defRPr/>
              </a:pPr>
              <a:r>
                <a:rPr lang="en-US" sz="1537" kern="0" dirty="0"/>
                <a:t>Partners</a:t>
              </a:r>
            </a:p>
          </p:txBody>
        </p:sp>
        <p:grpSp>
          <p:nvGrpSpPr>
            <p:cNvPr id="473" name="Group 472">
              <a:extLst>
                <a:ext uri="{FF2B5EF4-FFF2-40B4-BE49-F238E27FC236}">
                  <a16:creationId xmlns:a16="http://schemas.microsoft.com/office/drawing/2014/main" id="{3FA84423-B7BB-40D5-A8DD-A7536BD55439}"/>
                </a:ext>
              </a:extLst>
            </p:cNvPr>
            <p:cNvGrpSpPr/>
            <p:nvPr/>
          </p:nvGrpSpPr>
          <p:grpSpPr>
            <a:xfrm>
              <a:off x="4015828" y="1178972"/>
              <a:ext cx="1904818" cy="1004248"/>
              <a:chOff x="4015828" y="1178972"/>
              <a:chExt cx="1904818" cy="1004248"/>
            </a:xfrm>
          </p:grpSpPr>
          <p:sp>
            <p:nvSpPr>
              <p:cNvPr id="474" name="TextBox 473">
                <a:extLst>
                  <a:ext uri="{FF2B5EF4-FFF2-40B4-BE49-F238E27FC236}">
                    <a16:creationId xmlns:a16="http://schemas.microsoft.com/office/drawing/2014/main" id="{F127DAAA-9ED7-403F-9099-E92A6CA76F99}"/>
                  </a:ext>
                </a:extLst>
              </p:cNvPr>
              <p:cNvSpPr txBox="1"/>
              <p:nvPr/>
            </p:nvSpPr>
            <p:spPr>
              <a:xfrm>
                <a:off x="4015828" y="1869471"/>
                <a:ext cx="1377219" cy="31374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7880" tIns="137845" rIns="87880" bIns="137845" numCol="1" spcCol="0" rtlCol="0" fromWordArt="0" anchor="ctr" anchorCtr="0" forceAA="0" compatLnSpc="1">
                <a:prstTxWarp prst="textNoShape">
                  <a:avLst/>
                </a:prstTxWarp>
                <a:noAutofit/>
              </a:bodyPr>
              <a:lstStyle>
                <a:defPPr>
                  <a:defRPr lang="en-US"/>
                </a:defPPr>
                <a:lvl1pPr defTabSz="914102" fontAlgn="base">
                  <a:spcAft>
                    <a:spcPct val="0"/>
                  </a:spcAft>
                  <a:defRPr sz="1600">
                    <a:solidFill>
                      <a:srgbClr val="353535"/>
                    </a:solidFill>
                    <a:latin typeface="Segoe UI" panose="020B0502040204020203" pitchFamily="34" charset="0"/>
                    <a:ea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78441">
                  <a:defRPr/>
                </a:pPr>
                <a:r>
                  <a:rPr lang="en-US" sz="1537" kern="0" dirty="0"/>
                  <a:t>Customers</a:t>
                </a:r>
              </a:p>
            </p:txBody>
          </p:sp>
          <p:sp>
            <p:nvSpPr>
              <p:cNvPr id="475" name="Freeform: Shape 474">
                <a:extLst>
                  <a:ext uri="{FF2B5EF4-FFF2-40B4-BE49-F238E27FC236}">
                    <a16:creationId xmlns:a16="http://schemas.microsoft.com/office/drawing/2014/main" id="{75323B82-876B-4D1D-9C20-1F88E6F4BC43}"/>
                  </a:ext>
                </a:extLst>
              </p:cNvPr>
              <p:cNvSpPr/>
              <p:nvPr/>
            </p:nvSpPr>
            <p:spPr bwMode="auto">
              <a:xfrm flipH="1">
                <a:off x="4143598" y="1398286"/>
                <a:ext cx="862538" cy="464794"/>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69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6" name="Freeform: Shape 475">
                <a:extLst>
                  <a:ext uri="{FF2B5EF4-FFF2-40B4-BE49-F238E27FC236}">
                    <a16:creationId xmlns:a16="http://schemas.microsoft.com/office/drawing/2014/main" id="{9911EF6E-F3F6-4198-A8F0-757B75164165}"/>
                  </a:ext>
                </a:extLst>
              </p:cNvPr>
              <p:cNvSpPr/>
              <p:nvPr/>
            </p:nvSpPr>
            <p:spPr bwMode="auto">
              <a:xfrm flipH="1">
                <a:off x="5058108" y="1178972"/>
                <a:ext cx="862538" cy="464794"/>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691" kern="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8" name="Rectangle 7">
            <a:extLst>
              <a:ext uri="{FF2B5EF4-FFF2-40B4-BE49-F238E27FC236}">
                <a16:creationId xmlns:a16="http://schemas.microsoft.com/office/drawing/2014/main" id="{25C9D5BA-8500-4BC2-BB16-896F73535B5B}"/>
              </a:ext>
            </a:extLst>
          </p:cNvPr>
          <p:cNvSpPr/>
          <p:nvPr/>
        </p:nvSpPr>
        <p:spPr bwMode="auto">
          <a:xfrm>
            <a:off x="241053" y="308542"/>
            <a:ext cx="11526253" cy="6537028"/>
          </a:xfrm>
          <a:custGeom>
            <a:avLst/>
            <a:gdLst>
              <a:gd name="connsiteX0" fmla="*/ 0 w 6236328"/>
              <a:gd name="connsiteY0" fmla="*/ 0 h 2547468"/>
              <a:gd name="connsiteX1" fmla="*/ 6236328 w 6236328"/>
              <a:gd name="connsiteY1" fmla="*/ 0 h 2547468"/>
              <a:gd name="connsiteX2" fmla="*/ 6236328 w 6236328"/>
              <a:gd name="connsiteY2" fmla="*/ 2547468 h 2547468"/>
              <a:gd name="connsiteX3" fmla="*/ 0 w 6236328"/>
              <a:gd name="connsiteY3" fmla="*/ 2547468 h 2547468"/>
              <a:gd name="connsiteX4" fmla="*/ 0 w 6236328"/>
              <a:gd name="connsiteY4" fmla="*/ 0 h 2547468"/>
              <a:gd name="connsiteX0" fmla="*/ 0 w 6236328"/>
              <a:gd name="connsiteY0" fmla="*/ 0 h 2559500"/>
              <a:gd name="connsiteX1" fmla="*/ 6236328 w 6236328"/>
              <a:gd name="connsiteY1" fmla="*/ 0 h 2559500"/>
              <a:gd name="connsiteX2" fmla="*/ 4804570 w 6236328"/>
              <a:gd name="connsiteY2" fmla="*/ 2559500 h 2559500"/>
              <a:gd name="connsiteX3" fmla="*/ 0 w 6236328"/>
              <a:gd name="connsiteY3" fmla="*/ 2547468 h 2559500"/>
              <a:gd name="connsiteX4" fmla="*/ 0 w 6236328"/>
              <a:gd name="connsiteY4" fmla="*/ 0 h 2559500"/>
              <a:gd name="connsiteX0" fmla="*/ 0 w 6236328"/>
              <a:gd name="connsiteY0" fmla="*/ 0 h 2559500"/>
              <a:gd name="connsiteX1" fmla="*/ 6236328 w 6236328"/>
              <a:gd name="connsiteY1" fmla="*/ 0 h 2559500"/>
              <a:gd name="connsiteX2" fmla="*/ 6197148 w 6236328"/>
              <a:gd name="connsiteY2" fmla="*/ 2559500 h 2559500"/>
              <a:gd name="connsiteX3" fmla="*/ 0 w 6236328"/>
              <a:gd name="connsiteY3" fmla="*/ 2547468 h 2559500"/>
              <a:gd name="connsiteX4" fmla="*/ 0 w 6236328"/>
              <a:gd name="connsiteY4" fmla="*/ 0 h 2559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6328" h="2559500">
                <a:moveTo>
                  <a:pt x="0" y="0"/>
                </a:moveTo>
                <a:lnTo>
                  <a:pt x="6236328" y="0"/>
                </a:lnTo>
                <a:lnTo>
                  <a:pt x="6197148" y="2559500"/>
                </a:lnTo>
                <a:lnTo>
                  <a:pt x="0" y="2547468"/>
                </a:lnTo>
                <a:lnTo>
                  <a:pt x="0" y="0"/>
                </a:lnTo>
                <a:close/>
              </a:path>
            </a:pathLst>
          </a:custGeom>
          <a:solidFill>
            <a:srgbClr val="EAEAEA">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0" name="Freeform: Shape 409">
            <a:extLst>
              <a:ext uri="{FF2B5EF4-FFF2-40B4-BE49-F238E27FC236}">
                <a16:creationId xmlns:a16="http://schemas.microsoft.com/office/drawing/2014/main" id="{9FE01841-9E93-4AC0-9B2B-39D109C64EB2}"/>
              </a:ext>
            </a:extLst>
          </p:cNvPr>
          <p:cNvSpPr/>
          <p:nvPr/>
        </p:nvSpPr>
        <p:spPr bwMode="auto">
          <a:xfrm>
            <a:off x="5267232" y="2102546"/>
            <a:ext cx="2671573" cy="1474510"/>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745"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 name="Picture 6" descr="A close up of a logo&#10;&#10;Description automatically generated">
            <a:extLst>
              <a:ext uri="{FF2B5EF4-FFF2-40B4-BE49-F238E27FC236}">
                <a16:creationId xmlns:a16="http://schemas.microsoft.com/office/drawing/2014/main" id="{40BEBAB5-5D58-4498-9D10-1A7B26E96389}"/>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82032" y="4334161"/>
            <a:ext cx="1072836" cy="804627"/>
          </a:xfrm>
          <a:prstGeom prst="rect">
            <a:avLst/>
          </a:prstGeom>
        </p:spPr>
      </p:pic>
      <p:sp>
        <p:nvSpPr>
          <p:cNvPr id="353" name="Freeform 280">
            <a:extLst>
              <a:ext uri="{FF2B5EF4-FFF2-40B4-BE49-F238E27FC236}">
                <a16:creationId xmlns:a16="http://schemas.microsoft.com/office/drawing/2014/main" id="{79D89F4C-493D-4DD5-A4A1-D346ED1E3EDB}"/>
              </a:ext>
            </a:extLst>
          </p:cNvPr>
          <p:cNvSpPr/>
          <p:nvPr/>
        </p:nvSpPr>
        <p:spPr bwMode="auto">
          <a:xfrm>
            <a:off x="833926" y="4052302"/>
            <a:ext cx="3479818" cy="1993606"/>
          </a:xfrm>
          <a:prstGeom prst="triangle">
            <a:avLst/>
          </a:prstGeom>
          <a:noFill/>
          <a:ln w="12700" cap="flat" cmpd="sng" algn="ctr">
            <a:solidFill>
              <a:srgbClr val="353535"/>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cs typeface="Segoe UI" pitchFamily="34" charset="0"/>
            </a:endParaRPr>
          </a:p>
        </p:txBody>
      </p:sp>
      <p:sp>
        <p:nvSpPr>
          <p:cNvPr id="354" name="Rectangle 353">
            <a:extLst>
              <a:ext uri="{FF2B5EF4-FFF2-40B4-BE49-F238E27FC236}">
                <a16:creationId xmlns:a16="http://schemas.microsoft.com/office/drawing/2014/main" id="{78FB57B6-C3C5-44C1-909F-AD1036318BCD}"/>
              </a:ext>
            </a:extLst>
          </p:cNvPr>
          <p:cNvSpPr/>
          <p:nvPr/>
        </p:nvSpPr>
        <p:spPr>
          <a:xfrm>
            <a:off x="1901997" y="4622581"/>
            <a:ext cx="1996810" cy="96552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defTabSz="896094" fontAlgn="base">
              <a:spcAft>
                <a:spcPct val="0"/>
              </a:spcAft>
              <a:defRPr/>
            </a:pPr>
            <a:r>
              <a:rPr lang="en-US" sz="1176" kern="0" dirty="0">
                <a:solidFill>
                  <a:srgbClr val="353535"/>
                </a:solidFill>
                <a:latin typeface="Segoe UI" panose="020B0502040204020203" pitchFamily="34" charset="0"/>
                <a:cs typeface="Segoe UI" panose="020B0502040204020203" pitchFamily="34" charset="0"/>
              </a:rPr>
              <a:t>Windows Server</a:t>
            </a:r>
          </a:p>
          <a:p>
            <a:pPr defTabSz="896094" fontAlgn="base">
              <a:spcAft>
                <a:spcPct val="0"/>
              </a:spcAft>
              <a:defRPr/>
            </a:pPr>
            <a:r>
              <a:rPr lang="en-US" sz="1176" kern="0" dirty="0">
                <a:solidFill>
                  <a:srgbClr val="353535"/>
                </a:solidFill>
                <a:latin typeface="Segoe UI" panose="020B0502040204020203" pitchFamily="34" charset="0"/>
                <a:cs typeface="Segoe UI" panose="020B0502040204020203" pitchFamily="34" charset="0"/>
              </a:rPr>
              <a:t>Active Directory</a:t>
            </a:r>
          </a:p>
        </p:txBody>
      </p:sp>
      <p:pic>
        <p:nvPicPr>
          <p:cNvPr id="355" name="Picture 354">
            <a:extLst>
              <a:ext uri="{FF2B5EF4-FFF2-40B4-BE49-F238E27FC236}">
                <a16:creationId xmlns:a16="http://schemas.microsoft.com/office/drawing/2014/main" id="{C8D9781C-6E72-4D8B-985D-0883D13B9016}"/>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2096715" y="4146188"/>
            <a:ext cx="966683" cy="639917"/>
          </a:xfrm>
          <a:prstGeom prst="rect">
            <a:avLst/>
          </a:prstGeom>
        </p:spPr>
      </p:pic>
      <p:sp>
        <p:nvSpPr>
          <p:cNvPr id="356" name="Rectangle 355">
            <a:extLst>
              <a:ext uri="{FF2B5EF4-FFF2-40B4-BE49-F238E27FC236}">
                <a16:creationId xmlns:a16="http://schemas.microsoft.com/office/drawing/2014/main" id="{B70158F3-6A9E-4525-AACA-FC145546F3B5}"/>
              </a:ext>
            </a:extLst>
          </p:cNvPr>
          <p:cNvSpPr/>
          <p:nvPr/>
        </p:nvSpPr>
        <p:spPr bwMode="auto">
          <a:xfrm>
            <a:off x="2273290" y="4693762"/>
            <a:ext cx="1634729" cy="1401963"/>
          </a:xfrm>
          <a:prstGeom prst="rect">
            <a:avLst/>
          </a:prstGeom>
          <a:noFill/>
        </p:spPr>
        <p:txBody>
          <a:bodyPr wrap="none" lIns="175761" tIns="140609" rIns="175761" bIns="140609" rtlCol="0">
            <a:spAutoFit/>
          </a:bodyPr>
          <a:lstStyle/>
          <a:p>
            <a:pPr defTabSz="878727">
              <a:lnSpc>
                <a:spcPct val="90000"/>
              </a:lnSpc>
              <a:spcAft>
                <a:spcPts val="576"/>
              </a:spcAft>
              <a:defRPr/>
            </a:pPr>
            <a:br>
              <a:rPr lang="en-US" sz="2691" kern="0" spc="-76" dirty="0">
                <a:gradFill>
                  <a:gsLst>
                    <a:gs pos="20000">
                      <a:srgbClr val="353535"/>
                    </a:gs>
                    <a:gs pos="68000">
                      <a:srgbClr val="353535"/>
                    </a:gs>
                  </a:gsLst>
                  <a:path path="circle">
                    <a:fillToRect l="50000" t="50000" r="50000" b="50000"/>
                  </a:path>
                </a:gradFill>
                <a:cs typeface="Segoe UI Semilight" panose="020B0402040204020203" pitchFamily="34" charset="0"/>
              </a:rPr>
            </a:br>
            <a:r>
              <a:rPr lang="en-US" sz="2691" kern="0" spc="-76" dirty="0">
                <a:gradFill>
                  <a:gsLst>
                    <a:gs pos="20000">
                      <a:srgbClr val="353535"/>
                    </a:gs>
                    <a:gs pos="68000">
                      <a:srgbClr val="353535"/>
                    </a:gs>
                  </a:gsLst>
                  <a:path path="circle">
                    <a:fillToRect l="50000" t="50000" r="50000" b="50000"/>
                  </a:path>
                </a:gradFill>
                <a:cs typeface="Segoe UI Semilight" panose="020B0402040204020203" pitchFamily="34" charset="0"/>
              </a:rPr>
              <a:t>On-</a:t>
            </a:r>
            <a:br>
              <a:rPr lang="en-US" sz="2691" kern="0" spc="-76" dirty="0">
                <a:gradFill>
                  <a:gsLst>
                    <a:gs pos="20000">
                      <a:srgbClr val="353535"/>
                    </a:gs>
                    <a:gs pos="68000">
                      <a:srgbClr val="353535"/>
                    </a:gs>
                  </a:gsLst>
                  <a:path path="circle">
                    <a:fillToRect l="50000" t="50000" r="50000" b="50000"/>
                  </a:path>
                </a:gradFill>
                <a:cs typeface="Segoe UI Semilight" panose="020B0402040204020203" pitchFamily="34" charset="0"/>
              </a:rPr>
            </a:br>
            <a:r>
              <a:rPr lang="en-US" sz="2691" kern="0" spc="-76" dirty="0">
                <a:gradFill>
                  <a:gsLst>
                    <a:gs pos="20000">
                      <a:srgbClr val="353535"/>
                    </a:gs>
                    <a:gs pos="68000">
                      <a:srgbClr val="353535"/>
                    </a:gs>
                  </a:gsLst>
                  <a:path path="circle">
                    <a:fillToRect l="50000" t="50000" r="50000" b="50000"/>
                  </a:path>
                </a:gradFill>
                <a:cs typeface="Segoe UI Semilight" panose="020B0402040204020203" pitchFamily="34" charset="0"/>
              </a:rPr>
              <a:t>premises</a:t>
            </a:r>
          </a:p>
        </p:txBody>
      </p:sp>
      <p:cxnSp>
        <p:nvCxnSpPr>
          <p:cNvPr id="388" name="Straight Connector 387">
            <a:extLst>
              <a:ext uri="{FF2B5EF4-FFF2-40B4-BE49-F238E27FC236}">
                <a16:creationId xmlns:a16="http://schemas.microsoft.com/office/drawing/2014/main" id="{F2489C0C-F6CF-402E-A8A0-510C95C8E3FD}"/>
              </a:ext>
            </a:extLst>
          </p:cNvPr>
          <p:cNvCxnSpPr>
            <a:cxnSpLocks/>
            <a:endCxn id="353" idx="5"/>
          </p:cNvCxnSpPr>
          <p:nvPr/>
        </p:nvCxnSpPr>
        <p:spPr>
          <a:xfrm flipH="1">
            <a:off x="3443790" y="3687650"/>
            <a:ext cx="2560390" cy="1361455"/>
          </a:xfrm>
          <a:prstGeom prst="line">
            <a:avLst/>
          </a:prstGeom>
          <a:noFill/>
          <a:ln w="15875" cap="flat" cmpd="sng" algn="ctr">
            <a:solidFill>
              <a:srgbClr val="0072C6"/>
            </a:solidFill>
            <a:prstDash val="solid"/>
            <a:miter lim="800000"/>
            <a:headEnd type="arrow" w="med" len="med"/>
            <a:tailEnd type="arrow" w="med" len="med"/>
          </a:ln>
          <a:effectLst/>
        </p:spPr>
      </p:cxnSp>
      <p:grpSp>
        <p:nvGrpSpPr>
          <p:cNvPr id="425" name="Group 207">
            <a:extLst>
              <a:ext uri="{FF2B5EF4-FFF2-40B4-BE49-F238E27FC236}">
                <a16:creationId xmlns:a16="http://schemas.microsoft.com/office/drawing/2014/main" id="{6A61156B-D365-4532-8BA3-24CB2A9A8608}"/>
              </a:ext>
            </a:extLst>
          </p:cNvPr>
          <p:cNvGrpSpPr>
            <a:grpSpLocks noChangeAspect="1"/>
          </p:cNvGrpSpPr>
          <p:nvPr/>
        </p:nvGrpSpPr>
        <p:grpSpPr bwMode="auto">
          <a:xfrm>
            <a:off x="1700642" y="5270972"/>
            <a:ext cx="659304" cy="641539"/>
            <a:chOff x="3750" y="2040"/>
            <a:chExt cx="334" cy="325"/>
          </a:xfrm>
          <a:solidFill>
            <a:srgbClr val="0078D7"/>
          </a:solidFill>
        </p:grpSpPr>
        <p:sp>
          <p:nvSpPr>
            <p:cNvPr id="426" name="Rectangle 208">
              <a:extLst>
                <a:ext uri="{FF2B5EF4-FFF2-40B4-BE49-F238E27FC236}">
                  <a16:creationId xmlns:a16="http://schemas.microsoft.com/office/drawing/2014/main" id="{0002BC13-9A21-47B4-BE71-2410E371115A}"/>
                </a:ext>
              </a:extLst>
            </p:cNvPr>
            <p:cNvSpPr>
              <a:spLocks noChangeArrowheads="1"/>
            </p:cNvSpPr>
            <p:nvPr/>
          </p:nvSpPr>
          <p:spPr bwMode="auto">
            <a:xfrm>
              <a:off x="3860" y="2071"/>
              <a:ext cx="150" cy="294"/>
            </a:xfrm>
            <a:prstGeom prst="rect">
              <a:avLst/>
            </a:prstGeom>
            <a:solidFill>
              <a:srgbClr val="FFFFFF"/>
            </a:solidFill>
            <a:ln w="15875" cap="flat">
              <a:solidFill>
                <a:srgbClr val="0078D7"/>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353535"/>
                </a:solidFill>
              </a:endParaRPr>
            </a:p>
          </p:txBody>
        </p:sp>
        <p:sp>
          <p:nvSpPr>
            <p:cNvPr id="427" name="Freeform 209">
              <a:extLst>
                <a:ext uri="{FF2B5EF4-FFF2-40B4-BE49-F238E27FC236}">
                  <a16:creationId xmlns:a16="http://schemas.microsoft.com/office/drawing/2014/main" id="{1E880D36-E983-4AAF-BAFF-0C7AAE33B1AB}"/>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solidFill>
              <a:srgbClr val="FFFFFF"/>
            </a:solidFill>
            <a:ln w="15875" cap="flat">
              <a:solidFill>
                <a:srgbClr val="0078D7"/>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353535"/>
                </a:solidFill>
              </a:endParaRPr>
            </a:p>
          </p:txBody>
        </p:sp>
        <p:sp>
          <p:nvSpPr>
            <p:cNvPr id="428" name="Freeform 210">
              <a:extLst>
                <a:ext uri="{FF2B5EF4-FFF2-40B4-BE49-F238E27FC236}">
                  <a16:creationId xmlns:a16="http://schemas.microsoft.com/office/drawing/2014/main" id="{45403930-B47D-41AA-93E3-16B7355BCF8C}"/>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solidFill>
              <a:srgbClr val="FFFFFF"/>
            </a:solidFill>
            <a:ln w="15875" cap="flat">
              <a:solidFill>
                <a:srgbClr val="0078D7"/>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353535"/>
                </a:solidFill>
              </a:endParaRPr>
            </a:p>
          </p:txBody>
        </p:sp>
        <p:sp>
          <p:nvSpPr>
            <p:cNvPr id="429" name="Freeform 211">
              <a:extLst>
                <a:ext uri="{FF2B5EF4-FFF2-40B4-BE49-F238E27FC236}">
                  <a16:creationId xmlns:a16="http://schemas.microsoft.com/office/drawing/2014/main" id="{9EEB41CE-5AB3-44A3-A2B9-DCD1F2608DFC}"/>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solidFill>
              <a:srgbClr val="FFFFFF"/>
            </a:solidFill>
            <a:ln w="15875" cap="flat">
              <a:solidFill>
                <a:srgbClr val="0078D7"/>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353535"/>
                </a:solidFill>
              </a:endParaRPr>
            </a:p>
          </p:txBody>
        </p:sp>
        <p:sp>
          <p:nvSpPr>
            <p:cNvPr id="430" name="Rectangle 212">
              <a:extLst>
                <a:ext uri="{FF2B5EF4-FFF2-40B4-BE49-F238E27FC236}">
                  <a16:creationId xmlns:a16="http://schemas.microsoft.com/office/drawing/2014/main" id="{5EFD0194-4AF9-433D-8265-07156005EF40}"/>
                </a:ext>
              </a:extLst>
            </p:cNvPr>
            <p:cNvSpPr>
              <a:spLocks noChangeArrowheads="1"/>
            </p:cNvSpPr>
            <p:nvPr/>
          </p:nvSpPr>
          <p:spPr bwMode="auto">
            <a:xfrm>
              <a:off x="3888" y="2040"/>
              <a:ext cx="42" cy="31"/>
            </a:xfrm>
            <a:prstGeom prst="rect">
              <a:avLst/>
            </a:prstGeom>
            <a:solidFill>
              <a:srgbClr val="FFFFFF"/>
            </a:solidFill>
            <a:ln w="15875" cap="flat">
              <a:solidFill>
                <a:srgbClr val="0078D7"/>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353535"/>
                </a:solidFill>
              </a:endParaRPr>
            </a:p>
          </p:txBody>
        </p:sp>
        <p:sp>
          <p:nvSpPr>
            <p:cNvPr id="431" name="Rectangle 213">
              <a:extLst>
                <a:ext uri="{FF2B5EF4-FFF2-40B4-BE49-F238E27FC236}">
                  <a16:creationId xmlns:a16="http://schemas.microsoft.com/office/drawing/2014/main" id="{8114C13F-7D1F-4D8A-875C-EA651757F740}"/>
                </a:ext>
              </a:extLst>
            </p:cNvPr>
            <p:cNvSpPr>
              <a:spLocks noChangeArrowheads="1"/>
            </p:cNvSpPr>
            <p:nvPr/>
          </p:nvSpPr>
          <p:spPr bwMode="auto">
            <a:xfrm>
              <a:off x="3970" y="2098"/>
              <a:ext cx="15" cy="15"/>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353535"/>
                </a:solidFill>
              </a:endParaRPr>
            </a:p>
          </p:txBody>
        </p:sp>
        <p:sp>
          <p:nvSpPr>
            <p:cNvPr id="432" name="Rectangle 214">
              <a:extLst>
                <a:ext uri="{FF2B5EF4-FFF2-40B4-BE49-F238E27FC236}">
                  <a16:creationId xmlns:a16="http://schemas.microsoft.com/office/drawing/2014/main" id="{D912A8D7-F08C-4A26-873C-A5EDB1ED6E8A}"/>
                </a:ext>
              </a:extLst>
            </p:cNvPr>
            <p:cNvSpPr>
              <a:spLocks noChangeArrowheads="1"/>
            </p:cNvSpPr>
            <p:nvPr/>
          </p:nvSpPr>
          <p:spPr bwMode="auto">
            <a:xfrm>
              <a:off x="3970" y="2138"/>
              <a:ext cx="15" cy="15"/>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353535"/>
                </a:solidFill>
              </a:endParaRPr>
            </a:p>
          </p:txBody>
        </p:sp>
        <p:sp>
          <p:nvSpPr>
            <p:cNvPr id="433" name="Rectangle 215">
              <a:extLst>
                <a:ext uri="{FF2B5EF4-FFF2-40B4-BE49-F238E27FC236}">
                  <a16:creationId xmlns:a16="http://schemas.microsoft.com/office/drawing/2014/main" id="{D053E79F-F97D-488F-8D21-58E00190577B}"/>
                </a:ext>
              </a:extLst>
            </p:cNvPr>
            <p:cNvSpPr>
              <a:spLocks noChangeArrowheads="1"/>
            </p:cNvSpPr>
            <p:nvPr/>
          </p:nvSpPr>
          <p:spPr bwMode="auto">
            <a:xfrm>
              <a:off x="3970" y="2176"/>
              <a:ext cx="15" cy="15"/>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353535"/>
                </a:solidFill>
              </a:endParaRPr>
            </a:p>
          </p:txBody>
        </p:sp>
        <p:sp>
          <p:nvSpPr>
            <p:cNvPr id="434" name="Rectangle 216">
              <a:extLst>
                <a:ext uri="{FF2B5EF4-FFF2-40B4-BE49-F238E27FC236}">
                  <a16:creationId xmlns:a16="http://schemas.microsoft.com/office/drawing/2014/main" id="{A833F0DC-2224-43E0-BDCA-C4459D8668E3}"/>
                </a:ext>
              </a:extLst>
            </p:cNvPr>
            <p:cNvSpPr>
              <a:spLocks noChangeArrowheads="1"/>
            </p:cNvSpPr>
            <p:nvPr/>
          </p:nvSpPr>
          <p:spPr bwMode="auto">
            <a:xfrm>
              <a:off x="3970" y="2216"/>
              <a:ext cx="15" cy="16"/>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353535"/>
                </a:solidFill>
              </a:endParaRPr>
            </a:p>
          </p:txBody>
        </p:sp>
        <p:sp>
          <p:nvSpPr>
            <p:cNvPr id="435" name="Rectangle 217">
              <a:extLst>
                <a:ext uri="{FF2B5EF4-FFF2-40B4-BE49-F238E27FC236}">
                  <a16:creationId xmlns:a16="http://schemas.microsoft.com/office/drawing/2014/main" id="{62034DD7-B075-455D-B56F-11BD4BE77591}"/>
                </a:ext>
              </a:extLst>
            </p:cNvPr>
            <p:cNvSpPr>
              <a:spLocks noChangeArrowheads="1"/>
            </p:cNvSpPr>
            <p:nvPr/>
          </p:nvSpPr>
          <p:spPr bwMode="auto">
            <a:xfrm>
              <a:off x="3970" y="2254"/>
              <a:ext cx="15" cy="16"/>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353535"/>
                </a:solidFill>
              </a:endParaRPr>
            </a:p>
          </p:txBody>
        </p:sp>
        <p:sp>
          <p:nvSpPr>
            <p:cNvPr id="436" name="Rectangle 218">
              <a:extLst>
                <a:ext uri="{FF2B5EF4-FFF2-40B4-BE49-F238E27FC236}">
                  <a16:creationId xmlns:a16="http://schemas.microsoft.com/office/drawing/2014/main" id="{9457C367-FB95-4CFC-B6C8-A94BC0254BC0}"/>
                </a:ext>
              </a:extLst>
            </p:cNvPr>
            <p:cNvSpPr>
              <a:spLocks noChangeArrowheads="1"/>
            </p:cNvSpPr>
            <p:nvPr/>
          </p:nvSpPr>
          <p:spPr bwMode="auto">
            <a:xfrm>
              <a:off x="3885" y="2098"/>
              <a:ext cx="15" cy="15"/>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353535"/>
                </a:solidFill>
              </a:endParaRPr>
            </a:p>
          </p:txBody>
        </p:sp>
        <p:sp>
          <p:nvSpPr>
            <p:cNvPr id="437" name="Rectangle 219">
              <a:extLst>
                <a:ext uri="{FF2B5EF4-FFF2-40B4-BE49-F238E27FC236}">
                  <a16:creationId xmlns:a16="http://schemas.microsoft.com/office/drawing/2014/main" id="{DFA71473-1483-41D4-8431-2D49B23308CE}"/>
                </a:ext>
              </a:extLst>
            </p:cNvPr>
            <p:cNvSpPr>
              <a:spLocks noChangeArrowheads="1"/>
            </p:cNvSpPr>
            <p:nvPr/>
          </p:nvSpPr>
          <p:spPr bwMode="auto">
            <a:xfrm>
              <a:off x="3885" y="2138"/>
              <a:ext cx="15" cy="15"/>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353535"/>
                </a:solidFill>
              </a:endParaRPr>
            </a:p>
          </p:txBody>
        </p:sp>
        <p:sp>
          <p:nvSpPr>
            <p:cNvPr id="438" name="Rectangle 220">
              <a:extLst>
                <a:ext uri="{FF2B5EF4-FFF2-40B4-BE49-F238E27FC236}">
                  <a16:creationId xmlns:a16="http://schemas.microsoft.com/office/drawing/2014/main" id="{4673D32F-0521-4E9C-BC44-9CAB608A9126}"/>
                </a:ext>
              </a:extLst>
            </p:cNvPr>
            <p:cNvSpPr>
              <a:spLocks noChangeArrowheads="1"/>
            </p:cNvSpPr>
            <p:nvPr/>
          </p:nvSpPr>
          <p:spPr bwMode="auto">
            <a:xfrm>
              <a:off x="3885" y="2176"/>
              <a:ext cx="15" cy="15"/>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353535"/>
                </a:solidFill>
              </a:endParaRPr>
            </a:p>
          </p:txBody>
        </p:sp>
        <p:sp>
          <p:nvSpPr>
            <p:cNvPr id="439" name="Rectangle 221">
              <a:extLst>
                <a:ext uri="{FF2B5EF4-FFF2-40B4-BE49-F238E27FC236}">
                  <a16:creationId xmlns:a16="http://schemas.microsoft.com/office/drawing/2014/main" id="{814DA386-AA0E-4E83-8AAC-466A2AFF3793}"/>
                </a:ext>
              </a:extLst>
            </p:cNvPr>
            <p:cNvSpPr>
              <a:spLocks noChangeArrowheads="1"/>
            </p:cNvSpPr>
            <p:nvPr/>
          </p:nvSpPr>
          <p:spPr bwMode="auto">
            <a:xfrm>
              <a:off x="3885" y="2216"/>
              <a:ext cx="15" cy="16"/>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353535"/>
                </a:solidFill>
              </a:endParaRPr>
            </a:p>
          </p:txBody>
        </p:sp>
        <p:sp>
          <p:nvSpPr>
            <p:cNvPr id="440" name="Rectangle 222">
              <a:extLst>
                <a:ext uri="{FF2B5EF4-FFF2-40B4-BE49-F238E27FC236}">
                  <a16:creationId xmlns:a16="http://schemas.microsoft.com/office/drawing/2014/main" id="{A5297BED-7DD8-4CFC-AF8D-0EF3188F2668}"/>
                </a:ext>
              </a:extLst>
            </p:cNvPr>
            <p:cNvSpPr>
              <a:spLocks noChangeArrowheads="1"/>
            </p:cNvSpPr>
            <p:nvPr/>
          </p:nvSpPr>
          <p:spPr bwMode="auto">
            <a:xfrm>
              <a:off x="3885" y="2254"/>
              <a:ext cx="15" cy="16"/>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353535"/>
                </a:solidFill>
              </a:endParaRPr>
            </a:p>
          </p:txBody>
        </p:sp>
        <p:sp>
          <p:nvSpPr>
            <p:cNvPr id="441" name="Rectangle 223">
              <a:extLst>
                <a:ext uri="{FF2B5EF4-FFF2-40B4-BE49-F238E27FC236}">
                  <a16:creationId xmlns:a16="http://schemas.microsoft.com/office/drawing/2014/main" id="{3BE43449-37C9-4444-A8C9-36737CFAF25B}"/>
                </a:ext>
              </a:extLst>
            </p:cNvPr>
            <p:cNvSpPr>
              <a:spLocks noChangeArrowheads="1"/>
            </p:cNvSpPr>
            <p:nvPr/>
          </p:nvSpPr>
          <p:spPr bwMode="auto">
            <a:xfrm>
              <a:off x="3927" y="2098"/>
              <a:ext cx="15" cy="15"/>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353535"/>
                </a:solidFill>
              </a:endParaRPr>
            </a:p>
          </p:txBody>
        </p:sp>
        <p:sp>
          <p:nvSpPr>
            <p:cNvPr id="442" name="Rectangle 224">
              <a:extLst>
                <a:ext uri="{FF2B5EF4-FFF2-40B4-BE49-F238E27FC236}">
                  <a16:creationId xmlns:a16="http://schemas.microsoft.com/office/drawing/2014/main" id="{2A0A9FF5-5FA4-4D99-B976-13EF4F5A412E}"/>
                </a:ext>
              </a:extLst>
            </p:cNvPr>
            <p:cNvSpPr>
              <a:spLocks noChangeArrowheads="1"/>
            </p:cNvSpPr>
            <p:nvPr/>
          </p:nvSpPr>
          <p:spPr bwMode="auto">
            <a:xfrm>
              <a:off x="3927" y="2138"/>
              <a:ext cx="15" cy="15"/>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353535"/>
                </a:solidFill>
              </a:endParaRPr>
            </a:p>
          </p:txBody>
        </p:sp>
        <p:sp>
          <p:nvSpPr>
            <p:cNvPr id="443" name="Rectangle 225">
              <a:extLst>
                <a:ext uri="{FF2B5EF4-FFF2-40B4-BE49-F238E27FC236}">
                  <a16:creationId xmlns:a16="http://schemas.microsoft.com/office/drawing/2014/main" id="{9706C079-F2AD-4253-AE22-6C09ED22758F}"/>
                </a:ext>
              </a:extLst>
            </p:cNvPr>
            <p:cNvSpPr>
              <a:spLocks noChangeArrowheads="1"/>
            </p:cNvSpPr>
            <p:nvPr/>
          </p:nvSpPr>
          <p:spPr bwMode="auto">
            <a:xfrm>
              <a:off x="3927" y="2176"/>
              <a:ext cx="15" cy="15"/>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353535"/>
                </a:solidFill>
              </a:endParaRPr>
            </a:p>
          </p:txBody>
        </p:sp>
        <p:sp>
          <p:nvSpPr>
            <p:cNvPr id="444" name="Rectangle 226">
              <a:extLst>
                <a:ext uri="{FF2B5EF4-FFF2-40B4-BE49-F238E27FC236}">
                  <a16:creationId xmlns:a16="http://schemas.microsoft.com/office/drawing/2014/main" id="{1C44595A-5A34-419E-AE33-932D8112F07E}"/>
                </a:ext>
              </a:extLst>
            </p:cNvPr>
            <p:cNvSpPr>
              <a:spLocks noChangeArrowheads="1"/>
            </p:cNvSpPr>
            <p:nvPr/>
          </p:nvSpPr>
          <p:spPr bwMode="auto">
            <a:xfrm>
              <a:off x="3927" y="2216"/>
              <a:ext cx="15" cy="16"/>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353535"/>
                </a:solidFill>
              </a:endParaRPr>
            </a:p>
          </p:txBody>
        </p:sp>
        <p:sp>
          <p:nvSpPr>
            <p:cNvPr id="445" name="Rectangle 227">
              <a:extLst>
                <a:ext uri="{FF2B5EF4-FFF2-40B4-BE49-F238E27FC236}">
                  <a16:creationId xmlns:a16="http://schemas.microsoft.com/office/drawing/2014/main" id="{30407DE4-9E37-4102-9EB8-1FE85A73B740}"/>
                </a:ext>
              </a:extLst>
            </p:cNvPr>
            <p:cNvSpPr>
              <a:spLocks noChangeArrowheads="1"/>
            </p:cNvSpPr>
            <p:nvPr/>
          </p:nvSpPr>
          <p:spPr bwMode="auto">
            <a:xfrm>
              <a:off x="3927" y="2254"/>
              <a:ext cx="15" cy="16"/>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353535"/>
                </a:solidFill>
              </a:endParaRPr>
            </a:p>
          </p:txBody>
        </p:sp>
        <p:sp>
          <p:nvSpPr>
            <p:cNvPr id="446" name="Rectangle 228">
              <a:extLst>
                <a:ext uri="{FF2B5EF4-FFF2-40B4-BE49-F238E27FC236}">
                  <a16:creationId xmlns:a16="http://schemas.microsoft.com/office/drawing/2014/main" id="{BD255705-4065-4324-BB7A-169EFFB4AD06}"/>
                </a:ext>
              </a:extLst>
            </p:cNvPr>
            <p:cNvSpPr>
              <a:spLocks noChangeArrowheads="1"/>
            </p:cNvSpPr>
            <p:nvPr/>
          </p:nvSpPr>
          <p:spPr bwMode="auto">
            <a:xfrm>
              <a:off x="3776" y="2176"/>
              <a:ext cx="15" cy="15"/>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353535"/>
                </a:solidFill>
              </a:endParaRPr>
            </a:p>
          </p:txBody>
        </p:sp>
        <p:sp>
          <p:nvSpPr>
            <p:cNvPr id="447" name="Rectangle 229">
              <a:extLst>
                <a:ext uri="{FF2B5EF4-FFF2-40B4-BE49-F238E27FC236}">
                  <a16:creationId xmlns:a16="http://schemas.microsoft.com/office/drawing/2014/main" id="{175E4D49-4DD8-48FF-8119-A0B0283EE99B}"/>
                </a:ext>
              </a:extLst>
            </p:cNvPr>
            <p:cNvSpPr>
              <a:spLocks noChangeArrowheads="1"/>
            </p:cNvSpPr>
            <p:nvPr/>
          </p:nvSpPr>
          <p:spPr bwMode="auto">
            <a:xfrm>
              <a:off x="3776" y="2216"/>
              <a:ext cx="15" cy="16"/>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353535"/>
                </a:solidFill>
              </a:endParaRPr>
            </a:p>
          </p:txBody>
        </p:sp>
        <p:sp>
          <p:nvSpPr>
            <p:cNvPr id="448" name="Rectangle 230">
              <a:extLst>
                <a:ext uri="{FF2B5EF4-FFF2-40B4-BE49-F238E27FC236}">
                  <a16:creationId xmlns:a16="http://schemas.microsoft.com/office/drawing/2014/main" id="{036C611B-4CC6-410E-9247-7B52D63D127E}"/>
                </a:ext>
              </a:extLst>
            </p:cNvPr>
            <p:cNvSpPr>
              <a:spLocks noChangeArrowheads="1"/>
            </p:cNvSpPr>
            <p:nvPr/>
          </p:nvSpPr>
          <p:spPr bwMode="auto">
            <a:xfrm>
              <a:off x="3776" y="2254"/>
              <a:ext cx="15" cy="16"/>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353535"/>
                </a:solidFill>
              </a:endParaRPr>
            </a:p>
          </p:txBody>
        </p:sp>
        <p:sp>
          <p:nvSpPr>
            <p:cNvPr id="449" name="Rectangle 231">
              <a:extLst>
                <a:ext uri="{FF2B5EF4-FFF2-40B4-BE49-F238E27FC236}">
                  <a16:creationId xmlns:a16="http://schemas.microsoft.com/office/drawing/2014/main" id="{FAD2AB71-6245-4754-9C09-082800E79E97}"/>
                </a:ext>
              </a:extLst>
            </p:cNvPr>
            <p:cNvSpPr>
              <a:spLocks noChangeArrowheads="1"/>
            </p:cNvSpPr>
            <p:nvPr/>
          </p:nvSpPr>
          <p:spPr bwMode="auto">
            <a:xfrm>
              <a:off x="3818" y="2176"/>
              <a:ext cx="15" cy="15"/>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353535"/>
                </a:solidFill>
              </a:endParaRPr>
            </a:p>
          </p:txBody>
        </p:sp>
        <p:sp>
          <p:nvSpPr>
            <p:cNvPr id="450" name="Rectangle 232">
              <a:extLst>
                <a:ext uri="{FF2B5EF4-FFF2-40B4-BE49-F238E27FC236}">
                  <a16:creationId xmlns:a16="http://schemas.microsoft.com/office/drawing/2014/main" id="{6148D412-B804-440E-A814-64002198AAB7}"/>
                </a:ext>
              </a:extLst>
            </p:cNvPr>
            <p:cNvSpPr>
              <a:spLocks noChangeArrowheads="1"/>
            </p:cNvSpPr>
            <p:nvPr/>
          </p:nvSpPr>
          <p:spPr bwMode="auto">
            <a:xfrm>
              <a:off x="3818" y="2216"/>
              <a:ext cx="15" cy="16"/>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353535"/>
                </a:solidFill>
              </a:endParaRPr>
            </a:p>
          </p:txBody>
        </p:sp>
        <p:sp>
          <p:nvSpPr>
            <p:cNvPr id="451" name="Rectangle 233">
              <a:extLst>
                <a:ext uri="{FF2B5EF4-FFF2-40B4-BE49-F238E27FC236}">
                  <a16:creationId xmlns:a16="http://schemas.microsoft.com/office/drawing/2014/main" id="{2173081E-DAA0-44D2-A03B-B36FB3C745B0}"/>
                </a:ext>
              </a:extLst>
            </p:cNvPr>
            <p:cNvSpPr>
              <a:spLocks noChangeArrowheads="1"/>
            </p:cNvSpPr>
            <p:nvPr/>
          </p:nvSpPr>
          <p:spPr bwMode="auto">
            <a:xfrm>
              <a:off x="3818" y="2254"/>
              <a:ext cx="15" cy="16"/>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353535"/>
                </a:solidFill>
              </a:endParaRPr>
            </a:p>
          </p:txBody>
        </p:sp>
        <p:sp>
          <p:nvSpPr>
            <p:cNvPr id="452" name="Rectangle 234">
              <a:extLst>
                <a:ext uri="{FF2B5EF4-FFF2-40B4-BE49-F238E27FC236}">
                  <a16:creationId xmlns:a16="http://schemas.microsoft.com/office/drawing/2014/main" id="{04A0062F-FF38-4267-A1E9-FE55E51CEE07}"/>
                </a:ext>
              </a:extLst>
            </p:cNvPr>
            <p:cNvSpPr>
              <a:spLocks noChangeArrowheads="1"/>
            </p:cNvSpPr>
            <p:nvPr/>
          </p:nvSpPr>
          <p:spPr bwMode="auto">
            <a:xfrm>
              <a:off x="3776" y="2295"/>
              <a:ext cx="15" cy="15"/>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353535"/>
                </a:solidFill>
              </a:endParaRPr>
            </a:p>
          </p:txBody>
        </p:sp>
        <p:sp>
          <p:nvSpPr>
            <p:cNvPr id="453" name="Rectangle 235">
              <a:extLst>
                <a:ext uri="{FF2B5EF4-FFF2-40B4-BE49-F238E27FC236}">
                  <a16:creationId xmlns:a16="http://schemas.microsoft.com/office/drawing/2014/main" id="{512347BE-42E6-413B-9F1D-8E820CAA33E1}"/>
                </a:ext>
              </a:extLst>
            </p:cNvPr>
            <p:cNvSpPr>
              <a:spLocks noChangeArrowheads="1"/>
            </p:cNvSpPr>
            <p:nvPr/>
          </p:nvSpPr>
          <p:spPr bwMode="auto">
            <a:xfrm>
              <a:off x="3818" y="2295"/>
              <a:ext cx="15" cy="15"/>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353535"/>
                </a:solidFill>
              </a:endParaRPr>
            </a:p>
          </p:txBody>
        </p:sp>
      </p:grpSp>
      <p:sp>
        <p:nvSpPr>
          <p:cNvPr id="477" name="Rectangle 476">
            <a:extLst>
              <a:ext uri="{FF2B5EF4-FFF2-40B4-BE49-F238E27FC236}">
                <a16:creationId xmlns:a16="http://schemas.microsoft.com/office/drawing/2014/main" id="{B7B4BFB2-321B-4063-929C-C6D3B87B55CD}"/>
              </a:ext>
            </a:extLst>
          </p:cNvPr>
          <p:cNvSpPr/>
          <p:nvPr/>
        </p:nvSpPr>
        <p:spPr>
          <a:xfrm>
            <a:off x="4197066" y="4707019"/>
            <a:ext cx="911025" cy="512935"/>
          </a:xfrm>
          <a:prstGeom prst="rect">
            <a:avLst/>
          </a:prstGeom>
        </p:spPr>
        <p:txBody>
          <a:bodyPr wrap="none">
            <a:spAutoFit/>
          </a:bodyPr>
          <a:lstStyle/>
          <a:p>
            <a:pPr defTabSz="896386">
              <a:defRPr/>
            </a:pPr>
            <a:r>
              <a:rPr lang="en-US" sz="1372" kern="0" dirty="0">
                <a:solidFill>
                  <a:srgbClr val="353535"/>
                </a:solidFill>
                <a:latin typeface="Segoe UI" panose="020B0502040204020203" pitchFamily="34" charset="0"/>
                <a:cs typeface="Segoe UI" panose="020B0502040204020203" pitchFamily="34" charset="0"/>
              </a:rPr>
              <a:t>Azure AD</a:t>
            </a:r>
            <a:br>
              <a:rPr lang="en-US" sz="1372" kern="0" dirty="0">
                <a:solidFill>
                  <a:srgbClr val="353535"/>
                </a:solidFill>
                <a:latin typeface="Segoe UI" panose="020B0502040204020203" pitchFamily="34" charset="0"/>
                <a:cs typeface="Segoe UI" panose="020B0502040204020203" pitchFamily="34" charset="0"/>
              </a:rPr>
            </a:br>
            <a:r>
              <a:rPr lang="en-US" sz="1372" kern="0" dirty="0">
                <a:solidFill>
                  <a:srgbClr val="353535"/>
                </a:solidFill>
                <a:latin typeface="Segoe UI" panose="020B0502040204020203" pitchFamily="34" charset="0"/>
                <a:cs typeface="Segoe UI" panose="020B0502040204020203" pitchFamily="34" charset="0"/>
              </a:rPr>
              <a:t>Connect</a:t>
            </a:r>
            <a:endParaRPr lang="en-US" sz="1372" kern="0" dirty="0">
              <a:solidFill>
                <a:srgbClr val="353535"/>
              </a:solidFill>
            </a:endParaRPr>
          </a:p>
        </p:txBody>
      </p:sp>
      <p:grpSp>
        <p:nvGrpSpPr>
          <p:cNvPr id="478" name="Group 477">
            <a:extLst>
              <a:ext uri="{FF2B5EF4-FFF2-40B4-BE49-F238E27FC236}">
                <a16:creationId xmlns:a16="http://schemas.microsoft.com/office/drawing/2014/main" id="{4AEF2356-493A-45FE-80A6-1DA2C6912D60}"/>
              </a:ext>
            </a:extLst>
          </p:cNvPr>
          <p:cNvGrpSpPr/>
          <p:nvPr/>
        </p:nvGrpSpPr>
        <p:grpSpPr>
          <a:xfrm>
            <a:off x="4260668" y="4314852"/>
            <a:ext cx="367409" cy="378910"/>
            <a:chOff x="7596294" y="4477333"/>
            <a:chExt cx="374776" cy="386508"/>
          </a:xfrm>
        </p:grpSpPr>
        <p:sp useBgFill="1">
          <p:nvSpPr>
            <p:cNvPr id="479" name="Oval 478">
              <a:extLst>
                <a:ext uri="{FF2B5EF4-FFF2-40B4-BE49-F238E27FC236}">
                  <a16:creationId xmlns:a16="http://schemas.microsoft.com/office/drawing/2014/main" id="{24A4051D-FB43-4EB8-936D-9AF53FDF3DAA}"/>
                </a:ext>
              </a:extLst>
            </p:cNvPr>
            <p:cNvSpPr/>
            <p:nvPr/>
          </p:nvSpPr>
          <p:spPr bwMode="auto">
            <a:xfrm>
              <a:off x="7596294" y="4484497"/>
              <a:ext cx="374776" cy="374776"/>
            </a:xfrm>
            <a:prstGeom prst="ellipse">
              <a:avLst/>
            </a:prstGeom>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0" name="Freeform 149">
              <a:extLst>
                <a:ext uri="{FF2B5EF4-FFF2-40B4-BE49-F238E27FC236}">
                  <a16:creationId xmlns:a16="http://schemas.microsoft.com/office/drawing/2014/main" id="{590A1A83-336D-4CB7-8627-F2B5C3EF9468}"/>
                </a:ext>
              </a:extLst>
            </p:cNvPr>
            <p:cNvSpPr>
              <a:spLocks noEditPoints="1"/>
            </p:cNvSpPr>
            <p:nvPr/>
          </p:nvSpPr>
          <p:spPr bwMode="auto">
            <a:xfrm>
              <a:off x="7625970" y="4477333"/>
              <a:ext cx="319782" cy="386508"/>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353535"/>
                </a:solidFill>
              </a:endParaRPr>
            </a:p>
          </p:txBody>
        </p:sp>
      </p:grpSp>
      <p:cxnSp>
        <p:nvCxnSpPr>
          <p:cNvPr id="387" name="Straight Arrow Connector 386">
            <a:extLst>
              <a:ext uri="{FF2B5EF4-FFF2-40B4-BE49-F238E27FC236}">
                <a16:creationId xmlns:a16="http://schemas.microsoft.com/office/drawing/2014/main" id="{D5DC296B-17AD-43F9-B2FF-8A1C6A93652C}"/>
              </a:ext>
            </a:extLst>
          </p:cNvPr>
          <p:cNvCxnSpPr>
            <a:cxnSpLocks/>
          </p:cNvCxnSpPr>
          <p:nvPr/>
        </p:nvCxnSpPr>
        <p:spPr>
          <a:xfrm flipH="1" flipV="1">
            <a:off x="7176558" y="3654009"/>
            <a:ext cx="159237" cy="635269"/>
          </a:xfrm>
          <a:prstGeom prst="straightConnector1">
            <a:avLst/>
          </a:prstGeom>
          <a:noFill/>
          <a:ln w="15875" cap="flat" cmpd="sng" algn="ctr">
            <a:solidFill>
              <a:srgbClr val="0072C6"/>
            </a:solidFill>
            <a:prstDash val="solid"/>
            <a:miter lim="800000"/>
            <a:headEnd type="arrow" w="med" len="med"/>
            <a:tailEnd type="arrow" w="med" len="med"/>
          </a:ln>
          <a:effectLst/>
        </p:spPr>
      </p:cxnSp>
      <p:sp>
        <p:nvSpPr>
          <p:cNvPr id="411" name="MS cloud text">
            <a:extLst>
              <a:ext uri="{FF2B5EF4-FFF2-40B4-BE49-F238E27FC236}">
                <a16:creationId xmlns:a16="http://schemas.microsoft.com/office/drawing/2014/main" id="{41BE1208-EA6F-4200-BECF-5F49EB321931}"/>
              </a:ext>
            </a:extLst>
          </p:cNvPr>
          <p:cNvSpPr txBox="1">
            <a:spLocks/>
          </p:cNvSpPr>
          <p:nvPr/>
        </p:nvSpPr>
        <p:spPr>
          <a:xfrm>
            <a:off x="5487329" y="2696670"/>
            <a:ext cx="2344844" cy="399809"/>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896386">
              <a:defRPr/>
            </a:pPr>
            <a:r>
              <a:rPr lang="en-US" sz="1961" kern="0" spc="0" dirty="0">
                <a:solidFill>
                  <a:srgbClr val="002050"/>
                </a:solidFill>
                <a:latin typeface="Segoe UI Semilight"/>
                <a:cs typeface="Segoe UI Semilight" panose="020B0402040204020203" pitchFamily="34" charset="0"/>
              </a:rPr>
              <a:t>Azure </a:t>
            </a:r>
            <a:br>
              <a:rPr lang="en-US" sz="1961" kern="0" spc="0" dirty="0">
                <a:solidFill>
                  <a:srgbClr val="002050"/>
                </a:solidFill>
                <a:latin typeface="Segoe UI Semilight"/>
                <a:cs typeface="Segoe UI Semilight" panose="020B0402040204020203" pitchFamily="34" charset="0"/>
              </a:rPr>
            </a:br>
            <a:r>
              <a:rPr lang="en-US" sz="1961" kern="0" spc="0" dirty="0">
                <a:solidFill>
                  <a:srgbClr val="002050"/>
                </a:solidFill>
                <a:latin typeface="Segoe UI Semilight"/>
                <a:cs typeface="Segoe UI Semilight" panose="020B0402040204020203" pitchFamily="34" charset="0"/>
              </a:rPr>
              <a:t>Active Directory</a:t>
            </a:r>
          </a:p>
        </p:txBody>
      </p:sp>
    </p:spTree>
    <p:extLst>
      <p:ext uri="{BB962C8B-B14F-4D97-AF65-F5344CB8AC3E}">
        <p14:creationId xmlns:p14="http://schemas.microsoft.com/office/powerpoint/2010/main" val="117337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500"/>
                                  </p:stCondLst>
                                  <p:childTnLst>
                                    <p:set>
                                      <p:cBhvr>
                                        <p:cTn id="6" dur="1" fill="hold">
                                          <p:stCondLst>
                                            <p:cond delay="0"/>
                                          </p:stCondLst>
                                        </p:cTn>
                                        <p:tgtEl>
                                          <p:spTgt spid="410"/>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410"/>
                                        </p:tgtEl>
                                      </p:cBhvr>
                                      <p:by x="80000" y="80000"/>
                                    </p:animScale>
                                  </p:childTnLst>
                                </p:cTn>
                              </p:par>
                              <p:par>
                                <p:cTn id="9" presetID="21" presetClass="entr" presetSubtype="1" fill="hold" grpId="0" nodeType="withEffect">
                                  <p:stCondLst>
                                    <p:cond delay="500"/>
                                  </p:stCondLst>
                                  <p:childTnLst>
                                    <p:set>
                                      <p:cBhvr>
                                        <p:cTn id="10" dur="1" fill="hold">
                                          <p:stCondLst>
                                            <p:cond delay="0"/>
                                          </p:stCondLst>
                                        </p:cTn>
                                        <p:tgtEl>
                                          <p:spTgt spid="410"/>
                                        </p:tgtEl>
                                        <p:attrNameLst>
                                          <p:attrName>style.visibility</p:attrName>
                                        </p:attrNameLst>
                                      </p:cBhvr>
                                      <p:to>
                                        <p:strVal val="visible"/>
                                      </p:to>
                                    </p:set>
                                    <p:animEffect transition="in" filter="wheel(1)">
                                      <p:cBhvr>
                                        <p:cTn id="11" dur="500"/>
                                        <p:tgtEl>
                                          <p:spTgt spid="410"/>
                                        </p:tgtEl>
                                      </p:cBhvr>
                                    </p:animEffect>
                                  </p:childTnLst>
                                </p:cTn>
                              </p:par>
                              <p:par>
                                <p:cTn id="12" presetID="10" presetClass="entr" presetSubtype="0" fill="hold" grpId="0" nodeType="withEffect">
                                  <p:stCondLst>
                                    <p:cond delay="600"/>
                                  </p:stCondLst>
                                  <p:childTnLst>
                                    <p:set>
                                      <p:cBhvr>
                                        <p:cTn id="13" dur="1" fill="hold">
                                          <p:stCondLst>
                                            <p:cond delay="0"/>
                                          </p:stCondLst>
                                        </p:cTn>
                                        <p:tgtEl>
                                          <p:spTgt spid="411"/>
                                        </p:tgtEl>
                                        <p:attrNameLst>
                                          <p:attrName>style.visibility</p:attrName>
                                        </p:attrNameLst>
                                      </p:cBhvr>
                                      <p:to>
                                        <p:strVal val="visible"/>
                                      </p:to>
                                    </p:set>
                                    <p:animEffect transition="in" filter="fade">
                                      <p:cBhvr>
                                        <p:cTn id="14" dur="400"/>
                                        <p:tgtEl>
                                          <p:spTgt spid="411"/>
                                        </p:tgtEl>
                                      </p:cBhvr>
                                    </p:animEffect>
                                  </p:childTnLst>
                                </p:cTn>
                              </p:par>
                              <p:par>
                                <p:cTn id="15" presetID="42" presetClass="path" presetSubtype="0" decel="100000" fill="hold" grpId="1" nodeType="withEffect">
                                  <p:stCondLst>
                                    <p:cond delay="300"/>
                                  </p:stCondLst>
                                  <p:childTnLst>
                                    <p:animMotion origin="layout" path="M -1.45833E-6 -3.7037E-6 L -1.45833E-6 0.0963 " pathEditMode="relative" rAng="0" ptsTypes="AA">
                                      <p:cBhvr>
                                        <p:cTn id="16" dur="700" spd="-100000" fill="hold"/>
                                        <p:tgtEl>
                                          <p:spTgt spid="411"/>
                                        </p:tgtEl>
                                        <p:attrNameLst>
                                          <p:attrName>ppt_x</p:attrName>
                                          <p:attrName>ppt_y</p:attrName>
                                        </p:attrNameLst>
                                      </p:cBhvr>
                                      <p:rCtr x="0" y="4815"/>
                                    </p:animMotion>
                                  </p:childTnLst>
                                </p:cTn>
                              </p:par>
                            </p:childTnLst>
                          </p:cTn>
                        </p:par>
                        <p:par>
                          <p:cTn id="17" fill="hold">
                            <p:stCondLst>
                              <p:cond delay="1000"/>
                            </p:stCondLst>
                            <p:childTnLst>
                              <p:par>
                                <p:cTn id="18" presetID="1" presetClass="entr" presetSubtype="0" fill="hold" grpId="1" nodeType="afterEffect">
                                  <p:stCondLst>
                                    <p:cond delay="0"/>
                                  </p:stCondLst>
                                  <p:childTnLst>
                                    <p:set>
                                      <p:cBhvr>
                                        <p:cTn id="19" dur="1" fill="hold">
                                          <p:stCondLst>
                                            <p:cond delay="499"/>
                                          </p:stCondLst>
                                        </p:cTn>
                                        <p:tgtEl>
                                          <p:spTgt spid="412"/>
                                        </p:tgtEl>
                                        <p:attrNameLst>
                                          <p:attrName>style.visibility</p:attrName>
                                        </p:attrNameLst>
                                      </p:cBhvr>
                                      <p:to>
                                        <p:strVal val="visible"/>
                                      </p:to>
                                    </p:set>
                                  </p:childTnLst>
                                </p:cTn>
                              </p:par>
                              <p:par>
                                <p:cTn id="20" presetID="6" presetClass="emph" presetSubtype="0" accel="100000" autoRev="1" fill="hold" grpId="0" nodeType="withEffect">
                                  <p:stCondLst>
                                    <p:cond delay="0"/>
                                  </p:stCondLst>
                                  <p:childTnLst>
                                    <p:animScale>
                                      <p:cBhvr>
                                        <p:cTn id="21" dur="500" fill="hold"/>
                                        <p:tgtEl>
                                          <p:spTgt spid="412"/>
                                        </p:tgtEl>
                                      </p:cBhvr>
                                      <p:by x="0" y="0"/>
                                    </p:animScale>
                                  </p:childTnLst>
                                </p:cTn>
                              </p:par>
                              <p:par>
                                <p:cTn id="22" presetID="1" presetClass="entr" presetSubtype="0" fill="hold" grpId="0" nodeType="withEffect">
                                  <p:stCondLst>
                                    <p:cond delay="100"/>
                                  </p:stCondLst>
                                  <p:childTnLst>
                                    <p:set>
                                      <p:cBhvr>
                                        <p:cTn id="23" dur="1" fill="hold">
                                          <p:stCondLst>
                                            <p:cond delay="499"/>
                                          </p:stCondLst>
                                        </p:cTn>
                                        <p:tgtEl>
                                          <p:spTgt spid="413"/>
                                        </p:tgtEl>
                                        <p:attrNameLst>
                                          <p:attrName>style.visibility</p:attrName>
                                        </p:attrNameLst>
                                      </p:cBhvr>
                                      <p:to>
                                        <p:strVal val="visible"/>
                                      </p:to>
                                    </p:set>
                                  </p:childTnLst>
                                </p:cTn>
                              </p:par>
                              <p:par>
                                <p:cTn id="24" presetID="6" presetClass="emph" presetSubtype="0" accel="100000" autoRev="1" fill="hold" grpId="1" nodeType="withEffect">
                                  <p:stCondLst>
                                    <p:cond delay="100"/>
                                  </p:stCondLst>
                                  <p:childTnLst>
                                    <p:animScale>
                                      <p:cBhvr>
                                        <p:cTn id="25" dur="500" fill="hold"/>
                                        <p:tgtEl>
                                          <p:spTgt spid="413"/>
                                        </p:tgtEl>
                                      </p:cBhvr>
                                      <p:by x="0" y="0"/>
                                    </p:animScale>
                                  </p:childTnLst>
                                </p:cTn>
                              </p:par>
                              <p:par>
                                <p:cTn id="26" presetID="10" presetClass="entr" presetSubtype="0" fill="hold" grpId="0" nodeType="withEffect">
                                  <p:stCondLst>
                                    <p:cond delay="700"/>
                                  </p:stCondLst>
                                  <p:childTnLst>
                                    <p:set>
                                      <p:cBhvr>
                                        <p:cTn id="27" dur="1" fill="hold">
                                          <p:stCondLst>
                                            <p:cond delay="0"/>
                                          </p:stCondLst>
                                        </p:cTn>
                                        <p:tgtEl>
                                          <p:spTgt spid="352"/>
                                        </p:tgtEl>
                                        <p:attrNameLst>
                                          <p:attrName>style.visibility</p:attrName>
                                        </p:attrNameLst>
                                      </p:cBhvr>
                                      <p:to>
                                        <p:strVal val="visible"/>
                                      </p:to>
                                    </p:set>
                                    <p:animEffect transition="in" filter="fade">
                                      <p:cBhvr>
                                        <p:cTn id="28" dur="500"/>
                                        <p:tgtEl>
                                          <p:spTgt spid="352"/>
                                        </p:tgtEl>
                                      </p:cBhvr>
                                    </p:animEffect>
                                  </p:childTnLst>
                                </p:cTn>
                              </p:par>
                              <p:par>
                                <p:cTn id="29" presetID="42" presetClass="path" presetSubtype="0" decel="100000" fill="hold" grpId="1" nodeType="withEffect">
                                  <p:stCondLst>
                                    <p:cond delay="700"/>
                                  </p:stCondLst>
                                  <p:childTnLst>
                                    <p:animMotion origin="layout" path="M 2.08333E-6 3.7037E-6 L 2.08333E-6 0.02569 " pathEditMode="relative" rAng="0" ptsTypes="AA">
                                      <p:cBhvr>
                                        <p:cTn id="30" dur="500" spd="-100000" fill="hold"/>
                                        <p:tgtEl>
                                          <p:spTgt spid="352"/>
                                        </p:tgtEl>
                                        <p:attrNameLst>
                                          <p:attrName>ppt_x</p:attrName>
                                          <p:attrName>ppt_y</p:attrName>
                                        </p:attrNameLst>
                                      </p:cBhvr>
                                      <p:rCtr x="0" y="1273"/>
                                    </p:animMotion>
                                  </p:childTnLst>
                                </p:cTn>
                              </p:par>
                              <p:par>
                                <p:cTn id="31" presetID="10" presetClass="entr" presetSubtype="0" fill="hold" grpId="0" nodeType="withEffect">
                                  <p:stCondLst>
                                    <p:cond delay="800"/>
                                  </p:stCondLst>
                                  <p:childTnLst>
                                    <p:set>
                                      <p:cBhvr>
                                        <p:cTn id="32" dur="1" fill="hold">
                                          <p:stCondLst>
                                            <p:cond delay="0"/>
                                          </p:stCondLst>
                                        </p:cTn>
                                        <p:tgtEl>
                                          <p:spTgt spid="414"/>
                                        </p:tgtEl>
                                        <p:attrNameLst>
                                          <p:attrName>style.visibility</p:attrName>
                                        </p:attrNameLst>
                                      </p:cBhvr>
                                      <p:to>
                                        <p:strVal val="visible"/>
                                      </p:to>
                                    </p:set>
                                    <p:animEffect transition="in" filter="fade">
                                      <p:cBhvr>
                                        <p:cTn id="33" dur="500"/>
                                        <p:tgtEl>
                                          <p:spTgt spid="414"/>
                                        </p:tgtEl>
                                      </p:cBhvr>
                                    </p:animEffect>
                                  </p:childTnLst>
                                </p:cTn>
                              </p:par>
                              <p:par>
                                <p:cTn id="34" presetID="64" presetClass="path" presetSubtype="0" decel="100000" fill="hold" grpId="1" nodeType="withEffect">
                                  <p:stCondLst>
                                    <p:cond delay="800"/>
                                  </p:stCondLst>
                                  <p:childTnLst>
                                    <p:animMotion origin="layout" path="M -8.33333E-7 -3.7037E-6 L -8.33333E-7 -0.02824 " pathEditMode="relative" rAng="0" ptsTypes="AA">
                                      <p:cBhvr>
                                        <p:cTn id="35" dur="500" spd="-100000" fill="hold"/>
                                        <p:tgtEl>
                                          <p:spTgt spid="414"/>
                                        </p:tgtEl>
                                        <p:attrNameLst>
                                          <p:attrName>ppt_x</p:attrName>
                                          <p:attrName>ppt_y</p:attrName>
                                        </p:attrNameLst>
                                      </p:cBhvr>
                                      <p:rCtr x="0" y="-1412"/>
                                    </p:animMotion>
                                  </p:childTnLst>
                                </p:cTn>
                              </p:par>
                              <p:par>
                                <p:cTn id="36" presetID="10" presetClass="entr" presetSubtype="0" fill="hold" grpId="0" nodeType="withEffect">
                                  <p:stCondLst>
                                    <p:cond delay="800"/>
                                  </p:stCondLst>
                                  <p:childTnLst>
                                    <p:set>
                                      <p:cBhvr>
                                        <p:cTn id="37" dur="1" fill="hold">
                                          <p:stCondLst>
                                            <p:cond delay="0"/>
                                          </p:stCondLst>
                                        </p:cTn>
                                        <p:tgtEl>
                                          <p:spTgt spid="415"/>
                                        </p:tgtEl>
                                        <p:attrNameLst>
                                          <p:attrName>style.visibility</p:attrName>
                                        </p:attrNameLst>
                                      </p:cBhvr>
                                      <p:to>
                                        <p:strVal val="visible"/>
                                      </p:to>
                                    </p:set>
                                    <p:animEffect transition="in" filter="fade">
                                      <p:cBhvr>
                                        <p:cTn id="38" dur="500"/>
                                        <p:tgtEl>
                                          <p:spTgt spid="415"/>
                                        </p:tgtEl>
                                      </p:cBhvr>
                                    </p:animEffect>
                                  </p:childTnLst>
                                </p:cTn>
                              </p:par>
                              <p:par>
                                <p:cTn id="39" presetID="42" presetClass="path" presetSubtype="0" decel="100000" fill="hold" grpId="1" nodeType="withEffect">
                                  <p:stCondLst>
                                    <p:cond delay="800"/>
                                  </p:stCondLst>
                                  <p:childTnLst>
                                    <p:animMotion origin="layout" path="M -8.33333E-7 1.85185E-6 L -8.33333E-7 0.02569 " pathEditMode="relative" rAng="0" ptsTypes="AA">
                                      <p:cBhvr>
                                        <p:cTn id="40" dur="500" spd="-100000" fill="hold"/>
                                        <p:tgtEl>
                                          <p:spTgt spid="415"/>
                                        </p:tgtEl>
                                        <p:attrNameLst>
                                          <p:attrName>ppt_x</p:attrName>
                                          <p:attrName>ppt_y</p:attrName>
                                        </p:attrNameLst>
                                      </p:cBhvr>
                                      <p:rCtr x="0" y="1273"/>
                                    </p:animMotion>
                                  </p:childTnLst>
                                </p:cTn>
                              </p:par>
                              <p:par>
                                <p:cTn id="41" presetID="10" presetClass="entr" presetSubtype="0" fill="hold" nodeType="withEffect">
                                  <p:stCondLst>
                                    <p:cond delay="700"/>
                                  </p:stCondLst>
                                  <p:childTnLst>
                                    <p:set>
                                      <p:cBhvr>
                                        <p:cTn id="42" dur="1" fill="hold">
                                          <p:stCondLst>
                                            <p:cond delay="0"/>
                                          </p:stCondLst>
                                        </p:cTn>
                                        <p:tgtEl>
                                          <p:spTgt spid="416"/>
                                        </p:tgtEl>
                                        <p:attrNameLst>
                                          <p:attrName>style.visibility</p:attrName>
                                        </p:attrNameLst>
                                      </p:cBhvr>
                                      <p:to>
                                        <p:strVal val="visible"/>
                                      </p:to>
                                    </p:set>
                                    <p:animEffect transition="in" filter="fade">
                                      <p:cBhvr>
                                        <p:cTn id="43" dur="500"/>
                                        <p:tgtEl>
                                          <p:spTgt spid="416"/>
                                        </p:tgtEl>
                                      </p:cBhvr>
                                    </p:animEffect>
                                  </p:childTnLst>
                                </p:cTn>
                              </p:par>
                              <p:par>
                                <p:cTn id="44" presetID="64" presetClass="path" presetSubtype="0" decel="100000" fill="hold" nodeType="withEffect">
                                  <p:stCondLst>
                                    <p:cond delay="700"/>
                                  </p:stCondLst>
                                  <p:childTnLst>
                                    <p:animMotion origin="layout" path="M 3.95833E-6 1.48148E-6 L 3.95833E-6 -0.02824 " pathEditMode="relative" rAng="0" ptsTypes="AA">
                                      <p:cBhvr>
                                        <p:cTn id="45" dur="500" spd="-100000" fill="hold"/>
                                        <p:tgtEl>
                                          <p:spTgt spid="416"/>
                                        </p:tgtEl>
                                        <p:attrNameLst>
                                          <p:attrName>ppt_x</p:attrName>
                                          <p:attrName>ppt_y</p:attrName>
                                        </p:attrNameLst>
                                      </p:cBhvr>
                                      <p:rCtr x="0" y="-1412"/>
                                    </p:animMotion>
                                  </p:childTnLst>
                                </p:cTn>
                              </p:par>
                              <p:par>
                                <p:cTn id="46" presetID="10" presetClass="entr" presetSubtype="0" fill="hold" nodeType="withEffect">
                                  <p:stCondLst>
                                    <p:cond delay="700"/>
                                  </p:stCondLst>
                                  <p:childTnLst>
                                    <p:set>
                                      <p:cBhvr>
                                        <p:cTn id="47" dur="1" fill="hold">
                                          <p:stCondLst>
                                            <p:cond delay="0"/>
                                          </p:stCondLst>
                                        </p:cTn>
                                        <p:tgtEl>
                                          <p:spTgt spid="419"/>
                                        </p:tgtEl>
                                        <p:attrNameLst>
                                          <p:attrName>style.visibility</p:attrName>
                                        </p:attrNameLst>
                                      </p:cBhvr>
                                      <p:to>
                                        <p:strVal val="visible"/>
                                      </p:to>
                                    </p:set>
                                    <p:animEffect transition="in" filter="fade">
                                      <p:cBhvr>
                                        <p:cTn id="48" dur="500"/>
                                        <p:tgtEl>
                                          <p:spTgt spid="419"/>
                                        </p:tgtEl>
                                      </p:cBhvr>
                                    </p:animEffect>
                                  </p:childTnLst>
                                </p:cTn>
                              </p:par>
                              <p:par>
                                <p:cTn id="49" presetID="64" presetClass="path" presetSubtype="0" decel="100000" fill="hold" nodeType="withEffect">
                                  <p:stCondLst>
                                    <p:cond delay="700"/>
                                  </p:stCondLst>
                                  <p:childTnLst>
                                    <p:animMotion origin="layout" path="M 3.95833E-6 -1.11111E-6 L 3.95833E-6 -0.02824 " pathEditMode="relative" rAng="0" ptsTypes="AA">
                                      <p:cBhvr>
                                        <p:cTn id="50" dur="500" spd="-100000" fill="hold"/>
                                        <p:tgtEl>
                                          <p:spTgt spid="419"/>
                                        </p:tgtEl>
                                        <p:attrNameLst>
                                          <p:attrName>ppt_x</p:attrName>
                                          <p:attrName>ppt_y</p:attrName>
                                        </p:attrNameLst>
                                      </p:cBhvr>
                                      <p:rCtr x="0" y="-1412"/>
                                    </p:animMotion>
                                  </p:childTnLst>
                                </p:cTn>
                              </p:par>
                              <p:par>
                                <p:cTn id="51" presetID="10" presetClass="entr" presetSubtype="0" fill="hold" nodeType="withEffect">
                                  <p:stCondLst>
                                    <p:cond delay="700"/>
                                  </p:stCondLst>
                                  <p:childTnLst>
                                    <p:set>
                                      <p:cBhvr>
                                        <p:cTn id="52" dur="1" fill="hold">
                                          <p:stCondLst>
                                            <p:cond delay="0"/>
                                          </p:stCondLst>
                                        </p:cTn>
                                        <p:tgtEl>
                                          <p:spTgt spid="422"/>
                                        </p:tgtEl>
                                        <p:attrNameLst>
                                          <p:attrName>style.visibility</p:attrName>
                                        </p:attrNameLst>
                                      </p:cBhvr>
                                      <p:to>
                                        <p:strVal val="visible"/>
                                      </p:to>
                                    </p:set>
                                    <p:animEffect transition="in" filter="fade">
                                      <p:cBhvr>
                                        <p:cTn id="53" dur="500"/>
                                        <p:tgtEl>
                                          <p:spTgt spid="422"/>
                                        </p:tgtEl>
                                      </p:cBhvr>
                                    </p:animEffect>
                                  </p:childTnLst>
                                </p:cTn>
                              </p:par>
                              <p:par>
                                <p:cTn id="54" presetID="64" presetClass="path" presetSubtype="0" decel="100000" fill="hold" nodeType="withEffect">
                                  <p:stCondLst>
                                    <p:cond delay="700"/>
                                  </p:stCondLst>
                                  <p:childTnLst>
                                    <p:animMotion origin="layout" path="M 2.08333E-6 1.48148E-6 L 2.08333E-6 -0.02824 " pathEditMode="relative" rAng="0" ptsTypes="AA">
                                      <p:cBhvr>
                                        <p:cTn id="55" dur="500" spd="-100000" fill="hold"/>
                                        <p:tgtEl>
                                          <p:spTgt spid="422"/>
                                        </p:tgtEl>
                                        <p:attrNameLst>
                                          <p:attrName>ppt_x</p:attrName>
                                          <p:attrName>ppt_y</p:attrName>
                                        </p:attrNameLst>
                                      </p:cBhvr>
                                      <p:rCtr x="0" y="-1412"/>
                                    </p:animMotion>
                                  </p:childTnLst>
                                </p:cTn>
                              </p:par>
                            </p:childTnLst>
                          </p:cTn>
                        </p:par>
                        <p:par>
                          <p:cTn id="56" fill="hold">
                            <p:stCondLst>
                              <p:cond delay="2300"/>
                            </p:stCondLst>
                            <p:childTnLst>
                              <p:par>
                                <p:cTn id="57" presetID="10" presetClass="entr" presetSubtype="0" fill="hold" nodeType="afterEffect">
                                  <p:stCondLst>
                                    <p:cond delay="0"/>
                                  </p:stCondLst>
                                  <p:childTnLst>
                                    <p:set>
                                      <p:cBhvr>
                                        <p:cTn id="58" dur="1" fill="hold">
                                          <p:stCondLst>
                                            <p:cond delay="0"/>
                                          </p:stCondLst>
                                        </p:cTn>
                                        <p:tgtEl>
                                          <p:spTgt spid="389"/>
                                        </p:tgtEl>
                                        <p:attrNameLst>
                                          <p:attrName>style.visibility</p:attrName>
                                        </p:attrNameLst>
                                      </p:cBhvr>
                                      <p:to>
                                        <p:strVal val="visible"/>
                                      </p:to>
                                    </p:set>
                                    <p:animEffect transition="in" filter="fade">
                                      <p:cBhvr>
                                        <p:cTn id="59" dur="500"/>
                                        <p:tgtEl>
                                          <p:spTgt spid="389"/>
                                        </p:tgtEl>
                                      </p:cBhvr>
                                    </p:animEffect>
                                  </p:childTnLst>
                                </p:cTn>
                              </p:par>
                              <p:par>
                                <p:cTn id="60" presetID="10" presetClass="entr" presetSubtype="0" fill="hold" nodeType="withEffect">
                                  <p:stCondLst>
                                    <p:cond delay="0"/>
                                  </p:stCondLst>
                                  <p:childTnLst>
                                    <p:set>
                                      <p:cBhvr>
                                        <p:cTn id="61" dur="1" fill="hold">
                                          <p:stCondLst>
                                            <p:cond delay="0"/>
                                          </p:stCondLst>
                                        </p:cTn>
                                        <p:tgtEl>
                                          <p:spTgt spid="406"/>
                                        </p:tgtEl>
                                        <p:attrNameLst>
                                          <p:attrName>style.visibility</p:attrName>
                                        </p:attrNameLst>
                                      </p:cBhvr>
                                      <p:to>
                                        <p:strVal val="visible"/>
                                      </p:to>
                                    </p:set>
                                    <p:animEffect transition="in" filter="fade">
                                      <p:cBhvr>
                                        <p:cTn id="62" dur="500"/>
                                        <p:tgtEl>
                                          <p:spTgt spid="406"/>
                                        </p:tgtEl>
                                      </p:cBhvr>
                                    </p:animEffect>
                                  </p:childTnLst>
                                </p:cTn>
                              </p:par>
                              <p:par>
                                <p:cTn id="63" presetID="22" presetClass="entr" presetSubtype="2" fill="hold" nodeType="withEffect">
                                  <p:stCondLst>
                                    <p:cond delay="0"/>
                                  </p:stCondLst>
                                  <p:childTnLst>
                                    <p:set>
                                      <p:cBhvr>
                                        <p:cTn id="64" dur="1" fill="hold">
                                          <p:stCondLst>
                                            <p:cond delay="0"/>
                                          </p:stCondLst>
                                        </p:cTn>
                                        <p:tgtEl>
                                          <p:spTgt spid="404"/>
                                        </p:tgtEl>
                                        <p:attrNameLst>
                                          <p:attrName>style.visibility</p:attrName>
                                        </p:attrNameLst>
                                      </p:cBhvr>
                                      <p:to>
                                        <p:strVal val="visible"/>
                                      </p:to>
                                    </p:set>
                                    <p:animEffect transition="in" filter="wipe(right)">
                                      <p:cBhvr>
                                        <p:cTn id="65" dur="500"/>
                                        <p:tgtEl>
                                          <p:spTgt spid="404"/>
                                        </p:tgtEl>
                                      </p:cBhvr>
                                    </p:animEffect>
                                  </p:childTnLst>
                                </p:cTn>
                              </p:par>
                              <p:par>
                                <p:cTn id="66" presetID="22" presetClass="entr" presetSubtype="2" fill="hold" nodeType="withEffect">
                                  <p:stCondLst>
                                    <p:cond delay="0"/>
                                  </p:stCondLst>
                                  <p:childTnLst>
                                    <p:set>
                                      <p:cBhvr>
                                        <p:cTn id="67" dur="1" fill="hold">
                                          <p:stCondLst>
                                            <p:cond delay="0"/>
                                          </p:stCondLst>
                                        </p:cTn>
                                        <p:tgtEl>
                                          <p:spTgt spid="388"/>
                                        </p:tgtEl>
                                        <p:attrNameLst>
                                          <p:attrName>style.visibility</p:attrName>
                                        </p:attrNameLst>
                                      </p:cBhvr>
                                      <p:to>
                                        <p:strVal val="visible"/>
                                      </p:to>
                                    </p:set>
                                    <p:animEffect transition="in" filter="wipe(right)">
                                      <p:cBhvr>
                                        <p:cTn id="68" dur="500"/>
                                        <p:tgtEl>
                                          <p:spTgt spid="388"/>
                                        </p:tgtEl>
                                      </p:cBhvr>
                                    </p:animEffect>
                                  </p:childTnLst>
                                </p:cTn>
                              </p:par>
                              <p:par>
                                <p:cTn id="69" presetID="22" presetClass="entr" presetSubtype="8" fill="hold" nodeType="withEffect">
                                  <p:stCondLst>
                                    <p:cond delay="0"/>
                                  </p:stCondLst>
                                  <p:childTnLst>
                                    <p:set>
                                      <p:cBhvr>
                                        <p:cTn id="70" dur="1" fill="hold">
                                          <p:stCondLst>
                                            <p:cond delay="0"/>
                                          </p:stCondLst>
                                        </p:cTn>
                                        <p:tgtEl>
                                          <p:spTgt spid="402"/>
                                        </p:tgtEl>
                                        <p:attrNameLst>
                                          <p:attrName>style.visibility</p:attrName>
                                        </p:attrNameLst>
                                      </p:cBhvr>
                                      <p:to>
                                        <p:strVal val="visible"/>
                                      </p:to>
                                    </p:set>
                                    <p:animEffect transition="in" filter="wipe(left)">
                                      <p:cBhvr>
                                        <p:cTn id="71" dur="500"/>
                                        <p:tgtEl>
                                          <p:spTgt spid="402"/>
                                        </p:tgtEl>
                                      </p:cBhvr>
                                    </p:animEffect>
                                  </p:childTnLst>
                                </p:cTn>
                              </p:par>
                              <p:par>
                                <p:cTn id="72" presetID="22" presetClass="entr" presetSubtype="8" fill="hold" nodeType="withEffect">
                                  <p:stCondLst>
                                    <p:cond delay="0"/>
                                  </p:stCondLst>
                                  <p:childTnLst>
                                    <p:set>
                                      <p:cBhvr>
                                        <p:cTn id="73" dur="1" fill="hold">
                                          <p:stCondLst>
                                            <p:cond delay="0"/>
                                          </p:stCondLst>
                                        </p:cTn>
                                        <p:tgtEl>
                                          <p:spTgt spid="387"/>
                                        </p:tgtEl>
                                        <p:attrNameLst>
                                          <p:attrName>style.visibility</p:attrName>
                                        </p:attrNameLst>
                                      </p:cBhvr>
                                      <p:to>
                                        <p:strVal val="visible"/>
                                      </p:to>
                                    </p:set>
                                    <p:animEffect transition="in" filter="wipe(left)">
                                      <p:cBhvr>
                                        <p:cTn id="74" dur="500"/>
                                        <p:tgtEl>
                                          <p:spTgt spid="387"/>
                                        </p:tgtEl>
                                      </p:cBhvr>
                                    </p:animEffect>
                                  </p:childTnLst>
                                </p:cTn>
                              </p:par>
                              <p:par>
                                <p:cTn id="75" presetID="22" presetClass="entr" presetSubtype="8" fill="hold" nodeType="withEffect">
                                  <p:stCondLst>
                                    <p:cond delay="0"/>
                                  </p:stCondLst>
                                  <p:childTnLst>
                                    <p:set>
                                      <p:cBhvr>
                                        <p:cTn id="76" dur="1" fill="hold">
                                          <p:stCondLst>
                                            <p:cond delay="0"/>
                                          </p:stCondLst>
                                        </p:cTn>
                                        <p:tgtEl>
                                          <p:spTgt spid="386"/>
                                        </p:tgtEl>
                                        <p:attrNameLst>
                                          <p:attrName>style.visibility</p:attrName>
                                        </p:attrNameLst>
                                      </p:cBhvr>
                                      <p:to>
                                        <p:strVal val="visible"/>
                                      </p:to>
                                    </p:set>
                                    <p:animEffect transition="in" filter="wipe(left)">
                                      <p:cBhvr>
                                        <p:cTn id="77" dur="500"/>
                                        <p:tgtEl>
                                          <p:spTgt spid="386"/>
                                        </p:tgtEl>
                                      </p:cBhvr>
                                    </p:animEffect>
                                  </p:childTnLst>
                                </p:cTn>
                              </p:par>
                              <p:par>
                                <p:cTn id="78" presetID="22" presetClass="entr" presetSubtype="8" fill="hold" nodeType="withEffect">
                                  <p:stCondLst>
                                    <p:cond delay="0"/>
                                  </p:stCondLst>
                                  <p:childTnLst>
                                    <p:set>
                                      <p:cBhvr>
                                        <p:cTn id="79" dur="1" fill="hold">
                                          <p:stCondLst>
                                            <p:cond delay="0"/>
                                          </p:stCondLst>
                                        </p:cTn>
                                        <p:tgtEl>
                                          <p:spTgt spid="403"/>
                                        </p:tgtEl>
                                        <p:attrNameLst>
                                          <p:attrName>style.visibility</p:attrName>
                                        </p:attrNameLst>
                                      </p:cBhvr>
                                      <p:to>
                                        <p:strVal val="visible"/>
                                      </p:to>
                                    </p:set>
                                    <p:animEffect transition="in" filter="wipe(left)">
                                      <p:cBhvr>
                                        <p:cTn id="80" dur="500"/>
                                        <p:tgtEl>
                                          <p:spTgt spid="403"/>
                                        </p:tgtEl>
                                      </p:cBhvr>
                                    </p:animEffect>
                                  </p:childTnLst>
                                </p:cTn>
                              </p:par>
                              <p:par>
                                <p:cTn id="81" presetID="22" presetClass="entr" presetSubtype="2" fill="hold" nodeType="withEffect">
                                  <p:stCondLst>
                                    <p:cond delay="0"/>
                                  </p:stCondLst>
                                  <p:childTnLst>
                                    <p:set>
                                      <p:cBhvr>
                                        <p:cTn id="82" dur="1" fill="hold">
                                          <p:stCondLst>
                                            <p:cond delay="0"/>
                                          </p:stCondLst>
                                        </p:cTn>
                                        <p:tgtEl>
                                          <p:spTgt spid="454"/>
                                        </p:tgtEl>
                                        <p:attrNameLst>
                                          <p:attrName>style.visibility</p:attrName>
                                        </p:attrNameLst>
                                      </p:cBhvr>
                                      <p:to>
                                        <p:strVal val="visible"/>
                                      </p:to>
                                    </p:set>
                                    <p:animEffect transition="in" filter="wipe(right)">
                                      <p:cBhvr>
                                        <p:cTn id="83" dur="500"/>
                                        <p:tgtEl>
                                          <p:spTgt spid="454"/>
                                        </p:tgtEl>
                                      </p:cBhvr>
                                    </p:animEffect>
                                  </p:childTnLst>
                                </p:cTn>
                              </p:par>
                              <p:par>
                                <p:cTn id="84" presetID="10" presetClass="entr" presetSubtype="0" fill="hold" nodeType="withEffect">
                                  <p:stCondLst>
                                    <p:cond delay="0"/>
                                  </p:stCondLst>
                                  <p:childTnLst>
                                    <p:set>
                                      <p:cBhvr>
                                        <p:cTn id="85" dur="1" fill="hold">
                                          <p:stCondLst>
                                            <p:cond delay="0"/>
                                          </p:stCondLst>
                                        </p:cTn>
                                        <p:tgtEl>
                                          <p:spTgt spid="455"/>
                                        </p:tgtEl>
                                        <p:attrNameLst>
                                          <p:attrName>style.visibility</p:attrName>
                                        </p:attrNameLst>
                                      </p:cBhvr>
                                      <p:to>
                                        <p:strVal val="visible"/>
                                      </p:to>
                                    </p:set>
                                    <p:animEffect transition="in" filter="fade">
                                      <p:cBhvr>
                                        <p:cTn id="86" dur="500"/>
                                        <p:tgtEl>
                                          <p:spTgt spid="455"/>
                                        </p:tgtEl>
                                      </p:cBhvr>
                                    </p:animEffect>
                                  </p:childTnLst>
                                </p:cTn>
                              </p:par>
                              <p:par>
                                <p:cTn id="87" presetID="10" presetClass="entr" presetSubtype="0" fill="hold" nodeType="withEffect">
                                  <p:stCondLst>
                                    <p:cond delay="0"/>
                                  </p:stCondLst>
                                  <p:childTnLst>
                                    <p:set>
                                      <p:cBhvr>
                                        <p:cTn id="88" dur="1" fill="hold">
                                          <p:stCondLst>
                                            <p:cond delay="0"/>
                                          </p:stCondLst>
                                        </p:cTn>
                                        <p:tgtEl>
                                          <p:spTgt spid="471"/>
                                        </p:tgtEl>
                                        <p:attrNameLst>
                                          <p:attrName>style.visibility</p:attrName>
                                        </p:attrNameLst>
                                      </p:cBhvr>
                                      <p:to>
                                        <p:strVal val="visible"/>
                                      </p:to>
                                    </p:set>
                                    <p:animEffect transition="in" filter="fade">
                                      <p:cBhvr>
                                        <p:cTn id="89" dur="500"/>
                                        <p:tgtEl>
                                          <p:spTgt spid="471"/>
                                        </p:tgtEl>
                                      </p:cBhvr>
                                    </p:animEffect>
                                  </p:childTnLst>
                                </p:cTn>
                              </p:par>
                              <p:par>
                                <p:cTn id="90" presetID="10" presetClass="entr" presetSubtype="0" fill="hold" nodeType="withEffect">
                                  <p:stCondLst>
                                    <p:cond delay="0"/>
                                  </p:stCondLst>
                                  <p:childTnLst>
                                    <p:set>
                                      <p:cBhvr>
                                        <p:cTn id="91" dur="1" fill="hold">
                                          <p:stCondLst>
                                            <p:cond delay="0"/>
                                          </p:stCondLst>
                                        </p:cTn>
                                        <p:tgtEl>
                                          <p:spTgt spid="478"/>
                                        </p:tgtEl>
                                        <p:attrNameLst>
                                          <p:attrName>style.visibility</p:attrName>
                                        </p:attrNameLst>
                                      </p:cBhvr>
                                      <p:to>
                                        <p:strVal val="visible"/>
                                      </p:to>
                                    </p:set>
                                    <p:animEffect transition="in" filter="fade">
                                      <p:cBhvr>
                                        <p:cTn id="92" dur="750"/>
                                        <p:tgtEl>
                                          <p:spTgt spid="478"/>
                                        </p:tgtEl>
                                      </p:cBhvr>
                                    </p:animEffect>
                                  </p:childTnLst>
                                </p:cTn>
                              </p:par>
                              <p:par>
                                <p:cTn id="93" presetID="8" presetClass="emph" presetSubtype="0" fill="hold" nodeType="withEffect">
                                  <p:stCondLst>
                                    <p:cond delay="0"/>
                                  </p:stCondLst>
                                  <p:childTnLst>
                                    <p:animRot by="21600000">
                                      <p:cBhvr>
                                        <p:cTn id="94" dur="1500" fill="hold"/>
                                        <p:tgtEl>
                                          <p:spTgt spid="478"/>
                                        </p:tgtEl>
                                        <p:attrNameLst>
                                          <p:attrName>r</p:attrName>
                                        </p:attrNameLst>
                                      </p:cBhvr>
                                    </p:animRot>
                                  </p:childTnLst>
                                </p:cTn>
                              </p:par>
                              <p:par>
                                <p:cTn id="95" presetID="10" presetClass="entr" presetSubtype="0" fill="hold" grpId="0" nodeType="withEffect">
                                  <p:stCondLst>
                                    <p:cond delay="1000"/>
                                  </p:stCondLst>
                                  <p:childTnLst>
                                    <p:set>
                                      <p:cBhvr>
                                        <p:cTn id="96" dur="1" fill="hold">
                                          <p:stCondLst>
                                            <p:cond delay="0"/>
                                          </p:stCondLst>
                                        </p:cTn>
                                        <p:tgtEl>
                                          <p:spTgt spid="477"/>
                                        </p:tgtEl>
                                        <p:attrNameLst>
                                          <p:attrName>style.visibility</p:attrName>
                                        </p:attrNameLst>
                                      </p:cBhvr>
                                      <p:to>
                                        <p:strVal val="visible"/>
                                      </p:to>
                                    </p:set>
                                    <p:animEffect transition="in" filter="fade">
                                      <p:cBhvr>
                                        <p:cTn id="97" dur="500"/>
                                        <p:tgtEl>
                                          <p:spTgt spid="4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 grpId="0"/>
      <p:bldP spid="352" grpId="1"/>
      <p:bldP spid="412" grpId="0" animBg="1"/>
      <p:bldP spid="412" grpId="1" animBg="1"/>
      <p:bldP spid="413" grpId="0" animBg="1"/>
      <p:bldP spid="413" grpId="1" animBg="1"/>
      <p:bldP spid="414" grpId="0" animBg="1"/>
      <p:bldP spid="414" grpId="1" animBg="1"/>
      <p:bldP spid="415" grpId="0"/>
      <p:bldP spid="415" grpId="1"/>
      <p:bldP spid="410" grpId="0" animBg="1"/>
      <p:bldP spid="410" grpId="1" animBg="1"/>
      <p:bldP spid="410" grpId="2" animBg="1"/>
      <p:bldP spid="477" grpId="0"/>
      <p:bldP spid="411" grpId="0"/>
      <p:bldP spid="411" grpId="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D3C342-5A0C-4B96-ACCE-E0D1DF7F54D5}"/>
              </a:ext>
            </a:extLst>
          </p:cNvPr>
          <p:cNvSpPr>
            <a:spLocks noGrp="1"/>
          </p:cNvSpPr>
          <p:nvPr>
            <p:ph type="title"/>
          </p:nvPr>
        </p:nvSpPr>
        <p:spPr/>
        <p:txBody>
          <a:bodyPr/>
          <a:lstStyle/>
          <a:p>
            <a:r>
              <a:rPr lang="en-US" dirty="0"/>
              <a:t>Managed identities for Azure resources</a:t>
            </a:r>
          </a:p>
        </p:txBody>
      </p:sp>
      <p:sp>
        <p:nvSpPr>
          <p:cNvPr id="5" name="Text Placeholder 4">
            <a:extLst>
              <a:ext uri="{FF2B5EF4-FFF2-40B4-BE49-F238E27FC236}">
                <a16:creationId xmlns:a16="http://schemas.microsoft.com/office/drawing/2014/main" id="{CCA3E648-977F-456D-B251-406DF4EDD3FA}"/>
              </a:ext>
            </a:extLst>
          </p:cNvPr>
          <p:cNvSpPr>
            <a:spLocks noGrp="1"/>
          </p:cNvSpPr>
          <p:nvPr>
            <p:ph type="body" sz="quarter" idx="10"/>
          </p:nvPr>
        </p:nvSpPr>
        <p:spPr>
          <a:xfrm>
            <a:off x="352437" y="1899658"/>
            <a:ext cx="5378548" cy="3250121"/>
          </a:xfrm>
        </p:spPr>
        <p:txBody>
          <a:bodyPr/>
          <a:lstStyle/>
          <a:p>
            <a:r>
              <a:rPr lang="en-US" dirty="0"/>
              <a:t>Simplifies authentication/security for developers (vs. service principals)</a:t>
            </a:r>
          </a:p>
          <a:p>
            <a:pPr lvl="1"/>
            <a:r>
              <a:rPr lang="en-US" dirty="0"/>
              <a:t>Authenticate to services without inserting credentials into code</a:t>
            </a:r>
          </a:p>
          <a:p>
            <a:pPr lvl="2"/>
            <a:r>
              <a:rPr lang="en-US" i="1" dirty="0"/>
              <a:t>Target Service must support Azure AD authentication</a:t>
            </a:r>
            <a:endParaRPr lang="en-US" sz="1000" i="1" dirty="0"/>
          </a:p>
          <a:p>
            <a:pPr lvl="1"/>
            <a:r>
              <a:rPr lang="en-US" dirty="0"/>
              <a:t>E.g. Allow (code running on) a specific VM to access Azure Key Vault, Storage Account, Azure SQL, etc. </a:t>
            </a:r>
          </a:p>
        </p:txBody>
      </p:sp>
      <p:sp>
        <p:nvSpPr>
          <p:cNvPr id="7" name="Rectangle 6">
            <a:extLst>
              <a:ext uri="{FF2B5EF4-FFF2-40B4-BE49-F238E27FC236}">
                <a16:creationId xmlns:a16="http://schemas.microsoft.com/office/drawing/2014/main" id="{60F20196-EBE0-4306-9BFA-46F48AEE06D3}"/>
              </a:ext>
            </a:extLst>
          </p:cNvPr>
          <p:cNvSpPr/>
          <p:nvPr/>
        </p:nvSpPr>
        <p:spPr>
          <a:xfrm>
            <a:off x="6097161" y="1961959"/>
            <a:ext cx="1776401" cy="3517217"/>
          </a:xfrm>
          <a:prstGeom prst="rect">
            <a:avLst/>
          </a:prstGeom>
          <a:solidFill>
            <a:srgbClr val="98F29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4367">
              <a:defRPr/>
            </a:pPr>
            <a:r>
              <a:rPr lang="en-US" sz="1372" dirty="0">
                <a:solidFill>
                  <a:srgbClr val="00188F"/>
                </a:solidFill>
                <a:latin typeface="Segoe UI Semibold" panose="020B0702040204020203" pitchFamily="34" charset="0"/>
                <a:cs typeface="Segoe UI Semibold" panose="020B0702040204020203" pitchFamily="34" charset="0"/>
              </a:rPr>
              <a:t>Azure VM</a:t>
            </a:r>
          </a:p>
        </p:txBody>
      </p:sp>
      <p:sp>
        <p:nvSpPr>
          <p:cNvPr id="8" name="Rectangle 7">
            <a:extLst>
              <a:ext uri="{FF2B5EF4-FFF2-40B4-BE49-F238E27FC236}">
                <a16:creationId xmlns:a16="http://schemas.microsoft.com/office/drawing/2014/main" id="{3BFE5F4A-6FEE-459E-B30E-F2D07F4581F6}"/>
              </a:ext>
            </a:extLst>
          </p:cNvPr>
          <p:cNvSpPr/>
          <p:nvPr/>
        </p:nvSpPr>
        <p:spPr>
          <a:xfrm>
            <a:off x="9469034" y="1961958"/>
            <a:ext cx="2417879" cy="1366562"/>
          </a:xfrm>
          <a:prstGeom prst="rect">
            <a:avLst/>
          </a:prstGeom>
          <a:solidFill>
            <a:srgbClr val="98F29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sz="1372" dirty="0">
                <a:solidFill>
                  <a:srgbClr val="00188F"/>
                </a:solidFill>
                <a:latin typeface="Segoe UI Semibold" panose="020B0702040204020203" pitchFamily="34" charset="0"/>
                <a:cs typeface="Segoe UI Semibold" panose="020B0702040204020203" pitchFamily="34" charset="0"/>
              </a:rPr>
              <a:t>Azure Service</a:t>
            </a:r>
          </a:p>
          <a:p>
            <a:pPr algn="ctr" defTabSz="914367">
              <a:defRPr/>
            </a:pPr>
            <a:r>
              <a:rPr lang="en-US" sz="1372" dirty="0">
                <a:solidFill>
                  <a:srgbClr val="00188F"/>
                </a:solidFill>
                <a:latin typeface="Segoe UI Semibold" panose="020B0702040204020203" pitchFamily="34" charset="0"/>
                <a:cs typeface="Segoe UI Semibold" panose="020B0702040204020203" pitchFamily="34" charset="0"/>
              </a:rPr>
              <a:t>(e.g. ARM, Azure Storage)</a:t>
            </a:r>
          </a:p>
        </p:txBody>
      </p:sp>
      <p:sp>
        <p:nvSpPr>
          <p:cNvPr id="9" name="Rectangle 8">
            <a:extLst>
              <a:ext uri="{FF2B5EF4-FFF2-40B4-BE49-F238E27FC236}">
                <a16:creationId xmlns:a16="http://schemas.microsoft.com/office/drawing/2014/main" id="{93C7BEC4-E645-4F11-89A5-82074BF0C835}"/>
              </a:ext>
            </a:extLst>
          </p:cNvPr>
          <p:cNvSpPr/>
          <p:nvPr/>
        </p:nvSpPr>
        <p:spPr>
          <a:xfrm>
            <a:off x="6234047" y="2359871"/>
            <a:ext cx="1503955" cy="5650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sz="1372" dirty="0">
                <a:solidFill>
                  <a:srgbClr val="FFFFFF"/>
                </a:solidFill>
                <a:latin typeface="Segoe UI Semibold" panose="020B0702040204020203" pitchFamily="34" charset="0"/>
                <a:cs typeface="Segoe UI Semibold" panose="020B0702040204020203" pitchFamily="34" charset="0"/>
              </a:rPr>
              <a:t>Your code</a:t>
            </a:r>
          </a:p>
        </p:txBody>
      </p:sp>
      <p:sp>
        <p:nvSpPr>
          <p:cNvPr id="10" name="Rectangle 9">
            <a:extLst>
              <a:ext uri="{FF2B5EF4-FFF2-40B4-BE49-F238E27FC236}">
                <a16:creationId xmlns:a16="http://schemas.microsoft.com/office/drawing/2014/main" id="{2DD3BC4D-BEE7-41C3-B496-17706944D873}"/>
              </a:ext>
            </a:extLst>
          </p:cNvPr>
          <p:cNvSpPr/>
          <p:nvPr/>
        </p:nvSpPr>
        <p:spPr>
          <a:xfrm>
            <a:off x="6233384" y="4325533"/>
            <a:ext cx="1503955" cy="565046"/>
          </a:xfrm>
          <a:prstGeom prst="rect">
            <a:avLst/>
          </a:prstGeom>
          <a:solidFill>
            <a:srgbClr val="FEC3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sz="1372" dirty="0">
                <a:solidFill>
                  <a:srgbClr val="00188F"/>
                </a:solidFill>
                <a:latin typeface="Segoe UI Semibold" panose="020B0702040204020203" pitchFamily="34" charset="0"/>
                <a:cs typeface="Segoe UI Semibold" panose="020B0702040204020203" pitchFamily="34" charset="0"/>
              </a:rPr>
              <a:t>MSI VM Extension</a:t>
            </a:r>
          </a:p>
        </p:txBody>
      </p:sp>
      <p:sp>
        <p:nvSpPr>
          <p:cNvPr id="11" name="Oval 10">
            <a:extLst>
              <a:ext uri="{FF2B5EF4-FFF2-40B4-BE49-F238E27FC236}">
                <a16:creationId xmlns:a16="http://schemas.microsoft.com/office/drawing/2014/main" id="{3624E7BF-DEC4-4639-A44C-42756E3B6149}"/>
              </a:ext>
            </a:extLst>
          </p:cNvPr>
          <p:cNvSpPr/>
          <p:nvPr/>
        </p:nvSpPr>
        <p:spPr>
          <a:xfrm>
            <a:off x="6889771" y="3914457"/>
            <a:ext cx="191180" cy="19118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372" dirty="0">
              <a:solidFill>
                <a:srgbClr val="353535"/>
              </a:solidFill>
              <a:latin typeface="Segoe UI Semibold" panose="020B0702040204020203" pitchFamily="34" charset="0"/>
              <a:cs typeface="Segoe UI Semibold" panose="020B0702040204020203" pitchFamily="34" charset="0"/>
            </a:endParaRPr>
          </a:p>
        </p:txBody>
      </p:sp>
      <p:cxnSp>
        <p:nvCxnSpPr>
          <p:cNvPr id="12" name="Straight Connector 11">
            <a:extLst>
              <a:ext uri="{FF2B5EF4-FFF2-40B4-BE49-F238E27FC236}">
                <a16:creationId xmlns:a16="http://schemas.microsoft.com/office/drawing/2014/main" id="{95099E38-2CEA-4CD6-923D-FB967F497D4B}"/>
              </a:ext>
            </a:extLst>
          </p:cNvPr>
          <p:cNvCxnSpPr>
            <a:stCxn id="11" idx="4"/>
            <a:endCxn id="10" idx="0"/>
          </p:cNvCxnSpPr>
          <p:nvPr/>
        </p:nvCxnSpPr>
        <p:spPr>
          <a:xfrm>
            <a:off x="6985361" y="4105637"/>
            <a:ext cx="0" cy="219897"/>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B05A5E7-2F5B-4683-9377-C4194322A054}"/>
              </a:ext>
            </a:extLst>
          </p:cNvPr>
          <p:cNvCxnSpPr>
            <a:cxnSpLocks/>
            <a:stCxn id="9" idx="3"/>
            <a:endCxn id="8" idx="1"/>
          </p:cNvCxnSpPr>
          <p:nvPr/>
        </p:nvCxnSpPr>
        <p:spPr>
          <a:xfrm>
            <a:off x="7738002" y="2642394"/>
            <a:ext cx="1731032" cy="2845"/>
          </a:xfrm>
          <a:prstGeom prst="straightConnector1">
            <a:avLst/>
          </a:prstGeom>
          <a:ln w="28575">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1DB3143-24EB-4B6E-89E2-0669F514B777}"/>
              </a:ext>
            </a:extLst>
          </p:cNvPr>
          <p:cNvCxnSpPr>
            <a:stCxn id="9" idx="2"/>
            <a:endCxn id="11" idx="0"/>
          </p:cNvCxnSpPr>
          <p:nvPr/>
        </p:nvCxnSpPr>
        <p:spPr>
          <a:xfrm flipH="1">
            <a:off x="6985361" y="2924917"/>
            <a:ext cx="663" cy="989540"/>
          </a:xfrm>
          <a:prstGeom prst="straightConnector1">
            <a:avLst/>
          </a:prstGeom>
          <a:ln w="28575">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F83B6EF-E4D8-41ED-B5F5-74E8DB1F366D}"/>
              </a:ext>
            </a:extLst>
          </p:cNvPr>
          <p:cNvCxnSpPr>
            <a:cxnSpLocks/>
          </p:cNvCxnSpPr>
          <p:nvPr/>
        </p:nvCxnSpPr>
        <p:spPr>
          <a:xfrm>
            <a:off x="7737339" y="4583315"/>
            <a:ext cx="2243169" cy="0"/>
          </a:xfrm>
          <a:prstGeom prst="straightConnector1">
            <a:avLst/>
          </a:prstGeom>
          <a:ln w="28575">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Cylinder 15">
            <a:extLst>
              <a:ext uri="{FF2B5EF4-FFF2-40B4-BE49-F238E27FC236}">
                <a16:creationId xmlns:a16="http://schemas.microsoft.com/office/drawing/2014/main" id="{5F2C4BB0-CD42-42CB-B0D3-0C401C9A4ACD}"/>
              </a:ext>
            </a:extLst>
          </p:cNvPr>
          <p:cNvSpPr/>
          <p:nvPr/>
        </p:nvSpPr>
        <p:spPr>
          <a:xfrm>
            <a:off x="6233384" y="4989668"/>
            <a:ext cx="1503955" cy="325406"/>
          </a:xfrm>
          <a:prstGeom prst="can">
            <a:avLst/>
          </a:prstGeom>
          <a:solidFill>
            <a:srgbClr val="FEC3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sz="1372" dirty="0">
                <a:solidFill>
                  <a:srgbClr val="00188F"/>
                </a:solidFill>
                <a:latin typeface="Segoe UI Semibold" panose="020B0702040204020203" pitchFamily="34" charset="0"/>
                <a:cs typeface="Segoe UI Semibold" panose="020B0702040204020203" pitchFamily="34" charset="0"/>
              </a:rPr>
              <a:t>Credentials</a:t>
            </a:r>
          </a:p>
        </p:txBody>
      </p:sp>
      <p:cxnSp>
        <p:nvCxnSpPr>
          <p:cNvPr id="17" name="Straight Connector 16">
            <a:extLst>
              <a:ext uri="{FF2B5EF4-FFF2-40B4-BE49-F238E27FC236}">
                <a16:creationId xmlns:a16="http://schemas.microsoft.com/office/drawing/2014/main" id="{A747444E-0348-439C-B110-FA640DB3ABB8}"/>
              </a:ext>
            </a:extLst>
          </p:cNvPr>
          <p:cNvCxnSpPr>
            <a:cxnSpLocks/>
            <a:stCxn id="10" idx="2"/>
            <a:endCxn id="16" idx="1"/>
          </p:cNvCxnSpPr>
          <p:nvPr/>
        </p:nvCxnSpPr>
        <p:spPr>
          <a:xfrm>
            <a:off x="6985361" y="4890580"/>
            <a:ext cx="0" cy="99088"/>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24CC7C66-D201-4C24-82E7-DAE483B9CBF8}"/>
              </a:ext>
            </a:extLst>
          </p:cNvPr>
          <p:cNvSpPr/>
          <p:nvPr/>
        </p:nvSpPr>
        <p:spPr>
          <a:xfrm>
            <a:off x="6857907" y="3277876"/>
            <a:ext cx="254908" cy="2549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sz="1372" dirty="0">
                <a:solidFill>
                  <a:srgbClr val="FFFFFF"/>
                </a:solidFill>
                <a:latin typeface="Segoe UI Semibold" panose="020B0702040204020203" pitchFamily="34" charset="0"/>
                <a:cs typeface="Segoe UI Semibold" panose="020B0702040204020203" pitchFamily="34" charset="0"/>
              </a:rPr>
              <a:t>1</a:t>
            </a:r>
          </a:p>
        </p:txBody>
      </p:sp>
      <p:sp>
        <p:nvSpPr>
          <p:cNvPr id="19" name="Oval 18">
            <a:extLst>
              <a:ext uri="{FF2B5EF4-FFF2-40B4-BE49-F238E27FC236}">
                <a16:creationId xmlns:a16="http://schemas.microsoft.com/office/drawing/2014/main" id="{344BB4BE-8AAD-4A7B-9A8D-A88EF77F068F}"/>
              </a:ext>
            </a:extLst>
          </p:cNvPr>
          <p:cNvSpPr/>
          <p:nvPr/>
        </p:nvSpPr>
        <p:spPr>
          <a:xfrm>
            <a:off x="8476063" y="4455861"/>
            <a:ext cx="254908" cy="2549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sz="1372" dirty="0">
                <a:solidFill>
                  <a:srgbClr val="FFFFFF"/>
                </a:solidFill>
                <a:latin typeface="Segoe UI Semibold" panose="020B0702040204020203" pitchFamily="34" charset="0"/>
                <a:cs typeface="Segoe UI Semibold" panose="020B0702040204020203" pitchFamily="34" charset="0"/>
              </a:rPr>
              <a:t>2</a:t>
            </a:r>
          </a:p>
        </p:txBody>
      </p:sp>
      <p:sp>
        <p:nvSpPr>
          <p:cNvPr id="20" name="Oval 19">
            <a:extLst>
              <a:ext uri="{FF2B5EF4-FFF2-40B4-BE49-F238E27FC236}">
                <a16:creationId xmlns:a16="http://schemas.microsoft.com/office/drawing/2014/main" id="{F9212D75-7F1B-410D-8E1E-D9B293BF769F}"/>
              </a:ext>
            </a:extLst>
          </p:cNvPr>
          <p:cNvSpPr/>
          <p:nvPr/>
        </p:nvSpPr>
        <p:spPr>
          <a:xfrm>
            <a:off x="8481773" y="2514940"/>
            <a:ext cx="254908" cy="2549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sz="1372" dirty="0">
                <a:solidFill>
                  <a:srgbClr val="FFFFFF"/>
                </a:solidFill>
                <a:latin typeface="Segoe UI Semibold" panose="020B0702040204020203" pitchFamily="34" charset="0"/>
                <a:cs typeface="Segoe UI Semibold" panose="020B0702040204020203" pitchFamily="34" charset="0"/>
              </a:rPr>
              <a:t>3</a:t>
            </a:r>
          </a:p>
        </p:txBody>
      </p:sp>
      <p:sp>
        <p:nvSpPr>
          <p:cNvPr id="21" name="TextBox 20">
            <a:extLst>
              <a:ext uri="{FF2B5EF4-FFF2-40B4-BE49-F238E27FC236}">
                <a16:creationId xmlns:a16="http://schemas.microsoft.com/office/drawing/2014/main" id="{58E702DB-BD94-421D-B52B-9DDDE826660C}"/>
              </a:ext>
            </a:extLst>
          </p:cNvPr>
          <p:cNvSpPr txBox="1"/>
          <p:nvPr/>
        </p:nvSpPr>
        <p:spPr>
          <a:xfrm>
            <a:off x="7040478" y="3859183"/>
            <a:ext cx="2073111" cy="256467"/>
          </a:xfrm>
          <a:prstGeom prst="rect">
            <a:avLst/>
          </a:prstGeom>
          <a:noFill/>
        </p:spPr>
        <p:txBody>
          <a:bodyPr wrap="none" rtlCol="0">
            <a:spAutoFit/>
          </a:bodyPr>
          <a:lstStyle/>
          <a:p>
            <a:pPr defTabSz="914367">
              <a:defRPr/>
            </a:pPr>
            <a:r>
              <a:rPr lang="en-US" sz="1078" dirty="0">
                <a:solidFill>
                  <a:srgbClr val="00188F"/>
                </a:solidFill>
                <a:latin typeface="Segoe UI Semibold" panose="020B0702040204020203" pitchFamily="34" charset="0"/>
                <a:cs typeface="Segoe UI Semibold" panose="020B0702040204020203" pitchFamily="34" charset="0"/>
              </a:rPr>
              <a:t>http://localhost/oauth2/token</a:t>
            </a:r>
          </a:p>
        </p:txBody>
      </p:sp>
      <p:sp>
        <p:nvSpPr>
          <p:cNvPr id="22" name="TextBox 21">
            <a:extLst>
              <a:ext uri="{FF2B5EF4-FFF2-40B4-BE49-F238E27FC236}">
                <a16:creationId xmlns:a16="http://schemas.microsoft.com/office/drawing/2014/main" id="{0B378B96-D82E-4DED-B6EE-5FABAA8AD2B7}"/>
              </a:ext>
            </a:extLst>
          </p:cNvPr>
          <p:cNvSpPr txBox="1"/>
          <p:nvPr/>
        </p:nvSpPr>
        <p:spPr>
          <a:xfrm>
            <a:off x="9621360" y="3583480"/>
            <a:ext cx="2250311" cy="301727"/>
          </a:xfrm>
          <a:prstGeom prst="rect">
            <a:avLst/>
          </a:prstGeom>
          <a:noFill/>
        </p:spPr>
        <p:txBody>
          <a:bodyPr wrap="square" rtlCol="0">
            <a:spAutoFit/>
          </a:bodyPr>
          <a:lstStyle/>
          <a:p>
            <a:pPr algn="ctr" defTabSz="914367">
              <a:defRPr/>
            </a:pPr>
            <a:r>
              <a:rPr lang="en-US" sz="1372" dirty="0">
                <a:solidFill>
                  <a:srgbClr val="353535"/>
                </a:solidFill>
                <a:latin typeface="Segoe UI Semibold" panose="020B0702040204020203" pitchFamily="34" charset="0"/>
                <a:cs typeface="Segoe UI Semibold" panose="020B0702040204020203" pitchFamily="34" charset="0"/>
              </a:rPr>
              <a:t>Azure Active Directory</a:t>
            </a:r>
          </a:p>
        </p:txBody>
      </p:sp>
      <p:sp>
        <p:nvSpPr>
          <p:cNvPr id="23" name="Rectangle 22">
            <a:extLst>
              <a:ext uri="{FF2B5EF4-FFF2-40B4-BE49-F238E27FC236}">
                <a16:creationId xmlns:a16="http://schemas.microsoft.com/office/drawing/2014/main" id="{EB445B93-40FC-4579-B7C5-4EF5F171D382}"/>
              </a:ext>
            </a:extLst>
          </p:cNvPr>
          <p:cNvSpPr/>
          <p:nvPr/>
        </p:nvSpPr>
        <p:spPr>
          <a:xfrm>
            <a:off x="6097161" y="5682148"/>
            <a:ext cx="5789752" cy="322080"/>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sz="1372" dirty="0">
                <a:solidFill>
                  <a:sysClr val="windowText" lastClr="000000"/>
                </a:solidFill>
                <a:latin typeface="Segoe UI Semibold" panose="020B0702040204020203" pitchFamily="34" charset="0"/>
                <a:cs typeface="Segoe UI Semibold" panose="020B0702040204020203" pitchFamily="34" charset="0"/>
              </a:rPr>
              <a:t>Azure (inject and roll credentials)</a:t>
            </a:r>
          </a:p>
        </p:txBody>
      </p:sp>
      <p:cxnSp>
        <p:nvCxnSpPr>
          <p:cNvPr id="24" name="Straight Arrow Connector 23">
            <a:extLst>
              <a:ext uri="{FF2B5EF4-FFF2-40B4-BE49-F238E27FC236}">
                <a16:creationId xmlns:a16="http://schemas.microsoft.com/office/drawing/2014/main" id="{F4FA76D7-264D-46E4-8035-462F5EB6733C}"/>
              </a:ext>
            </a:extLst>
          </p:cNvPr>
          <p:cNvCxnSpPr>
            <a:stCxn id="16" idx="3"/>
          </p:cNvCxnSpPr>
          <p:nvPr/>
        </p:nvCxnSpPr>
        <p:spPr>
          <a:xfrm>
            <a:off x="6985361" y="5315074"/>
            <a:ext cx="0" cy="367074"/>
          </a:xfrm>
          <a:prstGeom prst="straightConnector1">
            <a:avLst/>
          </a:prstGeom>
          <a:ln w="28575">
            <a:solidFill>
              <a:schemeClr val="tx1"/>
            </a:solidFill>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A3A11FD-4C37-43D2-B653-4F78A4023E3A}"/>
              </a:ext>
            </a:extLst>
          </p:cNvPr>
          <p:cNvCxnSpPr>
            <a:cxnSpLocks/>
          </p:cNvCxnSpPr>
          <p:nvPr/>
        </p:nvCxnSpPr>
        <p:spPr>
          <a:xfrm>
            <a:off x="10672905" y="5385864"/>
            <a:ext cx="2457" cy="296284"/>
          </a:xfrm>
          <a:prstGeom prst="straightConnector1">
            <a:avLst/>
          </a:prstGeom>
          <a:ln w="28575">
            <a:solidFill>
              <a:schemeClr val="tx1"/>
            </a:solidFill>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1A673727-0D61-448A-9306-B047AB0C332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10040" y="3890376"/>
            <a:ext cx="1338480" cy="1398053"/>
          </a:xfrm>
          <a:prstGeom prst="rect">
            <a:avLst/>
          </a:prstGeom>
        </p:spPr>
      </p:pic>
      <p:sp>
        <p:nvSpPr>
          <p:cNvPr id="2" name="Rectangle 1">
            <a:extLst>
              <a:ext uri="{FF2B5EF4-FFF2-40B4-BE49-F238E27FC236}">
                <a16:creationId xmlns:a16="http://schemas.microsoft.com/office/drawing/2014/main" id="{EAE9F747-9785-4155-A569-89165E67AC7F}"/>
              </a:ext>
            </a:extLst>
          </p:cNvPr>
          <p:cNvSpPr/>
          <p:nvPr/>
        </p:nvSpPr>
        <p:spPr>
          <a:xfrm>
            <a:off x="513373" y="5550800"/>
            <a:ext cx="5217612" cy="584775"/>
          </a:xfrm>
          <a:prstGeom prst="rect">
            <a:avLst/>
          </a:prstGeom>
        </p:spPr>
        <p:txBody>
          <a:bodyPr wrap="square">
            <a:spAutoFit/>
          </a:bodyPr>
          <a:lstStyle/>
          <a:p>
            <a:r>
              <a:rPr lang="en-US" sz="1600" dirty="0">
                <a:hlinkClick r:id="rId4"/>
              </a:rPr>
              <a:t>https://docs.microsoft.com/en-us/azure/active-directory/managed-identities-azure-resources/overview</a:t>
            </a:r>
            <a:r>
              <a:rPr lang="en-US" sz="1600" dirty="0"/>
              <a:t> </a:t>
            </a:r>
          </a:p>
        </p:txBody>
      </p:sp>
    </p:spTree>
    <p:extLst>
      <p:ext uri="{BB962C8B-B14F-4D97-AF65-F5344CB8AC3E}">
        <p14:creationId xmlns:p14="http://schemas.microsoft.com/office/powerpoint/2010/main" val="3867835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A29C0-3E33-48AD-A195-62796C6FD4EF}"/>
              </a:ext>
            </a:extLst>
          </p:cNvPr>
          <p:cNvSpPr>
            <a:spLocks noGrp="1"/>
          </p:cNvSpPr>
          <p:nvPr>
            <p:ph type="title"/>
          </p:nvPr>
        </p:nvSpPr>
        <p:spPr>
          <a:xfrm>
            <a:off x="588263" y="457200"/>
            <a:ext cx="11018520" cy="553998"/>
          </a:xfrm>
        </p:spPr>
        <p:txBody>
          <a:bodyPr vert="horz" wrap="square" lIns="0" tIns="0" rIns="0" bIns="0" rtlCol="0" anchor="t">
            <a:spAutoFit/>
          </a:bodyPr>
          <a:lstStyle/>
          <a:p>
            <a:r>
              <a:rPr lang="en-US" dirty="0"/>
              <a:t>Top 3 Attacks</a:t>
            </a:r>
          </a:p>
        </p:txBody>
      </p:sp>
      <p:grpSp>
        <p:nvGrpSpPr>
          <p:cNvPr id="7" name="Group 6">
            <a:extLst>
              <a:ext uri="{FF2B5EF4-FFF2-40B4-BE49-F238E27FC236}">
                <a16:creationId xmlns:a16="http://schemas.microsoft.com/office/drawing/2014/main" id="{81F4C5DA-38F6-413F-8D69-4E6F597D2CC8}"/>
              </a:ext>
            </a:extLst>
          </p:cNvPr>
          <p:cNvGrpSpPr/>
          <p:nvPr/>
        </p:nvGrpSpPr>
        <p:grpSpPr>
          <a:xfrm>
            <a:off x="2102702" y="1402319"/>
            <a:ext cx="1120531" cy="1120531"/>
            <a:chOff x="2604271" y="5150914"/>
            <a:chExt cx="1143000" cy="1143000"/>
          </a:xfrm>
        </p:grpSpPr>
        <p:sp>
          <p:nvSpPr>
            <p:cNvPr id="8" name="Oval 7">
              <a:extLst>
                <a:ext uri="{FF2B5EF4-FFF2-40B4-BE49-F238E27FC236}">
                  <a16:creationId xmlns:a16="http://schemas.microsoft.com/office/drawing/2014/main" id="{3244E744-493B-46F8-BA58-ADB75C17E5AD}"/>
                </a:ext>
              </a:extLst>
            </p:cNvPr>
            <p:cNvSpPr/>
            <p:nvPr/>
          </p:nvSpPr>
          <p:spPr bwMode="auto">
            <a:xfrm>
              <a:off x="2604271" y="5150914"/>
              <a:ext cx="1143000" cy="1143000"/>
            </a:xfrm>
            <a:prstGeom prst="ellipse">
              <a:avLst/>
            </a:prstGeom>
            <a:solidFill>
              <a:schemeClr val="bg1">
                <a:lumMod val="95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9" name="Group 8">
              <a:extLst>
                <a:ext uri="{FF2B5EF4-FFF2-40B4-BE49-F238E27FC236}">
                  <a16:creationId xmlns:a16="http://schemas.microsoft.com/office/drawing/2014/main" id="{1ED71ED2-250F-476D-BA9F-CF9B5679BCC1}"/>
                </a:ext>
              </a:extLst>
            </p:cNvPr>
            <p:cNvGrpSpPr/>
            <p:nvPr/>
          </p:nvGrpSpPr>
          <p:grpSpPr>
            <a:xfrm>
              <a:off x="2697923" y="5361024"/>
              <a:ext cx="883536" cy="722779"/>
              <a:chOff x="2697923" y="5361024"/>
              <a:chExt cx="883536" cy="722779"/>
            </a:xfrm>
          </p:grpSpPr>
          <p:sp>
            <p:nvSpPr>
              <p:cNvPr id="10" name="Trapezoid 9">
                <a:extLst>
                  <a:ext uri="{FF2B5EF4-FFF2-40B4-BE49-F238E27FC236}">
                    <a16:creationId xmlns:a16="http://schemas.microsoft.com/office/drawing/2014/main" id="{5BDB88F0-C47D-4FBD-B402-93BEC0DDF674}"/>
                  </a:ext>
                </a:extLst>
              </p:cNvPr>
              <p:cNvSpPr/>
              <p:nvPr/>
            </p:nvSpPr>
            <p:spPr bwMode="auto">
              <a:xfrm rot="16200000">
                <a:off x="2966238" y="5468582"/>
                <a:ext cx="722779" cy="507663"/>
              </a:xfrm>
              <a:prstGeom prst="trapezoid">
                <a:avLst>
                  <a:gd name="adj" fmla="val 66829"/>
                </a:avLst>
              </a:prstGeom>
              <a:gradFill>
                <a:gsLst>
                  <a:gs pos="100000">
                    <a:schemeClr val="bg1">
                      <a:alpha val="0"/>
                    </a:schemeClr>
                  </a:gs>
                  <a:gs pos="0">
                    <a:schemeClr val="accent1"/>
                  </a:gs>
                </a:gsLst>
                <a:lin ang="5400000" scaled="0"/>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Rectangle 10">
                <a:extLst>
                  <a:ext uri="{FF2B5EF4-FFF2-40B4-BE49-F238E27FC236}">
                    <a16:creationId xmlns:a16="http://schemas.microsoft.com/office/drawing/2014/main" id="{1E357368-F696-45A7-ACF3-E7FB0CF7FAA0}"/>
                  </a:ext>
                </a:extLst>
              </p:cNvPr>
              <p:cNvSpPr/>
              <p:nvPr/>
            </p:nvSpPr>
            <p:spPr bwMode="black">
              <a:xfrm>
                <a:off x="2697923" y="5672430"/>
                <a:ext cx="477848" cy="99967"/>
              </a:xfrm>
              <a:prstGeom prst="rect">
                <a:avLst/>
              </a:prstGeom>
              <a:solidFill>
                <a:srgbClr val="F2F2F2"/>
              </a:solidFill>
              <a:ln w="1270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44821" tIns="0" rIns="0" bIns="0" numCol="1" spcCol="0" rtlCol="0" fromWordArt="0" anchor="ctr" anchorCtr="0" forceAA="0" compatLnSpc="1">
                <a:prstTxWarp prst="textNoShape">
                  <a:avLst/>
                </a:prstTxWarp>
                <a:noAutofit/>
              </a:bodyPr>
              <a:lstStyle/>
              <a:p>
                <a:pPr marL="0" marR="0" lvl="0" indent="0" algn="l" defTabSz="896094" rtl="0" eaLnBrk="1" fontAlgn="base" latinLnBrk="0" hangingPunct="1">
                  <a:lnSpc>
                    <a:spcPct val="90000"/>
                  </a:lnSpc>
                  <a:spcBef>
                    <a:spcPct val="0"/>
                  </a:spcBef>
                  <a:spcAft>
                    <a:spcPct val="0"/>
                  </a:spcAft>
                  <a:buClrTx/>
                  <a:buSzTx/>
                  <a:buFontTx/>
                  <a:buNone/>
                  <a:tabLst/>
                  <a:defRPr/>
                </a:pPr>
                <a:r>
                  <a:rPr kumimoji="0" lang="en-US" sz="392" b="0" i="0" u="none" strike="noStrike" kern="0" cap="none" spc="0" normalizeH="0" baseline="0" noProof="0" dirty="0" err="1">
                    <a:ln>
                      <a:noFill/>
                    </a:ln>
                    <a:solidFill>
                      <a:srgbClr val="1A1A1A"/>
                    </a:solidFill>
                    <a:effectLst/>
                    <a:uLnTx/>
                    <a:uFillTx/>
                    <a:latin typeface="Wingdings" panose="05000000000000000000" pitchFamily="2" charset="2"/>
                    <a:ea typeface="+mn-ea"/>
                    <a:cs typeface="Segoe UI" pitchFamily="34" charset="0"/>
                  </a:rPr>
                  <a:t>lllllllll</a:t>
                </a:r>
                <a:endParaRPr kumimoji="0" lang="en-US" sz="392" b="0" i="0" u="none" strike="noStrike" kern="0" cap="none" spc="0" normalizeH="0" baseline="0" noProof="0" dirty="0">
                  <a:ln>
                    <a:noFill/>
                  </a:ln>
                  <a:solidFill>
                    <a:srgbClr val="1A1A1A"/>
                  </a:solidFill>
                  <a:effectLst/>
                  <a:uLnTx/>
                  <a:uFillTx/>
                  <a:latin typeface="Wingdings" panose="05000000000000000000" pitchFamily="2" charset="2"/>
                  <a:ea typeface="+mn-ea"/>
                  <a:cs typeface="Segoe UI" pitchFamily="34" charset="0"/>
                </a:endParaRPr>
              </a:p>
            </p:txBody>
          </p:sp>
        </p:grpSp>
      </p:grpSp>
      <p:grpSp>
        <p:nvGrpSpPr>
          <p:cNvPr id="12" name="Group 11">
            <a:extLst>
              <a:ext uri="{FF2B5EF4-FFF2-40B4-BE49-F238E27FC236}">
                <a16:creationId xmlns:a16="http://schemas.microsoft.com/office/drawing/2014/main" id="{868A5BFD-8A3B-4235-B31D-A2FB6CB2D306}"/>
              </a:ext>
            </a:extLst>
          </p:cNvPr>
          <p:cNvGrpSpPr/>
          <p:nvPr/>
        </p:nvGrpSpPr>
        <p:grpSpPr>
          <a:xfrm>
            <a:off x="2125385" y="3053959"/>
            <a:ext cx="1120531" cy="1163078"/>
            <a:chOff x="764189" y="5129213"/>
            <a:chExt cx="1143000" cy="1186400"/>
          </a:xfrm>
        </p:grpSpPr>
        <p:sp>
          <p:nvSpPr>
            <p:cNvPr id="13" name="Oval 12">
              <a:extLst>
                <a:ext uri="{FF2B5EF4-FFF2-40B4-BE49-F238E27FC236}">
                  <a16:creationId xmlns:a16="http://schemas.microsoft.com/office/drawing/2014/main" id="{F818747E-7F93-4624-A42F-E982B0801F9A}"/>
                </a:ext>
              </a:extLst>
            </p:cNvPr>
            <p:cNvSpPr/>
            <p:nvPr/>
          </p:nvSpPr>
          <p:spPr bwMode="auto">
            <a:xfrm>
              <a:off x="764189" y="5172613"/>
              <a:ext cx="1143000" cy="1143000"/>
            </a:xfrm>
            <a:prstGeom prst="ellipse">
              <a:avLst/>
            </a:prstGeom>
            <a:solidFill>
              <a:schemeClr val="bg1">
                <a:lumMod val="95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4" name="Picture 13">
              <a:extLst>
                <a:ext uri="{FF2B5EF4-FFF2-40B4-BE49-F238E27FC236}">
                  <a16:creationId xmlns:a16="http://schemas.microsoft.com/office/drawing/2014/main" id="{5BFD4785-19D3-47D0-B813-18F8CA2836F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25110" y="5129213"/>
              <a:ext cx="467442" cy="962004"/>
            </a:xfrm>
            <a:prstGeom prst="rect">
              <a:avLst/>
            </a:prstGeom>
          </p:spPr>
        </p:pic>
      </p:grpSp>
      <p:grpSp>
        <p:nvGrpSpPr>
          <p:cNvPr id="15" name="Group 14">
            <a:extLst>
              <a:ext uri="{FF2B5EF4-FFF2-40B4-BE49-F238E27FC236}">
                <a16:creationId xmlns:a16="http://schemas.microsoft.com/office/drawing/2014/main" id="{BFD90AD9-79B4-44EA-8F9B-696F19327D36}"/>
              </a:ext>
            </a:extLst>
          </p:cNvPr>
          <p:cNvGrpSpPr/>
          <p:nvPr/>
        </p:nvGrpSpPr>
        <p:grpSpPr>
          <a:xfrm>
            <a:off x="2125385" y="4748146"/>
            <a:ext cx="1120531" cy="1120531"/>
            <a:chOff x="333805" y="3229422"/>
            <a:chExt cx="1143000" cy="1143000"/>
          </a:xfrm>
        </p:grpSpPr>
        <p:sp>
          <p:nvSpPr>
            <p:cNvPr id="16" name="Oval 15">
              <a:extLst>
                <a:ext uri="{FF2B5EF4-FFF2-40B4-BE49-F238E27FC236}">
                  <a16:creationId xmlns:a16="http://schemas.microsoft.com/office/drawing/2014/main" id="{394A1D31-78E8-483C-9C75-D52A048FA0D4}"/>
                </a:ext>
              </a:extLst>
            </p:cNvPr>
            <p:cNvSpPr/>
            <p:nvPr/>
          </p:nvSpPr>
          <p:spPr bwMode="auto">
            <a:xfrm>
              <a:off x="333805" y="3229422"/>
              <a:ext cx="1143000" cy="1143000"/>
            </a:xfrm>
            <a:prstGeom prst="ellipse">
              <a:avLst/>
            </a:prstGeom>
            <a:solidFill>
              <a:schemeClr val="bg1">
                <a:lumMod val="95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7" name="Group 16">
              <a:extLst>
                <a:ext uri="{FF2B5EF4-FFF2-40B4-BE49-F238E27FC236}">
                  <a16:creationId xmlns:a16="http://schemas.microsoft.com/office/drawing/2014/main" id="{228FC13C-C4EE-40A5-982E-BEFB8540AF11}"/>
                </a:ext>
              </a:extLst>
            </p:cNvPr>
            <p:cNvGrpSpPr/>
            <p:nvPr/>
          </p:nvGrpSpPr>
          <p:grpSpPr>
            <a:xfrm>
              <a:off x="584901" y="3480518"/>
              <a:ext cx="798252" cy="640809"/>
              <a:chOff x="4699536" y="5423709"/>
              <a:chExt cx="798252" cy="640809"/>
            </a:xfrm>
          </p:grpSpPr>
          <p:sp>
            <p:nvSpPr>
              <p:cNvPr id="18" name="Arc 17">
                <a:extLst>
                  <a:ext uri="{FF2B5EF4-FFF2-40B4-BE49-F238E27FC236}">
                    <a16:creationId xmlns:a16="http://schemas.microsoft.com/office/drawing/2014/main" id="{70EC4C56-4023-48FC-BC00-C6E28C7BDA68}"/>
                  </a:ext>
                </a:extLst>
              </p:cNvPr>
              <p:cNvSpPr/>
              <p:nvPr/>
            </p:nvSpPr>
            <p:spPr>
              <a:xfrm>
                <a:off x="4699536" y="5423709"/>
                <a:ext cx="640809" cy="640809"/>
              </a:xfrm>
              <a:prstGeom prst="arc">
                <a:avLst>
                  <a:gd name="adj1" fmla="val 1631126"/>
                  <a:gd name="adj2" fmla="val 20972211"/>
                </a:avLst>
              </a:prstGeom>
              <a:noFill/>
              <a:ln w="12700" cap="flat" cmpd="sng" algn="ctr">
                <a:solidFill>
                  <a:schemeClr val="tx1"/>
                </a:solidFill>
                <a:prstDash val="solid"/>
                <a:headEnd type="none" w="med" len="med"/>
                <a:tailEnd type="triangl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98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19" name="Rectangle 18">
                <a:extLst>
                  <a:ext uri="{FF2B5EF4-FFF2-40B4-BE49-F238E27FC236}">
                    <a16:creationId xmlns:a16="http://schemas.microsoft.com/office/drawing/2014/main" id="{219236B7-5475-47AB-8835-7300E37AB291}"/>
                  </a:ext>
                </a:extLst>
              </p:cNvPr>
              <p:cNvSpPr/>
              <p:nvPr/>
            </p:nvSpPr>
            <p:spPr bwMode="black">
              <a:xfrm>
                <a:off x="5019940" y="5803814"/>
                <a:ext cx="477848" cy="99967"/>
              </a:xfrm>
              <a:prstGeom prst="rect">
                <a:avLst/>
              </a:prstGeom>
              <a:solidFill>
                <a:schemeClr val="bg1">
                  <a:lumMod val="95000"/>
                </a:schemeClr>
              </a:solidFill>
              <a:ln w="1270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44821" tIns="0" rIns="0" bIns="0" numCol="1" spcCol="0" rtlCol="0" fromWordArt="0" anchor="ctr" anchorCtr="0" forceAA="0" compatLnSpc="1">
                <a:prstTxWarp prst="textNoShape">
                  <a:avLst/>
                </a:prstTxWarp>
                <a:noAutofit/>
              </a:bodyPr>
              <a:lstStyle/>
              <a:p>
                <a:pPr marL="0" marR="0" lvl="0" indent="0" algn="l" defTabSz="896094" rtl="0" eaLnBrk="1" fontAlgn="base" latinLnBrk="0" hangingPunct="1">
                  <a:lnSpc>
                    <a:spcPct val="90000"/>
                  </a:lnSpc>
                  <a:spcBef>
                    <a:spcPct val="0"/>
                  </a:spcBef>
                  <a:spcAft>
                    <a:spcPct val="0"/>
                  </a:spcAft>
                  <a:buClrTx/>
                  <a:buSzTx/>
                  <a:buFontTx/>
                  <a:buNone/>
                  <a:tabLst/>
                  <a:defRPr/>
                </a:pPr>
                <a:r>
                  <a:rPr kumimoji="0" lang="en-US" sz="392" b="0" i="0" u="none" strike="noStrike" kern="0" cap="none" spc="0" normalizeH="0" baseline="0" noProof="0" dirty="0" err="1">
                    <a:ln>
                      <a:noFill/>
                    </a:ln>
                    <a:solidFill>
                      <a:srgbClr val="1A1A1A"/>
                    </a:solidFill>
                    <a:effectLst/>
                    <a:uLnTx/>
                    <a:uFillTx/>
                    <a:latin typeface="Wingdings" panose="05000000000000000000" pitchFamily="2" charset="2"/>
                    <a:ea typeface="+mn-ea"/>
                    <a:cs typeface="Segoe UI" pitchFamily="34" charset="0"/>
                  </a:rPr>
                  <a:t>lllllllll</a:t>
                </a:r>
                <a:endParaRPr kumimoji="0" lang="en-US" sz="392" b="0" i="0" u="none" strike="noStrike" kern="0" cap="none" spc="0" normalizeH="0" baseline="0" noProof="0" dirty="0">
                  <a:ln>
                    <a:noFill/>
                  </a:ln>
                  <a:solidFill>
                    <a:srgbClr val="1A1A1A"/>
                  </a:solidFill>
                  <a:effectLst/>
                  <a:uLnTx/>
                  <a:uFillTx/>
                  <a:latin typeface="Wingdings" panose="05000000000000000000" pitchFamily="2" charset="2"/>
                  <a:ea typeface="+mn-ea"/>
                  <a:cs typeface="Segoe UI" pitchFamily="34" charset="0"/>
                </a:endParaRPr>
              </a:p>
            </p:txBody>
          </p:sp>
        </p:grpSp>
      </p:grpSp>
      <p:sp>
        <p:nvSpPr>
          <p:cNvPr id="20" name="Content Placeholder 2">
            <a:extLst>
              <a:ext uri="{FF2B5EF4-FFF2-40B4-BE49-F238E27FC236}">
                <a16:creationId xmlns:a16="http://schemas.microsoft.com/office/drawing/2014/main" id="{2E25942C-5CFA-443C-860B-A28769285BDA}"/>
              </a:ext>
            </a:extLst>
          </p:cNvPr>
          <p:cNvSpPr txBox="1">
            <a:spLocks/>
          </p:cNvSpPr>
          <p:nvPr/>
        </p:nvSpPr>
        <p:spPr>
          <a:xfrm>
            <a:off x="3337728" y="3199506"/>
            <a:ext cx="7445103" cy="553998"/>
          </a:xfrm>
          <a:prstGeom prst="rect">
            <a:avLst/>
          </a:prstGeom>
        </p:spPr>
        <p:txBody>
          <a:bodyPr vert="horz" wrap="square" lIns="0" tIns="0" rIns="0" bIns="0" rtlCol="0">
            <a:normAutofit/>
          </a:bodyPr>
          <a:lstStyle>
            <a:lvl1pPr marL="231775" marR="0" indent="-231775"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Char char=""/>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27038"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kern="1200" spc="0" baseline="0">
                <a:gradFill>
                  <a:gsLst>
                    <a:gs pos="1250">
                      <a:schemeClr val="tx1"/>
                    </a:gs>
                    <a:gs pos="100000">
                      <a:schemeClr val="tx1"/>
                    </a:gs>
                  </a:gsLst>
                  <a:lin ang="5400000" scaled="0"/>
                </a:gradFill>
                <a:latin typeface="+mn-lt"/>
                <a:ea typeface="+mn-ea"/>
                <a:cs typeface="+mn-cs"/>
              </a:defRPr>
            </a:lvl2pPr>
            <a:lvl3pPr marL="639763" marR="0" indent="-1889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kern="1200" spc="0" baseline="0">
                <a:gradFill>
                  <a:gsLst>
                    <a:gs pos="1250">
                      <a:schemeClr val="tx1"/>
                    </a:gs>
                    <a:gs pos="100000">
                      <a:schemeClr val="tx1"/>
                    </a:gs>
                  </a:gsLst>
                  <a:lin ang="5400000" scaled="0"/>
                </a:gradFill>
                <a:latin typeface="+mn-lt"/>
                <a:ea typeface="+mn-ea"/>
                <a:cs typeface="+mn-cs"/>
              </a:defRPr>
            </a:lvl3pPr>
            <a:lvl4pPr marL="828675" marR="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4pPr>
            <a:lvl5pPr marL="1023938" marR="0" indent="-1698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0850" marR="0" lvl="2"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Phishing</a:t>
            </a:r>
          </a:p>
          <a:p>
            <a:pPr marL="450850" marR="0" lvl="2"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21" name="Content Placeholder 2">
            <a:extLst>
              <a:ext uri="{FF2B5EF4-FFF2-40B4-BE49-F238E27FC236}">
                <a16:creationId xmlns:a16="http://schemas.microsoft.com/office/drawing/2014/main" id="{B0F23785-5AAF-4D16-B0A0-27931E62E60C}"/>
              </a:ext>
            </a:extLst>
          </p:cNvPr>
          <p:cNvSpPr txBox="1">
            <a:spLocks/>
          </p:cNvSpPr>
          <p:nvPr/>
        </p:nvSpPr>
        <p:spPr>
          <a:xfrm>
            <a:off x="3337727" y="1636585"/>
            <a:ext cx="7445103" cy="553998"/>
          </a:xfrm>
          <a:prstGeom prst="rect">
            <a:avLst/>
          </a:prstGeom>
        </p:spPr>
        <p:txBody>
          <a:bodyPr vert="horz" wrap="square" lIns="0" tIns="0" rIns="0" bIns="0" rtlCol="0">
            <a:normAutofit/>
          </a:bodyPr>
          <a:lstStyle>
            <a:lvl1pPr marL="231775" marR="0" indent="-231775"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Char char=""/>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27038"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kern="1200" spc="0" baseline="0">
                <a:gradFill>
                  <a:gsLst>
                    <a:gs pos="1250">
                      <a:schemeClr val="tx1"/>
                    </a:gs>
                    <a:gs pos="100000">
                      <a:schemeClr val="tx1"/>
                    </a:gs>
                  </a:gsLst>
                  <a:lin ang="5400000" scaled="0"/>
                </a:gradFill>
                <a:latin typeface="+mn-lt"/>
                <a:ea typeface="+mn-ea"/>
                <a:cs typeface="+mn-cs"/>
              </a:defRPr>
            </a:lvl2pPr>
            <a:lvl3pPr marL="639763" marR="0" indent="-1889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kern="1200" spc="0" baseline="0">
                <a:gradFill>
                  <a:gsLst>
                    <a:gs pos="1250">
                      <a:schemeClr val="tx1"/>
                    </a:gs>
                    <a:gs pos="100000">
                      <a:schemeClr val="tx1"/>
                    </a:gs>
                  </a:gsLst>
                  <a:lin ang="5400000" scaled="0"/>
                </a:gradFill>
                <a:latin typeface="+mn-lt"/>
                <a:ea typeface="+mn-ea"/>
                <a:cs typeface="+mn-cs"/>
              </a:defRPr>
            </a:lvl3pPr>
            <a:lvl4pPr marL="828675" marR="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4pPr>
            <a:lvl5pPr marL="1023938" marR="0" indent="-1698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0850" marR="0" lvl="2"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Password Spray</a:t>
            </a:r>
          </a:p>
          <a:p>
            <a:pPr marL="450850" marR="0" lvl="2"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22" name="Content Placeholder 2">
            <a:extLst>
              <a:ext uri="{FF2B5EF4-FFF2-40B4-BE49-F238E27FC236}">
                <a16:creationId xmlns:a16="http://schemas.microsoft.com/office/drawing/2014/main" id="{19C00EDC-716C-4334-8134-FD61B783DBD3}"/>
              </a:ext>
            </a:extLst>
          </p:cNvPr>
          <p:cNvSpPr txBox="1">
            <a:spLocks/>
          </p:cNvSpPr>
          <p:nvPr/>
        </p:nvSpPr>
        <p:spPr>
          <a:xfrm>
            <a:off x="3337729" y="4968506"/>
            <a:ext cx="7445103" cy="553998"/>
          </a:xfrm>
          <a:prstGeom prst="rect">
            <a:avLst/>
          </a:prstGeom>
        </p:spPr>
        <p:txBody>
          <a:bodyPr vert="horz" wrap="square" lIns="0" tIns="0" rIns="0" bIns="0" rtlCol="0">
            <a:normAutofit/>
          </a:bodyPr>
          <a:lstStyle>
            <a:lvl1pPr marL="231775" marR="0" indent="-231775"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Char char=""/>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27038"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kern="1200" spc="0" baseline="0">
                <a:gradFill>
                  <a:gsLst>
                    <a:gs pos="1250">
                      <a:schemeClr val="tx1"/>
                    </a:gs>
                    <a:gs pos="100000">
                      <a:schemeClr val="tx1"/>
                    </a:gs>
                  </a:gsLst>
                  <a:lin ang="5400000" scaled="0"/>
                </a:gradFill>
                <a:latin typeface="+mn-lt"/>
                <a:ea typeface="+mn-ea"/>
                <a:cs typeface="+mn-cs"/>
              </a:defRPr>
            </a:lvl2pPr>
            <a:lvl3pPr marL="639763" marR="0" indent="-1889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kern="1200" spc="0" baseline="0">
                <a:gradFill>
                  <a:gsLst>
                    <a:gs pos="1250">
                      <a:schemeClr val="tx1"/>
                    </a:gs>
                    <a:gs pos="100000">
                      <a:schemeClr val="tx1"/>
                    </a:gs>
                  </a:gsLst>
                  <a:lin ang="5400000" scaled="0"/>
                </a:gradFill>
                <a:latin typeface="+mn-lt"/>
                <a:ea typeface="+mn-ea"/>
                <a:cs typeface="+mn-cs"/>
              </a:defRPr>
            </a:lvl3pPr>
            <a:lvl4pPr marL="828675" marR="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4pPr>
            <a:lvl5pPr marL="1023938" marR="0" indent="-1698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0850" marR="0" lvl="2"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Breach Replay</a:t>
            </a:r>
          </a:p>
          <a:p>
            <a:pPr marL="450850" marR="0" lvl="2"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24" name="Content Placeholder 2">
            <a:extLst>
              <a:ext uri="{FF2B5EF4-FFF2-40B4-BE49-F238E27FC236}">
                <a16:creationId xmlns:a16="http://schemas.microsoft.com/office/drawing/2014/main" id="{87B0D8C5-F12E-4637-9E53-01AD58BE51EF}"/>
              </a:ext>
            </a:extLst>
          </p:cNvPr>
          <p:cNvSpPr txBox="1">
            <a:spLocks/>
          </p:cNvSpPr>
          <p:nvPr/>
        </p:nvSpPr>
        <p:spPr>
          <a:xfrm>
            <a:off x="3882829" y="2189140"/>
            <a:ext cx="9390347" cy="738664"/>
          </a:xfrm>
          <a:prstGeom prst="rect">
            <a:avLst/>
          </a:prstGeom>
        </p:spPr>
        <p:txBody>
          <a:bodyPr vert="horz" wrap="square" lIns="0" tIns="0" rIns="0" bIns="0" rtlCol="0">
            <a:spAutoFit/>
          </a:bodyPr>
          <a:lstStyle>
            <a:lvl1pPr marL="231775" marR="0" indent="-231775"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Char char=""/>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27038"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kern="1200" spc="0" baseline="0">
                <a:gradFill>
                  <a:gsLst>
                    <a:gs pos="1250">
                      <a:schemeClr val="tx1"/>
                    </a:gs>
                    <a:gs pos="100000">
                      <a:schemeClr val="tx1"/>
                    </a:gs>
                  </a:gsLst>
                  <a:lin ang="5400000" scaled="0"/>
                </a:gradFill>
                <a:latin typeface="+mn-lt"/>
                <a:ea typeface="+mn-ea"/>
                <a:cs typeface="+mn-cs"/>
              </a:defRPr>
            </a:lvl2pPr>
            <a:lvl3pPr marL="639763" marR="0" indent="-1889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kern="1200" spc="0" baseline="0">
                <a:gradFill>
                  <a:gsLst>
                    <a:gs pos="1250">
                      <a:schemeClr val="tx1"/>
                    </a:gs>
                    <a:gs pos="100000">
                      <a:schemeClr val="tx1"/>
                    </a:gs>
                  </a:gsLst>
                  <a:lin ang="5400000" scaled="0"/>
                </a:gradFill>
                <a:latin typeface="+mn-lt"/>
                <a:ea typeface="+mn-ea"/>
                <a:cs typeface="+mn-cs"/>
              </a:defRPr>
            </a:lvl3pPr>
            <a:lvl4pPr marL="828675" marR="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4pPr>
            <a:lvl5pPr marL="1023938" marR="0" indent="-1698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1A1A1A"/>
              </a:buClr>
              <a:buNone/>
              <a:defRPr/>
            </a:pPr>
            <a:r>
              <a:rPr kumimoji="0" lang="en-US" sz="2400" b="1" i="0" u="none" strike="noStrike" kern="1200" cap="none" spc="0" normalizeH="0" baseline="0" noProof="0" dirty="0">
                <a:ln>
                  <a:noFill/>
                </a:ln>
                <a:solidFill>
                  <a:srgbClr val="0078D4"/>
                </a:solidFill>
                <a:effectLst/>
                <a:uLnTx/>
                <a:uFillTx/>
              </a:rPr>
              <a:t>200,000</a:t>
            </a: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rPr>
              <a:t> accounts compromised in Aug 2018</a:t>
            </a:r>
            <a:b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rPr>
            </a:b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rPr>
              <a:t>(</a:t>
            </a:r>
            <a:r>
              <a:rPr lang="en-US" sz="2400" dirty="0"/>
              <a:t>Primarily via legacy </a:t>
            </a:r>
            <a:r>
              <a:rPr lang="en-US" sz="2400" dirty="0" err="1"/>
              <a:t>AuthN</a:t>
            </a:r>
            <a:r>
              <a:rPr lang="en-US" sz="2400" dirty="0"/>
              <a:t> protocols)</a:t>
            </a:r>
            <a:endPar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endParaRPr>
          </a:p>
        </p:txBody>
      </p:sp>
      <p:sp>
        <p:nvSpPr>
          <p:cNvPr id="25" name="Content Placeholder 2">
            <a:extLst>
              <a:ext uri="{FF2B5EF4-FFF2-40B4-BE49-F238E27FC236}">
                <a16:creationId xmlns:a16="http://schemas.microsoft.com/office/drawing/2014/main" id="{A0BB6258-C67A-4883-ACAB-A2D855998717}"/>
              </a:ext>
            </a:extLst>
          </p:cNvPr>
          <p:cNvSpPr txBox="1">
            <a:spLocks/>
          </p:cNvSpPr>
          <p:nvPr/>
        </p:nvSpPr>
        <p:spPr>
          <a:xfrm>
            <a:off x="3877715" y="3695964"/>
            <a:ext cx="9390347" cy="892552"/>
          </a:xfrm>
          <a:prstGeom prst="rect">
            <a:avLst/>
          </a:prstGeom>
        </p:spPr>
        <p:txBody>
          <a:bodyPr vert="horz" wrap="square" lIns="0" tIns="0" rIns="0" bIns="0" rtlCol="0">
            <a:spAutoFit/>
          </a:bodyPr>
          <a:lstStyle>
            <a:lvl1pPr marL="231775" marR="0" indent="-231775"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Char char=""/>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27038"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kern="1200" spc="0" baseline="0">
                <a:gradFill>
                  <a:gsLst>
                    <a:gs pos="1250">
                      <a:schemeClr val="tx1"/>
                    </a:gs>
                    <a:gs pos="100000">
                      <a:schemeClr val="tx1"/>
                    </a:gs>
                  </a:gsLst>
                  <a:lin ang="5400000" scaled="0"/>
                </a:gradFill>
                <a:latin typeface="+mn-lt"/>
                <a:ea typeface="+mn-ea"/>
                <a:cs typeface="+mn-cs"/>
              </a:defRPr>
            </a:lvl2pPr>
            <a:lvl3pPr marL="639763" marR="0" indent="-1889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kern="1200" spc="0" baseline="0">
                <a:gradFill>
                  <a:gsLst>
                    <a:gs pos="1250">
                      <a:schemeClr val="tx1"/>
                    </a:gs>
                    <a:gs pos="100000">
                      <a:schemeClr val="tx1"/>
                    </a:gs>
                  </a:gsLst>
                  <a:lin ang="5400000" scaled="0"/>
                </a:gradFill>
                <a:latin typeface="+mn-lt"/>
                <a:ea typeface="+mn-ea"/>
                <a:cs typeface="+mn-cs"/>
              </a:defRPr>
            </a:lvl3pPr>
            <a:lvl4pPr marL="828675" marR="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4pPr>
            <a:lvl5pPr marL="1023938" marR="0" indent="-1698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24"/>
              </a:spcBef>
              <a:spcAft>
                <a:spcPts val="0"/>
              </a:spcAft>
              <a:buClr>
                <a:srgbClr val="1A1A1A"/>
              </a:buClr>
              <a:buSzPct val="90000"/>
              <a:buFont typeface="Wingdings" panose="05000000000000000000" pitchFamily="2" charset="2"/>
              <a:buNone/>
              <a:tabLst/>
              <a:defRPr/>
            </a:pPr>
            <a:r>
              <a:rPr kumimoji="0" lang="en-US" sz="2400" b="1" i="0" u="none" strike="noStrike" kern="1200" cap="none" spc="0" normalizeH="0" baseline="0" noProof="0" dirty="0">
                <a:ln>
                  <a:noFill/>
                </a:ln>
                <a:solidFill>
                  <a:srgbClr val="0078D4"/>
                </a:solidFill>
                <a:effectLst/>
                <a:uLnTx/>
                <a:uFillTx/>
                <a:latin typeface="Segoe UI Semilight" panose="020B0402040204020203" pitchFamily="34" charset="0"/>
                <a:ea typeface="+mn-ea"/>
                <a:cs typeface="Segoe UI Semilight" panose="020B0402040204020203" pitchFamily="34" charset="0"/>
              </a:rPr>
              <a:t>5B</a:t>
            </a: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emails blocked in 2018</a:t>
            </a:r>
          </a:p>
          <a:p>
            <a:pPr marL="0" marR="0" lvl="0" indent="0" algn="l" defTabSz="932742" rtl="0" eaLnBrk="1" fontAlgn="auto" latinLnBrk="0" hangingPunct="1">
              <a:lnSpc>
                <a:spcPct val="100000"/>
              </a:lnSpc>
              <a:spcBef>
                <a:spcPts val="1224"/>
              </a:spcBef>
              <a:spcAft>
                <a:spcPts val="0"/>
              </a:spcAft>
              <a:buClr>
                <a:srgbClr val="1A1A1A"/>
              </a:buClr>
              <a:buSzPct val="90000"/>
              <a:buFont typeface="Wingdings" panose="05000000000000000000" pitchFamily="2" charset="2"/>
              <a:buNone/>
              <a:tabLst/>
              <a:defRPr/>
            </a:pPr>
            <a:r>
              <a:rPr kumimoji="0" lang="en-US" sz="2400" b="1" i="0" u="none" strike="noStrike" kern="1200" cap="none" spc="0" normalizeH="0" baseline="0" noProof="0" dirty="0">
                <a:ln>
                  <a:noFill/>
                </a:ln>
                <a:solidFill>
                  <a:srgbClr val="0078D4"/>
                </a:solidFill>
                <a:effectLst/>
                <a:uLnTx/>
                <a:uFillTx/>
                <a:latin typeface="Segoe UI Semilight" panose="020B0402040204020203" pitchFamily="34" charset="0"/>
                <a:ea typeface="+mn-ea"/>
                <a:cs typeface="Segoe UI Semilight" panose="020B0402040204020203" pitchFamily="34" charset="0"/>
              </a:rPr>
              <a:t>44M</a:t>
            </a: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risk events in Aug 2018</a:t>
            </a:r>
          </a:p>
        </p:txBody>
      </p:sp>
      <p:sp>
        <p:nvSpPr>
          <p:cNvPr id="26" name="Content Placeholder 2">
            <a:extLst>
              <a:ext uri="{FF2B5EF4-FFF2-40B4-BE49-F238E27FC236}">
                <a16:creationId xmlns:a16="http://schemas.microsoft.com/office/drawing/2014/main" id="{0486A034-3B0D-407F-9EC3-04CC1EF2D3F0}"/>
              </a:ext>
            </a:extLst>
          </p:cNvPr>
          <p:cNvSpPr txBox="1">
            <a:spLocks/>
          </p:cNvSpPr>
          <p:nvPr/>
        </p:nvSpPr>
        <p:spPr>
          <a:xfrm>
            <a:off x="3877714" y="5522504"/>
            <a:ext cx="9390347" cy="369332"/>
          </a:xfrm>
          <a:prstGeom prst="rect">
            <a:avLst/>
          </a:prstGeom>
        </p:spPr>
        <p:txBody>
          <a:bodyPr vert="horz" wrap="square" lIns="0" tIns="0" rIns="0" bIns="0" rtlCol="0">
            <a:spAutoFit/>
          </a:bodyPr>
          <a:lstStyle>
            <a:lvl1pPr marL="231775" marR="0" indent="-231775"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Char char=""/>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27038"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kern="1200" spc="0" baseline="0">
                <a:gradFill>
                  <a:gsLst>
                    <a:gs pos="1250">
                      <a:schemeClr val="tx1"/>
                    </a:gs>
                    <a:gs pos="100000">
                      <a:schemeClr val="tx1"/>
                    </a:gs>
                  </a:gsLst>
                  <a:lin ang="5400000" scaled="0"/>
                </a:gradFill>
                <a:latin typeface="+mn-lt"/>
                <a:ea typeface="+mn-ea"/>
                <a:cs typeface="+mn-cs"/>
              </a:defRPr>
            </a:lvl2pPr>
            <a:lvl3pPr marL="639763" marR="0" indent="-1889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kern="1200" spc="0" baseline="0">
                <a:gradFill>
                  <a:gsLst>
                    <a:gs pos="1250">
                      <a:schemeClr val="tx1"/>
                    </a:gs>
                    <a:gs pos="100000">
                      <a:schemeClr val="tx1"/>
                    </a:gs>
                  </a:gsLst>
                  <a:lin ang="5400000" scaled="0"/>
                </a:gradFill>
                <a:latin typeface="+mn-lt"/>
                <a:ea typeface="+mn-ea"/>
                <a:cs typeface="+mn-cs"/>
              </a:defRPr>
            </a:lvl3pPr>
            <a:lvl4pPr marL="828675" marR="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4pPr>
            <a:lvl5pPr marL="1023938" marR="0" indent="-1698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24"/>
              </a:spcBef>
              <a:spcAft>
                <a:spcPts val="0"/>
              </a:spcAft>
              <a:buClr>
                <a:srgbClr val="1A1A1A"/>
              </a:buClr>
              <a:buSzPct val="90000"/>
              <a:buFont typeface="Wingdings" panose="05000000000000000000" pitchFamily="2" charset="2"/>
              <a:buNone/>
              <a:tabLst/>
              <a:defRPr/>
            </a:pPr>
            <a:r>
              <a:rPr kumimoji="0" lang="en-US" sz="2400" b="1" i="0" u="none" strike="noStrike" kern="1200" cap="none" spc="0" normalizeH="0" baseline="0" noProof="0" dirty="0">
                <a:ln>
                  <a:noFill/>
                </a:ln>
                <a:solidFill>
                  <a:srgbClr val="0078D4"/>
                </a:solidFill>
                <a:effectLst/>
                <a:uLnTx/>
                <a:uFillTx/>
                <a:latin typeface="Segoe UI Semilight" panose="020B0402040204020203" pitchFamily="34" charset="0"/>
                <a:ea typeface="+mn-ea"/>
                <a:cs typeface="Segoe UI Semilight" panose="020B0402040204020203" pitchFamily="34" charset="0"/>
              </a:rPr>
              <a:t>650,000</a:t>
            </a: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accounts with leaked credentials in 2018</a:t>
            </a:r>
          </a:p>
        </p:txBody>
      </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4444D596-2363-43CB-9B1C-B47B6284207A}"/>
                  </a:ext>
                </a:extLst>
              </p:cNvPr>
              <p:cNvGraphicFramePr>
                <a:graphicFrameLocks noChangeAspect="1"/>
              </p:cNvGraphicFramePr>
              <p:nvPr>
                <p:extLst>
                  <p:ext uri="{D42A27DB-BD31-4B8C-83A1-F6EECF244321}">
                    <p14:modId xmlns:p14="http://schemas.microsoft.com/office/powerpoint/2010/main" val="4001555847"/>
                  </p:ext>
                </p:extLst>
              </p:nvPr>
            </p:nvGraphicFramePr>
            <p:xfrm>
              <a:off x="2234040" y="1680986"/>
              <a:ext cx="389400" cy="219037"/>
            </p:xfrm>
            <a:graphic>
              <a:graphicData uri="http://schemas.microsoft.com/office/powerpoint/2016/slidezoom">
                <pslz:sldZm>
                  <pslz:sldZmObj sldId="4293" cId="1011099644">
                    <pslz:zmPr id="{C718C53B-CB9C-4A1F-9BD6-5D1DE5FB7FEA}" returnToParent="0" transitionDur="1000">
                      <p166:blipFill xmlns:p166="http://schemas.microsoft.com/office/powerpoint/2016/6/main">
                        <a:blip r:embed="rId4"/>
                        <a:stretch>
                          <a:fillRect/>
                        </a:stretch>
                      </p166:blipFill>
                      <p166:spPr xmlns:p166="http://schemas.microsoft.com/office/powerpoint/2016/6/main">
                        <a:xfrm>
                          <a:off x="0" y="0"/>
                          <a:ext cx="389400" cy="219037"/>
                        </a:xfrm>
                        <a:prstGeom prst="rect">
                          <a:avLst/>
                        </a:prstGeom>
                        <a:ln w="3175">
                          <a:solidFill>
                            <a:prstClr val="ltGray"/>
                          </a:solidFill>
                        </a:ln>
                      </p166:spPr>
                    </pslz:zmPr>
                  </pslz:sldZmObj>
                </pslz:sldZm>
              </a:graphicData>
            </a:graphic>
          </p:graphicFrame>
        </mc:Choice>
        <mc:Fallback xmlns="">
          <p:pic>
            <p:nvPicPr>
              <p:cNvPr id="4" name="Slide Zoom 3">
                <a:hlinkClick r:id="rId5" action="ppaction://hlinksldjump"/>
                <a:extLst>
                  <a:ext uri="{FF2B5EF4-FFF2-40B4-BE49-F238E27FC236}">
                    <a16:creationId xmlns:a16="http://schemas.microsoft.com/office/drawing/2014/main" id="{4444D596-2363-43CB-9B1C-B47B6284207A}"/>
                  </a:ext>
                </a:extLst>
              </p:cNvPr>
              <p:cNvPicPr>
                <a:picLocks noGrp="1" noRot="1" noChangeAspect="1" noMove="1" noResize="1" noEditPoints="1" noAdjustHandles="1" noChangeArrowheads="1" noChangeShapeType="1"/>
              </p:cNvPicPr>
              <p:nvPr/>
            </p:nvPicPr>
            <p:blipFill>
              <a:blip r:embed="rId6"/>
              <a:stretch>
                <a:fillRect/>
              </a:stretch>
            </p:blipFill>
            <p:spPr>
              <a:xfrm>
                <a:off x="2234040" y="1680986"/>
                <a:ext cx="389400" cy="219037"/>
              </a:xfrm>
              <a:prstGeom prst="rect">
                <a:avLst/>
              </a:prstGeom>
              <a:ln w="3175">
                <a:solidFill>
                  <a:prstClr val="ltGray"/>
                </a:solidFill>
              </a:ln>
            </p:spPr>
          </p:pic>
        </mc:Fallback>
      </mc:AlternateContent>
    </p:spTree>
    <p:extLst>
      <p:ext uri="{BB962C8B-B14F-4D97-AF65-F5344CB8AC3E}">
        <p14:creationId xmlns:p14="http://schemas.microsoft.com/office/powerpoint/2010/main" val="384549890"/>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6C476-8D91-4028-B623-D4E1FBB77D62}"/>
              </a:ext>
            </a:extLst>
          </p:cNvPr>
          <p:cNvSpPr>
            <a:spLocks noGrp="1"/>
          </p:cNvSpPr>
          <p:nvPr>
            <p:ph type="title"/>
          </p:nvPr>
        </p:nvSpPr>
        <p:spPr/>
        <p:txBody>
          <a:bodyPr/>
          <a:lstStyle/>
          <a:p>
            <a:r>
              <a:rPr lang="en-US" dirty="0"/>
              <a:t>Password Spray</a:t>
            </a:r>
          </a:p>
        </p:txBody>
      </p:sp>
      <p:sp>
        <p:nvSpPr>
          <p:cNvPr id="3" name="Text Placeholder 2">
            <a:extLst>
              <a:ext uri="{FF2B5EF4-FFF2-40B4-BE49-F238E27FC236}">
                <a16:creationId xmlns:a16="http://schemas.microsoft.com/office/drawing/2014/main" id="{6BF1A96A-DD13-4F18-A3CC-903674E5A35E}"/>
              </a:ext>
            </a:extLst>
          </p:cNvPr>
          <p:cNvSpPr>
            <a:spLocks noGrp="1"/>
          </p:cNvSpPr>
          <p:nvPr>
            <p:ph type="body" sz="quarter" idx="10"/>
          </p:nvPr>
        </p:nvSpPr>
        <p:spPr>
          <a:xfrm>
            <a:off x="412750" y="3364711"/>
            <a:ext cx="5327650" cy="3693319"/>
          </a:xfrm>
        </p:spPr>
        <p:txBody>
          <a:bodyPr/>
          <a:lstStyle/>
          <a:p>
            <a:r>
              <a:rPr lang="en-US" u="sng" dirty="0"/>
              <a:t>Typical Attack </a:t>
            </a:r>
          </a:p>
          <a:p>
            <a:pPr marL="685794" lvl="1" indent="-457200">
              <a:buFont typeface="+mj-lt"/>
              <a:buAutoNum type="arabicPeriod"/>
            </a:pPr>
            <a:r>
              <a:rPr lang="en-US" sz="2400" dirty="0"/>
              <a:t>Attempt a common password used against many, many accounts.</a:t>
            </a:r>
            <a:br>
              <a:rPr lang="en-US" sz="2400" dirty="0"/>
            </a:br>
            <a:r>
              <a:rPr lang="en-US" i="1" dirty="0"/>
              <a:t>(stay below account lockout threshold)</a:t>
            </a:r>
          </a:p>
          <a:p>
            <a:pPr marL="685794" lvl="1" indent="-457200">
              <a:buFont typeface="+mj-lt"/>
              <a:buAutoNum type="arabicPeriod"/>
            </a:pPr>
            <a:r>
              <a:rPr lang="en-US" sz="2400" dirty="0"/>
              <a:t>After successful login, dump the GAL. </a:t>
            </a:r>
          </a:p>
          <a:p>
            <a:pPr marL="685794" lvl="1" indent="-457200">
              <a:buFont typeface="+mj-lt"/>
              <a:buAutoNum type="arabicPeriod"/>
            </a:pPr>
            <a:r>
              <a:rPr lang="en-US" sz="2400" dirty="0"/>
              <a:t>Start pivoting in environment.</a:t>
            </a:r>
          </a:p>
          <a:p>
            <a:endParaRPr lang="en-US" dirty="0"/>
          </a:p>
        </p:txBody>
      </p:sp>
      <p:grpSp>
        <p:nvGrpSpPr>
          <p:cNvPr id="4" name="Group 3">
            <a:extLst>
              <a:ext uri="{FF2B5EF4-FFF2-40B4-BE49-F238E27FC236}">
                <a16:creationId xmlns:a16="http://schemas.microsoft.com/office/drawing/2014/main" id="{00864861-948D-4383-9151-642F382B5450}"/>
              </a:ext>
            </a:extLst>
          </p:cNvPr>
          <p:cNvGrpSpPr/>
          <p:nvPr/>
        </p:nvGrpSpPr>
        <p:grpSpPr>
          <a:xfrm>
            <a:off x="5967046" y="-95901"/>
            <a:ext cx="6267491" cy="7153931"/>
            <a:chOff x="5967046" y="-95901"/>
            <a:chExt cx="6267491" cy="7153931"/>
          </a:xfrm>
        </p:grpSpPr>
        <p:sp>
          <p:nvSpPr>
            <p:cNvPr id="9" name="Rectangle 8">
              <a:extLst>
                <a:ext uri="{FF2B5EF4-FFF2-40B4-BE49-F238E27FC236}">
                  <a16:creationId xmlns:a16="http://schemas.microsoft.com/office/drawing/2014/main" id="{5AFA6BD9-F640-4DDC-84AD-59CFEC53C453}"/>
                </a:ext>
              </a:extLst>
            </p:cNvPr>
            <p:cNvSpPr/>
            <p:nvPr/>
          </p:nvSpPr>
          <p:spPr bwMode="auto">
            <a:xfrm>
              <a:off x="5967046" y="487"/>
              <a:ext cx="4086608" cy="6857027"/>
            </a:xfrm>
            <a:prstGeom prst="rect">
              <a:avLst/>
            </a:prstGeom>
            <a:solidFill>
              <a:schemeClr val="tx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AD34FF3E-1B3E-4B49-93F6-7337B7115269}"/>
                </a:ext>
              </a:extLst>
            </p:cNvPr>
            <p:cNvSpPr txBox="1"/>
            <p:nvPr/>
          </p:nvSpPr>
          <p:spPr>
            <a:xfrm>
              <a:off x="10181435" y="-95901"/>
              <a:ext cx="2053102" cy="7153931"/>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E81123"/>
                  </a:solidFill>
                  <a:effectLst/>
                  <a:uLnTx/>
                  <a:uFillTx/>
                  <a:latin typeface="Consolas" panose="020B0609020204030204" pitchFamily="49" charset="0"/>
                  <a:ea typeface="+mn-ea"/>
                  <a:cs typeface="+mn-cs"/>
                </a:rPr>
                <a:t>Password123</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E81123"/>
                  </a:solidFill>
                  <a:effectLst/>
                  <a:uLnTx/>
                  <a:uFillTx/>
                  <a:latin typeface="Consolas" panose="020B0609020204030204" pitchFamily="49" charset="0"/>
                  <a:ea typeface="+mn-ea"/>
                  <a:cs typeface="+mn-cs"/>
                </a:rPr>
                <a:t>Password123</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E81123"/>
                  </a:solidFill>
                  <a:effectLst/>
                  <a:uLnTx/>
                  <a:uFillTx/>
                  <a:latin typeface="Consolas" panose="020B0609020204030204" pitchFamily="49" charset="0"/>
                  <a:ea typeface="+mn-ea"/>
                  <a:cs typeface="+mn-cs"/>
                </a:rPr>
                <a:t>Password123</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E81123"/>
                  </a:solidFill>
                  <a:effectLst/>
                  <a:uLnTx/>
                  <a:uFillTx/>
                  <a:latin typeface="Consolas" panose="020B0609020204030204" pitchFamily="49" charset="0"/>
                  <a:ea typeface="+mn-ea"/>
                  <a:cs typeface="+mn-cs"/>
                </a:rPr>
                <a:t>Password123</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E81123"/>
                  </a:solidFill>
                  <a:effectLst/>
                  <a:uLnTx/>
                  <a:uFillTx/>
                  <a:latin typeface="Consolas" panose="020B0609020204030204" pitchFamily="49" charset="0"/>
                  <a:ea typeface="+mn-ea"/>
                  <a:cs typeface="+mn-cs"/>
                </a:rPr>
                <a:t>Password123</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E81123"/>
                  </a:solidFill>
                  <a:effectLst/>
                  <a:uLnTx/>
                  <a:uFillTx/>
                  <a:latin typeface="Consolas" panose="020B0609020204030204" pitchFamily="49" charset="0"/>
                  <a:ea typeface="+mn-ea"/>
                  <a:cs typeface="+mn-cs"/>
                </a:rPr>
                <a:t>Password123</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E81123"/>
                  </a:solidFill>
                  <a:effectLst/>
                  <a:uLnTx/>
                  <a:uFillTx/>
                  <a:latin typeface="Consolas" panose="020B0609020204030204" pitchFamily="49" charset="0"/>
                  <a:ea typeface="+mn-ea"/>
                  <a:cs typeface="+mn-cs"/>
                </a:rPr>
                <a:t>Password123</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E81123"/>
                  </a:solidFill>
                  <a:effectLst/>
                  <a:uLnTx/>
                  <a:uFillTx/>
                  <a:latin typeface="Consolas" panose="020B0609020204030204" pitchFamily="49" charset="0"/>
                  <a:ea typeface="+mn-ea"/>
                  <a:cs typeface="+mn-cs"/>
                </a:rPr>
                <a:t>Password123</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E81123"/>
                  </a:solidFill>
                  <a:effectLst/>
                  <a:uLnTx/>
                  <a:uFillTx/>
                  <a:latin typeface="Consolas" panose="020B0609020204030204" pitchFamily="49" charset="0"/>
                  <a:ea typeface="+mn-ea"/>
                  <a:cs typeface="+mn-cs"/>
                </a:rPr>
                <a:t>Password123</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E81123"/>
                  </a:solidFill>
                  <a:effectLst/>
                  <a:uLnTx/>
                  <a:uFillTx/>
                  <a:latin typeface="Consolas" panose="020B0609020204030204" pitchFamily="49" charset="0"/>
                  <a:ea typeface="+mn-ea"/>
                  <a:cs typeface="+mn-cs"/>
                </a:rPr>
                <a:t>Password123</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E81123"/>
                  </a:solidFill>
                  <a:effectLst/>
                  <a:uLnTx/>
                  <a:uFillTx/>
                  <a:latin typeface="Consolas" panose="020B0609020204030204" pitchFamily="49" charset="0"/>
                  <a:ea typeface="+mn-ea"/>
                  <a:cs typeface="+mn-cs"/>
                </a:rPr>
                <a:t>Password123</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E81123"/>
                  </a:solidFill>
                  <a:effectLst/>
                  <a:uLnTx/>
                  <a:uFillTx/>
                  <a:latin typeface="Consolas" panose="020B0609020204030204" pitchFamily="49" charset="0"/>
                  <a:ea typeface="+mn-ea"/>
                  <a:cs typeface="+mn-cs"/>
                </a:rPr>
                <a:t>Password123</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E81123"/>
                  </a:solidFill>
                  <a:effectLst/>
                  <a:uLnTx/>
                  <a:uFillTx/>
                  <a:latin typeface="Consolas" panose="020B0609020204030204" pitchFamily="49" charset="0"/>
                  <a:ea typeface="+mn-ea"/>
                  <a:cs typeface="+mn-cs"/>
                </a:rPr>
                <a:t>Password123</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E81123"/>
                  </a:solidFill>
                  <a:effectLst/>
                  <a:uLnTx/>
                  <a:uFillTx/>
                  <a:latin typeface="Consolas" panose="020B0609020204030204" pitchFamily="49" charset="0"/>
                  <a:ea typeface="+mn-ea"/>
                  <a:cs typeface="+mn-cs"/>
                </a:rPr>
                <a:t>Password123</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E81123"/>
                  </a:solidFill>
                  <a:effectLst/>
                  <a:uLnTx/>
                  <a:uFillTx/>
                  <a:latin typeface="Consolas" panose="020B0609020204030204" pitchFamily="49" charset="0"/>
                  <a:ea typeface="+mn-ea"/>
                  <a:cs typeface="+mn-cs"/>
                </a:rPr>
                <a:t>Password123</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E81123"/>
                  </a:solidFill>
                  <a:effectLst/>
                  <a:uLnTx/>
                  <a:uFillTx/>
                  <a:latin typeface="Consolas" panose="020B0609020204030204" pitchFamily="49" charset="0"/>
                  <a:ea typeface="+mn-ea"/>
                  <a:cs typeface="+mn-cs"/>
                </a:rPr>
                <a:t>Password123</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E81123"/>
                  </a:solidFill>
                  <a:effectLst/>
                  <a:uLnTx/>
                  <a:uFillTx/>
                  <a:latin typeface="Consolas" panose="020B0609020204030204" pitchFamily="49" charset="0"/>
                  <a:ea typeface="+mn-ea"/>
                  <a:cs typeface="+mn-cs"/>
                </a:rPr>
                <a:t>Password123</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E81123"/>
                  </a:solidFill>
                  <a:effectLst/>
                  <a:uLnTx/>
                  <a:uFillTx/>
                  <a:latin typeface="Consolas" panose="020B0609020204030204" pitchFamily="49" charset="0"/>
                  <a:ea typeface="+mn-ea"/>
                  <a:cs typeface="+mn-cs"/>
                </a:rPr>
                <a:t>Password123</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E81123"/>
                  </a:solidFill>
                  <a:effectLst/>
                  <a:uLnTx/>
                  <a:uFillTx/>
                  <a:latin typeface="Consolas" panose="020B0609020204030204" pitchFamily="49" charset="0"/>
                  <a:ea typeface="+mn-ea"/>
                  <a:cs typeface="+mn-cs"/>
                </a:rPr>
                <a:t>Password123</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E81123"/>
                  </a:solidFill>
                  <a:effectLst/>
                  <a:uLnTx/>
                  <a:uFillTx/>
                  <a:latin typeface="Consolas" panose="020B0609020204030204" pitchFamily="49" charset="0"/>
                  <a:ea typeface="+mn-ea"/>
                  <a:cs typeface="+mn-cs"/>
                </a:rPr>
                <a:t>Password123</a:t>
              </a:r>
            </a:p>
          </p:txBody>
        </p:sp>
        <p:sp>
          <p:nvSpPr>
            <p:cNvPr id="11" name="TextBox 10">
              <a:extLst>
                <a:ext uri="{FF2B5EF4-FFF2-40B4-BE49-F238E27FC236}">
                  <a16:creationId xmlns:a16="http://schemas.microsoft.com/office/drawing/2014/main" id="{546EA98D-7536-4E32-AA68-356604F1DC27}"/>
                </a:ext>
              </a:extLst>
            </p:cNvPr>
            <p:cNvSpPr txBox="1"/>
            <p:nvPr/>
          </p:nvSpPr>
          <p:spPr>
            <a:xfrm>
              <a:off x="6023586" y="-95901"/>
              <a:ext cx="4283155" cy="7153931"/>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FFFFFF">
                      <a:lumMod val="50000"/>
                    </a:srgbClr>
                  </a:solidFill>
                  <a:effectLst/>
                  <a:uLnTx/>
                  <a:uFillTx/>
                  <a:latin typeface="Consolas" panose="020B0609020204030204" pitchFamily="49" charset="0"/>
                  <a:ea typeface="+mn-ea"/>
                  <a:cs typeface="+mn-cs"/>
                </a:rPr>
                <a:t>Josi@contoso.com</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FFFFFF">
                      <a:lumMod val="50000"/>
                    </a:srgbClr>
                  </a:solidFill>
                  <a:effectLst/>
                  <a:uLnTx/>
                  <a:uFillTx/>
                  <a:latin typeface="Consolas" panose="020B0609020204030204" pitchFamily="49" charset="0"/>
                  <a:ea typeface="+mn-ea"/>
                  <a:cs typeface="+mn-cs"/>
                </a:rPr>
                <a:t>Chance@wingtiptoys.com</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FFFFFF">
                      <a:lumMod val="50000"/>
                    </a:srgbClr>
                  </a:solidFill>
                  <a:effectLst/>
                  <a:uLnTx/>
                  <a:uFillTx/>
                  <a:latin typeface="Consolas" panose="020B0609020204030204" pitchFamily="49" charset="0"/>
                  <a:ea typeface="+mn-ea"/>
                  <a:cs typeface="+mn-cs"/>
                </a:rPr>
                <a:t>Rami@fabrikam.com</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FFFFFF">
                      <a:lumMod val="50000"/>
                    </a:srgbClr>
                  </a:solidFill>
                  <a:effectLst/>
                  <a:uLnTx/>
                  <a:uFillTx/>
                  <a:latin typeface="Consolas" panose="020B0609020204030204" pitchFamily="49" charset="0"/>
                  <a:ea typeface="+mn-ea"/>
                  <a:cs typeface="+mn-cs"/>
                </a:rPr>
                <a:t>TomH@cohowinery.com</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FFFFFF">
                      <a:lumMod val="50000"/>
                    </a:srgbClr>
                  </a:solidFill>
                  <a:effectLst/>
                  <a:uLnTx/>
                  <a:uFillTx/>
                  <a:latin typeface="Consolas" panose="020B0609020204030204" pitchFamily="49" charset="0"/>
                  <a:ea typeface="+mn-ea"/>
                  <a:cs typeface="+mn-cs"/>
                </a:rPr>
                <a:t>AnitaM@cohovineyard.com</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FFFFFF">
                      <a:lumMod val="50000"/>
                    </a:srgbClr>
                  </a:solidFill>
                  <a:effectLst/>
                  <a:uLnTx/>
                  <a:uFillTx/>
                  <a:latin typeface="Consolas" panose="020B0609020204030204" pitchFamily="49" charset="0"/>
                  <a:ea typeface="+mn-ea"/>
                  <a:cs typeface="+mn-cs"/>
                </a:rPr>
                <a:t>EitokuK@cpandl.com</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FFFFFF">
                      <a:lumMod val="50000"/>
                    </a:srgbClr>
                  </a:solidFill>
                  <a:effectLst/>
                  <a:uLnTx/>
                  <a:uFillTx/>
                  <a:latin typeface="Consolas" panose="020B0609020204030204" pitchFamily="49" charset="0"/>
                  <a:ea typeface="+mn-ea"/>
                  <a:cs typeface="+mn-cs"/>
                </a:rPr>
                <a:t>Ramanujan@Adatum.com </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FFFFFF">
                      <a:lumMod val="50000"/>
                    </a:srgbClr>
                  </a:solidFill>
                  <a:effectLst/>
                  <a:uLnTx/>
                  <a:uFillTx/>
                  <a:latin typeface="Consolas" panose="020B0609020204030204" pitchFamily="49" charset="0"/>
                  <a:ea typeface="+mn-ea"/>
                  <a:cs typeface="+mn-cs"/>
                </a:rPr>
                <a:t>Maria@Treyresearch.net</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FFFFFF">
                      <a:lumMod val="50000"/>
                    </a:srgbClr>
                  </a:solidFill>
                  <a:effectLst/>
                  <a:uLnTx/>
                  <a:uFillTx/>
                  <a:latin typeface="Consolas" panose="020B0609020204030204" pitchFamily="49" charset="0"/>
                  <a:ea typeface="+mn-ea"/>
                  <a:cs typeface="+mn-cs"/>
                </a:rPr>
                <a:t>LC@adverture-works.com</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FFFFFF">
                      <a:lumMod val="50000"/>
                    </a:srgbClr>
                  </a:solidFill>
                  <a:effectLst/>
                  <a:uLnTx/>
                  <a:uFillTx/>
                  <a:latin typeface="Consolas" panose="020B0609020204030204" pitchFamily="49" charset="0"/>
                  <a:ea typeface="+mn-ea"/>
                  <a:cs typeface="+mn-cs"/>
                </a:rPr>
                <a:t>EW@alpineskihouse.com</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FFFFFF">
                      <a:lumMod val="50000"/>
                    </a:srgbClr>
                  </a:solidFill>
                  <a:effectLst/>
                  <a:uLnTx/>
                  <a:uFillTx/>
                  <a:latin typeface="Consolas" panose="020B0609020204030204" pitchFamily="49" charset="0"/>
                  <a:ea typeface="+mn-ea"/>
                  <a:cs typeface="+mn-cs"/>
                </a:rPr>
                <a:t>info@blueyonderairlines.com</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FFFFFF">
                      <a:lumMod val="50000"/>
                    </a:srgbClr>
                  </a:solidFill>
                  <a:effectLst/>
                  <a:uLnTx/>
                  <a:uFillTx/>
                  <a:latin typeface="Consolas" panose="020B0609020204030204" pitchFamily="49" charset="0"/>
                  <a:ea typeface="+mn-ea"/>
                  <a:cs typeface="+mn-cs"/>
                </a:rPr>
                <a:t>AiliS@fourthcoffee.com</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FFFFFF">
                      <a:lumMod val="50000"/>
                    </a:srgbClr>
                  </a:solidFill>
                  <a:effectLst/>
                  <a:uLnTx/>
                  <a:uFillTx/>
                  <a:latin typeface="Consolas" panose="020B0609020204030204" pitchFamily="49" charset="0"/>
                  <a:ea typeface="+mn-ea"/>
                  <a:cs typeface="+mn-cs"/>
                </a:rPr>
                <a:t>MM39@litwareinc.com</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FFFFFF">
                      <a:lumMod val="50000"/>
                    </a:srgbClr>
                  </a:solidFill>
                  <a:effectLst/>
                  <a:uLnTx/>
                  <a:uFillTx/>
                  <a:latin typeface="Consolas" panose="020B0609020204030204" pitchFamily="49" charset="0"/>
                  <a:ea typeface="+mn-ea"/>
                  <a:cs typeface="+mn-cs"/>
                </a:rPr>
                <a:t>Margie@margiestravel.com </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FFFFFF">
                      <a:lumMod val="50000"/>
                    </a:srgbClr>
                  </a:solidFill>
                  <a:effectLst/>
                  <a:uLnTx/>
                  <a:uFillTx/>
                  <a:latin typeface="Consolas" panose="020B0609020204030204" pitchFamily="49" charset="0"/>
                  <a:ea typeface="+mn-ea"/>
                  <a:cs typeface="+mn-cs"/>
                </a:rPr>
                <a:t>Ling-Pi997@proseware.com</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FFFFFF">
                      <a:lumMod val="50000"/>
                    </a:srgbClr>
                  </a:solidFill>
                  <a:effectLst/>
                  <a:uLnTx/>
                  <a:uFillTx/>
                  <a:latin typeface="Consolas" panose="020B0609020204030204" pitchFamily="49" charset="0"/>
                  <a:ea typeface="+mn-ea"/>
                  <a:cs typeface="+mn-cs"/>
                </a:rPr>
                <a:t>PabloP@fineartschool.net</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FFFFFF">
                      <a:lumMod val="50000"/>
                    </a:srgbClr>
                  </a:solidFill>
                  <a:effectLst/>
                  <a:uLnTx/>
                  <a:uFillTx/>
                  <a:latin typeface="Consolas" panose="020B0609020204030204" pitchFamily="49" charset="0"/>
                  <a:ea typeface="+mn-ea"/>
                  <a:cs typeface="+mn-cs"/>
                </a:rPr>
                <a:t>GiseleD@tailspintoys.com</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FFFFFF">
                      <a:lumMod val="50000"/>
                    </a:srgbClr>
                  </a:solidFill>
                  <a:effectLst/>
                  <a:uLnTx/>
                  <a:uFillTx/>
                  <a:latin typeface="Consolas" panose="020B0609020204030204" pitchFamily="49" charset="0"/>
                  <a:ea typeface="+mn-ea"/>
                  <a:cs typeface="+mn-cs"/>
                </a:rPr>
                <a:t>Luly@worldwideimporters.com </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FFFFFF">
                      <a:lumMod val="50000"/>
                    </a:srgbClr>
                  </a:solidFill>
                  <a:effectLst/>
                  <a:uLnTx/>
                  <a:uFillTx/>
                  <a:latin typeface="Consolas" panose="020B0609020204030204" pitchFamily="49" charset="0"/>
                  <a:ea typeface="+mn-ea"/>
                  <a:cs typeface="+mn-cs"/>
                </a:rPr>
                <a:t>Bjorn@woodgrovebank.com </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FFFFFF">
                      <a:lumMod val="50000"/>
                    </a:srgbClr>
                  </a:solidFill>
                  <a:effectLst/>
                  <a:uLnTx/>
                  <a:uFillTx/>
                  <a:latin typeface="Consolas" panose="020B0609020204030204" pitchFamily="49" charset="0"/>
                  <a:ea typeface="+mn-ea"/>
                  <a:cs typeface="+mn-cs"/>
                </a:rPr>
                <a:t>NK@lucernepublishing.com</a:t>
              </a:r>
            </a:p>
          </p:txBody>
        </p:sp>
      </p:gr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334A6C03-C709-44EF-B218-EEEA3DD1C53E}"/>
                  </a:ext>
                </a:extLst>
              </p:cNvPr>
              <p:cNvGraphicFramePr>
                <a:graphicFrameLocks noChangeAspect="1"/>
              </p:cNvGraphicFramePr>
              <p:nvPr>
                <p:extLst>
                  <p:ext uri="{D42A27DB-BD31-4B8C-83A1-F6EECF244321}">
                    <p14:modId xmlns:p14="http://schemas.microsoft.com/office/powerpoint/2010/main" val="1162004430"/>
                  </p:ext>
                </p:extLst>
              </p:nvPr>
            </p:nvGraphicFramePr>
            <p:xfrm>
              <a:off x="1423316" y="1330705"/>
              <a:ext cx="3048000" cy="1714500"/>
            </p:xfrm>
            <a:graphic>
              <a:graphicData uri="http://schemas.microsoft.com/office/powerpoint/2016/slidezoom">
                <pslz:sldZm>
                  <pslz:sldZmObj sldId="4294" cId="2199884032">
                    <pslz:zmPr id="{EC65C066-F188-44F4-9F2F-1FC9F242931D}" returnToParent="0" transitionDur="100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166:spPr>
                    </pslz:zmPr>
                  </pslz:sldZmObj>
                </pslz:sldZm>
              </a:graphicData>
            </a:graphic>
          </p:graphicFrame>
        </mc:Choice>
        <mc:Fallback xmlns="">
          <p:pic>
            <p:nvPicPr>
              <p:cNvPr id="6" name="Slide Zoom 5">
                <a:extLst>
                  <a:ext uri="{FF2B5EF4-FFF2-40B4-BE49-F238E27FC236}">
                    <a16:creationId xmlns:a16="http://schemas.microsoft.com/office/drawing/2014/main" id="{334A6C03-C709-44EF-B218-EEEA3DD1C53E}"/>
                  </a:ext>
                </a:extLst>
              </p:cNvPr>
              <p:cNvPicPr>
                <a:picLocks noGrp="1" noRot="1" noChangeAspect="1" noMove="1" noResize="1" noEditPoints="1" noAdjustHandles="1" noChangeArrowheads="1" noChangeShapeType="1"/>
              </p:cNvPicPr>
              <p:nvPr/>
            </p:nvPicPr>
            <p:blipFill>
              <a:blip r:embed="rId4"/>
              <a:stretch>
                <a:fillRect/>
              </a:stretch>
            </p:blipFill>
            <p:spPr>
              <a:xfrm>
                <a:off x="1423316" y="1330705"/>
                <a:ext cx="3048000" cy="1714500"/>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pic>
        </mc:Fallback>
      </mc:AlternateContent>
    </p:spTree>
    <p:extLst>
      <p:ext uri="{BB962C8B-B14F-4D97-AF65-F5344CB8AC3E}">
        <p14:creationId xmlns:p14="http://schemas.microsoft.com/office/powerpoint/2010/main" val="1011099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up)">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CA6D3-9CC2-4659-9D93-BD856296E259}"/>
              </a:ext>
            </a:extLst>
          </p:cNvPr>
          <p:cNvSpPr>
            <a:spLocks noGrp="1"/>
          </p:cNvSpPr>
          <p:nvPr>
            <p:ph type="title"/>
          </p:nvPr>
        </p:nvSpPr>
        <p:spPr>
          <a:xfrm>
            <a:off x="588263" y="457200"/>
            <a:ext cx="11018520" cy="553998"/>
          </a:xfrm>
        </p:spPr>
        <p:txBody>
          <a:bodyPr/>
          <a:lstStyle/>
          <a:p>
            <a:r>
              <a:rPr lang="en-US" dirty="0"/>
              <a:t>Password Spray from an Azure AD perspective</a:t>
            </a:r>
            <a:endParaRPr lang="en-US" b="0" dirty="0"/>
          </a:p>
        </p:txBody>
      </p:sp>
      <p:pic>
        <p:nvPicPr>
          <p:cNvPr id="3" name="Picture 2" descr="image001">
            <a:extLst>
              <a:ext uri="{FF2B5EF4-FFF2-40B4-BE49-F238E27FC236}">
                <a16:creationId xmlns:a16="http://schemas.microsoft.com/office/drawing/2014/main" id="{E0EA2DEB-CAE1-400F-BF0A-0D75318D33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838377" y="1363004"/>
            <a:ext cx="10768406" cy="4882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9884032"/>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70B4BB-582B-4A8D-86F5-221DA1FB4526}"/>
              </a:ext>
            </a:extLst>
          </p:cNvPr>
          <p:cNvSpPr>
            <a:spLocks noGrp="1"/>
          </p:cNvSpPr>
          <p:nvPr>
            <p:ph type="title"/>
          </p:nvPr>
        </p:nvSpPr>
        <p:spPr>
          <a:xfrm>
            <a:off x="588263" y="457201"/>
            <a:ext cx="11018520" cy="800219"/>
          </a:xfrm>
        </p:spPr>
        <p:txBody>
          <a:bodyPr/>
          <a:lstStyle/>
          <a:p>
            <a:r>
              <a:rPr lang="en-US" dirty="0">
                <a:gradFill>
                  <a:gsLst>
                    <a:gs pos="1250">
                      <a:srgbClr val="1A1A1A"/>
                    </a:gs>
                    <a:gs pos="100000">
                      <a:srgbClr val="1A1A1A"/>
                    </a:gs>
                  </a:gsLst>
                  <a:lin ang="5400000" scaled="0"/>
                </a:gradFill>
              </a:rPr>
              <a:t>Identity – Consistency</a:t>
            </a:r>
            <a:br>
              <a:rPr lang="en-US" dirty="0">
                <a:gradFill>
                  <a:gsLst>
                    <a:gs pos="1250">
                      <a:srgbClr val="1A1A1A"/>
                    </a:gs>
                    <a:gs pos="100000">
                      <a:srgbClr val="1A1A1A"/>
                    </a:gs>
                  </a:gsLst>
                  <a:lin ang="5400000" scaled="0"/>
                </a:gradFill>
              </a:rPr>
            </a:br>
            <a:r>
              <a:rPr lang="en-US" sz="1600" kern="0" cap="all" spc="118" dirty="0">
                <a:solidFill>
                  <a:srgbClr val="107C10"/>
                </a:solidFill>
                <a:latin typeface="Segoe UI"/>
                <a:ea typeface="Segoe UI Black" pitchFamily="34"/>
              </a:rPr>
              <a:t>Critical Best Practices</a:t>
            </a:r>
            <a:endParaRPr lang="en-US" dirty="0">
              <a:solidFill>
                <a:srgbClr val="107C10"/>
              </a:solidFill>
            </a:endParaRPr>
          </a:p>
        </p:txBody>
      </p:sp>
      <p:sp>
        <p:nvSpPr>
          <p:cNvPr id="65" name="Text Placeholder 3">
            <a:extLst>
              <a:ext uri="{FF2B5EF4-FFF2-40B4-BE49-F238E27FC236}">
                <a16:creationId xmlns:a16="http://schemas.microsoft.com/office/drawing/2014/main" id="{1EC9A59E-2FE3-42B3-90C1-66EE606A35F1}"/>
              </a:ext>
            </a:extLst>
          </p:cNvPr>
          <p:cNvSpPr txBox="1">
            <a:spLocks/>
          </p:cNvSpPr>
          <p:nvPr/>
        </p:nvSpPr>
        <p:spPr>
          <a:xfrm>
            <a:off x="526629" y="1888241"/>
            <a:ext cx="3566160" cy="3057256"/>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lvl="0" indent="0" algn="ctr" defTabSz="914400" fontAlgn="base">
              <a:spcBef>
                <a:spcPts val="0"/>
              </a:spcBef>
              <a:spcAft>
                <a:spcPts val="600"/>
              </a:spcAft>
              <a:buSzTx/>
              <a:buNone/>
              <a:defRPr/>
            </a:pPr>
            <a:r>
              <a:rPr lang="en-US" sz="1400" b="1" cap="all" dirty="0">
                <a:gradFill>
                  <a:gsLst>
                    <a:gs pos="1250">
                      <a:schemeClr val="accent3"/>
                    </a:gs>
                    <a:gs pos="100000">
                      <a:schemeClr val="accent3"/>
                    </a:gs>
                  </a:gsLst>
                  <a:lin ang="5400000" scaled="0"/>
                </a:gradFill>
                <a:latin typeface="Segoe UI" panose="020B0502040204020203" pitchFamily="34" charset="0"/>
                <a:cs typeface="Segoe UI" panose="020B0502040204020203" pitchFamily="34" charset="0"/>
              </a:rPr>
              <a:t>Single ENTERPRISE Directory</a:t>
            </a:r>
          </a:p>
          <a:p>
            <a:pPr marL="0" lvl="0" indent="0" algn="ctr" defTabSz="914400" fontAlgn="base">
              <a:spcBef>
                <a:spcPts val="0"/>
              </a:spcBef>
              <a:spcAft>
                <a:spcPts val="600"/>
              </a:spcAft>
              <a:buSzTx/>
              <a:buNone/>
              <a:defRPr/>
            </a:pPr>
            <a:endParaRPr lang="en-US" sz="1400" b="1" dirty="0">
              <a:gradFill>
                <a:gsLst>
                  <a:gs pos="1250">
                    <a:srgbClr val="1A1A1A"/>
                  </a:gs>
                  <a:gs pos="100000">
                    <a:srgbClr val="1A1A1A"/>
                  </a:gs>
                </a:gsLst>
                <a:lin ang="5400000" scaled="0"/>
              </a:gradFill>
            </a:endParaRP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What </a:t>
            </a:r>
            <a:r>
              <a:rPr lang="en-US" sz="1400" dirty="0">
                <a:gradFill>
                  <a:gsLst>
                    <a:gs pos="1250">
                      <a:srgbClr val="1A1A1A"/>
                    </a:gs>
                    <a:gs pos="100000">
                      <a:srgbClr val="1A1A1A"/>
                    </a:gs>
                  </a:gsLst>
                  <a:lin ang="5400000" scaled="0"/>
                </a:gradFill>
              </a:rPr>
              <a:t>– Establish a single enterprise Azure Active Directory (Azure AD) instance</a:t>
            </a:r>
            <a:endParaRPr lang="en-US" sz="1400" dirty="0">
              <a:gradFill>
                <a:gsLst>
                  <a:gs pos="1250">
                    <a:srgbClr val="1A1A1A"/>
                  </a:gs>
                  <a:gs pos="100000">
                    <a:srgbClr val="1A1A1A"/>
                  </a:gs>
                </a:gsLst>
                <a:lin ang="5400000" scaled="0"/>
              </a:gradFill>
              <a:highlight>
                <a:srgbClr val="FFFF00"/>
              </a:highlight>
            </a:endParaRP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How </a:t>
            </a:r>
            <a:r>
              <a:rPr lang="en-US" sz="1400" dirty="0">
                <a:gradFill>
                  <a:gsLst>
                    <a:gs pos="1250">
                      <a:srgbClr val="1A1A1A"/>
                    </a:gs>
                    <a:gs pos="100000">
                      <a:srgbClr val="1A1A1A"/>
                    </a:gs>
                  </a:gsLst>
                  <a:lin ang="5400000" scaled="0"/>
                </a:gradFill>
              </a:rPr>
              <a:t>– Designate a single Azure AD directory as the authoritative source for corporate/organizational accounts.  </a:t>
            </a:r>
          </a:p>
          <a:p>
            <a:pPr marL="0" lvl="0" indent="0" defTabSz="914400" fontAlgn="base">
              <a:spcBef>
                <a:spcPts val="0"/>
              </a:spcBef>
              <a:spcAft>
                <a:spcPts val="600"/>
              </a:spcAft>
              <a:buSzTx/>
              <a:buNone/>
              <a:defRPr/>
            </a:pPr>
            <a:endParaRPr lang="en-US" sz="1600" dirty="0">
              <a:gradFill>
                <a:gsLst>
                  <a:gs pos="1250">
                    <a:srgbClr val="D73B01"/>
                  </a:gs>
                  <a:gs pos="100000">
                    <a:srgbClr val="D73B01"/>
                  </a:gs>
                </a:gsLst>
                <a:lin ang="5400000" scaled="0"/>
              </a:gradFill>
              <a:latin typeface="Segoe UI Semibold"/>
              <a:cs typeface="Segoe UI Semibold" panose="020B0702040204020203" pitchFamily="34" charset="0"/>
            </a:endParaRPr>
          </a:p>
        </p:txBody>
      </p:sp>
      <p:grpSp>
        <p:nvGrpSpPr>
          <p:cNvPr id="66" name="Group 65">
            <a:extLst>
              <a:ext uri="{FF2B5EF4-FFF2-40B4-BE49-F238E27FC236}">
                <a16:creationId xmlns:a16="http://schemas.microsoft.com/office/drawing/2014/main" id="{A7D4AA20-4A96-408D-AA65-705357EB3D6E}"/>
              </a:ext>
            </a:extLst>
          </p:cNvPr>
          <p:cNvGrpSpPr/>
          <p:nvPr/>
        </p:nvGrpSpPr>
        <p:grpSpPr>
          <a:xfrm>
            <a:off x="2008313" y="1569452"/>
            <a:ext cx="602792" cy="602792"/>
            <a:chOff x="2135900" y="1524193"/>
            <a:chExt cx="602792" cy="602792"/>
          </a:xfrm>
        </p:grpSpPr>
        <p:sp>
          <p:nvSpPr>
            <p:cNvPr id="67" name="Oval 66">
              <a:extLst>
                <a:ext uri="{FF2B5EF4-FFF2-40B4-BE49-F238E27FC236}">
                  <a16:creationId xmlns:a16="http://schemas.microsoft.com/office/drawing/2014/main" id="{B17624FD-D7AD-42D3-8293-FE8C192A165A}"/>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8" name="Group 67">
              <a:extLst>
                <a:ext uri="{FF2B5EF4-FFF2-40B4-BE49-F238E27FC236}">
                  <a16:creationId xmlns:a16="http://schemas.microsoft.com/office/drawing/2014/main" id="{691F187C-6E43-4593-82CB-BD4EA9A5324F}"/>
                </a:ext>
              </a:extLst>
            </p:cNvPr>
            <p:cNvGrpSpPr/>
            <p:nvPr/>
          </p:nvGrpSpPr>
          <p:grpSpPr>
            <a:xfrm>
              <a:off x="2214565" y="1584488"/>
              <a:ext cx="445462" cy="384019"/>
              <a:chOff x="1031412" y="1905042"/>
              <a:chExt cx="565643" cy="487623"/>
            </a:xfrm>
          </p:grpSpPr>
          <p:sp>
            <p:nvSpPr>
              <p:cNvPr id="69" name="Isosceles Triangle 68">
                <a:extLst>
                  <a:ext uri="{FF2B5EF4-FFF2-40B4-BE49-F238E27FC236}">
                    <a16:creationId xmlns:a16="http://schemas.microsoft.com/office/drawing/2014/main" id="{8447A456-8D77-4CD2-A528-C44942C5D926}"/>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dirty="0" err="1">
                  <a:gradFill>
                    <a:gsLst>
                      <a:gs pos="0">
                        <a:srgbClr val="FFFFFF"/>
                      </a:gs>
                      <a:gs pos="100000">
                        <a:srgbClr val="FFFFFF"/>
                      </a:gs>
                    </a:gsLst>
                    <a:lin ang="5400000" scaled="0"/>
                  </a:gradFill>
                  <a:latin typeface="Segoe UI"/>
                  <a:cs typeface="Segoe UI" pitchFamily="34" charset="0"/>
                </a:endParaRPr>
              </a:p>
            </p:txBody>
          </p:sp>
          <p:cxnSp>
            <p:nvCxnSpPr>
              <p:cNvPr id="70" name="Straight Arrow Connector 69">
                <a:extLst>
                  <a:ext uri="{FF2B5EF4-FFF2-40B4-BE49-F238E27FC236}">
                    <a16:creationId xmlns:a16="http://schemas.microsoft.com/office/drawing/2014/main" id="{6ABC8B65-BAA1-4059-BEE4-C1B0C0A345B6}"/>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
        <p:nvSpPr>
          <p:cNvPr id="34" name="Text Placeholder 3">
            <a:extLst>
              <a:ext uri="{FF2B5EF4-FFF2-40B4-BE49-F238E27FC236}">
                <a16:creationId xmlns:a16="http://schemas.microsoft.com/office/drawing/2014/main" id="{41960033-2E43-4E53-9CC4-0AC95F4F04A4}"/>
              </a:ext>
            </a:extLst>
          </p:cNvPr>
          <p:cNvSpPr txBox="1">
            <a:spLocks/>
          </p:cNvSpPr>
          <p:nvPr/>
        </p:nvSpPr>
        <p:spPr>
          <a:xfrm>
            <a:off x="4308606" y="1888242"/>
            <a:ext cx="3566160" cy="3069972"/>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ctr" defTabSz="914400" fontAlgn="base">
              <a:spcBef>
                <a:spcPts val="0"/>
              </a:spcBef>
              <a:spcAft>
                <a:spcPts val="600"/>
              </a:spcAft>
              <a:buSzTx/>
              <a:buNone/>
              <a:defRPr/>
            </a:pPr>
            <a:r>
              <a:rPr lang="en-US" sz="1400" b="1" cap="all" dirty="0">
                <a:solidFill>
                  <a:srgbClr val="696969"/>
                </a:solidFill>
                <a:latin typeface="Segoe UI" panose="020B0502040204020203" pitchFamily="34" charset="0"/>
                <a:cs typeface="Segoe UI" panose="020B0502040204020203" pitchFamily="34" charset="0"/>
              </a:rPr>
              <a:t>Synchronize with Active Directory &amp; Identity Systems</a:t>
            </a:r>
          </a:p>
          <a:p>
            <a:pPr marL="137160" lvl="1" indent="-137160" defTabSz="914400">
              <a:spcBef>
                <a:spcPts val="0"/>
              </a:spcBef>
              <a:spcAft>
                <a:spcPts val="600"/>
              </a:spcAft>
              <a:buSzTx/>
              <a:buFont typeface="Arial" panose="020B0604020202020204" pitchFamily="34" charset="0"/>
              <a:buChar char="•"/>
              <a:defRPr/>
            </a:pPr>
            <a:endParaRPr lang="en-US" sz="1400" b="1" dirty="0">
              <a:gradFill>
                <a:gsLst>
                  <a:gs pos="1250">
                    <a:srgbClr val="1A1A1A"/>
                  </a:gs>
                  <a:gs pos="100000">
                    <a:srgbClr val="1A1A1A"/>
                  </a:gs>
                </a:gsLst>
                <a:lin ang="5400000" scaled="0"/>
              </a:gradFill>
            </a:endParaRP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What </a:t>
            </a:r>
            <a:r>
              <a:rPr lang="en-US" sz="1400" dirty="0">
                <a:gradFill>
                  <a:gsLst>
                    <a:gs pos="1250">
                      <a:srgbClr val="1A1A1A"/>
                    </a:gs>
                    <a:gs pos="100000">
                      <a:srgbClr val="1A1A1A"/>
                    </a:gs>
                  </a:gsLst>
                  <a:lin ang="5400000" scaled="0"/>
                </a:gradFill>
              </a:rPr>
              <a:t>– Synchronize Azure AD with your existing on-premises AD</a:t>
            </a: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How </a:t>
            </a:r>
            <a:r>
              <a:rPr lang="en-US" sz="1400" dirty="0">
                <a:gradFill>
                  <a:gsLst>
                    <a:gs pos="1250">
                      <a:srgbClr val="1A1A1A"/>
                    </a:gs>
                    <a:gs pos="100000">
                      <a:srgbClr val="1A1A1A"/>
                    </a:gs>
                  </a:gsLst>
                  <a:lin ang="5400000" scaled="0"/>
                </a:gradFill>
              </a:rPr>
              <a:t>– Leverage Azure AD connect to synchronize with on premises AD and any identity management systems</a:t>
            </a:r>
          </a:p>
          <a:p>
            <a:pPr marL="115888" lvl="1" indent="0" defTabSz="914400">
              <a:spcBef>
                <a:spcPts val="0"/>
              </a:spcBef>
              <a:spcAft>
                <a:spcPts val="600"/>
              </a:spcAft>
              <a:buSzTx/>
              <a:buNone/>
              <a:defRPr/>
            </a:pPr>
            <a:r>
              <a:rPr lang="en-US" sz="1200" dirty="0">
                <a:hlinkClick r:id="rId3"/>
              </a:rPr>
              <a:t>https://docs.microsoft.com/en-us/azure/active-directory/connect/active-directory-aadconnect</a:t>
            </a:r>
            <a:endParaRPr lang="en-US" sz="1600" dirty="0">
              <a:gradFill>
                <a:gsLst>
                  <a:gs pos="1250">
                    <a:srgbClr val="D73B01"/>
                  </a:gs>
                  <a:gs pos="100000">
                    <a:srgbClr val="D73B01"/>
                  </a:gs>
                </a:gsLst>
                <a:lin ang="5400000" scaled="0"/>
              </a:gradFill>
              <a:latin typeface="Segoe UI Semibold"/>
              <a:cs typeface="Segoe UI Semibold" panose="020B0702040204020203" pitchFamily="34" charset="0"/>
            </a:endParaRPr>
          </a:p>
        </p:txBody>
      </p:sp>
      <p:grpSp>
        <p:nvGrpSpPr>
          <p:cNvPr id="56" name="Group 55">
            <a:extLst>
              <a:ext uri="{FF2B5EF4-FFF2-40B4-BE49-F238E27FC236}">
                <a16:creationId xmlns:a16="http://schemas.microsoft.com/office/drawing/2014/main" id="{D5FACC79-4399-43B3-AE1E-9A224500DFA0}"/>
              </a:ext>
            </a:extLst>
          </p:cNvPr>
          <p:cNvGrpSpPr/>
          <p:nvPr/>
        </p:nvGrpSpPr>
        <p:grpSpPr>
          <a:xfrm>
            <a:off x="5790290" y="1588824"/>
            <a:ext cx="602792" cy="602792"/>
            <a:chOff x="2135900" y="1524193"/>
            <a:chExt cx="602792" cy="602792"/>
          </a:xfrm>
        </p:grpSpPr>
        <p:sp>
          <p:nvSpPr>
            <p:cNvPr id="57" name="Oval 56">
              <a:extLst>
                <a:ext uri="{FF2B5EF4-FFF2-40B4-BE49-F238E27FC236}">
                  <a16:creationId xmlns:a16="http://schemas.microsoft.com/office/drawing/2014/main" id="{1BD73C0E-20E3-49CE-8F39-4B5A2775D05C}"/>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8" name="Group 57">
              <a:extLst>
                <a:ext uri="{FF2B5EF4-FFF2-40B4-BE49-F238E27FC236}">
                  <a16:creationId xmlns:a16="http://schemas.microsoft.com/office/drawing/2014/main" id="{7A5F14D7-B0F1-4B01-8E65-375292E5C5BF}"/>
                </a:ext>
              </a:extLst>
            </p:cNvPr>
            <p:cNvGrpSpPr/>
            <p:nvPr/>
          </p:nvGrpSpPr>
          <p:grpSpPr>
            <a:xfrm>
              <a:off x="2214565" y="1584488"/>
              <a:ext cx="445462" cy="384019"/>
              <a:chOff x="1031412" y="1905042"/>
              <a:chExt cx="565643" cy="487623"/>
            </a:xfrm>
          </p:grpSpPr>
          <p:sp>
            <p:nvSpPr>
              <p:cNvPr id="59" name="Isosceles Triangle 58">
                <a:extLst>
                  <a:ext uri="{FF2B5EF4-FFF2-40B4-BE49-F238E27FC236}">
                    <a16:creationId xmlns:a16="http://schemas.microsoft.com/office/drawing/2014/main" id="{242A2525-E3EC-49AC-B4BD-AA36131119C6}"/>
                  </a:ext>
                </a:extLst>
              </p:cNvPr>
              <p:cNvSpPr/>
              <p:nvPr/>
            </p:nvSpPr>
            <p:spPr bwMode="auto">
              <a:xfrm>
                <a:off x="1031412" y="1905042"/>
                <a:ext cx="565643" cy="487623"/>
              </a:xfrm>
              <a:prstGeom prst="triangl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Straight Arrow Connector 59">
                <a:extLst>
                  <a:ext uri="{FF2B5EF4-FFF2-40B4-BE49-F238E27FC236}">
                    <a16:creationId xmlns:a16="http://schemas.microsoft.com/office/drawing/2014/main" id="{A9D956BA-4377-470D-92EF-FC340DDD366B}"/>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
        <p:nvSpPr>
          <p:cNvPr id="90" name="Text Placeholder 3">
            <a:extLst>
              <a:ext uri="{FF2B5EF4-FFF2-40B4-BE49-F238E27FC236}">
                <a16:creationId xmlns:a16="http://schemas.microsoft.com/office/drawing/2014/main" id="{8158BA8A-89CC-4A25-A06F-17A6FF9F5999}"/>
              </a:ext>
            </a:extLst>
          </p:cNvPr>
          <p:cNvSpPr txBox="1">
            <a:spLocks/>
          </p:cNvSpPr>
          <p:nvPr/>
        </p:nvSpPr>
        <p:spPr>
          <a:xfrm>
            <a:off x="526628" y="5069325"/>
            <a:ext cx="11043567" cy="906071"/>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Why </a:t>
            </a:r>
            <a:r>
              <a:rPr lang="en-US" sz="1400" dirty="0">
                <a:gradFill>
                  <a:gsLst>
                    <a:gs pos="1250">
                      <a:srgbClr val="1A1A1A"/>
                    </a:gs>
                    <a:gs pos="100000">
                      <a:srgbClr val="1A1A1A"/>
                    </a:gs>
                  </a:gsLst>
                  <a:lin ang="5400000" scaled="0"/>
                </a:gradFill>
              </a:rPr>
              <a:t>– Consistency and single authoritative sources will increase clarity and reduce security risk from human errors and configuration/automation complexity. </a:t>
            </a:r>
            <a:endParaRPr lang="en-US" sz="1600" dirty="0">
              <a:gradFill>
                <a:gsLst>
                  <a:gs pos="1250">
                    <a:srgbClr val="D73B01"/>
                  </a:gs>
                  <a:gs pos="100000">
                    <a:srgbClr val="D73B01"/>
                  </a:gs>
                </a:gsLst>
                <a:lin ang="5400000" scaled="0"/>
              </a:gradFill>
              <a:highlight>
                <a:srgbClr val="FFFF00"/>
              </a:highlight>
              <a:latin typeface="Segoe UI Semibold"/>
              <a:cs typeface="Segoe UI Semibold" panose="020B0702040204020203" pitchFamily="34" charset="0"/>
            </a:endParaRPr>
          </a:p>
        </p:txBody>
      </p:sp>
      <p:sp>
        <p:nvSpPr>
          <p:cNvPr id="91" name="Text Placeholder 3">
            <a:extLst>
              <a:ext uri="{FF2B5EF4-FFF2-40B4-BE49-F238E27FC236}">
                <a16:creationId xmlns:a16="http://schemas.microsoft.com/office/drawing/2014/main" id="{DFE36D85-3D8F-4A51-9D9F-312576B66E8D}"/>
              </a:ext>
            </a:extLst>
          </p:cNvPr>
          <p:cNvSpPr txBox="1">
            <a:spLocks/>
          </p:cNvSpPr>
          <p:nvPr/>
        </p:nvSpPr>
        <p:spPr>
          <a:xfrm>
            <a:off x="8004035" y="1888242"/>
            <a:ext cx="3566160" cy="3069972"/>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ctr" defTabSz="914400" fontAlgn="base">
              <a:spcBef>
                <a:spcPts val="0"/>
              </a:spcBef>
              <a:spcAft>
                <a:spcPts val="600"/>
              </a:spcAft>
              <a:buSzTx/>
              <a:buNone/>
              <a:defRPr/>
            </a:pPr>
            <a:r>
              <a:rPr lang="en-US" sz="1400" b="1" cap="all" dirty="0">
                <a:solidFill>
                  <a:srgbClr val="696969"/>
                </a:solidFill>
                <a:latin typeface="Segoe UI" panose="020B0502040204020203" pitchFamily="34" charset="0"/>
                <a:cs typeface="Segoe UI" panose="020B0502040204020203" pitchFamily="34" charset="0"/>
              </a:rPr>
              <a:t>Azure AD for Applications</a:t>
            </a:r>
          </a:p>
          <a:p>
            <a:pPr marL="137160" lvl="1" indent="-137160" defTabSz="914400">
              <a:spcBef>
                <a:spcPts val="0"/>
              </a:spcBef>
              <a:spcAft>
                <a:spcPts val="600"/>
              </a:spcAft>
              <a:buSzTx/>
              <a:buFont typeface="Arial" panose="020B0604020202020204" pitchFamily="34" charset="0"/>
              <a:buChar char="•"/>
              <a:defRPr/>
            </a:pPr>
            <a:endParaRPr lang="en-US" sz="1400" b="1" dirty="0">
              <a:gradFill>
                <a:gsLst>
                  <a:gs pos="1250">
                    <a:srgbClr val="1A1A1A"/>
                  </a:gs>
                  <a:gs pos="100000">
                    <a:srgbClr val="1A1A1A"/>
                  </a:gs>
                </a:gsLst>
                <a:lin ang="5400000" scaled="0"/>
              </a:gradFill>
            </a:endParaRP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What </a:t>
            </a:r>
            <a:r>
              <a:rPr lang="en-US" sz="1400" dirty="0">
                <a:gradFill>
                  <a:gsLst>
                    <a:gs pos="1250">
                      <a:srgbClr val="1A1A1A"/>
                    </a:gs>
                    <a:gs pos="100000">
                      <a:srgbClr val="1A1A1A"/>
                    </a:gs>
                  </a:gsLst>
                  <a:lin ang="5400000" scaled="0"/>
                </a:gradFill>
              </a:rPr>
              <a:t>– For new development, use Azure AD for consistent authentication </a:t>
            </a: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How </a:t>
            </a:r>
            <a:r>
              <a:rPr lang="en-US" sz="1400" dirty="0">
                <a:gradFill>
                  <a:gsLst>
                    <a:gs pos="1250">
                      <a:srgbClr val="1A1A1A"/>
                    </a:gs>
                    <a:gs pos="100000">
                      <a:srgbClr val="1A1A1A"/>
                    </a:gs>
                  </a:gsLst>
                  <a:lin ang="5400000" scaled="0"/>
                </a:gradFill>
              </a:rPr>
              <a:t>– Use appropriate capabilities to support authentication needs :</a:t>
            </a:r>
          </a:p>
          <a:p>
            <a:pPr marL="337180" lvl="2" indent="-137160" defTabSz="914400">
              <a:spcBef>
                <a:spcPts val="0"/>
              </a:spcBef>
              <a:spcAft>
                <a:spcPts val="600"/>
              </a:spcAft>
              <a:buSzTx/>
              <a:buFont typeface="Arial" panose="020B0604020202020204" pitchFamily="34" charset="0"/>
              <a:buChar char="•"/>
              <a:defRPr/>
            </a:pPr>
            <a:r>
              <a:rPr lang="en-US" sz="1200" b="1" dirty="0">
                <a:gradFill>
                  <a:gsLst>
                    <a:gs pos="1250">
                      <a:srgbClr val="1A1A1A"/>
                    </a:gs>
                    <a:gs pos="100000">
                      <a:srgbClr val="1A1A1A"/>
                    </a:gs>
                  </a:gsLst>
                  <a:lin ang="5400000" scaled="0"/>
                </a:gradFill>
                <a:hlinkClick r:id="rId4"/>
              </a:rPr>
              <a:t>Azure AD </a:t>
            </a:r>
            <a:r>
              <a:rPr lang="en-US" sz="1200" dirty="0">
                <a:gradFill>
                  <a:gsLst>
                    <a:gs pos="1250">
                      <a:srgbClr val="1A1A1A"/>
                    </a:gs>
                    <a:gs pos="100000">
                      <a:srgbClr val="1A1A1A"/>
                    </a:gs>
                  </a:gsLst>
                  <a:lin ang="5400000" scaled="0"/>
                </a:gradFill>
              </a:rPr>
              <a:t>– Employees</a:t>
            </a:r>
          </a:p>
          <a:p>
            <a:pPr marL="337180" lvl="2" indent="-137160" defTabSz="914400">
              <a:spcBef>
                <a:spcPts val="0"/>
              </a:spcBef>
              <a:spcAft>
                <a:spcPts val="600"/>
              </a:spcAft>
              <a:buSzTx/>
              <a:buFont typeface="Arial" panose="020B0604020202020204" pitchFamily="34" charset="0"/>
              <a:buChar char="•"/>
              <a:defRPr/>
            </a:pPr>
            <a:r>
              <a:rPr lang="en-US" sz="1200" b="1" dirty="0">
                <a:gradFill>
                  <a:gsLst>
                    <a:gs pos="1250">
                      <a:srgbClr val="1A1A1A"/>
                    </a:gs>
                    <a:gs pos="100000">
                      <a:srgbClr val="1A1A1A"/>
                    </a:gs>
                  </a:gsLst>
                  <a:lin ang="5400000" scaled="0"/>
                </a:gradFill>
                <a:hlinkClick r:id="rId5"/>
              </a:rPr>
              <a:t>Azure AD B2B</a:t>
            </a:r>
            <a:r>
              <a:rPr lang="en-US" sz="1200" b="1" dirty="0">
                <a:gradFill>
                  <a:gsLst>
                    <a:gs pos="1250">
                      <a:srgbClr val="1A1A1A"/>
                    </a:gs>
                    <a:gs pos="100000">
                      <a:srgbClr val="1A1A1A"/>
                    </a:gs>
                  </a:gsLst>
                  <a:lin ang="5400000" scaled="0"/>
                </a:gradFill>
              </a:rPr>
              <a:t> </a:t>
            </a:r>
            <a:r>
              <a:rPr lang="en-US" sz="1200" dirty="0">
                <a:gradFill>
                  <a:gsLst>
                    <a:gs pos="1250">
                      <a:srgbClr val="1A1A1A"/>
                    </a:gs>
                    <a:gs pos="100000">
                      <a:srgbClr val="1A1A1A"/>
                    </a:gs>
                  </a:gsLst>
                  <a:lin ang="5400000" scaled="0"/>
                </a:gradFill>
              </a:rPr>
              <a:t>– Partners</a:t>
            </a:r>
          </a:p>
          <a:p>
            <a:pPr marL="337180" lvl="2" indent="-137160" defTabSz="914400">
              <a:spcBef>
                <a:spcPts val="0"/>
              </a:spcBef>
              <a:spcAft>
                <a:spcPts val="600"/>
              </a:spcAft>
              <a:buSzTx/>
              <a:buFont typeface="Arial" panose="020B0604020202020204" pitchFamily="34" charset="0"/>
              <a:buChar char="•"/>
              <a:defRPr/>
            </a:pPr>
            <a:r>
              <a:rPr lang="en-US" sz="1200" b="1" dirty="0">
                <a:gradFill>
                  <a:gsLst>
                    <a:gs pos="1250">
                      <a:srgbClr val="1A1A1A"/>
                    </a:gs>
                    <a:gs pos="100000">
                      <a:srgbClr val="1A1A1A"/>
                    </a:gs>
                  </a:gsLst>
                  <a:lin ang="5400000" scaled="0"/>
                </a:gradFill>
                <a:hlinkClick r:id="rId6"/>
              </a:rPr>
              <a:t>Azure AD B2C </a:t>
            </a:r>
            <a:r>
              <a:rPr lang="en-US" sz="1200" dirty="0">
                <a:gradFill>
                  <a:gsLst>
                    <a:gs pos="1250">
                      <a:srgbClr val="1A1A1A"/>
                    </a:gs>
                    <a:gs pos="100000">
                      <a:srgbClr val="1A1A1A"/>
                    </a:gs>
                  </a:gsLst>
                  <a:lin ang="5400000" scaled="0"/>
                </a:gradFill>
              </a:rPr>
              <a:t>- Customers/citizens</a:t>
            </a:r>
          </a:p>
        </p:txBody>
      </p:sp>
      <p:grpSp>
        <p:nvGrpSpPr>
          <p:cNvPr id="92" name="Group 91">
            <a:extLst>
              <a:ext uri="{FF2B5EF4-FFF2-40B4-BE49-F238E27FC236}">
                <a16:creationId xmlns:a16="http://schemas.microsoft.com/office/drawing/2014/main" id="{02CA6B2B-AA73-4621-AFB0-A398707849D3}"/>
              </a:ext>
            </a:extLst>
          </p:cNvPr>
          <p:cNvGrpSpPr/>
          <p:nvPr/>
        </p:nvGrpSpPr>
        <p:grpSpPr>
          <a:xfrm>
            <a:off x="9485719" y="1588824"/>
            <a:ext cx="602792" cy="602792"/>
            <a:chOff x="2135900" y="1524193"/>
            <a:chExt cx="602792" cy="602792"/>
          </a:xfrm>
        </p:grpSpPr>
        <p:sp>
          <p:nvSpPr>
            <p:cNvPr id="93" name="Oval 92">
              <a:extLst>
                <a:ext uri="{FF2B5EF4-FFF2-40B4-BE49-F238E27FC236}">
                  <a16:creationId xmlns:a16="http://schemas.microsoft.com/office/drawing/2014/main" id="{0B82D6E8-F806-4CDD-91F8-F752785E053E}"/>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4" name="Group 93">
              <a:extLst>
                <a:ext uri="{FF2B5EF4-FFF2-40B4-BE49-F238E27FC236}">
                  <a16:creationId xmlns:a16="http://schemas.microsoft.com/office/drawing/2014/main" id="{3CD4A436-AF71-4F94-BBC1-53464E095C2A}"/>
                </a:ext>
              </a:extLst>
            </p:cNvPr>
            <p:cNvGrpSpPr/>
            <p:nvPr/>
          </p:nvGrpSpPr>
          <p:grpSpPr>
            <a:xfrm>
              <a:off x="2214565" y="1584488"/>
              <a:ext cx="445462" cy="384019"/>
              <a:chOff x="1031412" y="1905042"/>
              <a:chExt cx="565643" cy="487623"/>
            </a:xfrm>
          </p:grpSpPr>
          <p:sp>
            <p:nvSpPr>
              <p:cNvPr id="95" name="Isosceles Triangle 94">
                <a:extLst>
                  <a:ext uri="{FF2B5EF4-FFF2-40B4-BE49-F238E27FC236}">
                    <a16:creationId xmlns:a16="http://schemas.microsoft.com/office/drawing/2014/main" id="{29CC841B-71A9-42CF-803C-D8AB9386719C}"/>
                  </a:ext>
                </a:extLst>
              </p:cNvPr>
              <p:cNvSpPr/>
              <p:nvPr/>
            </p:nvSpPr>
            <p:spPr bwMode="auto">
              <a:xfrm>
                <a:off x="1031412" y="1905042"/>
                <a:ext cx="565643" cy="487623"/>
              </a:xfrm>
              <a:prstGeom prst="triangl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6" name="Straight Arrow Connector 95">
                <a:extLst>
                  <a:ext uri="{FF2B5EF4-FFF2-40B4-BE49-F238E27FC236}">
                    <a16:creationId xmlns:a16="http://schemas.microsoft.com/office/drawing/2014/main" id="{EAB76B26-FC09-4B37-B104-36F316015420}"/>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34159774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Connector 29">
            <a:extLst>
              <a:ext uri="{FF2B5EF4-FFF2-40B4-BE49-F238E27FC236}">
                <a16:creationId xmlns:a16="http://schemas.microsoft.com/office/drawing/2014/main" id="{ECC64F8A-54D3-4A21-B16C-F59148C0F1FE}"/>
              </a:ext>
            </a:extLst>
          </p:cNvPr>
          <p:cNvCxnSpPr/>
          <p:nvPr/>
        </p:nvCxnSpPr>
        <p:spPr>
          <a:xfrm>
            <a:off x="0" y="3915784"/>
            <a:ext cx="12192000" cy="0"/>
          </a:xfrm>
          <a:prstGeom prst="line">
            <a:avLst/>
          </a:prstGeom>
          <a:ln w="2540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1ADED1-D185-4018-B378-B41EA9E5F5BF}"/>
              </a:ext>
            </a:extLst>
          </p:cNvPr>
          <p:cNvSpPr>
            <a:spLocks noGrp="1"/>
          </p:cNvSpPr>
          <p:nvPr>
            <p:ph type="title"/>
          </p:nvPr>
        </p:nvSpPr>
        <p:spPr>
          <a:xfrm>
            <a:off x="588263" y="457201"/>
            <a:ext cx="11018520" cy="553998"/>
          </a:xfrm>
        </p:spPr>
        <p:txBody>
          <a:bodyPr/>
          <a:lstStyle/>
          <a:p>
            <a:r>
              <a:rPr lang="en-US" dirty="0"/>
              <a:t>Whiteboard – Your Journey and Goals</a:t>
            </a:r>
          </a:p>
        </p:txBody>
      </p:sp>
      <p:sp>
        <p:nvSpPr>
          <p:cNvPr id="8" name="Speech Bubble: Rectangle 7">
            <a:extLst>
              <a:ext uri="{FF2B5EF4-FFF2-40B4-BE49-F238E27FC236}">
                <a16:creationId xmlns:a16="http://schemas.microsoft.com/office/drawing/2014/main" id="{F67B63CA-CF09-4262-A59E-E530272BBE9F}"/>
              </a:ext>
            </a:extLst>
          </p:cNvPr>
          <p:cNvSpPr/>
          <p:nvPr/>
        </p:nvSpPr>
        <p:spPr bwMode="auto">
          <a:xfrm>
            <a:off x="4869183" y="2073215"/>
            <a:ext cx="2981160" cy="1092607"/>
          </a:xfrm>
          <a:prstGeom prst="wedgeRectCallout">
            <a:avLst>
              <a:gd name="adj1" fmla="val -21542"/>
              <a:gd name="adj2" fmla="val 83147"/>
            </a:avLst>
          </a:prstGeom>
          <a:solidFill>
            <a:schemeClr val="lt1"/>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82880" rIns="182880" bIns="2743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2000" b="1"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Semibold"/>
                <a:cs typeface="Segoe UI" pitchFamily="34" charset="0"/>
              </a:rPr>
              <a:t>Geographic Presence</a:t>
            </a:r>
          </a:p>
          <a:p>
            <a:pPr marL="0" marR="0" lvl="0" indent="0" algn="l" defTabSz="932472" rtl="0" eaLnBrk="1" fontAlgn="base" latinLnBrk="0" hangingPunct="1">
              <a:lnSpc>
                <a:spcPct val="100000"/>
              </a:lnSpc>
              <a:spcBef>
                <a:spcPct val="0"/>
              </a:spcBef>
              <a:spcAft>
                <a:spcPts val="600"/>
              </a:spcAft>
              <a:buClrTx/>
              <a:buSzTx/>
              <a:buFontTx/>
              <a:buNone/>
              <a:tabLst/>
              <a:defRPr/>
            </a:pPr>
            <a:r>
              <a:rPr lang="en-US" sz="1600" dirty="0">
                <a:gradFill>
                  <a:gsLst>
                    <a:gs pos="83000">
                      <a:srgbClr val="1A1A1A"/>
                    </a:gs>
                    <a:gs pos="100000">
                      <a:srgbClr val="1A1A1A"/>
                    </a:gs>
                  </a:gsLst>
                  <a:lin ang="5400000" scaled="1"/>
                </a:gradFill>
                <a:latin typeface="Segoe UI" panose="020B0502040204020203" pitchFamily="34" charset="0"/>
                <a:cs typeface="Segoe UI" panose="020B0502040204020203" pitchFamily="34" charset="0"/>
              </a:rPr>
              <a:t>where you operate</a:t>
            </a:r>
          </a:p>
        </p:txBody>
      </p:sp>
      <p:sp>
        <p:nvSpPr>
          <p:cNvPr id="9" name="Speech Bubble: Rectangle 8">
            <a:extLst>
              <a:ext uri="{FF2B5EF4-FFF2-40B4-BE49-F238E27FC236}">
                <a16:creationId xmlns:a16="http://schemas.microsoft.com/office/drawing/2014/main" id="{879F9165-64D9-499F-8446-014D79BABE36}"/>
              </a:ext>
            </a:extLst>
          </p:cNvPr>
          <p:cNvSpPr/>
          <p:nvPr/>
        </p:nvSpPr>
        <p:spPr bwMode="auto">
          <a:xfrm>
            <a:off x="606846" y="1910928"/>
            <a:ext cx="4048086" cy="1261884"/>
          </a:xfrm>
          <a:prstGeom prst="wedgeRectCallout">
            <a:avLst>
              <a:gd name="adj1" fmla="val -21558"/>
              <a:gd name="adj2" fmla="val 77804"/>
            </a:avLst>
          </a:prstGeom>
          <a:solidFill>
            <a:schemeClr val="lt1"/>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spAutoFit/>
          </a:bodyPr>
          <a:lstStyle/>
          <a:p>
            <a:pPr lvl="0" defTabSz="932472" fontAlgn="base">
              <a:spcBef>
                <a:spcPct val="0"/>
              </a:spcBef>
              <a:spcAft>
                <a:spcPts val="600"/>
              </a:spcAft>
              <a:defRPr/>
            </a:pPr>
            <a:r>
              <a:rPr lang="en-US" sz="2000" b="1" dirty="0">
                <a:gradFill>
                  <a:gsLst>
                    <a:gs pos="83000">
                      <a:srgbClr val="1A1A1A"/>
                    </a:gs>
                    <a:gs pos="100000">
                      <a:srgbClr val="1A1A1A"/>
                    </a:gs>
                  </a:gsLst>
                  <a:lin ang="5400000" scaled="1"/>
                </a:gradFill>
                <a:latin typeface="Segoe UI Semibold"/>
                <a:cs typeface="Segoe UI" pitchFamily="34" charset="0"/>
              </a:rPr>
              <a:t>Current Cloud &amp; Azure Usage</a:t>
            </a:r>
            <a:endParaRPr lang="en-US" sz="2000" dirty="0">
              <a:gradFill>
                <a:gsLst>
                  <a:gs pos="83000">
                    <a:srgbClr val="1A1A1A"/>
                  </a:gs>
                  <a:gs pos="100000">
                    <a:srgbClr val="1A1A1A"/>
                  </a:gs>
                </a:gsLst>
                <a:lin ang="5400000" scaled="1"/>
              </a:gradFill>
              <a:highlight>
                <a:srgbClr val="FFFF00"/>
              </a:highlight>
              <a:latin typeface="Segoe UI" panose="020B0502040204020203" pitchFamily="34" charset="0"/>
              <a:cs typeface="Segoe UI" panose="020B0502040204020203" pitchFamily="34" charset="0"/>
            </a:endParaRPr>
          </a:p>
          <a:p>
            <a:pPr marL="282575" marR="0" lvl="0" indent="-163513"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Semibold"/>
                <a:cs typeface="Segoe UI" pitchFamily="34" charset="0"/>
              </a:rPr>
              <a:t>Which workloads / business purpose?</a:t>
            </a:r>
          </a:p>
          <a:p>
            <a:pPr marL="282575" marR="0" lvl="0" indent="-163513"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Semibold"/>
                <a:cs typeface="Segoe UI" pitchFamily="34" charset="0"/>
              </a:rPr>
              <a:t>SaaS? IaaS? PaaS?</a:t>
            </a:r>
          </a:p>
        </p:txBody>
      </p:sp>
      <p:grpSp>
        <p:nvGrpSpPr>
          <p:cNvPr id="10" name="Group 9">
            <a:extLst>
              <a:ext uri="{FF2B5EF4-FFF2-40B4-BE49-F238E27FC236}">
                <a16:creationId xmlns:a16="http://schemas.microsoft.com/office/drawing/2014/main" id="{253B923C-0FCC-4D3D-A52B-4B2BFCB04053}"/>
              </a:ext>
            </a:extLst>
          </p:cNvPr>
          <p:cNvGrpSpPr/>
          <p:nvPr/>
        </p:nvGrpSpPr>
        <p:grpSpPr>
          <a:xfrm>
            <a:off x="1425587" y="3565541"/>
            <a:ext cx="636741" cy="636741"/>
            <a:chOff x="7430196" y="1957780"/>
            <a:chExt cx="754428" cy="754428"/>
          </a:xfrm>
        </p:grpSpPr>
        <p:sp>
          <p:nvSpPr>
            <p:cNvPr id="11" name="Oval 10">
              <a:extLst>
                <a:ext uri="{FF2B5EF4-FFF2-40B4-BE49-F238E27FC236}">
                  <a16:creationId xmlns:a16="http://schemas.microsoft.com/office/drawing/2014/main" id="{D642FDE1-8B9F-46DD-A1B4-A92EF672F1BB}"/>
                </a:ext>
              </a:extLst>
            </p:cNvPr>
            <p:cNvSpPr/>
            <p:nvPr/>
          </p:nvSpPr>
          <p:spPr bwMode="auto">
            <a:xfrm>
              <a:off x="7430196" y="1957780"/>
              <a:ext cx="754428" cy="75442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 tIns="146304" rIns="27432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Financial_E7BB">
              <a:extLst>
                <a:ext uri="{FF2B5EF4-FFF2-40B4-BE49-F238E27FC236}">
                  <a16:creationId xmlns:a16="http://schemas.microsoft.com/office/drawing/2014/main" id="{97B82FDE-844A-4D51-84FB-0AFAF02E4F59}"/>
                </a:ext>
              </a:extLst>
            </p:cNvPr>
            <p:cNvSpPr>
              <a:spLocks noChangeAspect="1" noEditPoints="1"/>
            </p:cNvSpPr>
            <p:nvPr/>
          </p:nvSpPr>
          <p:spPr bwMode="auto">
            <a:xfrm>
              <a:off x="7602395" y="2152114"/>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9050" cap="sq">
              <a:solidFill>
                <a:schemeClr val="bg1"/>
              </a:solidFill>
              <a:prstDash val="solid"/>
              <a:miter lim="800000"/>
              <a:headEnd/>
              <a:tailEnd/>
            </a:ln>
          </p:spPr>
          <p:txBody>
            <a:bodyPr vert="horz" wrap="square" lIns="27432" tIns="45720" rIns="27432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3" name="Speech Bubble: Rectangle 12">
            <a:extLst>
              <a:ext uri="{FF2B5EF4-FFF2-40B4-BE49-F238E27FC236}">
                <a16:creationId xmlns:a16="http://schemas.microsoft.com/office/drawing/2014/main" id="{EDFDC8B4-75D9-4FA9-AF0F-38703DFEBC4D}"/>
              </a:ext>
            </a:extLst>
          </p:cNvPr>
          <p:cNvSpPr/>
          <p:nvPr/>
        </p:nvSpPr>
        <p:spPr bwMode="auto">
          <a:xfrm>
            <a:off x="1379579" y="4489434"/>
            <a:ext cx="3263856" cy="1092607"/>
          </a:xfrm>
          <a:prstGeom prst="wedgeRectCallout">
            <a:avLst>
              <a:gd name="adj1" fmla="val 21258"/>
              <a:gd name="adj2" fmla="val -73349"/>
            </a:avLst>
          </a:prstGeom>
          <a:solidFill>
            <a:schemeClr val="lt1"/>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82880" rIns="182880" bIns="2743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2000" b="1"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Semibold"/>
                <a:cs typeface="Segoe UI" pitchFamily="34" charset="0"/>
              </a:rPr>
              <a:t>Security Focus Areas – </a:t>
            </a:r>
          </a:p>
          <a:p>
            <a:pPr marL="0" marR="0" lvl="0" indent="0" algn="l" defTabSz="932472" rtl="0" eaLnBrk="1" fontAlgn="base" latinLnBrk="0" hangingPunct="1">
              <a:lnSpc>
                <a:spcPct val="100000"/>
              </a:lnSpc>
              <a:spcBef>
                <a:spcPct val="0"/>
              </a:spcBef>
              <a:spcAft>
                <a:spcPts val="600"/>
              </a:spcAft>
              <a:buClrTx/>
              <a:buSzTx/>
              <a:buFontTx/>
              <a:buNone/>
              <a:tabLst/>
              <a:defRPr/>
            </a:pPr>
            <a:r>
              <a:rPr lang="en-US" sz="1600" dirty="0">
                <a:gradFill>
                  <a:gsLst>
                    <a:gs pos="83000">
                      <a:srgbClr val="1A1A1A"/>
                    </a:gs>
                    <a:gs pos="100000">
                      <a:srgbClr val="1A1A1A"/>
                    </a:gs>
                  </a:gsLst>
                  <a:lin ang="5400000" scaled="1"/>
                </a:gradFill>
                <a:latin typeface="Segoe UI" panose="020B0502040204020203" pitchFamily="34" charset="0"/>
                <a:cs typeface="Segoe UI" panose="020B0502040204020203" pitchFamily="34" charset="0"/>
              </a:rPr>
              <a:t>What do you want to focus on? </a:t>
            </a:r>
          </a:p>
        </p:txBody>
      </p:sp>
      <p:sp>
        <p:nvSpPr>
          <p:cNvPr id="14" name="Speech Bubble: Rectangle 13">
            <a:extLst>
              <a:ext uri="{FF2B5EF4-FFF2-40B4-BE49-F238E27FC236}">
                <a16:creationId xmlns:a16="http://schemas.microsoft.com/office/drawing/2014/main" id="{0166BAB9-B9D3-4068-838D-E4CF3CE53E14}"/>
              </a:ext>
            </a:extLst>
          </p:cNvPr>
          <p:cNvSpPr/>
          <p:nvPr/>
        </p:nvSpPr>
        <p:spPr bwMode="auto">
          <a:xfrm>
            <a:off x="5526213" y="4489434"/>
            <a:ext cx="3054863" cy="1092607"/>
          </a:xfrm>
          <a:prstGeom prst="wedgeRectCallout">
            <a:avLst>
              <a:gd name="adj1" fmla="val 21026"/>
              <a:gd name="adj2" fmla="val -73370"/>
            </a:avLst>
          </a:prstGeom>
          <a:solidFill>
            <a:schemeClr val="lt1"/>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82880" rIns="91440" bIns="2743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2000" b="1"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Semibold"/>
                <a:cs typeface="Segoe UI" pitchFamily="34" charset="0"/>
              </a:rPr>
              <a:t>Compliance </a:t>
            </a:r>
          </a:p>
          <a:p>
            <a:pPr marL="0" marR="0" lvl="0" indent="0" algn="l" defTabSz="932472" rtl="0" eaLnBrk="1" fontAlgn="base" latinLnBrk="0" hangingPunct="1">
              <a:lnSpc>
                <a:spcPct val="100000"/>
              </a:lnSpc>
              <a:spcBef>
                <a:spcPct val="0"/>
              </a:spcBef>
              <a:spcAft>
                <a:spcPts val="600"/>
              </a:spcAft>
              <a:buClrTx/>
              <a:buSzTx/>
              <a:buFontTx/>
              <a:buNone/>
              <a:tabLst/>
              <a:defRPr/>
            </a:pPr>
            <a:r>
              <a:rPr lang="en-US" sz="1600" dirty="0">
                <a:gradFill>
                  <a:gsLst>
                    <a:gs pos="83000">
                      <a:srgbClr val="1A1A1A"/>
                    </a:gs>
                    <a:gs pos="100000">
                      <a:srgbClr val="1A1A1A"/>
                    </a:gs>
                  </a:gsLst>
                  <a:lin ang="5400000" scaled="1"/>
                </a:gradFill>
                <a:latin typeface="Segoe UI" panose="020B0502040204020203" pitchFamily="34" charset="0"/>
                <a:cs typeface="Segoe UI" panose="020B0502040204020203" pitchFamily="34" charset="0"/>
              </a:rPr>
              <a:t>&amp; regulatory requirements</a:t>
            </a:r>
          </a:p>
        </p:txBody>
      </p:sp>
      <p:sp>
        <p:nvSpPr>
          <p:cNvPr id="15" name="Speech Bubble: Rectangle 14">
            <a:extLst>
              <a:ext uri="{FF2B5EF4-FFF2-40B4-BE49-F238E27FC236}">
                <a16:creationId xmlns:a16="http://schemas.microsoft.com/office/drawing/2014/main" id="{C4824BF0-4A87-42DB-BB28-08097ACF4550}"/>
              </a:ext>
            </a:extLst>
          </p:cNvPr>
          <p:cNvSpPr/>
          <p:nvPr/>
        </p:nvSpPr>
        <p:spPr bwMode="auto">
          <a:xfrm>
            <a:off x="8950558" y="2069447"/>
            <a:ext cx="2560320" cy="1092607"/>
          </a:xfrm>
          <a:prstGeom prst="wedgeRectCallout">
            <a:avLst>
              <a:gd name="adj1" fmla="val -21278"/>
              <a:gd name="adj2" fmla="val 83168"/>
            </a:avLst>
          </a:prstGeom>
          <a:solidFill>
            <a:schemeClr val="lt1"/>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82880" rIns="182880" bIns="2743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2000" b="1"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Semibold"/>
                <a:cs typeface="Segoe UI" pitchFamily="34" charset="0"/>
              </a:rPr>
              <a:t>Goals and Plans</a:t>
            </a:r>
          </a:p>
          <a:p>
            <a:pPr marL="0" marR="0" lvl="0" indent="0" algn="l" defTabSz="932472" rtl="0" eaLnBrk="1" fontAlgn="base" latinLnBrk="0" hangingPunct="1">
              <a:lnSpc>
                <a:spcPct val="100000"/>
              </a:lnSpc>
              <a:spcBef>
                <a:spcPct val="0"/>
              </a:spcBef>
              <a:spcAft>
                <a:spcPts val="600"/>
              </a:spcAft>
              <a:buClrTx/>
              <a:buSzTx/>
              <a:buFontTx/>
              <a:buNone/>
              <a:tabLst/>
              <a:defRPr/>
            </a:pPr>
            <a:r>
              <a:rPr lang="en-US" sz="1600" dirty="0">
                <a:gradFill>
                  <a:gsLst>
                    <a:gs pos="83000">
                      <a:srgbClr val="1A1A1A"/>
                    </a:gs>
                    <a:gs pos="100000">
                      <a:srgbClr val="1A1A1A"/>
                    </a:gs>
                  </a:gsLst>
                  <a:lin ang="5400000" scaled="1"/>
                </a:gradFill>
                <a:latin typeface="Segoe UI" panose="020B0502040204020203" pitchFamily="34" charset="0"/>
                <a:cs typeface="Segoe UI" panose="020B0502040204020203" pitchFamily="34" charset="0"/>
              </a:rPr>
              <a:t>for Azure usage</a:t>
            </a:r>
          </a:p>
        </p:txBody>
      </p:sp>
      <p:grpSp>
        <p:nvGrpSpPr>
          <p:cNvPr id="19" name="Group 18">
            <a:extLst>
              <a:ext uri="{FF2B5EF4-FFF2-40B4-BE49-F238E27FC236}">
                <a16:creationId xmlns:a16="http://schemas.microsoft.com/office/drawing/2014/main" id="{3226C93C-36B1-4114-800C-C73E0F9213F4}"/>
              </a:ext>
            </a:extLst>
          </p:cNvPr>
          <p:cNvGrpSpPr/>
          <p:nvPr/>
        </p:nvGrpSpPr>
        <p:grpSpPr>
          <a:xfrm>
            <a:off x="5390103" y="3565541"/>
            <a:ext cx="636741" cy="636741"/>
            <a:chOff x="4889501" y="3600994"/>
            <a:chExt cx="636741" cy="636741"/>
          </a:xfrm>
        </p:grpSpPr>
        <p:sp>
          <p:nvSpPr>
            <p:cNvPr id="20" name="Oval 19">
              <a:extLst>
                <a:ext uri="{FF2B5EF4-FFF2-40B4-BE49-F238E27FC236}">
                  <a16:creationId xmlns:a16="http://schemas.microsoft.com/office/drawing/2014/main" id="{58C05CAF-0B7E-434B-9ED8-BA12E70EDA7B}"/>
                </a:ext>
              </a:extLst>
            </p:cNvPr>
            <p:cNvSpPr/>
            <p:nvPr/>
          </p:nvSpPr>
          <p:spPr bwMode="auto">
            <a:xfrm>
              <a:off x="4889501" y="3600994"/>
              <a:ext cx="636741" cy="63674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 tIns="146304" rIns="27432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globe">
              <a:extLst>
                <a:ext uri="{FF2B5EF4-FFF2-40B4-BE49-F238E27FC236}">
                  <a16:creationId xmlns:a16="http://schemas.microsoft.com/office/drawing/2014/main" id="{EEE264ED-F6F9-4F64-A6A4-1CB2EAEC63EF}"/>
                </a:ext>
              </a:extLst>
            </p:cNvPr>
            <p:cNvSpPr>
              <a:spLocks noChangeAspect="1" noEditPoints="1"/>
            </p:cNvSpPr>
            <p:nvPr/>
          </p:nvSpPr>
          <p:spPr bwMode="auto">
            <a:xfrm>
              <a:off x="5025611" y="3736484"/>
              <a:ext cx="364520" cy="36576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7E67538D-C5B3-484F-84AE-786BB2B5B34C}"/>
              </a:ext>
            </a:extLst>
          </p:cNvPr>
          <p:cNvGrpSpPr/>
          <p:nvPr/>
        </p:nvGrpSpPr>
        <p:grpSpPr>
          <a:xfrm>
            <a:off x="9354619" y="3565541"/>
            <a:ext cx="636741" cy="636741"/>
            <a:chOff x="5696489" y="3639140"/>
            <a:chExt cx="636741" cy="636741"/>
          </a:xfrm>
        </p:grpSpPr>
        <p:sp>
          <p:nvSpPr>
            <p:cNvPr id="23" name="Oval 22">
              <a:extLst>
                <a:ext uri="{FF2B5EF4-FFF2-40B4-BE49-F238E27FC236}">
                  <a16:creationId xmlns:a16="http://schemas.microsoft.com/office/drawing/2014/main" id="{EF531391-C124-4361-9C47-62C67A8E6EBC}"/>
                </a:ext>
              </a:extLst>
            </p:cNvPr>
            <p:cNvSpPr/>
            <p:nvPr/>
          </p:nvSpPr>
          <p:spPr bwMode="auto">
            <a:xfrm>
              <a:off x="5696489" y="3639140"/>
              <a:ext cx="636741" cy="63674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 tIns="146304" rIns="27432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graph_4">
              <a:extLst>
                <a:ext uri="{FF2B5EF4-FFF2-40B4-BE49-F238E27FC236}">
                  <a16:creationId xmlns:a16="http://schemas.microsoft.com/office/drawing/2014/main" id="{A230D63B-DD64-419C-9786-A1895E64342D}"/>
                </a:ext>
              </a:extLst>
            </p:cNvPr>
            <p:cNvSpPr>
              <a:spLocks noChangeAspect="1" noEditPoints="1"/>
            </p:cNvSpPr>
            <p:nvPr/>
          </p:nvSpPr>
          <p:spPr bwMode="auto">
            <a:xfrm>
              <a:off x="5831221" y="3774630"/>
              <a:ext cx="367277" cy="365760"/>
            </a:xfrm>
            <a:custGeom>
              <a:avLst/>
              <a:gdLst>
                <a:gd name="T0" fmla="*/ 310 w 334"/>
                <a:gd name="T1" fmla="*/ 178 h 333"/>
                <a:gd name="T2" fmla="*/ 155 w 334"/>
                <a:gd name="T3" fmla="*/ 333 h 333"/>
                <a:gd name="T4" fmla="*/ 0 w 334"/>
                <a:gd name="T5" fmla="*/ 178 h 333"/>
                <a:gd name="T6" fmla="*/ 155 w 334"/>
                <a:gd name="T7" fmla="*/ 23 h 333"/>
                <a:gd name="T8" fmla="*/ 155 w 334"/>
                <a:gd name="T9" fmla="*/ 178 h 333"/>
                <a:gd name="T10" fmla="*/ 310 w 334"/>
                <a:gd name="T11" fmla="*/ 178 h 333"/>
                <a:gd name="T12" fmla="*/ 334 w 334"/>
                <a:gd name="T13" fmla="*/ 139 h 333"/>
                <a:gd name="T14" fmla="*/ 195 w 334"/>
                <a:gd name="T15" fmla="*/ 0 h 333"/>
                <a:gd name="T16" fmla="*/ 195 w 334"/>
                <a:gd name="T17" fmla="*/ 139 h 333"/>
                <a:gd name="T18" fmla="*/ 334 w 334"/>
                <a:gd name="T19" fmla="*/ 13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33">
                  <a:moveTo>
                    <a:pt x="310" y="178"/>
                  </a:moveTo>
                  <a:cubicBezTo>
                    <a:pt x="310" y="264"/>
                    <a:pt x="241" y="333"/>
                    <a:pt x="155" y="333"/>
                  </a:cubicBezTo>
                  <a:cubicBezTo>
                    <a:pt x="69" y="333"/>
                    <a:pt x="0" y="264"/>
                    <a:pt x="0" y="178"/>
                  </a:cubicBezTo>
                  <a:cubicBezTo>
                    <a:pt x="0" y="93"/>
                    <a:pt x="69" y="23"/>
                    <a:pt x="155" y="23"/>
                  </a:cubicBezTo>
                  <a:cubicBezTo>
                    <a:pt x="155" y="178"/>
                    <a:pt x="155" y="178"/>
                    <a:pt x="155" y="178"/>
                  </a:cubicBezTo>
                  <a:lnTo>
                    <a:pt x="310" y="178"/>
                  </a:lnTo>
                  <a:close/>
                  <a:moveTo>
                    <a:pt x="334" y="139"/>
                  </a:moveTo>
                  <a:cubicBezTo>
                    <a:pt x="334" y="62"/>
                    <a:pt x="272" y="0"/>
                    <a:pt x="195" y="0"/>
                  </a:cubicBezTo>
                  <a:cubicBezTo>
                    <a:pt x="195" y="139"/>
                    <a:pt x="195" y="139"/>
                    <a:pt x="195" y="139"/>
                  </a:cubicBezTo>
                  <a:lnTo>
                    <a:pt x="334" y="139"/>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18EFE54F-7FC4-4B20-8593-30D0EBD8CE63}"/>
              </a:ext>
            </a:extLst>
          </p:cNvPr>
          <p:cNvGrpSpPr/>
          <p:nvPr/>
        </p:nvGrpSpPr>
        <p:grpSpPr>
          <a:xfrm>
            <a:off x="7372361" y="3565541"/>
            <a:ext cx="636741" cy="636741"/>
            <a:chOff x="6752957" y="3689358"/>
            <a:chExt cx="636741" cy="636741"/>
          </a:xfrm>
        </p:grpSpPr>
        <p:sp>
          <p:nvSpPr>
            <p:cNvPr id="26" name="Oval 25">
              <a:extLst>
                <a:ext uri="{FF2B5EF4-FFF2-40B4-BE49-F238E27FC236}">
                  <a16:creationId xmlns:a16="http://schemas.microsoft.com/office/drawing/2014/main" id="{110A9775-969E-4237-8806-3CE20F7ABAA9}"/>
                </a:ext>
              </a:extLst>
            </p:cNvPr>
            <p:cNvSpPr/>
            <p:nvPr/>
          </p:nvSpPr>
          <p:spPr bwMode="auto">
            <a:xfrm>
              <a:off x="6752957" y="3689358"/>
              <a:ext cx="636741" cy="63674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 tIns="146304" rIns="27432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list_4_bidi">
              <a:extLst>
                <a:ext uri="{FF2B5EF4-FFF2-40B4-BE49-F238E27FC236}">
                  <a16:creationId xmlns:a16="http://schemas.microsoft.com/office/drawing/2014/main" id="{C6CB2001-B04A-4E72-B80D-7438BFC6D907}"/>
                </a:ext>
              </a:extLst>
            </p:cNvPr>
            <p:cNvSpPr>
              <a:spLocks noChangeAspect="1" noEditPoints="1"/>
            </p:cNvSpPr>
            <p:nvPr/>
          </p:nvSpPr>
          <p:spPr bwMode="auto">
            <a:xfrm>
              <a:off x="6873051" y="3855671"/>
              <a:ext cx="396552" cy="304114"/>
            </a:xfrm>
            <a:custGeom>
              <a:avLst/>
              <a:gdLst>
                <a:gd name="T0" fmla="*/ 0 w 489"/>
                <a:gd name="T1" fmla="*/ 47 h 325"/>
                <a:gd name="T2" fmla="*/ 309 w 489"/>
                <a:gd name="T3" fmla="*/ 47 h 325"/>
                <a:gd name="T4" fmla="*/ 0 w 489"/>
                <a:gd name="T5" fmla="*/ 139 h 325"/>
                <a:gd name="T6" fmla="*/ 309 w 489"/>
                <a:gd name="T7" fmla="*/ 139 h 325"/>
                <a:gd name="T8" fmla="*/ 0 w 489"/>
                <a:gd name="T9" fmla="*/ 231 h 325"/>
                <a:gd name="T10" fmla="*/ 309 w 489"/>
                <a:gd name="T11" fmla="*/ 231 h 325"/>
                <a:gd name="T12" fmla="*/ 0 w 489"/>
                <a:gd name="T13" fmla="*/ 325 h 325"/>
                <a:gd name="T14" fmla="*/ 309 w 489"/>
                <a:gd name="T15" fmla="*/ 325 h 325"/>
                <a:gd name="T16" fmla="*/ 377 w 489"/>
                <a:gd name="T17" fmla="*/ 44 h 325"/>
                <a:gd name="T18" fmla="*/ 412 w 489"/>
                <a:gd name="T19" fmla="*/ 77 h 325"/>
                <a:gd name="T20" fmla="*/ 489 w 489"/>
                <a:gd name="T21" fmla="*/ 0 h 325"/>
                <a:gd name="T22" fmla="*/ 377 w 489"/>
                <a:gd name="T23" fmla="*/ 230 h 325"/>
                <a:gd name="T24" fmla="*/ 412 w 489"/>
                <a:gd name="T25" fmla="*/ 263 h 325"/>
                <a:gd name="T26" fmla="*/ 489 w 489"/>
                <a:gd name="T27" fmla="*/ 186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9" h="325">
                  <a:moveTo>
                    <a:pt x="0" y="47"/>
                  </a:moveTo>
                  <a:lnTo>
                    <a:pt x="309" y="47"/>
                  </a:lnTo>
                  <a:moveTo>
                    <a:pt x="0" y="139"/>
                  </a:moveTo>
                  <a:lnTo>
                    <a:pt x="309" y="139"/>
                  </a:lnTo>
                  <a:moveTo>
                    <a:pt x="0" y="231"/>
                  </a:moveTo>
                  <a:lnTo>
                    <a:pt x="309" y="231"/>
                  </a:lnTo>
                  <a:moveTo>
                    <a:pt x="0" y="325"/>
                  </a:moveTo>
                  <a:lnTo>
                    <a:pt x="309" y="325"/>
                  </a:lnTo>
                  <a:moveTo>
                    <a:pt x="377" y="44"/>
                  </a:moveTo>
                  <a:lnTo>
                    <a:pt x="412" y="77"/>
                  </a:lnTo>
                  <a:lnTo>
                    <a:pt x="489" y="0"/>
                  </a:lnTo>
                  <a:moveTo>
                    <a:pt x="377" y="230"/>
                  </a:moveTo>
                  <a:lnTo>
                    <a:pt x="412" y="263"/>
                  </a:lnTo>
                  <a:lnTo>
                    <a:pt x="489" y="186"/>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1E6EB694-A4C7-4261-B6C7-52EF81616E5C}"/>
              </a:ext>
            </a:extLst>
          </p:cNvPr>
          <p:cNvGrpSpPr/>
          <p:nvPr/>
        </p:nvGrpSpPr>
        <p:grpSpPr>
          <a:xfrm>
            <a:off x="3407845" y="3565541"/>
            <a:ext cx="636741" cy="636741"/>
            <a:chOff x="3285184" y="3565541"/>
            <a:chExt cx="636741" cy="636741"/>
          </a:xfrm>
        </p:grpSpPr>
        <p:sp>
          <p:nvSpPr>
            <p:cNvPr id="17" name="Oval 16">
              <a:extLst>
                <a:ext uri="{FF2B5EF4-FFF2-40B4-BE49-F238E27FC236}">
                  <a16:creationId xmlns:a16="http://schemas.microsoft.com/office/drawing/2014/main" id="{D62673B5-9297-4F00-BAA2-E8C51B9C8A3E}"/>
                </a:ext>
              </a:extLst>
            </p:cNvPr>
            <p:cNvSpPr/>
            <p:nvPr/>
          </p:nvSpPr>
          <p:spPr bwMode="auto">
            <a:xfrm>
              <a:off x="3285184" y="3565541"/>
              <a:ext cx="636741" cy="63674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 tIns="146304" rIns="27432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zoom">
              <a:extLst>
                <a:ext uri="{FF2B5EF4-FFF2-40B4-BE49-F238E27FC236}">
                  <a16:creationId xmlns:a16="http://schemas.microsoft.com/office/drawing/2014/main" id="{88F405B5-33F7-4598-A0F2-D279A1725CC1}"/>
                </a:ext>
              </a:extLst>
            </p:cNvPr>
            <p:cNvSpPr>
              <a:spLocks noChangeAspect="1" noEditPoints="1"/>
            </p:cNvSpPr>
            <p:nvPr/>
          </p:nvSpPr>
          <p:spPr bwMode="auto">
            <a:xfrm flipH="1">
              <a:off x="3433934" y="3670208"/>
              <a:ext cx="370238" cy="365760"/>
            </a:xfrm>
            <a:custGeom>
              <a:avLst/>
              <a:gdLst>
                <a:gd name="T0" fmla="*/ 120 w 343"/>
                <a:gd name="T1" fmla="*/ 111 h 338"/>
                <a:gd name="T2" fmla="*/ 231 w 343"/>
                <a:gd name="T3" fmla="*/ 0 h 338"/>
                <a:gd name="T4" fmla="*/ 343 w 343"/>
                <a:gd name="T5" fmla="*/ 111 h 338"/>
                <a:gd name="T6" fmla="*/ 231 w 343"/>
                <a:gd name="T7" fmla="*/ 223 h 338"/>
                <a:gd name="T8" fmla="*/ 120 w 343"/>
                <a:gd name="T9" fmla="*/ 111 h 338"/>
                <a:gd name="T10" fmla="*/ 152 w 343"/>
                <a:gd name="T11" fmla="*/ 189 h 338"/>
                <a:gd name="T12" fmla="*/ 0 w 343"/>
                <a:gd name="T13" fmla="*/ 338 h 338"/>
                <a:gd name="T14" fmla="*/ 231 w 343"/>
                <a:gd name="T15" fmla="*/ 64 h 338"/>
                <a:gd name="T16" fmla="*/ 231 w 343"/>
                <a:gd name="T17" fmla="*/ 159 h 338"/>
                <a:gd name="T18" fmla="*/ 279 w 343"/>
                <a:gd name="T19" fmla="*/ 111 h 338"/>
                <a:gd name="T20" fmla="*/ 184 w 343"/>
                <a:gd name="T21" fmla="*/ 11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3" h="338">
                  <a:moveTo>
                    <a:pt x="120" y="111"/>
                  </a:moveTo>
                  <a:cubicBezTo>
                    <a:pt x="120" y="50"/>
                    <a:pt x="170" y="0"/>
                    <a:pt x="231" y="0"/>
                  </a:cubicBezTo>
                  <a:cubicBezTo>
                    <a:pt x="293" y="0"/>
                    <a:pt x="343" y="50"/>
                    <a:pt x="343" y="111"/>
                  </a:cubicBezTo>
                  <a:cubicBezTo>
                    <a:pt x="343" y="173"/>
                    <a:pt x="293" y="223"/>
                    <a:pt x="231" y="223"/>
                  </a:cubicBezTo>
                  <a:cubicBezTo>
                    <a:pt x="170" y="223"/>
                    <a:pt x="120" y="173"/>
                    <a:pt x="120" y="111"/>
                  </a:cubicBezTo>
                  <a:close/>
                  <a:moveTo>
                    <a:pt x="152" y="189"/>
                  </a:moveTo>
                  <a:cubicBezTo>
                    <a:pt x="0" y="338"/>
                    <a:pt x="0" y="338"/>
                    <a:pt x="0" y="338"/>
                  </a:cubicBezTo>
                  <a:moveTo>
                    <a:pt x="231" y="64"/>
                  </a:moveTo>
                  <a:cubicBezTo>
                    <a:pt x="231" y="159"/>
                    <a:pt x="231" y="159"/>
                    <a:pt x="231" y="159"/>
                  </a:cubicBezTo>
                  <a:moveTo>
                    <a:pt x="279" y="111"/>
                  </a:moveTo>
                  <a:cubicBezTo>
                    <a:pt x="184" y="111"/>
                    <a:pt x="184" y="111"/>
                    <a:pt x="184" y="111"/>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Tree>
    <p:extLst>
      <p:ext uri="{BB962C8B-B14F-4D97-AF65-F5344CB8AC3E}">
        <p14:creationId xmlns:p14="http://schemas.microsoft.com/office/powerpoint/2010/main" val="21989258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par>
                                <p:cTn id="8" presetID="1"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childTnLst>
                                </p:cTn>
                              </p:par>
                              <p:par>
                                <p:cTn id="10" presetID="6" presetClass="emph" presetSubtype="0" accel="100000" autoRev="1" fill="hold" nodeType="withEffect">
                                  <p:stCondLst>
                                    <p:cond delay="0"/>
                                  </p:stCondLst>
                                  <p:childTnLst>
                                    <p:animScale>
                                      <p:cBhvr>
                                        <p:cTn id="11" dur="500" fill="hold"/>
                                        <p:tgtEl>
                                          <p:spTgt spid="10"/>
                                        </p:tgtEl>
                                      </p:cBhvr>
                                      <p:by x="0" y="0"/>
                                    </p:animScale>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750"/>
                                        <p:tgtEl>
                                          <p:spTgt spid="9"/>
                                        </p:tgtEl>
                                      </p:cBhvr>
                                    </p:animEffect>
                                  </p:childTnLst>
                                </p:cTn>
                              </p:par>
                              <p:par>
                                <p:cTn id="16" presetID="63" presetClass="path" presetSubtype="0" decel="100000" fill="hold" grpId="1" nodeType="withEffect">
                                  <p:stCondLst>
                                    <p:cond delay="0"/>
                                  </p:stCondLst>
                                  <p:childTnLst>
                                    <p:animMotion origin="layout" path="M -0.00039 0.05139 L -0.00026 7.40741E-7 " pathEditMode="relative" rAng="0" ptsTypes="AA">
                                      <p:cBhvr>
                                        <p:cTn id="17" dur="500" fill="hold"/>
                                        <p:tgtEl>
                                          <p:spTgt spid="9"/>
                                        </p:tgtEl>
                                        <p:attrNameLst>
                                          <p:attrName>ppt_x</p:attrName>
                                          <p:attrName>ppt_y</p:attrName>
                                        </p:attrNameLst>
                                      </p:cBhvr>
                                      <p:rCtr x="0" y="-2569"/>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500"/>
                                  </p:stCondLst>
                                  <p:childTnLst>
                                    <p:set>
                                      <p:cBhvr>
                                        <p:cTn id="21" dur="1" fill="hold">
                                          <p:stCondLst>
                                            <p:cond delay="0"/>
                                          </p:stCondLst>
                                        </p:cTn>
                                        <p:tgtEl>
                                          <p:spTgt spid="4"/>
                                        </p:tgtEl>
                                        <p:attrNameLst>
                                          <p:attrName>style.visibility</p:attrName>
                                        </p:attrNameLst>
                                      </p:cBhvr>
                                      <p:to>
                                        <p:strVal val="visible"/>
                                      </p:to>
                                    </p:set>
                                  </p:childTnLst>
                                </p:cTn>
                              </p:par>
                              <p:par>
                                <p:cTn id="22" presetID="6" presetClass="emph" presetSubtype="0" accel="100000" autoRev="1" fill="hold" nodeType="withEffect">
                                  <p:stCondLst>
                                    <p:cond delay="0"/>
                                  </p:stCondLst>
                                  <p:childTnLst>
                                    <p:animScale>
                                      <p:cBhvr>
                                        <p:cTn id="23" dur="500" fill="hold"/>
                                        <p:tgtEl>
                                          <p:spTgt spid="4"/>
                                        </p:tgtEl>
                                      </p:cBhvr>
                                      <p:by x="0" y="0"/>
                                    </p:animScale>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750"/>
                                        <p:tgtEl>
                                          <p:spTgt spid="13"/>
                                        </p:tgtEl>
                                      </p:cBhvr>
                                    </p:animEffect>
                                  </p:childTnLst>
                                </p:cTn>
                              </p:par>
                              <p:par>
                                <p:cTn id="28" presetID="63" presetClass="path" presetSubtype="0" decel="100000" fill="hold" grpId="1" nodeType="withEffect">
                                  <p:stCondLst>
                                    <p:cond delay="0"/>
                                  </p:stCondLst>
                                  <p:childTnLst>
                                    <p:animMotion origin="layout" path="M -0.00013 -0.03935 L -0.00026 1.11111E-6 " pathEditMode="relative" rAng="0" ptsTypes="AA">
                                      <p:cBhvr>
                                        <p:cTn id="29" dur="500" fill="hold"/>
                                        <p:tgtEl>
                                          <p:spTgt spid="13"/>
                                        </p:tgtEl>
                                        <p:attrNameLst>
                                          <p:attrName>ppt_x</p:attrName>
                                          <p:attrName>ppt_y</p:attrName>
                                        </p:attrNameLst>
                                      </p:cBhvr>
                                      <p:rCtr x="-13" y="1968"/>
                                    </p:animMotion>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500"/>
                                  </p:stCondLst>
                                  <p:childTnLst>
                                    <p:set>
                                      <p:cBhvr>
                                        <p:cTn id="33" dur="1" fill="hold">
                                          <p:stCondLst>
                                            <p:cond delay="0"/>
                                          </p:stCondLst>
                                        </p:cTn>
                                        <p:tgtEl>
                                          <p:spTgt spid="19"/>
                                        </p:tgtEl>
                                        <p:attrNameLst>
                                          <p:attrName>style.visibility</p:attrName>
                                        </p:attrNameLst>
                                      </p:cBhvr>
                                      <p:to>
                                        <p:strVal val="visible"/>
                                      </p:to>
                                    </p:set>
                                  </p:childTnLst>
                                </p:cTn>
                              </p:par>
                              <p:par>
                                <p:cTn id="34" presetID="6" presetClass="emph" presetSubtype="0" accel="100000" autoRev="1" fill="hold" nodeType="withEffect">
                                  <p:stCondLst>
                                    <p:cond delay="0"/>
                                  </p:stCondLst>
                                  <p:childTnLst>
                                    <p:animScale>
                                      <p:cBhvr>
                                        <p:cTn id="35" dur="500" fill="hold"/>
                                        <p:tgtEl>
                                          <p:spTgt spid="19"/>
                                        </p:tgtEl>
                                      </p:cBhvr>
                                      <p:by x="0" y="0"/>
                                    </p:animScale>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750"/>
                                        <p:tgtEl>
                                          <p:spTgt spid="8"/>
                                        </p:tgtEl>
                                      </p:cBhvr>
                                    </p:animEffect>
                                  </p:childTnLst>
                                </p:cTn>
                              </p:par>
                              <p:par>
                                <p:cTn id="40" presetID="63" presetClass="path" presetSubtype="0" decel="100000" fill="hold" grpId="1" nodeType="withEffect">
                                  <p:stCondLst>
                                    <p:cond delay="0"/>
                                  </p:stCondLst>
                                  <p:childTnLst>
                                    <p:animMotion origin="layout" path="M -0.00039 0.05139 L -0.00026 2.96296E-6 " pathEditMode="relative" rAng="0" ptsTypes="AA">
                                      <p:cBhvr>
                                        <p:cTn id="41" dur="500" fill="hold"/>
                                        <p:tgtEl>
                                          <p:spTgt spid="8"/>
                                        </p:tgtEl>
                                        <p:attrNameLst>
                                          <p:attrName>ppt_x</p:attrName>
                                          <p:attrName>ppt_y</p:attrName>
                                        </p:attrNameLst>
                                      </p:cBhvr>
                                      <p:rCtr x="0" y="-2569"/>
                                    </p:animMotion>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500"/>
                                  </p:stCondLst>
                                  <p:childTnLst>
                                    <p:set>
                                      <p:cBhvr>
                                        <p:cTn id="45" dur="1" fill="hold">
                                          <p:stCondLst>
                                            <p:cond delay="0"/>
                                          </p:stCondLst>
                                        </p:cTn>
                                        <p:tgtEl>
                                          <p:spTgt spid="25"/>
                                        </p:tgtEl>
                                        <p:attrNameLst>
                                          <p:attrName>style.visibility</p:attrName>
                                        </p:attrNameLst>
                                      </p:cBhvr>
                                      <p:to>
                                        <p:strVal val="visible"/>
                                      </p:to>
                                    </p:set>
                                  </p:childTnLst>
                                </p:cTn>
                              </p:par>
                              <p:par>
                                <p:cTn id="46" presetID="6" presetClass="emph" presetSubtype="0" accel="100000" autoRev="1" fill="hold" nodeType="withEffect">
                                  <p:stCondLst>
                                    <p:cond delay="0"/>
                                  </p:stCondLst>
                                  <p:childTnLst>
                                    <p:animScale>
                                      <p:cBhvr>
                                        <p:cTn id="47" dur="500" fill="hold"/>
                                        <p:tgtEl>
                                          <p:spTgt spid="25"/>
                                        </p:tgtEl>
                                      </p:cBhvr>
                                      <p:by x="0" y="0"/>
                                    </p:animScale>
                                  </p:childTnLst>
                                </p:cTn>
                              </p:par>
                            </p:childTnLst>
                          </p:cTn>
                        </p:par>
                        <p:par>
                          <p:cTn id="48" fill="hold">
                            <p:stCondLst>
                              <p:cond delay="1000"/>
                            </p:stCondLst>
                            <p:childTnLst>
                              <p:par>
                                <p:cTn id="49" presetID="10" presetClass="entr" presetSubtype="0"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750"/>
                                        <p:tgtEl>
                                          <p:spTgt spid="14"/>
                                        </p:tgtEl>
                                      </p:cBhvr>
                                    </p:animEffect>
                                  </p:childTnLst>
                                </p:cTn>
                              </p:par>
                              <p:par>
                                <p:cTn id="52" presetID="63" presetClass="path" presetSubtype="0" decel="100000" fill="hold" grpId="1" nodeType="withEffect">
                                  <p:stCondLst>
                                    <p:cond delay="0"/>
                                  </p:stCondLst>
                                  <p:childTnLst>
                                    <p:animMotion origin="layout" path="M -0.00013 -0.03936 L -0.00026 4.44444E-6 " pathEditMode="relative" rAng="0" ptsTypes="AA">
                                      <p:cBhvr>
                                        <p:cTn id="53" dur="500" fill="hold"/>
                                        <p:tgtEl>
                                          <p:spTgt spid="14"/>
                                        </p:tgtEl>
                                        <p:attrNameLst>
                                          <p:attrName>ppt_x</p:attrName>
                                          <p:attrName>ppt_y</p:attrName>
                                        </p:attrNameLst>
                                      </p:cBhvr>
                                      <p:rCtr x="-13" y="1968"/>
                                    </p:animMotion>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500"/>
                                  </p:stCondLst>
                                  <p:childTnLst>
                                    <p:set>
                                      <p:cBhvr>
                                        <p:cTn id="57" dur="1" fill="hold">
                                          <p:stCondLst>
                                            <p:cond delay="0"/>
                                          </p:stCondLst>
                                        </p:cTn>
                                        <p:tgtEl>
                                          <p:spTgt spid="22"/>
                                        </p:tgtEl>
                                        <p:attrNameLst>
                                          <p:attrName>style.visibility</p:attrName>
                                        </p:attrNameLst>
                                      </p:cBhvr>
                                      <p:to>
                                        <p:strVal val="visible"/>
                                      </p:to>
                                    </p:set>
                                  </p:childTnLst>
                                </p:cTn>
                              </p:par>
                              <p:par>
                                <p:cTn id="58" presetID="6" presetClass="emph" presetSubtype="0" accel="100000" autoRev="1" fill="hold" nodeType="withEffect">
                                  <p:stCondLst>
                                    <p:cond delay="0"/>
                                  </p:stCondLst>
                                  <p:childTnLst>
                                    <p:animScale>
                                      <p:cBhvr>
                                        <p:cTn id="59" dur="500" fill="hold"/>
                                        <p:tgtEl>
                                          <p:spTgt spid="22"/>
                                        </p:tgtEl>
                                      </p:cBhvr>
                                      <p:by x="0" y="0"/>
                                    </p:animScale>
                                  </p:childTnLst>
                                </p:cTn>
                              </p:par>
                            </p:childTnLst>
                          </p:cTn>
                        </p:par>
                        <p:par>
                          <p:cTn id="60" fill="hold">
                            <p:stCondLst>
                              <p:cond delay="1000"/>
                            </p:stCondLst>
                            <p:childTnLst>
                              <p:par>
                                <p:cTn id="61" presetID="10" presetClass="entr" presetSubtype="0" fill="hold" grpId="0" nodeType="after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750"/>
                                        <p:tgtEl>
                                          <p:spTgt spid="15"/>
                                        </p:tgtEl>
                                      </p:cBhvr>
                                    </p:animEffect>
                                  </p:childTnLst>
                                </p:cTn>
                              </p:par>
                              <p:par>
                                <p:cTn id="64" presetID="63" presetClass="path" presetSubtype="0" decel="100000" fill="hold" grpId="1" nodeType="withEffect">
                                  <p:stCondLst>
                                    <p:cond delay="0"/>
                                  </p:stCondLst>
                                  <p:childTnLst>
                                    <p:animMotion origin="layout" path="M -0.00039 0.05139 L -0.00026 -3.33333E-6 " pathEditMode="relative" rAng="0" ptsTypes="AA">
                                      <p:cBhvr>
                                        <p:cTn id="65" dur="500" fill="hold"/>
                                        <p:tgtEl>
                                          <p:spTgt spid="15"/>
                                        </p:tgtEl>
                                        <p:attrNameLst>
                                          <p:attrName>ppt_x</p:attrName>
                                          <p:attrName>ppt_y</p:attrName>
                                        </p:attrNameLst>
                                      </p:cBhvr>
                                      <p:rCtr x="0" y="-25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3" grpId="0" animBg="1"/>
      <p:bldP spid="13" grpId="1" animBg="1"/>
      <p:bldP spid="14" grpId="0" animBg="1"/>
      <p:bldP spid="14" grpId="1" animBg="1"/>
      <p:bldP spid="15" grpId="0" animBg="1"/>
      <p:bldP spid="15" grpId="1"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FE292-C0F4-489B-AB9A-6F8F44CAFF89}"/>
              </a:ext>
            </a:extLst>
          </p:cNvPr>
          <p:cNvSpPr>
            <a:spLocks noGrp="1"/>
          </p:cNvSpPr>
          <p:nvPr>
            <p:ph type="title"/>
          </p:nvPr>
        </p:nvSpPr>
        <p:spPr>
          <a:xfrm>
            <a:off x="588263" y="457201"/>
            <a:ext cx="11018520" cy="800219"/>
          </a:xfrm>
        </p:spPr>
        <p:txBody>
          <a:bodyPr/>
          <a:lstStyle/>
          <a:p>
            <a:r>
              <a:rPr lang="en-US" dirty="0">
                <a:gradFill>
                  <a:gsLst>
                    <a:gs pos="1250">
                      <a:srgbClr val="1A1A1A"/>
                    </a:gs>
                    <a:gs pos="100000">
                      <a:srgbClr val="1A1A1A"/>
                    </a:gs>
                  </a:gsLst>
                  <a:lin ang="5400000" scaled="0"/>
                </a:gradFill>
              </a:rPr>
              <a:t>Identity</a:t>
            </a:r>
            <a:br>
              <a:rPr lang="en-US" dirty="0">
                <a:gradFill>
                  <a:gsLst>
                    <a:gs pos="1250">
                      <a:srgbClr val="1A1A1A"/>
                    </a:gs>
                    <a:gs pos="100000">
                      <a:srgbClr val="1A1A1A"/>
                    </a:gs>
                  </a:gsLst>
                  <a:lin ang="5400000" scaled="0"/>
                </a:gradFill>
              </a:rPr>
            </a:br>
            <a:r>
              <a:rPr lang="en-US" sz="1600" kern="0" cap="all" spc="118" dirty="0">
                <a:solidFill>
                  <a:srgbClr val="107C10"/>
                </a:solidFill>
                <a:latin typeface="Segoe UI"/>
                <a:ea typeface="Segoe UI Black" pitchFamily="34"/>
              </a:rPr>
              <a:t>Critical Best Practices</a:t>
            </a:r>
            <a:endParaRPr lang="en-US" dirty="0"/>
          </a:p>
        </p:txBody>
      </p:sp>
      <p:sp>
        <p:nvSpPr>
          <p:cNvPr id="10" name="Text Placeholder 3">
            <a:extLst>
              <a:ext uri="{FF2B5EF4-FFF2-40B4-BE49-F238E27FC236}">
                <a16:creationId xmlns:a16="http://schemas.microsoft.com/office/drawing/2014/main" id="{4BABEF31-A0AD-4021-A86D-336E9CB2D81F}"/>
              </a:ext>
            </a:extLst>
          </p:cNvPr>
          <p:cNvSpPr txBox="1">
            <a:spLocks/>
          </p:cNvSpPr>
          <p:nvPr/>
        </p:nvSpPr>
        <p:spPr>
          <a:xfrm>
            <a:off x="6177725" y="1883041"/>
            <a:ext cx="5075181" cy="4327260"/>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ctr" defTabSz="914400" fontAlgn="base">
              <a:spcBef>
                <a:spcPts val="0"/>
              </a:spcBef>
              <a:spcAft>
                <a:spcPts val="600"/>
              </a:spcAft>
              <a:buSzTx/>
              <a:buNone/>
              <a:defRPr/>
            </a:pPr>
            <a:r>
              <a:rPr lang="en-US" sz="1400" b="1" cap="all" dirty="0">
                <a:gradFill>
                  <a:gsLst>
                    <a:gs pos="1250">
                      <a:schemeClr val="accent3"/>
                    </a:gs>
                    <a:gs pos="100000">
                      <a:schemeClr val="accent3"/>
                    </a:gs>
                  </a:gsLst>
                  <a:lin ang="5400000" scaled="0"/>
                </a:gradFill>
                <a:latin typeface="Segoe UI" panose="020B0502040204020203" pitchFamily="34" charset="0"/>
                <a:cs typeface="Segoe UI" panose="020B0502040204020203" pitchFamily="34" charset="0"/>
              </a:rPr>
              <a:t>Don’t Synch AD Admins</a:t>
            </a:r>
          </a:p>
          <a:p>
            <a:pPr marL="137160" lvl="1" indent="-137160" defTabSz="914400">
              <a:spcBef>
                <a:spcPts val="0"/>
              </a:spcBef>
              <a:spcAft>
                <a:spcPts val="600"/>
              </a:spcAft>
              <a:buSzTx/>
              <a:buFont typeface="Arial" panose="020B0604020202020204" pitchFamily="34" charset="0"/>
              <a:buChar char="•"/>
              <a:defRPr/>
            </a:pPr>
            <a:endParaRPr lang="en-US" sz="1400" b="1" dirty="0">
              <a:gradFill>
                <a:gsLst>
                  <a:gs pos="1250">
                    <a:srgbClr val="1A1A1A"/>
                  </a:gs>
                  <a:gs pos="100000">
                    <a:srgbClr val="1A1A1A"/>
                  </a:gs>
                </a:gsLst>
                <a:lin ang="5400000" scaled="0"/>
              </a:gradFill>
            </a:endParaRP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What </a:t>
            </a:r>
            <a:r>
              <a:rPr lang="en-US" sz="1400" dirty="0">
                <a:gradFill>
                  <a:gsLst>
                    <a:gs pos="1250">
                      <a:srgbClr val="1A1A1A"/>
                    </a:gs>
                    <a:gs pos="100000">
                      <a:srgbClr val="1A1A1A"/>
                    </a:gs>
                  </a:gsLst>
                  <a:lin ang="5400000" scaled="0"/>
                </a:gradFill>
              </a:rPr>
              <a:t>– Don’t synchronize accounts to Azure AD that have high privileges in your existing Active Directory</a:t>
            </a: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Why </a:t>
            </a:r>
            <a:r>
              <a:rPr lang="en-US" sz="1400" dirty="0">
                <a:gradFill>
                  <a:gsLst>
                    <a:gs pos="1250">
                      <a:srgbClr val="1A1A1A"/>
                    </a:gs>
                    <a:gs pos="100000">
                      <a:srgbClr val="1A1A1A"/>
                    </a:gs>
                  </a:gsLst>
                  <a:lin ang="5400000" scaled="0"/>
                </a:gradFill>
              </a:rPr>
              <a:t>– This mitigates the risk of adversaries pivoting from cloud to on premises assets (creating a potential major incident). </a:t>
            </a: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How </a:t>
            </a:r>
            <a:r>
              <a:rPr lang="en-US" sz="1400" dirty="0">
                <a:gradFill>
                  <a:gsLst>
                    <a:gs pos="1250">
                      <a:srgbClr val="1A1A1A"/>
                    </a:gs>
                    <a:gs pos="100000">
                      <a:srgbClr val="1A1A1A"/>
                    </a:gs>
                  </a:gsLst>
                  <a:lin ang="5400000" scaled="0"/>
                </a:gradFill>
              </a:rPr>
              <a:t>– This is blocked by default. Do not change the default Azure AD Connect configuration that filters out these accounts</a:t>
            </a:r>
            <a:br>
              <a:rPr lang="en-US" sz="1400" dirty="0">
                <a:gradFill>
                  <a:gsLst>
                    <a:gs pos="1250">
                      <a:srgbClr val="1A1A1A"/>
                    </a:gs>
                    <a:gs pos="100000">
                      <a:srgbClr val="1A1A1A"/>
                    </a:gs>
                  </a:gsLst>
                  <a:lin ang="5400000" scaled="0"/>
                </a:gradFill>
              </a:rPr>
            </a:br>
            <a:endParaRPr lang="en-US" sz="1400" dirty="0">
              <a:gradFill>
                <a:gsLst>
                  <a:gs pos="1250">
                    <a:srgbClr val="1A1A1A"/>
                  </a:gs>
                  <a:gs pos="100000">
                    <a:srgbClr val="1A1A1A"/>
                  </a:gs>
                </a:gsLst>
                <a:lin ang="5400000" scaled="0"/>
              </a:gradFill>
              <a:highlight>
                <a:srgbClr val="FFFF00"/>
              </a:highlight>
            </a:endParaRPr>
          </a:p>
          <a:p>
            <a:pPr marL="0" lvl="1" indent="0" defTabSz="914400">
              <a:spcBef>
                <a:spcPts val="0"/>
              </a:spcBef>
              <a:spcAft>
                <a:spcPts val="600"/>
              </a:spcAft>
              <a:buSzTx/>
              <a:buNone/>
              <a:defRPr/>
            </a:pPr>
            <a:r>
              <a:rPr lang="en-US" sz="1400" i="1" dirty="0">
                <a:gradFill>
                  <a:gsLst>
                    <a:gs pos="1250">
                      <a:srgbClr val="1A1A1A"/>
                    </a:gs>
                    <a:gs pos="100000">
                      <a:srgbClr val="1A1A1A"/>
                    </a:gs>
                  </a:gsLst>
                  <a:lin ang="5400000" scaled="0"/>
                </a:gradFill>
              </a:rPr>
              <a:t>See also the converse guidance in Administration section:</a:t>
            </a:r>
          </a:p>
          <a:p>
            <a:pPr marL="337180" lvl="2" indent="-137160" defTabSz="914400">
              <a:spcBef>
                <a:spcPts val="0"/>
              </a:spcBef>
              <a:spcAft>
                <a:spcPts val="600"/>
              </a:spcAft>
              <a:buSzTx/>
              <a:buFont typeface="Arial" panose="020B0604020202020204" pitchFamily="34" charset="0"/>
              <a:buChar char="•"/>
              <a:defRPr/>
            </a:pPr>
            <a:r>
              <a:rPr lang="en-US" sz="1000" b="1" i="1" dirty="0">
                <a:gradFill>
                  <a:gsLst>
                    <a:gs pos="1250">
                      <a:srgbClr val="1A1A1A"/>
                    </a:gs>
                    <a:gs pos="100000">
                      <a:srgbClr val="1A1A1A"/>
                    </a:gs>
                  </a:gsLst>
                  <a:lin ang="5400000" scaled="0"/>
                </a:gradFill>
              </a:rPr>
              <a:t>Critical Impact Admin - Account</a:t>
            </a:r>
          </a:p>
          <a:p>
            <a:pPr marL="337180" lvl="2" indent="-137160" defTabSz="914400">
              <a:spcBef>
                <a:spcPts val="0"/>
              </a:spcBef>
              <a:spcAft>
                <a:spcPts val="600"/>
              </a:spcAft>
              <a:buSzTx/>
              <a:buFont typeface="Arial" panose="020B0604020202020204" pitchFamily="34" charset="0"/>
              <a:buChar char="•"/>
              <a:defRPr/>
            </a:pPr>
            <a:r>
              <a:rPr lang="en-US" sz="1000" b="1" i="1" dirty="0">
                <a:gradFill>
                  <a:gsLst>
                    <a:gs pos="1250">
                      <a:srgbClr val="1A1A1A"/>
                    </a:gs>
                    <a:gs pos="100000">
                      <a:srgbClr val="1A1A1A"/>
                    </a:gs>
                  </a:gsLst>
                  <a:lin ang="5400000" scaled="0"/>
                </a:gradFill>
              </a:rPr>
              <a:t>Critical Impact Admin - Workstation</a:t>
            </a:r>
            <a:endParaRPr lang="en-US" sz="1000" b="1" i="1" dirty="0">
              <a:gradFill>
                <a:gsLst>
                  <a:gs pos="1250">
                    <a:srgbClr val="1A1A1A"/>
                  </a:gs>
                  <a:gs pos="100000">
                    <a:srgbClr val="1A1A1A"/>
                  </a:gs>
                </a:gsLst>
                <a:lin ang="5400000" scaled="0"/>
              </a:gradFill>
              <a:highlight>
                <a:srgbClr val="FFFF00"/>
              </a:highlight>
            </a:endParaRPr>
          </a:p>
          <a:p>
            <a:pPr marL="0" lvl="0" indent="0" defTabSz="914400" fontAlgn="base">
              <a:spcBef>
                <a:spcPts val="0"/>
              </a:spcBef>
              <a:spcAft>
                <a:spcPts val="600"/>
              </a:spcAft>
              <a:buSzTx/>
              <a:buNone/>
              <a:defRPr/>
            </a:pPr>
            <a:endParaRPr lang="en-US" sz="1600" dirty="0">
              <a:gradFill>
                <a:gsLst>
                  <a:gs pos="1250">
                    <a:srgbClr val="D73B01"/>
                  </a:gs>
                  <a:gs pos="100000">
                    <a:srgbClr val="D73B01"/>
                  </a:gs>
                </a:gsLst>
                <a:lin ang="5400000" scaled="0"/>
              </a:gradFill>
              <a:latin typeface="Segoe UI Semibold"/>
              <a:cs typeface="Segoe UI Semibold" panose="020B0702040204020203" pitchFamily="34" charset="0"/>
            </a:endParaRPr>
          </a:p>
        </p:txBody>
      </p:sp>
      <p:grpSp>
        <p:nvGrpSpPr>
          <p:cNvPr id="11" name="Group 10">
            <a:extLst>
              <a:ext uri="{FF2B5EF4-FFF2-40B4-BE49-F238E27FC236}">
                <a16:creationId xmlns:a16="http://schemas.microsoft.com/office/drawing/2014/main" id="{F75E624A-7C3E-425F-9C48-9586CA57B432}"/>
              </a:ext>
            </a:extLst>
          </p:cNvPr>
          <p:cNvGrpSpPr/>
          <p:nvPr/>
        </p:nvGrpSpPr>
        <p:grpSpPr>
          <a:xfrm>
            <a:off x="8413919" y="1574364"/>
            <a:ext cx="602792" cy="602792"/>
            <a:chOff x="2135900" y="1524193"/>
            <a:chExt cx="602792" cy="602792"/>
          </a:xfrm>
        </p:grpSpPr>
        <p:sp>
          <p:nvSpPr>
            <p:cNvPr id="12" name="Oval 11">
              <a:extLst>
                <a:ext uri="{FF2B5EF4-FFF2-40B4-BE49-F238E27FC236}">
                  <a16:creationId xmlns:a16="http://schemas.microsoft.com/office/drawing/2014/main" id="{1B32C165-664F-4E66-9C57-2B13E2DDCF83}"/>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E29C31EC-533E-4E90-97EE-FAD22B23DD32}"/>
                </a:ext>
              </a:extLst>
            </p:cNvPr>
            <p:cNvGrpSpPr/>
            <p:nvPr/>
          </p:nvGrpSpPr>
          <p:grpSpPr>
            <a:xfrm>
              <a:off x="2214565" y="1584488"/>
              <a:ext cx="445462" cy="384019"/>
              <a:chOff x="1031412" y="1905042"/>
              <a:chExt cx="565643" cy="487623"/>
            </a:xfrm>
          </p:grpSpPr>
          <p:sp>
            <p:nvSpPr>
              <p:cNvPr id="14" name="Isosceles Triangle 13">
                <a:extLst>
                  <a:ext uri="{FF2B5EF4-FFF2-40B4-BE49-F238E27FC236}">
                    <a16:creationId xmlns:a16="http://schemas.microsoft.com/office/drawing/2014/main" id="{E48735FD-543A-46EA-B96A-5A739D71B052}"/>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 name="Straight Arrow Connector 14">
                <a:extLst>
                  <a:ext uri="{FF2B5EF4-FFF2-40B4-BE49-F238E27FC236}">
                    <a16:creationId xmlns:a16="http://schemas.microsoft.com/office/drawing/2014/main" id="{2CA8ABD8-3FE9-4990-94F9-1956BE674056}"/>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
        <p:nvSpPr>
          <p:cNvPr id="17" name="Text Placeholder 3">
            <a:extLst>
              <a:ext uri="{FF2B5EF4-FFF2-40B4-BE49-F238E27FC236}">
                <a16:creationId xmlns:a16="http://schemas.microsoft.com/office/drawing/2014/main" id="{B8997BFC-49B1-45AD-9FA9-5C9CD87B8088}"/>
              </a:ext>
            </a:extLst>
          </p:cNvPr>
          <p:cNvSpPr txBox="1">
            <a:spLocks/>
          </p:cNvSpPr>
          <p:nvPr/>
        </p:nvSpPr>
        <p:spPr>
          <a:xfrm>
            <a:off x="588263" y="1902411"/>
            <a:ext cx="5338530" cy="4309336"/>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lvl="0" indent="0" algn="ctr" defTabSz="914400" fontAlgn="base">
              <a:spcBef>
                <a:spcPts val="0"/>
              </a:spcBef>
              <a:spcAft>
                <a:spcPts val="600"/>
              </a:spcAft>
              <a:buSzTx/>
              <a:buNone/>
              <a:defRPr/>
            </a:pPr>
            <a:r>
              <a:rPr lang="en-US" sz="1400" b="1" cap="all" dirty="0">
                <a:solidFill>
                  <a:srgbClr val="107C10"/>
                </a:solidFill>
                <a:latin typeface="Segoe UI" panose="020B0502040204020203" pitchFamily="34" charset="0"/>
                <a:cs typeface="Segoe UI" panose="020B0502040204020203" pitchFamily="34" charset="0"/>
              </a:rPr>
              <a:t>Block Legacy Authentication</a:t>
            </a:r>
          </a:p>
          <a:p>
            <a:pPr marL="137160" lvl="1" indent="-137160" defTabSz="914400">
              <a:spcBef>
                <a:spcPts val="0"/>
              </a:spcBef>
              <a:spcAft>
                <a:spcPts val="600"/>
              </a:spcAft>
              <a:buSzTx/>
              <a:buFont typeface="Arial" panose="020B0604020202020204" pitchFamily="34" charset="0"/>
              <a:buChar char="•"/>
              <a:defRPr/>
            </a:pPr>
            <a:endParaRPr lang="en-US" sz="1400" b="1" dirty="0">
              <a:gradFill>
                <a:gsLst>
                  <a:gs pos="1250">
                    <a:srgbClr val="1A1A1A"/>
                  </a:gs>
                  <a:gs pos="100000">
                    <a:srgbClr val="1A1A1A"/>
                  </a:gs>
                </a:gsLst>
                <a:lin ang="5400000" scaled="0"/>
              </a:gradFill>
            </a:endParaRP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What </a:t>
            </a:r>
            <a:r>
              <a:rPr lang="en-US" sz="1400" dirty="0">
                <a:gradFill>
                  <a:gsLst>
                    <a:gs pos="1250">
                      <a:srgbClr val="1A1A1A"/>
                    </a:gs>
                    <a:gs pos="100000">
                      <a:srgbClr val="1A1A1A"/>
                    </a:gs>
                  </a:gsLst>
                  <a:lin ang="5400000" scaled="0"/>
                </a:gradFill>
              </a:rPr>
              <a:t>– Block legacy authentication protocols for Azure AD</a:t>
            </a: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Why </a:t>
            </a:r>
            <a:r>
              <a:rPr lang="en-US" sz="1400" dirty="0">
                <a:gradFill>
                  <a:gsLst>
                    <a:gs pos="1250">
                      <a:srgbClr val="1A1A1A"/>
                    </a:gs>
                    <a:gs pos="100000">
                      <a:srgbClr val="1A1A1A"/>
                    </a:gs>
                  </a:gsLst>
                  <a:lin ang="5400000" scaled="0"/>
                </a:gradFill>
              </a:rPr>
              <a:t>– Weaknesses in older protocols are actively exploited by attackers daily, particularly for bypassing MFA and for </a:t>
            </a:r>
            <a:r>
              <a:rPr lang="en-US" sz="1400" dirty="0"/>
              <a:t>password spray attacks (majority use legacy auth) </a:t>
            </a: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How </a:t>
            </a:r>
            <a:r>
              <a:rPr lang="en-US" sz="1400" dirty="0">
                <a:gradFill>
                  <a:gsLst>
                    <a:gs pos="1250">
                      <a:srgbClr val="1A1A1A"/>
                    </a:gs>
                    <a:gs pos="100000">
                      <a:srgbClr val="1A1A1A"/>
                    </a:gs>
                  </a:gsLst>
                  <a:lin ang="5400000" scaled="0"/>
                </a:gradFill>
              </a:rPr>
              <a:t>– Configure Conditional Access to block legacy protocols</a:t>
            </a:r>
          </a:p>
          <a:p>
            <a:pPr marL="398463" lvl="1" indent="0" defTabSz="914400">
              <a:spcBef>
                <a:spcPts val="0"/>
              </a:spcBef>
              <a:spcAft>
                <a:spcPts val="600"/>
              </a:spcAft>
              <a:buSzTx/>
              <a:buNone/>
              <a:defRPr/>
            </a:pPr>
            <a:r>
              <a:rPr lang="en-US" sz="1400" dirty="0">
                <a:gradFill>
                  <a:gsLst>
                    <a:gs pos="1250">
                      <a:srgbClr val="1A1A1A"/>
                    </a:gs>
                    <a:gs pos="100000">
                      <a:srgbClr val="1A1A1A"/>
                    </a:gs>
                  </a:gsLst>
                  <a:lin ang="5400000" scaled="0"/>
                </a:gradFill>
                <a:hlinkClick r:id="rId2"/>
              </a:rPr>
              <a:t>https://techcommunity.microsoft.com/t5/Azure-Active-Directory-Identity/Azure-AD-Conditional-Access-support-for-blocking-legacy-auth-is/ba-p/245417</a:t>
            </a:r>
            <a:r>
              <a:rPr lang="en-US" sz="1400" dirty="0">
                <a:gradFill>
                  <a:gsLst>
                    <a:gs pos="1250">
                      <a:srgbClr val="1A1A1A"/>
                    </a:gs>
                    <a:gs pos="100000">
                      <a:srgbClr val="1A1A1A"/>
                    </a:gs>
                  </a:gsLst>
                  <a:lin ang="5400000" scaled="0"/>
                </a:gradFill>
              </a:rPr>
              <a:t> </a:t>
            </a:r>
          </a:p>
          <a:p>
            <a:pPr marL="0" lvl="1" indent="0" defTabSz="914400">
              <a:spcBef>
                <a:spcPts val="0"/>
              </a:spcBef>
              <a:spcAft>
                <a:spcPts val="600"/>
              </a:spcAft>
              <a:buSzTx/>
              <a:buNone/>
              <a:defRPr/>
            </a:pPr>
            <a:endParaRPr lang="en-US" sz="1400" dirty="0">
              <a:gradFill>
                <a:gsLst>
                  <a:gs pos="1250">
                    <a:srgbClr val="1A1A1A"/>
                  </a:gs>
                  <a:gs pos="100000">
                    <a:srgbClr val="1A1A1A"/>
                  </a:gs>
                </a:gsLst>
                <a:lin ang="5400000" scaled="0"/>
              </a:gradFill>
            </a:endParaRPr>
          </a:p>
          <a:p>
            <a:pPr marL="0" lvl="1" indent="0" defTabSz="914400">
              <a:spcBef>
                <a:spcPts val="0"/>
              </a:spcBef>
              <a:spcAft>
                <a:spcPts val="600"/>
              </a:spcAft>
              <a:buSzTx/>
              <a:buNone/>
              <a:defRPr/>
            </a:pPr>
            <a:r>
              <a:rPr lang="en-US" sz="1400" dirty="0">
                <a:gradFill>
                  <a:gsLst>
                    <a:gs pos="1250">
                      <a:srgbClr val="1A1A1A"/>
                    </a:gs>
                    <a:gs pos="100000">
                      <a:srgbClr val="1A1A1A"/>
                    </a:gs>
                  </a:gsLst>
                  <a:lin ang="5400000" scaled="0"/>
                </a:gradFill>
              </a:rPr>
              <a:t>For more information</a:t>
            </a:r>
            <a:br>
              <a:rPr lang="en-US" sz="1400" dirty="0">
                <a:gradFill>
                  <a:gsLst>
                    <a:gs pos="1250">
                      <a:srgbClr val="1A1A1A"/>
                    </a:gs>
                    <a:gs pos="100000">
                      <a:srgbClr val="1A1A1A"/>
                    </a:gs>
                  </a:gsLst>
                  <a:lin ang="5400000" scaled="0"/>
                </a:gradFill>
              </a:rPr>
            </a:br>
            <a:r>
              <a:rPr lang="en-US" sz="1400" b="1" dirty="0">
                <a:gradFill>
                  <a:gsLst>
                    <a:gs pos="1250">
                      <a:srgbClr val="D73B01"/>
                    </a:gs>
                    <a:gs pos="100000">
                      <a:srgbClr val="D73B01"/>
                    </a:gs>
                  </a:gsLst>
                  <a:lin ang="5400000" scaled="0"/>
                </a:gradFill>
                <a:latin typeface="Segoe UI Semibold"/>
                <a:cs typeface="Segoe UI Semibold" panose="020B0702040204020203" pitchFamily="34" charset="0"/>
                <a:hlinkClick r:id="rId3"/>
              </a:rPr>
              <a:t>https://www.youtube.com/watch?v=wGk0J4z90GI</a:t>
            </a:r>
            <a:endParaRPr lang="en-US" sz="1400" b="1" dirty="0">
              <a:gradFill>
                <a:gsLst>
                  <a:gs pos="1250">
                    <a:srgbClr val="D73B01"/>
                  </a:gs>
                  <a:gs pos="100000">
                    <a:srgbClr val="D73B01"/>
                  </a:gs>
                </a:gsLst>
                <a:lin ang="5400000" scaled="0"/>
              </a:gradFill>
              <a:latin typeface="Segoe UI Semibold"/>
              <a:cs typeface="Segoe UI Semibold" panose="020B0702040204020203" pitchFamily="34" charset="0"/>
            </a:endParaRPr>
          </a:p>
        </p:txBody>
      </p:sp>
      <p:grpSp>
        <p:nvGrpSpPr>
          <p:cNvPr id="18" name="Group 17">
            <a:extLst>
              <a:ext uri="{FF2B5EF4-FFF2-40B4-BE49-F238E27FC236}">
                <a16:creationId xmlns:a16="http://schemas.microsoft.com/office/drawing/2014/main" id="{237DBCD0-353C-47F3-AF51-E328A6AB8BAA}"/>
              </a:ext>
            </a:extLst>
          </p:cNvPr>
          <p:cNvGrpSpPr/>
          <p:nvPr/>
        </p:nvGrpSpPr>
        <p:grpSpPr>
          <a:xfrm>
            <a:off x="2956132" y="1581645"/>
            <a:ext cx="602792" cy="602792"/>
            <a:chOff x="2135900" y="1524193"/>
            <a:chExt cx="602792" cy="602792"/>
          </a:xfrm>
        </p:grpSpPr>
        <p:sp>
          <p:nvSpPr>
            <p:cNvPr id="19" name="Oval 18">
              <a:extLst>
                <a:ext uri="{FF2B5EF4-FFF2-40B4-BE49-F238E27FC236}">
                  <a16:creationId xmlns:a16="http://schemas.microsoft.com/office/drawing/2014/main" id="{AA63FC74-25CB-4479-A053-8EBD17137A42}"/>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 name="Group 19">
              <a:extLst>
                <a:ext uri="{FF2B5EF4-FFF2-40B4-BE49-F238E27FC236}">
                  <a16:creationId xmlns:a16="http://schemas.microsoft.com/office/drawing/2014/main" id="{97684B97-1E2F-4DA3-8BA1-8B2058996C23}"/>
                </a:ext>
              </a:extLst>
            </p:cNvPr>
            <p:cNvGrpSpPr/>
            <p:nvPr/>
          </p:nvGrpSpPr>
          <p:grpSpPr>
            <a:xfrm>
              <a:off x="2214565" y="1584488"/>
              <a:ext cx="445462" cy="384019"/>
              <a:chOff x="1031412" y="1905042"/>
              <a:chExt cx="565643" cy="487623"/>
            </a:xfrm>
          </p:grpSpPr>
          <p:sp>
            <p:nvSpPr>
              <p:cNvPr id="21" name="Isosceles Triangle 20">
                <a:extLst>
                  <a:ext uri="{FF2B5EF4-FFF2-40B4-BE49-F238E27FC236}">
                    <a16:creationId xmlns:a16="http://schemas.microsoft.com/office/drawing/2014/main" id="{ACF154E1-16AC-47AA-BB0E-892F8FC688FF}"/>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2" name="Straight Arrow Connector 21">
                <a:extLst>
                  <a:ext uri="{FF2B5EF4-FFF2-40B4-BE49-F238E27FC236}">
                    <a16:creationId xmlns:a16="http://schemas.microsoft.com/office/drawing/2014/main" id="{BBF69C9D-3739-4BC2-B84B-8D55DE0CCD26}"/>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5404864"/>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A1CFF2E8-85AA-47C3-A00C-D2FA5B343C06}"/>
              </a:ext>
            </a:extLst>
          </p:cNvPr>
          <p:cNvSpPr txBox="1">
            <a:spLocks/>
          </p:cNvSpPr>
          <p:nvPr/>
        </p:nvSpPr>
        <p:spPr>
          <a:xfrm>
            <a:off x="4780759" y="1690487"/>
            <a:ext cx="6945075" cy="4654682"/>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endParaRPr kumimoji="0" lang="en-US" sz="1600" b="0"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p:txBody>
      </p:sp>
      <p:sp>
        <p:nvSpPr>
          <p:cNvPr id="4" name="Text Placeholder 3">
            <a:extLst>
              <a:ext uri="{FF2B5EF4-FFF2-40B4-BE49-F238E27FC236}">
                <a16:creationId xmlns:a16="http://schemas.microsoft.com/office/drawing/2014/main" id="{16773374-9C6D-44FD-B36E-200A07C74FA5}"/>
              </a:ext>
            </a:extLst>
          </p:cNvPr>
          <p:cNvSpPr txBox="1">
            <a:spLocks/>
          </p:cNvSpPr>
          <p:nvPr/>
        </p:nvSpPr>
        <p:spPr>
          <a:xfrm>
            <a:off x="581012" y="1688033"/>
            <a:ext cx="3968073" cy="4657138"/>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r>
              <a:rPr kumimoji="0" lang="en-US" sz="1400" b="1" i="0" u="none" strike="noStrike" kern="1200" cap="all" spc="0" normalizeH="0" baseline="0" noProof="0" dirty="0">
                <a:ln>
                  <a:noFill/>
                </a:ln>
                <a:gradFill>
                  <a:gsLst>
                    <a:gs pos="1250">
                      <a:schemeClr val="accent3"/>
                    </a:gs>
                    <a:gs pos="100000">
                      <a:schemeClr val="accent3"/>
                    </a:gs>
                  </a:gsLst>
                  <a:lin ang="5400000" scaled="0"/>
                </a:gradFill>
                <a:effectLst/>
                <a:uLnTx/>
                <a:uFillTx/>
                <a:latin typeface="Segoe UI" panose="020B0502040204020203" pitchFamily="34" charset="0"/>
                <a:ea typeface="+mn-ea"/>
                <a:cs typeface="Segoe UI" panose="020B0502040204020203" pitchFamily="34" charset="0"/>
              </a:rPr>
              <a:t>Synchronize Password Hashes</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137160" lvl="1" indent="-137160" defTabSz="914400">
              <a:spcBef>
                <a:spcPts val="0"/>
              </a:spcBef>
              <a:spcAft>
                <a:spcPts val="600"/>
              </a:spcAft>
              <a:buSzTx/>
              <a:buFont typeface="Arial" panose="020B0604020202020204" pitchFamily="34" charset="0"/>
              <a:buChar char="•"/>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lang="en-US" sz="1400" dirty="0">
                <a:solidFill>
                  <a:schemeClr val="tx1"/>
                </a:solidFill>
              </a:rPr>
              <a:t>– Synchronize </a:t>
            </a:r>
            <a:r>
              <a:rPr lang="en-US" sz="1400" dirty="0">
                <a:gradFill>
                  <a:gsLst>
                    <a:gs pos="1250">
                      <a:srgbClr val="1A1A1A"/>
                    </a:gs>
                    <a:gs pos="100000">
                      <a:srgbClr val="1A1A1A"/>
                    </a:gs>
                  </a:gsLst>
                  <a:lin ang="5400000" scaled="0"/>
                </a:gradFill>
                <a:latin typeface="Segoe UI"/>
              </a:rPr>
              <a:t>your user password hashes from on-premises Active Directory instance to Azure Active Directory (Azure AD).</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This increases both </a:t>
            </a:r>
          </a:p>
          <a:p>
            <a:pPr marL="337180" marR="0" lvl="2"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Security</a:t>
            </a: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 Protects against leaked credentials being replayed from previous attacks</a:t>
            </a:r>
          </a:p>
          <a:p>
            <a:pPr marL="337180" marR="0" lvl="2"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Reliability</a:t>
            </a: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 Customers affected by (Not)Petya attacks were able to continue business operations when password hashes were synced to Azure AD (vs. near zero IT functionality for customers who did not)</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Configure Azure AD Connect to synchronize password hashes</a:t>
            </a:r>
          </a:p>
          <a:p>
            <a:pPr marL="114300" marR="0" lvl="1"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1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2"/>
              </a:rPr>
              <a:t>https://docs.microsoft.com/azure/active-directory/connect/active-directory-aadconnectsync-implement-password-hash-synchronization</a:t>
            </a:r>
            <a:r>
              <a:rPr kumimoji="0" lang="en-US" sz="11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p>
          <a:p>
            <a:pPr marL="0" marR="0" lvl="0" indent="0" algn="l"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endParaRPr kumimoji="0" lang="en-US" sz="1600" b="0"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p:txBody>
      </p:sp>
      <p:grpSp>
        <p:nvGrpSpPr>
          <p:cNvPr id="5" name="Group 4">
            <a:extLst>
              <a:ext uri="{FF2B5EF4-FFF2-40B4-BE49-F238E27FC236}">
                <a16:creationId xmlns:a16="http://schemas.microsoft.com/office/drawing/2014/main" id="{69E63A02-B4A1-4C43-8E9F-6DD22B995B1F}"/>
              </a:ext>
            </a:extLst>
          </p:cNvPr>
          <p:cNvGrpSpPr/>
          <p:nvPr/>
        </p:nvGrpSpPr>
        <p:grpSpPr>
          <a:xfrm>
            <a:off x="2135900" y="1389406"/>
            <a:ext cx="602792" cy="602792"/>
            <a:chOff x="2135900" y="1524193"/>
            <a:chExt cx="602792" cy="602792"/>
          </a:xfrm>
        </p:grpSpPr>
        <p:sp>
          <p:nvSpPr>
            <p:cNvPr id="6" name="Oval 5">
              <a:extLst>
                <a:ext uri="{FF2B5EF4-FFF2-40B4-BE49-F238E27FC236}">
                  <a16:creationId xmlns:a16="http://schemas.microsoft.com/office/drawing/2014/main" id="{07864C6B-625A-4FBE-A408-9CC5EFCC3399}"/>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F4B64292-1D6B-48F1-9A50-09FC0CFC69A6}"/>
                </a:ext>
              </a:extLst>
            </p:cNvPr>
            <p:cNvGrpSpPr/>
            <p:nvPr/>
          </p:nvGrpSpPr>
          <p:grpSpPr>
            <a:xfrm>
              <a:off x="2214565" y="1584488"/>
              <a:ext cx="445462" cy="384019"/>
              <a:chOff x="1031412" y="1905042"/>
              <a:chExt cx="565643" cy="487623"/>
            </a:xfrm>
          </p:grpSpPr>
          <p:sp>
            <p:nvSpPr>
              <p:cNvPr id="8" name="Isosceles Triangle 7">
                <a:extLst>
                  <a:ext uri="{FF2B5EF4-FFF2-40B4-BE49-F238E27FC236}">
                    <a16:creationId xmlns:a16="http://schemas.microsoft.com/office/drawing/2014/main" id="{8119F917-8D13-4E51-9C1D-002C0378FE96}"/>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BF6C6F51-3ACC-4927-AFDD-65B12D3DCC5C}"/>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9102ED1F-39E3-4412-94FA-1045D801F497}"/>
              </a:ext>
            </a:extLst>
          </p:cNvPr>
          <p:cNvSpPr>
            <a:spLocks noGrp="1"/>
          </p:cNvSpPr>
          <p:nvPr>
            <p:ph type="title"/>
          </p:nvPr>
        </p:nvSpPr>
        <p:spPr>
          <a:xfrm>
            <a:off x="588263" y="457201"/>
            <a:ext cx="11018520" cy="553998"/>
          </a:xfrm>
        </p:spPr>
        <p:txBody>
          <a:bodyPr/>
          <a:lstStyle/>
          <a:p>
            <a:r>
              <a:rPr lang="en-US" dirty="0">
                <a:gradFill>
                  <a:gsLst>
                    <a:gs pos="1250">
                      <a:srgbClr val="1A1A1A"/>
                    </a:gs>
                    <a:gs pos="100000">
                      <a:srgbClr val="1A1A1A"/>
                    </a:gs>
                  </a:gsLst>
                  <a:lin ang="5400000" scaled="0"/>
                </a:gradFill>
              </a:rPr>
              <a:t>Identity – Password Synchronization</a:t>
            </a:r>
            <a:endParaRPr lang="en-US" dirty="0"/>
          </a:p>
        </p:txBody>
      </p:sp>
      <p:sp>
        <p:nvSpPr>
          <p:cNvPr id="35" name="TextBox 34">
            <a:extLst>
              <a:ext uri="{FF2B5EF4-FFF2-40B4-BE49-F238E27FC236}">
                <a16:creationId xmlns:a16="http://schemas.microsoft.com/office/drawing/2014/main" id="{55C841C6-59C7-446E-A85D-5AFED9BA1EF5}"/>
              </a:ext>
            </a:extLst>
          </p:cNvPr>
          <p:cNvSpPr txBox="1"/>
          <p:nvPr/>
        </p:nvSpPr>
        <p:spPr>
          <a:xfrm>
            <a:off x="8658208" y="2548358"/>
            <a:ext cx="818359" cy="193899"/>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sz="700" b="1">
                <a:gradFill>
                  <a:gsLst>
                    <a:gs pos="0">
                      <a:srgbClr val="1A1A1A"/>
                    </a:gs>
                    <a:gs pos="98000">
                      <a:srgbClr val="1A1A1A"/>
                    </a:gs>
                  </a:gsLst>
                  <a:lin ang="5400000" scaled="1"/>
                </a:gradFill>
                <a:latin typeface="Segoe"/>
              </a:defRPr>
            </a:lvl1pPr>
          </a:lstStyle>
          <a:p>
            <a:pPr algn="l"/>
            <a:r>
              <a:rPr lang="en-US" dirty="0"/>
              <a:t>Leaked Credential </a:t>
            </a:r>
            <a:br>
              <a:rPr lang="en-US" dirty="0"/>
            </a:br>
            <a:r>
              <a:rPr lang="en-US" dirty="0"/>
              <a:t>Database</a:t>
            </a:r>
          </a:p>
        </p:txBody>
      </p:sp>
      <p:sp>
        <p:nvSpPr>
          <p:cNvPr id="44" name="Rectangle 43">
            <a:extLst>
              <a:ext uri="{FF2B5EF4-FFF2-40B4-BE49-F238E27FC236}">
                <a16:creationId xmlns:a16="http://schemas.microsoft.com/office/drawing/2014/main" id="{E605D245-31E3-4CA1-A197-681DFDA9C82E}"/>
              </a:ext>
            </a:extLst>
          </p:cNvPr>
          <p:cNvSpPr/>
          <p:nvPr/>
        </p:nvSpPr>
        <p:spPr bwMode="auto">
          <a:xfrm>
            <a:off x="10354311" y="3658025"/>
            <a:ext cx="1125474" cy="1012101"/>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114300" indent="-114300" defTabSz="932472" fontAlgn="base">
              <a:spcBef>
                <a:spcPct val="0"/>
              </a:spcBef>
              <a:spcAft>
                <a:spcPct val="0"/>
              </a:spcAft>
            </a:pPr>
            <a:r>
              <a:rPr lang="en-US" sz="700" dirty="0">
                <a:gradFill>
                  <a:gsLst>
                    <a:gs pos="0">
                      <a:srgbClr val="FFFFFF"/>
                    </a:gs>
                    <a:gs pos="100000">
                      <a:srgbClr val="FFFFFF"/>
                    </a:gs>
                  </a:gsLst>
                  <a:lin ang="5400000" scaled="0"/>
                </a:gradFill>
                <a:latin typeface="+mj-lt"/>
                <a:cs typeface="Segoe UI" pitchFamily="34" charset="0"/>
              </a:rPr>
              <a:t>8a. If conditional access enabled and password matches leaked credential, force user to change password (including MFA validation)</a:t>
            </a:r>
          </a:p>
        </p:txBody>
      </p:sp>
      <p:sp>
        <p:nvSpPr>
          <p:cNvPr id="55" name="TextBox 54">
            <a:extLst>
              <a:ext uri="{FF2B5EF4-FFF2-40B4-BE49-F238E27FC236}">
                <a16:creationId xmlns:a16="http://schemas.microsoft.com/office/drawing/2014/main" id="{5B043046-BC3A-4E6B-9801-6C8B755B993D}"/>
              </a:ext>
            </a:extLst>
          </p:cNvPr>
          <p:cNvSpPr txBox="1"/>
          <p:nvPr/>
        </p:nvSpPr>
        <p:spPr>
          <a:xfrm>
            <a:off x="9847095" y="2537585"/>
            <a:ext cx="985717" cy="215444"/>
          </a:xfrm>
          <a:prstGeom prst="rect">
            <a:avLst/>
          </a:prstGeom>
          <a:noFill/>
        </p:spPr>
        <p:txBody>
          <a:bodyPr wrap="square" lIns="0" tIns="0" rIns="0" bIns="0" rtlCol="0">
            <a:spAutoFit/>
          </a:bodyPr>
          <a:lstStyle>
            <a:defPPr>
              <a:defRPr lang="en-US"/>
            </a:defPPr>
            <a:lvl1pPr marR="0" lvl="0" indent="0" algn="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C2D91"/>
                    </a:gs>
                    <a:gs pos="98000">
                      <a:srgbClr val="5C2D91"/>
                    </a:gs>
                  </a:gsLst>
                  <a:lin ang="5400000" scaled="1"/>
                </a:gradFill>
                <a:effectLst/>
                <a:uLnTx/>
                <a:uFillTx/>
                <a:latin typeface="Segoe UI"/>
              </a:defRPr>
            </a:lvl1pPr>
          </a:lstStyle>
          <a:p>
            <a:pPr algn="l"/>
            <a:r>
              <a:rPr lang="en-US" dirty="0"/>
              <a:t>A, Identify matches with leaked credentials</a:t>
            </a:r>
          </a:p>
        </p:txBody>
      </p:sp>
      <p:sp>
        <p:nvSpPr>
          <p:cNvPr id="56" name="TextBox 55">
            <a:extLst>
              <a:ext uri="{FF2B5EF4-FFF2-40B4-BE49-F238E27FC236}">
                <a16:creationId xmlns:a16="http://schemas.microsoft.com/office/drawing/2014/main" id="{76149468-9A6C-4BDF-91AA-155CC89DDA5C}"/>
              </a:ext>
            </a:extLst>
          </p:cNvPr>
          <p:cNvSpPr txBox="1"/>
          <p:nvPr/>
        </p:nvSpPr>
        <p:spPr>
          <a:xfrm>
            <a:off x="7535741" y="2011116"/>
            <a:ext cx="686532" cy="215444"/>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gradFill>
                  <a:gsLst>
                    <a:gs pos="0">
                      <a:srgbClr val="5C2D91"/>
                    </a:gs>
                    <a:gs pos="98000">
                      <a:srgbClr val="5C2D91"/>
                    </a:gs>
                  </a:gsLst>
                  <a:lin ang="5400000" scaled="1"/>
                </a:gradFill>
                <a:effectLst/>
                <a:uLnTx/>
                <a:uFillTx/>
                <a:latin typeface="Segoe UI"/>
                <a:ea typeface="+mn-ea"/>
                <a:cs typeface="+mn-cs"/>
              </a:rPr>
              <a:t>B. Check Azure AD Risk Report</a:t>
            </a:r>
          </a:p>
        </p:txBody>
      </p:sp>
      <p:sp>
        <p:nvSpPr>
          <p:cNvPr id="46" name="TextBox 45">
            <a:extLst>
              <a:ext uri="{FF2B5EF4-FFF2-40B4-BE49-F238E27FC236}">
                <a16:creationId xmlns:a16="http://schemas.microsoft.com/office/drawing/2014/main" id="{D0D143DA-FD8A-4667-B108-535151F2FE17}"/>
              </a:ext>
            </a:extLst>
          </p:cNvPr>
          <p:cNvSpPr txBox="1"/>
          <p:nvPr/>
        </p:nvSpPr>
        <p:spPr>
          <a:xfrm>
            <a:off x="588263" y="1039499"/>
            <a:ext cx="2769476" cy="246221"/>
          </a:xfrm>
          <a:prstGeom prst="rect">
            <a:avLst/>
          </a:prstGeom>
          <a:noFill/>
        </p:spPr>
        <p:txBody>
          <a:bodyPr wrap="none" lIns="0" tIns="0" rIns="0" bIns="0" rtlCol="0">
            <a:spAutoFit/>
          </a:bodyPr>
          <a:lstStyle/>
          <a:p>
            <a:r>
              <a:rPr lang="en-US" sz="1600" b="1" kern="0" cap="all" spc="118" dirty="0">
                <a:ln w="3175">
                  <a:noFill/>
                </a:ln>
                <a:gradFill>
                  <a:gsLst>
                    <a:gs pos="1250">
                      <a:schemeClr val="accent3"/>
                    </a:gs>
                    <a:gs pos="100000">
                      <a:schemeClr val="accent3"/>
                    </a:gs>
                  </a:gsLst>
                  <a:lin ang="5400000" scaled="0"/>
                </a:gradFill>
                <a:ea typeface="Segoe UI Black" pitchFamily="34"/>
                <a:cs typeface="Segoe UI" pitchFamily="34" charset="0"/>
              </a:rPr>
              <a:t>Critical Best Practice</a:t>
            </a:r>
            <a:endParaRPr lang="en-US" sz="1600" b="1" kern="0" cap="all" spc="118" dirty="0">
              <a:ln w="3175">
                <a:noFill/>
              </a:ln>
              <a:gradFill>
                <a:gsLst>
                  <a:gs pos="1250">
                    <a:schemeClr val="accent3"/>
                  </a:gs>
                  <a:gs pos="100000">
                    <a:schemeClr val="accent3"/>
                  </a:gs>
                </a:gsLst>
                <a:lin ang="5400000" scaled="0"/>
              </a:gradFill>
              <a:latin typeface="Segoe UI"/>
              <a:ea typeface="Segoe UI Black" pitchFamily="34"/>
              <a:cs typeface="Segoe UI" pitchFamily="34" charset="0"/>
            </a:endParaRPr>
          </a:p>
        </p:txBody>
      </p:sp>
      <p:sp>
        <p:nvSpPr>
          <p:cNvPr id="45" name="building_5">
            <a:extLst>
              <a:ext uri="{FF2B5EF4-FFF2-40B4-BE49-F238E27FC236}">
                <a16:creationId xmlns:a16="http://schemas.microsoft.com/office/drawing/2014/main" id="{AAD12B71-43ED-42B1-B768-822096834C8C}"/>
              </a:ext>
            </a:extLst>
          </p:cNvPr>
          <p:cNvSpPr>
            <a:spLocks noChangeAspect="1" noEditPoints="1"/>
          </p:cNvSpPr>
          <p:nvPr/>
        </p:nvSpPr>
        <p:spPr bwMode="auto">
          <a:xfrm>
            <a:off x="5140234" y="2934860"/>
            <a:ext cx="336772" cy="365760"/>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9" name="server">
            <a:extLst>
              <a:ext uri="{FF2B5EF4-FFF2-40B4-BE49-F238E27FC236}">
                <a16:creationId xmlns:a16="http://schemas.microsoft.com/office/drawing/2014/main" id="{4DB74F8A-9867-4C88-A2DF-1EFA34DFA142}"/>
              </a:ext>
            </a:extLst>
          </p:cNvPr>
          <p:cNvSpPr>
            <a:spLocks noChangeAspect="1" noEditPoints="1"/>
          </p:cNvSpPr>
          <p:nvPr/>
        </p:nvSpPr>
        <p:spPr bwMode="auto">
          <a:xfrm>
            <a:off x="5375331" y="3123791"/>
            <a:ext cx="288854" cy="54864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chemeClr val="bg1"/>
          </a:solid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pic>
        <p:nvPicPr>
          <p:cNvPr id="52" name="Picture 51" descr="A screenshot of a cell phone&#10;&#10;Description automatically generated">
            <a:extLst>
              <a:ext uri="{FF2B5EF4-FFF2-40B4-BE49-F238E27FC236}">
                <a16:creationId xmlns:a16="http://schemas.microsoft.com/office/drawing/2014/main" id="{002B1762-B0AB-489D-B969-4B2DB2FB88E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486278" y="3084315"/>
            <a:ext cx="541205" cy="588116"/>
          </a:xfrm>
          <a:prstGeom prst="rect">
            <a:avLst/>
          </a:prstGeom>
          <a:ln>
            <a:noFill/>
          </a:ln>
        </p:spPr>
      </p:pic>
      <p:grpSp>
        <p:nvGrpSpPr>
          <p:cNvPr id="54" name="Group 53">
            <a:extLst>
              <a:ext uri="{FF2B5EF4-FFF2-40B4-BE49-F238E27FC236}">
                <a16:creationId xmlns:a16="http://schemas.microsoft.com/office/drawing/2014/main" id="{D74F5A5E-7E6D-40CB-B8DE-768E3890BAC8}"/>
              </a:ext>
            </a:extLst>
          </p:cNvPr>
          <p:cNvGrpSpPr/>
          <p:nvPr/>
        </p:nvGrpSpPr>
        <p:grpSpPr>
          <a:xfrm>
            <a:off x="7075520" y="2049236"/>
            <a:ext cx="548640" cy="459011"/>
            <a:chOff x="10617944" y="3853671"/>
            <a:chExt cx="548640" cy="459011"/>
          </a:xfrm>
        </p:grpSpPr>
        <p:sp>
          <p:nvSpPr>
            <p:cNvPr id="57" name="TextBox 56">
              <a:extLst>
                <a:ext uri="{FF2B5EF4-FFF2-40B4-BE49-F238E27FC236}">
                  <a16:creationId xmlns:a16="http://schemas.microsoft.com/office/drawing/2014/main" id="{A4B84D71-5747-4554-9646-2ACF23506F53}"/>
                </a:ext>
              </a:extLst>
            </p:cNvPr>
            <p:cNvSpPr txBox="1"/>
            <p:nvPr/>
          </p:nvSpPr>
          <p:spPr>
            <a:xfrm>
              <a:off x="10617944" y="4215732"/>
              <a:ext cx="548640" cy="96950"/>
            </a:xfrm>
            <a:prstGeom prst="rect">
              <a:avLst/>
            </a:prstGeom>
            <a:noFill/>
          </p:spPr>
          <p:txBody>
            <a:bodyPr wrap="square" lIns="0" tIns="0" rIns="0" bIns="0" rtlCol="0">
              <a:spAutoFit/>
            </a:bodyPr>
            <a:lstStyle>
              <a:defPPr>
                <a:defRPr lang="en-US"/>
              </a:defPPr>
              <a:lvl1pPr algn="ctr">
                <a:lnSpc>
                  <a:spcPct val="90000"/>
                </a:lnSpc>
                <a:defRPr sz="1000" b="1">
                  <a:gradFill>
                    <a:gsLst>
                      <a:gs pos="0">
                        <a:schemeClr val="tx1"/>
                      </a:gs>
                      <a:gs pos="98000">
                        <a:schemeClr val="tx1"/>
                      </a:gs>
                    </a:gsLst>
                    <a:lin ang="5400000" scaled="1"/>
                  </a:gradFill>
                  <a:latin typeface="Segoe"/>
                </a:defRPr>
              </a:lvl1pPr>
            </a:lstStyle>
            <a:p>
              <a:pPr marL="0" marR="0" lvl="0" indent="0" defTabSz="914400" rtl="0" eaLnBrk="1" fontAlgn="auto" latinLnBrk="0" hangingPunct="1">
                <a:lnSpc>
                  <a:spcPct val="90000"/>
                </a:lnSpc>
                <a:spcBef>
                  <a:spcPts val="0"/>
                </a:spcBef>
                <a:spcAft>
                  <a:spcPts val="0"/>
                </a:spcAft>
                <a:buClrTx/>
                <a:buSzTx/>
                <a:buFontTx/>
                <a:buNone/>
                <a:tabLst/>
                <a:defRPr/>
              </a:pPr>
              <a:r>
                <a:rPr lang="en-US" sz="700" dirty="0">
                  <a:gradFill>
                    <a:gsLst>
                      <a:gs pos="0">
                        <a:srgbClr val="1A1A1A"/>
                      </a:gs>
                      <a:gs pos="98000">
                        <a:srgbClr val="1A1A1A"/>
                      </a:gs>
                    </a:gsLst>
                    <a:lin ang="5400000" scaled="1"/>
                  </a:gradFill>
                </a:rPr>
                <a:t>A</a:t>
              </a:r>
              <a:r>
                <a:rPr kumimoji="0" lang="en-US" sz="700" b="1" i="0" u="none" strike="noStrike" kern="1200" cap="none" spc="0" normalizeH="0" baseline="0" noProof="0" dirty="0" err="1">
                  <a:ln>
                    <a:noFill/>
                  </a:ln>
                  <a:gradFill>
                    <a:gsLst>
                      <a:gs pos="0">
                        <a:srgbClr val="1A1A1A"/>
                      </a:gs>
                      <a:gs pos="98000">
                        <a:srgbClr val="1A1A1A"/>
                      </a:gs>
                    </a:gsLst>
                    <a:lin ang="5400000" scaled="1"/>
                  </a:gradFill>
                  <a:effectLst/>
                  <a:uLnTx/>
                  <a:uFillTx/>
                  <a:latin typeface="Segoe"/>
                  <a:ea typeface="+mn-ea"/>
                  <a:cs typeface="+mn-cs"/>
                </a:rPr>
                <a:t>dmin</a:t>
              </a:r>
              <a:endParaRPr kumimoji="0" lang="en-US" sz="700" b="1" i="0" u="none" strike="noStrike" kern="1200" cap="none" spc="0" normalizeH="0" baseline="0" noProof="0" dirty="0">
                <a:ln>
                  <a:noFill/>
                </a:ln>
                <a:gradFill>
                  <a:gsLst>
                    <a:gs pos="0">
                      <a:srgbClr val="1A1A1A"/>
                    </a:gs>
                    <a:gs pos="98000">
                      <a:srgbClr val="1A1A1A"/>
                    </a:gs>
                  </a:gsLst>
                  <a:lin ang="5400000" scaled="1"/>
                </a:gradFill>
                <a:effectLst/>
                <a:uLnTx/>
                <a:uFillTx/>
                <a:latin typeface="Segoe"/>
                <a:ea typeface="+mn-ea"/>
                <a:cs typeface="+mn-cs"/>
              </a:endParaRPr>
            </a:p>
          </p:txBody>
        </p:sp>
        <p:sp>
          <p:nvSpPr>
            <p:cNvPr id="58" name="people_4">
              <a:extLst>
                <a:ext uri="{FF2B5EF4-FFF2-40B4-BE49-F238E27FC236}">
                  <a16:creationId xmlns:a16="http://schemas.microsoft.com/office/drawing/2014/main" id="{7F382252-C633-4025-BCA5-389BF42BAFD9}"/>
                </a:ext>
              </a:extLst>
            </p:cNvPr>
            <p:cNvSpPr>
              <a:spLocks noChangeAspect="1" noEditPoints="1"/>
            </p:cNvSpPr>
            <p:nvPr/>
          </p:nvSpPr>
          <p:spPr bwMode="auto">
            <a:xfrm>
              <a:off x="10741033" y="3853671"/>
              <a:ext cx="302463" cy="33814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25" name="Group 124">
            <a:extLst>
              <a:ext uri="{FF2B5EF4-FFF2-40B4-BE49-F238E27FC236}">
                <a16:creationId xmlns:a16="http://schemas.microsoft.com/office/drawing/2014/main" id="{AA91A54E-7850-4A49-8617-524239B48B88}"/>
              </a:ext>
            </a:extLst>
          </p:cNvPr>
          <p:cNvGrpSpPr/>
          <p:nvPr/>
        </p:nvGrpSpPr>
        <p:grpSpPr>
          <a:xfrm>
            <a:off x="7919931" y="5289652"/>
            <a:ext cx="731520" cy="488807"/>
            <a:chOff x="7813825" y="5289652"/>
            <a:chExt cx="731520" cy="488807"/>
          </a:xfrm>
        </p:grpSpPr>
        <p:sp>
          <p:nvSpPr>
            <p:cNvPr id="61" name="TextBox 60">
              <a:extLst>
                <a:ext uri="{FF2B5EF4-FFF2-40B4-BE49-F238E27FC236}">
                  <a16:creationId xmlns:a16="http://schemas.microsoft.com/office/drawing/2014/main" id="{F6BAC103-E7E1-496D-BA21-D3D9B3DDF881}"/>
                </a:ext>
              </a:extLst>
            </p:cNvPr>
            <p:cNvSpPr txBox="1"/>
            <p:nvPr/>
          </p:nvSpPr>
          <p:spPr>
            <a:xfrm>
              <a:off x="7813825" y="5681509"/>
              <a:ext cx="731520" cy="96950"/>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700" b="1" i="0" u="none" strike="noStrike" cap="none" spc="0" normalizeH="0" baseline="0">
                  <a:ln>
                    <a:noFill/>
                  </a:ln>
                  <a:gradFill>
                    <a:gsLst>
                      <a:gs pos="0">
                        <a:srgbClr val="1A1A1A"/>
                      </a:gs>
                      <a:gs pos="98000">
                        <a:srgbClr val="1A1A1A"/>
                      </a:gs>
                    </a:gsLst>
                    <a:lin ang="5400000" scaled="1"/>
                  </a:gradFill>
                  <a:effectLst/>
                  <a:uLnTx/>
                  <a:uFillTx/>
                  <a:latin typeface="Segoe"/>
                </a:defRPr>
              </a:lvl1pPr>
            </a:lstStyle>
            <a:p>
              <a:r>
                <a:rPr lang="en-US" dirty="0"/>
                <a:t>User</a:t>
              </a:r>
            </a:p>
          </p:txBody>
        </p:sp>
        <p:sp>
          <p:nvSpPr>
            <p:cNvPr id="62" name="people_4">
              <a:extLst>
                <a:ext uri="{FF2B5EF4-FFF2-40B4-BE49-F238E27FC236}">
                  <a16:creationId xmlns:a16="http://schemas.microsoft.com/office/drawing/2014/main" id="{BAF3FD6C-41FC-449B-B80D-57B5C1693696}"/>
                </a:ext>
              </a:extLst>
            </p:cNvPr>
            <p:cNvSpPr>
              <a:spLocks noChangeAspect="1" noEditPoints="1"/>
            </p:cNvSpPr>
            <p:nvPr/>
          </p:nvSpPr>
          <p:spPr bwMode="auto">
            <a:xfrm>
              <a:off x="8034536" y="5289652"/>
              <a:ext cx="302463" cy="33814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26" name="Group 125">
            <a:extLst>
              <a:ext uri="{FF2B5EF4-FFF2-40B4-BE49-F238E27FC236}">
                <a16:creationId xmlns:a16="http://schemas.microsoft.com/office/drawing/2014/main" id="{FD5A2C75-13CD-4DEA-8C82-4E45856986F9}"/>
              </a:ext>
            </a:extLst>
          </p:cNvPr>
          <p:cNvGrpSpPr/>
          <p:nvPr/>
        </p:nvGrpSpPr>
        <p:grpSpPr>
          <a:xfrm>
            <a:off x="8489740" y="5251542"/>
            <a:ext cx="731520" cy="526917"/>
            <a:chOff x="8489740" y="5251542"/>
            <a:chExt cx="731520" cy="526917"/>
          </a:xfrm>
        </p:grpSpPr>
        <p:grpSp>
          <p:nvGrpSpPr>
            <p:cNvPr id="3" name="Group 2">
              <a:extLst>
                <a:ext uri="{FF2B5EF4-FFF2-40B4-BE49-F238E27FC236}">
                  <a16:creationId xmlns:a16="http://schemas.microsoft.com/office/drawing/2014/main" id="{8F61499B-32F4-4303-9C94-84D8F5192497}"/>
                </a:ext>
              </a:extLst>
            </p:cNvPr>
            <p:cNvGrpSpPr/>
            <p:nvPr/>
          </p:nvGrpSpPr>
          <p:grpSpPr>
            <a:xfrm>
              <a:off x="8490489" y="5251542"/>
              <a:ext cx="730023" cy="379018"/>
              <a:chOff x="7124680" y="5866156"/>
              <a:chExt cx="792568" cy="411490"/>
            </a:xfrm>
          </p:grpSpPr>
          <p:sp>
            <p:nvSpPr>
              <p:cNvPr id="63" name="monitor">
                <a:extLst>
                  <a:ext uri="{FF2B5EF4-FFF2-40B4-BE49-F238E27FC236}">
                    <a16:creationId xmlns:a16="http://schemas.microsoft.com/office/drawing/2014/main" id="{66E96734-D4BE-463D-80F4-714B84568064}"/>
                  </a:ext>
                </a:extLst>
              </p:cNvPr>
              <p:cNvSpPr>
                <a:spLocks noChangeAspect="1" noEditPoints="1"/>
              </p:cNvSpPr>
              <p:nvPr/>
            </p:nvSpPr>
            <p:spPr bwMode="auto">
              <a:xfrm>
                <a:off x="7405555" y="5866156"/>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64" name="CellPhone_E8EA">
                <a:extLst>
                  <a:ext uri="{FF2B5EF4-FFF2-40B4-BE49-F238E27FC236}">
                    <a16:creationId xmlns:a16="http://schemas.microsoft.com/office/drawing/2014/main" id="{6014DD2C-5CC5-435A-A767-195BFAB73B6A}"/>
                  </a:ext>
                </a:extLst>
              </p:cNvPr>
              <p:cNvSpPr>
                <a:spLocks noChangeAspect="1" noEditPoints="1"/>
              </p:cNvSpPr>
              <p:nvPr/>
            </p:nvSpPr>
            <p:spPr bwMode="auto">
              <a:xfrm>
                <a:off x="7784212" y="6055956"/>
                <a:ext cx="133036" cy="22169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solidFill>
                <a:srgbClr val="FFFFFF"/>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 name="Laptop_E770">
                <a:extLst>
                  <a:ext uri="{FF2B5EF4-FFF2-40B4-BE49-F238E27FC236}">
                    <a16:creationId xmlns:a16="http://schemas.microsoft.com/office/drawing/2014/main" id="{108CEACB-83F1-40F4-ABDA-9695BAECDA1B}"/>
                  </a:ext>
                </a:extLst>
              </p:cNvPr>
              <p:cNvSpPr>
                <a:spLocks noChangeAspect="1" noEditPoints="1"/>
              </p:cNvSpPr>
              <p:nvPr/>
            </p:nvSpPr>
            <p:spPr bwMode="auto">
              <a:xfrm>
                <a:off x="7124680" y="5993103"/>
                <a:ext cx="426423" cy="284543"/>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rgbClr val="FFFFFF"/>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sp>
          <p:nvSpPr>
            <p:cNvPr id="66" name="TextBox 65">
              <a:extLst>
                <a:ext uri="{FF2B5EF4-FFF2-40B4-BE49-F238E27FC236}">
                  <a16:creationId xmlns:a16="http://schemas.microsoft.com/office/drawing/2014/main" id="{7300CB90-1E40-4B2E-A82B-70A05AF6FFDB}"/>
                </a:ext>
              </a:extLst>
            </p:cNvPr>
            <p:cNvSpPr txBox="1"/>
            <p:nvPr/>
          </p:nvSpPr>
          <p:spPr>
            <a:xfrm>
              <a:off x="8489740" y="5681509"/>
              <a:ext cx="731520" cy="96950"/>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700" b="1" i="0" u="none" strike="noStrike" cap="none" spc="0" normalizeH="0" baseline="0">
                  <a:ln>
                    <a:noFill/>
                  </a:ln>
                  <a:gradFill>
                    <a:gsLst>
                      <a:gs pos="0">
                        <a:srgbClr val="1A1A1A"/>
                      </a:gs>
                      <a:gs pos="98000">
                        <a:srgbClr val="1A1A1A"/>
                      </a:gs>
                    </a:gsLst>
                    <a:lin ang="5400000" scaled="1"/>
                  </a:gradFill>
                  <a:effectLst/>
                  <a:uLnTx/>
                  <a:uFillTx/>
                  <a:latin typeface="Segoe"/>
                </a:defRPr>
              </a:lvl1pPr>
            </a:lstStyle>
            <a:p>
              <a:r>
                <a:rPr lang="en-US" dirty="0"/>
                <a:t>Devices</a:t>
              </a:r>
            </a:p>
          </p:txBody>
        </p:sp>
      </p:grpSp>
      <p:sp>
        <p:nvSpPr>
          <p:cNvPr id="18" name="Rectangle 17">
            <a:extLst>
              <a:ext uri="{FF2B5EF4-FFF2-40B4-BE49-F238E27FC236}">
                <a16:creationId xmlns:a16="http://schemas.microsoft.com/office/drawing/2014/main" id="{4F7E0273-BEC7-48D0-97B0-421598480EAC}"/>
              </a:ext>
            </a:extLst>
          </p:cNvPr>
          <p:cNvSpPr/>
          <p:nvPr/>
        </p:nvSpPr>
        <p:spPr bwMode="auto">
          <a:xfrm>
            <a:off x="9438608" y="5243744"/>
            <a:ext cx="1940844" cy="521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114300" indent="-114300" algn="l" defTabSz="932472" fontAlgn="base">
              <a:spcBef>
                <a:spcPct val="0"/>
              </a:spcBef>
              <a:spcAft>
                <a:spcPct val="0"/>
              </a:spcAft>
            </a:pPr>
            <a:r>
              <a:rPr lang="en-US" sz="700" dirty="0">
                <a:gradFill>
                  <a:gsLst>
                    <a:gs pos="0">
                      <a:srgbClr val="FFFFFF"/>
                    </a:gs>
                    <a:gs pos="100000">
                      <a:srgbClr val="FFFFFF"/>
                    </a:gs>
                  </a:gsLst>
                  <a:lin ang="5400000" scaled="0"/>
                </a:gradFill>
                <a:latin typeface="+mj-lt"/>
                <a:ea typeface="Segoe UI" pitchFamily="34" charset="0"/>
                <a:cs typeface="Segoe UI" pitchFamily="34" charset="0"/>
              </a:rPr>
              <a:t>8. User signs into Azure AD. If their hashed password matches the stored password then the user is authenticated.</a:t>
            </a:r>
          </a:p>
        </p:txBody>
      </p:sp>
      <p:sp>
        <p:nvSpPr>
          <p:cNvPr id="67" name="Rectangle 66">
            <a:extLst>
              <a:ext uri="{FF2B5EF4-FFF2-40B4-BE49-F238E27FC236}">
                <a16:creationId xmlns:a16="http://schemas.microsoft.com/office/drawing/2014/main" id="{4CC1FBC7-FBEA-4D11-8DC5-410B2045ECB3}"/>
              </a:ext>
            </a:extLst>
          </p:cNvPr>
          <p:cNvSpPr/>
          <p:nvPr/>
        </p:nvSpPr>
        <p:spPr bwMode="auto">
          <a:xfrm>
            <a:off x="5762935" y="4127820"/>
            <a:ext cx="2303569" cy="6945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114300" indent="-114300" algn="l" defTabSz="932472" fontAlgn="base">
              <a:spcBef>
                <a:spcPct val="0"/>
              </a:spcBef>
              <a:spcAft>
                <a:spcPct val="0"/>
              </a:spcAft>
            </a:pPr>
            <a:r>
              <a:rPr lang="en-US" sz="700" u="sng" dirty="0">
                <a:gradFill>
                  <a:gsLst>
                    <a:gs pos="0">
                      <a:srgbClr val="FFFFFF"/>
                    </a:gs>
                    <a:gs pos="100000">
                      <a:srgbClr val="FFFFFF"/>
                    </a:gs>
                  </a:gsLst>
                  <a:lin ang="5400000" scaled="0"/>
                </a:gradFill>
                <a:latin typeface="+mj-lt"/>
                <a:ea typeface="Segoe UI" pitchFamily="34" charset="0"/>
                <a:cs typeface="Segoe UI" pitchFamily="34" charset="0"/>
              </a:rPr>
              <a:t>Processing</a:t>
            </a:r>
          </a:p>
          <a:p>
            <a:pPr marL="114300" indent="-114300" algn="l" defTabSz="932472" fontAlgn="base">
              <a:spcBef>
                <a:spcPct val="0"/>
              </a:spcBef>
              <a:spcAft>
                <a:spcPct val="0"/>
              </a:spcAft>
            </a:pPr>
            <a:r>
              <a:rPr lang="en-US" sz="700" dirty="0">
                <a:gradFill>
                  <a:gsLst>
                    <a:gs pos="0">
                      <a:srgbClr val="FFFFFF"/>
                    </a:gs>
                    <a:gs pos="100000">
                      <a:srgbClr val="FFFFFF"/>
                    </a:gs>
                  </a:gsLst>
                  <a:lin ang="5400000" scaled="0"/>
                </a:gradFill>
                <a:latin typeface="+mj-lt"/>
                <a:ea typeface="Segoe UI" pitchFamily="34" charset="0"/>
                <a:cs typeface="Segoe UI" pitchFamily="34" charset="0"/>
              </a:rPr>
              <a:t>3. Decrypts envelope to retrieve MD4 hash</a:t>
            </a:r>
          </a:p>
          <a:p>
            <a:pPr marL="114300" indent="-114300" algn="l" defTabSz="932472" fontAlgn="base">
              <a:spcBef>
                <a:spcPct val="0"/>
              </a:spcBef>
              <a:spcAft>
                <a:spcPct val="0"/>
              </a:spcAft>
            </a:pPr>
            <a:r>
              <a:rPr lang="en-US" sz="700" dirty="0">
                <a:gradFill>
                  <a:gsLst>
                    <a:gs pos="0">
                      <a:srgbClr val="FFFFFF"/>
                    </a:gs>
                    <a:gs pos="100000">
                      <a:srgbClr val="FFFFFF"/>
                    </a:gs>
                  </a:gsLst>
                  <a:lin ang="5400000" scaled="0"/>
                </a:gradFill>
                <a:latin typeface="+mj-lt"/>
                <a:ea typeface="Segoe UI" pitchFamily="34" charset="0"/>
                <a:cs typeface="Segoe UI" pitchFamily="34" charset="0"/>
              </a:rPr>
              <a:t>4. Convert to 64-byte binary</a:t>
            </a:r>
          </a:p>
          <a:p>
            <a:pPr algn="l" defTabSz="932472" fontAlgn="base">
              <a:spcBef>
                <a:spcPct val="0"/>
              </a:spcBef>
              <a:spcAft>
                <a:spcPct val="0"/>
              </a:spcAft>
            </a:pPr>
            <a:r>
              <a:rPr lang="en-US" sz="700" dirty="0">
                <a:gradFill>
                  <a:gsLst>
                    <a:gs pos="0">
                      <a:srgbClr val="FFFFFF"/>
                    </a:gs>
                    <a:gs pos="100000">
                      <a:srgbClr val="FFFFFF"/>
                    </a:gs>
                  </a:gsLst>
                  <a:lin ang="5400000" scaled="0"/>
                </a:gradFill>
                <a:latin typeface="+mj-lt"/>
                <a:ea typeface="Segoe UI" pitchFamily="34" charset="0"/>
                <a:cs typeface="Segoe UI" pitchFamily="34" charset="0"/>
              </a:rPr>
              <a:t>5. Add 10-byte salt</a:t>
            </a:r>
          </a:p>
          <a:p>
            <a:pPr defTabSz="932472" fontAlgn="base">
              <a:spcBef>
                <a:spcPct val="0"/>
              </a:spcBef>
              <a:spcAft>
                <a:spcPct val="0"/>
              </a:spcAft>
            </a:pPr>
            <a:r>
              <a:rPr lang="en-US" sz="700" dirty="0">
                <a:gradFill>
                  <a:gsLst>
                    <a:gs pos="0">
                      <a:srgbClr val="FFFFFF"/>
                    </a:gs>
                    <a:gs pos="100000">
                      <a:srgbClr val="FFFFFF"/>
                    </a:gs>
                  </a:gsLst>
                  <a:lin ang="5400000" scaled="0"/>
                </a:gradFill>
                <a:latin typeface="+mj-lt"/>
                <a:ea typeface="Segoe UI" pitchFamily="34" charset="0"/>
                <a:cs typeface="Segoe UI" pitchFamily="34" charset="0"/>
              </a:rPr>
              <a:t>6. PBKDF2 + 1,000 iterations of HMAC-SHA256</a:t>
            </a:r>
          </a:p>
        </p:txBody>
      </p:sp>
      <p:sp>
        <p:nvSpPr>
          <p:cNvPr id="68" name="TextBox 67">
            <a:extLst>
              <a:ext uri="{FF2B5EF4-FFF2-40B4-BE49-F238E27FC236}">
                <a16:creationId xmlns:a16="http://schemas.microsoft.com/office/drawing/2014/main" id="{2DFA77B7-1C3A-4CE0-9642-0AF3B3C2F0A6}"/>
              </a:ext>
            </a:extLst>
          </p:cNvPr>
          <p:cNvSpPr txBox="1"/>
          <p:nvPr/>
        </p:nvSpPr>
        <p:spPr>
          <a:xfrm>
            <a:off x="4923865" y="3731521"/>
            <a:ext cx="1191786" cy="193899"/>
          </a:xfrm>
          <a:prstGeom prst="rect">
            <a:avLst/>
          </a:prstGeom>
          <a:noFill/>
        </p:spPr>
        <p:txBody>
          <a:bodyPr wrap="square" lIns="0" tIns="0" rIns="0" bIns="0" rtlCol="0">
            <a:spAutoFit/>
          </a:bodyPr>
          <a:lstStyle>
            <a:defPPr>
              <a:defRPr lang="en-US"/>
            </a:defPPr>
            <a:lvl1pPr algn="ctr">
              <a:lnSpc>
                <a:spcPct val="90000"/>
              </a:lnSpc>
              <a:defRPr sz="1000" b="1">
                <a:gradFill>
                  <a:gsLst>
                    <a:gs pos="0">
                      <a:schemeClr val="tx1"/>
                    </a:gs>
                    <a:gs pos="98000">
                      <a:schemeClr val="tx1"/>
                    </a:gs>
                  </a:gsLst>
                  <a:lin ang="5400000" scaled="1"/>
                </a:gradFill>
                <a:latin typeface="Segoe"/>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700" b="1" i="0" u="none" strike="noStrike" kern="1200" cap="none" spc="0" normalizeH="0" baseline="0" noProof="0" dirty="0">
                <a:ln>
                  <a:noFill/>
                </a:ln>
                <a:gradFill>
                  <a:gsLst>
                    <a:gs pos="0">
                      <a:srgbClr val="1A1A1A"/>
                    </a:gs>
                    <a:gs pos="98000">
                      <a:srgbClr val="1A1A1A"/>
                    </a:gs>
                  </a:gsLst>
                  <a:lin ang="5400000" scaled="1"/>
                </a:gradFill>
                <a:effectLst/>
                <a:uLnTx/>
                <a:uFillTx/>
                <a:latin typeface="Segoe"/>
                <a:ea typeface="+mn-ea"/>
                <a:cs typeface="+mn-cs"/>
              </a:rPr>
              <a:t>Windows Server 2016</a:t>
            </a:r>
            <a:br>
              <a:rPr kumimoji="0" lang="en-US" sz="700" b="1" i="0" u="none" strike="noStrike" kern="1200" cap="none" spc="0" normalizeH="0" baseline="0" noProof="0" dirty="0">
                <a:ln>
                  <a:noFill/>
                </a:ln>
                <a:gradFill>
                  <a:gsLst>
                    <a:gs pos="0">
                      <a:srgbClr val="1A1A1A"/>
                    </a:gs>
                    <a:gs pos="98000">
                      <a:srgbClr val="1A1A1A"/>
                    </a:gs>
                  </a:gsLst>
                  <a:lin ang="5400000" scaled="1"/>
                </a:gradFill>
                <a:effectLst/>
                <a:uLnTx/>
                <a:uFillTx/>
                <a:latin typeface="Segoe"/>
                <a:ea typeface="+mn-ea"/>
                <a:cs typeface="+mn-cs"/>
              </a:rPr>
            </a:br>
            <a:r>
              <a:rPr kumimoji="0" lang="en-US" sz="700" b="1" i="0" u="none" strike="noStrike" kern="1200" cap="none" spc="0" normalizeH="0" baseline="0" noProof="0" dirty="0">
                <a:ln>
                  <a:noFill/>
                </a:ln>
                <a:gradFill>
                  <a:gsLst>
                    <a:gs pos="0">
                      <a:srgbClr val="1A1A1A"/>
                    </a:gs>
                    <a:gs pos="98000">
                      <a:srgbClr val="1A1A1A"/>
                    </a:gs>
                  </a:gsLst>
                  <a:lin ang="5400000" scaled="1"/>
                </a:gradFill>
                <a:effectLst/>
                <a:uLnTx/>
                <a:uFillTx/>
                <a:latin typeface="Segoe"/>
                <a:ea typeface="+mn-ea"/>
                <a:cs typeface="+mn-cs"/>
              </a:rPr>
              <a:t>Domain Controller</a:t>
            </a:r>
          </a:p>
        </p:txBody>
      </p:sp>
      <p:sp>
        <p:nvSpPr>
          <p:cNvPr id="70" name="TextBox 69">
            <a:extLst>
              <a:ext uri="{FF2B5EF4-FFF2-40B4-BE49-F238E27FC236}">
                <a16:creationId xmlns:a16="http://schemas.microsoft.com/office/drawing/2014/main" id="{CD782F7B-88F6-4C6C-9731-2C5A114902EC}"/>
              </a:ext>
            </a:extLst>
          </p:cNvPr>
          <p:cNvSpPr txBox="1"/>
          <p:nvPr/>
        </p:nvSpPr>
        <p:spPr>
          <a:xfrm>
            <a:off x="9268859" y="3731521"/>
            <a:ext cx="947523" cy="193899"/>
          </a:xfrm>
          <a:prstGeom prst="rect">
            <a:avLst/>
          </a:prstGeom>
          <a:noFill/>
        </p:spPr>
        <p:txBody>
          <a:bodyPr wrap="square" lIns="0" tIns="0" rIns="0" bIns="0" rtlCol="0">
            <a:spAutoFit/>
          </a:bodyPr>
          <a:lstStyle>
            <a:defPPr>
              <a:defRPr lang="en-US"/>
            </a:defPPr>
            <a:lvl1pPr algn="ctr">
              <a:lnSpc>
                <a:spcPct val="90000"/>
              </a:lnSpc>
              <a:defRPr sz="1000" b="1">
                <a:gradFill>
                  <a:gsLst>
                    <a:gs pos="0">
                      <a:schemeClr val="tx1"/>
                    </a:gs>
                    <a:gs pos="98000">
                      <a:schemeClr val="tx1"/>
                    </a:gs>
                  </a:gsLst>
                  <a:lin ang="5400000" scaled="1"/>
                </a:gradFill>
                <a:latin typeface="Segoe"/>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700" b="1" i="0" u="none" strike="noStrike" kern="1200" cap="none" spc="0" normalizeH="0" baseline="0" noProof="0" dirty="0">
                <a:ln>
                  <a:noFill/>
                </a:ln>
                <a:gradFill>
                  <a:gsLst>
                    <a:gs pos="0">
                      <a:srgbClr val="1A1A1A"/>
                    </a:gs>
                    <a:gs pos="98000">
                      <a:srgbClr val="1A1A1A"/>
                    </a:gs>
                  </a:gsLst>
                  <a:lin ang="5400000" scaled="1"/>
                </a:gradFill>
                <a:effectLst/>
                <a:uLnTx/>
                <a:uFillTx/>
                <a:latin typeface="Segoe"/>
                <a:ea typeface="+mn-ea"/>
                <a:cs typeface="+mn-cs"/>
              </a:rPr>
              <a:t>Azure Active</a:t>
            </a:r>
            <a:br>
              <a:rPr kumimoji="0" lang="en-US" sz="700" b="1" i="0" u="none" strike="noStrike" kern="1200" cap="none" spc="0" normalizeH="0" baseline="0" noProof="0" dirty="0">
                <a:ln>
                  <a:noFill/>
                </a:ln>
                <a:gradFill>
                  <a:gsLst>
                    <a:gs pos="0">
                      <a:srgbClr val="1A1A1A"/>
                    </a:gs>
                    <a:gs pos="98000">
                      <a:srgbClr val="1A1A1A"/>
                    </a:gs>
                  </a:gsLst>
                  <a:lin ang="5400000" scaled="1"/>
                </a:gradFill>
                <a:effectLst/>
                <a:uLnTx/>
                <a:uFillTx/>
                <a:latin typeface="Segoe"/>
                <a:ea typeface="+mn-ea"/>
                <a:cs typeface="+mn-cs"/>
              </a:rPr>
            </a:br>
            <a:r>
              <a:rPr kumimoji="0" lang="en-US" sz="700" b="1" i="0" u="none" strike="noStrike" kern="1200" cap="none" spc="0" normalizeH="0" baseline="0" noProof="0" dirty="0">
                <a:ln>
                  <a:noFill/>
                </a:ln>
                <a:gradFill>
                  <a:gsLst>
                    <a:gs pos="0">
                      <a:srgbClr val="1A1A1A"/>
                    </a:gs>
                    <a:gs pos="98000">
                      <a:srgbClr val="1A1A1A"/>
                    </a:gs>
                  </a:gsLst>
                  <a:lin ang="5400000" scaled="1"/>
                </a:gradFill>
                <a:effectLst/>
                <a:uLnTx/>
                <a:uFillTx/>
                <a:latin typeface="Segoe"/>
                <a:ea typeface="+mn-ea"/>
                <a:cs typeface="+mn-cs"/>
              </a:rPr>
              <a:t>Directory</a:t>
            </a:r>
          </a:p>
        </p:txBody>
      </p:sp>
      <p:sp>
        <p:nvSpPr>
          <p:cNvPr id="71" name="TextBox 70">
            <a:extLst>
              <a:ext uri="{FF2B5EF4-FFF2-40B4-BE49-F238E27FC236}">
                <a16:creationId xmlns:a16="http://schemas.microsoft.com/office/drawing/2014/main" id="{5FBA1A62-4E23-4D2C-8D51-9B7C4F8EA12A}"/>
              </a:ext>
            </a:extLst>
          </p:cNvPr>
          <p:cNvSpPr txBox="1"/>
          <p:nvPr/>
        </p:nvSpPr>
        <p:spPr>
          <a:xfrm>
            <a:off x="9389699" y="4417751"/>
            <a:ext cx="705843" cy="286232"/>
          </a:xfrm>
          <a:prstGeom prst="rect">
            <a:avLst/>
          </a:prstGeom>
          <a:noFill/>
        </p:spPr>
        <p:txBody>
          <a:bodyPr wrap="square" lIns="0" tIns="45720" rIns="0" bIns="45720" rtlCol="0">
            <a:spAutoFit/>
          </a:bodyPr>
          <a:lstStyle>
            <a:defPPr>
              <a:defRPr lang="en-US"/>
            </a:defPPr>
            <a:lvl1pPr algn="ctr">
              <a:lnSpc>
                <a:spcPct val="90000"/>
              </a:lnSpc>
              <a:defRPr sz="1000" b="1">
                <a:gradFill>
                  <a:gsLst>
                    <a:gs pos="0">
                      <a:schemeClr val="tx1"/>
                    </a:gs>
                    <a:gs pos="98000">
                      <a:schemeClr val="tx1"/>
                    </a:gs>
                  </a:gsLst>
                  <a:lin ang="5400000" scaled="1"/>
                </a:gradFill>
                <a:latin typeface="Segoe"/>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700" b="1" i="0" u="none" strike="noStrike" kern="1200" cap="none" spc="0" normalizeH="0" baseline="0" noProof="0" dirty="0">
                <a:ln>
                  <a:noFill/>
                </a:ln>
                <a:gradFill>
                  <a:gsLst>
                    <a:gs pos="0">
                      <a:srgbClr val="1A1A1A"/>
                    </a:gs>
                    <a:gs pos="98000">
                      <a:srgbClr val="1A1A1A"/>
                    </a:gs>
                  </a:gsLst>
                  <a:lin ang="5400000" scaled="1"/>
                </a:gradFill>
                <a:effectLst/>
                <a:uLnTx/>
                <a:uFillTx/>
                <a:latin typeface="Segoe"/>
                <a:ea typeface="+mn-ea"/>
                <a:cs typeface="+mn-cs"/>
              </a:rPr>
              <a:t>Conditional</a:t>
            </a:r>
            <a:br>
              <a:rPr kumimoji="0" lang="en-US" sz="700" b="1" i="0" u="none" strike="noStrike" kern="1200" cap="none" spc="0" normalizeH="0" baseline="0" noProof="0" dirty="0">
                <a:ln>
                  <a:noFill/>
                </a:ln>
                <a:gradFill>
                  <a:gsLst>
                    <a:gs pos="0">
                      <a:srgbClr val="1A1A1A"/>
                    </a:gs>
                    <a:gs pos="98000">
                      <a:srgbClr val="1A1A1A"/>
                    </a:gs>
                  </a:gsLst>
                  <a:lin ang="5400000" scaled="1"/>
                </a:gradFill>
                <a:effectLst/>
                <a:uLnTx/>
                <a:uFillTx/>
                <a:latin typeface="Segoe"/>
                <a:ea typeface="+mn-ea"/>
                <a:cs typeface="+mn-cs"/>
              </a:rPr>
            </a:br>
            <a:r>
              <a:rPr kumimoji="0" lang="en-US" sz="700" b="1" i="0" u="none" strike="noStrike" kern="1200" cap="none" spc="0" normalizeH="0" baseline="0" noProof="0" dirty="0">
                <a:ln>
                  <a:noFill/>
                </a:ln>
                <a:gradFill>
                  <a:gsLst>
                    <a:gs pos="0">
                      <a:srgbClr val="1A1A1A"/>
                    </a:gs>
                    <a:gs pos="98000">
                      <a:srgbClr val="1A1A1A"/>
                    </a:gs>
                  </a:gsLst>
                  <a:lin ang="5400000" scaled="1"/>
                </a:gradFill>
                <a:effectLst/>
                <a:uLnTx/>
                <a:uFillTx/>
                <a:latin typeface="Segoe"/>
                <a:ea typeface="+mn-ea"/>
                <a:cs typeface="+mn-cs"/>
              </a:rPr>
              <a:t>Access</a:t>
            </a:r>
          </a:p>
        </p:txBody>
      </p:sp>
      <p:grpSp>
        <p:nvGrpSpPr>
          <p:cNvPr id="90" name="Group 89">
            <a:extLst>
              <a:ext uri="{FF2B5EF4-FFF2-40B4-BE49-F238E27FC236}">
                <a16:creationId xmlns:a16="http://schemas.microsoft.com/office/drawing/2014/main" id="{ABBDFA7C-FCFC-4E61-A3C1-8B64930BC5AC}"/>
              </a:ext>
            </a:extLst>
          </p:cNvPr>
          <p:cNvGrpSpPr/>
          <p:nvPr/>
        </p:nvGrpSpPr>
        <p:grpSpPr>
          <a:xfrm>
            <a:off x="7318304" y="2925909"/>
            <a:ext cx="914400" cy="999511"/>
            <a:chOff x="7706681" y="2700877"/>
            <a:chExt cx="914400" cy="999511"/>
          </a:xfrm>
        </p:grpSpPr>
        <p:sp>
          <p:nvSpPr>
            <p:cNvPr id="51" name="server">
              <a:extLst>
                <a:ext uri="{FF2B5EF4-FFF2-40B4-BE49-F238E27FC236}">
                  <a16:creationId xmlns:a16="http://schemas.microsoft.com/office/drawing/2014/main" id="{DEA44C57-4507-48AE-A1BD-7D85584F6C4B}"/>
                </a:ext>
              </a:extLst>
            </p:cNvPr>
            <p:cNvSpPr>
              <a:spLocks noChangeAspect="1" noEditPoints="1"/>
            </p:cNvSpPr>
            <p:nvPr/>
          </p:nvSpPr>
          <p:spPr bwMode="auto">
            <a:xfrm>
              <a:off x="8019454" y="2897767"/>
              <a:ext cx="288854" cy="54864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chemeClr val="bg1"/>
            </a:solid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9" name="TextBox 68">
              <a:extLst>
                <a:ext uri="{FF2B5EF4-FFF2-40B4-BE49-F238E27FC236}">
                  <a16:creationId xmlns:a16="http://schemas.microsoft.com/office/drawing/2014/main" id="{95175309-31D2-4564-B3AE-DE30B4F48471}"/>
                </a:ext>
              </a:extLst>
            </p:cNvPr>
            <p:cNvSpPr txBox="1"/>
            <p:nvPr/>
          </p:nvSpPr>
          <p:spPr>
            <a:xfrm>
              <a:off x="7706681" y="3506489"/>
              <a:ext cx="914400" cy="193899"/>
            </a:xfrm>
            <a:prstGeom prst="rect">
              <a:avLst/>
            </a:prstGeom>
            <a:noFill/>
          </p:spPr>
          <p:txBody>
            <a:bodyPr wrap="square" lIns="0" tIns="0" rIns="0" bIns="0" rtlCol="0">
              <a:spAutoFit/>
            </a:bodyPr>
            <a:lstStyle>
              <a:defPPr>
                <a:defRPr lang="en-US"/>
              </a:defPPr>
              <a:lvl1pPr algn="ctr">
                <a:lnSpc>
                  <a:spcPct val="90000"/>
                </a:lnSpc>
                <a:defRPr sz="1000" b="1">
                  <a:gradFill>
                    <a:gsLst>
                      <a:gs pos="0">
                        <a:schemeClr val="tx1"/>
                      </a:gs>
                      <a:gs pos="98000">
                        <a:schemeClr val="tx1"/>
                      </a:gs>
                    </a:gsLst>
                    <a:lin ang="5400000" scaled="1"/>
                  </a:gradFill>
                  <a:latin typeface="Segoe"/>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700" b="1" i="0" u="none" strike="noStrike" kern="1200" cap="none" spc="0" normalizeH="0" baseline="0" noProof="0" dirty="0">
                  <a:ln>
                    <a:noFill/>
                  </a:ln>
                  <a:gradFill>
                    <a:gsLst>
                      <a:gs pos="0">
                        <a:srgbClr val="1A1A1A"/>
                      </a:gs>
                      <a:gs pos="98000">
                        <a:srgbClr val="1A1A1A"/>
                      </a:gs>
                    </a:gsLst>
                    <a:lin ang="5400000" scaled="1"/>
                  </a:gradFill>
                  <a:effectLst/>
                  <a:uLnTx/>
                  <a:uFillTx/>
                  <a:latin typeface="Segoe"/>
                  <a:ea typeface="+mn-ea"/>
                  <a:cs typeface="+mn-cs"/>
                </a:rPr>
                <a:t>Azure AD </a:t>
              </a:r>
              <a:br>
                <a:rPr kumimoji="0" lang="en-US" sz="700" b="1" i="0" u="none" strike="noStrike" kern="1200" cap="none" spc="0" normalizeH="0" baseline="0" noProof="0" dirty="0">
                  <a:ln>
                    <a:noFill/>
                  </a:ln>
                  <a:gradFill>
                    <a:gsLst>
                      <a:gs pos="0">
                        <a:srgbClr val="1A1A1A"/>
                      </a:gs>
                      <a:gs pos="98000">
                        <a:srgbClr val="1A1A1A"/>
                      </a:gs>
                    </a:gsLst>
                    <a:lin ang="5400000" scaled="1"/>
                  </a:gradFill>
                  <a:effectLst/>
                  <a:uLnTx/>
                  <a:uFillTx/>
                  <a:latin typeface="Segoe"/>
                  <a:ea typeface="+mn-ea"/>
                  <a:cs typeface="+mn-cs"/>
                </a:rPr>
              </a:br>
              <a:r>
                <a:rPr kumimoji="0" lang="en-US" sz="700" b="1" i="0" u="none" strike="noStrike" kern="1200" cap="none" spc="0" normalizeH="0" baseline="0" noProof="0" dirty="0">
                  <a:ln>
                    <a:noFill/>
                  </a:ln>
                  <a:gradFill>
                    <a:gsLst>
                      <a:gs pos="0">
                        <a:srgbClr val="1A1A1A"/>
                      </a:gs>
                      <a:gs pos="98000">
                        <a:srgbClr val="1A1A1A"/>
                      </a:gs>
                    </a:gsLst>
                    <a:lin ang="5400000" scaled="1"/>
                  </a:gradFill>
                  <a:effectLst/>
                  <a:uLnTx/>
                  <a:uFillTx/>
                  <a:latin typeface="Segoe"/>
                  <a:ea typeface="+mn-ea"/>
                  <a:cs typeface="+mn-cs"/>
                </a:rPr>
                <a:t>Connect Server</a:t>
              </a:r>
            </a:p>
          </p:txBody>
        </p:sp>
        <p:pic>
          <p:nvPicPr>
            <p:cNvPr id="79" name="Picture 78" descr="A screenshot of a cell phone&#10;&#10;Description automatically generated">
              <a:extLst>
                <a:ext uri="{FF2B5EF4-FFF2-40B4-BE49-F238E27FC236}">
                  <a16:creationId xmlns:a16="http://schemas.microsoft.com/office/drawing/2014/main" id="{7FD10781-8E07-466B-A17C-BC9F0E11FD6C}"/>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7798622" y="2700877"/>
              <a:ext cx="370584" cy="402706"/>
            </a:xfrm>
            <a:prstGeom prst="rect">
              <a:avLst/>
            </a:prstGeom>
            <a:ln>
              <a:noFill/>
            </a:ln>
          </p:spPr>
        </p:pic>
      </p:grpSp>
      <p:sp>
        <p:nvSpPr>
          <p:cNvPr id="82" name="Arrow: Down 81">
            <a:extLst>
              <a:ext uri="{FF2B5EF4-FFF2-40B4-BE49-F238E27FC236}">
                <a16:creationId xmlns:a16="http://schemas.microsoft.com/office/drawing/2014/main" id="{C3184DF8-7417-4858-80B2-87A95227D933}"/>
              </a:ext>
            </a:extLst>
          </p:cNvPr>
          <p:cNvSpPr/>
          <p:nvPr/>
        </p:nvSpPr>
        <p:spPr bwMode="auto">
          <a:xfrm rot="16200000">
            <a:off x="6594520" y="2745793"/>
            <a:ext cx="193900" cy="1591230"/>
          </a:xfrm>
          <a:prstGeom prst="downArrow">
            <a:avLst>
              <a:gd name="adj1" fmla="val 65858"/>
              <a:gd name="adj2" fmla="val 7504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Box 76">
            <a:extLst>
              <a:ext uri="{FF2B5EF4-FFF2-40B4-BE49-F238E27FC236}">
                <a16:creationId xmlns:a16="http://schemas.microsoft.com/office/drawing/2014/main" id="{F180F0ED-9421-4F83-9521-9888EA0263E8}"/>
              </a:ext>
            </a:extLst>
          </p:cNvPr>
          <p:cNvSpPr txBox="1"/>
          <p:nvPr/>
        </p:nvSpPr>
        <p:spPr>
          <a:xfrm>
            <a:off x="5971697" y="3494413"/>
            <a:ext cx="1319272" cy="84639"/>
          </a:xfrm>
          <a:prstGeom prst="rect">
            <a:avLst/>
          </a:prstGeom>
          <a:noFill/>
        </p:spPr>
        <p:txBody>
          <a:bodyPr wrap="none" lIns="0" tIns="0" rIns="0" bIns="0" rtlCol="0">
            <a:spAutoFit/>
          </a:bodyPr>
          <a:lstStyle/>
          <a:p>
            <a:r>
              <a:rPr lang="en-US" sz="550" b="1" dirty="0">
                <a:gradFill>
                  <a:gsLst>
                    <a:gs pos="2917">
                      <a:schemeClr val="bg1"/>
                    </a:gs>
                    <a:gs pos="100000">
                      <a:schemeClr val="bg1"/>
                    </a:gs>
                  </a:gsLst>
                  <a:lin ang="5400000" scaled="0"/>
                </a:gradFill>
              </a:rPr>
              <a:t>2. Encrypted </a:t>
            </a:r>
            <a:r>
              <a:rPr lang="en-US" sz="550" b="1" dirty="0" err="1">
                <a:gradFill>
                  <a:gsLst>
                    <a:gs pos="2917">
                      <a:schemeClr val="bg1"/>
                    </a:gs>
                    <a:gs pos="100000">
                      <a:schemeClr val="bg1"/>
                    </a:gs>
                  </a:gsLst>
                  <a:lin ang="5400000" scaled="0"/>
                </a:gradFill>
              </a:rPr>
              <a:t>unicodePWD</a:t>
            </a:r>
            <a:r>
              <a:rPr lang="en-US" sz="550" b="1" dirty="0">
                <a:gradFill>
                  <a:gsLst>
                    <a:gs pos="2917">
                      <a:schemeClr val="bg1"/>
                    </a:gs>
                    <a:gs pos="100000">
                      <a:schemeClr val="bg1"/>
                    </a:gs>
                  </a:gsLst>
                  <a:lin ang="5400000" scaled="0"/>
                </a:gradFill>
              </a:rPr>
              <a:t> via MS-DRSR</a:t>
            </a:r>
          </a:p>
        </p:txBody>
      </p:sp>
      <p:sp>
        <p:nvSpPr>
          <p:cNvPr id="83" name="Arrow: Down 82">
            <a:extLst>
              <a:ext uri="{FF2B5EF4-FFF2-40B4-BE49-F238E27FC236}">
                <a16:creationId xmlns:a16="http://schemas.microsoft.com/office/drawing/2014/main" id="{AD51E929-7692-461E-8D9F-713ADF8DE8CC}"/>
              </a:ext>
            </a:extLst>
          </p:cNvPr>
          <p:cNvSpPr/>
          <p:nvPr/>
        </p:nvSpPr>
        <p:spPr bwMode="auto">
          <a:xfrm rot="5400000">
            <a:off x="6433985" y="2544255"/>
            <a:ext cx="193900" cy="1591229"/>
          </a:xfrm>
          <a:prstGeom prst="downArrow">
            <a:avLst>
              <a:gd name="adj1" fmla="val 65858"/>
              <a:gd name="adj2" fmla="val 7504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a:extLst>
              <a:ext uri="{FF2B5EF4-FFF2-40B4-BE49-F238E27FC236}">
                <a16:creationId xmlns:a16="http://schemas.microsoft.com/office/drawing/2014/main" id="{D9DE397C-3FA2-4C9E-9D80-810434AE6441}"/>
              </a:ext>
            </a:extLst>
          </p:cNvPr>
          <p:cNvSpPr txBox="1"/>
          <p:nvPr/>
        </p:nvSpPr>
        <p:spPr>
          <a:xfrm>
            <a:off x="5952461" y="3293932"/>
            <a:ext cx="1253548" cy="84639"/>
          </a:xfrm>
          <a:prstGeom prst="rect">
            <a:avLst/>
          </a:prstGeom>
          <a:noFill/>
        </p:spPr>
        <p:txBody>
          <a:bodyPr wrap="none" lIns="0" tIns="0" rIns="0" bIns="0" rtlCol="0">
            <a:spAutoFit/>
          </a:bodyPr>
          <a:lstStyle>
            <a:defPPr>
              <a:defRPr lang="en-US"/>
            </a:defPPr>
            <a:lvl1pPr>
              <a:defRPr sz="550" b="1">
                <a:gradFill>
                  <a:gsLst>
                    <a:gs pos="2917">
                      <a:schemeClr val="bg1"/>
                    </a:gs>
                    <a:gs pos="100000">
                      <a:schemeClr val="bg1"/>
                    </a:gs>
                  </a:gsLst>
                  <a:lin ang="5400000" scaled="0"/>
                </a:gradFill>
              </a:defRPr>
            </a:lvl1pPr>
          </a:lstStyle>
          <a:p>
            <a:r>
              <a:rPr lang="en-US" dirty="0"/>
              <a:t>1. Request </a:t>
            </a:r>
            <a:r>
              <a:rPr lang="en-US" dirty="0" err="1"/>
              <a:t>unicodePWD</a:t>
            </a:r>
            <a:r>
              <a:rPr lang="en-US" dirty="0"/>
              <a:t> via MS-DRSR</a:t>
            </a:r>
          </a:p>
        </p:txBody>
      </p:sp>
      <p:grpSp>
        <p:nvGrpSpPr>
          <p:cNvPr id="104" name="Group 103">
            <a:extLst>
              <a:ext uri="{FF2B5EF4-FFF2-40B4-BE49-F238E27FC236}">
                <a16:creationId xmlns:a16="http://schemas.microsoft.com/office/drawing/2014/main" id="{A8967716-F0D7-4931-8F96-E9FA52963F88}"/>
              </a:ext>
            </a:extLst>
          </p:cNvPr>
          <p:cNvGrpSpPr/>
          <p:nvPr/>
        </p:nvGrpSpPr>
        <p:grpSpPr>
          <a:xfrm>
            <a:off x="8059191" y="3346435"/>
            <a:ext cx="1379417" cy="193900"/>
            <a:chOff x="8370728" y="3090667"/>
            <a:chExt cx="1379417" cy="193900"/>
          </a:xfrm>
        </p:grpSpPr>
        <p:sp>
          <p:nvSpPr>
            <p:cNvPr id="85" name="Arrow: Down 84">
              <a:extLst>
                <a:ext uri="{FF2B5EF4-FFF2-40B4-BE49-F238E27FC236}">
                  <a16:creationId xmlns:a16="http://schemas.microsoft.com/office/drawing/2014/main" id="{2CA7038F-DAF2-41F0-8EE5-E6A19B1863C6}"/>
                </a:ext>
              </a:extLst>
            </p:cNvPr>
            <p:cNvSpPr/>
            <p:nvPr/>
          </p:nvSpPr>
          <p:spPr bwMode="auto">
            <a:xfrm rot="16200000">
              <a:off x="8963487" y="2497908"/>
              <a:ext cx="193900" cy="1379417"/>
            </a:xfrm>
            <a:prstGeom prst="downArrow">
              <a:avLst>
                <a:gd name="adj1" fmla="val 65858"/>
                <a:gd name="adj2" fmla="val 7504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TextBox 85">
              <a:extLst>
                <a:ext uri="{FF2B5EF4-FFF2-40B4-BE49-F238E27FC236}">
                  <a16:creationId xmlns:a16="http://schemas.microsoft.com/office/drawing/2014/main" id="{0164BAED-1CF6-4C92-AA0E-56A24A4D23ED}"/>
                </a:ext>
              </a:extLst>
            </p:cNvPr>
            <p:cNvSpPr txBox="1"/>
            <p:nvPr/>
          </p:nvSpPr>
          <p:spPr>
            <a:xfrm>
              <a:off x="8420231" y="3144603"/>
              <a:ext cx="1259960" cy="84639"/>
            </a:xfrm>
            <a:prstGeom prst="rect">
              <a:avLst/>
            </a:prstGeom>
            <a:noFill/>
          </p:spPr>
          <p:txBody>
            <a:bodyPr wrap="none" lIns="0" tIns="0" rIns="0" bIns="0" rtlCol="0">
              <a:spAutoFit/>
            </a:bodyPr>
            <a:lstStyle/>
            <a:p>
              <a:r>
                <a:rPr lang="en-US" sz="550" b="1" dirty="0">
                  <a:gradFill>
                    <a:gsLst>
                      <a:gs pos="2917">
                        <a:schemeClr val="bg1"/>
                      </a:gs>
                      <a:gs pos="100000">
                        <a:schemeClr val="bg1"/>
                      </a:gs>
                    </a:gsLst>
                    <a:lin ang="5400000" scaled="0"/>
                  </a:gradFill>
                </a:rPr>
                <a:t>7. String + salt + iteration count (SSL)</a:t>
              </a:r>
            </a:p>
          </p:txBody>
        </p:sp>
      </p:grpSp>
      <p:cxnSp>
        <p:nvCxnSpPr>
          <p:cNvPr id="88" name="Straight Connector 87">
            <a:extLst>
              <a:ext uri="{FF2B5EF4-FFF2-40B4-BE49-F238E27FC236}">
                <a16:creationId xmlns:a16="http://schemas.microsoft.com/office/drawing/2014/main" id="{A6D91206-BF89-4F52-893B-2D72C4CA1284}"/>
              </a:ext>
            </a:extLst>
          </p:cNvPr>
          <p:cNvCxnSpPr>
            <a:cxnSpLocks/>
          </p:cNvCxnSpPr>
          <p:nvPr/>
        </p:nvCxnSpPr>
        <p:spPr>
          <a:xfrm>
            <a:off x="7775504" y="3925420"/>
            <a:ext cx="0" cy="262853"/>
          </a:xfrm>
          <a:prstGeom prst="line">
            <a:avLst/>
          </a:prstGeom>
          <a:ln w="12700" cmpd="sng">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3" name="Group 92">
            <a:extLst>
              <a:ext uri="{FF2B5EF4-FFF2-40B4-BE49-F238E27FC236}">
                <a16:creationId xmlns:a16="http://schemas.microsoft.com/office/drawing/2014/main" id="{DD346D85-FA3A-4304-83E0-9B6B0D902824}"/>
              </a:ext>
            </a:extLst>
          </p:cNvPr>
          <p:cNvGrpSpPr/>
          <p:nvPr/>
        </p:nvGrpSpPr>
        <p:grpSpPr>
          <a:xfrm>
            <a:off x="8386335" y="2094075"/>
            <a:ext cx="1295428" cy="369332"/>
            <a:chOff x="9274350" y="1925373"/>
            <a:chExt cx="1295428" cy="369332"/>
          </a:xfrm>
        </p:grpSpPr>
        <p:sp>
          <p:nvSpPr>
            <p:cNvPr id="91" name="Rectangle 90">
              <a:extLst>
                <a:ext uri="{FF2B5EF4-FFF2-40B4-BE49-F238E27FC236}">
                  <a16:creationId xmlns:a16="http://schemas.microsoft.com/office/drawing/2014/main" id="{26D8ECDA-7E1B-4C88-994F-8A41805CD45B}"/>
                </a:ext>
              </a:extLst>
            </p:cNvPr>
            <p:cNvSpPr/>
            <p:nvPr/>
          </p:nvSpPr>
          <p:spPr>
            <a:xfrm>
              <a:off x="9274350" y="1925373"/>
              <a:ext cx="1295428" cy="369332"/>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r>
                <a:rPr lang="en-US" sz="900" dirty="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rPr>
                <a:t>Azure AD </a:t>
              </a:r>
            </a:p>
            <a:p>
              <a:r>
                <a:rPr lang="en-US" sz="900" dirty="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rPr>
                <a:t>Identity Protection</a:t>
              </a:r>
            </a:p>
          </p:txBody>
        </p:sp>
        <p:pic>
          <p:nvPicPr>
            <p:cNvPr id="92" name="Picture 91">
              <a:extLst>
                <a:ext uri="{FF2B5EF4-FFF2-40B4-BE49-F238E27FC236}">
                  <a16:creationId xmlns:a16="http://schemas.microsoft.com/office/drawing/2014/main" id="{E741579D-E59F-4394-9C47-DD722E981B6C}"/>
                </a:ext>
              </a:extLst>
            </p:cNvPr>
            <p:cNvPicPr>
              <a:picLocks noChangeAspect="1"/>
            </p:cNvPicPr>
            <p:nvPr/>
          </p:nvPicPr>
          <p:blipFill>
            <a:blip r:embed="rId5">
              <a:duotone>
                <a:schemeClr val="accent1">
                  <a:shade val="45000"/>
                  <a:satMod val="135000"/>
                </a:schemeClr>
                <a:prstClr val="white"/>
              </a:duotone>
              <a:lum bright="-20000" contrast="40000"/>
            </a:blip>
            <a:stretch>
              <a:fillRect/>
            </a:stretch>
          </p:blipFill>
          <p:spPr>
            <a:xfrm>
              <a:off x="9300456" y="2026893"/>
              <a:ext cx="168121" cy="168122"/>
            </a:xfrm>
            <a:prstGeom prst="rect">
              <a:avLst/>
            </a:prstGeom>
          </p:spPr>
        </p:pic>
      </p:grpSp>
      <p:cxnSp>
        <p:nvCxnSpPr>
          <p:cNvPr id="95" name="Straight Arrow Connector 94">
            <a:extLst>
              <a:ext uri="{FF2B5EF4-FFF2-40B4-BE49-F238E27FC236}">
                <a16:creationId xmlns:a16="http://schemas.microsoft.com/office/drawing/2014/main" id="{6066F0C6-FD0D-4B66-B1BD-F1E8013B807F}"/>
              </a:ext>
            </a:extLst>
          </p:cNvPr>
          <p:cNvCxnSpPr>
            <a:cxnSpLocks/>
          </p:cNvCxnSpPr>
          <p:nvPr/>
        </p:nvCxnSpPr>
        <p:spPr>
          <a:xfrm>
            <a:off x="7551552" y="2287746"/>
            <a:ext cx="799876" cy="0"/>
          </a:xfrm>
          <a:prstGeom prst="straightConnector1">
            <a:avLst/>
          </a:prstGeom>
          <a:ln w="12700">
            <a:solidFill>
              <a:srgbClr val="5C2D9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6" name="Database_EFC7">
            <a:extLst>
              <a:ext uri="{FF2B5EF4-FFF2-40B4-BE49-F238E27FC236}">
                <a16:creationId xmlns:a16="http://schemas.microsoft.com/office/drawing/2014/main" id="{3319C3D4-8113-4C28-8EEE-ABE9AAFCE3BF}"/>
              </a:ext>
            </a:extLst>
          </p:cNvPr>
          <p:cNvSpPr>
            <a:spLocks noChangeAspect="1" noEditPoints="1"/>
          </p:cNvSpPr>
          <p:nvPr/>
        </p:nvSpPr>
        <p:spPr bwMode="auto">
          <a:xfrm>
            <a:off x="8372696" y="2529672"/>
            <a:ext cx="192813" cy="250626"/>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5C2D91"/>
          </a:solid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98" name="Connector: Elbow 97">
            <a:extLst>
              <a:ext uri="{FF2B5EF4-FFF2-40B4-BE49-F238E27FC236}">
                <a16:creationId xmlns:a16="http://schemas.microsoft.com/office/drawing/2014/main" id="{7B0E2404-F611-4C12-A757-BF56D65D69EF}"/>
              </a:ext>
            </a:extLst>
          </p:cNvPr>
          <p:cNvCxnSpPr>
            <a:cxnSpLocks/>
            <a:stCxn id="91" idx="3"/>
            <a:endCxn id="52" idx="0"/>
          </p:cNvCxnSpPr>
          <p:nvPr/>
        </p:nvCxnSpPr>
        <p:spPr>
          <a:xfrm>
            <a:off x="9681763" y="2278741"/>
            <a:ext cx="75118" cy="805574"/>
          </a:xfrm>
          <a:prstGeom prst="bentConnector2">
            <a:avLst/>
          </a:prstGeom>
          <a:ln w="12700">
            <a:solidFill>
              <a:srgbClr val="5C2D9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8487D5A9-2C9C-49C3-B3C1-7FEE94F7B797}"/>
              </a:ext>
            </a:extLst>
          </p:cNvPr>
          <p:cNvCxnSpPr>
            <a:cxnSpLocks/>
            <a:stCxn id="70" idx="2"/>
            <a:endCxn id="71" idx="0"/>
          </p:cNvCxnSpPr>
          <p:nvPr/>
        </p:nvCxnSpPr>
        <p:spPr>
          <a:xfrm>
            <a:off x="9742621" y="3925420"/>
            <a:ext cx="0" cy="492331"/>
          </a:xfrm>
          <a:prstGeom prst="straightConnector1">
            <a:avLst/>
          </a:prstGeom>
          <a:ln w="12700">
            <a:solidFill>
              <a:srgbClr val="5C2D9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60785B4F-C85F-4F6B-BBAD-C7293D78445B}"/>
              </a:ext>
            </a:extLst>
          </p:cNvPr>
          <p:cNvCxnSpPr>
            <a:cxnSpLocks/>
            <a:stCxn id="44" idx="1"/>
          </p:cNvCxnSpPr>
          <p:nvPr/>
        </p:nvCxnSpPr>
        <p:spPr>
          <a:xfrm flipH="1" flipV="1">
            <a:off x="9742620" y="4158319"/>
            <a:ext cx="611691" cy="0"/>
          </a:xfrm>
          <a:prstGeom prst="line">
            <a:avLst/>
          </a:prstGeom>
          <a:ln w="12700" cmpd="sng">
            <a:solidFill>
              <a:srgbClr val="5C2D9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2" name="Arrow: Down 121">
            <a:extLst>
              <a:ext uri="{FF2B5EF4-FFF2-40B4-BE49-F238E27FC236}">
                <a16:creationId xmlns:a16="http://schemas.microsoft.com/office/drawing/2014/main" id="{70002044-E057-49C3-B3A6-81721B2473AB}"/>
              </a:ext>
            </a:extLst>
          </p:cNvPr>
          <p:cNvSpPr/>
          <p:nvPr/>
        </p:nvSpPr>
        <p:spPr bwMode="auto">
          <a:xfrm rot="12456555">
            <a:off x="9057127" y="3868618"/>
            <a:ext cx="193900" cy="1316351"/>
          </a:xfrm>
          <a:prstGeom prst="downArrow">
            <a:avLst>
              <a:gd name="adj1" fmla="val 65858"/>
              <a:gd name="adj2" fmla="val 7504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C894BB26-D605-4A1D-9D16-080586CCF7C4}"/>
              </a:ext>
            </a:extLst>
          </p:cNvPr>
          <p:cNvGrpSpPr/>
          <p:nvPr/>
        </p:nvGrpSpPr>
        <p:grpSpPr>
          <a:xfrm>
            <a:off x="9034049" y="4349912"/>
            <a:ext cx="346067" cy="350069"/>
            <a:chOff x="9050148" y="4246676"/>
            <a:chExt cx="346067" cy="350069"/>
          </a:xfrm>
        </p:grpSpPr>
        <p:sp>
          <p:nvSpPr>
            <p:cNvPr id="123" name="Rectangle 122">
              <a:extLst>
                <a:ext uri="{FF2B5EF4-FFF2-40B4-BE49-F238E27FC236}">
                  <a16:creationId xmlns:a16="http://schemas.microsoft.com/office/drawing/2014/main" id="{601690B6-0FE7-451A-BC9D-54B4E61A526E}"/>
                </a:ext>
              </a:extLst>
            </p:cNvPr>
            <p:cNvSpPr/>
            <p:nvPr/>
          </p:nvSpPr>
          <p:spPr bwMode="auto">
            <a:xfrm>
              <a:off x="9229808" y="4246676"/>
              <a:ext cx="159891" cy="33143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3" name="Group 72">
              <a:extLst>
                <a:ext uri="{FF2B5EF4-FFF2-40B4-BE49-F238E27FC236}">
                  <a16:creationId xmlns:a16="http://schemas.microsoft.com/office/drawing/2014/main" id="{878AF615-74D9-416B-9F4F-CAC1B41274EC}"/>
                </a:ext>
              </a:extLst>
            </p:cNvPr>
            <p:cNvGrpSpPr/>
            <p:nvPr/>
          </p:nvGrpSpPr>
          <p:grpSpPr>
            <a:xfrm>
              <a:off x="9050148" y="4250678"/>
              <a:ext cx="346067" cy="346067"/>
              <a:chOff x="9093425" y="5443837"/>
              <a:chExt cx="472807" cy="458656"/>
            </a:xfrm>
          </p:grpSpPr>
          <p:sp>
            <p:nvSpPr>
              <p:cNvPr id="75" name="door">
                <a:extLst>
                  <a:ext uri="{FF2B5EF4-FFF2-40B4-BE49-F238E27FC236}">
                    <a16:creationId xmlns:a16="http://schemas.microsoft.com/office/drawing/2014/main" id="{A8B8B0B7-8A5B-4749-ACD4-656B12274544}"/>
                  </a:ext>
                </a:extLst>
              </p:cNvPr>
              <p:cNvSpPr>
                <a:spLocks noChangeAspect="1" noEditPoints="1"/>
              </p:cNvSpPr>
              <p:nvPr/>
            </p:nvSpPr>
            <p:spPr bwMode="auto">
              <a:xfrm>
                <a:off x="9241432" y="5443837"/>
                <a:ext cx="324800" cy="458656"/>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solidFill>
                <a:srgbClr val="FFFFFF"/>
              </a:solidFill>
              <a:ln w="15875" cap="flat">
                <a:solidFill>
                  <a:srgbClr val="5C2D9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76" name="key">
                <a:extLst>
                  <a:ext uri="{FF2B5EF4-FFF2-40B4-BE49-F238E27FC236}">
                    <a16:creationId xmlns:a16="http://schemas.microsoft.com/office/drawing/2014/main" id="{D7F38CAD-96F1-4F53-9608-43425EA04BB2}"/>
                  </a:ext>
                </a:extLst>
              </p:cNvPr>
              <p:cNvSpPr>
                <a:spLocks noChangeAspect="1" noEditPoints="1"/>
              </p:cNvSpPr>
              <p:nvPr/>
            </p:nvSpPr>
            <p:spPr bwMode="auto">
              <a:xfrm>
                <a:off x="9093425" y="551203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bg1"/>
              </a:solidFill>
              <a:ln w="15875" cap="sq">
                <a:solidFill>
                  <a:srgbClr val="5C2D9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828027069"/>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E7A85C97-C985-493B-A19D-95593F59DC30}"/>
              </a:ext>
            </a:extLst>
          </p:cNvPr>
          <p:cNvSpPr txBox="1">
            <a:spLocks/>
          </p:cNvSpPr>
          <p:nvPr/>
        </p:nvSpPr>
        <p:spPr>
          <a:xfrm>
            <a:off x="588963" y="1861040"/>
            <a:ext cx="3566160" cy="4672486"/>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ctr" defTabSz="914400" fontAlgn="base">
              <a:spcBef>
                <a:spcPts val="0"/>
              </a:spcBef>
              <a:spcAft>
                <a:spcPts val="600"/>
              </a:spcAft>
              <a:buSzTx/>
              <a:buNone/>
              <a:defRPr/>
            </a:pPr>
            <a:r>
              <a:rPr lang="en-US" sz="1400" b="1" cap="all" dirty="0">
                <a:solidFill>
                  <a:srgbClr val="107C10"/>
                </a:solidFill>
                <a:latin typeface="Segoe UI" panose="020B0502040204020203" pitchFamily="34" charset="0"/>
                <a:cs typeface="Segoe UI" panose="020B0502040204020203" pitchFamily="34" charset="0"/>
              </a:rPr>
              <a:t>Azure AD Password Protection</a:t>
            </a:r>
          </a:p>
          <a:p>
            <a:pPr marL="137160" lvl="1" indent="-137160" defTabSz="914400">
              <a:spcBef>
                <a:spcPts val="0"/>
              </a:spcBef>
              <a:spcAft>
                <a:spcPts val="600"/>
              </a:spcAft>
              <a:buSzTx/>
              <a:buFont typeface="Arial" panose="020B0604020202020204" pitchFamily="34" charset="0"/>
              <a:buChar char="•"/>
              <a:defRPr/>
            </a:pPr>
            <a:endParaRPr lang="en-US" sz="1400" b="1" dirty="0">
              <a:gradFill>
                <a:gsLst>
                  <a:gs pos="1250">
                    <a:srgbClr val="1A1A1A"/>
                  </a:gs>
                  <a:gs pos="100000">
                    <a:srgbClr val="1A1A1A"/>
                  </a:gs>
                </a:gsLst>
                <a:lin ang="5400000" scaled="0"/>
              </a:gradFill>
            </a:endParaRP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What </a:t>
            </a:r>
            <a:r>
              <a:rPr lang="en-US" sz="1400" dirty="0">
                <a:gradFill>
                  <a:gsLst>
                    <a:gs pos="1250">
                      <a:srgbClr val="1A1A1A"/>
                    </a:gs>
                    <a:gs pos="100000">
                      <a:srgbClr val="1A1A1A"/>
                    </a:gs>
                  </a:gsLst>
                  <a:lin ang="5400000" scaled="0"/>
                </a:gradFill>
              </a:rPr>
              <a:t>– Choose the level of password protection in Azure Active Directory</a:t>
            </a: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Why </a:t>
            </a:r>
            <a:r>
              <a:rPr lang="en-US" sz="1400" dirty="0">
                <a:gradFill>
                  <a:gsLst>
                    <a:gs pos="1250">
                      <a:srgbClr val="1A1A1A"/>
                    </a:gs>
                    <a:gs pos="100000">
                      <a:srgbClr val="1A1A1A"/>
                    </a:gs>
                  </a:gsLst>
                  <a:lin ang="5400000" scaled="0"/>
                </a:gradFill>
              </a:rPr>
              <a:t>– Static on-premises defenses capabilities can no longer protect password-based accounts. </a:t>
            </a:r>
          </a:p>
          <a:p>
            <a:pPr marL="337180" lvl="2" indent="-137160" defTabSz="914400">
              <a:spcBef>
                <a:spcPts val="0"/>
              </a:spcBef>
              <a:spcAft>
                <a:spcPts val="600"/>
              </a:spcAft>
              <a:buSzTx/>
              <a:buFont typeface="Arial" panose="020B0604020202020204" pitchFamily="34" charset="0"/>
              <a:buChar char="•"/>
              <a:defRPr/>
            </a:pPr>
            <a:r>
              <a:rPr lang="en-US" sz="1200" b="1" dirty="0">
                <a:gradFill>
                  <a:gsLst>
                    <a:gs pos="1250">
                      <a:srgbClr val="1A1A1A"/>
                    </a:gs>
                    <a:gs pos="100000">
                      <a:srgbClr val="1A1A1A"/>
                    </a:gs>
                  </a:gsLst>
                  <a:lin ang="5400000" scaled="0"/>
                </a:gradFill>
              </a:rPr>
              <a:t>Microsoft </a:t>
            </a:r>
            <a:r>
              <a:rPr lang="en-US" sz="1200" dirty="0">
                <a:gradFill>
                  <a:gsLst>
                    <a:gs pos="1250">
                      <a:srgbClr val="1A1A1A"/>
                    </a:gs>
                    <a:gs pos="100000">
                      <a:srgbClr val="1A1A1A"/>
                    </a:gs>
                  </a:gsLst>
                  <a:lin ang="5400000" scaled="0"/>
                </a:gradFill>
              </a:rPr>
              <a:t>- </a:t>
            </a:r>
            <a:r>
              <a:rPr lang="en-US" sz="1200" dirty="0">
                <a:gradFill>
                  <a:gsLst>
                    <a:gs pos="1250">
                      <a:srgbClr val="1A1A1A"/>
                    </a:gs>
                    <a:gs pos="100000">
                      <a:srgbClr val="1A1A1A"/>
                    </a:gs>
                  </a:gsLst>
                  <a:lin ang="5400000" scaled="0"/>
                </a:gradFill>
                <a:hlinkClick r:id="rId2"/>
              </a:rPr>
              <a:t>https://www.microsoft.com/en-us/research/publication/password-guidance/</a:t>
            </a:r>
            <a:r>
              <a:rPr lang="en-US" sz="1200" dirty="0">
                <a:gradFill>
                  <a:gsLst>
                    <a:gs pos="1250">
                      <a:srgbClr val="1A1A1A"/>
                    </a:gs>
                    <a:gs pos="100000">
                      <a:srgbClr val="1A1A1A"/>
                    </a:gs>
                  </a:gsLst>
                  <a:lin ang="5400000" scaled="0"/>
                </a:gradFill>
              </a:rPr>
              <a:t> </a:t>
            </a:r>
          </a:p>
          <a:p>
            <a:pPr marL="337180" lvl="2" indent="-137160" defTabSz="914400">
              <a:spcBef>
                <a:spcPts val="0"/>
              </a:spcBef>
              <a:spcAft>
                <a:spcPts val="600"/>
              </a:spcAft>
              <a:buSzTx/>
              <a:buFont typeface="Arial" panose="020B0604020202020204" pitchFamily="34" charset="0"/>
              <a:buChar char="•"/>
              <a:defRPr/>
            </a:pPr>
            <a:r>
              <a:rPr lang="en-US" sz="1200" b="1" dirty="0">
                <a:gradFill>
                  <a:gsLst>
                    <a:gs pos="1250">
                      <a:srgbClr val="1A1A1A"/>
                    </a:gs>
                    <a:gs pos="100000">
                      <a:srgbClr val="1A1A1A"/>
                    </a:gs>
                  </a:gsLst>
                  <a:lin ang="5400000" scaled="0"/>
                </a:gradFill>
              </a:rPr>
              <a:t>NIST </a:t>
            </a:r>
            <a:r>
              <a:rPr lang="en-US" sz="1200" dirty="0">
                <a:gradFill>
                  <a:gsLst>
                    <a:gs pos="1250">
                      <a:srgbClr val="1A1A1A"/>
                    </a:gs>
                    <a:gs pos="100000">
                      <a:srgbClr val="1A1A1A"/>
                    </a:gs>
                  </a:gsLst>
                  <a:lin ang="5400000" scaled="0"/>
                </a:gradFill>
              </a:rPr>
              <a:t>- </a:t>
            </a:r>
            <a:r>
              <a:rPr lang="en-US" sz="1200" dirty="0">
                <a:gradFill>
                  <a:gsLst>
                    <a:gs pos="1250">
                      <a:srgbClr val="1A1A1A"/>
                    </a:gs>
                    <a:gs pos="100000">
                      <a:srgbClr val="1A1A1A"/>
                    </a:gs>
                  </a:gsLst>
                  <a:lin ang="5400000" scaled="0"/>
                </a:gradFill>
                <a:hlinkClick r:id="rId3"/>
              </a:rPr>
              <a:t>https://pages.nist.gov/800-63-3/sp800-63b.html</a:t>
            </a:r>
            <a:r>
              <a:rPr lang="en-US" sz="1200" dirty="0">
                <a:gradFill>
                  <a:gsLst>
                    <a:gs pos="1250">
                      <a:srgbClr val="1A1A1A"/>
                    </a:gs>
                    <a:gs pos="100000">
                      <a:srgbClr val="1A1A1A"/>
                    </a:gs>
                  </a:gsLst>
                  <a:lin ang="5400000" scaled="0"/>
                </a:gradFill>
              </a:rPr>
              <a:t> </a:t>
            </a:r>
          </a:p>
          <a:p>
            <a:pPr marL="114300" lvl="1" indent="0" defTabSz="914400">
              <a:spcBef>
                <a:spcPts val="0"/>
              </a:spcBef>
              <a:spcAft>
                <a:spcPts val="600"/>
              </a:spcAft>
              <a:buSzTx/>
              <a:buNone/>
              <a:defRPr/>
            </a:pPr>
            <a:r>
              <a:rPr lang="en-US" sz="1400" dirty="0">
                <a:gradFill>
                  <a:gsLst>
                    <a:gs pos="1250">
                      <a:srgbClr val="1A1A1A"/>
                    </a:gs>
                    <a:gs pos="100000">
                      <a:srgbClr val="1A1A1A"/>
                    </a:gs>
                  </a:gsLst>
                  <a:lin ang="5400000" scaled="0"/>
                </a:gradFill>
                <a:hlinkClick r:id="rId4"/>
              </a:rPr>
              <a:t>Passwordless</a:t>
            </a:r>
            <a:r>
              <a:rPr lang="en-US" sz="1400" dirty="0">
                <a:gradFill>
                  <a:gsLst>
                    <a:gs pos="1250">
                      <a:srgbClr val="1A1A1A"/>
                    </a:gs>
                    <a:gs pos="100000">
                      <a:srgbClr val="1A1A1A"/>
                    </a:gs>
                  </a:gsLst>
                  <a:lin ang="5400000" scaled="0"/>
                </a:gradFill>
              </a:rPr>
              <a:t> solutions are ideal and MFA can help, but password-based </a:t>
            </a:r>
            <a:r>
              <a:rPr lang="en-US" sz="1400">
                <a:gradFill>
                  <a:gsLst>
                    <a:gs pos="1250">
                      <a:srgbClr val="1A1A1A"/>
                    </a:gs>
                    <a:gs pos="100000">
                      <a:srgbClr val="1A1A1A"/>
                    </a:gs>
                  </a:gsLst>
                  <a:lin ang="5400000" scaled="0"/>
                </a:gradFill>
              </a:rPr>
              <a:t>accounts must </a:t>
            </a:r>
            <a:r>
              <a:rPr lang="en-US" sz="1400" dirty="0">
                <a:gradFill>
                  <a:gsLst>
                    <a:gs pos="1250">
                      <a:srgbClr val="1A1A1A"/>
                    </a:gs>
                    <a:gs pos="100000">
                      <a:srgbClr val="1A1A1A"/>
                    </a:gs>
                  </a:gsLst>
                  <a:lin ang="5400000" scaled="0"/>
                </a:gradFill>
              </a:rPr>
              <a:t>be protected</a:t>
            </a:r>
          </a:p>
          <a:p>
            <a:pPr marL="0" lvl="0" indent="0" defTabSz="914400" fontAlgn="base">
              <a:spcBef>
                <a:spcPts val="0"/>
              </a:spcBef>
              <a:spcAft>
                <a:spcPts val="600"/>
              </a:spcAft>
              <a:buSzTx/>
              <a:buNone/>
              <a:defRPr/>
            </a:pPr>
            <a:r>
              <a:rPr lang="en-US" sz="1400" b="1" dirty="0">
                <a:gradFill>
                  <a:gsLst>
                    <a:gs pos="1250">
                      <a:srgbClr val="1A1A1A"/>
                    </a:gs>
                    <a:gs pos="100000">
                      <a:srgbClr val="1A1A1A"/>
                    </a:gs>
                  </a:gsLst>
                  <a:lin ang="5400000" scaled="0"/>
                </a:gradFill>
              </a:rPr>
              <a:t>How – </a:t>
            </a:r>
            <a:r>
              <a:rPr lang="en-US" sz="1400" dirty="0">
                <a:gradFill>
                  <a:gsLst>
                    <a:gs pos="1250">
                      <a:srgbClr val="1A1A1A"/>
                    </a:gs>
                    <a:gs pos="100000">
                      <a:srgbClr val="1A1A1A"/>
                    </a:gs>
                  </a:gsLst>
                  <a:lin ang="5400000" scaled="0"/>
                </a:gradFill>
              </a:rPr>
              <a:t>Choose protection for Azure AD Passwords</a:t>
            </a:r>
          </a:p>
          <a:p>
            <a:pPr marL="0" lvl="0" indent="0" defTabSz="914400" fontAlgn="base">
              <a:spcBef>
                <a:spcPts val="0"/>
              </a:spcBef>
              <a:spcAft>
                <a:spcPts val="600"/>
              </a:spcAft>
              <a:buSzTx/>
              <a:buNone/>
              <a:defRPr/>
            </a:pPr>
            <a:endParaRPr lang="en-US" sz="1600" dirty="0">
              <a:gradFill>
                <a:gsLst>
                  <a:gs pos="1250">
                    <a:srgbClr val="D73B01"/>
                  </a:gs>
                  <a:gs pos="100000">
                    <a:srgbClr val="D73B01"/>
                  </a:gs>
                </a:gsLst>
                <a:lin ang="5400000" scaled="0"/>
              </a:gradFill>
              <a:latin typeface="Segoe UI Semibold"/>
              <a:cs typeface="Segoe UI Semibold" panose="020B0702040204020203" pitchFamily="34" charset="0"/>
            </a:endParaRPr>
          </a:p>
        </p:txBody>
      </p:sp>
      <p:grpSp>
        <p:nvGrpSpPr>
          <p:cNvPr id="5" name="Group 4">
            <a:extLst>
              <a:ext uri="{FF2B5EF4-FFF2-40B4-BE49-F238E27FC236}">
                <a16:creationId xmlns:a16="http://schemas.microsoft.com/office/drawing/2014/main" id="{CE8A7222-BE2F-441E-B982-40BF084C57FB}"/>
              </a:ext>
            </a:extLst>
          </p:cNvPr>
          <p:cNvGrpSpPr/>
          <p:nvPr/>
        </p:nvGrpSpPr>
        <p:grpSpPr>
          <a:xfrm>
            <a:off x="2070647" y="1579909"/>
            <a:ext cx="602792" cy="602792"/>
            <a:chOff x="5808240" y="1529109"/>
            <a:chExt cx="602792" cy="602792"/>
          </a:xfrm>
        </p:grpSpPr>
        <p:sp>
          <p:nvSpPr>
            <p:cNvPr id="6" name="Oval 5">
              <a:extLst>
                <a:ext uri="{FF2B5EF4-FFF2-40B4-BE49-F238E27FC236}">
                  <a16:creationId xmlns:a16="http://schemas.microsoft.com/office/drawing/2014/main" id="{D85C29C5-46FE-471C-B830-E9070F3B2B83}"/>
                </a:ext>
              </a:extLst>
            </p:cNvPr>
            <p:cNvSpPr/>
            <p:nvPr/>
          </p:nvSpPr>
          <p:spPr bwMode="auto">
            <a:xfrm>
              <a:off x="5808240" y="1529109"/>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F183C9F0-02CA-465A-9457-0F79A4A6C52D}"/>
                </a:ext>
              </a:extLst>
            </p:cNvPr>
            <p:cNvGrpSpPr/>
            <p:nvPr/>
          </p:nvGrpSpPr>
          <p:grpSpPr>
            <a:xfrm>
              <a:off x="5920810" y="1621414"/>
              <a:ext cx="377651" cy="377651"/>
              <a:chOff x="3525723" y="2983289"/>
              <a:chExt cx="487297" cy="487297"/>
            </a:xfrm>
          </p:grpSpPr>
          <p:sp>
            <p:nvSpPr>
              <p:cNvPr id="8" name="Oval 7">
                <a:extLst>
                  <a:ext uri="{FF2B5EF4-FFF2-40B4-BE49-F238E27FC236}">
                    <a16:creationId xmlns:a16="http://schemas.microsoft.com/office/drawing/2014/main" id="{F7484F95-1590-4C59-A4D1-D1D3A1A9789C}"/>
                  </a:ext>
                </a:extLst>
              </p:cNvPr>
              <p:cNvSpPr/>
              <p:nvPr/>
            </p:nvSpPr>
            <p:spPr bwMode="auto">
              <a:xfrm>
                <a:off x="3525723" y="2983289"/>
                <a:ext cx="487297" cy="487297"/>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dirty="0" err="1">
                  <a:gradFill>
                    <a:gsLst>
                      <a:gs pos="0">
                        <a:srgbClr val="FFFFFF"/>
                      </a:gs>
                      <a:gs pos="100000">
                        <a:srgbClr val="FFFFFF"/>
                      </a:gs>
                    </a:gsLst>
                    <a:lin ang="5400000" scaled="0"/>
                  </a:gradFill>
                  <a:latin typeface="Segoe UI"/>
                  <a:cs typeface="Segoe UI" pitchFamily="34" charset="0"/>
                </a:endParaRPr>
              </a:p>
            </p:txBody>
          </p:sp>
          <p:grpSp>
            <p:nvGrpSpPr>
              <p:cNvPr id="9" name="Group 8">
                <a:extLst>
                  <a:ext uri="{FF2B5EF4-FFF2-40B4-BE49-F238E27FC236}">
                    <a16:creationId xmlns:a16="http://schemas.microsoft.com/office/drawing/2014/main" id="{54FF62E9-FFBB-4448-83FA-76695D319741}"/>
                  </a:ext>
                </a:extLst>
              </p:cNvPr>
              <p:cNvGrpSpPr/>
              <p:nvPr/>
            </p:nvGrpSpPr>
            <p:grpSpPr>
              <a:xfrm>
                <a:off x="3535105" y="3089766"/>
                <a:ext cx="468533" cy="322907"/>
                <a:chOff x="3490013" y="3245958"/>
                <a:chExt cx="468533" cy="322907"/>
              </a:xfrm>
            </p:grpSpPr>
            <p:pic>
              <p:nvPicPr>
                <p:cNvPr id="10" name="Graphic 9" descr="Line Arrow: Counterclockwise curve">
                  <a:extLst>
                    <a:ext uri="{FF2B5EF4-FFF2-40B4-BE49-F238E27FC236}">
                      <a16:creationId xmlns:a16="http://schemas.microsoft.com/office/drawing/2014/main" id="{1838935C-62D4-4E5E-9A82-A7564E8DAA8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321398" flipH="1">
                  <a:off x="3637008" y="3247328"/>
                  <a:ext cx="321538" cy="321537"/>
                </a:xfrm>
                <a:prstGeom prst="rect">
                  <a:avLst/>
                </a:prstGeom>
              </p:spPr>
            </p:pic>
            <p:pic>
              <p:nvPicPr>
                <p:cNvPr id="11" name="Graphic 10" descr="Line Arrow: Counterclockwise curve">
                  <a:extLst>
                    <a:ext uri="{FF2B5EF4-FFF2-40B4-BE49-F238E27FC236}">
                      <a16:creationId xmlns:a16="http://schemas.microsoft.com/office/drawing/2014/main" id="{E944E796-C8A4-4338-8038-81BD3CBA4E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0278602">
                  <a:off x="3490013" y="3245958"/>
                  <a:ext cx="321538" cy="321537"/>
                </a:xfrm>
                <a:prstGeom prst="rect">
                  <a:avLst/>
                </a:prstGeom>
              </p:spPr>
            </p:pic>
          </p:grpSp>
        </p:grpSp>
      </p:grpSp>
      <p:sp>
        <p:nvSpPr>
          <p:cNvPr id="17" name="Title 2">
            <a:extLst>
              <a:ext uri="{FF2B5EF4-FFF2-40B4-BE49-F238E27FC236}">
                <a16:creationId xmlns:a16="http://schemas.microsoft.com/office/drawing/2014/main" id="{808B2552-4662-4137-8F22-A01D784E45E6}"/>
              </a:ext>
            </a:extLst>
          </p:cNvPr>
          <p:cNvSpPr>
            <a:spLocks noGrp="1"/>
          </p:cNvSpPr>
          <p:nvPr>
            <p:ph type="title"/>
          </p:nvPr>
        </p:nvSpPr>
        <p:spPr>
          <a:xfrm>
            <a:off x="588963" y="457200"/>
            <a:ext cx="11017250" cy="800219"/>
          </a:xfrm>
        </p:spPr>
        <p:txBody>
          <a:bodyPr/>
          <a:lstStyle/>
          <a:p>
            <a:r>
              <a:rPr lang="en-US" dirty="0">
                <a:gradFill>
                  <a:gsLst>
                    <a:gs pos="1250">
                      <a:srgbClr val="1A1A1A"/>
                    </a:gs>
                    <a:gs pos="100000">
                      <a:srgbClr val="1A1A1A"/>
                    </a:gs>
                  </a:gsLst>
                  <a:lin ang="5400000" scaled="0"/>
                </a:gradFill>
              </a:rPr>
              <a:t>Identity – Password Protection from Cloud</a:t>
            </a:r>
            <a:br>
              <a:rPr lang="en-US" dirty="0">
                <a:gradFill>
                  <a:gsLst>
                    <a:gs pos="1250">
                      <a:srgbClr val="1A1A1A"/>
                    </a:gs>
                    <a:gs pos="100000">
                      <a:srgbClr val="1A1A1A"/>
                    </a:gs>
                  </a:gsLst>
                  <a:lin ang="5400000" scaled="0"/>
                </a:gradFill>
              </a:rPr>
            </a:br>
            <a:r>
              <a:rPr lang="en-US" sz="1600" kern="0" cap="all" spc="118" dirty="0">
                <a:solidFill>
                  <a:srgbClr val="107C10"/>
                </a:solidFill>
                <a:latin typeface="Segoe UI"/>
                <a:ea typeface="Segoe UI Black" pitchFamily="34"/>
              </a:rPr>
              <a:t>Critical Best Practices</a:t>
            </a:r>
            <a:endParaRPr lang="en-US" dirty="0">
              <a:solidFill>
                <a:srgbClr val="107C10"/>
              </a:solidFill>
            </a:endParaRPr>
          </a:p>
        </p:txBody>
      </p:sp>
      <p:sp>
        <p:nvSpPr>
          <p:cNvPr id="25" name="Rectangle 24">
            <a:extLst>
              <a:ext uri="{FF2B5EF4-FFF2-40B4-BE49-F238E27FC236}">
                <a16:creationId xmlns:a16="http://schemas.microsoft.com/office/drawing/2014/main" id="{073156ED-28E7-45A2-A9E0-3DFAFFD58CD0}"/>
              </a:ext>
            </a:extLst>
          </p:cNvPr>
          <p:cNvSpPr/>
          <p:nvPr/>
        </p:nvSpPr>
        <p:spPr>
          <a:xfrm>
            <a:off x="4724400" y="1861039"/>
            <a:ext cx="7044882" cy="1378362"/>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p>
            <a:pPr defTabSz="914173" fontAlgn="base">
              <a:lnSpc>
                <a:spcPct val="90000"/>
              </a:lnSpc>
              <a:spcBef>
                <a:spcPct val="20000"/>
              </a:spcBef>
              <a:spcAft>
                <a:spcPts val="800"/>
              </a:spcAft>
              <a:buSzPct val="90000"/>
              <a:tabLst>
                <a:tab pos="380990" algn="l"/>
                <a:tab pos="459306" algn="l"/>
                <a:tab pos="2239377" algn="l"/>
              </a:tabLst>
            </a:pPr>
            <a:r>
              <a:rPr lang="en-US" sz="2000" b="1" dirty="0">
                <a:gradFill>
                  <a:gsLst>
                    <a:gs pos="1250">
                      <a:srgbClr val="0D0D0D"/>
                    </a:gs>
                    <a:gs pos="100000">
                      <a:srgbClr val="0D0D0D"/>
                    </a:gs>
                  </a:gsLst>
                  <a:lin ang="5400000" scaled="0"/>
                </a:gradFill>
                <a:latin typeface="Segoe UI" panose="020B0502040204020203" pitchFamily="34" charset="0"/>
                <a:cs typeface="Segoe UI" panose="020B0502040204020203" pitchFamily="34" charset="0"/>
              </a:rPr>
              <a:t>2. Automatic Enforcement</a:t>
            </a:r>
          </a:p>
          <a:p>
            <a:pPr defTabSz="914173" fontAlgn="base">
              <a:lnSpc>
                <a:spcPct val="90000"/>
              </a:lnSpc>
              <a:spcBef>
                <a:spcPct val="20000"/>
              </a:spcBef>
              <a:spcAft>
                <a:spcPts val="800"/>
              </a:spcAft>
              <a:buSzPct val="90000"/>
              <a:tabLst>
                <a:tab pos="380990" algn="l"/>
                <a:tab pos="459306" algn="l"/>
                <a:tab pos="2239377" algn="l"/>
              </a:tabLst>
            </a:pPr>
            <a:r>
              <a:rPr lang="en-US" sz="1400" i="1" dirty="0">
                <a:gradFill>
                  <a:gsLst>
                    <a:gs pos="1250">
                      <a:srgbClr val="0D0D0D"/>
                    </a:gs>
                    <a:gs pos="100000">
                      <a:srgbClr val="0D0D0D"/>
                    </a:gs>
                  </a:gsLst>
                  <a:lin ang="5400000" scaled="0"/>
                </a:gradFill>
                <a:latin typeface="Segoe UI" panose="020B0502040204020203" pitchFamily="34" charset="0"/>
                <a:cs typeface="Segoe UI" panose="020B0502040204020203" pitchFamily="34" charset="0"/>
              </a:rPr>
              <a:t>Automatically remediate high risk passwords with Conditional Access (leveraging Azure AD Identity Protection risk assessments)</a:t>
            </a:r>
          </a:p>
          <a:p>
            <a:pPr defTabSz="914173" fontAlgn="base">
              <a:lnSpc>
                <a:spcPct val="90000"/>
              </a:lnSpc>
              <a:spcBef>
                <a:spcPct val="20000"/>
              </a:spcBef>
              <a:spcAft>
                <a:spcPts val="800"/>
              </a:spcAft>
              <a:buSzPct val="90000"/>
              <a:tabLst>
                <a:tab pos="380990" algn="l"/>
                <a:tab pos="459306" algn="l"/>
                <a:tab pos="2239377" algn="l"/>
              </a:tabLst>
            </a:pPr>
            <a:r>
              <a:rPr lang="en-US" sz="1400" i="1" dirty="0">
                <a:gradFill>
                  <a:gsLst>
                    <a:gs pos="1250">
                      <a:srgbClr val="0D0D0D"/>
                    </a:gs>
                    <a:gs pos="100000">
                      <a:srgbClr val="0D0D0D"/>
                    </a:gs>
                  </a:gsLst>
                  <a:lin ang="5400000" scaled="0"/>
                </a:gradFill>
                <a:latin typeface="Segoe UI" panose="020B0502040204020203" pitchFamily="34" charset="0"/>
                <a:cs typeface="Segoe UI" panose="020B0502040204020203" pitchFamily="34" charset="0"/>
                <a:hlinkClick r:id="rId7"/>
              </a:rPr>
              <a:t>https://docs.microsoft.com/en-us/azure/active-directory/identity-protection/overview</a:t>
            </a:r>
            <a:r>
              <a:rPr lang="en-US" sz="1400" i="1" dirty="0">
                <a:gradFill>
                  <a:gsLst>
                    <a:gs pos="1250">
                      <a:srgbClr val="0D0D0D"/>
                    </a:gs>
                    <a:gs pos="100000">
                      <a:srgbClr val="0D0D0D"/>
                    </a:gs>
                  </a:gsLst>
                  <a:lin ang="5400000" scaled="0"/>
                </a:gradFill>
                <a:latin typeface="Segoe UI" panose="020B0502040204020203" pitchFamily="34" charset="0"/>
                <a:cs typeface="Segoe UI" panose="020B0502040204020203" pitchFamily="34" charset="0"/>
              </a:rPr>
              <a:t> </a:t>
            </a:r>
          </a:p>
        </p:txBody>
      </p:sp>
      <p:sp>
        <p:nvSpPr>
          <p:cNvPr id="85" name="Rectangle 84">
            <a:extLst>
              <a:ext uri="{FF2B5EF4-FFF2-40B4-BE49-F238E27FC236}">
                <a16:creationId xmlns:a16="http://schemas.microsoft.com/office/drawing/2014/main" id="{E5945F43-0E93-4568-9147-7310E14148A9}"/>
              </a:ext>
            </a:extLst>
          </p:cNvPr>
          <p:cNvSpPr/>
          <p:nvPr/>
        </p:nvSpPr>
        <p:spPr>
          <a:xfrm>
            <a:off x="4716618" y="3399637"/>
            <a:ext cx="7044882" cy="2402569"/>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p>
            <a:pPr defTabSz="932719">
              <a:spcBef>
                <a:spcPct val="20000"/>
              </a:spcBef>
              <a:buSzPct val="90000"/>
            </a:pPr>
            <a:r>
              <a:rPr lang="en-US" sz="2000" b="1" dirty="0">
                <a:gradFill>
                  <a:gsLst>
                    <a:gs pos="1250">
                      <a:srgbClr val="0D0D0D"/>
                    </a:gs>
                    <a:gs pos="100000">
                      <a:srgbClr val="0D0D0D"/>
                    </a:gs>
                  </a:gsLst>
                  <a:lin ang="5400000" scaled="0"/>
                </a:gradFill>
                <a:latin typeface="Segoe UI" panose="020B0502040204020203" pitchFamily="34" charset="0"/>
                <a:cs typeface="Segoe UI" panose="020B0502040204020203" pitchFamily="34" charset="0"/>
              </a:rPr>
              <a:t>1. Report &amp; Remediate</a:t>
            </a:r>
          </a:p>
          <a:p>
            <a:pPr marL="571500" lvl="0" indent="-285750" defTabSz="914173" fontAlgn="base">
              <a:lnSpc>
                <a:spcPct val="90000"/>
              </a:lnSpc>
              <a:spcAft>
                <a:spcPts val="800"/>
              </a:spcAft>
              <a:tabLst>
                <a:tab pos="380990" algn="l"/>
                <a:tab pos="459306" algn="l"/>
                <a:tab pos="2239377" algn="l"/>
              </a:tabLst>
            </a:pPr>
            <a:r>
              <a:rPr lang="en-US" sz="1400" i="1" dirty="0">
                <a:gradFill>
                  <a:gsLst>
                    <a:gs pos="1250">
                      <a:srgbClr val="0D0D0D"/>
                    </a:gs>
                    <a:gs pos="100000">
                      <a:srgbClr val="0D0D0D"/>
                    </a:gs>
                  </a:gsLst>
                  <a:lin ang="5400000" scaled="0"/>
                </a:gradFill>
                <a:latin typeface="Segoe UI" panose="020B0502040204020203" pitchFamily="34" charset="0"/>
                <a:cs typeface="Segoe UI" panose="020B0502040204020203" pitchFamily="34" charset="0"/>
              </a:rPr>
              <a:t>View</a:t>
            </a:r>
            <a:r>
              <a:rPr lang="en-US" sz="1600" i="1" dirty="0">
                <a:gradFill>
                  <a:gsLst>
                    <a:gs pos="1250">
                      <a:srgbClr val="0D0D0D"/>
                    </a:gs>
                    <a:gs pos="100000">
                      <a:srgbClr val="0D0D0D"/>
                    </a:gs>
                  </a:gsLst>
                  <a:lin ang="5400000" scaled="0"/>
                </a:gradFill>
                <a:latin typeface="Segoe UI" panose="020B0502040204020203" pitchFamily="34" charset="0"/>
                <a:cs typeface="Segoe UI" panose="020B0502040204020203" pitchFamily="34" charset="0"/>
              </a:rPr>
              <a:t> </a:t>
            </a:r>
            <a:r>
              <a:rPr lang="en-US" sz="1400" i="1" dirty="0">
                <a:gradFill>
                  <a:gsLst>
                    <a:gs pos="1250">
                      <a:srgbClr val="0D0D0D"/>
                    </a:gs>
                    <a:gs pos="100000">
                      <a:srgbClr val="0D0D0D"/>
                    </a:gs>
                  </a:gsLst>
                  <a:lin ang="5400000" scaled="0"/>
                </a:gradFill>
                <a:latin typeface="Segoe UI" panose="020B0502040204020203" pitchFamily="34" charset="0"/>
                <a:cs typeface="Segoe UI" panose="020B0502040204020203" pitchFamily="34" charset="0"/>
              </a:rPr>
              <a:t>reports and manually remediate accounts</a:t>
            </a:r>
            <a:endParaRPr lang="en-US" sz="1600" i="1" dirty="0">
              <a:gradFill>
                <a:gsLst>
                  <a:gs pos="1250">
                    <a:srgbClr val="0D0D0D"/>
                  </a:gs>
                  <a:gs pos="100000">
                    <a:srgbClr val="0D0D0D"/>
                  </a:gs>
                </a:gsLst>
                <a:lin ang="5400000" scaled="0"/>
              </a:gradFill>
              <a:latin typeface="Segoe UI" panose="020B0502040204020203" pitchFamily="34" charset="0"/>
              <a:cs typeface="Segoe UI" panose="020B0502040204020203" pitchFamily="34" charset="0"/>
            </a:endParaRPr>
          </a:p>
          <a:p>
            <a:pPr marL="571500" indent="-285750">
              <a:buFont typeface="Arial" panose="020B0604020202020204" pitchFamily="34" charset="0"/>
              <a:buChar char="•"/>
            </a:pPr>
            <a:r>
              <a:rPr lang="en-US" sz="1400" b="1" dirty="0"/>
              <a:t>Azure AD reporting</a:t>
            </a:r>
            <a:r>
              <a:rPr lang="en-US" sz="1400" dirty="0"/>
              <a:t> - Risk events are part of Azure AD's security reports. For more information, see the </a:t>
            </a:r>
            <a:r>
              <a:rPr lang="en-US" sz="1400" u="sng" dirty="0">
                <a:hlinkClick r:id="rId8"/>
              </a:rPr>
              <a:t>users at risk security report</a:t>
            </a:r>
            <a:r>
              <a:rPr lang="en-US" sz="1400" dirty="0"/>
              <a:t> and the </a:t>
            </a:r>
            <a:r>
              <a:rPr lang="en-US" sz="1400" u="sng" dirty="0">
                <a:hlinkClick r:id="rId9"/>
              </a:rPr>
              <a:t>risky sign-ins security report</a:t>
            </a:r>
            <a:r>
              <a:rPr lang="en-US" sz="1400" dirty="0"/>
              <a:t>.</a:t>
            </a:r>
          </a:p>
          <a:p>
            <a:pPr marL="571500" indent="-285750">
              <a:buFont typeface="Arial" panose="020B0604020202020204" pitchFamily="34" charset="0"/>
              <a:buChar char="•"/>
            </a:pPr>
            <a:r>
              <a:rPr lang="en-US" sz="1400" b="1" dirty="0"/>
              <a:t>Azure AD Identity Protection</a:t>
            </a:r>
            <a:r>
              <a:rPr lang="en-US" sz="1400" dirty="0"/>
              <a:t> - Risk events are also part of the reporting capabilities of </a:t>
            </a:r>
            <a:r>
              <a:rPr lang="en-US" sz="1400" u="sng" dirty="0">
                <a:hlinkClick r:id="rId10"/>
              </a:rPr>
              <a:t>Azure Active Directory Identity Protection</a:t>
            </a:r>
            <a:r>
              <a:rPr lang="en-US" sz="1400" dirty="0"/>
              <a:t>.</a:t>
            </a:r>
          </a:p>
          <a:p>
            <a:pPr marL="571500" indent="-285750">
              <a:buFont typeface="Arial" panose="020B0604020202020204" pitchFamily="34" charset="0"/>
              <a:buChar char="•"/>
            </a:pPr>
            <a:r>
              <a:rPr lang="en-US" sz="1400" dirty="0"/>
              <a:t>Use the </a:t>
            </a:r>
            <a:r>
              <a:rPr lang="en-US" sz="1400" u="sng" dirty="0">
                <a:hlinkClick r:id="rId11"/>
              </a:rPr>
              <a:t>Identity Protection risk events API</a:t>
            </a:r>
            <a:r>
              <a:rPr lang="en-US" sz="1400" dirty="0"/>
              <a:t> to gain programmatic access to security detections using Microsoft Graph. </a:t>
            </a:r>
          </a:p>
        </p:txBody>
      </p:sp>
      <p:sp>
        <p:nvSpPr>
          <p:cNvPr id="196" name="Rectangle 195">
            <a:extLst>
              <a:ext uri="{FF2B5EF4-FFF2-40B4-BE49-F238E27FC236}">
                <a16:creationId xmlns:a16="http://schemas.microsoft.com/office/drawing/2014/main" id="{D349FE41-E7D0-4686-B612-F5670E898FDA}"/>
              </a:ext>
            </a:extLst>
          </p:cNvPr>
          <p:cNvSpPr/>
          <p:nvPr/>
        </p:nvSpPr>
        <p:spPr>
          <a:xfrm>
            <a:off x="4724400" y="5962442"/>
            <a:ext cx="7044882" cy="534034"/>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p>
            <a:pPr defTabSz="932719">
              <a:spcBef>
                <a:spcPct val="20000"/>
              </a:spcBef>
              <a:buSzPct val="90000"/>
            </a:pPr>
            <a:r>
              <a:rPr lang="en-US" sz="2000" b="1" strike="sngStrike" dirty="0">
                <a:solidFill>
                  <a:schemeClr val="bg1">
                    <a:lumMod val="65000"/>
                  </a:schemeClr>
                </a:solidFill>
                <a:latin typeface="Segoe UI" panose="020B0502040204020203" pitchFamily="34" charset="0"/>
                <a:cs typeface="Segoe UI" panose="020B0502040204020203" pitchFamily="34" charset="0"/>
              </a:rPr>
              <a:t>0. Do Nothing (Not Recommended)</a:t>
            </a:r>
          </a:p>
        </p:txBody>
      </p:sp>
    </p:spTree>
    <p:extLst>
      <p:ext uri="{BB962C8B-B14F-4D97-AF65-F5344CB8AC3E}">
        <p14:creationId xmlns:p14="http://schemas.microsoft.com/office/powerpoint/2010/main" val="3177691499"/>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E8B05-7F0E-4180-815C-C2A88122A576}"/>
              </a:ext>
            </a:extLst>
          </p:cNvPr>
          <p:cNvSpPr>
            <a:spLocks noGrp="1"/>
          </p:cNvSpPr>
          <p:nvPr>
            <p:ph type="title"/>
          </p:nvPr>
        </p:nvSpPr>
        <p:spPr>
          <a:xfrm>
            <a:off x="588263" y="457201"/>
            <a:ext cx="11018520" cy="800219"/>
          </a:xfrm>
        </p:spPr>
        <p:txBody>
          <a:bodyPr/>
          <a:lstStyle/>
          <a:p>
            <a:r>
              <a:rPr lang="en-US" dirty="0"/>
              <a:t>Identity</a:t>
            </a:r>
            <a:br>
              <a:rPr lang="en-US" dirty="0"/>
            </a:br>
            <a:r>
              <a:rPr lang="en-US" sz="1600" kern="0" cap="all" spc="118" dirty="0">
                <a:gradFill>
                  <a:gsLst>
                    <a:gs pos="1250">
                      <a:srgbClr val="696969"/>
                    </a:gs>
                    <a:gs pos="100000">
                      <a:srgbClr val="696969"/>
                    </a:gs>
                  </a:gsLst>
                  <a:lin ang="5400000" scaled="0"/>
                </a:gradFill>
                <a:latin typeface="Segoe UI"/>
                <a:ea typeface="Segoe UI Black" pitchFamily="34"/>
              </a:rPr>
              <a:t>General Guidance</a:t>
            </a:r>
          </a:p>
        </p:txBody>
      </p:sp>
      <p:sp>
        <p:nvSpPr>
          <p:cNvPr id="4" name="Text Placeholder 3">
            <a:extLst>
              <a:ext uri="{FF2B5EF4-FFF2-40B4-BE49-F238E27FC236}">
                <a16:creationId xmlns:a16="http://schemas.microsoft.com/office/drawing/2014/main" id="{A0B92CE3-3B53-4161-8805-3831AAC76E9C}"/>
              </a:ext>
            </a:extLst>
          </p:cNvPr>
          <p:cNvSpPr txBox="1">
            <a:spLocks/>
          </p:cNvSpPr>
          <p:nvPr/>
        </p:nvSpPr>
        <p:spPr>
          <a:xfrm>
            <a:off x="892710" y="3083344"/>
            <a:ext cx="10714073" cy="1015663"/>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365760" tIns="182880" rIns="274320" bIns="182880" rtlCol="0" anchor="ctr">
            <a:sp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lvl="0" indent="0">
              <a:buNone/>
              <a:defRPr/>
            </a:pPr>
            <a:r>
              <a:rPr lang="en-US" sz="1400" b="1" i="1" dirty="0">
                <a:gradFill>
                  <a:gsLst>
                    <a:gs pos="0">
                      <a:schemeClr val="tx1"/>
                    </a:gs>
                    <a:gs pos="100000">
                      <a:schemeClr val="tx1"/>
                    </a:gs>
                  </a:gsLst>
                  <a:lin ang="5400000" scaled="1"/>
                </a:gradFill>
              </a:rPr>
              <a:t>AZURE AD FOR LINUX LOGIN</a:t>
            </a:r>
            <a:br>
              <a:rPr lang="en-US" sz="1400" b="1" i="1" dirty="0">
                <a:gradFill>
                  <a:gsLst>
                    <a:gs pos="0">
                      <a:schemeClr val="tx1"/>
                    </a:gs>
                    <a:gs pos="100000">
                      <a:schemeClr val="tx1"/>
                    </a:gs>
                  </a:gsLst>
                  <a:lin ang="5400000" scaled="1"/>
                </a:gradFill>
              </a:rPr>
            </a:br>
            <a:r>
              <a:rPr lang="en-US" sz="1400" dirty="0">
                <a:gradFill>
                  <a:gsLst>
                    <a:gs pos="0">
                      <a:schemeClr val="tx1"/>
                    </a:gs>
                    <a:gs pos="100000">
                      <a:schemeClr val="tx1"/>
                    </a:gs>
                  </a:gsLst>
                  <a:lin ang="5400000" scaled="1"/>
                </a:gradFill>
              </a:rPr>
              <a:t>Use Azure Active Directory for authenticating to Linux VMs to simplify management and security</a:t>
            </a:r>
            <a:br>
              <a:rPr lang="en-US" sz="1400" dirty="0">
                <a:gradFill>
                  <a:gsLst>
                    <a:gs pos="0">
                      <a:schemeClr val="tx1"/>
                    </a:gs>
                    <a:gs pos="100000">
                      <a:schemeClr val="tx1"/>
                    </a:gs>
                  </a:gsLst>
                  <a:lin ang="5400000" scaled="1"/>
                </a:gradFill>
              </a:rPr>
            </a:br>
            <a:r>
              <a:rPr lang="en-US" sz="1400" dirty="0">
                <a:gradFill>
                  <a:gsLst>
                    <a:gs pos="0">
                      <a:schemeClr val="tx1"/>
                    </a:gs>
                    <a:gs pos="100000">
                      <a:schemeClr val="tx1"/>
                    </a:gs>
                  </a:gsLst>
                  <a:lin ang="5400000" scaled="1"/>
                </a:gradFill>
                <a:hlinkClick r:id="rId3"/>
              </a:rPr>
              <a:t>https://docs.microsoft.com/en-us/azure/virtual-machines/linux/login-using-aad</a:t>
            </a:r>
            <a:r>
              <a:rPr lang="en-US" sz="1400" dirty="0">
                <a:gradFill>
                  <a:gsLst>
                    <a:gs pos="0">
                      <a:schemeClr val="tx1"/>
                    </a:gs>
                    <a:gs pos="100000">
                      <a:schemeClr val="tx1"/>
                    </a:gs>
                  </a:gsLst>
                  <a:lin ang="5400000" scaled="1"/>
                </a:gradFill>
              </a:rPr>
              <a:t> </a:t>
            </a:r>
          </a:p>
        </p:txBody>
      </p:sp>
      <p:grpSp>
        <p:nvGrpSpPr>
          <p:cNvPr id="12" name="Group 11">
            <a:extLst>
              <a:ext uri="{FF2B5EF4-FFF2-40B4-BE49-F238E27FC236}">
                <a16:creationId xmlns:a16="http://schemas.microsoft.com/office/drawing/2014/main" id="{7B2AB104-264E-4ADD-B8C0-08906D950187}"/>
              </a:ext>
            </a:extLst>
          </p:cNvPr>
          <p:cNvGrpSpPr/>
          <p:nvPr/>
        </p:nvGrpSpPr>
        <p:grpSpPr>
          <a:xfrm>
            <a:off x="591314" y="3289780"/>
            <a:ext cx="602792" cy="602792"/>
            <a:chOff x="2135900" y="1524193"/>
            <a:chExt cx="602792" cy="602792"/>
          </a:xfrm>
        </p:grpSpPr>
        <p:sp>
          <p:nvSpPr>
            <p:cNvPr id="13" name="Oval 12">
              <a:extLst>
                <a:ext uri="{FF2B5EF4-FFF2-40B4-BE49-F238E27FC236}">
                  <a16:creationId xmlns:a16="http://schemas.microsoft.com/office/drawing/2014/main" id="{8F50148F-824F-405E-9DD9-684DF67134FA}"/>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112B3B4D-87CD-42FC-BF3F-24E456CB24E5}"/>
                </a:ext>
              </a:extLst>
            </p:cNvPr>
            <p:cNvGrpSpPr/>
            <p:nvPr/>
          </p:nvGrpSpPr>
          <p:grpSpPr>
            <a:xfrm>
              <a:off x="2214565" y="1584488"/>
              <a:ext cx="445462" cy="384019"/>
              <a:chOff x="1031412" y="1905042"/>
              <a:chExt cx="565643" cy="487623"/>
            </a:xfrm>
          </p:grpSpPr>
          <p:sp>
            <p:nvSpPr>
              <p:cNvPr id="15" name="Isosceles Triangle 14">
                <a:extLst>
                  <a:ext uri="{FF2B5EF4-FFF2-40B4-BE49-F238E27FC236}">
                    <a16:creationId xmlns:a16="http://schemas.microsoft.com/office/drawing/2014/main" id="{34D1624E-F9AA-4E34-9DEE-E2E1D9773835}"/>
                  </a:ext>
                </a:extLst>
              </p:cNvPr>
              <p:cNvSpPr/>
              <p:nvPr/>
            </p:nvSpPr>
            <p:spPr bwMode="auto">
              <a:xfrm>
                <a:off x="1031412" y="1905042"/>
                <a:ext cx="565643" cy="487623"/>
              </a:xfrm>
              <a:prstGeom prst="triangl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D7AC4B5C-84E5-441F-9D27-D1B7555E84AB}"/>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grpSp>
        <p:nvGrpSpPr>
          <p:cNvPr id="37" name="Group 36">
            <a:extLst>
              <a:ext uri="{FF2B5EF4-FFF2-40B4-BE49-F238E27FC236}">
                <a16:creationId xmlns:a16="http://schemas.microsoft.com/office/drawing/2014/main" id="{4CFE5C1C-600D-413D-BEE7-31DB4331B033}"/>
              </a:ext>
            </a:extLst>
          </p:cNvPr>
          <p:cNvGrpSpPr/>
          <p:nvPr/>
        </p:nvGrpSpPr>
        <p:grpSpPr>
          <a:xfrm>
            <a:off x="8487220" y="359924"/>
            <a:ext cx="3269885" cy="748552"/>
            <a:chOff x="8487220" y="359924"/>
            <a:chExt cx="3269885" cy="748552"/>
          </a:xfrm>
        </p:grpSpPr>
        <p:sp>
          <p:nvSpPr>
            <p:cNvPr id="38" name="TextBox 37">
              <a:extLst>
                <a:ext uri="{FF2B5EF4-FFF2-40B4-BE49-F238E27FC236}">
                  <a16:creationId xmlns:a16="http://schemas.microsoft.com/office/drawing/2014/main" id="{836DE0AA-5600-4ED5-BE2E-2E69AA96C760}"/>
                </a:ext>
              </a:extLst>
            </p:cNvPr>
            <p:cNvSpPr txBox="1"/>
            <p:nvPr/>
          </p:nvSpPr>
          <p:spPr>
            <a:xfrm>
              <a:off x="8896278" y="500914"/>
              <a:ext cx="1807524"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BEST PRACTICE</a:t>
              </a:r>
            </a:p>
          </p:txBody>
        </p:sp>
        <p:sp>
          <p:nvSpPr>
            <p:cNvPr id="39" name="Rectangle 38">
              <a:extLst>
                <a:ext uri="{FF2B5EF4-FFF2-40B4-BE49-F238E27FC236}">
                  <a16:creationId xmlns:a16="http://schemas.microsoft.com/office/drawing/2014/main" id="{4E19C5EE-FEF7-4C3D-8858-D12842E122C3}"/>
                </a:ext>
              </a:extLst>
            </p:cNvPr>
            <p:cNvSpPr/>
            <p:nvPr/>
          </p:nvSpPr>
          <p:spPr bwMode="auto">
            <a:xfrm>
              <a:off x="8487220" y="359924"/>
              <a:ext cx="3254406" cy="748552"/>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4C49F8CF-4B97-48AD-A346-BDBAB18E3E12}"/>
                </a:ext>
              </a:extLst>
            </p:cNvPr>
            <p:cNvSpPr txBox="1"/>
            <p:nvPr/>
          </p:nvSpPr>
          <p:spPr>
            <a:xfrm>
              <a:off x="10776084" y="500914"/>
              <a:ext cx="981021"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CHOICE</a:t>
              </a:r>
            </a:p>
          </p:txBody>
        </p:sp>
        <p:grpSp>
          <p:nvGrpSpPr>
            <p:cNvPr id="41" name="Group 40">
              <a:extLst>
                <a:ext uri="{FF2B5EF4-FFF2-40B4-BE49-F238E27FC236}">
                  <a16:creationId xmlns:a16="http://schemas.microsoft.com/office/drawing/2014/main" id="{6811F8B5-EAFF-4C32-9640-1580F3603240}"/>
                </a:ext>
              </a:extLst>
            </p:cNvPr>
            <p:cNvGrpSpPr/>
            <p:nvPr/>
          </p:nvGrpSpPr>
          <p:grpSpPr>
            <a:xfrm>
              <a:off x="8662463" y="571696"/>
              <a:ext cx="374887" cy="323178"/>
              <a:chOff x="1031412" y="1905042"/>
              <a:chExt cx="565643" cy="487623"/>
            </a:xfrm>
          </p:grpSpPr>
          <p:sp>
            <p:nvSpPr>
              <p:cNvPr id="50" name="Isosceles Triangle 49">
                <a:extLst>
                  <a:ext uri="{FF2B5EF4-FFF2-40B4-BE49-F238E27FC236}">
                    <a16:creationId xmlns:a16="http://schemas.microsoft.com/office/drawing/2014/main" id="{81BBA6C5-4BD1-42EB-955F-A088DA6A818F}"/>
                  </a:ext>
                </a:extLst>
              </p:cNvPr>
              <p:cNvSpPr/>
              <p:nvPr/>
            </p:nvSpPr>
            <p:spPr bwMode="auto">
              <a:xfrm>
                <a:off x="1031412" y="1905042"/>
                <a:ext cx="565643" cy="487623"/>
              </a:xfrm>
              <a:prstGeom prst="triangl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51" name="Straight Arrow Connector 50">
                <a:extLst>
                  <a:ext uri="{FF2B5EF4-FFF2-40B4-BE49-F238E27FC236}">
                    <a16:creationId xmlns:a16="http://schemas.microsoft.com/office/drawing/2014/main" id="{9268EFE5-4DD7-43D5-9851-DC70ADAB2072}"/>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1C8E1A56-AA13-4146-A888-564263AE7CF5}"/>
                </a:ext>
              </a:extLst>
            </p:cNvPr>
            <p:cNvGrpSpPr/>
            <p:nvPr/>
          </p:nvGrpSpPr>
          <p:grpSpPr>
            <a:xfrm>
              <a:off x="10566738" y="582445"/>
              <a:ext cx="301680" cy="301680"/>
              <a:chOff x="3525723" y="2983289"/>
              <a:chExt cx="487297" cy="487297"/>
            </a:xfrm>
          </p:grpSpPr>
          <p:sp>
            <p:nvSpPr>
              <p:cNvPr id="43" name="Oval 42">
                <a:extLst>
                  <a:ext uri="{FF2B5EF4-FFF2-40B4-BE49-F238E27FC236}">
                    <a16:creationId xmlns:a16="http://schemas.microsoft.com/office/drawing/2014/main" id="{2E7FF8D9-A040-4A25-8F5B-E499637F4C96}"/>
                  </a:ext>
                </a:extLst>
              </p:cNvPr>
              <p:cNvSpPr/>
              <p:nvPr/>
            </p:nvSpPr>
            <p:spPr bwMode="auto">
              <a:xfrm>
                <a:off x="3525723" y="2983289"/>
                <a:ext cx="487297" cy="487297"/>
              </a:xfrm>
              <a:prstGeom prst="ellips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7" name="Group 46">
                <a:extLst>
                  <a:ext uri="{FF2B5EF4-FFF2-40B4-BE49-F238E27FC236}">
                    <a16:creationId xmlns:a16="http://schemas.microsoft.com/office/drawing/2014/main" id="{182AB6EC-1B49-4ED7-824B-435D8A3910AC}"/>
                  </a:ext>
                </a:extLst>
              </p:cNvPr>
              <p:cNvGrpSpPr/>
              <p:nvPr/>
            </p:nvGrpSpPr>
            <p:grpSpPr>
              <a:xfrm>
                <a:off x="3535105" y="3089766"/>
                <a:ext cx="468533" cy="322907"/>
                <a:chOff x="3490013" y="3245958"/>
                <a:chExt cx="468533" cy="322907"/>
              </a:xfrm>
            </p:grpSpPr>
            <p:pic>
              <p:nvPicPr>
                <p:cNvPr id="48" name="Graphic 47" descr="Line Arrow: Counterclockwise curve">
                  <a:extLst>
                    <a:ext uri="{FF2B5EF4-FFF2-40B4-BE49-F238E27FC236}">
                      <a16:creationId xmlns:a16="http://schemas.microsoft.com/office/drawing/2014/main" id="{9DEACD92-35CD-4F0D-A704-B4DD24840B3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321398" flipH="1">
                  <a:off x="3637008" y="3247328"/>
                  <a:ext cx="321538" cy="321537"/>
                </a:xfrm>
                <a:prstGeom prst="rect">
                  <a:avLst/>
                </a:prstGeom>
              </p:spPr>
            </p:pic>
            <p:pic>
              <p:nvPicPr>
                <p:cNvPr id="49" name="Graphic 48" descr="Line Arrow: Counterclockwise curve">
                  <a:extLst>
                    <a:ext uri="{FF2B5EF4-FFF2-40B4-BE49-F238E27FC236}">
                      <a16:creationId xmlns:a16="http://schemas.microsoft.com/office/drawing/2014/main" id="{44532047-1C17-4203-A4B6-8CE533DA0B5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278602">
                  <a:off x="3490013" y="3245958"/>
                  <a:ext cx="321538" cy="321537"/>
                </a:xfrm>
                <a:prstGeom prst="rect">
                  <a:avLst/>
                </a:prstGeom>
              </p:spPr>
            </p:pic>
          </p:grpSp>
        </p:grpSp>
      </p:grpSp>
      <p:sp>
        <p:nvSpPr>
          <p:cNvPr id="21" name="Text Placeholder 3">
            <a:extLst>
              <a:ext uri="{FF2B5EF4-FFF2-40B4-BE49-F238E27FC236}">
                <a16:creationId xmlns:a16="http://schemas.microsoft.com/office/drawing/2014/main" id="{0559C0BE-EF61-47B5-945A-A8FDF8ACB154}"/>
              </a:ext>
            </a:extLst>
          </p:cNvPr>
          <p:cNvSpPr txBox="1">
            <a:spLocks/>
          </p:cNvSpPr>
          <p:nvPr/>
        </p:nvSpPr>
        <p:spPr>
          <a:xfrm>
            <a:off x="892710" y="4219473"/>
            <a:ext cx="10714073" cy="1058751"/>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365760" tIns="182880" rIns="274320" bIns="182880" rtlCol="0" anchor="ctr">
            <a:sp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lvl="0" indent="0">
              <a:buNone/>
              <a:defRPr/>
            </a:pPr>
            <a:r>
              <a:rPr lang="en-US" sz="1400" b="1" i="1" cap="all" dirty="0">
                <a:gradFill>
                  <a:gsLst>
                    <a:gs pos="0">
                      <a:schemeClr val="tx1"/>
                    </a:gs>
                    <a:gs pos="100000">
                      <a:schemeClr val="tx1"/>
                    </a:gs>
                  </a:gsLst>
                  <a:lin ang="5400000" scaled="1"/>
                </a:gradFill>
              </a:rPr>
              <a:t>Cloud Protection For On Premises Active Directory</a:t>
            </a:r>
            <a:br>
              <a:rPr lang="en-US" sz="1400" b="1" i="1" dirty="0">
                <a:gradFill>
                  <a:gsLst>
                    <a:gs pos="0">
                      <a:schemeClr val="tx1"/>
                    </a:gs>
                    <a:gs pos="100000">
                      <a:schemeClr val="tx1"/>
                    </a:gs>
                  </a:gsLst>
                  <a:lin ang="5400000" scaled="1"/>
                </a:gradFill>
              </a:rPr>
            </a:br>
            <a:r>
              <a:rPr lang="en-US" sz="1400" dirty="0">
                <a:gradFill>
                  <a:gsLst>
                    <a:gs pos="0">
                      <a:schemeClr val="tx1"/>
                    </a:gs>
                    <a:gs pos="100000">
                      <a:schemeClr val="tx1"/>
                    </a:gs>
                  </a:gsLst>
                  <a:lin ang="5400000" scaled="1"/>
                </a:gradFill>
              </a:rPr>
              <a:t>Protect passwords in your on-premises AD using Azure AD</a:t>
            </a:r>
          </a:p>
          <a:p>
            <a:pPr marL="0" indent="0">
              <a:buNone/>
              <a:defRPr/>
            </a:pPr>
            <a:r>
              <a:rPr lang="en-US" sz="1400" dirty="0">
                <a:gradFill>
                  <a:gsLst>
                    <a:gs pos="1250">
                      <a:srgbClr val="1A1A1A"/>
                    </a:gs>
                    <a:gs pos="100000">
                      <a:srgbClr val="1A1A1A"/>
                    </a:gs>
                  </a:gsLst>
                  <a:lin ang="5400000" scaled="0"/>
                </a:gradFill>
                <a:hlinkClick r:id="rId6"/>
              </a:rPr>
              <a:t>https://docs.microsoft.com/en-us/azure/active-directory/authentication/concept-password-ban-bad-on-premises</a:t>
            </a:r>
            <a:r>
              <a:rPr lang="en-US" sz="1400" dirty="0">
                <a:gradFill>
                  <a:gsLst>
                    <a:gs pos="1250">
                      <a:srgbClr val="1A1A1A"/>
                    </a:gs>
                    <a:gs pos="100000">
                      <a:srgbClr val="1A1A1A"/>
                    </a:gs>
                  </a:gsLst>
                  <a:lin ang="5400000" scaled="0"/>
                </a:gradFill>
              </a:rPr>
              <a:t> </a:t>
            </a:r>
          </a:p>
        </p:txBody>
      </p:sp>
      <p:grpSp>
        <p:nvGrpSpPr>
          <p:cNvPr id="22" name="Group 21">
            <a:extLst>
              <a:ext uri="{FF2B5EF4-FFF2-40B4-BE49-F238E27FC236}">
                <a16:creationId xmlns:a16="http://schemas.microsoft.com/office/drawing/2014/main" id="{AF813256-1294-46B1-B6D7-81B5988B7549}"/>
              </a:ext>
            </a:extLst>
          </p:cNvPr>
          <p:cNvGrpSpPr/>
          <p:nvPr/>
        </p:nvGrpSpPr>
        <p:grpSpPr>
          <a:xfrm>
            <a:off x="591314" y="4447453"/>
            <a:ext cx="602792" cy="602792"/>
            <a:chOff x="2135900" y="1524193"/>
            <a:chExt cx="602792" cy="602792"/>
          </a:xfrm>
        </p:grpSpPr>
        <p:sp>
          <p:nvSpPr>
            <p:cNvPr id="23" name="Oval 22">
              <a:extLst>
                <a:ext uri="{FF2B5EF4-FFF2-40B4-BE49-F238E27FC236}">
                  <a16:creationId xmlns:a16="http://schemas.microsoft.com/office/drawing/2014/main" id="{76AA9816-3045-419B-AB39-678BB87278C7}"/>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BF35F031-BFAE-4720-9C5A-260E78F06D99}"/>
                </a:ext>
              </a:extLst>
            </p:cNvPr>
            <p:cNvGrpSpPr/>
            <p:nvPr/>
          </p:nvGrpSpPr>
          <p:grpSpPr>
            <a:xfrm>
              <a:off x="2214565" y="1584488"/>
              <a:ext cx="445462" cy="384019"/>
              <a:chOff x="1031412" y="1905042"/>
              <a:chExt cx="565643" cy="487623"/>
            </a:xfrm>
          </p:grpSpPr>
          <p:sp>
            <p:nvSpPr>
              <p:cNvPr id="25" name="Isosceles Triangle 24">
                <a:extLst>
                  <a:ext uri="{FF2B5EF4-FFF2-40B4-BE49-F238E27FC236}">
                    <a16:creationId xmlns:a16="http://schemas.microsoft.com/office/drawing/2014/main" id="{600B2AC6-2036-4BCD-A0BA-086CD503D618}"/>
                  </a:ext>
                </a:extLst>
              </p:cNvPr>
              <p:cNvSpPr/>
              <p:nvPr/>
            </p:nvSpPr>
            <p:spPr bwMode="auto">
              <a:xfrm>
                <a:off x="1031412" y="1905042"/>
                <a:ext cx="565643" cy="487623"/>
              </a:xfrm>
              <a:prstGeom prst="triangl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13A3B546-8760-4E46-95D0-AAB041BBAF38}"/>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884415154"/>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3F9E923-C896-4803-947F-E59E35DC6795}"/>
              </a:ext>
            </a:extLst>
          </p:cNvPr>
          <p:cNvSpPr/>
          <p:nvPr/>
        </p:nvSpPr>
        <p:spPr bwMode="auto">
          <a:xfrm>
            <a:off x="297180" y="262890"/>
            <a:ext cx="2377440" cy="994410"/>
          </a:xfrm>
          <a:prstGeom prst="rect">
            <a:avLst/>
          </a:prstGeom>
          <a:solidFill>
            <a:srgbClr val="0078D4">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4">
            <a:extLst>
              <a:ext uri="{FF2B5EF4-FFF2-40B4-BE49-F238E27FC236}">
                <a16:creationId xmlns:a16="http://schemas.microsoft.com/office/drawing/2014/main" id="{FE40CF6A-8C6E-415D-B719-A8E283ADAB8D}"/>
              </a:ext>
            </a:extLst>
          </p:cNvPr>
          <p:cNvSpPr>
            <a:spLocks noGrp="1"/>
          </p:cNvSpPr>
          <p:nvPr>
            <p:ph type="title"/>
          </p:nvPr>
        </p:nvSpPr>
        <p:spPr/>
        <p:txBody>
          <a:bodyPr/>
          <a:lstStyle/>
          <a:p>
            <a:r>
              <a:rPr lang="en-US" dirty="0"/>
              <a:t>Administration</a:t>
            </a:r>
          </a:p>
        </p:txBody>
      </p:sp>
      <p:sp>
        <p:nvSpPr>
          <p:cNvPr id="5" name="TextBox 4">
            <a:extLst>
              <a:ext uri="{FF2B5EF4-FFF2-40B4-BE49-F238E27FC236}">
                <a16:creationId xmlns:a16="http://schemas.microsoft.com/office/drawing/2014/main" id="{9BFFB855-8D1A-4D7A-8F42-FA86A0424A02}"/>
              </a:ext>
            </a:extLst>
          </p:cNvPr>
          <p:cNvSpPr txBox="1"/>
          <p:nvPr/>
        </p:nvSpPr>
        <p:spPr>
          <a:xfrm>
            <a:off x="584200" y="5383357"/>
            <a:ext cx="7915308" cy="984885"/>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wrap="none" lIns="91440" tIns="91440" rIns="91440" bIns="91440" rtlCol="0">
            <a:spAutoFit/>
          </a:bodyPr>
          <a:lstStyle/>
          <a:p>
            <a:r>
              <a:rPr lang="en-US" dirty="0">
                <a:solidFill>
                  <a:sysClr val="windowText" lastClr="000000"/>
                </a:solidFill>
                <a:latin typeface="+mj-lt"/>
              </a:rPr>
              <a:t>Architecture guidance on this topic can be found at</a:t>
            </a:r>
          </a:p>
          <a:p>
            <a:endParaRPr lang="en-US" dirty="0">
              <a:solidFill>
                <a:sysClr val="windowText" lastClr="000000"/>
              </a:solidFill>
            </a:endParaRPr>
          </a:p>
          <a:p>
            <a:r>
              <a:rPr lang="en-US" sz="1600" dirty="0">
                <a:gradFill>
                  <a:gsLst>
                    <a:gs pos="2917">
                      <a:schemeClr val="tx1"/>
                    </a:gs>
                    <a:gs pos="30000">
                      <a:schemeClr val="tx1"/>
                    </a:gs>
                  </a:gsLst>
                  <a:lin ang="5400000" scaled="0"/>
                </a:gradFill>
                <a:hlinkClick r:id="rId2"/>
              </a:rPr>
              <a:t>https://docs.microsoft.com/en-us/azure/architecture/security/critical-impact-accounts</a:t>
            </a:r>
            <a:r>
              <a:rPr lang="en-US" sz="16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20578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7D6B3BF-DA5F-4715-9E50-71D6E111E547}"/>
              </a:ext>
            </a:extLst>
          </p:cNvPr>
          <p:cNvSpPr/>
          <p:nvPr/>
        </p:nvSpPr>
        <p:spPr bwMode="auto">
          <a:xfrm>
            <a:off x="7103487" y="1449714"/>
            <a:ext cx="4503296" cy="1744067"/>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74320" tIns="274320" rIns="274320" bIns="274320" rtlCol="0">
            <a:spAutoFit/>
          </a:bodyPr>
          <a:lstStyle/>
          <a:p>
            <a:pPr fontAlgn="base">
              <a:spcAft>
                <a:spcPts val="1600"/>
              </a:spcAft>
            </a:pPr>
            <a:r>
              <a:rPr lang="en-US" sz="1600" dirty="0">
                <a:gradFill>
                  <a:gsLst>
                    <a:gs pos="1250">
                      <a:schemeClr val="tx1"/>
                    </a:gs>
                    <a:gs pos="100000">
                      <a:schemeClr val="tx1"/>
                    </a:gs>
                  </a:gsLst>
                  <a:lin ang="5400000" scaled="0"/>
                </a:gradFill>
                <a:latin typeface="Segoe UI Semibold"/>
                <a:cs typeface="Segoe UI Semibold" panose="020B0702040204020203" pitchFamily="34" charset="0"/>
              </a:rPr>
              <a:t>Most guidance in this section refers to protecting IT Admin accounts</a:t>
            </a:r>
          </a:p>
          <a:p>
            <a:pPr fontAlgn="base">
              <a:spcAft>
                <a:spcPts val="1600"/>
              </a:spcAft>
            </a:pPr>
            <a:r>
              <a:rPr lang="en-US" sz="1600" dirty="0">
                <a:gradFill>
                  <a:gsLst>
                    <a:gs pos="1250">
                      <a:schemeClr val="tx1"/>
                    </a:gs>
                    <a:gs pos="100000">
                      <a:schemeClr val="tx1"/>
                    </a:gs>
                  </a:gsLst>
                  <a:lin ang="5400000" scaled="0"/>
                </a:gradFill>
                <a:latin typeface="Segoe UI Semibold"/>
                <a:cs typeface="Segoe UI Semibold" panose="020B0702040204020203" pitchFamily="34" charset="0"/>
              </a:rPr>
              <a:t>You should consider applying similar procedures to other admins as well</a:t>
            </a:r>
          </a:p>
        </p:txBody>
      </p:sp>
      <p:sp>
        <p:nvSpPr>
          <p:cNvPr id="8" name="Text Placeholder 3">
            <a:extLst>
              <a:ext uri="{FF2B5EF4-FFF2-40B4-BE49-F238E27FC236}">
                <a16:creationId xmlns:a16="http://schemas.microsoft.com/office/drawing/2014/main" id="{A14031E2-D4BC-42A5-B160-65AA0EB3AAFB}"/>
              </a:ext>
            </a:extLst>
          </p:cNvPr>
          <p:cNvSpPr txBox="1">
            <a:spLocks/>
          </p:cNvSpPr>
          <p:nvPr/>
        </p:nvSpPr>
        <p:spPr>
          <a:xfrm>
            <a:off x="585216" y="1325018"/>
            <a:ext cx="5808570" cy="5074920"/>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91440" tIns="182880" rIns="91440" bIns="91440" rtlCol="0">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155575" marR="0" lvl="2" indent="0" algn="l" defTabSz="914400" rtl="0" eaLnBrk="1" fontAlgn="auto" latinLnBrk="0" hangingPunct="1">
              <a:lnSpc>
                <a:spcPct val="100000"/>
              </a:lnSpc>
              <a:spcBef>
                <a:spcPts val="0"/>
              </a:spcBef>
              <a:spcAft>
                <a:spcPts val="600"/>
              </a:spcAft>
              <a:buClrTx/>
              <a:buSzTx/>
              <a:buFontTx/>
              <a:buNone/>
              <a:tabLst/>
              <a:defRPr/>
            </a:pPr>
            <a:r>
              <a:rPr kumimoji="0" lang="en-US" sz="2600" b="1" i="0" u="none" strike="noStrike" kern="1200" cap="none" spc="0" normalizeH="0" baseline="0" noProof="0" dirty="0">
                <a:ln>
                  <a:noFill/>
                </a:ln>
                <a:gradFill>
                  <a:gsLst>
                    <a:gs pos="1250">
                      <a:schemeClr val="accent1"/>
                    </a:gs>
                    <a:gs pos="100000">
                      <a:schemeClr val="accent1"/>
                    </a:gs>
                  </a:gsLst>
                  <a:lin ang="5400000" scaled="0"/>
                </a:gradFill>
                <a:effectLst/>
                <a:uLnTx/>
                <a:uFillTx/>
                <a:latin typeface="Segoe UI Semibold"/>
                <a:ea typeface="+mn-ea"/>
                <a:cs typeface="+mn-cs"/>
              </a:rPr>
              <a:t>Critical Impact Accounts in Azure</a:t>
            </a:r>
          </a:p>
        </p:txBody>
      </p:sp>
      <p:sp>
        <p:nvSpPr>
          <p:cNvPr id="2" name="Title 1">
            <a:extLst>
              <a:ext uri="{FF2B5EF4-FFF2-40B4-BE49-F238E27FC236}">
                <a16:creationId xmlns:a16="http://schemas.microsoft.com/office/drawing/2014/main" id="{C13964CA-354E-49FE-AEA6-0A2EF5B14315}"/>
              </a:ext>
            </a:extLst>
          </p:cNvPr>
          <p:cNvSpPr>
            <a:spLocks noGrp="1"/>
          </p:cNvSpPr>
          <p:nvPr>
            <p:ph type="title"/>
          </p:nvPr>
        </p:nvSpPr>
        <p:spPr/>
        <p:txBody>
          <a:bodyPr/>
          <a:lstStyle/>
          <a:p>
            <a:r>
              <a:rPr lang="en-US" dirty="0"/>
              <a:t>Highest Protection for Highest Privileges</a:t>
            </a:r>
          </a:p>
        </p:txBody>
      </p:sp>
      <p:sp>
        <p:nvSpPr>
          <p:cNvPr id="3" name="Rectangle 2">
            <a:extLst>
              <a:ext uri="{FF2B5EF4-FFF2-40B4-BE49-F238E27FC236}">
                <a16:creationId xmlns:a16="http://schemas.microsoft.com/office/drawing/2014/main" id="{8DA3CE5E-F7D8-49D1-AA11-BAC6D874C720}"/>
              </a:ext>
            </a:extLst>
          </p:cNvPr>
          <p:cNvSpPr/>
          <p:nvPr/>
        </p:nvSpPr>
        <p:spPr>
          <a:xfrm>
            <a:off x="585216" y="2110367"/>
            <a:ext cx="5507736" cy="869469"/>
          </a:xfrm>
          <a:prstGeom prst="rect">
            <a:avLst/>
          </a:prstGeom>
        </p:spPr>
        <p:txBody>
          <a:bodyPr wrap="square" lIns="91440" tIns="0" rIns="0" bIns="0">
            <a:spAutoFit/>
          </a:bodyPr>
          <a:lstStyle/>
          <a:p>
            <a:pPr marL="155575" marR="0" lvl="2" indent="0" algn="l" defTabSz="914400" rtl="0" eaLnBrk="1" fontAlgn="auto" latinLnBrk="0" hangingPunct="1">
              <a:lnSpc>
                <a:spcPct val="100000"/>
              </a:lnSpc>
              <a:spcBef>
                <a:spcPts val="0"/>
              </a:spcBef>
              <a:buClrTx/>
              <a:buSzTx/>
              <a:buFontTx/>
              <a:buNone/>
              <a:tabLst/>
              <a:defRPr/>
            </a:pPr>
            <a:r>
              <a:rPr kumimoji="0" lang="en-US" sz="2000" b="1" i="0" u="none" strike="noStrike" kern="1200" cap="none" spc="0" normalizeH="0" baseline="0" noProof="0" dirty="0">
                <a:ln>
                  <a:noFill/>
                </a:ln>
                <a:gradFill>
                  <a:gsLst>
                    <a:gs pos="1250">
                      <a:schemeClr val="accent1">
                        <a:lumMod val="75000"/>
                      </a:schemeClr>
                    </a:gs>
                    <a:gs pos="100000">
                      <a:schemeClr val="accent1">
                        <a:lumMod val="75000"/>
                      </a:schemeClr>
                    </a:gs>
                  </a:gsLst>
                  <a:lin ang="5400000" scaled="0"/>
                </a:gradFill>
                <a:effectLst/>
                <a:uLnTx/>
                <a:uFillTx/>
                <a:latin typeface="Segoe UI Semibold"/>
                <a:ea typeface="+mn-ea"/>
                <a:cs typeface="+mn-cs"/>
              </a:rPr>
              <a:t>1. Administrative Privileges</a:t>
            </a:r>
          </a:p>
          <a:p>
            <a:pPr marL="682625" marR="0" lvl="2" indent="-1651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6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Global Azure AD Admins + Azure Tenant Admins</a:t>
            </a:r>
          </a:p>
          <a:p>
            <a:pPr marL="457200" marR="0" lvl="2" indent="-301625"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1DC8B89D-E099-4150-8569-3EF3FDC110F4}"/>
                  </a:ext>
                </a:extLst>
              </p:cNvPr>
              <p:cNvGraphicFramePr>
                <a:graphicFrameLocks noChangeAspect="1"/>
              </p:cNvGraphicFramePr>
              <p:nvPr/>
            </p:nvGraphicFramePr>
            <p:xfrm>
              <a:off x="7103487" y="3866964"/>
              <a:ext cx="4503065" cy="2532974"/>
            </p:xfrm>
            <a:graphic>
              <a:graphicData uri="http://schemas.microsoft.com/office/powerpoint/2016/slidezoom">
                <pslz:sldZm>
                  <pslz:sldZmObj sldId="3056" cId="3956717717">
                    <pslz:zmPr id="{A5B0E3C9-E45F-4F30-B03C-F9086E78BAE0}" transitionDur="1000">
                      <p166:blipFill xmlns:p166="http://schemas.microsoft.com/office/powerpoint/2016/6/main">
                        <a:blip r:embed="rId3"/>
                        <a:stretch>
                          <a:fillRect/>
                        </a:stretch>
                      </p166:blipFill>
                      <p166:spPr xmlns:p166="http://schemas.microsoft.com/office/powerpoint/2016/6/main">
                        <a:xfrm>
                          <a:off x="0" y="0"/>
                          <a:ext cx="4503065" cy="2532974"/>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166:spPr>
                    </pslz:zmPr>
                  </pslz:sldZmObj>
                </pslz:sldZm>
              </a:graphicData>
            </a:graphic>
          </p:graphicFrame>
        </mc:Choice>
        <mc:Fallback xmlns="">
          <p:pic>
            <p:nvPicPr>
              <p:cNvPr id="5" name="Slide Zoom 4">
                <a:extLst>
                  <a:ext uri="{FF2B5EF4-FFF2-40B4-BE49-F238E27FC236}">
                    <a16:creationId xmlns:a16="http://schemas.microsoft.com/office/drawing/2014/main" id="{1DC8B89D-E099-4150-8569-3EF3FDC110F4}"/>
                  </a:ext>
                </a:extLst>
              </p:cNvPr>
              <p:cNvPicPr>
                <a:picLocks noGrp="1" noRot="1" noChangeAspect="1" noMove="1" noResize="1" noEditPoints="1" noAdjustHandles="1" noChangeArrowheads="1" noChangeShapeType="1"/>
              </p:cNvPicPr>
              <p:nvPr/>
            </p:nvPicPr>
            <p:blipFill>
              <a:blip r:embed="rId4"/>
              <a:stretch>
                <a:fillRect/>
              </a:stretch>
            </p:blipFill>
            <p:spPr>
              <a:xfrm>
                <a:off x="7103487" y="3866964"/>
                <a:ext cx="4503065" cy="2532974"/>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pic>
        </mc:Fallback>
      </mc:AlternateContent>
      <p:sp>
        <p:nvSpPr>
          <p:cNvPr id="6" name="Rectangle 5">
            <a:extLst>
              <a:ext uri="{FF2B5EF4-FFF2-40B4-BE49-F238E27FC236}">
                <a16:creationId xmlns:a16="http://schemas.microsoft.com/office/drawing/2014/main" id="{3FE186E1-2982-4CEE-9F32-59195DF1A611}"/>
              </a:ext>
            </a:extLst>
          </p:cNvPr>
          <p:cNvSpPr/>
          <p:nvPr/>
        </p:nvSpPr>
        <p:spPr>
          <a:xfrm>
            <a:off x="585216" y="2906181"/>
            <a:ext cx="4992979" cy="1077218"/>
          </a:xfrm>
          <a:prstGeom prst="rect">
            <a:avLst/>
          </a:prstGeom>
        </p:spPr>
        <p:txBody>
          <a:bodyPr wrap="square" lIns="91440" tIns="0" rIns="0" bIns="0">
            <a:spAutoFit/>
          </a:bodyPr>
          <a:lstStyle/>
          <a:p>
            <a:pPr marL="155575" lvl="2">
              <a:defRPr/>
            </a:pPr>
            <a:r>
              <a:rPr lang="en-US" sz="2000" b="1" dirty="0">
                <a:gradFill>
                  <a:gsLst>
                    <a:gs pos="1250">
                      <a:schemeClr val="accent1">
                        <a:lumMod val="75000"/>
                      </a:schemeClr>
                    </a:gs>
                    <a:gs pos="100000">
                      <a:schemeClr val="accent1">
                        <a:lumMod val="75000"/>
                      </a:schemeClr>
                    </a:gs>
                  </a:gsLst>
                  <a:lin ang="5400000" scaled="0"/>
                </a:gradFill>
                <a:latin typeface="Segoe UI Semibold"/>
              </a:rPr>
              <a:t>2. Data Access</a:t>
            </a:r>
          </a:p>
          <a:p>
            <a:pPr marL="682625" marR="0" lvl="2" indent="-1651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6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Groups &amp; Accounts </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with read/write/delete access to business-critical data</a:t>
            </a:r>
            <a:b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endParaRPr kumimoji="0" lang="en-US" sz="18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4" name="Rectangle 3">
            <a:extLst>
              <a:ext uri="{FF2B5EF4-FFF2-40B4-BE49-F238E27FC236}">
                <a16:creationId xmlns:a16="http://schemas.microsoft.com/office/drawing/2014/main" id="{8E1E0D0C-41BB-46AC-9C4A-D0F7DCF2FB1B}"/>
              </a:ext>
            </a:extLst>
          </p:cNvPr>
          <p:cNvSpPr/>
          <p:nvPr/>
        </p:nvSpPr>
        <p:spPr>
          <a:xfrm>
            <a:off x="585216" y="3948215"/>
            <a:ext cx="6096000" cy="1869743"/>
          </a:xfrm>
          <a:prstGeom prst="rect">
            <a:avLst/>
          </a:prstGeom>
        </p:spPr>
        <p:txBody>
          <a:bodyPr lIns="91440">
            <a:spAutoFit/>
          </a:bodyPr>
          <a:lstStyle/>
          <a:p>
            <a:pPr marL="155575" lvl="2">
              <a:defRPr/>
            </a:pPr>
            <a:r>
              <a:rPr lang="en-US" sz="2000" b="1" dirty="0">
                <a:gradFill>
                  <a:gsLst>
                    <a:gs pos="1250">
                      <a:schemeClr val="accent1">
                        <a:lumMod val="75000"/>
                      </a:schemeClr>
                    </a:gs>
                    <a:gs pos="100000">
                      <a:schemeClr val="accent1">
                        <a:lumMod val="75000"/>
                      </a:schemeClr>
                    </a:gs>
                  </a:gsLst>
                  <a:lin ang="5400000" scaled="0"/>
                </a:gradFill>
                <a:latin typeface="Segoe UI Semibold"/>
              </a:rPr>
              <a:t>3. Operational Access</a:t>
            </a:r>
          </a:p>
          <a:p>
            <a:pPr marL="682625" marR="0" lvl="2" indent="-1651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6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Groups &amp; Accounts </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with control </a:t>
            </a:r>
            <a:b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of business-critical systems </a:t>
            </a:r>
          </a:p>
          <a:p>
            <a:pPr marL="746125" marR="0" lvl="2" indent="-63500" algn="l" defTabSz="914400" rtl="0" eaLnBrk="1" fontAlgn="auto" latinLnBrk="0" hangingPunct="1">
              <a:lnSpc>
                <a:spcPct val="100000"/>
              </a:lnSpc>
              <a:spcBef>
                <a:spcPts val="0"/>
              </a:spcBef>
              <a:spcAft>
                <a:spcPts val="300"/>
              </a:spcAft>
              <a:buClrTx/>
              <a:buSzTx/>
              <a:tabLst/>
              <a:defRPr/>
            </a:pPr>
            <a:r>
              <a:rPr lang="en-US" sz="1400" dirty="0">
                <a:gradFill>
                  <a:gsLst>
                    <a:gs pos="1250">
                      <a:srgbClr val="1A1A1A"/>
                    </a:gs>
                    <a:gs pos="100000">
                      <a:srgbClr val="1A1A1A"/>
                    </a:gs>
                  </a:gsLst>
                  <a:lin ang="5400000" scaled="0"/>
                </a:gradFill>
                <a:latin typeface="Segoe UI"/>
              </a:rPr>
              <a:t>*</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Owners &amp; Admins of Management Groups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MGs/Subscriptions containing </a:t>
            </a:r>
          </a:p>
          <a:p>
            <a:pPr marL="914400" marR="0" lvl="3" indent="-1333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Shared Services</a:t>
            </a:r>
          </a:p>
          <a:p>
            <a:pPr marL="914400" marR="0" lvl="3" indent="-1333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Business Critical Apps</a:t>
            </a:r>
            <a:endParaRPr kumimoji="0" lang="en-US" sz="2000" b="1" i="0" u="none" strike="noStrike" kern="1200" cap="none" spc="0" normalizeH="0" baseline="0" noProof="0" dirty="0">
              <a:ln>
                <a:noFill/>
              </a:ln>
              <a:solidFill>
                <a:srgbClr val="0078D4"/>
              </a:solidFill>
              <a:effectLst/>
              <a:uLnTx/>
              <a:uFillTx/>
              <a:latin typeface="Segoe UI Semibold"/>
              <a:ea typeface="+mn-ea"/>
              <a:cs typeface="+mn-cs"/>
            </a:endParaRPr>
          </a:p>
        </p:txBody>
      </p:sp>
      <p:cxnSp>
        <p:nvCxnSpPr>
          <p:cNvPr id="14" name="Straight Arrow Connector 13">
            <a:extLst>
              <a:ext uri="{FF2B5EF4-FFF2-40B4-BE49-F238E27FC236}">
                <a16:creationId xmlns:a16="http://schemas.microsoft.com/office/drawing/2014/main" id="{6E665440-0BE7-449B-9898-E0FB97EF76EA}"/>
              </a:ext>
            </a:extLst>
          </p:cNvPr>
          <p:cNvCxnSpPr>
            <a:cxnSpLocks/>
            <a:stCxn id="12" idx="1"/>
          </p:cNvCxnSpPr>
          <p:nvPr/>
        </p:nvCxnSpPr>
        <p:spPr>
          <a:xfrm flipH="1" flipV="1">
            <a:off x="4099035" y="2279863"/>
            <a:ext cx="3004452" cy="0"/>
          </a:xfrm>
          <a:prstGeom prst="straightConnector1">
            <a:avLst/>
          </a:prstGeom>
          <a:ln w="31750">
            <a:solidFill>
              <a:schemeClr val="accent5"/>
            </a:solidFill>
            <a:prstDash val="sysDash"/>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7571273"/>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7ED2E-D511-47F0-9AE5-DEB47D2BFB13}"/>
              </a:ext>
            </a:extLst>
          </p:cNvPr>
          <p:cNvSpPr>
            <a:spLocks noGrp="1"/>
          </p:cNvSpPr>
          <p:nvPr>
            <p:ph type="title"/>
          </p:nvPr>
        </p:nvSpPr>
        <p:spPr>
          <a:xfrm>
            <a:off x="588263" y="457201"/>
            <a:ext cx="11018520" cy="984885"/>
          </a:xfrm>
        </p:spPr>
        <p:txBody>
          <a:bodyPr/>
          <a:lstStyle/>
          <a:p>
            <a:r>
              <a:rPr lang="en-US" dirty="0"/>
              <a:t>Privileged Access is more than Administrators</a:t>
            </a:r>
            <a:br>
              <a:rPr lang="en-US" dirty="0"/>
            </a:br>
            <a:r>
              <a:rPr lang="en-US" sz="2800" b="0" i="1" dirty="0">
                <a:latin typeface="+mn-lt"/>
              </a:rPr>
              <a:t>Protect high impact accounts/roles</a:t>
            </a:r>
          </a:p>
        </p:txBody>
      </p:sp>
      <p:grpSp>
        <p:nvGrpSpPr>
          <p:cNvPr id="3" name="Group 2">
            <a:extLst>
              <a:ext uri="{FF2B5EF4-FFF2-40B4-BE49-F238E27FC236}">
                <a16:creationId xmlns:a16="http://schemas.microsoft.com/office/drawing/2014/main" id="{10CA7AD3-E574-4CF8-8318-BC112F30D88F}"/>
              </a:ext>
            </a:extLst>
          </p:cNvPr>
          <p:cNvGrpSpPr/>
          <p:nvPr/>
        </p:nvGrpSpPr>
        <p:grpSpPr>
          <a:xfrm>
            <a:off x="1232934" y="1985639"/>
            <a:ext cx="10020171" cy="3550628"/>
            <a:chOff x="1232934" y="1985639"/>
            <a:chExt cx="10020171" cy="3550628"/>
          </a:xfrm>
        </p:grpSpPr>
        <p:sp>
          <p:nvSpPr>
            <p:cNvPr id="77" name="people_4">
              <a:extLst>
                <a:ext uri="{FF2B5EF4-FFF2-40B4-BE49-F238E27FC236}">
                  <a16:creationId xmlns:a16="http://schemas.microsoft.com/office/drawing/2014/main" id="{E24DBC9E-63DE-453E-BCFD-F4FCD5CE060E}"/>
                </a:ext>
              </a:extLst>
            </p:cNvPr>
            <p:cNvSpPr>
              <a:spLocks noChangeAspect="1" noEditPoints="1"/>
            </p:cNvSpPr>
            <p:nvPr/>
          </p:nvSpPr>
          <p:spPr bwMode="auto">
            <a:xfrm>
              <a:off x="5548947" y="4280332"/>
              <a:ext cx="587410" cy="65671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94" name="people_4">
              <a:extLst>
                <a:ext uri="{FF2B5EF4-FFF2-40B4-BE49-F238E27FC236}">
                  <a16:creationId xmlns:a16="http://schemas.microsoft.com/office/drawing/2014/main" id="{671DB0F5-D654-4931-9BBA-449F30E5B4A8}"/>
                </a:ext>
              </a:extLst>
            </p:cNvPr>
            <p:cNvSpPr>
              <a:spLocks noChangeAspect="1" noEditPoints="1"/>
            </p:cNvSpPr>
            <p:nvPr/>
          </p:nvSpPr>
          <p:spPr bwMode="auto">
            <a:xfrm>
              <a:off x="6502309" y="4280332"/>
              <a:ext cx="587410" cy="65671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pic>
          <p:nvPicPr>
            <p:cNvPr id="37" name="Picture 36">
              <a:extLst>
                <a:ext uri="{FF2B5EF4-FFF2-40B4-BE49-F238E27FC236}">
                  <a16:creationId xmlns:a16="http://schemas.microsoft.com/office/drawing/2014/main" id="{247A89E6-4645-4F16-A54F-2846E6E7246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255162" y="2967976"/>
              <a:ext cx="257131" cy="257130"/>
            </a:xfrm>
            <a:prstGeom prst="rect">
              <a:avLst/>
            </a:prstGeom>
          </p:spPr>
        </p:pic>
        <p:pic>
          <p:nvPicPr>
            <p:cNvPr id="38" name="Picture 37">
              <a:extLst>
                <a:ext uri="{FF2B5EF4-FFF2-40B4-BE49-F238E27FC236}">
                  <a16:creationId xmlns:a16="http://schemas.microsoft.com/office/drawing/2014/main" id="{88643608-66D3-45FB-B511-1D8BA795676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476934" y="2667715"/>
              <a:ext cx="238210" cy="221402"/>
            </a:xfrm>
            <a:prstGeom prst="rect">
              <a:avLst/>
            </a:prstGeom>
          </p:spPr>
        </p:pic>
        <p:pic>
          <p:nvPicPr>
            <p:cNvPr id="39" name="Picture 38">
              <a:extLst>
                <a:ext uri="{FF2B5EF4-FFF2-40B4-BE49-F238E27FC236}">
                  <a16:creationId xmlns:a16="http://schemas.microsoft.com/office/drawing/2014/main" id="{CC6D9C9E-B4B5-4DA9-B4BC-68923EBBC81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83449" y="2151237"/>
              <a:ext cx="402265" cy="281726"/>
            </a:xfrm>
            <a:prstGeom prst="rect">
              <a:avLst/>
            </a:prstGeom>
          </p:spPr>
        </p:pic>
        <p:pic>
          <p:nvPicPr>
            <p:cNvPr id="40" name="Picture 39">
              <a:extLst>
                <a:ext uri="{FF2B5EF4-FFF2-40B4-BE49-F238E27FC236}">
                  <a16:creationId xmlns:a16="http://schemas.microsoft.com/office/drawing/2014/main" id="{A4953AD6-4B36-4390-80D5-CEA33151B4E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191965" y="2004134"/>
              <a:ext cx="284617" cy="284618"/>
            </a:xfrm>
            <a:prstGeom prst="rect">
              <a:avLst/>
            </a:prstGeom>
          </p:spPr>
        </p:pic>
        <p:pic>
          <p:nvPicPr>
            <p:cNvPr id="41" name="Picture 40">
              <a:extLst>
                <a:ext uri="{FF2B5EF4-FFF2-40B4-BE49-F238E27FC236}">
                  <a16:creationId xmlns:a16="http://schemas.microsoft.com/office/drawing/2014/main" id="{63A516BA-5D3D-4284-B235-81EAC453B52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631501" y="1985639"/>
              <a:ext cx="323461" cy="319231"/>
            </a:xfrm>
            <a:prstGeom prst="rect">
              <a:avLst/>
            </a:prstGeom>
          </p:spPr>
        </p:pic>
        <p:pic>
          <p:nvPicPr>
            <p:cNvPr id="42" name="Picture 41">
              <a:extLst>
                <a:ext uri="{FF2B5EF4-FFF2-40B4-BE49-F238E27FC236}">
                  <a16:creationId xmlns:a16="http://schemas.microsoft.com/office/drawing/2014/main" id="{65EC9BBB-D9FE-4B67-93CB-711B8DDAC85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182514" y="2180853"/>
              <a:ext cx="255137" cy="255138"/>
            </a:xfrm>
            <a:prstGeom prst="rect">
              <a:avLst/>
            </a:prstGeom>
          </p:spPr>
        </p:pic>
        <p:grpSp>
          <p:nvGrpSpPr>
            <p:cNvPr id="43" name="Group 42">
              <a:extLst>
                <a:ext uri="{FF2B5EF4-FFF2-40B4-BE49-F238E27FC236}">
                  <a16:creationId xmlns:a16="http://schemas.microsoft.com/office/drawing/2014/main" id="{B99E0E40-3F8B-41B2-BAC8-4E5FD308F578}"/>
                </a:ext>
              </a:extLst>
            </p:cNvPr>
            <p:cNvGrpSpPr/>
            <p:nvPr/>
          </p:nvGrpSpPr>
          <p:grpSpPr>
            <a:xfrm>
              <a:off x="3459581" y="3096541"/>
              <a:ext cx="337297" cy="81744"/>
              <a:chOff x="1361604" y="981309"/>
              <a:chExt cx="418521" cy="101429"/>
            </a:xfrm>
            <a:solidFill>
              <a:schemeClr val="tx1">
                <a:lumMod val="65000"/>
                <a:lumOff val="35000"/>
              </a:schemeClr>
            </a:solidFill>
          </p:grpSpPr>
          <p:sp>
            <p:nvSpPr>
              <p:cNvPr id="44" name="Oval 43">
                <a:extLst>
                  <a:ext uri="{FF2B5EF4-FFF2-40B4-BE49-F238E27FC236}">
                    <a16:creationId xmlns:a16="http://schemas.microsoft.com/office/drawing/2014/main" id="{1AE06290-EB74-40E1-A36E-EC0D93C0498E}"/>
                  </a:ext>
                </a:extLst>
              </p:cNvPr>
              <p:cNvSpPr/>
              <p:nvPr/>
            </p:nvSpPr>
            <p:spPr bwMode="auto">
              <a:xfrm>
                <a:off x="1361604" y="981312"/>
                <a:ext cx="101412"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D697A227-6D3F-4A70-B4F4-E0138D848FA1}"/>
                  </a:ext>
                </a:extLst>
              </p:cNvPr>
              <p:cNvSpPr/>
              <p:nvPr/>
            </p:nvSpPr>
            <p:spPr bwMode="auto">
              <a:xfrm>
                <a:off x="1520165" y="981324"/>
                <a:ext cx="101416"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E62F4FD7-22FB-4F5D-87DD-EE020C011550}"/>
                  </a:ext>
                </a:extLst>
              </p:cNvPr>
              <p:cNvSpPr/>
              <p:nvPr/>
            </p:nvSpPr>
            <p:spPr bwMode="auto">
              <a:xfrm>
                <a:off x="1678709" y="981309"/>
                <a:ext cx="101416"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53" name="Picture 52">
              <a:extLst>
                <a:ext uri="{FF2B5EF4-FFF2-40B4-BE49-F238E27FC236}">
                  <a16:creationId xmlns:a16="http://schemas.microsoft.com/office/drawing/2014/main" id="{204426B7-BF56-499A-8F4F-AA9B65AFCFAA}"/>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979580" y="2828770"/>
              <a:ext cx="519014" cy="387011"/>
            </a:xfrm>
            <a:prstGeom prst="rect">
              <a:avLst/>
            </a:prstGeom>
          </p:spPr>
        </p:pic>
        <p:pic>
          <p:nvPicPr>
            <p:cNvPr id="54" name="Picture 53">
              <a:extLst>
                <a:ext uri="{FF2B5EF4-FFF2-40B4-BE49-F238E27FC236}">
                  <a16:creationId xmlns:a16="http://schemas.microsoft.com/office/drawing/2014/main" id="{BC3981E3-EE53-4CAC-ABF4-142C23FCB42D}"/>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51160" y="2828770"/>
              <a:ext cx="342716" cy="406117"/>
            </a:xfrm>
            <a:prstGeom prst="rect">
              <a:avLst/>
            </a:prstGeom>
          </p:spPr>
        </p:pic>
        <p:pic>
          <p:nvPicPr>
            <p:cNvPr id="56" name="Picture 55">
              <a:extLst>
                <a:ext uri="{FF2B5EF4-FFF2-40B4-BE49-F238E27FC236}">
                  <a16:creationId xmlns:a16="http://schemas.microsoft.com/office/drawing/2014/main" id="{89DB3A4A-4943-4A3D-A5C0-A7BC0E04FDCA}"/>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232934" y="2531295"/>
              <a:ext cx="367086" cy="219462"/>
            </a:xfrm>
            <a:prstGeom prst="rect">
              <a:avLst/>
            </a:prstGeom>
          </p:spPr>
        </p:pic>
        <p:cxnSp>
          <p:nvCxnSpPr>
            <p:cNvPr id="70" name="Straight Connector 69">
              <a:extLst>
                <a:ext uri="{FF2B5EF4-FFF2-40B4-BE49-F238E27FC236}">
                  <a16:creationId xmlns:a16="http://schemas.microsoft.com/office/drawing/2014/main" id="{8B788866-B248-44B3-982E-488D56A3E8C9}"/>
                </a:ext>
              </a:extLst>
            </p:cNvPr>
            <p:cNvCxnSpPr>
              <a:cxnSpLocks/>
            </p:cNvCxnSpPr>
            <p:nvPr/>
          </p:nvCxnSpPr>
          <p:spPr>
            <a:xfrm>
              <a:off x="4066849" y="3448220"/>
              <a:ext cx="1115568" cy="867594"/>
            </a:xfrm>
            <a:prstGeom prst="line">
              <a:avLst/>
            </a:prstGeom>
            <a:ln w="254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837A195-A28E-4DB6-A4BF-21E66AF5A7A7}"/>
                </a:ext>
              </a:extLst>
            </p:cNvPr>
            <p:cNvCxnSpPr>
              <a:cxnSpLocks/>
            </p:cNvCxnSpPr>
            <p:nvPr/>
          </p:nvCxnSpPr>
          <p:spPr>
            <a:xfrm>
              <a:off x="6253805" y="3309264"/>
              <a:ext cx="0" cy="773653"/>
            </a:xfrm>
            <a:prstGeom prst="line">
              <a:avLst/>
            </a:prstGeom>
            <a:ln w="254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D6D5ACD-2800-46BD-AD77-6C5408093103}"/>
                </a:ext>
              </a:extLst>
            </p:cNvPr>
            <p:cNvCxnSpPr>
              <a:cxnSpLocks/>
            </p:cNvCxnSpPr>
            <p:nvPr/>
          </p:nvCxnSpPr>
          <p:spPr>
            <a:xfrm flipH="1">
              <a:off x="7326811" y="3447134"/>
              <a:ext cx="1100512" cy="868680"/>
            </a:xfrm>
            <a:prstGeom prst="line">
              <a:avLst/>
            </a:prstGeom>
            <a:ln w="254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2E16EB0-FA6A-4D04-9A14-19C23C8687DB}"/>
                </a:ext>
              </a:extLst>
            </p:cNvPr>
            <p:cNvCxnSpPr>
              <a:cxnSpLocks/>
            </p:cNvCxnSpPr>
            <p:nvPr/>
          </p:nvCxnSpPr>
          <p:spPr>
            <a:xfrm flipH="1" flipV="1">
              <a:off x="7455673" y="4861363"/>
              <a:ext cx="1845231" cy="0"/>
            </a:xfrm>
            <a:prstGeom prst="line">
              <a:avLst/>
            </a:prstGeom>
            <a:ln w="254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F2C3EA25-A121-446A-9952-FC0EC913045D}"/>
                </a:ext>
              </a:extLst>
            </p:cNvPr>
            <p:cNvSpPr txBox="1"/>
            <p:nvPr/>
          </p:nvSpPr>
          <p:spPr>
            <a:xfrm>
              <a:off x="5322091" y="5057149"/>
              <a:ext cx="1952773" cy="338554"/>
            </a:xfrm>
            <a:prstGeom prst="rect">
              <a:avLst/>
            </a:prstGeom>
          </p:spPr>
          <p:txBody>
            <a:bodyPr wrap="square" rtlCol="0">
              <a:spAutoFit/>
            </a:bodyPr>
            <a:lstStyle>
              <a:defPPr>
                <a:defRPr lang="en-US"/>
              </a:defPPr>
              <a:lvl1pPr algn="ctr">
                <a:defRPr sz="1100" b="1">
                  <a:gradFill>
                    <a:gsLst>
                      <a:gs pos="0">
                        <a:srgbClr val="505050">
                          <a:lumMod val="75000"/>
                        </a:srgbClr>
                      </a:gs>
                      <a:gs pos="100000">
                        <a:srgbClr val="505050">
                          <a:lumMod val="75000"/>
                        </a:srgbClr>
                      </a:gs>
                    </a:gsLst>
                    <a:lin ang="5400000" scaled="1"/>
                  </a:gradFill>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Privilege Accounts</a:t>
              </a:r>
            </a:p>
          </p:txBody>
        </p:sp>
        <p:sp>
          <p:nvSpPr>
            <p:cNvPr id="106" name="TextBox 105">
              <a:extLst>
                <a:ext uri="{FF2B5EF4-FFF2-40B4-BE49-F238E27FC236}">
                  <a16:creationId xmlns:a16="http://schemas.microsoft.com/office/drawing/2014/main" id="{39E8F400-7BC4-4F44-93AC-F23521C13BEC}"/>
                </a:ext>
              </a:extLst>
            </p:cNvPr>
            <p:cNvSpPr txBox="1"/>
            <p:nvPr/>
          </p:nvSpPr>
          <p:spPr>
            <a:xfrm>
              <a:off x="1786906" y="5063915"/>
              <a:ext cx="1424871" cy="461665"/>
            </a:xfrm>
            <a:prstGeom prst="rect">
              <a:avLst/>
            </a:prstGeom>
          </p:spPr>
          <p:txBody>
            <a:bodyPr wrap="square" rtlCol="0">
              <a:spAutoFit/>
            </a:bodyPr>
            <a:lstStyle>
              <a:defPPr>
                <a:defRPr lang="en-US"/>
              </a:defPPr>
              <a:lvl1pPr algn="ctr">
                <a:defRPr sz="1100" b="1">
                  <a:gradFill>
                    <a:gsLst>
                      <a:gs pos="0">
                        <a:srgbClr val="505050">
                          <a:lumMod val="75000"/>
                        </a:srgbClr>
                      </a:gs>
                      <a:gs pos="100000">
                        <a:srgbClr val="505050">
                          <a:lumMod val="75000"/>
                        </a:srgbClr>
                      </a:gs>
                    </a:gsLst>
                    <a:lin ang="5400000" scaled="1"/>
                  </a:gradFill>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Critical Business </a:t>
              </a:r>
              <a:br>
                <a:rPr kumimoji="0" lang="en-US" sz="12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br>
              <a:r>
                <a:rPr kumimoji="0" lang="en-US" sz="12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Data/Systems</a:t>
              </a:r>
            </a:p>
          </p:txBody>
        </p:sp>
        <p:pic>
          <p:nvPicPr>
            <p:cNvPr id="143" name="Picture 142">
              <a:extLst>
                <a:ext uri="{FF2B5EF4-FFF2-40B4-BE49-F238E27FC236}">
                  <a16:creationId xmlns:a16="http://schemas.microsoft.com/office/drawing/2014/main" id="{AF29AAB4-E42B-40D7-B720-FA30692B525F}"/>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1704722" y="4082917"/>
              <a:ext cx="380992" cy="380992"/>
            </a:xfrm>
            <a:prstGeom prst="rect">
              <a:avLst/>
            </a:prstGeom>
          </p:spPr>
        </p:pic>
        <p:grpSp>
          <p:nvGrpSpPr>
            <p:cNvPr id="6" name="Group 5">
              <a:extLst>
                <a:ext uri="{FF2B5EF4-FFF2-40B4-BE49-F238E27FC236}">
                  <a16:creationId xmlns:a16="http://schemas.microsoft.com/office/drawing/2014/main" id="{C5659DA2-0AEA-4AC4-BE0A-0F80C3A6CE5C}"/>
                </a:ext>
              </a:extLst>
            </p:cNvPr>
            <p:cNvGrpSpPr/>
            <p:nvPr/>
          </p:nvGrpSpPr>
          <p:grpSpPr>
            <a:xfrm>
              <a:off x="1315637" y="4428668"/>
              <a:ext cx="639280" cy="639280"/>
              <a:chOff x="1740425" y="4050816"/>
              <a:chExt cx="741672" cy="741672"/>
            </a:xfrm>
          </p:grpSpPr>
          <p:pic>
            <p:nvPicPr>
              <p:cNvPr id="146" name="Graphic 145" descr="Paper">
                <a:extLst>
                  <a:ext uri="{FF2B5EF4-FFF2-40B4-BE49-F238E27FC236}">
                    <a16:creationId xmlns:a16="http://schemas.microsoft.com/office/drawing/2014/main" id="{BBA884F9-D829-44CF-9E17-DBC7ED3E2F66}"/>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740425" y="4050816"/>
                <a:ext cx="741672" cy="741672"/>
              </a:xfrm>
              <a:prstGeom prst="rect">
                <a:avLst/>
              </a:prstGeom>
            </p:spPr>
          </p:pic>
          <p:sp>
            <p:nvSpPr>
              <p:cNvPr id="144" name="Rectangle 143">
                <a:extLst>
                  <a:ext uri="{FF2B5EF4-FFF2-40B4-BE49-F238E27FC236}">
                    <a16:creationId xmlns:a16="http://schemas.microsoft.com/office/drawing/2014/main" id="{C0E5413F-0917-453E-9FE6-8893B800A3C3}"/>
                  </a:ext>
                </a:extLst>
              </p:cNvPr>
              <p:cNvSpPr/>
              <p:nvPr/>
            </p:nvSpPr>
            <p:spPr>
              <a:xfrm>
                <a:off x="1842179" y="4310207"/>
                <a:ext cx="542974" cy="24995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all" spc="118" normalizeH="0" baseline="0" noProof="0" dirty="0">
                    <a:ln w="3175">
                      <a:noFill/>
                    </a:ln>
                    <a:gradFill>
                      <a:gsLst>
                        <a:gs pos="0">
                          <a:srgbClr val="1A1A1A">
                            <a:lumMod val="75000"/>
                            <a:lumOff val="25000"/>
                          </a:srgbClr>
                        </a:gs>
                        <a:gs pos="100000">
                          <a:srgbClr val="1A1A1A">
                            <a:lumMod val="75000"/>
                            <a:lumOff val="25000"/>
                          </a:srgbClr>
                        </a:gs>
                      </a:gsLst>
                      <a:lin ang="5400000" scaled="1"/>
                    </a:gradFill>
                    <a:effectLst/>
                    <a:uLnTx/>
                    <a:uFillTx/>
                    <a:latin typeface="Segoe UI Black" panose="020B0A02040204020203" pitchFamily="34" charset="0"/>
                    <a:ea typeface="Segoe UI Black" panose="020B0A02040204020203" pitchFamily="34" charset="0"/>
                    <a:cs typeface="+mn-cs"/>
                  </a:rPr>
                  <a:t>10-K</a:t>
                </a:r>
              </a:p>
            </p:txBody>
          </p:sp>
        </p:grpSp>
        <p:grpSp>
          <p:nvGrpSpPr>
            <p:cNvPr id="148" name="Group 147">
              <a:extLst>
                <a:ext uri="{FF2B5EF4-FFF2-40B4-BE49-F238E27FC236}">
                  <a16:creationId xmlns:a16="http://schemas.microsoft.com/office/drawing/2014/main" id="{CAB8704C-0923-45B5-8C0C-2219B4E25E5D}"/>
                </a:ext>
              </a:extLst>
            </p:cNvPr>
            <p:cNvGrpSpPr/>
            <p:nvPr/>
          </p:nvGrpSpPr>
          <p:grpSpPr>
            <a:xfrm>
              <a:off x="1449608" y="5174148"/>
              <a:ext cx="337298" cy="81744"/>
              <a:chOff x="2764725" y="3762751"/>
              <a:chExt cx="453197" cy="109832"/>
            </a:xfrm>
          </p:grpSpPr>
          <p:sp>
            <p:nvSpPr>
              <p:cNvPr id="149" name="Oval 148">
                <a:extLst>
                  <a:ext uri="{FF2B5EF4-FFF2-40B4-BE49-F238E27FC236}">
                    <a16:creationId xmlns:a16="http://schemas.microsoft.com/office/drawing/2014/main" id="{EB85AD44-6B2B-46BF-A550-E8BF7A3BCDDA}"/>
                  </a:ext>
                </a:extLst>
              </p:cNvPr>
              <p:cNvSpPr/>
              <p:nvPr/>
            </p:nvSpPr>
            <p:spPr bwMode="auto">
              <a:xfrm>
                <a:off x="2764725" y="3762754"/>
                <a:ext cx="109814" cy="109816"/>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Oval 149">
                <a:extLst>
                  <a:ext uri="{FF2B5EF4-FFF2-40B4-BE49-F238E27FC236}">
                    <a16:creationId xmlns:a16="http://schemas.microsoft.com/office/drawing/2014/main" id="{94C78D14-0E7A-43B2-9FD1-62D768AF646D}"/>
                  </a:ext>
                </a:extLst>
              </p:cNvPr>
              <p:cNvSpPr/>
              <p:nvPr/>
            </p:nvSpPr>
            <p:spPr bwMode="auto">
              <a:xfrm>
                <a:off x="2936423" y="3762767"/>
                <a:ext cx="109819" cy="109816"/>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Oval 150">
                <a:extLst>
                  <a:ext uri="{FF2B5EF4-FFF2-40B4-BE49-F238E27FC236}">
                    <a16:creationId xmlns:a16="http://schemas.microsoft.com/office/drawing/2014/main" id="{F55C3A89-B372-407A-A532-228DBF604EC5}"/>
                  </a:ext>
                </a:extLst>
              </p:cNvPr>
              <p:cNvSpPr/>
              <p:nvPr/>
            </p:nvSpPr>
            <p:spPr bwMode="auto">
              <a:xfrm>
                <a:off x="3108103" y="3762751"/>
                <a:ext cx="109819" cy="109818"/>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52" name="Straight Connector 151">
              <a:extLst>
                <a:ext uri="{FF2B5EF4-FFF2-40B4-BE49-F238E27FC236}">
                  <a16:creationId xmlns:a16="http://schemas.microsoft.com/office/drawing/2014/main" id="{28DD8D86-BF02-4CF4-B0DF-3C12E6304579}"/>
                </a:ext>
              </a:extLst>
            </p:cNvPr>
            <p:cNvCxnSpPr>
              <a:cxnSpLocks/>
            </p:cNvCxnSpPr>
            <p:nvPr/>
          </p:nvCxnSpPr>
          <p:spPr>
            <a:xfrm flipV="1">
              <a:off x="3383680" y="4861363"/>
              <a:ext cx="1851959" cy="0"/>
            </a:xfrm>
            <a:prstGeom prst="line">
              <a:avLst/>
            </a:prstGeom>
            <a:ln w="254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701956C-AD12-479A-8688-D48B1FD7038F}"/>
                </a:ext>
              </a:extLst>
            </p:cNvPr>
            <p:cNvSpPr txBox="1"/>
            <p:nvPr/>
          </p:nvSpPr>
          <p:spPr>
            <a:xfrm>
              <a:off x="1571575" y="3401448"/>
              <a:ext cx="1773969" cy="276999"/>
            </a:xfrm>
            <a:prstGeom prst="rect">
              <a:avLst/>
            </a:prstGeom>
          </p:spPr>
          <p:txBody>
            <a:bodyPr wrap="square" rtlCol="0">
              <a:spAutoFit/>
            </a:bodyPr>
            <a:lstStyle>
              <a:defPPr>
                <a:defRPr lang="en-US"/>
              </a:defPPr>
              <a:lvl1pPr algn="ctr">
                <a:defRPr sz="1100" b="1">
                  <a:gradFill>
                    <a:gsLst>
                      <a:gs pos="0">
                        <a:srgbClr val="505050">
                          <a:lumMod val="75000"/>
                        </a:srgbClr>
                      </a:gs>
                      <a:gs pos="100000">
                        <a:srgbClr val="505050">
                          <a:lumMod val="75000"/>
                        </a:srgbClr>
                      </a:gs>
                    </a:gsLst>
                    <a:lin ang="5400000" scaled="1"/>
                  </a:gradFill>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Cloud Service Admins</a:t>
              </a:r>
            </a:p>
          </p:txBody>
        </p:sp>
        <p:sp>
          <p:nvSpPr>
            <p:cNvPr id="74" name="cloud">
              <a:extLst>
                <a:ext uri="{FF2B5EF4-FFF2-40B4-BE49-F238E27FC236}">
                  <a16:creationId xmlns:a16="http://schemas.microsoft.com/office/drawing/2014/main" id="{20B951E0-7C22-4FF5-921C-9956AAA9BD4C}"/>
                </a:ext>
              </a:extLst>
            </p:cNvPr>
            <p:cNvSpPr>
              <a:spLocks noChangeAspect="1"/>
            </p:cNvSpPr>
            <p:nvPr/>
          </p:nvSpPr>
          <p:spPr bwMode="auto">
            <a:xfrm>
              <a:off x="1873782" y="2512310"/>
              <a:ext cx="1290537" cy="82219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0" name="Processing_E9F5">
              <a:extLst>
                <a:ext uri="{FF2B5EF4-FFF2-40B4-BE49-F238E27FC236}">
                  <a16:creationId xmlns:a16="http://schemas.microsoft.com/office/drawing/2014/main" id="{BD75A76A-59EF-4BB8-8FC7-CF8C93DDA8F3}"/>
                </a:ext>
              </a:extLst>
            </p:cNvPr>
            <p:cNvSpPr>
              <a:spLocks noChangeAspect="1" noEditPoints="1"/>
            </p:cNvSpPr>
            <p:nvPr/>
          </p:nvSpPr>
          <p:spPr bwMode="auto">
            <a:xfrm>
              <a:off x="8465787" y="2581315"/>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4F4B6414-C7C5-4B85-B816-E96F055D2CE1}"/>
                </a:ext>
              </a:extLst>
            </p:cNvPr>
            <p:cNvSpPr txBox="1"/>
            <p:nvPr/>
          </p:nvSpPr>
          <p:spPr>
            <a:xfrm>
              <a:off x="8501279" y="3394491"/>
              <a:ext cx="2023400" cy="461665"/>
            </a:xfrm>
            <a:prstGeom prst="rect">
              <a:avLst/>
            </a:prstGeom>
          </p:spPr>
          <p:txBody>
            <a:bodyPr wrap="square" rtlCol="0">
              <a:spAutoFit/>
            </a:bodyPr>
            <a:lstStyle>
              <a:defPPr>
                <a:defRPr lang="en-US"/>
              </a:defPPr>
              <a:lvl1pPr algn="ctr">
                <a:defRPr sz="1100" b="1">
                  <a:gradFill>
                    <a:gsLst>
                      <a:gs pos="0">
                        <a:srgbClr val="505050">
                          <a:lumMod val="75000"/>
                        </a:srgbClr>
                      </a:gs>
                      <a:gs pos="100000">
                        <a:srgbClr val="505050">
                          <a:lumMod val="75000"/>
                        </a:srgbClr>
                      </a:gs>
                    </a:gsLst>
                    <a:lin ang="5400000" scaled="1"/>
                  </a:gradFill>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Security &amp; Management Tool Admins</a:t>
              </a:r>
            </a:p>
          </p:txBody>
        </p:sp>
        <p:sp>
          <p:nvSpPr>
            <p:cNvPr id="76" name="Laptop_E770">
              <a:extLst>
                <a:ext uri="{FF2B5EF4-FFF2-40B4-BE49-F238E27FC236}">
                  <a16:creationId xmlns:a16="http://schemas.microsoft.com/office/drawing/2014/main" id="{9670128B-E905-4838-A709-C2C98C232344}"/>
                </a:ext>
              </a:extLst>
            </p:cNvPr>
            <p:cNvSpPr>
              <a:spLocks noChangeAspect="1" noEditPoints="1"/>
            </p:cNvSpPr>
            <p:nvPr/>
          </p:nvSpPr>
          <p:spPr bwMode="auto">
            <a:xfrm>
              <a:off x="8915154" y="2630672"/>
              <a:ext cx="1072482" cy="715643"/>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1F050527-8F40-4653-A1D3-E5F64C7ED79D}"/>
                </a:ext>
              </a:extLst>
            </p:cNvPr>
            <p:cNvSpPr/>
            <p:nvPr/>
          </p:nvSpPr>
          <p:spPr bwMode="auto">
            <a:xfrm>
              <a:off x="9518352" y="2780518"/>
              <a:ext cx="619459" cy="1238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3716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82" name="globe_2">
              <a:extLst>
                <a:ext uri="{FF2B5EF4-FFF2-40B4-BE49-F238E27FC236}">
                  <a16:creationId xmlns:a16="http://schemas.microsoft.com/office/drawing/2014/main" id="{4CA6B455-B6F4-4C1A-BE70-957671D255F0}"/>
                </a:ext>
              </a:extLst>
            </p:cNvPr>
            <p:cNvSpPr>
              <a:spLocks noChangeAspect="1" noEditPoints="1"/>
            </p:cNvSpPr>
            <p:nvPr/>
          </p:nvSpPr>
          <p:spPr bwMode="auto">
            <a:xfrm>
              <a:off x="2158458" y="4322514"/>
              <a:ext cx="681767" cy="681767"/>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pic>
          <p:nvPicPr>
            <p:cNvPr id="92" name="Picture 91">
              <a:extLst>
                <a:ext uri="{FF2B5EF4-FFF2-40B4-BE49-F238E27FC236}">
                  <a16:creationId xmlns:a16="http://schemas.microsoft.com/office/drawing/2014/main" id="{6C2E5496-7E0A-4CEE-A17D-EB6DF68AB645}"/>
                </a:ext>
              </a:extLst>
            </p:cNvPr>
            <p:cNvPicPr>
              <a:picLocks noChangeAspect="1"/>
            </p:cNvPicPr>
            <p:nvPr/>
          </p:nvPicPr>
          <p:blipFill>
            <a:blip r:embed="rId14"/>
            <a:stretch>
              <a:fillRect/>
            </a:stretch>
          </p:blipFill>
          <p:spPr>
            <a:xfrm>
              <a:off x="5377487" y="2006887"/>
              <a:ext cx="561401" cy="374268"/>
            </a:xfrm>
            <a:prstGeom prst="rect">
              <a:avLst/>
            </a:prstGeom>
          </p:spPr>
        </p:pic>
        <p:sp>
          <p:nvSpPr>
            <p:cNvPr id="49" name="TextBox 48">
              <a:extLst>
                <a:ext uri="{FF2B5EF4-FFF2-40B4-BE49-F238E27FC236}">
                  <a16:creationId xmlns:a16="http://schemas.microsoft.com/office/drawing/2014/main" id="{01E94203-2BFB-4688-B7ED-683E14CEB06B}"/>
                </a:ext>
              </a:extLst>
            </p:cNvPr>
            <p:cNvSpPr txBox="1"/>
            <p:nvPr/>
          </p:nvSpPr>
          <p:spPr>
            <a:xfrm>
              <a:off x="5560872" y="2900741"/>
              <a:ext cx="1335880" cy="276999"/>
            </a:xfrm>
            <a:prstGeom prst="rect">
              <a:avLst/>
            </a:prstGeom>
          </p:spPr>
          <p:txBody>
            <a:bodyPr wrap="square" rtlCol="0">
              <a:spAutoFit/>
            </a:bodyPr>
            <a:lstStyle>
              <a:defPPr>
                <a:defRPr lang="en-US"/>
              </a:defPPr>
              <a:lvl1pPr algn="ctr">
                <a:defRPr sz="1100" b="1">
                  <a:gradFill>
                    <a:gsLst>
                      <a:gs pos="0">
                        <a:srgbClr val="505050">
                          <a:lumMod val="75000"/>
                        </a:srgbClr>
                      </a:gs>
                      <a:gs pos="100000">
                        <a:srgbClr val="505050">
                          <a:lumMod val="75000"/>
                        </a:srgbClr>
                      </a:gs>
                    </a:gsLst>
                    <a:lin ang="5400000" scaled="1"/>
                  </a:gradFill>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Identity Admins</a:t>
              </a:r>
            </a:p>
          </p:txBody>
        </p:sp>
        <p:grpSp>
          <p:nvGrpSpPr>
            <p:cNvPr id="10" name="Group 9">
              <a:extLst>
                <a:ext uri="{FF2B5EF4-FFF2-40B4-BE49-F238E27FC236}">
                  <a16:creationId xmlns:a16="http://schemas.microsoft.com/office/drawing/2014/main" id="{D5517501-8A33-434D-9F33-3FFA5C344F8C}"/>
                </a:ext>
              </a:extLst>
            </p:cNvPr>
            <p:cNvGrpSpPr/>
            <p:nvPr/>
          </p:nvGrpSpPr>
          <p:grpSpPr>
            <a:xfrm>
              <a:off x="5791711" y="2122493"/>
              <a:ext cx="817285" cy="715287"/>
              <a:chOff x="5635189" y="1799790"/>
              <a:chExt cx="817285" cy="715287"/>
            </a:xfrm>
          </p:grpSpPr>
          <p:sp>
            <p:nvSpPr>
              <p:cNvPr id="8" name="Rectangle 7">
                <a:extLst>
                  <a:ext uri="{FF2B5EF4-FFF2-40B4-BE49-F238E27FC236}">
                    <a16:creationId xmlns:a16="http://schemas.microsoft.com/office/drawing/2014/main" id="{7A2305E0-25E9-4279-9B7E-833E8EBA5C0B}"/>
                  </a:ext>
                </a:extLst>
              </p:cNvPr>
              <p:cNvSpPr/>
              <p:nvPr/>
            </p:nvSpPr>
            <p:spPr bwMode="auto">
              <a:xfrm rot="2534217">
                <a:off x="5870401" y="1817460"/>
                <a:ext cx="45719" cy="4318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Rectangle 86">
                <a:extLst>
                  <a:ext uri="{FF2B5EF4-FFF2-40B4-BE49-F238E27FC236}">
                    <a16:creationId xmlns:a16="http://schemas.microsoft.com/office/drawing/2014/main" id="{656FEA3D-9E3A-4CA6-92DC-35956FC3CECA}"/>
                  </a:ext>
                </a:extLst>
              </p:cNvPr>
              <p:cNvSpPr/>
              <p:nvPr/>
            </p:nvSpPr>
            <p:spPr bwMode="auto">
              <a:xfrm>
                <a:off x="6025093" y="1941522"/>
                <a:ext cx="45719" cy="4318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88">
                <a:extLst>
                  <a:ext uri="{FF2B5EF4-FFF2-40B4-BE49-F238E27FC236}">
                    <a16:creationId xmlns:a16="http://schemas.microsoft.com/office/drawing/2014/main" id="{0C6E15A3-0624-4A4C-8FA2-B427815E80B6}"/>
                  </a:ext>
                </a:extLst>
              </p:cNvPr>
              <p:cNvSpPr/>
              <p:nvPr/>
            </p:nvSpPr>
            <p:spPr bwMode="auto">
              <a:xfrm rot="19273457">
                <a:off x="6172131" y="1830817"/>
                <a:ext cx="45719" cy="4318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89">
                <a:extLst>
                  <a:ext uri="{FF2B5EF4-FFF2-40B4-BE49-F238E27FC236}">
                    <a16:creationId xmlns:a16="http://schemas.microsoft.com/office/drawing/2014/main" id="{6DA5A000-239B-4504-B2FF-DA4B85003585}"/>
                  </a:ext>
                </a:extLst>
              </p:cNvPr>
              <p:cNvSpPr/>
              <p:nvPr/>
            </p:nvSpPr>
            <p:spPr bwMode="auto">
              <a:xfrm rot="13878496">
                <a:off x="6151129" y="2098248"/>
                <a:ext cx="45719" cy="4318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CAF02DCD-F967-496B-A88E-F803868F6CAE}"/>
                  </a:ext>
                </a:extLst>
              </p:cNvPr>
              <p:cNvSpPr/>
              <p:nvPr/>
            </p:nvSpPr>
            <p:spPr bwMode="auto">
              <a:xfrm rot="18156443">
                <a:off x="5865913" y="2089973"/>
                <a:ext cx="45719" cy="4318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1688044C-BBBE-46F2-83A4-9DCD517DFFA8}"/>
                  </a:ext>
                </a:extLst>
              </p:cNvPr>
              <p:cNvSpPr/>
              <p:nvPr/>
            </p:nvSpPr>
            <p:spPr bwMode="auto">
              <a:xfrm>
                <a:off x="5951940" y="1799790"/>
                <a:ext cx="192024" cy="192024"/>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3F1543E1-3099-4F50-8A24-6210C7A9D371}"/>
                  </a:ext>
                </a:extLst>
              </p:cNvPr>
              <p:cNvSpPr/>
              <p:nvPr/>
            </p:nvSpPr>
            <p:spPr bwMode="auto">
              <a:xfrm>
                <a:off x="5951940" y="2323053"/>
                <a:ext cx="192024" cy="192024"/>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1533F2C2-1226-4314-8E3D-BA5D8AA2F21E}"/>
                  </a:ext>
                </a:extLst>
              </p:cNvPr>
              <p:cNvSpPr/>
              <p:nvPr/>
            </p:nvSpPr>
            <p:spPr bwMode="auto">
              <a:xfrm>
                <a:off x="5635189" y="2104217"/>
                <a:ext cx="192024" cy="192024"/>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Oval 85">
                <a:extLst>
                  <a:ext uri="{FF2B5EF4-FFF2-40B4-BE49-F238E27FC236}">
                    <a16:creationId xmlns:a16="http://schemas.microsoft.com/office/drawing/2014/main" id="{7B06C165-EC2B-4073-BB1E-1EEBF11125B1}"/>
                  </a:ext>
                </a:extLst>
              </p:cNvPr>
              <p:cNvSpPr/>
              <p:nvPr/>
            </p:nvSpPr>
            <p:spPr bwMode="auto">
              <a:xfrm>
                <a:off x="6260450" y="2104217"/>
                <a:ext cx="192024" cy="192024"/>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3" name="people_4">
              <a:extLst>
                <a:ext uri="{FF2B5EF4-FFF2-40B4-BE49-F238E27FC236}">
                  <a16:creationId xmlns:a16="http://schemas.microsoft.com/office/drawing/2014/main" id="{37A1AA3A-0D5C-47A7-850E-6A27F415C11E}"/>
                </a:ext>
              </a:extLst>
            </p:cNvPr>
            <p:cNvSpPr>
              <a:spLocks noChangeAspect="1" noEditPoints="1"/>
            </p:cNvSpPr>
            <p:nvPr/>
          </p:nvSpPr>
          <p:spPr bwMode="auto">
            <a:xfrm>
              <a:off x="6004772" y="4332289"/>
              <a:ext cx="587410" cy="65671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298A90EC-885D-49E6-A4AE-31F0345F80D5}"/>
                </a:ext>
              </a:extLst>
            </p:cNvPr>
            <p:cNvSpPr txBox="1"/>
            <p:nvPr/>
          </p:nvSpPr>
          <p:spPr>
            <a:xfrm>
              <a:off x="9274216" y="5074602"/>
              <a:ext cx="1768116" cy="461665"/>
            </a:xfrm>
            <a:prstGeom prst="rect">
              <a:avLst/>
            </a:prstGeom>
          </p:spPr>
          <p:txBody>
            <a:bodyPr wrap="square" rtlCol="0">
              <a:spAutoFit/>
            </a:bodyPr>
            <a:lstStyle>
              <a:defPPr>
                <a:defRPr lang="en-US"/>
              </a:defPPr>
              <a:lvl1pPr algn="ctr">
                <a:defRPr sz="1100" b="1">
                  <a:gradFill>
                    <a:gsLst>
                      <a:gs pos="0">
                        <a:srgbClr val="505050">
                          <a:lumMod val="75000"/>
                        </a:srgbClr>
                      </a:gs>
                      <a:gs pos="100000">
                        <a:srgbClr val="505050">
                          <a:lumMod val="75000"/>
                        </a:srgbClr>
                      </a:gs>
                    </a:gsLst>
                    <a:lin ang="5400000" scaled="1"/>
                  </a:gradFill>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High Impact Social Media Accounts</a:t>
              </a:r>
            </a:p>
          </p:txBody>
        </p:sp>
        <p:pic>
          <p:nvPicPr>
            <p:cNvPr id="62" name="Picture 61">
              <a:extLst>
                <a:ext uri="{FF2B5EF4-FFF2-40B4-BE49-F238E27FC236}">
                  <a16:creationId xmlns:a16="http://schemas.microsoft.com/office/drawing/2014/main" id="{89D5D89E-EA9A-4BC5-812E-DCB0E8748A50}"/>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0685250" y="3964280"/>
              <a:ext cx="521729" cy="521729"/>
            </a:xfrm>
            <a:prstGeom prst="rect">
              <a:avLst/>
            </a:prstGeom>
          </p:spPr>
        </p:pic>
        <p:pic>
          <p:nvPicPr>
            <p:cNvPr id="64" name="Picture 63" descr="A picture containing clipart, first-aid kit&#10;&#10;Description generated with high confidence">
              <a:extLst>
                <a:ext uri="{FF2B5EF4-FFF2-40B4-BE49-F238E27FC236}">
                  <a16:creationId xmlns:a16="http://schemas.microsoft.com/office/drawing/2014/main" id="{621A0EBA-9CBB-47F8-83EB-A5AEF95AEEC5}"/>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0922663" y="4466647"/>
              <a:ext cx="284316" cy="284316"/>
            </a:xfrm>
            <a:prstGeom prst="rect">
              <a:avLst/>
            </a:prstGeom>
          </p:spPr>
        </p:pic>
        <p:sp>
          <p:nvSpPr>
            <p:cNvPr id="81" name="Browser">
              <a:extLst>
                <a:ext uri="{FF2B5EF4-FFF2-40B4-BE49-F238E27FC236}">
                  <a16:creationId xmlns:a16="http://schemas.microsoft.com/office/drawing/2014/main" id="{E1B793BE-5209-40A8-9B2D-F08911602CF4}"/>
                </a:ext>
              </a:extLst>
            </p:cNvPr>
            <p:cNvSpPr>
              <a:spLocks noChangeAspect="1" noEditPoints="1"/>
            </p:cNvSpPr>
            <p:nvPr/>
          </p:nvSpPr>
          <p:spPr bwMode="auto">
            <a:xfrm>
              <a:off x="9667627" y="4212894"/>
              <a:ext cx="981293" cy="785344"/>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95" name="Group 94">
              <a:extLst>
                <a:ext uri="{FF2B5EF4-FFF2-40B4-BE49-F238E27FC236}">
                  <a16:creationId xmlns:a16="http://schemas.microsoft.com/office/drawing/2014/main" id="{D7F8FF8A-C557-475B-A25D-2A66943C142D}"/>
                </a:ext>
              </a:extLst>
            </p:cNvPr>
            <p:cNvGrpSpPr/>
            <p:nvPr/>
          </p:nvGrpSpPr>
          <p:grpSpPr>
            <a:xfrm>
              <a:off x="10915806" y="4886227"/>
              <a:ext cx="337299" cy="81740"/>
              <a:chOff x="4009158" y="3805049"/>
              <a:chExt cx="453199" cy="109827"/>
            </a:xfrm>
          </p:grpSpPr>
          <p:sp>
            <p:nvSpPr>
              <p:cNvPr id="96" name="Oval 95">
                <a:extLst>
                  <a:ext uri="{FF2B5EF4-FFF2-40B4-BE49-F238E27FC236}">
                    <a16:creationId xmlns:a16="http://schemas.microsoft.com/office/drawing/2014/main" id="{814CE2B8-21B7-4DBC-9847-537C31B6CEE9}"/>
                  </a:ext>
                </a:extLst>
              </p:cNvPr>
              <p:cNvSpPr/>
              <p:nvPr/>
            </p:nvSpPr>
            <p:spPr bwMode="auto">
              <a:xfrm>
                <a:off x="4009158" y="3805052"/>
                <a:ext cx="109815" cy="109816"/>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Oval 96">
                <a:extLst>
                  <a:ext uri="{FF2B5EF4-FFF2-40B4-BE49-F238E27FC236}">
                    <a16:creationId xmlns:a16="http://schemas.microsoft.com/office/drawing/2014/main" id="{57643179-954B-4F68-8A76-358EF4FC5740}"/>
                  </a:ext>
                </a:extLst>
              </p:cNvPr>
              <p:cNvSpPr/>
              <p:nvPr/>
            </p:nvSpPr>
            <p:spPr bwMode="auto">
              <a:xfrm>
                <a:off x="4180856" y="3805060"/>
                <a:ext cx="109819" cy="109816"/>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Oval 97">
                <a:extLst>
                  <a:ext uri="{FF2B5EF4-FFF2-40B4-BE49-F238E27FC236}">
                    <a16:creationId xmlns:a16="http://schemas.microsoft.com/office/drawing/2014/main" id="{0239747F-F913-4E10-952D-BDD949C2BF79}"/>
                  </a:ext>
                </a:extLst>
              </p:cNvPr>
              <p:cNvSpPr/>
              <p:nvPr/>
            </p:nvSpPr>
            <p:spPr bwMode="auto">
              <a:xfrm>
                <a:off x="4352538" y="3805049"/>
                <a:ext cx="109819" cy="109817"/>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3" name="Rectangle 62">
              <a:extLst>
                <a:ext uri="{FF2B5EF4-FFF2-40B4-BE49-F238E27FC236}">
                  <a16:creationId xmlns:a16="http://schemas.microsoft.com/office/drawing/2014/main" id="{3A470276-B917-4B38-8186-89FD38CEC586}"/>
                </a:ext>
              </a:extLst>
            </p:cNvPr>
            <p:cNvSpPr/>
            <p:nvPr/>
          </p:nvSpPr>
          <p:spPr bwMode="auto">
            <a:xfrm>
              <a:off x="9518352" y="2548751"/>
              <a:ext cx="619459" cy="2000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USER</a:t>
              </a:r>
            </a:p>
          </p:txBody>
        </p:sp>
      </p:grpSp>
    </p:spTree>
    <p:extLst>
      <p:ext uri="{BB962C8B-B14F-4D97-AF65-F5344CB8AC3E}">
        <p14:creationId xmlns:p14="http://schemas.microsoft.com/office/powerpoint/2010/main" val="39567177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out)">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70B4BB-582B-4A8D-86F5-221DA1FB4526}"/>
              </a:ext>
            </a:extLst>
          </p:cNvPr>
          <p:cNvSpPr>
            <a:spLocks noGrp="1"/>
          </p:cNvSpPr>
          <p:nvPr>
            <p:ph type="title"/>
          </p:nvPr>
        </p:nvSpPr>
        <p:spPr>
          <a:xfrm>
            <a:off x="588263" y="457201"/>
            <a:ext cx="11018520" cy="800219"/>
          </a:xfrm>
        </p:spPr>
        <p:txBody>
          <a:bodyPr/>
          <a:lstStyle/>
          <a:p>
            <a:r>
              <a:rPr lang="en-US" dirty="0">
                <a:gradFill>
                  <a:gsLst>
                    <a:gs pos="1250">
                      <a:srgbClr val="1A1A1A"/>
                    </a:gs>
                    <a:gs pos="100000">
                      <a:srgbClr val="1A1A1A"/>
                    </a:gs>
                  </a:gsLst>
                  <a:lin ang="5400000" scaled="0"/>
                </a:gradFill>
              </a:rPr>
              <a:t>Admin – Quantity</a:t>
            </a:r>
            <a:br>
              <a:rPr lang="en-US" dirty="0">
                <a:gradFill>
                  <a:gsLst>
                    <a:gs pos="1250">
                      <a:srgbClr val="1A1A1A"/>
                    </a:gs>
                    <a:gs pos="100000">
                      <a:srgbClr val="1A1A1A"/>
                    </a:gs>
                  </a:gsLst>
                  <a:lin ang="5400000" scaled="0"/>
                </a:gradFill>
              </a:rPr>
            </a:br>
            <a:r>
              <a:rPr lang="en-US" sz="1600" kern="0" cap="all" spc="118" dirty="0">
                <a:gradFill>
                  <a:gsLst>
                    <a:gs pos="1250">
                      <a:schemeClr val="accent3"/>
                    </a:gs>
                    <a:gs pos="100000">
                      <a:schemeClr val="accent3"/>
                    </a:gs>
                  </a:gsLst>
                  <a:lin ang="5400000" scaled="0"/>
                </a:gradFill>
                <a:latin typeface="Segoe UI"/>
                <a:ea typeface="Segoe UI Black" pitchFamily="34"/>
              </a:rPr>
              <a:t>Critical Best Practices</a:t>
            </a:r>
          </a:p>
        </p:txBody>
      </p:sp>
      <p:grpSp>
        <p:nvGrpSpPr>
          <p:cNvPr id="57" name="Group 56">
            <a:extLst>
              <a:ext uri="{FF2B5EF4-FFF2-40B4-BE49-F238E27FC236}">
                <a16:creationId xmlns:a16="http://schemas.microsoft.com/office/drawing/2014/main" id="{8F313801-BA41-48FB-B868-C6D4539BB857}"/>
              </a:ext>
            </a:extLst>
          </p:cNvPr>
          <p:cNvGrpSpPr/>
          <p:nvPr/>
        </p:nvGrpSpPr>
        <p:grpSpPr>
          <a:xfrm>
            <a:off x="8487220" y="359924"/>
            <a:ext cx="3269885" cy="748552"/>
            <a:chOff x="8487220" y="359924"/>
            <a:chExt cx="3269885" cy="748552"/>
          </a:xfrm>
        </p:grpSpPr>
        <p:sp>
          <p:nvSpPr>
            <p:cNvPr id="58" name="TextBox 57">
              <a:extLst>
                <a:ext uri="{FF2B5EF4-FFF2-40B4-BE49-F238E27FC236}">
                  <a16:creationId xmlns:a16="http://schemas.microsoft.com/office/drawing/2014/main" id="{745F2304-7DBB-4759-B95F-E6168CF3B11A}"/>
                </a:ext>
              </a:extLst>
            </p:cNvPr>
            <p:cNvSpPr txBox="1"/>
            <p:nvPr/>
          </p:nvSpPr>
          <p:spPr>
            <a:xfrm>
              <a:off x="8896278" y="500914"/>
              <a:ext cx="1807524"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BEST PRACTICE</a:t>
              </a:r>
            </a:p>
          </p:txBody>
        </p:sp>
        <p:sp>
          <p:nvSpPr>
            <p:cNvPr id="59" name="Rectangle 58">
              <a:extLst>
                <a:ext uri="{FF2B5EF4-FFF2-40B4-BE49-F238E27FC236}">
                  <a16:creationId xmlns:a16="http://schemas.microsoft.com/office/drawing/2014/main" id="{BB6EC56D-B70F-4963-9B6D-B71BE1064E8C}"/>
                </a:ext>
              </a:extLst>
            </p:cNvPr>
            <p:cNvSpPr/>
            <p:nvPr/>
          </p:nvSpPr>
          <p:spPr bwMode="auto">
            <a:xfrm>
              <a:off x="8487220" y="359924"/>
              <a:ext cx="3254406" cy="748552"/>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TextBox 59">
              <a:extLst>
                <a:ext uri="{FF2B5EF4-FFF2-40B4-BE49-F238E27FC236}">
                  <a16:creationId xmlns:a16="http://schemas.microsoft.com/office/drawing/2014/main" id="{317D6300-13A6-4F5D-ABC8-3CA64138B1EE}"/>
                </a:ext>
              </a:extLst>
            </p:cNvPr>
            <p:cNvSpPr txBox="1"/>
            <p:nvPr/>
          </p:nvSpPr>
          <p:spPr>
            <a:xfrm>
              <a:off x="10776084" y="500914"/>
              <a:ext cx="981021"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CHOICE</a:t>
              </a:r>
            </a:p>
          </p:txBody>
        </p:sp>
        <p:grpSp>
          <p:nvGrpSpPr>
            <p:cNvPr id="61" name="Group 60">
              <a:extLst>
                <a:ext uri="{FF2B5EF4-FFF2-40B4-BE49-F238E27FC236}">
                  <a16:creationId xmlns:a16="http://schemas.microsoft.com/office/drawing/2014/main" id="{8D3AC206-F59C-48C4-A1BB-9EBA52724335}"/>
                </a:ext>
              </a:extLst>
            </p:cNvPr>
            <p:cNvGrpSpPr/>
            <p:nvPr/>
          </p:nvGrpSpPr>
          <p:grpSpPr>
            <a:xfrm>
              <a:off x="8662463" y="571696"/>
              <a:ext cx="374887" cy="323178"/>
              <a:chOff x="1031412" y="1905042"/>
              <a:chExt cx="565643" cy="487623"/>
            </a:xfrm>
          </p:grpSpPr>
          <p:sp>
            <p:nvSpPr>
              <p:cNvPr id="67" name="Isosceles Triangle 66">
                <a:extLst>
                  <a:ext uri="{FF2B5EF4-FFF2-40B4-BE49-F238E27FC236}">
                    <a16:creationId xmlns:a16="http://schemas.microsoft.com/office/drawing/2014/main" id="{85811A75-F2E0-4C8F-BB1D-7E93BF540845}"/>
                  </a:ext>
                </a:extLst>
              </p:cNvPr>
              <p:cNvSpPr/>
              <p:nvPr/>
            </p:nvSpPr>
            <p:spPr bwMode="auto">
              <a:xfrm>
                <a:off x="1031412" y="1905042"/>
                <a:ext cx="565643" cy="487623"/>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68" name="Straight Arrow Connector 67">
                <a:extLst>
                  <a:ext uri="{FF2B5EF4-FFF2-40B4-BE49-F238E27FC236}">
                    <a16:creationId xmlns:a16="http://schemas.microsoft.com/office/drawing/2014/main" id="{7E1090FA-7F85-4004-9A89-35BFBFBBFA8F}"/>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5F4EFAE0-0B66-492E-8068-C23E85F441AA}"/>
                </a:ext>
              </a:extLst>
            </p:cNvPr>
            <p:cNvGrpSpPr/>
            <p:nvPr/>
          </p:nvGrpSpPr>
          <p:grpSpPr>
            <a:xfrm>
              <a:off x="10566738" y="582445"/>
              <a:ext cx="301680" cy="301680"/>
              <a:chOff x="3525723" y="2983289"/>
              <a:chExt cx="487297" cy="487297"/>
            </a:xfrm>
          </p:grpSpPr>
          <p:sp>
            <p:nvSpPr>
              <p:cNvPr id="63" name="Oval 62">
                <a:extLst>
                  <a:ext uri="{FF2B5EF4-FFF2-40B4-BE49-F238E27FC236}">
                    <a16:creationId xmlns:a16="http://schemas.microsoft.com/office/drawing/2014/main" id="{3D792A3F-A9DC-4C24-9F02-9A34764AC2EC}"/>
                  </a:ext>
                </a:extLst>
              </p:cNvPr>
              <p:cNvSpPr/>
              <p:nvPr/>
            </p:nvSpPr>
            <p:spPr bwMode="auto">
              <a:xfrm>
                <a:off x="3525723" y="2983289"/>
                <a:ext cx="487297" cy="487297"/>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4" name="Group 63">
                <a:extLst>
                  <a:ext uri="{FF2B5EF4-FFF2-40B4-BE49-F238E27FC236}">
                    <a16:creationId xmlns:a16="http://schemas.microsoft.com/office/drawing/2014/main" id="{CF504ECC-B291-40DB-99AD-A06A16318720}"/>
                  </a:ext>
                </a:extLst>
              </p:cNvPr>
              <p:cNvGrpSpPr/>
              <p:nvPr/>
            </p:nvGrpSpPr>
            <p:grpSpPr>
              <a:xfrm>
                <a:off x="3535105" y="3089766"/>
                <a:ext cx="468533" cy="322907"/>
                <a:chOff x="3490013" y="3245958"/>
                <a:chExt cx="468533" cy="322907"/>
              </a:xfrm>
            </p:grpSpPr>
            <p:pic>
              <p:nvPicPr>
                <p:cNvPr id="65" name="Graphic 64" descr="Line Arrow: Counterclockwise curve">
                  <a:extLst>
                    <a:ext uri="{FF2B5EF4-FFF2-40B4-BE49-F238E27FC236}">
                      <a16:creationId xmlns:a16="http://schemas.microsoft.com/office/drawing/2014/main" id="{BEFD7026-D5B5-4EE7-B106-57410C1EE0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21398" flipH="1">
                  <a:off x="3637008" y="3247328"/>
                  <a:ext cx="321538" cy="321537"/>
                </a:xfrm>
                <a:prstGeom prst="rect">
                  <a:avLst/>
                </a:prstGeom>
              </p:spPr>
            </p:pic>
            <p:pic>
              <p:nvPicPr>
                <p:cNvPr id="66" name="Graphic 65" descr="Line Arrow: Counterclockwise curve">
                  <a:extLst>
                    <a:ext uri="{FF2B5EF4-FFF2-40B4-BE49-F238E27FC236}">
                      <a16:creationId xmlns:a16="http://schemas.microsoft.com/office/drawing/2014/main" id="{7257B801-6AC2-4363-BF7A-8C5F711126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278602">
                  <a:off x="3490013" y="3245958"/>
                  <a:ext cx="321538" cy="321537"/>
                </a:xfrm>
                <a:prstGeom prst="rect">
                  <a:avLst/>
                </a:prstGeom>
              </p:spPr>
            </p:pic>
          </p:grpSp>
        </p:grpSp>
      </p:grpSp>
      <p:sp>
        <p:nvSpPr>
          <p:cNvPr id="78" name="Text Placeholder 3">
            <a:extLst>
              <a:ext uri="{FF2B5EF4-FFF2-40B4-BE49-F238E27FC236}">
                <a16:creationId xmlns:a16="http://schemas.microsoft.com/office/drawing/2014/main" id="{0A5EF157-A436-4DCA-B791-7893EDBE5CA1}"/>
              </a:ext>
            </a:extLst>
          </p:cNvPr>
          <p:cNvSpPr txBox="1">
            <a:spLocks/>
          </p:cNvSpPr>
          <p:nvPr/>
        </p:nvSpPr>
        <p:spPr>
          <a:xfrm>
            <a:off x="573856" y="1650944"/>
            <a:ext cx="11018520" cy="3447708"/>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lang="en-US" b="1" cap="all" dirty="0">
                <a:gradFill>
                  <a:gsLst>
                    <a:gs pos="1250">
                      <a:schemeClr val="accent3"/>
                    </a:gs>
                    <a:gs pos="100000">
                      <a:schemeClr val="accent3"/>
                    </a:gs>
                  </a:gsLst>
                  <a:lin ang="5400000" scaled="0"/>
                </a:gradFill>
                <a:latin typeface="Segoe UI" panose="020B0502040204020203" pitchFamily="34" charset="0"/>
                <a:cs typeface="Segoe UI" panose="020B0502040204020203" pitchFamily="34" charset="0"/>
              </a:rPr>
              <a:t>LEAST NUMBER of critical impact admins</a:t>
            </a:r>
            <a:endParaRPr kumimoji="0" lang="en-US" b="1" i="0" u="none" strike="noStrike" kern="1200" cap="all"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Grant the fewest </a:t>
            </a:r>
            <a:br>
              <a:rPr kumimoji="0" lang="en-US"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number of accounts to groups </a:t>
            </a:r>
            <a:br>
              <a:rPr kumimoji="0" lang="en-US"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with critical busine</a:t>
            </a:r>
            <a:r>
              <a:rPr kumimoji="0" lang="en-US"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ss impact</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a:t>
            </a:r>
            <a:r>
              <a:rPr kumimoji="0" lang="en-US"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Each admin account </a:t>
            </a:r>
            <a:br>
              <a:rPr kumimoji="0" lang="en-US"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represents potential attack </a:t>
            </a:r>
            <a:br>
              <a:rPr kumimoji="0" lang="en-US"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surface and business risk</a:t>
            </a:r>
            <a:endParaRPr kumimoji="0" lang="en-US" sz="1600" b="0"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p:txBody>
      </p:sp>
      <p:grpSp>
        <p:nvGrpSpPr>
          <p:cNvPr id="79" name="Group 78">
            <a:extLst>
              <a:ext uri="{FF2B5EF4-FFF2-40B4-BE49-F238E27FC236}">
                <a16:creationId xmlns:a16="http://schemas.microsoft.com/office/drawing/2014/main" id="{DACD3502-3DA7-41A5-9788-9EEF17BE9169}"/>
              </a:ext>
            </a:extLst>
          </p:cNvPr>
          <p:cNvGrpSpPr/>
          <p:nvPr/>
        </p:nvGrpSpPr>
        <p:grpSpPr>
          <a:xfrm>
            <a:off x="5781720" y="1349548"/>
            <a:ext cx="602792" cy="602792"/>
            <a:chOff x="5808240" y="1529109"/>
            <a:chExt cx="602792" cy="602792"/>
          </a:xfrm>
        </p:grpSpPr>
        <p:sp>
          <p:nvSpPr>
            <p:cNvPr id="80" name="Oval 79">
              <a:extLst>
                <a:ext uri="{FF2B5EF4-FFF2-40B4-BE49-F238E27FC236}">
                  <a16:creationId xmlns:a16="http://schemas.microsoft.com/office/drawing/2014/main" id="{576B2F72-E9D0-4D4D-9DD6-8C7B89511EDA}"/>
                </a:ext>
              </a:extLst>
            </p:cNvPr>
            <p:cNvSpPr/>
            <p:nvPr/>
          </p:nvSpPr>
          <p:spPr bwMode="auto">
            <a:xfrm>
              <a:off x="5808240" y="1529109"/>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Isosceles Triangle 80">
              <a:extLst>
                <a:ext uri="{FF2B5EF4-FFF2-40B4-BE49-F238E27FC236}">
                  <a16:creationId xmlns:a16="http://schemas.microsoft.com/office/drawing/2014/main" id="{6A8A47A9-5A05-4BED-B469-4EFDBBBB2B53}"/>
                </a:ext>
              </a:extLst>
            </p:cNvPr>
            <p:cNvSpPr/>
            <p:nvPr/>
          </p:nvSpPr>
          <p:spPr bwMode="auto">
            <a:xfrm>
              <a:off x="5884214" y="1582444"/>
              <a:ext cx="445462" cy="384019"/>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82" name="Straight Arrow Connector 81">
              <a:extLst>
                <a:ext uri="{FF2B5EF4-FFF2-40B4-BE49-F238E27FC236}">
                  <a16:creationId xmlns:a16="http://schemas.microsoft.com/office/drawing/2014/main" id="{82FC8AD2-F99F-4BFA-BC1B-47C80F721F67}"/>
                </a:ext>
              </a:extLst>
            </p:cNvPr>
            <p:cNvCxnSpPr>
              <a:cxnSpLocks/>
            </p:cNvCxnSpPr>
            <p:nvPr/>
          </p:nvCxnSpPr>
          <p:spPr>
            <a:xfrm flipV="1">
              <a:off x="6106945" y="1724454"/>
              <a:ext cx="0" cy="194094"/>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9515460F-7B2D-4CBC-A976-E71601495FE3}"/>
              </a:ext>
            </a:extLst>
          </p:cNvPr>
          <p:cNvGrpSpPr/>
          <p:nvPr/>
        </p:nvGrpSpPr>
        <p:grpSpPr>
          <a:xfrm>
            <a:off x="531145" y="5327394"/>
            <a:ext cx="11061232" cy="864852"/>
            <a:chOff x="573740" y="5341434"/>
            <a:chExt cx="11061232" cy="864852"/>
          </a:xfrm>
        </p:grpSpPr>
        <p:grpSp>
          <p:nvGrpSpPr>
            <p:cNvPr id="94" name="Group 93">
              <a:extLst>
                <a:ext uri="{FF2B5EF4-FFF2-40B4-BE49-F238E27FC236}">
                  <a16:creationId xmlns:a16="http://schemas.microsoft.com/office/drawing/2014/main" id="{CB0C0E50-7F48-4E08-BEA6-474FE1D6E4A3}"/>
                </a:ext>
              </a:extLst>
            </p:cNvPr>
            <p:cNvGrpSpPr/>
            <p:nvPr/>
          </p:nvGrpSpPr>
          <p:grpSpPr>
            <a:xfrm>
              <a:off x="875136" y="5341434"/>
              <a:ext cx="10759836" cy="864852"/>
              <a:chOff x="1599284" y="5341434"/>
              <a:chExt cx="10759836" cy="864852"/>
            </a:xfrm>
          </p:grpSpPr>
          <p:sp>
            <p:nvSpPr>
              <p:cNvPr id="97" name="Rectangle 96">
                <a:extLst>
                  <a:ext uri="{FF2B5EF4-FFF2-40B4-BE49-F238E27FC236}">
                    <a16:creationId xmlns:a16="http://schemas.microsoft.com/office/drawing/2014/main" id="{292E8CA0-D274-4EBF-80CD-682A0DC6AD8A}"/>
                  </a:ext>
                </a:extLst>
              </p:cNvPr>
              <p:cNvSpPr/>
              <p:nvPr/>
            </p:nvSpPr>
            <p:spPr bwMode="auto">
              <a:xfrm>
                <a:off x="1599284" y="5341434"/>
                <a:ext cx="10759836" cy="864852"/>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146304" rIns="91440" bIns="146304" numCol="1" spcCol="0" rtlCol="0" fromWordArt="0" anchor="t" anchorCtr="0" forceAA="0" compatLnSpc="1">
                <a:prstTxWarp prst="textNoShape">
                  <a:avLst/>
                </a:prstTxWarp>
                <a:spAutoFit/>
              </a:bodyPr>
              <a:lstStyle/>
              <a:p>
                <a:pPr marL="793750" lvl="1" indent="-285750">
                  <a:spcAft>
                    <a:spcPts val="600"/>
                  </a:spcAft>
                  <a:buFont typeface="Arial" panose="020B0604020202020204" pitchFamily="34" charset="0"/>
                  <a:buChar char="•"/>
                  <a:defRPr/>
                </a:pPr>
                <a:r>
                  <a:rPr lang="en-US" sz="1600" dirty="0">
                    <a:gradFill>
                      <a:gsLst>
                        <a:gs pos="2917">
                          <a:srgbClr val="1A1A1A"/>
                        </a:gs>
                        <a:gs pos="100000">
                          <a:srgbClr val="1A1A1A"/>
                        </a:gs>
                      </a:gsLst>
                      <a:lin ang="5400000" scaled="0"/>
                    </a:gradFill>
                    <a:latin typeface="&amp;quot"/>
                  </a:rPr>
                  <a:t>Grant only required privileges (using built in RBAC roles) vs. global admin and segment owner roles</a:t>
                </a:r>
              </a:p>
              <a:p>
                <a:pPr marL="793750" lvl="1" indent="-285750">
                  <a:spcAft>
                    <a:spcPts val="600"/>
                  </a:spcAft>
                  <a:buFont typeface="Arial" panose="020B0604020202020204" pitchFamily="34" charset="0"/>
                  <a:buChar char="•"/>
                  <a:defRPr/>
                </a:pPr>
                <a:r>
                  <a:rPr lang="en-US" sz="1600" dirty="0">
                    <a:gradFill>
                      <a:gsLst>
                        <a:gs pos="2917">
                          <a:srgbClr val="1A1A1A"/>
                        </a:gs>
                        <a:gs pos="100000">
                          <a:srgbClr val="1A1A1A"/>
                        </a:gs>
                      </a:gsLst>
                      <a:lin ang="5400000" scaled="0"/>
                    </a:gradFill>
                    <a:latin typeface="&amp;quot"/>
                  </a:rPr>
                  <a:t>For people outside your organization, use </a:t>
                </a:r>
                <a:r>
                  <a:rPr lang="en-US" sz="1600" dirty="0">
                    <a:gradFill>
                      <a:gsLst>
                        <a:gs pos="2917">
                          <a:srgbClr val="1A1A1A"/>
                        </a:gs>
                        <a:gs pos="100000">
                          <a:srgbClr val="1A1A1A"/>
                        </a:gs>
                      </a:gsLst>
                      <a:lin ang="5400000" scaled="0"/>
                    </a:gradFill>
                    <a:latin typeface="&amp;quot"/>
                    <a:hlinkClick r:id="rId5"/>
                  </a:rPr>
                  <a:t>AAD B2B Collaboration</a:t>
                </a:r>
                <a:r>
                  <a:rPr lang="en-US" sz="1600" dirty="0">
                    <a:gradFill>
                      <a:gsLst>
                        <a:gs pos="2917">
                          <a:srgbClr val="1A1A1A"/>
                        </a:gs>
                        <a:gs pos="100000">
                          <a:srgbClr val="1A1A1A"/>
                        </a:gs>
                      </a:gsLst>
                      <a:lin ang="5400000" scaled="0"/>
                    </a:gradFill>
                    <a:latin typeface="&amp;quot"/>
                  </a:rPr>
                  <a:t> instead of personal or corporate accounts</a:t>
                </a:r>
              </a:p>
            </p:txBody>
          </p:sp>
          <p:sp>
            <p:nvSpPr>
              <p:cNvPr id="98" name="TextBox 97">
                <a:extLst>
                  <a:ext uri="{FF2B5EF4-FFF2-40B4-BE49-F238E27FC236}">
                    <a16:creationId xmlns:a16="http://schemas.microsoft.com/office/drawing/2014/main" id="{D52DE5C1-1DC1-4FC1-B15F-21C89B51BC4A}"/>
                  </a:ext>
                </a:extLst>
              </p:cNvPr>
              <p:cNvSpPr txBox="1"/>
              <p:nvPr/>
            </p:nvSpPr>
            <p:spPr>
              <a:xfrm>
                <a:off x="1900677" y="5565580"/>
                <a:ext cx="712363"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Tips</a:t>
                </a:r>
              </a:p>
            </p:txBody>
          </p:sp>
        </p:grpSp>
        <p:sp>
          <p:nvSpPr>
            <p:cNvPr id="95" name="Oval 94">
              <a:extLst>
                <a:ext uri="{FF2B5EF4-FFF2-40B4-BE49-F238E27FC236}">
                  <a16:creationId xmlns:a16="http://schemas.microsoft.com/office/drawing/2014/main" id="{2D25FEAB-1346-494B-8264-CEF09E0B8937}"/>
                </a:ext>
              </a:extLst>
            </p:cNvPr>
            <p:cNvSpPr/>
            <p:nvPr/>
          </p:nvSpPr>
          <p:spPr bwMode="auto">
            <a:xfrm>
              <a:off x="573740" y="5472464"/>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light" title="Icon of a lightbulb">
              <a:extLst>
                <a:ext uri="{FF2B5EF4-FFF2-40B4-BE49-F238E27FC236}">
                  <a16:creationId xmlns:a16="http://schemas.microsoft.com/office/drawing/2014/main" id="{4BB548E8-C19E-4A03-AA6D-6A13FBBA8847}"/>
                </a:ext>
              </a:extLst>
            </p:cNvPr>
            <p:cNvSpPr>
              <a:spLocks noChangeAspect="1" noEditPoints="1"/>
            </p:cNvSpPr>
            <p:nvPr/>
          </p:nvSpPr>
          <p:spPr bwMode="auto">
            <a:xfrm>
              <a:off x="751955" y="5565580"/>
              <a:ext cx="246359" cy="365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
        <p:nvSpPr>
          <p:cNvPr id="2" name="Rectangle 1">
            <a:extLst>
              <a:ext uri="{FF2B5EF4-FFF2-40B4-BE49-F238E27FC236}">
                <a16:creationId xmlns:a16="http://schemas.microsoft.com/office/drawing/2014/main" id="{186CB6B6-F0C1-4D55-B22F-044307CF21C6}"/>
              </a:ext>
            </a:extLst>
          </p:cNvPr>
          <p:cNvSpPr/>
          <p:nvPr/>
        </p:nvSpPr>
        <p:spPr>
          <a:xfrm>
            <a:off x="5123543" y="2357979"/>
            <a:ext cx="6125971" cy="2631490"/>
          </a:xfrm>
          <a:prstGeom prst="rect">
            <a:avLst/>
          </a:prstGeom>
        </p:spPr>
        <p:txBody>
          <a:bodyPr wrap="square">
            <a:spAutoFit/>
          </a:bodyPr>
          <a:lstStyle/>
          <a:p>
            <a:pPr marL="0" lvl="1">
              <a:spcAft>
                <a:spcPts val="600"/>
              </a:spcAft>
              <a:defRPr/>
            </a:pPr>
            <a:r>
              <a:rPr lang="en-US" b="1" dirty="0">
                <a:gradFill>
                  <a:gsLst>
                    <a:gs pos="1250">
                      <a:srgbClr val="1A1A1A"/>
                    </a:gs>
                    <a:gs pos="100000">
                      <a:srgbClr val="1A1A1A"/>
                    </a:gs>
                  </a:gsLst>
                  <a:lin ang="5400000" scaled="0"/>
                </a:gradFill>
              </a:rPr>
              <a:t>How </a:t>
            </a:r>
            <a:r>
              <a:rPr lang="en-US" dirty="0">
                <a:gradFill>
                  <a:gsLst>
                    <a:gs pos="1250">
                      <a:srgbClr val="1A1A1A"/>
                    </a:gs>
                    <a:gs pos="100000">
                      <a:srgbClr val="1A1A1A"/>
                    </a:gs>
                  </a:gsLst>
                  <a:lin ang="5400000" scaled="0"/>
                </a:gradFill>
              </a:rPr>
              <a:t>– </a:t>
            </a:r>
            <a:endParaRPr lang="en-US" dirty="0">
              <a:gradFill>
                <a:gsLst>
                  <a:gs pos="1250">
                    <a:srgbClr val="1A1A1A"/>
                  </a:gs>
                  <a:gs pos="100000">
                    <a:srgbClr val="1A1A1A"/>
                  </a:gs>
                </a:gsLst>
                <a:lin ang="5400000" scaled="0"/>
              </a:gradFill>
              <a:highlight>
                <a:srgbClr val="FFFF00"/>
              </a:highlight>
            </a:endParaRPr>
          </a:p>
          <a:p>
            <a:pPr marL="441325" lvl="2" indent="-285750">
              <a:spcAft>
                <a:spcPts val="600"/>
              </a:spcAft>
              <a:buFont typeface="Arial" panose="020B0604020202020204" pitchFamily="34" charset="0"/>
              <a:buChar char="•"/>
              <a:defRPr/>
            </a:pPr>
            <a:r>
              <a:rPr lang="en-US" dirty="0">
                <a:gradFill>
                  <a:gsLst>
                    <a:gs pos="1250">
                      <a:srgbClr val="1A1A1A"/>
                    </a:gs>
                    <a:gs pos="100000">
                      <a:srgbClr val="1A1A1A"/>
                    </a:gs>
                  </a:gsLst>
                  <a:lin ang="5400000" scaled="0"/>
                </a:gradFill>
              </a:rPr>
              <a:t>Assign at least 2 accounts for business continuity</a:t>
            </a:r>
            <a:endParaRPr lang="en-US" dirty="0">
              <a:gradFill>
                <a:gsLst>
                  <a:gs pos="1250">
                    <a:srgbClr val="1A1A1A"/>
                  </a:gs>
                  <a:gs pos="100000">
                    <a:srgbClr val="1A1A1A"/>
                  </a:gs>
                </a:gsLst>
                <a:lin ang="5400000" scaled="0"/>
              </a:gradFill>
              <a:highlight>
                <a:srgbClr val="FFFF00"/>
              </a:highlight>
            </a:endParaRPr>
          </a:p>
          <a:p>
            <a:pPr marL="342900" lvl="2" indent="-187325">
              <a:spcAft>
                <a:spcPts val="600"/>
              </a:spcAft>
              <a:buFont typeface="Arial" panose="020B0604020202020204" pitchFamily="34" charset="0"/>
              <a:buChar char="•"/>
              <a:defRPr/>
            </a:pPr>
            <a:endParaRPr lang="en-US" sz="1100" dirty="0">
              <a:gradFill>
                <a:gsLst>
                  <a:gs pos="1250">
                    <a:srgbClr val="1A1A1A"/>
                  </a:gs>
                  <a:gs pos="100000">
                    <a:srgbClr val="1A1A1A"/>
                  </a:gs>
                </a:gsLst>
                <a:lin ang="5400000" scaled="0"/>
              </a:gradFill>
              <a:highlight>
                <a:srgbClr val="FFFF00"/>
              </a:highlight>
            </a:endParaRPr>
          </a:p>
          <a:p>
            <a:pPr marL="342900" lvl="2" indent="-187325">
              <a:spcAft>
                <a:spcPts val="600"/>
              </a:spcAft>
              <a:buFont typeface="Arial" panose="020B0604020202020204" pitchFamily="34" charset="0"/>
              <a:buChar char="•"/>
              <a:defRPr/>
            </a:pPr>
            <a:endParaRPr lang="en-US" sz="1100" dirty="0">
              <a:gradFill>
                <a:gsLst>
                  <a:gs pos="1250">
                    <a:srgbClr val="1A1A1A"/>
                  </a:gs>
                  <a:gs pos="100000">
                    <a:srgbClr val="1A1A1A"/>
                  </a:gs>
                </a:gsLst>
                <a:lin ang="5400000" scaled="0"/>
              </a:gradFill>
              <a:highlight>
                <a:srgbClr val="FFFF00"/>
              </a:highlight>
            </a:endParaRPr>
          </a:p>
          <a:p>
            <a:pPr marL="441325" lvl="2" indent="-285750">
              <a:spcAft>
                <a:spcPts val="600"/>
              </a:spcAft>
              <a:buFont typeface="Arial" panose="020B0604020202020204" pitchFamily="34" charset="0"/>
              <a:buChar char="•"/>
              <a:defRPr/>
            </a:pPr>
            <a:r>
              <a:rPr lang="en-US" dirty="0">
                <a:gradFill>
                  <a:gsLst>
                    <a:gs pos="1250">
                      <a:srgbClr val="1A1A1A"/>
                    </a:gs>
                    <a:gs pos="100000">
                      <a:srgbClr val="1A1A1A"/>
                    </a:gs>
                  </a:gsLst>
                  <a:lin ang="5400000" scaled="0"/>
                </a:gradFill>
              </a:rPr>
              <a:t>When 2+ accounts, provide justification for each</a:t>
            </a:r>
          </a:p>
          <a:p>
            <a:pPr marL="441325" lvl="2" indent="-285750">
              <a:spcAft>
                <a:spcPts val="600"/>
              </a:spcAft>
              <a:buFont typeface="Arial" panose="020B0604020202020204" pitchFamily="34" charset="0"/>
              <a:buChar char="•"/>
              <a:defRPr/>
            </a:pPr>
            <a:endParaRPr lang="en-US" dirty="0">
              <a:gradFill>
                <a:gsLst>
                  <a:gs pos="1250">
                    <a:srgbClr val="1A1A1A"/>
                  </a:gs>
                  <a:gs pos="100000">
                    <a:srgbClr val="1A1A1A"/>
                  </a:gs>
                </a:gsLst>
                <a:lin ang="5400000" scaled="0"/>
              </a:gradFill>
            </a:endParaRPr>
          </a:p>
          <a:p>
            <a:pPr marL="441325" lvl="2" indent="-285750">
              <a:spcAft>
                <a:spcPts val="600"/>
              </a:spcAft>
              <a:buFont typeface="Arial" panose="020B0604020202020204" pitchFamily="34" charset="0"/>
              <a:buChar char="•"/>
              <a:defRPr/>
            </a:pPr>
            <a:endParaRPr lang="en-US" dirty="0">
              <a:gradFill>
                <a:gsLst>
                  <a:gs pos="1250">
                    <a:srgbClr val="1A1A1A"/>
                  </a:gs>
                  <a:gs pos="100000">
                    <a:srgbClr val="1A1A1A"/>
                  </a:gs>
                </a:gsLst>
                <a:lin ang="5400000" scaled="0"/>
              </a:gradFill>
            </a:endParaRPr>
          </a:p>
          <a:p>
            <a:pPr marL="441325" lvl="2" indent="-285750">
              <a:spcAft>
                <a:spcPts val="600"/>
              </a:spcAft>
              <a:buFont typeface="Arial" panose="020B0604020202020204" pitchFamily="34" charset="0"/>
              <a:buChar char="•"/>
              <a:defRPr/>
            </a:pPr>
            <a:r>
              <a:rPr lang="en-US" dirty="0">
                <a:gradFill>
                  <a:gsLst>
                    <a:gs pos="1250">
                      <a:srgbClr val="1A1A1A"/>
                    </a:gs>
                    <a:gs pos="100000">
                      <a:srgbClr val="1A1A1A"/>
                    </a:gs>
                  </a:gsLst>
                  <a:lin ang="5400000" scaled="0"/>
                </a:gradFill>
              </a:rPr>
              <a:t>Regularly review members &amp; justification</a:t>
            </a:r>
          </a:p>
        </p:txBody>
      </p:sp>
      <p:grpSp>
        <p:nvGrpSpPr>
          <p:cNvPr id="6" name="Group 5">
            <a:extLst>
              <a:ext uri="{FF2B5EF4-FFF2-40B4-BE49-F238E27FC236}">
                <a16:creationId xmlns:a16="http://schemas.microsoft.com/office/drawing/2014/main" id="{AB8007B4-B967-454E-B940-497A0EEF2190}"/>
              </a:ext>
            </a:extLst>
          </p:cNvPr>
          <p:cNvGrpSpPr/>
          <p:nvPr/>
        </p:nvGrpSpPr>
        <p:grpSpPr>
          <a:xfrm>
            <a:off x="5659979" y="3070322"/>
            <a:ext cx="872041" cy="473430"/>
            <a:chOff x="8638286" y="3085932"/>
            <a:chExt cx="872041" cy="473430"/>
          </a:xfrm>
        </p:grpSpPr>
        <p:pic>
          <p:nvPicPr>
            <p:cNvPr id="4" name="Graphic 3" descr="User">
              <a:extLst>
                <a:ext uri="{FF2B5EF4-FFF2-40B4-BE49-F238E27FC236}">
                  <a16:creationId xmlns:a16="http://schemas.microsoft.com/office/drawing/2014/main" id="{0D8DEF47-505E-4993-AA30-21EF819DB6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38286" y="3085932"/>
              <a:ext cx="473430" cy="473430"/>
            </a:xfrm>
            <a:prstGeom prst="rect">
              <a:avLst/>
            </a:prstGeom>
          </p:spPr>
        </p:pic>
        <p:pic>
          <p:nvPicPr>
            <p:cNvPr id="49" name="Graphic 48" descr="User">
              <a:extLst>
                <a:ext uri="{FF2B5EF4-FFF2-40B4-BE49-F238E27FC236}">
                  <a16:creationId xmlns:a16="http://schemas.microsoft.com/office/drawing/2014/main" id="{599D6EC8-73A6-4687-BEFE-872CD77EA57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36897" y="3085932"/>
              <a:ext cx="473430" cy="473430"/>
            </a:xfrm>
            <a:prstGeom prst="rect">
              <a:avLst/>
            </a:prstGeom>
          </p:spPr>
        </p:pic>
      </p:grpSp>
      <p:grpSp>
        <p:nvGrpSpPr>
          <p:cNvPr id="5" name="Group 4">
            <a:extLst>
              <a:ext uri="{FF2B5EF4-FFF2-40B4-BE49-F238E27FC236}">
                <a16:creationId xmlns:a16="http://schemas.microsoft.com/office/drawing/2014/main" id="{10B5BBD2-CADD-4619-A1A4-BBC926D0E022}"/>
              </a:ext>
            </a:extLst>
          </p:cNvPr>
          <p:cNvGrpSpPr/>
          <p:nvPr/>
        </p:nvGrpSpPr>
        <p:grpSpPr>
          <a:xfrm>
            <a:off x="5659979" y="3927958"/>
            <a:ext cx="2053204" cy="630265"/>
            <a:chOff x="8630293" y="3993652"/>
            <a:chExt cx="2053204" cy="630265"/>
          </a:xfrm>
        </p:grpSpPr>
        <p:pic>
          <p:nvPicPr>
            <p:cNvPr id="55" name="Graphic 54" descr="User">
              <a:extLst>
                <a:ext uri="{FF2B5EF4-FFF2-40B4-BE49-F238E27FC236}">
                  <a16:creationId xmlns:a16="http://schemas.microsoft.com/office/drawing/2014/main" id="{EAAB496A-A0D0-451E-A79D-0C23B3A372A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30293" y="3996765"/>
              <a:ext cx="473430" cy="473430"/>
            </a:xfrm>
            <a:prstGeom prst="rect">
              <a:avLst/>
            </a:prstGeom>
          </p:spPr>
        </p:pic>
        <p:pic>
          <p:nvPicPr>
            <p:cNvPr id="69" name="Graphic 68" descr="User">
              <a:extLst>
                <a:ext uri="{FF2B5EF4-FFF2-40B4-BE49-F238E27FC236}">
                  <a16:creationId xmlns:a16="http://schemas.microsoft.com/office/drawing/2014/main" id="{AEA385C2-406A-4E18-B906-16B052720D7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28904" y="3996765"/>
              <a:ext cx="473430" cy="473430"/>
            </a:xfrm>
            <a:prstGeom prst="rect">
              <a:avLst/>
            </a:prstGeom>
          </p:spPr>
        </p:pic>
        <p:pic>
          <p:nvPicPr>
            <p:cNvPr id="8" name="Graphic 7" descr="Document">
              <a:extLst>
                <a:ext uri="{FF2B5EF4-FFF2-40B4-BE49-F238E27FC236}">
                  <a16:creationId xmlns:a16="http://schemas.microsoft.com/office/drawing/2014/main" id="{EDD9CDE0-B415-403C-A664-91730B65939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40598" y="4387877"/>
              <a:ext cx="236040" cy="236040"/>
            </a:xfrm>
            <a:prstGeom prst="rect">
              <a:avLst/>
            </a:prstGeom>
          </p:spPr>
        </p:pic>
        <p:pic>
          <p:nvPicPr>
            <p:cNvPr id="70" name="Graphic 69" descr="User">
              <a:extLst>
                <a:ext uri="{FF2B5EF4-FFF2-40B4-BE49-F238E27FC236}">
                  <a16:creationId xmlns:a16="http://schemas.microsoft.com/office/drawing/2014/main" id="{B7882D26-DF9B-4386-9B13-A3723A54845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22454" y="3996765"/>
              <a:ext cx="473430" cy="473430"/>
            </a:xfrm>
            <a:prstGeom prst="rect">
              <a:avLst/>
            </a:prstGeom>
          </p:spPr>
        </p:pic>
        <p:pic>
          <p:nvPicPr>
            <p:cNvPr id="71" name="Graphic 70" descr="User">
              <a:extLst>
                <a:ext uri="{FF2B5EF4-FFF2-40B4-BE49-F238E27FC236}">
                  <a16:creationId xmlns:a16="http://schemas.microsoft.com/office/drawing/2014/main" id="{EF6E49D7-8E27-425F-843A-38BCCDA21AE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21065" y="3996765"/>
              <a:ext cx="473430" cy="473430"/>
            </a:xfrm>
            <a:prstGeom prst="rect">
              <a:avLst/>
            </a:prstGeom>
          </p:spPr>
        </p:pic>
        <p:pic>
          <p:nvPicPr>
            <p:cNvPr id="72" name="Graphic 71" descr="Document">
              <a:extLst>
                <a:ext uri="{FF2B5EF4-FFF2-40B4-BE49-F238E27FC236}">
                  <a16:creationId xmlns:a16="http://schemas.microsoft.com/office/drawing/2014/main" id="{99514419-5455-41F9-BC62-B80E2696C41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36721" y="4387877"/>
              <a:ext cx="236040" cy="236040"/>
            </a:xfrm>
            <a:prstGeom prst="rect">
              <a:avLst/>
            </a:prstGeom>
          </p:spPr>
        </p:pic>
        <p:pic>
          <p:nvPicPr>
            <p:cNvPr id="73" name="Graphic 72" descr="Document">
              <a:extLst>
                <a:ext uri="{FF2B5EF4-FFF2-40B4-BE49-F238E27FC236}">
                  <a16:creationId xmlns:a16="http://schemas.microsoft.com/office/drawing/2014/main" id="{5AB59F54-51F4-47A8-BED4-B1A67D952AB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58494" y="4387877"/>
              <a:ext cx="236040" cy="236040"/>
            </a:xfrm>
            <a:prstGeom prst="rect">
              <a:avLst/>
            </a:prstGeom>
          </p:spPr>
        </p:pic>
        <p:pic>
          <p:nvPicPr>
            <p:cNvPr id="74" name="Graphic 73" descr="Document">
              <a:extLst>
                <a:ext uri="{FF2B5EF4-FFF2-40B4-BE49-F238E27FC236}">
                  <a16:creationId xmlns:a16="http://schemas.microsoft.com/office/drawing/2014/main" id="{EEF5721A-6927-46E4-8442-DF340C5F05A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054617" y="4387877"/>
              <a:ext cx="236040" cy="236040"/>
            </a:xfrm>
            <a:prstGeom prst="rect">
              <a:avLst/>
            </a:prstGeom>
          </p:spPr>
        </p:pic>
        <p:pic>
          <p:nvPicPr>
            <p:cNvPr id="112" name="Graphic 111" descr="User">
              <a:extLst>
                <a:ext uri="{FF2B5EF4-FFF2-40B4-BE49-F238E27FC236}">
                  <a16:creationId xmlns:a16="http://schemas.microsoft.com/office/drawing/2014/main" id="{583AD496-7FA1-47DA-B34B-D1CA4510FB3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10067" y="3993652"/>
              <a:ext cx="473430" cy="473430"/>
            </a:xfrm>
            <a:prstGeom prst="rect">
              <a:avLst/>
            </a:prstGeom>
          </p:spPr>
        </p:pic>
        <p:pic>
          <p:nvPicPr>
            <p:cNvPr id="113" name="Graphic 112" descr="Document">
              <a:extLst>
                <a:ext uri="{FF2B5EF4-FFF2-40B4-BE49-F238E27FC236}">
                  <a16:creationId xmlns:a16="http://schemas.microsoft.com/office/drawing/2014/main" id="{3BF4D8F2-4A92-4B1D-96FD-98566570C50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443620" y="4384764"/>
              <a:ext cx="236040" cy="236040"/>
            </a:xfrm>
            <a:prstGeom prst="rect">
              <a:avLst/>
            </a:prstGeom>
          </p:spPr>
        </p:pic>
      </p:grpSp>
    </p:spTree>
    <p:extLst>
      <p:ext uri="{BB962C8B-B14F-4D97-AF65-F5344CB8AC3E}">
        <p14:creationId xmlns:p14="http://schemas.microsoft.com/office/powerpoint/2010/main" val="2375305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anim calcmode="lin" valueType="num">
                                      <p:cBhvr>
                                        <p:cTn id="8" dur="500" fill="hold"/>
                                        <p:tgtEl>
                                          <p:spTgt spid="93"/>
                                        </p:tgtEl>
                                        <p:attrNameLst>
                                          <p:attrName>ppt_x</p:attrName>
                                        </p:attrNameLst>
                                      </p:cBhvr>
                                      <p:tavLst>
                                        <p:tav tm="0">
                                          <p:val>
                                            <p:strVal val="#ppt_x"/>
                                          </p:val>
                                        </p:tav>
                                        <p:tav tm="100000">
                                          <p:val>
                                            <p:strVal val="#ppt_x"/>
                                          </p:val>
                                        </p:tav>
                                      </p:tavLst>
                                    </p:anim>
                                    <p:anim calcmode="lin" valueType="num">
                                      <p:cBhvr>
                                        <p:cTn id="9" dur="500" fill="hold"/>
                                        <p:tgtEl>
                                          <p:spTgt spid="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65D74221-F757-4AD3-88CF-3DEDC54192A6}"/>
              </a:ext>
            </a:extLst>
          </p:cNvPr>
          <p:cNvSpPr>
            <a:spLocks noGrp="1"/>
          </p:cNvSpPr>
          <p:nvPr>
            <p:ph type="title"/>
          </p:nvPr>
        </p:nvSpPr>
        <p:spPr>
          <a:xfrm>
            <a:off x="588963" y="457200"/>
            <a:ext cx="11017250" cy="800219"/>
          </a:xfrm>
        </p:spPr>
        <p:txBody>
          <a:bodyPr/>
          <a:lstStyle/>
          <a:p>
            <a:r>
              <a:rPr lang="en-US" dirty="0">
                <a:gradFill>
                  <a:gsLst>
                    <a:gs pos="1250">
                      <a:srgbClr val="1A1A1A"/>
                    </a:gs>
                    <a:gs pos="100000">
                      <a:srgbClr val="1A1A1A"/>
                    </a:gs>
                  </a:gsLst>
                  <a:lin ang="5400000" scaled="0"/>
                </a:gradFill>
              </a:rPr>
              <a:t>Admin – Accounts</a:t>
            </a:r>
            <a:br>
              <a:rPr lang="en-US" dirty="0">
                <a:gradFill>
                  <a:gsLst>
                    <a:gs pos="1250">
                      <a:srgbClr val="1A1A1A"/>
                    </a:gs>
                    <a:gs pos="100000">
                      <a:srgbClr val="1A1A1A"/>
                    </a:gs>
                  </a:gsLst>
                  <a:lin ang="5400000" scaled="0"/>
                </a:gradFill>
              </a:rPr>
            </a:br>
            <a:r>
              <a:rPr lang="en-US" sz="1600" kern="0" cap="all" spc="118" dirty="0">
                <a:gradFill>
                  <a:gsLst>
                    <a:gs pos="1250">
                      <a:schemeClr val="accent3"/>
                    </a:gs>
                    <a:gs pos="100000">
                      <a:schemeClr val="accent3"/>
                    </a:gs>
                  </a:gsLst>
                  <a:lin ang="5400000" scaled="0"/>
                </a:gradFill>
                <a:latin typeface="Segoe UI"/>
                <a:ea typeface="Segoe UI Black" pitchFamily="34"/>
              </a:rPr>
              <a:t>Critical Best Practice</a:t>
            </a:r>
          </a:p>
        </p:txBody>
      </p:sp>
      <p:grpSp>
        <p:nvGrpSpPr>
          <p:cNvPr id="17" name="Group 16">
            <a:extLst>
              <a:ext uri="{FF2B5EF4-FFF2-40B4-BE49-F238E27FC236}">
                <a16:creationId xmlns:a16="http://schemas.microsoft.com/office/drawing/2014/main" id="{03008694-3B25-45E1-BF23-DAE03D850922}"/>
              </a:ext>
            </a:extLst>
          </p:cNvPr>
          <p:cNvGrpSpPr/>
          <p:nvPr/>
        </p:nvGrpSpPr>
        <p:grpSpPr>
          <a:xfrm>
            <a:off x="8362378" y="288888"/>
            <a:ext cx="3269885" cy="748552"/>
            <a:chOff x="8487220" y="359924"/>
            <a:chExt cx="3269885" cy="748552"/>
          </a:xfrm>
        </p:grpSpPr>
        <p:sp>
          <p:nvSpPr>
            <p:cNvPr id="18" name="TextBox 12">
              <a:extLst>
                <a:ext uri="{FF2B5EF4-FFF2-40B4-BE49-F238E27FC236}">
                  <a16:creationId xmlns:a16="http://schemas.microsoft.com/office/drawing/2014/main" id="{6E5665E0-173C-4740-83D0-3A83CE0AAB1D}"/>
                </a:ext>
              </a:extLst>
            </p:cNvPr>
            <p:cNvSpPr txBox="1"/>
            <p:nvPr/>
          </p:nvSpPr>
          <p:spPr>
            <a:xfrm>
              <a:off x="8896278" y="500914"/>
              <a:ext cx="1807524" cy="464743"/>
            </a:xfrm>
            <a:prstGeom prst="rect">
              <a:avLst/>
            </a:prstGeom>
            <a:noFill/>
            <a:effectLst/>
          </p:spPr>
          <p:txBody>
            <a:bodyPr wrap="square" lIns="182880" tIns="146304" rIns="182880" bIns="146304"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BEST PRACTICE</a:t>
              </a:r>
            </a:p>
          </p:txBody>
        </p:sp>
        <p:sp>
          <p:nvSpPr>
            <p:cNvPr id="19" name="Rectangle 18">
              <a:extLst>
                <a:ext uri="{FF2B5EF4-FFF2-40B4-BE49-F238E27FC236}">
                  <a16:creationId xmlns:a16="http://schemas.microsoft.com/office/drawing/2014/main" id="{AA57660A-DBCD-4D8E-914F-884AD2D48D0C}"/>
                </a:ext>
              </a:extLst>
            </p:cNvPr>
            <p:cNvSpPr/>
            <p:nvPr/>
          </p:nvSpPr>
          <p:spPr bwMode="auto">
            <a:xfrm>
              <a:off x="8487220" y="359924"/>
              <a:ext cx="3254406" cy="748552"/>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4">
              <a:extLst>
                <a:ext uri="{FF2B5EF4-FFF2-40B4-BE49-F238E27FC236}">
                  <a16:creationId xmlns:a16="http://schemas.microsoft.com/office/drawing/2014/main" id="{07EF85F6-F2C8-44CE-8A4A-BAAE1E074ACC}"/>
                </a:ext>
              </a:extLst>
            </p:cNvPr>
            <p:cNvSpPr txBox="1"/>
            <p:nvPr/>
          </p:nvSpPr>
          <p:spPr>
            <a:xfrm>
              <a:off x="10776084" y="500914"/>
              <a:ext cx="981021" cy="464743"/>
            </a:xfrm>
            <a:prstGeom prst="rect">
              <a:avLst/>
            </a:prstGeom>
            <a:noFill/>
            <a:effectLst/>
          </p:spPr>
          <p:txBody>
            <a:bodyPr wrap="square" lIns="182880" tIns="146304" rIns="182880" bIns="146304"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CHOICE</a:t>
              </a:r>
            </a:p>
          </p:txBody>
        </p:sp>
        <p:grpSp>
          <p:nvGrpSpPr>
            <p:cNvPr id="21" name="Group 20">
              <a:extLst>
                <a:ext uri="{FF2B5EF4-FFF2-40B4-BE49-F238E27FC236}">
                  <a16:creationId xmlns:a16="http://schemas.microsoft.com/office/drawing/2014/main" id="{C813F6DD-B191-4F29-B45A-A895DA8CBDB5}"/>
                </a:ext>
              </a:extLst>
            </p:cNvPr>
            <p:cNvGrpSpPr/>
            <p:nvPr/>
          </p:nvGrpSpPr>
          <p:grpSpPr>
            <a:xfrm>
              <a:off x="8662463" y="571696"/>
              <a:ext cx="374887" cy="323178"/>
              <a:chOff x="1031412" y="1905042"/>
              <a:chExt cx="565643" cy="487623"/>
            </a:xfrm>
          </p:grpSpPr>
          <p:sp>
            <p:nvSpPr>
              <p:cNvPr id="27" name="Isosceles Triangle 26">
                <a:extLst>
                  <a:ext uri="{FF2B5EF4-FFF2-40B4-BE49-F238E27FC236}">
                    <a16:creationId xmlns:a16="http://schemas.microsoft.com/office/drawing/2014/main" id="{9786F5F6-72A6-4604-AED0-258595C9079F}"/>
                  </a:ext>
                </a:extLst>
              </p:cNvPr>
              <p:cNvSpPr/>
              <p:nvPr/>
            </p:nvSpPr>
            <p:spPr bwMode="auto">
              <a:xfrm>
                <a:off x="1031412" y="1905042"/>
                <a:ext cx="565643" cy="487623"/>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28" name="Straight Arrow Connector 27">
                <a:extLst>
                  <a:ext uri="{FF2B5EF4-FFF2-40B4-BE49-F238E27FC236}">
                    <a16:creationId xmlns:a16="http://schemas.microsoft.com/office/drawing/2014/main" id="{49BE5CFC-09E8-48BC-B0A0-0C3DF29E1857}"/>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6C3C3D53-9E42-4FF1-A75D-AB4B6F4050CB}"/>
                </a:ext>
              </a:extLst>
            </p:cNvPr>
            <p:cNvGrpSpPr/>
            <p:nvPr/>
          </p:nvGrpSpPr>
          <p:grpSpPr>
            <a:xfrm>
              <a:off x="10566738" y="582445"/>
              <a:ext cx="301680" cy="301680"/>
              <a:chOff x="3525723" y="2983289"/>
              <a:chExt cx="487297" cy="487297"/>
            </a:xfrm>
          </p:grpSpPr>
          <p:sp>
            <p:nvSpPr>
              <p:cNvPr id="23" name="Oval 22">
                <a:extLst>
                  <a:ext uri="{FF2B5EF4-FFF2-40B4-BE49-F238E27FC236}">
                    <a16:creationId xmlns:a16="http://schemas.microsoft.com/office/drawing/2014/main" id="{A07AFD7E-669D-479C-B2F2-35E4A03D06B8}"/>
                  </a:ext>
                </a:extLst>
              </p:cNvPr>
              <p:cNvSpPr/>
              <p:nvPr/>
            </p:nvSpPr>
            <p:spPr bwMode="auto">
              <a:xfrm>
                <a:off x="3525723" y="2983289"/>
                <a:ext cx="487297" cy="487297"/>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4" name="Group 23">
                <a:extLst>
                  <a:ext uri="{FF2B5EF4-FFF2-40B4-BE49-F238E27FC236}">
                    <a16:creationId xmlns:a16="http://schemas.microsoft.com/office/drawing/2014/main" id="{B4622F4F-32D1-4CA3-B696-FBA7DC30EFA1}"/>
                  </a:ext>
                </a:extLst>
              </p:cNvPr>
              <p:cNvGrpSpPr/>
              <p:nvPr/>
            </p:nvGrpSpPr>
            <p:grpSpPr>
              <a:xfrm>
                <a:off x="3535105" y="3089766"/>
                <a:ext cx="468533" cy="322907"/>
                <a:chOff x="3490013" y="3245958"/>
                <a:chExt cx="468533" cy="322907"/>
              </a:xfrm>
            </p:grpSpPr>
            <p:pic>
              <p:nvPicPr>
                <p:cNvPr id="25" name="Graphic 19" descr="Line Arrow: Counterclockwise curve">
                  <a:extLst>
                    <a:ext uri="{FF2B5EF4-FFF2-40B4-BE49-F238E27FC236}">
                      <a16:creationId xmlns:a16="http://schemas.microsoft.com/office/drawing/2014/main" id="{776F3FD8-E145-4A2F-B7B4-840AF0AF34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21398" flipH="1">
                  <a:off x="3637008" y="3247328"/>
                  <a:ext cx="321538" cy="321537"/>
                </a:xfrm>
                <a:prstGeom prst="rect">
                  <a:avLst/>
                </a:prstGeom>
              </p:spPr>
            </p:pic>
            <p:pic>
              <p:nvPicPr>
                <p:cNvPr id="26" name="Graphic 20" descr="Line Arrow: Counterclockwise curve">
                  <a:extLst>
                    <a:ext uri="{FF2B5EF4-FFF2-40B4-BE49-F238E27FC236}">
                      <a16:creationId xmlns:a16="http://schemas.microsoft.com/office/drawing/2014/main" id="{2A8932CB-B2A8-4976-95E6-DE0264D1CD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278602">
                  <a:off x="3490013" y="3245958"/>
                  <a:ext cx="321538" cy="321537"/>
                </a:xfrm>
                <a:prstGeom prst="rect">
                  <a:avLst/>
                </a:prstGeom>
              </p:spPr>
            </p:pic>
          </p:grpSp>
        </p:grpSp>
      </p:grpSp>
      <p:sp>
        <p:nvSpPr>
          <p:cNvPr id="29" name="Text Placeholder 3">
            <a:extLst>
              <a:ext uri="{FF2B5EF4-FFF2-40B4-BE49-F238E27FC236}">
                <a16:creationId xmlns:a16="http://schemas.microsoft.com/office/drawing/2014/main" id="{6D9245F2-8A6A-4481-9F27-91DBE5F38282}"/>
              </a:ext>
            </a:extLst>
          </p:cNvPr>
          <p:cNvSpPr txBox="1">
            <a:spLocks/>
          </p:cNvSpPr>
          <p:nvPr/>
        </p:nvSpPr>
        <p:spPr>
          <a:xfrm>
            <a:off x="588963" y="1785935"/>
            <a:ext cx="5121002" cy="4451894"/>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ctr" defTabSz="914400" fontAlgn="base">
              <a:spcBef>
                <a:spcPts val="0"/>
              </a:spcBef>
              <a:spcAft>
                <a:spcPts val="1600"/>
              </a:spcAft>
              <a:buSzTx/>
              <a:buNone/>
              <a:defRPr/>
            </a:pPr>
            <a:r>
              <a:rPr lang="en-US" sz="1800" b="1" cap="all" dirty="0">
                <a:gradFill>
                  <a:gsLst>
                    <a:gs pos="1250">
                      <a:schemeClr val="accent3"/>
                    </a:gs>
                    <a:gs pos="100000">
                      <a:schemeClr val="accent3"/>
                    </a:gs>
                  </a:gsLst>
                  <a:lin ang="5400000" scaled="0"/>
                </a:gradFill>
                <a:latin typeface="Segoe UI" panose="020B0502040204020203" pitchFamily="34" charset="0"/>
                <a:cs typeface="Segoe UI" panose="020B0502040204020203" pitchFamily="34" charset="0"/>
              </a:rPr>
              <a:t>Managed Accounts for Admins</a:t>
            </a:r>
          </a:p>
          <a:p>
            <a:pPr marL="0" indent="0" algn="ctr" defTabSz="914400" fontAlgn="base">
              <a:spcBef>
                <a:spcPts val="0"/>
              </a:spcBef>
              <a:spcAft>
                <a:spcPts val="600"/>
              </a:spcAft>
              <a:buSzTx/>
              <a:buNone/>
              <a:defRPr/>
            </a:pPr>
            <a:endParaRPr lang="en-US" sz="1800" b="1" dirty="0">
              <a:gradFill>
                <a:gsLst>
                  <a:gs pos="1250">
                    <a:srgbClr val="1A1A1A"/>
                  </a:gs>
                  <a:gs pos="100000">
                    <a:srgbClr val="1A1A1A"/>
                  </a:gs>
                </a:gsLst>
                <a:lin ang="5400000" scaled="0"/>
              </a:gradFill>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t>What </a:t>
            </a:r>
            <a:r>
              <a:rPr kumimoji="0" lang="en-US" sz="1800" b="0" i="0" u="none" strike="noStrike" kern="120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t>– Ensure all critical impact admins are managed Azure AD</a:t>
            </a:r>
            <a:r>
              <a:rPr lang="en-US" sz="1800" dirty="0">
                <a:gradFill>
                  <a:gsLst>
                    <a:gs pos="2917">
                      <a:srgbClr val="1A1A1A"/>
                    </a:gs>
                    <a:gs pos="100000">
                      <a:srgbClr val="1A1A1A"/>
                    </a:gs>
                  </a:gsLst>
                  <a:lin ang="5400000" scaled="0"/>
                </a:gradFill>
                <a:latin typeface="Segoe UI"/>
              </a:rPr>
              <a:t> accounts</a:t>
            </a:r>
            <a:endParaRPr kumimoji="0" lang="en-US" sz="1800" b="0" i="0" u="none" strike="noStrike" kern="120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endParaRPr>
          </a:p>
          <a:p>
            <a:pPr marL="137160" lvl="1" indent="-137160" defTabSz="914400">
              <a:spcBef>
                <a:spcPts val="0"/>
              </a:spcBef>
              <a:spcAft>
                <a:spcPts val="600"/>
              </a:spcAft>
              <a:buSzTx/>
              <a:buFont typeface="Arial" panose="020B0604020202020204" pitchFamily="34" charset="0"/>
              <a:buChar char="•"/>
              <a:defRPr/>
            </a:pPr>
            <a:r>
              <a:rPr lang="en-US" sz="1800" b="1" dirty="0">
                <a:gradFill>
                  <a:gsLst>
                    <a:gs pos="1250">
                      <a:srgbClr val="1A1A1A"/>
                    </a:gs>
                    <a:gs pos="100000">
                      <a:srgbClr val="1A1A1A"/>
                    </a:gs>
                  </a:gsLst>
                  <a:lin ang="5400000" scaled="0"/>
                </a:gradFill>
              </a:rPr>
              <a:t>Why – </a:t>
            </a:r>
            <a:r>
              <a:rPr lang="en-US" sz="1800" dirty="0">
                <a:gradFill>
                  <a:gsLst>
                    <a:gs pos="1250">
                      <a:srgbClr val="1A1A1A"/>
                    </a:gs>
                    <a:gs pos="100000">
                      <a:srgbClr val="1A1A1A"/>
                    </a:gs>
                  </a:gsLst>
                  <a:lin ang="5400000" scaled="0"/>
                </a:gradFill>
              </a:rPr>
              <a:t>This provides enterprise visibility into whether the policies of the organization and any regulatory requirements are followed. </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t>How </a:t>
            </a:r>
            <a:r>
              <a:rPr kumimoji="0" lang="en-US" sz="1800" b="0" i="0" u="none" strike="noStrike" kern="120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t>– Ensure all critical impact admins are in your enterprise Azure AD. Remove any consumer accounts from these roles (e.g. Microsoft accounts like @Hotmail.com, @live.com, @outlook.com, etc.)</a:t>
            </a:r>
          </a:p>
          <a:p>
            <a:pPr marL="0" marR="0" lvl="0" indent="0" algn="l"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endParaRPr kumimoji="0" lang="en-US" sz="2000" b="0"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p:txBody>
      </p:sp>
      <p:grpSp>
        <p:nvGrpSpPr>
          <p:cNvPr id="30" name="Group 29">
            <a:extLst>
              <a:ext uri="{FF2B5EF4-FFF2-40B4-BE49-F238E27FC236}">
                <a16:creationId xmlns:a16="http://schemas.microsoft.com/office/drawing/2014/main" id="{6C4A97C6-B485-43E4-9596-D804DEFE06D0}"/>
              </a:ext>
            </a:extLst>
          </p:cNvPr>
          <p:cNvGrpSpPr/>
          <p:nvPr/>
        </p:nvGrpSpPr>
        <p:grpSpPr>
          <a:xfrm>
            <a:off x="2848068" y="1484539"/>
            <a:ext cx="602792" cy="602792"/>
            <a:chOff x="2135900" y="1524193"/>
            <a:chExt cx="602792" cy="602792"/>
          </a:xfrm>
        </p:grpSpPr>
        <p:sp>
          <p:nvSpPr>
            <p:cNvPr id="31" name="Oval 30">
              <a:extLst>
                <a:ext uri="{FF2B5EF4-FFF2-40B4-BE49-F238E27FC236}">
                  <a16:creationId xmlns:a16="http://schemas.microsoft.com/office/drawing/2014/main" id="{3C9D2D28-C72A-4C4F-AB26-EEBD50327846}"/>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 name="Group 38">
              <a:extLst>
                <a:ext uri="{FF2B5EF4-FFF2-40B4-BE49-F238E27FC236}">
                  <a16:creationId xmlns:a16="http://schemas.microsoft.com/office/drawing/2014/main" id="{1C92D6E7-CAD4-401D-9F1F-7E73B1D89F7E}"/>
                </a:ext>
              </a:extLst>
            </p:cNvPr>
            <p:cNvGrpSpPr/>
            <p:nvPr/>
          </p:nvGrpSpPr>
          <p:grpSpPr>
            <a:xfrm>
              <a:off x="2214565" y="1584488"/>
              <a:ext cx="445462" cy="384019"/>
              <a:chOff x="1031412" y="1905042"/>
              <a:chExt cx="565643" cy="487623"/>
            </a:xfrm>
          </p:grpSpPr>
          <p:sp>
            <p:nvSpPr>
              <p:cNvPr id="40" name="Isosceles Triangle 39">
                <a:extLst>
                  <a:ext uri="{FF2B5EF4-FFF2-40B4-BE49-F238E27FC236}">
                    <a16:creationId xmlns:a16="http://schemas.microsoft.com/office/drawing/2014/main" id="{39D21A30-3B59-4EB3-ADDF-9FE39941FA3D}"/>
                  </a:ext>
                </a:extLst>
              </p:cNvPr>
              <p:cNvSpPr/>
              <p:nvPr/>
            </p:nvSpPr>
            <p:spPr bwMode="auto">
              <a:xfrm>
                <a:off x="1031412" y="1905042"/>
                <a:ext cx="565643" cy="487623"/>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1" name="Straight Arrow Connector 40">
                <a:extLst>
                  <a:ext uri="{FF2B5EF4-FFF2-40B4-BE49-F238E27FC236}">
                    <a16:creationId xmlns:a16="http://schemas.microsoft.com/office/drawing/2014/main" id="{8F556D24-8317-48DA-92F2-7F36A4087F0B}"/>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
        <p:nvSpPr>
          <p:cNvPr id="38" name="Text Placeholder 3">
            <a:extLst>
              <a:ext uri="{FF2B5EF4-FFF2-40B4-BE49-F238E27FC236}">
                <a16:creationId xmlns:a16="http://schemas.microsoft.com/office/drawing/2014/main" id="{FB42766F-1D7C-4DA8-AEC2-06F8A00B425F}"/>
              </a:ext>
            </a:extLst>
          </p:cNvPr>
          <p:cNvSpPr txBox="1">
            <a:spLocks/>
          </p:cNvSpPr>
          <p:nvPr/>
        </p:nvSpPr>
        <p:spPr>
          <a:xfrm>
            <a:off x="6164564" y="1785935"/>
            <a:ext cx="5237212" cy="4451894"/>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ctr" defTabSz="914400" fontAlgn="base">
              <a:spcBef>
                <a:spcPts val="0"/>
              </a:spcBef>
              <a:spcAft>
                <a:spcPts val="1600"/>
              </a:spcAft>
              <a:buSzTx/>
              <a:buNone/>
              <a:defRPr/>
            </a:pPr>
            <a:r>
              <a:rPr lang="en-US" sz="1800" b="1" cap="all" dirty="0">
                <a:gradFill>
                  <a:gsLst>
                    <a:gs pos="1250">
                      <a:schemeClr val="accent3"/>
                    </a:gs>
                    <a:gs pos="100000">
                      <a:schemeClr val="accent3"/>
                    </a:gs>
                  </a:gsLst>
                  <a:lin ang="5400000" scaled="0"/>
                </a:gradFill>
                <a:latin typeface="Segoe UI" panose="020B0502040204020203" pitchFamily="34" charset="0"/>
                <a:cs typeface="Segoe UI" panose="020B0502040204020203" pitchFamily="34" charset="0"/>
              </a:rPr>
              <a:t>Separate Accounts for Admins</a:t>
            </a:r>
          </a:p>
          <a:p>
            <a:pPr marL="0" indent="0" algn="ctr" defTabSz="914400" fontAlgn="base">
              <a:spcBef>
                <a:spcPts val="0"/>
              </a:spcBef>
              <a:spcAft>
                <a:spcPts val="600"/>
              </a:spcAft>
              <a:buSzTx/>
              <a:buNone/>
              <a:defRPr/>
            </a:pPr>
            <a:endParaRPr lang="en-US" sz="1800" b="1" dirty="0">
              <a:gradFill>
                <a:gsLst>
                  <a:gs pos="1250">
                    <a:srgbClr val="1A1A1A"/>
                  </a:gs>
                  <a:gs pos="100000">
                    <a:srgbClr val="1A1A1A"/>
                  </a:gs>
                </a:gsLst>
                <a:lin ang="5400000" scaled="0"/>
              </a:gradFill>
            </a:endParaRPr>
          </a:p>
          <a:p>
            <a:pPr marL="137160" lvl="1" indent="-137160" defTabSz="914400">
              <a:spcBef>
                <a:spcPts val="0"/>
              </a:spcBef>
              <a:spcAft>
                <a:spcPts val="600"/>
              </a:spcAft>
              <a:buSzTx/>
              <a:buFont typeface="Arial" panose="020B0604020202020204" pitchFamily="34" charset="0"/>
              <a:buChar char="•"/>
              <a:defRPr/>
            </a:pPr>
            <a:r>
              <a:rPr kumimoji="0" lang="en-US" sz="1800" b="1" i="0" u="none" strike="noStrike" kern="120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t>What –</a:t>
            </a:r>
            <a:r>
              <a:rPr kumimoji="0" lang="en-US" sz="1800" b="0" i="0" u="none" strike="noStrike" kern="120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t> Ensure all critical impact admins have a separate </a:t>
            </a:r>
            <a:r>
              <a:rPr lang="en-US" sz="1800" dirty="0">
                <a:gradFill>
                  <a:gsLst>
                    <a:gs pos="2917">
                      <a:srgbClr val="1A1A1A"/>
                    </a:gs>
                    <a:gs pos="100000">
                      <a:srgbClr val="1A1A1A"/>
                    </a:gs>
                  </a:gsLst>
                  <a:lin ang="5400000" scaled="0"/>
                </a:gradFill>
              </a:rPr>
              <a:t>account for administrative tasks </a:t>
            </a:r>
          </a:p>
          <a:p>
            <a:pPr marL="137160" lvl="1" indent="-137160" defTabSz="914400">
              <a:spcBef>
                <a:spcPts val="0"/>
              </a:spcBef>
              <a:spcAft>
                <a:spcPts val="600"/>
              </a:spcAft>
              <a:buSzTx/>
              <a:buFont typeface="Arial" panose="020B0604020202020204" pitchFamily="34" charset="0"/>
              <a:buChar char="•"/>
              <a:defRPr/>
            </a:pPr>
            <a:r>
              <a:rPr lang="en-US" sz="1800" b="1" dirty="0">
                <a:gradFill>
                  <a:gsLst>
                    <a:gs pos="1250">
                      <a:srgbClr val="1A1A1A"/>
                    </a:gs>
                    <a:gs pos="100000">
                      <a:srgbClr val="1A1A1A"/>
                    </a:gs>
                  </a:gsLst>
                  <a:lin ang="5400000" scaled="0"/>
                </a:gradFill>
              </a:rPr>
              <a:t>Why – </a:t>
            </a:r>
            <a:r>
              <a:rPr lang="en-US" sz="1800" dirty="0">
                <a:gradFill>
                  <a:gsLst>
                    <a:gs pos="1250">
                      <a:srgbClr val="1A1A1A"/>
                    </a:gs>
                    <a:gs pos="100000">
                      <a:srgbClr val="1A1A1A"/>
                    </a:gs>
                  </a:gsLst>
                  <a:lin ang="5400000" scaled="0"/>
                </a:gradFill>
              </a:rPr>
              <a:t>Adversaries regularly use phishing and web browser attacks to compromise administrative accounts. </a:t>
            </a:r>
          </a:p>
          <a:p>
            <a:pPr marL="137160" lvl="1" indent="-137160" defTabSz="914400">
              <a:spcBef>
                <a:spcPts val="0"/>
              </a:spcBef>
              <a:spcAft>
                <a:spcPts val="600"/>
              </a:spcAft>
              <a:buSzTx/>
              <a:buFont typeface="Arial" panose="020B0604020202020204" pitchFamily="34" charset="0"/>
              <a:buChar char="•"/>
              <a:defRPr/>
            </a:pPr>
            <a:r>
              <a:rPr kumimoji="0" lang="en-US" sz="1800" b="1" i="0" u="none" strike="noStrike" kern="120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t>How </a:t>
            </a:r>
            <a:r>
              <a:rPr kumimoji="0" lang="en-US" sz="1800" b="0" i="0" u="none" strike="noStrike" kern="120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t>– Create a separate administrative account for critical privileges. For these accounts, block productivity </a:t>
            </a:r>
            <a:r>
              <a:rPr lang="en-US" sz="1800" dirty="0">
                <a:gradFill>
                  <a:gsLst>
                    <a:gs pos="2917">
                      <a:srgbClr val="1A1A1A"/>
                    </a:gs>
                    <a:gs pos="100000">
                      <a:srgbClr val="1A1A1A"/>
                    </a:gs>
                  </a:gsLst>
                  <a:lin ang="5400000" scaled="0"/>
                </a:gradFill>
              </a:rPr>
              <a:t>tools like Office 365 email (</a:t>
            </a:r>
            <a:r>
              <a:rPr lang="en-US" sz="1800" dirty="0">
                <a:gradFill>
                  <a:gsLst>
                    <a:gs pos="2917">
                      <a:srgbClr val="1A1A1A"/>
                    </a:gs>
                    <a:gs pos="100000">
                      <a:srgbClr val="1A1A1A"/>
                    </a:gs>
                  </a:gsLst>
                  <a:lin ang="5400000" scaled="0"/>
                </a:gradFill>
                <a:hlinkClick r:id="rId5"/>
              </a:rPr>
              <a:t>remove license</a:t>
            </a:r>
            <a:r>
              <a:rPr lang="en-US" sz="1800" dirty="0">
                <a:gradFill>
                  <a:gsLst>
                    <a:gs pos="2917">
                      <a:srgbClr val="1A1A1A"/>
                    </a:gs>
                    <a:gs pos="100000">
                      <a:srgbClr val="1A1A1A"/>
                    </a:gs>
                  </a:gsLst>
                  <a:lin ang="5400000" scaled="0"/>
                </a:gradFill>
              </a:rPr>
              <a:t>) and arbitrary web browsing (with proxy and/or application controls if available)</a:t>
            </a:r>
          </a:p>
          <a:p>
            <a:pPr marL="0" marR="0" lvl="0" indent="0" algn="l"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endParaRPr kumimoji="0" lang="en-US" sz="2000" b="0"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p:txBody>
      </p:sp>
      <p:grpSp>
        <p:nvGrpSpPr>
          <p:cNvPr id="42" name="Group 41">
            <a:extLst>
              <a:ext uri="{FF2B5EF4-FFF2-40B4-BE49-F238E27FC236}">
                <a16:creationId xmlns:a16="http://schemas.microsoft.com/office/drawing/2014/main" id="{97FC9D86-FDCE-4B5D-9DA2-2481F7FB1A72}"/>
              </a:ext>
            </a:extLst>
          </p:cNvPr>
          <p:cNvGrpSpPr/>
          <p:nvPr/>
        </p:nvGrpSpPr>
        <p:grpSpPr>
          <a:xfrm>
            <a:off x="8529874" y="1482495"/>
            <a:ext cx="602792" cy="602792"/>
            <a:chOff x="2135900" y="1524193"/>
            <a:chExt cx="602792" cy="602792"/>
          </a:xfrm>
        </p:grpSpPr>
        <p:sp>
          <p:nvSpPr>
            <p:cNvPr id="43" name="Oval 42">
              <a:extLst>
                <a:ext uri="{FF2B5EF4-FFF2-40B4-BE49-F238E27FC236}">
                  <a16:creationId xmlns:a16="http://schemas.microsoft.com/office/drawing/2014/main" id="{9E5694CB-5992-4D7F-A243-982DAEE152AD}"/>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4" name="Group 43">
              <a:extLst>
                <a:ext uri="{FF2B5EF4-FFF2-40B4-BE49-F238E27FC236}">
                  <a16:creationId xmlns:a16="http://schemas.microsoft.com/office/drawing/2014/main" id="{9B30A6B2-A198-45F0-A189-ADAED00A0BF0}"/>
                </a:ext>
              </a:extLst>
            </p:cNvPr>
            <p:cNvGrpSpPr/>
            <p:nvPr/>
          </p:nvGrpSpPr>
          <p:grpSpPr>
            <a:xfrm>
              <a:off x="2214565" y="1584488"/>
              <a:ext cx="445462" cy="384019"/>
              <a:chOff x="1031412" y="1905042"/>
              <a:chExt cx="565643" cy="487623"/>
            </a:xfrm>
          </p:grpSpPr>
          <p:sp>
            <p:nvSpPr>
              <p:cNvPr id="45" name="Isosceles Triangle 44">
                <a:extLst>
                  <a:ext uri="{FF2B5EF4-FFF2-40B4-BE49-F238E27FC236}">
                    <a16:creationId xmlns:a16="http://schemas.microsoft.com/office/drawing/2014/main" id="{3718132B-768D-488A-8915-13A618E79ACC}"/>
                  </a:ext>
                </a:extLst>
              </p:cNvPr>
              <p:cNvSpPr/>
              <p:nvPr/>
            </p:nvSpPr>
            <p:spPr bwMode="auto">
              <a:xfrm>
                <a:off x="1031412" y="1905042"/>
                <a:ext cx="565643" cy="487623"/>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6" name="Straight Arrow Connector 45">
                <a:extLst>
                  <a:ext uri="{FF2B5EF4-FFF2-40B4-BE49-F238E27FC236}">
                    <a16:creationId xmlns:a16="http://schemas.microsoft.com/office/drawing/2014/main" id="{B1BB22C5-6DD5-4154-BC4B-802D32029694}"/>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600593962"/>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FE8E8-3EC2-448E-B7D8-10164493C192}"/>
              </a:ext>
            </a:extLst>
          </p:cNvPr>
          <p:cNvSpPr>
            <a:spLocks noGrp="1"/>
          </p:cNvSpPr>
          <p:nvPr>
            <p:ph type="title"/>
          </p:nvPr>
        </p:nvSpPr>
        <p:spPr>
          <a:xfrm>
            <a:off x="588263" y="457201"/>
            <a:ext cx="11018520" cy="800219"/>
          </a:xfrm>
        </p:spPr>
        <p:txBody>
          <a:bodyPr/>
          <a:lstStyle/>
          <a:p>
            <a:r>
              <a:rPr lang="en-US" dirty="0">
                <a:gradFill>
                  <a:gsLst>
                    <a:gs pos="1250">
                      <a:srgbClr val="1A1A1A"/>
                    </a:gs>
                    <a:gs pos="100000">
                      <a:srgbClr val="1A1A1A"/>
                    </a:gs>
                  </a:gsLst>
                  <a:lin ang="5400000" scaled="0"/>
                </a:gradFill>
              </a:rPr>
              <a:t>Admin – Emergency Access</a:t>
            </a:r>
            <a:br>
              <a:rPr lang="en-US" dirty="0">
                <a:gradFill>
                  <a:gsLst>
                    <a:gs pos="1250">
                      <a:srgbClr val="1A1A1A"/>
                    </a:gs>
                    <a:gs pos="100000">
                      <a:srgbClr val="1A1A1A"/>
                    </a:gs>
                  </a:gsLst>
                  <a:lin ang="5400000" scaled="0"/>
                </a:gradFill>
              </a:rPr>
            </a:br>
            <a:r>
              <a:rPr lang="en-US" sz="1600" kern="0" cap="all" spc="118" dirty="0">
                <a:gradFill>
                  <a:gsLst>
                    <a:gs pos="1250">
                      <a:srgbClr val="107C10"/>
                    </a:gs>
                    <a:gs pos="100000">
                      <a:srgbClr val="107C10"/>
                    </a:gs>
                  </a:gsLst>
                  <a:lin ang="5400000" scaled="0"/>
                </a:gradFill>
                <a:latin typeface="Segoe UI"/>
                <a:ea typeface="Segoe UI Black" pitchFamily="34"/>
              </a:rPr>
              <a:t>Critical Best Practice</a:t>
            </a:r>
            <a:endParaRPr lang="en-US" dirty="0"/>
          </a:p>
        </p:txBody>
      </p:sp>
      <p:sp>
        <p:nvSpPr>
          <p:cNvPr id="3" name="Text Placeholder 3">
            <a:extLst>
              <a:ext uri="{FF2B5EF4-FFF2-40B4-BE49-F238E27FC236}">
                <a16:creationId xmlns:a16="http://schemas.microsoft.com/office/drawing/2014/main" id="{9744C410-127C-415A-8A4D-42E7BEC1ADB8}"/>
              </a:ext>
            </a:extLst>
          </p:cNvPr>
          <p:cNvSpPr txBox="1">
            <a:spLocks/>
          </p:cNvSpPr>
          <p:nvPr/>
        </p:nvSpPr>
        <p:spPr>
          <a:xfrm>
            <a:off x="588263" y="1948905"/>
            <a:ext cx="5121002" cy="4451894"/>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lvl="0" indent="0" algn="ctr" defTabSz="914400" fontAlgn="base">
              <a:spcBef>
                <a:spcPts val="0"/>
              </a:spcBef>
              <a:spcAft>
                <a:spcPts val="600"/>
              </a:spcAft>
              <a:buSzTx/>
              <a:buNone/>
              <a:defRPr/>
            </a:pPr>
            <a:r>
              <a:rPr lang="en-US" sz="1800" b="1" cap="all" dirty="0">
                <a:gradFill>
                  <a:gsLst>
                    <a:gs pos="1250">
                      <a:schemeClr val="accent3"/>
                    </a:gs>
                    <a:gs pos="100000">
                      <a:schemeClr val="accent3"/>
                    </a:gs>
                  </a:gsLst>
                  <a:lin ang="5400000" scaled="0"/>
                </a:gradFill>
                <a:latin typeface="Segoe UI" panose="020B0502040204020203" pitchFamily="34" charset="0"/>
                <a:cs typeface="Segoe UI" panose="020B0502040204020203" pitchFamily="34" charset="0"/>
              </a:rPr>
              <a:t>Break Glass Access</a:t>
            </a:r>
          </a:p>
          <a:p>
            <a:pPr marL="0" lvl="0" indent="0" algn="ctr" defTabSz="914400" fontAlgn="base">
              <a:spcBef>
                <a:spcPts val="0"/>
              </a:spcBef>
              <a:spcAft>
                <a:spcPts val="600"/>
              </a:spcAft>
              <a:buSzTx/>
              <a:buNone/>
              <a:defRPr/>
            </a:pPr>
            <a:endParaRPr lang="en-US" sz="1800" b="1" dirty="0">
              <a:gradFill>
                <a:gsLst>
                  <a:gs pos="1250">
                    <a:srgbClr val="1A1A1A"/>
                  </a:gs>
                  <a:gs pos="100000">
                    <a:srgbClr val="1A1A1A"/>
                  </a:gs>
                </a:gsLst>
                <a:lin ang="5400000" scaled="0"/>
              </a:gradFill>
            </a:endParaRPr>
          </a:p>
          <a:p>
            <a:pPr marL="137160" lvl="1" indent="-137160" defTabSz="914400">
              <a:spcBef>
                <a:spcPts val="0"/>
              </a:spcBef>
              <a:spcAft>
                <a:spcPts val="600"/>
              </a:spcAft>
              <a:buSzTx/>
              <a:buFont typeface="Arial" panose="020B0604020202020204" pitchFamily="34" charset="0"/>
              <a:buChar char="•"/>
              <a:defRPr/>
            </a:pPr>
            <a:r>
              <a:rPr lang="en-US" sz="1800" b="1" dirty="0">
                <a:gradFill>
                  <a:gsLst>
                    <a:gs pos="1250">
                      <a:srgbClr val="1A1A1A"/>
                    </a:gs>
                    <a:gs pos="100000">
                      <a:srgbClr val="1A1A1A"/>
                    </a:gs>
                  </a:gsLst>
                  <a:lin ang="5400000" scaled="0"/>
                </a:gradFill>
              </a:rPr>
              <a:t>What </a:t>
            </a:r>
            <a:r>
              <a:rPr lang="en-US" sz="1800" dirty="0">
                <a:gradFill>
                  <a:gsLst>
                    <a:gs pos="1250">
                      <a:srgbClr val="1A1A1A"/>
                    </a:gs>
                    <a:gs pos="100000">
                      <a:srgbClr val="1A1A1A"/>
                    </a:gs>
                  </a:gsLst>
                  <a:lin ang="5400000" scaled="0"/>
                </a:gradFill>
              </a:rPr>
              <a:t>– Ensure you have a mechanism for obtaining emergency administrative access</a:t>
            </a:r>
            <a:endParaRPr lang="en-US" sz="1800" dirty="0">
              <a:gradFill>
                <a:gsLst>
                  <a:gs pos="1250">
                    <a:srgbClr val="1A1A1A"/>
                  </a:gs>
                  <a:gs pos="100000">
                    <a:srgbClr val="1A1A1A"/>
                  </a:gs>
                </a:gsLst>
                <a:lin ang="5400000" scaled="0"/>
              </a:gradFill>
              <a:highlight>
                <a:srgbClr val="FFFF00"/>
              </a:highlight>
            </a:endParaRPr>
          </a:p>
          <a:p>
            <a:pPr marL="137160" lvl="1" indent="-137160" defTabSz="914400">
              <a:spcBef>
                <a:spcPts val="0"/>
              </a:spcBef>
              <a:spcAft>
                <a:spcPts val="600"/>
              </a:spcAft>
              <a:buSzTx/>
              <a:buFont typeface="Arial" panose="020B0604020202020204" pitchFamily="34" charset="0"/>
              <a:buChar char="•"/>
              <a:defRPr/>
            </a:pPr>
            <a:r>
              <a:rPr lang="en-US" sz="1800" b="1" dirty="0">
                <a:gradFill>
                  <a:gsLst>
                    <a:gs pos="1250">
                      <a:srgbClr val="1A1A1A"/>
                    </a:gs>
                    <a:gs pos="100000">
                      <a:srgbClr val="1A1A1A"/>
                    </a:gs>
                  </a:gsLst>
                  <a:lin ang="5400000" scaled="0"/>
                </a:gradFill>
              </a:rPr>
              <a:t>Why </a:t>
            </a:r>
            <a:r>
              <a:rPr lang="en-US" sz="1800" dirty="0">
                <a:gradFill>
                  <a:gsLst>
                    <a:gs pos="1250">
                      <a:srgbClr val="1A1A1A"/>
                    </a:gs>
                    <a:gs pos="100000">
                      <a:srgbClr val="1A1A1A"/>
                    </a:gs>
                  </a:gsLst>
                  <a:lin ang="5400000" scaled="0"/>
                </a:gradFill>
              </a:rPr>
              <a:t>– Provide access in the event of </a:t>
            </a:r>
            <a:r>
              <a:rPr lang="en-US" sz="1800" dirty="0"/>
              <a:t>where normal administrative accounts can’t be used (federation unavailable, etc.)</a:t>
            </a:r>
          </a:p>
          <a:p>
            <a:pPr marL="137160" lvl="1" indent="-137160" defTabSz="914400">
              <a:spcBef>
                <a:spcPts val="0"/>
              </a:spcBef>
              <a:spcAft>
                <a:spcPts val="600"/>
              </a:spcAft>
              <a:buSzTx/>
              <a:buFont typeface="Arial" panose="020B0604020202020204" pitchFamily="34" charset="0"/>
              <a:buChar char="•"/>
              <a:defRPr/>
            </a:pPr>
            <a:r>
              <a:rPr lang="en-US" sz="1800" b="1" dirty="0">
                <a:gradFill>
                  <a:gsLst>
                    <a:gs pos="1250">
                      <a:srgbClr val="1A1A1A"/>
                    </a:gs>
                    <a:gs pos="100000">
                      <a:srgbClr val="1A1A1A"/>
                    </a:gs>
                  </a:gsLst>
                  <a:lin ang="5400000" scaled="0"/>
                </a:gradFill>
              </a:rPr>
              <a:t>How </a:t>
            </a:r>
            <a:r>
              <a:rPr lang="en-US" sz="1800" dirty="0">
                <a:gradFill>
                  <a:gsLst>
                    <a:gs pos="1250">
                      <a:srgbClr val="1A1A1A"/>
                    </a:gs>
                    <a:gs pos="100000">
                      <a:srgbClr val="1A1A1A"/>
                    </a:gs>
                  </a:gsLst>
                  <a:lin ang="5400000" scaled="0"/>
                </a:gradFill>
              </a:rPr>
              <a:t>– Follow the instructions at </a:t>
            </a:r>
            <a:r>
              <a:rPr lang="en-US" sz="1800" u="sng" dirty="0">
                <a:hlinkClick r:id="rId2"/>
              </a:rPr>
              <a:t>Managing emergency access administrative accounts in Azure AD</a:t>
            </a:r>
            <a:r>
              <a:rPr lang="en-US" sz="1800" dirty="0">
                <a:gradFill>
                  <a:gsLst>
                    <a:gs pos="1250">
                      <a:srgbClr val="1A1A1A"/>
                    </a:gs>
                    <a:gs pos="100000">
                      <a:srgbClr val="1A1A1A"/>
                    </a:gs>
                  </a:gsLst>
                  <a:lin ang="5400000" scaled="0"/>
                </a:gradFill>
              </a:rPr>
              <a:t> and ensure that security operations monitors these accounts carefully</a:t>
            </a:r>
          </a:p>
          <a:p>
            <a:pPr marL="0" lvl="0" indent="0" defTabSz="914400" fontAlgn="base">
              <a:spcBef>
                <a:spcPts val="0"/>
              </a:spcBef>
              <a:spcAft>
                <a:spcPts val="600"/>
              </a:spcAft>
              <a:buSzTx/>
              <a:buNone/>
              <a:defRPr/>
            </a:pPr>
            <a:endParaRPr lang="en-US" sz="2000" dirty="0">
              <a:gradFill>
                <a:gsLst>
                  <a:gs pos="1250">
                    <a:srgbClr val="D73B01"/>
                  </a:gs>
                  <a:gs pos="100000">
                    <a:srgbClr val="D73B01"/>
                  </a:gs>
                </a:gsLst>
                <a:lin ang="5400000" scaled="0"/>
              </a:gradFill>
              <a:latin typeface="Segoe UI Semibold"/>
              <a:cs typeface="Segoe UI Semibold" panose="020B0702040204020203" pitchFamily="34" charset="0"/>
            </a:endParaRPr>
          </a:p>
        </p:txBody>
      </p:sp>
      <p:grpSp>
        <p:nvGrpSpPr>
          <p:cNvPr id="4" name="Group 3">
            <a:extLst>
              <a:ext uri="{FF2B5EF4-FFF2-40B4-BE49-F238E27FC236}">
                <a16:creationId xmlns:a16="http://schemas.microsoft.com/office/drawing/2014/main" id="{DAC30567-2008-4EE6-AC1F-170C04B1ED6A}"/>
              </a:ext>
            </a:extLst>
          </p:cNvPr>
          <p:cNvGrpSpPr/>
          <p:nvPr/>
        </p:nvGrpSpPr>
        <p:grpSpPr>
          <a:xfrm>
            <a:off x="2847368" y="1647509"/>
            <a:ext cx="602792" cy="602792"/>
            <a:chOff x="2135900" y="1524193"/>
            <a:chExt cx="602792" cy="602792"/>
          </a:xfrm>
        </p:grpSpPr>
        <p:sp>
          <p:nvSpPr>
            <p:cNvPr id="5" name="Oval 4">
              <a:extLst>
                <a:ext uri="{FF2B5EF4-FFF2-40B4-BE49-F238E27FC236}">
                  <a16:creationId xmlns:a16="http://schemas.microsoft.com/office/drawing/2014/main" id="{54045E30-13DE-4141-B4EC-9742B650D764}"/>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9BF2C3CB-35B3-4B25-8E02-BD73ABA77F5C}"/>
                </a:ext>
              </a:extLst>
            </p:cNvPr>
            <p:cNvGrpSpPr/>
            <p:nvPr/>
          </p:nvGrpSpPr>
          <p:grpSpPr>
            <a:xfrm>
              <a:off x="2214565" y="1584488"/>
              <a:ext cx="445462" cy="384019"/>
              <a:chOff x="1031412" y="1905042"/>
              <a:chExt cx="565643" cy="487623"/>
            </a:xfrm>
          </p:grpSpPr>
          <p:sp>
            <p:nvSpPr>
              <p:cNvPr id="7" name="Isosceles Triangle 6">
                <a:extLst>
                  <a:ext uri="{FF2B5EF4-FFF2-40B4-BE49-F238E27FC236}">
                    <a16:creationId xmlns:a16="http://schemas.microsoft.com/office/drawing/2014/main" id="{6FCF17FD-6817-4EA1-930F-71DB71EFCCAA}"/>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F59DC47C-4249-4C4B-AE85-204552D1BFF9}"/>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grpSp>
        <p:nvGrpSpPr>
          <p:cNvPr id="13" name="Group 12">
            <a:extLst>
              <a:ext uri="{FF2B5EF4-FFF2-40B4-BE49-F238E27FC236}">
                <a16:creationId xmlns:a16="http://schemas.microsoft.com/office/drawing/2014/main" id="{DB6F66A2-46FF-4772-A77E-7024588408AB}"/>
              </a:ext>
            </a:extLst>
          </p:cNvPr>
          <p:cNvGrpSpPr/>
          <p:nvPr/>
        </p:nvGrpSpPr>
        <p:grpSpPr>
          <a:xfrm>
            <a:off x="8138703" y="3210910"/>
            <a:ext cx="1159108" cy="1025909"/>
            <a:chOff x="8105916" y="3115203"/>
            <a:chExt cx="881314" cy="780038"/>
          </a:xfrm>
        </p:grpSpPr>
        <p:sp>
          <p:nvSpPr>
            <p:cNvPr id="17" name="key">
              <a:extLst>
                <a:ext uri="{FF2B5EF4-FFF2-40B4-BE49-F238E27FC236}">
                  <a16:creationId xmlns:a16="http://schemas.microsoft.com/office/drawing/2014/main" id="{93858C71-2EC7-438A-9804-6CEE4C6442E5}"/>
                </a:ext>
              </a:extLst>
            </p:cNvPr>
            <p:cNvSpPr>
              <a:spLocks noChangeAspect="1" noEditPoints="1"/>
            </p:cNvSpPr>
            <p:nvPr/>
          </p:nvSpPr>
          <p:spPr bwMode="auto">
            <a:xfrm>
              <a:off x="8284377" y="3115203"/>
              <a:ext cx="702853" cy="699247"/>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rgbClr val="FF0000"/>
            </a:solidFill>
            <a:ln w="22225" cap="sq">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8" name="key">
              <a:extLst>
                <a:ext uri="{FF2B5EF4-FFF2-40B4-BE49-F238E27FC236}">
                  <a16:creationId xmlns:a16="http://schemas.microsoft.com/office/drawing/2014/main" id="{38530449-45AD-439D-94C4-508762D0B5C3}"/>
                </a:ext>
              </a:extLst>
            </p:cNvPr>
            <p:cNvSpPr>
              <a:spLocks noChangeAspect="1" noEditPoints="1"/>
            </p:cNvSpPr>
            <p:nvPr/>
          </p:nvSpPr>
          <p:spPr bwMode="auto">
            <a:xfrm rot="2414371">
              <a:off x="8105916" y="3195994"/>
              <a:ext cx="702853" cy="699247"/>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rgbClr val="C00000"/>
            </a:solidFill>
            <a:ln w="22225" cap="sq">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4" name="Isosceles Triangle 13">
            <a:extLst>
              <a:ext uri="{FF2B5EF4-FFF2-40B4-BE49-F238E27FC236}">
                <a16:creationId xmlns:a16="http://schemas.microsoft.com/office/drawing/2014/main" id="{F4AC554A-FCA0-4BDF-8ADB-428F0B848B56}"/>
              </a:ext>
            </a:extLst>
          </p:cNvPr>
          <p:cNvSpPr/>
          <p:nvPr/>
        </p:nvSpPr>
        <p:spPr bwMode="auto">
          <a:xfrm>
            <a:off x="7767151" y="2731969"/>
            <a:ext cx="1797607" cy="2101660"/>
          </a:xfrm>
          <a:prstGeom prst="triangle">
            <a:avLst>
              <a:gd name="adj" fmla="val 97213"/>
            </a:avLst>
          </a:prstGeom>
          <a:solidFill>
            <a:schemeClr val="bg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8">
            <a:extLst>
              <a:ext uri="{FF2B5EF4-FFF2-40B4-BE49-F238E27FC236}">
                <a16:creationId xmlns:a16="http://schemas.microsoft.com/office/drawing/2014/main" id="{87A2E8B7-987F-4198-A2F7-D89E26F484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59717" y="2546949"/>
            <a:ext cx="2412474" cy="2460088"/>
          </a:xfrm>
          <a:prstGeom prst="rect">
            <a:avLst/>
          </a:prstGeom>
        </p:spPr>
      </p:pic>
      <p:pic>
        <p:nvPicPr>
          <p:cNvPr id="16" name="Graphic 37">
            <a:extLst>
              <a:ext uri="{FF2B5EF4-FFF2-40B4-BE49-F238E27FC236}">
                <a16:creationId xmlns:a16="http://schemas.microsoft.com/office/drawing/2014/main" id="{B99D1017-74F8-4586-81C4-503DF6048F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25209">
            <a:off x="9060384" y="3030573"/>
            <a:ext cx="1564699" cy="2888675"/>
          </a:xfrm>
          <a:prstGeom prst="rect">
            <a:avLst/>
          </a:prstGeom>
        </p:spPr>
      </p:pic>
    </p:spTree>
    <p:extLst>
      <p:ext uri="{BB962C8B-B14F-4D97-AF65-F5344CB8AC3E}">
        <p14:creationId xmlns:p14="http://schemas.microsoft.com/office/powerpoint/2010/main" val="171227720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2.xml><?xml version="1.0" encoding="utf-8"?>
<a:theme xmlns:a="http://schemas.openxmlformats.org/drawingml/2006/main" name="3_Windows 10 Template">
  <a:themeElements>
    <a:clrScheme name="Custom 19">
      <a:dk1>
        <a:srgbClr val="505050"/>
      </a:dk1>
      <a:lt1>
        <a:srgbClr val="FFFFFF"/>
      </a:lt1>
      <a:dk2>
        <a:srgbClr val="0078D7"/>
      </a:dk2>
      <a:lt2>
        <a:srgbClr val="EAEAEA"/>
      </a:lt2>
      <a:accent1>
        <a:srgbClr val="0078D7"/>
      </a:accent1>
      <a:accent2>
        <a:srgbClr val="008272"/>
      </a:accent2>
      <a:accent3>
        <a:srgbClr val="107C10"/>
      </a:accent3>
      <a:accent4>
        <a:srgbClr val="5C2D91"/>
      </a:accent4>
      <a:accent5>
        <a:srgbClr val="B4009E"/>
      </a:accent5>
      <a:accent6>
        <a:srgbClr val="D4112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9BC9A56F-38DA-42B6-8681-880C03FB92A0}" vid="{C79301BF-CA34-4E39-99C7-C1F0C2B8056F}"/>
    </a:ext>
  </a:extLst>
</a:theme>
</file>

<file path=ppt/theme/theme3.xml><?xml version="1.0" encoding="utf-8"?>
<a:theme xmlns:a="http://schemas.openxmlformats.org/drawingml/2006/main" name="6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4.xml><?xml version="1.0" encoding="utf-8"?>
<a:theme xmlns:a="http://schemas.openxmlformats.org/drawingml/2006/main" name="Azure Sept 2018">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Sept2018.potx" id="{8B70E1FE-A8AF-41A2-BAE2-F3DCD0B2B476}" vid="{1F8C91C6-47C6-4534-9984-D89231FC0FC5}"/>
    </a:ext>
  </a:extLst>
</a:theme>
</file>

<file path=ppt/theme/theme5.xml><?xml version="1.0" encoding="utf-8"?>
<a:theme xmlns:a="http://schemas.openxmlformats.org/drawingml/2006/main" name="2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17845</Words>
  <Application>Microsoft Office PowerPoint</Application>
  <PresentationFormat>Widescreen</PresentationFormat>
  <Paragraphs>3101</Paragraphs>
  <Slides>148</Slides>
  <Notes>119</Notes>
  <HiddenSlides>37</HiddenSlides>
  <MMClips>0</MMClips>
  <ScaleCrop>false</ScaleCrop>
  <HeadingPairs>
    <vt:vector size="8" baseType="variant">
      <vt:variant>
        <vt:lpstr>Fonts Used</vt:lpstr>
      </vt:variant>
      <vt:variant>
        <vt:i4>14</vt:i4>
      </vt:variant>
      <vt:variant>
        <vt:lpstr>Theme</vt:lpstr>
      </vt:variant>
      <vt:variant>
        <vt:i4>6</vt:i4>
      </vt:variant>
      <vt:variant>
        <vt:lpstr>Embedded OLE Servers</vt:lpstr>
      </vt:variant>
      <vt:variant>
        <vt:i4>1</vt:i4>
      </vt:variant>
      <vt:variant>
        <vt:lpstr>Slide Titles</vt:lpstr>
      </vt:variant>
      <vt:variant>
        <vt:i4>148</vt:i4>
      </vt:variant>
    </vt:vector>
  </HeadingPairs>
  <TitlesOfParts>
    <vt:vector size="169" baseType="lpstr">
      <vt:lpstr>&amp;quot</vt:lpstr>
      <vt:lpstr>Arial</vt:lpstr>
      <vt:lpstr>Calibri</vt:lpstr>
      <vt:lpstr>Calibri Light</vt:lpstr>
      <vt:lpstr>Consolas</vt:lpstr>
      <vt:lpstr>Courier New</vt:lpstr>
      <vt:lpstr>Segoe</vt:lpstr>
      <vt:lpstr>Segoe UI</vt:lpstr>
      <vt:lpstr>Segoe UI Black</vt:lpstr>
      <vt:lpstr>Segoe UI Light</vt:lpstr>
      <vt:lpstr>Segoe UI Semibold</vt:lpstr>
      <vt:lpstr>Segoe UI Semilight</vt:lpstr>
      <vt:lpstr>Times New Roman</vt:lpstr>
      <vt:lpstr>Wingdings</vt:lpstr>
      <vt:lpstr>1_WHITE TEMPLATE</vt:lpstr>
      <vt:lpstr>3_Windows 10 Template</vt:lpstr>
      <vt:lpstr>6_WHITE TEMPLATE</vt:lpstr>
      <vt:lpstr>Azure Sept 2018</vt:lpstr>
      <vt:lpstr>2_WHITE TEMPLATE</vt:lpstr>
      <vt:lpstr>Office Theme</vt:lpstr>
      <vt:lpstr>think-cell Slide</vt:lpstr>
      <vt:lpstr>Azure Security Compass</vt:lpstr>
      <vt:lpstr>Microsoft Azure Security Compass Workshop</vt:lpstr>
      <vt:lpstr>Introductions</vt:lpstr>
      <vt:lpstr>Azure Security Compass - Purpose</vt:lpstr>
      <vt:lpstr>Better Security in the Cloud  Than most on-premises environments</vt:lpstr>
      <vt:lpstr>Guidance Structure Actionable and Prioritized</vt:lpstr>
      <vt:lpstr>Executive Summary</vt:lpstr>
      <vt:lpstr>COMPLIANT ≠ SECURE</vt:lpstr>
      <vt:lpstr>Whiteboard – Your Journey and Goals</vt:lpstr>
      <vt:lpstr>Azure Security Compass</vt:lpstr>
      <vt:lpstr>Attack services are inexpensive</vt:lpstr>
      <vt:lpstr>Transforming from Legacy to Cloud Evolving architecture, tools, skills, &amp; practices</vt:lpstr>
      <vt:lpstr>Your enterprise in transformation</vt:lpstr>
      <vt:lpstr>Running Dual Perimeters</vt:lpstr>
      <vt:lpstr>Evolution of Roles and Responsibilities</vt:lpstr>
      <vt:lpstr>Common cloud adoption strategy</vt:lpstr>
      <vt:lpstr>Shared Responsibility and Key Strategies</vt:lpstr>
      <vt:lpstr>IaaS and PaaS Application Models Standalone Applications or Components of Larger Solutions</vt:lpstr>
      <vt:lpstr>Security Responsibilities Transfer to Cloud</vt:lpstr>
      <vt:lpstr>Azure Threats – Mix of Old &amp; New…</vt:lpstr>
      <vt:lpstr>PowerPoint Presentation</vt:lpstr>
      <vt:lpstr>Microsoft protecting Microsoft</vt:lpstr>
      <vt:lpstr>Employee Access Management</vt:lpstr>
      <vt:lpstr>The Microsoft Intelligent Security Graph</vt:lpstr>
      <vt:lpstr>Inside The Intelligent Security Graph</vt:lpstr>
      <vt:lpstr>Technical Details on Azure internal architecture</vt:lpstr>
      <vt:lpstr>Azure compliance coverage extends across most industries and geographies</vt:lpstr>
      <vt:lpstr>PowerPoint Presentation</vt:lpstr>
      <vt:lpstr>PowerPoint Presentation</vt:lpstr>
      <vt:lpstr>Hybrid Cloud Infrastructure</vt:lpstr>
      <vt:lpstr>Security Operations Center (SOC)</vt:lpstr>
      <vt:lpstr>Identity and Access Management</vt:lpstr>
      <vt:lpstr>Azure Security Reference Model</vt:lpstr>
      <vt:lpstr>Example - Securing Privileged Access is a team sport</vt:lpstr>
      <vt:lpstr>Hierarchies &amp; Portals</vt:lpstr>
      <vt:lpstr>Enrollment panel overview</vt:lpstr>
      <vt:lpstr>Reference Design - Azure Administration Model</vt:lpstr>
      <vt:lpstr>Understanding Azure Roles and RBAC</vt:lpstr>
      <vt:lpstr>Azure Security Documentation</vt:lpstr>
      <vt:lpstr>Azure Management Groups</vt:lpstr>
      <vt:lpstr>Core Services - Reference Permissions</vt:lpstr>
      <vt:lpstr>Segment - Reference Permissions Autonomous DevOps Model with visibility + governance</vt:lpstr>
      <vt:lpstr>Governance, Risk, &amp; Compliance</vt:lpstr>
      <vt:lpstr>Governance, Risk, and Compliance (GRC)</vt:lpstr>
      <vt:lpstr>GRC – Managed Tenants &amp; Subscriptions</vt:lpstr>
      <vt:lpstr>GRC – Key Responsible Parties</vt:lpstr>
      <vt:lpstr>GRC – Segmentation</vt:lpstr>
      <vt:lpstr>GRC – Management Groups</vt:lpstr>
      <vt:lpstr>GRC – Root MG Usage</vt:lpstr>
      <vt:lpstr>GRC – Top Risk</vt:lpstr>
      <vt:lpstr>GRC – Security Incident Notification</vt:lpstr>
      <vt:lpstr>Azure Security Incident Management</vt:lpstr>
      <vt:lpstr>GRC – Access Reviews</vt:lpstr>
      <vt:lpstr>GRC – Security Posture Improvement</vt:lpstr>
      <vt:lpstr>Secure Score</vt:lpstr>
      <vt:lpstr>Azure Security Center - Remediation</vt:lpstr>
      <vt:lpstr>Governance – Access for Security Personnel Critical Best Practices</vt:lpstr>
      <vt:lpstr>GRC – Insecure Legacy Protocols</vt:lpstr>
      <vt:lpstr>GRC – Compliance Guidance</vt:lpstr>
      <vt:lpstr>GRC – Benchmarks Guidance</vt:lpstr>
      <vt:lpstr>GRC – Azure Policy</vt:lpstr>
      <vt:lpstr>GRC – Elevated Security Capabilities </vt:lpstr>
      <vt:lpstr>GRC General Guidance</vt:lpstr>
      <vt:lpstr>How does Azure Policy work?</vt:lpstr>
      <vt:lpstr>Policy lifecycle</vt:lpstr>
      <vt:lpstr>Azure Policy Examples</vt:lpstr>
      <vt:lpstr>Security Operations</vt:lpstr>
      <vt:lpstr>The First Big Challenge of every SOC Overwhelming Signal &amp; Limited Human Capacity</vt:lpstr>
      <vt:lpstr>SIEM Integration</vt:lpstr>
      <vt:lpstr>SOC Integration Unifying and Informing Analysts</vt:lpstr>
      <vt:lpstr>Integrated toolset for  rapid threat remediation</vt:lpstr>
      <vt:lpstr>Security Operations Center</vt:lpstr>
      <vt:lpstr>Centralized Visibility</vt:lpstr>
      <vt:lpstr>Security Visibility in Azure</vt:lpstr>
      <vt:lpstr>Azure Security Center Advanced Threat Detection (&amp; Governance) for Azure Workloads </vt:lpstr>
      <vt:lpstr>Core capabilities</vt:lpstr>
      <vt:lpstr>Security Operations – Azure Alerts Critical GUIDANCE</vt:lpstr>
      <vt:lpstr>Security Operations – Alert &amp; Log Integration  General GUIDANCE</vt:lpstr>
      <vt:lpstr>Security Operations – Journey to Cloud Analytics Critical CHOICE</vt:lpstr>
      <vt:lpstr>Azure Security Log Integration Guidance</vt:lpstr>
      <vt:lpstr>PowerPoint Presentation</vt:lpstr>
      <vt:lpstr>Security Operations General Guidance</vt:lpstr>
      <vt:lpstr>Identity and Access Management</vt:lpstr>
      <vt:lpstr>Identity as the Control Plane Single Sign-On and Zero Trust Access Control Across Your Enterprise</vt:lpstr>
      <vt:lpstr>Managed identities for Azure resources</vt:lpstr>
      <vt:lpstr>Top 3 Attacks</vt:lpstr>
      <vt:lpstr>Password Spray</vt:lpstr>
      <vt:lpstr>Password Spray from an Azure AD perspective</vt:lpstr>
      <vt:lpstr>Identity – Consistency Critical Best Practices</vt:lpstr>
      <vt:lpstr>Identity Critical Best Practices</vt:lpstr>
      <vt:lpstr>Identity – Password Synchronization</vt:lpstr>
      <vt:lpstr>Identity – Password Protection from Cloud Critical Best Practices</vt:lpstr>
      <vt:lpstr>Identity General Guidance</vt:lpstr>
      <vt:lpstr>Administration</vt:lpstr>
      <vt:lpstr>Highest Protection for Highest Privileges</vt:lpstr>
      <vt:lpstr>Privileged Access is more than Administrators Protect high impact accounts/roles</vt:lpstr>
      <vt:lpstr>Admin – Quantity Critical Best Practices</vt:lpstr>
      <vt:lpstr>Admin – Accounts Critical Best Practice</vt:lpstr>
      <vt:lpstr>Admin – Emergency Access Critical Best Practice</vt:lpstr>
      <vt:lpstr>Admin – Attack Pivot Risk</vt:lpstr>
      <vt:lpstr>Administration – Account protection Critical Best Practices</vt:lpstr>
      <vt:lpstr>Admin – Workstation Security Critical Best Practices</vt:lpstr>
      <vt:lpstr>Admin – Conditional access Critical Best Practice</vt:lpstr>
      <vt:lpstr>Admin – Simplify Permissions Critical Best Practices</vt:lpstr>
      <vt:lpstr>Admin – Account Lifecycle General Guidance</vt:lpstr>
      <vt:lpstr>Network Security &amp; Containment</vt:lpstr>
      <vt:lpstr>Azure Networking Services</vt:lpstr>
      <vt:lpstr>Network protection services</vt:lpstr>
      <vt:lpstr>Physical vs. Software Defined Networking</vt:lpstr>
      <vt:lpstr>Physical vs. Software Defined Networking</vt:lpstr>
      <vt:lpstr>Web App Firewalls</vt:lpstr>
      <vt:lpstr>Distributed Denial of Service (DDoS) protection Basic Protection Built in + Available Advanced Protection</vt:lpstr>
      <vt:lpstr>Azure DDOS Protection</vt:lpstr>
      <vt:lpstr>Connecting to On Premises Resources ExpressRoute or VPN provides connectivity</vt:lpstr>
      <vt:lpstr>Reference Configuration with Native Controls</vt:lpstr>
      <vt:lpstr>Azure Firewall</vt:lpstr>
      <vt:lpstr>Web Application Firewall </vt:lpstr>
      <vt:lpstr>Reference Configuration with Virtual Appliance(s)</vt:lpstr>
      <vt:lpstr>Reference Enterprise Design - Azure Network Security</vt:lpstr>
      <vt:lpstr>Network Visibility</vt:lpstr>
      <vt:lpstr>Network Watcher</vt:lpstr>
      <vt:lpstr>Accessing Azure Services</vt:lpstr>
      <vt:lpstr>Options for Accessing Services</vt:lpstr>
      <vt:lpstr>Virtual network TAP</vt:lpstr>
      <vt:lpstr>Networks &amp; Containment – Enterprise Consistency Critical Best Practices</vt:lpstr>
      <vt:lpstr>Networks and Containment Pragmatic Containment strategy</vt:lpstr>
      <vt:lpstr>Networks and Containment Critical Best Practices</vt:lpstr>
      <vt:lpstr>Networks Critical CHOICE</vt:lpstr>
      <vt:lpstr>Network – Deprecating Legacy Technology Critical CHOICES</vt:lpstr>
      <vt:lpstr>Networks and Containment – Subnet &amp; NSG Design</vt:lpstr>
      <vt:lpstr>Networks and Containment – DDoS Mitigations General Guidance</vt:lpstr>
      <vt:lpstr>Networks and Containment – Egress/Ingress</vt:lpstr>
      <vt:lpstr>Network – Advanced Visibility</vt:lpstr>
      <vt:lpstr>PaaS Application</vt:lpstr>
      <vt:lpstr>IaaS Application</vt:lpstr>
      <vt:lpstr>Information Protection  &amp; Storage</vt:lpstr>
      <vt:lpstr>Azure Storage</vt:lpstr>
      <vt:lpstr>Azure Storage Firewalls</vt:lpstr>
      <vt:lpstr>Advanced Threat Protection for Azure Storage</vt:lpstr>
      <vt:lpstr>Advanced Threat Protection for Storage Alerts  </vt:lpstr>
      <vt:lpstr>Azure Data Encryption</vt:lpstr>
      <vt:lpstr>Encryption is not a panacea</vt:lpstr>
      <vt:lpstr>Storage and Encryption</vt:lpstr>
      <vt:lpstr>Azure Security Center - Remediation</vt:lpstr>
      <vt:lpstr>Microsoft and CIS Partnership</vt:lpstr>
      <vt:lpstr>What are CIS Benchmarks?</vt:lpstr>
      <vt:lpstr>What's inside a CIS benchmark?</vt:lpstr>
      <vt:lpstr>Summary of CIS Controls v1.0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2020-02-03T20:12:13Z</dcterms:created>
  <dcterms:modified xsi:type="dcterms:W3CDTF">2020-02-03T20:12:58Z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v-madhi@microsoft.com</vt:lpwstr>
  </property>
  <property fmtid="{D5CDD505-2E9C-101B-9397-08002B2CF9AE}" pid="5" name="MSIP_Label_f42aa342-8706-4288-bd11-ebb85995028c_SetDate">
    <vt:lpwstr>2020-02-03T20:12:46.5753153Z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26b5d28c-6551-4e41-b283-88f7ec8cbfcc</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